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1" r:id="rId2"/>
    <p:sldMasterId id="2147483687" r:id="rId3"/>
    <p:sldMasterId id="2147483837" r:id="rId4"/>
    <p:sldMasterId id="2147483852" r:id="rId5"/>
    <p:sldMasterId id="2147483857" r:id="rId6"/>
  </p:sldMasterIdLst>
  <p:notesMasterIdLst>
    <p:notesMasterId r:id="rId69"/>
  </p:notesMasterIdLst>
  <p:handoutMasterIdLst>
    <p:handoutMasterId r:id="rId70"/>
  </p:handoutMasterIdLst>
  <p:sldIdLst>
    <p:sldId id="807" r:id="rId7"/>
    <p:sldId id="2070" r:id="rId8"/>
    <p:sldId id="2105" r:id="rId9"/>
    <p:sldId id="2056" r:id="rId10"/>
    <p:sldId id="1920" r:id="rId11"/>
    <p:sldId id="2121" r:id="rId12"/>
    <p:sldId id="2080" r:id="rId13"/>
    <p:sldId id="2122" r:id="rId14"/>
    <p:sldId id="2067" r:id="rId15"/>
    <p:sldId id="2068" r:id="rId16"/>
    <p:sldId id="2066" r:id="rId17"/>
    <p:sldId id="2004" r:id="rId18"/>
    <p:sldId id="2062" r:id="rId19"/>
    <p:sldId id="2120" r:id="rId20"/>
    <p:sldId id="2064" r:id="rId21"/>
    <p:sldId id="2011" r:id="rId22"/>
    <p:sldId id="2123" r:id="rId23"/>
    <p:sldId id="1926" r:id="rId24"/>
    <p:sldId id="2106" r:id="rId25"/>
    <p:sldId id="2124" r:id="rId26"/>
    <p:sldId id="2072" r:id="rId27"/>
    <p:sldId id="2127" r:id="rId28"/>
    <p:sldId id="2125" r:id="rId29"/>
    <p:sldId id="2126" r:id="rId30"/>
    <p:sldId id="2073" r:id="rId31"/>
    <p:sldId id="2074" r:id="rId32"/>
    <p:sldId id="2075" r:id="rId33"/>
    <p:sldId id="2128" r:id="rId34"/>
    <p:sldId id="2108" r:id="rId35"/>
    <p:sldId id="2109" r:id="rId36"/>
    <p:sldId id="2129" r:id="rId37"/>
    <p:sldId id="2110" r:id="rId38"/>
    <p:sldId id="2111" r:id="rId39"/>
    <p:sldId id="2095" r:id="rId40"/>
    <p:sldId id="2130" r:id="rId41"/>
    <p:sldId id="2096" r:id="rId42"/>
    <p:sldId id="2097" r:id="rId43"/>
    <p:sldId id="2078" r:id="rId44"/>
    <p:sldId id="2134" r:id="rId45"/>
    <p:sldId id="2135" r:id="rId46"/>
    <p:sldId id="2131" r:id="rId47"/>
    <p:sldId id="2088" r:id="rId48"/>
    <p:sldId id="2093" r:id="rId49"/>
    <p:sldId id="2089" r:id="rId50"/>
    <p:sldId id="2094" r:id="rId51"/>
    <p:sldId id="2091" r:id="rId52"/>
    <p:sldId id="2113" r:id="rId53"/>
    <p:sldId id="2117" r:id="rId54"/>
    <p:sldId id="2133" r:id="rId55"/>
    <p:sldId id="2114" r:id="rId56"/>
    <p:sldId id="2115" r:id="rId57"/>
    <p:sldId id="2090" r:id="rId58"/>
    <p:sldId id="2077" r:id="rId59"/>
    <p:sldId id="2076" r:id="rId60"/>
    <p:sldId id="2136" r:id="rId61"/>
    <p:sldId id="2098" r:id="rId62"/>
    <p:sldId id="2099" r:id="rId63"/>
    <p:sldId id="2100" r:id="rId64"/>
    <p:sldId id="2101" r:id="rId65"/>
    <p:sldId id="2102" r:id="rId66"/>
    <p:sldId id="2103" r:id="rId67"/>
    <p:sldId id="2104" r:id="rId6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CC"/>
    <a:srgbClr val="FFFF99"/>
    <a:srgbClr val="FEF194"/>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9460" autoAdjust="0"/>
  </p:normalViewPr>
  <p:slideViewPr>
    <p:cSldViewPr>
      <p:cViewPr>
        <p:scale>
          <a:sx n="66" d="100"/>
          <a:sy n="66" d="100"/>
        </p:scale>
        <p:origin x="-1236" y="-240"/>
      </p:cViewPr>
      <p:guideLst>
        <p:guide orient="horz" pos="2160"/>
        <p:guide pos="3121"/>
      </p:guideLst>
    </p:cSldViewPr>
  </p:slideViewPr>
  <p:notesTextViewPr>
    <p:cViewPr>
      <p:scale>
        <a:sx n="1" d="1"/>
        <a:sy n="1" d="1"/>
      </p:scale>
      <p:origin x="0" y="0"/>
    </p:cViewPr>
  </p:notesTextViewPr>
  <p:sorterViewPr>
    <p:cViewPr>
      <p:scale>
        <a:sx n="70" d="100"/>
        <a:sy n="70" d="100"/>
      </p:scale>
      <p:origin x="0" y="3006"/>
    </p:cViewPr>
  </p:sorterViewPr>
  <p:notesViewPr>
    <p:cSldViewPr>
      <p:cViewPr varScale="1">
        <p:scale>
          <a:sx n="47" d="100"/>
          <a:sy n="47" d="100"/>
        </p:scale>
        <p:origin x="-2964"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file:///C:\Users\HNMPF\Desktop\23&#24180;&#24230;&#36984;&#25246;&#29575;\&#35201;&#25903;&#25588;&#65297;&#65374;&#35201;&#20171;&#35703;&#65298;&#35469;&#23450;&#35519;&#26619;&#32080;&#2652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世帯主が65歳以上の単独世帯数</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6453.3220000000238</c:v>
                </c:pt>
                <c:pt idx="4">
                  <c:v>6327.991</c:v>
                </c:pt>
                <c:pt idx="5">
                  <c:v>6254.1450000000004</c:v>
                </c:pt>
              </c:numCache>
            </c:numRef>
          </c:val>
        </c:ser>
        <c:dLbls>
          <c:showLegendKey val="0"/>
          <c:showVal val="0"/>
          <c:showCatName val="0"/>
          <c:showSerName val="0"/>
          <c:showPercent val="0"/>
          <c:showBubbleSize val="0"/>
        </c:dLbls>
        <c:gapWidth val="150"/>
        <c:overlap val="100"/>
        <c:axId val="30616960"/>
        <c:axId val="30639232"/>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20.02667628197938</c:v>
                </c:pt>
                <c:pt idx="1">
                  <c:v>23.093754952390515</c:v>
                </c:pt>
                <c:pt idx="2">
                  <c:v>24.862755140498631</c:v>
                </c:pt>
                <c:pt idx="3">
                  <c:v>25.667838915252375</c:v>
                </c:pt>
                <c:pt idx="4">
                  <c:v>26.597400421346393</c:v>
                </c:pt>
                <c:pt idx="5">
                  <c:v>28.001697659869663</c:v>
                </c:pt>
              </c:numCache>
            </c:numRef>
          </c:val>
          <c:smooth val="0"/>
        </c:ser>
        <c:dLbls>
          <c:showLegendKey val="0"/>
          <c:showVal val="0"/>
          <c:showCatName val="0"/>
          <c:showSerName val="0"/>
          <c:showPercent val="0"/>
          <c:showBubbleSize val="0"/>
        </c:dLbls>
        <c:marker val="1"/>
        <c:smooth val="0"/>
        <c:axId val="30642560"/>
        <c:axId val="30640768"/>
      </c:lineChart>
      <c:catAx>
        <c:axId val="30616960"/>
        <c:scaling>
          <c:orientation val="minMax"/>
        </c:scaling>
        <c:delete val="0"/>
        <c:axPos val="b"/>
        <c:numFmt formatCode="General" sourceLinked="0"/>
        <c:majorTickMark val="out"/>
        <c:minorTickMark val="none"/>
        <c:tickLblPos val="nextTo"/>
        <c:crossAx val="30639232"/>
        <c:crosses val="autoZero"/>
        <c:auto val="1"/>
        <c:lblAlgn val="ctr"/>
        <c:lblOffset val="100"/>
        <c:noMultiLvlLbl val="0"/>
      </c:catAx>
      <c:valAx>
        <c:axId val="30639232"/>
        <c:scaling>
          <c:orientation val="minMax"/>
        </c:scaling>
        <c:delete val="0"/>
        <c:axPos val="l"/>
        <c:majorGridlines/>
        <c:numFmt formatCode="#,##0_ " sourceLinked="1"/>
        <c:majorTickMark val="out"/>
        <c:minorTickMark val="none"/>
        <c:tickLblPos val="nextTo"/>
        <c:crossAx val="30616960"/>
        <c:crosses val="autoZero"/>
        <c:crossBetween val="between"/>
        <c:majorUnit val="5000"/>
      </c:valAx>
      <c:valAx>
        <c:axId val="30640768"/>
        <c:scaling>
          <c:orientation val="minMax"/>
        </c:scaling>
        <c:delete val="0"/>
        <c:axPos val="r"/>
        <c:numFmt formatCode="0.0_ " sourceLinked="1"/>
        <c:majorTickMark val="out"/>
        <c:minorTickMark val="none"/>
        <c:tickLblPos val="nextTo"/>
        <c:crossAx val="30642560"/>
        <c:crosses val="max"/>
        <c:crossBetween val="between"/>
        <c:majorUnit val="10"/>
      </c:valAx>
      <c:catAx>
        <c:axId val="30642560"/>
        <c:scaling>
          <c:orientation val="minMax"/>
        </c:scaling>
        <c:delete val="1"/>
        <c:axPos val="b"/>
        <c:numFmt formatCode="General" sourceLinked="1"/>
        <c:majorTickMark val="out"/>
        <c:minorTickMark val="none"/>
        <c:tickLblPos val="none"/>
        <c:crossAx val="30640768"/>
        <c:crosses val="autoZero"/>
        <c:auto val="1"/>
        <c:lblAlgn val="ctr"/>
        <c:lblOffset val="100"/>
        <c:noMultiLvlLbl val="0"/>
      </c:catAx>
    </c:plotArea>
    <c:legend>
      <c:legendPos val="b"/>
      <c:legendEntry>
        <c:idx val="0"/>
        <c:txPr>
          <a:bodyPr/>
          <a:lstStyle/>
          <a:p>
            <a:pPr>
              <a:defRPr sz="900"/>
            </a:pPr>
            <a:endParaRPr lang="ja-JP"/>
          </a:p>
        </c:txPr>
      </c:legendEntry>
      <c:legendEntry>
        <c:idx val="1"/>
        <c:txPr>
          <a:bodyPr/>
          <a:lstStyle/>
          <a:p>
            <a:pPr>
              <a:defRPr sz="900"/>
            </a:pPr>
            <a:endParaRPr lang="ja-JP"/>
          </a:p>
        </c:txPr>
      </c:legendEntry>
      <c:legendEntry>
        <c:idx val="2"/>
        <c:txPr>
          <a:bodyPr/>
          <a:lstStyle/>
          <a:p>
            <a:pPr>
              <a:defRPr sz="900"/>
            </a:pPr>
            <a:endParaRPr lang="ja-JP"/>
          </a:p>
        </c:txPr>
      </c:legendEntry>
      <c:layout>
        <c:manualLayout>
          <c:xMode val="edge"/>
          <c:yMode val="edge"/>
          <c:x val="8.2350645546671583E-2"/>
          <c:y val="0.71238261883931175"/>
          <c:w val="0.88952480011067248"/>
          <c:h val="0.20891367745698455"/>
        </c:manualLayout>
      </c:layout>
      <c:overlay val="0"/>
      <c:txPr>
        <a:bodyPr/>
        <a:lstStyle/>
        <a:p>
          <a:pPr>
            <a:defRPr sz="8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ja-JP" altLang="en-US" sz="1100" dirty="0" smtClean="0">
                <a:latin typeface="+mn-ea"/>
                <a:ea typeface="+mn-ea"/>
              </a:rPr>
              <a:t>（括弧内</a:t>
            </a:r>
            <a:r>
              <a:rPr lang="ja-JP" altLang="en-US" sz="1100" dirty="0">
                <a:latin typeface="+mn-ea"/>
                <a:ea typeface="+mn-ea"/>
              </a:rPr>
              <a:t>は</a:t>
            </a:r>
            <a:r>
              <a:rPr lang="en-US" altLang="ja-JP" sz="1100" dirty="0">
                <a:latin typeface="+mn-ea"/>
                <a:ea typeface="+mn-ea"/>
              </a:rPr>
              <a:t>65</a:t>
            </a:r>
            <a:r>
              <a:rPr lang="ja-JP" altLang="en-US" sz="1100" dirty="0">
                <a:latin typeface="+mn-ea"/>
                <a:ea typeface="+mn-ea"/>
              </a:rPr>
              <a:t>歳以上人口</a:t>
            </a:r>
            <a:r>
              <a:rPr lang="ja-JP" altLang="en-US" sz="1100" dirty="0" smtClean="0">
                <a:latin typeface="+mn-ea"/>
                <a:ea typeface="+mn-ea"/>
              </a:rPr>
              <a:t>対比）</a:t>
            </a:r>
            <a:endParaRPr lang="ja-JP" altLang="en-US" sz="1100" dirty="0">
              <a:latin typeface="+mn-ea"/>
              <a:ea typeface="+mn-ea"/>
            </a:endParaRPr>
          </a:p>
        </c:rich>
      </c:tx>
      <c:layout>
        <c:manualLayout>
          <c:xMode val="edge"/>
          <c:yMode val="edge"/>
          <c:x val="6.7241477136066097E-2"/>
          <c:y val="9.3961692104580247E-2"/>
        </c:manualLayout>
      </c:layout>
      <c:overlay val="0"/>
    </c:title>
    <c:autoTitleDeleted val="0"/>
    <c:plotArea>
      <c:layout>
        <c:manualLayout>
          <c:layoutTarget val="inner"/>
          <c:xMode val="edge"/>
          <c:yMode val="edge"/>
          <c:x val="3.0408498672561287E-2"/>
          <c:y val="0.10296021530487542"/>
          <c:w val="0.93310130292036519"/>
          <c:h val="0.58631807350203713"/>
        </c:manualLayout>
      </c:layout>
      <c:barChart>
        <c:barDir val="col"/>
        <c:grouping val="stacked"/>
        <c:varyColors val="0"/>
        <c:ser>
          <c:idx val="0"/>
          <c:order val="0"/>
          <c:tx>
            <c:strRef>
              <c:f>Sheet1!$B$1</c:f>
              <c:strCache>
                <c:ptCount val="1"/>
                <c:pt idx="0">
                  <c:v>「認知症高齢者の日常生活自立度」Ⅱ以上の高齢者の推計（括弧内は65歳以上人口対比）</c:v>
                </c:pt>
              </c:strCache>
            </c:strRef>
          </c:tx>
          <c:spPr>
            <a:solidFill>
              <a:schemeClr val="accent1"/>
            </a:solidFill>
            <a:ln w="9525" cap="flat" cmpd="sng" algn="ctr">
              <a:noFill/>
              <a:prstDash val="solid"/>
            </a:ln>
            <a:effectLst>
              <a:outerShdw blurRad="40000" dist="20000" dir="5400000" rotWithShape="0">
                <a:srgbClr val="000000">
                  <a:alpha val="38000"/>
                </a:srgbClr>
              </a:outerShdw>
            </a:effectLst>
          </c:spPr>
          <c:invertIfNegative val="0"/>
          <c:cat>
            <c:strRef>
              <c:f>Sheet1!$A$2:$A$3</c:f>
              <c:strCache>
                <c:ptCount val="2"/>
                <c:pt idx="0">
                  <c:v>2012年</c:v>
                </c:pt>
                <c:pt idx="1">
                  <c:v>2025年</c:v>
                </c:pt>
              </c:strCache>
            </c:strRef>
          </c:cat>
          <c:val>
            <c:numRef>
              <c:f>Sheet1!$B$2:$B$3</c:f>
              <c:numCache>
                <c:formatCode>General</c:formatCode>
                <c:ptCount val="2"/>
                <c:pt idx="0">
                  <c:v>462</c:v>
                </c:pt>
                <c:pt idx="1">
                  <c:v>700</c:v>
                </c:pt>
              </c:numCache>
            </c:numRef>
          </c:val>
        </c:ser>
        <c:dLbls>
          <c:showLegendKey val="0"/>
          <c:showVal val="0"/>
          <c:showCatName val="0"/>
          <c:showSerName val="0"/>
          <c:showPercent val="0"/>
          <c:showBubbleSize val="0"/>
        </c:dLbls>
        <c:gapWidth val="150"/>
        <c:overlap val="100"/>
        <c:axId val="30549120"/>
        <c:axId val="30550656"/>
      </c:barChart>
      <c:catAx>
        <c:axId val="30549120"/>
        <c:scaling>
          <c:orientation val="minMax"/>
        </c:scaling>
        <c:delete val="0"/>
        <c:axPos val="b"/>
        <c:numFmt formatCode="General" sourceLinked="0"/>
        <c:majorTickMark val="out"/>
        <c:minorTickMark val="none"/>
        <c:tickLblPos val="nextTo"/>
        <c:txPr>
          <a:bodyPr/>
          <a:lstStyle/>
          <a:p>
            <a:pPr>
              <a:defRPr sz="1200"/>
            </a:pPr>
            <a:endParaRPr lang="ja-JP"/>
          </a:p>
        </c:txPr>
        <c:crossAx val="30550656"/>
        <c:crosses val="autoZero"/>
        <c:auto val="1"/>
        <c:lblAlgn val="ctr"/>
        <c:lblOffset val="100"/>
        <c:noMultiLvlLbl val="0"/>
      </c:catAx>
      <c:valAx>
        <c:axId val="30550656"/>
        <c:scaling>
          <c:orientation val="minMax"/>
        </c:scaling>
        <c:delete val="1"/>
        <c:axPos val="l"/>
        <c:majorGridlines>
          <c:spPr>
            <a:ln>
              <a:noFill/>
            </a:ln>
          </c:spPr>
        </c:majorGridlines>
        <c:numFmt formatCode="General" sourceLinked="1"/>
        <c:majorTickMark val="out"/>
        <c:minorTickMark val="none"/>
        <c:tickLblPos val="nextTo"/>
        <c:crossAx val="30549120"/>
        <c:crosses val="autoZero"/>
        <c:crossBetween val="between"/>
      </c:valAx>
      <c:spPr>
        <a:noFill/>
        <a:ln>
          <a:noFill/>
        </a:ln>
      </c:spPr>
    </c:plotArea>
    <c:plotVisOnly val="1"/>
    <c:dispBlanksAs val="gap"/>
    <c:showDLblsOverMax val="0"/>
  </c:chart>
  <c:spPr>
    <a:solidFill>
      <a:schemeClr val="bg1">
        <a:lumMod val="95000"/>
      </a:schemeClr>
    </a:solidFill>
  </c:spPr>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'40～ (4)'!$A$10</c:f>
              <c:strCache>
                <c:ptCount val="1"/>
                <c:pt idx="0">
                  <c:v>20歳～39歳</c:v>
                </c:pt>
              </c:strCache>
            </c:strRef>
          </c:tx>
          <c:spPr>
            <a:solidFill>
              <a:srgbClr val="FFCC00"/>
            </a:solidFill>
          </c:spPr>
          <c:invertIfNegative val="0"/>
          <c:dLbls>
            <c:dLbl>
              <c:idx val="0"/>
              <c:layout>
                <c:manualLayout>
                  <c:x val="0"/>
                  <c:y val="0"/>
                </c:manualLayout>
              </c:layout>
              <c:tx>
                <c:rich>
                  <a:bodyPr/>
                  <a:lstStyle/>
                  <a:p>
                    <a:r>
                      <a:rPr lang="en-US" altLang="en-US" smtClean="0"/>
                      <a:t>3,517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altLang="en-US" smtClean="0"/>
                      <a:t>3,426 </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altLang="en-US" smtClean="0"/>
                      <a:t>3,220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altLang="en-US" smtClean="0"/>
                      <a:t>2,838 </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4"/>
              <c:tx>
                <c:rich>
                  <a:bodyPr/>
                  <a:lstStyle/>
                  <a:p>
                    <a:r>
                      <a:rPr lang="en-US" altLang="en-US" smtClean="0"/>
                      <a:t>2,608 </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5"/>
              <c:tx>
                <c:rich>
                  <a:bodyPr/>
                  <a:lstStyle/>
                  <a:p>
                    <a:r>
                      <a:rPr lang="en-US" altLang="en-US" smtClean="0"/>
                      <a:t>2,448 </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6"/>
              <c:tx>
                <c:rich>
                  <a:bodyPr/>
                  <a:lstStyle/>
                  <a:p>
                    <a:r>
                      <a:rPr lang="en-US" altLang="en-US" smtClean="0"/>
                      <a:t>2,337 </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7"/>
              <c:tx>
                <c:rich>
                  <a:bodyPr/>
                  <a:lstStyle/>
                  <a:p>
                    <a:r>
                      <a:rPr lang="en-US" altLang="en-US" smtClean="0"/>
                      <a:t>2,229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8"/>
              <c:tx>
                <c:rich>
                  <a:bodyPr/>
                  <a:lstStyle/>
                  <a:p>
                    <a:r>
                      <a:rPr lang="en-US" altLang="en-US" smtClean="0"/>
                      <a:t>2,069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9"/>
              <c:tx>
                <c:rich>
                  <a:bodyPr/>
                  <a:lstStyle/>
                  <a:p>
                    <a:r>
                      <a:rPr lang="en-US" altLang="en-US" smtClean="0"/>
                      <a:t>1,902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0"/>
              <c:tx>
                <c:rich>
                  <a:bodyPr/>
                  <a:lstStyle/>
                  <a:p>
                    <a:r>
                      <a:rPr lang="en-US" altLang="en-US" smtClean="0"/>
                      <a:t>1,747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1"/>
              <c:tx>
                <c:rich>
                  <a:bodyPr/>
                  <a:lstStyle/>
                  <a:p>
                    <a:r>
                      <a:rPr lang="en-US" altLang="en-US" smtClean="0"/>
                      <a:t>1,607 </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2"/>
              <c:tx>
                <c:rich>
                  <a:bodyPr/>
                  <a:lstStyle/>
                  <a:p>
                    <a:r>
                      <a:rPr lang="en-US" altLang="en-US" smtClean="0"/>
                      <a:t>1,509 </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(4)'!$B$10:$N$10</c:f>
              <c:numCache>
                <c:formatCode>#,##0_ </c:formatCode>
                <c:ptCount val="13"/>
                <c:pt idx="0">
                  <c:v>-3517.2182999999995</c:v>
                </c:pt>
                <c:pt idx="1">
                  <c:v>-3426.2527</c:v>
                </c:pt>
                <c:pt idx="2">
                  <c:v>-3220.0001000000002</c:v>
                </c:pt>
                <c:pt idx="3">
                  <c:v>-2838.4975999999997</c:v>
                </c:pt>
                <c:pt idx="4">
                  <c:v>-2607.9564999999998</c:v>
                </c:pt>
                <c:pt idx="5">
                  <c:v>-2447.7159999999999</c:v>
                </c:pt>
                <c:pt idx="6">
                  <c:v>-2337.4101999999998</c:v>
                </c:pt>
                <c:pt idx="7">
                  <c:v>-2229.4153999999999</c:v>
                </c:pt>
                <c:pt idx="8">
                  <c:v>-2069.2536</c:v>
                </c:pt>
                <c:pt idx="9">
                  <c:v>-1901.9657999999999</c:v>
                </c:pt>
                <c:pt idx="10">
                  <c:v>-1747.0955000000001</c:v>
                </c:pt>
                <c:pt idx="11">
                  <c:v>-1606.8303000000001</c:v>
                </c:pt>
                <c:pt idx="12">
                  <c:v>-1508.9385</c:v>
                </c:pt>
              </c:numCache>
            </c:numRef>
          </c:val>
        </c:ser>
        <c:ser>
          <c:idx val="5"/>
          <c:order val="1"/>
          <c:tx>
            <c:strRef>
              <c:f>'40～ (4)'!$A$11</c:f>
              <c:strCache>
                <c:ptCount val="1"/>
                <c:pt idx="0">
                  <c:v>40歳～64歳</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'40～ (4)'!$B$11:$N$11</c:f>
              <c:numCache>
                <c:formatCode>#,##0_ </c:formatCode>
                <c:ptCount val="13"/>
                <c:pt idx="0">
                  <c:v>4370.6817000000001</c:v>
                </c:pt>
                <c:pt idx="1">
                  <c:v>4356.6472999999996</c:v>
                </c:pt>
                <c:pt idx="2">
                  <c:v>4344.1505000000006</c:v>
                </c:pt>
                <c:pt idx="3">
                  <c:v>4250.0295999999998</c:v>
                </c:pt>
                <c:pt idx="4">
                  <c:v>4175.0897000000004</c:v>
                </c:pt>
                <c:pt idx="5">
                  <c:v>4111.6256999999996</c:v>
                </c:pt>
                <c:pt idx="6">
                  <c:v>3941.0290999999997</c:v>
                </c:pt>
                <c:pt idx="7">
                  <c:v>3680.2120000000004</c:v>
                </c:pt>
                <c:pt idx="8">
                  <c:v>3324.0097999999998</c:v>
                </c:pt>
                <c:pt idx="9">
                  <c:v>3076.5144</c:v>
                </c:pt>
                <c:pt idx="10">
                  <c:v>2895.9477000000002</c:v>
                </c:pt>
                <c:pt idx="11">
                  <c:v>2761.3964000000001</c:v>
                </c:pt>
                <c:pt idx="12">
                  <c:v>2596.0740000000001</c:v>
                </c:pt>
              </c:numCache>
            </c:numRef>
          </c:val>
        </c:ser>
        <c:ser>
          <c:idx val="1"/>
          <c:order val="2"/>
          <c:tx>
            <c:strRef>
              <c:f>'40～ (4)'!$A$12</c:f>
              <c:strCache>
                <c:ptCount val="1"/>
                <c:pt idx="0">
                  <c:v>65歳～74歳</c:v>
                </c:pt>
              </c:strCache>
            </c:strRef>
          </c:tx>
          <c:spPr>
            <a:solidFill>
              <a:srgbClr val="00CC00"/>
            </a:solidFill>
          </c:spPr>
          <c:invertIfNegative val="0"/>
          <c:dLbls>
            <c:dLbl>
              <c:idx val="6"/>
              <c:layout>
                <c:manualLayout>
                  <c:x val="0"/>
                  <c:y val="2.405967304104163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0547183208464542E-3"/>
                  <c:y val="-1.871307903192127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(4)'!$B$12:$N$12</c:f>
              <c:numCache>
                <c:formatCode>#,##0_ </c:formatCode>
                <c:ptCount val="13"/>
                <c:pt idx="0">
                  <c:v>2204.1</c:v>
                </c:pt>
                <c:pt idx="1">
                  <c:v>2576.1999999999998</c:v>
                </c:pt>
                <c:pt idx="2">
                  <c:v>2948.3</c:v>
                </c:pt>
                <c:pt idx="3">
                  <c:v>3395.2</c:v>
                </c:pt>
                <c:pt idx="4">
                  <c:v>3612.4</c:v>
                </c:pt>
                <c:pt idx="5">
                  <c:v>3657.3</c:v>
                </c:pt>
                <c:pt idx="6">
                  <c:v>3684.9</c:v>
                </c:pt>
                <c:pt idx="7">
                  <c:v>3740.7</c:v>
                </c:pt>
                <c:pt idx="8">
                  <c:v>3867.8</c:v>
                </c:pt>
                <c:pt idx="9">
                  <c:v>3856.4</c:v>
                </c:pt>
                <c:pt idx="10">
                  <c:v>3767.6</c:v>
                </c:pt>
                <c:pt idx="11">
                  <c:v>3625.7</c:v>
                </c:pt>
                <c:pt idx="12">
                  <c:v>3464.2</c:v>
                </c:pt>
              </c:numCache>
            </c:numRef>
          </c:val>
        </c:ser>
        <c:ser>
          <c:idx val="2"/>
          <c:order val="3"/>
          <c:tx>
            <c:strRef>
              <c:f>'40～ (4)'!#REF!</c:f>
              <c:strCache>
                <c:ptCount val="1"/>
                <c:pt idx="0">
                  <c:v>#REF!</c:v>
                </c:pt>
              </c:strCache>
            </c:strRef>
          </c:tx>
          <c:spPr>
            <a:solidFill>
              <a:srgbClr val="66FFFF"/>
            </a:solidFill>
          </c:spPr>
          <c:invertIfNegative val="0"/>
          <c:dLbls>
            <c:dLbl>
              <c:idx val="0"/>
              <c:delete val="1"/>
              <c:extLst>
                <c:ext xmlns:c15="http://schemas.microsoft.com/office/drawing/2012/chart" uri="{CE6537A1-D6FC-4f65-9D91-7224C49458BB}"/>
              </c:extLst>
            </c:dLbl>
            <c:dLbl>
              <c:idx val="3"/>
              <c:layout>
                <c:manualLayout>
                  <c:x val="0"/>
                  <c:y val="-1.069318801824072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
                  <c:y val="1.336648502280090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0"/>
                  <c:y val="-1.069318801824072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0"/>
                  <c:y val="-2.4059673041041636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(4)'!#REF!</c:f>
              <c:numCache>
                <c:formatCode>General</c:formatCode>
                <c:ptCount val="1"/>
                <c:pt idx="0">
                  <c:v>1</c:v>
                </c:pt>
              </c:numCache>
            </c:numRef>
          </c:val>
        </c:ser>
        <c:ser>
          <c:idx val="3"/>
          <c:order val="4"/>
          <c:tx>
            <c:strRef>
              <c:f>'40～ (4)'!#REF!</c:f>
              <c:strCache>
                <c:ptCount val="1"/>
                <c:pt idx="0">
                  <c:v>#REF!</c:v>
                </c:pt>
              </c:strCache>
            </c:strRef>
          </c:tx>
          <c:spPr>
            <a:solidFill>
              <a:srgbClr val="FF66FF"/>
            </a:solidFill>
          </c:spPr>
          <c:invertIfNegative val="0"/>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(4)'!#REF!</c:f>
              <c:numCache>
                <c:formatCode>General</c:formatCode>
                <c:ptCount val="1"/>
                <c:pt idx="0">
                  <c:v>1</c:v>
                </c:pt>
              </c:numCache>
            </c:numRef>
          </c:val>
        </c:ser>
        <c:ser>
          <c:idx val="4"/>
          <c:order val="5"/>
          <c:tx>
            <c:v>20～</c:v>
          </c:tx>
          <c:spPr>
            <a:noFill/>
            <a:ln>
              <a:noFill/>
            </a:ln>
          </c:spPr>
          <c:invertIfNegative val="0"/>
          <c:dLbls>
            <c:dLbl>
              <c:idx val="0"/>
              <c:tx>
                <c:rich>
                  <a:bodyPr/>
                  <a:lstStyle/>
                  <a:p>
                    <a:r>
                      <a:rPr lang="en-US" altLang="ja-JP" b="1" smtClean="0"/>
                      <a:t>6,575</a:t>
                    </a:r>
                    <a:r>
                      <a:rPr lang="en-US" altLang="en-US" b="1" smtClean="0"/>
                      <a:t> </a:t>
                    </a:r>
                    <a:endParaRPr lang="en-US" altLang="en-US" dirty="0"/>
                  </a:p>
                </c:rich>
              </c:tx>
              <c:dLblPos val="inBase"/>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altLang="ja-JP" b="1" smtClean="0"/>
                      <a:t>6,933</a:t>
                    </a:r>
                    <a:r>
                      <a:rPr lang="en-US" altLang="en-US" b="1" smtClean="0"/>
                      <a:t> </a:t>
                    </a:r>
                    <a:endParaRPr lang="en-US" altLang="en-US" dirty="0"/>
                  </a:p>
                </c:rich>
              </c:tx>
              <c:dLblPos val="inBase"/>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altLang="ja-JP" b="1" smtClean="0"/>
                      <a:t>7,293</a:t>
                    </a:r>
                    <a:r>
                      <a:rPr lang="en-US" altLang="en-US" b="1" smtClean="0"/>
                      <a:t> </a:t>
                    </a:r>
                    <a:endParaRPr lang="en-US" altLang="en-US" dirty="0"/>
                  </a:p>
                </c:rich>
              </c:tx>
              <c:dLblPos val="inBase"/>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altLang="ja-JP" b="1" smtClean="0"/>
                      <a:t>7,645</a:t>
                    </a:r>
                    <a:r>
                      <a:rPr lang="en-US" altLang="en-US" b="1" smtClean="0"/>
                      <a:t> </a:t>
                    </a:r>
                    <a:endParaRPr lang="en-US" altLang="en-US" dirty="0"/>
                  </a:p>
                </c:rich>
              </c:tx>
              <c:dLblPos val="inBase"/>
              <c:showLegendKey val="0"/>
              <c:showVal val="1"/>
              <c:showCatName val="0"/>
              <c:showSerName val="0"/>
              <c:showPercent val="0"/>
              <c:showBubbleSize val="0"/>
              <c:extLst>
                <c:ext xmlns:c15="http://schemas.microsoft.com/office/drawing/2012/chart" uri="{CE6537A1-D6FC-4f65-9D91-7224C49458BB}">
                  <c15:layout/>
                </c:ext>
              </c:extLst>
            </c:dLbl>
            <c:dLbl>
              <c:idx val="4"/>
              <c:tx>
                <c:rich>
                  <a:bodyPr/>
                  <a:lstStyle/>
                  <a:p>
                    <a:r>
                      <a:rPr lang="en-US" altLang="ja-JP" b="1" smtClean="0"/>
                      <a:t>7,787</a:t>
                    </a:r>
                    <a:r>
                      <a:rPr lang="en-US" altLang="en-US" b="1" smtClean="0"/>
                      <a:t> </a:t>
                    </a:r>
                    <a:endParaRPr lang="en-US" altLang="en-US" dirty="0"/>
                  </a:p>
                </c:rich>
              </c:tx>
              <c:dLblPos val="inBase"/>
              <c:showLegendKey val="0"/>
              <c:showVal val="1"/>
              <c:showCatName val="0"/>
              <c:showSerName val="0"/>
              <c:showPercent val="0"/>
              <c:showBubbleSize val="0"/>
              <c:extLst>
                <c:ext xmlns:c15="http://schemas.microsoft.com/office/drawing/2012/chart" uri="{CE6537A1-D6FC-4f65-9D91-7224C49458BB}">
                  <c15:layout/>
                </c:ext>
              </c:extLst>
            </c:dLbl>
            <c:dLbl>
              <c:idx val="5"/>
              <c:tx>
                <c:rich>
                  <a:bodyPr/>
                  <a:lstStyle/>
                  <a:p>
                    <a:r>
                      <a:rPr lang="en-US" altLang="ja-JP" b="1" smtClean="0"/>
                      <a:t>7,769</a:t>
                    </a:r>
                    <a:r>
                      <a:rPr lang="en-US" altLang="en-US" b="1" smtClean="0"/>
                      <a:t> </a:t>
                    </a:r>
                    <a:endParaRPr lang="en-US" altLang="en-US" dirty="0"/>
                  </a:p>
                </c:rich>
              </c:tx>
              <c:dLblPos val="inBase"/>
              <c:showLegendKey val="0"/>
              <c:showVal val="1"/>
              <c:showCatName val="0"/>
              <c:showSerName val="0"/>
              <c:showPercent val="0"/>
              <c:showBubbleSize val="0"/>
              <c:extLst>
                <c:ext xmlns:c15="http://schemas.microsoft.com/office/drawing/2012/chart" uri="{CE6537A1-D6FC-4f65-9D91-7224C49458BB}">
                  <c15:layout/>
                </c:ext>
              </c:extLst>
            </c:dLbl>
            <c:dLbl>
              <c:idx val="6"/>
              <c:tx>
                <c:rich>
                  <a:bodyPr/>
                  <a:lstStyle/>
                  <a:p>
                    <a:r>
                      <a:rPr lang="en-US" altLang="ja-JP" b="1" smtClean="0"/>
                      <a:t>7,626</a:t>
                    </a:r>
                    <a:r>
                      <a:rPr lang="en-US" altLang="en-US" b="1" smtClean="0"/>
                      <a:t> </a:t>
                    </a:r>
                    <a:endParaRPr lang="en-US" altLang="en-US" dirty="0"/>
                  </a:p>
                </c:rich>
              </c:tx>
              <c:dLblPos val="inBase"/>
              <c:showLegendKey val="0"/>
              <c:showVal val="1"/>
              <c:showCatName val="0"/>
              <c:showSerName val="0"/>
              <c:showPercent val="0"/>
              <c:showBubbleSize val="0"/>
              <c:extLst>
                <c:ext xmlns:c15="http://schemas.microsoft.com/office/drawing/2012/chart" uri="{CE6537A1-D6FC-4f65-9D91-7224C49458BB}">
                  <c15:layout/>
                </c:ext>
              </c:extLst>
            </c:dLbl>
            <c:dLbl>
              <c:idx val="7"/>
              <c:tx>
                <c:rich>
                  <a:bodyPr/>
                  <a:lstStyle/>
                  <a:p>
                    <a:r>
                      <a:rPr lang="en-US" altLang="ja-JP" b="1" smtClean="0"/>
                      <a:t>7,421</a:t>
                    </a:r>
                    <a:r>
                      <a:rPr lang="en-US" altLang="en-US" b="1" smtClean="0"/>
                      <a:t> </a:t>
                    </a:r>
                    <a:endParaRPr lang="en-US" altLang="en-US" dirty="0"/>
                  </a:p>
                </c:rich>
              </c:tx>
              <c:dLblPos val="inBase"/>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3616097725615561E-2"/>
                  <c:y val="0.11032907233647"/>
                </c:manualLayout>
              </c:layout>
              <c:tx>
                <c:rich>
                  <a:bodyPr/>
                  <a:lstStyle/>
                  <a:p>
                    <a:r>
                      <a:rPr lang="en-US" altLang="ja-JP" b="1" dirty="0" smtClean="0"/>
                      <a:t>7,192</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0109436641693002E-2"/>
                  <c:y val="0.1138026744757812"/>
                </c:manualLayout>
              </c:layout>
              <c:tx>
                <c:rich>
                  <a:bodyPr/>
                  <a:lstStyle/>
                  <a:p>
                    <a:r>
                      <a:rPr lang="en-US" altLang="ja-JP" b="1" dirty="0" smtClean="0"/>
                      <a:t>6,933</a:t>
                    </a:r>
                    <a:endParaRPr lang="en-US" altLang="ja-JP" dirty="0" smtClean="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5273591604233199E-3"/>
                  <c:y val="0.11615749129389259"/>
                </c:manualLayout>
              </c:layout>
              <c:tx>
                <c:rich>
                  <a:bodyPr/>
                  <a:lstStyle/>
                  <a:p>
                    <a:r>
                      <a:rPr lang="en-US" altLang="ja-JP" b="1" smtClean="0"/>
                      <a:t>6,664</a:t>
                    </a:r>
                    <a:r>
                      <a:rPr lang="en-US" altLang="en-US" b="1" smtClean="0"/>
                      <a:t> </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5273591604231347E-3"/>
                  <c:y val="9.9232574313446814E-2"/>
                </c:manualLayout>
              </c:layout>
              <c:tx>
                <c:rich>
                  <a:bodyPr/>
                  <a:lstStyle/>
                  <a:p>
                    <a:r>
                      <a:rPr lang="en-US" altLang="ja-JP" b="1" smtClean="0"/>
                      <a:t>6,387</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2"/>
              <c:tx>
                <c:rich>
                  <a:bodyPr/>
                  <a:lstStyle/>
                  <a:p>
                    <a:r>
                      <a:rPr lang="en-US" altLang="ja-JP" b="1" smtClean="0"/>
                      <a:t>6,060</a:t>
                    </a:r>
                    <a:endParaRPr lang="en-US" altLang="en-US" dirty="0"/>
                  </a:p>
                </c:rich>
              </c:tx>
              <c:dLblPos val="inBase"/>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'40～ (4)'!$B$13:$N$13</c:f>
              <c:numCache>
                <c:formatCode>#,##0_ </c:formatCode>
                <c:ptCount val="13"/>
                <c:pt idx="0">
                  <c:v>3057.5634000000005</c:v>
                </c:pt>
                <c:pt idx="1">
                  <c:v>3506.5945999999994</c:v>
                </c:pt>
                <c:pt idx="2">
                  <c:v>4072.4504000000006</c:v>
                </c:pt>
                <c:pt idx="3">
                  <c:v>4806.732</c:v>
                </c:pt>
                <c:pt idx="4">
                  <c:v>5179.5332000000008</c:v>
                </c:pt>
                <c:pt idx="5">
                  <c:v>5321.2096999999994</c:v>
                </c:pt>
                <c:pt idx="6">
                  <c:v>5288.5189</c:v>
                </c:pt>
                <c:pt idx="7">
                  <c:v>5191.4966000000004</c:v>
                </c:pt>
                <c:pt idx="8">
                  <c:v>5122.5562</c:v>
                </c:pt>
                <c:pt idx="9">
                  <c:v>5030.9485999999997</c:v>
                </c:pt>
                <c:pt idx="10">
                  <c:v>4916.4521999999997</c:v>
                </c:pt>
                <c:pt idx="11">
                  <c:v>4780.2660999999998</c:v>
                </c:pt>
                <c:pt idx="12">
                  <c:v>4551.3355000000001</c:v>
                </c:pt>
              </c:numCache>
            </c:numRef>
          </c:val>
        </c:ser>
        <c:dLbls>
          <c:showLegendKey val="0"/>
          <c:showVal val="0"/>
          <c:showCatName val="0"/>
          <c:showSerName val="0"/>
          <c:showPercent val="0"/>
          <c:showBubbleSize val="0"/>
        </c:dLbls>
        <c:gapWidth val="150"/>
        <c:overlap val="100"/>
        <c:axId val="43051648"/>
        <c:axId val="43434368"/>
      </c:barChart>
      <c:catAx>
        <c:axId val="43051648"/>
        <c:scaling>
          <c:orientation val="minMax"/>
        </c:scaling>
        <c:delete val="1"/>
        <c:axPos val="b"/>
        <c:numFmt formatCode="General" sourceLinked="1"/>
        <c:majorTickMark val="out"/>
        <c:minorTickMark val="none"/>
        <c:tickLblPos val="nextTo"/>
        <c:crossAx val="43434368"/>
        <c:crosses val="autoZero"/>
        <c:auto val="1"/>
        <c:lblAlgn val="ctr"/>
        <c:lblOffset val="100"/>
        <c:noMultiLvlLbl val="0"/>
      </c:catAx>
      <c:valAx>
        <c:axId val="43434368"/>
        <c:scaling>
          <c:orientation val="minMax"/>
          <c:max val="12000"/>
        </c:scaling>
        <c:delete val="0"/>
        <c:axPos val="l"/>
        <c:majorGridlines/>
        <c:numFmt formatCode="#,##0_ " sourceLinked="1"/>
        <c:majorTickMark val="out"/>
        <c:minorTickMark val="none"/>
        <c:tickLblPos val="nextTo"/>
        <c:crossAx val="4305164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3111245709671"/>
          <c:y val="4.5529632179987581E-2"/>
          <c:w val="0.85648843751521231"/>
          <c:h val="0.74507022500050091"/>
        </c:manualLayout>
      </c:layout>
      <c:barChart>
        <c:barDir val="col"/>
        <c:grouping val="stacked"/>
        <c:varyColors val="0"/>
        <c:ser>
          <c:idx val="0"/>
          <c:order val="0"/>
          <c:tx>
            <c:strRef>
              <c:f>'75～ (2)'!$A$12</c:f>
              <c:strCache>
                <c:ptCount val="1"/>
                <c:pt idx="0">
                  <c:v>75歳～84歳</c:v>
                </c:pt>
              </c:strCache>
            </c:strRef>
          </c:tx>
          <c:spPr>
            <a:solidFill>
              <a:srgbClr val="00FFFF"/>
            </a:solidFill>
          </c:spPr>
          <c:invertIfNegative val="0"/>
          <c:dLbls>
            <c:dLbl>
              <c:idx val="0"/>
              <c:layout>
                <c:manualLayout>
                  <c:x val="2.5641025641025641E-3"/>
                  <c:y val="2.29867396879434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641025641025641E-3"/>
                  <c:y val="1.7878575312844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282051282051282E-3"/>
                  <c:y val="1.02163287501970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5641025641025641E-3"/>
                  <c:y val="-2.554082187549271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7008003968073819E-17"/>
                  <c:y val="-1.5324493125295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6923076923076927E-3"/>
                  <c:y val="-1.5324493125295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2.80949040630419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5.1282051282052219E-3"/>
                  <c:y val="-2.29867396879434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(2)'!$B$12:$N$12</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1"/>
          <c:order val="1"/>
          <c:tx>
            <c:strRef>
              <c:f>'75～ (2)'!$A$13</c:f>
              <c:strCache>
                <c:ptCount val="1"/>
                <c:pt idx="0">
                  <c:v>85歳～</c:v>
                </c:pt>
              </c:strCache>
            </c:strRef>
          </c:tx>
          <c:spPr>
            <a:solidFill>
              <a:srgbClr val="FF6699"/>
            </a:solidFill>
          </c:spPr>
          <c:invertIfNegative val="0"/>
          <c:dLbls>
            <c:dLbl>
              <c:idx val="7"/>
              <c:layout>
                <c:manualLayout>
                  <c:x val="0"/>
                  <c:y val="1.27704109377464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1282051282051282E-3"/>
                  <c:y val="3.32030684381404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9.4016007936147637E-17"/>
                  <c:y val="1.277041093774640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2"/>
          <c:order val="2"/>
          <c:tx>
            <c:strRef>
              <c:f>'75～ (2)'!$A$14</c:f>
              <c:strCache>
                <c:ptCount val="1"/>
                <c:pt idx="0">
                  <c:v>75以上計</c:v>
                </c:pt>
              </c:strCache>
            </c:strRef>
          </c:tx>
          <c:spPr>
            <a:noFill/>
            <a:ln>
              <a:noFill/>
            </a:ln>
          </c:spPr>
          <c:invertIfNegative val="0"/>
          <c:dLbls>
            <c:dLbl>
              <c:idx val="2"/>
              <c:layout>
                <c:manualLayout>
                  <c:x val="-1.282051282051282E-2"/>
                  <c:y val="0.1432811951978427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c:spPr>
            <c:txPr>
              <a:bodyPr/>
              <a:lstStyle/>
              <a:p>
                <a:pPr>
                  <a:defRPr sz="105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(2)'!$B$14:$N$14</c:f>
              <c:numCache>
                <c:formatCode>#,##0_ </c:formatCode>
                <c:ptCount val="13"/>
                <c:pt idx="0">
                  <c:v>901.22180000000003</c:v>
                </c:pt>
                <c:pt idx="1">
                  <c:v>1163.9367999999999</c:v>
                </c:pt>
                <c:pt idx="2">
                  <c:v>1419.3638999999998</c:v>
                </c:pt>
                <c:pt idx="3">
                  <c:v>1645.8193000000001</c:v>
                </c:pt>
                <c:pt idx="4">
                  <c:v>1879.0007000000001</c:v>
                </c:pt>
                <c:pt idx="5">
                  <c:v>2178.5638000000004</c:v>
                </c:pt>
                <c:pt idx="6">
                  <c:v>2278.3825000000002</c:v>
                </c:pt>
                <c:pt idx="7">
                  <c:v>2245.4393</c:v>
                </c:pt>
                <c:pt idx="8">
                  <c:v>2222.9933000000001</c:v>
                </c:pt>
                <c:pt idx="9">
                  <c:v>2256.6792</c:v>
                </c:pt>
                <c:pt idx="10">
                  <c:v>2384.6151</c:v>
                </c:pt>
                <c:pt idx="11">
                  <c:v>2401.0110000000004</c:v>
                </c:pt>
                <c:pt idx="12">
                  <c:v>2336.2453999999998</c:v>
                </c:pt>
              </c:numCache>
            </c:numRef>
          </c:val>
        </c:ser>
        <c:dLbls>
          <c:showLegendKey val="0"/>
          <c:showVal val="0"/>
          <c:showCatName val="0"/>
          <c:showSerName val="0"/>
          <c:showPercent val="0"/>
          <c:showBubbleSize val="0"/>
        </c:dLbls>
        <c:gapWidth val="150"/>
        <c:overlap val="100"/>
        <c:axId val="43490688"/>
        <c:axId val="43508864"/>
      </c:barChart>
      <c:catAx>
        <c:axId val="43490688"/>
        <c:scaling>
          <c:orientation val="minMax"/>
        </c:scaling>
        <c:delete val="0"/>
        <c:axPos val="b"/>
        <c:numFmt formatCode="General" sourceLinked="1"/>
        <c:majorTickMark val="out"/>
        <c:minorTickMark val="none"/>
        <c:tickLblPos val="nextTo"/>
        <c:txPr>
          <a:bodyPr/>
          <a:lstStyle/>
          <a:p>
            <a:pPr>
              <a:defRPr sz="1050"/>
            </a:pPr>
            <a:endParaRPr lang="ja-JP"/>
          </a:p>
        </c:txPr>
        <c:crossAx val="43508864"/>
        <c:crosses val="autoZero"/>
        <c:auto val="1"/>
        <c:lblAlgn val="ctr"/>
        <c:lblOffset val="100"/>
        <c:noMultiLvlLbl val="0"/>
      </c:catAx>
      <c:valAx>
        <c:axId val="43508864"/>
        <c:scaling>
          <c:orientation val="minMax"/>
          <c:max val="3000"/>
        </c:scaling>
        <c:delete val="0"/>
        <c:axPos val="l"/>
        <c:majorGridlines/>
        <c:numFmt formatCode="#,##0_ " sourceLinked="1"/>
        <c:majorTickMark val="out"/>
        <c:minorTickMark val="none"/>
        <c:tickLblPos val="nextTo"/>
        <c:txPr>
          <a:bodyPr/>
          <a:lstStyle/>
          <a:p>
            <a:pPr>
              <a:defRPr sz="1100"/>
            </a:pPr>
            <a:endParaRPr lang="ja-JP"/>
          </a:p>
        </c:txPr>
        <c:crossAx val="43490688"/>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'[要支援１～要介護２認定調査結果.xls]①歩行できる＋つかまればできる'!$C$4</c:f>
              <c:strCache>
                <c:ptCount val="1"/>
                <c:pt idx="0">
                  <c:v>要支援１</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'[要支援１～要介護２認定調査結果.xls]①歩行できる＋つかまればできる'!$D$4:$T$4</c:f>
              <c:numCache>
                <c:formatCode>0.0%</c:formatCode>
                <c:ptCount val="17"/>
                <c:pt idx="0">
                  <c:v>0.99757677081229801</c:v>
                </c:pt>
                <c:pt idx="1">
                  <c:v>0.98022790564433904</c:v>
                </c:pt>
                <c:pt idx="2">
                  <c:v>0.99618670135578702</c:v>
                </c:pt>
                <c:pt idx="3">
                  <c:v>0.98174946815754804</c:v>
                </c:pt>
                <c:pt idx="4">
                  <c:v>0.99388439881844104</c:v>
                </c:pt>
                <c:pt idx="5">
                  <c:v>0.986898830181414</c:v>
                </c:pt>
                <c:pt idx="6">
                  <c:v>0.98514715481898596</c:v>
                </c:pt>
                <c:pt idx="7">
                  <c:v>0.99476962886084697</c:v>
                </c:pt>
                <c:pt idx="8">
                  <c:v>0.98989029722126998</c:v>
                </c:pt>
                <c:pt idx="9">
                  <c:v>0.988710381846444</c:v>
                </c:pt>
                <c:pt idx="10">
                  <c:v>0.83712002028749999</c:v>
                </c:pt>
                <c:pt idx="11">
                  <c:v>0.76788305571078996</c:v>
                </c:pt>
                <c:pt idx="12">
                  <c:v>0.79376957720286101</c:v>
                </c:pt>
                <c:pt idx="13">
                  <c:v>0.74756855249625498</c:v>
                </c:pt>
                <c:pt idx="14">
                  <c:v>0.60628278521078804</c:v>
                </c:pt>
                <c:pt idx="15">
                  <c:v>0.41056828481396102</c:v>
                </c:pt>
                <c:pt idx="16">
                  <c:v>0.76234860687802597</c:v>
                </c:pt>
              </c:numCache>
            </c:numRef>
          </c:val>
          <c:smooth val="0"/>
        </c:ser>
        <c:ser>
          <c:idx val="1"/>
          <c:order val="1"/>
          <c:tx>
            <c:strRef>
              <c:f>'[要支援１～要介護２認定調査結果.xls]①歩行できる＋つかまればできる'!$C$5</c:f>
              <c:strCache>
                <c:ptCount val="1"/>
                <c:pt idx="0">
                  <c:v>要支援２</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'[要支援１～要介護２認定調査結果.xls]①歩行できる＋つかまればできる'!$D$5:$T$5</c:f>
              <c:numCache>
                <c:formatCode>0.0%</c:formatCode>
                <c:ptCount val="17"/>
                <c:pt idx="0">
                  <c:v>0.96909748086059799</c:v>
                </c:pt>
                <c:pt idx="1">
                  <c:v>0.86241497334457495</c:v>
                </c:pt>
                <c:pt idx="2">
                  <c:v>0.97150284211498705</c:v>
                </c:pt>
                <c:pt idx="3">
                  <c:v>0.95705196492405598</c:v>
                </c:pt>
                <c:pt idx="4">
                  <c:v>0.98002158627552605</c:v>
                </c:pt>
                <c:pt idx="5">
                  <c:v>0.90591728223412105</c:v>
                </c:pt>
                <c:pt idx="6">
                  <c:v>0.89862285175046497</c:v>
                </c:pt>
                <c:pt idx="7">
                  <c:v>0.97968715102090398</c:v>
                </c:pt>
                <c:pt idx="8">
                  <c:v>0.97111110851254701</c:v>
                </c:pt>
                <c:pt idx="9">
                  <c:v>0.97733324134414901</c:v>
                </c:pt>
                <c:pt idx="10">
                  <c:v>0.539912976672556</c:v>
                </c:pt>
                <c:pt idx="11">
                  <c:v>0.47912293769798597</c:v>
                </c:pt>
                <c:pt idx="12">
                  <c:v>0.76342447668483504</c:v>
                </c:pt>
                <c:pt idx="13">
                  <c:v>0.69928540774790604</c:v>
                </c:pt>
                <c:pt idx="14">
                  <c:v>0.48200305669145299</c:v>
                </c:pt>
                <c:pt idx="15">
                  <c:v>0.22810121460803801</c:v>
                </c:pt>
                <c:pt idx="16">
                  <c:v>0.70795032116308598</c:v>
                </c:pt>
              </c:numCache>
            </c:numRef>
          </c:val>
          <c:smooth val="0"/>
        </c:ser>
        <c:ser>
          <c:idx val="2"/>
          <c:order val="2"/>
          <c:tx>
            <c:strRef>
              <c:f>'[要支援１～要介護２認定調査結果.xls]①歩行できる＋つかまればできる'!$C$6</c:f>
              <c:strCache>
                <c:ptCount val="1"/>
                <c:pt idx="0">
                  <c:v>要介護１</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'[要支援１～要介護２認定調査結果.xls]①歩行できる＋つかまればできる'!$D$6:$T$6</c:f>
              <c:numCache>
                <c:formatCode>0.0%</c:formatCode>
                <c:ptCount val="17"/>
                <c:pt idx="0">
                  <c:v>0.92071026018317603</c:v>
                </c:pt>
                <c:pt idx="1">
                  <c:v>0.79763615578546398</c:v>
                </c:pt>
                <c:pt idx="2">
                  <c:v>0.88329735847184099</c:v>
                </c:pt>
                <c:pt idx="3">
                  <c:v>0.80055231431913998</c:v>
                </c:pt>
                <c:pt idx="4">
                  <c:v>0.95482244449661002</c:v>
                </c:pt>
                <c:pt idx="5">
                  <c:v>0.73171723186323101</c:v>
                </c:pt>
                <c:pt idx="6">
                  <c:v>0.74983253081719203</c:v>
                </c:pt>
                <c:pt idx="7">
                  <c:v>0.91188449111315995</c:v>
                </c:pt>
                <c:pt idx="8">
                  <c:v>0.872495357620659</c:v>
                </c:pt>
                <c:pt idx="9">
                  <c:v>0.84949911923614996</c:v>
                </c:pt>
                <c:pt idx="10">
                  <c:v>0.34140811524170001</c:v>
                </c:pt>
                <c:pt idx="11">
                  <c:v>0.39696017191594302</c:v>
                </c:pt>
                <c:pt idx="12">
                  <c:v>0.22626470245831401</c:v>
                </c:pt>
                <c:pt idx="13">
                  <c:v>0.24262419915378</c:v>
                </c:pt>
                <c:pt idx="14">
                  <c:v>0.211331795097876</c:v>
                </c:pt>
                <c:pt idx="15">
                  <c:v>7.9872780675487698E-2</c:v>
                </c:pt>
                <c:pt idx="16">
                  <c:v>0.60497216480876104</c:v>
                </c:pt>
              </c:numCache>
            </c:numRef>
          </c:val>
          <c:smooth val="0"/>
        </c:ser>
        <c:ser>
          <c:idx val="3"/>
          <c:order val="3"/>
          <c:tx>
            <c:strRef>
              <c:f>'[要支援１～要介護２認定調査結果.xls]①歩行できる＋つかまればできる'!$C$7</c:f>
              <c:strCache>
                <c:ptCount val="1"/>
                <c:pt idx="0">
                  <c:v>要介護２</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'[要支援１～要介護２認定調査結果.xls]①歩行できる＋つかまればできる'!$D$7:$T$7</c:f>
              <c:numCache>
                <c:formatCode>0.0%</c:formatCode>
                <c:ptCount val="17"/>
                <c:pt idx="0">
                  <c:v>0.79292724318975805</c:v>
                </c:pt>
                <c:pt idx="1">
                  <c:v>0.487011095919411</c:v>
                </c:pt>
                <c:pt idx="2">
                  <c:v>0.50411871826750698</c:v>
                </c:pt>
                <c:pt idx="3">
                  <c:v>0.43279465823936603</c:v>
                </c:pt>
                <c:pt idx="4">
                  <c:v>0.86385715071011804</c:v>
                </c:pt>
                <c:pt idx="5">
                  <c:v>0.3245933620975</c:v>
                </c:pt>
                <c:pt idx="6">
                  <c:v>0.37276066989551998</c:v>
                </c:pt>
                <c:pt idx="7">
                  <c:v>0.72157628254535999</c:v>
                </c:pt>
                <c:pt idx="8">
                  <c:v>0.62250248245904405</c:v>
                </c:pt>
                <c:pt idx="9">
                  <c:v>0.58832817348324395</c:v>
                </c:pt>
                <c:pt idx="10">
                  <c:v>9.70118093705373E-2</c:v>
                </c:pt>
                <c:pt idx="11">
                  <c:v>0.15313468202886801</c:v>
                </c:pt>
                <c:pt idx="12">
                  <c:v>0.14790075777866399</c:v>
                </c:pt>
                <c:pt idx="13">
                  <c:v>0.16722475698802</c:v>
                </c:pt>
                <c:pt idx="14">
                  <c:v>7.9560326971142695E-2</c:v>
                </c:pt>
                <c:pt idx="15">
                  <c:v>2.12316037796536E-2</c:v>
                </c:pt>
                <c:pt idx="16">
                  <c:v>0.54779596233445904</c:v>
                </c:pt>
              </c:numCache>
            </c:numRef>
          </c:val>
          <c:smooth val="0"/>
        </c:ser>
        <c:dLbls>
          <c:showLegendKey val="0"/>
          <c:showVal val="0"/>
          <c:showCatName val="0"/>
          <c:showSerName val="0"/>
          <c:showPercent val="0"/>
          <c:showBubbleSize val="0"/>
        </c:dLbls>
        <c:marker val="1"/>
        <c:smooth val="0"/>
        <c:axId val="29446144"/>
        <c:axId val="29447680"/>
      </c:lineChart>
      <c:catAx>
        <c:axId val="29446144"/>
        <c:scaling>
          <c:orientation val="minMax"/>
        </c:scaling>
        <c:delete val="0"/>
        <c:axPos val="b"/>
        <c:numFmt formatCode="General" sourceLinked="1"/>
        <c:majorTickMark val="out"/>
        <c:minorTickMark val="none"/>
        <c:tickLblPos val="nextTo"/>
        <c:txPr>
          <a:bodyPr rot="0" vert="eaVert"/>
          <a:lstStyle/>
          <a:p>
            <a:pPr>
              <a:defRPr sz="1000">
                <a:latin typeface="ＭＳ Ｐゴシック" pitchFamily="50" charset="-128"/>
                <a:ea typeface="ＭＳ Ｐゴシック" pitchFamily="50" charset="-128"/>
              </a:defRPr>
            </a:pPr>
            <a:endParaRPr lang="ja-JP"/>
          </a:p>
        </c:txPr>
        <c:crossAx val="29447680"/>
        <c:crosses val="autoZero"/>
        <c:auto val="1"/>
        <c:lblAlgn val="ctr"/>
        <c:lblOffset val="100"/>
        <c:noMultiLvlLbl val="0"/>
      </c:catAx>
      <c:valAx>
        <c:axId val="29447680"/>
        <c:scaling>
          <c:orientation val="minMax"/>
          <c:max val="1"/>
        </c:scaling>
        <c:delete val="0"/>
        <c:axPos val="l"/>
        <c:majorGridlines/>
        <c:numFmt formatCode="0.0%" sourceLinked="1"/>
        <c:majorTickMark val="out"/>
        <c:minorTickMark val="none"/>
        <c:tickLblPos val="nextTo"/>
        <c:crossAx val="29446144"/>
        <c:crosses val="autoZero"/>
        <c:crossBetween val="between"/>
        <c:minorUnit val="0.2"/>
      </c:valAx>
    </c:plotArea>
    <c:legend>
      <c:legendPos val="r"/>
      <c:layout>
        <c:manualLayout>
          <c:xMode val="edge"/>
          <c:yMode val="edge"/>
          <c:x val="0.84493704444328999"/>
          <c:y val="0.23298100418569501"/>
          <c:w val="9.1847699059886698E-2"/>
          <c:h val="0.51479366794644699"/>
        </c:manualLayout>
      </c:layout>
      <c:overlay val="0"/>
    </c:legend>
    <c:plotVisOnly val="1"/>
    <c:dispBlanksAs val="gap"/>
    <c:showDLblsOverMax val="0"/>
  </c:chart>
  <c:txPr>
    <a:bodyPr/>
    <a:lstStyle/>
    <a:p>
      <a:pPr>
        <a:defRPr>
          <a:latin typeface="+mn-ea"/>
          <a:ea typeface="+mn-ea"/>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drawing1.xml><?xml version="1.0" encoding="utf-8"?>
<c:userShapes xmlns:c="http://schemas.openxmlformats.org/drawingml/2006/chart">
  <cdr:relSizeAnchor xmlns:cdr="http://schemas.openxmlformats.org/drawingml/2006/chartDrawing">
    <cdr:from>
      <cdr:x>0.08605</cdr:x>
      <cdr:y>0.42857</cdr:y>
    </cdr:from>
    <cdr:to>
      <cdr:x>0.46552</cdr:x>
      <cdr:y>0.65086</cdr:y>
    </cdr:to>
    <cdr:sp macro="" textlink="">
      <cdr:nvSpPr>
        <cdr:cNvPr id="2" name="正方形/長方形 1"/>
        <cdr:cNvSpPr/>
      </cdr:nvSpPr>
      <cdr:spPr>
        <a:xfrm xmlns:a="http://schemas.openxmlformats.org/drawingml/2006/main">
          <a:off x="279054" y="1060682"/>
          <a:ext cx="1230592" cy="55015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ja-JP" sz="1400" dirty="0">
              <a:solidFill>
                <a:schemeClr val="tx1"/>
              </a:solidFill>
            </a:rPr>
            <a:t>462</a:t>
          </a:r>
          <a:r>
            <a:rPr lang="ja-JP" altLang="en-US" sz="1400" dirty="0" smtClean="0">
              <a:solidFill>
                <a:schemeClr val="tx1"/>
              </a:solidFill>
            </a:rPr>
            <a:t>万人</a:t>
          </a:r>
          <a:endParaRPr lang="en-US" altLang="ja-JP" sz="1400" dirty="0" smtClean="0">
            <a:solidFill>
              <a:schemeClr val="tx1"/>
            </a:solidFill>
          </a:endParaRPr>
        </a:p>
        <a:p xmlns:a="http://schemas.openxmlformats.org/drawingml/2006/main">
          <a:pPr algn="ctr"/>
          <a:r>
            <a:rPr lang="en-US" altLang="ja-JP" sz="1400" dirty="0" smtClean="0">
              <a:solidFill>
                <a:schemeClr val="tx1"/>
              </a:solidFill>
            </a:rPr>
            <a:t>(15%)</a:t>
          </a:r>
          <a:endParaRPr lang="ja-JP" sz="1400" dirty="0">
            <a:solidFill>
              <a:schemeClr val="tx1"/>
            </a:solidFill>
          </a:endParaRPr>
        </a:p>
      </cdr:txBody>
    </cdr:sp>
  </cdr:relSizeAnchor>
  <cdr:relSizeAnchor xmlns:cdr="http://schemas.openxmlformats.org/drawingml/2006/chartDrawing">
    <cdr:from>
      <cdr:x>0.55157</cdr:x>
      <cdr:y>0.30612</cdr:y>
    </cdr:from>
    <cdr:to>
      <cdr:x>0.93103</cdr:x>
      <cdr:y>0.48979</cdr:y>
    </cdr:to>
    <cdr:sp macro="" textlink="">
      <cdr:nvSpPr>
        <cdr:cNvPr id="3" name="正方形/長方形 2"/>
        <cdr:cNvSpPr/>
      </cdr:nvSpPr>
      <cdr:spPr>
        <a:xfrm xmlns:a="http://schemas.openxmlformats.org/drawingml/2006/main">
          <a:off x="2303611" y="1080120"/>
          <a:ext cx="1584801" cy="64806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400" b="1" dirty="0" smtClean="0">
              <a:solidFill>
                <a:schemeClr val="tx1"/>
              </a:solidFill>
            </a:rPr>
            <a:t>約</a:t>
          </a:r>
          <a:r>
            <a:rPr lang="en-US" altLang="ja-JP" sz="1400" b="1" dirty="0" smtClean="0">
              <a:solidFill>
                <a:schemeClr val="tx1"/>
              </a:solidFill>
            </a:rPr>
            <a:t>700</a:t>
          </a:r>
          <a:r>
            <a:rPr lang="ja-JP" altLang="en-US" sz="1400" b="1" dirty="0" smtClean="0">
              <a:solidFill>
                <a:schemeClr val="tx1"/>
              </a:solidFill>
            </a:rPr>
            <a:t>万人</a:t>
          </a:r>
          <a:endParaRPr lang="en-US" altLang="ja-JP" sz="1400" b="1" dirty="0" smtClean="0">
            <a:solidFill>
              <a:schemeClr val="tx1"/>
            </a:solidFill>
          </a:endParaRPr>
        </a:p>
        <a:p xmlns:a="http://schemas.openxmlformats.org/drawingml/2006/main">
          <a:pPr algn="ctr"/>
          <a:r>
            <a:rPr lang="en-US" altLang="ja-JP" sz="1400" b="1" dirty="0" smtClean="0">
              <a:solidFill>
                <a:schemeClr val="tx1"/>
              </a:solidFill>
            </a:rPr>
            <a:t>(</a:t>
          </a:r>
          <a:r>
            <a:rPr lang="ja-JP" altLang="en-US" sz="1400" b="1" dirty="0" smtClean="0">
              <a:solidFill>
                <a:schemeClr val="tx1"/>
              </a:solidFill>
            </a:rPr>
            <a:t>約</a:t>
          </a:r>
          <a:r>
            <a:rPr lang="en-US" altLang="ja-JP" sz="1400" b="1" dirty="0" smtClean="0">
              <a:solidFill>
                <a:schemeClr val="tx1"/>
              </a:solidFill>
            </a:rPr>
            <a:t>20%)</a:t>
          </a:r>
          <a:endParaRPr lang="ja-JP" sz="1400" b="1" dirty="0">
            <a:solidFill>
              <a:schemeClr val="tx1"/>
            </a:solidFill>
          </a:endParaRPr>
        </a:p>
      </cdr:txBody>
    </cdr:sp>
  </cdr:relSizeAnchor>
  <cdr:relSizeAnchor xmlns:cdr="http://schemas.openxmlformats.org/drawingml/2006/chartDrawing">
    <cdr:from>
      <cdr:x>0.01724</cdr:x>
      <cdr:y>0.77025</cdr:y>
    </cdr:from>
    <cdr:to>
      <cdr:x>1</cdr:x>
      <cdr:y>1</cdr:y>
    </cdr:to>
    <cdr:sp macro="" textlink="">
      <cdr:nvSpPr>
        <cdr:cNvPr id="4" name="正方形/長方形 3"/>
        <cdr:cNvSpPr/>
      </cdr:nvSpPr>
      <cdr:spPr>
        <a:xfrm xmlns:a="http://schemas.openxmlformats.org/drawingml/2006/main">
          <a:off x="55907" y="2172652"/>
          <a:ext cx="3187017" cy="64807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050" dirty="0" smtClean="0">
              <a:solidFill>
                <a:schemeClr val="tx1"/>
              </a:solidFill>
            </a:rPr>
            <a:t>※</a:t>
          </a:r>
          <a:r>
            <a:rPr lang="ja-JP" altLang="en-US" sz="1050" dirty="0" smtClean="0">
              <a:solidFill>
                <a:schemeClr val="tx1"/>
              </a:solidFill>
            </a:rPr>
            <a:t>「日本における認知症の高齢者人口の将来推計に関する研究」（平成</a:t>
          </a:r>
          <a:r>
            <a:rPr lang="en-US" altLang="ja-JP" sz="1050" dirty="0" smtClean="0">
              <a:solidFill>
                <a:schemeClr val="tx1"/>
              </a:solidFill>
            </a:rPr>
            <a:t>26</a:t>
          </a:r>
          <a:r>
            <a:rPr lang="ja-JP" altLang="en-US" sz="1050" dirty="0" smtClean="0">
              <a:solidFill>
                <a:schemeClr val="tx1"/>
              </a:solidFill>
            </a:rPr>
            <a:t>年度厚生労働科学研究費補助金特別研究事業　九州大学　二宮教授）による速報値</a:t>
          </a:r>
          <a:endParaRPr lang="ja-JP" sz="105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29" tIns="45714" rIns="91429"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29" tIns="45714" rIns="91429" bIns="45714" rtlCol="0"/>
          <a:lstStyle>
            <a:lvl1pPr algn="r">
              <a:defRPr sz="1200"/>
            </a:lvl1pPr>
          </a:lstStyle>
          <a:p>
            <a:fld id="{D2276B7C-4569-4E27-BD60-F8325AA75BD8}" type="datetimeFigureOut">
              <a:rPr kumimoji="1" lang="ja-JP" altLang="en-US" smtClean="0"/>
              <a:t>2016/8/29</a:t>
            </a:fld>
            <a:endParaRPr kumimoji="1" lang="ja-JP" altLang="en-US"/>
          </a:p>
        </p:txBody>
      </p:sp>
      <p:sp>
        <p:nvSpPr>
          <p:cNvPr id="4" name="フッター プレースホルダー 3"/>
          <p:cNvSpPr>
            <a:spLocks noGrp="1"/>
          </p:cNvSpPr>
          <p:nvPr>
            <p:ph type="ftr" sz="quarter" idx="2"/>
          </p:nvPr>
        </p:nvSpPr>
        <p:spPr>
          <a:xfrm>
            <a:off x="0" y="9440864"/>
            <a:ext cx="2949575" cy="496887"/>
          </a:xfrm>
          <a:prstGeom prst="rect">
            <a:avLst/>
          </a:prstGeom>
        </p:spPr>
        <p:txBody>
          <a:bodyPr vert="horz" lIns="91429" tIns="45714" rIns="91429"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4"/>
            <a:ext cx="2949575" cy="496887"/>
          </a:xfrm>
          <a:prstGeom prst="rect">
            <a:avLst/>
          </a:prstGeom>
        </p:spPr>
        <p:txBody>
          <a:bodyPr vert="horz" lIns="91429" tIns="45714" rIns="91429" bIns="45714"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6967"/>
          </a:xfrm>
          <a:prstGeom prst="rect">
            <a:avLst/>
          </a:prstGeom>
        </p:spPr>
        <p:txBody>
          <a:bodyPr vert="horz" lIns="95676" tIns="47838" rIns="95676" bIns="4783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5676" tIns="47838" rIns="95676" bIns="47838" rtlCol="0"/>
          <a:lstStyle>
            <a:lvl1pPr algn="r">
              <a:defRPr sz="1300"/>
            </a:lvl1pPr>
          </a:lstStyle>
          <a:p>
            <a:fld id="{30B5B6DB-E5ED-43A6-A7A1-5659AE97A17A}" type="datetimeFigureOut">
              <a:rPr kumimoji="1" lang="ja-JP" altLang="en-US" smtClean="0"/>
              <a:t>2016/8/29</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5676" tIns="47838" rIns="95676" bIns="47838"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76" tIns="47838" rIns="95676" bIns="47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8"/>
            <a:ext cx="2949787" cy="496967"/>
          </a:xfrm>
          <a:prstGeom prst="rect">
            <a:avLst/>
          </a:prstGeom>
        </p:spPr>
        <p:txBody>
          <a:bodyPr vert="horz" lIns="95676" tIns="47838" rIns="95676" bIns="478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6967"/>
          </a:xfrm>
          <a:prstGeom prst="rect">
            <a:avLst/>
          </a:prstGeom>
        </p:spPr>
        <p:txBody>
          <a:bodyPr vert="horz" lIns="95676" tIns="47838" rIns="95676" bIns="47838"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F38218E-96AA-4A45-8579-A1B7D804BFDA}" type="slidenum">
              <a:rPr kumimoji="1" lang="ja-JP" altLang="en-US" smtClean="0"/>
              <a:t>2</a:t>
            </a:fld>
            <a:endParaRPr kumimoji="1" lang="ja-JP" altLang="en-US"/>
          </a:p>
        </p:txBody>
      </p:sp>
    </p:spTree>
    <p:extLst>
      <p:ext uri="{BB962C8B-B14F-4D97-AF65-F5344CB8AC3E}">
        <p14:creationId xmlns:p14="http://schemas.microsoft.com/office/powerpoint/2010/main" val="1786853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xfrm>
            <a:off x="712788" y="741363"/>
            <a:ext cx="5387975" cy="3730625"/>
          </a:xfrm>
          <a:ln/>
        </p:spPr>
      </p:sp>
      <p:sp>
        <p:nvSpPr>
          <p:cNvPr id="74756" name="Rectangle 3"/>
          <p:cNvSpPr>
            <a:spLocks noGrp="1" noChangeArrowheads="1"/>
          </p:cNvSpPr>
          <p:nvPr>
            <p:ph type="body" idx="1"/>
          </p:nvPr>
        </p:nvSpPr>
        <p:spPr>
          <a:xfrm>
            <a:off x="906464" y="4722813"/>
            <a:ext cx="499427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5719C64-78D0-4DC1-9A66-68F9E5F2A8BD}"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299963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0356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39</a:t>
            </a:fld>
            <a:endParaRPr lang="en-US" altLang="ja-JP" dirty="0">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F38218E-96AA-4A45-8579-A1B7D804BFDA}" type="slidenum">
              <a:rPr kumimoji="1" lang="ja-JP" altLang="en-US" smtClean="0"/>
              <a:t>40</a:t>
            </a:fld>
            <a:endParaRPr kumimoji="1" lang="ja-JP" altLang="en-US"/>
          </a:p>
        </p:txBody>
      </p:sp>
    </p:spTree>
    <p:extLst>
      <p:ext uri="{BB962C8B-B14F-4D97-AF65-F5344CB8AC3E}">
        <p14:creationId xmlns:p14="http://schemas.microsoft.com/office/powerpoint/2010/main" val="178685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41</a:t>
            </a:fld>
            <a:endParaRPr lang="ja-JP" altLang="en-US">
              <a:solidFill>
                <a:prstClr val="black"/>
              </a:solidFill>
            </a:endParaRPr>
          </a:p>
        </p:txBody>
      </p:sp>
    </p:spTree>
    <p:extLst>
      <p:ext uri="{BB962C8B-B14F-4D97-AF65-F5344CB8AC3E}">
        <p14:creationId xmlns:p14="http://schemas.microsoft.com/office/powerpoint/2010/main" val="125858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F38218E-96AA-4A45-8579-A1B7D804BFDA}" type="slidenum">
              <a:rPr kumimoji="1" lang="ja-JP" altLang="en-US" smtClean="0"/>
              <a:t>42</a:t>
            </a:fld>
            <a:endParaRPr kumimoji="1" lang="ja-JP" altLang="en-US"/>
          </a:p>
        </p:txBody>
      </p:sp>
    </p:spTree>
    <p:extLst>
      <p:ext uri="{BB962C8B-B14F-4D97-AF65-F5344CB8AC3E}">
        <p14:creationId xmlns:p14="http://schemas.microsoft.com/office/powerpoint/2010/main" val="394481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ー 1"/>
          <p:cNvSpPr>
            <a:spLocks noGrp="1" noRot="1" noChangeAspect="1" noTextEdit="1"/>
          </p:cNvSpPr>
          <p:nvPr>
            <p:ph type="sldImg"/>
          </p:nvPr>
        </p:nvSpPr>
        <p:spPr bwMode="auto">
          <a:xfrm>
            <a:off x="712788" y="746125"/>
            <a:ext cx="5381625"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89B23D8F-7776-4384-AE28-EECD4ECE3F4F}" type="slidenum">
              <a:rPr lang="ja-JP" altLang="en-US" smtClean="0">
                <a:solidFill>
                  <a:prstClr val="black"/>
                </a:solidFill>
              </a:rPr>
              <a:pPr>
                <a:defRPr/>
              </a:pPr>
              <a:t>43</a:t>
            </a:fld>
            <a:endParaRPr lang="ja-JP"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F38218E-96AA-4A45-8579-A1B7D804BFDA}" type="slidenum">
              <a:rPr kumimoji="1" lang="ja-JP" altLang="en-US" smtClean="0"/>
              <a:t>46</a:t>
            </a:fld>
            <a:endParaRPr kumimoji="1" lang="ja-JP" altLang="en-US"/>
          </a:p>
        </p:txBody>
      </p:sp>
    </p:spTree>
    <p:extLst>
      <p:ext uri="{BB962C8B-B14F-4D97-AF65-F5344CB8AC3E}">
        <p14:creationId xmlns:p14="http://schemas.microsoft.com/office/powerpoint/2010/main" val="1786853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F38218E-96AA-4A45-8579-A1B7D804BFDA}" type="slidenum">
              <a:rPr kumimoji="1" lang="ja-JP" altLang="en-US" smtClean="0"/>
              <a:t>52</a:t>
            </a:fld>
            <a:endParaRPr kumimoji="1" lang="ja-JP" altLang="en-US"/>
          </a:p>
        </p:txBody>
      </p:sp>
    </p:spTree>
    <p:extLst>
      <p:ext uri="{BB962C8B-B14F-4D97-AF65-F5344CB8AC3E}">
        <p14:creationId xmlns:p14="http://schemas.microsoft.com/office/powerpoint/2010/main" val="126537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3E6E277-1737-49E9-B8F1-F489C05F7E41}"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481085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F38218E-96AA-4A45-8579-A1B7D804BFDA}" type="slidenum">
              <a:rPr kumimoji="1" lang="ja-JP" altLang="en-US" smtClean="0"/>
              <a:t>54</a:t>
            </a:fld>
            <a:endParaRPr kumimoji="1" lang="ja-JP" altLang="en-US"/>
          </a:p>
        </p:txBody>
      </p:sp>
    </p:spTree>
    <p:extLst>
      <p:ext uri="{BB962C8B-B14F-4D97-AF65-F5344CB8AC3E}">
        <p14:creationId xmlns:p14="http://schemas.microsoft.com/office/powerpoint/2010/main" val="178685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3212"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D5FE09-6020-40B9-8246-66276BF1CCB2}"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316452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13</a:t>
            </a:fld>
            <a:endParaRPr kumimoji="1" lang="ja-JP" altLang="en-US" dirty="0"/>
          </a:p>
        </p:txBody>
      </p:sp>
    </p:spTree>
    <p:extLst>
      <p:ext uri="{BB962C8B-B14F-4D97-AF65-F5344CB8AC3E}">
        <p14:creationId xmlns:p14="http://schemas.microsoft.com/office/powerpoint/2010/main" val="294135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xfrm>
            <a:off x="712788" y="744538"/>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ja-JP" dirty="0" smtClean="0">
              <a:latin typeface="+mn-ea"/>
            </a:endParaRPr>
          </a:p>
          <a:p>
            <a:pPr>
              <a:defRPr/>
            </a:pPr>
            <a:endParaRPr lang="ja-JP" altLang="en-US" dirty="0" smtClean="0">
              <a:latin typeface="+mn-ea"/>
            </a:endParaRPr>
          </a:p>
        </p:txBody>
      </p:sp>
      <p:sp>
        <p:nvSpPr>
          <p:cNvPr id="430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1363" indent="-284163">
              <a:defRPr kumimoji="1">
                <a:solidFill>
                  <a:schemeClr val="tx1"/>
                </a:solidFill>
                <a:latin typeface="Arial" charset="0"/>
                <a:ea typeface="ＭＳ Ｐゴシック" charset="-128"/>
              </a:defRPr>
            </a:lvl2pPr>
            <a:lvl3pPr marL="1141413" indent="-227013">
              <a:defRPr kumimoji="1">
                <a:solidFill>
                  <a:schemeClr val="tx1"/>
                </a:solidFill>
                <a:latin typeface="Arial" charset="0"/>
                <a:ea typeface="ＭＳ Ｐゴシック" charset="-128"/>
              </a:defRPr>
            </a:lvl3pPr>
            <a:lvl4pPr marL="1598613" indent="-227013">
              <a:defRPr kumimoji="1">
                <a:solidFill>
                  <a:schemeClr val="tx1"/>
                </a:solidFill>
                <a:latin typeface="Arial" charset="0"/>
                <a:ea typeface="ＭＳ Ｐゴシック" charset="-128"/>
              </a:defRPr>
            </a:lvl4pPr>
            <a:lvl5pPr marL="2055813" indent="-227013">
              <a:defRPr kumimoji="1">
                <a:solidFill>
                  <a:schemeClr val="tx1"/>
                </a:solidFill>
                <a:latin typeface="Arial" charset="0"/>
                <a:ea typeface="ＭＳ Ｐゴシック" charset="-128"/>
              </a:defRPr>
            </a:lvl5pPr>
            <a:lvl6pPr marL="2513013" indent="-227013" eaLnBrk="0" fontAlgn="base" hangingPunct="0">
              <a:spcBef>
                <a:spcPct val="0"/>
              </a:spcBef>
              <a:spcAft>
                <a:spcPct val="0"/>
              </a:spcAft>
              <a:defRPr kumimoji="1">
                <a:solidFill>
                  <a:schemeClr val="tx1"/>
                </a:solidFill>
                <a:latin typeface="Arial" charset="0"/>
                <a:ea typeface="ＭＳ Ｐゴシック" charset="-128"/>
              </a:defRPr>
            </a:lvl6pPr>
            <a:lvl7pPr marL="2970213" indent="-227013" eaLnBrk="0" fontAlgn="base" hangingPunct="0">
              <a:spcBef>
                <a:spcPct val="0"/>
              </a:spcBef>
              <a:spcAft>
                <a:spcPct val="0"/>
              </a:spcAft>
              <a:defRPr kumimoji="1">
                <a:solidFill>
                  <a:schemeClr val="tx1"/>
                </a:solidFill>
                <a:latin typeface="Arial" charset="0"/>
                <a:ea typeface="ＭＳ Ｐゴシック" charset="-128"/>
              </a:defRPr>
            </a:lvl7pPr>
            <a:lvl8pPr marL="3427413" indent="-227013" eaLnBrk="0" fontAlgn="base" hangingPunct="0">
              <a:spcBef>
                <a:spcPct val="0"/>
              </a:spcBef>
              <a:spcAft>
                <a:spcPct val="0"/>
              </a:spcAft>
              <a:defRPr kumimoji="1">
                <a:solidFill>
                  <a:schemeClr val="tx1"/>
                </a:solidFill>
                <a:latin typeface="Arial" charset="0"/>
                <a:ea typeface="ＭＳ Ｐゴシック" charset="-128"/>
              </a:defRPr>
            </a:lvl8pPr>
            <a:lvl9pPr marL="3884613" indent="-227013" eaLnBrk="0" fontAlgn="base" hangingPunct="0">
              <a:spcBef>
                <a:spcPct val="0"/>
              </a:spcBef>
              <a:spcAft>
                <a:spcPct val="0"/>
              </a:spcAft>
              <a:defRPr kumimoji="1">
                <a:solidFill>
                  <a:schemeClr val="tx1"/>
                </a:solidFill>
                <a:latin typeface="Arial" charset="0"/>
                <a:ea typeface="ＭＳ Ｐゴシック" charset="-128"/>
              </a:defRPr>
            </a:lvl9pPr>
          </a:lstStyle>
          <a:p>
            <a:fld id="{8C75A3CB-A627-4868-8351-CE02B8BBFA8D}" type="slidenum">
              <a:rPr lang="ja-JP" altLang="en-US" smtClean="0">
                <a:solidFill>
                  <a:srgbClr val="000000"/>
                </a:solidFill>
                <a:latin typeface="Calibri" pitchFamily="34" charset="0"/>
              </a:rPr>
              <a:pPr/>
              <a:t>17</a:t>
            </a:fld>
            <a:endParaRPr lang="ja-JP" altLang="en-US"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F38218E-96AA-4A45-8579-A1B7D804BFDA}" type="slidenum">
              <a:rPr kumimoji="1" lang="ja-JP" altLang="en-US" smtClean="0"/>
              <a:t>18</a:t>
            </a:fld>
            <a:endParaRPr kumimoji="1" lang="ja-JP" altLang="en-US"/>
          </a:p>
        </p:txBody>
      </p:sp>
    </p:spTree>
    <p:extLst>
      <p:ext uri="{BB962C8B-B14F-4D97-AF65-F5344CB8AC3E}">
        <p14:creationId xmlns:p14="http://schemas.microsoft.com/office/powerpoint/2010/main" val="178685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r>
              <a:rPr lang="ja-JP" altLang="ja-JP" dirty="0"/>
              <a:t>　</a:t>
            </a:r>
            <a:endParaRPr kumimoji="1" lang="ja-JP" altLang="en-US" dirty="0"/>
          </a:p>
        </p:txBody>
      </p:sp>
      <p:sp>
        <p:nvSpPr>
          <p:cNvPr id="4" name="スライド番号プレースホルダ 3"/>
          <p:cNvSpPr>
            <a:spLocks noGrp="1"/>
          </p:cNvSpPr>
          <p:nvPr>
            <p:ph type="sldNum" sz="quarter" idx="10"/>
          </p:nvPr>
        </p:nvSpPr>
        <p:spPr/>
        <p:txBody>
          <a:bodyPr/>
          <a:lstStyle/>
          <a:p>
            <a:fld id="{5E31ED63-A5EA-4CE3-8CDA-2FD463B09E91}"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88369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a:xfrm>
            <a:off x="307259" y="4721188"/>
            <a:ext cx="6192687" cy="4856995"/>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78335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F38218E-96AA-4A45-8579-A1B7D804BFDA}" type="slidenum">
              <a:rPr kumimoji="1" lang="ja-JP" altLang="en-US" smtClean="0"/>
              <a:t>32</a:t>
            </a:fld>
            <a:endParaRPr kumimoji="1" lang="ja-JP" altLang="en-US"/>
          </a:p>
        </p:txBody>
      </p:sp>
    </p:spTree>
    <p:extLst>
      <p:ext uri="{BB962C8B-B14F-4D97-AF65-F5344CB8AC3E}">
        <p14:creationId xmlns:p14="http://schemas.microsoft.com/office/powerpoint/2010/main" val="178685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kumimoji="1" lang="ja-JP" altLang="en-US" smtClean="0"/>
              <a:t>2016/8/29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34128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kumimoji="1" lang="ja-JP" altLang="en-US" smtClean="0"/>
              <a:t>2016/8/29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245818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5"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kumimoji="1" lang="ja-JP" altLang="en-US" smtClean="0"/>
              <a:t>2016/8/29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621182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2400" b="0">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5514026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2400" b="1">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449153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a:xfrm>
            <a:off x="7594600" y="6309366"/>
            <a:ext cx="2311400" cy="365125"/>
          </a:xfrm>
        </p:spPr>
        <p:txBody>
          <a:bodyPr/>
          <a:lstStyle>
            <a:lvl1pPr>
              <a:defRPr sz="2400" b="1">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8893644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6"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sz="2400" b="1">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2226108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5"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lvl1pPr>
              <a:defRPr sz="2400" b="1">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7384682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lvl1pPr>
              <a:defRPr sz="2400" b="1">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0336741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lvl1pPr>
              <a:defRPr sz="2400" b="1">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8428041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8"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2943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kumimoji="1" lang="ja-JP" altLang="en-US" smtClean="0"/>
              <a:t>2016/8/29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3341808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1"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1"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61"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67993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12052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6"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80075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5375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4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0580617-D061-488E-B8D0-B39213F1C71E}"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5590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339BD66-F49C-403D-9F6D-F0D6C6F04D0F}"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298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2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A2C7EE0-6B7C-4D2A-B067-E7120CB0B337}"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9555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5"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44F02CF-6D29-486E-B6C9-B54D2629E128}"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582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1C7A76E-223F-4F3E-BA9A-BAF7F7A16478}"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561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0DE0DC1-7BF6-40AA-9D2F-E0BD0931BB53}"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71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kumimoji="1" lang="ja-JP" altLang="en-US" smtClean="0"/>
              <a:t>2016/8/29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911399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F8BDBE-1772-4EC5-AE5B-48F47D0BCCF6}"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8615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7" y="27311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1B27644-FD39-4250-A2EB-2B236EAFF25E}"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1962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0"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0"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60"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D697FC2-E2C9-413B-841A-43531C7ECA66}"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9122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35352B5-FE07-412E-9BC8-4384403A3D5B}"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8162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2"/>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5" y="274702"/>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103EB46-2257-4E17-A785-12B2AF736363}"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320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2" y="274712"/>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5317" y="6245226"/>
            <a:ext cx="2311400" cy="476250"/>
          </a:xfrm>
        </p:spPr>
        <p:txBody>
          <a:bodyPr/>
          <a:lstStyle>
            <a:lvl1pPr>
              <a:defRPr/>
            </a:lvl1pPr>
          </a:lstStyle>
          <a:p>
            <a:fld id="{286F81DF-49E6-41E1-BF9D-FCBBF4AC9F55}" type="datetime1">
              <a:rPr lang="ja-JP" altLang="en-US" smtClean="0">
                <a:solidFill>
                  <a:prstClr val="black">
                    <a:tint val="75000"/>
                  </a:prstClr>
                </a:solidFill>
              </a:rPr>
              <a:pPr/>
              <a:t>2016/8/29</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384554" y="6245226"/>
            <a:ext cx="31369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099300" y="6245226"/>
            <a:ext cx="2311400"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578820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1665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7197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0382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15"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600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15"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kumimoji="1" lang="ja-JP" altLang="en-US" smtClean="0"/>
              <a:t>2016/8/29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3026973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8032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5781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117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9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1830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4"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64"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64"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177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6050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5"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2056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5"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79"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8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4"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289152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fontAlgn="base">
              <a:lnSpc>
                <a:spcPct val="120000"/>
              </a:lnSpc>
              <a:spcBef>
                <a:spcPct val="50000"/>
              </a:spcBef>
              <a:spcAft>
                <a:spcPct val="0"/>
              </a:spcAft>
              <a:buClr>
                <a:srgbClr val="5A5A5A"/>
              </a:buClr>
              <a:buFont typeface="Wingdings" pitchFamily="2" charset="2"/>
              <a:buNone/>
              <a:defRPr/>
            </a:pPr>
            <a:fld id="{5B83CBD0-757A-40FF-BAE8-D8C56A0E7A67}" type="slidenum">
              <a:rPr lang="ja-JP" altLang="en-US" sz="1000">
                <a:solidFill>
                  <a:srgbClr val="000000"/>
                </a:solidFill>
              </a:rPr>
              <a:pPr algn="r" fontAlgn="base">
                <a:lnSpc>
                  <a:spcPct val="120000"/>
                </a:lnSpc>
                <a:spcBef>
                  <a:spcPct val="50000"/>
                </a:spcBef>
                <a:spcAft>
                  <a:spcPct val="0"/>
                </a:spcAft>
                <a:buClr>
                  <a:srgbClr val="5A5A5A"/>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1902982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fontAlgn="base">
              <a:lnSpc>
                <a:spcPct val="120000"/>
              </a:lnSpc>
              <a:spcBef>
                <a:spcPct val="50000"/>
              </a:spcBef>
              <a:spcAft>
                <a:spcPct val="0"/>
              </a:spcAft>
              <a:buClr>
                <a:srgbClr val="5A5A5A"/>
              </a:buClr>
              <a:buFont typeface="Wingdings" pitchFamily="2" charset="2"/>
              <a:buNone/>
              <a:defRPr/>
            </a:pPr>
            <a:fld id="{5B83CBD0-757A-40FF-BAE8-D8C56A0E7A67}" type="slidenum">
              <a:rPr lang="ja-JP" altLang="en-US" sz="1000">
                <a:solidFill>
                  <a:srgbClr val="000000"/>
                </a:solidFill>
              </a:rPr>
              <a:pPr algn="r" fontAlgn="base">
                <a:lnSpc>
                  <a:spcPct val="120000"/>
                </a:lnSpc>
                <a:spcBef>
                  <a:spcPct val="50000"/>
                </a:spcBef>
                <a:spcAft>
                  <a:spcPct val="0"/>
                </a:spcAft>
                <a:buClr>
                  <a:srgbClr val="5A5A5A"/>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eaLnBrk="0" fontAlgn="base" hangingPunct="0">
              <a:spcBef>
                <a:spcPct val="0"/>
              </a:spcBef>
              <a:spcAft>
                <a:spcPct val="0"/>
              </a:spcAft>
            </a:pPr>
            <a:r>
              <a:rPr lang="en-US" altLang="ja-JP" sz="1400" dirty="0" smtClean="0">
                <a:solidFill>
                  <a:srgbClr val="000000"/>
                </a:solidFill>
              </a:rPr>
              <a:t>Appendix</a:t>
            </a:r>
            <a:endParaRPr lang="ja-JP" altLang="en-US" sz="1400" dirty="0">
              <a:solidFill>
                <a:srgbClr val="000000"/>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58348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kumimoji="1" lang="ja-JP" altLang="en-US" smtClean="0"/>
              <a:t>2016/8/29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64973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0" y="662087"/>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extLst>
      <p:ext uri="{BB962C8B-B14F-4D97-AF65-F5344CB8AC3E}">
        <p14:creationId xmlns:p14="http://schemas.microsoft.com/office/powerpoint/2010/main" val="2885541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336"/>
            <a:ext cx="2311400" cy="365125"/>
          </a:xfr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3947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315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1449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2683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9332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1395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2124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99544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333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kumimoji="1" lang="ja-JP" altLang="en-US" smtClean="0"/>
              <a:t>2016/8/29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4613659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54966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756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kumimoji="1" lang="ja-JP" altLang="en-US" smtClean="0"/>
              <a:t>2016/8/29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271399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9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kumimoji="1" lang="ja-JP" altLang="en-US" smtClean="0"/>
              <a:t>2016/8/29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278906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4"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64"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64"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kumimoji="1" lang="ja-JP" altLang="en-US" smtClean="0"/>
              <a:t>2016/8/29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414617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15" y="635640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kumimoji="1" lang="ja-JP" altLang="en-US" smtClean="0"/>
              <a:t>2016/8/29</a:t>
            </a:fld>
            <a:endParaRPr kumimoji="1" lang="ja-JP" altLang="en-US"/>
          </a:p>
        </p:txBody>
      </p:sp>
      <p:sp>
        <p:nvSpPr>
          <p:cNvPr id="5" name="フッター プレースホルダー 4"/>
          <p:cNvSpPr>
            <a:spLocks noGrp="1"/>
          </p:cNvSpPr>
          <p:nvPr>
            <p:ph type="ftr" sz="quarter" idx="3"/>
          </p:nvPr>
        </p:nvSpPr>
        <p:spPr>
          <a:xfrm>
            <a:off x="3384550" y="635640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40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kumimoji="1" lang="ja-JP" altLang="en-US" smtClean="0"/>
              <a:t>‹#›</a:t>
            </a:fld>
            <a:endParaRPr kumimoji="1" lang="ja-JP" altLang="en-US"/>
          </a:p>
        </p:txBody>
      </p:sp>
    </p:spTree>
    <p:extLst>
      <p:ext uri="{BB962C8B-B14F-4D97-AF65-F5344CB8AC3E}">
        <p14:creationId xmlns:p14="http://schemas.microsoft.com/office/powerpoint/2010/main" val="916269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4"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4"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9" y="6356448"/>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4" y="6356448"/>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54"/>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17333644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849" r:id="rId12"/>
  </p:sldLayoutIdLst>
  <p:timing>
    <p:tnLst>
      <p:par>
        <p:cTn id="1" dur="indefinite" restart="never" nodeType="tmRoot"/>
      </p:par>
    </p:tnLst>
  </p:timing>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5" y="63565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F3FD8-9215-4160-BB57-447A70A1B030}"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90807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15" y="635640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0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0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250996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fontAlgn="base">
              <a:lnSpc>
                <a:spcPct val="120000"/>
              </a:lnSpc>
              <a:spcBef>
                <a:spcPct val="50000"/>
              </a:spcBef>
              <a:spcAft>
                <a:spcPct val="0"/>
              </a:spcAft>
              <a:buClr>
                <a:srgbClr val="5A5A5A"/>
              </a:buClr>
              <a:buFont typeface="Wingdings" pitchFamily="2" charset="2"/>
              <a:buNone/>
              <a:defRPr/>
            </a:pPr>
            <a:fld id="{54FC02CB-9E9B-446E-AF88-F271348760CE}" type="slidenum">
              <a:rPr lang="ja-JP" altLang="en-US" sz="1000">
                <a:solidFill>
                  <a:srgbClr val="000000"/>
                </a:solidFill>
              </a:rPr>
              <a:pPr algn="r" fontAlgn="base">
                <a:lnSpc>
                  <a:spcPct val="120000"/>
                </a:lnSpc>
                <a:spcBef>
                  <a:spcPct val="50000"/>
                </a:spcBef>
                <a:spcAft>
                  <a:spcPct val="0"/>
                </a:spcAft>
                <a:buClr>
                  <a:srgbClr val="5A5A5A"/>
                </a:buClr>
                <a:buFont typeface="Wingdings" pitchFamily="2" charset="2"/>
                <a:buNone/>
                <a:defRPr/>
              </a:pPr>
              <a:t>‹#›</a:t>
            </a:fld>
            <a:endParaRPr lang="ja-JP" altLang="en-US" sz="1000" dirty="0">
              <a:solidFill>
                <a:srgbClr val="000000"/>
              </a:solidFill>
            </a:endParaRPr>
          </a:p>
        </p:txBody>
      </p:sp>
      <p:sp>
        <p:nvSpPr>
          <p:cNvPr id="39" name="テキスト ボックス 38"/>
          <p:cNvSpPr txBox="1"/>
          <p:nvPr userDrawn="1"/>
        </p:nvSpPr>
        <p:spPr>
          <a:xfrm>
            <a:off x="9297988" y="6477000"/>
            <a:ext cx="347662" cy="258763"/>
          </a:xfrm>
          <a:prstGeom prst="rect">
            <a:avLst/>
          </a:prstGeom>
          <a:noFill/>
        </p:spPr>
        <p:txBody>
          <a:bodyPr wrap="none"/>
          <a:lstStyle/>
          <a:p>
            <a:pPr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rPr>
              <a:t>/</a:t>
            </a:r>
            <a:r>
              <a:rPr lang="ja-JP" altLang="en-US" sz="1000" dirty="0">
                <a:solidFill>
                  <a:srgbClr val="FFFFFF"/>
                </a:solidFill>
              </a:rPr>
              <a:t>●</a:t>
            </a:r>
          </a:p>
        </p:txBody>
      </p:sp>
      <p:sp>
        <p:nvSpPr>
          <p:cNvPr id="1029" name="Rectangle 35"/>
          <p:cNvSpPr>
            <a:spLocks noGrp="1" noChangeArrowheads="1"/>
          </p:cNvSpPr>
          <p:nvPr userDrawn="1">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pic>
        <p:nvPicPr>
          <p:cNvPr id="1032" name="Picture 52" descr="ロゴ有 英文 300 symbol_h_a_e_2のコピー"/>
          <p:cNvPicPr>
            <a:picLocks noChangeAspect="1" noChangeArrowheads="1"/>
          </p:cNvPicPr>
          <p:nvPr userDrawn="1"/>
        </p:nvPicPr>
        <p:blipFill>
          <a:blip r:embed="rId6" cstate="print"/>
          <a:srcRect/>
          <a:stretch>
            <a:fillRect/>
          </a:stretch>
        </p:blipFill>
        <p:spPr bwMode="auto">
          <a:xfrm>
            <a:off x="365125" y="6513513"/>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3"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42602775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8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2016/8/29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8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8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975535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gif"/><Relationship Id="rId18" Type="http://schemas.openxmlformats.org/officeDocument/2006/relationships/image" Target="../media/image2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gif"/><Relationship Id="rId17" Type="http://schemas.openxmlformats.org/officeDocument/2006/relationships/image" Target="../media/image22.png"/><Relationship Id="rId2" Type="http://schemas.openxmlformats.org/officeDocument/2006/relationships/image" Target="../media/image7.jpeg"/><Relationship Id="rId16" Type="http://schemas.openxmlformats.org/officeDocument/2006/relationships/image" Target="../media/image21.wmf"/><Relationship Id="rId20" Type="http://schemas.openxmlformats.org/officeDocument/2006/relationships/image" Target="../media/image25.png"/><Relationship Id="rId1" Type="http://schemas.openxmlformats.org/officeDocument/2006/relationships/slideLayout" Target="../slideLayouts/slideLayout4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5" Type="http://schemas.openxmlformats.org/officeDocument/2006/relationships/image" Target="../media/image20.wmf"/><Relationship Id="rId10" Type="http://schemas.openxmlformats.org/officeDocument/2006/relationships/image" Target="../media/image15.wmf"/><Relationship Id="rId19" Type="http://schemas.openxmlformats.org/officeDocument/2006/relationships/image" Target="../media/image24.wmf"/><Relationship Id="rId4" Type="http://schemas.openxmlformats.org/officeDocument/2006/relationships/image" Target="../media/image9.wmf"/><Relationship Id="rId9" Type="http://schemas.openxmlformats.org/officeDocument/2006/relationships/image" Target="../media/image14.wmf"/><Relationship Id="rId1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4.wmf"/><Relationship Id="rId7" Type="http://schemas.openxmlformats.org/officeDocument/2006/relationships/image" Target="../media/image30.w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9.wmf"/><Relationship Id="rId11" Type="http://schemas.openxmlformats.org/officeDocument/2006/relationships/image" Target="../media/image34.png"/><Relationship Id="rId5" Type="http://schemas.openxmlformats.org/officeDocument/2006/relationships/image" Target="../media/image28.wmf"/><Relationship Id="rId10" Type="http://schemas.openxmlformats.org/officeDocument/2006/relationships/image" Target="../media/image33.gif"/><Relationship Id="rId4" Type="http://schemas.openxmlformats.org/officeDocument/2006/relationships/image" Target="../media/image27.wmf"/><Relationship Id="rId9" Type="http://schemas.openxmlformats.org/officeDocument/2006/relationships/image" Target="../media/image3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0.jpe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21.wmf"/><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1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6536" y="1461934"/>
            <a:ext cx="8136904" cy="2434282"/>
          </a:xfrm>
        </p:spPr>
        <p:txBody>
          <a:bodyPr>
            <a:normAutofit/>
          </a:bodyPr>
          <a:lstStyle/>
          <a:p>
            <a:r>
              <a:rPr lang="ja-JP" altLang="en-US" sz="3600" b="1" dirty="0" smtClean="0"/>
              <a:t>介護予防・日常生活支援総合事業</a:t>
            </a:r>
            <a:r>
              <a:rPr lang="en-US" altLang="ja-JP" sz="3600" b="1" dirty="0" smtClean="0"/>
              <a:t/>
            </a:r>
            <a:br>
              <a:rPr lang="en-US" altLang="ja-JP" sz="3600" b="1" dirty="0" smtClean="0"/>
            </a:br>
            <a:r>
              <a:rPr lang="ja-JP" altLang="en-US" sz="3600" b="1" dirty="0" smtClean="0"/>
              <a:t>の推進に向けて</a:t>
            </a:r>
            <a:endParaRPr lang="ja-JP" altLang="en-US" sz="3600" b="1" dirty="0"/>
          </a:p>
        </p:txBody>
      </p:sp>
      <p:sp>
        <p:nvSpPr>
          <p:cNvPr id="3" name="コンテンツ プレースホルダ 2"/>
          <p:cNvSpPr>
            <a:spLocks noGrp="1"/>
          </p:cNvSpPr>
          <p:nvPr>
            <p:ph idx="1"/>
          </p:nvPr>
        </p:nvSpPr>
        <p:spPr>
          <a:xfrm>
            <a:off x="20311" y="4365152"/>
            <a:ext cx="9906000" cy="1979497"/>
          </a:xfrm>
        </p:spPr>
        <p:txBody>
          <a:bodyPr>
            <a:normAutofit/>
          </a:bodyPr>
          <a:lstStyle/>
          <a:p>
            <a:pPr algn="ctr">
              <a:buNone/>
            </a:pPr>
            <a:endParaRPr kumimoji="1" lang="en-US" altLang="ja-JP" dirty="0" smtClean="0"/>
          </a:p>
          <a:p>
            <a:pPr algn="ctr">
              <a:buNone/>
            </a:pPr>
            <a:r>
              <a:rPr kumimoji="1" lang="ja-JP" altLang="en-US" dirty="0" smtClean="0"/>
              <a:t>平成２８年９月・１０月</a:t>
            </a:r>
            <a:endParaRPr kumimoji="1" lang="en-US" altLang="ja-JP" dirty="0" smtClean="0"/>
          </a:p>
          <a:p>
            <a:pPr algn="ctr">
              <a:buNone/>
            </a:pPr>
            <a:r>
              <a:rPr lang="ja-JP" altLang="en-US" dirty="0"/>
              <a:t>厚生</a:t>
            </a:r>
            <a:r>
              <a:rPr lang="ja-JP" altLang="en-US" dirty="0" smtClean="0"/>
              <a:t>労働省　老健局振興課</a:t>
            </a:r>
            <a:endParaRPr kumimoji="1" lang="en-US" altLang="ja-JP" dirty="0" smtClean="0"/>
          </a:p>
        </p:txBody>
      </p:sp>
      <p:pic>
        <p:nvPicPr>
          <p:cNvPr id="5" name="Picture 4"/>
          <p:cNvPicPr>
            <a:picLocks noChangeAspect="1" noChangeArrowheads="1"/>
          </p:cNvPicPr>
          <p:nvPr/>
        </p:nvPicPr>
        <p:blipFill>
          <a:blip r:embed="rId2" cstate="print"/>
          <a:srcRect/>
          <a:stretch>
            <a:fillRect/>
          </a:stretch>
        </p:blipFill>
        <p:spPr bwMode="auto">
          <a:xfrm>
            <a:off x="154884" y="142881"/>
            <a:ext cx="1483923" cy="1263650"/>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schemeClr val="bg1"/>
                </a:solidFill>
              </a:rPr>
              <a:pPr/>
              <a:t>0</a:t>
            </a:fld>
            <a:endParaRPr lang="ja-JP" altLang="en-US" dirty="0">
              <a:solidFill>
                <a:schemeClr val="bg1"/>
              </a:solidFill>
            </a:endParaRPr>
          </a:p>
        </p:txBody>
      </p:sp>
    </p:spTree>
    <p:extLst>
      <p:ext uri="{BB962C8B-B14F-4D97-AF65-F5344CB8AC3E}">
        <p14:creationId xmlns:p14="http://schemas.microsoft.com/office/powerpoint/2010/main" val="486542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p:cNvGraphicFramePr>
            <a:graphicFrameLocks noGrp="1"/>
          </p:cNvGraphicFramePr>
          <p:nvPr>
            <p:extLst/>
          </p:nvPr>
        </p:nvGraphicFramePr>
        <p:xfrm>
          <a:off x="84503" y="379265"/>
          <a:ext cx="9767423" cy="3875314"/>
        </p:xfrm>
        <a:graphic>
          <a:graphicData uri="http://schemas.openxmlformats.org/drawingml/2006/table">
            <a:tbl>
              <a:tblPr firstRow="1" bandRow="1">
                <a:tableStyleId>{5C22544A-7EE6-4342-B048-85BDC9FD1C3A}</a:tableStyleId>
              </a:tblPr>
              <a:tblGrid>
                <a:gridCol w="3571756"/>
                <a:gridCol w="576341"/>
                <a:gridCol w="5619326"/>
              </a:tblGrid>
              <a:tr h="169415">
                <a:tc>
                  <a:txBody>
                    <a:bodyPr/>
                    <a:lstStyle/>
                    <a:p>
                      <a:pPr algn="ctr"/>
                      <a:r>
                        <a:rPr kumimoji="1" lang="ja-JP" altLang="en-US" sz="1400" dirty="0" smtClean="0"/>
                        <a:t>現状</a:t>
                      </a:r>
                      <a:endParaRPr kumimoji="1" lang="ja-JP" altLang="en-US" sz="1400" dirty="0"/>
                    </a:p>
                  </a:txBody>
                  <a:tcPr marL="91484" marR="91484"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endParaRPr kumimoji="1" lang="ja-JP" altLang="en-US" sz="1400" dirty="0"/>
                    </a:p>
                  </a:txBody>
                  <a:tcPr marL="91484" marR="91484"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chemeClr val="bg1"/>
                    </a:solidFill>
                  </a:tcPr>
                </a:tc>
                <a:tc>
                  <a:txBody>
                    <a:bodyPr/>
                    <a:lstStyle/>
                    <a:p>
                      <a:pPr algn="ctr"/>
                      <a:r>
                        <a:rPr kumimoji="1" lang="ja-JP" altLang="en-US" sz="1400" dirty="0" smtClean="0"/>
                        <a:t>目指すべき姿</a:t>
                      </a:r>
                      <a:endParaRPr kumimoji="1" lang="ja-JP" altLang="en-US" sz="1400" dirty="0"/>
                    </a:p>
                  </a:txBody>
                  <a:tcPr marL="91484" marR="91484"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3570514">
                <a:tc>
                  <a:txBody>
                    <a:bodyPr/>
                    <a:lstStyle/>
                    <a:p>
                      <a:endParaRPr kumimoji="1" lang="ja-JP" altLang="en-US" dirty="0"/>
                    </a:p>
                  </a:txBody>
                  <a:tcPr marL="91484" marR="91484">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c>
                  <a:txBody>
                    <a:bodyPr/>
                    <a:lstStyle/>
                    <a:p>
                      <a:endParaRPr kumimoji="1" lang="ja-JP" altLang="en-US" dirty="0"/>
                    </a:p>
                  </a:txBody>
                  <a:tcPr marL="91484" marR="91484">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noFill/>
                  </a:tcPr>
                </a:tc>
                <a:tc>
                  <a:txBody>
                    <a:bodyPr/>
                    <a:lstStyle/>
                    <a:p>
                      <a:endParaRPr kumimoji="1" lang="ja-JP" altLang="en-US" dirty="0"/>
                    </a:p>
                  </a:txBody>
                  <a:tcPr marL="91484" marR="91484">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noFill/>
                  </a:tcPr>
                </a:tc>
              </a:tr>
            </a:tbl>
          </a:graphicData>
        </a:graphic>
      </p:graphicFrame>
      <p:sp>
        <p:nvSpPr>
          <p:cNvPr id="2" name="正方形/長方形 1"/>
          <p:cNvSpPr/>
          <p:nvPr/>
        </p:nvSpPr>
        <p:spPr>
          <a:xfrm>
            <a:off x="396305" y="3584805"/>
            <a:ext cx="3010197" cy="4775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ja-JP" altLang="en-US" dirty="0">
              <a:solidFill>
                <a:prstClr val="black"/>
              </a:solidFill>
            </a:endParaRPr>
          </a:p>
        </p:txBody>
      </p:sp>
      <p:sp>
        <p:nvSpPr>
          <p:cNvPr id="135" name="右矢印 134"/>
          <p:cNvSpPr/>
          <p:nvPr/>
        </p:nvSpPr>
        <p:spPr>
          <a:xfrm rot="16200000">
            <a:off x="1532664" y="1479973"/>
            <a:ext cx="707350" cy="372058"/>
          </a:xfrm>
          <a:prstGeom prst="rightArrow">
            <a:avLst/>
          </a:prstGeom>
          <a:noFill/>
          <a:ln>
            <a:solidFill>
              <a:schemeClr val="accent6"/>
            </a:solidFill>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endParaRPr lang="ja-JP" altLang="en-US" dirty="0">
              <a:solidFill>
                <a:prstClr val="black"/>
              </a:solidFill>
            </a:endParaRPr>
          </a:p>
        </p:txBody>
      </p:sp>
      <p:sp>
        <p:nvSpPr>
          <p:cNvPr id="35" name="フローチャート : 論理積ゲート 34"/>
          <p:cNvSpPr/>
          <p:nvPr/>
        </p:nvSpPr>
        <p:spPr>
          <a:xfrm rot="16200000">
            <a:off x="1177404" y="1797654"/>
            <a:ext cx="1427240" cy="1960232"/>
          </a:xfrm>
          <a:prstGeom prst="flowChartDelay">
            <a:avLst/>
          </a:prstGeom>
          <a:gradFill flip="none" rotWithShape="1">
            <a:gsLst>
              <a:gs pos="0">
                <a:schemeClr val="accent6"/>
              </a:gs>
              <a:gs pos="51000">
                <a:schemeClr val="accent1">
                  <a:lumMod val="40000"/>
                  <a:lumOff val="60000"/>
                </a:schemeClr>
              </a:gs>
              <a:gs pos="100000">
                <a:schemeClr val="tx2">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black"/>
              </a:solidFill>
            </a:endParaRPr>
          </a:p>
        </p:txBody>
      </p:sp>
      <p:cxnSp>
        <p:nvCxnSpPr>
          <p:cNvPr id="80" name="直線コネクタ 79"/>
          <p:cNvCxnSpPr/>
          <p:nvPr/>
        </p:nvCxnSpPr>
        <p:spPr>
          <a:xfrm>
            <a:off x="1628206" y="3581630"/>
            <a:ext cx="1" cy="504000"/>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165579" y="3584812"/>
            <a:ext cx="0" cy="486163"/>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89925" y="3580626"/>
            <a:ext cx="1224725" cy="253916"/>
          </a:xfrm>
          <a:prstGeom prst="rect">
            <a:avLst/>
          </a:prstGeom>
          <a:noFill/>
        </p:spPr>
        <p:txBody>
          <a:bodyPr wrap="square" rtlCol="0">
            <a:spAutoFit/>
          </a:bodyPr>
          <a:lstStyle/>
          <a:p>
            <a:pPr algn="ctr" defTabSz="914400"/>
            <a:r>
              <a:rPr lang="ja-JP" altLang="en-US" sz="1050" spc="-80" dirty="0" smtClean="0">
                <a:solidFill>
                  <a:prstClr val="black"/>
                </a:solidFill>
                <a:latin typeface="ＭＳ Ｐゴシック" panose="020B0600070205080204" pitchFamily="50" charset="-128"/>
              </a:rPr>
              <a:t>就業</a:t>
            </a:r>
            <a:r>
              <a:rPr lang="ja-JP" altLang="en-US" sz="1050" spc="-80" dirty="0">
                <a:solidFill>
                  <a:prstClr val="black"/>
                </a:solidFill>
                <a:latin typeface="ＭＳ Ｐゴシック" panose="020B0600070205080204" pitchFamily="50" charset="-128"/>
              </a:rPr>
              <a:t>していない</a:t>
            </a:r>
            <a:r>
              <a:rPr lang="ja-JP" altLang="en-US" sz="1050" spc="-80" dirty="0" smtClean="0">
                <a:solidFill>
                  <a:prstClr val="black"/>
                </a:solidFill>
                <a:latin typeface="ＭＳ Ｐゴシック" panose="020B0600070205080204" pitchFamily="50" charset="-128"/>
              </a:rPr>
              <a:t>女性</a:t>
            </a:r>
            <a:endParaRPr lang="en-US" altLang="ja-JP" sz="1050" spc="-80" dirty="0" smtClean="0">
              <a:solidFill>
                <a:prstClr val="black"/>
              </a:solidFill>
              <a:latin typeface="ＭＳ Ｐゴシック" panose="020B0600070205080204" pitchFamily="50" charset="-128"/>
            </a:endParaRPr>
          </a:p>
        </p:txBody>
      </p:sp>
      <p:sp>
        <p:nvSpPr>
          <p:cNvPr id="90" name="テキスト ボックス 89"/>
          <p:cNvSpPr txBox="1"/>
          <p:nvPr/>
        </p:nvSpPr>
        <p:spPr>
          <a:xfrm>
            <a:off x="2288216" y="3580628"/>
            <a:ext cx="963249" cy="255709"/>
          </a:xfrm>
          <a:prstGeom prst="rect">
            <a:avLst/>
          </a:prstGeom>
          <a:noFill/>
        </p:spPr>
        <p:txBody>
          <a:bodyPr wrap="square" rtlCol="0">
            <a:spAutoFit/>
          </a:bodyPr>
          <a:lstStyle/>
          <a:p>
            <a:pPr algn="ctr" defTabSz="914400"/>
            <a:r>
              <a:rPr lang="ja-JP" altLang="en-US" sz="1050" spc="-80" dirty="0" smtClean="0">
                <a:solidFill>
                  <a:prstClr val="black"/>
                </a:solidFill>
                <a:latin typeface="ＭＳ Ｐゴシック" panose="020B0600070205080204" pitchFamily="50" charset="-128"/>
              </a:rPr>
              <a:t>中高年齢者</a:t>
            </a:r>
            <a:endParaRPr lang="en-US" altLang="ja-JP" sz="1050" spc="-80" dirty="0" smtClean="0">
              <a:solidFill>
                <a:prstClr val="black"/>
              </a:solidFill>
              <a:latin typeface="ＭＳ Ｐゴシック" panose="020B0600070205080204" pitchFamily="50" charset="-128"/>
            </a:endParaRPr>
          </a:p>
        </p:txBody>
      </p:sp>
      <p:sp>
        <p:nvSpPr>
          <p:cNvPr id="91" name="テキスト ボックス 90"/>
          <p:cNvSpPr txBox="1"/>
          <p:nvPr/>
        </p:nvSpPr>
        <p:spPr>
          <a:xfrm>
            <a:off x="1580749" y="3580626"/>
            <a:ext cx="616884" cy="253916"/>
          </a:xfrm>
          <a:prstGeom prst="rect">
            <a:avLst/>
          </a:prstGeom>
          <a:noFill/>
        </p:spPr>
        <p:txBody>
          <a:bodyPr wrap="square" rtlCol="0">
            <a:spAutoFit/>
          </a:bodyPr>
          <a:lstStyle/>
          <a:p>
            <a:pPr algn="ctr" defTabSz="914400"/>
            <a:r>
              <a:rPr lang="ja-JP" altLang="en-US" sz="1050" spc="-80" dirty="0" smtClean="0">
                <a:solidFill>
                  <a:prstClr val="black"/>
                </a:solidFill>
                <a:latin typeface="ＭＳ Ｐゴシック" panose="020B0600070205080204" pitchFamily="50" charset="-128"/>
              </a:rPr>
              <a:t>若者等</a:t>
            </a:r>
            <a:endParaRPr lang="en-US" altLang="ja-JP" sz="1050" spc="-80" dirty="0" smtClean="0">
              <a:solidFill>
                <a:prstClr val="black"/>
              </a:solidFill>
              <a:latin typeface="ＭＳ Ｐゴシック" panose="020B0600070205080204" pitchFamily="50" charset="-128"/>
            </a:endParaRPr>
          </a:p>
        </p:txBody>
      </p:sp>
      <p:sp>
        <p:nvSpPr>
          <p:cNvPr id="119" name="テキスト ボックス 118"/>
          <p:cNvSpPr txBox="1"/>
          <p:nvPr/>
        </p:nvSpPr>
        <p:spPr>
          <a:xfrm>
            <a:off x="2791721" y="3012786"/>
            <a:ext cx="1163343" cy="261610"/>
          </a:xfrm>
          <a:prstGeom prst="rect">
            <a:avLst/>
          </a:prstGeom>
          <a:noFill/>
        </p:spPr>
        <p:txBody>
          <a:bodyPr vert="horz" wrap="square" rtlCol="0">
            <a:spAutoFit/>
          </a:bodyPr>
          <a:lstStyle/>
          <a:p>
            <a:pPr defTabSz="914400"/>
            <a:r>
              <a:rPr lang="ja-JP" altLang="en-US" sz="1100" dirty="0" smtClean="0">
                <a:solidFill>
                  <a:prstClr val="black"/>
                </a:solidFill>
              </a:rPr>
              <a:t>早期離職等</a:t>
            </a:r>
            <a:endParaRPr lang="ja-JP" altLang="en-US" sz="1100" dirty="0">
              <a:solidFill>
                <a:prstClr val="black"/>
              </a:solidFill>
            </a:endParaRPr>
          </a:p>
        </p:txBody>
      </p:sp>
      <p:sp>
        <p:nvSpPr>
          <p:cNvPr id="122" name="テキスト ボックス 121"/>
          <p:cNvSpPr txBox="1"/>
          <p:nvPr/>
        </p:nvSpPr>
        <p:spPr>
          <a:xfrm>
            <a:off x="336968" y="3854706"/>
            <a:ext cx="3169875" cy="261610"/>
          </a:xfrm>
          <a:prstGeom prst="rect">
            <a:avLst/>
          </a:prstGeom>
          <a:noFill/>
        </p:spPr>
        <p:txBody>
          <a:bodyPr wrap="square" rtlCol="0">
            <a:spAutoFit/>
          </a:bodyPr>
          <a:lstStyle/>
          <a:p>
            <a:pPr algn="ctr" defTabSz="914400"/>
            <a:r>
              <a:rPr lang="ja-JP" altLang="en-US" sz="1050" dirty="0" smtClean="0">
                <a:solidFill>
                  <a:prstClr val="black"/>
                </a:solidFill>
              </a:rPr>
              <a:t>介護職へ</a:t>
            </a:r>
            <a:r>
              <a:rPr lang="ja-JP" altLang="en-US" sz="1050" dirty="0">
                <a:solidFill>
                  <a:prstClr val="black"/>
                </a:solidFill>
              </a:rPr>
              <a:t>の</a:t>
            </a:r>
            <a:r>
              <a:rPr lang="ja-JP" altLang="en-US" sz="1050" dirty="0" smtClean="0">
                <a:solidFill>
                  <a:prstClr val="black"/>
                </a:solidFill>
              </a:rPr>
              <a:t>理解・イメージ向上が不十分</a:t>
            </a:r>
            <a:endParaRPr lang="ja-JP" altLang="en-US" sz="1050" dirty="0">
              <a:solidFill>
                <a:prstClr val="black"/>
              </a:solidFill>
            </a:endParaRPr>
          </a:p>
        </p:txBody>
      </p:sp>
      <p:sp>
        <p:nvSpPr>
          <p:cNvPr id="123" name="テキスト ボックス 122"/>
          <p:cNvSpPr txBox="1"/>
          <p:nvPr/>
        </p:nvSpPr>
        <p:spPr>
          <a:xfrm>
            <a:off x="396305" y="1501237"/>
            <a:ext cx="1342149" cy="430887"/>
          </a:xfrm>
          <a:prstGeom prst="rect">
            <a:avLst/>
          </a:prstGeom>
          <a:noFill/>
        </p:spPr>
        <p:txBody>
          <a:bodyPr wrap="square" rtlCol="0">
            <a:spAutoFit/>
          </a:bodyPr>
          <a:lstStyle/>
          <a:p>
            <a:pPr algn="r" defTabSz="914400"/>
            <a:r>
              <a:rPr lang="ja-JP" altLang="en-US" sz="1100" dirty="0" smtClean="0">
                <a:solidFill>
                  <a:prstClr val="black"/>
                </a:solidFill>
              </a:rPr>
              <a:t>将来展望・キャリア</a:t>
            </a:r>
            <a:endParaRPr lang="en-US" altLang="ja-JP" sz="1100" dirty="0" smtClean="0">
              <a:solidFill>
                <a:prstClr val="black"/>
              </a:solidFill>
            </a:endParaRPr>
          </a:p>
          <a:p>
            <a:pPr algn="r" defTabSz="914400"/>
            <a:r>
              <a:rPr lang="ja-JP" altLang="en-US" sz="1100" dirty="0" smtClean="0">
                <a:solidFill>
                  <a:prstClr val="black"/>
                </a:solidFill>
              </a:rPr>
              <a:t>パスが見えづらい</a:t>
            </a:r>
            <a:endParaRPr lang="ja-JP" altLang="en-US" sz="1100" dirty="0">
              <a:solidFill>
                <a:prstClr val="black"/>
              </a:solidFill>
            </a:endParaRPr>
          </a:p>
        </p:txBody>
      </p:sp>
      <p:sp>
        <p:nvSpPr>
          <p:cNvPr id="136" name="正方形/長方形 135"/>
          <p:cNvSpPr/>
          <p:nvPr/>
        </p:nvSpPr>
        <p:spPr>
          <a:xfrm>
            <a:off x="-2695" y="-7502"/>
            <a:ext cx="9908694" cy="400110"/>
          </a:xfrm>
          <a:prstGeom prst="rect">
            <a:avLst/>
          </a:prstGeom>
        </p:spPr>
        <p:txBody>
          <a:bodyPr wrap="square">
            <a:spAutoFit/>
          </a:bodyPr>
          <a:lstStyle/>
          <a:p>
            <a:pPr algn="ctr" defTabSz="914400"/>
            <a:r>
              <a:rPr lang="ja-JP" altLang="en-US" sz="2000" b="1" dirty="0" smtClean="0">
                <a:solidFill>
                  <a:prstClr val="black"/>
                </a:solidFill>
              </a:rPr>
              <a:t>「総合的な確保方策」の目指す姿　</a:t>
            </a:r>
            <a:r>
              <a:rPr lang="ja-JP" altLang="en-US" sz="1600" b="1" dirty="0" smtClean="0">
                <a:solidFill>
                  <a:prstClr val="black"/>
                </a:solidFill>
              </a:rPr>
              <a:t>～「まんじゅう型」から「富士山型」へ～</a:t>
            </a:r>
            <a:endParaRPr lang="ja-JP" altLang="en-US" sz="1600" b="1" dirty="0">
              <a:solidFill>
                <a:prstClr val="black"/>
              </a:solidFill>
            </a:endParaRPr>
          </a:p>
        </p:txBody>
      </p:sp>
      <p:cxnSp>
        <p:nvCxnSpPr>
          <p:cNvPr id="20" name="直線矢印コネクタ 19"/>
          <p:cNvCxnSpPr/>
          <p:nvPr/>
        </p:nvCxnSpPr>
        <p:spPr>
          <a:xfrm>
            <a:off x="2925145" y="3219070"/>
            <a:ext cx="227559" cy="35627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0" name="直線矢印コネクタ 59"/>
          <p:cNvCxnSpPr/>
          <p:nvPr/>
        </p:nvCxnSpPr>
        <p:spPr>
          <a:xfrm flipH="1">
            <a:off x="659824" y="3239365"/>
            <a:ext cx="206477" cy="31568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2" name="テキスト ボックス 61"/>
          <p:cNvSpPr txBox="1"/>
          <p:nvPr/>
        </p:nvSpPr>
        <p:spPr>
          <a:xfrm>
            <a:off x="26418" y="3013403"/>
            <a:ext cx="960389" cy="261610"/>
          </a:xfrm>
          <a:prstGeom prst="rect">
            <a:avLst/>
          </a:prstGeom>
          <a:noFill/>
        </p:spPr>
        <p:txBody>
          <a:bodyPr vert="horz" wrap="square" rtlCol="0">
            <a:spAutoFit/>
          </a:bodyPr>
          <a:lstStyle/>
          <a:p>
            <a:pPr algn="r" defTabSz="914400"/>
            <a:r>
              <a:rPr lang="ja-JP" altLang="en-US" sz="1100" dirty="0" smtClean="0">
                <a:solidFill>
                  <a:prstClr val="black"/>
                </a:solidFill>
              </a:rPr>
              <a:t>早期離職等</a:t>
            </a:r>
            <a:endParaRPr lang="ja-JP" altLang="en-US" sz="1100" dirty="0">
              <a:solidFill>
                <a:prstClr val="black"/>
              </a:solidFill>
            </a:endParaRPr>
          </a:p>
        </p:txBody>
      </p:sp>
      <p:sp>
        <p:nvSpPr>
          <p:cNvPr id="26" name="右矢印 25"/>
          <p:cNvSpPr/>
          <p:nvPr/>
        </p:nvSpPr>
        <p:spPr>
          <a:xfrm>
            <a:off x="3666551" y="2080108"/>
            <a:ext cx="576277" cy="782322"/>
          </a:xfrm>
          <a:prstGeom prst="rightArrow">
            <a:avLst>
              <a:gd name="adj1" fmla="val 50000"/>
              <a:gd name="adj2" fmla="val 234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ja-JP" altLang="en-US" sz="1200" b="1" dirty="0">
                <a:solidFill>
                  <a:prstClr val="white"/>
                </a:solidFill>
              </a:rPr>
              <a:t>転換</a:t>
            </a:r>
          </a:p>
        </p:txBody>
      </p:sp>
      <p:sp>
        <p:nvSpPr>
          <p:cNvPr id="73" name="テキスト ボックス 72"/>
          <p:cNvSpPr txBox="1"/>
          <p:nvPr/>
        </p:nvSpPr>
        <p:spPr>
          <a:xfrm>
            <a:off x="1244850" y="2624950"/>
            <a:ext cx="1342149" cy="430887"/>
          </a:xfrm>
          <a:prstGeom prst="rect">
            <a:avLst/>
          </a:prstGeom>
          <a:noFill/>
        </p:spPr>
        <p:txBody>
          <a:bodyPr wrap="square" rtlCol="0">
            <a:spAutoFit/>
          </a:bodyPr>
          <a:lstStyle/>
          <a:p>
            <a:pPr algn="ctr" defTabSz="914400"/>
            <a:r>
              <a:rPr lang="ja-JP" altLang="en-US" sz="1100" dirty="0" smtClean="0">
                <a:solidFill>
                  <a:prstClr val="black"/>
                </a:solidFill>
              </a:rPr>
              <a:t>専門性が不明確</a:t>
            </a:r>
            <a:endParaRPr lang="en-US" altLang="ja-JP" sz="1100" dirty="0" smtClean="0">
              <a:solidFill>
                <a:prstClr val="black"/>
              </a:solidFill>
            </a:endParaRPr>
          </a:p>
          <a:p>
            <a:pPr algn="ctr" defTabSz="914400"/>
            <a:r>
              <a:rPr lang="ja-JP" altLang="en-US" sz="1100" dirty="0">
                <a:solidFill>
                  <a:prstClr val="black"/>
                </a:solidFill>
              </a:rPr>
              <a:t>役割</a:t>
            </a:r>
            <a:r>
              <a:rPr lang="ja-JP" altLang="en-US" sz="1100" dirty="0" smtClean="0">
                <a:solidFill>
                  <a:prstClr val="black"/>
                </a:solidFill>
              </a:rPr>
              <a:t>が混在</a:t>
            </a:r>
            <a:endParaRPr lang="ja-JP" altLang="en-US" sz="1100" dirty="0">
              <a:solidFill>
                <a:prstClr val="black"/>
              </a:solidFill>
            </a:endParaRPr>
          </a:p>
        </p:txBody>
      </p:sp>
      <p:sp>
        <p:nvSpPr>
          <p:cNvPr id="31" name="右中かっこ 30"/>
          <p:cNvSpPr/>
          <p:nvPr/>
        </p:nvSpPr>
        <p:spPr>
          <a:xfrm rot="5400000">
            <a:off x="1820347" y="2357076"/>
            <a:ext cx="119039" cy="29174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dirty="0">
              <a:solidFill>
                <a:prstClr val="black"/>
              </a:solidFill>
            </a:endParaRPr>
          </a:p>
        </p:txBody>
      </p:sp>
      <p:sp>
        <p:nvSpPr>
          <p:cNvPr id="46" name="台形 45"/>
          <p:cNvSpPr/>
          <p:nvPr/>
        </p:nvSpPr>
        <p:spPr>
          <a:xfrm>
            <a:off x="5549342" y="2422322"/>
            <a:ext cx="3061473" cy="730277"/>
          </a:xfrm>
          <a:prstGeom prst="trapezoid">
            <a:avLst>
              <a:gd name="adj" fmla="val 101080"/>
            </a:avLst>
          </a:prstGeom>
          <a:gradFill flip="none" rotWithShape="1">
            <a:gsLst>
              <a:gs pos="0">
                <a:schemeClr val="accent6">
                  <a:lumMod val="60000"/>
                  <a:lumOff val="40000"/>
                </a:schemeClr>
              </a:gs>
              <a:gs pos="77000">
                <a:schemeClr val="tx2">
                  <a:lumMod val="60000"/>
                  <a:lumOff val="40000"/>
                </a:schemeClr>
              </a:gs>
              <a:gs pos="100000">
                <a:schemeClr val="tx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47" name="台形 46"/>
          <p:cNvSpPr/>
          <p:nvPr/>
        </p:nvSpPr>
        <p:spPr>
          <a:xfrm>
            <a:off x="4807409" y="3152599"/>
            <a:ext cx="4538182" cy="414169"/>
          </a:xfrm>
          <a:prstGeom prst="trapezoid">
            <a:avLst>
              <a:gd name="adj" fmla="val 181914"/>
            </a:avLst>
          </a:prstGeom>
          <a:gradFill>
            <a:gsLst>
              <a:gs pos="0">
                <a:schemeClr val="accent1"/>
              </a:gs>
              <a:gs pos="65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48" name="台形 47"/>
          <p:cNvSpPr/>
          <p:nvPr/>
        </p:nvSpPr>
        <p:spPr>
          <a:xfrm>
            <a:off x="6281140" y="1255791"/>
            <a:ext cx="1593392" cy="1180281"/>
          </a:xfrm>
          <a:prstGeom prst="trapezoid">
            <a:avLst>
              <a:gd name="adj" fmla="val 4747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cxnSp>
        <p:nvCxnSpPr>
          <p:cNvPr id="49" name="直線コネクタ 48"/>
          <p:cNvCxnSpPr/>
          <p:nvPr/>
        </p:nvCxnSpPr>
        <p:spPr>
          <a:xfrm flipH="1">
            <a:off x="6646593" y="1671960"/>
            <a:ext cx="846407"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6239530" y="1284365"/>
            <a:ext cx="729140" cy="2282350"/>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7194345" y="1291409"/>
            <a:ext cx="750061" cy="2275306"/>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5559968" y="3152546"/>
            <a:ext cx="3025454"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6289467" y="2429992"/>
            <a:ext cx="1577133"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7" name="台形 56"/>
          <p:cNvSpPr/>
          <p:nvPr/>
        </p:nvSpPr>
        <p:spPr>
          <a:xfrm>
            <a:off x="4300909" y="3652243"/>
            <a:ext cx="5520982" cy="504000"/>
          </a:xfrm>
          <a:prstGeom prst="trapezoid">
            <a:avLst>
              <a:gd name="adj" fmla="val 87684"/>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ja-JP" altLang="en-US" dirty="0">
              <a:solidFill>
                <a:prstClr val="black"/>
              </a:solidFill>
            </a:endParaRPr>
          </a:p>
        </p:txBody>
      </p:sp>
      <p:cxnSp>
        <p:nvCxnSpPr>
          <p:cNvPr id="59" name="直線コネクタ 58"/>
          <p:cNvCxnSpPr/>
          <p:nvPr/>
        </p:nvCxnSpPr>
        <p:spPr>
          <a:xfrm flipH="1">
            <a:off x="6007957" y="3652242"/>
            <a:ext cx="214297" cy="504000"/>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7971977" y="3652247"/>
            <a:ext cx="197259" cy="504001"/>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63" name="左右矢印 62"/>
          <p:cNvSpPr/>
          <p:nvPr/>
        </p:nvSpPr>
        <p:spPr>
          <a:xfrm>
            <a:off x="6080003" y="3922246"/>
            <a:ext cx="566593" cy="177773"/>
          </a:xfrm>
          <a:prstGeom prst="leftRightArrow">
            <a:avLst>
              <a:gd name="adj1" fmla="val 50000"/>
              <a:gd name="adj2" fmla="val 8444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ja-JP" altLang="en-US" sz="1050" dirty="0">
              <a:solidFill>
                <a:prstClr val="black"/>
              </a:solidFill>
            </a:endParaRPr>
          </a:p>
        </p:txBody>
      </p:sp>
      <p:sp>
        <p:nvSpPr>
          <p:cNvPr id="64" name="テキスト ボックス 63"/>
          <p:cNvSpPr txBox="1"/>
          <p:nvPr/>
        </p:nvSpPr>
        <p:spPr>
          <a:xfrm>
            <a:off x="4567082" y="3674576"/>
            <a:ext cx="1655150" cy="253916"/>
          </a:xfrm>
          <a:prstGeom prst="rect">
            <a:avLst/>
          </a:prstGeom>
          <a:noFill/>
        </p:spPr>
        <p:txBody>
          <a:bodyPr wrap="square" rtlCol="0">
            <a:spAutoFit/>
          </a:bodyPr>
          <a:lstStyle/>
          <a:p>
            <a:pPr algn="ctr" defTabSz="914400"/>
            <a:r>
              <a:rPr lang="ja-JP" altLang="en-US" sz="1050" spc="-80" dirty="0">
                <a:solidFill>
                  <a:prstClr val="black"/>
                </a:solidFill>
                <a:latin typeface="ＭＳ Ｐゴシック" panose="020B0600070205080204" pitchFamily="50" charset="-128"/>
              </a:rPr>
              <a:t>就業</a:t>
            </a:r>
            <a:r>
              <a:rPr lang="ja-JP" altLang="en-US" sz="1050" spc="-80" dirty="0" smtClean="0">
                <a:solidFill>
                  <a:prstClr val="black"/>
                </a:solidFill>
                <a:latin typeface="ＭＳ Ｐゴシック" panose="020B0600070205080204" pitchFamily="50" charset="-128"/>
              </a:rPr>
              <a:t>して</a:t>
            </a:r>
            <a:r>
              <a:rPr lang="ja-JP" altLang="en-US" sz="1050" spc="-80" dirty="0">
                <a:solidFill>
                  <a:prstClr val="black"/>
                </a:solidFill>
                <a:latin typeface="ＭＳ Ｐゴシック" panose="020B0600070205080204" pitchFamily="50" charset="-128"/>
              </a:rPr>
              <a:t>いない</a:t>
            </a:r>
            <a:r>
              <a:rPr lang="ja-JP" altLang="en-US" sz="1050" spc="-80" dirty="0" smtClean="0">
                <a:solidFill>
                  <a:prstClr val="black"/>
                </a:solidFill>
                <a:latin typeface="ＭＳ Ｐゴシック" panose="020B0600070205080204" pitchFamily="50" charset="-128"/>
              </a:rPr>
              <a:t>女性</a:t>
            </a:r>
            <a:endParaRPr lang="en-US" altLang="ja-JP" sz="1050" spc="-80" dirty="0" smtClean="0">
              <a:solidFill>
                <a:prstClr val="black"/>
              </a:solidFill>
              <a:latin typeface="ＭＳ Ｐゴシック" panose="020B0600070205080204" pitchFamily="50" charset="-128"/>
            </a:endParaRPr>
          </a:p>
        </p:txBody>
      </p:sp>
      <p:sp>
        <p:nvSpPr>
          <p:cNvPr id="66" name="テキスト ボックス 65"/>
          <p:cNvSpPr txBox="1"/>
          <p:nvPr/>
        </p:nvSpPr>
        <p:spPr>
          <a:xfrm>
            <a:off x="6056035" y="3688465"/>
            <a:ext cx="2133580" cy="253916"/>
          </a:xfrm>
          <a:prstGeom prst="rect">
            <a:avLst/>
          </a:prstGeom>
          <a:noFill/>
        </p:spPr>
        <p:txBody>
          <a:bodyPr wrap="square" rtlCol="0">
            <a:spAutoFit/>
          </a:bodyPr>
          <a:lstStyle/>
          <a:p>
            <a:pPr algn="ctr" defTabSz="914400"/>
            <a:r>
              <a:rPr lang="ja-JP" altLang="en-US" sz="1050" spc="-80" dirty="0" smtClean="0">
                <a:solidFill>
                  <a:prstClr val="black"/>
                </a:solidFill>
                <a:latin typeface="ＭＳ Ｐゴシック" panose="020B0600070205080204" pitchFamily="50" charset="-128"/>
              </a:rPr>
              <a:t>他業種　　　　　若者　　　　　障害者</a:t>
            </a:r>
            <a:endParaRPr lang="en-US" altLang="ja-JP" sz="1050" spc="-80" dirty="0" smtClean="0">
              <a:solidFill>
                <a:prstClr val="black"/>
              </a:solidFill>
              <a:latin typeface="ＭＳ Ｐゴシック" panose="020B0600070205080204" pitchFamily="50" charset="-128"/>
            </a:endParaRPr>
          </a:p>
        </p:txBody>
      </p:sp>
      <p:sp>
        <p:nvSpPr>
          <p:cNvPr id="67" name="テキスト ボックス 66"/>
          <p:cNvSpPr txBox="1"/>
          <p:nvPr/>
        </p:nvSpPr>
        <p:spPr>
          <a:xfrm>
            <a:off x="8006995" y="3686584"/>
            <a:ext cx="1531033" cy="253916"/>
          </a:xfrm>
          <a:prstGeom prst="rect">
            <a:avLst/>
          </a:prstGeom>
          <a:noFill/>
        </p:spPr>
        <p:txBody>
          <a:bodyPr wrap="square" rtlCol="0">
            <a:spAutoFit/>
          </a:bodyPr>
          <a:lstStyle/>
          <a:p>
            <a:pPr algn="ctr" defTabSz="914400"/>
            <a:r>
              <a:rPr lang="ja-JP" altLang="en-US" sz="1050" spc="-80" dirty="0" smtClean="0">
                <a:solidFill>
                  <a:prstClr val="black"/>
                </a:solidFill>
                <a:latin typeface="ＭＳ Ｐゴシック" panose="020B0600070205080204" pitchFamily="50" charset="-128"/>
              </a:rPr>
              <a:t>中高年齢者</a:t>
            </a:r>
            <a:endParaRPr lang="en-US" altLang="ja-JP" sz="1050" spc="-80" dirty="0" smtClean="0">
              <a:solidFill>
                <a:prstClr val="black"/>
              </a:solidFill>
              <a:latin typeface="ＭＳ Ｐゴシック" panose="020B0600070205080204" pitchFamily="50" charset="-128"/>
            </a:endParaRPr>
          </a:p>
        </p:txBody>
      </p:sp>
      <p:sp>
        <p:nvSpPr>
          <p:cNvPr id="68" name="ホームベース 67"/>
          <p:cNvSpPr/>
          <p:nvPr/>
        </p:nvSpPr>
        <p:spPr>
          <a:xfrm flipH="1">
            <a:off x="7915444" y="1795701"/>
            <a:ext cx="1368306" cy="562915"/>
          </a:xfrm>
          <a:prstGeom prst="homePlate">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ja-JP" altLang="en-US" sz="1050" dirty="0" smtClean="0">
                <a:solidFill>
                  <a:prstClr val="black"/>
                </a:solidFill>
              </a:rPr>
              <a:t>潜在介護福祉士</a:t>
            </a:r>
            <a:endParaRPr lang="en-US" altLang="ja-JP" sz="1050" dirty="0" smtClean="0">
              <a:solidFill>
                <a:prstClr val="black"/>
              </a:solidFill>
            </a:endParaRPr>
          </a:p>
        </p:txBody>
      </p:sp>
      <p:cxnSp>
        <p:nvCxnSpPr>
          <p:cNvPr id="69" name="直線矢印コネクタ 68"/>
          <p:cNvCxnSpPr/>
          <p:nvPr/>
        </p:nvCxnSpPr>
        <p:spPr>
          <a:xfrm flipH="1" flipV="1">
            <a:off x="7069778" y="807868"/>
            <a:ext cx="10277" cy="749107"/>
          </a:xfrm>
          <a:prstGeom prst="straightConnector1">
            <a:avLst/>
          </a:prstGeom>
          <a:ln w="57150">
            <a:solidFill>
              <a:schemeClr val="accent6">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70" name="直線矢印コネクタ 69"/>
          <p:cNvCxnSpPr/>
          <p:nvPr/>
        </p:nvCxnSpPr>
        <p:spPr>
          <a:xfrm flipH="1" flipV="1">
            <a:off x="4674000" y="3287510"/>
            <a:ext cx="937362" cy="15080"/>
          </a:xfrm>
          <a:prstGeom prst="straightConnector1">
            <a:avLst/>
          </a:prstGeom>
          <a:ln w="57150">
            <a:solidFill>
              <a:schemeClr val="tx2"/>
            </a:solidFill>
            <a:tailEnd type="arrow"/>
          </a:ln>
        </p:spPr>
        <p:style>
          <a:lnRef idx="3">
            <a:schemeClr val="accent6"/>
          </a:lnRef>
          <a:fillRef idx="0">
            <a:schemeClr val="accent6"/>
          </a:fillRef>
          <a:effectRef idx="2">
            <a:schemeClr val="accent6"/>
          </a:effectRef>
          <a:fontRef idx="minor">
            <a:schemeClr val="tx1"/>
          </a:fontRef>
        </p:style>
      </p:cxnSp>
      <p:cxnSp>
        <p:nvCxnSpPr>
          <p:cNvPr id="74" name="直線矢印コネクタ 73"/>
          <p:cNvCxnSpPr/>
          <p:nvPr/>
        </p:nvCxnSpPr>
        <p:spPr>
          <a:xfrm flipV="1">
            <a:off x="8462181" y="3330117"/>
            <a:ext cx="931270" cy="15080"/>
          </a:xfrm>
          <a:prstGeom prst="straightConnector1">
            <a:avLst/>
          </a:prstGeom>
          <a:ln w="57150">
            <a:solidFill>
              <a:schemeClr val="tx2"/>
            </a:solidFill>
            <a:tailEnd type="arrow"/>
          </a:ln>
        </p:spPr>
        <p:style>
          <a:lnRef idx="3">
            <a:schemeClr val="accent6"/>
          </a:lnRef>
          <a:fillRef idx="0">
            <a:schemeClr val="accent6"/>
          </a:fillRef>
          <a:effectRef idx="2">
            <a:schemeClr val="accent6"/>
          </a:effectRef>
          <a:fontRef idx="minor">
            <a:schemeClr val="tx1"/>
          </a:fontRef>
        </p:style>
      </p:cxnSp>
      <p:sp>
        <p:nvSpPr>
          <p:cNvPr id="79" name="左右矢印 78"/>
          <p:cNvSpPr/>
          <p:nvPr/>
        </p:nvSpPr>
        <p:spPr>
          <a:xfrm>
            <a:off x="6646596" y="3922246"/>
            <a:ext cx="922783" cy="177773"/>
          </a:xfrm>
          <a:prstGeom prst="leftRightArrow">
            <a:avLst>
              <a:gd name="adj1" fmla="val 50000"/>
              <a:gd name="adj2" fmla="val 8444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ja-JP" altLang="en-US" sz="1050" dirty="0">
              <a:solidFill>
                <a:prstClr val="black"/>
              </a:solidFill>
            </a:endParaRPr>
          </a:p>
        </p:txBody>
      </p:sp>
      <p:sp>
        <p:nvSpPr>
          <p:cNvPr id="81" name="左右矢印 80"/>
          <p:cNvSpPr/>
          <p:nvPr/>
        </p:nvSpPr>
        <p:spPr>
          <a:xfrm>
            <a:off x="7569353" y="3914985"/>
            <a:ext cx="540524" cy="177773"/>
          </a:xfrm>
          <a:prstGeom prst="leftRightArrow">
            <a:avLst>
              <a:gd name="adj1" fmla="val 50000"/>
              <a:gd name="adj2" fmla="val 8444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ja-JP" altLang="en-US" sz="1050" dirty="0">
              <a:solidFill>
                <a:prstClr val="black"/>
              </a:solidFill>
            </a:endParaRPr>
          </a:p>
        </p:txBody>
      </p:sp>
      <p:sp>
        <p:nvSpPr>
          <p:cNvPr id="82" name="左右矢印 81"/>
          <p:cNvSpPr/>
          <p:nvPr/>
        </p:nvSpPr>
        <p:spPr>
          <a:xfrm>
            <a:off x="4423021" y="3922246"/>
            <a:ext cx="1656981" cy="177773"/>
          </a:xfrm>
          <a:prstGeom prst="leftRightArrow">
            <a:avLst>
              <a:gd name="adj1" fmla="val 50000"/>
              <a:gd name="adj2" fmla="val 8444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ja-JP" altLang="en-US" sz="1050" dirty="0">
              <a:solidFill>
                <a:prstClr val="black"/>
              </a:solidFill>
            </a:endParaRPr>
          </a:p>
        </p:txBody>
      </p:sp>
      <p:sp>
        <p:nvSpPr>
          <p:cNvPr id="83" name="左右矢印 82"/>
          <p:cNvSpPr/>
          <p:nvPr/>
        </p:nvSpPr>
        <p:spPr>
          <a:xfrm>
            <a:off x="8099348" y="3904250"/>
            <a:ext cx="1582783" cy="177773"/>
          </a:xfrm>
          <a:prstGeom prst="leftRightArrow">
            <a:avLst>
              <a:gd name="adj1" fmla="val 50000"/>
              <a:gd name="adj2" fmla="val 8444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ja-JP" altLang="en-US" sz="1050" dirty="0">
              <a:solidFill>
                <a:prstClr val="black"/>
              </a:solidFill>
            </a:endParaRPr>
          </a:p>
        </p:txBody>
      </p:sp>
      <p:cxnSp>
        <p:nvCxnSpPr>
          <p:cNvPr id="84" name="直線矢印コネクタ 83"/>
          <p:cNvCxnSpPr/>
          <p:nvPr/>
        </p:nvCxnSpPr>
        <p:spPr>
          <a:xfrm flipH="1" flipV="1">
            <a:off x="7741537" y="2062642"/>
            <a:ext cx="396190" cy="295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aphicFrame>
        <p:nvGraphicFramePr>
          <p:cNvPr id="3" name="表 2"/>
          <p:cNvGraphicFramePr>
            <a:graphicFrameLocks noGrp="1"/>
          </p:cNvGraphicFramePr>
          <p:nvPr>
            <p:extLst/>
          </p:nvPr>
        </p:nvGraphicFramePr>
        <p:xfrm>
          <a:off x="64516" y="4336129"/>
          <a:ext cx="9814557" cy="2016225"/>
        </p:xfrm>
        <a:graphic>
          <a:graphicData uri="http://schemas.openxmlformats.org/drawingml/2006/table">
            <a:tbl>
              <a:tblPr firstRow="1" bandRow="1">
                <a:tableStyleId>{5940675A-B579-460E-94D1-54222C63F5DA}</a:tableStyleId>
              </a:tblPr>
              <a:tblGrid>
                <a:gridCol w="1646570"/>
                <a:gridCol w="2305364"/>
                <a:gridCol w="5862623"/>
              </a:tblGrid>
              <a:tr h="403245">
                <a:tc>
                  <a:txBody>
                    <a:bodyPr/>
                    <a:lstStyle/>
                    <a:p>
                      <a:pPr algn="ctr"/>
                      <a:r>
                        <a:rPr kumimoji="1" lang="ja-JP" altLang="en-US" sz="1400" b="1" dirty="0" smtClean="0">
                          <a:solidFill>
                            <a:schemeClr val="bg1"/>
                          </a:solidFill>
                        </a:rPr>
                        <a:t>参入促進</a:t>
                      </a:r>
                      <a:endParaRPr kumimoji="1" lang="ja-JP" altLang="en-US" sz="1400" b="1" dirty="0">
                        <a:solidFill>
                          <a:schemeClr val="bg1"/>
                        </a:solidFill>
                      </a:endParaRPr>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75000"/>
                      </a:schemeClr>
                    </a:solidFill>
                  </a:tcPr>
                </a:tc>
                <a:tc>
                  <a:txBody>
                    <a:bodyPr/>
                    <a:lstStyle/>
                    <a:p>
                      <a:r>
                        <a:rPr kumimoji="1" lang="ja-JP" altLang="en-US" sz="1400" b="1" dirty="0" smtClean="0"/>
                        <a:t>１．すそ野を拡げる</a:t>
                      </a:r>
                      <a:endParaRPr kumimoji="1" lang="ja-JP" altLang="en-US" sz="1400" b="1" dirty="0"/>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kumimoji="1" lang="ja-JP" altLang="en-US" sz="1400" dirty="0" smtClean="0"/>
                        <a:t>　人材のすそ野の拡大を進め、多様な人材の参入促進を図る</a:t>
                      </a:r>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tr>
              <a:tr h="403245">
                <a:tc rowSpan="2">
                  <a:txBody>
                    <a:bodyPr/>
                    <a:lstStyle/>
                    <a:p>
                      <a:pPr algn="ctr"/>
                      <a:r>
                        <a:rPr kumimoji="1" lang="ja-JP" altLang="en-US" sz="1400" b="1" dirty="0" smtClean="0">
                          <a:solidFill>
                            <a:schemeClr val="bg1"/>
                          </a:solidFill>
                        </a:rPr>
                        <a:t>労働環境・</a:t>
                      </a:r>
                      <a:endParaRPr kumimoji="1" lang="en-US" altLang="ja-JP" sz="1400" b="1" dirty="0" smtClean="0">
                        <a:solidFill>
                          <a:schemeClr val="bg1"/>
                        </a:solidFill>
                      </a:endParaRPr>
                    </a:p>
                    <a:p>
                      <a:pPr algn="ctr"/>
                      <a:r>
                        <a:rPr kumimoji="1" lang="ja-JP" altLang="en-US" sz="1400" b="1" dirty="0" smtClean="0">
                          <a:solidFill>
                            <a:schemeClr val="bg1"/>
                          </a:solidFill>
                        </a:rPr>
                        <a:t>処遇の改善</a:t>
                      </a:r>
                      <a:endParaRPr kumimoji="1" lang="ja-JP" altLang="en-US" sz="1400" b="1" dirty="0">
                        <a:solidFill>
                          <a:schemeClr val="bg1"/>
                        </a:solidFill>
                      </a:endParaRPr>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pPr marL="0" marR="0" indent="0" algn="l" defTabSz="914238"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mn-ea"/>
                        </a:rPr>
                        <a:t>２．道を作る</a:t>
                      </a:r>
                      <a:endParaRPr kumimoji="1" lang="en-US" altLang="ja-JP" sz="1400" b="1" dirty="0" smtClean="0">
                        <a:solidFill>
                          <a:schemeClr val="tx1"/>
                        </a:solidFill>
                        <a:latin typeface="+mn-ea"/>
                      </a:endParaRPr>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kumimoji="1" lang="ja-JP" altLang="en-US" sz="1400" dirty="0" smtClean="0"/>
                        <a:t>　本人の能力や役割分担に応じたキャリアパスを構築する</a:t>
                      </a:r>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403245">
                <a:tc vMerge="1">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r>
                        <a:rPr kumimoji="1" lang="ja-JP" altLang="en-US" sz="1400" b="1" dirty="0" smtClean="0"/>
                        <a:t>３．長く歩み続ける</a:t>
                      </a:r>
                      <a:endParaRPr kumimoji="1" lang="ja-JP" altLang="en-US" sz="1400" b="1" dirty="0"/>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kumimoji="1" lang="ja-JP" altLang="en-US" sz="1400" dirty="0" smtClean="0"/>
                        <a:t>　いったん介護の仕事についた者の定着促進を図る</a:t>
                      </a:r>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403245">
                <a:tc rowSpan="2">
                  <a:txBody>
                    <a:bodyPr/>
                    <a:lstStyle/>
                    <a:p>
                      <a:pPr algn="ctr"/>
                      <a:r>
                        <a:rPr kumimoji="1" lang="ja-JP" altLang="en-US" sz="1400" b="1" dirty="0" smtClean="0">
                          <a:solidFill>
                            <a:schemeClr val="bg1"/>
                          </a:solidFill>
                        </a:rPr>
                        <a:t>資質の向上</a:t>
                      </a:r>
                      <a:endParaRPr kumimoji="1" lang="ja-JP" altLang="en-US" sz="1400" b="1" dirty="0">
                        <a:solidFill>
                          <a:schemeClr val="bg1"/>
                        </a:solidFill>
                      </a:endParaRPr>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75000"/>
                      </a:schemeClr>
                    </a:solidFill>
                  </a:tcPr>
                </a:tc>
                <a:tc>
                  <a:txBody>
                    <a:bodyPr/>
                    <a:lstStyle/>
                    <a:p>
                      <a:r>
                        <a:rPr kumimoji="1" lang="ja-JP" altLang="en-US" sz="1400" b="1" dirty="0" smtClean="0"/>
                        <a:t>４．山を高くする</a:t>
                      </a:r>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r>
                        <a:rPr kumimoji="1" lang="ja-JP" altLang="en-US" sz="1400" dirty="0" smtClean="0"/>
                        <a:t>　専門性の明確化・高度化で、継続的な質の向上を促す</a:t>
                      </a:r>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tr>
              <a:tr h="403245">
                <a:tc vMerge="1">
                  <a:txBody>
                    <a:bodyPr/>
                    <a:lstStyle/>
                    <a:p>
                      <a:endParaRPr kumimoji="1" lang="ja-JP" altLang="en-US" dirty="0"/>
                    </a:p>
                  </a:txBody>
                  <a:tcPr/>
                </a:tc>
                <a:tc>
                  <a:txBody>
                    <a:bodyPr/>
                    <a:lstStyle/>
                    <a:p>
                      <a:r>
                        <a:rPr kumimoji="1" lang="ja-JP" altLang="en-US" sz="1400" b="1" dirty="0" smtClean="0"/>
                        <a:t>５．標高を定める</a:t>
                      </a:r>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r>
                        <a:rPr kumimoji="1" lang="ja-JP" altLang="en-US" sz="1400" dirty="0" smtClean="0"/>
                        <a:t>　限られた人材を有効活用するため、機能分化を進める</a:t>
                      </a:r>
                    </a:p>
                  </a:txBody>
                  <a:tcPr marL="91484" marR="9148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sp>
        <p:nvSpPr>
          <p:cNvPr id="6" name="ホームベース 5"/>
          <p:cNvSpPr/>
          <p:nvPr/>
        </p:nvSpPr>
        <p:spPr bwMode="auto">
          <a:xfrm rot="16200000">
            <a:off x="4786112" y="1757284"/>
            <a:ext cx="360000" cy="9724675"/>
          </a:xfrm>
          <a:prstGeom prst="homePlate">
            <a:avLst>
              <a:gd name="adj" fmla="val 42063"/>
            </a:avLst>
          </a:prstGeom>
          <a:solidFill>
            <a:srgbClr val="F7D393"/>
          </a:solidFill>
          <a:ln w="9525" algn="ctr">
            <a:solidFill>
              <a:schemeClr val="accent6">
                <a:lumMod val="50000"/>
              </a:schemeClr>
            </a:solidFill>
            <a:miter lim="800000"/>
            <a:headEnd/>
            <a:tailEnd/>
          </a:ln>
        </p:spPr>
        <p:txBody>
          <a:bodyPr rtlCol="0" anchor="ctr"/>
          <a:lstStyle/>
          <a:p>
            <a:pPr algn="ctr" defTabSz="914400"/>
            <a:endParaRPr lang="ja-JP" altLang="en-US" dirty="0" smtClean="0">
              <a:solidFill>
                <a:srgbClr val="4F81BD">
                  <a:lumMod val="50000"/>
                </a:srgbClr>
              </a:solidFill>
            </a:endParaRPr>
          </a:p>
        </p:txBody>
      </p:sp>
      <p:sp>
        <p:nvSpPr>
          <p:cNvPr id="7" name="テキスト ボックス 6"/>
          <p:cNvSpPr txBox="1"/>
          <p:nvPr/>
        </p:nvSpPr>
        <p:spPr>
          <a:xfrm>
            <a:off x="110359" y="6492636"/>
            <a:ext cx="9718117" cy="307777"/>
          </a:xfrm>
          <a:prstGeom prst="rect">
            <a:avLst/>
          </a:prstGeom>
          <a:noFill/>
        </p:spPr>
        <p:txBody>
          <a:bodyPr wrap="square" rtlCol="0">
            <a:spAutoFit/>
          </a:bodyPr>
          <a:lstStyle/>
          <a:p>
            <a:pPr algn="ctr" defTabSz="914400"/>
            <a:r>
              <a:rPr lang="ja-JP" altLang="en-US" sz="1400" b="1" dirty="0" smtClean="0">
                <a:solidFill>
                  <a:prstClr val="black"/>
                </a:solidFill>
              </a:rPr>
              <a:t>国・地域の基盤整備</a:t>
            </a:r>
            <a:endParaRPr lang="ja-JP" altLang="en-US" sz="1400" b="1" dirty="0">
              <a:solidFill>
                <a:prstClr val="black"/>
              </a:solidFill>
            </a:endParaRPr>
          </a:p>
        </p:txBody>
      </p:sp>
      <p:sp>
        <p:nvSpPr>
          <p:cNvPr id="4" name="円/楕円 3"/>
          <p:cNvSpPr/>
          <p:nvPr/>
        </p:nvSpPr>
        <p:spPr bwMode="auto">
          <a:xfrm>
            <a:off x="7959078" y="1011210"/>
            <a:ext cx="288139" cy="137531"/>
          </a:xfrm>
          <a:prstGeom prst="ellipse">
            <a:avLst/>
          </a:prstGeom>
          <a:solidFill>
            <a:schemeClr val="accent6">
              <a:lumMod val="60000"/>
              <a:lumOff val="40000"/>
            </a:schemeClr>
          </a:solidFill>
          <a:ln w="57150" algn="ctr">
            <a:solidFill>
              <a:schemeClr val="accent6">
                <a:lumMod val="60000"/>
                <a:lumOff val="40000"/>
              </a:schemeClr>
            </a:solidFill>
            <a:miter lim="800000"/>
            <a:headEnd/>
            <a:tailEnd/>
          </a:ln>
        </p:spPr>
        <p:txBody>
          <a:bodyPr rtlCol="0" anchor="ctr"/>
          <a:lstStyle/>
          <a:p>
            <a:pPr algn="ctr" defTabSz="914400"/>
            <a:endParaRPr lang="ja-JP" altLang="en-US" dirty="0" smtClean="0">
              <a:solidFill>
                <a:srgbClr val="4F81BD">
                  <a:lumMod val="50000"/>
                </a:srgbClr>
              </a:solidFill>
            </a:endParaRPr>
          </a:p>
        </p:txBody>
      </p:sp>
      <p:sp>
        <p:nvSpPr>
          <p:cNvPr id="5" name="テキスト ボックス 4"/>
          <p:cNvSpPr txBox="1"/>
          <p:nvPr/>
        </p:nvSpPr>
        <p:spPr>
          <a:xfrm>
            <a:off x="8337962" y="946364"/>
            <a:ext cx="1611279" cy="276999"/>
          </a:xfrm>
          <a:prstGeom prst="rect">
            <a:avLst/>
          </a:prstGeom>
          <a:noFill/>
        </p:spPr>
        <p:txBody>
          <a:bodyPr wrap="square" rtlCol="0">
            <a:spAutoFit/>
          </a:bodyPr>
          <a:lstStyle/>
          <a:p>
            <a:pPr defTabSz="914400"/>
            <a:r>
              <a:rPr lang="ja-JP" altLang="en-US" sz="1200" dirty="0" smtClean="0">
                <a:solidFill>
                  <a:prstClr val="black"/>
                </a:solidFill>
              </a:rPr>
              <a:t>専門性の高い人材</a:t>
            </a:r>
            <a:endParaRPr lang="ja-JP" altLang="en-US" sz="1200" dirty="0">
              <a:solidFill>
                <a:prstClr val="black"/>
              </a:solidFill>
            </a:endParaRPr>
          </a:p>
        </p:txBody>
      </p:sp>
      <p:sp>
        <p:nvSpPr>
          <p:cNvPr id="52" name="円/楕円 51"/>
          <p:cNvSpPr/>
          <p:nvPr/>
        </p:nvSpPr>
        <p:spPr bwMode="auto">
          <a:xfrm>
            <a:off x="7968819" y="1406794"/>
            <a:ext cx="288139" cy="137531"/>
          </a:xfrm>
          <a:prstGeom prst="ellipse">
            <a:avLst/>
          </a:prstGeom>
          <a:solidFill>
            <a:schemeClr val="tx2">
              <a:lumMod val="40000"/>
              <a:lumOff val="60000"/>
            </a:schemeClr>
          </a:solidFill>
          <a:ln w="57150" algn="ctr">
            <a:solidFill>
              <a:schemeClr val="tx2">
                <a:lumMod val="40000"/>
                <a:lumOff val="60000"/>
              </a:schemeClr>
            </a:solidFill>
            <a:miter lim="800000"/>
            <a:headEnd/>
            <a:tailEnd/>
          </a:ln>
        </p:spPr>
        <p:txBody>
          <a:bodyPr rtlCol="0" anchor="ctr"/>
          <a:lstStyle/>
          <a:p>
            <a:pPr algn="ctr" defTabSz="914400"/>
            <a:endParaRPr lang="ja-JP" altLang="en-US" dirty="0" smtClean="0">
              <a:solidFill>
                <a:srgbClr val="4F81BD">
                  <a:lumMod val="50000"/>
                </a:srgbClr>
              </a:solidFill>
            </a:endParaRPr>
          </a:p>
        </p:txBody>
      </p:sp>
      <p:sp>
        <p:nvSpPr>
          <p:cNvPr id="55" name="テキスト ボックス 54"/>
          <p:cNvSpPr txBox="1"/>
          <p:nvPr/>
        </p:nvSpPr>
        <p:spPr>
          <a:xfrm>
            <a:off x="8337700" y="1248159"/>
            <a:ext cx="1611279" cy="461665"/>
          </a:xfrm>
          <a:prstGeom prst="rect">
            <a:avLst/>
          </a:prstGeom>
          <a:noFill/>
        </p:spPr>
        <p:txBody>
          <a:bodyPr wrap="square" rtlCol="0">
            <a:spAutoFit/>
          </a:bodyPr>
          <a:lstStyle/>
          <a:p>
            <a:pPr defTabSz="914400"/>
            <a:r>
              <a:rPr lang="ja-JP" altLang="en-US" sz="1200" dirty="0" smtClean="0">
                <a:solidFill>
                  <a:prstClr val="black"/>
                </a:solidFill>
              </a:rPr>
              <a:t>基礎的な知識を</a:t>
            </a:r>
            <a:endParaRPr lang="en-US" altLang="ja-JP" sz="1200" dirty="0" smtClean="0">
              <a:solidFill>
                <a:prstClr val="black"/>
              </a:solidFill>
            </a:endParaRPr>
          </a:p>
          <a:p>
            <a:pPr defTabSz="914400"/>
            <a:r>
              <a:rPr lang="ja-JP" altLang="en-US" sz="1200" dirty="0" smtClean="0">
                <a:solidFill>
                  <a:prstClr val="black"/>
                </a:solidFill>
              </a:rPr>
              <a:t>有する人材</a:t>
            </a:r>
            <a:endParaRPr lang="ja-JP" altLang="en-US" sz="1200" dirty="0">
              <a:solidFill>
                <a:prstClr val="black"/>
              </a:solidFill>
            </a:endParaRPr>
          </a:p>
        </p:txBody>
      </p:sp>
      <p:sp>
        <p:nvSpPr>
          <p:cNvPr id="65" name="スライド番号プレースホルダー 3"/>
          <p:cNvSpPr txBox="1">
            <a:spLocks/>
          </p:cNvSpPr>
          <p:nvPr/>
        </p:nvSpPr>
        <p:spPr>
          <a:xfrm>
            <a:off x="9417501" y="6453392"/>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9</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98104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Line 7"/>
          <p:cNvSpPr>
            <a:spLocks noChangeShapeType="1"/>
          </p:cNvSpPr>
          <p:nvPr/>
        </p:nvSpPr>
        <p:spPr bwMode="auto">
          <a:xfrm>
            <a:off x="64" y="3861048"/>
            <a:ext cx="9832727" cy="0"/>
          </a:xfrm>
          <a:prstGeom prst="line">
            <a:avLst/>
          </a:prstGeom>
          <a:noFill/>
          <a:ln w="19050">
            <a:solidFill>
              <a:schemeClr val="tx1"/>
            </a:solidFill>
            <a:prstDash val="sysDot"/>
            <a:round/>
            <a:headEnd/>
            <a:tailEnd/>
          </a:ln>
        </p:spPr>
        <p:txBody>
          <a:bodyPr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200" name="Line 8"/>
          <p:cNvSpPr>
            <a:spLocks noChangeShapeType="1"/>
          </p:cNvSpPr>
          <p:nvPr/>
        </p:nvSpPr>
        <p:spPr bwMode="auto">
          <a:xfrm>
            <a:off x="64" y="3140968"/>
            <a:ext cx="9832727" cy="0"/>
          </a:xfrm>
          <a:prstGeom prst="line">
            <a:avLst/>
          </a:prstGeom>
          <a:noFill/>
          <a:ln w="19050">
            <a:solidFill>
              <a:schemeClr val="tx1"/>
            </a:solidFill>
            <a:prstDash val="sysDot"/>
            <a:round/>
            <a:headEnd/>
            <a:tailEnd/>
          </a:ln>
        </p:spPr>
        <p:txBody>
          <a:bodyPr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194" name="Text Box 2" descr="市松模様 (小)"/>
          <p:cNvSpPr txBox="1">
            <a:spLocks noChangeArrowheads="1"/>
          </p:cNvSpPr>
          <p:nvPr/>
        </p:nvSpPr>
        <p:spPr bwMode="auto">
          <a:xfrm>
            <a:off x="56473" y="1661225"/>
            <a:ext cx="1224136" cy="4385816"/>
          </a:xfrm>
          <a:prstGeom prst="rect">
            <a:avLst/>
          </a:prstGeom>
          <a:noFill/>
          <a:ln w="25400">
            <a:noFill/>
            <a:miter lim="800000"/>
            <a:headEnd/>
            <a:tailEnd/>
          </a:ln>
        </p:spPr>
        <p:txBody>
          <a:bodyPr wrap="square" lIns="0" tIns="0" rIns="0" bIns="0" anchor="ctr" anchorCtr="0">
            <a:spAutoFit/>
          </a:bodyPr>
          <a:lstStyle/>
          <a:p>
            <a:pPr defTabSz="762000">
              <a:lnSpc>
                <a:spcPts val="1900"/>
              </a:lnSpc>
            </a:pPr>
            <a:r>
              <a:rPr lang="ja-JP" altLang="en-US" sz="1600" dirty="0">
                <a:solidFill>
                  <a:prstClr val="black"/>
                </a:solidFill>
                <a:latin typeface="HGSｺﾞｼｯｸM" pitchFamily="50" charset="-128"/>
                <a:ea typeface="HGSｺﾞｼｯｸM" pitchFamily="50" charset="-128"/>
              </a:rPr>
              <a:t>２０００年度</a:t>
            </a:r>
            <a:endParaRPr lang="en-US" altLang="ja-JP" sz="1600" dirty="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２００１年度</a:t>
            </a: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２００２年度</a:t>
            </a: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２００３年度</a:t>
            </a:r>
            <a:endParaRPr lang="ja-JP" altLang="en-US" sz="1600" dirty="0">
              <a:solidFill>
                <a:prstClr val="black"/>
              </a:solidFill>
              <a:latin typeface="HGSｺﾞｼｯｸM" pitchFamily="50" charset="-128"/>
              <a:ea typeface="HGSｺﾞｼｯｸM" pitchFamily="50" charset="-128"/>
            </a:endParaRP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２００４年度</a:t>
            </a: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２００５年度</a:t>
            </a: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２００６年度</a:t>
            </a: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２００７年度</a:t>
            </a: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２００８年度</a:t>
            </a:r>
            <a:endParaRPr lang="en-US" altLang="ja-JP" sz="1600" dirty="0">
              <a:solidFill>
                <a:prstClr val="black"/>
              </a:solidFill>
              <a:latin typeface="HGSｺﾞｼｯｸM" pitchFamily="50" charset="-128"/>
              <a:ea typeface="HGSｺﾞｼｯｸM" pitchFamily="50" charset="-128"/>
            </a:endParaRP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２００９年度</a:t>
            </a:r>
            <a:endParaRPr lang="en-US" altLang="ja-JP" sz="1600" dirty="0">
              <a:solidFill>
                <a:prstClr val="black"/>
              </a:solidFill>
              <a:latin typeface="HGSｺﾞｼｯｸM" pitchFamily="50" charset="-128"/>
              <a:ea typeface="HGSｺﾞｼｯｸM" pitchFamily="50" charset="-128"/>
            </a:endParaRPr>
          </a:p>
          <a:p>
            <a:pPr defTabSz="762000">
              <a:lnSpc>
                <a:spcPts val="1900"/>
              </a:lnSpc>
            </a:pPr>
            <a:r>
              <a:rPr lang="ja-JP" altLang="en-US" sz="1600" dirty="0">
                <a:solidFill>
                  <a:prstClr val="black"/>
                </a:solidFill>
                <a:latin typeface="HGSｺﾞｼｯｸM" pitchFamily="50" charset="-128"/>
                <a:ea typeface="HGSｺﾞｼｯｸM" pitchFamily="50" charset="-128"/>
              </a:rPr>
              <a:t>２０１０年度</a:t>
            </a:r>
            <a:endParaRPr lang="en-US" altLang="ja-JP" sz="1600" dirty="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２０１１年度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２０１２年度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２０１３年度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２０１４年度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２０１５年度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２０１６年度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２０１７年度</a:t>
            </a:r>
            <a:endParaRPr lang="ja-JP" altLang="en-US" sz="1600" dirty="0">
              <a:solidFill>
                <a:prstClr val="black"/>
              </a:solidFill>
              <a:latin typeface="HGSｺﾞｼｯｸM" pitchFamily="50" charset="-128"/>
              <a:ea typeface="HGSｺﾞｼｯｸM" pitchFamily="50" charset="-128"/>
            </a:endParaRPr>
          </a:p>
        </p:txBody>
      </p:sp>
      <p:sp>
        <p:nvSpPr>
          <p:cNvPr id="8195" name="Text Box 3" descr="市松模様 (小)"/>
          <p:cNvSpPr txBox="1">
            <a:spLocks noChangeArrowheads="1"/>
          </p:cNvSpPr>
          <p:nvPr/>
        </p:nvSpPr>
        <p:spPr bwMode="auto">
          <a:xfrm>
            <a:off x="7210001" y="177878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2,911</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196" name="Text Box 4" descr="市松模様 (小)"/>
          <p:cNvSpPr txBox="1">
            <a:spLocks noChangeArrowheads="1"/>
          </p:cNvSpPr>
          <p:nvPr/>
        </p:nvSpPr>
        <p:spPr bwMode="auto">
          <a:xfrm>
            <a:off x="7210001" y="2456570"/>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3,293</a:t>
            </a:r>
            <a:r>
              <a:rPr lang="ja-JP" altLang="en-US" dirty="0" smtClean="0">
                <a:solidFill>
                  <a:prstClr val="black"/>
                </a:solidFill>
                <a:latin typeface="Arial Black" pitchFamily="34" charset="0"/>
                <a:ea typeface="HGSｺﾞｼｯｸM" pitchFamily="50" charset="-128"/>
              </a:rPr>
              <a:t>円</a:t>
            </a:r>
          </a:p>
          <a:p>
            <a:pPr algn="ctr" defTabSz="762000"/>
            <a:r>
              <a:rPr lang="ja-JP" altLang="en-US" dirty="0" smtClean="0">
                <a:solidFill>
                  <a:prstClr val="black"/>
                </a:solidFill>
                <a:latin typeface="Arial Black" pitchFamily="34" charset="0"/>
                <a:ea typeface="HGSｺﾞｼｯｸM" pitchFamily="50" charset="-128"/>
              </a:rPr>
              <a:t>（</a:t>
            </a:r>
            <a:r>
              <a:rPr lang="ja-JP" altLang="en-US" dirty="0">
                <a:solidFill>
                  <a:prstClr val="black"/>
                </a:solidFill>
                <a:latin typeface="Arial Black" pitchFamily="34" charset="0"/>
                <a:ea typeface="HGSｺﾞｼｯｸM" pitchFamily="50" charset="-128"/>
              </a:rPr>
              <a:t>全国平均）</a:t>
            </a:r>
          </a:p>
        </p:txBody>
      </p:sp>
      <p:sp>
        <p:nvSpPr>
          <p:cNvPr id="8197" name="Text Box 5" descr="市松模様 (小)"/>
          <p:cNvSpPr txBox="1">
            <a:spLocks noChangeArrowheads="1"/>
          </p:cNvSpPr>
          <p:nvPr/>
        </p:nvSpPr>
        <p:spPr bwMode="auto">
          <a:xfrm>
            <a:off x="7210001" y="3174876"/>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4,090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01" name="Rectangle 9"/>
          <p:cNvSpPr>
            <a:spLocks noChangeArrowheads="1"/>
          </p:cNvSpPr>
          <p:nvPr/>
        </p:nvSpPr>
        <p:spPr bwMode="auto">
          <a:xfrm>
            <a:off x="28" y="1429987"/>
            <a:ext cx="1856656" cy="288032"/>
          </a:xfrm>
          <a:prstGeom prst="rect">
            <a:avLst/>
          </a:prstGeom>
          <a:solidFill>
            <a:srgbClr val="FFFF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事業運営期間</a:t>
            </a:r>
          </a:p>
        </p:txBody>
      </p:sp>
      <p:sp>
        <p:nvSpPr>
          <p:cNvPr id="8202" name="Rectangle 10"/>
          <p:cNvSpPr>
            <a:spLocks noChangeArrowheads="1"/>
          </p:cNvSpPr>
          <p:nvPr/>
        </p:nvSpPr>
        <p:spPr bwMode="auto">
          <a:xfrm>
            <a:off x="3463797" y="1429987"/>
            <a:ext cx="3349610" cy="288000"/>
          </a:xfrm>
          <a:prstGeom prst="rect">
            <a:avLst/>
          </a:prstGeom>
          <a:solidFill>
            <a:srgbClr val="99CC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給付（総費用額）</a:t>
            </a:r>
            <a:endParaRPr lang="ja-JP" altLang="en-US" sz="1600" dirty="0">
              <a:solidFill>
                <a:prstClr val="black"/>
              </a:solidFill>
              <a:latin typeface="HGSｺﾞｼｯｸM" pitchFamily="50" charset="-128"/>
              <a:ea typeface="HGSｺﾞｼｯｸM" pitchFamily="50" charset="-128"/>
            </a:endParaRPr>
          </a:p>
        </p:txBody>
      </p:sp>
      <p:sp>
        <p:nvSpPr>
          <p:cNvPr id="8203" name="Rectangle 11"/>
          <p:cNvSpPr>
            <a:spLocks noChangeArrowheads="1"/>
          </p:cNvSpPr>
          <p:nvPr/>
        </p:nvSpPr>
        <p:spPr bwMode="auto">
          <a:xfrm>
            <a:off x="2000722" y="1429987"/>
            <a:ext cx="1404675" cy="288000"/>
          </a:xfrm>
          <a:prstGeom prst="rect">
            <a:avLst/>
          </a:prstGeom>
          <a:solidFill>
            <a:srgbClr val="FFCC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事業計画</a:t>
            </a:r>
          </a:p>
        </p:txBody>
      </p:sp>
      <p:sp>
        <p:nvSpPr>
          <p:cNvPr id="8204" name="Rectangle 12"/>
          <p:cNvSpPr>
            <a:spLocks noChangeArrowheads="1"/>
          </p:cNvSpPr>
          <p:nvPr/>
        </p:nvSpPr>
        <p:spPr bwMode="auto">
          <a:xfrm>
            <a:off x="6920240" y="1429987"/>
            <a:ext cx="1705227" cy="288032"/>
          </a:xfrm>
          <a:prstGeom prst="rect">
            <a:avLst/>
          </a:prstGeom>
          <a:solidFill>
            <a:srgbClr val="CC99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保険料</a:t>
            </a:r>
          </a:p>
        </p:txBody>
      </p:sp>
      <p:grpSp>
        <p:nvGrpSpPr>
          <p:cNvPr id="2" name="グループ化 1"/>
          <p:cNvGrpSpPr/>
          <p:nvPr/>
        </p:nvGrpSpPr>
        <p:grpSpPr>
          <a:xfrm>
            <a:off x="3463820" y="1739227"/>
            <a:ext cx="1296156" cy="644364"/>
            <a:chOff x="3463817" y="1790027"/>
            <a:chExt cx="1296156" cy="644364"/>
          </a:xfrm>
        </p:grpSpPr>
        <p:sp>
          <p:nvSpPr>
            <p:cNvPr id="8231" name="Rectangle 16"/>
            <p:cNvSpPr>
              <a:spLocks noChangeArrowheads="1"/>
            </p:cNvSpPr>
            <p:nvPr/>
          </p:nvSpPr>
          <p:spPr bwMode="auto">
            <a:xfrm>
              <a:off x="3463818" y="1790027"/>
              <a:ext cx="1008112" cy="216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3.6</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8232" name="Rectangle 17"/>
            <p:cNvSpPr>
              <a:spLocks noChangeArrowheads="1"/>
            </p:cNvSpPr>
            <p:nvPr/>
          </p:nvSpPr>
          <p:spPr bwMode="auto">
            <a:xfrm>
              <a:off x="3463817" y="2006051"/>
              <a:ext cx="1152128" cy="216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4.6</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33" name="Rectangle 18"/>
            <p:cNvSpPr>
              <a:spLocks noChangeArrowheads="1"/>
            </p:cNvSpPr>
            <p:nvPr/>
          </p:nvSpPr>
          <p:spPr bwMode="auto">
            <a:xfrm>
              <a:off x="3463829" y="2218391"/>
              <a:ext cx="1296144" cy="216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5.2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grpSp>
      <p:sp>
        <p:nvSpPr>
          <p:cNvPr id="8211" name="AutoShape 23"/>
          <p:cNvSpPr>
            <a:spLocks/>
          </p:cNvSpPr>
          <p:nvPr/>
        </p:nvSpPr>
        <p:spPr bwMode="auto">
          <a:xfrm>
            <a:off x="6969270" y="2600586"/>
            <a:ext cx="468225" cy="397578"/>
          </a:xfrm>
          <a:prstGeom prst="rightBrace">
            <a:avLst>
              <a:gd name="adj1" fmla="val 1393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212" name="AutoShape 24"/>
          <p:cNvSpPr>
            <a:spLocks/>
          </p:cNvSpPr>
          <p:nvPr/>
        </p:nvSpPr>
        <p:spPr bwMode="auto">
          <a:xfrm>
            <a:off x="6969270" y="3294509"/>
            <a:ext cx="468225" cy="397578"/>
          </a:xfrm>
          <a:prstGeom prst="rightBrace">
            <a:avLst>
              <a:gd name="adj1" fmla="val 1398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213" name="AutoShape 25"/>
          <p:cNvSpPr>
            <a:spLocks/>
          </p:cNvSpPr>
          <p:nvPr/>
        </p:nvSpPr>
        <p:spPr bwMode="auto">
          <a:xfrm>
            <a:off x="6969270" y="4024114"/>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220" name="AutoShape 32"/>
          <p:cNvSpPr>
            <a:spLocks noChangeArrowheads="1"/>
          </p:cNvSpPr>
          <p:nvPr/>
        </p:nvSpPr>
        <p:spPr bwMode="auto">
          <a:xfrm>
            <a:off x="109322" y="391740"/>
            <a:ext cx="9747366" cy="1021681"/>
          </a:xfrm>
          <a:prstGeom prst="roundRect">
            <a:avLst>
              <a:gd name="adj" fmla="val 523"/>
            </a:avLst>
          </a:prstGeom>
          <a:solidFill>
            <a:schemeClr val="bg1"/>
          </a:solidFill>
          <a:ln w="12700">
            <a:solidFill>
              <a:schemeClr val="tx1"/>
            </a:solidFill>
            <a:round/>
            <a:headEnd/>
            <a:tailEnd/>
          </a:ln>
        </p:spPr>
        <p:txBody>
          <a:bodyPr wrap="square" lIns="36000" tIns="36000" rIns="36000" bIns="36000" anchor="ctr">
            <a:spAutoFit/>
          </a:bodyPr>
          <a:lstStyle/>
          <a:p>
            <a:pPr marL="177800" indent="-177800" defTabSz="914353">
              <a:lnSpc>
                <a:spcPts val="1700"/>
              </a:lnSpc>
            </a:pP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市町村</a:t>
            </a:r>
            <a:r>
              <a:rPr lang="ja-JP" altLang="en-US" sz="1400" dirty="0">
                <a:solidFill>
                  <a:prstClr val="black"/>
                </a:solidFill>
                <a:latin typeface="ＭＳ Ｐゴシック"/>
              </a:rPr>
              <a:t>は３年を１期（２００５年度までは５年を１期）とする介護保険事業計画</a:t>
            </a:r>
            <a:r>
              <a:rPr lang="ja-JP" altLang="en-US" sz="1400" dirty="0" smtClean="0">
                <a:solidFill>
                  <a:prstClr val="black"/>
                </a:solidFill>
                <a:latin typeface="ＭＳ Ｐゴシック"/>
              </a:rPr>
              <a:t>を策定し、３年ごとに</a:t>
            </a:r>
            <a:r>
              <a:rPr lang="ja-JP" altLang="en-US" sz="1400" dirty="0">
                <a:solidFill>
                  <a:prstClr val="black"/>
                </a:solidFill>
                <a:latin typeface="ＭＳ Ｐゴシック"/>
              </a:rPr>
              <a:t>見直しを行う</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marL="177800" indent="-177800" defTabSz="914353">
              <a:lnSpc>
                <a:spcPts val="1700"/>
              </a:lnSpc>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保険料</a:t>
            </a:r>
            <a:r>
              <a:rPr lang="ja-JP" altLang="en-US" sz="1400" dirty="0">
                <a:solidFill>
                  <a:prstClr val="black"/>
                </a:solidFill>
                <a:latin typeface="ＭＳ Ｐゴシック"/>
              </a:rPr>
              <a:t>は、３年ごとに、事業計画に定めるサービス費用見込額等に</a:t>
            </a:r>
            <a:r>
              <a:rPr lang="ja-JP" altLang="en-US" sz="1400" dirty="0" smtClean="0">
                <a:solidFill>
                  <a:prstClr val="black"/>
                </a:solidFill>
                <a:latin typeface="ＭＳ Ｐゴシック"/>
              </a:rPr>
              <a:t>基づき</a:t>
            </a:r>
            <a:r>
              <a:rPr lang="ja-JP" altLang="en-US" sz="1400" dirty="0">
                <a:solidFill>
                  <a:prstClr val="black"/>
                </a:solidFill>
                <a:latin typeface="ＭＳ Ｐゴシック"/>
              </a:rPr>
              <a:t>、</a:t>
            </a:r>
            <a:r>
              <a:rPr lang="ja-JP" altLang="en-US" sz="1400" dirty="0" smtClean="0">
                <a:solidFill>
                  <a:prstClr val="black"/>
                </a:solidFill>
                <a:latin typeface="ＭＳ Ｐゴシック"/>
              </a:rPr>
              <a:t>３年間を</a:t>
            </a:r>
            <a:r>
              <a:rPr lang="ja-JP" altLang="en-US" sz="1400" dirty="0">
                <a:solidFill>
                  <a:prstClr val="black"/>
                </a:solidFill>
                <a:latin typeface="ＭＳ Ｐゴシック"/>
              </a:rPr>
              <a:t>通じて</a:t>
            </a:r>
            <a:r>
              <a:rPr lang="ja-JP" altLang="en-US" sz="1400" dirty="0" smtClean="0">
                <a:solidFill>
                  <a:prstClr val="black"/>
                </a:solidFill>
                <a:latin typeface="ＭＳ Ｐゴシック"/>
              </a:rPr>
              <a:t>財政</a:t>
            </a:r>
            <a:r>
              <a:rPr lang="ja-JP" altLang="en-US" sz="1400" dirty="0">
                <a:solidFill>
                  <a:prstClr val="black"/>
                </a:solidFill>
                <a:latin typeface="ＭＳ Ｐゴシック"/>
              </a:rPr>
              <a:t>の</a:t>
            </a:r>
            <a:r>
              <a:rPr lang="ja-JP" altLang="en-US" sz="1400" dirty="0" smtClean="0">
                <a:solidFill>
                  <a:prstClr val="black"/>
                </a:solidFill>
                <a:latin typeface="ＭＳ Ｐゴシック"/>
              </a:rPr>
              <a:t>均衡を</a:t>
            </a:r>
            <a:r>
              <a:rPr lang="ja-JP" altLang="en-US" sz="1400" dirty="0">
                <a:solidFill>
                  <a:prstClr val="black"/>
                </a:solidFill>
                <a:latin typeface="ＭＳ Ｐゴシック"/>
              </a:rPr>
              <a:t>保つよう</a:t>
            </a:r>
            <a:r>
              <a:rPr lang="ja-JP" altLang="en-US" sz="1400" dirty="0" smtClean="0">
                <a:solidFill>
                  <a:prstClr val="black"/>
                </a:solidFill>
                <a:latin typeface="ＭＳ Ｐゴシック"/>
              </a:rPr>
              <a:t>設定。</a:t>
            </a:r>
            <a:endParaRPr lang="en-US" altLang="ja-JP" sz="1400" dirty="0" smtClean="0">
              <a:solidFill>
                <a:prstClr val="black"/>
              </a:solidFill>
              <a:latin typeface="ＭＳ Ｐゴシック"/>
            </a:endParaRPr>
          </a:p>
          <a:p>
            <a:pPr marL="177800" indent="-177800" defTabSz="914353">
              <a:lnSpc>
                <a:spcPts val="1700"/>
              </a:lnSpc>
              <a:spcBef>
                <a:spcPts val="600"/>
              </a:spcBef>
            </a:pPr>
            <a:r>
              <a:rPr lang="ja-JP" altLang="en-US" sz="1400" dirty="0" smtClean="0">
                <a:solidFill>
                  <a:prstClr val="black"/>
                </a:solidFill>
                <a:latin typeface="ＭＳ Ｐゴシック"/>
              </a:rPr>
              <a:t>○ 高齢化</a:t>
            </a:r>
            <a:r>
              <a:rPr lang="ja-JP" altLang="en-US" sz="1400" dirty="0">
                <a:solidFill>
                  <a:prstClr val="black"/>
                </a:solidFill>
                <a:latin typeface="ＭＳ Ｐゴシック"/>
              </a:rPr>
              <a:t>の進展により、保険料が</a:t>
            </a:r>
            <a:r>
              <a:rPr lang="en-US" altLang="ja-JP" sz="1400" dirty="0">
                <a:solidFill>
                  <a:prstClr val="black"/>
                </a:solidFill>
                <a:latin typeface="ＭＳ Ｐゴシック"/>
              </a:rPr>
              <a:t>2020</a:t>
            </a:r>
            <a:r>
              <a:rPr lang="ja-JP" altLang="en-US" sz="1400" dirty="0">
                <a:solidFill>
                  <a:prstClr val="black"/>
                </a:solidFill>
                <a:latin typeface="ＭＳ Ｐゴシック"/>
              </a:rPr>
              <a:t>年には</a:t>
            </a:r>
            <a:r>
              <a:rPr lang="en-US" altLang="ja-JP" sz="1400" dirty="0">
                <a:solidFill>
                  <a:prstClr val="black"/>
                </a:solidFill>
                <a:latin typeface="ＭＳ Ｐゴシック"/>
              </a:rPr>
              <a:t>6,771</a:t>
            </a:r>
            <a:r>
              <a:rPr lang="ja-JP" altLang="en-US" sz="1400" dirty="0">
                <a:solidFill>
                  <a:prstClr val="black"/>
                </a:solidFill>
                <a:latin typeface="ＭＳ Ｐゴシック"/>
              </a:rPr>
              <a:t>円、</a:t>
            </a:r>
            <a:r>
              <a:rPr lang="en-US" altLang="ja-JP" sz="1400" dirty="0">
                <a:solidFill>
                  <a:prstClr val="black"/>
                </a:solidFill>
                <a:latin typeface="ＭＳ Ｐゴシック"/>
              </a:rPr>
              <a:t>2025</a:t>
            </a:r>
            <a:r>
              <a:rPr lang="ja-JP" altLang="en-US" sz="1400" dirty="0">
                <a:solidFill>
                  <a:prstClr val="black"/>
                </a:solidFill>
                <a:latin typeface="ＭＳ Ｐゴシック"/>
              </a:rPr>
              <a:t>年には</a:t>
            </a:r>
            <a:r>
              <a:rPr lang="en-US" altLang="ja-JP" sz="1400" dirty="0">
                <a:solidFill>
                  <a:prstClr val="black"/>
                </a:solidFill>
                <a:latin typeface="ＭＳ Ｐゴシック"/>
              </a:rPr>
              <a:t>8,165</a:t>
            </a:r>
            <a:r>
              <a:rPr lang="ja-JP" altLang="en-US" sz="1400" dirty="0">
                <a:solidFill>
                  <a:prstClr val="black"/>
                </a:solidFill>
                <a:latin typeface="ＭＳ Ｐゴシック"/>
              </a:rPr>
              <a:t>円に上昇することが</a:t>
            </a:r>
            <a:r>
              <a:rPr lang="ja-JP" altLang="en-US" sz="1400" dirty="0" smtClean="0">
                <a:solidFill>
                  <a:prstClr val="black"/>
                </a:solidFill>
                <a:latin typeface="ＭＳ Ｐゴシック"/>
              </a:rPr>
              <a:t>見込まれており、地域包括ケアシステムの構築を図る一方、介護保険制度の持続可能性の確保のための重点化・効率化も必要となっている。</a:t>
            </a:r>
            <a:endParaRPr lang="ja-JP" altLang="en-US" sz="1400" dirty="0">
              <a:solidFill>
                <a:prstClr val="black"/>
              </a:solidFill>
              <a:latin typeface="ＭＳ Ｐゴシック"/>
            </a:endParaRPr>
          </a:p>
        </p:txBody>
      </p:sp>
      <p:sp>
        <p:nvSpPr>
          <p:cNvPr id="8228" name="AutoShape 25"/>
          <p:cNvSpPr>
            <a:spLocks/>
          </p:cNvSpPr>
          <p:nvPr/>
        </p:nvSpPr>
        <p:spPr bwMode="auto">
          <a:xfrm>
            <a:off x="6969270" y="4725144"/>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229" name="Text Box 5" descr="市松模様 (小)"/>
          <p:cNvSpPr txBox="1">
            <a:spLocks noChangeArrowheads="1"/>
          </p:cNvSpPr>
          <p:nvPr/>
        </p:nvSpPr>
        <p:spPr bwMode="auto">
          <a:xfrm>
            <a:off x="7210001" y="3904481"/>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4,160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9" name="Text Box 31"/>
          <p:cNvSpPr txBox="1">
            <a:spLocks noChangeArrowheads="1"/>
          </p:cNvSpPr>
          <p:nvPr/>
        </p:nvSpPr>
        <p:spPr bwMode="auto">
          <a:xfrm>
            <a:off x="2936776" y="3149476"/>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4" name="Text Box 26"/>
          <p:cNvSpPr txBox="1">
            <a:spLocks noChangeArrowheads="1"/>
          </p:cNvSpPr>
          <p:nvPr/>
        </p:nvSpPr>
        <p:spPr bwMode="auto">
          <a:xfrm>
            <a:off x="1424624" y="3153668"/>
            <a:ext cx="432049" cy="680400"/>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5" name="Text Box 27"/>
          <p:cNvSpPr txBox="1">
            <a:spLocks noChangeArrowheads="1"/>
          </p:cNvSpPr>
          <p:nvPr/>
        </p:nvSpPr>
        <p:spPr bwMode="auto">
          <a:xfrm>
            <a:off x="1424624" y="2446288"/>
            <a:ext cx="432049" cy="68040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第二期</a:t>
            </a:r>
          </a:p>
        </p:txBody>
      </p:sp>
      <p:sp>
        <p:nvSpPr>
          <p:cNvPr id="8216" name="Text Box 28"/>
          <p:cNvSpPr txBox="1">
            <a:spLocks noChangeArrowheads="1"/>
          </p:cNvSpPr>
          <p:nvPr/>
        </p:nvSpPr>
        <p:spPr bwMode="auto">
          <a:xfrm>
            <a:off x="1424624" y="1739227"/>
            <a:ext cx="432049" cy="68040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第一期</a:t>
            </a:r>
          </a:p>
        </p:txBody>
      </p:sp>
      <p:sp>
        <p:nvSpPr>
          <p:cNvPr id="8223" name="Text Box 26"/>
          <p:cNvSpPr txBox="1">
            <a:spLocks noChangeArrowheads="1"/>
          </p:cNvSpPr>
          <p:nvPr/>
        </p:nvSpPr>
        <p:spPr bwMode="auto">
          <a:xfrm>
            <a:off x="1424624" y="3873748"/>
            <a:ext cx="432049" cy="680400"/>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8224" name="Text Box 31"/>
          <p:cNvSpPr txBox="1">
            <a:spLocks noChangeArrowheads="1"/>
          </p:cNvSpPr>
          <p:nvPr/>
        </p:nvSpPr>
        <p:spPr bwMode="auto">
          <a:xfrm>
            <a:off x="2936776" y="3873748"/>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43" name="Line 8"/>
          <p:cNvSpPr>
            <a:spLocks noChangeShapeType="1"/>
          </p:cNvSpPr>
          <p:nvPr/>
        </p:nvSpPr>
        <p:spPr bwMode="auto">
          <a:xfrm>
            <a:off x="37" y="2430413"/>
            <a:ext cx="9906017" cy="0"/>
          </a:xfrm>
          <a:prstGeom prst="line">
            <a:avLst/>
          </a:prstGeom>
          <a:noFill/>
          <a:ln w="19050">
            <a:solidFill>
              <a:schemeClr val="tx1"/>
            </a:solidFill>
            <a:prstDash val="sysDot"/>
            <a:round/>
            <a:headEnd/>
            <a:tailEnd/>
          </a:ln>
        </p:spPr>
        <p:txBody>
          <a:bodyPr wrap="square"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49" name="Line 8"/>
          <p:cNvSpPr>
            <a:spLocks noChangeShapeType="1"/>
          </p:cNvSpPr>
          <p:nvPr/>
        </p:nvSpPr>
        <p:spPr bwMode="auto">
          <a:xfrm>
            <a:off x="64" y="4581128"/>
            <a:ext cx="9832727" cy="0"/>
          </a:xfrm>
          <a:prstGeom prst="line">
            <a:avLst/>
          </a:prstGeom>
          <a:noFill/>
          <a:ln w="19050">
            <a:solidFill>
              <a:schemeClr val="tx1"/>
            </a:solidFill>
            <a:prstDash val="sysDot"/>
            <a:round/>
            <a:headEnd/>
            <a:tailEnd/>
          </a:ln>
        </p:spPr>
        <p:txBody>
          <a:bodyPr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51" name="Text Box 26"/>
          <p:cNvSpPr txBox="1">
            <a:spLocks noChangeArrowheads="1"/>
          </p:cNvSpPr>
          <p:nvPr/>
        </p:nvSpPr>
        <p:spPr bwMode="auto">
          <a:xfrm>
            <a:off x="1424624" y="4602336"/>
            <a:ext cx="432049" cy="680400"/>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3" name="Text Box 31"/>
          <p:cNvSpPr txBox="1">
            <a:spLocks noChangeArrowheads="1"/>
          </p:cNvSpPr>
          <p:nvPr/>
        </p:nvSpPr>
        <p:spPr bwMode="auto">
          <a:xfrm>
            <a:off x="2936776" y="4606580"/>
            <a:ext cx="396190" cy="647267"/>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grpSp>
        <p:nvGrpSpPr>
          <p:cNvPr id="3" name="グループ化 2"/>
          <p:cNvGrpSpPr/>
          <p:nvPr/>
        </p:nvGrpSpPr>
        <p:grpSpPr>
          <a:xfrm>
            <a:off x="3463812" y="2452638"/>
            <a:ext cx="1800200" cy="648048"/>
            <a:chOff x="3463809" y="2452638"/>
            <a:chExt cx="1800200" cy="648048"/>
          </a:xfrm>
        </p:grpSpPr>
        <p:sp>
          <p:nvSpPr>
            <p:cNvPr id="57" name="Rectangle 16"/>
            <p:cNvSpPr>
              <a:spLocks noChangeArrowheads="1"/>
            </p:cNvSpPr>
            <p:nvPr/>
          </p:nvSpPr>
          <p:spPr bwMode="auto">
            <a:xfrm>
              <a:off x="3463814" y="2452638"/>
              <a:ext cx="1368153" cy="216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5.7</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58" name="Rectangle 17"/>
            <p:cNvSpPr>
              <a:spLocks noChangeArrowheads="1"/>
            </p:cNvSpPr>
            <p:nvPr/>
          </p:nvSpPr>
          <p:spPr bwMode="auto">
            <a:xfrm>
              <a:off x="3463811" y="2668662"/>
              <a:ext cx="1512168" cy="216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59" name="Rectangle 18"/>
            <p:cNvSpPr>
              <a:spLocks noChangeArrowheads="1"/>
            </p:cNvSpPr>
            <p:nvPr/>
          </p:nvSpPr>
          <p:spPr bwMode="auto">
            <a:xfrm>
              <a:off x="3463809" y="2884686"/>
              <a:ext cx="1800200" cy="216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6.4</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grpSp>
      <p:grpSp>
        <p:nvGrpSpPr>
          <p:cNvPr id="4" name="グループ化 3"/>
          <p:cNvGrpSpPr/>
          <p:nvPr/>
        </p:nvGrpSpPr>
        <p:grpSpPr>
          <a:xfrm>
            <a:off x="3463832" y="3174876"/>
            <a:ext cx="2016241" cy="648048"/>
            <a:chOff x="3463809" y="3458911"/>
            <a:chExt cx="2016241" cy="648048"/>
          </a:xfrm>
        </p:grpSpPr>
        <p:sp>
          <p:nvSpPr>
            <p:cNvPr id="61" name="Rectangle 16"/>
            <p:cNvSpPr>
              <a:spLocks noChangeArrowheads="1"/>
            </p:cNvSpPr>
            <p:nvPr/>
          </p:nvSpPr>
          <p:spPr bwMode="auto">
            <a:xfrm>
              <a:off x="3463809" y="3458911"/>
              <a:ext cx="1800200" cy="216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6.4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2" name="Rectangle 17"/>
            <p:cNvSpPr>
              <a:spLocks noChangeArrowheads="1"/>
            </p:cNvSpPr>
            <p:nvPr/>
          </p:nvSpPr>
          <p:spPr bwMode="auto">
            <a:xfrm>
              <a:off x="3463816" y="3674935"/>
              <a:ext cx="1872208" cy="216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6.7</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3" name="Rectangle 18"/>
            <p:cNvSpPr>
              <a:spLocks noChangeArrowheads="1"/>
            </p:cNvSpPr>
            <p:nvPr/>
          </p:nvSpPr>
          <p:spPr bwMode="auto">
            <a:xfrm>
              <a:off x="3463826" y="3890959"/>
              <a:ext cx="2016224" cy="216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6.9</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grpSp>
      <p:grpSp>
        <p:nvGrpSpPr>
          <p:cNvPr id="5" name="グループ化 4"/>
          <p:cNvGrpSpPr/>
          <p:nvPr/>
        </p:nvGrpSpPr>
        <p:grpSpPr>
          <a:xfrm>
            <a:off x="3463801" y="3892822"/>
            <a:ext cx="2304262" cy="648048"/>
            <a:chOff x="3463801" y="4323007"/>
            <a:chExt cx="2304262" cy="648048"/>
          </a:xfrm>
        </p:grpSpPr>
        <p:sp>
          <p:nvSpPr>
            <p:cNvPr id="64" name="Rectangle 16"/>
            <p:cNvSpPr>
              <a:spLocks noChangeArrowheads="1"/>
            </p:cNvSpPr>
            <p:nvPr/>
          </p:nvSpPr>
          <p:spPr bwMode="auto">
            <a:xfrm>
              <a:off x="3463817" y="4323007"/>
              <a:ext cx="2088232" cy="216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7.4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5" name="Rectangle 17"/>
            <p:cNvSpPr>
              <a:spLocks noChangeArrowheads="1"/>
            </p:cNvSpPr>
            <p:nvPr/>
          </p:nvSpPr>
          <p:spPr bwMode="auto">
            <a:xfrm>
              <a:off x="3463801" y="4539031"/>
              <a:ext cx="2160240" cy="216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7.8</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6" name="Rectangle 18"/>
            <p:cNvSpPr>
              <a:spLocks noChangeArrowheads="1"/>
            </p:cNvSpPr>
            <p:nvPr/>
          </p:nvSpPr>
          <p:spPr bwMode="auto">
            <a:xfrm>
              <a:off x="3463806" y="4755055"/>
              <a:ext cx="2304257" cy="216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8.2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grpSp>
      <p:grpSp>
        <p:nvGrpSpPr>
          <p:cNvPr id="6" name="グループ化 5"/>
          <p:cNvGrpSpPr/>
          <p:nvPr/>
        </p:nvGrpSpPr>
        <p:grpSpPr>
          <a:xfrm>
            <a:off x="3463801" y="4606528"/>
            <a:ext cx="2596822" cy="649186"/>
            <a:chOff x="3463797" y="4606528"/>
            <a:chExt cx="2596822" cy="649186"/>
          </a:xfrm>
        </p:grpSpPr>
        <p:sp>
          <p:nvSpPr>
            <p:cNvPr id="69" name="Rectangle 16"/>
            <p:cNvSpPr>
              <a:spLocks noChangeArrowheads="1"/>
            </p:cNvSpPr>
            <p:nvPr/>
          </p:nvSpPr>
          <p:spPr bwMode="auto">
            <a:xfrm>
              <a:off x="3463797" y="4606528"/>
              <a:ext cx="2376264" cy="216000"/>
            </a:xfrm>
            <a:prstGeom prst="rect">
              <a:avLst/>
            </a:prstGeom>
            <a:solidFill>
              <a:srgbClr val="66FF66"/>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8.8</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0" name="Rectangle 17"/>
            <p:cNvSpPr>
              <a:spLocks noChangeArrowheads="1"/>
            </p:cNvSpPr>
            <p:nvPr/>
          </p:nvSpPr>
          <p:spPr bwMode="auto">
            <a:xfrm>
              <a:off x="3463797" y="4822552"/>
              <a:ext cx="2520280" cy="216000"/>
            </a:xfrm>
            <a:prstGeom prst="rect">
              <a:avLst/>
            </a:prstGeom>
            <a:solidFill>
              <a:srgbClr val="66FF66"/>
            </a:solidFill>
            <a:ln w="6350">
              <a:solidFill>
                <a:schemeClr val="tx1"/>
              </a:solidFill>
              <a:prstDash val="solid"/>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9.4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smtClean="0">
                <a:solidFill>
                  <a:prstClr val="black"/>
                </a:solidFill>
                <a:latin typeface="Arial Black" pitchFamily="34" charset="0"/>
                <a:ea typeface="HGSｺﾞｼｯｸM" pitchFamily="50" charset="-128"/>
                <a:cs typeface="Arial" pitchFamily="34" charset="0"/>
              </a:endParaRPr>
            </a:p>
          </p:txBody>
        </p:sp>
        <p:sp>
          <p:nvSpPr>
            <p:cNvPr id="71" name="Rectangle 18"/>
            <p:cNvSpPr>
              <a:spLocks noChangeArrowheads="1"/>
            </p:cNvSpPr>
            <p:nvPr/>
          </p:nvSpPr>
          <p:spPr bwMode="auto">
            <a:xfrm>
              <a:off x="3468331" y="5039714"/>
              <a:ext cx="2592288" cy="216000"/>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10.0</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grpSp>
      <p:sp>
        <p:nvSpPr>
          <p:cNvPr id="72" name="AutoShape 25"/>
          <p:cNvSpPr>
            <a:spLocks/>
          </p:cNvSpPr>
          <p:nvPr/>
        </p:nvSpPr>
        <p:spPr bwMode="auto">
          <a:xfrm>
            <a:off x="6969270" y="1922798"/>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73" name="Text Box 5" descr="市松模様 (小)"/>
          <p:cNvSpPr txBox="1">
            <a:spLocks noChangeArrowheads="1"/>
          </p:cNvSpPr>
          <p:nvPr/>
        </p:nvSpPr>
        <p:spPr bwMode="auto">
          <a:xfrm>
            <a:off x="7210001" y="4615036"/>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4,972</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7" name="Text Box 29"/>
          <p:cNvSpPr txBox="1">
            <a:spLocks noChangeArrowheads="1"/>
          </p:cNvSpPr>
          <p:nvPr/>
        </p:nvSpPr>
        <p:spPr bwMode="auto">
          <a:xfrm>
            <a:off x="2000689" y="1738911"/>
            <a:ext cx="396190" cy="1167215"/>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一　期</a:t>
            </a:r>
          </a:p>
        </p:txBody>
      </p:sp>
      <p:sp>
        <p:nvSpPr>
          <p:cNvPr id="8218" name="Text Box 30"/>
          <p:cNvSpPr txBox="1">
            <a:spLocks noChangeArrowheads="1"/>
          </p:cNvSpPr>
          <p:nvPr/>
        </p:nvSpPr>
        <p:spPr bwMode="auto">
          <a:xfrm>
            <a:off x="2449390" y="2446340"/>
            <a:ext cx="396190" cy="1138623"/>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二　期</a:t>
            </a:r>
          </a:p>
        </p:txBody>
      </p:sp>
      <p:sp>
        <p:nvSpPr>
          <p:cNvPr id="50" name="Line 7"/>
          <p:cNvSpPr>
            <a:spLocks noChangeShapeType="1"/>
          </p:cNvSpPr>
          <p:nvPr/>
        </p:nvSpPr>
        <p:spPr bwMode="auto">
          <a:xfrm>
            <a:off x="64" y="6024463"/>
            <a:ext cx="9832727" cy="0"/>
          </a:xfrm>
          <a:prstGeom prst="line">
            <a:avLst/>
          </a:prstGeom>
          <a:noFill/>
          <a:ln w="19050">
            <a:solidFill>
              <a:schemeClr val="tx1"/>
            </a:solidFill>
            <a:prstDash val="sysDot"/>
            <a:round/>
            <a:headEnd/>
            <a:tailEnd/>
          </a:ln>
        </p:spPr>
        <p:txBody>
          <a:bodyPr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60" name="Text Box 2" descr="市松模様 (小)"/>
          <p:cNvSpPr txBox="1">
            <a:spLocks noChangeArrowheads="1"/>
          </p:cNvSpPr>
          <p:nvPr/>
        </p:nvSpPr>
        <p:spPr bwMode="auto">
          <a:xfrm>
            <a:off x="56291" y="6357346"/>
            <a:ext cx="1224136" cy="282129"/>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２０２５年度</a:t>
            </a:r>
            <a:endParaRPr lang="en-US" altLang="ja-JP" sz="1600" dirty="0">
              <a:solidFill>
                <a:prstClr val="black"/>
              </a:solidFill>
              <a:latin typeface="HGSｺﾞｼｯｸM" pitchFamily="50" charset="-128"/>
              <a:ea typeface="HGSｺﾞｼｯｸM" pitchFamily="50" charset="-128"/>
            </a:endParaRPr>
          </a:p>
        </p:txBody>
      </p:sp>
      <p:sp>
        <p:nvSpPr>
          <p:cNvPr id="56" name="Rectangle 12"/>
          <p:cNvSpPr>
            <a:spLocks noChangeArrowheads="1"/>
          </p:cNvSpPr>
          <p:nvPr/>
        </p:nvSpPr>
        <p:spPr bwMode="auto">
          <a:xfrm>
            <a:off x="8697485" y="1429987"/>
            <a:ext cx="1157783" cy="504056"/>
          </a:xfrm>
          <a:prstGeom prst="rect">
            <a:avLst/>
          </a:prstGeom>
          <a:solidFill>
            <a:srgbClr val="92D050">
              <a:alpha val="50000"/>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介護報酬の改定率</a:t>
            </a:r>
            <a:endParaRPr lang="ja-JP" altLang="en-US" sz="1600" dirty="0">
              <a:solidFill>
                <a:prstClr val="black"/>
              </a:solidFill>
              <a:latin typeface="HGSｺﾞｼｯｸM" pitchFamily="50" charset="-128"/>
              <a:ea typeface="HGSｺﾞｼｯｸM" pitchFamily="50" charset="-128"/>
            </a:endParaRPr>
          </a:p>
        </p:txBody>
      </p:sp>
      <p:sp>
        <p:nvSpPr>
          <p:cNvPr id="76" name="Text Box 3" descr="市松模様 (小)"/>
          <p:cNvSpPr txBox="1">
            <a:spLocks noChangeArrowheads="1"/>
          </p:cNvSpPr>
          <p:nvPr/>
        </p:nvSpPr>
        <p:spPr bwMode="auto">
          <a:xfrm>
            <a:off x="8625423" y="2162136"/>
            <a:ext cx="1283891"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H15</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2.3</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7" name="Text Box 3" descr="市松模様 (小)"/>
          <p:cNvSpPr txBox="1">
            <a:spLocks noChangeArrowheads="1"/>
          </p:cNvSpPr>
          <p:nvPr/>
        </p:nvSpPr>
        <p:spPr bwMode="auto">
          <a:xfrm>
            <a:off x="8625423" y="2522257"/>
            <a:ext cx="1283891"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H17</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1.9</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8" name="Text Box 3" descr="市松模様 (小)"/>
          <p:cNvSpPr txBox="1">
            <a:spLocks noChangeArrowheads="1"/>
          </p:cNvSpPr>
          <p:nvPr/>
        </p:nvSpPr>
        <p:spPr bwMode="auto">
          <a:xfrm>
            <a:off x="8618619" y="2906680"/>
            <a:ext cx="1283891"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H18</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0.5</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9" name="Text Box 3" descr="市松模様 (小)"/>
          <p:cNvSpPr txBox="1">
            <a:spLocks noChangeArrowheads="1"/>
          </p:cNvSpPr>
          <p:nvPr/>
        </p:nvSpPr>
        <p:spPr bwMode="auto">
          <a:xfrm>
            <a:off x="8625423" y="3606924"/>
            <a:ext cx="1283891"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H21</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3.0</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0" name="Text Box 3" descr="市松模様 (小)"/>
          <p:cNvSpPr txBox="1">
            <a:spLocks noChangeArrowheads="1"/>
          </p:cNvSpPr>
          <p:nvPr/>
        </p:nvSpPr>
        <p:spPr bwMode="auto">
          <a:xfrm>
            <a:off x="8625423" y="4332635"/>
            <a:ext cx="1283891"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H24</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1.2</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2" name="Text Box 3" descr="市松模様 (小)"/>
          <p:cNvSpPr txBox="1">
            <a:spLocks noChangeArrowheads="1"/>
          </p:cNvSpPr>
          <p:nvPr/>
        </p:nvSpPr>
        <p:spPr bwMode="auto">
          <a:xfrm>
            <a:off x="8416573" y="4939815"/>
            <a:ext cx="1564417" cy="395885"/>
          </a:xfrm>
          <a:prstGeom prst="rect">
            <a:avLst/>
          </a:prstGeom>
          <a:noFill/>
          <a:ln w="25400">
            <a:noFill/>
            <a:miter lim="800000"/>
            <a:headEnd/>
            <a:tailEnd/>
          </a:ln>
        </p:spPr>
        <p:txBody>
          <a:bodyPr wrap="none" lIns="87256" tIns="43628" rIns="87256" bIns="43628" anchor="ctr" anchorCtr="0">
            <a:spAutoFit/>
          </a:bodyPr>
          <a:lstStyle/>
          <a:p>
            <a:pPr algn="ctr" defTabSz="762000"/>
            <a:r>
              <a:rPr lang="ja-JP" altLang="en-US" sz="1000" dirty="0" smtClean="0">
                <a:solidFill>
                  <a:prstClr val="black"/>
                </a:solidFill>
                <a:latin typeface="Arial Black" pitchFamily="34" charset="0"/>
                <a:ea typeface="HGSｺﾞｼｯｸM" pitchFamily="50" charset="-128"/>
              </a:rPr>
              <a:t>消費税率引上げに伴う</a:t>
            </a:r>
            <a:endParaRPr lang="en-US" altLang="ja-JP" sz="1000" dirty="0" smtClean="0">
              <a:solidFill>
                <a:prstClr val="black"/>
              </a:solidFill>
              <a:latin typeface="Arial Black" pitchFamily="34" charset="0"/>
              <a:ea typeface="HGSｺﾞｼｯｸM" pitchFamily="50" charset="-128"/>
            </a:endParaRPr>
          </a:p>
          <a:p>
            <a:pPr algn="ctr" defTabSz="762000"/>
            <a:r>
              <a:rPr lang="en-US" altLang="ja-JP" sz="1000" dirty="0" smtClean="0">
                <a:solidFill>
                  <a:prstClr val="black"/>
                </a:solidFill>
                <a:latin typeface="Arial Black" pitchFamily="34" charset="0"/>
                <a:ea typeface="HGSｺﾞｼｯｸM" pitchFamily="50" charset="-128"/>
              </a:rPr>
              <a:t>H26</a:t>
            </a:r>
            <a:r>
              <a:rPr lang="ja-JP" altLang="en-US" sz="1000" dirty="0" smtClean="0">
                <a:solidFill>
                  <a:prstClr val="black"/>
                </a:solidFill>
                <a:latin typeface="Arial Black" pitchFamily="34" charset="0"/>
                <a:ea typeface="HGSｺﾞｼｯｸM" pitchFamily="50" charset="-128"/>
              </a:rPr>
              <a:t>年度改定 ＋</a:t>
            </a:r>
            <a:r>
              <a:rPr lang="en-US" altLang="ja-JP" sz="1000" dirty="0" smtClean="0">
                <a:solidFill>
                  <a:prstClr val="black"/>
                </a:solidFill>
                <a:latin typeface="Arial Black" pitchFamily="34" charset="0"/>
                <a:ea typeface="HGSｺﾞｼｯｸM" pitchFamily="50" charset="-128"/>
              </a:rPr>
              <a:t>0.63</a:t>
            </a:r>
            <a:r>
              <a:rPr lang="ja-JP" altLang="en-US" sz="1000" dirty="0" smtClean="0">
                <a:solidFill>
                  <a:prstClr val="black"/>
                </a:solidFill>
                <a:latin typeface="Arial Black" pitchFamily="34" charset="0"/>
                <a:ea typeface="HGSｺﾞｼｯｸM" pitchFamily="50" charset="-128"/>
              </a:rPr>
              <a:t>％</a:t>
            </a:r>
            <a:endParaRPr lang="ja-JP" altLang="en-US" sz="1000" dirty="0">
              <a:solidFill>
                <a:prstClr val="black"/>
              </a:solidFill>
              <a:latin typeface="Arial Black" pitchFamily="34" charset="0"/>
              <a:ea typeface="HGSｺﾞｼｯｸM" pitchFamily="50" charset="-128"/>
            </a:endParaRPr>
          </a:p>
        </p:txBody>
      </p:sp>
      <p:sp>
        <p:nvSpPr>
          <p:cNvPr id="84" name="正方形/長方形 83"/>
          <p:cNvSpPr/>
          <p:nvPr/>
        </p:nvSpPr>
        <p:spPr>
          <a:xfrm>
            <a:off x="166715" y="7179"/>
            <a:ext cx="9505056" cy="33209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ja-JP" altLang="en-US" sz="2800" dirty="0" smtClean="0">
                <a:solidFill>
                  <a:prstClr val="black"/>
                </a:solidFill>
                <a:latin typeface="HGP創英角ｺﾞｼｯｸUB" panose="020B0900000000000000" pitchFamily="50" charset="-128"/>
                <a:ea typeface="HGP創英角ｺﾞｼｯｸUB" panose="020B0900000000000000" pitchFamily="50" charset="-128"/>
              </a:rPr>
              <a:t>介護給付と保険料の推移</a:t>
            </a:r>
          </a:p>
        </p:txBody>
      </p:sp>
      <p:sp>
        <p:nvSpPr>
          <p:cNvPr id="85" name="スライド番号プレースホルダー 3"/>
          <p:cNvSpPr txBox="1">
            <a:spLocks/>
          </p:cNvSpPr>
          <p:nvPr/>
        </p:nvSpPr>
        <p:spPr>
          <a:xfrm>
            <a:off x="9417499" y="6492941"/>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10</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4" name="Line 7"/>
          <p:cNvSpPr>
            <a:spLocks noChangeShapeType="1"/>
          </p:cNvSpPr>
          <p:nvPr/>
        </p:nvSpPr>
        <p:spPr bwMode="auto">
          <a:xfrm>
            <a:off x="-2849" y="5304383"/>
            <a:ext cx="9832727" cy="0"/>
          </a:xfrm>
          <a:prstGeom prst="line">
            <a:avLst/>
          </a:prstGeom>
          <a:noFill/>
          <a:ln w="19050">
            <a:solidFill>
              <a:schemeClr val="tx1"/>
            </a:solidFill>
            <a:prstDash val="sysDot"/>
            <a:round/>
            <a:headEnd/>
            <a:tailEnd/>
          </a:ln>
        </p:spPr>
        <p:txBody>
          <a:bodyPr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3" name="Text Box 26"/>
          <p:cNvSpPr txBox="1">
            <a:spLocks noChangeArrowheads="1"/>
          </p:cNvSpPr>
          <p:nvPr/>
        </p:nvSpPr>
        <p:spPr bwMode="auto">
          <a:xfrm>
            <a:off x="1424624" y="5322416"/>
            <a:ext cx="432049" cy="680400"/>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smtClean="0">
                <a:solidFill>
                  <a:prstClr val="black"/>
                </a:solidFill>
                <a:latin typeface="HGSｺﾞｼｯｸM" pitchFamily="50" charset="-128"/>
                <a:ea typeface="HGSｺﾞｼｯｸM" pitchFamily="50" charset="-128"/>
              </a:rPr>
              <a:t>第六期</a:t>
            </a:r>
            <a:endParaRPr lang="ja-JP" altLang="en-US" sz="1400" dirty="0">
              <a:solidFill>
                <a:prstClr val="black"/>
              </a:solidFill>
              <a:latin typeface="HGSｺﾞｼｯｸM" pitchFamily="50" charset="-128"/>
              <a:ea typeface="HGSｺﾞｼｯｸM" pitchFamily="50" charset="-128"/>
            </a:endParaRPr>
          </a:p>
        </p:txBody>
      </p:sp>
      <p:sp>
        <p:nvSpPr>
          <p:cNvPr id="86" name="Text Box 31"/>
          <p:cNvSpPr txBox="1">
            <a:spLocks noChangeArrowheads="1"/>
          </p:cNvSpPr>
          <p:nvPr/>
        </p:nvSpPr>
        <p:spPr bwMode="auto">
          <a:xfrm>
            <a:off x="2936776" y="5335973"/>
            <a:ext cx="396190" cy="647267"/>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smtClean="0">
                <a:solidFill>
                  <a:prstClr val="black"/>
                </a:solidFill>
                <a:latin typeface="HGSｺﾞｼｯｸM" pitchFamily="50" charset="-128"/>
                <a:ea typeface="HGSｺﾞｼｯｸM" pitchFamily="50" charset="-128"/>
              </a:rPr>
              <a:t>第六期</a:t>
            </a:r>
            <a:endParaRPr lang="ja-JP" altLang="en-US" sz="1400" dirty="0">
              <a:solidFill>
                <a:prstClr val="black"/>
              </a:solidFill>
              <a:latin typeface="HGSｺﾞｼｯｸM" pitchFamily="50" charset="-128"/>
              <a:ea typeface="HGSｺﾞｼｯｸM" pitchFamily="50" charset="-128"/>
            </a:endParaRPr>
          </a:p>
        </p:txBody>
      </p:sp>
      <p:grpSp>
        <p:nvGrpSpPr>
          <p:cNvPr id="7" name="グループ化 6"/>
          <p:cNvGrpSpPr/>
          <p:nvPr/>
        </p:nvGrpSpPr>
        <p:grpSpPr>
          <a:xfrm>
            <a:off x="3476529" y="5331943"/>
            <a:ext cx="2772615" cy="647505"/>
            <a:chOff x="3476529" y="5341416"/>
            <a:chExt cx="2772615" cy="647505"/>
          </a:xfrm>
        </p:grpSpPr>
        <p:sp>
          <p:nvSpPr>
            <p:cNvPr id="87" name="Rectangle 18"/>
            <p:cNvSpPr>
              <a:spLocks noChangeArrowheads="1"/>
            </p:cNvSpPr>
            <p:nvPr/>
          </p:nvSpPr>
          <p:spPr bwMode="auto">
            <a:xfrm>
              <a:off x="3476529" y="5341416"/>
              <a:ext cx="2628000" cy="216000"/>
            </a:xfrm>
            <a:prstGeom prst="rect">
              <a:avLst/>
            </a:prstGeom>
            <a:solidFill>
              <a:srgbClr val="00B050"/>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10.1</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8" name="Rectangle 18"/>
            <p:cNvSpPr>
              <a:spLocks noChangeArrowheads="1"/>
            </p:cNvSpPr>
            <p:nvPr/>
          </p:nvSpPr>
          <p:spPr bwMode="auto">
            <a:xfrm>
              <a:off x="3478548" y="5557416"/>
              <a:ext cx="2698588" cy="216000"/>
            </a:xfrm>
            <a:prstGeom prst="rect">
              <a:avLst/>
            </a:prstGeom>
            <a:solidFill>
              <a:srgbClr val="00B050"/>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10.4</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9" name="Rectangle 18"/>
            <p:cNvSpPr>
              <a:spLocks noChangeArrowheads="1"/>
            </p:cNvSpPr>
            <p:nvPr/>
          </p:nvSpPr>
          <p:spPr bwMode="auto">
            <a:xfrm>
              <a:off x="3478548" y="5772921"/>
              <a:ext cx="2770596" cy="216000"/>
            </a:xfrm>
            <a:prstGeom prst="rect">
              <a:avLst/>
            </a:prstGeom>
            <a:solidFill>
              <a:srgbClr val="00B050"/>
            </a:solidFill>
            <a:ln w="12700">
              <a:solidFill>
                <a:schemeClr val="tx1"/>
              </a:solidFill>
              <a:prstDash val="dash"/>
              <a:miter lim="800000"/>
              <a:headEnd/>
              <a:tailEnd/>
            </a:ln>
          </p:spPr>
          <p:txBody>
            <a:bodyPr wrap="none" lIns="87886" tIns="43943" rIns="87886" bIns="43943" anchor="ctr" anchorCtr="1">
              <a:noAutofit/>
            </a:bodyPr>
            <a:lstStyle/>
            <a:p>
              <a:pPr algn="ctr" defTabSz="727075"/>
              <a:endParaRPr lang="ja-JP" altLang="ja-JP" sz="1400" dirty="0">
                <a:solidFill>
                  <a:prstClr val="black"/>
                </a:solidFill>
                <a:latin typeface="Arial Black" pitchFamily="34" charset="0"/>
                <a:ea typeface="HGSｺﾞｼｯｸM" pitchFamily="50" charset="-128"/>
              </a:endParaRPr>
            </a:p>
          </p:txBody>
        </p:sp>
      </p:grpSp>
      <p:sp>
        <p:nvSpPr>
          <p:cNvPr id="90" name="Text Box 3" descr="市松模様 (小)"/>
          <p:cNvSpPr txBox="1">
            <a:spLocks noChangeArrowheads="1"/>
          </p:cNvSpPr>
          <p:nvPr/>
        </p:nvSpPr>
        <p:spPr bwMode="auto">
          <a:xfrm>
            <a:off x="8713843" y="5321865"/>
            <a:ext cx="1283892"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H27</a:t>
            </a:r>
            <a:r>
              <a:rPr lang="ja-JP" altLang="en-US" sz="1400" dirty="0" smtClean="0">
                <a:solidFill>
                  <a:prstClr val="black"/>
                </a:solidFill>
                <a:latin typeface="Arial Black" pitchFamily="34" charset="0"/>
                <a:ea typeface="HGSｺﾞｼｯｸM" pitchFamily="50" charset="-128"/>
              </a:rPr>
              <a:t>年改定　</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2.27</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91" name="AutoShape 25"/>
          <p:cNvSpPr>
            <a:spLocks/>
          </p:cNvSpPr>
          <p:nvPr/>
        </p:nvSpPr>
        <p:spPr bwMode="auto">
          <a:xfrm>
            <a:off x="6993705" y="5460765"/>
            <a:ext cx="468150"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93" name="Text Box 5" descr="市松模様 (小)"/>
          <p:cNvSpPr txBox="1">
            <a:spLocks noChangeArrowheads="1"/>
          </p:cNvSpPr>
          <p:nvPr/>
        </p:nvSpPr>
        <p:spPr bwMode="auto">
          <a:xfrm>
            <a:off x="7208729" y="5364215"/>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a:solidFill>
                  <a:prstClr val="black"/>
                </a:solidFill>
                <a:latin typeface="Arial Black" pitchFamily="34" charset="0"/>
                <a:ea typeface="HGSｺﾞｼｯｸM" pitchFamily="50" charset="-128"/>
              </a:rPr>
              <a:t>5,514</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94" name="テキスト ボックス 93"/>
          <p:cNvSpPr txBox="1"/>
          <p:nvPr/>
        </p:nvSpPr>
        <p:spPr bwMode="auto">
          <a:xfrm>
            <a:off x="2123603" y="6649348"/>
            <a:ext cx="5535913" cy="197490"/>
          </a:xfrm>
          <a:prstGeom prst="rect">
            <a:avLst/>
          </a:prstGeom>
          <a:noFill/>
          <a:ln w="9525">
            <a:noFill/>
            <a:miter lim="800000"/>
            <a:headEnd/>
            <a:tailEnd/>
          </a:ln>
          <a:effectLst/>
        </p:spPr>
        <p:txBody>
          <a:bodyPr wrap="square" lIns="0" tIns="0" rIns="0" bIns="0" rtlCol="0" anchor="ctr" anchorCtr="0">
            <a:spAutoFit/>
          </a:bodyPr>
          <a:lstStyle/>
          <a:p>
            <a:pPr defTabSz="914353">
              <a:lnSpc>
                <a:spcPts val="500"/>
              </a:lnSpc>
              <a:spcBef>
                <a:spcPct val="50000"/>
              </a:spcBef>
            </a:pP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年度までは実績であり、</a:t>
            </a:r>
            <a:r>
              <a:rPr lang="en-US" altLang="ja-JP" sz="900" dirty="0" smtClean="0">
                <a:solidFill>
                  <a:prstClr val="black"/>
                </a:solidFill>
                <a:latin typeface="ＭＳ Ｐゴシック"/>
              </a:rPr>
              <a:t>2013</a:t>
            </a:r>
            <a:r>
              <a:rPr lang="ja-JP" altLang="en-US" sz="900" dirty="0" smtClean="0">
                <a:solidFill>
                  <a:prstClr val="black"/>
                </a:solidFill>
                <a:latin typeface="ＭＳ Ｐゴシック"/>
              </a:rPr>
              <a:t>～</a:t>
            </a:r>
            <a:r>
              <a:rPr lang="en-US" altLang="ja-JP" sz="900" dirty="0" smtClean="0">
                <a:solidFill>
                  <a:prstClr val="black"/>
                </a:solidFill>
                <a:latin typeface="ＭＳ Ｐゴシック"/>
              </a:rPr>
              <a:t>2015</a:t>
            </a:r>
            <a:r>
              <a:rPr lang="ja-JP" altLang="en-US" sz="900" dirty="0" smtClean="0">
                <a:solidFill>
                  <a:prstClr val="black"/>
                </a:solidFill>
                <a:latin typeface="ＭＳ Ｐゴシック"/>
              </a:rPr>
              <a:t>年度は当初予算である。</a:t>
            </a:r>
            <a:endParaRPr lang="en-US" altLang="ja-JP" sz="900" dirty="0" smtClean="0">
              <a:solidFill>
                <a:prstClr val="black"/>
              </a:solidFill>
              <a:latin typeface="HGSｺﾞｼｯｸM" pitchFamily="50" charset="-128"/>
              <a:ea typeface="HGSｺﾞｼｯｸM" pitchFamily="50" charset="-128"/>
            </a:endParaRPr>
          </a:p>
          <a:p>
            <a:pPr defTabSz="914353">
              <a:lnSpc>
                <a:spcPts val="500"/>
              </a:lnSpc>
              <a:spcBef>
                <a:spcPct val="50000"/>
              </a:spcBef>
            </a:pPr>
            <a:r>
              <a:rPr lang="en-US" altLang="ja-JP" sz="900" dirty="0" smtClean="0">
                <a:solidFill>
                  <a:prstClr val="black"/>
                </a:solidFill>
                <a:latin typeface="ＭＳ Ｐゴシック"/>
              </a:rPr>
              <a:t>※</a:t>
            </a:r>
            <a:r>
              <a:rPr lang="en-US" altLang="ja-JP" sz="900" dirty="0">
                <a:solidFill>
                  <a:prstClr val="black"/>
                </a:solidFill>
                <a:latin typeface="ＭＳ Ｐゴシック"/>
              </a:rPr>
              <a:t>2020</a:t>
            </a:r>
            <a:r>
              <a:rPr lang="ja-JP" altLang="en-US" sz="900" dirty="0" smtClean="0">
                <a:solidFill>
                  <a:prstClr val="black"/>
                </a:solidFill>
                <a:latin typeface="ＭＳ Ｐゴシック"/>
              </a:rPr>
              <a:t>年度及び</a:t>
            </a:r>
            <a:r>
              <a:rPr lang="en-US" altLang="ja-JP" sz="900" dirty="0" smtClean="0">
                <a:solidFill>
                  <a:prstClr val="black"/>
                </a:solidFill>
                <a:latin typeface="ＭＳ Ｐゴシック"/>
              </a:rPr>
              <a:t>2025</a:t>
            </a:r>
            <a:r>
              <a:rPr lang="ja-JP" altLang="en-US" sz="900" dirty="0" smtClean="0">
                <a:solidFill>
                  <a:prstClr val="black"/>
                </a:solidFill>
                <a:latin typeface="ＭＳ Ｐゴシック"/>
              </a:rPr>
              <a:t>年度の保険料は全国の保険者が作成した第</a:t>
            </a:r>
            <a:r>
              <a:rPr lang="en-US" altLang="ja-JP" sz="900" dirty="0" smtClean="0">
                <a:solidFill>
                  <a:prstClr val="black"/>
                </a:solidFill>
                <a:latin typeface="ＭＳ Ｐゴシック"/>
              </a:rPr>
              <a:t>6</a:t>
            </a:r>
            <a:r>
              <a:rPr lang="ja-JP" altLang="en-US" sz="900" dirty="0" smtClean="0">
                <a:solidFill>
                  <a:prstClr val="black"/>
                </a:solidFill>
                <a:latin typeface="ＭＳ Ｐゴシック"/>
              </a:rPr>
              <a:t>期介護保険</a:t>
            </a:r>
            <a:r>
              <a:rPr lang="ja-JP" altLang="en-US" sz="900" dirty="0">
                <a:solidFill>
                  <a:prstClr val="black"/>
                </a:solidFill>
                <a:latin typeface="ＭＳ Ｐゴシック"/>
              </a:rPr>
              <a:t>事業計画に</a:t>
            </a:r>
            <a:r>
              <a:rPr lang="ja-JP" altLang="en-US" sz="900" dirty="0" smtClean="0">
                <a:solidFill>
                  <a:prstClr val="black"/>
                </a:solidFill>
                <a:latin typeface="ＭＳ Ｐゴシック"/>
              </a:rPr>
              <a:t>おける推計値。 </a:t>
            </a:r>
            <a:endParaRPr lang="ja-JP" altLang="en-US" sz="900" dirty="0">
              <a:solidFill>
                <a:prstClr val="black"/>
              </a:solidFill>
              <a:latin typeface="ＭＳ Ｐゴシック"/>
            </a:endParaRPr>
          </a:p>
        </p:txBody>
      </p:sp>
      <p:sp>
        <p:nvSpPr>
          <p:cNvPr id="95" name="Rectangle 18"/>
          <p:cNvSpPr>
            <a:spLocks noChangeArrowheads="1"/>
          </p:cNvSpPr>
          <p:nvPr/>
        </p:nvSpPr>
        <p:spPr bwMode="auto">
          <a:xfrm>
            <a:off x="3476013" y="6290456"/>
            <a:ext cx="4080837" cy="279615"/>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96" name="Text Box 5" descr="市松模様 (小)"/>
          <p:cNvSpPr txBox="1">
            <a:spLocks noChangeArrowheads="1"/>
          </p:cNvSpPr>
          <p:nvPr/>
        </p:nvSpPr>
        <p:spPr bwMode="auto">
          <a:xfrm>
            <a:off x="7556813" y="6263825"/>
            <a:ext cx="2673156" cy="365107"/>
          </a:xfrm>
          <a:prstGeom prst="rect">
            <a:avLst/>
          </a:prstGeom>
          <a:noFill/>
          <a:ln w="25400">
            <a:noFill/>
            <a:miter lim="800000"/>
            <a:headEnd/>
            <a:tailEnd/>
          </a:ln>
        </p:spPr>
        <p:txBody>
          <a:bodyPr wrap="squar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8,165</a:t>
            </a:r>
            <a:r>
              <a:rPr lang="ja-JP" altLang="en-US" dirty="0" smtClean="0">
                <a:solidFill>
                  <a:prstClr val="black"/>
                </a:solidFill>
                <a:latin typeface="Arial Black" pitchFamily="34" charset="0"/>
                <a:ea typeface="HGSｺﾞｼｯｸM" pitchFamily="50" charset="-128"/>
              </a:rPr>
              <a:t>円（全国平均）</a:t>
            </a:r>
            <a:endParaRPr lang="ja-JP" altLang="en-US" dirty="0">
              <a:solidFill>
                <a:prstClr val="black"/>
              </a:solidFill>
              <a:latin typeface="Arial Black" pitchFamily="34" charset="0"/>
              <a:ea typeface="HGSｺﾞｼｯｸM" pitchFamily="50" charset="-128"/>
            </a:endParaRPr>
          </a:p>
        </p:txBody>
      </p:sp>
      <p:sp>
        <p:nvSpPr>
          <p:cNvPr id="97" name="Rectangle 18"/>
          <p:cNvSpPr>
            <a:spLocks noChangeArrowheads="1"/>
          </p:cNvSpPr>
          <p:nvPr/>
        </p:nvSpPr>
        <p:spPr bwMode="auto">
          <a:xfrm>
            <a:off x="3476001" y="6053124"/>
            <a:ext cx="3203158" cy="237333"/>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98" name="Text Box 5" descr="市松模様 (小)"/>
          <p:cNvSpPr txBox="1">
            <a:spLocks noChangeArrowheads="1"/>
          </p:cNvSpPr>
          <p:nvPr/>
        </p:nvSpPr>
        <p:spPr bwMode="auto">
          <a:xfrm>
            <a:off x="7558936" y="5979481"/>
            <a:ext cx="2673156" cy="365107"/>
          </a:xfrm>
          <a:prstGeom prst="rect">
            <a:avLst/>
          </a:prstGeom>
          <a:noFill/>
          <a:ln w="25400">
            <a:noFill/>
            <a:miter lim="800000"/>
            <a:headEnd/>
            <a:tailEnd/>
          </a:ln>
        </p:spPr>
        <p:txBody>
          <a:bodyPr wrap="square" lIns="87256" tIns="43628" rIns="87256" bIns="43628" anchor="ctr" anchorCtr="0">
            <a:spAutoFit/>
          </a:bodyPr>
          <a:lstStyle/>
          <a:p>
            <a:pPr algn="ctr" defTabSz="762000"/>
            <a:r>
              <a:rPr lang="en-US" altLang="ja-JP" dirty="0">
                <a:solidFill>
                  <a:prstClr val="black"/>
                </a:solidFill>
                <a:latin typeface="Arial Black" pitchFamily="34" charset="0"/>
                <a:ea typeface="HGSｺﾞｼｯｸM" pitchFamily="50" charset="-128"/>
              </a:rPr>
              <a:t>6,771</a:t>
            </a:r>
            <a:r>
              <a:rPr lang="ja-JP" altLang="en-US" dirty="0" smtClean="0">
                <a:solidFill>
                  <a:prstClr val="black"/>
                </a:solidFill>
                <a:latin typeface="Arial Black" pitchFamily="34" charset="0"/>
                <a:ea typeface="HGSｺﾞｼｯｸM" pitchFamily="50" charset="-128"/>
              </a:rPr>
              <a:t>円（全国平均）</a:t>
            </a:r>
            <a:endParaRPr lang="ja-JP" altLang="en-US" dirty="0">
              <a:solidFill>
                <a:prstClr val="black"/>
              </a:solidFill>
              <a:latin typeface="Arial Black" pitchFamily="34" charset="0"/>
              <a:ea typeface="HGSｺﾞｼｯｸM" pitchFamily="50" charset="-128"/>
            </a:endParaRPr>
          </a:p>
        </p:txBody>
      </p:sp>
      <p:sp>
        <p:nvSpPr>
          <p:cNvPr id="99" name="Text Box 2" descr="市松模様 (小)"/>
          <p:cNvSpPr txBox="1">
            <a:spLocks noChangeArrowheads="1"/>
          </p:cNvSpPr>
          <p:nvPr/>
        </p:nvSpPr>
        <p:spPr bwMode="auto">
          <a:xfrm>
            <a:off x="56487" y="6051884"/>
            <a:ext cx="1223940" cy="282129"/>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２０２０年度</a:t>
            </a:r>
            <a:endParaRPr lang="en-US" altLang="ja-JP" sz="1600" dirty="0">
              <a:solidFill>
                <a:prstClr val="black"/>
              </a:solidFill>
              <a:latin typeface="HGSｺﾞｼｯｸM" pitchFamily="50" charset="-128"/>
              <a:ea typeface="HGSｺﾞｼｯｸM" pitchFamily="50" charset="-128"/>
            </a:endParaRPr>
          </a:p>
        </p:txBody>
      </p:sp>
      <p:sp>
        <p:nvSpPr>
          <p:cNvPr id="100" name="テキスト ボックス 99"/>
          <p:cNvSpPr txBox="1"/>
          <p:nvPr/>
        </p:nvSpPr>
        <p:spPr>
          <a:xfrm>
            <a:off x="499264" y="6209288"/>
            <a:ext cx="338554" cy="284693"/>
          </a:xfrm>
          <a:prstGeom prst="rect">
            <a:avLst/>
          </a:prstGeom>
          <a:noFill/>
        </p:spPr>
        <p:txBody>
          <a:bodyPr vert="eaVert" wrap="none" rtlCol="0">
            <a:spAutoFit/>
          </a:bodyPr>
          <a:lstStyle/>
          <a:p>
            <a:pPr defTabSz="914353"/>
            <a:r>
              <a:rPr lang="ja-JP" altLang="en-US" sz="1000" dirty="0" smtClean="0">
                <a:solidFill>
                  <a:prstClr val="black"/>
                </a:solidFill>
              </a:rPr>
              <a:t>・・・</a:t>
            </a:r>
            <a:endParaRPr lang="ja-JP" altLang="en-US" sz="1000" dirty="0">
              <a:solidFill>
                <a:prstClr val="black"/>
              </a:solidFill>
            </a:endParaRPr>
          </a:p>
        </p:txBody>
      </p:sp>
    </p:spTree>
    <p:extLst>
      <p:ext uri="{BB962C8B-B14F-4D97-AF65-F5344CB8AC3E}">
        <p14:creationId xmlns:p14="http://schemas.microsoft.com/office/powerpoint/2010/main" val="316987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561" y="2708921"/>
            <a:ext cx="932254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992573" y="3501008"/>
            <a:ext cx="1452954"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57" name="円/楕円 56"/>
          <p:cNvSpPr/>
          <p:nvPr/>
        </p:nvSpPr>
        <p:spPr>
          <a:xfrm>
            <a:off x="1298619" y="35009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9" name="円/楕円 68"/>
          <p:cNvSpPr/>
          <p:nvPr/>
        </p:nvSpPr>
        <p:spPr>
          <a:xfrm>
            <a:off x="7695318" y="3789026"/>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3" name="右カーブ矢印 72"/>
          <p:cNvSpPr/>
          <p:nvPr/>
        </p:nvSpPr>
        <p:spPr>
          <a:xfrm rot="19031753">
            <a:off x="2709322" y="39983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4" name="左カーブ矢印 73"/>
          <p:cNvSpPr/>
          <p:nvPr/>
        </p:nvSpPr>
        <p:spPr>
          <a:xfrm rot="9981534" flipH="1">
            <a:off x="3989931" y="38971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32834" y="3891763"/>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1" name="左カーブ矢印 70"/>
          <p:cNvSpPr/>
          <p:nvPr/>
        </p:nvSpPr>
        <p:spPr>
          <a:xfrm rot="2216199">
            <a:off x="6520510" y="3994707"/>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7" name="左カーブ矢印 76"/>
          <p:cNvSpPr/>
          <p:nvPr/>
        </p:nvSpPr>
        <p:spPr>
          <a:xfrm rot="1592324" flipH="1">
            <a:off x="3640521" y="47717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6" name="右カーブ矢印 75"/>
          <p:cNvSpPr/>
          <p:nvPr/>
        </p:nvSpPr>
        <p:spPr>
          <a:xfrm rot="12586660">
            <a:off x="5647360" y="5166638"/>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38" name="円/楕円 37"/>
          <p:cNvSpPr/>
          <p:nvPr/>
        </p:nvSpPr>
        <p:spPr>
          <a:xfrm>
            <a:off x="3638879" y="45973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36" name="円/楕円 35"/>
          <p:cNvSpPr/>
          <p:nvPr/>
        </p:nvSpPr>
        <p:spPr>
          <a:xfrm>
            <a:off x="3303643" y="60212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41" name="テキスト ボックス 40"/>
          <p:cNvSpPr txBox="1"/>
          <p:nvPr/>
        </p:nvSpPr>
        <p:spPr>
          <a:xfrm>
            <a:off x="1610593" y="3140954"/>
            <a:ext cx="1170130" cy="338554"/>
          </a:xfrm>
          <a:prstGeom prst="rect">
            <a:avLst/>
          </a:prstGeom>
          <a:noFill/>
        </p:spPr>
        <p:txBody>
          <a:bodyPr wrap="square" lIns="91420" tIns="45713" rIns="91420" bIns="45713" rtlCol="0">
            <a:spAutoFit/>
          </a:bodyPr>
          <a:lstStyle/>
          <a:p>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903" y="5517763"/>
            <a:ext cx="2340260" cy="500123"/>
          </a:xfrm>
          <a:prstGeom prst="rect">
            <a:avLst/>
          </a:prstGeom>
          <a:noFill/>
        </p:spPr>
        <p:txBody>
          <a:bodyPr wrap="square" lIns="91420" tIns="45713" rIns="91420" bIns="45713" rtlCol="0">
            <a:spAutoFit/>
          </a:bodyPr>
          <a:lstStyle/>
          <a:p>
            <a:r>
              <a:rPr lang="ja-JP" altLang="en-US" sz="1050" spc="-100" dirty="0">
                <a:solidFill>
                  <a:prstClr val="black"/>
                </a:solidFill>
                <a:latin typeface="ＭＳ Ｐゴシック"/>
              </a:rPr>
              <a:t>いつまでも元気に暮らすために･･･  </a:t>
            </a:r>
            <a:endParaRPr lang="en-US" altLang="ja-JP" sz="105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4974" y="4386590"/>
            <a:ext cx="1032027" cy="338540"/>
          </a:xfrm>
          <a:prstGeom prst="rect">
            <a:avLst/>
          </a:prstGeom>
          <a:noFill/>
        </p:spPr>
        <p:txBody>
          <a:bodyPr wrap="square" lIns="91420" tIns="45713" rIns="91420" bIns="45713" rtlCol="0">
            <a:spAutoFit/>
          </a:bodyPr>
          <a:lstStyle/>
          <a:p>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198" y="4581114"/>
            <a:ext cx="936105" cy="526898"/>
          </a:xfrm>
          <a:prstGeom prst="rect">
            <a:avLst/>
          </a:prstGeom>
        </p:spPr>
      </p:pic>
      <p:sp>
        <p:nvSpPr>
          <p:cNvPr id="55" name="角丸四角形 54"/>
          <p:cNvSpPr/>
          <p:nvPr/>
        </p:nvSpPr>
        <p:spPr>
          <a:xfrm>
            <a:off x="2959268" y="2924944"/>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a:solidFill>
                  <a:prstClr val="black"/>
                </a:solidFill>
              </a:rPr>
              <a:t>地域包括ケアシステムの姿</a:t>
            </a:r>
          </a:p>
        </p:txBody>
      </p:sp>
      <p:sp>
        <p:nvSpPr>
          <p:cNvPr id="59" name="角丸四角形 58"/>
          <p:cNvSpPr/>
          <p:nvPr/>
        </p:nvSpPr>
        <p:spPr>
          <a:xfrm>
            <a:off x="6543151" y="5301194"/>
            <a:ext cx="2884819"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35095" y="4221660"/>
            <a:ext cx="290178" cy="920889"/>
          </a:xfrm>
          <a:prstGeom prst="rect">
            <a:avLst/>
          </a:prstGeom>
        </p:spPr>
      </p:pic>
      <p:pic>
        <p:nvPicPr>
          <p:cNvPr id="8" name="図 7" descr="health_0180.wmf"/>
          <p:cNvPicPr>
            <a:picLocks noChangeAspect="1"/>
          </p:cNvPicPr>
          <p:nvPr/>
        </p:nvPicPr>
        <p:blipFill>
          <a:blip r:embed="rId5" cstate="print"/>
          <a:stretch>
            <a:fillRect/>
          </a:stretch>
        </p:blipFill>
        <p:spPr>
          <a:xfrm>
            <a:off x="4814940" y="4509108"/>
            <a:ext cx="936104" cy="695910"/>
          </a:xfrm>
          <a:prstGeom prst="rect">
            <a:avLst/>
          </a:prstGeom>
        </p:spPr>
      </p:pic>
      <p:sp>
        <p:nvSpPr>
          <p:cNvPr id="48" name="円/楕円 47"/>
          <p:cNvSpPr/>
          <p:nvPr/>
        </p:nvSpPr>
        <p:spPr>
          <a:xfrm>
            <a:off x="5967587" y="3645010"/>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046689" y="3284977"/>
            <a:ext cx="936104" cy="604665"/>
          </a:xfrm>
          <a:prstGeom prst="rect">
            <a:avLst/>
          </a:prstGeom>
        </p:spPr>
      </p:pic>
      <p:pic>
        <p:nvPicPr>
          <p:cNvPr id="6" name="図 5" descr="health_0166.wmf"/>
          <p:cNvPicPr>
            <a:picLocks noChangeAspect="1"/>
          </p:cNvPicPr>
          <p:nvPr/>
        </p:nvPicPr>
        <p:blipFill>
          <a:blip r:embed="rId7" cstate="print"/>
          <a:stretch>
            <a:fillRect/>
          </a:stretch>
        </p:blipFill>
        <p:spPr>
          <a:xfrm>
            <a:off x="8046698" y="3573005"/>
            <a:ext cx="858094" cy="559721"/>
          </a:xfrm>
          <a:prstGeom prst="rect">
            <a:avLst/>
          </a:prstGeom>
        </p:spPr>
      </p:pic>
      <p:pic>
        <p:nvPicPr>
          <p:cNvPr id="32" name="図 31" descr="build34.wmf"/>
          <p:cNvPicPr>
            <a:picLocks noChangeAspect="1"/>
          </p:cNvPicPr>
          <p:nvPr/>
        </p:nvPicPr>
        <p:blipFill>
          <a:blip r:embed="rId8" cstate="print"/>
          <a:stretch>
            <a:fillRect/>
          </a:stretch>
        </p:blipFill>
        <p:spPr>
          <a:xfrm>
            <a:off x="6903245" y="3284978"/>
            <a:ext cx="733281" cy="520673"/>
          </a:xfrm>
          <a:prstGeom prst="rect">
            <a:avLst/>
          </a:prstGeom>
        </p:spPr>
      </p:pic>
      <p:pic>
        <p:nvPicPr>
          <p:cNvPr id="9" name="図 8" descr="health_0047.wmf"/>
          <p:cNvPicPr>
            <a:picLocks noChangeAspect="1"/>
          </p:cNvPicPr>
          <p:nvPr/>
        </p:nvPicPr>
        <p:blipFill>
          <a:blip r:embed="rId9" cstate="print"/>
          <a:stretch>
            <a:fillRect/>
          </a:stretch>
        </p:blipFill>
        <p:spPr>
          <a:xfrm>
            <a:off x="7332344" y="3530648"/>
            <a:ext cx="722972" cy="690426"/>
          </a:xfrm>
          <a:prstGeom prst="rect">
            <a:avLst/>
          </a:prstGeom>
        </p:spPr>
      </p:pic>
      <p:sp>
        <p:nvSpPr>
          <p:cNvPr id="39" name="テキスト ボックス 38"/>
          <p:cNvSpPr txBox="1"/>
          <p:nvPr/>
        </p:nvSpPr>
        <p:spPr>
          <a:xfrm>
            <a:off x="6179572" y="3879342"/>
            <a:ext cx="3228034" cy="1092593"/>
          </a:xfrm>
          <a:prstGeom prst="rect">
            <a:avLst/>
          </a:prstGeom>
          <a:noFill/>
        </p:spPr>
        <p:txBody>
          <a:bodyPr wrap="square" lIns="91420" tIns="45713" rIns="91420" bIns="45713" rtlCol="0">
            <a:spAutoFit/>
          </a:bodyPr>
          <a:lstStyle/>
          <a:p>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・小規模多機能型居宅介護</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a:t>
            </a:r>
            <a:r>
              <a:rPr lang="ja-JP" altLang="en-US" sz="800" spc="-100" dirty="0">
                <a:solidFill>
                  <a:prstClr val="black"/>
                </a:solidFill>
              </a:rPr>
              <a:t>短期入所生活</a:t>
            </a:r>
            <a:r>
              <a:rPr lang="ja-JP" altLang="en-US" sz="800" spc="-100" dirty="0" smtClean="0">
                <a:solidFill>
                  <a:prstClr val="black"/>
                </a:solidFill>
              </a:rPr>
              <a:t>介護</a:t>
            </a:r>
            <a:endParaRPr lang="en-US" altLang="ja-JP" sz="800" spc="-100" dirty="0" smtClean="0">
              <a:solidFill>
                <a:prstClr val="black"/>
              </a:solidFill>
            </a:endParaRPr>
          </a:p>
          <a:p>
            <a:r>
              <a:rPr lang="ja-JP" altLang="en-US" sz="800" spc="-100" dirty="0">
                <a:solidFill>
                  <a:prstClr val="black"/>
                </a:solidFill>
              </a:rPr>
              <a:t>・福祉</a:t>
            </a:r>
            <a:r>
              <a:rPr lang="ja-JP" altLang="en-US" sz="800" spc="-100" dirty="0" smtClean="0">
                <a:solidFill>
                  <a:prstClr val="black"/>
                </a:solidFill>
              </a:rPr>
              <a:t>用具</a:t>
            </a:r>
            <a:endParaRPr lang="en-US" altLang="ja-JP" sz="800" spc="-100" dirty="0">
              <a:solidFill>
                <a:prstClr val="black"/>
              </a:solidFill>
            </a:endParaRPr>
          </a:p>
          <a:p>
            <a:r>
              <a:rPr lang="ja-JP" altLang="en-US" sz="800" spc="-100" dirty="0">
                <a:solidFill>
                  <a:prstClr val="black"/>
                </a:solidFill>
              </a:rPr>
              <a:t>・</a:t>
            </a:r>
            <a:r>
              <a:rPr lang="en-US" altLang="ja-JP" sz="800" spc="-100" dirty="0">
                <a:solidFill>
                  <a:prstClr val="black"/>
                </a:solidFill>
              </a:rPr>
              <a:t>24</a:t>
            </a:r>
            <a:r>
              <a:rPr lang="ja-JP" altLang="en-US" sz="800" spc="-100" dirty="0">
                <a:solidFill>
                  <a:prstClr val="black"/>
                </a:solidFill>
              </a:rPr>
              <a:t>時間対応の訪問サービス</a:t>
            </a:r>
            <a:endParaRPr lang="en-US" altLang="ja-JP" sz="800" spc="-100" dirty="0">
              <a:solidFill>
                <a:prstClr val="black"/>
              </a:solidFill>
            </a:endParaRPr>
          </a:p>
          <a:p>
            <a:r>
              <a:rPr lang="ja-JP" altLang="en-US" sz="800" spc="-100" dirty="0">
                <a:solidFill>
                  <a:prstClr val="black"/>
                </a:solidFill>
              </a:rPr>
              <a:t>・複合型サービス</a:t>
            </a:r>
            <a:endParaRPr lang="en-US" altLang="ja-JP" sz="800" spc="-100" dirty="0">
              <a:solidFill>
                <a:prstClr val="black"/>
              </a:solidFill>
            </a:endParaRPr>
          </a:p>
          <a:p>
            <a:r>
              <a:rPr lang="en-US" altLang="ja-JP" sz="800" spc="-100" dirty="0">
                <a:solidFill>
                  <a:prstClr val="black"/>
                </a:solidFill>
              </a:rPr>
              <a:t>  </a:t>
            </a:r>
            <a:r>
              <a:rPr lang="ja-JP" altLang="en-US" sz="800" spc="-100" dirty="0">
                <a:solidFill>
                  <a:prstClr val="black"/>
                </a:solidFill>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872847" y="5157178"/>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a:solidFill>
                  <a:prstClr val="black"/>
                </a:solidFill>
              </a:rPr>
              <a:t>　・自宅</a:t>
            </a:r>
            <a:endParaRPr lang="en-US" altLang="ja-JP" sz="900" spc="-100" dirty="0">
              <a:solidFill>
                <a:prstClr val="black"/>
              </a:solidFill>
            </a:endParaRPr>
          </a:p>
          <a:p>
            <a:r>
              <a:rPr lang="ja-JP" altLang="en-US" sz="900" spc="-100" dirty="0">
                <a:solidFill>
                  <a:prstClr val="black"/>
                </a:solidFill>
              </a:rPr>
              <a:t>　・サービス付き高齢者向け住宅 等</a:t>
            </a:r>
          </a:p>
        </p:txBody>
      </p:sp>
      <p:pic>
        <p:nvPicPr>
          <p:cNvPr id="66" name="図 65" descr="building03_cl2.wmf"/>
          <p:cNvPicPr>
            <a:picLocks noChangeAspect="1"/>
          </p:cNvPicPr>
          <p:nvPr/>
        </p:nvPicPr>
        <p:blipFill>
          <a:blip r:embed="rId10" cstate="print"/>
          <a:stretch>
            <a:fillRect/>
          </a:stretch>
        </p:blipFill>
        <p:spPr>
          <a:xfrm flipH="1">
            <a:off x="1380119" y="5323494"/>
            <a:ext cx="648074" cy="551017"/>
          </a:xfrm>
          <a:prstGeom prst="rect">
            <a:avLst/>
          </a:prstGeom>
        </p:spPr>
      </p:pic>
      <p:sp>
        <p:nvSpPr>
          <p:cNvPr id="78" name="角丸四角形吹き出し 77"/>
          <p:cNvSpPr/>
          <p:nvPr/>
        </p:nvSpPr>
        <p:spPr>
          <a:xfrm>
            <a:off x="2172256" y="5373199"/>
            <a:ext cx="142215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a:solidFill>
                  <a:prstClr val="black"/>
                </a:solidFill>
              </a:rPr>
              <a:t>相談業務やサービスの</a:t>
            </a:r>
            <a:endParaRPr lang="en-US" altLang="ja-JP" sz="900" spc="-100" dirty="0">
              <a:solidFill>
                <a:prstClr val="black"/>
              </a:solidFill>
            </a:endParaRPr>
          </a:p>
          <a:p>
            <a:pPr algn="ctr"/>
            <a:r>
              <a:rPr lang="ja-JP" altLang="en-US" sz="900" spc="-100" dirty="0">
                <a:solidFill>
                  <a:prstClr val="black"/>
                </a:solidFill>
              </a:rPr>
              <a:t>コーディネートを行います。</a:t>
            </a:r>
          </a:p>
        </p:txBody>
      </p:sp>
      <p:pic>
        <p:nvPicPr>
          <p:cNvPr id="40" name="図 39" descr="health_0179.wmf"/>
          <p:cNvPicPr>
            <a:picLocks noChangeAspect="1"/>
          </p:cNvPicPr>
          <p:nvPr/>
        </p:nvPicPr>
        <p:blipFill>
          <a:blip r:embed="rId11" cstate="print"/>
          <a:stretch>
            <a:fillRect/>
          </a:stretch>
        </p:blipFill>
        <p:spPr>
          <a:xfrm>
            <a:off x="6014791" y="3506484"/>
            <a:ext cx="888573" cy="498566"/>
          </a:xfrm>
          <a:prstGeom prst="rect">
            <a:avLst/>
          </a:prstGeom>
        </p:spPr>
      </p:pic>
      <p:sp>
        <p:nvSpPr>
          <p:cNvPr id="65" name="テキスト ボックス 64"/>
          <p:cNvSpPr txBox="1"/>
          <p:nvPr/>
        </p:nvSpPr>
        <p:spPr>
          <a:xfrm>
            <a:off x="8480247" y="4007974"/>
            <a:ext cx="1649237" cy="954093"/>
          </a:xfrm>
          <a:prstGeom prst="rect">
            <a:avLst/>
          </a:prstGeom>
          <a:noFill/>
        </p:spPr>
        <p:txBody>
          <a:bodyPr wrap="square" lIns="91420" tIns="45713" rIns="91420" bIns="45713" rtlCol="0">
            <a:spAutoFit/>
          </a:bodyPr>
          <a:lstStyle/>
          <a:p>
            <a:r>
              <a:rPr lang="ja-JP" altLang="en-US" sz="800" spc="-100" dirty="0">
                <a:solidFill>
                  <a:prstClr val="black"/>
                </a:solidFill>
              </a:rPr>
              <a:t>■施設・居住系サービス</a:t>
            </a:r>
          </a:p>
          <a:p>
            <a:r>
              <a:rPr lang="ja-JP" altLang="en-US" sz="800" spc="-100" dirty="0">
                <a:solidFill>
                  <a:prstClr val="black"/>
                </a:solidFill>
              </a:rPr>
              <a:t>・介護老人福祉施設</a:t>
            </a:r>
            <a:endParaRPr lang="en-US" altLang="ja-JP" sz="800" spc="-100" dirty="0">
              <a:solidFill>
                <a:prstClr val="black"/>
              </a:solidFill>
            </a:endParaRPr>
          </a:p>
          <a:p>
            <a:r>
              <a:rPr lang="ja-JP" altLang="en-US" sz="800" spc="-100" dirty="0">
                <a:solidFill>
                  <a:prstClr val="black"/>
                </a:solidFill>
              </a:rPr>
              <a:t>・介護老人保健施設</a:t>
            </a:r>
            <a:endParaRPr lang="en-US" altLang="ja-JP" sz="800" spc="-100" dirty="0">
              <a:solidFill>
                <a:prstClr val="black"/>
              </a:solidFill>
            </a:endParaRPr>
          </a:p>
          <a:p>
            <a:r>
              <a:rPr lang="ja-JP" altLang="en-US" sz="800" spc="-100" dirty="0">
                <a:solidFill>
                  <a:prstClr val="black"/>
                </a:solidFill>
                <a:latin typeface="ＭＳ Ｐゴシック"/>
              </a:rPr>
              <a:t>・</a:t>
            </a:r>
            <a:r>
              <a:rPr lang="ja-JP" altLang="en-US" sz="800" spc="-100" dirty="0">
                <a:solidFill>
                  <a:prstClr val="black"/>
                </a:solidFill>
                <a:latin typeface="Arial" charset="0"/>
              </a:rPr>
              <a:t>認知症共同生活介護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・特定施設入所者生活介護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　　　　　　　　　　　　　　　　</a:t>
            </a:r>
            <a:r>
              <a:rPr lang="ja-JP" altLang="en-US" sz="800" spc="-100" dirty="0">
                <a:solidFill>
                  <a:prstClr val="black"/>
                </a:solidFill>
              </a:rPr>
              <a:t>等</a:t>
            </a:r>
            <a:endParaRPr lang="en-US" altLang="ja-JP" sz="800" spc="-100" dirty="0">
              <a:solidFill>
                <a:prstClr val="black"/>
              </a:solidFill>
            </a:endParaRPr>
          </a:p>
          <a:p>
            <a:endParaRPr lang="en-US" altLang="ja-JP" sz="800" spc="-100" dirty="0">
              <a:solidFill>
                <a:prstClr val="black"/>
              </a:solidFill>
              <a:latin typeface="ＭＳ Ｐゴシック"/>
            </a:endParaRPr>
          </a:p>
        </p:txBody>
      </p:sp>
      <p:sp>
        <p:nvSpPr>
          <p:cNvPr id="35" name="円/楕円 34"/>
          <p:cNvSpPr/>
          <p:nvPr/>
        </p:nvSpPr>
        <p:spPr>
          <a:xfrm>
            <a:off x="2086264" y="36450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0746" y="3356978"/>
            <a:ext cx="643706"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12" y="3365466"/>
            <a:ext cx="643708" cy="713030"/>
          </a:xfrm>
          <a:prstGeom prst="rect">
            <a:avLst/>
          </a:prstGeom>
        </p:spPr>
      </p:pic>
      <p:sp>
        <p:nvSpPr>
          <p:cNvPr id="79" name="円/楕円 78"/>
          <p:cNvSpPr/>
          <p:nvPr/>
        </p:nvSpPr>
        <p:spPr>
          <a:xfrm>
            <a:off x="4310897" y="62819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2" name="円/楕円 71"/>
          <p:cNvSpPr/>
          <p:nvPr/>
        </p:nvSpPr>
        <p:spPr>
          <a:xfrm>
            <a:off x="5170941" y="61367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2" name="正方形/長方形 61"/>
          <p:cNvSpPr/>
          <p:nvPr/>
        </p:nvSpPr>
        <p:spPr>
          <a:xfrm>
            <a:off x="2654699" y="39330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日常の医療：</a:t>
            </a:r>
            <a:endParaRPr lang="en-US" altLang="ja-JP" sz="800" spc="-100" dirty="0">
              <a:solidFill>
                <a:prstClr val="black"/>
              </a:solidFill>
            </a:endParaRPr>
          </a:p>
          <a:p>
            <a:r>
              <a:rPr lang="ja-JP" altLang="en-US" sz="800" spc="-100" dirty="0">
                <a:solidFill>
                  <a:prstClr val="black"/>
                </a:solidFill>
              </a:rPr>
              <a:t>　・かかりつけ医、有床診療所</a:t>
            </a:r>
            <a:endParaRPr lang="en-US" altLang="ja-JP" sz="800" spc="-100" dirty="0">
              <a:solidFill>
                <a:prstClr val="black"/>
              </a:solidFill>
            </a:endParaRPr>
          </a:p>
          <a:p>
            <a:r>
              <a:rPr lang="ja-JP" altLang="en-US" sz="800" spc="-100" dirty="0">
                <a:solidFill>
                  <a:prstClr val="black"/>
                </a:solidFill>
              </a:rPr>
              <a:t>　・地域の連携病院</a:t>
            </a:r>
            <a:endParaRPr lang="en-US" altLang="ja-JP" sz="800" spc="-100" dirty="0">
              <a:solidFill>
                <a:prstClr val="black"/>
              </a:solidFill>
            </a:endParaRPr>
          </a:p>
          <a:p>
            <a:r>
              <a:rPr lang="ja-JP" altLang="en-US" sz="800" spc="-100" dirty="0">
                <a:solidFill>
                  <a:prstClr val="black"/>
                </a:solidFill>
              </a:rPr>
              <a:t>　・歯科医療、薬局</a:t>
            </a:r>
          </a:p>
        </p:txBody>
      </p:sp>
      <p:pic>
        <p:nvPicPr>
          <p:cNvPr id="4" name="図 3" descr="health_0183.wmf"/>
          <p:cNvPicPr>
            <a:picLocks noChangeAspect="1"/>
          </p:cNvPicPr>
          <p:nvPr/>
        </p:nvPicPr>
        <p:blipFill>
          <a:blip r:embed="rId14" cstate="print"/>
          <a:stretch>
            <a:fillRect/>
          </a:stretch>
        </p:blipFill>
        <p:spPr>
          <a:xfrm>
            <a:off x="5463015" y="5949819"/>
            <a:ext cx="790890" cy="661959"/>
          </a:xfrm>
          <a:prstGeom prst="rect">
            <a:avLst/>
          </a:prstGeom>
        </p:spPr>
      </p:pic>
      <p:pic>
        <p:nvPicPr>
          <p:cNvPr id="5" name="図 4" descr="health_0153.wmf"/>
          <p:cNvPicPr>
            <a:picLocks noChangeAspect="1"/>
          </p:cNvPicPr>
          <p:nvPr/>
        </p:nvPicPr>
        <p:blipFill>
          <a:blip r:embed="rId15" cstate="print"/>
          <a:stretch>
            <a:fillRect/>
          </a:stretch>
        </p:blipFill>
        <p:spPr>
          <a:xfrm>
            <a:off x="4671216" y="6021274"/>
            <a:ext cx="499255" cy="521250"/>
          </a:xfrm>
          <a:prstGeom prst="rect">
            <a:avLst/>
          </a:prstGeom>
        </p:spPr>
      </p:pic>
      <p:sp>
        <p:nvSpPr>
          <p:cNvPr id="47" name="テキスト ボックス 46"/>
          <p:cNvSpPr txBox="1"/>
          <p:nvPr/>
        </p:nvSpPr>
        <p:spPr>
          <a:xfrm>
            <a:off x="3212836" y="6605202"/>
            <a:ext cx="4914546" cy="280721"/>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143" y="5106735"/>
            <a:ext cx="402046" cy="750252"/>
          </a:xfrm>
          <a:prstGeom prst="rect">
            <a:avLst/>
          </a:prstGeom>
        </p:spPr>
      </p:pic>
      <p:sp>
        <p:nvSpPr>
          <p:cNvPr id="49" name="テキスト ボックス 48"/>
          <p:cNvSpPr txBox="1"/>
          <p:nvPr/>
        </p:nvSpPr>
        <p:spPr>
          <a:xfrm>
            <a:off x="747615" y="4725680"/>
            <a:ext cx="1856656" cy="430873"/>
          </a:xfrm>
          <a:prstGeom prst="rect">
            <a:avLst/>
          </a:prstGeom>
          <a:noFill/>
        </p:spPr>
        <p:txBody>
          <a:bodyPr wrap="square" lIns="91420" tIns="45713" rIns="91420" bIns="45713" rtlCol="0">
            <a:spAutoFit/>
          </a:bodyPr>
          <a:lstStyle/>
          <a:p>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800872" y="3800094"/>
            <a:ext cx="1008112"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362" y="3933055"/>
            <a:ext cx="945734"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449" y="3041948"/>
            <a:ext cx="540237" cy="603076"/>
          </a:xfrm>
          <a:prstGeom prst="rect">
            <a:avLst/>
          </a:prstGeom>
        </p:spPr>
      </p:pic>
      <p:sp>
        <p:nvSpPr>
          <p:cNvPr id="63" name="正方形/長方形 62"/>
          <p:cNvSpPr/>
          <p:nvPr/>
        </p:nvSpPr>
        <p:spPr>
          <a:xfrm>
            <a:off x="992575" y="3501008"/>
            <a:ext cx="1532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病院：</a:t>
            </a:r>
            <a:endParaRPr lang="en-US" altLang="ja-JP" sz="800" spc="-100" dirty="0">
              <a:solidFill>
                <a:prstClr val="black"/>
              </a:solidFill>
            </a:endParaRPr>
          </a:p>
          <a:p>
            <a:r>
              <a:rPr lang="ja-JP" altLang="en-US" sz="800" spc="-100" dirty="0">
                <a:solidFill>
                  <a:prstClr val="black"/>
                </a:solidFill>
              </a:rPr>
              <a:t>　急性期、回復期、慢性期</a:t>
            </a:r>
            <a:endParaRPr lang="en-US" altLang="ja-JP" sz="800" spc="-100" dirty="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436" y="3386700"/>
            <a:ext cx="437307" cy="330332"/>
          </a:xfrm>
          <a:prstGeom prst="rect">
            <a:avLst/>
          </a:prstGeom>
          <a:noFill/>
        </p:spPr>
      </p:pic>
      <p:sp>
        <p:nvSpPr>
          <p:cNvPr id="58" name="正方形/長方形 57"/>
          <p:cNvSpPr/>
          <p:nvPr/>
        </p:nvSpPr>
        <p:spPr>
          <a:xfrm>
            <a:off x="1918040" y="2924944"/>
            <a:ext cx="1306768" cy="677108"/>
          </a:xfrm>
          <a:prstGeom prst="rect">
            <a:avLst/>
          </a:prstGeom>
        </p:spPr>
        <p:txBody>
          <a:bodyPr wrap="none">
            <a:spAutoFit/>
          </a:bodyPr>
          <a:lstStyle/>
          <a:p>
            <a:pPr algn="ctr" defTabSz="914125">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4125">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332" y="5937552"/>
            <a:ext cx="1177445" cy="587778"/>
          </a:xfrm>
          <a:prstGeom prst="rect">
            <a:avLst/>
          </a:prstGeom>
          <a:noFill/>
        </p:spPr>
      </p:pic>
      <p:sp>
        <p:nvSpPr>
          <p:cNvPr id="42" name="テキスト ボックス 41"/>
          <p:cNvSpPr txBox="1"/>
          <p:nvPr/>
        </p:nvSpPr>
        <p:spPr>
          <a:xfrm>
            <a:off x="6969569" y="3068946"/>
            <a:ext cx="2144688" cy="523206"/>
          </a:xfrm>
          <a:prstGeom prst="rect">
            <a:avLst/>
          </a:prstGeom>
          <a:noFill/>
        </p:spPr>
        <p:txBody>
          <a:bodyPr wrap="square" lIns="91420" tIns="45713" rIns="91420" bIns="45713" rtlCol="0">
            <a:spAutoFit/>
          </a:bodyPr>
          <a:lstStyle/>
          <a:p>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703" y="4869256"/>
            <a:ext cx="1239574" cy="215429"/>
          </a:xfrm>
          <a:prstGeom prst="rect">
            <a:avLst/>
          </a:prstGeom>
          <a:noFill/>
        </p:spPr>
        <p:txBody>
          <a:bodyPr wrap="square" lIns="91420" tIns="45713" rIns="91420" bIns="45713" rtlCol="0">
            <a:spAutoFit/>
          </a:bodyPr>
          <a:lstStyle/>
          <a:p>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81506" y="43547"/>
            <a:ext cx="9778938"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000"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096" y="4365104"/>
            <a:ext cx="352996" cy="711162"/>
          </a:xfrm>
          <a:prstGeom prst="rect">
            <a:avLst/>
          </a:prstGeom>
          <a:noFill/>
        </p:spPr>
      </p:pic>
      <p:sp>
        <p:nvSpPr>
          <p:cNvPr id="80" name="角丸四角形 79"/>
          <p:cNvSpPr/>
          <p:nvPr/>
        </p:nvSpPr>
        <p:spPr bwMode="auto">
          <a:xfrm>
            <a:off x="194563"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a:t>
            </a:r>
            <a:r>
              <a:rPr lang="ja-JP" altLang="en-US" sz="1600" b="1" dirty="0" smtClean="0">
                <a:solidFill>
                  <a:srgbClr val="FF0000"/>
                </a:solidFill>
                <a:latin typeface="HGPｺﾞｼｯｸM" pitchFamily="50" charset="-128"/>
                <a:ea typeface="HGPｺﾞｼｯｸM" pitchFamily="50" charset="-128"/>
              </a:rPr>
              <a:t>が包括的に確保される体制（地域</a:t>
            </a:r>
            <a:r>
              <a:rPr lang="ja-JP" altLang="en-US" sz="1600" b="1" dirty="0">
                <a:solidFill>
                  <a:srgbClr val="FF0000"/>
                </a:solidFill>
                <a:latin typeface="HGPｺﾞｼｯｸM" pitchFamily="50" charset="-128"/>
                <a:ea typeface="HGPｺﾞｼｯｸM" pitchFamily="50" charset="-128"/>
              </a:rPr>
              <a:t>包括</a:t>
            </a:r>
            <a:r>
              <a:rPr lang="ja-JP" altLang="en-US" sz="1600" b="1" dirty="0" smtClean="0">
                <a:solidFill>
                  <a:srgbClr val="FF0000"/>
                </a:solidFill>
                <a:latin typeface="HGPｺﾞｼｯｸM" pitchFamily="50" charset="-128"/>
                <a:ea typeface="HGPｺﾞｼｯｸM" pitchFamily="50" charset="-128"/>
              </a:rPr>
              <a:t>ケアシステム）の</a:t>
            </a:r>
            <a:r>
              <a:rPr lang="ja-JP" altLang="en-US" sz="1600" b="1" dirty="0">
                <a:solidFill>
                  <a:srgbClr val="FF0000"/>
                </a:solidFill>
                <a:latin typeface="HGPｺﾞｼｯｸM" pitchFamily="50" charset="-128"/>
                <a:ea typeface="HGPｺﾞｼｯｸM" pitchFamily="50" charset="-128"/>
              </a:rPr>
              <a:t>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
        <p:nvSpPr>
          <p:cNvPr id="61" name="スライド番号プレースホルダー 3"/>
          <p:cNvSpPr txBox="1">
            <a:spLocks/>
          </p:cNvSpPr>
          <p:nvPr/>
        </p:nvSpPr>
        <p:spPr>
          <a:xfrm>
            <a:off x="9417511" y="6492971"/>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11</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78915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5511" y="620692"/>
            <a:ext cx="9612025" cy="830997"/>
          </a:xfrm>
          <a:prstGeom prst="rect">
            <a:avLst/>
          </a:prstGeom>
          <a:noFill/>
          <a:ln>
            <a:solidFill>
              <a:schemeClr val="tx1"/>
            </a:solidFill>
          </a:ln>
        </p:spPr>
        <p:txBody>
          <a:bodyPr wrap="square" rtlCol="0">
            <a:spAutoFit/>
          </a:bodyPr>
          <a:lstStyle/>
          <a:p>
            <a:r>
              <a:rPr lang="ja-JP" altLang="en-US" sz="1600" dirty="0">
                <a:solidFill>
                  <a:prstClr val="black"/>
                </a:solidFill>
              </a:rPr>
              <a:t>○　地域包括ケア実現のため</a:t>
            </a:r>
            <a:r>
              <a:rPr lang="ja-JP" altLang="en-US" sz="1600" dirty="0" smtClean="0">
                <a:solidFill>
                  <a:prstClr val="black"/>
                </a:solidFill>
              </a:rPr>
              <a:t>、地域</a:t>
            </a:r>
            <a:r>
              <a:rPr lang="ja-JP" altLang="en-US" sz="1600" dirty="0">
                <a:solidFill>
                  <a:prstClr val="black"/>
                </a:solidFill>
              </a:rPr>
              <a:t>支援事業の枠組みを活用し</a:t>
            </a:r>
            <a:r>
              <a:rPr lang="ja-JP" altLang="en-US" sz="1600" dirty="0" smtClean="0">
                <a:solidFill>
                  <a:prstClr val="black"/>
                </a:solidFill>
              </a:rPr>
              <a:t>、以下の取組を充実・強化。</a:t>
            </a:r>
            <a:endParaRPr lang="en-US" altLang="ja-JP" sz="1600" dirty="0" smtClean="0">
              <a:solidFill>
                <a:prstClr val="black"/>
              </a:solidFill>
            </a:endParaRPr>
          </a:p>
          <a:p>
            <a:r>
              <a:rPr lang="ja-JP" altLang="en-US" sz="1600" dirty="0" smtClean="0">
                <a:solidFill>
                  <a:prstClr val="black"/>
                </a:solidFill>
              </a:rPr>
              <a:t>○</a:t>
            </a:r>
            <a:r>
              <a:rPr lang="ja-JP" altLang="en-US" sz="1600" dirty="0">
                <a:solidFill>
                  <a:prstClr val="black"/>
                </a:solidFill>
              </a:rPr>
              <a:t>　あわせて要支援者に対するサービスの提供の方法を給付から事業へ見直し。</a:t>
            </a:r>
            <a:endParaRPr lang="en-US" altLang="ja-JP" sz="1600" dirty="0">
              <a:solidFill>
                <a:prstClr val="black"/>
              </a:solidFill>
            </a:endParaRPr>
          </a:p>
          <a:p>
            <a:r>
              <a:rPr lang="ja-JP" altLang="en-US" sz="1600" dirty="0">
                <a:solidFill>
                  <a:prstClr val="black"/>
                </a:solidFill>
              </a:rPr>
              <a:t>○　これら</a:t>
            </a:r>
            <a:r>
              <a:rPr lang="ja-JP" altLang="en-US" sz="1600" dirty="0" smtClean="0">
                <a:solidFill>
                  <a:prstClr val="black"/>
                </a:solidFill>
              </a:rPr>
              <a:t>を市町村</a:t>
            </a:r>
            <a:r>
              <a:rPr lang="ja-JP" altLang="en-US" sz="1600" dirty="0">
                <a:solidFill>
                  <a:prstClr val="black"/>
                </a:solidFill>
              </a:rPr>
              <a:t>が</a:t>
            </a:r>
            <a:r>
              <a:rPr lang="ja-JP" altLang="en-US" sz="1600" dirty="0" smtClean="0">
                <a:solidFill>
                  <a:prstClr val="black"/>
                </a:solidFill>
              </a:rPr>
              <a:t>中心となって総合的に取り組む</a:t>
            </a:r>
            <a:r>
              <a:rPr lang="ja-JP" altLang="en-US" sz="1600" dirty="0">
                <a:solidFill>
                  <a:prstClr val="black"/>
                </a:solidFill>
              </a:rPr>
              <a:t>こと</a:t>
            </a:r>
            <a:r>
              <a:rPr lang="ja-JP" altLang="en-US" sz="1600" dirty="0" smtClean="0">
                <a:solidFill>
                  <a:prstClr val="black"/>
                </a:solidFill>
              </a:rPr>
              <a:t>で、地域で高齢者を支える</a:t>
            </a:r>
            <a:r>
              <a:rPr lang="ja-JP" altLang="en-US" sz="1600" dirty="0">
                <a:solidFill>
                  <a:prstClr val="black"/>
                </a:solidFill>
              </a:rPr>
              <a:t>社会が実現。</a:t>
            </a:r>
            <a:endParaRPr lang="en-US" altLang="ja-JP" sz="1600" dirty="0">
              <a:solidFill>
                <a:prstClr val="black"/>
              </a:solidFill>
            </a:endParaRPr>
          </a:p>
        </p:txBody>
      </p:sp>
      <p:sp>
        <p:nvSpPr>
          <p:cNvPr id="6" name="右矢印 5"/>
          <p:cNvSpPr/>
          <p:nvPr/>
        </p:nvSpPr>
        <p:spPr>
          <a:xfrm>
            <a:off x="3080804" y="1700808"/>
            <a:ext cx="2160000" cy="79208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・連携強化</a:t>
            </a:r>
            <a:endParaRPr lang="en-US" altLang="ja-JP" sz="1400" dirty="0" smtClean="0">
              <a:solidFill>
                <a:prstClr val="white"/>
              </a:solidFill>
            </a:endParaRPr>
          </a:p>
        </p:txBody>
      </p:sp>
      <p:sp>
        <p:nvSpPr>
          <p:cNvPr id="7" name="角丸四角形 6"/>
          <p:cNvSpPr/>
          <p:nvPr/>
        </p:nvSpPr>
        <p:spPr>
          <a:xfrm>
            <a:off x="459918" y="1880034"/>
            <a:ext cx="1900800" cy="540854"/>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prstClr val="white"/>
                </a:solidFill>
              </a:rPr>
              <a:t>医療・介護連携</a:t>
            </a:r>
            <a:endParaRPr lang="ja-JP" altLang="en-US" sz="1600" b="1" dirty="0">
              <a:solidFill>
                <a:prstClr val="white"/>
              </a:solidFill>
            </a:endParaRPr>
          </a:p>
        </p:txBody>
      </p:sp>
      <p:sp>
        <p:nvSpPr>
          <p:cNvPr id="8" name="角丸四角形 7"/>
          <p:cNvSpPr/>
          <p:nvPr/>
        </p:nvSpPr>
        <p:spPr>
          <a:xfrm>
            <a:off x="488504" y="2889000"/>
            <a:ext cx="1900052" cy="540000"/>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smtClean="0">
                <a:solidFill>
                  <a:prstClr val="white"/>
                </a:solidFill>
              </a:rPr>
              <a:t>認知症施策</a:t>
            </a:r>
            <a:endParaRPr lang="ja-JP" altLang="en-US" sz="1600" b="1" dirty="0">
              <a:solidFill>
                <a:prstClr val="white"/>
              </a:solidFill>
            </a:endParaRPr>
          </a:p>
        </p:txBody>
      </p:sp>
      <p:sp>
        <p:nvSpPr>
          <p:cNvPr id="9" name="角丸四角形 8"/>
          <p:cNvSpPr/>
          <p:nvPr/>
        </p:nvSpPr>
        <p:spPr>
          <a:xfrm>
            <a:off x="488506" y="3969120"/>
            <a:ext cx="1900800" cy="540000"/>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b="1" dirty="0">
                <a:solidFill>
                  <a:prstClr val="white"/>
                </a:solidFill>
              </a:rPr>
              <a:t>地域</a:t>
            </a:r>
            <a:r>
              <a:rPr lang="ja-JP" altLang="en-US" sz="1600" b="1" dirty="0" smtClean="0">
                <a:solidFill>
                  <a:prstClr val="white"/>
                </a:solidFill>
              </a:rPr>
              <a:t>ケア会議</a:t>
            </a:r>
            <a:endParaRPr lang="ja-JP" altLang="en-US" sz="1600" b="1" dirty="0">
              <a:solidFill>
                <a:prstClr val="white"/>
              </a:solidFill>
            </a:endParaRPr>
          </a:p>
        </p:txBody>
      </p:sp>
      <p:sp>
        <p:nvSpPr>
          <p:cNvPr id="10" name="右矢印 9"/>
          <p:cNvSpPr/>
          <p:nvPr/>
        </p:nvSpPr>
        <p:spPr>
          <a:xfrm>
            <a:off x="3080804" y="2781016"/>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・施策の推進</a:t>
            </a:r>
            <a:endParaRPr lang="en-US" altLang="ja-JP" sz="1400" dirty="0" smtClean="0">
              <a:solidFill>
                <a:prstClr val="white"/>
              </a:solidFill>
            </a:endParaRPr>
          </a:p>
        </p:txBody>
      </p:sp>
      <p:sp>
        <p:nvSpPr>
          <p:cNvPr id="11" name="右矢印 10"/>
          <p:cNvSpPr/>
          <p:nvPr/>
        </p:nvSpPr>
        <p:spPr>
          <a:xfrm>
            <a:off x="3080804" y="3789128"/>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・制度化による強化</a:t>
            </a:r>
            <a:endParaRPr lang="en-US" altLang="ja-JP" sz="1400" dirty="0" smtClean="0">
              <a:solidFill>
                <a:prstClr val="white"/>
              </a:solidFill>
            </a:endParaRPr>
          </a:p>
        </p:txBody>
      </p:sp>
      <p:sp>
        <p:nvSpPr>
          <p:cNvPr id="12" name="角丸四角形 11"/>
          <p:cNvSpPr/>
          <p:nvPr/>
        </p:nvSpPr>
        <p:spPr>
          <a:xfrm>
            <a:off x="5529064" y="1700808"/>
            <a:ext cx="4032448" cy="864096"/>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ja-JP" altLang="en-US" sz="1400" dirty="0" smtClean="0">
                <a:solidFill>
                  <a:prstClr val="black"/>
                </a:solidFill>
              </a:rPr>
              <a:t>関係者に対する研修等を通じて、医療と介護の濃密なネットワークが構築され、効率的、効果的できめ細かなサービス</a:t>
            </a:r>
            <a:r>
              <a:rPr lang="ja-JP" altLang="en-US" sz="1400" dirty="0">
                <a:solidFill>
                  <a:prstClr val="black"/>
                </a:solidFill>
              </a:rPr>
              <a:t>の</a:t>
            </a:r>
            <a:r>
              <a:rPr lang="ja-JP" altLang="en-US" sz="1400" dirty="0" smtClean="0">
                <a:solidFill>
                  <a:prstClr val="black"/>
                </a:solidFill>
              </a:rPr>
              <a:t>提供が実現</a:t>
            </a:r>
            <a:endParaRPr lang="ja-JP" altLang="en-US" sz="1400" dirty="0">
              <a:solidFill>
                <a:prstClr val="black"/>
              </a:solidFill>
            </a:endParaRPr>
          </a:p>
        </p:txBody>
      </p:sp>
      <p:sp>
        <p:nvSpPr>
          <p:cNvPr id="13" name="角丸四角形 12"/>
          <p:cNvSpPr/>
          <p:nvPr/>
        </p:nvSpPr>
        <p:spPr>
          <a:xfrm>
            <a:off x="5529064" y="2708920"/>
            <a:ext cx="4032448" cy="864096"/>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ja-JP" altLang="en-US" sz="1400" dirty="0" smtClean="0">
                <a:solidFill>
                  <a:prstClr val="black"/>
                </a:solidFill>
              </a:rPr>
              <a:t>初期集中支援チームの関与による認知症の早期診断、早期</a:t>
            </a:r>
            <a:r>
              <a:rPr lang="ja-JP" altLang="en-US" sz="1400" dirty="0">
                <a:solidFill>
                  <a:prstClr val="black"/>
                </a:solidFill>
              </a:rPr>
              <a:t>対応</a:t>
            </a:r>
            <a:r>
              <a:rPr lang="ja-JP" altLang="en-US" sz="1400" dirty="0" smtClean="0">
                <a:solidFill>
                  <a:prstClr val="black"/>
                </a:solidFill>
              </a:rPr>
              <a:t>や地域支援推進員</a:t>
            </a:r>
            <a:r>
              <a:rPr lang="ja-JP" altLang="en-US" sz="1400" dirty="0">
                <a:solidFill>
                  <a:prstClr val="black"/>
                </a:solidFill>
              </a:rPr>
              <a:t>による</a:t>
            </a:r>
            <a:r>
              <a:rPr lang="ja-JP" altLang="en-US" sz="1400" dirty="0" smtClean="0">
                <a:solidFill>
                  <a:prstClr val="black"/>
                </a:solidFill>
              </a:rPr>
              <a:t>相談対応等により認知症でも生活</a:t>
            </a:r>
            <a:r>
              <a:rPr lang="ja-JP" altLang="en-US" sz="1400" dirty="0">
                <a:solidFill>
                  <a:prstClr val="black"/>
                </a:solidFill>
              </a:rPr>
              <a:t>できる</a:t>
            </a:r>
            <a:r>
              <a:rPr lang="ja-JP" altLang="en-US" sz="1400" dirty="0" smtClean="0">
                <a:solidFill>
                  <a:prstClr val="black"/>
                </a:solidFill>
              </a:rPr>
              <a:t>地域を実現</a:t>
            </a:r>
            <a:endParaRPr lang="en-US" altLang="ja-JP" sz="1400" dirty="0" smtClean="0">
              <a:solidFill>
                <a:prstClr val="black"/>
              </a:solidFill>
            </a:endParaRPr>
          </a:p>
        </p:txBody>
      </p:sp>
      <p:sp>
        <p:nvSpPr>
          <p:cNvPr id="14" name="角丸四角形 13"/>
          <p:cNvSpPr/>
          <p:nvPr/>
        </p:nvSpPr>
        <p:spPr>
          <a:xfrm>
            <a:off x="5529064" y="3717032"/>
            <a:ext cx="4032448" cy="864096"/>
          </a:xfrm>
          <a:prstGeom prst="roundRect">
            <a:avLst>
              <a:gd name="adj" fmla="val 7272"/>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ja-JP" altLang="en-US" sz="1400" dirty="0" smtClean="0">
                <a:solidFill>
                  <a:prstClr val="black"/>
                </a:solidFill>
              </a:rPr>
              <a:t>多職種連携、地域のニーズや社会資源を的確に把握可能になり、地域課題への取組が推進され、高齢者が地域で生活しやすい環境を実現</a:t>
            </a:r>
            <a:endParaRPr lang="en-US" altLang="ja-JP" sz="1400" dirty="0" smtClean="0">
              <a:solidFill>
                <a:prstClr val="black"/>
              </a:solidFill>
            </a:endParaRPr>
          </a:p>
        </p:txBody>
      </p:sp>
      <p:grpSp>
        <p:nvGrpSpPr>
          <p:cNvPr id="15" name="グループ化 14"/>
          <p:cNvGrpSpPr/>
          <p:nvPr/>
        </p:nvGrpSpPr>
        <p:grpSpPr>
          <a:xfrm>
            <a:off x="459912" y="5777968"/>
            <a:ext cx="9101600" cy="891304"/>
            <a:chOff x="459912" y="3645024"/>
            <a:chExt cx="9101600" cy="891304"/>
          </a:xfrm>
        </p:grpSpPr>
        <p:sp>
          <p:nvSpPr>
            <p:cNvPr id="16" name="角丸四角形 15"/>
            <p:cNvSpPr/>
            <p:nvPr/>
          </p:nvSpPr>
          <p:spPr>
            <a:xfrm>
              <a:off x="459912" y="3888344"/>
              <a:ext cx="1900800" cy="540000"/>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b="1" dirty="0" smtClean="0">
                  <a:solidFill>
                    <a:prstClr val="white"/>
                  </a:solidFill>
                </a:rPr>
                <a:t>介護予防</a:t>
              </a:r>
              <a:endParaRPr lang="ja-JP" altLang="en-US" sz="1600" b="1" dirty="0">
                <a:solidFill>
                  <a:prstClr val="white"/>
                </a:solidFill>
              </a:endParaRPr>
            </a:p>
          </p:txBody>
        </p:sp>
        <p:sp>
          <p:nvSpPr>
            <p:cNvPr id="17" name="右矢印 16"/>
            <p:cNvSpPr/>
            <p:nvPr/>
          </p:nvSpPr>
          <p:spPr>
            <a:xfrm>
              <a:off x="3080792" y="3744328"/>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・効果的な取組の推進</a:t>
              </a:r>
              <a:endParaRPr lang="en-US" altLang="ja-JP" sz="1400" dirty="0" smtClean="0">
                <a:solidFill>
                  <a:prstClr val="white"/>
                </a:solidFill>
              </a:endParaRPr>
            </a:p>
          </p:txBody>
        </p:sp>
        <p:sp>
          <p:nvSpPr>
            <p:cNvPr id="18" name="角丸四角形 17"/>
            <p:cNvSpPr/>
            <p:nvPr/>
          </p:nvSpPr>
          <p:spPr>
            <a:xfrm>
              <a:off x="5529064" y="3645024"/>
              <a:ext cx="4032448" cy="864096"/>
            </a:xfrm>
            <a:prstGeom prst="roundRect">
              <a:avLst>
                <a:gd name="adj" fmla="val 7272"/>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1400" dirty="0" smtClean="0">
                  <a:solidFill>
                    <a:prstClr val="black"/>
                  </a:solidFill>
                </a:rPr>
                <a:t>多様な参加の場づくりとリハビリ専門職等を活かすことにより、高齢者が生きがい・役割をもって</a:t>
              </a:r>
              <a:r>
                <a:rPr lang="ja-JP" altLang="en-US" sz="1400" dirty="0">
                  <a:solidFill>
                    <a:prstClr val="black"/>
                  </a:solidFill>
                </a:rPr>
                <a:t>生活</a:t>
              </a:r>
              <a:r>
                <a:rPr lang="ja-JP" altLang="en-US" sz="1400" dirty="0" smtClean="0">
                  <a:solidFill>
                    <a:prstClr val="black"/>
                  </a:solidFill>
                </a:rPr>
                <a:t>できるような地域を実現</a:t>
              </a:r>
              <a:endParaRPr lang="en-US" altLang="ja-JP" sz="1400" dirty="0" smtClean="0">
                <a:solidFill>
                  <a:prstClr val="black"/>
                </a:solidFill>
              </a:endParaRPr>
            </a:p>
          </p:txBody>
        </p:sp>
      </p:grpSp>
      <p:grpSp>
        <p:nvGrpSpPr>
          <p:cNvPr id="19" name="グループ化 18"/>
          <p:cNvGrpSpPr/>
          <p:nvPr/>
        </p:nvGrpSpPr>
        <p:grpSpPr>
          <a:xfrm>
            <a:off x="488504" y="4725144"/>
            <a:ext cx="9073008" cy="864096"/>
            <a:chOff x="488504" y="4653136"/>
            <a:chExt cx="9073008" cy="864096"/>
          </a:xfrm>
        </p:grpSpPr>
        <p:sp>
          <p:nvSpPr>
            <p:cNvPr id="20" name="角丸四角形 19"/>
            <p:cNvSpPr/>
            <p:nvPr/>
          </p:nvSpPr>
          <p:spPr>
            <a:xfrm>
              <a:off x="488504" y="4869160"/>
              <a:ext cx="1900800" cy="540000"/>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600" b="1" dirty="0" smtClean="0">
                  <a:solidFill>
                    <a:prstClr val="white"/>
                  </a:solidFill>
                </a:rPr>
                <a:t>生活支援</a:t>
              </a:r>
              <a:endParaRPr lang="ja-JP" altLang="en-US" sz="1600" b="1" dirty="0">
                <a:solidFill>
                  <a:prstClr val="white"/>
                </a:solidFill>
              </a:endParaRPr>
            </a:p>
          </p:txBody>
        </p:sp>
        <p:sp>
          <p:nvSpPr>
            <p:cNvPr id="21" name="右矢印 20"/>
            <p:cNvSpPr/>
            <p:nvPr/>
          </p:nvSpPr>
          <p:spPr>
            <a:xfrm>
              <a:off x="3080792" y="4725232"/>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・基盤整備等</a:t>
              </a:r>
              <a:endParaRPr lang="en-US" altLang="ja-JP" sz="1400" dirty="0" smtClean="0">
                <a:solidFill>
                  <a:prstClr val="white"/>
                </a:solidFill>
              </a:endParaRPr>
            </a:p>
          </p:txBody>
        </p:sp>
        <p:sp>
          <p:nvSpPr>
            <p:cNvPr id="22" name="角丸四角形 21"/>
            <p:cNvSpPr/>
            <p:nvPr/>
          </p:nvSpPr>
          <p:spPr>
            <a:xfrm>
              <a:off x="5529064" y="4653136"/>
              <a:ext cx="4032448" cy="864096"/>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ja-JP" altLang="en-US" sz="1400" dirty="0" smtClean="0">
                  <a:solidFill>
                    <a:prstClr val="black"/>
                  </a:solidFill>
                </a:rPr>
                <a:t>コーディネーターの配置等を通じて地域で高齢者のニーズとボランティア等の</a:t>
              </a:r>
              <a:r>
                <a:rPr lang="ja-JP" altLang="en-US" sz="1400" dirty="0">
                  <a:solidFill>
                    <a:prstClr val="black"/>
                  </a:solidFill>
                </a:rPr>
                <a:t>マッチング</a:t>
              </a:r>
              <a:r>
                <a:rPr lang="ja-JP" altLang="en-US" sz="1400" dirty="0" smtClean="0">
                  <a:solidFill>
                    <a:prstClr val="black"/>
                  </a:solidFill>
                </a:rPr>
                <a:t>を行うことにより、生活支援の充実を実現</a:t>
              </a:r>
              <a:endParaRPr lang="en-US" altLang="ja-JP" sz="1400" dirty="0" smtClean="0">
                <a:solidFill>
                  <a:prstClr val="black"/>
                </a:solidFill>
              </a:endParaRPr>
            </a:p>
          </p:txBody>
        </p:sp>
      </p:grpSp>
      <p:sp>
        <p:nvSpPr>
          <p:cNvPr id="23" name="加算記号 22"/>
          <p:cNvSpPr/>
          <p:nvPr/>
        </p:nvSpPr>
        <p:spPr>
          <a:xfrm>
            <a:off x="7329264" y="2492896"/>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加算記号 23"/>
          <p:cNvSpPr/>
          <p:nvPr/>
        </p:nvSpPr>
        <p:spPr>
          <a:xfrm>
            <a:off x="7329264" y="3501008"/>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加算記号 24"/>
          <p:cNvSpPr/>
          <p:nvPr/>
        </p:nvSpPr>
        <p:spPr>
          <a:xfrm>
            <a:off x="7329264" y="4509120"/>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加算記号 25"/>
          <p:cNvSpPr/>
          <p:nvPr/>
        </p:nvSpPr>
        <p:spPr>
          <a:xfrm>
            <a:off x="7329264" y="5517232"/>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テキスト ボックス 26"/>
          <p:cNvSpPr txBox="1"/>
          <p:nvPr/>
        </p:nvSpPr>
        <p:spPr>
          <a:xfrm>
            <a:off x="848543" y="2401725"/>
            <a:ext cx="4536504" cy="523220"/>
          </a:xfrm>
          <a:prstGeom prst="rect">
            <a:avLst/>
          </a:prstGeom>
          <a:noFill/>
        </p:spPr>
        <p:txBody>
          <a:bodyPr wrap="square" rtlCol="0">
            <a:spAutoFit/>
          </a:bodyPr>
          <a:lstStyle/>
          <a:p>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市町村が中心となって取組を進めるため、関係者との</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連携や調整を行う等 の市町村の役割の明確化</a:t>
            </a:r>
            <a:endParaRPr lang="ja-JP" altLang="en-US" sz="1400" dirty="0">
              <a:solidFill>
                <a:prstClr val="black"/>
              </a:solidFill>
              <a:latin typeface="ＭＳ Ｐゴシック"/>
            </a:endParaRPr>
          </a:p>
        </p:txBody>
      </p:sp>
      <p:sp>
        <p:nvSpPr>
          <p:cNvPr id="28"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12</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29" name="テキスト ボックス 28"/>
          <p:cNvSpPr txBox="1"/>
          <p:nvPr/>
        </p:nvSpPr>
        <p:spPr>
          <a:xfrm>
            <a:off x="56456" y="44624"/>
            <a:ext cx="9746472" cy="400110"/>
          </a:xfrm>
          <a:prstGeom prst="rect">
            <a:avLst/>
          </a:prstGeom>
          <a:solidFill>
            <a:srgbClr val="FFFF00">
              <a:alpha val="29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smtClean="0">
                <a:solidFill>
                  <a:prstClr val="black"/>
                </a:solidFill>
                <a:latin typeface="HGP創英角ｺﾞｼｯｸUB" pitchFamily="50" charset="-128"/>
                <a:ea typeface="HGP創英角ｺﾞｼｯｸUB" pitchFamily="50" charset="-128"/>
              </a:rPr>
              <a:t>医療・介護連携、認知症施策、地域ケア会議、生活支援、介護予防の充実・強化</a:t>
            </a:r>
            <a:endParaRPr lang="ja-JP" altLang="en-US" sz="20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4206707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62833243"/>
              </p:ext>
            </p:extLst>
          </p:nvPr>
        </p:nvGraphicFramePr>
        <p:xfrm>
          <a:off x="83754" y="620687"/>
          <a:ext cx="9733060" cy="6156265"/>
        </p:xfrm>
        <a:graphic>
          <a:graphicData uri="http://schemas.openxmlformats.org/drawingml/2006/table">
            <a:tbl>
              <a:tblPr firstRow="1" bandRow="1">
                <a:tableStyleId>{5940675A-B579-460E-94D1-54222C63F5DA}</a:tableStyleId>
              </a:tblPr>
              <a:tblGrid>
                <a:gridCol w="765148"/>
                <a:gridCol w="8967912"/>
              </a:tblGrid>
              <a:tr h="3096265">
                <a:tc>
                  <a:txBody>
                    <a:bodyPr/>
                    <a:lstStyle/>
                    <a:p>
                      <a:pPr algn="ctr"/>
                      <a:endParaRPr lang="en-US" altLang="ja-JP" sz="1200" dirty="0" smtClean="0">
                        <a:solidFill>
                          <a:schemeClr val="tx1"/>
                        </a:solidFill>
                      </a:endParaRPr>
                    </a:p>
                    <a:p>
                      <a:pPr algn="ctr"/>
                      <a:endParaRPr lang="en-US" altLang="ja-JP" sz="1100" dirty="0" smtClean="0">
                        <a:solidFill>
                          <a:schemeClr val="tx1"/>
                        </a:solidFill>
                      </a:endParaRPr>
                    </a:p>
                    <a:p>
                      <a:pPr algn="ctr"/>
                      <a:r>
                        <a:rPr lang="en-US" altLang="ja-JP" sz="1100" dirty="0" smtClean="0">
                          <a:solidFill>
                            <a:schemeClr val="tx1"/>
                          </a:solidFill>
                        </a:rPr>
                        <a:t>【</a:t>
                      </a:r>
                      <a:r>
                        <a:rPr lang="ja-JP" altLang="en-US" sz="1100" dirty="0" smtClean="0">
                          <a:solidFill>
                            <a:schemeClr val="tx1"/>
                          </a:solidFill>
                        </a:rPr>
                        <a:t>財源構成</a:t>
                      </a:r>
                      <a:r>
                        <a:rPr lang="en-US" altLang="ja-JP" sz="1100" dirty="0" smtClean="0">
                          <a:solidFill>
                            <a:schemeClr val="tx1"/>
                          </a:solidFill>
                        </a:rPr>
                        <a:t>】</a:t>
                      </a:r>
                    </a:p>
                    <a:p>
                      <a:pPr algn="ctr"/>
                      <a:endParaRPr lang="en-US" altLang="ja-JP" sz="700" dirty="0" smtClean="0">
                        <a:solidFill>
                          <a:schemeClr val="tx1"/>
                        </a:solidFill>
                      </a:endParaRPr>
                    </a:p>
                    <a:p>
                      <a:pPr marL="36000" indent="0">
                        <a:spcBef>
                          <a:spcPts val="0"/>
                        </a:spcBef>
                      </a:pPr>
                      <a:r>
                        <a:rPr lang="ja-JP" altLang="en-US" sz="1100" dirty="0" smtClean="0">
                          <a:solidFill>
                            <a:schemeClr val="tx1"/>
                          </a:solidFill>
                        </a:rPr>
                        <a:t>国　</a:t>
                      </a:r>
                      <a:r>
                        <a:rPr lang="en-US" altLang="ja-JP" sz="1100" dirty="0" smtClean="0">
                          <a:solidFill>
                            <a:schemeClr val="tx1"/>
                          </a:solidFill>
                        </a:rPr>
                        <a:t>25%</a:t>
                      </a:r>
                    </a:p>
                    <a:p>
                      <a:pPr marL="36000" indent="0">
                        <a:spcBef>
                          <a:spcPts val="0"/>
                        </a:spcBef>
                      </a:pPr>
                      <a:endParaRPr lang="en-US" altLang="ja-JP" sz="700" dirty="0" smtClean="0">
                        <a:solidFill>
                          <a:schemeClr val="tx1"/>
                        </a:solidFill>
                      </a:endParaRPr>
                    </a:p>
                    <a:p>
                      <a:pPr marL="36000" indent="0">
                        <a:spcBef>
                          <a:spcPts val="0"/>
                        </a:spcBef>
                      </a:pPr>
                      <a:r>
                        <a:rPr lang="ja-JP" altLang="en-US" sz="1100" dirty="0" smtClean="0">
                          <a:solidFill>
                            <a:schemeClr val="tx1"/>
                          </a:solidFill>
                        </a:rPr>
                        <a:t>都道府県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12.5%</a:t>
                      </a:r>
                    </a:p>
                    <a:p>
                      <a:pPr marL="36000" indent="0">
                        <a:spcBef>
                          <a:spcPts val="0"/>
                        </a:spcBef>
                      </a:pPr>
                      <a:endParaRPr lang="ja-JP" altLang="en-US" sz="700" dirty="0" smtClean="0">
                        <a:solidFill>
                          <a:schemeClr val="tx1"/>
                        </a:solidFill>
                      </a:endParaRPr>
                    </a:p>
                    <a:p>
                      <a:pPr marL="36000" indent="0">
                        <a:spcBef>
                          <a:spcPts val="0"/>
                        </a:spcBef>
                      </a:pPr>
                      <a:r>
                        <a:rPr lang="ja-JP" altLang="en-US" sz="1100" dirty="0" smtClean="0">
                          <a:solidFill>
                            <a:schemeClr val="tx1"/>
                          </a:solidFill>
                        </a:rPr>
                        <a:t>市町村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12.5%</a:t>
                      </a:r>
                    </a:p>
                    <a:p>
                      <a:pPr marL="36000" indent="0">
                        <a:spcBef>
                          <a:spcPts val="0"/>
                        </a:spcBef>
                      </a:pPr>
                      <a:endParaRPr lang="en-US" altLang="ja-JP" sz="700" dirty="0" smtClean="0">
                        <a:solidFill>
                          <a:schemeClr val="tx1"/>
                        </a:solidFill>
                      </a:endParaRPr>
                    </a:p>
                    <a:p>
                      <a:pPr marL="36000" indent="0">
                        <a:spcBef>
                          <a:spcPts val="0"/>
                        </a:spcBef>
                      </a:pPr>
                      <a:r>
                        <a:rPr lang="en-US" altLang="ja-JP" sz="1100" dirty="0" smtClean="0">
                          <a:solidFill>
                            <a:schemeClr val="tx1"/>
                          </a:solidFill>
                        </a:rPr>
                        <a:t>1</a:t>
                      </a:r>
                      <a:r>
                        <a:rPr lang="ja-JP" altLang="en-US" sz="1100" dirty="0" smtClean="0">
                          <a:solidFill>
                            <a:schemeClr val="tx1"/>
                          </a:solidFill>
                        </a:rPr>
                        <a:t>号保険料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22%</a:t>
                      </a:r>
                    </a:p>
                    <a:p>
                      <a:pPr marL="36000" indent="0">
                        <a:spcBef>
                          <a:spcPts val="0"/>
                        </a:spcBef>
                      </a:pPr>
                      <a:endParaRPr lang="en-US" altLang="ja-JP" sz="700" dirty="0" smtClean="0">
                        <a:solidFill>
                          <a:schemeClr val="tx1"/>
                        </a:solidFill>
                      </a:endParaRPr>
                    </a:p>
                    <a:p>
                      <a:pPr marL="36000" indent="0">
                        <a:spcBef>
                          <a:spcPts val="0"/>
                        </a:spcBef>
                      </a:pPr>
                      <a:r>
                        <a:rPr lang="en-US" altLang="ja-JP" sz="1100" dirty="0" smtClean="0">
                          <a:solidFill>
                            <a:schemeClr val="tx1"/>
                          </a:solidFill>
                        </a:rPr>
                        <a:t>2</a:t>
                      </a:r>
                      <a:r>
                        <a:rPr lang="ja-JP" altLang="en-US" sz="1100" dirty="0" smtClean="0">
                          <a:solidFill>
                            <a:schemeClr val="tx1"/>
                          </a:solidFill>
                        </a:rPr>
                        <a:t>号保険料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28%</a:t>
                      </a:r>
                      <a:endParaRPr lang="ja-JP" altLang="en-US" sz="11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3060000">
                <a:tc>
                  <a:txBody>
                    <a:bodyPr/>
                    <a:lstStyle/>
                    <a:p>
                      <a:pPr algn="ctr"/>
                      <a:endParaRPr lang="en-US" altLang="ja-JP" sz="1200" dirty="0" smtClean="0">
                        <a:solidFill>
                          <a:schemeClr val="tx1"/>
                        </a:solidFill>
                      </a:endParaRPr>
                    </a:p>
                    <a:p>
                      <a:pPr algn="ctr"/>
                      <a:endParaRPr lang="en-US" altLang="ja-JP" sz="1100" dirty="0" smtClean="0">
                        <a:solidFill>
                          <a:schemeClr val="tx1"/>
                        </a:solidFill>
                      </a:endParaRPr>
                    </a:p>
                    <a:p>
                      <a:pPr algn="ctr"/>
                      <a:r>
                        <a:rPr lang="en-US" altLang="ja-JP" sz="1100" dirty="0" smtClean="0">
                          <a:solidFill>
                            <a:schemeClr val="tx1"/>
                          </a:solidFill>
                        </a:rPr>
                        <a:t>【</a:t>
                      </a:r>
                      <a:r>
                        <a:rPr lang="ja-JP" altLang="en-US" sz="1100" dirty="0" smtClean="0">
                          <a:solidFill>
                            <a:schemeClr val="tx1"/>
                          </a:solidFill>
                        </a:rPr>
                        <a:t>財源構成</a:t>
                      </a:r>
                      <a:r>
                        <a:rPr lang="en-US" altLang="ja-JP" sz="1100" dirty="0" smtClean="0">
                          <a:solidFill>
                            <a:schemeClr val="tx1"/>
                          </a:solidFill>
                        </a:rPr>
                        <a:t>】</a:t>
                      </a:r>
                    </a:p>
                    <a:p>
                      <a:pPr algn="ctr"/>
                      <a:endParaRPr lang="en-US" altLang="ja-JP" sz="700" dirty="0" smtClean="0">
                        <a:solidFill>
                          <a:schemeClr val="tx1"/>
                        </a:solidFill>
                      </a:endParaRPr>
                    </a:p>
                    <a:p>
                      <a:pPr marL="36000" indent="0"/>
                      <a:r>
                        <a:rPr lang="ja-JP" altLang="en-US" sz="1100" dirty="0" smtClean="0">
                          <a:solidFill>
                            <a:schemeClr val="tx1"/>
                          </a:solidFill>
                        </a:rPr>
                        <a:t>国　</a:t>
                      </a:r>
                      <a:r>
                        <a:rPr lang="en-US" altLang="ja-JP" sz="1100" dirty="0" smtClean="0">
                          <a:solidFill>
                            <a:schemeClr val="tx1"/>
                          </a:solidFill>
                        </a:rPr>
                        <a:t>39%</a:t>
                      </a:r>
                    </a:p>
                    <a:p>
                      <a:pPr marL="36000" indent="0"/>
                      <a:endParaRPr lang="en-US" altLang="ja-JP" sz="700" dirty="0" smtClean="0">
                        <a:solidFill>
                          <a:schemeClr val="tx1"/>
                        </a:solidFill>
                      </a:endParaRPr>
                    </a:p>
                    <a:p>
                      <a:pPr marL="36000" indent="0"/>
                      <a:r>
                        <a:rPr lang="ja-JP" altLang="en-US" sz="1100" dirty="0" smtClean="0">
                          <a:solidFill>
                            <a:schemeClr val="tx1"/>
                          </a:solidFill>
                        </a:rPr>
                        <a:t>都道府県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19.5%</a:t>
                      </a:r>
                    </a:p>
                    <a:p>
                      <a:pPr marL="36000" indent="0"/>
                      <a:endParaRPr lang="ja-JP" altLang="en-US" sz="700" dirty="0" smtClean="0">
                        <a:solidFill>
                          <a:schemeClr val="tx1"/>
                        </a:solidFill>
                      </a:endParaRPr>
                    </a:p>
                    <a:p>
                      <a:pPr marL="36000" indent="0"/>
                      <a:r>
                        <a:rPr lang="ja-JP" altLang="en-US" sz="1100" dirty="0" smtClean="0">
                          <a:solidFill>
                            <a:schemeClr val="tx1"/>
                          </a:solidFill>
                        </a:rPr>
                        <a:t>市町村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19.5%</a:t>
                      </a:r>
                    </a:p>
                    <a:p>
                      <a:pPr marL="36000" indent="0"/>
                      <a:endParaRPr lang="en-US" altLang="ja-JP" sz="700" dirty="0" smtClean="0">
                        <a:solidFill>
                          <a:schemeClr val="tx1"/>
                        </a:solidFill>
                      </a:endParaRPr>
                    </a:p>
                    <a:p>
                      <a:pPr marL="36000" indent="0"/>
                      <a:r>
                        <a:rPr lang="en-US" altLang="ja-JP" sz="1100" dirty="0" smtClean="0">
                          <a:solidFill>
                            <a:schemeClr val="tx1"/>
                          </a:solidFill>
                        </a:rPr>
                        <a:t>1</a:t>
                      </a:r>
                      <a:r>
                        <a:rPr lang="ja-JP" altLang="en-US" sz="1100" dirty="0" smtClean="0">
                          <a:solidFill>
                            <a:schemeClr val="tx1"/>
                          </a:solidFill>
                        </a:rPr>
                        <a:t>号保険料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22%</a:t>
                      </a:r>
                      <a:endParaRPr lang="ja-JP" altLang="en-US" sz="11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517931" y="6178605"/>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6" name="右矢印 35"/>
          <p:cNvSpPr/>
          <p:nvPr/>
        </p:nvSpPr>
        <p:spPr>
          <a:xfrm>
            <a:off x="4503522" y="407204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3" name="右矢印 32"/>
          <p:cNvSpPr/>
          <p:nvPr/>
        </p:nvSpPr>
        <p:spPr>
          <a:xfrm>
            <a:off x="4502370" y="2348880"/>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6" name="右矢印 25"/>
          <p:cNvSpPr/>
          <p:nvPr/>
        </p:nvSpPr>
        <p:spPr>
          <a:xfrm>
            <a:off x="4502370" y="1246319"/>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1" name="右矢印 20"/>
          <p:cNvSpPr/>
          <p:nvPr/>
        </p:nvSpPr>
        <p:spPr>
          <a:xfrm>
            <a:off x="4502370" y="1697523"/>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5" name="正方形/長方形 4"/>
          <p:cNvSpPr/>
          <p:nvPr/>
        </p:nvSpPr>
        <p:spPr>
          <a:xfrm>
            <a:off x="944379" y="1191727"/>
            <a:ext cx="3489282" cy="81969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89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予防</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給付</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marL="889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415074" y="2129779"/>
            <a:ext cx="3019671" cy="1510427"/>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lgn="ctr"/>
            <a:r>
              <a:rPr lang="ja-JP" altLang="en-US" sz="1000" dirty="0">
                <a:solidFill>
                  <a:prstClr val="black"/>
                </a:solidFill>
                <a:latin typeface="HGP創英角ｺﾞｼｯｸUB" panose="020B0900000000000000" pitchFamily="50" charset="-128"/>
                <a:ea typeface="HGP創英角ｺﾞｼｯｸUB" panose="020B0900000000000000" pitchFamily="50" charset="-128"/>
              </a:rPr>
              <a:t>又</a:t>
            </a:r>
            <a:r>
              <a:rPr lang="ja-JP" altLang="en-US" sz="1000" dirty="0" smtClean="0">
                <a:solidFill>
                  <a:prstClr val="black"/>
                </a:solidFill>
                <a:latin typeface="HGP創英角ｺﾞｼｯｸUB" panose="020B0900000000000000" pitchFamily="50" charset="-128"/>
                <a:ea typeface="HGP創英角ｺﾞｼｯｸUB" panose="020B0900000000000000" pitchFamily="50" charset="-128"/>
              </a:rPr>
              <a:t>は</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smtClean="0">
                <a:solidFill>
                  <a:prstClr val="black"/>
                </a:solidFill>
              </a:rPr>
              <a:t>○ 二次予防事業</a:t>
            </a:r>
            <a:endParaRPr lang="en-US" altLang="ja-JP" sz="1400" dirty="0" smtClean="0">
              <a:solidFill>
                <a:prstClr val="black"/>
              </a:solidFill>
            </a:endParaRPr>
          </a:p>
          <a:p>
            <a:r>
              <a:rPr lang="ja-JP" altLang="en-US" sz="1400" dirty="0" smtClean="0">
                <a:solidFill>
                  <a:prstClr val="black"/>
                </a:solidFill>
              </a:rPr>
              <a:t>○ 一次予防事業</a:t>
            </a:r>
            <a:endParaRPr lang="en-US" altLang="ja-JP" sz="1400" dirty="0" smtClean="0">
              <a:solidFill>
                <a:prstClr val="black"/>
              </a:solidFill>
            </a:endParaRPr>
          </a:p>
          <a:p>
            <a:pPr marL="174625" algn="just"/>
            <a:r>
              <a:rPr lang="ja-JP" altLang="en-US" sz="1100" dirty="0" smtClean="0">
                <a:solidFill>
                  <a:prstClr val="black"/>
                </a:solidFill>
              </a:rPr>
              <a:t>介護予防・日常生活支援総合事業の場合</a:t>
            </a:r>
            <a:endParaRPr lang="en-US" altLang="ja-JP" sz="1100" dirty="0" smtClean="0">
              <a:solidFill>
                <a:prstClr val="black"/>
              </a:solidFill>
            </a:endParaRPr>
          </a:p>
          <a:p>
            <a:pPr marL="174625" algn="just"/>
            <a:r>
              <a:rPr lang="ja-JP" altLang="en-US" sz="1100" dirty="0" smtClean="0">
                <a:solidFill>
                  <a:prstClr val="black"/>
                </a:solidFill>
              </a:rPr>
              <a:t>は、上記の他、生活支援サービスを含む</a:t>
            </a:r>
            <a:endParaRPr lang="en-US" altLang="ja-JP" sz="1100" dirty="0" smtClean="0">
              <a:solidFill>
                <a:prstClr val="black"/>
              </a:solidFill>
            </a:endParaRPr>
          </a:p>
          <a:p>
            <a:pPr marL="174625" algn="just"/>
            <a:r>
              <a:rPr lang="ja-JP" altLang="en-US" sz="1100" dirty="0" smtClean="0">
                <a:solidFill>
                  <a:prstClr val="black"/>
                </a:solidFill>
              </a:rPr>
              <a:t>要支援者向け事業、介護予防支援事業。</a:t>
            </a:r>
            <a:endParaRPr lang="en-US" altLang="ja-JP" sz="1100" dirty="0">
              <a:solidFill>
                <a:prstClr val="black"/>
              </a:solidFill>
            </a:endParaRPr>
          </a:p>
        </p:txBody>
      </p:sp>
      <p:sp>
        <p:nvSpPr>
          <p:cNvPr id="13" name="正方形/長方形 12"/>
          <p:cNvSpPr/>
          <p:nvPr/>
        </p:nvSpPr>
        <p:spPr>
          <a:xfrm>
            <a:off x="1414982" y="3817358"/>
            <a:ext cx="3035222" cy="947137"/>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spcBef>
                <a:spcPts val="600"/>
              </a:spcBef>
            </a:pPr>
            <a:r>
              <a:rPr lang="ja-JP" altLang="en-US" sz="1400" dirty="0">
                <a:solidFill>
                  <a:prstClr val="black"/>
                </a:solidFill>
              </a:rPr>
              <a:t>○</a:t>
            </a:r>
            <a:r>
              <a:rPr lang="ja-JP" altLang="en-US" sz="1400" dirty="0" smtClean="0">
                <a:solidFill>
                  <a:prstClr val="black"/>
                </a:solidFill>
              </a:rPr>
              <a:t>地域包括支援センターの運営</a:t>
            </a:r>
            <a:endParaRPr lang="en-US" altLang="ja-JP" sz="1400" dirty="0" smtClean="0">
              <a:solidFill>
                <a:prstClr val="black"/>
              </a:solidFill>
            </a:endParaRPr>
          </a:p>
          <a:p>
            <a:pPr>
              <a:lnSpc>
                <a:spcPts val="1500"/>
              </a:lnSpc>
            </a:pPr>
            <a:r>
              <a:rPr lang="ja-JP" altLang="en-US" sz="1200" dirty="0">
                <a:solidFill>
                  <a:prstClr val="black"/>
                </a:solidFill>
              </a:rPr>
              <a:t>　</a:t>
            </a:r>
            <a:r>
              <a:rPr lang="ja-JP" altLang="en-US" sz="1200" dirty="0" smtClean="0">
                <a:solidFill>
                  <a:prstClr val="black"/>
                </a:solidFill>
              </a:rPr>
              <a:t> </a:t>
            </a:r>
            <a:r>
              <a:rPr lang="ja-JP" altLang="en-US" sz="1050" dirty="0" smtClean="0">
                <a:solidFill>
                  <a:prstClr val="black"/>
                </a:solidFill>
              </a:rPr>
              <a:t>・</a:t>
            </a:r>
            <a:r>
              <a:rPr lang="ja-JP" altLang="en-US" sz="1050" dirty="0">
                <a:solidFill>
                  <a:prstClr val="black"/>
                </a:solidFill>
              </a:rPr>
              <a:t>介護予防</a:t>
            </a:r>
            <a:r>
              <a:rPr lang="ja-JP" altLang="en-US" sz="1050" dirty="0" smtClean="0">
                <a:solidFill>
                  <a:prstClr val="black"/>
                </a:solidFill>
              </a:rPr>
              <a:t>ケアマネジメント、総合相談支援</a:t>
            </a:r>
            <a:endParaRPr lang="en-US" altLang="ja-JP" sz="1050" dirty="0" smtClean="0">
              <a:solidFill>
                <a:prstClr val="black"/>
              </a:solidFill>
            </a:endParaRPr>
          </a:p>
          <a:p>
            <a:pPr>
              <a:lnSpc>
                <a:spcPts val="1500"/>
              </a:lnSpc>
            </a:pPr>
            <a:r>
              <a:rPr lang="ja-JP" altLang="en-US" sz="1050" dirty="0" smtClean="0">
                <a:solidFill>
                  <a:prstClr val="black"/>
                </a:solidFill>
              </a:rPr>
              <a:t>　  業務、権利擁護業務、ケアマネジメント支援</a:t>
            </a:r>
          </a:p>
        </p:txBody>
      </p:sp>
      <p:sp>
        <p:nvSpPr>
          <p:cNvPr id="14" name="正方形/長方形 13"/>
          <p:cNvSpPr/>
          <p:nvPr/>
        </p:nvSpPr>
        <p:spPr>
          <a:xfrm>
            <a:off x="1414982" y="5843783"/>
            <a:ext cx="3035222"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5299139" y="1695999"/>
            <a:ext cx="4032907" cy="1944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a:r>
              <a:rPr lang="ja-JP" altLang="en-US" sz="1600" dirty="0" smtClean="0">
                <a:solidFill>
                  <a:srgbClr val="FF0000"/>
                </a:solidFill>
                <a:latin typeface="HG創英角ｺﾞｼｯｸUB" panose="020B0909000000000000" pitchFamily="49" charset="-128"/>
                <a:ea typeface="HG創英角ｺﾞｼｯｸUB" panose="020B0909000000000000" pitchFamily="49" charset="-128"/>
              </a:rPr>
              <a:t>介護</a:t>
            </a:r>
            <a:r>
              <a:rPr lang="ja-JP" altLang="en-US" sz="1600" dirty="0">
                <a:solidFill>
                  <a:srgbClr val="FF0000"/>
                </a:solidFill>
                <a:latin typeface="HG創英角ｺﾞｼｯｸUB" panose="020B0909000000000000" pitchFamily="49" charset="-128"/>
                <a:ea typeface="HG創英角ｺﾞｼｯｸUB" panose="020B0909000000000000" pitchFamily="49" charset="-128"/>
              </a:rPr>
              <a:t>予防・日常生活支援総合事業</a:t>
            </a:r>
            <a:endParaRPr lang="en-US" altLang="ja-JP" sz="1600" dirty="0">
              <a:solidFill>
                <a:srgbClr val="FF0000"/>
              </a:solidFill>
              <a:latin typeface="HG創英角ｺﾞｼｯｸUB" panose="020B0909000000000000" pitchFamily="49" charset="-128"/>
              <a:ea typeface="HG創英角ｺﾞｼｯｸUB" panose="020B0909000000000000" pitchFamily="49" charset="-128"/>
            </a:endParaRPr>
          </a:p>
          <a:p>
            <a:pPr marL="889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２、それ以外の者）</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a:spcBef>
                <a:spcPts val="600"/>
              </a:spcBef>
            </a:pPr>
            <a:r>
              <a:rPr lang="ja-JP" altLang="en-US" sz="1400" dirty="0" smtClean="0">
                <a:solidFill>
                  <a:prstClr val="black"/>
                </a:solidFill>
              </a:rPr>
              <a:t>○ 介護予防・生活支援サービス事業</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・訪問型サービス</a:t>
            </a:r>
            <a:endParaRPr lang="en-US" altLang="ja-JP" sz="1400" dirty="0" smtClean="0">
              <a:solidFill>
                <a:prstClr val="black"/>
              </a:solidFill>
            </a:endParaRPr>
          </a:p>
          <a:p>
            <a:r>
              <a:rPr lang="ja-JP" altLang="en-US" sz="1400" dirty="0" smtClean="0">
                <a:solidFill>
                  <a:prstClr val="black"/>
                </a:solidFill>
              </a:rPr>
              <a:t>　　・通所型サービス</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・生活支援サービス（配食等）</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・介護予防支援事業（ケアマネジメント）</a:t>
            </a:r>
            <a:endParaRPr lang="en-US" altLang="ja-JP" sz="1400" dirty="0" smtClean="0">
              <a:solidFill>
                <a:prstClr val="black"/>
              </a:solidFill>
            </a:endParaRPr>
          </a:p>
          <a:p>
            <a:pPr>
              <a:spcBef>
                <a:spcPts val="600"/>
              </a:spcBef>
            </a:pPr>
            <a:r>
              <a:rPr lang="ja-JP" altLang="en-US" sz="1400" dirty="0" smtClean="0">
                <a:solidFill>
                  <a:prstClr val="black"/>
                </a:solidFill>
              </a:rPr>
              <a:t>○ 一般介護予防事業</a:t>
            </a:r>
            <a:endParaRPr lang="en-US" altLang="ja-JP" sz="1400" dirty="0" smtClean="0">
              <a:solidFill>
                <a:prstClr val="black"/>
              </a:solidFill>
            </a:endParaRPr>
          </a:p>
        </p:txBody>
      </p:sp>
      <p:sp>
        <p:nvSpPr>
          <p:cNvPr id="16" name="正方形/長方形 15"/>
          <p:cNvSpPr/>
          <p:nvPr/>
        </p:nvSpPr>
        <p:spPr>
          <a:xfrm>
            <a:off x="5299139" y="3784209"/>
            <a:ext cx="4032907" cy="1965802"/>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a:lnSpc>
                <a:spcPts val="1500"/>
              </a:lnSpc>
            </a:pPr>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smtClean="0">
              <a:solidFill>
                <a:prstClr val="black"/>
              </a:solidFill>
            </a:endParaRPr>
          </a:p>
          <a:p>
            <a:pPr>
              <a:lnSpc>
                <a:spcPts val="1500"/>
              </a:lnSpc>
              <a:spcBef>
                <a:spcPts val="600"/>
              </a:spcBef>
            </a:pPr>
            <a:r>
              <a:rPr lang="ja-JP" altLang="en-US" sz="1400" dirty="0" smtClean="0">
                <a:solidFill>
                  <a:prstClr val="black"/>
                </a:solidFill>
              </a:rPr>
              <a:t>○ 地域包括支援センターの運営</a:t>
            </a:r>
            <a:endParaRPr lang="en-US" altLang="ja-JP" sz="1400" dirty="0" smtClean="0">
              <a:solidFill>
                <a:prstClr val="black"/>
              </a:solidFill>
            </a:endParaRPr>
          </a:p>
          <a:p>
            <a:pPr marL="271463">
              <a:lnSpc>
                <a:spcPts val="1500"/>
              </a:lnSpc>
            </a:pPr>
            <a:r>
              <a:rPr lang="ja-JP" altLang="en-US" sz="1200" dirty="0" smtClean="0">
                <a:solidFill>
                  <a:prstClr val="black"/>
                </a:solidFill>
              </a:rPr>
              <a:t>（左記に加え、</a:t>
            </a:r>
            <a:r>
              <a:rPr lang="ja-JP" altLang="en-US" sz="1200" b="1" dirty="0" smtClean="0">
                <a:solidFill>
                  <a:srgbClr val="FF0000"/>
                </a:solidFill>
              </a:rPr>
              <a:t>地域ケア会議の充実</a:t>
            </a:r>
            <a:r>
              <a:rPr lang="ja-JP" altLang="en-US" sz="1200" dirty="0" smtClean="0">
                <a:solidFill>
                  <a:prstClr val="black"/>
                </a:solidFill>
              </a:rPr>
              <a:t>）</a:t>
            </a:r>
            <a:endParaRPr lang="en-US" altLang="ja-JP" sz="1200" dirty="0" smtClean="0">
              <a:solidFill>
                <a:prstClr val="black"/>
              </a:solidFill>
            </a:endParaRPr>
          </a:p>
          <a:p>
            <a:pPr>
              <a:lnSpc>
                <a:spcPts val="1500"/>
              </a:lnSpc>
              <a:spcBef>
                <a:spcPts val="300"/>
              </a:spcBef>
            </a:pPr>
            <a:r>
              <a:rPr lang="ja-JP" altLang="en-US" sz="1400" dirty="0" smtClean="0">
                <a:solidFill>
                  <a:prstClr val="black"/>
                </a:solidFill>
              </a:rPr>
              <a:t>○ </a:t>
            </a:r>
            <a:r>
              <a:rPr lang="ja-JP" altLang="en-US" sz="1400" b="1" dirty="0" smtClean="0">
                <a:solidFill>
                  <a:srgbClr val="FF0000"/>
                </a:solidFill>
              </a:rPr>
              <a:t>在宅医療・介護連携推進事業</a:t>
            </a:r>
            <a:endParaRPr lang="en-US" altLang="ja-JP" sz="1400" b="1" dirty="0" smtClean="0">
              <a:solidFill>
                <a:srgbClr val="FF0000"/>
              </a:solidFill>
            </a:endParaRPr>
          </a:p>
          <a:p>
            <a:pPr>
              <a:lnSpc>
                <a:spcPts val="1500"/>
              </a:lnSpc>
              <a:spcBef>
                <a:spcPts val="300"/>
              </a:spcBef>
            </a:pPr>
            <a:r>
              <a:rPr lang="ja-JP" altLang="en-US" sz="1400" dirty="0" smtClean="0">
                <a:solidFill>
                  <a:prstClr val="black"/>
                </a:solidFill>
              </a:rPr>
              <a:t>○ </a:t>
            </a:r>
            <a:r>
              <a:rPr lang="ja-JP" altLang="en-US" sz="1400" b="1" dirty="0" smtClean="0">
                <a:solidFill>
                  <a:srgbClr val="FF0000"/>
                </a:solidFill>
              </a:rPr>
              <a:t>認知症総合支援事業</a:t>
            </a:r>
            <a:endParaRPr lang="en-US" altLang="ja-JP" sz="1400" b="1" dirty="0" smtClean="0">
              <a:solidFill>
                <a:srgbClr val="FF0000"/>
              </a:solidFill>
            </a:endParaRPr>
          </a:p>
          <a:p>
            <a:pPr marL="444500" indent="-173038">
              <a:lnSpc>
                <a:spcPts val="1500"/>
              </a:lnSpc>
            </a:pPr>
            <a:r>
              <a:rPr lang="ja-JP" altLang="en-US" sz="1200" dirty="0" smtClean="0">
                <a:solidFill>
                  <a:prstClr val="black"/>
                </a:solidFill>
              </a:rPr>
              <a:t>（認知症初期集中支援</a:t>
            </a:r>
            <a:r>
              <a:rPr lang="ja-JP" altLang="en-US" sz="1200" dirty="0">
                <a:solidFill>
                  <a:prstClr val="black"/>
                </a:solidFill>
              </a:rPr>
              <a:t>事業</a:t>
            </a:r>
            <a:r>
              <a:rPr lang="ja-JP" altLang="en-US" sz="1200" dirty="0" smtClean="0">
                <a:solidFill>
                  <a:prstClr val="black"/>
                </a:solidFill>
              </a:rPr>
              <a:t>、認知症地域支援・ケア</a:t>
            </a:r>
            <a:endParaRPr lang="en-US" altLang="ja-JP" sz="1200" dirty="0" smtClean="0">
              <a:solidFill>
                <a:prstClr val="black"/>
              </a:solidFill>
            </a:endParaRPr>
          </a:p>
          <a:p>
            <a:pPr marL="444500" indent="-173038">
              <a:lnSpc>
                <a:spcPts val="1500"/>
              </a:lnSpc>
            </a:pPr>
            <a:r>
              <a:rPr lang="ja-JP" altLang="en-US" sz="1200" dirty="0" smtClean="0">
                <a:solidFill>
                  <a:prstClr val="black"/>
                </a:solidFill>
              </a:rPr>
              <a:t>向上事業　等）</a:t>
            </a:r>
            <a:endParaRPr lang="en-US" altLang="ja-JP" sz="1200" dirty="0" smtClean="0">
              <a:solidFill>
                <a:prstClr val="black"/>
              </a:solidFill>
            </a:endParaRPr>
          </a:p>
          <a:p>
            <a:pPr>
              <a:lnSpc>
                <a:spcPts val="1500"/>
              </a:lnSpc>
              <a:spcBef>
                <a:spcPts val="300"/>
              </a:spcBef>
            </a:pPr>
            <a:r>
              <a:rPr lang="ja-JP" altLang="en-US" sz="1400" dirty="0" smtClean="0">
                <a:solidFill>
                  <a:prstClr val="black"/>
                </a:solidFill>
              </a:rPr>
              <a:t>○ </a:t>
            </a:r>
            <a:r>
              <a:rPr lang="ja-JP" altLang="en-US" sz="1400" b="1" dirty="0" smtClean="0">
                <a:solidFill>
                  <a:srgbClr val="FF0000"/>
                </a:solidFill>
              </a:rPr>
              <a:t>生活支援体制整備事業</a:t>
            </a:r>
            <a:endParaRPr lang="en-US" altLang="ja-JP" sz="1400" b="1" dirty="0">
              <a:solidFill>
                <a:srgbClr val="FF0000"/>
              </a:solidFill>
            </a:endParaRPr>
          </a:p>
          <a:p>
            <a:pPr marL="271463">
              <a:lnSpc>
                <a:spcPts val="1500"/>
              </a:lnSpc>
            </a:pPr>
            <a:r>
              <a:rPr lang="ja-JP" altLang="en-US" sz="1200" dirty="0" smtClean="0">
                <a:solidFill>
                  <a:prstClr val="black"/>
                </a:solidFill>
              </a:rPr>
              <a:t>（コーディネーターの配置、協議体の設置　等）</a:t>
            </a:r>
            <a:endParaRPr lang="en-US" altLang="ja-JP" sz="1200" dirty="0">
              <a:solidFill>
                <a:prstClr val="black"/>
              </a:solidFill>
            </a:endParaRPr>
          </a:p>
        </p:txBody>
      </p:sp>
      <p:sp>
        <p:nvSpPr>
          <p:cNvPr id="19" name="正方形/長方形 18"/>
          <p:cNvSpPr/>
          <p:nvPr/>
        </p:nvSpPr>
        <p:spPr>
          <a:xfrm>
            <a:off x="5298012" y="1202017"/>
            <a:ext cx="4444594"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介護予防給付</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左中かっこ 8"/>
          <p:cNvSpPr/>
          <p:nvPr/>
        </p:nvSpPr>
        <p:spPr>
          <a:xfrm>
            <a:off x="5110203" y="4612239"/>
            <a:ext cx="212258" cy="1043984"/>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20" name="テキスト ボックス 19"/>
          <p:cNvSpPr txBox="1"/>
          <p:nvPr/>
        </p:nvSpPr>
        <p:spPr>
          <a:xfrm>
            <a:off x="4800861" y="4936143"/>
            <a:ext cx="360039" cy="523220"/>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充実</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376937" y="1022540"/>
            <a:ext cx="999118" cy="230832"/>
          </a:xfrm>
          <a:prstGeom prst="rect">
            <a:avLst/>
          </a:prstGeom>
          <a:noFill/>
          <a:ln w="9525" cmpd="sng">
            <a:noFill/>
          </a:ln>
        </p:spPr>
        <p:txBody>
          <a:bodyPr wrap="square" rtlCol="0">
            <a:spAutoFit/>
          </a:bodyPr>
          <a:lstStyle/>
          <a:p>
            <a:r>
              <a:rPr lang="ja-JP" altLang="en-US" sz="900" dirty="0" smtClean="0">
                <a:solidFill>
                  <a:srgbClr val="4F81BD"/>
                </a:solidFill>
                <a:latin typeface="HG丸ｺﾞｼｯｸM-PRO" panose="020F0600000000000000" pitchFamily="50" charset="-128"/>
                <a:ea typeface="HG丸ｺﾞｼｯｸM-PRO" panose="020F0600000000000000" pitchFamily="50" charset="-128"/>
              </a:rPr>
              <a:t>改正前と同様</a:t>
            </a:r>
            <a:endParaRPr lang="ja-JP" altLang="en-US" sz="9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412259" y="1492732"/>
            <a:ext cx="999118" cy="261610"/>
          </a:xfrm>
          <a:prstGeom prst="rect">
            <a:avLst/>
          </a:prstGeom>
          <a:noFill/>
        </p:spPr>
        <p:txBody>
          <a:bodyPr wrap="square" rtlCol="0">
            <a:spAutoFit/>
          </a:bodyPr>
          <a:lstStyle/>
          <a:p>
            <a:r>
              <a:rPr lang="ja-JP" altLang="en-US" sz="1100" dirty="0" smtClean="0">
                <a:solidFill>
                  <a:srgbClr val="4F81BD"/>
                </a:solidFill>
                <a:latin typeface="HG丸ｺﾞｼｯｸM-PRO" panose="020F0600000000000000" pitchFamily="50" charset="-128"/>
                <a:ea typeface="HG丸ｺﾞｼｯｸM-PRO" panose="020F0600000000000000" pitchFamily="50" charset="-128"/>
              </a:rPr>
              <a:t>事業に移行</a:t>
            </a:r>
            <a:endParaRPr lang="ja-JP" altLang="en-US" sz="11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689020" y="1340768"/>
            <a:ext cx="1662518" cy="254808"/>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smtClean="0">
                <a:solidFill>
                  <a:prstClr val="black"/>
                </a:solidFill>
              </a:rPr>
              <a:t>訪問看護、福祉用具等</a:t>
            </a:r>
          </a:p>
        </p:txBody>
      </p:sp>
      <p:sp>
        <p:nvSpPr>
          <p:cNvPr id="28" name="角丸四角形 27"/>
          <p:cNvSpPr/>
          <p:nvPr/>
        </p:nvSpPr>
        <p:spPr>
          <a:xfrm>
            <a:off x="2689536" y="1700809"/>
            <a:ext cx="1661791" cy="231213"/>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訪問介護、通所介護</a:t>
            </a:r>
          </a:p>
        </p:txBody>
      </p:sp>
      <p:sp>
        <p:nvSpPr>
          <p:cNvPr id="31" name="左中かっこ 30"/>
          <p:cNvSpPr/>
          <p:nvPr/>
        </p:nvSpPr>
        <p:spPr>
          <a:xfrm>
            <a:off x="5105352" y="2374206"/>
            <a:ext cx="212258" cy="1116000"/>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32" name="テキスト ボックス 31"/>
          <p:cNvSpPr txBox="1"/>
          <p:nvPr/>
        </p:nvSpPr>
        <p:spPr>
          <a:xfrm>
            <a:off x="4800861" y="2631887"/>
            <a:ext cx="360039" cy="738664"/>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多様化</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5299139" y="5851223"/>
            <a:ext cx="4032907"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4" name="大かっこ 3"/>
          <p:cNvSpPr/>
          <p:nvPr/>
        </p:nvSpPr>
        <p:spPr>
          <a:xfrm>
            <a:off x="1595570" y="3083539"/>
            <a:ext cx="2816689" cy="54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52" name="正方形/長方形 51"/>
          <p:cNvSpPr/>
          <p:nvPr/>
        </p:nvSpPr>
        <p:spPr>
          <a:xfrm>
            <a:off x="944386" y="2140604"/>
            <a:ext cx="389140" cy="457200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4" name="正方形/長方形 53"/>
          <p:cNvSpPr/>
          <p:nvPr/>
        </p:nvSpPr>
        <p:spPr>
          <a:xfrm>
            <a:off x="9388844" y="1697523"/>
            <a:ext cx="353764" cy="501026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5" name="正方形/長方形 54"/>
          <p:cNvSpPr/>
          <p:nvPr/>
        </p:nvSpPr>
        <p:spPr>
          <a:xfrm>
            <a:off x="944402" y="713799"/>
            <a:ext cx="3490269"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5300097" y="722461"/>
            <a:ext cx="444251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1479" y="527853"/>
            <a:ext cx="9852321" cy="63000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4" name="テキスト ボックス 33"/>
          <p:cNvSpPr txBox="1"/>
          <p:nvPr/>
        </p:nvSpPr>
        <p:spPr>
          <a:xfrm>
            <a:off x="2074027" y="454159"/>
            <a:ext cx="897682" cy="215444"/>
          </a:xfrm>
          <a:prstGeom prst="rect">
            <a:avLst/>
          </a:prstGeom>
          <a:solidFill>
            <a:schemeClr val="bg1"/>
          </a:solidFill>
        </p:spPr>
        <p:txBody>
          <a:bodyPr wrap="none" lIns="0" tIns="0" rIns="0" bIns="0" rtlCol="0">
            <a:spAutoFit/>
          </a:bodyPr>
          <a:lstStyle/>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＜改正前＞</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933287" y="454159"/>
            <a:ext cx="897682" cy="215444"/>
          </a:xfrm>
          <a:prstGeom prst="rect">
            <a:avLst/>
          </a:prstGeom>
          <a:solidFill>
            <a:schemeClr val="bg1"/>
          </a:solidFill>
        </p:spPr>
        <p:txBody>
          <a:bodyPr wrap="none" lIns="0" tIns="0" rIns="0" bIns="0" rtlCol="0" anchor="ctr">
            <a:spAutoFit/>
          </a:bodyPr>
          <a:lstStyle/>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改正後</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51304" y="466642"/>
            <a:ext cx="1079072" cy="204311"/>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a:r>
              <a:rPr lang="ja-JP" altLang="en-US" sz="1200" dirty="0" smtClean="0">
                <a:solidFill>
                  <a:prstClr val="black"/>
                </a:solidFill>
              </a:rPr>
              <a:t>介護保険制度</a:t>
            </a:r>
            <a:endParaRPr lang="ja-JP" altLang="en-US" sz="1200" dirty="0">
              <a:solidFill>
                <a:prstClr val="black"/>
              </a:solidFill>
            </a:endParaRPr>
          </a:p>
        </p:txBody>
      </p:sp>
      <p:sp>
        <p:nvSpPr>
          <p:cNvPr id="38" name="テキスト ボックス 37"/>
          <p:cNvSpPr txBox="1"/>
          <p:nvPr/>
        </p:nvSpPr>
        <p:spPr>
          <a:xfrm>
            <a:off x="4450192" y="2014811"/>
            <a:ext cx="999118" cy="430887"/>
          </a:xfrm>
          <a:prstGeom prst="rect">
            <a:avLst/>
          </a:prstGeom>
          <a:noFill/>
          <a:ln w="9525" cmpd="sng">
            <a:noFill/>
          </a:ln>
        </p:spPr>
        <p:txBody>
          <a:bodyPr wrap="square" rtlCol="0">
            <a:spAutoFit/>
          </a:bodyPr>
          <a:lstStyle/>
          <a:p>
            <a:r>
              <a:rPr lang="ja-JP" altLang="en-US" sz="1050" dirty="0" smtClean="0">
                <a:solidFill>
                  <a:srgbClr val="4F81BD"/>
                </a:solidFill>
                <a:latin typeface="HG丸ｺﾞｼｯｸM-PRO" panose="020F0600000000000000" pitchFamily="50" charset="-128"/>
                <a:ea typeface="HG丸ｺﾞｼｯｸM-PRO" panose="020F0600000000000000" pitchFamily="50" charset="-128"/>
              </a:rPr>
              <a:t>全市町村で</a:t>
            </a:r>
            <a:endParaRPr lang="en-US" altLang="ja-JP" sz="1050" dirty="0" smtClean="0">
              <a:solidFill>
                <a:srgbClr val="4F81BD"/>
              </a:solidFill>
              <a:latin typeface="HG丸ｺﾞｼｯｸM-PRO" panose="020F0600000000000000" pitchFamily="50" charset="-128"/>
              <a:ea typeface="HG丸ｺﾞｼｯｸM-PRO" panose="020F0600000000000000" pitchFamily="50" charset="-128"/>
            </a:endParaRPr>
          </a:p>
          <a:p>
            <a:r>
              <a:rPr lang="ja-JP" altLang="en-US" sz="1050" dirty="0" smtClean="0">
                <a:solidFill>
                  <a:srgbClr val="4F81BD"/>
                </a:solidFill>
                <a:latin typeface="HG丸ｺﾞｼｯｸM-PRO" panose="020F0600000000000000" pitchFamily="50" charset="-128"/>
                <a:ea typeface="HG丸ｺﾞｼｯｸM-PRO" panose="020F0600000000000000" pitchFamily="50" charset="-128"/>
              </a:rPr>
              <a:t>実施</a:t>
            </a:r>
            <a:endParaRPr lang="ja-JP" altLang="en-US" sz="1050" dirty="0">
              <a:solidFill>
                <a:srgbClr val="4F81BD"/>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0" y="0"/>
            <a:ext cx="9906000" cy="413215"/>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a:r>
              <a:rPr kumimoji="0" lang="ja-JP" altLang="en-US" sz="2000" b="1" kern="0" dirty="0" smtClean="0">
                <a:solidFill>
                  <a:prstClr val="black"/>
                </a:solidFill>
                <a:latin typeface="ＭＳ Ｐゴシック"/>
              </a:rPr>
              <a:t>新しい地域支援事業の全体像</a:t>
            </a:r>
            <a:endParaRPr lang="ja-JP" altLang="en-US" sz="2000" b="1" dirty="0">
              <a:solidFill>
                <a:prstClr val="black"/>
              </a:solidFill>
              <a:latin typeface="ＭＳ Ｐゴシック"/>
            </a:endParaRPr>
          </a:p>
        </p:txBody>
      </p:sp>
      <p:sp>
        <p:nvSpPr>
          <p:cNvPr id="42" name="スライド番号プレースホルダー 1"/>
          <p:cNvSpPr txBox="1">
            <a:spLocks noGrp="1"/>
          </p:cNvSpPr>
          <p:nvPr/>
        </p:nvSpPr>
        <p:spPr bwMode="auto">
          <a:xfrm>
            <a:off x="9037188" y="6448252"/>
            <a:ext cx="818541"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a:solidFill>
                  <a:srgbClr val="000000"/>
                </a:solidFill>
              </a:rPr>
              <a:pPr algn="r">
                <a:defRPr/>
              </a:pPr>
              <a:t>13</a:t>
            </a:fld>
            <a:endParaRPr lang="en-US" altLang="ja-JP" dirty="0">
              <a:solidFill>
                <a:srgbClr val="000000"/>
              </a:solidFill>
            </a:endParaRPr>
          </a:p>
        </p:txBody>
      </p:sp>
    </p:spTree>
    <p:extLst>
      <p:ext uri="{BB962C8B-B14F-4D97-AF65-F5344CB8AC3E}">
        <p14:creationId xmlns:p14="http://schemas.microsoft.com/office/powerpoint/2010/main" val="652765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 y="405307"/>
            <a:ext cx="9788657" cy="6374084"/>
          </a:xfrm>
          <a:prstGeom prst="roundRect">
            <a:avLst>
              <a:gd name="adj" fmla="val 0"/>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smtClean="0">
              <a:solidFill>
                <a:prstClr val="black"/>
              </a:solidFill>
            </a:endParaRPr>
          </a:p>
        </p:txBody>
      </p:sp>
      <p:sp>
        <p:nvSpPr>
          <p:cNvPr id="10" name="角丸四角形 9"/>
          <p:cNvSpPr/>
          <p:nvPr/>
        </p:nvSpPr>
        <p:spPr>
          <a:xfrm>
            <a:off x="5346217" y="922384"/>
            <a:ext cx="4427974" cy="5652000"/>
          </a:xfrm>
          <a:prstGeom prst="roundRect">
            <a:avLst>
              <a:gd name="adj" fmla="val 3171"/>
            </a:avLst>
          </a:prstGeom>
          <a:ln/>
        </p:spPr>
        <p:style>
          <a:lnRef idx="2">
            <a:schemeClr val="accent1"/>
          </a:lnRef>
          <a:fillRef idx="1">
            <a:schemeClr val="lt1"/>
          </a:fillRef>
          <a:effectRef idx="0">
            <a:schemeClr val="accent1"/>
          </a:effectRef>
          <a:fontRef idx="minor">
            <a:schemeClr val="dk1"/>
          </a:fontRef>
        </p:style>
        <p:txBody>
          <a:bodyPr rtlCol="0" anchor="t"/>
          <a:lstStyle/>
          <a:p>
            <a:pPr marL="82550"/>
            <a:endParaRPr lang="en-US" altLang="ja-JP" sz="2000" dirty="0">
              <a:solidFill>
                <a:prstClr val="black"/>
              </a:solidFill>
            </a:endParaRPr>
          </a:p>
          <a:p>
            <a:pPr marL="266700" indent="-184150"/>
            <a:r>
              <a:rPr lang="ja-JP" altLang="ja-JP" sz="1600" dirty="0">
                <a:solidFill>
                  <a:prstClr val="black"/>
                </a:solidFill>
              </a:rPr>
              <a:t>○　</a:t>
            </a:r>
            <a:r>
              <a:rPr lang="ja-JP" altLang="en-US" sz="1600" dirty="0">
                <a:solidFill>
                  <a:prstClr val="black"/>
                </a:solidFill>
              </a:rPr>
              <a:t>対象者は、</a:t>
            </a:r>
            <a:r>
              <a:rPr lang="ja-JP" altLang="ja-JP" sz="1600" dirty="0">
                <a:solidFill>
                  <a:prstClr val="black"/>
                </a:solidFill>
              </a:rPr>
              <a:t>第１号被保険者の全ての者及びその支援のための活動に関わる者</a:t>
            </a:r>
            <a:r>
              <a:rPr lang="ja-JP" altLang="en-US" sz="1600" dirty="0">
                <a:solidFill>
                  <a:prstClr val="black"/>
                </a:solidFill>
              </a:rPr>
              <a:t>。</a:t>
            </a:r>
            <a:endParaRPr lang="en-US" altLang="ja-JP" sz="1600" dirty="0">
              <a:solidFill>
                <a:prstClr val="black"/>
              </a:solidFill>
            </a:endParaRPr>
          </a:p>
          <a:p>
            <a:pPr algn="ctr"/>
            <a:endParaRPr lang="ja-JP" altLang="en-US" dirty="0" smtClean="0">
              <a:solidFill>
                <a:prstClr val="black"/>
              </a:solidFill>
            </a:endParaRPr>
          </a:p>
        </p:txBody>
      </p:sp>
      <p:sp>
        <p:nvSpPr>
          <p:cNvPr id="9" name="角丸四角形 8"/>
          <p:cNvSpPr/>
          <p:nvPr/>
        </p:nvSpPr>
        <p:spPr>
          <a:xfrm>
            <a:off x="172762" y="911206"/>
            <a:ext cx="5112569" cy="5683417"/>
          </a:xfrm>
          <a:prstGeom prst="roundRect">
            <a:avLst>
              <a:gd name="adj" fmla="val 4423"/>
            </a:avLst>
          </a:prstGeom>
          <a:ln/>
        </p:spPr>
        <p:style>
          <a:lnRef idx="2">
            <a:schemeClr val="accent1"/>
          </a:lnRef>
          <a:fillRef idx="1">
            <a:schemeClr val="lt1"/>
          </a:fillRef>
          <a:effectRef idx="0">
            <a:schemeClr val="accent1"/>
          </a:effectRef>
          <a:fontRef idx="minor">
            <a:schemeClr val="dk1"/>
          </a:fontRef>
        </p:style>
        <p:txBody>
          <a:bodyPr rtlCol="0" anchor="ctr"/>
          <a:lstStyle/>
          <a:p>
            <a:pPr marL="179388" indent="-179388"/>
            <a:endParaRPr lang="en-US" altLang="ja-JP" sz="1600" dirty="0" smtClean="0">
              <a:solidFill>
                <a:prstClr val="black"/>
              </a:solidFill>
            </a:endParaRPr>
          </a:p>
          <a:p>
            <a:pPr marL="179388" indent="-179388"/>
            <a:r>
              <a:rPr lang="ja-JP" altLang="ja-JP" sz="1600" dirty="0" smtClean="0">
                <a:solidFill>
                  <a:prstClr val="black"/>
                </a:solidFill>
              </a:rPr>
              <a:t>○</a:t>
            </a:r>
            <a:r>
              <a:rPr lang="ja-JP" altLang="en-US" sz="1600" dirty="0" smtClean="0">
                <a:solidFill>
                  <a:prstClr val="black"/>
                </a:solidFill>
              </a:rPr>
              <a:t>　</a:t>
            </a:r>
            <a:r>
              <a:rPr lang="ja-JP" altLang="ja-JP" sz="1600" dirty="0" smtClean="0">
                <a:solidFill>
                  <a:prstClr val="black"/>
                </a:solidFill>
              </a:rPr>
              <a:t>対象者</a:t>
            </a:r>
            <a:r>
              <a:rPr lang="ja-JP" altLang="ja-JP" sz="1600" dirty="0">
                <a:solidFill>
                  <a:prstClr val="black"/>
                </a:solidFill>
              </a:rPr>
              <a:t>は、</a:t>
            </a:r>
            <a:r>
              <a:rPr lang="ja-JP" altLang="en-US" sz="1600" dirty="0">
                <a:solidFill>
                  <a:prstClr val="black"/>
                </a:solidFill>
              </a:rPr>
              <a:t>制度</a:t>
            </a:r>
            <a:r>
              <a:rPr lang="ja-JP" altLang="ja-JP" sz="1600" dirty="0">
                <a:solidFill>
                  <a:prstClr val="black"/>
                </a:solidFill>
              </a:rPr>
              <a:t>改正前の要支援者に相当する者</a:t>
            </a:r>
            <a:r>
              <a:rPr lang="ja-JP" altLang="en-US" sz="1600" dirty="0">
                <a:solidFill>
                  <a:prstClr val="black"/>
                </a:solidFill>
              </a:rPr>
              <a:t>。</a:t>
            </a:r>
            <a:endParaRPr lang="en-US" altLang="ja-JP" sz="1600" dirty="0">
              <a:solidFill>
                <a:prstClr val="black"/>
              </a:solidFill>
            </a:endParaRPr>
          </a:p>
          <a:p>
            <a:pPr marL="177800"/>
            <a:r>
              <a:rPr lang="ja-JP" altLang="en-US" sz="1600" dirty="0">
                <a:solidFill>
                  <a:prstClr val="black"/>
                </a:solidFill>
              </a:rPr>
              <a:t>①要支援認定を受けた者</a:t>
            </a:r>
            <a:endParaRPr lang="en-US" altLang="ja-JP" sz="1600" dirty="0">
              <a:solidFill>
                <a:prstClr val="black"/>
              </a:solidFill>
            </a:endParaRPr>
          </a:p>
          <a:p>
            <a:pPr marL="177800"/>
            <a:r>
              <a:rPr lang="ja-JP" altLang="en-US" sz="1600" dirty="0">
                <a:solidFill>
                  <a:prstClr val="black"/>
                </a:solidFill>
              </a:rPr>
              <a:t>②</a:t>
            </a:r>
            <a:r>
              <a:rPr lang="ja-JP" altLang="ja-JP" sz="1600" dirty="0">
                <a:solidFill>
                  <a:prstClr val="black"/>
                </a:solidFill>
              </a:rPr>
              <a:t>基本</a:t>
            </a:r>
            <a:r>
              <a:rPr lang="ja-JP" altLang="ja-JP" sz="1600" dirty="0" smtClean="0">
                <a:solidFill>
                  <a:prstClr val="black"/>
                </a:solidFill>
              </a:rPr>
              <a:t>チェックリスト</a:t>
            </a:r>
            <a:r>
              <a:rPr lang="ja-JP" altLang="en-US" sz="1600" dirty="0" smtClean="0">
                <a:solidFill>
                  <a:prstClr val="black"/>
                </a:solidFill>
              </a:rPr>
              <a:t>該当者（事業対象者）</a:t>
            </a:r>
            <a:endParaRPr lang="en-US" altLang="ja-JP" sz="1600" dirty="0" smtClean="0">
              <a:solidFill>
                <a:prstClr val="black"/>
              </a:solidFill>
            </a:endParaRPr>
          </a:p>
          <a:p>
            <a:pPr marL="177800"/>
            <a:endParaRPr lang="en-US" altLang="ja-JP" sz="1600" dirty="0" smtClean="0">
              <a:solidFill>
                <a:prstClr val="black"/>
              </a:solidFill>
            </a:endParaRPr>
          </a:p>
          <a:p>
            <a:pPr marL="177800"/>
            <a:endParaRPr lang="en-US" altLang="ja-JP" sz="1100" dirty="0">
              <a:solidFill>
                <a:prstClr val="black"/>
              </a:solidFill>
            </a:endParaRPr>
          </a:p>
          <a:p>
            <a:pPr marL="177800"/>
            <a:endParaRPr lang="en-US" altLang="ja-JP" sz="1200" dirty="0">
              <a:solidFill>
                <a:prstClr val="black"/>
              </a:solidFill>
            </a:endParaRPr>
          </a:p>
          <a:p>
            <a:pPr marL="177800"/>
            <a:endParaRPr lang="en-US" altLang="ja-JP" sz="1600" dirty="0" smtClean="0">
              <a:solidFill>
                <a:prstClr val="black"/>
              </a:solidFill>
            </a:endParaRPr>
          </a:p>
          <a:p>
            <a:pPr marL="177800"/>
            <a:endParaRPr lang="en-US" altLang="ja-JP" sz="1600" dirty="0">
              <a:solidFill>
                <a:prstClr val="black"/>
              </a:solidFill>
            </a:endParaRPr>
          </a:p>
          <a:p>
            <a:pPr marL="177800"/>
            <a:endParaRPr lang="en-US" altLang="ja-JP" sz="1600" dirty="0" smtClean="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177800"/>
            <a:endParaRPr lang="en-US" altLang="ja-JP" sz="1600" dirty="0">
              <a:solidFill>
                <a:prstClr val="black"/>
              </a:solidFill>
            </a:endParaRPr>
          </a:p>
          <a:p>
            <a:pPr marL="355600" indent="-177800"/>
            <a:endParaRPr lang="en-US" altLang="ja-JP" sz="1200" dirty="0">
              <a:solidFill>
                <a:prstClr val="black"/>
              </a:solidFill>
            </a:endParaRPr>
          </a:p>
          <a:p>
            <a:pPr marL="355600" indent="-177800"/>
            <a:r>
              <a:rPr lang="en-US" altLang="ja-JP" sz="1200" dirty="0" smtClean="0">
                <a:solidFill>
                  <a:prstClr val="black"/>
                </a:solidFill>
              </a:rPr>
              <a:t>※</a:t>
            </a:r>
            <a:r>
              <a:rPr lang="ja-JP" altLang="en-US" sz="1200" dirty="0" smtClean="0">
                <a:solidFill>
                  <a:prstClr val="black"/>
                </a:solidFill>
              </a:rPr>
              <a:t>　事業対象者は、要支援者に相当する状態等の者を想定。</a:t>
            </a:r>
            <a:endParaRPr lang="en-US" altLang="ja-JP" sz="1200" dirty="0">
              <a:solidFill>
                <a:prstClr val="black"/>
              </a:solidFill>
            </a:endParaRPr>
          </a:p>
          <a:p>
            <a:pPr marL="355600" indent="-177800"/>
            <a:r>
              <a:rPr lang="ja-JP" altLang="ja-JP" sz="1200" dirty="0">
                <a:solidFill>
                  <a:prstClr val="black"/>
                </a:solidFill>
              </a:rPr>
              <a:t>※　基本チェックリスト</a:t>
            </a:r>
            <a:r>
              <a:rPr lang="ja-JP" altLang="en-US" sz="1200" dirty="0">
                <a:solidFill>
                  <a:prstClr val="black"/>
                </a:solidFill>
              </a:rPr>
              <a:t>は</a:t>
            </a:r>
            <a:r>
              <a:rPr lang="ja-JP" altLang="ja-JP" sz="1200" dirty="0">
                <a:solidFill>
                  <a:prstClr val="black"/>
                </a:solidFill>
              </a:rPr>
              <a:t>、支援が必要だと市町村や地域包括支援センターに相談に来た者に対して、簡便にサービスにつなぐため</a:t>
            </a:r>
            <a:r>
              <a:rPr lang="ja-JP" altLang="en-US" sz="1200" dirty="0">
                <a:solidFill>
                  <a:prstClr val="black"/>
                </a:solidFill>
              </a:rPr>
              <a:t>のもの。</a:t>
            </a:r>
            <a:endParaRPr lang="ja-JP" altLang="ja-JP" sz="1200" dirty="0">
              <a:solidFill>
                <a:prstClr val="black"/>
              </a:solidFill>
            </a:endParaRPr>
          </a:p>
          <a:p>
            <a:pPr marL="355600" indent="-177800"/>
            <a:r>
              <a:rPr lang="en-US" altLang="ja-JP" sz="1200" dirty="0">
                <a:solidFill>
                  <a:prstClr val="black"/>
                </a:solidFill>
              </a:rPr>
              <a:t>※</a:t>
            </a:r>
            <a:r>
              <a:rPr lang="ja-JP" altLang="ja-JP" sz="1200" dirty="0">
                <a:solidFill>
                  <a:prstClr val="black"/>
                </a:solidFill>
              </a:rPr>
              <a:t>　予防給付に残る介護予防訪問看護、介護予防福祉用具貸与</a:t>
            </a:r>
            <a:r>
              <a:rPr lang="ja-JP" altLang="ja-JP" sz="1200" dirty="0" smtClean="0">
                <a:solidFill>
                  <a:prstClr val="black"/>
                </a:solidFill>
              </a:rPr>
              <a:t>等を</a:t>
            </a:r>
            <a:r>
              <a:rPr lang="ja-JP" altLang="ja-JP" sz="1200" dirty="0">
                <a:solidFill>
                  <a:prstClr val="black"/>
                </a:solidFill>
              </a:rPr>
              <a:t>利用する場合は、要支援認定を受ける必要がある</a:t>
            </a:r>
            <a:r>
              <a:rPr lang="ja-JP" altLang="ja-JP" sz="1200" dirty="0" smtClean="0">
                <a:solidFill>
                  <a:prstClr val="black"/>
                </a:solidFill>
              </a:rPr>
              <a:t>。</a:t>
            </a:r>
            <a:endParaRPr lang="ja-JP" altLang="en-US" sz="5400" dirty="0">
              <a:solidFill>
                <a:prstClr val="black"/>
              </a:solidFill>
            </a:endParaRPr>
          </a:p>
        </p:txBody>
      </p:sp>
      <p:sp>
        <p:nvSpPr>
          <p:cNvPr id="3" name="コンテンツ プレースホルダー 2"/>
          <p:cNvSpPr>
            <a:spLocks noGrp="1"/>
          </p:cNvSpPr>
          <p:nvPr>
            <p:ph idx="1"/>
          </p:nvPr>
        </p:nvSpPr>
        <p:spPr>
          <a:xfrm>
            <a:off x="200479" y="235481"/>
            <a:ext cx="4824536" cy="419720"/>
          </a:xfrm>
        </p:spPr>
        <p:txBody>
          <a:bodyPr>
            <a:normAutofit/>
          </a:bodyPr>
          <a:lstStyle/>
          <a:p>
            <a:pPr marL="0" lvl="0" indent="0">
              <a:spcBef>
                <a:spcPts val="0"/>
              </a:spcBef>
              <a:buNone/>
            </a:pPr>
            <a:endParaRPr lang="en-US" altLang="ja-JP" sz="1700" dirty="0" smtClean="0">
              <a:solidFill>
                <a:prstClr val="black"/>
              </a:solidFill>
            </a:endParaRPr>
          </a:p>
          <a:p>
            <a:pPr marL="177800" lvl="0" indent="0">
              <a:buNone/>
            </a:pPr>
            <a:endParaRPr lang="en-US" altLang="ja-JP" sz="1600" dirty="0" smtClean="0">
              <a:solidFill>
                <a:prstClr val="black"/>
              </a:solidFill>
            </a:endParaRPr>
          </a:p>
        </p:txBody>
      </p:sp>
      <p:graphicFrame>
        <p:nvGraphicFramePr>
          <p:cNvPr id="6" name="表 5"/>
          <p:cNvGraphicFramePr>
            <a:graphicFrameLocks noGrp="1"/>
          </p:cNvGraphicFramePr>
          <p:nvPr>
            <p:extLst>
              <p:ext uri="{D42A27DB-BD31-4B8C-83A1-F6EECF244321}">
                <p14:modId xmlns:p14="http://schemas.microsoft.com/office/powerpoint/2010/main" val="4014825825"/>
              </p:ext>
            </p:extLst>
          </p:nvPr>
        </p:nvGraphicFramePr>
        <p:xfrm>
          <a:off x="435817" y="2257171"/>
          <a:ext cx="4552132" cy="2773910"/>
        </p:xfrm>
        <a:graphic>
          <a:graphicData uri="http://schemas.openxmlformats.org/drawingml/2006/table">
            <a:tbl>
              <a:tblPr firstRow="1" firstCol="1" bandRow="1">
                <a:tableStyleId>{5C22544A-7EE6-4342-B048-85BDC9FD1C3A}</a:tableStyleId>
              </a:tblPr>
              <a:tblGrid>
                <a:gridCol w="1185193"/>
                <a:gridCol w="3366939"/>
              </a:tblGrid>
              <a:tr h="304739">
                <a:tc>
                  <a:txBody>
                    <a:bodyPr/>
                    <a:lstStyle/>
                    <a:p>
                      <a:pPr marL="165100" indent="-165100" algn="ctr">
                        <a:spcAft>
                          <a:spcPts val="0"/>
                        </a:spcAft>
                      </a:pPr>
                      <a:r>
                        <a:rPr lang="ja-JP" sz="1300" kern="100" dirty="0">
                          <a:effectLst/>
                        </a:rPr>
                        <a:t>事業</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300" kern="100" dirty="0">
                          <a:effectLst/>
                        </a:rPr>
                        <a:t>内容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734">
                <a:tc>
                  <a:txBody>
                    <a:bodyPr/>
                    <a:lstStyle/>
                    <a:p>
                      <a:pPr algn="just">
                        <a:spcAft>
                          <a:spcPts val="0"/>
                        </a:spcAft>
                      </a:pPr>
                      <a:r>
                        <a:rPr lang="ja-JP" sz="1300" kern="100" dirty="0">
                          <a:effectLst/>
                        </a:rPr>
                        <a:t>訪問型</a:t>
                      </a:r>
                      <a:r>
                        <a:rPr lang="ja-JP" sz="1300" kern="100" dirty="0" smtClean="0">
                          <a:effectLst/>
                        </a:rPr>
                        <a:t>サービス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a:t>
                      </a:r>
                      <a:r>
                        <a:rPr lang="ja-JP" sz="1300" kern="100" dirty="0" smtClean="0">
                          <a:effectLst/>
                        </a:rPr>
                        <a:t>等</a:t>
                      </a:r>
                      <a:r>
                        <a:rPr lang="ja-JP" altLang="en-US" sz="1300" kern="100" dirty="0" smtClean="0">
                          <a:effectLst/>
                        </a:rPr>
                        <a:t>に対し</a:t>
                      </a:r>
                      <a:r>
                        <a:rPr lang="ja-JP" sz="1300" kern="100" dirty="0" smtClean="0">
                          <a:effectLst/>
                        </a:rPr>
                        <a:t>、</a:t>
                      </a:r>
                      <a:r>
                        <a:rPr lang="ja-JP" sz="1300" kern="100" dirty="0">
                          <a:effectLst/>
                        </a:rPr>
                        <a:t>掃除、洗濯等の日常生活上の支援を提供</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479">
                <a:tc>
                  <a:txBody>
                    <a:bodyPr/>
                    <a:lstStyle/>
                    <a:p>
                      <a:pPr algn="just">
                        <a:spcAft>
                          <a:spcPts val="0"/>
                        </a:spcAft>
                      </a:pPr>
                      <a:r>
                        <a:rPr lang="ja-JP" sz="1300" kern="100" dirty="0">
                          <a:effectLst/>
                        </a:rPr>
                        <a:t>通所型</a:t>
                      </a:r>
                      <a:r>
                        <a:rPr lang="ja-JP" sz="1300" kern="100" dirty="0" smtClean="0">
                          <a:effectLst/>
                        </a:rPr>
                        <a:t>サービス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a:t>
                      </a:r>
                      <a:r>
                        <a:rPr lang="ja-JP" sz="1300" kern="100" dirty="0" smtClean="0">
                          <a:effectLst/>
                        </a:rPr>
                        <a:t>、機能</a:t>
                      </a:r>
                      <a:r>
                        <a:rPr lang="ja-JP" sz="1300" kern="100" dirty="0">
                          <a:effectLst/>
                        </a:rPr>
                        <a:t>訓練や集いの場など日常生活上の支援を提供</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479">
                <a:tc>
                  <a:txBody>
                    <a:bodyPr/>
                    <a:lstStyle/>
                    <a:p>
                      <a:pPr algn="just">
                        <a:spcAft>
                          <a:spcPts val="0"/>
                        </a:spcAft>
                      </a:pPr>
                      <a:r>
                        <a:rPr lang="ja-JP" sz="1300" kern="100" dirty="0">
                          <a:effectLst/>
                        </a:rPr>
                        <a:t>その他の生活支援</a:t>
                      </a:r>
                      <a:r>
                        <a:rPr lang="ja-JP" sz="1300" kern="100" dirty="0" smtClean="0">
                          <a:effectLst/>
                        </a:rPr>
                        <a:t>サービス</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要支援者等に対し、栄養改善を目的とした配食や一人暮らし高齢者等への見守りを提供</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479">
                <a:tc>
                  <a:txBody>
                    <a:bodyPr/>
                    <a:lstStyle/>
                    <a:p>
                      <a:pPr algn="just">
                        <a:spcAft>
                          <a:spcPts val="0"/>
                        </a:spcAft>
                      </a:pPr>
                      <a:r>
                        <a:rPr lang="ja-JP" sz="1300" kern="100" dirty="0">
                          <a:effectLst/>
                        </a:rPr>
                        <a:t>介護予防</a:t>
                      </a:r>
                      <a:r>
                        <a:rPr lang="ja-JP" sz="1300" kern="100" dirty="0" smtClean="0">
                          <a:effectLst/>
                        </a:rPr>
                        <a:t>ケアマネジメント</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dirty="0">
                          <a:effectLst/>
                        </a:rPr>
                        <a:t>要支援者等に対し、総合事業によるサービス等が適切に提供できるようケアマネジメント</a:t>
                      </a:r>
                      <a:endParaRPr lang="ja-JP" sz="1300" kern="10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4262742294"/>
              </p:ext>
            </p:extLst>
          </p:nvPr>
        </p:nvGraphicFramePr>
        <p:xfrm>
          <a:off x="5562240" y="2063391"/>
          <a:ext cx="4032448" cy="3477584"/>
        </p:xfrm>
        <a:graphic>
          <a:graphicData uri="http://schemas.openxmlformats.org/drawingml/2006/table">
            <a:tbl>
              <a:tblPr firstRow="1" firstCol="1" bandRow="1">
                <a:tableStyleId>{5C22544A-7EE6-4342-B048-85BDC9FD1C3A}</a:tableStyleId>
              </a:tblPr>
              <a:tblGrid>
                <a:gridCol w="1343598"/>
                <a:gridCol w="2688850"/>
              </a:tblGrid>
              <a:tr h="210974">
                <a:tc>
                  <a:txBody>
                    <a:bodyPr/>
                    <a:lstStyle/>
                    <a:p>
                      <a:pPr algn="ctr">
                        <a:spcAft>
                          <a:spcPts val="0"/>
                        </a:spcAft>
                      </a:pPr>
                      <a:r>
                        <a:rPr lang="ja-JP" sz="1300" kern="100" spc="-50" baseline="0" dirty="0">
                          <a:effectLst/>
                        </a:rPr>
                        <a:t>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300" kern="100" spc="-50" baseline="0" dirty="0">
                          <a:effectLst/>
                        </a:rPr>
                        <a:t>内容</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6702">
                <a:tc>
                  <a:txBody>
                    <a:bodyPr/>
                    <a:lstStyle/>
                    <a:p>
                      <a:pPr algn="just">
                        <a:spcAft>
                          <a:spcPts val="0"/>
                        </a:spcAft>
                      </a:pPr>
                      <a:r>
                        <a:rPr lang="ja-JP" sz="1300" kern="100" spc="-50" baseline="0" dirty="0" smtClean="0">
                          <a:effectLst/>
                        </a:rPr>
                        <a:t>介護予防把握</a:t>
                      </a:r>
                      <a:r>
                        <a:rPr lang="ja-JP" sz="1300" kern="100" spc="-50" baseline="0" dirty="0">
                          <a:effectLst/>
                        </a:rPr>
                        <a:t>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smtClean="0">
                          <a:effectLst/>
                        </a:rPr>
                        <a:t>収集</a:t>
                      </a:r>
                      <a:r>
                        <a:rPr lang="ja-JP" sz="1300" kern="0" spc="-50" baseline="0" dirty="0">
                          <a:effectLst/>
                        </a:rPr>
                        <a:t>した情報等の活用により、閉じこもり等の何らかの支援を要する者を把握し、介護予防活動へつなげる</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166">
                <a:tc>
                  <a:txBody>
                    <a:bodyPr/>
                    <a:lstStyle/>
                    <a:p>
                      <a:pPr algn="just">
                        <a:spcAft>
                          <a:spcPts val="0"/>
                        </a:spcAft>
                      </a:pPr>
                      <a:r>
                        <a:rPr lang="ja-JP" sz="1300" kern="100" spc="-50" baseline="0">
                          <a:effectLst/>
                        </a:rPr>
                        <a:t>介護予防普及啓発事業</a:t>
                      </a:r>
                      <a:endParaRPr lang="ja-JP" sz="1300" kern="100" spc="-50" baseline="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a:effectLst/>
                        </a:rPr>
                        <a:t>介護予防活動の普及・啓発を行う</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406">
                <a:tc>
                  <a:txBody>
                    <a:bodyPr/>
                    <a:lstStyle/>
                    <a:p>
                      <a:pPr algn="just">
                        <a:spcAft>
                          <a:spcPts val="0"/>
                        </a:spcAft>
                      </a:pPr>
                      <a:r>
                        <a:rPr lang="ja-JP" sz="1300" kern="100" spc="-50" baseline="0" dirty="0">
                          <a:effectLst/>
                        </a:rPr>
                        <a:t>地域介護予防活動支援事業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smtClean="0">
                          <a:effectLst/>
                        </a:rPr>
                        <a:t>住民</a:t>
                      </a:r>
                      <a:r>
                        <a:rPr lang="ja-JP" sz="1300" kern="0" spc="-50" baseline="0" dirty="0">
                          <a:effectLst/>
                        </a:rPr>
                        <a:t>主体の介護予防活動の育成・支援を行う</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6440">
                <a:tc>
                  <a:txBody>
                    <a:bodyPr/>
                    <a:lstStyle/>
                    <a:p>
                      <a:pPr algn="just">
                        <a:spcAft>
                          <a:spcPts val="0"/>
                        </a:spcAft>
                      </a:pPr>
                      <a:r>
                        <a:rPr lang="ja-JP" sz="1300" kern="100" spc="-50" baseline="0">
                          <a:effectLst/>
                        </a:rPr>
                        <a:t>一般介護予防事業評価事業</a:t>
                      </a:r>
                      <a:endParaRPr lang="ja-JP" sz="1300" kern="100" spc="-50" baseline="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100" spc="-50" baseline="0" dirty="0">
                          <a:effectLst/>
                        </a:rPr>
                        <a:t>介護保険事業計画に定める目標値の達成状況</a:t>
                      </a:r>
                      <a:r>
                        <a:rPr lang="ja-JP" sz="1300" kern="100" spc="-50" baseline="0" dirty="0" smtClean="0">
                          <a:effectLst/>
                        </a:rPr>
                        <a:t>等</a:t>
                      </a:r>
                      <a:r>
                        <a:rPr lang="ja-JP" altLang="en-US" sz="1300" kern="100" spc="-50" baseline="0" dirty="0" smtClean="0">
                          <a:effectLst/>
                        </a:rPr>
                        <a:t>を</a:t>
                      </a:r>
                      <a:r>
                        <a:rPr lang="ja-JP" sz="1300" kern="100" spc="-50" baseline="0" dirty="0" smtClean="0">
                          <a:effectLst/>
                        </a:rPr>
                        <a:t>検証</a:t>
                      </a:r>
                      <a:r>
                        <a:rPr lang="ja-JP" altLang="en-US" sz="1300" kern="100" spc="-50" baseline="0" dirty="0" smtClean="0">
                          <a:effectLst/>
                        </a:rPr>
                        <a:t>し</a:t>
                      </a:r>
                      <a:r>
                        <a:rPr lang="ja-JP" sz="1300" kern="100" spc="-50" baseline="0" dirty="0" smtClean="0">
                          <a:effectLst/>
                        </a:rPr>
                        <a:t>、</a:t>
                      </a:r>
                      <a:r>
                        <a:rPr lang="ja-JP" sz="1300" kern="100" spc="-50" baseline="0" dirty="0">
                          <a:effectLst/>
                        </a:rPr>
                        <a:t>一般介護予防事業</a:t>
                      </a:r>
                      <a:r>
                        <a:rPr lang="ja-JP" sz="1300" kern="100" spc="-50" baseline="0" dirty="0" smtClean="0">
                          <a:effectLst/>
                        </a:rPr>
                        <a:t>の評価</a:t>
                      </a:r>
                      <a:r>
                        <a:rPr lang="ja-JP" sz="1300" kern="100" spc="-50" baseline="0" dirty="0">
                          <a:effectLst/>
                        </a:rPr>
                        <a:t>を行う</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896">
                <a:tc>
                  <a:txBody>
                    <a:bodyPr/>
                    <a:lstStyle/>
                    <a:p>
                      <a:pPr algn="just">
                        <a:spcAft>
                          <a:spcPts val="0"/>
                        </a:spcAft>
                      </a:pPr>
                      <a:r>
                        <a:rPr lang="ja-JP" sz="1300" kern="100" spc="-50" baseline="0" dirty="0">
                          <a:effectLst/>
                        </a:rPr>
                        <a:t>地域リハビリテーション活動支援事業</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300" kern="0" spc="-50" baseline="0" dirty="0" smtClean="0">
                          <a:effectLst/>
                        </a:rPr>
                        <a:t>介護</a:t>
                      </a:r>
                      <a:r>
                        <a:rPr lang="ja-JP" sz="1300" kern="0" spc="-50" baseline="0" dirty="0">
                          <a:effectLst/>
                        </a:rPr>
                        <a:t>予防の取組を機能強化する</a:t>
                      </a:r>
                      <a:r>
                        <a:rPr lang="ja-JP" sz="1300" kern="0" spc="-50" baseline="0" dirty="0" smtClean="0">
                          <a:effectLst/>
                        </a:rPr>
                        <a:t>ため、</a:t>
                      </a:r>
                      <a:r>
                        <a:rPr lang="ja-JP" sz="1300" kern="0" spc="-50" baseline="0" dirty="0">
                          <a:effectLst/>
                        </a:rPr>
                        <a:t>通所、訪問、地域ケア</a:t>
                      </a:r>
                      <a:r>
                        <a:rPr lang="ja-JP" sz="1300" kern="0" spc="-50" baseline="0" dirty="0" smtClean="0">
                          <a:effectLst/>
                        </a:rPr>
                        <a:t>会議、住民</a:t>
                      </a:r>
                      <a:r>
                        <a:rPr lang="ja-JP" altLang="en-US" sz="1300" kern="0" spc="-50" baseline="0" dirty="0" smtClean="0">
                          <a:effectLst/>
                        </a:rPr>
                        <a:t>主体</a:t>
                      </a:r>
                      <a:r>
                        <a:rPr lang="ja-JP" sz="1300" kern="0" spc="-50" baseline="0" dirty="0" smtClean="0">
                          <a:effectLst/>
                        </a:rPr>
                        <a:t>の</a:t>
                      </a:r>
                      <a:r>
                        <a:rPr lang="ja-JP" sz="1300" kern="0" spc="-50" baseline="0" dirty="0">
                          <a:effectLst/>
                        </a:rPr>
                        <a:t>通いの場</a:t>
                      </a:r>
                      <a:r>
                        <a:rPr lang="ja-JP" sz="1300" kern="0" spc="-50" baseline="0" dirty="0" smtClean="0">
                          <a:effectLst/>
                        </a:rPr>
                        <a:t>等</a:t>
                      </a:r>
                      <a:r>
                        <a:rPr lang="ja-JP" altLang="en-US" sz="1300" kern="0" spc="-50" baseline="0" dirty="0" smtClean="0">
                          <a:effectLst/>
                        </a:rPr>
                        <a:t>への</a:t>
                      </a:r>
                      <a:r>
                        <a:rPr lang="ja-JP" sz="1300" kern="0" spc="-50" baseline="0" dirty="0" smtClean="0">
                          <a:effectLst/>
                        </a:rPr>
                        <a:t>リハビリ専門</a:t>
                      </a:r>
                      <a:r>
                        <a:rPr lang="ja-JP" sz="1300" kern="0" spc="-50" baseline="0" dirty="0">
                          <a:effectLst/>
                        </a:rPr>
                        <a:t>職</a:t>
                      </a:r>
                      <a:r>
                        <a:rPr lang="ja-JP" sz="1300" kern="0" spc="-50" baseline="0" dirty="0" smtClean="0">
                          <a:effectLst/>
                        </a:rPr>
                        <a:t>等</a:t>
                      </a:r>
                      <a:r>
                        <a:rPr lang="ja-JP" altLang="en-US" sz="1300" kern="0" spc="-50" baseline="0" dirty="0" smtClean="0">
                          <a:effectLst/>
                        </a:rPr>
                        <a:t>による助言等を実施</a:t>
                      </a:r>
                      <a:endParaRPr lang="ja-JP" sz="1300" kern="100" spc="-50" baseline="0" dirty="0">
                        <a:effectLst/>
                        <a:latin typeface="Century"/>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正方形/長方形 10"/>
          <p:cNvSpPr/>
          <p:nvPr/>
        </p:nvSpPr>
        <p:spPr>
          <a:xfrm>
            <a:off x="172762" y="682911"/>
            <a:ext cx="5112569" cy="396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b="1" spc="-100" dirty="0">
                <a:solidFill>
                  <a:prstClr val="white"/>
                </a:solidFill>
                <a:latin typeface="ＭＳ Ｐゴシック"/>
              </a:rPr>
              <a:t>（１</a:t>
            </a:r>
            <a:r>
              <a:rPr lang="ja-JP" altLang="en-US" sz="1400" b="1" spc="-100" dirty="0" smtClean="0">
                <a:solidFill>
                  <a:prstClr val="white"/>
                </a:solidFill>
                <a:latin typeface="ＭＳ Ｐゴシック"/>
              </a:rPr>
              <a:t>）介護</a:t>
            </a:r>
            <a:r>
              <a:rPr lang="ja-JP" altLang="en-US" sz="1400" b="1" spc="-100" dirty="0">
                <a:solidFill>
                  <a:prstClr val="white"/>
                </a:solidFill>
                <a:latin typeface="ＭＳ Ｐゴシック"/>
              </a:rPr>
              <a:t>予防・生活支援サービス事業（サービス事業</a:t>
            </a:r>
            <a:r>
              <a:rPr lang="ja-JP" altLang="en-US" sz="1400" b="1" spc="-100" dirty="0" smtClean="0">
                <a:solidFill>
                  <a:prstClr val="white"/>
                </a:solidFill>
                <a:latin typeface="ＭＳ Ｐゴシック"/>
              </a:rPr>
              <a:t>）</a:t>
            </a:r>
            <a:r>
              <a:rPr lang="ja-JP" altLang="en-US" sz="1200" b="1" spc="-100" dirty="0">
                <a:solidFill>
                  <a:prstClr val="white"/>
                </a:solidFill>
                <a:latin typeface="ＭＳ Ｐゴシック"/>
              </a:rPr>
              <a:t>　</a:t>
            </a:r>
            <a:r>
              <a:rPr lang="ja-JP" altLang="en-US" sz="1200" b="1" spc="-100" dirty="0" smtClean="0">
                <a:solidFill>
                  <a:prstClr val="white"/>
                </a:solidFill>
                <a:latin typeface="ＭＳ Ｐゴシック"/>
              </a:rPr>
              <a:t>（指針の第２）</a:t>
            </a:r>
            <a:endParaRPr lang="ja-JP" altLang="en-US" sz="1200" b="1" spc="-100" dirty="0">
              <a:solidFill>
                <a:prstClr val="black"/>
              </a:solidFill>
              <a:latin typeface="ＭＳ Ｐゴシック"/>
            </a:endParaRPr>
          </a:p>
        </p:txBody>
      </p:sp>
      <p:sp>
        <p:nvSpPr>
          <p:cNvPr id="12" name="正方形/長方形 11"/>
          <p:cNvSpPr/>
          <p:nvPr/>
        </p:nvSpPr>
        <p:spPr>
          <a:xfrm>
            <a:off x="5675998" y="668965"/>
            <a:ext cx="3165433" cy="396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b="1" dirty="0">
                <a:solidFill>
                  <a:prstClr val="white"/>
                </a:solidFill>
              </a:rPr>
              <a:t>（２）　一般介護予防</a:t>
            </a:r>
            <a:r>
              <a:rPr lang="ja-JP" altLang="en-US" sz="1400" b="1" dirty="0" smtClean="0">
                <a:solidFill>
                  <a:prstClr val="white"/>
                </a:solidFill>
              </a:rPr>
              <a:t>事業</a:t>
            </a:r>
            <a:r>
              <a:rPr lang="ja-JP" altLang="en-US" sz="1200" b="1" dirty="0" smtClean="0">
                <a:solidFill>
                  <a:prstClr val="white"/>
                </a:solidFill>
              </a:rPr>
              <a:t>　</a:t>
            </a:r>
            <a:r>
              <a:rPr lang="ja-JP" altLang="en-US" sz="1200" b="1" spc="-100" dirty="0" smtClean="0">
                <a:solidFill>
                  <a:prstClr val="white"/>
                </a:solidFill>
                <a:latin typeface="ＭＳ Ｐゴシック"/>
              </a:rPr>
              <a:t>（指針の第３）</a:t>
            </a:r>
            <a:endParaRPr lang="en-US" altLang="ja-JP" sz="1200" b="1" dirty="0">
              <a:solidFill>
                <a:prstClr val="white"/>
              </a:solidFill>
            </a:endParaRPr>
          </a:p>
        </p:txBody>
      </p:sp>
      <p:sp>
        <p:nvSpPr>
          <p:cNvPr id="13" name="スライド番号プレースホルダー 3"/>
          <p:cNvSpPr>
            <a:spLocks noGrp="1"/>
          </p:cNvSpPr>
          <p:nvPr>
            <p:ph type="sldNum" sz="quarter" idx="12"/>
          </p:nvPr>
        </p:nvSpPr>
        <p:spPr>
          <a:xfrm>
            <a:off x="9552443" y="6550476"/>
            <a:ext cx="412443" cy="365125"/>
          </a:xfrm>
        </p:spPr>
        <p:txBody>
          <a:bodyPr/>
          <a:lstStyle/>
          <a:p>
            <a:fld id="{FCE98AE0-BE98-4E8C-BBDC-F98D666762F1}" type="slidenum">
              <a:rPr lang="ja-JP" altLang="en-US" sz="1400" smtClean="0">
                <a:solidFill>
                  <a:prstClr val="black"/>
                </a:solidFill>
                <a:latin typeface="ＭＳ Ｐゴシック"/>
              </a:rPr>
              <a:pPr/>
              <a:t>14</a:t>
            </a:fld>
            <a:endParaRPr lang="ja-JP" altLang="en-US" sz="1400" dirty="0">
              <a:solidFill>
                <a:prstClr val="black"/>
              </a:solidFill>
              <a:latin typeface="ＭＳ Ｐゴシック"/>
            </a:endParaRPr>
          </a:p>
        </p:txBody>
      </p:sp>
      <p:sp>
        <p:nvSpPr>
          <p:cNvPr id="15" name="正方形/長方形 14"/>
          <p:cNvSpPr/>
          <p:nvPr/>
        </p:nvSpPr>
        <p:spPr>
          <a:xfrm>
            <a:off x="0" y="0"/>
            <a:ext cx="9906000" cy="504000"/>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a:r>
              <a:rPr kumimoji="0" lang="ja-JP" altLang="en-US" sz="2400" b="1" kern="0" dirty="0" smtClean="0">
                <a:solidFill>
                  <a:prstClr val="black"/>
                </a:solidFill>
                <a:latin typeface="ＭＳ Ｐゴシック"/>
              </a:rPr>
              <a:t>介護</a:t>
            </a:r>
            <a:r>
              <a:rPr kumimoji="0" lang="ja-JP" altLang="en-US" sz="2400" b="1" kern="0" dirty="0">
                <a:solidFill>
                  <a:prstClr val="black"/>
                </a:solidFill>
                <a:latin typeface="ＭＳ Ｐゴシック"/>
              </a:rPr>
              <a:t>予防・日常生活支援総合事業（新しい総合事業）の</a:t>
            </a:r>
            <a:r>
              <a:rPr kumimoji="0" lang="ja-JP" altLang="en-US" sz="2400" b="1" kern="0" dirty="0" smtClean="0">
                <a:solidFill>
                  <a:prstClr val="black"/>
                </a:solidFill>
                <a:latin typeface="ＭＳ Ｐゴシック"/>
              </a:rPr>
              <a:t>構成</a:t>
            </a:r>
            <a:endParaRPr lang="ja-JP" altLang="en-US" sz="2400" b="1" dirty="0">
              <a:solidFill>
                <a:prstClr val="black"/>
              </a:solidFill>
              <a:latin typeface="ＭＳ Ｐゴシック"/>
            </a:endParaRPr>
          </a:p>
        </p:txBody>
      </p:sp>
      <p:sp>
        <p:nvSpPr>
          <p:cNvPr id="2" name="テキスト ボックス 1"/>
          <p:cNvSpPr txBox="1"/>
          <p:nvPr/>
        </p:nvSpPr>
        <p:spPr>
          <a:xfrm>
            <a:off x="114470" y="6597371"/>
            <a:ext cx="8668668" cy="182020"/>
          </a:xfrm>
          <a:prstGeom prst="rect">
            <a:avLst/>
          </a:prstGeom>
          <a:ln>
            <a:noFill/>
            <a:prstDash val="sysDot"/>
          </a:ln>
        </p:spPr>
        <p:txBody>
          <a:bodyPr vert="horz" wrap="square" lIns="91440" tIns="45720" rIns="91440" bIns="45720" rtlCol="0" anchor="t" anchorCtr="0">
            <a:noAutofit/>
          </a:bodyPr>
          <a:lstStyle/>
          <a:p>
            <a:r>
              <a:rPr lang="ja-JP" altLang="en-US" sz="1100" dirty="0" smtClean="0">
                <a:solidFill>
                  <a:prstClr val="black"/>
                </a:solidFill>
                <a:latin typeface="ＭＳ Ｐゴシック"/>
                <a:cs typeface="メイリオ" panose="020B0604030504040204" pitchFamily="50" charset="-128"/>
              </a:rPr>
              <a:t>注「指針」：「介護予防・日常生活支援総合事業の適切かつ有効な実施を図るための指針（平成</a:t>
            </a:r>
            <a:r>
              <a:rPr lang="en-US" altLang="ja-JP" sz="1100" dirty="0" smtClean="0">
                <a:solidFill>
                  <a:prstClr val="black"/>
                </a:solidFill>
                <a:latin typeface="ＭＳ Ｐゴシック"/>
                <a:cs typeface="メイリオ" panose="020B0604030504040204" pitchFamily="50" charset="-128"/>
              </a:rPr>
              <a:t>27.3.31</a:t>
            </a:r>
            <a:r>
              <a:rPr lang="ja-JP" altLang="en-US" sz="1100" dirty="0" smtClean="0">
                <a:solidFill>
                  <a:prstClr val="black"/>
                </a:solidFill>
                <a:latin typeface="ＭＳ Ｐゴシック"/>
                <a:cs typeface="メイリオ" panose="020B0604030504040204" pitchFamily="50" charset="-128"/>
              </a:rPr>
              <a:t>厚生労働省告示第</a:t>
            </a:r>
            <a:r>
              <a:rPr lang="en-US" altLang="ja-JP" sz="1100" dirty="0" smtClean="0">
                <a:solidFill>
                  <a:prstClr val="black"/>
                </a:solidFill>
                <a:latin typeface="ＭＳ Ｐゴシック"/>
                <a:cs typeface="メイリオ" panose="020B0604030504040204" pitchFamily="50" charset="-128"/>
              </a:rPr>
              <a:t>196</a:t>
            </a:r>
            <a:r>
              <a:rPr lang="ja-JP" altLang="en-US" sz="1100" dirty="0" smtClean="0">
                <a:solidFill>
                  <a:prstClr val="black"/>
                </a:solidFill>
                <a:latin typeface="ＭＳ Ｐゴシック"/>
                <a:cs typeface="メイリオ" panose="020B0604030504040204" pitchFamily="50" charset="-128"/>
              </a:rPr>
              <a:t>号）」</a:t>
            </a:r>
            <a:endParaRPr lang="ja-JP" altLang="en-US" sz="1100" dirty="0">
              <a:solidFill>
                <a:prstClr val="black"/>
              </a:solidFill>
              <a:latin typeface="ＭＳ Ｐゴシック"/>
              <a:cs typeface="メイリオ" panose="020B0604030504040204" pitchFamily="50" charset="-128"/>
            </a:endParaRPr>
          </a:p>
        </p:txBody>
      </p:sp>
    </p:spTree>
    <p:extLst>
      <p:ext uri="{BB962C8B-B14F-4D97-AF65-F5344CB8AC3E}">
        <p14:creationId xmlns:p14="http://schemas.microsoft.com/office/powerpoint/2010/main" val="1784162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6026277" y="3943683"/>
            <a:ext cx="919888" cy="542193"/>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5" name="右矢印吹き出し 4"/>
          <p:cNvSpPr/>
          <p:nvPr/>
        </p:nvSpPr>
        <p:spPr>
          <a:xfrm rot="16200000">
            <a:off x="1995506" y="3714164"/>
            <a:ext cx="1197942" cy="4773511"/>
          </a:xfrm>
          <a:prstGeom prst="rightArrowCallout">
            <a:avLst>
              <a:gd name="adj1" fmla="val 10839"/>
              <a:gd name="adj2" fmla="val 0"/>
              <a:gd name="adj3" fmla="val 17025"/>
              <a:gd name="adj4" fmla="val 72952"/>
            </a:avLst>
          </a:prstGeom>
          <a:solidFill>
            <a:schemeClr val="bg1"/>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35" name="角丸四角形 34"/>
          <p:cNvSpPr/>
          <p:nvPr/>
        </p:nvSpPr>
        <p:spPr>
          <a:xfrm>
            <a:off x="160306" y="1844825"/>
            <a:ext cx="4782343" cy="3642524"/>
          </a:xfrm>
          <a:prstGeom prst="roundRect">
            <a:avLst/>
          </a:prstGeom>
          <a:solidFill>
            <a:schemeClr val="bg2"/>
          </a:solidFill>
          <a:ln w="635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endParaRPr lang="ja-JP" altLang="en-US" sz="1000" dirty="0">
              <a:solidFill>
                <a:prstClr val="black"/>
              </a:solidFill>
            </a:endParaRPr>
          </a:p>
        </p:txBody>
      </p:sp>
      <p:grpSp>
        <p:nvGrpSpPr>
          <p:cNvPr id="3" name="グループ化 2"/>
          <p:cNvGrpSpPr/>
          <p:nvPr/>
        </p:nvGrpSpPr>
        <p:grpSpPr>
          <a:xfrm>
            <a:off x="49552" y="584520"/>
            <a:ext cx="9792000" cy="1068677"/>
            <a:chOff x="130753" y="3822045"/>
            <a:chExt cx="9851748" cy="1758341"/>
          </a:xfrm>
        </p:grpSpPr>
        <p:sp>
          <p:nvSpPr>
            <p:cNvPr id="43" name="コンテンツ プレースホルダー 1"/>
            <p:cNvSpPr txBox="1">
              <a:spLocks/>
            </p:cNvSpPr>
            <p:nvPr/>
          </p:nvSpPr>
          <p:spPr>
            <a:xfrm>
              <a:off x="130753" y="3822045"/>
              <a:ext cx="9851748" cy="1758341"/>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endParaRPr lang="en-US" altLang="ja-JP" sz="1600" dirty="0">
                <a:solidFill>
                  <a:prstClr val="black"/>
                </a:solidFill>
                <a:latin typeface="ＭＳ Ｐゴシック"/>
              </a:endParaRPr>
            </a:p>
          </p:txBody>
        </p:sp>
        <p:sp>
          <p:nvSpPr>
            <p:cNvPr id="46" name="テキスト ボックス 45"/>
            <p:cNvSpPr txBox="1"/>
            <p:nvPr/>
          </p:nvSpPr>
          <p:spPr>
            <a:xfrm>
              <a:off x="137725" y="3868228"/>
              <a:ext cx="9844776" cy="1711626"/>
            </a:xfrm>
            <a:prstGeom prst="rect">
              <a:avLst/>
            </a:prstGeom>
            <a:noFill/>
          </p:spPr>
          <p:txBody>
            <a:bodyPr wrap="square" rtlCol="0">
              <a:spAutoFit/>
            </a:bodyPr>
            <a:lstStyle/>
            <a:p>
              <a:pPr marL="185571" indent="-185571" defTabSz="913575">
                <a:lnSpc>
                  <a:spcPct val="110000"/>
                </a:lnSpc>
              </a:pPr>
              <a:r>
                <a:rPr lang="ja-JP" altLang="en-US" sz="1400" dirty="0">
                  <a:solidFill>
                    <a:prstClr val="black"/>
                  </a:solidFill>
                  <a:latin typeface="ＭＳ Ｐゴシック"/>
                </a:rPr>
                <a:t>○予防給付のうち訪問介護・通所介護について、市町村が</a:t>
              </a:r>
              <a:r>
                <a:rPr lang="ja-JP" altLang="en-US" sz="1400" u="sng" dirty="0">
                  <a:solidFill>
                    <a:prstClr val="black"/>
                  </a:solidFill>
                  <a:latin typeface="ＭＳ Ｐゴシック"/>
                </a:rPr>
                <a:t>地域の実情に応じた取組</a:t>
              </a:r>
              <a:r>
                <a:rPr lang="ja-JP" altLang="en-US" sz="1400" dirty="0">
                  <a:solidFill>
                    <a:prstClr val="black"/>
                  </a:solidFill>
                  <a:latin typeface="ＭＳ Ｐゴシック"/>
                </a:rPr>
                <a:t>ができる介護保険制度の</a:t>
              </a:r>
              <a:r>
                <a:rPr lang="ja-JP" altLang="en-US" sz="1400" u="sng" dirty="0">
                  <a:solidFill>
                    <a:prstClr val="black"/>
                  </a:solidFill>
                  <a:latin typeface="ＭＳ Ｐゴシック"/>
                </a:rPr>
                <a:t>地域支援事業</a:t>
              </a:r>
              <a:r>
                <a:rPr lang="ja-JP" altLang="en-US" sz="1400" dirty="0">
                  <a:solidFill>
                    <a:prstClr val="black"/>
                  </a:solidFill>
                  <a:latin typeface="ＭＳ Ｐゴシック"/>
                </a:rPr>
                <a:t>へ移行（２９年度末まで）。財源構成は給付と同じ（国、都道府県、市町村、</a:t>
              </a:r>
              <a:r>
                <a:rPr lang="en-US" altLang="ja-JP" sz="1400" dirty="0">
                  <a:solidFill>
                    <a:prstClr val="black"/>
                  </a:solidFill>
                  <a:latin typeface="ＭＳ Ｐゴシック"/>
                </a:rPr>
                <a:t>1</a:t>
              </a:r>
              <a:r>
                <a:rPr lang="ja-JP" altLang="en-US" sz="1400" dirty="0">
                  <a:solidFill>
                    <a:prstClr val="black"/>
                  </a:solidFill>
                  <a:latin typeface="ＭＳ Ｐゴシック"/>
                </a:rPr>
                <a:t>号保険料、２号保険料）。</a:t>
              </a:r>
              <a:endParaRPr lang="en-US" altLang="ja-JP" sz="1400" dirty="0">
                <a:solidFill>
                  <a:prstClr val="black"/>
                </a:solidFill>
                <a:latin typeface="ＭＳ Ｐゴシック"/>
              </a:endParaRPr>
            </a:p>
            <a:p>
              <a:pPr marL="185571" indent="-185571" defTabSz="913575">
                <a:lnSpc>
                  <a:spcPct val="110000"/>
                </a:lnSpc>
              </a:pPr>
              <a:r>
                <a:rPr lang="ja-JP" altLang="en-US" sz="1400" dirty="0">
                  <a:solidFill>
                    <a:prstClr val="black"/>
                  </a:solidFill>
                  <a:latin typeface="ＭＳ Ｐゴシック"/>
                </a:rPr>
                <a:t>○既存の介護事業所による既存のサービスに加えて、</a:t>
              </a:r>
              <a:r>
                <a:rPr lang="en-US" altLang="ja-JP" sz="1400" dirty="0">
                  <a:solidFill>
                    <a:prstClr val="black"/>
                  </a:solidFill>
                  <a:latin typeface="ＭＳ Ｐゴシック"/>
                </a:rPr>
                <a:t>NPO</a:t>
              </a:r>
              <a:r>
                <a:rPr lang="ja-JP" altLang="en-US" sz="1400" dirty="0" err="1">
                  <a:solidFill>
                    <a:prstClr val="black"/>
                  </a:solidFill>
                  <a:latin typeface="ＭＳ Ｐゴシック"/>
                </a:rPr>
                <a:t>、</a:t>
              </a:r>
              <a:r>
                <a:rPr lang="ja-JP" altLang="en-US" sz="1400" dirty="0">
                  <a:solidFill>
                    <a:prstClr val="black"/>
                  </a:solidFill>
                  <a:latin typeface="ＭＳ Ｐゴシック"/>
                </a:rPr>
                <a:t>民間企業、ボランティアなど</a:t>
              </a:r>
              <a:r>
                <a:rPr lang="ja-JP" altLang="en-US" sz="1400" u="sng" dirty="0">
                  <a:solidFill>
                    <a:prstClr val="black"/>
                  </a:solidFill>
                  <a:latin typeface="ＭＳ Ｐゴシック"/>
                </a:rPr>
                <a:t>地域の多様な主体を活用</a:t>
              </a:r>
              <a:r>
                <a:rPr lang="ja-JP" altLang="en-US" sz="1400" dirty="0">
                  <a:solidFill>
                    <a:prstClr val="black"/>
                  </a:solidFill>
                  <a:latin typeface="ＭＳ Ｐゴシック"/>
                </a:rPr>
                <a:t>して高齢者を支援。</a:t>
              </a:r>
              <a:r>
                <a:rPr lang="ja-JP" altLang="en-US" sz="1400" u="sng" dirty="0">
                  <a:solidFill>
                    <a:prstClr val="black"/>
                  </a:solidFill>
                  <a:latin typeface="ＭＳ Ｐゴシック"/>
                </a:rPr>
                <a:t>高齢者は支え手側に回ることも</a:t>
              </a:r>
              <a:r>
                <a:rPr lang="ja-JP" altLang="en-US" sz="1400" dirty="0">
                  <a:solidFill>
                    <a:prstClr val="black"/>
                  </a:solidFill>
                  <a:latin typeface="ＭＳ Ｐゴシック"/>
                </a:rPr>
                <a:t>。</a:t>
              </a:r>
              <a:endParaRPr lang="en-US" altLang="ja-JP" sz="1400" dirty="0">
                <a:solidFill>
                  <a:prstClr val="black"/>
                </a:solidFill>
                <a:latin typeface="ＭＳ Ｐゴシック"/>
              </a:endParaRPr>
            </a:p>
          </p:txBody>
        </p:sp>
      </p:grpSp>
      <p:sp>
        <p:nvSpPr>
          <p:cNvPr id="42" name="テキスト ボックス 41"/>
          <p:cNvSpPr txBox="1"/>
          <p:nvPr/>
        </p:nvSpPr>
        <p:spPr>
          <a:xfrm>
            <a:off x="56518" y="4220"/>
            <a:ext cx="9849544" cy="540000"/>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357" tIns="45680" rIns="91357" bIns="45680" rtlCol="0">
            <a:spAutoFit/>
          </a:bodyPr>
          <a:lstStyle/>
          <a:p>
            <a:pPr algn="ctr" defTabSz="913575" fontAlgn="base">
              <a:spcBef>
                <a:spcPct val="0"/>
              </a:spcBef>
              <a:spcAft>
                <a:spcPct val="0"/>
              </a:spcAft>
            </a:pPr>
            <a:r>
              <a:rPr lang="ja-JP" altLang="en-US" sz="2800" dirty="0" smtClean="0">
                <a:solidFill>
                  <a:prstClr val="black"/>
                </a:solidFill>
                <a:latin typeface="ＭＳ Ｐゴシック"/>
              </a:rPr>
              <a:t>　　　総合事業と生活支援サービスの充実</a:t>
            </a:r>
            <a:endParaRPr lang="ja-JP" altLang="en-US" sz="2800" dirty="0">
              <a:solidFill>
                <a:prstClr val="black"/>
              </a:solidFill>
              <a:latin typeface="ＭＳ Ｐゴシック"/>
            </a:endParaRPr>
          </a:p>
        </p:txBody>
      </p:sp>
      <p:sp>
        <p:nvSpPr>
          <p:cNvPr id="8" name="正方形/長方形 7"/>
          <p:cNvSpPr/>
          <p:nvPr/>
        </p:nvSpPr>
        <p:spPr>
          <a:xfrm>
            <a:off x="56518" y="1700808"/>
            <a:ext cx="9849544" cy="50405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102" name="角丸四角形 101"/>
          <p:cNvSpPr/>
          <p:nvPr/>
        </p:nvSpPr>
        <p:spPr>
          <a:xfrm>
            <a:off x="207720" y="5903897"/>
            <a:ext cx="4889296" cy="784830"/>
          </a:xfrm>
          <a:prstGeom prst="roundRect">
            <a:avLst/>
          </a:prstGeom>
          <a:noFill/>
          <a:ln w="6350">
            <a:noFill/>
          </a:ln>
          <a:effectLst/>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r>
              <a:rPr lang="ja-JP" altLang="en-US" sz="1100" dirty="0">
                <a:solidFill>
                  <a:prstClr val="black"/>
                </a:solidFill>
              </a:rPr>
              <a:t>　・住民主体で参加しやすく、地域に根ざした介護予防活動の推進</a:t>
            </a:r>
            <a:endParaRPr lang="en-US" altLang="ja-JP" sz="1100" dirty="0">
              <a:solidFill>
                <a:prstClr val="black"/>
              </a:solidFill>
            </a:endParaRPr>
          </a:p>
          <a:p>
            <a:pPr defTabSz="913575"/>
            <a:r>
              <a:rPr lang="ja-JP" altLang="en-US" sz="1100" dirty="0">
                <a:solidFill>
                  <a:prstClr val="black"/>
                </a:solidFill>
              </a:rPr>
              <a:t>　・元気な時からの切れ目ない介護予防の継続</a:t>
            </a:r>
            <a:endParaRPr lang="en-US" altLang="ja-JP" sz="1100" dirty="0">
              <a:solidFill>
                <a:prstClr val="black"/>
              </a:solidFill>
            </a:endParaRPr>
          </a:p>
          <a:p>
            <a:pPr defTabSz="913575"/>
            <a:r>
              <a:rPr lang="ja-JP" altLang="en-US" sz="1100" dirty="0">
                <a:solidFill>
                  <a:prstClr val="black"/>
                </a:solidFill>
              </a:rPr>
              <a:t>　・リハビリテーション専門職等の関与による介護予防の取組</a:t>
            </a:r>
            <a:endParaRPr lang="en-US" altLang="ja-JP" sz="1100" dirty="0">
              <a:solidFill>
                <a:prstClr val="black"/>
              </a:solidFill>
            </a:endParaRPr>
          </a:p>
          <a:p>
            <a:pPr defTabSz="913575"/>
            <a:r>
              <a:rPr lang="ja-JP" altLang="en-US" sz="1100" dirty="0">
                <a:solidFill>
                  <a:prstClr val="black"/>
                </a:solidFill>
              </a:rPr>
              <a:t>　・見守り等生活支援の担い手として、生きがいと役割づくりによる互助の推進</a:t>
            </a:r>
          </a:p>
        </p:txBody>
      </p:sp>
      <p:sp>
        <p:nvSpPr>
          <p:cNvPr id="14" name="角丸四角形 13"/>
          <p:cNvSpPr/>
          <p:nvPr/>
        </p:nvSpPr>
        <p:spPr>
          <a:xfrm>
            <a:off x="8118768" y="4230750"/>
            <a:ext cx="1665699" cy="2075716"/>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・住民主体のサービ</a:t>
            </a:r>
            <a:endParaRPr lang="en-US" altLang="ja-JP" sz="1200" dirty="0">
              <a:solidFill>
                <a:prstClr val="black"/>
              </a:solidFill>
            </a:endParaRPr>
          </a:p>
          <a:p>
            <a:pPr defTabSz="913575"/>
            <a:r>
              <a:rPr lang="ja-JP" altLang="en-US" sz="1200" dirty="0">
                <a:solidFill>
                  <a:prstClr val="black"/>
                </a:solidFill>
              </a:rPr>
              <a:t>　ス利用の拡充</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・認定に至らない</a:t>
            </a:r>
            <a:endParaRPr lang="en-US" altLang="ja-JP" sz="1200" dirty="0">
              <a:solidFill>
                <a:prstClr val="black"/>
              </a:solidFill>
            </a:endParaRPr>
          </a:p>
          <a:p>
            <a:pPr defTabSz="913575"/>
            <a:r>
              <a:rPr lang="ja-JP" altLang="en-US" sz="1200" dirty="0">
                <a:solidFill>
                  <a:prstClr val="black"/>
                </a:solidFill>
              </a:rPr>
              <a:t>　高齢者の増加</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・重度化予防の推進</a:t>
            </a:r>
          </a:p>
        </p:txBody>
      </p:sp>
      <p:sp>
        <p:nvSpPr>
          <p:cNvPr id="112" name="正方形/長方形 111"/>
          <p:cNvSpPr/>
          <p:nvPr/>
        </p:nvSpPr>
        <p:spPr>
          <a:xfrm>
            <a:off x="5097082" y="2164342"/>
            <a:ext cx="2650711"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・専門的なサービスを必要とする人に</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a:solidFill>
                  <a:prstClr val="black"/>
                </a:solidFill>
                <a:latin typeface="HG丸ｺﾞｼｯｸM-PRO" panose="020F0600000000000000" pitchFamily="50" charset="-128"/>
                <a:ea typeface="HG丸ｺﾞｼｯｸM-PRO" panose="020F0600000000000000" pitchFamily="50" charset="-128"/>
              </a:rPr>
              <a:t>は</a:t>
            </a:r>
            <a:r>
              <a:rPr lang="ja-JP" altLang="en-US" sz="1100" smtClean="0">
                <a:solidFill>
                  <a:prstClr val="black"/>
                </a:solidFill>
                <a:latin typeface="HG丸ｺﾞｼｯｸM-PRO" panose="020F0600000000000000" pitchFamily="50" charset="-128"/>
                <a:ea typeface="HG丸ｺﾞｼｯｸM-PRO" panose="020F0600000000000000" pitchFamily="50" charset="-128"/>
              </a:rPr>
              <a:t>専門的なサービス</a:t>
            </a:r>
            <a:r>
              <a:rPr lang="ja-JP" altLang="en-US" sz="1100" dirty="0">
                <a:solidFill>
                  <a:prstClr val="black"/>
                </a:solidFill>
                <a:latin typeface="HG丸ｺﾞｼｯｸM-PRO" panose="020F0600000000000000" pitchFamily="50" charset="-128"/>
                <a:ea typeface="HG丸ｺﾞｼｯｸM-PRO" panose="020F0600000000000000" pitchFamily="50" charset="-128"/>
              </a:rPr>
              <a:t>の提供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（専門サービスにふさわしい単価）</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5097035" y="4500884"/>
            <a:ext cx="2642816" cy="1720559"/>
          </a:xfrm>
          <a:prstGeom prst="rect">
            <a:avLst/>
          </a:prstGeom>
          <a:solidFill>
            <a:srgbClr val="FFFFCC"/>
          </a:solidFill>
          <a:ln w="63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・支援する側とされる側という画一的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な関係性ではなく、サービスを利用</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しながら地域とのつながりを維持で</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きる</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・能力に応じた柔軟な支援により、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介護サービスからの自立意欲が向上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8137294" y="2127546"/>
            <a:ext cx="1665697" cy="1503621"/>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・多様なニーズに対</a:t>
            </a:r>
            <a:endParaRPr lang="en-US" altLang="ja-JP" sz="1200" dirty="0">
              <a:solidFill>
                <a:prstClr val="black"/>
              </a:solidFill>
            </a:endParaRPr>
          </a:p>
          <a:p>
            <a:pPr defTabSz="913575"/>
            <a:r>
              <a:rPr lang="ja-JP" altLang="en-US" sz="1200" dirty="0">
                <a:solidFill>
                  <a:prstClr val="black"/>
                </a:solidFill>
              </a:rPr>
              <a:t>　するサービスの拡</a:t>
            </a:r>
            <a:endParaRPr lang="en-US" altLang="ja-JP" sz="1200" dirty="0">
              <a:solidFill>
                <a:prstClr val="black"/>
              </a:solidFill>
            </a:endParaRPr>
          </a:p>
          <a:p>
            <a:pPr defTabSz="913575"/>
            <a:r>
              <a:rPr lang="ja-JP" altLang="en-US" sz="1200" dirty="0">
                <a:solidFill>
                  <a:prstClr val="black"/>
                </a:solidFill>
              </a:rPr>
              <a:t>　が</a:t>
            </a:r>
            <a:r>
              <a:rPr lang="ja-JP" altLang="en-US" sz="1200" dirty="0" err="1">
                <a:solidFill>
                  <a:prstClr val="black"/>
                </a:solidFill>
              </a:rPr>
              <a:t>りに</a:t>
            </a:r>
            <a:r>
              <a:rPr lang="ja-JP" altLang="en-US" sz="1200" dirty="0">
                <a:solidFill>
                  <a:prstClr val="black"/>
                </a:solidFill>
              </a:rPr>
              <a:t>より、在宅生</a:t>
            </a:r>
            <a:endParaRPr lang="en-US" altLang="ja-JP" sz="1200" dirty="0">
              <a:solidFill>
                <a:prstClr val="black"/>
              </a:solidFill>
            </a:endParaRPr>
          </a:p>
          <a:p>
            <a:pPr defTabSz="913575"/>
            <a:r>
              <a:rPr lang="ja-JP" altLang="en-US" sz="1200" dirty="0">
                <a:solidFill>
                  <a:prstClr val="black"/>
                </a:solidFill>
              </a:rPr>
              <a:t>　活の安心確保</a:t>
            </a:r>
          </a:p>
        </p:txBody>
      </p:sp>
      <p:sp>
        <p:nvSpPr>
          <p:cNvPr id="44" name="二等辺三角形 43"/>
          <p:cNvSpPr/>
          <p:nvPr/>
        </p:nvSpPr>
        <p:spPr>
          <a:xfrm rot="5400000">
            <a:off x="6038293" y="4020502"/>
            <a:ext cx="3884456" cy="276368"/>
          </a:xfrm>
          <a:prstGeom prst="triangle">
            <a:avLst/>
          </a:prstGeom>
          <a:ln w="3175"/>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algn="ctr" defTabSz="913575"/>
            <a:endParaRPr lang="ja-JP" altLang="en-US">
              <a:solidFill>
                <a:prstClr val="black"/>
              </a:solidFill>
            </a:endParaRPr>
          </a:p>
        </p:txBody>
      </p:sp>
      <p:sp>
        <p:nvSpPr>
          <p:cNvPr id="67" name="十字形 66"/>
          <p:cNvSpPr/>
          <p:nvPr/>
        </p:nvSpPr>
        <p:spPr>
          <a:xfrm>
            <a:off x="8516797" y="3771966"/>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2" name="正方形/長方形 1"/>
          <p:cNvSpPr/>
          <p:nvPr/>
        </p:nvSpPr>
        <p:spPr>
          <a:xfrm>
            <a:off x="207768" y="2014022"/>
            <a:ext cx="1195025"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予防給付</a:t>
            </a:r>
            <a:endParaRPr lang="en-US" altLang="ja-JP" sz="1400" b="1" dirty="0">
              <a:solidFill>
                <a:srgbClr val="1F497D"/>
              </a:solidFill>
            </a:endParaRPr>
          </a:p>
          <a:p>
            <a:pPr algn="ctr" defTabSz="913575"/>
            <a:r>
              <a:rPr lang="ja-JP" altLang="en-US" sz="900" dirty="0">
                <a:solidFill>
                  <a:prstClr val="black"/>
                </a:solidFill>
              </a:rPr>
              <a:t>（全国一律の基準）</a:t>
            </a:r>
          </a:p>
        </p:txBody>
      </p:sp>
      <p:sp>
        <p:nvSpPr>
          <p:cNvPr id="61" name="正方形/長方形 60"/>
          <p:cNvSpPr/>
          <p:nvPr/>
        </p:nvSpPr>
        <p:spPr>
          <a:xfrm>
            <a:off x="1770947" y="1897190"/>
            <a:ext cx="285464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地域支援事業</a:t>
            </a:r>
          </a:p>
        </p:txBody>
      </p:sp>
      <p:sp>
        <p:nvSpPr>
          <p:cNvPr id="63" name="正方形/長方形 62"/>
          <p:cNvSpPr/>
          <p:nvPr/>
        </p:nvSpPr>
        <p:spPr>
          <a:xfrm>
            <a:off x="1096045" y="2419870"/>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4" name="正方形/長方形 63"/>
          <p:cNvSpPr/>
          <p:nvPr/>
        </p:nvSpPr>
        <p:spPr>
          <a:xfrm>
            <a:off x="1108571" y="4009733"/>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6" name="正方形/長方形 65"/>
          <p:cNvSpPr/>
          <p:nvPr/>
        </p:nvSpPr>
        <p:spPr>
          <a:xfrm>
            <a:off x="5097084" y="3156647"/>
            <a:ext cx="2666707"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・多様な担い手による多様なサービス（多様な単価、住民主体による低廉な</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単価の設定、単価が低い場合には</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利用料も低減）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8681483" y="3755745"/>
            <a:ext cx="122457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dirty="0">
                <a:solidFill>
                  <a:prstClr val="black"/>
                </a:solidFill>
              </a:rPr>
              <a:t>同時に実現</a:t>
            </a:r>
          </a:p>
        </p:txBody>
      </p:sp>
      <p:sp>
        <p:nvSpPr>
          <p:cNvPr id="70" name="正方形/長方形 69"/>
          <p:cNvSpPr/>
          <p:nvPr/>
        </p:nvSpPr>
        <p:spPr>
          <a:xfrm>
            <a:off x="8314709" y="2249672"/>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サービスの充実</a:t>
            </a:r>
          </a:p>
        </p:txBody>
      </p:sp>
      <p:sp>
        <p:nvSpPr>
          <p:cNvPr id="71" name="正方形/長方形 70"/>
          <p:cNvSpPr/>
          <p:nvPr/>
        </p:nvSpPr>
        <p:spPr>
          <a:xfrm>
            <a:off x="8333238" y="4325489"/>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費用の効率化</a:t>
            </a:r>
          </a:p>
        </p:txBody>
      </p:sp>
      <p:sp>
        <p:nvSpPr>
          <p:cNvPr id="73" name="右矢印 72"/>
          <p:cNvSpPr/>
          <p:nvPr/>
        </p:nvSpPr>
        <p:spPr>
          <a:xfrm rot="18039607">
            <a:off x="4187628" y="3351023"/>
            <a:ext cx="1344992" cy="233102"/>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10" name="右大かっこ 9"/>
          <p:cNvSpPr/>
          <p:nvPr/>
        </p:nvSpPr>
        <p:spPr>
          <a:xfrm>
            <a:off x="4585359" y="2960194"/>
            <a:ext cx="84827" cy="555453"/>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5" name="右大かっこ 74"/>
          <p:cNvSpPr/>
          <p:nvPr/>
        </p:nvSpPr>
        <p:spPr>
          <a:xfrm>
            <a:off x="4638846" y="4393907"/>
            <a:ext cx="62807" cy="740425"/>
          </a:xfrm>
          <a:prstGeom prst="rightBracket">
            <a:avLst/>
          </a:prstGeom>
          <a:no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6" name="右矢印 75"/>
          <p:cNvSpPr/>
          <p:nvPr/>
        </p:nvSpPr>
        <p:spPr>
          <a:xfrm>
            <a:off x="4585360" y="2415993"/>
            <a:ext cx="639355" cy="2487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17" name="グループ化 16"/>
          <p:cNvGrpSpPr/>
          <p:nvPr/>
        </p:nvGrpSpPr>
        <p:grpSpPr>
          <a:xfrm>
            <a:off x="309642" y="2216641"/>
            <a:ext cx="4391958" cy="1414521"/>
            <a:chOff x="200474" y="627888"/>
            <a:chExt cx="7323071" cy="1670352"/>
          </a:xfrm>
        </p:grpSpPr>
        <p:sp>
          <p:nvSpPr>
            <p:cNvPr id="19" name="角丸四角形 18"/>
            <p:cNvSpPr/>
            <p:nvPr/>
          </p:nvSpPr>
          <p:spPr>
            <a:xfrm>
              <a:off x="200474" y="1227262"/>
              <a:ext cx="1383539" cy="553306"/>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訪問介護</a:t>
              </a:r>
            </a:p>
          </p:txBody>
        </p:sp>
        <p:sp>
          <p:nvSpPr>
            <p:cNvPr id="22" name="角丸四角形 21"/>
            <p:cNvSpPr/>
            <p:nvPr/>
          </p:nvSpPr>
          <p:spPr>
            <a:xfrm>
              <a:off x="2691686" y="1182064"/>
              <a:ext cx="4808223" cy="598504"/>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ＮＰＯ、民間事業者等による掃除・洗濯等の</a:t>
              </a:r>
              <a:endParaRPr lang="en-US" altLang="ja-JP" sz="1100" dirty="0">
                <a:solidFill>
                  <a:prstClr val="black"/>
                </a:solidFill>
              </a:endParaRPr>
            </a:p>
            <a:p>
              <a:pPr defTabSz="913575"/>
              <a:r>
                <a:rPr lang="ja-JP" altLang="en-US" sz="1100" dirty="0">
                  <a:solidFill>
                    <a:prstClr val="black"/>
                  </a:solidFill>
                </a:rPr>
                <a:t>　生活支援サービス</a:t>
              </a:r>
            </a:p>
          </p:txBody>
        </p:sp>
        <p:sp>
          <p:nvSpPr>
            <p:cNvPr id="23" name="角丸四角形 22"/>
            <p:cNvSpPr/>
            <p:nvPr/>
          </p:nvSpPr>
          <p:spPr>
            <a:xfrm>
              <a:off x="2691688" y="1756185"/>
              <a:ext cx="4808221"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a:t>
              </a:r>
              <a:r>
                <a:rPr lang="ja-JP" altLang="en-US" sz="1100" dirty="0">
                  <a:solidFill>
                    <a:prstClr val="black"/>
                  </a:solidFill>
                </a:rPr>
                <a:t>住民ボランティアによるゴミ出し等の生活支</a:t>
              </a:r>
              <a:endParaRPr lang="en-US" altLang="ja-JP" sz="1100" dirty="0">
                <a:solidFill>
                  <a:prstClr val="black"/>
                </a:solidFill>
              </a:endParaRPr>
            </a:p>
            <a:p>
              <a:pPr defTabSz="913575"/>
              <a:r>
                <a:rPr lang="ja-JP" altLang="en-US" sz="1100" dirty="0">
                  <a:solidFill>
                    <a:prstClr val="black"/>
                  </a:solidFill>
                </a:rPr>
                <a:t>　援サービス</a:t>
              </a: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21" name="角丸四角形 20"/>
            <p:cNvSpPr/>
            <p:nvPr/>
          </p:nvSpPr>
          <p:spPr>
            <a:xfrm>
              <a:off x="2710641" y="627888"/>
              <a:ext cx="4812904"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既存の訪問介護事業所による身体介護・生　</a:t>
              </a:r>
              <a:endParaRPr lang="en-US" altLang="ja-JP" sz="1100" dirty="0">
                <a:solidFill>
                  <a:prstClr val="black"/>
                </a:solidFill>
              </a:endParaRPr>
            </a:p>
            <a:p>
              <a:pPr defTabSz="913575"/>
              <a:r>
                <a:rPr lang="ja-JP" altLang="en-US" sz="1100" dirty="0">
                  <a:solidFill>
                    <a:prstClr val="black"/>
                  </a:solidFill>
                </a:rPr>
                <a:t>　活援助の訪問介護</a:t>
              </a:r>
            </a:p>
          </p:txBody>
        </p:sp>
      </p:grpSp>
      <p:sp>
        <p:nvSpPr>
          <p:cNvPr id="78" name="右矢印 77"/>
          <p:cNvSpPr/>
          <p:nvPr/>
        </p:nvSpPr>
        <p:spPr>
          <a:xfrm rot="17856062">
            <a:off x="4416589" y="4251454"/>
            <a:ext cx="1107748" cy="198283"/>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26" name="グループ化 25"/>
          <p:cNvGrpSpPr/>
          <p:nvPr/>
        </p:nvGrpSpPr>
        <p:grpSpPr>
          <a:xfrm>
            <a:off x="322416" y="3755745"/>
            <a:ext cx="4379207" cy="1596858"/>
            <a:chOff x="948103" y="2846312"/>
            <a:chExt cx="8082295" cy="1231347"/>
          </a:xfrm>
        </p:grpSpPr>
        <p:sp>
          <p:nvSpPr>
            <p:cNvPr id="28" name="角丸四角形 27"/>
            <p:cNvSpPr/>
            <p:nvPr/>
          </p:nvSpPr>
          <p:spPr>
            <a:xfrm>
              <a:off x="948103" y="3335098"/>
              <a:ext cx="1529329"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通所介護</a:t>
              </a:r>
            </a:p>
          </p:txBody>
        </p:sp>
        <p:sp>
          <p:nvSpPr>
            <p:cNvPr id="29" name="角丸四角形 28"/>
            <p:cNvSpPr/>
            <p:nvPr/>
          </p:nvSpPr>
          <p:spPr>
            <a:xfrm>
              <a:off x="3675247" y="2846312"/>
              <a:ext cx="5322409" cy="34804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既存の通所介護事業所による機能訓練等</a:t>
              </a:r>
              <a:endParaRPr lang="en-US" altLang="ja-JP" sz="1100" dirty="0">
                <a:solidFill>
                  <a:prstClr val="black"/>
                </a:solidFill>
              </a:endParaRPr>
            </a:p>
            <a:p>
              <a:pPr defTabSz="913575"/>
              <a:r>
                <a:rPr lang="ja-JP" altLang="en-US" sz="1100" dirty="0">
                  <a:solidFill>
                    <a:prstClr val="black"/>
                  </a:solidFill>
                </a:rPr>
                <a:t>　の通所介護</a:t>
              </a:r>
            </a:p>
          </p:txBody>
        </p:sp>
        <p:sp>
          <p:nvSpPr>
            <p:cNvPr id="30" name="角丸四角形 29"/>
            <p:cNvSpPr/>
            <p:nvPr/>
          </p:nvSpPr>
          <p:spPr>
            <a:xfrm>
              <a:off x="3685874" y="3199722"/>
              <a:ext cx="5328909"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dirty="0">
                  <a:solidFill>
                    <a:prstClr val="black"/>
                  </a:solidFill>
                </a:rPr>
                <a:t>　ＮＰＯ、民間事業者等によるﾐﾆﾃﾞｲｻｰﾋﾞｽ</a:t>
              </a:r>
            </a:p>
          </p:txBody>
        </p:sp>
        <p:sp>
          <p:nvSpPr>
            <p:cNvPr id="31" name="角丸四角形 30"/>
            <p:cNvSpPr/>
            <p:nvPr/>
          </p:nvSpPr>
          <p:spPr>
            <a:xfrm>
              <a:off x="3675245" y="3445615"/>
              <a:ext cx="5355153" cy="28803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ｺﾐｭﾆﾃｨｻﾛﾝ、住民主体の運動・交流の場</a:t>
              </a:r>
            </a:p>
          </p:txBody>
        </p:sp>
        <p:sp>
          <p:nvSpPr>
            <p:cNvPr id="32" name="角丸四角形 31"/>
            <p:cNvSpPr/>
            <p:nvPr/>
          </p:nvSpPr>
          <p:spPr>
            <a:xfrm>
              <a:off x="3685874" y="3733646"/>
              <a:ext cx="5328908" cy="34401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リハビリ</a:t>
              </a:r>
              <a:r>
                <a:rPr lang="ja-JP" altLang="en-US" sz="1100" dirty="0">
                  <a:solidFill>
                    <a:prstClr val="black"/>
                  </a:solidFill>
                </a:rPr>
                <a:t>、栄養、口腔ケア等の専門職等関与</a:t>
              </a:r>
              <a:endParaRPr lang="en-US" altLang="ja-JP" sz="1100" dirty="0">
                <a:solidFill>
                  <a:prstClr val="black"/>
                </a:solidFill>
              </a:endParaRPr>
            </a:p>
            <a:p>
              <a:pPr defTabSz="913575"/>
              <a:r>
                <a:rPr lang="ja-JP" altLang="en-US" sz="1100" dirty="0">
                  <a:solidFill>
                    <a:prstClr val="black"/>
                  </a:solidFill>
                </a:rPr>
                <a:t>　する教室</a:t>
              </a: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1000" dirty="0">
                <a:solidFill>
                  <a:prstClr val="black"/>
                </a:solidFill>
              </a:endParaRPr>
            </a:p>
          </p:txBody>
        </p:sp>
      </p:grpSp>
      <p:sp>
        <p:nvSpPr>
          <p:cNvPr id="79" name="角丸四角形 78"/>
          <p:cNvSpPr/>
          <p:nvPr/>
        </p:nvSpPr>
        <p:spPr>
          <a:xfrm>
            <a:off x="180028" y="5661436"/>
            <a:ext cx="1892723" cy="242649"/>
          </a:xfrm>
          <a:prstGeom prst="roundRect">
            <a:avLst/>
          </a:prstGeom>
          <a:ln/>
        </p:spPr>
        <p:style>
          <a:lnRef idx="0">
            <a:schemeClr val="accent6"/>
          </a:lnRef>
          <a:fillRef idx="3">
            <a:schemeClr val="accent6"/>
          </a:fillRef>
          <a:effectRef idx="3">
            <a:schemeClr val="accent6"/>
          </a:effectRef>
          <a:fontRef idx="minor">
            <a:schemeClr val="lt1"/>
          </a:fontRef>
        </p:style>
        <p:txBody>
          <a:bodyPr lIns="91357" tIns="45680" rIns="91357" bIns="45680" rtlCol="0" anchor="ctr"/>
          <a:lstStyle/>
          <a:p>
            <a:pPr algn="ctr" defTabSz="913575"/>
            <a:r>
              <a:rPr lang="ja-JP" altLang="en-US" sz="1100" dirty="0">
                <a:solidFill>
                  <a:prstClr val="black"/>
                </a:solidFill>
              </a:rPr>
              <a:t>介護予防・生活支援の充実</a:t>
            </a:r>
          </a:p>
        </p:txBody>
      </p:sp>
      <p:sp>
        <p:nvSpPr>
          <p:cNvPr id="6" name="右矢印 5"/>
          <p:cNvSpPr/>
          <p:nvPr/>
        </p:nvSpPr>
        <p:spPr>
          <a:xfrm>
            <a:off x="4670255" y="3079339"/>
            <a:ext cx="570525" cy="229984"/>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48" name="十字形 47"/>
          <p:cNvSpPr/>
          <p:nvPr/>
        </p:nvSpPr>
        <p:spPr>
          <a:xfrm>
            <a:off x="2471394" y="5523838"/>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49" name="スライド番号プレースホルダー 3"/>
          <p:cNvSpPr>
            <a:spLocks noGrp="1"/>
          </p:cNvSpPr>
          <p:nvPr>
            <p:ph type="sldNum" sz="quarter" idx="12"/>
          </p:nvPr>
        </p:nvSpPr>
        <p:spPr>
          <a:xfrm>
            <a:off x="7653499" y="6550514"/>
            <a:ext cx="2311400" cy="365125"/>
          </a:xfrm>
        </p:spPr>
        <p:txBody>
          <a:body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15</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40034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p:cNvSpPr/>
          <p:nvPr/>
        </p:nvSpPr>
        <p:spPr>
          <a:xfrm>
            <a:off x="5612546" y="3469300"/>
            <a:ext cx="2542326" cy="1775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9" name="正方形/長方形 18"/>
          <p:cNvSpPr/>
          <p:nvPr/>
        </p:nvSpPr>
        <p:spPr>
          <a:xfrm>
            <a:off x="1053224" y="1629128"/>
            <a:ext cx="6847208" cy="3240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ja-JP" altLang="en-US" dirty="0" smtClean="0">
                <a:solidFill>
                  <a:prstClr val="white"/>
                </a:solidFill>
              </a:rPr>
              <a:t>経過措置期間</a:t>
            </a:r>
            <a:endParaRPr lang="ja-JP" altLang="en-US" dirty="0">
              <a:solidFill>
                <a:prstClr val="white"/>
              </a:solidFill>
            </a:endParaRPr>
          </a:p>
        </p:txBody>
      </p:sp>
      <p:sp>
        <p:nvSpPr>
          <p:cNvPr id="13" name="正方形/長方形 12"/>
          <p:cNvSpPr/>
          <p:nvPr/>
        </p:nvSpPr>
        <p:spPr>
          <a:xfrm>
            <a:off x="1053223" y="2268826"/>
            <a:ext cx="6847208" cy="674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4" name="正方形/長方形 3"/>
          <p:cNvSpPr/>
          <p:nvPr/>
        </p:nvSpPr>
        <p:spPr>
          <a:xfrm>
            <a:off x="1839094" y="900552"/>
            <a:ext cx="858096" cy="30243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ltLang="ja-JP" sz="2400" dirty="0" smtClean="0">
              <a:solidFill>
                <a:srgbClr val="FF0000"/>
              </a:solidFill>
            </a:endParaRPr>
          </a:p>
        </p:txBody>
      </p:sp>
      <p:sp>
        <p:nvSpPr>
          <p:cNvPr id="83" name="テキスト ボックス 82"/>
          <p:cNvSpPr txBox="1"/>
          <p:nvPr/>
        </p:nvSpPr>
        <p:spPr>
          <a:xfrm>
            <a:off x="1818656" y="1926456"/>
            <a:ext cx="702078" cy="369332"/>
          </a:xfrm>
          <a:prstGeom prst="rect">
            <a:avLst/>
          </a:prstGeom>
          <a:noFill/>
        </p:spPr>
        <p:txBody>
          <a:bodyPr wrap="square" rtlCol="0">
            <a:spAutoFit/>
          </a:bodyPr>
          <a:lstStyle/>
          <a:p>
            <a:pPr defTabSz="914400"/>
            <a:r>
              <a:rPr lang="ja-JP" altLang="en-US" b="1" dirty="0" smtClean="0">
                <a:solidFill>
                  <a:srgbClr val="FF0000"/>
                </a:solidFill>
                <a:latin typeface="HGP創英角ｺﾞｼｯｸUB" pitchFamily="50" charset="-128"/>
                <a:ea typeface="HGP創英角ｺﾞｼｯｸUB" pitchFamily="50" charset="-128"/>
              </a:rPr>
              <a:t>２７’</a:t>
            </a:r>
            <a:endParaRPr lang="ja-JP" altLang="en-US" b="1" dirty="0">
              <a:solidFill>
                <a:srgbClr val="FF0000"/>
              </a:solidFill>
              <a:latin typeface="HGP創英角ｺﾞｼｯｸUB" pitchFamily="50" charset="-128"/>
              <a:ea typeface="HGP創英角ｺﾞｼｯｸUB" pitchFamily="50" charset="-128"/>
            </a:endParaRPr>
          </a:p>
        </p:txBody>
      </p:sp>
      <p:sp>
        <p:nvSpPr>
          <p:cNvPr id="84" name="テキスト ボックス 83"/>
          <p:cNvSpPr txBox="1"/>
          <p:nvPr/>
        </p:nvSpPr>
        <p:spPr>
          <a:xfrm>
            <a:off x="4074082" y="1926456"/>
            <a:ext cx="702078" cy="369332"/>
          </a:xfrm>
          <a:prstGeom prst="rect">
            <a:avLst/>
          </a:prstGeom>
          <a:noFill/>
        </p:spPr>
        <p:txBody>
          <a:bodyPr wrap="square" rtlCol="0">
            <a:spAutoFit/>
          </a:bodyPr>
          <a:lstStyle/>
          <a:p>
            <a:pPr defTabSz="914400"/>
            <a:r>
              <a:rPr lang="ja-JP" altLang="en-US" b="1" dirty="0" smtClean="0">
                <a:solidFill>
                  <a:srgbClr val="FF0000"/>
                </a:solidFill>
                <a:latin typeface="HGP創英角ｺﾞｼｯｸUB" pitchFamily="50" charset="-128"/>
                <a:ea typeface="HGP創英角ｺﾞｼｯｸUB" pitchFamily="50" charset="-128"/>
              </a:rPr>
              <a:t>２８’</a:t>
            </a:r>
            <a:endParaRPr lang="ja-JP" altLang="en-US" b="1" dirty="0">
              <a:solidFill>
                <a:srgbClr val="FF0000"/>
              </a:solidFill>
              <a:latin typeface="HGP創英角ｺﾞｼｯｸUB" pitchFamily="50" charset="-128"/>
              <a:ea typeface="HGP創英角ｺﾞｼｯｸUB" pitchFamily="50" charset="-128"/>
            </a:endParaRPr>
          </a:p>
        </p:txBody>
      </p:sp>
      <p:sp>
        <p:nvSpPr>
          <p:cNvPr id="85" name="テキスト ボックス 84"/>
          <p:cNvSpPr txBox="1"/>
          <p:nvPr/>
        </p:nvSpPr>
        <p:spPr>
          <a:xfrm>
            <a:off x="6413834" y="1917164"/>
            <a:ext cx="702078" cy="369332"/>
          </a:xfrm>
          <a:prstGeom prst="rect">
            <a:avLst/>
          </a:prstGeom>
          <a:noFill/>
        </p:spPr>
        <p:txBody>
          <a:bodyPr wrap="square" rtlCol="0">
            <a:spAutoFit/>
          </a:bodyPr>
          <a:lstStyle/>
          <a:p>
            <a:pPr defTabSz="914400"/>
            <a:r>
              <a:rPr lang="ja-JP" altLang="en-US" b="1" dirty="0" smtClean="0">
                <a:solidFill>
                  <a:srgbClr val="FF0000"/>
                </a:solidFill>
                <a:latin typeface="HGP創英角ｺﾞｼｯｸUB" pitchFamily="50" charset="-128"/>
                <a:ea typeface="HGP創英角ｺﾞｼｯｸUB" pitchFamily="50" charset="-128"/>
              </a:rPr>
              <a:t>２９’</a:t>
            </a:r>
            <a:endParaRPr lang="ja-JP" altLang="en-US" b="1" dirty="0">
              <a:solidFill>
                <a:srgbClr val="FF0000"/>
              </a:solidFill>
              <a:latin typeface="HGP創英角ｺﾞｼｯｸUB" pitchFamily="50" charset="-128"/>
              <a:ea typeface="HGP創英角ｺﾞｼｯｸUB" pitchFamily="50" charset="-128"/>
            </a:endParaRPr>
          </a:p>
        </p:txBody>
      </p:sp>
      <p:sp>
        <p:nvSpPr>
          <p:cNvPr id="96" name="テキスト ボックス 95"/>
          <p:cNvSpPr txBox="1"/>
          <p:nvPr/>
        </p:nvSpPr>
        <p:spPr>
          <a:xfrm>
            <a:off x="475663" y="2268835"/>
            <a:ext cx="461665" cy="3312568"/>
          </a:xfrm>
          <a:prstGeom prst="rect">
            <a:avLst/>
          </a:prstGeom>
          <a:gradFill>
            <a:gsLst>
              <a:gs pos="0">
                <a:schemeClr val="accent3">
                  <a:tint val="50000"/>
                  <a:satMod val="300000"/>
                </a:schemeClr>
              </a:gs>
              <a:gs pos="51000">
                <a:schemeClr val="accent3">
                  <a:tint val="37000"/>
                  <a:satMod val="300000"/>
                </a:schemeClr>
              </a:gs>
              <a:gs pos="100000">
                <a:schemeClr val="accent3">
                  <a:tint val="15000"/>
                  <a:satMod val="35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3"/>
          </a:lnRef>
          <a:fillRef idx="2">
            <a:schemeClr val="accent3"/>
          </a:fillRef>
          <a:effectRef idx="1">
            <a:schemeClr val="accent3"/>
          </a:effectRef>
          <a:fontRef idx="minor">
            <a:schemeClr val="dk1"/>
          </a:fontRef>
        </p:style>
        <p:txBody>
          <a:bodyPr vert="eaVert" wrap="square" tIns="180000" bIns="180000" rtlCol="0">
            <a:spAutoFit/>
          </a:bodyPr>
          <a:lstStyle/>
          <a:p>
            <a:pPr algn="dist" defTabSz="914400"/>
            <a:r>
              <a:rPr lang="ja-JP" altLang="en-US" b="1" dirty="0" smtClean="0">
                <a:solidFill>
                  <a:srgbClr val="4F81BD"/>
                </a:solidFill>
              </a:rPr>
              <a:t>保険者数　</a:t>
            </a:r>
            <a:endParaRPr lang="ja-JP" altLang="en-US" b="1" dirty="0">
              <a:solidFill>
                <a:srgbClr val="4F81BD"/>
              </a:solidFill>
            </a:endParaRPr>
          </a:p>
        </p:txBody>
      </p:sp>
      <p:sp>
        <p:nvSpPr>
          <p:cNvPr id="72" name="正方形/長方形 71"/>
          <p:cNvSpPr/>
          <p:nvPr/>
        </p:nvSpPr>
        <p:spPr>
          <a:xfrm>
            <a:off x="3213411" y="2504361"/>
            <a:ext cx="4898355" cy="1425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cxnSp>
        <p:nvCxnSpPr>
          <p:cNvPr id="106" name="直線コネクタ 105"/>
          <p:cNvCxnSpPr/>
          <p:nvPr/>
        </p:nvCxnSpPr>
        <p:spPr>
          <a:xfrm>
            <a:off x="1053224" y="1309300"/>
            <a:ext cx="0" cy="432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7900469" y="2268826"/>
            <a:ext cx="1737238" cy="2975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9" name="テキスト ボックス 88"/>
          <p:cNvSpPr txBox="1"/>
          <p:nvPr/>
        </p:nvSpPr>
        <p:spPr>
          <a:xfrm>
            <a:off x="8549032" y="1926456"/>
            <a:ext cx="702078" cy="369332"/>
          </a:xfrm>
          <a:prstGeom prst="rect">
            <a:avLst/>
          </a:prstGeom>
          <a:noFill/>
        </p:spPr>
        <p:txBody>
          <a:bodyPr wrap="square" rtlCol="0">
            <a:spAutoFit/>
          </a:bodyPr>
          <a:lstStyle/>
          <a:p>
            <a:pPr defTabSz="914400"/>
            <a:r>
              <a:rPr lang="ja-JP" altLang="en-US" b="1" dirty="0">
                <a:solidFill>
                  <a:srgbClr val="FF0000"/>
                </a:solidFill>
                <a:latin typeface="HGP創英角ｺﾞｼｯｸUB" pitchFamily="50" charset="-128"/>
                <a:ea typeface="HGP創英角ｺﾞｼｯｸUB" pitchFamily="50" charset="-128"/>
              </a:rPr>
              <a:t>３０</a:t>
            </a:r>
            <a:r>
              <a:rPr lang="ja-JP" altLang="en-US" b="1" dirty="0" smtClean="0">
                <a:solidFill>
                  <a:srgbClr val="FF0000"/>
                </a:solidFill>
                <a:latin typeface="HGP創英角ｺﾞｼｯｸUB" pitchFamily="50" charset="-128"/>
                <a:ea typeface="HGP創英角ｺﾞｼｯｸUB" pitchFamily="50" charset="-128"/>
              </a:rPr>
              <a:t>’</a:t>
            </a:r>
            <a:endParaRPr lang="ja-JP" altLang="en-US" b="1" dirty="0">
              <a:solidFill>
                <a:srgbClr val="FF0000"/>
              </a:solidFill>
              <a:latin typeface="HGP創英角ｺﾞｼｯｸUB" pitchFamily="50" charset="-128"/>
              <a:ea typeface="HGP創英角ｺﾞｼｯｸUB" pitchFamily="50" charset="-128"/>
            </a:endParaRPr>
          </a:p>
        </p:txBody>
      </p:sp>
      <p:sp>
        <p:nvSpPr>
          <p:cNvPr id="21" name="線吹き出し 1 (枠付き) 20"/>
          <p:cNvSpPr/>
          <p:nvPr/>
        </p:nvSpPr>
        <p:spPr>
          <a:xfrm>
            <a:off x="78183" y="1830262"/>
            <a:ext cx="794959" cy="360040"/>
          </a:xfrm>
          <a:prstGeom prst="borderCallout1">
            <a:avLst>
              <a:gd name="adj1" fmla="val 65027"/>
              <a:gd name="adj2" fmla="val 101065"/>
              <a:gd name="adj3" fmla="val 35427"/>
              <a:gd name="adj4" fmla="val 125646"/>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600" dirty="0" smtClean="0">
                <a:solidFill>
                  <a:prstClr val="black"/>
                </a:solidFill>
              </a:rPr>
              <a:t>法改正</a:t>
            </a:r>
            <a:endParaRPr lang="ja-JP" altLang="en-US" sz="1600" dirty="0">
              <a:solidFill>
                <a:prstClr val="black"/>
              </a:solidFill>
            </a:endParaRPr>
          </a:p>
        </p:txBody>
      </p:sp>
      <p:sp>
        <p:nvSpPr>
          <p:cNvPr id="101" name="角丸四角形 100"/>
          <p:cNvSpPr/>
          <p:nvPr/>
        </p:nvSpPr>
        <p:spPr>
          <a:xfrm>
            <a:off x="1106788" y="5373216"/>
            <a:ext cx="4484917" cy="6000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altLang="ja-JP" sz="1400" dirty="0" smtClean="0">
                <a:solidFill>
                  <a:prstClr val="black"/>
                </a:solidFill>
                <a:latin typeface="ＭＳ Ｐゴシック"/>
              </a:rPr>
              <a:t>27</a:t>
            </a:r>
            <a:r>
              <a:rPr lang="ja-JP" altLang="en-US" sz="1400" dirty="0" err="1">
                <a:solidFill>
                  <a:prstClr val="black"/>
                </a:solidFill>
                <a:latin typeface="ＭＳ Ｐゴシック"/>
              </a:rPr>
              <a:t>、</a:t>
            </a:r>
            <a:r>
              <a:rPr lang="en-US" altLang="ja-JP" sz="1400" dirty="0" smtClean="0">
                <a:solidFill>
                  <a:prstClr val="black"/>
                </a:solidFill>
                <a:latin typeface="ＭＳ Ｐゴシック"/>
              </a:rPr>
              <a:t>28</a:t>
            </a:r>
            <a:r>
              <a:rPr lang="ja-JP" altLang="en-US" sz="1400" dirty="0" smtClean="0">
                <a:solidFill>
                  <a:prstClr val="black"/>
                </a:solidFill>
                <a:latin typeface="ＭＳ Ｐゴシック"/>
              </a:rPr>
              <a:t>年度は市町村の選択で移行（エリアごとも可）</a:t>
            </a:r>
            <a:endParaRPr lang="en-US" altLang="ja-JP" sz="1400" dirty="0" smtClean="0">
              <a:solidFill>
                <a:prstClr val="black"/>
              </a:solidFill>
              <a:latin typeface="ＭＳ Ｐゴシック"/>
            </a:endParaRPr>
          </a:p>
        </p:txBody>
      </p:sp>
      <p:sp>
        <p:nvSpPr>
          <p:cNvPr id="3" name="直角三角形 2"/>
          <p:cNvSpPr/>
          <p:nvPr/>
        </p:nvSpPr>
        <p:spPr>
          <a:xfrm rot="10800000">
            <a:off x="1024157" y="2922326"/>
            <a:ext cx="2240999" cy="452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35" name="直角三角形 34"/>
          <p:cNvSpPr/>
          <p:nvPr/>
        </p:nvSpPr>
        <p:spPr>
          <a:xfrm rot="10800000">
            <a:off x="3194363" y="3924888"/>
            <a:ext cx="2762093" cy="48706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cxnSp>
        <p:nvCxnSpPr>
          <p:cNvPr id="86" name="直線コネクタ 85"/>
          <p:cNvCxnSpPr/>
          <p:nvPr/>
        </p:nvCxnSpPr>
        <p:spPr>
          <a:xfrm>
            <a:off x="5593118" y="1574595"/>
            <a:ext cx="0" cy="367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765385" y="2577888"/>
            <a:ext cx="7872341" cy="11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397533" y="2423228"/>
            <a:ext cx="8240178"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600387" y="3466745"/>
            <a:ext cx="6037351"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4248741" y="3631613"/>
            <a:ext cx="5388968" cy="169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867173" y="4468790"/>
            <a:ext cx="3770503"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243545" y="4594963"/>
            <a:ext cx="3394140" cy="86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404215" y="2727154"/>
            <a:ext cx="7233487"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3194388" y="1575386"/>
            <a:ext cx="1" cy="23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5589530" y="4870722"/>
            <a:ext cx="2287895" cy="360000"/>
            <a:chOff x="5593717" y="4395323"/>
            <a:chExt cx="2286795" cy="471928"/>
          </a:xfrm>
        </p:grpSpPr>
        <p:sp>
          <p:nvSpPr>
            <p:cNvPr id="25" name="左右矢印 24"/>
            <p:cNvSpPr/>
            <p:nvPr/>
          </p:nvSpPr>
          <p:spPr>
            <a:xfrm>
              <a:off x="5593717" y="4395323"/>
              <a:ext cx="2286795" cy="471928"/>
            </a:xfrm>
            <a:prstGeom prst="leftRightArrow">
              <a:avLst>
                <a:gd name="adj1" fmla="val 6317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32" name="テキスト ボックス 31"/>
            <p:cNvSpPr txBox="1"/>
            <p:nvPr/>
          </p:nvSpPr>
          <p:spPr>
            <a:xfrm>
              <a:off x="5616760" y="4431650"/>
              <a:ext cx="2263752" cy="363121"/>
            </a:xfrm>
            <a:prstGeom prst="rect">
              <a:avLst/>
            </a:prstGeom>
            <a:noFill/>
          </p:spPr>
          <p:txBody>
            <a:bodyPr wrap="square" rtlCol="0">
              <a:spAutoFit/>
            </a:bodyPr>
            <a:lstStyle/>
            <a:p>
              <a:pPr algn="ctr" defTabSz="914400"/>
              <a:r>
                <a:rPr lang="ja-JP" altLang="en-US" sz="1200" b="1" dirty="0" smtClean="0">
                  <a:solidFill>
                    <a:srgbClr val="FF0000"/>
                  </a:solidFill>
                  <a:latin typeface="Calibri"/>
                </a:rPr>
                <a:t>要支援認定期間→最大</a:t>
              </a:r>
              <a:r>
                <a:rPr lang="en-US" altLang="ja-JP" sz="1200" b="1" dirty="0" smtClean="0">
                  <a:solidFill>
                    <a:srgbClr val="FF0000"/>
                  </a:solidFill>
                  <a:latin typeface="Calibri"/>
                </a:rPr>
                <a:t>12</a:t>
              </a:r>
              <a:r>
                <a:rPr lang="ja-JP" altLang="en-US" sz="1200" b="1" dirty="0" smtClean="0">
                  <a:solidFill>
                    <a:srgbClr val="FF0000"/>
                  </a:solidFill>
                  <a:latin typeface="Calibri"/>
                </a:rPr>
                <a:t>か月</a:t>
              </a:r>
              <a:endParaRPr lang="ja-JP" altLang="en-US" sz="1200" b="1" dirty="0">
                <a:solidFill>
                  <a:srgbClr val="FF0000"/>
                </a:solidFill>
                <a:latin typeface="Calibri"/>
              </a:endParaRPr>
            </a:p>
          </p:txBody>
        </p:sp>
      </p:grpSp>
      <p:cxnSp>
        <p:nvCxnSpPr>
          <p:cNvPr id="66" name="直線矢印コネクタ 65"/>
          <p:cNvCxnSpPr/>
          <p:nvPr/>
        </p:nvCxnSpPr>
        <p:spPr>
          <a:xfrm>
            <a:off x="5419179" y="3786884"/>
            <a:ext cx="4218581" cy="248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7553174" y="4774011"/>
            <a:ext cx="2084496"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吹き出し 33"/>
          <p:cNvSpPr/>
          <p:nvPr/>
        </p:nvSpPr>
        <p:spPr>
          <a:xfrm>
            <a:off x="5699576" y="5373306"/>
            <a:ext cx="3915110" cy="599982"/>
          </a:xfrm>
          <a:prstGeom prst="wedgeRoundRectCallout">
            <a:avLst>
              <a:gd name="adj1" fmla="val -49344"/>
              <a:gd name="adj2" fmla="val -68553"/>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600" dirty="0">
                <a:solidFill>
                  <a:prstClr val="black"/>
                </a:solidFill>
              </a:rPr>
              <a:t>全ての保険者</a:t>
            </a:r>
            <a:r>
              <a:rPr lang="ja-JP" altLang="en-US" sz="1600" dirty="0" smtClean="0">
                <a:solidFill>
                  <a:prstClr val="black"/>
                </a:solidFill>
              </a:rPr>
              <a:t>・エリアで導入</a:t>
            </a:r>
            <a:endParaRPr lang="ja-JP" altLang="en-US" sz="1600" dirty="0">
              <a:solidFill>
                <a:prstClr val="black"/>
              </a:solidFill>
            </a:endParaRPr>
          </a:p>
        </p:txBody>
      </p:sp>
      <p:sp>
        <p:nvSpPr>
          <p:cNvPr id="7" name="テキスト ボックス 6"/>
          <p:cNvSpPr txBox="1"/>
          <p:nvPr/>
        </p:nvSpPr>
        <p:spPr>
          <a:xfrm>
            <a:off x="67546" y="500096"/>
            <a:ext cx="9755363" cy="498016"/>
          </a:xfrm>
          <a:prstGeom prst="rect">
            <a:avLst/>
          </a:prstGeom>
          <a:noFill/>
          <a:ln>
            <a:solidFill>
              <a:schemeClr val="tx1"/>
            </a:solidFill>
          </a:ln>
        </p:spPr>
        <p:txBody>
          <a:bodyPr wrap="square" lIns="72000" tIns="36000" rIns="72000" bIns="0" rtlCol="0">
            <a:spAutoFit/>
          </a:bodyPr>
          <a:lstStyle/>
          <a:p>
            <a:pPr marL="174625" indent="-174625" defTabSz="914400">
              <a:lnSpc>
                <a:spcPts val="1800"/>
              </a:lnSpc>
              <a:tabLst>
                <a:tab pos="174625" algn="l"/>
              </a:tabLst>
            </a:pPr>
            <a:r>
              <a:rPr lang="ja-JP" altLang="en-US" sz="1600" dirty="0" smtClean="0">
                <a:solidFill>
                  <a:prstClr val="black"/>
                </a:solidFill>
                <a:latin typeface="ＭＳ Ｐゴシック"/>
              </a:rPr>
              <a:t>○</a:t>
            </a:r>
            <a:r>
              <a:rPr lang="ja-JP" altLang="ja-JP" sz="1600" dirty="0">
                <a:solidFill>
                  <a:prstClr val="black"/>
                </a:solidFill>
                <a:latin typeface="ＭＳ Ｐゴシック"/>
              </a:rPr>
              <a:t>　</a:t>
            </a:r>
            <a:r>
              <a:rPr lang="ja-JP" altLang="en-US" sz="1600" dirty="0" smtClean="0">
                <a:solidFill>
                  <a:prstClr val="black"/>
                </a:solidFill>
                <a:latin typeface="ＭＳ Ｐゴシック"/>
              </a:rPr>
              <a:t>介護保険法附則第</a:t>
            </a:r>
            <a:r>
              <a:rPr lang="en-US" altLang="ja-JP" sz="1600" dirty="0" smtClean="0">
                <a:solidFill>
                  <a:prstClr val="black"/>
                </a:solidFill>
                <a:latin typeface="ＭＳ Ｐゴシック"/>
              </a:rPr>
              <a:t>1</a:t>
            </a:r>
            <a:r>
              <a:rPr lang="ja-JP" altLang="en-US" sz="1600" dirty="0" smtClean="0">
                <a:solidFill>
                  <a:prstClr val="black"/>
                </a:solidFill>
                <a:latin typeface="ＭＳ Ｐゴシック"/>
              </a:rPr>
              <a:t>４条第</a:t>
            </a:r>
            <a:r>
              <a:rPr lang="en-US" altLang="ja-JP" sz="1600" dirty="0" smtClean="0">
                <a:solidFill>
                  <a:prstClr val="black"/>
                </a:solidFill>
                <a:latin typeface="ＭＳ Ｐゴシック"/>
              </a:rPr>
              <a:t>1</a:t>
            </a:r>
            <a:r>
              <a:rPr lang="ja-JP" altLang="en-US" sz="1600" dirty="0" smtClean="0">
                <a:solidFill>
                  <a:prstClr val="black"/>
                </a:solidFill>
                <a:latin typeface="ＭＳ Ｐゴシック"/>
              </a:rPr>
              <a:t>項（介護予防・日常生活支援総合事業等に関する経過措置）において、平成</a:t>
            </a:r>
            <a:r>
              <a:rPr lang="en-US" altLang="ja-JP" sz="1600" dirty="0" smtClean="0">
                <a:solidFill>
                  <a:prstClr val="black"/>
                </a:solidFill>
                <a:latin typeface="ＭＳ Ｐゴシック"/>
              </a:rPr>
              <a:t>29</a:t>
            </a:r>
            <a:r>
              <a:rPr lang="ja-JP" altLang="ja-JP" sz="1600" dirty="0">
                <a:solidFill>
                  <a:prstClr val="black"/>
                </a:solidFill>
                <a:latin typeface="ＭＳ Ｐゴシック"/>
              </a:rPr>
              <a:t>年</a:t>
            </a:r>
            <a:r>
              <a:rPr lang="ja-JP" altLang="ja-JP" sz="1600" dirty="0" smtClean="0">
                <a:solidFill>
                  <a:prstClr val="black"/>
                </a:solidFill>
                <a:latin typeface="ＭＳ Ｐゴシック"/>
              </a:rPr>
              <a:t>４月</a:t>
            </a:r>
            <a:r>
              <a:rPr lang="ja-JP" altLang="en-US" sz="1600" dirty="0" smtClean="0">
                <a:solidFill>
                  <a:prstClr val="black"/>
                </a:solidFill>
                <a:latin typeface="ＭＳ Ｐゴシック"/>
              </a:rPr>
              <a:t>にはすべての市町村が新しい総合事業へ移行することが規定されている。</a:t>
            </a:r>
            <a:endParaRPr lang="en-US" altLang="ja-JP" sz="1600" dirty="0" smtClean="0">
              <a:solidFill>
                <a:prstClr val="black"/>
              </a:solidFill>
              <a:latin typeface="ＭＳ Ｐゴシック"/>
            </a:endParaRPr>
          </a:p>
        </p:txBody>
      </p:sp>
      <p:sp>
        <p:nvSpPr>
          <p:cNvPr id="20" name="テキスト ボックス 19"/>
          <p:cNvSpPr txBox="1"/>
          <p:nvPr/>
        </p:nvSpPr>
        <p:spPr>
          <a:xfrm>
            <a:off x="7924520" y="1383581"/>
            <a:ext cx="1981528" cy="626701"/>
          </a:xfrm>
          <a:prstGeom prst="rect">
            <a:avLst/>
          </a:prstGeom>
          <a:solidFill>
            <a:schemeClr val="accent1"/>
          </a:solidFill>
        </p:spPr>
        <p:txBody>
          <a:bodyPr wrap="square" tIns="36000" bIns="36000" rtlCol="0">
            <a:spAutoFit/>
          </a:bodyPr>
          <a:lstStyle/>
          <a:p>
            <a:pPr defTabSz="914400"/>
            <a:r>
              <a:rPr lang="ja-JP" altLang="en-US" sz="1200" dirty="0" smtClean="0">
                <a:solidFill>
                  <a:prstClr val="white"/>
                </a:solidFill>
                <a:latin typeface="Calibri"/>
              </a:rPr>
              <a:t>　　　　　：予防給付</a:t>
            </a:r>
            <a:endParaRPr lang="en-US" altLang="ja-JP" sz="1200" dirty="0" smtClean="0">
              <a:solidFill>
                <a:prstClr val="white"/>
              </a:solidFill>
              <a:latin typeface="Calibri"/>
            </a:endParaRPr>
          </a:p>
          <a:p>
            <a:pPr defTabSz="914400"/>
            <a:r>
              <a:rPr lang="ja-JP" altLang="en-US" sz="1200" dirty="0">
                <a:solidFill>
                  <a:prstClr val="white"/>
                </a:solidFill>
                <a:latin typeface="Calibri"/>
              </a:rPr>
              <a:t>　</a:t>
            </a:r>
            <a:r>
              <a:rPr lang="ja-JP" altLang="en-US" sz="1200" dirty="0" smtClean="0">
                <a:solidFill>
                  <a:prstClr val="white"/>
                </a:solidFill>
                <a:latin typeface="Calibri"/>
              </a:rPr>
              <a:t>　　 　  </a:t>
            </a:r>
            <a:r>
              <a:rPr lang="ja-JP" altLang="en-US" sz="1000" dirty="0" smtClean="0">
                <a:solidFill>
                  <a:prstClr val="white"/>
                </a:solidFill>
                <a:latin typeface="Calibri"/>
              </a:rPr>
              <a:t>（訪問介護・通所介護）</a:t>
            </a:r>
            <a:endParaRPr lang="en-US" altLang="ja-JP" sz="1200" dirty="0" smtClean="0">
              <a:solidFill>
                <a:prstClr val="white"/>
              </a:solidFill>
              <a:latin typeface="Calibri"/>
            </a:endParaRPr>
          </a:p>
          <a:p>
            <a:pPr defTabSz="914400"/>
            <a:r>
              <a:rPr lang="ja-JP" altLang="en-US" sz="1200" dirty="0" smtClean="0">
                <a:solidFill>
                  <a:prstClr val="white"/>
                </a:solidFill>
                <a:latin typeface="Calibri"/>
              </a:rPr>
              <a:t>　　　　　：新しい総合事業</a:t>
            </a:r>
            <a:endParaRPr lang="ja-JP" altLang="en-US" sz="1200" dirty="0">
              <a:solidFill>
                <a:prstClr val="white"/>
              </a:solidFill>
              <a:latin typeface="Calibri"/>
            </a:endParaRPr>
          </a:p>
        </p:txBody>
      </p:sp>
      <p:cxnSp>
        <p:nvCxnSpPr>
          <p:cNvPr id="61" name="直線矢印コネクタ 60"/>
          <p:cNvCxnSpPr/>
          <p:nvPr/>
        </p:nvCxnSpPr>
        <p:spPr>
          <a:xfrm>
            <a:off x="8065487" y="1824796"/>
            <a:ext cx="36004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1019315" y="2579116"/>
            <a:ext cx="746029"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1006825" y="2725173"/>
            <a:ext cx="1404675"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3194331" y="3633214"/>
            <a:ext cx="1059669"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3168116" y="3786502"/>
            <a:ext cx="2271401"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604666" y="4591720"/>
            <a:ext cx="665694" cy="604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5604719" y="4774195"/>
            <a:ext cx="1964699" cy="15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8065487" y="1464756"/>
            <a:ext cx="360040"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7900431" y="1575026"/>
            <a:ext cx="2" cy="370800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2880910" y="2926638"/>
            <a:ext cx="6379342" cy="432000"/>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lnSpc>
                <a:spcPts val="1600"/>
              </a:lnSpc>
            </a:pPr>
            <a:r>
              <a:rPr lang="ja-JP" altLang="en-US" sz="1400" dirty="0" smtClean="0">
                <a:solidFill>
                  <a:srgbClr val="002060"/>
                </a:solidFill>
                <a:latin typeface="ＤＦ特太ゴシック体" pitchFamily="49" charset="-128"/>
                <a:ea typeface="ＤＦ特太ゴシック体" pitchFamily="49" charset="-128"/>
              </a:rPr>
              <a:t>既にサービスを受けている者については事業移行後も</a:t>
            </a:r>
            <a:endParaRPr lang="en-US" altLang="ja-JP" sz="1400" dirty="0" smtClean="0">
              <a:solidFill>
                <a:srgbClr val="002060"/>
              </a:solidFill>
              <a:latin typeface="ＤＦ特太ゴシック体" pitchFamily="49" charset="-128"/>
              <a:ea typeface="ＤＦ特太ゴシック体" pitchFamily="49" charset="-128"/>
            </a:endParaRPr>
          </a:p>
          <a:p>
            <a:pPr algn="ctr" defTabSz="914400">
              <a:lnSpc>
                <a:spcPts val="1600"/>
              </a:lnSpc>
            </a:pP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endParaRPr lang="en-US" altLang="ja-JP" sz="1400" dirty="0" smtClean="0">
              <a:solidFill>
                <a:srgbClr val="002060"/>
              </a:solidFill>
              <a:latin typeface="ＤＦ特太ゴシック体" pitchFamily="49" charset="-128"/>
              <a:ea typeface="ＤＦ特太ゴシック体" pitchFamily="49" charset="-128"/>
            </a:endParaRPr>
          </a:p>
        </p:txBody>
      </p:sp>
      <p:sp>
        <p:nvSpPr>
          <p:cNvPr id="47" name="テキスト ボックス 46"/>
          <p:cNvSpPr txBox="1"/>
          <p:nvPr/>
        </p:nvSpPr>
        <p:spPr>
          <a:xfrm>
            <a:off x="1036451" y="1308894"/>
            <a:ext cx="7350267" cy="307777"/>
          </a:xfrm>
          <a:prstGeom prst="rect">
            <a:avLst/>
          </a:prstGeom>
          <a:noFill/>
        </p:spPr>
        <p:txBody>
          <a:bodyPr wrap="square" rtlCol="0">
            <a:spAutoFit/>
          </a:bodyPr>
          <a:lstStyle/>
          <a:p>
            <a:pPr defTabSz="914400" fontAlgn="base">
              <a:spcBef>
                <a:spcPct val="0"/>
              </a:spcBef>
              <a:spcAft>
                <a:spcPct val="0"/>
              </a:spcAft>
            </a:pPr>
            <a:r>
              <a:rPr lang="ja-JP" altLang="en-US" sz="1400" dirty="0" smtClean="0">
                <a:solidFill>
                  <a:prstClr val="black"/>
                </a:solidFill>
              </a:rPr>
              <a:t>訪問介護、通所介護（予防給付）から訪問型サービス・通所型サービスへの移行（イメージ）</a:t>
            </a:r>
            <a:endParaRPr lang="en-US" altLang="ja-JP" sz="1400" dirty="0">
              <a:solidFill>
                <a:prstClr val="black"/>
              </a:solidFill>
            </a:endParaRPr>
          </a:p>
        </p:txBody>
      </p:sp>
      <p:sp>
        <p:nvSpPr>
          <p:cNvPr id="50" name="角丸四角形 49"/>
          <p:cNvSpPr/>
          <p:nvPr/>
        </p:nvSpPr>
        <p:spPr>
          <a:xfrm>
            <a:off x="2880968" y="3951338"/>
            <a:ext cx="6370183" cy="432000"/>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lnSpc>
                <a:spcPts val="1600"/>
              </a:lnSpc>
            </a:pPr>
            <a:r>
              <a:rPr lang="ja-JP" altLang="en-US" sz="1400" dirty="0" smtClean="0">
                <a:solidFill>
                  <a:srgbClr val="002060"/>
                </a:solidFill>
                <a:latin typeface="ＤＦ特太ゴシック体" pitchFamily="49" charset="-128"/>
                <a:ea typeface="ＤＦ特太ゴシック体" pitchFamily="49" charset="-128"/>
              </a:rPr>
              <a:t>新しくサービスを受ける者については多様なサービスの利用を促進</a:t>
            </a:r>
            <a:endParaRPr lang="en-US" altLang="ja-JP" sz="1400" dirty="0" smtClean="0">
              <a:solidFill>
                <a:srgbClr val="002060"/>
              </a:solidFill>
              <a:latin typeface="ＤＦ特太ゴシック体" pitchFamily="49" charset="-128"/>
              <a:ea typeface="ＤＦ特太ゴシック体" pitchFamily="49" charset="-128"/>
            </a:endParaRPr>
          </a:p>
          <a:p>
            <a:pPr algn="ctr" defTabSz="914400">
              <a:lnSpc>
                <a:spcPts val="1600"/>
              </a:lnSpc>
            </a:pP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r>
              <a:rPr lang="ja-JP" altLang="en-US" sz="1600" dirty="0" smtClean="0">
                <a:solidFill>
                  <a:srgbClr val="002060"/>
                </a:solidFill>
                <a:latin typeface="ＤＦ特太ゴシック体" pitchFamily="49" charset="-128"/>
                <a:ea typeface="ＤＦ特太ゴシック体" pitchFamily="49" charset="-128"/>
              </a:rPr>
              <a:t>）</a:t>
            </a:r>
            <a:endParaRPr lang="en-US" altLang="ja-JP" sz="1600" dirty="0" smtClean="0">
              <a:solidFill>
                <a:srgbClr val="002060"/>
              </a:solidFill>
              <a:latin typeface="ＤＦ特太ゴシック体" pitchFamily="49" charset="-128"/>
              <a:ea typeface="ＤＦ特太ゴシック体" pitchFamily="49" charset="-128"/>
            </a:endParaRPr>
          </a:p>
        </p:txBody>
      </p:sp>
      <p:sp>
        <p:nvSpPr>
          <p:cNvPr id="51" name="タイトル 1"/>
          <p:cNvSpPr txBox="1">
            <a:spLocks/>
          </p:cNvSpPr>
          <p:nvPr/>
        </p:nvSpPr>
        <p:spPr>
          <a:xfrm>
            <a:off x="24536" y="6085"/>
            <a:ext cx="9906000" cy="39857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400" dirty="0" smtClean="0">
                <a:solidFill>
                  <a:prstClr val="black"/>
                </a:solidFill>
              </a:rPr>
              <a:t>総合</a:t>
            </a:r>
            <a:r>
              <a:rPr lang="ja-JP" altLang="en-US" sz="2400" dirty="0">
                <a:solidFill>
                  <a:prstClr val="black"/>
                </a:solidFill>
              </a:rPr>
              <a:t>事業への円滑な</a:t>
            </a:r>
            <a:r>
              <a:rPr lang="ja-JP" altLang="en-US" sz="2400" dirty="0" smtClean="0">
                <a:solidFill>
                  <a:prstClr val="black"/>
                </a:solidFill>
              </a:rPr>
              <a:t>移行</a:t>
            </a:r>
            <a:endParaRPr lang="en-US" altLang="ja-JP" sz="2400" dirty="0">
              <a:solidFill>
                <a:prstClr val="black"/>
              </a:solidFill>
              <a:latin typeface="ＭＳ Ｐゴシック"/>
            </a:endParaRPr>
          </a:p>
        </p:txBody>
      </p:sp>
      <p:sp>
        <p:nvSpPr>
          <p:cNvPr id="55" name="スライド番号プレースホルダー 3"/>
          <p:cNvSpPr txBox="1">
            <a:spLocks/>
          </p:cNvSpPr>
          <p:nvPr/>
        </p:nvSpPr>
        <p:spPr>
          <a:xfrm>
            <a:off x="9417496" y="6492925"/>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16</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99418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8" name="直線矢印コネクタ 327"/>
          <p:cNvCxnSpPr/>
          <p:nvPr/>
        </p:nvCxnSpPr>
        <p:spPr>
          <a:xfrm>
            <a:off x="7876445" y="2968816"/>
            <a:ext cx="388938" cy="0"/>
          </a:xfrm>
          <a:prstGeom prst="straightConnector1">
            <a:avLst/>
          </a:prstGeom>
          <a:ln w="1905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8" name="円/楕円 67"/>
          <p:cNvSpPr/>
          <p:nvPr/>
        </p:nvSpPr>
        <p:spPr>
          <a:xfrm rot="16200000">
            <a:off x="4724633" y="2216626"/>
            <a:ext cx="969694" cy="3590230"/>
          </a:xfrm>
          <a:prstGeom prst="ellipse">
            <a:avLst/>
          </a:prstGeom>
          <a:solidFill>
            <a:srgbClr val="CCECFF">
              <a:alpha val="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sz="1000" b="1" dirty="0">
              <a:solidFill>
                <a:prstClr val="black"/>
              </a:solidFill>
              <a:latin typeface="HGPｺﾞｼｯｸM" pitchFamily="50" charset="-128"/>
              <a:ea typeface="HGPｺﾞｼｯｸM" pitchFamily="50" charset="-128"/>
            </a:endParaRPr>
          </a:p>
        </p:txBody>
      </p:sp>
      <p:sp>
        <p:nvSpPr>
          <p:cNvPr id="93" name="角丸四角形 92"/>
          <p:cNvSpPr/>
          <p:nvPr/>
        </p:nvSpPr>
        <p:spPr>
          <a:xfrm>
            <a:off x="3545089" y="3620208"/>
            <a:ext cx="3309938" cy="774700"/>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400" b="1" dirty="0" smtClean="0">
                <a:solidFill>
                  <a:srgbClr val="FF0000"/>
                </a:solidFill>
                <a:latin typeface="HGPｺﾞｼｯｸM" pitchFamily="50" charset="-128"/>
                <a:ea typeface="HGPｺﾞｼｯｸM" pitchFamily="50" charset="-128"/>
              </a:rPr>
              <a:t>医療機能の分化・連携と、地域包括ケア</a:t>
            </a:r>
            <a:endParaRPr lang="en-US" altLang="ja-JP" sz="1400" b="1" dirty="0" smtClean="0">
              <a:solidFill>
                <a:srgbClr val="FF0000"/>
              </a:solidFill>
              <a:latin typeface="HGPｺﾞｼｯｸM" pitchFamily="50" charset="-128"/>
              <a:ea typeface="HGPｺﾞｼｯｸM" pitchFamily="50" charset="-128"/>
            </a:endParaRPr>
          </a:p>
          <a:p>
            <a:pPr algn="ctr" defTabSz="911479">
              <a:defRPr/>
            </a:pPr>
            <a:r>
              <a:rPr lang="ja-JP" altLang="en-US" sz="1400" b="1" dirty="0" smtClean="0">
                <a:solidFill>
                  <a:srgbClr val="FF0000"/>
                </a:solidFill>
                <a:latin typeface="HGPｺﾞｼｯｸM" pitchFamily="50" charset="-128"/>
                <a:ea typeface="HGPｺﾞｼｯｸM" pitchFamily="50" charset="-128"/>
              </a:rPr>
              <a:t>システムの構築を一体的に推進</a:t>
            </a:r>
            <a:endParaRPr lang="en-US" altLang="ja-JP" sz="1400" b="1" dirty="0">
              <a:solidFill>
                <a:srgbClr val="FF0000"/>
              </a:solidFill>
              <a:latin typeface="HGPｺﾞｼｯｸM" pitchFamily="50" charset="-128"/>
              <a:ea typeface="HGPｺﾞｼｯｸM" pitchFamily="50" charset="-128"/>
            </a:endParaRPr>
          </a:p>
        </p:txBody>
      </p:sp>
      <p:sp>
        <p:nvSpPr>
          <p:cNvPr id="5" name="正方形/長方形 4"/>
          <p:cNvSpPr/>
          <p:nvPr/>
        </p:nvSpPr>
        <p:spPr>
          <a:xfrm>
            <a:off x="1673227" y="1282746"/>
            <a:ext cx="8180388" cy="290513"/>
          </a:xfrm>
          <a:prstGeom prst="rect">
            <a:avLst/>
          </a:prstGeom>
          <a:solidFill>
            <a:schemeClr val="accent5">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1479">
              <a:defRPr/>
            </a:pPr>
            <a:endParaRPr lang="ja-JP" altLang="en-US" sz="1400" dirty="0">
              <a:solidFill>
                <a:prstClr val="black"/>
              </a:solidFill>
              <a:latin typeface="HGPｺﾞｼｯｸM" pitchFamily="50" charset="-128"/>
              <a:ea typeface="HGPｺﾞｼｯｸM" pitchFamily="50" charset="-128"/>
            </a:endParaRPr>
          </a:p>
        </p:txBody>
      </p:sp>
      <p:cxnSp>
        <p:nvCxnSpPr>
          <p:cNvPr id="233" name="直線コネクタ 232"/>
          <p:cNvCxnSpPr/>
          <p:nvPr/>
        </p:nvCxnSpPr>
        <p:spPr>
          <a:xfrm>
            <a:off x="3375025" y="1270000"/>
            <a:ext cx="0" cy="462915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87315" y="449263"/>
            <a:ext cx="9836150" cy="260350"/>
          </a:xfrm>
          <a:prstGeom prst="roundRect">
            <a:avLst>
              <a:gd name="adj" fmla="val 1"/>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91148" tIns="45574" rIns="91148" bIns="45574" anchor="ctr"/>
          <a:lstStyle/>
          <a:p>
            <a:pPr defTabSz="911479">
              <a:defRPr/>
            </a:pPr>
            <a:r>
              <a:rPr lang="ja-JP" altLang="en-US" sz="1200" b="1" dirty="0">
                <a:solidFill>
                  <a:prstClr val="black"/>
                </a:solidFill>
                <a:latin typeface="HGPｺﾞｼｯｸM" pitchFamily="50" charset="-128"/>
                <a:ea typeface="HGPｺﾞｼｯｸM" pitchFamily="50" charset="-128"/>
              </a:rPr>
              <a:t>　</a:t>
            </a:r>
          </a:p>
        </p:txBody>
      </p:sp>
      <p:sp>
        <p:nvSpPr>
          <p:cNvPr id="27654" name="正方形/長方形 23"/>
          <p:cNvSpPr>
            <a:spLocks noChangeArrowheads="1"/>
          </p:cNvSpPr>
          <p:nvPr/>
        </p:nvSpPr>
        <p:spPr bwMode="auto">
          <a:xfrm>
            <a:off x="203697" y="423424"/>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a:solidFill>
                  <a:srgbClr val="000000"/>
                </a:solidFill>
                <a:latin typeface="HGPｺﾞｼｯｸM" pitchFamily="50" charset="-128"/>
                <a:ea typeface="HGPｺﾞｼｯｸM" pitchFamily="50" charset="-128"/>
              </a:rPr>
              <a:t>平成２５年度</a:t>
            </a:r>
          </a:p>
        </p:txBody>
      </p:sp>
      <p:sp>
        <p:nvSpPr>
          <p:cNvPr id="27655" name="正方形/長方形 78"/>
          <p:cNvSpPr>
            <a:spLocks noChangeArrowheads="1"/>
          </p:cNvSpPr>
          <p:nvPr/>
        </p:nvSpPr>
        <p:spPr bwMode="auto">
          <a:xfrm>
            <a:off x="3783013" y="425012"/>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a:solidFill>
                  <a:srgbClr val="000000"/>
                </a:solidFill>
                <a:latin typeface="HGPｺﾞｼｯｸM" pitchFamily="50" charset="-128"/>
                <a:ea typeface="HGPｺﾞｼｯｸM" pitchFamily="50" charset="-128"/>
              </a:rPr>
              <a:t>平成２７年度</a:t>
            </a:r>
          </a:p>
        </p:txBody>
      </p:sp>
      <p:sp>
        <p:nvSpPr>
          <p:cNvPr id="27656" name="正方形/長方形 79"/>
          <p:cNvSpPr>
            <a:spLocks noChangeArrowheads="1"/>
          </p:cNvSpPr>
          <p:nvPr/>
        </p:nvSpPr>
        <p:spPr bwMode="auto">
          <a:xfrm>
            <a:off x="5573728" y="423424"/>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solidFill>
                  <a:srgbClr val="000000"/>
                </a:solidFill>
                <a:latin typeface="HGPｺﾞｼｯｸM" pitchFamily="50" charset="-128"/>
                <a:ea typeface="HGPｺﾞｼｯｸM" pitchFamily="50" charset="-128"/>
              </a:rPr>
              <a:t>平成２８年度</a:t>
            </a:r>
          </a:p>
        </p:txBody>
      </p:sp>
      <p:sp>
        <p:nvSpPr>
          <p:cNvPr id="27657" name="正方形/長方形 80"/>
          <p:cNvSpPr>
            <a:spLocks noChangeArrowheads="1"/>
          </p:cNvSpPr>
          <p:nvPr/>
        </p:nvSpPr>
        <p:spPr bwMode="auto">
          <a:xfrm>
            <a:off x="7441115" y="424793"/>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solidFill>
                  <a:srgbClr val="000000"/>
                </a:solidFill>
                <a:latin typeface="HGPｺﾞｼｯｸM" pitchFamily="50" charset="-128"/>
                <a:ea typeface="HGPｺﾞｼｯｸM" pitchFamily="50" charset="-128"/>
              </a:rPr>
              <a:t>平成２９年度</a:t>
            </a:r>
          </a:p>
        </p:txBody>
      </p:sp>
      <p:sp>
        <p:nvSpPr>
          <p:cNvPr id="27658" name="正方形/長方形 94"/>
          <p:cNvSpPr>
            <a:spLocks noChangeArrowheads="1"/>
          </p:cNvSpPr>
          <p:nvPr/>
        </p:nvSpPr>
        <p:spPr bwMode="auto">
          <a:xfrm>
            <a:off x="1843103" y="428187"/>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solidFill>
                  <a:srgbClr val="000000"/>
                </a:solidFill>
                <a:latin typeface="HGPｺﾞｼｯｸM" pitchFamily="50" charset="-128"/>
                <a:ea typeface="HGPｺﾞｼｯｸM" pitchFamily="50" charset="-128"/>
              </a:rPr>
              <a:t>平成２６年度</a:t>
            </a:r>
          </a:p>
        </p:txBody>
      </p:sp>
      <p:sp>
        <p:nvSpPr>
          <p:cNvPr id="27659" name="正方形/長方形 89"/>
          <p:cNvSpPr>
            <a:spLocks noChangeArrowheads="1"/>
          </p:cNvSpPr>
          <p:nvPr/>
        </p:nvSpPr>
        <p:spPr bwMode="auto">
          <a:xfrm>
            <a:off x="8848725" y="423425"/>
            <a:ext cx="1004814"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a:solidFill>
                  <a:srgbClr val="000000"/>
                </a:solidFill>
                <a:latin typeface="HGPｺﾞｼｯｸM" pitchFamily="50" charset="-128"/>
                <a:ea typeface="HGPｺﾞｼｯｸM" pitchFamily="50" charset="-128"/>
              </a:rPr>
              <a:t>平成３０年度</a:t>
            </a:r>
          </a:p>
        </p:txBody>
      </p:sp>
      <p:sp>
        <p:nvSpPr>
          <p:cNvPr id="27660" name="テキスト ボックス 83"/>
          <p:cNvSpPr txBox="1">
            <a:spLocks noChangeArrowheads="1"/>
          </p:cNvSpPr>
          <p:nvPr/>
        </p:nvSpPr>
        <p:spPr bwMode="auto">
          <a:xfrm>
            <a:off x="9024519" y="1889126"/>
            <a:ext cx="1333500" cy="27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8" tIns="45574" rIns="91148" bIns="45574">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dirty="0">
                <a:solidFill>
                  <a:srgbClr val="000000"/>
                </a:solidFill>
                <a:latin typeface="Arial" charset="0"/>
              </a:rPr>
              <a:t>同時</a:t>
            </a:r>
            <a:r>
              <a:rPr lang="ja-JP" altLang="en-US" sz="1200" dirty="0" smtClean="0">
                <a:solidFill>
                  <a:srgbClr val="000000"/>
                </a:solidFill>
                <a:latin typeface="Arial" charset="0"/>
              </a:rPr>
              <a:t>改定</a:t>
            </a:r>
            <a:endParaRPr lang="en-US" altLang="ja-JP" sz="1200" dirty="0">
              <a:solidFill>
                <a:srgbClr val="000000"/>
              </a:solidFill>
              <a:latin typeface="Arial" charset="0"/>
            </a:endParaRPr>
          </a:p>
        </p:txBody>
      </p:sp>
      <p:cxnSp>
        <p:nvCxnSpPr>
          <p:cNvPr id="27" name="直線コネクタ 26"/>
          <p:cNvCxnSpPr/>
          <p:nvPr/>
        </p:nvCxnSpPr>
        <p:spPr>
          <a:xfrm>
            <a:off x="1422400" y="917575"/>
            <a:ext cx="0" cy="4241800"/>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186363" y="1235075"/>
            <a:ext cx="0" cy="524033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059613" y="1247775"/>
            <a:ext cx="4762" cy="5256213"/>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8890938" y="1298578"/>
            <a:ext cx="23813" cy="5205413"/>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7665" name="テキスト ボックス 19"/>
          <p:cNvSpPr txBox="1">
            <a:spLocks noChangeArrowheads="1"/>
          </p:cNvSpPr>
          <p:nvPr/>
        </p:nvSpPr>
        <p:spPr bwMode="auto">
          <a:xfrm>
            <a:off x="1857390" y="1312872"/>
            <a:ext cx="13636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100">
                <a:solidFill>
                  <a:srgbClr val="000000"/>
                </a:solidFill>
                <a:latin typeface="Arial" charset="0"/>
              </a:rPr>
              <a:t>基金（医療分のみ）</a:t>
            </a:r>
            <a:endParaRPr lang="en-US" altLang="ja-JP" sz="1100">
              <a:solidFill>
                <a:srgbClr val="000000"/>
              </a:solidFill>
              <a:latin typeface="Arial" charset="0"/>
            </a:endParaRPr>
          </a:p>
        </p:txBody>
      </p:sp>
      <p:sp>
        <p:nvSpPr>
          <p:cNvPr id="27666" name="テキスト ボックス 101"/>
          <p:cNvSpPr txBox="1">
            <a:spLocks noChangeArrowheads="1"/>
          </p:cNvSpPr>
          <p:nvPr/>
        </p:nvSpPr>
        <p:spPr bwMode="auto">
          <a:xfrm>
            <a:off x="3252812" y="1311275"/>
            <a:ext cx="2232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100">
                <a:solidFill>
                  <a:srgbClr val="000000"/>
                </a:solidFill>
                <a:latin typeface="Arial" charset="0"/>
              </a:rPr>
              <a:t>基金（介護分を追加）</a:t>
            </a:r>
          </a:p>
        </p:txBody>
      </p:sp>
      <p:sp>
        <p:nvSpPr>
          <p:cNvPr id="27667" name="テキスト ボックス 102"/>
          <p:cNvSpPr txBox="1">
            <a:spLocks noChangeArrowheads="1"/>
          </p:cNvSpPr>
          <p:nvPr/>
        </p:nvSpPr>
        <p:spPr bwMode="auto">
          <a:xfrm>
            <a:off x="5835665" y="1311275"/>
            <a:ext cx="630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100">
                <a:solidFill>
                  <a:srgbClr val="000000"/>
                </a:solidFill>
                <a:latin typeface="Arial" charset="0"/>
              </a:rPr>
              <a:t>基金</a:t>
            </a:r>
            <a:endParaRPr lang="en-US" altLang="ja-JP" sz="1100">
              <a:solidFill>
                <a:srgbClr val="000000"/>
              </a:solidFill>
              <a:latin typeface="Arial" charset="0"/>
            </a:endParaRPr>
          </a:p>
        </p:txBody>
      </p:sp>
      <p:sp>
        <p:nvSpPr>
          <p:cNvPr id="27668" name="テキスト ボックス 103"/>
          <p:cNvSpPr txBox="1">
            <a:spLocks noChangeArrowheads="1"/>
          </p:cNvSpPr>
          <p:nvPr/>
        </p:nvSpPr>
        <p:spPr bwMode="auto">
          <a:xfrm>
            <a:off x="7832748" y="1311275"/>
            <a:ext cx="627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100">
                <a:solidFill>
                  <a:srgbClr val="000000"/>
                </a:solidFill>
                <a:latin typeface="Arial" charset="0"/>
              </a:rPr>
              <a:t>基金</a:t>
            </a:r>
          </a:p>
        </p:txBody>
      </p:sp>
      <p:sp>
        <p:nvSpPr>
          <p:cNvPr id="247" name="角丸四角形 246"/>
          <p:cNvSpPr/>
          <p:nvPr/>
        </p:nvSpPr>
        <p:spPr>
          <a:xfrm>
            <a:off x="6897240" y="1846265"/>
            <a:ext cx="904875" cy="273843"/>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000" dirty="0">
                <a:solidFill>
                  <a:prstClr val="black"/>
                </a:solidFill>
                <a:latin typeface="HGPｺﾞｼｯｸM" pitchFamily="50" charset="-128"/>
                <a:ea typeface="HGPｺﾞｼｯｸM" pitchFamily="50" charset="-128"/>
              </a:rPr>
              <a:t>総合確保</a:t>
            </a:r>
            <a:r>
              <a:rPr lang="ja-JP" altLang="en-US" sz="1000" dirty="0" smtClean="0">
                <a:solidFill>
                  <a:prstClr val="black"/>
                </a:solidFill>
                <a:latin typeface="HGPｺﾞｼｯｸM" pitchFamily="50" charset="-128"/>
                <a:ea typeface="HGPｺﾞｼｯｸM" pitchFamily="50" charset="-128"/>
              </a:rPr>
              <a:t>方針</a:t>
            </a:r>
            <a:endParaRPr lang="en-US" altLang="ja-JP" sz="1000" dirty="0">
              <a:solidFill>
                <a:prstClr val="black"/>
              </a:solidFill>
              <a:latin typeface="HGPｺﾞｼｯｸM" pitchFamily="50" charset="-128"/>
              <a:ea typeface="HGPｺﾞｼｯｸM" pitchFamily="50" charset="-128"/>
            </a:endParaRPr>
          </a:p>
        </p:txBody>
      </p:sp>
      <p:sp>
        <p:nvSpPr>
          <p:cNvPr id="251" name="角丸四角形 250"/>
          <p:cNvSpPr/>
          <p:nvPr/>
        </p:nvSpPr>
        <p:spPr>
          <a:xfrm>
            <a:off x="7084600" y="2828057"/>
            <a:ext cx="820737" cy="327025"/>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900" dirty="0" smtClean="0">
                <a:solidFill>
                  <a:sysClr val="windowText" lastClr="000000"/>
                </a:solidFill>
                <a:latin typeface="HGPｺﾞｼｯｸM" pitchFamily="50" charset="-128"/>
                <a:ea typeface="HGPｺﾞｼｯｸM" pitchFamily="50" charset="-128"/>
              </a:rPr>
              <a:t>医療計画</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a:defRPr/>
            </a:pPr>
            <a:r>
              <a:rPr lang="ja-JP" altLang="en-US" sz="900" dirty="0" smtClean="0">
                <a:solidFill>
                  <a:sysClr val="windowText" lastClr="000000"/>
                </a:solidFill>
                <a:latin typeface="HGPｺﾞｼｯｸM" pitchFamily="50" charset="-128"/>
                <a:ea typeface="HGPｺﾞｼｯｸM" pitchFamily="50" charset="-128"/>
              </a:rPr>
              <a:t>基本方針</a:t>
            </a:r>
            <a:endParaRPr lang="en-US" altLang="ja-JP" sz="900" dirty="0">
              <a:solidFill>
                <a:sysClr val="windowText" lastClr="000000"/>
              </a:solidFill>
              <a:latin typeface="HGPｺﾞｼｯｸM" pitchFamily="50" charset="-128"/>
              <a:ea typeface="HGPｺﾞｼｯｸM" pitchFamily="50" charset="-128"/>
            </a:endParaRPr>
          </a:p>
        </p:txBody>
      </p:sp>
      <p:sp>
        <p:nvSpPr>
          <p:cNvPr id="284" name="右矢印 283"/>
          <p:cNvSpPr/>
          <p:nvPr/>
        </p:nvSpPr>
        <p:spPr>
          <a:xfrm>
            <a:off x="2127275" y="2297396"/>
            <a:ext cx="1189037" cy="369888"/>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a:solidFill>
                  <a:prstClr val="black"/>
                </a:solidFill>
                <a:latin typeface="HGPｺﾞｼｯｸM" pitchFamily="50" charset="-128"/>
                <a:ea typeface="HGPｺﾞｼｯｸM" pitchFamily="50" charset="-128"/>
              </a:rPr>
              <a:t>病床機能報告</a:t>
            </a:r>
          </a:p>
        </p:txBody>
      </p:sp>
      <p:cxnSp>
        <p:nvCxnSpPr>
          <p:cNvPr id="286" name="直線矢印コネクタ 285"/>
          <p:cNvCxnSpPr>
            <a:endCxn id="74" idx="1"/>
          </p:cNvCxnSpPr>
          <p:nvPr/>
        </p:nvCxnSpPr>
        <p:spPr>
          <a:xfrm>
            <a:off x="3132155" y="2944420"/>
            <a:ext cx="236539" cy="14723"/>
          </a:xfrm>
          <a:prstGeom prst="straightConnector1">
            <a:avLst/>
          </a:prstGeom>
          <a:ln w="254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2" name="角丸四角形 301"/>
          <p:cNvSpPr/>
          <p:nvPr/>
        </p:nvSpPr>
        <p:spPr>
          <a:xfrm>
            <a:off x="463550" y="1739900"/>
            <a:ext cx="1123950" cy="395288"/>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smtClean="0">
                <a:solidFill>
                  <a:prstClr val="black"/>
                </a:solidFill>
                <a:latin typeface="HGPｺﾞｼｯｸM" pitchFamily="50" charset="-128"/>
                <a:ea typeface="HGPｺﾞｼｯｸM" pitchFamily="50" charset="-128"/>
              </a:rPr>
              <a:t>医療介護</a:t>
            </a:r>
            <a:endParaRPr lang="en-US" altLang="ja-JP" dirty="0" smtClean="0">
              <a:solidFill>
                <a:prstClr val="black"/>
              </a:solidFill>
              <a:latin typeface="HGPｺﾞｼｯｸM" pitchFamily="50" charset="-128"/>
              <a:ea typeface="HGPｺﾞｼｯｸM" pitchFamily="50" charset="-128"/>
            </a:endParaRPr>
          </a:p>
          <a:p>
            <a:pPr algn="ctr" defTabSz="911479">
              <a:defRPr/>
            </a:pPr>
            <a:r>
              <a:rPr lang="ja-JP" altLang="en-US" dirty="0" smtClean="0">
                <a:solidFill>
                  <a:prstClr val="black"/>
                </a:solidFill>
                <a:latin typeface="HGPｺﾞｼｯｸM" pitchFamily="50" charset="-128"/>
                <a:ea typeface="HGPｺﾞｼｯｸM" pitchFamily="50" charset="-128"/>
              </a:rPr>
              <a:t>総合確保法</a:t>
            </a:r>
            <a:endParaRPr lang="en-US" altLang="ja-JP" dirty="0" smtClean="0">
              <a:solidFill>
                <a:prstClr val="black"/>
              </a:solidFill>
              <a:latin typeface="HGPｺﾞｼｯｸM" pitchFamily="50" charset="-128"/>
              <a:ea typeface="HGPｺﾞｼｯｸM" pitchFamily="50" charset="-128"/>
            </a:endParaRPr>
          </a:p>
        </p:txBody>
      </p:sp>
      <p:sp>
        <p:nvSpPr>
          <p:cNvPr id="303" name="角丸四角形 302"/>
          <p:cNvSpPr/>
          <p:nvPr/>
        </p:nvSpPr>
        <p:spPr>
          <a:xfrm>
            <a:off x="454049" y="2767803"/>
            <a:ext cx="1152525" cy="303212"/>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smtClean="0">
                <a:solidFill>
                  <a:sysClr val="windowText" lastClr="000000"/>
                </a:solidFill>
                <a:latin typeface="HGPｺﾞｼｯｸM" pitchFamily="50" charset="-128"/>
                <a:ea typeface="HGPｺﾞｼｯｸM" pitchFamily="50" charset="-128"/>
              </a:rPr>
              <a:t>改正医療法</a:t>
            </a:r>
            <a:endParaRPr lang="en-US" altLang="ja-JP" dirty="0" smtClean="0">
              <a:solidFill>
                <a:sysClr val="windowText" lastClr="000000"/>
              </a:solidFill>
              <a:latin typeface="HGPｺﾞｼｯｸM" pitchFamily="50" charset="-128"/>
              <a:ea typeface="HGPｺﾞｼｯｸM" pitchFamily="50" charset="-128"/>
            </a:endParaRPr>
          </a:p>
        </p:txBody>
      </p:sp>
      <p:sp>
        <p:nvSpPr>
          <p:cNvPr id="309" name="角丸四角形 308"/>
          <p:cNvSpPr/>
          <p:nvPr/>
        </p:nvSpPr>
        <p:spPr>
          <a:xfrm>
            <a:off x="463574" y="4294978"/>
            <a:ext cx="1133475" cy="36195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a:solidFill>
                  <a:prstClr val="black"/>
                </a:solidFill>
                <a:latin typeface="HGPｺﾞｼｯｸM" pitchFamily="50" charset="-128"/>
                <a:ea typeface="HGPｺﾞｼｯｸM" pitchFamily="50" charset="-128"/>
              </a:rPr>
              <a:t>改正介護保険法</a:t>
            </a:r>
            <a:endParaRPr lang="en-US" altLang="ja-JP" dirty="0">
              <a:solidFill>
                <a:prstClr val="black"/>
              </a:solidFill>
              <a:latin typeface="HGPｺﾞｼｯｸM" pitchFamily="50" charset="-128"/>
              <a:ea typeface="HGPｺﾞｼｯｸM" pitchFamily="50" charset="-128"/>
            </a:endParaRPr>
          </a:p>
        </p:txBody>
      </p:sp>
      <p:sp>
        <p:nvSpPr>
          <p:cNvPr id="310" name="角丸四角形 309"/>
          <p:cNvSpPr/>
          <p:nvPr/>
        </p:nvSpPr>
        <p:spPr>
          <a:xfrm>
            <a:off x="1784365" y="1841502"/>
            <a:ext cx="935038" cy="220663"/>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000" dirty="0">
                <a:solidFill>
                  <a:prstClr val="black"/>
                </a:solidFill>
                <a:latin typeface="HGPｺﾞｼｯｸM" pitchFamily="50" charset="-128"/>
                <a:ea typeface="HGPｺﾞｼｯｸM" pitchFamily="50" charset="-128"/>
              </a:rPr>
              <a:t>総合確保</a:t>
            </a:r>
            <a:r>
              <a:rPr lang="ja-JP" altLang="en-US" sz="1000" dirty="0" smtClean="0">
                <a:solidFill>
                  <a:prstClr val="black"/>
                </a:solidFill>
                <a:latin typeface="HGPｺﾞｼｯｸM" pitchFamily="50" charset="-128"/>
                <a:ea typeface="HGPｺﾞｼｯｸM" pitchFamily="50" charset="-128"/>
              </a:rPr>
              <a:t>方針</a:t>
            </a:r>
            <a:endParaRPr lang="en-US" altLang="ja-JP" sz="1000" dirty="0">
              <a:solidFill>
                <a:prstClr val="black"/>
              </a:solidFill>
              <a:latin typeface="HGPｺﾞｼｯｸM" pitchFamily="50" charset="-128"/>
              <a:ea typeface="HGPｺﾞｼｯｸM" pitchFamily="50" charset="-128"/>
            </a:endParaRPr>
          </a:p>
        </p:txBody>
      </p:sp>
      <p:cxnSp>
        <p:nvCxnSpPr>
          <p:cNvPr id="313" name="直線コネクタ 312"/>
          <p:cNvCxnSpPr/>
          <p:nvPr/>
        </p:nvCxnSpPr>
        <p:spPr>
          <a:xfrm>
            <a:off x="1919288" y="4056852"/>
            <a:ext cx="0" cy="439738"/>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4" name="直線矢印コネクタ 313"/>
          <p:cNvCxnSpPr/>
          <p:nvPr/>
        </p:nvCxnSpPr>
        <p:spPr>
          <a:xfrm>
            <a:off x="1908190" y="4496590"/>
            <a:ext cx="217488" cy="0"/>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19" name="角丸四角形 318"/>
          <p:cNvSpPr/>
          <p:nvPr/>
        </p:nvSpPr>
        <p:spPr>
          <a:xfrm>
            <a:off x="2124075" y="4321965"/>
            <a:ext cx="1068388" cy="60483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050" dirty="0" smtClean="0">
                <a:solidFill>
                  <a:prstClr val="black"/>
                </a:solidFill>
                <a:latin typeface="HGPｺﾞｼｯｸM" pitchFamily="50" charset="-128"/>
                <a:ea typeface="HGPｺﾞｼｯｸM" pitchFamily="50" charset="-128"/>
              </a:rPr>
              <a:t>介護保険事業</a:t>
            </a:r>
            <a:endParaRPr lang="en-US" altLang="ja-JP" sz="1050" dirty="0" smtClean="0">
              <a:solidFill>
                <a:prstClr val="black"/>
              </a:solidFill>
              <a:latin typeface="HGPｺﾞｼｯｸM" pitchFamily="50" charset="-128"/>
              <a:ea typeface="HGPｺﾞｼｯｸM" pitchFamily="50" charset="-128"/>
            </a:endParaRPr>
          </a:p>
          <a:p>
            <a:pPr algn="ctr" defTabSz="911479">
              <a:defRPr/>
            </a:pPr>
            <a:r>
              <a:rPr lang="ja-JP" altLang="en-US" sz="1050" dirty="0" smtClean="0">
                <a:solidFill>
                  <a:prstClr val="black"/>
                </a:solidFill>
                <a:latin typeface="HGPｺﾞｼｯｸM" pitchFamily="50" charset="-128"/>
                <a:ea typeface="HGPｺﾞｼｯｸM" pitchFamily="50" charset="-128"/>
              </a:rPr>
              <a:t>（支援）計画策定</a:t>
            </a:r>
            <a:endParaRPr lang="ja-JP" altLang="en-US" sz="1050" dirty="0">
              <a:solidFill>
                <a:prstClr val="black"/>
              </a:solidFill>
              <a:latin typeface="HGPｺﾞｼｯｸM" pitchFamily="50" charset="-128"/>
              <a:ea typeface="HGPｺﾞｼｯｸM" pitchFamily="50" charset="-128"/>
            </a:endParaRPr>
          </a:p>
        </p:txBody>
      </p:sp>
      <p:grpSp>
        <p:nvGrpSpPr>
          <p:cNvPr id="27681" name="グループ化 321"/>
          <p:cNvGrpSpPr>
            <a:grpSpLocks/>
          </p:cNvGrpSpPr>
          <p:nvPr/>
        </p:nvGrpSpPr>
        <p:grpSpPr bwMode="auto">
          <a:xfrm>
            <a:off x="8272536" y="2487885"/>
            <a:ext cx="496888" cy="2207598"/>
            <a:chOff x="8360137" y="2574694"/>
            <a:chExt cx="458484" cy="2343296"/>
          </a:xfrm>
        </p:grpSpPr>
        <p:sp>
          <p:nvSpPr>
            <p:cNvPr id="323" name="角丸四角形 322"/>
            <p:cNvSpPr/>
            <p:nvPr/>
          </p:nvSpPr>
          <p:spPr>
            <a:xfrm>
              <a:off x="8360137" y="2574694"/>
              <a:ext cx="458484" cy="846095"/>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dirty="0">
                  <a:solidFill>
                    <a:sysClr val="windowText" lastClr="000000"/>
                  </a:solidFill>
                  <a:latin typeface="HGPｺﾞｼｯｸM" pitchFamily="50" charset="-128"/>
                  <a:ea typeface="HGPｺﾞｼｯｸM" pitchFamily="50" charset="-128"/>
                </a:rPr>
                <a:t>医療</a:t>
              </a:r>
              <a:r>
                <a:rPr lang="ja-JP" altLang="en-US" sz="1200" dirty="0" smtClean="0">
                  <a:solidFill>
                    <a:sysClr val="windowText" lastClr="000000"/>
                  </a:solidFill>
                  <a:latin typeface="HGPｺﾞｼｯｸM" pitchFamily="50" charset="-128"/>
                  <a:ea typeface="HGPｺﾞｼｯｸM" pitchFamily="50" charset="-128"/>
                </a:rPr>
                <a:t>計画</a:t>
              </a:r>
              <a:endParaRPr lang="en-US" altLang="ja-JP" sz="1200" dirty="0" smtClean="0">
                <a:solidFill>
                  <a:sysClr val="windowText" lastClr="000000"/>
                </a:solidFill>
                <a:latin typeface="HGPｺﾞｼｯｸM" pitchFamily="50" charset="-128"/>
                <a:ea typeface="HGPｺﾞｼｯｸM" pitchFamily="50" charset="-128"/>
              </a:endParaRPr>
            </a:p>
            <a:p>
              <a:pPr algn="ctr" defTabSz="911479">
                <a:defRPr/>
              </a:pPr>
              <a:r>
                <a:rPr lang="ja-JP" altLang="en-US" sz="1200" dirty="0" smtClean="0">
                  <a:solidFill>
                    <a:sysClr val="windowText" lastClr="000000"/>
                  </a:solidFill>
                  <a:latin typeface="HGPｺﾞｼｯｸM" pitchFamily="50" charset="-128"/>
                  <a:ea typeface="HGPｺﾞｼｯｸM" pitchFamily="50" charset="-128"/>
                </a:rPr>
                <a:t>策定</a:t>
              </a:r>
              <a:endParaRPr lang="en-US" altLang="ja-JP" sz="1200" dirty="0">
                <a:solidFill>
                  <a:sysClr val="windowText" lastClr="000000"/>
                </a:solidFill>
                <a:latin typeface="HGPｺﾞｼｯｸM" pitchFamily="50" charset="-128"/>
                <a:ea typeface="HGPｺﾞｼｯｸM" pitchFamily="50" charset="-128"/>
              </a:endParaRPr>
            </a:p>
          </p:txBody>
        </p:sp>
        <p:sp>
          <p:nvSpPr>
            <p:cNvPr id="324" name="角丸四角形 323"/>
            <p:cNvSpPr/>
            <p:nvPr/>
          </p:nvSpPr>
          <p:spPr>
            <a:xfrm>
              <a:off x="8360137" y="3724248"/>
              <a:ext cx="458484" cy="1193742"/>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a:defRPr/>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cxnSp>
        <p:nvCxnSpPr>
          <p:cNvPr id="329" name="直線矢印コネクタ 328"/>
          <p:cNvCxnSpPr/>
          <p:nvPr/>
        </p:nvCxnSpPr>
        <p:spPr>
          <a:xfrm flipV="1">
            <a:off x="7275513" y="4293096"/>
            <a:ext cx="950912" cy="0"/>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1" name="角丸四角形 330"/>
          <p:cNvSpPr/>
          <p:nvPr/>
        </p:nvSpPr>
        <p:spPr>
          <a:xfrm>
            <a:off x="7113181" y="4060640"/>
            <a:ext cx="792162" cy="43594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a:defRPr/>
            </a:pPr>
            <a:r>
              <a:rPr lang="ja-JP" altLang="en-US" sz="900" dirty="0" smtClean="0">
                <a:solidFill>
                  <a:prstClr val="black"/>
                </a:solidFill>
                <a:latin typeface="HGPｺﾞｼｯｸM" pitchFamily="50" charset="-128"/>
                <a:ea typeface="HGPｺﾞｼｯｸM" pitchFamily="50" charset="-128"/>
              </a:rPr>
              <a:t>計画基本指針</a:t>
            </a:r>
            <a:endParaRPr lang="ja-JP" altLang="en-US" sz="900" dirty="0">
              <a:solidFill>
                <a:prstClr val="black"/>
              </a:solidFill>
              <a:latin typeface="HGPｺﾞｼｯｸM" pitchFamily="50" charset="-128"/>
              <a:ea typeface="HGPｺﾞｼｯｸM" pitchFamily="50" charset="-128"/>
            </a:endParaRPr>
          </a:p>
        </p:txBody>
      </p:sp>
      <p:sp>
        <p:nvSpPr>
          <p:cNvPr id="308" name="角丸四角形 307"/>
          <p:cNvSpPr/>
          <p:nvPr/>
        </p:nvSpPr>
        <p:spPr>
          <a:xfrm>
            <a:off x="1857390" y="3864769"/>
            <a:ext cx="1022350" cy="38417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a:defRPr/>
            </a:pPr>
            <a:r>
              <a:rPr lang="ja-JP" altLang="en-US" sz="900" dirty="0" smtClean="0">
                <a:solidFill>
                  <a:prstClr val="black"/>
                </a:solidFill>
                <a:latin typeface="HGPｺﾞｼｯｸM" pitchFamily="50" charset="-128"/>
                <a:ea typeface="HGPｺﾞｼｯｸM" pitchFamily="50" charset="-128"/>
              </a:rPr>
              <a:t>計画基本指針</a:t>
            </a:r>
            <a:endParaRPr lang="en-US" altLang="ja-JP" sz="900" dirty="0">
              <a:solidFill>
                <a:prstClr val="black"/>
              </a:solidFill>
              <a:latin typeface="HGPｺﾞｼｯｸM" pitchFamily="50" charset="-128"/>
              <a:ea typeface="HGPｺﾞｼｯｸM" pitchFamily="50" charset="-128"/>
            </a:endParaRPr>
          </a:p>
        </p:txBody>
      </p:sp>
      <p:sp>
        <p:nvSpPr>
          <p:cNvPr id="83" name="テキスト ボックス 82"/>
          <p:cNvSpPr txBox="1"/>
          <p:nvPr/>
        </p:nvSpPr>
        <p:spPr>
          <a:xfrm>
            <a:off x="2069683" y="4943232"/>
            <a:ext cx="1227138" cy="415498"/>
          </a:xfrm>
          <a:prstGeom prst="rect">
            <a:avLst/>
          </a:prstGeom>
          <a:noFill/>
        </p:spPr>
        <p:txBody>
          <a:bodyPr>
            <a:spAutoFit/>
          </a:bodyPr>
          <a:lstStyle/>
          <a:p>
            <a:pPr defTabSz="911479">
              <a:defRPr/>
            </a:pPr>
            <a:r>
              <a:rPr lang="ja-JP" altLang="en-US" sz="1050" dirty="0">
                <a:solidFill>
                  <a:prstClr val="black"/>
                </a:solidFill>
                <a:ea typeface="ＭＳ Ｐゴシック" pitchFamily="50" charset="-128"/>
              </a:rPr>
              <a:t>・</a:t>
            </a:r>
            <a:r>
              <a:rPr lang="en-US" altLang="ja-JP" sz="1050" dirty="0">
                <a:solidFill>
                  <a:prstClr val="black"/>
                </a:solidFill>
                <a:ea typeface="ＭＳ Ｐゴシック" pitchFamily="50" charset="-128"/>
              </a:rPr>
              <a:t>2025</a:t>
            </a:r>
            <a:r>
              <a:rPr lang="ja-JP" altLang="en-US" sz="1050" dirty="0">
                <a:solidFill>
                  <a:prstClr val="black"/>
                </a:solidFill>
                <a:ea typeface="ＭＳ Ｐゴシック" pitchFamily="50" charset="-128"/>
              </a:rPr>
              <a:t>年度までの将来見通しの策定</a:t>
            </a:r>
            <a:endParaRPr lang="en-US" altLang="ja-JP" sz="1050" dirty="0">
              <a:solidFill>
                <a:prstClr val="black"/>
              </a:solidFill>
              <a:ea typeface="ＭＳ Ｐゴシック" pitchFamily="50" charset="-128"/>
            </a:endParaRPr>
          </a:p>
        </p:txBody>
      </p:sp>
      <p:sp>
        <p:nvSpPr>
          <p:cNvPr id="2" name="フローチャート : 抜出し 1"/>
          <p:cNvSpPr/>
          <p:nvPr/>
        </p:nvSpPr>
        <p:spPr>
          <a:xfrm>
            <a:off x="3225815" y="1774825"/>
            <a:ext cx="257175" cy="220663"/>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sp>
        <p:nvSpPr>
          <p:cNvPr id="75" name="フローチャート : 抜出し 74"/>
          <p:cNvSpPr/>
          <p:nvPr/>
        </p:nvSpPr>
        <p:spPr>
          <a:xfrm>
            <a:off x="8748289" y="2060848"/>
            <a:ext cx="257175" cy="222250"/>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sp>
        <p:nvSpPr>
          <p:cNvPr id="76" name="フローチャート : 抜出し 75"/>
          <p:cNvSpPr/>
          <p:nvPr/>
        </p:nvSpPr>
        <p:spPr>
          <a:xfrm>
            <a:off x="5056203" y="1774825"/>
            <a:ext cx="257175" cy="220663"/>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sp>
        <p:nvSpPr>
          <p:cNvPr id="77" name="フローチャート : 抜出し 76"/>
          <p:cNvSpPr/>
          <p:nvPr/>
        </p:nvSpPr>
        <p:spPr>
          <a:xfrm>
            <a:off x="8743530" y="1830388"/>
            <a:ext cx="258763" cy="22066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sp>
        <p:nvSpPr>
          <p:cNvPr id="27691" name="テキスト ボックス 77"/>
          <p:cNvSpPr txBox="1">
            <a:spLocks noChangeArrowheads="1"/>
          </p:cNvSpPr>
          <p:nvPr/>
        </p:nvSpPr>
        <p:spPr bwMode="auto">
          <a:xfrm>
            <a:off x="3498305" y="1812929"/>
            <a:ext cx="1693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solidFill>
                  <a:srgbClr val="000000"/>
                </a:solidFill>
                <a:latin typeface="Arial" charset="0"/>
              </a:rPr>
              <a:t>介護報酬改定</a:t>
            </a:r>
            <a:endParaRPr lang="en-US" altLang="ja-JP" sz="1200">
              <a:solidFill>
                <a:srgbClr val="000000"/>
              </a:solidFill>
              <a:latin typeface="Arial" charset="0"/>
            </a:endParaRPr>
          </a:p>
        </p:txBody>
      </p:sp>
      <p:sp>
        <p:nvSpPr>
          <p:cNvPr id="27692" name="テキスト ボックス 81"/>
          <p:cNvSpPr txBox="1">
            <a:spLocks noChangeArrowheads="1"/>
          </p:cNvSpPr>
          <p:nvPr/>
        </p:nvSpPr>
        <p:spPr bwMode="auto">
          <a:xfrm>
            <a:off x="5339630" y="1774827"/>
            <a:ext cx="1639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dirty="0">
                <a:solidFill>
                  <a:srgbClr val="000000"/>
                </a:solidFill>
                <a:latin typeface="Arial" charset="0"/>
              </a:rPr>
              <a:t>診療報酬</a:t>
            </a:r>
            <a:r>
              <a:rPr lang="ja-JP" altLang="en-US" sz="1200" dirty="0" smtClean="0">
                <a:solidFill>
                  <a:srgbClr val="000000"/>
                </a:solidFill>
                <a:latin typeface="Arial" charset="0"/>
              </a:rPr>
              <a:t>改定</a:t>
            </a:r>
            <a:endParaRPr lang="en-US" altLang="ja-JP" sz="1200" dirty="0">
              <a:solidFill>
                <a:srgbClr val="000000"/>
              </a:solidFill>
              <a:latin typeface="Arial" charset="0"/>
            </a:endParaRPr>
          </a:p>
        </p:txBody>
      </p:sp>
      <p:sp>
        <p:nvSpPr>
          <p:cNvPr id="69" name="上矢印 68"/>
          <p:cNvSpPr/>
          <p:nvPr/>
        </p:nvSpPr>
        <p:spPr>
          <a:xfrm>
            <a:off x="1928813" y="1514521"/>
            <a:ext cx="195262" cy="315913"/>
          </a:xfrm>
          <a:prstGeom prst="upArrow">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1479">
              <a:defRPr/>
            </a:pPr>
            <a:endParaRPr lang="ja-JP" altLang="en-US">
              <a:solidFill>
                <a:prstClr val="white"/>
              </a:solidFill>
            </a:endParaRPr>
          </a:p>
        </p:txBody>
      </p:sp>
      <p:sp>
        <p:nvSpPr>
          <p:cNvPr id="27695" name="テキスト ボックス 69"/>
          <p:cNvSpPr txBox="1">
            <a:spLocks noChangeArrowheads="1"/>
          </p:cNvSpPr>
          <p:nvPr/>
        </p:nvSpPr>
        <p:spPr bwMode="auto">
          <a:xfrm>
            <a:off x="2057405" y="1587501"/>
            <a:ext cx="9509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900">
                <a:solidFill>
                  <a:srgbClr val="000000"/>
                </a:solidFill>
                <a:latin typeface="Arial" charset="0"/>
              </a:rPr>
              <a:t>基金造成・執行</a:t>
            </a:r>
            <a:endParaRPr lang="en-US" altLang="ja-JP" sz="900">
              <a:solidFill>
                <a:srgbClr val="000000"/>
              </a:solidFill>
              <a:latin typeface="Arial" charset="0"/>
            </a:endParaRPr>
          </a:p>
        </p:txBody>
      </p:sp>
      <p:sp>
        <p:nvSpPr>
          <p:cNvPr id="74" name="右矢印 73"/>
          <p:cNvSpPr/>
          <p:nvPr/>
        </p:nvSpPr>
        <p:spPr>
          <a:xfrm>
            <a:off x="3368676" y="2766261"/>
            <a:ext cx="2834030" cy="385763"/>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a:solidFill>
                  <a:prstClr val="black"/>
                </a:solidFill>
                <a:latin typeface="HGPｺﾞｼｯｸM" pitchFamily="50" charset="-128"/>
                <a:ea typeface="HGPｺﾞｼｯｸM" pitchFamily="50" charset="-128"/>
              </a:rPr>
              <a:t>地域医療構想（ビジョン）の策定</a:t>
            </a:r>
          </a:p>
        </p:txBody>
      </p:sp>
      <p:sp>
        <p:nvSpPr>
          <p:cNvPr id="85" name="右矢印 84"/>
          <p:cNvSpPr/>
          <p:nvPr/>
        </p:nvSpPr>
        <p:spPr>
          <a:xfrm>
            <a:off x="3368674" y="4754994"/>
            <a:ext cx="5495926" cy="466725"/>
          </a:xfrm>
          <a:prstGeom prst="rightArrow">
            <a:avLst>
              <a:gd name="adj1" fmla="val 64286"/>
              <a:gd name="adj2" fmla="val 50000"/>
            </a:avLst>
          </a:prstGeom>
          <a:solidFill>
            <a:srgbClr val="FFCCCC"/>
          </a:solidFill>
          <a:ln/>
        </p:spPr>
        <p:style>
          <a:lnRef idx="2">
            <a:schemeClr val="accent2"/>
          </a:lnRef>
          <a:fillRef idx="1">
            <a:schemeClr val="lt1"/>
          </a:fillRef>
          <a:effectRef idx="0">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smtClean="0">
                <a:solidFill>
                  <a:prstClr val="black"/>
                </a:solidFill>
                <a:latin typeface="HGPｺﾞｼｯｸM" pitchFamily="50" charset="-128"/>
                <a:ea typeface="HGPｺﾞｼｯｸM" pitchFamily="50" charset="-128"/>
              </a:rPr>
              <a:t>第</a:t>
            </a:r>
            <a:r>
              <a:rPr lang="en-US" altLang="ja-JP" dirty="0" smtClean="0">
                <a:solidFill>
                  <a:prstClr val="black"/>
                </a:solidFill>
                <a:latin typeface="HGPｺﾞｼｯｸM" pitchFamily="50" charset="-128"/>
                <a:ea typeface="HGPｺﾞｼｯｸM" pitchFamily="50" charset="-128"/>
              </a:rPr>
              <a:t>6</a:t>
            </a:r>
            <a:r>
              <a:rPr lang="ja-JP" altLang="en-US" dirty="0" smtClean="0">
                <a:solidFill>
                  <a:prstClr val="black"/>
                </a:solidFill>
                <a:latin typeface="HGPｺﾞｼｯｸM" pitchFamily="50" charset="-128"/>
                <a:ea typeface="HGPｺﾞｼｯｸM" pitchFamily="50" charset="-128"/>
              </a:rPr>
              <a:t>期介護保険事業（支援）計画に位置付けた施策の実施</a:t>
            </a:r>
            <a:endParaRPr lang="ja-JP" altLang="en-US" dirty="0">
              <a:solidFill>
                <a:prstClr val="black"/>
              </a:solidFill>
              <a:latin typeface="HGPｺﾞｼｯｸM" pitchFamily="50" charset="-128"/>
              <a:ea typeface="HGPｺﾞｼｯｸM" pitchFamily="50" charset="-128"/>
            </a:endParaRPr>
          </a:p>
        </p:txBody>
      </p:sp>
      <p:sp>
        <p:nvSpPr>
          <p:cNvPr id="27698" name="テキスト ボックス 72"/>
          <p:cNvSpPr txBox="1">
            <a:spLocks noChangeArrowheads="1"/>
          </p:cNvSpPr>
          <p:nvPr/>
        </p:nvSpPr>
        <p:spPr bwMode="auto">
          <a:xfrm>
            <a:off x="3368826" y="3099590"/>
            <a:ext cx="3154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900" dirty="0">
                <a:solidFill>
                  <a:srgbClr val="000000"/>
                </a:solidFill>
                <a:latin typeface="HGPｺﾞｼｯｸM" pitchFamily="50" charset="-128"/>
                <a:ea typeface="HGPｺﾞｼｯｸM" pitchFamily="50" charset="-128"/>
              </a:rPr>
              <a:t>・</a:t>
            </a:r>
            <a:r>
              <a:rPr lang="en-US" altLang="ja-JP" sz="900" dirty="0">
                <a:solidFill>
                  <a:srgbClr val="000000"/>
                </a:solidFill>
                <a:latin typeface="HGPｺﾞｼｯｸM" pitchFamily="50" charset="-128"/>
                <a:ea typeface="HGPｺﾞｼｯｸM" pitchFamily="50" charset="-128"/>
              </a:rPr>
              <a:t>2025</a:t>
            </a:r>
            <a:r>
              <a:rPr lang="ja-JP" altLang="en-US" sz="900" dirty="0">
                <a:solidFill>
                  <a:srgbClr val="000000"/>
                </a:solidFill>
                <a:latin typeface="HGPｺﾞｼｯｸM" pitchFamily="50" charset="-128"/>
                <a:ea typeface="HGPｺﾞｼｯｸM" pitchFamily="50" charset="-128"/>
              </a:rPr>
              <a:t>年の医療需要と、目指すべき医療提供体制</a:t>
            </a:r>
          </a:p>
          <a:p>
            <a:pPr>
              <a:spcBef>
                <a:spcPct val="0"/>
              </a:spcBef>
              <a:buFontTx/>
              <a:buNone/>
            </a:pPr>
            <a:r>
              <a:rPr lang="ja-JP" altLang="en-US" sz="900" dirty="0">
                <a:solidFill>
                  <a:srgbClr val="000000"/>
                </a:solidFill>
                <a:latin typeface="HGPｺﾞｼｯｸM" pitchFamily="50" charset="-128"/>
                <a:ea typeface="HGPｺﾞｼｯｸM" pitchFamily="50" charset="-128"/>
              </a:rPr>
              <a:t>・目指すべき医療提供体制を実現するための施策</a:t>
            </a:r>
            <a:endParaRPr lang="en-US" altLang="ja-JP" sz="900" b="1" dirty="0">
              <a:solidFill>
                <a:srgbClr val="000000"/>
              </a:solidFill>
              <a:latin typeface="HGPｺﾞｼｯｸM" pitchFamily="50" charset="-128"/>
              <a:ea typeface="HGPｺﾞｼｯｸM" pitchFamily="50" charset="-128"/>
            </a:endParaRPr>
          </a:p>
        </p:txBody>
      </p:sp>
      <p:sp>
        <p:nvSpPr>
          <p:cNvPr id="27699" name="テキスト ボックス 71"/>
          <p:cNvSpPr txBox="1">
            <a:spLocks noChangeArrowheads="1"/>
          </p:cNvSpPr>
          <p:nvPr/>
        </p:nvSpPr>
        <p:spPr bwMode="auto">
          <a:xfrm>
            <a:off x="3521075" y="5131538"/>
            <a:ext cx="52022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50" dirty="0">
                <a:solidFill>
                  <a:srgbClr val="000000"/>
                </a:solidFill>
                <a:latin typeface="HGPｺﾞｼｯｸM" pitchFamily="50" charset="-128"/>
                <a:ea typeface="HGPｺﾞｼｯｸM" pitchFamily="50" charset="-128"/>
              </a:rPr>
              <a:t>・介護サービスの</a:t>
            </a:r>
            <a:r>
              <a:rPr lang="ja-JP" altLang="en-US" sz="1050" dirty="0" smtClean="0">
                <a:solidFill>
                  <a:srgbClr val="000000"/>
                </a:solidFill>
                <a:latin typeface="HGPｺﾞｼｯｸM" pitchFamily="50" charset="-128"/>
                <a:ea typeface="HGPｺﾞｼｯｸM" pitchFamily="50" charset="-128"/>
              </a:rPr>
              <a:t>拡充／・</a:t>
            </a:r>
            <a:r>
              <a:rPr lang="ja-JP" altLang="en-US" sz="1050" dirty="0">
                <a:latin typeface="HGPｺﾞｼｯｸM" pitchFamily="50" charset="-128"/>
                <a:ea typeface="HGPｺﾞｼｯｸM" pitchFamily="50" charset="-128"/>
              </a:rPr>
              <a:t>地域支援事業による在宅医療・介護連携</a:t>
            </a:r>
            <a:r>
              <a:rPr lang="ja-JP" altLang="en-US" sz="1050" dirty="0" smtClean="0">
                <a:latin typeface="HGPｺﾞｼｯｸM" pitchFamily="50" charset="-128"/>
                <a:ea typeface="HGPｺﾞｼｯｸM" pitchFamily="50" charset="-128"/>
              </a:rPr>
              <a:t>、</a:t>
            </a:r>
            <a:r>
              <a:rPr lang="ja-JP" altLang="en-US" sz="1050" dirty="0" smtClean="0">
                <a:solidFill>
                  <a:srgbClr val="000000"/>
                </a:solidFill>
                <a:latin typeface="HGPｺﾞｼｯｸM" pitchFamily="50" charset="-128"/>
                <a:ea typeface="HGPｺﾞｼｯｸM" pitchFamily="50" charset="-128"/>
              </a:rPr>
              <a:t>地域</a:t>
            </a:r>
            <a:r>
              <a:rPr lang="ja-JP" altLang="en-US" sz="1050" dirty="0">
                <a:solidFill>
                  <a:srgbClr val="000000"/>
                </a:solidFill>
                <a:latin typeface="HGPｺﾞｼｯｸM" pitchFamily="50" charset="-128"/>
                <a:ea typeface="HGPｺﾞｼｯｸM" pitchFamily="50" charset="-128"/>
              </a:rPr>
              <a:t>ケア会議</a:t>
            </a:r>
            <a:r>
              <a:rPr lang="ja-JP" altLang="en-US" sz="1050" dirty="0" smtClean="0">
                <a:solidFill>
                  <a:srgbClr val="000000"/>
                </a:solidFill>
                <a:latin typeface="HGPｺﾞｼｯｸM" pitchFamily="50" charset="-128"/>
                <a:ea typeface="HGPｺﾞｼｯｸM" pitchFamily="50" charset="-128"/>
              </a:rPr>
              <a:t>、認知症</a:t>
            </a:r>
            <a:r>
              <a:rPr lang="ja-JP" altLang="en-US" sz="1050" dirty="0">
                <a:solidFill>
                  <a:srgbClr val="000000"/>
                </a:solidFill>
                <a:latin typeface="HGPｺﾞｼｯｸM" pitchFamily="50" charset="-128"/>
                <a:ea typeface="HGPｺﾞｼｯｸM" pitchFamily="50" charset="-128"/>
              </a:rPr>
              <a:t>施策、生活支援・介護予防等の推進</a:t>
            </a:r>
            <a:endParaRPr lang="en-US" altLang="ja-JP" sz="1050" dirty="0">
              <a:solidFill>
                <a:srgbClr val="000000"/>
              </a:solidFill>
              <a:latin typeface="HGPｺﾞｼｯｸM" pitchFamily="50" charset="-128"/>
              <a:ea typeface="HGPｺﾞｼｯｸM" pitchFamily="50" charset="-128"/>
            </a:endParaRPr>
          </a:p>
        </p:txBody>
      </p:sp>
      <p:sp>
        <p:nvSpPr>
          <p:cNvPr id="97" name="角丸四角形 96"/>
          <p:cNvSpPr/>
          <p:nvPr/>
        </p:nvSpPr>
        <p:spPr>
          <a:xfrm>
            <a:off x="454030" y="709613"/>
            <a:ext cx="8383588" cy="207962"/>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smtClean="0">
                <a:solidFill>
                  <a:sysClr val="windowText" lastClr="000000"/>
                </a:solidFill>
                <a:latin typeface="HGPｺﾞｼｯｸM" pitchFamily="50" charset="-128"/>
                <a:ea typeface="HGPｺﾞｼｯｸM" pitchFamily="50" charset="-128"/>
              </a:rPr>
              <a:t>第</a:t>
            </a:r>
            <a:r>
              <a:rPr lang="en-US" altLang="ja-JP" dirty="0" smtClean="0">
                <a:solidFill>
                  <a:sysClr val="windowText" lastClr="000000"/>
                </a:solidFill>
                <a:latin typeface="HGPｺﾞｼｯｸM" pitchFamily="50" charset="-128"/>
                <a:ea typeface="HGPｺﾞｼｯｸM" pitchFamily="50" charset="-128"/>
              </a:rPr>
              <a:t>6</a:t>
            </a:r>
            <a:r>
              <a:rPr lang="ja-JP" altLang="en-US" dirty="0" smtClean="0">
                <a:solidFill>
                  <a:sysClr val="windowText" lastClr="000000"/>
                </a:solidFill>
                <a:latin typeface="HGPｺﾞｼｯｸM" pitchFamily="50" charset="-128"/>
                <a:ea typeface="HGPｺﾞｼｯｸM" pitchFamily="50" charset="-128"/>
              </a:rPr>
              <a:t>次医療計画</a:t>
            </a:r>
            <a:endParaRPr lang="en-US" altLang="ja-JP" dirty="0" smtClean="0">
              <a:solidFill>
                <a:sysClr val="windowText" lastClr="000000"/>
              </a:solidFill>
              <a:latin typeface="HGPｺﾞｼｯｸM" pitchFamily="50" charset="-128"/>
              <a:ea typeface="HGPｺﾞｼｯｸM" pitchFamily="50" charset="-128"/>
            </a:endParaRPr>
          </a:p>
        </p:txBody>
      </p:sp>
      <p:sp>
        <p:nvSpPr>
          <p:cNvPr id="99" name="角丸四角形 98"/>
          <p:cNvSpPr/>
          <p:nvPr/>
        </p:nvSpPr>
        <p:spPr>
          <a:xfrm>
            <a:off x="8932878" y="692151"/>
            <a:ext cx="973137" cy="555625"/>
          </a:xfrm>
          <a:prstGeom prst="roundRect">
            <a:avLst/>
          </a:prstGeom>
          <a:solidFill>
            <a:schemeClr val="accent1">
              <a:lumMod val="40000"/>
              <a:lumOff val="60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a:defRPr/>
            </a:pPr>
            <a:r>
              <a:rPr lang="ja-JP" altLang="en-US" sz="1050" dirty="0" smtClean="0">
                <a:solidFill>
                  <a:schemeClr val="tx1"/>
                </a:solidFill>
                <a:latin typeface="HGPｺﾞｼｯｸM" pitchFamily="50" charset="-128"/>
                <a:ea typeface="HGPｺﾞｼｯｸM" pitchFamily="50" charset="-128"/>
              </a:rPr>
              <a:t>第</a:t>
            </a:r>
            <a:r>
              <a:rPr lang="ja-JP" altLang="en-US" sz="1050" dirty="0">
                <a:solidFill>
                  <a:schemeClr val="tx1"/>
                </a:solidFill>
                <a:latin typeface="HGPｺﾞｼｯｸM" pitchFamily="50" charset="-128"/>
                <a:ea typeface="HGPｺﾞｼｯｸM" pitchFamily="50" charset="-128"/>
              </a:rPr>
              <a:t>７</a:t>
            </a:r>
            <a:r>
              <a:rPr lang="ja-JP" altLang="en-US" sz="1050" dirty="0" smtClean="0">
                <a:solidFill>
                  <a:schemeClr val="tx1"/>
                </a:solidFill>
                <a:latin typeface="HGPｺﾞｼｯｸM" pitchFamily="50" charset="-128"/>
                <a:ea typeface="HGPｺﾞｼｯｸM" pitchFamily="50" charset="-128"/>
              </a:rPr>
              <a:t>次医療計画</a:t>
            </a:r>
            <a:endParaRPr lang="en-US" altLang="ja-JP" sz="1050" dirty="0" smtClean="0">
              <a:solidFill>
                <a:schemeClr val="tx1"/>
              </a:solidFill>
              <a:latin typeface="HGPｺﾞｼｯｸM" pitchFamily="50" charset="-128"/>
              <a:ea typeface="HGPｺﾞｼｯｸM" pitchFamily="50" charset="-128"/>
            </a:endParaRPr>
          </a:p>
          <a:p>
            <a:pPr defTabSz="911479">
              <a:defRPr/>
            </a:pPr>
            <a:r>
              <a:rPr lang="ja-JP" altLang="en-US" sz="1050" dirty="0" smtClean="0">
                <a:solidFill>
                  <a:schemeClr val="tx1"/>
                </a:solidFill>
                <a:latin typeface="HGPｺﾞｼｯｸM" pitchFamily="50" charset="-128"/>
                <a:ea typeface="HGPｺﾞｼｯｸM" pitchFamily="50" charset="-128"/>
              </a:rPr>
              <a:t>第</a:t>
            </a:r>
            <a:r>
              <a:rPr lang="ja-JP" altLang="en-US" sz="1050" dirty="0">
                <a:solidFill>
                  <a:schemeClr val="tx1"/>
                </a:solidFill>
                <a:latin typeface="HGPｺﾞｼｯｸM" pitchFamily="50" charset="-128"/>
                <a:ea typeface="HGPｺﾞｼｯｸM" pitchFamily="50" charset="-128"/>
              </a:rPr>
              <a:t>７</a:t>
            </a:r>
            <a:r>
              <a:rPr lang="ja-JP" altLang="en-US" sz="1050" dirty="0" smtClean="0">
                <a:solidFill>
                  <a:schemeClr val="tx1"/>
                </a:solidFill>
                <a:latin typeface="HGPｺﾞｼｯｸM" pitchFamily="50" charset="-128"/>
                <a:ea typeface="HGPｺﾞｼｯｸM" pitchFamily="50" charset="-128"/>
              </a:rPr>
              <a:t>期介護保険</a:t>
            </a:r>
            <a:endParaRPr lang="en-US" altLang="ja-JP" sz="1050" dirty="0" smtClean="0">
              <a:solidFill>
                <a:schemeClr val="tx1"/>
              </a:solidFill>
              <a:latin typeface="HGPｺﾞｼｯｸM" pitchFamily="50" charset="-128"/>
              <a:ea typeface="HGPｺﾞｼｯｸM" pitchFamily="50" charset="-128"/>
            </a:endParaRPr>
          </a:p>
          <a:p>
            <a:pPr defTabSz="911479">
              <a:defRPr/>
            </a:pPr>
            <a:r>
              <a:rPr lang="ja-JP" altLang="en-US" sz="1050" dirty="0" smtClean="0">
                <a:solidFill>
                  <a:schemeClr val="tx1"/>
                </a:solidFill>
                <a:latin typeface="HGPｺﾞｼｯｸM" pitchFamily="50" charset="-128"/>
                <a:ea typeface="HGPｺﾞｼｯｸM" pitchFamily="50" charset="-128"/>
              </a:rPr>
              <a:t>事業計画</a:t>
            </a:r>
            <a:endParaRPr lang="en-US" altLang="ja-JP" sz="1050" dirty="0" smtClean="0">
              <a:solidFill>
                <a:schemeClr val="tx1"/>
              </a:solidFill>
              <a:latin typeface="HGPｺﾞｼｯｸM" pitchFamily="50" charset="-128"/>
              <a:ea typeface="HGPｺﾞｼｯｸM" pitchFamily="50" charset="-128"/>
            </a:endParaRPr>
          </a:p>
        </p:txBody>
      </p:sp>
      <p:sp>
        <p:nvSpPr>
          <p:cNvPr id="101" name="角丸四角形 100"/>
          <p:cNvSpPr/>
          <p:nvPr/>
        </p:nvSpPr>
        <p:spPr>
          <a:xfrm>
            <a:off x="69865" y="982663"/>
            <a:ext cx="3246438" cy="265112"/>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a:solidFill>
                  <a:prstClr val="black"/>
                </a:solidFill>
                <a:latin typeface="HGPｺﾞｼｯｸM" pitchFamily="50" charset="-128"/>
                <a:ea typeface="HGPｺﾞｼｯｸM" pitchFamily="50" charset="-128"/>
              </a:rPr>
              <a:t>第</a:t>
            </a:r>
            <a:r>
              <a:rPr lang="en-US" altLang="ja-JP" dirty="0">
                <a:solidFill>
                  <a:prstClr val="black"/>
                </a:solidFill>
                <a:latin typeface="HGPｺﾞｼｯｸM" pitchFamily="50" charset="-128"/>
                <a:ea typeface="HGPｺﾞｼｯｸM" pitchFamily="50" charset="-128"/>
              </a:rPr>
              <a:t>5</a:t>
            </a:r>
            <a:r>
              <a:rPr lang="ja-JP" altLang="en-US" dirty="0">
                <a:solidFill>
                  <a:prstClr val="black"/>
                </a:solidFill>
                <a:latin typeface="HGPｺﾞｼｯｸM" pitchFamily="50" charset="-128"/>
                <a:ea typeface="HGPｺﾞｼｯｸM" pitchFamily="50" charset="-128"/>
              </a:rPr>
              <a:t>期介護保険事業計画</a:t>
            </a:r>
            <a:endParaRPr lang="en-US" altLang="ja-JP" dirty="0">
              <a:solidFill>
                <a:prstClr val="black"/>
              </a:solidFill>
              <a:latin typeface="HGPｺﾞｼｯｸM" pitchFamily="50" charset="-128"/>
              <a:ea typeface="HGPｺﾞｼｯｸM" pitchFamily="50" charset="-128"/>
            </a:endParaRPr>
          </a:p>
        </p:txBody>
      </p:sp>
      <p:sp>
        <p:nvSpPr>
          <p:cNvPr id="105" name="角丸四角形 104"/>
          <p:cNvSpPr/>
          <p:nvPr/>
        </p:nvSpPr>
        <p:spPr>
          <a:xfrm>
            <a:off x="69873" y="709613"/>
            <a:ext cx="303213" cy="207962"/>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endParaRPr lang="en-US" altLang="ja-JP" dirty="0" smtClean="0">
              <a:solidFill>
                <a:sysClr val="windowText" lastClr="000000"/>
              </a:solidFill>
              <a:latin typeface="HGPｺﾞｼｯｸM" pitchFamily="50" charset="-128"/>
              <a:ea typeface="HGPｺﾞｼｯｸM" pitchFamily="50" charset="-128"/>
            </a:endParaRPr>
          </a:p>
        </p:txBody>
      </p:sp>
      <p:sp>
        <p:nvSpPr>
          <p:cNvPr id="106" name="角丸四角形 105"/>
          <p:cNvSpPr/>
          <p:nvPr/>
        </p:nvSpPr>
        <p:spPr>
          <a:xfrm>
            <a:off x="3443304" y="974725"/>
            <a:ext cx="5410200" cy="260350"/>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dirty="0">
                <a:solidFill>
                  <a:prstClr val="black"/>
                </a:solidFill>
                <a:latin typeface="HGPｺﾞｼｯｸM" pitchFamily="50" charset="-128"/>
                <a:ea typeface="HGPｺﾞｼｯｸM" pitchFamily="50" charset="-128"/>
              </a:rPr>
              <a:t>第６期介護保険事業計画</a:t>
            </a:r>
            <a:endParaRPr lang="en-US" altLang="ja-JP" dirty="0">
              <a:solidFill>
                <a:prstClr val="black"/>
              </a:solidFill>
              <a:latin typeface="HGPｺﾞｼｯｸM" pitchFamily="50" charset="-128"/>
              <a:ea typeface="HGPｺﾞｼｯｸM" pitchFamily="50" charset="-128"/>
            </a:endParaRPr>
          </a:p>
        </p:txBody>
      </p:sp>
      <p:sp>
        <p:nvSpPr>
          <p:cNvPr id="27705" name="テキスト ボックス 18"/>
          <p:cNvSpPr txBox="1">
            <a:spLocks noChangeArrowheads="1"/>
          </p:cNvSpPr>
          <p:nvPr/>
        </p:nvSpPr>
        <p:spPr bwMode="auto">
          <a:xfrm>
            <a:off x="7236457" y="3307050"/>
            <a:ext cx="10413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dirty="0">
                <a:solidFill>
                  <a:srgbClr val="000000"/>
                </a:solidFill>
                <a:latin typeface="HGPｺﾞｼｯｸM" pitchFamily="50" charset="-128"/>
                <a:ea typeface="HGPｺﾞｼｯｸM" pitchFamily="50" charset="-128"/>
              </a:rPr>
              <a:t>病床機能分化</a:t>
            </a:r>
            <a:r>
              <a:rPr lang="ja-JP" altLang="en-US" sz="1000" dirty="0" smtClean="0">
                <a:solidFill>
                  <a:srgbClr val="000000"/>
                </a:solidFill>
                <a:latin typeface="HGPｺﾞｼｯｸM" pitchFamily="50" charset="-128"/>
                <a:ea typeface="HGPｺﾞｼｯｸM" pitchFamily="50" charset="-128"/>
              </a:rPr>
              <a:t>・</a:t>
            </a:r>
            <a:endParaRPr lang="en-US" altLang="ja-JP" sz="1000" dirty="0" smtClean="0">
              <a:solidFill>
                <a:srgbClr val="000000"/>
              </a:solidFill>
              <a:latin typeface="HGPｺﾞｼｯｸM" pitchFamily="50" charset="-128"/>
              <a:ea typeface="HGPｺﾞｼｯｸM" pitchFamily="50" charset="-128"/>
            </a:endParaRPr>
          </a:p>
          <a:p>
            <a:pPr>
              <a:spcBef>
                <a:spcPct val="0"/>
              </a:spcBef>
              <a:buFontTx/>
              <a:buNone/>
            </a:pPr>
            <a:r>
              <a:rPr lang="ja-JP" altLang="en-US" sz="1000" dirty="0" smtClean="0">
                <a:solidFill>
                  <a:srgbClr val="000000"/>
                </a:solidFill>
                <a:latin typeface="HGPｺﾞｼｯｸM" pitchFamily="50" charset="-128"/>
                <a:ea typeface="HGPｺﾞｼｯｸM" pitchFamily="50" charset="-128"/>
              </a:rPr>
              <a:t>連携の影響を</a:t>
            </a:r>
            <a:endParaRPr lang="en-US" altLang="ja-JP" sz="1000" dirty="0" smtClean="0">
              <a:solidFill>
                <a:srgbClr val="000000"/>
              </a:solidFill>
              <a:latin typeface="HGPｺﾞｼｯｸM" pitchFamily="50" charset="-128"/>
              <a:ea typeface="HGPｺﾞｼｯｸM" pitchFamily="50" charset="-128"/>
            </a:endParaRPr>
          </a:p>
          <a:p>
            <a:pPr>
              <a:spcBef>
                <a:spcPct val="0"/>
              </a:spcBef>
              <a:buFontTx/>
              <a:buNone/>
            </a:pPr>
            <a:r>
              <a:rPr lang="ja-JP" altLang="en-US" sz="1000" dirty="0" smtClean="0">
                <a:solidFill>
                  <a:srgbClr val="000000"/>
                </a:solidFill>
                <a:latin typeface="HGPｺﾞｼｯｸM" pitchFamily="50" charset="-128"/>
                <a:ea typeface="HGPｺﾞｼｯｸM" pitchFamily="50" charset="-128"/>
              </a:rPr>
              <a:t>両計画</a:t>
            </a:r>
            <a:r>
              <a:rPr lang="ja-JP" altLang="en-US" sz="1000" dirty="0">
                <a:solidFill>
                  <a:srgbClr val="000000"/>
                </a:solidFill>
                <a:latin typeface="HGPｺﾞｼｯｸM" pitchFamily="50" charset="-128"/>
                <a:ea typeface="HGPｺﾞｼｯｸM" pitchFamily="50" charset="-128"/>
              </a:rPr>
              <a:t>に反映</a:t>
            </a:r>
          </a:p>
        </p:txBody>
      </p:sp>
      <p:sp>
        <p:nvSpPr>
          <p:cNvPr id="117" name="右矢印 116"/>
          <p:cNvSpPr/>
          <p:nvPr/>
        </p:nvSpPr>
        <p:spPr>
          <a:xfrm>
            <a:off x="1884378" y="5767213"/>
            <a:ext cx="2276549" cy="685800"/>
          </a:xfrm>
          <a:prstGeom prst="rightArrow">
            <a:avLst>
              <a:gd name="adj1" fmla="val 64286"/>
              <a:gd name="adj2" fmla="val 50000"/>
            </a:avLst>
          </a:prstGeom>
          <a:solidFill>
            <a:srgbClr val="CCFFFF"/>
          </a:solid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a:defRPr/>
            </a:pPr>
            <a:r>
              <a:rPr lang="ja-JP" altLang="en-US" sz="1050" dirty="0" smtClean="0">
                <a:solidFill>
                  <a:prstClr val="black"/>
                </a:solidFill>
                <a:latin typeface="HGPｺﾞｼｯｸM" pitchFamily="50" charset="-128"/>
                <a:ea typeface="HGPｺﾞｼｯｸM" pitchFamily="50" charset="-128"/>
              </a:rPr>
              <a:t>医療保険制度改革法案の成立</a:t>
            </a:r>
            <a:endParaRPr lang="en-US" altLang="ja-JP" sz="1050" dirty="0" smtClean="0">
              <a:solidFill>
                <a:prstClr val="black"/>
              </a:solidFill>
              <a:latin typeface="HGPｺﾞｼｯｸM" pitchFamily="50" charset="-128"/>
              <a:ea typeface="HGPｺﾞｼｯｸM" pitchFamily="50" charset="-128"/>
            </a:endParaRPr>
          </a:p>
          <a:p>
            <a:pPr defTabSz="911479">
              <a:defRPr/>
            </a:pPr>
            <a:r>
              <a:rPr lang="ja-JP" altLang="en-US" sz="1050" dirty="0" smtClean="0">
                <a:solidFill>
                  <a:prstClr val="black"/>
                </a:solidFill>
                <a:latin typeface="HGPｺﾞｼｯｸM" pitchFamily="50" charset="-128"/>
                <a:ea typeface="HGPｺﾞｼｯｸM" pitchFamily="50" charset="-128"/>
              </a:rPr>
              <a:t>（平成２７年５月２７日）</a:t>
            </a:r>
            <a:endParaRPr lang="ja-JP" altLang="en-US" sz="1050" dirty="0">
              <a:solidFill>
                <a:prstClr val="black"/>
              </a:solidFill>
              <a:latin typeface="HGPｺﾞｼｯｸM" pitchFamily="50" charset="-128"/>
              <a:ea typeface="HGPｺﾞｼｯｸM" pitchFamily="50" charset="-128"/>
            </a:endParaRPr>
          </a:p>
        </p:txBody>
      </p:sp>
      <p:sp>
        <p:nvSpPr>
          <p:cNvPr id="118" name="右矢印 117"/>
          <p:cNvSpPr/>
          <p:nvPr/>
        </p:nvSpPr>
        <p:spPr>
          <a:xfrm>
            <a:off x="4160928" y="5819647"/>
            <a:ext cx="4703688" cy="587375"/>
          </a:xfrm>
          <a:prstGeom prst="rightArrow">
            <a:avLst>
              <a:gd name="adj1" fmla="val 64286"/>
              <a:gd name="adj2" fmla="val 50000"/>
            </a:avLst>
          </a:prstGeom>
          <a:solidFill>
            <a:srgbClr val="CCFFFF"/>
          </a:solidFill>
          <a:ln>
            <a:solidFill>
              <a:srgbClr val="00B0F0"/>
            </a:solidFill>
          </a:ln>
        </p:spPr>
        <p:style>
          <a:lnRef idx="2">
            <a:schemeClr val="accent2"/>
          </a:lnRef>
          <a:fillRef idx="1">
            <a:schemeClr val="lt1"/>
          </a:fillRef>
          <a:effectRef idx="0">
            <a:schemeClr val="accent2"/>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a:defRPr/>
            </a:pPr>
            <a:r>
              <a:rPr lang="ja-JP" altLang="en-US" dirty="0" smtClean="0">
                <a:solidFill>
                  <a:prstClr val="black"/>
                </a:solidFill>
                <a:latin typeface="HGPｺﾞｼｯｸM" pitchFamily="50" charset="-128"/>
                <a:ea typeface="HGPｺﾞｼｯｸM" pitchFamily="50" charset="-128"/>
              </a:rPr>
              <a:t>必要な措置を平成</a:t>
            </a:r>
            <a:r>
              <a:rPr lang="en-US" altLang="ja-JP" dirty="0" smtClean="0">
                <a:solidFill>
                  <a:prstClr val="black"/>
                </a:solidFill>
                <a:latin typeface="HGPｺﾞｼｯｸM" pitchFamily="50" charset="-128"/>
                <a:ea typeface="HGPｺﾞｼｯｸM" pitchFamily="50" charset="-128"/>
              </a:rPr>
              <a:t>29</a:t>
            </a:r>
            <a:r>
              <a:rPr lang="ja-JP" altLang="en-US" dirty="0" smtClean="0">
                <a:solidFill>
                  <a:prstClr val="black"/>
                </a:solidFill>
                <a:latin typeface="HGPｺﾞｼｯｸM" pitchFamily="50" charset="-128"/>
                <a:ea typeface="HGPｺﾞｼｯｸM" pitchFamily="50" charset="-128"/>
              </a:rPr>
              <a:t>年度までを目途に順次講ずる</a:t>
            </a:r>
            <a:endParaRPr lang="ja-JP" altLang="en-US" dirty="0">
              <a:solidFill>
                <a:prstClr val="black"/>
              </a:solidFill>
              <a:latin typeface="HGPｺﾞｼｯｸM" pitchFamily="50" charset="-128"/>
              <a:ea typeface="HGPｺﾞｼｯｸM" pitchFamily="50" charset="-128"/>
            </a:endParaRPr>
          </a:p>
        </p:txBody>
      </p:sp>
      <p:sp>
        <p:nvSpPr>
          <p:cNvPr id="265" name="角丸四角形 264"/>
          <p:cNvSpPr/>
          <p:nvPr/>
        </p:nvSpPr>
        <p:spPr>
          <a:xfrm>
            <a:off x="2053247" y="2786818"/>
            <a:ext cx="1133475" cy="371475"/>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900" dirty="0">
                <a:solidFill>
                  <a:sysClr val="windowText" lastClr="000000"/>
                </a:solidFill>
                <a:latin typeface="HGPｺﾞｼｯｸM" pitchFamily="50" charset="-128"/>
                <a:ea typeface="HGPｺﾞｼｯｸM" pitchFamily="50" charset="-128"/>
              </a:rPr>
              <a:t>地域</a:t>
            </a:r>
            <a:r>
              <a:rPr lang="ja-JP" altLang="en-US" sz="900" dirty="0" smtClean="0">
                <a:solidFill>
                  <a:sysClr val="windowText" lastClr="000000"/>
                </a:solidFill>
                <a:latin typeface="HGPｺﾞｼｯｸM" pitchFamily="50" charset="-128"/>
                <a:ea typeface="HGPｺﾞｼｯｸM" pitchFamily="50" charset="-128"/>
              </a:rPr>
              <a:t>医療</a:t>
            </a:r>
            <a:r>
              <a:rPr lang="ja-JP" altLang="en-US" sz="900" dirty="0">
                <a:solidFill>
                  <a:sysClr val="windowText" lastClr="000000"/>
                </a:solidFill>
                <a:latin typeface="HGPｺﾞｼｯｸM" pitchFamily="50" charset="-128"/>
                <a:ea typeface="HGPｺﾞｼｯｸM" pitchFamily="50" charset="-128"/>
              </a:rPr>
              <a:t>構想</a:t>
            </a:r>
            <a:r>
              <a:rPr lang="ja-JP" altLang="en-US" sz="900" dirty="0" smtClean="0">
                <a:solidFill>
                  <a:sysClr val="windowText" lastClr="000000"/>
                </a:solidFill>
                <a:latin typeface="HGPｺﾞｼｯｸM" pitchFamily="50" charset="-128"/>
                <a:ea typeface="HGPｺﾞｼｯｸM" pitchFamily="50" charset="-128"/>
              </a:rPr>
              <a:t>の</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a:defRPr/>
            </a:pPr>
            <a:r>
              <a:rPr lang="ja-JP" altLang="en-US" sz="900" dirty="0" smtClean="0">
                <a:solidFill>
                  <a:sysClr val="windowText" lastClr="000000"/>
                </a:solidFill>
                <a:latin typeface="HGPｺﾞｼｯｸM" pitchFamily="50" charset="-128"/>
                <a:ea typeface="HGPｺﾞｼｯｸM" pitchFamily="50" charset="-128"/>
              </a:rPr>
              <a:t>ガイドライン</a:t>
            </a:r>
            <a:r>
              <a:rPr lang="ja-JP" altLang="en-US" sz="900" dirty="0">
                <a:solidFill>
                  <a:sysClr val="windowText" lastClr="000000"/>
                </a:solidFill>
                <a:latin typeface="HGPｺﾞｼｯｸM" pitchFamily="50" charset="-128"/>
                <a:ea typeface="HGPｺﾞｼｯｸM" pitchFamily="50" charset="-128"/>
              </a:rPr>
              <a:t>（年度末）</a:t>
            </a:r>
            <a:endParaRPr lang="en-US" altLang="ja-JP" sz="900" dirty="0">
              <a:solidFill>
                <a:sysClr val="windowText" lastClr="000000"/>
              </a:solidFill>
              <a:latin typeface="HGPｺﾞｼｯｸM" pitchFamily="50" charset="-128"/>
              <a:ea typeface="HGPｺﾞｼｯｸM" pitchFamily="50" charset="-128"/>
            </a:endParaRPr>
          </a:p>
        </p:txBody>
      </p:sp>
      <p:sp>
        <p:nvSpPr>
          <p:cNvPr id="27709" name="テキスト ボックス 91"/>
          <p:cNvSpPr txBox="1">
            <a:spLocks noChangeArrowheads="1"/>
          </p:cNvSpPr>
          <p:nvPr/>
        </p:nvSpPr>
        <p:spPr bwMode="auto">
          <a:xfrm>
            <a:off x="1784374" y="6351459"/>
            <a:ext cx="2805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1225">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1225">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1225">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1225">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1225"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800">
                <a:solidFill>
                  <a:srgbClr val="000000"/>
                </a:solidFill>
                <a:latin typeface="HGPｺﾞｼｯｸM" pitchFamily="50" charset="-128"/>
                <a:ea typeface="HGPｺﾞｼｯｸM" pitchFamily="50" charset="-128"/>
              </a:rPr>
              <a:t>・医療保険制度の財政基盤の安定化</a:t>
            </a:r>
            <a:endParaRPr lang="en-US" altLang="ja-JP" sz="800">
              <a:solidFill>
                <a:srgbClr val="000000"/>
              </a:solidFill>
              <a:latin typeface="HGPｺﾞｼｯｸM" pitchFamily="50" charset="-128"/>
              <a:ea typeface="HGPｺﾞｼｯｸM" pitchFamily="50" charset="-128"/>
            </a:endParaRPr>
          </a:p>
          <a:p>
            <a:pPr>
              <a:spcBef>
                <a:spcPct val="0"/>
              </a:spcBef>
              <a:buFontTx/>
              <a:buNone/>
            </a:pPr>
            <a:r>
              <a:rPr lang="ja-JP" altLang="en-US" sz="800">
                <a:solidFill>
                  <a:srgbClr val="000000"/>
                </a:solidFill>
                <a:latin typeface="HGPｺﾞｼｯｸM" pitchFamily="50" charset="-128"/>
                <a:ea typeface="HGPｺﾞｼｯｸM" pitchFamily="50" charset="-128"/>
              </a:rPr>
              <a:t>・保険料に係る国民の負担に関する公平の確保</a:t>
            </a:r>
            <a:endParaRPr lang="en-US" altLang="ja-JP" sz="800">
              <a:solidFill>
                <a:srgbClr val="000000"/>
              </a:solidFill>
              <a:latin typeface="HGPｺﾞｼｯｸM" pitchFamily="50" charset="-128"/>
              <a:ea typeface="HGPｺﾞｼｯｸM" pitchFamily="50" charset="-128"/>
            </a:endParaRPr>
          </a:p>
          <a:p>
            <a:pPr>
              <a:spcBef>
                <a:spcPct val="0"/>
              </a:spcBef>
              <a:buFontTx/>
              <a:buNone/>
            </a:pPr>
            <a:r>
              <a:rPr lang="ja-JP" altLang="en-US" sz="800">
                <a:solidFill>
                  <a:srgbClr val="000000"/>
                </a:solidFill>
                <a:latin typeface="HGPｺﾞｼｯｸM" pitchFamily="50" charset="-128"/>
                <a:ea typeface="HGPｺﾞｼｯｸM" pitchFamily="50" charset="-128"/>
              </a:rPr>
              <a:t>・保険給付の対象となる療養の範囲の適正化　　　等</a:t>
            </a:r>
            <a:endParaRPr lang="en-US" altLang="ja-JP" sz="800">
              <a:solidFill>
                <a:srgbClr val="000000"/>
              </a:solidFill>
              <a:latin typeface="HGPｺﾞｼｯｸM" pitchFamily="50" charset="-128"/>
              <a:ea typeface="HGPｺﾞｼｯｸM" pitchFamily="50" charset="-128"/>
            </a:endParaRPr>
          </a:p>
        </p:txBody>
      </p:sp>
      <p:sp>
        <p:nvSpPr>
          <p:cNvPr id="113" name="角丸四角形 112"/>
          <p:cNvSpPr/>
          <p:nvPr/>
        </p:nvSpPr>
        <p:spPr>
          <a:xfrm>
            <a:off x="1133475" y="5505322"/>
            <a:ext cx="1651000" cy="261937"/>
          </a:xfrm>
          <a:prstGeom prst="roundRect">
            <a:avLst>
              <a:gd name="adj" fmla="val 0"/>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a:defRPr/>
            </a:pPr>
            <a:r>
              <a:rPr lang="ja-JP" altLang="en-US" sz="1200" b="1" dirty="0" smtClean="0">
                <a:solidFill>
                  <a:prstClr val="black"/>
                </a:solidFill>
                <a:latin typeface="HGPｺﾞｼｯｸM" pitchFamily="50" charset="-128"/>
                <a:ea typeface="HGPｺﾞｼｯｸM" pitchFamily="50" charset="-128"/>
              </a:rPr>
              <a:t>医療保険制度改革</a:t>
            </a:r>
            <a:endParaRPr lang="en-US" altLang="ja-JP" sz="1200" b="1" dirty="0">
              <a:solidFill>
                <a:prstClr val="black"/>
              </a:solidFill>
              <a:latin typeface="HGPｺﾞｼｯｸM" pitchFamily="50" charset="-128"/>
              <a:ea typeface="HGPｺﾞｼｯｸM" pitchFamily="50" charset="-128"/>
            </a:endParaRPr>
          </a:p>
        </p:txBody>
      </p:sp>
      <p:sp>
        <p:nvSpPr>
          <p:cNvPr id="70" name="角丸四角形 69"/>
          <p:cNvSpPr/>
          <p:nvPr/>
        </p:nvSpPr>
        <p:spPr>
          <a:xfrm>
            <a:off x="373079" y="7436"/>
            <a:ext cx="8977313" cy="35083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anchor="ctr"/>
          <a:lstStyle/>
          <a:p>
            <a:pPr algn="ctr">
              <a:defRPr/>
            </a:pPr>
            <a:r>
              <a:rPr lang="ja-JP" altLang="en-US" sz="2000" spc="-100" dirty="0">
                <a:solidFill>
                  <a:prstClr val="black"/>
                </a:solidFill>
                <a:latin typeface="ＤＦ特太ゴシック体" panose="020B0509000000000000" pitchFamily="49" charset="-128"/>
                <a:ea typeface="ＤＦ特太ゴシック体" panose="020B0509000000000000" pitchFamily="49" charset="-128"/>
              </a:rPr>
              <a:t>医療と介護の一体改革に係る今後のスケジュール</a:t>
            </a:r>
          </a:p>
        </p:txBody>
      </p:sp>
      <p:sp>
        <p:nvSpPr>
          <p:cNvPr id="6" name="円/楕円 5"/>
          <p:cNvSpPr/>
          <p:nvPr/>
        </p:nvSpPr>
        <p:spPr>
          <a:xfrm>
            <a:off x="4396253" y="2297396"/>
            <a:ext cx="165787" cy="16340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16905" y="2505250"/>
            <a:ext cx="992579" cy="253916"/>
          </a:xfrm>
          <a:prstGeom prst="rect">
            <a:avLst/>
          </a:prstGeom>
        </p:spPr>
        <p:txBody>
          <a:bodyPr wrap="none">
            <a:spAutoFit/>
          </a:bodyPr>
          <a:lstStyle/>
          <a:p>
            <a:r>
              <a:rPr lang="zh-TW" altLang="en-US" sz="1050" dirty="0" smtClean="0">
                <a:latin typeface="ＭＳ Ｐゴシック" panose="020B0600070205080204" pitchFamily="50" charset="-128"/>
                <a:ea typeface="ＭＳ Ｐゴシック" panose="020B0600070205080204" pitchFamily="50" charset="-128"/>
              </a:rPr>
              <a:t>病床機能報告</a:t>
            </a:r>
            <a:endParaRPr lang="zh-TW" altLang="en-US" sz="1050" dirty="0">
              <a:latin typeface="ＭＳ Ｐゴシック" panose="020B0600070205080204" pitchFamily="50" charset="-128"/>
              <a:ea typeface="ＭＳ Ｐゴシック" panose="020B0600070205080204" pitchFamily="50" charset="-128"/>
            </a:endParaRPr>
          </a:p>
        </p:txBody>
      </p:sp>
      <p:sp>
        <p:nvSpPr>
          <p:cNvPr id="71" name="円/楕円 70"/>
          <p:cNvSpPr/>
          <p:nvPr/>
        </p:nvSpPr>
        <p:spPr>
          <a:xfrm>
            <a:off x="6108942" y="2297396"/>
            <a:ext cx="165787" cy="16340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5722172" y="2459664"/>
            <a:ext cx="992579" cy="253916"/>
          </a:xfrm>
          <a:prstGeom prst="rect">
            <a:avLst/>
          </a:prstGeom>
        </p:spPr>
        <p:txBody>
          <a:bodyPr wrap="none">
            <a:spAutoFit/>
          </a:bodyPr>
          <a:lstStyle/>
          <a:p>
            <a:r>
              <a:rPr lang="zh-TW" altLang="en-US" sz="1050" dirty="0" smtClean="0">
                <a:latin typeface="ＭＳ Ｐゴシック" panose="020B0600070205080204" pitchFamily="50" charset="-128"/>
                <a:ea typeface="ＭＳ Ｐゴシック" panose="020B0600070205080204" pitchFamily="50" charset="-128"/>
              </a:rPr>
              <a:t>病床機能報告</a:t>
            </a:r>
            <a:endParaRPr lang="zh-TW" altLang="en-US" sz="1050"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8319059" y="3242780"/>
            <a:ext cx="396044" cy="369332"/>
          </a:xfrm>
          <a:prstGeom prst="rect">
            <a:avLst/>
          </a:prstGeom>
          <a:noFill/>
        </p:spPr>
        <p:txBody>
          <a:bodyPr wrap="square" rtlCol="0">
            <a:spAutoFit/>
          </a:bodyPr>
          <a:lstStyle/>
          <a:p>
            <a:r>
              <a:rPr kumimoji="1" lang="ja-JP" altLang="en-US" b="1" dirty="0" smtClean="0">
                <a:solidFill>
                  <a:srgbClr val="FF0000"/>
                </a:solidFill>
                <a:latin typeface="ＤＨＰ特太ゴシック体" panose="020B0500000000000000" pitchFamily="50" charset="-128"/>
                <a:ea typeface="ＤＨＰ特太ゴシック体" panose="020B0500000000000000" pitchFamily="50" charset="-128"/>
              </a:rPr>
              <a:t>＋</a:t>
            </a:r>
            <a:endParaRPr kumimoji="1" lang="ja-JP" altLang="en-US" b="1" dirty="0">
              <a:solidFill>
                <a:srgbClr val="FF0000"/>
              </a:solidFill>
              <a:latin typeface="ＤＨＰ特太ゴシック体" panose="020B0500000000000000" pitchFamily="50" charset="-128"/>
              <a:ea typeface="ＤＨＰ特太ゴシック体" panose="020B0500000000000000" pitchFamily="50" charset="-128"/>
            </a:endParaRPr>
          </a:p>
        </p:txBody>
      </p:sp>
      <p:sp>
        <p:nvSpPr>
          <p:cNvPr id="73" name="円/楕円 72"/>
          <p:cNvSpPr/>
          <p:nvPr/>
        </p:nvSpPr>
        <p:spPr>
          <a:xfrm>
            <a:off x="7827563" y="2280649"/>
            <a:ext cx="165787" cy="163402"/>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7261463" y="2442917"/>
            <a:ext cx="992579" cy="253916"/>
          </a:xfrm>
          <a:prstGeom prst="rect">
            <a:avLst/>
          </a:prstGeom>
        </p:spPr>
        <p:txBody>
          <a:bodyPr wrap="none">
            <a:spAutoFit/>
          </a:bodyPr>
          <a:lstStyle/>
          <a:p>
            <a:r>
              <a:rPr lang="zh-TW" altLang="en-US" sz="1050" dirty="0" smtClean="0">
                <a:latin typeface="ＭＳ Ｐゴシック" panose="020B0600070205080204" pitchFamily="50" charset="-128"/>
                <a:ea typeface="ＭＳ Ｐゴシック" panose="020B0600070205080204" pitchFamily="50" charset="-128"/>
              </a:rPr>
              <a:t>病床機能報告</a:t>
            </a:r>
            <a:endParaRPr lang="zh-TW" altLang="en-US" sz="1050" dirty="0">
              <a:latin typeface="ＭＳ Ｐゴシック" panose="020B0600070205080204" pitchFamily="50" charset="-128"/>
              <a:ea typeface="ＭＳ Ｐゴシック" panose="020B0600070205080204" pitchFamily="50" charset="-128"/>
            </a:endParaRPr>
          </a:p>
        </p:txBody>
      </p:sp>
      <p:grpSp>
        <p:nvGrpSpPr>
          <p:cNvPr id="82" name="グループ化 81"/>
          <p:cNvGrpSpPr/>
          <p:nvPr/>
        </p:nvGrpSpPr>
        <p:grpSpPr>
          <a:xfrm>
            <a:off x="-151392" y="352124"/>
            <a:ext cx="10504992" cy="66441"/>
            <a:chOff x="-108520" y="2589251"/>
            <a:chExt cx="9361384" cy="63276"/>
          </a:xfrm>
        </p:grpSpPr>
        <p:sp>
          <p:nvSpPr>
            <p:cNvPr id="84" name="正方形/長方形 83"/>
            <p:cNvSpPr/>
            <p:nvPr/>
          </p:nvSpPr>
          <p:spPr>
            <a:xfrm>
              <a:off x="-108520" y="2589251"/>
              <a:ext cx="9361040" cy="182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86" name="正方形/長方形 85"/>
            <p:cNvSpPr/>
            <p:nvPr/>
          </p:nvSpPr>
          <p:spPr>
            <a:xfrm>
              <a:off x="-108520" y="2619900"/>
              <a:ext cx="9361384" cy="326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79" name="スライド番号プレースホルダー 3"/>
          <p:cNvSpPr txBox="1">
            <a:spLocks/>
          </p:cNvSpPr>
          <p:nvPr/>
        </p:nvSpPr>
        <p:spPr>
          <a:xfrm>
            <a:off x="9427021" y="6569171"/>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17</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95879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p:txBody>
          <a:bodyPr/>
          <a:lstStyle/>
          <a:p>
            <a:endParaRPr kumimoji="1" lang="ja-JP" altLang="en-US"/>
          </a:p>
        </p:txBody>
      </p:sp>
      <p:sp>
        <p:nvSpPr>
          <p:cNvPr id="3" name="タイトル 2"/>
          <p:cNvSpPr>
            <a:spLocks noGrp="1"/>
          </p:cNvSpPr>
          <p:nvPr>
            <p:ph type="ctrTitle"/>
          </p:nvPr>
        </p:nvSpPr>
        <p:spPr>
          <a:xfrm>
            <a:off x="560512" y="2132856"/>
            <a:ext cx="9001000" cy="1470025"/>
          </a:xfrm>
        </p:spPr>
        <p:txBody>
          <a:bodyPr>
            <a:normAutofit/>
          </a:bodyPr>
          <a:lstStyle/>
          <a:p>
            <a:pPr algn="l"/>
            <a:r>
              <a:rPr lang="ja-JP" altLang="en-US" sz="4000" dirty="0" smtClean="0"/>
              <a:t>②　生活支援体制整備事業等を活用した　　</a:t>
            </a:r>
            <a:r>
              <a:rPr lang="en-US" altLang="ja-JP" sz="4000" dirty="0" smtClean="0"/>
              <a:t/>
            </a:r>
            <a:br>
              <a:rPr lang="en-US" altLang="ja-JP" sz="4000" dirty="0" smtClean="0"/>
            </a:br>
            <a:r>
              <a:rPr lang="ja-JP" altLang="en-US" sz="4000" dirty="0"/>
              <a:t>　 </a:t>
            </a:r>
            <a:r>
              <a:rPr lang="ja-JP" altLang="en-US" sz="4000" dirty="0" smtClean="0"/>
              <a:t> 　</a:t>
            </a:r>
            <a:r>
              <a:rPr kumimoji="1" lang="ja-JP" altLang="en-US" sz="4000" dirty="0" smtClean="0"/>
              <a:t>地域のニーズや資源の把握</a:t>
            </a:r>
            <a:endParaRPr kumimoji="1" lang="ja-JP" altLang="en-US" sz="4000" dirty="0"/>
          </a:p>
        </p:txBody>
      </p:sp>
      <p:sp>
        <p:nvSpPr>
          <p:cNvPr id="5" name="スライド番号プレースホルダー 5"/>
          <p:cNvSpPr>
            <a:spLocks noGrp="1"/>
          </p:cNvSpPr>
          <p:nvPr>
            <p:ph type="sldNum" sz="quarter" idx="12"/>
          </p:nvPr>
        </p:nvSpPr>
        <p:spPr>
          <a:xfrm>
            <a:off x="7594600" y="6492954"/>
            <a:ext cx="2311400" cy="365125"/>
          </a:xfrm>
        </p:spPr>
        <p:txBody>
          <a:bodyPr/>
          <a:lstStyle/>
          <a:p>
            <a:fld id="{606D7E6A-54E1-4AA5-9D49-9786E4CA8AD1}" type="slidenum">
              <a:rPr kumimoji="1" lang="ja-JP" altLang="en-US" smtClean="0"/>
              <a:t>18</a:t>
            </a:fld>
            <a:endParaRPr kumimoji="1" lang="ja-JP" altLang="en-US" dirty="0"/>
          </a:p>
        </p:txBody>
      </p:sp>
    </p:spTree>
    <p:extLst>
      <p:ext uri="{BB962C8B-B14F-4D97-AF65-F5344CB8AC3E}">
        <p14:creationId xmlns:p14="http://schemas.microsoft.com/office/powerpoint/2010/main" val="703471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0415"/>
            <a:ext cx="9906000" cy="57611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2258" tIns="51129" rIns="102258" bIns="51129" rtlCol="0" anchor="ctr"/>
          <a:lstStyle/>
          <a:p>
            <a:pPr algn="ctr"/>
            <a:r>
              <a:rPr lang="ja-JP" altLang="en-US" sz="2800" b="1" dirty="0" smtClean="0">
                <a:solidFill>
                  <a:schemeClr val="bg1"/>
                </a:solidFill>
              </a:rPr>
              <a:t>介護予防・日常生活支援総合事業実施</a:t>
            </a:r>
            <a:r>
              <a:rPr lang="ja-JP" altLang="en-US" sz="2800" b="1" dirty="0">
                <a:solidFill>
                  <a:schemeClr val="bg1"/>
                </a:solidFill>
              </a:rPr>
              <a:t>までのプロセス</a:t>
            </a:r>
          </a:p>
        </p:txBody>
      </p:sp>
      <p:sp>
        <p:nvSpPr>
          <p:cNvPr id="7" name="テキスト ボックス 6"/>
          <p:cNvSpPr txBox="1"/>
          <p:nvPr/>
        </p:nvSpPr>
        <p:spPr>
          <a:xfrm>
            <a:off x="116461" y="872115"/>
            <a:ext cx="9673075" cy="5676093"/>
          </a:xfrm>
          <a:prstGeom prst="rect">
            <a:avLst/>
          </a:prstGeom>
          <a:noFill/>
          <a:ln w="12700">
            <a:solidFill>
              <a:schemeClr val="accent1"/>
            </a:solidFill>
          </a:ln>
        </p:spPr>
        <p:txBody>
          <a:bodyPr wrap="square" lIns="96698" tIns="48349" rIns="96698" bIns="48349" rtlCol="0">
            <a:spAutoFit/>
          </a:bodyPr>
          <a:lstStyle/>
          <a:p>
            <a:pPr>
              <a:lnSpc>
                <a:spcPts val="2900"/>
              </a:lnSpc>
            </a:pPr>
            <a:r>
              <a:rPr lang="ja-JP" altLang="en-US" sz="2100" b="1" dirty="0"/>
              <a:t>①　</a:t>
            </a:r>
            <a:r>
              <a:rPr lang="ja-JP" altLang="en-US" sz="2100" b="1" dirty="0" smtClean="0"/>
              <a:t>総合事業の目的及び事業内容の確認</a:t>
            </a:r>
            <a:endParaRPr lang="en-US" altLang="ja-JP" sz="2100" b="1" dirty="0" smtClean="0"/>
          </a:p>
          <a:p>
            <a:pPr>
              <a:lnSpc>
                <a:spcPts val="2900"/>
              </a:lnSpc>
            </a:pPr>
            <a:endParaRPr lang="en-US" altLang="ja-JP" sz="2100" b="1" dirty="0"/>
          </a:p>
          <a:p>
            <a:pPr>
              <a:lnSpc>
                <a:spcPts val="2900"/>
              </a:lnSpc>
            </a:pPr>
            <a:r>
              <a:rPr lang="ja-JP" altLang="en-US" sz="2100" b="1" dirty="0" smtClean="0"/>
              <a:t>②</a:t>
            </a:r>
            <a:r>
              <a:rPr lang="ja-JP" altLang="en-US" sz="2100" b="1" dirty="0"/>
              <a:t>　</a:t>
            </a:r>
            <a:r>
              <a:rPr lang="ja-JP" altLang="en-US" sz="2100" b="1" dirty="0" smtClean="0"/>
              <a:t>生活支援体制整備事業等を活用した地域のニーズや資源</a:t>
            </a:r>
            <a:r>
              <a:rPr lang="ja-JP" altLang="en-US" sz="2100" b="1" dirty="0"/>
              <a:t>の</a:t>
            </a:r>
            <a:r>
              <a:rPr lang="ja-JP" altLang="en-US" sz="2100" b="1" dirty="0" smtClean="0"/>
              <a:t>把握</a:t>
            </a:r>
            <a:endParaRPr lang="en-US" altLang="ja-JP" sz="2100" b="1" dirty="0"/>
          </a:p>
          <a:p>
            <a:pPr>
              <a:lnSpc>
                <a:spcPts val="2900"/>
              </a:lnSpc>
            </a:pPr>
            <a:endParaRPr lang="en-US" altLang="ja-JP" sz="2100" b="1" dirty="0"/>
          </a:p>
          <a:p>
            <a:pPr>
              <a:lnSpc>
                <a:spcPts val="2900"/>
              </a:lnSpc>
            </a:pPr>
            <a:r>
              <a:rPr lang="ja-JP" altLang="en-US" sz="2100" b="1" dirty="0" smtClean="0"/>
              <a:t>③</a:t>
            </a:r>
            <a:r>
              <a:rPr lang="ja-JP" altLang="en-US" sz="2100" b="1" dirty="0"/>
              <a:t>　</a:t>
            </a:r>
            <a:r>
              <a:rPr lang="ja-JP" altLang="en-US" sz="2100" b="1" dirty="0" smtClean="0"/>
              <a:t>相談対応及び介護予防ケアマネジメントの実施</a:t>
            </a:r>
            <a:endParaRPr lang="en-US" altLang="ja-JP" sz="2100" b="1" dirty="0"/>
          </a:p>
          <a:p>
            <a:pPr>
              <a:lnSpc>
                <a:spcPts val="2900"/>
              </a:lnSpc>
            </a:pPr>
            <a:endParaRPr lang="en-US" altLang="ja-JP" sz="2100" b="1" dirty="0"/>
          </a:p>
          <a:p>
            <a:pPr>
              <a:lnSpc>
                <a:spcPts val="2900"/>
              </a:lnSpc>
            </a:pPr>
            <a:r>
              <a:rPr lang="ja-JP" altLang="en-US" sz="2100" b="1" dirty="0"/>
              <a:t>④　一般介護</a:t>
            </a:r>
            <a:r>
              <a:rPr lang="ja-JP" altLang="en-US" sz="2100" b="1" dirty="0" smtClean="0"/>
              <a:t>予防事業の実施</a:t>
            </a:r>
            <a:endParaRPr lang="en-US" altLang="ja-JP" sz="2100" b="1" dirty="0"/>
          </a:p>
          <a:p>
            <a:pPr>
              <a:lnSpc>
                <a:spcPts val="2900"/>
              </a:lnSpc>
            </a:pPr>
            <a:endParaRPr lang="en-US" altLang="ja-JP" sz="2100" b="1" dirty="0" smtClean="0"/>
          </a:p>
          <a:p>
            <a:pPr>
              <a:lnSpc>
                <a:spcPts val="2900"/>
              </a:lnSpc>
            </a:pPr>
            <a:r>
              <a:rPr lang="ja-JP" altLang="en-US" sz="2100" b="1" dirty="0"/>
              <a:t>⑤　介護予防</a:t>
            </a:r>
            <a:r>
              <a:rPr lang="ja-JP" altLang="en-US" sz="2100" b="1" dirty="0" smtClean="0"/>
              <a:t>・生活</a:t>
            </a:r>
            <a:r>
              <a:rPr lang="ja-JP" altLang="en-US" sz="2100" b="1" dirty="0"/>
              <a:t>支援サービス</a:t>
            </a:r>
            <a:r>
              <a:rPr lang="ja-JP" altLang="en-US" sz="2100" b="1" dirty="0" smtClean="0"/>
              <a:t>の実施</a:t>
            </a:r>
            <a:endParaRPr lang="en-US" altLang="ja-JP" sz="2100" b="1" dirty="0" smtClean="0"/>
          </a:p>
          <a:p>
            <a:pPr>
              <a:lnSpc>
                <a:spcPts val="2900"/>
              </a:lnSpc>
            </a:pPr>
            <a:endParaRPr lang="en-US" altLang="ja-JP" sz="2100" b="1" dirty="0"/>
          </a:p>
          <a:p>
            <a:pPr>
              <a:lnSpc>
                <a:spcPts val="2900"/>
              </a:lnSpc>
            </a:pPr>
            <a:r>
              <a:rPr lang="ja-JP" altLang="en-US" sz="2100" b="1" dirty="0" smtClean="0"/>
              <a:t>（参考）移行のための事務</a:t>
            </a:r>
            <a:endParaRPr lang="en-US" altLang="ja-JP" sz="2100" b="1" dirty="0" smtClean="0"/>
          </a:p>
          <a:p>
            <a:pPr>
              <a:lnSpc>
                <a:spcPts val="2900"/>
              </a:lnSpc>
            </a:pPr>
            <a:r>
              <a:rPr lang="ja-JP" altLang="en-US" sz="2100" b="1" dirty="0" smtClean="0"/>
              <a:t>　　　・実施要綱や予算の考え方</a:t>
            </a:r>
            <a:endParaRPr lang="en-US" altLang="ja-JP" sz="2100" b="1" dirty="0" smtClean="0"/>
          </a:p>
          <a:p>
            <a:pPr>
              <a:lnSpc>
                <a:spcPts val="2900"/>
              </a:lnSpc>
            </a:pPr>
            <a:r>
              <a:rPr lang="ja-JP" altLang="en-US" sz="2100" b="1" dirty="0" smtClean="0"/>
              <a:t>　　　・</a:t>
            </a:r>
            <a:r>
              <a:rPr lang="ja-JP" altLang="en-US" sz="2000" b="1" dirty="0" smtClean="0"/>
              <a:t>審査支払における国保</a:t>
            </a:r>
            <a:r>
              <a:rPr lang="ja-JP" altLang="en-US" sz="2000" b="1" dirty="0"/>
              <a:t>連合会の</a:t>
            </a:r>
            <a:r>
              <a:rPr lang="ja-JP" altLang="en-US" sz="2000" b="1" dirty="0" smtClean="0"/>
              <a:t>活用</a:t>
            </a:r>
            <a:endParaRPr lang="en-US" altLang="ja-JP" sz="2000" b="1" dirty="0" smtClean="0"/>
          </a:p>
          <a:p>
            <a:pPr>
              <a:lnSpc>
                <a:spcPts val="2900"/>
              </a:lnSpc>
            </a:pPr>
            <a:r>
              <a:rPr lang="ja-JP" altLang="en-US" sz="2000" b="1" dirty="0" smtClean="0"/>
              <a:t>　　　・移行</a:t>
            </a:r>
            <a:r>
              <a:rPr lang="ja-JP" altLang="en-US" sz="2000" b="1" dirty="0"/>
              <a:t>に向けて実施すべき事項</a:t>
            </a:r>
          </a:p>
          <a:p>
            <a:pPr>
              <a:lnSpc>
                <a:spcPts val="2900"/>
              </a:lnSpc>
            </a:pPr>
            <a:r>
              <a:rPr lang="ja-JP" altLang="en-US" sz="2100" b="1" dirty="0" smtClean="0"/>
              <a:t>　　　・</a:t>
            </a:r>
            <a:r>
              <a:rPr lang="ja-JP" altLang="en-US" sz="2000" b="1" dirty="0" smtClean="0"/>
              <a:t>総合</a:t>
            </a:r>
            <a:r>
              <a:rPr lang="ja-JP" altLang="en-US" sz="2000" b="1" dirty="0"/>
              <a:t>事業移行への事務手続き</a:t>
            </a:r>
            <a:r>
              <a:rPr lang="ja-JP" altLang="en-US" sz="2000" b="1" dirty="0" smtClean="0"/>
              <a:t>チェックシート（例）</a:t>
            </a:r>
            <a:endParaRPr lang="en-US" altLang="ja-JP" sz="2000" b="1" dirty="0" smtClean="0"/>
          </a:p>
        </p:txBody>
      </p:sp>
      <p:sp>
        <p:nvSpPr>
          <p:cNvPr id="4" name="スライド番号プレースホルダー 5"/>
          <p:cNvSpPr>
            <a:spLocks noGrp="1"/>
          </p:cNvSpPr>
          <p:nvPr>
            <p:ph type="sldNum" sz="quarter" idx="12"/>
          </p:nvPr>
        </p:nvSpPr>
        <p:spPr>
          <a:xfrm>
            <a:off x="7594600" y="6492954"/>
            <a:ext cx="2311400" cy="365125"/>
          </a:xfrm>
        </p:spPr>
        <p:txBody>
          <a:bodyPr/>
          <a:lstStyle/>
          <a:p>
            <a:fld id="{606D7E6A-54E1-4AA5-9D49-9786E4CA8AD1}" type="slidenum">
              <a:rPr kumimoji="1" lang="ja-JP" altLang="en-US" smtClean="0"/>
              <a:t>1</a:t>
            </a:fld>
            <a:endParaRPr kumimoji="1" lang="ja-JP" altLang="en-US" dirty="0"/>
          </a:p>
        </p:txBody>
      </p:sp>
      <p:sp>
        <p:nvSpPr>
          <p:cNvPr id="5" name="スライド番号プレースホルダー 3"/>
          <p:cNvSpPr txBox="1">
            <a:spLocks/>
          </p:cNvSpPr>
          <p:nvPr/>
        </p:nvSpPr>
        <p:spPr>
          <a:xfrm>
            <a:off x="9427021" y="6569171"/>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1</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18658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4590548" y="5538415"/>
            <a:ext cx="5077559" cy="989501"/>
          </a:xfrm>
          <a:prstGeom prst="rect">
            <a:avLst/>
          </a:prstGeom>
          <a:solidFill>
            <a:schemeClr val="bg1">
              <a:lumMod val="95000"/>
            </a:schemeClr>
          </a:solidFill>
          <a:ln w="9525" cap="flat" cmpd="sng" algn="ctr">
            <a:solidFill>
              <a:schemeClr val="bg2"/>
            </a:solidFill>
            <a:prstDash val="sysDash"/>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endParaRPr lang="ja-JP" altLang="en-US" sz="1000" dirty="0" smtClean="0">
              <a:solidFill>
                <a:srgbClr val="000000"/>
              </a:solidFill>
            </a:endParaRPr>
          </a:p>
        </p:txBody>
      </p:sp>
      <p:sp>
        <p:nvSpPr>
          <p:cNvPr id="1028" name="Rectangle 4"/>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lnSpc>
                <a:spcPct val="120000"/>
              </a:lnSpc>
              <a:spcBef>
                <a:spcPct val="50000"/>
              </a:spcBef>
              <a:spcAft>
                <a:spcPct val="0"/>
              </a:spcAft>
              <a:buClr>
                <a:srgbClr val="5A5A5A"/>
              </a:buClr>
              <a:buFont typeface="Wingdings" pitchFamily="2" charset="2"/>
              <a:buNone/>
            </a:pPr>
            <a:endParaRPr lang="ja-JP" altLang="en-US" sz="1000">
              <a:solidFill>
                <a:srgbClr val="000000"/>
              </a:solidFill>
            </a:endParaRPr>
          </a:p>
        </p:txBody>
      </p:sp>
      <p:sp>
        <p:nvSpPr>
          <p:cNvPr id="6" name="テキスト ボックス 5"/>
          <p:cNvSpPr txBox="1"/>
          <p:nvPr/>
        </p:nvSpPr>
        <p:spPr>
          <a:xfrm>
            <a:off x="167268" y="1251307"/>
            <a:ext cx="4141973" cy="5431415"/>
          </a:xfrm>
          <a:prstGeom prst="rect">
            <a:avLst/>
          </a:prstGeom>
          <a:noFill/>
          <a:ln>
            <a:noFill/>
            <a:prstDash val="sysDash"/>
          </a:ln>
        </p:spPr>
        <p:txBody>
          <a:bodyPr wrap="square" rtlCol="0">
            <a:spAutoFit/>
          </a:bodyPr>
          <a:lstStyle/>
          <a:p>
            <a:pPr marL="185738" indent="-185738" fontAlgn="base">
              <a:spcBef>
                <a:spcPts val="600"/>
              </a:spcBef>
              <a:spcAft>
                <a:spcPts val="600"/>
              </a:spcAft>
              <a:buClr>
                <a:srgbClr val="5A5A5A"/>
              </a:buClr>
              <a:buFont typeface="Wingdings" pitchFamily="2" charset="2"/>
              <a:buChar char="n"/>
            </a:pPr>
            <a:r>
              <a:rPr lang="ja-JP" altLang="en-US" sz="1400" dirty="0" smtClean="0">
                <a:solidFill>
                  <a:srgbClr val="000000"/>
                </a:solidFill>
                <a:latin typeface="HGP創英角ｺﾞｼｯｸUB" pitchFamily="50" charset="-128"/>
                <a:ea typeface="HGP創英角ｺﾞｼｯｸUB" pitchFamily="50" charset="-128"/>
              </a:rPr>
              <a:t>「生活支援体制整備事業　</a:t>
            </a:r>
            <a:r>
              <a:rPr lang="ja-JP" altLang="en-US" sz="1200" dirty="0" smtClean="0">
                <a:solidFill>
                  <a:srgbClr val="000000"/>
                </a:solidFill>
                <a:latin typeface="HGP創英角ｺﾞｼｯｸUB" pitchFamily="50" charset="-128"/>
                <a:ea typeface="HGP創英角ｺﾞｼｯｸUB" pitchFamily="50" charset="-128"/>
              </a:rPr>
              <a:t>（地域資源の開発）」</a:t>
            </a:r>
            <a:r>
              <a:rPr lang="ja-JP" altLang="en-US" sz="1400" dirty="0" smtClean="0">
                <a:solidFill>
                  <a:srgbClr val="000000"/>
                </a:solidFill>
                <a:latin typeface="HGP創英角ｺﾞｼｯｸUB" pitchFamily="50" charset="-128"/>
                <a:ea typeface="HGP創英角ｺﾞｼｯｸUB" pitchFamily="50" charset="-128"/>
              </a:rPr>
              <a:t>と</a:t>
            </a:r>
            <a:r>
              <a:rPr lang="en-US" altLang="ja-JP" sz="1400" dirty="0" smtClean="0">
                <a:solidFill>
                  <a:srgbClr val="000000"/>
                </a:solidFill>
                <a:latin typeface="HGP創英角ｺﾞｼｯｸUB" pitchFamily="50" charset="-128"/>
                <a:ea typeface="HGP創英角ｺﾞｼｯｸUB" pitchFamily="50" charset="-128"/>
              </a:rPr>
              <a:t/>
            </a:r>
            <a:br>
              <a:rPr lang="en-US" altLang="ja-JP" sz="1400" dirty="0" smtClean="0">
                <a:solidFill>
                  <a:srgbClr val="000000"/>
                </a:solidFill>
                <a:latin typeface="HGP創英角ｺﾞｼｯｸUB" pitchFamily="50" charset="-128"/>
                <a:ea typeface="HGP創英角ｺﾞｼｯｸUB" pitchFamily="50" charset="-128"/>
              </a:rPr>
            </a:br>
            <a:r>
              <a:rPr lang="ja-JP" altLang="en-US" sz="1400" dirty="0" smtClean="0">
                <a:solidFill>
                  <a:srgbClr val="000000"/>
                </a:solidFill>
                <a:latin typeface="HGP創英角ｺﾞｼｯｸUB" pitchFamily="50" charset="-128"/>
                <a:ea typeface="HGP創英角ｺﾞｼｯｸUB" pitchFamily="50" charset="-128"/>
              </a:rPr>
              <a:t>「総合事業　</a:t>
            </a:r>
            <a:r>
              <a:rPr lang="ja-JP" altLang="en-US" sz="1200" dirty="0" smtClean="0">
                <a:solidFill>
                  <a:srgbClr val="000000"/>
                </a:solidFill>
                <a:latin typeface="HGP創英角ｺﾞｼｯｸUB" pitchFamily="50" charset="-128"/>
                <a:ea typeface="HGP創英角ｺﾞｼｯｸUB" pitchFamily="50" charset="-128"/>
              </a:rPr>
              <a:t>（支援の提供）</a:t>
            </a:r>
            <a:r>
              <a:rPr lang="ja-JP" altLang="en-US" sz="1400" dirty="0" smtClean="0">
                <a:solidFill>
                  <a:srgbClr val="000000"/>
                </a:solidFill>
                <a:latin typeface="HGP創英角ｺﾞｼｯｸUB" pitchFamily="50" charset="-128"/>
                <a:ea typeface="HGP創英角ｺﾞｼｯｸUB" pitchFamily="50" charset="-128"/>
              </a:rPr>
              <a:t>」は、分けて考える</a:t>
            </a:r>
          </a:p>
          <a:p>
            <a:pPr marL="185738" lvl="1" fontAlgn="base">
              <a:lnSpc>
                <a:spcPct val="120000"/>
              </a:lnSpc>
              <a:spcAft>
                <a:spcPct val="0"/>
              </a:spcAft>
              <a:buClr>
                <a:srgbClr val="5A5A5A"/>
              </a:buClr>
              <a:buFont typeface="Wingdings" pitchFamily="2" charset="2"/>
              <a:buNone/>
            </a:pPr>
            <a:r>
              <a:rPr lang="ja-JP" altLang="en-US" sz="1100" dirty="0" smtClean="0">
                <a:solidFill>
                  <a:srgbClr val="000000"/>
                </a:solidFill>
              </a:rPr>
              <a:t>「総合事業に資するサービスを開発するのが生活支援体制整備事業」ではなく、「（既存サービスに加え）生活支援体制整備事業で開発された支援・サービスの中で、総合事業に適合する支援を組み込む」と考えるべき。</a:t>
            </a:r>
          </a:p>
          <a:p>
            <a:pPr marL="185738" lvl="1" indent="-100013" fontAlgn="base">
              <a:lnSpc>
                <a:spcPct val="120000"/>
              </a:lnSpc>
              <a:spcBef>
                <a:spcPts val="600"/>
              </a:spcBef>
              <a:spcAft>
                <a:spcPct val="0"/>
              </a:spcAft>
              <a:buClr>
                <a:srgbClr val="5A5A5A"/>
              </a:buClr>
              <a:buFont typeface="Wingdings" pitchFamily="2" charset="2"/>
              <a:buNone/>
            </a:pPr>
            <a:r>
              <a:rPr lang="en-US" altLang="ja-JP" sz="1400" u="sng" dirty="0" smtClean="0">
                <a:solidFill>
                  <a:srgbClr val="000000"/>
                </a:solidFill>
              </a:rPr>
              <a:t>【</a:t>
            </a:r>
            <a:r>
              <a:rPr lang="ja-JP" altLang="en-US" sz="1400" u="sng" dirty="0" smtClean="0">
                <a:solidFill>
                  <a:srgbClr val="000000"/>
                </a:solidFill>
              </a:rPr>
              <a:t>地域資源の開発</a:t>
            </a:r>
            <a:r>
              <a:rPr lang="en-US" altLang="ja-JP" sz="1400" u="sng" dirty="0" smtClean="0">
                <a:solidFill>
                  <a:srgbClr val="000000"/>
                </a:solidFill>
              </a:rPr>
              <a:t>】</a:t>
            </a:r>
          </a:p>
          <a:p>
            <a:pPr marL="357188" lvl="1" indent="-171450" fontAlgn="base">
              <a:lnSpc>
                <a:spcPct val="120000"/>
              </a:lnSpc>
              <a:spcAft>
                <a:spcPct val="0"/>
              </a:spcAft>
              <a:buClr>
                <a:srgbClr val="5A5A5A"/>
              </a:buClr>
              <a:buFont typeface="Wingdings" pitchFamily="2" charset="2"/>
              <a:buNone/>
            </a:pPr>
            <a:r>
              <a:rPr lang="ja-JP" altLang="en-US" sz="1400" dirty="0" smtClean="0">
                <a:solidFill>
                  <a:srgbClr val="000000"/>
                </a:solidFill>
                <a:latin typeface="HGP創英ﾌﾟﾚｾﾞﾝｽEB" pitchFamily="18" charset="-128"/>
                <a:ea typeface="HGP創英ﾌﾟﾚｾﾞﾝｽEB" pitchFamily="18" charset="-128"/>
              </a:rPr>
              <a:t>◎</a:t>
            </a:r>
            <a:r>
              <a:rPr lang="ja-JP" altLang="en-US" sz="1400" u="sng" dirty="0" smtClean="0">
                <a:solidFill>
                  <a:srgbClr val="000000"/>
                </a:solidFill>
                <a:latin typeface="HGP創英ﾌﾟﾚｾﾞﾝｽEB" pitchFamily="18" charset="-128"/>
                <a:ea typeface="HGP創英ﾌﾟﾚｾﾞﾝｽEB" pitchFamily="18" charset="-128"/>
              </a:rPr>
              <a:t>既存の地域資源の整理・確認</a:t>
            </a:r>
            <a:endParaRPr lang="en-US" altLang="ja-JP" sz="1400" u="sng" dirty="0" smtClean="0">
              <a:solidFill>
                <a:srgbClr val="000000"/>
              </a:solidFill>
              <a:latin typeface="HGP創英ﾌﾟﾚｾﾞﾝｽEB" pitchFamily="18" charset="-128"/>
              <a:ea typeface="HGP創英ﾌﾟﾚｾﾞﾝｽEB" pitchFamily="18" charset="-128"/>
            </a:endParaRPr>
          </a:p>
          <a:p>
            <a:pPr marL="357188" lvl="1" fontAlgn="base">
              <a:lnSpc>
                <a:spcPct val="120000"/>
              </a:lnSpc>
              <a:spcAft>
                <a:spcPct val="0"/>
              </a:spcAft>
              <a:buClr>
                <a:srgbClr val="5A5A5A"/>
              </a:buClr>
              <a:buFont typeface="Wingdings" pitchFamily="2" charset="2"/>
              <a:buNone/>
            </a:pPr>
            <a:r>
              <a:rPr lang="ja-JP" altLang="en-US" sz="1100" dirty="0" smtClean="0">
                <a:solidFill>
                  <a:srgbClr val="000000"/>
                </a:solidFill>
              </a:rPr>
              <a:t>他部署等の住民主体の取組（健康づくり・生涯学習等）、市町村以外の活動（民間企業や</a:t>
            </a:r>
            <a:r>
              <a:rPr lang="en-US" altLang="ja-JP" sz="1100" dirty="0" smtClean="0">
                <a:solidFill>
                  <a:srgbClr val="000000"/>
                </a:solidFill>
              </a:rPr>
              <a:t>NPO</a:t>
            </a:r>
            <a:r>
              <a:rPr lang="ja-JP" altLang="en-US" sz="1100" dirty="0" smtClean="0">
                <a:solidFill>
                  <a:srgbClr val="000000"/>
                </a:solidFill>
              </a:rPr>
              <a:t>・ボランティア団体等）も含めた幅広い既存事業を把握・整理することが重要。例えば、地域包括支援センターが作成した資源マップなど既存で整理されたものを活用する視点も求められる。</a:t>
            </a:r>
          </a:p>
          <a:p>
            <a:pPr marL="357188" lvl="1" fontAlgn="base">
              <a:lnSpc>
                <a:spcPct val="120000"/>
              </a:lnSpc>
              <a:spcAft>
                <a:spcPct val="0"/>
              </a:spcAft>
              <a:buClr>
                <a:srgbClr val="5A5A5A"/>
              </a:buClr>
              <a:buFont typeface="Wingdings" pitchFamily="2" charset="2"/>
              <a:buNone/>
            </a:pPr>
            <a:endParaRPr lang="en-US" altLang="ja-JP" sz="600" dirty="0" smtClean="0">
              <a:solidFill>
                <a:srgbClr val="000000"/>
              </a:solidFill>
            </a:endParaRPr>
          </a:p>
          <a:p>
            <a:pPr marL="185738" lvl="1" fontAlgn="base">
              <a:lnSpc>
                <a:spcPct val="120000"/>
              </a:lnSpc>
              <a:spcAft>
                <a:spcPct val="0"/>
              </a:spcAft>
              <a:buClr>
                <a:srgbClr val="5A5A5A"/>
              </a:buClr>
              <a:buFont typeface="Wingdings" pitchFamily="2" charset="2"/>
              <a:buNone/>
            </a:pPr>
            <a:r>
              <a:rPr lang="ja-JP" altLang="en-US" sz="1400" dirty="0" smtClean="0">
                <a:solidFill>
                  <a:srgbClr val="000000"/>
                </a:solidFill>
                <a:latin typeface="HGP創英ﾌﾟﾚｾﾞﾝｽEB" pitchFamily="18" charset="-128"/>
                <a:ea typeface="HGP創英ﾌﾟﾚｾﾞﾝｽEB" pitchFamily="18" charset="-128"/>
              </a:rPr>
              <a:t>◎</a:t>
            </a:r>
            <a:r>
              <a:rPr lang="ja-JP" altLang="en-US" sz="1400" u="sng" dirty="0" smtClean="0">
                <a:solidFill>
                  <a:srgbClr val="000000"/>
                </a:solidFill>
                <a:latin typeface="HGP創英ﾌﾟﾚｾﾞﾝｽEB" pitchFamily="18" charset="-128"/>
                <a:ea typeface="HGP創英ﾌﾟﾚｾﾞﾝｽEB" pitchFamily="18" charset="-128"/>
              </a:rPr>
              <a:t>地域に不足している資源の特定と開発</a:t>
            </a:r>
            <a:endParaRPr lang="en-US" altLang="ja-JP" sz="1400" u="sng" dirty="0" smtClean="0">
              <a:solidFill>
                <a:srgbClr val="000000"/>
              </a:solidFill>
              <a:latin typeface="HGP創英ﾌﾟﾚｾﾞﾝｽEB" pitchFamily="18" charset="-128"/>
              <a:ea typeface="HGP創英ﾌﾟﾚｾﾞﾝｽEB" pitchFamily="18" charset="-128"/>
            </a:endParaRPr>
          </a:p>
          <a:p>
            <a:pPr marL="357188" lvl="1" fontAlgn="base">
              <a:lnSpc>
                <a:spcPct val="120000"/>
              </a:lnSpc>
              <a:spcAft>
                <a:spcPct val="0"/>
              </a:spcAft>
              <a:buClr>
                <a:srgbClr val="5A5A5A"/>
              </a:buClr>
              <a:buFont typeface="Wingdings" pitchFamily="2" charset="2"/>
              <a:buNone/>
            </a:pPr>
            <a:r>
              <a:rPr lang="ja-JP" altLang="en-US" sz="1100" dirty="0" smtClean="0">
                <a:solidFill>
                  <a:srgbClr val="000000"/>
                </a:solidFill>
              </a:rPr>
              <a:t>既存の地域資源では対応できていない生活支援ニーズを特定し、協議体を活用し、時間をかけて資源開発していくことが重要。</a:t>
            </a:r>
            <a:endParaRPr lang="en-US" altLang="ja-JP" sz="1100" dirty="0" smtClean="0">
              <a:solidFill>
                <a:srgbClr val="000000"/>
              </a:solidFill>
            </a:endParaRPr>
          </a:p>
          <a:p>
            <a:pPr marL="185738" lvl="1" indent="-100013" fontAlgn="base">
              <a:lnSpc>
                <a:spcPct val="120000"/>
              </a:lnSpc>
              <a:spcBef>
                <a:spcPts val="600"/>
              </a:spcBef>
              <a:spcAft>
                <a:spcPct val="0"/>
              </a:spcAft>
              <a:buClr>
                <a:srgbClr val="5A5A5A"/>
              </a:buClr>
              <a:buFont typeface="Wingdings" pitchFamily="2" charset="2"/>
              <a:buNone/>
            </a:pPr>
            <a:r>
              <a:rPr lang="en-US" altLang="ja-JP" sz="1400" u="sng" dirty="0" smtClean="0">
                <a:solidFill>
                  <a:srgbClr val="000000"/>
                </a:solidFill>
              </a:rPr>
              <a:t>【</a:t>
            </a:r>
            <a:r>
              <a:rPr lang="ja-JP" altLang="en-US" sz="1400" u="sng" dirty="0" smtClean="0">
                <a:solidFill>
                  <a:srgbClr val="000000"/>
                </a:solidFill>
              </a:rPr>
              <a:t>支援の提供</a:t>
            </a:r>
            <a:r>
              <a:rPr lang="en-US" altLang="ja-JP" sz="1400" u="sng" dirty="0" smtClean="0">
                <a:solidFill>
                  <a:srgbClr val="000000"/>
                </a:solidFill>
              </a:rPr>
              <a:t>】</a:t>
            </a:r>
          </a:p>
          <a:p>
            <a:pPr marL="185738" lvl="1" fontAlgn="base">
              <a:lnSpc>
                <a:spcPct val="120000"/>
              </a:lnSpc>
              <a:spcAft>
                <a:spcPct val="0"/>
              </a:spcAft>
              <a:buClr>
                <a:srgbClr val="5A5A5A"/>
              </a:buClr>
              <a:buFont typeface="Wingdings" pitchFamily="2" charset="2"/>
              <a:buNone/>
            </a:pPr>
            <a:r>
              <a:rPr lang="ja-JP" altLang="en-US" sz="1400" dirty="0" smtClean="0">
                <a:solidFill>
                  <a:srgbClr val="000000"/>
                </a:solidFill>
                <a:latin typeface="HGP創英ﾌﾟﾚｾﾞﾝｽEB" pitchFamily="18" charset="-128"/>
                <a:ea typeface="HGP創英ﾌﾟﾚｾﾞﾝｽEB" pitchFamily="18" charset="-128"/>
              </a:rPr>
              <a:t>◎</a:t>
            </a:r>
            <a:r>
              <a:rPr lang="ja-JP" altLang="en-US" sz="1400" u="sng" dirty="0" smtClean="0">
                <a:solidFill>
                  <a:srgbClr val="000000"/>
                </a:solidFill>
                <a:latin typeface="HGP創英ﾌﾟﾚｾﾞﾝｽEB" pitchFamily="18" charset="-128"/>
                <a:ea typeface="HGP創英ﾌﾟﾚｾﾞﾝｽEB" pitchFamily="18" charset="-128"/>
              </a:rPr>
              <a:t>総合事業に移行する事業を選定</a:t>
            </a:r>
            <a:endParaRPr lang="en-US" altLang="ja-JP" sz="1400" u="sng" dirty="0" smtClean="0">
              <a:solidFill>
                <a:srgbClr val="000000"/>
              </a:solidFill>
              <a:latin typeface="HGP創英ﾌﾟﾚｾﾞﾝｽEB" pitchFamily="18" charset="-128"/>
              <a:ea typeface="HGP創英ﾌﾟﾚｾﾞﾝｽEB" pitchFamily="18" charset="-128"/>
            </a:endParaRPr>
          </a:p>
          <a:p>
            <a:pPr marL="357188" lvl="1" fontAlgn="base">
              <a:lnSpc>
                <a:spcPct val="120000"/>
              </a:lnSpc>
              <a:spcAft>
                <a:spcPct val="0"/>
              </a:spcAft>
              <a:buClr>
                <a:srgbClr val="5A5A5A"/>
              </a:buClr>
              <a:buFont typeface="Wingdings" pitchFamily="2" charset="2"/>
              <a:buNone/>
            </a:pPr>
            <a:r>
              <a:rPr lang="ja-JP" altLang="en-US" sz="1100" dirty="0" smtClean="0">
                <a:solidFill>
                  <a:srgbClr val="000000"/>
                </a:solidFill>
              </a:rPr>
              <a:t>①事業費を充てる必要性、②総合事業のコンセプトとの整合性、の観点から優先順位を付けて選定。</a:t>
            </a:r>
            <a:endParaRPr lang="en-US" altLang="ja-JP" sz="1100" dirty="0" smtClean="0">
              <a:solidFill>
                <a:srgbClr val="000000"/>
              </a:solidFill>
            </a:endParaRPr>
          </a:p>
          <a:p>
            <a:pPr marL="273050" lvl="1" indent="-196850" fontAlgn="base">
              <a:lnSpc>
                <a:spcPct val="120000"/>
              </a:lnSpc>
              <a:spcBef>
                <a:spcPts val="600"/>
              </a:spcBef>
              <a:spcAft>
                <a:spcPct val="0"/>
              </a:spcAft>
              <a:buClr>
                <a:srgbClr val="5A5A5A"/>
              </a:buClr>
              <a:buFont typeface="Wingdings" pitchFamily="2" charset="2"/>
              <a:buNone/>
            </a:pPr>
            <a:r>
              <a:rPr lang="ja-JP" altLang="en-US" sz="1100" dirty="0" smtClean="0">
                <a:solidFill>
                  <a:srgbClr val="000000"/>
                </a:solidFill>
              </a:rPr>
              <a:t>　</a:t>
            </a:r>
            <a:endParaRPr lang="en-US" altLang="ja-JP" sz="1100" dirty="0" smtClean="0">
              <a:solidFill>
                <a:srgbClr val="000000"/>
              </a:solidFill>
              <a:latin typeface="ＭＳ Ｐゴシック"/>
            </a:endParaRPr>
          </a:p>
        </p:txBody>
      </p:sp>
      <p:sp>
        <p:nvSpPr>
          <p:cNvPr id="8" name="正方形/長方形 7"/>
          <p:cNvSpPr/>
          <p:nvPr/>
        </p:nvSpPr>
        <p:spPr bwMode="auto">
          <a:xfrm>
            <a:off x="167268" y="1192692"/>
            <a:ext cx="4141973" cy="5099165"/>
          </a:xfrm>
          <a:prstGeom prst="rect">
            <a:avLst/>
          </a:prstGeom>
          <a:noFill/>
          <a:ln w="12700" cap="flat" cmpd="sng" algn="ctr">
            <a:solidFill>
              <a:schemeClr val="bg2"/>
            </a:solidFill>
            <a:prstDash val="dash"/>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endParaRPr lang="ja-JP" altLang="en-US" sz="1000" smtClean="0">
              <a:solidFill>
                <a:srgbClr val="000000"/>
              </a:solidFill>
            </a:endParaRPr>
          </a:p>
        </p:txBody>
      </p:sp>
      <p:sp>
        <p:nvSpPr>
          <p:cNvPr id="9" name="テキスト ボックス 8"/>
          <p:cNvSpPr txBox="1"/>
          <p:nvPr/>
        </p:nvSpPr>
        <p:spPr>
          <a:xfrm>
            <a:off x="5600182" y="1083616"/>
            <a:ext cx="2765502" cy="313932"/>
          </a:xfrm>
          <a:prstGeom prst="rect">
            <a:avLst/>
          </a:prstGeom>
          <a:noFill/>
        </p:spPr>
        <p:txBody>
          <a:bodyPr wrap="none" rtlCol="0">
            <a:spAutoFit/>
          </a:bodyPr>
          <a:lstStyle/>
          <a:p>
            <a:pPr algn="ctr" fontAlgn="base">
              <a:lnSpc>
                <a:spcPct val="120000"/>
              </a:lnSpc>
              <a:spcBef>
                <a:spcPct val="50000"/>
              </a:spcBef>
              <a:spcAft>
                <a:spcPct val="0"/>
              </a:spcAft>
              <a:buClr>
                <a:srgbClr val="5A5A5A"/>
              </a:buClr>
              <a:buFont typeface="Wingdings" pitchFamily="2" charset="2"/>
              <a:buNone/>
            </a:pPr>
            <a:r>
              <a:rPr lang="ja-JP" altLang="ja-JP" sz="1200" dirty="0" smtClean="0">
                <a:solidFill>
                  <a:srgbClr val="000000"/>
                </a:solidFill>
              </a:rPr>
              <a:t>＜</a:t>
            </a:r>
            <a:r>
              <a:rPr lang="ja-JP" altLang="en-US" sz="1200" dirty="0" smtClean="0">
                <a:solidFill>
                  <a:srgbClr val="000000"/>
                </a:solidFill>
              </a:rPr>
              <a:t>「地域資源の開発」と「支援の提供」</a:t>
            </a:r>
            <a:r>
              <a:rPr lang="ja-JP" altLang="ja-JP" sz="1200" dirty="0" smtClean="0">
                <a:solidFill>
                  <a:srgbClr val="000000"/>
                </a:solidFill>
              </a:rPr>
              <a:t>＞</a:t>
            </a:r>
          </a:p>
        </p:txBody>
      </p:sp>
      <p:sp>
        <p:nvSpPr>
          <p:cNvPr id="10" name="テキスト ボックス 9"/>
          <p:cNvSpPr txBox="1"/>
          <p:nvPr/>
        </p:nvSpPr>
        <p:spPr>
          <a:xfrm>
            <a:off x="4713640" y="5538415"/>
            <a:ext cx="4754209" cy="989502"/>
          </a:xfrm>
          <a:prstGeom prst="rect">
            <a:avLst/>
          </a:prstGeom>
          <a:noFill/>
        </p:spPr>
        <p:txBody>
          <a:bodyPr wrap="square" rtlCol="0">
            <a:spAutoFit/>
          </a:bodyPr>
          <a:lstStyle/>
          <a:p>
            <a:pPr marL="177800" indent="-177800" fontAlgn="base">
              <a:lnSpc>
                <a:spcPct val="120000"/>
              </a:lnSpc>
              <a:spcBef>
                <a:spcPct val="50000"/>
              </a:spcBef>
              <a:spcAft>
                <a:spcPct val="0"/>
              </a:spcAft>
              <a:buClr>
                <a:srgbClr val="5A5A5A"/>
              </a:buClr>
              <a:buFont typeface="Wingdings" pitchFamily="2" charset="2"/>
              <a:buNone/>
            </a:pPr>
            <a:r>
              <a:rPr lang="en-US" altLang="ja-JP" sz="1100" dirty="0" smtClean="0">
                <a:solidFill>
                  <a:srgbClr val="000000"/>
                </a:solidFill>
              </a:rPr>
              <a:t>※</a:t>
            </a:r>
            <a:r>
              <a:rPr lang="ja-JP" altLang="en-US" sz="1100" dirty="0" smtClean="0">
                <a:solidFill>
                  <a:srgbClr val="000000"/>
                </a:solidFill>
              </a:rPr>
              <a:t>地域資源のすべてを総合事業に取り込む必要はない</a:t>
            </a:r>
            <a:endParaRPr lang="en-US" altLang="ja-JP" sz="1100" dirty="0" smtClean="0">
              <a:solidFill>
                <a:srgbClr val="000000"/>
              </a:solidFill>
            </a:endParaRPr>
          </a:p>
          <a:p>
            <a:pPr marL="177800" indent="-177800" fontAlgn="base">
              <a:lnSpc>
                <a:spcPct val="120000"/>
              </a:lnSpc>
              <a:spcBef>
                <a:spcPct val="50000"/>
              </a:spcBef>
              <a:spcAft>
                <a:spcPct val="0"/>
              </a:spcAft>
              <a:buClr>
                <a:srgbClr val="5A5A5A"/>
              </a:buClr>
              <a:buFont typeface="Wingdings" pitchFamily="2" charset="2"/>
              <a:buNone/>
            </a:pPr>
            <a:r>
              <a:rPr lang="en-US" altLang="ja-JP" sz="1100" dirty="0" smtClean="0">
                <a:solidFill>
                  <a:srgbClr val="000000"/>
                </a:solidFill>
              </a:rPr>
              <a:t>※</a:t>
            </a:r>
            <a:r>
              <a:rPr lang="ja-JP" altLang="en-US" sz="1100" dirty="0" smtClean="0">
                <a:solidFill>
                  <a:srgbClr val="000000"/>
                </a:solidFill>
              </a:rPr>
              <a:t>総合事業に組み込む支援・サービスの選定は、</a:t>
            </a:r>
            <a:r>
              <a:rPr lang="en-US" altLang="ja-JP" sz="1100" dirty="0" smtClean="0">
                <a:solidFill>
                  <a:srgbClr val="000000"/>
                </a:solidFill>
              </a:rPr>
              <a:t>【</a:t>
            </a:r>
            <a:r>
              <a:rPr lang="ja-JP" altLang="en-US" sz="1100" dirty="0" smtClean="0">
                <a:solidFill>
                  <a:srgbClr val="000000"/>
                </a:solidFill>
              </a:rPr>
              <a:t>資源の開発</a:t>
            </a:r>
            <a:r>
              <a:rPr lang="en-US" altLang="ja-JP" sz="1100" dirty="0" smtClean="0">
                <a:solidFill>
                  <a:srgbClr val="000000"/>
                </a:solidFill>
              </a:rPr>
              <a:t>】</a:t>
            </a:r>
            <a:r>
              <a:rPr lang="ja-JP" altLang="en-US" sz="1100" dirty="0" smtClean="0">
                <a:solidFill>
                  <a:srgbClr val="000000"/>
                </a:solidFill>
              </a:rPr>
              <a:t>と同時並行で進める。</a:t>
            </a:r>
            <a:r>
              <a:rPr lang="en-US" altLang="ja-JP" sz="1100" dirty="0" smtClean="0">
                <a:solidFill>
                  <a:srgbClr val="000000"/>
                </a:solidFill>
              </a:rPr>
              <a:t>【</a:t>
            </a:r>
            <a:r>
              <a:rPr lang="ja-JP" altLang="en-US" sz="1100" dirty="0" smtClean="0">
                <a:solidFill>
                  <a:srgbClr val="000000"/>
                </a:solidFill>
              </a:rPr>
              <a:t>資源の開発</a:t>
            </a:r>
            <a:r>
              <a:rPr lang="en-US" altLang="ja-JP" sz="1100" dirty="0" smtClean="0">
                <a:solidFill>
                  <a:srgbClr val="000000"/>
                </a:solidFill>
              </a:rPr>
              <a:t>】</a:t>
            </a:r>
            <a:r>
              <a:rPr lang="ja-JP" altLang="en-US" sz="1100" dirty="0" smtClean="0">
                <a:solidFill>
                  <a:srgbClr val="000000"/>
                </a:solidFill>
              </a:rPr>
              <a:t>は多大な時間がかかるため、創設された支援・サービスから総合事業に組み込むかどうかの検討を行って行くのが妥当</a:t>
            </a:r>
            <a:endParaRPr lang="ja-JP" altLang="en-US" sz="1100" dirty="0">
              <a:solidFill>
                <a:srgbClr val="000000"/>
              </a:solidFill>
            </a:endParaRPr>
          </a:p>
        </p:txBody>
      </p:sp>
      <p:pic>
        <p:nvPicPr>
          <p:cNvPr id="13" name="Picture 2"/>
          <p:cNvPicPr>
            <a:picLocks noChangeAspect="1" noChangeArrowheads="1"/>
          </p:cNvPicPr>
          <p:nvPr/>
        </p:nvPicPr>
        <p:blipFill>
          <a:blip r:embed="rId2" cstate="print"/>
          <a:srcRect/>
          <a:stretch>
            <a:fillRect/>
          </a:stretch>
        </p:blipFill>
        <p:spPr bwMode="auto">
          <a:xfrm>
            <a:off x="4352423" y="1368537"/>
            <a:ext cx="5547600" cy="4020793"/>
          </a:xfrm>
          <a:prstGeom prst="rect">
            <a:avLst/>
          </a:prstGeom>
          <a:noFill/>
          <a:ln w="9525">
            <a:noFill/>
            <a:miter lim="800000"/>
            <a:headEnd/>
            <a:tailEnd/>
          </a:ln>
          <a:effectLst/>
        </p:spPr>
      </p:pic>
      <p:sp>
        <p:nvSpPr>
          <p:cNvPr id="14" name="Rectangle 2"/>
          <p:cNvSpPr>
            <a:spLocks noGrp="1" noChangeArrowheads="1"/>
          </p:cNvSpPr>
          <p:nvPr>
            <p:ph type="title"/>
          </p:nvPr>
        </p:nvSpPr>
        <p:spPr>
          <a:xfrm>
            <a:off x="406400" y="662088"/>
            <a:ext cx="9061450" cy="307777"/>
          </a:xfrm>
          <a:noFill/>
        </p:spPr>
        <p:txBody>
          <a:bodyPr>
            <a:spAutoFit/>
          </a:bodyPr>
          <a:lstStyle/>
          <a:p>
            <a:pPr marL="211138" indent="-211138">
              <a:spcBef>
                <a:spcPct val="30000"/>
              </a:spcBef>
              <a:defRPr/>
            </a:pPr>
            <a:r>
              <a:rPr lang="ja-JP" altLang="en-US" b="0" dirty="0" smtClean="0">
                <a:solidFill>
                  <a:srgbClr val="000000"/>
                </a:solidFill>
                <a:latin typeface="メイリオ" pitchFamily="50" charset="-128"/>
                <a:ea typeface="メイリオ" pitchFamily="50" charset="-128"/>
                <a:cs typeface="メイリオ" pitchFamily="50" charset="-128"/>
              </a:rPr>
              <a:t>総合事業・整備事業への移行　</a:t>
            </a:r>
            <a:r>
              <a:rPr lang="ja-JP" altLang="en-US" sz="1400" b="0" dirty="0" smtClean="0">
                <a:solidFill>
                  <a:srgbClr val="000000"/>
                </a:solidFill>
                <a:latin typeface="メイリオ" pitchFamily="50" charset="-128"/>
                <a:ea typeface="メイリオ" pitchFamily="50" charset="-128"/>
                <a:cs typeface="メイリオ" pitchFamily="50" charset="-128"/>
              </a:rPr>
              <a:t>②「資源の開発」と「支援・サービスの提供」に分けて考える</a:t>
            </a:r>
            <a:endParaRPr lang="ja-JP" altLang="en-US" sz="1800" b="0" dirty="0" smtClean="0">
              <a:solidFill>
                <a:srgbClr val="000000"/>
              </a:solidFill>
              <a:latin typeface="メイリオ" pitchFamily="50" charset="-128"/>
              <a:ea typeface="メイリオ" pitchFamily="50" charset="-128"/>
              <a:cs typeface="メイリオ" pitchFamily="50" charset="-128"/>
            </a:endParaRPr>
          </a:p>
        </p:txBody>
      </p:sp>
      <p:sp>
        <p:nvSpPr>
          <p:cNvPr id="12" name="正方形/長方形 11"/>
          <p:cNvSpPr/>
          <p:nvPr/>
        </p:nvSpPr>
        <p:spPr bwMode="auto">
          <a:xfrm>
            <a:off x="0" y="0"/>
            <a:ext cx="4876800" cy="398585"/>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r>
              <a:rPr lang="en-US" altLang="ja-JP" sz="1600" b="1" dirty="0" smtClean="0">
                <a:solidFill>
                  <a:srgbClr val="FFFFFF"/>
                </a:solidFill>
                <a:latin typeface="メイリオ" pitchFamily="50" charset="-128"/>
                <a:ea typeface="メイリオ" pitchFamily="50" charset="-128"/>
                <a:cs typeface="メイリオ" pitchFamily="50" charset="-128"/>
              </a:rPr>
              <a:t>Ⅲ</a:t>
            </a:r>
            <a:r>
              <a:rPr lang="ja-JP" altLang="en-US" sz="1600" b="1" dirty="0" smtClean="0">
                <a:solidFill>
                  <a:srgbClr val="FFFFFF"/>
                </a:solidFill>
                <a:latin typeface="メイリオ" pitchFamily="50" charset="-128"/>
                <a:ea typeface="メイリオ" pitchFamily="50" charset="-128"/>
                <a:cs typeface="メイリオ" pitchFamily="50" charset="-128"/>
              </a:rPr>
              <a:t>　総合事業に向けて準備すべきことは何か？</a:t>
            </a:r>
          </a:p>
        </p:txBody>
      </p:sp>
      <p:sp>
        <p:nvSpPr>
          <p:cNvPr id="15" name="正方形/長方形 14"/>
          <p:cNvSpPr/>
          <p:nvPr/>
        </p:nvSpPr>
        <p:spPr>
          <a:xfrm>
            <a:off x="6753204" y="44625"/>
            <a:ext cx="3096345" cy="435967"/>
          </a:xfrm>
          <a:prstGeom prst="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200" dirty="0" smtClean="0">
                <a:solidFill>
                  <a:srgbClr val="000000"/>
                </a:solidFill>
              </a:rPr>
              <a:t>第</a:t>
            </a:r>
            <a:r>
              <a:rPr lang="en-US" altLang="ja-JP" sz="1200" dirty="0" smtClean="0">
                <a:solidFill>
                  <a:srgbClr val="000000"/>
                </a:solidFill>
              </a:rPr>
              <a:t>111</a:t>
            </a:r>
            <a:r>
              <a:rPr lang="ja-JP" altLang="en-US" sz="1200" dirty="0" smtClean="0">
                <a:solidFill>
                  <a:srgbClr val="000000"/>
                </a:solidFill>
              </a:rPr>
              <a:t>回市町村セミナー</a:t>
            </a:r>
            <a:endParaRPr lang="en-US" altLang="ja-JP" sz="1200" dirty="0" smtClean="0">
              <a:solidFill>
                <a:srgbClr val="000000"/>
              </a:solidFill>
            </a:endParaRPr>
          </a:p>
          <a:p>
            <a:pPr algn="ctr" defTabSz="913575"/>
            <a:r>
              <a:rPr lang="ja-JP" altLang="en-US" sz="1200" dirty="0" smtClean="0">
                <a:solidFill>
                  <a:srgbClr val="000000"/>
                </a:solidFill>
              </a:rPr>
              <a:t>三菱</a:t>
            </a:r>
            <a:r>
              <a:rPr lang="en-US" altLang="ja-JP" sz="1200" dirty="0" smtClean="0">
                <a:solidFill>
                  <a:srgbClr val="000000"/>
                </a:solidFill>
              </a:rPr>
              <a:t>UFJ</a:t>
            </a:r>
            <a:r>
              <a:rPr lang="ja-JP" altLang="en-US" sz="1200" dirty="0" smtClean="0">
                <a:solidFill>
                  <a:srgbClr val="000000"/>
                </a:solidFill>
              </a:rPr>
              <a:t>リサーチ＆コンサルティング資料</a:t>
            </a:r>
          </a:p>
        </p:txBody>
      </p:sp>
    </p:spTree>
    <p:extLst>
      <p:ext uri="{BB962C8B-B14F-4D97-AF65-F5344CB8AC3E}">
        <p14:creationId xmlns:p14="http://schemas.microsoft.com/office/powerpoint/2010/main" val="2146024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a:xfrm>
            <a:off x="416510" y="4780240"/>
            <a:ext cx="9065182" cy="720186"/>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spc="-100" dirty="0" smtClean="0">
              <a:solidFill>
                <a:prstClr val="black"/>
              </a:solidFill>
            </a:endParaRPr>
          </a:p>
        </p:txBody>
      </p:sp>
      <p:sp>
        <p:nvSpPr>
          <p:cNvPr id="99" name="円/楕円 98"/>
          <p:cNvSpPr/>
          <p:nvPr/>
        </p:nvSpPr>
        <p:spPr>
          <a:xfrm>
            <a:off x="776564" y="4857597"/>
            <a:ext cx="1369849"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民間</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企業</a:t>
            </a:r>
            <a:endParaRPr lang="ja-JP" altLang="en-US" sz="1600" dirty="0">
              <a:solidFill>
                <a:prstClr val="black"/>
              </a:solidFill>
              <a:latin typeface="メイリオ" pitchFamily="50" charset="-128"/>
              <a:ea typeface="メイリオ" pitchFamily="50" charset="-128"/>
            </a:endParaRPr>
          </a:p>
        </p:txBody>
      </p:sp>
      <p:sp>
        <p:nvSpPr>
          <p:cNvPr id="100" name="円/楕円 99"/>
          <p:cNvSpPr/>
          <p:nvPr/>
        </p:nvSpPr>
        <p:spPr>
          <a:xfrm>
            <a:off x="7209288" y="4880680"/>
            <a:ext cx="2208245" cy="535048"/>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ボランティア</a:t>
            </a:r>
            <a:endParaRPr lang="ja-JP" altLang="en-US" sz="1600" dirty="0">
              <a:solidFill>
                <a:prstClr val="black"/>
              </a:solidFill>
              <a:latin typeface="メイリオ" pitchFamily="50" charset="-128"/>
              <a:ea typeface="メイリオ" pitchFamily="50" charset="-128"/>
            </a:endParaRPr>
          </a:p>
        </p:txBody>
      </p:sp>
      <p:sp>
        <p:nvSpPr>
          <p:cNvPr id="101" name="円/楕円 100"/>
          <p:cNvSpPr/>
          <p:nvPr/>
        </p:nvSpPr>
        <p:spPr>
          <a:xfrm>
            <a:off x="2288758" y="4839736"/>
            <a:ext cx="1462238" cy="57599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ＮＰＯ</a:t>
            </a:r>
            <a:endParaRPr lang="ja-JP" altLang="en-US" sz="1600" dirty="0">
              <a:solidFill>
                <a:prstClr val="black"/>
              </a:solidFill>
              <a:latin typeface="メイリオ" pitchFamily="50" charset="-128"/>
              <a:ea typeface="メイリオ" pitchFamily="50" charset="-128"/>
            </a:endParaRPr>
          </a:p>
        </p:txBody>
      </p:sp>
      <p:sp>
        <p:nvSpPr>
          <p:cNvPr id="105" name="二等辺三角形 104"/>
          <p:cNvSpPr/>
          <p:nvPr/>
        </p:nvSpPr>
        <p:spPr>
          <a:xfrm>
            <a:off x="488518" y="5500546"/>
            <a:ext cx="8984739" cy="445085"/>
          </a:xfrm>
          <a:prstGeom prst="triangle">
            <a:avLst/>
          </a:prstGeom>
          <a:solidFill>
            <a:srgbClr val="39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itchFamily="50" charset="-128"/>
                <a:ea typeface="メイリオ" pitchFamily="50" charset="-128"/>
              </a:rPr>
              <a:t>バックアップ</a:t>
            </a:r>
            <a:endParaRPr lang="ja-JP" altLang="en-US" b="1" dirty="0">
              <a:solidFill>
                <a:prstClr val="white"/>
              </a:solidFill>
              <a:latin typeface="メイリオ" pitchFamily="50" charset="-128"/>
              <a:ea typeface="メイリオ" pitchFamily="50" charset="-128"/>
            </a:endParaRPr>
          </a:p>
        </p:txBody>
      </p:sp>
      <p:sp>
        <p:nvSpPr>
          <p:cNvPr id="106" name="角丸四角形 105"/>
          <p:cNvSpPr/>
          <p:nvPr/>
        </p:nvSpPr>
        <p:spPr>
          <a:xfrm>
            <a:off x="418137" y="5984112"/>
            <a:ext cx="9063552" cy="792000"/>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smtClean="0">
                <a:solidFill>
                  <a:prstClr val="black"/>
                </a:solidFill>
                <a:latin typeface="メイリオ" pitchFamily="50" charset="-128"/>
                <a:ea typeface="メイリオ" pitchFamily="50" charset="-128"/>
              </a:rPr>
              <a:t>市町村を核とした支援体制の充実・強化</a:t>
            </a:r>
            <a:r>
              <a:rPr lang="ja-JP" altLang="en-US" sz="1400" spc="-100" dirty="0" smtClean="0">
                <a:solidFill>
                  <a:prstClr val="black"/>
                </a:solidFill>
                <a:latin typeface="メイリオ" pitchFamily="50" charset="-128"/>
                <a:ea typeface="メイリオ" pitchFamily="50" charset="-128"/>
              </a:rPr>
              <a:t>（コーディネーターの配置、　　　　</a:t>
            </a:r>
            <a:endParaRPr lang="en-US" altLang="ja-JP" sz="1400" spc="-100" dirty="0" smtClean="0">
              <a:solidFill>
                <a:prstClr val="black"/>
              </a:solidFill>
              <a:latin typeface="メイリオ" pitchFamily="50" charset="-128"/>
              <a:ea typeface="メイリオ" pitchFamily="50" charset="-128"/>
            </a:endParaRPr>
          </a:p>
          <a:p>
            <a:pPr algn="ctr"/>
            <a:r>
              <a:rPr lang="ja-JP" altLang="en-US" sz="1400" spc="-100" dirty="0" smtClean="0">
                <a:solidFill>
                  <a:prstClr val="black"/>
                </a:solidFill>
                <a:latin typeface="メイリオ" pitchFamily="50" charset="-128"/>
                <a:ea typeface="メイリオ" pitchFamily="50" charset="-128"/>
              </a:rPr>
              <a:t>協議体の設置等を通じた住民ニーズとサービス資源のマッチング、情報集約等）</a:t>
            </a:r>
            <a:endParaRPr lang="en-US" altLang="ja-JP" sz="1400" spc="-100" dirty="0" smtClean="0">
              <a:solidFill>
                <a:prstClr val="black"/>
              </a:solidFill>
              <a:latin typeface="メイリオ" pitchFamily="50" charset="-128"/>
              <a:ea typeface="メイリオ" pitchFamily="50" charset="-128"/>
            </a:endParaRPr>
          </a:p>
          <a:p>
            <a:pPr algn="ctr"/>
            <a:endParaRPr lang="en-US" altLang="ja-JP" sz="1600" spc="-100" dirty="0" smtClean="0">
              <a:solidFill>
                <a:prstClr val="black"/>
              </a:solidFill>
              <a:latin typeface="メイリオ" pitchFamily="50" charset="-128"/>
              <a:ea typeface="メイリオ" pitchFamily="50" charset="-128"/>
            </a:endParaRPr>
          </a:p>
        </p:txBody>
      </p:sp>
      <p:sp>
        <p:nvSpPr>
          <p:cNvPr id="108" name="角丸四角形 107"/>
          <p:cNvSpPr/>
          <p:nvPr/>
        </p:nvSpPr>
        <p:spPr>
          <a:xfrm>
            <a:off x="40949" y="4725144"/>
            <a:ext cx="684000" cy="648000"/>
          </a:xfrm>
          <a:prstGeom prst="roundRect">
            <a:avLst/>
          </a:prstGeom>
          <a:solidFill>
            <a:srgbClr val="39A7AE"/>
          </a:solidFill>
          <a:ln w="6350">
            <a:noFill/>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algn="ctr"/>
            <a:r>
              <a:rPr lang="ja-JP" altLang="en-US" b="1" dirty="0" smtClean="0">
                <a:solidFill>
                  <a:prstClr val="white"/>
                </a:solidFill>
                <a:latin typeface="メイリオ" pitchFamily="50" charset="-128"/>
                <a:ea typeface="メイリオ" pitchFamily="50" charset="-128"/>
              </a:rPr>
              <a:t>事業</a:t>
            </a:r>
            <a:endParaRPr lang="en-US" altLang="ja-JP" b="1" dirty="0" smtClean="0">
              <a:solidFill>
                <a:prstClr val="white"/>
              </a:solidFill>
              <a:latin typeface="メイリオ" pitchFamily="50" charset="-128"/>
              <a:ea typeface="メイリオ" pitchFamily="50" charset="-128"/>
            </a:endParaRPr>
          </a:p>
          <a:p>
            <a:pPr algn="ctr"/>
            <a:r>
              <a:rPr lang="ja-JP" altLang="en-US" b="1" dirty="0" smtClean="0">
                <a:solidFill>
                  <a:prstClr val="white"/>
                </a:solidFill>
                <a:latin typeface="メイリオ" pitchFamily="50" charset="-128"/>
                <a:ea typeface="メイリオ" pitchFamily="50" charset="-128"/>
              </a:rPr>
              <a:t>主体</a:t>
            </a:r>
            <a:endParaRPr lang="ja-JP" altLang="en-US" b="1" dirty="0">
              <a:solidFill>
                <a:prstClr val="white"/>
              </a:solidFill>
              <a:latin typeface="メイリオ" pitchFamily="50" charset="-128"/>
              <a:ea typeface="メイリオ" pitchFamily="50" charset="-128"/>
            </a:endParaRPr>
          </a:p>
        </p:txBody>
      </p:sp>
      <p:sp>
        <p:nvSpPr>
          <p:cNvPr id="51" name="正方形/長方形 50"/>
          <p:cNvSpPr/>
          <p:nvPr/>
        </p:nvSpPr>
        <p:spPr>
          <a:xfrm>
            <a:off x="15546" y="620690"/>
            <a:ext cx="9849545" cy="1286506"/>
          </a:xfrm>
          <a:prstGeom prst="rect">
            <a:avLst/>
          </a:prstGeom>
        </p:spPr>
        <p:txBody>
          <a:bodyPr wrap="square">
            <a:spAutoFit/>
          </a:bodyPr>
          <a:lstStyle/>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○高齢者の在宅生活を支えるため、ボランティア、ＮＰＯ、民間企業、社会福祉法人、協同組合等の多様な事業主体による重層的な生活支援・介護予防サービスの提供体制の構築を支援</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endParaRPr lang="en-US" altLang="ja-JP" sz="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・介護支援ボランティアポイント等を組み込んだ地域の自助・互助の好取組を</a:t>
            </a:r>
            <a:r>
              <a:rPr lang="ja-JP" altLang="en-US" sz="1600" dirty="0">
                <a:solidFill>
                  <a:prstClr val="black"/>
                </a:solidFill>
                <a:latin typeface="メイリオ" pitchFamily="50" charset="-128"/>
                <a:ea typeface="メイリオ" pitchFamily="50" charset="-128"/>
              </a:rPr>
              <a:t>全国</a:t>
            </a:r>
            <a:r>
              <a:rPr lang="ja-JP" altLang="en-US" sz="1600" dirty="0" smtClean="0">
                <a:solidFill>
                  <a:prstClr val="black"/>
                </a:solidFill>
                <a:latin typeface="メイリオ" pitchFamily="50" charset="-128"/>
                <a:ea typeface="メイリオ" pitchFamily="50" charset="-128"/>
              </a:rPr>
              <a:t>展開</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・「生活支援コーディネーター（地域支え合い推進員）」の配置や協議体の設置などに対する支援</a:t>
            </a:r>
            <a:endParaRPr lang="en-US" altLang="ja-JP" sz="1600" dirty="0" smtClean="0">
              <a:solidFill>
                <a:prstClr val="black"/>
              </a:solidFill>
              <a:latin typeface="メイリオ" pitchFamily="50" charset="-128"/>
              <a:ea typeface="メイリオ" pitchFamily="50" charset="-128"/>
            </a:endParaRPr>
          </a:p>
        </p:txBody>
      </p:sp>
      <p:sp>
        <p:nvSpPr>
          <p:cNvPr id="53" name="正方形/長方形 52"/>
          <p:cNvSpPr/>
          <p:nvPr/>
        </p:nvSpPr>
        <p:spPr>
          <a:xfrm>
            <a:off x="57848" y="620691"/>
            <a:ext cx="9791700" cy="1296142"/>
          </a:xfrm>
          <a:prstGeom prst="rect">
            <a:avLst/>
          </a:prstGeom>
          <a:noFill/>
          <a:ln>
            <a:solidFill>
              <a:srgbClr val="A1C2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右矢印 53"/>
          <p:cNvSpPr/>
          <p:nvPr/>
        </p:nvSpPr>
        <p:spPr>
          <a:xfrm>
            <a:off x="177516" y="1210400"/>
            <a:ext cx="410864" cy="657952"/>
          </a:xfrm>
          <a:prstGeom prst="rightArrow">
            <a:avLst/>
          </a:prstGeom>
          <a:solidFill>
            <a:srgbClr val="A1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テキスト ボックス 57"/>
          <p:cNvSpPr txBox="1"/>
          <p:nvPr/>
        </p:nvSpPr>
        <p:spPr>
          <a:xfrm>
            <a:off x="2611087" y="6484400"/>
            <a:ext cx="3960440" cy="338554"/>
          </a:xfrm>
          <a:prstGeom prst="rect">
            <a:avLst/>
          </a:prstGeom>
          <a:noFill/>
        </p:spPr>
        <p:txBody>
          <a:bodyPr wrap="square" rtlCol="0">
            <a:spAutoFit/>
          </a:bodyPr>
          <a:lstStyle/>
          <a:p>
            <a:r>
              <a:rPr lang="ja-JP" altLang="en-US" sz="1600" u="sng" dirty="0" smtClean="0">
                <a:solidFill>
                  <a:prstClr val="black"/>
                </a:solidFill>
                <a:latin typeface="メイリオ" pitchFamily="50" charset="-128"/>
                <a:ea typeface="メイリオ" pitchFamily="50" charset="-128"/>
              </a:rPr>
              <a:t>民間とも協働して支援体制を構築</a:t>
            </a:r>
            <a:endParaRPr lang="ja-JP" altLang="en-US" sz="1600" u="sng" dirty="0">
              <a:solidFill>
                <a:prstClr val="black"/>
              </a:solidFill>
              <a:latin typeface="メイリオ" pitchFamily="50" charset="-128"/>
              <a:ea typeface="メイリオ" pitchFamily="50" charset="-128"/>
            </a:endParaRPr>
          </a:p>
        </p:txBody>
      </p:sp>
      <p:sp>
        <p:nvSpPr>
          <p:cNvPr id="59" name="右矢印 58"/>
          <p:cNvSpPr/>
          <p:nvPr/>
        </p:nvSpPr>
        <p:spPr>
          <a:xfrm>
            <a:off x="2332967" y="6556408"/>
            <a:ext cx="252001"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 name="グループ化 153"/>
          <p:cNvGrpSpPr/>
          <p:nvPr/>
        </p:nvGrpSpPr>
        <p:grpSpPr>
          <a:xfrm>
            <a:off x="474859" y="2002488"/>
            <a:ext cx="9006824" cy="2697174"/>
            <a:chOff x="488504" y="1988840"/>
            <a:chExt cx="8568952" cy="2697174"/>
          </a:xfrm>
        </p:grpSpPr>
        <p:grpSp>
          <p:nvGrpSpPr>
            <p:cNvPr id="3" name="グループ化 122"/>
            <p:cNvGrpSpPr/>
            <p:nvPr/>
          </p:nvGrpSpPr>
          <p:grpSpPr>
            <a:xfrm>
              <a:off x="488504" y="2204864"/>
              <a:ext cx="8568952" cy="2481150"/>
              <a:chOff x="395536" y="1988841"/>
              <a:chExt cx="8496944" cy="2481150"/>
            </a:xfrm>
          </p:grpSpPr>
          <p:sp>
            <p:nvSpPr>
              <p:cNvPr id="124" name="角丸四角形 123"/>
              <p:cNvSpPr/>
              <p:nvPr/>
            </p:nvSpPr>
            <p:spPr>
              <a:xfrm>
                <a:off x="395536" y="1988841"/>
                <a:ext cx="8496944" cy="244827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r>
                  <a:rPr lang="ja-JP" altLang="en-US" sz="1400" b="1" dirty="0" smtClean="0">
                    <a:solidFill>
                      <a:prstClr val="black"/>
                    </a:solidFill>
                  </a:rPr>
                  <a:t>　</a:t>
                </a:r>
                <a:endParaRPr lang="ja-JP" altLang="en-US" sz="1400" b="1" dirty="0">
                  <a:solidFill>
                    <a:prstClr val="black"/>
                  </a:solidFill>
                </a:endParaRPr>
              </a:p>
            </p:txBody>
          </p:sp>
          <p:sp>
            <p:nvSpPr>
              <p:cNvPr id="125" name="角丸四角形 124"/>
              <p:cNvSpPr/>
              <p:nvPr/>
            </p:nvSpPr>
            <p:spPr>
              <a:xfrm>
                <a:off x="755576" y="2204865"/>
                <a:ext cx="6768752" cy="2232247"/>
              </a:xfrm>
              <a:prstGeom prst="roundRect">
                <a:avLst/>
              </a:prstGeom>
              <a:solidFill>
                <a:schemeClr val="accent1">
                  <a:lumMod val="40000"/>
                  <a:lumOff val="60000"/>
                </a:schemeClr>
              </a:solidFill>
              <a:ln w="6350">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400" b="1" dirty="0" smtClean="0">
                  <a:solidFill>
                    <a:prstClr val="black"/>
                  </a:solidFill>
                </a:endParaRPr>
              </a:p>
            </p:txBody>
          </p:sp>
          <p:sp>
            <p:nvSpPr>
              <p:cNvPr id="126" name="角丸四角形 125"/>
              <p:cNvSpPr/>
              <p:nvPr/>
            </p:nvSpPr>
            <p:spPr>
              <a:xfrm>
                <a:off x="1180968" y="2708921"/>
                <a:ext cx="4968552" cy="1728191"/>
              </a:xfrm>
              <a:prstGeom prst="roundRect">
                <a:avLst/>
              </a:prstGeom>
              <a:solidFill>
                <a:schemeClr val="accent1">
                  <a:lumMod val="20000"/>
                  <a:lumOff val="8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ja-JP" altLang="en-US" sz="1400" b="1" dirty="0">
                  <a:solidFill>
                    <a:prstClr val="black"/>
                  </a:solidFill>
                  <a:latin typeface="ＭＳ Ｐゴシック"/>
                </a:endParaRPr>
              </a:p>
            </p:txBody>
          </p:sp>
          <p:sp>
            <p:nvSpPr>
              <p:cNvPr id="127" name="角丸四角形 126"/>
              <p:cNvSpPr/>
              <p:nvPr/>
            </p:nvSpPr>
            <p:spPr>
              <a:xfrm>
                <a:off x="2445315" y="262331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家事援助</a:t>
                </a:r>
                <a:endParaRPr lang="en-US" altLang="ja-JP" sz="1200" dirty="0" smtClean="0">
                  <a:solidFill>
                    <a:prstClr val="black"/>
                  </a:solidFill>
                  <a:latin typeface="メイリオ" pitchFamily="50" charset="-128"/>
                  <a:ea typeface="メイリオ" pitchFamily="50" charset="-128"/>
                </a:endParaRPr>
              </a:p>
            </p:txBody>
          </p:sp>
          <p:sp>
            <p:nvSpPr>
              <p:cNvPr id="128" name="角丸四角形 127"/>
              <p:cNvSpPr/>
              <p:nvPr/>
            </p:nvSpPr>
            <p:spPr>
              <a:xfrm>
                <a:off x="7279543" y="245427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安否確認</a:t>
                </a:r>
                <a:endParaRPr lang="ja-JP" altLang="en-US" sz="1000" dirty="0">
                  <a:solidFill>
                    <a:prstClr val="black"/>
                  </a:solidFill>
                  <a:latin typeface="メイリオ" pitchFamily="50" charset="-128"/>
                  <a:ea typeface="メイリオ" pitchFamily="50" charset="-128"/>
                </a:endParaRPr>
              </a:p>
            </p:txBody>
          </p:sp>
          <p:sp>
            <p:nvSpPr>
              <p:cNvPr id="129" name="角丸四角形 128"/>
              <p:cNvSpPr/>
              <p:nvPr/>
            </p:nvSpPr>
            <p:spPr>
              <a:xfrm>
                <a:off x="554212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食材配達</a:t>
                </a:r>
                <a:endParaRPr lang="ja-JP" altLang="en-US" sz="1000" dirty="0">
                  <a:solidFill>
                    <a:prstClr val="black"/>
                  </a:solidFill>
                  <a:latin typeface="メイリオ" pitchFamily="50" charset="-128"/>
                  <a:ea typeface="メイリオ" pitchFamily="50" charset="-128"/>
                </a:endParaRPr>
              </a:p>
            </p:txBody>
          </p:sp>
          <p:sp>
            <p:nvSpPr>
              <p:cNvPr id="130" name="角丸四角形 129"/>
              <p:cNvSpPr/>
              <p:nvPr/>
            </p:nvSpPr>
            <p:spPr>
              <a:xfrm>
                <a:off x="6614867" y="378148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移動販売</a:t>
                </a:r>
                <a:endParaRPr lang="ja-JP" altLang="en-US" sz="1000" dirty="0">
                  <a:solidFill>
                    <a:prstClr val="black"/>
                  </a:solidFill>
                  <a:latin typeface="メイリオ" pitchFamily="50" charset="-128"/>
                  <a:ea typeface="メイリオ" pitchFamily="50" charset="-128"/>
                </a:endParaRPr>
              </a:p>
            </p:txBody>
          </p:sp>
          <p:sp>
            <p:nvSpPr>
              <p:cNvPr id="131" name="角丸四角形 130"/>
              <p:cNvSpPr/>
              <p:nvPr/>
            </p:nvSpPr>
            <p:spPr>
              <a:xfrm>
                <a:off x="5051087" y="3182484"/>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配食＋見守り</a:t>
                </a:r>
                <a:endParaRPr lang="ja-JP" altLang="en-US" sz="1000" dirty="0">
                  <a:solidFill>
                    <a:prstClr val="black"/>
                  </a:solidFill>
                  <a:latin typeface="メイリオ" pitchFamily="50" charset="-128"/>
                  <a:ea typeface="メイリオ" pitchFamily="50" charset="-128"/>
                </a:endParaRPr>
              </a:p>
            </p:txBody>
          </p:sp>
          <p:sp>
            <p:nvSpPr>
              <p:cNvPr id="133" name="正方形/長方形 132"/>
              <p:cNvSpPr/>
              <p:nvPr/>
            </p:nvSpPr>
            <p:spPr>
              <a:xfrm>
                <a:off x="1180968" y="2780929"/>
                <a:ext cx="360040"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自治会単位の圏域</a:t>
                </a:r>
                <a:endParaRPr lang="ja-JP" altLang="en-US" sz="1400" dirty="0">
                  <a:solidFill>
                    <a:prstClr val="black"/>
                  </a:solidFill>
                  <a:latin typeface="メイリオ" pitchFamily="50" charset="-128"/>
                  <a:ea typeface="メイリオ" pitchFamily="50" charset="-128"/>
                </a:endParaRPr>
              </a:p>
            </p:txBody>
          </p:sp>
          <p:sp>
            <p:nvSpPr>
              <p:cNvPr id="134" name="正方形/長方形 133"/>
              <p:cNvSpPr/>
              <p:nvPr/>
            </p:nvSpPr>
            <p:spPr>
              <a:xfrm>
                <a:off x="827584" y="2348879"/>
                <a:ext cx="254312" cy="17985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小学校区単位の圏域</a:t>
                </a:r>
                <a:endParaRPr lang="ja-JP" altLang="en-US" sz="1400" dirty="0">
                  <a:solidFill>
                    <a:prstClr val="black"/>
                  </a:solidFill>
                  <a:latin typeface="メイリオ" pitchFamily="50" charset="-128"/>
                  <a:ea typeface="メイリオ" pitchFamily="50" charset="-128"/>
                </a:endParaRPr>
              </a:p>
            </p:txBody>
          </p:sp>
          <p:sp>
            <p:nvSpPr>
              <p:cNvPr id="135" name="正方形/長方形 134"/>
              <p:cNvSpPr/>
              <p:nvPr/>
            </p:nvSpPr>
            <p:spPr>
              <a:xfrm>
                <a:off x="395536" y="2165612"/>
                <a:ext cx="360040"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市町村単位の圏域</a:t>
                </a:r>
                <a:endParaRPr lang="ja-JP" altLang="en-US" sz="1400" dirty="0">
                  <a:solidFill>
                    <a:prstClr val="black"/>
                  </a:solidFill>
                  <a:latin typeface="メイリオ" pitchFamily="50" charset="-128"/>
                  <a:ea typeface="メイリオ" pitchFamily="50" charset="-128"/>
                </a:endParaRPr>
              </a:p>
            </p:txBody>
          </p:sp>
          <p:sp>
            <p:nvSpPr>
              <p:cNvPr id="136" name="角丸四角形 135"/>
              <p:cNvSpPr/>
              <p:nvPr/>
            </p:nvSpPr>
            <p:spPr>
              <a:xfrm>
                <a:off x="2624476"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交流サロン</a:t>
                </a:r>
                <a:endParaRPr lang="en-US" altLang="ja-JP" sz="1200" dirty="0" smtClean="0">
                  <a:solidFill>
                    <a:prstClr val="black"/>
                  </a:solidFill>
                  <a:latin typeface="メイリオ" pitchFamily="50" charset="-128"/>
                  <a:ea typeface="メイリオ" pitchFamily="50" charset="-128"/>
                </a:endParaRPr>
              </a:p>
            </p:txBody>
          </p:sp>
          <p:sp>
            <p:nvSpPr>
              <p:cNvPr id="137" name="角丸四角形 136"/>
              <p:cNvSpPr/>
              <p:nvPr/>
            </p:nvSpPr>
            <p:spPr>
              <a:xfrm>
                <a:off x="2162354" y="389066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声かけ</a:t>
                </a:r>
                <a:endParaRPr lang="ja-JP" altLang="en-US" sz="1000" dirty="0">
                  <a:solidFill>
                    <a:prstClr val="black"/>
                  </a:solidFill>
                  <a:latin typeface="メイリオ" pitchFamily="50" charset="-128"/>
                  <a:ea typeface="メイリオ" pitchFamily="50" charset="-128"/>
                </a:endParaRPr>
              </a:p>
            </p:txBody>
          </p:sp>
          <p:sp>
            <p:nvSpPr>
              <p:cNvPr id="138" name="角丸四角形 137"/>
              <p:cNvSpPr/>
              <p:nvPr/>
            </p:nvSpPr>
            <p:spPr>
              <a:xfrm>
                <a:off x="4418699" y="376174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メイリオ" pitchFamily="50" charset="-128"/>
                    <a:ea typeface="メイリオ" pitchFamily="50" charset="-128"/>
                  </a:rPr>
                  <a:t>コミュニティ</a:t>
                </a:r>
                <a:r>
                  <a:rPr lang="en-US" altLang="ja-JP" sz="1100" dirty="0" smtClean="0">
                    <a:solidFill>
                      <a:prstClr val="black"/>
                    </a:solidFill>
                    <a:latin typeface="メイリオ" pitchFamily="50" charset="-128"/>
                    <a:ea typeface="メイリオ" pitchFamily="50" charset="-128"/>
                  </a:rPr>
                  <a:t/>
                </a:r>
                <a:br>
                  <a:rPr lang="en-US" altLang="ja-JP" sz="1100" dirty="0" smtClean="0">
                    <a:solidFill>
                      <a:prstClr val="black"/>
                    </a:solidFill>
                    <a:latin typeface="メイリオ" pitchFamily="50" charset="-128"/>
                    <a:ea typeface="メイリオ" pitchFamily="50" charset="-128"/>
                  </a:rPr>
                </a:br>
                <a:r>
                  <a:rPr lang="ja-JP" altLang="en-US" sz="1100" dirty="0" smtClean="0">
                    <a:solidFill>
                      <a:prstClr val="black"/>
                    </a:solidFill>
                    <a:latin typeface="メイリオ" pitchFamily="50" charset="-128"/>
                    <a:ea typeface="メイリオ" pitchFamily="50" charset="-128"/>
                  </a:rPr>
                  <a:t>カフェ</a:t>
                </a:r>
                <a:endParaRPr lang="ja-JP" altLang="en-US" sz="1100" dirty="0">
                  <a:solidFill>
                    <a:prstClr val="black"/>
                  </a:solidFill>
                  <a:latin typeface="メイリオ" pitchFamily="50" charset="-128"/>
                  <a:ea typeface="メイリオ" pitchFamily="50" charset="-128"/>
                </a:endParaRPr>
              </a:p>
            </p:txBody>
          </p:sp>
          <p:sp>
            <p:nvSpPr>
              <p:cNvPr id="139" name="角丸四角形 138"/>
              <p:cNvSpPr/>
              <p:nvPr/>
            </p:nvSpPr>
            <p:spPr>
              <a:xfrm>
                <a:off x="7035722"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権利擁護</a:t>
                </a:r>
                <a:endParaRPr lang="ja-JP" altLang="en-US" sz="1000" dirty="0">
                  <a:solidFill>
                    <a:prstClr val="black"/>
                  </a:solidFill>
                  <a:latin typeface="メイリオ" pitchFamily="50" charset="-128"/>
                  <a:ea typeface="メイリオ" pitchFamily="50" charset="-128"/>
                </a:endParaRPr>
              </a:p>
            </p:txBody>
          </p:sp>
          <p:pic>
            <p:nvPicPr>
              <p:cNvPr id="140" name="Picture 6" descr="C:\Users\OSJSE\AppData\Local\Microsoft\Windows\Temporary Internet Files\Content.IE5\8CD1AJ1I\MC900343525[1].wmf"/>
              <p:cNvPicPr>
                <a:picLocks noChangeAspect="1" noChangeArrowheads="1"/>
              </p:cNvPicPr>
              <p:nvPr/>
            </p:nvPicPr>
            <p:blipFill>
              <a:blip r:embed="rId3" cstate="print"/>
              <a:srcRect/>
              <a:stretch>
                <a:fillRect/>
              </a:stretch>
            </p:blipFill>
            <p:spPr bwMode="auto">
              <a:xfrm>
                <a:off x="1767640" y="3119761"/>
                <a:ext cx="993805" cy="537449"/>
              </a:xfrm>
              <a:prstGeom prst="rect">
                <a:avLst/>
              </a:prstGeom>
              <a:noFill/>
            </p:spPr>
          </p:pic>
          <p:pic>
            <p:nvPicPr>
              <p:cNvPr id="141" name="Picture 8" descr="C:\Users\OSJSE\AppData\Local\Microsoft\Windows\Temporary Internet Files\Content.IE5\MINKZDPO\MC900290320[1].wmf"/>
              <p:cNvPicPr>
                <a:picLocks noChangeAspect="1" noChangeArrowheads="1"/>
              </p:cNvPicPr>
              <p:nvPr/>
            </p:nvPicPr>
            <p:blipFill>
              <a:blip r:embed="rId4" cstate="print"/>
              <a:srcRect/>
              <a:stretch>
                <a:fillRect/>
              </a:stretch>
            </p:blipFill>
            <p:spPr bwMode="auto">
              <a:xfrm rot="464564">
                <a:off x="7651405" y="3985507"/>
                <a:ext cx="923629" cy="484484"/>
              </a:xfrm>
              <a:prstGeom prst="rect">
                <a:avLst/>
              </a:prstGeom>
              <a:noFill/>
            </p:spPr>
          </p:pic>
          <p:pic>
            <p:nvPicPr>
              <p:cNvPr id="142" name="Picture 9" descr="C:\Users\OSJSE\AppData\Local\Microsoft\Windows\Temporary Internet Files\Content.IE5\MINKZDPO\MC900234585[1].wmf"/>
              <p:cNvPicPr>
                <a:picLocks noChangeAspect="1" noChangeArrowheads="1"/>
              </p:cNvPicPr>
              <p:nvPr/>
            </p:nvPicPr>
            <p:blipFill>
              <a:blip r:embed="rId5" cstate="print"/>
              <a:srcRect/>
              <a:stretch>
                <a:fillRect/>
              </a:stretch>
            </p:blipFill>
            <p:spPr bwMode="auto">
              <a:xfrm>
                <a:off x="7135527" y="2166241"/>
                <a:ext cx="598550" cy="616309"/>
              </a:xfrm>
              <a:prstGeom prst="rect">
                <a:avLst/>
              </a:prstGeom>
              <a:noFill/>
            </p:spPr>
          </p:pic>
          <p:pic>
            <p:nvPicPr>
              <p:cNvPr id="143" name="Picture 10" descr="C:\Users\OSJSE\AppData\Local\Microsoft\Windows\Temporary Internet Files\Content.IE5\MINKZDPO\MC900150735[1].wmf"/>
              <p:cNvPicPr>
                <a:picLocks noChangeAspect="1" noChangeArrowheads="1"/>
              </p:cNvPicPr>
              <p:nvPr/>
            </p:nvPicPr>
            <p:blipFill>
              <a:blip r:embed="rId6" cstate="print"/>
              <a:srcRect/>
              <a:stretch>
                <a:fillRect/>
              </a:stretch>
            </p:blipFill>
            <p:spPr bwMode="auto">
              <a:xfrm>
                <a:off x="4616812" y="3108961"/>
                <a:ext cx="565194" cy="407284"/>
              </a:xfrm>
              <a:prstGeom prst="rect">
                <a:avLst/>
              </a:prstGeom>
              <a:noFill/>
            </p:spPr>
          </p:pic>
          <p:sp>
            <p:nvSpPr>
              <p:cNvPr id="144" name="角丸四角形 143"/>
              <p:cNvSpPr/>
              <p:nvPr/>
            </p:nvSpPr>
            <p:spPr>
              <a:xfrm>
                <a:off x="359946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外出支援</a:t>
                </a:r>
                <a:endParaRPr lang="en-US" altLang="ja-JP" sz="1200" dirty="0" smtClean="0">
                  <a:solidFill>
                    <a:prstClr val="black"/>
                  </a:solidFill>
                  <a:latin typeface="メイリオ" pitchFamily="50" charset="-128"/>
                  <a:ea typeface="メイリオ" pitchFamily="50" charset="-128"/>
                </a:endParaRPr>
              </a:p>
            </p:txBody>
          </p:sp>
        </p:grpSp>
        <p:pic>
          <p:nvPicPr>
            <p:cNvPr id="145" name="Picture 14" descr="C:\Users\OSJSE\AppData\Local\Microsoft\Windows\Temporary Internet Files\Content.IE5\8CD1AJ1I\MC900360978[1].wmf"/>
            <p:cNvPicPr>
              <a:picLocks noChangeAspect="1" noChangeArrowheads="1"/>
            </p:cNvPicPr>
            <p:nvPr/>
          </p:nvPicPr>
          <p:blipFill>
            <a:blip r:embed="rId7" cstate="print"/>
            <a:srcRect/>
            <a:stretch>
              <a:fillRect/>
            </a:stretch>
          </p:blipFill>
          <p:spPr bwMode="auto">
            <a:xfrm>
              <a:off x="4839754" y="2526280"/>
              <a:ext cx="490691" cy="622508"/>
            </a:xfrm>
            <a:prstGeom prst="rect">
              <a:avLst/>
            </a:prstGeom>
            <a:noFill/>
          </p:spPr>
        </p:pic>
        <p:pic>
          <p:nvPicPr>
            <p:cNvPr id="147" name="Picture 20" descr="C:\Users\OSJSE\AppData\Local\Microsoft\Windows\Temporary Internet Files\Content.IE5\RQBHCWF5\MC900352362[1].wmf"/>
            <p:cNvPicPr>
              <a:picLocks noChangeAspect="1" noChangeArrowheads="1"/>
            </p:cNvPicPr>
            <p:nvPr/>
          </p:nvPicPr>
          <p:blipFill>
            <a:blip r:embed="rId8" cstate="print"/>
            <a:srcRect/>
            <a:stretch>
              <a:fillRect/>
            </a:stretch>
          </p:blipFill>
          <p:spPr bwMode="auto">
            <a:xfrm>
              <a:off x="1990175" y="2839288"/>
              <a:ext cx="496939" cy="432048"/>
            </a:xfrm>
            <a:prstGeom prst="rect">
              <a:avLst/>
            </a:prstGeom>
            <a:noFill/>
          </p:spPr>
        </p:pic>
        <p:pic>
          <p:nvPicPr>
            <p:cNvPr id="148" name="Picture 4" descr="C:\Users\OSJSE\AppData\Local\Microsoft\Windows\Temporary Internet Files\Content.IE5\ARIWXH11\MC900297581[1].wmf"/>
            <p:cNvPicPr>
              <a:picLocks noChangeAspect="1" noChangeArrowheads="1"/>
            </p:cNvPicPr>
            <p:nvPr/>
          </p:nvPicPr>
          <p:blipFill>
            <a:blip r:embed="rId9" cstate="print"/>
            <a:srcRect/>
            <a:stretch>
              <a:fillRect/>
            </a:stretch>
          </p:blipFill>
          <p:spPr bwMode="auto">
            <a:xfrm>
              <a:off x="4074796" y="3919408"/>
              <a:ext cx="613027" cy="487825"/>
            </a:xfrm>
            <a:prstGeom prst="rect">
              <a:avLst/>
            </a:prstGeom>
            <a:noFill/>
          </p:spPr>
        </p:pic>
        <p:pic>
          <p:nvPicPr>
            <p:cNvPr id="151" name="Picture 2" descr="C:\Users\OSJSE\AppData\Local\Microsoft\Windows\Temporary Internet Files\Content.IE5\TWGEIMC4\MM900283027[1].gif"/>
            <p:cNvPicPr>
              <a:picLocks noChangeAspect="1" noChangeArrowheads="1" noCrop="1"/>
            </p:cNvPicPr>
            <p:nvPr/>
          </p:nvPicPr>
          <p:blipFill>
            <a:blip r:embed="rId10" cstate="print"/>
            <a:srcRect/>
            <a:stretch>
              <a:fillRect/>
            </a:stretch>
          </p:blipFill>
          <p:spPr bwMode="auto">
            <a:xfrm>
              <a:off x="6395144" y="2623264"/>
              <a:ext cx="673179" cy="511616"/>
            </a:xfrm>
            <a:prstGeom prst="rect">
              <a:avLst/>
            </a:prstGeom>
            <a:noFill/>
          </p:spPr>
        </p:pic>
        <p:pic>
          <p:nvPicPr>
            <p:cNvPr id="152" name="Picture 2"/>
            <p:cNvPicPr>
              <a:picLocks noChangeAspect="1" noChangeArrowheads="1"/>
            </p:cNvPicPr>
            <p:nvPr/>
          </p:nvPicPr>
          <p:blipFill>
            <a:blip r:embed="rId11" cstate="print"/>
            <a:srcRect/>
            <a:stretch>
              <a:fillRect/>
            </a:stretch>
          </p:blipFill>
          <p:spPr bwMode="auto">
            <a:xfrm>
              <a:off x="8325053" y="3406106"/>
              <a:ext cx="584595" cy="517401"/>
            </a:xfrm>
            <a:prstGeom prst="rect">
              <a:avLst/>
            </a:prstGeom>
            <a:noFill/>
            <a:ln w="9525">
              <a:noFill/>
              <a:miter lim="800000"/>
              <a:headEnd/>
              <a:tailEnd/>
            </a:ln>
          </p:spPr>
        </p:pic>
        <p:sp>
          <p:nvSpPr>
            <p:cNvPr id="153" name="正方形/長方形 152"/>
            <p:cNvSpPr/>
            <p:nvPr/>
          </p:nvSpPr>
          <p:spPr>
            <a:xfrm>
              <a:off x="2506259" y="1988840"/>
              <a:ext cx="4757223" cy="2880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生活支援・介護予防サービスの提供イメージ</a:t>
              </a:r>
              <a:endParaRPr lang="ja-JP" altLang="en-US" sz="1600" dirty="0">
                <a:solidFill>
                  <a:prstClr val="black"/>
                </a:solidFill>
                <a:latin typeface="メイリオ" pitchFamily="50" charset="-128"/>
                <a:ea typeface="メイリオ" pitchFamily="50" charset="-128"/>
              </a:endParaRPr>
            </a:p>
          </p:txBody>
        </p:sp>
      </p:grpSp>
      <p:sp>
        <p:nvSpPr>
          <p:cNvPr id="62" name="円/楕円 61"/>
          <p:cNvSpPr/>
          <p:nvPr/>
        </p:nvSpPr>
        <p:spPr>
          <a:xfrm>
            <a:off x="3872883" y="4857597"/>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協同</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組合</a:t>
            </a:r>
            <a:endParaRPr lang="ja-JP" altLang="en-US" sz="1600" dirty="0">
              <a:solidFill>
                <a:prstClr val="black"/>
              </a:solidFill>
              <a:latin typeface="メイリオ" pitchFamily="50" charset="-128"/>
              <a:ea typeface="メイリオ" pitchFamily="50" charset="-128"/>
            </a:endParaRPr>
          </a:p>
        </p:txBody>
      </p:sp>
      <p:sp>
        <p:nvSpPr>
          <p:cNvPr id="55" name="テキスト ボックス 54"/>
          <p:cNvSpPr txBox="1"/>
          <p:nvPr/>
        </p:nvSpPr>
        <p:spPr>
          <a:xfrm>
            <a:off x="15552" y="87016"/>
            <a:ext cx="9906000" cy="461665"/>
          </a:xfrm>
          <a:prstGeom prst="rect">
            <a:avLst/>
          </a:prstGeom>
          <a:noFill/>
        </p:spPr>
        <p:txBody>
          <a:bodyPr wrap="square" rtlCol="0">
            <a:spAutoFit/>
          </a:bodyPr>
          <a:lstStyle/>
          <a:p>
            <a:pPr marL="2684463" indent="-2684463" algn="ctr"/>
            <a:r>
              <a:rPr lang="ja-JP" altLang="en-US" sz="2400" b="1" dirty="0" smtClean="0">
                <a:solidFill>
                  <a:sysClr val="windowText" lastClr="000000"/>
                </a:solidFill>
              </a:rPr>
              <a:t>多様な主体による生活支援・介護予防サービスの重層的な提供</a:t>
            </a:r>
            <a:endParaRPr lang="ja-JP" altLang="en-US" sz="2400" b="1" dirty="0">
              <a:solidFill>
                <a:sysClr val="windowText" lastClr="000000"/>
              </a:solidFill>
            </a:endParaRPr>
          </a:p>
        </p:txBody>
      </p:sp>
      <p:sp>
        <p:nvSpPr>
          <p:cNvPr id="45" name="円/楕円 44"/>
          <p:cNvSpPr/>
          <p:nvPr/>
        </p:nvSpPr>
        <p:spPr>
          <a:xfrm>
            <a:off x="5601075" y="4869161"/>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社会福祉法人</a:t>
            </a:r>
            <a:endParaRPr lang="ja-JP" altLang="en-US" sz="1600" dirty="0">
              <a:solidFill>
                <a:prstClr val="black"/>
              </a:solidFill>
              <a:latin typeface="メイリオ" pitchFamily="50" charset="-128"/>
              <a:ea typeface="メイリオ" pitchFamily="50" charset="-128"/>
            </a:endParaRPr>
          </a:p>
        </p:txBody>
      </p:sp>
      <p:sp>
        <p:nvSpPr>
          <p:cNvPr id="46" name="角丸四角形 45"/>
          <p:cNvSpPr/>
          <p:nvPr/>
        </p:nvSpPr>
        <p:spPr>
          <a:xfrm>
            <a:off x="1350869" y="2348928"/>
            <a:ext cx="1531918"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介護者支援</a:t>
            </a:r>
            <a:endParaRPr lang="en-US" altLang="ja-JP" sz="1200" dirty="0" smtClean="0">
              <a:solidFill>
                <a:prstClr val="black"/>
              </a:solidFill>
              <a:latin typeface="メイリオ" pitchFamily="50" charset="-128"/>
              <a:ea typeface="メイリオ" pitchFamily="50" charset="-128"/>
            </a:endParaRPr>
          </a:p>
        </p:txBody>
      </p:sp>
      <p:sp>
        <p:nvSpPr>
          <p:cNvPr id="47" name="スライド番号プレースホルダー 1"/>
          <p:cNvSpPr txBox="1">
            <a:spLocks noGrp="1"/>
          </p:cNvSpPr>
          <p:nvPr/>
        </p:nvSpPr>
        <p:spPr bwMode="auto">
          <a:xfrm>
            <a:off x="9417496" y="6453393"/>
            <a:ext cx="424322" cy="365125"/>
          </a:xfrm>
          <a:prstGeom prst="rect">
            <a:avLst/>
          </a:prstGeom>
          <a:noFill/>
          <a:ln>
            <a:miter lim="800000"/>
            <a:headEnd/>
            <a:tailEnd/>
          </a:ln>
        </p:spPr>
        <p:txBody>
          <a:bodyPr lIns="91413" tIns="45707" rIns="91413" bIns="45707" anchor="ctr"/>
          <a:lstStyle/>
          <a:p>
            <a:pPr algn="r">
              <a:defRPr/>
            </a:pPr>
            <a:endParaRPr lang="en-US" altLang="ja-JP" sz="1600" dirty="0">
              <a:solidFill>
                <a:srgbClr val="000000"/>
              </a:solidFill>
            </a:endParaRPr>
          </a:p>
        </p:txBody>
      </p:sp>
      <p:sp>
        <p:nvSpPr>
          <p:cNvPr id="48" name="正方形/長方形 47"/>
          <p:cNvSpPr/>
          <p:nvPr/>
        </p:nvSpPr>
        <p:spPr>
          <a:xfrm>
            <a:off x="9205160" y="5238224"/>
            <a:ext cx="268120" cy="262202"/>
          </a:xfrm>
          <a:prstGeom prst="rect">
            <a:avLst/>
          </a:prstGeom>
          <a:noFill/>
          <a:ln w="25400" cap="flat" cmpd="sng" algn="ctr">
            <a:noFill/>
            <a:prstDash val="solid"/>
          </a:ln>
          <a:effectLst/>
        </p:spPr>
        <p:txBody>
          <a:bodyPr rtlCol="0" anchor="ctr"/>
          <a:lstStyle/>
          <a:p>
            <a:pPr algn="ctr" defTabSz="914400">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50" name="テキスト ボックス 49"/>
          <p:cNvSpPr txBox="1">
            <a:spLocks noChangeArrowheads="1"/>
          </p:cNvSpPr>
          <p:nvPr/>
        </p:nvSpPr>
        <p:spPr bwMode="auto">
          <a:xfrm>
            <a:off x="8869887" y="6454775"/>
            <a:ext cx="1017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20</a:t>
            </a:fld>
            <a:endParaRPr lang="ja-JP" altLang="en-US" sz="1800" b="1" dirty="0">
              <a:solidFill>
                <a:prstClr val="black"/>
              </a:solidFill>
            </a:endParaRPr>
          </a:p>
        </p:txBody>
      </p:sp>
      <p:sp>
        <p:nvSpPr>
          <p:cNvPr id="49" name="正方形/長方形 48"/>
          <p:cNvSpPr/>
          <p:nvPr/>
        </p:nvSpPr>
        <p:spPr>
          <a:xfrm>
            <a:off x="0" y="0"/>
            <a:ext cx="9906000"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800" b="1" dirty="0" smtClean="0">
                <a:solidFill>
                  <a:schemeClr val="bg1"/>
                </a:solidFill>
              </a:rPr>
              <a:t>下地づくりのためのプロセス</a:t>
            </a:r>
            <a:r>
              <a:rPr lang="en-US" altLang="ja-JP" sz="2800" b="1" dirty="0" smtClean="0">
                <a:solidFill>
                  <a:schemeClr val="bg1"/>
                </a:solidFill>
              </a:rPr>
              <a:t>〈</a:t>
            </a:r>
            <a:r>
              <a:rPr lang="ja-JP" altLang="en-US" sz="2800" b="1" dirty="0" smtClean="0">
                <a:solidFill>
                  <a:schemeClr val="bg1"/>
                </a:solidFill>
              </a:rPr>
              <a:t>生活支援体制整備事業の実施</a:t>
            </a:r>
            <a:r>
              <a:rPr lang="en-US" altLang="ja-JP" sz="2800" b="1" dirty="0" smtClean="0">
                <a:solidFill>
                  <a:schemeClr val="bg1"/>
                </a:solidFill>
              </a:rPr>
              <a:t>〉</a:t>
            </a:r>
            <a:endParaRPr lang="en-US" altLang="ja-JP" sz="2800" b="1" dirty="0">
              <a:solidFill>
                <a:schemeClr val="bg1"/>
              </a:solidFill>
            </a:endParaRPr>
          </a:p>
        </p:txBody>
      </p:sp>
    </p:spTree>
    <p:extLst>
      <p:ext uri="{BB962C8B-B14F-4D97-AF65-F5344CB8AC3E}">
        <p14:creationId xmlns:p14="http://schemas.microsoft.com/office/powerpoint/2010/main" val="2967874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17329" y="0"/>
            <a:ext cx="9906000" cy="5400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defTabSz="913575">
              <a:spcBef>
                <a:spcPct val="0"/>
              </a:spcBef>
              <a:defRPr/>
            </a:pPr>
            <a:r>
              <a:rPr lang="en-US" altLang="ja-JP" sz="2100" spc="-150" dirty="0" smtClean="0">
                <a:solidFill>
                  <a:prstClr val="black"/>
                </a:solidFill>
              </a:rPr>
              <a:t>【</a:t>
            </a:r>
            <a:r>
              <a:rPr lang="ja-JP" altLang="en-US" sz="2100" spc="-150" dirty="0" smtClean="0">
                <a:solidFill>
                  <a:prstClr val="black"/>
                </a:solidFill>
              </a:rPr>
              <a:t>参考</a:t>
            </a:r>
            <a:r>
              <a:rPr lang="en-US" altLang="ja-JP" sz="2100" spc="-150" dirty="0" smtClean="0">
                <a:solidFill>
                  <a:prstClr val="black"/>
                </a:solidFill>
              </a:rPr>
              <a:t>】</a:t>
            </a:r>
            <a:r>
              <a:rPr lang="ja-JP" altLang="en-US" sz="2100" spc="-150" dirty="0" smtClean="0">
                <a:solidFill>
                  <a:prstClr val="black"/>
                </a:solidFill>
              </a:rPr>
              <a:t>生活</a:t>
            </a:r>
            <a:r>
              <a:rPr lang="ja-JP" altLang="en-US" sz="2100" spc="-150" dirty="0">
                <a:solidFill>
                  <a:prstClr val="black"/>
                </a:solidFill>
              </a:rPr>
              <a:t>支援・介護予防</a:t>
            </a:r>
            <a:r>
              <a:rPr lang="ja-JP" altLang="en-US" sz="2100" spc="-150" dirty="0" smtClean="0">
                <a:solidFill>
                  <a:prstClr val="black"/>
                </a:solidFill>
              </a:rPr>
              <a:t>の</a:t>
            </a:r>
            <a:r>
              <a:rPr lang="ja-JP" altLang="en-US" sz="2100" spc="-150" dirty="0">
                <a:solidFill>
                  <a:prstClr val="black"/>
                </a:solidFill>
              </a:rPr>
              <a:t>体制</a:t>
            </a:r>
            <a:r>
              <a:rPr lang="ja-JP" altLang="en-US" sz="2100" spc="-150" dirty="0" smtClean="0">
                <a:solidFill>
                  <a:prstClr val="black"/>
                </a:solidFill>
              </a:rPr>
              <a:t>整備</a:t>
            </a:r>
            <a:r>
              <a:rPr lang="ja-JP" altLang="en-US" sz="2100" spc="-150" dirty="0">
                <a:solidFill>
                  <a:prstClr val="black"/>
                </a:solidFill>
              </a:rPr>
              <a:t>におけるコーディネーター・協議体の役割</a:t>
            </a:r>
          </a:p>
        </p:txBody>
      </p:sp>
      <p:sp>
        <p:nvSpPr>
          <p:cNvPr id="27" name="正方形/長方形 26"/>
          <p:cNvSpPr/>
          <p:nvPr/>
        </p:nvSpPr>
        <p:spPr>
          <a:xfrm>
            <a:off x="423901" y="4525708"/>
            <a:ext cx="9445625" cy="1299456"/>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marL="360000" indent="-457200"/>
            <a:r>
              <a:rPr lang="ja-JP" altLang="en-US" sz="1400" b="1" dirty="0" smtClean="0">
                <a:solidFill>
                  <a:srgbClr val="FF0000"/>
                </a:solidFill>
                <a:latin typeface="HGSｺﾞｼｯｸM" panose="020B0600000000000000" pitchFamily="50" charset="-128"/>
                <a:ea typeface="HGSｺﾞｼｯｸM" panose="020B0600000000000000" pitchFamily="50" charset="-128"/>
              </a:rPr>
              <a:t>（２）協議体の設置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⇒多様な関係主体間</a:t>
            </a:r>
            <a:r>
              <a:rPr lang="ja-JP" altLang="en-US" sz="1400" dirty="0" smtClean="0">
                <a:solidFill>
                  <a:prstClr val="black"/>
                </a:solidFill>
                <a:latin typeface="HGSｺﾞｼｯｸM" panose="020B0600000000000000" pitchFamily="50" charset="-128"/>
                <a:ea typeface="HGSｺﾞｼｯｸM" panose="020B0600000000000000" pitchFamily="50" charset="-128"/>
              </a:rPr>
              <a:t>の定期的な情報</a:t>
            </a:r>
            <a:r>
              <a:rPr lang="ja-JP" altLang="en-US" sz="1400" dirty="0">
                <a:solidFill>
                  <a:prstClr val="black"/>
                </a:solidFill>
                <a:latin typeface="HGSｺﾞｼｯｸM" panose="020B0600000000000000" pitchFamily="50" charset="-128"/>
                <a:ea typeface="HGSｺﾞｼｯｸM" panose="020B0600000000000000" pitchFamily="50" charset="-128"/>
              </a:rPr>
              <a:t>共有及び連携・協働による</a:t>
            </a:r>
            <a:r>
              <a:rPr lang="ja-JP" altLang="en-US" sz="1400" dirty="0" smtClean="0">
                <a:solidFill>
                  <a:prstClr val="black"/>
                </a:solidFill>
                <a:latin typeface="HGSｺﾞｼｯｸM" panose="020B0600000000000000" pitchFamily="50" charset="-128"/>
                <a:ea typeface="HGSｺﾞｼｯｸM" panose="020B0600000000000000" pitchFamily="50" charset="-128"/>
              </a:rPr>
              <a:t>取組を推進</a:t>
            </a:r>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428866" y="836712"/>
            <a:ext cx="9445625" cy="3276000"/>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marL="360000" indent="-457200"/>
            <a:r>
              <a:rPr lang="ja-JP" altLang="en-US" sz="1400" b="1" dirty="0" smtClean="0">
                <a:solidFill>
                  <a:srgbClr val="FF0000"/>
                </a:solidFill>
                <a:latin typeface="HGSｺﾞｼｯｸM" panose="020B0600000000000000" pitchFamily="50" charset="-128"/>
                <a:ea typeface="HGSｺﾞｼｯｸM" panose="020B0600000000000000" pitchFamily="50" charset="-128"/>
              </a:rPr>
              <a:t>（１）生活支援コーディネーター（地域支え合い推進員）の配置</a:t>
            </a:r>
            <a:r>
              <a:rPr lang="ja-JP" altLang="en-US" sz="1400" dirty="0" smtClean="0">
                <a:solidFill>
                  <a:prstClr val="black"/>
                </a:solidFill>
                <a:latin typeface="HGSｺﾞｼｯｸM" panose="020B0600000000000000" pitchFamily="50" charset="-128"/>
                <a:ea typeface="HGSｺﾞｼｯｸM" panose="020B0600000000000000" pitchFamily="50" charset="-128"/>
              </a:rPr>
              <a:t>　⇒多様な主体による多様な取組のコーディネート機能を担い、一体的な活動を推進。コーディネート機能は、以下のＡ～Ｃの機能があるが、当面ＡとＢの機能を中心に充実。</a:t>
            </a:r>
          </a:p>
          <a:p>
            <a:pPr marL="360000" indent="-457200"/>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エリアとしては、第１層の市町村区域、第２層の中学校区域があり、平成</a:t>
            </a:r>
            <a:r>
              <a:rPr lang="en-US" altLang="ja-JP" sz="1400" dirty="0" smtClean="0">
                <a:solidFill>
                  <a:prstClr val="black"/>
                </a:solidFill>
                <a:latin typeface="HGSｺﾞｼｯｸM" panose="020B0600000000000000" pitchFamily="50" charset="-128"/>
                <a:ea typeface="HGSｺﾞｼｯｸM" panose="020B0600000000000000" pitchFamily="50" charset="-128"/>
              </a:rPr>
              <a:t>26</a:t>
            </a:r>
            <a:r>
              <a:rPr lang="ja-JP" altLang="en-US" sz="1400" dirty="0" smtClean="0">
                <a:solidFill>
                  <a:prstClr val="black"/>
                </a:solidFill>
                <a:latin typeface="HGSｺﾞｼｯｸM" panose="020B0600000000000000" pitchFamily="50" charset="-128"/>
                <a:ea typeface="HGSｺﾞｼｯｸM" panose="020B0600000000000000" pitchFamily="50" charset="-128"/>
              </a:rPr>
              <a:t>年度は第１層、平成</a:t>
            </a:r>
            <a:r>
              <a:rPr lang="en-US" altLang="ja-JP" sz="1400" dirty="0" smtClean="0">
                <a:solidFill>
                  <a:prstClr val="black"/>
                </a:solidFill>
                <a:latin typeface="HGSｺﾞｼｯｸM" panose="020B0600000000000000" pitchFamily="50" charset="-128"/>
                <a:ea typeface="HGSｺﾞｼｯｸM" panose="020B0600000000000000" pitchFamily="50" charset="-128"/>
              </a:rPr>
              <a:t>29</a:t>
            </a:r>
            <a:r>
              <a:rPr lang="ja-JP" altLang="en-US" sz="1400" dirty="0" smtClean="0">
                <a:solidFill>
                  <a:prstClr val="black"/>
                </a:solidFill>
                <a:latin typeface="HGSｺﾞｼｯｸM" panose="020B0600000000000000" pitchFamily="50" charset="-128"/>
                <a:ea typeface="HGSｺﾞｼｯｸM" panose="020B0600000000000000" pitchFamily="50" charset="-128"/>
              </a:rPr>
              <a:t>年度までの間に第２層の充実を目指す。</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　   ①</a:t>
            </a:r>
            <a:r>
              <a:rPr lang="ja-JP" altLang="en-US" sz="1200" dirty="0">
                <a:solidFill>
                  <a:prstClr val="black"/>
                </a:solidFill>
                <a:latin typeface="HGSｺﾞｼｯｸM" panose="020B0600000000000000" pitchFamily="50" charset="-128"/>
                <a:ea typeface="HGSｺﾞｼｯｸM" panose="020B0600000000000000" pitchFamily="50" charset="-128"/>
              </a:rPr>
              <a:t>　第１層　市町村区域で</a:t>
            </a:r>
            <a:r>
              <a:rPr lang="ja-JP" altLang="en-US" sz="1200" dirty="0" smtClean="0">
                <a:solidFill>
                  <a:prstClr val="black"/>
                </a:solidFill>
                <a:latin typeface="HGSｺﾞｼｯｸM" panose="020B0600000000000000" pitchFamily="50" charset="-128"/>
                <a:ea typeface="HGSｺﾞｼｯｸM" panose="020B0600000000000000" pitchFamily="50" charset="-128"/>
              </a:rPr>
              <a:t>、主に資源開発（不足するサービスや担い手の創出・養成、活動</a:t>
            </a:r>
            <a:r>
              <a:rPr lang="ja-JP" altLang="en-US" sz="1200" dirty="0">
                <a:solidFill>
                  <a:prstClr val="black"/>
                </a:solidFill>
                <a:latin typeface="HGSｺﾞｼｯｸM" panose="020B0600000000000000" pitchFamily="50" charset="-128"/>
                <a:ea typeface="HGSｺﾞｼｯｸM" panose="020B0600000000000000" pitchFamily="50" charset="-128"/>
              </a:rPr>
              <a:t>する</a:t>
            </a:r>
            <a:r>
              <a:rPr lang="ja-JP" altLang="en-US" sz="1200" dirty="0" smtClean="0">
                <a:solidFill>
                  <a:prstClr val="black"/>
                </a:solidFill>
                <a:latin typeface="HGSｺﾞｼｯｸM" panose="020B0600000000000000" pitchFamily="50" charset="-128"/>
                <a:ea typeface="HGSｺﾞｼｯｸM" panose="020B0600000000000000" pitchFamily="50" charset="-128"/>
              </a:rPr>
              <a:t>場の確保）中心</a:t>
            </a:r>
            <a:endParaRPr lang="ja-JP" altLang="en-US"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　   ②</a:t>
            </a:r>
            <a:r>
              <a:rPr lang="ja-JP" altLang="en-US" sz="1200" dirty="0">
                <a:solidFill>
                  <a:prstClr val="black"/>
                </a:solidFill>
                <a:latin typeface="HGSｺﾞｼｯｸM" panose="020B0600000000000000" pitchFamily="50" charset="-128"/>
                <a:ea typeface="HGSｺﾞｼｯｸM" panose="020B0600000000000000" pitchFamily="50" charset="-128"/>
              </a:rPr>
              <a:t>　第２層　</a:t>
            </a:r>
            <a:r>
              <a:rPr lang="ja-JP" altLang="en-US" sz="1200" dirty="0" smtClean="0">
                <a:solidFill>
                  <a:prstClr val="black"/>
                </a:solidFill>
                <a:latin typeface="HGSｺﾞｼｯｸM" panose="020B0600000000000000" pitchFamily="50" charset="-128"/>
                <a:ea typeface="HGSｺﾞｼｯｸM" panose="020B0600000000000000" pitchFamily="50" charset="-128"/>
              </a:rPr>
              <a:t>中学校</a:t>
            </a:r>
            <a:r>
              <a:rPr lang="ja-JP" altLang="en-US" sz="1200" dirty="0">
                <a:solidFill>
                  <a:prstClr val="black"/>
                </a:solidFill>
                <a:latin typeface="HGSｺﾞｼｯｸM" panose="020B0600000000000000" pitchFamily="50" charset="-128"/>
                <a:ea typeface="HGSｺﾞｼｯｸM" panose="020B0600000000000000" pitchFamily="50" charset="-128"/>
              </a:rPr>
              <a:t>区域で、第１層の機能の</a:t>
            </a:r>
            <a:r>
              <a:rPr lang="ja-JP" altLang="en-US" sz="1200" dirty="0" smtClean="0">
                <a:solidFill>
                  <a:prstClr val="black"/>
                </a:solidFill>
                <a:latin typeface="HGSｺﾞｼｯｸM" panose="020B0600000000000000" pitchFamily="50" charset="-128"/>
                <a:ea typeface="HGSｺﾞｼｯｸM" panose="020B0600000000000000" pitchFamily="50" charset="-128"/>
              </a:rPr>
              <a:t>下で具体的な活動を展開</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     　</a:t>
            </a:r>
            <a:r>
              <a:rPr lang="en-US" altLang="ja-JP" sz="1200" dirty="0" smtClean="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コーディネート機能には、第３層として、個々の生活支援サービスの事業主体で、利用者と提供者をマッチングする機能が</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smtClean="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あるが、これは本事業の対象外</a:t>
            </a:r>
            <a:endParaRPr lang="ja-JP" altLang="en-US" sz="1200" dirty="0">
              <a:solidFill>
                <a:prstClr val="black"/>
              </a:solidFill>
              <a:latin typeface="HGSｺﾞｼｯｸM" panose="020B0600000000000000" pitchFamily="50" charset="-128"/>
              <a:ea typeface="HGSｺﾞｼｯｸM" panose="020B0600000000000000" pitchFamily="50" charset="-128"/>
            </a:endParaRPr>
          </a:p>
        </p:txBody>
      </p:sp>
      <p:sp>
        <p:nvSpPr>
          <p:cNvPr id="9" name="正方形/長方形 8"/>
          <p:cNvSpPr/>
          <p:nvPr/>
        </p:nvSpPr>
        <p:spPr>
          <a:xfrm>
            <a:off x="598864" y="1700808"/>
            <a:ext cx="2978619"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9BBB59">
                    <a:lumMod val="50000"/>
                  </a:srgbClr>
                </a:solidFill>
                <a:latin typeface="HG丸ｺﾞｼｯｸM-PRO" panose="020F0600000000000000" pitchFamily="50" charset="-128"/>
                <a:ea typeface="HG丸ｺﾞｼｯｸM-PRO" panose="020F0600000000000000" pitchFamily="50" charset="-128"/>
              </a:rPr>
              <a:t>（Ａ）</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資　源　開　発</a:t>
            </a:r>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3706468" y="1700808"/>
            <a:ext cx="2978619"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9BBB59">
                    <a:lumMod val="50000"/>
                  </a:srgbClr>
                </a:solidFill>
                <a:latin typeface="HG丸ｺﾞｼｯｸM-PRO" panose="020F0600000000000000" pitchFamily="50" charset="-128"/>
                <a:ea typeface="HG丸ｺﾞｼｯｸM-PRO" panose="020F0600000000000000" pitchFamily="50" charset="-128"/>
              </a:rPr>
              <a:t>（Ｂ）</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ネットワーク構築</a:t>
            </a:r>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6779427" y="1700808"/>
            <a:ext cx="2978619"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9BBB59">
                    <a:lumMod val="50000"/>
                  </a:srgbClr>
                </a:solidFill>
                <a:latin typeface="HG丸ｺﾞｼｯｸM-PRO" panose="020F0600000000000000" pitchFamily="50" charset="-128"/>
                <a:ea typeface="HG丸ｺﾞｼｯｸM-PRO" panose="020F0600000000000000" pitchFamily="50" charset="-128"/>
              </a:rPr>
              <a:t>（Ｃ）</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ニーズと取組のマッチング</a:t>
            </a:r>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54101" y="836712"/>
            <a:ext cx="374736" cy="504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prstClr val="black"/>
                </a:solidFill>
                <a:latin typeface="HGSｺﾞｼｯｸM" panose="020B0600000000000000" pitchFamily="50" charset="-128"/>
                <a:ea typeface="HGSｺﾞｼｯｸM" panose="020B0600000000000000" pitchFamily="50" charset="-128"/>
              </a:rPr>
              <a:t>生活支援</a:t>
            </a:r>
            <a:endParaRPr lang="en-US" altLang="ja-JP" sz="1400" b="1" dirty="0" smtClean="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smtClean="0">
                <a:solidFill>
                  <a:prstClr val="black"/>
                </a:solidFill>
                <a:latin typeface="HGSｺﾞｼｯｸM" panose="020B0600000000000000" pitchFamily="50" charset="-128"/>
                <a:ea typeface="HGSｺﾞｼｯｸM" panose="020B0600000000000000" pitchFamily="50" charset="-128"/>
              </a:rPr>
              <a:t>・</a:t>
            </a:r>
            <a:endParaRPr lang="en-US" altLang="ja-JP" sz="1400" b="1" dirty="0" smtClean="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smtClean="0">
                <a:solidFill>
                  <a:prstClr val="black"/>
                </a:solidFill>
                <a:latin typeface="HGSｺﾞｼｯｸM" panose="020B0600000000000000" pitchFamily="50" charset="-128"/>
                <a:ea typeface="HGSｺﾞｼｯｸM" panose="020B0600000000000000" pitchFamily="50" charset="-128"/>
              </a:rPr>
              <a:t>介護予防の基盤整備に向けた取組</a:t>
            </a:r>
            <a:endParaRPr lang="ja-JP" altLang="en-US" sz="1400" b="1" dirty="0">
              <a:solidFill>
                <a:prstClr val="black"/>
              </a:solidFill>
              <a:latin typeface="HGSｺﾞｼｯｸM" panose="020B0600000000000000" pitchFamily="50" charset="-128"/>
              <a:ea typeface="HGSｺﾞｼｯｸM" panose="020B0600000000000000" pitchFamily="50" charset="-128"/>
            </a:endParaRPr>
          </a:p>
        </p:txBody>
      </p:sp>
      <p:sp>
        <p:nvSpPr>
          <p:cNvPr id="30" name="正方形/長方形 29"/>
          <p:cNvSpPr/>
          <p:nvPr/>
        </p:nvSpPr>
        <p:spPr>
          <a:xfrm>
            <a:off x="598864" y="2060808"/>
            <a:ext cx="2978619" cy="757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地域に不足するサービスの創出</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サービスの担い手の養成</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元気な高齢者などが担い手として活動する場の確保　</a:t>
            </a:r>
            <a:r>
              <a:rPr lang="ja-JP" altLang="en-US" sz="1100" dirty="0">
                <a:solidFill>
                  <a:prstClr val="black"/>
                </a:solidFill>
                <a:latin typeface="ＭＳ ゴシック" panose="020B0609070205080204" pitchFamily="49" charset="-128"/>
                <a:ea typeface="ＭＳ ゴシック" panose="020B0609070205080204" pitchFamily="49"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rPr>
              <a:t>など　</a:t>
            </a:r>
            <a:endParaRPr lang="ja-JP" altLang="en-US" sz="1100" dirty="0">
              <a:solidFill>
                <a:prstClr val="black"/>
              </a:solidFill>
              <a:latin typeface="ＭＳ ゴシック" panose="020B0609070205080204" pitchFamily="49" charset="-128"/>
              <a:ea typeface="ＭＳ ゴシック" panose="020B0609070205080204" pitchFamily="49" charset="-128"/>
            </a:endParaRPr>
          </a:p>
        </p:txBody>
      </p:sp>
      <p:sp>
        <p:nvSpPr>
          <p:cNvPr id="31" name="正方形/長方形 30"/>
          <p:cNvSpPr/>
          <p:nvPr/>
        </p:nvSpPr>
        <p:spPr>
          <a:xfrm>
            <a:off x="3706468" y="2060808"/>
            <a:ext cx="2978619" cy="75768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関係者間の情報共有</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サービス提供主体間の連携の体制づくり</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など　</a:t>
            </a:r>
            <a:endParaRPr lang="ja-JP" altLang="en-US" sz="1100" dirty="0">
              <a:solidFill>
                <a:prstClr val="black"/>
              </a:solidFill>
              <a:latin typeface="ＭＳ ゴシック" panose="020B0609070205080204" pitchFamily="49" charset="-128"/>
              <a:ea typeface="ＭＳ ゴシック" panose="020B0609070205080204" pitchFamily="49" charset="-128"/>
            </a:endParaRPr>
          </a:p>
        </p:txBody>
      </p:sp>
      <p:sp>
        <p:nvSpPr>
          <p:cNvPr id="32" name="正方形/長方形 31"/>
          <p:cNvSpPr/>
          <p:nvPr/>
        </p:nvSpPr>
        <p:spPr>
          <a:xfrm>
            <a:off x="6779427" y="2060808"/>
            <a:ext cx="2978619" cy="75768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地域の支援ニーズ</a:t>
            </a:r>
            <a:r>
              <a:rPr lang="ja-JP" altLang="en-US" sz="1100" dirty="0" smtClean="0">
                <a:solidFill>
                  <a:prstClr val="black"/>
                </a:solidFill>
                <a:latin typeface="ＭＳ ゴシック" panose="020B0609070205080204" pitchFamily="49" charset="-128"/>
                <a:ea typeface="ＭＳ ゴシック" panose="020B0609070205080204" pitchFamily="49" charset="-128"/>
              </a:rPr>
              <a:t>とサービス提供主体</a:t>
            </a:r>
            <a:r>
              <a:rPr lang="ja-JP" altLang="en-US" sz="1100" dirty="0">
                <a:solidFill>
                  <a:prstClr val="black"/>
                </a:solidFill>
                <a:latin typeface="ＭＳ ゴシック" panose="020B0609070205080204" pitchFamily="49" charset="-128"/>
                <a:ea typeface="ＭＳ ゴシック" panose="020B0609070205080204" pitchFamily="49" charset="-128"/>
              </a:rPr>
              <a:t>の活動をマッチング</a:t>
            </a:r>
          </a:p>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など</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p:txBody>
      </p:sp>
      <p:grpSp>
        <p:nvGrpSpPr>
          <p:cNvPr id="42" name="グループ化 41"/>
          <p:cNvGrpSpPr/>
          <p:nvPr/>
        </p:nvGrpSpPr>
        <p:grpSpPr>
          <a:xfrm>
            <a:off x="588082" y="5214975"/>
            <a:ext cx="9164077" cy="452522"/>
            <a:chOff x="423839" y="2963217"/>
            <a:chExt cx="9224985" cy="613915"/>
          </a:xfrm>
        </p:grpSpPr>
        <p:sp>
          <p:nvSpPr>
            <p:cNvPr id="34" name="正方形/長方形 33"/>
            <p:cNvSpPr/>
            <p:nvPr/>
          </p:nvSpPr>
          <p:spPr>
            <a:xfrm>
              <a:off x="423839" y="2963217"/>
              <a:ext cx="9224985" cy="613915"/>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600" b="1" spc="-100" dirty="0" smtClean="0">
                <a:solidFill>
                  <a:prstClr val="black"/>
                </a:solidFill>
              </a:endParaRPr>
            </a:p>
          </p:txBody>
        </p:sp>
        <p:sp>
          <p:nvSpPr>
            <p:cNvPr id="35" name="円/楕円 34"/>
            <p:cNvSpPr/>
            <p:nvPr/>
          </p:nvSpPr>
          <p:spPr>
            <a:xfrm>
              <a:off x="2324157" y="3055987"/>
              <a:ext cx="1393996" cy="379327"/>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民間企業</a:t>
              </a:r>
              <a:endParaRPr lang="ja-JP" altLang="en-US" sz="1100" b="1" dirty="0">
                <a:solidFill>
                  <a:prstClr val="black"/>
                </a:solidFill>
                <a:latin typeface="メイリオ" pitchFamily="50" charset="-128"/>
                <a:ea typeface="メイリオ" pitchFamily="50" charset="-128"/>
              </a:endParaRPr>
            </a:p>
          </p:txBody>
        </p:sp>
        <p:sp>
          <p:nvSpPr>
            <p:cNvPr id="36" name="円/楕円 35"/>
            <p:cNvSpPr/>
            <p:nvPr/>
          </p:nvSpPr>
          <p:spPr>
            <a:xfrm>
              <a:off x="5660144" y="3079071"/>
              <a:ext cx="2247172" cy="405258"/>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ボランティア</a:t>
              </a:r>
              <a:endParaRPr lang="ja-JP" altLang="en-US" sz="1100" b="1" dirty="0">
                <a:solidFill>
                  <a:prstClr val="black"/>
                </a:solidFill>
                <a:latin typeface="メイリオ" pitchFamily="50" charset="-128"/>
                <a:ea typeface="メイリオ" pitchFamily="50" charset="-128"/>
              </a:endParaRPr>
            </a:p>
          </p:txBody>
        </p:sp>
        <p:sp>
          <p:nvSpPr>
            <p:cNvPr id="37" name="円/楕円 36"/>
            <p:cNvSpPr/>
            <p:nvPr/>
          </p:nvSpPr>
          <p:spPr>
            <a:xfrm>
              <a:off x="606364" y="3038127"/>
              <a:ext cx="1488015" cy="436270"/>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ＮＰＯ</a:t>
              </a:r>
              <a:endParaRPr lang="ja-JP" altLang="en-US" sz="1100" b="1" dirty="0">
                <a:solidFill>
                  <a:prstClr val="black"/>
                </a:solidFill>
                <a:latin typeface="メイリオ" pitchFamily="50" charset="-128"/>
                <a:ea typeface="メイリオ" pitchFamily="50" charset="-128"/>
              </a:endParaRPr>
            </a:p>
          </p:txBody>
        </p:sp>
        <p:sp>
          <p:nvSpPr>
            <p:cNvPr id="39" name="円/楕円 38"/>
            <p:cNvSpPr/>
            <p:nvPr/>
          </p:nvSpPr>
          <p:spPr>
            <a:xfrm>
              <a:off x="3941157" y="3055987"/>
              <a:ext cx="1545895" cy="42274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協同組合</a:t>
              </a:r>
              <a:endParaRPr lang="ja-JP" altLang="en-US" sz="1100" b="1" dirty="0">
                <a:solidFill>
                  <a:prstClr val="black"/>
                </a:solidFill>
                <a:latin typeface="メイリオ" pitchFamily="50" charset="-128"/>
                <a:ea typeface="メイリオ" pitchFamily="50" charset="-128"/>
              </a:endParaRPr>
            </a:p>
          </p:txBody>
        </p:sp>
        <p:sp>
          <p:nvSpPr>
            <p:cNvPr id="40" name="円/楕円 39"/>
            <p:cNvSpPr/>
            <p:nvPr/>
          </p:nvSpPr>
          <p:spPr>
            <a:xfrm>
              <a:off x="8073679" y="3067552"/>
              <a:ext cx="1545895" cy="42274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社会福祉法人</a:t>
              </a:r>
              <a:endParaRPr lang="ja-JP" altLang="en-US" sz="1100" b="1" dirty="0">
                <a:solidFill>
                  <a:prstClr val="black"/>
                </a:solidFill>
                <a:latin typeface="メイリオ" pitchFamily="50" charset="-128"/>
                <a:ea typeface="メイリオ" pitchFamily="50" charset="-128"/>
              </a:endParaRPr>
            </a:p>
          </p:txBody>
        </p:sp>
      </p:grpSp>
      <p:sp>
        <p:nvSpPr>
          <p:cNvPr id="43" name="正方形/長方形 42"/>
          <p:cNvSpPr/>
          <p:nvPr/>
        </p:nvSpPr>
        <p:spPr>
          <a:xfrm>
            <a:off x="571170" y="4877955"/>
            <a:ext cx="9159179"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400" b="1" dirty="0" smtClean="0">
                <a:solidFill>
                  <a:prstClr val="white"/>
                </a:solidFill>
                <a:latin typeface="HG丸ｺﾞｼｯｸM-PRO" panose="020F0600000000000000" pitchFamily="50" charset="-128"/>
                <a:ea typeface="HG丸ｺﾞｼｯｸM-PRO" panose="020F0600000000000000" pitchFamily="50" charset="-128"/>
              </a:rPr>
              <a:t>生活支援・介護予防サービスの多様な</a:t>
            </a:r>
            <a:r>
              <a:rPr lang="ja-JP" altLang="en-US" sz="1400" b="1" dirty="0">
                <a:solidFill>
                  <a:prstClr val="white"/>
                </a:solidFill>
                <a:latin typeface="HG丸ｺﾞｼｯｸM-PRO" panose="020F0600000000000000" pitchFamily="50" charset="-128"/>
                <a:ea typeface="HG丸ｺﾞｼｯｸM-PRO" panose="020F0600000000000000" pitchFamily="50" charset="-128"/>
              </a:rPr>
              <a:t>関係</a:t>
            </a:r>
            <a:r>
              <a:rPr lang="ja-JP" altLang="en-US" sz="1400" b="1" dirty="0" smtClean="0">
                <a:solidFill>
                  <a:prstClr val="white"/>
                </a:solidFill>
                <a:latin typeface="HG丸ｺﾞｼｯｸM-PRO" panose="020F0600000000000000" pitchFamily="50" charset="-128"/>
                <a:ea typeface="HG丸ｺﾞｼｯｸM-PRO" panose="020F0600000000000000" pitchFamily="50" charset="-128"/>
              </a:rPr>
              <a:t>主体の参画例</a:t>
            </a:r>
            <a:endParaRPr lang="ja-JP" altLang="en-US" sz="14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14" name="加算記号 13"/>
          <p:cNvSpPr/>
          <p:nvPr/>
        </p:nvSpPr>
        <p:spPr>
          <a:xfrm>
            <a:off x="4935551" y="4107515"/>
            <a:ext cx="432257"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488563" y="5949280"/>
            <a:ext cx="9112845" cy="738664"/>
          </a:xfrm>
          <a:prstGeom prst="rect">
            <a:avLst/>
          </a:prstGeom>
          <a:noFill/>
        </p:spPr>
        <p:txBody>
          <a:bodyPr wrap="square" rtlCol="0">
            <a:spAutoFit/>
          </a:bodyPr>
          <a:lstStyle/>
          <a:p>
            <a:pPr marL="252000" indent="-457200"/>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１　これらの取組については、平成２６年度予算においても先行的に取り組めるよう５億円を計上。</a:t>
            </a:r>
            <a:endParaRPr lang="en-US" altLang="ja-JP" sz="1400" dirty="0" smtClean="0">
              <a:solidFill>
                <a:prstClr val="black"/>
              </a:solidFill>
              <a:latin typeface="ＭＳ Ｐゴシック"/>
            </a:endParaRPr>
          </a:p>
          <a:p>
            <a:pPr marL="252000" indent="-457200"/>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２　コーディネーターの職種や配置場所については、一律には限定せず、地域の実情に応じて多様な主体が活用できる仕組みとする予定であるが、市町村や地域包括支援センターと連携しながら活動することが重要</a:t>
            </a:r>
            <a:endParaRPr lang="ja-JP" altLang="en-US" sz="1400" dirty="0">
              <a:solidFill>
                <a:prstClr val="black"/>
              </a:solidFill>
              <a:latin typeface="ＭＳ Ｐゴシック"/>
            </a:endParaRPr>
          </a:p>
        </p:txBody>
      </p:sp>
      <p:sp>
        <p:nvSpPr>
          <p:cNvPr id="25" name="スライド番号プレースホルダー 3"/>
          <p:cNvSpPr>
            <a:spLocks noGrp="1"/>
          </p:cNvSpPr>
          <p:nvPr>
            <p:ph type="sldNum" sz="quarter" idx="12"/>
          </p:nvPr>
        </p:nvSpPr>
        <p:spPr>
          <a:xfrm>
            <a:off x="7545313" y="6525466"/>
            <a:ext cx="2311400" cy="365125"/>
          </a:xfrm>
        </p:spPr>
        <p:txBody>
          <a:bodyPr/>
          <a:lstStyle/>
          <a:p>
            <a:fld id="{32927FFD-3D24-4EC2-AEC8-E83A8D96C0AC}" type="slidenum">
              <a:rPr lang="ja-JP" altLang="en-US" sz="1600" smtClean="0">
                <a:solidFill>
                  <a:prstClr val="white"/>
                </a:solidFill>
              </a:rPr>
              <a:pPr/>
              <a:t>21</a:t>
            </a:fld>
            <a:endParaRPr lang="ja-JP" altLang="en-US" sz="1600" dirty="0">
              <a:solidFill>
                <a:prstClr val="white"/>
              </a:solidFill>
            </a:endParaRPr>
          </a:p>
        </p:txBody>
      </p:sp>
      <p:sp>
        <p:nvSpPr>
          <p:cNvPr id="2" name="大かっこ 1"/>
          <p:cNvSpPr/>
          <p:nvPr/>
        </p:nvSpPr>
        <p:spPr>
          <a:xfrm>
            <a:off x="797106" y="3284984"/>
            <a:ext cx="8953700" cy="720080"/>
          </a:xfrm>
          <a:prstGeom prst="bracketPair">
            <a:avLst>
              <a:gd name="adj" fmla="val 149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3" name="正方形/長方形 32"/>
          <p:cNvSpPr/>
          <p:nvPr/>
        </p:nvSpPr>
        <p:spPr>
          <a:xfrm>
            <a:off x="9589121" y="5536396"/>
            <a:ext cx="267991" cy="26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00" dirty="0">
                <a:solidFill>
                  <a:prstClr val="black"/>
                </a:solidFill>
              </a:rPr>
              <a:t>等</a:t>
            </a:r>
          </a:p>
        </p:txBody>
      </p:sp>
      <p:sp>
        <p:nvSpPr>
          <p:cNvPr id="29" name="スライド番号プレースホルダー 2"/>
          <p:cNvSpPr txBox="1">
            <a:spLocks/>
          </p:cNvSpPr>
          <p:nvPr/>
        </p:nvSpPr>
        <p:spPr>
          <a:xfrm>
            <a:off x="9417496" y="6525344"/>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800" b="1" smtClean="0">
                <a:solidFill>
                  <a:prstClr val="black"/>
                </a:solidFill>
              </a:rPr>
              <a:pPr/>
              <a:t>21</a:t>
            </a:fld>
            <a:endParaRPr lang="ja-JP" altLang="en-US" sz="1800" b="1" dirty="0">
              <a:solidFill>
                <a:prstClr val="black"/>
              </a:solidFill>
            </a:endParaRPr>
          </a:p>
        </p:txBody>
      </p:sp>
    </p:spTree>
    <p:extLst>
      <p:ext uri="{BB962C8B-B14F-4D97-AF65-F5344CB8AC3E}">
        <p14:creationId xmlns:p14="http://schemas.microsoft.com/office/powerpoint/2010/main" val="852990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120057" y="4530541"/>
            <a:ext cx="9650846" cy="1634770"/>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a:t>
            </a:r>
            <a:r>
              <a:rPr lang="ja-JP" altLang="en-US" sz="1400" dirty="0"/>
              <a:t>地域における助け合いや生活支援・介護予防サービスの提供実績がある者、または中間支援を行う団体等であって、地域でコーディネート機能を適切に担うことができる者。</a:t>
            </a:r>
            <a:endParaRPr lang="en-US" altLang="ja-JP" sz="1400" dirty="0"/>
          </a:p>
          <a:p>
            <a:pPr algn="l"/>
            <a:r>
              <a:rPr lang="ja-JP" altLang="en-US" sz="1400" dirty="0"/>
              <a:t>○特定の資格要件は定めず、市民活動</a:t>
            </a:r>
            <a:r>
              <a:rPr lang="ja-JP" altLang="en-US" sz="1400" dirty="0" smtClean="0"/>
              <a:t>への理解</a:t>
            </a:r>
            <a:r>
              <a:rPr lang="ja-JP" altLang="en-US" sz="1400" dirty="0"/>
              <a:t>があり、多様な理念をもつ地域のサービス提供主体と連絡調整できる立場の者であって、国や都道府県</a:t>
            </a:r>
            <a:r>
              <a:rPr lang="ja-JP" altLang="en-US" sz="1400" dirty="0" smtClean="0"/>
              <a:t>が実施する研修</a:t>
            </a:r>
            <a:r>
              <a:rPr lang="ja-JP" altLang="en-US" sz="1400" dirty="0"/>
              <a:t>を修了した者が望ましい。</a:t>
            </a:r>
            <a:endParaRPr lang="en-US" altLang="ja-JP" sz="1400" dirty="0"/>
          </a:p>
          <a:p>
            <a:pPr algn="l"/>
            <a:r>
              <a:rPr lang="ja-JP" altLang="en-US" sz="1400" dirty="0"/>
              <a:t>○コーディネーターが属する組織の活動の枠組みを超えた視点、地域の公益的活動の視点、公平中立な視点を有することが</a:t>
            </a:r>
            <a:r>
              <a:rPr lang="ja-JP" altLang="en-US" sz="1400" dirty="0" smtClean="0"/>
              <a:t>適当。</a:t>
            </a:r>
            <a:endParaRPr lang="en-US" altLang="ja-JP" sz="1400" dirty="0"/>
          </a:p>
        </p:txBody>
      </p:sp>
      <p:sp>
        <p:nvSpPr>
          <p:cNvPr id="6" name="タイトル 1"/>
          <p:cNvSpPr txBox="1">
            <a:spLocks/>
          </p:cNvSpPr>
          <p:nvPr/>
        </p:nvSpPr>
        <p:spPr>
          <a:xfrm>
            <a:off x="105058" y="817412"/>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a:t>
            </a:r>
            <a:r>
              <a:rPr lang="ja-JP" altLang="en-US" sz="1400" dirty="0" smtClean="0"/>
              <a:t>市町村が定める活動区域ごとに、</a:t>
            </a:r>
            <a:r>
              <a:rPr lang="ja-JP" altLang="en-US" sz="1400" b="1" u="sng" dirty="0" smtClean="0">
                <a:solidFill>
                  <a:srgbClr val="FF0000"/>
                </a:solidFill>
              </a:rPr>
              <a:t>関係者のネットワークや既存の取組・組織等も活用しながら</a:t>
            </a:r>
            <a:r>
              <a:rPr lang="ja-JP" altLang="en-US" sz="1400" dirty="0" smtClean="0"/>
              <a:t>、資源開発、関係者のネットワーク化、地域の支援ニーズとサービス提供主体のマッチング等のコーディネート業務を実施することにより、地域における生活支援・介護予防サービスの提供体制の整備に向けた取組を推進する。</a:t>
            </a:r>
            <a:endParaRPr lang="en-US" altLang="ja-JP" sz="1400" dirty="0" smtClean="0"/>
          </a:p>
        </p:txBody>
      </p:sp>
      <p:sp>
        <p:nvSpPr>
          <p:cNvPr id="5" name="角丸四角形 4"/>
          <p:cNvSpPr/>
          <p:nvPr/>
        </p:nvSpPr>
        <p:spPr>
          <a:xfrm>
            <a:off x="105066" y="63730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設置目的</a:t>
            </a:r>
            <a:endParaRPr kumimoji="1" lang="ja-JP" altLang="en-US" b="1" dirty="0">
              <a:solidFill>
                <a:schemeClr val="tx1"/>
              </a:solidFill>
            </a:endParaRPr>
          </a:p>
        </p:txBody>
      </p:sp>
      <p:sp>
        <p:nvSpPr>
          <p:cNvPr id="10" name="タイトル 1"/>
          <p:cNvSpPr txBox="1">
            <a:spLocks/>
          </p:cNvSpPr>
          <p:nvPr/>
        </p:nvSpPr>
        <p:spPr>
          <a:xfrm>
            <a:off x="105052" y="3269741"/>
            <a:ext cx="9650846" cy="1025208"/>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常勤・非常勤やボランティアなどの雇用形態については問わず、また、職種、人数、配置場所、勤務形態等は一律には限定せず、</a:t>
            </a:r>
            <a:r>
              <a:rPr lang="ja-JP" altLang="en-US" sz="1400" b="1" u="sng" dirty="0">
                <a:solidFill>
                  <a:srgbClr val="FF0000"/>
                </a:solidFill>
              </a:rPr>
              <a:t>地域の実情に応じた多様な配置が可能</a:t>
            </a:r>
            <a:r>
              <a:rPr lang="ja-JP" altLang="en-US" sz="1400" dirty="0"/>
              <a:t>であるが、</a:t>
            </a:r>
            <a:r>
              <a:rPr lang="ja-JP" altLang="en-US" sz="1400" b="1" u="sng" dirty="0">
                <a:solidFill>
                  <a:srgbClr val="FF0000"/>
                </a:solidFill>
              </a:rPr>
              <a:t>市町村や地域包括支援センターと連携しながら活動</a:t>
            </a:r>
            <a:r>
              <a:rPr lang="ja-JP" altLang="en-US" sz="1400" dirty="0"/>
              <a:t>することが重要。</a:t>
            </a:r>
            <a:endParaRPr lang="en-US" altLang="ja-JP" sz="1400" dirty="0"/>
          </a:p>
          <a:p>
            <a:pPr algn="l"/>
            <a:endParaRPr lang="en-US" altLang="ja-JP" sz="1400" dirty="0" smtClean="0"/>
          </a:p>
        </p:txBody>
      </p:sp>
      <p:sp>
        <p:nvSpPr>
          <p:cNvPr id="9" name="角丸四角形 8"/>
          <p:cNvSpPr/>
          <p:nvPr/>
        </p:nvSpPr>
        <p:spPr>
          <a:xfrm>
            <a:off x="105061" y="308963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配置</a:t>
            </a:r>
            <a:endParaRPr kumimoji="1" lang="ja-JP" altLang="en-US" b="1" dirty="0">
              <a:solidFill>
                <a:schemeClr val="tx1"/>
              </a:solidFill>
            </a:endParaRPr>
          </a:p>
        </p:txBody>
      </p:sp>
      <p:sp>
        <p:nvSpPr>
          <p:cNvPr id="11" name="角丸四角形 10"/>
          <p:cNvSpPr/>
          <p:nvPr/>
        </p:nvSpPr>
        <p:spPr>
          <a:xfrm>
            <a:off x="120076" y="4364287"/>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資格・要件</a:t>
            </a:r>
            <a:endParaRPr kumimoji="1" lang="ja-JP" altLang="en-US" b="1" dirty="0">
              <a:solidFill>
                <a:schemeClr val="tx1"/>
              </a:solidFill>
            </a:endParaRPr>
          </a:p>
        </p:txBody>
      </p:sp>
      <p:sp>
        <p:nvSpPr>
          <p:cNvPr id="14" name="タイトル 1"/>
          <p:cNvSpPr txBox="1">
            <a:spLocks/>
          </p:cNvSpPr>
          <p:nvPr/>
        </p:nvSpPr>
        <p:spPr>
          <a:xfrm>
            <a:off x="105052" y="2036648"/>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○生活支援の担い手の養成、サービスの開発等の</a:t>
            </a:r>
            <a:r>
              <a:rPr lang="ja-JP" altLang="en-US" sz="1400" b="1" u="sng" dirty="0" smtClean="0">
                <a:solidFill>
                  <a:srgbClr val="FF0000"/>
                </a:solidFill>
              </a:rPr>
              <a:t>資源開発</a:t>
            </a:r>
            <a:r>
              <a:rPr lang="ja-JP" altLang="en-US" sz="1400" dirty="0"/>
              <a:t>・・</a:t>
            </a:r>
            <a:r>
              <a:rPr lang="ja-JP" altLang="en-US" sz="1400" dirty="0" smtClean="0"/>
              <a:t>・・・第１層、第２層</a:t>
            </a:r>
            <a:endParaRPr lang="en-US" altLang="ja-JP" sz="1400" dirty="0" smtClean="0"/>
          </a:p>
          <a:p>
            <a:pPr algn="l"/>
            <a:r>
              <a:rPr lang="ja-JP" altLang="en-US" sz="1400" dirty="0" smtClean="0"/>
              <a:t>○サービス提供主体等の関係者の</a:t>
            </a:r>
            <a:r>
              <a:rPr lang="ja-JP" altLang="en-US" sz="1400" b="1" u="sng" dirty="0" smtClean="0">
                <a:solidFill>
                  <a:srgbClr val="FF0000"/>
                </a:solidFill>
              </a:rPr>
              <a:t>ネットワーク構築</a:t>
            </a:r>
            <a:r>
              <a:rPr lang="ja-JP" altLang="en-US" sz="1400" dirty="0" smtClean="0"/>
              <a:t>・・・・・・・・・・・・第１層、第２層</a:t>
            </a:r>
            <a:endParaRPr lang="en-US" altLang="ja-JP" sz="1400" dirty="0" smtClean="0"/>
          </a:p>
          <a:p>
            <a:pPr algn="l"/>
            <a:r>
              <a:rPr lang="ja-JP" altLang="en-US" sz="1400" dirty="0" smtClean="0"/>
              <a:t>○地域の支援ニーズとサービス提供主体の活動の</a:t>
            </a:r>
            <a:r>
              <a:rPr lang="ja-JP" altLang="en-US" sz="1400" b="1" u="sng" dirty="0" smtClean="0">
                <a:solidFill>
                  <a:srgbClr val="FF0000"/>
                </a:solidFill>
              </a:rPr>
              <a:t>マッチング</a:t>
            </a:r>
            <a:r>
              <a:rPr lang="ja-JP" altLang="en-US" sz="1400" dirty="0" smtClean="0"/>
              <a:t>　</a:t>
            </a:r>
            <a:r>
              <a:rPr lang="ja-JP" altLang="en-US" sz="1400" dirty="0"/>
              <a:t>・・・</a:t>
            </a:r>
            <a:r>
              <a:rPr lang="ja-JP" altLang="en-US" sz="1400" dirty="0" smtClean="0"/>
              <a:t>第２層</a:t>
            </a:r>
            <a:endParaRPr lang="en-US" altLang="ja-JP" sz="1400" dirty="0" smtClean="0"/>
          </a:p>
        </p:txBody>
      </p:sp>
      <p:sp>
        <p:nvSpPr>
          <p:cNvPr id="13" name="角丸四角形 12"/>
          <p:cNvSpPr/>
          <p:nvPr/>
        </p:nvSpPr>
        <p:spPr>
          <a:xfrm>
            <a:off x="105061" y="187039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役割</a:t>
            </a:r>
            <a:endParaRPr kumimoji="1" lang="ja-JP" altLang="en-US" b="1" dirty="0">
              <a:solidFill>
                <a:schemeClr val="tx1"/>
              </a:solidFill>
            </a:endParaRPr>
          </a:p>
        </p:txBody>
      </p:sp>
      <p:sp>
        <p:nvSpPr>
          <p:cNvPr id="16" name="正方形/長方形 15"/>
          <p:cNvSpPr/>
          <p:nvPr/>
        </p:nvSpPr>
        <p:spPr bwMode="gray">
          <a:xfrm>
            <a:off x="55503" y="44625"/>
            <a:ext cx="9813993"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smtClean="0">
                <a:solidFill>
                  <a:schemeClr val="bg1"/>
                </a:solidFill>
                <a:latin typeface="+mn-ea"/>
              </a:rPr>
              <a:t>コーディネーターの目的・役割等について</a:t>
            </a:r>
            <a:endParaRPr lang="ja-JP" altLang="en-US" sz="1600" b="1" dirty="0">
              <a:solidFill>
                <a:schemeClr val="bg1"/>
              </a:solidFill>
              <a:latin typeface="+mn-ea"/>
            </a:endParaRPr>
          </a:p>
        </p:txBody>
      </p:sp>
      <p:sp>
        <p:nvSpPr>
          <p:cNvPr id="1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22</a:t>
            </a:fld>
            <a:endParaRPr lang="en-US" altLang="ja-JP" sz="1600" b="1" dirty="0">
              <a:solidFill>
                <a:prstClr val="black"/>
              </a:solidFill>
              <a:latin typeface="+mn-ea"/>
            </a:endParaRPr>
          </a:p>
        </p:txBody>
      </p:sp>
    </p:spTree>
    <p:extLst>
      <p:ext uri="{BB962C8B-B14F-4D97-AF65-F5344CB8AC3E}">
        <p14:creationId xmlns:p14="http://schemas.microsoft.com/office/powerpoint/2010/main" val="3889661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105066" y="5448922"/>
            <a:ext cx="9650846" cy="1385337"/>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○行政機関（市町村、地域包括支援センター等）</a:t>
            </a:r>
            <a:endParaRPr lang="en-US" altLang="ja-JP" sz="1400" dirty="0" smtClean="0"/>
          </a:p>
          <a:p>
            <a:pPr algn="l"/>
            <a:r>
              <a:rPr lang="ja-JP" altLang="en-US" sz="1400" dirty="0" smtClean="0"/>
              <a:t>○コーディネーター</a:t>
            </a:r>
            <a:endParaRPr lang="en-US" altLang="ja-JP" sz="1400" dirty="0" smtClean="0"/>
          </a:p>
          <a:p>
            <a:pPr algn="l"/>
            <a:r>
              <a:rPr lang="ja-JP" altLang="en-US" sz="1400" dirty="0" smtClean="0"/>
              <a:t>○地域の関係者（ＮＰＯ、社会福祉法人、社会福祉協議会、地縁組織、協同組合、民間企業、ボランティア団体、介護サービス事業者、シルバー人材センター等）</a:t>
            </a:r>
            <a:endParaRPr lang="en-US" altLang="ja-JP" sz="1400" dirty="0" smtClean="0"/>
          </a:p>
          <a:p>
            <a:pPr algn="l"/>
            <a:r>
              <a:rPr lang="ja-JP" altLang="en-US" sz="1400" dirty="0"/>
              <a:t>　</a:t>
            </a:r>
            <a:r>
              <a:rPr lang="en-US" altLang="ja-JP" sz="1400" dirty="0" smtClean="0"/>
              <a:t>※</a:t>
            </a:r>
            <a:r>
              <a:rPr lang="ja-JP" altLang="en-US" sz="1400" dirty="0" smtClean="0"/>
              <a:t>この他にも地域の実情に応じて適宜参画者を募ることが望ましい。</a:t>
            </a:r>
            <a:endParaRPr lang="en-US" altLang="ja-JP" sz="1400" dirty="0"/>
          </a:p>
        </p:txBody>
      </p:sp>
      <p:sp>
        <p:nvSpPr>
          <p:cNvPr id="6" name="タイトル 1"/>
          <p:cNvSpPr txBox="1">
            <a:spLocks/>
          </p:cNvSpPr>
          <p:nvPr/>
        </p:nvSpPr>
        <p:spPr>
          <a:xfrm>
            <a:off x="105058" y="817412"/>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a:t>
            </a:r>
            <a:r>
              <a:rPr lang="ja-JP" altLang="en-US" sz="1400" dirty="0" smtClean="0"/>
              <a:t>生活支援・介護予防サービスの体制整備に向けて、多様なサービス提供主体の参画が求められることから、</a:t>
            </a:r>
            <a:r>
              <a:rPr lang="ja-JP" altLang="en-US" sz="1400" b="1" u="sng" dirty="0" smtClean="0">
                <a:solidFill>
                  <a:srgbClr val="FF0000"/>
                </a:solidFill>
              </a:rPr>
              <a:t>市町村が主体</a:t>
            </a:r>
            <a:r>
              <a:rPr lang="ja-JP" altLang="en-US" sz="1400" dirty="0" smtClean="0"/>
              <a:t>となって、</a:t>
            </a:r>
            <a:r>
              <a:rPr lang="ja-JP" altLang="en-US" sz="1400" b="1" u="sng" dirty="0" smtClean="0">
                <a:solidFill>
                  <a:srgbClr val="FF0000"/>
                </a:solidFill>
              </a:rPr>
              <a:t>「定期的な情報の共有・連携強化の場」として設置する</a:t>
            </a:r>
            <a:r>
              <a:rPr lang="ja-JP" altLang="en-US" sz="1400" dirty="0" smtClean="0"/>
              <a:t>ことにより、多様な主体間の情報共有及び連携・協働による資源開発等を推進する。</a:t>
            </a:r>
            <a:endParaRPr lang="en-US" altLang="ja-JP" sz="1400" dirty="0" smtClean="0"/>
          </a:p>
          <a:p>
            <a:pPr algn="l"/>
            <a:endParaRPr lang="en-US" altLang="ja-JP" sz="1400" dirty="0" smtClean="0"/>
          </a:p>
        </p:txBody>
      </p:sp>
      <p:sp>
        <p:nvSpPr>
          <p:cNvPr id="5" name="角丸四角形 4"/>
          <p:cNvSpPr/>
          <p:nvPr/>
        </p:nvSpPr>
        <p:spPr>
          <a:xfrm>
            <a:off x="105066" y="63730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設置目的</a:t>
            </a:r>
            <a:endParaRPr kumimoji="1" lang="ja-JP" altLang="en-US" b="1" dirty="0">
              <a:solidFill>
                <a:schemeClr val="tx1"/>
              </a:solidFill>
            </a:endParaRPr>
          </a:p>
        </p:txBody>
      </p:sp>
      <p:sp>
        <p:nvSpPr>
          <p:cNvPr id="10" name="タイトル 1"/>
          <p:cNvSpPr txBox="1">
            <a:spLocks/>
          </p:cNvSpPr>
          <p:nvPr/>
        </p:nvSpPr>
        <p:spPr>
          <a:xfrm>
            <a:off x="120072" y="3933056"/>
            <a:ext cx="9650846" cy="1205278"/>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solidFill>
                  <a:srgbClr val="FF0000"/>
                </a:solidFill>
              </a:rPr>
              <a:t>　</a:t>
            </a:r>
            <a:r>
              <a:rPr lang="ja-JP" altLang="en-US" sz="1400" b="1" u="sng" dirty="0" smtClean="0">
                <a:solidFill>
                  <a:srgbClr val="FF0000"/>
                </a:solidFill>
              </a:rPr>
              <a:t>設置主体は市町村</a:t>
            </a:r>
            <a:r>
              <a:rPr lang="ja-JP" altLang="en-US" sz="1400" dirty="0" smtClean="0"/>
              <a:t>であり、第１層のコーディネーターが協力して地域の関係者のネットワーク化を図り、設置する。</a:t>
            </a:r>
            <a:endParaRPr lang="en-US" altLang="ja-JP" sz="1400" dirty="0" smtClean="0"/>
          </a:p>
          <a:p>
            <a:pPr algn="l"/>
            <a:r>
              <a:rPr lang="ja-JP" altLang="en-US" sz="1400" dirty="0"/>
              <a:t>　</a:t>
            </a:r>
            <a:r>
              <a:rPr lang="en-US" altLang="ja-JP" sz="1400" dirty="0" smtClean="0"/>
              <a:t>※</a:t>
            </a:r>
            <a:r>
              <a:rPr lang="ja-JP" altLang="en-US" sz="1400" dirty="0" smtClean="0"/>
              <a:t>地域の実情に応じた様々なネットワーク化の手法が考えられるため、既に類似の目的を持ったネットワーク会議等が開催されている場合は、その枠組みを活用することも可能。</a:t>
            </a:r>
            <a:endParaRPr lang="en-US" altLang="ja-JP" sz="1400" dirty="0" smtClean="0"/>
          </a:p>
          <a:p>
            <a:pPr algn="l"/>
            <a:r>
              <a:rPr lang="ja-JP" altLang="en-US" sz="1400" dirty="0" smtClean="0"/>
              <a:t>　</a:t>
            </a:r>
            <a:r>
              <a:rPr lang="en-US" altLang="ja-JP" sz="1400" dirty="0" smtClean="0"/>
              <a:t>※</a:t>
            </a:r>
            <a:r>
              <a:rPr lang="ja-JP" altLang="en-US" sz="1400" dirty="0" smtClean="0"/>
              <a:t>特定の事業者の活動の枠組みを超えた協議が行われることが重要。</a:t>
            </a:r>
            <a:endParaRPr lang="en-US" altLang="ja-JP" sz="1400" dirty="0" smtClean="0"/>
          </a:p>
        </p:txBody>
      </p:sp>
      <p:sp>
        <p:nvSpPr>
          <p:cNvPr id="9" name="角丸四角形 8"/>
          <p:cNvSpPr/>
          <p:nvPr/>
        </p:nvSpPr>
        <p:spPr>
          <a:xfrm>
            <a:off x="115950" y="3752947"/>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設置主体</a:t>
            </a:r>
            <a:endParaRPr kumimoji="1" lang="ja-JP" altLang="en-US" b="1" dirty="0">
              <a:solidFill>
                <a:schemeClr val="tx1"/>
              </a:solidFill>
            </a:endParaRPr>
          </a:p>
        </p:txBody>
      </p:sp>
      <p:sp>
        <p:nvSpPr>
          <p:cNvPr id="11" name="角丸四角形 10"/>
          <p:cNvSpPr/>
          <p:nvPr/>
        </p:nvSpPr>
        <p:spPr>
          <a:xfrm>
            <a:off x="105051" y="5276857"/>
            <a:ext cx="1635993"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構成団体等</a:t>
            </a:r>
            <a:endParaRPr kumimoji="1" lang="ja-JP" altLang="en-US" b="1" dirty="0">
              <a:solidFill>
                <a:schemeClr val="tx1"/>
              </a:solidFill>
            </a:endParaRPr>
          </a:p>
        </p:txBody>
      </p:sp>
      <p:sp>
        <p:nvSpPr>
          <p:cNvPr id="14" name="タイトル 1"/>
          <p:cNvSpPr txBox="1">
            <a:spLocks/>
          </p:cNvSpPr>
          <p:nvPr/>
        </p:nvSpPr>
        <p:spPr>
          <a:xfrm>
            <a:off x="105051" y="2050507"/>
            <a:ext cx="9650846" cy="1594517"/>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○コーディネーターの組織的な補完</a:t>
            </a:r>
            <a:endParaRPr lang="en-US" altLang="ja-JP" sz="1400" dirty="0" smtClean="0"/>
          </a:p>
          <a:p>
            <a:pPr algn="l"/>
            <a:r>
              <a:rPr lang="ja-JP" altLang="en-US" sz="1400" dirty="0" smtClean="0"/>
              <a:t>○地域ニーズの把握、情報の見える化の推進</a:t>
            </a:r>
            <a:endParaRPr lang="en-US" altLang="ja-JP" sz="1400" dirty="0" smtClean="0"/>
          </a:p>
          <a:p>
            <a:pPr algn="l"/>
            <a:r>
              <a:rPr lang="ja-JP" altLang="en-US" sz="1400" dirty="0"/>
              <a:t>　</a:t>
            </a:r>
            <a:r>
              <a:rPr lang="ja-JP" altLang="en-US" sz="1400" dirty="0" smtClean="0"/>
              <a:t>（アンケート調査やマッピング等の実施）</a:t>
            </a:r>
            <a:endParaRPr lang="en-US" altLang="ja-JP" sz="1400" dirty="0" smtClean="0"/>
          </a:p>
          <a:p>
            <a:pPr algn="l"/>
            <a:r>
              <a:rPr lang="ja-JP" altLang="en-US" sz="1400" dirty="0" smtClean="0"/>
              <a:t>○企画、立案、方針策定を行う場</a:t>
            </a:r>
            <a:endParaRPr lang="en-US" altLang="ja-JP" sz="1400" dirty="0" smtClean="0"/>
          </a:p>
          <a:p>
            <a:pPr algn="l"/>
            <a:r>
              <a:rPr lang="ja-JP" altLang="en-US" sz="1400" dirty="0" smtClean="0"/>
              <a:t>○地域づくりにおける意識の統一を図る場</a:t>
            </a:r>
            <a:endParaRPr lang="en-US" altLang="ja-JP" sz="1400" dirty="0" smtClean="0"/>
          </a:p>
          <a:p>
            <a:pPr algn="l"/>
            <a:r>
              <a:rPr lang="ja-JP" altLang="en-US" sz="1400" dirty="0" smtClean="0"/>
              <a:t>○情報交換の場、働きかけの場</a:t>
            </a:r>
            <a:endParaRPr lang="en-US" altLang="ja-JP" sz="1400" dirty="0" smtClean="0"/>
          </a:p>
        </p:txBody>
      </p:sp>
      <p:sp>
        <p:nvSpPr>
          <p:cNvPr id="13" name="角丸四角形 12"/>
          <p:cNvSpPr/>
          <p:nvPr/>
        </p:nvSpPr>
        <p:spPr>
          <a:xfrm>
            <a:off x="105061" y="187039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役割</a:t>
            </a:r>
            <a:endParaRPr kumimoji="1" lang="ja-JP" altLang="en-US" b="1" dirty="0">
              <a:solidFill>
                <a:schemeClr val="tx1"/>
              </a:solidFill>
            </a:endParaRPr>
          </a:p>
        </p:txBody>
      </p:sp>
      <p:sp>
        <p:nvSpPr>
          <p:cNvPr id="15" name="正方形/長方形 14"/>
          <p:cNvSpPr/>
          <p:nvPr/>
        </p:nvSpPr>
        <p:spPr bwMode="gray">
          <a:xfrm>
            <a:off x="55503" y="44625"/>
            <a:ext cx="9813993"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a:solidFill>
                  <a:schemeClr val="bg1"/>
                </a:solidFill>
                <a:latin typeface="+mn-ea"/>
              </a:rPr>
              <a:t>協議体</a:t>
            </a:r>
            <a:r>
              <a:rPr lang="ja-JP" altLang="en-US" sz="2400" b="1" dirty="0" smtClean="0">
                <a:solidFill>
                  <a:schemeClr val="bg1"/>
                </a:solidFill>
                <a:latin typeface="+mn-ea"/>
              </a:rPr>
              <a:t>の目的・役割等について</a:t>
            </a:r>
            <a:endParaRPr lang="ja-JP" altLang="en-US" sz="1600" b="1" dirty="0">
              <a:solidFill>
                <a:schemeClr val="bg1"/>
              </a:solidFill>
              <a:latin typeface="+mn-ea"/>
            </a:endParaRPr>
          </a:p>
        </p:txBody>
      </p:sp>
      <p:sp>
        <p:nvSpPr>
          <p:cNvPr id="1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23</a:t>
            </a:fld>
            <a:endParaRPr lang="en-US" altLang="ja-JP" sz="1600" b="1" dirty="0">
              <a:solidFill>
                <a:prstClr val="black"/>
              </a:solidFill>
              <a:latin typeface="+mn-ea"/>
            </a:endParaRPr>
          </a:p>
        </p:txBody>
      </p:sp>
      <p:sp>
        <p:nvSpPr>
          <p:cNvPr id="4" name="角丸四角形吹き出し 3"/>
          <p:cNvSpPr/>
          <p:nvPr/>
        </p:nvSpPr>
        <p:spPr>
          <a:xfrm>
            <a:off x="4930474" y="1870393"/>
            <a:ext cx="4703046" cy="1882554"/>
          </a:xfrm>
          <a:prstGeom prst="wedgeRoundRectCallout">
            <a:avLst>
              <a:gd name="adj1" fmla="val -67382"/>
              <a:gd name="adj2" fmla="val 17327"/>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b="1" dirty="0">
                <a:solidFill>
                  <a:schemeClr val="tx1"/>
                </a:solidFill>
              </a:rPr>
              <a:t>具体例</a:t>
            </a:r>
            <a:endParaRPr lang="en-US" altLang="ja-JP" b="1" dirty="0">
              <a:solidFill>
                <a:schemeClr val="tx1"/>
              </a:solidFill>
            </a:endParaRPr>
          </a:p>
          <a:p>
            <a:r>
              <a:rPr lang="ja-JP" altLang="en-US" b="1" dirty="0">
                <a:solidFill>
                  <a:schemeClr val="tx1"/>
                </a:solidFill>
              </a:rPr>
              <a:t>・地域の課題についての問題提起</a:t>
            </a:r>
            <a:endParaRPr lang="en-US" altLang="ja-JP" b="1" dirty="0">
              <a:solidFill>
                <a:schemeClr val="tx1"/>
              </a:solidFill>
            </a:endParaRPr>
          </a:p>
          <a:p>
            <a:r>
              <a:rPr lang="ja-JP" altLang="en-US" b="1" dirty="0">
                <a:solidFill>
                  <a:schemeClr val="tx1"/>
                </a:solidFill>
              </a:rPr>
              <a:t>・課題に対する取組の具体的協力依頼</a:t>
            </a:r>
            <a:endParaRPr lang="en-US" altLang="ja-JP" b="1" dirty="0">
              <a:solidFill>
                <a:schemeClr val="tx1"/>
              </a:solidFill>
            </a:endParaRPr>
          </a:p>
          <a:p>
            <a:r>
              <a:rPr lang="ja-JP" altLang="en-US" b="1" dirty="0" smtClean="0">
                <a:solidFill>
                  <a:schemeClr val="tx1"/>
                </a:solidFill>
              </a:rPr>
              <a:t>・他団体の参加依頼</a:t>
            </a:r>
            <a:endParaRPr lang="en-US" altLang="ja-JP" b="1" dirty="0" smtClean="0">
              <a:solidFill>
                <a:schemeClr val="tx1"/>
              </a:solidFill>
            </a:endParaRPr>
          </a:p>
          <a:p>
            <a:r>
              <a:rPr lang="ja-JP" altLang="en-US" b="1" dirty="0">
                <a:solidFill>
                  <a:schemeClr val="tx1"/>
                </a:solidFill>
              </a:rPr>
              <a:t>　</a:t>
            </a:r>
            <a:r>
              <a:rPr lang="ja-JP" altLang="en-US" b="1" dirty="0" smtClean="0">
                <a:solidFill>
                  <a:schemeClr val="tx1"/>
                </a:solidFill>
              </a:rPr>
              <a:t>（Ａ団体単独では不可能なこともＢ団体が協　</a:t>
            </a:r>
            <a:endParaRPr lang="en-US" altLang="ja-JP" b="1" dirty="0" smtClean="0">
              <a:solidFill>
                <a:schemeClr val="tx1"/>
              </a:solidFill>
            </a:endParaRPr>
          </a:p>
          <a:p>
            <a:r>
              <a:rPr lang="ja-JP" altLang="en-US" b="1" dirty="0">
                <a:solidFill>
                  <a:schemeClr val="tx1"/>
                </a:solidFill>
              </a:rPr>
              <a:t>　</a:t>
            </a:r>
            <a:r>
              <a:rPr lang="ja-JP" altLang="en-US" b="1" dirty="0" smtClean="0">
                <a:solidFill>
                  <a:schemeClr val="tx1"/>
                </a:solidFill>
              </a:rPr>
              <a:t>　</a:t>
            </a:r>
            <a:r>
              <a:rPr lang="ja-JP" altLang="en-US" b="1" dirty="0" err="1" smtClean="0">
                <a:solidFill>
                  <a:schemeClr val="tx1"/>
                </a:solidFill>
              </a:rPr>
              <a:t>力する</a:t>
            </a:r>
            <a:r>
              <a:rPr lang="ja-JP" altLang="en-US" b="1" dirty="0" smtClean="0">
                <a:solidFill>
                  <a:schemeClr val="tx1"/>
                </a:solidFill>
              </a:rPr>
              <a:t>ことで可能になることもある）</a:t>
            </a:r>
            <a:endParaRPr lang="ja-JP" altLang="en-US" b="1" dirty="0">
              <a:solidFill>
                <a:schemeClr val="tx1"/>
              </a:solidFill>
            </a:endParaRPr>
          </a:p>
        </p:txBody>
      </p:sp>
    </p:spTree>
    <p:extLst>
      <p:ext uri="{BB962C8B-B14F-4D97-AF65-F5344CB8AC3E}">
        <p14:creationId xmlns:p14="http://schemas.microsoft.com/office/powerpoint/2010/main" val="1603068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円/楕円 145"/>
          <p:cNvSpPr/>
          <p:nvPr/>
        </p:nvSpPr>
        <p:spPr>
          <a:xfrm>
            <a:off x="0" y="3861048"/>
            <a:ext cx="9906000" cy="2996952"/>
          </a:xfrm>
          <a:prstGeom prst="ellipse">
            <a:avLst/>
          </a:prstGeom>
          <a:solidFill>
            <a:schemeClr val="accent6">
              <a:lumMod val="40000"/>
              <a:lumOff val="60000"/>
            </a:schemeClr>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97" name="円/楕円 96"/>
          <p:cNvSpPr/>
          <p:nvPr/>
        </p:nvSpPr>
        <p:spPr>
          <a:xfrm>
            <a:off x="974584" y="5445224"/>
            <a:ext cx="3938887" cy="108012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89" name="正方形/長方形 88"/>
          <p:cNvSpPr/>
          <p:nvPr/>
        </p:nvSpPr>
        <p:spPr>
          <a:xfrm flipV="1">
            <a:off x="858122" y="5013177"/>
            <a:ext cx="3938887"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正方形/長方形 87"/>
          <p:cNvSpPr/>
          <p:nvPr/>
        </p:nvSpPr>
        <p:spPr>
          <a:xfrm flipV="1">
            <a:off x="272507" y="3212977"/>
            <a:ext cx="2418269"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272507" y="3068961"/>
            <a:ext cx="2730303" cy="369332"/>
          </a:xfrm>
          <a:prstGeom prst="rect">
            <a:avLst/>
          </a:prstGeom>
          <a:noFill/>
        </p:spPr>
        <p:txBody>
          <a:bodyPr wrap="square" rtlCol="0">
            <a:spAutoFit/>
          </a:bodyPr>
          <a:lstStyle/>
          <a:p>
            <a:r>
              <a:rPr lang="ja-JP" altLang="en-US" b="1" dirty="0" smtClean="0">
                <a:solidFill>
                  <a:prstClr val="black"/>
                </a:solidFill>
              </a:rPr>
              <a:t>第</a:t>
            </a:r>
            <a:r>
              <a:rPr lang="en-US" altLang="ja-JP" b="1" dirty="0" smtClean="0">
                <a:solidFill>
                  <a:prstClr val="black"/>
                </a:solidFill>
              </a:rPr>
              <a:t>1</a:t>
            </a:r>
            <a:r>
              <a:rPr lang="ja-JP" altLang="en-US" b="1" dirty="0" smtClean="0">
                <a:solidFill>
                  <a:prstClr val="black"/>
                </a:solidFill>
              </a:rPr>
              <a:t>層　市町村全域</a:t>
            </a:r>
            <a:endParaRPr lang="ja-JP" altLang="en-US" b="1" dirty="0">
              <a:solidFill>
                <a:prstClr val="black"/>
              </a:solidFill>
            </a:endParaRPr>
          </a:p>
        </p:txBody>
      </p:sp>
      <p:sp>
        <p:nvSpPr>
          <p:cNvPr id="5" name="円/楕円 4"/>
          <p:cNvSpPr/>
          <p:nvPr/>
        </p:nvSpPr>
        <p:spPr>
          <a:xfrm>
            <a:off x="2690775" y="3429000"/>
            <a:ext cx="4524503" cy="1368152"/>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15" name="円/楕円 14"/>
          <p:cNvSpPr/>
          <p:nvPr/>
        </p:nvSpPr>
        <p:spPr>
          <a:xfrm>
            <a:off x="3080793" y="3140968"/>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solidFill>
                  <a:prstClr val="black"/>
                </a:solidFill>
              </a:rPr>
              <a:t>中間支援組織</a:t>
            </a:r>
            <a:endParaRPr lang="ja-JP" altLang="en-US" sz="1200" dirty="0">
              <a:solidFill>
                <a:prstClr val="black"/>
              </a:solidFill>
            </a:endParaRPr>
          </a:p>
        </p:txBody>
      </p:sp>
      <p:sp>
        <p:nvSpPr>
          <p:cNvPr id="16" name="円/楕円 15"/>
          <p:cNvSpPr/>
          <p:nvPr/>
        </p:nvSpPr>
        <p:spPr>
          <a:xfrm>
            <a:off x="3314821" y="4293097"/>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solidFill>
                  <a:prstClr val="black"/>
                </a:solidFill>
              </a:rPr>
              <a:t>地縁組織</a:t>
            </a:r>
            <a:endParaRPr lang="ja-JP" altLang="en-US" sz="1400" dirty="0">
              <a:solidFill>
                <a:prstClr val="black"/>
              </a:solidFill>
            </a:endParaRPr>
          </a:p>
        </p:txBody>
      </p:sp>
      <p:sp>
        <p:nvSpPr>
          <p:cNvPr id="17" name="円/楕円 16"/>
          <p:cNvSpPr/>
          <p:nvPr/>
        </p:nvSpPr>
        <p:spPr>
          <a:xfrm>
            <a:off x="1910688" y="3501008"/>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solidFill>
                  <a:prstClr val="black"/>
                </a:solidFill>
              </a:rPr>
              <a:t>社協</a:t>
            </a:r>
            <a:endParaRPr lang="ja-JP" altLang="en-US" sz="1400" dirty="0">
              <a:solidFill>
                <a:prstClr val="black"/>
              </a:solidFill>
            </a:endParaRPr>
          </a:p>
        </p:txBody>
      </p:sp>
      <p:sp>
        <p:nvSpPr>
          <p:cNvPr id="18" name="円/楕円 17"/>
          <p:cNvSpPr/>
          <p:nvPr/>
        </p:nvSpPr>
        <p:spPr>
          <a:xfrm>
            <a:off x="6279147" y="3573017"/>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solidFill>
                  <a:prstClr val="black"/>
                </a:solidFill>
              </a:rPr>
              <a:t>包括</a:t>
            </a:r>
            <a:endParaRPr lang="ja-JP" altLang="en-US" sz="1400" dirty="0">
              <a:solidFill>
                <a:prstClr val="black"/>
              </a:solidFill>
            </a:endParaRPr>
          </a:p>
        </p:txBody>
      </p:sp>
      <p:sp>
        <p:nvSpPr>
          <p:cNvPr id="21" name="円/楕円 20"/>
          <p:cNvSpPr/>
          <p:nvPr/>
        </p:nvSpPr>
        <p:spPr>
          <a:xfrm>
            <a:off x="5343067" y="3140968"/>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solidFill>
                  <a:prstClr val="black"/>
                </a:solidFill>
              </a:rPr>
              <a:t>市町村</a:t>
            </a:r>
            <a:endParaRPr lang="ja-JP" altLang="en-US" sz="1400" dirty="0">
              <a:solidFill>
                <a:prstClr val="black"/>
              </a:solidFill>
            </a:endParaRPr>
          </a:p>
        </p:txBody>
      </p:sp>
      <p:sp>
        <p:nvSpPr>
          <p:cNvPr id="27" name="テキスト ボックス 26"/>
          <p:cNvSpPr txBox="1"/>
          <p:nvPr/>
        </p:nvSpPr>
        <p:spPr>
          <a:xfrm>
            <a:off x="4250947" y="3861048"/>
            <a:ext cx="1092121" cy="369332"/>
          </a:xfrm>
          <a:prstGeom prst="rect">
            <a:avLst/>
          </a:prstGeom>
          <a:noFill/>
        </p:spPr>
        <p:txBody>
          <a:bodyPr wrap="square" rtlCol="0">
            <a:spAutoFit/>
          </a:bodyPr>
          <a:lstStyle/>
          <a:p>
            <a:pPr algn="ctr"/>
            <a:r>
              <a:rPr lang="ja-JP" altLang="en-US" b="1" u="sng" dirty="0" smtClean="0">
                <a:solidFill>
                  <a:prstClr val="black"/>
                </a:solidFill>
              </a:rPr>
              <a:t>協議体</a:t>
            </a:r>
            <a:endParaRPr lang="ja-JP" altLang="en-US" b="1" u="sng" dirty="0">
              <a:solidFill>
                <a:prstClr val="black"/>
              </a:solidFill>
            </a:endParaRPr>
          </a:p>
        </p:txBody>
      </p:sp>
      <p:sp>
        <p:nvSpPr>
          <p:cNvPr id="20" name="円/楕円 19"/>
          <p:cNvSpPr/>
          <p:nvPr/>
        </p:nvSpPr>
        <p:spPr>
          <a:xfrm>
            <a:off x="1910688" y="4077073"/>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400" dirty="0" smtClean="0">
                <a:solidFill>
                  <a:prstClr val="black"/>
                </a:solidFill>
              </a:rPr>
              <a:t>NPO</a:t>
            </a:r>
            <a:endParaRPr lang="ja-JP" altLang="en-US" sz="1400" dirty="0">
              <a:solidFill>
                <a:prstClr val="black"/>
              </a:solidFill>
            </a:endParaRPr>
          </a:p>
        </p:txBody>
      </p:sp>
      <p:sp>
        <p:nvSpPr>
          <p:cNvPr id="37" name="円/楕円 36"/>
          <p:cNvSpPr/>
          <p:nvPr/>
        </p:nvSpPr>
        <p:spPr>
          <a:xfrm>
            <a:off x="4797010" y="4293097"/>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solidFill>
                  <a:prstClr val="black"/>
                </a:solidFill>
              </a:rPr>
              <a:t>民間企業</a:t>
            </a:r>
            <a:endParaRPr lang="ja-JP" altLang="en-US" sz="1400" dirty="0">
              <a:solidFill>
                <a:prstClr val="black"/>
              </a:solidFill>
            </a:endParaRPr>
          </a:p>
        </p:txBody>
      </p:sp>
      <p:sp>
        <p:nvSpPr>
          <p:cNvPr id="39" name="円/楕円 38"/>
          <p:cNvSpPr/>
          <p:nvPr/>
        </p:nvSpPr>
        <p:spPr>
          <a:xfrm>
            <a:off x="6279147" y="4221088"/>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50" dirty="0" smtClean="0">
                <a:solidFill>
                  <a:prstClr val="black"/>
                </a:solidFill>
              </a:rPr>
              <a:t>ボランティア団体</a:t>
            </a:r>
            <a:endParaRPr lang="ja-JP" altLang="en-US" sz="1050" dirty="0">
              <a:solidFill>
                <a:prstClr val="black"/>
              </a:solidFill>
            </a:endParaRPr>
          </a:p>
        </p:txBody>
      </p:sp>
      <p:sp>
        <p:nvSpPr>
          <p:cNvPr id="45" name="テキスト ボックス 44"/>
          <p:cNvSpPr txBox="1"/>
          <p:nvPr/>
        </p:nvSpPr>
        <p:spPr>
          <a:xfrm>
            <a:off x="858122" y="4859868"/>
            <a:ext cx="4172913" cy="369332"/>
          </a:xfrm>
          <a:prstGeom prst="rect">
            <a:avLst/>
          </a:prstGeom>
          <a:noFill/>
        </p:spPr>
        <p:txBody>
          <a:bodyPr wrap="square" rtlCol="0">
            <a:spAutoFit/>
          </a:bodyPr>
          <a:lstStyle/>
          <a:p>
            <a:r>
              <a:rPr lang="ja-JP" altLang="en-US" b="1" dirty="0" smtClean="0">
                <a:solidFill>
                  <a:prstClr val="black"/>
                </a:solidFill>
              </a:rPr>
              <a:t>第</a:t>
            </a:r>
            <a:r>
              <a:rPr lang="en-US" altLang="ja-JP" b="1" dirty="0" smtClean="0">
                <a:solidFill>
                  <a:prstClr val="black"/>
                </a:solidFill>
              </a:rPr>
              <a:t>2</a:t>
            </a:r>
            <a:r>
              <a:rPr lang="ja-JP" altLang="en-US" b="1" dirty="0" smtClean="0">
                <a:solidFill>
                  <a:prstClr val="black"/>
                </a:solidFill>
              </a:rPr>
              <a:t>層　日常生活圏域（中学校区等）</a:t>
            </a:r>
            <a:endParaRPr lang="ja-JP" altLang="en-US" b="1" dirty="0">
              <a:solidFill>
                <a:prstClr val="black"/>
              </a:solidFill>
            </a:endParaRPr>
          </a:p>
        </p:txBody>
      </p:sp>
      <p:sp>
        <p:nvSpPr>
          <p:cNvPr id="47" name="テキスト ボックス 46"/>
          <p:cNvSpPr txBox="1"/>
          <p:nvPr/>
        </p:nvSpPr>
        <p:spPr>
          <a:xfrm>
            <a:off x="2222722" y="5733257"/>
            <a:ext cx="1092121" cy="369332"/>
          </a:xfrm>
          <a:prstGeom prst="rect">
            <a:avLst/>
          </a:prstGeom>
          <a:noFill/>
        </p:spPr>
        <p:txBody>
          <a:bodyPr wrap="square" rtlCol="0">
            <a:spAutoFit/>
          </a:bodyPr>
          <a:lstStyle/>
          <a:p>
            <a:pPr algn="ctr"/>
            <a:r>
              <a:rPr lang="ja-JP" altLang="en-US" b="1" u="sng" dirty="0" smtClean="0">
                <a:solidFill>
                  <a:prstClr val="black"/>
                </a:solidFill>
              </a:rPr>
              <a:t>協議体</a:t>
            </a:r>
            <a:endParaRPr lang="ja-JP" altLang="en-US" b="1" u="sng" dirty="0">
              <a:solidFill>
                <a:prstClr val="black"/>
              </a:solidFill>
            </a:endParaRPr>
          </a:p>
        </p:txBody>
      </p:sp>
      <p:sp>
        <p:nvSpPr>
          <p:cNvPr id="48" name="円/楕円 47"/>
          <p:cNvSpPr/>
          <p:nvPr/>
        </p:nvSpPr>
        <p:spPr>
          <a:xfrm>
            <a:off x="818545" y="6093297"/>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solidFill>
                  <a:prstClr val="black"/>
                </a:solidFill>
              </a:rPr>
              <a:t>地区社協</a:t>
            </a:r>
            <a:endParaRPr lang="ja-JP" altLang="en-US" sz="1400" dirty="0">
              <a:solidFill>
                <a:prstClr val="black"/>
              </a:solidFill>
            </a:endParaRPr>
          </a:p>
        </p:txBody>
      </p:sp>
      <p:sp>
        <p:nvSpPr>
          <p:cNvPr id="49" name="円/楕円 48"/>
          <p:cNvSpPr/>
          <p:nvPr/>
        </p:nvSpPr>
        <p:spPr>
          <a:xfrm>
            <a:off x="3236810" y="5373217"/>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solidFill>
                  <a:prstClr val="black"/>
                </a:solidFill>
              </a:rPr>
              <a:t>包括</a:t>
            </a:r>
            <a:endParaRPr lang="ja-JP" altLang="en-US" sz="1400" dirty="0">
              <a:solidFill>
                <a:prstClr val="black"/>
              </a:solidFill>
            </a:endParaRPr>
          </a:p>
        </p:txBody>
      </p:sp>
      <p:sp>
        <p:nvSpPr>
          <p:cNvPr id="50" name="円/楕円 49"/>
          <p:cNvSpPr/>
          <p:nvPr/>
        </p:nvSpPr>
        <p:spPr>
          <a:xfrm>
            <a:off x="818545" y="5373217"/>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400" dirty="0" smtClean="0">
                <a:solidFill>
                  <a:prstClr val="black"/>
                </a:solidFill>
              </a:rPr>
              <a:t>NPO</a:t>
            </a:r>
            <a:endParaRPr lang="ja-JP" altLang="en-US" sz="1400" dirty="0">
              <a:solidFill>
                <a:prstClr val="black"/>
              </a:solidFill>
            </a:endParaRPr>
          </a:p>
        </p:txBody>
      </p:sp>
      <p:sp>
        <p:nvSpPr>
          <p:cNvPr id="51" name="円/楕円 50"/>
          <p:cNvSpPr/>
          <p:nvPr/>
        </p:nvSpPr>
        <p:spPr>
          <a:xfrm>
            <a:off x="3236810" y="6093297"/>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solidFill>
                  <a:prstClr val="black"/>
                </a:solidFill>
              </a:rPr>
              <a:t>意欲ある住民</a:t>
            </a:r>
            <a:endParaRPr lang="ja-JP" altLang="en-US" sz="1400" dirty="0">
              <a:solidFill>
                <a:prstClr val="black"/>
              </a:solidFill>
            </a:endParaRPr>
          </a:p>
        </p:txBody>
      </p:sp>
      <p:grpSp>
        <p:nvGrpSpPr>
          <p:cNvPr id="6" name="グループ化 66"/>
          <p:cNvGrpSpPr/>
          <p:nvPr/>
        </p:nvGrpSpPr>
        <p:grpSpPr>
          <a:xfrm>
            <a:off x="818568" y="5229200"/>
            <a:ext cx="312035" cy="432048"/>
            <a:chOff x="2843808" y="548680"/>
            <a:chExt cx="504056" cy="634217"/>
          </a:xfrm>
          <a:solidFill>
            <a:schemeClr val="accent6">
              <a:lumMod val="75000"/>
            </a:schemeClr>
          </a:solidFill>
        </p:grpSpPr>
        <p:sp>
          <p:nvSpPr>
            <p:cNvPr id="68" name="円/楕円 67"/>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9" name="二等辺三角形 68"/>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0" name="グループ化 51"/>
          <p:cNvGrpSpPr/>
          <p:nvPr/>
        </p:nvGrpSpPr>
        <p:grpSpPr>
          <a:xfrm>
            <a:off x="2534735" y="5229201"/>
            <a:ext cx="468052" cy="504056"/>
            <a:chOff x="2843808" y="548680"/>
            <a:chExt cx="504056" cy="634217"/>
          </a:xfrm>
          <a:solidFill>
            <a:schemeClr val="tx2">
              <a:lumMod val="60000"/>
              <a:lumOff val="40000"/>
            </a:schemeClr>
          </a:solidFill>
        </p:grpSpPr>
        <p:sp>
          <p:nvSpPr>
            <p:cNvPr id="95" name="円/楕円 94"/>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6" name="二等辺三角形 95"/>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94" name="タイトル 1"/>
          <p:cNvSpPr txBox="1">
            <a:spLocks/>
          </p:cNvSpPr>
          <p:nvPr/>
        </p:nvSpPr>
        <p:spPr>
          <a:xfrm>
            <a:off x="17330" y="0"/>
            <a:ext cx="9906000" cy="540000"/>
          </a:xfrm>
          <a:prstGeom prst="rect">
            <a:avLst/>
          </a:prstGeom>
          <a:solidFill>
            <a:srgbClr val="00B050"/>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algn="ctr">
              <a:spcBef>
                <a:spcPct val="0"/>
              </a:spcBef>
              <a:defRPr/>
            </a:pPr>
            <a:r>
              <a:rPr lang="ja-JP" altLang="en-US" sz="2400" b="1" spc="-150" dirty="0" smtClean="0">
                <a:solidFill>
                  <a:prstClr val="white"/>
                </a:solidFill>
              </a:rPr>
              <a:t>コーディネーター</a:t>
            </a:r>
            <a:r>
              <a:rPr lang="ja-JP" altLang="en-US" sz="2400" b="1" spc="-150" dirty="0">
                <a:solidFill>
                  <a:prstClr val="white"/>
                </a:solidFill>
              </a:rPr>
              <a:t>・協議体</a:t>
            </a:r>
            <a:r>
              <a:rPr lang="ja-JP" altLang="en-US" sz="2400" b="1" spc="-150" dirty="0" smtClean="0">
                <a:solidFill>
                  <a:prstClr val="white"/>
                </a:solidFill>
              </a:rPr>
              <a:t>の配置・構成のイメージ</a:t>
            </a:r>
            <a:endParaRPr lang="ja-JP" altLang="en-US" sz="2400" b="1" spc="-150" dirty="0">
              <a:solidFill>
                <a:prstClr val="white"/>
              </a:solidFill>
            </a:endParaRPr>
          </a:p>
        </p:txBody>
      </p:sp>
      <p:sp>
        <p:nvSpPr>
          <p:cNvPr id="101" name="円/楕円 100"/>
          <p:cNvSpPr/>
          <p:nvPr/>
        </p:nvSpPr>
        <p:spPr>
          <a:xfrm>
            <a:off x="5031012" y="5445224"/>
            <a:ext cx="3938887" cy="108012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grpSp>
        <p:nvGrpSpPr>
          <p:cNvPr id="2" name="グループ化 11"/>
          <p:cNvGrpSpPr/>
          <p:nvPr/>
        </p:nvGrpSpPr>
        <p:grpSpPr>
          <a:xfrm>
            <a:off x="4637348" y="2997006"/>
            <a:ext cx="546061" cy="634217"/>
            <a:chOff x="2843808" y="548680"/>
            <a:chExt cx="504056" cy="634217"/>
          </a:xfrm>
          <a:solidFill>
            <a:srgbClr val="FF0000"/>
          </a:solidFill>
        </p:grpSpPr>
        <p:sp>
          <p:nvSpPr>
            <p:cNvPr id="13" name="円/楕円 12"/>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4" name="二等辺三角形 13"/>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pSp>
      <p:sp>
        <p:nvSpPr>
          <p:cNvPr id="102" name="円/楕円 101"/>
          <p:cNvSpPr/>
          <p:nvPr/>
        </p:nvSpPr>
        <p:spPr>
          <a:xfrm>
            <a:off x="5031032" y="5373217"/>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solidFill>
                  <a:prstClr val="black"/>
                </a:solidFill>
              </a:rPr>
              <a:t>町内会</a:t>
            </a:r>
          </a:p>
        </p:txBody>
      </p:sp>
      <p:sp>
        <p:nvSpPr>
          <p:cNvPr id="103" name="円/楕円 102"/>
          <p:cNvSpPr/>
          <p:nvPr/>
        </p:nvSpPr>
        <p:spPr>
          <a:xfrm>
            <a:off x="7605321" y="5445224"/>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solidFill>
                  <a:prstClr val="black"/>
                </a:solidFill>
              </a:rPr>
              <a:t>包括</a:t>
            </a:r>
            <a:endParaRPr lang="ja-JP" altLang="en-US" sz="1400" dirty="0">
              <a:solidFill>
                <a:prstClr val="black"/>
              </a:solidFill>
            </a:endParaRPr>
          </a:p>
        </p:txBody>
      </p:sp>
      <p:sp>
        <p:nvSpPr>
          <p:cNvPr id="104" name="円/楕円 103"/>
          <p:cNvSpPr/>
          <p:nvPr/>
        </p:nvSpPr>
        <p:spPr>
          <a:xfrm>
            <a:off x="5031032" y="6093297"/>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solidFill>
                  <a:prstClr val="black"/>
                </a:solidFill>
              </a:rPr>
              <a:t>介護サービス事業所</a:t>
            </a:r>
            <a:endParaRPr lang="ja-JP" altLang="en-US" sz="1200" dirty="0">
              <a:solidFill>
                <a:prstClr val="black"/>
              </a:solidFill>
            </a:endParaRPr>
          </a:p>
        </p:txBody>
      </p:sp>
      <p:sp>
        <p:nvSpPr>
          <p:cNvPr id="105" name="円/楕円 104"/>
          <p:cNvSpPr/>
          <p:nvPr/>
        </p:nvSpPr>
        <p:spPr>
          <a:xfrm>
            <a:off x="7683327" y="6093297"/>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solidFill>
                  <a:prstClr val="black"/>
                </a:solidFill>
              </a:rPr>
              <a:t>意欲ある住民</a:t>
            </a:r>
            <a:endParaRPr lang="ja-JP" altLang="en-US" sz="1400" dirty="0">
              <a:solidFill>
                <a:prstClr val="black"/>
              </a:solidFill>
            </a:endParaRPr>
          </a:p>
        </p:txBody>
      </p:sp>
      <p:sp>
        <p:nvSpPr>
          <p:cNvPr id="106" name="テキスト ボックス 105"/>
          <p:cNvSpPr txBox="1"/>
          <p:nvPr/>
        </p:nvSpPr>
        <p:spPr>
          <a:xfrm>
            <a:off x="6513198" y="5733257"/>
            <a:ext cx="1092121" cy="369332"/>
          </a:xfrm>
          <a:prstGeom prst="rect">
            <a:avLst/>
          </a:prstGeom>
          <a:noFill/>
        </p:spPr>
        <p:txBody>
          <a:bodyPr wrap="square" rtlCol="0">
            <a:spAutoFit/>
          </a:bodyPr>
          <a:lstStyle/>
          <a:p>
            <a:pPr algn="ctr"/>
            <a:r>
              <a:rPr lang="ja-JP" altLang="en-US" b="1" u="sng" dirty="0" smtClean="0">
                <a:solidFill>
                  <a:prstClr val="black"/>
                </a:solidFill>
              </a:rPr>
              <a:t>協議体</a:t>
            </a:r>
            <a:endParaRPr lang="ja-JP" altLang="en-US" b="1" u="sng" dirty="0">
              <a:solidFill>
                <a:prstClr val="black"/>
              </a:solidFill>
            </a:endParaRPr>
          </a:p>
        </p:txBody>
      </p:sp>
      <p:sp>
        <p:nvSpPr>
          <p:cNvPr id="119" name="テキスト ボックス 118"/>
          <p:cNvSpPr txBox="1"/>
          <p:nvPr/>
        </p:nvSpPr>
        <p:spPr>
          <a:xfrm>
            <a:off x="13864" y="548682"/>
            <a:ext cx="9853682" cy="2084399"/>
          </a:xfrm>
          <a:prstGeom prst="rect">
            <a:avLst/>
          </a:prstGeom>
          <a:noFill/>
          <a:ln w="19050">
            <a:solidFill>
              <a:schemeClr val="tx1"/>
            </a:solidFill>
          </a:ln>
        </p:spPr>
        <p:txBody>
          <a:bodyPr wrap="square" lIns="108000" tIns="72000" rIns="108000" bIns="72000" rtlCol="0">
            <a:spAutoFit/>
          </a:bodyPr>
          <a:lstStyle/>
          <a:p>
            <a:pPr marL="144000" indent="-174625" algn="just"/>
            <a:r>
              <a:rPr lang="ja-JP" altLang="en-US" sz="1400" dirty="0" smtClean="0">
                <a:solidFill>
                  <a:prstClr val="black"/>
                </a:solidFill>
                <a:latin typeface="ＭＳ Ｐゴシック"/>
              </a:rPr>
              <a:t>○　コーディネーターとして適切な者を選出するには、</a:t>
            </a:r>
            <a:r>
              <a:rPr lang="ja-JP" altLang="en-US" sz="1400" dirty="0" smtClean="0">
                <a:solidFill>
                  <a:srgbClr val="FF0000"/>
                </a:solidFill>
                <a:latin typeface="ＭＳ Ｐゴシック"/>
              </a:rPr>
              <a:t>「特定の団体における特定の役職の者」のような充て職による任用ではなく</a:t>
            </a:r>
            <a:r>
              <a:rPr lang="ja-JP" altLang="en-US" sz="1400" dirty="0" smtClean="0">
                <a:solidFill>
                  <a:prstClr val="black"/>
                </a:solidFill>
                <a:latin typeface="ＭＳ Ｐゴシック"/>
              </a:rPr>
              <a:t>、例えば、先に協議体を設置し、サービス創出に係る議論を行う中で、コーディネーターにふさわしい者を協議体から選出するような方法で人物像を見極めたうえで選出することが望ましい。</a:t>
            </a:r>
            <a:endParaRPr lang="en-US" altLang="ja-JP" sz="1400" dirty="0" smtClean="0">
              <a:solidFill>
                <a:prstClr val="black"/>
              </a:solidFill>
              <a:latin typeface="ＭＳ Ｐゴシック"/>
            </a:endParaRPr>
          </a:p>
          <a:p>
            <a:pPr marL="144000" indent="-174625" algn="just"/>
            <a:r>
              <a:rPr lang="ja-JP" altLang="en-US" sz="1400" dirty="0" smtClean="0">
                <a:solidFill>
                  <a:prstClr val="black"/>
                </a:solidFill>
                <a:latin typeface="ＭＳ Ｐゴシック"/>
              </a:rPr>
              <a:t>○　協議体は必ずしも当初から全ての構成メンバーを揃える必要はなく、</a:t>
            </a:r>
            <a:r>
              <a:rPr lang="ja-JP" altLang="en-US" sz="1400" dirty="0" smtClean="0">
                <a:solidFill>
                  <a:srgbClr val="FF0000"/>
                </a:solidFill>
                <a:latin typeface="ＭＳ Ｐゴシック"/>
              </a:rPr>
              <a:t>まずは最低限必要なメンバーで協議体を立ち上げ、徐々にメンバーを増やす方法も有効</a:t>
            </a:r>
            <a:r>
              <a:rPr lang="ja-JP" altLang="en-US" sz="1400" dirty="0" smtClean="0">
                <a:solidFill>
                  <a:prstClr val="black"/>
                </a:solidFill>
                <a:latin typeface="ＭＳ Ｐゴシック"/>
              </a:rPr>
              <a:t>。　</a:t>
            </a:r>
            <a:endParaRPr lang="en-US" altLang="ja-JP" sz="1400" dirty="0" smtClean="0">
              <a:solidFill>
                <a:prstClr val="black"/>
              </a:solidFill>
              <a:latin typeface="ＭＳ Ｐゴシック"/>
            </a:endParaRPr>
          </a:p>
          <a:p>
            <a:pPr marL="144000" indent="-174625" algn="just"/>
            <a:r>
              <a:rPr lang="ja-JP" altLang="en-US" sz="1400" dirty="0">
                <a:solidFill>
                  <a:prstClr val="black"/>
                </a:solidFill>
                <a:latin typeface="ＭＳ Ｐゴシック"/>
              </a:rPr>
              <a:t>○　住民主体の活動を広める観点から、特に第２層の協議体には、地区社協、町内会、地域協議会等地域で活動する地縁組織や意欲ある住民が構成メンバーとして加わることが望ましい</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marL="144000" indent="-174625" algn="just"/>
            <a:r>
              <a:rPr lang="ja-JP" altLang="en-US" sz="1400" dirty="0" smtClean="0">
                <a:solidFill>
                  <a:prstClr val="black"/>
                </a:solidFill>
                <a:latin typeface="ＭＳ Ｐゴシック"/>
              </a:rPr>
              <a:t>○　第３層のコーディネーターは、サービス提供主体に置かれるため、その提供主体の活動圏域によっては、第２層の圏域を複数にまたがって活動が行われたり、時には第１層の圏域を超えた活動が行われたりすることも想定される。</a:t>
            </a:r>
            <a:endParaRPr lang="en-US" altLang="ja-JP" sz="1400" dirty="0" smtClean="0">
              <a:solidFill>
                <a:prstClr val="black"/>
              </a:solidFill>
              <a:latin typeface="ＭＳ Ｐゴシック"/>
            </a:endParaRPr>
          </a:p>
        </p:txBody>
      </p:sp>
      <p:grpSp>
        <p:nvGrpSpPr>
          <p:cNvPr id="127" name="グループ化 66"/>
          <p:cNvGrpSpPr/>
          <p:nvPr/>
        </p:nvGrpSpPr>
        <p:grpSpPr>
          <a:xfrm>
            <a:off x="7371295" y="4077072"/>
            <a:ext cx="312035" cy="432048"/>
            <a:chOff x="2843808" y="548680"/>
            <a:chExt cx="504056" cy="634217"/>
          </a:xfrm>
          <a:solidFill>
            <a:schemeClr val="accent6">
              <a:lumMod val="75000"/>
            </a:schemeClr>
          </a:solidFill>
        </p:grpSpPr>
        <p:sp>
          <p:nvSpPr>
            <p:cNvPr id="128" name="円/楕円 127"/>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9" name="二等辺三角形 128"/>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51"/>
          <p:cNvGrpSpPr/>
          <p:nvPr/>
        </p:nvGrpSpPr>
        <p:grpSpPr>
          <a:xfrm>
            <a:off x="6825211" y="5229201"/>
            <a:ext cx="468052" cy="504056"/>
            <a:chOff x="2843808" y="548680"/>
            <a:chExt cx="504056" cy="634217"/>
          </a:xfrm>
          <a:solidFill>
            <a:schemeClr val="tx2">
              <a:lumMod val="60000"/>
              <a:lumOff val="40000"/>
            </a:schemeClr>
          </a:solidFill>
        </p:grpSpPr>
        <p:sp>
          <p:nvSpPr>
            <p:cNvPr id="141" name="円/楕円 140"/>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2" name="二等辺三角形 141"/>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3" name="グループ化 51"/>
          <p:cNvGrpSpPr/>
          <p:nvPr/>
        </p:nvGrpSpPr>
        <p:grpSpPr>
          <a:xfrm>
            <a:off x="6825211" y="6165304"/>
            <a:ext cx="468052" cy="504056"/>
            <a:chOff x="2843808" y="548680"/>
            <a:chExt cx="504056" cy="634217"/>
          </a:xfrm>
          <a:solidFill>
            <a:schemeClr val="tx2">
              <a:lumMod val="60000"/>
              <a:lumOff val="40000"/>
            </a:schemeClr>
          </a:solidFill>
        </p:grpSpPr>
        <p:sp>
          <p:nvSpPr>
            <p:cNvPr id="144" name="円/楕円 143"/>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5" name="二等辺三角形 144"/>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49" name="正方形/長方形 148"/>
          <p:cNvSpPr/>
          <p:nvPr/>
        </p:nvSpPr>
        <p:spPr>
          <a:xfrm flipV="1">
            <a:off x="5070567" y="5013177"/>
            <a:ext cx="3938887"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テキスト ボックス 147"/>
          <p:cNvSpPr txBox="1"/>
          <p:nvPr/>
        </p:nvSpPr>
        <p:spPr>
          <a:xfrm>
            <a:off x="5070568" y="4869161"/>
            <a:ext cx="4172913" cy="369332"/>
          </a:xfrm>
          <a:prstGeom prst="rect">
            <a:avLst/>
          </a:prstGeom>
          <a:noFill/>
        </p:spPr>
        <p:txBody>
          <a:bodyPr wrap="square" rtlCol="0">
            <a:spAutoFit/>
          </a:bodyPr>
          <a:lstStyle/>
          <a:p>
            <a:r>
              <a:rPr lang="ja-JP" altLang="en-US" b="1" dirty="0" smtClean="0">
                <a:solidFill>
                  <a:prstClr val="black"/>
                </a:solidFill>
              </a:rPr>
              <a:t>第</a:t>
            </a:r>
            <a:r>
              <a:rPr lang="en-US" altLang="ja-JP" b="1" dirty="0" smtClean="0">
                <a:solidFill>
                  <a:prstClr val="black"/>
                </a:solidFill>
              </a:rPr>
              <a:t>2</a:t>
            </a:r>
            <a:r>
              <a:rPr lang="ja-JP" altLang="en-US" b="1" dirty="0" smtClean="0">
                <a:solidFill>
                  <a:prstClr val="black"/>
                </a:solidFill>
              </a:rPr>
              <a:t>層　日常生活圏域（中学校区等）</a:t>
            </a:r>
            <a:endParaRPr lang="ja-JP" altLang="en-US" b="1" dirty="0">
              <a:solidFill>
                <a:prstClr val="black"/>
              </a:solidFill>
            </a:endParaRPr>
          </a:p>
        </p:txBody>
      </p:sp>
      <p:sp>
        <p:nvSpPr>
          <p:cNvPr id="22" name="正方形/長方形 21"/>
          <p:cNvSpPr/>
          <p:nvPr/>
        </p:nvSpPr>
        <p:spPr>
          <a:xfrm>
            <a:off x="5889129" y="2708920"/>
            <a:ext cx="2418269"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dirty="0" smtClean="0">
                <a:solidFill>
                  <a:prstClr val="white"/>
                </a:solidFill>
              </a:rPr>
              <a:t>第</a:t>
            </a:r>
            <a:r>
              <a:rPr lang="en-US" altLang="ja-JP" dirty="0" smtClean="0">
                <a:solidFill>
                  <a:prstClr val="white"/>
                </a:solidFill>
              </a:rPr>
              <a:t>1</a:t>
            </a:r>
            <a:r>
              <a:rPr lang="ja-JP" altLang="en-US" dirty="0" smtClean="0">
                <a:solidFill>
                  <a:prstClr val="white"/>
                </a:solidFill>
              </a:rPr>
              <a:t>層コーディネーター</a:t>
            </a:r>
            <a:endParaRPr lang="ja-JP" altLang="en-US" dirty="0">
              <a:solidFill>
                <a:prstClr val="white"/>
              </a:solidFill>
            </a:endParaRPr>
          </a:p>
        </p:txBody>
      </p:sp>
      <p:cxnSp>
        <p:nvCxnSpPr>
          <p:cNvPr id="25" name="カギ線コネクタ 24"/>
          <p:cNvCxnSpPr>
            <a:stCxn id="13" idx="7"/>
            <a:endCxn id="22" idx="1"/>
          </p:cNvCxnSpPr>
          <p:nvPr/>
        </p:nvCxnSpPr>
        <p:spPr>
          <a:xfrm rot="5400000" flipH="1" flipV="1">
            <a:off x="5415889" y="2576520"/>
            <a:ext cx="160740" cy="785687"/>
          </a:xfrm>
          <a:prstGeom prst="bentConnector2">
            <a:avLst/>
          </a:prstGeom>
        </p:spPr>
        <p:style>
          <a:lnRef idx="2">
            <a:schemeClr val="accent2"/>
          </a:lnRef>
          <a:fillRef idx="0">
            <a:schemeClr val="accent2"/>
          </a:fillRef>
          <a:effectRef idx="1">
            <a:schemeClr val="accent2"/>
          </a:effectRef>
          <a:fontRef idx="minor">
            <a:schemeClr val="tx1"/>
          </a:fontRef>
        </p:style>
      </p:cxnSp>
      <p:sp>
        <p:nvSpPr>
          <p:cNvPr id="66" name="正方形/長方形 65"/>
          <p:cNvSpPr/>
          <p:nvPr/>
        </p:nvSpPr>
        <p:spPr>
          <a:xfrm>
            <a:off x="7973764" y="4164488"/>
            <a:ext cx="1878207" cy="5497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prstClr val="white"/>
                </a:solidFill>
              </a:rPr>
              <a:t>第２層</a:t>
            </a:r>
            <a:endParaRPr lang="en-US" altLang="ja-JP" dirty="0" smtClean="0">
              <a:solidFill>
                <a:prstClr val="white"/>
              </a:solidFill>
            </a:endParaRPr>
          </a:p>
          <a:p>
            <a:pPr algn="ctr"/>
            <a:r>
              <a:rPr lang="ja-JP" altLang="en-US" dirty="0" smtClean="0">
                <a:solidFill>
                  <a:prstClr val="white"/>
                </a:solidFill>
              </a:rPr>
              <a:t>コーディネーター</a:t>
            </a:r>
            <a:endParaRPr lang="ja-JP" altLang="en-US" dirty="0">
              <a:solidFill>
                <a:prstClr val="white"/>
              </a:solidFill>
            </a:endParaRPr>
          </a:p>
        </p:txBody>
      </p:sp>
      <p:cxnSp>
        <p:nvCxnSpPr>
          <p:cNvPr id="32" name="カギ線コネクタ 31"/>
          <p:cNvCxnSpPr/>
          <p:nvPr/>
        </p:nvCxnSpPr>
        <p:spPr>
          <a:xfrm flipV="1">
            <a:off x="7293264" y="4725196"/>
            <a:ext cx="1950217" cy="664735"/>
          </a:xfrm>
          <a:prstGeom prst="bentConnector3">
            <a:avLst>
              <a:gd name="adj1" fmla="val 101086"/>
            </a:avLst>
          </a:prstGeom>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26" y="4054216"/>
            <a:ext cx="1780919" cy="5497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solidFill>
                  <a:prstClr val="white"/>
                </a:solidFill>
              </a:rPr>
              <a:t>第３層</a:t>
            </a:r>
            <a:endParaRPr lang="en-US" altLang="ja-JP" dirty="0" smtClean="0">
              <a:solidFill>
                <a:prstClr val="white"/>
              </a:solidFill>
            </a:endParaRPr>
          </a:p>
          <a:p>
            <a:pPr algn="ctr"/>
            <a:r>
              <a:rPr lang="ja-JP" altLang="en-US" dirty="0" smtClean="0">
                <a:solidFill>
                  <a:prstClr val="white"/>
                </a:solidFill>
              </a:rPr>
              <a:t>コーディネーター</a:t>
            </a:r>
            <a:endParaRPr lang="ja-JP" altLang="en-US" dirty="0">
              <a:solidFill>
                <a:prstClr val="white"/>
              </a:solidFill>
            </a:endParaRPr>
          </a:p>
        </p:txBody>
      </p:sp>
      <p:cxnSp>
        <p:nvCxnSpPr>
          <p:cNvPr id="44" name="カギ線コネクタ 43"/>
          <p:cNvCxnSpPr>
            <a:stCxn id="68" idx="2"/>
          </p:cNvCxnSpPr>
          <p:nvPr/>
        </p:nvCxnSpPr>
        <p:spPr>
          <a:xfrm rot="10800000">
            <a:off x="272508" y="4603987"/>
            <a:ext cx="546061" cy="747848"/>
          </a:xfrm>
          <a:prstGeom prst="bentConnector2">
            <a:avLst/>
          </a:prstGeom>
        </p:spPr>
        <p:style>
          <a:lnRef idx="2">
            <a:schemeClr val="accent6"/>
          </a:lnRef>
          <a:fillRef idx="0">
            <a:schemeClr val="accent6"/>
          </a:fillRef>
          <a:effectRef idx="1">
            <a:schemeClr val="accent6"/>
          </a:effectRef>
          <a:fontRef idx="minor">
            <a:schemeClr val="tx1"/>
          </a:fontRef>
        </p:style>
      </p:cxnSp>
      <p:sp>
        <p:nvSpPr>
          <p:cNvPr id="58" name="テキスト ボックス 57"/>
          <p:cNvSpPr txBox="1">
            <a:spLocks noChangeArrowheads="1"/>
          </p:cNvSpPr>
          <p:nvPr/>
        </p:nvSpPr>
        <p:spPr bwMode="auto">
          <a:xfrm>
            <a:off x="8869887" y="6454775"/>
            <a:ext cx="1017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a:lnSpc>
                <a:spcPct val="100000"/>
              </a:lnSpc>
              <a:spcBef>
                <a:spcPct val="0"/>
              </a:spcBef>
              <a:buFontTx/>
              <a:buNone/>
            </a:pPr>
            <a:fld id="{01E1A136-20CA-4463-8DA6-D759203DF8A0}" type="slidenum">
              <a:rPr lang="ja-JP" altLang="en-US" sz="1800" b="1">
                <a:solidFill>
                  <a:prstClr val="black"/>
                </a:solidFill>
              </a:rPr>
              <a:pPr algn="r">
                <a:lnSpc>
                  <a:spcPct val="100000"/>
                </a:lnSpc>
                <a:spcBef>
                  <a:spcPct val="0"/>
                </a:spcBef>
                <a:buFontTx/>
                <a:buNone/>
              </a:pPr>
              <a:t>24</a:t>
            </a:fld>
            <a:endParaRPr lang="ja-JP" altLang="en-US" sz="1800" b="1" dirty="0">
              <a:solidFill>
                <a:prstClr val="black"/>
              </a:solidFill>
            </a:endParaRPr>
          </a:p>
        </p:txBody>
      </p:sp>
    </p:spTree>
    <p:extLst>
      <p:ext uri="{BB962C8B-B14F-4D97-AF65-F5344CB8AC3E}">
        <p14:creationId xmlns:p14="http://schemas.microsoft.com/office/powerpoint/2010/main" val="3629308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6464" y="916774"/>
            <a:ext cx="9673075" cy="1363780"/>
          </a:xfrm>
          <a:ln w="19050">
            <a:solidFill>
              <a:schemeClr val="tx1"/>
            </a:solidFill>
          </a:ln>
        </p:spPr>
        <p:txBody>
          <a:bodyPr>
            <a:normAutofit lnSpcReduction="10000"/>
          </a:bodyPr>
          <a:lstStyle/>
          <a:p>
            <a:pPr marL="0" indent="0">
              <a:buNone/>
            </a:pPr>
            <a:endParaRPr lang="en-US" altLang="ja-JP" sz="1595" dirty="0"/>
          </a:p>
          <a:p>
            <a:pPr marL="0" indent="0">
              <a:buNone/>
            </a:pPr>
            <a:r>
              <a:rPr lang="ja-JP" altLang="en-US" sz="1595" dirty="0"/>
              <a:t>○市町村全域において実施する必要はなく、地域を限定してモデル的に取り組むことも可能。</a:t>
            </a:r>
            <a:endParaRPr lang="en-US" altLang="ja-JP" sz="1595" dirty="0"/>
          </a:p>
          <a:p>
            <a:pPr marL="0" indent="0">
              <a:buNone/>
            </a:pPr>
            <a:r>
              <a:rPr lang="ja-JP" altLang="en-US" sz="1595" dirty="0"/>
              <a:t>○当初は生活支援コーディネーターや協議体が配置、設置されていなくとも、活用が可能。</a:t>
            </a:r>
            <a:endParaRPr lang="en-US" altLang="ja-JP" sz="1595" dirty="0"/>
          </a:p>
          <a:p>
            <a:pPr marL="0" indent="0">
              <a:buNone/>
            </a:pPr>
            <a:r>
              <a:rPr lang="ja-JP" altLang="en-US" sz="1595" dirty="0"/>
              <a:t>○協議体の機能を有するような既存の会議等も積極的に活用しつつ、最低限必要なメンバーで協議体を立ち上げ、徐々にメンバーを増やしていくなどといった方法も有効。</a:t>
            </a:r>
          </a:p>
        </p:txBody>
      </p:sp>
      <p:sp>
        <p:nvSpPr>
          <p:cNvPr id="5" name="角丸四角形 4"/>
          <p:cNvSpPr/>
          <p:nvPr/>
        </p:nvSpPr>
        <p:spPr>
          <a:xfrm>
            <a:off x="116464" y="701438"/>
            <a:ext cx="1794199" cy="43066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r>
              <a:rPr lang="ja-JP" altLang="en-US" sz="1794" b="1" dirty="0">
                <a:solidFill>
                  <a:prstClr val="black"/>
                </a:solidFill>
              </a:rPr>
              <a:t>前提</a:t>
            </a:r>
          </a:p>
        </p:txBody>
      </p:sp>
      <p:sp>
        <p:nvSpPr>
          <p:cNvPr id="8" name="正方形/長方形 7"/>
          <p:cNvSpPr/>
          <p:nvPr/>
        </p:nvSpPr>
        <p:spPr bwMode="gray">
          <a:xfrm>
            <a:off x="66136" y="55437"/>
            <a:ext cx="9773730" cy="545493"/>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defTabSz="911474">
              <a:defRPr/>
            </a:pPr>
            <a:r>
              <a:rPr lang="ja-JP" altLang="en-US" sz="2392" b="1" dirty="0">
                <a:solidFill>
                  <a:prstClr val="white"/>
                </a:solidFill>
                <a:latin typeface="ＭＳ Ｐゴシック"/>
              </a:rPr>
              <a:t>生活支援体制整備事業の活用例</a:t>
            </a:r>
            <a:endParaRPr lang="ja-JP" altLang="en-US" sz="1595" b="1" dirty="0">
              <a:solidFill>
                <a:prstClr val="white"/>
              </a:solidFill>
              <a:latin typeface="ＭＳ Ｐゴシック"/>
            </a:endParaRPr>
          </a:p>
        </p:txBody>
      </p:sp>
      <p:grpSp>
        <p:nvGrpSpPr>
          <p:cNvPr id="6" name="グループ化 5"/>
          <p:cNvGrpSpPr/>
          <p:nvPr/>
        </p:nvGrpSpPr>
        <p:grpSpPr>
          <a:xfrm>
            <a:off x="116464" y="2352331"/>
            <a:ext cx="9673075" cy="3062867"/>
            <a:chOff x="116836" y="2420888"/>
            <a:chExt cx="9704078" cy="3072684"/>
          </a:xfrm>
        </p:grpSpPr>
        <p:sp>
          <p:nvSpPr>
            <p:cNvPr id="4" name="コンテンツ プレースホルダー 2"/>
            <p:cNvSpPr txBox="1">
              <a:spLocks/>
            </p:cNvSpPr>
            <p:nvPr/>
          </p:nvSpPr>
          <p:spPr>
            <a:xfrm>
              <a:off x="116836" y="2665581"/>
              <a:ext cx="9704078" cy="2827991"/>
            </a:xfrm>
            <a:prstGeom prst="rect">
              <a:avLst/>
            </a:prstGeom>
            <a:ln w="19050">
              <a:solidFill>
                <a:schemeClr val="tx1"/>
              </a:solidFill>
            </a:ln>
          </p:spPr>
          <p:txBody>
            <a:bodyPr vert="horz" lIns="91148" tIns="45574" rIns="91148" bIns="45574"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595" dirty="0">
                <a:solidFill>
                  <a:prstClr val="black"/>
                </a:solidFill>
              </a:endParaRPr>
            </a:p>
            <a:p>
              <a:pPr marL="0" indent="0">
                <a:buFont typeface="Arial" panose="020B0604020202020204" pitchFamily="34" charset="0"/>
                <a:buNone/>
              </a:pPr>
              <a:r>
                <a:rPr lang="ja-JP" altLang="en-US" sz="1595" dirty="0">
                  <a:solidFill>
                    <a:prstClr val="black"/>
                  </a:solidFill>
                </a:rPr>
                <a:t>○協議体の設置に向けた生活支援・介護予防サービスの充実に関する研究会等の立上げや開催に係る経費</a:t>
              </a:r>
              <a:endParaRPr lang="en-US" altLang="ja-JP" sz="1595" dirty="0">
                <a:solidFill>
                  <a:prstClr val="black"/>
                </a:solidFill>
              </a:endParaRPr>
            </a:p>
            <a:p>
              <a:pPr marL="261100" indent="0">
                <a:buFont typeface="Arial" panose="020B0604020202020204" pitchFamily="34" charset="0"/>
                <a:buNone/>
              </a:pPr>
              <a:r>
                <a:rPr lang="ja-JP" altLang="en-US" sz="1296" dirty="0">
                  <a:solidFill>
                    <a:prstClr val="black"/>
                  </a:solidFill>
                </a:rPr>
                <a:t>研究会等出席に係る謝金（報償費）、開催調整に係る旅費、資料印刷費（印刷製本費）、会場借上料（使用料及び賃借料）　等</a:t>
              </a:r>
              <a:endParaRPr lang="en-US" altLang="ja-JP" sz="1296" dirty="0">
                <a:solidFill>
                  <a:prstClr val="black"/>
                </a:solidFill>
              </a:endParaRPr>
            </a:p>
            <a:p>
              <a:pPr marL="0" indent="0">
                <a:buFont typeface="Arial" panose="020B0604020202020204" pitchFamily="34" charset="0"/>
                <a:buNone/>
              </a:pPr>
              <a:endParaRPr lang="en-US" altLang="ja-JP" sz="1196" dirty="0">
                <a:solidFill>
                  <a:prstClr val="black"/>
                </a:solidFill>
              </a:endParaRPr>
            </a:p>
            <a:p>
              <a:pPr marL="0" indent="0">
                <a:buFont typeface="Arial" panose="020B0604020202020204" pitchFamily="34" charset="0"/>
                <a:buNone/>
              </a:pPr>
              <a:r>
                <a:rPr lang="ja-JP" altLang="en-US" sz="1595" dirty="0">
                  <a:solidFill>
                    <a:prstClr val="black"/>
                  </a:solidFill>
                </a:rPr>
                <a:t>○研究会や協議体等が中心となって実施する地域資源の実態調査等の情報収集に係る経費</a:t>
              </a:r>
              <a:endParaRPr lang="en-US" altLang="ja-JP" sz="1595" dirty="0">
                <a:solidFill>
                  <a:prstClr val="black"/>
                </a:solidFill>
              </a:endParaRPr>
            </a:p>
            <a:p>
              <a:pPr marL="261100" indent="0">
                <a:buFont typeface="Arial" panose="020B0604020202020204" pitchFamily="34" charset="0"/>
                <a:buNone/>
              </a:pPr>
              <a:r>
                <a:rPr lang="ja-JP" altLang="en-US" sz="1296" dirty="0">
                  <a:solidFill>
                    <a:prstClr val="black"/>
                  </a:solidFill>
                </a:rPr>
                <a:t>調査様式印刷費（印刷製本費）、調査様式郵送料（通信運搬費）、調査に係る委託料　等</a:t>
              </a:r>
              <a:endParaRPr lang="en-US" altLang="ja-JP" sz="1296" dirty="0">
                <a:solidFill>
                  <a:prstClr val="black"/>
                </a:solidFill>
              </a:endParaRPr>
            </a:p>
            <a:p>
              <a:pPr marL="0" indent="0">
                <a:buFont typeface="Arial" panose="020B0604020202020204" pitchFamily="34" charset="0"/>
                <a:buNone/>
              </a:pPr>
              <a:endParaRPr lang="en-US" altLang="ja-JP" sz="1196" dirty="0">
                <a:solidFill>
                  <a:prstClr val="black"/>
                </a:solidFill>
              </a:endParaRPr>
            </a:p>
            <a:p>
              <a:pPr marL="0" indent="0">
                <a:buFont typeface="Arial" panose="020B0604020202020204" pitchFamily="34" charset="0"/>
                <a:buNone/>
              </a:pPr>
              <a:r>
                <a:rPr lang="ja-JP" altLang="en-US" sz="1595" dirty="0">
                  <a:solidFill>
                    <a:prstClr val="black"/>
                  </a:solidFill>
                </a:rPr>
                <a:t>○生活支援・介護予防サービスに係るボランティア等の担い手に対する研修等実施に係る経費</a:t>
              </a:r>
              <a:endParaRPr lang="en-US" altLang="ja-JP" sz="1595" dirty="0">
                <a:solidFill>
                  <a:prstClr val="black"/>
                </a:solidFill>
              </a:endParaRPr>
            </a:p>
            <a:p>
              <a:pPr marL="261100" indent="0">
                <a:buFont typeface="Arial" panose="020B0604020202020204" pitchFamily="34" charset="0"/>
                <a:buNone/>
              </a:pPr>
              <a:r>
                <a:rPr lang="ja-JP" altLang="en-US" sz="1296" dirty="0">
                  <a:solidFill>
                    <a:prstClr val="black"/>
                  </a:solidFill>
                </a:rPr>
                <a:t>研修の講師謝金（報償費）、研修調整に係る旅費、資料印刷費（印刷製本費）、会場借上料（使用料及び賃借料）　等</a:t>
              </a:r>
              <a:endParaRPr lang="en-US" altLang="ja-JP" sz="1296" dirty="0">
                <a:solidFill>
                  <a:prstClr val="black"/>
                </a:solidFill>
              </a:endParaRPr>
            </a:p>
            <a:p>
              <a:pPr marL="0" indent="0">
                <a:spcBef>
                  <a:spcPts val="0"/>
                </a:spcBef>
                <a:buFont typeface="Arial" panose="020B0604020202020204" pitchFamily="34" charset="0"/>
                <a:buNone/>
              </a:pPr>
              <a:endParaRPr lang="en-US" altLang="ja-JP" sz="1196" dirty="0">
                <a:solidFill>
                  <a:prstClr val="black"/>
                </a:solidFill>
              </a:endParaRPr>
            </a:p>
            <a:p>
              <a:pPr marL="0" indent="0">
                <a:spcBef>
                  <a:spcPts val="0"/>
                </a:spcBef>
                <a:buFont typeface="Arial" panose="020B0604020202020204" pitchFamily="34" charset="0"/>
                <a:buNone/>
              </a:pPr>
              <a:r>
                <a:rPr lang="ja-JP" altLang="en-US" sz="1595" dirty="0">
                  <a:solidFill>
                    <a:prstClr val="black"/>
                  </a:solidFill>
                </a:rPr>
                <a:t>○生活支援コーディネーターの配置及び活動に係る経費や協議体の開催に係る経費</a:t>
              </a:r>
              <a:endParaRPr lang="en-US" altLang="ja-JP" sz="1595" dirty="0">
                <a:solidFill>
                  <a:prstClr val="black"/>
                </a:solidFill>
              </a:endParaRPr>
            </a:p>
          </p:txBody>
        </p:sp>
        <p:sp>
          <p:nvSpPr>
            <p:cNvPr id="9" name="角丸四角形 8"/>
            <p:cNvSpPr/>
            <p:nvPr/>
          </p:nvSpPr>
          <p:spPr>
            <a:xfrm>
              <a:off x="116836" y="2420888"/>
              <a:ext cx="1799950" cy="43204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r>
                <a:rPr lang="ja-JP" altLang="en-US" sz="1794" b="1" dirty="0">
                  <a:solidFill>
                    <a:prstClr val="black"/>
                  </a:solidFill>
                </a:rPr>
                <a:t>活用例</a:t>
              </a:r>
            </a:p>
          </p:txBody>
        </p:sp>
      </p:grpSp>
      <p:sp>
        <p:nvSpPr>
          <p:cNvPr id="2" name="正方形/長方形 1"/>
          <p:cNvSpPr/>
          <p:nvPr/>
        </p:nvSpPr>
        <p:spPr>
          <a:xfrm>
            <a:off x="107829" y="5510561"/>
            <a:ext cx="9690344" cy="129200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1474"/>
            <a:r>
              <a:rPr lang="en-US" altLang="ja-JP" sz="1794" b="1" dirty="0">
                <a:solidFill>
                  <a:prstClr val="black"/>
                </a:solidFill>
              </a:rPr>
              <a:t>【</a:t>
            </a:r>
            <a:r>
              <a:rPr lang="ja-JP" altLang="en-US" sz="1794" b="1" dirty="0">
                <a:solidFill>
                  <a:prstClr val="black"/>
                </a:solidFill>
              </a:rPr>
              <a:t>地域医療介護総合確保基金の活用例</a:t>
            </a:r>
            <a:r>
              <a:rPr lang="en-US" altLang="ja-JP" sz="1794" b="1" dirty="0">
                <a:solidFill>
                  <a:prstClr val="black"/>
                </a:solidFill>
              </a:rPr>
              <a:t>】</a:t>
            </a:r>
          </a:p>
          <a:p>
            <a:pPr defTabSz="911474"/>
            <a:r>
              <a:rPr lang="ja-JP" altLang="en-US" sz="1595" dirty="0">
                <a:solidFill>
                  <a:prstClr val="black"/>
                </a:solidFill>
              </a:rPr>
              <a:t>○広範囲にサービスを提供する</a:t>
            </a:r>
            <a:r>
              <a:rPr lang="ja-JP" altLang="ja-JP" sz="1595" dirty="0">
                <a:solidFill>
                  <a:prstClr val="black"/>
                </a:solidFill>
              </a:rPr>
              <a:t>担い手</a:t>
            </a:r>
            <a:r>
              <a:rPr lang="ja-JP" altLang="en-US" sz="1595" dirty="0">
                <a:solidFill>
                  <a:prstClr val="black"/>
                </a:solidFill>
              </a:rPr>
              <a:t>や基準を緩和した訪問型サービスの従事者の養成</a:t>
            </a:r>
            <a:endParaRPr lang="en-US" altLang="ja-JP" sz="1595" dirty="0">
              <a:solidFill>
                <a:prstClr val="black"/>
              </a:solidFill>
            </a:endParaRPr>
          </a:p>
          <a:p>
            <a:pPr defTabSz="911474"/>
            <a:r>
              <a:rPr lang="ja-JP" altLang="en-US" sz="1595" dirty="0">
                <a:solidFill>
                  <a:prstClr val="black"/>
                </a:solidFill>
              </a:rPr>
              <a:t>○生活支援</a:t>
            </a:r>
            <a:r>
              <a:rPr lang="ja-JP" altLang="ja-JP" sz="1595" dirty="0">
                <a:solidFill>
                  <a:prstClr val="black"/>
                </a:solidFill>
              </a:rPr>
              <a:t>コーディネーターの養成研修に加え、</a:t>
            </a:r>
            <a:r>
              <a:rPr lang="ja-JP" altLang="ja-JP" sz="1595" u="sng" dirty="0">
                <a:solidFill>
                  <a:srgbClr val="FF0000"/>
                </a:solidFill>
              </a:rPr>
              <a:t>フォローアップ研修</a:t>
            </a:r>
            <a:r>
              <a:rPr lang="ja-JP" altLang="en-US" sz="1595" u="sng" dirty="0">
                <a:solidFill>
                  <a:srgbClr val="FF0000"/>
                </a:solidFill>
              </a:rPr>
              <a:t>や</a:t>
            </a:r>
            <a:r>
              <a:rPr lang="ja-JP" altLang="ja-JP" sz="1595" u="sng" dirty="0">
                <a:solidFill>
                  <a:srgbClr val="FF0000"/>
                </a:solidFill>
              </a:rPr>
              <a:t>実践研修</a:t>
            </a:r>
            <a:r>
              <a:rPr lang="ja-JP" altLang="en-US" sz="1595" u="sng" dirty="0">
                <a:solidFill>
                  <a:srgbClr val="FF0000"/>
                </a:solidFill>
              </a:rPr>
              <a:t>の実施</a:t>
            </a:r>
            <a:endParaRPr lang="en-US" altLang="ja-JP" sz="1595" dirty="0">
              <a:solidFill>
                <a:prstClr val="black"/>
              </a:solidFill>
            </a:endParaRPr>
          </a:p>
          <a:p>
            <a:pPr defTabSz="911474"/>
            <a:r>
              <a:rPr lang="ja-JP" altLang="en-US" sz="1595" dirty="0">
                <a:solidFill>
                  <a:prstClr val="black"/>
                </a:solidFill>
              </a:rPr>
              <a:t>○</a:t>
            </a:r>
            <a:r>
              <a:rPr lang="ja-JP" altLang="ja-JP" sz="1595" u="sng" dirty="0">
                <a:solidFill>
                  <a:srgbClr val="FF0000"/>
                </a:solidFill>
              </a:rPr>
              <a:t>生活支援コーディネーター</a:t>
            </a:r>
            <a:r>
              <a:rPr lang="ja-JP" altLang="en-US" sz="1595" u="sng" dirty="0">
                <a:solidFill>
                  <a:srgbClr val="FF0000"/>
                </a:solidFill>
              </a:rPr>
              <a:t>の</a:t>
            </a:r>
            <a:r>
              <a:rPr lang="ja-JP" altLang="ja-JP" sz="1595" u="sng" dirty="0">
                <a:solidFill>
                  <a:srgbClr val="FF0000"/>
                </a:solidFill>
              </a:rPr>
              <a:t>指導者等が生活支援コーディネーターの個別</a:t>
            </a:r>
            <a:r>
              <a:rPr lang="ja-JP" altLang="en-US" sz="1595" u="sng" dirty="0">
                <a:solidFill>
                  <a:srgbClr val="FF0000"/>
                </a:solidFill>
              </a:rPr>
              <a:t>又は</a:t>
            </a:r>
            <a:r>
              <a:rPr lang="ja-JP" altLang="ja-JP" sz="1595" u="sng" dirty="0">
                <a:solidFill>
                  <a:srgbClr val="FF0000"/>
                </a:solidFill>
              </a:rPr>
              <a:t>共同指導を行い資質の向上を図る事業</a:t>
            </a:r>
            <a:endParaRPr lang="en-US" altLang="ja-JP" sz="1595" u="sng" dirty="0">
              <a:solidFill>
                <a:srgbClr val="FF0000"/>
              </a:solidFill>
            </a:endParaRPr>
          </a:p>
        </p:txBody>
      </p:sp>
      <p:sp>
        <p:nvSpPr>
          <p:cNvPr id="10" name="スライド番号プレースホルダー 2"/>
          <p:cNvSpPr>
            <a:spLocks noGrp="1"/>
          </p:cNvSpPr>
          <p:nvPr>
            <p:ph type="sldNum" sz="quarter" idx="12"/>
          </p:nvPr>
        </p:nvSpPr>
        <p:spPr>
          <a:xfrm>
            <a:off x="7594278" y="6510384"/>
            <a:ext cx="2311400" cy="363958"/>
          </a:xfrm>
        </p:spPr>
        <p:txBody>
          <a:bodyPr/>
          <a:lstStyle/>
          <a:p>
            <a:fld id="{6EE5545B-4637-4310-8EFF-B98F64E0B5B7}" type="slidenum">
              <a:rPr lang="ja-JP" altLang="en-US" sz="1396" b="1">
                <a:solidFill>
                  <a:prstClr val="black"/>
                </a:solidFill>
                <a:latin typeface="ＭＳ ゴシック" panose="020B0609070205080204" pitchFamily="49" charset="-128"/>
                <a:ea typeface="ＭＳ ゴシック" panose="020B0609070205080204" pitchFamily="49" charset="-128"/>
              </a:rPr>
              <a:pPr/>
              <a:t>25</a:t>
            </a:fld>
            <a:endParaRPr lang="ja-JP" altLang="en-US" sz="1396" b="1">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95532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a:blip r:embed="rId2" cstate="print"/>
          <a:srcRect/>
          <a:stretch>
            <a:fillRect/>
          </a:stretch>
        </p:blipFill>
        <p:spPr bwMode="auto">
          <a:xfrm>
            <a:off x="416497" y="558553"/>
            <a:ext cx="9145015" cy="5904656"/>
          </a:xfrm>
          <a:prstGeom prst="rect">
            <a:avLst/>
          </a:prstGeom>
          <a:noFill/>
          <a:ln w="6350">
            <a:solidFill>
              <a:schemeClr val="tx1"/>
            </a:solidFill>
            <a:miter lim="800000"/>
            <a:headEnd/>
            <a:tailEnd/>
          </a:ln>
        </p:spPr>
      </p:pic>
      <p:sp>
        <p:nvSpPr>
          <p:cNvPr id="6" name="正方形/長方形 5"/>
          <p:cNvSpPr/>
          <p:nvPr/>
        </p:nvSpPr>
        <p:spPr>
          <a:xfrm>
            <a:off x="416496" y="6463210"/>
            <a:ext cx="2215068" cy="328475"/>
          </a:xfrm>
          <a:prstGeom prst="rect">
            <a:avLst/>
          </a:prstGeom>
        </p:spPr>
        <p:txBody>
          <a:bodyPr wrap="none" lIns="96698" tIns="48349" rIns="96698" bIns="48349">
            <a:spAutoFit/>
          </a:bodyPr>
          <a:lstStyle/>
          <a:p>
            <a:r>
              <a:rPr lang="ja-JP" altLang="ja-JP" sz="1500" dirty="0"/>
              <a:t>資料）寒河江市役所提供</a:t>
            </a:r>
          </a:p>
        </p:txBody>
      </p:sp>
      <p:sp>
        <p:nvSpPr>
          <p:cNvPr id="7" name="正方形/長方形 6"/>
          <p:cNvSpPr/>
          <p:nvPr/>
        </p:nvSpPr>
        <p:spPr>
          <a:xfrm>
            <a:off x="3234357" y="118964"/>
            <a:ext cx="3519913" cy="374641"/>
          </a:xfrm>
          <a:prstGeom prst="rect">
            <a:avLst/>
          </a:prstGeom>
          <a:ln>
            <a:noFill/>
          </a:ln>
        </p:spPr>
        <p:style>
          <a:lnRef idx="2">
            <a:schemeClr val="dk1"/>
          </a:lnRef>
          <a:fillRef idx="1">
            <a:schemeClr val="lt1"/>
          </a:fillRef>
          <a:effectRef idx="0">
            <a:schemeClr val="dk1"/>
          </a:effectRef>
          <a:fontRef idx="minor">
            <a:schemeClr val="dk1"/>
          </a:fontRef>
        </p:style>
        <p:txBody>
          <a:bodyPr wrap="none" lIns="96698" tIns="48349" rIns="96698" bIns="48349">
            <a:spAutoFit/>
          </a:bodyPr>
          <a:lstStyle/>
          <a:p>
            <a:r>
              <a:rPr lang="ja-JP" altLang="en-US" dirty="0" smtClean="0">
                <a:solidFill>
                  <a:schemeClr val="tx1"/>
                </a:solidFill>
              </a:rPr>
              <a:t>＜地域</a:t>
            </a:r>
            <a:r>
              <a:rPr lang="ja-JP" altLang="en-US" dirty="0">
                <a:solidFill>
                  <a:schemeClr val="tx1"/>
                </a:solidFill>
              </a:rPr>
              <a:t>資源の整理イメージ（例）＞</a:t>
            </a:r>
            <a:endParaRPr lang="en-US" altLang="ja-JP" dirty="0">
              <a:solidFill>
                <a:schemeClr val="tx1"/>
              </a:solidFill>
            </a:endParaRPr>
          </a:p>
        </p:txBody>
      </p:sp>
      <p:sp>
        <p:nvSpPr>
          <p:cNvPr id="3" name="スライド番号プレースホルダー 2"/>
          <p:cNvSpPr>
            <a:spLocks noGrp="1"/>
          </p:cNvSpPr>
          <p:nvPr>
            <p:ph type="sldNum" sz="quarter" idx="12"/>
          </p:nvPr>
        </p:nvSpPr>
        <p:spPr/>
        <p:txBody>
          <a:bodyPr/>
          <a:lstStyle/>
          <a:p>
            <a:fld id="{606D7E6A-54E1-4AA5-9D49-9786E4CA8AD1}" type="slidenum">
              <a:rPr kumimoji="1" lang="ja-JP" altLang="en-US" smtClean="0"/>
              <a:t>26</a:t>
            </a:fld>
            <a:endParaRPr kumimoji="1" lang="ja-JP" altLang="en-US"/>
          </a:p>
        </p:txBody>
      </p:sp>
    </p:spTree>
    <p:extLst>
      <p:ext uri="{BB962C8B-B14F-4D97-AF65-F5344CB8AC3E}">
        <p14:creationId xmlns:p14="http://schemas.microsoft.com/office/powerpoint/2010/main" val="3814124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165511" y="870973"/>
            <a:ext cx="9612025" cy="1615827"/>
          </a:xfrm>
          <a:prstGeom prst="rect">
            <a:avLst/>
          </a:prstGeom>
          <a:noFill/>
          <a:ln>
            <a:solidFill>
              <a:schemeClr val="tx1"/>
            </a:solidFill>
            <a:prstDash val="dash"/>
          </a:ln>
        </p:spPr>
        <p:txBody>
          <a:bodyPr wrap="square" rtlCol="0">
            <a:spAutoFit/>
          </a:bodyPr>
          <a:lstStyle/>
          <a:p>
            <a:pPr defTabSz="913575">
              <a:lnSpc>
                <a:spcPct val="150000"/>
              </a:lnSpc>
            </a:pPr>
            <a:r>
              <a:rPr lang="ja-JP" altLang="en-US" sz="1400" dirty="0">
                <a:solidFill>
                  <a:prstClr val="black"/>
                </a:solidFill>
              </a:rPr>
              <a:t>○　地域包括ケア</a:t>
            </a:r>
            <a:r>
              <a:rPr lang="ja-JP" altLang="en-US" sz="1400" dirty="0" smtClean="0">
                <a:solidFill>
                  <a:prstClr val="black"/>
                </a:solidFill>
              </a:rPr>
              <a:t>実現に向けた、充実・強化の取組</a:t>
            </a:r>
            <a:r>
              <a:rPr lang="ja-JP" altLang="en-US" sz="1400" dirty="0">
                <a:solidFill>
                  <a:prstClr val="black"/>
                </a:solidFill>
              </a:rPr>
              <a:t>を</a:t>
            </a:r>
            <a:r>
              <a:rPr lang="ja-JP" altLang="en-US" sz="1400" b="1" u="sng" dirty="0">
                <a:solidFill>
                  <a:prstClr val="black"/>
                </a:solidFill>
              </a:rPr>
              <a:t>地域支援事業の枠組みを活用し</a:t>
            </a:r>
            <a:r>
              <a:rPr lang="ja-JP" altLang="en-US" sz="1400" dirty="0">
                <a:solidFill>
                  <a:prstClr val="black"/>
                </a:solidFill>
              </a:rPr>
              <a:t>、市町村が推進</a:t>
            </a:r>
            <a:r>
              <a:rPr lang="ja-JP" altLang="en-US" sz="1400" dirty="0" smtClean="0">
                <a:solidFill>
                  <a:prstClr val="black"/>
                </a:solidFill>
              </a:rPr>
              <a:t>。</a:t>
            </a:r>
            <a:endParaRPr lang="en-US" altLang="ja-JP" sz="1400" dirty="0" smtClean="0">
              <a:solidFill>
                <a:prstClr val="black"/>
              </a:solidFill>
            </a:endParaRPr>
          </a:p>
          <a:p>
            <a:pPr defTabSz="913575">
              <a:lnSpc>
                <a:spcPct val="150000"/>
              </a:lnSpc>
            </a:pPr>
            <a:r>
              <a:rPr lang="ja-JP" altLang="en-US" sz="1400" dirty="0" smtClean="0">
                <a:solidFill>
                  <a:prstClr val="black"/>
                </a:solidFill>
              </a:rPr>
              <a:t>○</a:t>
            </a:r>
            <a:r>
              <a:rPr lang="ja-JP" altLang="en-US" sz="1400" dirty="0">
                <a:solidFill>
                  <a:prstClr val="black"/>
                </a:solidFill>
              </a:rPr>
              <a:t>　あわせて要支援者に対するサービスの提供の方法を給付から事業へ</a:t>
            </a:r>
            <a:r>
              <a:rPr lang="ja-JP" altLang="en-US" sz="1400" dirty="0" smtClean="0">
                <a:solidFill>
                  <a:prstClr val="black"/>
                </a:solidFill>
              </a:rPr>
              <a:t>見直し、サービスの多様化を図る。</a:t>
            </a:r>
            <a:endParaRPr lang="en-US" altLang="ja-JP" sz="1400" dirty="0">
              <a:solidFill>
                <a:prstClr val="black"/>
              </a:solidFill>
            </a:endParaRPr>
          </a:p>
          <a:p>
            <a:pPr defTabSz="913575">
              <a:lnSpc>
                <a:spcPct val="150000"/>
              </a:lnSpc>
            </a:pPr>
            <a:r>
              <a:rPr lang="ja-JP" altLang="en-US" sz="1400" dirty="0">
                <a:solidFill>
                  <a:prstClr val="black"/>
                </a:solidFill>
              </a:rPr>
              <a:t>○　これら</a:t>
            </a:r>
            <a:r>
              <a:rPr lang="ja-JP" altLang="en-US" sz="1400" dirty="0" smtClean="0">
                <a:solidFill>
                  <a:prstClr val="black"/>
                </a:solidFill>
              </a:rPr>
              <a:t>を市町村</a:t>
            </a:r>
            <a:r>
              <a:rPr lang="ja-JP" altLang="en-US" sz="1400" dirty="0">
                <a:solidFill>
                  <a:prstClr val="black"/>
                </a:solidFill>
              </a:rPr>
              <a:t>が</a:t>
            </a:r>
            <a:r>
              <a:rPr lang="ja-JP" altLang="en-US" sz="1400" dirty="0" smtClean="0">
                <a:solidFill>
                  <a:prstClr val="black"/>
                </a:solidFill>
              </a:rPr>
              <a:t>中心となって総合的に取り組む</a:t>
            </a:r>
            <a:r>
              <a:rPr lang="ja-JP" altLang="en-US" sz="1400" dirty="0">
                <a:solidFill>
                  <a:prstClr val="black"/>
                </a:solidFill>
              </a:rPr>
              <a:t>ことで</a:t>
            </a:r>
            <a:r>
              <a:rPr lang="ja-JP" altLang="en-US" sz="1400" dirty="0" smtClean="0">
                <a:solidFill>
                  <a:prstClr val="black"/>
                </a:solidFill>
              </a:rPr>
              <a:t>地域で高齢者を支える</a:t>
            </a:r>
            <a:r>
              <a:rPr lang="ja-JP" altLang="en-US" sz="1400" dirty="0">
                <a:solidFill>
                  <a:prstClr val="black"/>
                </a:solidFill>
              </a:rPr>
              <a:t>社会が実現</a:t>
            </a:r>
            <a:r>
              <a:rPr lang="ja-JP" altLang="en-US" sz="1400" dirty="0" smtClean="0">
                <a:solidFill>
                  <a:prstClr val="black"/>
                </a:solidFill>
              </a:rPr>
              <a:t>。</a:t>
            </a:r>
            <a:endParaRPr lang="en-US" altLang="ja-JP" sz="1400" dirty="0" smtClean="0">
              <a:solidFill>
                <a:prstClr val="black"/>
              </a:solidFill>
            </a:endParaRPr>
          </a:p>
          <a:p>
            <a:pPr marL="180000" indent="-457200" defTabSz="913575">
              <a:lnSpc>
                <a:spcPct val="150000"/>
              </a:lnSpc>
            </a:pPr>
            <a:r>
              <a:rPr lang="en-US" altLang="ja-JP" sz="1200" dirty="0" smtClean="0">
                <a:solidFill>
                  <a:prstClr val="black"/>
                </a:solidFill>
              </a:rPr>
              <a:t>※</a:t>
            </a:r>
            <a:r>
              <a:rPr lang="ja-JP" altLang="en-US" sz="1200" dirty="0" smtClean="0">
                <a:solidFill>
                  <a:prstClr val="black"/>
                </a:solidFill>
              </a:rPr>
              <a:t>「医療・介護連携強化」「</a:t>
            </a:r>
            <a:r>
              <a:rPr lang="ja-JP" altLang="en-US" sz="1200" dirty="0">
                <a:solidFill>
                  <a:prstClr val="black"/>
                </a:solidFill>
              </a:rPr>
              <a:t>認知症</a:t>
            </a:r>
            <a:r>
              <a:rPr lang="ja-JP" altLang="en-US" sz="1200" dirty="0" smtClean="0">
                <a:solidFill>
                  <a:prstClr val="black"/>
                </a:solidFill>
              </a:rPr>
              <a:t>施策の推進」「生活支援体制整備」に係る事業については、地域包括支援センター以外の実施主体に事業を委託することも可能</a:t>
            </a:r>
            <a:endParaRPr lang="en-US" altLang="ja-JP" sz="1200" dirty="0">
              <a:solidFill>
                <a:prstClr val="black"/>
              </a:solidFill>
            </a:endParaRPr>
          </a:p>
        </p:txBody>
      </p:sp>
      <p:sp>
        <p:nvSpPr>
          <p:cNvPr id="23" name="テキスト ボックス 22"/>
          <p:cNvSpPr txBox="1"/>
          <p:nvPr/>
        </p:nvSpPr>
        <p:spPr>
          <a:xfrm>
            <a:off x="135568" y="2616216"/>
            <a:ext cx="9672000" cy="3472344"/>
          </a:xfrm>
          <a:prstGeom prst="roundRect">
            <a:avLst>
              <a:gd name="adj" fmla="val 5160"/>
            </a:avLst>
          </a:prstGeom>
          <a:solidFill>
            <a:sysClr val="window" lastClr="FFFFFF"/>
          </a:solidFill>
          <a:ln w="6350">
            <a:solidFill>
              <a:prstClr val="black"/>
            </a:solidFill>
          </a:ln>
          <a:effectLst/>
        </p:spPr>
        <p:txBody>
          <a:bodyPr rot="0" spcFirstLastPara="0" vert="horz" wrap="square" lIns="72000" tIns="45720" rIns="72000" bIns="45720" numCol="1" spcCol="0" rtlCol="0" fromWordArt="0" anchor="t" anchorCtr="0" forceAA="0" compatLnSpc="1">
            <a:prstTxWarp prst="textNoShape">
              <a:avLst/>
            </a:prstTxWarp>
            <a:noAutofit/>
          </a:bodyPr>
          <a:lstStyle/>
          <a:p>
            <a:pPr marL="177800" indent="-177800" algn="just">
              <a:defRPr/>
            </a:pPr>
            <a:r>
              <a:rPr kumimoji="0" lang="ja-JP" altLang="en-US" sz="1600" kern="0" dirty="0">
                <a:solidFill>
                  <a:prstClr val="black"/>
                </a:solidFill>
                <a:latin typeface="ＭＳ Ｐゴシック"/>
              </a:rPr>
              <a:t>　</a:t>
            </a:r>
            <a:r>
              <a:rPr kumimoji="0" lang="ja-JP" altLang="en-US" sz="1600" kern="0" dirty="0" smtClean="0">
                <a:solidFill>
                  <a:prstClr val="black"/>
                </a:solidFill>
                <a:latin typeface="ＭＳ Ｐゴシック"/>
              </a:rPr>
              <a:t> 　平成</a:t>
            </a:r>
            <a:r>
              <a:rPr kumimoji="0" lang="en-US" altLang="ja-JP" sz="1600" kern="0" dirty="0" smtClean="0">
                <a:solidFill>
                  <a:prstClr val="black"/>
                </a:solidFill>
                <a:latin typeface="ＭＳ Ｐゴシック"/>
              </a:rPr>
              <a:t>30</a:t>
            </a:r>
            <a:r>
              <a:rPr kumimoji="0" lang="ja-JP" altLang="en-US" sz="1600" kern="0" dirty="0" smtClean="0">
                <a:solidFill>
                  <a:prstClr val="black"/>
                </a:solidFill>
                <a:latin typeface="ＭＳ Ｐゴシック"/>
              </a:rPr>
              <a:t>年度までに全市町村が地域支援事業として以下の事業に取り組めるよう、必要な財源を確保し、市町村の取組を支援する。</a:t>
            </a:r>
            <a:endParaRPr lang="en-US" altLang="ja-JP" sz="1600" dirty="0" smtClean="0">
              <a:solidFill>
                <a:prstClr val="black"/>
              </a:solidFill>
              <a:latin typeface="ＭＳ Ｐゴシック"/>
            </a:endParaRPr>
          </a:p>
          <a:p>
            <a:pPr marL="177800" indent="-177800" algn="just">
              <a:defRPr/>
            </a:pPr>
            <a:endParaRPr lang="en-US" altLang="ja-JP" sz="1200" dirty="0" smtClean="0">
              <a:solidFill>
                <a:prstClr val="black"/>
              </a:solidFill>
              <a:latin typeface="ＭＳ Ｐゴシック"/>
            </a:endParaRPr>
          </a:p>
          <a:p>
            <a:pPr marL="177800" indent="-177800" algn="just">
              <a:defRPr/>
            </a:pPr>
            <a:endParaRPr lang="en-US" altLang="ja-JP" sz="1200" dirty="0">
              <a:solidFill>
                <a:prstClr val="black"/>
              </a:solidFill>
              <a:latin typeface="ＭＳ Ｐゴシック"/>
            </a:endParaRPr>
          </a:p>
          <a:p>
            <a:pPr marL="177800" indent="-177800" algn="just">
              <a:defRPr/>
            </a:pPr>
            <a:endParaRPr lang="en-US" altLang="ja-JP" sz="1200" dirty="0">
              <a:solidFill>
                <a:prstClr val="black"/>
              </a:solidFill>
              <a:latin typeface="ＭＳ Ｐゴシック"/>
            </a:endParaRPr>
          </a:p>
          <a:p>
            <a:pPr algn="just">
              <a:defRPr/>
            </a:pPr>
            <a:endParaRPr kumimoji="0" lang="en-US" altLang="ja-JP" sz="1200" kern="0" dirty="0" smtClean="0">
              <a:solidFill>
                <a:prstClr val="black"/>
              </a:solidFill>
              <a:latin typeface="ＭＳ Ｐゴシック"/>
            </a:endParaRPr>
          </a:p>
          <a:p>
            <a:pPr marL="273050" indent="-273050" algn="just">
              <a:defRPr/>
            </a:pPr>
            <a:r>
              <a:rPr kumimoji="0" lang="ja-JP" altLang="en-US" sz="1200" kern="0" dirty="0" smtClean="0">
                <a:solidFill>
                  <a:prstClr val="black"/>
                </a:solidFill>
                <a:latin typeface="ＭＳ Ｐゴシック"/>
              </a:rPr>
              <a:t>　</a:t>
            </a:r>
            <a:endParaRPr kumimoji="0" lang="en-US" altLang="ja-JP" sz="1200" kern="0" dirty="0" smtClean="0">
              <a:solidFill>
                <a:prstClr val="black"/>
              </a:solidFill>
              <a:latin typeface="ＭＳ Ｐゴシック"/>
            </a:endParaRPr>
          </a:p>
          <a:p>
            <a:pPr marL="273050" indent="-273050" algn="just">
              <a:defRPr/>
            </a:pPr>
            <a:endParaRPr kumimoji="0" lang="en-US" altLang="ja-JP" sz="1200" kern="0" dirty="0">
              <a:solidFill>
                <a:prstClr val="black"/>
              </a:solidFill>
              <a:latin typeface="ＭＳ Ｐゴシック"/>
            </a:endParaRPr>
          </a:p>
          <a:p>
            <a:pPr marL="273050" indent="-273050" algn="just">
              <a:defRPr/>
            </a:pPr>
            <a:r>
              <a:rPr kumimoji="0" lang="ja-JP" altLang="en-US" sz="1200" kern="0" dirty="0" smtClean="0">
                <a:solidFill>
                  <a:prstClr val="black"/>
                </a:solidFill>
                <a:latin typeface="ＭＳ Ｐゴシック"/>
              </a:rPr>
              <a:t>　</a:t>
            </a:r>
            <a:endParaRPr kumimoji="0" lang="en-US" altLang="ja-JP" sz="1200" kern="0" dirty="0" smtClean="0">
              <a:solidFill>
                <a:prstClr val="black"/>
              </a:solidFill>
              <a:latin typeface="ＭＳ Ｐゴシック"/>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p:txBody>
      </p:sp>
      <p:sp>
        <p:nvSpPr>
          <p:cNvPr id="24" name="角丸四角形 23"/>
          <p:cNvSpPr/>
          <p:nvPr/>
        </p:nvSpPr>
        <p:spPr>
          <a:xfrm>
            <a:off x="236473" y="3806569"/>
            <a:ext cx="2268258" cy="2070711"/>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smtClean="0">
                <a:solidFill>
                  <a:prstClr val="black"/>
                </a:solidFill>
              </a:rPr>
              <a:t>地域の医療・介護関係者による</a:t>
            </a:r>
            <a:r>
              <a:rPr lang="ja-JP" altLang="en-US" sz="1400" dirty="0">
                <a:solidFill>
                  <a:prstClr val="black"/>
                </a:solidFill>
              </a:rPr>
              <a:t>会議</a:t>
            </a:r>
            <a:r>
              <a:rPr lang="ja-JP" altLang="en-US" sz="1400" dirty="0" smtClean="0">
                <a:solidFill>
                  <a:prstClr val="black"/>
                </a:solidFill>
              </a:rPr>
              <a:t>の開催、在宅医療・介護関係者の研修等を</a:t>
            </a:r>
            <a:r>
              <a:rPr lang="ja-JP" altLang="en-US" sz="1400" dirty="0">
                <a:solidFill>
                  <a:prstClr val="black"/>
                </a:solidFill>
              </a:rPr>
              <a:t>行い</a:t>
            </a:r>
            <a:r>
              <a:rPr lang="ja-JP" altLang="en-US" sz="1400" dirty="0" smtClean="0">
                <a:solidFill>
                  <a:prstClr val="black"/>
                </a:solidFill>
              </a:rPr>
              <a:t>、在宅医療と介護サービスを一体的に提供する体制の構築を推進</a:t>
            </a:r>
            <a:endParaRPr lang="ja-JP" altLang="en-US" sz="1400" dirty="0">
              <a:solidFill>
                <a:prstClr val="black"/>
              </a:solidFill>
            </a:endParaRPr>
          </a:p>
        </p:txBody>
      </p:sp>
      <p:sp>
        <p:nvSpPr>
          <p:cNvPr id="25" name="角丸四角形 24"/>
          <p:cNvSpPr/>
          <p:nvPr/>
        </p:nvSpPr>
        <p:spPr>
          <a:xfrm>
            <a:off x="2571897" y="3806562"/>
            <a:ext cx="2453148" cy="207071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300" dirty="0" smtClean="0">
                <a:solidFill>
                  <a:prstClr val="black"/>
                </a:solidFill>
              </a:rPr>
              <a:t>初期集中支援チームの関与による認知症の早期診断・早期</a:t>
            </a:r>
            <a:r>
              <a:rPr lang="ja-JP" altLang="en-US" sz="1300" dirty="0">
                <a:solidFill>
                  <a:prstClr val="black"/>
                </a:solidFill>
              </a:rPr>
              <a:t>対応</a:t>
            </a:r>
            <a:r>
              <a:rPr lang="ja-JP" altLang="en-US" sz="1300" dirty="0" smtClean="0">
                <a:solidFill>
                  <a:prstClr val="black"/>
                </a:solidFill>
              </a:rPr>
              <a:t>や、地域支援推進員</a:t>
            </a:r>
            <a:r>
              <a:rPr lang="ja-JP" altLang="en-US" sz="1300" dirty="0">
                <a:solidFill>
                  <a:prstClr val="black"/>
                </a:solidFill>
              </a:rPr>
              <a:t>による</a:t>
            </a:r>
            <a:r>
              <a:rPr lang="ja-JP" altLang="en-US" sz="1300" dirty="0" smtClean="0">
                <a:solidFill>
                  <a:prstClr val="black"/>
                </a:solidFill>
              </a:rPr>
              <a:t>相談対応等を行い、</a:t>
            </a:r>
            <a:r>
              <a:rPr lang="ja-JP" altLang="en-US" sz="1300" dirty="0">
                <a:solidFill>
                  <a:prstClr val="black"/>
                </a:solidFill>
              </a:rPr>
              <a:t>認知症の人本人の意思が尊重され、できる限り住み慣れた地域のよい環境で自分らしく暮らし続けることができる</a:t>
            </a:r>
            <a:r>
              <a:rPr lang="ja-JP" altLang="en-US" sz="1300" dirty="0" smtClean="0">
                <a:solidFill>
                  <a:prstClr val="black"/>
                </a:solidFill>
              </a:rPr>
              <a:t>地域の構築を推進</a:t>
            </a:r>
            <a:endParaRPr lang="en-US" altLang="ja-JP" sz="1300" dirty="0" smtClean="0">
              <a:solidFill>
                <a:prstClr val="black"/>
              </a:solidFill>
            </a:endParaRPr>
          </a:p>
        </p:txBody>
      </p:sp>
      <p:sp>
        <p:nvSpPr>
          <p:cNvPr id="26" name="角丸四角形 25"/>
          <p:cNvSpPr/>
          <p:nvPr/>
        </p:nvSpPr>
        <p:spPr>
          <a:xfrm>
            <a:off x="7473279" y="3806562"/>
            <a:ext cx="2304257" cy="2070710"/>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prstClr val="black"/>
                </a:solidFill>
              </a:rPr>
              <a:t>生活支援コーディネーター</a:t>
            </a:r>
            <a:r>
              <a:rPr lang="ja-JP" altLang="en-US" sz="1400" dirty="0">
                <a:solidFill>
                  <a:prstClr val="black"/>
                </a:solidFill>
              </a:rPr>
              <a:t>の</a:t>
            </a:r>
            <a:r>
              <a:rPr lang="ja-JP" altLang="en-US" sz="1400" dirty="0" smtClean="0">
                <a:solidFill>
                  <a:prstClr val="black"/>
                </a:solidFill>
              </a:rPr>
              <a:t>配置や協議体の設置等</a:t>
            </a:r>
            <a:r>
              <a:rPr lang="ja-JP" altLang="en-US" sz="1400" dirty="0">
                <a:solidFill>
                  <a:prstClr val="black"/>
                </a:solidFill>
              </a:rPr>
              <a:t>により</a:t>
            </a:r>
            <a:r>
              <a:rPr lang="ja-JP" altLang="en-US" sz="1400" dirty="0" smtClean="0">
                <a:solidFill>
                  <a:prstClr val="black"/>
                </a:solidFill>
              </a:rPr>
              <a:t>、担い手やサービスの開発等を行い、高齢者の社会参加及び生活支援の充実を</a:t>
            </a:r>
            <a:r>
              <a:rPr lang="ja-JP" altLang="en-US" sz="1400" dirty="0">
                <a:solidFill>
                  <a:prstClr val="black"/>
                </a:solidFill>
              </a:rPr>
              <a:t>推進</a:t>
            </a:r>
            <a:endParaRPr lang="en-US" altLang="ja-JP" sz="1400" dirty="0" smtClean="0">
              <a:solidFill>
                <a:prstClr val="black"/>
              </a:solidFill>
            </a:endParaRPr>
          </a:p>
        </p:txBody>
      </p:sp>
      <p:sp>
        <p:nvSpPr>
          <p:cNvPr id="32" name="角丸四角形 31"/>
          <p:cNvSpPr/>
          <p:nvPr/>
        </p:nvSpPr>
        <p:spPr>
          <a:xfrm>
            <a:off x="135571" y="45128"/>
            <a:ext cx="9569960" cy="575056"/>
          </a:xfrm>
          <a:prstGeom prst="roundRect">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市町村による在宅医療・介護連携、認知症施策など地域支援事業の充実</a:t>
            </a:r>
            <a:endParaRPr lang="en-US" altLang="ja-JP" b="1" dirty="0" smtClean="0">
              <a:solidFill>
                <a:prstClr val="white"/>
              </a:solidFill>
            </a:endParaRPr>
          </a:p>
          <a:p>
            <a:pPr algn="ctr"/>
            <a:r>
              <a:rPr lang="ja-JP" altLang="en-US" b="1" dirty="0" smtClean="0">
                <a:solidFill>
                  <a:prstClr val="white"/>
                </a:solidFill>
              </a:rPr>
              <a:t>平成</a:t>
            </a:r>
            <a:r>
              <a:rPr lang="en-US" altLang="ja-JP" b="1" dirty="0" smtClean="0">
                <a:solidFill>
                  <a:prstClr val="white"/>
                </a:solidFill>
              </a:rPr>
              <a:t>28</a:t>
            </a:r>
            <a:r>
              <a:rPr lang="ja-JP" altLang="en-US" b="1" dirty="0" smtClean="0">
                <a:solidFill>
                  <a:prstClr val="white"/>
                </a:solidFill>
              </a:rPr>
              <a:t>年度１９５億円（公費：</a:t>
            </a:r>
            <a:r>
              <a:rPr lang="ja-JP" altLang="en-US" b="1" dirty="0">
                <a:solidFill>
                  <a:prstClr val="white"/>
                </a:solidFill>
              </a:rPr>
              <a:t>３９０</a:t>
            </a:r>
            <a:r>
              <a:rPr lang="ja-JP" altLang="en-US" b="1" dirty="0" smtClean="0">
                <a:solidFill>
                  <a:prstClr val="white"/>
                </a:solidFill>
              </a:rPr>
              <a:t>億円）</a:t>
            </a:r>
            <a:endParaRPr lang="ja-JP" altLang="en-US" b="1" dirty="0">
              <a:solidFill>
                <a:prstClr val="white"/>
              </a:solidFill>
            </a:endParaRPr>
          </a:p>
        </p:txBody>
      </p:sp>
      <p:sp>
        <p:nvSpPr>
          <p:cNvPr id="33" name="角丸四角形 32"/>
          <p:cNvSpPr/>
          <p:nvPr/>
        </p:nvSpPr>
        <p:spPr>
          <a:xfrm>
            <a:off x="344491" y="3356994"/>
            <a:ext cx="2088232" cy="481195"/>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100" b="1" dirty="0" smtClean="0">
                <a:solidFill>
                  <a:prstClr val="white"/>
                </a:solidFill>
              </a:rPr>
              <a:t>在宅医療・介護連携</a:t>
            </a:r>
            <a:endParaRPr lang="en-US" altLang="ja-JP" sz="1100" b="1" dirty="0" smtClean="0">
              <a:solidFill>
                <a:prstClr val="white"/>
              </a:solidFill>
            </a:endParaRPr>
          </a:p>
          <a:p>
            <a:pPr algn="ctr"/>
            <a:r>
              <a:rPr lang="ja-JP" altLang="en-US" sz="1200" b="1" dirty="0">
                <a:solidFill>
                  <a:prstClr val="white"/>
                </a:solidFill>
              </a:rPr>
              <a:t>３４</a:t>
            </a:r>
            <a:r>
              <a:rPr lang="ja-JP" altLang="en-US" sz="1200" b="1" dirty="0" smtClean="0">
                <a:solidFill>
                  <a:prstClr val="white"/>
                </a:solidFill>
              </a:rPr>
              <a:t>億円（公費：</a:t>
            </a:r>
            <a:r>
              <a:rPr lang="ja-JP" altLang="en-US" sz="1200" b="1" dirty="0">
                <a:solidFill>
                  <a:prstClr val="white"/>
                </a:solidFill>
              </a:rPr>
              <a:t>６８</a:t>
            </a:r>
            <a:r>
              <a:rPr lang="ja-JP" altLang="en-US" sz="1200" b="1" dirty="0" smtClean="0">
                <a:solidFill>
                  <a:prstClr val="white"/>
                </a:solidFill>
              </a:rPr>
              <a:t>億円）</a:t>
            </a:r>
            <a:endParaRPr lang="ja-JP" altLang="en-US" sz="1200" b="1" dirty="0">
              <a:solidFill>
                <a:prstClr val="white"/>
              </a:solidFill>
            </a:endParaRPr>
          </a:p>
        </p:txBody>
      </p:sp>
      <p:sp>
        <p:nvSpPr>
          <p:cNvPr id="34" name="角丸四角形 33"/>
          <p:cNvSpPr/>
          <p:nvPr/>
        </p:nvSpPr>
        <p:spPr>
          <a:xfrm>
            <a:off x="2762664" y="3357000"/>
            <a:ext cx="2046322" cy="480435"/>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100" b="1" dirty="0" smtClean="0">
                <a:solidFill>
                  <a:prstClr val="white"/>
                </a:solidFill>
              </a:rPr>
              <a:t>認知症施策</a:t>
            </a:r>
            <a:endParaRPr lang="en-US" altLang="ja-JP" sz="1100" b="1" dirty="0" smtClean="0">
              <a:solidFill>
                <a:prstClr val="white"/>
              </a:solidFill>
            </a:endParaRPr>
          </a:p>
          <a:p>
            <a:pPr algn="ctr"/>
            <a:r>
              <a:rPr lang="ja-JP" altLang="en-US" sz="1200" b="1" dirty="0">
                <a:solidFill>
                  <a:prstClr val="white"/>
                </a:solidFill>
              </a:rPr>
              <a:t>５７</a:t>
            </a:r>
            <a:r>
              <a:rPr lang="ja-JP" altLang="en-US" sz="1200" b="1" dirty="0" smtClean="0">
                <a:solidFill>
                  <a:prstClr val="white"/>
                </a:solidFill>
              </a:rPr>
              <a:t>億円（公費：</a:t>
            </a:r>
            <a:r>
              <a:rPr lang="ja-JP" altLang="en-US" sz="1200" b="1" dirty="0">
                <a:solidFill>
                  <a:prstClr val="white"/>
                </a:solidFill>
              </a:rPr>
              <a:t>１１３</a:t>
            </a:r>
            <a:r>
              <a:rPr lang="ja-JP" altLang="en-US" sz="1200" b="1" dirty="0" smtClean="0">
                <a:solidFill>
                  <a:prstClr val="white"/>
                </a:solidFill>
              </a:rPr>
              <a:t>億円）</a:t>
            </a:r>
            <a:endParaRPr lang="ja-JP" altLang="en-US" sz="1200" b="1" dirty="0">
              <a:solidFill>
                <a:prstClr val="white"/>
              </a:solidFill>
            </a:endParaRPr>
          </a:p>
        </p:txBody>
      </p:sp>
      <p:sp>
        <p:nvSpPr>
          <p:cNvPr id="35" name="角丸四角形 34"/>
          <p:cNvSpPr/>
          <p:nvPr/>
        </p:nvSpPr>
        <p:spPr>
          <a:xfrm>
            <a:off x="5097057" y="3806562"/>
            <a:ext cx="2304255" cy="2070710"/>
          </a:xfrm>
          <a:prstGeom prst="roundRect">
            <a:avLst>
              <a:gd name="adj" fmla="val 7272"/>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dirty="0" smtClean="0">
                <a:solidFill>
                  <a:prstClr val="black"/>
                </a:solidFill>
              </a:rPr>
              <a:t>地域包括支援センター等において、多職種協働による個別事例の検討等を行い、</a:t>
            </a:r>
            <a:r>
              <a:rPr lang="ja-JP" altLang="en-US" sz="1400" dirty="0">
                <a:solidFill>
                  <a:prstClr val="black"/>
                </a:solidFill>
              </a:rPr>
              <a:t>地域のネットワーク</a:t>
            </a:r>
            <a:r>
              <a:rPr lang="ja-JP" altLang="en-US" sz="1400" dirty="0" smtClean="0">
                <a:solidFill>
                  <a:prstClr val="black"/>
                </a:solidFill>
              </a:rPr>
              <a:t>構築、ケアマネジメント支援、地域</a:t>
            </a:r>
            <a:r>
              <a:rPr lang="ja-JP" altLang="en-US" sz="1400" dirty="0">
                <a:solidFill>
                  <a:prstClr val="black"/>
                </a:solidFill>
              </a:rPr>
              <a:t>課題の</a:t>
            </a:r>
            <a:r>
              <a:rPr lang="ja-JP" altLang="en-US" sz="1400" dirty="0" smtClean="0">
                <a:solidFill>
                  <a:prstClr val="black"/>
                </a:solidFill>
              </a:rPr>
              <a:t>把握等を推進</a:t>
            </a:r>
            <a:endParaRPr lang="en-US" altLang="ja-JP" sz="1400" dirty="0" smtClean="0">
              <a:solidFill>
                <a:prstClr val="black"/>
              </a:solidFill>
            </a:endParaRPr>
          </a:p>
        </p:txBody>
      </p:sp>
      <p:sp>
        <p:nvSpPr>
          <p:cNvPr id="36" name="角丸四角形 35"/>
          <p:cNvSpPr/>
          <p:nvPr/>
        </p:nvSpPr>
        <p:spPr>
          <a:xfrm>
            <a:off x="5175927" y="3356998"/>
            <a:ext cx="2153340" cy="504055"/>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100" b="1" dirty="0">
                <a:solidFill>
                  <a:prstClr val="white"/>
                </a:solidFill>
              </a:rPr>
              <a:t>地域</a:t>
            </a:r>
            <a:r>
              <a:rPr lang="ja-JP" altLang="en-US" sz="1100" b="1" dirty="0" smtClean="0">
                <a:solidFill>
                  <a:prstClr val="white"/>
                </a:solidFill>
              </a:rPr>
              <a:t>ケア会議</a:t>
            </a:r>
            <a:endParaRPr lang="en-US" altLang="ja-JP" sz="1100" b="1" dirty="0" smtClean="0">
              <a:solidFill>
                <a:prstClr val="white"/>
              </a:solidFill>
            </a:endParaRPr>
          </a:p>
          <a:p>
            <a:pPr algn="ctr"/>
            <a:r>
              <a:rPr lang="ja-JP" altLang="en-US" sz="1200" b="1" dirty="0" smtClean="0">
                <a:solidFill>
                  <a:prstClr val="white"/>
                </a:solidFill>
              </a:rPr>
              <a:t>２４億円（公費：４７億円）</a:t>
            </a:r>
            <a:endParaRPr lang="ja-JP" altLang="en-US" sz="1200" b="1" dirty="0">
              <a:solidFill>
                <a:prstClr val="white"/>
              </a:solidFill>
            </a:endParaRPr>
          </a:p>
        </p:txBody>
      </p:sp>
      <p:sp>
        <p:nvSpPr>
          <p:cNvPr id="37" name="角丸四角形 36"/>
          <p:cNvSpPr/>
          <p:nvPr/>
        </p:nvSpPr>
        <p:spPr>
          <a:xfrm>
            <a:off x="7545288" y="3356994"/>
            <a:ext cx="2160240" cy="503295"/>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050" b="1" dirty="0" smtClean="0">
                <a:solidFill>
                  <a:prstClr val="white"/>
                </a:solidFill>
              </a:rPr>
              <a:t>生活支援の充実・強化</a:t>
            </a:r>
            <a:endParaRPr lang="en-US" altLang="ja-JP" sz="1050" b="1" dirty="0" smtClean="0">
              <a:solidFill>
                <a:prstClr val="white"/>
              </a:solidFill>
            </a:endParaRPr>
          </a:p>
          <a:p>
            <a:pPr algn="ctr"/>
            <a:r>
              <a:rPr lang="ja-JP" altLang="en-US" sz="1200" b="1" dirty="0">
                <a:solidFill>
                  <a:prstClr val="white"/>
                </a:solidFill>
              </a:rPr>
              <a:t>８１</a:t>
            </a:r>
            <a:r>
              <a:rPr lang="ja-JP" altLang="en-US" sz="1200" b="1" dirty="0" smtClean="0">
                <a:solidFill>
                  <a:prstClr val="white"/>
                </a:solidFill>
              </a:rPr>
              <a:t>億円（公費：</a:t>
            </a:r>
            <a:r>
              <a:rPr lang="ja-JP" altLang="en-US" sz="1200" b="1" dirty="0">
                <a:solidFill>
                  <a:prstClr val="white"/>
                </a:solidFill>
              </a:rPr>
              <a:t>１６２</a:t>
            </a:r>
            <a:r>
              <a:rPr lang="ja-JP" altLang="en-US" sz="1200" b="1" dirty="0" smtClean="0">
                <a:solidFill>
                  <a:prstClr val="white"/>
                </a:solidFill>
              </a:rPr>
              <a:t>億円）</a:t>
            </a:r>
            <a:endParaRPr lang="ja-JP" altLang="en-US" sz="1200" b="1" dirty="0">
              <a:solidFill>
                <a:prstClr val="white"/>
              </a:solidFill>
            </a:endParaRPr>
          </a:p>
        </p:txBody>
      </p:sp>
      <p:sp>
        <p:nvSpPr>
          <p:cNvPr id="2" name="正方形/長方形 1"/>
          <p:cNvSpPr/>
          <p:nvPr/>
        </p:nvSpPr>
        <p:spPr>
          <a:xfrm>
            <a:off x="95407" y="6088639"/>
            <a:ext cx="9752236" cy="646331"/>
          </a:xfrm>
          <a:prstGeom prst="rect">
            <a:avLst/>
          </a:prstGeom>
        </p:spPr>
        <p:txBody>
          <a:bodyPr wrap="square">
            <a:spAutoFit/>
          </a:bodyPr>
          <a:lstStyle/>
          <a:p>
            <a:pPr marL="273050" indent="-273050" algn="just">
              <a:defRPr/>
            </a:pPr>
            <a:r>
              <a:rPr kumimoji="0" lang="en-US" altLang="ja-JP" sz="1200" kern="0" dirty="0" smtClean="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１ 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年度からの完全実施に向けて段階的に予算を拡充</a:t>
            </a:r>
            <a:r>
              <a:rPr kumimoji="0" lang="ja-JP" altLang="en-US" sz="1200" kern="0" dirty="0" smtClean="0">
                <a:solidFill>
                  <a:prstClr val="black"/>
                </a:solidFill>
                <a:latin typeface="ＭＳ 明朝" panose="02020609040205080304" pitchFamily="17" charset="-128"/>
                <a:ea typeface="ＭＳ 明朝" panose="02020609040205080304" pitchFamily="17" charset="-128"/>
              </a:rPr>
              <a:t>。（財源は、消費税の増収分を活用）</a:t>
            </a:r>
            <a:endParaRPr lang="en-US" altLang="ja-JP" sz="1200" dirty="0">
              <a:solidFill>
                <a:prstClr val="black"/>
              </a:solidFill>
              <a:latin typeface="ＭＳ 明朝" panose="02020609040205080304" pitchFamily="17" charset="-128"/>
              <a:ea typeface="ＭＳ 明朝" panose="02020609040205080304" pitchFamily="17" charset="-128"/>
            </a:endParaRPr>
          </a:p>
          <a:p>
            <a:pPr marL="273050" indent="-273050" algn="just">
              <a:defRPr/>
            </a:pP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２ 上記の地域支援</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事業（包括的支援事業）の</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負担割合は、国</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39</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％、都道府県</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19.5</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％、市町村</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19.5</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％、１号保険料</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22</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a:t>
            </a:r>
            <a:endParaRPr kumimoji="0" lang="en-US" altLang="ja-JP" sz="1200" kern="100" dirty="0" smtClean="0">
              <a:solidFill>
                <a:prstClr val="black"/>
              </a:solidFill>
              <a:latin typeface="ＭＳ 明朝" panose="02020609040205080304" pitchFamily="17" charset="-128"/>
              <a:ea typeface="ＭＳ 明朝" panose="02020609040205080304" pitchFamily="17" charset="-128"/>
              <a:cs typeface="Times New Roman"/>
            </a:endParaRPr>
          </a:p>
          <a:p>
            <a:pPr marL="273050" indent="-273050" algn="just">
              <a:defRPr/>
            </a:pPr>
            <a:r>
              <a:rPr kumimoji="0" lang="en-US" altLang="ja-JP" sz="1200" kern="100" dirty="0" smtClean="0">
                <a:solidFill>
                  <a:prstClr val="black"/>
                </a:solidFill>
                <a:latin typeface="ＭＳ 明朝" panose="02020609040205080304" pitchFamily="17" charset="-128"/>
                <a:ea typeface="ＭＳ 明朝" panose="02020609040205080304" pitchFamily="17" charset="-128"/>
                <a:cs typeface="Times New Roman"/>
              </a:rPr>
              <a:t>※</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３ 金額は四捨五入により、億円単位にまとめているため、合計額は一致していない。</a:t>
            </a:r>
            <a:endPar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endParaRPr>
          </a:p>
        </p:txBody>
      </p:sp>
      <p:sp>
        <p:nvSpPr>
          <p:cNvPr id="16" name="スライド番号プレースホルダー 1"/>
          <p:cNvSpPr txBox="1">
            <a:spLocks noGrp="1"/>
          </p:cNvSpPr>
          <p:nvPr/>
        </p:nvSpPr>
        <p:spPr bwMode="auto">
          <a:xfrm>
            <a:off x="9165468" y="6531034"/>
            <a:ext cx="818541"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a:solidFill>
                  <a:srgbClr val="000000"/>
                </a:solidFill>
              </a:rPr>
              <a:pPr algn="r">
                <a:defRPr/>
              </a:pPr>
              <a:t>27</a:t>
            </a:fld>
            <a:endParaRPr lang="en-US" altLang="ja-JP" dirty="0">
              <a:solidFill>
                <a:srgbClr val="000000"/>
              </a:solidFill>
            </a:endParaRPr>
          </a:p>
        </p:txBody>
      </p:sp>
    </p:spTree>
    <p:extLst>
      <p:ext uri="{BB962C8B-B14F-4D97-AF65-F5344CB8AC3E}">
        <p14:creationId xmlns:p14="http://schemas.microsoft.com/office/powerpoint/2010/main" val="3453228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16463" y="2926554"/>
            <a:ext cx="9711528" cy="3732453"/>
          </a:xfrm>
          <a:prstGeom prst="rect">
            <a:avLst/>
          </a:prstGeom>
          <a:ln w="41275" cmpd="dbl">
            <a:solidFill>
              <a:schemeClr val="tx1"/>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
        <p:nvSpPr>
          <p:cNvPr id="5" name="テキスト ボックス 4"/>
          <p:cNvSpPr txBox="1"/>
          <p:nvPr/>
        </p:nvSpPr>
        <p:spPr>
          <a:xfrm>
            <a:off x="1559623" y="189730"/>
            <a:ext cx="6786754" cy="368152"/>
          </a:xfrm>
          <a:prstGeom prst="rect">
            <a:avLst/>
          </a:prstGeom>
          <a:solidFill>
            <a:srgbClr val="FFDF79"/>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1474"/>
            <a:r>
              <a:rPr lang="ja-JP" altLang="en-US" sz="1794" dirty="0">
                <a:solidFill>
                  <a:prstClr val="black"/>
                </a:solidFill>
              </a:rPr>
              <a:t>新しい包括的支援事業（新規４事業）の「標準額」について</a:t>
            </a:r>
          </a:p>
        </p:txBody>
      </p:sp>
      <p:sp>
        <p:nvSpPr>
          <p:cNvPr id="6" name="正方形/長方形 5"/>
          <p:cNvSpPr/>
          <p:nvPr/>
        </p:nvSpPr>
        <p:spPr>
          <a:xfrm>
            <a:off x="272481" y="836316"/>
            <a:ext cx="9283032" cy="582907"/>
          </a:xfrm>
          <a:prstGeom prst="rect">
            <a:avLst/>
          </a:prstGeom>
          <a:ln>
            <a:solidFill>
              <a:schemeClr val="tx1"/>
            </a:solidFill>
          </a:ln>
        </p:spPr>
        <p:txBody>
          <a:bodyPr wrap="square">
            <a:spAutoFit/>
          </a:bodyPr>
          <a:lstStyle/>
          <a:p>
            <a:pPr defTabSz="911474"/>
            <a:r>
              <a:rPr lang="ja-JP" altLang="en-US" sz="1595" dirty="0">
                <a:solidFill>
                  <a:prstClr val="black"/>
                </a:solidFill>
              </a:rPr>
              <a:t>以下の①～④の算定式の</a:t>
            </a:r>
            <a:r>
              <a:rPr lang="ja-JP" altLang="en-US" sz="1595" dirty="0">
                <a:solidFill>
                  <a:srgbClr val="FF0000"/>
                </a:solidFill>
              </a:rPr>
              <a:t>合計額を「</a:t>
            </a:r>
            <a:r>
              <a:rPr lang="ja-JP" altLang="ja-JP" sz="1595" dirty="0">
                <a:solidFill>
                  <a:srgbClr val="FF0000"/>
                </a:solidFill>
              </a:rPr>
              <a:t>標準額</a:t>
            </a:r>
            <a:r>
              <a:rPr lang="ja-JP" altLang="en-US" sz="1595" dirty="0">
                <a:solidFill>
                  <a:srgbClr val="FF0000"/>
                </a:solidFill>
              </a:rPr>
              <a:t>」</a:t>
            </a:r>
            <a:r>
              <a:rPr lang="ja-JP" altLang="en-US" sz="1595" dirty="0">
                <a:solidFill>
                  <a:prstClr val="black"/>
                </a:solidFill>
              </a:rPr>
              <a:t>とし、これ</a:t>
            </a:r>
            <a:r>
              <a:rPr lang="ja-JP" altLang="ja-JP" sz="1595" dirty="0">
                <a:solidFill>
                  <a:prstClr val="black"/>
                </a:solidFill>
              </a:rPr>
              <a:t>を基本として、各市町村の実情に応じて算定した額とする。</a:t>
            </a:r>
            <a:endParaRPr lang="ja-JP" altLang="ja-JP" sz="1396" dirty="0">
              <a:solidFill>
                <a:prstClr val="black"/>
              </a:solidFill>
            </a:endParaRPr>
          </a:p>
        </p:txBody>
      </p:sp>
      <p:sp>
        <p:nvSpPr>
          <p:cNvPr id="7" name="正方形/長方形 6"/>
          <p:cNvSpPr/>
          <p:nvPr/>
        </p:nvSpPr>
        <p:spPr>
          <a:xfrm>
            <a:off x="389304" y="1490999"/>
            <a:ext cx="8877703" cy="1165814"/>
          </a:xfrm>
          <a:prstGeom prst="rect">
            <a:avLst/>
          </a:prstGeom>
        </p:spPr>
        <p:txBody>
          <a:bodyPr wrap="square">
            <a:spAutoFit/>
          </a:bodyPr>
          <a:lstStyle/>
          <a:p>
            <a:pPr marL="215309" indent="-455737" defTabSz="911474"/>
            <a:r>
              <a:rPr lang="ja-JP" altLang="en-US" sz="1396" dirty="0">
                <a:solidFill>
                  <a:prstClr val="black"/>
                </a:solidFill>
              </a:rPr>
              <a:t> </a:t>
            </a:r>
            <a:r>
              <a:rPr lang="en-US" altLang="ja-JP" sz="1396" dirty="0">
                <a:solidFill>
                  <a:prstClr val="black"/>
                </a:solidFill>
              </a:rPr>
              <a:t>※</a:t>
            </a:r>
            <a:r>
              <a:rPr lang="ja-JP" altLang="en-US" sz="1396" dirty="0">
                <a:solidFill>
                  <a:prstClr val="black"/>
                </a:solidFill>
              </a:rPr>
              <a:t>平成２９年度まで（実施の猶予期間）においては、①から④の実施する事業に係る算定式の合計額とする。</a:t>
            </a:r>
            <a:endParaRPr lang="en-US" altLang="ja-JP" sz="1396" dirty="0">
              <a:solidFill>
                <a:prstClr val="black"/>
              </a:solidFill>
            </a:endParaRPr>
          </a:p>
          <a:p>
            <a:pPr defTabSz="911474"/>
            <a:r>
              <a:rPr lang="en-US" altLang="ja-JP" sz="1396" dirty="0">
                <a:solidFill>
                  <a:prstClr val="black"/>
                </a:solidFill>
              </a:rPr>
              <a:t> </a:t>
            </a:r>
            <a:r>
              <a:rPr lang="ja-JP" altLang="ja-JP" sz="1396" dirty="0">
                <a:solidFill>
                  <a:prstClr val="black"/>
                </a:solidFill>
              </a:rPr>
              <a:t>※</a:t>
            </a:r>
            <a:r>
              <a:rPr lang="ja-JP" altLang="en-US" sz="1396" dirty="0">
                <a:solidFill>
                  <a:prstClr val="black"/>
                </a:solidFill>
              </a:rPr>
              <a:t>４事業の合計額（「標準額」）の範囲内で柔軟に実施ができる</a:t>
            </a:r>
          </a:p>
          <a:p>
            <a:pPr marL="215309" indent="-455737" defTabSz="911474"/>
            <a:r>
              <a:rPr lang="en-US" altLang="ja-JP" sz="1396" dirty="0">
                <a:solidFill>
                  <a:prstClr val="black"/>
                </a:solidFill>
              </a:rPr>
              <a:t> </a:t>
            </a:r>
            <a:r>
              <a:rPr lang="ja-JP" altLang="ja-JP" sz="1396" dirty="0">
                <a:solidFill>
                  <a:prstClr val="black"/>
                </a:solidFill>
              </a:rPr>
              <a:t>※</a:t>
            </a:r>
            <a:r>
              <a:rPr lang="ja-JP" altLang="en-US" sz="1396" dirty="0">
                <a:solidFill>
                  <a:prstClr val="black"/>
                </a:solidFill>
              </a:rPr>
              <a:t>市町村の日常生活圏域の設定状況、地域包括支援センターの整備状況及び事業の進捗等を踏まえて、必要に応じて</a:t>
            </a:r>
            <a:r>
              <a:rPr lang="ja-JP" altLang="en-US" sz="1396" dirty="0">
                <a:solidFill>
                  <a:srgbClr val="FF0000"/>
                </a:solidFill>
              </a:rPr>
              <a:t>「</a:t>
            </a:r>
            <a:r>
              <a:rPr lang="ja-JP" altLang="ja-JP" sz="1396" dirty="0">
                <a:solidFill>
                  <a:srgbClr val="FF0000"/>
                </a:solidFill>
              </a:rPr>
              <a:t>標準額</a:t>
            </a:r>
            <a:r>
              <a:rPr lang="ja-JP" altLang="en-US" sz="1396" dirty="0">
                <a:solidFill>
                  <a:srgbClr val="FF0000"/>
                </a:solidFill>
              </a:rPr>
              <a:t>」</a:t>
            </a:r>
            <a:r>
              <a:rPr lang="ja-JP" altLang="ja-JP" sz="1396" dirty="0">
                <a:solidFill>
                  <a:srgbClr val="FF0000"/>
                </a:solidFill>
              </a:rPr>
              <a:t>を超えることも可能</a:t>
            </a:r>
            <a:r>
              <a:rPr lang="ja-JP" altLang="ja-JP" sz="1396" dirty="0">
                <a:solidFill>
                  <a:prstClr val="black"/>
                </a:solidFill>
              </a:rPr>
              <a:t>であり、その場合は厚生労働省に</a:t>
            </a:r>
            <a:r>
              <a:rPr lang="ja-JP" altLang="en-US" sz="1396" dirty="0">
                <a:solidFill>
                  <a:prstClr val="black"/>
                </a:solidFill>
              </a:rPr>
              <a:t>追加額を</a:t>
            </a:r>
            <a:r>
              <a:rPr lang="ja-JP" altLang="ja-JP" sz="1396" dirty="0">
                <a:solidFill>
                  <a:prstClr val="black"/>
                </a:solidFill>
              </a:rPr>
              <a:t>協議して定めた額</a:t>
            </a:r>
            <a:r>
              <a:rPr lang="ja-JP" altLang="en-US" sz="1396" dirty="0">
                <a:solidFill>
                  <a:prstClr val="black"/>
                </a:solidFill>
              </a:rPr>
              <a:t>まで事業を実施することを可能とする</a:t>
            </a:r>
            <a:r>
              <a:rPr lang="ja-JP" altLang="ja-JP" sz="1396" dirty="0">
                <a:solidFill>
                  <a:prstClr val="black"/>
                </a:solidFill>
              </a:rPr>
              <a:t>。</a:t>
            </a:r>
            <a:r>
              <a:rPr lang="ja-JP" altLang="en-US" sz="1396" dirty="0">
                <a:solidFill>
                  <a:prstClr val="black"/>
                </a:solidFill>
              </a:rPr>
              <a:t>　（次項に追加協議の参考例）</a:t>
            </a:r>
            <a:endParaRPr lang="ja-JP" altLang="ja-JP" sz="1096" dirty="0">
              <a:solidFill>
                <a:prstClr val="black"/>
              </a:solidFill>
            </a:endParaRPr>
          </a:p>
        </p:txBody>
      </p:sp>
      <p:sp>
        <p:nvSpPr>
          <p:cNvPr id="3" name="テキスト ボックス 2"/>
          <p:cNvSpPr txBox="1"/>
          <p:nvPr/>
        </p:nvSpPr>
        <p:spPr>
          <a:xfrm>
            <a:off x="194472" y="3429004"/>
            <a:ext cx="4585050" cy="1242513"/>
          </a:xfrm>
          <a:prstGeom prst="rect">
            <a:avLst/>
          </a:prstGeom>
          <a:noFill/>
        </p:spPr>
        <p:txBody>
          <a:bodyPr wrap="square" rtlCol="0">
            <a:spAutoFit/>
          </a:bodyPr>
          <a:lstStyle/>
          <a:p>
            <a:pPr defTabSz="911474"/>
            <a:endParaRPr lang="ja-JP" altLang="ja-JP" sz="1396" dirty="0">
              <a:solidFill>
                <a:prstClr val="black"/>
              </a:solidFill>
            </a:endParaRPr>
          </a:p>
          <a:p>
            <a:pPr marL="354462" indent="-354462" defTabSz="911474"/>
            <a:r>
              <a:rPr lang="ja-JP" altLang="ja-JP" sz="1396" dirty="0">
                <a:solidFill>
                  <a:prstClr val="black"/>
                </a:solidFill>
              </a:rPr>
              <a:t>　</a:t>
            </a:r>
            <a:r>
              <a:rPr lang="en-US" altLang="ja-JP" sz="1396" dirty="0">
                <a:solidFill>
                  <a:prstClr val="black"/>
                </a:solidFill>
              </a:rPr>
              <a:t> </a:t>
            </a:r>
            <a:r>
              <a:rPr lang="ja-JP" altLang="en-US" sz="1396" dirty="0">
                <a:solidFill>
                  <a:prstClr val="black"/>
                </a:solidFill>
              </a:rPr>
              <a:t>■</a:t>
            </a:r>
            <a:r>
              <a:rPr lang="ja-JP" altLang="ja-JP" sz="1396" dirty="0">
                <a:solidFill>
                  <a:prstClr val="black"/>
                </a:solidFill>
              </a:rPr>
              <a:t>第１層　</a:t>
            </a:r>
            <a:r>
              <a:rPr lang="en-US" altLang="ja-JP" sz="1396" dirty="0">
                <a:solidFill>
                  <a:srgbClr val="FF0000"/>
                </a:solidFill>
              </a:rPr>
              <a:t>8,000</a:t>
            </a:r>
            <a:r>
              <a:rPr lang="ja-JP" altLang="ja-JP" sz="1396" dirty="0">
                <a:solidFill>
                  <a:srgbClr val="FF0000"/>
                </a:solidFill>
              </a:rPr>
              <a:t>千円</a:t>
            </a:r>
            <a:r>
              <a:rPr lang="en-US" altLang="ja-JP" sz="1396" dirty="0">
                <a:solidFill>
                  <a:prstClr val="black"/>
                </a:solidFill>
              </a:rPr>
              <a:t/>
            </a:r>
            <a:br>
              <a:rPr lang="en-US" altLang="ja-JP" sz="1396" dirty="0">
                <a:solidFill>
                  <a:prstClr val="black"/>
                </a:solidFill>
              </a:rPr>
            </a:br>
            <a:r>
              <a:rPr lang="ja-JP" altLang="ja-JP" sz="1096" dirty="0">
                <a:solidFill>
                  <a:prstClr val="black"/>
                </a:solidFill>
              </a:rPr>
              <a:t>※指定都市の場合は、行政区の数を乗じる</a:t>
            </a:r>
            <a:r>
              <a:rPr lang="ja-JP" altLang="en-US" sz="1096" dirty="0">
                <a:solidFill>
                  <a:prstClr val="black"/>
                </a:solidFill>
              </a:rPr>
              <a:t>。</a:t>
            </a:r>
            <a:endParaRPr lang="en-US" altLang="ja-JP" sz="1096" dirty="0">
              <a:solidFill>
                <a:prstClr val="black"/>
              </a:solidFill>
            </a:endParaRPr>
          </a:p>
          <a:p>
            <a:pPr indent="354462" defTabSz="911474"/>
            <a:r>
              <a:rPr lang="ja-JP" altLang="ja-JP" sz="1096" u="sng" dirty="0">
                <a:solidFill>
                  <a:srgbClr val="FF0000"/>
                </a:solidFill>
              </a:rPr>
              <a:t>※</a:t>
            </a:r>
            <a:r>
              <a:rPr lang="ja-JP" altLang="en-US" sz="1096" u="sng" dirty="0">
                <a:solidFill>
                  <a:srgbClr val="FF0000"/>
                </a:solidFill>
              </a:rPr>
              <a:t>広域連合の場合は、構成市町村の数を乗じる。　</a:t>
            </a:r>
            <a:r>
              <a:rPr lang="ja-JP" altLang="en-US" sz="1096" dirty="0">
                <a:solidFill>
                  <a:prstClr val="black"/>
                </a:solidFill>
              </a:rPr>
              <a:t>　</a:t>
            </a:r>
            <a:endParaRPr lang="ja-JP" altLang="ja-JP" sz="1096" dirty="0">
              <a:solidFill>
                <a:prstClr val="black"/>
              </a:solidFill>
            </a:endParaRPr>
          </a:p>
          <a:p>
            <a:pPr defTabSz="911474"/>
            <a:r>
              <a:rPr lang="ja-JP" altLang="ja-JP" sz="1396" dirty="0">
                <a:solidFill>
                  <a:prstClr val="black"/>
                </a:solidFill>
              </a:rPr>
              <a:t>　</a:t>
            </a:r>
            <a:r>
              <a:rPr lang="en-US" altLang="ja-JP" sz="1396" dirty="0">
                <a:solidFill>
                  <a:prstClr val="black"/>
                </a:solidFill>
              </a:rPr>
              <a:t> </a:t>
            </a:r>
            <a:r>
              <a:rPr lang="ja-JP" altLang="en-US" sz="1396" dirty="0">
                <a:solidFill>
                  <a:prstClr val="black"/>
                </a:solidFill>
              </a:rPr>
              <a:t>■</a:t>
            </a:r>
            <a:r>
              <a:rPr lang="ja-JP" altLang="ja-JP" sz="1396" dirty="0">
                <a:solidFill>
                  <a:prstClr val="black"/>
                </a:solidFill>
              </a:rPr>
              <a:t>第２層　</a:t>
            </a:r>
            <a:r>
              <a:rPr lang="en-US" altLang="ja-JP" sz="1396" dirty="0">
                <a:solidFill>
                  <a:srgbClr val="FF0000"/>
                </a:solidFill>
              </a:rPr>
              <a:t>4,000</a:t>
            </a:r>
            <a:r>
              <a:rPr lang="ja-JP" altLang="ja-JP" sz="1396" dirty="0">
                <a:solidFill>
                  <a:srgbClr val="FF0000"/>
                </a:solidFill>
              </a:rPr>
              <a:t>千円　×　日常生活圏域の数</a:t>
            </a:r>
          </a:p>
          <a:p>
            <a:pPr marL="358848" indent="-455737" defTabSz="911474"/>
            <a:r>
              <a:rPr lang="en-US" altLang="ja-JP" sz="1096" dirty="0">
                <a:solidFill>
                  <a:prstClr val="black"/>
                </a:solidFill>
              </a:rPr>
              <a:t>  </a:t>
            </a:r>
            <a:r>
              <a:rPr lang="ja-JP" altLang="ja-JP" sz="1096" dirty="0">
                <a:solidFill>
                  <a:prstClr val="black"/>
                </a:solidFill>
              </a:rPr>
              <a:t>　</a:t>
            </a:r>
            <a:r>
              <a:rPr lang="ja-JP" altLang="en-US" sz="1096" dirty="0">
                <a:solidFill>
                  <a:prstClr val="black"/>
                </a:solidFill>
              </a:rPr>
              <a:t>　　</a:t>
            </a:r>
            <a:r>
              <a:rPr lang="en-US" altLang="ja-JP" sz="1096" dirty="0">
                <a:solidFill>
                  <a:prstClr val="black"/>
                </a:solidFill>
              </a:rPr>
              <a:t>※</a:t>
            </a:r>
            <a:r>
              <a:rPr lang="ja-JP" altLang="ja-JP" sz="1096" dirty="0">
                <a:solidFill>
                  <a:prstClr val="black"/>
                </a:solidFill>
              </a:rPr>
              <a:t>日常生活圏域</a:t>
            </a:r>
            <a:r>
              <a:rPr lang="ja-JP" altLang="en-US" sz="1096" dirty="0">
                <a:solidFill>
                  <a:prstClr val="black"/>
                </a:solidFill>
              </a:rPr>
              <a:t>が一つの市町村</a:t>
            </a:r>
            <a:r>
              <a:rPr lang="ja-JP" altLang="ja-JP" sz="1096" dirty="0">
                <a:solidFill>
                  <a:prstClr val="black"/>
                </a:solidFill>
              </a:rPr>
              <a:t>は、第１層分のみを算定。</a:t>
            </a:r>
            <a:endParaRPr lang="en-US" altLang="ja-JP" sz="1396" dirty="0">
              <a:solidFill>
                <a:prstClr val="black"/>
              </a:solidFill>
            </a:endParaRPr>
          </a:p>
        </p:txBody>
      </p:sp>
      <p:sp>
        <p:nvSpPr>
          <p:cNvPr id="9" name="正方形/長方形 8"/>
          <p:cNvSpPr/>
          <p:nvPr/>
        </p:nvSpPr>
        <p:spPr>
          <a:xfrm>
            <a:off x="4953000" y="3697587"/>
            <a:ext cx="4953000" cy="736304"/>
          </a:xfrm>
          <a:prstGeom prst="rect">
            <a:avLst/>
          </a:prstGeom>
        </p:spPr>
        <p:txBody>
          <a:bodyPr wrap="square">
            <a:spAutoFit/>
          </a:bodyPr>
          <a:lstStyle/>
          <a:p>
            <a:pPr defTabSz="911474"/>
            <a:r>
              <a:rPr lang="ja-JP" altLang="en-US" sz="1396" dirty="0">
                <a:solidFill>
                  <a:prstClr val="black"/>
                </a:solidFill>
              </a:rPr>
              <a:t>■</a:t>
            </a:r>
            <a:r>
              <a:rPr lang="ja-JP" altLang="ja-JP" sz="1396" dirty="0">
                <a:solidFill>
                  <a:prstClr val="black"/>
                </a:solidFill>
              </a:rPr>
              <a:t>基礎</a:t>
            </a:r>
            <a:r>
              <a:rPr lang="ja-JP" altLang="en-US" sz="1396" dirty="0">
                <a:solidFill>
                  <a:prstClr val="black"/>
                </a:solidFill>
              </a:rPr>
              <a:t>事業</a:t>
            </a:r>
            <a:r>
              <a:rPr lang="ja-JP" altLang="ja-JP" sz="1396" dirty="0">
                <a:solidFill>
                  <a:prstClr val="black"/>
                </a:solidFill>
              </a:rPr>
              <a:t>分　</a:t>
            </a:r>
            <a:r>
              <a:rPr lang="en-US" altLang="ja-JP" sz="1396" dirty="0">
                <a:solidFill>
                  <a:srgbClr val="FF0000"/>
                </a:solidFill>
              </a:rPr>
              <a:t>1,058</a:t>
            </a:r>
            <a:r>
              <a:rPr lang="ja-JP" altLang="ja-JP" sz="1396" dirty="0">
                <a:solidFill>
                  <a:srgbClr val="FF0000"/>
                </a:solidFill>
              </a:rPr>
              <a:t>千円</a:t>
            </a:r>
            <a:endParaRPr lang="en-US" altLang="ja-JP" sz="1396" dirty="0">
              <a:solidFill>
                <a:srgbClr val="FF0000"/>
              </a:solidFill>
            </a:endParaRPr>
          </a:p>
          <a:p>
            <a:pPr defTabSz="911474"/>
            <a:endParaRPr lang="en-US" altLang="ja-JP" sz="1396" dirty="0">
              <a:solidFill>
                <a:srgbClr val="FF0000"/>
              </a:solidFill>
            </a:endParaRPr>
          </a:p>
          <a:p>
            <a:pPr defTabSz="911474"/>
            <a:r>
              <a:rPr lang="ja-JP" altLang="en-US" sz="1396" dirty="0">
                <a:solidFill>
                  <a:prstClr val="black"/>
                </a:solidFill>
              </a:rPr>
              <a:t>■</a:t>
            </a:r>
            <a:r>
              <a:rPr lang="ja-JP" altLang="ja-JP" sz="1396" dirty="0">
                <a:solidFill>
                  <a:prstClr val="black"/>
                </a:solidFill>
              </a:rPr>
              <a:t>規模</a:t>
            </a:r>
            <a:r>
              <a:rPr lang="ja-JP" altLang="en-US" sz="1396" dirty="0">
                <a:solidFill>
                  <a:prstClr val="black"/>
                </a:solidFill>
              </a:rPr>
              <a:t>連動</a:t>
            </a:r>
            <a:r>
              <a:rPr lang="ja-JP" altLang="ja-JP" sz="1396" dirty="0">
                <a:solidFill>
                  <a:prstClr val="black"/>
                </a:solidFill>
              </a:rPr>
              <a:t>分　</a:t>
            </a:r>
            <a:r>
              <a:rPr lang="en-US" altLang="ja-JP" sz="1396" dirty="0">
                <a:solidFill>
                  <a:srgbClr val="FF0000"/>
                </a:solidFill>
              </a:rPr>
              <a:t>3,761</a:t>
            </a:r>
            <a:r>
              <a:rPr lang="ja-JP" altLang="ja-JP" sz="1396" dirty="0">
                <a:solidFill>
                  <a:srgbClr val="FF0000"/>
                </a:solidFill>
              </a:rPr>
              <a:t>千円　×　地域包括支援センター数</a:t>
            </a:r>
            <a:endParaRPr lang="en-US" altLang="ja-JP" sz="1396" dirty="0">
              <a:solidFill>
                <a:prstClr val="black"/>
              </a:solidFill>
            </a:endParaRPr>
          </a:p>
        </p:txBody>
      </p:sp>
      <p:sp>
        <p:nvSpPr>
          <p:cNvPr id="15" name="角丸四角形 14"/>
          <p:cNvSpPr/>
          <p:nvPr/>
        </p:nvSpPr>
        <p:spPr>
          <a:xfrm>
            <a:off x="311277" y="3476600"/>
            <a:ext cx="4251681" cy="12347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
        <p:nvSpPr>
          <p:cNvPr id="10" name="正方形/長方形 9"/>
          <p:cNvSpPr/>
          <p:nvPr/>
        </p:nvSpPr>
        <p:spPr>
          <a:xfrm>
            <a:off x="272163" y="3213703"/>
            <a:ext cx="2152666" cy="306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defTabSz="911474"/>
            <a:r>
              <a:rPr lang="ja-JP" altLang="ja-JP" sz="1396" dirty="0">
                <a:solidFill>
                  <a:prstClr val="white"/>
                </a:solidFill>
              </a:rPr>
              <a:t>①生活支援体制整備</a:t>
            </a:r>
            <a:r>
              <a:rPr lang="ja-JP" altLang="en-US" sz="1396" dirty="0">
                <a:solidFill>
                  <a:prstClr val="white"/>
                </a:solidFill>
              </a:rPr>
              <a:t>事業</a:t>
            </a:r>
            <a:endParaRPr lang="ja-JP" altLang="ja-JP" sz="1396" dirty="0">
              <a:solidFill>
                <a:prstClr val="white"/>
              </a:solidFill>
            </a:endParaRPr>
          </a:p>
        </p:txBody>
      </p:sp>
      <p:sp>
        <p:nvSpPr>
          <p:cNvPr id="16" name="角丸四角形 15"/>
          <p:cNvSpPr/>
          <p:nvPr/>
        </p:nvSpPr>
        <p:spPr>
          <a:xfrm>
            <a:off x="311276" y="5280777"/>
            <a:ext cx="4251681" cy="12347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
        <p:nvSpPr>
          <p:cNvPr id="17" name="角丸四角形 16"/>
          <p:cNvSpPr/>
          <p:nvPr/>
        </p:nvSpPr>
        <p:spPr>
          <a:xfrm>
            <a:off x="4913787" y="3486300"/>
            <a:ext cx="4797741" cy="12347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
        <p:nvSpPr>
          <p:cNvPr id="18" name="角丸四角形 17"/>
          <p:cNvSpPr/>
          <p:nvPr/>
        </p:nvSpPr>
        <p:spPr>
          <a:xfrm>
            <a:off x="4905955" y="5352555"/>
            <a:ext cx="4797741" cy="11629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
        <p:nvSpPr>
          <p:cNvPr id="11" name="正方形/長方形 10"/>
          <p:cNvSpPr/>
          <p:nvPr/>
        </p:nvSpPr>
        <p:spPr>
          <a:xfrm>
            <a:off x="272494" y="5079930"/>
            <a:ext cx="1973703" cy="306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defTabSz="911474"/>
            <a:r>
              <a:rPr lang="ja-JP" altLang="en-US" sz="1396" dirty="0">
                <a:solidFill>
                  <a:prstClr val="white"/>
                </a:solidFill>
              </a:rPr>
              <a:t>②認知症総合支援事業</a:t>
            </a:r>
            <a:endParaRPr lang="en-US" altLang="ja-JP" sz="1396" dirty="0">
              <a:solidFill>
                <a:prstClr val="white"/>
              </a:solidFill>
            </a:endParaRPr>
          </a:p>
        </p:txBody>
      </p:sp>
      <p:sp>
        <p:nvSpPr>
          <p:cNvPr id="12" name="正方形/長方形 11"/>
          <p:cNvSpPr/>
          <p:nvPr/>
        </p:nvSpPr>
        <p:spPr>
          <a:xfrm>
            <a:off x="4779522" y="3227821"/>
            <a:ext cx="2600072" cy="306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defTabSz="911474"/>
            <a:r>
              <a:rPr lang="ja-JP" altLang="en-US" sz="1396" dirty="0">
                <a:solidFill>
                  <a:prstClr val="white"/>
                </a:solidFill>
              </a:rPr>
              <a:t>③在宅医療・介護連携推進事業</a:t>
            </a:r>
            <a:endParaRPr lang="ja-JP" altLang="ja-JP" sz="1396" dirty="0">
              <a:solidFill>
                <a:prstClr val="white"/>
              </a:solidFill>
            </a:endParaRPr>
          </a:p>
        </p:txBody>
      </p:sp>
      <p:sp>
        <p:nvSpPr>
          <p:cNvPr id="13" name="正方形/長方形 12"/>
          <p:cNvSpPr/>
          <p:nvPr/>
        </p:nvSpPr>
        <p:spPr>
          <a:xfrm>
            <a:off x="4797003" y="5175320"/>
            <a:ext cx="2122307" cy="306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defTabSz="911474"/>
            <a:r>
              <a:rPr lang="ja-JP" altLang="en-US" sz="1396" dirty="0">
                <a:solidFill>
                  <a:prstClr val="white"/>
                </a:solidFill>
              </a:rPr>
              <a:t>④地域ケア会議推進事業</a:t>
            </a:r>
            <a:endParaRPr lang="ja-JP" altLang="ja-JP" sz="1396" dirty="0">
              <a:solidFill>
                <a:prstClr val="white"/>
              </a:solidFill>
            </a:endParaRPr>
          </a:p>
        </p:txBody>
      </p:sp>
      <p:sp>
        <p:nvSpPr>
          <p:cNvPr id="8" name="正方形/長方形 7"/>
          <p:cNvSpPr/>
          <p:nvPr/>
        </p:nvSpPr>
        <p:spPr>
          <a:xfrm>
            <a:off x="4953009" y="5582338"/>
            <a:ext cx="4665565" cy="813002"/>
          </a:xfrm>
          <a:prstGeom prst="rect">
            <a:avLst/>
          </a:prstGeom>
        </p:spPr>
        <p:txBody>
          <a:bodyPr wrap="square">
            <a:spAutoFit/>
          </a:bodyPr>
          <a:lstStyle/>
          <a:p>
            <a:pPr defTabSz="911474"/>
            <a:r>
              <a:rPr lang="ja-JP" altLang="en-US" sz="1396" dirty="0">
                <a:solidFill>
                  <a:prstClr val="black"/>
                </a:solidFill>
              </a:rPr>
              <a:t>■</a:t>
            </a:r>
            <a:r>
              <a:rPr lang="en-US" altLang="ja-JP" sz="1396" dirty="0">
                <a:solidFill>
                  <a:srgbClr val="FF0000"/>
                </a:solidFill>
              </a:rPr>
              <a:t>1,272</a:t>
            </a:r>
            <a:r>
              <a:rPr lang="ja-JP" altLang="ja-JP" sz="1396" dirty="0">
                <a:solidFill>
                  <a:srgbClr val="FF0000"/>
                </a:solidFill>
              </a:rPr>
              <a:t>千円　×　地域包括支援センター数</a:t>
            </a:r>
            <a:endParaRPr lang="en-US" altLang="ja-JP" sz="1396" dirty="0">
              <a:solidFill>
                <a:srgbClr val="FF0000"/>
              </a:solidFill>
            </a:endParaRPr>
          </a:p>
          <a:p>
            <a:pPr marL="177231" defTabSz="911474"/>
            <a:r>
              <a:rPr lang="en-US" altLang="ja-JP" sz="1096" u="sng" dirty="0">
                <a:solidFill>
                  <a:srgbClr val="FF0000"/>
                </a:solidFill>
                <a:latin typeface="ＭＳ Ｐゴシック" panose="020B0600070205080204" pitchFamily="50" charset="-128"/>
              </a:rPr>
              <a:t>※</a:t>
            </a:r>
            <a:r>
              <a:rPr lang="ja-JP" altLang="en-US" sz="1096" u="sng" dirty="0">
                <a:solidFill>
                  <a:srgbClr val="FF0000"/>
                </a:solidFill>
                <a:latin typeface="ＭＳ Ｐゴシック" panose="020B0600070205080204" pitchFamily="50" charset="-128"/>
              </a:rPr>
              <a:t>介護支援専門員の資質向上に資するよう、市町村内の全ての介護支援専門員が年に１回は地域ケア会議での支援を受けられるようにするなど、効果的な実施に努める。</a:t>
            </a:r>
          </a:p>
        </p:txBody>
      </p:sp>
      <p:sp>
        <p:nvSpPr>
          <p:cNvPr id="19" name="正方形/長方形 18"/>
          <p:cNvSpPr/>
          <p:nvPr/>
        </p:nvSpPr>
        <p:spPr>
          <a:xfrm>
            <a:off x="350496" y="5538671"/>
            <a:ext cx="4368485" cy="905040"/>
          </a:xfrm>
          <a:prstGeom prst="rect">
            <a:avLst/>
          </a:prstGeom>
        </p:spPr>
        <p:txBody>
          <a:bodyPr wrap="square">
            <a:spAutoFit/>
          </a:bodyPr>
          <a:lstStyle/>
          <a:p>
            <a:pPr defTabSz="911474"/>
            <a:r>
              <a:rPr lang="ja-JP" altLang="en-US" sz="1396" dirty="0">
                <a:solidFill>
                  <a:prstClr val="black"/>
                </a:solidFill>
              </a:rPr>
              <a:t>■認知症初期集中支援事業　　</a:t>
            </a:r>
            <a:r>
              <a:rPr lang="en-US" altLang="ja-JP" sz="1396" dirty="0">
                <a:solidFill>
                  <a:srgbClr val="FF0000"/>
                </a:solidFill>
              </a:rPr>
              <a:t>10,266</a:t>
            </a:r>
            <a:r>
              <a:rPr lang="ja-JP" altLang="ja-JP" sz="1396" dirty="0">
                <a:solidFill>
                  <a:srgbClr val="FF0000"/>
                </a:solidFill>
              </a:rPr>
              <a:t>千円</a:t>
            </a:r>
            <a:r>
              <a:rPr lang="en-US" altLang="ja-JP" sz="1396" dirty="0">
                <a:solidFill>
                  <a:prstClr val="black"/>
                </a:solidFill>
              </a:rPr>
              <a:t/>
            </a:r>
            <a:br>
              <a:rPr lang="en-US" altLang="ja-JP" sz="1396" dirty="0">
                <a:solidFill>
                  <a:prstClr val="black"/>
                </a:solidFill>
              </a:rPr>
            </a:br>
            <a:r>
              <a:rPr lang="ja-JP" altLang="en-US" sz="1396" dirty="0">
                <a:solidFill>
                  <a:prstClr val="black"/>
                </a:solidFill>
              </a:rPr>
              <a:t>　 </a:t>
            </a:r>
            <a:r>
              <a:rPr lang="ja-JP" altLang="ja-JP" sz="1096" dirty="0">
                <a:solidFill>
                  <a:prstClr val="black"/>
                </a:solidFill>
              </a:rPr>
              <a:t>※指定都市の場合は、行政区の数を乗じる</a:t>
            </a:r>
            <a:endParaRPr lang="en-US" altLang="ja-JP" sz="1096" dirty="0">
              <a:solidFill>
                <a:prstClr val="black"/>
              </a:solidFill>
            </a:endParaRPr>
          </a:p>
          <a:p>
            <a:pPr defTabSz="911474"/>
            <a:endParaRPr lang="ja-JP" altLang="ja-JP" sz="1096" dirty="0">
              <a:solidFill>
                <a:prstClr val="black"/>
              </a:solidFill>
            </a:endParaRPr>
          </a:p>
          <a:p>
            <a:pPr defTabSz="911474"/>
            <a:r>
              <a:rPr lang="ja-JP" altLang="en-US" sz="1396" dirty="0">
                <a:solidFill>
                  <a:prstClr val="black"/>
                </a:solidFill>
              </a:rPr>
              <a:t>■</a:t>
            </a:r>
            <a:r>
              <a:rPr lang="ja-JP" altLang="en-US" sz="1196" dirty="0">
                <a:solidFill>
                  <a:prstClr val="black"/>
                </a:solidFill>
              </a:rPr>
              <a:t>認知症地域支援・ケア向上推進事業</a:t>
            </a:r>
            <a:r>
              <a:rPr lang="ja-JP" altLang="ja-JP" sz="1396" dirty="0">
                <a:solidFill>
                  <a:prstClr val="black"/>
                </a:solidFill>
              </a:rPr>
              <a:t>　</a:t>
            </a:r>
            <a:r>
              <a:rPr lang="en-US" altLang="ja-JP" sz="1396" dirty="0">
                <a:solidFill>
                  <a:prstClr val="black"/>
                </a:solidFill>
              </a:rPr>
              <a:t> </a:t>
            </a:r>
            <a:r>
              <a:rPr lang="en-US" altLang="ja-JP" sz="1396" dirty="0">
                <a:solidFill>
                  <a:srgbClr val="FF0000"/>
                </a:solidFill>
              </a:rPr>
              <a:t>6,802</a:t>
            </a:r>
            <a:r>
              <a:rPr lang="ja-JP" altLang="ja-JP" sz="1396" dirty="0">
                <a:solidFill>
                  <a:srgbClr val="FF0000"/>
                </a:solidFill>
              </a:rPr>
              <a:t>千円</a:t>
            </a:r>
            <a:endParaRPr lang="ja-JP" altLang="en-US" sz="1396" dirty="0">
              <a:solidFill>
                <a:srgbClr val="FF0000"/>
              </a:solidFill>
            </a:endParaRPr>
          </a:p>
        </p:txBody>
      </p:sp>
      <p:sp>
        <p:nvSpPr>
          <p:cNvPr id="20" name="角丸四角形 19"/>
          <p:cNvSpPr/>
          <p:nvPr/>
        </p:nvSpPr>
        <p:spPr>
          <a:xfrm>
            <a:off x="215656" y="3141889"/>
            <a:ext cx="4378454" cy="1650893"/>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
        <p:nvSpPr>
          <p:cNvPr id="21" name="角丸四角形 20"/>
          <p:cNvSpPr/>
          <p:nvPr/>
        </p:nvSpPr>
        <p:spPr>
          <a:xfrm>
            <a:off x="4809444" y="5079893"/>
            <a:ext cx="4952678" cy="1507337"/>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
        <p:nvSpPr>
          <p:cNvPr id="22" name="スライド番号プレースホルダー 2"/>
          <p:cNvSpPr>
            <a:spLocks noGrp="1"/>
          </p:cNvSpPr>
          <p:nvPr>
            <p:ph type="sldNum" sz="quarter" idx="12"/>
          </p:nvPr>
        </p:nvSpPr>
        <p:spPr>
          <a:xfrm>
            <a:off x="7594278" y="6510384"/>
            <a:ext cx="2311400" cy="363958"/>
          </a:xfrm>
        </p:spPr>
        <p:txBody>
          <a:bodyPr/>
          <a:lstStyle/>
          <a:p>
            <a:fld id="{6EE5545B-4637-4310-8EFF-B98F64E0B5B7}" type="slidenum">
              <a:rPr lang="ja-JP" altLang="en-US" sz="1396" b="1">
                <a:solidFill>
                  <a:prstClr val="black"/>
                </a:solidFill>
                <a:latin typeface="ＭＳ ゴシック" panose="020B0609070205080204" pitchFamily="49" charset="-128"/>
                <a:ea typeface="ＭＳ ゴシック" panose="020B0609070205080204" pitchFamily="49" charset="-128"/>
              </a:rPr>
              <a:pPr/>
              <a:t>28</a:t>
            </a:fld>
            <a:endParaRPr lang="ja-JP" altLang="en-US" sz="1396" b="1">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66563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4056" y="2132856"/>
            <a:ext cx="9201472" cy="1470025"/>
          </a:xfrm>
        </p:spPr>
        <p:txBody>
          <a:bodyPr>
            <a:normAutofit/>
          </a:bodyPr>
          <a:lstStyle/>
          <a:p>
            <a:pPr marL="539750" indent="-539750" algn="l"/>
            <a:r>
              <a:rPr lang="ja-JP" altLang="en-US" b="1" dirty="0" smtClean="0"/>
              <a:t>①　総合事業の目的及び事業内容の</a:t>
            </a:r>
            <a:r>
              <a:rPr lang="en-US" altLang="ja-JP" b="1" dirty="0" smtClean="0"/>
              <a:t/>
            </a:r>
            <a:br>
              <a:rPr lang="en-US" altLang="ja-JP" b="1" dirty="0" smtClean="0"/>
            </a:br>
            <a:r>
              <a:rPr lang="ja-JP" altLang="en-US" b="1" dirty="0" smtClean="0"/>
              <a:t>　確認</a:t>
            </a:r>
            <a:endParaRPr lang="en-US" altLang="ja-JP" b="1" dirty="0"/>
          </a:p>
        </p:txBody>
      </p:sp>
      <p:sp>
        <p:nvSpPr>
          <p:cNvPr id="5" name="スライド番号プレースホルダー 5"/>
          <p:cNvSpPr>
            <a:spLocks noGrp="1"/>
          </p:cNvSpPr>
          <p:nvPr>
            <p:ph type="sldNum" sz="quarter" idx="12"/>
          </p:nvPr>
        </p:nvSpPr>
        <p:spPr>
          <a:xfrm>
            <a:off x="7594600" y="6492954"/>
            <a:ext cx="2311400" cy="365125"/>
          </a:xfrm>
        </p:spPr>
        <p:txBody>
          <a:bodyPr/>
          <a:lstStyle/>
          <a:p>
            <a:fld id="{606D7E6A-54E1-4AA5-9D49-9786E4CA8AD1}" type="slidenum">
              <a:rPr kumimoji="1" lang="ja-JP" altLang="en-US" smtClean="0"/>
              <a:t>2</a:t>
            </a:fld>
            <a:endParaRPr kumimoji="1" lang="ja-JP" altLang="en-US" dirty="0"/>
          </a:p>
        </p:txBody>
      </p:sp>
      <p:sp>
        <p:nvSpPr>
          <p:cNvPr id="4" name="スライド番号プレースホルダー 3"/>
          <p:cNvSpPr txBox="1">
            <a:spLocks/>
          </p:cNvSpPr>
          <p:nvPr/>
        </p:nvSpPr>
        <p:spPr>
          <a:xfrm>
            <a:off x="9427021" y="6569171"/>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2</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01376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72480" y="629660"/>
            <a:ext cx="9283032" cy="60293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
        <p:nvSpPr>
          <p:cNvPr id="5" name="正方形/長方形 4"/>
          <p:cNvSpPr/>
          <p:nvPr/>
        </p:nvSpPr>
        <p:spPr>
          <a:xfrm>
            <a:off x="3409287" y="127215"/>
            <a:ext cx="3087427" cy="368152"/>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lgn="ctr" defTabSz="911474"/>
            <a:r>
              <a:rPr lang="ja-JP" altLang="en-US" sz="1794" dirty="0">
                <a:solidFill>
                  <a:prstClr val="black"/>
                </a:solidFill>
              </a:rPr>
              <a:t>＜標準額を超える協議の例＞</a:t>
            </a:r>
            <a:endParaRPr lang="en-US" altLang="ja-JP" sz="1794" dirty="0">
              <a:solidFill>
                <a:prstClr val="black"/>
              </a:solidFill>
            </a:endParaRPr>
          </a:p>
        </p:txBody>
      </p:sp>
      <p:sp>
        <p:nvSpPr>
          <p:cNvPr id="6" name="テキスト ボックス 5"/>
          <p:cNvSpPr txBox="1"/>
          <p:nvPr/>
        </p:nvSpPr>
        <p:spPr>
          <a:xfrm>
            <a:off x="584515" y="844994"/>
            <a:ext cx="2730303" cy="3681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1474"/>
            <a:r>
              <a:rPr lang="ja-JP" altLang="en-US" sz="1794" dirty="0">
                <a:solidFill>
                  <a:prstClr val="black"/>
                </a:solidFill>
              </a:rPr>
              <a:t>生活支援体制整備事業</a:t>
            </a:r>
          </a:p>
        </p:txBody>
      </p:sp>
      <p:sp>
        <p:nvSpPr>
          <p:cNvPr id="7" name="正方形/長方形 6"/>
          <p:cNvSpPr/>
          <p:nvPr/>
        </p:nvSpPr>
        <p:spPr>
          <a:xfrm>
            <a:off x="682301" y="1275664"/>
            <a:ext cx="8639184" cy="951059"/>
          </a:xfrm>
          <a:prstGeom prst="rect">
            <a:avLst/>
          </a:prstGeom>
        </p:spPr>
        <p:txBody>
          <a:bodyPr wrap="square">
            <a:spAutoFit/>
          </a:bodyPr>
          <a:lstStyle/>
          <a:p>
            <a:pPr marL="143539" indent="-455737" defTabSz="911474"/>
            <a:r>
              <a:rPr lang="ja-JP" altLang="en-US" sz="1396" dirty="0">
                <a:solidFill>
                  <a:prstClr val="black"/>
                </a:solidFill>
              </a:rPr>
              <a:t>○日常生活圏域の中にサブセンターやブランチなどを設置した小圏域を設定しており、生活支援コーディネーターや協議体を当該小圏域単位に配置</a:t>
            </a:r>
          </a:p>
          <a:p>
            <a:pPr defTabSz="911474"/>
            <a:r>
              <a:rPr lang="ja-JP" altLang="en-US" sz="1396" dirty="0">
                <a:solidFill>
                  <a:prstClr val="black"/>
                </a:solidFill>
              </a:rPr>
              <a:t>○第２層における生活支援コーディネーターに、専門職などを配置</a:t>
            </a:r>
            <a:endParaRPr lang="en-US" altLang="ja-JP" sz="1396" dirty="0">
              <a:solidFill>
                <a:prstClr val="black"/>
              </a:solidFill>
            </a:endParaRPr>
          </a:p>
          <a:p>
            <a:pPr defTabSz="911474"/>
            <a:r>
              <a:rPr lang="ja-JP" altLang="en-US" sz="1396" dirty="0">
                <a:solidFill>
                  <a:prstClr val="black"/>
                </a:solidFill>
              </a:rPr>
              <a:t>○１つの日常生活圏域に生活支援コーディネーターや協議体を複数配置</a:t>
            </a:r>
          </a:p>
        </p:txBody>
      </p:sp>
      <p:sp>
        <p:nvSpPr>
          <p:cNvPr id="8" name="正方形/長方形 7"/>
          <p:cNvSpPr/>
          <p:nvPr/>
        </p:nvSpPr>
        <p:spPr>
          <a:xfrm>
            <a:off x="638924" y="4451848"/>
            <a:ext cx="8682561" cy="951059"/>
          </a:xfrm>
          <a:prstGeom prst="rect">
            <a:avLst/>
          </a:prstGeom>
        </p:spPr>
        <p:txBody>
          <a:bodyPr wrap="square">
            <a:spAutoFit/>
          </a:bodyPr>
          <a:lstStyle/>
          <a:p>
            <a:pPr defTabSz="911474"/>
            <a:r>
              <a:rPr lang="ja-JP" altLang="en-US" sz="1396" dirty="0">
                <a:solidFill>
                  <a:prstClr val="black"/>
                </a:solidFill>
              </a:rPr>
              <a:t>○</a:t>
            </a:r>
            <a:r>
              <a:rPr lang="ja-JP" altLang="ja-JP" sz="1396" dirty="0">
                <a:solidFill>
                  <a:prstClr val="black"/>
                </a:solidFill>
              </a:rPr>
              <a:t>医療機関数・介護事業者数が多いため、資源把握にかかる調査</a:t>
            </a:r>
            <a:r>
              <a:rPr lang="ja-JP" altLang="en-US" sz="1396" dirty="0">
                <a:solidFill>
                  <a:prstClr val="black"/>
                </a:solidFill>
              </a:rPr>
              <a:t>を重点的に実施</a:t>
            </a:r>
            <a:endParaRPr lang="en-US" altLang="ja-JP" sz="1396" dirty="0">
              <a:solidFill>
                <a:prstClr val="black"/>
              </a:solidFill>
            </a:endParaRPr>
          </a:p>
          <a:p>
            <a:pPr defTabSz="911474"/>
            <a:r>
              <a:rPr lang="ja-JP" altLang="en-US" sz="1396" dirty="0">
                <a:solidFill>
                  <a:prstClr val="black"/>
                </a:solidFill>
              </a:rPr>
              <a:t>○</a:t>
            </a:r>
            <a:r>
              <a:rPr lang="ja-JP" altLang="ja-JP" sz="1396" dirty="0">
                <a:solidFill>
                  <a:prstClr val="black"/>
                </a:solidFill>
              </a:rPr>
              <a:t>医療ニーズの高い要介護者が多く、在宅医療・介護連携に関する相談窓口を複数設置</a:t>
            </a:r>
            <a:r>
              <a:rPr lang="ja-JP" altLang="en-US" sz="1396" dirty="0">
                <a:solidFill>
                  <a:prstClr val="black"/>
                </a:solidFill>
              </a:rPr>
              <a:t>する必要がある</a:t>
            </a:r>
            <a:endParaRPr lang="en-US" altLang="ja-JP" sz="1396" dirty="0">
              <a:solidFill>
                <a:prstClr val="black"/>
              </a:solidFill>
            </a:endParaRPr>
          </a:p>
          <a:p>
            <a:pPr marL="179424" indent="-455737" defTabSz="911474"/>
            <a:r>
              <a:rPr lang="ja-JP" altLang="en-US" sz="1396" dirty="0">
                <a:solidFill>
                  <a:prstClr val="black"/>
                </a:solidFill>
              </a:rPr>
              <a:t>○多職種研修や普及啓発事業などについて、</a:t>
            </a:r>
            <a:r>
              <a:rPr lang="ja-JP" altLang="ja-JP" sz="1396" dirty="0">
                <a:solidFill>
                  <a:prstClr val="black"/>
                </a:solidFill>
              </a:rPr>
              <a:t>山間部や離島等、会場へのアクセスが難しいために、</a:t>
            </a:r>
            <a:r>
              <a:rPr lang="ja-JP" altLang="en-US" sz="1396" dirty="0">
                <a:solidFill>
                  <a:prstClr val="black"/>
                </a:solidFill>
              </a:rPr>
              <a:t>通常以上に開催しなければならない</a:t>
            </a:r>
            <a:endParaRPr lang="ja-JP" altLang="ja-JP" sz="1396" strike="dblStrike" dirty="0">
              <a:solidFill>
                <a:prstClr val="black"/>
              </a:solidFill>
            </a:endParaRPr>
          </a:p>
        </p:txBody>
      </p:sp>
      <p:sp>
        <p:nvSpPr>
          <p:cNvPr id="9" name="正方形/長方形 8"/>
          <p:cNvSpPr/>
          <p:nvPr/>
        </p:nvSpPr>
        <p:spPr>
          <a:xfrm>
            <a:off x="584514" y="6084784"/>
            <a:ext cx="8970997" cy="521548"/>
          </a:xfrm>
          <a:prstGeom prst="rect">
            <a:avLst/>
          </a:prstGeom>
        </p:spPr>
        <p:txBody>
          <a:bodyPr wrap="square">
            <a:spAutoFit/>
          </a:bodyPr>
          <a:lstStyle/>
          <a:p>
            <a:pPr marL="215309" indent="-455737" defTabSz="911474"/>
            <a:r>
              <a:rPr lang="ja-JP" altLang="en-US" sz="1396" dirty="0">
                <a:solidFill>
                  <a:prstClr val="black"/>
                </a:solidFill>
              </a:rPr>
              <a:t> ○通常の地域ケア会議に加え、地域包括支援センターの後方支援等を行う基幹的機能を有するセンター等が、自らの担当地区以外の支援困難事例を検討する会議や多数の専門職が必要な会議を開催する場合</a:t>
            </a:r>
            <a:endParaRPr lang="en-US" altLang="ja-JP" sz="1396" dirty="0">
              <a:solidFill>
                <a:prstClr val="black"/>
              </a:solidFill>
            </a:endParaRPr>
          </a:p>
        </p:txBody>
      </p:sp>
      <p:sp>
        <p:nvSpPr>
          <p:cNvPr id="10" name="正方形/長方形 9"/>
          <p:cNvSpPr/>
          <p:nvPr/>
        </p:nvSpPr>
        <p:spPr>
          <a:xfrm>
            <a:off x="662526" y="2854788"/>
            <a:ext cx="8658962" cy="951059"/>
          </a:xfrm>
          <a:prstGeom prst="rect">
            <a:avLst/>
          </a:prstGeom>
        </p:spPr>
        <p:txBody>
          <a:bodyPr wrap="square">
            <a:spAutoFit/>
          </a:bodyPr>
          <a:lstStyle/>
          <a:p>
            <a:pPr marL="143539" indent="-455737" defTabSz="911474"/>
            <a:r>
              <a:rPr lang="ja-JP" altLang="en-US" sz="1396" dirty="0">
                <a:solidFill>
                  <a:prstClr val="black"/>
                </a:solidFill>
              </a:rPr>
              <a:t>○認知症初期集中支援チームについて、市町村の規模が大きく、かつ、施策の対象となる者が多く見込まれることが明らかな場合</a:t>
            </a:r>
            <a:endParaRPr lang="en-US" altLang="ja-JP" sz="1396" strike="dblStrike" dirty="0">
              <a:solidFill>
                <a:prstClr val="black"/>
              </a:solidFill>
            </a:endParaRPr>
          </a:p>
          <a:p>
            <a:pPr marL="143539" indent="-455737" defTabSz="911474"/>
            <a:r>
              <a:rPr lang="ja-JP" altLang="en-US" sz="1396" dirty="0">
                <a:solidFill>
                  <a:prstClr val="black"/>
                </a:solidFill>
              </a:rPr>
              <a:t>○認知症地域支援推進員について、市町村の規模が大きく、かつ、地域での相談件数やサービス事業所等の数も多い場合</a:t>
            </a:r>
          </a:p>
        </p:txBody>
      </p:sp>
      <p:sp>
        <p:nvSpPr>
          <p:cNvPr id="11" name="テキスト ボックス 10"/>
          <p:cNvSpPr txBox="1"/>
          <p:nvPr/>
        </p:nvSpPr>
        <p:spPr>
          <a:xfrm>
            <a:off x="584515" y="2424109"/>
            <a:ext cx="2730303" cy="3681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1474"/>
            <a:r>
              <a:rPr lang="ja-JP" altLang="en-US" sz="1794" dirty="0">
                <a:solidFill>
                  <a:prstClr val="black"/>
                </a:solidFill>
              </a:rPr>
              <a:t>認知症施策推進事業</a:t>
            </a:r>
          </a:p>
        </p:txBody>
      </p:sp>
      <p:sp>
        <p:nvSpPr>
          <p:cNvPr id="12" name="テキスト ボックス 11"/>
          <p:cNvSpPr txBox="1"/>
          <p:nvPr/>
        </p:nvSpPr>
        <p:spPr>
          <a:xfrm>
            <a:off x="584515" y="4003224"/>
            <a:ext cx="3487529" cy="3681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1474"/>
            <a:r>
              <a:rPr lang="ja-JP" altLang="en-US" sz="1794" dirty="0">
                <a:solidFill>
                  <a:prstClr val="black"/>
                </a:solidFill>
              </a:rPr>
              <a:t>在宅医療・介護連携推進事業</a:t>
            </a:r>
          </a:p>
        </p:txBody>
      </p:sp>
      <p:sp>
        <p:nvSpPr>
          <p:cNvPr id="13" name="テキスト ボックス 12"/>
          <p:cNvSpPr txBox="1"/>
          <p:nvPr/>
        </p:nvSpPr>
        <p:spPr>
          <a:xfrm>
            <a:off x="584515" y="5654116"/>
            <a:ext cx="2730303" cy="3681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1474"/>
            <a:r>
              <a:rPr lang="ja-JP" altLang="en-US" sz="1794" dirty="0">
                <a:solidFill>
                  <a:prstClr val="black"/>
                </a:solidFill>
              </a:rPr>
              <a:t>地域ケア会議推進事業</a:t>
            </a:r>
          </a:p>
        </p:txBody>
      </p:sp>
      <p:sp>
        <p:nvSpPr>
          <p:cNvPr id="14" name="スライド番号プレースホルダー 2"/>
          <p:cNvSpPr>
            <a:spLocks noGrp="1"/>
          </p:cNvSpPr>
          <p:nvPr>
            <p:ph type="sldNum" sz="quarter" idx="12"/>
          </p:nvPr>
        </p:nvSpPr>
        <p:spPr>
          <a:xfrm>
            <a:off x="7594278" y="6510384"/>
            <a:ext cx="2311400" cy="363958"/>
          </a:xfrm>
        </p:spPr>
        <p:txBody>
          <a:bodyPr/>
          <a:lstStyle/>
          <a:p>
            <a:fld id="{6EE5545B-4637-4310-8EFF-B98F64E0B5B7}" type="slidenum">
              <a:rPr lang="ja-JP" altLang="en-US" sz="1396" b="1">
                <a:solidFill>
                  <a:prstClr val="black"/>
                </a:solidFill>
                <a:latin typeface="ＭＳ ゴシック" panose="020B0609070205080204" pitchFamily="49" charset="-128"/>
                <a:ea typeface="ＭＳ ゴシック" panose="020B0609070205080204" pitchFamily="49" charset="-128"/>
              </a:rPr>
              <a:pPr/>
              <a:t>29</a:t>
            </a:fld>
            <a:endParaRPr lang="ja-JP" altLang="en-US" sz="1396" b="1">
              <a:solidFill>
                <a:prstClr val="black"/>
              </a:solidFill>
              <a:latin typeface="ＭＳ ゴシック" panose="020B0609070205080204" pitchFamily="49" charset="-128"/>
              <a:ea typeface="ＭＳ ゴシック" panose="020B0609070205080204" pitchFamily="49" charset="-128"/>
            </a:endParaRPr>
          </a:p>
        </p:txBody>
      </p:sp>
      <p:sp>
        <p:nvSpPr>
          <p:cNvPr id="15" name="角丸四角形 14"/>
          <p:cNvSpPr/>
          <p:nvPr/>
        </p:nvSpPr>
        <p:spPr>
          <a:xfrm>
            <a:off x="488504" y="764705"/>
            <a:ext cx="8712968" cy="1584176"/>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
        <p:nvSpPr>
          <p:cNvPr id="18" name="角丸四角形 17"/>
          <p:cNvSpPr/>
          <p:nvPr/>
        </p:nvSpPr>
        <p:spPr>
          <a:xfrm>
            <a:off x="488504" y="5517231"/>
            <a:ext cx="8976130" cy="1084687"/>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Tree>
    <p:extLst>
      <p:ext uri="{BB962C8B-B14F-4D97-AF65-F5344CB8AC3E}">
        <p14:creationId xmlns:p14="http://schemas.microsoft.com/office/powerpoint/2010/main" val="4023092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8564587" y="2573691"/>
            <a:ext cx="1289747" cy="4165049"/>
          </a:xfrm>
          <a:prstGeom prst="roundRect">
            <a:avLst/>
          </a:prstGeom>
          <a:solidFill>
            <a:schemeClr val="accent4">
              <a:lumMod val="60000"/>
              <a:lumOff val="4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8678621" y="5436619"/>
            <a:ext cx="1145196" cy="1276654"/>
            <a:chOff x="-1378192" y="5077240"/>
            <a:chExt cx="1148867" cy="1582267"/>
          </a:xfrm>
        </p:grpSpPr>
        <p:sp>
          <p:nvSpPr>
            <p:cNvPr id="52" name="AutoShape 58"/>
            <p:cNvSpPr>
              <a:spLocks noChangeArrowheads="1"/>
            </p:cNvSpPr>
            <p:nvPr/>
          </p:nvSpPr>
          <p:spPr bwMode="auto">
            <a:xfrm>
              <a:off x="-1378192" y="5077240"/>
              <a:ext cx="1148867" cy="1582267"/>
            </a:xfrm>
            <a:prstGeom prst="roundRect">
              <a:avLst>
                <a:gd name="adj" fmla="val 2803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認知症施策</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3" name="AutoShape 75"/>
            <p:cNvSpPr>
              <a:spLocks noChangeArrowheads="1"/>
            </p:cNvSpPr>
            <p:nvPr/>
          </p:nvSpPr>
          <p:spPr bwMode="auto">
            <a:xfrm>
              <a:off x="-1253045" y="5439702"/>
              <a:ext cx="911163" cy="1096921"/>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認知症初期集中支援チーム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7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900" dirty="0" smtClean="0">
                  <a:solidFill>
                    <a:prstClr val="black"/>
                  </a:solidFill>
                  <a:cs typeface="ＭＳ Ｐゴシック" pitchFamily="50" charset="-128"/>
                </a:rPr>
                <a:t>認知症地域支援推進員</a:t>
              </a:r>
              <a:endParaRPr lang="en-US" altLang="ja-JP" sz="900" dirty="0">
                <a:solidFill>
                  <a:prstClr val="black"/>
                </a:solidFill>
                <a:cs typeface="ＭＳ Ｐゴシック" pitchFamily="50" charset="-128"/>
              </a:endParaRPr>
            </a:p>
          </p:txBody>
        </p:sp>
      </p:grpSp>
      <p:sp>
        <p:nvSpPr>
          <p:cNvPr id="17" name="角丸四角形 16"/>
          <p:cNvSpPr/>
          <p:nvPr/>
        </p:nvSpPr>
        <p:spPr>
          <a:xfrm>
            <a:off x="1402929" y="2587577"/>
            <a:ext cx="7080580" cy="3976577"/>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AutoShape 47"/>
          <p:cNvSpPr>
            <a:spLocks noChangeArrowheads="1"/>
          </p:cNvSpPr>
          <p:nvPr/>
        </p:nvSpPr>
        <p:spPr bwMode="auto">
          <a:xfrm>
            <a:off x="1674089" y="2810669"/>
            <a:ext cx="6721176" cy="2141572"/>
          </a:xfrm>
          <a:prstGeom prst="roundRect">
            <a:avLst>
              <a:gd name="adj" fmla="val 12422"/>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265113"/>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1200" dirty="0">
                <a:latin typeface="ＭＳ ゴシック" pitchFamily="49" charset="-128"/>
                <a:ea typeface="ＭＳ ゴシック" pitchFamily="49" charset="-128"/>
                <a:cs typeface="ＭＳ Ｐゴシック" pitchFamily="50" charset="-128"/>
              </a:rPr>
              <a:t>地域包括支援</a:t>
            </a:r>
            <a:r>
              <a:rPr lang="ja-JP" altLang="en-US" sz="1200" dirty="0" smtClean="0">
                <a:latin typeface="ＭＳ ゴシック" pitchFamily="49" charset="-128"/>
                <a:ea typeface="ＭＳ ゴシック" pitchFamily="49" charset="-128"/>
                <a:cs typeface="ＭＳ Ｐゴシック" pitchFamily="50" charset="-128"/>
              </a:rPr>
              <a:t>センターが開催</a:t>
            </a:r>
            <a:endParaRPr lang="en-US" altLang="ja-JP" sz="1200" dirty="0" smtClean="0">
              <a:latin typeface="ＭＳ ゴシック" pitchFamily="49" charset="-128"/>
              <a:ea typeface="ＭＳ ゴシック" pitchFamily="49" charset="-128"/>
              <a:cs typeface="ＭＳ Ｐゴシック" pitchFamily="50" charset="-128"/>
            </a:endParaRPr>
          </a:p>
          <a:p>
            <a:pPr marL="444500" indent="-265113"/>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①</a:t>
            </a:r>
            <a:r>
              <a:rPr lang="ja-JP" altLang="en-US" sz="1200" dirty="0">
                <a:solidFill>
                  <a:prstClr val="black"/>
                </a:solidFill>
                <a:latin typeface="ＭＳ ゴシック" pitchFamily="49" charset="-128"/>
                <a:ea typeface="ＭＳ ゴシック" pitchFamily="49" charset="-128"/>
                <a:cs typeface="ＭＳ Ｐゴシック" pitchFamily="50" charset="-128"/>
              </a:rPr>
              <a:t>地域支援ネットワークの構築</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②</a:t>
            </a:r>
            <a:r>
              <a:rPr lang="ja-JP" altLang="en-US" sz="1200" dirty="0">
                <a:solidFill>
                  <a:prstClr val="black"/>
                </a:solidFill>
                <a:latin typeface="ＭＳ ゴシック" pitchFamily="49" charset="-128"/>
                <a:ea typeface="ＭＳ ゴシック" pitchFamily="49" charset="-128"/>
                <a:cs typeface="ＭＳ Ｐゴシック" pitchFamily="50" charset="-128"/>
              </a:rPr>
              <a:t>高齢者の自立支援に資するケアマネジメント支援</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③</a:t>
            </a:r>
            <a:r>
              <a:rPr lang="ja-JP" altLang="en-US" sz="1200" dirty="0">
                <a:solidFill>
                  <a:prstClr val="black"/>
                </a:solidFill>
                <a:latin typeface="ＭＳ ゴシック" pitchFamily="49" charset="-128"/>
                <a:ea typeface="ＭＳ ゴシック" pitchFamily="49" charset="-128"/>
                <a:cs typeface="ＭＳ Ｐゴシック" pitchFamily="50" charset="-128"/>
              </a:rPr>
              <a:t>地域課題の</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把握</a:t>
            </a:r>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a:t>
            </a:r>
            <a:r>
              <a:rPr lang="ja-JP" altLang="en-US" sz="1200" dirty="0">
                <a:solidFill>
                  <a:prstClr val="black"/>
                </a:solidFill>
                <a:latin typeface="ＭＳ ゴシック" pitchFamily="49" charset="-128"/>
                <a:ea typeface="ＭＳ ゴシック" pitchFamily="49" charset="-128"/>
                <a:cs typeface="ＭＳ Ｐゴシック" pitchFamily="50" charset="-128"/>
              </a:rPr>
              <a:t>を行う</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84138" indent="-84138" algn="just"/>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en-US" altLang="ja-JP" sz="1200" dirty="0" smtClean="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幅広い視点から、直接</a:t>
            </a:r>
            <a:r>
              <a:rPr lang="ja-JP" altLang="en-US" sz="1200" dirty="0">
                <a:latin typeface="HG丸ｺﾞｼｯｸM-PRO" pitchFamily="50" charset="-128"/>
                <a:ea typeface="HG丸ｺﾞｼｯｸM-PRO" pitchFamily="50" charset="-128"/>
                <a:cs typeface="ＭＳ Ｐゴシック" pitchFamily="50" charset="-128"/>
              </a:rPr>
              <a:t>サービス提供に</a:t>
            </a:r>
            <a:r>
              <a:rPr lang="ja-JP" altLang="en-US" sz="1200" dirty="0" smtClean="0">
                <a:latin typeface="HG丸ｺﾞｼｯｸM-PRO" pitchFamily="50" charset="-128"/>
                <a:ea typeface="HG丸ｺﾞｼｯｸM-PRO" pitchFamily="50" charset="-128"/>
                <a:cs typeface="ＭＳ Ｐゴシック" pitchFamily="50" charset="-128"/>
              </a:rPr>
              <a:t>当たらない</a:t>
            </a:r>
            <a:endParaRPr lang="en-US" altLang="ja-JP" sz="1200" dirty="0" smtClean="0">
              <a:latin typeface="HG丸ｺﾞｼｯｸM-PRO" pitchFamily="50" charset="-128"/>
              <a:ea typeface="HG丸ｺﾞｼｯｸM-PRO" pitchFamily="50" charset="-128"/>
              <a:cs typeface="ＭＳ Ｐゴシック" pitchFamily="50" charset="-128"/>
            </a:endParaRPr>
          </a:p>
          <a:p>
            <a:pPr marL="273050" indent="-273050"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専門</a:t>
            </a:r>
            <a:r>
              <a:rPr lang="ja-JP" altLang="en-US" sz="1200" dirty="0">
                <a:latin typeface="HG丸ｺﾞｼｯｸM-PRO" pitchFamily="50" charset="-128"/>
                <a:ea typeface="HG丸ｺﾞｼｯｸM-PRO" pitchFamily="50" charset="-128"/>
                <a:cs typeface="ＭＳ Ｐゴシック" pitchFamily="50" charset="-128"/>
              </a:rPr>
              <a:t>職種も</a:t>
            </a:r>
            <a:r>
              <a:rPr lang="ja-JP" altLang="en-US" sz="1200" dirty="0" smtClean="0">
                <a:latin typeface="HG丸ｺﾞｼｯｸM-PRO" pitchFamily="50" charset="-128"/>
                <a:ea typeface="HG丸ｺﾞｼｯｸM-PRO" pitchFamily="50" charset="-128"/>
                <a:cs typeface="ＭＳ Ｐゴシック" pitchFamily="50" charset="-128"/>
              </a:rPr>
              <a:t>参加</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en-US" altLang="ja-JP" sz="1200" dirty="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行政職員は、会議の内容を把握しておき、</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地域課題の集約などに活かす。</a:t>
            </a:r>
            <a:endParaRPr lang="en-US" altLang="ja-JP" sz="1200" dirty="0">
              <a:latin typeface="HG丸ｺﾞｼｯｸM-PRO" pitchFamily="50" charset="-128"/>
              <a:ea typeface="HG丸ｺﾞｼｯｸM-PRO" pitchFamily="50" charset="-128"/>
              <a:cs typeface="ＭＳ Ｐゴシック" pitchFamily="50" charset="-128"/>
            </a:endParaRPr>
          </a:p>
          <a:p>
            <a:pPr algn="just"/>
            <a:endParaRPr lang="ja-JP" altLang="en-US" sz="1200" dirty="0">
              <a:solidFill>
                <a:srgbClr val="FF0000"/>
              </a:solidFill>
              <a:cs typeface="ＭＳ Ｐゴシック" pitchFamily="50" charset="-128"/>
            </a:endParaRPr>
          </a:p>
          <a:p>
            <a:pPr marL="355600" indent="-92075" algn="just"/>
            <a:endParaRPr lang="ja-JP" altLang="en-US" sz="1200" dirty="0">
              <a:solidFill>
                <a:prstClr val="black"/>
              </a:solidFill>
              <a:cs typeface="ＭＳ Ｐゴシック" pitchFamily="50" charset="-128"/>
            </a:endParaRPr>
          </a:p>
        </p:txBody>
      </p:sp>
      <p:sp>
        <p:nvSpPr>
          <p:cNvPr id="4" name="Rectangle 2"/>
          <p:cNvSpPr>
            <a:spLocks noChangeArrowheads="1"/>
          </p:cNvSpPr>
          <p:nvPr/>
        </p:nvSpPr>
        <p:spPr bwMode="auto">
          <a:xfrm>
            <a:off x="116796" y="-6034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角丸四角形 6"/>
          <p:cNvSpPr/>
          <p:nvPr/>
        </p:nvSpPr>
        <p:spPr>
          <a:xfrm>
            <a:off x="3470956" y="5240274"/>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地域づくり・資源開発</a:t>
            </a:r>
          </a:p>
        </p:txBody>
      </p:sp>
      <p:sp>
        <p:nvSpPr>
          <p:cNvPr id="8" name="角丸四角形 7"/>
          <p:cNvSpPr/>
          <p:nvPr/>
        </p:nvSpPr>
        <p:spPr>
          <a:xfrm>
            <a:off x="2847043" y="5672322"/>
            <a:ext cx="4338435"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政策形成</a:t>
            </a:r>
            <a:endParaRPr lang="en-US" altLang="ja-JP" sz="1600" dirty="0">
              <a:solidFill>
                <a:prstClr val="black"/>
              </a:solidFill>
              <a:latin typeface="HGSｺﾞｼｯｸE" pitchFamily="50" charset="-128"/>
              <a:ea typeface="HGSｺﾞｼｯｸE" pitchFamily="50" charset="-128"/>
            </a:endParaRPr>
          </a:p>
          <a:p>
            <a:pPr algn="ctr"/>
            <a:r>
              <a:rPr lang="ja-JP" altLang="en-US" sz="1200" dirty="0">
                <a:solidFill>
                  <a:prstClr val="black"/>
                </a:solidFill>
                <a:latin typeface="ＭＳ Ｐゴシック"/>
              </a:rPr>
              <a:t>介護保険事業計画等への位置づけなど</a:t>
            </a:r>
          </a:p>
        </p:txBody>
      </p:sp>
      <p:sp>
        <p:nvSpPr>
          <p:cNvPr id="10" name="角丸四角形 9"/>
          <p:cNvSpPr/>
          <p:nvPr/>
        </p:nvSpPr>
        <p:spPr>
          <a:xfrm>
            <a:off x="3470956" y="4808226"/>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地域課題の把握</a:t>
            </a:r>
          </a:p>
        </p:txBody>
      </p:sp>
      <p:sp>
        <p:nvSpPr>
          <p:cNvPr id="11" name="上矢印 10"/>
          <p:cNvSpPr/>
          <p:nvPr/>
        </p:nvSpPr>
        <p:spPr>
          <a:xfrm flipV="1">
            <a:off x="4641127" y="4664209"/>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58"/>
          <p:cNvSpPr>
            <a:spLocks noChangeArrowheads="1"/>
          </p:cNvSpPr>
          <p:nvPr/>
        </p:nvSpPr>
        <p:spPr bwMode="auto">
          <a:xfrm>
            <a:off x="56555" y="3368065"/>
            <a:ext cx="1230106"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050" b="1" dirty="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05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800" b="1" dirty="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1" name="AutoShape 42"/>
          <p:cNvSpPr>
            <a:spLocks noChangeArrowheads="1"/>
          </p:cNvSpPr>
          <p:nvPr/>
        </p:nvSpPr>
        <p:spPr bwMode="auto">
          <a:xfrm>
            <a:off x="2690928" y="6189176"/>
            <a:ext cx="4638457"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a:solidFill>
                <a:prstClr val="black"/>
              </a:solidFill>
              <a:cs typeface="ＭＳ Ｐゴシック" pitchFamily="50" charset="-128"/>
            </a:endParaRPr>
          </a:p>
        </p:txBody>
      </p:sp>
      <p:sp>
        <p:nvSpPr>
          <p:cNvPr id="15" name="上矢印 14"/>
          <p:cNvSpPr/>
          <p:nvPr/>
        </p:nvSpPr>
        <p:spPr>
          <a:xfrm rot="16200000" flipH="1" flipV="1">
            <a:off x="1416712" y="3282855"/>
            <a:ext cx="360040" cy="818528"/>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上矢印 46"/>
          <p:cNvSpPr/>
          <p:nvPr/>
        </p:nvSpPr>
        <p:spPr>
          <a:xfrm flipV="1">
            <a:off x="4641127" y="5096257"/>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上矢印 47"/>
          <p:cNvSpPr/>
          <p:nvPr/>
        </p:nvSpPr>
        <p:spPr>
          <a:xfrm flipV="1">
            <a:off x="4641127" y="5528305"/>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1299370" y="3289757"/>
            <a:ext cx="702079" cy="230832"/>
          </a:xfrm>
          <a:prstGeom prst="rect">
            <a:avLst/>
          </a:prstGeom>
          <a:noFill/>
        </p:spPr>
        <p:txBody>
          <a:bodyPr wrap="square" rtlCol="0">
            <a:spAutoFit/>
          </a:bodyPr>
          <a:lstStyle/>
          <a:p>
            <a:r>
              <a:rPr lang="ja-JP" altLang="en-US" sz="900" dirty="0">
                <a:solidFill>
                  <a:prstClr val="black"/>
                </a:solidFill>
              </a:rPr>
              <a:t>事例提供</a:t>
            </a:r>
          </a:p>
        </p:txBody>
      </p:sp>
      <p:sp>
        <p:nvSpPr>
          <p:cNvPr id="30" name="テキスト ボックス 29"/>
          <p:cNvSpPr txBox="1"/>
          <p:nvPr/>
        </p:nvSpPr>
        <p:spPr>
          <a:xfrm>
            <a:off x="1286666" y="4160153"/>
            <a:ext cx="702079" cy="230832"/>
          </a:xfrm>
          <a:prstGeom prst="rect">
            <a:avLst/>
          </a:prstGeom>
          <a:noFill/>
        </p:spPr>
        <p:txBody>
          <a:bodyPr wrap="square" rtlCol="0">
            <a:spAutoFit/>
          </a:bodyPr>
          <a:lstStyle/>
          <a:p>
            <a:r>
              <a:rPr lang="ja-JP" altLang="en-US" sz="900" dirty="0">
                <a:solidFill>
                  <a:prstClr val="black"/>
                </a:solidFill>
              </a:rPr>
              <a:t>　支　援</a:t>
            </a:r>
            <a:endParaRPr lang="en-US" altLang="ja-JP" sz="900" dirty="0">
              <a:solidFill>
                <a:prstClr val="black"/>
              </a:solidFill>
            </a:endParaRPr>
          </a:p>
        </p:txBody>
      </p:sp>
      <p:sp>
        <p:nvSpPr>
          <p:cNvPr id="34" name="AutoShape 58"/>
          <p:cNvSpPr>
            <a:spLocks noChangeArrowheads="1"/>
          </p:cNvSpPr>
          <p:nvPr/>
        </p:nvSpPr>
        <p:spPr bwMode="auto">
          <a:xfrm>
            <a:off x="194557" y="3872121"/>
            <a:ext cx="954215"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050" b="1" dirty="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05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50" b="1" dirty="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05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00" dirty="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382876" y="3604727"/>
            <a:ext cx="360040" cy="75086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Rectangle 49"/>
          <p:cNvSpPr>
            <a:spLocks noChangeArrowheads="1"/>
          </p:cNvSpPr>
          <p:nvPr/>
        </p:nvSpPr>
        <p:spPr bwMode="auto">
          <a:xfrm>
            <a:off x="5967113" y="2943923"/>
            <a:ext cx="2354746" cy="179230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a:solidFill>
                  <a:prstClr val="black"/>
                </a:solidFill>
                <a:latin typeface="HG丸ｺﾞｼｯｸM-PRO" pitchFamily="50" charset="-128"/>
                <a:ea typeface="HG丸ｺﾞｼｯｸM-PRO" pitchFamily="50" charset="-128"/>
                <a:cs typeface="ＭＳ Ｐゴシック" pitchFamily="50" charset="-128"/>
              </a:rPr>
              <a:t>主な構成員</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a:t>
            </a: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その他</a:t>
            </a:r>
            <a:r>
              <a:rPr lang="ja-JP" altLang="en-US" sz="1050" dirty="0">
                <a:solidFill>
                  <a:srgbClr val="FF0000"/>
                </a:solidFill>
                <a:latin typeface="HG丸ｺﾞｼｯｸM-PRO" pitchFamily="50" charset="-128"/>
                <a:ea typeface="HG丸ｺﾞｼｯｸM-PRO" pitchFamily="50" charset="-128"/>
                <a:cs typeface="ＭＳ Ｐゴシック" pitchFamily="50" charset="-128"/>
              </a:rPr>
              <a:t>必要</a:t>
            </a: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に応じて参加</a:t>
            </a:r>
            <a:endParaRPr lang="en-US" altLang="ja-JP" sz="900" dirty="0">
              <a:solidFill>
                <a:srgbClr val="FF0000"/>
              </a:solidFill>
              <a:latin typeface="HG丸ｺﾞｼｯｸM-PRO" pitchFamily="50" charset="-128"/>
              <a:ea typeface="HG丸ｺﾞｼｯｸM-PRO" pitchFamily="50" charset="-128"/>
              <a:cs typeface="ＭＳ Ｐゴシック" pitchFamily="50" charset="-128"/>
            </a:endParaRPr>
          </a:p>
        </p:txBody>
      </p:sp>
      <p:sp>
        <p:nvSpPr>
          <p:cNvPr id="5" name="テキスト ボックス 4"/>
          <p:cNvSpPr txBox="1"/>
          <p:nvPr/>
        </p:nvSpPr>
        <p:spPr>
          <a:xfrm>
            <a:off x="6015076" y="3276276"/>
            <a:ext cx="2292297" cy="584775"/>
          </a:xfrm>
          <a:prstGeom prst="rect">
            <a:avLst/>
          </a:prstGeom>
          <a:noFill/>
          <a:ln>
            <a:solidFill>
              <a:srgbClr val="FF0000"/>
            </a:solidFill>
          </a:ln>
        </p:spPr>
        <p:txBody>
          <a:bodyPr wrap="square" rtlCol="0">
            <a:spAutoFit/>
          </a:bodyPr>
          <a:lstStyle/>
          <a:p>
            <a:endParaRPr lang="en-US" altLang="ja-JP" sz="8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医師、歯科医師、薬剤師、看護師、歯科衛生士、</a:t>
            </a:r>
            <a:r>
              <a:rPr lang="en-US" altLang="ja-JP" sz="800" dirty="0" smtClean="0">
                <a:solidFill>
                  <a:prstClr val="black"/>
                </a:solidFill>
                <a:latin typeface="HG丸ｺﾞｼｯｸM-PRO" panose="020F0600000000000000" pitchFamily="50" charset="-128"/>
                <a:ea typeface="HG丸ｺﾞｼｯｸM-PRO" panose="020F0600000000000000" pitchFamily="50" charset="-128"/>
              </a:rPr>
              <a:t>PT</a:t>
            </a:r>
            <a:r>
              <a:rPr lang="ja-JP" altLang="en-US" sz="8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800" dirty="0" smtClean="0">
                <a:solidFill>
                  <a:prstClr val="black"/>
                </a:solidFill>
                <a:latin typeface="HG丸ｺﾞｼｯｸM-PRO" panose="020F0600000000000000" pitchFamily="50" charset="-128"/>
                <a:ea typeface="HG丸ｺﾞｼｯｸM-PRO" panose="020F0600000000000000" pitchFamily="50" charset="-128"/>
              </a:rPr>
              <a:t>OT</a:t>
            </a:r>
            <a:r>
              <a:rPr lang="ja-JP" altLang="en-US" sz="8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800" dirty="0" smtClean="0">
                <a:solidFill>
                  <a:prstClr val="black"/>
                </a:solidFill>
                <a:latin typeface="HG丸ｺﾞｼｯｸM-PRO" panose="020F0600000000000000" pitchFamily="50" charset="-128"/>
                <a:ea typeface="HG丸ｺﾞｼｯｸM-PRO" panose="020F0600000000000000" pitchFamily="50" charset="-128"/>
              </a:rPr>
              <a:t>ST</a:t>
            </a:r>
            <a:r>
              <a:rPr lang="ja-JP" altLang="en-US" sz="800" dirty="0" err="1" smtClean="0">
                <a:solidFill>
                  <a:prstClr val="black"/>
                </a:solidFill>
                <a:latin typeface="HG丸ｺﾞｼｯｸM-PRO" panose="020F0600000000000000" pitchFamily="50" charset="-128"/>
                <a:ea typeface="HG丸ｺﾞｼｯｸM-PRO" panose="020F0600000000000000" pitchFamily="50" charset="-128"/>
              </a:rPr>
              <a:t>、</a:t>
            </a:r>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管理栄養士、ケアマネジャー</a:t>
            </a:r>
            <a:r>
              <a:rPr lang="ja-JP" altLang="en-US" sz="800" dirty="0">
                <a:solidFill>
                  <a:prstClr val="black"/>
                </a:solidFill>
                <a:latin typeface="HG丸ｺﾞｼｯｸM-PRO" panose="020F0600000000000000" pitchFamily="50" charset="-128"/>
                <a:ea typeface="HG丸ｺﾞｼｯｸM-PRO" panose="020F0600000000000000" pitchFamily="50" charset="-128"/>
              </a:rPr>
              <a:t>、介護サービス事</a:t>
            </a:r>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業者など</a:t>
            </a:r>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6015209" y="4098559"/>
            <a:ext cx="2292164" cy="338554"/>
          </a:xfrm>
          <a:prstGeom prst="rect">
            <a:avLst/>
          </a:prstGeom>
          <a:noFill/>
          <a:ln>
            <a:solidFill>
              <a:srgbClr val="FF0000"/>
            </a:solidFill>
          </a:ln>
        </p:spPr>
        <p:txBody>
          <a:bodyPr wrap="square" rtlCol="0">
            <a:spAutoFit/>
          </a:bodyPr>
          <a:lstStyle/>
          <a:p>
            <a:endParaRPr lang="en-US" altLang="ja-JP" sz="8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自治会、民生委員、ボランティア、</a:t>
            </a:r>
            <a:r>
              <a:rPr lang="en-US" altLang="ja-JP" sz="800" dirty="0" smtClean="0">
                <a:solidFill>
                  <a:prstClr val="black"/>
                </a:solidFill>
                <a:latin typeface="HG丸ｺﾞｼｯｸM-PRO" panose="020F0600000000000000" pitchFamily="50" charset="-128"/>
                <a:ea typeface="HG丸ｺﾞｼｯｸM-PRO" panose="020F0600000000000000" pitchFamily="50" charset="-128"/>
              </a:rPr>
              <a:t>NPO</a:t>
            </a:r>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など</a:t>
            </a:r>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6024830" y="3120706"/>
            <a:ext cx="1892499"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医療・介護の専門職種等</a:t>
            </a:r>
            <a:endParaRPr lang="ja-JP" altLang="en-US" sz="1050" dirty="0">
              <a:solidFill>
                <a:schemeClr val="tx1"/>
              </a:solidFill>
            </a:endParaRPr>
          </a:p>
        </p:txBody>
      </p:sp>
      <p:sp>
        <p:nvSpPr>
          <p:cNvPr id="24" name="AutoShape 43"/>
          <p:cNvSpPr>
            <a:spLocks noChangeArrowheads="1"/>
          </p:cNvSpPr>
          <p:nvPr/>
        </p:nvSpPr>
        <p:spPr bwMode="auto">
          <a:xfrm>
            <a:off x="2262535" y="2662127"/>
            <a:ext cx="5380934" cy="259001"/>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a:solidFill>
                  <a:prstClr val="black"/>
                </a:solidFill>
                <a:latin typeface="ＭＳ Ｐゴシック" pitchFamily="50" charset="-128"/>
                <a:cs typeface="ＭＳ Ｐゴシック" pitchFamily="50" charset="-128"/>
              </a:rPr>
              <a:t>地域包括支援</a:t>
            </a:r>
            <a:r>
              <a:rPr lang="ja-JP" altLang="en-US" sz="1400" b="1" dirty="0" smtClean="0">
                <a:solidFill>
                  <a:prstClr val="black"/>
                </a:solidFill>
                <a:latin typeface="ＭＳ Ｐゴシック" pitchFamily="50" charset="-128"/>
                <a:cs typeface="ＭＳ Ｐゴシック" pitchFamily="50" charset="-128"/>
              </a:rPr>
              <a:t>センターレベル</a:t>
            </a:r>
            <a:r>
              <a:rPr lang="ja-JP" altLang="en-US" sz="1400" b="1" dirty="0">
                <a:solidFill>
                  <a:prstClr val="black"/>
                </a:solidFill>
                <a:latin typeface="ＭＳ Ｐゴシック" pitchFamily="50" charset="-128"/>
                <a:cs typeface="ＭＳ Ｐゴシック" pitchFamily="50" charset="-128"/>
              </a:rPr>
              <a:t>での</a:t>
            </a:r>
            <a:r>
              <a:rPr lang="ja-JP" altLang="en-US" sz="1400" b="1" dirty="0" smtClean="0">
                <a:solidFill>
                  <a:prstClr val="black"/>
                </a:solidFill>
                <a:latin typeface="ＭＳ Ｐゴシック" pitchFamily="50" charset="-128"/>
                <a:cs typeface="ＭＳ Ｐゴシック" pitchFamily="50" charset="-128"/>
              </a:rPr>
              <a:t>会議（</a:t>
            </a:r>
            <a:r>
              <a:rPr lang="ja-JP" altLang="en-US" sz="1400" b="1" dirty="0">
                <a:solidFill>
                  <a:prstClr val="black"/>
                </a:solidFill>
                <a:latin typeface="ＭＳ Ｐゴシック" pitchFamily="50" charset="-128"/>
                <a:cs typeface="ＭＳ Ｐゴシック" pitchFamily="50" charset="-128"/>
              </a:rPr>
              <a:t>地域ケア個別会議）</a:t>
            </a:r>
            <a:endParaRPr lang="en-US" altLang="ja-JP" sz="1400" b="1" dirty="0">
              <a:solidFill>
                <a:prstClr val="black"/>
              </a:solidFill>
              <a:latin typeface="ＭＳ Ｐゴシック" pitchFamily="50" charset="-128"/>
              <a:cs typeface="ＭＳ Ｐゴシック" pitchFamily="50" charset="-128"/>
            </a:endParaRPr>
          </a:p>
        </p:txBody>
      </p:sp>
      <p:sp>
        <p:nvSpPr>
          <p:cNvPr id="40" name="テキスト ボックス 39"/>
          <p:cNvSpPr txBox="1"/>
          <p:nvPr/>
        </p:nvSpPr>
        <p:spPr>
          <a:xfrm>
            <a:off x="6024830" y="3967192"/>
            <a:ext cx="1892499" cy="25389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地域の支援者</a:t>
            </a:r>
            <a:endParaRPr lang="ja-JP" altLang="en-US" sz="1050" dirty="0">
              <a:solidFill>
                <a:schemeClr val="tx1"/>
              </a:solidFill>
            </a:endParaRPr>
          </a:p>
        </p:txBody>
      </p:sp>
      <p:grpSp>
        <p:nvGrpSpPr>
          <p:cNvPr id="45" name="グループ化 44"/>
          <p:cNvGrpSpPr/>
          <p:nvPr/>
        </p:nvGrpSpPr>
        <p:grpSpPr>
          <a:xfrm>
            <a:off x="8662775" y="4026393"/>
            <a:ext cx="1161046" cy="1351585"/>
            <a:chOff x="8710109" y="4392487"/>
            <a:chExt cx="1164767" cy="1512167"/>
          </a:xfrm>
        </p:grpSpPr>
        <p:sp>
          <p:nvSpPr>
            <p:cNvPr id="46" name="AutoShape 58"/>
            <p:cNvSpPr>
              <a:spLocks noChangeArrowheads="1"/>
            </p:cNvSpPr>
            <p:nvPr/>
          </p:nvSpPr>
          <p:spPr bwMode="auto">
            <a:xfrm>
              <a:off x="8710109" y="4392487"/>
              <a:ext cx="1164767" cy="1512167"/>
            </a:xfrm>
            <a:prstGeom prst="roundRect">
              <a:avLst>
                <a:gd name="adj" fmla="val 25843"/>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生活支援</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体制整備</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49" name="AutoShape 75"/>
            <p:cNvSpPr>
              <a:spLocks noChangeArrowheads="1"/>
            </p:cNvSpPr>
            <p:nvPr/>
          </p:nvSpPr>
          <p:spPr bwMode="auto">
            <a:xfrm>
              <a:off x="8815324" y="4985243"/>
              <a:ext cx="939104" cy="837253"/>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800" dirty="0" smtClean="0">
                  <a:solidFill>
                    <a:prstClr val="black"/>
                  </a:solidFill>
                  <a:cs typeface="ＭＳ Ｐゴシック" pitchFamily="50" charset="-128"/>
                </a:rPr>
                <a:t>生活支援コーディネーター</a:t>
              </a:r>
              <a:endParaRPr lang="en-US" altLang="ja-JP" sz="800" dirty="0" smtClean="0">
                <a:solidFill>
                  <a:prstClr val="black"/>
                </a:solidFill>
                <a:cs typeface="ＭＳ Ｐゴシック" pitchFamily="50" charset="-128"/>
              </a:endParaRPr>
            </a:p>
            <a:p>
              <a:pPr algn="ctr"/>
              <a:endParaRPr lang="en-US" altLang="ja-JP" sz="800" dirty="0">
                <a:solidFill>
                  <a:prstClr val="black"/>
                </a:solidFill>
                <a:cs typeface="ＭＳ Ｐゴシック" pitchFamily="50" charset="-128"/>
              </a:endParaRPr>
            </a:p>
            <a:p>
              <a:pPr algn="ctr"/>
              <a:r>
                <a:rPr lang="ja-JP" altLang="en-US" sz="1200" dirty="0" smtClean="0">
                  <a:solidFill>
                    <a:prstClr val="black"/>
                  </a:solidFill>
                  <a:cs typeface="ＭＳ Ｐゴシック" pitchFamily="50" charset="-128"/>
                </a:rPr>
                <a:t>協議体</a:t>
              </a:r>
              <a:endParaRPr lang="ja-JP" altLang="en-US" sz="1200" dirty="0">
                <a:solidFill>
                  <a:prstClr val="black"/>
                </a:solidFill>
                <a:cs typeface="ＭＳ Ｐゴシック" pitchFamily="50" charset="-128"/>
              </a:endParaRPr>
            </a:p>
          </p:txBody>
        </p:sp>
      </p:grpSp>
      <p:grpSp>
        <p:nvGrpSpPr>
          <p:cNvPr id="54" name="グループ化 53"/>
          <p:cNvGrpSpPr/>
          <p:nvPr/>
        </p:nvGrpSpPr>
        <p:grpSpPr>
          <a:xfrm>
            <a:off x="8594264" y="2628871"/>
            <a:ext cx="1221630" cy="1343547"/>
            <a:chOff x="152797" y="4860539"/>
            <a:chExt cx="1225545" cy="1582267"/>
          </a:xfrm>
        </p:grpSpPr>
        <p:sp>
          <p:nvSpPr>
            <p:cNvPr id="55" name="AutoShape 58"/>
            <p:cNvSpPr>
              <a:spLocks noChangeArrowheads="1"/>
            </p:cNvSpPr>
            <p:nvPr/>
          </p:nvSpPr>
          <p:spPr bwMode="auto">
            <a:xfrm>
              <a:off x="152797" y="4860539"/>
              <a:ext cx="1225545" cy="1582267"/>
            </a:xfrm>
            <a:prstGeom prst="roundRect">
              <a:avLst>
                <a:gd name="adj" fmla="val 29071"/>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36000" tIns="8890" rIns="0" bIns="8890" numCol="1" anchor="t" anchorCtr="0" compatLnSpc="1">
              <a:prstTxWarp prst="textNoShape">
                <a:avLst/>
              </a:prstTxWarp>
            </a:bodyPr>
            <a:lstStyle/>
            <a:p>
              <a:pPr algn="ctr"/>
              <a:r>
                <a:rPr lang="ja-JP" altLang="en-US" sz="1000" b="1" dirty="0">
                  <a:solidFill>
                    <a:prstClr val="black"/>
                  </a:solidFill>
                  <a:latin typeface="HG丸ｺﾞｼｯｸM-PRO" pitchFamily="50" charset="-128"/>
                  <a:ea typeface="HG丸ｺﾞｼｯｸM-PRO" pitchFamily="50" charset="-128"/>
                  <a:cs typeface="ＭＳ Ｐゴシック" pitchFamily="50" charset="-128"/>
                </a:rPr>
                <a:t>在宅</a:t>
              </a:r>
              <a:r>
                <a:rPr lang="ja-JP" altLang="en-US" sz="1000" b="1" dirty="0" smtClean="0">
                  <a:solidFill>
                    <a:prstClr val="black"/>
                  </a:solidFill>
                  <a:latin typeface="HG丸ｺﾞｼｯｸM-PRO" pitchFamily="50" charset="-128"/>
                  <a:ea typeface="HG丸ｺﾞｼｯｸM-PRO" pitchFamily="50" charset="-128"/>
                  <a:cs typeface="ＭＳ Ｐゴシック" pitchFamily="50" charset="-128"/>
                </a:rPr>
                <a:t>医療･介護連携を支援する相談窓口</a:t>
              </a:r>
              <a:endParaRPr lang="en-US" altLang="ja-JP" sz="10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6" name="AutoShape 75"/>
            <p:cNvSpPr>
              <a:spLocks noChangeArrowheads="1"/>
            </p:cNvSpPr>
            <p:nvPr/>
          </p:nvSpPr>
          <p:spPr bwMode="auto">
            <a:xfrm>
              <a:off x="173723" y="5561784"/>
              <a:ext cx="1179480" cy="758138"/>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郡市区医師会等</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3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連携を支援する専門</a:t>
              </a:r>
              <a:r>
                <a:rPr lang="ja-JP" altLang="en-US" sz="900" dirty="0">
                  <a:solidFill>
                    <a:prstClr val="black"/>
                  </a:solidFill>
                  <a:latin typeface="HG丸ｺﾞｼｯｸM-PRO" pitchFamily="50" charset="-128"/>
                  <a:ea typeface="HG丸ｺﾞｼｯｸM-PRO" pitchFamily="50" charset="-128"/>
                  <a:cs typeface="ＭＳ Ｐゴシック" pitchFamily="50" charset="-128"/>
                </a:rPr>
                <a:t>職等</a:t>
              </a:r>
              <a:endParaRPr lang="ja-JP" altLang="en-US" sz="1600" dirty="0">
                <a:solidFill>
                  <a:prstClr val="black"/>
                </a:solidFill>
                <a:cs typeface="ＭＳ Ｐゴシック" pitchFamily="50" charset="-128"/>
              </a:endParaRPr>
            </a:p>
          </p:txBody>
        </p:sp>
      </p:grpSp>
      <p:sp>
        <p:nvSpPr>
          <p:cNvPr id="32" name="上矢印 31"/>
          <p:cNvSpPr/>
          <p:nvPr/>
        </p:nvSpPr>
        <p:spPr>
          <a:xfrm rot="16200000" flipH="1" flipV="1">
            <a:off x="8110032" y="4759544"/>
            <a:ext cx="360040" cy="745440"/>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上矢印 30"/>
          <p:cNvSpPr/>
          <p:nvPr/>
        </p:nvSpPr>
        <p:spPr>
          <a:xfrm rot="5400000" flipV="1">
            <a:off x="8051610" y="4482351"/>
            <a:ext cx="360040" cy="725264"/>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テキスト ボックス 56"/>
          <p:cNvSpPr txBox="1"/>
          <p:nvPr/>
        </p:nvSpPr>
        <p:spPr>
          <a:xfrm>
            <a:off x="1286595" y="1362606"/>
            <a:ext cx="7067969" cy="1130291"/>
          </a:xfrm>
          <a:prstGeom prst="rect">
            <a:avLst/>
          </a:prstGeom>
          <a:noFill/>
          <a:ln w="19050">
            <a:noFill/>
          </a:ln>
        </p:spPr>
        <p:txBody>
          <a:bodyPr wrap="square" lIns="108000" tIns="72000" rIns="108000" bIns="72000" rtlCol="0">
            <a:spAutoFit/>
          </a:bodyPr>
          <a:lstStyle/>
          <a:p>
            <a:pPr marL="144000" indent="-174625" algn="just"/>
            <a:r>
              <a:rPr lang="ja-JP" altLang="en-US" sz="1200" dirty="0" smtClean="0">
                <a:solidFill>
                  <a:prstClr val="black"/>
                </a:solidFill>
              </a:rPr>
              <a:t>（参考）平成２７年度より、地域ケア会議を介護</a:t>
            </a:r>
            <a:r>
              <a:rPr lang="ja-JP" altLang="en-US" sz="1200" dirty="0">
                <a:solidFill>
                  <a:prstClr val="black"/>
                </a:solidFill>
              </a:rPr>
              <a:t>保険法に規定</a:t>
            </a:r>
            <a:r>
              <a:rPr lang="ja-JP" altLang="en-US" sz="1200" dirty="0" smtClean="0">
                <a:solidFill>
                  <a:prstClr val="black"/>
                </a:solidFill>
              </a:rPr>
              <a:t>。（法第１１５条</a:t>
            </a:r>
            <a:r>
              <a:rPr lang="ja-JP" altLang="en-US" sz="1200" dirty="0">
                <a:solidFill>
                  <a:prstClr val="black"/>
                </a:solidFill>
              </a:rPr>
              <a:t>の</a:t>
            </a:r>
            <a:r>
              <a:rPr lang="ja-JP" altLang="en-US" sz="1200" dirty="0" smtClean="0">
                <a:solidFill>
                  <a:prstClr val="black"/>
                </a:solidFill>
              </a:rPr>
              <a:t>４８）</a:t>
            </a:r>
            <a:endParaRPr lang="en-US" altLang="ja-JP" sz="1200" u="sng" dirty="0" smtClean="0">
              <a:solidFill>
                <a:prstClr val="black"/>
              </a:solidFill>
            </a:endParaRPr>
          </a:p>
          <a:p>
            <a:pPr marL="360000" indent="-174625" algn="just"/>
            <a:r>
              <a:rPr lang="ja-JP" altLang="en-US" sz="1400" dirty="0">
                <a:solidFill>
                  <a:prstClr val="black"/>
                </a:solidFill>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市町村</a:t>
            </a:r>
            <a:r>
              <a:rPr lang="ja-JP" altLang="en-US" sz="1200" dirty="0">
                <a:solidFill>
                  <a:prstClr val="black"/>
                </a:solidFill>
                <a:latin typeface="HG丸ｺﾞｼｯｸM-PRO" panose="020F0600000000000000" pitchFamily="50" charset="-128"/>
                <a:ea typeface="HG丸ｺﾞｼｯｸM-PRO" panose="020F0600000000000000" pitchFamily="50" charset="-128"/>
              </a:rPr>
              <a:t>が地域ケア会議を行うよう努めなければならない旨を</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規定</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360000" indent="-174625" algn="just"/>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○地域ケア会議を、適切な支援を図るために必要な検討を行うとともに、地域において</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360000" indent="-174625" algn="just"/>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自立した日常生活を営むために必要な支援体制に関する検討を行うものとして規定</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174625" indent="-174625" algn="just"/>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○地域ケア会議に参加</a:t>
            </a:r>
            <a:r>
              <a:rPr lang="ja-JP" altLang="en-US" sz="1200" dirty="0">
                <a:solidFill>
                  <a:prstClr val="black"/>
                </a:solidFill>
                <a:latin typeface="HG丸ｺﾞｼｯｸM-PRO" panose="020F0600000000000000" pitchFamily="50" charset="-128"/>
                <a:ea typeface="HG丸ｺﾞｼｯｸM-PRO" panose="020F0600000000000000" pitchFamily="50" charset="-128"/>
              </a:rPr>
              <a:t>する</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関係者の協力や守秘義務に係る規定 など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58" name="大かっこ 57"/>
          <p:cNvSpPr/>
          <p:nvPr/>
        </p:nvSpPr>
        <p:spPr>
          <a:xfrm>
            <a:off x="1187470" y="1355018"/>
            <a:ext cx="7094267" cy="1114128"/>
          </a:xfrm>
          <a:prstGeom prst="bracketPair">
            <a:avLst>
              <a:gd name="adj" fmla="val 1628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59" name="正方形/長方形 58"/>
          <p:cNvSpPr/>
          <p:nvPr/>
        </p:nvSpPr>
        <p:spPr>
          <a:xfrm>
            <a:off x="75732" y="499320"/>
            <a:ext cx="9717128" cy="769441"/>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pPr marL="144000" algn="just"/>
            <a:r>
              <a:rPr lang="ja-JP" altLang="en-US" sz="1600" dirty="0" smtClean="0">
                <a:solidFill>
                  <a:prstClr val="black"/>
                </a:solidFill>
              </a:rPr>
              <a:t>地域</a:t>
            </a:r>
            <a:r>
              <a:rPr lang="ja-JP" altLang="en-US" sz="1600" dirty="0">
                <a:solidFill>
                  <a:prstClr val="black"/>
                </a:solidFill>
              </a:rPr>
              <a:t>包括支援センター等において、多職種協働による個別事例の検討等を行い、地域のネットワーク構築、ケアマネジメント支援、地域課題の把握等を推進する</a:t>
            </a:r>
            <a:r>
              <a:rPr lang="ja-JP" altLang="en-US" sz="1600" dirty="0" smtClean="0">
                <a:solidFill>
                  <a:prstClr val="black"/>
                </a:solidFill>
              </a:rPr>
              <a:t>。</a:t>
            </a:r>
            <a:endParaRPr lang="en-US" altLang="ja-JP" sz="1600" dirty="0" smtClean="0">
              <a:solidFill>
                <a:prstClr val="black"/>
              </a:solidFill>
            </a:endParaRPr>
          </a:p>
          <a:p>
            <a:pPr marL="144000" algn="just"/>
            <a:r>
              <a:rPr lang="en-US" altLang="ja-JP" sz="1200" dirty="0" smtClean="0">
                <a:solidFill>
                  <a:prstClr val="black"/>
                </a:solidFill>
              </a:rPr>
              <a:t>※</a:t>
            </a:r>
            <a:r>
              <a:rPr lang="ja-JP" altLang="en-US" sz="1200" dirty="0" smtClean="0">
                <a:solidFill>
                  <a:prstClr val="black"/>
                </a:solidFill>
              </a:rPr>
              <a:t>従来の包括的支援事業（地域包括支援センターの運営費）とは別枠で計上</a:t>
            </a:r>
            <a:endParaRPr lang="en-US" altLang="ja-JP" sz="1200" b="1" u="sng" dirty="0">
              <a:solidFill>
                <a:prstClr val="black"/>
              </a:solidFill>
            </a:endParaRPr>
          </a:p>
        </p:txBody>
      </p:sp>
      <p:sp>
        <p:nvSpPr>
          <p:cNvPr id="60" name="タイトル 60"/>
          <p:cNvSpPr txBox="1">
            <a:spLocks/>
          </p:cNvSpPr>
          <p:nvPr/>
        </p:nvSpPr>
        <p:spPr>
          <a:xfrm>
            <a:off x="84812" y="0"/>
            <a:ext cx="9736376" cy="404664"/>
          </a:xfrm>
          <a:prstGeom prst="rect">
            <a:avLst/>
          </a:prstGeom>
          <a:solidFill>
            <a:srgbClr val="FDFAB5"/>
          </a:solid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mj-ea"/>
              </a:rPr>
              <a:t>　地域ケア会議の推進　　　　　　</a:t>
            </a:r>
            <a:r>
              <a:rPr lang="zh-TW" altLang="en-US" sz="2400" dirty="0">
                <a:solidFill>
                  <a:prstClr val="black"/>
                </a:solidFill>
                <a:latin typeface="+mj-ea"/>
              </a:rPr>
              <a:t>　</a:t>
            </a:r>
            <a:endParaRPr lang="ja-JP" altLang="en-US" sz="2400" b="1" u="sng" dirty="0">
              <a:solidFill>
                <a:prstClr val="black"/>
              </a:solidFill>
              <a:latin typeface="+mj-ea"/>
            </a:endParaRPr>
          </a:p>
        </p:txBody>
      </p:sp>
      <p:sp>
        <p:nvSpPr>
          <p:cNvPr id="42" name="スライド番号プレースホルダー 1"/>
          <p:cNvSpPr txBox="1">
            <a:spLocks noGrp="1"/>
          </p:cNvSpPr>
          <p:nvPr/>
        </p:nvSpPr>
        <p:spPr bwMode="auto">
          <a:xfrm>
            <a:off x="9165468" y="6531034"/>
            <a:ext cx="818541"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a:solidFill>
                  <a:srgbClr val="000000"/>
                </a:solidFill>
              </a:rPr>
              <a:pPr algn="r">
                <a:defRPr/>
              </a:pPr>
              <a:t>30</a:t>
            </a:fld>
            <a:endParaRPr lang="en-US" altLang="ja-JP" dirty="0">
              <a:solidFill>
                <a:srgbClr val="000000"/>
              </a:solidFill>
            </a:endParaRPr>
          </a:p>
        </p:txBody>
      </p:sp>
    </p:spTree>
    <p:extLst>
      <p:ext uri="{BB962C8B-B14F-4D97-AF65-F5344CB8AC3E}">
        <p14:creationId xmlns:p14="http://schemas.microsoft.com/office/powerpoint/2010/main" val="2290783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36004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ja-JP" sz="1400" dirty="0" smtClean="0">
                <a:solidFill>
                  <a:prstClr val="black"/>
                </a:solidFill>
              </a:rPr>
              <a:t>問</a:t>
            </a:r>
            <a:r>
              <a:rPr lang="ja-JP" altLang="ja-JP" sz="1400" dirty="0">
                <a:solidFill>
                  <a:prstClr val="black"/>
                </a:solidFill>
              </a:rPr>
              <a:t>　地域ケア会議と協議体との連携についての記載があるが、どのような関係なのか。構成メンバーは共通するものではないか。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defTabSz="914400">
              <a:defRPr/>
            </a:pPr>
            <a:r>
              <a:rPr lang="ja-JP" altLang="en-US" b="1" dirty="0">
                <a:solidFill>
                  <a:prstClr val="white"/>
                </a:solidFill>
                <a:latin typeface="ＭＳ Ｐゴシック"/>
              </a:rPr>
              <a:t>「介護予防・日常生活支援総合事業ガイドライン案」についての</a:t>
            </a:r>
            <a:r>
              <a:rPr lang="en-US" altLang="ja-JP" b="1" dirty="0">
                <a:solidFill>
                  <a:prstClr val="white"/>
                </a:solidFill>
                <a:latin typeface="ＭＳ Ｐゴシック"/>
              </a:rPr>
              <a:t>Q&amp;A</a:t>
            </a:r>
            <a:r>
              <a:rPr lang="ja-JP" altLang="en-US" b="1" dirty="0" smtClean="0">
                <a:solidFill>
                  <a:prstClr val="white"/>
                </a:solidFill>
                <a:latin typeface="ＭＳ Ｐゴシック"/>
              </a:rPr>
              <a:t>（９月３０日版</a:t>
            </a:r>
            <a:r>
              <a:rPr lang="ja-JP" altLang="en-US" b="1" dirty="0">
                <a:solidFill>
                  <a:prstClr val="white"/>
                </a:solidFill>
                <a:latin typeface="ＭＳ Ｐゴシック"/>
              </a:rPr>
              <a:t>）・抜粋</a:t>
            </a:r>
            <a:endParaRPr lang="en-US" altLang="ja-JP" b="1" dirty="0">
              <a:solidFill>
                <a:prstClr val="white"/>
              </a:solidFill>
              <a:latin typeface="ＭＳ Ｐゴシック"/>
            </a:endParaRPr>
          </a:p>
        </p:txBody>
      </p:sp>
      <p:sp>
        <p:nvSpPr>
          <p:cNvPr id="5"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prstClr val="black"/>
                </a:solidFill>
              </a:rPr>
              <a:pPr/>
              <a:t>31</a:t>
            </a:fld>
            <a:endParaRPr lang="ja-JP" altLang="en-US" sz="1600" dirty="0">
              <a:solidFill>
                <a:prstClr val="black"/>
              </a:solidFill>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132856"/>
            <a:ext cx="9653713" cy="3600400"/>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ja-JP" sz="1400" dirty="0" smtClean="0">
                <a:solidFill>
                  <a:prstClr val="black"/>
                </a:solidFill>
              </a:rPr>
              <a:t>１</a:t>
            </a:r>
            <a:r>
              <a:rPr lang="ja-JP" altLang="en-US" sz="1400" dirty="0" smtClean="0">
                <a:solidFill>
                  <a:prstClr val="black"/>
                </a:solidFill>
              </a:rPr>
              <a:t>　</a:t>
            </a:r>
            <a:r>
              <a:rPr lang="ja-JP" altLang="ja-JP" sz="1400" dirty="0" smtClean="0">
                <a:solidFill>
                  <a:prstClr val="black"/>
                </a:solidFill>
              </a:rPr>
              <a:t>地域</a:t>
            </a:r>
            <a:r>
              <a:rPr lang="ja-JP" altLang="ja-JP" sz="1400" dirty="0">
                <a:solidFill>
                  <a:prstClr val="black"/>
                </a:solidFill>
              </a:rPr>
              <a:t>ケア会議については、多職種による個別事例の検討を通じ、高齢者の自立に資するケアプランにつなげていくとともに、個別事例の検討を積み重ねることで、地域課題を発見し、新たな資源開発などにつなげていくもの</a:t>
            </a:r>
            <a:r>
              <a:rPr lang="ja-JP" altLang="ja-JP" sz="1400" dirty="0" smtClean="0">
                <a:solidFill>
                  <a:prstClr val="black"/>
                </a:solidFill>
              </a:rPr>
              <a:t>。</a:t>
            </a:r>
            <a:endParaRPr lang="en-US" altLang="ja-JP" sz="1400" dirty="0">
              <a:solidFill>
                <a:prstClr val="black"/>
              </a:solidFill>
            </a:endParaRPr>
          </a:p>
          <a:p>
            <a:pPr marL="0" indent="0">
              <a:buFont typeface="Arial" pitchFamily="34" charset="0"/>
              <a:buNone/>
            </a:pPr>
            <a:r>
              <a:rPr lang="ja-JP" altLang="en-US" sz="1400" dirty="0" smtClean="0">
                <a:solidFill>
                  <a:prstClr val="black"/>
                </a:solidFill>
              </a:rPr>
              <a:t>　</a:t>
            </a:r>
            <a:r>
              <a:rPr lang="ja-JP" altLang="ja-JP" sz="1400" dirty="0" smtClean="0">
                <a:solidFill>
                  <a:prstClr val="black"/>
                </a:solidFill>
              </a:rPr>
              <a:t>この</a:t>
            </a:r>
            <a:r>
              <a:rPr lang="ja-JP" altLang="ja-JP" sz="1400" dirty="0">
                <a:solidFill>
                  <a:prstClr val="black"/>
                </a:solidFill>
              </a:rPr>
              <a:t>ように地域ケア会議については、地域資源の把握・開発という側面で協議体の取組をサポートするものであることから、ガイドライン</a:t>
            </a:r>
            <a:r>
              <a:rPr lang="ja-JP" altLang="ja-JP" sz="1400" dirty="0" smtClean="0">
                <a:solidFill>
                  <a:prstClr val="black"/>
                </a:solidFill>
              </a:rPr>
              <a:t>案で</a:t>
            </a:r>
            <a:r>
              <a:rPr lang="ja-JP" altLang="ja-JP" sz="1400" dirty="0">
                <a:solidFill>
                  <a:prstClr val="black"/>
                </a:solidFill>
              </a:rPr>
              <a:t>お示ししているとおり、「生活支援・介護予防サービスの充実を図っていく上で、コーディネーターや協議体の仕組みと連携しながら、積極的に活用を図っていくことが望ましい」と考えており、例えば、</a:t>
            </a:r>
            <a:r>
              <a:rPr lang="ja-JP" altLang="ja-JP" sz="1400" b="1" u="sng" dirty="0">
                <a:solidFill>
                  <a:srgbClr val="FF0000"/>
                </a:solidFill>
              </a:rPr>
              <a:t>地域ケア会議にコーディネーターが参加するなど地域の実情に応じた連携した取組を進めていただきたい</a:t>
            </a:r>
            <a:r>
              <a:rPr lang="ja-JP" altLang="ja-JP" sz="1400" dirty="0">
                <a:solidFill>
                  <a:prstClr val="black"/>
                </a:solidFill>
              </a:rPr>
              <a:t>と考えている。（なお、ガイドライン</a:t>
            </a:r>
            <a:r>
              <a:rPr lang="ja-JP" altLang="ja-JP" sz="1400" dirty="0" smtClean="0">
                <a:solidFill>
                  <a:prstClr val="black"/>
                </a:solidFill>
              </a:rPr>
              <a:t>案に</a:t>
            </a:r>
            <a:r>
              <a:rPr lang="ja-JP" altLang="ja-JP" sz="1400" dirty="0">
                <a:solidFill>
                  <a:prstClr val="black"/>
                </a:solidFill>
              </a:rPr>
              <a:t>おいて地域ケア会議によるサービス開発の事例も紹介している。</a:t>
            </a:r>
            <a:r>
              <a:rPr lang="ja-JP" altLang="ja-JP" sz="1400" dirty="0" smtClean="0">
                <a:solidFill>
                  <a:prstClr val="black"/>
                </a:solidFill>
              </a:rPr>
              <a:t>）</a:t>
            </a:r>
            <a:endParaRPr lang="en-US" altLang="ja-JP" sz="1400" dirty="0" smtClean="0">
              <a:solidFill>
                <a:prstClr val="black"/>
              </a:solidFill>
            </a:endParaRPr>
          </a:p>
          <a:p>
            <a:pPr marL="0" indent="0">
              <a:buFont typeface="Arial" pitchFamily="34" charset="0"/>
              <a:buNone/>
            </a:pPr>
            <a:endParaRPr lang="en-US" altLang="ja-JP" sz="1400" dirty="0" smtClean="0">
              <a:solidFill>
                <a:prstClr val="black"/>
              </a:solidFill>
            </a:endParaRPr>
          </a:p>
          <a:p>
            <a:pPr marL="0" indent="0">
              <a:buFont typeface="Arial" pitchFamily="34" charset="0"/>
              <a:buNone/>
            </a:pPr>
            <a:r>
              <a:rPr lang="ja-JP" altLang="ja-JP" sz="1400" dirty="0" smtClean="0">
                <a:solidFill>
                  <a:prstClr val="black"/>
                </a:solidFill>
              </a:rPr>
              <a:t>２</a:t>
            </a:r>
            <a:r>
              <a:rPr lang="ja-JP" altLang="en-US" sz="1400" dirty="0" smtClean="0">
                <a:solidFill>
                  <a:prstClr val="black"/>
                </a:solidFill>
              </a:rPr>
              <a:t>　</a:t>
            </a:r>
            <a:r>
              <a:rPr lang="ja-JP" altLang="ja-JP" sz="1400" dirty="0">
                <a:solidFill>
                  <a:prstClr val="black"/>
                </a:solidFill>
              </a:rPr>
              <a:t>　</a:t>
            </a:r>
            <a:r>
              <a:rPr lang="ja-JP" altLang="ja-JP" sz="1400" b="1" u="sng" dirty="0">
                <a:solidFill>
                  <a:srgbClr val="FF0000"/>
                </a:solidFill>
              </a:rPr>
              <a:t>地域ケア会議は、個別事例の検討を通じて医療関係職種などを含めた多職種協働によるケアマネジメント支援を行うことが基本である一方、協議体は、多様なサービス提供主体間の情報共有及び連携・協働による資源開発等を推進することとしている。</a:t>
            </a:r>
            <a:r>
              <a:rPr lang="ja-JP" altLang="ja-JP" sz="1400" dirty="0">
                <a:solidFill>
                  <a:prstClr val="black"/>
                </a:solidFill>
              </a:rPr>
              <a:t>このように</a:t>
            </a:r>
            <a:r>
              <a:rPr lang="ja-JP" altLang="ja-JP" sz="1400" b="1" u="sng" dirty="0">
                <a:solidFill>
                  <a:srgbClr val="FF0000"/>
                </a:solidFill>
              </a:rPr>
              <a:t>性格等は異なる</a:t>
            </a:r>
            <a:r>
              <a:rPr lang="ja-JP" altLang="ja-JP" sz="1400" dirty="0">
                <a:solidFill>
                  <a:prstClr val="black"/>
                </a:solidFill>
              </a:rPr>
              <a:t>が、協議体の構成メンバーは、地域ケア会議のうち、地域包括支援ネットワークを支える職種・機関の代表者レベルが集まり、地域づくり・資源開発、政策の形成の観点から議論する市町村レベルの会議と</a:t>
            </a:r>
            <a:r>
              <a:rPr lang="ja-JP" altLang="ja-JP" sz="1400" u="sng" dirty="0">
                <a:solidFill>
                  <a:srgbClr val="FF0000"/>
                </a:solidFill>
              </a:rPr>
              <a:t>一般的には一部重複することも想定される</a:t>
            </a:r>
            <a:r>
              <a:rPr lang="ja-JP" altLang="ja-JP" sz="1400" dirty="0">
                <a:solidFill>
                  <a:prstClr val="black"/>
                </a:solidFill>
              </a:rPr>
              <a:t>ので、例えば、小規模な自治体では</a:t>
            </a:r>
            <a:r>
              <a:rPr lang="ja-JP" altLang="ja-JP" sz="1400" u="sng" dirty="0">
                <a:solidFill>
                  <a:srgbClr val="FF0000"/>
                </a:solidFill>
              </a:rPr>
              <a:t>両者を連続した時間で開催する等効率的な運営を図っていただきたい。</a:t>
            </a:r>
            <a:r>
              <a:rPr lang="ja-JP" altLang="ja-JP" sz="1400" dirty="0">
                <a:solidFill>
                  <a:prstClr val="black"/>
                </a:solidFill>
              </a:rPr>
              <a:t>この場合も、コーディネーターの補完や地域ニーズの把握等の協議体に期待される役割を全うできるメンバーを選定いただきたい。</a:t>
            </a:r>
          </a:p>
          <a:p>
            <a:pPr marL="180000" indent="-457200">
              <a:buFont typeface="Arial" pitchFamily="34" charset="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600" b="1" dirty="0" smtClean="0">
                <a:solidFill>
                  <a:prstClr val="white"/>
                </a:solidFill>
              </a:rPr>
              <a:t>地域ケア会議と協議体の関係</a:t>
            </a:r>
            <a:endParaRPr lang="ja-JP" altLang="en-US" sz="1600" b="1" dirty="0">
              <a:solidFill>
                <a:prstClr val="white"/>
              </a:solidFill>
            </a:endParaRPr>
          </a:p>
        </p:txBody>
      </p:sp>
    </p:spTree>
    <p:extLst>
      <p:ext uri="{BB962C8B-B14F-4D97-AF65-F5344CB8AC3E}">
        <p14:creationId xmlns:p14="http://schemas.microsoft.com/office/powerpoint/2010/main" val="1685611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p:txBody>
          <a:bodyPr/>
          <a:lstStyle/>
          <a:p>
            <a:endParaRPr kumimoji="1" lang="ja-JP" altLang="en-US"/>
          </a:p>
        </p:txBody>
      </p:sp>
      <p:sp>
        <p:nvSpPr>
          <p:cNvPr id="3" name="タイトル 2"/>
          <p:cNvSpPr>
            <a:spLocks noGrp="1"/>
          </p:cNvSpPr>
          <p:nvPr>
            <p:ph type="ctrTitle"/>
          </p:nvPr>
        </p:nvSpPr>
        <p:spPr/>
        <p:txBody>
          <a:bodyPr>
            <a:normAutofit/>
          </a:bodyPr>
          <a:lstStyle/>
          <a:p>
            <a:pPr algn="l"/>
            <a:r>
              <a:rPr lang="ja-JP" altLang="en-US" sz="4000" dirty="0" smtClean="0"/>
              <a:t>➂相談対応及び</a:t>
            </a:r>
            <a:r>
              <a:rPr lang="en-US" altLang="ja-JP" sz="4000" dirty="0" smtClean="0"/>
              <a:t/>
            </a:r>
            <a:br>
              <a:rPr lang="en-US" altLang="ja-JP" sz="4000" dirty="0" smtClean="0"/>
            </a:br>
            <a:r>
              <a:rPr lang="ja-JP" altLang="en-US" sz="4000" dirty="0"/>
              <a:t>　 </a:t>
            </a:r>
            <a:r>
              <a:rPr lang="ja-JP" altLang="en-US" sz="4000" dirty="0" smtClean="0"/>
              <a:t> 介護予防ケアマネジメントの実施</a:t>
            </a:r>
            <a:endParaRPr kumimoji="1" lang="ja-JP" altLang="en-US" sz="4000" dirty="0"/>
          </a:p>
        </p:txBody>
      </p:sp>
      <p:sp>
        <p:nvSpPr>
          <p:cNvPr id="5" name="スライド番号プレースホルダー 5"/>
          <p:cNvSpPr>
            <a:spLocks noGrp="1"/>
          </p:cNvSpPr>
          <p:nvPr>
            <p:ph type="sldNum" sz="quarter" idx="12"/>
          </p:nvPr>
        </p:nvSpPr>
        <p:spPr>
          <a:xfrm>
            <a:off x="7594600" y="6492954"/>
            <a:ext cx="2311400" cy="365125"/>
          </a:xfrm>
        </p:spPr>
        <p:txBody>
          <a:bodyPr/>
          <a:lstStyle/>
          <a:p>
            <a:fld id="{606D7E6A-54E1-4AA5-9D49-9786E4CA8AD1}" type="slidenum">
              <a:rPr kumimoji="1" lang="ja-JP" altLang="en-US" smtClean="0"/>
              <a:t>32</a:t>
            </a:fld>
            <a:endParaRPr kumimoji="1" lang="ja-JP" altLang="en-US" dirty="0"/>
          </a:p>
        </p:txBody>
      </p:sp>
    </p:spTree>
    <p:extLst>
      <p:ext uri="{BB962C8B-B14F-4D97-AF65-F5344CB8AC3E}">
        <p14:creationId xmlns:p14="http://schemas.microsoft.com/office/powerpoint/2010/main" val="3737004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6514" y="0"/>
            <a:ext cx="9906000" cy="412961"/>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vert="horz" lIns="96698" tIns="48349" rIns="96698" bIns="48349" rtlCol="0" anchor="ctr">
            <a:normAutofit fontScale="77500" lnSpcReduction="2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3000" dirty="0">
                <a:solidFill>
                  <a:prstClr val="black"/>
                </a:solidFill>
              </a:rPr>
              <a:t>サービスの</a:t>
            </a:r>
            <a:r>
              <a:rPr lang="ja-JP" altLang="en-US" sz="3000" dirty="0" smtClean="0">
                <a:solidFill>
                  <a:prstClr val="black"/>
                </a:solidFill>
              </a:rPr>
              <a:t>利用までの</a:t>
            </a:r>
            <a:r>
              <a:rPr lang="ja-JP" altLang="en-US" sz="3000" dirty="0">
                <a:solidFill>
                  <a:prstClr val="black"/>
                </a:solidFill>
              </a:rPr>
              <a:t>流れ</a:t>
            </a:r>
            <a:endParaRPr lang="ja-JP" altLang="en-US" sz="2900" dirty="0">
              <a:solidFill>
                <a:prstClr val="black"/>
              </a:solidFill>
            </a:endParaRPr>
          </a:p>
        </p:txBody>
      </p:sp>
      <p:sp>
        <p:nvSpPr>
          <p:cNvPr id="2" name="角丸四角形 1"/>
          <p:cNvSpPr/>
          <p:nvPr/>
        </p:nvSpPr>
        <p:spPr>
          <a:xfrm>
            <a:off x="196867" y="827125"/>
            <a:ext cx="9433048" cy="585166"/>
          </a:xfrm>
          <a:prstGeom prst="roundRect">
            <a:avLst/>
          </a:prstGeom>
        </p:spPr>
        <p:style>
          <a:lnRef idx="2">
            <a:schemeClr val="accent1"/>
          </a:lnRef>
          <a:fillRef idx="1">
            <a:schemeClr val="lt1"/>
          </a:fillRef>
          <a:effectRef idx="0">
            <a:schemeClr val="accent1"/>
          </a:effectRef>
          <a:fontRef idx="minor">
            <a:schemeClr val="dk1"/>
          </a:fontRef>
        </p:style>
        <p:txBody>
          <a:bodyPr lIns="96698" tIns="48349" rIns="96698" bIns="48349" rtlCol="0" anchor="b"/>
          <a:lstStyle/>
          <a:p>
            <a:pPr marL="189703" indent="-189703"/>
            <a:r>
              <a:rPr lang="ja-JP" altLang="ja-JP" sz="1500" dirty="0">
                <a:solidFill>
                  <a:prstClr val="black"/>
                </a:solidFill>
              </a:rPr>
              <a:t>○　総合事業の目的、内容、サービスメニュー、手続方法等について十分に周知。その際、パンフレット等の使用などにより、被保険者やその家族などにわかりやすく説明。</a:t>
            </a:r>
          </a:p>
        </p:txBody>
      </p:sp>
      <p:sp>
        <p:nvSpPr>
          <p:cNvPr id="6" name="角丸四角形 5"/>
          <p:cNvSpPr/>
          <p:nvPr/>
        </p:nvSpPr>
        <p:spPr>
          <a:xfrm>
            <a:off x="225903" y="1793174"/>
            <a:ext cx="9433048" cy="1180878"/>
          </a:xfrm>
          <a:prstGeom prst="roundRect">
            <a:avLst>
              <a:gd name="adj" fmla="val 10254"/>
            </a:avLst>
          </a:prstGeom>
        </p:spPr>
        <p:style>
          <a:lnRef idx="2">
            <a:schemeClr val="accent1"/>
          </a:lnRef>
          <a:fillRef idx="1">
            <a:schemeClr val="lt1"/>
          </a:fillRef>
          <a:effectRef idx="0">
            <a:schemeClr val="accent1"/>
          </a:effectRef>
          <a:fontRef idx="minor">
            <a:schemeClr val="dk1"/>
          </a:fontRef>
        </p:style>
        <p:txBody>
          <a:bodyPr lIns="96698" tIns="48349" rIns="96698" bIns="48349" rtlCol="0" anchor="ctr"/>
          <a:lstStyle/>
          <a:p>
            <a:pPr marL="189703" indent="-189703"/>
            <a:r>
              <a:rPr lang="ja-JP" altLang="ja-JP" sz="1500" dirty="0">
                <a:solidFill>
                  <a:prstClr val="black"/>
                </a:solidFill>
              </a:rPr>
              <a:t>○</a:t>
            </a:r>
            <a:r>
              <a:rPr lang="ja-JP" altLang="en-US" sz="1500" dirty="0">
                <a:solidFill>
                  <a:prstClr val="black"/>
                </a:solidFill>
              </a:rPr>
              <a:t>　被保険者からの相談を受け、</a:t>
            </a:r>
            <a:r>
              <a:rPr lang="ja-JP" altLang="ja-JP" sz="1500" dirty="0">
                <a:solidFill>
                  <a:prstClr val="black"/>
                </a:solidFill>
              </a:rPr>
              <a:t>窓口担当者</a:t>
            </a:r>
            <a:r>
              <a:rPr lang="ja-JP" altLang="en-US" sz="1500" dirty="0">
                <a:solidFill>
                  <a:prstClr val="black"/>
                </a:solidFill>
              </a:rPr>
              <a:t>より総合事業等を</a:t>
            </a:r>
            <a:r>
              <a:rPr lang="ja-JP" altLang="ja-JP" sz="1500" dirty="0">
                <a:solidFill>
                  <a:prstClr val="black"/>
                </a:solidFill>
              </a:rPr>
              <a:t>説明（サービス事業は、目的や内容、手続き等</a:t>
            </a:r>
            <a:r>
              <a:rPr lang="ja-JP" altLang="en-US" sz="1500" dirty="0">
                <a:solidFill>
                  <a:prstClr val="black"/>
                </a:solidFill>
              </a:rPr>
              <a:t>を</a:t>
            </a:r>
            <a:r>
              <a:rPr lang="ja-JP" altLang="ja-JP" sz="1500" dirty="0">
                <a:solidFill>
                  <a:prstClr val="black"/>
                </a:solidFill>
              </a:rPr>
              <a:t>十分説明）。</a:t>
            </a:r>
            <a:r>
              <a:rPr lang="ja-JP" altLang="en-US" sz="1500" dirty="0">
                <a:solidFill>
                  <a:prstClr val="black"/>
                </a:solidFill>
              </a:rPr>
              <a:t>その際、</a:t>
            </a:r>
            <a:r>
              <a:rPr lang="ja-JP" altLang="ja-JP" sz="1500" dirty="0">
                <a:solidFill>
                  <a:prstClr val="black"/>
                </a:solidFill>
              </a:rPr>
              <a:t>①事業のみ利用する場合は、基本チェックリスト</a:t>
            </a:r>
            <a:r>
              <a:rPr lang="ja-JP" altLang="en-US" sz="1500" dirty="0">
                <a:solidFill>
                  <a:prstClr val="black"/>
                </a:solidFill>
              </a:rPr>
              <a:t>で</a:t>
            </a:r>
            <a:r>
              <a:rPr lang="ja-JP" altLang="ja-JP" sz="1500" dirty="0">
                <a:solidFill>
                  <a:prstClr val="black"/>
                </a:solidFill>
              </a:rPr>
              <a:t>迅速なサービス利用が可能であること、②事業対象者となった後も要介護認定等の申請が可能であることを説明。</a:t>
            </a:r>
          </a:p>
          <a:p>
            <a:pPr indent="189703"/>
            <a:r>
              <a:rPr lang="en-US" altLang="ja-JP" sz="1300" dirty="0">
                <a:solidFill>
                  <a:prstClr val="black"/>
                </a:solidFill>
              </a:rPr>
              <a:t>※</a:t>
            </a:r>
            <a:r>
              <a:rPr lang="ja-JP" altLang="ja-JP" sz="1300" dirty="0">
                <a:solidFill>
                  <a:prstClr val="black"/>
                </a:solidFill>
              </a:rPr>
              <a:t>予防給付（</a:t>
            </a:r>
            <a:r>
              <a:rPr lang="ja-JP" altLang="en-US" sz="1300" dirty="0">
                <a:solidFill>
                  <a:prstClr val="black"/>
                </a:solidFill>
              </a:rPr>
              <a:t>訪問看護</a:t>
            </a:r>
            <a:r>
              <a:rPr lang="ja-JP" altLang="ja-JP" sz="1300" dirty="0">
                <a:solidFill>
                  <a:prstClr val="black"/>
                </a:solidFill>
              </a:rPr>
              <a:t>や福祉用具貸与等）を希望している場合等は、要介護認定等の申請につなぐ。</a:t>
            </a:r>
          </a:p>
          <a:p>
            <a:pPr indent="189703"/>
            <a:r>
              <a:rPr lang="en-US" altLang="ja-JP" sz="1300" dirty="0">
                <a:solidFill>
                  <a:prstClr val="black"/>
                </a:solidFill>
              </a:rPr>
              <a:t>※</a:t>
            </a:r>
            <a:r>
              <a:rPr lang="ja-JP" altLang="ja-JP" sz="1300" dirty="0">
                <a:solidFill>
                  <a:prstClr val="black"/>
                </a:solidFill>
              </a:rPr>
              <a:t>第２号被保険者は、要介護認定等申請を行う。</a:t>
            </a:r>
          </a:p>
        </p:txBody>
      </p:sp>
      <p:sp>
        <p:nvSpPr>
          <p:cNvPr id="7" name="角丸四角形 6"/>
          <p:cNvSpPr/>
          <p:nvPr/>
        </p:nvSpPr>
        <p:spPr>
          <a:xfrm>
            <a:off x="225903" y="3630630"/>
            <a:ext cx="9433048" cy="647085"/>
          </a:xfrm>
          <a:prstGeom prst="roundRect">
            <a:avLst>
              <a:gd name="adj" fmla="val 10254"/>
            </a:avLst>
          </a:prstGeom>
        </p:spPr>
        <p:style>
          <a:lnRef idx="2">
            <a:schemeClr val="accent1"/>
          </a:lnRef>
          <a:fillRef idx="1">
            <a:schemeClr val="lt1"/>
          </a:fillRef>
          <a:effectRef idx="0">
            <a:schemeClr val="accent1"/>
          </a:effectRef>
          <a:fontRef idx="minor">
            <a:schemeClr val="dk1"/>
          </a:fontRef>
        </p:style>
        <p:txBody>
          <a:bodyPr lIns="96698" tIns="48349" rIns="96698" bIns="48349" rtlCol="0" anchor="b"/>
          <a:lstStyle/>
          <a:p>
            <a:pPr marL="189703" indent="-189703"/>
            <a:r>
              <a:rPr lang="ja-JP" altLang="ja-JP" sz="1500" dirty="0">
                <a:solidFill>
                  <a:prstClr val="black"/>
                </a:solidFill>
              </a:rPr>
              <a:t>○</a:t>
            </a:r>
            <a:r>
              <a:rPr lang="ja-JP" altLang="en-US" sz="1500" dirty="0">
                <a:solidFill>
                  <a:prstClr val="black"/>
                </a:solidFill>
              </a:rPr>
              <a:t>　</a:t>
            </a:r>
            <a:r>
              <a:rPr lang="ja-JP" altLang="ja-JP" sz="1500" dirty="0">
                <a:solidFill>
                  <a:prstClr val="black"/>
                </a:solidFill>
              </a:rPr>
              <a:t>窓口</a:t>
            </a:r>
            <a:r>
              <a:rPr lang="ja-JP" altLang="en-US" sz="1500" dirty="0">
                <a:solidFill>
                  <a:prstClr val="black"/>
                </a:solidFill>
              </a:rPr>
              <a:t>で</a:t>
            </a:r>
            <a:r>
              <a:rPr lang="ja-JP" altLang="ja-JP" sz="1500" dirty="0">
                <a:solidFill>
                  <a:prstClr val="black"/>
                </a:solidFill>
              </a:rPr>
              <a:t>相談をした被保険者に対して、基本チェックリスト</a:t>
            </a:r>
            <a:r>
              <a:rPr lang="en-US" altLang="ja-JP" sz="1500" dirty="0">
                <a:solidFill>
                  <a:prstClr val="black"/>
                </a:solidFill>
              </a:rPr>
              <a:t> </a:t>
            </a:r>
            <a:r>
              <a:rPr lang="ja-JP" altLang="ja-JP" sz="1500" dirty="0">
                <a:solidFill>
                  <a:prstClr val="black"/>
                </a:solidFill>
              </a:rPr>
              <a:t>を</a:t>
            </a:r>
            <a:r>
              <a:rPr lang="ja-JP" altLang="en-US" sz="1500" dirty="0">
                <a:solidFill>
                  <a:prstClr val="black"/>
                </a:solidFill>
              </a:rPr>
              <a:t>活用・</a:t>
            </a:r>
            <a:r>
              <a:rPr lang="ja-JP" altLang="ja-JP" sz="1500" dirty="0">
                <a:solidFill>
                  <a:prstClr val="black"/>
                </a:solidFill>
              </a:rPr>
              <a:t>実施し、利用すべきサービスの区分（一般介護予防事業、サービス事業及び給付）の振り分けを</a:t>
            </a:r>
            <a:r>
              <a:rPr lang="ja-JP" altLang="en-US" sz="1500" dirty="0">
                <a:solidFill>
                  <a:prstClr val="black"/>
                </a:solidFill>
              </a:rPr>
              <a:t>実施</a:t>
            </a:r>
            <a:r>
              <a:rPr lang="ja-JP" altLang="ja-JP" sz="1500" dirty="0">
                <a:solidFill>
                  <a:prstClr val="black"/>
                </a:solidFill>
              </a:rPr>
              <a:t>。</a:t>
            </a:r>
          </a:p>
        </p:txBody>
      </p:sp>
      <p:sp>
        <p:nvSpPr>
          <p:cNvPr id="8" name="角丸四角形 7"/>
          <p:cNvSpPr/>
          <p:nvPr/>
        </p:nvSpPr>
        <p:spPr>
          <a:xfrm>
            <a:off x="209962" y="5061993"/>
            <a:ext cx="9433048" cy="1739314"/>
          </a:xfrm>
          <a:prstGeom prst="roundRect">
            <a:avLst>
              <a:gd name="adj" fmla="val 5727"/>
            </a:avLst>
          </a:prstGeom>
        </p:spPr>
        <p:style>
          <a:lnRef idx="2">
            <a:schemeClr val="accent1"/>
          </a:lnRef>
          <a:fillRef idx="1">
            <a:schemeClr val="lt1"/>
          </a:fillRef>
          <a:effectRef idx="0">
            <a:schemeClr val="accent1"/>
          </a:effectRef>
          <a:fontRef idx="minor">
            <a:schemeClr val="dk1"/>
          </a:fontRef>
        </p:style>
        <p:txBody>
          <a:bodyPr lIns="96698" tIns="48349" rIns="96698" bIns="48349" rtlCol="0" anchor="ctr"/>
          <a:lstStyle/>
          <a:p>
            <a:pPr marL="189703" indent="-189703">
              <a:spcBef>
                <a:spcPts val="635"/>
              </a:spcBef>
            </a:pPr>
            <a:endParaRPr lang="en-US" altLang="ja-JP" sz="200" dirty="0">
              <a:solidFill>
                <a:prstClr val="black"/>
              </a:solidFill>
            </a:endParaRPr>
          </a:p>
          <a:p>
            <a:pPr marL="189703" indent="-189703">
              <a:spcBef>
                <a:spcPts val="635"/>
              </a:spcBef>
            </a:pPr>
            <a:r>
              <a:rPr lang="ja-JP" altLang="en-US" sz="1500" dirty="0">
                <a:solidFill>
                  <a:prstClr val="black"/>
                </a:solidFill>
              </a:rPr>
              <a:t>○　</a:t>
            </a:r>
            <a:r>
              <a:rPr lang="ja-JP" altLang="ja-JP" sz="1500" dirty="0">
                <a:solidFill>
                  <a:prstClr val="black"/>
                </a:solidFill>
              </a:rPr>
              <a:t>利用者に対して、介護予防</a:t>
            </a:r>
            <a:r>
              <a:rPr lang="ja-JP" altLang="en-US" sz="1500" dirty="0" smtClean="0">
                <a:solidFill>
                  <a:prstClr val="black"/>
                </a:solidFill>
              </a:rPr>
              <a:t>・自立</a:t>
            </a:r>
            <a:r>
              <a:rPr lang="ja-JP" altLang="ja-JP" sz="1500" dirty="0" smtClean="0">
                <a:solidFill>
                  <a:prstClr val="black"/>
                </a:solidFill>
              </a:rPr>
              <a:t>支援</a:t>
            </a:r>
            <a:r>
              <a:rPr lang="ja-JP" altLang="ja-JP" sz="1500" dirty="0">
                <a:solidFill>
                  <a:prstClr val="black"/>
                </a:solidFill>
              </a:rPr>
              <a:t>を目的</a:t>
            </a:r>
            <a:r>
              <a:rPr lang="ja-JP" altLang="en-US" sz="1500" dirty="0">
                <a:solidFill>
                  <a:prstClr val="black"/>
                </a:solidFill>
              </a:rPr>
              <a:t>に</a:t>
            </a:r>
            <a:r>
              <a:rPr lang="ja-JP" altLang="ja-JP" sz="1500" dirty="0">
                <a:solidFill>
                  <a:prstClr val="black"/>
                </a:solidFill>
              </a:rPr>
              <a:t>、その心身の状況</a:t>
            </a:r>
            <a:r>
              <a:rPr lang="ja-JP" altLang="en-US" sz="1500" dirty="0">
                <a:solidFill>
                  <a:prstClr val="black"/>
                </a:solidFill>
              </a:rPr>
              <a:t>等</a:t>
            </a:r>
            <a:r>
              <a:rPr lang="ja-JP" altLang="ja-JP" sz="1500" dirty="0">
                <a:solidFill>
                  <a:prstClr val="black"/>
                </a:solidFill>
              </a:rPr>
              <a:t>に応じて、</a:t>
            </a:r>
            <a:r>
              <a:rPr lang="ja-JP" altLang="ja-JP" sz="1500" dirty="0" smtClean="0">
                <a:solidFill>
                  <a:prstClr val="black"/>
                </a:solidFill>
              </a:rPr>
              <a:t>その</a:t>
            </a:r>
            <a:r>
              <a:rPr lang="ja-JP" altLang="en-US" sz="1500" dirty="0" smtClean="0">
                <a:solidFill>
                  <a:prstClr val="black"/>
                </a:solidFill>
              </a:rPr>
              <a:t>意向を踏まえ</a:t>
            </a:r>
            <a:r>
              <a:rPr lang="ja-JP" altLang="ja-JP" sz="1500" dirty="0" smtClean="0">
                <a:solidFill>
                  <a:prstClr val="black"/>
                </a:solidFill>
              </a:rPr>
              <a:t>、</a:t>
            </a:r>
            <a:r>
              <a:rPr lang="ja-JP" altLang="ja-JP" sz="1500" dirty="0">
                <a:solidFill>
                  <a:prstClr val="black"/>
                </a:solidFill>
              </a:rPr>
              <a:t>適切な事業が包括的かつ効率的に提供されるよう、専門的視点から必要な援助を行う。</a:t>
            </a:r>
            <a:endParaRPr lang="en-US" altLang="ja-JP" sz="1500" dirty="0">
              <a:solidFill>
                <a:prstClr val="black"/>
              </a:solidFill>
            </a:endParaRPr>
          </a:p>
          <a:p>
            <a:pPr marL="189703" indent="-189703"/>
            <a:r>
              <a:rPr lang="ja-JP" altLang="en-US" sz="1500" dirty="0">
                <a:solidFill>
                  <a:prstClr val="black"/>
                </a:solidFill>
              </a:rPr>
              <a:t>○　</a:t>
            </a:r>
            <a:r>
              <a:rPr lang="ja-JP" altLang="ja-JP" sz="1500" dirty="0">
                <a:solidFill>
                  <a:prstClr val="black"/>
                </a:solidFill>
              </a:rPr>
              <a:t>利用者が居住する地域包括支援センターが実施</a:t>
            </a:r>
            <a:r>
              <a:rPr lang="ja-JP" altLang="en-US" sz="1500" dirty="0">
                <a:solidFill>
                  <a:prstClr val="black"/>
                </a:solidFill>
              </a:rPr>
              <a:t>するが、</a:t>
            </a:r>
            <a:r>
              <a:rPr lang="ja-JP" altLang="ja-JP" sz="1500" dirty="0">
                <a:solidFill>
                  <a:prstClr val="black"/>
                </a:solidFill>
              </a:rPr>
              <a:t>居宅介護支援事業所</a:t>
            </a:r>
            <a:r>
              <a:rPr lang="ja-JP" altLang="en-US" sz="1500" dirty="0">
                <a:solidFill>
                  <a:prstClr val="black"/>
                </a:solidFill>
              </a:rPr>
              <a:t>への</a:t>
            </a:r>
            <a:r>
              <a:rPr lang="ja-JP" altLang="ja-JP" sz="1500" dirty="0">
                <a:solidFill>
                  <a:prstClr val="black"/>
                </a:solidFill>
              </a:rPr>
              <a:t>委託も可能。</a:t>
            </a:r>
          </a:p>
          <a:p>
            <a:pPr marL="189703" indent="-189703"/>
            <a:r>
              <a:rPr lang="ja-JP" altLang="ja-JP" sz="1500" dirty="0">
                <a:solidFill>
                  <a:prstClr val="black"/>
                </a:solidFill>
              </a:rPr>
              <a:t>○　介護予防ケアマネジメントは、利用者の状態像</a:t>
            </a:r>
            <a:r>
              <a:rPr lang="ja-JP" altLang="en-US" sz="1500" dirty="0">
                <a:solidFill>
                  <a:prstClr val="black"/>
                </a:solidFill>
              </a:rPr>
              <a:t>・意向</a:t>
            </a:r>
            <a:r>
              <a:rPr lang="ja-JP" altLang="ja-JP" sz="1500" dirty="0">
                <a:solidFill>
                  <a:prstClr val="black"/>
                </a:solidFill>
              </a:rPr>
              <a:t>等を踏まえ、</a:t>
            </a:r>
            <a:r>
              <a:rPr lang="ja-JP" altLang="en-US" sz="1500" dirty="0">
                <a:solidFill>
                  <a:prstClr val="black"/>
                </a:solidFill>
              </a:rPr>
              <a:t>３</a:t>
            </a:r>
            <a:r>
              <a:rPr lang="ja-JP" altLang="ja-JP" sz="1500" dirty="0">
                <a:solidFill>
                  <a:prstClr val="black"/>
                </a:solidFill>
              </a:rPr>
              <a:t>パターンに分けて行う</a:t>
            </a:r>
            <a:r>
              <a:rPr lang="ja-JP" altLang="en-US" sz="1500" dirty="0">
                <a:solidFill>
                  <a:prstClr val="black"/>
                </a:solidFill>
              </a:rPr>
              <a:t>。</a:t>
            </a:r>
            <a:endParaRPr lang="ja-JP" altLang="ja-JP" sz="1500" dirty="0">
              <a:solidFill>
                <a:prstClr val="black"/>
              </a:solidFill>
            </a:endParaRPr>
          </a:p>
          <a:p>
            <a:pPr indent="184666"/>
            <a:r>
              <a:rPr lang="ja-JP" altLang="ja-JP" sz="1500" dirty="0">
                <a:solidFill>
                  <a:prstClr val="black"/>
                </a:solidFill>
              </a:rPr>
              <a:t>①　原則的な介護予防ケアマネジメント</a:t>
            </a:r>
          </a:p>
          <a:p>
            <a:pPr indent="184666"/>
            <a:r>
              <a:rPr lang="ja-JP" altLang="ja-JP" sz="1500" dirty="0">
                <a:solidFill>
                  <a:prstClr val="black"/>
                </a:solidFill>
              </a:rPr>
              <a:t>②　簡略化した介護予防ケアマネジメント（</a:t>
            </a:r>
            <a:r>
              <a:rPr lang="ja-JP" altLang="en-US" sz="1500" dirty="0">
                <a:solidFill>
                  <a:prstClr val="black"/>
                </a:solidFill>
              </a:rPr>
              <a:t>サービス担当者会議やモニタリングを適宜省略）</a:t>
            </a:r>
            <a:endParaRPr lang="ja-JP" altLang="ja-JP" sz="1500" dirty="0">
              <a:solidFill>
                <a:prstClr val="black"/>
              </a:solidFill>
            </a:endParaRPr>
          </a:p>
          <a:p>
            <a:pPr indent="184666"/>
            <a:r>
              <a:rPr lang="ja-JP" altLang="ja-JP" sz="1500" dirty="0">
                <a:solidFill>
                  <a:prstClr val="black"/>
                </a:solidFill>
              </a:rPr>
              <a:t>③　初回のみの介護予防ケアマネジメント（</a:t>
            </a:r>
            <a:r>
              <a:rPr lang="ja-JP" altLang="en-US" sz="1500" dirty="0">
                <a:solidFill>
                  <a:prstClr val="black"/>
                </a:solidFill>
              </a:rPr>
              <a:t>アセスメントを行い、サービスの利用につなげるところまで</a:t>
            </a:r>
            <a:r>
              <a:rPr lang="ja-JP" altLang="ja-JP" sz="1500" dirty="0">
                <a:solidFill>
                  <a:prstClr val="black"/>
                </a:solidFill>
              </a:rPr>
              <a:t>）</a:t>
            </a:r>
          </a:p>
        </p:txBody>
      </p:sp>
      <p:sp>
        <p:nvSpPr>
          <p:cNvPr id="3" name="正方形/長方形 2"/>
          <p:cNvSpPr/>
          <p:nvPr/>
        </p:nvSpPr>
        <p:spPr>
          <a:xfrm>
            <a:off x="427228" y="553822"/>
            <a:ext cx="1512174"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6698" tIns="38070" rIns="96698" bIns="38070" rtlCol="0" anchor="ctr"/>
          <a:lstStyle/>
          <a:p>
            <a:r>
              <a:rPr lang="ja-JP" altLang="en-US" sz="1700" b="1" dirty="0">
                <a:solidFill>
                  <a:prstClr val="white"/>
                </a:solidFill>
              </a:rPr>
              <a:t>周知</a:t>
            </a:r>
            <a:r>
              <a:rPr lang="ja-JP" altLang="en-US" sz="1300" b="1" dirty="0">
                <a:solidFill>
                  <a:prstClr val="white"/>
                </a:solidFill>
              </a:rPr>
              <a:t>　</a:t>
            </a:r>
            <a:r>
              <a:rPr lang="ja-JP" altLang="en-US" sz="1300" b="1" dirty="0">
                <a:solidFill>
                  <a:prstClr val="white"/>
                </a:solidFill>
                <a:latin typeface="ＭＳ Ｐゴシック"/>
              </a:rPr>
              <a:t>　</a:t>
            </a:r>
            <a:endParaRPr lang="ja-JP" altLang="ja-JP" sz="1700" b="1" dirty="0">
              <a:solidFill>
                <a:prstClr val="white"/>
              </a:solidFill>
            </a:endParaRPr>
          </a:p>
        </p:txBody>
      </p:sp>
      <p:sp>
        <p:nvSpPr>
          <p:cNvPr id="9" name="正方形/長方形 8"/>
          <p:cNvSpPr/>
          <p:nvPr/>
        </p:nvSpPr>
        <p:spPr>
          <a:xfrm>
            <a:off x="386266" y="1523735"/>
            <a:ext cx="1742449"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6698" tIns="38070" rIns="96698" bIns="38070" rtlCol="0" anchor="ctr"/>
          <a:lstStyle/>
          <a:p>
            <a:r>
              <a:rPr lang="ja-JP" altLang="en-US" sz="1700" b="1" dirty="0">
                <a:solidFill>
                  <a:prstClr val="white"/>
                </a:solidFill>
                <a:latin typeface="ＭＳ Ｐゴシック"/>
              </a:rPr>
              <a:t>①</a:t>
            </a:r>
            <a:r>
              <a:rPr lang="ja-JP" altLang="ja-JP" sz="1700" b="1" dirty="0">
                <a:solidFill>
                  <a:prstClr val="white"/>
                </a:solidFill>
                <a:latin typeface="ＭＳ Ｐゴシック"/>
              </a:rPr>
              <a:t>　相談</a:t>
            </a:r>
            <a:r>
              <a:rPr lang="ja-JP" altLang="en-US" sz="1700" b="1" dirty="0">
                <a:solidFill>
                  <a:prstClr val="white"/>
                </a:solidFill>
                <a:latin typeface="ＭＳ Ｐゴシック"/>
              </a:rPr>
              <a:t>　</a:t>
            </a:r>
            <a:endParaRPr lang="ja-JP" altLang="ja-JP" sz="1300" b="1" dirty="0">
              <a:solidFill>
                <a:prstClr val="white"/>
              </a:solidFill>
              <a:latin typeface="ＭＳ Ｐゴシック"/>
            </a:endParaRPr>
          </a:p>
        </p:txBody>
      </p:sp>
      <p:sp>
        <p:nvSpPr>
          <p:cNvPr id="10" name="正方形/長方形 9"/>
          <p:cNvSpPr/>
          <p:nvPr/>
        </p:nvSpPr>
        <p:spPr>
          <a:xfrm>
            <a:off x="386267" y="3451866"/>
            <a:ext cx="409391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6698" tIns="38070" rIns="96698" bIns="38070" rtlCol="0" anchor="ctr"/>
          <a:lstStyle/>
          <a:p>
            <a:r>
              <a:rPr lang="ja-JP" altLang="en-US" sz="1700" b="1" dirty="0">
                <a:solidFill>
                  <a:prstClr val="white"/>
                </a:solidFill>
              </a:rPr>
              <a:t>②</a:t>
            </a:r>
            <a:r>
              <a:rPr lang="ja-JP" altLang="ja-JP" sz="1700" b="1" dirty="0">
                <a:solidFill>
                  <a:prstClr val="white"/>
                </a:solidFill>
              </a:rPr>
              <a:t>　基本チェックリストの</a:t>
            </a:r>
            <a:r>
              <a:rPr lang="ja-JP" altLang="en-US" sz="1700" b="1" dirty="0">
                <a:solidFill>
                  <a:prstClr val="white"/>
                </a:solidFill>
              </a:rPr>
              <a:t>活用・実施　</a:t>
            </a:r>
            <a:r>
              <a:rPr lang="ja-JP" altLang="en-US" sz="1300" b="1" dirty="0">
                <a:solidFill>
                  <a:prstClr val="white"/>
                </a:solidFill>
                <a:latin typeface="ＭＳ Ｐゴシック"/>
              </a:rPr>
              <a:t>　</a:t>
            </a:r>
            <a:endParaRPr lang="ja-JP" altLang="ja-JP" sz="2100" b="1" dirty="0">
              <a:solidFill>
                <a:prstClr val="white"/>
              </a:solidFill>
            </a:endParaRPr>
          </a:p>
        </p:txBody>
      </p:sp>
      <p:sp>
        <p:nvSpPr>
          <p:cNvPr id="11" name="正方形/長方形 10"/>
          <p:cNvSpPr/>
          <p:nvPr/>
        </p:nvSpPr>
        <p:spPr>
          <a:xfrm>
            <a:off x="386267" y="4773992"/>
            <a:ext cx="6048672"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6698" tIns="38070" rIns="96698" bIns="38070" rtlCol="0" anchor="ctr"/>
          <a:lstStyle/>
          <a:p>
            <a:r>
              <a:rPr lang="ja-JP" altLang="en-US" sz="1700" b="1" dirty="0">
                <a:solidFill>
                  <a:prstClr val="white"/>
                </a:solidFill>
              </a:rPr>
              <a:t>③</a:t>
            </a:r>
            <a:r>
              <a:rPr lang="ja-JP" altLang="ja-JP" sz="1700" b="1" dirty="0">
                <a:solidFill>
                  <a:prstClr val="white"/>
                </a:solidFill>
              </a:rPr>
              <a:t>　介護予防ケアマネジメントの実施・サービスの利用開始</a:t>
            </a:r>
            <a:r>
              <a:rPr lang="ja-JP" altLang="en-US" sz="1300" b="1" dirty="0">
                <a:solidFill>
                  <a:prstClr val="white"/>
                </a:solidFill>
              </a:rPr>
              <a:t>　</a:t>
            </a:r>
            <a:r>
              <a:rPr lang="ja-JP" altLang="en-US" sz="1300" b="1" dirty="0">
                <a:solidFill>
                  <a:prstClr val="white"/>
                </a:solidFill>
                <a:latin typeface="ＭＳ Ｐゴシック"/>
              </a:rPr>
              <a:t>　</a:t>
            </a:r>
            <a:endParaRPr lang="ja-JP" altLang="ja-JP" sz="1300" b="1" dirty="0">
              <a:solidFill>
                <a:prstClr val="white"/>
              </a:solidFill>
            </a:endParaRPr>
          </a:p>
        </p:txBody>
      </p:sp>
      <p:sp>
        <p:nvSpPr>
          <p:cNvPr id="13" name="下矢印 12"/>
          <p:cNvSpPr/>
          <p:nvPr/>
        </p:nvSpPr>
        <p:spPr>
          <a:xfrm>
            <a:off x="4375698" y="3046831"/>
            <a:ext cx="930828" cy="53359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lIns="96698" tIns="48349" rIns="96698" bIns="48349" rtlCol="0" anchor="ctr"/>
          <a:lstStyle/>
          <a:p>
            <a:pPr algn="ctr"/>
            <a:endParaRPr lang="ja-JP" altLang="en-US">
              <a:solidFill>
                <a:prstClr val="white"/>
              </a:solidFill>
            </a:endParaRPr>
          </a:p>
        </p:txBody>
      </p:sp>
      <p:sp>
        <p:nvSpPr>
          <p:cNvPr id="14" name="下矢印 13"/>
          <p:cNvSpPr/>
          <p:nvPr/>
        </p:nvSpPr>
        <p:spPr>
          <a:xfrm>
            <a:off x="4376977" y="4347683"/>
            <a:ext cx="930828" cy="38049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lIns="96698" tIns="48349" rIns="96698" bIns="48349" rtlCol="0" anchor="ctr"/>
          <a:lstStyle/>
          <a:p>
            <a:pPr algn="ctr"/>
            <a:endParaRPr lang="ja-JP" altLang="en-US">
              <a:solidFill>
                <a:prstClr val="white"/>
              </a:solidFill>
            </a:endParaRPr>
          </a:p>
        </p:txBody>
      </p:sp>
      <p:sp>
        <p:nvSpPr>
          <p:cNvPr id="15" name="スライド番号プレースホルダー 3"/>
          <p:cNvSpPr txBox="1">
            <a:spLocks/>
          </p:cNvSpPr>
          <p:nvPr/>
        </p:nvSpPr>
        <p:spPr>
          <a:xfrm>
            <a:off x="9427021" y="6525344"/>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33</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42153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4241410" y="3812785"/>
            <a:ext cx="879743"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sp>
        <p:nvSpPr>
          <p:cNvPr id="48170" name="Line 45"/>
          <p:cNvSpPr>
            <a:spLocks noChangeShapeType="1"/>
          </p:cNvSpPr>
          <p:nvPr/>
        </p:nvSpPr>
        <p:spPr bwMode="auto">
          <a:xfrm>
            <a:off x="4029341" y="4107590"/>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30" name="Rectangle 2"/>
          <p:cNvSpPr>
            <a:spLocks noChangeArrowheads="1"/>
          </p:cNvSpPr>
          <p:nvPr/>
        </p:nvSpPr>
        <p:spPr bwMode="auto">
          <a:xfrm>
            <a:off x="112404" y="2895741"/>
            <a:ext cx="462927"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algn="l" defTabSz="760413"/>
            <a:r>
              <a:rPr lang="ja-JP" altLang="en-US" b="1" dirty="0">
                <a:solidFill>
                  <a:srgbClr val="000000"/>
                </a:solidFill>
                <a:latin typeface="Times New Roman" pitchFamily="18" charset="0"/>
                <a:ea typeface="ＭＳ Ｐゴシック"/>
              </a:rPr>
              <a:t>利　用　者</a:t>
            </a:r>
          </a:p>
        </p:txBody>
      </p:sp>
      <p:sp>
        <p:nvSpPr>
          <p:cNvPr id="48131" name="Rectangle 3"/>
          <p:cNvSpPr>
            <a:spLocks noChangeArrowheads="1"/>
          </p:cNvSpPr>
          <p:nvPr/>
        </p:nvSpPr>
        <p:spPr bwMode="auto">
          <a:xfrm>
            <a:off x="119166" y="2855918"/>
            <a:ext cx="444714"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sp>
        <p:nvSpPr>
          <p:cNvPr id="48132" name="Rectangle 4"/>
          <p:cNvSpPr>
            <a:spLocks noChangeArrowheads="1"/>
          </p:cNvSpPr>
          <p:nvPr/>
        </p:nvSpPr>
        <p:spPr bwMode="auto">
          <a:xfrm>
            <a:off x="799847" y="2466403"/>
            <a:ext cx="432149" cy="18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algn="l" defTabSz="760413"/>
            <a:r>
              <a:rPr lang="ja-JP" altLang="en-US" sz="1600" b="1" dirty="0" smtClean="0">
                <a:solidFill>
                  <a:srgbClr val="000000"/>
                </a:solidFill>
                <a:latin typeface="Times New Roman" pitchFamily="18" charset="0"/>
                <a:ea typeface="ＭＳ Ｐゴシック"/>
              </a:rPr>
              <a:t>市町村の窓口に相談</a:t>
            </a:r>
            <a:endParaRPr lang="ja-JP" altLang="en-US" sz="1600" b="1" dirty="0">
              <a:solidFill>
                <a:srgbClr val="000000"/>
              </a:solidFill>
              <a:latin typeface="Times New Roman" pitchFamily="18" charset="0"/>
              <a:ea typeface="ＭＳ Ｐゴシック"/>
            </a:endParaRPr>
          </a:p>
        </p:txBody>
      </p:sp>
      <p:sp>
        <p:nvSpPr>
          <p:cNvPr id="48133" name="Rectangle 5"/>
          <p:cNvSpPr>
            <a:spLocks noChangeArrowheads="1"/>
          </p:cNvSpPr>
          <p:nvPr/>
        </p:nvSpPr>
        <p:spPr bwMode="auto">
          <a:xfrm>
            <a:off x="837872" y="2377810"/>
            <a:ext cx="317654" cy="20830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sp>
        <p:nvSpPr>
          <p:cNvPr id="48134" name="Line 6"/>
          <p:cNvSpPr>
            <a:spLocks noChangeShapeType="1"/>
          </p:cNvSpPr>
          <p:nvPr/>
        </p:nvSpPr>
        <p:spPr bwMode="auto">
          <a:xfrm>
            <a:off x="589625" y="3441704"/>
            <a:ext cx="24856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46" name="Line 18"/>
          <p:cNvSpPr>
            <a:spLocks noChangeShapeType="1"/>
          </p:cNvSpPr>
          <p:nvPr/>
        </p:nvSpPr>
        <p:spPr bwMode="auto">
          <a:xfrm flipV="1">
            <a:off x="2159512"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48" name="Rectangle 20"/>
          <p:cNvSpPr>
            <a:spLocks noChangeArrowheads="1"/>
          </p:cNvSpPr>
          <p:nvPr/>
        </p:nvSpPr>
        <p:spPr bwMode="auto">
          <a:xfrm>
            <a:off x="4269340" y="3845663"/>
            <a:ext cx="980402"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algn="l" defTabSz="760413"/>
            <a:r>
              <a:rPr lang="ja-JP" altLang="en-US" sz="1400" b="1" dirty="0">
                <a:solidFill>
                  <a:srgbClr val="000000"/>
                </a:solidFill>
                <a:latin typeface="Times New Roman" pitchFamily="18" charset="0"/>
                <a:ea typeface="ＭＳ Ｐゴシック"/>
              </a:rPr>
              <a:t>要支援１</a:t>
            </a:r>
          </a:p>
          <a:p>
            <a:pPr algn="l" defTabSz="760413"/>
            <a:r>
              <a:rPr lang="ja-JP" altLang="en-US" sz="1400" b="1" dirty="0">
                <a:solidFill>
                  <a:srgbClr val="000000"/>
                </a:solidFill>
                <a:latin typeface="Times New Roman" pitchFamily="18" charset="0"/>
                <a:ea typeface="ＭＳ Ｐゴシック"/>
              </a:rPr>
              <a:t>要支援２</a:t>
            </a:r>
          </a:p>
        </p:txBody>
      </p:sp>
      <p:sp>
        <p:nvSpPr>
          <p:cNvPr id="48149" name="Rectangle 21"/>
          <p:cNvSpPr>
            <a:spLocks noChangeArrowheads="1"/>
          </p:cNvSpPr>
          <p:nvPr/>
        </p:nvSpPr>
        <p:spPr bwMode="auto">
          <a:xfrm>
            <a:off x="4045984" y="3085280"/>
            <a:ext cx="185993"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algn="l" defTabSz="760413"/>
            <a:endParaRPr lang="ja-JP" altLang="ja-JP" sz="2400">
              <a:solidFill>
                <a:srgbClr val="000000"/>
              </a:solidFill>
              <a:latin typeface="Times New Roman" pitchFamily="18" charset="0"/>
              <a:ea typeface="ＭＳ Ｐゴシック"/>
            </a:endParaRPr>
          </a:p>
        </p:txBody>
      </p:sp>
      <p:sp>
        <p:nvSpPr>
          <p:cNvPr id="48151" name="Line 23"/>
          <p:cNvSpPr>
            <a:spLocks noChangeShapeType="1"/>
          </p:cNvSpPr>
          <p:nvPr/>
        </p:nvSpPr>
        <p:spPr bwMode="auto">
          <a:xfrm flipH="1">
            <a:off x="400321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52" name="Rectangle 24"/>
          <p:cNvSpPr>
            <a:spLocks noChangeArrowheads="1"/>
          </p:cNvSpPr>
          <p:nvPr/>
        </p:nvSpPr>
        <p:spPr bwMode="auto">
          <a:xfrm>
            <a:off x="6425875" y="559805"/>
            <a:ext cx="3024000"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algn="l" defTabSz="760413"/>
            <a:r>
              <a:rPr lang="en-US" altLang="ja-JP" sz="1200" b="1">
                <a:solidFill>
                  <a:srgbClr val="000000"/>
                </a:solidFill>
                <a:latin typeface="Times New Roman" pitchFamily="18" charset="0"/>
                <a:ea typeface="ＭＳ Ｐゴシック"/>
              </a:rPr>
              <a:t>○</a:t>
            </a:r>
            <a:r>
              <a:rPr lang="ja-JP" altLang="en-US" sz="1200" b="1">
                <a:solidFill>
                  <a:srgbClr val="000000"/>
                </a:solidFill>
                <a:latin typeface="Times New Roman" pitchFamily="18" charset="0"/>
                <a:ea typeface="ＭＳ Ｐゴシック"/>
              </a:rPr>
              <a:t>施設サービス</a:t>
            </a:r>
          </a:p>
          <a:p>
            <a:pPr algn="l" defTabSz="760413"/>
            <a:r>
              <a:rPr lang="ja-JP" altLang="en-US" sz="1200">
                <a:solidFill>
                  <a:srgbClr val="000000"/>
                </a:solidFill>
                <a:latin typeface="Times New Roman" pitchFamily="18" charset="0"/>
                <a:ea typeface="ＭＳ Ｐゴシック"/>
              </a:rPr>
              <a:t>　・特別養護老人ホーム</a:t>
            </a:r>
          </a:p>
          <a:p>
            <a:pPr algn="l" defTabSz="760413"/>
            <a:r>
              <a:rPr lang="ja-JP" altLang="en-US" sz="1200">
                <a:solidFill>
                  <a:srgbClr val="000000"/>
                </a:solidFill>
                <a:latin typeface="Times New Roman" pitchFamily="18" charset="0"/>
                <a:ea typeface="ＭＳ Ｐゴシック"/>
              </a:rPr>
              <a:t>　・介護老人保健施設</a:t>
            </a:r>
          </a:p>
          <a:p>
            <a:pPr algn="l" defTabSz="760413"/>
            <a:r>
              <a:rPr lang="ja-JP" altLang="en-US" sz="1200">
                <a:solidFill>
                  <a:srgbClr val="000000"/>
                </a:solidFill>
                <a:latin typeface="Times New Roman" pitchFamily="18" charset="0"/>
                <a:ea typeface="ＭＳ Ｐゴシック"/>
              </a:rPr>
              <a:t>　・介護療養型医療施設</a:t>
            </a:r>
          </a:p>
        </p:txBody>
      </p:sp>
      <p:sp>
        <p:nvSpPr>
          <p:cNvPr id="48153" name="Rectangle 25"/>
          <p:cNvSpPr>
            <a:spLocks noChangeArrowheads="1"/>
          </p:cNvSpPr>
          <p:nvPr/>
        </p:nvSpPr>
        <p:spPr bwMode="auto">
          <a:xfrm>
            <a:off x="6425875" y="1482295"/>
            <a:ext cx="3024000"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algn="l" defTabSz="760413"/>
            <a:r>
              <a:rPr lang="en-US" altLang="ja-JP" sz="1200" b="1" dirty="0">
                <a:solidFill>
                  <a:srgbClr val="000000"/>
                </a:solidFill>
                <a:latin typeface="Times New Roman" pitchFamily="18" charset="0"/>
                <a:ea typeface="ＭＳ Ｐゴシック"/>
              </a:rPr>
              <a:t>○</a:t>
            </a:r>
            <a:r>
              <a:rPr lang="ja-JP" altLang="en-US" sz="1200" b="1" dirty="0">
                <a:solidFill>
                  <a:srgbClr val="000000"/>
                </a:solidFill>
                <a:latin typeface="Times New Roman" pitchFamily="18" charset="0"/>
                <a:ea typeface="ＭＳ Ｐゴシック"/>
              </a:rPr>
              <a:t>居宅サービス</a:t>
            </a:r>
          </a:p>
          <a:p>
            <a:pPr algn="l" defTabSz="760413"/>
            <a:r>
              <a:rPr lang="ja-JP" altLang="en-US" sz="1200" dirty="0">
                <a:solidFill>
                  <a:srgbClr val="000000"/>
                </a:solidFill>
                <a:latin typeface="Times New Roman" pitchFamily="18" charset="0"/>
                <a:ea typeface="ＭＳ Ｐゴシック"/>
              </a:rPr>
              <a:t>　・訪問介護　・訪問看護</a:t>
            </a:r>
          </a:p>
          <a:p>
            <a:pPr algn="l" defTabSz="760413"/>
            <a:r>
              <a:rPr lang="ja-JP" altLang="en-US" sz="1200" dirty="0">
                <a:solidFill>
                  <a:srgbClr val="000000"/>
                </a:solidFill>
                <a:latin typeface="Times New Roman" pitchFamily="18" charset="0"/>
                <a:ea typeface="ＭＳ Ｐゴシック"/>
              </a:rPr>
              <a:t>　・通所</a:t>
            </a:r>
            <a:r>
              <a:rPr lang="ja-JP" altLang="en-US" sz="1200" dirty="0" smtClean="0">
                <a:solidFill>
                  <a:srgbClr val="000000"/>
                </a:solidFill>
                <a:latin typeface="Times New Roman" pitchFamily="18" charset="0"/>
                <a:ea typeface="ＭＳ Ｐゴシック"/>
              </a:rPr>
              <a:t>介護　・短期入所</a:t>
            </a:r>
            <a:r>
              <a:rPr lang="ja-JP" altLang="en-US" sz="1200" dirty="0">
                <a:solidFill>
                  <a:srgbClr val="000000"/>
                </a:solidFill>
                <a:latin typeface="Times New Roman" pitchFamily="18" charset="0"/>
                <a:ea typeface="ＭＳ Ｐゴシック"/>
              </a:rPr>
              <a:t>　　など</a:t>
            </a:r>
          </a:p>
          <a:p>
            <a:pPr algn="l" defTabSz="760413"/>
            <a:r>
              <a:rPr lang="ja-JP" altLang="en-US" sz="1200" b="1" dirty="0">
                <a:solidFill>
                  <a:srgbClr val="000000"/>
                </a:solidFill>
                <a:latin typeface="Times New Roman" pitchFamily="18" charset="0"/>
                <a:ea typeface="ＭＳ Ｐゴシック"/>
              </a:rPr>
              <a:t>○地域密着型サービス</a:t>
            </a:r>
          </a:p>
          <a:p>
            <a:pPr algn="l" defTabSz="760413"/>
            <a:r>
              <a:rPr lang="ja-JP" altLang="en-US" sz="1200" dirty="0">
                <a:solidFill>
                  <a:srgbClr val="000000"/>
                </a:solidFill>
                <a:latin typeface="Times New Roman" pitchFamily="18" charset="0"/>
                <a:ea typeface="ＭＳ Ｐゴシック"/>
              </a:rPr>
              <a:t>　・定期巡回・随時対応型</a:t>
            </a:r>
            <a:r>
              <a:rPr lang="ja-JP" altLang="en-US" sz="1200" dirty="0" smtClean="0">
                <a:solidFill>
                  <a:srgbClr val="000000"/>
                </a:solidFill>
                <a:latin typeface="Times New Roman" pitchFamily="18" charset="0"/>
                <a:ea typeface="ＭＳ Ｐゴシック"/>
              </a:rPr>
              <a:t>訪問介護</a:t>
            </a:r>
            <a:r>
              <a:rPr lang="ja-JP" altLang="en-US" sz="1200" dirty="0">
                <a:solidFill>
                  <a:srgbClr val="000000"/>
                </a:solidFill>
                <a:latin typeface="Times New Roman" pitchFamily="18" charset="0"/>
                <a:ea typeface="ＭＳ Ｐゴシック"/>
              </a:rPr>
              <a:t>看護</a:t>
            </a:r>
            <a:endParaRPr lang="en-US" altLang="ja-JP" sz="1200" dirty="0">
              <a:solidFill>
                <a:srgbClr val="000000"/>
              </a:solidFill>
              <a:latin typeface="Times New Roman" pitchFamily="18" charset="0"/>
              <a:ea typeface="ＭＳ Ｐゴシック"/>
            </a:endParaRPr>
          </a:p>
          <a:p>
            <a:pPr algn="l" defTabSz="760413"/>
            <a:r>
              <a:rPr lang="ja-JP" altLang="en-US" sz="1200" dirty="0">
                <a:solidFill>
                  <a:srgbClr val="000000"/>
                </a:solidFill>
                <a:latin typeface="Times New Roman" pitchFamily="18" charset="0"/>
                <a:ea typeface="ＭＳ Ｐゴシック"/>
              </a:rPr>
              <a:t>　・小規模多機能型居宅介護</a:t>
            </a:r>
          </a:p>
          <a:p>
            <a:pPr algn="l" defTabSz="760413"/>
            <a:r>
              <a:rPr lang="ja-JP" altLang="en-US" sz="1200" dirty="0">
                <a:solidFill>
                  <a:srgbClr val="000000"/>
                </a:solidFill>
                <a:latin typeface="Times New Roman" pitchFamily="18" charset="0"/>
                <a:ea typeface="ＭＳ Ｐゴシック"/>
              </a:rPr>
              <a:t>　・夜間対応型訪問介護</a:t>
            </a:r>
          </a:p>
          <a:p>
            <a:pPr algn="l" defTabSz="760413"/>
            <a:r>
              <a:rPr lang="ja-JP" altLang="en-US" sz="1200" dirty="0">
                <a:solidFill>
                  <a:srgbClr val="000000"/>
                </a:solidFill>
                <a:latin typeface="Times New Roman" pitchFamily="18" charset="0"/>
                <a:ea typeface="ＭＳ Ｐゴシック"/>
              </a:rPr>
              <a:t>　・認知症対応型共同生活</a:t>
            </a:r>
            <a:r>
              <a:rPr lang="ja-JP" altLang="en-US" sz="1200" dirty="0" smtClean="0">
                <a:solidFill>
                  <a:srgbClr val="000000"/>
                </a:solidFill>
                <a:latin typeface="Times New Roman" pitchFamily="18" charset="0"/>
                <a:ea typeface="ＭＳ Ｐゴシック"/>
              </a:rPr>
              <a:t>介護</a:t>
            </a:r>
            <a:r>
              <a:rPr lang="ja-JP" altLang="en-US" sz="1200" dirty="0">
                <a:solidFill>
                  <a:srgbClr val="000000"/>
                </a:solidFill>
                <a:latin typeface="Times New Roman" pitchFamily="18" charset="0"/>
                <a:ea typeface="ＭＳ Ｐゴシック"/>
              </a:rPr>
              <a:t>　　など</a:t>
            </a:r>
            <a:endParaRPr lang="ja-JP" altLang="en-US" sz="1400" dirty="0">
              <a:solidFill>
                <a:srgbClr val="000000"/>
              </a:solidFill>
              <a:latin typeface="Times New Roman" pitchFamily="18" charset="0"/>
              <a:ea typeface="ＭＳ Ｐゴシック"/>
            </a:endParaRPr>
          </a:p>
        </p:txBody>
      </p:sp>
      <p:sp>
        <p:nvSpPr>
          <p:cNvPr id="23581" name="Rectangle 28"/>
          <p:cNvSpPr>
            <a:spLocks noChangeArrowheads="1"/>
          </p:cNvSpPr>
          <p:nvPr/>
        </p:nvSpPr>
        <p:spPr bwMode="auto">
          <a:xfrm>
            <a:off x="6425875" y="5700498"/>
            <a:ext cx="3024000" cy="1016297"/>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algn="l" defTabSz="761924" fontAlgn="auto">
              <a:spcBef>
                <a:spcPts val="0"/>
              </a:spcBef>
              <a:spcAft>
                <a:spcPts val="0"/>
              </a:spcAft>
              <a:defRPr/>
            </a:pPr>
            <a:r>
              <a:rPr lang="en-US" altLang="ja-JP" sz="1200" b="1" dirty="0" smtClean="0">
                <a:solidFill>
                  <a:prstClr val="black"/>
                </a:solidFill>
                <a:latin typeface="Times New Roman" pitchFamily="18" charset="0"/>
                <a:ea typeface="ＭＳ Ｐゴシック"/>
              </a:rPr>
              <a:t>○</a:t>
            </a:r>
            <a:r>
              <a:rPr lang="ja-JP" altLang="en-US" sz="1200" b="1" dirty="0" smtClean="0">
                <a:solidFill>
                  <a:prstClr val="black"/>
                </a:solidFill>
                <a:latin typeface="Times New Roman" pitchFamily="18" charset="0"/>
                <a:ea typeface="ＭＳ Ｐゴシック"/>
              </a:rPr>
              <a:t>一般介護予防事業</a:t>
            </a:r>
            <a:endParaRPr lang="en-US" altLang="ja-JP" sz="1200" b="1" dirty="0" smtClean="0">
              <a:solidFill>
                <a:prstClr val="black"/>
              </a:solidFill>
              <a:latin typeface="Times New Roman" pitchFamily="18" charset="0"/>
              <a:ea typeface="ＭＳ Ｐゴシック"/>
            </a:endParaRPr>
          </a:p>
          <a:p>
            <a:pPr marL="88891" indent="-88891" algn="l" defTabSz="761924" fontAlgn="auto">
              <a:spcBef>
                <a:spcPts val="0"/>
              </a:spcBef>
              <a:spcAft>
                <a:spcPts val="0"/>
              </a:spcAft>
              <a:defRPr/>
            </a:pPr>
            <a:r>
              <a:rPr lang="ja-JP" altLang="en-US" sz="1200" b="1" dirty="0">
                <a:solidFill>
                  <a:prstClr val="black"/>
                </a:solidFill>
                <a:latin typeface="Times New Roman" pitchFamily="18" charset="0"/>
                <a:ea typeface="ＭＳ Ｐゴシック"/>
              </a:rPr>
              <a:t>　</a:t>
            </a:r>
            <a:r>
              <a:rPr lang="ja-JP" altLang="en-US" sz="1200" dirty="0" smtClean="0">
                <a:solidFill>
                  <a:prstClr val="black"/>
                </a:solidFill>
                <a:latin typeface="Times New Roman" pitchFamily="18" charset="0"/>
                <a:ea typeface="ＭＳ Ｐゴシック"/>
              </a:rPr>
              <a:t>　（</a:t>
            </a:r>
            <a:r>
              <a:rPr lang="en-US" altLang="ja-JP" sz="1200" dirty="0" smtClean="0">
                <a:solidFill>
                  <a:prstClr val="black"/>
                </a:solidFill>
                <a:latin typeface="Times New Roman" pitchFamily="18" charset="0"/>
                <a:ea typeface="ＭＳ Ｐゴシック"/>
              </a:rPr>
              <a:t>※</a:t>
            </a:r>
            <a:r>
              <a:rPr lang="ja-JP" altLang="en-US" sz="1200" dirty="0">
                <a:solidFill>
                  <a:prstClr val="black"/>
                </a:solidFill>
                <a:latin typeface="Times New Roman" pitchFamily="18" charset="0"/>
                <a:ea typeface="ＭＳ Ｐゴシック"/>
              </a:rPr>
              <a:t>全ての</a:t>
            </a:r>
            <a:r>
              <a:rPr lang="ja-JP" altLang="en-US" sz="1200" dirty="0" smtClean="0">
                <a:solidFill>
                  <a:prstClr val="black"/>
                </a:solidFill>
                <a:latin typeface="Times New Roman" pitchFamily="18" charset="0"/>
                <a:ea typeface="ＭＳ Ｐゴシック"/>
              </a:rPr>
              <a:t>高齢者が利用可）</a:t>
            </a:r>
            <a:endParaRPr lang="ja-JP" altLang="en-US" sz="1200" b="1" dirty="0">
              <a:solidFill>
                <a:prstClr val="black"/>
              </a:solidFill>
              <a:latin typeface="Times New Roman" pitchFamily="18" charset="0"/>
              <a:ea typeface="ＭＳ Ｐゴシック"/>
            </a:endParaRPr>
          </a:p>
          <a:p>
            <a:pPr algn="l" defTabSz="761924" fontAlgn="auto">
              <a:spcBef>
                <a:spcPts val="0"/>
              </a:spcBef>
              <a:spcAft>
                <a:spcPts val="0"/>
              </a:spcAft>
              <a:defRPr/>
            </a:pPr>
            <a:r>
              <a:rPr lang="ja-JP" altLang="en-US" sz="1200" dirty="0" smtClean="0">
                <a:solidFill>
                  <a:prstClr val="black"/>
                </a:solidFill>
                <a:latin typeface="Times New Roman" pitchFamily="18" charset="0"/>
                <a:ea typeface="ＭＳ Ｐゴシック"/>
              </a:rPr>
              <a:t>  ・介護予防普及啓発事業</a:t>
            </a:r>
            <a:endParaRPr lang="en-US" altLang="ja-JP" sz="1200" dirty="0" smtClean="0">
              <a:solidFill>
                <a:prstClr val="black"/>
              </a:solidFill>
              <a:latin typeface="Times New Roman" pitchFamily="18" charset="0"/>
              <a:ea typeface="ＭＳ Ｐゴシック"/>
            </a:endParaRPr>
          </a:p>
          <a:p>
            <a:pPr algn="l" defTabSz="761924" fontAlgn="auto">
              <a:spcBef>
                <a:spcPts val="0"/>
              </a:spcBef>
              <a:spcAft>
                <a:spcPts val="0"/>
              </a:spcAft>
              <a:defRPr/>
            </a:pPr>
            <a:r>
              <a:rPr lang="ja-JP" altLang="en-US" sz="1200" dirty="0" smtClean="0">
                <a:solidFill>
                  <a:prstClr val="black"/>
                </a:solidFill>
                <a:latin typeface="Times New Roman" pitchFamily="18" charset="0"/>
                <a:ea typeface="ＭＳ Ｐゴシック"/>
              </a:rPr>
              <a:t>  ・地域介護予防活動支援事業</a:t>
            </a:r>
            <a:endParaRPr lang="en-US" altLang="ja-JP" sz="1200" dirty="0" smtClean="0">
              <a:solidFill>
                <a:prstClr val="black"/>
              </a:solidFill>
              <a:latin typeface="Times New Roman" pitchFamily="18" charset="0"/>
              <a:ea typeface="ＭＳ Ｐゴシック"/>
            </a:endParaRPr>
          </a:p>
          <a:p>
            <a:pPr algn="l" defTabSz="761924" fontAlgn="auto">
              <a:spcBef>
                <a:spcPts val="0"/>
              </a:spcBef>
              <a:spcAft>
                <a:spcPts val="0"/>
              </a:spcAft>
              <a:defRPr/>
            </a:pPr>
            <a:r>
              <a:rPr lang="ja-JP" altLang="en-US" sz="1200" dirty="0" smtClean="0">
                <a:solidFill>
                  <a:prstClr val="black"/>
                </a:solidFill>
                <a:latin typeface="Times New Roman" pitchFamily="18" charset="0"/>
                <a:ea typeface="ＭＳ Ｐゴシック"/>
              </a:rPr>
              <a:t>  ・地域リハビリテーション活動支援事業など</a:t>
            </a:r>
            <a:endParaRPr lang="en-US" altLang="ja-JP" sz="1200" dirty="0" smtClean="0">
              <a:solidFill>
                <a:prstClr val="black"/>
              </a:solidFill>
              <a:latin typeface="Times New Roman" pitchFamily="18" charset="0"/>
              <a:ea typeface="ＭＳ Ｐゴシック"/>
            </a:endParaRPr>
          </a:p>
        </p:txBody>
      </p:sp>
      <p:sp>
        <p:nvSpPr>
          <p:cNvPr id="48159" name="Rectangle 34"/>
          <p:cNvSpPr>
            <a:spLocks noChangeArrowheads="1"/>
          </p:cNvSpPr>
          <p:nvPr/>
        </p:nvSpPr>
        <p:spPr bwMode="auto">
          <a:xfrm>
            <a:off x="4209341" y="748853"/>
            <a:ext cx="911500"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grpSp>
        <p:nvGrpSpPr>
          <p:cNvPr id="4" name="グループ化 3"/>
          <p:cNvGrpSpPr/>
          <p:nvPr/>
        </p:nvGrpSpPr>
        <p:grpSpPr>
          <a:xfrm>
            <a:off x="4251837" y="795176"/>
            <a:ext cx="827129" cy="872554"/>
            <a:chOff x="4391314" y="679578"/>
            <a:chExt cx="827129" cy="872554"/>
          </a:xfrm>
        </p:grpSpPr>
        <p:sp>
          <p:nvSpPr>
            <p:cNvPr id="48160" name="Rectangle 35"/>
            <p:cNvSpPr>
              <a:spLocks noChangeArrowheads="1"/>
            </p:cNvSpPr>
            <p:nvPr/>
          </p:nvSpPr>
          <p:spPr bwMode="auto">
            <a:xfrm>
              <a:off x="4391314" y="679578"/>
              <a:ext cx="801481" cy="2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algn="l" defTabSz="760413"/>
              <a:r>
                <a:rPr lang="ja-JP" altLang="en-US" sz="1300" b="1" dirty="0">
                  <a:solidFill>
                    <a:srgbClr val="000000"/>
                  </a:solidFill>
                  <a:latin typeface="Times New Roman" pitchFamily="18" charset="0"/>
                  <a:ea typeface="ＭＳ Ｐゴシック"/>
                </a:rPr>
                <a:t>要介護１</a:t>
              </a:r>
            </a:p>
          </p:txBody>
        </p:sp>
        <p:sp>
          <p:nvSpPr>
            <p:cNvPr id="48161" name="Rectangle 36"/>
            <p:cNvSpPr>
              <a:spLocks noChangeArrowheads="1"/>
            </p:cNvSpPr>
            <p:nvPr/>
          </p:nvSpPr>
          <p:spPr bwMode="auto">
            <a:xfrm>
              <a:off x="4391314" y="1212944"/>
              <a:ext cx="827129" cy="33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algn="l" defTabSz="760413"/>
              <a:r>
                <a:rPr lang="ja-JP" altLang="en-US" sz="1300" b="1" dirty="0">
                  <a:solidFill>
                    <a:srgbClr val="000000"/>
                  </a:solidFill>
                  <a:latin typeface="Times New Roman" pitchFamily="18" charset="0"/>
                  <a:ea typeface="ＭＳ Ｐゴシック"/>
                </a:rPr>
                <a:t>要介護</a:t>
              </a:r>
              <a:r>
                <a:rPr lang="ja-JP" altLang="en-US" sz="1600" b="1" dirty="0">
                  <a:solidFill>
                    <a:srgbClr val="000000"/>
                  </a:solidFill>
                  <a:latin typeface="Times New Roman" pitchFamily="18" charset="0"/>
                  <a:ea typeface="ＭＳ Ｐゴシック"/>
                </a:rPr>
                <a:t>５</a:t>
              </a:r>
            </a:p>
          </p:txBody>
        </p:sp>
        <p:sp>
          <p:nvSpPr>
            <p:cNvPr id="48162" name="Rectangle 37"/>
            <p:cNvSpPr>
              <a:spLocks noChangeArrowheads="1"/>
            </p:cNvSpPr>
            <p:nvPr/>
          </p:nvSpPr>
          <p:spPr bwMode="auto">
            <a:xfrm>
              <a:off x="4627191" y="965543"/>
              <a:ext cx="432149" cy="2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algn="l" defTabSz="760413"/>
              <a:r>
                <a:rPr lang="ja-JP" altLang="en-US" sz="1600" b="1" dirty="0">
                  <a:solidFill>
                    <a:srgbClr val="000000"/>
                  </a:solidFill>
                  <a:latin typeface="Times New Roman" pitchFamily="18" charset="0"/>
                  <a:ea typeface="ＭＳ Ｐゴシック"/>
                </a:rPr>
                <a:t>～</a:t>
              </a:r>
            </a:p>
          </p:txBody>
        </p:sp>
      </p:grpSp>
      <p:sp>
        <p:nvSpPr>
          <p:cNvPr id="48171" name="Rectangle 46"/>
          <p:cNvSpPr>
            <a:spLocks noChangeArrowheads="1"/>
          </p:cNvSpPr>
          <p:nvPr/>
        </p:nvSpPr>
        <p:spPr bwMode="auto">
          <a:xfrm>
            <a:off x="6425875" y="3138178"/>
            <a:ext cx="3024000" cy="13856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algn="l" defTabSz="760413"/>
            <a:r>
              <a:rPr lang="en-US" altLang="ja-JP" sz="1200" b="1" dirty="0">
                <a:solidFill>
                  <a:srgbClr val="000000"/>
                </a:solidFill>
                <a:latin typeface="Times New Roman" pitchFamily="18" charset="0"/>
                <a:ea typeface="ＭＳ Ｐゴシック"/>
              </a:rPr>
              <a:t>○</a:t>
            </a:r>
            <a:r>
              <a:rPr lang="ja-JP" altLang="en-US" sz="1200" b="1" dirty="0">
                <a:solidFill>
                  <a:srgbClr val="000000"/>
                </a:solidFill>
                <a:latin typeface="Times New Roman" pitchFamily="18" charset="0"/>
                <a:ea typeface="ＭＳ Ｐゴシック"/>
              </a:rPr>
              <a:t>介護予防サービス</a:t>
            </a:r>
            <a:endParaRPr lang="ja-JP" altLang="en-US" sz="1200" dirty="0">
              <a:solidFill>
                <a:srgbClr val="000000"/>
              </a:solidFill>
              <a:latin typeface="Times New Roman" pitchFamily="18" charset="0"/>
              <a:ea typeface="ＭＳ Ｐゴシック"/>
            </a:endParaRPr>
          </a:p>
          <a:p>
            <a:pPr algn="l" defTabSz="760413"/>
            <a:r>
              <a:rPr lang="ja-JP" altLang="en-US" sz="1200" dirty="0">
                <a:solidFill>
                  <a:srgbClr val="000000"/>
                </a:solidFill>
                <a:latin typeface="Times New Roman" pitchFamily="18" charset="0"/>
                <a:ea typeface="ＭＳ Ｐゴシック"/>
              </a:rPr>
              <a:t>　・</a:t>
            </a:r>
            <a:r>
              <a:rPr lang="ja-JP" altLang="en-US" sz="1200" dirty="0" smtClean="0">
                <a:solidFill>
                  <a:srgbClr val="000000"/>
                </a:solidFill>
                <a:latin typeface="Times New Roman" pitchFamily="18" charset="0"/>
                <a:ea typeface="ＭＳ Ｐゴシック"/>
              </a:rPr>
              <a:t>介護予防訪問看護</a:t>
            </a:r>
            <a:endParaRPr lang="ja-JP" altLang="en-US" sz="1200" dirty="0">
              <a:solidFill>
                <a:srgbClr val="000000"/>
              </a:solidFill>
              <a:latin typeface="Times New Roman" pitchFamily="18" charset="0"/>
              <a:ea typeface="ＭＳ Ｐゴシック"/>
            </a:endParaRPr>
          </a:p>
          <a:p>
            <a:pPr algn="l" defTabSz="760413"/>
            <a:r>
              <a:rPr lang="ja-JP" altLang="en-US" sz="1200" dirty="0">
                <a:solidFill>
                  <a:srgbClr val="000000"/>
                </a:solidFill>
                <a:latin typeface="Times New Roman" pitchFamily="18" charset="0"/>
                <a:ea typeface="ＭＳ Ｐゴシック"/>
              </a:rPr>
              <a:t>　・介護予防通所</a:t>
            </a:r>
            <a:r>
              <a:rPr lang="ja-JP" altLang="en-US" sz="1200" dirty="0" smtClean="0">
                <a:solidFill>
                  <a:srgbClr val="000000"/>
                </a:solidFill>
                <a:latin typeface="Times New Roman" pitchFamily="18" charset="0"/>
                <a:ea typeface="ＭＳ Ｐゴシック"/>
              </a:rPr>
              <a:t>リハビリ</a:t>
            </a:r>
            <a:endParaRPr lang="en-US" altLang="ja-JP" sz="1200" dirty="0" smtClean="0">
              <a:solidFill>
                <a:srgbClr val="000000"/>
              </a:solidFill>
              <a:latin typeface="Times New Roman" pitchFamily="18" charset="0"/>
              <a:ea typeface="ＭＳ Ｐゴシック"/>
            </a:endParaRPr>
          </a:p>
          <a:p>
            <a:pPr algn="l" defTabSz="760413"/>
            <a:r>
              <a:rPr lang="ja-JP" altLang="en-US" sz="1200" dirty="0" smtClean="0">
                <a:solidFill>
                  <a:srgbClr val="000000"/>
                </a:solidFill>
                <a:latin typeface="Times New Roman" pitchFamily="18" charset="0"/>
                <a:ea typeface="ＭＳ Ｐゴシック"/>
              </a:rPr>
              <a:t>　・介護予防居宅療養管理指導</a:t>
            </a:r>
            <a:r>
              <a:rPr lang="ja-JP" altLang="en-US" sz="1200" dirty="0">
                <a:solidFill>
                  <a:srgbClr val="000000"/>
                </a:solidFill>
                <a:latin typeface="Times New Roman" pitchFamily="18" charset="0"/>
                <a:ea typeface="ＭＳ Ｐゴシック"/>
              </a:rPr>
              <a:t>　など</a:t>
            </a:r>
          </a:p>
          <a:p>
            <a:pPr algn="l" defTabSz="760413"/>
            <a:r>
              <a:rPr lang="ja-JP" altLang="en-US" sz="1200" b="1" dirty="0">
                <a:solidFill>
                  <a:srgbClr val="000000"/>
                </a:solidFill>
                <a:latin typeface="Times New Roman" pitchFamily="18" charset="0"/>
                <a:ea typeface="ＭＳ Ｐゴシック"/>
              </a:rPr>
              <a:t>○地域密着型介護予防サービス</a:t>
            </a:r>
          </a:p>
          <a:p>
            <a:pPr algn="l" defTabSz="760413"/>
            <a:r>
              <a:rPr lang="ja-JP" altLang="en-US" sz="1200" dirty="0">
                <a:solidFill>
                  <a:srgbClr val="000000"/>
                </a:solidFill>
                <a:latin typeface="Times New Roman" pitchFamily="18" charset="0"/>
                <a:ea typeface="ＭＳ Ｐゴシック"/>
              </a:rPr>
              <a:t>　・介護予防小規模</a:t>
            </a:r>
            <a:r>
              <a:rPr lang="ja-JP" altLang="en-US" sz="1200" dirty="0" smtClean="0">
                <a:solidFill>
                  <a:srgbClr val="000000"/>
                </a:solidFill>
                <a:latin typeface="Times New Roman" pitchFamily="18" charset="0"/>
                <a:ea typeface="ＭＳ Ｐゴシック"/>
              </a:rPr>
              <a:t>多機能型居宅</a:t>
            </a:r>
            <a:r>
              <a:rPr lang="ja-JP" altLang="en-US" sz="1200" dirty="0">
                <a:solidFill>
                  <a:srgbClr val="000000"/>
                </a:solidFill>
                <a:latin typeface="Times New Roman" pitchFamily="18" charset="0"/>
                <a:ea typeface="ＭＳ Ｐゴシック"/>
              </a:rPr>
              <a:t>介護</a:t>
            </a:r>
          </a:p>
          <a:p>
            <a:pPr algn="l" defTabSz="760413"/>
            <a:r>
              <a:rPr lang="ja-JP" altLang="en-US" sz="1200" dirty="0">
                <a:solidFill>
                  <a:srgbClr val="000000"/>
                </a:solidFill>
                <a:latin typeface="Times New Roman" pitchFamily="18" charset="0"/>
                <a:ea typeface="ＭＳ Ｐゴシック"/>
              </a:rPr>
              <a:t>　・介護予防認知症</a:t>
            </a:r>
            <a:r>
              <a:rPr lang="ja-JP" altLang="en-US" sz="1200" dirty="0" smtClean="0">
                <a:solidFill>
                  <a:srgbClr val="000000"/>
                </a:solidFill>
                <a:latin typeface="Times New Roman" pitchFamily="18" charset="0"/>
                <a:ea typeface="ＭＳ Ｐゴシック"/>
              </a:rPr>
              <a:t>対応型通所介護　など</a:t>
            </a:r>
            <a:endParaRPr lang="ja-JP" altLang="en-US" sz="1400" dirty="0">
              <a:solidFill>
                <a:srgbClr val="000000"/>
              </a:solidFill>
              <a:latin typeface="Times New Roman" pitchFamily="18" charset="0"/>
              <a:ea typeface="ＭＳ Ｐゴシック"/>
            </a:endParaRPr>
          </a:p>
        </p:txBody>
      </p:sp>
      <p:sp>
        <p:nvSpPr>
          <p:cNvPr id="48172" name="Rectangle 47"/>
          <p:cNvSpPr>
            <a:spLocks noChangeArrowheads="1"/>
          </p:cNvSpPr>
          <p:nvPr/>
        </p:nvSpPr>
        <p:spPr bwMode="auto">
          <a:xfrm>
            <a:off x="6425875" y="4704063"/>
            <a:ext cx="3024000" cy="8316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algn="l" defTabSz="760413"/>
            <a:r>
              <a:rPr lang="en-US" altLang="ja-JP" sz="1200" b="1" dirty="0">
                <a:solidFill>
                  <a:srgbClr val="000000"/>
                </a:solidFill>
                <a:latin typeface="Times New Roman" pitchFamily="18" charset="0"/>
                <a:ea typeface="ＭＳ Ｐゴシック"/>
              </a:rPr>
              <a:t>○</a:t>
            </a:r>
            <a:r>
              <a:rPr lang="ja-JP" altLang="en-US" sz="1200" b="1" dirty="0">
                <a:solidFill>
                  <a:srgbClr val="000000"/>
                </a:solidFill>
                <a:latin typeface="Times New Roman" pitchFamily="18" charset="0"/>
                <a:ea typeface="ＭＳ Ｐゴシック"/>
              </a:rPr>
              <a:t>介護</a:t>
            </a:r>
            <a:r>
              <a:rPr lang="ja-JP" altLang="en-US" sz="1200" b="1" dirty="0" smtClean="0">
                <a:solidFill>
                  <a:srgbClr val="000000"/>
                </a:solidFill>
                <a:latin typeface="Times New Roman" pitchFamily="18" charset="0"/>
                <a:ea typeface="ＭＳ Ｐゴシック"/>
              </a:rPr>
              <a:t>予防</a:t>
            </a:r>
            <a:r>
              <a:rPr lang="ja-JP" altLang="en-US" sz="1200" b="1" dirty="0">
                <a:solidFill>
                  <a:prstClr val="black"/>
                </a:solidFill>
                <a:latin typeface="Times New Roman" pitchFamily="18" charset="0"/>
                <a:ea typeface="ＭＳ Ｐゴシック"/>
              </a:rPr>
              <a:t>・</a:t>
            </a:r>
            <a:r>
              <a:rPr lang="ja-JP" altLang="en-US" sz="1200" b="1" dirty="0" smtClean="0">
                <a:solidFill>
                  <a:prstClr val="black"/>
                </a:solidFill>
                <a:latin typeface="Times New Roman" pitchFamily="18" charset="0"/>
                <a:ea typeface="ＭＳ Ｐゴシック"/>
              </a:rPr>
              <a:t>生活支援サービス</a:t>
            </a:r>
            <a:r>
              <a:rPr lang="ja-JP" altLang="en-US" sz="1200" b="1" dirty="0" smtClean="0">
                <a:solidFill>
                  <a:srgbClr val="000000"/>
                </a:solidFill>
                <a:latin typeface="Times New Roman" pitchFamily="18" charset="0"/>
                <a:ea typeface="ＭＳ Ｐゴシック"/>
              </a:rPr>
              <a:t>事業</a:t>
            </a:r>
            <a:endParaRPr lang="en-US" altLang="ja-JP" sz="1200" b="1" dirty="0" smtClean="0">
              <a:solidFill>
                <a:srgbClr val="000000"/>
              </a:solidFill>
              <a:latin typeface="Times New Roman" pitchFamily="18" charset="0"/>
              <a:ea typeface="ＭＳ Ｐゴシック"/>
            </a:endParaRPr>
          </a:p>
          <a:p>
            <a:pPr algn="l" defTabSz="760413"/>
            <a:r>
              <a:rPr lang="ja-JP" altLang="en-US" sz="1200" dirty="0" smtClean="0">
                <a:solidFill>
                  <a:srgbClr val="000000"/>
                </a:solidFill>
                <a:latin typeface="Times New Roman" pitchFamily="18" charset="0"/>
                <a:ea typeface="ＭＳ Ｐゴシック"/>
              </a:rPr>
              <a:t>  ・訪問型サービス</a:t>
            </a:r>
            <a:endParaRPr lang="en-US" altLang="ja-JP" sz="1200" dirty="0" smtClean="0">
              <a:solidFill>
                <a:srgbClr val="000000"/>
              </a:solidFill>
              <a:latin typeface="Times New Roman" pitchFamily="18" charset="0"/>
              <a:ea typeface="ＭＳ Ｐゴシック"/>
            </a:endParaRPr>
          </a:p>
          <a:p>
            <a:pPr algn="l" defTabSz="760413"/>
            <a:r>
              <a:rPr lang="ja-JP" altLang="en-US" sz="1200" dirty="0" smtClean="0">
                <a:solidFill>
                  <a:srgbClr val="000000"/>
                </a:solidFill>
                <a:latin typeface="Times New Roman" pitchFamily="18" charset="0"/>
                <a:ea typeface="ＭＳ Ｐゴシック"/>
              </a:rPr>
              <a:t>  ・通所型サービス</a:t>
            </a:r>
            <a:endParaRPr lang="en-US" altLang="ja-JP" sz="1200" dirty="0" smtClean="0">
              <a:solidFill>
                <a:srgbClr val="000000"/>
              </a:solidFill>
              <a:latin typeface="Times New Roman" pitchFamily="18" charset="0"/>
              <a:ea typeface="ＭＳ Ｐゴシック"/>
            </a:endParaRPr>
          </a:p>
          <a:p>
            <a:pPr algn="l" defTabSz="760413"/>
            <a:r>
              <a:rPr lang="ja-JP" altLang="en-US" sz="1200" dirty="0" smtClean="0">
                <a:solidFill>
                  <a:srgbClr val="000000"/>
                </a:solidFill>
                <a:latin typeface="Times New Roman" pitchFamily="18" charset="0"/>
                <a:ea typeface="ＭＳ Ｐゴシック"/>
              </a:rPr>
              <a:t>  ・生活支援サービス</a:t>
            </a:r>
            <a:endParaRPr lang="ja-JP" altLang="en-US" sz="1200" dirty="0">
              <a:solidFill>
                <a:srgbClr val="000000"/>
              </a:solidFill>
              <a:latin typeface="Times New Roman" pitchFamily="18" charset="0"/>
              <a:ea typeface="ＭＳ Ｐゴシック"/>
            </a:endParaRPr>
          </a:p>
        </p:txBody>
      </p:sp>
      <p:sp>
        <p:nvSpPr>
          <p:cNvPr id="48175" name="Line 50"/>
          <p:cNvSpPr>
            <a:spLocks noChangeShapeType="1"/>
          </p:cNvSpPr>
          <p:nvPr/>
        </p:nvSpPr>
        <p:spPr bwMode="auto">
          <a:xfrm>
            <a:off x="2027816" y="3429002"/>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77" name="Line 52"/>
          <p:cNvSpPr>
            <a:spLocks noChangeShapeType="1"/>
          </p:cNvSpPr>
          <p:nvPr/>
        </p:nvSpPr>
        <p:spPr bwMode="auto">
          <a:xfrm flipV="1">
            <a:off x="4029341" y="514180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78" name="Line 53"/>
          <p:cNvSpPr>
            <a:spLocks noChangeShapeType="1"/>
          </p:cNvSpPr>
          <p:nvPr/>
        </p:nvSpPr>
        <p:spPr bwMode="auto">
          <a:xfrm>
            <a:off x="1155529" y="3437735"/>
            <a:ext cx="41294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79" name="Line 54"/>
          <p:cNvSpPr>
            <a:spLocks noChangeShapeType="1"/>
          </p:cNvSpPr>
          <p:nvPr/>
        </p:nvSpPr>
        <p:spPr bwMode="auto">
          <a:xfrm flipV="1">
            <a:off x="1341172" y="6343281"/>
            <a:ext cx="507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80" name="Line 55"/>
          <p:cNvSpPr>
            <a:spLocks noChangeShapeType="1"/>
          </p:cNvSpPr>
          <p:nvPr/>
        </p:nvSpPr>
        <p:spPr bwMode="auto">
          <a:xfrm flipV="1">
            <a:off x="3512278" y="5597536"/>
            <a:ext cx="194400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23609" name="Rectangle 59"/>
          <p:cNvSpPr>
            <a:spLocks noChangeArrowheads="1"/>
          </p:cNvSpPr>
          <p:nvPr/>
        </p:nvSpPr>
        <p:spPr bwMode="auto">
          <a:xfrm>
            <a:off x="9514874" y="3211888"/>
            <a:ext cx="289064"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l" defTabSz="914308" fontAlgn="auto">
              <a:spcBef>
                <a:spcPts val="0"/>
              </a:spcBef>
              <a:spcAft>
                <a:spcPts val="0"/>
              </a:spcAft>
              <a:defRPr/>
            </a:pPr>
            <a:r>
              <a:rPr lang="ja-JP" altLang="en-US" b="1" dirty="0" smtClean="0">
                <a:solidFill>
                  <a:srgbClr val="FF0000"/>
                </a:solidFill>
                <a:latin typeface="Arial"/>
                <a:ea typeface="ＭＳ Ｐゴシック"/>
              </a:rPr>
              <a:t>　予防</a:t>
            </a:r>
            <a:r>
              <a:rPr lang="ja-JP" altLang="en-US" b="1" dirty="0">
                <a:solidFill>
                  <a:srgbClr val="FF0000"/>
                </a:solidFill>
                <a:latin typeface="Arial"/>
                <a:ea typeface="ＭＳ Ｐゴシック"/>
              </a:rPr>
              <a:t>給付</a:t>
            </a:r>
          </a:p>
        </p:txBody>
      </p:sp>
      <p:grpSp>
        <p:nvGrpSpPr>
          <p:cNvPr id="10" name="グループ化 9"/>
          <p:cNvGrpSpPr/>
          <p:nvPr/>
        </p:nvGrpSpPr>
        <p:grpSpPr>
          <a:xfrm>
            <a:off x="9433715" y="925149"/>
            <a:ext cx="362103"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l" defTabSz="914308" fontAlgn="auto">
                <a:spcBef>
                  <a:spcPts val="0"/>
                </a:spcBef>
                <a:spcAft>
                  <a:spcPts val="0"/>
                </a:spcAft>
                <a:defRPr/>
              </a:pPr>
              <a:r>
                <a:rPr lang="ja-JP" altLang="en-US" b="1" dirty="0">
                  <a:solidFill>
                    <a:srgbClr val="FF0000"/>
                  </a:solidFill>
                  <a:latin typeface="Arial"/>
                  <a:ea typeface="ＭＳ Ｐゴシック"/>
                </a:rPr>
                <a:t> </a:t>
              </a:r>
              <a:r>
                <a:rPr lang="ja-JP" altLang="en-US" b="1" dirty="0" smtClean="0">
                  <a:solidFill>
                    <a:srgbClr val="FF0000"/>
                  </a:solidFill>
                  <a:latin typeface="Arial"/>
                  <a:ea typeface="ＭＳ Ｐゴシック"/>
                </a:rPr>
                <a:t>介護</a:t>
              </a:r>
              <a:r>
                <a:rPr lang="ja-JP" altLang="en-US" b="1" dirty="0">
                  <a:solidFill>
                    <a:srgbClr val="FF0000"/>
                  </a:solidFill>
                  <a:latin typeface="Arial"/>
                  <a:ea typeface="ＭＳ Ｐゴシック"/>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grpSp>
      <p:sp>
        <p:nvSpPr>
          <p:cNvPr id="87105" name="タイトル 1"/>
          <p:cNvSpPr>
            <a:spLocks noGrp="1"/>
          </p:cNvSpPr>
          <p:nvPr>
            <p:ph type="title"/>
          </p:nvPr>
        </p:nvSpPr>
        <p:spPr>
          <a:xfrm>
            <a:off x="0" y="4089"/>
            <a:ext cx="9906000" cy="504000"/>
          </a:xfrm>
          <a:extLst/>
        </p:spPr>
        <p:style>
          <a:lnRef idx="1">
            <a:schemeClr val="accent1"/>
          </a:lnRef>
          <a:fillRef idx="2">
            <a:schemeClr val="accent1"/>
          </a:fillRef>
          <a:effectRef idx="1">
            <a:schemeClr val="accent1"/>
          </a:effectRef>
          <a:fontRef idx="minor">
            <a:schemeClr val="dk1"/>
          </a:fontRef>
        </p:style>
        <p:txBody>
          <a:bodyPr rtlCol="0">
            <a:noAutofit/>
          </a:bodyPr>
          <a:lstStyle/>
          <a:p>
            <a:pPr eaLnBrk="1" fontAlgn="auto" hangingPunct="1">
              <a:spcAft>
                <a:spcPts val="0"/>
              </a:spcAft>
              <a:defRPr/>
            </a:pPr>
            <a:r>
              <a:rPr lang="en-US" altLang="ja-JP" sz="2800" dirty="0" smtClean="0">
                <a:latin typeface="+mj-ea"/>
                <a:ea typeface="+mj-ea"/>
              </a:rPr>
              <a:t>【</a:t>
            </a:r>
            <a:r>
              <a:rPr lang="ja-JP" altLang="en-US" sz="2800" dirty="0" smtClean="0">
                <a:latin typeface="+mj-ea"/>
                <a:ea typeface="+mj-ea"/>
              </a:rPr>
              <a:t>参考</a:t>
            </a:r>
            <a:r>
              <a:rPr lang="en-US" altLang="ja-JP" sz="2800" dirty="0" smtClean="0">
                <a:latin typeface="+mj-ea"/>
                <a:ea typeface="+mj-ea"/>
              </a:rPr>
              <a:t>】</a:t>
            </a:r>
            <a:r>
              <a:rPr lang="ja-JP" altLang="en-US" sz="2800" dirty="0" smtClean="0">
                <a:latin typeface="+mj-ea"/>
                <a:ea typeface="+mj-ea"/>
              </a:rPr>
              <a:t>介護サービスの利用の手続き</a:t>
            </a:r>
          </a:p>
        </p:txBody>
      </p:sp>
      <p:grpSp>
        <p:nvGrpSpPr>
          <p:cNvPr id="6" name="グループ化 5"/>
          <p:cNvGrpSpPr/>
          <p:nvPr/>
        </p:nvGrpSpPr>
        <p:grpSpPr>
          <a:xfrm>
            <a:off x="1551941" y="2643834"/>
            <a:ext cx="463130" cy="1787458"/>
            <a:chOff x="1493452" y="2967072"/>
            <a:chExt cx="429648" cy="1787458"/>
          </a:xfrm>
        </p:grpSpPr>
        <p:sp>
          <p:nvSpPr>
            <p:cNvPr id="73" name="Rectangle 16"/>
            <p:cNvSpPr>
              <a:spLocks noChangeArrowheads="1"/>
            </p:cNvSpPr>
            <p:nvPr/>
          </p:nvSpPr>
          <p:spPr bwMode="auto">
            <a:xfrm>
              <a:off x="1493452" y="2990314"/>
              <a:ext cx="429460" cy="172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algn="l" defTabSz="760413"/>
              <a:r>
                <a:rPr lang="ja-JP" altLang="en-US" b="1" dirty="0">
                  <a:solidFill>
                    <a:srgbClr val="000000"/>
                  </a:solidFill>
                  <a:latin typeface="Times New Roman" pitchFamily="18" charset="0"/>
                  <a:ea typeface="ＭＳ Ｐゴシック"/>
                </a:rPr>
                <a:t>　</a:t>
              </a:r>
              <a:r>
                <a:rPr lang="ja-JP" altLang="en-US" b="1" dirty="0" smtClean="0">
                  <a:solidFill>
                    <a:srgbClr val="000000"/>
                  </a:solidFill>
                  <a:latin typeface="Times New Roman" pitchFamily="18" charset="0"/>
                  <a:ea typeface="ＭＳ Ｐゴシック"/>
                </a:rPr>
                <a:t>チェックリスト</a:t>
              </a:r>
              <a:endParaRPr lang="ja-JP" altLang="en-US" b="1" dirty="0">
                <a:solidFill>
                  <a:srgbClr val="000000"/>
                </a:solidFill>
                <a:latin typeface="Times New Roman" pitchFamily="18" charset="0"/>
                <a:ea typeface="ＭＳ Ｐゴシック"/>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grpSp>
      <p:grpSp>
        <p:nvGrpSpPr>
          <p:cNvPr id="7" name="グループ化 6"/>
          <p:cNvGrpSpPr/>
          <p:nvPr/>
        </p:nvGrpSpPr>
        <p:grpSpPr>
          <a:xfrm>
            <a:off x="2322443" y="728366"/>
            <a:ext cx="1575518" cy="2507178"/>
            <a:chOff x="2127527" y="593901"/>
            <a:chExt cx="1454323" cy="2507178"/>
          </a:xfrm>
        </p:grpSpPr>
        <p:sp>
          <p:nvSpPr>
            <p:cNvPr id="48135" name="Rectangle 7"/>
            <p:cNvSpPr>
              <a:spLocks noChangeArrowheads="1"/>
            </p:cNvSpPr>
            <p:nvPr/>
          </p:nvSpPr>
          <p:spPr bwMode="auto">
            <a:xfrm>
              <a:off x="2620793" y="680624"/>
              <a:ext cx="398906" cy="10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algn="l" defTabSz="760413"/>
              <a:r>
                <a:rPr lang="ja-JP" altLang="en-US" sz="1600" b="1" dirty="0" smtClean="0">
                  <a:solidFill>
                    <a:srgbClr val="000000"/>
                  </a:solidFill>
                  <a:latin typeface="Times New Roman" pitchFamily="18" charset="0"/>
                  <a:ea typeface="ＭＳ Ｐゴシック"/>
                </a:rPr>
                <a:t>認定調査</a:t>
              </a:r>
              <a:endParaRPr lang="ja-JP" altLang="en-US" sz="1600" b="1" dirty="0">
                <a:solidFill>
                  <a:srgbClr val="000000"/>
                </a:solidFill>
                <a:latin typeface="Times New Roman" pitchFamily="18" charset="0"/>
                <a:ea typeface="ＭＳ Ｐゴシック"/>
              </a:endParaRPr>
            </a:p>
          </p:txBody>
        </p:sp>
        <p:sp>
          <p:nvSpPr>
            <p:cNvPr id="48136" name="Rectangle 8"/>
            <p:cNvSpPr>
              <a:spLocks noChangeArrowheads="1"/>
            </p:cNvSpPr>
            <p:nvPr/>
          </p:nvSpPr>
          <p:spPr bwMode="auto">
            <a:xfrm>
              <a:off x="2620793" y="1753917"/>
              <a:ext cx="398906" cy="133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algn="l" defTabSz="760413"/>
              <a:r>
                <a:rPr lang="ja-JP" altLang="en-US" sz="1600" b="1" dirty="0" smtClean="0">
                  <a:solidFill>
                    <a:srgbClr val="000000"/>
                  </a:solidFill>
                  <a:latin typeface="Times New Roman" pitchFamily="18" charset="0"/>
                  <a:ea typeface="ＭＳ Ｐゴシック"/>
                </a:rPr>
                <a:t>医師の意見書</a:t>
              </a:r>
              <a:endParaRPr lang="ja-JP" altLang="en-US" sz="1600" b="1" dirty="0">
                <a:solidFill>
                  <a:srgbClr val="000000"/>
                </a:solidFill>
                <a:latin typeface="Times New Roman" pitchFamily="18" charset="0"/>
                <a:ea typeface="ＭＳ Ｐゴシック"/>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sp>
          <p:nvSpPr>
            <p:cNvPr id="48144" name="Rectangle 16"/>
            <p:cNvSpPr>
              <a:spLocks noChangeArrowheads="1"/>
            </p:cNvSpPr>
            <p:nvPr/>
          </p:nvSpPr>
          <p:spPr bwMode="auto">
            <a:xfrm>
              <a:off x="3154533" y="753997"/>
              <a:ext cx="427317" cy="22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nchor="ctr">
              <a:spAutoFit/>
            </a:bodyPr>
            <a:lstStyle/>
            <a:p>
              <a:pPr defTabSz="760413"/>
              <a:r>
                <a:rPr lang="ja-JP" altLang="en-US" b="1" dirty="0" smtClean="0">
                  <a:solidFill>
                    <a:srgbClr val="000000"/>
                  </a:solidFill>
                  <a:latin typeface="Times New Roman" pitchFamily="18" charset="0"/>
                  <a:ea typeface="ＭＳ Ｐゴシック"/>
                </a:rPr>
                <a:t>要 介 護 認 定</a:t>
              </a:r>
              <a:endParaRPr lang="ja-JP" altLang="en-US" b="1" dirty="0">
                <a:solidFill>
                  <a:srgbClr val="000000"/>
                </a:solidFill>
                <a:latin typeface="Times New Roman" pitchFamily="18" charset="0"/>
                <a:ea typeface="ＭＳ Ｐゴシック"/>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sp>
          <p:nvSpPr>
            <p:cNvPr id="78" name="Rectangle 4"/>
            <p:cNvSpPr>
              <a:spLocks noChangeArrowheads="1"/>
            </p:cNvSpPr>
            <p:nvPr/>
          </p:nvSpPr>
          <p:spPr bwMode="auto">
            <a:xfrm>
              <a:off x="2127527" y="904628"/>
              <a:ext cx="398906" cy="15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algn="l" defTabSz="760413"/>
              <a:r>
                <a:rPr lang="ja-JP" altLang="en-US" sz="1600" b="1" dirty="0" smtClean="0">
                  <a:solidFill>
                    <a:srgbClr val="000000"/>
                  </a:solidFill>
                  <a:latin typeface="Times New Roman" pitchFamily="18" charset="0"/>
                  <a:ea typeface="ＭＳ Ｐゴシック"/>
                </a:rPr>
                <a:t>要介護認定申請</a:t>
              </a:r>
              <a:endParaRPr lang="ja-JP" altLang="en-US" sz="1600" b="1" dirty="0">
                <a:solidFill>
                  <a:srgbClr val="000000"/>
                </a:solidFill>
                <a:latin typeface="Times New Roman" pitchFamily="18" charset="0"/>
                <a:ea typeface="ＭＳ Ｐゴシック"/>
              </a:endParaRPr>
            </a:p>
          </p:txBody>
        </p:sp>
      </p:grpSp>
      <p:sp>
        <p:nvSpPr>
          <p:cNvPr id="80" name="Line 12"/>
          <p:cNvSpPr>
            <a:spLocks noChangeShapeType="1"/>
          </p:cNvSpPr>
          <p:nvPr/>
        </p:nvSpPr>
        <p:spPr bwMode="auto">
          <a:xfrm flipV="1">
            <a:off x="1328474"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81" name="Line 6"/>
          <p:cNvSpPr>
            <a:spLocks noChangeShapeType="1"/>
          </p:cNvSpPr>
          <p:nvPr/>
        </p:nvSpPr>
        <p:spPr bwMode="auto">
          <a:xfrm flipV="1">
            <a:off x="1328477" y="1382538"/>
            <a:ext cx="106156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99" name="Line 33"/>
          <p:cNvSpPr>
            <a:spLocks noChangeShapeType="1"/>
          </p:cNvSpPr>
          <p:nvPr/>
        </p:nvSpPr>
        <p:spPr bwMode="auto">
          <a:xfrm flipV="1">
            <a:off x="5303540" y="952670"/>
            <a:ext cx="10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pPr algn="l" defTabSz="913575"/>
            <a:endParaRPr lang="ja-JP" altLang="en-US">
              <a:solidFill>
                <a:prstClr val="black"/>
              </a:solidFill>
              <a:latin typeface="Arial" pitchFamily="34" charset="0"/>
              <a:ea typeface="ＭＳ Ｐゴシック"/>
            </a:endParaRPr>
          </a:p>
        </p:txBody>
      </p:sp>
      <p:sp>
        <p:nvSpPr>
          <p:cNvPr id="48157" name="Line 29"/>
          <p:cNvSpPr>
            <a:spLocks noChangeShapeType="1"/>
          </p:cNvSpPr>
          <p:nvPr/>
        </p:nvSpPr>
        <p:spPr bwMode="auto">
          <a:xfrm>
            <a:off x="5299715" y="2302992"/>
            <a:ext cx="216000"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76" name="Line 12"/>
          <p:cNvSpPr>
            <a:spLocks noChangeShapeType="1"/>
          </p:cNvSpPr>
          <p:nvPr/>
        </p:nvSpPr>
        <p:spPr bwMode="auto">
          <a:xfrm flipH="1" flipV="1">
            <a:off x="5288732" y="941689"/>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82" name="Line 22"/>
          <p:cNvSpPr>
            <a:spLocks noChangeShapeType="1"/>
          </p:cNvSpPr>
          <p:nvPr/>
        </p:nvSpPr>
        <p:spPr bwMode="auto">
          <a:xfrm flipV="1">
            <a:off x="5118277" y="118229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84" name="Line 12"/>
          <p:cNvSpPr>
            <a:spLocks noChangeShapeType="1"/>
          </p:cNvSpPr>
          <p:nvPr/>
        </p:nvSpPr>
        <p:spPr bwMode="auto">
          <a:xfrm flipV="1">
            <a:off x="5285434"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91" name="Line 22"/>
          <p:cNvSpPr>
            <a:spLocks noChangeShapeType="1"/>
          </p:cNvSpPr>
          <p:nvPr/>
        </p:nvSpPr>
        <p:spPr bwMode="auto">
          <a:xfrm flipV="1">
            <a:off x="3884708" y="178601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97" name="Line 29"/>
          <p:cNvSpPr>
            <a:spLocks noChangeShapeType="1"/>
          </p:cNvSpPr>
          <p:nvPr/>
        </p:nvSpPr>
        <p:spPr bwMode="auto">
          <a:xfrm>
            <a:off x="5832027" y="2294392"/>
            <a:ext cx="535539"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99" name="Line 29"/>
          <p:cNvSpPr>
            <a:spLocks noChangeShapeType="1"/>
          </p:cNvSpPr>
          <p:nvPr/>
        </p:nvSpPr>
        <p:spPr bwMode="auto">
          <a:xfrm>
            <a:off x="4016222" y="118491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04" name="Rectangle 16"/>
          <p:cNvSpPr>
            <a:spLocks noChangeArrowheads="1"/>
          </p:cNvSpPr>
          <p:nvPr/>
        </p:nvSpPr>
        <p:spPr bwMode="auto">
          <a:xfrm>
            <a:off x="5487972" y="1572198"/>
            <a:ext cx="401372" cy="156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algn="l" defTabSz="760413"/>
            <a:r>
              <a:rPr lang="ja-JP" altLang="en-US" sz="1400" b="1" dirty="0" smtClean="0">
                <a:solidFill>
                  <a:srgbClr val="000000"/>
                </a:solidFill>
                <a:latin typeface="Times New Roman" pitchFamily="18" charset="0"/>
                <a:ea typeface="ＭＳ Ｐゴシック"/>
              </a:rPr>
              <a:t>居宅サービス計画</a:t>
            </a:r>
            <a:endParaRPr lang="ja-JP" altLang="en-US" sz="1400" b="1" dirty="0">
              <a:solidFill>
                <a:srgbClr val="000000"/>
              </a:solidFill>
              <a:latin typeface="Times New Roman" pitchFamily="18" charset="0"/>
              <a:ea typeface="ＭＳ Ｐゴシック"/>
            </a:endParaRPr>
          </a:p>
        </p:txBody>
      </p:sp>
      <p:sp>
        <p:nvSpPr>
          <p:cNvPr id="105" name="Rectangle 15"/>
          <p:cNvSpPr>
            <a:spLocks noChangeArrowheads="1"/>
          </p:cNvSpPr>
          <p:nvPr/>
        </p:nvSpPr>
        <p:spPr bwMode="auto">
          <a:xfrm>
            <a:off x="5518896" y="1512120"/>
            <a:ext cx="317736"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sp>
        <p:nvSpPr>
          <p:cNvPr id="106" name="Rectangle 16"/>
          <p:cNvSpPr>
            <a:spLocks noChangeArrowheads="1"/>
          </p:cNvSpPr>
          <p:nvPr/>
        </p:nvSpPr>
        <p:spPr bwMode="auto">
          <a:xfrm>
            <a:off x="5499349" y="3218712"/>
            <a:ext cx="586038" cy="13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algn="l" defTabSz="760413"/>
            <a:r>
              <a:rPr lang="ja-JP" altLang="en-US" sz="1300" b="1" dirty="0" smtClean="0">
                <a:solidFill>
                  <a:srgbClr val="000000"/>
                </a:solidFill>
                <a:latin typeface="Times New Roman" pitchFamily="18" charset="0"/>
                <a:ea typeface="ＭＳ Ｐゴシック"/>
              </a:rPr>
              <a:t>介護予防</a:t>
            </a:r>
            <a:endParaRPr lang="en-US" altLang="ja-JP" sz="1300" b="1" dirty="0" smtClean="0">
              <a:solidFill>
                <a:srgbClr val="000000"/>
              </a:solidFill>
              <a:latin typeface="Times New Roman" pitchFamily="18" charset="0"/>
              <a:ea typeface="ＭＳ Ｐゴシック"/>
            </a:endParaRPr>
          </a:p>
          <a:p>
            <a:pPr algn="l" defTabSz="760413"/>
            <a:r>
              <a:rPr lang="ja-JP" altLang="en-US" sz="1300" b="1" dirty="0">
                <a:solidFill>
                  <a:srgbClr val="000000"/>
                </a:solidFill>
                <a:latin typeface="Times New Roman" pitchFamily="18" charset="0"/>
                <a:ea typeface="ＭＳ Ｐゴシック"/>
              </a:rPr>
              <a:t>　</a:t>
            </a:r>
            <a:r>
              <a:rPr lang="ja-JP" altLang="en-US" sz="1300" b="1" dirty="0" smtClean="0">
                <a:solidFill>
                  <a:srgbClr val="000000"/>
                </a:solidFill>
                <a:latin typeface="Times New Roman" pitchFamily="18" charset="0"/>
                <a:ea typeface="ＭＳ Ｐゴシック"/>
              </a:rPr>
              <a:t>　　サービス計画</a:t>
            </a:r>
            <a:endParaRPr lang="ja-JP" altLang="en-US" sz="1300" b="1" dirty="0">
              <a:solidFill>
                <a:srgbClr val="000000"/>
              </a:solidFill>
              <a:latin typeface="Times New Roman" pitchFamily="18" charset="0"/>
              <a:ea typeface="ＭＳ Ｐゴシック"/>
            </a:endParaRPr>
          </a:p>
        </p:txBody>
      </p:sp>
      <p:sp>
        <p:nvSpPr>
          <p:cNvPr id="107" name="Rectangle 15"/>
          <p:cNvSpPr>
            <a:spLocks noChangeArrowheads="1"/>
          </p:cNvSpPr>
          <p:nvPr/>
        </p:nvSpPr>
        <p:spPr bwMode="auto">
          <a:xfrm>
            <a:off x="5519198" y="3169705"/>
            <a:ext cx="513796"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sp>
        <p:nvSpPr>
          <p:cNvPr id="108" name="Rectangle 15"/>
          <p:cNvSpPr>
            <a:spLocks noChangeArrowheads="1"/>
          </p:cNvSpPr>
          <p:nvPr/>
        </p:nvSpPr>
        <p:spPr bwMode="auto">
          <a:xfrm>
            <a:off x="5463510" y="4673010"/>
            <a:ext cx="426148"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algn="l" defTabSz="912813"/>
            <a:endParaRPr lang="ja-JP" altLang="en-US" dirty="0">
              <a:solidFill>
                <a:srgbClr val="000000"/>
              </a:solidFill>
              <a:latin typeface="Arial" pitchFamily="34" charset="0"/>
              <a:ea typeface="ＭＳ Ｐゴシック"/>
            </a:endParaRPr>
          </a:p>
        </p:txBody>
      </p:sp>
      <p:sp>
        <p:nvSpPr>
          <p:cNvPr id="109" name="Rectangle 16"/>
          <p:cNvSpPr>
            <a:spLocks noChangeArrowheads="1"/>
          </p:cNvSpPr>
          <p:nvPr/>
        </p:nvSpPr>
        <p:spPr bwMode="auto">
          <a:xfrm>
            <a:off x="5388929" y="4723997"/>
            <a:ext cx="586038" cy="14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algn="l" defTabSz="760413"/>
            <a:r>
              <a:rPr lang="ja-JP" altLang="en-US" sz="1300" b="1" dirty="0" smtClean="0">
                <a:solidFill>
                  <a:srgbClr val="000000"/>
                </a:solidFill>
                <a:latin typeface="Times New Roman" pitchFamily="18" charset="0"/>
                <a:ea typeface="ＭＳ Ｐゴシック"/>
              </a:rPr>
              <a:t>介護予防</a:t>
            </a:r>
            <a:endParaRPr lang="en-US" altLang="ja-JP" sz="1300" b="1" dirty="0" smtClean="0">
              <a:solidFill>
                <a:srgbClr val="000000"/>
              </a:solidFill>
              <a:latin typeface="Times New Roman" pitchFamily="18" charset="0"/>
              <a:ea typeface="ＭＳ Ｐゴシック"/>
            </a:endParaRPr>
          </a:p>
          <a:p>
            <a:pPr algn="r" defTabSz="760413"/>
            <a:r>
              <a:rPr lang="ja-JP" altLang="en-US" sz="1300" b="1" dirty="0" smtClean="0">
                <a:solidFill>
                  <a:srgbClr val="000000"/>
                </a:solidFill>
                <a:latin typeface="Times New Roman" pitchFamily="18" charset="0"/>
                <a:ea typeface="ＭＳ Ｐゴシック"/>
              </a:rPr>
              <a:t>ケアマネジメント</a:t>
            </a:r>
            <a:endParaRPr lang="ja-JP" altLang="en-US" sz="1300" b="1" dirty="0">
              <a:solidFill>
                <a:srgbClr val="000000"/>
              </a:solidFill>
              <a:latin typeface="Times New Roman" pitchFamily="18" charset="0"/>
              <a:ea typeface="ＭＳ Ｐゴシック"/>
            </a:endParaRPr>
          </a:p>
        </p:txBody>
      </p:sp>
      <p:sp>
        <p:nvSpPr>
          <p:cNvPr id="112" name="Line 12"/>
          <p:cNvSpPr>
            <a:spLocks noChangeShapeType="1"/>
          </p:cNvSpPr>
          <p:nvPr/>
        </p:nvSpPr>
        <p:spPr bwMode="auto">
          <a:xfrm flipH="1" flipV="1">
            <a:off x="6187983" y="3497834"/>
            <a:ext cx="2772"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01" name="Line 29"/>
          <p:cNvSpPr>
            <a:spLocks noChangeShapeType="1"/>
          </p:cNvSpPr>
          <p:nvPr/>
        </p:nvSpPr>
        <p:spPr bwMode="auto">
          <a:xfrm>
            <a:off x="6187979" y="3497835"/>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11" name="Line 29"/>
          <p:cNvSpPr>
            <a:spLocks noChangeShapeType="1"/>
          </p:cNvSpPr>
          <p:nvPr/>
        </p:nvSpPr>
        <p:spPr bwMode="auto">
          <a:xfrm>
            <a:off x="6191033" y="4989572"/>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13" name="Line 22"/>
          <p:cNvSpPr>
            <a:spLocks noChangeShapeType="1"/>
          </p:cNvSpPr>
          <p:nvPr/>
        </p:nvSpPr>
        <p:spPr bwMode="auto">
          <a:xfrm flipV="1">
            <a:off x="6069822" y="3762227"/>
            <a:ext cx="1066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23" name="Rectangle 19"/>
          <p:cNvSpPr>
            <a:spLocks noChangeArrowheads="1"/>
          </p:cNvSpPr>
          <p:nvPr/>
        </p:nvSpPr>
        <p:spPr bwMode="auto">
          <a:xfrm>
            <a:off x="4243788" y="4824589"/>
            <a:ext cx="879743"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sp>
        <p:nvSpPr>
          <p:cNvPr id="126" name="Rectangle 20"/>
          <p:cNvSpPr>
            <a:spLocks noChangeArrowheads="1"/>
          </p:cNvSpPr>
          <p:nvPr/>
        </p:nvSpPr>
        <p:spPr bwMode="auto">
          <a:xfrm>
            <a:off x="4241098" y="4835370"/>
            <a:ext cx="910444" cy="3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algn="l" defTabSz="760413"/>
            <a:r>
              <a:rPr lang="ja-JP" altLang="en-US" sz="1400" b="1" dirty="0" smtClean="0">
                <a:solidFill>
                  <a:srgbClr val="000000"/>
                </a:solidFill>
                <a:latin typeface="Times New Roman" pitchFamily="18" charset="0"/>
                <a:ea typeface="ＭＳ Ｐゴシック"/>
              </a:rPr>
              <a:t>非該当</a:t>
            </a:r>
            <a:endParaRPr lang="ja-JP" altLang="en-US" sz="1400" b="1" dirty="0">
              <a:solidFill>
                <a:srgbClr val="000000"/>
              </a:solidFill>
              <a:latin typeface="Times New Roman" pitchFamily="18" charset="0"/>
              <a:ea typeface="ＭＳ Ｐゴシック"/>
            </a:endParaRPr>
          </a:p>
        </p:txBody>
      </p:sp>
      <p:sp>
        <p:nvSpPr>
          <p:cNvPr id="135" name="Rectangle 56"/>
          <p:cNvSpPr>
            <a:spLocks noChangeArrowheads="1"/>
          </p:cNvSpPr>
          <p:nvPr/>
        </p:nvSpPr>
        <p:spPr bwMode="auto">
          <a:xfrm>
            <a:off x="119166" y="650448"/>
            <a:ext cx="1980650" cy="101629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algn="l" defTabSz="760413"/>
            <a:r>
              <a:rPr lang="en-US" altLang="ja-JP" sz="1200" dirty="0">
                <a:solidFill>
                  <a:srgbClr val="000000"/>
                </a:solidFill>
                <a:latin typeface="Times New Roman" pitchFamily="18" charset="0"/>
                <a:ea typeface="ＭＳ Ｐゴシック"/>
              </a:rPr>
              <a:t>※</a:t>
            </a:r>
            <a:r>
              <a:rPr lang="ja-JP" altLang="en-US" sz="1200" dirty="0" smtClean="0">
                <a:solidFill>
                  <a:srgbClr val="000000"/>
                </a:solidFill>
                <a:latin typeface="Times New Roman" pitchFamily="18" charset="0"/>
                <a:ea typeface="ＭＳ Ｐゴシック"/>
              </a:rPr>
              <a:t>明らかに要介護１以上と</a:t>
            </a:r>
            <a:endParaRPr lang="en-US" altLang="ja-JP" sz="1200" dirty="0" smtClean="0">
              <a:solidFill>
                <a:srgbClr val="000000"/>
              </a:solidFill>
              <a:latin typeface="Times New Roman" pitchFamily="18" charset="0"/>
              <a:ea typeface="ＭＳ Ｐゴシック"/>
            </a:endParaRPr>
          </a:p>
          <a:p>
            <a:pPr algn="l" defTabSz="760413"/>
            <a:r>
              <a:rPr lang="ja-JP" altLang="en-US" sz="1200" dirty="0">
                <a:solidFill>
                  <a:srgbClr val="000000"/>
                </a:solidFill>
                <a:latin typeface="Times New Roman" pitchFamily="18" charset="0"/>
                <a:ea typeface="ＭＳ Ｐゴシック"/>
              </a:rPr>
              <a:t>　</a:t>
            </a:r>
            <a:r>
              <a:rPr lang="ja-JP" altLang="en-US" sz="1200" dirty="0" smtClean="0">
                <a:solidFill>
                  <a:srgbClr val="000000"/>
                </a:solidFill>
                <a:latin typeface="Times New Roman" pitchFamily="18" charset="0"/>
                <a:ea typeface="ＭＳ Ｐゴシック"/>
              </a:rPr>
              <a:t>　判断できる場合</a:t>
            </a:r>
            <a:endParaRPr lang="en-US" altLang="ja-JP" sz="1200" dirty="0" smtClean="0">
              <a:solidFill>
                <a:srgbClr val="000000"/>
              </a:solidFill>
              <a:latin typeface="Times New Roman" pitchFamily="18" charset="0"/>
              <a:ea typeface="ＭＳ Ｐゴシック"/>
            </a:endParaRPr>
          </a:p>
          <a:p>
            <a:pPr algn="l" defTabSz="760413"/>
            <a:r>
              <a:rPr lang="en-US" altLang="ja-JP" sz="1200" dirty="0">
                <a:solidFill>
                  <a:srgbClr val="000000"/>
                </a:solidFill>
                <a:latin typeface="Times New Roman" pitchFamily="18" charset="0"/>
                <a:ea typeface="ＭＳ Ｐゴシック"/>
              </a:rPr>
              <a:t>※</a:t>
            </a:r>
            <a:r>
              <a:rPr lang="ja-JP" altLang="en-US" sz="1200" dirty="0" smtClean="0">
                <a:solidFill>
                  <a:srgbClr val="000000"/>
                </a:solidFill>
                <a:latin typeface="Times New Roman" pitchFamily="18" charset="0"/>
                <a:ea typeface="ＭＳ Ｐゴシック"/>
              </a:rPr>
              <a:t>介護予防訪問看護等の　　</a:t>
            </a:r>
            <a:endParaRPr lang="en-US" altLang="ja-JP" sz="1200" dirty="0" smtClean="0">
              <a:solidFill>
                <a:srgbClr val="000000"/>
              </a:solidFill>
              <a:latin typeface="Times New Roman" pitchFamily="18" charset="0"/>
              <a:ea typeface="ＭＳ Ｐゴシック"/>
            </a:endParaRPr>
          </a:p>
          <a:p>
            <a:pPr algn="l" defTabSz="760413"/>
            <a:r>
              <a:rPr lang="ja-JP" altLang="en-US" sz="1200" dirty="0">
                <a:solidFill>
                  <a:srgbClr val="000000"/>
                </a:solidFill>
                <a:latin typeface="Times New Roman" pitchFamily="18" charset="0"/>
                <a:ea typeface="ＭＳ Ｐゴシック"/>
              </a:rPr>
              <a:t>　</a:t>
            </a:r>
            <a:r>
              <a:rPr lang="ja-JP" altLang="en-US" sz="1200" dirty="0" smtClean="0">
                <a:solidFill>
                  <a:srgbClr val="000000"/>
                </a:solidFill>
                <a:latin typeface="Times New Roman" pitchFamily="18" charset="0"/>
                <a:ea typeface="ＭＳ Ｐゴシック"/>
              </a:rPr>
              <a:t>　利用が必要</a:t>
            </a:r>
            <a:endParaRPr lang="en-US" altLang="ja-JP" sz="1200" dirty="0" smtClean="0">
              <a:solidFill>
                <a:srgbClr val="000000"/>
              </a:solidFill>
              <a:latin typeface="Times New Roman" pitchFamily="18" charset="0"/>
              <a:ea typeface="ＭＳ Ｐゴシック"/>
            </a:endParaRPr>
          </a:p>
          <a:p>
            <a:pPr algn="l" defTabSz="760413"/>
            <a:r>
              <a:rPr lang="ja-JP" altLang="en-US" sz="1200" dirty="0">
                <a:solidFill>
                  <a:srgbClr val="000000"/>
                </a:solidFill>
                <a:latin typeface="Times New Roman" pitchFamily="18" charset="0"/>
                <a:ea typeface="ＭＳ Ｐゴシック"/>
              </a:rPr>
              <a:t>　</a:t>
            </a:r>
            <a:r>
              <a:rPr lang="ja-JP" altLang="en-US" sz="1200" dirty="0" smtClean="0">
                <a:solidFill>
                  <a:srgbClr val="000000"/>
                </a:solidFill>
                <a:latin typeface="Times New Roman" pitchFamily="18" charset="0"/>
                <a:ea typeface="ＭＳ Ｐゴシック"/>
              </a:rPr>
              <a:t>　な場合</a:t>
            </a:r>
            <a:endParaRPr lang="en-US" altLang="ja-JP" sz="1200" dirty="0" smtClean="0">
              <a:solidFill>
                <a:srgbClr val="000000"/>
              </a:solidFill>
              <a:latin typeface="Times New Roman" pitchFamily="18" charset="0"/>
              <a:ea typeface="ＭＳ Ｐゴシック"/>
            </a:endParaRPr>
          </a:p>
        </p:txBody>
      </p:sp>
      <p:sp>
        <p:nvSpPr>
          <p:cNvPr id="137" name="Rectangle 19"/>
          <p:cNvSpPr>
            <a:spLocks noChangeArrowheads="1"/>
          </p:cNvSpPr>
          <p:nvPr/>
        </p:nvSpPr>
        <p:spPr bwMode="auto">
          <a:xfrm>
            <a:off x="2453169" y="5229016"/>
            <a:ext cx="1055568"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algn="l" defTabSz="912813"/>
            <a:endParaRPr lang="ja-JP" altLang="en-US">
              <a:solidFill>
                <a:srgbClr val="000000"/>
              </a:solidFill>
              <a:latin typeface="Arial" pitchFamily="34" charset="0"/>
              <a:ea typeface="ＭＳ Ｐゴシック"/>
            </a:endParaRPr>
          </a:p>
        </p:txBody>
      </p:sp>
      <p:sp>
        <p:nvSpPr>
          <p:cNvPr id="138" name="Line 45"/>
          <p:cNvSpPr>
            <a:spLocks noChangeShapeType="1"/>
          </p:cNvSpPr>
          <p:nvPr/>
        </p:nvSpPr>
        <p:spPr bwMode="auto">
          <a:xfrm>
            <a:off x="2180339" y="5582695"/>
            <a:ext cx="2600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41" name="Rectangle 20"/>
          <p:cNvSpPr>
            <a:spLocks noChangeArrowheads="1"/>
          </p:cNvSpPr>
          <p:nvPr/>
        </p:nvSpPr>
        <p:spPr bwMode="auto">
          <a:xfrm>
            <a:off x="2420351" y="5320767"/>
            <a:ext cx="1189595"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algn="l" defTabSz="760413"/>
            <a:r>
              <a:rPr lang="ja-JP" altLang="en-US" sz="1400" b="1" dirty="0" smtClean="0">
                <a:solidFill>
                  <a:prstClr val="black"/>
                </a:solidFill>
                <a:latin typeface="Times New Roman" pitchFamily="18" charset="0"/>
                <a:ea typeface="ＭＳ Ｐゴシック"/>
              </a:rPr>
              <a:t>サービス</a:t>
            </a:r>
            <a:endParaRPr lang="en-US" altLang="ja-JP" sz="1400" b="1" dirty="0" smtClean="0">
              <a:solidFill>
                <a:prstClr val="black"/>
              </a:solidFill>
              <a:latin typeface="Times New Roman" pitchFamily="18" charset="0"/>
              <a:ea typeface="ＭＳ Ｐゴシック"/>
            </a:endParaRPr>
          </a:p>
          <a:p>
            <a:pPr algn="l" defTabSz="760413"/>
            <a:r>
              <a:rPr lang="ja-JP" altLang="en-US" sz="1400" b="1" dirty="0" smtClean="0">
                <a:solidFill>
                  <a:srgbClr val="000000"/>
                </a:solidFill>
                <a:latin typeface="Times New Roman" pitchFamily="18" charset="0"/>
                <a:ea typeface="ＭＳ Ｐゴシック"/>
              </a:rPr>
              <a:t>事業対象者</a:t>
            </a:r>
            <a:endParaRPr lang="ja-JP" altLang="en-US" sz="1400" b="1" dirty="0">
              <a:solidFill>
                <a:srgbClr val="000000"/>
              </a:solidFill>
              <a:latin typeface="Times New Roman" pitchFamily="18" charset="0"/>
              <a:ea typeface="ＭＳ Ｐゴシック"/>
            </a:endParaRPr>
          </a:p>
        </p:txBody>
      </p:sp>
      <p:grpSp>
        <p:nvGrpSpPr>
          <p:cNvPr id="9" name="グループ化 8"/>
          <p:cNvGrpSpPr/>
          <p:nvPr/>
        </p:nvGrpSpPr>
        <p:grpSpPr>
          <a:xfrm>
            <a:off x="5195446" y="5419055"/>
            <a:ext cx="100003"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grpSp>
      <p:sp>
        <p:nvSpPr>
          <p:cNvPr id="145" name="Line 29"/>
          <p:cNvSpPr>
            <a:spLocks noChangeShapeType="1"/>
          </p:cNvSpPr>
          <p:nvPr/>
        </p:nvSpPr>
        <p:spPr bwMode="auto">
          <a:xfrm>
            <a:off x="5283206" y="4984034"/>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47" name="Line 22"/>
          <p:cNvSpPr>
            <a:spLocks noChangeShapeType="1"/>
          </p:cNvSpPr>
          <p:nvPr/>
        </p:nvSpPr>
        <p:spPr bwMode="auto">
          <a:xfrm flipV="1">
            <a:off x="5108736" y="5128516"/>
            <a:ext cx="180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grpSp>
        <p:nvGrpSpPr>
          <p:cNvPr id="148" name="グループ化 147"/>
          <p:cNvGrpSpPr/>
          <p:nvPr/>
        </p:nvGrpSpPr>
        <p:grpSpPr>
          <a:xfrm>
            <a:off x="9468822" y="4765422"/>
            <a:ext cx="339439"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fontAlgn="auto">
                <a:spcBef>
                  <a:spcPts val="0"/>
                </a:spcBef>
                <a:spcAft>
                  <a:spcPts val="0"/>
                </a:spcAft>
                <a:defRPr/>
              </a:pPr>
              <a:r>
                <a:rPr lang="ja-JP" altLang="en-US" b="1" dirty="0" smtClean="0">
                  <a:solidFill>
                    <a:srgbClr val="FF0000"/>
                  </a:solidFill>
                  <a:latin typeface="Arial"/>
                  <a:ea typeface="ＭＳ Ｐゴシック"/>
                </a:rPr>
                <a:t>総合事業</a:t>
              </a:r>
              <a:endParaRPr lang="ja-JP" altLang="en-US" b="1" dirty="0">
                <a:solidFill>
                  <a:srgbClr val="FF0000"/>
                </a:solidFill>
                <a:latin typeface="Arial"/>
                <a:ea typeface="ＭＳ Ｐゴシック"/>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grpSp>
      <p:sp>
        <p:nvSpPr>
          <p:cNvPr id="154" name="Rectangle 56"/>
          <p:cNvSpPr>
            <a:spLocks noChangeArrowheads="1"/>
          </p:cNvSpPr>
          <p:nvPr/>
        </p:nvSpPr>
        <p:spPr bwMode="auto">
          <a:xfrm>
            <a:off x="799050" y="6388232"/>
            <a:ext cx="4240257"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algn="l" defTabSz="760413"/>
            <a:r>
              <a:rPr lang="en-US" altLang="ja-JP" sz="1000" dirty="0">
                <a:solidFill>
                  <a:srgbClr val="000000"/>
                </a:solidFill>
                <a:latin typeface="Times New Roman" pitchFamily="18" charset="0"/>
                <a:ea typeface="ＭＳ Ｐゴシック"/>
              </a:rPr>
              <a:t>※</a:t>
            </a:r>
            <a:r>
              <a:rPr lang="ja-JP" altLang="en-US" sz="1000" dirty="0" smtClean="0">
                <a:solidFill>
                  <a:srgbClr val="000000"/>
                </a:solidFill>
                <a:latin typeface="Times New Roman" pitchFamily="18" charset="0"/>
                <a:ea typeface="ＭＳ Ｐゴシック"/>
              </a:rPr>
              <a:t>明らか</a:t>
            </a:r>
            <a:r>
              <a:rPr lang="ja-JP" altLang="en-US" sz="1000" dirty="0">
                <a:solidFill>
                  <a:srgbClr val="000000"/>
                </a:solidFill>
                <a:latin typeface="Times New Roman" pitchFamily="18" charset="0"/>
                <a:ea typeface="ＭＳ Ｐゴシック"/>
              </a:rPr>
              <a:t>に介護予防・生活支援サービス</a:t>
            </a:r>
            <a:r>
              <a:rPr lang="ja-JP" altLang="en-US" sz="1000" dirty="0" smtClean="0">
                <a:solidFill>
                  <a:srgbClr val="000000"/>
                </a:solidFill>
                <a:latin typeface="Times New Roman" pitchFamily="18" charset="0"/>
                <a:ea typeface="ＭＳ Ｐゴシック"/>
              </a:rPr>
              <a:t>事業の対象外と判断できる場合</a:t>
            </a:r>
            <a:endParaRPr lang="ja-JP" altLang="en-US" sz="1000" dirty="0">
              <a:solidFill>
                <a:srgbClr val="000000"/>
              </a:solidFill>
              <a:latin typeface="Times New Roman" pitchFamily="18" charset="0"/>
              <a:ea typeface="ＭＳ Ｐゴシック"/>
            </a:endParaRPr>
          </a:p>
        </p:txBody>
      </p:sp>
      <p:sp>
        <p:nvSpPr>
          <p:cNvPr id="95" name="Line 45"/>
          <p:cNvSpPr>
            <a:spLocks noChangeShapeType="1"/>
          </p:cNvSpPr>
          <p:nvPr/>
        </p:nvSpPr>
        <p:spPr bwMode="auto">
          <a:xfrm>
            <a:off x="2157249" y="2269750"/>
            <a:ext cx="2263"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96" name="Line 45"/>
          <p:cNvSpPr>
            <a:spLocks noChangeShapeType="1"/>
          </p:cNvSpPr>
          <p:nvPr/>
        </p:nvSpPr>
        <p:spPr bwMode="auto">
          <a:xfrm>
            <a:off x="52831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98" name="Line 12"/>
          <p:cNvSpPr>
            <a:spLocks noChangeShapeType="1"/>
          </p:cNvSpPr>
          <p:nvPr/>
        </p:nvSpPr>
        <p:spPr bwMode="auto">
          <a:xfrm flipV="1">
            <a:off x="5296928" y="3762226"/>
            <a:ext cx="6914"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00" name="Line 29"/>
          <p:cNvSpPr>
            <a:spLocks noChangeShapeType="1"/>
          </p:cNvSpPr>
          <p:nvPr/>
        </p:nvSpPr>
        <p:spPr bwMode="auto">
          <a:xfrm>
            <a:off x="5283205" y="376287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02" name="Line 29"/>
          <p:cNvSpPr>
            <a:spLocks noChangeShapeType="1"/>
          </p:cNvSpPr>
          <p:nvPr/>
        </p:nvSpPr>
        <p:spPr bwMode="auto">
          <a:xfrm>
            <a:off x="5290486" y="476556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03" name="Line 22"/>
          <p:cNvSpPr>
            <a:spLocks noChangeShapeType="1"/>
          </p:cNvSpPr>
          <p:nvPr/>
        </p:nvSpPr>
        <p:spPr bwMode="auto">
          <a:xfrm flipV="1">
            <a:off x="5139206" y="407815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48181" name="Rectangle 56"/>
          <p:cNvSpPr>
            <a:spLocks noChangeArrowheads="1"/>
          </p:cNvSpPr>
          <p:nvPr/>
        </p:nvSpPr>
        <p:spPr bwMode="auto">
          <a:xfrm>
            <a:off x="4225973" y="5028016"/>
            <a:ext cx="969487"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algn="l" defTabSz="760413"/>
            <a:r>
              <a:rPr lang="en-US" altLang="ja-JP" sz="1000" dirty="0" smtClean="0">
                <a:solidFill>
                  <a:prstClr val="black"/>
                </a:solidFill>
                <a:latin typeface="ＭＳ Ｐゴシック"/>
                <a:ea typeface="ＭＳ Ｐゴシック"/>
              </a:rPr>
              <a:t>(</a:t>
            </a:r>
            <a:r>
              <a:rPr lang="ja-JP" altLang="en-US" sz="1000" dirty="0" smtClean="0">
                <a:solidFill>
                  <a:prstClr val="black"/>
                </a:solidFill>
                <a:latin typeface="ＭＳ Ｐゴシック"/>
                <a:ea typeface="ＭＳ Ｐゴシック"/>
              </a:rPr>
              <a:t>サービス</a:t>
            </a:r>
            <a:endParaRPr lang="en-US" altLang="ja-JP" sz="1000" dirty="0" smtClean="0">
              <a:solidFill>
                <a:prstClr val="black"/>
              </a:solidFill>
              <a:latin typeface="ＭＳ Ｐゴシック"/>
              <a:ea typeface="ＭＳ Ｐゴシック"/>
            </a:endParaRPr>
          </a:p>
          <a:p>
            <a:pPr algn="l" defTabSz="760413"/>
            <a:r>
              <a:rPr lang="ja-JP" altLang="en-US" sz="1000" dirty="0" smtClean="0">
                <a:solidFill>
                  <a:srgbClr val="000000"/>
                </a:solidFill>
                <a:latin typeface="ＭＳ Ｐゴシック"/>
                <a:ea typeface="ＭＳ Ｐゴシック"/>
              </a:rPr>
              <a:t>　事業対象者</a:t>
            </a:r>
            <a:r>
              <a:rPr lang="en-US" altLang="ja-JP" sz="1000" dirty="0" smtClean="0">
                <a:solidFill>
                  <a:srgbClr val="000000"/>
                </a:solidFill>
                <a:latin typeface="ＭＳ Ｐゴシック"/>
                <a:ea typeface="ＭＳ Ｐゴシック"/>
              </a:rPr>
              <a:t>)</a:t>
            </a:r>
          </a:p>
        </p:txBody>
      </p:sp>
      <p:sp>
        <p:nvSpPr>
          <p:cNvPr id="110" name="Rectangle 56"/>
          <p:cNvSpPr>
            <a:spLocks noChangeArrowheads="1"/>
          </p:cNvSpPr>
          <p:nvPr/>
        </p:nvSpPr>
        <p:spPr bwMode="auto">
          <a:xfrm>
            <a:off x="4119656" y="3530004"/>
            <a:ext cx="1240513"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algn="l" defTabSz="760413"/>
            <a:r>
              <a:rPr lang="en-US" altLang="ja-JP" sz="1000" dirty="0">
                <a:solidFill>
                  <a:srgbClr val="000000"/>
                </a:solidFill>
                <a:latin typeface="Times New Roman" pitchFamily="18" charset="0"/>
                <a:ea typeface="ＭＳ Ｐゴシック"/>
              </a:rPr>
              <a:t>※</a:t>
            </a:r>
            <a:r>
              <a:rPr lang="ja-JP" altLang="en-US" sz="1000" dirty="0" smtClean="0">
                <a:solidFill>
                  <a:srgbClr val="000000"/>
                </a:solidFill>
                <a:latin typeface="Times New Roman" pitchFamily="18" charset="0"/>
                <a:ea typeface="ＭＳ Ｐゴシック"/>
              </a:rPr>
              <a:t>予防給付を利用</a:t>
            </a:r>
            <a:endParaRPr lang="en-US" altLang="ja-JP" sz="1000" dirty="0" smtClean="0">
              <a:solidFill>
                <a:srgbClr val="000000"/>
              </a:solidFill>
              <a:latin typeface="Times New Roman" pitchFamily="18" charset="0"/>
              <a:ea typeface="ＭＳ Ｐゴシック"/>
            </a:endParaRPr>
          </a:p>
        </p:txBody>
      </p:sp>
      <p:sp>
        <p:nvSpPr>
          <p:cNvPr id="118" name="Line 12"/>
          <p:cNvSpPr>
            <a:spLocks noChangeShapeType="1"/>
          </p:cNvSpPr>
          <p:nvPr/>
        </p:nvSpPr>
        <p:spPr bwMode="auto">
          <a:xfrm flipV="1">
            <a:off x="6033000" y="5286074"/>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19" name="Line 29"/>
          <p:cNvSpPr>
            <a:spLocks noChangeShapeType="1"/>
          </p:cNvSpPr>
          <p:nvPr/>
        </p:nvSpPr>
        <p:spPr bwMode="auto">
          <a:xfrm>
            <a:off x="6046751" y="5297751"/>
            <a:ext cx="36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20" name="Line 29"/>
          <p:cNvSpPr>
            <a:spLocks noChangeShapeType="1"/>
          </p:cNvSpPr>
          <p:nvPr/>
        </p:nvSpPr>
        <p:spPr bwMode="auto">
          <a:xfrm flipV="1">
            <a:off x="6032993" y="6172007"/>
            <a:ext cx="386033"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21" name="Line 22"/>
          <p:cNvSpPr>
            <a:spLocks noChangeShapeType="1"/>
          </p:cNvSpPr>
          <p:nvPr/>
        </p:nvSpPr>
        <p:spPr bwMode="auto">
          <a:xfrm flipV="1">
            <a:off x="5888908" y="558269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29" name="Line 29"/>
          <p:cNvSpPr>
            <a:spLocks noChangeShapeType="1"/>
          </p:cNvSpPr>
          <p:nvPr/>
        </p:nvSpPr>
        <p:spPr bwMode="auto">
          <a:xfrm>
            <a:off x="6209936" y="6024813"/>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grpSp>
        <p:nvGrpSpPr>
          <p:cNvPr id="134" name="グループ化 133"/>
          <p:cNvGrpSpPr/>
          <p:nvPr/>
        </p:nvGrpSpPr>
        <p:grpSpPr>
          <a:xfrm>
            <a:off x="6089701" y="5148048"/>
            <a:ext cx="100003"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grpSp>
      <p:sp>
        <p:nvSpPr>
          <p:cNvPr id="143" name="Line 12"/>
          <p:cNvSpPr>
            <a:spLocks noChangeShapeType="1"/>
          </p:cNvSpPr>
          <p:nvPr/>
        </p:nvSpPr>
        <p:spPr bwMode="auto">
          <a:xfrm flipH="1" flipV="1">
            <a:off x="6198248" y="5447602"/>
            <a:ext cx="5467"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15" name="Rectangle 56"/>
          <p:cNvSpPr>
            <a:spLocks noChangeArrowheads="1"/>
          </p:cNvSpPr>
          <p:nvPr/>
        </p:nvSpPr>
        <p:spPr bwMode="auto">
          <a:xfrm>
            <a:off x="4139285" y="4422614"/>
            <a:ext cx="1240513"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algn="l" defTabSz="760413"/>
            <a:r>
              <a:rPr lang="en-US" altLang="ja-JP" sz="1000" dirty="0" smtClean="0">
                <a:solidFill>
                  <a:srgbClr val="000000"/>
                </a:solidFill>
                <a:latin typeface="Times New Roman" pitchFamily="18" charset="0"/>
                <a:ea typeface="ＭＳ Ｐゴシック"/>
              </a:rPr>
              <a:t>※</a:t>
            </a:r>
            <a:r>
              <a:rPr lang="ja-JP" altLang="en-US" sz="1000" dirty="0" smtClean="0">
                <a:solidFill>
                  <a:srgbClr val="000000"/>
                </a:solidFill>
                <a:latin typeface="Times New Roman" pitchFamily="18" charset="0"/>
                <a:ea typeface="ＭＳ Ｐゴシック"/>
              </a:rPr>
              <a:t>事業のみ利用</a:t>
            </a:r>
            <a:endParaRPr lang="en-US" altLang="ja-JP" sz="1000" dirty="0" smtClean="0">
              <a:solidFill>
                <a:srgbClr val="000000"/>
              </a:solidFill>
              <a:latin typeface="Times New Roman" pitchFamily="18" charset="0"/>
              <a:ea typeface="ＭＳ Ｐゴシック"/>
            </a:endParaRPr>
          </a:p>
        </p:txBody>
      </p:sp>
      <p:sp>
        <p:nvSpPr>
          <p:cNvPr id="116" name="Line 18"/>
          <p:cNvSpPr>
            <a:spLocks noChangeShapeType="1"/>
          </p:cNvSpPr>
          <p:nvPr/>
        </p:nvSpPr>
        <p:spPr bwMode="auto">
          <a:xfrm flipV="1">
            <a:off x="2661456"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22" name="Line 18"/>
          <p:cNvSpPr>
            <a:spLocks noChangeShapeType="1"/>
          </p:cNvSpPr>
          <p:nvPr/>
        </p:nvSpPr>
        <p:spPr bwMode="auto">
          <a:xfrm flipV="1">
            <a:off x="3199695" y="2248905"/>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24" name="Line 18"/>
          <p:cNvSpPr>
            <a:spLocks noChangeShapeType="1"/>
          </p:cNvSpPr>
          <p:nvPr/>
        </p:nvSpPr>
        <p:spPr bwMode="auto">
          <a:xfrm flipV="1">
            <a:off x="2699324" y="1400316"/>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125" name="Line 18"/>
          <p:cNvSpPr>
            <a:spLocks noChangeShapeType="1"/>
          </p:cNvSpPr>
          <p:nvPr/>
        </p:nvSpPr>
        <p:spPr bwMode="auto">
          <a:xfrm flipV="1">
            <a:off x="3226567" y="1394333"/>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algn="l" defTabSz="913575"/>
            <a:endParaRPr lang="ja-JP" altLang="en-US">
              <a:solidFill>
                <a:prstClr val="black"/>
              </a:solidFill>
              <a:latin typeface="Arial" pitchFamily="34" charset="0"/>
              <a:ea typeface="ＭＳ Ｐゴシック"/>
            </a:endParaRPr>
          </a:p>
        </p:txBody>
      </p:sp>
      <p:sp>
        <p:nvSpPr>
          <p:cNvPr id="2" name="スライド番号プレースホルダー 1"/>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34</a:t>
            </a:fld>
            <a:endParaRPr lang="ja-JP" altLang="en-US">
              <a:solidFill>
                <a:prstClr val="black">
                  <a:tint val="75000"/>
                </a:prstClr>
              </a:solidFill>
            </a:endParaRPr>
          </a:p>
        </p:txBody>
      </p:sp>
    </p:spTree>
    <p:extLst>
      <p:ext uri="{BB962C8B-B14F-4D97-AF65-F5344CB8AC3E}">
        <p14:creationId xmlns:p14="http://schemas.microsoft.com/office/powerpoint/2010/main" val="698798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6296" y="960154"/>
            <a:ext cx="9351429" cy="2021246"/>
          </a:xfrm>
          <a:prstGeom prst="rect">
            <a:avLst/>
          </a:prstGeom>
          <a:noFill/>
          <a:ln>
            <a:solidFill>
              <a:schemeClr val="accent1"/>
            </a:solidFill>
          </a:ln>
        </p:spPr>
        <p:txBody>
          <a:bodyPr wrap="square" lIns="96698" tIns="48349" rIns="96698" bIns="48349" rtlCol="0">
            <a:spAutoFit/>
          </a:bodyPr>
          <a:lstStyle/>
          <a:p>
            <a:r>
              <a:rPr lang="ja-JP" altLang="en-US" sz="3000" dirty="0">
                <a:solidFill>
                  <a:prstClr val="black"/>
                </a:solidFill>
              </a:rPr>
              <a:t>＜窓口＞</a:t>
            </a:r>
            <a:r>
              <a:rPr lang="ja-JP" altLang="en-US" sz="3000" dirty="0" smtClean="0">
                <a:solidFill>
                  <a:prstClr val="black"/>
                </a:solidFill>
              </a:rPr>
              <a:t>：市町村</a:t>
            </a:r>
            <a:r>
              <a:rPr lang="ja-JP" altLang="en-US" sz="3000" dirty="0">
                <a:solidFill>
                  <a:prstClr val="black"/>
                </a:solidFill>
              </a:rPr>
              <a:t>の実情によって設置。</a:t>
            </a:r>
          </a:p>
          <a:p>
            <a:endParaRPr lang="ja-JP" altLang="en-US" sz="800" dirty="0">
              <a:solidFill>
                <a:prstClr val="black"/>
              </a:solidFill>
            </a:endParaRPr>
          </a:p>
          <a:p>
            <a:pPr marL="483489" indent="-483489">
              <a:buFont typeface="Wingdings" charset="2"/>
              <a:buChar char="Ø"/>
            </a:pPr>
            <a:r>
              <a:rPr lang="ja-JP" altLang="en-US" sz="2700" dirty="0" smtClean="0">
                <a:solidFill>
                  <a:prstClr val="black"/>
                </a:solidFill>
              </a:rPr>
              <a:t>市町村</a:t>
            </a:r>
            <a:r>
              <a:rPr lang="ja-JP" altLang="en-US" sz="2700" dirty="0">
                <a:solidFill>
                  <a:prstClr val="black"/>
                </a:solidFill>
              </a:rPr>
              <a:t>の介護</a:t>
            </a:r>
            <a:r>
              <a:rPr lang="ja-JP" altLang="en-US" sz="2700" dirty="0" smtClean="0">
                <a:solidFill>
                  <a:prstClr val="black"/>
                </a:solidFill>
              </a:rPr>
              <a:t>保険部門の</a:t>
            </a:r>
            <a:r>
              <a:rPr lang="ja-JP" altLang="en-US" sz="2700" dirty="0">
                <a:solidFill>
                  <a:prstClr val="black"/>
                </a:solidFill>
              </a:rPr>
              <a:t>窓口、支所、市民センター等</a:t>
            </a:r>
          </a:p>
          <a:p>
            <a:endParaRPr lang="ja-JP" altLang="en-US" sz="800" dirty="0">
              <a:solidFill>
                <a:prstClr val="black"/>
              </a:solidFill>
            </a:endParaRPr>
          </a:p>
          <a:p>
            <a:pPr marL="483489" indent="-483489">
              <a:buFont typeface="Wingdings" charset="2"/>
              <a:buChar char="Ø"/>
            </a:pPr>
            <a:r>
              <a:rPr lang="ja-JP" altLang="en-US" sz="2700" dirty="0">
                <a:solidFill>
                  <a:prstClr val="black"/>
                </a:solidFill>
              </a:rPr>
              <a:t>地域包括支援センター</a:t>
            </a:r>
          </a:p>
          <a:p>
            <a:r>
              <a:rPr lang="ja-JP" altLang="en-US" sz="2500" dirty="0">
                <a:solidFill>
                  <a:prstClr val="black"/>
                </a:solidFill>
              </a:rPr>
              <a:t>　　　</a:t>
            </a:r>
            <a:r>
              <a:rPr lang="en-US" altLang="ja-JP" sz="2500" dirty="0">
                <a:solidFill>
                  <a:prstClr val="black"/>
                </a:solidFill>
              </a:rPr>
              <a:t>※</a:t>
            </a:r>
            <a:r>
              <a:rPr lang="ja-JP" altLang="en-US" sz="2500" dirty="0">
                <a:solidFill>
                  <a:prstClr val="black"/>
                </a:solidFill>
              </a:rPr>
              <a:t>　地域包括支援センターのブランチ</a:t>
            </a:r>
            <a:r>
              <a:rPr lang="en-US" altLang="ja-JP" sz="2500" dirty="0">
                <a:solidFill>
                  <a:prstClr val="black"/>
                </a:solidFill>
              </a:rPr>
              <a:t>or</a:t>
            </a:r>
            <a:r>
              <a:rPr lang="ja-JP" altLang="en-US" sz="2500" dirty="0" smtClean="0">
                <a:solidFill>
                  <a:prstClr val="black"/>
                </a:solidFill>
              </a:rPr>
              <a:t>サブセンター</a:t>
            </a:r>
            <a:r>
              <a:rPr lang="ja-JP" altLang="en-US" sz="2500" dirty="0">
                <a:solidFill>
                  <a:prstClr val="black"/>
                </a:solidFill>
              </a:rPr>
              <a:t>　　　　　　　　　　　　　　　　　　　　</a:t>
            </a:r>
          </a:p>
        </p:txBody>
      </p:sp>
      <p:sp>
        <p:nvSpPr>
          <p:cNvPr id="5" name="タイトル 4"/>
          <p:cNvSpPr>
            <a:spLocks noGrp="1"/>
          </p:cNvSpPr>
          <p:nvPr>
            <p:ph type="title"/>
          </p:nvPr>
        </p:nvSpPr>
        <p:spPr>
          <a:xfrm>
            <a:off x="269880" y="139727"/>
            <a:ext cx="9382125" cy="546111"/>
          </a:xfrm>
          <a:solidFill>
            <a:schemeClr val="accent2">
              <a:lumMod val="20000"/>
              <a:lumOff val="80000"/>
            </a:schemeClr>
          </a:solidFill>
        </p:spPr>
        <p:txBody>
          <a:bodyPr>
            <a:noAutofit/>
          </a:bodyPr>
          <a:lstStyle/>
          <a:p>
            <a:r>
              <a:rPr lang="ja-JP" altLang="en-US" sz="2800" dirty="0"/>
              <a:t>総合事業における窓口対応の</a:t>
            </a:r>
            <a:r>
              <a:rPr lang="ja-JP" altLang="en-US" sz="2800" dirty="0" smtClean="0"/>
              <a:t>あり方</a:t>
            </a:r>
            <a:r>
              <a:rPr lang="ja-JP" altLang="en-US" sz="2800" dirty="0"/>
              <a:t>について</a:t>
            </a:r>
          </a:p>
        </p:txBody>
      </p:sp>
      <p:sp>
        <p:nvSpPr>
          <p:cNvPr id="6" name="テキスト ボックス 5"/>
          <p:cNvSpPr txBox="1"/>
          <p:nvPr/>
        </p:nvSpPr>
        <p:spPr>
          <a:xfrm>
            <a:off x="249836" y="3429000"/>
            <a:ext cx="9351429" cy="2590632"/>
          </a:xfrm>
          <a:prstGeom prst="rect">
            <a:avLst/>
          </a:prstGeom>
          <a:noFill/>
        </p:spPr>
        <p:txBody>
          <a:bodyPr wrap="square" lIns="96698" tIns="48349" rIns="96698" bIns="48349" rtlCol="0">
            <a:spAutoFit/>
          </a:bodyPr>
          <a:lstStyle/>
          <a:p>
            <a:r>
              <a:rPr lang="ja-JP" altLang="en-US" sz="2700" dirty="0">
                <a:solidFill>
                  <a:prstClr val="black"/>
                </a:solidFill>
                <a:latin typeface="+mn-ea"/>
              </a:rPr>
              <a:t>　</a:t>
            </a:r>
            <a:r>
              <a:rPr lang="ja-JP" altLang="en-US" sz="2700" dirty="0" smtClean="0">
                <a:solidFill>
                  <a:prstClr val="black"/>
                </a:solidFill>
                <a:latin typeface="+mn-ea"/>
              </a:rPr>
              <a:t>総合事業は、簡易な方法（基本チェックリスト）で事業対象者と判断することが可能となっている。</a:t>
            </a:r>
            <a:endParaRPr lang="en-US" altLang="ja-JP" sz="2700" dirty="0" smtClean="0">
              <a:solidFill>
                <a:prstClr val="black"/>
              </a:solidFill>
              <a:latin typeface="+mn-ea"/>
            </a:endParaRPr>
          </a:p>
          <a:p>
            <a:r>
              <a:rPr lang="ja-JP" altLang="en-US" sz="2700" dirty="0">
                <a:solidFill>
                  <a:prstClr val="black"/>
                </a:solidFill>
                <a:latin typeface="+mn-ea"/>
              </a:rPr>
              <a:t>　</a:t>
            </a:r>
            <a:r>
              <a:rPr lang="ja-JP" altLang="en-US" sz="2700" dirty="0" smtClean="0">
                <a:solidFill>
                  <a:prstClr val="black"/>
                </a:solidFill>
                <a:latin typeface="+mn-ea"/>
              </a:rPr>
              <a:t>窓口においては、総合事業等の説明を行い、利用者の意向や抱えている課題等を総合的に判断し、基本チェックリストにより総合事業を利用するか、要介護（要支援）認定の申請が望ましいか、</a:t>
            </a:r>
            <a:r>
              <a:rPr lang="ja-JP" altLang="en-US" sz="2700" u="sng" dirty="0" smtClean="0">
                <a:solidFill>
                  <a:srgbClr val="FF0000"/>
                </a:solidFill>
                <a:latin typeface="+mn-ea"/>
              </a:rPr>
              <a:t>的確な判断が求められる。</a:t>
            </a:r>
            <a:endParaRPr lang="ja-JP" altLang="en-US" sz="2600" u="sng" dirty="0">
              <a:solidFill>
                <a:srgbClr val="FF0000"/>
              </a:solidFill>
            </a:endParaRPr>
          </a:p>
        </p:txBody>
      </p:sp>
      <p:sp>
        <p:nvSpPr>
          <p:cNvPr id="7" name="スライド番号プレースホルダー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35</a:t>
            </a:fld>
            <a:endParaRPr lang="ja-JP" altLang="en-US">
              <a:solidFill>
                <a:prstClr val="black">
                  <a:tint val="75000"/>
                </a:prstClr>
              </a:solidFill>
            </a:endParaRPr>
          </a:p>
        </p:txBody>
      </p:sp>
    </p:spTree>
    <p:extLst>
      <p:ext uri="{BB962C8B-B14F-4D97-AF65-F5344CB8AC3E}">
        <p14:creationId xmlns:p14="http://schemas.microsoft.com/office/powerpoint/2010/main" val="3603220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0922" y="1196752"/>
            <a:ext cx="9394605" cy="2790687"/>
          </a:xfrm>
          <a:prstGeom prst="rect">
            <a:avLst/>
          </a:prstGeom>
          <a:noFill/>
        </p:spPr>
        <p:txBody>
          <a:bodyPr wrap="square" lIns="96698" tIns="48349" rIns="96698" bIns="48349" rtlCol="0">
            <a:spAutoFit/>
          </a:bodyPr>
          <a:lstStyle/>
          <a:p>
            <a:r>
              <a:rPr lang="en-US" altLang="ja-JP" sz="2500" dirty="0" smtClean="0">
                <a:solidFill>
                  <a:prstClr val="black"/>
                </a:solidFill>
              </a:rPr>
              <a:t>◇</a:t>
            </a:r>
            <a:r>
              <a:rPr lang="ja-JP" altLang="en-US" sz="2500" dirty="0">
                <a:solidFill>
                  <a:prstClr val="black"/>
                </a:solidFill>
              </a:rPr>
              <a:t>　</a:t>
            </a:r>
            <a:r>
              <a:rPr lang="ja-JP" altLang="en-US" sz="2500" dirty="0" smtClean="0">
                <a:solidFill>
                  <a:prstClr val="black"/>
                </a:solidFill>
              </a:rPr>
              <a:t>高齢者のニーズが多様化することを踏まえ、「どのような</a:t>
            </a:r>
            <a:r>
              <a:rPr lang="ja-JP" altLang="en-US" sz="2500" dirty="0">
                <a:solidFill>
                  <a:prstClr val="black"/>
                </a:solidFill>
              </a:rPr>
              <a:t>場合に</a:t>
            </a:r>
            <a:r>
              <a:rPr lang="ja-JP" altLang="en-US" sz="2500" dirty="0" smtClean="0">
                <a:solidFill>
                  <a:prstClr val="black"/>
                </a:solidFill>
              </a:rPr>
              <a:t>、</a:t>
            </a:r>
            <a:endParaRPr lang="en-US" altLang="ja-JP" sz="2500" dirty="0" smtClean="0">
              <a:solidFill>
                <a:prstClr val="black"/>
              </a:solidFill>
            </a:endParaRPr>
          </a:p>
          <a:p>
            <a:r>
              <a:rPr lang="ja-JP" altLang="en-US" sz="2500" dirty="0">
                <a:solidFill>
                  <a:prstClr val="black"/>
                </a:solidFill>
              </a:rPr>
              <a:t>　</a:t>
            </a:r>
            <a:r>
              <a:rPr lang="ja-JP" altLang="en-US" sz="2500" dirty="0" smtClean="0">
                <a:solidFill>
                  <a:prstClr val="black"/>
                </a:solidFill>
              </a:rPr>
              <a:t>どの</a:t>
            </a:r>
            <a:r>
              <a:rPr lang="ja-JP" altLang="en-US" sz="2500" dirty="0">
                <a:solidFill>
                  <a:prstClr val="black"/>
                </a:solidFill>
              </a:rPr>
              <a:t>ような視点で、どのようなサービスを利用</a:t>
            </a:r>
            <a:r>
              <a:rPr lang="ja-JP" altLang="en-US" sz="2500" dirty="0" smtClean="0">
                <a:solidFill>
                  <a:prstClr val="black"/>
                </a:solidFill>
              </a:rPr>
              <a:t>する</a:t>
            </a:r>
            <a:r>
              <a:rPr lang="ja-JP" altLang="en-US" sz="2500" dirty="0">
                <a:solidFill>
                  <a:prstClr val="black"/>
                </a:solidFill>
              </a:rPr>
              <a:t>ことが適切で</a:t>
            </a:r>
            <a:r>
              <a:rPr lang="ja-JP" altLang="en-US" sz="2500" dirty="0" err="1" smtClean="0">
                <a:solidFill>
                  <a:prstClr val="black"/>
                </a:solidFill>
              </a:rPr>
              <a:t>あ</a:t>
            </a:r>
            <a:r>
              <a:rPr lang="ja-JP" altLang="en-US" sz="2500" dirty="0" smtClean="0">
                <a:solidFill>
                  <a:prstClr val="black"/>
                </a:solidFill>
              </a:rPr>
              <a:t>　</a:t>
            </a:r>
            <a:endParaRPr lang="en-US" altLang="ja-JP" sz="2500" dirty="0" smtClean="0">
              <a:solidFill>
                <a:prstClr val="black"/>
              </a:solidFill>
            </a:endParaRPr>
          </a:p>
          <a:p>
            <a:r>
              <a:rPr lang="ja-JP" altLang="en-US" sz="2500" dirty="0">
                <a:solidFill>
                  <a:prstClr val="black"/>
                </a:solidFill>
              </a:rPr>
              <a:t>　</a:t>
            </a:r>
            <a:r>
              <a:rPr lang="ja-JP" altLang="en-US" sz="2500" dirty="0" smtClean="0">
                <a:solidFill>
                  <a:prstClr val="black"/>
                </a:solidFill>
              </a:rPr>
              <a:t>るか</a:t>
            </a:r>
            <a:r>
              <a:rPr lang="ja-JP" altLang="en-US" sz="2500" dirty="0">
                <a:solidFill>
                  <a:prstClr val="black"/>
                </a:solidFill>
              </a:rPr>
              <a:t>」について、市町村内での多機関、</a:t>
            </a:r>
            <a:r>
              <a:rPr lang="ja-JP" altLang="en-US" sz="2500" dirty="0" smtClean="0">
                <a:solidFill>
                  <a:prstClr val="black"/>
                </a:solidFill>
              </a:rPr>
              <a:t>多職種による協議の場が</a:t>
            </a:r>
            <a:endParaRPr lang="en-US" altLang="ja-JP" sz="2500" dirty="0" smtClean="0">
              <a:solidFill>
                <a:prstClr val="black"/>
              </a:solidFill>
            </a:endParaRPr>
          </a:p>
          <a:p>
            <a:r>
              <a:rPr lang="ja-JP" altLang="en-US" sz="2500" dirty="0">
                <a:solidFill>
                  <a:prstClr val="black"/>
                </a:solidFill>
              </a:rPr>
              <a:t>　</a:t>
            </a:r>
            <a:r>
              <a:rPr lang="ja-JP" altLang="en-US" sz="2500" dirty="0" smtClean="0">
                <a:solidFill>
                  <a:prstClr val="black"/>
                </a:solidFill>
              </a:rPr>
              <a:t>不可欠である。</a:t>
            </a:r>
            <a:endParaRPr lang="en-US" altLang="ja-JP" sz="2500" dirty="0">
              <a:solidFill>
                <a:prstClr val="black"/>
              </a:solidFill>
            </a:endParaRPr>
          </a:p>
          <a:p>
            <a:r>
              <a:rPr lang="ja-JP" altLang="en-US" sz="2500" dirty="0">
                <a:solidFill>
                  <a:prstClr val="black"/>
                </a:solidFill>
              </a:rPr>
              <a:t>　</a:t>
            </a:r>
            <a:r>
              <a:rPr lang="en-US" altLang="ja-JP" sz="2500" dirty="0" smtClean="0">
                <a:solidFill>
                  <a:prstClr val="black"/>
                </a:solidFill>
              </a:rPr>
              <a:t>⇒</a:t>
            </a:r>
            <a:r>
              <a:rPr lang="ja-JP" altLang="en-US" sz="2500" dirty="0" smtClean="0">
                <a:solidFill>
                  <a:prstClr val="black"/>
                </a:solidFill>
              </a:rPr>
              <a:t>　</a:t>
            </a:r>
            <a:r>
              <a:rPr lang="ja-JP" altLang="en-US" sz="2500" dirty="0" smtClean="0">
                <a:solidFill>
                  <a:srgbClr val="FF0000"/>
                </a:solidFill>
              </a:rPr>
              <a:t>医療・介護の専門職以外の者でも適切な対応が可能となるよ　</a:t>
            </a:r>
            <a:endParaRPr lang="en-US" altLang="ja-JP" sz="2500" dirty="0" smtClean="0">
              <a:solidFill>
                <a:srgbClr val="FF0000"/>
              </a:solidFill>
            </a:endParaRPr>
          </a:p>
          <a:p>
            <a:r>
              <a:rPr lang="ja-JP" altLang="en-US" sz="2500" dirty="0">
                <a:solidFill>
                  <a:srgbClr val="FF0000"/>
                </a:solidFill>
              </a:rPr>
              <a:t>　</a:t>
            </a:r>
            <a:r>
              <a:rPr lang="ja-JP" altLang="en-US" sz="2500" dirty="0" smtClean="0">
                <a:solidFill>
                  <a:srgbClr val="FF0000"/>
                </a:solidFill>
              </a:rPr>
              <a:t>　う</a:t>
            </a:r>
            <a:r>
              <a:rPr lang="ja-JP" altLang="en-US" sz="2500" dirty="0">
                <a:solidFill>
                  <a:srgbClr val="FF0000"/>
                </a:solidFill>
              </a:rPr>
              <a:t>、</a:t>
            </a:r>
            <a:r>
              <a:rPr lang="ja-JP" altLang="en-US" sz="2500" dirty="0" smtClean="0">
                <a:solidFill>
                  <a:srgbClr val="FF0000"/>
                </a:solidFill>
              </a:rPr>
              <a:t>各サービスや判断基準などを整理し、説明</a:t>
            </a:r>
            <a:r>
              <a:rPr lang="ja-JP" altLang="en-US" sz="2500" dirty="0">
                <a:solidFill>
                  <a:srgbClr val="FF0000"/>
                </a:solidFill>
              </a:rPr>
              <a:t>のための</a:t>
            </a:r>
            <a:r>
              <a:rPr lang="ja-JP" altLang="en-US" sz="2500" dirty="0" smtClean="0">
                <a:solidFill>
                  <a:srgbClr val="FF0000"/>
                </a:solidFill>
              </a:rPr>
              <a:t>資料を　</a:t>
            </a:r>
            <a:endParaRPr lang="en-US" altLang="ja-JP" sz="2500" dirty="0" smtClean="0">
              <a:solidFill>
                <a:srgbClr val="FF0000"/>
              </a:solidFill>
            </a:endParaRPr>
          </a:p>
          <a:p>
            <a:r>
              <a:rPr lang="ja-JP" altLang="en-US" sz="2500" dirty="0">
                <a:solidFill>
                  <a:srgbClr val="FF0000"/>
                </a:solidFill>
              </a:rPr>
              <a:t>　</a:t>
            </a:r>
            <a:r>
              <a:rPr lang="ja-JP" altLang="en-US" sz="2500" dirty="0" smtClean="0">
                <a:solidFill>
                  <a:srgbClr val="FF0000"/>
                </a:solidFill>
              </a:rPr>
              <a:t>　整えておくことが重要</a:t>
            </a:r>
            <a:r>
              <a:rPr lang="ja-JP" altLang="en-US" sz="2500" dirty="0">
                <a:solidFill>
                  <a:srgbClr val="FF0000"/>
                </a:solidFill>
              </a:rPr>
              <a:t>。</a:t>
            </a:r>
          </a:p>
        </p:txBody>
      </p:sp>
      <p:sp>
        <p:nvSpPr>
          <p:cNvPr id="7" name="テキスト ボックス 6"/>
          <p:cNvSpPr txBox="1"/>
          <p:nvPr/>
        </p:nvSpPr>
        <p:spPr>
          <a:xfrm>
            <a:off x="345990" y="4509120"/>
            <a:ext cx="9230497" cy="1636525"/>
          </a:xfrm>
          <a:prstGeom prst="rect">
            <a:avLst/>
          </a:prstGeom>
          <a:noFill/>
        </p:spPr>
        <p:txBody>
          <a:bodyPr wrap="square" lIns="96698" tIns="48349" rIns="96698" bIns="48349" rtlCol="0">
            <a:spAutoFit/>
          </a:bodyPr>
          <a:lstStyle/>
          <a:p>
            <a:r>
              <a:rPr lang="en-US" altLang="ja-JP" sz="2500" dirty="0">
                <a:solidFill>
                  <a:prstClr val="black"/>
                </a:solidFill>
              </a:rPr>
              <a:t>◇</a:t>
            </a:r>
            <a:r>
              <a:rPr lang="ja-JP" altLang="en-US" sz="2500" dirty="0">
                <a:solidFill>
                  <a:prstClr val="black"/>
                </a:solidFill>
              </a:rPr>
              <a:t>　</a:t>
            </a:r>
            <a:r>
              <a:rPr lang="ja-JP" altLang="en-US" sz="2500" dirty="0" smtClean="0">
                <a:solidFill>
                  <a:prstClr val="black"/>
                </a:solidFill>
              </a:rPr>
              <a:t>市町村</a:t>
            </a:r>
            <a:r>
              <a:rPr lang="ja-JP" altLang="en-US" sz="2500" dirty="0">
                <a:solidFill>
                  <a:prstClr val="black"/>
                </a:solidFill>
              </a:rPr>
              <a:t>の</a:t>
            </a:r>
            <a:r>
              <a:rPr lang="ja-JP" altLang="en-US" sz="2500" dirty="0" smtClean="0">
                <a:solidFill>
                  <a:prstClr val="black"/>
                </a:solidFill>
              </a:rPr>
              <a:t>要介護（要支援）認定等</a:t>
            </a:r>
            <a:r>
              <a:rPr lang="ja-JP" altLang="en-US" sz="2500" dirty="0">
                <a:solidFill>
                  <a:prstClr val="black"/>
                </a:solidFill>
              </a:rPr>
              <a:t>の申請窓口に、保健師、</a:t>
            </a:r>
            <a:r>
              <a:rPr lang="ja-JP" altLang="en-US" sz="2500" dirty="0" smtClean="0">
                <a:solidFill>
                  <a:prstClr val="black"/>
                </a:solidFill>
              </a:rPr>
              <a:t>社　</a:t>
            </a:r>
            <a:endParaRPr lang="en-US" altLang="ja-JP" sz="2500" dirty="0" smtClean="0">
              <a:solidFill>
                <a:prstClr val="black"/>
              </a:solidFill>
            </a:endParaRPr>
          </a:p>
          <a:p>
            <a:r>
              <a:rPr lang="ja-JP" altLang="en-US" sz="2500" dirty="0">
                <a:solidFill>
                  <a:prstClr val="black"/>
                </a:solidFill>
              </a:rPr>
              <a:t>　</a:t>
            </a:r>
            <a:r>
              <a:rPr lang="ja-JP" altLang="en-US" sz="2500" dirty="0" smtClean="0">
                <a:solidFill>
                  <a:prstClr val="black"/>
                </a:solidFill>
              </a:rPr>
              <a:t>会</a:t>
            </a:r>
            <a:r>
              <a:rPr lang="ja-JP" altLang="en-US" sz="2500" dirty="0">
                <a:solidFill>
                  <a:prstClr val="black"/>
                </a:solidFill>
              </a:rPr>
              <a:t>福祉士、主任介護支援専門員</a:t>
            </a:r>
            <a:r>
              <a:rPr lang="ja-JP" altLang="en-US" sz="2500" dirty="0" smtClean="0">
                <a:solidFill>
                  <a:prstClr val="black"/>
                </a:solidFill>
              </a:rPr>
              <a:t>等の</a:t>
            </a:r>
            <a:r>
              <a:rPr lang="ja-JP" altLang="en-US" sz="2500" dirty="0">
                <a:solidFill>
                  <a:prstClr val="black"/>
                </a:solidFill>
              </a:rPr>
              <a:t>専門職を配置し</a:t>
            </a:r>
            <a:r>
              <a:rPr lang="ja-JP" altLang="en-US" sz="2500" dirty="0" smtClean="0">
                <a:solidFill>
                  <a:prstClr val="black"/>
                </a:solidFill>
              </a:rPr>
              <a:t>、申請希望　</a:t>
            </a:r>
            <a:endParaRPr lang="en-US" altLang="ja-JP" sz="2500" dirty="0" smtClean="0">
              <a:solidFill>
                <a:prstClr val="black"/>
              </a:solidFill>
            </a:endParaRPr>
          </a:p>
          <a:p>
            <a:r>
              <a:rPr lang="ja-JP" altLang="en-US" sz="2500" dirty="0">
                <a:solidFill>
                  <a:prstClr val="black"/>
                </a:solidFill>
              </a:rPr>
              <a:t>　</a:t>
            </a:r>
            <a:r>
              <a:rPr lang="ja-JP" altLang="en-US" sz="2500" dirty="0" smtClean="0">
                <a:solidFill>
                  <a:prstClr val="black"/>
                </a:solidFill>
              </a:rPr>
              <a:t>者からの相談</a:t>
            </a:r>
            <a:r>
              <a:rPr lang="ja-JP" altLang="en-US" sz="2500" dirty="0">
                <a:solidFill>
                  <a:prstClr val="black"/>
                </a:solidFill>
              </a:rPr>
              <a:t>を</a:t>
            </a:r>
            <a:r>
              <a:rPr lang="ja-JP" altLang="en-US" sz="2500" dirty="0" smtClean="0">
                <a:solidFill>
                  <a:prstClr val="black"/>
                </a:solidFill>
              </a:rPr>
              <a:t>受けながら、</a:t>
            </a:r>
            <a:r>
              <a:rPr lang="ja-JP" altLang="en-US" sz="2500" dirty="0">
                <a:solidFill>
                  <a:prstClr val="black"/>
                </a:solidFill>
              </a:rPr>
              <a:t>必要に</a:t>
            </a:r>
            <a:r>
              <a:rPr lang="ja-JP" altLang="en-US" sz="2500" dirty="0" smtClean="0">
                <a:solidFill>
                  <a:prstClr val="black"/>
                </a:solidFill>
              </a:rPr>
              <a:t>応じて総合</a:t>
            </a:r>
            <a:r>
              <a:rPr lang="ja-JP" altLang="en-US" sz="2500" dirty="0">
                <a:solidFill>
                  <a:prstClr val="black"/>
                </a:solidFill>
              </a:rPr>
              <a:t>事業を案内し、</a:t>
            </a:r>
            <a:r>
              <a:rPr lang="ja-JP" altLang="en-US" sz="2500" dirty="0" smtClean="0">
                <a:solidFill>
                  <a:prstClr val="black"/>
                </a:solidFill>
              </a:rPr>
              <a:t>地　</a:t>
            </a:r>
            <a:endParaRPr lang="en-US" altLang="ja-JP" sz="2500" dirty="0" smtClean="0">
              <a:solidFill>
                <a:prstClr val="black"/>
              </a:solidFill>
            </a:endParaRPr>
          </a:p>
          <a:p>
            <a:r>
              <a:rPr lang="ja-JP" altLang="en-US" sz="2500" dirty="0">
                <a:solidFill>
                  <a:prstClr val="black"/>
                </a:solidFill>
              </a:rPr>
              <a:t>　</a:t>
            </a:r>
            <a:r>
              <a:rPr lang="ja-JP" altLang="en-US" sz="2500" dirty="0" smtClean="0">
                <a:solidFill>
                  <a:prstClr val="black"/>
                </a:solidFill>
              </a:rPr>
              <a:t>域包括支援</a:t>
            </a:r>
            <a:r>
              <a:rPr lang="ja-JP" altLang="en-US" sz="2500" dirty="0">
                <a:solidFill>
                  <a:prstClr val="black"/>
                </a:solidFill>
              </a:rPr>
              <a:t>センターにつなぐといった体制</a:t>
            </a:r>
            <a:r>
              <a:rPr lang="ja-JP" altLang="en-US" sz="2500" dirty="0" smtClean="0">
                <a:solidFill>
                  <a:prstClr val="black"/>
                </a:solidFill>
              </a:rPr>
              <a:t>を構築することも有効。</a:t>
            </a:r>
            <a:endParaRPr lang="en-US" altLang="ja-JP" sz="2500" dirty="0">
              <a:solidFill>
                <a:prstClr val="black"/>
              </a:solidFill>
            </a:endParaRPr>
          </a:p>
        </p:txBody>
      </p:sp>
      <p:sp>
        <p:nvSpPr>
          <p:cNvPr id="3" name="スライド番号プレースホルダー 2"/>
          <p:cNvSpPr>
            <a:spLocks noGrp="1"/>
          </p:cNvSpPr>
          <p:nvPr>
            <p:ph type="sldNum" sz="quarter" idx="12"/>
          </p:nvPr>
        </p:nvSpPr>
        <p:spPr/>
        <p:txBody>
          <a:bodyPr/>
          <a:lstStyle/>
          <a:p>
            <a:fld id="{CC608FBE-E67E-40F8-B602-B97936D94082}" type="slidenum">
              <a:rPr lang="ja-JP" altLang="en-US" smtClean="0">
                <a:solidFill>
                  <a:prstClr val="black">
                    <a:tint val="75000"/>
                  </a:prstClr>
                </a:solidFill>
              </a:rPr>
              <a:pPr/>
              <a:t>36</a:t>
            </a:fld>
            <a:endParaRPr lang="ja-JP" altLang="en-US">
              <a:solidFill>
                <a:prstClr val="black">
                  <a:tint val="75000"/>
                </a:prstClr>
              </a:solidFill>
            </a:endParaRPr>
          </a:p>
        </p:txBody>
      </p:sp>
      <p:sp>
        <p:nvSpPr>
          <p:cNvPr id="6" name="タイトル 4"/>
          <p:cNvSpPr>
            <a:spLocks noGrp="1"/>
          </p:cNvSpPr>
          <p:nvPr>
            <p:ph type="title"/>
          </p:nvPr>
        </p:nvSpPr>
        <p:spPr>
          <a:xfrm>
            <a:off x="269880" y="139727"/>
            <a:ext cx="9382125" cy="546111"/>
          </a:xfrm>
          <a:solidFill>
            <a:schemeClr val="accent2">
              <a:lumMod val="20000"/>
              <a:lumOff val="80000"/>
            </a:schemeClr>
          </a:solidFill>
        </p:spPr>
        <p:txBody>
          <a:bodyPr>
            <a:noAutofit/>
          </a:bodyPr>
          <a:lstStyle/>
          <a:p>
            <a:r>
              <a:rPr lang="ja-JP" altLang="en-US" sz="2800" dirty="0" smtClean="0"/>
              <a:t>適切な窓口体制の考え方</a:t>
            </a:r>
            <a:endParaRPr lang="ja-JP" altLang="en-US" sz="2800" dirty="0"/>
          </a:p>
        </p:txBody>
      </p:sp>
    </p:spTree>
    <p:extLst>
      <p:ext uri="{BB962C8B-B14F-4D97-AF65-F5344CB8AC3E}">
        <p14:creationId xmlns:p14="http://schemas.microsoft.com/office/powerpoint/2010/main" val="905626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0" y="-822"/>
            <a:ext cx="9906000"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400" b="1" dirty="0" smtClean="0">
                <a:solidFill>
                  <a:schemeClr val="bg1"/>
                </a:solidFill>
              </a:rPr>
              <a:t>介護予防ケアマネジメントの</a:t>
            </a:r>
            <a:r>
              <a:rPr lang="ja-JP" altLang="en-US" sz="2400" b="1" dirty="0">
                <a:solidFill>
                  <a:schemeClr val="bg1"/>
                </a:solidFill>
              </a:rPr>
              <a:t>実施</a:t>
            </a:r>
            <a:endParaRPr lang="en-US" altLang="ja-JP" sz="2400" b="1" dirty="0">
              <a:solidFill>
                <a:schemeClr val="bg1"/>
              </a:solidFill>
            </a:endParaRPr>
          </a:p>
        </p:txBody>
      </p:sp>
      <p:sp>
        <p:nvSpPr>
          <p:cNvPr id="5" name="スライド番号プレースホルダー 4"/>
          <p:cNvSpPr>
            <a:spLocks noGrp="1"/>
          </p:cNvSpPr>
          <p:nvPr>
            <p:ph type="sldNum" sz="quarter" idx="11"/>
          </p:nvPr>
        </p:nvSpPr>
        <p:spPr>
          <a:xfrm>
            <a:off x="506657" y="6416068"/>
            <a:ext cx="9399343" cy="260350"/>
          </a:xfrm>
        </p:spPr>
        <p:txBody>
          <a:bodyPr/>
          <a:lstStyle/>
          <a:p>
            <a:pPr algn="r">
              <a:defRPr/>
            </a:pPr>
            <a:fld id="{92D081DB-5A9A-48CE-A852-EF5C7200A82E}" type="slidenum">
              <a:rPr lang="en-US" altLang="ja-JP" smtClean="0">
                <a:solidFill>
                  <a:prstClr val="black"/>
                </a:solidFill>
              </a:rPr>
              <a:pPr algn="r">
                <a:defRPr/>
              </a:pPr>
              <a:t>37</a:t>
            </a:fld>
            <a:endParaRPr lang="en-US" altLang="ja-JP" dirty="0">
              <a:solidFill>
                <a:prstClr val="black"/>
              </a:solidFill>
            </a:endParaRPr>
          </a:p>
        </p:txBody>
      </p:sp>
      <p:sp>
        <p:nvSpPr>
          <p:cNvPr id="38" name="テキスト ボックス 37"/>
          <p:cNvSpPr txBox="1"/>
          <p:nvPr/>
        </p:nvSpPr>
        <p:spPr>
          <a:xfrm>
            <a:off x="268133" y="836712"/>
            <a:ext cx="9351429" cy="2021246"/>
          </a:xfrm>
          <a:prstGeom prst="rect">
            <a:avLst/>
          </a:prstGeom>
          <a:noFill/>
          <a:ln>
            <a:solidFill>
              <a:schemeClr val="accent1"/>
            </a:solidFill>
          </a:ln>
        </p:spPr>
        <p:txBody>
          <a:bodyPr wrap="square" lIns="96698" tIns="48349" rIns="96698" bIns="48349" rtlCol="0">
            <a:spAutoFit/>
          </a:bodyPr>
          <a:lstStyle/>
          <a:p>
            <a:r>
              <a:rPr lang="ja-JP" altLang="en-US" sz="2500" dirty="0" smtClean="0">
                <a:solidFill>
                  <a:prstClr val="black"/>
                </a:solidFill>
              </a:rPr>
              <a:t>　介護予防ケアマネジメントのプロセスは、あくまでも従来からの原則的なケアマネジメントのプロセスに沿って利用者の状態等、基本チェックリストの結果、本人の希望するサービス等を踏まえて実施されることが基本である。その上で介護予防ケアマネジメントの典型例として以下の類型を想定している。</a:t>
            </a:r>
            <a:r>
              <a:rPr lang="ja-JP" altLang="en-US" sz="2500" dirty="0">
                <a:solidFill>
                  <a:prstClr val="black"/>
                </a:solidFill>
              </a:rPr>
              <a:t>　　　　　　　　　　</a:t>
            </a:r>
          </a:p>
        </p:txBody>
      </p:sp>
      <p:sp>
        <p:nvSpPr>
          <p:cNvPr id="52" name="テキスト ボックス 51"/>
          <p:cNvSpPr txBox="1"/>
          <p:nvPr/>
        </p:nvSpPr>
        <p:spPr>
          <a:xfrm>
            <a:off x="277285" y="2852936"/>
            <a:ext cx="9351429" cy="3406240"/>
          </a:xfrm>
          <a:prstGeom prst="rect">
            <a:avLst/>
          </a:prstGeom>
          <a:noFill/>
          <a:ln>
            <a:solidFill>
              <a:schemeClr val="accent1"/>
            </a:solidFill>
          </a:ln>
        </p:spPr>
        <p:txBody>
          <a:bodyPr wrap="square" lIns="96698" tIns="48349" rIns="96698" bIns="48349" rtlCol="0">
            <a:spAutoFit/>
          </a:bodyPr>
          <a:lstStyle/>
          <a:p>
            <a:r>
              <a:rPr lang="ja-JP" altLang="en-US" sz="2500" dirty="0" smtClean="0">
                <a:solidFill>
                  <a:prstClr val="black"/>
                </a:solidFill>
              </a:rPr>
              <a:t>○ケアマネジメントＡ：</a:t>
            </a:r>
            <a:r>
              <a:rPr lang="ja-JP" altLang="en-US" sz="2000" dirty="0" smtClean="0">
                <a:solidFill>
                  <a:prstClr val="black"/>
                </a:solidFill>
              </a:rPr>
              <a:t>・介護予防・生活支援サービス事業の指定を受けた</a:t>
            </a:r>
            <a:endParaRPr lang="en-US" altLang="ja-JP" sz="2000" dirty="0" smtClean="0">
              <a:solidFill>
                <a:prstClr val="black"/>
              </a:solidFill>
            </a:endParaRPr>
          </a:p>
          <a:p>
            <a:r>
              <a:rPr lang="ja-JP" altLang="en-US" sz="2000" dirty="0">
                <a:solidFill>
                  <a:prstClr val="black"/>
                </a:solidFill>
              </a:rPr>
              <a:t>　</a:t>
            </a:r>
            <a:r>
              <a:rPr lang="ja-JP" altLang="en-US" sz="2000" dirty="0" smtClean="0">
                <a:solidFill>
                  <a:prstClr val="black"/>
                </a:solidFill>
              </a:rPr>
              <a:t>　　　　　　　　　　　　　　　　　事業所のサービスを利用する場合</a:t>
            </a:r>
            <a:endParaRPr lang="en-US" altLang="ja-JP" sz="2000" dirty="0">
              <a:solidFill>
                <a:prstClr val="black"/>
              </a:solidFill>
            </a:endParaRPr>
          </a:p>
          <a:p>
            <a:r>
              <a:rPr lang="en-US" altLang="ja-JP" sz="2000" dirty="0" smtClean="0">
                <a:solidFill>
                  <a:prstClr val="black"/>
                </a:solidFill>
              </a:rPr>
              <a:t>                                        </a:t>
            </a:r>
            <a:r>
              <a:rPr lang="ja-JP" altLang="en-US" sz="2000" dirty="0" smtClean="0">
                <a:solidFill>
                  <a:prstClr val="black"/>
                </a:solidFill>
              </a:rPr>
              <a:t>　　　  ・訪問型・通所型サービスＣを利用する場合</a:t>
            </a:r>
            <a:endParaRPr lang="en-US" altLang="ja-JP" sz="2000" dirty="0" smtClean="0">
              <a:solidFill>
                <a:prstClr val="black"/>
              </a:solidFill>
            </a:endParaRPr>
          </a:p>
          <a:p>
            <a:r>
              <a:rPr lang="ja-JP" altLang="en-US" sz="2000" dirty="0">
                <a:solidFill>
                  <a:prstClr val="black"/>
                </a:solidFill>
              </a:rPr>
              <a:t>　</a:t>
            </a:r>
            <a:r>
              <a:rPr lang="ja-JP" altLang="en-US" sz="2000" dirty="0" smtClean="0">
                <a:solidFill>
                  <a:prstClr val="black"/>
                </a:solidFill>
              </a:rPr>
              <a:t>　　　　　　　　　　　　             ・その他地域包括支援センターが必要と判断した場合</a:t>
            </a:r>
            <a:endParaRPr lang="en-US" altLang="ja-JP" sz="2000" dirty="0" smtClean="0">
              <a:solidFill>
                <a:prstClr val="black"/>
              </a:solidFill>
            </a:endParaRPr>
          </a:p>
          <a:p>
            <a:r>
              <a:rPr lang="ja-JP" altLang="en-US" sz="2500" dirty="0" smtClean="0">
                <a:solidFill>
                  <a:prstClr val="black"/>
                </a:solidFill>
              </a:rPr>
              <a:t>○ケアマネジメントＢ：</a:t>
            </a:r>
            <a:r>
              <a:rPr lang="ja-JP" altLang="en-US" sz="2000" dirty="0" smtClean="0">
                <a:solidFill>
                  <a:prstClr val="black"/>
                </a:solidFill>
              </a:rPr>
              <a:t>・ケアマネジメントＡ又はＣ以外のケースで、ケアマネジメン　</a:t>
            </a:r>
            <a:endParaRPr lang="en-US" altLang="ja-JP" sz="2000" dirty="0" smtClean="0">
              <a:solidFill>
                <a:prstClr val="black"/>
              </a:solidFill>
            </a:endParaRPr>
          </a:p>
          <a:p>
            <a:r>
              <a:rPr lang="ja-JP" altLang="en-US" sz="2000" dirty="0">
                <a:solidFill>
                  <a:prstClr val="black"/>
                </a:solidFill>
              </a:rPr>
              <a:t>　</a:t>
            </a:r>
            <a:r>
              <a:rPr lang="ja-JP" altLang="en-US" sz="2000" dirty="0" smtClean="0">
                <a:solidFill>
                  <a:prstClr val="black"/>
                </a:solidFill>
              </a:rPr>
              <a:t>　　　　　　　　　　　　　　　　　トの過程で判断した場合、（指定事業所以外の多様な　</a:t>
            </a:r>
            <a:endParaRPr lang="en-US" altLang="ja-JP" sz="2000" dirty="0" smtClean="0">
              <a:solidFill>
                <a:prstClr val="black"/>
              </a:solidFill>
            </a:endParaRPr>
          </a:p>
          <a:p>
            <a:r>
              <a:rPr lang="ja-JP" altLang="en-US" sz="2000" dirty="0">
                <a:solidFill>
                  <a:prstClr val="black"/>
                </a:solidFill>
              </a:rPr>
              <a:t>　</a:t>
            </a:r>
            <a:r>
              <a:rPr lang="ja-JP" altLang="en-US" sz="2000" dirty="0" smtClean="0">
                <a:solidFill>
                  <a:prstClr val="black"/>
                </a:solidFill>
              </a:rPr>
              <a:t>　　　　　　　　　　　　　　　　　サービスを利用する場合）</a:t>
            </a:r>
            <a:endParaRPr lang="en-US" altLang="ja-JP" sz="2000" dirty="0" smtClean="0">
              <a:solidFill>
                <a:prstClr val="black"/>
              </a:solidFill>
            </a:endParaRPr>
          </a:p>
          <a:p>
            <a:r>
              <a:rPr lang="ja-JP" altLang="en-US" sz="2500" dirty="0" smtClean="0">
                <a:solidFill>
                  <a:prstClr val="black"/>
                </a:solidFill>
              </a:rPr>
              <a:t>○ケアマネジメントＣ：</a:t>
            </a:r>
            <a:r>
              <a:rPr lang="ja-JP" altLang="en-US" sz="2000" dirty="0" smtClean="0">
                <a:solidFill>
                  <a:prstClr val="black"/>
                </a:solidFill>
              </a:rPr>
              <a:t>・ケアマネジメントの結果、補助や助成のサービス利用や配　</a:t>
            </a:r>
            <a:endParaRPr lang="en-US" altLang="ja-JP" sz="2000" dirty="0" smtClean="0">
              <a:solidFill>
                <a:prstClr val="black"/>
              </a:solidFill>
            </a:endParaRPr>
          </a:p>
          <a:p>
            <a:r>
              <a:rPr lang="ja-JP" altLang="en-US" sz="2000" dirty="0" smtClean="0">
                <a:solidFill>
                  <a:prstClr val="black"/>
                </a:solidFill>
              </a:rPr>
              <a:t>  　　　　　　　　　　　　　　　　　食などのその他の生活支援サービスの利用につなげる場</a:t>
            </a:r>
            <a:endParaRPr lang="en-US" altLang="ja-JP" sz="2000" dirty="0" smtClean="0">
              <a:solidFill>
                <a:prstClr val="black"/>
              </a:solidFill>
            </a:endParaRPr>
          </a:p>
          <a:p>
            <a:r>
              <a:rPr lang="en-US" altLang="ja-JP" sz="2000" dirty="0">
                <a:solidFill>
                  <a:prstClr val="black"/>
                </a:solidFill>
              </a:rPr>
              <a:t> </a:t>
            </a:r>
            <a:r>
              <a:rPr lang="en-US" altLang="ja-JP" sz="2000" dirty="0" smtClean="0">
                <a:solidFill>
                  <a:prstClr val="black"/>
                </a:solidFill>
              </a:rPr>
              <a:t>                                                   </a:t>
            </a:r>
            <a:r>
              <a:rPr lang="ja-JP" altLang="en-US" sz="2000" dirty="0" smtClean="0">
                <a:solidFill>
                  <a:prstClr val="black"/>
                </a:solidFill>
              </a:rPr>
              <a:t>合（必要に応じ、その後の状況把握を実施）</a:t>
            </a:r>
            <a:r>
              <a:rPr lang="ja-JP" altLang="en-US" sz="2000" dirty="0">
                <a:solidFill>
                  <a:prstClr val="black"/>
                </a:solidFill>
              </a:rPr>
              <a:t>　　　　　　</a:t>
            </a:r>
          </a:p>
        </p:txBody>
      </p:sp>
    </p:spTree>
    <p:extLst>
      <p:ext uri="{BB962C8B-B14F-4D97-AF65-F5344CB8AC3E}">
        <p14:creationId xmlns:p14="http://schemas.microsoft.com/office/powerpoint/2010/main" val="2097492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6668" y="124737"/>
            <a:ext cx="9272664" cy="819644"/>
          </a:xfrm>
        </p:spPr>
        <p:style>
          <a:lnRef idx="1">
            <a:schemeClr val="accent5"/>
          </a:lnRef>
          <a:fillRef idx="2">
            <a:schemeClr val="accent5"/>
          </a:fillRef>
          <a:effectRef idx="1">
            <a:schemeClr val="accent5"/>
          </a:effectRef>
          <a:fontRef idx="minor">
            <a:schemeClr val="dk1"/>
          </a:fontRef>
        </p:style>
        <p:txBody>
          <a:bodyPr>
            <a:normAutofit/>
          </a:bodyPr>
          <a:lstStyle/>
          <a:p>
            <a:r>
              <a:rPr lang="ja-JP" altLang="en-US" sz="2200" dirty="0"/>
              <a:t>介護予防・生活支援サービス事業のみ利用の場合のケアマネジメント</a:t>
            </a:r>
            <a:r>
              <a:rPr lang="ja-JP" altLang="en-US" sz="2200" dirty="0" smtClean="0"/>
              <a:t>報酬</a:t>
            </a:r>
            <a:r>
              <a:rPr lang="en-US" altLang="ja-JP" sz="2200" dirty="0" smtClean="0"/>
              <a:t/>
            </a:r>
            <a:br>
              <a:rPr lang="en-US" altLang="ja-JP" sz="2200" dirty="0" smtClean="0"/>
            </a:br>
            <a:r>
              <a:rPr lang="ja-JP" altLang="en-US" sz="2200" dirty="0" smtClean="0"/>
              <a:t>（</a:t>
            </a:r>
            <a:r>
              <a:rPr lang="ja-JP" altLang="en-US" sz="2200" dirty="0"/>
              <a:t>サービス提供開始の翌月から</a:t>
            </a:r>
            <a:r>
              <a:rPr lang="en-US" altLang="ja-JP" sz="2200" dirty="0"/>
              <a:t>3</a:t>
            </a:r>
            <a:r>
              <a:rPr lang="ja-JP" altLang="en-US" sz="2200" dirty="0"/>
              <a:t>ヶ月を</a:t>
            </a:r>
            <a:r>
              <a:rPr lang="en-US" altLang="ja-JP" sz="2200" dirty="0"/>
              <a:t>1</a:t>
            </a:r>
            <a:r>
              <a:rPr lang="ja-JP" altLang="en-US" sz="2200" dirty="0"/>
              <a:t>クールとしたときの考え方</a:t>
            </a:r>
            <a:r>
              <a:rPr lang="ja-JP" altLang="en-US" sz="2000" dirty="0"/>
              <a:t>）</a:t>
            </a:r>
            <a:endParaRPr kumimoji="1" lang="ja-JP" altLang="en-US" sz="20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356097508"/>
              </p:ext>
            </p:extLst>
          </p:nvPr>
        </p:nvGraphicFramePr>
        <p:xfrm>
          <a:off x="267949" y="1034321"/>
          <a:ext cx="9370102" cy="5186597"/>
        </p:xfrm>
        <a:graphic>
          <a:graphicData uri="http://schemas.openxmlformats.org/presentationml/2006/ole">
            <mc:AlternateContent xmlns:mc="http://schemas.openxmlformats.org/markup-compatibility/2006">
              <mc:Choice xmlns:v="urn:schemas-microsoft-com:vml" Requires="v">
                <p:oleObj spid="_x0000_s1054" name="ワークシート" r:id="rId3" imgW="9029792" imgH="5915055" progId="Excel.Sheet.12">
                  <p:embed/>
                </p:oleObj>
              </mc:Choice>
              <mc:Fallback>
                <p:oleObj name="ワークシート" r:id="rId3" imgW="9029792" imgH="5915055" progId="Excel.Sheet.12">
                  <p:embed/>
                  <p:pic>
                    <p:nvPicPr>
                      <p:cNvPr id="0" name=""/>
                      <p:cNvPicPr/>
                      <p:nvPr/>
                    </p:nvPicPr>
                    <p:blipFill>
                      <a:blip r:embed="rId4"/>
                      <a:stretch>
                        <a:fillRect/>
                      </a:stretch>
                    </p:blipFill>
                    <p:spPr>
                      <a:xfrm>
                        <a:off x="267949" y="1034321"/>
                        <a:ext cx="9370102" cy="5186597"/>
                      </a:xfrm>
                      <a:prstGeom prst="rect">
                        <a:avLst/>
                      </a:prstGeom>
                    </p:spPr>
                  </p:pic>
                </p:oleObj>
              </mc:Fallback>
            </mc:AlternateContent>
          </a:graphicData>
        </a:graphic>
      </p:graphicFrame>
      <p:sp>
        <p:nvSpPr>
          <p:cNvPr id="5" name="テキスト ボックス 4"/>
          <p:cNvSpPr txBox="1"/>
          <p:nvPr/>
        </p:nvSpPr>
        <p:spPr>
          <a:xfrm>
            <a:off x="292308" y="6220918"/>
            <a:ext cx="9435059" cy="600164"/>
          </a:xfrm>
          <a:prstGeom prst="rect">
            <a:avLst/>
          </a:prstGeom>
          <a:noFill/>
        </p:spPr>
        <p:txBody>
          <a:bodyPr wrap="square" rtlCol="0">
            <a:spAutoFit/>
          </a:bodyPr>
          <a:lstStyle/>
          <a:p>
            <a:r>
              <a:rPr lang="en-US" altLang="ja-JP" sz="1100" dirty="0"/>
              <a:t>(※1)</a:t>
            </a:r>
            <a:r>
              <a:rPr lang="ja-JP" altLang="en-US" sz="1100" dirty="0"/>
              <a:t>　基本報酬：予防給付の単価を踏まえた単価を</a:t>
            </a:r>
            <a:r>
              <a:rPr lang="ja-JP" altLang="en-US" sz="1100" dirty="0" smtClean="0"/>
              <a:t>設定</a:t>
            </a:r>
            <a:endParaRPr lang="en-US" altLang="ja-JP" sz="1100" dirty="0"/>
          </a:p>
          <a:p>
            <a:r>
              <a:rPr lang="en-US" altLang="ja-JP" sz="1100" dirty="0"/>
              <a:t>(※2)</a:t>
            </a:r>
            <a:r>
              <a:rPr lang="ja-JP" altLang="en-US" sz="1100" dirty="0"/>
              <a:t>　</a:t>
            </a:r>
            <a:r>
              <a:rPr lang="en-US" altLang="ja-JP" sz="1100" dirty="0"/>
              <a:t>X</a:t>
            </a:r>
            <a:r>
              <a:rPr lang="ja-JP" altLang="en-US" sz="1100" dirty="0"/>
              <a:t>：サービス担当者会議実施分相当単位，</a:t>
            </a:r>
            <a:r>
              <a:rPr lang="en-US" altLang="ja-JP" sz="1100" dirty="0"/>
              <a:t>Y</a:t>
            </a:r>
            <a:r>
              <a:rPr lang="ja-JP" altLang="en-US" sz="1100" dirty="0"/>
              <a:t>：モニタリング実施分相当</a:t>
            </a:r>
            <a:r>
              <a:rPr lang="ja-JP" altLang="en-US" sz="1100" dirty="0" smtClean="0"/>
              <a:t>単位</a:t>
            </a:r>
            <a:endParaRPr lang="en-US" altLang="ja-JP" sz="1100" dirty="0" smtClean="0"/>
          </a:p>
          <a:p>
            <a:r>
              <a:rPr lang="en-US" altLang="ja-JP" sz="1100" dirty="0"/>
              <a:t>(※3)</a:t>
            </a:r>
            <a:r>
              <a:rPr lang="ja-JP" altLang="en-US" sz="1100" dirty="0"/>
              <a:t>　</a:t>
            </a:r>
            <a:r>
              <a:rPr lang="en-US" altLang="ja-JP" sz="1100" dirty="0"/>
              <a:t>2</a:t>
            </a:r>
            <a:r>
              <a:rPr lang="ja-JP" altLang="en-US" sz="1100" dirty="0"/>
              <a:t>月目以降は、ケアマネジメント報酬支払が発生しないことを考え、原則的なケアマネジメント（ケアマネジメント</a:t>
            </a:r>
            <a:r>
              <a:rPr lang="en-US" altLang="ja-JP" sz="1100" dirty="0"/>
              <a:t>A</a:t>
            </a:r>
            <a:r>
              <a:rPr lang="ja-JP" altLang="en-US" sz="1100" dirty="0"/>
              <a:t>）の報酬単価を踏まえた単価</a:t>
            </a:r>
            <a:endParaRPr kumimoji="1" lang="ja-JP" altLang="en-US" sz="1100" dirty="0"/>
          </a:p>
        </p:txBody>
      </p:sp>
      <p:sp>
        <p:nvSpPr>
          <p:cNvPr id="6" name="スライド番号プレースホルダー 3"/>
          <p:cNvSpPr txBox="1">
            <a:spLocks/>
          </p:cNvSpPr>
          <p:nvPr/>
        </p:nvSpPr>
        <p:spPr>
          <a:xfrm>
            <a:off x="9427021" y="6525344"/>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38</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26841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0725" y="421840"/>
            <a:ext cx="9756000" cy="1488098"/>
          </a:xfrm>
          <a:prstGeom prst="rect">
            <a:avLst/>
          </a:prstGeom>
          <a:ln w="19050"/>
        </p:spPr>
        <p:style>
          <a:lnRef idx="2">
            <a:schemeClr val="dk1"/>
          </a:lnRef>
          <a:fillRef idx="1">
            <a:schemeClr val="lt1"/>
          </a:fillRef>
          <a:effectRef idx="0">
            <a:schemeClr val="dk1"/>
          </a:effectRef>
          <a:fontRef idx="minor">
            <a:schemeClr val="dk1"/>
          </a:fontRef>
        </p:style>
        <p:txBody>
          <a:bodyPr lIns="91263" tIns="36000" rIns="91263" bIns="45631"/>
          <a:lstStyle/>
          <a:p>
            <a:pPr defTabSz="914400">
              <a:defRPr/>
            </a:pPr>
            <a:r>
              <a:rPr lang="ja-JP" altLang="en-US" sz="1400" b="1" dirty="0">
                <a:solidFill>
                  <a:prstClr val="black"/>
                </a:solidFill>
              </a:rPr>
              <a:t>① </a:t>
            </a:r>
            <a:r>
              <a:rPr lang="en-US" altLang="ja-JP" sz="1400" b="1" dirty="0" smtClean="0">
                <a:solidFill>
                  <a:prstClr val="black"/>
                </a:solidFill>
              </a:rPr>
              <a:t>65</a:t>
            </a:r>
            <a:r>
              <a:rPr lang="ja-JP" altLang="en-US" sz="1400" b="1" dirty="0" smtClean="0">
                <a:solidFill>
                  <a:prstClr val="black"/>
                </a:solidFill>
              </a:rPr>
              <a:t>歳以上の高齢者数は、</a:t>
            </a:r>
            <a:r>
              <a:rPr lang="en-US" altLang="ja-JP" sz="1400" b="1" dirty="0" smtClean="0">
                <a:solidFill>
                  <a:prstClr val="black"/>
                </a:solidFill>
              </a:rPr>
              <a:t>2025</a:t>
            </a:r>
            <a:r>
              <a:rPr lang="ja-JP" altLang="en-US" sz="1400" b="1" dirty="0" smtClean="0">
                <a:solidFill>
                  <a:prstClr val="black"/>
                </a:solidFill>
              </a:rPr>
              <a:t>年には</a:t>
            </a:r>
            <a:r>
              <a:rPr lang="en-US" altLang="ja-JP" sz="1400" b="1" dirty="0" smtClean="0">
                <a:solidFill>
                  <a:prstClr val="black"/>
                </a:solidFill>
              </a:rPr>
              <a:t>3,657</a:t>
            </a:r>
            <a:r>
              <a:rPr lang="ja-JP" altLang="en-US" sz="1400" b="1" dirty="0" smtClean="0">
                <a:solidFill>
                  <a:prstClr val="black"/>
                </a:solidFill>
              </a:rPr>
              <a:t>万人となり、</a:t>
            </a:r>
            <a:r>
              <a:rPr lang="en-US" altLang="ja-JP" sz="1400" b="1" dirty="0" smtClean="0">
                <a:solidFill>
                  <a:prstClr val="black"/>
                </a:solidFill>
              </a:rPr>
              <a:t>2042</a:t>
            </a:r>
            <a:r>
              <a:rPr lang="ja-JP" altLang="en-US" sz="1400" b="1" dirty="0" smtClean="0">
                <a:solidFill>
                  <a:prstClr val="black"/>
                </a:solidFill>
              </a:rPr>
              <a:t>年にはピークを迎える予測（</a:t>
            </a:r>
            <a:r>
              <a:rPr lang="en-US" altLang="ja-JP" sz="1400" b="1" dirty="0" smtClean="0">
                <a:solidFill>
                  <a:prstClr val="black"/>
                </a:solidFill>
              </a:rPr>
              <a:t>3,878</a:t>
            </a:r>
            <a:r>
              <a:rPr lang="ja-JP" altLang="en-US" sz="1400" b="1" dirty="0" smtClean="0">
                <a:solidFill>
                  <a:prstClr val="black"/>
                </a:solidFill>
              </a:rPr>
              <a:t>万人）。 </a:t>
            </a:r>
            <a:endParaRPr lang="en-US" altLang="ja-JP" sz="1400" b="1" dirty="0" smtClean="0">
              <a:solidFill>
                <a:prstClr val="black"/>
              </a:solidFill>
            </a:endParaRPr>
          </a:p>
          <a:p>
            <a:pPr defTabSz="914400">
              <a:defRPr/>
            </a:pPr>
            <a:r>
              <a:rPr lang="ja-JP" altLang="en-US" sz="1400" b="1" dirty="0" smtClean="0">
                <a:solidFill>
                  <a:prstClr val="black"/>
                </a:solidFill>
              </a:rPr>
              <a:t>　　また、</a:t>
            </a:r>
            <a:r>
              <a:rPr lang="en-US" altLang="ja-JP" sz="1400" b="1" dirty="0" smtClean="0">
                <a:solidFill>
                  <a:prstClr val="black"/>
                </a:solidFill>
              </a:rPr>
              <a:t>75</a:t>
            </a:r>
            <a:r>
              <a:rPr lang="ja-JP" altLang="en-US" sz="1400" b="1" dirty="0" smtClean="0">
                <a:solidFill>
                  <a:prstClr val="black"/>
                </a:solidFill>
              </a:rPr>
              <a:t>歳以上</a:t>
            </a:r>
            <a:r>
              <a:rPr lang="ja-JP" altLang="en-US" sz="1400" b="1" dirty="0">
                <a:solidFill>
                  <a:prstClr val="black"/>
                </a:solidFill>
              </a:rPr>
              <a:t>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val="1325060383"/>
              </p:ext>
            </p:extLst>
          </p:nvPr>
        </p:nvGraphicFramePr>
        <p:xfrm>
          <a:off x="337081" y="891142"/>
          <a:ext cx="9089959" cy="764640"/>
        </p:xfrm>
        <a:graphic>
          <a:graphicData uri="http://schemas.openxmlformats.org/drawingml/2006/table">
            <a:tbl>
              <a:tblPr firstRow="1" bandRow="1">
                <a:tableStyleId>{5940675A-B579-460E-94D1-54222C63F5DA}</a:tableStyleId>
              </a:tblPr>
              <a:tblGrid>
                <a:gridCol w="3327097"/>
                <a:gridCol w="1920954"/>
                <a:gridCol w="1920954"/>
                <a:gridCol w="1920954"/>
              </a:tblGrid>
              <a:tr h="160719">
                <a:tc>
                  <a:txBody>
                    <a:bodyPr/>
                    <a:lstStyle/>
                    <a:p>
                      <a:pPr algn="ctr"/>
                      <a:endParaRPr kumimoji="1" lang="ja-JP" altLang="en-US" sz="1200" baseline="0" dirty="0">
                        <a:latin typeface="+mn-lt"/>
                        <a:ea typeface="+mn-ea"/>
                      </a:endParaRPr>
                    </a:p>
                  </a:txBody>
                  <a:tcPr marL="99061" marR="99061" marT="36000" marB="36000"/>
                </a:tc>
                <a:tc>
                  <a:txBody>
                    <a:bodyPr/>
                    <a:lstStyle/>
                    <a:p>
                      <a:pPr algn="ctr"/>
                      <a:r>
                        <a:rPr kumimoji="1" lang="en-US" altLang="ja-JP" sz="1200" baseline="0" dirty="0" smtClean="0">
                          <a:latin typeface="+mn-lt"/>
                          <a:ea typeface="+mn-ea"/>
                        </a:rPr>
                        <a:t>2015</a:t>
                      </a:r>
                      <a:r>
                        <a:rPr kumimoji="1" lang="ja-JP" altLang="en-US" sz="1200" baseline="0" dirty="0" smtClean="0">
                          <a:latin typeface="+mn-lt"/>
                          <a:ea typeface="+mn-ea"/>
                        </a:rPr>
                        <a:t>年</a:t>
                      </a:r>
                      <a:endParaRPr kumimoji="1" lang="ja-JP" altLang="en-US" sz="1200" baseline="0" dirty="0">
                        <a:latin typeface="+mn-lt"/>
                        <a:ea typeface="+mn-ea"/>
                      </a:endParaRPr>
                    </a:p>
                  </a:txBody>
                  <a:tcPr marL="99061" marR="99061" marT="36000" marB="36000"/>
                </a:tc>
                <a:tc>
                  <a:txBody>
                    <a:bodyPr/>
                    <a:lstStyle/>
                    <a:p>
                      <a:pPr algn="ctr"/>
                      <a:r>
                        <a:rPr kumimoji="1" lang="en-US" altLang="ja-JP" sz="1200" baseline="0" dirty="0" smtClean="0">
                          <a:latin typeface="+mn-lt"/>
                          <a:ea typeface="+mn-ea"/>
                        </a:rPr>
                        <a:t>2025</a:t>
                      </a:r>
                      <a:r>
                        <a:rPr kumimoji="1" lang="ja-JP" altLang="en-US" sz="1200" baseline="0" dirty="0" smtClean="0">
                          <a:latin typeface="+mn-lt"/>
                          <a:ea typeface="+mn-ea"/>
                        </a:rPr>
                        <a:t>年</a:t>
                      </a:r>
                      <a:endParaRPr kumimoji="1" lang="ja-JP" altLang="en-US" sz="1200" baseline="0" dirty="0">
                        <a:latin typeface="+mn-lt"/>
                        <a:ea typeface="+mn-ea"/>
                      </a:endParaRPr>
                    </a:p>
                  </a:txBody>
                  <a:tcPr marL="99061" marR="99061" marT="36000" marB="36000"/>
                </a:tc>
                <a:tc>
                  <a:txBody>
                    <a:bodyPr/>
                    <a:lstStyle/>
                    <a:p>
                      <a:pPr algn="ctr"/>
                      <a:r>
                        <a:rPr kumimoji="1" lang="en-US" altLang="ja-JP" sz="1200" baseline="0" dirty="0" smtClean="0">
                          <a:latin typeface="+mn-lt"/>
                          <a:ea typeface="+mn-ea"/>
                        </a:rPr>
                        <a:t>2055</a:t>
                      </a:r>
                      <a:r>
                        <a:rPr kumimoji="1" lang="ja-JP" altLang="en-US" sz="1200" baseline="0" dirty="0" smtClean="0">
                          <a:latin typeface="+mn-lt"/>
                          <a:ea typeface="+mn-ea"/>
                        </a:rPr>
                        <a:t>年</a:t>
                      </a:r>
                      <a:endParaRPr kumimoji="1" lang="ja-JP" altLang="en-US" sz="1200" baseline="0" dirty="0">
                        <a:latin typeface="+mn-lt"/>
                        <a:ea typeface="+mn-ea"/>
                      </a:endParaRPr>
                    </a:p>
                  </a:txBody>
                  <a:tcPr marL="99061" marR="99061" marT="36000" marB="36000"/>
                </a:tc>
              </a:tr>
              <a:tr h="171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latin typeface="+mn-lt"/>
                          <a:ea typeface="+mn-ea"/>
                        </a:rPr>
                        <a:t>65</a:t>
                      </a:r>
                      <a:r>
                        <a:rPr kumimoji="1" lang="ja-JP" altLang="en-US" sz="1200" baseline="0" dirty="0" smtClean="0">
                          <a:latin typeface="+mn-lt"/>
                          <a:ea typeface="+mn-ea"/>
                        </a:rPr>
                        <a:t>歳以上高齢者人口（割合）</a:t>
                      </a:r>
                    </a:p>
                  </a:txBody>
                  <a:tcPr marL="99061" marR="99061" marT="36000" marB="36000"/>
                </a:tc>
                <a:tc>
                  <a:txBody>
                    <a:bodyPr/>
                    <a:lstStyle/>
                    <a:p>
                      <a:pPr algn="ctr"/>
                      <a:r>
                        <a:rPr kumimoji="1" lang="en-US" altLang="ja-JP" sz="1200" spc="-150" baseline="0" dirty="0" smtClean="0">
                          <a:latin typeface="+mn-lt"/>
                          <a:ea typeface="+mn-ea"/>
                        </a:rPr>
                        <a:t>3,395</a:t>
                      </a:r>
                      <a:r>
                        <a:rPr kumimoji="1" lang="ja-JP" altLang="en-US" sz="1200" spc="-150" baseline="0" dirty="0" smtClean="0">
                          <a:latin typeface="+mn-lt"/>
                          <a:ea typeface="+mn-ea"/>
                        </a:rPr>
                        <a:t>万人（</a:t>
                      </a:r>
                      <a:r>
                        <a:rPr kumimoji="1" lang="en-US" altLang="ja-JP" sz="1200" spc="-150" baseline="0" dirty="0" smtClean="0">
                          <a:latin typeface="+mn-lt"/>
                          <a:ea typeface="+mn-ea"/>
                        </a:rPr>
                        <a:t>26.8%</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c>
                  <a:txBody>
                    <a:bodyPr/>
                    <a:lstStyle/>
                    <a:p>
                      <a:pPr algn="ctr"/>
                      <a:r>
                        <a:rPr kumimoji="1" lang="en-US" altLang="ja-JP" sz="1200" spc="-150" baseline="0" dirty="0" smtClean="0">
                          <a:solidFill>
                            <a:schemeClr val="tx1"/>
                          </a:solidFill>
                          <a:latin typeface="+mn-lt"/>
                          <a:ea typeface="+mn-ea"/>
                        </a:rPr>
                        <a:t>3,657</a:t>
                      </a:r>
                      <a:r>
                        <a:rPr kumimoji="1" lang="ja-JP" altLang="en-US" sz="1200" spc="-150" baseline="0" dirty="0" smtClean="0">
                          <a:solidFill>
                            <a:schemeClr val="tx1"/>
                          </a:solidFill>
                          <a:latin typeface="+mn-lt"/>
                          <a:ea typeface="+mn-ea"/>
                        </a:rPr>
                        <a:t>万人</a:t>
                      </a:r>
                      <a:r>
                        <a:rPr kumimoji="1" lang="ja-JP" altLang="en-US" sz="1200" spc="-150" baseline="0" dirty="0" smtClean="0">
                          <a:latin typeface="+mn-lt"/>
                          <a:ea typeface="+mn-ea"/>
                        </a:rPr>
                        <a:t>（</a:t>
                      </a:r>
                      <a:r>
                        <a:rPr kumimoji="1" lang="en-US" altLang="ja-JP" sz="1200" spc="-150" baseline="0" dirty="0" smtClean="0">
                          <a:latin typeface="+mn-lt"/>
                          <a:ea typeface="+mn-ea"/>
                        </a:rPr>
                        <a:t>30.3%</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c>
                  <a:txBody>
                    <a:bodyPr/>
                    <a:lstStyle/>
                    <a:p>
                      <a:pPr algn="ctr"/>
                      <a:r>
                        <a:rPr kumimoji="1" lang="en-US" altLang="ja-JP" sz="1200" spc="-150" baseline="0" dirty="0" smtClean="0">
                          <a:latin typeface="+mn-lt"/>
                          <a:ea typeface="+mn-ea"/>
                        </a:rPr>
                        <a:t>3,626</a:t>
                      </a:r>
                      <a:r>
                        <a:rPr kumimoji="1" lang="ja-JP" altLang="en-US" sz="1200" spc="-150" baseline="0" dirty="0" smtClean="0">
                          <a:latin typeface="+mn-lt"/>
                          <a:ea typeface="+mn-ea"/>
                        </a:rPr>
                        <a:t>万人（</a:t>
                      </a:r>
                      <a:r>
                        <a:rPr kumimoji="1" lang="en-US" altLang="ja-JP" sz="1200" spc="-150" baseline="0" dirty="0" smtClean="0">
                          <a:latin typeface="+mn-lt"/>
                          <a:ea typeface="+mn-ea"/>
                        </a:rPr>
                        <a:t>39.4%</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r>
              <a:tr h="171668">
                <a:tc>
                  <a:txBody>
                    <a:bodyPr/>
                    <a:lstStyle/>
                    <a:p>
                      <a:pPr algn="ctr"/>
                      <a:r>
                        <a:rPr kumimoji="1" lang="en-US" altLang="ja-JP" sz="1200" baseline="0" dirty="0" smtClean="0">
                          <a:latin typeface="+mn-lt"/>
                          <a:ea typeface="+mn-ea"/>
                        </a:rPr>
                        <a:t>75</a:t>
                      </a:r>
                      <a:r>
                        <a:rPr kumimoji="1" lang="ja-JP" altLang="en-US" sz="1200" baseline="0" dirty="0" smtClean="0">
                          <a:latin typeface="+mn-lt"/>
                          <a:ea typeface="+mn-ea"/>
                        </a:rPr>
                        <a:t>歳以上高齢者人口（割合）</a:t>
                      </a:r>
                      <a:endParaRPr kumimoji="1" lang="ja-JP" altLang="en-US" sz="1200" baseline="0" dirty="0">
                        <a:latin typeface="+mn-lt"/>
                        <a:ea typeface="+mn-ea"/>
                      </a:endParaRPr>
                    </a:p>
                  </a:txBody>
                  <a:tcPr marL="99061" marR="99061" marT="36000" marB="36000"/>
                </a:tc>
                <a:tc>
                  <a:txBody>
                    <a:bodyPr/>
                    <a:lstStyle/>
                    <a:p>
                      <a:pPr algn="ctr"/>
                      <a:r>
                        <a:rPr kumimoji="1" lang="en-US" altLang="ja-JP" sz="1200" spc="-150" baseline="0" dirty="0" smtClean="0">
                          <a:latin typeface="+mn-lt"/>
                          <a:ea typeface="+mn-ea"/>
                        </a:rPr>
                        <a:t>1,646</a:t>
                      </a:r>
                      <a:r>
                        <a:rPr kumimoji="1" lang="ja-JP" altLang="en-US" sz="1200" spc="-150" baseline="0" dirty="0" smtClean="0">
                          <a:latin typeface="+mn-lt"/>
                          <a:ea typeface="+mn-ea"/>
                        </a:rPr>
                        <a:t>万人（</a:t>
                      </a:r>
                      <a:r>
                        <a:rPr kumimoji="1" lang="en-US" altLang="ja-JP" sz="1200" spc="-150" baseline="0" dirty="0" smtClean="0">
                          <a:latin typeface="+mn-lt"/>
                          <a:ea typeface="+mn-ea"/>
                        </a:rPr>
                        <a:t>13.0%</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c>
                  <a:txBody>
                    <a:bodyPr/>
                    <a:lstStyle/>
                    <a:p>
                      <a:pPr algn="ctr"/>
                      <a:r>
                        <a:rPr kumimoji="1" lang="en-US" altLang="ja-JP" sz="1200" spc="-150" baseline="0" dirty="0" smtClean="0">
                          <a:latin typeface="+mn-lt"/>
                          <a:ea typeface="+mn-ea"/>
                        </a:rPr>
                        <a:t>2,179</a:t>
                      </a:r>
                      <a:r>
                        <a:rPr kumimoji="1" lang="ja-JP" altLang="en-US" sz="1200" spc="-150" baseline="0" dirty="0" smtClean="0">
                          <a:latin typeface="+mn-lt"/>
                          <a:ea typeface="+mn-ea"/>
                        </a:rPr>
                        <a:t>万人（</a:t>
                      </a:r>
                      <a:r>
                        <a:rPr kumimoji="1" lang="en-US" altLang="ja-JP" sz="1200" spc="-150" baseline="0" dirty="0" smtClean="0">
                          <a:latin typeface="+mn-lt"/>
                          <a:ea typeface="+mn-ea"/>
                        </a:rPr>
                        <a:t>18.1%</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c>
                  <a:txBody>
                    <a:bodyPr/>
                    <a:lstStyle/>
                    <a:p>
                      <a:pPr algn="ctr"/>
                      <a:r>
                        <a:rPr kumimoji="1" lang="en-US" altLang="ja-JP" sz="1200" spc="-150" baseline="0" dirty="0" smtClean="0">
                          <a:latin typeface="+mn-lt"/>
                          <a:ea typeface="+mn-ea"/>
                        </a:rPr>
                        <a:t>2,401</a:t>
                      </a:r>
                      <a:r>
                        <a:rPr kumimoji="1" lang="ja-JP" altLang="en-US" sz="1200" spc="-150" baseline="0" dirty="0" smtClean="0">
                          <a:latin typeface="+mn-lt"/>
                          <a:ea typeface="+mn-ea"/>
                        </a:rPr>
                        <a:t>万人（</a:t>
                      </a:r>
                      <a:r>
                        <a:rPr kumimoji="1" lang="en-US" altLang="ja-JP" sz="1200" spc="-150" baseline="0" dirty="0" smtClean="0">
                          <a:latin typeface="+mn-lt"/>
                          <a:ea typeface="+mn-ea"/>
                        </a:rPr>
                        <a:t>26.1%</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r>
            </a:tbl>
          </a:graphicData>
        </a:graphic>
      </p:graphicFrame>
      <p:sp>
        <p:nvSpPr>
          <p:cNvPr id="8" name="正方形/長方形 7"/>
          <p:cNvSpPr/>
          <p:nvPr/>
        </p:nvSpPr>
        <p:spPr>
          <a:xfrm>
            <a:off x="97961" y="1909938"/>
            <a:ext cx="4515422" cy="3182502"/>
          </a:xfrm>
          <a:prstGeom prst="rect">
            <a:avLst/>
          </a:prstGeom>
          <a:ln w="19050"/>
        </p:spPr>
        <p:style>
          <a:lnRef idx="2">
            <a:schemeClr val="dk1"/>
          </a:lnRef>
          <a:fillRef idx="1">
            <a:schemeClr val="lt1"/>
          </a:fillRef>
          <a:effectRef idx="0">
            <a:schemeClr val="dk1"/>
          </a:effectRef>
          <a:fontRef idx="minor">
            <a:schemeClr val="dk1"/>
          </a:fontRef>
        </p:style>
        <p:txBody>
          <a:bodyPr lIns="36000" tIns="45631" rIns="36000" bIns="45631"/>
          <a:lstStyle/>
          <a:p>
            <a:pPr marL="174284" indent="-174284" defTabSz="914400">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a:t>
            </a:r>
            <a:r>
              <a:rPr lang="ja-JP" altLang="en-US" sz="1400" b="1" dirty="0" smtClean="0">
                <a:solidFill>
                  <a:prstClr val="black"/>
                </a:solidFill>
              </a:rPr>
              <a:t>、</a:t>
            </a:r>
            <a:r>
              <a:rPr lang="ja-JP" altLang="en-US" sz="1400" b="1" dirty="0">
                <a:solidFill>
                  <a:prstClr val="black"/>
                </a:solidFill>
              </a:rPr>
              <a:t>認知症</a:t>
            </a:r>
            <a:r>
              <a:rPr lang="ja-JP" altLang="en-US" sz="1400" b="1" dirty="0" smtClean="0">
                <a:solidFill>
                  <a:prstClr val="black"/>
                </a:solidFill>
              </a:rPr>
              <a:t>高齢者</a:t>
            </a:r>
            <a:r>
              <a:rPr lang="ja-JP" altLang="en-US" sz="1400" b="1" dirty="0">
                <a:solidFill>
                  <a:prstClr val="black"/>
                </a:solidFill>
              </a:rPr>
              <a:t>が増加していく。</a:t>
            </a:r>
          </a:p>
        </p:txBody>
      </p:sp>
      <p:sp>
        <p:nvSpPr>
          <p:cNvPr id="10" name="正方形/長方形 9"/>
          <p:cNvSpPr/>
          <p:nvPr/>
        </p:nvSpPr>
        <p:spPr>
          <a:xfrm>
            <a:off x="4625877" y="1909938"/>
            <a:ext cx="5220001" cy="3182502"/>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marL="174284" indent="-174284" defTabSz="914400">
              <a:defRPr/>
            </a:pPr>
            <a:endParaRPr lang="ja-JP" altLang="en-US" sz="1600" b="1" dirty="0">
              <a:solidFill>
                <a:prstClr val="black"/>
              </a:solidFill>
            </a:endParaRPr>
          </a:p>
        </p:txBody>
      </p:sp>
      <p:sp>
        <p:nvSpPr>
          <p:cNvPr id="14" name="正方形/長方形 13"/>
          <p:cNvSpPr/>
          <p:nvPr/>
        </p:nvSpPr>
        <p:spPr>
          <a:xfrm>
            <a:off x="95380" y="5092440"/>
            <a:ext cx="9756000" cy="176556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defTabSz="914400">
              <a:defRPr/>
            </a:pPr>
            <a:r>
              <a:rPr lang="ja-JP" altLang="en-US" sz="1400" b="1" dirty="0">
                <a:solidFill>
                  <a:prstClr val="black"/>
                </a:solidFill>
              </a:rPr>
              <a:t>④ </a:t>
            </a:r>
            <a:r>
              <a:rPr lang="en-US" altLang="ja-JP" sz="1400" b="1" dirty="0" smtClean="0">
                <a:solidFill>
                  <a:prstClr val="black"/>
                </a:solidFill>
              </a:rPr>
              <a:t>75</a:t>
            </a:r>
            <a:r>
              <a:rPr lang="ja-JP" altLang="en-US" sz="1400" b="1" dirty="0" smtClean="0">
                <a:solidFill>
                  <a:prstClr val="black"/>
                </a:solidFill>
              </a:rPr>
              <a:t>歳以上人口は、都市部では急速に増加し、もともと高齢者人口の多い地方でも緩やかに増加する。各地域の高齢化の状況</a:t>
            </a:r>
            <a:endParaRPr lang="en-US" altLang="ja-JP" sz="1400" b="1" dirty="0" smtClean="0">
              <a:solidFill>
                <a:prstClr val="black"/>
              </a:solidFill>
            </a:endParaRPr>
          </a:p>
          <a:p>
            <a:pPr defTabSz="914400">
              <a:defRPr/>
            </a:pPr>
            <a:r>
              <a:rPr lang="ja-JP" altLang="en-US" sz="1400" b="1" dirty="0" smtClean="0">
                <a:solidFill>
                  <a:prstClr val="black"/>
                </a:solidFill>
              </a:rPr>
              <a:t>　は異なるため、各地域の特性に応じた対応が必要。　　　　　　　　　　　　　　　　　　　　　　　　</a:t>
            </a:r>
            <a:r>
              <a:rPr lang="ja-JP" altLang="en-US" sz="1400" b="1" smtClean="0">
                <a:solidFill>
                  <a:prstClr val="black"/>
                </a:solidFill>
              </a:rPr>
              <a:t>　</a:t>
            </a:r>
            <a:r>
              <a:rPr lang="en-US" altLang="ja-JP" sz="1000" b="1" smtClean="0">
                <a:solidFill>
                  <a:prstClr val="black"/>
                </a:solidFill>
              </a:rPr>
              <a:t>※</a:t>
            </a:r>
            <a:r>
              <a:rPr lang="ja-JP" altLang="en-US" sz="1000" b="1" dirty="0" smtClean="0">
                <a:solidFill>
                  <a:prstClr val="black"/>
                </a:solidFill>
              </a:rPr>
              <a:t>都道府県名欄の（　）内の数字は倍率の順位</a:t>
            </a:r>
            <a:endParaRPr lang="ja-JP" altLang="en-US" sz="1000" b="1" dirty="0">
              <a:solidFill>
                <a:prstClr val="black"/>
              </a:solidFill>
            </a:endParaRPr>
          </a:p>
        </p:txBody>
      </p:sp>
      <p:sp>
        <p:nvSpPr>
          <p:cNvPr id="2111" name="テキスト ボックス 24"/>
          <p:cNvSpPr txBox="1">
            <a:spLocks noChangeArrowheads="1"/>
          </p:cNvSpPr>
          <p:nvPr/>
        </p:nvSpPr>
        <p:spPr bwMode="auto">
          <a:xfrm>
            <a:off x="4964078" y="2209582"/>
            <a:ext cx="925043" cy="230653"/>
          </a:xfrm>
          <a:prstGeom prst="rect">
            <a:avLst/>
          </a:prstGeom>
          <a:noFill/>
          <a:ln w="9525">
            <a:noFill/>
            <a:miter lim="800000"/>
            <a:headEnd/>
            <a:tailEnd/>
          </a:ln>
        </p:spPr>
        <p:txBody>
          <a:bodyPr wrap="square" lIns="91263" tIns="45631" rIns="91263" bIns="45631">
            <a:spAutoFit/>
          </a:bodyPr>
          <a:lstStyle/>
          <a:p>
            <a:pPr defTabSz="914400"/>
            <a:r>
              <a:rPr lang="ja-JP" altLang="en-US" sz="900" dirty="0" smtClean="0">
                <a:solidFill>
                  <a:prstClr val="black"/>
                </a:solidFill>
                <a:latin typeface="Arial" charset="0"/>
              </a:rPr>
              <a:t>（</a:t>
            </a:r>
            <a:r>
              <a:rPr lang="en-US" altLang="ja-JP" sz="900" dirty="0" smtClean="0">
                <a:solidFill>
                  <a:prstClr val="black"/>
                </a:solidFill>
                <a:latin typeface="Arial" charset="0"/>
              </a:rPr>
              <a:t>1,000</a:t>
            </a:r>
            <a:r>
              <a:rPr lang="ja-JP" altLang="en-US" sz="900" dirty="0" smtClean="0">
                <a:solidFill>
                  <a:prstClr val="black"/>
                </a:solidFill>
                <a:latin typeface="Arial" charset="0"/>
              </a:rPr>
              <a:t>世帯</a:t>
            </a:r>
            <a:r>
              <a:rPr lang="ja-JP" altLang="en-US" sz="900" dirty="0">
                <a:solidFill>
                  <a:prstClr val="black"/>
                </a:solidFill>
                <a:latin typeface="Arial" charset="0"/>
              </a:rPr>
              <a:t>）</a:t>
            </a:r>
          </a:p>
        </p:txBody>
      </p:sp>
      <p:sp>
        <p:nvSpPr>
          <p:cNvPr id="2113" name="テキスト ボックス 26"/>
          <p:cNvSpPr txBox="1">
            <a:spLocks noChangeArrowheads="1"/>
          </p:cNvSpPr>
          <p:nvPr/>
        </p:nvSpPr>
        <p:spPr bwMode="auto">
          <a:xfrm>
            <a:off x="5660336" y="2198544"/>
            <a:ext cx="4101654" cy="430707"/>
          </a:xfrm>
          <a:prstGeom prst="rect">
            <a:avLst/>
          </a:prstGeom>
          <a:noFill/>
          <a:ln w="9525">
            <a:noFill/>
            <a:miter lim="800000"/>
            <a:headEnd/>
            <a:tailEnd/>
          </a:ln>
        </p:spPr>
        <p:txBody>
          <a:bodyPr lIns="91263" tIns="45631" rIns="91263" bIns="45631">
            <a:spAutoFit/>
          </a:bodyPr>
          <a:lstStyle/>
          <a:p>
            <a:pPr defTabSz="914400"/>
            <a:r>
              <a:rPr lang="ja-JP" altLang="en-US" sz="1000" b="1" dirty="0" smtClean="0">
                <a:solidFill>
                  <a:prstClr val="black"/>
                </a:solidFill>
                <a:latin typeface="Arial" charset="0"/>
              </a:rPr>
              <a:t>世帯主が</a:t>
            </a:r>
            <a:r>
              <a:rPr lang="en-US" altLang="ja-JP" sz="1000" b="1" dirty="0" smtClean="0">
                <a:solidFill>
                  <a:prstClr val="black"/>
                </a:solidFill>
                <a:latin typeface="Arial" charset="0"/>
              </a:rPr>
              <a:t>65</a:t>
            </a:r>
            <a:r>
              <a:rPr lang="ja-JP" altLang="en-US" sz="1000" b="1" dirty="0" smtClean="0">
                <a:solidFill>
                  <a:prstClr val="black"/>
                </a:solidFill>
                <a:latin typeface="Arial" charset="0"/>
              </a:rPr>
              <a:t>歳以上の単独世帯及び夫婦のみ世帯数の</a:t>
            </a:r>
            <a:r>
              <a:rPr lang="ja-JP" altLang="en-US" sz="1000" b="1" dirty="0">
                <a:solidFill>
                  <a:prstClr val="black"/>
                </a:solidFill>
                <a:latin typeface="Arial" charset="0"/>
              </a:rPr>
              <a:t>推計</a:t>
            </a:r>
            <a:endParaRPr lang="en-US" altLang="ja-JP" sz="1000" b="1" dirty="0">
              <a:solidFill>
                <a:prstClr val="black"/>
              </a:solidFill>
              <a:latin typeface="Arial" charset="0"/>
            </a:endParaRPr>
          </a:p>
          <a:p>
            <a:pPr defTabSz="914400"/>
            <a:endParaRPr lang="ja-JP" altLang="en-US" sz="1100" b="1" dirty="0">
              <a:solidFill>
                <a:prstClr val="black"/>
              </a:solidFill>
              <a:latin typeface="Arial" charset="0"/>
            </a:endParaRPr>
          </a:p>
        </p:txBody>
      </p:sp>
      <p:graphicFrame>
        <p:nvGraphicFramePr>
          <p:cNvPr id="20" name="表 19"/>
          <p:cNvGraphicFramePr>
            <a:graphicFrameLocks noGrp="1"/>
          </p:cNvGraphicFramePr>
          <p:nvPr>
            <p:extLst>
              <p:ext uri="{D42A27DB-BD31-4B8C-83A1-F6EECF244321}">
                <p14:modId xmlns:p14="http://schemas.microsoft.com/office/powerpoint/2010/main" val="2310913269"/>
              </p:ext>
            </p:extLst>
          </p:nvPr>
        </p:nvGraphicFramePr>
        <p:xfrm>
          <a:off x="200505" y="5589240"/>
          <a:ext cx="9461261" cy="1113840"/>
        </p:xfrm>
        <a:graphic>
          <a:graphicData uri="http://schemas.openxmlformats.org/drawingml/2006/table">
            <a:tbl>
              <a:tblPr/>
              <a:tblGrid>
                <a:gridCol w="718772"/>
                <a:gridCol w="821453"/>
                <a:gridCol w="821453"/>
                <a:gridCol w="821453"/>
                <a:gridCol w="821453"/>
                <a:gridCol w="821453"/>
                <a:gridCol w="204942"/>
                <a:gridCol w="825985"/>
                <a:gridCol w="225269"/>
                <a:gridCol w="902525"/>
                <a:gridCol w="792088"/>
                <a:gridCol w="783342"/>
                <a:gridCol w="901073"/>
              </a:tblGrid>
              <a:tr h="18431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99061" marR="9906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r>
                        <a:rPr kumimoji="1" lang="en-US" altLang="ja-JP" sz="1100" b="0" i="0" u="none" strike="noStrike" cap="none" normalizeH="0" baseline="0" dirty="0" smtClean="0">
                          <a:ln>
                            <a:noFill/>
                          </a:ln>
                          <a:solidFill>
                            <a:schemeClr val="tx1"/>
                          </a:solidFill>
                          <a:effectLst/>
                          <a:latin typeface="+mn-lt"/>
                          <a:ea typeface="+mn-ea"/>
                        </a:rPr>
                        <a:t>(1)</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r>
                        <a:rPr kumimoji="1" lang="en-US" altLang="ja-JP" sz="1100" b="0" i="0" u="none" strike="noStrike" cap="none" normalizeH="0" baseline="0" dirty="0" smtClean="0">
                          <a:ln>
                            <a:noFill/>
                          </a:ln>
                          <a:solidFill>
                            <a:schemeClr val="tx1"/>
                          </a:solidFill>
                          <a:effectLst/>
                          <a:latin typeface="+mn-lt"/>
                          <a:ea typeface="+mn-ea"/>
                        </a:rPr>
                        <a:t>(2)</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r>
                        <a:rPr kumimoji="1" lang="en-US" altLang="ja-JP" sz="1100" b="0" i="0" u="none" strike="noStrike" cap="none" normalizeH="0" baseline="0" dirty="0" smtClean="0">
                          <a:ln>
                            <a:noFill/>
                          </a:ln>
                          <a:solidFill>
                            <a:schemeClr val="tx1"/>
                          </a:solidFill>
                          <a:effectLst/>
                          <a:latin typeface="+mn-lt"/>
                          <a:ea typeface="+mn-ea"/>
                        </a:rPr>
                        <a:t>(3)</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r>
                        <a:rPr kumimoji="1" lang="en-US" altLang="ja-JP" sz="1100" b="0" i="0" u="none" strike="noStrike" cap="none" normalizeH="0" baseline="0" dirty="0" smtClean="0">
                          <a:ln>
                            <a:noFill/>
                          </a:ln>
                          <a:solidFill>
                            <a:schemeClr val="tx1"/>
                          </a:solidFill>
                          <a:effectLst/>
                          <a:latin typeface="+mn-lt"/>
                          <a:ea typeface="+mn-ea"/>
                        </a:rPr>
                        <a:t>(4)</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r>
                        <a:rPr kumimoji="1" lang="en-US" altLang="ja-JP" sz="1100" b="0" i="0" u="none" strike="noStrike" cap="none" normalizeH="0" baseline="0" dirty="0" smtClean="0">
                          <a:ln>
                            <a:noFill/>
                          </a:ln>
                          <a:solidFill>
                            <a:schemeClr val="tx1"/>
                          </a:solidFill>
                          <a:effectLst/>
                          <a:latin typeface="+mn-lt"/>
                          <a:ea typeface="+mn-ea"/>
                        </a:rPr>
                        <a:t>(5)</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r>
                        <a:rPr kumimoji="1" lang="en-US" altLang="ja-JP" sz="1100" b="0" i="0" u="none" strike="noStrike" cap="none" normalizeH="0" baseline="0" dirty="0" smtClean="0">
                          <a:ln>
                            <a:noFill/>
                          </a:ln>
                          <a:solidFill>
                            <a:schemeClr val="tx1"/>
                          </a:solidFill>
                          <a:effectLst/>
                          <a:latin typeface="+mn-lt"/>
                          <a:ea typeface="+mn-ea"/>
                        </a:rPr>
                        <a:t>(11)</a:t>
                      </a:r>
                      <a:endParaRPr kumimoji="1" lang="ja-JP" altLang="en-US" sz="11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r>
                        <a:rPr kumimoji="1" lang="en-US" altLang="ja-JP" sz="1100" b="0" i="0" u="none" strike="noStrike" cap="none" normalizeH="0" baseline="0" dirty="0" smtClean="0">
                          <a:ln>
                            <a:noFill/>
                          </a:ln>
                          <a:solidFill>
                            <a:schemeClr val="tx1"/>
                          </a:solidFill>
                          <a:effectLst/>
                          <a:latin typeface="+mn-lt"/>
                          <a:ea typeface="+mn-ea"/>
                        </a:rPr>
                        <a:t>(45)</a:t>
                      </a:r>
                      <a:endParaRPr kumimoji="1" lang="ja-JP" altLang="en-US" sz="11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秋田県</a:t>
                      </a:r>
                      <a:r>
                        <a:rPr kumimoji="1" lang="en-US" altLang="ja-JP" sz="1100" b="0" i="0" u="none" strike="noStrike" cap="none" normalizeH="0" baseline="0" dirty="0" smtClean="0">
                          <a:ln>
                            <a:noFill/>
                          </a:ln>
                          <a:solidFill>
                            <a:schemeClr val="tx1"/>
                          </a:solidFill>
                          <a:effectLst/>
                          <a:latin typeface="+mn-lt"/>
                          <a:ea typeface="+mn-ea"/>
                        </a:rPr>
                        <a:t>(46)</a:t>
                      </a:r>
                      <a:endParaRPr kumimoji="1" lang="ja-JP" altLang="en-US" sz="11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r>
                        <a:rPr kumimoji="1" lang="en-US" altLang="ja-JP" sz="1100" b="0" i="0" u="none" strike="noStrike" cap="none" normalizeH="0" baseline="0" dirty="0" smtClean="0">
                          <a:ln>
                            <a:noFill/>
                          </a:ln>
                          <a:solidFill>
                            <a:schemeClr val="tx1"/>
                          </a:solidFill>
                          <a:effectLst/>
                          <a:latin typeface="+mn-lt"/>
                          <a:ea typeface="+mn-ea"/>
                        </a:rPr>
                        <a:t>(47)</a:t>
                      </a:r>
                      <a:endParaRPr kumimoji="1" lang="ja-JP" altLang="en-US" sz="11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37">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76.5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10.6%</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71.7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11.6%</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101.6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81.7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107.0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12.1%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147.3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11.0%</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26.7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16.2%</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18.8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18.4%</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17.0%</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1645.8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13.0%</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65">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1.54</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108.2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1.51</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148.5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16.5%</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1.46</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116.6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15.9%</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1.43</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152.8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18.2%</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1.43</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FF0000"/>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15.0%</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1.34</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29.5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19.4%</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1.10</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smtClean="0">
                          <a:ln>
                            <a:noFill/>
                          </a:ln>
                          <a:solidFill>
                            <a:schemeClr val="tx1"/>
                          </a:solidFill>
                          <a:effectLst/>
                          <a:latin typeface="+mn-lt"/>
                          <a:ea typeface="+mn-ea"/>
                        </a:rPr>
                        <a:t>23.0%</a:t>
                      </a:r>
                      <a:r>
                        <a:rPr kumimoji="1" lang="ja-JP" altLang="en-US" sz="1100" b="0" i="0" u="none" strike="noStrike" cap="none" normalizeH="0" baseline="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1.09</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20.6%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1.09</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2178.6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1.32</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テキスト ボックス 24"/>
          <p:cNvSpPr txBox="1">
            <a:spLocks noChangeArrowheads="1"/>
          </p:cNvSpPr>
          <p:nvPr/>
        </p:nvSpPr>
        <p:spPr bwMode="auto">
          <a:xfrm>
            <a:off x="9057505" y="2198544"/>
            <a:ext cx="925043" cy="230653"/>
          </a:xfrm>
          <a:prstGeom prst="rect">
            <a:avLst/>
          </a:prstGeom>
          <a:noFill/>
          <a:ln w="9525">
            <a:noFill/>
            <a:miter lim="800000"/>
            <a:headEnd/>
            <a:tailEnd/>
          </a:ln>
        </p:spPr>
        <p:txBody>
          <a:bodyPr wrap="square" lIns="91263" tIns="45631" rIns="91263" bIns="45631">
            <a:spAutoFit/>
          </a:bodyPr>
          <a:lstStyle/>
          <a:p>
            <a:pPr defTabSz="914400"/>
            <a:r>
              <a:rPr lang="ja-JP" altLang="en-US" sz="900" dirty="0" smtClean="0">
                <a:solidFill>
                  <a:prstClr val="black"/>
                </a:solidFill>
                <a:latin typeface="Arial" charset="0"/>
              </a:rPr>
              <a:t>（％）</a:t>
            </a:r>
            <a:endParaRPr lang="ja-JP" altLang="en-US" sz="900" dirty="0">
              <a:solidFill>
                <a:prstClr val="black"/>
              </a:solidFill>
              <a:latin typeface="Arial" charset="0"/>
            </a:endParaRPr>
          </a:p>
        </p:txBody>
      </p:sp>
      <p:graphicFrame>
        <p:nvGraphicFramePr>
          <p:cNvPr id="18" name="グラフ 17"/>
          <p:cNvGraphicFramePr/>
          <p:nvPr>
            <p:extLst>
              <p:ext uri="{D42A27DB-BD31-4B8C-83A1-F6EECF244321}">
                <p14:modId xmlns:p14="http://schemas.microsoft.com/office/powerpoint/2010/main" val="3878774670"/>
              </p:ext>
            </p:extLst>
          </p:nvPr>
        </p:nvGraphicFramePr>
        <p:xfrm>
          <a:off x="4953009" y="2341984"/>
          <a:ext cx="468409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4592960" y="1909937"/>
            <a:ext cx="5313040" cy="307777"/>
          </a:xfrm>
          <a:prstGeom prst="rect">
            <a:avLst/>
          </a:prstGeom>
        </p:spPr>
        <p:txBody>
          <a:bodyPr wrap="square">
            <a:spAutoFit/>
          </a:bodyPr>
          <a:lstStyle/>
          <a:p>
            <a:pPr marL="174284" indent="-174284" defTabSz="914400">
              <a:defRPr/>
            </a:pPr>
            <a:r>
              <a:rPr lang="ja-JP" altLang="en-US" sz="1400" b="1" dirty="0" smtClean="0">
                <a:solidFill>
                  <a:prstClr val="black"/>
                </a:solidFill>
                <a:latin typeface="Arial" charset="0"/>
              </a:rPr>
              <a:t>③ 世帯主が</a:t>
            </a:r>
            <a:r>
              <a:rPr lang="en-US" altLang="ja-JP" sz="1400" b="1" dirty="0" smtClean="0">
                <a:solidFill>
                  <a:prstClr val="black"/>
                </a:solidFill>
                <a:latin typeface="Arial" charset="0"/>
              </a:rPr>
              <a:t>65</a:t>
            </a:r>
            <a:r>
              <a:rPr lang="ja-JP" altLang="en-US" sz="1400" b="1" dirty="0" smtClean="0">
                <a:solidFill>
                  <a:prstClr val="black"/>
                </a:solidFill>
                <a:latin typeface="Arial" charset="0"/>
              </a:rPr>
              <a:t>歳以上の単独世帯や夫婦のみの世帯が増加していく　</a:t>
            </a:r>
            <a:endParaRPr lang="ja-JP" altLang="en-US" sz="1400" b="1" dirty="0">
              <a:solidFill>
                <a:prstClr val="black"/>
              </a:solidFill>
              <a:latin typeface="Arial" charset="0"/>
            </a:endParaRPr>
          </a:p>
        </p:txBody>
      </p:sp>
      <p:sp>
        <p:nvSpPr>
          <p:cNvPr id="21" name="タイトル 1"/>
          <p:cNvSpPr txBox="1">
            <a:spLocks/>
          </p:cNvSpPr>
          <p:nvPr/>
        </p:nvSpPr>
        <p:spPr>
          <a:xfrm>
            <a:off x="0" y="-58160"/>
            <a:ext cx="9906000" cy="503590"/>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36000" rIns="91440" bIns="36000"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smtClean="0">
                <a:solidFill>
                  <a:prstClr val="black"/>
                </a:solidFill>
                <a:latin typeface="HGP創英角ｺﾞｼｯｸUB" panose="020B0900000000000000" pitchFamily="50" charset="-128"/>
                <a:ea typeface="HGP創英角ｺﾞｼｯｸUB" panose="020B0900000000000000" pitchFamily="50" charset="-128"/>
              </a:rPr>
              <a:t>今後の介護保険をとりまく状況</a:t>
            </a:r>
            <a:endParaRPr lang="ja-JP" altLang="en-US" sz="28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3" name="スライド番号プレースホルダー 3"/>
          <p:cNvSpPr txBox="1">
            <a:spLocks/>
          </p:cNvSpPr>
          <p:nvPr/>
        </p:nvSpPr>
        <p:spPr>
          <a:xfrm>
            <a:off x="9427021" y="6569171"/>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3</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サブタイトル 2"/>
          <p:cNvSpPr txBox="1">
            <a:spLocks/>
          </p:cNvSpPr>
          <p:nvPr/>
        </p:nvSpPr>
        <p:spPr>
          <a:xfrm>
            <a:off x="3863648" y="1688554"/>
            <a:ext cx="6360794" cy="249958"/>
          </a:xfrm>
          <a:prstGeom prst="rect">
            <a:avLst/>
          </a:prstGeom>
        </p:spPr>
        <p:txBody>
          <a:bodyPr vert="horz" lIns="91440" tIns="45720" rIns="91440" bIns="45720" rtlCol="0">
            <a:noAutofit/>
          </a:bodyPr>
          <a:lstStyle/>
          <a:p>
            <a:pPr algn="ctr" defTabSz="914400">
              <a:spcBef>
                <a:spcPct val="20000"/>
              </a:spcBef>
              <a:buFont typeface="Arial" pitchFamily="34" charset="0"/>
              <a:buNone/>
              <a:defRPr/>
            </a:pPr>
            <a:r>
              <a:rPr lang="ja-JP" altLang="en-US" sz="900" dirty="0" smtClean="0">
                <a:solidFill>
                  <a:prstClr val="black"/>
                </a:solidFill>
              </a:rPr>
              <a:t>国立社会保障・人口問題研究所「日本の将来推計人口（全国推計）（平成</a:t>
            </a:r>
            <a:r>
              <a:rPr lang="en-US" altLang="ja-JP" sz="900" dirty="0" smtClean="0">
                <a:solidFill>
                  <a:prstClr val="black"/>
                </a:solidFill>
              </a:rPr>
              <a:t>24</a:t>
            </a:r>
            <a:r>
              <a:rPr lang="ja-JP" altLang="en-US" sz="900" dirty="0" smtClean="0">
                <a:solidFill>
                  <a:prstClr val="black"/>
                </a:solidFill>
              </a:rPr>
              <a:t>（</a:t>
            </a:r>
            <a:r>
              <a:rPr lang="en-US" altLang="ja-JP" sz="900" dirty="0" smtClean="0">
                <a:solidFill>
                  <a:prstClr val="black"/>
                </a:solidFill>
              </a:rPr>
              <a:t>2012</a:t>
            </a:r>
            <a:r>
              <a:rPr lang="ja-JP" altLang="en-US" sz="900" smtClean="0">
                <a:solidFill>
                  <a:prstClr val="black"/>
                </a:solidFill>
              </a:rPr>
              <a:t>）</a:t>
            </a:r>
            <a:r>
              <a:rPr lang="ja-JP" altLang="en-US" sz="900" dirty="0" smtClean="0">
                <a:solidFill>
                  <a:prstClr val="black"/>
                </a:solidFill>
              </a:rPr>
              <a:t>年</a:t>
            </a:r>
            <a:r>
              <a:rPr lang="en-US" altLang="ja-JP" sz="900" dirty="0" smtClean="0">
                <a:solidFill>
                  <a:prstClr val="black"/>
                </a:solidFill>
              </a:rPr>
              <a:t>1</a:t>
            </a:r>
            <a:r>
              <a:rPr lang="ja-JP" altLang="en-US" sz="900" dirty="0" smtClean="0">
                <a:solidFill>
                  <a:prstClr val="black"/>
                </a:solidFill>
              </a:rPr>
              <a:t>月推計）」より作成</a:t>
            </a:r>
            <a:endParaRPr lang="en-US" altLang="ja-JP" sz="900" dirty="0" smtClean="0">
              <a:solidFill>
                <a:prstClr val="black"/>
              </a:solidFill>
            </a:endParaRPr>
          </a:p>
        </p:txBody>
      </p:sp>
      <p:sp>
        <p:nvSpPr>
          <p:cNvPr id="25" name="サブタイトル 2"/>
          <p:cNvSpPr txBox="1">
            <a:spLocks/>
          </p:cNvSpPr>
          <p:nvPr/>
        </p:nvSpPr>
        <p:spPr>
          <a:xfrm>
            <a:off x="4795268" y="4867655"/>
            <a:ext cx="5180806" cy="224831"/>
          </a:xfrm>
          <a:prstGeom prst="rect">
            <a:avLst/>
          </a:prstGeom>
        </p:spPr>
        <p:txBody>
          <a:bodyPr vert="horz" lIns="91440" tIns="45720" rIns="91440" bIns="45720" rtlCol="0">
            <a:noAutofit/>
          </a:bodyPr>
          <a:lstStyle/>
          <a:p>
            <a:pPr algn="ctr" defTabSz="914400">
              <a:spcBef>
                <a:spcPct val="20000"/>
              </a:spcBef>
              <a:buFont typeface="Arial" pitchFamily="34" charset="0"/>
              <a:buNone/>
              <a:defRPr/>
            </a:pPr>
            <a:r>
              <a:rPr lang="ja-JP" altLang="en-US" sz="800" dirty="0" smtClean="0">
                <a:solidFill>
                  <a:prstClr val="black"/>
                </a:solidFill>
              </a:rPr>
              <a:t>国立社会保障・人口問題研究所「日本の世帯数の将来推計（全国推計）（平成</a:t>
            </a:r>
            <a:r>
              <a:rPr lang="en-US" altLang="ja-JP" sz="800" dirty="0" smtClean="0">
                <a:solidFill>
                  <a:prstClr val="black"/>
                </a:solidFill>
              </a:rPr>
              <a:t>25</a:t>
            </a:r>
            <a:r>
              <a:rPr lang="ja-JP" altLang="en-US" sz="800" dirty="0" smtClean="0">
                <a:solidFill>
                  <a:prstClr val="black"/>
                </a:solidFill>
              </a:rPr>
              <a:t>（</a:t>
            </a:r>
            <a:r>
              <a:rPr lang="en-US" altLang="ja-JP" sz="800" dirty="0" smtClean="0">
                <a:solidFill>
                  <a:prstClr val="black"/>
                </a:solidFill>
              </a:rPr>
              <a:t>2013</a:t>
            </a:r>
            <a:r>
              <a:rPr lang="ja-JP" altLang="en-US" sz="800" dirty="0" smtClean="0">
                <a:solidFill>
                  <a:prstClr val="black"/>
                </a:solidFill>
              </a:rPr>
              <a:t>））年</a:t>
            </a:r>
            <a:r>
              <a:rPr lang="en-US" altLang="ja-JP" sz="800" dirty="0" smtClean="0">
                <a:solidFill>
                  <a:prstClr val="black"/>
                </a:solidFill>
              </a:rPr>
              <a:t>1</a:t>
            </a:r>
            <a:r>
              <a:rPr lang="ja-JP" altLang="en-US" sz="800" dirty="0" smtClean="0">
                <a:solidFill>
                  <a:prstClr val="black"/>
                </a:solidFill>
              </a:rPr>
              <a:t>月推計）」より作成</a:t>
            </a:r>
            <a:endParaRPr lang="en-US" altLang="ja-JP" sz="800" dirty="0" smtClean="0">
              <a:solidFill>
                <a:prstClr val="black"/>
              </a:solidFill>
            </a:endParaRPr>
          </a:p>
        </p:txBody>
      </p:sp>
      <p:sp>
        <p:nvSpPr>
          <p:cNvPr id="26" name="サブタイトル 2"/>
          <p:cNvSpPr txBox="1">
            <a:spLocks/>
          </p:cNvSpPr>
          <p:nvPr/>
        </p:nvSpPr>
        <p:spPr>
          <a:xfrm>
            <a:off x="4977018" y="6678885"/>
            <a:ext cx="5061096" cy="144016"/>
          </a:xfrm>
          <a:prstGeom prst="rect">
            <a:avLst/>
          </a:prstGeom>
        </p:spPr>
        <p:txBody>
          <a:bodyPr vert="horz" lIns="91440" tIns="45720" rIns="91440" bIns="45720" rtlCol="0">
            <a:noAutofit/>
          </a:bodyPr>
          <a:lstStyle/>
          <a:p>
            <a:pPr algn="ctr" defTabSz="914400">
              <a:spcBef>
                <a:spcPct val="20000"/>
              </a:spcBef>
              <a:buFont typeface="Arial" pitchFamily="34" charset="0"/>
              <a:buNone/>
              <a:defRPr/>
            </a:pPr>
            <a:r>
              <a:rPr lang="ja-JP" altLang="en-US" sz="800" dirty="0" smtClean="0">
                <a:solidFill>
                  <a:prstClr val="black"/>
                </a:solidFill>
              </a:rPr>
              <a:t>国立社会保障・人口問題研究所「日本の地域別将来推計人口</a:t>
            </a:r>
            <a:r>
              <a:rPr lang="en-US" altLang="ja-JP" sz="800" dirty="0" smtClean="0">
                <a:solidFill>
                  <a:prstClr val="black"/>
                </a:solidFill>
              </a:rPr>
              <a:t>(</a:t>
            </a:r>
            <a:r>
              <a:rPr lang="ja-JP" altLang="en-US" sz="800" dirty="0" smtClean="0">
                <a:solidFill>
                  <a:prstClr val="black"/>
                </a:solidFill>
              </a:rPr>
              <a:t>平成</a:t>
            </a:r>
            <a:r>
              <a:rPr lang="en-US" altLang="ja-JP" sz="800" dirty="0" smtClean="0">
                <a:solidFill>
                  <a:prstClr val="black"/>
                </a:solidFill>
              </a:rPr>
              <a:t>25(2013)</a:t>
            </a:r>
            <a:r>
              <a:rPr lang="ja-JP" altLang="en-US" sz="800" dirty="0" smtClean="0">
                <a:solidFill>
                  <a:prstClr val="black"/>
                </a:solidFill>
              </a:rPr>
              <a:t>年</a:t>
            </a:r>
            <a:r>
              <a:rPr lang="en-US" altLang="ja-JP" sz="800" dirty="0" smtClean="0">
                <a:solidFill>
                  <a:prstClr val="black"/>
                </a:solidFill>
              </a:rPr>
              <a:t>3</a:t>
            </a:r>
            <a:r>
              <a:rPr lang="ja-JP" altLang="en-US" sz="800" dirty="0" smtClean="0">
                <a:solidFill>
                  <a:prstClr val="black"/>
                </a:solidFill>
              </a:rPr>
              <a:t>月推計</a:t>
            </a:r>
            <a:r>
              <a:rPr lang="en-US" altLang="ja-JP" sz="800" dirty="0" smtClean="0">
                <a:solidFill>
                  <a:prstClr val="black"/>
                </a:solidFill>
              </a:rPr>
              <a:t>)</a:t>
            </a:r>
            <a:r>
              <a:rPr lang="ja-JP" altLang="en-US" sz="800" dirty="0" smtClean="0">
                <a:solidFill>
                  <a:prstClr val="black"/>
                </a:solidFill>
              </a:rPr>
              <a:t>」より作成</a:t>
            </a:r>
            <a:endParaRPr lang="en-US" altLang="ja-JP" sz="800" dirty="0" smtClean="0">
              <a:solidFill>
                <a:prstClr val="black"/>
              </a:solidFill>
            </a:endParaRPr>
          </a:p>
        </p:txBody>
      </p:sp>
      <p:graphicFrame>
        <p:nvGraphicFramePr>
          <p:cNvPr id="24" name="グラフ 23"/>
          <p:cNvGraphicFramePr/>
          <p:nvPr>
            <p:extLst>
              <p:ext uri="{D42A27DB-BD31-4B8C-83A1-F6EECF244321}">
                <p14:modId xmlns:p14="http://schemas.microsoft.com/office/powerpoint/2010/main" val="830641456"/>
              </p:ext>
            </p:extLst>
          </p:nvPr>
        </p:nvGraphicFramePr>
        <p:xfrm>
          <a:off x="704543" y="2279026"/>
          <a:ext cx="3396172" cy="266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186666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リーフォーム 2"/>
          <p:cNvSpPr/>
          <p:nvPr/>
        </p:nvSpPr>
        <p:spPr>
          <a:xfrm>
            <a:off x="4728652" y="5272644"/>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0" y="793"/>
            <a:ext cx="9910764" cy="331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r>
              <a:rPr lang="ja-JP" altLang="en-US" spc="-150" dirty="0" smtClean="0">
                <a:solidFill>
                  <a:prstClr val="black"/>
                </a:solidFill>
                <a:latin typeface="HG丸ｺﾞｼｯｸM-PRO" pitchFamily="50" charset="-128"/>
                <a:ea typeface="HG丸ｺﾞｼｯｸM-PRO" pitchFamily="50" charset="-128"/>
              </a:rPr>
              <a:t>地域ケア会議で介護予防ケアマネジメントのレベルアップを図っている取組例</a:t>
            </a:r>
            <a:r>
              <a:rPr lang="ja-JP" altLang="en-US" sz="2000" spc="-150" dirty="0">
                <a:solidFill>
                  <a:prstClr val="black"/>
                </a:solidFill>
                <a:latin typeface="HG丸ｺﾞｼｯｸM-PRO" pitchFamily="50" charset="-128"/>
                <a:ea typeface="HG丸ｺﾞｼｯｸM-PRO" pitchFamily="50" charset="-128"/>
              </a:rPr>
              <a:t>　</a:t>
            </a:r>
            <a:r>
              <a:rPr lang="ja-JP" altLang="en-US" sz="2000" spc="-150" dirty="0" smtClean="0">
                <a:solidFill>
                  <a:prstClr val="black"/>
                </a:solidFill>
                <a:latin typeface="HG丸ｺﾞｼｯｸM-PRO" pitchFamily="50" charset="-128"/>
                <a:ea typeface="HG丸ｺﾞｼｯｸM-PRO" pitchFamily="50" charset="-128"/>
              </a:rPr>
              <a:t>～奈良県生駒市～</a:t>
            </a:r>
            <a:endParaRPr lang="ja-JP" altLang="en-US" sz="2000" spc="-150" dirty="0">
              <a:solidFill>
                <a:prstClr val="black"/>
              </a:solidFill>
              <a:latin typeface="HG丸ｺﾞｼｯｸM-PRO" pitchFamily="50" charset="-128"/>
              <a:ea typeface="HG丸ｺﾞｼｯｸM-PRO" pitchFamily="50" charset="-128"/>
            </a:endParaRPr>
          </a:p>
        </p:txBody>
      </p:sp>
      <p:sp>
        <p:nvSpPr>
          <p:cNvPr id="17" name="テキスト ボックス 16"/>
          <p:cNvSpPr txBox="1"/>
          <p:nvPr/>
        </p:nvSpPr>
        <p:spPr>
          <a:xfrm>
            <a:off x="66424" y="1238076"/>
            <a:ext cx="1817397" cy="338554"/>
          </a:xfrm>
          <a:prstGeom prst="rect">
            <a:avLst/>
          </a:prstGeom>
          <a:noFill/>
        </p:spPr>
        <p:txBody>
          <a:bodyPr wrap="none" rtlCol="0" anchor="ctr" anchorCtr="0">
            <a:spAutoFit/>
          </a:bodyPr>
          <a:lstStyle/>
          <a:p>
            <a:r>
              <a:rPr lang="en-US" altLang="ja-JP" sz="1600" b="1" dirty="0" smtClean="0">
                <a:solidFill>
                  <a:prstClr val="black"/>
                </a:solidFill>
              </a:rPr>
              <a:t>【</a:t>
            </a:r>
            <a:r>
              <a:rPr lang="ja-JP" altLang="en-US" sz="1600" b="1" dirty="0" smtClean="0">
                <a:solidFill>
                  <a:prstClr val="black"/>
                </a:solidFill>
              </a:rPr>
              <a:t>ここがポイント！</a:t>
            </a:r>
            <a:r>
              <a:rPr lang="en-US" altLang="ja-JP" sz="1600" b="1" dirty="0" smtClean="0">
                <a:solidFill>
                  <a:prstClr val="black"/>
                </a:solidFill>
              </a:rPr>
              <a:t>】</a:t>
            </a:r>
            <a:endParaRPr lang="ja-JP" altLang="en-US" sz="1600" b="1" dirty="0">
              <a:solidFill>
                <a:prstClr val="black"/>
              </a:solidFill>
            </a:endParaRPr>
          </a:p>
        </p:txBody>
      </p:sp>
      <p:sp>
        <p:nvSpPr>
          <p:cNvPr id="13" name="テキスト ボックス 12"/>
          <p:cNvSpPr txBox="1"/>
          <p:nvPr/>
        </p:nvSpPr>
        <p:spPr>
          <a:xfrm>
            <a:off x="8591545" y="2632186"/>
            <a:ext cx="1249060" cy="230832"/>
          </a:xfrm>
          <a:prstGeom prst="rect">
            <a:avLst/>
          </a:prstGeom>
          <a:noFill/>
        </p:spPr>
        <p:txBody>
          <a:bodyPr wrap="none" rtlCol="0" anchor="ctr" anchorCtr="0">
            <a:spAutoFit/>
          </a:bodyPr>
          <a:lstStyle/>
          <a:p>
            <a:r>
              <a:rPr lang="ja-JP" altLang="en-US" sz="900" dirty="0" smtClean="0">
                <a:solidFill>
                  <a:prstClr val="black"/>
                </a:solidFill>
              </a:rPr>
              <a:t>平成</a:t>
            </a:r>
            <a:r>
              <a:rPr lang="en-US" altLang="ja-JP" sz="900" dirty="0" smtClean="0">
                <a:solidFill>
                  <a:prstClr val="black"/>
                </a:solidFill>
              </a:rPr>
              <a:t>25</a:t>
            </a:r>
            <a:r>
              <a:rPr lang="ja-JP" altLang="en-US" sz="900" dirty="0" smtClean="0">
                <a:solidFill>
                  <a:prstClr val="black"/>
                </a:solidFill>
              </a:rPr>
              <a:t>年</a:t>
            </a:r>
            <a:r>
              <a:rPr lang="en-US" altLang="ja-JP" sz="900" dirty="0" smtClean="0">
                <a:solidFill>
                  <a:prstClr val="black"/>
                </a:solidFill>
              </a:rPr>
              <a:t>4</a:t>
            </a:r>
            <a:r>
              <a:rPr lang="ja-JP" altLang="en-US" sz="900" dirty="0" smtClean="0">
                <a:solidFill>
                  <a:prstClr val="black"/>
                </a:solidFill>
              </a:rPr>
              <a:t>月</a:t>
            </a:r>
            <a:r>
              <a:rPr lang="en-US" altLang="ja-JP" sz="900" dirty="0" smtClean="0">
                <a:solidFill>
                  <a:prstClr val="black"/>
                </a:solidFill>
              </a:rPr>
              <a:t>1</a:t>
            </a:r>
            <a:r>
              <a:rPr lang="ja-JP" altLang="en-US" sz="900" dirty="0" smtClean="0">
                <a:solidFill>
                  <a:prstClr val="black"/>
                </a:solidFill>
              </a:rPr>
              <a:t>日現在</a:t>
            </a:r>
            <a:endParaRPr lang="ja-JP" altLang="en-US" sz="900" dirty="0">
              <a:solidFill>
                <a:prstClr val="black"/>
              </a:solidFill>
            </a:endParaRPr>
          </a:p>
        </p:txBody>
      </p:sp>
      <p:sp>
        <p:nvSpPr>
          <p:cNvPr id="9" name="テキスト ボックス 136"/>
          <p:cNvSpPr txBox="1">
            <a:spLocks noChangeArrowheads="1"/>
          </p:cNvSpPr>
          <p:nvPr/>
        </p:nvSpPr>
        <p:spPr bwMode="auto">
          <a:xfrm>
            <a:off x="98870" y="407081"/>
            <a:ext cx="9686440" cy="830997"/>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rIns="36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180975" indent="-180975">
              <a:defRPr/>
            </a:pPr>
            <a:r>
              <a:rPr lang="ja-JP" altLang="en-US" sz="1600" dirty="0" smtClean="0">
                <a:solidFill>
                  <a:prstClr val="black"/>
                </a:solidFill>
              </a:rPr>
              <a:t>○</a:t>
            </a:r>
            <a:r>
              <a:rPr lang="ja-JP" altLang="en-US" sz="1600" spc="-150" dirty="0" smtClean="0">
                <a:solidFill>
                  <a:prstClr val="black"/>
                </a:solidFill>
              </a:rPr>
              <a:t>生駒市は、複数の地域包括支援センターが事例を持ち寄り、多職種協働でケース検討を実施。会議で方向付けられた支援内容を実際に行い、その結果を次の会議で報告し、支援の妥当性を検討。これを繰り返すことで地域包括支援センター全体で自立支援のプロセスが共有され、成功体験の蓄積が介護予防ケアマネジメントのレベルアップにつながっている。</a:t>
            </a:r>
            <a:r>
              <a:rPr lang="ja-JP" altLang="en-US" sz="1600" dirty="0" smtClean="0">
                <a:solidFill>
                  <a:prstClr val="black"/>
                </a:solidFill>
              </a:rPr>
              <a:t>　</a:t>
            </a:r>
            <a:endParaRPr lang="ja-JP" altLang="en-US" sz="1600" b="1" kern="0" dirty="0">
              <a:solidFill>
                <a:prstClr val="black"/>
              </a:solidFill>
              <a:latin typeface="ＭＳ Ｐゴシック"/>
            </a:endParaRPr>
          </a:p>
        </p:txBody>
      </p:sp>
      <p:graphicFrame>
        <p:nvGraphicFramePr>
          <p:cNvPr id="42" name="表 41"/>
          <p:cNvGraphicFramePr>
            <a:graphicFrameLocks noGrp="1"/>
          </p:cNvGraphicFramePr>
          <p:nvPr>
            <p:extLst>
              <p:ext uri="{D42A27DB-BD31-4B8C-83A1-F6EECF244321}">
                <p14:modId xmlns:p14="http://schemas.microsoft.com/office/powerpoint/2010/main" val="4152607611"/>
              </p:ext>
            </p:extLst>
          </p:nvPr>
        </p:nvGraphicFramePr>
        <p:xfrm>
          <a:off x="6984667" y="1462623"/>
          <a:ext cx="2809663" cy="1151683"/>
        </p:xfrm>
        <a:graphic>
          <a:graphicData uri="http://schemas.openxmlformats.org/drawingml/2006/table">
            <a:tbl>
              <a:tblPr>
                <a:tableStyleId>{5C22544A-7EE6-4342-B048-85BDC9FD1C3A}</a:tableStyleId>
              </a:tblPr>
              <a:tblGrid>
                <a:gridCol w="1512896"/>
                <a:gridCol w="1296767"/>
              </a:tblGrid>
              <a:tr h="173379">
                <a:tc>
                  <a:txBody>
                    <a:bodyPr/>
                    <a:lstStyle/>
                    <a:p>
                      <a:pPr algn="l" fontAlgn="ctr"/>
                      <a:r>
                        <a:rPr lang="ja-JP" altLang="en-US" sz="1200" u="none" strike="noStrike" dirty="0">
                          <a:effectLst/>
                          <a:latin typeface="ＭＳ Ｐゴシック" pitchFamily="50" charset="-128"/>
                          <a:ea typeface="ＭＳ Ｐゴシック" pitchFamily="50" charset="-128"/>
                        </a:rPr>
                        <a:t>地域包括</a:t>
                      </a:r>
                      <a:r>
                        <a:rPr lang="ja-JP" altLang="en-US" sz="1200" u="none" strike="noStrike" dirty="0" smtClean="0">
                          <a:effectLst/>
                          <a:latin typeface="ＭＳ Ｐゴシック" pitchFamily="50" charset="-128"/>
                          <a:ea typeface="ＭＳ Ｐゴシック" pitchFamily="50" charset="-128"/>
                        </a:rPr>
                        <a:t>支援センター</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ja-JP" altLang="en-US" sz="1200" b="0" i="0" u="none" strike="noStrike" dirty="0" smtClean="0">
                          <a:solidFill>
                            <a:srgbClr val="000000"/>
                          </a:solidFill>
                          <a:effectLst/>
                          <a:latin typeface="+mn-lt"/>
                          <a:ea typeface="ＭＳ Ｐゴシック" pitchFamily="50" charset="-128"/>
                        </a:rPr>
                        <a:t>委託　</a:t>
                      </a:r>
                      <a:r>
                        <a:rPr lang="en-US" altLang="ja-JP" sz="1200" b="0" i="0" u="none" strike="noStrike" dirty="0" smtClean="0">
                          <a:solidFill>
                            <a:srgbClr val="000000"/>
                          </a:solidFill>
                          <a:effectLst/>
                          <a:latin typeface="+mn-lt"/>
                          <a:ea typeface="ＭＳ Ｐゴシック" pitchFamily="50" charset="-128"/>
                        </a:rPr>
                        <a:t>6</a:t>
                      </a:r>
                      <a:r>
                        <a:rPr lang="ja-JP" altLang="en-US" sz="1200" u="none" strike="noStrike" dirty="0" smtClean="0">
                          <a:effectLst/>
                          <a:latin typeface="ＭＳ Ｐゴシック" pitchFamily="50" charset="-128"/>
                          <a:ea typeface="ＭＳ Ｐゴシック" pitchFamily="50" charset="-128"/>
                        </a:rPr>
                        <a:t>カ所</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6757">
                <a:tc>
                  <a:txBody>
                    <a:bodyPr/>
                    <a:lstStyle/>
                    <a:p>
                      <a:pPr algn="l" fontAlgn="ctr"/>
                      <a:r>
                        <a:rPr lang="ja-JP" altLang="en-US" sz="1200" u="none" strike="noStrike" dirty="0" smtClean="0">
                          <a:effectLst/>
                          <a:latin typeface="ＭＳ Ｐゴシック" pitchFamily="50" charset="-128"/>
                          <a:ea typeface="ＭＳ Ｐゴシック" pitchFamily="50" charset="-128"/>
                        </a:rPr>
                        <a:t>総人口</a:t>
                      </a:r>
                      <a:endParaRPr lang="ja-JP"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solidFill>
                            <a:schemeClr val="tx1"/>
                          </a:solidFill>
                          <a:effectLst/>
                          <a:latin typeface="ＭＳ Ｐゴシック" pitchFamily="50" charset="-128"/>
                          <a:ea typeface="ＭＳ Ｐゴシック" pitchFamily="50" charset="-128"/>
                        </a:rPr>
                        <a:t>121,031</a:t>
                      </a:r>
                      <a:r>
                        <a:rPr lang="ja-JP" altLang="en-US" sz="1200" u="none" strike="noStrike" dirty="0" smtClean="0">
                          <a:solidFill>
                            <a:schemeClr val="tx1"/>
                          </a:solidFill>
                          <a:effectLst/>
                          <a:latin typeface="ＭＳ Ｐゴシック" pitchFamily="50" charset="-128"/>
                          <a:ea typeface="ＭＳ Ｐゴシック" pitchFamily="50" charset="-128"/>
                        </a:rPr>
                        <a:t>人</a:t>
                      </a:r>
                      <a:endParaRPr lang="ja-JP" altLang="en-US" sz="12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65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chemeClr val="tx1"/>
                          </a:solidFill>
                          <a:effectLst/>
                          <a:latin typeface="+mn-lt"/>
                          <a:ea typeface="ＭＳ Ｐゴシック" pitchFamily="50" charset="-128"/>
                        </a:rPr>
                        <a:t>27,491</a:t>
                      </a:r>
                      <a:r>
                        <a:rPr lang="ja-JP" altLang="en-US" sz="1200" b="0" i="0" u="none" strike="noStrike" dirty="0" smtClean="0">
                          <a:solidFill>
                            <a:schemeClr val="tx1"/>
                          </a:solidFill>
                          <a:effectLst/>
                          <a:latin typeface="+mn-lt"/>
                          <a:ea typeface="ＭＳ Ｐゴシック" pitchFamily="50" charset="-128"/>
                        </a:rPr>
                        <a:t>人（</a:t>
                      </a:r>
                      <a:r>
                        <a:rPr lang="en-US" altLang="ja-JP" sz="1200" b="0" i="0" u="none" strike="noStrike" dirty="0" smtClean="0">
                          <a:solidFill>
                            <a:schemeClr val="tx1"/>
                          </a:solidFill>
                          <a:effectLst/>
                          <a:latin typeface="+mn-lt"/>
                          <a:ea typeface="ＭＳ Ｐゴシック" pitchFamily="50" charset="-128"/>
                        </a:rPr>
                        <a:t>22.7</a:t>
                      </a:r>
                      <a:r>
                        <a:rPr lang="ja-JP" altLang="en-US" sz="1200" b="0" i="0" u="none" strike="noStrike" dirty="0" smtClean="0">
                          <a:solidFill>
                            <a:schemeClr val="tx1"/>
                          </a:solidFill>
                          <a:effectLst/>
                          <a:latin typeface="ＭＳ Ｐゴシック" pitchFamily="50" charset="-128"/>
                          <a:ea typeface="ＭＳ Ｐゴシック" pitchFamily="50" charset="-128"/>
                        </a:rPr>
                        <a:t>％）</a:t>
                      </a:r>
                      <a:endParaRPr lang="ja-JP" altLang="en-US" sz="12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75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chemeClr val="tx1"/>
                          </a:solidFill>
                          <a:effectLst/>
                          <a:latin typeface="+mn-lt"/>
                          <a:ea typeface="ＭＳ Ｐゴシック" pitchFamily="50" charset="-128"/>
                        </a:rPr>
                        <a:t>11,496</a:t>
                      </a:r>
                      <a:r>
                        <a:rPr lang="ja-JP" altLang="en-US" sz="1200" b="0" i="0" u="none" strike="noStrike" dirty="0" smtClean="0">
                          <a:solidFill>
                            <a:schemeClr val="tx1"/>
                          </a:solidFill>
                          <a:effectLst/>
                          <a:latin typeface="+mn-lt"/>
                          <a:ea typeface="ＭＳ Ｐゴシック" pitchFamily="50" charset="-128"/>
                        </a:rPr>
                        <a:t>人（</a:t>
                      </a:r>
                      <a:r>
                        <a:rPr lang="en-US" altLang="ja-JP" sz="1200" b="0" i="0" u="none" strike="noStrike" dirty="0" smtClean="0">
                          <a:solidFill>
                            <a:schemeClr val="tx1"/>
                          </a:solidFill>
                          <a:effectLst/>
                          <a:latin typeface="+mn-lt"/>
                          <a:ea typeface="ＭＳ Ｐゴシック" pitchFamily="50" charset="-128"/>
                        </a:rPr>
                        <a:t>9.5</a:t>
                      </a:r>
                      <a:r>
                        <a:rPr lang="ja-JP" altLang="en-US" sz="1200" b="0" i="0" u="none" strike="noStrike" dirty="0" smtClean="0">
                          <a:solidFill>
                            <a:schemeClr val="tx1"/>
                          </a:solidFill>
                          <a:effectLst/>
                          <a:latin typeface="ＭＳ Ｐゴシック" pitchFamily="50" charset="-128"/>
                          <a:ea typeface="ＭＳ Ｐゴシック" pitchFamily="50" charset="-128"/>
                        </a:rPr>
                        <a:t>％）</a:t>
                      </a:r>
                      <a:endParaRPr lang="ja-JP" altLang="en-US" sz="12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ja-JP" altLang="en-US" sz="1200" b="0" i="0" u="none" strike="noStrike" dirty="0" smtClean="0">
                          <a:solidFill>
                            <a:srgbClr val="000000"/>
                          </a:solidFill>
                          <a:effectLst/>
                          <a:latin typeface="ＭＳ Ｐゴシック" pitchFamily="50" charset="-128"/>
                          <a:ea typeface="ＭＳ Ｐゴシック" pitchFamily="50" charset="-128"/>
                        </a:rPr>
                        <a:t>要介護認定率</a:t>
                      </a:r>
                      <a:endParaRPr lang="zh-CN"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solidFill>
                            <a:schemeClr val="tx1"/>
                          </a:solidFill>
                          <a:effectLst/>
                          <a:latin typeface="ＭＳ Ｐゴシック" pitchFamily="50" charset="-128"/>
                          <a:ea typeface="ＭＳ Ｐゴシック" pitchFamily="50" charset="-128"/>
                        </a:rPr>
                        <a:t>15.6%</a:t>
                      </a:r>
                    </a:p>
                  </a:txBody>
                  <a:tcPr marL="0" marR="0" marT="0" marB="0" anchor="ctr"/>
                </a:tc>
              </a:tr>
              <a:tr h="233406">
                <a:tc>
                  <a:txBody>
                    <a:bodyPr/>
                    <a:lstStyle/>
                    <a:p>
                      <a:pPr algn="l" fontAlgn="ctr"/>
                      <a:r>
                        <a:rPr lang="zh-CN" altLang="en-US" sz="1200" u="none" strike="noStrike" dirty="0">
                          <a:effectLst/>
                          <a:latin typeface="ＭＳ Ｐゴシック" pitchFamily="50" charset="-128"/>
                          <a:ea typeface="ＭＳ Ｐゴシック" pitchFamily="50" charset="-128"/>
                        </a:rPr>
                        <a:t>第</a:t>
                      </a:r>
                      <a:r>
                        <a:rPr lang="en-US" altLang="zh-CN" sz="1200" u="none" strike="noStrike" dirty="0">
                          <a:effectLst/>
                          <a:latin typeface="ＭＳ Ｐゴシック" pitchFamily="50" charset="-128"/>
                          <a:ea typeface="ＭＳ Ｐゴシック" pitchFamily="50" charset="-128"/>
                        </a:rPr>
                        <a:t>5</a:t>
                      </a:r>
                      <a:r>
                        <a:rPr lang="zh-CN" altLang="en-US" sz="1200" u="none" strike="noStrike" dirty="0">
                          <a:effectLst/>
                          <a:latin typeface="ＭＳ Ｐゴシック" pitchFamily="50" charset="-128"/>
                          <a:ea typeface="ＭＳ Ｐゴシック" pitchFamily="50" charset="-128"/>
                        </a:rPr>
                        <a:t>期</a:t>
                      </a:r>
                      <a:r>
                        <a:rPr lang="en-US" altLang="zh-CN" sz="1200" u="none" strike="noStrike" dirty="0">
                          <a:effectLst/>
                          <a:latin typeface="ＭＳ Ｐゴシック" pitchFamily="50" charset="-128"/>
                          <a:ea typeface="ＭＳ Ｐゴシック" pitchFamily="50" charset="-128"/>
                        </a:rPr>
                        <a:t>1</a:t>
                      </a:r>
                      <a:r>
                        <a:rPr lang="zh-CN" altLang="en-US" sz="1200" u="none" strike="noStrike" dirty="0">
                          <a:effectLst/>
                          <a:latin typeface="ＭＳ Ｐゴシック" pitchFamily="50" charset="-128"/>
                          <a:ea typeface="ＭＳ Ｐゴシック" pitchFamily="50" charset="-128"/>
                        </a:rPr>
                        <a:t>号保険料</a:t>
                      </a:r>
                      <a:endParaRPr lang="zh-CN"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chemeClr val="tx1"/>
                          </a:solidFill>
                          <a:effectLst/>
                          <a:latin typeface="+mn-lt"/>
                          <a:ea typeface="ＭＳ Ｐゴシック" pitchFamily="50" charset="-128"/>
                        </a:rPr>
                        <a:t>4,570</a:t>
                      </a:r>
                      <a:r>
                        <a:rPr lang="ja-JP" altLang="en-US" sz="1200" u="none" strike="noStrike" dirty="0" smtClean="0">
                          <a:solidFill>
                            <a:schemeClr val="tx1"/>
                          </a:solidFill>
                          <a:effectLst/>
                          <a:latin typeface="ＭＳ Ｐゴシック" pitchFamily="50" charset="-128"/>
                          <a:ea typeface="ＭＳ Ｐゴシック" pitchFamily="50" charset="-128"/>
                        </a:rPr>
                        <a:t>円</a:t>
                      </a:r>
                      <a:endParaRPr lang="en-US" altLang="ja-JP" sz="1200" u="none" strike="noStrike" dirty="0" smtClean="0">
                        <a:solidFill>
                          <a:schemeClr val="tx1"/>
                        </a:solidFill>
                        <a:effectLst/>
                        <a:latin typeface="ＭＳ Ｐゴシック" pitchFamily="50" charset="-128"/>
                        <a:ea typeface="ＭＳ Ｐゴシック" pitchFamily="50" charset="-128"/>
                      </a:endParaRPr>
                    </a:p>
                  </a:txBody>
                  <a:tcPr marL="0" marR="0" marT="0" marB="0" anchor="ctr"/>
                </a:tc>
              </a:tr>
            </a:tbl>
          </a:graphicData>
        </a:graphic>
      </p:graphicFrame>
      <p:grpSp>
        <p:nvGrpSpPr>
          <p:cNvPr id="39" name="グループ化 38"/>
          <p:cNvGrpSpPr/>
          <p:nvPr/>
        </p:nvGrpSpPr>
        <p:grpSpPr>
          <a:xfrm>
            <a:off x="5451170" y="1434146"/>
            <a:ext cx="1818718" cy="1456757"/>
            <a:chOff x="2730274" y="1770287"/>
            <a:chExt cx="2379291" cy="1755345"/>
          </a:xfrm>
        </p:grpSpPr>
        <p:pic>
          <p:nvPicPr>
            <p:cNvPr id="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0076" y="1811997"/>
              <a:ext cx="1096599" cy="171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グループ化 47"/>
            <p:cNvGrpSpPr/>
            <p:nvPr/>
          </p:nvGrpSpPr>
          <p:grpSpPr>
            <a:xfrm>
              <a:off x="2730274" y="1770287"/>
              <a:ext cx="2379291" cy="1243977"/>
              <a:chOff x="2768859" y="1753680"/>
              <a:chExt cx="2379291" cy="1243977"/>
            </a:xfrm>
          </p:grpSpPr>
          <p:sp>
            <p:nvSpPr>
              <p:cNvPr id="57" name="テキスト ボックス 56"/>
              <p:cNvSpPr txBox="1"/>
              <p:nvPr/>
            </p:nvSpPr>
            <p:spPr>
              <a:xfrm>
                <a:off x="3505023" y="2104961"/>
                <a:ext cx="422772" cy="892696"/>
              </a:xfrm>
              <a:prstGeom prst="rect">
                <a:avLst/>
              </a:prstGeom>
              <a:noFill/>
            </p:spPr>
            <p:txBody>
              <a:bodyPr vert="eaVert" wrap="square" rtlCol="0">
                <a:spAutoFit/>
              </a:bodyPr>
              <a:lstStyle/>
              <a:p>
                <a:r>
                  <a:rPr lang="ja-JP" altLang="en-US" sz="900" dirty="0">
                    <a:solidFill>
                      <a:prstClr val="black"/>
                    </a:solidFill>
                  </a:rPr>
                  <a:t>大阪</a:t>
                </a:r>
                <a:r>
                  <a:rPr lang="ja-JP" altLang="en-US" sz="900" dirty="0" smtClean="0">
                    <a:solidFill>
                      <a:prstClr val="black"/>
                    </a:solidFill>
                  </a:rPr>
                  <a:t>府</a:t>
                </a:r>
                <a:endParaRPr lang="ja-JP" altLang="en-US" sz="800" dirty="0">
                  <a:solidFill>
                    <a:prstClr val="black"/>
                  </a:solidFill>
                </a:endParaRPr>
              </a:p>
            </p:txBody>
          </p:sp>
          <p:sp>
            <p:nvSpPr>
              <p:cNvPr id="58" name="テキスト ボックス 57"/>
              <p:cNvSpPr txBox="1"/>
              <p:nvPr/>
            </p:nvSpPr>
            <p:spPr>
              <a:xfrm>
                <a:off x="3945035" y="1753680"/>
                <a:ext cx="1203115" cy="278145"/>
              </a:xfrm>
              <a:prstGeom prst="rect">
                <a:avLst/>
              </a:prstGeom>
              <a:noFill/>
            </p:spPr>
            <p:txBody>
              <a:bodyPr wrap="square" rtlCol="0">
                <a:spAutoFit/>
              </a:bodyPr>
              <a:lstStyle/>
              <a:p>
                <a:r>
                  <a:rPr lang="ja-JP" altLang="en-US" sz="900" dirty="0">
                    <a:solidFill>
                      <a:prstClr val="black"/>
                    </a:solidFill>
                  </a:rPr>
                  <a:t>京都</a:t>
                </a:r>
                <a:r>
                  <a:rPr lang="ja-JP" altLang="en-US" sz="900" dirty="0" smtClean="0">
                    <a:solidFill>
                      <a:prstClr val="black"/>
                    </a:solidFill>
                  </a:rPr>
                  <a:t>府</a:t>
                </a:r>
                <a:endParaRPr lang="ja-JP" altLang="en-US" sz="800" dirty="0">
                  <a:solidFill>
                    <a:prstClr val="black"/>
                  </a:solidFill>
                </a:endParaRPr>
              </a:p>
            </p:txBody>
          </p:sp>
          <p:sp>
            <p:nvSpPr>
              <p:cNvPr id="59" name="テキスト ボックス 58"/>
              <p:cNvSpPr txBox="1"/>
              <p:nvPr/>
            </p:nvSpPr>
            <p:spPr>
              <a:xfrm>
                <a:off x="3875602" y="2568405"/>
                <a:ext cx="1203115" cy="278145"/>
              </a:xfrm>
              <a:prstGeom prst="rect">
                <a:avLst/>
              </a:prstGeom>
              <a:noFill/>
            </p:spPr>
            <p:txBody>
              <a:bodyPr wrap="square" rtlCol="0">
                <a:spAutoFit/>
              </a:bodyPr>
              <a:lstStyle/>
              <a:p>
                <a:r>
                  <a:rPr lang="ja-JP" altLang="en-US" sz="900" b="1" dirty="0">
                    <a:solidFill>
                      <a:prstClr val="black"/>
                    </a:solidFill>
                  </a:rPr>
                  <a:t>奈良</a:t>
                </a:r>
                <a:r>
                  <a:rPr lang="ja-JP" altLang="en-US" sz="900" b="1" dirty="0" smtClean="0">
                    <a:solidFill>
                      <a:prstClr val="black"/>
                    </a:solidFill>
                  </a:rPr>
                  <a:t>県</a:t>
                </a:r>
                <a:endParaRPr lang="ja-JP" altLang="en-US" sz="800" b="1" dirty="0">
                  <a:solidFill>
                    <a:prstClr val="black"/>
                  </a:solidFill>
                </a:endParaRPr>
              </a:p>
            </p:txBody>
          </p:sp>
          <p:sp>
            <p:nvSpPr>
              <p:cNvPr id="60" name="角丸四角形吹き出し 59"/>
              <p:cNvSpPr/>
              <p:nvPr/>
            </p:nvSpPr>
            <p:spPr>
              <a:xfrm>
                <a:off x="2768859" y="1813638"/>
                <a:ext cx="878255" cy="369283"/>
              </a:xfrm>
              <a:prstGeom prst="wedgeRoundRectCallout">
                <a:avLst>
                  <a:gd name="adj1" fmla="val 101345"/>
                  <a:gd name="adj2" fmla="val -12935"/>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200" dirty="0">
                    <a:solidFill>
                      <a:prstClr val="black"/>
                    </a:solidFill>
                  </a:rPr>
                  <a:t>生駒市</a:t>
                </a:r>
              </a:p>
            </p:txBody>
          </p:sp>
        </p:grpSp>
      </p:grpSp>
      <p:sp>
        <p:nvSpPr>
          <p:cNvPr id="71" name="テキスト ボックス 70"/>
          <p:cNvSpPr txBox="1"/>
          <p:nvPr/>
        </p:nvSpPr>
        <p:spPr>
          <a:xfrm>
            <a:off x="66400" y="1472848"/>
            <a:ext cx="5977019" cy="1969770"/>
          </a:xfrm>
          <a:prstGeom prst="rect">
            <a:avLst/>
          </a:prstGeom>
          <a:noFill/>
        </p:spPr>
        <p:txBody>
          <a:bodyPr wrap="square" rtlCol="0" anchor="ctr" anchorCtr="0">
            <a:spAutoFit/>
          </a:bodyPr>
          <a:lstStyle/>
          <a:p>
            <a:r>
              <a:rPr lang="ja-JP" altLang="en-US" sz="1300" dirty="0" smtClean="0">
                <a:solidFill>
                  <a:prstClr val="black"/>
                </a:solidFill>
              </a:rPr>
              <a:t>①ケース検討は、要点を押さえる。漫然と行わない。（１事例１５分以内）</a:t>
            </a:r>
            <a:endParaRPr lang="en-US" altLang="ja-JP" sz="1300" dirty="0" smtClean="0">
              <a:solidFill>
                <a:prstClr val="black"/>
              </a:solidFill>
            </a:endParaRPr>
          </a:p>
          <a:p>
            <a:r>
              <a:rPr lang="ja-JP" altLang="en-US" sz="1300" dirty="0" smtClean="0">
                <a:solidFill>
                  <a:prstClr val="black"/>
                </a:solidFill>
              </a:rPr>
              <a:t>②１事例につき、初回、中間、最終の最低３回検討。（モニタリングが重要）</a:t>
            </a:r>
            <a:endParaRPr lang="en-US" altLang="ja-JP" sz="1300" dirty="0" smtClean="0">
              <a:solidFill>
                <a:prstClr val="black"/>
              </a:solidFill>
            </a:endParaRPr>
          </a:p>
          <a:p>
            <a:r>
              <a:rPr lang="ja-JP" altLang="en-US" sz="1300" dirty="0" smtClean="0">
                <a:solidFill>
                  <a:prstClr val="black"/>
                </a:solidFill>
              </a:rPr>
              <a:t>③疾患別等に体系化して集中議論で効率化</a:t>
            </a:r>
            <a:endParaRPr lang="en-US" altLang="ja-JP" sz="1300" dirty="0" smtClean="0">
              <a:solidFill>
                <a:prstClr val="black"/>
              </a:solidFill>
            </a:endParaRPr>
          </a:p>
          <a:p>
            <a:r>
              <a:rPr lang="ja-JP" altLang="en-US" sz="1300" dirty="0" smtClean="0">
                <a:solidFill>
                  <a:prstClr val="black"/>
                </a:solidFill>
              </a:rPr>
              <a:t>④継続</a:t>
            </a:r>
            <a:r>
              <a:rPr lang="ja-JP" altLang="en-US" sz="1300" dirty="0">
                <a:solidFill>
                  <a:prstClr val="black"/>
                </a:solidFill>
              </a:rPr>
              <a:t>（毎月１回</a:t>
            </a:r>
            <a:r>
              <a:rPr lang="ja-JP" altLang="en-US" sz="1300" dirty="0" smtClean="0">
                <a:solidFill>
                  <a:prstClr val="black"/>
                </a:solidFill>
              </a:rPr>
              <a:t>）</a:t>
            </a:r>
            <a:endParaRPr lang="en-US" altLang="ja-JP" sz="1300" dirty="0" smtClean="0">
              <a:solidFill>
                <a:prstClr val="black"/>
              </a:solidFill>
            </a:endParaRPr>
          </a:p>
          <a:p>
            <a:endParaRPr lang="en-US" altLang="ja-JP" sz="8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保険者主催で毎回、</a:t>
            </a:r>
            <a:r>
              <a:rPr lang="en-US" altLang="ja-JP" sz="1200" dirty="0" smtClean="0">
                <a:solidFill>
                  <a:prstClr val="black"/>
                </a:solidFill>
                <a:latin typeface="ＭＳ Ｐゴシック"/>
              </a:rPr>
              <a:t>25</a:t>
            </a: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30</a:t>
            </a:r>
            <a:r>
              <a:rPr lang="ja-JP" altLang="en-US" sz="1200" dirty="0" smtClean="0">
                <a:solidFill>
                  <a:prstClr val="black"/>
                </a:solidFill>
              </a:rPr>
              <a:t>事例を検討。</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検討会は１８０分以内に</a:t>
            </a:r>
            <a:r>
              <a:rPr lang="ja-JP" altLang="en-US" sz="1200" dirty="0">
                <a:solidFill>
                  <a:prstClr val="black"/>
                </a:solidFill>
              </a:rPr>
              <a:t>収める。（初回事例は</a:t>
            </a:r>
            <a:r>
              <a:rPr lang="en-US" altLang="ja-JP" sz="1200" dirty="0">
                <a:solidFill>
                  <a:prstClr val="black"/>
                </a:solidFill>
              </a:rPr>
              <a:t>1</a:t>
            </a:r>
            <a:r>
              <a:rPr lang="ja-JP" altLang="en-US" sz="1200" dirty="0">
                <a:solidFill>
                  <a:prstClr val="black"/>
                </a:solidFill>
              </a:rPr>
              <a:t>件</a:t>
            </a:r>
            <a:r>
              <a:rPr lang="en-US" altLang="ja-JP" sz="1200" dirty="0">
                <a:solidFill>
                  <a:prstClr val="black"/>
                </a:solidFill>
              </a:rPr>
              <a:t>15</a:t>
            </a:r>
            <a:r>
              <a:rPr lang="ja-JP" altLang="en-US" sz="1200" dirty="0">
                <a:solidFill>
                  <a:prstClr val="black"/>
                </a:solidFill>
              </a:rPr>
              <a:t>分、モニタリングは</a:t>
            </a:r>
            <a:r>
              <a:rPr lang="en-US" altLang="ja-JP" sz="1200" dirty="0">
                <a:solidFill>
                  <a:prstClr val="black"/>
                </a:solidFill>
              </a:rPr>
              <a:t>5</a:t>
            </a:r>
            <a:r>
              <a:rPr lang="ja-JP" altLang="en-US" sz="1200" dirty="0">
                <a:solidFill>
                  <a:prstClr val="black"/>
                </a:solidFill>
              </a:rPr>
              <a:t>分</a:t>
            </a:r>
            <a:r>
              <a:rPr lang="ja-JP" altLang="en-US" sz="1200" dirty="0" smtClean="0">
                <a:solidFill>
                  <a:prstClr val="black"/>
                </a:solidFill>
              </a:rPr>
              <a:t>程度）</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効率化を工夫（アセスメント様式の統一、初回・中間・終了の経過が一覧できる記録様式、疾患別属性別に事例の類型化等）</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多職種で検討（通所スタッフ、リハ、栄養、歯科）</a:t>
            </a:r>
            <a:endParaRPr lang="ja-JP" altLang="en-US" sz="1200" dirty="0">
              <a:solidFill>
                <a:prstClr val="black"/>
              </a:solidFill>
            </a:endParaRPr>
          </a:p>
        </p:txBody>
      </p:sp>
      <p:sp>
        <p:nvSpPr>
          <p:cNvPr id="69" name="テキスト ボックス 68"/>
          <p:cNvSpPr txBox="1"/>
          <p:nvPr/>
        </p:nvSpPr>
        <p:spPr>
          <a:xfrm>
            <a:off x="1294550" y="5348061"/>
            <a:ext cx="723623" cy="415498"/>
          </a:xfrm>
          <a:prstGeom prst="rect">
            <a:avLst/>
          </a:prstGeom>
          <a:noFill/>
        </p:spPr>
        <p:txBody>
          <a:bodyPr wrap="none" rtlCol="0" anchor="ctr" anchorCtr="0">
            <a:spAutoFit/>
          </a:bodyPr>
          <a:lstStyle/>
          <a:p>
            <a:r>
              <a:rPr lang="ja-JP" altLang="en-US" sz="1050" dirty="0" smtClean="0">
                <a:solidFill>
                  <a:prstClr val="black"/>
                </a:solidFill>
              </a:rPr>
              <a:t>同行訪問</a:t>
            </a:r>
            <a:endParaRPr lang="en-US" altLang="ja-JP" sz="1050" dirty="0" smtClean="0">
              <a:solidFill>
                <a:prstClr val="black"/>
              </a:solidFill>
            </a:endParaRPr>
          </a:p>
          <a:p>
            <a:pPr algn="ctr"/>
            <a:r>
              <a:rPr lang="ja-JP" altLang="en-US" sz="1050" dirty="0" smtClean="0">
                <a:solidFill>
                  <a:prstClr val="black"/>
                </a:solidFill>
              </a:rPr>
              <a:t>（栄養）</a:t>
            </a:r>
            <a:endParaRPr lang="ja-JP" altLang="en-US" sz="1050" dirty="0">
              <a:solidFill>
                <a:prstClr val="black"/>
              </a:solidFill>
            </a:endParaRPr>
          </a:p>
        </p:txBody>
      </p:sp>
      <p:sp>
        <p:nvSpPr>
          <p:cNvPr id="23" name="右矢印 22"/>
          <p:cNvSpPr/>
          <p:nvPr/>
        </p:nvSpPr>
        <p:spPr>
          <a:xfrm>
            <a:off x="5686833" y="4115255"/>
            <a:ext cx="995190" cy="666325"/>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テキスト ボックス 23"/>
          <p:cNvSpPr txBox="1"/>
          <p:nvPr/>
        </p:nvSpPr>
        <p:spPr>
          <a:xfrm>
            <a:off x="6682048" y="2982148"/>
            <a:ext cx="3038870" cy="3677930"/>
          </a:xfrm>
          <a:prstGeom prst="rect">
            <a:avLst/>
          </a:prstGeom>
          <a:noFill/>
        </p:spPr>
        <p:txBody>
          <a:bodyPr wrap="square" rtlCol="0" anchor="ctr" anchorCtr="0">
            <a:spAutoFit/>
          </a:bodyPr>
          <a:lstStyle/>
          <a:p>
            <a:r>
              <a:rPr lang="ja-JP" altLang="en-US" sz="1400" dirty="0" smtClean="0">
                <a:solidFill>
                  <a:prstClr val="black"/>
                </a:solidFill>
              </a:rPr>
              <a:t>○地域包括支援センター</a:t>
            </a:r>
            <a:endParaRPr lang="en-US" altLang="ja-JP" sz="14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自立支援の視点が定着</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a:solidFill>
                  <a:prstClr val="black"/>
                </a:solidFill>
              </a:rPr>
              <a:t>アセスメント力が</a:t>
            </a:r>
            <a:r>
              <a:rPr lang="ja-JP" altLang="en-US" sz="1200" dirty="0" smtClean="0">
                <a:solidFill>
                  <a:prstClr val="black"/>
                </a:solidFill>
              </a:rPr>
              <a:t>向上</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個を視る目と地域を視る目の両方がバランスよく備わった</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a:solidFill>
                  <a:prstClr val="black"/>
                </a:solidFill>
              </a:rPr>
              <a:t>高齢者自身の自立の意識を</a:t>
            </a:r>
            <a:r>
              <a:rPr lang="ja-JP" altLang="en-US" sz="1200" dirty="0" smtClean="0">
                <a:solidFill>
                  <a:prstClr val="black"/>
                </a:solidFill>
              </a:rPr>
              <a:t>高める関わり方が向上</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a:solidFill>
                  <a:prstClr val="black"/>
                </a:solidFill>
              </a:rPr>
              <a:t>家族</a:t>
            </a:r>
            <a:r>
              <a:rPr lang="ja-JP" altLang="en-US" sz="1200" dirty="0" smtClean="0">
                <a:solidFill>
                  <a:prstClr val="black"/>
                </a:solidFill>
              </a:rPr>
              <a:t>の負担軽減策を具体的に立てられる</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地域の資源や人材を活かすアイディアが豊富に</a:t>
            </a:r>
            <a:endParaRPr lang="en-US" altLang="ja-JP" sz="1200" dirty="0" smtClean="0">
              <a:solidFill>
                <a:prstClr val="black"/>
              </a:solidFill>
            </a:endParaRPr>
          </a:p>
          <a:p>
            <a:endParaRPr lang="en-US" altLang="ja-JP" sz="1200" dirty="0" smtClean="0">
              <a:solidFill>
                <a:prstClr val="black"/>
              </a:solidFill>
            </a:endParaRPr>
          </a:p>
          <a:p>
            <a:r>
              <a:rPr lang="ja-JP" altLang="en-US" sz="1300" dirty="0" smtClean="0">
                <a:solidFill>
                  <a:prstClr val="black"/>
                </a:solidFill>
              </a:rPr>
              <a:t>○通所事業所</a:t>
            </a:r>
            <a:endParaRPr lang="en-US" altLang="ja-JP" sz="13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自立支援の視点が定着</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a:solidFill>
                  <a:prstClr val="black"/>
                </a:solidFill>
              </a:rPr>
              <a:t>アセスメント力が</a:t>
            </a:r>
            <a:r>
              <a:rPr lang="ja-JP" altLang="en-US" sz="1200" dirty="0" smtClean="0">
                <a:solidFill>
                  <a:prstClr val="black"/>
                </a:solidFill>
              </a:rPr>
              <a:t>向上</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的確な個別プログラムが立てられる</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通所の“卒業”の意識が定着</a:t>
            </a:r>
            <a:endParaRPr lang="en-US" altLang="ja-JP" sz="1200" dirty="0" smtClean="0">
              <a:solidFill>
                <a:prstClr val="black"/>
              </a:solidFill>
            </a:endParaRPr>
          </a:p>
          <a:p>
            <a:pPr marL="171450" indent="-171450">
              <a:buFont typeface="Arial" panose="020B0604020202020204" pitchFamily="34" charset="0"/>
              <a:buChar char="•"/>
            </a:pPr>
            <a:r>
              <a:rPr lang="ja-JP" altLang="en-US" sz="1200" dirty="0" smtClean="0">
                <a:solidFill>
                  <a:prstClr val="black"/>
                </a:solidFill>
              </a:rPr>
              <a:t>通所卒業を念頭に置いて居場所と役割づくりを並行して行うようになり、“卒業”を達成できる</a:t>
            </a:r>
            <a:r>
              <a:rPr lang="ja-JP" altLang="en-US" sz="1400" dirty="0">
                <a:solidFill>
                  <a:prstClr val="black"/>
                </a:solidFill>
              </a:rPr>
              <a:t>　</a:t>
            </a:r>
          </a:p>
        </p:txBody>
      </p:sp>
      <p:sp>
        <p:nvSpPr>
          <p:cNvPr id="86" name="テキスト ボックス 85"/>
          <p:cNvSpPr txBox="1"/>
          <p:nvPr/>
        </p:nvSpPr>
        <p:spPr>
          <a:xfrm>
            <a:off x="5643943" y="4680405"/>
            <a:ext cx="799001" cy="292388"/>
          </a:xfrm>
          <a:prstGeom prst="rect">
            <a:avLst/>
          </a:prstGeom>
          <a:noFill/>
        </p:spPr>
        <p:txBody>
          <a:bodyPr wrap="none" rtlCol="0" anchor="ctr" anchorCtr="0">
            <a:spAutoFit/>
          </a:bodyPr>
          <a:lstStyle/>
          <a:p>
            <a:r>
              <a:rPr lang="ja-JP" altLang="en-US" sz="1300" dirty="0" smtClean="0">
                <a:solidFill>
                  <a:prstClr val="black"/>
                </a:solidFill>
              </a:rPr>
              <a:t>約１年後</a:t>
            </a:r>
            <a:endParaRPr lang="ja-JP" altLang="en-US" sz="1300" dirty="0">
              <a:solidFill>
                <a:prstClr val="black"/>
              </a:solidFill>
            </a:endParaRPr>
          </a:p>
        </p:txBody>
      </p:sp>
      <p:sp>
        <p:nvSpPr>
          <p:cNvPr id="87" name="フリーフォーム 86"/>
          <p:cNvSpPr/>
          <p:nvPr/>
        </p:nvSpPr>
        <p:spPr>
          <a:xfrm>
            <a:off x="2859838" y="5549828"/>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フリーフォーム 87"/>
          <p:cNvSpPr/>
          <p:nvPr/>
        </p:nvSpPr>
        <p:spPr>
          <a:xfrm>
            <a:off x="1120257" y="5332373"/>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 name="グループ化 3"/>
          <p:cNvGrpSpPr/>
          <p:nvPr/>
        </p:nvGrpSpPr>
        <p:grpSpPr>
          <a:xfrm>
            <a:off x="50803" y="3407520"/>
            <a:ext cx="5802011" cy="3433671"/>
            <a:chOff x="50779" y="3523962"/>
            <a:chExt cx="5799222" cy="3433671"/>
          </a:xfrm>
        </p:grpSpPr>
        <p:pic>
          <p:nvPicPr>
            <p:cNvPr id="1034"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2065" y="6037434"/>
              <a:ext cx="664755" cy="53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3946591" y="5441629"/>
              <a:ext cx="722927" cy="415498"/>
            </a:xfrm>
            <a:prstGeom prst="rect">
              <a:avLst/>
            </a:prstGeom>
            <a:noFill/>
          </p:spPr>
          <p:txBody>
            <a:bodyPr wrap="none" rtlCol="0" anchor="ctr" anchorCtr="0">
              <a:spAutoFit/>
            </a:bodyPr>
            <a:lstStyle/>
            <a:p>
              <a:r>
                <a:rPr lang="ja-JP" altLang="en-US" sz="1050" dirty="0" smtClean="0">
                  <a:solidFill>
                    <a:prstClr val="black"/>
                  </a:solidFill>
                </a:rPr>
                <a:t>同行訪問</a:t>
              </a:r>
              <a:endParaRPr lang="en-US" altLang="ja-JP" sz="1050" dirty="0" smtClean="0">
                <a:solidFill>
                  <a:prstClr val="black"/>
                </a:solidFill>
              </a:endParaRPr>
            </a:p>
            <a:p>
              <a:pPr algn="ctr"/>
              <a:r>
                <a:rPr lang="ja-JP" altLang="en-US" sz="1050" dirty="0" smtClean="0">
                  <a:solidFill>
                    <a:prstClr val="black"/>
                  </a:solidFill>
                </a:rPr>
                <a:t>（リハ職）</a:t>
              </a:r>
              <a:endParaRPr lang="ja-JP" altLang="en-US" sz="1050" dirty="0">
                <a:solidFill>
                  <a:prstClr val="black"/>
                </a:solidFill>
              </a:endParaRPr>
            </a:p>
          </p:txBody>
        </p:sp>
        <p:sp>
          <p:nvSpPr>
            <p:cNvPr id="14" name="円/楕円 13"/>
            <p:cNvSpPr/>
            <p:nvPr/>
          </p:nvSpPr>
          <p:spPr>
            <a:xfrm>
              <a:off x="3939170" y="5735414"/>
              <a:ext cx="1795300"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lang="ja-JP" altLang="en-US" sz="1000" dirty="0">
                <a:solidFill>
                  <a:prstClr val="black"/>
                </a:solidFil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5215" y="5953072"/>
              <a:ext cx="738795" cy="51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3903" y="6070241"/>
              <a:ext cx="588473" cy="39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60883" y="6279691"/>
              <a:ext cx="797797" cy="46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622" y="6042878"/>
              <a:ext cx="738795" cy="46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59918" y="6186872"/>
              <a:ext cx="638559" cy="56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フリーフォーム 46"/>
            <p:cNvSpPr/>
            <p:nvPr/>
          </p:nvSpPr>
          <p:spPr>
            <a:xfrm rot="11299426">
              <a:off x="1185888" y="4527443"/>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フリーフォーム 48"/>
            <p:cNvSpPr/>
            <p:nvPr/>
          </p:nvSpPr>
          <p:spPr>
            <a:xfrm rot="21437515">
              <a:off x="1516814" y="4163352"/>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フリーフォーム 49"/>
            <p:cNvSpPr/>
            <p:nvPr/>
          </p:nvSpPr>
          <p:spPr>
            <a:xfrm rot="8877786">
              <a:off x="2733753" y="4691699"/>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フリーフォーム 50"/>
            <p:cNvSpPr/>
            <p:nvPr/>
          </p:nvSpPr>
          <p:spPr>
            <a:xfrm rot="17747200">
              <a:off x="3985034" y="4079564"/>
              <a:ext cx="380809" cy="848119"/>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フリーフォーム 51"/>
            <p:cNvSpPr/>
            <p:nvPr/>
          </p:nvSpPr>
          <p:spPr>
            <a:xfrm rot="6924577">
              <a:off x="4216545" y="4397020"/>
              <a:ext cx="380809" cy="848119"/>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フリーフォーム 52"/>
            <p:cNvSpPr/>
            <p:nvPr/>
          </p:nvSpPr>
          <p:spPr>
            <a:xfrm rot="19130834">
              <a:off x="2667284" y="4338610"/>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円/楕円 42"/>
            <p:cNvSpPr/>
            <p:nvPr/>
          </p:nvSpPr>
          <p:spPr>
            <a:xfrm>
              <a:off x="1293903" y="3523962"/>
              <a:ext cx="3220649" cy="1098136"/>
            </a:xfrm>
            <a:prstGeom prst="ellipse">
              <a:avLst/>
            </a:prstGeom>
            <a:solidFill>
              <a:schemeClr val="accent6">
                <a:lumMod val="60000"/>
                <a:lumOff val="40000"/>
              </a:schemeClr>
            </a:solidFill>
            <a:ln w="12700" cmpd="dbl"/>
            <a:effectLst>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endParaRPr lang="en-US" altLang="ja-JP" sz="1100" dirty="0" smtClean="0">
                <a:solidFill>
                  <a:prstClr val="black"/>
                </a:solidFill>
                <a:latin typeface="ＭＳ Ｐゴシック" pitchFamily="50" charset="-128"/>
              </a:endParaRPr>
            </a:p>
          </p:txBody>
        </p:sp>
        <p:sp>
          <p:nvSpPr>
            <p:cNvPr id="45" name="円/楕円 44"/>
            <p:cNvSpPr/>
            <p:nvPr/>
          </p:nvSpPr>
          <p:spPr>
            <a:xfrm>
              <a:off x="687204" y="3723985"/>
              <a:ext cx="908427" cy="389513"/>
            </a:xfrm>
            <a:prstGeom prst="ellipse">
              <a:avLst/>
            </a:prstGeom>
            <a:solidFill>
              <a:srgbClr val="FFCC66"/>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ja-JP" altLang="en-US" sz="1200" dirty="0" smtClean="0">
                  <a:solidFill>
                    <a:prstClr val="black"/>
                  </a:solidFill>
                  <a:latin typeface="ＭＳ Ｐゴシック" pitchFamily="50" charset="-128"/>
                </a:rPr>
                <a:t>生駒市</a:t>
              </a:r>
              <a:endParaRPr lang="en-US" altLang="ja-JP" sz="1200" dirty="0" smtClean="0">
                <a:solidFill>
                  <a:prstClr val="black"/>
                </a:solidFill>
                <a:latin typeface="ＭＳ Ｐゴシック" pitchFamily="50" charset="-128"/>
              </a:endParaRPr>
            </a:p>
          </p:txBody>
        </p:sp>
        <p:sp>
          <p:nvSpPr>
            <p:cNvPr id="56" name="円/楕円 55"/>
            <p:cNvSpPr/>
            <p:nvPr/>
          </p:nvSpPr>
          <p:spPr>
            <a:xfrm>
              <a:off x="4189246" y="4744956"/>
              <a:ext cx="1105256" cy="811485"/>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ja-JP" altLang="en-US" sz="1050" dirty="0" smtClean="0">
                  <a:solidFill>
                    <a:prstClr val="black"/>
                  </a:solidFill>
                  <a:latin typeface="ＭＳ Ｐゴシック" pitchFamily="50" charset="-128"/>
                </a:rPr>
                <a:t>地域包括</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支援ｾﾝﾀｰ</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a:t>
              </a:r>
              <a:r>
                <a:rPr lang="en-US" altLang="ja-JP" sz="1050" dirty="0" smtClean="0">
                  <a:solidFill>
                    <a:prstClr val="black"/>
                  </a:solidFill>
                  <a:latin typeface="ＭＳ Ｐゴシック" pitchFamily="50" charset="-128"/>
                </a:rPr>
                <a:t>C</a:t>
              </a:r>
              <a:r>
                <a:rPr lang="ja-JP" altLang="en-US" sz="1050" dirty="0" smtClean="0">
                  <a:solidFill>
                    <a:prstClr val="black"/>
                  </a:solidFill>
                  <a:latin typeface="ＭＳ Ｐゴシック" pitchFamily="50" charset="-128"/>
                </a:rPr>
                <a:t>地区）</a:t>
              </a:r>
              <a:endParaRPr lang="ja-JP" altLang="en-US" sz="1050" dirty="0">
                <a:solidFill>
                  <a:prstClr val="black"/>
                </a:solidFill>
                <a:latin typeface="ＭＳ Ｐゴシック" pitchFamily="50" charset="-128"/>
              </a:endParaRPr>
            </a:p>
          </p:txBody>
        </p:sp>
        <p:sp>
          <p:nvSpPr>
            <p:cNvPr id="61" name="円/楕円 60"/>
            <p:cNvSpPr/>
            <p:nvPr/>
          </p:nvSpPr>
          <p:spPr>
            <a:xfrm>
              <a:off x="2327534" y="4989534"/>
              <a:ext cx="1105256" cy="811485"/>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ja-JP" altLang="en-US" sz="1050" dirty="0" smtClean="0">
                  <a:solidFill>
                    <a:prstClr val="black"/>
                  </a:solidFill>
                  <a:latin typeface="ＭＳ Ｐゴシック" pitchFamily="50" charset="-128"/>
                </a:rPr>
                <a:t>地域包括</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支援ｾﾝﾀｰ</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a:t>
              </a:r>
              <a:r>
                <a:rPr lang="en-US" altLang="ja-JP" sz="1050" dirty="0" smtClean="0">
                  <a:solidFill>
                    <a:prstClr val="black"/>
                  </a:solidFill>
                  <a:latin typeface="ＭＳ Ｐゴシック" pitchFamily="50" charset="-128"/>
                </a:rPr>
                <a:t>B</a:t>
              </a:r>
              <a:r>
                <a:rPr lang="ja-JP" altLang="en-US" sz="1050" dirty="0" smtClean="0">
                  <a:solidFill>
                    <a:prstClr val="black"/>
                  </a:solidFill>
                  <a:latin typeface="ＭＳ Ｐゴシック" pitchFamily="50" charset="-128"/>
                </a:rPr>
                <a:t>地区）</a:t>
              </a:r>
              <a:endParaRPr lang="ja-JP" altLang="en-US" sz="1050" dirty="0">
                <a:solidFill>
                  <a:prstClr val="black"/>
                </a:solidFill>
                <a:latin typeface="ＭＳ Ｐゴシック" pitchFamily="50" charset="-128"/>
              </a:endParaRPr>
            </a:p>
          </p:txBody>
        </p:sp>
        <p:sp>
          <p:nvSpPr>
            <p:cNvPr id="44" name="円/楕円 43"/>
            <p:cNvSpPr/>
            <p:nvPr/>
          </p:nvSpPr>
          <p:spPr>
            <a:xfrm>
              <a:off x="574263" y="4763947"/>
              <a:ext cx="1105256" cy="811485"/>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ja-JP" altLang="en-US" sz="1050" dirty="0" smtClean="0">
                  <a:solidFill>
                    <a:prstClr val="black"/>
                  </a:solidFill>
                  <a:latin typeface="ＭＳ Ｐゴシック" pitchFamily="50" charset="-128"/>
                </a:rPr>
                <a:t>地域包括</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支援ｾﾝﾀｰ</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a:t>
              </a:r>
              <a:r>
                <a:rPr lang="en-US" altLang="ja-JP" sz="1050" dirty="0" smtClean="0">
                  <a:solidFill>
                    <a:prstClr val="black"/>
                  </a:solidFill>
                  <a:latin typeface="ＭＳ Ｐゴシック" pitchFamily="50" charset="-128"/>
                </a:rPr>
                <a:t>A</a:t>
              </a:r>
              <a:r>
                <a:rPr lang="ja-JP" altLang="en-US" sz="1050" dirty="0" smtClean="0">
                  <a:solidFill>
                    <a:prstClr val="black"/>
                  </a:solidFill>
                  <a:latin typeface="ＭＳ Ｐゴシック" pitchFamily="50" charset="-128"/>
                </a:rPr>
                <a:t>地区）</a:t>
              </a:r>
              <a:endParaRPr lang="ja-JP" altLang="en-US" sz="1050" dirty="0">
                <a:solidFill>
                  <a:prstClr val="black"/>
                </a:solidFill>
                <a:latin typeface="ＭＳ Ｐゴシック" pitchFamily="50" charset="-128"/>
              </a:endParaRPr>
            </a:p>
          </p:txBody>
        </p:sp>
        <p:sp>
          <p:nvSpPr>
            <p:cNvPr id="72" name="テキスト ボックス 71"/>
            <p:cNvSpPr txBox="1"/>
            <p:nvPr/>
          </p:nvSpPr>
          <p:spPr>
            <a:xfrm>
              <a:off x="4158912" y="6507794"/>
              <a:ext cx="1567304" cy="246221"/>
            </a:xfrm>
            <a:prstGeom prst="rect">
              <a:avLst/>
            </a:prstGeom>
            <a:noFill/>
          </p:spPr>
          <p:txBody>
            <a:bodyPr wrap="none" rtlCol="0" anchor="ctr" anchorCtr="0">
              <a:spAutoFit/>
            </a:bodyPr>
            <a:lstStyle/>
            <a:p>
              <a:r>
                <a:rPr lang="ja-JP" altLang="en-US" sz="1000" dirty="0" smtClean="0">
                  <a:solidFill>
                    <a:prstClr val="black"/>
                  </a:solidFill>
                </a:rPr>
                <a:t>介護予防ケアマネジメント</a:t>
              </a:r>
              <a:endParaRPr lang="ja-JP" altLang="en-US" sz="1000" dirty="0">
                <a:solidFill>
                  <a:prstClr val="black"/>
                </a:solidFill>
              </a:endParaRPr>
            </a:p>
          </p:txBody>
        </p:sp>
        <p:sp>
          <p:nvSpPr>
            <p:cNvPr id="64" name="円/楕円 63"/>
            <p:cNvSpPr/>
            <p:nvPr/>
          </p:nvSpPr>
          <p:spPr>
            <a:xfrm>
              <a:off x="2063233" y="5968012"/>
              <a:ext cx="1795300"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lang="ja-JP" altLang="en-US" sz="1000" dirty="0">
                <a:solidFill>
                  <a:prstClr val="black"/>
                </a:solidFill>
              </a:endParaRPr>
            </a:p>
          </p:txBody>
        </p:sp>
        <p:sp>
          <p:nvSpPr>
            <p:cNvPr id="62" name="円/楕円 61"/>
            <p:cNvSpPr/>
            <p:nvPr/>
          </p:nvSpPr>
          <p:spPr>
            <a:xfrm>
              <a:off x="2551401" y="5974688"/>
              <a:ext cx="705653"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solidFill>
                    <a:prstClr val="black"/>
                  </a:solidFill>
                  <a:latin typeface="ＭＳ Ｐゴシック" pitchFamily="50" charset="-128"/>
                </a:rPr>
                <a:t>B</a:t>
              </a:r>
              <a:r>
                <a:rPr lang="ja-JP" altLang="en-US" sz="1050" dirty="0" err="1" smtClean="0">
                  <a:solidFill>
                    <a:prstClr val="black"/>
                  </a:solidFill>
                  <a:latin typeface="ＭＳ Ｐゴシック" pitchFamily="50" charset="-128"/>
                </a:rPr>
                <a:t>さん</a:t>
              </a:r>
              <a:endParaRPr lang="en-US" altLang="ja-JP" sz="1050" dirty="0" smtClean="0">
                <a:solidFill>
                  <a:prstClr val="black"/>
                </a:solidFill>
                <a:latin typeface="ＭＳ Ｐゴシック" pitchFamily="50" charset="-128"/>
              </a:endParaRPr>
            </a:p>
          </p:txBody>
        </p:sp>
        <p:sp>
          <p:nvSpPr>
            <p:cNvPr id="66" name="円/楕円 65"/>
            <p:cNvSpPr/>
            <p:nvPr/>
          </p:nvSpPr>
          <p:spPr>
            <a:xfrm>
              <a:off x="195557" y="5776960"/>
              <a:ext cx="1795300"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lang="ja-JP" altLang="en-US" sz="1000" dirty="0">
                <a:solidFill>
                  <a:prstClr val="black"/>
                </a:solidFill>
              </a:endParaRPr>
            </a:p>
          </p:txBody>
        </p:sp>
        <p:sp>
          <p:nvSpPr>
            <p:cNvPr id="41" name="円/楕円 40"/>
            <p:cNvSpPr/>
            <p:nvPr/>
          </p:nvSpPr>
          <p:spPr>
            <a:xfrm>
              <a:off x="791209" y="5789486"/>
              <a:ext cx="705653"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solidFill>
                    <a:prstClr val="black"/>
                  </a:solidFill>
                  <a:latin typeface="ＭＳ Ｐゴシック" pitchFamily="50" charset="-128"/>
                </a:rPr>
                <a:t>A</a:t>
              </a:r>
              <a:r>
                <a:rPr lang="ja-JP" altLang="en-US" sz="1050" dirty="0" err="1" smtClean="0">
                  <a:solidFill>
                    <a:prstClr val="black"/>
                  </a:solidFill>
                  <a:latin typeface="ＭＳ Ｐゴシック" pitchFamily="50" charset="-128"/>
                </a:rPr>
                <a:t>さん</a:t>
              </a:r>
              <a:endParaRPr lang="en-US" altLang="ja-JP" sz="1050" dirty="0" smtClean="0">
                <a:solidFill>
                  <a:prstClr val="black"/>
                </a:solidFill>
                <a:latin typeface="ＭＳ Ｐゴシック" pitchFamily="50" charset="-128"/>
              </a:endParaRPr>
            </a:p>
          </p:txBody>
        </p:sp>
        <p:sp>
          <p:nvSpPr>
            <p:cNvPr id="67" name="テキスト ボックス 66"/>
            <p:cNvSpPr txBox="1"/>
            <p:nvPr/>
          </p:nvSpPr>
          <p:spPr>
            <a:xfrm>
              <a:off x="2215631" y="6711412"/>
              <a:ext cx="1567304" cy="246221"/>
            </a:xfrm>
            <a:prstGeom prst="rect">
              <a:avLst/>
            </a:prstGeom>
            <a:noFill/>
          </p:spPr>
          <p:txBody>
            <a:bodyPr wrap="none" rtlCol="0" anchor="ctr" anchorCtr="0">
              <a:spAutoFit/>
            </a:bodyPr>
            <a:lstStyle/>
            <a:p>
              <a:r>
                <a:rPr lang="ja-JP" altLang="en-US" sz="1000" dirty="0" smtClean="0">
                  <a:solidFill>
                    <a:prstClr val="black"/>
                  </a:solidFill>
                </a:rPr>
                <a:t>介護予防ケアマネジメント</a:t>
              </a:r>
              <a:endParaRPr lang="ja-JP" altLang="en-US" sz="1000" dirty="0">
                <a:solidFill>
                  <a:prstClr val="black"/>
                </a:solidFill>
              </a:endParaRPr>
            </a:p>
          </p:txBody>
        </p:sp>
        <p:sp>
          <p:nvSpPr>
            <p:cNvPr id="68" name="テキスト ボックス 67"/>
            <p:cNvSpPr txBox="1"/>
            <p:nvPr/>
          </p:nvSpPr>
          <p:spPr>
            <a:xfrm>
              <a:off x="344323" y="6507794"/>
              <a:ext cx="1567304" cy="246221"/>
            </a:xfrm>
            <a:prstGeom prst="rect">
              <a:avLst/>
            </a:prstGeom>
            <a:noFill/>
          </p:spPr>
          <p:txBody>
            <a:bodyPr wrap="none" rtlCol="0" anchor="ctr" anchorCtr="0">
              <a:spAutoFit/>
            </a:bodyPr>
            <a:lstStyle/>
            <a:p>
              <a:r>
                <a:rPr lang="ja-JP" altLang="en-US" sz="1000" dirty="0" smtClean="0">
                  <a:solidFill>
                    <a:prstClr val="black"/>
                  </a:solidFill>
                </a:rPr>
                <a:t>介護予防ケアマネジメント</a:t>
              </a:r>
              <a:endParaRPr lang="ja-JP" altLang="en-US" sz="1000" dirty="0">
                <a:solidFill>
                  <a:prstClr val="black"/>
                </a:solidFill>
              </a:endParaRPr>
            </a:p>
          </p:txBody>
        </p:sp>
        <p:sp>
          <p:nvSpPr>
            <p:cNvPr id="65" name="円/楕円 64"/>
            <p:cNvSpPr/>
            <p:nvPr/>
          </p:nvSpPr>
          <p:spPr>
            <a:xfrm>
              <a:off x="4420873" y="5720064"/>
              <a:ext cx="712412"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solidFill>
                    <a:prstClr val="black"/>
                  </a:solidFill>
                  <a:latin typeface="ＭＳ Ｐゴシック" pitchFamily="50" charset="-128"/>
                </a:rPr>
                <a:t>C</a:t>
              </a:r>
              <a:r>
                <a:rPr lang="ja-JP" altLang="en-US" sz="1050" dirty="0" err="1" smtClean="0">
                  <a:solidFill>
                    <a:prstClr val="black"/>
                  </a:solidFill>
                  <a:latin typeface="ＭＳ Ｐゴシック" pitchFamily="50" charset="-128"/>
                </a:rPr>
                <a:t>さん</a:t>
              </a:r>
              <a:endParaRPr lang="en-US" altLang="ja-JP" sz="1050" dirty="0" smtClean="0">
                <a:solidFill>
                  <a:prstClr val="black"/>
                </a:solidFill>
                <a:latin typeface="ＭＳ Ｐゴシック" pitchFamily="50" charset="-128"/>
              </a:endParaRPr>
            </a:p>
          </p:txBody>
        </p:sp>
        <p:sp>
          <p:nvSpPr>
            <p:cNvPr id="70" name="テキスト ボックス 69"/>
            <p:cNvSpPr txBox="1"/>
            <p:nvPr/>
          </p:nvSpPr>
          <p:spPr>
            <a:xfrm>
              <a:off x="4493301" y="4476028"/>
              <a:ext cx="873537" cy="253916"/>
            </a:xfrm>
            <a:prstGeom prst="rect">
              <a:avLst/>
            </a:prstGeom>
            <a:noFill/>
          </p:spPr>
          <p:txBody>
            <a:bodyPr wrap="none" rtlCol="0" anchor="ctr" anchorCtr="0">
              <a:spAutoFit/>
            </a:bodyPr>
            <a:lstStyle/>
            <a:p>
              <a:r>
                <a:rPr lang="ja-JP" altLang="en-US" sz="1050" dirty="0" smtClean="0">
                  <a:solidFill>
                    <a:prstClr val="black"/>
                  </a:solidFill>
                </a:rPr>
                <a:t>モニタリング</a:t>
              </a:r>
              <a:endParaRPr lang="ja-JP" altLang="en-US" sz="1050" dirty="0">
                <a:solidFill>
                  <a:prstClr val="black"/>
                </a:solidFill>
              </a:endParaRPr>
            </a:p>
          </p:txBody>
        </p:sp>
        <p:sp>
          <p:nvSpPr>
            <p:cNvPr id="76" name="テキスト ボックス 75"/>
            <p:cNvSpPr txBox="1"/>
            <p:nvPr/>
          </p:nvSpPr>
          <p:spPr>
            <a:xfrm>
              <a:off x="3671856" y="4642380"/>
              <a:ext cx="453752" cy="253916"/>
            </a:xfrm>
            <a:prstGeom prst="rect">
              <a:avLst/>
            </a:prstGeom>
            <a:noFill/>
          </p:spPr>
          <p:txBody>
            <a:bodyPr wrap="none" rtlCol="0" anchor="ctr" anchorCtr="0">
              <a:spAutoFit/>
            </a:bodyPr>
            <a:lstStyle/>
            <a:p>
              <a:r>
                <a:rPr lang="ja-JP" altLang="en-US" sz="1050" dirty="0" smtClean="0">
                  <a:solidFill>
                    <a:prstClr val="black"/>
                  </a:solidFill>
                </a:rPr>
                <a:t>検討</a:t>
              </a:r>
              <a:endParaRPr lang="ja-JP" altLang="en-US" sz="1050" dirty="0">
                <a:solidFill>
                  <a:prstClr val="black"/>
                </a:solidFill>
              </a:endParaRPr>
            </a:p>
          </p:txBody>
        </p:sp>
        <p:sp>
          <p:nvSpPr>
            <p:cNvPr id="82" name="テキスト ボックス 81"/>
            <p:cNvSpPr txBox="1"/>
            <p:nvPr/>
          </p:nvSpPr>
          <p:spPr>
            <a:xfrm>
              <a:off x="2341015" y="4679821"/>
              <a:ext cx="453752" cy="253916"/>
            </a:xfrm>
            <a:prstGeom prst="rect">
              <a:avLst/>
            </a:prstGeom>
            <a:noFill/>
          </p:spPr>
          <p:txBody>
            <a:bodyPr wrap="none" rtlCol="0" anchor="ctr" anchorCtr="0">
              <a:spAutoFit/>
            </a:bodyPr>
            <a:lstStyle/>
            <a:p>
              <a:r>
                <a:rPr lang="ja-JP" altLang="en-US" sz="1050" dirty="0" smtClean="0">
                  <a:solidFill>
                    <a:prstClr val="black"/>
                  </a:solidFill>
                </a:rPr>
                <a:t>検討</a:t>
              </a:r>
              <a:endParaRPr lang="ja-JP" altLang="en-US" sz="1050" dirty="0">
                <a:solidFill>
                  <a:prstClr val="black"/>
                </a:solidFill>
              </a:endParaRPr>
            </a:p>
          </p:txBody>
        </p:sp>
        <p:sp>
          <p:nvSpPr>
            <p:cNvPr id="83" name="テキスト ボックス 82"/>
            <p:cNvSpPr txBox="1"/>
            <p:nvPr/>
          </p:nvSpPr>
          <p:spPr>
            <a:xfrm>
              <a:off x="1023897" y="4369596"/>
              <a:ext cx="453752" cy="253916"/>
            </a:xfrm>
            <a:prstGeom prst="rect">
              <a:avLst/>
            </a:prstGeom>
            <a:noFill/>
          </p:spPr>
          <p:txBody>
            <a:bodyPr wrap="none" rtlCol="0" anchor="ctr" anchorCtr="0">
              <a:spAutoFit/>
            </a:bodyPr>
            <a:lstStyle/>
            <a:p>
              <a:r>
                <a:rPr lang="ja-JP" altLang="en-US" sz="1050" dirty="0" smtClean="0">
                  <a:solidFill>
                    <a:prstClr val="black"/>
                  </a:solidFill>
                </a:rPr>
                <a:t>検討</a:t>
              </a:r>
              <a:endParaRPr lang="ja-JP" altLang="en-US" sz="1050" dirty="0">
                <a:solidFill>
                  <a:prstClr val="black"/>
                </a:solidFill>
              </a:endParaRPr>
            </a:p>
          </p:txBody>
        </p:sp>
        <p:sp>
          <p:nvSpPr>
            <p:cNvPr id="84" name="テキスト ボックス 83"/>
            <p:cNvSpPr txBox="1"/>
            <p:nvPr/>
          </p:nvSpPr>
          <p:spPr>
            <a:xfrm>
              <a:off x="3143273" y="4922514"/>
              <a:ext cx="873537" cy="253916"/>
            </a:xfrm>
            <a:prstGeom prst="rect">
              <a:avLst/>
            </a:prstGeom>
            <a:noFill/>
          </p:spPr>
          <p:txBody>
            <a:bodyPr wrap="none" rtlCol="0" anchor="ctr" anchorCtr="0">
              <a:spAutoFit/>
            </a:bodyPr>
            <a:lstStyle/>
            <a:p>
              <a:r>
                <a:rPr lang="ja-JP" altLang="en-US" sz="1050" dirty="0" smtClean="0">
                  <a:solidFill>
                    <a:prstClr val="black"/>
                  </a:solidFill>
                </a:rPr>
                <a:t>モニタリング</a:t>
              </a:r>
              <a:endParaRPr lang="ja-JP" altLang="en-US" sz="1050" dirty="0">
                <a:solidFill>
                  <a:prstClr val="black"/>
                </a:solidFill>
              </a:endParaRPr>
            </a:p>
          </p:txBody>
        </p:sp>
        <p:sp>
          <p:nvSpPr>
            <p:cNvPr id="85" name="テキスト ボックス 84"/>
            <p:cNvSpPr txBox="1"/>
            <p:nvPr/>
          </p:nvSpPr>
          <p:spPr>
            <a:xfrm>
              <a:off x="1574192" y="4886421"/>
              <a:ext cx="873537" cy="253916"/>
            </a:xfrm>
            <a:prstGeom prst="rect">
              <a:avLst/>
            </a:prstGeom>
            <a:noFill/>
          </p:spPr>
          <p:txBody>
            <a:bodyPr wrap="none" rtlCol="0" anchor="ctr" anchorCtr="0">
              <a:spAutoFit/>
            </a:bodyPr>
            <a:lstStyle/>
            <a:p>
              <a:r>
                <a:rPr lang="ja-JP" altLang="en-US" sz="1050" dirty="0" smtClean="0">
                  <a:solidFill>
                    <a:prstClr val="black"/>
                  </a:solidFill>
                </a:rPr>
                <a:t>モニタリング</a:t>
              </a:r>
              <a:endParaRPr lang="ja-JP" altLang="en-US" sz="1050" dirty="0">
                <a:solidFill>
                  <a:prstClr val="black"/>
                </a:solidFill>
              </a:endParaRPr>
            </a:p>
          </p:txBody>
        </p:sp>
        <p:pic>
          <p:nvPicPr>
            <p:cNvPr id="2" name="Picture 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109673" y="3609426"/>
              <a:ext cx="1649007" cy="945163"/>
            </a:xfrm>
            <a:prstGeom prst="rect">
              <a:avLst/>
            </a:prstGeom>
            <a:noFill/>
            <a:ln>
              <a:noFill/>
            </a:ln>
            <a:effectLst>
              <a:glow>
                <a:schemeClr val="accent6">
                  <a:lumMod val="60000"/>
                  <a:lumOff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テキスト ボックス 72"/>
            <p:cNvSpPr txBox="1"/>
            <p:nvPr/>
          </p:nvSpPr>
          <p:spPr>
            <a:xfrm>
              <a:off x="1909086" y="3523962"/>
              <a:ext cx="2180405" cy="276999"/>
            </a:xfrm>
            <a:prstGeom prst="rect">
              <a:avLst/>
            </a:prstGeom>
            <a:solidFill>
              <a:schemeClr val="accent6">
                <a:lumMod val="60000"/>
                <a:lumOff val="40000"/>
              </a:schemeClr>
            </a:solidFill>
            <a:ln>
              <a:solidFill>
                <a:schemeClr val="accent6">
                  <a:lumMod val="40000"/>
                  <a:lumOff val="60000"/>
                </a:schemeClr>
              </a:solidFill>
            </a:ln>
          </p:spPr>
          <p:txBody>
            <a:bodyPr wrap="none" rtlCol="0" anchor="ctr" anchorCtr="0">
              <a:spAutoFit/>
            </a:bodyPr>
            <a:lstStyle/>
            <a:p>
              <a:r>
                <a:rPr lang="ja-JP" altLang="en-US" sz="1200" dirty="0" smtClean="0">
                  <a:solidFill>
                    <a:prstClr val="black"/>
                  </a:solidFill>
                </a:rPr>
                <a:t>地域ケア会議</a:t>
              </a:r>
              <a:r>
                <a:rPr lang="ja-JP" altLang="en-US" sz="1100" dirty="0" smtClean="0">
                  <a:solidFill>
                    <a:prstClr val="black"/>
                  </a:solidFill>
                </a:rPr>
                <a:t>（個別ケース検討）</a:t>
              </a:r>
              <a:endParaRPr lang="ja-JP" altLang="en-US" sz="1100" dirty="0">
                <a:solidFill>
                  <a:prstClr val="black"/>
                </a:solidFill>
              </a:endParaRPr>
            </a:p>
          </p:txBody>
        </p:sp>
        <p:sp>
          <p:nvSpPr>
            <p:cNvPr id="74" name="円/楕円 73"/>
            <p:cNvSpPr/>
            <p:nvPr/>
          </p:nvSpPr>
          <p:spPr>
            <a:xfrm>
              <a:off x="4980265" y="5297195"/>
              <a:ext cx="869736"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solidFill>
                    <a:prstClr val="black"/>
                  </a:solidFill>
                  <a:latin typeface="ＭＳ Ｐゴシック" pitchFamily="50" charset="-128"/>
                </a:rPr>
                <a:t>通所</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事業所</a:t>
              </a:r>
              <a:endParaRPr lang="en-US" altLang="ja-JP" sz="1050" dirty="0" smtClean="0">
                <a:solidFill>
                  <a:prstClr val="black"/>
                </a:solidFill>
                <a:latin typeface="ＭＳ Ｐゴシック" pitchFamily="50" charset="-128"/>
              </a:endParaRPr>
            </a:p>
          </p:txBody>
        </p:sp>
        <p:sp>
          <p:nvSpPr>
            <p:cNvPr id="77" name="円/楕円 76"/>
            <p:cNvSpPr/>
            <p:nvPr/>
          </p:nvSpPr>
          <p:spPr>
            <a:xfrm>
              <a:off x="3121574" y="5492690"/>
              <a:ext cx="869736"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solidFill>
                    <a:prstClr val="black"/>
                  </a:solidFill>
                  <a:latin typeface="ＭＳ Ｐゴシック" pitchFamily="50" charset="-128"/>
                </a:rPr>
                <a:t>通所</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事業所</a:t>
              </a:r>
              <a:endParaRPr lang="en-US" altLang="ja-JP" sz="1050" dirty="0" smtClean="0">
                <a:solidFill>
                  <a:prstClr val="black"/>
                </a:solidFill>
                <a:latin typeface="ＭＳ Ｐゴシック" pitchFamily="50" charset="-128"/>
              </a:endParaRPr>
            </a:p>
          </p:txBody>
        </p:sp>
        <p:sp>
          <p:nvSpPr>
            <p:cNvPr id="78" name="円/楕円 77"/>
            <p:cNvSpPr/>
            <p:nvPr/>
          </p:nvSpPr>
          <p:spPr>
            <a:xfrm>
              <a:off x="50779" y="5261674"/>
              <a:ext cx="869736"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solidFill>
                    <a:prstClr val="black"/>
                  </a:solidFill>
                  <a:latin typeface="ＭＳ Ｐゴシック" pitchFamily="50" charset="-128"/>
                </a:rPr>
                <a:t>通所</a:t>
              </a:r>
              <a:endParaRPr lang="en-US" altLang="ja-JP" sz="1050" dirty="0" smtClean="0">
                <a:solidFill>
                  <a:prstClr val="black"/>
                </a:solidFill>
                <a:latin typeface="ＭＳ Ｐゴシック" pitchFamily="50" charset="-128"/>
              </a:endParaRPr>
            </a:p>
            <a:p>
              <a:pPr algn="ctr"/>
              <a:r>
                <a:rPr lang="ja-JP" altLang="en-US" sz="1050" dirty="0" smtClean="0">
                  <a:solidFill>
                    <a:prstClr val="black"/>
                  </a:solidFill>
                  <a:latin typeface="ＭＳ Ｐゴシック" pitchFamily="50" charset="-128"/>
                </a:rPr>
                <a:t>事業所</a:t>
              </a:r>
              <a:endParaRPr lang="en-US" altLang="ja-JP" sz="1050" dirty="0" smtClean="0">
                <a:solidFill>
                  <a:prstClr val="black"/>
                </a:solidFill>
                <a:latin typeface="ＭＳ Ｐゴシック" pitchFamily="50" charset="-128"/>
              </a:endParaRPr>
            </a:p>
          </p:txBody>
        </p:sp>
        <p:sp>
          <p:nvSpPr>
            <p:cNvPr id="79" name="フリーフォーム 78"/>
            <p:cNvSpPr/>
            <p:nvPr/>
          </p:nvSpPr>
          <p:spPr>
            <a:xfrm rot="4083370" flipH="1">
              <a:off x="4912514" y="5437852"/>
              <a:ext cx="135502" cy="301492"/>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0" name="フリーフォーム 79"/>
            <p:cNvSpPr/>
            <p:nvPr/>
          </p:nvSpPr>
          <p:spPr>
            <a:xfrm rot="3137243" flipH="1">
              <a:off x="2998887" y="5669948"/>
              <a:ext cx="176986" cy="237681"/>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フリーフォーム 80"/>
            <p:cNvSpPr/>
            <p:nvPr/>
          </p:nvSpPr>
          <p:spPr>
            <a:xfrm rot="19202224">
              <a:off x="825454" y="5562808"/>
              <a:ext cx="103374" cy="173140"/>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フリーフォーム 88"/>
            <p:cNvSpPr/>
            <p:nvPr/>
          </p:nvSpPr>
          <p:spPr>
            <a:xfrm rot="18817110">
              <a:off x="3174564" y="5283734"/>
              <a:ext cx="217256" cy="364863"/>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フリーフォーム 89"/>
            <p:cNvSpPr/>
            <p:nvPr/>
          </p:nvSpPr>
          <p:spPr>
            <a:xfrm rot="2614461">
              <a:off x="810868" y="5206633"/>
              <a:ext cx="82973" cy="364863"/>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1" name="フリーフォーム 90"/>
            <p:cNvSpPr/>
            <p:nvPr/>
          </p:nvSpPr>
          <p:spPr>
            <a:xfrm rot="18817110">
              <a:off x="5050579" y="5153877"/>
              <a:ext cx="131684" cy="364863"/>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75" name="スライド番号プレースホルダ 7"/>
          <p:cNvSpPr>
            <a:spLocks noGrp="1"/>
          </p:cNvSpPr>
          <p:nvPr>
            <p:ph type="sldNum" sz="quarter" idx="12"/>
          </p:nvPr>
        </p:nvSpPr>
        <p:spPr>
          <a:xfrm>
            <a:off x="9011749" y="6592315"/>
            <a:ext cx="909803" cy="365125"/>
          </a:xfrm>
        </p:spPr>
        <p:txBody>
          <a:bodyPr/>
          <a:lstStyle/>
          <a:p>
            <a:pPr>
              <a:defRPr/>
            </a:pPr>
            <a:fld id="{A8599557-D8CF-4A30-A608-4339C21BA07A}" type="slidenum">
              <a:rPr lang="ja-JP" altLang="en-US" sz="1400" smtClean="0">
                <a:solidFill>
                  <a:prstClr val="black"/>
                </a:solidFill>
              </a:rPr>
              <a:pPr>
                <a:defRPr/>
              </a:pPr>
              <a:t>39</a:t>
            </a:fld>
            <a:endParaRPr lang="ja-JP" altLang="en-US" sz="1400" dirty="0">
              <a:solidFill>
                <a:prstClr val="black"/>
              </a:solidFill>
            </a:endParaRPr>
          </a:p>
        </p:txBody>
      </p:sp>
    </p:spTree>
    <p:extLst>
      <p:ext uri="{BB962C8B-B14F-4D97-AF65-F5344CB8AC3E}">
        <p14:creationId xmlns:p14="http://schemas.microsoft.com/office/powerpoint/2010/main" val="59054296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p:txBody>
          <a:bodyPr/>
          <a:lstStyle/>
          <a:p>
            <a:endParaRPr kumimoji="1" lang="ja-JP" altLang="en-US" dirty="0"/>
          </a:p>
        </p:txBody>
      </p:sp>
      <p:sp>
        <p:nvSpPr>
          <p:cNvPr id="3" name="タイトル 2"/>
          <p:cNvSpPr>
            <a:spLocks noGrp="1"/>
          </p:cNvSpPr>
          <p:nvPr>
            <p:ph type="ctrTitle"/>
          </p:nvPr>
        </p:nvSpPr>
        <p:spPr/>
        <p:txBody>
          <a:bodyPr/>
          <a:lstStyle/>
          <a:p>
            <a:r>
              <a:rPr lang="ja-JP" altLang="en-US" dirty="0"/>
              <a:t>④</a:t>
            </a:r>
            <a:r>
              <a:rPr lang="ja-JP" altLang="en-US" dirty="0" smtClean="0"/>
              <a:t>一般介護予防事業の実施</a:t>
            </a:r>
            <a:endParaRPr kumimoji="1" lang="ja-JP" altLang="en-US" dirty="0"/>
          </a:p>
        </p:txBody>
      </p:sp>
      <p:sp>
        <p:nvSpPr>
          <p:cNvPr id="5" name="スライド番号プレースホルダー 5"/>
          <p:cNvSpPr>
            <a:spLocks noGrp="1"/>
          </p:cNvSpPr>
          <p:nvPr>
            <p:ph type="sldNum" sz="quarter" idx="12"/>
          </p:nvPr>
        </p:nvSpPr>
        <p:spPr>
          <a:xfrm>
            <a:off x="7594600" y="6492954"/>
            <a:ext cx="2311400" cy="365125"/>
          </a:xfrm>
        </p:spPr>
        <p:txBody>
          <a:bodyPr/>
          <a:lstStyle/>
          <a:p>
            <a:fld id="{606D7E6A-54E1-4AA5-9D49-9786E4CA8AD1}" type="slidenum">
              <a:rPr kumimoji="1" lang="ja-JP" altLang="en-US" smtClean="0"/>
              <a:t>40</a:t>
            </a:fld>
            <a:endParaRPr kumimoji="1" lang="ja-JP" altLang="en-US" dirty="0"/>
          </a:p>
        </p:txBody>
      </p:sp>
    </p:spTree>
    <p:extLst>
      <p:ext uri="{BB962C8B-B14F-4D97-AF65-F5344CB8AC3E}">
        <p14:creationId xmlns:p14="http://schemas.microsoft.com/office/powerpoint/2010/main" val="391482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線コネクタ 36"/>
          <p:cNvCxnSpPr>
            <a:endCxn id="23" idx="1"/>
          </p:cNvCxnSpPr>
          <p:nvPr/>
        </p:nvCxnSpPr>
        <p:spPr>
          <a:xfrm>
            <a:off x="4605647" y="3291830"/>
            <a:ext cx="8370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170983" y="1630119"/>
            <a:ext cx="2813146"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fontAlgn="base">
              <a:spcBef>
                <a:spcPct val="0"/>
              </a:spcBef>
              <a:spcAft>
                <a:spcPct val="0"/>
              </a:spcAft>
            </a:pPr>
            <a:r>
              <a:rPr lang="ja-JP" altLang="en-US" dirty="0" smtClean="0">
                <a:solidFill>
                  <a:prstClr val="black"/>
                </a:solidFill>
              </a:rPr>
              <a:t>介護予防事業</a:t>
            </a:r>
            <a:endParaRPr lang="ja-JP" altLang="en-US" dirty="0">
              <a:solidFill>
                <a:prstClr val="black"/>
              </a:solidFill>
            </a:endParaRPr>
          </a:p>
        </p:txBody>
      </p:sp>
      <p:sp>
        <p:nvSpPr>
          <p:cNvPr id="30" name="正方形/長方形 29"/>
          <p:cNvSpPr/>
          <p:nvPr/>
        </p:nvSpPr>
        <p:spPr>
          <a:xfrm>
            <a:off x="5534453" y="2048016"/>
            <a:ext cx="4284001" cy="102094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t"/>
          <a:lstStyle/>
          <a:p>
            <a:pPr fontAlgn="base">
              <a:spcAft>
                <a:spcPct val="0"/>
              </a:spcAft>
            </a:pPr>
            <a:r>
              <a:rPr lang="en-US" altLang="ja-JP" sz="1300" dirty="0">
                <a:solidFill>
                  <a:prstClr val="black"/>
                </a:solidFill>
                <a:latin typeface="+mj-ea"/>
                <a:ea typeface="+mj-ea"/>
              </a:rPr>
              <a:t>1.</a:t>
            </a:r>
            <a:r>
              <a:rPr lang="ja-JP" altLang="en-US" sz="1300" dirty="0">
                <a:solidFill>
                  <a:prstClr val="black"/>
                </a:solidFill>
                <a:latin typeface="+mj-ea"/>
                <a:ea typeface="+mj-ea"/>
              </a:rPr>
              <a:t>　</a:t>
            </a:r>
            <a:r>
              <a:rPr lang="ja-JP" altLang="en-US" sz="1300" dirty="0">
                <a:solidFill>
                  <a:schemeClr val="tx1"/>
                </a:solidFill>
                <a:latin typeface="+mj-ea"/>
                <a:ea typeface="+mj-ea"/>
              </a:rPr>
              <a:t>介護予防把握事業</a:t>
            </a:r>
            <a:endParaRPr lang="en-US" altLang="ja-JP" sz="1300" dirty="0">
              <a:solidFill>
                <a:prstClr val="black"/>
              </a:solidFill>
              <a:latin typeface="+mj-ea"/>
              <a:ea typeface="+mj-ea"/>
            </a:endParaRPr>
          </a:p>
          <a:p>
            <a:pPr fontAlgn="base">
              <a:spcAft>
                <a:spcPct val="0"/>
              </a:spcAft>
            </a:pPr>
            <a:r>
              <a:rPr lang="en-US" altLang="ja-JP" sz="1300" dirty="0">
                <a:solidFill>
                  <a:prstClr val="black"/>
                </a:solidFill>
                <a:latin typeface="+mj-ea"/>
                <a:ea typeface="+mj-ea"/>
              </a:rPr>
              <a:t>2.</a:t>
            </a:r>
            <a:r>
              <a:rPr lang="ja-JP" altLang="en-US" sz="1300" dirty="0">
                <a:solidFill>
                  <a:prstClr val="black"/>
                </a:solidFill>
                <a:latin typeface="+mj-ea"/>
                <a:ea typeface="+mj-ea"/>
              </a:rPr>
              <a:t>　介護予防普及啓発事業</a:t>
            </a:r>
            <a:endParaRPr lang="en-US" altLang="ja-JP" sz="1300" dirty="0">
              <a:solidFill>
                <a:prstClr val="black"/>
              </a:solidFill>
              <a:latin typeface="+mj-ea"/>
              <a:ea typeface="+mj-ea"/>
            </a:endParaRPr>
          </a:p>
          <a:p>
            <a:pPr fontAlgn="base">
              <a:spcAft>
                <a:spcPct val="0"/>
              </a:spcAft>
            </a:pPr>
            <a:r>
              <a:rPr lang="en-US" altLang="ja-JP" sz="1300" dirty="0">
                <a:solidFill>
                  <a:prstClr val="black"/>
                </a:solidFill>
                <a:latin typeface="+mj-ea"/>
                <a:ea typeface="+mj-ea"/>
              </a:rPr>
              <a:t>3.</a:t>
            </a:r>
            <a:r>
              <a:rPr lang="ja-JP" altLang="en-US" sz="1300" dirty="0">
                <a:solidFill>
                  <a:prstClr val="black"/>
                </a:solidFill>
                <a:latin typeface="+mj-ea"/>
                <a:ea typeface="+mj-ea"/>
              </a:rPr>
              <a:t>　地域介護予防活動支援事業</a:t>
            </a:r>
            <a:endParaRPr lang="en-US" altLang="ja-JP" sz="1300" dirty="0">
              <a:solidFill>
                <a:prstClr val="black"/>
              </a:solidFill>
              <a:latin typeface="+mj-ea"/>
              <a:ea typeface="+mj-ea"/>
            </a:endParaRPr>
          </a:p>
          <a:p>
            <a:pPr fontAlgn="base">
              <a:spcAft>
                <a:spcPct val="0"/>
              </a:spcAft>
            </a:pPr>
            <a:r>
              <a:rPr lang="en-US" altLang="ja-JP" sz="1300" dirty="0">
                <a:solidFill>
                  <a:prstClr val="black"/>
                </a:solidFill>
                <a:latin typeface="+mj-ea"/>
                <a:ea typeface="+mj-ea"/>
              </a:rPr>
              <a:t>4.</a:t>
            </a:r>
            <a:r>
              <a:rPr lang="ja-JP" altLang="en-US" sz="1300" dirty="0">
                <a:solidFill>
                  <a:prstClr val="black"/>
                </a:solidFill>
                <a:latin typeface="+mj-ea"/>
                <a:ea typeface="+mj-ea"/>
              </a:rPr>
              <a:t>　一般介護予防事業評価事業</a:t>
            </a:r>
          </a:p>
          <a:p>
            <a:pPr fontAlgn="base">
              <a:spcAft>
                <a:spcPct val="0"/>
              </a:spcAft>
            </a:pPr>
            <a:r>
              <a:rPr lang="en-US" altLang="ja-JP" sz="1300" dirty="0">
                <a:solidFill>
                  <a:prstClr val="black"/>
                </a:solidFill>
                <a:latin typeface="+mj-ea"/>
                <a:ea typeface="+mj-ea"/>
              </a:rPr>
              <a:t>5.</a:t>
            </a:r>
            <a:r>
              <a:rPr lang="ja-JP" altLang="en-US" sz="1300" dirty="0">
                <a:solidFill>
                  <a:prstClr val="black"/>
                </a:solidFill>
                <a:latin typeface="+mj-ea"/>
                <a:ea typeface="+mj-ea"/>
              </a:rPr>
              <a:t>　地域リハビリテーション活動支援事業</a:t>
            </a:r>
            <a:endParaRPr lang="en-US" altLang="ja-JP" sz="1300" dirty="0">
              <a:solidFill>
                <a:prstClr val="black"/>
              </a:solidFill>
              <a:latin typeface="+mj-ea"/>
              <a:ea typeface="+mj-ea"/>
            </a:endParaRPr>
          </a:p>
          <a:p>
            <a:pPr fontAlgn="base">
              <a:spcBef>
                <a:spcPct val="0"/>
              </a:spcBef>
              <a:spcAft>
                <a:spcPct val="0"/>
              </a:spcAft>
            </a:pPr>
            <a:endParaRPr lang="en-US" altLang="ja-JP" sz="1300" dirty="0">
              <a:solidFill>
                <a:prstClr val="black"/>
              </a:solidFill>
              <a:latin typeface="+mj-ea"/>
              <a:ea typeface="+mj-ea"/>
            </a:endParaRPr>
          </a:p>
          <a:p>
            <a:pPr fontAlgn="base">
              <a:spcBef>
                <a:spcPct val="0"/>
              </a:spcBef>
              <a:spcAft>
                <a:spcPct val="0"/>
              </a:spcAft>
            </a:pPr>
            <a:endParaRPr lang="en-US" altLang="ja-JP" sz="1300" dirty="0">
              <a:solidFill>
                <a:prstClr val="black"/>
              </a:solidFill>
              <a:latin typeface="+mj-ea"/>
              <a:ea typeface="+mj-ea"/>
            </a:endParaRPr>
          </a:p>
        </p:txBody>
      </p:sp>
      <p:sp>
        <p:nvSpPr>
          <p:cNvPr id="2" name="タイトル 1"/>
          <p:cNvSpPr>
            <a:spLocks noGrp="1"/>
          </p:cNvSpPr>
          <p:nvPr>
            <p:ph type="ctrTitle"/>
          </p:nvPr>
        </p:nvSpPr>
        <p:spPr>
          <a:xfrm>
            <a:off x="-15549" y="-60203"/>
            <a:ext cx="9878533" cy="404663"/>
          </a:xfrm>
          <a:noFill/>
          <a:ln>
            <a:noFill/>
          </a:ln>
        </p:spPr>
        <p:txBody>
          <a:bodyPr>
            <a:noAutofit/>
          </a:bodyPr>
          <a:lstStyle/>
          <a:p>
            <a:r>
              <a:rPr lang="ja-JP" altLang="en-US" sz="2100" b="1" dirty="0">
                <a:latin typeface="HG丸ｺﾞｼｯｸM-PRO" panose="020F0600000000000000" pitchFamily="50" charset="-128"/>
                <a:ea typeface="HG丸ｺﾞｼｯｸM-PRO" panose="020F0600000000000000" pitchFamily="50" charset="-128"/>
              </a:rPr>
              <a:t>平成２７年度法改正における介護予防事業の体系</a:t>
            </a:r>
            <a:r>
              <a:rPr lang="ja-JP" altLang="en-US" sz="2500" b="1" dirty="0">
                <a:latin typeface="HG丸ｺﾞｼｯｸM-PRO" panose="020F0600000000000000" pitchFamily="50" charset="-128"/>
                <a:ea typeface="HG丸ｺﾞｼｯｸM-PRO" panose="020F0600000000000000" pitchFamily="50" charset="-128"/>
              </a:rPr>
              <a:t> </a:t>
            </a:r>
            <a:r>
              <a:rPr lang="en-US" altLang="ja-JP" sz="1700" b="1" dirty="0">
                <a:latin typeface="HG丸ｺﾞｼｯｸM-PRO" panose="020F0600000000000000" pitchFamily="50" charset="-128"/>
                <a:ea typeface="HG丸ｺﾞｼｯｸM-PRO" panose="020F0600000000000000" pitchFamily="50" charset="-128"/>
              </a:rPr>
              <a:t>(</a:t>
            </a:r>
            <a:r>
              <a:rPr lang="ja-JP" altLang="en-US" sz="1700" b="1" dirty="0">
                <a:latin typeface="HG丸ｺﾞｼｯｸM-PRO" panose="020F0600000000000000" pitchFamily="50" charset="-128"/>
                <a:ea typeface="HG丸ｺﾞｼｯｸM-PRO" panose="020F0600000000000000" pitchFamily="50" charset="-128"/>
              </a:rPr>
              <a:t>平成</a:t>
            </a:r>
            <a:r>
              <a:rPr lang="en-US" altLang="ja-JP" sz="1700" b="1" dirty="0">
                <a:latin typeface="HG丸ｺﾞｼｯｸM-PRO" panose="020F0600000000000000" pitchFamily="50" charset="-128"/>
                <a:ea typeface="HG丸ｺﾞｼｯｸM-PRO" panose="020F0600000000000000" pitchFamily="50" charset="-128"/>
              </a:rPr>
              <a:t>29</a:t>
            </a:r>
            <a:r>
              <a:rPr lang="ja-JP" altLang="en-US" sz="1700" b="1" dirty="0">
                <a:latin typeface="HG丸ｺﾞｼｯｸM-PRO" panose="020F0600000000000000" pitchFamily="50" charset="-128"/>
                <a:ea typeface="HG丸ｺﾞｼｯｸM-PRO" panose="020F0600000000000000" pitchFamily="50" charset="-128"/>
              </a:rPr>
              <a:t>年度までに順次移行</a:t>
            </a:r>
            <a:r>
              <a:rPr lang="en-US" altLang="ja-JP" sz="1700" b="1" dirty="0">
                <a:latin typeface="HG丸ｺﾞｼｯｸM-PRO" panose="020F0600000000000000" pitchFamily="50" charset="-128"/>
                <a:ea typeface="HG丸ｺﾞｼｯｸM-PRO" panose="020F0600000000000000" pitchFamily="50" charset="-128"/>
              </a:rPr>
              <a:t>)</a:t>
            </a:r>
            <a:endParaRPr lang="ja-JP" altLang="en-US" sz="1700" b="1" dirty="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70983" y="2048014"/>
            <a:ext cx="2813146" cy="323977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fontAlgn="base">
              <a:spcBef>
                <a:spcPct val="0"/>
              </a:spcBef>
              <a:spcAft>
                <a:spcPct val="0"/>
              </a:spcAft>
            </a:pPr>
            <a:endParaRPr lang="en-US" altLang="ja-JP" sz="1700" b="1" dirty="0">
              <a:solidFill>
                <a:prstClr val="black"/>
              </a:solidFill>
            </a:endParaRPr>
          </a:p>
          <a:p>
            <a:pPr fontAlgn="base">
              <a:spcBef>
                <a:spcPct val="0"/>
              </a:spcBef>
              <a:spcAft>
                <a:spcPct val="0"/>
              </a:spcAft>
            </a:pPr>
            <a:endParaRPr lang="en-US" altLang="ja-JP" sz="1700" b="1" dirty="0">
              <a:solidFill>
                <a:prstClr val="black"/>
              </a:solidFill>
            </a:endParaRPr>
          </a:p>
          <a:p>
            <a:pPr fontAlgn="base">
              <a:spcBef>
                <a:spcPct val="0"/>
              </a:spcBef>
              <a:spcAft>
                <a:spcPct val="0"/>
              </a:spcAft>
            </a:pPr>
            <a:endParaRPr lang="en-US" altLang="ja-JP" sz="1700" b="1" dirty="0">
              <a:solidFill>
                <a:prstClr val="black"/>
              </a:solidFill>
            </a:endParaRPr>
          </a:p>
          <a:p>
            <a:pPr fontAlgn="base">
              <a:spcBef>
                <a:spcPct val="0"/>
              </a:spcBef>
              <a:spcAft>
                <a:spcPct val="0"/>
              </a:spcAft>
            </a:pPr>
            <a:r>
              <a:rPr lang="ja-JP" altLang="en-US" sz="1700" b="1" dirty="0">
                <a:solidFill>
                  <a:prstClr val="black"/>
                </a:solidFill>
              </a:rPr>
              <a:t>一次予防事業</a:t>
            </a:r>
            <a:endParaRPr lang="en-US" altLang="ja-JP" sz="1700" b="1" dirty="0">
              <a:solidFill>
                <a:prstClr val="black"/>
              </a:solidFill>
            </a:endParaRPr>
          </a:p>
          <a:p>
            <a:pPr fontAlgn="base">
              <a:spcBef>
                <a:spcPts val="635"/>
              </a:spcBef>
              <a:spcAft>
                <a:spcPct val="0"/>
              </a:spcAft>
            </a:pPr>
            <a:r>
              <a:rPr lang="ja-JP" altLang="en-US" sz="1400" dirty="0">
                <a:solidFill>
                  <a:prstClr val="black"/>
                </a:solidFill>
              </a:rPr>
              <a:t>・ 介護予防普及啓発事業</a:t>
            </a:r>
            <a:endParaRPr lang="en-US" altLang="ja-JP" sz="1400" dirty="0">
              <a:solidFill>
                <a:prstClr val="black"/>
              </a:solidFill>
            </a:endParaRPr>
          </a:p>
          <a:p>
            <a:pPr fontAlgn="base">
              <a:spcBef>
                <a:spcPts val="635"/>
              </a:spcBef>
              <a:spcAft>
                <a:spcPct val="0"/>
              </a:spcAft>
            </a:pPr>
            <a:r>
              <a:rPr lang="ja-JP" altLang="en-US" sz="1400" dirty="0">
                <a:solidFill>
                  <a:prstClr val="black"/>
                </a:solidFill>
              </a:rPr>
              <a:t>・ 地域介護予防活動支援事業</a:t>
            </a:r>
            <a:endParaRPr lang="en-US" altLang="ja-JP" sz="1400" dirty="0">
              <a:solidFill>
                <a:prstClr val="black"/>
              </a:solidFill>
            </a:endParaRPr>
          </a:p>
          <a:p>
            <a:pPr fontAlgn="base">
              <a:spcBef>
                <a:spcPts val="635"/>
              </a:spcBef>
              <a:spcAft>
                <a:spcPct val="0"/>
              </a:spcAft>
            </a:pPr>
            <a:r>
              <a:rPr lang="ja-JP" altLang="en-US" sz="1400" dirty="0">
                <a:solidFill>
                  <a:prstClr val="black"/>
                </a:solidFill>
              </a:rPr>
              <a:t>・ 一次予防事業評価事業</a:t>
            </a:r>
            <a:endParaRPr lang="en-US" altLang="ja-JP" sz="1400" dirty="0">
              <a:solidFill>
                <a:prstClr val="black"/>
              </a:solidFill>
            </a:endParaRPr>
          </a:p>
          <a:p>
            <a:pPr fontAlgn="base">
              <a:spcBef>
                <a:spcPts val="635"/>
              </a:spcBef>
              <a:spcAft>
                <a:spcPct val="0"/>
              </a:spcAft>
            </a:pPr>
            <a:endParaRPr lang="en-US" altLang="ja-JP" sz="1300" dirty="0">
              <a:solidFill>
                <a:prstClr val="black"/>
              </a:solidFill>
            </a:endParaRPr>
          </a:p>
          <a:p>
            <a:pPr fontAlgn="base">
              <a:spcBef>
                <a:spcPct val="0"/>
              </a:spcBef>
              <a:spcAft>
                <a:spcPct val="0"/>
              </a:spcAft>
            </a:pPr>
            <a:r>
              <a:rPr lang="ja-JP" altLang="en-US" sz="1700" b="1" dirty="0">
                <a:solidFill>
                  <a:prstClr val="black"/>
                </a:solidFill>
              </a:rPr>
              <a:t>二次予防事業</a:t>
            </a:r>
            <a:endParaRPr lang="en-US" altLang="ja-JP" sz="1700" b="1" dirty="0">
              <a:solidFill>
                <a:prstClr val="black"/>
              </a:solidFill>
            </a:endParaRPr>
          </a:p>
          <a:p>
            <a:pPr fontAlgn="base">
              <a:spcBef>
                <a:spcPts val="635"/>
              </a:spcBef>
              <a:spcAft>
                <a:spcPct val="0"/>
              </a:spcAft>
            </a:pPr>
            <a:r>
              <a:rPr lang="ja-JP" altLang="en-US" sz="1400" dirty="0">
                <a:solidFill>
                  <a:prstClr val="black"/>
                </a:solidFill>
              </a:rPr>
              <a:t>・ 二次予防事業対象者の</a:t>
            </a:r>
            <a:endParaRPr lang="en-US" altLang="ja-JP" sz="1400" dirty="0">
              <a:solidFill>
                <a:prstClr val="black"/>
              </a:solidFill>
            </a:endParaRPr>
          </a:p>
          <a:p>
            <a:pPr fontAlgn="base">
              <a:spcBef>
                <a:spcPts val="635"/>
              </a:spcBef>
              <a:spcAft>
                <a:spcPct val="0"/>
              </a:spcAft>
            </a:pPr>
            <a:r>
              <a:rPr lang="ja-JP" altLang="en-US" sz="1400" dirty="0">
                <a:solidFill>
                  <a:prstClr val="black"/>
                </a:solidFill>
              </a:rPr>
              <a:t>　把握事業</a:t>
            </a:r>
            <a:endParaRPr lang="en-US" altLang="ja-JP" sz="1400" dirty="0">
              <a:solidFill>
                <a:prstClr val="black"/>
              </a:solidFill>
            </a:endParaRPr>
          </a:p>
          <a:p>
            <a:pPr fontAlgn="base">
              <a:spcBef>
                <a:spcPts val="635"/>
              </a:spcBef>
              <a:spcAft>
                <a:spcPct val="0"/>
              </a:spcAft>
            </a:pPr>
            <a:r>
              <a:rPr lang="ja-JP" altLang="en-US" sz="1400" dirty="0">
                <a:solidFill>
                  <a:prstClr val="black"/>
                </a:solidFill>
              </a:rPr>
              <a:t>・ 通所型介護予防事業</a:t>
            </a:r>
            <a:endParaRPr lang="en-US" altLang="ja-JP" sz="1400" dirty="0">
              <a:solidFill>
                <a:prstClr val="black"/>
              </a:solidFill>
            </a:endParaRPr>
          </a:p>
          <a:p>
            <a:pPr fontAlgn="base">
              <a:spcBef>
                <a:spcPts val="635"/>
              </a:spcBef>
              <a:spcAft>
                <a:spcPct val="0"/>
              </a:spcAft>
            </a:pPr>
            <a:r>
              <a:rPr lang="ja-JP" altLang="en-US" sz="1400" dirty="0">
                <a:solidFill>
                  <a:prstClr val="black"/>
                </a:solidFill>
              </a:rPr>
              <a:t>・ 訪問型介護予防事業</a:t>
            </a:r>
            <a:endParaRPr lang="en-US" altLang="ja-JP" sz="1400" dirty="0">
              <a:solidFill>
                <a:prstClr val="black"/>
              </a:solidFill>
            </a:endParaRPr>
          </a:p>
          <a:p>
            <a:pPr fontAlgn="base">
              <a:spcBef>
                <a:spcPts val="635"/>
              </a:spcBef>
              <a:spcAft>
                <a:spcPct val="0"/>
              </a:spcAft>
            </a:pPr>
            <a:r>
              <a:rPr lang="ja-JP" altLang="en-US" sz="1400" dirty="0">
                <a:solidFill>
                  <a:prstClr val="black"/>
                </a:solidFill>
              </a:rPr>
              <a:t>・ 二次予防事業評価事業</a:t>
            </a:r>
            <a:endParaRPr lang="en-US" altLang="ja-JP" sz="1400" dirty="0">
              <a:solidFill>
                <a:prstClr val="black"/>
              </a:solidFill>
            </a:endParaRPr>
          </a:p>
          <a:p>
            <a:pPr fontAlgn="base">
              <a:spcBef>
                <a:spcPct val="0"/>
              </a:spcBef>
              <a:spcAft>
                <a:spcPct val="0"/>
              </a:spcAft>
            </a:pPr>
            <a:endParaRPr lang="en-US" altLang="ja-JP" sz="1700" dirty="0">
              <a:solidFill>
                <a:prstClr val="black"/>
              </a:solidFill>
            </a:endParaRPr>
          </a:p>
          <a:p>
            <a:pPr fontAlgn="base">
              <a:spcBef>
                <a:spcPct val="0"/>
              </a:spcBef>
              <a:spcAft>
                <a:spcPct val="0"/>
              </a:spcAft>
            </a:pPr>
            <a:endParaRPr lang="en-US" altLang="ja-JP" sz="1700" dirty="0">
              <a:solidFill>
                <a:prstClr val="black"/>
              </a:solidFill>
            </a:endParaRPr>
          </a:p>
          <a:p>
            <a:pPr fontAlgn="base">
              <a:spcBef>
                <a:spcPct val="0"/>
              </a:spcBef>
              <a:spcAft>
                <a:spcPct val="0"/>
              </a:spcAft>
            </a:pPr>
            <a:endParaRPr lang="en-US" altLang="ja-JP" sz="1500" dirty="0">
              <a:solidFill>
                <a:prstClr val="black"/>
              </a:solidFill>
            </a:endParaRPr>
          </a:p>
        </p:txBody>
      </p:sp>
      <p:sp>
        <p:nvSpPr>
          <p:cNvPr id="14" name="角丸四角形 13"/>
          <p:cNvSpPr/>
          <p:nvPr/>
        </p:nvSpPr>
        <p:spPr>
          <a:xfrm>
            <a:off x="5419418" y="1622112"/>
            <a:ext cx="4123044"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fontAlgn="base">
              <a:spcBef>
                <a:spcPct val="0"/>
              </a:spcBef>
              <a:spcAft>
                <a:spcPct val="0"/>
              </a:spcAft>
            </a:pPr>
            <a:r>
              <a:rPr lang="ja-JP" altLang="en-US" sz="1600" b="1" dirty="0" smtClean="0">
                <a:solidFill>
                  <a:prstClr val="black"/>
                </a:solidFill>
              </a:rPr>
              <a:t>一般介護</a:t>
            </a:r>
            <a:r>
              <a:rPr lang="ja-JP" altLang="en-US" sz="1600" b="1" dirty="0">
                <a:solidFill>
                  <a:prstClr val="black"/>
                </a:solidFill>
              </a:rPr>
              <a:t>予防事業</a:t>
            </a:r>
          </a:p>
        </p:txBody>
      </p:sp>
      <p:cxnSp>
        <p:nvCxnSpPr>
          <p:cNvPr id="33" name="直線コネクタ 32"/>
          <p:cNvCxnSpPr/>
          <p:nvPr/>
        </p:nvCxnSpPr>
        <p:spPr>
          <a:xfrm>
            <a:off x="170986" y="3349133"/>
            <a:ext cx="280798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36"/>
          <p:cNvSpPr txBox="1">
            <a:spLocks noChangeArrowheads="1"/>
          </p:cNvSpPr>
          <p:nvPr/>
        </p:nvSpPr>
        <p:spPr bwMode="auto">
          <a:xfrm>
            <a:off x="84600" y="318290"/>
            <a:ext cx="9597990" cy="1020972"/>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lIns="96698" tIns="48349" rIns="96698" bIns="48349" anchor="t">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a:t>○機能回復訓練などの高齢者本人へのアプローチだけではなく、地域づくりなどの高齢者本人を取り巻く環境へのアプローチも含めたバランスのとれたアプローチができるように介護予防事業を見直した。</a:t>
            </a:r>
            <a:endParaRPr lang="en-US" altLang="ja-JP" sz="1200" dirty="0"/>
          </a:p>
          <a:p>
            <a:pPr>
              <a:defRPr/>
            </a:pPr>
            <a:r>
              <a:rPr lang="ja-JP" altLang="en-US" sz="1200" dirty="0"/>
              <a:t>○年齢や心身の状況等によって分け隔てることなく、</a:t>
            </a:r>
            <a:r>
              <a:rPr lang="ja-JP" altLang="ja-JP" sz="1200" dirty="0"/>
              <a:t>住民運営の通いの場を充実させ、人と人とのつながりを通じて</a:t>
            </a:r>
            <a:r>
              <a:rPr lang="ja-JP" altLang="en-US" sz="1200" dirty="0"/>
              <a:t>、</a:t>
            </a:r>
            <a:r>
              <a:rPr lang="ja-JP" altLang="ja-JP" sz="1200" dirty="0"/>
              <a:t>参加者や通いの場が継続的に拡大していくような地域づくりを推進する</a:t>
            </a:r>
            <a:r>
              <a:rPr lang="ja-JP" altLang="en-US" sz="1200" dirty="0"/>
              <a:t>。</a:t>
            </a:r>
            <a:endParaRPr lang="en-US" altLang="ja-JP" sz="1200" dirty="0"/>
          </a:p>
          <a:p>
            <a:pPr>
              <a:defRPr/>
            </a:pPr>
            <a:r>
              <a:rPr lang="ja-JP" altLang="en-US" sz="1200" dirty="0"/>
              <a:t>○リハ職等を活かした自立支援に資する取組を推進し、介護予防を機能強化する。</a:t>
            </a:r>
            <a:endParaRPr lang="en-US" altLang="ja-JP" sz="1200" dirty="0"/>
          </a:p>
        </p:txBody>
      </p:sp>
      <p:sp>
        <p:nvSpPr>
          <p:cNvPr id="23" name="角丸四角形 22"/>
          <p:cNvSpPr/>
          <p:nvPr/>
        </p:nvSpPr>
        <p:spPr>
          <a:xfrm>
            <a:off x="5442677" y="3111830"/>
            <a:ext cx="4123044"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fontAlgn="base">
              <a:spcBef>
                <a:spcPct val="0"/>
              </a:spcBef>
              <a:spcAft>
                <a:spcPct val="0"/>
              </a:spcAft>
            </a:pPr>
            <a:r>
              <a:rPr lang="ja-JP" altLang="en-US" sz="1600" b="1" dirty="0" smtClean="0">
                <a:solidFill>
                  <a:prstClr val="black"/>
                </a:solidFill>
              </a:rPr>
              <a:t>介護予防・生活支援サービス事業</a:t>
            </a:r>
            <a:endParaRPr lang="ja-JP" altLang="en-US" sz="1600" b="1" dirty="0">
              <a:solidFill>
                <a:prstClr val="black"/>
              </a:solidFill>
            </a:endParaRPr>
          </a:p>
        </p:txBody>
      </p:sp>
      <p:sp>
        <p:nvSpPr>
          <p:cNvPr id="36" name="角丸四角形 35"/>
          <p:cNvSpPr/>
          <p:nvPr/>
        </p:nvSpPr>
        <p:spPr>
          <a:xfrm>
            <a:off x="4363878" y="1644416"/>
            <a:ext cx="333913" cy="4871637"/>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6698" tIns="48349" rIns="96698" bIns="48349" rtlCol="0" anchor="ctr"/>
          <a:lstStyle/>
          <a:p>
            <a:pPr algn="ctr" fontAlgn="base">
              <a:spcBef>
                <a:spcPct val="0"/>
              </a:spcBef>
              <a:spcAft>
                <a:spcPct val="0"/>
              </a:spcAft>
            </a:pPr>
            <a:r>
              <a:rPr lang="ja-JP" altLang="en-US" sz="1700" dirty="0">
                <a:solidFill>
                  <a:prstClr val="black"/>
                </a:solidFill>
              </a:rPr>
              <a:t>介護予防・日常生活支援総合事業</a:t>
            </a:r>
          </a:p>
        </p:txBody>
      </p:sp>
      <p:cxnSp>
        <p:nvCxnSpPr>
          <p:cNvPr id="31" name="直線コネクタ 30"/>
          <p:cNvCxnSpPr>
            <a:endCxn id="14" idx="1"/>
          </p:cNvCxnSpPr>
          <p:nvPr/>
        </p:nvCxnSpPr>
        <p:spPr>
          <a:xfrm>
            <a:off x="4694795" y="1802112"/>
            <a:ext cx="7246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131951" y="5471915"/>
            <a:ext cx="2813146"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fontAlgn="base">
              <a:spcBef>
                <a:spcPct val="0"/>
              </a:spcBef>
              <a:spcAft>
                <a:spcPct val="0"/>
              </a:spcAft>
            </a:pPr>
            <a:r>
              <a:rPr lang="ja-JP" altLang="en-US" dirty="0" smtClean="0">
                <a:solidFill>
                  <a:prstClr val="black"/>
                </a:solidFill>
              </a:rPr>
              <a:t>予防給付</a:t>
            </a:r>
            <a:endParaRPr lang="ja-JP" altLang="en-US" dirty="0">
              <a:solidFill>
                <a:prstClr val="black"/>
              </a:solidFill>
            </a:endParaRPr>
          </a:p>
        </p:txBody>
      </p:sp>
      <p:sp>
        <p:nvSpPr>
          <p:cNvPr id="25" name="テキスト ボックス 24"/>
          <p:cNvSpPr txBox="1"/>
          <p:nvPr/>
        </p:nvSpPr>
        <p:spPr>
          <a:xfrm>
            <a:off x="170989" y="5902464"/>
            <a:ext cx="1945764" cy="817198"/>
          </a:xfrm>
          <a:prstGeom prst="rect">
            <a:avLst/>
          </a:prstGeom>
          <a:noFill/>
          <a:ln>
            <a:solidFill>
              <a:schemeClr val="accent1"/>
            </a:solidFill>
          </a:ln>
        </p:spPr>
        <p:txBody>
          <a:bodyPr wrap="none" lIns="96698" tIns="48349" rIns="96698" bIns="48349" rtlCol="0">
            <a:spAutoFit/>
          </a:bodyPr>
          <a:lstStyle/>
          <a:p>
            <a:pPr>
              <a:lnSpc>
                <a:spcPct val="150000"/>
              </a:lnSpc>
            </a:pPr>
            <a:r>
              <a:rPr lang="ja-JP" altLang="en-US" sz="1700" dirty="0"/>
              <a:t>・</a:t>
            </a:r>
            <a:r>
              <a:rPr lang="ja-JP" altLang="en-US" sz="1600" dirty="0"/>
              <a:t>介護予防通所介護</a:t>
            </a:r>
          </a:p>
          <a:p>
            <a:pPr>
              <a:lnSpc>
                <a:spcPct val="150000"/>
              </a:lnSpc>
            </a:pPr>
            <a:r>
              <a:rPr lang="ja-JP" altLang="en-US" sz="1600" dirty="0"/>
              <a:t>・介護予防訪問介護</a:t>
            </a:r>
          </a:p>
        </p:txBody>
      </p:sp>
      <p:sp>
        <p:nvSpPr>
          <p:cNvPr id="29" name="右中かっこ 28"/>
          <p:cNvSpPr/>
          <p:nvPr/>
        </p:nvSpPr>
        <p:spPr>
          <a:xfrm>
            <a:off x="3056140" y="1810119"/>
            <a:ext cx="252028" cy="384179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96698" tIns="48349" rIns="96698" bIns="48349" rtlCol="0" anchor="ctr"/>
          <a:lstStyle/>
          <a:p>
            <a:pPr algn="ctr"/>
            <a:endParaRPr kumimoji="1" lang="ja-JP" altLang="en-US"/>
          </a:p>
        </p:txBody>
      </p:sp>
      <p:sp>
        <p:nvSpPr>
          <p:cNvPr id="3" name="テキスト ボックス 2"/>
          <p:cNvSpPr txBox="1"/>
          <p:nvPr/>
        </p:nvSpPr>
        <p:spPr>
          <a:xfrm>
            <a:off x="3307383" y="3178301"/>
            <a:ext cx="426117" cy="1046620"/>
          </a:xfrm>
          <a:prstGeom prst="rect">
            <a:avLst/>
          </a:prstGeom>
        </p:spPr>
        <p:style>
          <a:lnRef idx="1">
            <a:schemeClr val="accent2"/>
          </a:lnRef>
          <a:fillRef idx="2">
            <a:schemeClr val="accent2"/>
          </a:fillRef>
          <a:effectRef idx="1">
            <a:schemeClr val="accent2"/>
          </a:effectRef>
          <a:fontRef idx="minor">
            <a:schemeClr val="dk1"/>
          </a:fontRef>
        </p:style>
        <p:txBody>
          <a:bodyPr vert="eaVert" wrap="none" lIns="96698" tIns="48349" rIns="96698" bIns="48349" rtlCol="0">
            <a:spAutoFit/>
          </a:bodyPr>
          <a:lstStyle/>
          <a:p>
            <a:r>
              <a:rPr lang="ja-JP" altLang="en-US" sz="1500" dirty="0"/>
              <a:t>廃止と再編</a:t>
            </a:r>
          </a:p>
        </p:txBody>
      </p:sp>
      <p:sp>
        <p:nvSpPr>
          <p:cNvPr id="4" name="テキスト ボックス 3"/>
          <p:cNvSpPr txBox="1"/>
          <p:nvPr/>
        </p:nvSpPr>
        <p:spPr>
          <a:xfrm>
            <a:off x="1314823" y="1291376"/>
            <a:ext cx="6581648" cy="374641"/>
          </a:xfrm>
          <a:prstGeom prst="rect">
            <a:avLst/>
          </a:prstGeom>
          <a:noFill/>
        </p:spPr>
        <p:txBody>
          <a:bodyPr wrap="none" lIns="96698" tIns="48349" rIns="96698" bIns="48349" rtlCol="0">
            <a:spAutoFit/>
          </a:bodyPr>
          <a:lstStyle/>
          <a:p>
            <a:r>
              <a:rPr lang="en-US" altLang="ja-JP" sz="1600" dirty="0" smtClean="0">
                <a:latin typeface="HG創英角ｺﾞｼｯｸUB" panose="020B0909000000000000" pitchFamily="49" charset="-128"/>
                <a:ea typeface="HG創英角ｺﾞｼｯｸUB" panose="020B0909000000000000" pitchFamily="49" charset="-128"/>
              </a:rPr>
              <a:t>【</a:t>
            </a:r>
            <a:r>
              <a:rPr lang="ja-JP" altLang="en-US" sz="1600" dirty="0" smtClean="0">
                <a:latin typeface="HG創英角ｺﾞｼｯｸUB" panose="020B0909000000000000" pitchFamily="49" charset="-128"/>
                <a:ea typeface="HG創英角ｺﾞｼｯｸUB" panose="020B0909000000000000" pitchFamily="49" charset="-128"/>
              </a:rPr>
              <a:t>旧</a:t>
            </a:r>
            <a:r>
              <a:rPr lang="en-US" altLang="ja-JP" sz="1600" dirty="0" smtClean="0">
                <a:latin typeface="HG創英角ｺﾞｼｯｸUB" panose="020B0909000000000000" pitchFamily="49" charset="-128"/>
                <a:ea typeface="HG創英角ｺﾞｼｯｸUB" panose="020B0909000000000000" pitchFamily="49" charset="-128"/>
              </a:rPr>
              <a:t>】</a:t>
            </a:r>
            <a:r>
              <a:rPr lang="ja-JP" altLang="en-US" sz="1600" dirty="0" smtClean="0">
                <a:latin typeface="HG創英角ｺﾞｼｯｸUB" panose="020B0909000000000000" pitchFamily="49" charset="-128"/>
                <a:ea typeface="HG創英角ｺﾞｼｯｸUB" panose="020B0909000000000000" pitchFamily="49" charset="-128"/>
              </a:rPr>
              <a:t>　　　　　　　　　　　　　　　　　　　　　　</a:t>
            </a:r>
            <a:r>
              <a:rPr lang="en-US" altLang="ja-JP" sz="1600" dirty="0" smtClean="0">
                <a:latin typeface="HG創英角ｺﾞｼｯｸUB" panose="020B0909000000000000" pitchFamily="49" charset="-128"/>
                <a:ea typeface="HG創英角ｺﾞｼｯｸUB" panose="020B0909000000000000" pitchFamily="49" charset="-128"/>
              </a:rPr>
              <a:t>【</a:t>
            </a:r>
            <a:r>
              <a:rPr lang="ja-JP" altLang="en-US" sz="1600" dirty="0" smtClean="0">
                <a:latin typeface="HG創英角ｺﾞｼｯｸUB" panose="020B0909000000000000" pitchFamily="49" charset="-128"/>
                <a:ea typeface="HG創英角ｺﾞｼｯｸUB" panose="020B0909000000000000" pitchFamily="49" charset="-128"/>
              </a:rPr>
              <a:t>新</a:t>
            </a:r>
            <a:r>
              <a:rPr lang="en-US" altLang="ja-JP" sz="1600" dirty="0" smtClean="0">
                <a:latin typeface="HG創英角ｺﾞｼｯｸUB" panose="020B0909000000000000" pitchFamily="49" charset="-128"/>
                <a:ea typeface="HG創英角ｺﾞｼｯｸUB" panose="020B0909000000000000" pitchFamily="49" charset="-128"/>
              </a:rPr>
              <a:t>】</a:t>
            </a:r>
            <a:r>
              <a:rPr lang="ja-JP" altLang="en-US" sz="1600" dirty="0" smtClean="0">
                <a:latin typeface="HG創英角ｺﾞｼｯｸUB" panose="020B0909000000000000" pitchFamily="49" charset="-128"/>
                <a:ea typeface="HG創英角ｺﾞｼｯｸUB" panose="020B0909000000000000" pitchFamily="49" charset="-128"/>
              </a:rPr>
              <a:t>　　</a:t>
            </a:r>
            <a:r>
              <a:rPr lang="ja-JP" altLang="en-US" dirty="0" smtClean="0">
                <a:latin typeface="HG創英角ｺﾞｼｯｸUB" panose="020B0909000000000000" pitchFamily="49" charset="-128"/>
                <a:ea typeface="HG創英角ｺﾞｼｯｸUB" panose="020B0909000000000000" pitchFamily="49" charset="-128"/>
              </a:rPr>
              <a:t>　</a:t>
            </a:r>
            <a:endParaRPr kumimoji="1" lang="ja-JP" altLang="en-US" dirty="0">
              <a:latin typeface="HG創英角ｺﾞｼｯｸUB" panose="020B0909000000000000" pitchFamily="49" charset="-128"/>
              <a:ea typeface="HG創英角ｺﾞｼｯｸUB" panose="020B0909000000000000" pitchFamily="49" charset="-128"/>
            </a:endParaRPr>
          </a:p>
        </p:txBody>
      </p:sp>
      <p:cxnSp>
        <p:nvCxnSpPr>
          <p:cNvPr id="7" name="直線コネクタ 6"/>
          <p:cNvCxnSpPr/>
          <p:nvPr/>
        </p:nvCxnSpPr>
        <p:spPr>
          <a:xfrm>
            <a:off x="3809511" y="1447385"/>
            <a:ext cx="0" cy="526569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5442679" y="3499816"/>
            <a:ext cx="4375775" cy="3329296"/>
          </a:xfrm>
          <a:prstGeom prst="rect">
            <a:avLst/>
          </a:prstGeom>
          <a:ln>
            <a:solidFill>
              <a:schemeClr val="accent1"/>
            </a:solidFill>
          </a:ln>
        </p:spPr>
        <p:txBody>
          <a:bodyPr wrap="square" lIns="96698" tIns="48349" rIns="96698" bIns="48349">
            <a:spAutoFit/>
          </a:bodyPr>
          <a:lstStyle/>
          <a:p>
            <a:pPr fontAlgn="base">
              <a:lnSpc>
                <a:spcPts val="846"/>
              </a:lnSpc>
              <a:spcBef>
                <a:spcPts val="635"/>
              </a:spcBef>
              <a:spcAft>
                <a:spcPct val="0"/>
              </a:spcAft>
            </a:pPr>
            <a:r>
              <a:rPr lang="en-US" altLang="ja-JP" sz="1300" dirty="0">
                <a:solidFill>
                  <a:prstClr val="black"/>
                </a:solidFill>
                <a:latin typeface="+mj-ea"/>
                <a:ea typeface="+mj-ea"/>
              </a:rPr>
              <a:t>1.</a:t>
            </a:r>
            <a:r>
              <a:rPr lang="ja-JP" altLang="en-US" sz="1300" dirty="0">
                <a:solidFill>
                  <a:prstClr val="black"/>
                </a:solidFill>
                <a:latin typeface="+mj-ea"/>
                <a:ea typeface="+mj-ea"/>
              </a:rPr>
              <a:t>　訪問型サービス（第１号訪問事業）　　　　　　　　　　　　　　　　　　</a:t>
            </a:r>
          </a:p>
          <a:p>
            <a:pPr fontAlgn="base">
              <a:lnSpc>
                <a:spcPts val="846"/>
              </a:lnSpc>
              <a:spcBef>
                <a:spcPts val="635"/>
              </a:spcBef>
              <a:spcAft>
                <a:spcPct val="0"/>
              </a:spcAft>
            </a:pPr>
            <a:r>
              <a:rPr lang="ja-JP" altLang="en-US" sz="1300" dirty="0">
                <a:solidFill>
                  <a:prstClr val="black"/>
                </a:solidFill>
                <a:latin typeface="+mj-ea"/>
                <a:ea typeface="+mj-ea"/>
              </a:rPr>
              <a:t>　</a:t>
            </a:r>
            <a:r>
              <a:rPr lang="ja-JP" altLang="en-US" sz="1200" dirty="0">
                <a:solidFill>
                  <a:prstClr val="black"/>
                </a:solidFill>
                <a:latin typeface="+mj-ea"/>
                <a:ea typeface="+mj-ea"/>
              </a:rPr>
              <a:t>①訪問介護</a:t>
            </a:r>
            <a:r>
              <a:rPr lang="ja-JP" altLang="en-US" sz="1200" dirty="0" smtClean="0">
                <a:solidFill>
                  <a:prstClr val="black"/>
                </a:solidFill>
                <a:latin typeface="+mj-ea"/>
                <a:ea typeface="+mj-ea"/>
              </a:rPr>
              <a:t>（</a:t>
            </a:r>
            <a:r>
              <a:rPr lang="ja-JP" altLang="en-US" sz="1200" dirty="0">
                <a:solidFill>
                  <a:prstClr val="black"/>
                </a:solidFill>
                <a:latin typeface="+mj-ea"/>
                <a:ea typeface="+mj-ea"/>
              </a:rPr>
              <a:t>従前</a:t>
            </a:r>
            <a:r>
              <a:rPr lang="ja-JP" altLang="en-US" sz="1200" dirty="0" smtClean="0">
                <a:solidFill>
                  <a:prstClr val="black"/>
                </a:solidFill>
                <a:latin typeface="+mj-ea"/>
                <a:ea typeface="+mj-ea"/>
              </a:rPr>
              <a:t>相当</a:t>
            </a:r>
            <a:r>
              <a:rPr lang="ja-JP" altLang="en-US" sz="1200" dirty="0">
                <a:solidFill>
                  <a:prstClr val="black"/>
                </a:solidFill>
                <a:latin typeface="+mj-ea"/>
                <a:ea typeface="+mj-ea"/>
              </a:rPr>
              <a:t>のサービス）</a:t>
            </a:r>
          </a:p>
          <a:p>
            <a:pPr fontAlgn="base">
              <a:lnSpc>
                <a:spcPts val="846"/>
              </a:lnSpc>
              <a:spcBef>
                <a:spcPts val="635"/>
              </a:spcBef>
              <a:spcAft>
                <a:spcPct val="0"/>
              </a:spcAft>
            </a:pPr>
            <a:r>
              <a:rPr lang="ja-JP" altLang="en-US" sz="1200" dirty="0">
                <a:solidFill>
                  <a:prstClr val="black"/>
                </a:solidFill>
                <a:latin typeface="+mj-ea"/>
                <a:ea typeface="+mj-ea"/>
              </a:rPr>
              <a:t>　②訪問型サービス</a:t>
            </a:r>
            <a:r>
              <a:rPr lang="en-US" altLang="ja-JP" sz="1200" dirty="0">
                <a:solidFill>
                  <a:prstClr val="black"/>
                </a:solidFill>
                <a:latin typeface="+mj-ea"/>
                <a:ea typeface="+mj-ea"/>
              </a:rPr>
              <a:t>A</a:t>
            </a:r>
            <a:r>
              <a:rPr lang="ja-JP" altLang="en-US" sz="1200" dirty="0">
                <a:solidFill>
                  <a:prstClr val="black"/>
                </a:solidFill>
                <a:latin typeface="+mj-ea"/>
                <a:ea typeface="+mj-ea"/>
              </a:rPr>
              <a:t>（緩和した基準によるサービス）</a:t>
            </a:r>
          </a:p>
          <a:p>
            <a:pPr fontAlgn="base">
              <a:lnSpc>
                <a:spcPts val="846"/>
              </a:lnSpc>
              <a:spcBef>
                <a:spcPts val="635"/>
              </a:spcBef>
              <a:spcAft>
                <a:spcPct val="0"/>
              </a:spcAft>
            </a:pPr>
            <a:r>
              <a:rPr lang="ja-JP" altLang="en-US" sz="1200" dirty="0">
                <a:solidFill>
                  <a:prstClr val="black"/>
                </a:solidFill>
                <a:latin typeface="+mj-ea"/>
                <a:ea typeface="+mj-ea"/>
              </a:rPr>
              <a:t>　③訪問型サービス</a:t>
            </a:r>
            <a:r>
              <a:rPr lang="en-US" altLang="ja-JP" sz="1200" dirty="0">
                <a:solidFill>
                  <a:prstClr val="black"/>
                </a:solidFill>
                <a:latin typeface="+mj-ea"/>
                <a:ea typeface="+mj-ea"/>
              </a:rPr>
              <a:t>B</a:t>
            </a:r>
            <a:r>
              <a:rPr lang="ja-JP" altLang="en-US" sz="1200" dirty="0">
                <a:solidFill>
                  <a:prstClr val="black"/>
                </a:solidFill>
                <a:latin typeface="+mj-ea"/>
                <a:ea typeface="+mj-ea"/>
              </a:rPr>
              <a:t>（住民主体による支援）</a:t>
            </a:r>
          </a:p>
          <a:p>
            <a:pPr fontAlgn="base">
              <a:lnSpc>
                <a:spcPts val="846"/>
              </a:lnSpc>
              <a:spcBef>
                <a:spcPts val="635"/>
              </a:spcBef>
              <a:spcAft>
                <a:spcPct val="0"/>
              </a:spcAft>
            </a:pPr>
            <a:r>
              <a:rPr lang="ja-JP" altLang="en-US" sz="1200" dirty="0">
                <a:solidFill>
                  <a:prstClr val="black"/>
                </a:solidFill>
                <a:latin typeface="+mj-ea"/>
                <a:ea typeface="+mj-ea"/>
              </a:rPr>
              <a:t>　④訪問型サービス</a:t>
            </a:r>
            <a:r>
              <a:rPr lang="en-US" altLang="ja-JP" sz="1200" dirty="0">
                <a:solidFill>
                  <a:prstClr val="black"/>
                </a:solidFill>
                <a:latin typeface="+mj-ea"/>
                <a:ea typeface="+mj-ea"/>
              </a:rPr>
              <a:t>C</a:t>
            </a:r>
            <a:r>
              <a:rPr lang="ja-JP" altLang="en-US" sz="1200" dirty="0">
                <a:solidFill>
                  <a:prstClr val="black"/>
                </a:solidFill>
                <a:latin typeface="+mj-ea"/>
                <a:ea typeface="+mj-ea"/>
              </a:rPr>
              <a:t>（短期集中予防サービス）</a:t>
            </a:r>
          </a:p>
          <a:p>
            <a:pPr fontAlgn="base">
              <a:lnSpc>
                <a:spcPts val="846"/>
              </a:lnSpc>
              <a:spcBef>
                <a:spcPts val="635"/>
              </a:spcBef>
              <a:spcAft>
                <a:spcPct val="0"/>
              </a:spcAft>
            </a:pPr>
            <a:r>
              <a:rPr lang="ja-JP" altLang="en-US" sz="1200" dirty="0">
                <a:solidFill>
                  <a:prstClr val="black"/>
                </a:solidFill>
                <a:latin typeface="+mj-ea"/>
                <a:ea typeface="+mj-ea"/>
              </a:rPr>
              <a:t>　⑤訪問型サービス</a:t>
            </a:r>
            <a:r>
              <a:rPr lang="en-US" altLang="ja-JP" sz="1200" dirty="0">
                <a:solidFill>
                  <a:prstClr val="black"/>
                </a:solidFill>
                <a:latin typeface="+mj-ea"/>
                <a:ea typeface="+mj-ea"/>
              </a:rPr>
              <a:t>D</a:t>
            </a:r>
            <a:r>
              <a:rPr lang="ja-JP" altLang="en-US" sz="1200" dirty="0">
                <a:solidFill>
                  <a:prstClr val="black"/>
                </a:solidFill>
                <a:latin typeface="+mj-ea"/>
                <a:ea typeface="+mj-ea"/>
              </a:rPr>
              <a:t>（移動支援）</a:t>
            </a:r>
          </a:p>
          <a:p>
            <a:pPr fontAlgn="base">
              <a:lnSpc>
                <a:spcPts val="846"/>
              </a:lnSpc>
              <a:spcBef>
                <a:spcPts val="635"/>
              </a:spcBef>
              <a:spcAft>
                <a:spcPct val="0"/>
              </a:spcAft>
            </a:pPr>
            <a:endParaRPr lang="ja-JP" altLang="en-US" sz="1300" dirty="0">
              <a:solidFill>
                <a:prstClr val="black"/>
              </a:solidFill>
              <a:latin typeface="+mj-ea"/>
              <a:ea typeface="+mj-ea"/>
            </a:endParaRPr>
          </a:p>
          <a:p>
            <a:pPr fontAlgn="base">
              <a:lnSpc>
                <a:spcPts val="846"/>
              </a:lnSpc>
              <a:spcBef>
                <a:spcPts val="635"/>
              </a:spcBef>
              <a:spcAft>
                <a:spcPct val="0"/>
              </a:spcAft>
            </a:pPr>
            <a:r>
              <a:rPr lang="en-US" altLang="ja-JP" sz="1300" dirty="0">
                <a:solidFill>
                  <a:prstClr val="black"/>
                </a:solidFill>
                <a:latin typeface="+mj-ea"/>
                <a:ea typeface="+mj-ea"/>
              </a:rPr>
              <a:t>2.</a:t>
            </a:r>
            <a:r>
              <a:rPr lang="ja-JP" altLang="en-US" sz="1300" dirty="0">
                <a:solidFill>
                  <a:prstClr val="black"/>
                </a:solidFill>
                <a:latin typeface="+mj-ea"/>
                <a:ea typeface="+mj-ea"/>
              </a:rPr>
              <a:t>通所型サービス（第１号通所事業</a:t>
            </a:r>
          </a:p>
          <a:p>
            <a:pPr fontAlgn="base">
              <a:lnSpc>
                <a:spcPts val="846"/>
              </a:lnSpc>
              <a:spcBef>
                <a:spcPts val="635"/>
              </a:spcBef>
              <a:spcAft>
                <a:spcPct val="0"/>
              </a:spcAft>
            </a:pPr>
            <a:r>
              <a:rPr lang="ja-JP" altLang="en-US" sz="1300" dirty="0">
                <a:solidFill>
                  <a:prstClr val="black"/>
                </a:solidFill>
                <a:latin typeface="+mj-ea"/>
                <a:ea typeface="+mj-ea"/>
              </a:rPr>
              <a:t>　</a:t>
            </a:r>
            <a:r>
              <a:rPr lang="ja-JP" altLang="en-US" sz="1200" dirty="0">
                <a:solidFill>
                  <a:prstClr val="black"/>
                </a:solidFill>
                <a:latin typeface="+mj-ea"/>
                <a:ea typeface="+mj-ea"/>
              </a:rPr>
              <a:t>①通所介護</a:t>
            </a:r>
            <a:r>
              <a:rPr lang="ja-JP" altLang="en-US" sz="1200" dirty="0" smtClean="0">
                <a:solidFill>
                  <a:prstClr val="black"/>
                </a:solidFill>
                <a:latin typeface="+mj-ea"/>
              </a:rPr>
              <a:t>（</a:t>
            </a:r>
            <a:r>
              <a:rPr lang="ja-JP" altLang="en-US" sz="1200" dirty="0">
                <a:solidFill>
                  <a:prstClr val="black"/>
                </a:solidFill>
                <a:latin typeface="+mj-ea"/>
              </a:rPr>
              <a:t>従前</a:t>
            </a:r>
            <a:r>
              <a:rPr lang="ja-JP" altLang="en-US" sz="1200" dirty="0" smtClean="0">
                <a:solidFill>
                  <a:prstClr val="black"/>
                </a:solidFill>
                <a:latin typeface="+mj-ea"/>
              </a:rPr>
              <a:t>相当</a:t>
            </a:r>
            <a:r>
              <a:rPr lang="ja-JP" altLang="en-US" sz="1200" dirty="0">
                <a:solidFill>
                  <a:prstClr val="black"/>
                </a:solidFill>
                <a:latin typeface="+mj-ea"/>
              </a:rPr>
              <a:t>のサービス）</a:t>
            </a:r>
            <a:r>
              <a:rPr lang="ja-JP" altLang="en-US" sz="1200" dirty="0">
                <a:solidFill>
                  <a:prstClr val="black"/>
                </a:solidFill>
                <a:latin typeface="+mj-ea"/>
                <a:ea typeface="+mj-ea"/>
              </a:rPr>
              <a:t>　</a:t>
            </a:r>
          </a:p>
          <a:p>
            <a:pPr fontAlgn="base">
              <a:lnSpc>
                <a:spcPts val="846"/>
              </a:lnSpc>
              <a:spcBef>
                <a:spcPts val="635"/>
              </a:spcBef>
              <a:spcAft>
                <a:spcPct val="0"/>
              </a:spcAft>
            </a:pPr>
            <a:r>
              <a:rPr lang="ja-JP" altLang="en-US" sz="1200" dirty="0">
                <a:solidFill>
                  <a:prstClr val="black"/>
                </a:solidFill>
                <a:latin typeface="+mj-ea"/>
                <a:ea typeface="+mj-ea"/>
              </a:rPr>
              <a:t>　②通所型サービス</a:t>
            </a:r>
            <a:r>
              <a:rPr lang="en-US" altLang="ja-JP" sz="1200" dirty="0">
                <a:solidFill>
                  <a:prstClr val="black"/>
                </a:solidFill>
                <a:latin typeface="+mj-ea"/>
                <a:ea typeface="+mj-ea"/>
              </a:rPr>
              <a:t>A</a:t>
            </a:r>
            <a:r>
              <a:rPr lang="ja-JP" altLang="en-US" sz="1200" dirty="0">
                <a:solidFill>
                  <a:prstClr val="black"/>
                </a:solidFill>
                <a:latin typeface="+mj-ea"/>
                <a:ea typeface="+mj-ea"/>
              </a:rPr>
              <a:t>（緩和した基準によるサービス）</a:t>
            </a:r>
          </a:p>
          <a:p>
            <a:pPr fontAlgn="base">
              <a:lnSpc>
                <a:spcPts val="846"/>
              </a:lnSpc>
              <a:spcBef>
                <a:spcPts val="635"/>
              </a:spcBef>
              <a:spcAft>
                <a:spcPct val="0"/>
              </a:spcAft>
            </a:pPr>
            <a:r>
              <a:rPr lang="ja-JP" altLang="en-US" sz="1200" dirty="0">
                <a:solidFill>
                  <a:prstClr val="black"/>
                </a:solidFill>
                <a:latin typeface="+mj-ea"/>
                <a:ea typeface="+mj-ea"/>
              </a:rPr>
              <a:t>　③通所型サービス</a:t>
            </a:r>
            <a:r>
              <a:rPr lang="en-US" altLang="ja-JP" sz="1200" dirty="0">
                <a:solidFill>
                  <a:prstClr val="black"/>
                </a:solidFill>
                <a:latin typeface="+mj-ea"/>
                <a:ea typeface="+mj-ea"/>
              </a:rPr>
              <a:t>B</a:t>
            </a:r>
            <a:r>
              <a:rPr lang="ja-JP" altLang="en-US" sz="1200" dirty="0">
                <a:solidFill>
                  <a:prstClr val="black"/>
                </a:solidFill>
                <a:latin typeface="+mj-ea"/>
                <a:ea typeface="+mj-ea"/>
              </a:rPr>
              <a:t>（住民主体による支援）</a:t>
            </a:r>
          </a:p>
          <a:p>
            <a:pPr fontAlgn="base">
              <a:lnSpc>
                <a:spcPts val="846"/>
              </a:lnSpc>
              <a:spcBef>
                <a:spcPts val="635"/>
              </a:spcBef>
              <a:spcAft>
                <a:spcPct val="0"/>
              </a:spcAft>
            </a:pPr>
            <a:r>
              <a:rPr lang="ja-JP" altLang="en-US" sz="1200" dirty="0">
                <a:solidFill>
                  <a:prstClr val="black"/>
                </a:solidFill>
                <a:latin typeface="+mj-ea"/>
                <a:ea typeface="+mj-ea"/>
              </a:rPr>
              <a:t>　④通所型サービス</a:t>
            </a:r>
            <a:r>
              <a:rPr lang="en-US" altLang="ja-JP" sz="1200" dirty="0">
                <a:solidFill>
                  <a:prstClr val="black"/>
                </a:solidFill>
                <a:latin typeface="+mj-ea"/>
                <a:ea typeface="+mj-ea"/>
              </a:rPr>
              <a:t>C</a:t>
            </a:r>
            <a:r>
              <a:rPr lang="ja-JP" altLang="en-US" sz="1200" dirty="0">
                <a:solidFill>
                  <a:prstClr val="black"/>
                </a:solidFill>
                <a:latin typeface="+mj-ea"/>
                <a:ea typeface="+mj-ea"/>
              </a:rPr>
              <a:t>（短期集中予防サービス）　</a:t>
            </a:r>
          </a:p>
          <a:p>
            <a:endParaRPr lang="ja-JP" altLang="en-US" sz="1300" dirty="0">
              <a:solidFill>
                <a:prstClr val="black"/>
              </a:solidFill>
              <a:latin typeface="+mj-ea"/>
              <a:ea typeface="+mj-ea"/>
            </a:endParaRPr>
          </a:p>
          <a:p>
            <a:r>
              <a:rPr lang="en-US" altLang="ja-JP" sz="1300" dirty="0">
                <a:solidFill>
                  <a:prstClr val="black"/>
                </a:solidFill>
                <a:latin typeface="+mj-ea"/>
                <a:ea typeface="+mj-ea"/>
              </a:rPr>
              <a:t>3.</a:t>
            </a:r>
            <a:r>
              <a:rPr lang="ja-JP" altLang="en-US" sz="1300" dirty="0">
                <a:solidFill>
                  <a:prstClr val="black"/>
                </a:solidFill>
                <a:latin typeface="+mj-ea"/>
                <a:ea typeface="+mj-ea"/>
              </a:rPr>
              <a:t>その他の生活支援サービス（第１号生活支援事業）</a:t>
            </a:r>
          </a:p>
          <a:p>
            <a:r>
              <a:rPr lang="ja-JP" altLang="en-US" sz="1300" dirty="0">
                <a:solidFill>
                  <a:prstClr val="black"/>
                </a:solidFill>
              </a:rPr>
              <a:t>　</a:t>
            </a:r>
            <a:r>
              <a:rPr lang="ja-JP" altLang="en-US" sz="1200" dirty="0">
                <a:solidFill>
                  <a:prstClr val="black"/>
                </a:solidFill>
              </a:rPr>
              <a:t>①栄養改善の目的とした配食</a:t>
            </a:r>
          </a:p>
          <a:p>
            <a:r>
              <a:rPr lang="ja-JP" altLang="en-US" sz="1200" dirty="0">
                <a:solidFill>
                  <a:prstClr val="black"/>
                </a:solidFill>
              </a:rPr>
              <a:t>　②住民ボランティア等が行う見守り</a:t>
            </a:r>
          </a:p>
          <a:p>
            <a:r>
              <a:rPr lang="ja-JP" altLang="en-US" sz="1200" dirty="0">
                <a:solidFill>
                  <a:prstClr val="black"/>
                </a:solidFill>
              </a:rPr>
              <a:t>　③訪問型サービス、通所型サービスに準じる自立支援に</a:t>
            </a:r>
            <a:r>
              <a:rPr lang="ja-JP" altLang="en-US" sz="1200" dirty="0" smtClean="0">
                <a:solidFill>
                  <a:prstClr val="black"/>
                </a:solidFill>
              </a:rPr>
              <a:t>資す　</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dirty="0" err="1" smtClean="0">
                <a:solidFill>
                  <a:prstClr val="black"/>
                </a:solidFill>
              </a:rPr>
              <a:t>る</a:t>
            </a:r>
            <a:r>
              <a:rPr lang="ja-JP" altLang="en-US" sz="1200" dirty="0">
                <a:solidFill>
                  <a:prstClr val="black"/>
                </a:solidFill>
              </a:rPr>
              <a:t>生活支援</a:t>
            </a:r>
            <a:r>
              <a:rPr lang="ja-JP" altLang="en-US" sz="1050" dirty="0">
                <a:solidFill>
                  <a:prstClr val="black"/>
                </a:solidFill>
              </a:rPr>
              <a:t>（訪問型サービス・通所型サービスの一体的提供等）</a:t>
            </a:r>
            <a:endParaRPr lang="ja-JP" altLang="en-US" sz="1200" dirty="0">
              <a:latin typeface="+mj-ea"/>
              <a:ea typeface="+mj-ea"/>
            </a:endParaRPr>
          </a:p>
        </p:txBody>
      </p:sp>
      <p:sp>
        <p:nvSpPr>
          <p:cNvPr id="21" name="スライド番号プレースホルダー 3"/>
          <p:cNvSpPr txBox="1">
            <a:spLocks/>
          </p:cNvSpPr>
          <p:nvPr/>
        </p:nvSpPr>
        <p:spPr>
          <a:xfrm>
            <a:off x="9427021" y="6569171"/>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41</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75710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idx="1"/>
          </p:nvPr>
        </p:nvSpPr>
        <p:spPr>
          <a:xfrm>
            <a:off x="466950" y="836613"/>
            <a:ext cx="9127751" cy="5661025"/>
          </a:xfrm>
        </p:spPr>
        <p:txBody>
          <a:bodyPr>
            <a:normAutofit lnSpcReduction="10000"/>
          </a:bodyPr>
          <a:lstStyle/>
          <a:p>
            <a:pPr algn="ctr" eaLnBrk="1" hangingPunct="1">
              <a:buFont typeface="Wingdings" pitchFamily="2" charset="2"/>
              <a:buNone/>
            </a:pPr>
            <a:r>
              <a:rPr lang="ja-JP" altLang="en-US" dirty="0" smtClean="0">
                <a:latin typeface="HG丸ｺﾞｼｯｸM-PRO" pitchFamily="50" charset="-128"/>
                <a:ea typeface="HG丸ｺﾞｼｯｸM-PRO" pitchFamily="50" charset="-128"/>
              </a:rPr>
              <a:t>住民運営の通いの場の充実プログラム</a:t>
            </a:r>
            <a:endParaRPr lang="en-US" altLang="ja-JP" dirty="0" smtClean="0">
              <a:latin typeface="HG丸ｺﾞｼｯｸM-PRO" pitchFamily="50" charset="-128"/>
              <a:ea typeface="HG丸ｺﾞｼｯｸM-PRO" pitchFamily="50" charset="-128"/>
            </a:endParaRPr>
          </a:p>
          <a:p>
            <a:pPr algn="ctr" eaLnBrk="1" hangingPunct="1">
              <a:buFont typeface="Wingdings" pitchFamily="2" charset="2"/>
              <a:buNone/>
            </a:pPr>
            <a:endParaRPr lang="ja-JP" altLang="en-US" dirty="0" smtClean="0">
              <a:latin typeface="HG丸ｺﾞｼｯｸM-PRO" pitchFamily="50" charset="-128"/>
              <a:ea typeface="HG丸ｺﾞｼｯｸM-PRO" pitchFamily="50" charset="-128"/>
            </a:endParaRPr>
          </a:p>
          <a:p>
            <a:pPr eaLnBrk="1" hangingPunct="1">
              <a:buFont typeface="Wingdings" pitchFamily="2" charset="2"/>
              <a:buChar char="u"/>
            </a:pPr>
            <a:r>
              <a:rPr lang="ja-JP" altLang="en-US" sz="3000" dirty="0">
                <a:latin typeface="HG丸ｺﾞｼｯｸM-PRO" pitchFamily="50" charset="-128"/>
                <a:ea typeface="HG丸ｺﾞｼｯｸM-PRO" pitchFamily="50" charset="-128"/>
              </a:rPr>
              <a:t>市町村の全域で、</a:t>
            </a:r>
            <a:r>
              <a:rPr lang="ja-JP" altLang="ja-JP" sz="3000" dirty="0">
                <a:solidFill>
                  <a:srgbClr val="0033CC"/>
                </a:solidFill>
                <a:latin typeface="HG丸ｺﾞｼｯｸM-PRO" pitchFamily="50" charset="-128"/>
                <a:ea typeface="HG丸ｺﾞｼｯｸM-PRO" pitchFamily="50" charset="-128"/>
              </a:rPr>
              <a:t>高齢者が</a:t>
            </a:r>
            <a:r>
              <a:rPr lang="ja-JP" altLang="en-US" sz="3000" dirty="0">
                <a:solidFill>
                  <a:srgbClr val="0033CC"/>
                </a:solidFill>
                <a:latin typeface="HG丸ｺﾞｼｯｸM-PRO" pitchFamily="50" charset="-128"/>
                <a:ea typeface="HG丸ｺﾞｼｯｸM-PRO" pitchFamily="50" charset="-128"/>
              </a:rPr>
              <a:t>容易に通える</a:t>
            </a:r>
            <a:r>
              <a:rPr lang="ja-JP" altLang="ja-JP" sz="3000" dirty="0">
                <a:solidFill>
                  <a:srgbClr val="0033CC"/>
                </a:solidFill>
                <a:latin typeface="HG丸ｺﾞｼｯｸM-PRO" pitchFamily="50" charset="-128"/>
                <a:ea typeface="HG丸ｺﾞｼｯｸM-PRO" pitchFamily="50" charset="-128"/>
              </a:rPr>
              <a:t>範囲に</a:t>
            </a:r>
            <a:r>
              <a:rPr lang="ja-JP" altLang="en-US" sz="3000" dirty="0">
                <a:latin typeface="HG丸ｺﾞｼｯｸM-PRO" pitchFamily="50" charset="-128"/>
                <a:ea typeface="HG丸ｺﾞｼｯｸM-PRO" pitchFamily="50" charset="-128"/>
              </a:rPr>
              <a:t>通いの場</a:t>
            </a:r>
            <a:r>
              <a:rPr lang="ja-JP" altLang="ja-JP" sz="3000" dirty="0">
                <a:latin typeface="HG丸ｺﾞｼｯｸM-PRO" pitchFamily="50" charset="-128"/>
                <a:ea typeface="HG丸ｺﾞｼｯｸM-PRO" pitchFamily="50" charset="-128"/>
              </a:rPr>
              <a:t>を</a:t>
            </a:r>
            <a:r>
              <a:rPr lang="ja-JP" altLang="ja-JP" sz="3000" dirty="0">
                <a:solidFill>
                  <a:srgbClr val="FF0000"/>
                </a:solidFill>
                <a:latin typeface="HG丸ｺﾞｼｯｸM-PRO" pitchFamily="50" charset="-128"/>
                <a:ea typeface="HG丸ｺﾞｼｯｸM-PRO" pitchFamily="50" charset="-128"/>
              </a:rPr>
              <a:t>住民主体</a:t>
            </a:r>
            <a:r>
              <a:rPr lang="ja-JP" altLang="en-US" sz="3000" dirty="0">
                <a:solidFill>
                  <a:srgbClr val="FF0000"/>
                </a:solidFill>
                <a:latin typeface="HG丸ｺﾞｼｯｸM-PRO" pitchFamily="50" charset="-128"/>
                <a:ea typeface="HG丸ｺﾞｼｯｸM-PRO" pitchFamily="50" charset="-128"/>
              </a:rPr>
              <a:t>で</a:t>
            </a:r>
            <a:r>
              <a:rPr lang="ja-JP" altLang="en-US" sz="3000" dirty="0">
                <a:latin typeface="HG丸ｺﾞｼｯｸM-PRO" pitchFamily="50" charset="-128"/>
                <a:ea typeface="HG丸ｺﾞｼｯｸM-PRO" pitchFamily="50" charset="-128"/>
              </a:rPr>
              <a:t>展開</a:t>
            </a:r>
            <a:endParaRPr lang="en-US" altLang="ja-JP" sz="3000" dirty="0">
              <a:latin typeface="HG丸ｺﾞｼｯｸM-PRO" pitchFamily="50" charset="-128"/>
              <a:ea typeface="HG丸ｺﾞｼｯｸM-PRO" pitchFamily="50" charset="-128"/>
            </a:endParaRPr>
          </a:p>
          <a:p>
            <a:pPr eaLnBrk="1" hangingPunct="1">
              <a:buFont typeface="Wingdings" pitchFamily="2" charset="2"/>
              <a:buChar char="u"/>
            </a:pPr>
            <a:r>
              <a:rPr lang="ja-JP" altLang="en-US" sz="3000" dirty="0">
                <a:latin typeface="HG丸ｺﾞｼｯｸM-PRO" pitchFamily="50" charset="-128"/>
                <a:ea typeface="HG丸ｺﾞｼｯｸM-PRO" pitchFamily="50" charset="-128"/>
              </a:rPr>
              <a:t>前期高齢者のみならず、</a:t>
            </a:r>
            <a:r>
              <a:rPr lang="ja-JP" altLang="en-US" sz="3000" dirty="0">
                <a:solidFill>
                  <a:srgbClr val="0033CC"/>
                </a:solidFill>
                <a:latin typeface="HG丸ｺﾞｼｯｸM-PRO" pitchFamily="50" charset="-128"/>
                <a:ea typeface="HG丸ｺﾞｼｯｸM-PRO" pitchFamily="50" charset="-128"/>
              </a:rPr>
              <a:t>後期高齢者や閉じこもり等何らかの支援を要する者の参加を促す</a:t>
            </a:r>
            <a:endParaRPr lang="en-US" altLang="ja-JP" sz="3000" dirty="0">
              <a:solidFill>
                <a:srgbClr val="0033CC"/>
              </a:solidFill>
              <a:latin typeface="HG丸ｺﾞｼｯｸM-PRO" pitchFamily="50" charset="-128"/>
              <a:ea typeface="HG丸ｺﾞｼｯｸM-PRO" pitchFamily="50" charset="-128"/>
            </a:endParaRPr>
          </a:p>
          <a:p>
            <a:pPr eaLnBrk="1" hangingPunct="1">
              <a:buFont typeface="Wingdings" pitchFamily="2" charset="2"/>
              <a:buChar char="u"/>
            </a:pPr>
            <a:r>
              <a:rPr lang="ja-JP" altLang="en-US" sz="3000" dirty="0">
                <a:latin typeface="HG丸ｺﾞｼｯｸM-PRO" pitchFamily="50" charset="-128"/>
                <a:ea typeface="HG丸ｺﾞｼｯｸM-PRO" pitchFamily="50" charset="-128"/>
              </a:rPr>
              <a:t>住民自身の積極的な参加と運営による</a:t>
            </a:r>
            <a:r>
              <a:rPr lang="ja-JP" altLang="en-US" sz="3000" dirty="0">
                <a:solidFill>
                  <a:srgbClr val="FF0000"/>
                </a:solidFill>
                <a:latin typeface="HG丸ｺﾞｼｯｸM-PRO" pitchFamily="50" charset="-128"/>
                <a:ea typeface="HG丸ｺﾞｼｯｸM-PRO" pitchFamily="50" charset="-128"/>
              </a:rPr>
              <a:t>自律的な拡大</a:t>
            </a:r>
            <a:r>
              <a:rPr lang="ja-JP" altLang="en-US" sz="3000" dirty="0">
                <a:latin typeface="HG丸ｺﾞｼｯｸM-PRO" pitchFamily="50" charset="-128"/>
                <a:ea typeface="HG丸ｺﾞｼｯｸM-PRO" pitchFamily="50" charset="-128"/>
              </a:rPr>
              <a:t>を目指す</a:t>
            </a:r>
            <a:endParaRPr lang="en-US" altLang="ja-JP" sz="3000" dirty="0">
              <a:latin typeface="HG丸ｺﾞｼｯｸM-PRO" pitchFamily="50" charset="-128"/>
              <a:ea typeface="HG丸ｺﾞｼｯｸM-PRO" pitchFamily="50" charset="-128"/>
            </a:endParaRPr>
          </a:p>
          <a:p>
            <a:pPr eaLnBrk="1" hangingPunct="1">
              <a:buFont typeface="Wingdings" pitchFamily="2" charset="2"/>
              <a:buChar char="u"/>
            </a:pPr>
            <a:r>
              <a:rPr lang="ja-JP" altLang="en-US" sz="3000" dirty="0">
                <a:latin typeface="HG丸ｺﾞｼｯｸM-PRO" pitchFamily="50" charset="-128"/>
                <a:ea typeface="HG丸ｺﾞｼｯｸM-PRO" pitchFamily="50" charset="-128"/>
              </a:rPr>
              <a:t>後期高齢者・要支援者でも行えるレベルの体操などを実施</a:t>
            </a:r>
            <a:endParaRPr lang="en-US" altLang="ja-JP" sz="3000" dirty="0">
              <a:latin typeface="HG丸ｺﾞｼｯｸM-PRO" pitchFamily="50" charset="-128"/>
              <a:ea typeface="HG丸ｺﾞｼｯｸM-PRO" pitchFamily="50" charset="-128"/>
            </a:endParaRPr>
          </a:p>
          <a:p>
            <a:pPr eaLnBrk="1" hangingPunct="1">
              <a:buFont typeface="Wingdings" pitchFamily="2" charset="2"/>
              <a:buChar char="u"/>
            </a:pPr>
            <a:r>
              <a:rPr lang="ja-JP" altLang="en-US" sz="3000" dirty="0">
                <a:latin typeface="HG丸ｺﾞｼｯｸM-PRO" pitchFamily="50" charset="-128"/>
                <a:ea typeface="HG丸ｺﾞｼｯｸM-PRO" pitchFamily="50" charset="-128"/>
              </a:rPr>
              <a:t>体操など</a:t>
            </a:r>
            <a:r>
              <a:rPr lang="ja-JP" altLang="ja-JP" sz="3000" dirty="0">
                <a:latin typeface="HG丸ｺﾞｼｯｸM-PRO" pitchFamily="50" charset="-128"/>
                <a:ea typeface="HG丸ｺﾞｼｯｸM-PRO" pitchFamily="50" charset="-128"/>
              </a:rPr>
              <a:t>は</a:t>
            </a:r>
            <a:r>
              <a:rPr lang="ja-JP" altLang="ja-JP" sz="3000" dirty="0">
                <a:solidFill>
                  <a:srgbClr val="0033CC"/>
                </a:solidFill>
                <a:latin typeface="HG丸ｺﾞｼｯｸM-PRO" pitchFamily="50" charset="-128"/>
                <a:ea typeface="HG丸ｺﾞｼｯｸM-PRO" pitchFamily="50" charset="-128"/>
              </a:rPr>
              <a:t>週</a:t>
            </a:r>
            <a:r>
              <a:rPr lang="en-US" altLang="ja-JP" sz="3000" dirty="0">
                <a:solidFill>
                  <a:srgbClr val="0033CC"/>
                </a:solidFill>
                <a:latin typeface="HG丸ｺﾞｼｯｸM-PRO" pitchFamily="50" charset="-128"/>
                <a:ea typeface="HG丸ｺﾞｼｯｸM-PRO" pitchFamily="50" charset="-128"/>
              </a:rPr>
              <a:t>1</a:t>
            </a:r>
            <a:r>
              <a:rPr lang="ja-JP" altLang="ja-JP" sz="3000" dirty="0">
                <a:solidFill>
                  <a:srgbClr val="0033CC"/>
                </a:solidFill>
                <a:latin typeface="HG丸ｺﾞｼｯｸM-PRO" pitchFamily="50" charset="-128"/>
                <a:ea typeface="HG丸ｺﾞｼｯｸM-PRO" pitchFamily="50" charset="-128"/>
              </a:rPr>
              <a:t>回以上</a:t>
            </a:r>
            <a:r>
              <a:rPr lang="ja-JP" altLang="en-US" sz="3000" dirty="0">
                <a:latin typeface="HG丸ｺﾞｼｯｸM-PRO" pitchFamily="50" charset="-128"/>
                <a:ea typeface="HG丸ｺﾞｼｯｸM-PRO" pitchFamily="50" charset="-128"/>
              </a:rPr>
              <a:t>の実施を原則</a:t>
            </a:r>
            <a:endParaRPr lang="ja-JP" altLang="ja-JP" sz="3000" dirty="0">
              <a:latin typeface="HG丸ｺﾞｼｯｸM-PRO" pitchFamily="50" charset="-128"/>
              <a:ea typeface="HG丸ｺﾞｼｯｸM-PRO" pitchFamily="50" charset="-128"/>
            </a:endParaRPr>
          </a:p>
        </p:txBody>
      </p:sp>
      <p:sp>
        <p:nvSpPr>
          <p:cNvPr id="117763" name="テキスト ボックス 2"/>
          <p:cNvSpPr txBox="1">
            <a:spLocks noChangeArrowheads="1"/>
          </p:cNvSpPr>
          <p:nvPr/>
        </p:nvSpPr>
        <p:spPr bwMode="auto">
          <a:xfrm>
            <a:off x="370072" y="1562101"/>
            <a:ext cx="2888330" cy="55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98" tIns="48349" rIns="96698" bIns="48349">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3000">
                <a:solidFill>
                  <a:srgbClr val="000000"/>
                </a:solidFill>
                <a:latin typeface="HG丸ｺﾞｼｯｸM-PRO" pitchFamily="50" charset="-128"/>
                <a:ea typeface="HG丸ｺﾞｼｯｸM-PRO" pitchFamily="50" charset="-128"/>
              </a:rPr>
              <a:t>＜コンセプト＞</a:t>
            </a:r>
          </a:p>
        </p:txBody>
      </p:sp>
      <p:sp>
        <p:nvSpPr>
          <p:cNvPr id="4" name="正方形/長方形 3"/>
          <p:cNvSpPr/>
          <p:nvPr/>
        </p:nvSpPr>
        <p:spPr>
          <a:xfrm>
            <a:off x="351011" y="1557343"/>
            <a:ext cx="9361225" cy="47513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anchor="ctr"/>
          <a:lstStyle/>
          <a:p>
            <a:pPr algn="ctr">
              <a:defRPr/>
            </a:pPr>
            <a:endParaRPr lang="ja-JP" altLang="en-US">
              <a:solidFill>
                <a:srgbClr val="FFFFFF"/>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5874" y="3175"/>
            <a:ext cx="992188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anchor="ctr"/>
          <a:lstStyle/>
          <a:p>
            <a:pPr algn="ctr">
              <a:defRPr/>
            </a:pPr>
            <a:r>
              <a:rPr lang="ja-JP" altLang="en-US" sz="2500" b="1" dirty="0">
                <a:solidFill>
                  <a:prstClr val="black"/>
                </a:solidFill>
                <a:latin typeface="HG丸ｺﾞｼｯｸM-PRO" pitchFamily="50" charset="-128"/>
                <a:ea typeface="HG丸ｺﾞｼｯｸM-PRO" pitchFamily="50" charset="-128"/>
              </a:rPr>
              <a:t>地域づくりによる介護予防とは</a:t>
            </a:r>
            <a:endParaRPr lang="en-US" altLang="ja-JP" sz="2500" b="1" dirty="0">
              <a:solidFill>
                <a:prstClr val="black"/>
              </a:solidFill>
              <a:latin typeface="HG丸ｺﾞｼｯｸM-PRO" pitchFamily="50" charset="-128"/>
              <a:ea typeface="HG丸ｺﾞｼｯｸM-PRO" pitchFamily="50" charset="-128"/>
            </a:endParaRPr>
          </a:p>
        </p:txBody>
      </p:sp>
      <p:pic>
        <p:nvPicPr>
          <p:cNvPr id="117766" name="Picture 2" descr="新しいイメージ4"/>
          <p:cNvPicPr>
            <a:picLocks noChangeAspect="1" noChangeArrowheads="1"/>
          </p:cNvPicPr>
          <p:nvPr/>
        </p:nvPicPr>
        <p:blipFill>
          <a:blip r:embed="rId3">
            <a:extLst>
              <a:ext uri="{28A0092B-C50C-407E-A947-70E740481C1C}">
                <a14:useLocalDpi xmlns:a14="http://schemas.microsoft.com/office/drawing/2010/main" val="0"/>
              </a:ext>
            </a:extLst>
          </a:blip>
          <a:srcRect t="8783" b="5409"/>
          <a:stretch>
            <a:fillRect/>
          </a:stretch>
        </p:blipFill>
        <p:spPr bwMode="auto">
          <a:xfrm>
            <a:off x="8195447" y="5418139"/>
            <a:ext cx="113084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5" descr="新しいイメージ6"/>
          <p:cNvPicPr>
            <a:picLocks noChangeAspect="1" noChangeArrowheads="1"/>
          </p:cNvPicPr>
          <p:nvPr/>
        </p:nvPicPr>
        <p:blipFill>
          <a:blip r:embed="rId4">
            <a:extLst>
              <a:ext uri="{28A0092B-C50C-407E-A947-70E740481C1C}">
                <a14:useLocalDpi xmlns:a14="http://schemas.microsoft.com/office/drawing/2010/main" val="0"/>
              </a:ext>
            </a:extLst>
          </a:blip>
          <a:srcRect t="2789"/>
          <a:stretch>
            <a:fillRect/>
          </a:stretch>
        </p:blipFill>
        <p:spPr bwMode="auto">
          <a:xfrm>
            <a:off x="7066187" y="5418139"/>
            <a:ext cx="1070489"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606D7E6A-54E1-4AA5-9D49-9786E4CA8AD1}" type="slidenum">
              <a:rPr kumimoji="1" lang="ja-JP" altLang="en-US" smtClean="0"/>
              <a:t>42</a:t>
            </a:fld>
            <a:endParaRPr kumimoji="1" lang="ja-JP" altLang="en-US"/>
          </a:p>
        </p:txBody>
      </p:sp>
    </p:spTree>
    <p:extLst>
      <p:ext uri="{BB962C8B-B14F-4D97-AF65-F5344CB8AC3E}">
        <p14:creationId xmlns:p14="http://schemas.microsoft.com/office/powerpoint/2010/main" val="13162706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95301" y="1524005"/>
            <a:ext cx="9715409" cy="29829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anchor="ctr"/>
          <a:lstStyle/>
          <a:p>
            <a:pPr algn="ctr">
              <a:defRPr/>
            </a:pPr>
            <a:endParaRPr lang="ja-JP" altLang="en-US">
              <a:solidFill>
                <a:prstClr val="white"/>
              </a:solidFill>
            </a:endParaRPr>
          </a:p>
        </p:txBody>
      </p:sp>
      <p:sp>
        <p:nvSpPr>
          <p:cNvPr id="130051" name="テキスト ボックス 2"/>
          <p:cNvSpPr txBox="1">
            <a:spLocks noChangeArrowheads="1"/>
          </p:cNvSpPr>
          <p:nvPr/>
        </p:nvSpPr>
        <p:spPr bwMode="auto">
          <a:xfrm>
            <a:off x="1596" y="1"/>
            <a:ext cx="9905999" cy="48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98" tIns="48349" rIns="96698" bIns="48349">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500" b="1">
                <a:solidFill>
                  <a:srgbClr val="000000"/>
                </a:solidFill>
                <a:latin typeface="HG丸ｺﾞｼｯｸM-PRO" pitchFamily="50" charset="-128"/>
                <a:ea typeface="HG丸ｺﾞｼｯｸM-PRO" pitchFamily="50" charset="-128"/>
              </a:rPr>
              <a:t>地域リハビリテーション活動支援事業の概要</a:t>
            </a:r>
          </a:p>
        </p:txBody>
      </p:sp>
      <p:pic>
        <p:nvPicPr>
          <p:cNvPr id="130052" name="Picture 40" descr="会議のイラスト（男女混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74" y="4159259"/>
            <a:ext cx="149614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10" descr="老人ホー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63" y="1762128"/>
            <a:ext cx="14024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16" descr="車椅子のおばあちゃん（ソフ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8671" y="1922463"/>
            <a:ext cx="1143549"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7340648" y="1531829"/>
            <a:ext cx="1152682" cy="374641"/>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lIns="96698" tIns="48349" rIns="96698" bIns="48349">
            <a:spAutoFit/>
          </a:bodyPr>
          <a:lstStyle/>
          <a:p>
            <a:pPr algn="ctr">
              <a:defRPr/>
            </a:pPr>
            <a:r>
              <a:rPr lang="ja-JP" altLang="en-US" dirty="0">
                <a:solidFill>
                  <a:prstClr val="black"/>
                </a:solidFill>
                <a:latin typeface="HG丸ｺﾞｼｯｸM-PRO" panose="020F0600000000000000" pitchFamily="50" charset="-128"/>
                <a:ea typeface="HG丸ｺﾞｼｯｸM-PRO" panose="020F0600000000000000" pitchFamily="50" charset="-128"/>
              </a:rPr>
              <a:t>通所</a:t>
            </a:r>
          </a:p>
        </p:txBody>
      </p:sp>
      <p:pic>
        <p:nvPicPr>
          <p:cNvPr id="130060" name="Picture 20" descr="緑の家"/>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4394" y="1709738"/>
            <a:ext cx="71471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1" name="Picture 18" descr="http://park3.wakwak.com/%7Efumira/img/helper2_fumira_soft_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3452" y="2208213"/>
            <a:ext cx="12197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6" descr="歩行・杖（カラー）"/>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1730" y="2076454"/>
            <a:ext cx="1048254"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直線矢印コネクタ 37"/>
          <p:cNvCxnSpPr>
            <a:stCxn id="130081" idx="1"/>
          </p:cNvCxnSpPr>
          <p:nvPr/>
        </p:nvCxnSpPr>
        <p:spPr>
          <a:xfrm flipH="1" flipV="1">
            <a:off x="2503104" y="3621088"/>
            <a:ext cx="1623206" cy="1516062"/>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78018" y="1553758"/>
            <a:ext cx="1152682" cy="374641"/>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lIns="96698" tIns="48349" rIns="96698" bIns="48349">
            <a:spAutoFit/>
          </a:bodyPr>
          <a:lstStyle/>
          <a:p>
            <a:pPr algn="ctr">
              <a:defRPr/>
            </a:pPr>
            <a:r>
              <a:rPr lang="ja-JP" altLang="en-US" dirty="0">
                <a:solidFill>
                  <a:prstClr val="black"/>
                </a:solidFill>
                <a:latin typeface="HG丸ｺﾞｼｯｸM-PRO" panose="020F0600000000000000" pitchFamily="50" charset="-128"/>
                <a:ea typeface="HG丸ｺﾞｼｯｸM-PRO" panose="020F0600000000000000" pitchFamily="50" charset="-128"/>
              </a:rPr>
              <a:t>訪問</a:t>
            </a:r>
          </a:p>
        </p:txBody>
      </p:sp>
      <p:cxnSp>
        <p:nvCxnSpPr>
          <p:cNvPr id="47" name="直線矢印コネクタ 46"/>
          <p:cNvCxnSpPr/>
          <p:nvPr/>
        </p:nvCxnSpPr>
        <p:spPr>
          <a:xfrm flipH="1" flipV="1">
            <a:off x="3243238" y="2884488"/>
            <a:ext cx="989489" cy="1973262"/>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130068" name="テキスト ボックス 48"/>
          <p:cNvSpPr txBox="1">
            <a:spLocks noChangeArrowheads="1"/>
          </p:cNvSpPr>
          <p:nvPr/>
        </p:nvSpPr>
        <p:spPr bwMode="auto">
          <a:xfrm>
            <a:off x="3549770" y="1695458"/>
            <a:ext cx="2806461" cy="1020972"/>
          </a:xfrm>
          <a:prstGeom prst="rect">
            <a:avLst/>
          </a:prstGeom>
          <a:solidFill>
            <a:srgbClr val="D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698" tIns="48349" rIns="96698" bIns="48349">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500">
                <a:solidFill>
                  <a:srgbClr val="000000"/>
                </a:solidFill>
                <a:latin typeface="Arial" charset="0"/>
              </a:rPr>
              <a:t>定期的に関与することにより、介護職員等への助言などを実施することで、通所や訪問における自立支援に資する取組を促す。</a:t>
            </a:r>
            <a:endParaRPr lang="en-US" altLang="ja-JP" sz="1500">
              <a:solidFill>
                <a:srgbClr val="000000"/>
              </a:solidFill>
              <a:latin typeface="Arial" charset="0"/>
            </a:endParaRPr>
          </a:p>
        </p:txBody>
      </p:sp>
      <p:grpSp>
        <p:nvGrpSpPr>
          <p:cNvPr id="3" name="グループ化 2"/>
          <p:cNvGrpSpPr/>
          <p:nvPr/>
        </p:nvGrpSpPr>
        <p:grpSpPr>
          <a:xfrm>
            <a:off x="7542329" y="3399840"/>
            <a:ext cx="2314441" cy="1980203"/>
            <a:chOff x="7538697" y="3399835"/>
            <a:chExt cx="2313328" cy="1980203"/>
          </a:xfrm>
        </p:grpSpPr>
        <p:pic>
          <p:nvPicPr>
            <p:cNvPr id="130053" name="Picture 4" descr="http://park3.wakwak.com/%7Efumira/img/taisou_s.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7113" y="3844925"/>
              <a:ext cx="12049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4" descr="関節痛のイラスト"/>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0188" y="4027488"/>
              <a:ext cx="914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7538697" y="3399835"/>
              <a:ext cx="2268000" cy="369332"/>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ja-JP" altLang="en-US" dirty="0">
                  <a:solidFill>
                    <a:prstClr val="black"/>
                  </a:solidFill>
                  <a:latin typeface="HG丸ｺﾞｼｯｸM-PRO" panose="020F0600000000000000" pitchFamily="50" charset="-128"/>
                  <a:ea typeface="HG丸ｺﾞｼｯｸM-PRO" panose="020F0600000000000000" pitchFamily="50" charset="-128"/>
                </a:rPr>
                <a:t>住民運営の通いの場</a:t>
              </a:r>
              <a:endParaRPr lang="ja-JP" altLang="en-US" sz="1700" dirty="0">
                <a:solidFill>
                  <a:prstClr val="black"/>
                </a:solidFill>
                <a:latin typeface="HG丸ｺﾞｼｯｸM-PRO" panose="020F0600000000000000" pitchFamily="50" charset="-128"/>
                <a:ea typeface="HG丸ｺﾞｼｯｸM-PRO" panose="020F0600000000000000" pitchFamily="50" charset="-128"/>
              </a:endParaRPr>
            </a:p>
          </p:txBody>
        </p:sp>
      </p:grpSp>
      <p:pic>
        <p:nvPicPr>
          <p:cNvPr id="130072" name="Picture 2" descr="草むしりをするシニアのイラスト（カラー）"/>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949" y="1741488"/>
            <a:ext cx="11435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直線矢印コネクタ 33"/>
          <p:cNvCxnSpPr>
            <a:stCxn id="130081" idx="3"/>
          </p:cNvCxnSpPr>
          <p:nvPr/>
        </p:nvCxnSpPr>
        <p:spPr>
          <a:xfrm flipV="1">
            <a:off x="5854340" y="3621088"/>
            <a:ext cx="1656560" cy="1516062"/>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130074" name="テキスト ボックス 27"/>
          <p:cNvSpPr txBox="1">
            <a:spLocks noChangeArrowheads="1"/>
          </p:cNvSpPr>
          <p:nvPr/>
        </p:nvSpPr>
        <p:spPr bwMode="auto">
          <a:xfrm>
            <a:off x="1994860" y="4156080"/>
            <a:ext cx="1874152" cy="1713469"/>
          </a:xfrm>
          <a:prstGeom prst="rect">
            <a:avLst/>
          </a:prstGeom>
          <a:solidFill>
            <a:srgbClr val="D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698" tIns="48349" rIns="96698" bIns="48349">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500">
                <a:solidFill>
                  <a:srgbClr val="000000"/>
                </a:solidFill>
                <a:latin typeface="Arial" charset="0"/>
              </a:rPr>
              <a:t>定期的に関与することにより、自立支援のプロセスを参加者全員で共有し、個々人の介護予防ケアマネジメント力の向上につなげる。</a:t>
            </a:r>
            <a:endParaRPr lang="en-US" altLang="ja-JP" sz="1500">
              <a:solidFill>
                <a:srgbClr val="000000"/>
              </a:solidFill>
              <a:latin typeface="Arial" charset="0"/>
            </a:endParaRPr>
          </a:p>
        </p:txBody>
      </p:sp>
      <p:cxnSp>
        <p:nvCxnSpPr>
          <p:cNvPr id="36" name="直線矢印コネクタ 35"/>
          <p:cNvCxnSpPr/>
          <p:nvPr/>
        </p:nvCxnSpPr>
        <p:spPr>
          <a:xfrm flipV="1">
            <a:off x="5631989" y="2884488"/>
            <a:ext cx="910075" cy="1973262"/>
          </a:xfrm>
          <a:prstGeom prst="straightConnector1">
            <a:avLst/>
          </a:prstGeom>
          <a:ln w="762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130076" name="テキスト ボックス 3"/>
          <p:cNvSpPr txBox="1">
            <a:spLocks noChangeArrowheads="1"/>
          </p:cNvSpPr>
          <p:nvPr/>
        </p:nvSpPr>
        <p:spPr bwMode="auto">
          <a:xfrm>
            <a:off x="115946" y="6092825"/>
            <a:ext cx="9696348" cy="6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98" tIns="48349" rIns="96698" bIns="48349">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700" dirty="0">
                <a:solidFill>
                  <a:srgbClr val="000000"/>
                </a:solidFill>
                <a:latin typeface="HG丸ｺﾞｼｯｸM-PRO" pitchFamily="50" charset="-128"/>
                <a:ea typeface="HG丸ｺﾞｼｯｸM-PRO" pitchFamily="50" charset="-128"/>
              </a:rPr>
              <a:t>リハビリテーション専門職等は、通所、訪問、地域ケア会議、サービス担当者会議、住民運営の通いの場等の介護予防の取組を地域包括支援センターと連携しながら総合的に支援する。</a:t>
            </a:r>
          </a:p>
        </p:txBody>
      </p:sp>
      <p:sp>
        <p:nvSpPr>
          <p:cNvPr id="31" name="テキスト ボックス 136"/>
          <p:cNvSpPr txBox="1">
            <a:spLocks noChangeArrowheads="1"/>
          </p:cNvSpPr>
          <p:nvPr/>
        </p:nvSpPr>
        <p:spPr bwMode="auto">
          <a:xfrm>
            <a:off x="60356" y="539756"/>
            <a:ext cx="9716996" cy="65164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lIns="96698" tIns="48349" rIns="96698" bIns="48349">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76140" indent="-380700">
              <a:defRPr/>
            </a:pPr>
            <a:r>
              <a:rPr lang="ja-JP" altLang="en-US" dirty="0" smtClean="0">
                <a:solidFill>
                  <a:prstClr val="black"/>
                </a:solidFill>
                <a:latin typeface="ＭＳ Ｐゴシック" panose="020B0600070205080204" pitchFamily="50" charset="-128"/>
                <a:ea typeface="ＭＳ Ｐゴシック" panose="020B0600070205080204" pitchFamily="50" charset="-128"/>
              </a:rPr>
              <a:t>○　地域</a:t>
            </a:r>
            <a:r>
              <a:rPr lang="ja-JP" altLang="en-US" dirty="0">
                <a:solidFill>
                  <a:prstClr val="black"/>
                </a:solidFill>
                <a:latin typeface="ＭＳ Ｐゴシック" panose="020B0600070205080204" pitchFamily="50" charset="-128"/>
                <a:ea typeface="ＭＳ Ｐゴシック" panose="020B0600070205080204" pitchFamily="50" charset="-128"/>
              </a:rPr>
              <a:t>に</a:t>
            </a:r>
            <a:r>
              <a:rPr lang="ja-JP" altLang="en-US" dirty="0" smtClean="0">
                <a:solidFill>
                  <a:prstClr val="black"/>
                </a:solidFill>
                <a:latin typeface="ＭＳ Ｐゴシック" panose="020B0600070205080204" pitchFamily="50" charset="-128"/>
                <a:ea typeface="ＭＳ Ｐゴシック" panose="020B0600070205080204" pitchFamily="50" charset="-128"/>
              </a:rPr>
              <a:t>おける介護予防の取組を機能強化するために、通所、訪問、地域ケア会議、サービス担当者会議、住民運営の通いの場等へのリハビリテーション専門職等の関与を促進する。</a:t>
            </a:r>
            <a:endParaRPr lang="en-US" altLang="ja-JP" dirty="0" smtClean="0">
              <a:solidFill>
                <a:prstClr val="black"/>
              </a:solidFill>
              <a:latin typeface="ＭＳ Ｐゴシック" panose="020B0600070205080204" pitchFamily="50" charset="-128"/>
              <a:ea typeface="ＭＳ Ｐゴシック" panose="020B0600070205080204" pitchFamily="50" charset="-128"/>
            </a:endParaRPr>
          </a:p>
        </p:txBody>
      </p:sp>
      <p:sp>
        <p:nvSpPr>
          <p:cNvPr id="35" name="テキスト ボックス 34"/>
          <p:cNvSpPr txBox="1"/>
          <p:nvPr/>
        </p:nvSpPr>
        <p:spPr>
          <a:xfrm>
            <a:off x="7565421" y="5727199"/>
            <a:ext cx="1203389" cy="466974"/>
          </a:xfrm>
          <a:prstGeom prst="rect">
            <a:avLst/>
          </a:prstGeom>
          <a:solidFill>
            <a:schemeClr val="lt1">
              <a:alpha val="70000"/>
            </a:schemeClr>
          </a:solidFill>
          <a:ln>
            <a:noFill/>
          </a:ln>
        </p:spPr>
        <p:style>
          <a:lnRef idx="2">
            <a:schemeClr val="accent5"/>
          </a:lnRef>
          <a:fillRef idx="1">
            <a:schemeClr val="lt1"/>
          </a:fillRef>
          <a:effectRef idx="0">
            <a:schemeClr val="accent5"/>
          </a:effectRef>
          <a:fontRef idx="minor">
            <a:schemeClr val="dk1"/>
          </a:fontRef>
        </p:style>
        <p:txBody>
          <a:bodyPr wrap="square" lIns="96698" tIns="48349" rIns="96698" bIns="48349">
            <a:spAutoFit/>
          </a:bodyPr>
          <a:lstStyle/>
          <a:p>
            <a:pPr algn="ctr">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地域包括支援センター</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30080" name="Picture 2" descr="http://otoba.ame-zaiku.com/ot/015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5063" y="2368550"/>
            <a:ext cx="973606"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81" name="Picture 2" descr="http://otoba.ame-zaiku.com/th/030c.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6310" y="4260851"/>
            <a:ext cx="1728031"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82" name="テキスト ボックス 13"/>
          <p:cNvSpPr txBox="1">
            <a:spLocks noChangeArrowheads="1"/>
          </p:cNvSpPr>
          <p:nvPr/>
        </p:nvSpPr>
        <p:spPr bwMode="auto">
          <a:xfrm>
            <a:off x="3764191" y="5811838"/>
            <a:ext cx="2377631" cy="29769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698" tIns="48349" rIns="96698" bIns="48349">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300" dirty="0">
                <a:solidFill>
                  <a:srgbClr val="000000"/>
                </a:solidFill>
                <a:latin typeface="HG丸ｺﾞｼｯｸM-PRO" pitchFamily="50" charset="-128"/>
                <a:ea typeface="HG丸ｺﾞｼｯｸM-PRO" pitchFamily="50" charset="-128"/>
              </a:rPr>
              <a:t>リハビリテーション専門職等</a:t>
            </a:r>
          </a:p>
        </p:txBody>
      </p:sp>
      <p:sp>
        <p:nvSpPr>
          <p:cNvPr id="130083" name="テキスト ボックス 42"/>
          <p:cNvSpPr txBox="1">
            <a:spLocks noChangeArrowheads="1"/>
          </p:cNvSpPr>
          <p:nvPr/>
        </p:nvSpPr>
        <p:spPr bwMode="auto">
          <a:xfrm>
            <a:off x="5979812" y="4157674"/>
            <a:ext cx="1874152" cy="1482637"/>
          </a:xfrm>
          <a:prstGeom prst="rect">
            <a:avLst/>
          </a:prstGeom>
          <a:solidFill>
            <a:srgbClr val="D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698" tIns="48349" rIns="96698" bIns="48349">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500">
                <a:solidFill>
                  <a:srgbClr val="000000"/>
                </a:solidFill>
                <a:latin typeface="Arial" charset="0"/>
              </a:rPr>
              <a:t>定期的に関与することにより、要介護状態になっても参加し続けることのできる通いの場を地域に展開する</a:t>
            </a:r>
            <a:endParaRPr lang="en-US" altLang="ja-JP" sz="1500">
              <a:solidFill>
                <a:srgbClr val="000000"/>
              </a:solidFill>
              <a:latin typeface="Arial" charset="0"/>
            </a:endParaRPr>
          </a:p>
        </p:txBody>
      </p:sp>
      <p:sp>
        <p:nvSpPr>
          <p:cNvPr id="20" name="左右矢印 19"/>
          <p:cNvSpPr/>
          <p:nvPr/>
        </p:nvSpPr>
        <p:spPr>
          <a:xfrm>
            <a:off x="5709810" y="5451175"/>
            <a:ext cx="1142252" cy="433388"/>
          </a:xfrm>
          <a:prstGeom prst="leftRightArrow">
            <a:avLst/>
          </a:prstGeom>
          <a:no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lIns="96698" tIns="48349" rIns="96698" bIns="48349" anchor="ctr"/>
          <a:lstStyle/>
          <a:p>
            <a:pPr algn="ctr">
              <a:defRPr/>
            </a:pPr>
            <a:r>
              <a:rPr lang="ja-JP" altLang="en-US" sz="1500" dirty="0">
                <a:solidFill>
                  <a:prstClr val="black"/>
                </a:solidFill>
              </a:rPr>
              <a:t>連携</a:t>
            </a:r>
          </a:p>
        </p:txBody>
      </p:sp>
      <p:sp>
        <p:nvSpPr>
          <p:cNvPr id="37" name="テキスト ボックス 36"/>
          <p:cNvSpPr txBox="1"/>
          <p:nvPr/>
        </p:nvSpPr>
        <p:spPr>
          <a:xfrm>
            <a:off x="147901" y="3436924"/>
            <a:ext cx="2269092" cy="374641"/>
          </a:xfrm>
          <a:prstGeom prst="rect">
            <a:avLst/>
          </a:prstGeom>
          <a:solidFill>
            <a:srgbClr val="99CCFF"/>
          </a:solidFill>
        </p:spPr>
        <p:style>
          <a:lnRef idx="0">
            <a:schemeClr val="accent6"/>
          </a:lnRef>
          <a:fillRef idx="3">
            <a:schemeClr val="accent6"/>
          </a:fillRef>
          <a:effectRef idx="3">
            <a:schemeClr val="accent6"/>
          </a:effectRef>
          <a:fontRef idx="minor">
            <a:schemeClr val="lt1"/>
          </a:fontRef>
        </p:style>
        <p:txBody>
          <a:bodyPr lIns="96698" tIns="48349" rIns="96698" bIns="48349">
            <a:spAutoFit/>
          </a:bodyPr>
          <a:lstStyle/>
          <a:p>
            <a:pPr algn="ctr">
              <a:defRPr/>
            </a:pPr>
            <a:r>
              <a:rPr lang="ja-JP" altLang="en-US" dirty="0">
                <a:solidFill>
                  <a:prstClr val="black"/>
                </a:solidFill>
                <a:latin typeface="HG丸ｺﾞｼｯｸM-PRO" panose="020F0600000000000000" pitchFamily="50" charset="-128"/>
                <a:ea typeface="HG丸ｺﾞｼｯｸM-PRO" panose="020F0600000000000000" pitchFamily="50" charset="-128"/>
              </a:rPr>
              <a:t>地域ケア会議　</a:t>
            </a:r>
            <a:r>
              <a:rPr lang="ja-JP" altLang="en-US" sz="1700" dirty="0">
                <a:solidFill>
                  <a:prstClr val="black"/>
                </a:solidFill>
                <a:latin typeface="HG丸ｺﾞｼｯｸM-PRO" panose="020F0600000000000000" pitchFamily="50" charset="-128"/>
                <a:ea typeface="HG丸ｺﾞｼｯｸM-PRO" panose="020F0600000000000000" pitchFamily="50" charset="-128"/>
              </a:rPr>
              <a:t>等</a:t>
            </a:r>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fld id="{606D7E6A-54E1-4AA5-9D49-9786E4CA8AD1}" type="slidenum">
              <a:rPr kumimoji="1" lang="ja-JP" altLang="en-US" smtClean="0"/>
              <a:t>43</a:t>
            </a:fld>
            <a:endParaRPr kumimoji="1" lang="ja-JP" altLang="en-US"/>
          </a:p>
        </p:txBody>
      </p:sp>
      <p:grpSp>
        <p:nvGrpSpPr>
          <p:cNvPr id="130078" name="グループ化 5"/>
          <p:cNvGrpSpPr>
            <a:grpSpLocks noChangeAspect="1"/>
          </p:cNvGrpSpPr>
          <p:nvPr/>
        </p:nvGrpSpPr>
        <p:grpSpPr bwMode="auto">
          <a:xfrm>
            <a:off x="6948655" y="5387977"/>
            <a:ext cx="648012" cy="627062"/>
            <a:chOff x="6614836" y="5475092"/>
            <a:chExt cx="791700" cy="767351"/>
          </a:xfrm>
        </p:grpSpPr>
        <p:pic>
          <p:nvPicPr>
            <p:cNvPr id="130089" name="図 29" descr="building03_cl2.w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6758774" y="5691426"/>
              <a:ext cx="647762" cy="55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90" name="図 31" descr="person_0290.wm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6614836" y="5475092"/>
              <a:ext cx="401853" cy="75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6172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539" y="44624"/>
            <a:ext cx="8914924" cy="1143000"/>
          </a:xfrm>
        </p:spPr>
        <p:txBody>
          <a:bodyPr/>
          <a:lstStyle/>
          <a:p>
            <a:r>
              <a:rPr lang="ja-JP" altLang="en-US" sz="3000" b="1" dirty="0">
                <a:latin typeface="+mn-ea"/>
                <a:ea typeface="+mn-ea"/>
              </a:rPr>
              <a:t>（参考）一般介護予防事業</a:t>
            </a:r>
            <a:r>
              <a:rPr lang="en-US" altLang="ja-JP" sz="3000" b="1" dirty="0">
                <a:latin typeface="+mn-ea"/>
                <a:ea typeface="+mn-ea"/>
              </a:rPr>
              <a:t/>
            </a:r>
            <a:br>
              <a:rPr lang="en-US" altLang="ja-JP" sz="3000" b="1" dirty="0">
                <a:latin typeface="+mn-ea"/>
                <a:ea typeface="+mn-ea"/>
              </a:rPr>
            </a:br>
            <a:r>
              <a:rPr lang="ja-JP" altLang="en-US" sz="3000" b="1" dirty="0">
                <a:latin typeface="+mn-ea"/>
                <a:ea typeface="+mn-ea"/>
              </a:rPr>
              <a:t>住民主体の介護予防活動とその支援</a:t>
            </a:r>
          </a:p>
        </p:txBody>
      </p:sp>
      <p:sp>
        <p:nvSpPr>
          <p:cNvPr id="3" name="コンテンツ プレースホルダー 2"/>
          <p:cNvSpPr>
            <a:spLocks noGrp="1"/>
          </p:cNvSpPr>
          <p:nvPr>
            <p:ph idx="1"/>
          </p:nvPr>
        </p:nvSpPr>
        <p:spPr>
          <a:xfrm>
            <a:off x="495539" y="1196752"/>
            <a:ext cx="8914924" cy="3528392"/>
          </a:xfrm>
          <a:ln w="12700">
            <a:solidFill>
              <a:schemeClr val="tx1"/>
            </a:solidFill>
          </a:ln>
        </p:spPr>
        <p:txBody>
          <a:bodyPr>
            <a:normAutofit/>
          </a:bodyPr>
          <a:lstStyle/>
          <a:p>
            <a:pPr eaLnBrk="1" hangingPunct="1">
              <a:buFont typeface="Arial"/>
              <a:buChar char="•"/>
            </a:pPr>
            <a:r>
              <a:rPr lang="ja-JP" altLang="en-US" sz="1900" dirty="0">
                <a:latin typeface="+mn-ea"/>
              </a:rPr>
              <a:t>市町村の全域で、</a:t>
            </a:r>
            <a:r>
              <a:rPr lang="ja-JP" altLang="ja-JP" sz="1900" dirty="0">
                <a:latin typeface="+mn-ea"/>
              </a:rPr>
              <a:t>高齢者が</a:t>
            </a:r>
            <a:r>
              <a:rPr lang="ja-JP" altLang="en-US" sz="1900" dirty="0">
                <a:latin typeface="+mn-ea"/>
              </a:rPr>
              <a:t>容易に通える</a:t>
            </a:r>
            <a:r>
              <a:rPr lang="ja-JP" altLang="ja-JP" sz="1900" dirty="0">
                <a:latin typeface="+mn-ea"/>
              </a:rPr>
              <a:t>範囲に</a:t>
            </a:r>
            <a:r>
              <a:rPr lang="ja-JP" altLang="en-US" sz="1900" dirty="0">
                <a:latin typeface="+mn-ea"/>
              </a:rPr>
              <a:t>通いの場</a:t>
            </a:r>
            <a:r>
              <a:rPr lang="ja-JP" altLang="ja-JP" sz="1900" dirty="0">
                <a:latin typeface="+mn-ea"/>
              </a:rPr>
              <a:t>を住民主体</a:t>
            </a:r>
            <a:r>
              <a:rPr lang="ja-JP" altLang="en-US" sz="1900" dirty="0">
                <a:latin typeface="+mn-ea"/>
              </a:rPr>
              <a:t>で展開</a:t>
            </a:r>
            <a:endParaRPr lang="en-US" altLang="ja-JP" sz="1900" dirty="0">
              <a:latin typeface="+mn-ea"/>
            </a:endParaRPr>
          </a:p>
          <a:p>
            <a:pPr eaLnBrk="1" hangingPunct="1">
              <a:buFont typeface="Arial"/>
              <a:buChar char="•"/>
            </a:pPr>
            <a:r>
              <a:rPr lang="ja-JP" altLang="en-US" sz="1900" dirty="0">
                <a:latin typeface="+mn-ea"/>
              </a:rPr>
              <a:t>前期高齢者のみならず、後期高齢者や閉じこもり等何らかの支援を要する者といった幅広い参加を促進（高齢者人口の１０％の参加を目標）</a:t>
            </a:r>
            <a:endParaRPr lang="en-US" altLang="ja-JP" sz="1900" dirty="0">
              <a:latin typeface="+mn-ea"/>
            </a:endParaRPr>
          </a:p>
          <a:p>
            <a:pPr eaLnBrk="1" hangingPunct="1">
              <a:buFont typeface="Arial"/>
              <a:buChar char="•"/>
            </a:pPr>
            <a:r>
              <a:rPr lang="ja-JP" altLang="en-US" sz="1900" dirty="0">
                <a:latin typeface="+mn-ea"/>
              </a:rPr>
              <a:t>住民自身の積極的な参加と運営による自律的な拡大を目指す</a:t>
            </a:r>
            <a:endParaRPr lang="en-US" altLang="ja-JP" sz="1900" dirty="0">
              <a:latin typeface="+mn-ea"/>
            </a:endParaRPr>
          </a:p>
          <a:p>
            <a:pPr marL="0" indent="0">
              <a:buNone/>
            </a:pPr>
            <a:r>
              <a:rPr lang="ja-JP" altLang="en-US" sz="1900" dirty="0">
                <a:latin typeface="+mn-ea"/>
              </a:rPr>
              <a:t>具体的には、</a:t>
            </a:r>
            <a:endParaRPr lang="en-US" altLang="ja-JP" sz="1900" dirty="0">
              <a:latin typeface="+mn-ea"/>
            </a:endParaRPr>
          </a:p>
          <a:p>
            <a:pPr eaLnBrk="1" hangingPunct="1">
              <a:buFont typeface="Arial"/>
              <a:buChar char="•"/>
            </a:pPr>
            <a:r>
              <a:rPr lang="ja-JP" altLang="en-US" sz="1900" u="sng" dirty="0">
                <a:latin typeface="+mn-ea"/>
              </a:rPr>
              <a:t>住民主体の通いの場は、原則として</a:t>
            </a:r>
            <a:r>
              <a:rPr lang="ja-JP" altLang="ja-JP" sz="1900" u="sng" dirty="0">
                <a:latin typeface="+mn-ea"/>
              </a:rPr>
              <a:t>週</a:t>
            </a:r>
            <a:r>
              <a:rPr lang="en-US" altLang="ja-JP" sz="1900" u="sng" dirty="0">
                <a:latin typeface="+mn-ea"/>
              </a:rPr>
              <a:t>1</a:t>
            </a:r>
            <a:r>
              <a:rPr lang="ja-JP" altLang="ja-JP" sz="1900" u="sng" dirty="0">
                <a:latin typeface="+mn-ea"/>
              </a:rPr>
              <a:t>回以上</a:t>
            </a:r>
            <a:r>
              <a:rPr lang="ja-JP" altLang="en-US" sz="1900" u="sng" dirty="0">
                <a:latin typeface="+mn-ea"/>
              </a:rPr>
              <a:t>の開催</a:t>
            </a:r>
            <a:endParaRPr lang="en-US" altLang="ja-JP" sz="1900" u="sng" dirty="0">
              <a:latin typeface="+mn-ea"/>
            </a:endParaRPr>
          </a:p>
          <a:p>
            <a:pPr eaLnBrk="1" hangingPunct="1">
              <a:buFont typeface="Arial"/>
              <a:buChar char="•"/>
            </a:pPr>
            <a:r>
              <a:rPr lang="ja-JP" altLang="en-US" sz="1900" u="sng" dirty="0">
                <a:latin typeface="+mn-ea"/>
              </a:rPr>
              <a:t>後期高齢者・要支援者でも行えるレベルの体操などを実施</a:t>
            </a:r>
            <a:endParaRPr lang="en-US" altLang="ja-JP" sz="1900" u="sng" dirty="0">
              <a:latin typeface="+mn-ea"/>
            </a:endParaRPr>
          </a:p>
          <a:p>
            <a:pPr eaLnBrk="1" hangingPunct="1">
              <a:buFont typeface="Arial"/>
              <a:buChar char="•"/>
            </a:pPr>
            <a:r>
              <a:rPr lang="ja-JP" altLang="en-US" sz="1900" dirty="0">
                <a:latin typeface="+mn-ea"/>
              </a:rPr>
              <a:t>出前講座による栄養教室や口腔教室などを組み合わせることにより、住民主体の取組の効果を高める</a:t>
            </a:r>
            <a:endParaRPr lang="en-US" altLang="ja-JP" sz="1900" dirty="0">
              <a:latin typeface="+mn-ea"/>
            </a:endParaRPr>
          </a:p>
          <a:p>
            <a:pPr eaLnBrk="1" hangingPunct="1">
              <a:buFont typeface="Arial"/>
              <a:buChar char="•"/>
            </a:pPr>
            <a:r>
              <a:rPr lang="ja-JP" altLang="en-US" sz="1900" dirty="0">
                <a:latin typeface="+mn-ea"/>
              </a:rPr>
              <a:t>ボランティアの育成・支援等を通じて、地域における互助の関係を</a:t>
            </a:r>
            <a:r>
              <a:rPr lang="ja-JP" altLang="en-US" sz="1900" dirty="0" smtClean="0">
                <a:latin typeface="+mn-ea"/>
              </a:rPr>
              <a:t>促進</a:t>
            </a:r>
            <a:endParaRPr lang="en-US" altLang="ja-JP" sz="1900" dirty="0">
              <a:latin typeface="+mn-ea"/>
            </a:endParaRPr>
          </a:p>
        </p:txBody>
      </p:sp>
      <p:sp>
        <p:nvSpPr>
          <p:cNvPr id="5" name="コンテンツ プレースホルダー 2"/>
          <p:cNvSpPr txBox="1">
            <a:spLocks/>
          </p:cNvSpPr>
          <p:nvPr/>
        </p:nvSpPr>
        <p:spPr bwMode="auto">
          <a:xfrm>
            <a:off x="495539" y="4941168"/>
            <a:ext cx="8914924" cy="1440160"/>
          </a:xfrm>
          <a:prstGeom prst="rect">
            <a:avLst/>
          </a:prstGeom>
          <a:noFill/>
          <a:ln w="12700">
            <a:solidFill>
              <a:schemeClr val="tx1"/>
            </a:solidFill>
            <a:prstDash val="dash"/>
          </a:ln>
          <a:extLst>
            <a:ext uri="{909E8E84-426E-40DD-AFC4-6F175D3DCCD1}">
              <a14:hiddenFill xmlns:a14="http://schemas.microsoft.com/office/drawing/2010/main">
                <a:solidFill>
                  <a:srgbClr val="FFFFFF"/>
                </a:solidFill>
              </a14:hiddenFill>
            </a:ext>
          </a:extLst>
        </p:spPr>
        <p:txBody>
          <a:bodyPr vert="horz" wrap="square" lIns="96698" tIns="48349" rIns="96698" bIns="48349"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82035" indent="-282035" eaLnBrk="1" hangingPunct="1">
              <a:buNone/>
            </a:pPr>
            <a:r>
              <a:rPr lang="ja-JP" altLang="en-US" sz="1900" dirty="0">
                <a:latin typeface="+mn-ea"/>
              </a:rPr>
              <a:t>（参考）住民主体の介護予防活動に向いた体操の条件</a:t>
            </a:r>
            <a:endParaRPr lang="en-US" altLang="ja-JP" sz="1900" dirty="0">
              <a:latin typeface="+mn-ea"/>
            </a:endParaRPr>
          </a:p>
          <a:p>
            <a:pPr marL="282035" indent="-282035" eaLnBrk="1" hangingPunct="1">
              <a:buNone/>
            </a:pPr>
            <a:r>
              <a:rPr lang="ja-JP" altLang="en-US" sz="1900" dirty="0">
                <a:latin typeface="+mn-ea"/>
              </a:rPr>
              <a:t>　①初めての人でも簡単にできる　　②虚弱な高齢者でも安全にできる</a:t>
            </a:r>
            <a:endParaRPr lang="en-US" altLang="ja-JP" sz="1900" dirty="0">
              <a:latin typeface="+mn-ea"/>
            </a:endParaRPr>
          </a:p>
          <a:p>
            <a:pPr marL="282035" indent="-282035" eaLnBrk="1" hangingPunct="1">
              <a:buNone/>
            </a:pPr>
            <a:r>
              <a:rPr lang="ja-JP" altLang="en-US" sz="1900" dirty="0">
                <a:latin typeface="+mn-ea"/>
              </a:rPr>
              <a:t>　③虚弱高齢者から元気高齢者まで誰もが一緒にできる</a:t>
            </a:r>
            <a:endParaRPr lang="en-US" altLang="ja-JP" sz="1900" dirty="0">
              <a:latin typeface="+mn-ea"/>
            </a:endParaRPr>
          </a:p>
          <a:p>
            <a:pPr marL="282035" indent="-282035" eaLnBrk="1" hangingPunct="1">
              <a:buNone/>
            </a:pPr>
            <a:r>
              <a:rPr lang="ja-JP" altLang="en-US" sz="1900" dirty="0">
                <a:latin typeface="+mn-ea"/>
              </a:rPr>
              <a:t>　④住民自身が体操の効果を実感できる　　⑤介護予防の効果が実証されている</a:t>
            </a:r>
            <a:endParaRPr lang="ja-JP" altLang="ja-JP" sz="1900" dirty="0">
              <a:latin typeface="+mn-ea"/>
            </a:endParaRPr>
          </a:p>
        </p:txBody>
      </p:sp>
      <p:sp>
        <p:nvSpPr>
          <p:cNvPr id="7" name="スライド番号プレースホルダー 6"/>
          <p:cNvSpPr>
            <a:spLocks noGrp="1"/>
          </p:cNvSpPr>
          <p:nvPr>
            <p:ph type="sldNum" sz="quarter" idx="12"/>
          </p:nvPr>
        </p:nvSpPr>
        <p:spPr/>
        <p:txBody>
          <a:bodyPr/>
          <a:lstStyle/>
          <a:p>
            <a:fld id="{606D7E6A-54E1-4AA5-9D49-9786E4CA8AD1}" type="slidenum">
              <a:rPr kumimoji="1" lang="ja-JP" altLang="en-US" smtClean="0"/>
              <a:t>44</a:t>
            </a:fld>
            <a:endParaRPr kumimoji="1" lang="ja-JP" altLang="en-US"/>
          </a:p>
        </p:txBody>
      </p:sp>
    </p:spTree>
    <p:extLst>
      <p:ext uri="{BB962C8B-B14F-4D97-AF65-F5344CB8AC3E}">
        <p14:creationId xmlns:p14="http://schemas.microsoft.com/office/powerpoint/2010/main" val="466694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539" y="44624"/>
            <a:ext cx="8914924" cy="1143000"/>
          </a:xfrm>
        </p:spPr>
        <p:txBody>
          <a:bodyPr/>
          <a:lstStyle/>
          <a:p>
            <a:r>
              <a:rPr lang="ja-JP" altLang="en-US" sz="3000" b="1" dirty="0">
                <a:latin typeface="+mn-ea"/>
                <a:ea typeface="+mn-ea"/>
              </a:rPr>
              <a:t>（参考）地域リハビリテーション活動支援事業</a:t>
            </a:r>
            <a:r>
              <a:rPr lang="en-US" altLang="ja-JP" sz="3000" b="1" dirty="0">
                <a:latin typeface="+mn-ea"/>
                <a:ea typeface="+mn-ea"/>
              </a:rPr>
              <a:t/>
            </a:r>
            <a:br>
              <a:rPr lang="en-US" altLang="ja-JP" sz="3000" b="1" dirty="0">
                <a:latin typeface="+mn-ea"/>
                <a:ea typeface="+mn-ea"/>
              </a:rPr>
            </a:br>
            <a:r>
              <a:rPr lang="ja-JP" altLang="en-US" sz="3000" b="1" dirty="0">
                <a:latin typeface="+mn-ea"/>
                <a:ea typeface="+mn-ea"/>
              </a:rPr>
              <a:t>リハ専門職等による</a:t>
            </a:r>
            <a:r>
              <a:rPr lang="ja-JP" altLang="en-US" sz="3000" b="1" dirty="0">
                <a:solidFill>
                  <a:prstClr val="black"/>
                </a:solidFill>
                <a:latin typeface="+mn-ea"/>
                <a:ea typeface="+mn-ea"/>
              </a:rPr>
              <a:t>介護予防の機能強化</a:t>
            </a:r>
            <a:endParaRPr lang="ja-JP" altLang="en-US" sz="3000" b="1" dirty="0">
              <a:latin typeface="+mn-ea"/>
              <a:ea typeface="+mn-ea"/>
            </a:endParaRPr>
          </a:p>
        </p:txBody>
      </p:sp>
      <p:sp>
        <p:nvSpPr>
          <p:cNvPr id="3" name="コンテンツ プレースホルダー 2"/>
          <p:cNvSpPr>
            <a:spLocks noGrp="1"/>
          </p:cNvSpPr>
          <p:nvPr>
            <p:ph idx="1"/>
          </p:nvPr>
        </p:nvSpPr>
        <p:spPr>
          <a:xfrm>
            <a:off x="495539" y="1268760"/>
            <a:ext cx="8914924" cy="5112568"/>
          </a:xfrm>
          <a:ln w="12700">
            <a:solidFill>
              <a:schemeClr val="tx1"/>
            </a:solidFill>
          </a:ln>
        </p:spPr>
        <p:txBody>
          <a:bodyPr anchor="ctr"/>
          <a:lstStyle/>
          <a:p>
            <a:pPr eaLnBrk="1" hangingPunct="1">
              <a:buFont typeface="Arial"/>
              <a:buChar char="•"/>
            </a:pPr>
            <a:r>
              <a:rPr lang="ja-JP" altLang="en-US" sz="1900" dirty="0">
                <a:solidFill>
                  <a:prstClr val="black"/>
                </a:solidFill>
                <a:latin typeface="+mn-ea"/>
                <a:cs typeface="HG丸ｺﾞｼｯｸM-PRO"/>
              </a:rPr>
              <a:t>地域における介護予防の取組を機能強化するために、通所、訪問、地域ケア会議、サービス担当者会議、住民運営の通いの場等へのリハビリテーション専門職等の関与を促進</a:t>
            </a:r>
            <a:endParaRPr lang="en-US" altLang="ja-JP" sz="1900" dirty="0">
              <a:solidFill>
                <a:prstClr val="black"/>
              </a:solidFill>
              <a:latin typeface="+mn-ea"/>
              <a:cs typeface="HG丸ｺﾞｼｯｸM-PRO"/>
            </a:endParaRPr>
          </a:p>
          <a:p>
            <a:pPr eaLnBrk="1" hangingPunct="1">
              <a:buFont typeface="Arial"/>
              <a:buChar char="•"/>
            </a:pPr>
            <a:r>
              <a:rPr lang="ja-JP" altLang="en-US" sz="1900" u="sng" dirty="0">
                <a:solidFill>
                  <a:prstClr val="black"/>
                </a:solidFill>
                <a:latin typeface="+mn-ea"/>
                <a:cs typeface="HG丸ｺﾞｼｯｸM-PRO"/>
              </a:rPr>
              <a:t>リハビリテーション専門職等は、通所、訪問、地域ケア会議、サービス担当者会議、住民運営の通いの場等の介護予防の取組を地域包括支援センターと連携しながら総合的に支援</a:t>
            </a:r>
            <a:endParaRPr lang="en-US" altLang="ja-JP" sz="1900" u="sng" dirty="0">
              <a:solidFill>
                <a:prstClr val="black"/>
              </a:solidFill>
              <a:latin typeface="+mn-ea"/>
              <a:cs typeface="HG丸ｺﾞｼｯｸM-PRO"/>
            </a:endParaRPr>
          </a:p>
          <a:p>
            <a:pPr marL="0" indent="0">
              <a:buNone/>
            </a:pPr>
            <a:r>
              <a:rPr lang="ja-JP" altLang="en-US" sz="1900" dirty="0">
                <a:solidFill>
                  <a:prstClr val="black"/>
                </a:solidFill>
                <a:latin typeface="+mn-ea"/>
                <a:cs typeface="HG丸ｺﾞｼｯｸM-PRO"/>
              </a:rPr>
              <a:t>具体的には、</a:t>
            </a:r>
            <a:endParaRPr lang="en-US" altLang="ja-JP" sz="1900" dirty="0">
              <a:solidFill>
                <a:prstClr val="black"/>
              </a:solidFill>
              <a:latin typeface="+mn-ea"/>
              <a:cs typeface="HG丸ｺﾞｼｯｸM-PRO"/>
            </a:endParaRPr>
          </a:p>
          <a:p>
            <a:pPr eaLnBrk="1" hangingPunct="1">
              <a:buFont typeface="Arial"/>
              <a:buChar char="•"/>
            </a:pPr>
            <a:r>
              <a:rPr lang="ja-JP" altLang="en-US" sz="1900" dirty="0">
                <a:solidFill>
                  <a:srgbClr val="000000"/>
                </a:solidFill>
                <a:latin typeface="+mn-ea"/>
                <a:cs typeface="HG丸ｺﾞｼｯｸM-PRO"/>
              </a:rPr>
              <a:t>住民主体の通いの場に定期的に関与することにより、要介護状態になっても参加し続けることのできる通いの場を地域に展開</a:t>
            </a:r>
            <a:endParaRPr lang="en-US" altLang="ja-JP" sz="1900" dirty="0">
              <a:solidFill>
                <a:srgbClr val="000000"/>
              </a:solidFill>
              <a:latin typeface="+mn-ea"/>
              <a:cs typeface="HG丸ｺﾞｼｯｸM-PRO"/>
            </a:endParaRPr>
          </a:p>
          <a:p>
            <a:pPr eaLnBrk="1" hangingPunct="1">
              <a:buFont typeface="Arial"/>
              <a:buChar char="•"/>
            </a:pPr>
            <a:r>
              <a:rPr lang="ja-JP" altLang="en-US" sz="1900" dirty="0">
                <a:solidFill>
                  <a:srgbClr val="000000"/>
                </a:solidFill>
                <a:latin typeface="+mn-ea"/>
                <a:cs typeface="HG丸ｺﾞｼｯｸM-PRO"/>
              </a:rPr>
              <a:t>介護事業所において、介護職員等への助言などを実施することで、通所や訪問における自立支援に資する取組を促進</a:t>
            </a:r>
            <a:endParaRPr lang="en-US" altLang="ja-JP" sz="1900" dirty="0">
              <a:solidFill>
                <a:srgbClr val="000000"/>
              </a:solidFill>
              <a:latin typeface="+mn-ea"/>
              <a:cs typeface="HG丸ｺﾞｼｯｸM-PRO"/>
            </a:endParaRPr>
          </a:p>
          <a:p>
            <a:pPr eaLnBrk="1" hangingPunct="1">
              <a:buFont typeface="Arial"/>
              <a:buChar char="•"/>
            </a:pPr>
            <a:r>
              <a:rPr lang="ja-JP" altLang="en-US" sz="1900" dirty="0">
                <a:solidFill>
                  <a:srgbClr val="000000"/>
                </a:solidFill>
                <a:latin typeface="+mn-ea"/>
                <a:cs typeface="HG丸ｺﾞｼｯｸM-PRO"/>
              </a:rPr>
              <a:t>地域個別ケア会議等において、自立支援のプロセスを参加者全員で共有し、個々人の介護予防ケアマネジメント力を向上</a:t>
            </a:r>
            <a:endParaRPr lang="en-US" altLang="ja-JP" sz="1900" dirty="0">
              <a:solidFill>
                <a:srgbClr val="000000"/>
              </a:solidFill>
              <a:latin typeface="+mn-ea"/>
              <a:cs typeface="HG丸ｺﾞｼｯｸM-PRO"/>
            </a:endParaRPr>
          </a:p>
          <a:p>
            <a:pPr eaLnBrk="1" hangingPunct="1">
              <a:buFont typeface="Arial"/>
              <a:buChar char="•"/>
            </a:pPr>
            <a:r>
              <a:rPr lang="ja-JP" altLang="en-US" sz="1900" dirty="0">
                <a:latin typeface="+mn-ea"/>
                <a:cs typeface="HG丸ｺﾞｼｯｸM-PRO"/>
              </a:rPr>
              <a:t>ただし、地域リハビリテーション活動支援事業によるリハビリテーション専門職等の関与は、訪問リハビリテーションではなく、あくまでも住民や従事者に対するリハビリテーションからの助言・指導に限定</a:t>
            </a:r>
            <a:endParaRPr lang="en-US" altLang="ja-JP" sz="1900" dirty="0">
              <a:solidFill>
                <a:srgbClr val="000000"/>
              </a:solidFill>
              <a:latin typeface="+mn-ea"/>
              <a:cs typeface="HG丸ｺﾞｼｯｸM-PRO"/>
            </a:endParaRPr>
          </a:p>
        </p:txBody>
      </p:sp>
      <p:sp>
        <p:nvSpPr>
          <p:cNvPr id="6" name="スライド番号プレースホルダー 5"/>
          <p:cNvSpPr>
            <a:spLocks noGrp="1"/>
          </p:cNvSpPr>
          <p:nvPr>
            <p:ph type="sldNum" sz="quarter" idx="12"/>
          </p:nvPr>
        </p:nvSpPr>
        <p:spPr/>
        <p:txBody>
          <a:bodyPr/>
          <a:lstStyle/>
          <a:p>
            <a:fld id="{606D7E6A-54E1-4AA5-9D49-9786E4CA8AD1}" type="slidenum">
              <a:rPr kumimoji="1" lang="ja-JP" altLang="en-US" smtClean="0"/>
              <a:t>45</a:t>
            </a:fld>
            <a:endParaRPr kumimoji="1" lang="ja-JP" altLang="en-US" dirty="0"/>
          </a:p>
        </p:txBody>
      </p:sp>
    </p:spTree>
    <p:extLst>
      <p:ext uri="{BB962C8B-B14F-4D97-AF65-F5344CB8AC3E}">
        <p14:creationId xmlns:p14="http://schemas.microsoft.com/office/powerpoint/2010/main" val="3336068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p:txBody>
          <a:bodyPr/>
          <a:lstStyle/>
          <a:p>
            <a:endParaRPr kumimoji="1" lang="ja-JP" altLang="en-US" dirty="0"/>
          </a:p>
        </p:txBody>
      </p:sp>
      <p:sp>
        <p:nvSpPr>
          <p:cNvPr id="3" name="タイトル 2"/>
          <p:cNvSpPr>
            <a:spLocks noGrp="1"/>
          </p:cNvSpPr>
          <p:nvPr>
            <p:ph type="ctrTitle"/>
          </p:nvPr>
        </p:nvSpPr>
        <p:spPr>
          <a:xfrm>
            <a:off x="0" y="2130523"/>
            <a:ext cx="9906000" cy="1470025"/>
          </a:xfrm>
        </p:spPr>
        <p:txBody>
          <a:bodyPr>
            <a:normAutofit/>
          </a:bodyPr>
          <a:lstStyle/>
          <a:p>
            <a:r>
              <a:rPr lang="ja-JP" altLang="en-US" dirty="0" smtClean="0"/>
              <a:t>⑤　介護予防・生活支援サービスの実施</a:t>
            </a:r>
            <a:endParaRPr kumimoji="1" lang="ja-JP" altLang="en-US" dirty="0"/>
          </a:p>
        </p:txBody>
      </p:sp>
      <p:sp>
        <p:nvSpPr>
          <p:cNvPr id="5" name="スライド番号プレースホルダー 5"/>
          <p:cNvSpPr>
            <a:spLocks noGrp="1"/>
          </p:cNvSpPr>
          <p:nvPr>
            <p:ph type="sldNum" sz="quarter" idx="12"/>
          </p:nvPr>
        </p:nvSpPr>
        <p:spPr>
          <a:xfrm>
            <a:off x="7594600" y="6492954"/>
            <a:ext cx="2311400" cy="365125"/>
          </a:xfrm>
        </p:spPr>
        <p:txBody>
          <a:bodyPr/>
          <a:lstStyle/>
          <a:p>
            <a:fld id="{606D7E6A-54E1-4AA5-9D49-9786E4CA8AD1}" type="slidenum">
              <a:rPr kumimoji="1" lang="ja-JP" altLang="en-US" smtClean="0"/>
              <a:t>46</a:t>
            </a:fld>
            <a:endParaRPr kumimoji="1" lang="ja-JP" altLang="en-US" dirty="0"/>
          </a:p>
        </p:txBody>
      </p:sp>
    </p:spTree>
    <p:extLst>
      <p:ext uri="{BB962C8B-B14F-4D97-AF65-F5344CB8AC3E}">
        <p14:creationId xmlns:p14="http://schemas.microsoft.com/office/powerpoint/2010/main" val="2585295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テキスト ボックス 5"/>
          <p:cNvSpPr txBox="1">
            <a:spLocks noChangeArrowheads="1"/>
          </p:cNvSpPr>
          <p:nvPr/>
        </p:nvSpPr>
        <p:spPr bwMode="auto">
          <a:xfrm>
            <a:off x="332614" y="670817"/>
            <a:ext cx="91227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dirty="0" smtClean="0"/>
              <a:t>○　総合事業は、市町村が中心となって、地域の実情に応じて、住民など多様な主体の参画による、多様　</a:t>
            </a:r>
            <a:endParaRPr lang="en-US" altLang="ja-JP" sz="1600" dirty="0" smtClean="0"/>
          </a:p>
          <a:p>
            <a:pPr eaLnBrk="1" hangingPunct="1">
              <a:spcBef>
                <a:spcPct val="0"/>
              </a:spcBef>
              <a:buFontTx/>
              <a:buNone/>
            </a:pPr>
            <a:r>
              <a:rPr lang="ja-JP" altLang="en-US" sz="1600" dirty="0"/>
              <a:t>　</a:t>
            </a:r>
            <a:r>
              <a:rPr lang="ja-JP" altLang="en-US" sz="1600" dirty="0" smtClean="0"/>
              <a:t>なサービスを充実させることにより、地域の支え合いの体制づくりや介護予防の推進、要支援者等に　　</a:t>
            </a:r>
            <a:endParaRPr lang="en-US" altLang="ja-JP" sz="1600" dirty="0" smtClean="0"/>
          </a:p>
          <a:p>
            <a:pPr eaLnBrk="1" hangingPunct="1">
              <a:spcBef>
                <a:spcPct val="0"/>
              </a:spcBef>
              <a:buFontTx/>
              <a:buNone/>
            </a:pPr>
            <a:r>
              <a:rPr lang="ja-JP" altLang="en-US" sz="1600" dirty="0"/>
              <a:t>　</a:t>
            </a:r>
            <a:r>
              <a:rPr lang="ja-JP" altLang="en-US" sz="1600" dirty="0" smtClean="0"/>
              <a:t>対する効果的かつ効率的な支援等を可能とすることを目指している。</a:t>
            </a:r>
            <a:endParaRPr lang="en-US" altLang="ja-JP" sz="1600" dirty="0" smtClean="0"/>
          </a:p>
          <a:p>
            <a:pPr eaLnBrk="1" hangingPunct="1">
              <a:spcBef>
                <a:spcPct val="0"/>
              </a:spcBef>
              <a:buFontTx/>
              <a:buNone/>
            </a:pPr>
            <a:r>
              <a:rPr lang="ja-JP" altLang="en-US" sz="1600" dirty="0" smtClean="0"/>
              <a:t>○  地域ごとの特性や地域資源を把握した上で、必要なサービスについては、行政のみでなく、協議体　</a:t>
            </a:r>
            <a:endParaRPr lang="en-US" altLang="ja-JP" sz="1600" dirty="0" smtClean="0"/>
          </a:p>
          <a:p>
            <a:pPr eaLnBrk="1" hangingPunct="1">
              <a:spcBef>
                <a:spcPct val="0"/>
              </a:spcBef>
              <a:buFontTx/>
              <a:buNone/>
            </a:pPr>
            <a:r>
              <a:rPr lang="ja-JP" altLang="en-US" sz="1600" dirty="0"/>
              <a:t>　</a:t>
            </a:r>
            <a:r>
              <a:rPr lang="ja-JP" altLang="en-US" sz="1600" dirty="0" smtClean="0"/>
              <a:t>や</a:t>
            </a:r>
            <a:r>
              <a:rPr lang="ja-JP" altLang="en-US" sz="1600" dirty="0"/>
              <a:t>生活支援</a:t>
            </a:r>
            <a:r>
              <a:rPr lang="ja-JP" altLang="en-US" sz="1600" dirty="0" smtClean="0"/>
              <a:t>コーディネーターとも連携し検討することが重要である。　 </a:t>
            </a:r>
            <a:r>
              <a:rPr lang="ja-JP" altLang="en-US" sz="1600" dirty="0"/>
              <a:t>　 </a:t>
            </a:r>
            <a:r>
              <a:rPr lang="ja-JP" altLang="en-US" sz="1600" dirty="0" smtClean="0"/>
              <a:t>   　　</a:t>
            </a:r>
            <a:endParaRPr lang="en-US" altLang="ja-JP" sz="1600" dirty="0"/>
          </a:p>
        </p:txBody>
      </p:sp>
      <p:sp>
        <p:nvSpPr>
          <p:cNvPr id="23556" name="テキスト ボックス 7"/>
          <p:cNvSpPr txBox="1">
            <a:spLocks noChangeArrowheads="1"/>
          </p:cNvSpPr>
          <p:nvPr/>
        </p:nvSpPr>
        <p:spPr bwMode="auto">
          <a:xfrm>
            <a:off x="727903" y="72324"/>
            <a:ext cx="7237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b="1" dirty="0"/>
              <a:t>＜地域で支えあう体制を整備するための取組み＞</a:t>
            </a:r>
            <a:endParaRPr lang="en-US" altLang="ja-JP" sz="2000" b="1" dirty="0"/>
          </a:p>
        </p:txBody>
      </p:sp>
      <p:sp>
        <p:nvSpPr>
          <p:cNvPr id="72" name="正方形/長方形 71"/>
          <p:cNvSpPr/>
          <p:nvPr/>
        </p:nvSpPr>
        <p:spPr>
          <a:xfrm>
            <a:off x="-11875" y="-35626"/>
            <a:ext cx="9906000"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400" b="1" dirty="0" smtClean="0">
                <a:solidFill>
                  <a:schemeClr val="bg1"/>
                </a:solidFill>
              </a:rPr>
              <a:t>介護予防・生活支援サービス等の創出を検討する上での考え方</a:t>
            </a:r>
            <a:endParaRPr lang="en-US" altLang="ja-JP" sz="2400" b="1" dirty="0">
              <a:solidFill>
                <a:schemeClr val="bg1"/>
              </a:solidFill>
            </a:endParaRPr>
          </a:p>
        </p:txBody>
      </p:sp>
      <p:sp>
        <p:nvSpPr>
          <p:cNvPr id="47" name="角丸四角形 46"/>
          <p:cNvSpPr/>
          <p:nvPr/>
        </p:nvSpPr>
        <p:spPr>
          <a:xfrm>
            <a:off x="861564" y="2128154"/>
            <a:ext cx="8064896" cy="896377"/>
          </a:xfrm>
          <a:prstGeom prst="roundRect">
            <a:avLst/>
          </a:prstGeom>
          <a:solidFill>
            <a:schemeClr val="accent1">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000" b="1" dirty="0" smtClean="0">
                <a:solidFill>
                  <a:schemeClr val="tx1"/>
                </a:solidFill>
              </a:rPr>
              <a:t>　　　　　　 </a:t>
            </a:r>
            <a:r>
              <a:rPr lang="ja-JP" altLang="en-US" b="1" dirty="0" smtClean="0">
                <a:solidFill>
                  <a:schemeClr val="tx1"/>
                </a:solidFill>
              </a:rPr>
              <a:t>・効果的な介護予防の確立</a:t>
            </a:r>
            <a:endParaRPr lang="en-US" altLang="ja-JP" b="1" dirty="0" smtClean="0">
              <a:solidFill>
                <a:schemeClr val="tx1"/>
              </a:solidFill>
            </a:endParaRPr>
          </a:p>
          <a:p>
            <a:r>
              <a:rPr kumimoji="1" lang="ja-JP" altLang="en-US" b="1" dirty="0" smtClean="0">
                <a:solidFill>
                  <a:schemeClr val="tx1"/>
                </a:solidFill>
              </a:rPr>
              <a:t>　　　　　　    ・生活支援サービスの拡充及び担い手の拡大</a:t>
            </a:r>
          </a:p>
        </p:txBody>
      </p:sp>
      <p:sp>
        <p:nvSpPr>
          <p:cNvPr id="4" name="角丸四角形 3"/>
          <p:cNvSpPr/>
          <p:nvPr/>
        </p:nvSpPr>
        <p:spPr>
          <a:xfrm>
            <a:off x="166254" y="2014362"/>
            <a:ext cx="1834418" cy="936104"/>
          </a:xfrm>
          <a:prstGeom prst="roundRect">
            <a:avLst/>
          </a:prstGeom>
          <a:solidFill>
            <a:schemeClr val="accent1">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000" b="1" dirty="0" smtClean="0">
                <a:solidFill>
                  <a:schemeClr val="tx1"/>
                </a:solidFill>
              </a:rPr>
              <a:t>総合事業の</a:t>
            </a:r>
            <a:endParaRPr lang="en-US" altLang="ja-JP" sz="2000" b="1" dirty="0" smtClean="0">
              <a:solidFill>
                <a:schemeClr val="tx1"/>
              </a:solidFill>
            </a:endParaRPr>
          </a:p>
          <a:p>
            <a:pPr algn="ctr"/>
            <a:r>
              <a:rPr lang="ja-JP" altLang="en-US" sz="2000" b="1" dirty="0" smtClean="0">
                <a:solidFill>
                  <a:schemeClr val="tx1"/>
                </a:solidFill>
              </a:rPr>
              <a:t>目的確認</a:t>
            </a:r>
            <a:endParaRPr kumimoji="1" lang="ja-JP" altLang="en-US" sz="2000" b="1" dirty="0" smtClean="0">
              <a:solidFill>
                <a:schemeClr val="tx1"/>
              </a:solidFill>
            </a:endParaRPr>
          </a:p>
        </p:txBody>
      </p:sp>
      <p:sp>
        <p:nvSpPr>
          <p:cNvPr id="51" name="角丸四角形 50"/>
          <p:cNvSpPr/>
          <p:nvPr/>
        </p:nvSpPr>
        <p:spPr>
          <a:xfrm>
            <a:off x="908677" y="3483757"/>
            <a:ext cx="8064896" cy="427881"/>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b="1" dirty="0" smtClean="0">
                <a:solidFill>
                  <a:schemeClr val="tx1"/>
                </a:solidFill>
              </a:rPr>
              <a:t>　　　　　　　・地域課題の把握と社会資源の発掘</a:t>
            </a:r>
            <a:endParaRPr kumimoji="1" lang="en-US" altLang="ja-JP" b="1" dirty="0" smtClean="0">
              <a:solidFill>
                <a:schemeClr val="tx1"/>
              </a:solidFill>
            </a:endParaRPr>
          </a:p>
        </p:txBody>
      </p:sp>
      <p:sp>
        <p:nvSpPr>
          <p:cNvPr id="54" name="角丸四角形 53"/>
          <p:cNvSpPr/>
          <p:nvPr/>
        </p:nvSpPr>
        <p:spPr>
          <a:xfrm>
            <a:off x="908677" y="5949280"/>
            <a:ext cx="8064896" cy="695594"/>
          </a:xfrm>
          <a:prstGeom prst="roundRect">
            <a:avLst/>
          </a:prstGeom>
          <a:solidFill>
            <a:schemeClr val="accent2">
              <a:lumMod val="20000"/>
              <a:lumOff val="80000"/>
            </a:schemeClr>
          </a:solidFill>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400" b="1" dirty="0">
                <a:solidFill>
                  <a:schemeClr val="tx1"/>
                </a:solidFill>
              </a:rPr>
              <a:t>　</a:t>
            </a:r>
            <a:r>
              <a:rPr lang="ja-JP" altLang="en-US" sz="2400" b="1" dirty="0" smtClean="0">
                <a:solidFill>
                  <a:schemeClr val="tx1"/>
                </a:solidFill>
              </a:rPr>
              <a:t>　　　　　</a:t>
            </a:r>
            <a:r>
              <a:rPr lang="ja-JP" altLang="en-US" b="1" dirty="0" smtClean="0">
                <a:solidFill>
                  <a:schemeClr val="tx1"/>
                </a:solidFill>
              </a:rPr>
              <a:t>必要に応じ、一般介護予防事業や従前相当のサービス、</a:t>
            </a:r>
            <a:endParaRPr lang="en-US" altLang="ja-JP" b="1" dirty="0" smtClean="0">
              <a:solidFill>
                <a:schemeClr val="tx1"/>
              </a:solidFill>
            </a:endParaRPr>
          </a:p>
          <a:p>
            <a:r>
              <a:rPr lang="ja-JP" altLang="en-US" b="1" dirty="0">
                <a:solidFill>
                  <a:schemeClr val="tx1"/>
                </a:solidFill>
              </a:rPr>
              <a:t>　</a:t>
            </a:r>
            <a:r>
              <a:rPr lang="ja-JP" altLang="en-US" b="1" dirty="0" smtClean="0">
                <a:solidFill>
                  <a:schemeClr val="tx1"/>
                </a:solidFill>
              </a:rPr>
              <a:t>　　　　　　　多様なサービス、その他生活支援サービスを設定</a:t>
            </a:r>
            <a:endParaRPr kumimoji="1" lang="ja-JP" altLang="en-US" b="1" dirty="0" smtClean="0">
              <a:solidFill>
                <a:schemeClr val="tx1"/>
              </a:solidFill>
            </a:endParaRPr>
          </a:p>
        </p:txBody>
      </p:sp>
      <p:sp>
        <p:nvSpPr>
          <p:cNvPr id="48" name="角丸四角形 47"/>
          <p:cNvSpPr/>
          <p:nvPr/>
        </p:nvSpPr>
        <p:spPr>
          <a:xfrm>
            <a:off x="166254" y="5625104"/>
            <a:ext cx="1834418" cy="936104"/>
          </a:xfrm>
          <a:prstGeom prst="roundRect">
            <a:avLst/>
          </a:prstGeom>
          <a:solidFill>
            <a:schemeClr val="accent2">
              <a:lumMod val="40000"/>
              <a:lumOff val="60000"/>
            </a:schemeClr>
          </a:solidFill>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000" b="1" dirty="0" smtClean="0">
                <a:solidFill>
                  <a:schemeClr val="tx1"/>
                </a:solidFill>
              </a:rPr>
              <a:t>サービス</a:t>
            </a:r>
            <a:endParaRPr kumimoji="1" lang="en-US" altLang="ja-JP" sz="2000" b="1" dirty="0" smtClean="0">
              <a:solidFill>
                <a:schemeClr val="tx1"/>
              </a:solidFill>
            </a:endParaRPr>
          </a:p>
          <a:p>
            <a:pPr algn="ctr"/>
            <a:r>
              <a:rPr kumimoji="1" lang="ja-JP" altLang="en-US" sz="2000" b="1" dirty="0" smtClean="0">
                <a:solidFill>
                  <a:schemeClr val="tx1"/>
                </a:solidFill>
              </a:rPr>
              <a:t>創出</a:t>
            </a:r>
          </a:p>
        </p:txBody>
      </p:sp>
      <p:sp>
        <p:nvSpPr>
          <p:cNvPr id="17" name="角丸四角形 16"/>
          <p:cNvSpPr/>
          <p:nvPr/>
        </p:nvSpPr>
        <p:spPr>
          <a:xfrm>
            <a:off x="915402" y="4187167"/>
            <a:ext cx="8064896" cy="427881"/>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b="1" dirty="0" smtClean="0">
                <a:solidFill>
                  <a:schemeClr val="tx1"/>
                </a:solidFill>
              </a:rPr>
              <a:t>　　　　　　　・地域の関係者による対応策の検討</a:t>
            </a:r>
            <a:endParaRPr kumimoji="1" lang="en-US" altLang="ja-JP" b="1" dirty="0" smtClean="0">
              <a:solidFill>
                <a:schemeClr val="tx1"/>
              </a:solidFill>
            </a:endParaRPr>
          </a:p>
        </p:txBody>
      </p:sp>
      <p:sp>
        <p:nvSpPr>
          <p:cNvPr id="19" name="下矢印 18"/>
          <p:cNvSpPr/>
          <p:nvPr/>
        </p:nvSpPr>
        <p:spPr>
          <a:xfrm>
            <a:off x="3296816" y="3951058"/>
            <a:ext cx="2664296" cy="180020"/>
          </a:xfrm>
          <a:prstGeom prst="downArrow">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endParaRPr>
          </a:p>
        </p:txBody>
      </p:sp>
      <p:sp>
        <p:nvSpPr>
          <p:cNvPr id="20" name="下矢印 19"/>
          <p:cNvSpPr/>
          <p:nvPr/>
        </p:nvSpPr>
        <p:spPr>
          <a:xfrm>
            <a:off x="3296816" y="4744870"/>
            <a:ext cx="2664296" cy="180020"/>
          </a:xfrm>
          <a:prstGeom prst="downArrow">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endParaRPr>
          </a:p>
        </p:txBody>
      </p:sp>
      <p:sp>
        <p:nvSpPr>
          <p:cNvPr id="21" name="角丸四角形 20"/>
          <p:cNvSpPr/>
          <p:nvPr/>
        </p:nvSpPr>
        <p:spPr>
          <a:xfrm>
            <a:off x="915402" y="5017343"/>
            <a:ext cx="8064896" cy="427881"/>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b="1" dirty="0" smtClean="0">
                <a:solidFill>
                  <a:schemeClr val="tx1"/>
                </a:solidFill>
              </a:rPr>
              <a:t>　　　　　　　・必要なサービスの検討・創出</a:t>
            </a:r>
            <a:endParaRPr kumimoji="1" lang="en-US" altLang="ja-JP" b="1" dirty="0" smtClean="0">
              <a:solidFill>
                <a:schemeClr val="tx1"/>
              </a:solidFill>
            </a:endParaRPr>
          </a:p>
        </p:txBody>
      </p:sp>
      <p:sp>
        <p:nvSpPr>
          <p:cNvPr id="50" name="角丸四角形 49"/>
          <p:cNvSpPr/>
          <p:nvPr/>
        </p:nvSpPr>
        <p:spPr>
          <a:xfrm>
            <a:off x="166254" y="3356992"/>
            <a:ext cx="1822867" cy="208823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b="1" dirty="0" smtClean="0">
                <a:solidFill>
                  <a:schemeClr val="tx1"/>
                </a:solidFill>
              </a:rPr>
              <a:t>サービス</a:t>
            </a:r>
            <a:endParaRPr lang="en-US" altLang="ja-JP" sz="2000" b="1" dirty="0" smtClean="0">
              <a:solidFill>
                <a:schemeClr val="tx1"/>
              </a:solidFill>
            </a:endParaRPr>
          </a:p>
          <a:p>
            <a:pPr algn="ctr"/>
            <a:r>
              <a:rPr lang="ja-JP" altLang="en-US" sz="2000" b="1" dirty="0" smtClean="0">
                <a:solidFill>
                  <a:schemeClr val="tx1"/>
                </a:solidFill>
              </a:rPr>
              <a:t>創出の準備</a:t>
            </a:r>
            <a:endParaRPr lang="en-US" altLang="ja-JP" sz="2000" b="1" dirty="0" smtClean="0">
              <a:solidFill>
                <a:schemeClr val="tx1"/>
              </a:solidFill>
            </a:endParaRPr>
          </a:p>
          <a:p>
            <a:pPr algn="ctr"/>
            <a:endParaRPr kumimoji="1" lang="en-US" altLang="ja-JP" sz="2000" b="1" dirty="0">
              <a:solidFill>
                <a:schemeClr val="tx1"/>
              </a:solidFill>
            </a:endParaRPr>
          </a:p>
          <a:p>
            <a:pPr algn="ctr"/>
            <a:endParaRPr kumimoji="1" lang="ja-JP" altLang="en-US" sz="2000" b="1" dirty="0" smtClean="0">
              <a:solidFill>
                <a:schemeClr val="tx1"/>
              </a:solidFill>
            </a:endParaRPr>
          </a:p>
        </p:txBody>
      </p:sp>
      <p:sp>
        <p:nvSpPr>
          <p:cNvPr id="22" name="下矢印 21"/>
          <p:cNvSpPr/>
          <p:nvPr/>
        </p:nvSpPr>
        <p:spPr>
          <a:xfrm>
            <a:off x="3296816" y="5545777"/>
            <a:ext cx="2664296" cy="275361"/>
          </a:xfrm>
          <a:prstGeom prst="downArrow">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endParaRPr>
          </a:p>
        </p:txBody>
      </p:sp>
      <p:sp>
        <p:nvSpPr>
          <p:cNvPr id="23" name="下矢印 22"/>
          <p:cNvSpPr/>
          <p:nvPr/>
        </p:nvSpPr>
        <p:spPr>
          <a:xfrm>
            <a:off x="3274444" y="3161993"/>
            <a:ext cx="2664296" cy="275361"/>
          </a:xfrm>
          <a:prstGeom prst="downArrow">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endParaRPr>
          </a:p>
        </p:txBody>
      </p:sp>
      <p:sp>
        <p:nvSpPr>
          <p:cNvPr id="7" name="円/楕円 6"/>
          <p:cNvSpPr/>
          <p:nvPr/>
        </p:nvSpPr>
        <p:spPr>
          <a:xfrm>
            <a:off x="237715" y="4581128"/>
            <a:ext cx="1690949" cy="710896"/>
          </a:xfrm>
          <a:prstGeom prst="ellipse">
            <a:avLst/>
          </a:prstGeom>
          <a:solidFill>
            <a:schemeClr val="accent3">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400" dirty="0" smtClean="0">
              <a:solidFill>
                <a:schemeClr val="tx1"/>
              </a:solidFill>
            </a:endParaRPr>
          </a:p>
        </p:txBody>
      </p:sp>
      <p:sp>
        <p:nvSpPr>
          <p:cNvPr id="2" name="下矢印 1"/>
          <p:cNvSpPr/>
          <p:nvPr/>
        </p:nvSpPr>
        <p:spPr>
          <a:xfrm rot="10800000">
            <a:off x="7329264" y="2219544"/>
            <a:ext cx="936104" cy="3873612"/>
          </a:xfrm>
          <a:prstGeom prst="downArrow">
            <a:avLst/>
          </a:prstGeom>
          <a:solidFill>
            <a:schemeClr val="bg1">
              <a:lumMod val="75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endParaRPr>
          </a:p>
        </p:txBody>
      </p:sp>
      <p:sp>
        <p:nvSpPr>
          <p:cNvPr id="5" name="乗算記号 4"/>
          <p:cNvSpPr/>
          <p:nvPr/>
        </p:nvSpPr>
        <p:spPr>
          <a:xfrm>
            <a:off x="6951221" y="3204850"/>
            <a:ext cx="1692187" cy="2112878"/>
          </a:xfrm>
          <a:prstGeom prst="mathMultiply">
            <a:avLst/>
          </a:prstGeom>
          <a:solidFill>
            <a:schemeClr val="tx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smtClean="0">
              <a:solidFill>
                <a:schemeClr val="tx1"/>
              </a:solidFill>
            </a:endParaRPr>
          </a:p>
        </p:txBody>
      </p:sp>
      <p:sp>
        <p:nvSpPr>
          <p:cNvPr id="8" name="角丸四角形吹き出し 7"/>
          <p:cNvSpPr/>
          <p:nvPr/>
        </p:nvSpPr>
        <p:spPr>
          <a:xfrm>
            <a:off x="8553399" y="2950465"/>
            <a:ext cx="1340725" cy="2280817"/>
          </a:xfrm>
          <a:prstGeom prst="wedgeRoundRectCallout">
            <a:avLst>
              <a:gd name="adj1" fmla="val -82228"/>
              <a:gd name="adj2" fmla="val -4383"/>
              <a:gd name="adj3" fmla="val 16667"/>
            </a:avLst>
          </a:prstGeom>
          <a:solidFill>
            <a:schemeClr val="accent6"/>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bg1"/>
                </a:solidFill>
              </a:rPr>
              <a:t>サービスは、ニーズや地域資源に基づいて、創出するものであり、サービス創出自体が目的ではない。</a:t>
            </a:r>
          </a:p>
        </p:txBody>
      </p:sp>
      <p:sp>
        <p:nvSpPr>
          <p:cNvPr id="24" name="スライド番号プレースホルダー 5"/>
          <p:cNvSpPr>
            <a:spLocks noGrp="1"/>
          </p:cNvSpPr>
          <p:nvPr>
            <p:ph type="sldNum" sz="quarter" idx="12"/>
          </p:nvPr>
        </p:nvSpPr>
        <p:spPr>
          <a:xfrm>
            <a:off x="7594600" y="6492954"/>
            <a:ext cx="2311400" cy="365125"/>
          </a:xfrm>
        </p:spPr>
        <p:txBody>
          <a:bodyPr/>
          <a:lstStyle/>
          <a:p>
            <a:fld id="{606D7E6A-54E1-4AA5-9D49-9786E4CA8AD1}" type="slidenum">
              <a:rPr kumimoji="1" lang="ja-JP" altLang="en-US" smtClean="0"/>
              <a:t>47</a:t>
            </a:fld>
            <a:endParaRPr kumimoji="1" lang="ja-JP" altLang="en-US" dirty="0"/>
          </a:p>
        </p:txBody>
      </p:sp>
      <p:sp>
        <p:nvSpPr>
          <p:cNvPr id="3" name="正方形/長方形 2"/>
          <p:cNvSpPr/>
          <p:nvPr/>
        </p:nvSpPr>
        <p:spPr>
          <a:xfrm>
            <a:off x="416496" y="4615408"/>
            <a:ext cx="1380026" cy="600164"/>
          </a:xfrm>
          <a:prstGeom prst="rect">
            <a:avLst/>
          </a:prstGeom>
        </p:spPr>
        <p:txBody>
          <a:bodyPr wrap="square">
            <a:spAutoFit/>
          </a:bodyPr>
          <a:lstStyle/>
          <a:p>
            <a:pPr algn="ctr"/>
            <a:r>
              <a:rPr lang="ja-JP" altLang="en-US" sz="1100" dirty="0"/>
              <a:t>協議体やコーディネーター、地域ケア会議等との連携</a:t>
            </a:r>
          </a:p>
        </p:txBody>
      </p:sp>
      <p:sp>
        <p:nvSpPr>
          <p:cNvPr id="25" name="テキスト ボックス 1"/>
          <p:cNvSpPr txBox="1"/>
          <p:nvPr/>
        </p:nvSpPr>
        <p:spPr>
          <a:xfrm>
            <a:off x="9208680" y="2686291"/>
            <a:ext cx="685444" cy="264175"/>
          </a:xfrm>
          <a:prstGeom prst="rect">
            <a:avLst/>
          </a:prstGeom>
          <a:noFill/>
          <a:ln>
            <a:noFill/>
          </a:ln>
          <a:effectLst/>
        </p:spPr>
        <p:txBody>
          <a:bodyPr rot="0" spcFirstLastPara="0" vert="horz" wrap="none" lIns="74295" tIns="8890" rIns="74295" bIns="8890" numCol="1" spcCol="0" rtlCol="0" fromWordArt="0" anchor="t" anchorCtr="0" forceAA="0" compatLnSpc="1">
            <a:prstTxWarp prst="textNoShape">
              <a:avLst/>
            </a:prstTxWarp>
            <a:spAutoFit/>
          </a:bodyPr>
          <a:lstStyle/>
          <a:p>
            <a:pPr algn="ctr">
              <a:spcAft>
                <a:spcPts val="0"/>
              </a:spcAft>
            </a:pPr>
            <a:r>
              <a:rPr lang="ja-JP" sz="1600" b="1" kern="100">
                <a:ln w="17996" cap="flat" cmpd="sng" algn="ctr">
                  <a:solidFill>
                    <a:srgbClr val="D73A36"/>
                  </a:solidFill>
                  <a:prstDash val="solid"/>
                  <a:miter lim="0"/>
                </a:ln>
                <a:noFill/>
                <a:effectLst>
                  <a:outerShdw blurRad="25502" dist="23000" dir="7020000" algn="tl">
                    <a:srgbClr val="000000">
                      <a:alpha val="50000"/>
                    </a:srgbClr>
                  </a:outerShdw>
                </a:effectLst>
                <a:latin typeface="Century"/>
                <a:ea typeface="HG丸ｺﾞｼｯｸM-PRO"/>
                <a:cs typeface="Times New Roman"/>
              </a:rPr>
              <a:t>注意</a:t>
            </a:r>
            <a:r>
              <a:rPr lang="en-US" sz="1600" b="1" kern="100">
                <a:ln w="17996" cap="flat" cmpd="sng" algn="ctr">
                  <a:solidFill>
                    <a:srgbClr val="D73A36"/>
                  </a:solidFill>
                  <a:prstDash val="solid"/>
                  <a:miter lim="0"/>
                </a:ln>
                <a:noFill/>
                <a:effectLst>
                  <a:outerShdw blurRad="25502" dist="23000" dir="7020000" algn="tl">
                    <a:srgbClr val="000000">
                      <a:alpha val="50000"/>
                    </a:srgbClr>
                  </a:outerShdw>
                </a:effectLst>
                <a:latin typeface="Century"/>
                <a:ea typeface="HG丸ｺﾞｼｯｸM-PRO"/>
                <a:cs typeface="Times New Roman"/>
              </a:rPr>
              <a:t>!!</a:t>
            </a:r>
            <a:endParaRPr lang="ja-JP" sz="500" kern="100">
              <a:effectLst/>
              <a:latin typeface="Century"/>
              <a:ea typeface="ＭＳ 明朝"/>
              <a:cs typeface="Times New Roman"/>
            </a:endParaRPr>
          </a:p>
        </p:txBody>
      </p:sp>
    </p:spTree>
    <p:extLst>
      <p:ext uri="{BB962C8B-B14F-4D97-AF65-F5344CB8AC3E}">
        <p14:creationId xmlns:p14="http://schemas.microsoft.com/office/powerpoint/2010/main" val="39423520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49583" y="3115"/>
            <a:ext cx="8695909" cy="4735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b="1" dirty="0" smtClean="0">
                <a:solidFill>
                  <a:prstClr val="black"/>
                </a:solidFill>
                <a:latin typeface="+mj-ea"/>
                <a:ea typeface="+mj-ea"/>
              </a:rPr>
              <a:t>生活支援・介護予防サービスの</a:t>
            </a:r>
            <a:r>
              <a:rPr lang="ja-JP" altLang="en-US" sz="2400" b="1" dirty="0">
                <a:solidFill>
                  <a:prstClr val="black"/>
                </a:solidFill>
                <a:latin typeface="+mj-ea"/>
                <a:ea typeface="+mj-ea"/>
              </a:rPr>
              <a:t>分類</a:t>
            </a:r>
            <a:r>
              <a:rPr lang="ja-JP" altLang="en-US" sz="2400" b="1" dirty="0" smtClean="0">
                <a:solidFill>
                  <a:prstClr val="black"/>
                </a:solidFill>
                <a:latin typeface="+mj-ea"/>
                <a:ea typeface="+mj-ea"/>
              </a:rPr>
              <a:t>と活用例</a:t>
            </a:r>
            <a:endParaRPr lang="ja-JP" altLang="en-US" sz="2400" b="1" dirty="0">
              <a:solidFill>
                <a:prstClr val="black"/>
              </a:solidFill>
              <a:latin typeface="+mj-ea"/>
              <a:ea typeface="+mj-ea"/>
            </a:endParaRPr>
          </a:p>
        </p:txBody>
      </p:sp>
      <p:graphicFrame>
        <p:nvGraphicFramePr>
          <p:cNvPr id="2" name="表 1"/>
          <p:cNvGraphicFramePr>
            <a:graphicFrameLocks noGrp="1"/>
          </p:cNvGraphicFramePr>
          <p:nvPr>
            <p:extLst>
              <p:ext uri="{D42A27DB-BD31-4B8C-83A1-F6EECF244321}">
                <p14:modId xmlns:p14="http://schemas.microsoft.com/office/powerpoint/2010/main" val="1832399972"/>
              </p:ext>
            </p:extLst>
          </p:nvPr>
        </p:nvGraphicFramePr>
        <p:xfrm>
          <a:off x="147385" y="1161828"/>
          <a:ext cx="9700303" cy="5617186"/>
        </p:xfrm>
        <a:graphic>
          <a:graphicData uri="http://schemas.openxmlformats.org/drawingml/2006/table">
            <a:tbl>
              <a:tblPr firstRow="1" bandRow="1">
                <a:tableStyleId>{5C22544A-7EE6-4342-B048-85BDC9FD1C3A}</a:tableStyleId>
              </a:tblPr>
              <a:tblGrid>
                <a:gridCol w="1335980"/>
                <a:gridCol w="1235034"/>
                <a:gridCol w="1235034"/>
                <a:gridCol w="1162801"/>
                <a:gridCol w="1236796"/>
                <a:gridCol w="1236796"/>
                <a:gridCol w="1236796"/>
                <a:gridCol w="1021066"/>
              </a:tblGrid>
              <a:tr h="574354">
                <a:tc>
                  <a:txBody>
                    <a:bodyPr/>
                    <a:lstStyle/>
                    <a:p>
                      <a:pPr algn="l"/>
                      <a:r>
                        <a:rPr kumimoji="1" lang="ja-JP" altLang="en-US" sz="1200" dirty="0" smtClean="0">
                          <a:latin typeface="+mn-ea"/>
                          <a:ea typeface="+mn-ea"/>
                        </a:rPr>
                        <a:t>サービスの分類</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サービス事業</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一般介護予防</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任意事業</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市町村実施</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民間市場</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地域の</a:t>
                      </a:r>
                      <a:endParaRPr kumimoji="1" lang="en-US" altLang="ja-JP" sz="1200" dirty="0" smtClean="0">
                        <a:latin typeface="+mn-ea"/>
                        <a:ea typeface="+mn-ea"/>
                      </a:endParaRPr>
                    </a:p>
                    <a:p>
                      <a:pPr algn="ctr"/>
                      <a:r>
                        <a:rPr kumimoji="1" lang="ja-JP" altLang="en-US" sz="1200" dirty="0" smtClean="0">
                          <a:latin typeface="+mn-ea"/>
                          <a:ea typeface="+mn-ea"/>
                        </a:rPr>
                        <a:t>助け合い</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備　考</a:t>
                      </a:r>
                      <a:endParaRPr kumimoji="1" lang="ja-JP" altLang="en-US" sz="1200" dirty="0">
                        <a:latin typeface="+mn-ea"/>
                        <a:ea typeface="+mn-ea"/>
                      </a:endParaRPr>
                    </a:p>
                  </a:txBody>
                  <a:tcPr marL="99060" marR="99060" anchor="ctr"/>
                </a:tc>
              </a:tr>
              <a:tr h="842030">
                <a:tc>
                  <a:txBody>
                    <a:bodyPr/>
                    <a:lstStyle/>
                    <a:p>
                      <a:r>
                        <a:rPr kumimoji="1" lang="ja-JP" altLang="en-US" sz="1200" b="1" dirty="0" smtClean="0">
                          <a:latin typeface="+mn-ea"/>
                          <a:ea typeface="+mn-ea"/>
                        </a:rPr>
                        <a:t>①介護者支援</a:t>
                      </a:r>
                      <a:endParaRPr kumimoji="1" lang="ja-JP" altLang="en-US" sz="1200" b="1" dirty="0">
                        <a:latin typeface="+mn-ea"/>
                        <a:ea typeface="+mn-ea"/>
                      </a:endParaRPr>
                    </a:p>
                  </a:txBody>
                  <a:tcPr marL="99060" marR="99060" anchor="ctr"/>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r>
              <a:tr h="842030">
                <a:tc>
                  <a:txBody>
                    <a:bodyPr/>
                    <a:lstStyle/>
                    <a:p>
                      <a:r>
                        <a:rPr kumimoji="1" lang="ja-JP" altLang="en-US" sz="1200" b="1" dirty="0" smtClean="0">
                          <a:latin typeface="+mn-ea"/>
                          <a:ea typeface="+mn-ea"/>
                        </a:rPr>
                        <a:t>②家事援助</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pPr algn="l" fontAlgn="auto">
                        <a:spcBef>
                          <a:spcPts val="0"/>
                        </a:spcBef>
                        <a:spcAft>
                          <a:spcPts val="0"/>
                        </a:spcAft>
                      </a:pPr>
                      <a:endParaRPr kumimoji="1" lang="ja-JP" altLang="en-US" sz="1200" dirty="0">
                        <a:latin typeface="+mn-ea"/>
                        <a:ea typeface="+mn-ea"/>
                      </a:endParaRPr>
                    </a:p>
                  </a:txBody>
                  <a:tcPr marL="99060" marR="99060"/>
                </a:tc>
              </a:tr>
              <a:tr h="842030">
                <a:tc>
                  <a:txBody>
                    <a:bodyPr/>
                    <a:lstStyle/>
                    <a:p>
                      <a:r>
                        <a:rPr kumimoji="1" lang="ja-JP" altLang="en-US" sz="1200" b="1" dirty="0" smtClean="0">
                          <a:latin typeface="+mn-ea"/>
                          <a:ea typeface="+mn-ea"/>
                        </a:rPr>
                        <a:t>③交流サロン</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r>
              <a:tr h="842030">
                <a:tc>
                  <a:txBody>
                    <a:bodyPr/>
                    <a:lstStyle/>
                    <a:p>
                      <a:r>
                        <a:rPr kumimoji="1" lang="ja-JP" altLang="en-US" sz="1200" b="1" dirty="0" smtClean="0">
                          <a:latin typeface="+mn-ea"/>
                          <a:ea typeface="+mn-ea"/>
                        </a:rPr>
                        <a:t>④外出支援</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r>
              <a:tr h="832682">
                <a:tc>
                  <a:txBody>
                    <a:bodyPr/>
                    <a:lstStyle/>
                    <a:p>
                      <a:r>
                        <a:rPr kumimoji="1" lang="ja-JP" altLang="en-US" sz="1200" b="1" dirty="0" smtClean="0">
                          <a:latin typeface="+mn-ea"/>
                          <a:ea typeface="+mn-ea"/>
                        </a:rPr>
                        <a:t>⑤配食＋見守り</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prstClr val="black"/>
                          </a:solidFill>
                          <a:latin typeface="+mn-lt"/>
                          <a:ea typeface="+mn-ea"/>
                        </a:rPr>
                        <a:t>サービス事業では、民間市場で提供されないサービスを提供</a:t>
                      </a:r>
                    </a:p>
                  </a:txBody>
                  <a:tcPr marL="99060" marR="99060" anchor="ctr"/>
                </a:tc>
              </a:tr>
              <a:tr h="842030">
                <a:tc>
                  <a:txBody>
                    <a:bodyPr/>
                    <a:lstStyle/>
                    <a:p>
                      <a:r>
                        <a:rPr kumimoji="1" lang="ja-JP" altLang="en-US" sz="1200" b="1" dirty="0" smtClean="0">
                          <a:latin typeface="+mn-ea"/>
                          <a:ea typeface="+mn-ea"/>
                        </a:rPr>
                        <a:t>⑥見守り・安否　　</a:t>
                      </a:r>
                      <a:endParaRPr kumimoji="1" lang="en-US" altLang="ja-JP" sz="1200" b="1" dirty="0" smtClean="0">
                        <a:latin typeface="+mn-ea"/>
                        <a:ea typeface="+mn-ea"/>
                      </a:endParaRPr>
                    </a:p>
                    <a:p>
                      <a:r>
                        <a:rPr kumimoji="1" lang="ja-JP" altLang="en-US" sz="1200" b="1" dirty="0" smtClean="0">
                          <a:latin typeface="+mn-ea"/>
                          <a:ea typeface="+mn-ea"/>
                        </a:rPr>
                        <a:t>　</a:t>
                      </a:r>
                      <a:r>
                        <a:rPr kumimoji="1" lang="ja-JP" altLang="en-US" sz="1200" b="1" baseline="0" dirty="0" smtClean="0">
                          <a:latin typeface="+mn-ea"/>
                          <a:ea typeface="+mn-ea"/>
                        </a:rPr>
                        <a:t> </a:t>
                      </a:r>
                      <a:r>
                        <a:rPr kumimoji="1" lang="ja-JP" altLang="en-US" sz="1200" b="1" dirty="0" smtClean="0">
                          <a:latin typeface="+mn-ea"/>
                          <a:ea typeface="+mn-ea"/>
                        </a:rPr>
                        <a:t>確認</a:t>
                      </a:r>
                      <a:endParaRPr kumimoji="1" lang="ja-JP" altLang="en-US" sz="1200" b="1" dirty="0">
                        <a:latin typeface="+mn-ea"/>
                        <a:ea typeface="+mn-ea"/>
                      </a:endParaRPr>
                    </a:p>
                  </a:txBody>
                  <a:tcPr marL="99060" marR="99060" anchor="ctr"/>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vMerge="1">
                  <a:txBody>
                    <a:bodyPr/>
                    <a:lstStyle/>
                    <a:p>
                      <a:endParaRPr kumimoji="1" lang="ja-JP" altLang="en-US" sz="1200" dirty="0">
                        <a:latin typeface="+mn-ea"/>
                        <a:ea typeface="+mn-ea"/>
                      </a:endParaRPr>
                    </a:p>
                  </a:txBody>
                  <a:tcPr marL="99012" marR="99012"/>
                </a:tc>
              </a:tr>
            </a:tbl>
          </a:graphicData>
        </a:graphic>
      </p:graphicFrame>
      <p:sp>
        <p:nvSpPr>
          <p:cNvPr id="3" name="角丸四角形 2"/>
          <p:cNvSpPr/>
          <p:nvPr/>
        </p:nvSpPr>
        <p:spPr>
          <a:xfrm>
            <a:off x="4016475" y="1772816"/>
            <a:ext cx="4610709" cy="728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総合</a:t>
            </a:r>
            <a:r>
              <a:rPr lang="ja-JP" altLang="en-US" sz="1100" dirty="0">
                <a:solidFill>
                  <a:prstClr val="black"/>
                </a:solidFill>
              </a:rPr>
              <a:t>事業の対象外であり</a:t>
            </a:r>
            <a:r>
              <a:rPr lang="ja-JP" altLang="en-US" sz="1100" dirty="0" smtClean="0">
                <a:solidFill>
                  <a:prstClr val="black"/>
                </a:solidFill>
              </a:rPr>
              <a:t>、任意事業、市町村</a:t>
            </a:r>
            <a:r>
              <a:rPr lang="ja-JP" altLang="en-US" sz="1100" dirty="0">
                <a:solidFill>
                  <a:prstClr val="black"/>
                </a:solidFill>
              </a:rPr>
              <a:t>の独自事業での実施を想定</a:t>
            </a:r>
            <a:r>
              <a:rPr lang="ja-JP" altLang="en-US" sz="1100" dirty="0" smtClean="0">
                <a:solidFill>
                  <a:prstClr val="black"/>
                </a:solidFill>
              </a:rPr>
              <a:t>。介護者の集い、介護教室等。</a:t>
            </a:r>
            <a:endParaRPr lang="ja-JP" altLang="en-US" sz="1100" dirty="0">
              <a:solidFill>
                <a:prstClr val="black"/>
              </a:solidFill>
            </a:endParaRPr>
          </a:p>
        </p:txBody>
      </p:sp>
      <p:sp>
        <p:nvSpPr>
          <p:cNvPr id="8" name="角丸四角形 7"/>
          <p:cNvSpPr/>
          <p:nvPr/>
        </p:nvSpPr>
        <p:spPr>
          <a:xfrm>
            <a:off x="5121459" y="2636912"/>
            <a:ext cx="3494515" cy="7607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要介護者の生活支援は任意事業で実施可能。</a:t>
            </a:r>
            <a:endParaRPr lang="en-US" altLang="ja-JP" sz="1100" dirty="0" smtClean="0">
              <a:solidFill>
                <a:prstClr val="black"/>
              </a:solidFill>
            </a:endParaRPr>
          </a:p>
          <a:p>
            <a:r>
              <a:rPr lang="ja-JP" altLang="en-US" sz="1100" dirty="0" smtClean="0">
                <a:solidFill>
                  <a:prstClr val="black"/>
                </a:solidFill>
              </a:rPr>
              <a:t>一般財源化された軽度生活支援は市町村独自で実施可能。</a:t>
            </a:r>
            <a:endParaRPr lang="ja-JP" altLang="en-US" sz="1100" dirty="0">
              <a:solidFill>
                <a:prstClr val="black"/>
              </a:solidFill>
            </a:endParaRPr>
          </a:p>
        </p:txBody>
      </p:sp>
      <p:sp>
        <p:nvSpPr>
          <p:cNvPr id="9" name="角丸四角形 8"/>
          <p:cNvSpPr/>
          <p:nvPr/>
        </p:nvSpPr>
        <p:spPr>
          <a:xfrm>
            <a:off x="1448879" y="2646170"/>
            <a:ext cx="1121635" cy="7514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訪問型サービスで実施。</a:t>
            </a:r>
            <a:r>
              <a:rPr lang="en-US" altLang="ja-JP" sz="900" dirty="0" smtClean="0">
                <a:solidFill>
                  <a:prstClr val="black"/>
                </a:solidFill>
              </a:rPr>
              <a:t>NPO</a:t>
            </a:r>
            <a:r>
              <a:rPr lang="ja-JP" altLang="en-US" sz="900" dirty="0">
                <a:solidFill>
                  <a:prstClr val="black"/>
                </a:solidFill>
              </a:rPr>
              <a:t>・</a:t>
            </a:r>
            <a:r>
              <a:rPr lang="ja-JP" altLang="en-US" sz="900" dirty="0" smtClean="0">
                <a:solidFill>
                  <a:prstClr val="black"/>
                </a:solidFill>
              </a:rPr>
              <a:t>ボランティアを主に活用</a:t>
            </a:r>
            <a:endParaRPr lang="ja-JP" altLang="en-US" sz="900" dirty="0">
              <a:solidFill>
                <a:prstClr val="black"/>
              </a:solidFill>
            </a:endParaRPr>
          </a:p>
        </p:txBody>
      </p:sp>
      <p:sp>
        <p:nvSpPr>
          <p:cNvPr id="10" name="角丸四角形 9"/>
          <p:cNvSpPr/>
          <p:nvPr/>
        </p:nvSpPr>
        <p:spPr>
          <a:xfrm>
            <a:off x="1451357" y="3501008"/>
            <a:ext cx="7175823" cy="701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要支援者を中心に定期的な利用が可能な形態は総合事業の通所型サービス、その他の地域住民の通いの場は一般介護予防事業を主に想定。住民、</a:t>
            </a:r>
            <a:r>
              <a:rPr lang="ja-JP" altLang="en-US" sz="1100" dirty="0">
                <a:solidFill>
                  <a:prstClr val="black"/>
                </a:solidFill>
              </a:rPr>
              <a:t>ボランティア</a:t>
            </a:r>
            <a:r>
              <a:rPr lang="ja-JP" altLang="en-US" sz="1100" dirty="0" smtClean="0">
                <a:solidFill>
                  <a:prstClr val="black"/>
                </a:solidFill>
              </a:rPr>
              <a:t>等を中心に実施。</a:t>
            </a:r>
            <a:endParaRPr lang="ja-JP" altLang="en-US" sz="1100" dirty="0">
              <a:solidFill>
                <a:prstClr val="black"/>
              </a:solidFill>
            </a:endParaRPr>
          </a:p>
        </p:txBody>
      </p:sp>
      <p:sp>
        <p:nvSpPr>
          <p:cNvPr id="13" name="角丸四角形 12"/>
          <p:cNvSpPr/>
          <p:nvPr/>
        </p:nvSpPr>
        <p:spPr>
          <a:xfrm>
            <a:off x="1451360" y="4269350"/>
            <a:ext cx="1147859" cy="7619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訪問型サービス</a:t>
            </a:r>
            <a:r>
              <a:rPr lang="en-US" altLang="ja-JP" sz="900" dirty="0" smtClean="0">
                <a:solidFill>
                  <a:prstClr val="black"/>
                </a:solidFill>
              </a:rPr>
              <a:t>D</a:t>
            </a:r>
            <a:r>
              <a:rPr lang="ja-JP" altLang="en-US" sz="900" dirty="0" smtClean="0">
                <a:solidFill>
                  <a:prstClr val="black"/>
                </a:solidFill>
              </a:rPr>
              <a:t>で実施。担い手は</a:t>
            </a:r>
            <a:r>
              <a:rPr lang="en-US" altLang="ja-JP" sz="900" dirty="0" smtClean="0">
                <a:solidFill>
                  <a:prstClr val="black"/>
                </a:solidFill>
              </a:rPr>
              <a:t>NPO</a:t>
            </a:r>
            <a:r>
              <a:rPr lang="ja-JP" altLang="en-US" sz="900" dirty="0" err="1" smtClean="0">
                <a:solidFill>
                  <a:prstClr val="black"/>
                </a:solidFill>
              </a:rPr>
              <a:t>、</a:t>
            </a:r>
            <a:r>
              <a:rPr lang="ja-JP" altLang="en-US" sz="900" dirty="0">
                <a:solidFill>
                  <a:prstClr val="black"/>
                </a:solidFill>
              </a:rPr>
              <a:t>ボランティア</a:t>
            </a:r>
          </a:p>
        </p:txBody>
      </p:sp>
      <p:sp>
        <p:nvSpPr>
          <p:cNvPr id="14" name="角丸四角形 13"/>
          <p:cNvSpPr/>
          <p:nvPr/>
        </p:nvSpPr>
        <p:spPr>
          <a:xfrm>
            <a:off x="5143878" y="4293096"/>
            <a:ext cx="3472096" cy="761934"/>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左記以外は、市町村</a:t>
            </a:r>
            <a:r>
              <a:rPr lang="ja-JP" altLang="en-US" sz="1100" dirty="0">
                <a:solidFill>
                  <a:prstClr val="black"/>
                </a:solidFill>
              </a:rPr>
              <a:t>・</a:t>
            </a:r>
            <a:r>
              <a:rPr lang="ja-JP" altLang="en-US" sz="1100" dirty="0" smtClean="0">
                <a:solidFill>
                  <a:prstClr val="black"/>
                </a:solidFill>
              </a:rPr>
              <a:t>民間事業者が独自に</a:t>
            </a:r>
            <a:r>
              <a:rPr lang="ja-JP" altLang="en-US" sz="1100" dirty="0">
                <a:solidFill>
                  <a:prstClr val="black"/>
                </a:solidFill>
              </a:rPr>
              <a:t>実施</a:t>
            </a:r>
          </a:p>
        </p:txBody>
      </p:sp>
      <p:sp>
        <p:nvSpPr>
          <p:cNvPr id="15" name="角丸四角形 14"/>
          <p:cNvSpPr/>
          <p:nvPr/>
        </p:nvSpPr>
        <p:spPr>
          <a:xfrm>
            <a:off x="1454726" y="5172368"/>
            <a:ext cx="1144486" cy="7323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その他の生活支援サービスを活用可。</a:t>
            </a:r>
            <a:r>
              <a:rPr lang="ja-JP" altLang="en-US" sz="900" dirty="0">
                <a:solidFill>
                  <a:prstClr val="black"/>
                </a:solidFill>
              </a:rPr>
              <a:t>担い手</a:t>
            </a:r>
            <a:r>
              <a:rPr lang="ja-JP" altLang="en-US" sz="900" dirty="0" smtClean="0">
                <a:solidFill>
                  <a:prstClr val="black"/>
                </a:solidFill>
              </a:rPr>
              <a:t>は</a:t>
            </a:r>
            <a:r>
              <a:rPr lang="en-US" altLang="ja-JP" sz="900" dirty="0" smtClean="0">
                <a:solidFill>
                  <a:prstClr val="black"/>
                </a:solidFill>
              </a:rPr>
              <a:t>NPO</a:t>
            </a:r>
            <a:r>
              <a:rPr lang="ja-JP" altLang="en-US" sz="900" dirty="0" err="1" smtClean="0">
                <a:solidFill>
                  <a:prstClr val="black"/>
                </a:solidFill>
              </a:rPr>
              <a:t>、</a:t>
            </a:r>
            <a:r>
              <a:rPr lang="ja-JP" altLang="en-US" sz="900" dirty="0" smtClean="0">
                <a:solidFill>
                  <a:prstClr val="black"/>
                </a:solidFill>
              </a:rPr>
              <a:t>民間事業者等</a:t>
            </a:r>
            <a:endParaRPr lang="ja-JP" altLang="en-US" sz="900" dirty="0">
              <a:solidFill>
                <a:prstClr val="black"/>
              </a:solidFill>
            </a:endParaRPr>
          </a:p>
        </p:txBody>
      </p:sp>
      <p:sp>
        <p:nvSpPr>
          <p:cNvPr id="17" name="角丸四角形 16"/>
          <p:cNvSpPr/>
          <p:nvPr/>
        </p:nvSpPr>
        <p:spPr>
          <a:xfrm>
            <a:off x="3922808" y="6032681"/>
            <a:ext cx="4704070" cy="673218"/>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endParaRPr lang="en-US" altLang="ja-JP" sz="1100" dirty="0" smtClean="0">
              <a:solidFill>
                <a:prstClr val="black"/>
              </a:solidFill>
            </a:endParaRPr>
          </a:p>
          <a:p>
            <a:r>
              <a:rPr lang="ja-JP" altLang="en-US" sz="1100" dirty="0" smtClean="0">
                <a:solidFill>
                  <a:prstClr val="black"/>
                </a:solidFill>
              </a:rPr>
              <a:t>左記</a:t>
            </a:r>
            <a:r>
              <a:rPr lang="ja-JP" altLang="en-US" sz="1100" dirty="0">
                <a:solidFill>
                  <a:prstClr val="black"/>
                </a:solidFill>
              </a:rPr>
              <a:t>以外は</a:t>
            </a:r>
            <a:r>
              <a:rPr lang="ja-JP" altLang="en-US" sz="1100" dirty="0" smtClean="0">
                <a:solidFill>
                  <a:prstClr val="black"/>
                </a:solidFill>
              </a:rPr>
              <a:t>、地域の地縁組織・民間事業者等による緩やかな見守り</a:t>
            </a:r>
            <a:endParaRPr lang="en-US" altLang="ja-JP" sz="1100" dirty="0" smtClean="0">
              <a:solidFill>
                <a:prstClr val="black"/>
              </a:solidFill>
            </a:endParaRPr>
          </a:p>
          <a:p>
            <a:r>
              <a:rPr lang="en-US" altLang="ja-JP" sz="1100" dirty="0" smtClean="0">
                <a:solidFill>
                  <a:prstClr val="black"/>
                </a:solidFill>
              </a:rPr>
              <a:t>※</a:t>
            </a:r>
            <a:r>
              <a:rPr lang="ja-JP" altLang="en-US" sz="1100" dirty="0" smtClean="0">
                <a:solidFill>
                  <a:prstClr val="black"/>
                </a:solidFill>
              </a:rPr>
              <a:t>地縁</a:t>
            </a:r>
            <a:r>
              <a:rPr lang="ja-JP" altLang="en-US" sz="1100" dirty="0">
                <a:solidFill>
                  <a:prstClr val="black"/>
                </a:solidFill>
              </a:rPr>
              <a:t>組織は</a:t>
            </a:r>
            <a:r>
              <a:rPr lang="zh-CN" altLang="en-US" sz="1100" dirty="0">
                <a:solidFill>
                  <a:prstClr val="black"/>
                </a:solidFill>
                <a:ea typeface="ＭＳ Ｐゴシック"/>
              </a:rPr>
              <a:t>地区社会福祉協</a:t>
            </a:r>
            <a:r>
              <a:rPr lang="zh-CN" altLang="en-US" sz="1100" dirty="0" smtClean="0">
                <a:solidFill>
                  <a:prstClr val="black"/>
                </a:solidFill>
                <a:ea typeface="ＭＳ Ｐゴシック"/>
              </a:rPr>
              <a:t>議会</a:t>
            </a:r>
            <a:r>
              <a:rPr lang="ja-JP" altLang="en-US" sz="1100" dirty="0" err="1" smtClean="0">
                <a:solidFill>
                  <a:prstClr val="black"/>
                </a:solidFill>
                <a:ea typeface="ＭＳ Ｐゴシック"/>
              </a:rPr>
              <a:t>、</a:t>
            </a:r>
            <a:r>
              <a:rPr lang="ja-JP" altLang="en-US" sz="1100" dirty="0" smtClean="0">
                <a:solidFill>
                  <a:prstClr val="black"/>
                </a:solidFill>
              </a:rPr>
              <a:t>自治会</a:t>
            </a:r>
            <a:r>
              <a:rPr lang="ja-JP" altLang="en-US" sz="1100" dirty="0">
                <a:solidFill>
                  <a:prstClr val="black"/>
                </a:solidFill>
              </a:rPr>
              <a:t>、町内会、地域協議会等</a:t>
            </a:r>
            <a:r>
              <a:rPr lang="ja-JP" altLang="en-US" sz="1100" dirty="0" smtClean="0">
                <a:solidFill>
                  <a:prstClr val="black"/>
                </a:solidFill>
              </a:rPr>
              <a:t>を</a:t>
            </a:r>
            <a:endParaRPr lang="en-US" altLang="ja-JP" sz="1100" dirty="0" smtClean="0">
              <a:solidFill>
                <a:prstClr val="black"/>
              </a:solidFill>
            </a:endParaRPr>
          </a:p>
          <a:p>
            <a:r>
              <a:rPr lang="ja-JP" altLang="en-US" sz="1100" dirty="0">
                <a:solidFill>
                  <a:prstClr val="black"/>
                </a:solidFill>
              </a:rPr>
              <a:t>　</a:t>
            </a:r>
            <a:r>
              <a:rPr lang="ja-JP" altLang="en-US" sz="1100" dirty="0" smtClean="0">
                <a:solidFill>
                  <a:prstClr val="black"/>
                </a:solidFill>
              </a:rPr>
              <a:t>　意味する</a:t>
            </a:r>
            <a:r>
              <a:rPr lang="ja-JP" altLang="en-US" sz="1100" dirty="0">
                <a:solidFill>
                  <a:prstClr val="black"/>
                </a:solidFill>
              </a:rPr>
              <a:t>。</a:t>
            </a:r>
          </a:p>
          <a:p>
            <a:endParaRPr lang="ja-JP" altLang="en-US" sz="1100" dirty="0">
              <a:solidFill>
                <a:prstClr val="black"/>
              </a:solidFill>
            </a:endParaRPr>
          </a:p>
        </p:txBody>
      </p:sp>
      <p:sp>
        <p:nvSpPr>
          <p:cNvPr id="20" name="角丸四角形 19"/>
          <p:cNvSpPr/>
          <p:nvPr/>
        </p:nvSpPr>
        <p:spPr>
          <a:xfrm>
            <a:off x="3923110" y="5157192"/>
            <a:ext cx="4704072" cy="720483"/>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左記以外は、任意事業</a:t>
            </a:r>
            <a:r>
              <a:rPr lang="ja-JP" altLang="en-US" sz="1100" dirty="0">
                <a:solidFill>
                  <a:prstClr val="black"/>
                </a:solidFill>
              </a:rPr>
              <a:t>又は市町村・民間事業者</a:t>
            </a:r>
            <a:r>
              <a:rPr lang="ja-JP" altLang="en-US" sz="1100" dirty="0" smtClean="0">
                <a:solidFill>
                  <a:prstClr val="black"/>
                </a:solidFill>
              </a:rPr>
              <a:t>が独自に</a:t>
            </a:r>
            <a:r>
              <a:rPr lang="ja-JP" altLang="en-US" sz="1100" dirty="0">
                <a:solidFill>
                  <a:prstClr val="black"/>
                </a:solidFill>
              </a:rPr>
              <a:t>実施</a:t>
            </a:r>
          </a:p>
        </p:txBody>
      </p:sp>
      <p:sp>
        <p:nvSpPr>
          <p:cNvPr id="25" name="角丸四角形 24"/>
          <p:cNvSpPr/>
          <p:nvPr/>
        </p:nvSpPr>
        <p:spPr>
          <a:xfrm>
            <a:off x="1456514" y="6008932"/>
            <a:ext cx="1148114" cy="6969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その他の生活支援サービスを活用。</a:t>
            </a:r>
            <a:r>
              <a:rPr lang="ja-JP" altLang="en-US" sz="900" dirty="0">
                <a:solidFill>
                  <a:prstClr val="black"/>
                </a:solidFill>
              </a:rPr>
              <a:t>担い手</a:t>
            </a:r>
            <a:r>
              <a:rPr lang="ja-JP" altLang="en-US" sz="900" dirty="0" smtClean="0">
                <a:solidFill>
                  <a:prstClr val="black"/>
                </a:solidFill>
              </a:rPr>
              <a:t>は住民、</a:t>
            </a:r>
            <a:r>
              <a:rPr lang="ja-JP" altLang="en-US" sz="900" dirty="0">
                <a:solidFill>
                  <a:prstClr val="black"/>
                </a:solidFill>
              </a:rPr>
              <a:t>ボランティア</a:t>
            </a:r>
            <a:r>
              <a:rPr lang="ja-JP" altLang="en-US" sz="900" dirty="0" smtClean="0">
                <a:solidFill>
                  <a:prstClr val="black"/>
                </a:solidFill>
              </a:rPr>
              <a:t>等</a:t>
            </a:r>
            <a:endParaRPr lang="ja-JP" altLang="en-US" sz="900" dirty="0">
              <a:solidFill>
                <a:prstClr val="black"/>
              </a:solidFill>
            </a:endParaRPr>
          </a:p>
        </p:txBody>
      </p:sp>
      <p:sp>
        <p:nvSpPr>
          <p:cNvPr id="18"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600" smtClean="0">
                <a:solidFill>
                  <a:schemeClr val="tx1"/>
                </a:solidFill>
              </a:rPr>
              <a:pPr/>
              <a:t>48</a:t>
            </a:fld>
            <a:endParaRPr lang="ja-JP" altLang="en-US" sz="1600" dirty="0">
              <a:solidFill>
                <a:schemeClr val="tx1"/>
              </a:solidFill>
            </a:endParaRPr>
          </a:p>
        </p:txBody>
      </p:sp>
      <p:sp>
        <p:nvSpPr>
          <p:cNvPr id="4" name="テキスト ボックス 3"/>
          <p:cNvSpPr txBox="1"/>
          <p:nvPr/>
        </p:nvSpPr>
        <p:spPr>
          <a:xfrm>
            <a:off x="315679" y="476672"/>
            <a:ext cx="9217024" cy="646331"/>
          </a:xfrm>
          <a:prstGeom prst="rect">
            <a:avLst/>
          </a:prstGeom>
          <a:noFill/>
        </p:spPr>
        <p:txBody>
          <a:bodyPr wrap="square" rtlCol="0">
            <a:spAutoFit/>
          </a:bodyPr>
          <a:lstStyle/>
          <a:p>
            <a:r>
              <a:rPr lang="ja-JP" altLang="en-US" dirty="0" smtClean="0"/>
              <a:t>　高齢者の在宅生活を支えるためには、総合事業を含めたサービスが必要であり、</a:t>
            </a:r>
            <a:r>
              <a:rPr lang="ja-JP" altLang="en-US" dirty="0"/>
              <a:t>そ</a:t>
            </a:r>
            <a:r>
              <a:rPr kumimoji="1" lang="ja-JP" altLang="en-US" dirty="0" smtClean="0"/>
              <a:t>の関係性を整理すると以下のとおりである。</a:t>
            </a:r>
            <a:endParaRPr kumimoji="1" lang="ja-JP" altLang="en-US" dirty="0"/>
          </a:p>
        </p:txBody>
      </p:sp>
    </p:spTree>
    <p:extLst>
      <p:ext uri="{BB962C8B-B14F-4D97-AF65-F5344CB8AC3E}">
        <p14:creationId xmlns:p14="http://schemas.microsoft.com/office/powerpoint/2010/main" val="3196207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986894882"/>
              </p:ext>
            </p:extLst>
          </p:nvPr>
        </p:nvGraphicFramePr>
        <p:xfrm>
          <a:off x="4791848" y="860733"/>
          <a:ext cx="5025008" cy="5592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4291245479"/>
              </p:ext>
            </p:extLst>
          </p:nvPr>
        </p:nvGraphicFramePr>
        <p:xfrm>
          <a:off x="12883" y="1630953"/>
          <a:ext cx="4953000" cy="497243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90213" y="599122"/>
            <a:ext cx="4716524" cy="1031051"/>
          </a:xfrm>
          <a:prstGeom prst="rect">
            <a:avLst/>
          </a:prstGeom>
          <a:noFill/>
          <a:ln>
            <a:solidFill>
              <a:schemeClr val="tx1"/>
            </a:solidFill>
          </a:ln>
        </p:spPr>
        <p:txBody>
          <a:bodyPr wrap="square" rtlCol="0">
            <a:spAutoFit/>
          </a:bodyPr>
          <a:lstStyle/>
          <a:p>
            <a:pPr marL="177800" indent="-177800" algn="just" defTabSz="912813"/>
            <a:r>
              <a:rPr lang="ja-JP" altLang="en-US" sz="1400" dirty="0" smtClean="0">
                <a:solidFill>
                  <a:prstClr val="black"/>
                </a:solidFill>
                <a:latin typeface="Arial" charset="0"/>
              </a:rPr>
              <a:t>○</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年以降、急速に増加してきたが、</a:t>
            </a:r>
            <a:r>
              <a:rPr lang="en-US" altLang="ja-JP" sz="1400" dirty="0" smtClean="0">
                <a:solidFill>
                  <a:prstClr val="black"/>
                </a:solidFill>
                <a:latin typeface="Arial" charset="0"/>
              </a:rPr>
              <a:t>2025</a:t>
            </a:r>
            <a:r>
              <a:rPr lang="ja-JP" altLang="en-US" sz="1400" dirty="0" smtClean="0">
                <a:solidFill>
                  <a:prstClr val="black"/>
                </a:solidFill>
                <a:latin typeface="Arial" charset="0"/>
              </a:rPr>
              <a:t>年までの</a:t>
            </a:r>
            <a:r>
              <a:rPr lang="en-US" altLang="ja-JP" sz="1400" dirty="0" smtClean="0">
                <a:solidFill>
                  <a:prstClr val="black"/>
                </a:solidFill>
                <a:latin typeface="Arial" charset="0"/>
              </a:rPr>
              <a:t>10</a:t>
            </a:r>
            <a:r>
              <a:rPr lang="ja-JP" altLang="en-US" sz="1400" dirty="0" smtClean="0">
                <a:solidFill>
                  <a:prstClr val="black"/>
                </a:solidFill>
                <a:latin typeface="Arial" charset="0"/>
              </a:rPr>
              <a:t>年間も、急速に増加。</a:t>
            </a:r>
            <a:endParaRPr lang="en-US" altLang="ja-JP" sz="1400" dirty="0" smtClean="0">
              <a:solidFill>
                <a:prstClr val="black"/>
              </a:solidFill>
              <a:latin typeface="Arial" charset="0"/>
            </a:endParaRPr>
          </a:p>
          <a:p>
            <a:pPr marL="177800" indent="-177800" defTabSz="912813">
              <a:spcBef>
                <a:spcPts val="600"/>
              </a:spcBef>
            </a:pPr>
            <a:r>
              <a:rPr lang="ja-JP" altLang="en-US" sz="1400" dirty="0" smtClean="0">
                <a:solidFill>
                  <a:prstClr val="black"/>
                </a:solidFill>
                <a:latin typeface="Arial" charset="0"/>
              </a:rPr>
              <a:t>〇</a:t>
            </a:r>
            <a:r>
              <a:rPr lang="en-US" altLang="ja-JP" sz="1400" dirty="0" smtClean="0">
                <a:solidFill>
                  <a:prstClr val="black"/>
                </a:solidFill>
                <a:latin typeface="Arial" charset="0"/>
              </a:rPr>
              <a:t>2030</a:t>
            </a:r>
            <a:r>
              <a:rPr lang="ja-JP" altLang="en-US" sz="1400" dirty="0" smtClean="0">
                <a:solidFill>
                  <a:prstClr val="black"/>
                </a:solidFill>
                <a:latin typeface="Arial" charset="0"/>
              </a:rPr>
              <a:t>年頃から</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歳以上人口は急速には伸びなくなるが、一方、</a:t>
            </a:r>
            <a:r>
              <a:rPr lang="en-US" altLang="ja-JP" sz="1400" dirty="0" smtClean="0">
                <a:solidFill>
                  <a:prstClr val="black"/>
                </a:solidFill>
                <a:latin typeface="Arial" charset="0"/>
              </a:rPr>
              <a:t>85</a:t>
            </a:r>
            <a:r>
              <a:rPr lang="ja-JP" altLang="en-US" sz="1400" dirty="0" smtClean="0">
                <a:solidFill>
                  <a:prstClr val="black"/>
                </a:solidFill>
                <a:latin typeface="Arial" charset="0"/>
              </a:rPr>
              <a:t>歳以上人口は</a:t>
            </a:r>
            <a:r>
              <a:rPr lang="ja-JP" altLang="en-US" sz="1400" dirty="0">
                <a:solidFill>
                  <a:prstClr val="black"/>
                </a:solidFill>
                <a:latin typeface="Arial" charset="0"/>
              </a:rPr>
              <a:t>その後の</a:t>
            </a:r>
            <a:r>
              <a:rPr lang="en-US" altLang="ja-JP" sz="1400" dirty="0">
                <a:solidFill>
                  <a:prstClr val="black"/>
                </a:solidFill>
                <a:latin typeface="Arial" charset="0"/>
              </a:rPr>
              <a:t>10</a:t>
            </a:r>
            <a:r>
              <a:rPr lang="ja-JP" altLang="en-US" sz="1400" dirty="0" smtClean="0">
                <a:solidFill>
                  <a:prstClr val="black"/>
                </a:solidFill>
                <a:latin typeface="Arial" charset="0"/>
              </a:rPr>
              <a:t>年程度は増加が続く。</a:t>
            </a:r>
            <a:endParaRPr lang="ja-JP" altLang="en-US" sz="1400" dirty="0">
              <a:solidFill>
                <a:prstClr val="black"/>
              </a:solidFill>
              <a:latin typeface="Arial" charset="0"/>
            </a:endParaRPr>
          </a:p>
        </p:txBody>
      </p:sp>
      <p:sp>
        <p:nvSpPr>
          <p:cNvPr id="11" name="正方形/長方形 10"/>
          <p:cNvSpPr/>
          <p:nvPr/>
        </p:nvSpPr>
        <p:spPr>
          <a:xfrm>
            <a:off x="6390027" y="1916411"/>
            <a:ext cx="971979" cy="26644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2" name="正方形/長方形 11"/>
          <p:cNvSpPr/>
          <p:nvPr/>
        </p:nvSpPr>
        <p:spPr>
          <a:xfrm>
            <a:off x="1574360" y="2502640"/>
            <a:ext cx="971979"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3" name="正方形/長方形 12"/>
          <p:cNvSpPr/>
          <p:nvPr/>
        </p:nvSpPr>
        <p:spPr>
          <a:xfrm>
            <a:off x="3017358" y="4396223"/>
            <a:ext cx="719909"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4" name="正方形/長方形 13"/>
          <p:cNvSpPr/>
          <p:nvPr/>
        </p:nvSpPr>
        <p:spPr>
          <a:xfrm>
            <a:off x="3008862" y="3124192"/>
            <a:ext cx="719909"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15" name="正方形/長方形 14"/>
          <p:cNvSpPr/>
          <p:nvPr/>
        </p:nvSpPr>
        <p:spPr>
          <a:xfrm>
            <a:off x="5537762" y="4761048"/>
            <a:ext cx="719909"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a:solidFill>
                  <a:prstClr val="black"/>
                </a:solidFill>
              </a:rPr>
              <a:t>2</a:t>
            </a:r>
            <a:r>
              <a:rPr lang="en-US" altLang="ja-JP" sz="1200" dirty="0" smtClean="0">
                <a:solidFill>
                  <a:prstClr val="black"/>
                </a:solidFill>
              </a:rPr>
              <a:t>0</a:t>
            </a:r>
            <a:r>
              <a:rPr lang="ja-JP" altLang="en-US" sz="1200" dirty="0" smtClean="0">
                <a:solidFill>
                  <a:prstClr val="black"/>
                </a:solidFill>
              </a:rPr>
              <a:t>～</a:t>
            </a:r>
            <a:r>
              <a:rPr lang="en-US" altLang="ja-JP" sz="1200" dirty="0" smtClean="0">
                <a:solidFill>
                  <a:prstClr val="black"/>
                </a:solidFill>
              </a:rPr>
              <a:t>39</a:t>
            </a:r>
            <a:r>
              <a:rPr lang="ja-JP" altLang="en-US" sz="1200" dirty="0" smtClean="0">
                <a:solidFill>
                  <a:prstClr val="black"/>
                </a:solidFill>
              </a:rPr>
              <a:t>歳</a:t>
            </a:r>
            <a:endParaRPr lang="ja-JP" altLang="en-US" sz="1200" dirty="0">
              <a:solidFill>
                <a:prstClr val="black"/>
              </a:solidFill>
            </a:endParaRPr>
          </a:p>
        </p:txBody>
      </p:sp>
      <p:sp>
        <p:nvSpPr>
          <p:cNvPr id="16" name="正方形/長方形 15"/>
          <p:cNvSpPr/>
          <p:nvPr/>
        </p:nvSpPr>
        <p:spPr>
          <a:xfrm>
            <a:off x="5718160" y="3007899"/>
            <a:ext cx="1604502" cy="1615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pPr algn="ctr" defTabSz="912813"/>
            <a:r>
              <a:rPr lang="en-US" altLang="ja-JP" sz="1050" dirty="0" smtClean="0">
                <a:solidFill>
                  <a:srgbClr val="FF0000"/>
                </a:solidFill>
              </a:rPr>
              <a:t>65</a:t>
            </a:r>
            <a:r>
              <a:rPr lang="ja-JP" altLang="en-US" sz="1050" dirty="0" smtClean="0">
                <a:solidFill>
                  <a:srgbClr val="FF0000"/>
                </a:solidFill>
              </a:rPr>
              <a:t>歳～（第１号被保険者）</a:t>
            </a:r>
            <a:endParaRPr lang="ja-JP" altLang="en-US" sz="1050" dirty="0">
              <a:solidFill>
                <a:srgbClr val="FF0000"/>
              </a:solidFill>
            </a:endParaRPr>
          </a:p>
        </p:txBody>
      </p:sp>
      <p:sp>
        <p:nvSpPr>
          <p:cNvPr id="20" name="右矢印 19"/>
          <p:cNvSpPr/>
          <p:nvPr/>
        </p:nvSpPr>
        <p:spPr>
          <a:xfrm rot="19124292">
            <a:off x="404314" y="3108244"/>
            <a:ext cx="23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1" name="右矢印 20"/>
          <p:cNvSpPr/>
          <p:nvPr/>
        </p:nvSpPr>
        <p:spPr>
          <a:xfrm rot="20603813">
            <a:off x="5490386" y="1845073"/>
            <a:ext cx="1561677" cy="1426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2" name="右矢印 21"/>
          <p:cNvSpPr/>
          <p:nvPr/>
        </p:nvSpPr>
        <p:spPr>
          <a:xfrm rot="846801">
            <a:off x="7154836" y="1980398"/>
            <a:ext cx="2683929" cy="1529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3" name="テキスト ボックス 22"/>
          <p:cNvSpPr txBox="1"/>
          <p:nvPr/>
        </p:nvSpPr>
        <p:spPr>
          <a:xfrm>
            <a:off x="90251" y="6453508"/>
            <a:ext cx="9687336" cy="430837"/>
          </a:xfrm>
          <a:prstGeom prst="rect">
            <a:avLst/>
          </a:prstGeom>
          <a:noFill/>
        </p:spPr>
        <p:txBody>
          <a:bodyPr wrap="square" lIns="91388" tIns="45695" rIns="91388" bIns="45695" rtlCol="0">
            <a:spAutoFit/>
          </a:bodyPr>
          <a:lstStyle/>
          <a:p>
            <a:pPr defTabSz="912813"/>
            <a:r>
              <a:rPr lang="ja-JP" altLang="en-US" sz="1100" dirty="0" smtClean="0">
                <a:solidFill>
                  <a:prstClr val="black"/>
                </a:solidFill>
                <a:latin typeface="Arial" charset="0"/>
                <a:ea typeface="HGPｺﾞｼｯｸM" pitchFamily="50" charset="-128"/>
              </a:rPr>
              <a:t>（資料）将来推計は、国立社会保障・人口問題研究所「日本の将来推計人口」（平成</a:t>
            </a:r>
            <a:r>
              <a:rPr lang="en-US" altLang="ja-JP" sz="1100" dirty="0" smtClean="0">
                <a:solidFill>
                  <a:prstClr val="black"/>
                </a:solidFill>
                <a:latin typeface="Arial" charset="0"/>
                <a:ea typeface="HGPｺﾞｼｯｸM" pitchFamily="50" charset="-128"/>
              </a:rPr>
              <a:t>24</a:t>
            </a:r>
            <a:r>
              <a:rPr lang="ja-JP" altLang="en-US" sz="1100" dirty="0" smtClean="0">
                <a:solidFill>
                  <a:prstClr val="black"/>
                </a:solidFill>
                <a:latin typeface="Arial" charset="0"/>
                <a:ea typeface="HGPｺﾞｼｯｸM" pitchFamily="50" charset="-128"/>
              </a:rPr>
              <a:t>年</a:t>
            </a:r>
            <a:r>
              <a:rPr lang="en-US" altLang="ja-JP" sz="1100" dirty="0" smtClean="0">
                <a:solidFill>
                  <a:prstClr val="black"/>
                </a:solidFill>
                <a:latin typeface="Arial" charset="0"/>
                <a:ea typeface="HGPｺﾞｼｯｸM" pitchFamily="50" charset="-128"/>
              </a:rPr>
              <a:t>1</a:t>
            </a:r>
            <a:r>
              <a:rPr lang="ja-JP" altLang="en-US" sz="1100" dirty="0" smtClean="0">
                <a:solidFill>
                  <a:prstClr val="black"/>
                </a:solidFill>
                <a:latin typeface="Arial" charset="0"/>
                <a:ea typeface="HGPｺﾞｼｯｸM" pitchFamily="50" charset="-128"/>
              </a:rPr>
              <a:t>月推計）出生中位（死亡中位）推計</a:t>
            </a:r>
            <a:endParaRPr lang="en-US" altLang="ja-JP" sz="1100" dirty="0" smtClean="0">
              <a:solidFill>
                <a:prstClr val="black"/>
              </a:solidFill>
              <a:latin typeface="Arial" charset="0"/>
              <a:ea typeface="HGPｺﾞｼｯｸM" pitchFamily="50" charset="-128"/>
            </a:endParaRPr>
          </a:p>
          <a:p>
            <a:pPr defTabSz="912813"/>
            <a:r>
              <a:rPr lang="en-US" altLang="ja-JP" sz="1100" dirty="0">
                <a:solidFill>
                  <a:prstClr val="black"/>
                </a:solidFill>
                <a:latin typeface="Arial" charset="0"/>
                <a:ea typeface="HGPｺﾞｼｯｸM" pitchFamily="50" charset="-128"/>
              </a:rPr>
              <a:t> </a:t>
            </a:r>
            <a:r>
              <a:rPr lang="ja-JP" altLang="en-US" sz="1100" dirty="0" smtClean="0">
                <a:solidFill>
                  <a:prstClr val="black"/>
                </a:solidFill>
                <a:latin typeface="Arial" charset="0"/>
                <a:ea typeface="HGPｺﾞｼｯｸM" pitchFamily="50" charset="-128"/>
              </a:rPr>
              <a:t>　　　　実績は、総務省</a:t>
            </a:r>
            <a:r>
              <a:rPr lang="ja-JP" altLang="en-US" sz="1100" dirty="0">
                <a:solidFill>
                  <a:prstClr val="black"/>
                </a:solidFill>
                <a:latin typeface="Arial" charset="0"/>
                <a:ea typeface="HGPｺﾞｼｯｸM" pitchFamily="50" charset="-128"/>
              </a:rPr>
              <a:t>統計局</a:t>
            </a:r>
            <a:r>
              <a:rPr lang="ja-JP" altLang="en-US" sz="1100" dirty="0" smtClean="0">
                <a:solidFill>
                  <a:prstClr val="black"/>
                </a:solidFill>
                <a:latin typeface="Arial" charset="0"/>
                <a:ea typeface="HGPｺﾞｼｯｸM" pitchFamily="50" charset="-128"/>
              </a:rPr>
              <a:t>「国勢調査」（国籍・年齢不詳人口を</a:t>
            </a:r>
            <a:r>
              <a:rPr lang="ja-JP" altLang="en-US" sz="1100" dirty="0">
                <a:solidFill>
                  <a:prstClr val="black"/>
                </a:solidFill>
                <a:latin typeface="Arial" charset="0"/>
                <a:ea typeface="HGPｺﾞｼｯｸM" pitchFamily="50" charset="-128"/>
              </a:rPr>
              <a:t>按分補正した人口</a:t>
            </a:r>
            <a:r>
              <a:rPr lang="ja-JP" altLang="en-US" sz="1100" dirty="0" smtClean="0">
                <a:solidFill>
                  <a:prstClr val="black"/>
                </a:solidFill>
                <a:latin typeface="Arial" charset="0"/>
                <a:ea typeface="HGPｺﾞｼｯｸM" pitchFamily="50" charset="-128"/>
              </a:rPr>
              <a:t>）</a:t>
            </a:r>
            <a:endParaRPr lang="ja-JP" altLang="en-US" sz="1100" dirty="0">
              <a:solidFill>
                <a:prstClr val="black"/>
              </a:solidFill>
              <a:latin typeface="Arial" charset="0"/>
              <a:ea typeface="HGPｺﾞｼｯｸM" pitchFamily="50" charset="-128"/>
            </a:endParaRPr>
          </a:p>
        </p:txBody>
      </p:sp>
      <p:sp>
        <p:nvSpPr>
          <p:cNvPr id="2" name="テキスト ボックス 1"/>
          <p:cNvSpPr txBox="1"/>
          <p:nvPr/>
        </p:nvSpPr>
        <p:spPr>
          <a:xfrm flipH="1">
            <a:off x="485157" y="1646076"/>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5" name="テキスト ボックス 24"/>
          <p:cNvSpPr txBox="1"/>
          <p:nvPr/>
        </p:nvSpPr>
        <p:spPr>
          <a:xfrm flipH="1">
            <a:off x="8982659" y="1646076"/>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6" name="正方形/長方形 25"/>
          <p:cNvSpPr/>
          <p:nvPr/>
        </p:nvSpPr>
        <p:spPr>
          <a:xfrm>
            <a:off x="5638703" y="4068398"/>
            <a:ext cx="1637253" cy="1615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pPr defTabSz="912813"/>
            <a:r>
              <a:rPr lang="en-US" altLang="ja-JP" sz="1050" dirty="0" smtClean="0">
                <a:solidFill>
                  <a:srgbClr val="FF0000"/>
                </a:solidFill>
              </a:rPr>
              <a:t>40</a:t>
            </a:r>
            <a:r>
              <a:rPr lang="ja-JP" altLang="en-US" sz="1050" dirty="0" smtClean="0">
                <a:solidFill>
                  <a:srgbClr val="FF0000"/>
                </a:solidFill>
              </a:rPr>
              <a:t>～</a:t>
            </a:r>
            <a:r>
              <a:rPr lang="en-US" altLang="ja-JP" sz="1050" dirty="0" smtClean="0">
                <a:solidFill>
                  <a:srgbClr val="FF0000"/>
                </a:solidFill>
              </a:rPr>
              <a:t>64</a:t>
            </a:r>
            <a:r>
              <a:rPr lang="ja-JP" altLang="en-US" sz="1050" dirty="0" smtClean="0">
                <a:solidFill>
                  <a:srgbClr val="FF0000"/>
                </a:solidFill>
              </a:rPr>
              <a:t>歳（第</a:t>
            </a:r>
            <a:r>
              <a:rPr lang="en-US" altLang="ja-JP" sz="1050" dirty="0" smtClean="0">
                <a:solidFill>
                  <a:srgbClr val="FF0000"/>
                </a:solidFill>
              </a:rPr>
              <a:t>2</a:t>
            </a:r>
            <a:r>
              <a:rPr lang="ja-JP" altLang="en-US" sz="1050" dirty="0" smtClean="0">
                <a:solidFill>
                  <a:srgbClr val="FF0000"/>
                </a:solidFill>
              </a:rPr>
              <a:t>号被保険者）</a:t>
            </a:r>
            <a:endParaRPr lang="ja-JP" altLang="en-US" sz="1050" dirty="0">
              <a:solidFill>
                <a:srgbClr val="FF0000"/>
              </a:solidFill>
            </a:endParaRPr>
          </a:p>
        </p:txBody>
      </p:sp>
      <p:sp>
        <p:nvSpPr>
          <p:cNvPr id="4" name="正方形/長方形 3"/>
          <p:cNvSpPr/>
          <p:nvPr/>
        </p:nvSpPr>
        <p:spPr>
          <a:xfrm>
            <a:off x="4826771" y="4488692"/>
            <a:ext cx="127144" cy="169857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ja-JP" altLang="en-US">
              <a:solidFill>
                <a:prstClr val="black"/>
              </a:solidFill>
            </a:endParaRPr>
          </a:p>
        </p:txBody>
      </p:sp>
      <p:sp>
        <p:nvSpPr>
          <p:cNvPr id="37" name="正方形/長方形 36"/>
          <p:cNvSpPr/>
          <p:nvPr/>
        </p:nvSpPr>
        <p:spPr>
          <a:xfrm>
            <a:off x="4901395" y="5420418"/>
            <a:ext cx="4808587" cy="103296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ja-JP" altLang="en-US">
              <a:solidFill>
                <a:prstClr val="black"/>
              </a:solidFill>
            </a:endParaRPr>
          </a:p>
        </p:txBody>
      </p:sp>
      <p:cxnSp>
        <p:nvCxnSpPr>
          <p:cNvPr id="18" name="直線コネクタ 17"/>
          <p:cNvCxnSpPr/>
          <p:nvPr/>
        </p:nvCxnSpPr>
        <p:spPr>
          <a:xfrm>
            <a:off x="5349592" y="4543741"/>
            <a:ext cx="4427969"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grpSp>
        <p:nvGrpSpPr>
          <p:cNvPr id="17" name="グループ化 16"/>
          <p:cNvGrpSpPr/>
          <p:nvPr/>
        </p:nvGrpSpPr>
        <p:grpSpPr>
          <a:xfrm>
            <a:off x="4594787" y="5805886"/>
            <a:ext cx="5250623" cy="259712"/>
            <a:chOff x="4670929" y="5805886"/>
            <a:chExt cx="5250623" cy="259712"/>
          </a:xfrm>
        </p:grpSpPr>
        <p:sp>
          <p:nvSpPr>
            <p:cNvPr id="40" name="テキスト ボックス 39"/>
            <p:cNvSpPr txBox="1"/>
            <p:nvPr/>
          </p:nvSpPr>
          <p:spPr>
            <a:xfrm>
              <a:off x="4670929" y="5831312"/>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平成１２（２０００）年</a:t>
              </a:r>
              <a:endParaRPr lang="ja-JP" altLang="en-US" sz="1000" dirty="0">
                <a:solidFill>
                  <a:prstClr val="black"/>
                </a:solidFill>
                <a:latin typeface="ＭＳ Ｐゴシック"/>
              </a:endParaRPr>
            </a:p>
          </p:txBody>
        </p:sp>
        <p:sp>
          <p:nvSpPr>
            <p:cNvPr id="52" name="テキスト ボックス 51"/>
            <p:cNvSpPr txBox="1"/>
            <p:nvPr/>
          </p:nvSpPr>
          <p:spPr>
            <a:xfrm>
              <a:off x="5003481" y="5805886"/>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平成１７（２００５）年</a:t>
              </a:r>
              <a:endParaRPr lang="ja-JP" altLang="en-US" sz="1000" dirty="0">
                <a:solidFill>
                  <a:prstClr val="black"/>
                </a:solidFill>
                <a:latin typeface="ＭＳ Ｐゴシック"/>
              </a:endParaRPr>
            </a:p>
          </p:txBody>
        </p:sp>
        <p:sp>
          <p:nvSpPr>
            <p:cNvPr id="53" name="テキスト ボックス 52"/>
            <p:cNvSpPr txBox="1"/>
            <p:nvPr/>
          </p:nvSpPr>
          <p:spPr>
            <a:xfrm>
              <a:off x="7943294" y="5831312"/>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平成６２（２０５０）年</a:t>
              </a:r>
              <a:endParaRPr lang="ja-JP" altLang="en-US" sz="1000" dirty="0">
                <a:solidFill>
                  <a:prstClr val="black"/>
                </a:solidFill>
                <a:latin typeface="ＭＳ Ｐゴシック"/>
              </a:endParaRPr>
            </a:p>
          </p:txBody>
        </p:sp>
        <p:sp>
          <p:nvSpPr>
            <p:cNvPr id="54" name="テキスト ボックス 53"/>
            <p:cNvSpPr txBox="1"/>
            <p:nvPr/>
          </p:nvSpPr>
          <p:spPr>
            <a:xfrm>
              <a:off x="8294729" y="5829475"/>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平成６７（２０５５）年</a:t>
              </a:r>
              <a:endParaRPr lang="ja-JP" altLang="en-US" sz="1000" dirty="0">
                <a:solidFill>
                  <a:prstClr val="black"/>
                </a:solidFill>
                <a:latin typeface="ＭＳ Ｐゴシック"/>
              </a:endParaRPr>
            </a:p>
          </p:txBody>
        </p:sp>
        <p:sp>
          <p:nvSpPr>
            <p:cNvPr id="55" name="テキスト ボックス 54"/>
            <p:cNvSpPr txBox="1"/>
            <p:nvPr/>
          </p:nvSpPr>
          <p:spPr>
            <a:xfrm>
              <a:off x="6019624" y="5825728"/>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平成３２（２０２０）年</a:t>
              </a:r>
              <a:endParaRPr lang="ja-JP" altLang="en-US" sz="1000" dirty="0">
                <a:solidFill>
                  <a:prstClr val="black"/>
                </a:solidFill>
                <a:latin typeface="ＭＳ Ｐゴシック"/>
              </a:endParaRPr>
            </a:p>
          </p:txBody>
        </p:sp>
        <p:sp>
          <p:nvSpPr>
            <p:cNvPr id="56" name="テキスト ボックス 55"/>
            <p:cNvSpPr txBox="1"/>
            <p:nvPr/>
          </p:nvSpPr>
          <p:spPr>
            <a:xfrm>
              <a:off x="6304811" y="5825727"/>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平成３７（２０２５）年</a:t>
              </a:r>
              <a:endParaRPr lang="ja-JP" altLang="en-US" sz="1000" dirty="0">
                <a:solidFill>
                  <a:prstClr val="black"/>
                </a:solidFill>
                <a:latin typeface="ＭＳ Ｐゴシック"/>
              </a:endParaRPr>
            </a:p>
          </p:txBody>
        </p:sp>
        <p:sp>
          <p:nvSpPr>
            <p:cNvPr id="57" name="テキスト ボックス 56"/>
            <p:cNvSpPr txBox="1"/>
            <p:nvPr/>
          </p:nvSpPr>
          <p:spPr>
            <a:xfrm>
              <a:off x="5332018" y="5825727"/>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平成２２（２０１０）年</a:t>
              </a:r>
              <a:endParaRPr lang="ja-JP" altLang="en-US" sz="1000" dirty="0">
                <a:solidFill>
                  <a:prstClr val="black"/>
                </a:solidFill>
                <a:latin typeface="ＭＳ Ｐゴシック"/>
              </a:endParaRPr>
            </a:p>
          </p:txBody>
        </p:sp>
        <p:sp>
          <p:nvSpPr>
            <p:cNvPr id="58" name="テキスト ボックス 57"/>
            <p:cNvSpPr txBox="1"/>
            <p:nvPr/>
          </p:nvSpPr>
          <p:spPr>
            <a:xfrm>
              <a:off x="5636853" y="5825726"/>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平成２７（２０１５）年</a:t>
              </a:r>
              <a:endParaRPr lang="ja-JP" altLang="en-US" sz="1000" dirty="0">
                <a:solidFill>
                  <a:prstClr val="black"/>
                </a:solidFill>
                <a:latin typeface="ＭＳ Ｐゴシック"/>
              </a:endParaRPr>
            </a:p>
          </p:txBody>
        </p:sp>
        <p:sp>
          <p:nvSpPr>
            <p:cNvPr id="59" name="テキスト ボックス 58"/>
            <p:cNvSpPr txBox="1"/>
            <p:nvPr/>
          </p:nvSpPr>
          <p:spPr>
            <a:xfrm>
              <a:off x="6612982" y="5831312"/>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平成４２（２０３０）年</a:t>
              </a:r>
              <a:endParaRPr lang="ja-JP" altLang="en-US" sz="1000" dirty="0">
                <a:solidFill>
                  <a:prstClr val="black"/>
                </a:solidFill>
                <a:latin typeface="ＭＳ Ｐゴシック"/>
              </a:endParaRPr>
            </a:p>
          </p:txBody>
        </p:sp>
        <p:sp>
          <p:nvSpPr>
            <p:cNvPr id="60" name="テキスト ボックス 59"/>
            <p:cNvSpPr txBox="1"/>
            <p:nvPr/>
          </p:nvSpPr>
          <p:spPr>
            <a:xfrm>
              <a:off x="6970870" y="5825725"/>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平成４７（２０３５）年</a:t>
              </a:r>
              <a:endParaRPr lang="ja-JP" altLang="en-US" sz="1000" dirty="0">
                <a:solidFill>
                  <a:prstClr val="black"/>
                </a:solidFill>
                <a:latin typeface="ＭＳ Ｐゴシック"/>
              </a:endParaRPr>
            </a:p>
          </p:txBody>
        </p:sp>
        <p:sp>
          <p:nvSpPr>
            <p:cNvPr id="61" name="テキスト ボックス 60"/>
            <p:cNvSpPr txBox="1"/>
            <p:nvPr/>
          </p:nvSpPr>
          <p:spPr>
            <a:xfrm>
              <a:off x="7285804" y="5817560"/>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平成５２（２０４０）年</a:t>
              </a:r>
              <a:endParaRPr lang="ja-JP" altLang="en-US" sz="1000" dirty="0">
                <a:solidFill>
                  <a:prstClr val="black"/>
                </a:solidFill>
                <a:latin typeface="ＭＳ Ｐゴシック"/>
              </a:endParaRPr>
            </a:p>
          </p:txBody>
        </p:sp>
        <p:sp>
          <p:nvSpPr>
            <p:cNvPr id="62" name="テキスト ボックス 61"/>
            <p:cNvSpPr txBox="1"/>
            <p:nvPr/>
          </p:nvSpPr>
          <p:spPr>
            <a:xfrm>
              <a:off x="7637542" y="5831312"/>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平成５７（２０４５）年</a:t>
              </a:r>
              <a:endParaRPr lang="ja-JP" altLang="en-US" sz="1000" dirty="0">
                <a:solidFill>
                  <a:prstClr val="black"/>
                </a:solidFill>
                <a:latin typeface="ＭＳ Ｐゴシック"/>
              </a:endParaRPr>
            </a:p>
          </p:txBody>
        </p:sp>
        <p:sp>
          <p:nvSpPr>
            <p:cNvPr id="63" name="テキスト ボックス 62"/>
            <p:cNvSpPr txBox="1"/>
            <p:nvPr/>
          </p:nvSpPr>
          <p:spPr>
            <a:xfrm>
              <a:off x="8591206" y="5825728"/>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平成７２（２０６０）年</a:t>
              </a:r>
              <a:endParaRPr lang="ja-JP" altLang="en-US" sz="1000" dirty="0">
                <a:solidFill>
                  <a:prstClr val="black"/>
                </a:solidFill>
                <a:latin typeface="ＭＳ Ｐゴシック"/>
              </a:endParaRPr>
            </a:p>
          </p:txBody>
        </p:sp>
      </p:grpSp>
      <p:sp>
        <p:nvSpPr>
          <p:cNvPr id="39" name="正方形/長方形 38"/>
          <p:cNvSpPr/>
          <p:nvPr/>
        </p:nvSpPr>
        <p:spPr>
          <a:xfrm>
            <a:off x="4826764" y="860733"/>
            <a:ext cx="5018603" cy="79475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ja-JP" altLang="en-US">
              <a:solidFill>
                <a:prstClr val="black"/>
              </a:solidFill>
            </a:endParaRPr>
          </a:p>
        </p:txBody>
      </p:sp>
      <p:sp>
        <p:nvSpPr>
          <p:cNvPr id="28" name="テキスト ボックス 27"/>
          <p:cNvSpPr txBox="1"/>
          <p:nvPr/>
        </p:nvSpPr>
        <p:spPr>
          <a:xfrm>
            <a:off x="5084365" y="599122"/>
            <a:ext cx="4572594" cy="738664"/>
          </a:xfrm>
          <a:prstGeom prst="rect">
            <a:avLst/>
          </a:prstGeom>
          <a:noFill/>
          <a:ln>
            <a:solidFill>
              <a:schemeClr val="tx1"/>
            </a:solidFill>
          </a:ln>
        </p:spPr>
        <p:txBody>
          <a:bodyPr wrap="square" rtlCol="0">
            <a:spAutoFit/>
          </a:bodyPr>
          <a:lstStyle/>
          <a:p>
            <a:pPr marL="177800" indent="-177800" defTabSz="912813"/>
            <a:r>
              <a:rPr lang="ja-JP" altLang="en-US" sz="1400" dirty="0" smtClean="0">
                <a:solidFill>
                  <a:prstClr val="black"/>
                </a:solidFill>
                <a:latin typeface="Arial" charset="0"/>
              </a:rPr>
              <a:t>○保険料負担者</a:t>
            </a:r>
            <a:r>
              <a:rPr lang="ja-JP" altLang="en-US" sz="1400" dirty="0">
                <a:solidFill>
                  <a:prstClr val="black"/>
                </a:solidFill>
                <a:latin typeface="Arial" charset="0"/>
              </a:rPr>
              <a:t>で</a:t>
            </a:r>
            <a:r>
              <a:rPr lang="ja-JP" altLang="en-US" sz="1400" dirty="0" smtClean="0">
                <a:solidFill>
                  <a:prstClr val="black"/>
                </a:solidFill>
                <a:latin typeface="Arial" charset="0"/>
              </a:rPr>
              <a:t>ある</a:t>
            </a:r>
            <a:r>
              <a:rPr lang="en-US" altLang="ja-JP" sz="1400" dirty="0">
                <a:solidFill>
                  <a:prstClr val="black"/>
                </a:solidFill>
                <a:latin typeface="Arial" charset="0"/>
              </a:rPr>
              <a:t>4</a:t>
            </a:r>
            <a:r>
              <a:rPr lang="en-US" altLang="ja-JP" sz="1400" dirty="0" smtClean="0">
                <a:solidFill>
                  <a:prstClr val="black"/>
                </a:solidFill>
                <a:latin typeface="Arial" charset="0"/>
              </a:rPr>
              <a:t>0</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年以降、増加</a:t>
            </a:r>
            <a:r>
              <a:rPr lang="ja-JP" altLang="en-US" sz="1400" dirty="0">
                <a:solidFill>
                  <a:prstClr val="black"/>
                </a:solidFill>
                <a:latin typeface="Arial" charset="0"/>
              </a:rPr>
              <a:t>してきたが</a:t>
            </a:r>
            <a:r>
              <a:rPr lang="ja-JP" altLang="en-US" sz="1400" dirty="0" smtClean="0">
                <a:solidFill>
                  <a:prstClr val="black"/>
                </a:solidFill>
                <a:latin typeface="Arial" charset="0"/>
              </a:rPr>
              <a:t>、</a:t>
            </a:r>
            <a:r>
              <a:rPr lang="en-US" altLang="ja-JP" sz="1400" dirty="0">
                <a:solidFill>
                  <a:prstClr val="black"/>
                </a:solidFill>
                <a:latin typeface="Arial" charset="0"/>
              </a:rPr>
              <a:t>2021</a:t>
            </a:r>
            <a:r>
              <a:rPr lang="ja-JP" altLang="en-US" sz="1400" dirty="0" smtClean="0">
                <a:solidFill>
                  <a:prstClr val="black"/>
                </a:solidFill>
                <a:latin typeface="Arial" charset="0"/>
              </a:rPr>
              <a:t>年をピークに減少する。</a:t>
            </a:r>
            <a:endParaRPr lang="ja-JP" altLang="en-US" sz="1400" dirty="0">
              <a:solidFill>
                <a:prstClr val="black"/>
              </a:solidFill>
              <a:latin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3" y="139676"/>
            <a:ext cx="9961563"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スライド番号プレースホルダー 3"/>
          <p:cNvSpPr txBox="1">
            <a:spLocks/>
          </p:cNvSpPr>
          <p:nvPr/>
        </p:nvSpPr>
        <p:spPr>
          <a:xfrm>
            <a:off x="9427021" y="6569171"/>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4</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050938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504000"/>
          </a:xfrm>
        </p:spPr>
        <p:style>
          <a:lnRef idx="1">
            <a:schemeClr val="accent1"/>
          </a:lnRef>
          <a:fillRef idx="2">
            <a:schemeClr val="accent1"/>
          </a:fillRef>
          <a:effectRef idx="1">
            <a:schemeClr val="accent1"/>
          </a:effectRef>
          <a:fontRef idx="minor">
            <a:schemeClr val="dk1"/>
          </a:fontRef>
        </p:style>
        <p:txBody>
          <a:bodyPr>
            <a:noAutofit/>
          </a:bodyPr>
          <a:lstStyle/>
          <a:p>
            <a:r>
              <a:rPr kumimoji="1" lang="ja-JP" altLang="en-US" sz="2800" dirty="0" smtClean="0"/>
              <a:t>サービスの類型</a:t>
            </a:r>
            <a:endParaRPr kumimoji="1" lang="ja-JP" altLang="en-US" sz="2800" dirty="0"/>
          </a:p>
        </p:txBody>
      </p:sp>
      <p:sp>
        <p:nvSpPr>
          <p:cNvPr id="4" name="テキスト ボックス 3"/>
          <p:cNvSpPr txBox="1"/>
          <p:nvPr/>
        </p:nvSpPr>
        <p:spPr>
          <a:xfrm>
            <a:off x="124702" y="1446142"/>
            <a:ext cx="2975384" cy="369332"/>
          </a:xfrm>
          <a:prstGeom prst="rect">
            <a:avLst/>
          </a:prstGeom>
          <a:noFill/>
        </p:spPr>
        <p:txBody>
          <a:bodyPr wrap="square" rtlCol="0">
            <a:spAutoFit/>
          </a:bodyPr>
          <a:lstStyle/>
          <a:p>
            <a:r>
              <a:rPr lang="ja-JP" altLang="en-US" dirty="0" smtClean="0">
                <a:solidFill>
                  <a:prstClr val="black"/>
                </a:solidFill>
              </a:rPr>
              <a:t>①訪問型サービス</a:t>
            </a:r>
            <a:endParaRPr lang="ja-JP" altLang="en-US" sz="1200" dirty="0">
              <a:solidFill>
                <a:prstClr val="black"/>
              </a:solidFill>
              <a:latin typeface="ＭＳ Ｐゴシック"/>
            </a:endParaRPr>
          </a:p>
        </p:txBody>
      </p:sp>
      <p:sp>
        <p:nvSpPr>
          <p:cNvPr id="5" name="テキスト ボックス 4"/>
          <p:cNvSpPr txBox="1"/>
          <p:nvPr/>
        </p:nvSpPr>
        <p:spPr>
          <a:xfrm>
            <a:off x="3153143" y="1501562"/>
            <a:ext cx="5112569" cy="261610"/>
          </a:xfrm>
          <a:prstGeom prst="rect">
            <a:avLst/>
          </a:prstGeom>
          <a:noFill/>
        </p:spPr>
        <p:txBody>
          <a:bodyPr wrap="square" rtlCol="0">
            <a:spAutoFit/>
          </a:bodyPr>
          <a:lstStyle/>
          <a:p>
            <a:r>
              <a:rPr lang="en-US" altLang="ja-JP" sz="1100" dirty="0" smtClean="0">
                <a:solidFill>
                  <a:prstClr val="black"/>
                </a:solidFill>
              </a:rPr>
              <a:t>※</a:t>
            </a:r>
            <a:r>
              <a:rPr lang="ja-JP" altLang="en-US" sz="1100" dirty="0" smtClean="0">
                <a:solidFill>
                  <a:prstClr val="black"/>
                </a:solidFill>
              </a:rPr>
              <a:t>　市町村はこの例を踏まえて</a:t>
            </a:r>
            <a:r>
              <a:rPr lang="ja-JP" altLang="en-US" sz="1100" dirty="0">
                <a:solidFill>
                  <a:prstClr val="black"/>
                </a:solidFill>
              </a:rPr>
              <a:t>、</a:t>
            </a:r>
            <a:r>
              <a:rPr lang="ja-JP" altLang="en-US" sz="1100" dirty="0" smtClean="0">
                <a:solidFill>
                  <a:prstClr val="black"/>
                </a:solidFill>
              </a:rPr>
              <a:t>地域</a:t>
            </a:r>
            <a:r>
              <a:rPr lang="ja-JP" altLang="en-US" sz="1100" dirty="0">
                <a:solidFill>
                  <a:prstClr val="black"/>
                </a:solidFill>
              </a:rPr>
              <a:t>の</a:t>
            </a:r>
            <a:r>
              <a:rPr lang="ja-JP" altLang="en-US" sz="1100" dirty="0" smtClean="0">
                <a:solidFill>
                  <a:prstClr val="black"/>
                </a:solidFill>
              </a:rPr>
              <a:t>実情に応じた、サービス内容を検討する。</a:t>
            </a:r>
            <a:endParaRPr lang="ja-JP" altLang="en-US" sz="1100" dirty="0">
              <a:solidFill>
                <a:prstClr val="black"/>
              </a:solidFill>
            </a:endParaRPr>
          </a:p>
        </p:txBody>
      </p:sp>
      <p:sp>
        <p:nvSpPr>
          <p:cNvPr id="6" name="テキスト ボックス 5"/>
          <p:cNvSpPr txBox="1"/>
          <p:nvPr/>
        </p:nvSpPr>
        <p:spPr>
          <a:xfrm>
            <a:off x="124725" y="1778485"/>
            <a:ext cx="9633520" cy="784830"/>
          </a:xfrm>
          <a:prstGeom prst="rect">
            <a:avLst/>
          </a:prstGeom>
          <a:noFill/>
          <a:ln>
            <a:solidFill>
              <a:schemeClr val="tx1"/>
            </a:solidFill>
          </a:ln>
        </p:spPr>
        <p:txBody>
          <a:bodyPr wrap="square" rtlCol="0" anchor="ctr">
            <a:spAutoFit/>
          </a:bodyPr>
          <a:lstStyle/>
          <a:p>
            <a:pPr marL="179388" indent="-179388">
              <a:lnSpc>
                <a:spcPts val="1800"/>
              </a:lnSpc>
            </a:pPr>
            <a:r>
              <a:rPr lang="ja-JP" altLang="en-US" sz="1600" dirty="0">
                <a:solidFill>
                  <a:prstClr val="black"/>
                </a:solidFill>
              </a:rPr>
              <a:t>○　</a:t>
            </a:r>
            <a:r>
              <a:rPr lang="ja-JP" altLang="en-US" sz="1600" dirty="0" smtClean="0">
                <a:solidFill>
                  <a:prstClr val="black"/>
                </a:solidFill>
              </a:rPr>
              <a:t>訪問型</a:t>
            </a:r>
            <a:r>
              <a:rPr lang="ja-JP" altLang="en-US" sz="1600" dirty="0">
                <a:solidFill>
                  <a:prstClr val="black"/>
                </a:solidFill>
              </a:rPr>
              <a:t>サービス</a:t>
            </a:r>
            <a:r>
              <a:rPr lang="ja-JP" altLang="en-US" sz="1600" dirty="0" smtClean="0">
                <a:solidFill>
                  <a:prstClr val="black"/>
                </a:solidFill>
              </a:rPr>
              <a:t>は旧介護予防訪問</a:t>
            </a:r>
            <a:r>
              <a:rPr lang="ja-JP" altLang="en-US" sz="1600" dirty="0">
                <a:solidFill>
                  <a:prstClr val="black"/>
                </a:solidFill>
              </a:rPr>
              <a:t>介護に相当する</a:t>
            </a:r>
            <a:r>
              <a:rPr lang="ja-JP" altLang="en-US" sz="1600" dirty="0" smtClean="0">
                <a:solidFill>
                  <a:prstClr val="black"/>
                </a:solidFill>
              </a:rPr>
              <a:t>ものと</a:t>
            </a:r>
            <a:r>
              <a:rPr lang="ja-JP" altLang="en-US" sz="1600" dirty="0">
                <a:solidFill>
                  <a:prstClr val="black"/>
                </a:solidFill>
              </a:rPr>
              <a:t>、それ以外の多様なサービスからなる。</a:t>
            </a:r>
          </a:p>
          <a:p>
            <a:pPr marL="179388" indent="-179388">
              <a:lnSpc>
                <a:spcPts val="1800"/>
              </a:lnSpc>
            </a:pPr>
            <a:r>
              <a:rPr lang="ja-JP" altLang="en-US" sz="1600" dirty="0">
                <a:solidFill>
                  <a:prstClr val="black"/>
                </a:solidFill>
              </a:rPr>
              <a:t>○　</a:t>
            </a:r>
            <a:r>
              <a:rPr lang="ja-JP" altLang="en-US" sz="1600" dirty="0" smtClean="0">
                <a:solidFill>
                  <a:prstClr val="black"/>
                </a:solidFill>
              </a:rPr>
              <a:t>多様</a:t>
            </a:r>
            <a:r>
              <a:rPr lang="ja-JP" altLang="en-US" sz="1600" dirty="0">
                <a:solidFill>
                  <a:prstClr val="black"/>
                </a:solidFill>
              </a:rPr>
              <a:t>なサービスについては</a:t>
            </a:r>
            <a:r>
              <a:rPr lang="ja-JP" altLang="en-US" sz="1600" dirty="0" smtClean="0">
                <a:solidFill>
                  <a:prstClr val="black"/>
                </a:solidFill>
              </a:rPr>
              <a:t>、雇用労働者が行う緩和した基準によるサービスと、住民主体による支援、</a:t>
            </a:r>
            <a:r>
              <a:rPr lang="ja-JP" altLang="ja-JP" sz="1600" dirty="0">
                <a:solidFill>
                  <a:prstClr val="black"/>
                </a:solidFill>
              </a:rPr>
              <a:t>保健・医療の専門</a:t>
            </a:r>
            <a:r>
              <a:rPr lang="ja-JP" altLang="ja-JP" sz="1600" dirty="0" smtClean="0">
                <a:solidFill>
                  <a:prstClr val="black"/>
                </a:solidFill>
              </a:rPr>
              <a:t>職</a:t>
            </a:r>
            <a:r>
              <a:rPr lang="ja-JP" altLang="en-US" sz="1600" dirty="0" smtClean="0">
                <a:solidFill>
                  <a:prstClr val="black"/>
                </a:solidFill>
              </a:rPr>
              <a:t>が短期集中で行うサービス、移動支援を想定。</a:t>
            </a:r>
            <a:endParaRPr lang="ja-JP" altLang="en-US" sz="1600" dirty="0">
              <a:solidFill>
                <a:prstClr val="black"/>
              </a:solidFill>
            </a:endParaRPr>
          </a:p>
        </p:txBody>
      </p:sp>
      <p:graphicFrame>
        <p:nvGraphicFramePr>
          <p:cNvPr id="7" name="表 6"/>
          <p:cNvGraphicFramePr>
            <a:graphicFrameLocks noGrp="1"/>
          </p:cNvGraphicFramePr>
          <p:nvPr>
            <p:extLst>
              <p:ext uri="{D42A27DB-BD31-4B8C-83A1-F6EECF244321}">
                <p14:modId xmlns:p14="http://schemas.microsoft.com/office/powerpoint/2010/main" val="3506071196"/>
              </p:ext>
            </p:extLst>
          </p:nvPr>
        </p:nvGraphicFramePr>
        <p:xfrm>
          <a:off x="128697" y="2629448"/>
          <a:ext cx="9577067" cy="4207598"/>
        </p:xfrm>
        <a:graphic>
          <a:graphicData uri="http://schemas.openxmlformats.org/drawingml/2006/table">
            <a:tbl>
              <a:tblPr>
                <a:tableStyleId>{0505E3EF-67EA-436B-97B2-0124C06EBD24}</a:tableStyleId>
              </a:tblPr>
              <a:tblGrid>
                <a:gridCol w="790056"/>
                <a:gridCol w="2666331"/>
                <a:gridCol w="1649468"/>
                <a:gridCol w="1662900"/>
                <a:gridCol w="1512168"/>
                <a:gridCol w="1296144"/>
              </a:tblGrid>
              <a:tr h="223488">
                <a:tc>
                  <a:txBody>
                    <a:bodyPr/>
                    <a:lstStyle/>
                    <a:p>
                      <a:pPr algn="ctr" fontAlgn="ctr"/>
                      <a:r>
                        <a:rPr lang="ja-JP" altLang="en-US" sz="1200" u="none" strike="noStrike" dirty="0">
                          <a:effectLst/>
                        </a:rPr>
                        <a:t>基準</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従前の</a:t>
                      </a:r>
                      <a:r>
                        <a:rPr lang="ja-JP" altLang="en-US" sz="1200" u="none" strike="noStrike" dirty="0">
                          <a:effectLst/>
                        </a:rPr>
                        <a:t>訪問介護相当</a:t>
                      </a:r>
                      <a:endParaRPr lang="ja-JP" altLang="en-US" sz="1200" b="1" i="0" u="none" strike="noStrike" dirty="0">
                        <a:solidFill>
                          <a:srgbClr val="000000"/>
                        </a:solidFill>
                        <a:effectLst/>
                        <a:latin typeface="ＭＳ Ｐゴシック"/>
                      </a:endParaRPr>
                    </a:p>
                  </a:txBody>
                  <a:tcPr marL="36000" marR="36000" marT="36000" marB="36000" anchor="ctr"/>
                </a:tc>
                <a:tc gridSpan="4">
                  <a:txBody>
                    <a:bodyPr/>
                    <a:lstStyle/>
                    <a:p>
                      <a:pPr algn="ctr" fontAlgn="ctr"/>
                      <a:r>
                        <a:rPr lang="ja-JP" altLang="en-US" sz="1200" u="none" strike="noStrike">
                          <a:effectLst/>
                        </a:rPr>
                        <a:t>多様なサービス</a:t>
                      </a:r>
                      <a:endParaRPr lang="ja-JP" altLang="en-US" sz="1200" b="1" i="0" u="none" strike="noStrike">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r>
              <a:tr h="391858">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種別</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①訪問介護</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②訪問型サービスＡ</a:t>
                      </a:r>
                      <a:r>
                        <a:rPr lang="en-US" altLang="ja-JP" sz="1200" u="none" strike="noStrike" dirty="0">
                          <a:effectLst/>
                        </a:rPr>
                        <a:t/>
                      </a:r>
                      <a:br>
                        <a:rPr lang="en-US" altLang="ja-JP" sz="1200" u="none" strike="noStrike" dirty="0">
                          <a:effectLst/>
                        </a:rPr>
                      </a:br>
                      <a:r>
                        <a:rPr lang="ja-JP" altLang="en-US" sz="1000" u="none" strike="noStrike" spc="-100" baseline="0" dirty="0">
                          <a:effectLst/>
                        </a:rPr>
                        <a:t>（緩和した基準によるサービス）</a:t>
                      </a:r>
                      <a:endParaRPr lang="ja-JP" altLang="en-US" sz="1000" b="1" i="0" u="none" strike="noStrike" spc="-100" baseline="0"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③訪問型サービスＢ</a:t>
                      </a:r>
                      <a:r>
                        <a:rPr lang="en-US" altLang="ja-JP" sz="1200" u="none" strike="noStrike" dirty="0">
                          <a:effectLst/>
                        </a:rPr>
                        <a:t/>
                      </a:r>
                      <a:br>
                        <a:rPr lang="en-US" altLang="ja-JP" sz="1200" u="none" strike="noStrike" dirty="0">
                          <a:effectLst/>
                        </a:rPr>
                      </a:br>
                      <a:r>
                        <a:rPr lang="ja-JP" altLang="en-US" sz="1000" u="none" strike="noStrike" dirty="0">
                          <a:effectLst/>
                        </a:rPr>
                        <a:t>（住民主体による支援）</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spc="-50" baseline="0" dirty="0" smtClean="0">
                          <a:effectLst/>
                        </a:rPr>
                        <a:t>④訪問型</a:t>
                      </a:r>
                      <a:r>
                        <a:rPr lang="ja-JP" altLang="en-US" sz="1200" u="none" strike="noStrike" spc="-50" baseline="0" dirty="0">
                          <a:effectLst/>
                        </a:rPr>
                        <a:t>サービスＣ</a:t>
                      </a:r>
                      <a:r>
                        <a:rPr lang="ja-JP" altLang="en-US" sz="1200" u="none" strike="noStrike" dirty="0">
                          <a:effectLst/>
                        </a:rPr>
                        <a:t/>
                      </a:r>
                      <a:br>
                        <a:rPr lang="ja-JP" altLang="en-US" sz="1200" u="none" strike="noStrike" dirty="0">
                          <a:effectLst/>
                        </a:rPr>
                      </a:br>
                      <a:r>
                        <a:rPr lang="ja-JP" altLang="en-US" sz="1000" u="none" strike="noStrike" dirty="0">
                          <a:effectLst/>
                        </a:rPr>
                        <a:t>（短期集中予防サービス）</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spc="-150" baseline="0" dirty="0" smtClean="0">
                          <a:effectLst/>
                        </a:rPr>
                        <a:t>⑤訪問型</a:t>
                      </a:r>
                      <a:r>
                        <a:rPr lang="ja-JP" altLang="en-US" sz="1200" u="none" strike="noStrike" spc="-150" baseline="0" dirty="0">
                          <a:effectLst/>
                        </a:rPr>
                        <a:t>サービスＤ</a:t>
                      </a:r>
                      <a:r>
                        <a:rPr lang="ja-JP" altLang="en-US" sz="1200" u="none" strike="noStrike" dirty="0">
                          <a:effectLst/>
                        </a:rPr>
                        <a:t/>
                      </a:r>
                      <a:br>
                        <a:rPr lang="ja-JP" altLang="en-US" sz="1200" u="none" strike="noStrike" dirty="0">
                          <a:effectLst/>
                        </a:rPr>
                      </a:br>
                      <a:r>
                        <a:rPr lang="ja-JP" altLang="en-US" sz="1000" u="none" strike="noStrike" dirty="0">
                          <a:effectLst/>
                        </a:rPr>
                        <a:t>（移動支援）</a:t>
                      </a:r>
                      <a:endParaRPr lang="ja-JP" altLang="en-US" sz="1200" b="1" i="0" u="none" strike="noStrike" dirty="0">
                        <a:solidFill>
                          <a:srgbClr val="000000"/>
                        </a:solidFill>
                        <a:effectLst/>
                        <a:latin typeface="ＭＳ Ｐゴシック"/>
                      </a:endParaRPr>
                    </a:p>
                  </a:txBody>
                  <a:tcPr marL="36000" marR="36000" marT="36000" marB="36000" anchor="ctr"/>
                </a:tc>
              </a:tr>
              <a:tr h="386146">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内容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訪問介護員による身体介護、生活援助</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生活援助</a:t>
                      </a:r>
                      <a:r>
                        <a:rPr lang="ja-JP" altLang="en-US" sz="1200" u="none" strike="noStrike" dirty="0" smtClean="0">
                          <a:effectLst/>
                        </a:rPr>
                        <a:t>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住民</a:t>
                      </a:r>
                      <a:r>
                        <a:rPr lang="ja-JP" altLang="en-US" sz="1200" u="none" strike="noStrike" dirty="0">
                          <a:effectLst/>
                        </a:rPr>
                        <a:t>主体の自主活動として行う生活援助</a:t>
                      </a:r>
                      <a:r>
                        <a:rPr lang="ja-JP" altLang="en-US" sz="1200" u="none" strike="noStrike" dirty="0" smtClean="0">
                          <a:effectLst/>
                        </a:rPr>
                        <a:t>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保健師等による居宅での相談指導等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移送前後</a:t>
                      </a:r>
                      <a:r>
                        <a:rPr lang="ja-JP" altLang="en-US" sz="1200" u="none" strike="noStrike" dirty="0">
                          <a:effectLst/>
                        </a:rPr>
                        <a:t>の</a:t>
                      </a:r>
                      <a:r>
                        <a:rPr lang="ja-JP" altLang="en-US" sz="1200" u="none" strike="noStrike" dirty="0" smtClean="0">
                          <a:effectLst/>
                        </a:rPr>
                        <a:t>生活支援</a:t>
                      </a:r>
                      <a:endParaRPr lang="ja-JP" altLang="en-US" sz="1200" b="0" i="0" u="none" strike="noStrike" dirty="0">
                        <a:solidFill>
                          <a:srgbClr val="000000"/>
                        </a:solidFill>
                        <a:effectLst/>
                        <a:latin typeface="ＭＳ Ｐゴシック"/>
                      </a:endParaRPr>
                    </a:p>
                  </a:txBody>
                  <a:tcPr marL="36000" marR="36000" marT="36000" marB="36000" anchor="ctr"/>
                </a:tc>
              </a:tr>
              <a:tr h="1748586">
                <a:tc>
                  <a:txBody>
                    <a:bodyPr/>
                    <a:lstStyle/>
                    <a:p>
                      <a:pPr algn="l" fontAlgn="ctr"/>
                      <a:r>
                        <a:rPr lang="ja-JP" altLang="en-US" sz="1200" u="none" strike="noStrike" dirty="0" smtClean="0">
                          <a:effectLst/>
                        </a:rPr>
                        <a:t>対象者と</a:t>
                      </a:r>
                      <a:r>
                        <a:rPr lang="ja-JP" altLang="en-US" sz="1200" u="none" strike="noStrike" dirty="0">
                          <a:effectLst/>
                        </a:rPr>
                        <a:t>サービス提供の考え方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○既にサービスを利用しているケースで、サービスの利用の継続が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200" u="none" strike="noStrike" dirty="0" smtClean="0">
                          <a:effectLst/>
                        </a:rPr>
                        <a:t>○以下</a:t>
                      </a:r>
                      <a:r>
                        <a:rPr lang="ja-JP" altLang="en-US" sz="1200" u="none" strike="noStrike" dirty="0">
                          <a:effectLst/>
                        </a:rPr>
                        <a:t>のような訪問介護員に</a:t>
                      </a:r>
                      <a:r>
                        <a:rPr lang="ja-JP" altLang="en-US" sz="1200" u="none" strike="noStrike" dirty="0" smtClean="0">
                          <a:effectLst/>
                        </a:rPr>
                        <a:t>よるサービス</a:t>
                      </a:r>
                      <a:r>
                        <a:rPr lang="ja-JP" altLang="en-US" sz="1200" u="none" strike="noStrike" dirty="0">
                          <a:effectLst/>
                        </a:rPr>
                        <a:t>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000" u="none" strike="noStrike" dirty="0">
                          <a:effectLst/>
                        </a:rPr>
                        <a:t>（例）</a:t>
                      </a:r>
                      <a:br>
                        <a:rPr lang="ja-JP" altLang="en-US" sz="1000" u="none" strike="noStrike" dirty="0">
                          <a:effectLst/>
                        </a:rPr>
                      </a:br>
                      <a:r>
                        <a:rPr lang="ja-JP" altLang="en-US" sz="1000" u="none" strike="noStrike" dirty="0">
                          <a:effectLst/>
                        </a:rPr>
                        <a:t>・認知機能の</a:t>
                      </a:r>
                      <a:r>
                        <a:rPr lang="ja-JP" altLang="en-US" sz="1000" u="none" strike="noStrike" dirty="0" smtClean="0">
                          <a:effectLst/>
                        </a:rPr>
                        <a:t>低下に</a:t>
                      </a:r>
                      <a:r>
                        <a:rPr lang="ja-JP" altLang="en-US" sz="1000" u="none" strike="noStrike" dirty="0">
                          <a:effectLst/>
                        </a:rPr>
                        <a:t>より日常生活に支障が</a:t>
                      </a:r>
                      <a:r>
                        <a:rPr lang="ja-JP" altLang="en-US" sz="1000" u="none" strike="noStrike" dirty="0" smtClean="0">
                          <a:effectLst/>
                        </a:rPr>
                        <a:t>ある症状・行動</a:t>
                      </a:r>
                      <a:r>
                        <a:rPr lang="ja-JP" altLang="en-US" sz="1000" u="none" strike="noStrike" dirty="0">
                          <a:effectLst/>
                        </a:rPr>
                        <a:t>を伴う者</a:t>
                      </a:r>
                      <a:br>
                        <a:rPr lang="ja-JP" altLang="en-US" sz="1000" u="none" strike="noStrike" dirty="0">
                          <a:effectLst/>
                        </a:rPr>
                      </a:br>
                      <a:r>
                        <a:rPr lang="ja-JP" altLang="en-US" sz="1000" u="none" strike="noStrike" dirty="0">
                          <a:effectLst/>
                        </a:rPr>
                        <a:t>・退院直後で状態が変化しやすく</a:t>
                      </a:r>
                      <a:r>
                        <a:rPr lang="ja-JP" altLang="en-US" sz="1000" u="none" strike="noStrike" dirty="0" smtClean="0">
                          <a:effectLst/>
                        </a:rPr>
                        <a:t>、専門的</a:t>
                      </a:r>
                      <a:r>
                        <a:rPr lang="ja-JP" altLang="en-US" sz="1000" u="none" strike="noStrike" dirty="0">
                          <a:effectLst/>
                        </a:rPr>
                        <a:t>サービスが特に必要な</a:t>
                      </a:r>
                      <a:r>
                        <a:rPr lang="ja-JP" altLang="en-US" sz="1000" u="none" strike="noStrike" dirty="0" smtClean="0">
                          <a:effectLst/>
                        </a:rPr>
                        <a:t>者</a:t>
                      </a:r>
                      <a:r>
                        <a:rPr lang="ja-JP" altLang="en-US" sz="1000" u="none" strike="noStrike" dirty="0">
                          <a:effectLst/>
                        </a:rPr>
                        <a:t>　等</a:t>
                      </a:r>
                      <a:r>
                        <a:rPr lang="ja-JP" altLang="en-US" sz="1100" u="none" strike="noStrike" dirty="0">
                          <a:effectLst/>
                        </a:rPr>
                        <a:t/>
                      </a:r>
                      <a:br>
                        <a:rPr lang="ja-JP" altLang="en-US" sz="1100" u="none" strike="noStrike" dirty="0">
                          <a:effectLst/>
                        </a:rPr>
                      </a:br>
                      <a:r>
                        <a:rPr lang="ja-JP" altLang="en-US" sz="400" u="none" strike="noStrike" dirty="0">
                          <a:effectLst/>
                        </a:rPr>
                        <a:t/>
                      </a:r>
                      <a:br>
                        <a:rPr lang="ja-JP" altLang="en-US" sz="400" u="none" strike="noStrike" dirty="0">
                          <a:effectLst/>
                        </a:rPr>
                      </a:br>
                      <a:r>
                        <a:rPr lang="en-US" altLang="ja-JP" sz="1000" u="none" strike="noStrike" dirty="0" smtClean="0">
                          <a:effectLst/>
                        </a:rPr>
                        <a:t>※</a:t>
                      </a:r>
                      <a:r>
                        <a:rPr lang="ja-JP" altLang="en-US" sz="1000" u="none" strike="noStrike" dirty="0" smtClean="0">
                          <a:effectLst/>
                        </a:rPr>
                        <a:t>状態等を踏まえながら、多様なサービスの利用を促進していくことが重要。</a:t>
                      </a:r>
                      <a:endParaRPr lang="ja-JP" altLang="en-US" sz="1200" b="0" i="0" u="none" strike="noStrike" dirty="0">
                        <a:solidFill>
                          <a:srgbClr val="000000"/>
                        </a:solidFill>
                        <a:effectLst/>
                        <a:latin typeface="ＭＳ Ｐゴシック"/>
                      </a:endParaRPr>
                    </a:p>
                  </a:txBody>
                  <a:tcPr marL="36000" marR="36000" marT="36000" marB="36000" anchor="ctr"/>
                </a:tc>
                <a:tc gridSpan="2">
                  <a:txBody>
                    <a:bodyPr/>
                    <a:lstStyle/>
                    <a:p>
                      <a:pPr algn="l" fontAlgn="ctr"/>
                      <a:r>
                        <a:rPr lang="ja-JP" altLang="en-US" sz="1200" u="none" strike="noStrike" dirty="0">
                          <a:effectLst/>
                        </a:rPr>
                        <a:t>○</a:t>
                      </a:r>
                      <a:r>
                        <a:rPr lang="ja-JP" altLang="en-US" sz="1200" u="none" strike="noStrike" dirty="0" smtClean="0">
                          <a:effectLst/>
                        </a:rPr>
                        <a:t>状態等</a:t>
                      </a:r>
                      <a:r>
                        <a:rPr lang="ja-JP" altLang="en-US" sz="1200" u="none" strike="noStrike" dirty="0">
                          <a:effectLst/>
                        </a:rPr>
                        <a:t>を踏まえながら、住民主体による支援等「多様なサービス」の利用を</a:t>
                      </a:r>
                      <a:r>
                        <a:rPr lang="ja-JP" altLang="en-US" sz="1200" u="none" strike="noStrike" dirty="0" smtClean="0">
                          <a:effectLst/>
                        </a:rPr>
                        <a:t>促進</a:t>
                      </a:r>
                      <a:endParaRPr lang="ja-JP" altLang="en-US" sz="1200" b="0"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a:txBody>
                    <a:bodyPr/>
                    <a:lstStyle/>
                    <a:p>
                      <a:pPr algn="l" fontAlgn="ctr"/>
                      <a:r>
                        <a:rPr lang="ja-JP" altLang="en-US" sz="1200" u="none" strike="noStrike" dirty="0" smtClean="0">
                          <a:effectLst/>
                        </a:rPr>
                        <a:t>・</a:t>
                      </a:r>
                      <a:r>
                        <a:rPr lang="ja-JP" altLang="en-US" sz="1200" u="none" strike="noStrike" dirty="0">
                          <a:effectLst/>
                        </a:rPr>
                        <a:t>体力の改善に向けた支援が必要なケース</a:t>
                      </a:r>
                      <a:br>
                        <a:rPr lang="ja-JP" altLang="en-US" sz="1200" u="none" strike="noStrike" dirty="0">
                          <a:effectLst/>
                        </a:rPr>
                      </a:br>
                      <a:r>
                        <a:rPr lang="ja-JP" altLang="en-US" sz="1200" u="none" strike="noStrike" dirty="0" smtClean="0">
                          <a:effectLst/>
                        </a:rPr>
                        <a:t>・</a:t>
                      </a:r>
                      <a:r>
                        <a:rPr lang="en-US" altLang="ja-JP" sz="1200" u="none" strike="noStrike" dirty="0" smtClean="0">
                          <a:effectLst/>
                        </a:rPr>
                        <a:t>ADL</a:t>
                      </a:r>
                      <a:r>
                        <a:rPr lang="ja-JP" altLang="en-US" sz="1200" u="none" strike="noStrike" dirty="0" smtClean="0">
                          <a:effectLst/>
                        </a:rPr>
                        <a:t>・</a:t>
                      </a:r>
                      <a:r>
                        <a:rPr lang="en-US" altLang="ja-JP" sz="1200" u="none" strike="noStrike" dirty="0" smtClean="0">
                          <a:effectLst/>
                        </a:rPr>
                        <a:t>IADL</a:t>
                      </a:r>
                      <a:r>
                        <a:rPr lang="ja-JP" altLang="en-US" sz="1200" u="none" strike="noStrike" dirty="0">
                          <a:effectLst/>
                        </a:rPr>
                        <a:t>の改善に向けた支援が必要なケース</a:t>
                      </a:r>
                      <a:br>
                        <a:rPr lang="ja-JP" altLang="en-US" sz="1200" u="none" strike="noStrike" dirty="0">
                          <a:effectLst/>
                        </a:rPr>
                      </a:br>
                      <a:r>
                        <a:rPr lang="ja-JP" altLang="en-US" sz="1200" u="none" strike="noStrike" dirty="0">
                          <a:effectLst/>
                        </a:rPr>
                        <a:t/>
                      </a:r>
                      <a:br>
                        <a:rPr lang="ja-JP" altLang="en-US" sz="1200" u="none" strike="noStrike" dirty="0">
                          <a:effectLst/>
                        </a:rPr>
                      </a:br>
                      <a:r>
                        <a:rPr lang="en-US" altLang="ja-JP" sz="1000" u="none" strike="noStrike" spc="-60" baseline="0" dirty="0" smtClean="0">
                          <a:effectLst/>
                        </a:rPr>
                        <a:t>※3</a:t>
                      </a:r>
                      <a:r>
                        <a:rPr lang="ja-JP" altLang="en-US" sz="1000" u="none" strike="noStrike" spc="-60" baseline="0" dirty="0" smtClean="0">
                          <a:effectLst/>
                        </a:rPr>
                        <a:t>～</a:t>
                      </a:r>
                      <a:r>
                        <a:rPr lang="en-US" altLang="ja-JP" sz="1000" u="none" strike="noStrike" spc="-60" baseline="0" dirty="0" smtClean="0">
                          <a:effectLst/>
                        </a:rPr>
                        <a:t>6</a:t>
                      </a:r>
                      <a:r>
                        <a:rPr lang="ja-JP" altLang="en-US" sz="1000" u="none" strike="noStrike" spc="-60" baseline="0" dirty="0" smtClean="0">
                          <a:effectLst/>
                        </a:rPr>
                        <a:t>ケ</a:t>
                      </a:r>
                      <a:r>
                        <a:rPr lang="ja-JP" altLang="en-US" sz="1000" u="none" strike="noStrike" spc="-60" baseline="0" dirty="0">
                          <a:effectLst/>
                        </a:rPr>
                        <a:t>月の短期間で</a:t>
                      </a:r>
                      <a:r>
                        <a:rPr lang="ja-JP" altLang="en-US" sz="1000" u="none" strike="noStrike" spc="-60" baseline="0" dirty="0" smtClean="0">
                          <a:effectLst/>
                        </a:rPr>
                        <a:t>行う</a:t>
                      </a:r>
                      <a:endParaRPr lang="ja-JP" altLang="en-US" sz="1200" b="0" i="0" u="none" strike="noStrike" spc="-60" baseline="0" dirty="0">
                        <a:solidFill>
                          <a:srgbClr val="000000"/>
                        </a:solidFill>
                        <a:effectLst/>
                        <a:latin typeface="ＭＳ Ｐゴシック"/>
                      </a:endParaRPr>
                    </a:p>
                  </a:txBody>
                  <a:tcPr marL="36000" marR="36000" marT="36000" marB="36000" anchor="ctr"/>
                </a:tc>
                <a:tc rowSpan="4">
                  <a:txBody>
                    <a:bodyPr/>
                    <a:lstStyle/>
                    <a:p>
                      <a:pPr algn="l" fontAlgn="ctr"/>
                      <a:r>
                        <a:rPr lang="ja-JP" altLang="en-US" sz="1200" u="none" strike="noStrike" dirty="0">
                          <a:effectLst/>
                        </a:rPr>
                        <a:t>　</a:t>
                      </a:r>
                    </a:p>
                    <a:p>
                      <a:pPr algn="ctr" fontAlgn="ctr"/>
                      <a:r>
                        <a:rPr lang="ja-JP" altLang="en-US" sz="1200" u="none" strike="noStrike" dirty="0">
                          <a:effectLst/>
                        </a:rPr>
                        <a:t>訪問型サービスＢ</a:t>
                      </a:r>
                      <a:br>
                        <a:rPr lang="ja-JP" altLang="en-US" sz="1200" u="none" strike="noStrike" dirty="0">
                          <a:effectLst/>
                        </a:rPr>
                      </a:br>
                      <a:r>
                        <a:rPr lang="ja-JP" altLang="en-US" sz="1200" u="none" strike="noStrike" dirty="0">
                          <a:effectLst/>
                        </a:rPr>
                        <a:t>に準じる</a:t>
                      </a:r>
                      <a:endParaRPr lang="ja-JP" altLang="en-US" sz="1200" b="0" i="0" u="none" strike="noStrike" dirty="0">
                        <a:solidFill>
                          <a:srgbClr val="000000"/>
                        </a:solidFill>
                        <a:effectLst/>
                        <a:latin typeface="ＭＳ Ｐゴシック"/>
                      </a:endParaRPr>
                    </a:p>
                  </a:txBody>
                  <a:tcPr marL="36000" marR="36000" marT="36000" marB="36000" anchor="ctr"/>
                </a:tc>
              </a:tr>
              <a:tr h="270398">
                <a:tc>
                  <a:txBody>
                    <a:bodyPr/>
                    <a:lstStyle/>
                    <a:p>
                      <a:pPr algn="ctr" fontAlgn="ctr"/>
                      <a:r>
                        <a:rPr lang="ja-JP" altLang="en-US" sz="1200" u="none" strike="noStrike" dirty="0" smtClean="0">
                          <a:effectLst/>
                        </a:rPr>
                        <a:t>実施</a:t>
                      </a:r>
                      <a:r>
                        <a:rPr lang="ja-JP" altLang="en-US" sz="1200" u="none" strike="noStrike" dirty="0">
                          <a:effectLst/>
                        </a:rPr>
                        <a:t>方法</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a:effectLst/>
                        </a:rPr>
                        <a:t>事業者指定</a:t>
                      </a:r>
                      <a:endParaRPr lang="ja-JP" altLang="en-US" sz="1200" b="0" i="0" u="none" strike="noStrike">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a:t>
                      </a:r>
                      <a:r>
                        <a:rPr lang="ja-JP" altLang="en-US" sz="1200" u="none" strike="noStrike" dirty="0" smtClean="0">
                          <a:effectLst/>
                        </a:rPr>
                        <a:t>指定／委託</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補助（助成）</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直接</a:t>
                      </a:r>
                      <a:r>
                        <a:rPr lang="ja-JP" altLang="en-US" sz="1200" u="none" strike="noStrike" dirty="0" smtClean="0">
                          <a:effectLst/>
                        </a:rPr>
                        <a:t>実施／委託</a:t>
                      </a:r>
                      <a:endParaRPr lang="ja-JP" altLang="en-US" sz="1200" b="0" i="0" u="none" strike="noStrike" dirty="0">
                        <a:solidFill>
                          <a:srgbClr val="000000"/>
                        </a:solidFill>
                        <a:effectLst/>
                        <a:latin typeface="ＭＳ Ｐゴシック"/>
                      </a:endParaRPr>
                    </a:p>
                  </a:txBody>
                  <a:tcPr marL="36000" marR="36000" marT="36000" marB="36000" anchor="ctr"/>
                </a:tc>
                <a:tc vMerge="1">
                  <a:txBody>
                    <a:bodyPr/>
                    <a:lstStyle/>
                    <a:p>
                      <a:pPr algn="ctr" fontAlgn="ctr"/>
                      <a:endParaRPr lang="ja-JP" altLang="en-US" sz="1200" b="0" i="0" u="none" strike="noStrike" dirty="0">
                        <a:solidFill>
                          <a:srgbClr val="000000"/>
                        </a:solidFill>
                        <a:effectLst/>
                        <a:latin typeface="ＭＳ Ｐゴシック"/>
                      </a:endParaRPr>
                    </a:p>
                  </a:txBody>
                  <a:tcPr marL="0" marR="0" marT="0" marB="0" anchor="ctr"/>
                </a:tc>
              </a:tr>
              <a:tr h="347794">
                <a:tc>
                  <a:txBody>
                    <a:bodyPr/>
                    <a:lstStyle/>
                    <a:p>
                      <a:pPr algn="ctr" fontAlgn="ctr"/>
                      <a:r>
                        <a:rPr lang="ja-JP" altLang="en-US" sz="1200" u="none" strike="noStrike" dirty="0" smtClean="0">
                          <a:effectLst/>
                        </a:rPr>
                        <a:t>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旧予防給付の基準を基本</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人員等を緩和した基準</a:t>
                      </a:r>
                      <a:endParaRPr lang="ja-JP" altLang="en-US" sz="1200" b="0" i="0" u="none" strike="noStrike" dirty="0" smtClean="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個人情報の保護等の</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a:rPr>
                        <a:t>最低限の基準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内容に応じた</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独自の基準</a:t>
                      </a:r>
                      <a:endParaRPr lang="ja-JP" altLang="en-US" sz="1200" b="0" i="0" u="none" strike="noStrike" dirty="0">
                        <a:solidFill>
                          <a:srgbClr val="000000"/>
                        </a:solidFill>
                        <a:effectLst/>
                        <a:latin typeface="ＭＳ Ｐゴシック"/>
                      </a:endParaRPr>
                    </a:p>
                  </a:txBody>
                  <a:tcPr marL="36000" marR="36000" marT="36000" marB="36000" anchor="ctr"/>
                </a:tc>
                <a:tc vMerge="1">
                  <a:txBody>
                    <a:bodyPr/>
                    <a:lstStyle/>
                    <a:p>
                      <a:endParaRPr kumimoji="1" lang="ja-JP" altLang="en-US"/>
                    </a:p>
                  </a:txBody>
                  <a:tcPr/>
                </a:tc>
              </a:tr>
              <a:tr h="380310">
                <a:tc>
                  <a:txBody>
                    <a:bodyPr/>
                    <a:lstStyle/>
                    <a:p>
                      <a:pPr algn="ctr" fontAlgn="ctr"/>
                      <a:r>
                        <a:rPr lang="ja-JP" altLang="en-US" sz="1200" u="none" strike="noStrike" spc="-100" baseline="0" dirty="0" smtClean="0">
                          <a:effectLst/>
                        </a:rPr>
                        <a:t>サービス</a:t>
                      </a:r>
                      <a:endParaRPr lang="en-US" altLang="ja-JP" sz="1200" u="none" strike="noStrike" spc="-100" baseline="0" dirty="0" smtClean="0">
                        <a:effectLst/>
                      </a:endParaRPr>
                    </a:p>
                    <a:p>
                      <a:pPr algn="ctr" fontAlgn="ctr"/>
                      <a:r>
                        <a:rPr lang="ja-JP" altLang="en-US" sz="1200" u="none" strike="noStrike" spc="-100" baseline="0" dirty="0" smtClean="0">
                          <a:effectLst/>
                        </a:rPr>
                        <a:t>提供者</a:t>
                      </a:r>
                      <a:r>
                        <a:rPr lang="ja-JP" altLang="en-US" sz="1000" u="none" strike="noStrike" spc="-100" baseline="0" dirty="0" smtClean="0">
                          <a:effectLst/>
                        </a:rPr>
                        <a:t>（</a:t>
                      </a:r>
                      <a:r>
                        <a:rPr lang="ja-JP" altLang="en-US" sz="1000" u="none" strike="noStrike" spc="-100" baseline="0" dirty="0">
                          <a:effectLst/>
                        </a:rPr>
                        <a:t>例</a:t>
                      </a:r>
                      <a:r>
                        <a:rPr lang="ja-JP" altLang="en-US" sz="1000" u="none" strike="noStrike" spc="-50" baseline="0" dirty="0">
                          <a:effectLst/>
                        </a:rPr>
                        <a:t>）</a:t>
                      </a:r>
                      <a:endParaRPr lang="ja-JP" altLang="en-US" sz="1000" b="0" i="0" u="none" strike="noStrike" spc="-50" baseline="0" dirty="0">
                        <a:solidFill>
                          <a:srgbClr val="000000"/>
                        </a:solidFill>
                        <a:effectLst/>
                        <a:latin typeface="ＭＳ Ｐゴシック"/>
                      </a:endParaRPr>
                    </a:p>
                  </a:txBody>
                  <a:tcPr marL="36000" marR="36000" marT="36000" marB="36000" anchor="ctr"/>
                </a:tc>
                <a:tc>
                  <a:txBody>
                    <a:bodyPr/>
                    <a:lstStyle/>
                    <a:p>
                      <a:pPr algn="ctr" fontAlgn="ctr"/>
                      <a:r>
                        <a:rPr lang="zh-TW" altLang="en-US" sz="1200" u="none" strike="noStrike" dirty="0">
                          <a:effectLst/>
                          <a:latin typeface="ＭＳ Ｐゴシック" panose="020B0600070205080204" pitchFamily="50" charset="-128"/>
                          <a:ea typeface="ＭＳ Ｐゴシック" panose="020B0600070205080204" pitchFamily="50" charset="-128"/>
                        </a:rPr>
                        <a:t>訪問介護員（訪問介護事業者）</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fontAlgn="ctr"/>
                      <a:r>
                        <a:rPr lang="ja-JP" altLang="en-US" sz="1200" u="none" strike="noStrike" dirty="0">
                          <a:effectLst/>
                        </a:rPr>
                        <a:t>主に</a:t>
                      </a:r>
                      <a:r>
                        <a:rPr lang="ja-JP" altLang="en-US" sz="1200" u="none" strike="noStrike" dirty="0" smtClean="0">
                          <a:effectLst/>
                        </a:rPr>
                        <a:t>雇用労働者</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ボランティア主体</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保健・医療</a:t>
                      </a:r>
                      <a:r>
                        <a:rPr lang="ja-JP" altLang="en-US" sz="1200" u="none" strike="noStrike" dirty="0" smtClean="0">
                          <a:effectLst/>
                        </a:rPr>
                        <a:t>の専門職</a:t>
                      </a:r>
                      <a:r>
                        <a:rPr lang="en-US" altLang="ja-JP" sz="1200" u="none" strike="noStrike" dirty="0">
                          <a:effectLst/>
                        </a:rPr>
                        <a:t/>
                      </a:r>
                      <a:br>
                        <a:rPr lang="en-US" altLang="ja-JP" sz="1200" u="none" strike="noStrike" dirty="0">
                          <a:effectLst/>
                        </a:rPr>
                      </a:br>
                      <a:r>
                        <a:rPr lang="ja-JP" altLang="en-US" sz="1200" u="none" strike="noStrike" dirty="0">
                          <a:effectLst/>
                        </a:rPr>
                        <a:t>（市町村）</a:t>
                      </a:r>
                      <a:endParaRPr lang="ja-JP" altLang="en-US" sz="1200" b="1" i="0" u="none" strike="noStrike" dirty="0">
                        <a:solidFill>
                          <a:srgbClr val="000000"/>
                        </a:solidFill>
                        <a:effectLst/>
                        <a:latin typeface="ＭＳ Ｐゴシック"/>
                      </a:endParaRPr>
                    </a:p>
                  </a:txBody>
                  <a:tcPr marL="36000" marR="36000" marT="36000" marB="36000" anchor="ctr"/>
                </a:tc>
                <a:tc vMerge="1">
                  <a:txBody>
                    <a:bodyPr/>
                    <a:lstStyle/>
                    <a:p>
                      <a:endParaRPr kumimoji="1" lang="ja-JP" altLang="en-US"/>
                    </a:p>
                  </a:txBody>
                  <a:tcPr/>
                </a:tc>
              </a:tr>
            </a:tbl>
          </a:graphicData>
        </a:graphic>
      </p:graphicFrame>
      <p:sp>
        <p:nvSpPr>
          <p:cNvPr id="8" name="テキスト ボックス 7"/>
          <p:cNvSpPr txBox="1"/>
          <p:nvPr/>
        </p:nvSpPr>
        <p:spPr>
          <a:xfrm>
            <a:off x="142094" y="575064"/>
            <a:ext cx="9633520" cy="830997"/>
          </a:xfrm>
          <a:prstGeom prst="rect">
            <a:avLst/>
          </a:prstGeom>
          <a:noFill/>
          <a:ln>
            <a:solidFill>
              <a:schemeClr val="tx1"/>
            </a:solidFill>
          </a:ln>
        </p:spPr>
        <p:txBody>
          <a:bodyPr wrap="square" rtlCol="0" anchor="ctr">
            <a:spAutoFit/>
          </a:bodyPr>
          <a:lstStyle/>
          <a:p>
            <a:pPr marL="179388" indent="-179388"/>
            <a:r>
              <a:rPr lang="ja-JP" altLang="en-US" sz="1600" dirty="0" smtClean="0">
                <a:solidFill>
                  <a:prstClr val="black"/>
                </a:solidFill>
              </a:rPr>
              <a:t>○　</a:t>
            </a:r>
            <a:r>
              <a:rPr lang="ja-JP" altLang="ja-JP" sz="1600" dirty="0" smtClean="0">
                <a:solidFill>
                  <a:prstClr val="black"/>
                </a:solidFill>
              </a:rPr>
              <a:t>要支援者</a:t>
            </a:r>
            <a:r>
              <a:rPr lang="ja-JP" altLang="ja-JP" sz="1600" dirty="0">
                <a:solidFill>
                  <a:prstClr val="black"/>
                </a:solidFill>
              </a:rPr>
              <a:t>等の多様な生活支援のニーズに対して、総合</a:t>
            </a:r>
            <a:r>
              <a:rPr lang="ja-JP" altLang="ja-JP" sz="1600" dirty="0" smtClean="0">
                <a:solidFill>
                  <a:prstClr val="black"/>
                </a:solidFill>
              </a:rPr>
              <a:t>事業</a:t>
            </a:r>
            <a:r>
              <a:rPr lang="ja-JP" altLang="en-US" sz="1600" dirty="0" smtClean="0">
                <a:solidFill>
                  <a:prstClr val="black"/>
                </a:solidFill>
              </a:rPr>
              <a:t>で</a:t>
            </a:r>
            <a:r>
              <a:rPr lang="ja-JP" altLang="ja-JP" sz="1600" dirty="0" smtClean="0">
                <a:solidFill>
                  <a:prstClr val="black"/>
                </a:solidFill>
              </a:rPr>
              <a:t>多様</a:t>
            </a:r>
            <a:r>
              <a:rPr lang="ja-JP" altLang="ja-JP" sz="1600" dirty="0">
                <a:solidFill>
                  <a:prstClr val="black"/>
                </a:solidFill>
              </a:rPr>
              <a:t>なサービスを提供していく</a:t>
            </a:r>
            <a:r>
              <a:rPr lang="ja-JP" altLang="ja-JP" sz="1600" dirty="0" smtClean="0">
                <a:solidFill>
                  <a:prstClr val="black"/>
                </a:solidFill>
              </a:rPr>
              <a:t>ため、</a:t>
            </a:r>
            <a:r>
              <a:rPr lang="ja-JP" altLang="en-US" sz="1600" dirty="0" smtClean="0">
                <a:solidFill>
                  <a:prstClr val="black"/>
                </a:solidFill>
              </a:rPr>
              <a:t>市町村は、</a:t>
            </a:r>
            <a:r>
              <a:rPr lang="ja-JP" altLang="ja-JP" sz="1600" dirty="0" smtClean="0">
                <a:solidFill>
                  <a:prstClr val="black"/>
                </a:solidFill>
              </a:rPr>
              <a:t>サービス</a:t>
            </a:r>
            <a:r>
              <a:rPr lang="ja-JP" altLang="ja-JP" sz="1600" dirty="0">
                <a:solidFill>
                  <a:prstClr val="black"/>
                </a:solidFill>
              </a:rPr>
              <a:t>を類型化し、それに併せた基準や単価等を</a:t>
            </a:r>
            <a:r>
              <a:rPr lang="ja-JP" altLang="ja-JP" sz="1600" dirty="0" smtClean="0">
                <a:solidFill>
                  <a:prstClr val="black"/>
                </a:solidFill>
              </a:rPr>
              <a:t>定める</a:t>
            </a:r>
            <a:r>
              <a:rPr lang="ja-JP" altLang="en-US" sz="1600" dirty="0" smtClean="0">
                <a:solidFill>
                  <a:prstClr val="black"/>
                </a:solidFill>
              </a:rPr>
              <a:t>ことが必要</a:t>
            </a:r>
            <a:r>
              <a:rPr lang="ja-JP" altLang="ja-JP" sz="1600" dirty="0" smtClean="0">
                <a:solidFill>
                  <a:prstClr val="black"/>
                </a:solidFill>
              </a:rPr>
              <a:t>。そこ</a:t>
            </a:r>
            <a:r>
              <a:rPr lang="ja-JP" altLang="ja-JP" sz="1600" dirty="0">
                <a:solidFill>
                  <a:prstClr val="black"/>
                </a:solidFill>
              </a:rPr>
              <a:t>で、地域における好事例を踏まえ、以下のとおり、多様化するサービスの典型的な例を参考として</a:t>
            </a:r>
            <a:r>
              <a:rPr lang="ja-JP" altLang="ja-JP" sz="1600" dirty="0" smtClean="0">
                <a:solidFill>
                  <a:prstClr val="black"/>
                </a:solidFill>
              </a:rPr>
              <a:t>示す</a:t>
            </a:r>
            <a:r>
              <a:rPr lang="ja-JP" altLang="en-US" sz="1600" dirty="0" smtClean="0">
                <a:solidFill>
                  <a:prstClr val="black"/>
                </a:solidFill>
              </a:rPr>
              <a:t>。</a:t>
            </a:r>
            <a:endParaRPr lang="ja-JP" altLang="en-US" sz="1600" dirty="0">
              <a:solidFill>
                <a:prstClr val="black"/>
              </a:solidFill>
              <a:latin typeface="ＭＳ Ｐゴシック"/>
            </a:endParaRPr>
          </a:p>
        </p:txBody>
      </p:sp>
      <p:sp>
        <p:nvSpPr>
          <p:cNvPr id="9" name="スライド番号プレースホルダー 3"/>
          <p:cNvSpPr>
            <a:spLocks noGrp="1"/>
          </p:cNvSpPr>
          <p:nvPr>
            <p:ph type="sldNum" sz="quarter" idx="12"/>
          </p:nvPr>
        </p:nvSpPr>
        <p:spPr>
          <a:xfrm>
            <a:off x="7615155" y="6492933"/>
            <a:ext cx="2311400" cy="365125"/>
          </a:xfrm>
        </p:spPr>
        <p:txBody>
          <a:body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49</a:t>
            </a:fld>
            <a:endParaRPr lang="ja-JP" altLang="en-US" sz="140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342708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975842791"/>
              </p:ext>
            </p:extLst>
          </p:nvPr>
        </p:nvGraphicFramePr>
        <p:xfrm>
          <a:off x="125986" y="1556792"/>
          <a:ext cx="9632486" cy="3861982"/>
        </p:xfrm>
        <a:graphic>
          <a:graphicData uri="http://schemas.openxmlformats.org/drawingml/2006/table">
            <a:tbl>
              <a:tblPr>
                <a:tableStyleId>{0505E3EF-67EA-436B-97B2-0124C06EBD24}</a:tableStyleId>
              </a:tblPr>
              <a:tblGrid>
                <a:gridCol w="796673"/>
                <a:gridCol w="3456612"/>
                <a:gridCol w="1819647"/>
                <a:gridCol w="1658575"/>
                <a:gridCol w="1900979"/>
              </a:tblGrid>
              <a:tr h="153293">
                <a:tc>
                  <a:txBody>
                    <a:bodyPr/>
                    <a:lstStyle/>
                    <a:p>
                      <a:pPr algn="ctr" fontAlgn="ctr"/>
                      <a:r>
                        <a:rPr lang="ja-JP" altLang="en-US" sz="1200" u="none" strike="noStrike" dirty="0">
                          <a:effectLst/>
                        </a:rPr>
                        <a:t>基準</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従前の</a:t>
                      </a:r>
                      <a:r>
                        <a:rPr lang="ja-JP" altLang="en-US" sz="1200" u="none" strike="noStrike" dirty="0">
                          <a:effectLst/>
                        </a:rPr>
                        <a:t>通所介護相当</a:t>
                      </a:r>
                      <a:endParaRPr lang="ja-JP" altLang="en-US" sz="1200" b="1" i="0" u="none" strike="noStrike" dirty="0">
                        <a:solidFill>
                          <a:srgbClr val="000000"/>
                        </a:solidFill>
                        <a:effectLst/>
                        <a:latin typeface="ＭＳ Ｐゴシック"/>
                      </a:endParaRPr>
                    </a:p>
                  </a:txBody>
                  <a:tcPr marL="36000" marR="36000" marT="36000" marB="36000" anchor="ctr"/>
                </a:tc>
                <a:tc gridSpan="3">
                  <a:txBody>
                    <a:bodyPr/>
                    <a:lstStyle/>
                    <a:p>
                      <a:pPr algn="ctr" fontAlgn="ctr"/>
                      <a:r>
                        <a:rPr lang="ja-JP" altLang="en-US" sz="1200" u="none" strike="noStrike" dirty="0">
                          <a:effectLst/>
                        </a:rPr>
                        <a:t>多様なサービス</a:t>
                      </a:r>
                      <a:endParaRPr lang="ja-JP" altLang="en-US" sz="1200" b="1"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hMerge="1">
                  <a:txBody>
                    <a:bodyPr/>
                    <a:lstStyle/>
                    <a:p>
                      <a:endParaRPr kumimoji="1" lang="ja-JP" altLang="en-US"/>
                    </a:p>
                  </a:txBody>
                  <a:tcPr/>
                </a:tc>
              </a:tr>
              <a:tr h="219811">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種別</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①　通所</a:t>
                      </a:r>
                      <a:r>
                        <a:rPr lang="ja-JP" altLang="en-US" sz="1200" u="none" strike="noStrike" dirty="0" smtClean="0">
                          <a:effectLst/>
                        </a:rPr>
                        <a:t>介護</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②</a:t>
                      </a:r>
                      <a:r>
                        <a:rPr lang="ja-JP" altLang="en-US" sz="1200" u="none" strike="noStrike" dirty="0">
                          <a:effectLst/>
                        </a:rPr>
                        <a:t>　通所型サービスＡ</a:t>
                      </a:r>
                      <a:br>
                        <a:rPr lang="ja-JP" altLang="en-US" sz="1200" u="none" strike="noStrike" dirty="0">
                          <a:effectLst/>
                        </a:rPr>
                      </a:br>
                      <a:r>
                        <a:rPr lang="ja-JP" altLang="en-US" sz="1000" u="none" strike="noStrike" dirty="0">
                          <a:effectLst/>
                        </a:rPr>
                        <a:t>（緩和した基準によるサービス）</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③</a:t>
                      </a:r>
                      <a:r>
                        <a:rPr lang="ja-JP" altLang="en-US" sz="1200" u="none" strike="noStrike" dirty="0">
                          <a:effectLst/>
                        </a:rPr>
                        <a:t>　通所型</a:t>
                      </a:r>
                      <a:r>
                        <a:rPr lang="ja-JP" altLang="en-US" sz="1200" u="none" strike="noStrike" dirty="0" smtClean="0">
                          <a:effectLst/>
                        </a:rPr>
                        <a:t>サービス</a:t>
                      </a:r>
                      <a:r>
                        <a:rPr lang="ja-JP" altLang="en-US" sz="1200" u="none" strike="noStrike" dirty="0">
                          <a:effectLst/>
                        </a:rPr>
                        <a:t>Ｂ</a:t>
                      </a:r>
                      <a:r>
                        <a:rPr lang="en-US" altLang="ja-JP" sz="1200" u="none" strike="noStrike" dirty="0">
                          <a:effectLst/>
                        </a:rPr>
                        <a:t/>
                      </a:r>
                      <a:br>
                        <a:rPr lang="en-US" altLang="ja-JP" sz="1200" u="none" strike="noStrike" dirty="0">
                          <a:effectLst/>
                        </a:rPr>
                      </a:br>
                      <a:r>
                        <a:rPr lang="ja-JP" altLang="en-US" sz="1000" u="none" strike="noStrike" dirty="0">
                          <a:effectLst/>
                        </a:rPr>
                        <a:t>（住民主体による支援）</a:t>
                      </a:r>
                      <a:endParaRPr lang="ja-JP" altLang="en-US" sz="1000" b="1"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④　通所型サービスＣ</a:t>
                      </a:r>
                      <a:br>
                        <a:rPr lang="ja-JP" altLang="en-US" sz="1200" u="none" strike="noStrike" dirty="0">
                          <a:effectLst/>
                        </a:rPr>
                      </a:br>
                      <a:r>
                        <a:rPr lang="ja-JP" altLang="en-US" sz="1000" u="none" strike="noStrike" dirty="0">
                          <a:effectLst/>
                        </a:rPr>
                        <a:t>（短期集中予防サービス）</a:t>
                      </a:r>
                      <a:endParaRPr lang="ja-JP" altLang="en-US" sz="1050" b="1" i="0" u="none" strike="noStrike" dirty="0">
                        <a:solidFill>
                          <a:srgbClr val="000000"/>
                        </a:solidFill>
                        <a:effectLst/>
                        <a:latin typeface="ＭＳ Ｐゴシック"/>
                      </a:endParaRPr>
                    </a:p>
                  </a:txBody>
                  <a:tcPr marL="36000" marR="36000" marT="36000" marB="36000" anchor="ctr"/>
                </a:tc>
              </a:tr>
              <a:tr h="39675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内容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通所介護と同様</a:t>
                      </a:r>
                      <a:r>
                        <a:rPr lang="ja-JP" altLang="en-US" sz="1200" u="none" strike="noStrike" dirty="0" smtClean="0">
                          <a:effectLst/>
                        </a:rPr>
                        <a:t>のサービス</a:t>
                      </a:r>
                      <a:endParaRPr lang="en-US" altLang="ja-JP" sz="1200" u="none" strike="noStrike" dirty="0" smtClean="0">
                        <a:effectLst/>
                      </a:endParaRPr>
                    </a:p>
                    <a:p>
                      <a:pPr algn="l" fontAlgn="ctr"/>
                      <a:r>
                        <a:rPr lang="ja-JP" altLang="en-US" sz="1200" u="none" strike="noStrike" dirty="0" smtClean="0">
                          <a:effectLst/>
                        </a:rPr>
                        <a:t>生活機能の向上のための機能訓練</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ミニデイサービス</a:t>
                      </a:r>
                      <a:r>
                        <a:rPr lang="ja-JP" altLang="en-US" sz="1200" u="none" strike="noStrike" dirty="0">
                          <a:effectLst/>
                        </a:rPr>
                        <a:t>　　　</a:t>
                      </a:r>
                      <a:br>
                        <a:rPr lang="ja-JP" altLang="en-US" sz="1200" u="none" strike="noStrike" dirty="0">
                          <a:effectLst/>
                        </a:rPr>
                      </a:br>
                      <a:r>
                        <a:rPr lang="ja-JP" altLang="en-US" sz="1200" u="none" strike="noStrike" dirty="0" smtClean="0">
                          <a:effectLst/>
                        </a:rPr>
                        <a:t>運動</a:t>
                      </a:r>
                      <a:r>
                        <a:rPr lang="ja-JP" altLang="en-US" sz="1200" u="none" strike="noStrike" dirty="0">
                          <a:effectLst/>
                        </a:rPr>
                        <a:t>・</a:t>
                      </a:r>
                      <a:r>
                        <a:rPr lang="ja-JP" altLang="en-US" sz="1200" u="none" strike="noStrike" dirty="0" smtClean="0">
                          <a:effectLst/>
                        </a:rPr>
                        <a:t>レクリエーション</a:t>
                      </a:r>
                      <a:r>
                        <a:rPr lang="ja-JP" altLang="en-US" sz="1200" u="none" strike="noStrike" dirty="0">
                          <a:effectLst/>
                        </a:rPr>
                        <a:t>　等</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体操、運動等の活動など、自主的</a:t>
                      </a:r>
                      <a:r>
                        <a:rPr lang="ja-JP" altLang="en-US" sz="1200" u="none" strike="noStrike" dirty="0">
                          <a:effectLst/>
                        </a:rPr>
                        <a:t>な通いの</a:t>
                      </a:r>
                      <a:r>
                        <a:rPr lang="ja-JP" altLang="en-US" sz="1200" u="none" strike="noStrike" dirty="0" smtClean="0">
                          <a:effectLst/>
                        </a:rPr>
                        <a:t>場</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smtClean="0">
                          <a:effectLst/>
                        </a:rPr>
                        <a:t>生活機能を</a:t>
                      </a:r>
                      <a:r>
                        <a:rPr lang="ja-JP" altLang="en-US" sz="1200" u="none" strike="noStrike" dirty="0">
                          <a:effectLst/>
                        </a:rPr>
                        <a:t>改善する</a:t>
                      </a:r>
                      <a:r>
                        <a:rPr lang="ja-JP" altLang="en-US" sz="1200" u="none" strike="noStrike" dirty="0" smtClean="0">
                          <a:effectLst/>
                        </a:rPr>
                        <a:t>ための運動器</a:t>
                      </a:r>
                      <a:r>
                        <a:rPr lang="ja-JP" altLang="en-US" sz="1200" u="none" strike="noStrike" dirty="0">
                          <a:effectLst/>
                        </a:rPr>
                        <a:t>の機能</a:t>
                      </a:r>
                      <a:r>
                        <a:rPr lang="ja-JP" altLang="en-US" sz="1200" u="none" strike="noStrike" dirty="0" smtClean="0">
                          <a:effectLst/>
                        </a:rPr>
                        <a:t>向上や栄養改善等のプログラム</a:t>
                      </a:r>
                      <a:endParaRPr lang="ja-JP" altLang="en-US" sz="1200" b="0" i="0" u="none" strike="noStrike" dirty="0">
                        <a:solidFill>
                          <a:srgbClr val="000000"/>
                        </a:solidFill>
                        <a:effectLst/>
                        <a:latin typeface="ＭＳ Ｐゴシック"/>
                      </a:endParaRPr>
                    </a:p>
                  </a:txBody>
                  <a:tcPr marL="36000" marR="36000" marT="36000" marB="36000" anchor="ctr"/>
                </a:tc>
              </a:tr>
              <a:tr h="1216277">
                <a:tc>
                  <a:txBody>
                    <a:bodyPr/>
                    <a:lstStyle/>
                    <a:p>
                      <a:pPr marL="0" indent="0" algn="ctr" fontAlgn="ctr"/>
                      <a:r>
                        <a:rPr lang="ja-JP" altLang="en-US" sz="1200" u="none" strike="noStrike" dirty="0" smtClean="0">
                          <a:effectLst/>
                        </a:rPr>
                        <a:t>対象者と</a:t>
                      </a:r>
                      <a:endParaRPr lang="en-US" altLang="ja-JP" sz="1200" u="none" strike="noStrike" dirty="0" smtClean="0">
                        <a:effectLst/>
                      </a:endParaRPr>
                    </a:p>
                    <a:p>
                      <a:pPr marL="0" indent="0" algn="ctr" fontAlgn="ctr"/>
                      <a:r>
                        <a:rPr lang="ja-JP" altLang="en-US" sz="1200" u="none" strike="noStrike" dirty="0" smtClean="0">
                          <a:effectLst/>
                        </a:rPr>
                        <a:t>サービス</a:t>
                      </a:r>
                      <a:r>
                        <a:rPr lang="ja-JP" altLang="en-US" sz="1200" u="none" strike="noStrike" dirty="0">
                          <a:effectLst/>
                        </a:rPr>
                        <a:t>提供の考え方</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l" fontAlgn="ctr"/>
                      <a:r>
                        <a:rPr lang="ja-JP" altLang="en-US" sz="1200" u="none" strike="noStrike" dirty="0">
                          <a:effectLst/>
                        </a:rPr>
                        <a:t>○既にサービスを利用</a:t>
                      </a:r>
                      <a:r>
                        <a:rPr lang="ja-JP" altLang="en-US" sz="1200" u="none" strike="noStrike" dirty="0" smtClean="0">
                          <a:effectLst/>
                        </a:rPr>
                        <a:t>しており、</a:t>
                      </a:r>
                      <a:r>
                        <a:rPr lang="ja-JP" altLang="en-US" sz="1200" u="none" strike="noStrike" dirty="0">
                          <a:effectLst/>
                        </a:rPr>
                        <a:t>サービスの利用の継続が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200" u="none" strike="noStrike" dirty="0" smtClean="0">
                          <a:effectLst/>
                        </a:rPr>
                        <a:t>○</a:t>
                      </a:r>
                      <a:r>
                        <a:rPr lang="ja-JP" altLang="en-US" sz="1200" u="none" strike="noStrike" dirty="0">
                          <a:effectLst/>
                        </a:rPr>
                        <a:t>「多様なサービス」の利用が</a:t>
                      </a:r>
                      <a:r>
                        <a:rPr lang="ja-JP" altLang="en-US" sz="1200" u="none" strike="noStrike" dirty="0" smtClean="0">
                          <a:effectLst/>
                        </a:rPr>
                        <a:t>難しいケース</a:t>
                      </a:r>
                      <a:endParaRPr lang="ja-JP" altLang="en-US" sz="1200" u="none" strike="noStrike" dirty="0">
                        <a:effectLst/>
                      </a:endParaRPr>
                    </a:p>
                    <a:p>
                      <a:pPr algn="l" fontAlgn="ctr"/>
                      <a:r>
                        <a:rPr lang="ja-JP" altLang="en-US" sz="1200" u="none" strike="noStrike" dirty="0" smtClean="0">
                          <a:effectLst/>
                        </a:rPr>
                        <a:t>○集中的</a:t>
                      </a:r>
                      <a:r>
                        <a:rPr lang="ja-JP" altLang="en-US" sz="1200" u="none" strike="noStrike" dirty="0">
                          <a:effectLst/>
                        </a:rPr>
                        <a:t>に生活機能の</a:t>
                      </a:r>
                      <a:r>
                        <a:rPr lang="ja-JP" altLang="en-US" sz="1200" u="none" strike="noStrike" dirty="0" smtClean="0">
                          <a:effectLst/>
                        </a:rPr>
                        <a:t>向上の</a:t>
                      </a:r>
                      <a:r>
                        <a:rPr lang="ja-JP" altLang="en-US" sz="1200" u="none" strike="noStrike" dirty="0">
                          <a:effectLst/>
                        </a:rPr>
                        <a:t>トレーニングを行うことで改善・維持が見込まれる</a:t>
                      </a:r>
                      <a:r>
                        <a:rPr lang="ja-JP" altLang="en-US" sz="1200" u="none" strike="noStrike" dirty="0" smtClean="0">
                          <a:effectLst/>
                        </a:rPr>
                        <a:t>ケース</a:t>
                      </a:r>
                      <a:endParaRPr lang="en-US" altLang="ja-JP" sz="1200" u="none" strike="noStrike" dirty="0" smtClean="0">
                        <a:effectLst/>
                      </a:endParaRPr>
                    </a:p>
                    <a:p>
                      <a:pPr algn="l" fontAlgn="ctr"/>
                      <a:r>
                        <a:rPr lang="en-US" altLang="ja-JP" sz="1000" u="none" strike="noStrike" dirty="0" smtClean="0">
                          <a:effectLst/>
                        </a:rPr>
                        <a:t>※</a:t>
                      </a:r>
                      <a:r>
                        <a:rPr lang="ja-JP" altLang="en-US" sz="1000" u="none" strike="noStrike" dirty="0" smtClean="0">
                          <a:effectLst/>
                        </a:rPr>
                        <a:t>状態等を踏まえながら、多様なサービスの利用を促進していくことが重要。</a:t>
                      </a:r>
                      <a:endParaRPr lang="ja-JP" altLang="en-US" sz="1200" b="0" i="0" u="none" strike="noStrike" dirty="0">
                        <a:solidFill>
                          <a:srgbClr val="000000"/>
                        </a:solidFill>
                        <a:effectLst/>
                        <a:latin typeface="ＭＳ Ｐゴシック"/>
                      </a:endParaRPr>
                    </a:p>
                  </a:txBody>
                  <a:tcPr marL="36000" marR="36000" marT="36000" marB="36000" anchor="ctr"/>
                </a:tc>
                <a:tc gridSpan="2">
                  <a:txBody>
                    <a:bodyPr/>
                    <a:lstStyle/>
                    <a:p>
                      <a:pPr algn="l" fontAlgn="ctr"/>
                      <a:r>
                        <a:rPr lang="ja-JP" altLang="en-US" sz="1200" u="none" strike="noStrike" dirty="0">
                          <a:effectLst/>
                        </a:rPr>
                        <a:t>○</a:t>
                      </a:r>
                      <a:r>
                        <a:rPr lang="ja-JP" altLang="en-US" sz="1200" u="none" strike="noStrike" dirty="0" smtClean="0">
                          <a:effectLst/>
                        </a:rPr>
                        <a:t>状態等</a:t>
                      </a:r>
                      <a:r>
                        <a:rPr lang="ja-JP" altLang="en-US" sz="1200" u="none" strike="noStrike" dirty="0">
                          <a:effectLst/>
                        </a:rPr>
                        <a:t>を踏まえながら、住民主体による支援等「多様なサービス」の利用を</a:t>
                      </a:r>
                      <a:r>
                        <a:rPr lang="ja-JP" altLang="en-US" sz="1200" u="none" strike="noStrike" dirty="0" smtClean="0">
                          <a:effectLst/>
                        </a:rPr>
                        <a:t>促進</a:t>
                      </a:r>
                      <a:endParaRPr lang="ja-JP" altLang="en-US" sz="1200" b="0" i="0" u="none" strike="noStrike" dirty="0">
                        <a:solidFill>
                          <a:srgbClr val="000000"/>
                        </a:solidFill>
                        <a:effectLst/>
                        <a:latin typeface="ＭＳ Ｐゴシック"/>
                      </a:endParaRPr>
                    </a:p>
                  </a:txBody>
                  <a:tcPr marL="36000" marR="36000" marT="36000" marB="36000" anchor="ctr"/>
                </a:tc>
                <a:tc hMerge="1">
                  <a:txBody>
                    <a:bodyPr/>
                    <a:lstStyle/>
                    <a:p>
                      <a:endParaRPr kumimoji="1" lang="ja-JP" altLang="en-US"/>
                    </a:p>
                  </a:txBody>
                  <a:tcPr/>
                </a:tc>
                <a:tc>
                  <a:txBody>
                    <a:bodyPr/>
                    <a:lstStyle/>
                    <a:p>
                      <a:pPr algn="l" fontAlgn="ctr"/>
                      <a:r>
                        <a:rPr lang="ja-JP" altLang="en-US" sz="1200" u="none" strike="noStrike" dirty="0" smtClean="0">
                          <a:effectLst/>
                        </a:rPr>
                        <a:t>・</a:t>
                      </a:r>
                      <a:r>
                        <a:rPr lang="en-US" altLang="ja-JP" sz="1200" u="none" strike="noStrike" dirty="0">
                          <a:effectLst/>
                        </a:rPr>
                        <a:t>ADL</a:t>
                      </a:r>
                      <a:r>
                        <a:rPr lang="ja-JP" altLang="en-US" sz="1200" u="none" strike="noStrike" dirty="0">
                          <a:effectLst/>
                        </a:rPr>
                        <a:t>や</a:t>
                      </a:r>
                      <a:r>
                        <a:rPr lang="en-US" altLang="ja-JP" sz="1200" u="none" strike="noStrike" dirty="0">
                          <a:effectLst/>
                        </a:rPr>
                        <a:t>IADL</a:t>
                      </a:r>
                      <a:r>
                        <a:rPr lang="ja-JP" altLang="en-US" sz="1200" u="none" strike="noStrike" dirty="0">
                          <a:effectLst/>
                        </a:rPr>
                        <a:t>の改善に向けた支援が必要な</a:t>
                      </a:r>
                      <a:r>
                        <a:rPr lang="ja-JP" altLang="en-US" sz="1200" u="none" strike="noStrike" dirty="0" smtClean="0">
                          <a:effectLst/>
                        </a:rPr>
                        <a:t>ケース　等</a:t>
                      </a:r>
                      <a:r>
                        <a:rPr lang="ja-JP" altLang="en-US" sz="1200" u="none" strike="noStrike" dirty="0">
                          <a:effectLst/>
                        </a:rPr>
                        <a:t/>
                      </a:r>
                      <a:br>
                        <a:rPr lang="ja-JP" altLang="en-US" sz="1200" u="none" strike="noStrike" dirty="0">
                          <a:effectLst/>
                        </a:rPr>
                      </a:br>
                      <a:r>
                        <a:rPr lang="ja-JP" altLang="en-US" sz="1200" u="none" strike="noStrike" dirty="0">
                          <a:effectLst/>
                        </a:rPr>
                        <a:t/>
                      </a:r>
                      <a:br>
                        <a:rPr lang="ja-JP" altLang="en-US" sz="1200" u="none" strike="noStrike" dirty="0">
                          <a:effectLst/>
                        </a:rPr>
                      </a:br>
                      <a:r>
                        <a:rPr lang="en-US" altLang="ja-JP" sz="1200" u="none" strike="noStrike" dirty="0" smtClean="0">
                          <a:effectLst/>
                        </a:rPr>
                        <a:t>※3</a:t>
                      </a:r>
                      <a:r>
                        <a:rPr lang="ja-JP" altLang="en-US" sz="1200" u="none" strike="noStrike" dirty="0" smtClean="0">
                          <a:effectLst/>
                        </a:rPr>
                        <a:t>～</a:t>
                      </a:r>
                      <a:r>
                        <a:rPr lang="en-US" altLang="ja-JP" sz="1200" u="none" strike="noStrike" dirty="0">
                          <a:effectLst/>
                        </a:rPr>
                        <a:t>6</a:t>
                      </a:r>
                      <a:r>
                        <a:rPr lang="ja-JP" altLang="en-US" sz="1200" u="none" strike="noStrike" dirty="0" smtClean="0">
                          <a:effectLst/>
                        </a:rPr>
                        <a:t>ケ</a:t>
                      </a:r>
                      <a:r>
                        <a:rPr lang="ja-JP" altLang="en-US" sz="1200" u="none" strike="noStrike" dirty="0">
                          <a:effectLst/>
                        </a:rPr>
                        <a:t>月の短期間</a:t>
                      </a:r>
                      <a:r>
                        <a:rPr lang="ja-JP" altLang="en-US" sz="1200" u="none" strike="noStrike" dirty="0" smtClean="0">
                          <a:effectLst/>
                        </a:rPr>
                        <a:t>で実施</a:t>
                      </a:r>
                      <a:endParaRPr lang="ja-JP" altLang="en-US" sz="1200" b="0" i="0" u="none" strike="noStrike" dirty="0">
                        <a:solidFill>
                          <a:srgbClr val="000000"/>
                        </a:solidFill>
                        <a:effectLst/>
                        <a:latin typeface="ＭＳ Ｐゴシック"/>
                      </a:endParaRPr>
                    </a:p>
                  </a:txBody>
                  <a:tcPr marL="36000" marR="36000" marT="36000" marB="36000" anchor="ctr"/>
                </a:tc>
              </a:tr>
              <a:tr h="326645">
                <a:tc>
                  <a:txBody>
                    <a:bodyPr/>
                    <a:lstStyle/>
                    <a:p>
                      <a:pPr algn="ctr" fontAlgn="ctr"/>
                      <a:r>
                        <a:rPr lang="ja-JP" altLang="en-US" sz="1200" u="none" strike="noStrike" dirty="0" smtClean="0">
                          <a:effectLst/>
                        </a:rPr>
                        <a:t>実施</a:t>
                      </a:r>
                      <a:r>
                        <a:rPr lang="ja-JP" altLang="en-US" sz="1200" u="none" strike="noStrike" dirty="0">
                          <a:effectLst/>
                        </a:rPr>
                        <a:t>方法</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事業者指定</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事業者</a:t>
                      </a:r>
                      <a:r>
                        <a:rPr lang="ja-JP" altLang="en-US" sz="1200" u="none" strike="noStrike" dirty="0" smtClean="0">
                          <a:effectLst/>
                        </a:rPr>
                        <a:t>指定／委託</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補助（助成</a:t>
                      </a:r>
                      <a:r>
                        <a:rPr lang="ja-JP" altLang="en-US" sz="1200" u="none" strike="noStrike" dirty="0">
                          <a:effectLst/>
                        </a:rPr>
                        <a:t>）</a:t>
                      </a:r>
                      <a:endParaRPr lang="en-US" altLang="ja-JP" sz="1200" u="none" strike="noStrike" dirty="0" smtClean="0">
                        <a:effectLst/>
                      </a:endParaRPr>
                    </a:p>
                  </a:txBody>
                  <a:tcPr marL="36000" marR="36000" marT="36000" marB="36000" anchor="ctr"/>
                </a:tc>
                <a:tc>
                  <a:txBody>
                    <a:bodyPr/>
                    <a:lstStyle/>
                    <a:p>
                      <a:pPr algn="ctr" fontAlgn="ctr"/>
                      <a:r>
                        <a:rPr lang="ja-JP" altLang="en-US" sz="1200" u="none" strike="noStrike" dirty="0">
                          <a:effectLst/>
                        </a:rPr>
                        <a:t>直接</a:t>
                      </a:r>
                      <a:r>
                        <a:rPr lang="ja-JP" altLang="en-US" sz="1200" u="none" strike="noStrike" dirty="0" smtClean="0">
                          <a:effectLst/>
                        </a:rPr>
                        <a:t>実施／委託</a:t>
                      </a:r>
                      <a:endParaRPr lang="ja-JP" altLang="en-US" sz="1200" b="0" i="0" u="none" strike="noStrike" dirty="0">
                        <a:solidFill>
                          <a:srgbClr val="000000"/>
                        </a:solidFill>
                        <a:effectLst/>
                        <a:latin typeface="ＭＳ Ｐゴシック"/>
                      </a:endParaRPr>
                    </a:p>
                  </a:txBody>
                  <a:tcPr marL="36000" marR="36000" marT="36000" marB="36000" anchor="ctr"/>
                </a:tc>
              </a:tr>
              <a:tr h="432048">
                <a:tc>
                  <a:txBody>
                    <a:bodyPr/>
                    <a:lstStyle/>
                    <a:p>
                      <a:pPr algn="ctr" fontAlgn="ctr"/>
                      <a:r>
                        <a:rPr lang="ja-JP" altLang="en-US" sz="1200" u="none" strike="noStrike" dirty="0">
                          <a:effectLst/>
                        </a:rPr>
                        <a:t>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smtClean="0">
                          <a:effectLst/>
                        </a:rPr>
                        <a:t>旧予防</a:t>
                      </a:r>
                      <a:r>
                        <a:rPr lang="ja-JP" altLang="en-US" sz="1200" u="none" strike="noStrike" dirty="0">
                          <a:effectLst/>
                        </a:rPr>
                        <a:t>給付の</a:t>
                      </a:r>
                      <a:r>
                        <a:rPr lang="ja-JP" altLang="en-US" sz="1200" u="none" strike="noStrike" dirty="0" smtClean="0">
                          <a:effectLst/>
                        </a:rPr>
                        <a:t>基準を基本</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人員等を緩和した基準</a:t>
                      </a:r>
                      <a:endParaRPr lang="ja-JP" altLang="en-US" sz="1200" b="0" i="0" u="none" strike="noStrike" dirty="0" smtClean="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個人情報の保護等の</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a:rPr>
                        <a:t>最低限の基準</a:t>
                      </a:r>
                      <a:endParaRPr lang="ja-JP" altLang="en-US" sz="1200" b="0"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内容に応じた独自の基準</a:t>
                      </a:r>
                      <a:endParaRPr lang="ja-JP" altLang="en-US" sz="1200" b="0" i="0" u="none" strike="noStrike" dirty="0">
                        <a:solidFill>
                          <a:srgbClr val="000000"/>
                        </a:solidFill>
                        <a:effectLst/>
                        <a:latin typeface="ＭＳ Ｐゴシック"/>
                      </a:endParaRPr>
                    </a:p>
                  </a:txBody>
                  <a:tcPr marL="36000" marR="36000" marT="36000" marB="36000" anchor="ctr"/>
                </a:tc>
              </a:tr>
              <a:tr h="49309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提供者</a:t>
                      </a:r>
                      <a:r>
                        <a:rPr lang="ja-JP" altLang="en-US" sz="1050" u="none" strike="noStrike" dirty="0">
                          <a:effectLst/>
                        </a:rPr>
                        <a:t>（例）</a:t>
                      </a:r>
                      <a:endParaRPr lang="ja-JP" altLang="en-US" sz="1050" b="0" i="0" u="none" strike="noStrike" dirty="0">
                        <a:solidFill>
                          <a:srgbClr val="000000"/>
                        </a:solidFill>
                        <a:effectLst/>
                        <a:latin typeface="ＭＳ Ｐゴシック"/>
                      </a:endParaRPr>
                    </a:p>
                  </a:txBody>
                  <a:tcPr marL="36000" marR="36000" marT="36000" marB="36000" anchor="ctr"/>
                </a:tc>
                <a:tc>
                  <a:txBody>
                    <a:bodyPr/>
                    <a:lstStyle/>
                    <a:p>
                      <a:pPr algn="ctr" fontAlgn="ctr"/>
                      <a:r>
                        <a:rPr lang="ja-JP" altLang="en-US" sz="1200" u="none" strike="noStrike" dirty="0">
                          <a:effectLst/>
                        </a:rPr>
                        <a:t>通所介護事業者の従事者</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主に雇用労働者</a:t>
                      </a:r>
                      <a:endParaRPr lang="en-US" altLang="ja-JP" sz="1200" u="none" strike="noStrike"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＋ボランティア</a:t>
                      </a:r>
                      <a:endParaRPr kumimoji="1" lang="ja-JP" altLang="en-US" sz="1200" dirty="0">
                        <a:latin typeface="+mn-ea"/>
                        <a:ea typeface="+mn-ea"/>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ボランティア主体</a:t>
                      </a:r>
                      <a:endParaRPr lang="ja-JP" altLang="en-US" sz="1200" b="1" i="0" u="none" strike="noStrike" dirty="0">
                        <a:solidFill>
                          <a:srgbClr val="000000"/>
                        </a:solidFill>
                        <a:effectLst/>
                        <a:latin typeface="ＭＳ Ｐゴシック"/>
                      </a:endParaRPr>
                    </a:p>
                  </a:txBody>
                  <a:tcPr marL="36000" marR="36000"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保健・医療の専門職</a:t>
                      </a:r>
                      <a:r>
                        <a:rPr lang="en-US" altLang="ja-JP" sz="1200" u="none" strike="noStrike" dirty="0" smtClean="0">
                          <a:effectLst/>
                        </a:rPr>
                        <a:t/>
                      </a:r>
                      <a:br>
                        <a:rPr lang="en-US" altLang="ja-JP" sz="1200" u="none" strike="noStrike" dirty="0" smtClean="0">
                          <a:effectLst/>
                        </a:rPr>
                      </a:br>
                      <a:r>
                        <a:rPr lang="ja-JP" altLang="en-US" sz="1200" u="none" strike="noStrike" dirty="0" smtClean="0">
                          <a:effectLst/>
                        </a:rPr>
                        <a:t>（市町村）</a:t>
                      </a:r>
                      <a:endParaRPr lang="ja-JP" altLang="en-US" sz="1200" b="0" i="0" u="none" strike="noStrike" dirty="0">
                        <a:solidFill>
                          <a:srgbClr val="000000"/>
                        </a:solidFill>
                        <a:effectLst/>
                        <a:latin typeface="ＭＳ Ｐゴシック"/>
                      </a:endParaRPr>
                    </a:p>
                  </a:txBody>
                  <a:tcPr marL="36000" marR="36000" marT="36000" marB="36000" anchor="ctr"/>
                </a:tc>
              </a:tr>
            </a:tbl>
          </a:graphicData>
        </a:graphic>
      </p:graphicFrame>
      <p:grpSp>
        <p:nvGrpSpPr>
          <p:cNvPr id="11" name="グループ化 10"/>
          <p:cNvGrpSpPr/>
          <p:nvPr/>
        </p:nvGrpSpPr>
        <p:grpSpPr>
          <a:xfrm>
            <a:off x="124725" y="188640"/>
            <a:ext cx="9633520" cy="1154111"/>
            <a:chOff x="124702" y="537558"/>
            <a:chExt cx="9633520" cy="1154111"/>
          </a:xfrm>
        </p:grpSpPr>
        <p:sp>
          <p:nvSpPr>
            <p:cNvPr id="4" name="テキスト ボックス 3"/>
            <p:cNvSpPr txBox="1"/>
            <p:nvPr/>
          </p:nvSpPr>
          <p:spPr>
            <a:xfrm>
              <a:off x="124702" y="537558"/>
              <a:ext cx="2975384" cy="553998"/>
            </a:xfrm>
            <a:prstGeom prst="rect">
              <a:avLst/>
            </a:prstGeom>
            <a:noFill/>
          </p:spPr>
          <p:txBody>
            <a:bodyPr wrap="square" rtlCol="0">
              <a:spAutoFit/>
            </a:bodyPr>
            <a:lstStyle/>
            <a:p>
              <a:r>
                <a:rPr lang="ja-JP" altLang="en-US" dirty="0" smtClean="0">
                  <a:solidFill>
                    <a:prstClr val="black"/>
                  </a:solidFill>
                </a:rPr>
                <a:t>②通所型サービス</a:t>
              </a:r>
              <a:endParaRPr lang="ja-JP" altLang="en-US" sz="1200" dirty="0">
                <a:solidFill>
                  <a:prstClr val="black"/>
                </a:solidFill>
                <a:latin typeface="ＭＳ Ｐゴシック"/>
              </a:endParaRPr>
            </a:p>
            <a:p>
              <a:endParaRPr lang="ja-JP" altLang="en-US" sz="1200" dirty="0">
                <a:solidFill>
                  <a:prstClr val="black"/>
                </a:solidFill>
              </a:endParaRPr>
            </a:p>
          </p:txBody>
        </p:sp>
        <p:sp>
          <p:nvSpPr>
            <p:cNvPr id="5" name="テキスト ボックス 4"/>
            <p:cNvSpPr txBox="1"/>
            <p:nvPr/>
          </p:nvSpPr>
          <p:spPr>
            <a:xfrm>
              <a:off x="2720752" y="620688"/>
              <a:ext cx="5760640" cy="261610"/>
            </a:xfrm>
            <a:prstGeom prst="rect">
              <a:avLst/>
            </a:prstGeom>
            <a:noFill/>
          </p:spPr>
          <p:txBody>
            <a:bodyPr wrap="square" rtlCol="0">
              <a:spAutoFit/>
            </a:bodyPr>
            <a:lstStyle/>
            <a:p>
              <a:r>
                <a:rPr lang="en-US" altLang="ja-JP" sz="1100" dirty="0" smtClean="0">
                  <a:solidFill>
                    <a:prstClr val="black"/>
                  </a:solidFill>
                </a:rPr>
                <a:t>※</a:t>
              </a:r>
              <a:r>
                <a:rPr lang="ja-JP" altLang="en-US" sz="1100" dirty="0" smtClean="0">
                  <a:solidFill>
                    <a:prstClr val="black"/>
                  </a:solidFill>
                </a:rPr>
                <a:t>　市町村はこの例を踏まえて</a:t>
              </a:r>
              <a:r>
                <a:rPr lang="ja-JP" altLang="en-US" sz="1100" dirty="0">
                  <a:solidFill>
                    <a:prstClr val="black"/>
                  </a:solidFill>
                </a:rPr>
                <a:t>、</a:t>
              </a:r>
              <a:r>
                <a:rPr lang="ja-JP" altLang="en-US" sz="1100" dirty="0" smtClean="0">
                  <a:solidFill>
                    <a:prstClr val="black"/>
                  </a:solidFill>
                </a:rPr>
                <a:t>地域</a:t>
              </a:r>
              <a:r>
                <a:rPr lang="ja-JP" altLang="en-US" sz="1100" dirty="0">
                  <a:solidFill>
                    <a:prstClr val="black"/>
                  </a:solidFill>
                </a:rPr>
                <a:t>の</a:t>
              </a:r>
              <a:r>
                <a:rPr lang="ja-JP" altLang="en-US" sz="1100" dirty="0" smtClean="0">
                  <a:solidFill>
                    <a:prstClr val="black"/>
                  </a:solidFill>
                </a:rPr>
                <a:t>実情に応じた、サービス内容を検討する。</a:t>
              </a:r>
              <a:endParaRPr lang="ja-JP" altLang="en-US" sz="1100" dirty="0">
                <a:solidFill>
                  <a:prstClr val="black"/>
                </a:solidFill>
              </a:endParaRPr>
            </a:p>
          </p:txBody>
        </p:sp>
        <p:sp>
          <p:nvSpPr>
            <p:cNvPr id="6" name="テキスト ボックス 5"/>
            <p:cNvSpPr txBox="1"/>
            <p:nvPr/>
          </p:nvSpPr>
          <p:spPr>
            <a:xfrm>
              <a:off x="124702" y="860672"/>
              <a:ext cx="9633520" cy="830997"/>
            </a:xfrm>
            <a:prstGeom prst="rect">
              <a:avLst/>
            </a:prstGeom>
            <a:noFill/>
            <a:ln>
              <a:solidFill>
                <a:schemeClr val="tx1"/>
              </a:solidFill>
            </a:ln>
          </p:spPr>
          <p:txBody>
            <a:bodyPr wrap="square" rtlCol="0" anchor="ctr">
              <a:spAutoFit/>
            </a:bodyPr>
            <a:lstStyle/>
            <a:p>
              <a:pPr marL="179388" indent="-179388"/>
              <a:r>
                <a:rPr lang="ja-JP" altLang="ja-JP" sz="1600" dirty="0">
                  <a:solidFill>
                    <a:prstClr val="black"/>
                  </a:solidFill>
                </a:rPr>
                <a:t>○　通所型サービスは</a:t>
              </a:r>
              <a:r>
                <a:rPr lang="ja-JP" altLang="ja-JP" sz="1600" dirty="0" smtClean="0">
                  <a:solidFill>
                    <a:prstClr val="black"/>
                  </a:solidFill>
                </a:rPr>
                <a:t>、</a:t>
              </a:r>
              <a:r>
                <a:rPr lang="ja-JP" altLang="en-US" sz="1600" dirty="0" smtClean="0">
                  <a:solidFill>
                    <a:prstClr val="black"/>
                  </a:solidFill>
                </a:rPr>
                <a:t>旧介護予防</a:t>
              </a:r>
              <a:r>
                <a:rPr lang="ja-JP" altLang="ja-JP" sz="1600" dirty="0" smtClean="0">
                  <a:solidFill>
                    <a:prstClr val="black"/>
                  </a:solidFill>
                </a:rPr>
                <a:t>通所</a:t>
              </a:r>
              <a:r>
                <a:rPr lang="ja-JP" altLang="ja-JP" sz="1600" dirty="0">
                  <a:solidFill>
                    <a:prstClr val="black"/>
                  </a:solidFill>
                </a:rPr>
                <a:t>介護に相当する</a:t>
              </a:r>
              <a:r>
                <a:rPr lang="ja-JP" altLang="ja-JP" sz="1600" dirty="0" smtClean="0">
                  <a:solidFill>
                    <a:prstClr val="black"/>
                  </a:solidFill>
                </a:rPr>
                <a:t>ものと</a:t>
              </a:r>
              <a:r>
                <a:rPr lang="ja-JP" altLang="ja-JP" sz="1600" dirty="0">
                  <a:solidFill>
                    <a:prstClr val="black"/>
                  </a:solidFill>
                </a:rPr>
                <a:t>、それ以外の多様なサービスからなる。</a:t>
              </a:r>
            </a:p>
            <a:p>
              <a:pPr marL="179388" indent="-179388"/>
              <a:r>
                <a:rPr lang="ja-JP" altLang="ja-JP" sz="1600" dirty="0">
                  <a:solidFill>
                    <a:prstClr val="black"/>
                  </a:solidFill>
                </a:rPr>
                <a:t>○　</a:t>
              </a:r>
              <a:r>
                <a:rPr lang="ja-JP" altLang="en-US" sz="1600" dirty="0" smtClean="0">
                  <a:solidFill>
                    <a:prstClr val="black"/>
                  </a:solidFill>
                </a:rPr>
                <a:t>多様なサービスについては、</a:t>
              </a:r>
              <a:r>
                <a:rPr lang="ja-JP" altLang="en-US" sz="1600" dirty="0">
                  <a:solidFill>
                    <a:prstClr val="black"/>
                  </a:solidFill>
                </a:rPr>
                <a:t>雇用</a:t>
              </a:r>
              <a:r>
                <a:rPr lang="ja-JP" altLang="en-US" sz="1600" dirty="0" smtClean="0">
                  <a:solidFill>
                    <a:prstClr val="black"/>
                  </a:solidFill>
                </a:rPr>
                <a:t>労働者が行う緩和</a:t>
              </a:r>
              <a:r>
                <a:rPr lang="ja-JP" altLang="en-US" sz="1600" dirty="0">
                  <a:solidFill>
                    <a:prstClr val="black"/>
                  </a:solidFill>
                </a:rPr>
                <a:t>した基準によるサービスと、住民主体による支援</a:t>
              </a:r>
              <a:r>
                <a:rPr lang="ja-JP" altLang="en-US" sz="1600" dirty="0" smtClean="0">
                  <a:solidFill>
                    <a:prstClr val="black"/>
                  </a:solidFill>
                </a:rPr>
                <a:t>、</a:t>
              </a:r>
              <a:r>
                <a:rPr lang="ja-JP" altLang="ja-JP" sz="1600" dirty="0">
                  <a:solidFill>
                    <a:prstClr val="black"/>
                  </a:solidFill>
                </a:rPr>
                <a:t>保健・医療の専門</a:t>
              </a:r>
              <a:r>
                <a:rPr lang="ja-JP" altLang="ja-JP" sz="1600" dirty="0" smtClean="0">
                  <a:solidFill>
                    <a:prstClr val="black"/>
                  </a:solidFill>
                </a:rPr>
                <a:t>職</a:t>
              </a:r>
              <a:r>
                <a:rPr lang="ja-JP" altLang="en-US" sz="1600" dirty="0" smtClean="0">
                  <a:solidFill>
                    <a:prstClr val="black"/>
                  </a:solidFill>
                </a:rPr>
                <a:t>により短期</a:t>
              </a:r>
              <a:r>
                <a:rPr lang="ja-JP" altLang="en-US" sz="1600" dirty="0">
                  <a:solidFill>
                    <a:prstClr val="black"/>
                  </a:solidFill>
                </a:rPr>
                <a:t>集中で行う</a:t>
              </a:r>
              <a:r>
                <a:rPr lang="ja-JP" altLang="en-US" sz="1600" dirty="0" smtClean="0">
                  <a:solidFill>
                    <a:prstClr val="black"/>
                  </a:solidFill>
                </a:rPr>
                <a:t>サービスを想定</a:t>
              </a:r>
              <a:r>
                <a:rPr lang="ja-JP" altLang="ja-JP" sz="1600" dirty="0" smtClean="0">
                  <a:solidFill>
                    <a:prstClr val="black"/>
                  </a:solidFill>
                </a:rPr>
                <a:t>。</a:t>
              </a:r>
              <a:endParaRPr lang="ja-JP" altLang="ja-JP" sz="1600" dirty="0">
                <a:solidFill>
                  <a:prstClr val="black"/>
                </a:solidFill>
              </a:endParaRPr>
            </a:p>
          </p:txBody>
        </p:sp>
      </p:grpSp>
      <p:sp>
        <p:nvSpPr>
          <p:cNvPr id="7" name="テキスト ボックス 6"/>
          <p:cNvSpPr txBox="1"/>
          <p:nvPr/>
        </p:nvSpPr>
        <p:spPr>
          <a:xfrm>
            <a:off x="124725" y="5664808"/>
            <a:ext cx="3892194" cy="369332"/>
          </a:xfrm>
          <a:prstGeom prst="rect">
            <a:avLst/>
          </a:prstGeom>
          <a:noFill/>
        </p:spPr>
        <p:txBody>
          <a:bodyPr wrap="square" rtlCol="0">
            <a:spAutoFit/>
          </a:bodyPr>
          <a:lstStyle/>
          <a:p>
            <a:r>
              <a:rPr lang="ja-JP" altLang="en-US" dirty="0" smtClean="0">
                <a:solidFill>
                  <a:prstClr val="black"/>
                </a:solidFill>
              </a:rPr>
              <a:t>③その他の生活支援サービス</a:t>
            </a:r>
            <a:endParaRPr lang="ja-JP" altLang="en-US" dirty="0">
              <a:solidFill>
                <a:prstClr val="black"/>
              </a:solidFill>
            </a:endParaRPr>
          </a:p>
        </p:txBody>
      </p:sp>
      <p:sp>
        <p:nvSpPr>
          <p:cNvPr id="8" name="テキスト ボックス 7"/>
          <p:cNvSpPr txBox="1"/>
          <p:nvPr/>
        </p:nvSpPr>
        <p:spPr>
          <a:xfrm>
            <a:off x="124725" y="6002572"/>
            <a:ext cx="9633520" cy="830997"/>
          </a:xfrm>
          <a:prstGeom prst="rect">
            <a:avLst/>
          </a:prstGeom>
          <a:noFill/>
          <a:ln>
            <a:solidFill>
              <a:schemeClr val="tx1"/>
            </a:solidFill>
          </a:ln>
        </p:spPr>
        <p:txBody>
          <a:bodyPr wrap="square" rtlCol="0" anchor="ctr">
            <a:spAutoFit/>
          </a:bodyPr>
          <a:lstStyle/>
          <a:p>
            <a:pPr marL="179388" indent="-179388"/>
            <a:r>
              <a:rPr lang="ja-JP" altLang="en-US" sz="1600" dirty="0" smtClean="0">
                <a:solidFill>
                  <a:prstClr val="black"/>
                </a:solidFill>
              </a:rPr>
              <a:t>○　その他の生活支援サービスは、①</a:t>
            </a:r>
            <a:r>
              <a:rPr lang="ja-JP" altLang="ja-JP" sz="1600" dirty="0" smtClean="0">
                <a:solidFill>
                  <a:prstClr val="black"/>
                </a:solidFill>
              </a:rPr>
              <a:t>栄養</a:t>
            </a:r>
            <a:r>
              <a:rPr lang="ja-JP" altLang="ja-JP" sz="1600" dirty="0">
                <a:solidFill>
                  <a:prstClr val="black"/>
                </a:solidFill>
              </a:rPr>
              <a:t>改善を目的とした配食</a:t>
            </a:r>
            <a:r>
              <a:rPr lang="ja-JP" altLang="ja-JP" sz="1600" dirty="0" smtClean="0">
                <a:solidFill>
                  <a:prstClr val="black"/>
                </a:solidFill>
              </a:rPr>
              <a:t>や</a:t>
            </a:r>
            <a:r>
              <a:rPr lang="ja-JP" altLang="en-US" sz="1600" dirty="0" smtClean="0">
                <a:solidFill>
                  <a:prstClr val="black"/>
                </a:solidFill>
              </a:rPr>
              <a:t>、②</a:t>
            </a:r>
            <a:r>
              <a:rPr lang="ja-JP" altLang="ja-JP" sz="1600" dirty="0" smtClean="0">
                <a:solidFill>
                  <a:prstClr val="black"/>
                </a:solidFill>
              </a:rPr>
              <a:t>住民ボランティア</a:t>
            </a:r>
            <a:r>
              <a:rPr lang="ja-JP" altLang="en-US" sz="1600" dirty="0">
                <a:solidFill>
                  <a:prstClr val="black"/>
                </a:solidFill>
              </a:rPr>
              <a:t>等</a:t>
            </a:r>
            <a:r>
              <a:rPr lang="ja-JP" altLang="ja-JP" sz="1600" dirty="0" smtClean="0">
                <a:solidFill>
                  <a:prstClr val="black"/>
                </a:solidFill>
              </a:rPr>
              <a:t>が行う見守り</a:t>
            </a:r>
            <a:r>
              <a:rPr lang="ja-JP" altLang="en-US" sz="1600" dirty="0" smtClean="0">
                <a:solidFill>
                  <a:prstClr val="black"/>
                </a:solidFill>
              </a:rPr>
              <a:t>、③</a:t>
            </a:r>
            <a:r>
              <a:rPr lang="ja-JP" altLang="ja-JP" sz="1600" dirty="0" smtClean="0">
                <a:solidFill>
                  <a:prstClr val="black"/>
                </a:solidFill>
              </a:rPr>
              <a:t>訪問型</a:t>
            </a:r>
            <a:r>
              <a:rPr lang="ja-JP" altLang="ja-JP" sz="1600" dirty="0">
                <a:solidFill>
                  <a:prstClr val="black"/>
                </a:solidFill>
              </a:rPr>
              <a:t>サービス、通所型サービスに</a:t>
            </a:r>
            <a:r>
              <a:rPr lang="ja-JP" altLang="ja-JP" sz="1600" dirty="0" smtClean="0">
                <a:solidFill>
                  <a:prstClr val="black"/>
                </a:solidFill>
              </a:rPr>
              <a:t>準じる</a:t>
            </a:r>
            <a:r>
              <a:rPr lang="ja-JP" altLang="ja-JP" sz="1600" dirty="0">
                <a:solidFill>
                  <a:prstClr val="black"/>
                </a:solidFill>
              </a:rPr>
              <a:t>自立支援に資する</a:t>
            </a:r>
            <a:r>
              <a:rPr lang="ja-JP" altLang="ja-JP" sz="1600" dirty="0" smtClean="0">
                <a:solidFill>
                  <a:prstClr val="black"/>
                </a:solidFill>
              </a:rPr>
              <a:t>生活支援（</a:t>
            </a:r>
            <a:r>
              <a:rPr lang="ja-JP" altLang="ja-JP" sz="1600" dirty="0">
                <a:solidFill>
                  <a:prstClr val="black"/>
                </a:solidFill>
              </a:rPr>
              <a:t>訪問型</a:t>
            </a:r>
            <a:r>
              <a:rPr lang="ja-JP" altLang="ja-JP" sz="1600" dirty="0" smtClean="0">
                <a:solidFill>
                  <a:prstClr val="black"/>
                </a:solidFill>
              </a:rPr>
              <a:t>サービス</a:t>
            </a:r>
            <a:r>
              <a:rPr lang="ja-JP" altLang="en-US" sz="1600" dirty="0">
                <a:solidFill>
                  <a:prstClr val="black"/>
                </a:solidFill>
              </a:rPr>
              <a:t>・</a:t>
            </a:r>
            <a:r>
              <a:rPr lang="ja-JP" altLang="ja-JP" sz="1600" dirty="0" smtClean="0">
                <a:solidFill>
                  <a:prstClr val="black"/>
                </a:solidFill>
              </a:rPr>
              <a:t>通所型</a:t>
            </a:r>
            <a:r>
              <a:rPr lang="ja-JP" altLang="ja-JP" sz="1600" dirty="0">
                <a:solidFill>
                  <a:prstClr val="black"/>
                </a:solidFill>
              </a:rPr>
              <a:t>サービスの一体的提供等</a:t>
            </a:r>
            <a:r>
              <a:rPr lang="ja-JP" altLang="ja-JP" sz="1600" dirty="0" smtClean="0">
                <a:solidFill>
                  <a:prstClr val="black"/>
                </a:solidFill>
              </a:rPr>
              <a:t>）</a:t>
            </a:r>
            <a:r>
              <a:rPr lang="ja-JP" altLang="en-US" sz="1600" dirty="0" smtClean="0">
                <a:solidFill>
                  <a:prstClr val="black"/>
                </a:solidFill>
              </a:rPr>
              <a:t>からなる。</a:t>
            </a:r>
            <a:endParaRPr lang="ja-JP" altLang="ja-JP" sz="1600" dirty="0">
              <a:solidFill>
                <a:prstClr val="black"/>
              </a:solidFill>
            </a:endParaRPr>
          </a:p>
        </p:txBody>
      </p:sp>
      <p:sp>
        <p:nvSpPr>
          <p:cNvPr id="9" name="スライド番号プレースホルダー 3"/>
          <p:cNvSpPr>
            <a:spLocks noGrp="1"/>
          </p:cNvSpPr>
          <p:nvPr>
            <p:ph type="sldNum" sz="quarter" idx="12"/>
          </p:nvPr>
        </p:nvSpPr>
        <p:spPr>
          <a:xfrm>
            <a:off x="7653783" y="6551264"/>
            <a:ext cx="2311400" cy="365125"/>
          </a:xfrm>
        </p:spPr>
        <p:txBody>
          <a:body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50</a:t>
            </a:fld>
            <a:endParaRPr lang="ja-JP" altLang="en-US" sz="140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102896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角丸四角形 80"/>
          <p:cNvSpPr/>
          <p:nvPr/>
        </p:nvSpPr>
        <p:spPr bwMode="auto">
          <a:xfrm>
            <a:off x="1014205" y="1282591"/>
            <a:ext cx="3509403" cy="2664102"/>
          </a:xfrm>
          <a:prstGeom prst="roundRect">
            <a:avLst>
              <a:gd name="adj" fmla="val 5015"/>
            </a:avLst>
          </a:prstGeom>
          <a:solidFill>
            <a:schemeClr val="accent3">
              <a:lumMod val="40000"/>
              <a:lumOff val="60000"/>
            </a:schemeClr>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buClr>
                <a:srgbClr val="EAEBDE"/>
              </a:buClr>
            </a:pPr>
            <a:endParaRPr lang="en-US" altLang="ja-JP" sz="1700" dirty="0">
              <a:solidFill>
                <a:srgbClr val="002060"/>
              </a:solidFill>
              <a:latin typeface="+mn-ea"/>
            </a:endParaRPr>
          </a:p>
          <a:p>
            <a:pPr marL="97369">
              <a:buClr>
                <a:srgbClr val="EAEBDE"/>
              </a:buClr>
            </a:pPr>
            <a:r>
              <a:rPr lang="ja-JP" altLang="en-US" sz="1600" dirty="0">
                <a:solidFill>
                  <a:srgbClr val="002060"/>
                </a:solidFill>
                <a:latin typeface="+mn-ea"/>
              </a:rPr>
              <a:t>本人の「したい・できるようになりたい」</a:t>
            </a:r>
            <a:r>
              <a:rPr lang="en-US" altLang="ja-JP" sz="1600" dirty="0">
                <a:solidFill>
                  <a:srgbClr val="002060"/>
                </a:solidFill>
                <a:latin typeface="+mn-ea"/>
              </a:rPr>
              <a:t/>
            </a:r>
            <a:br>
              <a:rPr lang="en-US" altLang="ja-JP" sz="1600" dirty="0">
                <a:solidFill>
                  <a:srgbClr val="002060"/>
                </a:solidFill>
                <a:latin typeface="+mn-ea"/>
              </a:rPr>
            </a:br>
            <a:r>
              <a:rPr lang="ja-JP" altLang="en-US" sz="1600" dirty="0">
                <a:solidFill>
                  <a:srgbClr val="002060"/>
                </a:solidFill>
                <a:latin typeface="+mn-ea"/>
              </a:rPr>
              <a:t>を大切にした自立支援型の</a:t>
            </a:r>
            <a:r>
              <a:rPr lang="en-US" altLang="ja-JP" sz="1600" dirty="0">
                <a:solidFill>
                  <a:srgbClr val="002060"/>
                </a:solidFill>
                <a:latin typeface="+mn-ea"/>
              </a:rPr>
              <a:t/>
            </a:r>
            <a:br>
              <a:rPr lang="en-US" altLang="ja-JP" sz="1600" dirty="0">
                <a:solidFill>
                  <a:srgbClr val="002060"/>
                </a:solidFill>
                <a:latin typeface="+mn-ea"/>
              </a:rPr>
            </a:br>
            <a:r>
              <a:rPr lang="ja-JP" altLang="en-US" sz="1600" dirty="0">
                <a:solidFill>
                  <a:srgbClr val="002060"/>
                </a:solidFill>
                <a:latin typeface="+mn-ea"/>
              </a:rPr>
              <a:t>介護予防ケアマネジメント</a:t>
            </a:r>
          </a:p>
        </p:txBody>
      </p:sp>
      <p:sp>
        <p:nvSpPr>
          <p:cNvPr id="34" name="角丸四角形 33"/>
          <p:cNvSpPr/>
          <p:nvPr/>
        </p:nvSpPr>
        <p:spPr bwMode="auto">
          <a:xfrm>
            <a:off x="997220" y="5127025"/>
            <a:ext cx="7669081" cy="1326312"/>
          </a:xfrm>
          <a:prstGeom prst="roundRect">
            <a:avLst>
              <a:gd name="adj" fmla="val 13179"/>
            </a:avLst>
          </a:prstGeom>
          <a:solidFill>
            <a:srgbClr val="FFCC99"/>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buClr>
                <a:srgbClr val="EAEBDE"/>
              </a:buClr>
            </a:pPr>
            <a:endParaRPr lang="ja-JP" altLang="en-US" smtClean="0">
              <a:latin typeface="+mn-ea"/>
              <a:ea typeface="+mn-ea"/>
            </a:endParaRPr>
          </a:p>
        </p:txBody>
      </p:sp>
      <p:sp>
        <p:nvSpPr>
          <p:cNvPr id="38" name="角丸四角形 37"/>
          <p:cNvSpPr/>
          <p:nvPr/>
        </p:nvSpPr>
        <p:spPr bwMode="auto">
          <a:xfrm>
            <a:off x="1521359" y="5472925"/>
            <a:ext cx="3082508" cy="404066"/>
          </a:xfrm>
          <a:prstGeom prst="roundRect">
            <a:avLst/>
          </a:prstGeom>
          <a:solidFill>
            <a:srgbClr val="FF9966"/>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lgn="ctr">
              <a:buClr>
                <a:srgbClr val="EAEBDE"/>
              </a:buClr>
            </a:pPr>
            <a:r>
              <a:rPr lang="ja-JP" altLang="en-US" sz="1500" b="1" dirty="0">
                <a:solidFill>
                  <a:prstClr val="white"/>
                </a:solidFill>
                <a:latin typeface="+mn-ea"/>
                <a:cs typeface="メイリオ" pitchFamily="50" charset="-128"/>
              </a:rPr>
              <a:t>地域</a:t>
            </a:r>
            <a:r>
              <a:rPr lang="ja-JP" altLang="en-US" sz="1200" b="1" dirty="0">
                <a:solidFill>
                  <a:prstClr val="white"/>
                </a:solidFill>
                <a:latin typeface="+mn-ea"/>
                <a:cs typeface="メイリオ" pitchFamily="50" charset="-128"/>
              </a:rPr>
              <a:t>の</a:t>
            </a:r>
            <a:r>
              <a:rPr lang="ja-JP" altLang="en-US" sz="1500" b="1" dirty="0">
                <a:solidFill>
                  <a:prstClr val="white"/>
                </a:solidFill>
                <a:latin typeface="+mn-ea"/>
                <a:cs typeface="メイリオ" pitchFamily="50" charset="-128"/>
              </a:rPr>
              <a:t>スポーツ教室</a:t>
            </a:r>
            <a:r>
              <a:rPr lang="ja-JP" altLang="en-US" sz="1200" b="1" dirty="0">
                <a:solidFill>
                  <a:prstClr val="white"/>
                </a:solidFill>
                <a:latin typeface="+mn-ea"/>
                <a:cs typeface="メイリオ" pitchFamily="50" charset="-128"/>
              </a:rPr>
              <a:t>や</a:t>
            </a:r>
            <a:r>
              <a:rPr lang="ja-JP" altLang="en-US" sz="1500" b="1" dirty="0">
                <a:solidFill>
                  <a:prstClr val="white"/>
                </a:solidFill>
                <a:latin typeface="+mn-ea"/>
                <a:cs typeface="メイリオ" pitchFamily="50" charset="-128"/>
              </a:rPr>
              <a:t>趣味</a:t>
            </a:r>
            <a:r>
              <a:rPr lang="ja-JP" altLang="en-US" sz="1200" b="1" dirty="0">
                <a:solidFill>
                  <a:prstClr val="white"/>
                </a:solidFill>
                <a:latin typeface="+mn-ea"/>
                <a:cs typeface="メイリオ" pitchFamily="50" charset="-128"/>
              </a:rPr>
              <a:t>の</a:t>
            </a:r>
            <a:r>
              <a:rPr lang="ja-JP" altLang="en-US" sz="1500" b="1" dirty="0">
                <a:solidFill>
                  <a:prstClr val="white"/>
                </a:solidFill>
                <a:latin typeface="+mn-ea"/>
                <a:cs typeface="メイリオ" pitchFamily="50" charset="-128"/>
              </a:rPr>
              <a:t>講座等</a:t>
            </a:r>
          </a:p>
        </p:txBody>
      </p:sp>
      <p:sp>
        <p:nvSpPr>
          <p:cNvPr id="41" name="角丸四角形 40"/>
          <p:cNvSpPr/>
          <p:nvPr/>
        </p:nvSpPr>
        <p:spPr bwMode="auto">
          <a:xfrm>
            <a:off x="5067556" y="5486574"/>
            <a:ext cx="3082508" cy="404066"/>
          </a:xfrm>
          <a:prstGeom prst="roundRect">
            <a:avLst/>
          </a:prstGeom>
          <a:solidFill>
            <a:srgbClr val="FF9966"/>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lgn="ctr">
              <a:buClr>
                <a:srgbClr val="EAEBDE"/>
              </a:buClr>
            </a:pPr>
            <a:r>
              <a:rPr lang="ja-JP" altLang="en-US" sz="1500" b="1" dirty="0">
                <a:solidFill>
                  <a:prstClr val="white"/>
                </a:solidFill>
                <a:latin typeface="+mn-ea"/>
                <a:cs typeface="メイリオ" pitchFamily="50" charset="-128"/>
              </a:rPr>
              <a:t>地域</a:t>
            </a:r>
            <a:r>
              <a:rPr lang="ja-JP" altLang="en-US" sz="1100" b="1" dirty="0">
                <a:solidFill>
                  <a:prstClr val="white"/>
                </a:solidFill>
                <a:latin typeface="+mn-ea"/>
                <a:cs typeface="メイリオ" pitchFamily="50" charset="-128"/>
              </a:rPr>
              <a:t>の</a:t>
            </a:r>
            <a:r>
              <a:rPr lang="ja-JP" altLang="en-US" sz="1500" b="1" dirty="0">
                <a:solidFill>
                  <a:prstClr val="white"/>
                </a:solidFill>
                <a:latin typeface="+mn-ea"/>
                <a:cs typeface="メイリオ" pitchFamily="50" charset="-128"/>
              </a:rPr>
              <a:t>通</a:t>
            </a:r>
            <a:r>
              <a:rPr lang="ja-JP" altLang="en-US" sz="1200" b="1" dirty="0">
                <a:solidFill>
                  <a:prstClr val="white"/>
                </a:solidFill>
                <a:latin typeface="+mn-ea"/>
                <a:cs typeface="メイリオ" pitchFamily="50" charset="-128"/>
              </a:rPr>
              <a:t>いの</a:t>
            </a:r>
            <a:r>
              <a:rPr lang="ja-JP" altLang="en-US" sz="1500" b="1" dirty="0">
                <a:solidFill>
                  <a:prstClr val="white"/>
                </a:solidFill>
                <a:latin typeface="+mn-ea"/>
                <a:cs typeface="メイリオ" pitchFamily="50" charset="-128"/>
              </a:rPr>
              <a:t>場</a:t>
            </a:r>
          </a:p>
        </p:txBody>
      </p:sp>
      <p:sp>
        <p:nvSpPr>
          <p:cNvPr id="47" name="角丸四角形 46"/>
          <p:cNvSpPr/>
          <p:nvPr/>
        </p:nvSpPr>
        <p:spPr bwMode="auto">
          <a:xfrm>
            <a:off x="1521359" y="5890640"/>
            <a:ext cx="3082508" cy="404066"/>
          </a:xfrm>
          <a:prstGeom prst="roundRect">
            <a:avLst/>
          </a:prstGeom>
          <a:solidFill>
            <a:srgbClr val="FF9966"/>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lgn="ctr">
              <a:buClr>
                <a:srgbClr val="EAEBDE"/>
              </a:buClr>
            </a:pPr>
            <a:r>
              <a:rPr lang="zh-TW" altLang="en-US" sz="1500" b="1" dirty="0">
                <a:solidFill>
                  <a:prstClr val="white"/>
                </a:solidFill>
                <a:latin typeface="+mn-ea"/>
                <a:cs typeface="メイリオ" pitchFamily="50" charset="-128"/>
              </a:rPr>
              <a:t>余暇活動、仕事等</a:t>
            </a:r>
          </a:p>
        </p:txBody>
      </p:sp>
      <p:sp>
        <p:nvSpPr>
          <p:cNvPr id="49" name="角丸四角形 48"/>
          <p:cNvSpPr/>
          <p:nvPr/>
        </p:nvSpPr>
        <p:spPr bwMode="auto">
          <a:xfrm>
            <a:off x="5082685" y="5890640"/>
            <a:ext cx="3082508" cy="404066"/>
          </a:xfrm>
          <a:prstGeom prst="roundRect">
            <a:avLst/>
          </a:prstGeom>
          <a:solidFill>
            <a:srgbClr val="FF9966"/>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lgn="ctr">
              <a:buClr>
                <a:srgbClr val="EAEBDE"/>
              </a:buClr>
            </a:pPr>
            <a:r>
              <a:rPr lang="ja-JP" altLang="en-US" sz="1500" b="1" dirty="0">
                <a:solidFill>
                  <a:prstClr val="white"/>
                </a:solidFill>
                <a:latin typeface="+mn-ea"/>
                <a:cs typeface="メイリオ" pitchFamily="50" charset="-128"/>
              </a:rPr>
              <a:t>通所型サービスＡ／Ｂ</a:t>
            </a:r>
            <a:endParaRPr lang="zh-TW" altLang="en-US" sz="1500" b="1" dirty="0">
              <a:solidFill>
                <a:prstClr val="white"/>
              </a:solidFill>
              <a:latin typeface="+mn-ea"/>
              <a:cs typeface="メイリオ" pitchFamily="50" charset="-128"/>
            </a:endParaRPr>
          </a:p>
        </p:txBody>
      </p:sp>
      <p:sp>
        <p:nvSpPr>
          <p:cNvPr id="51" name="テキスト ボックス 50"/>
          <p:cNvSpPr txBox="1"/>
          <p:nvPr/>
        </p:nvSpPr>
        <p:spPr>
          <a:xfrm>
            <a:off x="3368064" y="5085184"/>
            <a:ext cx="2947264" cy="420808"/>
          </a:xfrm>
          <a:prstGeom prst="rect">
            <a:avLst/>
          </a:prstGeom>
          <a:noFill/>
        </p:spPr>
        <p:txBody>
          <a:bodyPr wrap="square" lIns="96698" tIns="48349" rIns="96698" bIns="48349" rtlCol="0">
            <a:spAutoFit/>
          </a:bodyPr>
          <a:lstStyle/>
          <a:p>
            <a:pPr algn="ctr">
              <a:buClr>
                <a:srgbClr val="EAEBDE"/>
              </a:buClr>
            </a:pPr>
            <a:r>
              <a:rPr lang="ja-JP" altLang="en-US" sz="2100" b="1" dirty="0">
                <a:solidFill>
                  <a:srgbClr val="002060"/>
                </a:solidFill>
                <a:latin typeface="+mn-ea"/>
                <a:cs typeface="メイリオ" pitchFamily="50" charset="-128"/>
              </a:rPr>
              <a:t>社会参加</a:t>
            </a:r>
            <a:r>
              <a:rPr lang="ja-JP" altLang="en-US" sz="1500" b="1" dirty="0">
                <a:solidFill>
                  <a:srgbClr val="002060"/>
                </a:solidFill>
                <a:latin typeface="+mn-ea"/>
                <a:cs typeface="メイリオ" pitchFamily="50" charset="-128"/>
              </a:rPr>
              <a:t>のための</a:t>
            </a:r>
            <a:r>
              <a:rPr lang="ja-JP" altLang="en-US" sz="2100" b="1" dirty="0">
                <a:solidFill>
                  <a:srgbClr val="002060"/>
                </a:solidFill>
                <a:latin typeface="+mn-ea"/>
                <a:cs typeface="メイリオ" pitchFamily="50" charset="-128"/>
              </a:rPr>
              <a:t>場所</a:t>
            </a:r>
          </a:p>
        </p:txBody>
      </p:sp>
      <p:sp>
        <p:nvSpPr>
          <p:cNvPr id="54" name="角丸四角形 53"/>
          <p:cNvSpPr/>
          <p:nvPr/>
        </p:nvSpPr>
        <p:spPr bwMode="auto">
          <a:xfrm>
            <a:off x="5084656" y="2034996"/>
            <a:ext cx="3187701" cy="1893226"/>
          </a:xfrm>
          <a:prstGeom prst="roundRect">
            <a:avLst>
              <a:gd name="adj" fmla="val 4715"/>
            </a:avLst>
          </a:prstGeom>
          <a:solidFill>
            <a:schemeClr val="accent3">
              <a:lumMod val="40000"/>
              <a:lumOff val="60000"/>
            </a:schemeClr>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buClr>
                <a:srgbClr val="EAEBDE"/>
              </a:buClr>
            </a:pPr>
            <a:endParaRPr lang="ja-JP" altLang="en-US" smtClean="0">
              <a:latin typeface="+mn-ea"/>
              <a:ea typeface="+mn-ea"/>
            </a:endParaRPr>
          </a:p>
        </p:txBody>
      </p:sp>
      <p:sp>
        <p:nvSpPr>
          <p:cNvPr id="57" name="テキスト ボックス 56"/>
          <p:cNvSpPr txBox="1"/>
          <p:nvPr/>
        </p:nvSpPr>
        <p:spPr>
          <a:xfrm>
            <a:off x="5579951" y="2034996"/>
            <a:ext cx="1096361" cy="359252"/>
          </a:xfrm>
          <a:prstGeom prst="rect">
            <a:avLst/>
          </a:prstGeom>
          <a:noFill/>
        </p:spPr>
        <p:txBody>
          <a:bodyPr wrap="square" lIns="96698" tIns="48349" rIns="96698" bIns="48349" rtlCol="0">
            <a:spAutoFit/>
          </a:bodyPr>
          <a:lstStyle/>
          <a:p>
            <a:pPr>
              <a:buClr>
                <a:srgbClr val="EAEBDE"/>
              </a:buClr>
            </a:pPr>
            <a:r>
              <a:rPr lang="ja-JP" altLang="en-US" sz="1700" b="1" dirty="0">
                <a:solidFill>
                  <a:srgbClr val="002060"/>
                </a:solidFill>
                <a:latin typeface="+mn-ea"/>
                <a:cs typeface="メイリオ" pitchFamily="50" charset="-128"/>
              </a:rPr>
              <a:t>通所型Ｃ</a:t>
            </a:r>
          </a:p>
        </p:txBody>
      </p:sp>
      <p:sp>
        <p:nvSpPr>
          <p:cNvPr id="68" name="角丸四角形 67"/>
          <p:cNvSpPr/>
          <p:nvPr/>
        </p:nvSpPr>
        <p:spPr bwMode="auto">
          <a:xfrm>
            <a:off x="5352218" y="2346771"/>
            <a:ext cx="2577237" cy="310633"/>
          </a:xfrm>
          <a:prstGeom prst="roundRect">
            <a:avLst/>
          </a:prstGeom>
          <a:solidFill>
            <a:schemeClr val="accent3">
              <a:lumMod val="75000"/>
            </a:schemeClr>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buClr>
                <a:srgbClr val="EAEBDE"/>
              </a:buClr>
            </a:pPr>
            <a:r>
              <a:rPr lang="ja-JP" altLang="en-US" sz="1700" b="1" dirty="0">
                <a:solidFill>
                  <a:prstClr val="white"/>
                </a:solidFill>
                <a:latin typeface="+mn-ea"/>
                <a:cs typeface="メイリオ" pitchFamily="50" charset="-128"/>
              </a:rPr>
              <a:t>訪問</a:t>
            </a:r>
            <a:r>
              <a:rPr lang="ja-JP" altLang="en-US" sz="1100" dirty="0">
                <a:solidFill>
                  <a:prstClr val="white"/>
                </a:solidFill>
                <a:latin typeface="+mn-ea"/>
                <a:cs typeface="メイリオ" pitchFamily="50" charset="-128"/>
              </a:rPr>
              <a:t>による</a:t>
            </a:r>
            <a:r>
              <a:rPr lang="ja-JP" altLang="en-US" sz="1700" b="1" dirty="0">
                <a:solidFill>
                  <a:prstClr val="white"/>
                </a:solidFill>
                <a:latin typeface="+mn-ea"/>
                <a:cs typeface="メイリオ" pitchFamily="50" charset="-128"/>
              </a:rPr>
              <a:t>アセスメント</a:t>
            </a:r>
          </a:p>
        </p:txBody>
      </p:sp>
      <p:sp>
        <p:nvSpPr>
          <p:cNvPr id="69" name="角丸四角形 68"/>
          <p:cNvSpPr/>
          <p:nvPr/>
        </p:nvSpPr>
        <p:spPr bwMode="auto">
          <a:xfrm>
            <a:off x="5352218" y="2712277"/>
            <a:ext cx="2577237" cy="310633"/>
          </a:xfrm>
          <a:prstGeom prst="roundRect">
            <a:avLst/>
          </a:prstGeom>
          <a:solidFill>
            <a:schemeClr val="accent3">
              <a:lumMod val="75000"/>
            </a:schemeClr>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buClr>
                <a:srgbClr val="EAEBDE"/>
              </a:buClr>
            </a:pPr>
            <a:r>
              <a:rPr lang="ja-JP" altLang="en-US" sz="1700" b="1" dirty="0">
                <a:solidFill>
                  <a:prstClr val="white"/>
                </a:solidFill>
                <a:latin typeface="+mn-ea"/>
                <a:cs typeface="メイリオ" pitchFamily="50" charset="-128"/>
              </a:rPr>
              <a:t>通所サービス</a:t>
            </a:r>
          </a:p>
        </p:txBody>
      </p:sp>
      <p:sp>
        <p:nvSpPr>
          <p:cNvPr id="70" name="正方形/長方形 69"/>
          <p:cNvSpPr/>
          <p:nvPr/>
        </p:nvSpPr>
        <p:spPr>
          <a:xfrm>
            <a:off x="5265136" y="3030412"/>
            <a:ext cx="2992983" cy="805528"/>
          </a:xfrm>
          <a:prstGeom prst="rect">
            <a:avLst/>
          </a:prstGeom>
        </p:spPr>
        <p:txBody>
          <a:bodyPr wrap="square" lIns="96698" tIns="48349" rIns="96698" bIns="48349">
            <a:spAutoFit/>
          </a:bodyPr>
          <a:lstStyle/>
          <a:p>
            <a:r>
              <a:rPr lang="ja-JP" altLang="en-US" sz="1200" dirty="0">
                <a:solidFill>
                  <a:prstClr val="black"/>
                </a:solidFill>
                <a:latin typeface="+mn-ea"/>
                <a:cs typeface="メイリオ" pitchFamily="50" charset="-128"/>
              </a:rPr>
              <a:t>・</a:t>
            </a:r>
            <a:r>
              <a:rPr lang="ja-JP" altLang="en-US" sz="1200" dirty="0" smtClean="0">
                <a:solidFill>
                  <a:prstClr val="black"/>
                </a:solidFill>
                <a:latin typeface="+mn-ea"/>
                <a:cs typeface="メイリオ" pitchFamily="50" charset="-128"/>
              </a:rPr>
              <a:t>運動器の機能向上</a:t>
            </a:r>
            <a:r>
              <a:rPr lang="ja-JP" altLang="en-US" sz="1200" dirty="0">
                <a:solidFill>
                  <a:prstClr val="black"/>
                </a:solidFill>
                <a:latin typeface="+mn-ea"/>
                <a:cs typeface="メイリオ" pitchFamily="50" charset="-128"/>
              </a:rPr>
              <a:t>プログラム／</a:t>
            </a:r>
            <a:r>
              <a:rPr lang="en-US" altLang="ja-JP" sz="1200" dirty="0">
                <a:solidFill>
                  <a:prstClr val="black"/>
                </a:solidFill>
                <a:latin typeface="+mn-ea"/>
                <a:cs typeface="メイリオ" pitchFamily="50" charset="-128"/>
              </a:rPr>
              <a:t>ADL/IADL</a:t>
            </a:r>
            <a:r>
              <a:rPr lang="ja-JP" altLang="en-US" sz="1200" dirty="0">
                <a:solidFill>
                  <a:prstClr val="black"/>
                </a:solidFill>
                <a:latin typeface="+mn-ea"/>
                <a:cs typeface="メイリオ" pitchFamily="50" charset="-128"/>
              </a:rPr>
              <a:t>動作練習プログラム／健康教育プログラム／セルフヘルプグループ育成等</a:t>
            </a:r>
            <a:endParaRPr lang="en-US" altLang="ja-JP" sz="1200" dirty="0">
              <a:solidFill>
                <a:prstClr val="black"/>
              </a:solidFill>
              <a:latin typeface="+mn-ea"/>
              <a:cs typeface="メイリオ" pitchFamily="50" charset="-128"/>
            </a:endParaRPr>
          </a:p>
          <a:p>
            <a:r>
              <a:rPr lang="ja-JP" altLang="en-US" sz="1000" dirty="0">
                <a:latin typeface="+mn-ea"/>
              </a:rPr>
              <a:t>＜最低週に１回の支援／</a:t>
            </a:r>
            <a:r>
              <a:rPr lang="en-US" altLang="ja-JP" sz="1000" dirty="0">
                <a:latin typeface="+mn-ea"/>
              </a:rPr>
              <a:t>3-6</a:t>
            </a:r>
            <a:r>
              <a:rPr lang="ja-JP" altLang="en-US" sz="1000" dirty="0">
                <a:latin typeface="+mn-ea"/>
              </a:rPr>
              <a:t>カ月程度の短期集中＞</a:t>
            </a:r>
          </a:p>
        </p:txBody>
      </p:sp>
      <p:grpSp>
        <p:nvGrpSpPr>
          <p:cNvPr id="3" name="グループ化 40"/>
          <p:cNvGrpSpPr/>
          <p:nvPr/>
        </p:nvGrpSpPr>
        <p:grpSpPr>
          <a:xfrm>
            <a:off x="4399204" y="2410483"/>
            <a:ext cx="810269" cy="825500"/>
            <a:chOff x="5232400" y="2641600"/>
            <a:chExt cx="3378200" cy="3441700"/>
          </a:xfrm>
        </p:grpSpPr>
        <p:sp>
          <p:nvSpPr>
            <p:cNvPr id="78" name="環状矢印 77"/>
            <p:cNvSpPr/>
            <p:nvPr/>
          </p:nvSpPr>
          <p:spPr bwMode="auto">
            <a:xfrm>
              <a:off x="5232400" y="2641600"/>
              <a:ext cx="3352800" cy="3352800"/>
            </a:xfrm>
            <a:prstGeom prst="circularArrow">
              <a:avLst>
                <a:gd name="adj1" fmla="val 14480"/>
                <a:gd name="adj2" fmla="val 1336528"/>
                <a:gd name="adj3" fmla="val 20119579"/>
                <a:gd name="adj4" fmla="val 10601300"/>
                <a:gd name="adj5" fmla="val 13152"/>
              </a:avLst>
            </a:prstGeom>
            <a:solidFill>
              <a:schemeClr val="accent1"/>
            </a:solidFill>
            <a:ln w="12700"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buClr>
                  <a:srgbClr val="EAEBDE"/>
                </a:buClr>
              </a:pPr>
              <a:endParaRPr lang="ja-JP" altLang="en-US" smtClean="0">
                <a:latin typeface="+mn-ea"/>
                <a:ea typeface="+mn-ea"/>
              </a:endParaRPr>
            </a:p>
          </p:txBody>
        </p:sp>
        <p:sp>
          <p:nvSpPr>
            <p:cNvPr id="79" name="環状矢印 78"/>
            <p:cNvSpPr/>
            <p:nvPr/>
          </p:nvSpPr>
          <p:spPr bwMode="auto">
            <a:xfrm flipH="1" flipV="1">
              <a:off x="5257800" y="2730500"/>
              <a:ext cx="3352800" cy="3352800"/>
            </a:xfrm>
            <a:prstGeom prst="circularArrow">
              <a:avLst>
                <a:gd name="adj1" fmla="val 14480"/>
                <a:gd name="adj2" fmla="val 1336528"/>
                <a:gd name="adj3" fmla="val 20119579"/>
                <a:gd name="adj4" fmla="val 10581899"/>
                <a:gd name="adj5" fmla="val 13152"/>
              </a:avLst>
            </a:prstGeom>
            <a:solidFill>
              <a:schemeClr val="accent1"/>
            </a:solidFill>
            <a:ln w="12700"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buClr>
                  <a:srgbClr val="EAEBDE"/>
                </a:buClr>
              </a:pPr>
              <a:endParaRPr lang="ja-JP" altLang="en-US" smtClean="0">
                <a:latin typeface="+mn-ea"/>
                <a:ea typeface="+mn-ea"/>
              </a:endParaRPr>
            </a:p>
          </p:txBody>
        </p:sp>
      </p:grpSp>
      <p:sp>
        <p:nvSpPr>
          <p:cNvPr id="80" name="テキスト ボックス 79"/>
          <p:cNvSpPr txBox="1"/>
          <p:nvPr/>
        </p:nvSpPr>
        <p:spPr>
          <a:xfrm>
            <a:off x="4455095" y="2657408"/>
            <a:ext cx="698500" cy="328475"/>
          </a:xfrm>
          <a:prstGeom prst="rect">
            <a:avLst/>
          </a:prstGeom>
          <a:noFill/>
        </p:spPr>
        <p:txBody>
          <a:bodyPr wrap="square" lIns="96698" tIns="48349" rIns="96698" bIns="48349" rtlCol="0">
            <a:spAutoFit/>
          </a:bodyPr>
          <a:lstStyle/>
          <a:p>
            <a:pPr algn="ctr">
              <a:buClr>
                <a:srgbClr val="EAEBDE"/>
              </a:buClr>
            </a:pPr>
            <a:r>
              <a:rPr lang="ja-JP" altLang="en-US" sz="1500" b="1" dirty="0">
                <a:solidFill>
                  <a:prstClr val="black"/>
                </a:solidFill>
                <a:latin typeface="+mn-ea"/>
                <a:cs typeface="メイリオ" pitchFamily="50" charset="-128"/>
              </a:rPr>
              <a:t>連動</a:t>
            </a:r>
            <a:endParaRPr lang="ja-JP" altLang="en-US" sz="1700" b="1" dirty="0">
              <a:solidFill>
                <a:prstClr val="black"/>
              </a:solidFill>
              <a:latin typeface="+mn-ea"/>
              <a:cs typeface="メイリオ" pitchFamily="50" charset="-128"/>
            </a:endParaRPr>
          </a:p>
        </p:txBody>
      </p:sp>
      <p:sp>
        <p:nvSpPr>
          <p:cNvPr id="85" name="曲折矢印 84"/>
          <p:cNvSpPr/>
          <p:nvPr/>
        </p:nvSpPr>
        <p:spPr bwMode="auto">
          <a:xfrm rot="5400000">
            <a:off x="4238834" y="3480259"/>
            <a:ext cx="730066" cy="410094"/>
          </a:xfrm>
          <a:prstGeom prst="bentArrow">
            <a:avLst/>
          </a:prstGeom>
          <a:solidFill>
            <a:srgbClr val="FFC000"/>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buClr>
                <a:srgbClr val="EAEBDE"/>
              </a:buClr>
            </a:pPr>
            <a:endParaRPr lang="ja-JP" altLang="en-US" smtClean="0">
              <a:latin typeface="+mn-ea"/>
              <a:ea typeface="+mn-ea"/>
            </a:endParaRPr>
          </a:p>
        </p:txBody>
      </p:sp>
      <p:sp>
        <p:nvSpPr>
          <p:cNvPr id="86" name="曲折矢印 85"/>
          <p:cNvSpPr/>
          <p:nvPr/>
        </p:nvSpPr>
        <p:spPr bwMode="auto">
          <a:xfrm rot="16200000" flipH="1">
            <a:off x="4645890" y="3483308"/>
            <a:ext cx="736159" cy="410094"/>
          </a:xfrm>
          <a:prstGeom prst="bentArrow">
            <a:avLst/>
          </a:prstGeom>
          <a:solidFill>
            <a:srgbClr val="FFC000"/>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buClr>
                <a:srgbClr val="EAEBDE"/>
              </a:buClr>
            </a:pPr>
            <a:endParaRPr lang="ja-JP" altLang="en-US" smtClean="0">
              <a:latin typeface="+mn-ea"/>
              <a:ea typeface="+mn-ea"/>
            </a:endParaRPr>
          </a:p>
        </p:txBody>
      </p:sp>
      <p:sp>
        <p:nvSpPr>
          <p:cNvPr id="88" name="角丸四角形 87"/>
          <p:cNvSpPr/>
          <p:nvPr/>
        </p:nvSpPr>
        <p:spPr bwMode="auto">
          <a:xfrm>
            <a:off x="1084308" y="1551120"/>
            <a:ext cx="3353954" cy="617025"/>
          </a:xfrm>
          <a:prstGeom prst="roundRect">
            <a:avLst/>
          </a:prstGeom>
          <a:solidFill>
            <a:schemeClr val="accent3">
              <a:lumMod val="75000"/>
            </a:schemeClr>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buClr>
                <a:srgbClr val="EAEBDE"/>
              </a:buClr>
            </a:pPr>
            <a:r>
              <a:rPr lang="ja-JP" altLang="en-US" sz="1200" b="1" dirty="0">
                <a:solidFill>
                  <a:prstClr val="white"/>
                </a:solidFill>
                <a:latin typeface="+mn-ea"/>
                <a:cs typeface="メイリオ" pitchFamily="50" charset="-128"/>
              </a:rPr>
              <a:t>＜生活行為の改善を目的とした＞</a:t>
            </a:r>
            <a:r>
              <a:rPr lang="en-US" altLang="ja-JP" sz="1700" b="1" dirty="0">
                <a:solidFill>
                  <a:prstClr val="white"/>
                </a:solidFill>
                <a:latin typeface="+mn-ea"/>
                <a:cs typeface="メイリオ" pitchFamily="50" charset="-128"/>
              </a:rPr>
              <a:t/>
            </a:r>
            <a:br>
              <a:rPr lang="en-US" altLang="ja-JP" sz="1700" b="1" dirty="0">
                <a:solidFill>
                  <a:prstClr val="white"/>
                </a:solidFill>
                <a:latin typeface="+mn-ea"/>
                <a:cs typeface="メイリオ" pitchFamily="50" charset="-128"/>
              </a:rPr>
            </a:br>
            <a:r>
              <a:rPr lang="ja-JP" altLang="en-US" sz="1700" b="1" dirty="0">
                <a:solidFill>
                  <a:prstClr val="white"/>
                </a:solidFill>
                <a:latin typeface="+mn-ea"/>
                <a:cs typeface="メイリオ" pitchFamily="50" charset="-128"/>
              </a:rPr>
              <a:t>介護予防ケアマネジメント</a:t>
            </a:r>
          </a:p>
        </p:txBody>
      </p:sp>
      <p:sp>
        <p:nvSpPr>
          <p:cNvPr id="89" name="下矢印 88"/>
          <p:cNvSpPr/>
          <p:nvPr/>
        </p:nvSpPr>
        <p:spPr bwMode="auto">
          <a:xfrm>
            <a:off x="4520746" y="4842382"/>
            <a:ext cx="607630" cy="247942"/>
          </a:xfrm>
          <a:prstGeom prst="downArrow">
            <a:avLst/>
          </a:prstGeom>
          <a:solidFill>
            <a:srgbClr val="FFC000"/>
          </a:solidFill>
          <a:ln w="28575" cap="flat" cmpd="sng" algn="ctr">
            <a:solidFill>
              <a:schemeClr val="bg1"/>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buClr>
                <a:srgbClr val="EAEBDE"/>
              </a:buClr>
            </a:pPr>
            <a:endParaRPr lang="ja-JP" altLang="en-US" smtClean="0">
              <a:latin typeface="+mn-ea"/>
              <a:ea typeface="+mn-ea"/>
            </a:endParaRPr>
          </a:p>
        </p:txBody>
      </p:sp>
      <p:sp>
        <p:nvSpPr>
          <p:cNvPr id="35" name="角丸四角形 34"/>
          <p:cNvSpPr/>
          <p:nvPr/>
        </p:nvSpPr>
        <p:spPr bwMode="auto">
          <a:xfrm>
            <a:off x="5084651" y="1282593"/>
            <a:ext cx="3148700" cy="727783"/>
          </a:xfrm>
          <a:prstGeom prst="roundRect">
            <a:avLst>
              <a:gd name="adj" fmla="val 4715"/>
            </a:avLst>
          </a:prstGeom>
          <a:solidFill>
            <a:schemeClr val="accent3">
              <a:lumMod val="40000"/>
              <a:lumOff val="60000"/>
            </a:schemeClr>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buClr>
                <a:srgbClr val="EAEBDE"/>
              </a:buClr>
            </a:pPr>
            <a:endParaRPr lang="ja-JP" altLang="en-US" smtClean="0">
              <a:solidFill>
                <a:srgbClr val="FF0000"/>
              </a:solidFill>
              <a:latin typeface="+mn-ea"/>
              <a:ea typeface="+mn-ea"/>
            </a:endParaRPr>
          </a:p>
        </p:txBody>
      </p:sp>
      <p:grpSp>
        <p:nvGrpSpPr>
          <p:cNvPr id="36" name="グループ化 56"/>
          <p:cNvGrpSpPr/>
          <p:nvPr/>
        </p:nvGrpSpPr>
        <p:grpSpPr>
          <a:xfrm>
            <a:off x="7856031" y="1637411"/>
            <a:ext cx="810269" cy="825500"/>
            <a:chOff x="5232400" y="2641600"/>
            <a:chExt cx="3378200" cy="3441700"/>
          </a:xfrm>
        </p:grpSpPr>
        <p:sp>
          <p:nvSpPr>
            <p:cNvPr id="37" name="環状矢印 36"/>
            <p:cNvSpPr/>
            <p:nvPr/>
          </p:nvSpPr>
          <p:spPr bwMode="auto">
            <a:xfrm>
              <a:off x="5232400" y="2641600"/>
              <a:ext cx="3352800" cy="3352800"/>
            </a:xfrm>
            <a:prstGeom prst="circularArrow">
              <a:avLst>
                <a:gd name="adj1" fmla="val 14480"/>
                <a:gd name="adj2" fmla="val 1336528"/>
                <a:gd name="adj3" fmla="val 20119579"/>
                <a:gd name="adj4" fmla="val 10601300"/>
                <a:gd name="adj5" fmla="val 13152"/>
              </a:avLst>
            </a:prstGeom>
            <a:solidFill>
              <a:schemeClr val="accent1"/>
            </a:solidFill>
            <a:ln w="12700"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buClr>
                  <a:srgbClr val="EAEBDE"/>
                </a:buClr>
              </a:pPr>
              <a:endParaRPr lang="ja-JP" altLang="en-US" smtClean="0">
                <a:latin typeface="+mn-ea"/>
                <a:ea typeface="+mn-ea"/>
              </a:endParaRPr>
            </a:p>
          </p:txBody>
        </p:sp>
        <p:sp>
          <p:nvSpPr>
            <p:cNvPr id="39" name="環状矢印 38"/>
            <p:cNvSpPr/>
            <p:nvPr/>
          </p:nvSpPr>
          <p:spPr bwMode="auto">
            <a:xfrm flipH="1" flipV="1">
              <a:off x="5257800" y="2730500"/>
              <a:ext cx="3352800" cy="3352800"/>
            </a:xfrm>
            <a:prstGeom prst="circularArrow">
              <a:avLst>
                <a:gd name="adj1" fmla="val 14480"/>
                <a:gd name="adj2" fmla="val 1336528"/>
                <a:gd name="adj3" fmla="val 20119579"/>
                <a:gd name="adj4" fmla="val 10581899"/>
                <a:gd name="adj5" fmla="val 13152"/>
              </a:avLst>
            </a:prstGeom>
            <a:solidFill>
              <a:schemeClr val="accent1"/>
            </a:solidFill>
            <a:ln w="12700"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buClr>
                  <a:srgbClr val="EAEBDE"/>
                </a:buClr>
              </a:pPr>
              <a:endParaRPr lang="ja-JP" altLang="en-US" smtClean="0">
                <a:latin typeface="+mn-ea"/>
                <a:ea typeface="+mn-ea"/>
              </a:endParaRPr>
            </a:p>
          </p:txBody>
        </p:sp>
      </p:grpSp>
      <p:sp>
        <p:nvSpPr>
          <p:cNvPr id="40" name="テキスト ボックス 39"/>
          <p:cNvSpPr txBox="1"/>
          <p:nvPr/>
        </p:nvSpPr>
        <p:spPr>
          <a:xfrm>
            <a:off x="5579959" y="1251694"/>
            <a:ext cx="1067927" cy="359252"/>
          </a:xfrm>
          <a:prstGeom prst="rect">
            <a:avLst/>
          </a:prstGeom>
          <a:noFill/>
        </p:spPr>
        <p:txBody>
          <a:bodyPr wrap="square" lIns="96698" tIns="48349" rIns="96698" bIns="48349" rtlCol="0">
            <a:spAutoFit/>
          </a:bodyPr>
          <a:lstStyle/>
          <a:p>
            <a:pPr>
              <a:buClr>
                <a:srgbClr val="EAEBDE"/>
              </a:buClr>
            </a:pPr>
            <a:r>
              <a:rPr lang="ja-JP" altLang="en-US" sz="1700" b="1" dirty="0">
                <a:solidFill>
                  <a:srgbClr val="002060"/>
                </a:solidFill>
                <a:latin typeface="+mn-ea"/>
                <a:cs typeface="メイリオ" pitchFamily="50" charset="-128"/>
              </a:rPr>
              <a:t>訪問型Ｃ</a:t>
            </a:r>
          </a:p>
        </p:txBody>
      </p:sp>
      <p:sp>
        <p:nvSpPr>
          <p:cNvPr id="42" name="正方形/長方形 41"/>
          <p:cNvSpPr/>
          <p:nvPr/>
        </p:nvSpPr>
        <p:spPr>
          <a:xfrm>
            <a:off x="5313219" y="1578330"/>
            <a:ext cx="2920137" cy="466974"/>
          </a:xfrm>
          <a:prstGeom prst="rect">
            <a:avLst/>
          </a:prstGeom>
        </p:spPr>
        <p:txBody>
          <a:bodyPr wrap="square" lIns="96698" tIns="48349" rIns="96698" bIns="48349">
            <a:spAutoFit/>
          </a:bodyPr>
          <a:lstStyle/>
          <a:p>
            <a:r>
              <a:rPr lang="ja-JP" altLang="en-US" sz="1200" dirty="0">
                <a:latin typeface="+mn-ea"/>
                <a:cs typeface="メイリオ" pitchFamily="50" charset="-128"/>
              </a:rPr>
              <a:t>・閉じこもりやうつ、認知機能</a:t>
            </a:r>
            <a:r>
              <a:rPr lang="en-US" altLang="ja-JP" sz="1200" dirty="0">
                <a:latin typeface="+mn-ea"/>
                <a:cs typeface="メイリオ" pitchFamily="50" charset="-128"/>
              </a:rPr>
              <a:t/>
            </a:r>
            <a:br>
              <a:rPr lang="en-US" altLang="ja-JP" sz="1200" dirty="0">
                <a:latin typeface="+mn-ea"/>
                <a:cs typeface="メイリオ" pitchFamily="50" charset="-128"/>
              </a:rPr>
            </a:br>
            <a:r>
              <a:rPr lang="ja-JP" altLang="en-US" sz="1200" dirty="0">
                <a:latin typeface="+mn-ea"/>
                <a:cs typeface="メイリオ" pitchFamily="50" charset="-128"/>
              </a:rPr>
              <a:t>　低下者への訪問によるアプローチ</a:t>
            </a:r>
          </a:p>
        </p:txBody>
      </p:sp>
      <p:sp>
        <p:nvSpPr>
          <p:cNvPr id="43" name="テキスト ボックス 42"/>
          <p:cNvSpPr txBox="1"/>
          <p:nvPr/>
        </p:nvSpPr>
        <p:spPr>
          <a:xfrm>
            <a:off x="7935704" y="1802234"/>
            <a:ext cx="698500" cy="528530"/>
          </a:xfrm>
          <a:prstGeom prst="rect">
            <a:avLst/>
          </a:prstGeom>
          <a:noFill/>
        </p:spPr>
        <p:txBody>
          <a:bodyPr wrap="square" lIns="96698" tIns="48349" rIns="96698" bIns="48349" rtlCol="0">
            <a:spAutoFit/>
          </a:bodyPr>
          <a:lstStyle/>
          <a:p>
            <a:pPr>
              <a:buClr>
                <a:srgbClr val="EAEBDE"/>
              </a:buClr>
            </a:pPr>
            <a:r>
              <a:rPr lang="ja-JP" altLang="en-US" sz="1500" b="1" dirty="0">
                <a:solidFill>
                  <a:prstClr val="black"/>
                </a:solidFill>
                <a:latin typeface="+mn-ea"/>
                <a:cs typeface="メイリオ" pitchFamily="50" charset="-128"/>
              </a:rPr>
              <a:t>組み</a:t>
            </a:r>
            <a:r>
              <a:rPr lang="en-US" altLang="ja-JP" sz="1500" b="1" dirty="0">
                <a:solidFill>
                  <a:prstClr val="black"/>
                </a:solidFill>
                <a:latin typeface="+mn-ea"/>
                <a:cs typeface="メイリオ" pitchFamily="50" charset="-128"/>
              </a:rPr>
              <a:t/>
            </a:r>
            <a:br>
              <a:rPr lang="en-US" altLang="ja-JP" sz="1500" b="1" dirty="0">
                <a:solidFill>
                  <a:prstClr val="black"/>
                </a:solidFill>
                <a:latin typeface="+mn-ea"/>
                <a:cs typeface="メイリオ" pitchFamily="50" charset="-128"/>
              </a:rPr>
            </a:br>
            <a:r>
              <a:rPr lang="ja-JP" altLang="en-US" sz="1300" b="1" dirty="0">
                <a:solidFill>
                  <a:prstClr val="black"/>
                </a:solidFill>
                <a:latin typeface="+mn-ea"/>
                <a:cs typeface="メイリオ" pitchFamily="50" charset="-128"/>
              </a:rPr>
              <a:t>合わせ</a:t>
            </a:r>
            <a:endParaRPr lang="ja-JP" altLang="en-US" sz="1500" b="1" dirty="0">
              <a:solidFill>
                <a:prstClr val="black"/>
              </a:solidFill>
              <a:latin typeface="+mn-ea"/>
              <a:cs typeface="メイリオ" pitchFamily="50" charset="-128"/>
            </a:endParaRPr>
          </a:p>
        </p:txBody>
      </p:sp>
      <p:sp>
        <p:nvSpPr>
          <p:cNvPr id="83" name="円/楕円 82"/>
          <p:cNvSpPr/>
          <p:nvPr/>
        </p:nvSpPr>
        <p:spPr bwMode="auto">
          <a:xfrm>
            <a:off x="3363529" y="4011453"/>
            <a:ext cx="2802488" cy="830929"/>
          </a:xfrm>
          <a:prstGeom prst="ellipse">
            <a:avLst/>
          </a:prstGeom>
          <a:solidFill>
            <a:schemeClr val="accent1"/>
          </a:solidFill>
          <a:ln w="12700" cap="flat" cmpd="sng" algn="ctr">
            <a:solidFill>
              <a:schemeClr val="bg2"/>
            </a:solidFill>
            <a:prstDash val="solid"/>
            <a:round/>
            <a:headEnd type="none" w="med" len="med"/>
            <a:tailEnd type="none" w="med" len="med"/>
          </a:ln>
          <a:effectLst/>
        </p:spPr>
        <p:txBody>
          <a:bodyPr vert="horz" wrap="none" lIns="19035" tIns="19035" rIns="19035" bIns="19035" numCol="1" rtlCol="0" anchor="ctr" anchorCtr="0" compatLnSpc="1">
            <a:prstTxWarp prst="textNoShape">
              <a:avLst/>
            </a:prstTxWarp>
          </a:bodyPr>
          <a:lstStyle/>
          <a:p>
            <a:pPr>
              <a:buClr>
                <a:srgbClr val="EAEBDE"/>
              </a:buClr>
            </a:pPr>
            <a:endParaRPr lang="ja-JP" altLang="en-US" dirty="0" smtClean="0">
              <a:latin typeface="+mn-ea"/>
              <a:ea typeface="+mn-ea"/>
            </a:endParaRPr>
          </a:p>
        </p:txBody>
      </p:sp>
      <p:sp>
        <p:nvSpPr>
          <p:cNvPr id="84" name="テキスト ボックス 83"/>
          <p:cNvSpPr txBox="1"/>
          <p:nvPr/>
        </p:nvSpPr>
        <p:spPr>
          <a:xfrm>
            <a:off x="3656855" y="4221088"/>
            <a:ext cx="2736305" cy="497752"/>
          </a:xfrm>
          <a:prstGeom prst="rect">
            <a:avLst/>
          </a:prstGeom>
          <a:noFill/>
        </p:spPr>
        <p:txBody>
          <a:bodyPr wrap="square" lIns="96698" tIns="48349" rIns="96698" bIns="48349" rtlCol="0">
            <a:spAutoFit/>
          </a:bodyPr>
          <a:lstStyle/>
          <a:p>
            <a:pPr>
              <a:buClr>
                <a:srgbClr val="EAEBDE"/>
              </a:buClr>
            </a:pPr>
            <a:r>
              <a:rPr lang="ja-JP" altLang="en-US" sz="1100" b="1" dirty="0">
                <a:solidFill>
                  <a:prstClr val="white"/>
                </a:solidFill>
                <a:latin typeface="+mn-ea"/>
                <a:cs typeface="メイリオ" pitchFamily="50" charset="-128"/>
              </a:rPr>
              <a:t>カンファレンスの実施や</a:t>
            </a:r>
            <a:r>
              <a:rPr lang="en-US" altLang="ja-JP" sz="1300" b="1" dirty="0">
                <a:solidFill>
                  <a:prstClr val="white"/>
                </a:solidFill>
                <a:latin typeface="+mn-ea"/>
                <a:cs typeface="メイリオ" pitchFamily="50" charset="-128"/>
              </a:rPr>
              <a:t/>
            </a:r>
            <a:br>
              <a:rPr lang="en-US" altLang="ja-JP" sz="1300" b="1" dirty="0">
                <a:solidFill>
                  <a:prstClr val="white"/>
                </a:solidFill>
                <a:latin typeface="+mn-ea"/>
                <a:cs typeface="メイリオ" pitchFamily="50" charset="-128"/>
              </a:rPr>
            </a:br>
            <a:r>
              <a:rPr lang="ja-JP" altLang="en-US" sz="1500" b="1" dirty="0">
                <a:solidFill>
                  <a:prstClr val="white"/>
                </a:solidFill>
                <a:latin typeface="+mn-ea"/>
                <a:cs typeface="メイリオ" pitchFamily="50" charset="-128"/>
              </a:rPr>
              <a:t>地域ケア個別会議</a:t>
            </a:r>
            <a:r>
              <a:rPr lang="ja-JP" altLang="en-US" sz="1100" b="1" dirty="0">
                <a:solidFill>
                  <a:prstClr val="white"/>
                </a:solidFill>
                <a:latin typeface="+mn-ea"/>
                <a:cs typeface="メイリオ" pitchFamily="50" charset="-128"/>
              </a:rPr>
              <a:t>の</a:t>
            </a:r>
            <a:r>
              <a:rPr lang="ja-JP" altLang="en-US" sz="1100" b="1" dirty="0" smtClean="0">
                <a:solidFill>
                  <a:prstClr val="white"/>
                </a:solidFill>
                <a:latin typeface="+mn-ea"/>
                <a:cs typeface="メイリオ" pitchFamily="50" charset="-128"/>
              </a:rPr>
              <a:t>活用　等</a:t>
            </a:r>
            <a:endParaRPr lang="ja-JP" altLang="en-US" sz="1100" b="1" dirty="0">
              <a:solidFill>
                <a:prstClr val="white"/>
              </a:solidFill>
              <a:latin typeface="+mn-ea"/>
              <a:cs typeface="メイリオ" pitchFamily="50" charset="-128"/>
            </a:endParaRPr>
          </a:p>
        </p:txBody>
      </p:sp>
      <p:sp>
        <p:nvSpPr>
          <p:cNvPr id="4" name="スライド番号プレースホルダー 3"/>
          <p:cNvSpPr>
            <a:spLocks noGrp="1"/>
          </p:cNvSpPr>
          <p:nvPr>
            <p:ph type="sldNum" sz="quarter" idx="12"/>
          </p:nvPr>
        </p:nvSpPr>
        <p:spPr>
          <a:xfrm>
            <a:off x="7569977" y="6160219"/>
            <a:ext cx="2311400" cy="365125"/>
          </a:xfrm>
        </p:spPr>
        <p:txBody>
          <a:bodyPr/>
          <a:lstStyle/>
          <a:p>
            <a:fld id="{606D7E6A-54E1-4AA5-9D49-9786E4CA8AD1}" type="slidenum">
              <a:rPr kumimoji="1" lang="ja-JP" altLang="en-US" smtClean="0"/>
              <a:t>51</a:t>
            </a:fld>
            <a:endParaRPr kumimoji="1" lang="ja-JP" altLang="en-US" dirty="0"/>
          </a:p>
        </p:txBody>
      </p:sp>
      <p:sp>
        <p:nvSpPr>
          <p:cNvPr id="45" name="正方形/長方形 44"/>
          <p:cNvSpPr/>
          <p:nvPr/>
        </p:nvSpPr>
        <p:spPr>
          <a:xfrm>
            <a:off x="-11875" y="-35626"/>
            <a:ext cx="9906000"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400" b="1" dirty="0" smtClean="0">
                <a:solidFill>
                  <a:schemeClr val="bg1"/>
                </a:solidFill>
              </a:rPr>
              <a:t>短期集中予防サービス終了後の社会参加づくり</a:t>
            </a:r>
            <a:endParaRPr lang="en-US" altLang="ja-JP" sz="2400" b="1" dirty="0">
              <a:solidFill>
                <a:schemeClr val="bg1"/>
              </a:solidFill>
            </a:endParaRPr>
          </a:p>
        </p:txBody>
      </p:sp>
      <p:sp>
        <p:nvSpPr>
          <p:cNvPr id="2" name="テキスト ボックス 1"/>
          <p:cNvSpPr txBox="1"/>
          <p:nvPr/>
        </p:nvSpPr>
        <p:spPr>
          <a:xfrm>
            <a:off x="425045" y="605363"/>
            <a:ext cx="9189341" cy="646331"/>
          </a:xfrm>
          <a:prstGeom prst="rect">
            <a:avLst/>
          </a:prstGeom>
          <a:noFill/>
        </p:spPr>
        <p:txBody>
          <a:bodyPr wrap="square" rtlCol="0">
            <a:spAutoFit/>
          </a:bodyPr>
          <a:lstStyle/>
          <a:p>
            <a:r>
              <a:rPr kumimoji="1" lang="ja-JP" altLang="en-US" dirty="0" smtClean="0"/>
              <a:t>　短期集中予防サービスは</a:t>
            </a:r>
            <a:r>
              <a:rPr kumimoji="1" lang="en-US" altLang="ja-JP" dirty="0" smtClean="0"/>
              <a:t>3</a:t>
            </a:r>
            <a:r>
              <a:rPr kumimoji="1" lang="ja-JP" altLang="en-US" dirty="0" smtClean="0"/>
              <a:t>から</a:t>
            </a:r>
            <a:r>
              <a:rPr kumimoji="1" lang="en-US" altLang="ja-JP" dirty="0" smtClean="0"/>
              <a:t>6</a:t>
            </a:r>
            <a:r>
              <a:rPr kumimoji="1" lang="ja-JP" altLang="en-US" dirty="0" smtClean="0"/>
              <a:t>ヶ月程度のサービス提供であることから、サービス終了後の社会参加のための場の検討が必要である。</a:t>
            </a:r>
            <a:endParaRPr kumimoji="1" lang="ja-JP" altLang="en-US" dirty="0"/>
          </a:p>
        </p:txBody>
      </p:sp>
      <p:sp>
        <p:nvSpPr>
          <p:cNvPr id="9" name="テキスト ボックス 8"/>
          <p:cNvSpPr txBox="1"/>
          <p:nvPr/>
        </p:nvSpPr>
        <p:spPr>
          <a:xfrm>
            <a:off x="92688" y="6555570"/>
            <a:ext cx="9521699" cy="259225"/>
          </a:xfrm>
          <a:prstGeom prst="rect">
            <a:avLst/>
          </a:prstGeom>
          <a:noFill/>
          <a:ln>
            <a:solidFill>
              <a:schemeClr val="tx1"/>
            </a:solidFill>
            <a:prstDash val="dash"/>
          </a:ln>
        </p:spPr>
        <p:txBody>
          <a:bodyPr wrap="square" lIns="96698" tIns="48349" rIns="96698" bIns="48349" rtlCol="0">
            <a:spAutoFit/>
          </a:bodyPr>
          <a:lstStyle/>
          <a:p>
            <a:pPr marL="193060" indent="-193060"/>
            <a:r>
              <a:rPr lang="en-US" altLang="ja-JP" sz="1050" dirty="0">
                <a:solidFill>
                  <a:prstClr val="black"/>
                </a:solidFill>
                <a:latin typeface="+mn-ea"/>
                <a:cs typeface="メイリオ" pitchFamily="50" charset="-128"/>
              </a:rPr>
              <a:t>※</a:t>
            </a:r>
            <a:r>
              <a:rPr lang="ja-JP" altLang="en-US" sz="1050" dirty="0">
                <a:solidFill>
                  <a:prstClr val="black"/>
                </a:solidFill>
                <a:latin typeface="+mn-ea"/>
                <a:cs typeface="メイリオ" pitchFamily="50" charset="-128"/>
              </a:rPr>
              <a:t>「生活行為」とは、個人の活動として行う排泄、入浴、調理、買い物、趣味活動等の行為をいう。（通所</a:t>
            </a:r>
            <a:r>
              <a:rPr lang="ja-JP" altLang="en-US" sz="1050" dirty="0" smtClean="0">
                <a:solidFill>
                  <a:prstClr val="black"/>
                </a:solidFill>
                <a:latin typeface="+mn-ea"/>
                <a:cs typeface="メイリオ" pitchFamily="50" charset="-128"/>
              </a:rPr>
              <a:t>リハビリテーション留意</a:t>
            </a:r>
            <a:r>
              <a:rPr lang="ja-JP" altLang="en-US" sz="1050" dirty="0">
                <a:solidFill>
                  <a:prstClr val="black"/>
                </a:solidFill>
                <a:latin typeface="+mn-ea"/>
                <a:cs typeface="メイリオ" pitchFamily="50" charset="-128"/>
              </a:rPr>
              <a:t>事項通知</a:t>
            </a:r>
            <a:r>
              <a:rPr lang="en-US" altLang="ja-JP" sz="1050" dirty="0">
                <a:solidFill>
                  <a:prstClr val="black"/>
                </a:solidFill>
                <a:latin typeface="+mn-ea"/>
                <a:cs typeface="メイリオ" pitchFamily="50" charset="-128"/>
              </a:rPr>
              <a:t>[</a:t>
            </a:r>
            <a:r>
              <a:rPr lang="ja-JP" altLang="en-US" sz="1050" dirty="0">
                <a:solidFill>
                  <a:prstClr val="black"/>
                </a:solidFill>
                <a:latin typeface="+mn-ea"/>
                <a:cs typeface="メイリオ" pitchFamily="50" charset="-128"/>
              </a:rPr>
              <a:t>老企第</a:t>
            </a:r>
            <a:r>
              <a:rPr lang="en-US" altLang="ja-JP" sz="1050" dirty="0">
                <a:solidFill>
                  <a:prstClr val="black"/>
                </a:solidFill>
                <a:latin typeface="+mn-ea"/>
                <a:cs typeface="メイリオ" pitchFamily="50" charset="-128"/>
              </a:rPr>
              <a:t>36</a:t>
            </a:r>
            <a:r>
              <a:rPr lang="ja-JP" altLang="en-US" sz="1050" dirty="0">
                <a:solidFill>
                  <a:prstClr val="black"/>
                </a:solidFill>
                <a:latin typeface="+mn-ea"/>
                <a:cs typeface="メイリオ" pitchFamily="50" charset="-128"/>
              </a:rPr>
              <a:t>号　第２の８</a:t>
            </a:r>
            <a:r>
              <a:rPr lang="en-US" altLang="ja-JP" sz="1050" dirty="0">
                <a:solidFill>
                  <a:prstClr val="black"/>
                </a:solidFill>
                <a:latin typeface="+mn-ea"/>
                <a:cs typeface="メイリオ" pitchFamily="50" charset="-128"/>
              </a:rPr>
              <a:t>(12)]</a:t>
            </a:r>
            <a:r>
              <a:rPr lang="ja-JP" altLang="en-US" sz="1050" dirty="0">
                <a:solidFill>
                  <a:prstClr val="black"/>
                </a:solidFill>
                <a:latin typeface="+mn-ea"/>
                <a:cs typeface="メイリオ" pitchFamily="50" charset="-128"/>
              </a:rPr>
              <a:t>より）</a:t>
            </a:r>
          </a:p>
        </p:txBody>
      </p:sp>
    </p:spTree>
    <p:extLst>
      <p:ext uri="{BB962C8B-B14F-4D97-AF65-F5344CB8AC3E}">
        <p14:creationId xmlns:p14="http://schemas.microsoft.com/office/powerpoint/2010/main" val="29886464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50414" y="6016564"/>
            <a:ext cx="6581648" cy="841436"/>
          </a:xfrm>
          <a:prstGeom prst="rect">
            <a:avLst/>
          </a:prstGeom>
        </p:spPr>
        <p:txBody>
          <a:bodyPr wrap="none" lIns="96698" tIns="48349" rIns="96698" bIns="48349">
            <a:spAutoFit/>
          </a:bodyPr>
          <a:lstStyle/>
          <a:p>
            <a:pPr>
              <a:lnSpc>
                <a:spcPts val="2855"/>
              </a:lnSpc>
            </a:pPr>
            <a:r>
              <a:rPr lang="ja-JP" altLang="en-US" dirty="0" smtClean="0"/>
              <a:t>①清潔の保持、健康状態の管理　　②業務上</a:t>
            </a:r>
            <a:r>
              <a:rPr lang="ja-JP" altLang="en-US" dirty="0"/>
              <a:t>知り得た</a:t>
            </a:r>
            <a:r>
              <a:rPr lang="ja-JP" altLang="en-US" dirty="0" smtClean="0"/>
              <a:t>秘密の保持</a:t>
            </a:r>
            <a:endParaRPr lang="en-US" altLang="ja-JP" dirty="0" smtClean="0"/>
          </a:p>
          <a:p>
            <a:pPr>
              <a:lnSpc>
                <a:spcPts val="2855"/>
              </a:lnSpc>
            </a:pPr>
            <a:r>
              <a:rPr lang="ja-JP" altLang="en-US" dirty="0" smtClean="0"/>
              <a:t>➂事故</a:t>
            </a:r>
            <a:r>
              <a:rPr lang="ja-JP" altLang="en-US" dirty="0"/>
              <a:t>が発生した場合へ</a:t>
            </a:r>
            <a:r>
              <a:rPr lang="ja-JP" altLang="en-US" dirty="0" smtClean="0"/>
              <a:t>の措置　　④廃止または休止の届け出</a:t>
            </a:r>
            <a:endParaRPr lang="en-US" altLang="ja-JP" dirty="0" smtClean="0"/>
          </a:p>
        </p:txBody>
      </p:sp>
      <p:sp>
        <p:nvSpPr>
          <p:cNvPr id="20" name="正方形/長方形 19"/>
          <p:cNvSpPr/>
          <p:nvPr/>
        </p:nvSpPr>
        <p:spPr>
          <a:xfrm>
            <a:off x="761866" y="3861048"/>
            <a:ext cx="8067956" cy="1759636"/>
          </a:xfrm>
          <a:prstGeom prst="rect">
            <a:avLst/>
          </a:prstGeom>
        </p:spPr>
        <p:txBody>
          <a:bodyPr wrap="square" lIns="96698" tIns="48349" rIns="96698" bIns="48349">
            <a:spAutoFit/>
          </a:bodyPr>
          <a:lstStyle/>
          <a:p>
            <a:pPr marL="302181" indent="-302181">
              <a:buFont typeface="Wingdings" panose="05000000000000000000" pitchFamily="2" charset="2"/>
              <a:buChar char="u"/>
            </a:pPr>
            <a:r>
              <a:rPr lang="ja-JP" altLang="en-US" dirty="0" smtClean="0"/>
              <a:t>市町村が積極的に、地域</a:t>
            </a:r>
            <a:r>
              <a:rPr lang="ja-JP" altLang="en-US" dirty="0"/>
              <a:t>の実情</a:t>
            </a:r>
            <a:r>
              <a:rPr lang="ja-JP" altLang="en-US" dirty="0" smtClean="0"/>
              <a:t>に応じた</a:t>
            </a:r>
            <a:r>
              <a:rPr lang="ja-JP" altLang="en-US" dirty="0"/>
              <a:t>研修</a:t>
            </a:r>
            <a:r>
              <a:rPr lang="ja-JP" altLang="en-US" dirty="0" smtClean="0"/>
              <a:t>を実施</a:t>
            </a:r>
            <a:r>
              <a:rPr lang="ja-JP" altLang="en-US" dirty="0"/>
              <a:t>することが</a:t>
            </a:r>
            <a:r>
              <a:rPr lang="ja-JP" altLang="en-US" dirty="0" smtClean="0"/>
              <a:t>望ましい</a:t>
            </a:r>
            <a:endParaRPr lang="en-US" altLang="ja-JP" sz="800" dirty="0"/>
          </a:p>
          <a:p>
            <a:r>
              <a:rPr lang="ja-JP" altLang="en-US" b="1" dirty="0"/>
              <a:t>（カリキュラムの例示</a:t>
            </a:r>
            <a:r>
              <a:rPr lang="ja-JP" altLang="en-US" b="1" dirty="0" smtClean="0"/>
              <a:t>）</a:t>
            </a:r>
            <a:endParaRPr lang="en-US" altLang="ja-JP" b="1" dirty="0" smtClean="0"/>
          </a:p>
          <a:p>
            <a:r>
              <a:rPr lang="ja-JP" altLang="en-US" dirty="0" smtClean="0"/>
              <a:t>　</a:t>
            </a:r>
            <a:r>
              <a:rPr lang="ja-JP" altLang="en-US" dirty="0"/>
              <a:t>　</a:t>
            </a:r>
            <a:r>
              <a:rPr lang="ja-JP" altLang="en-US" dirty="0" smtClean="0"/>
              <a:t>・高齢者の特徴と対応（高齢者や家族の心理）</a:t>
            </a:r>
            <a:endParaRPr lang="en-US" altLang="ja-JP" dirty="0" smtClean="0"/>
          </a:p>
          <a:p>
            <a:r>
              <a:rPr lang="ja-JP" altLang="en-US" dirty="0"/>
              <a:t>　</a:t>
            </a:r>
            <a:r>
              <a:rPr lang="ja-JP" altLang="en-US" dirty="0" smtClean="0"/>
              <a:t>　・認知症の理解</a:t>
            </a:r>
            <a:endParaRPr lang="en-US" altLang="ja-JP" dirty="0" smtClean="0"/>
          </a:p>
          <a:p>
            <a:r>
              <a:rPr lang="ja-JP" altLang="en-US" dirty="0"/>
              <a:t>　</a:t>
            </a:r>
            <a:r>
              <a:rPr lang="ja-JP" altLang="en-US" dirty="0" smtClean="0"/>
              <a:t>　・ボランティア活動の意義</a:t>
            </a:r>
            <a:endParaRPr lang="en-US" altLang="ja-JP" dirty="0" smtClean="0"/>
          </a:p>
          <a:p>
            <a:r>
              <a:rPr lang="ja-JP" altLang="en-US" dirty="0"/>
              <a:t>　</a:t>
            </a:r>
            <a:r>
              <a:rPr lang="ja-JP" altLang="en-US" dirty="0" smtClean="0"/>
              <a:t>　・緊急対応（困った時の対応）　等</a:t>
            </a:r>
            <a:endParaRPr lang="en-US" altLang="ja-JP" dirty="0" smtClean="0"/>
          </a:p>
        </p:txBody>
      </p:sp>
      <p:sp>
        <p:nvSpPr>
          <p:cNvPr id="8" name="角丸四角形 7"/>
          <p:cNvSpPr/>
          <p:nvPr/>
        </p:nvSpPr>
        <p:spPr>
          <a:xfrm>
            <a:off x="584518" y="5769210"/>
            <a:ext cx="7878870" cy="36014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sz="1700" b="1" dirty="0" smtClean="0">
                <a:solidFill>
                  <a:schemeClr val="tx1"/>
                </a:solidFill>
              </a:rPr>
              <a:t>事業主体が遵守る</a:t>
            </a:r>
            <a:r>
              <a:rPr lang="ja-JP" altLang="en-US" sz="1700" b="1" dirty="0">
                <a:solidFill>
                  <a:schemeClr val="tx1"/>
                </a:solidFill>
              </a:rPr>
              <a:t>べき基準　　</a:t>
            </a:r>
            <a:r>
              <a:rPr lang="en-US" altLang="ja-JP" sz="1700" b="1" dirty="0">
                <a:solidFill>
                  <a:schemeClr val="tx1"/>
                </a:solidFill>
              </a:rPr>
              <a:t>※ </a:t>
            </a:r>
            <a:r>
              <a:rPr lang="ja-JP" altLang="en-US" sz="1700" b="1" dirty="0">
                <a:solidFill>
                  <a:schemeClr val="tx1"/>
                </a:solidFill>
              </a:rPr>
              <a:t>介護</a:t>
            </a:r>
            <a:r>
              <a:rPr lang="ja-JP" altLang="en-US" sz="1700" b="1" dirty="0" smtClean="0">
                <a:solidFill>
                  <a:schemeClr val="tx1"/>
                </a:solidFill>
              </a:rPr>
              <a:t>保険法施行規則</a:t>
            </a:r>
            <a:r>
              <a:rPr lang="ja-JP" altLang="en-US" sz="1700" b="1" dirty="0">
                <a:solidFill>
                  <a:schemeClr val="tx1"/>
                </a:solidFill>
              </a:rPr>
              <a:t>　第１４０条の６２の３第２項</a:t>
            </a:r>
            <a:endParaRPr lang="en-US" altLang="ja-JP" sz="1700" b="1" dirty="0">
              <a:solidFill>
                <a:schemeClr val="tx1"/>
              </a:solidFill>
            </a:endParaRPr>
          </a:p>
        </p:txBody>
      </p:sp>
      <p:sp>
        <p:nvSpPr>
          <p:cNvPr id="22" name="角丸四角形 21"/>
          <p:cNvSpPr/>
          <p:nvPr/>
        </p:nvSpPr>
        <p:spPr>
          <a:xfrm>
            <a:off x="650303" y="3491716"/>
            <a:ext cx="4165090" cy="3693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b="1" dirty="0">
                <a:solidFill>
                  <a:schemeClr val="tx1"/>
                </a:solidFill>
              </a:rPr>
              <a:t>担い手の養成研修の実施について</a:t>
            </a:r>
            <a:endParaRPr lang="en-US" altLang="ja-JP" b="1" dirty="0">
              <a:solidFill>
                <a:schemeClr val="tx1"/>
              </a:solidFill>
            </a:endParaRPr>
          </a:p>
        </p:txBody>
      </p:sp>
      <p:sp>
        <p:nvSpPr>
          <p:cNvPr id="5" name="テキスト ボックス 4"/>
          <p:cNvSpPr txBox="1"/>
          <p:nvPr/>
        </p:nvSpPr>
        <p:spPr>
          <a:xfrm>
            <a:off x="763411" y="692696"/>
            <a:ext cx="8033797" cy="928639"/>
          </a:xfrm>
          <a:prstGeom prst="rect">
            <a:avLst/>
          </a:prstGeom>
        </p:spPr>
        <p:style>
          <a:lnRef idx="2">
            <a:schemeClr val="accent2"/>
          </a:lnRef>
          <a:fillRef idx="1">
            <a:schemeClr val="lt1"/>
          </a:fillRef>
          <a:effectRef idx="0">
            <a:schemeClr val="accent2"/>
          </a:effectRef>
          <a:fontRef idx="minor">
            <a:schemeClr val="dk1"/>
          </a:fontRef>
        </p:style>
        <p:txBody>
          <a:bodyPr wrap="square" lIns="96698" tIns="48349" rIns="96698" bIns="48349" rtlCol="0">
            <a:spAutoFit/>
          </a:bodyPr>
          <a:lstStyle/>
          <a:p>
            <a:r>
              <a:rPr lang="ja-JP" altLang="en-US" dirty="0" smtClean="0"/>
              <a:t>　総合</a:t>
            </a:r>
            <a:r>
              <a:rPr lang="ja-JP" altLang="en-US" dirty="0"/>
              <a:t>事業</a:t>
            </a:r>
            <a:r>
              <a:rPr lang="ja-JP" altLang="en-US" dirty="0" smtClean="0"/>
              <a:t>においては、多様な主体によるサービスの設定が可能となっているが、</a:t>
            </a:r>
            <a:r>
              <a:rPr kumimoji="1" lang="ja-JP" altLang="en-US" dirty="0" smtClean="0"/>
              <a:t>サービス事業を検討する上では、担い手が適切に生活支援等を提供するための研修を行うことが望ましい。</a:t>
            </a:r>
            <a:endParaRPr kumimoji="1" lang="ja-JP" altLang="en-US" dirty="0"/>
          </a:p>
        </p:txBody>
      </p:sp>
      <p:sp>
        <p:nvSpPr>
          <p:cNvPr id="10" name="角丸四角形 9"/>
          <p:cNvSpPr/>
          <p:nvPr/>
        </p:nvSpPr>
        <p:spPr>
          <a:xfrm>
            <a:off x="643511" y="1748223"/>
            <a:ext cx="5316810" cy="3693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b="1" dirty="0" smtClean="0">
                <a:solidFill>
                  <a:schemeClr val="tx1"/>
                </a:solidFill>
              </a:rPr>
              <a:t>担い手に対する研修・人材育成の実施について</a:t>
            </a:r>
            <a:endParaRPr lang="en-US" altLang="ja-JP" b="1" dirty="0">
              <a:solidFill>
                <a:schemeClr val="tx1"/>
              </a:solidFill>
            </a:endParaRPr>
          </a:p>
        </p:txBody>
      </p:sp>
      <p:sp>
        <p:nvSpPr>
          <p:cNvPr id="7" name="テキスト ボックス 6"/>
          <p:cNvSpPr txBox="1"/>
          <p:nvPr/>
        </p:nvSpPr>
        <p:spPr>
          <a:xfrm>
            <a:off x="769539" y="2117555"/>
            <a:ext cx="8181989" cy="1205638"/>
          </a:xfrm>
          <a:prstGeom prst="rect">
            <a:avLst/>
          </a:prstGeom>
          <a:noFill/>
        </p:spPr>
        <p:txBody>
          <a:bodyPr wrap="square" lIns="96698" tIns="48349" rIns="96698" bIns="48349" rtlCol="0">
            <a:spAutoFit/>
          </a:bodyPr>
          <a:lstStyle/>
          <a:p>
            <a:r>
              <a:rPr lang="ja-JP" altLang="en-US" dirty="0" smtClean="0"/>
              <a:t>　生活支援や介護予防の担い手となるボランティア等が、要支援者等に対して適切な生活支援や介護予防を提供するとともに、必要な際には地域包括支援センター</a:t>
            </a:r>
            <a:r>
              <a:rPr lang="ja-JP" altLang="en-US" dirty="0"/>
              <a:t>等</a:t>
            </a:r>
            <a:r>
              <a:rPr lang="ja-JP" altLang="en-US" dirty="0" smtClean="0"/>
              <a:t>の適切な機関に連絡することができるようにするため</a:t>
            </a:r>
            <a:r>
              <a:rPr lang="ja-JP" altLang="en-US" dirty="0"/>
              <a:t>には</a:t>
            </a:r>
            <a:r>
              <a:rPr lang="ja-JP" altLang="en-US" dirty="0" smtClean="0"/>
              <a:t>、下記の内容の研修を実施することが望ましい。</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606D7E6A-54E1-4AA5-9D49-9786E4CA8AD1}" type="slidenum">
              <a:rPr kumimoji="1" lang="ja-JP" altLang="en-US" smtClean="0"/>
              <a:t>52</a:t>
            </a:fld>
            <a:endParaRPr kumimoji="1" lang="ja-JP" altLang="en-US"/>
          </a:p>
        </p:txBody>
      </p:sp>
      <p:sp>
        <p:nvSpPr>
          <p:cNvPr id="11" name="正方形/長方形 10"/>
          <p:cNvSpPr/>
          <p:nvPr/>
        </p:nvSpPr>
        <p:spPr>
          <a:xfrm>
            <a:off x="-11875" y="-35626"/>
            <a:ext cx="9906000"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400" b="1" dirty="0">
                <a:solidFill>
                  <a:schemeClr val="bg1"/>
                </a:solidFill>
              </a:rPr>
              <a:t>担い手</a:t>
            </a:r>
            <a:r>
              <a:rPr lang="ja-JP" altLang="en-US" sz="2400" b="1" dirty="0" smtClean="0">
                <a:solidFill>
                  <a:schemeClr val="bg1"/>
                </a:solidFill>
              </a:rPr>
              <a:t>の養成について</a:t>
            </a:r>
            <a:endParaRPr lang="en-US" altLang="ja-JP" sz="2400" b="1" dirty="0">
              <a:solidFill>
                <a:schemeClr val="bg1"/>
              </a:solidFill>
            </a:endParaRPr>
          </a:p>
        </p:txBody>
      </p:sp>
    </p:spTree>
    <p:extLst>
      <p:ext uri="{BB962C8B-B14F-4D97-AF65-F5344CB8AC3E}">
        <p14:creationId xmlns:p14="http://schemas.microsoft.com/office/powerpoint/2010/main" val="39305356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53717" y="4697241"/>
            <a:ext cx="8397530" cy="2005857"/>
          </a:xfrm>
          <a:prstGeom prst="rect">
            <a:avLst/>
          </a:prstGeom>
        </p:spPr>
        <p:txBody>
          <a:bodyPr wrap="none" lIns="96698" tIns="48349" rIns="96698" bIns="48349">
            <a:spAutoFit/>
          </a:bodyPr>
          <a:lstStyle/>
          <a:p>
            <a:pPr marL="302181" indent="-302181">
              <a:buFont typeface="Wingdings" panose="05000000000000000000" pitchFamily="2" charset="2"/>
              <a:buChar char="u"/>
            </a:pPr>
            <a:r>
              <a:rPr lang="ja-JP" altLang="en-US" dirty="0" smtClean="0"/>
              <a:t>生活</a:t>
            </a:r>
            <a:r>
              <a:rPr lang="ja-JP" altLang="en-US" dirty="0"/>
              <a:t>支援の担い手の養成やサービスの</a:t>
            </a:r>
            <a:r>
              <a:rPr lang="ja-JP" altLang="en-US" dirty="0" smtClean="0"/>
              <a:t>開発</a:t>
            </a:r>
            <a:endParaRPr lang="en-US" altLang="ja-JP" dirty="0" smtClean="0"/>
          </a:p>
          <a:p>
            <a:r>
              <a:rPr lang="ja-JP" altLang="en-US" dirty="0"/>
              <a:t>　　　（担い手を養成し、組織化し、担い手を支援活動につなげる機能</a:t>
            </a:r>
            <a:r>
              <a:rPr lang="ja-JP" altLang="en-US" dirty="0" smtClean="0"/>
              <a:t>）</a:t>
            </a:r>
            <a:endParaRPr lang="en-US" altLang="ja-JP" dirty="0" smtClean="0"/>
          </a:p>
          <a:p>
            <a:endParaRPr lang="en-US" altLang="ja-JP" sz="800" dirty="0"/>
          </a:p>
          <a:p>
            <a:pPr marL="785670" lvl="1" indent="-302181">
              <a:lnSpc>
                <a:spcPts val="2432"/>
              </a:lnSpc>
              <a:buFont typeface="Wingdings" panose="05000000000000000000" pitchFamily="2" charset="2"/>
              <a:buChar char="Ø"/>
            </a:pPr>
            <a:r>
              <a:rPr lang="ja-JP" altLang="en-US" dirty="0" smtClean="0"/>
              <a:t>生活</a:t>
            </a:r>
            <a:r>
              <a:rPr lang="ja-JP" altLang="en-US" dirty="0"/>
              <a:t>支援・介護予防サービスへの参加啓発</a:t>
            </a:r>
          </a:p>
          <a:p>
            <a:pPr marL="785670" lvl="1" indent="-302181">
              <a:lnSpc>
                <a:spcPts val="2432"/>
              </a:lnSpc>
              <a:buFont typeface="Wingdings" panose="05000000000000000000" pitchFamily="2" charset="2"/>
              <a:buChar char="Ø"/>
            </a:pPr>
            <a:r>
              <a:rPr lang="ja-JP" altLang="en-US" dirty="0" smtClean="0"/>
              <a:t>地域</a:t>
            </a:r>
            <a:r>
              <a:rPr lang="ja-JP" altLang="en-US" dirty="0"/>
              <a:t>に不足する生活支援サービスは担い手の養成に着手（サービスの開発）</a:t>
            </a:r>
          </a:p>
          <a:p>
            <a:pPr marL="785670" lvl="1" indent="-302181">
              <a:lnSpc>
                <a:spcPts val="2432"/>
              </a:lnSpc>
              <a:buFont typeface="Wingdings" panose="05000000000000000000" pitchFamily="2" charset="2"/>
              <a:buChar char="Ø"/>
            </a:pPr>
            <a:r>
              <a:rPr lang="ja-JP" altLang="en-US" dirty="0" smtClean="0"/>
              <a:t>人材</a:t>
            </a:r>
            <a:r>
              <a:rPr lang="ja-JP" altLang="en-US" dirty="0"/>
              <a:t>（ボランティア等）の育成</a:t>
            </a:r>
          </a:p>
          <a:p>
            <a:pPr marL="785670" lvl="1" indent="-302181">
              <a:lnSpc>
                <a:spcPts val="2432"/>
              </a:lnSpc>
              <a:buFont typeface="Wingdings" panose="05000000000000000000" pitchFamily="2" charset="2"/>
              <a:buChar char="Ø"/>
            </a:pPr>
            <a:r>
              <a:rPr lang="ja-JP" altLang="en-US" dirty="0" smtClean="0"/>
              <a:t>元気な高齢者が</a:t>
            </a:r>
            <a:r>
              <a:rPr lang="ja-JP" altLang="en-US" dirty="0"/>
              <a:t>活動する場所の確保</a:t>
            </a:r>
            <a:endParaRPr lang="en-US" altLang="ja-JP" dirty="0" smtClean="0"/>
          </a:p>
        </p:txBody>
      </p:sp>
      <p:sp>
        <p:nvSpPr>
          <p:cNvPr id="20" name="正方形/長方形 19"/>
          <p:cNvSpPr/>
          <p:nvPr/>
        </p:nvSpPr>
        <p:spPr>
          <a:xfrm>
            <a:off x="712023" y="1095955"/>
            <a:ext cx="8453446" cy="3065121"/>
          </a:xfrm>
          <a:prstGeom prst="rect">
            <a:avLst/>
          </a:prstGeom>
        </p:spPr>
        <p:txBody>
          <a:bodyPr wrap="square" lIns="96698" tIns="48349" rIns="96698" bIns="48349">
            <a:spAutoFit/>
          </a:bodyPr>
          <a:lstStyle/>
          <a:p>
            <a:pPr marL="302181" indent="-302181">
              <a:buFont typeface="Wingdings" panose="05000000000000000000" pitchFamily="2" charset="2"/>
              <a:buChar char="u"/>
            </a:pPr>
            <a:r>
              <a:rPr lang="ja-JP" altLang="en-US" dirty="0" smtClean="0"/>
              <a:t>サービスの創出だけでなく、地域の環境整備については市町村が責任をもって、ボランティアや</a:t>
            </a:r>
            <a:r>
              <a:rPr lang="en-US" altLang="ja-JP" dirty="0" smtClean="0"/>
              <a:t>NPO</a:t>
            </a:r>
            <a:r>
              <a:rPr lang="ja-JP" altLang="en-US" dirty="0" smtClean="0"/>
              <a:t>等の多様</a:t>
            </a:r>
            <a:r>
              <a:rPr lang="ja-JP" altLang="en-US" dirty="0"/>
              <a:t>な</a:t>
            </a:r>
            <a:r>
              <a:rPr lang="ja-JP" altLang="en-US" dirty="0" smtClean="0"/>
              <a:t>担い手を養成することで支援体制の充実・強化を図る。</a:t>
            </a:r>
            <a:endParaRPr lang="en-US" altLang="ja-JP" sz="1000" dirty="0"/>
          </a:p>
          <a:p>
            <a:r>
              <a:rPr lang="ja-JP" altLang="en-US" b="1" dirty="0" smtClean="0"/>
              <a:t>（</a:t>
            </a:r>
            <a:r>
              <a:rPr lang="ja-JP" altLang="en-US" b="1" dirty="0"/>
              <a:t>高齢者の社会</a:t>
            </a:r>
            <a:r>
              <a:rPr lang="ja-JP" altLang="en-US" b="1" dirty="0" smtClean="0"/>
              <a:t>参加）</a:t>
            </a:r>
            <a:endParaRPr lang="en-US" altLang="ja-JP" b="1" dirty="0" smtClean="0"/>
          </a:p>
          <a:p>
            <a:pPr marL="785670" lvl="1" indent="-302181" defTabSz="966106" fontAlgn="base">
              <a:lnSpc>
                <a:spcPts val="2855"/>
              </a:lnSpc>
              <a:spcBef>
                <a:spcPct val="0"/>
              </a:spcBef>
              <a:spcAft>
                <a:spcPct val="0"/>
              </a:spcAft>
              <a:buFont typeface="Wingdings" panose="05000000000000000000" pitchFamily="2" charset="2"/>
              <a:buChar char="Ø"/>
            </a:pPr>
            <a:r>
              <a:rPr lang="ja-JP" altLang="en-US" dirty="0" smtClean="0">
                <a:solidFill>
                  <a:prstClr val="black"/>
                </a:solidFill>
              </a:rPr>
              <a:t>現役</a:t>
            </a:r>
            <a:r>
              <a:rPr lang="ja-JP" altLang="en-US" dirty="0">
                <a:solidFill>
                  <a:prstClr val="black"/>
                </a:solidFill>
              </a:rPr>
              <a:t>時代の能力を活かした活動</a:t>
            </a:r>
            <a:endParaRPr lang="en-US" altLang="ja-JP" dirty="0">
              <a:solidFill>
                <a:prstClr val="black"/>
              </a:solidFill>
            </a:endParaRPr>
          </a:p>
          <a:p>
            <a:pPr marL="785670" lvl="1" indent="-302181" defTabSz="966106" fontAlgn="base">
              <a:lnSpc>
                <a:spcPts val="2855"/>
              </a:lnSpc>
              <a:spcBef>
                <a:spcPct val="0"/>
              </a:spcBef>
              <a:spcAft>
                <a:spcPct val="0"/>
              </a:spcAft>
              <a:buFont typeface="Wingdings" panose="05000000000000000000" pitchFamily="2" charset="2"/>
              <a:buChar char="Ø"/>
            </a:pPr>
            <a:r>
              <a:rPr lang="ja-JP" altLang="en-US" dirty="0" smtClean="0">
                <a:solidFill>
                  <a:prstClr val="black"/>
                </a:solidFill>
              </a:rPr>
              <a:t>興味</a:t>
            </a:r>
            <a:r>
              <a:rPr lang="ja-JP" altLang="en-US" dirty="0">
                <a:solidFill>
                  <a:prstClr val="black"/>
                </a:solidFill>
              </a:rPr>
              <a:t>関心がある活動</a:t>
            </a:r>
            <a:endParaRPr lang="en-US" altLang="ja-JP" dirty="0">
              <a:solidFill>
                <a:prstClr val="black"/>
              </a:solidFill>
            </a:endParaRPr>
          </a:p>
          <a:p>
            <a:pPr marL="785670" lvl="1" indent="-302181" defTabSz="966106" fontAlgn="base">
              <a:lnSpc>
                <a:spcPts val="2855"/>
              </a:lnSpc>
              <a:spcBef>
                <a:spcPct val="0"/>
              </a:spcBef>
              <a:spcAft>
                <a:spcPct val="0"/>
              </a:spcAft>
              <a:buFont typeface="Wingdings" panose="05000000000000000000" pitchFamily="2" charset="2"/>
              <a:buChar char="Ø"/>
            </a:pPr>
            <a:r>
              <a:rPr lang="ja-JP" altLang="en-US" dirty="0" smtClean="0">
                <a:solidFill>
                  <a:prstClr val="black"/>
                </a:solidFill>
              </a:rPr>
              <a:t>新た</a:t>
            </a:r>
            <a:r>
              <a:rPr lang="ja-JP" altLang="en-US" dirty="0">
                <a:solidFill>
                  <a:prstClr val="black"/>
                </a:solidFill>
              </a:rPr>
              <a:t>にチャレンジする</a:t>
            </a:r>
            <a:r>
              <a:rPr lang="ja-JP" altLang="en-US" dirty="0" smtClean="0">
                <a:solidFill>
                  <a:prstClr val="black"/>
                </a:solidFill>
              </a:rPr>
              <a:t>活動</a:t>
            </a:r>
            <a:endParaRPr lang="en-US" altLang="ja-JP" sz="1000" dirty="0"/>
          </a:p>
          <a:p>
            <a:r>
              <a:rPr lang="ja-JP" altLang="en-US" b="1" dirty="0" smtClean="0"/>
              <a:t>（</a:t>
            </a:r>
            <a:r>
              <a:rPr lang="ja-JP" altLang="en-US" b="1" dirty="0"/>
              <a:t>多様な主体によるサービス提供</a:t>
            </a:r>
            <a:r>
              <a:rPr lang="ja-JP" altLang="en-US" b="1" dirty="0" smtClean="0"/>
              <a:t>体制）</a:t>
            </a:r>
            <a:endParaRPr lang="en-US" altLang="ja-JP" b="1" dirty="0"/>
          </a:p>
          <a:p>
            <a:pPr marL="785670" lvl="1" indent="-302181" defTabSz="966106" fontAlgn="base">
              <a:lnSpc>
                <a:spcPts val="2855"/>
              </a:lnSpc>
              <a:spcBef>
                <a:spcPct val="0"/>
              </a:spcBef>
              <a:spcAft>
                <a:spcPct val="0"/>
              </a:spcAft>
              <a:buFont typeface="Wingdings" panose="05000000000000000000" pitchFamily="2" charset="2"/>
              <a:buChar char="Ø"/>
            </a:pPr>
            <a:r>
              <a:rPr lang="ja-JP" altLang="en-US" dirty="0">
                <a:solidFill>
                  <a:prstClr val="black"/>
                </a:solidFill>
              </a:rPr>
              <a:t>ニーズに合った多様なサービス種別</a:t>
            </a:r>
            <a:endParaRPr lang="en-US" altLang="ja-JP" dirty="0">
              <a:solidFill>
                <a:prstClr val="black"/>
              </a:solidFill>
            </a:endParaRPr>
          </a:p>
          <a:p>
            <a:pPr marL="785670" lvl="1" indent="-302181">
              <a:lnSpc>
                <a:spcPts val="2855"/>
              </a:lnSpc>
              <a:buFont typeface="Wingdings" panose="05000000000000000000" pitchFamily="2" charset="2"/>
              <a:buChar char="Ø"/>
            </a:pPr>
            <a:r>
              <a:rPr lang="ja-JP" altLang="en-US" dirty="0" smtClean="0">
                <a:solidFill>
                  <a:prstClr val="black"/>
                </a:solidFill>
              </a:rPr>
              <a:t>住民</a:t>
            </a:r>
            <a:r>
              <a:rPr lang="ja-JP" altLang="en-US" dirty="0">
                <a:solidFill>
                  <a:prstClr val="black"/>
                </a:solidFill>
              </a:rPr>
              <a:t>主体、</a:t>
            </a:r>
            <a:r>
              <a:rPr lang="en-US" altLang="ja-JP" dirty="0">
                <a:solidFill>
                  <a:prstClr val="black"/>
                </a:solidFill>
                <a:latin typeface="ＭＳ Ｐゴシック"/>
              </a:rPr>
              <a:t>NPO</a:t>
            </a:r>
            <a:r>
              <a:rPr lang="ja-JP" altLang="en-US" dirty="0" err="1">
                <a:solidFill>
                  <a:prstClr val="black"/>
                </a:solidFill>
                <a:latin typeface="ＭＳ Ｐゴシック"/>
              </a:rPr>
              <a:t>、</a:t>
            </a:r>
            <a:r>
              <a:rPr lang="ja-JP" altLang="en-US" dirty="0">
                <a:solidFill>
                  <a:prstClr val="black"/>
                </a:solidFill>
                <a:latin typeface="ＭＳ Ｐゴシック"/>
              </a:rPr>
              <a:t>民間</a:t>
            </a:r>
            <a:r>
              <a:rPr lang="ja-JP" altLang="en-US" dirty="0" smtClean="0">
                <a:solidFill>
                  <a:prstClr val="black"/>
                </a:solidFill>
                <a:latin typeface="ＭＳ Ｐゴシック"/>
              </a:rPr>
              <a:t>企業</a:t>
            </a:r>
            <a:r>
              <a:rPr lang="ja-JP" altLang="en-US" dirty="0" err="1" smtClean="0">
                <a:solidFill>
                  <a:prstClr val="black"/>
                </a:solidFill>
                <a:latin typeface="ＭＳ Ｐゴシック"/>
              </a:rPr>
              <a:t>．．．</a:t>
            </a:r>
            <a:r>
              <a:rPr lang="ja-JP" altLang="en-US" dirty="0" smtClean="0">
                <a:solidFill>
                  <a:prstClr val="black"/>
                </a:solidFill>
                <a:latin typeface="ＭＳ Ｐゴシック"/>
              </a:rPr>
              <a:t>等</a:t>
            </a:r>
            <a:endParaRPr lang="en-US" altLang="ja-JP" dirty="0" smtClean="0"/>
          </a:p>
        </p:txBody>
      </p:sp>
      <p:sp>
        <p:nvSpPr>
          <p:cNvPr id="8" name="角丸四角形 7"/>
          <p:cNvSpPr/>
          <p:nvPr/>
        </p:nvSpPr>
        <p:spPr>
          <a:xfrm>
            <a:off x="329554" y="4306181"/>
            <a:ext cx="3843360" cy="3693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b="1" dirty="0">
                <a:solidFill>
                  <a:schemeClr val="tx1"/>
                </a:solidFill>
              </a:rPr>
              <a:t>生活支援</a:t>
            </a:r>
            <a:r>
              <a:rPr lang="ja-JP" altLang="en-US" b="1" dirty="0" smtClean="0">
                <a:solidFill>
                  <a:schemeClr val="tx1"/>
                </a:solidFill>
              </a:rPr>
              <a:t>コーディネーターの関与</a:t>
            </a:r>
            <a:endParaRPr lang="en-US" altLang="ja-JP" b="1" dirty="0">
              <a:solidFill>
                <a:schemeClr val="tx1"/>
              </a:solidFill>
            </a:endParaRPr>
          </a:p>
        </p:txBody>
      </p:sp>
      <p:sp>
        <p:nvSpPr>
          <p:cNvPr id="22" name="角丸四角形 21"/>
          <p:cNvSpPr/>
          <p:nvPr/>
        </p:nvSpPr>
        <p:spPr>
          <a:xfrm>
            <a:off x="329556" y="694626"/>
            <a:ext cx="2746871" cy="3693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b="1" dirty="0" smtClean="0">
                <a:solidFill>
                  <a:schemeClr val="tx1"/>
                </a:solidFill>
              </a:rPr>
              <a:t>担い手の養成について</a:t>
            </a:r>
            <a:endParaRPr lang="en-US" altLang="ja-JP" b="1" dirty="0">
              <a:solidFill>
                <a:schemeClr val="tx1"/>
              </a:solidFill>
            </a:endParaRPr>
          </a:p>
        </p:txBody>
      </p:sp>
      <p:sp>
        <p:nvSpPr>
          <p:cNvPr id="4" name="スライド番号プレースホルダー 3"/>
          <p:cNvSpPr>
            <a:spLocks noGrp="1"/>
          </p:cNvSpPr>
          <p:nvPr>
            <p:ph type="sldNum" sz="quarter" idx="12"/>
          </p:nvPr>
        </p:nvSpPr>
        <p:spPr/>
        <p:txBody>
          <a:bodyPr/>
          <a:lstStyle/>
          <a:p>
            <a:fld id="{606D7E6A-54E1-4AA5-9D49-9786E4CA8AD1}" type="slidenum">
              <a:rPr kumimoji="1" lang="ja-JP" altLang="en-US" smtClean="0"/>
              <a:t>53</a:t>
            </a:fld>
            <a:endParaRPr kumimoji="1" lang="ja-JP" altLang="en-US"/>
          </a:p>
        </p:txBody>
      </p:sp>
    </p:spTree>
    <p:extLst>
      <p:ext uri="{BB962C8B-B14F-4D97-AF65-F5344CB8AC3E}">
        <p14:creationId xmlns:p14="http://schemas.microsoft.com/office/powerpoint/2010/main" val="38877857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p:txBody>
          <a:bodyPr/>
          <a:lstStyle/>
          <a:p>
            <a:endParaRPr kumimoji="1" lang="ja-JP" altLang="en-US" dirty="0"/>
          </a:p>
        </p:txBody>
      </p:sp>
      <p:sp>
        <p:nvSpPr>
          <p:cNvPr id="3" name="タイトル 2"/>
          <p:cNvSpPr>
            <a:spLocks noGrp="1"/>
          </p:cNvSpPr>
          <p:nvPr>
            <p:ph type="ctrTitle"/>
          </p:nvPr>
        </p:nvSpPr>
        <p:spPr>
          <a:xfrm>
            <a:off x="272480" y="2130523"/>
            <a:ext cx="9289032" cy="1470025"/>
          </a:xfrm>
        </p:spPr>
        <p:txBody>
          <a:bodyPr>
            <a:normAutofit/>
          </a:bodyPr>
          <a:lstStyle/>
          <a:p>
            <a:r>
              <a:rPr lang="ja-JP" altLang="en-US" dirty="0" smtClean="0"/>
              <a:t>（参考）</a:t>
            </a:r>
            <a:r>
              <a:rPr lang="ja-JP" altLang="en-US" b="1" dirty="0" smtClean="0"/>
              <a:t>移行</a:t>
            </a:r>
            <a:r>
              <a:rPr lang="ja-JP" altLang="en-US" b="1" dirty="0"/>
              <a:t>のための事務</a:t>
            </a:r>
            <a:endParaRPr kumimoji="1" lang="ja-JP" altLang="en-US" dirty="0"/>
          </a:p>
        </p:txBody>
      </p:sp>
      <p:sp>
        <p:nvSpPr>
          <p:cNvPr id="5" name="スライド番号プレースホルダー 5"/>
          <p:cNvSpPr>
            <a:spLocks noGrp="1"/>
          </p:cNvSpPr>
          <p:nvPr>
            <p:ph type="sldNum" sz="quarter" idx="12"/>
          </p:nvPr>
        </p:nvSpPr>
        <p:spPr>
          <a:xfrm>
            <a:off x="7594600" y="6492954"/>
            <a:ext cx="2311400" cy="365125"/>
          </a:xfrm>
        </p:spPr>
        <p:txBody>
          <a:bodyPr/>
          <a:lstStyle/>
          <a:p>
            <a:fld id="{606D7E6A-54E1-4AA5-9D49-9786E4CA8AD1}" type="slidenum">
              <a:rPr kumimoji="1" lang="ja-JP" altLang="en-US" smtClean="0"/>
              <a:t>54</a:t>
            </a:fld>
            <a:endParaRPr kumimoji="1" lang="ja-JP" altLang="en-US" dirty="0"/>
          </a:p>
        </p:txBody>
      </p:sp>
    </p:spTree>
    <p:extLst>
      <p:ext uri="{BB962C8B-B14F-4D97-AF65-F5344CB8AC3E}">
        <p14:creationId xmlns:p14="http://schemas.microsoft.com/office/powerpoint/2010/main" val="38609922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0530" y="684095"/>
            <a:ext cx="9283031" cy="6099285"/>
          </a:xfrm>
          <a:prstGeom prst="rect">
            <a:avLst/>
          </a:prstGeom>
          <a:noFill/>
          <a:ln>
            <a:solidFill>
              <a:schemeClr val="tx1"/>
            </a:solidFill>
          </a:ln>
        </p:spPr>
        <p:txBody>
          <a:bodyPr wrap="square" lIns="96698" tIns="48349" rIns="96698" bIns="48349" rtlCol="0">
            <a:spAutoFit/>
          </a:bodyPr>
          <a:lstStyle/>
          <a:p>
            <a:r>
              <a:rPr lang="ja-JP" altLang="en-US" sz="1600" dirty="0" smtClean="0"/>
              <a:t>○</a:t>
            </a:r>
            <a:r>
              <a:rPr lang="ja-JP" altLang="en-US" sz="1600" dirty="0"/>
              <a:t>　</a:t>
            </a:r>
            <a:r>
              <a:rPr lang="ja-JP" altLang="en-US" sz="1800" b="1" dirty="0"/>
              <a:t>実施要綱（条例等</a:t>
            </a:r>
            <a:r>
              <a:rPr lang="ja-JP" altLang="en-US" sz="1800" b="1" dirty="0" smtClean="0"/>
              <a:t>）で、</a:t>
            </a:r>
            <a:r>
              <a:rPr lang="ja-JP" altLang="en-US" sz="1800" b="1" dirty="0"/>
              <a:t>制定趣旨や方法、基準、単価等を定める必要がある。</a:t>
            </a:r>
            <a:endParaRPr lang="en-US" altLang="ja-JP" sz="1600" b="1" dirty="0"/>
          </a:p>
          <a:p>
            <a:r>
              <a:rPr lang="ja-JP" altLang="en-US" sz="1600" dirty="0"/>
              <a:t>　⇒</a:t>
            </a:r>
            <a:r>
              <a:rPr lang="ja-JP" altLang="en-US" sz="1600" dirty="0" smtClean="0"/>
              <a:t>既</a:t>
            </a:r>
            <a:r>
              <a:rPr lang="ja-JP" altLang="en-US" sz="1600" dirty="0"/>
              <a:t>に移行した自治体の例を参考に、作成することも可能である。</a:t>
            </a:r>
            <a:endParaRPr lang="en-US" altLang="ja-JP" sz="1600" dirty="0"/>
          </a:p>
          <a:p>
            <a:r>
              <a:rPr lang="ja-JP" altLang="en-US" sz="1600" dirty="0"/>
              <a:t>　　 </a:t>
            </a:r>
            <a:r>
              <a:rPr lang="ja-JP" altLang="en-US" sz="1600" dirty="0" smtClean="0"/>
              <a:t>　 </a:t>
            </a:r>
            <a:r>
              <a:rPr lang="ja-JP" altLang="en-US" sz="1600" dirty="0"/>
              <a:t>基準・単価等のように、利用者や事業者への影響が大きいものについては、これらの主体を交えて</a:t>
            </a:r>
            <a:r>
              <a:rPr lang="ja-JP" altLang="en-US" sz="1600" dirty="0" smtClean="0"/>
              <a:t>内</a:t>
            </a:r>
            <a:endParaRPr lang="en-US" altLang="ja-JP" sz="1600" dirty="0" smtClean="0"/>
          </a:p>
          <a:p>
            <a:r>
              <a:rPr lang="ja-JP" altLang="en-US" sz="1600" dirty="0"/>
              <a:t>　</a:t>
            </a:r>
            <a:r>
              <a:rPr lang="ja-JP" altLang="en-US" sz="1600" dirty="0" smtClean="0"/>
              <a:t>　容を協議</a:t>
            </a:r>
            <a:r>
              <a:rPr lang="ja-JP" altLang="en-US" sz="1600" dirty="0"/>
              <a:t>するとともに、説明会を開催して</a:t>
            </a:r>
            <a:r>
              <a:rPr lang="ja-JP" altLang="en-US" sz="1600" dirty="0" smtClean="0"/>
              <a:t>周知をすることが望ましい。</a:t>
            </a:r>
            <a:endParaRPr lang="en-US" altLang="ja-JP" sz="1600" dirty="0" smtClean="0"/>
          </a:p>
          <a:p>
            <a:r>
              <a:rPr lang="en-US" altLang="ja-JP" sz="1600" dirty="0" smtClean="0"/>
              <a:t>【</a:t>
            </a:r>
            <a:r>
              <a:rPr lang="ja-JP" altLang="en-US" sz="1600" dirty="0" smtClean="0"/>
              <a:t>例：神奈川県小田原市の場合</a:t>
            </a:r>
            <a:r>
              <a:rPr lang="en-US" altLang="ja-JP" sz="1600" dirty="0" smtClean="0"/>
              <a:t>】</a:t>
            </a:r>
            <a:endParaRPr lang="en-US" altLang="ja-JP" sz="1600" dirty="0"/>
          </a:p>
          <a:p>
            <a:endParaRPr lang="en-US" altLang="ja-JP" sz="1600" dirty="0" smtClean="0"/>
          </a:p>
          <a:p>
            <a:endParaRPr lang="en-US" altLang="ja-JP" sz="1600" dirty="0"/>
          </a:p>
          <a:p>
            <a:endParaRPr lang="en-US" altLang="ja-JP" sz="1600" dirty="0" smtClean="0"/>
          </a:p>
          <a:p>
            <a:endParaRPr lang="en-US" altLang="ja-JP" sz="1600" dirty="0"/>
          </a:p>
          <a:p>
            <a:endParaRPr lang="en-US" altLang="ja-JP" sz="1600" dirty="0" smtClean="0"/>
          </a:p>
          <a:p>
            <a:endParaRPr lang="en-US" altLang="ja-JP" sz="1600" dirty="0" smtClean="0"/>
          </a:p>
          <a:p>
            <a:endParaRPr lang="en-US" altLang="ja-JP" sz="1600" dirty="0"/>
          </a:p>
          <a:p>
            <a:endParaRPr lang="en-US" altLang="ja-JP" sz="1600" dirty="0" smtClean="0"/>
          </a:p>
          <a:p>
            <a:endParaRPr lang="en-US" altLang="ja-JP" sz="1600" dirty="0"/>
          </a:p>
          <a:p>
            <a:endParaRPr lang="en-US" altLang="ja-JP" sz="1600" dirty="0" smtClean="0"/>
          </a:p>
          <a:p>
            <a:endParaRPr lang="en-US" altLang="ja-JP" sz="1600" dirty="0" smtClean="0"/>
          </a:p>
          <a:p>
            <a:endParaRPr lang="en-US" altLang="ja-JP" sz="1600" dirty="0"/>
          </a:p>
          <a:p>
            <a:r>
              <a:rPr lang="ja-JP" altLang="en-US" sz="1600" dirty="0" smtClean="0"/>
              <a:t>○</a:t>
            </a:r>
            <a:r>
              <a:rPr lang="ja-JP" altLang="en-US" sz="1600" dirty="0"/>
              <a:t>　</a:t>
            </a:r>
            <a:r>
              <a:rPr lang="ja-JP" altLang="en-US" sz="1600" b="1" dirty="0"/>
              <a:t>予</a:t>
            </a:r>
            <a:r>
              <a:rPr lang="ja-JP" altLang="en-US" sz="1800" b="1" dirty="0"/>
              <a:t>算</a:t>
            </a:r>
            <a:r>
              <a:rPr lang="ja-JP" altLang="en-US" sz="1800" b="1" dirty="0" smtClean="0"/>
              <a:t>を編成するに</a:t>
            </a:r>
            <a:r>
              <a:rPr lang="ja-JP" altLang="en-US" sz="1800" b="1" dirty="0"/>
              <a:t>あたり、効果的かつ効率的な事業</a:t>
            </a:r>
            <a:r>
              <a:rPr lang="ja-JP" altLang="en-US" sz="1800" b="1" dirty="0" smtClean="0"/>
              <a:t>実施</a:t>
            </a:r>
            <a:r>
              <a:rPr lang="ja-JP" altLang="en-US" sz="1800" b="1" dirty="0"/>
              <a:t>に</a:t>
            </a:r>
            <a:r>
              <a:rPr lang="ja-JP" altLang="en-US" sz="1800" b="1" dirty="0" smtClean="0"/>
              <a:t>つながる</a:t>
            </a:r>
            <a:r>
              <a:rPr lang="ja-JP" altLang="en-US" sz="1800" b="1" dirty="0"/>
              <a:t>ことに重点を置き</a:t>
            </a:r>
            <a:r>
              <a:rPr lang="ja-JP" altLang="en-US" sz="1800" b="1" dirty="0" smtClean="0"/>
              <a:t>、</a:t>
            </a:r>
            <a:endParaRPr lang="en-US" altLang="ja-JP" sz="1800" b="1" dirty="0" smtClean="0"/>
          </a:p>
          <a:p>
            <a:r>
              <a:rPr lang="ja-JP" altLang="en-US" sz="1800" b="1" dirty="0" smtClean="0"/>
              <a:t> 十分に内容を検討する必要</a:t>
            </a:r>
            <a:r>
              <a:rPr lang="ja-JP" altLang="en-US" sz="1800" b="1" dirty="0"/>
              <a:t>がある。</a:t>
            </a:r>
            <a:endParaRPr lang="en-US" altLang="ja-JP" sz="1800" b="1" dirty="0"/>
          </a:p>
          <a:p>
            <a:r>
              <a:rPr lang="ja-JP" altLang="en-US" sz="1600" dirty="0"/>
              <a:t>　⇒</a:t>
            </a:r>
            <a:r>
              <a:rPr lang="ja-JP" altLang="en-US" sz="1600" dirty="0" smtClean="0"/>
              <a:t>自治体の裁量で事業内容の検討が可能であるが、一部対象とできない経費があることに留意が必要。</a:t>
            </a:r>
            <a:endParaRPr lang="en-US" altLang="ja-JP" sz="1600" dirty="0" smtClean="0"/>
          </a:p>
          <a:p>
            <a:r>
              <a:rPr lang="ja-JP" altLang="en-US" sz="1600" dirty="0"/>
              <a:t>　</a:t>
            </a:r>
            <a:r>
              <a:rPr lang="ja-JP" altLang="en-US" sz="1600" dirty="0" smtClean="0"/>
              <a:t>　　例）・ボランティアに対する直接経費の補助は不可。</a:t>
            </a:r>
            <a:endParaRPr lang="en-US" altLang="ja-JP" sz="1600" dirty="0" smtClean="0"/>
          </a:p>
          <a:p>
            <a:r>
              <a:rPr lang="ja-JP" altLang="en-US" sz="1600" dirty="0"/>
              <a:t>　</a:t>
            </a:r>
            <a:r>
              <a:rPr lang="ja-JP" altLang="en-US" sz="1600" dirty="0" smtClean="0"/>
              <a:t>　　　 　・介護予防のための器具等を購入する場合は単価</a:t>
            </a:r>
            <a:r>
              <a:rPr lang="en-US" altLang="ja-JP" sz="1600" dirty="0" smtClean="0"/>
              <a:t>10</a:t>
            </a:r>
            <a:r>
              <a:rPr lang="ja-JP" altLang="en-US" sz="1600" dirty="0" smtClean="0"/>
              <a:t>万円以下のものに限る。</a:t>
            </a:r>
            <a:endParaRPr lang="en-US" altLang="ja-JP" sz="1600" dirty="0" smtClean="0"/>
          </a:p>
          <a:p>
            <a:r>
              <a:rPr lang="ja-JP" altLang="en-US" sz="1600" dirty="0"/>
              <a:t>　</a:t>
            </a:r>
            <a:r>
              <a:rPr lang="ja-JP" altLang="en-US" sz="1600" dirty="0" smtClean="0"/>
              <a:t>⇒上限</a:t>
            </a:r>
            <a:r>
              <a:rPr lang="ja-JP" altLang="en-US" sz="1600" dirty="0"/>
              <a:t>額を超えたものについて</a:t>
            </a:r>
            <a:r>
              <a:rPr lang="ja-JP" altLang="en-US" sz="1600" dirty="0" smtClean="0"/>
              <a:t>は事前・事後にて個別</a:t>
            </a:r>
            <a:r>
              <a:rPr lang="ja-JP" altLang="en-US" sz="1600" dirty="0"/>
              <a:t>協議を可能</a:t>
            </a:r>
            <a:r>
              <a:rPr lang="ja-JP" altLang="en-US" sz="1600" dirty="0" smtClean="0"/>
              <a:t>と</a:t>
            </a:r>
            <a:r>
              <a:rPr lang="ja-JP" altLang="en-US" sz="1600" dirty="0"/>
              <a:t>す</a:t>
            </a:r>
            <a:r>
              <a:rPr lang="ja-JP" altLang="en-US" sz="1600" dirty="0" smtClean="0"/>
              <a:t>るが、一定の特殊事情を勘案して　</a:t>
            </a:r>
            <a:endParaRPr lang="en-US" altLang="ja-JP" sz="1600" dirty="0" smtClean="0"/>
          </a:p>
          <a:p>
            <a:r>
              <a:rPr lang="ja-JP" altLang="en-US" sz="1600" dirty="0"/>
              <a:t>　</a:t>
            </a:r>
            <a:r>
              <a:rPr lang="ja-JP" altLang="en-US" sz="1600" dirty="0" smtClean="0"/>
              <a:t>　　認めることとしている。</a:t>
            </a:r>
            <a:endParaRPr lang="en-US" altLang="ja-JP" sz="1500" dirty="0"/>
          </a:p>
        </p:txBody>
      </p:sp>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04" t="4135" r="-41" b="8070"/>
          <a:stretch/>
        </p:blipFill>
        <p:spPr bwMode="auto">
          <a:xfrm>
            <a:off x="844170" y="1988840"/>
            <a:ext cx="8217659" cy="294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0" y="0"/>
            <a:ext cx="9906000" cy="62939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400" b="1" dirty="0" smtClean="0">
                <a:solidFill>
                  <a:schemeClr val="bg1"/>
                </a:solidFill>
              </a:rPr>
              <a:t>実施要綱や予算の考え方</a:t>
            </a:r>
            <a:endParaRPr lang="en-US" altLang="ja-JP" sz="2400" b="1" dirty="0">
              <a:solidFill>
                <a:schemeClr val="bg1"/>
              </a:solidFill>
            </a:endParaRPr>
          </a:p>
        </p:txBody>
      </p:sp>
      <p:sp>
        <p:nvSpPr>
          <p:cNvPr id="7" name="スライド番号プレースホルダー 7"/>
          <p:cNvSpPr>
            <a:spLocks noGrp="1"/>
          </p:cNvSpPr>
          <p:nvPr>
            <p:ph type="sldNum" sz="quarter" idx="12"/>
          </p:nvPr>
        </p:nvSpPr>
        <p:spPr>
          <a:xfrm>
            <a:off x="7594600" y="6492954"/>
            <a:ext cx="2311400" cy="365125"/>
          </a:xfrm>
        </p:spPr>
        <p:txBody>
          <a:bodyPr/>
          <a:lstStyle/>
          <a:p>
            <a:fld id="{606D7E6A-54E1-4AA5-9D49-9786E4CA8AD1}" type="slidenum">
              <a:rPr kumimoji="1" lang="ja-JP" altLang="en-US" smtClean="0"/>
              <a:t>55</a:t>
            </a:fld>
            <a:endParaRPr kumimoji="1" lang="ja-JP" altLang="en-US" dirty="0"/>
          </a:p>
        </p:txBody>
      </p:sp>
    </p:spTree>
    <p:extLst>
      <p:ext uri="{BB962C8B-B14F-4D97-AF65-F5344CB8AC3E}">
        <p14:creationId xmlns:p14="http://schemas.microsoft.com/office/powerpoint/2010/main" val="21018964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4472" y="908720"/>
            <a:ext cx="9361040" cy="5637620"/>
          </a:xfrm>
          <a:prstGeom prst="rect">
            <a:avLst/>
          </a:prstGeom>
          <a:noFill/>
          <a:ln>
            <a:solidFill>
              <a:schemeClr val="tx1"/>
            </a:solidFill>
          </a:ln>
        </p:spPr>
        <p:txBody>
          <a:bodyPr wrap="square" lIns="96698" tIns="48349" rIns="96698" bIns="48349" rtlCol="0">
            <a:spAutoFit/>
          </a:bodyPr>
          <a:lstStyle/>
          <a:p>
            <a:r>
              <a:rPr lang="ja-JP" altLang="en-US" sz="1500" dirty="0"/>
              <a:t>○　総合事業は、要支援者等に</a:t>
            </a:r>
            <a:r>
              <a:rPr lang="ja-JP" altLang="en-US" sz="1500" dirty="0" smtClean="0"/>
              <a:t>対して、①従前の</a:t>
            </a:r>
            <a:r>
              <a:rPr lang="ja-JP" altLang="en-US" sz="1500" dirty="0"/>
              <a:t>訪問・通所介護に相当する</a:t>
            </a:r>
            <a:r>
              <a:rPr lang="ja-JP" altLang="en-US" sz="1500" dirty="0" smtClean="0"/>
              <a:t>サービス、②</a:t>
            </a:r>
            <a:r>
              <a:rPr lang="ja-JP" altLang="en-US" sz="1500" dirty="0"/>
              <a:t>多様な主体によるサービ</a:t>
            </a:r>
            <a:endParaRPr lang="en-US" altLang="ja-JP" sz="1500" dirty="0"/>
          </a:p>
          <a:p>
            <a:r>
              <a:rPr lang="ja-JP" altLang="en-US" sz="1500" dirty="0"/>
              <a:t>　スを提供することが可能である。単価や基準等は市町村で定めることが可能であるが、以下の点については十　</a:t>
            </a:r>
            <a:endParaRPr lang="en-US" altLang="ja-JP" sz="1500" dirty="0"/>
          </a:p>
          <a:p>
            <a:r>
              <a:rPr lang="ja-JP" altLang="en-US" sz="1500" dirty="0"/>
              <a:t>　分に留意する必要がある</a:t>
            </a:r>
            <a:r>
              <a:rPr lang="ja-JP" altLang="en-US" sz="1500" dirty="0" smtClean="0"/>
              <a:t>。</a:t>
            </a:r>
            <a:endParaRPr lang="en-US" altLang="ja-JP" sz="1500" dirty="0" smtClean="0"/>
          </a:p>
          <a:p>
            <a:endParaRPr lang="en-US" altLang="ja-JP" sz="1500" dirty="0"/>
          </a:p>
          <a:p>
            <a:r>
              <a:rPr lang="ja-JP" altLang="en-US" sz="1500" dirty="0"/>
              <a:t>　　</a:t>
            </a:r>
            <a:r>
              <a:rPr lang="ja-JP" altLang="en-US" sz="1500" dirty="0" smtClean="0"/>
              <a:t>・　これ</a:t>
            </a:r>
            <a:r>
              <a:rPr lang="ja-JP" altLang="en-US" sz="1500" dirty="0"/>
              <a:t>まで築き上げてきた地域や事業者との関係性を損ねることのないよう、単価や基準の設定の際には事業</a:t>
            </a:r>
            <a:endParaRPr lang="en-US" altLang="ja-JP" sz="1500" dirty="0"/>
          </a:p>
          <a:p>
            <a:r>
              <a:rPr lang="ja-JP" altLang="en-US" sz="1500" dirty="0"/>
              <a:t>　 </a:t>
            </a:r>
            <a:r>
              <a:rPr lang="ja-JP" altLang="en-US" sz="1500" dirty="0" smtClean="0"/>
              <a:t>　者</a:t>
            </a:r>
            <a:r>
              <a:rPr lang="ja-JP" altLang="en-US" sz="1500" dirty="0"/>
              <a:t>をはじめとした関係機関と十分な協議を重ねることが大切である。</a:t>
            </a:r>
            <a:endParaRPr lang="en-US" altLang="ja-JP" sz="1500" dirty="0"/>
          </a:p>
          <a:p>
            <a:r>
              <a:rPr lang="ja-JP" altLang="en-US" sz="1500" dirty="0"/>
              <a:t>　</a:t>
            </a:r>
            <a:r>
              <a:rPr lang="ja-JP" altLang="en-US" sz="1500" dirty="0" smtClean="0"/>
              <a:t>　  　多様</a:t>
            </a:r>
            <a:r>
              <a:rPr lang="ja-JP" altLang="en-US" sz="1500" dirty="0"/>
              <a:t>な主体による</a:t>
            </a:r>
            <a:r>
              <a:rPr lang="ja-JP" altLang="en-US" sz="1500" dirty="0" smtClean="0"/>
              <a:t>サービスや要支援者等が選択できるサービス・支援を充実し、高齢者の社会参加の促進や　　</a:t>
            </a:r>
            <a:endParaRPr lang="en-US" altLang="ja-JP" sz="1500" dirty="0" smtClean="0"/>
          </a:p>
          <a:p>
            <a:r>
              <a:rPr lang="ja-JP" altLang="en-US" sz="1500" dirty="0"/>
              <a:t>　</a:t>
            </a:r>
            <a:r>
              <a:rPr lang="ja-JP" altLang="en-US" sz="1500" dirty="0" smtClean="0"/>
              <a:t>　　要支援状態となることを予防する事業を充実することが基本的な考え方であり、結果として費用の効率化が図　　</a:t>
            </a:r>
            <a:endParaRPr lang="en-US" altLang="ja-JP" sz="1500" dirty="0" smtClean="0"/>
          </a:p>
          <a:p>
            <a:r>
              <a:rPr lang="ja-JP" altLang="en-US" sz="1500" dirty="0"/>
              <a:t>　</a:t>
            </a:r>
            <a:r>
              <a:rPr lang="ja-JP" altLang="en-US" sz="1500" dirty="0" smtClean="0"/>
              <a:t>　　ら</a:t>
            </a:r>
            <a:r>
              <a:rPr lang="ja-JP" altLang="en-US" sz="1500" dirty="0" err="1" smtClean="0"/>
              <a:t>れる</a:t>
            </a:r>
            <a:r>
              <a:rPr lang="ja-JP" altLang="en-US" sz="1500" dirty="0" smtClean="0"/>
              <a:t>ことであることを</a:t>
            </a:r>
            <a:r>
              <a:rPr lang="ja-JP" altLang="en-US" sz="1500" dirty="0"/>
              <a:t>認識</a:t>
            </a:r>
            <a:r>
              <a:rPr lang="ja-JP" altLang="en-US" sz="1500" dirty="0" smtClean="0"/>
              <a:t>することが必要である。</a:t>
            </a:r>
            <a:endParaRPr lang="en-US" altLang="ja-JP" sz="1500" dirty="0" smtClean="0"/>
          </a:p>
          <a:p>
            <a:endParaRPr lang="en-US" altLang="ja-JP" sz="1500" dirty="0"/>
          </a:p>
          <a:p>
            <a:r>
              <a:rPr lang="ja-JP" altLang="en-US" sz="1500" dirty="0"/>
              <a:t>　　</a:t>
            </a:r>
            <a:r>
              <a:rPr lang="ja-JP" altLang="en-US" sz="1500" dirty="0" smtClean="0"/>
              <a:t>・　多様</a:t>
            </a:r>
            <a:r>
              <a:rPr lang="ja-JP" altLang="en-US" sz="1500" dirty="0"/>
              <a:t>なサービスでは、ボランティア等の多様な主体・担い手による生活支援サービスの提供が可能であるが、</a:t>
            </a:r>
            <a:endParaRPr lang="en-US" altLang="ja-JP" sz="1500" dirty="0"/>
          </a:p>
          <a:p>
            <a:r>
              <a:rPr lang="ja-JP" altLang="en-US" sz="1500" dirty="0"/>
              <a:t>　</a:t>
            </a:r>
            <a:r>
              <a:rPr lang="ja-JP" altLang="en-US" sz="1500" dirty="0" smtClean="0"/>
              <a:t>　 </a:t>
            </a:r>
            <a:r>
              <a:rPr lang="ja-JP" altLang="en-US" sz="1500" dirty="0"/>
              <a:t>最低限厳守すべき事項が守られているか確認する必要がある。</a:t>
            </a:r>
            <a:endParaRPr lang="en-US" altLang="ja-JP" sz="1500" dirty="0"/>
          </a:p>
          <a:p>
            <a:r>
              <a:rPr lang="ja-JP" altLang="en-US" sz="1500" dirty="0"/>
              <a:t>　</a:t>
            </a:r>
            <a:r>
              <a:rPr lang="ja-JP" altLang="en-US" sz="1500" dirty="0" smtClean="0"/>
              <a:t>　　　</a:t>
            </a:r>
            <a:r>
              <a:rPr lang="en-US" altLang="ja-JP" sz="1500" dirty="0" smtClean="0"/>
              <a:t>※</a:t>
            </a:r>
            <a:r>
              <a:rPr lang="ja-JP" altLang="en-US" sz="1500" dirty="0"/>
              <a:t>最低限守らなければならない事項</a:t>
            </a:r>
            <a:endParaRPr lang="en-US" altLang="ja-JP" sz="1500" dirty="0"/>
          </a:p>
          <a:p>
            <a:r>
              <a:rPr lang="ja-JP" altLang="en-US" sz="1500" dirty="0"/>
              <a:t>　　　</a:t>
            </a:r>
            <a:r>
              <a:rPr lang="ja-JP" altLang="en-US" sz="1500" dirty="0" smtClean="0"/>
              <a:t>　　・</a:t>
            </a:r>
            <a:r>
              <a:rPr lang="ja-JP" altLang="en-US" sz="1500" dirty="0"/>
              <a:t>従事者の清潔の保持・健康状態の管理に関すること</a:t>
            </a:r>
            <a:endParaRPr lang="en-US" altLang="ja-JP" sz="1500" dirty="0"/>
          </a:p>
          <a:p>
            <a:r>
              <a:rPr lang="ja-JP" altLang="en-US" sz="1500" dirty="0"/>
              <a:t>　　</a:t>
            </a:r>
            <a:r>
              <a:rPr lang="ja-JP" altLang="en-US" sz="1500" dirty="0" smtClean="0"/>
              <a:t>　</a:t>
            </a:r>
            <a:r>
              <a:rPr lang="ja-JP" altLang="en-US" sz="1500" dirty="0"/>
              <a:t>　</a:t>
            </a:r>
            <a:r>
              <a:rPr lang="ja-JP" altLang="en-US" sz="1500" dirty="0" smtClean="0"/>
              <a:t>　・</a:t>
            </a:r>
            <a:r>
              <a:rPr lang="ja-JP" altLang="en-US" sz="1500" dirty="0"/>
              <a:t>秘密保持等に関すること</a:t>
            </a:r>
            <a:endParaRPr lang="en-US" altLang="ja-JP" sz="1500" dirty="0"/>
          </a:p>
          <a:p>
            <a:r>
              <a:rPr lang="ja-JP" altLang="en-US" sz="1500" dirty="0"/>
              <a:t>　　</a:t>
            </a:r>
            <a:r>
              <a:rPr lang="ja-JP" altLang="en-US" sz="1500" dirty="0" smtClean="0"/>
              <a:t>　</a:t>
            </a:r>
            <a:r>
              <a:rPr lang="ja-JP" altLang="en-US" sz="1500" dirty="0"/>
              <a:t>　</a:t>
            </a:r>
            <a:r>
              <a:rPr lang="ja-JP" altLang="en-US" sz="1500" dirty="0" smtClean="0"/>
              <a:t>　・</a:t>
            </a:r>
            <a:r>
              <a:rPr lang="ja-JP" altLang="en-US" sz="1500" dirty="0"/>
              <a:t>事故発生時の対応に関すること</a:t>
            </a:r>
            <a:endParaRPr lang="en-US" altLang="ja-JP" sz="1500" dirty="0"/>
          </a:p>
          <a:p>
            <a:r>
              <a:rPr lang="ja-JP" altLang="en-US" sz="1500" dirty="0"/>
              <a:t>　　</a:t>
            </a:r>
            <a:r>
              <a:rPr lang="ja-JP" altLang="en-US" sz="1500" dirty="0" smtClean="0"/>
              <a:t>　</a:t>
            </a:r>
            <a:r>
              <a:rPr lang="ja-JP" altLang="en-US" sz="1500" dirty="0"/>
              <a:t>　</a:t>
            </a:r>
            <a:r>
              <a:rPr lang="ja-JP" altLang="en-US" sz="1500" dirty="0" smtClean="0"/>
              <a:t>　・</a:t>
            </a:r>
            <a:r>
              <a:rPr lang="ja-JP" altLang="en-US" sz="1500" dirty="0"/>
              <a:t>廃止・休止の届出と便宜の提供等に関すること</a:t>
            </a:r>
            <a:endParaRPr lang="en-US" altLang="ja-JP" sz="1500" dirty="0"/>
          </a:p>
          <a:p>
            <a:endParaRPr lang="en-US" altLang="ja-JP" sz="1500" dirty="0"/>
          </a:p>
          <a:p>
            <a:r>
              <a:rPr lang="ja-JP" altLang="en-US" sz="1500" dirty="0"/>
              <a:t>○　実施の方法（直接実施又は委託等）によって、単価や基準の考え方が異なっていることから</a:t>
            </a:r>
            <a:r>
              <a:rPr lang="ja-JP" altLang="en-US" sz="1500" dirty="0" smtClean="0"/>
              <a:t>、地域支援事業実　</a:t>
            </a:r>
            <a:endParaRPr lang="en-US" altLang="ja-JP" sz="1500" dirty="0" smtClean="0"/>
          </a:p>
          <a:p>
            <a:r>
              <a:rPr lang="ja-JP" altLang="en-US" sz="1500" dirty="0"/>
              <a:t>　</a:t>
            </a:r>
            <a:r>
              <a:rPr lang="ja-JP" altLang="en-US" sz="1500" dirty="0" smtClean="0"/>
              <a:t>施</a:t>
            </a:r>
            <a:r>
              <a:rPr lang="ja-JP" altLang="en-US" sz="1500" dirty="0"/>
              <a:t>要綱等に</a:t>
            </a:r>
            <a:r>
              <a:rPr lang="ja-JP" altLang="en-US" sz="1500" dirty="0" smtClean="0"/>
              <a:t>定められて</a:t>
            </a:r>
            <a:r>
              <a:rPr lang="ja-JP" altLang="en-US" sz="1500" dirty="0"/>
              <a:t>いる内容をよく確認すること。</a:t>
            </a:r>
            <a:endParaRPr lang="en-US" altLang="ja-JP" sz="1500" dirty="0"/>
          </a:p>
          <a:p>
            <a:endParaRPr lang="en-US" altLang="ja-JP" sz="1500" dirty="0"/>
          </a:p>
          <a:p>
            <a:r>
              <a:rPr lang="ja-JP" altLang="en-US" sz="1500" dirty="0"/>
              <a:t>○　総合事業では、算定単位が１月あたりの包括単位に加えて、１回あたりの単位を設定することも可能である。</a:t>
            </a:r>
            <a:endParaRPr lang="en-US" altLang="ja-JP" sz="1500" dirty="0"/>
          </a:p>
          <a:p>
            <a:r>
              <a:rPr lang="ja-JP" altLang="en-US" sz="1500" dirty="0"/>
              <a:t>　</a:t>
            </a:r>
            <a:r>
              <a:rPr lang="ja-JP" altLang="en-US" sz="1500" dirty="0" smtClean="0"/>
              <a:t>これ</a:t>
            </a:r>
            <a:r>
              <a:rPr lang="ja-JP" altLang="en-US" sz="1500" dirty="0"/>
              <a:t>は</a:t>
            </a:r>
            <a:r>
              <a:rPr lang="ja-JP" altLang="en-US" sz="1500" dirty="0" smtClean="0"/>
              <a:t>、</a:t>
            </a:r>
            <a:r>
              <a:rPr lang="ja-JP" altLang="en-US" sz="1500" dirty="0"/>
              <a:t>従前</a:t>
            </a:r>
            <a:r>
              <a:rPr lang="ja-JP" altLang="en-US" sz="1500" dirty="0" smtClean="0"/>
              <a:t>相当</a:t>
            </a:r>
            <a:r>
              <a:rPr lang="ja-JP" altLang="en-US" sz="1500" dirty="0"/>
              <a:t>のサービスと多様なサービスとを組み合わせて使うことなどを想定している。</a:t>
            </a:r>
            <a:endParaRPr lang="en-US" altLang="ja-JP" sz="1500" dirty="0"/>
          </a:p>
          <a:p>
            <a:r>
              <a:rPr lang="ja-JP" altLang="en-US" sz="1500" dirty="0"/>
              <a:t>　</a:t>
            </a:r>
            <a:endParaRPr lang="en-US" altLang="ja-JP" sz="1500" dirty="0"/>
          </a:p>
        </p:txBody>
      </p:sp>
      <p:sp>
        <p:nvSpPr>
          <p:cNvPr id="6" name="正方形/長方形 5"/>
          <p:cNvSpPr/>
          <p:nvPr/>
        </p:nvSpPr>
        <p:spPr>
          <a:xfrm>
            <a:off x="0" y="0"/>
            <a:ext cx="9906000"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en-US" altLang="ja-JP" sz="2800" b="1" dirty="0" smtClean="0">
                <a:solidFill>
                  <a:schemeClr val="bg1"/>
                </a:solidFill>
              </a:rPr>
              <a:t>〈</a:t>
            </a:r>
            <a:r>
              <a:rPr lang="ja-JP" altLang="en-US" sz="2800" b="1" dirty="0" smtClean="0">
                <a:solidFill>
                  <a:schemeClr val="bg1"/>
                </a:solidFill>
              </a:rPr>
              <a:t>参考①－１</a:t>
            </a:r>
            <a:r>
              <a:rPr lang="en-US" altLang="ja-JP" sz="2800" b="1" dirty="0" smtClean="0">
                <a:solidFill>
                  <a:schemeClr val="bg1"/>
                </a:solidFill>
              </a:rPr>
              <a:t>〉</a:t>
            </a:r>
            <a:r>
              <a:rPr lang="ja-JP" altLang="en-US" sz="2800" b="1" dirty="0" smtClean="0">
                <a:solidFill>
                  <a:schemeClr val="bg1"/>
                </a:solidFill>
              </a:rPr>
              <a:t>単価</a:t>
            </a:r>
            <a:r>
              <a:rPr lang="ja-JP" altLang="en-US" sz="2800" b="1" dirty="0">
                <a:solidFill>
                  <a:schemeClr val="bg1"/>
                </a:solidFill>
              </a:rPr>
              <a:t>・基準等の設定に</a:t>
            </a:r>
            <a:r>
              <a:rPr lang="ja-JP" altLang="en-US" sz="2800" b="1" dirty="0" smtClean="0">
                <a:solidFill>
                  <a:schemeClr val="bg1"/>
                </a:solidFill>
              </a:rPr>
              <a:t>ついて</a:t>
            </a:r>
            <a:endParaRPr lang="ja-JP" altLang="en-US" sz="2100" b="1" dirty="0">
              <a:solidFill>
                <a:schemeClr val="bg1"/>
              </a:solidFill>
            </a:endParaRPr>
          </a:p>
        </p:txBody>
      </p:sp>
      <p:sp>
        <p:nvSpPr>
          <p:cNvPr id="4" name="スライド番号プレースホルダー 7"/>
          <p:cNvSpPr>
            <a:spLocks noGrp="1"/>
          </p:cNvSpPr>
          <p:nvPr>
            <p:ph type="sldNum" sz="quarter" idx="12"/>
          </p:nvPr>
        </p:nvSpPr>
        <p:spPr>
          <a:xfrm>
            <a:off x="7594600" y="6492954"/>
            <a:ext cx="2311400" cy="365125"/>
          </a:xfrm>
        </p:spPr>
        <p:txBody>
          <a:bodyPr/>
          <a:lstStyle/>
          <a:p>
            <a:fld id="{606D7E6A-54E1-4AA5-9D49-9786E4CA8AD1}" type="slidenum">
              <a:rPr kumimoji="1" lang="ja-JP" altLang="en-US" smtClean="0"/>
              <a:t>56</a:t>
            </a:fld>
            <a:endParaRPr kumimoji="1" lang="ja-JP" altLang="en-US" dirty="0"/>
          </a:p>
        </p:txBody>
      </p:sp>
    </p:spTree>
    <p:extLst>
      <p:ext uri="{BB962C8B-B14F-4D97-AF65-F5344CB8AC3E}">
        <p14:creationId xmlns:p14="http://schemas.microsoft.com/office/powerpoint/2010/main" val="11117924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1091" y="836712"/>
            <a:ext cx="9361040" cy="2662447"/>
          </a:xfrm>
          <a:prstGeom prst="rect">
            <a:avLst/>
          </a:prstGeom>
          <a:noFill/>
          <a:ln>
            <a:solidFill>
              <a:schemeClr val="tx1"/>
            </a:solidFill>
          </a:ln>
        </p:spPr>
        <p:txBody>
          <a:bodyPr wrap="square" lIns="96698" tIns="48349" rIns="96698" bIns="48349" rtlCol="0">
            <a:spAutoFit/>
          </a:bodyPr>
          <a:lstStyle/>
          <a:p>
            <a:pPr>
              <a:lnSpc>
                <a:spcPts val="2500"/>
              </a:lnSpc>
            </a:pPr>
            <a:r>
              <a:rPr lang="ja-JP" altLang="en-US" sz="1500" dirty="0"/>
              <a:t>○　基準緩和型サービス（Ａ型相当サービス）は、これまでの介護専門職以外の地域の高齢者等を担い手として</a:t>
            </a:r>
            <a:endParaRPr lang="en-US" altLang="ja-JP" sz="1500" dirty="0"/>
          </a:p>
          <a:p>
            <a:pPr>
              <a:lnSpc>
                <a:spcPts val="2500"/>
              </a:lnSpc>
            </a:pPr>
            <a:r>
              <a:rPr lang="ja-JP" altLang="en-US" sz="1500" dirty="0"/>
              <a:t>　サービスとして組み入れることが可能になった。基準緩和型サービスの単価の設定にあたり、まず</a:t>
            </a:r>
            <a:r>
              <a:rPr lang="ja-JP" altLang="en-US" sz="1500" dirty="0" smtClean="0"/>
              <a:t>は従前相当　</a:t>
            </a:r>
            <a:endParaRPr lang="en-US" altLang="ja-JP" sz="1500" dirty="0" smtClean="0"/>
          </a:p>
          <a:p>
            <a:pPr>
              <a:lnSpc>
                <a:spcPts val="2500"/>
              </a:lnSpc>
            </a:pPr>
            <a:r>
              <a:rPr lang="ja-JP" altLang="en-US" sz="1500" dirty="0"/>
              <a:t>　</a:t>
            </a:r>
            <a:r>
              <a:rPr lang="ja-JP" altLang="en-US" sz="1500" dirty="0" smtClean="0"/>
              <a:t>サービスと</a:t>
            </a:r>
            <a:r>
              <a:rPr lang="ja-JP" altLang="en-US" sz="1500" dirty="0"/>
              <a:t>比較して、緩和</a:t>
            </a:r>
            <a:r>
              <a:rPr lang="ja-JP" altLang="en-US" sz="1500" dirty="0" smtClean="0"/>
              <a:t>した基準の内容を勘案し設定する必要があり、その内容を明らかにした上で、</a:t>
            </a:r>
            <a:r>
              <a:rPr lang="ja-JP" altLang="en-US" sz="1500" dirty="0"/>
              <a:t>地域で</a:t>
            </a:r>
            <a:r>
              <a:rPr lang="ja-JP" altLang="en-US" sz="1500" dirty="0" smtClean="0"/>
              <a:t>合　</a:t>
            </a:r>
            <a:endParaRPr lang="en-US" altLang="ja-JP" sz="1500" dirty="0" smtClean="0"/>
          </a:p>
          <a:p>
            <a:pPr>
              <a:lnSpc>
                <a:spcPts val="2500"/>
              </a:lnSpc>
            </a:pPr>
            <a:r>
              <a:rPr lang="ja-JP" altLang="en-US" sz="1500" dirty="0"/>
              <a:t>　</a:t>
            </a:r>
            <a:r>
              <a:rPr lang="ja-JP" altLang="en-US" sz="1500" dirty="0" err="1" smtClean="0"/>
              <a:t>意</a:t>
            </a:r>
            <a:r>
              <a:rPr lang="ja-JP" altLang="en-US" sz="1500" dirty="0" err="1"/>
              <a:t>された</a:t>
            </a:r>
            <a:r>
              <a:rPr lang="ja-JP" altLang="en-US" sz="1500" dirty="0"/>
              <a:t>単価設定を</a:t>
            </a:r>
            <a:r>
              <a:rPr lang="ja-JP" altLang="en-US" sz="1500" dirty="0" smtClean="0"/>
              <a:t>行うことが望ましい。</a:t>
            </a:r>
            <a:endParaRPr lang="en-US" altLang="ja-JP" sz="1500" dirty="0" smtClean="0"/>
          </a:p>
          <a:p>
            <a:pPr>
              <a:lnSpc>
                <a:spcPts val="2500"/>
              </a:lnSpc>
            </a:pPr>
            <a:r>
              <a:rPr lang="ja-JP" altLang="en-US" sz="1500" dirty="0" smtClean="0"/>
              <a:t>○　介護サービスの費用は、結果として提供者にかかる人件費と事業運営に必要となる経費に分けることができ、　</a:t>
            </a:r>
            <a:endParaRPr lang="en-US" altLang="ja-JP" sz="1500" dirty="0" smtClean="0"/>
          </a:p>
          <a:p>
            <a:pPr>
              <a:lnSpc>
                <a:spcPts val="2500"/>
              </a:lnSpc>
            </a:pPr>
            <a:r>
              <a:rPr lang="ja-JP" altLang="en-US" sz="1500" dirty="0" smtClean="0"/>
              <a:t>　基準緩和型サービスの費用においては、それを踏まえた単価設定を行うことが望ましい。</a:t>
            </a:r>
            <a:endParaRPr lang="en-US" altLang="ja-JP" sz="1500" dirty="0" smtClean="0"/>
          </a:p>
          <a:p>
            <a:pPr>
              <a:lnSpc>
                <a:spcPts val="2500"/>
              </a:lnSpc>
            </a:pPr>
            <a:r>
              <a:rPr lang="ja-JP" altLang="en-US" sz="1500" dirty="0" smtClean="0"/>
              <a:t>○　地域の事業者との関係性を維持するだけでなく、多様な人材を育てていく視点からも、単価設定は実態を正確　</a:t>
            </a:r>
            <a:endParaRPr lang="en-US" altLang="ja-JP" sz="1500" dirty="0" smtClean="0"/>
          </a:p>
          <a:p>
            <a:pPr>
              <a:lnSpc>
                <a:spcPts val="2500"/>
              </a:lnSpc>
            </a:pPr>
            <a:r>
              <a:rPr lang="ja-JP" altLang="en-US" sz="1500" dirty="0"/>
              <a:t>　</a:t>
            </a:r>
            <a:r>
              <a:rPr lang="ja-JP" altLang="en-US" sz="1500" dirty="0" smtClean="0"/>
              <a:t>に把握した上で、設定する。また、事業者との調整を進める等の方法も考えられる。</a:t>
            </a:r>
            <a:endParaRPr lang="en-US" altLang="ja-JP" sz="1500" dirty="0" smtClean="0"/>
          </a:p>
        </p:txBody>
      </p:sp>
      <p:sp>
        <p:nvSpPr>
          <p:cNvPr id="2" name="テキスト ボックス 1"/>
          <p:cNvSpPr txBox="1"/>
          <p:nvPr/>
        </p:nvSpPr>
        <p:spPr>
          <a:xfrm>
            <a:off x="138460" y="3913369"/>
            <a:ext cx="9373671" cy="2021246"/>
          </a:xfrm>
          <a:prstGeom prst="rect">
            <a:avLst/>
          </a:prstGeom>
          <a:noFill/>
          <a:ln>
            <a:solidFill>
              <a:schemeClr val="tx1"/>
            </a:solidFill>
          </a:ln>
        </p:spPr>
        <p:txBody>
          <a:bodyPr wrap="square" lIns="96698" tIns="48349" rIns="96698" bIns="48349" rtlCol="0">
            <a:spAutoFit/>
          </a:bodyPr>
          <a:lstStyle/>
          <a:p>
            <a:pPr>
              <a:lnSpc>
                <a:spcPts val="2500"/>
              </a:lnSpc>
            </a:pPr>
            <a:endParaRPr lang="en-US" altLang="ja-JP" sz="1600" dirty="0" smtClean="0"/>
          </a:p>
          <a:p>
            <a:pPr>
              <a:lnSpc>
                <a:spcPts val="2500"/>
              </a:lnSpc>
            </a:pPr>
            <a:r>
              <a:rPr lang="en-US" altLang="ja-JP" sz="1600" dirty="0" smtClean="0"/>
              <a:t>【</a:t>
            </a:r>
            <a:r>
              <a:rPr lang="ja-JP" altLang="en-US" sz="1600" dirty="0" smtClean="0"/>
              <a:t>神奈川県小田原市</a:t>
            </a:r>
            <a:r>
              <a:rPr lang="en-US" altLang="ja-JP" sz="1600" dirty="0" smtClean="0"/>
              <a:t>】</a:t>
            </a:r>
          </a:p>
          <a:p>
            <a:pPr>
              <a:lnSpc>
                <a:spcPts val="2500"/>
              </a:lnSpc>
            </a:pPr>
            <a:r>
              <a:rPr lang="ja-JP" altLang="en-US" sz="1600" dirty="0" smtClean="0"/>
              <a:t>○　緩和類型の単価は、</a:t>
            </a:r>
            <a:r>
              <a:rPr lang="ja-JP" altLang="en-US" sz="1600" dirty="0"/>
              <a:t>従前</a:t>
            </a:r>
            <a:r>
              <a:rPr lang="ja-JP" altLang="en-US" sz="1600" dirty="0" smtClean="0"/>
              <a:t>相当からサービスの基準を緩和するからこそ従来相当の単価から減じられる　</a:t>
            </a:r>
            <a:endParaRPr lang="en-US" altLang="ja-JP" sz="1600" dirty="0" smtClean="0"/>
          </a:p>
          <a:p>
            <a:pPr>
              <a:lnSpc>
                <a:spcPts val="2500"/>
              </a:lnSpc>
            </a:pPr>
            <a:r>
              <a:rPr lang="ja-JP" altLang="en-US" sz="1600" dirty="0"/>
              <a:t>　</a:t>
            </a:r>
            <a:r>
              <a:rPr lang="ja-JP" altLang="en-US" sz="1600" dirty="0" smtClean="0"/>
              <a:t>ものであるため、緩和した基準に応じて単価を設定することを心がけた。</a:t>
            </a:r>
            <a:endParaRPr lang="en-US" altLang="ja-JP" sz="1600" dirty="0" smtClean="0"/>
          </a:p>
          <a:p>
            <a:pPr>
              <a:lnSpc>
                <a:spcPts val="2500"/>
              </a:lnSpc>
            </a:pPr>
            <a:r>
              <a:rPr lang="ja-JP" altLang="en-US" sz="1600" dirty="0" smtClean="0"/>
              <a:t>　　 また、緩和類型の単価については、市が説明責任を有するところ、基準の緩和度合いを単価に反映さ　</a:t>
            </a:r>
            <a:endParaRPr lang="en-US" altLang="ja-JP" sz="1600" dirty="0" smtClean="0"/>
          </a:p>
          <a:p>
            <a:pPr>
              <a:lnSpc>
                <a:spcPts val="2500"/>
              </a:lnSpc>
            </a:pPr>
            <a:r>
              <a:rPr lang="ja-JP" altLang="en-US" sz="1600" dirty="0"/>
              <a:t>　</a:t>
            </a:r>
            <a:r>
              <a:rPr lang="ja-JP" altLang="en-US" sz="1600" dirty="0" smtClean="0"/>
              <a:t>せる際に国の統計資料を活用し、積算根拠を補強した。　</a:t>
            </a:r>
            <a:endParaRPr lang="en-US" altLang="ja-JP" sz="1600" dirty="0"/>
          </a:p>
        </p:txBody>
      </p:sp>
      <p:sp>
        <p:nvSpPr>
          <p:cNvPr id="6" name="テキスト ボックス 5"/>
          <p:cNvSpPr txBox="1"/>
          <p:nvPr/>
        </p:nvSpPr>
        <p:spPr>
          <a:xfrm>
            <a:off x="272480" y="3717032"/>
            <a:ext cx="1656184" cy="374641"/>
          </a:xfrm>
          <a:prstGeom prst="rect">
            <a:avLst/>
          </a:prstGeom>
          <a:solidFill>
            <a:schemeClr val="bg1"/>
          </a:solidFill>
          <a:ln w="12700">
            <a:solidFill>
              <a:schemeClr val="tx1"/>
            </a:solidFill>
          </a:ln>
        </p:spPr>
        <p:txBody>
          <a:bodyPr wrap="square" lIns="96698" tIns="48349" rIns="96698" bIns="48349" rtlCol="0">
            <a:spAutoFit/>
          </a:bodyPr>
          <a:lstStyle/>
          <a:p>
            <a:pPr algn="ctr"/>
            <a:r>
              <a:rPr kumimoji="1" lang="ja-JP" altLang="en-US" dirty="0" smtClean="0"/>
              <a:t>単価設定の例</a:t>
            </a:r>
            <a:endParaRPr kumimoji="1" lang="ja-JP" altLang="en-US" dirty="0"/>
          </a:p>
        </p:txBody>
      </p:sp>
      <p:sp>
        <p:nvSpPr>
          <p:cNvPr id="8" name="スライド番号プレースホルダー 7"/>
          <p:cNvSpPr>
            <a:spLocks noGrp="1"/>
          </p:cNvSpPr>
          <p:nvPr>
            <p:ph type="sldNum" sz="quarter" idx="12"/>
          </p:nvPr>
        </p:nvSpPr>
        <p:spPr/>
        <p:txBody>
          <a:bodyPr/>
          <a:lstStyle/>
          <a:p>
            <a:fld id="{606D7E6A-54E1-4AA5-9D49-9786E4CA8AD1}" type="slidenum">
              <a:rPr kumimoji="1" lang="ja-JP" altLang="en-US" smtClean="0"/>
              <a:t>57</a:t>
            </a:fld>
            <a:endParaRPr kumimoji="1" lang="ja-JP" altLang="en-US" dirty="0"/>
          </a:p>
        </p:txBody>
      </p:sp>
      <p:sp>
        <p:nvSpPr>
          <p:cNvPr id="10" name="正方形/長方形 9"/>
          <p:cNvSpPr/>
          <p:nvPr/>
        </p:nvSpPr>
        <p:spPr>
          <a:xfrm>
            <a:off x="0" y="0"/>
            <a:ext cx="9906000"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en-US" altLang="ja-JP" sz="2800" b="1" dirty="0" smtClean="0">
                <a:solidFill>
                  <a:schemeClr val="bg1"/>
                </a:solidFill>
              </a:rPr>
              <a:t>〈</a:t>
            </a:r>
            <a:r>
              <a:rPr lang="ja-JP" altLang="en-US" sz="2800" b="1" dirty="0" smtClean="0">
                <a:solidFill>
                  <a:schemeClr val="bg1"/>
                </a:solidFill>
              </a:rPr>
              <a:t>参考①－２</a:t>
            </a:r>
            <a:r>
              <a:rPr lang="en-US" altLang="ja-JP" sz="2800" b="1" dirty="0" smtClean="0">
                <a:solidFill>
                  <a:schemeClr val="bg1"/>
                </a:solidFill>
              </a:rPr>
              <a:t>〉</a:t>
            </a:r>
            <a:r>
              <a:rPr lang="ja-JP" altLang="en-US" sz="2800" b="1" dirty="0" smtClean="0">
                <a:solidFill>
                  <a:schemeClr val="bg1"/>
                </a:solidFill>
              </a:rPr>
              <a:t>単価</a:t>
            </a:r>
            <a:r>
              <a:rPr lang="ja-JP" altLang="en-US" sz="2800" b="1" dirty="0">
                <a:solidFill>
                  <a:schemeClr val="bg1"/>
                </a:solidFill>
              </a:rPr>
              <a:t>・基準等の設定に</a:t>
            </a:r>
            <a:r>
              <a:rPr lang="ja-JP" altLang="en-US" sz="2800" b="1" dirty="0" smtClean="0">
                <a:solidFill>
                  <a:schemeClr val="bg1"/>
                </a:solidFill>
              </a:rPr>
              <a:t>ついて</a:t>
            </a:r>
            <a:endParaRPr lang="ja-JP" altLang="en-US" sz="2100" b="1" dirty="0">
              <a:solidFill>
                <a:schemeClr val="bg1"/>
              </a:solidFill>
            </a:endParaRPr>
          </a:p>
        </p:txBody>
      </p:sp>
    </p:spTree>
    <p:extLst>
      <p:ext uri="{BB962C8B-B14F-4D97-AF65-F5344CB8AC3E}">
        <p14:creationId xmlns:p14="http://schemas.microsoft.com/office/powerpoint/2010/main" val="26417276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6685" y="922528"/>
            <a:ext cx="9361040" cy="2452133"/>
          </a:xfrm>
          <a:prstGeom prst="rect">
            <a:avLst/>
          </a:prstGeom>
          <a:noFill/>
          <a:ln>
            <a:solidFill>
              <a:schemeClr val="tx1"/>
            </a:solidFill>
          </a:ln>
        </p:spPr>
        <p:txBody>
          <a:bodyPr wrap="square" lIns="96698" tIns="48349" rIns="96698" bIns="48349" rtlCol="0">
            <a:spAutoFit/>
          </a:bodyPr>
          <a:lstStyle/>
          <a:p>
            <a:r>
              <a:rPr lang="ja-JP" altLang="en-US" sz="1700" dirty="0"/>
              <a:t>　</a:t>
            </a:r>
            <a:endParaRPr lang="en-US" altLang="ja-JP" sz="1700" dirty="0" smtClean="0"/>
          </a:p>
          <a:p>
            <a:r>
              <a:rPr lang="ja-JP" altLang="en-US" sz="1700" dirty="0"/>
              <a:t>　</a:t>
            </a:r>
            <a:r>
              <a:rPr lang="ja-JP" altLang="en-US" sz="1700" dirty="0" smtClean="0"/>
              <a:t>○</a:t>
            </a:r>
            <a:r>
              <a:rPr lang="ja-JP" altLang="en-US" sz="1700" dirty="0"/>
              <a:t>　</a:t>
            </a:r>
            <a:r>
              <a:rPr lang="ja-JP" altLang="en-US" sz="1700" dirty="0" smtClean="0"/>
              <a:t>総合事業においては、市町村の審査支払いに関する事務が軽減できるよう。従前の給付と同様、　</a:t>
            </a:r>
            <a:endParaRPr lang="en-US" altLang="ja-JP" sz="1700" dirty="0" smtClean="0"/>
          </a:p>
          <a:p>
            <a:r>
              <a:rPr lang="ja-JP" altLang="en-US" sz="1700" dirty="0"/>
              <a:t>　</a:t>
            </a:r>
            <a:r>
              <a:rPr lang="ja-JP" altLang="en-US" sz="1700" dirty="0" smtClean="0"/>
              <a:t>　国保連合会の審査支払を活用できるように規定を設けている。</a:t>
            </a:r>
            <a:endParaRPr lang="en-US" altLang="ja-JP" sz="1700" dirty="0" smtClean="0"/>
          </a:p>
          <a:p>
            <a:r>
              <a:rPr lang="ja-JP" altLang="en-US" sz="1700" dirty="0" smtClean="0"/>
              <a:t>　○　国保連合会のシステムにおいては、事業者に対してその人数にかかわりなく包括的に支払うこと　</a:t>
            </a:r>
            <a:endParaRPr lang="en-US" altLang="ja-JP" sz="1700" dirty="0" smtClean="0"/>
          </a:p>
          <a:p>
            <a:r>
              <a:rPr lang="ja-JP" altLang="en-US" sz="1700" dirty="0"/>
              <a:t>　</a:t>
            </a:r>
            <a:r>
              <a:rPr lang="ja-JP" altLang="en-US" sz="1700" dirty="0" smtClean="0"/>
              <a:t>　となっているものや複数の月にまたがった支払いによるものは対応できないことから、給付と同様、</a:t>
            </a:r>
            <a:endParaRPr lang="en-US" altLang="ja-JP" sz="1700" dirty="0" smtClean="0"/>
          </a:p>
          <a:p>
            <a:r>
              <a:rPr lang="ja-JP" altLang="en-US" sz="1700" dirty="0"/>
              <a:t>　</a:t>
            </a:r>
            <a:r>
              <a:rPr lang="ja-JP" altLang="en-US" sz="1700" dirty="0" smtClean="0"/>
              <a:t>　①利用者毎の②利用状況に応じて（</a:t>
            </a:r>
            <a:r>
              <a:rPr lang="en-US" altLang="ja-JP" sz="1400" dirty="0" smtClean="0"/>
              <a:t>※</a:t>
            </a:r>
            <a:r>
              <a:rPr lang="ja-JP" altLang="en-US" sz="1400" dirty="0" smtClean="0"/>
              <a:t>）</a:t>
            </a:r>
            <a:r>
              <a:rPr lang="ja-JP" altLang="en-US" sz="1700" dirty="0" smtClean="0"/>
              <a:t>支払われる費用の支払決定に係る審査及び支払のみ国保　</a:t>
            </a:r>
            <a:endParaRPr lang="en-US" altLang="ja-JP" sz="1700" dirty="0" smtClean="0"/>
          </a:p>
          <a:p>
            <a:r>
              <a:rPr lang="ja-JP" altLang="en-US" sz="1700" dirty="0"/>
              <a:t>　</a:t>
            </a:r>
            <a:r>
              <a:rPr lang="ja-JP" altLang="en-US" sz="1700" dirty="0" smtClean="0"/>
              <a:t>　連合会の業務として市町村の委託をうけることとなっており、総合事業においては、指定事業者に</a:t>
            </a:r>
            <a:endParaRPr lang="en-US" altLang="ja-JP" sz="1700" dirty="0" smtClean="0"/>
          </a:p>
          <a:p>
            <a:r>
              <a:rPr lang="ja-JP" altLang="en-US" sz="1700" dirty="0"/>
              <a:t>　</a:t>
            </a:r>
            <a:r>
              <a:rPr lang="ja-JP" altLang="en-US" sz="1700" dirty="0" smtClean="0"/>
              <a:t>　よるサービスの場合に活用可能である。（</a:t>
            </a:r>
            <a:r>
              <a:rPr lang="en-US" altLang="ja-JP" sz="1700" dirty="0" smtClean="0"/>
              <a:t>※1</a:t>
            </a:r>
            <a:r>
              <a:rPr lang="ja-JP" altLang="en-US" sz="1700" dirty="0" smtClean="0"/>
              <a:t>回</a:t>
            </a:r>
            <a:r>
              <a:rPr lang="ja-JP" altLang="en-US" sz="1700" dirty="0"/>
              <a:t>の</a:t>
            </a:r>
            <a:r>
              <a:rPr lang="ja-JP" altLang="en-US" sz="1700" dirty="0" smtClean="0"/>
              <a:t>サービスごとに報酬が定められているか、月ごと　</a:t>
            </a:r>
            <a:endParaRPr lang="en-US" altLang="ja-JP" sz="1700" dirty="0" smtClean="0"/>
          </a:p>
          <a:p>
            <a:r>
              <a:rPr lang="ja-JP" altLang="en-US" sz="1700" dirty="0"/>
              <a:t>　</a:t>
            </a:r>
            <a:r>
              <a:rPr lang="ja-JP" altLang="en-US" sz="1700" dirty="0" smtClean="0"/>
              <a:t>　に包括的に報酬がさだめられているもの）</a:t>
            </a:r>
            <a:endParaRPr lang="en-US" altLang="ja-JP" sz="1700" dirty="0" smtClean="0"/>
          </a:p>
        </p:txBody>
      </p:sp>
      <p:sp>
        <p:nvSpPr>
          <p:cNvPr id="6" name="正方形/長方形 5"/>
          <p:cNvSpPr/>
          <p:nvPr/>
        </p:nvSpPr>
        <p:spPr>
          <a:xfrm>
            <a:off x="0" y="0"/>
            <a:ext cx="9906000"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800" b="1" dirty="0" smtClean="0">
                <a:solidFill>
                  <a:schemeClr val="bg1"/>
                </a:solidFill>
              </a:rPr>
              <a:t>審査支払における国保連合会の活用</a:t>
            </a:r>
            <a:endParaRPr lang="ja-JP" altLang="en-US" sz="2800" b="1" dirty="0">
              <a:solidFill>
                <a:schemeClr val="bg1"/>
              </a:solidFill>
            </a:endParaRPr>
          </a:p>
        </p:txBody>
      </p:sp>
      <p:sp>
        <p:nvSpPr>
          <p:cNvPr id="8" name="テキスト ボックス 7"/>
          <p:cNvSpPr txBox="1"/>
          <p:nvPr/>
        </p:nvSpPr>
        <p:spPr>
          <a:xfrm>
            <a:off x="272480" y="721400"/>
            <a:ext cx="4248472" cy="374641"/>
          </a:xfrm>
          <a:prstGeom prst="rect">
            <a:avLst/>
          </a:prstGeom>
          <a:solidFill>
            <a:schemeClr val="bg1"/>
          </a:solidFill>
          <a:ln w="12700">
            <a:solidFill>
              <a:schemeClr val="tx1"/>
            </a:solidFill>
          </a:ln>
        </p:spPr>
        <p:txBody>
          <a:bodyPr wrap="square" lIns="96698" tIns="48349" rIns="96698" bIns="48349" rtlCol="0">
            <a:spAutoFit/>
          </a:bodyPr>
          <a:lstStyle/>
          <a:p>
            <a:pPr algn="ctr"/>
            <a:r>
              <a:rPr kumimoji="1" lang="ja-JP" altLang="en-US" dirty="0" smtClean="0"/>
              <a:t>国保連合会で審査支払いが可能な事項</a:t>
            </a:r>
            <a:endParaRPr kumimoji="1" lang="ja-JP" altLang="en-US" dirty="0"/>
          </a:p>
        </p:txBody>
      </p:sp>
      <p:sp>
        <p:nvSpPr>
          <p:cNvPr id="10" name="テキスト ボックス 9"/>
          <p:cNvSpPr txBox="1"/>
          <p:nvPr/>
        </p:nvSpPr>
        <p:spPr>
          <a:xfrm>
            <a:off x="149612" y="3774236"/>
            <a:ext cx="9361040" cy="2975353"/>
          </a:xfrm>
          <a:prstGeom prst="rect">
            <a:avLst/>
          </a:prstGeom>
          <a:noFill/>
          <a:ln>
            <a:solidFill>
              <a:schemeClr val="tx1"/>
            </a:solidFill>
          </a:ln>
        </p:spPr>
        <p:txBody>
          <a:bodyPr wrap="square" lIns="96698" tIns="48349" rIns="96698" bIns="48349" rtlCol="0">
            <a:spAutoFit/>
          </a:bodyPr>
          <a:lstStyle/>
          <a:p>
            <a:r>
              <a:rPr lang="ja-JP" altLang="en-US" sz="1700" dirty="0"/>
              <a:t>　</a:t>
            </a:r>
            <a:endParaRPr lang="en-US" altLang="ja-JP" sz="1700" dirty="0" smtClean="0"/>
          </a:p>
          <a:p>
            <a:r>
              <a:rPr lang="ja-JP" altLang="en-US" sz="1700" dirty="0" smtClean="0"/>
              <a:t>○</a:t>
            </a:r>
            <a:r>
              <a:rPr lang="ja-JP" altLang="en-US" sz="1700" dirty="0"/>
              <a:t>　</a:t>
            </a:r>
            <a:r>
              <a:rPr lang="ja-JP" altLang="en-US" sz="1700" dirty="0" smtClean="0"/>
              <a:t>国保連合会に審査支払を委託する場合は、市町村は以下の事務を行う必要がある。</a:t>
            </a:r>
            <a:endParaRPr lang="en-US" altLang="ja-JP" sz="1700" dirty="0" smtClean="0"/>
          </a:p>
          <a:p>
            <a:endParaRPr lang="en-US" altLang="ja-JP" sz="1700" dirty="0"/>
          </a:p>
          <a:p>
            <a:r>
              <a:rPr lang="ja-JP" altLang="en-US" sz="1700" dirty="0" smtClean="0"/>
              <a:t>　　・市町村によるサービスごとの価格の設定・国保連への登録</a:t>
            </a:r>
            <a:endParaRPr lang="en-US" altLang="ja-JP" sz="1700" dirty="0" smtClean="0"/>
          </a:p>
          <a:p>
            <a:r>
              <a:rPr lang="ja-JP" altLang="en-US" sz="1700" dirty="0"/>
              <a:t>　</a:t>
            </a:r>
            <a:r>
              <a:rPr lang="ja-JP" altLang="en-US" sz="1700" dirty="0" smtClean="0"/>
              <a:t>　・指定事業者の登録（変更届の登録等）</a:t>
            </a:r>
            <a:endParaRPr lang="en-US" altLang="ja-JP" sz="1700" dirty="0" smtClean="0"/>
          </a:p>
          <a:p>
            <a:pPr marL="742950" lvl="1" indent="-285750">
              <a:buFont typeface="Wingdings" panose="05000000000000000000" pitchFamily="2" charset="2"/>
              <a:buChar char="Ø"/>
            </a:pPr>
            <a:r>
              <a:rPr lang="ja-JP" altLang="en-US" sz="1700" dirty="0" smtClean="0"/>
              <a:t>市町村台帳の作成・都道府県台帳への登録</a:t>
            </a:r>
            <a:endParaRPr lang="en-US" altLang="ja-JP" sz="1700" dirty="0" smtClean="0"/>
          </a:p>
          <a:p>
            <a:pPr marL="742950" lvl="1" indent="-285750">
              <a:buFont typeface="Wingdings" panose="05000000000000000000" pitchFamily="2" charset="2"/>
              <a:buChar char="Ø"/>
            </a:pPr>
            <a:r>
              <a:rPr lang="ja-JP" altLang="en-US" sz="1700" dirty="0" smtClean="0"/>
              <a:t>都道府県台帳による付番・市町村台帳への送付</a:t>
            </a:r>
            <a:endParaRPr lang="en-US" altLang="ja-JP" sz="1700" dirty="0" smtClean="0"/>
          </a:p>
          <a:p>
            <a:pPr marL="742950" lvl="1" indent="-285750">
              <a:buFont typeface="Wingdings" panose="05000000000000000000" pitchFamily="2" charset="2"/>
              <a:buChar char="Ø"/>
            </a:pPr>
            <a:r>
              <a:rPr lang="ja-JP" altLang="en-US" sz="1700" dirty="0" smtClean="0"/>
              <a:t>都道府県台帳から国保連合会への登録</a:t>
            </a:r>
            <a:endParaRPr lang="en-US" altLang="ja-JP" sz="1700" dirty="0" smtClean="0"/>
          </a:p>
          <a:p>
            <a:r>
              <a:rPr lang="ja-JP" altLang="en-US" sz="1700" dirty="0" smtClean="0"/>
              <a:t>　　・事業対象者の登録（異動届の登録等）</a:t>
            </a:r>
            <a:endParaRPr lang="en-US" altLang="ja-JP" sz="1700" dirty="0" smtClean="0"/>
          </a:p>
          <a:p>
            <a:r>
              <a:rPr lang="ja-JP" altLang="en-US" sz="1700" dirty="0"/>
              <a:t>　</a:t>
            </a:r>
            <a:r>
              <a:rPr lang="ja-JP" altLang="en-US" sz="1700" dirty="0" smtClean="0"/>
              <a:t>　・審査支払手数料の支払</a:t>
            </a:r>
            <a:endParaRPr lang="en-US" altLang="ja-JP" sz="1700" dirty="0" smtClean="0"/>
          </a:p>
          <a:p>
            <a:r>
              <a:rPr lang="ja-JP" altLang="en-US" sz="1700" dirty="0"/>
              <a:t>　</a:t>
            </a:r>
            <a:r>
              <a:rPr lang="ja-JP" altLang="en-US" sz="1700" dirty="0" smtClean="0"/>
              <a:t>　・給付管理票の提出</a:t>
            </a:r>
            <a:r>
              <a:rPr lang="ja-JP" altLang="en-US" sz="1700" dirty="0"/>
              <a:t>　</a:t>
            </a:r>
            <a:r>
              <a:rPr lang="ja-JP" altLang="en-US" sz="1700" dirty="0" smtClean="0"/>
              <a:t>　　</a:t>
            </a:r>
            <a:endParaRPr lang="en-US" altLang="ja-JP" sz="1700" dirty="0" smtClean="0"/>
          </a:p>
        </p:txBody>
      </p:sp>
      <p:sp>
        <p:nvSpPr>
          <p:cNvPr id="9" name="テキスト ボックス 8"/>
          <p:cNvSpPr txBox="1"/>
          <p:nvPr/>
        </p:nvSpPr>
        <p:spPr>
          <a:xfrm>
            <a:off x="272480" y="3586915"/>
            <a:ext cx="4248472" cy="374641"/>
          </a:xfrm>
          <a:prstGeom prst="rect">
            <a:avLst/>
          </a:prstGeom>
          <a:solidFill>
            <a:schemeClr val="bg1"/>
          </a:solidFill>
          <a:ln w="12700">
            <a:solidFill>
              <a:schemeClr val="tx1"/>
            </a:solidFill>
          </a:ln>
        </p:spPr>
        <p:txBody>
          <a:bodyPr wrap="square" lIns="96698" tIns="48349" rIns="96698" bIns="48349" rtlCol="0">
            <a:spAutoFit/>
          </a:bodyPr>
          <a:lstStyle/>
          <a:p>
            <a:pPr algn="ctr"/>
            <a:r>
              <a:rPr kumimoji="1" lang="ja-JP" altLang="en-US" dirty="0" smtClean="0"/>
              <a:t>国保連合会委託において必要な手続き</a:t>
            </a:r>
            <a:endParaRPr kumimoji="1" lang="ja-JP" altLang="en-US" dirty="0"/>
          </a:p>
        </p:txBody>
      </p:sp>
      <p:sp>
        <p:nvSpPr>
          <p:cNvPr id="7" name="スライド番号プレースホルダー 7"/>
          <p:cNvSpPr>
            <a:spLocks noGrp="1"/>
          </p:cNvSpPr>
          <p:nvPr>
            <p:ph type="sldNum" sz="quarter" idx="12"/>
          </p:nvPr>
        </p:nvSpPr>
        <p:spPr>
          <a:xfrm>
            <a:off x="7594600" y="6492954"/>
            <a:ext cx="2311400" cy="365125"/>
          </a:xfrm>
        </p:spPr>
        <p:txBody>
          <a:bodyPr/>
          <a:lstStyle/>
          <a:p>
            <a:fld id="{606D7E6A-54E1-4AA5-9D49-9786E4CA8AD1}" type="slidenum">
              <a:rPr kumimoji="1" lang="ja-JP" altLang="en-US" smtClean="0"/>
              <a:t>58</a:t>
            </a:fld>
            <a:endParaRPr kumimoji="1" lang="ja-JP" altLang="en-US" dirty="0"/>
          </a:p>
        </p:txBody>
      </p:sp>
    </p:spTree>
    <p:extLst>
      <p:ext uri="{BB962C8B-B14F-4D97-AF65-F5344CB8AC3E}">
        <p14:creationId xmlns:p14="http://schemas.microsoft.com/office/powerpoint/2010/main" val="4011626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400" y="662087"/>
            <a:ext cx="9061450" cy="307777"/>
          </a:xfrm>
        </p:spPr>
        <p:txBody>
          <a:bodyPr/>
          <a:lstStyle/>
          <a:p>
            <a:r>
              <a:rPr lang="ja-JP" altLang="en-US" b="0" dirty="0" smtClean="0">
                <a:latin typeface="メイリオ" pitchFamily="50" charset="-128"/>
                <a:ea typeface="メイリオ" pitchFamily="50" charset="-128"/>
                <a:cs typeface="メイリオ" pitchFamily="50" charset="-128"/>
              </a:rPr>
              <a:t>１．基本コンセプト：「地域づくり」としての総合事業</a:t>
            </a:r>
            <a:endParaRPr kumimoji="1" lang="ja-JP" altLang="en-US" sz="1600" b="0"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251851" y="1131620"/>
            <a:ext cx="9407303" cy="2331407"/>
          </a:xfrm>
          <a:prstGeom prst="rect">
            <a:avLst/>
          </a:prstGeom>
          <a:noFill/>
          <a:ln>
            <a:noFill/>
            <a:prstDash val="sysDash"/>
          </a:ln>
        </p:spPr>
        <p:txBody>
          <a:bodyPr wrap="square" rtlCol="0">
            <a:spAutoFit/>
          </a:bodyPr>
          <a:lstStyle/>
          <a:p>
            <a:pPr marL="185738" indent="-185738" fontAlgn="base">
              <a:spcBef>
                <a:spcPts val="600"/>
              </a:spcBef>
              <a:spcAft>
                <a:spcPts val="600"/>
              </a:spcAft>
              <a:buClr>
                <a:srgbClr val="5A5A5A"/>
              </a:buClr>
              <a:buFont typeface="Wingdings" pitchFamily="2" charset="2"/>
              <a:buChar char="n"/>
            </a:pPr>
            <a:r>
              <a:rPr lang="en-US" altLang="ja-JP" dirty="0" smtClean="0">
                <a:solidFill>
                  <a:srgbClr val="000000"/>
                </a:solidFill>
                <a:latin typeface="HGP創英角ｺﾞｼｯｸUB" pitchFamily="50" charset="-128"/>
                <a:ea typeface="HGP創英角ｺﾞｼｯｸUB" pitchFamily="50" charset="-128"/>
              </a:rPr>
              <a:t>2025</a:t>
            </a:r>
            <a:r>
              <a:rPr lang="ja-JP" altLang="en-US" dirty="0" smtClean="0">
                <a:solidFill>
                  <a:srgbClr val="000000"/>
                </a:solidFill>
                <a:latin typeface="HGP創英角ｺﾞｼｯｸUB" pitchFamily="50" charset="-128"/>
                <a:ea typeface="HGP創英角ｺﾞｼｯｸUB" pitchFamily="50" charset="-128"/>
              </a:rPr>
              <a:t>年に向けた地域包括ケアシステム構築の必要性と総合事業</a:t>
            </a:r>
          </a:p>
          <a:p>
            <a:pPr marL="452438" lvl="1" indent="-179388" fontAlgn="base">
              <a:lnSpc>
                <a:spcPct val="120000"/>
              </a:lnSpc>
              <a:spcAft>
                <a:spcPct val="0"/>
              </a:spcAft>
              <a:buClr>
                <a:srgbClr val="5A5A5A"/>
              </a:buClr>
              <a:buFont typeface="Wingdings" pitchFamily="2" charset="2"/>
              <a:buNone/>
            </a:pPr>
            <a:r>
              <a:rPr lang="ja-JP" altLang="en-US" sz="1600" dirty="0" smtClean="0">
                <a:solidFill>
                  <a:srgbClr val="000000"/>
                </a:solidFill>
                <a:latin typeface="HGP創英ﾌﾟﾚｾﾞﾝｽEB" pitchFamily="18" charset="-128"/>
                <a:ea typeface="HGP創英ﾌﾟﾚｾﾞﾝｽEB" pitchFamily="18" charset="-128"/>
              </a:rPr>
              <a:t>◎</a:t>
            </a:r>
            <a:r>
              <a:rPr lang="en-US" altLang="ja-JP" sz="1600" u="sng" dirty="0" smtClean="0">
                <a:solidFill>
                  <a:srgbClr val="000000"/>
                </a:solidFill>
                <a:latin typeface="HGP創英ﾌﾟﾚｾﾞﾝｽEB" pitchFamily="18" charset="-128"/>
                <a:ea typeface="HGP創英ﾌﾟﾚｾﾞﾝｽEB" pitchFamily="18" charset="-128"/>
              </a:rPr>
              <a:t>2025</a:t>
            </a:r>
            <a:r>
              <a:rPr lang="ja-JP" altLang="en-US" sz="1600" u="sng" dirty="0" smtClean="0">
                <a:solidFill>
                  <a:srgbClr val="000000"/>
                </a:solidFill>
                <a:latin typeface="HGP創英ﾌﾟﾚｾﾞﾝｽEB" pitchFamily="18" charset="-128"/>
                <a:ea typeface="HGP創英ﾌﾟﾚｾﾞﾝｽEB" pitchFamily="18" charset="-128"/>
              </a:rPr>
              <a:t>年に向けて医療・介護・予防・住まい・生活支援の一体的な提供の仕組みづくりが必要</a:t>
            </a:r>
            <a:endParaRPr lang="en-US" altLang="ja-JP" sz="1600" u="sng" dirty="0" smtClean="0">
              <a:solidFill>
                <a:srgbClr val="000000"/>
              </a:solidFill>
              <a:latin typeface="HGP創英ﾌﾟﾚｾﾞﾝｽEB" pitchFamily="18" charset="-128"/>
              <a:ea typeface="HGP創英ﾌﾟﾚｾﾞﾝｽEB" pitchFamily="18" charset="-128"/>
            </a:endParaRPr>
          </a:p>
          <a:p>
            <a:pPr marL="719138" lvl="2" indent="-179388" defTabSz="80962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重度な要介護状態となっても住み慣れた地域で自分らしい暮らしを継続するための仕組みとしての地域包括ケアシステムの構築に向けては、医療や介護サービスの強化が必要なのは当然だが、調理、買い物、掃除などの生活支援の確保や、介護予防をいかにして効果的なものにしていくかも大きな課題。</a:t>
            </a:r>
          </a:p>
          <a:p>
            <a:pPr marL="709613" lvl="2" indent="-179388" defTabSz="71437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	各自治体では、地域包括ケアシステムの構築に向けて、平成</a:t>
            </a:r>
            <a:r>
              <a:rPr lang="en-US" altLang="ja-JP" sz="1200" dirty="0" smtClean="0">
                <a:solidFill>
                  <a:srgbClr val="000000"/>
                </a:solidFill>
                <a:latin typeface="ＭＳ Ｐゴシック"/>
              </a:rPr>
              <a:t>27</a:t>
            </a:r>
            <a:r>
              <a:rPr lang="ja-JP" altLang="en-US" sz="1200" dirty="0" smtClean="0">
                <a:solidFill>
                  <a:srgbClr val="000000"/>
                </a:solidFill>
                <a:latin typeface="ＭＳ Ｐゴシック"/>
              </a:rPr>
              <a:t>年度から主に４つの事業が展開される。「介護予防・日常生活支援総合事業（以下、総合事業）」、「生活支援体制整備事業（以下、整備事業）」、「在宅医療・介護連携推進事業」、「認知症総合支援事業」である。これら中でも特に、生活支援や介護予防に大きく関係するのは、要支援に相当する比較的軽度の高齢者を対象とした総合事業と、地域全体の生活支援体制の強化を目指す整備事業である。</a:t>
            </a:r>
            <a:endParaRPr lang="en-US" altLang="ja-JP" sz="1200" dirty="0" smtClean="0">
              <a:solidFill>
                <a:srgbClr val="000000"/>
              </a:solidFill>
              <a:latin typeface="ＭＳ Ｐゴシック"/>
            </a:endParaRPr>
          </a:p>
        </p:txBody>
      </p:sp>
      <p:sp>
        <p:nvSpPr>
          <p:cNvPr id="6" name="正方形/長方形 5"/>
          <p:cNvSpPr/>
          <p:nvPr/>
        </p:nvSpPr>
        <p:spPr bwMode="auto">
          <a:xfrm>
            <a:off x="0" y="0"/>
            <a:ext cx="4876800" cy="398585"/>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fontAlgn="base">
              <a:lnSpc>
                <a:spcPct val="120000"/>
              </a:lnSpc>
              <a:spcBef>
                <a:spcPct val="50000"/>
              </a:spcBef>
              <a:spcAft>
                <a:spcPct val="0"/>
              </a:spcAft>
              <a:buClr>
                <a:srgbClr val="5A5A5A"/>
              </a:buClr>
              <a:buFont typeface="Wingdings" pitchFamily="2" charset="2"/>
              <a:buNone/>
            </a:pPr>
            <a:r>
              <a:rPr lang="en-US" altLang="ja-JP" sz="1600" b="1" dirty="0" smtClean="0">
                <a:solidFill>
                  <a:srgbClr val="FFFFFF"/>
                </a:solidFill>
                <a:latin typeface="メイリオ" pitchFamily="50" charset="-128"/>
                <a:ea typeface="メイリオ" pitchFamily="50" charset="-128"/>
                <a:cs typeface="メイリオ" pitchFamily="50" charset="-128"/>
              </a:rPr>
              <a:t>Ⅰ</a:t>
            </a:r>
            <a:r>
              <a:rPr lang="ja-JP" altLang="en-US" sz="1600" b="1" dirty="0" smtClean="0">
                <a:solidFill>
                  <a:srgbClr val="FFFFFF"/>
                </a:solidFill>
                <a:latin typeface="メイリオ" pitchFamily="50" charset="-128"/>
                <a:ea typeface="メイリオ" pitchFamily="50" charset="-128"/>
                <a:cs typeface="メイリオ" pitchFamily="50" charset="-128"/>
              </a:rPr>
              <a:t>　なぜ総合事業への移行が必要なのか？</a:t>
            </a:r>
          </a:p>
        </p:txBody>
      </p:sp>
      <p:sp>
        <p:nvSpPr>
          <p:cNvPr id="8" name="テキスト ボックス 7"/>
          <p:cNvSpPr txBox="1"/>
          <p:nvPr/>
        </p:nvSpPr>
        <p:spPr>
          <a:xfrm>
            <a:off x="258859" y="3463027"/>
            <a:ext cx="4751021" cy="3200876"/>
          </a:xfrm>
          <a:prstGeom prst="rect">
            <a:avLst/>
          </a:prstGeom>
          <a:noFill/>
          <a:ln>
            <a:noFill/>
            <a:prstDash val="sysDash"/>
          </a:ln>
        </p:spPr>
        <p:txBody>
          <a:bodyPr wrap="square" rtlCol="0">
            <a:spAutoFit/>
          </a:bodyPr>
          <a:lstStyle/>
          <a:p>
            <a:pPr marL="452438" lvl="1" indent="-179388" fontAlgn="base">
              <a:lnSpc>
                <a:spcPct val="120000"/>
              </a:lnSpc>
              <a:spcAft>
                <a:spcPct val="0"/>
              </a:spcAft>
              <a:buClr>
                <a:srgbClr val="5A5A5A"/>
              </a:buClr>
              <a:buFont typeface="Wingdings" pitchFamily="2" charset="2"/>
              <a:buNone/>
            </a:pPr>
            <a:r>
              <a:rPr lang="ja-JP" altLang="en-US" sz="1600" u="sng" dirty="0" smtClean="0">
                <a:solidFill>
                  <a:srgbClr val="000000"/>
                </a:solidFill>
                <a:latin typeface="HGP創英ﾌﾟﾚｾﾞﾝｽEB" pitchFamily="18" charset="-128"/>
                <a:ea typeface="HGP創英ﾌﾟﾚｾﾞﾝｽEB" pitchFamily="18" charset="-128"/>
              </a:rPr>
              <a:t>◎総合事業の背景：ニーズの増大と担い手の減少</a:t>
            </a:r>
            <a:endParaRPr lang="en-US" altLang="ja-JP" sz="1600" u="sng" dirty="0" smtClean="0">
              <a:solidFill>
                <a:srgbClr val="000000"/>
              </a:solidFill>
              <a:latin typeface="HGP創英ﾌﾟﾚｾﾞﾝｽEB" pitchFamily="18" charset="-128"/>
              <a:ea typeface="HGP創英ﾌﾟﾚｾﾞﾝｽEB" pitchFamily="18" charset="-128"/>
            </a:endParaRPr>
          </a:p>
          <a:p>
            <a:pPr marL="719138" lvl="2" indent="-179388" defTabSz="80962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要介護リスクが高くなってくる後期高齢者（</a:t>
            </a:r>
            <a:r>
              <a:rPr lang="en-US" altLang="ja-JP" sz="1200" dirty="0" smtClean="0">
                <a:solidFill>
                  <a:srgbClr val="000000"/>
                </a:solidFill>
                <a:latin typeface="ＭＳ Ｐゴシック"/>
              </a:rPr>
              <a:t>75</a:t>
            </a:r>
            <a:r>
              <a:rPr lang="ja-JP" altLang="en-US" sz="1200" dirty="0" smtClean="0">
                <a:solidFill>
                  <a:srgbClr val="000000"/>
                </a:solidFill>
                <a:latin typeface="ＭＳ Ｐゴシック"/>
              </a:rPr>
              <a:t>歳以上）人口は、今後</a:t>
            </a:r>
            <a:r>
              <a:rPr lang="en-US" altLang="ja-JP" sz="1200" dirty="0" smtClean="0">
                <a:solidFill>
                  <a:srgbClr val="000000"/>
                </a:solidFill>
                <a:latin typeface="ＭＳ Ｐゴシック"/>
              </a:rPr>
              <a:t>2025</a:t>
            </a:r>
            <a:r>
              <a:rPr lang="ja-JP" altLang="en-US" sz="1200" dirty="0" smtClean="0">
                <a:solidFill>
                  <a:srgbClr val="000000"/>
                </a:solidFill>
                <a:latin typeface="ＭＳ Ｐゴシック"/>
              </a:rPr>
              <a:t>年に向けて増加し続ける一方で、生産年齢（</a:t>
            </a:r>
            <a:r>
              <a:rPr lang="en-US" altLang="ja-JP" sz="1200" dirty="0" smtClean="0">
                <a:solidFill>
                  <a:srgbClr val="000000"/>
                </a:solidFill>
                <a:latin typeface="ＭＳ Ｐゴシック"/>
              </a:rPr>
              <a:t>15-64</a:t>
            </a:r>
            <a:r>
              <a:rPr lang="ja-JP" altLang="en-US" sz="1200" dirty="0" smtClean="0">
                <a:solidFill>
                  <a:srgbClr val="000000"/>
                </a:solidFill>
                <a:latin typeface="ＭＳ Ｐゴシック"/>
              </a:rPr>
              <a:t>歳）人口は継続的に減少し、そのギャップは拡大しつづける。</a:t>
            </a:r>
          </a:p>
          <a:p>
            <a:pPr marL="719138" lvl="2" indent="-179388" defTabSz="80962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単身世帯・高齢者のみ世帯の増加により生活支援ニーズは、人口の増加以上に、急速に高まってくることが予想される。</a:t>
            </a:r>
            <a:endParaRPr lang="en-US" altLang="ja-JP" sz="1200" dirty="0" smtClean="0">
              <a:solidFill>
                <a:srgbClr val="000000"/>
              </a:solidFill>
              <a:latin typeface="ＭＳ Ｐゴシック"/>
            </a:endParaRPr>
          </a:p>
          <a:p>
            <a:pPr marL="719138" lvl="2" indent="-179388" defTabSz="80962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他方、在宅介護のニーズが増加する中で、それを支える専門職数の増加は、要介護度者の増加に対応できるほどは期待できない。</a:t>
            </a:r>
            <a:endParaRPr lang="en-US" altLang="ja-JP" sz="1200" dirty="0" smtClean="0">
              <a:solidFill>
                <a:srgbClr val="000000"/>
              </a:solidFill>
              <a:latin typeface="ＭＳ Ｐゴシック"/>
            </a:endParaRPr>
          </a:p>
          <a:p>
            <a:pPr marL="719138" lvl="2" indent="-179388" defTabSz="80962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増加するニーズへの対応と生産年齢人口の減少という、二つの困難な条件のもとに進められなければならないことを意味している。</a:t>
            </a:r>
          </a:p>
          <a:p>
            <a:pPr marL="709613" lvl="2" indent="-179388" defTabSz="714375" fontAlgn="base">
              <a:lnSpc>
                <a:spcPct val="120000"/>
              </a:lnSpc>
              <a:spcAft>
                <a:spcPts val="300"/>
              </a:spcAft>
              <a:buClr>
                <a:srgbClr val="5A5A5A"/>
              </a:buClr>
              <a:buFont typeface="Wingdings" pitchFamily="2" charset="2"/>
              <a:buChar char="Ø"/>
            </a:pPr>
            <a:endParaRPr lang="en-US" altLang="ja-JP" sz="1200" dirty="0" smtClean="0">
              <a:solidFill>
                <a:srgbClr val="000000"/>
              </a:solidFill>
              <a:latin typeface="ＭＳ Ｐゴシック"/>
            </a:endParaRPr>
          </a:p>
        </p:txBody>
      </p:sp>
      <p:pic>
        <p:nvPicPr>
          <p:cNvPr id="10" name="図 9"/>
          <p:cNvPicPr/>
          <p:nvPr/>
        </p:nvPicPr>
        <p:blipFill>
          <a:blip r:embed="rId2" cstate="print"/>
          <a:srcRect/>
          <a:stretch>
            <a:fillRect/>
          </a:stretch>
        </p:blipFill>
        <p:spPr bwMode="auto">
          <a:xfrm>
            <a:off x="5205631" y="3617575"/>
            <a:ext cx="4776006" cy="2871186"/>
          </a:xfrm>
          <a:prstGeom prst="rect">
            <a:avLst/>
          </a:prstGeom>
          <a:noFill/>
          <a:ln w="9525">
            <a:noFill/>
            <a:miter lim="800000"/>
            <a:headEnd/>
            <a:tailEnd/>
          </a:ln>
        </p:spPr>
      </p:pic>
      <p:sp>
        <p:nvSpPr>
          <p:cNvPr id="11" name="テキスト ボックス 10"/>
          <p:cNvSpPr txBox="1"/>
          <p:nvPr/>
        </p:nvSpPr>
        <p:spPr>
          <a:xfrm>
            <a:off x="5550794" y="6350796"/>
            <a:ext cx="4314932" cy="424732"/>
          </a:xfrm>
          <a:prstGeom prst="rect">
            <a:avLst/>
          </a:prstGeom>
          <a:noFill/>
        </p:spPr>
        <p:txBody>
          <a:bodyPr wrap="square" rtlCol="0">
            <a:spAutoFit/>
          </a:bodyPr>
          <a:lstStyle/>
          <a:p>
            <a:pPr fontAlgn="base">
              <a:lnSpc>
                <a:spcPct val="120000"/>
              </a:lnSpc>
              <a:spcBef>
                <a:spcPct val="50000"/>
              </a:spcBef>
              <a:spcAft>
                <a:spcPct val="0"/>
              </a:spcAft>
              <a:buClr>
                <a:srgbClr val="5A5A5A"/>
              </a:buClr>
              <a:buFont typeface="Wingdings" pitchFamily="2" charset="2"/>
              <a:buNone/>
            </a:pPr>
            <a:r>
              <a:rPr lang="ja-JP" altLang="ja-JP" sz="900" dirty="0" smtClean="0">
                <a:solidFill>
                  <a:srgbClr val="000000"/>
                </a:solidFill>
                <a:latin typeface="ＭＳ Ｐゴシック"/>
              </a:rPr>
              <a:t>出所）国立社会保障人口問題研究所</a:t>
            </a:r>
            <a:r>
              <a:rPr lang="ja-JP" altLang="en-US" sz="900" dirty="0" smtClean="0">
                <a:solidFill>
                  <a:srgbClr val="000000"/>
                </a:solidFill>
                <a:latin typeface="ＭＳ Ｐゴシック"/>
              </a:rPr>
              <a:t>のデータをもとに三菱ＵＦＪリサーチ＆コンサルティングが作成。</a:t>
            </a:r>
            <a:r>
              <a:rPr lang="ja-JP" altLang="ja-JP" sz="900" dirty="0" smtClean="0">
                <a:solidFill>
                  <a:srgbClr val="000000"/>
                </a:solidFill>
                <a:latin typeface="ＭＳ Ｐゴシック"/>
              </a:rPr>
              <a:t>　　※</a:t>
            </a:r>
            <a:r>
              <a:rPr lang="en-US" altLang="ja-JP" sz="900" dirty="0" smtClean="0">
                <a:solidFill>
                  <a:srgbClr val="000000"/>
                </a:solidFill>
                <a:latin typeface="ＭＳ Ｐゴシック"/>
              </a:rPr>
              <a:t>2010</a:t>
            </a:r>
            <a:r>
              <a:rPr lang="ja-JP" altLang="ja-JP" sz="900" dirty="0" smtClean="0">
                <a:solidFill>
                  <a:srgbClr val="000000"/>
                </a:solidFill>
                <a:latin typeface="ＭＳ Ｐゴシック"/>
              </a:rPr>
              <a:t>年を</a:t>
            </a:r>
            <a:r>
              <a:rPr lang="en-US" altLang="ja-JP" sz="900" dirty="0" smtClean="0">
                <a:solidFill>
                  <a:srgbClr val="000000"/>
                </a:solidFill>
                <a:latin typeface="ＭＳ Ｐゴシック"/>
              </a:rPr>
              <a:t>100</a:t>
            </a:r>
            <a:r>
              <a:rPr lang="ja-JP" altLang="ja-JP" sz="900" dirty="0" smtClean="0">
                <a:solidFill>
                  <a:srgbClr val="000000"/>
                </a:solidFill>
                <a:latin typeface="ＭＳ Ｐゴシック"/>
              </a:rPr>
              <a:t>とした場合の</a:t>
            </a:r>
            <a:r>
              <a:rPr lang="en-US" altLang="ja-JP" sz="900" dirty="0" smtClean="0">
                <a:solidFill>
                  <a:srgbClr val="000000"/>
                </a:solidFill>
                <a:latin typeface="ＭＳ Ｐゴシック"/>
              </a:rPr>
              <a:t>2045</a:t>
            </a:r>
            <a:r>
              <a:rPr lang="ja-JP" altLang="ja-JP" sz="900" dirty="0" smtClean="0">
                <a:solidFill>
                  <a:srgbClr val="000000"/>
                </a:solidFill>
                <a:latin typeface="ＭＳ Ｐゴシック"/>
              </a:rPr>
              <a:t>年までの推計値</a:t>
            </a:r>
          </a:p>
        </p:txBody>
      </p:sp>
      <p:sp>
        <p:nvSpPr>
          <p:cNvPr id="12" name="テキスト ボックス 11"/>
          <p:cNvSpPr txBox="1"/>
          <p:nvPr/>
        </p:nvSpPr>
        <p:spPr>
          <a:xfrm>
            <a:off x="6273092" y="3482771"/>
            <a:ext cx="2800768" cy="304699"/>
          </a:xfrm>
          <a:prstGeom prst="rect">
            <a:avLst/>
          </a:prstGeom>
          <a:noFill/>
        </p:spPr>
        <p:txBody>
          <a:bodyPr wrap="none" rtlCol="0">
            <a:spAutoFit/>
          </a:bodyPr>
          <a:lstStyle/>
          <a:p>
            <a:pPr algn="ctr" fontAlgn="base">
              <a:lnSpc>
                <a:spcPct val="120000"/>
              </a:lnSpc>
              <a:spcBef>
                <a:spcPct val="50000"/>
              </a:spcBef>
              <a:spcAft>
                <a:spcPct val="0"/>
              </a:spcAft>
              <a:buClr>
                <a:srgbClr val="5A5A5A"/>
              </a:buClr>
              <a:buFont typeface="Wingdings" pitchFamily="2" charset="2"/>
              <a:buNone/>
            </a:pPr>
            <a:r>
              <a:rPr lang="ja-JP" altLang="ja-JP" sz="1200" dirty="0" smtClean="0">
                <a:solidFill>
                  <a:srgbClr val="000000"/>
                </a:solidFill>
                <a:latin typeface="メイリオ" pitchFamily="50" charset="-128"/>
                <a:ea typeface="メイリオ" pitchFamily="50" charset="-128"/>
                <a:cs typeface="メイリオ" pitchFamily="50" charset="-128"/>
              </a:rPr>
              <a:t>＜生産年齢人口の減少と後期高齢者＞</a:t>
            </a:r>
          </a:p>
        </p:txBody>
      </p:sp>
      <p:sp>
        <p:nvSpPr>
          <p:cNvPr id="13" name="正方形/長方形 12"/>
          <p:cNvSpPr/>
          <p:nvPr/>
        </p:nvSpPr>
        <p:spPr>
          <a:xfrm>
            <a:off x="6753204" y="44625"/>
            <a:ext cx="3096345" cy="435967"/>
          </a:xfrm>
          <a:prstGeom prst="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200" dirty="0" smtClean="0">
                <a:solidFill>
                  <a:srgbClr val="000000"/>
                </a:solidFill>
              </a:rPr>
              <a:t>第</a:t>
            </a:r>
            <a:r>
              <a:rPr lang="en-US" altLang="ja-JP" sz="1200" dirty="0" smtClean="0">
                <a:solidFill>
                  <a:srgbClr val="000000"/>
                </a:solidFill>
              </a:rPr>
              <a:t>111</a:t>
            </a:r>
            <a:r>
              <a:rPr lang="ja-JP" altLang="en-US" sz="1200" dirty="0" smtClean="0">
                <a:solidFill>
                  <a:srgbClr val="000000"/>
                </a:solidFill>
              </a:rPr>
              <a:t>回市町村セミナー</a:t>
            </a:r>
            <a:endParaRPr lang="en-US" altLang="ja-JP" sz="1200" dirty="0" smtClean="0">
              <a:solidFill>
                <a:srgbClr val="000000"/>
              </a:solidFill>
            </a:endParaRPr>
          </a:p>
          <a:p>
            <a:pPr algn="ctr" defTabSz="913575"/>
            <a:r>
              <a:rPr lang="ja-JP" altLang="en-US" sz="1200" dirty="0" smtClean="0">
                <a:solidFill>
                  <a:srgbClr val="000000"/>
                </a:solidFill>
              </a:rPr>
              <a:t>三菱</a:t>
            </a:r>
            <a:r>
              <a:rPr lang="en-US" altLang="ja-JP" sz="1200" dirty="0" smtClean="0">
                <a:solidFill>
                  <a:srgbClr val="000000"/>
                </a:solidFill>
              </a:rPr>
              <a:t>UFJ</a:t>
            </a:r>
            <a:r>
              <a:rPr lang="ja-JP" altLang="en-US" sz="1200" dirty="0" smtClean="0">
                <a:solidFill>
                  <a:srgbClr val="000000"/>
                </a:solidFill>
              </a:rPr>
              <a:t>リサーチ＆コンサルティング資料</a:t>
            </a:r>
          </a:p>
        </p:txBody>
      </p:sp>
    </p:spTree>
    <p:extLst>
      <p:ext uri="{BB962C8B-B14F-4D97-AF65-F5344CB8AC3E}">
        <p14:creationId xmlns:p14="http://schemas.microsoft.com/office/powerpoint/2010/main" val="8287046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940495816"/>
              </p:ext>
            </p:extLst>
          </p:nvPr>
        </p:nvGraphicFramePr>
        <p:xfrm>
          <a:off x="149341" y="692696"/>
          <a:ext cx="9607318" cy="5517053"/>
        </p:xfrm>
        <a:graphic>
          <a:graphicData uri="http://schemas.openxmlformats.org/drawingml/2006/table">
            <a:tbl>
              <a:tblPr firstRow="1" bandRow="1">
                <a:tableStyleId>{2A488322-F2BA-4B5B-9748-0D474271808F}</a:tableStyleId>
              </a:tblPr>
              <a:tblGrid>
                <a:gridCol w="2659630"/>
                <a:gridCol w="5181849"/>
                <a:gridCol w="1765839"/>
              </a:tblGrid>
              <a:tr h="596714">
                <a:tc>
                  <a:txBody>
                    <a:bodyPr/>
                    <a:lstStyle/>
                    <a:p>
                      <a:pPr algn="ctr"/>
                      <a:r>
                        <a:rPr kumimoji="1" lang="ja-JP" altLang="en-US" sz="1800" dirty="0" smtClean="0"/>
                        <a:t>対応業務</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最低限必要と考えられる事項</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該当</a:t>
                      </a:r>
                      <a:endParaRPr kumimoji="1" lang="en-US" altLang="ja-JP" sz="1800" dirty="0" smtClean="0"/>
                    </a:p>
                    <a:p>
                      <a:pPr algn="ctr"/>
                      <a:r>
                        <a:rPr kumimoji="1" lang="ja-JP" altLang="en-US" sz="1800" dirty="0" smtClean="0"/>
                        <a:t>スライド</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8501">
                <a:tc>
                  <a:txBody>
                    <a:bodyPr/>
                    <a:lstStyle/>
                    <a:p>
                      <a:r>
                        <a:rPr kumimoji="1" lang="ja-JP" altLang="en-US" sz="1800" dirty="0" smtClean="0"/>
                        <a:t>１．介護予防マネジメント　　</a:t>
                      </a:r>
                      <a:endParaRPr kumimoji="1" lang="en-US" altLang="ja-JP" sz="1800" dirty="0" smtClean="0"/>
                    </a:p>
                    <a:p>
                      <a:r>
                        <a:rPr kumimoji="1" lang="ja-JP" altLang="en-US" sz="1800" dirty="0" smtClean="0"/>
                        <a:t>　　及び相談体制</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smtClean="0"/>
                        <a:t>自立支援に向けた介護予防ケアマネジメントのあり方や相談窓口における適切な対応に関する事項を地域包括支援センターと調整。</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smtClean="0"/>
                        <a:t>P.32</a:t>
                      </a:r>
                      <a:r>
                        <a:rPr kumimoji="1" lang="ja-JP" altLang="en-US" sz="2800" dirty="0" smtClean="0"/>
                        <a:t>～</a:t>
                      </a:r>
                      <a:endParaRPr kumimoji="1" lang="ja-JP" altLang="en-US" sz="2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063">
                <a:tc>
                  <a:txBody>
                    <a:bodyPr/>
                    <a:lstStyle/>
                    <a:p>
                      <a:r>
                        <a:rPr kumimoji="1" lang="ja-JP" altLang="en-US" sz="1800" dirty="0" smtClean="0"/>
                        <a:t>２．一般介護予防事業</a:t>
                      </a:r>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smtClean="0"/>
                        <a:t>一般介護予防事業の実施メニューの決定。</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25" rtl="0" eaLnBrk="1" fontAlgn="auto" latinLnBrk="0" hangingPunct="1">
                        <a:lnSpc>
                          <a:spcPct val="100000"/>
                        </a:lnSpc>
                        <a:spcBef>
                          <a:spcPts val="0"/>
                        </a:spcBef>
                        <a:spcAft>
                          <a:spcPts val="0"/>
                        </a:spcAft>
                        <a:buClrTx/>
                        <a:buSzTx/>
                        <a:buFontTx/>
                        <a:buNone/>
                        <a:tabLst/>
                        <a:defRPr/>
                      </a:pPr>
                      <a:r>
                        <a:rPr kumimoji="1" lang="en-US" altLang="ja-JP" sz="2800" dirty="0" smtClean="0"/>
                        <a:t>P.40</a:t>
                      </a:r>
                      <a:r>
                        <a:rPr kumimoji="1" lang="ja-JP" altLang="en-US" sz="2800" dirty="0" smtClean="0"/>
                        <a:t>～</a:t>
                      </a:r>
                    </a:p>
                    <a:p>
                      <a:pPr algn="ct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063">
                <a:tc>
                  <a:txBody>
                    <a:bodyPr/>
                    <a:lstStyle/>
                    <a:p>
                      <a:r>
                        <a:rPr kumimoji="1" lang="ja-JP" altLang="en-US" sz="1800" dirty="0" smtClean="0"/>
                        <a:t>３．サービスの整備</a:t>
                      </a:r>
                      <a:endParaRPr kumimoji="1" lang="en-US" altLang="ja-JP" sz="1800" dirty="0" smtClean="0"/>
                    </a:p>
                    <a:p>
                      <a:r>
                        <a:rPr kumimoji="1" lang="ja-JP" altLang="en-US" sz="1800" dirty="0" smtClean="0"/>
                        <a:t>　　</a:t>
                      </a:r>
                      <a:r>
                        <a:rPr kumimoji="1" lang="en-US" altLang="ja-JP" sz="1800" dirty="0" smtClean="0"/>
                        <a:t>(</a:t>
                      </a:r>
                      <a:r>
                        <a:rPr kumimoji="1" lang="ja-JP" altLang="en-US" sz="1800" dirty="0" smtClean="0"/>
                        <a:t>訪問型・通所型</a:t>
                      </a:r>
                      <a:r>
                        <a:rPr kumimoji="1" lang="en-US" altLang="ja-JP" sz="1800" dirty="0" smtClean="0"/>
                        <a:t>)</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smtClean="0"/>
                        <a:t>従前相当又は多様なサービスの中から、地域の実情に合ったサービスをそれぞれ最低一種別ずつ設定。</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smtClean="0"/>
                        <a:t>P.46</a:t>
                      </a:r>
                      <a:r>
                        <a:rPr kumimoji="1" lang="ja-JP" altLang="en-US" sz="2800" dirty="0" smtClean="0"/>
                        <a:t>～</a:t>
                      </a:r>
                      <a:endParaRPr kumimoji="1" lang="ja-JP" altLang="en-US" sz="2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512">
                <a:tc>
                  <a:txBody>
                    <a:bodyPr/>
                    <a:lstStyle/>
                    <a:p>
                      <a:r>
                        <a:rPr kumimoji="1" lang="ja-JP" altLang="en-US" sz="1800" dirty="0" smtClean="0"/>
                        <a:t>４．実施要綱</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smtClean="0"/>
                        <a:t>事業を行うための実施要綱の制定。</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en-US" altLang="ja-JP" sz="2800" dirty="0" smtClean="0"/>
                        <a:t>P.55</a:t>
                      </a:r>
                      <a:r>
                        <a:rPr kumimoji="1" lang="ja-JP" altLang="en-US" sz="2800" dirty="0" smtClean="0"/>
                        <a:t>～</a:t>
                      </a:r>
                      <a:endParaRPr kumimoji="1" lang="ja-JP" altLang="en-US" sz="2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680">
                <a:tc>
                  <a:txBody>
                    <a:bodyPr/>
                    <a:lstStyle/>
                    <a:p>
                      <a:r>
                        <a:rPr kumimoji="1" lang="ja-JP" altLang="en-US" sz="1800" dirty="0" smtClean="0"/>
                        <a:t>５．予算</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smtClean="0"/>
                        <a:t>総合事業実施に向けた予算の確保。</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2611">
                <a:tc>
                  <a:txBody>
                    <a:bodyPr/>
                    <a:lstStyle/>
                    <a:p>
                      <a:pPr marL="0" marR="0" indent="0" algn="l" defTabSz="914125" rtl="0" eaLnBrk="1" fontAlgn="auto" latinLnBrk="0" hangingPunct="1">
                        <a:lnSpc>
                          <a:spcPct val="100000"/>
                        </a:lnSpc>
                        <a:spcBef>
                          <a:spcPts val="0"/>
                        </a:spcBef>
                        <a:spcAft>
                          <a:spcPts val="0"/>
                        </a:spcAft>
                        <a:buClrTx/>
                        <a:buSzTx/>
                        <a:buFontTx/>
                        <a:buNone/>
                        <a:tabLst/>
                        <a:defRPr/>
                      </a:pPr>
                      <a:r>
                        <a:rPr kumimoji="1" lang="ja-JP" altLang="en-US" sz="1800" dirty="0" smtClean="0"/>
                        <a:t>６．住民・事業所等</a:t>
                      </a:r>
                      <a:endParaRPr kumimoji="1" lang="en-US" altLang="ja-JP" sz="1800" dirty="0" smtClean="0"/>
                    </a:p>
                    <a:p>
                      <a:pPr marL="0" marR="0" indent="0" algn="l" defTabSz="914125" rtl="0" eaLnBrk="1" fontAlgn="auto" latinLnBrk="0" hangingPunct="1">
                        <a:lnSpc>
                          <a:spcPct val="100000"/>
                        </a:lnSpc>
                        <a:spcBef>
                          <a:spcPts val="0"/>
                        </a:spcBef>
                        <a:spcAft>
                          <a:spcPts val="0"/>
                        </a:spcAft>
                        <a:buClrTx/>
                        <a:buSzTx/>
                        <a:buFontTx/>
                        <a:buNone/>
                        <a:tabLst/>
                        <a:defRPr/>
                      </a:pPr>
                      <a:r>
                        <a:rPr kumimoji="1" lang="ja-JP" altLang="en-US" sz="1800" dirty="0" smtClean="0"/>
                        <a:t>　　</a:t>
                      </a:r>
                      <a:r>
                        <a:rPr kumimoji="1" lang="ja-JP" altLang="en-US" sz="1800" dirty="0" err="1" smtClean="0"/>
                        <a:t>への</a:t>
                      </a:r>
                      <a:r>
                        <a:rPr kumimoji="1" lang="ja-JP" altLang="en-US" sz="1800" dirty="0" smtClean="0"/>
                        <a:t>説明</a:t>
                      </a:r>
                    </a:p>
                    <a:p>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dirty="0" smtClean="0"/>
                        <a:t>総合事業移行に向けた地域住民や事業所等へ説明会や広報等への周知。</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smtClean="0"/>
                        <a:t>P.33</a:t>
                      </a:r>
                      <a:r>
                        <a:rPr kumimoji="1" lang="ja-JP" altLang="en-US" sz="2800" dirty="0" err="1" smtClean="0"/>
                        <a:t>、</a:t>
                      </a:r>
                      <a:r>
                        <a:rPr kumimoji="1" lang="en-US" altLang="ja-JP" sz="2800" dirty="0" smtClean="0"/>
                        <a:t>47</a:t>
                      </a:r>
                      <a:endParaRPr kumimoji="1" lang="ja-JP" altLang="en-US" sz="2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正方形/長方形 3"/>
          <p:cNvSpPr/>
          <p:nvPr/>
        </p:nvSpPr>
        <p:spPr>
          <a:xfrm>
            <a:off x="0" y="0"/>
            <a:ext cx="9906000"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800" b="1" dirty="0" smtClean="0">
                <a:solidFill>
                  <a:schemeClr val="bg1"/>
                </a:solidFill>
              </a:rPr>
              <a:t>移行</a:t>
            </a:r>
            <a:r>
              <a:rPr lang="ja-JP" altLang="en-US" sz="2800" b="1" dirty="0">
                <a:solidFill>
                  <a:schemeClr val="bg1"/>
                </a:solidFill>
              </a:rPr>
              <a:t>に向けて実施すべき事項</a:t>
            </a:r>
          </a:p>
        </p:txBody>
      </p:sp>
      <p:sp>
        <p:nvSpPr>
          <p:cNvPr id="3" name="スライド番号プレースホルダー 2"/>
          <p:cNvSpPr>
            <a:spLocks noGrp="1"/>
          </p:cNvSpPr>
          <p:nvPr>
            <p:ph type="sldNum" sz="quarter" idx="12"/>
          </p:nvPr>
        </p:nvSpPr>
        <p:spPr/>
        <p:txBody>
          <a:bodyPr/>
          <a:lstStyle/>
          <a:p>
            <a:fld id="{606D7E6A-54E1-4AA5-9D49-9786E4CA8AD1}" type="slidenum">
              <a:rPr kumimoji="1" lang="ja-JP" altLang="en-US" smtClean="0"/>
              <a:t>59</a:t>
            </a:fld>
            <a:endParaRPr kumimoji="1" lang="ja-JP" altLang="en-US"/>
          </a:p>
        </p:txBody>
      </p:sp>
    </p:spTree>
    <p:extLst>
      <p:ext uri="{BB962C8B-B14F-4D97-AF65-F5344CB8AC3E}">
        <p14:creationId xmlns:p14="http://schemas.microsoft.com/office/powerpoint/2010/main" val="34538369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800" b="1" dirty="0" smtClean="0">
                <a:solidFill>
                  <a:schemeClr val="bg1"/>
                </a:solidFill>
              </a:rPr>
              <a:t>総合</a:t>
            </a:r>
            <a:r>
              <a:rPr lang="ja-JP" altLang="en-US" sz="2800" b="1" dirty="0">
                <a:solidFill>
                  <a:schemeClr val="bg1"/>
                </a:solidFill>
              </a:rPr>
              <a:t>事業移行への事務手続き</a:t>
            </a:r>
            <a:r>
              <a:rPr lang="ja-JP" altLang="en-US" sz="2800" b="1" dirty="0" smtClean="0">
                <a:solidFill>
                  <a:schemeClr val="bg1"/>
                </a:solidFill>
              </a:rPr>
              <a:t>チェックシート（例）</a:t>
            </a:r>
            <a:endParaRPr lang="ja-JP" altLang="en-US" sz="2800" b="1" dirty="0">
              <a:solidFill>
                <a:schemeClr val="bg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3053656896"/>
              </p:ext>
            </p:extLst>
          </p:nvPr>
        </p:nvGraphicFramePr>
        <p:xfrm>
          <a:off x="116463" y="692617"/>
          <a:ext cx="9744222" cy="6126480"/>
        </p:xfrm>
        <a:graphic>
          <a:graphicData uri="http://schemas.openxmlformats.org/drawingml/2006/table">
            <a:tbl>
              <a:tblPr firstRow="1" bandRow="1">
                <a:tableStyleId>{EB344D84-9AFB-497E-A393-DC336BA19D2E}</a:tableStyleId>
              </a:tblPr>
              <a:tblGrid>
                <a:gridCol w="588065"/>
                <a:gridCol w="7632848"/>
                <a:gridCol w="1523309"/>
              </a:tblGrid>
              <a:tr h="274630">
                <a:tc>
                  <a:txBody>
                    <a:bodyPr/>
                    <a:lstStyle/>
                    <a:p>
                      <a:pPr algn="ct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必要項目</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チェック欄</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949">
                <a:tc>
                  <a:txBody>
                    <a:bodyPr/>
                    <a:lstStyle/>
                    <a:p>
                      <a:pPr marL="0" marR="0" indent="0" algn="l" defTabSz="966978" rtl="0" eaLnBrk="1" fontAlgn="auto" latinLnBrk="0" hangingPunct="1">
                        <a:lnSpc>
                          <a:spcPct val="100000"/>
                        </a:lnSpc>
                        <a:spcBef>
                          <a:spcPts val="0"/>
                        </a:spcBef>
                        <a:spcAft>
                          <a:spcPts val="0"/>
                        </a:spcAft>
                        <a:buClrTx/>
                        <a:buSzTx/>
                        <a:buFontTx/>
                        <a:buNone/>
                        <a:tabLst/>
                        <a:defRPr/>
                      </a:pPr>
                      <a:r>
                        <a:rPr lang="ja-JP" altLang="en-US" sz="1800" dirty="0" smtClean="0"/>
                        <a:t>１</a:t>
                      </a:r>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c>
                  <a:txBody>
                    <a:bodyPr/>
                    <a:lstStyle/>
                    <a:p>
                      <a:pPr marL="0" marR="0" indent="0" algn="l" defTabSz="966978" rtl="0" eaLnBrk="1" fontAlgn="auto" latinLnBrk="0" hangingPunct="1">
                        <a:lnSpc>
                          <a:spcPct val="100000"/>
                        </a:lnSpc>
                        <a:spcBef>
                          <a:spcPts val="0"/>
                        </a:spcBef>
                        <a:spcAft>
                          <a:spcPts val="0"/>
                        </a:spcAft>
                        <a:buClrTx/>
                        <a:buSzTx/>
                        <a:buFontTx/>
                        <a:buNone/>
                        <a:tabLst/>
                        <a:defRPr/>
                      </a:pPr>
                      <a:r>
                        <a:rPr lang="ja-JP" altLang="en-US" sz="1800" dirty="0" smtClean="0"/>
                        <a:t>移行のスケジュールを策定</a:t>
                      </a:r>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1943">
                <a:tc>
                  <a:txBody>
                    <a:bodyPr/>
                    <a:lstStyle/>
                    <a:p>
                      <a:r>
                        <a:rPr kumimoji="1" lang="ja-JP" altLang="en-US" sz="1800" dirty="0" smtClean="0"/>
                        <a:t>２</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r>
                        <a:rPr kumimoji="1" lang="ja-JP" altLang="en-US" sz="1800" dirty="0" smtClean="0"/>
                        <a:t>既存の事業と新しい総合事業で実施する事業との比較検討・分析（前準備）</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1943">
                <a:tc>
                  <a:txBody>
                    <a:bodyPr/>
                    <a:lstStyle/>
                    <a:p>
                      <a:r>
                        <a:rPr kumimoji="1" lang="ja-JP" altLang="en-US" sz="1800" dirty="0" smtClean="0"/>
                        <a:t>３</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r>
                        <a:rPr kumimoji="1" lang="ja-JP" altLang="en-US" sz="1800" dirty="0" smtClean="0"/>
                        <a:t>一般介護予防事業の実施メニューを整理</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6715">
                <a:tc>
                  <a:txBody>
                    <a:bodyPr/>
                    <a:lstStyle/>
                    <a:p>
                      <a:r>
                        <a:rPr kumimoji="1" lang="ja-JP" altLang="en-US" sz="1800" dirty="0" smtClean="0"/>
                        <a:t>４</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r>
                        <a:rPr kumimoji="1" lang="ja-JP" altLang="en-US" sz="1800" dirty="0" smtClean="0"/>
                        <a:t>基本チェックリストや介護予防ケアマネジメント等事業の具体的な実施方法</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77171">
                <a:tc>
                  <a:txBody>
                    <a:bodyPr/>
                    <a:lstStyle/>
                    <a:p>
                      <a:r>
                        <a:rPr kumimoji="1" lang="ja-JP" altLang="en-US" sz="1800" dirty="0" smtClean="0"/>
                        <a:t>５</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r>
                        <a:rPr kumimoji="1" lang="ja-JP" altLang="en-US" sz="1800" dirty="0" smtClean="0"/>
                        <a:t>市町村や地域包括支援センターの総合事業実施に向けた体制等を確保</a:t>
                      </a:r>
                      <a:endParaRPr kumimoji="1" lang="en-US" altLang="ja-JP" sz="1800" dirty="0" smtClean="0"/>
                    </a:p>
                    <a:p>
                      <a:r>
                        <a:rPr kumimoji="1" lang="ja-JP" altLang="en-US" sz="1800" dirty="0" smtClean="0"/>
                        <a:t>　・要介護認定や基本チェックリストの活用等の窓口体制の検討</a:t>
                      </a:r>
                      <a:endParaRPr kumimoji="1" lang="en-US" altLang="ja-JP" sz="1800" dirty="0" smtClean="0"/>
                    </a:p>
                    <a:p>
                      <a:r>
                        <a:rPr kumimoji="1" lang="ja-JP" altLang="en-US" sz="1800" dirty="0" smtClean="0"/>
                        <a:t>　・総合事業検討の上で、他課にわたる場合は、実施に向けた体制　等</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1943">
                <a:tc>
                  <a:txBody>
                    <a:bodyPr/>
                    <a:lstStyle/>
                    <a:p>
                      <a:pPr marL="0" marR="0" indent="0" algn="l" defTabSz="966978" rtl="0" eaLnBrk="1" fontAlgn="auto" latinLnBrk="0" hangingPunct="1">
                        <a:lnSpc>
                          <a:spcPct val="100000"/>
                        </a:lnSpc>
                        <a:spcBef>
                          <a:spcPts val="0"/>
                        </a:spcBef>
                        <a:spcAft>
                          <a:spcPts val="0"/>
                        </a:spcAft>
                        <a:buClrTx/>
                        <a:buSzTx/>
                        <a:buFontTx/>
                        <a:buNone/>
                        <a:tabLst/>
                        <a:defRPr/>
                      </a:pPr>
                      <a:r>
                        <a:rPr kumimoji="1" lang="ja-JP" altLang="en-US" sz="1800" dirty="0" smtClean="0"/>
                        <a:t>６</a:t>
                      </a:r>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pPr marL="0" marR="0" indent="0" algn="l" defTabSz="966978" rtl="0" eaLnBrk="1" fontAlgn="auto" latinLnBrk="0" hangingPunct="1">
                        <a:lnSpc>
                          <a:spcPct val="100000"/>
                        </a:lnSpc>
                        <a:spcBef>
                          <a:spcPts val="0"/>
                        </a:spcBef>
                        <a:spcAft>
                          <a:spcPts val="0"/>
                        </a:spcAft>
                        <a:buClrTx/>
                        <a:buSzTx/>
                        <a:buFontTx/>
                        <a:buNone/>
                        <a:tabLst/>
                        <a:defRPr/>
                      </a:pPr>
                      <a:r>
                        <a:rPr kumimoji="1" lang="ja-JP" altLang="en-US" sz="1800" dirty="0" smtClean="0"/>
                        <a:t>委託や指定事業者など、事業の実施主体を確保</a:t>
                      </a:r>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701526">
                <a:tc>
                  <a:txBody>
                    <a:bodyPr/>
                    <a:lstStyle/>
                    <a:p>
                      <a:r>
                        <a:rPr kumimoji="1" lang="ja-JP" altLang="en-US" sz="1800" dirty="0" smtClean="0"/>
                        <a:t>７</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r>
                        <a:rPr kumimoji="1" lang="ja-JP" altLang="en-US" sz="1800" dirty="0" smtClean="0"/>
                        <a:t>実施要綱（条例等）を制定</a:t>
                      </a:r>
                      <a:endParaRPr kumimoji="1" lang="en-US" altLang="ja-JP" sz="1800" dirty="0" smtClean="0"/>
                    </a:p>
                    <a:p>
                      <a:r>
                        <a:rPr kumimoji="1" lang="ja-JP" altLang="en-US" sz="1800" dirty="0" smtClean="0"/>
                        <a:t>　・サービス見込量</a:t>
                      </a:r>
                      <a:endParaRPr kumimoji="1" lang="en-US" altLang="ja-JP" sz="1800" dirty="0" smtClean="0"/>
                    </a:p>
                    <a:p>
                      <a:r>
                        <a:rPr kumimoji="1" lang="ja-JP" altLang="en-US" sz="1800" dirty="0" smtClean="0"/>
                        <a:t>　・事業の実施方針</a:t>
                      </a:r>
                      <a:endParaRPr kumimoji="1" lang="en-US" altLang="ja-JP" sz="1800" dirty="0" smtClean="0"/>
                    </a:p>
                    <a:p>
                      <a:pPr marL="0" marR="0" indent="0" algn="l" defTabSz="966978" rtl="0" eaLnBrk="1" fontAlgn="auto" latinLnBrk="0" hangingPunct="1">
                        <a:lnSpc>
                          <a:spcPct val="100000"/>
                        </a:lnSpc>
                        <a:spcBef>
                          <a:spcPts val="0"/>
                        </a:spcBef>
                        <a:spcAft>
                          <a:spcPts val="0"/>
                        </a:spcAft>
                        <a:buClrTx/>
                        <a:buSzTx/>
                        <a:buFontTx/>
                        <a:buNone/>
                        <a:tabLst/>
                        <a:defRPr/>
                      </a:pPr>
                      <a:r>
                        <a:rPr kumimoji="1" lang="ja-JP" altLang="en-US" sz="1800" dirty="0" smtClean="0"/>
                        <a:t>　・多様なサービスごとの基準や報酬（サービス見込量）</a:t>
                      </a:r>
                      <a:endParaRPr kumimoji="1" lang="en-US" altLang="ja-JP" sz="1800" dirty="0" smtClean="0"/>
                    </a:p>
                    <a:p>
                      <a:r>
                        <a:rPr kumimoji="1" lang="ja-JP" altLang="en-US" sz="1800" dirty="0" smtClean="0"/>
                        <a:t>　・利用料</a:t>
                      </a:r>
                      <a:endParaRPr kumimoji="1" lang="en-US" altLang="ja-JP" sz="1800" dirty="0" smtClean="0"/>
                    </a:p>
                    <a:p>
                      <a:r>
                        <a:rPr kumimoji="1" lang="ja-JP" altLang="en-US" sz="1800" dirty="0" smtClean="0"/>
                        <a:t>　・指定の有効期間</a:t>
                      </a:r>
                      <a:endParaRPr kumimoji="1" lang="en-US" altLang="ja-JP" sz="1800" dirty="0" smtClean="0"/>
                    </a:p>
                    <a:p>
                      <a:r>
                        <a:rPr kumimoji="1" lang="ja-JP" altLang="en-US" sz="1800" dirty="0" smtClean="0"/>
                        <a:t>　・サービスの利用限度額</a:t>
                      </a:r>
                      <a:endParaRPr kumimoji="1" lang="en-US" altLang="ja-JP" sz="1800" dirty="0" smtClean="0"/>
                    </a:p>
                    <a:p>
                      <a:r>
                        <a:rPr kumimoji="1" lang="ja-JP" altLang="en-US" sz="1800" dirty="0" smtClean="0"/>
                        <a:t>　・高額介護サービス費相当事業　等</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69377">
                <a:tc>
                  <a:txBody>
                    <a:bodyPr/>
                    <a:lstStyle/>
                    <a:p>
                      <a:pPr marL="0" marR="0" indent="0" algn="l" defTabSz="966978" rtl="0" eaLnBrk="1" fontAlgn="auto" latinLnBrk="0" hangingPunct="1">
                        <a:lnSpc>
                          <a:spcPct val="100000"/>
                        </a:lnSpc>
                        <a:spcBef>
                          <a:spcPts val="0"/>
                        </a:spcBef>
                        <a:spcAft>
                          <a:spcPts val="0"/>
                        </a:spcAft>
                        <a:buClrTx/>
                        <a:buSzTx/>
                        <a:buFontTx/>
                        <a:buNone/>
                        <a:tabLst/>
                        <a:defRPr/>
                      </a:pPr>
                      <a:r>
                        <a:rPr kumimoji="1" lang="ja-JP" altLang="en-US" sz="1800" dirty="0" smtClean="0"/>
                        <a:t>８</a:t>
                      </a:r>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pPr marL="0" marR="0" indent="0" algn="l" defTabSz="966978" rtl="0" eaLnBrk="1" fontAlgn="auto" latinLnBrk="0" hangingPunct="1">
                        <a:lnSpc>
                          <a:spcPct val="100000"/>
                        </a:lnSpc>
                        <a:spcBef>
                          <a:spcPts val="0"/>
                        </a:spcBef>
                        <a:spcAft>
                          <a:spcPts val="0"/>
                        </a:spcAft>
                        <a:buClrTx/>
                        <a:buSzTx/>
                        <a:buFontTx/>
                        <a:buNone/>
                        <a:tabLst/>
                        <a:defRPr/>
                      </a:pPr>
                      <a:r>
                        <a:rPr kumimoji="1" lang="ja-JP" altLang="en-US" sz="1800" dirty="0" smtClean="0"/>
                        <a:t>事業の具体的な事務細則を策定</a:t>
                      </a:r>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69377">
                <a:tc>
                  <a:txBody>
                    <a:bodyPr/>
                    <a:lstStyle/>
                    <a:p>
                      <a:pPr marL="0" marR="0" indent="0" algn="l" defTabSz="966978" rtl="0" eaLnBrk="1" fontAlgn="auto" latinLnBrk="0" hangingPunct="1">
                        <a:lnSpc>
                          <a:spcPct val="100000"/>
                        </a:lnSpc>
                        <a:spcBef>
                          <a:spcPts val="0"/>
                        </a:spcBef>
                        <a:spcAft>
                          <a:spcPts val="0"/>
                        </a:spcAft>
                        <a:buClrTx/>
                        <a:buSzTx/>
                        <a:buFontTx/>
                        <a:buNone/>
                        <a:tabLst/>
                        <a:defRPr/>
                      </a:pPr>
                      <a:r>
                        <a:rPr kumimoji="1" lang="ja-JP" altLang="en-US" sz="1800" dirty="0" smtClean="0"/>
                        <a:t>９</a:t>
                      </a:r>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6978" rtl="0" eaLnBrk="1" fontAlgn="auto" latinLnBrk="0" hangingPunct="1">
                        <a:lnSpc>
                          <a:spcPct val="100000"/>
                        </a:lnSpc>
                        <a:spcBef>
                          <a:spcPts val="0"/>
                        </a:spcBef>
                        <a:spcAft>
                          <a:spcPts val="0"/>
                        </a:spcAft>
                        <a:buClrTx/>
                        <a:buSzTx/>
                        <a:buFontTx/>
                        <a:buNone/>
                        <a:tabLst/>
                        <a:defRPr/>
                      </a:pPr>
                      <a:r>
                        <a:rPr kumimoji="1" lang="ja-JP" altLang="en-US" sz="1800" dirty="0" smtClean="0"/>
                        <a:t>予算の確保</a:t>
                      </a:r>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スライド番号プレースホルダー 2"/>
          <p:cNvSpPr>
            <a:spLocks noGrp="1"/>
          </p:cNvSpPr>
          <p:nvPr>
            <p:ph type="sldNum" sz="quarter" idx="12"/>
          </p:nvPr>
        </p:nvSpPr>
        <p:spPr/>
        <p:txBody>
          <a:bodyPr/>
          <a:lstStyle/>
          <a:p>
            <a:fld id="{606D7E6A-54E1-4AA5-9D49-9786E4CA8AD1}" type="slidenum">
              <a:rPr kumimoji="1" lang="ja-JP" altLang="en-US" smtClean="0"/>
              <a:t>60</a:t>
            </a:fld>
            <a:endParaRPr kumimoji="1" lang="ja-JP" altLang="en-US"/>
          </a:p>
        </p:txBody>
      </p:sp>
    </p:spTree>
    <p:extLst>
      <p:ext uri="{BB962C8B-B14F-4D97-AF65-F5344CB8AC3E}">
        <p14:creationId xmlns:p14="http://schemas.microsoft.com/office/powerpoint/2010/main" val="36307807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62642670"/>
              </p:ext>
            </p:extLst>
          </p:nvPr>
        </p:nvGraphicFramePr>
        <p:xfrm>
          <a:off x="128464" y="188640"/>
          <a:ext cx="9642746" cy="4861554"/>
        </p:xfrm>
        <a:graphic>
          <a:graphicData uri="http://schemas.openxmlformats.org/drawingml/2006/table">
            <a:tbl>
              <a:tblPr firstRow="1" bandRow="1">
                <a:tableStyleId>{EB344D84-9AFB-497E-A393-DC336BA19D2E}</a:tableStyleId>
              </a:tblPr>
              <a:tblGrid>
                <a:gridCol w="576064"/>
                <a:gridCol w="7632848"/>
                <a:gridCol w="1433834"/>
              </a:tblGrid>
              <a:tr h="411474">
                <a:tc>
                  <a:txBody>
                    <a:bodyPr/>
                    <a:lstStyle/>
                    <a:p>
                      <a:pPr algn="ctr"/>
                      <a:endParaRPr kumimoji="1" lang="ja-JP" altLang="en-US" sz="1800" dirty="0"/>
                    </a:p>
                  </a:txBody>
                  <a:tcPr marL="99061" marR="99061">
                    <a:lnR w="12700" cap="flat" cmpd="sng" algn="ctr">
                      <a:solidFill>
                        <a:schemeClr val="tx1"/>
                      </a:solidFill>
                      <a:prstDash val="solid"/>
                      <a:round/>
                      <a:headEnd type="none" w="med" len="med"/>
                      <a:tailEnd type="none" w="med" len="med"/>
                    </a:lnR>
                  </a:tcPr>
                </a:tc>
                <a:tc>
                  <a:txBody>
                    <a:bodyPr/>
                    <a:lstStyle/>
                    <a:p>
                      <a:pPr algn="ctr"/>
                      <a:r>
                        <a:rPr kumimoji="1" lang="ja-JP" altLang="en-US" sz="1800" dirty="0" smtClean="0"/>
                        <a:t>必要項目</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800" dirty="0" smtClean="0"/>
                        <a:t>チェック欄</a:t>
                      </a:r>
                      <a:endParaRPr kumimoji="1" lang="ja-JP" altLang="en-US" sz="1800" dirty="0"/>
                    </a:p>
                  </a:txBody>
                  <a:tcPr marL="99061" marR="99061">
                    <a:lnL w="12700" cap="flat" cmpd="sng" algn="ctr">
                      <a:solidFill>
                        <a:schemeClr val="tx1"/>
                      </a:solidFill>
                      <a:prstDash val="solid"/>
                      <a:round/>
                      <a:headEnd type="none" w="med" len="med"/>
                      <a:tailEnd type="none" w="med" len="med"/>
                    </a:lnL>
                  </a:tcPr>
                </a:tc>
              </a:tr>
              <a:tr h="370840">
                <a:tc>
                  <a:txBody>
                    <a:bodyPr/>
                    <a:lstStyle/>
                    <a:p>
                      <a:r>
                        <a:rPr kumimoji="1" lang="ja-JP" altLang="en-US" sz="1800" dirty="0" smtClean="0"/>
                        <a:t>１０</a:t>
                      </a:r>
                      <a:endParaRPr kumimoji="1" lang="ja-JP" altLang="en-US" sz="1800" dirty="0"/>
                    </a:p>
                  </a:txBody>
                  <a:tcPr marL="99061" marR="99061">
                    <a:lnR w="12700" cap="flat" cmpd="sng" algn="ctr">
                      <a:solidFill>
                        <a:schemeClr val="tx1"/>
                      </a:solidFill>
                      <a:prstDash val="solid"/>
                      <a:round/>
                      <a:headEnd type="none" w="med" len="med"/>
                      <a:tailEnd type="none" w="med" len="med"/>
                    </a:lnR>
                  </a:tcPr>
                </a:tc>
                <a:tc>
                  <a:txBody>
                    <a:bodyPr/>
                    <a:lstStyle/>
                    <a:p>
                      <a:r>
                        <a:rPr kumimoji="1" lang="ja-JP" altLang="en-US" sz="1800" dirty="0" smtClean="0"/>
                        <a:t>総合事業に係る各種様式を作成（事業の利用申請・委託契約のひながた等）</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en-US" altLang="ja-JP" sz="1800" dirty="0" smtClean="0"/>
                    </a:p>
                  </a:txBody>
                  <a:tcPr marL="99061" marR="99061">
                    <a:lnL w="12700" cap="flat" cmpd="sng" algn="ctr">
                      <a:solidFill>
                        <a:schemeClr val="tx1"/>
                      </a:solidFill>
                      <a:prstDash val="solid"/>
                      <a:round/>
                      <a:headEnd type="none" w="med" len="med"/>
                      <a:tailEnd type="none" w="med" len="med"/>
                    </a:lnL>
                  </a:tcPr>
                </a:tc>
              </a:tr>
              <a:tr h="370840">
                <a:tc>
                  <a:txBody>
                    <a:bodyPr/>
                    <a:lstStyle/>
                    <a:p>
                      <a:r>
                        <a:rPr kumimoji="1" lang="ja-JP" altLang="en-US" sz="1800" dirty="0" smtClean="0"/>
                        <a:t>１１</a:t>
                      </a:r>
                      <a:endParaRPr kumimoji="1" lang="ja-JP" altLang="en-US" sz="1800" dirty="0"/>
                    </a:p>
                  </a:txBody>
                  <a:tcPr marL="99061" marR="99061">
                    <a:lnR w="12700" cap="flat" cmpd="sng" algn="ctr">
                      <a:solidFill>
                        <a:schemeClr val="tx1"/>
                      </a:solidFill>
                      <a:prstDash val="solid"/>
                      <a:round/>
                      <a:headEnd type="none" w="med" len="med"/>
                      <a:tailEnd type="none" w="med" len="med"/>
                    </a:lnR>
                  </a:tcPr>
                </a:tc>
                <a:tc>
                  <a:txBody>
                    <a:bodyPr/>
                    <a:lstStyle/>
                    <a:p>
                      <a:r>
                        <a:rPr kumimoji="1" lang="ja-JP" altLang="en-US" sz="1800" dirty="0" smtClean="0"/>
                        <a:t>国保連合会への審査支払いを委託</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en-US" altLang="ja-JP" sz="1800" dirty="0" smtClean="0"/>
                    </a:p>
                  </a:txBody>
                  <a:tcPr marL="99061" marR="99061">
                    <a:lnL w="12700" cap="flat" cmpd="sng" algn="ctr">
                      <a:solidFill>
                        <a:schemeClr val="tx1"/>
                      </a:solidFill>
                      <a:prstDash val="solid"/>
                      <a:round/>
                      <a:headEnd type="none" w="med" len="med"/>
                      <a:tailEnd type="none" w="med" len="med"/>
                    </a:lnL>
                  </a:tcPr>
                </a:tc>
              </a:tr>
              <a:tr h="370840">
                <a:tc>
                  <a:txBody>
                    <a:bodyPr/>
                    <a:lstStyle/>
                    <a:p>
                      <a:r>
                        <a:rPr kumimoji="1" lang="ja-JP" altLang="en-US" sz="1800" dirty="0" smtClean="0"/>
                        <a:t>１２</a:t>
                      </a:r>
                      <a:endParaRPr kumimoji="1" lang="ja-JP" altLang="en-US" sz="1800" dirty="0"/>
                    </a:p>
                  </a:txBody>
                  <a:tcPr marL="99061" marR="99061">
                    <a:lnR w="12700" cap="flat" cmpd="sng" algn="ctr">
                      <a:solidFill>
                        <a:schemeClr val="tx1"/>
                      </a:solidFill>
                      <a:prstDash val="solid"/>
                      <a:round/>
                      <a:headEnd type="none" w="med" len="med"/>
                      <a:tailEnd type="none" w="med" len="med"/>
                    </a:lnR>
                    <a:lnB>
                      <a:noFill/>
                    </a:lnB>
                  </a:tcPr>
                </a:tc>
                <a:tc>
                  <a:txBody>
                    <a:bodyPr/>
                    <a:lstStyle/>
                    <a:p>
                      <a:r>
                        <a:rPr kumimoji="1" lang="ja-JP" altLang="en-US" sz="1800" dirty="0" smtClean="0"/>
                        <a:t>総合事業移行により影響するシステムの改修</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tcPr>
                </a:tc>
                <a:tc>
                  <a:txBody>
                    <a:bodyPr/>
                    <a:lstStyle/>
                    <a:p>
                      <a:endParaRPr kumimoji="1" lang="en-US" altLang="ja-JP" sz="1800" dirty="0" smtClean="0"/>
                    </a:p>
                  </a:txBody>
                  <a:tcPr marL="99061" marR="99061">
                    <a:lnL w="12700" cap="flat" cmpd="sng" algn="ctr">
                      <a:solidFill>
                        <a:schemeClr val="tx1"/>
                      </a:solidFill>
                      <a:prstDash val="solid"/>
                      <a:round/>
                      <a:headEnd type="none" w="med" len="med"/>
                      <a:tailEnd type="none" w="med" len="med"/>
                    </a:lnL>
                  </a:tcPr>
                </a:tc>
              </a:tr>
              <a:tr h="370840">
                <a:tc>
                  <a:txBody>
                    <a:bodyPr/>
                    <a:lstStyle/>
                    <a:p>
                      <a:r>
                        <a:rPr kumimoji="1" lang="ja-JP" altLang="en-US" sz="1800" dirty="0" smtClean="0"/>
                        <a:t>１３</a:t>
                      </a:r>
                      <a:endParaRPr kumimoji="1" lang="en-US" altLang="ja-JP" sz="1800" dirty="0" smtClean="0"/>
                    </a:p>
                  </a:txBody>
                  <a:tcPr marL="99061" marR="99061">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800" dirty="0" smtClean="0"/>
                        <a:t>みなし指定事業所の都道府県からの文書提供や引き続き等</a:t>
                      </a:r>
                      <a:endParaRPr kumimoji="1" lang="en-US" altLang="ja-JP" sz="1800" dirty="0" smtClean="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tcPr>
                </a:tc>
              </a:tr>
              <a:tr h="370840">
                <a:tc>
                  <a:txBody>
                    <a:bodyPr/>
                    <a:lstStyle/>
                    <a:p>
                      <a:r>
                        <a:rPr lang="ja-JP" altLang="en-US" sz="1800" dirty="0" smtClean="0"/>
                        <a:t>１４</a:t>
                      </a:r>
                      <a:endParaRPr lang="ja-JP" altLang="en-US" sz="1800" dirty="0"/>
                    </a:p>
                  </a:txBody>
                  <a:tcPr marL="99061" marR="99061">
                    <a:lnR w="12700" cap="flat" cmpd="sng" algn="ctr">
                      <a:solidFill>
                        <a:schemeClr val="tx1"/>
                      </a:solidFill>
                      <a:prstDash val="solid"/>
                      <a:round/>
                      <a:headEnd type="none" w="med" len="med"/>
                      <a:tailEnd type="none" w="med" len="med"/>
                    </a:lnR>
                    <a:lnT>
                      <a:noFill/>
                    </a:lnT>
                  </a:tcPr>
                </a:tc>
                <a:tc>
                  <a:txBody>
                    <a:bodyPr/>
                    <a:lstStyle/>
                    <a:p>
                      <a:r>
                        <a:rPr lang="ja-JP" altLang="en-US" sz="1800" dirty="0" smtClean="0"/>
                        <a:t>サービスの基準を策定（要綱等に記載）</a:t>
                      </a:r>
                      <a:endParaRPr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tcPr>
                </a:tc>
              </a:tr>
              <a:tr h="370840">
                <a:tc>
                  <a:txBody>
                    <a:bodyPr/>
                    <a:lstStyle/>
                    <a:p>
                      <a:r>
                        <a:rPr lang="ja-JP" altLang="en-US" sz="1800" dirty="0" smtClean="0"/>
                        <a:t>１５</a:t>
                      </a:r>
                      <a:endParaRPr lang="ja-JP" altLang="en-US" sz="1800" dirty="0"/>
                    </a:p>
                  </a:txBody>
                  <a:tcPr marL="99061" marR="99061">
                    <a:lnR w="12700" cap="flat" cmpd="sng" algn="ctr">
                      <a:solidFill>
                        <a:schemeClr val="tx1"/>
                      </a:solidFill>
                      <a:prstDash val="solid"/>
                      <a:round/>
                      <a:headEnd type="none" w="med" len="med"/>
                      <a:tailEnd type="none" w="med" len="med"/>
                    </a:lnR>
                  </a:tcPr>
                </a:tc>
                <a:tc>
                  <a:txBody>
                    <a:bodyPr/>
                    <a:lstStyle/>
                    <a:p>
                      <a:r>
                        <a:rPr lang="ja-JP" altLang="en-US" sz="1800" dirty="0" smtClean="0"/>
                        <a:t>サービス単価・利用料を策定（要綱等に記載）</a:t>
                      </a:r>
                      <a:endParaRPr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tcPr>
                </a:tc>
              </a:tr>
              <a:tr h="370840">
                <a:tc>
                  <a:txBody>
                    <a:bodyPr/>
                    <a:lstStyle/>
                    <a:p>
                      <a:r>
                        <a:rPr lang="ja-JP" altLang="en-US" sz="1800" dirty="0" smtClean="0"/>
                        <a:t>１６</a:t>
                      </a:r>
                      <a:endParaRPr lang="ja-JP" altLang="en-US" sz="1800" dirty="0"/>
                    </a:p>
                  </a:txBody>
                  <a:tcPr marL="99061" marR="99061">
                    <a:lnR w="12700" cap="flat" cmpd="sng" algn="ctr">
                      <a:solidFill>
                        <a:schemeClr val="tx1"/>
                      </a:solidFill>
                      <a:prstDash val="solid"/>
                      <a:round/>
                      <a:headEnd type="none" w="med" len="med"/>
                      <a:tailEnd type="none" w="med" len="med"/>
                    </a:lnR>
                  </a:tcPr>
                </a:tc>
                <a:tc>
                  <a:txBody>
                    <a:bodyPr/>
                    <a:lstStyle/>
                    <a:p>
                      <a:r>
                        <a:rPr lang="ja-JP" altLang="en-US" sz="1800" dirty="0" smtClean="0"/>
                        <a:t>総合事業の指定の有効期間を規定（要綱等に記載）</a:t>
                      </a:r>
                      <a:endParaRPr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tcPr>
                </a:tc>
              </a:tr>
              <a:tr h="370840">
                <a:tc>
                  <a:txBody>
                    <a:bodyPr/>
                    <a:lstStyle/>
                    <a:p>
                      <a:r>
                        <a:rPr kumimoji="1" lang="ja-JP" altLang="en-US" sz="1800" dirty="0" smtClean="0"/>
                        <a:t>１７</a:t>
                      </a:r>
                      <a:endParaRPr kumimoji="1" lang="ja-JP" altLang="en-US" sz="1800" dirty="0"/>
                    </a:p>
                  </a:txBody>
                  <a:tcPr marL="99061" marR="99061">
                    <a:lnR w="12700" cap="flat" cmpd="sng" algn="ctr">
                      <a:solidFill>
                        <a:schemeClr val="tx1"/>
                      </a:solidFill>
                      <a:prstDash val="solid"/>
                      <a:round/>
                      <a:headEnd type="none" w="med" len="med"/>
                      <a:tailEnd type="none" w="med" len="med"/>
                    </a:lnR>
                  </a:tcPr>
                </a:tc>
                <a:tc>
                  <a:txBody>
                    <a:bodyPr/>
                    <a:lstStyle/>
                    <a:p>
                      <a:r>
                        <a:rPr kumimoji="1" lang="ja-JP" altLang="en-US" sz="1800" dirty="0" smtClean="0"/>
                        <a:t>住民・関係者への周知</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tcPr>
                </a:tc>
              </a:tr>
              <a:tr h="370840">
                <a:tc>
                  <a:txBody>
                    <a:bodyPr/>
                    <a:lstStyle/>
                    <a:p>
                      <a:r>
                        <a:rPr kumimoji="1" lang="ja-JP" altLang="en-US" sz="1800" dirty="0" smtClean="0"/>
                        <a:t>１８</a:t>
                      </a:r>
                      <a:endParaRPr kumimoji="1" lang="ja-JP" altLang="en-US" sz="1800" dirty="0"/>
                    </a:p>
                  </a:txBody>
                  <a:tcPr marL="99061" marR="99061">
                    <a:lnR w="12700" cap="flat" cmpd="sng" algn="ctr">
                      <a:solidFill>
                        <a:schemeClr val="tx1"/>
                      </a:solidFill>
                      <a:prstDash val="solid"/>
                      <a:round/>
                      <a:headEnd type="none" w="med" len="med"/>
                      <a:tailEnd type="none" w="med" len="med"/>
                    </a:lnR>
                  </a:tcPr>
                </a:tc>
                <a:tc>
                  <a:txBody>
                    <a:bodyPr/>
                    <a:lstStyle/>
                    <a:p>
                      <a:r>
                        <a:rPr kumimoji="1" lang="ja-JP" altLang="en-US" sz="1800" dirty="0" smtClean="0"/>
                        <a:t>　・制度改正の住民説明会</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tcPr>
                </a:tc>
              </a:tr>
              <a:tr h="370840">
                <a:tc>
                  <a:txBody>
                    <a:bodyPr/>
                    <a:lstStyle/>
                    <a:p>
                      <a:r>
                        <a:rPr kumimoji="1" lang="ja-JP" altLang="en-US" sz="1800" dirty="0" smtClean="0"/>
                        <a:t>１９</a:t>
                      </a:r>
                      <a:endParaRPr kumimoji="1" lang="ja-JP" altLang="en-US" sz="1800" dirty="0"/>
                    </a:p>
                  </a:txBody>
                  <a:tcPr marL="99061" marR="99061">
                    <a:lnR w="12700" cap="flat" cmpd="sng" algn="ctr">
                      <a:solidFill>
                        <a:schemeClr val="tx1"/>
                      </a:solidFill>
                      <a:prstDash val="solid"/>
                      <a:round/>
                      <a:headEnd type="none" w="med" len="med"/>
                      <a:tailEnd type="none" w="med" len="med"/>
                    </a:lnR>
                  </a:tcPr>
                </a:tc>
                <a:tc>
                  <a:txBody>
                    <a:bodyPr/>
                    <a:lstStyle/>
                    <a:p>
                      <a:r>
                        <a:rPr kumimoji="1" lang="ja-JP" altLang="en-US" sz="1800" dirty="0" smtClean="0"/>
                        <a:t>　・事業者への説明会</a:t>
                      </a:r>
                      <a:endParaRPr kumimoji="1"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tcPr>
                </a:tc>
              </a:tr>
              <a:tr h="370840">
                <a:tc>
                  <a:txBody>
                    <a:bodyPr/>
                    <a:lstStyle/>
                    <a:p>
                      <a:r>
                        <a:rPr lang="ja-JP" altLang="en-US" sz="1800" dirty="0" smtClean="0"/>
                        <a:t>２０</a:t>
                      </a:r>
                      <a:endParaRPr lang="ja-JP" altLang="en-US" sz="1800" dirty="0"/>
                    </a:p>
                  </a:txBody>
                  <a:tcPr marL="99061" marR="99061">
                    <a:lnR w="12700" cap="flat" cmpd="sng" algn="ctr">
                      <a:solidFill>
                        <a:schemeClr val="tx1"/>
                      </a:solidFill>
                      <a:prstDash val="solid"/>
                      <a:round/>
                      <a:headEnd type="none" w="med" len="med"/>
                      <a:tailEnd type="none" w="med" len="med"/>
                    </a:lnR>
                  </a:tcPr>
                </a:tc>
                <a:tc>
                  <a:txBody>
                    <a:bodyPr/>
                    <a:lstStyle/>
                    <a:p>
                      <a:r>
                        <a:rPr lang="ja-JP" altLang="en-US" sz="1800" dirty="0" smtClean="0"/>
                        <a:t>国保連合会への委託契約を締結</a:t>
                      </a:r>
                      <a:endParaRPr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tcPr>
                </a:tc>
              </a:tr>
              <a:tr h="370840">
                <a:tc>
                  <a:txBody>
                    <a:bodyPr/>
                    <a:lstStyle/>
                    <a:p>
                      <a:r>
                        <a:rPr lang="ja-JP" altLang="en-US" sz="1800" dirty="0" smtClean="0"/>
                        <a:t>２１</a:t>
                      </a:r>
                      <a:endParaRPr lang="ja-JP" altLang="en-US" sz="1800" dirty="0"/>
                    </a:p>
                  </a:txBody>
                  <a:tcPr marL="99061" marR="99061">
                    <a:lnR w="12700" cap="flat" cmpd="sng" algn="ctr">
                      <a:solidFill>
                        <a:schemeClr val="tx1"/>
                      </a:solidFill>
                      <a:prstDash val="solid"/>
                      <a:round/>
                      <a:headEnd type="none" w="med" len="med"/>
                      <a:tailEnd type="none" w="med" len="med"/>
                    </a:lnR>
                  </a:tcPr>
                </a:tc>
                <a:tc>
                  <a:txBody>
                    <a:bodyPr/>
                    <a:lstStyle/>
                    <a:p>
                      <a:r>
                        <a:rPr lang="ja-JP" altLang="en-US" sz="1800" dirty="0" smtClean="0"/>
                        <a:t>サービスの利用限度額の設定</a:t>
                      </a:r>
                      <a:endParaRPr lang="ja-JP" altLang="en-US" sz="1800" dirty="0"/>
                    </a:p>
                  </a:txBody>
                  <a:tcPr marL="99061" marR="99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800" dirty="0"/>
                    </a:p>
                  </a:txBody>
                  <a:tcPr marL="99061" marR="99061">
                    <a:lnL w="12700" cap="flat" cmpd="sng" algn="ctr">
                      <a:solidFill>
                        <a:schemeClr val="tx1"/>
                      </a:solidFill>
                      <a:prstDash val="solid"/>
                      <a:round/>
                      <a:headEnd type="none" w="med" len="med"/>
                      <a:tailEnd type="none" w="med" len="med"/>
                    </a:lnL>
                  </a:tcPr>
                </a:tc>
              </a:tr>
            </a:tbl>
          </a:graphicData>
        </a:graphic>
      </p:graphicFrame>
      <p:sp>
        <p:nvSpPr>
          <p:cNvPr id="3" name="スライド番号プレースホルダー 2"/>
          <p:cNvSpPr>
            <a:spLocks noGrp="1"/>
          </p:cNvSpPr>
          <p:nvPr>
            <p:ph type="sldNum" sz="quarter" idx="12"/>
          </p:nvPr>
        </p:nvSpPr>
        <p:spPr/>
        <p:txBody>
          <a:bodyPr/>
          <a:lstStyle/>
          <a:p>
            <a:fld id="{606D7E6A-54E1-4AA5-9D49-9786E4CA8AD1}" type="slidenum">
              <a:rPr kumimoji="1" lang="ja-JP" altLang="en-US" smtClean="0"/>
              <a:t>61</a:t>
            </a:fld>
            <a:endParaRPr kumimoji="1" lang="ja-JP" altLang="en-US"/>
          </a:p>
        </p:txBody>
      </p:sp>
      <p:sp>
        <p:nvSpPr>
          <p:cNvPr id="4" name="テキスト ボックス 3"/>
          <p:cNvSpPr txBox="1"/>
          <p:nvPr/>
        </p:nvSpPr>
        <p:spPr>
          <a:xfrm>
            <a:off x="128464" y="5229200"/>
            <a:ext cx="9649072" cy="1077218"/>
          </a:xfrm>
          <a:prstGeom prst="rect">
            <a:avLst/>
          </a:prstGeom>
          <a:noFill/>
        </p:spPr>
        <p:txBody>
          <a:bodyPr wrap="square" rtlCol="0">
            <a:spAutoFit/>
          </a:bodyPr>
          <a:lstStyle/>
          <a:p>
            <a:r>
              <a:rPr lang="en-US" altLang="ja-JP" sz="1600" dirty="0" smtClean="0"/>
              <a:t>※</a:t>
            </a:r>
            <a:r>
              <a:rPr lang="ja-JP" altLang="en-US" sz="1600" dirty="0" smtClean="0"/>
              <a:t>　総合事業において実施するサービス等、移行内容に応じて事務手続きは異なることに注意。</a:t>
            </a:r>
            <a:endParaRPr lang="en-US" altLang="ja-JP" sz="1600" dirty="0" smtClean="0"/>
          </a:p>
          <a:p>
            <a:pPr marL="174625" indent="-174625"/>
            <a:r>
              <a:rPr lang="ja-JP" altLang="en-US" sz="1600" dirty="0"/>
              <a:t>　</a:t>
            </a:r>
            <a:r>
              <a:rPr lang="ja-JP" altLang="en-US" sz="1600" dirty="0" smtClean="0"/>
              <a:t>　 例えば、サービスの基準や、サービス単価・利用料の策定（１４番、１５番）については、従前相当のサービスのみで総合事業へ移行する場合には、介護予防訪問介護や介護予防通所介護の基準等によりサービスを実施できることから、新たに基準等を検討する必要はない。</a:t>
            </a:r>
            <a:endParaRPr lang="en-US" altLang="ja-JP" sz="1600" dirty="0" smtClean="0"/>
          </a:p>
        </p:txBody>
      </p:sp>
    </p:spTree>
    <p:extLst>
      <p:ext uri="{BB962C8B-B14F-4D97-AF65-F5344CB8AC3E}">
        <p14:creationId xmlns:p14="http://schemas.microsoft.com/office/powerpoint/2010/main" val="1837726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noGrp="1"/>
          </p:cNvGraphicFramePr>
          <p:nvPr>
            <p:extLst/>
          </p:nvPr>
        </p:nvGraphicFramePr>
        <p:xfrm>
          <a:off x="194304" y="1412778"/>
          <a:ext cx="10011560" cy="4619544"/>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矢印コネクタ 15"/>
          <p:cNvCxnSpPr/>
          <p:nvPr/>
        </p:nvCxnSpPr>
        <p:spPr>
          <a:xfrm>
            <a:off x="6239466" y="6165345"/>
            <a:ext cx="2058697"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821519" y="6165345"/>
            <a:ext cx="5226581"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
        <p:nvSpPr>
          <p:cNvPr id="6" name="フリーフォーム 5"/>
          <p:cNvSpPr/>
          <p:nvPr/>
        </p:nvSpPr>
        <p:spPr>
          <a:xfrm>
            <a:off x="6091531" y="1340769"/>
            <a:ext cx="53459" cy="4896544"/>
          </a:xfrm>
          <a:custGeom>
            <a:avLst/>
            <a:gdLst>
              <a:gd name="connsiteX0" fmla="*/ 13447 w 13447"/>
              <a:gd name="connsiteY0" fmla="*/ 5204012 h 5204012"/>
              <a:gd name="connsiteX1" fmla="*/ 0 w 13447"/>
              <a:gd name="connsiteY1" fmla="*/ 0 h 5204012"/>
            </a:gdLst>
            <a:ahLst/>
            <a:cxnLst>
              <a:cxn ang="0">
                <a:pos x="connsiteX0" y="connsiteY0"/>
              </a:cxn>
              <a:cxn ang="0">
                <a:pos x="connsiteX1" y="connsiteY1"/>
              </a:cxn>
            </a:cxnLst>
            <a:rect l="l" t="t" r="r" b="b"/>
            <a:pathLst>
              <a:path w="13447" h="5204012">
                <a:moveTo>
                  <a:pt x="13447" y="5204012"/>
                </a:moveTo>
                <a:cubicBezTo>
                  <a:pt x="8965" y="3469341"/>
                  <a:pt x="4482" y="1734671"/>
                  <a:pt x="0" y="0"/>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endParaRPr lang="ja-JP" altLang="en-US">
              <a:solidFill>
                <a:prstClr val="black"/>
              </a:solidFill>
              <a:latin typeface="ＭＳ Ｐゴシック"/>
            </a:endParaRPr>
          </a:p>
        </p:txBody>
      </p:sp>
      <p:sp>
        <p:nvSpPr>
          <p:cNvPr id="7" name="正方形/長方形 6"/>
          <p:cNvSpPr/>
          <p:nvPr/>
        </p:nvSpPr>
        <p:spPr>
          <a:xfrm>
            <a:off x="2605513" y="6026898"/>
            <a:ext cx="1657826"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ja-JP" altLang="en-US" sz="1200" dirty="0" smtClean="0">
                <a:solidFill>
                  <a:prstClr val="black"/>
                </a:solidFill>
                <a:latin typeface="ＭＳ Ｐゴシック"/>
              </a:rPr>
              <a:t>身の回りの動作（</a:t>
            </a:r>
            <a:r>
              <a:rPr lang="en-US" altLang="ja-JP" sz="1200" dirty="0" smtClean="0">
                <a:solidFill>
                  <a:prstClr val="black"/>
                </a:solidFill>
                <a:latin typeface="ＭＳ Ｐゴシック"/>
              </a:rPr>
              <a:t>ADL</a:t>
            </a:r>
            <a:r>
              <a:rPr lang="ja-JP" altLang="en-US" sz="1200" dirty="0" smtClean="0">
                <a:solidFill>
                  <a:prstClr val="black"/>
                </a:solidFill>
                <a:latin typeface="ＭＳ Ｐゴシック"/>
              </a:rPr>
              <a:t>）</a:t>
            </a:r>
            <a:endParaRPr lang="ja-JP" altLang="en-US" sz="1200" dirty="0">
              <a:solidFill>
                <a:prstClr val="black"/>
              </a:solidFill>
              <a:latin typeface="ＭＳ Ｐゴシック"/>
            </a:endParaRPr>
          </a:p>
        </p:txBody>
      </p:sp>
      <p:sp>
        <p:nvSpPr>
          <p:cNvPr id="8" name="正方形/長方形 7"/>
          <p:cNvSpPr/>
          <p:nvPr/>
        </p:nvSpPr>
        <p:spPr>
          <a:xfrm>
            <a:off x="6605741" y="6021329"/>
            <a:ext cx="1326147"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ＭＳ Ｐゴシック"/>
              </a:rPr>
              <a:t>生活行為</a:t>
            </a:r>
            <a:r>
              <a:rPr lang="en-US" altLang="ja-JP" sz="1200" dirty="0" smtClean="0">
                <a:solidFill>
                  <a:prstClr val="black"/>
                </a:solidFill>
                <a:latin typeface="ＭＳ Ｐゴシック"/>
              </a:rPr>
              <a:t>(IADL)</a:t>
            </a:r>
            <a:endParaRPr lang="ja-JP" altLang="en-US" sz="1200" dirty="0">
              <a:solidFill>
                <a:prstClr val="black"/>
              </a:solidFill>
              <a:latin typeface="ＭＳ Ｐゴシック"/>
            </a:endParaRPr>
          </a:p>
        </p:txBody>
      </p:sp>
      <p:sp>
        <p:nvSpPr>
          <p:cNvPr id="12" name="サブタイトル 2"/>
          <p:cNvSpPr txBox="1">
            <a:spLocks/>
          </p:cNvSpPr>
          <p:nvPr/>
        </p:nvSpPr>
        <p:spPr>
          <a:xfrm>
            <a:off x="233480" y="692697"/>
            <a:ext cx="9439048" cy="576064"/>
          </a:xfrm>
          <a:prstGeom prst="rect">
            <a:avLst/>
          </a:prstGeom>
          <a:ln w="9525">
            <a:solidFill>
              <a:schemeClr val="accent1"/>
            </a:solidFill>
          </a:ln>
        </p:spPr>
        <p:txBody>
          <a:bodyPr vert="horz" wrap="none" lIns="91440" tIns="45720" rIns="91440" bIns="45720" rtlCol="0" anchor="ctr" anchorCtr="0">
            <a:noAutofit/>
          </a:bodyPr>
          <a:lstStyle/>
          <a:p>
            <a:pPr marL="342900" indent="-342900" algn="ctr">
              <a:spcBef>
                <a:spcPct val="20000"/>
              </a:spcBef>
              <a:defRPr/>
            </a:pPr>
            <a:r>
              <a:rPr lang="ja-JP" altLang="en-US" sz="1600" dirty="0" smtClean="0">
                <a:solidFill>
                  <a:prstClr val="black"/>
                </a:solidFill>
                <a:latin typeface="ＭＳ Ｐゴシック"/>
              </a:rPr>
              <a:t>要支援者のほとんどは、身の回りの動作は自立しているが、買い物など生活行為の一部がしづらくなっている。</a:t>
            </a:r>
            <a:endParaRPr lang="ja-JP" altLang="en-US" sz="1600" dirty="0">
              <a:solidFill>
                <a:prstClr val="black"/>
              </a:solidFill>
              <a:latin typeface="ＭＳ Ｐゴシック"/>
            </a:endParaRPr>
          </a:p>
        </p:txBody>
      </p:sp>
      <p:sp>
        <p:nvSpPr>
          <p:cNvPr id="10" name="正方形/長方形 9"/>
          <p:cNvSpPr/>
          <p:nvPr/>
        </p:nvSpPr>
        <p:spPr>
          <a:xfrm>
            <a:off x="682301" y="0"/>
            <a:ext cx="854139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326">
              <a:defRPr/>
            </a:pPr>
            <a:r>
              <a:rPr lang="ja-JP" altLang="en-US" sz="2400" b="1" dirty="0" smtClean="0">
                <a:solidFill>
                  <a:prstClr val="black"/>
                </a:solidFill>
                <a:latin typeface="ＭＳ Ｐゴシック"/>
              </a:rPr>
              <a:t>（参考）要支援１～要介護２の認定調査結果</a:t>
            </a:r>
            <a:endParaRPr lang="ja-JP" altLang="en-US" sz="2400" b="1" dirty="0">
              <a:solidFill>
                <a:prstClr val="black"/>
              </a:solidFill>
              <a:latin typeface="ＭＳ Ｐゴシック"/>
            </a:endParaRPr>
          </a:p>
        </p:txBody>
      </p:sp>
      <p:sp>
        <p:nvSpPr>
          <p:cNvPr id="20" name="正方形/長方形 19"/>
          <p:cNvSpPr/>
          <p:nvPr/>
        </p:nvSpPr>
        <p:spPr>
          <a:xfrm>
            <a:off x="8579733" y="2852937"/>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smtClean="0">
                <a:solidFill>
                  <a:prstClr val="black"/>
                </a:solidFill>
                <a:latin typeface="ＭＳ Ｐゴシック"/>
              </a:rPr>
              <a:t>n=851,756</a:t>
            </a:r>
            <a:endParaRPr lang="ja-JP" altLang="en-US" sz="1100" dirty="0">
              <a:solidFill>
                <a:prstClr val="black"/>
              </a:solidFill>
              <a:latin typeface="ＭＳ Ｐゴシック"/>
            </a:endParaRPr>
          </a:p>
        </p:txBody>
      </p:sp>
      <p:sp>
        <p:nvSpPr>
          <p:cNvPr id="21" name="正方形/長方形 20"/>
          <p:cNvSpPr/>
          <p:nvPr/>
        </p:nvSpPr>
        <p:spPr>
          <a:xfrm>
            <a:off x="8579733" y="3429000"/>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smtClean="0">
                <a:solidFill>
                  <a:prstClr val="black"/>
                </a:solidFill>
                <a:latin typeface="ＭＳ Ｐゴシック"/>
              </a:rPr>
              <a:t>n=855,173</a:t>
            </a:r>
            <a:endParaRPr lang="ja-JP" altLang="en-US" sz="1100" dirty="0">
              <a:solidFill>
                <a:prstClr val="black"/>
              </a:solidFill>
              <a:latin typeface="ＭＳ Ｐゴシック"/>
            </a:endParaRPr>
          </a:p>
        </p:txBody>
      </p:sp>
      <p:sp>
        <p:nvSpPr>
          <p:cNvPr id="22" name="正方形/長方形 21"/>
          <p:cNvSpPr/>
          <p:nvPr/>
        </p:nvSpPr>
        <p:spPr>
          <a:xfrm>
            <a:off x="8657736" y="4077073"/>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smtClean="0">
                <a:solidFill>
                  <a:prstClr val="black"/>
                </a:solidFill>
                <a:latin typeface="ＭＳ Ｐゴシック"/>
              </a:rPr>
              <a:t>n=1,047,954</a:t>
            </a:r>
            <a:endParaRPr lang="ja-JP" altLang="en-US" sz="1100" dirty="0">
              <a:solidFill>
                <a:prstClr val="black"/>
              </a:solidFill>
              <a:latin typeface="ＭＳ Ｐゴシック"/>
            </a:endParaRPr>
          </a:p>
        </p:txBody>
      </p:sp>
      <p:sp>
        <p:nvSpPr>
          <p:cNvPr id="23" name="正方形/長方形 22"/>
          <p:cNvSpPr/>
          <p:nvPr/>
        </p:nvSpPr>
        <p:spPr>
          <a:xfrm>
            <a:off x="8579733" y="4653137"/>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smtClean="0">
                <a:solidFill>
                  <a:prstClr val="black"/>
                </a:solidFill>
                <a:latin typeface="ＭＳ Ｐゴシック"/>
              </a:rPr>
              <a:t>n=854,999</a:t>
            </a:r>
            <a:endParaRPr lang="ja-JP" altLang="en-US" sz="1100" dirty="0">
              <a:solidFill>
                <a:prstClr val="black"/>
              </a:solidFill>
              <a:latin typeface="ＭＳ Ｐゴシック"/>
            </a:endParaRPr>
          </a:p>
        </p:txBody>
      </p:sp>
      <p:sp>
        <p:nvSpPr>
          <p:cNvPr id="24" name="テキスト ボックス 23"/>
          <p:cNvSpPr txBox="1"/>
          <p:nvPr/>
        </p:nvSpPr>
        <p:spPr>
          <a:xfrm>
            <a:off x="1364605" y="6597486"/>
            <a:ext cx="8513639" cy="276999"/>
          </a:xfrm>
          <a:prstGeom prst="rect">
            <a:avLst/>
          </a:prstGeom>
          <a:noFill/>
        </p:spPr>
        <p:txBody>
          <a:bodyPr wrap="square" rtlCol="0">
            <a:spAutoFit/>
          </a:bodyPr>
          <a:lstStyle/>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２　平成</a:t>
            </a:r>
            <a:r>
              <a:rPr lang="en-US" altLang="ja-JP" sz="1200" dirty="0" smtClean="0">
                <a:solidFill>
                  <a:prstClr val="black"/>
                </a:solidFill>
                <a:latin typeface="ＭＳ Ｐゴシック"/>
              </a:rPr>
              <a:t>23</a:t>
            </a:r>
            <a:r>
              <a:rPr lang="ja-JP" altLang="en-US" sz="1200" dirty="0" smtClean="0">
                <a:solidFill>
                  <a:prstClr val="black"/>
                </a:solidFill>
                <a:latin typeface="ＭＳ Ｐゴシック"/>
              </a:rPr>
              <a:t>年度要介護認定における認定調査結果（出典：認定支援ネットワーク（平成</a:t>
            </a:r>
            <a:r>
              <a:rPr lang="en-US" altLang="ja-JP" sz="1200" dirty="0">
                <a:solidFill>
                  <a:prstClr val="black"/>
                </a:solidFill>
                <a:latin typeface="ＭＳ Ｐゴシック"/>
              </a:rPr>
              <a:t>24</a:t>
            </a:r>
            <a:r>
              <a:rPr lang="ja-JP" altLang="en-US" sz="1200" dirty="0" smtClean="0">
                <a:solidFill>
                  <a:prstClr val="black"/>
                </a:solidFill>
                <a:latin typeface="ＭＳ Ｐゴシック"/>
              </a:rPr>
              <a:t>年</a:t>
            </a:r>
            <a:r>
              <a:rPr lang="en-US" altLang="ja-JP" sz="1200" dirty="0">
                <a:solidFill>
                  <a:prstClr val="black"/>
                </a:solidFill>
                <a:latin typeface="ＭＳ Ｐゴシック"/>
              </a:rPr>
              <a:t>2</a:t>
            </a:r>
            <a:r>
              <a:rPr lang="ja-JP" altLang="en-US" sz="1200" dirty="0" smtClean="0">
                <a:solidFill>
                  <a:prstClr val="black"/>
                </a:solidFill>
                <a:latin typeface="ＭＳ Ｐゴシック"/>
              </a:rPr>
              <a:t>月</a:t>
            </a:r>
            <a:r>
              <a:rPr lang="en-US" altLang="ja-JP" sz="1200" dirty="0">
                <a:solidFill>
                  <a:prstClr val="black"/>
                </a:solidFill>
                <a:latin typeface="ＭＳ Ｐゴシック"/>
              </a:rPr>
              <a:t>15</a:t>
            </a:r>
            <a:r>
              <a:rPr lang="ja-JP" altLang="en-US" sz="1200" dirty="0" smtClean="0">
                <a:solidFill>
                  <a:prstClr val="black"/>
                </a:solidFill>
                <a:latin typeface="ＭＳ Ｐゴシック"/>
              </a:rPr>
              <a:t>日集計時点））</a:t>
            </a:r>
            <a:endParaRPr lang="ja-JP" altLang="en-US" sz="1200" dirty="0">
              <a:solidFill>
                <a:prstClr val="black"/>
              </a:solidFill>
              <a:latin typeface="ＭＳ Ｐゴシック"/>
            </a:endParaRPr>
          </a:p>
        </p:txBody>
      </p:sp>
      <p:sp>
        <p:nvSpPr>
          <p:cNvPr id="25" name="正方形/長方形 24"/>
          <p:cNvSpPr/>
          <p:nvPr/>
        </p:nvSpPr>
        <p:spPr>
          <a:xfrm>
            <a:off x="8423680" y="4869160"/>
            <a:ext cx="1248142"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smtClean="0">
                <a:solidFill>
                  <a:prstClr val="black"/>
                </a:solidFill>
                <a:latin typeface="ＭＳ Ｐゴシック"/>
              </a:rPr>
              <a:t>n=</a:t>
            </a:r>
            <a:r>
              <a:rPr lang="ja-JP" altLang="en-US" sz="1100" dirty="0" smtClean="0">
                <a:solidFill>
                  <a:prstClr val="black"/>
                </a:solidFill>
                <a:latin typeface="ＭＳ Ｐゴシック"/>
              </a:rPr>
              <a:t>二次判定件数</a:t>
            </a:r>
            <a:endParaRPr lang="ja-JP" altLang="en-US" sz="1100" dirty="0">
              <a:solidFill>
                <a:prstClr val="black"/>
              </a:solidFill>
              <a:latin typeface="ＭＳ Ｐゴシック"/>
            </a:endParaRPr>
          </a:p>
        </p:txBody>
      </p:sp>
      <p:sp>
        <p:nvSpPr>
          <p:cNvPr id="18" name="テキスト ボックス 17"/>
          <p:cNvSpPr txBox="1"/>
          <p:nvPr/>
        </p:nvSpPr>
        <p:spPr>
          <a:xfrm>
            <a:off x="1353926" y="6392495"/>
            <a:ext cx="8279613" cy="276999"/>
          </a:xfrm>
          <a:prstGeom prst="rect">
            <a:avLst/>
          </a:prstGeom>
          <a:noFill/>
        </p:spPr>
        <p:txBody>
          <a:bodyPr wrap="square" rtlCol="0">
            <a:spAutoFit/>
          </a:bodyPr>
          <a:lstStyle/>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１　「歩行できる」には、「何かにつかまればできる」を含む。</a:t>
            </a:r>
            <a:endParaRPr lang="ja-JP" altLang="en-US" sz="1200" dirty="0">
              <a:solidFill>
                <a:prstClr val="black"/>
              </a:solidFill>
              <a:latin typeface="ＭＳ Ｐゴシック"/>
            </a:endParaRPr>
          </a:p>
        </p:txBody>
      </p:sp>
      <p:sp>
        <p:nvSpPr>
          <p:cNvPr id="26" name="スライド番号プレースホルダ 31"/>
          <p:cNvSpPr>
            <a:spLocks noGrp="1"/>
          </p:cNvSpPr>
          <p:nvPr>
            <p:ph type="sldNum" sz="quarter" idx="12"/>
          </p:nvPr>
        </p:nvSpPr>
        <p:spPr>
          <a:xfrm>
            <a:off x="9412262" y="6579523"/>
            <a:ext cx="493738" cy="2586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6</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5436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2713" y="2239850"/>
            <a:ext cx="5854911" cy="2801530"/>
            <a:chOff x="2051720" y="764704"/>
            <a:chExt cx="5328592" cy="4104456"/>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21" name="角丸四角形 20"/>
            <p:cNvSpPr/>
            <p:nvPr/>
          </p:nvSpPr>
          <p:spPr>
            <a:xfrm>
              <a:off x="3635896" y="764704"/>
              <a:ext cx="2164168" cy="28803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地域住民の参加</a:t>
              </a:r>
              <a:endParaRPr lang="ja-JP" altLang="en-US" sz="1600" dirty="0">
                <a:solidFill>
                  <a:prstClr val="black"/>
                </a:solidFill>
              </a:endParaRPr>
            </a:p>
          </p:txBody>
        </p:sp>
      </p:grpSp>
      <p:grpSp>
        <p:nvGrpSpPr>
          <p:cNvPr id="3" name="グループ化 24"/>
          <p:cNvGrpSpPr/>
          <p:nvPr/>
        </p:nvGrpSpPr>
        <p:grpSpPr>
          <a:xfrm>
            <a:off x="3938908" y="2533731"/>
            <a:ext cx="5772641" cy="2736304"/>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高齢者の社会参加</a:t>
              </a:r>
              <a:endParaRPr lang="ja-JP" altLang="en-US" sz="1600" dirty="0">
                <a:solidFill>
                  <a:prstClr val="black"/>
                </a:solidFill>
              </a:endParaRPr>
            </a:p>
          </p:txBody>
        </p:sp>
      </p:grpSp>
      <p:grpSp>
        <p:nvGrpSpPr>
          <p:cNvPr id="4" name="グループ化 23"/>
          <p:cNvGrpSpPr/>
          <p:nvPr/>
        </p:nvGrpSpPr>
        <p:grpSpPr>
          <a:xfrm>
            <a:off x="194491" y="2533731"/>
            <a:ext cx="6054668" cy="2736304"/>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1" name="角丸四角形 10"/>
            <p:cNvSpPr/>
            <p:nvPr/>
          </p:nvSpPr>
          <p:spPr>
            <a:xfrm>
              <a:off x="1604225" y="1412776"/>
              <a:ext cx="2736838" cy="288032"/>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生活支援・介護予防サービス</a:t>
              </a:r>
              <a:endParaRPr lang="ja-JP" altLang="en-US" sz="1600" dirty="0">
                <a:solidFill>
                  <a:prstClr val="black"/>
                </a:solidFill>
              </a:endParaRPr>
            </a:p>
          </p:txBody>
        </p:sp>
      </p:grpSp>
      <p:sp>
        <p:nvSpPr>
          <p:cNvPr id="13" name="角丸四角形 12"/>
          <p:cNvSpPr/>
          <p:nvPr/>
        </p:nvSpPr>
        <p:spPr>
          <a:xfrm>
            <a:off x="3963376" y="2996952"/>
            <a:ext cx="2471819" cy="138081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600" dirty="0" smtClean="0">
                <a:solidFill>
                  <a:prstClr val="black"/>
                </a:solidFill>
              </a:rPr>
              <a:t>　</a:t>
            </a:r>
            <a:r>
              <a:rPr lang="ja-JP" altLang="en-US" sz="1600" b="1" dirty="0" smtClean="0">
                <a:solidFill>
                  <a:prstClr val="black"/>
                </a:solidFill>
              </a:rPr>
              <a:t>生活支援の担い手</a:t>
            </a:r>
            <a:endParaRPr lang="en-US" altLang="ja-JP" sz="1600" b="1" dirty="0" smtClean="0">
              <a:solidFill>
                <a:prstClr val="black"/>
              </a:solidFill>
            </a:endParaRPr>
          </a:p>
          <a:p>
            <a:pPr defTabSz="913575" fontAlgn="base">
              <a:spcBef>
                <a:spcPct val="0"/>
              </a:spcBef>
              <a:spcAft>
                <a:spcPct val="0"/>
              </a:spcAft>
            </a:pPr>
            <a:r>
              <a:rPr lang="ja-JP" altLang="en-US" sz="1600" b="1" dirty="0" smtClean="0">
                <a:solidFill>
                  <a:prstClr val="black"/>
                </a:solidFill>
              </a:rPr>
              <a:t>　としての社会参加</a:t>
            </a:r>
            <a:endParaRPr lang="en-US" altLang="ja-JP" sz="1600" b="1" dirty="0" smtClean="0">
              <a:solidFill>
                <a:prstClr val="black"/>
              </a:solidFill>
            </a:endParaRPr>
          </a:p>
        </p:txBody>
      </p:sp>
      <p:sp>
        <p:nvSpPr>
          <p:cNvPr id="15" name="角丸四角形 14"/>
          <p:cNvSpPr/>
          <p:nvPr/>
        </p:nvSpPr>
        <p:spPr>
          <a:xfrm>
            <a:off x="6045122" y="2693320"/>
            <a:ext cx="3588399"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400" dirty="0" smtClean="0">
                <a:solidFill>
                  <a:prstClr val="black"/>
                </a:solidFill>
              </a:rPr>
              <a:t>○現役時代の能力を活かした活動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○興味関心がある活動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○新たにチャレンジする活動</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・一般就労、起業</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・趣味活動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・健康づくり活動、地域活動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・介護、福祉以外の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ボランティア活動　等</a:t>
            </a:r>
            <a:endParaRPr lang="ja-JP" altLang="en-US" sz="1400" dirty="0">
              <a:solidFill>
                <a:prstClr val="black"/>
              </a:solidFill>
            </a:endParaRPr>
          </a:p>
        </p:txBody>
      </p:sp>
      <p:sp>
        <p:nvSpPr>
          <p:cNvPr id="17" name="角丸四角形 16"/>
          <p:cNvSpPr/>
          <p:nvPr/>
        </p:nvSpPr>
        <p:spPr>
          <a:xfrm>
            <a:off x="776547" y="2844330"/>
            <a:ext cx="3942445"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○ニーズに合った多様なサービス種別</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○住民主体、</a:t>
            </a:r>
            <a:r>
              <a:rPr lang="en-US" altLang="ja-JP" sz="1400" dirty="0" smtClean="0">
                <a:solidFill>
                  <a:prstClr val="black"/>
                </a:solidFill>
                <a:latin typeface="ＭＳ Ｐゴシック"/>
              </a:rPr>
              <a:t>NPO</a:t>
            </a:r>
            <a:r>
              <a:rPr lang="ja-JP" altLang="en-US" sz="1400" dirty="0" err="1" smtClean="0">
                <a:solidFill>
                  <a:prstClr val="black"/>
                </a:solidFill>
                <a:latin typeface="ＭＳ Ｐゴシック"/>
              </a:rPr>
              <a:t>、</a:t>
            </a:r>
            <a:r>
              <a:rPr lang="ja-JP" altLang="en-US" sz="1400" dirty="0" smtClean="0">
                <a:solidFill>
                  <a:prstClr val="black"/>
                </a:solidFill>
                <a:latin typeface="ＭＳ Ｐゴシック"/>
              </a:rPr>
              <a:t>民間企業等多様な</a:t>
            </a:r>
            <a:endParaRPr lang="en-US" altLang="ja-JP" sz="1400" dirty="0" smtClean="0">
              <a:solidFill>
                <a:prstClr val="black"/>
              </a:solidFill>
              <a:latin typeface="ＭＳ Ｐゴシック"/>
            </a:endParaRPr>
          </a:p>
          <a:p>
            <a:pPr defTabSz="913575" fontAlgn="base">
              <a:spcBef>
                <a:spcPct val="0"/>
              </a:spcBef>
              <a:spcAft>
                <a:spcPct val="0"/>
              </a:spcAft>
            </a:pPr>
            <a:r>
              <a:rPr lang="ja-JP" altLang="en-US" sz="1400" dirty="0" smtClean="0">
                <a:solidFill>
                  <a:prstClr val="black"/>
                </a:solidFill>
                <a:latin typeface="ＭＳ Ｐゴシック"/>
              </a:rPr>
              <a:t>　 主体による</a:t>
            </a:r>
            <a:r>
              <a:rPr lang="ja-JP" altLang="en-US" sz="1400" dirty="0" smtClean="0">
                <a:solidFill>
                  <a:prstClr val="black"/>
                </a:solidFill>
              </a:rPr>
              <a:t>サービス提供</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・地域サロンの開催</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・見守り、安否確認</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・外出支援</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・買い物、調理、掃除などの家事支援</a:t>
            </a:r>
            <a:endParaRPr lang="en-US" altLang="ja-JP" sz="1400" dirty="0" smtClean="0">
              <a:solidFill>
                <a:prstClr val="black"/>
              </a:solidFill>
            </a:endParaRPr>
          </a:p>
          <a:p>
            <a:pPr defTabSz="913575" fontAlgn="base">
              <a:spcBef>
                <a:spcPct val="0"/>
              </a:spcBef>
              <a:spcAft>
                <a:spcPct val="0"/>
              </a:spcAft>
            </a:pPr>
            <a:r>
              <a:rPr lang="ja-JP" altLang="en-US" sz="1400" dirty="0">
                <a:solidFill>
                  <a:prstClr val="black"/>
                </a:solidFill>
              </a:rPr>
              <a:t>　</a:t>
            </a:r>
            <a:r>
              <a:rPr lang="ja-JP" altLang="en-US" sz="1400" dirty="0" smtClean="0">
                <a:solidFill>
                  <a:prstClr val="black"/>
                </a:solidFill>
              </a:rPr>
              <a:t>　・介護者支援 　等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p:txBody>
      </p:sp>
      <p:sp>
        <p:nvSpPr>
          <p:cNvPr id="18" name="二等辺三角形 17"/>
          <p:cNvSpPr/>
          <p:nvPr/>
        </p:nvSpPr>
        <p:spPr>
          <a:xfrm>
            <a:off x="1052588" y="5260783"/>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b="1" dirty="0" smtClean="0">
                <a:solidFill>
                  <a:prstClr val="white"/>
                </a:solidFill>
              </a:rPr>
              <a:t>バックアップ</a:t>
            </a:r>
            <a:endParaRPr lang="ja-JP" altLang="en-US" sz="1600" b="1" dirty="0">
              <a:solidFill>
                <a:prstClr val="white"/>
              </a:solidFill>
            </a:endParaRPr>
          </a:p>
        </p:txBody>
      </p:sp>
      <p:sp>
        <p:nvSpPr>
          <p:cNvPr id="22" name="二等辺三角形 21"/>
          <p:cNvSpPr/>
          <p:nvPr/>
        </p:nvSpPr>
        <p:spPr>
          <a:xfrm>
            <a:off x="1130575" y="6021288"/>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b="1" dirty="0" smtClean="0">
                <a:solidFill>
                  <a:prstClr val="white"/>
                </a:solidFill>
              </a:rPr>
              <a:t>バックアップ</a:t>
            </a:r>
            <a:endParaRPr lang="ja-JP" altLang="en-US" b="1" dirty="0">
              <a:solidFill>
                <a:prstClr val="white"/>
              </a:solidFill>
            </a:endParaRPr>
          </a:p>
        </p:txBody>
      </p:sp>
      <p:sp>
        <p:nvSpPr>
          <p:cNvPr id="23" name="角丸四角形 22"/>
          <p:cNvSpPr/>
          <p:nvPr/>
        </p:nvSpPr>
        <p:spPr>
          <a:xfrm>
            <a:off x="974570" y="6453336"/>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都道府県等による後方支援体制の充実</a:t>
            </a:r>
            <a:endParaRPr lang="ja-JP" altLang="en-US" sz="1600" dirty="0">
              <a:solidFill>
                <a:prstClr val="black"/>
              </a:solidFill>
            </a:endParaRPr>
          </a:p>
        </p:txBody>
      </p:sp>
      <p:sp>
        <p:nvSpPr>
          <p:cNvPr id="19" name="角丸四角形 18"/>
          <p:cNvSpPr/>
          <p:nvPr/>
        </p:nvSpPr>
        <p:spPr>
          <a:xfrm>
            <a:off x="974570" y="5692831"/>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市町村を核とした支援体制の充実・強化</a:t>
            </a:r>
            <a:endParaRPr lang="ja-JP" altLang="en-US" sz="1600" dirty="0">
              <a:solidFill>
                <a:prstClr val="black"/>
              </a:solidFill>
            </a:endParaRP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485023" y="4044176"/>
            <a:ext cx="1064647" cy="514070"/>
          </a:xfrm>
          <a:prstGeom prst="rect">
            <a:avLst/>
          </a:prstGeom>
          <a:noFill/>
        </p:spPr>
      </p:pic>
      <p:sp>
        <p:nvSpPr>
          <p:cNvPr id="24" name="角丸四角形 23"/>
          <p:cNvSpPr/>
          <p:nvPr/>
        </p:nvSpPr>
        <p:spPr>
          <a:xfrm>
            <a:off x="34" y="545947"/>
            <a:ext cx="9906001" cy="1662966"/>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defTabSz="913575">
              <a:lnSpc>
                <a:spcPts val="1700"/>
              </a:lnSpc>
            </a:pPr>
            <a:r>
              <a:rPr lang="ja-JP" altLang="en-US" sz="1400" dirty="0">
                <a:solidFill>
                  <a:prstClr val="black"/>
                </a:solidFill>
                <a:latin typeface="ＭＳ Ｐゴシック"/>
              </a:rPr>
              <a:t>○　</a:t>
            </a:r>
            <a:r>
              <a:rPr lang="ja-JP" altLang="en-US" sz="1400" spc="-100" dirty="0">
                <a:solidFill>
                  <a:prstClr val="black"/>
                </a:solidFill>
              </a:rPr>
              <a:t>単身世帯等が増加し、支援を必要とする軽度の高齢者が増加する中、</a:t>
            </a:r>
            <a:r>
              <a:rPr lang="ja-JP" altLang="en-US" sz="1400" u="sng" spc="-100" dirty="0">
                <a:solidFill>
                  <a:srgbClr val="FF0000"/>
                </a:solidFill>
              </a:rPr>
              <a:t>生活支援</a:t>
            </a:r>
            <a:r>
              <a:rPr lang="ja-JP" altLang="en-US" sz="1400" spc="-100" dirty="0">
                <a:solidFill>
                  <a:prstClr val="black"/>
                </a:solidFill>
              </a:rPr>
              <a:t>の必要性が増加。</a:t>
            </a:r>
            <a:r>
              <a:rPr lang="ja-JP" altLang="en-US" sz="1400" u="sng" spc="-100" dirty="0">
                <a:solidFill>
                  <a:srgbClr val="FF0000"/>
                </a:solidFill>
              </a:rPr>
              <a:t>ボランティア、ＮＰＯ、民間企業、協同組合等の多様な主体が生活</a:t>
            </a:r>
            <a:r>
              <a:rPr lang="ja-JP" altLang="en-US" sz="1400" u="sng" spc="-100" dirty="0" smtClean="0">
                <a:solidFill>
                  <a:srgbClr val="FF0000"/>
                </a:solidFill>
              </a:rPr>
              <a:t>支援・介護予防サービス</a:t>
            </a:r>
            <a:r>
              <a:rPr lang="ja-JP" altLang="en-US" sz="1400" u="sng" spc="-100" dirty="0">
                <a:solidFill>
                  <a:srgbClr val="FF0000"/>
                </a:solidFill>
              </a:rPr>
              <a:t>を提供することが必要</a:t>
            </a:r>
            <a:r>
              <a:rPr lang="ja-JP" altLang="en-US" sz="1400" spc="-100" dirty="0">
                <a:solidFill>
                  <a:prstClr val="black"/>
                </a:solidFill>
              </a:rPr>
              <a:t>。</a:t>
            </a:r>
            <a:endParaRPr lang="en-US" altLang="ja-JP" sz="1400" spc="-100" dirty="0">
              <a:solidFill>
                <a:prstClr val="black"/>
              </a:solidFill>
            </a:endParaRPr>
          </a:p>
          <a:p>
            <a:pPr marL="185738" indent="-185738" defTabSz="913575">
              <a:lnSpc>
                <a:spcPts val="1700"/>
              </a:lnSpc>
            </a:pPr>
            <a:r>
              <a:rPr lang="ja-JP" altLang="en-US" sz="1400" spc="-100" dirty="0">
                <a:solidFill>
                  <a:prstClr val="black"/>
                </a:solidFill>
              </a:rPr>
              <a:t>○　高齢者の介護予防が求められているが、</a:t>
            </a:r>
            <a:r>
              <a:rPr lang="ja-JP" altLang="en-US" sz="1400" u="sng" spc="-100" dirty="0">
                <a:solidFill>
                  <a:srgbClr val="FF0000"/>
                </a:solidFill>
              </a:rPr>
              <a:t>社会参加・社会的役割を持つことが生きがいや介護予防</a:t>
            </a:r>
            <a:r>
              <a:rPr lang="ja-JP" altLang="en-US" sz="1400" spc="-100" dirty="0">
                <a:solidFill>
                  <a:prstClr val="black"/>
                </a:solidFill>
              </a:rPr>
              <a:t>につながる</a:t>
            </a:r>
            <a:r>
              <a:rPr lang="ja-JP" altLang="en-US" sz="1400" spc="-100" dirty="0" smtClean="0">
                <a:solidFill>
                  <a:prstClr val="black"/>
                </a:solidFill>
              </a:rPr>
              <a:t>。</a:t>
            </a:r>
            <a:endParaRPr lang="en-US" altLang="ja-JP" sz="1400" spc="-100" dirty="0" smtClean="0">
              <a:solidFill>
                <a:prstClr val="black"/>
              </a:solidFill>
            </a:endParaRPr>
          </a:p>
          <a:p>
            <a:pPr marL="185738" indent="-185738" defTabSz="913575">
              <a:lnSpc>
                <a:spcPts val="1700"/>
              </a:lnSpc>
            </a:pPr>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多様</a:t>
            </a:r>
            <a:r>
              <a:rPr lang="ja-JP" altLang="ja-JP" sz="1400" dirty="0">
                <a:solidFill>
                  <a:prstClr val="black"/>
                </a:solidFill>
              </a:rPr>
              <a:t>な生活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が利用できるような地域づくりを市町村が支援することについて、制度的な位置づけの強化を図る</a:t>
            </a:r>
            <a:r>
              <a:rPr lang="ja-JP" altLang="ja-JP" sz="1400" dirty="0" smtClean="0">
                <a:solidFill>
                  <a:prstClr val="black"/>
                </a:solidFill>
              </a:rPr>
              <a:t>。具体的</a:t>
            </a:r>
            <a:r>
              <a:rPr lang="ja-JP" altLang="ja-JP" sz="1400" dirty="0">
                <a:solidFill>
                  <a:prstClr val="black"/>
                </a:solidFill>
              </a:rPr>
              <a:t>には、生活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の充実に向けて、ボランティア等の生活支援の担い手の養成・発掘等の地域資源の開発やそのネットワーク化などを行う</a:t>
            </a:r>
            <a:r>
              <a:rPr lang="ja-JP" altLang="ja-JP" sz="1400" u="sng" dirty="0">
                <a:solidFill>
                  <a:srgbClr val="FF0000"/>
                </a:solidFill>
              </a:rPr>
              <a:t>「生活</a:t>
            </a:r>
            <a:r>
              <a:rPr lang="ja-JP" altLang="ja-JP" sz="1400" u="sng" dirty="0" smtClean="0">
                <a:solidFill>
                  <a:srgbClr val="FF0000"/>
                </a:solidFill>
              </a:rPr>
              <a:t>支援コーディネーター</a:t>
            </a:r>
            <a:r>
              <a:rPr lang="ja-JP" altLang="en-US" sz="1400" u="sng" dirty="0" smtClean="0">
                <a:solidFill>
                  <a:srgbClr val="FF0000"/>
                </a:solidFill>
              </a:rPr>
              <a:t>（地域支え合い推進員）</a:t>
            </a:r>
            <a:r>
              <a:rPr lang="ja-JP" altLang="ja-JP" sz="1400" u="sng" dirty="0" smtClean="0">
                <a:solidFill>
                  <a:srgbClr val="FF0000"/>
                </a:solidFill>
              </a:rPr>
              <a:t>」</a:t>
            </a:r>
            <a:r>
              <a:rPr lang="ja-JP" altLang="ja-JP" sz="1400" u="sng" dirty="0">
                <a:solidFill>
                  <a:srgbClr val="FF0000"/>
                </a:solidFill>
              </a:rPr>
              <a:t>の配置などについて、介護保険法の地域支援事業に位置づける</a:t>
            </a:r>
            <a:r>
              <a:rPr lang="ja-JP" altLang="ja-JP" sz="1400" dirty="0" smtClean="0">
                <a:solidFill>
                  <a:prstClr val="black"/>
                </a:solidFill>
              </a:rPr>
              <a:t>。</a:t>
            </a:r>
            <a:endParaRPr lang="ja-JP" altLang="ja-JP" sz="1400" dirty="0">
              <a:solidFill>
                <a:prstClr val="black"/>
              </a:solidFill>
            </a:endParaRPr>
          </a:p>
        </p:txBody>
      </p:sp>
      <p:sp>
        <p:nvSpPr>
          <p:cNvPr id="26" name="タイトル 1"/>
          <p:cNvSpPr txBox="1">
            <a:spLocks/>
          </p:cNvSpPr>
          <p:nvPr/>
        </p:nvSpPr>
        <p:spPr>
          <a:xfrm>
            <a:off x="416512" y="61283"/>
            <a:ext cx="8985448" cy="404663"/>
          </a:xfrm>
          <a:prstGeom prst="rect">
            <a:avLst/>
          </a:prstGeom>
          <a:solidFill>
            <a:srgbClr val="FFFF00">
              <a:alpha val="32000"/>
            </a:srgbClr>
          </a:solidFill>
          <a:ln>
            <a:solidFill>
              <a:schemeClr val="tx1"/>
            </a:solidFill>
          </a:ln>
          <a:scene3d>
            <a:camera prst="orthographicFront"/>
            <a:lightRig rig="threePt" dir="t"/>
          </a:scene3d>
          <a:sp3d>
            <a:bevelT/>
          </a:sp3d>
        </p:spPr>
        <p:txBody>
          <a:bodyPr vert="horz" lIns="91440" tIns="45720" rIns="91440" bIns="45720" rtlCol="0" anchor="ctr">
            <a:noAutofit/>
          </a:bodyPr>
          <a:lstStyle/>
          <a:p>
            <a:pPr algn="ctr" defTabSz="913575">
              <a:spcBef>
                <a:spcPct val="0"/>
              </a:spcBef>
              <a:defRPr/>
            </a:pPr>
            <a:r>
              <a:rPr lang="ja-JP" altLang="en-US" sz="2400" b="1" dirty="0" smtClean="0">
                <a:solidFill>
                  <a:prstClr val="black"/>
                </a:solidFill>
                <a:latin typeface="Calibri"/>
              </a:rPr>
              <a:t>生活支援・介護予防サービスの充実と高齢者の社会参加</a:t>
            </a:r>
            <a:endParaRPr lang="ja-JP" altLang="en-US" sz="2400" b="1" dirty="0">
              <a:solidFill>
                <a:prstClr val="black"/>
              </a:solidFill>
              <a:latin typeface="Calibri"/>
            </a:endParaRPr>
          </a:p>
        </p:txBody>
      </p:sp>
      <p:sp>
        <p:nvSpPr>
          <p:cNvPr id="25" name="スライド番号プレースホルダー 3"/>
          <p:cNvSpPr>
            <a:spLocks noGrp="1"/>
          </p:cNvSpPr>
          <p:nvPr>
            <p:ph type="sldNum" sz="quarter" idx="12"/>
          </p:nvPr>
        </p:nvSpPr>
        <p:spPr>
          <a:xfrm>
            <a:off x="7545584" y="6520997"/>
            <a:ext cx="2311400" cy="365125"/>
          </a:xfrm>
        </p:spPr>
        <p:txBody>
          <a:bodyPr/>
          <a:lstStyle/>
          <a:p>
            <a:fld id="{32927FFD-3D24-4EC2-AEC8-E83A8D96C0AC}" type="slidenum">
              <a:rPr lang="ja-JP" altLang="en-US" sz="1600" smtClean="0">
                <a:solidFill>
                  <a:prstClr val="black"/>
                </a:solidFill>
              </a:rPr>
              <a:pPr/>
              <a:t>7</a:t>
            </a:fld>
            <a:endParaRPr lang="ja-JP" altLang="en-US" sz="1600" dirty="0">
              <a:solidFill>
                <a:prstClr val="black"/>
              </a:solidFill>
            </a:endParaRPr>
          </a:p>
        </p:txBody>
      </p:sp>
    </p:spTree>
    <p:extLst>
      <p:ext uri="{BB962C8B-B14F-4D97-AF65-F5344CB8AC3E}">
        <p14:creationId xmlns:p14="http://schemas.microsoft.com/office/powerpoint/2010/main" val="292010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400110"/>
          </a:xfrm>
          <a:prstGeom prst="rect">
            <a:avLst/>
          </a:prstGeom>
          <a:noFill/>
        </p:spPr>
        <p:txBody>
          <a:bodyPr wrap="square" rtlCol="0">
            <a:spAutoFit/>
          </a:bodyPr>
          <a:lstStyle/>
          <a:p>
            <a:pPr algn="ctr" defTabSz="914400" fontAlgn="base">
              <a:spcBef>
                <a:spcPct val="0"/>
              </a:spcBef>
              <a:spcAft>
                <a:spcPct val="0"/>
              </a:spcAft>
            </a:pPr>
            <a:r>
              <a:rPr lang="en-US" altLang="ja-JP" sz="2000" b="1" dirty="0" smtClean="0">
                <a:solidFill>
                  <a:prstClr val="black"/>
                </a:solidFill>
                <a:latin typeface="ＭＳ Ｐゴシック"/>
              </a:rPr>
              <a:t>2025</a:t>
            </a:r>
            <a:r>
              <a:rPr lang="ja-JP" altLang="en-US" sz="2000" b="1" dirty="0" smtClean="0">
                <a:solidFill>
                  <a:prstClr val="black"/>
                </a:solidFill>
                <a:latin typeface="ＭＳ Ｐゴシック"/>
              </a:rPr>
              <a:t>年に向けた介護人材にかかる需給推計</a:t>
            </a:r>
            <a:endParaRPr lang="ja-JP" altLang="en-US" sz="2000" b="1" dirty="0">
              <a:solidFill>
                <a:prstClr val="black"/>
              </a:solidFill>
              <a:latin typeface="ＭＳ Ｐゴシック"/>
            </a:endParaRPr>
          </a:p>
        </p:txBody>
      </p:sp>
      <p:sp>
        <p:nvSpPr>
          <p:cNvPr id="9" name="直角三角形 8"/>
          <p:cNvSpPr/>
          <p:nvPr/>
        </p:nvSpPr>
        <p:spPr>
          <a:xfrm flipH="1">
            <a:off x="665878" y="2611374"/>
            <a:ext cx="7547810" cy="2745657"/>
          </a:xfrm>
          <a:prstGeom prst="rtTriangle">
            <a:avLst/>
          </a:prstGeom>
          <a:pattFill prst="ltVert">
            <a:fgClr>
              <a:schemeClr val="tx2">
                <a:lumMod val="40000"/>
                <a:lumOff val="60000"/>
              </a:schemeClr>
            </a:fgClr>
            <a:bgClr>
              <a:schemeClr val="accent5">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a:solidFill>
                <a:prstClr val="white"/>
              </a:solidFill>
            </a:endParaRPr>
          </a:p>
        </p:txBody>
      </p:sp>
      <p:sp>
        <p:nvSpPr>
          <p:cNvPr id="10" name="テキスト ボックス 9"/>
          <p:cNvSpPr txBox="1"/>
          <p:nvPr/>
        </p:nvSpPr>
        <p:spPr>
          <a:xfrm>
            <a:off x="7979605" y="3773964"/>
            <a:ext cx="1775706" cy="307777"/>
          </a:xfrm>
          <a:prstGeom prst="rect">
            <a:avLst/>
          </a:prstGeom>
          <a:noFill/>
          <a:ln>
            <a:noFill/>
          </a:ln>
        </p:spPr>
        <p:txBody>
          <a:bodyPr wrap="square" rtlCol="0">
            <a:spAutoFit/>
          </a:bodyPr>
          <a:lstStyle/>
          <a:p>
            <a:pPr algn="ctr" defTabSz="914400" fontAlgn="base">
              <a:spcBef>
                <a:spcPct val="0"/>
              </a:spcBef>
              <a:spcAft>
                <a:spcPct val="0"/>
              </a:spcAft>
            </a:pPr>
            <a:r>
              <a:rPr lang="ja-JP" altLang="en-US" sz="1400" b="1" dirty="0" smtClean="0">
                <a:solidFill>
                  <a:srgbClr val="C0504D"/>
                </a:solidFill>
                <a:latin typeface="ＭＳ Ｐゴシック"/>
              </a:rPr>
              <a:t>供給：</a:t>
            </a:r>
            <a:r>
              <a:rPr lang="en-US" altLang="ja-JP" sz="1400" b="1" dirty="0" smtClean="0">
                <a:solidFill>
                  <a:srgbClr val="C0504D"/>
                </a:solidFill>
                <a:latin typeface="ＭＳ Ｐゴシック"/>
              </a:rPr>
              <a:t>215</a:t>
            </a:r>
            <a:r>
              <a:rPr lang="ja-JP" altLang="en-US" sz="1400" b="1" dirty="0" smtClean="0">
                <a:solidFill>
                  <a:srgbClr val="C0504D"/>
                </a:solidFill>
                <a:latin typeface="ＭＳ Ｐゴシック"/>
              </a:rPr>
              <a:t>万人</a:t>
            </a:r>
            <a:endParaRPr lang="en-US" altLang="ja-JP" sz="1400" b="1" dirty="0" smtClean="0">
              <a:solidFill>
                <a:srgbClr val="C0504D"/>
              </a:solidFill>
              <a:latin typeface="ＭＳ Ｐゴシック"/>
            </a:endParaRPr>
          </a:p>
        </p:txBody>
      </p:sp>
      <p:sp>
        <p:nvSpPr>
          <p:cNvPr id="11" name="テキスト ボックス 10"/>
          <p:cNvSpPr txBox="1"/>
          <p:nvPr/>
        </p:nvSpPr>
        <p:spPr>
          <a:xfrm>
            <a:off x="7978813" y="2421547"/>
            <a:ext cx="1790227" cy="307777"/>
          </a:xfrm>
          <a:prstGeom prst="rect">
            <a:avLst/>
          </a:prstGeom>
          <a:noFill/>
          <a:ln>
            <a:noFill/>
          </a:ln>
        </p:spPr>
        <p:txBody>
          <a:bodyPr wrap="square" rtlCol="0">
            <a:spAutoFit/>
          </a:bodyPr>
          <a:lstStyle/>
          <a:p>
            <a:pPr algn="ctr" defTabSz="914400" fontAlgn="base">
              <a:spcBef>
                <a:spcPct val="0"/>
              </a:spcBef>
              <a:spcAft>
                <a:spcPct val="0"/>
              </a:spcAft>
            </a:pPr>
            <a:r>
              <a:rPr lang="ja-JP" altLang="en-US" sz="1400" b="1" dirty="0" smtClean="0">
                <a:solidFill>
                  <a:srgbClr val="1F497D"/>
                </a:solidFill>
                <a:latin typeface="ＭＳ Ｐゴシック"/>
              </a:rPr>
              <a:t>需要：</a:t>
            </a:r>
            <a:r>
              <a:rPr lang="en-US" altLang="ja-JP" sz="1400" b="1" dirty="0" smtClean="0">
                <a:solidFill>
                  <a:srgbClr val="1F497D"/>
                </a:solidFill>
                <a:latin typeface="ＭＳ Ｐゴシック"/>
              </a:rPr>
              <a:t>25</a:t>
            </a:r>
            <a:r>
              <a:rPr lang="en-US" altLang="ja-JP" sz="1400" b="1" dirty="0">
                <a:solidFill>
                  <a:srgbClr val="1F497D"/>
                </a:solidFill>
                <a:latin typeface="ＭＳ Ｐゴシック"/>
              </a:rPr>
              <a:t>3</a:t>
            </a:r>
            <a:r>
              <a:rPr lang="ja-JP" altLang="en-US" sz="1400" b="1" dirty="0" smtClean="0">
                <a:solidFill>
                  <a:srgbClr val="1F497D"/>
                </a:solidFill>
                <a:latin typeface="ＭＳ Ｐゴシック"/>
              </a:rPr>
              <a:t>万人</a:t>
            </a:r>
            <a:endParaRPr lang="en-US" altLang="ja-JP" sz="1400" b="1" dirty="0" smtClean="0">
              <a:solidFill>
                <a:srgbClr val="1F497D"/>
              </a:solidFill>
              <a:latin typeface="ＭＳ Ｐゴシック"/>
            </a:endParaRPr>
          </a:p>
        </p:txBody>
      </p:sp>
      <p:sp>
        <p:nvSpPr>
          <p:cNvPr id="12" name="ホームベース 11"/>
          <p:cNvSpPr/>
          <p:nvPr/>
        </p:nvSpPr>
        <p:spPr>
          <a:xfrm>
            <a:off x="1711082" y="2505160"/>
            <a:ext cx="6086926" cy="216000"/>
          </a:xfrm>
          <a:prstGeom prst="homePlat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ts val="600"/>
              </a:spcBef>
              <a:spcAft>
                <a:spcPct val="0"/>
              </a:spcAft>
            </a:pPr>
            <a:r>
              <a:rPr lang="ja-JP" altLang="en-US" sz="1200" dirty="0" smtClean="0">
                <a:solidFill>
                  <a:prstClr val="white"/>
                </a:solidFill>
              </a:rPr>
              <a:t>今後１０年間の継続的な介護人材確保対策</a:t>
            </a:r>
            <a:endParaRPr lang="en-US" altLang="ja-JP" sz="1200" dirty="0" smtClean="0">
              <a:solidFill>
                <a:prstClr val="white"/>
              </a:solidFill>
            </a:endParaRPr>
          </a:p>
        </p:txBody>
      </p:sp>
      <p:sp>
        <p:nvSpPr>
          <p:cNvPr id="14" name="テキスト ボックス 13"/>
          <p:cNvSpPr txBox="1"/>
          <p:nvPr/>
        </p:nvSpPr>
        <p:spPr>
          <a:xfrm>
            <a:off x="89219" y="5412263"/>
            <a:ext cx="989326" cy="461665"/>
          </a:xfrm>
          <a:prstGeom prst="rect">
            <a:avLst/>
          </a:prstGeom>
          <a:noFill/>
        </p:spPr>
        <p:txBody>
          <a:bodyPr wrap="square" rtlCol="0">
            <a:spAutoFit/>
          </a:bodyPr>
          <a:lstStyle/>
          <a:p>
            <a:pPr algn="ctr" defTabSz="914400" fontAlgn="base">
              <a:spcBef>
                <a:spcPct val="0"/>
              </a:spcBef>
              <a:spcAft>
                <a:spcPct val="0"/>
              </a:spcAft>
            </a:pPr>
            <a:r>
              <a:rPr lang="en-US" altLang="ja-JP" sz="1200" b="1" dirty="0" smtClean="0">
                <a:solidFill>
                  <a:srgbClr val="EEECE1">
                    <a:lumMod val="25000"/>
                  </a:srgbClr>
                </a:solidFill>
                <a:latin typeface="ＭＳ Ｐゴシック"/>
              </a:rPr>
              <a:t>2013</a:t>
            </a:r>
            <a:r>
              <a:rPr lang="ja-JP" altLang="en-US" sz="1200" b="1" dirty="0">
                <a:solidFill>
                  <a:srgbClr val="EEECE1">
                    <a:lumMod val="25000"/>
                  </a:srgbClr>
                </a:solidFill>
                <a:latin typeface="ＭＳ Ｐゴシック"/>
              </a:rPr>
              <a:t>年度</a:t>
            </a:r>
            <a:endParaRPr lang="en-US" altLang="ja-JP" sz="1200" b="1" dirty="0" smtClean="0">
              <a:solidFill>
                <a:srgbClr val="EEECE1">
                  <a:lumMod val="25000"/>
                </a:srgbClr>
              </a:solidFill>
              <a:latin typeface="ＭＳ Ｐゴシック"/>
            </a:endParaRPr>
          </a:p>
          <a:p>
            <a:pPr algn="ctr" defTabSz="914400" fontAlgn="base">
              <a:spcBef>
                <a:spcPct val="0"/>
              </a:spcBef>
              <a:spcAft>
                <a:spcPct val="0"/>
              </a:spcAft>
            </a:pPr>
            <a:r>
              <a:rPr lang="ja-JP" altLang="en-US" sz="1200" b="1" dirty="0" smtClean="0">
                <a:solidFill>
                  <a:srgbClr val="EEECE1">
                    <a:lumMod val="25000"/>
                  </a:srgbClr>
                </a:solidFill>
                <a:latin typeface="ＭＳ Ｐゴシック"/>
              </a:rPr>
              <a:t>（</a:t>
            </a:r>
            <a:r>
              <a:rPr lang="en-US" altLang="ja-JP" sz="1200" b="1" dirty="0" smtClean="0">
                <a:solidFill>
                  <a:srgbClr val="EEECE1">
                    <a:lumMod val="25000"/>
                  </a:srgbClr>
                </a:solidFill>
                <a:latin typeface="ＭＳ Ｐゴシック"/>
              </a:rPr>
              <a:t>H25</a:t>
            </a:r>
            <a:r>
              <a:rPr lang="ja-JP" altLang="en-US" sz="1200" b="1" dirty="0" smtClean="0">
                <a:solidFill>
                  <a:srgbClr val="EEECE1">
                    <a:lumMod val="25000"/>
                  </a:srgbClr>
                </a:solidFill>
                <a:latin typeface="ＭＳ Ｐゴシック"/>
              </a:rPr>
              <a:t>年度</a:t>
            </a:r>
            <a:r>
              <a:rPr lang="en-US" altLang="ja-JP" sz="1200" b="1" dirty="0" smtClean="0">
                <a:solidFill>
                  <a:srgbClr val="EEECE1">
                    <a:lumMod val="25000"/>
                  </a:srgbClr>
                </a:solidFill>
                <a:latin typeface="ＭＳ Ｐゴシック"/>
              </a:rPr>
              <a:t>)</a:t>
            </a:r>
          </a:p>
        </p:txBody>
      </p:sp>
      <p:cxnSp>
        <p:nvCxnSpPr>
          <p:cNvPr id="15" name="直線矢印コネクタ 14"/>
          <p:cNvCxnSpPr/>
          <p:nvPr/>
        </p:nvCxnSpPr>
        <p:spPr>
          <a:xfrm flipV="1">
            <a:off x="7941843" y="2721184"/>
            <a:ext cx="0" cy="1188000"/>
          </a:xfrm>
          <a:prstGeom prst="straightConnector1">
            <a:avLst/>
          </a:prstGeom>
          <a:ln w="57150">
            <a:solidFill>
              <a:schemeClr val="accent1">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6" name="直線矢印コネクタ 15"/>
          <p:cNvCxnSpPr/>
          <p:nvPr/>
        </p:nvCxnSpPr>
        <p:spPr>
          <a:xfrm flipV="1">
            <a:off x="6068734" y="3419858"/>
            <a:ext cx="0" cy="684000"/>
          </a:xfrm>
          <a:prstGeom prst="straightConnector1">
            <a:avLst/>
          </a:prstGeom>
          <a:ln w="57150">
            <a:solidFill>
              <a:schemeClr val="accent1">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17" name="テキスト ボックス 16"/>
          <p:cNvSpPr txBox="1"/>
          <p:nvPr/>
        </p:nvSpPr>
        <p:spPr>
          <a:xfrm>
            <a:off x="7721356" y="5427970"/>
            <a:ext cx="989326" cy="461665"/>
          </a:xfrm>
          <a:prstGeom prst="rect">
            <a:avLst/>
          </a:prstGeom>
          <a:noFill/>
        </p:spPr>
        <p:txBody>
          <a:bodyPr wrap="square" rtlCol="0">
            <a:spAutoFit/>
          </a:bodyPr>
          <a:lstStyle/>
          <a:p>
            <a:pPr algn="ctr" defTabSz="914400" fontAlgn="base">
              <a:spcBef>
                <a:spcPct val="0"/>
              </a:spcBef>
              <a:spcAft>
                <a:spcPct val="0"/>
              </a:spcAft>
            </a:pPr>
            <a:r>
              <a:rPr lang="en-US" altLang="ja-JP" sz="1200" b="1" dirty="0" smtClean="0">
                <a:solidFill>
                  <a:srgbClr val="EEECE1">
                    <a:lumMod val="25000"/>
                  </a:srgbClr>
                </a:solidFill>
                <a:latin typeface="ＭＳ Ｐゴシック"/>
              </a:rPr>
              <a:t>2025</a:t>
            </a:r>
            <a:r>
              <a:rPr lang="ja-JP" altLang="en-US" sz="1200" b="1" dirty="0" smtClean="0">
                <a:solidFill>
                  <a:srgbClr val="EEECE1">
                    <a:lumMod val="25000"/>
                  </a:srgbClr>
                </a:solidFill>
                <a:latin typeface="ＭＳ Ｐゴシック"/>
              </a:rPr>
              <a:t>年度</a:t>
            </a:r>
            <a:endParaRPr lang="en-US" altLang="ja-JP" sz="1200" b="1" dirty="0" smtClean="0">
              <a:solidFill>
                <a:srgbClr val="EEECE1">
                  <a:lumMod val="25000"/>
                </a:srgbClr>
              </a:solidFill>
              <a:latin typeface="ＭＳ Ｐゴシック"/>
            </a:endParaRPr>
          </a:p>
          <a:p>
            <a:pPr algn="ctr" defTabSz="914400" fontAlgn="base">
              <a:spcBef>
                <a:spcPct val="0"/>
              </a:spcBef>
              <a:spcAft>
                <a:spcPct val="0"/>
              </a:spcAft>
            </a:pPr>
            <a:r>
              <a:rPr lang="ja-JP" altLang="en-US" sz="1200" b="1" dirty="0" smtClean="0">
                <a:solidFill>
                  <a:srgbClr val="EEECE1">
                    <a:lumMod val="25000"/>
                  </a:srgbClr>
                </a:solidFill>
                <a:latin typeface="ＭＳ Ｐゴシック"/>
              </a:rPr>
              <a:t>（</a:t>
            </a:r>
            <a:r>
              <a:rPr lang="en-US" altLang="ja-JP" sz="1200" b="1" dirty="0" smtClean="0">
                <a:solidFill>
                  <a:srgbClr val="EEECE1">
                    <a:lumMod val="25000"/>
                  </a:srgbClr>
                </a:solidFill>
                <a:latin typeface="ＭＳ Ｐゴシック"/>
              </a:rPr>
              <a:t>H37</a:t>
            </a:r>
            <a:r>
              <a:rPr lang="ja-JP" altLang="en-US" sz="1200" b="1" dirty="0" smtClean="0">
                <a:solidFill>
                  <a:srgbClr val="EEECE1">
                    <a:lumMod val="25000"/>
                  </a:srgbClr>
                </a:solidFill>
                <a:latin typeface="ＭＳ Ｐゴシック"/>
              </a:rPr>
              <a:t>年度</a:t>
            </a:r>
            <a:r>
              <a:rPr lang="en-US" altLang="ja-JP" sz="1200" b="1" dirty="0" smtClean="0">
                <a:solidFill>
                  <a:srgbClr val="EEECE1">
                    <a:lumMod val="25000"/>
                  </a:srgbClr>
                </a:solidFill>
                <a:latin typeface="ＭＳ Ｐゴシック"/>
              </a:rPr>
              <a:t>)</a:t>
            </a:r>
          </a:p>
        </p:txBody>
      </p:sp>
      <p:sp>
        <p:nvSpPr>
          <p:cNvPr id="18" name="テキスト ボックス 17"/>
          <p:cNvSpPr txBox="1"/>
          <p:nvPr/>
        </p:nvSpPr>
        <p:spPr>
          <a:xfrm>
            <a:off x="1408975" y="5410979"/>
            <a:ext cx="989326" cy="461665"/>
          </a:xfrm>
          <a:prstGeom prst="rect">
            <a:avLst/>
          </a:prstGeom>
          <a:noFill/>
        </p:spPr>
        <p:txBody>
          <a:bodyPr wrap="square" rtlCol="0">
            <a:spAutoFit/>
          </a:bodyPr>
          <a:lstStyle/>
          <a:p>
            <a:pPr algn="ctr" defTabSz="914400" fontAlgn="base">
              <a:spcBef>
                <a:spcPct val="0"/>
              </a:spcBef>
              <a:spcAft>
                <a:spcPct val="0"/>
              </a:spcAft>
            </a:pPr>
            <a:r>
              <a:rPr lang="en-US" altLang="ja-JP" sz="1200" b="1" dirty="0" smtClean="0">
                <a:solidFill>
                  <a:srgbClr val="EEECE1">
                    <a:lumMod val="25000"/>
                  </a:srgbClr>
                </a:solidFill>
                <a:latin typeface="ＭＳ Ｐゴシック"/>
              </a:rPr>
              <a:t>2015</a:t>
            </a:r>
            <a:r>
              <a:rPr lang="ja-JP" altLang="en-US" sz="1200" b="1" dirty="0" smtClean="0">
                <a:solidFill>
                  <a:srgbClr val="EEECE1">
                    <a:lumMod val="25000"/>
                  </a:srgbClr>
                </a:solidFill>
                <a:latin typeface="ＭＳ Ｐゴシック"/>
              </a:rPr>
              <a:t>年度</a:t>
            </a:r>
            <a:endParaRPr lang="en-US" altLang="ja-JP" sz="1200" b="1" dirty="0" smtClean="0">
              <a:solidFill>
                <a:srgbClr val="EEECE1">
                  <a:lumMod val="25000"/>
                </a:srgbClr>
              </a:solidFill>
              <a:latin typeface="ＭＳ Ｐゴシック"/>
            </a:endParaRPr>
          </a:p>
          <a:p>
            <a:pPr algn="ctr" defTabSz="914400" fontAlgn="base">
              <a:spcBef>
                <a:spcPct val="0"/>
              </a:spcBef>
              <a:spcAft>
                <a:spcPct val="0"/>
              </a:spcAft>
            </a:pPr>
            <a:r>
              <a:rPr lang="ja-JP" altLang="en-US" sz="1200" b="1" dirty="0" smtClean="0">
                <a:solidFill>
                  <a:srgbClr val="EEECE1">
                    <a:lumMod val="25000"/>
                  </a:srgbClr>
                </a:solidFill>
                <a:latin typeface="ＭＳ Ｐゴシック"/>
              </a:rPr>
              <a:t>（</a:t>
            </a:r>
            <a:r>
              <a:rPr lang="en-US" altLang="ja-JP" sz="1200" b="1" dirty="0" smtClean="0">
                <a:solidFill>
                  <a:srgbClr val="EEECE1">
                    <a:lumMod val="25000"/>
                  </a:srgbClr>
                </a:solidFill>
                <a:latin typeface="ＭＳ Ｐゴシック"/>
              </a:rPr>
              <a:t>H27</a:t>
            </a:r>
            <a:r>
              <a:rPr lang="ja-JP" altLang="en-US" sz="1200" b="1" dirty="0" smtClean="0">
                <a:solidFill>
                  <a:srgbClr val="EEECE1">
                    <a:lumMod val="25000"/>
                  </a:srgbClr>
                </a:solidFill>
                <a:latin typeface="ＭＳ Ｐゴシック"/>
              </a:rPr>
              <a:t>年度</a:t>
            </a:r>
            <a:r>
              <a:rPr lang="en-US" altLang="ja-JP" sz="1200" b="1" dirty="0" smtClean="0">
                <a:solidFill>
                  <a:srgbClr val="EEECE1">
                    <a:lumMod val="25000"/>
                  </a:srgbClr>
                </a:solidFill>
                <a:latin typeface="ＭＳ Ｐゴシック"/>
              </a:rPr>
              <a:t>)</a:t>
            </a:r>
          </a:p>
        </p:txBody>
      </p:sp>
      <p:grpSp>
        <p:nvGrpSpPr>
          <p:cNvPr id="19" name="グループ化 18"/>
          <p:cNvGrpSpPr/>
          <p:nvPr/>
        </p:nvGrpSpPr>
        <p:grpSpPr>
          <a:xfrm>
            <a:off x="542696" y="3863619"/>
            <a:ext cx="7671831" cy="1528464"/>
            <a:chOff x="579339" y="4067379"/>
            <a:chExt cx="7668143" cy="1528464"/>
          </a:xfrm>
          <a:gradFill>
            <a:gsLst>
              <a:gs pos="0">
                <a:schemeClr val="accent6">
                  <a:lumMod val="20000"/>
                  <a:lumOff val="80000"/>
                </a:schemeClr>
              </a:gs>
              <a:gs pos="100000">
                <a:schemeClr val="accent2">
                  <a:lumMod val="40000"/>
                  <a:lumOff val="60000"/>
                </a:schemeClr>
              </a:gs>
            </a:gsLst>
            <a:lin ang="5400000" scaled="0"/>
          </a:gradFill>
        </p:grpSpPr>
        <p:cxnSp>
          <p:nvCxnSpPr>
            <p:cNvPr id="20" name="直線矢印コネクタ 19"/>
            <p:cNvCxnSpPr/>
            <p:nvPr/>
          </p:nvCxnSpPr>
          <p:spPr>
            <a:xfrm flipV="1">
              <a:off x="4747807" y="4067379"/>
              <a:ext cx="0" cy="572067"/>
            </a:xfrm>
            <a:prstGeom prst="straightConnector1">
              <a:avLst/>
            </a:prstGeom>
            <a:ln w="38100">
              <a:solidFill>
                <a:schemeClr val="accent1">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1" name="直線矢印コネクタ 20"/>
            <p:cNvCxnSpPr/>
            <p:nvPr/>
          </p:nvCxnSpPr>
          <p:spPr>
            <a:xfrm flipV="1">
              <a:off x="3410289" y="4571608"/>
              <a:ext cx="0" cy="288000"/>
            </a:xfrm>
            <a:prstGeom prst="straightConnector1">
              <a:avLst/>
            </a:prstGeom>
            <a:ln w="38100">
              <a:solidFill>
                <a:schemeClr val="accent1">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2" name="直線コネクタ 21"/>
            <p:cNvCxnSpPr>
              <a:stCxn id="27" idx="0"/>
              <a:endCxn id="23" idx="4"/>
            </p:cNvCxnSpPr>
            <p:nvPr/>
          </p:nvCxnSpPr>
          <p:spPr>
            <a:xfrm flipV="1">
              <a:off x="3181812" y="4409522"/>
              <a:ext cx="2489509" cy="454006"/>
            </a:xfrm>
            <a:prstGeom prst="line">
              <a:avLst/>
            </a:prstGeom>
            <a:grpFill/>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3" name="直角三角形 22"/>
            <p:cNvSpPr/>
            <p:nvPr/>
          </p:nvSpPr>
          <p:spPr>
            <a:xfrm flipH="1">
              <a:off x="5671321" y="4121522"/>
              <a:ext cx="2576161" cy="28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a:solidFill>
                  <a:prstClr val="black"/>
                </a:solidFill>
              </a:endParaRPr>
            </a:p>
          </p:txBody>
        </p:sp>
        <p:sp>
          <p:nvSpPr>
            <p:cNvPr id="24" name="正方形/長方形 23"/>
            <p:cNvSpPr/>
            <p:nvPr/>
          </p:nvSpPr>
          <p:spPr>
            <a:xfrm>
              <a:off x="5671321" y="4410130"/>
              <a:ext cx="2575349" cy="1178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a:solidFill>
                  <a:prstClr val="white"/>
                </a:solidFill>
              </a:endParaRPr>
            </a:p>
          </p:txBody>
        </p:sp>
        <p:sp>
          <p:nvSpPr>
            <p:cNvPr id="25" name="直角三角形 24"/>
            <p:cNvSpPr/>
            <p:nvPr/>
          </p:nvSpPr>
          <p:spPr>
            <a:xfrm flipH="1">
              <a:off x="3160746" y="4405832"/>
              <a:ext cx="2519730" cy="45769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a:solidFill>
                  <a:prstClr val="black"/>
                </a:solidFill>
              </a:endParaRPr>
            </a:p>
          </p:txBody>
        </p:sp>
        <p:sp>
          <p:nvSpPr>
            <p:cNvPr id="26" name="正方形/長方形 25"/>
            <p:cNvSpPr/>
            <p:nvPr/>
          </p:nvSpPr>
          <p:spPr>
            <a:xfrm>
              <a:off x="3155485" y="4861708"/>
              <a:ext cx="2519729" cy="7308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a:solidFill>
                  <a:prstClr val="white"/>
                </a:solidFill>
              </a:endParaRPr>
            </a:p>
          </p:txBody>
        </p:sp>
        <p:sp>
          <p:nvSpPr>
            <p:cNvPr id="27" name="直角三角形 26"/>
            <p:cNvSpPr/>
            <p:nvPr/>
          </p:nvSpPr>
          <p:spPr>
            <a:xfrm flipH="1">
              <a:off x="1626478" y="4863528"/>
              <a:ext cx="1555334" cy="3742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a:solidFill>
                  <a:prstClr val="black"/>
                </a:solidFill>
              </a:endParaRPr>
            </a:p>
          </p:txBody>
        </p:sp>
        <p:cxnSp>
          <p:nvCxnSpPr>
            <p:cNvPr id="28" name="直線コネクタ 27"/>
            <p:cNvCxnSpPr>
              <a:stCxn id="25" idx="0"/>
              <a:endCxn id="23" idx="0"/>
            </p:cNvCxnSpPr>
            <p:nvPr/>
          </p:nvCxnSpPr>
          <p:spPr>
            <a:xfrm flipV="1">
              <a:off x="5680476" y="4121522"/>
              <a:ext cx="2567006" cy="284310"/>
            </a:xfrm>
            <a:prstGeom prst="line">
              <a:avLst/>
            </a:prstGeom>
            <a:grpFill/>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7" idx="0"/>
              <a:endCxn id="23" idx="4"/>
            </p:cNvCxnSpPr>
            <p:nvPr/>
          </p:nvCxnSpPr>
          <p:spPr>
            <a:xfrm flipV="1">
              <a:off x="3181812" y="4409522"/>
              <a:ext cx="2489509" cy="454006"/>
            </a:xfrm>
            <a:prstGeom prst="line">
              <a:avLst/>
            </a:prstGeom>
            <a:grpFill/>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30" name="直角三角形 29"/>
            <p:cNvSpPr/>
            <p:nvPr/>
          </p:nvSpPr>
          <p:spPr>
            <a:xfrm flipH="1">
              <a:off x="579339" y="5237728"/>
              <a:ext cx="1061279" cy="342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a:solidFill>
                  <a:prstClr val="black"/>
                </a:solidFill>
              </a:endParaRPr>
            </a:p>
          </p:txBody>
        </p:sp>
        <p:sp>
          <p:nvSpPr>
            <p:cNvPr id="31" name="正方形/長方形 30"/>
            <p:cNvSpPr/>
            <p:nvPr/>
          </p:nvSpPr>
          <p:spPr>
            <a:xfrm>
              <a:off x="1640619" y="5237728"/>
              <a:ext cx="1528494" cy="3581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a:solidFill>
                  <a:prstClr val="white"/>
                </a:solidFill>
              </a:endParaRPr>
            </a:p>
          </p:txBody>
        </p:sp>
        <p:cxnSp>
          <p:nvCxnSpPr>
            <p:cNvPr id="32" name="直線コネクタ 31"/>
            <p:cNvCxnSpPr>
              <a:stCxn id="30" idx="4"/>
              <a:endCxn id="30" idx="0"/>
            </p:cNvCxnSpPr>
            <p:nvPr/>
          </p:nvCxnSpPr>
          <p:spPr>
            <a:xfrm flipV="1">
              <a:off x="579339" y="5237728"/>
              <a:ext cx="1061279" cy="342000"/>
            </a:xfrm>
            <a:prstGeom prst="line">
              <a:avLst/>
            </a:prstGeom>
            <a:grpFill/>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27" idx="4"/>
              <a:endCxn id="27" idx="0"/>
            </p:cNvCxnSpPr>
            <p:nvPr/>
          </p:nvCxnSpPr>
          <p:spPr>
            <a:xfrm flipV="1">
              <a:off x="1626478" y="4863528"/>
              <a:ext cx="1555334" cy="374200"/>
            </a:xfrm>
            <a:prstGeom prst="line">
              <a:avLst/>
            </a:prstGeom>
            <a:grpFill/>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3223977" y="4767097"/>
            <a:ext cx="4105386" cy="307777"/>
          </a:xfrm>
          <a:prstGeom prst="rect">
            <a:avLst/>
          </a:prstGeom>
          <a:noFill/>
        </p:spPr>
        <p:txBody>
          <a:bodyPr wrap="square" rtlCol="0">
            <a:spAutoFit/>
          </a:bodyPr>
          <a:lstStyle/>
          <a:p>
            <a:pPr algn="ctr" defTabSz="914400" fontAlgn="base">
              <a:spcBef>
                <a:spcPct val="0"/>
              </a:spcBef>
              <a:spcAft>
                <a:spcPct val="0"/>
              </a:spcAft>
            </a:pPr>
            <a:r>
              <a:rPr lang="ja-JP" altLang="en-US" sz="1400" b="1" dirty="0" smtClean="0">
                <a:solidFill>
                  <a:prstClr val="black"/>
                </a:solidFill>
                <a:latin typeface="Arial" charset="0"/>
              </a:rPr>
              <a:t>現状推移シナリオ</a:t>
            </a:r>
            <a:endParaRPr lang="en-US" altLang="ja-JP" sz="1400" b="1" dirty="0" smtClean="0">
              <a:solidFill>
                <a:prstClr val="black"/>
              </a:solidFill>
              <a:latin typeface="Arial" charset="0"/>
            </a:endParaRPr>
          </a:p>
        </p:txBody>
      </p:sp>
      <p:sp>
        <p:nvSpPr>
          <p:cNvPr id="35" name="角丸四角形 34"/>
          <p:cNvSpPr/>
          <p:nvPr/>
        </p:nvSpPr>
        <p:spPr>
          <a:xfrm rot="21180000">
            <a:off x="4734689" y="3938563"/>
            <a:ext cx="3972868" cy="527463"/>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r>
              <a:rPr lang="ja-JP" altLang="en-US" sz="1000" dirty="0" smtClean="0">
                <a:solidFill>
                  <a:prstClr val="black"/>
                </a:solidFill>
              </a:rPr>
              <a:t>生産年齢人口減少等による供給量の減少</a:t>
            </a:r>
            <a:endParaRPr lang="ja-JP" altLang="en-US" sz="1000" dirty="0">
              <a:solidFill>
                <a:prstClr val="black"/>
              </a:solidFill>
            </a:endParaRPr>
          </a:p>
        </p:txBody>
      </p:sp>
      <p:cxnSp>
        <p:nvCxnSpPr>
          <p:cNvPr id="36" name="直線コネクタ 35"/>
          <p:cNvCxnSpPr/>
          <p:nvPr/>
        </p:nvCxnSpPr>
        <p:spPr>
          <a:xfrm flipV="1">
            <a:off x="211562" y="5366348"/>
            <a:ext cx="9364502" cy="13133"/>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068758" y="3378558"/>
            <a:ext cx="1902150" cy="523220"/>
          </a:xfrm>
          <a:prstGeom prst="rect">
            <a:avLst/>
          </a:prstGeom>
          <a:noFill/>
        </p:spPr>
        <p:txBody>
          <a:bodyPr wrap="square" rtlCol="0">
            <a:spAutoFit/>
          </a:bodyPr>
          <a:lstStyle/>
          <a:p>
            <a:pPr algn="ctr" defTabSz="914400" fontAlgn="base">
              <a:spcBef>
                <a:spcPct val="0"/>
              </a:spcBef>
              <a:spcAft>
                <a:spcPct val="0"/>
              </a:spcAft>
            </a:pPr>
            <a:r>
              <a:rPr lang="ja-JP" altLang="en-US" sz="1400" b="1" dirty="0" smtClean="0">
                <a:solidFill>
                  <a:prstClr val="black"/>
                </a:solidFill>
                <a:latin typeface="ＭＳ Ｐゴシック"/>
              </a:rPr>
              <a:t>「総合的な確保方策」</a:t>
            </a:r>
            <a:endParaRPr lang="en-US" altLang="ja-JP" sz="1400" b="1" dirty="0" smtClean="0">
              <a:solidFill>
                <a:prstClr val="black"/>
              </a:solidFill>
              <a:latin typeface="ＭＳ Ｐゴシック"/>
            </a:endParaRPr>
          </a:p>
          <a:p>
            <a:pPr algn="ctr" defTabSz="914400" fontAlgn="base">
              <a:spcBef>
                <a:spcPct val="0"/>
              </a:spcBef>
              <a:spcAft>
                <a:spcPct val="0"/>
              </a:spcAft>
            </a:pPr>
            <a:r>
              <a:rPr lang="ja-JP" altLang="en-US" sz="1400" b="1" dirty="0">
                <a:solidFill>
                  <a:prstClr val="black"/>
                </a:solidFill>
                <a:latin typeface="ＭＳ Ｐゴシック"/>
              </a:rPr>
              <a:t>に</a:t>
            </a:r>
            <a:r>
              <a:rPr lang="ja-JP" altLang="en-US" sz="1400" b="1" dirty="0" smtClean="0">
                <a:solidFill>
                  <a:prstClr val="black"/>
                </a:solidFill>
                <a:latin typeface="ＭＳ Ｐゴシック"/>
              </a:rPr>
              <a:t>よる押上げ</a:t>
            </a:r>
            <a:endParaRPr lang="en-US" altLang="ja-JP" sz="1400" b="1" dirty="0" smtClean="0">
              <a:solidFill>
                <a:prstClr val="black"/>
              </a:solidFill>
              <a:latin typeface="ＭＳ Ｐゴシック"/>
            </a:endParaRPr>
          </a:p>
        </p:txBody>
      </p:sp>
      <p:sp>
        <p:nvSpPr>
          <p:cNvPr id="39" name="角丸四角形 38"/>
          <p:cNvSpPr/>
          <p:nvPr/>
        </p:nvSpPr>
        <p:spPr>
          <a:xfrm>
            <a:off x="1711082" y="2750774"/>
            <a:ext cx="435068" cy="2059382"/>
          </a:xfrm>
          <a:prstGeom prst="roundRect">
            <a:avLst>
              <a:gd name="adj" fmla="val 1189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ja-JP" altLang="en-US">
              <a:solidFill>
                <a:prstClr val="white"/>
              </a:solidFill>
            </a:endParaRPr>
          </a:p>
        </p:txBody>
      </p:sp>
      <p:sp>
        <p:nvSpPr>
          <p:cNvPr id="40" name="テキスト ボックス 39"/>
          <p:cNvSpPr txBox="1"/>
          <p:nvPr/>
        </p:nvSpPr>
        <p:spPr>
          <a:xfrm>
            <a:off x="1691514" y="2678768"/>
            <a:ext cx="384721" cy="2214537"/>
          </a:xfrm>
          <a:prstGeom prst="rect">
            <a:avLst/>
          </a:prstGeom>
          <a:noFill/>
        </p:spPr>
        <p:txBody>
          <a:bodyPr vert="eaVert" wrap="square" rtlCol="0">
            <a:spAutoFit/>
          </a:bodyPr>
          <a:lstStyle/>
          <a:p>
            <a:pPr algn="ctr" defTabSz="914400" fontAlgn="base">
              <a:spcBef>
                <a:spcPct val="0"/>
              </a:spcBef>
              <a:spcAft>
                <a:spcPct val="0"/>
              </a:spcAft>
            </a:pPr>
            <a:r>
              <a:rPr lang="ja-JP" altLang="en-US" sz="1300" b="1" dirty="0" smtClean="0">
                <a:solidFill>
                  <a:prstClr val="black"/>
                </a:solidFill>
                <a:latin typeface="ＭＳ Ｐゴシック"/>
              </a:rPr>
              <a:t>「総合的な確保方策」の策定</a:t>
            </a:r>
            <a:endParaRPr lang="en-US" altLang="ja-JP" sz="1300" b="1" dirty="0" smtClean="0">
              <a:solidFill>
                <a:prstClr val="black"/>
              </a:solidFill>
              <a:latin typeface="ＭＳ Ｐゴシック"/>
            </a:endParaRPr>
          </a:p>
        </p:txBody>
      </p:sp>
      <p:sp>
        <p:nvSpPr>
          <p:cNvPr id="43" name="テキスト ボックス 42"/>
          <p:cNvSpPr txBox="1"/>
          <p:nvPr/>
        </p:nvSpPr>
        <p:spPr>
          <a:xfrm>
            <a:off x="-223229" y="5045284"/>
            <a:ext cx="1761184" cy="307777"/>
          </a:xfrm>
          <a:prstGeom prst="rect">
            <a:avLst/>
          </a:prstGeom>
          <a:noFill/>
        </p:spPr>
        <p:txBody>
          <a:bodyPr wrap="square" rtlCol="0">
            <a:spAutoFit/>
          </a:bodyPr>
          <a:lstStyle/>
          <a:p>
            <a:pPr algn="ctr" defTabSz="914400" fontAlgn="base">
              <a:spcBef>
                <a:spcPct val="0"/>
              </a:spcBef>
              <a:spcAft>
                <a:spcPct val="0"/>
              </a:spcAft>
            </a:pPr>
            <a:r>
              <a:rPr lang="en-US" altLang="ja-JP" sz="1400" b="1" dirty="0" smtClean="0">
                <a:solidFill>
                  <a:prstClr val="black"/>
                </a:solidFill>
                <a:latin typeface="ＭＳ Ｐゴシック"/>
              </a:rPr>
              <a:t>171</a:t>
            </a:r>
            <a:r>
              <a:rPr lang="ja-JP" altLang="en-US" sz="1400" b="1" dirty="0" smtClean="0">
                <a:solidFill>
                  <a:prstClr val="black"/>
                </a:solidFill>
                <a:latin typeface="ＭＳ Ｐゴシック"/>
              </a:rPr>
              <a:t>万人</a:t>
            </a:r>
            <a:endParaRPr lang="en-US" altLang="ja-JP" sz="1400" b="1" dirty="0" smtClean="0">
              <a:solidFill>
                <a:prstClr val="black"/>
              </a:solidFill>
              <a:latin typeface="ＭＳ Ｐゴシック"/>
            </a:endParaRPr>
          </a:p>
        </p:txBody>
      </p:sp>
      <p:sp>
        <p:nvSpPr>
          <p:cNvPr id="44" name="テキスト ボックス 43"/>
          <p:cNvSpPr txBox="1"/>
          <p:nvPr/>
        </p:nvSpPr>
        <p:spPr>
          <a:xfrm>
            <a:off x="131456" y="5874754"/>
            <a:ext cx="9684772" cy="938719"/>
          </a:xfrm>
          <a:prstGeom prst="rect">
            <a:avLst/>
          </a:prstGeom>
          <a:noFill/>
        </p:spPr>
        <p:txBody>
          <a:bodyPr wrap="square" rtlCol="0">
            <a:spAutoFit/>
          </a:bodyPr>
          <a:lstStyle/>
          <a:p>
            <a:pPr marL="176213" indent="-176213" defTabSz="914400" fontAlgn="base">
              <a:lnSpc>
                <a:spcPts val="1100"/>
              </a:lnSpc>
              <a:spcBef>
                <a:spcPct val="0"/>
              </a:spcBef>
              <a:spcAft>
                <a:spcPct val="0"/>
              </a:spcAft>
            </a:pPr>
            <a:r>
              <a:rPr lang="ja-JP" altLang="en-US" sz="1050" dirty="0" smtClean="0">
                <a:solidFill>
                  <a:prstClr val="black"/>
                </a:solidFill>
                <a:latin typeface="ＭＳ Ｐゴシック"/>
              </a:rPr>
              <a:t>注１）　需要見込み（約</a:t>
            </a:r>
            <a:r>
              <a:rPr lang="en-US" altLang="ja-JP" sz="1050" dirty="0" smtClean="0">
                <a:solidFill>
                  <a:prstClr val="black"/>
                </a:solidFill>
                <a:latin typeface="ＭＳ Ｐゴシック"/>
              </a:rPr>
              <a:t>253</a:t>
            </a:r>
            <a:r>
              <a:rPr lang="ja-JP" altLang="en-US" sz="1050" dirty="0" smtClean="0">
                <a:solidFill>
                  <a:prstClr val="black"/>
                </a:solidFill>
                <a:latin typeface="ＭＳ Ｐゴシック"/>
              </a:rPr>
              <a:t>万人）については、市町村により第６期介護保険事業計画に位置付けられたサービス見込み量等に基づく推計</a:t>
            </a:r>
            <a:endParaRPr lang="en-US" altLang="ja-JP" sz="1050" dirty="0" smtClean="0">
              <a:solidFill>
                <a:srgbClr val="C0504D"/>
              </a:solidFill>
              <a:latin typeface="ＭＳ Ｐゴシック"/>
            </a:endParaRPr>
          </a:p>
          <a:p>
            <a:pPr marL="176213" indent="-176213" defTabSz="914400" fontAlgn="base">
              <a:lnSpc>
                <a:spcPts val="1100"/>
              </a:lnSpc>
              <a:spcBef>
                <a:spcPct val="0"/>
              </a:spcBef>
              <a:spcAft>
                <a:spcPct val="0"/>
              </a:spcAft>
            </a:pPr>
            <a:r>
              <a:rPr lang="ja-JP" altLang="en-US" sz="1050" dirty="0" smtClean="0">
                <a:solidFill>
                  <a:prstClr val="black"/>
                </a:solidFill>
                <a:latin typeface="ＭＳ Ｐゴシック"/>
              </a:rPr>
              <a:t>注２）　供給見込み（約</a:t>
            </a:r>
            <a:r>
              <a:rPr lang="en-US" altLang="ja-JP" sz="1050" dirty="0" smtClean="0">
                <a:solidFill>
                  <a:prstClr val="black"/>
                </a:solidFill>
                <a:latin typeface="ＭＳ Ｐゴシック"/>
              </a:rPr>
              <a:t>215</a:t>
            </a:r>
            <a:r>
              <a:rPr lang="ja-JP" altLang="en-US" sz="1050" dirty="0" smtClean="0">
                <a:solidFill>
                  <a:prstClr val="black"/>
                </a:solidFill>
                <a:latin typeface="ＭＳ Ｐゴシック"/>
              </a:rPr>
              <a:t>万人）については、現状推移シナリオ（近年の入職・離職等の動向に将来の生産年齢人口の減少等の人口動態を反映）による推計（平成</a:t>
            </a:r>
            <a:r>
              <a:rPr lang="en-US" altLang="ja-JP" sz="1050" dirty="0" smtClean="0">
                <a:solidFill>
                  <a:prstClr val="black"/>
                </a:solidFill>
                <a:latin typeface="ＭＳ Ｐゴシック"/>
              </a:rPr>
              <a:t>27</a:t>
            </a:r>
            <a:r>
              <a:rPr lang="ja-JP" altLang="en-US" sz="1050" dirty="0" smtClean="0">
                <a:solidFill>
                  <a:prstClr val="black"/>
                </a:solidFill>
                <a:latin typeface="ＭＳ Ｐゴシック"/>
              </a:rPr>
              <a:t>年度以降に追加的に取り組む新たな施策の効果は含んでいない）</a:t>
            </a:r>
            <a:endParaRPr lang="en-US" altLang="ja-JP" sz="1050" dirty="0" smtClean="0">
              <a:solidFill>
                <a:prstClr val="black"/>
              </a:solidFill>
              <a:latin typeface="ＭＳ Ｐゴシック"/>
            </a:endParaRPr>
          </a:p>
          <a:p>
            <a:pPr marL="176213" indent="-176213" defTabSz="914400" fontAlgn="base">
              <a:lnSpc>
                <a:spcPts val="1100"/>
              </a:lnSpc>
              <a:spcBef>
                <a:spcPct val="0"/>
              </a:spcBef>
              <a:spcAft>
                <a:spcPct val="0"/>
              </a:spcAft>
            </a:pPr>
            <a:r>
              <a:rPr lang="ja-JP" altLang="en-US" sz="1050" dirty="0" smtClean="0">
                <a:solidFill>
                  <a:prstClr val="black"/>
                </a:solidFill>
                <a:latin typeface="ＭＳ Ｐゴシック"/>
              </a:rPr>
              <a:t>注３）　「</a:t>
            </a:r>
            <a:r>
              <a:rPr lang="ja-JP" altLang="en-US" sz="1050" dirty="0">
                <a:solidFill>
                  <a:prstClr val="black"/>
                </a:solidFill>
                <a:latin typeface="ＭＳ Ｐゴシック"/>
              </a:rPr>
              <a:t>医療・介護に係る長期推計（平成</a:t>
            </a:r>
            <a:r>
              <a:rPr lang="en-US" altLang="ja-JP" sz="1050" dirty="0">
                <a:solidFill>
                  <a:prstClr val="black"/>
                </a:solidFill>
                <a:latin typeface="ＭＳ Ｐゴシック"/>
              </a:rPr>
              <a:t>24</a:t>
            </a:r>
            <a:r>
              <a:rPr lang="ja-JP" altLang="en-US" sz="1050" dirty="0">
                <a:solidFill>
                  <a:prstClr val="black"/>
                </a:solidFill>
                <a:latin typeface="ＭＳ Ｐゴシック"/>
              </a:rPr>
              <a:t>年</a:t>
            </a:r>
            <a:r>
              <a:rPr lang="en-US" altLang="ja-JP" sz="1050" dirty="0">
                <a:solidFill>
                  <a:prstClr val="black"/>
                </a:solidFill>
                <a:latin typeface="ＭＳ Ｐゴシック"/>
              </a:rPr>
              <a:t>3</a:t>
            </a:r>
            <a:r>
              <a:rPr lang="ja-JP" altLang="en-US" sz="1050" dirty="0">
                <a:solidFill>
                  <a:prstClr val="black"/>
                </a:solidFill>
                <a:latin typeface="ＭＳ Ｐゴシック"/>
              </a:rPr>
              <a:t>月</a:t>
            </a:r>
            <a:r>
              <a:rPr lang="ja-JP" altLang="en-US" sz="1050" dirty="0" smtClean="0">
                <a:solidFill>
                  <a:prstClr val="black"/>
                </a:solidFill>
                <a:latin typeface="ＭＳ Ｐゴシック"/>
              </a:rPr>
              <a:t>）」における</a:t>
            </a:r>
            <a:r>
              <a:rPr lang="en-US" altLang="ja-JP" sz="1050" dirty="0" smtClean="0">
                <a:solidFill>
                  <a:prstClr val="black"/>
                </a:solidFill>
                <a:latin typeface="ＭＳ Ｐゴシック"/>
              </a:rPr>
              <a:t>2025</a:t>
            </a:r>
            <a:r>
              <a:rPr lang="ja-JP" altLang="en-US" sz="1050" dirty="0" smtClean="0">
                <a:solidFill>
                  <a:prstClr val="black"/>
                </a:solidFill>
                <a:latin typeface="ＭＳ Ｐゴシック"/>
              </a:rPr>
              <a:t>年の介護職員の需要数は</a:t>
            </a:r>
            <a:r>
              <a:rPr lang="en-US" altLang="ja-JP" sz="1050" dirty="0" smtClean="0">
                <a:solidFill>
                  <a:prstClr val="black"/>
                </a:solidFill>
                <a:latin typeface="ＭＳ Ｐゴシック"/>
              </a:rPr>
              <a:t>237</a:t>
            </a:r>
            <a:r>
              <a:rPr lang="ja-JP" altLang="en-US" sz="1050" dirty="0" smtClean="0">
                <a:solidFill>
                  <a:prstClr val="black"/>
                </a:solidFill>
                <a:latin typeface="ＭＳ Ｐゴシック"/>
              </a:rPr>
              <a:t>万人～</a:t>
            </a:r>
            <a:r>
              <a:rPr lang="en-US" altLang="ja-JP" sz="1050" dirty="0" smtClean="0">
                <a:solidFill>
                  <a:prstClr val="black"/>
                </a:solidFill>
                <a:latin typeface="ＭＳ Ｐゴシック"/>
              </a:rPr>
              <a:t>249</a:t>
            </a:r>
            <a:r>
              <a:rPr lang="ja-JP" altLang="en-US" sz="1050" dirty="0" smtClean="0">
                <a:solidFill>
                  <a:prstClr val="black"/>
                </a:solidFill>
                <a:latin typeface="ＭＳ Ｐゴシック"/>
              </a:rPr>
              <a:t>万人（社会</a:t>
            </a:r>
            <a:r>
              <a:rPr lang="ja-JP" altLang="en-US" sz="1050" dirty="0">
                <a:solidFill>
                  <a:prstClr val="black"/>
                </a:solidFill>
                <a:latin typeface="ＭＳ Ｐゴシック"/>
              </a:rPr>
              <a:t>保障・税一体改革におけるサービス提供体制改革を前提とした改革シナリオによる。現状をそのまま将来に当てはめた現状投影シナリオによる</a:t>
            </a:r>
            <a:r>
              <a:rPr lang="ja-JP" altLang="en-US" sz="1050" dirty="0" smtClean="0">
                <a:solidFill>
                  <a:prstClr val="black"/>
                </a:solidFill>
                <a:latin typeface="ＭＳ Ｐゴシック"/>
              </a:rPr>
              <a:t>と</a:t>
            </a:r>
            <a:r>
              <a:rPr lang="en-US" altLang="ja-JP" sz="1050" dirty="0">
                <a:solidFill>
                  <a:prstClr val="black"/>
                </a:solidFill>
                <a:latin typeface="ＭＳ Ｐゴシック"/>
              </a:rPr>
              <a:t>218</a:t>
            </a:r>
            <a:r>
              <a:rPr lang="ja-JP" altLang="en-US" sz="1050" dirty="0" smtClean="0">
                <a:solidFill>
                  <a:prstClr val="black"/>
                </a:solidFill>
                <a:latin typeface="ＭＳ Ｐゴシック"/>
              </a:rPr>
              <a:t>万～</a:t>
            </a:r>
            <a:r>
              <a:rPr lang="en-US" altLang="ja-JP" sz="1050" dirty="0">
                <a:solidFill>
                  <a:prstClr val="black"/>
                </a:solidFill>
                <a:latin typeface="ＭＳ Ｐゴシック"/>
              </a:rPr>
              <a:t>229</a:t>
            </a:r>
            <a:r>
              <a:rPr lang="ja-JP" altLang="en-US" sz="1050" dirty="0" smtClean="0">
                <a:solidFill>
                  <a:prstClr val="black"/>
                </a:solidFill>
                <a:latin typeface="ＭＳ Ｐゴシック"/>
              </a:rPr>
              <a:t>万人。</a:t>
            </a:r>
            <a:r>
              <a:rPr lang="ja-JP" altLang="en-US" sz="1050" dirty="0">
                <a:solidFill>
                  <a:prstClr val="black"/>
                </a:solidFill>
                <a:latin typeface="ＭＳ Ｐゴシック"/>
              </a:rPr>
              <a:t>推計値に幅があるのは、非常勤比率</a:t>
            </a:r>
            <a:r>
              <a:rPr lang="ja-JP" altLang="en-US" sz="1050" dirty="0" smtClean="0">
                <a:solidFill>
                  <a:prstClr val="black"/>
                </a:solidFill>
                <a:latin typeface="ＭＳ Ｐゴシック"/>
              </a:rPr>
              <a:t>の</a:t>
            </a:r>
            <a:endParaRPr lang="en-US" altLang="ja-JP" sz="1050" dirty="0">
              <a:solidFill>
                <a:prstClr val="black"/>
              </a:solidFill>
              <a:latin typeface="ＭＳ Ｐゴシック"/>
            </a:endParaRPr>
          </a:p>
          <a:p>
            <a:pPr marL="176213" indent="-176213" defTabSz="914400" fontAlgn="base">
              <a:lnSpc>
                <a:spcPts val="1100"/>
              </a:lnSpc>
              <a:spcBef>
                <a:spcPct val="0"/>
              </a:spcBef>
              <a:spcAft>
                <a:spcPct val="0"/>
              </a:spcAft>
            </a:pPr>
            <a:r>
              <a:rPr lang="ja-JP" altLang="en-US" sz="1050" dirty="0" smtClean="0">
                <a:solidFill>
                  <a:prstClr val="black"/>
                </a:solidFill>
                <a:latin typeface="ＭＳ Ｐゴシック"/>
              </a:rPr>
              <a:t>　　変動</a:t>
            </a:r>
            <a:r>
              <a:rPr lang="ja-JP" altLang="en-US" sz="1050" dirty="0">
                <a:solidFill>
                  <a:prstClr val="black"/>
                </a:solidFill>
                <a:latin typeface="ＭＳ Ｐゴシック"/>
              </a:rPr>
              <a:t>を見込んでいることによる</a:t>
            </a:r>
            <a:r>
              <a:rPr lang="ja-JP" altLang="en-US" sz="1050" dirty="0" smtClean="0">
                <a:solidFill>
                  <a:prstClr val="black"/>
                </a:solidFill>
                <a:latin typeface="ＭＳ Ｐゴシック"/>
              </a:rPr>
              <a:t>もの。同推計及び上記の推計結果のいずれの数値にも通所リハビリテーションの介護職員数は含んでいない。）</a:t>
            </a:r>
            <a:endParaRPr lang="en-US" altLang="ja-JP" sz="1050" dirty="0" smtClean="0">
              <a:solidFill>
                <a:prstClr val="black"/>
              </a:solidFill>
              <a:latin typeface="ＭＳ Ｐゴシック"/>
            </a:endParaRPr>
          </a:p>
        </p:txBody>
      </p:sp>
      <p:sp>
        <p:nvSpPr>
          <p:cNvPr id="45" name="正方形/長方形 44"/>
          <p:cNvSpPr/>
          <p:nvPr/>
        </p:nvSpPr>
        <p:spPr bwMode="auto">
          <a:xfrm>
            <a:off x="97151" y="433692"/>
            <a:ext cx="9730147" cy="1728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tlCol="0" anchor="ctr"/>
          <a:lstStyle/>
          <a:p>
            <a:pPr marL="174625" indent="-174625" defTabSz="914400" fontAlgn="base">
              <a:spcBef>
                <a:spcPct val="0"/>
              </a:spcBef>
              <a:spcAft>
                <a:spcPct val="0"/>
              </a:spcAft>
            </a:pPr>
            <a:r>
              <a:rPr lang="ja-JP" altLang="en-US" sz="1400" dirty="0">
                <a:solidFill>
                  <a:prstClr val="black"/>
                </a:solidFill>
                <a:latin typeface="ＭＳ Ｐゴシック"/>
              </a:rPr>
              <a:t>○</a:t>
            </a:r>
            <a:r>
              <a:rPr lang="ja-JP" altLang="en-US" sz="1400" dirty="0" smtClean="0">
                <a:solidFill>
                  <a:prstClr val="black"/>
                </a:solidFill>
                <a:latin typeface="ＭＳ Ｐゴシック"/>
              </a:rPr>
              <a:t>　都道府県推計に基づく介護</a:t>
            </a:r>
            <a:r>
              <a:rPr lang="ja-JP" altLang="en-US" sz="1400" dirty="0">
                <a:solidFill>
                  <a:prstClr val="black"/>
                </a:solidFill>
                <a:latin typeface="ＭＳ Ｐゴシック"/>
              </a:rPr>
              <a:t>人材の需給</a:t>
            </a:r>
            <a:r>
              <a:rPr lang="ja-JP" altLang="en-US" sz="1400" dirty="0" smtClean="0">
                <a:solidFill>
                  <a:prstClr val="black"/>
                </a:solidFill>
                <a:latin typeface="ＭＳ Ｐゴシック"/>
              </a:rPr>
              <a:t>推計に</a:t>
            </a:r>
            <a:r>
              <a:rPr lang="ja-JP" altLang="en-US" sz="1400" dirty="0">
                <a:solidFill>
                  <a:prstClr val="black"/>
                </a:solidFill>
                <a:latin typeface="ＭＳ Ｐゴシック"/>
              </a:rPr>
              <a:t>おける需給ギャップ</a:t>
            </a:r>
            <a:r>
              <a:rPr lang="ja-JP" altLang="en-US" sz="1400" dirty="0" smtClean="0">
                <a:solidFill>
                  <a:prstClr val="black"/>
                </a:solidFill>
                <a:latin typeface="ＭＳ Ｐゴシック"/>
              </a:rPr>
              <a:t>は</a:t>
            </a:r>
            <a:r>
              <a:rPr lang="en-US" altLang="ja-JP" sz="1400" dirty="0" smtClean="0">
                <a:solidFill>
                  <a:prstClr val="black"/>
                </a:solidFill>
                <a:latin typeface="ＭＳ Ｐゴシック"/>
              </a:rPr>
              <a:t>37.7</a:t>
            </a:r>
            <a:r>
              <a:rPr lang="ja-JP" altLang="en-US" sz="1400" dirty="0" smtClean="0">
                <a:solidFill>
                  <a:prstClr val="black"/>
                </a:solidFill>
                <a:latin typeface="ＭＳ Ｐゴシック"/>
              </a:rPr>
              <a:t>万人</a:t>
            </a:r>
            <a:r>
              <a:rPr lang="ja-JP" altLang="en-US" sz="1400" dirty="0">
                <a:solidFill>
                  <a:prstClr val="black"/>
                </a:solidFill>
                <a:latin typeface="ＭＳ Ｐゴシック"/>
              </a:rPr>
              <a:t>（</a:t>
            </a:r>
            <a:r>
              <a:rPr lang="ja-JP" altLang="en-US" sz="1400" dirty="0" smtClean="0">
                <a:solidFill>
                  <a:prstClr val="black"/>
                </a:solidFill>
                <a:latin typeface="ＭＳ Ｐゴシック"/>
              </a:rPr>
              <a:t>需要約</a:t>
            </a:r>
            <a:r>
              <a:rPr lang="en-US" altLang="ja-JP" sz="1400" dirty="0" smtClean="0">
                <a:solidFill>
                  <a:prstClr val="black"/>
                </a:solidFill>
                <a:latin typeface="ＭＳ Ｐゴシック"/>
              </a:rPr>
              <a:t>253</a:t>
            </a:r>
            <a:r>
              <a:rPr lang="ja-JP" altLang="en-US" sz="1400" dirty="0" smtClean="0">
                <a:solidFill>
                  <a:prstClr val="black"/>
                </a:solidFill>
                <a:latin typeface="ＭＳ Ｐゴシック"/>
              </a:rPr>
              <a:t>万人、供給約</a:t>
            </a:r>
            <a:r>
              <a:rPr lang="en-US" altLang="ja-JP" sz="1400" dirty="0" smtClean="0">
                <a:solidFill>
                  <a:prstClr val="black"/>
                </a:solidFill>
                <a:latin typeface="ＭＳ Ｐゴシック"/>
              </a:rPr>
              <a:t>215</a:t>
            </a:r>
            <a:r>
              <a:rPr lang="ja-JP" altLang="en-US" sz="1400" dirty="0" smtClean="0">
                <a:solidFill>
                  <a:prstClr val="black"/>
                </a:solidFill>
                <a:latin typeface="ＭＳ Ｐゴシック"/>
              </a:rPr>
              <a:t>万人）</a:t>
            </a:r>
            <a:endParaRPr lang="en-US" altLang="ja-JP" sz="1400" dirty="0" smtClean="0">
              <a:solidFill>
                <a:prstClr val="black"/>
              </a:solidFill>
              <a:latin typeface="ＭＳ Ｐゴシック"/>
            </a:endParaRPr>
          </a:p>
          <a:p>
            <a:pPr marL="174625" indent="-174625" defTabSz="914400" fontAlgn="base">
              <a:spcBef>
                <a:spcPts val="300"/>
              </a:spcBef>
              <a:spcAft>
                <a:spcPct val="0"/>
              </a:spcAft>
            </a:pPr>
            <a:r>
              <a:rPr lang="ja-JP" altLang="en-US" sz="1400" dirty="0" smtClean="0">
                <a:solidFill>
                  <a:prstClr val="black"/>
                </a:solidFill>
                <a:latin typeface="ＭＳ Ｐゴシック"/>
              </a:rPr>
              <a:t>○</a:t>
            </a:r>
            <a:r>
              <a:rPr lang="ja-JP" altLang="en-US" sz="1400" dirty="0">
                <a:solidFill>
                  <a:prstClr val="black"/>
                </a:solidFill>
                <a:latin typeface="ＭＳ Ｐゴシック"/>
              </a:rPr>
              <a:t>　</a:t>
            </a:r>
            <a:r>
              <a:rPr lang="ja-JP" altLang="en-US" sz="1400" dirty="0" smtClean="0">
                <a:solidFill>
                  <a:prstClr val="black"/>
                </a:solidFill>
                <a:latin typeface="ＭＳ Ｐゴシック"/>
              </a:rPr>
              <a:t>都道府県においては、第６期介護保険事業支援計画に需給推計結果に基づく需給ギャップを埋める方策を位置付け、</a:t>
            </a:r>
            <a:r>
              <a:rPr lang="en-US" altLang="ja-JP" sz="1400" dirty="0" smtClean="0">
                <a:solidFill>
                  <a:prstClr val="black"/>
                </a:solidFill>
                <a:latin typeface="ＭＳ Ｐゴシック"/>
              </a:rPr>
              <a:t>2025</a:t>
            </a:r>
            <a:r>
              <a:rPr lang="ja-JP" altLang="en-US" sz="1400" dirty="0" smtClean="0">
                <a:solidFill>
                  <a:prstClr val="black"/>
                </a:solidFill>
                <a:latin typeface="ＭＳ Ｐゴシック"/>
              </a:rPr>
              <a:t>（平成</a:t>
            </a:r>
            <a:r>
              <a:rPr lang="en-US" altLang="ja-JP" sz="1400" dirty="0" smtClean="0">
                <a:solidFill>
                  <a:prstClr val="black"/>
                </a:solidFill>
                <a:latin typeface="ＭＳ Ｐゴシック"/>
              </a:rPr>
              <a:t>37</a:t>
            </a:r>
            <a:r>
              <a:rPr lang="ja-JP" altLang="en-US" sz="1400" dirty="0" smtClean="0">
                <a:solidFill>
                  <a:prstClr val="black"/>
                </a:solidFill>
                <a:latin typeface="ＭＳ Ｐゴシック"/>
              </a:rPr>
              <a:t>）年に向けた取組を実施。</a:t>
            </a:r>
            <a:endParaRPr lang="en-US" altLang="ja-JP" sz="1400" dirty="0" smtClean="0">
              <a:solidFill>
                <a:prstClr val="black"/>
              </a:solidFill>
              <a:latin typeface="ＭＳ Ｐゴシック"/>
            </a:endParaRPr>
          </a:p>
          <a:p>
            <a:pPr marL="174625" indent="-174625" defTabSz="914400" fontAlgn="base">
              <a:spcBef>
                <a:spcPts val="300"/>
              </a:spcBef>
              <a:spcAft>
                <a:spcPct val="0"/>
              </a:spcAft>
            </a:pPr>
            <a:r>
              <a:rPr lang="ja-JP" altLang="en-US" sz="1400" dirty="0" smtClean="0">
                <a:solidFill>
                  <a:prstClr val="black"/>
                </a:solidFill>
                <a:latin typeface="ＭＳ Ｐゴシック"/>
              </a:rPr>
              <a:t>○　国においては、</a:t>
            </a:r>
            <a:r>
              <a:rPr lang="ja-JP" altLang="en-US" sz="1400" dirty="0">
                <a:solidFill>
                  <a:prstClr val="black"/>
                </a:solidFill>
                <a:latin typeface="ＭＳ Ｐゴシック"/>
              </a:rPr>
              <a:t>国会</a:t>
            </a:r>
            <a:r>
              <a:rPr lang="ja-JP" altLang="en-US" sz="1400" dirty="0" smtClean="0">
                <a:solidFill>
                  <a:prstClr val="black"/>
                </a:solidFill>
                <a:latin typeface="ＭＳ Ｐゴシック"/>
              </a:rPr>
              <a:t>に提出中の「社会福祉法等の一部を改正する法律案」による制度的対応や、都道府県が地域医療介護総合確保基金を活用して実施する具体的な取組などを含めた施策の全体像（「総合的な確保方策」）を取りまとめ、</a:t>
            </a:r>
            <a:r>
              <a:rPr lang="en-US" altLang="ja-JP" sz="1400" dirty="0" smtClean="0">
                <a:solidFill>
                  <a:prstClr val="black"/>
                </a:solidFill>
                <a:latin typeface="ＭＳ Ｐゴシック"/>
              </a:rPr>
              <a:t>2025</a:t>
            </a:r>
            <a:r>
              <a:rPr lang="ja-JP" altLang="en-US" sz="1400" dirty="0" smtClean="0">
                <a:solidFill>
                  <a:prstClr val="black"/>
                </a:solidFill>
                <a:latin typeface="ＭＳ Ｐゴシック"/>
              </a:rPr>
              <a:t>（平成</a:t>
            </a:r>
            <a:r>
              <a:rPr lang="en-US" altLang="ja-JP" sz="1400" dirty="0" smtClean="0">
                <a:solidFill>
                  <a:prstClr val="black"/>
                </a:solidFill>
                <a:latin typeface="ＭＳ Ｐゴシック"/>
              </a:rPr>
              <a:t>37</a:t>
            </a:r>
            <a:r>
              <a:rPr lang="ja-JP" altLang="en-US" sz="1400" dirty="0" smtClean="0">
                <a:solidFill>
                  <a:prstClr val="black"/>
                </a:solidFill>
                <a:latin typeface="ＭＳ Ｐゴシック"/>
              </a:rPr>
              <a:t>）年に向けた取組を総合的・計画的に推進。</a:t>
            </a:r>
            <a:endParaRPr lang="en-US" altLang="ja-JP" sz="1400" dirty="0" smtClean="0">
              <a:solidFill>
                <a:prstClr val="black"/>
              </a:solidFill>
              <a:latin typeface="ＭＳ Ｐゴシック"/>
            </a:endParaRPr>
          </a:p>
          <a:p>
            <a:pPr marL="174625" indent="-174625" defTabSz="914400" fontAlgn="base">
              <a:spcBef>
                <a:spcPts val="300"/>
              </a:spcBef>
              <a:spcAft>
                <a:spcPct val="0"/>
              </a:spcAft>
            </a:pPr>
            <a:r>
              <a:rPr lang="ja-JP" altLang="en-US" sz="1400" dirty="0" smtClean="0">
                <a:solidFill>
                  <a:prstClr val="black"/>
                </a:solidFill>
                <a:latin typeface="ＭＳ Ｐゴシック"/>
              </a:rPr>
              <a:t>○　３年</a:t>
            </a:r>
            <a:r>
              <a:rPr lang="ja-JP" altLang="en-US" sz="1400" dirty="0">
                <a:solidFill>
                  <a:prstClr val="black"/>
                </a:solidFill>
                <a:latin typeface="ＭＳ Ｐゴシック"/>
              </a:rPr>
              <a:t>１期の介護保険事業計画と</a:t>
            </a:r>
            <a:r>
              <a:rPr lang="ja-JP" altLang="en-US" sz="1400" dirty="0" smtClean="0">
                <a:solidFill>
                  <a:prstClr val="black"/>
                </a:solidFill>
                <a:latin typeface="ＭＳ Ｐゴシック"/>
              </a:rPr>
              <a:t>併せたＰＤＣＡサイクルを確立し、必要</a:t>
            </a:r>
            <a:r>
              <a:rPr lang="ja-JP" altLang="en-US" sz="1400" dirty="0">
                <a:solidFill>
                  <a:prstClr val="black"/>
                </a:solidFill>
                <a:latin typeface="ＭＳ Ｐゴシック"/>
              </a:rPr>
              <a:t>に応じて施策を充実・</a:t>
            </a:r>
            <a:r>
              <a:rPr lang="ja-JP" altLang="en-US" sz="1400" dirty="0" smtClean="0">
                <a:solidFill>
                  <a:prstClr val="black"/>
                </a:solidFill>
                <a:latin typeface="ＭＳ Ｐゴシック"/>
              </a:rPr>
              <a:t>改善。</a:t>
            </a:r>
            <a:endParaRPr lang="ja-JP" altLang="en-US" sz="1400" dirty="0">
              <a:solidFill>
                <a:prstClr val="black"/>
              </a:solidFill>
              <a:latin typeface="ＭＳ Ｐゴシック"/>
            </a:endParaRPr>
          </a:p>
        </p:txBody>
      </p:sp>
      <p:sp>
        <p:nvSpPr>
          <p:cNvPr id="47" name="テキスト ボックス 46"/>
          <p:cNvSpPr txBox="1"/>
          <p:nvPr/>
        </p:nvSpPr>
        <p:spPr>
          <a:xfrm>
            <a:off x="54101" y="2188944"/>
            <a:ext cx="9722178" cy="192718"/>
          </a:xfrm>
          <a:prstGeom prst="rect">
            <a:avLst/>
          </a:prstGeom>
          <a:noFill/>
          <a:ln w="19050">
            <a:noFill/>
          </a:ln>
        </p:spPr>
        <p:txBody>
          <a:bodyPr wrap="square" lIns="72000" tIns="36000" rIns="72000" bIns="36000" rtlCol="0">
            <a:noAutofit/>
          </a:bodyPr>
          <a:lstStyle/>
          <a:p>
            <a:pPr algn="ctr" defTabSz="914400" fontAlgn="base">
              <a:spcBef>
                <a:spcPct val="0"/>
              </a:spcBef>
              <a:spcAft>
                <a:spcPct val="0"/>
              </a:spcAft>
            </a:pPr>
            <a:r>
              <a:rPr lang="ja-JP" altLang="en-US" sz="1400" b="1" dirty="0">
                <a:solidFill>
                  <a:prstClr val="black"/>
                </a:solidFill>
                <a:latin typeface="Arial" charset="0"/>
              </a:rPr>
              <a:t>　</a:t>
            </a:r>
            <a:r>
              <a:rPr lang="ja-JP" altLang="en-US" sz="1400" b="1" dirty="0" smtClean="0">
                <a:solidFill>
                  <a:prstClr val="black"/>
                </a:solidFill>
                <a:latin typeface="ＭＳ Ｐゴシック"/>
              </a:rPr>
              <a:t>介護人材にかかる需給推計結果と「総合的な確保方策」（イメージ）</a:t>
            </a:r>
            <a:endParaRPr lang="ja-JP" altLang="en-US" sz="1400" b="1" dirty="0">
              <a:solidFill>
                <a:prstClr val="black"/>
              </a:solidFill>
              <a:latin typeface="ＭＳ Ｐゴシック"/>
            </a:endParaRPr>
          </a:p>
        </p:txBody>
      </p:sp>
      <p:cxnSp>
        <p:nvCxnSpPr>
          <p:cNvPr id="5" name="直線矢印コネクタ 4"/>
          <p:cNvCxnSpPr>
            <a:stCxn id="11" idx="2"/>
            <a:endCxn id="10" idx="0"/>
          </p:cNvCxnSpPr>
          <p:nvPr/>
        </p:nvCxnSpPr>
        <p:spPr>
          <a:xfrm flipH="1">
            <a:off x="8867483" y="2729324"/>
            <a:ext cx="6469" cy="1044737"/>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42" name="テキスト ボックス 41"/>
          <p:cNvSpPr txBox="1"/>
          <p:nvPr/>
        </p:nvSpPr>
        <p:spPr>
          <a:xfrm>
            <a:off x="8430672" y="3138816"/>
            <a:ext cx="904075" cy="307777"/>
          </a:xfrm>
          <a:prstGeom prst="rect">
            <a:avLst/>
          </a:prstGeom>
          <a:solidFill>
            <a:schemeClr val="bg1"/>
          </a:solidFill>
        </p:spPr>
        <p:txBody>
          <a:bodyPr wrap="square" rtlCol="0">
            <a:spAutoFit/>
          </a:bodyPr>
          <a:lstStyle/>
          <a:p>
            <a:pPr algn="ctr" defTabSz="914400" fontAlgn="base">
              <a:spcBef>
                <a:spcPct val="0"/>
              </a:spcBef>
              <a:spcAft>
                <a:spcPct val="0"/>
              </a:spcAft>
            </a:pPr>
            <a:r>
              <a:rPr lang="en-US" altLang="ja-JP" sz="1400" b="1" dirty="0" smtClean="0">
                <a:solidFill>
                  <a:prstClr val="black"/>
                </a:solidFill>
                <a:latin typeface="ＭＳ Ｐゴシック"/>
              </a:rPr>
              <a:t>37.7</a:t>
            </a:r>
            <a:r>
              <a:rPr lang="ja-JP" altLang="en-US" sz="1400" b="1" dirty="0" smtClean="0">
                <a:solidFill>
                  <a:prstClr val="black"/>
                </a:solidFill>
                <a:latin typeface="ＭＳ Ｐゴシック"/>
              </a:rPr>
              <a:t>万人</a:t>
            </a:r>
            <a:endParaRPr lang="ja-JP" altLang="en-US" sz="1400" b="1" dirty="0">
              <a:solidFill>
                <a:prstClr val="black"/>
              </a:solidFill>
              <a:latin typeface="ＭＳ Ｐゴシック"/>
            </a:endParaRPr>
          </a:p>
        </p:txBody>
      </p:sp>
      <p:sp>
        <p:nvSpPr>
          <p:cNvPr id="41" name="スライド番号プレースホルダー 3"/>
          <p:cNvSpPr txBox="1">
            <a:spLocks/>
          </p:cNvSpPr>
          <p:nvPr/>
        </p:nvSpPr>
        <p:spPr>
          <a:xfrm>
            <a:off x="9417514" y="6453418"/>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8</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3096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新しいﾌﾟﾚｾﾞﾝﾃｰｼｮﾝ">
  <a:themeElements>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14482</TotalTime>
  <Words>8513</Words>
  <Application>Microsoft Office PowerPoint</Application>
  <PresentationFormat>A4 210 x 297 mm</PresentationFormat>
  <Paragraphs>1836</Paragraphs>
  <Slides>62</Slides>
  <Notes>20</Notes>
  <HiddenSlides>0</HiddenSlides>
  <MMClips>0</MMClips>
  <ScaleCrop>false</ScaleCrop>
  <HeadingPairs>
    <vt:vector size="6" baseType="variant">
      <vt:variant>
        <vt:lpstr>テーマ</vt:lpstr>
      </vt:variant>
      <vt:variant>
        <vt:i4>6</vt:i4>
      </vt:variant>
      <vt:variant>
        <vt:lpstr>埋め込まれた OLE サーバー</vt:lpstr>
      </vt:variant>
      <vt:variant>
        <vt:i4>1</vt:i4>
      </vt:variant>
      <vt:variant>
        <vt:lpstr>スライド タイトル</vt:lpstr>
      </vt:variant>
      <vt:variant>
        <vt:i4>62</vt:i4>
      </vt:variant>
    </vt:vector>
  </HeadingPairs>
  <TitlesOfParts>
    <vt:vector size="69" baseType="lpstr">
      <vt:lpstr>Office ​​テーマ</vt:lpstr>
      <vt:lpstr>9_Office テーマ</vt:lpstr>
      <vt:lpstr>2_blank</vt:lpstr>
      <vt:lpstr>3_Office ​​テーマ</vt:lpstr>
      <vt:lpstr>5_新しいﾌﾟﾚｾﾞﾝﾃｰｼｮﾝ</vt:lpstr>
      <vt:lpstr>3_blank</vt:lpstr>
      <vt:lpstr>ワークシート</vt:lpstr>
      <vt:lpstr>介護予防・日常生活支援総合事業 の推進に向けて</vt:lpstr>
      <vt:lpstr>PowerPoint プレゼンテーション</vt:lpstr>
      <vt:lpstr>①　総合事業の目的及び事業内容の 　確認</vt:lpstr>
      <vt:lpstr>PowerPoint プレゼンテーション</vt:lpstr>
      <vt:lpstr>PowerPoint プレゼンテーション</vt:lpstr>
      <vt:lpstr>１．基本コンセプト：「地域づくり」としての総合事業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②　生活支援体制整備事業等を活用した　　 　  　地域のニーズや資源の把握</vt:lpstr>
      <vt:lpstr>総合事業・整備事業への移行　②「資源の開発」と「支援・サービスの提供」に分けて考える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➂相談対応及び 　  介護予防ケアマネジメントの実施</vt:lpstr>
      <vt:lpstr>PowerPoint プレゼンテーション</vt:lpstr>
      <vt:lpstr>【参考】介護サービスの利用の手続き</vt:lpstr>
      <vt:lpstr>総合事業における窓口対応のあり方について</vt:lpstr>
      <vt:lpstr>適切な窓口体制の考え方</vt:lpstr>
      <vt:lpstr>PowerPoint プレゼンテーション</vt:lpstr>
      <vt:lpstr>介護予防・生活支援サービス事業のみ利用の場合のケアマネジメント報酬 （サービス提供開始の翌月から3ヶ月を1クールとしたときの考え方）</vt:lpstr>
      <vt:lpstr>PowerPoint プレゼンテーション</vt:lpstr>
      <vt:lpstr>④一般介護予防事業の実施</vt:lpstr>
      <vt:lpstr>平成２７年度法改正における介護予防事業の体系 (平成29年度までに順次移行)</vt:lpstr>
      <vt:lpstr>PowerPoint プレゼンテーション</vt:lpstr>
      <vt:lpstr>PowerPoint プレゼンテーション</vt:lpstr>
      <vt:lpstr>（参考）一般介護予防事業 住民主体の介護予防活動とその支援</vt:lpstr>
      <vt:lpstr>（参考）地域リハビリテーション活動支援事業 リハ専門職等による介護予防の機能強化</vt:lpstr>
      <vt:lpstr>⑤　介護予防・生活支援サービスの実施</vt:lpstr>
      <vt:lpstr>PowerPoint プレゼンテーション</vt:lpstr>
      <vt:lpstr>PowerPoint プレゼンテーション</vt:lpstr>
      <vt:lpstr>サービスの類型</vt:lpstr>
      <vt:lpstr>PowerPoint プレゼンテーション</vt:lpstr>
      <vt:lpstr>PowerPoint プレゼンテーション</vt:lpstr>
      <vt:lpstr>PowerPoint プレゼンテーション</vt:lpstr>
      <vt:lpstr>PowerPoint プレゼンテーション</vt:lpstr>
      <vt:lpstr>（参考）移行のための事務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厚生労働省ネットワークシステム</cp:lastModifiedBy>
  <cp:revision>1056</cp:revision>
  <cp:lastPrinted>2016-06-03T08:09:55Z</cp:lastPrinted>
  <dcterms:created xsi:type="dcterms:W3CDTF">2013-10-13T14:34:05Z</dcterms:created>
  <dcterms:modified xsi:type="dcterms:W3CDTF">2016-08-29T02:42:18Z</dcterms:modified>
</cp:coreProperties>
</file>