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8" r:id="rId1"/>
    <p:sldMasterId id="2147484267" r:id="rId2"/>
    <p:sldMasterId id="2147484279" r:id="rId3"/>
    <p:sldMasterId id="2147484299" r:id="rId4"/>
    <p:sldMasterId id="2147484311" r:id="rId5"/>
    <p:sldMasterId id="2147484325" r:id="rId6"/>
    <p:sldMasterId id="2147484337" r:id="rId7"/>
    <p:sldMasterId id="2147484349" r:id="rId8"/>
  </p:sldMasterIdLst>
  <p:notesMasterIdLst>
    <p:notesMasterId r:id="rId35"/>
  </p:notesMasterIdLst>
  <p:handoutMasterIdLst>
    <p:handoutMasterId r:id="rId36"/>
  </p:handoutMasterIdLst>
  <p:sldIdLst>
    <p:sldId id="923" r:id="rId9"/>
    <p:sldId id="938" r:id="rId10"/>
    <p:sldId id="939" r:id="rId11"/>
    <p:sldId id="926" r:id="rId12"/>
    <p:sldId id="927" r:id="rId13"/>
    <p:sldId id="928" r:id="rId14"/>
    <p:sldId id="924" r:id="rId15"/>
    <p:sldId id="925" r:id="rId16"/>
    <p:sldId id="931" r:id="rId17"/>
    <p:sldId id="932" r:id="rId18"/>
    <p:sldId id="933" r:id="rId19"/>
    <p:sldId id="934" r:id="rId20"/>
    <p:sldId id="935" r:id="rId21"/>
    <p:sldId id="936" r:id="rId22"/>
    <p:sldId id="651" r:id="rId23"/>
    <p:sldId id="922" r:id="rId24"/>
    <p:sldId id="912" r:id="rId25"/>
    <p:sldId id="913" r:id="rId26"/>
    <p:sldId id="914" r:id="rId27"/>
    <p:sldId id="915" r:id="rId28"/>
    <p:sldId id="916" r:id="rId29"/>
    <p:sldId id="917" r:id="rId30"/>
    <p:sldId id="918" r:id="rId31"/>
    <p:sldId id="919" r:id="rId32"/>
    <p:sldId id="920" r:id="rId33"/>
    <p:sldId id="921" r:id="rId3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9460" autoAdjust="0"/>
  </p:normalViewPr>
  <p:slideViewPr>
    <p:cSldViewPr>
      <p:cViewPr>
        <p:scale>
          <a:sx n="70" d="100"/>
          <a:sy n="70" d="100"/>
        </p:scale>
        <p:origin x="-1188" y="-150"/>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7.7992723794558405E-2"/>
          <c:y val="0.11640211640211658"/>
          <c:w val="0.48300795372378885"/>
          <c:h val="0.88359788359788438"/>
        </c:manualLayout>
      </c:layout>
      <c:pieChart>
        <c:varyColors val="1"/>
        <c:ser>
          <c:idx val="0"/>
          <c:order val="0"/>
          <c:cat>
            <c:strRef>
              <c:f>Sheet1!$B$114:$E$114</c:f>
              <c:strCache>
                <c:ptCount val="4"/>
                <c:pt idx="0">
                  <c:v>理解できた</c:v>
                </c:pt>
                <c:pt idx="1">
                  <c:v>普通</c:v>
                </c:pt>
                <c:pt idx="2">
                  <c:v>理解できなかった</c:v>
                </c:pt>
                <c:pt idx="3">
                  <c:v>無回答</c:v>
                </c:pt>
              </c:strCache>
            </c:strRef>
          </c:cat>
          <c:val>
            <c:numRef>
              <c:f>Sheet1!$B$115:$E$115</c:f>
              <c:numCache>
                <c:formatCode>0.00_ </c:formatCode>
                <c:ptCount val="4"/>
                <c:pt idx="0">
                  <c:v>61.818181818181813</c:v>
                </c:pt>
                <c:pt idx="1">
                  <c:v>35.454545454545354</c:v>
                </c:pt>
                <c:pt idx="2">
                  <c:v>1.8181818181818181</c:v>
                </c:pt>
                <c:pt idx="3">
                  <c:v>0.90909090909090906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1504328171209907"/>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6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25</c:v>
                </c:pt>
                <c:pt idx="1">
                  <c:v>15</c:v>
                </c:pt>
                <c:pt idx="2">
                  <c:v>10</c:v>
                </c:pt>
                <c:pt idx="3">
                  <c:v>16</c:v>
                </c:pt>
                <c:pt idx="4">
                  <c:v>8</c:v>
                </c:pt>
                <c:pt idx="5">
                  <c:v>19</c:v>
                </c:pt>
                <c:pt idx="6">
                  <c:v>11</c:v>
                </c:pt>
                <c:pt idx="7">
                  <c:v>12</c:v>
                </c:pt>
                <c:pt idx="8">
                  <c:v>11</c:v>
                </c:pt>
                <c:pt idx="9">
                  <c:v>10</c:v>
                </c:pt>
                <c:pt idx="10">
                  <c:v>61</c:v>
                </c:pt>
                <c:pt idx="11">
                  <c:v>37</c:v>
                </c:pt>
                <c:pt idx="12">
                  <c:v>37</c:v>
                </c:pt>
                <c:pt idx="13">
                  <c:v>23</c:v>
                </c:pt>
                <c:pt idx="14">
                  <c:v>18</c:v>
                </c:pt>
                <c:pt idx="15">
                  <c:v>8</c:v>
                </c:pt>
                <c:pt idx="16">
                  <c:v>15</c:v>
                </c:pt>
                <c:pt idx="17">
                  <c:v>8</c:v>
                </c:pt>
                <c:pt idx="18">
                  <c:v>8</c:v>
                </c:pt>
                <c:pt idx="19">
                  <c:v>14</c:v>
                </c:pt>
                <c:pt idx="20">
                  <c:v>8</c:v>
                </c:pt>
                <c:pt idx="21">
                  <c:v>22</c:v>
                </c:pt>
                <c:pt idx="22">
                  <c:v>20</c:v>
                </c:pt>
                <c:pt idx="23">
                  <c:v>11</c:v>
                </c:pt>
                <c:pt idx="24">
                  <c:v>8</c:v>
                </c:pt>
                <c:pt idx="25">
                  <c:v>10</c:v>
                </c:pt>
                <c:pt idx="26">
                  <c:v>23</c:v>
                </c:pt>
                <c:pt idx="27">
                  <c:v>23</c:v>
                </c:pt>
                <c:pt idx="28">
                  <c:v>16</c:v>
                </c:pt>
                <c:pt idx="29">
                  <c:v>4</c:v>
                </c:pt>
                <c:pt idx="30">
                  <c:v>8</c:v>
                </c:pt>
                <c:pt idx="31">
                  <c:v>8</c:v>
                </c:pt>
                <c:pt idx="32">
                  <c:v>18</c:v>
                </c:pt>
                <c:pt idx="33">
                  <c:v>15</c:v>
                </c:pt>
                <c:pt idx="34">
                  <c:v>10</c:v>
                </c:pt>
                <c:pt idx="35">
                  <c:v>2</c:v>
                </c:pt>
                <c:pt idx="36">
                  <c:v>11</c:v>
                </c:pt>
                <c:pt idx="37">
                  <c:v>14</c:v>
                </c:pt>
                <c:pt idx="38">
                  <c:v>18</c:v>
                </c:pt>
                <c:pt idx="39">
                  <c:v>12</c:v>
                </c:pt>
                <c:pt idx="40">
                  <c:v>0</c:v>
                </c:pt>
                <c:pt idx="41">
                  <c:v>3</c:v>
                </c:pt>
                <c:pt idx="42">
                  <c:v>26</c:v>
                </c:pt>
                <c:pt idx="43">
                  <c:v>16</c:v>
                </c:pt>
                <c:pt idx="44">
                  <c:v>11</c:v>
                </c:pt>
                <c:pt idx="45">
                  <c:v>19</c:v>
                </c:pt>
                <c:pt idx="46">
                  <c:v>9</c:v>
                </c:pt>
              </c:numCache>
            </c:numRef>
          </c:val>
        </c:ser>
        <c:dLbls>
          <c:showLegendKey val="0"/>
          <c:showVal val="0"/>
          <c:showCatName val="0"/>
          <c:showSerName val="0"/>
          <c:showPercent val="0"/>
          <c:showBubbleSize val="0"/>
        </c:dLbls>
        <c:gapWidth val="150"/>
        <c:axId val="123568128"/>
        <c:axId val="123569664"/>
      </c:barChart>
      <c:catAx>
        <c:axId val="123568128"/>
        <c:scaling>
          <c:orientation val="minMax"/>
        </c:scaling>
        <c:delete val="0"/>
        <c:axPos val="b"/>
        <c:majorTickMark val="out"/>
        <c:minorTickMark val="none"/>
        <c:tickLblPos val="nextTo"/>
        <c:txPr>
          <a:bodyPr rot="0" vert="eaVert"/>
          <a:lstStyle/>
          <a:p>
            <a:pPr>
              <a:defRPr sz="1050"/>
            </a:pPr>
            <a:endParaRPr lang="ja-JP"/>
          </a:p>
        </c:txPr>
        <c:crossAx val="123569664"/>
        <c:crosses val="autoZero"/>
        <c:auto val="1"/>
        <c:lblAlgn val="ctr"/>
        <c:lblOffset val="100"/>
        <c:noMultiLvlLbl val="0"/>
      </c:catAx>
      <c:valAx>
        <c:axId val="123569664"/>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12356812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63315162527764E-2"/>
          <c:y val="0.13413943946200715"/>
          <c:w val="0.91732636785786392"/>
          <c:h val="0.76613567372727776"/>
        </c:manualLayout>
      </c:layout>
      <c:barChart>
        <c:barDir val="col"/>
        <c:grouping val="clustered"/>
        <c:varyColors val="0"/>
        <c:ser>
          <c:idx val="0"/>
          <c:order val="0"/>
          <c:tx>
            <c:strRef>
              <c:f>Sheet1!$B$1</c:f>
              <c:strCache>
                <c:ptCount val="1"/>
                <c:pt idx="0">
                  <c:v>実施予定保険者数</c:v>
                </c:pt>
              </c:strCache>
            </c:strRef>
          </c:tx>
          <c:spPr>
            <a:solidFill>
              <a:schemeClr val="accent5"/>
            </a:solidFill>
            <a:ln w="15875" cmpd="sng">
              <a:solidFill>
                <a:schemeClr val="accent5"/>
              </a:solidFill>
            </a:ln>
            <a:effectLst/>
          </c:spPr>
          <c:invertIfNegative val="0"/>
          <c:dLbls>
            <c:dLbl>
              <c:idx val="10"/>
              <c:layout>
                <c:manualLayout>
                  <c:x val="-1.1538461538461539E-2"/>
                  <c:y val="7.1895416511518337E-3"/>
                </c:manualLayout>
              </c:layout>
              <c:showLegendKey val="0"/>
              <c:showVal val="1"/>
              <c:showCatName val="0"/>
              <c:showSerName val="0"/>
              <c:showPercent val="0"/>
              <c:showBubbleSize val="0"/>
            </c:dLbl>
            <c:txPr>
              <a:bodyPr/>
              <a:lstStyle/>
              <a:p>
                <a:pPr>
                  <a:defRPr sz="1600">
                    <a:solidFill>
                      <a:schemeClr val="tx1"/>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25</c:v>
                </c:pt>
                <c:pt idx="1">
                  <c:v>15</c:v>
                </c:pt>
                <c:pt idx="2">
                  <c:v>10</c:v>
                </c:pt>
                <c:pt idx="3">
                  <c:v>16</c:v>
                </c:pt>
                <c:pt idx="4">
                  <c:v>8</c:v>
                </c:pt>
                <c:pt idx="5">
                  <c:v>19</c:v>
                </c:pt>
                <c:pt idx="6">
                  <c:v>11</c:v>
                </c:pt>
                <c:pt idx="7">
                  <c:v>12</c:v>
                </c:pt>
                <c:pt idx="8">
                  <c:v>11</c:v>
                </c:pt>
                <c:pt idx="9">
                  <c:v>10</c:v>
                </c:pt>
                <c:pt idx="10">
                  <c:v>61</c:v>
                </c:pt>
                <c:pt idx="11">
                  <c:v>37</c:v>
                </c:pt>
                <c:pt idx="12">
                  <c:v>37</c:v>
                </c:pt>
                <c:pt idx="13">
                  <c:v>23</c:v>
                </c:pt>
                <c:pt idx="14">
                  <c:v>18</c:v>
                </c:pt>
                <c:pt idx="15">
                  <c:v>8</c:v>
                </c:pt>
                <c:pt idx="16">
                  <c:v>15</c:v>
                </c:pt>
                <c:pt idx="17">
                  <c:v>8</c:v>
                </c:pt>
                <c:pt idx="18">
                  <c:v>8</c:v>
                </c:pt>
                <c:pt idx="19">
                  <c:v>14</c:v>
                </c:pt>
                <c:pt idx="20">
                  <c:v>8</c:v>
                </c:pt>
                <c:pt idx="21">
                  <c:v>22</c:v>
                </c:pt>
                <c:pt idx="22">
                  <c:v>20</c:v>
                </c:pt>
                <c:pt idx="23">
                  <c:v>11</c:v>
                </c:pt>
                <c:pt idx="24">
                  <c:v>8</c:v>
                </c:pt>
                <c:pt idx="25">
                  <c:v>10</c:v>
                </c:pt>
                <c:pt idx="26">
                  <c:v>23</c:v>
                </c:pt>
                <c:pt idx="27">
                  <c:v>23</c:v>
                </c:pt>
                <c:pt idx="28">
                  <c:v>16</c:v>
                </c:pt>
                <c:pt idx="29">
                  <c:v>4</c:v>
                </c:pt>
                <c:pt idx="30">
                  <c:v>8</c:v>
                </c:pt>
                <c:pt idx="31">
                  <c:v>8</c:v>
                </c:pt>
                <c:pt idx="32">
                  <c:v>18</c:v>
                </c:pt>
                <c:pt idx="33">
                  <c:v>15</c:v>
                </c:pt>
                <c:pt idx="34">
                  <c:v>10</c:v>
                </c:pt>
                <c:pt idx="35">
                  <c:v>2</c:v>
                </c:pt>
                <c:pt idx="36">
                  <c:v>11</c:v>
                </c:pt>
                <c:pt idx="37">
                  <c:v>14</c:v>
                </c:pt>
                <c:pt idx="38">
                  <c:v>18</c:v>
                </c:pt>
                <c:pt idx="39">
                  <c:v>12</c:v>
                </c:pt>
                <c:pt idx="40">
                  <c:v>0</c:v>
                </c:pt>
                <c:pt idx="41">
                  <c:v>3</c:v>
                </c:pt>
                <c:pt idx="42">
                  <c:v>26</c:v>
                </c:pt>
                <c:pt idx="43">
                  <c:v>16</c:v>
                </c:pt>
                <c:pt idx="44">
                  <c:v>11</c:v>
                </c:pt>
                <c:pt idx="45">
                  <c:v>19</c:v>
                </c:pt>
                <c:pt idx="46">
                  <c:v>9</c:v>
                </c:pt>
              </c:numCache>
            </c:numRef>
          </c:val>
        </c:ser>
        <c:ser>
          <c:idx val="1"/>
          <c:order val="1"/>
          <c:tx>
            <c:strRef>
              <c:f>Sheet1!$C$1</c:f>
              <c:strCache>
                <c:ptCount val="1"/>
                <c:pt idx="0">
                  <c:v>全保険者数</c:v>
                </c:pt>
              </c:strCache>
            </c:strRef>
          </c:tx>
          <c:spPr>
            <a:solidFill>
              <a:srgbClr val="FE8002">
                <a:alpha val="40000"/>
              </a:srgbClr>
            </a:solidFill>
            <a:ln w="19050">
              <a:solidFill>
                <a:srgbClr val="FFC000">
                  <a:alpha val="40000"/>
                </a:srgbClr>
              </a:solidFill>
            </a:ln>
          </c:spPr>
          <c:invertIfNegative val="0"/>
          <c:dLbls>
            <c:txPr>
              <a:bodyPr/>
              <a:lstStyle/>
              <a:p>
                <a:pPr>
                  <a:defRPr sz="1200">
                    <a:solidFill>
                      <a:schemeClr val="tx1">
                        <a:lumMod val="50000"/>
                        <a:lumOff val="50000"/>
                      </a:schemeClr>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0.16025641025641027</c:v>
                </c:pt>
                <c:pt idx="1">
                  <c:v>0.375</c:v>
                </c:pt>
                <c:pt idx="2">
                  <c:v>0.41666666666666669</c:v>
                </c:pt>
                <c:pt idx="3">
                  <c:v>0.45714285714285713</c:v>
                </c:pt>
                <c:pt idx="4">
                  <c:v>0.36363636363636365</c:v>
                </c:pt>
                <c:pt idx="5">
                  <c:v>0.54285714285714282</c:v>
                </c:pt>
                <c:pt idx="6">
                  <c:v>0.1864406779661017</c:v>
                </c:pt>
                <c:pt idx="7">
                  <c:v>0.27272727272727271</c:v>
                </c:pt>
                <c:pt idx="8">
                  <c:v>0.44</c:v>
                </c:pt>
                <c:pt idx="9">
                  <c:v>0.2857142857142857</c:v>
                </c:pt>
                <c:pt idx="10">
                  <c:v>1</c:v>
                </c:pt>
                <c:pt idx="11">
                  <c:v>0.68518518518518523</c:v>
                </c:pt>
                <c:pt idx="12">
                  <c:v>0.59677419354838712</c:v>
                </c:pt>
                <c:pt idx="13">
                  <c:v>0.69696969696969702</c:v>
                </c:pt>
                <c:pt idx="14">
                  <c:v>0.6</c:v>
                </c:pt>
                <c:pt idx="15">
                  <c:v>0.88888888888888884</c:v>
                </c:pt>
                <c:pt idx="16">
                  <c:v>0.78947368421052633</c:v>
                </c:pt>
                <c:pt idx="17">
                  <c:v>0.5</c:v>
                </c:pt>
                <c:pt idx="18">
                  <c:v>0.29629629629629628</c:v>
                </c:pt>
                <c:pt idx="19">
                  <c:v>0.22222222222222221</c:v>
                </c:pt>
                <c:pt idx="20">
                  <c:v>0.22222222222222221</c:v>
                </c:pt>
                <c:pt idx="21">
                  <c:v>0.62857142857142856</c:v>
                </c:pt>
                <c:pt idx="22">
                  <c:v>0.39215686274509803</c:v>
                </c:pt>
                <c:pt idx="23">
                  <c:v>0.44</c:v>
                </c:pt>
                <c:pt idx="24">
                  <c:v>0.42105263157894735</c:v>
                </c:pt>
                <c:pt idx="25">
                  <c:v>0.38461538461538464</c:v>
                </c:pt>
                <c:pt idx="26">
                  <c:v>0.56097560975609762</c:v>
                </c:pt>
                <c:pt idx="27">
                  <c:v>0.56097560975609762</c:v>
                </c:pt>
                <c:pt idx="28">
                  <c:v>0.41025641025641024</c:v>
                </c:pt>
                <c:pt idx="29">
                  <c:v>0.13333333333333333</c:v>
                </c:pt>
                <c:pt idx="30">
                  <c:v>0.47058823529411764</c:v>
                </c:pt>
                <c:pt idx="31">
                  <c:v>0.72727272727272729</c:v>
                </c:pt>
                <c:pt idx="32">
                  <c:v>0.66666666666666663</c:v>
                </c:pt>
                <c:pt idx="33">
                  <c:v>0.65217391304347827</c:v>
                </c:pt>
                <c:pt idx="34">
                  <c:v>0.52631578947368418</c:v>
                </c:pt>
                <c:pt idx="35">
                  <c:v>8.6956521739130432E-2</c:v>
                </c:pt>
                <c:pt idx="36">
                  <c:v>0.6470588235294118</c:v>
                </c:pt>
                <c:pt idx="37">
                  <c:v>0.7</c:v>
                </c:pt>
                <c:pt idx="38">
                  <c:v>0.6</c:v>
                </c:pt>
                <c:pt idx="39">
                  <c:v>0.42857142857142855</c:v>
                </c:pt>
                <c:pt idx="40">
                  <c:v>0</c:v>
                </c:pt>
                <c:pt idx="41">
                  <c:v>0.15789473684210525</c:v>
                </c:pt>
                <c:pt idx="42">
                  <c:v>0.57777777777777772</c:v>
                </c:pt>
                <c:pt idx="43">
                  <c:v>0.88888888888888884</c:v>
                </c:pt>
                <c:pt idx="44">
                  <c:v>0.42307692307692307</c:v>
                </c:pt>
                <c:pt idx="45">
                  <c:v>0.44186046511627908</c:v>
                </c:pt>
                <c:pt idx="46">
                  <c:v>0.6428571428571429</c:v>
                </c:pt>
              </c:numCache>
            </c:numRef>
          </c:val>
        </c:ser>
        <c:dLbls>
          <c:showLegendKey val="0"/>
          <c:showVal val="0"/>
          <c:showCatName val="0"/>
          <c:showSerName val="0"/>
          <c:showPercent val="0"/>
          <c:showBubbleSize val="0"/>
        </c:dLbls>
        <c:gapWidth val="0"/>
        <c:overlap val="-30"/>
        <c:axId val="123611008"/>
        <c:axId val="123612544"/>
      </c:barChart>
      <c:catAx>
        <c:axId val="123611008"/>
        <c:scaling>
          <c:orientation val="minMax"/>
        </c:scaling>
        <c:delete val="0"/>
        <c:axPos val="b"/>
        <c:majorTickMark val="out"/>
        <c:minorTickMark val="none"/>
        <c:tickLblPos val="nextTo"/>
        <c:txPr>
          <a:bodyPr rot="0" vert="eaVert"/>
          <a:lstStyle/>
          <a:p>
            <a:pPr>
              <a:defRPr sz="1100"/>
            </a:pPr>
            <a:endParaRPr lang="ja-JP"/>
          </a:p>
        </c:txPr>
        <c:crossAx val="123612544"/>
        <c:crosses val="autoZero"/>
        <c:auto val="1"/>
        <c:lblAlgn val="ctr"/>
        <c:lblOffset val="100"/>
        <c:noMultiLvlLbl val="0"/>
      </c:catAx>
      <c:valAx>
        <c:axId val="123612544"/>
        <c:scaling>
          <c:orientation val="minMax"/>
          <c:max val="80"/>
          <c:min val="0"/>
        </c:scaling>
        <c:delete val="0"/>
        <c:axPos val="l"/>
        <c:majorGridlines/>
        <c:numFmt formatCode="General" sourceLinked="1"/>
        <c:majorTickMark val="out"/>
        <c:minorTickMark val="none"/>
        <c:tickLblPos val="nextTo"/>
        <c:txPr>
          <a:bodyPr/>
          <a:lstStyle/>
          <a:p>
            <a:pPr>
              <a:defRPr sz="1400"/>
            </a:pPr>
            <a:endParaRPr lang="ja-JP"/>
          </a:p>
        </c:txPr>
        <c:crossAx val="123611008"/>
        <c:crosses val="autoZero"/>
        <c:crossBetween val="between"/>
        <c:majorUnit val="50"/>
      </c:valAx>
      <c:spPr>
        <a:ln cmpd="sng"/>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1504328171209907"/>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6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31</c:v>
                </c:pt>
                <c:pt idx="1">
                  <c:v>21</c:v>
                </c:pt>
                <c:pt idx="2">
                  <c:v>13</c:v>
                </c:pt>
                <c:pt idx="3">
                  <c:v>14</c:v>
                </c:pt>
                <c:pt idx="4">
                  <c:v>8</c:v>
                </c:pt>
                <c:pt idx="5">
                  <c:v>31</c:v>
                </c:pt>
                <c:pt idx="6">
                  <c:v>12</c:v>
                </c:pt>
                <c:pt idx="7">
                  <c:v>18</c:v>
                </c:pt>
                <c:pt idx="8">
                  <c:v>10</c:v>
                </c:pt>
                <c:pt idx="9">
                  <c:v>5</c:v>
                </c:pt>
                <c:pt idx="10">
                  <c:v>61</c:v>
                </c:pt>
                <c:pt idx="11">
                  <c:v>43</c:v>
                </c:pt>
                <c:pt idx="12">
                  <c:v>38</c:v>
                </c:pt>
                <c:pt idx="13">
                  <c:v>30</c:v>
                </c:pt>
                <c:pt idx="14">
                  <c:v>21</c:v>
                </c:pt>
                <c:pt idx="15">
                  <c:v>6</c:v>
                </c:pt>
                <c:pt idx="16">
                  <c:v>19</c:v>
                </c:pt>
                <c:pt idx="17">
                  <c:v>16</c:v>
                </c:pt>
                <c:pt idx="18">
                  <c:v>16</c:v>
                </c:pt>
                <c:pt idx="19">
                  <c:v>17</c:v>
                </c:pt>
                <c:pt idx="20">
                  <c:v>14</c:v>
                </c:pt>
                <c:pt idx="21">
                  <c:v>28</c:v>
                </c:pt>
                <c:pt idx="22">
                  <c:v>29</c:v>
                </c:pt>
                <c:pt idx="23">
                  <c:v>18</c:v>
                </c:pt>
                <c:pt idx="24">
                  <c:v>17</c:v>
                </c:pt>
                <c:pt idx="25">
                  <c:v>13</c:v>
                </c:pt>
                <c:pt idx="26">
                  <c:v>37</c:v>
                </c:pt>
                <c:pt idx="27">
                  <c:v>26</c:v>
                </c:pt>
                <c:pt idx="28">
                  <c:v>13</c:v>
                </c:pt>
                <c:pt idx="29">
                  <c:v>6</c:v>
                </c:pt>
                <c:pt idx="30">
                  <c:v>10</c:v>
                </c:pt>
                <c:pt idx="31">
                  <c:v>6</c:v>
                </c:pt>
                <c:pt idx="32">
                  <c:v>17</c:v>
                </c:pt>
                <c:pt idx="33">
                  <c:v>19</c:v>
                </c:pt>
                <c:pt idx="34">
                  <c:v>16</c:v>
                </c:pt>
                <c:pt idx="35">
                  <c:v>2</c:v>
                </c:pt>
                <c:pt idx="36">
                  <c:v>11</c:v>
                </c:pt>
                <c:pt idx="37">
                  <c:v>13</c:v>
                </c:pt>
                <c:pt idx="38">
                  <c:v>16</c:v>
                </c:pt>
                <c:pt idx="39">
                  <c:v>16</c:v>
                </c:pt>
                <c:pt idx="40">
                  <c:v>0</c:v>
                </c:pt>
                <c:pt idx="41">
                  <c:v>5</c:v>
                </c:pt>
                <c:pt idx="42">
                  <c:v>22</c:v>
                </c:pt>
                <c:pt idx="43">
                  <c:v>14</c:v>
                </c:pt>
                <c:pt idx="44">
                  <c:v>4</c:v>
                </c:pt>
                <c:pt idx="45">
                  <c:v>17</c:v>
                </c:pt>
                <c:pt idx="46">
                  <c:v>5</c:v>
                </c:pt>
              </c:numCache>
            </c:numRef>
          </c:val>
        </c:ser>
        <c:dLbls>
          <c:showLegendKey val="0"/>
          <c:showVal val="0"/>
          <c:showCatName val="0"/>
          <c:showSerName val="0"/>
          <c:showPercent val="0"/>
          <c:showBubbleSize val="0"/>
        </c:dLbls>
        <c:gapWidth val="150"/>
        <c:axId val="201598848"/>
        <c:axId val="201600384"/>
      </c:barChart>
      <c:catAx>
        <c:axId val="201598848"/>
        <c:scaling>
          <c:orientation val="minMax"/>
        </c:scaling>
        <c:delete val="0"/>
        <c:axPos val="b"/>
        <c:majorTickMark val="out"/>
        <c:minorTickMark val="none"/>
        <c:tickLblPos val="nextTo"/>
        <c:txPr>
          <a:bodyPr rot="0" vert="eaVert"/>
          <a:lstStyle/>
          <a:p>
            <a:pPr>
              <a:defRPr sz="1050"/>
            </a:pPr>
            <a:endParaRPr lang="ja-JP"/>
          </a:p>
        </c:txPr>
        <c:crossAx val="201600384"/>
        <c:crosses val="autoZero"/>
        <c:auto val="1"/>
        <c:lblAlgn val="ctr"/>
        <c:lblOffset val="100"/>
        <c:noMultiLvlLbl val="0"/>
      </c:catAx>
      <c:valAx>
        <c:axId val="201600384"/>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0159884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63315162527764E-2"/>
          <c:y val="0.13413943946200715"/>
          <c:w val="0.91732636785786392"/>
          <c:h val="0.76613567372727776"/>
        </c:manualLayout>
      </c:layout>
      <c:barChart>
        <c:barDir val="col"/>
        <c:grouping val="clustered"/>
        <c:varyColors val="0"/>
        <c:ser>
          <c:idx val="0"/>
          <c:order val="0"/>
          <c:tx>
            <c:strRef>
              <c:f>Sheet1!$B$1</c:f>
              <c:strCache>
                <c:ptCount val="1"/>
                <c:pt idx="0">
                  <c:v>実施予定保険者数</c:v>
                </c:pt>
              </c:strCache>
            </c:strRef>
          </c:tx>
          <c:spPr>
            <a:solidFill>
              <a:schemeClr val="accent5"/>
            </a:solidFill>
            <a:ln w="15875" cmpd="sng">
              <a:solidFill>
                <a:schemeClr val="accent5"/>
              </a:solidFill>
            </a:ln>
            <a:effectLst/>
          </c:spPr>
          <c:invertIfNegative val="0"/>
          <c:dLbls>
            <c:dLbl>
              <c:idx val="10"/>
              <c:layout>
                <c:manualLayout>
                  <c:x val="-1.1538461538461539E-2"/>
                  <c:y val="7.1895416511518337E-3"/>
                </c:manualLayout>
              </c:layout>
              <c:showLegendKey val="0"/>
              <c:showVal val="1"/>
              <c:showCatName val="0"/>
              <c:showSerName val="0"/>
              <c:showPercent val="0"/>
              <c:showBubbleSize val="0"/>
            </c:dLbl>
            <c:txPr>
              <a:bodyPr/>
              <a:lstStyle/>
              <a:p>
                <a:pPr>
                  <a:defRPr sz="1600">
                    <a:solidFill>
                      <a:schemeClr val="tx1"/>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31</c:v>
                </c:pt>
                <c:pt idx="1">
                  <c:v>21</c:v>
                </c:pt>
                <c:pt idx="2">
                  <c:v>13</c:v>
                </c:pt>
                <c:pt idx="3">
                  <c:v>14</c:v>
                </c:pt>
                <c:pt idx="4">
                  <c:v>8</c:v>
                </c:pt>
                <c:pt idx="5">
                  <c:v>31</c:v>
                </c:pt>
                <c:pt idx="6">
                  <c:v>12</c:v>
                </c:pt>
                <c:pt idx="7">
                  <c:v>18</c:v>
                </c:pt>
                <c:pt idx="8">
                  <c:v>10</c:v>
                </c:pt>
                <c:pt idx="9">
                  <c:v>5</c:v>
                </c:pt>
                <c:pt idx="10">
                  <c:v>61</c:v>
                </c:pt>
                <c:pt idx="11">
                  <c:v>43</c:v>
                </c:pt>
                <c:pt idx="12">
                  <c:v>38</c:v>
                </c:pt>
                <c:pt idx="13">
                  <c:v>30</c:v>
                </c:pt>
                <c:pt idx="14">
                  <c:v>21</c:v>
                </c:pt>
                <c:pt idx="15">
                  <c:v>6</c:v>
                </c:pt>
                <c:pt idx="16">
                  <c:v>19</c:v>
                </c:pt>
                <c:pt idx="17">
                  <c:v>16</c:v>
                </c:pt>
                <c:pt idx="18">
                  <c:v>16</c:v>
                </c:pt>
                <c:pt idx="19">
                  <c:v>17</c:v>
                </c:pt>
                <c:pt idx="20">
                  <c:v>14</c:v>
                </c:pt>
                <c:pt idx="21">
                  <c:v>28</c:v>
                </c:pt>
                <c:pt idx="22">
                  <c:v>29</c:v>
                </c:pt>
                <c:pt idx="23">
                  <c:v>18</c:v>
                </c:pt>
                <c:pt idx="24">
                  <c:v>17</c:v>
                </c:pt>
                <c:pt idx="25">
                  <c:v>13</c:v>
                </c:pt>
                <c:pt idx="26">
                  <c:v>37</c:v>
                </c:pt>
                <c:pt idx="27">
                  <c:v>26</c:v>
                </c:pt>
                <c:pt idx="28">
                  <c:v>13</c:v>
                </c:pt>
                <c:pt idx="29">
                  <c:v>6</c:v>
                </c:pt>
                <c:pt idx="30">
                  <c:v>10</c:v>
                </c:pt>
                <c:pt idx="31">
                  <c:v>6</c:v>
                </c:pt>
                <c:pt idx="32">
                  <c:v>17</c:v>
                </c:pt>
                <c:pt idx="33">
                  <c:v>19</c:v>
                </c:pt>
                <c:pt idx="34">
                  <c:v>16</c:v>
                </c:pt>
                <c:pt idx="35">
                  <c:v>2</c:v>
                </c:pt>
                <c:pt idx="36">
                  <c:v>11</c:v>
                </c:pt>
                <c:pt idx="37">
                  <c:v>13</c:v>
                </c:pt>
                <c:pt idx="38">
                  <c:v>16</c:v>
                </c:pt>
                <c:pt idx="39">
                  <c:v>16</c:v>
                </c:pt>
                <c:pt idx="40">
                  <c:v>0</c:v>
                </c:pt>
                <c:pt idx="41">
                  <c:v>5</c:v>
                </c:pt>
                <c:pt idx="42">
                  <c:v>22</c:v>
                </c:pt>
                <c:pt idx="43">
                  <c:v>14</c:v>
                </c:pt>
                <c:pt idx="44">
                  <c:v>4</c:v>
                </c:pt>
                <c:pt idx="45">
                  <c:v>17</c:v>
                </c:pt>
                <c:pt idx="46">
                  <c:v>5</c:v>
                </c:pt>
              </c:numCache>
            </c:numRef>
          </c:val>
        </c:ser>
        <c:ser>
          <c:idx val="1"/>
          <c:order val="1"/>
          <c:tx>
            <c:strRef>
              <c:f>Sheet1!$C$1</c:f>
              <c:strCache>
                <c:ptCount val="1"/>
                <c:pt idx="0">
                  <c:v>全保険者数</c:v>
                </c:pt>
              </c:strCache>
            </c:strRef>
          </c:tx>
          <c:spPr>
            <a:solidFill>
              <a:srgbClr val="FE8002">
                <a:alpha val="40000"/>
              </a:srgbClr>
            </a:solidFill>
            <a:ln w="19050">
              <a:solidFill>
                <a:srgbClr val="FFC000">
                  <a:alpha val="40000"/>
                </a:srgbClr>
              </a:solidFill>
            </a:ln>
          </c:spPr>
          <c:invertIfNegative val="0"/>
          <c:dLbls>
            <c:txPr>
              <a:bodyPr/>
              <a:lstStyle/>
              <a:p>
                <a:pPr>
                  <a:defRPr sz="1200">
                    <a:solidFill>
                      <a:schemeClr val="tx1">
                        <a:lumMod val="50000"/>
                        <a:lumOff val="50000"/>
                      </a:schemeClr>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0.19871794871794871</c:v>
                </c:pt>
                <c:pt idx="1">
                  <c:v>0.52500000000000002</c:v>
                </c:pt>
                <c:pt idx="2">
                  <c:v>0.54166666666666663</c:v>
                </c:pt>
                <c:pt idx="3">
                  <c:v>0.4</c:v>
                </c:pt>
                <c:pt idx="4">
                  <c:v>0.36363636363636365</c:v>
                </c:pt>
                <c:pt idx="5">
                  <c:v>0.88571428571428568</c:v>
                </c:pt>
                <c:pt idx="6">
                  <c:v>0.20338983050847459</c:v>
                </c:pt>
                <c:pt idx="7">
                  <c:v>0.40909090909090912</c:v>
                </c:pt>
                <c:pt idx="8">
                  <c:v>0.4</c:v>
                </c:pt>
                <c:pt idx="9">
                  <c:v>0.14285714285714285</c:v>
                </c:pt>
                <c:pt idx="10">
                  <c:v>1</c:v>
                </c:pt>
                <c:pt idx="11">
                  <c:v>0.79629629629629628</c:v>
                </c:pt>
                <c:pt idx="12">
                  <c:v>0.61290322580645162</c:v>
                </c:pt>
                <c:pt idx="13">
                  <c:v>0.90909090909090906</c:v>
                </c:pt>
                <c:pt idx="14">
                  <c:v>0.7</c:v>
                </c:pt>
                <c:pt idx="15">
                  <c:v>0.66666666666666663</c:v>
                </c:pt>
                <c:pt idx="16">
                  <c:v>1</c:v>
                </c:pt>
                <c:pt idx="17">
                  <c:v>1</c:v>
                </c:pt>
                <c:pt idx="18">
                  <c:v>0.59259259259259256</c:v>
                </c:pt>
                <c:pt idx="19">
                  <c:v>0.26984126984126983</c:v>
                </c:pt>
                <c:pt idx="20">
                  <c:v>0.3888888888888889</c:v>
                </c:pt>
                <c:pt idx="21">
                  <c:v>0.8</c:v>
                </c:pt>
                <c:pt idx="22">
                  <c:v>0.56862745098039214</c:v>
                </c:pt>
                <c:pt idx="23">
                  <c:v>0.72</c:v>
                </c:pt>
                <c:pt idx="24">
                  <c:v>0.89473684210526316</c:v>
                </c:pt>
                <c:pt idx="25">
                  <c:v>0.5</c:v>
                </c:pt>
                <c:pt idx="26">
                  <c:v>0.90243902439024393</c:v>
                </c:pt>
                <c:pt idx="27">
                  <c:v>0.63414634146341464</c:v>
                </c:pt>
                <c:pt idx="28">
                  <c:v>0.33333333333333331</c:v>
                </c:pt>
                <c:pt idx="29">
                  <c:v>0.2</c:v>
                </c:pt>
                <c:pt idx="30">
                  <c:v>0.58823529411764708</c:v>
                </c:pt>
                <c:pt idx="31">
                  <c:v>0.54545454545454541</c:v>
                </c:pt>
                <c:pt idx="32">
                  <c:v>0.62962962962962965</c:v>
                </c:pt>
                <c:pt idx="33">
                  <c:v>0.82608695652173914</c:v>
                </c:pt>
                <c:pt idx="34">
                  <c:v>0.84210526315789469</c:v>
                </c:pt>
                <c:pt idx="35">
                  <c:v>8.6956521739130432E-2</c:v>
                </c:pt>
                <c:pt idx="36">
                  <c:v>0.6470588235294118</c:v>
                </c:pt>
                <c:pt idx="37">
                  <c:v>0.65</c:v>
                </c:pt>
                <c:pt idx="38">
                  <c:v>0.53333333333333333</c:v>
                </c:pt>
                <c:pt idx="39">
                  <c:v>0.5714285714285714</c:v>
                </c:pt>
                <c:pt idx="40">
                  <c:v>0</c:v>
                </c:pt>
                <c:pt idx="41">
                  <c:v>0.26315789473684209</c:v>
                </c:pt>
                <c:pt idx="42">
                  <c:v>0.48888888888888887</c:v>
                </c:pt>
                <c:pt idx="43">
                  <c:v>0.77777777777777779</c:v>
                </c:pt>
                <c:pt idx="44">
                  <c:v>0.15384615384615385</c:v>
                </c:pt>
                <c:pt idx="45">
                  <c:v>0.39534883720930231</c:v>
                </c:pt>
                <c:pt idx="46">
                  <c:v>0.35714285714285715</c:v>
                </c:pt>
              </c:numCache>
            </c:numRef>
          </c:val>
        </c:ser>
        <c:dLbls>
          <c:showLegendKey val="0"/>
          <c:showVal val="0"/>
          <c:showCatName val="0"/>
          <c:showSerName val="0"/>
          <c:showPercent val="0"/>
          <c:showBubbleSize val="0"/>
        </c:dLbls>
        <c:gapWidth val="0"/>
        <c:overlap val="-30"/>
        <c:axId val="210458112"/>
        <c:axId val="210459648"/>
      </c:barChart>
      <c:catAx>
        <c:axId val="210458112"/>
        <c:scaling>
          <c:orientation val="minMax"/>
        </c:scaling>
        <c:delete val="0"/>
        <c:axPos val="b"/>
        <c:majorTickMark val="out"/>
        <c:minorTickMark val="none"/>
        <c:tickLblPos val="nextTo"/>
        <c:txPr>
          <a:bodyPr rot="0" vert="eaVert"/>
          <a:lstStyle/>
          <a:p>
            <a:pPr>
              <a:defRPr sz="1100"/>
            </a:pPr>
            <a:endParaRPr lang="ja-JP"/>
          </a:p>
        </c:txPr>
        <c:crossAx val="210459648"/>
        <c:crosses val="autoZero"/>
        <c:auto val="1"/>
        <c:lblAlgn val="ctr"/>
        <c:lblOffset val="100"/>
        <c:noMultiLvlLbl val="0"/>
      </c:catAx>
      <c:valAx>
        <c:axId val="210459648"/>
        <c:scaling>
          <c:orientation val="minMax"/>
          <c:max val="80"/>
          <c:min val="0"/>
        </c:scaling>
        <c:delete val="0"/>
        <c:axPos val="l"/>
        <c:majorGridlines/>
        <c:numFmt formatCode="General" sourceLinked="1"/>
        <c:majorTickMark val="out"/>
        <c:minorTickMark val="none"/>
        <c:tickLblPos val="nextTo"/>
        <c:txPr>
          <a:bodyPr/>
          <a:lstStyle/>
          <a:p>
            <a:pPr>
              <a:defRPr sz="1400"/>
            </a:pPr>
            <a:endParaRPr lang="ja-JP"/>
          </a:p>
        </c:txPr>
        <c:crossAx val="210458112"/>
        <c:crosses val="autoZero"/>
        <c:crossBetween val="between"/>
        <c:majorUnit val="50"/>
      </c:valAx>
      <c:spPr>
        <a:ln cmpd="sng"/>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1504328171209907"/>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6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12</c:v>
                </c:pt>
                <c:pt idx="1">
                  <c:v>2</c:v>
                </c:pt>
                <c:pt idx="2">
                  <c:v>4</c:v>
                </c:pt>
                <c:pt idx="3">
                  <c:v>7</c:v>
                </c:pt>
                <c:pt idx="4">
                  <c:v>5</c:v>
                </c:pt>
                <c:pt idx="5">
                  <c:v>11</c:v>
                </c:pt>
                <c:pt idx="6">
                  <c:v>9</c:v>
                </c:pt>
                <c:pt idx="7">
                  <c:v>2</c:v>
                </c:pt>
                <c:pt idx="8">
                  <c:v>4</c:v>
                </c:pt>
                <c:pt idx="9">
                  <c:v>3</c:v>
                </c:pt>
                <c:pt idx="10">
                  <c:v>22</c:v>
                </c:pt>
                <c:pt idx="11">
                  <c:v>15</c:v>
                </c:pt>
                <c:pt idx="12">
                  <c:v>11</c:v>
                </c:pt>
                <c:pt idx="13">
                  <c:v>8</c:v>
                </c:pt>
                <c:pt idx="14">
                  <c:v>7</c:v>
                </c:pt>
                <c:pt idx="15">
                  <c:v>2</c:v>
                </c:pt>
                <c:pt idx="16">
                  <c:v>4</c:v>
                </c:pt>
                <c:pt idx="17">
                  <c:v>2</c:v>
                </c:pt>
                <c:pt idx="18">
                  <c:v>10</c:v>
                </c:pt>
                <c:pt idx="19">
                  <c:v>5</c:v>
                </c:pt>
                <c:pt idx="20">
                  <c:v>3</c:v>
                </c:pt>
                <c:pt idx="21">
                  <c:v>6</c:v>
                </c:pt>
                <c:pt idx="22">
                  <c:v>9</c:v>
                </c:pt>
                <c:pt idx="23">
                  <c:v>13</c:v>
                </c:pt>
                <c:pt idx="24">
                  <c:v>9</c:v>
                </c:pt>
                <c:pt idx="25">
                  <c:v>5</c:v>
                </c:pt>
                <c:pt idx="26">
                  <c:v>12</c:v>
                </c:pt>
                <c:pt idx="27">
                  <c:v>17</c:v>
                </c:pt>
                <c:pt idx="28">
                  <c:v>8</c:v>
                </c:pt>
                <c:pt idx="29">
                  <c:v>4</c:v>
                </c:pt>
                <c:pt idx="30">
                  <c:v>1</c:v>
                </c:pt>
                <c:pt idx="31">
                  <c:v>1</c:v>
                </c:pt>
                <c:pt idx="32">
                  <c:v>8</c:v>
                </c:pt>
                <c:pt idx="33">
                  <c:v>9</c:v>
                </c:pt>
                <c:pt idx="34">
                  <c:v>3</c:v>
                </c:pt>
                <c:pt idx="35">
                  <c:v>2</c:v>
                </c:pt>
                <c:pt idx="36">
                  <c:v>7</c:v>
                </c:pt>
                <c:pt idx="37">
                  <c:v>2</c:v>
                </c:pt>
                <c:pt idx="38">
                  <c:v>3</c:v>
                </c:pt>
                <c:pt idx="39">
                  <c:v>8</c:v>
                </c:pt>
                <c:pt idx="40">
                  <c:v>1</c:v>
                </c:pt>
                <c:pt idx="41">
                  <c:v>3</c:v>
                </c:pt>
                <c:pt idx="42">
                  <c:v>16</c:v>
                </c:pt>
                <c:pt idx="43">
                  <c:v>10</c:v>
                </c:pt>
                <c:pt idx="44">
                  <c:v>5</c:v>
                </c:pt>
                <c:pt idx="45">
                  <c:v>6</c:v>
                </c:pt>
                <c:pt idx="46">
                  <c:v>3</c:v>
                </c:pt>
              </c:numCache>
            </c:numRef>
          </c:val>
        </c:ser>
        <c:dLbls>
          <c:showLegendKey val="0"/>
          <c:showVal val="0"/>
          <c:showCatName val="0"/>
          <c:showSerName val="0"/>
          <c:showPercent val="0"/>
          <c:showBubbleSize val="0"/>
        </c:dLbls>
        <c:gapWidth val="150"/>
        <c:axId val="210573568"/>
        <c:axId val="210575360"/>
      </c:barChart>
      <c:catAx>
        <c:axId val="210573568"/>
        <c:scaling>
          <c:orientation val="minMax"/>
        </c:scaling>
        <c:delete val="0"/>
        <c:axPos val="b"/>
        <c:majorTickMark val="out"/>
        <c:minorTickMark val="none"/>
        <c:tickLblPos val="nextTo"/>
        <c:txPr>
          <a:bodyPr rot="0" vert="eaVert"/>
          <a:lstStyle/>
          <a:p>
            <a:pPr>
              <a:defRPr sz="1050"/>
            </a:pPr>
            <a:endParaRPr lang="ja-JP"/>
          </a:p>
        </c:txPr>
        <c:crossAx val="210575360"/>
        <c:crosses val="autoZero"/>
        <c:auto val="1"/>
        <c:lblAlgn val="ctr"/>
        <c:lblOffset val="100"/>
        <c:noMultiLvlLbl val="0"/>
      </c:catAx>
      <c:valAx>
        <c:axId val="210575360"/>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1057356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63315162527764E-2"/>
          <c:y val="0.13413943946200715"/>
          <c:w val="0.91732636785786392"/>
          <c:h val="0.76613567372727776"/>
        </c:manualLayout>
      </c:layout>
      <c:barChart>
        <c:barDir val="col"/>
        <c:grouping val="clustered"/>
        <c:varyColors val="0"/>
        <c:ser>
          <c:idx val="0"/>
          <c:order val="0"/>
          <c:tx>
            <c:strRef>
              <c:f>Sheet1!$B$1</c:f>
              <c:strCache>
                <c:ptCount val="1"/>
                <c:pt idx="0">
                  <c:v>実施予定保険者数</c:v>
                </c:pt>
              </c:strCache>
            </c:strRef>
          </c:tx>
          <c:spPr>
            <a:solidFill>
              <a:schemeClr val="accent5"/>
            </a:solidFill>
            <a:ln w="15875" cmpd="sng">
              <a:solidFill>
                <a:schemeClr val="accent5"/>
              </a:solidFill>
            </a:ln>
            <a:effectLst/>
          </c:spPr>
          <c:invertIfNegative val="0"/>
          <c:dLbls>
            <c:dLbl>
              <c:idx val="10"/>
              <c:layout>
                <c:manualLayout>
                  <c:x val="-1.1538461538461539E-2"/>
                  <c:y val="7.1895416511518337E-3"/>
                </c:manualLayout>
              </c:layout>
              <c:showLegendKey val="0"/>
              <c:showVal val="1"/>
              <c:showCatName val="0"/>
              <c:showSerName val="0"/>
              <c:showPercent val="0"/>
              <c:showBubbleSize val="0"/>
            </c:dLbl>
            <c:txPr>
              <a:bodyPr/>
              <a:lstStyle/>
              <a:p>
                <a:pPr>
                  <a:defRPr sz="1600">
                    <a:solidFill>
                      <a:schemeClr val="tx1"/>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12</c:v>
                </c:pt>
                <c:pt idx="1">
                  <c:v>2</c:v>
                </c:pt>
                <c:pt idx="2">
                  <c:v>4</c:v>
                </c:pt>
                <c:pt idx="3">
                  <c:v>7</c:v>
                </c:pt>
                <c:pt idx="4">
                  <c:v>5</c:v>
                </c:pt>
                <c:pt idx="5">
                  <c:v>11</c:v>
                </c:pt>
                <c:pt idx="6">
                  <c:v>9</c:v>
                </c:pt>
                <c:pt idx="7">
                  <c:v>2</c:v>
                </c:pt>
                <c:pt idx="8">
                  <c:v>4</c:v>
                </c:pt>
                <c:pt idx="9">
                  <c:v>3</c:v>
                </c:pt>
                <c:pt idx="10">
                  <c:v>22</c:v>
                </c:pt>
                <c:pt idx="11">
                  <c:v>15</c:v>
                </c:pt>
                <c:pt idx="12">
                  <c:v>11</c:v>
                </c:pt>
                <c:pt idx="13">
                  <c:v>8</c:v>
                </c:pt>
                <c:pt idx="14">
                  <c:v>7</c:v>
                </c:pt>
                <c:pt idx="15">
                  <c:v>2</c:v>
                </c:pt>
                <c:pt idx="16">
                  <c:v>4</c:v>
                </c:pt>
                <c:pt idx="17">
                  <c:v>2</c:v>
                </c:pt>
                <c:pt idx="18">
                  <c:v>10</c:v>
                </c:pt>
                <c:pt idx="19">
                  <c:v>5</c:v>
                </c:pt>
                <c:pt idx="20">
                  <c:v>3</c:v>
                </c:pt>
                <c:pt idx="21">
                  <c:v>6</c:v>
                </c:pt>
                <c:pt idx="22">
                  <c:v>9</c:v>
                </c:pt>
                <c:pt idx="23">
                  <c:v>13</c:v>
                </c:pt>
                <c:pt idx="24">
                  <c:v>9</c:v>
                </c:pt>
                <c:pt idx="25">
                  <c:v>5</c:v>
                </c:pt>
                <c:pt idx="26">
                  <c:v>12</c:v>
                </c:pt>
                <c:pt idx="27">
                  <c:v>17</c:v>
                </c:pt>
                <c:pt idx="28">
                  <c:v>8</c:v>
                </c:pt>
                <c:pt idx="29">
                  <c:v>4</c:v>
                </c:pt>
                <c:pt idx="30">
                  <c:v>1</c:v>
                </c:pt>
                <c:pt idx="31">
                  <c:v>1</c:v>
                </c:pt>
                <c:pt idx="32">
                  <c:v>8</c:v>
                </c:pt>
                <c:pt idx="33">
                  <c:v>9</c:v>
                </c:pt>
                <c:pt idx="34">
                  <c:v>3</c:v>
                </c:pt>
                <c:pt idx="35">
                  <c:v>2</c:v>
                </c:pt>
                <c:pt idx="36">
                  <c:v>7</c:v>
                </c:pt>
                <c:pt idx="37">
                  <c:v>2</c:v>
                </c:pt>
                <c:pt idx="38">
                  <c:v>3</c:v>
                </c:pt>
                <c:pt idx="39">
                  <c:v>8</c:v>
                </c:pt>
                <c:pt idx="40">
                  <c:v>1</c:v>
                </c:pt>
                <c:pt idx="41">
                  <c:v>3</c:v>
                </c:pt>
                <c:pt idx="42">
                  <c:v>16</c:v>
                </c:pt>
                <c:pt idx="43">
                  <c:v>10</c:v>
                </c:pt>
                <c:pt idx="44">
                  <c:v>5</c:v>
                </c:pt>
                <c:pt idx="45">
                  <c:v>6</c:v>
                </c:pt>
                <c:pt idx="46">
                  <c:v>3</c:v>
                </c:pt>
              </c:numCache>
            </c:numRef>
          </c:val>
        </c:ser>
        <c:ser>
          <c:idx val="1"/>
          <c:order val="1"/>
          <c:tx>
            <c:strRef>
              <c:f>Sheet1!$C$1</c:f>
              <c:strCache>
                <c:ptCount val="1"/>
                <c:pt idx="0">
                  <c:v>全保険者数</c:v>
                </c:pt>
              </c:strCache>
            </c:strRef>
          </c:tx>
          <c:spPr>
            <a:solidFill>
              <a:srgbClr val="FE8002">
                <a:alpha val="40000"/>
              </a:srgbClr>
            </a:solidFill>
            <a:ln w="19050">
              <a:solidFill>
                <a:srgbClr val="FFC000">
                  <a:alpha val="40000"/>
                </a:srgbClr>
              </a:solidFill>
            </a:ln>
          </c:spPr>
          <c:invertIfNegative val="0"/>
          <c:dLbls>
            <c:txPr>
              <a:bodyPr/>
              <a:lstStyle/>
              <a:p>
                <a:pPr>
                  <a:defRPr sz="1200">
                    <a:solidFill>
                      <a:schemeClr val="tx1">
                        <a:lumMod val="50000"/>
                        <a:lumOff val="50000"/>
                      </a:schemeClr>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7.6923076923076927E-2</c:v>
                </c:pt>
                <c:pt idx="1">
                  <c:v>0.05</c:v>
                </c:pt>
                <c:pt idx="2">
                  <c:v>0.16666666666666666</c:v>
                </c:pt>
                <c:pt idx="3">
                  <c:v>0.2</c:v>
                </c:pt>
                <c:pt idx="4">
                  <c:v>0.22727272727272727</c:v>
                </c:pt>
                <c:pt idx="5">
                  <c:v>0.31428571428571428</c:v>
                </c:pt>
                <c:pt idx="6">
                  <c:v>0.15254237288135594</c:v>
                </c:pt>
                <c:pt idx="7">
                  <c:v>4.5454545454545456E-2</c:v>
                </c:pt>
                <c:pt idx="8">
                  <c:v>0.16</c:v>
                </c:pt>
                <c:pt idx="9">
                  <c:v>8.5714285714285715E-2</c:v>
                </c:pt>
                <c:pt idx="10">
                  <c:v>0.36065573770491804</c:v>
                </c:pt>
                <c:pt idx="11">
                  <c:v>0.27777777777777779</c:v>
                </c:pt>
                <c:pt idx="12">
                  <c:v>0.17741935483870969</c:v>
                </c:pt>
                <c:pt idx="13">
                  <c:v>0.24242424242424243</c:v>
                </c:pt>
                <c:pt idx="14">
                  <c:v>0.23333333333333334</c:v>
                </c:pt>
                <c:pt idx="15">
                  <c:v>0.22222222222222221</c:v>
                </c:pt>
                <c:pt idx="16">
                  <c:v>0.21052631578947367</c:v>
                </c:pt>
                <c:pt idx="17">
                  <c:v>0.125</c:v>
                </c:pt>
                <c:pt idx="18">
                  <c:v>0.37037037037037035</c:v>
                </c:pt>
                <c:pt idx="19">
                  <c:v>7.9365079365079361E-2</c:v>
                </c:pt>
                <c:pt idx="20">
                  <c:v>8.3333333333333329E-2</c:v>
                </c:pt>
                <c:pt idx="21">
                  <c:v>0.17142857142857143</c:v>
                </c:pt>
                <c:pt idx="22">
                  <c:v>0.17647058823529413</c:v>
                </c:pt>
                <c:pt idx="23">
                  <c:v>0.52</c:v>
                </c:pt>
                <c:pt idx="24">
                  <c:v>0.47368421052631576</c:v>
                </c:pt>
                <c:pt idx="25">
                  <c:v>0.19230769230769232</c:v>
                </c:pt>
                <c:pt idx="26">
                  <c:v>0.29268292682926828</c:v>
                </c:pt>
                <c:pt idx="27">
                  <c:v>0.41463414634146339</c:v>
                </c:pt>
                <c:pt idx="28">
                  <c:v>0.20512820512820512</c:v>
                </c:pt>
                <c:pt idx="29">
                  <c:v>0.13333333333333333</c:v>
                </c:pt>
                <c:pt idx="30">
                  <c:v>5.8823529411764705E-2</c:v>
                </c:pt>
                <c:pt idx="31">
                  <c:v>9.0909090909090912E-2</c:v>
                </c:pt>
                <c:pt idx="32">
                  <c:v>0.29629629629629628</c:v>
                </c:pt>
                <c:pt idx="33">
                  <c:v>0.39130434782608697</c:v>
                </c:pt>
                <c:pt idx="34">
                  <c:v>0.15789473684210525</c:v>
                </c:pt>
                <c:pt idx="35">
                  <c:v>8.6956521739130432E-2</c:v>
                </c:pt>
                <c:pt idx="36">
                  <c:v>0.41176470588235292</c:v>
                </c:pt>
                <c:pt idx="37">
                  <c:v>0.1</c:v>
                </c:pt>
                <c:pt idx="38">
                  <c:v>0.1</c:v>
                </c:pt>
                <c:pt idx="39">
                  <c:v>0.2857142857142857</c:v>
                </c:pt>
                <c:pt idx="40">
                  <c:v>0.14285714285714285</c:v>
                </c:pt>
                <c:pt idx="41">
                  <c:v>0.15789473684210525</c:v>
                </c:pt>
                <c:pt idx="42">
                  <c:v>0.35555555555555557</c:v>
                </c:pt>
                <c:pt idx="43">
                  <c:v>0.55555555555555558</c:v>
                </c:pt>
                <c:pt idx="44">
                  <c:v>0.19230769230769232</c:v>
                </c:pt>
                <c:pt idx="45">
                  <c:v>0.13953488372093023</c:v>
                </c:pt>
                <c:pt idx="46">
                  <c:v>0.21428571428571427</c:v>
                </c:pt>
              </c:numCache>
            </c:numRef>
          </c:val>
        </c:ser>
        <c:dLbls>
          <c:showLegendKey val="0"/>
          <c:showVal val="0"/>
          <c:showCatName val="0"/>
          <c:showSerName val="0"/>
          <c:showPercent val="0"/>
          <c:showBubbleSize val="0"/>
        </c:dLbls>
        <c:gapWidth val="0"/>
        <c:overlap val="-30"/>
        <c:axId val="202078464"/>
        <c:axId val="202092544"/>
      </c:barChart>
      <c:catAx>
        <c:axId val="202078464"/>
        <c:scaling>
          <c:orientation val="minMax"/>
        </c:scaling>
        <c:delete val="0"/>
        <c:axPos val="b"/>
        <c:majorTickMark val="out"/>
        <c:minorTickMark val="none"/>
        <c:tickLblPos val="nextTo"/>
        <c:txPr>
          <a:bodyPr rot="0" vert="eaVert"/>
          <a:lstStyle/>
          <a:p>
            <a:pPr>
              <a:defRPr sz="1100"/>
            </a:pPr>
            <a:endParaRPr lang="ja-JP"/>
          </a:p>
        </c:txPr>
        <c:crossAx val="202092544"/>
        <c:crosses val="autoZero"/>
        <c:auto val="1"/>
        <c:lblAlgn val="ctr"/>
        <c:lblOffset val="100"/>
        <c:noMultiLvlLbl val="0"/>
      </c:catAx>
      <c:valAx>
        <c:axId val="202092544"/>
        <c:scaling>
          <c:orientation val="minMax"/>
          <c:max val="80"/>
          <c:min val="0"/>
        </c:scaling>
        <c:delete val="0"/>
        <c:axPos val="l"/>
        <c:majorGridlines/>
        <c:numFmt formatCode="General" sourceLinked="1"/>
        <c:majorTickMark val="out"/>
        <c:minorTickMark val="none"/>
        <c:tickLblPos val="nextTo"/>
        <c:txPr>
          <a:bodyPr/>
          <a:lstStyle/>
          <a:p>
            <a:pPr>
              <a:defRPr sz="1400"/>
            </a:pPr>
            <a:endParaRPr lang="ja-JP"/>
          </a:p>
        </c:txPr>
        <c:crossAx val="202078464"/>
        <c:crosses val="autoZero"/>
        <c:crossBetween val="between"/>
        <c:majorUnit val="50"/>
      </c:valAx>
      <c:spPr>
        <a:ln cmpd="sng"/>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1504328171209907"/>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6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25</c:v>
                </c:pt>
                <c:pt idx="1">
                  <c:v>17</c:v>
                </c:pt>
                <c:pt idx="2">
                  <c:v>8</c:v>
                </c:pt>
                <c:pt idx="3">
                  <c:v>19</c:v>
                </c:pt>
                <c:pt idx="4">
                  <c:v>8</c:v>
                </c:pt>
                <c:pt idx="5">
                  <c:v>27</c:v>
                </c:pt>
                <c:pt idx="6">
                  <c:v>16</c:v>
                </c:pt>
                <c:pt idx="7">
                  <c:v>7</c:v>
                </c:pt>
                <c:pt idx="8">
                  <c:v>9</c:v>
                </c:pt>
                <c:pt idx="9">
                  <c:v>4</c:v>
                </c:pt>
                <c:pt idx="10">
                  <c:v>61</c:v>
                </c:pt>
                <c:pt idx="11">
                  <c:v>28</c:v>
                </c:pt>
                <c:pt idx="12">
                  <c:v>29</c:v>
                </c:pt>
                <c:pt idx="13">
                  <c:v>20</c:v>
                </c:pt>
                <c:pt idx="14">
                  <c:v>15</c:v>
                </c:pt>
                <c:pt idx="15">
                  <c:v>6</c:v>
                </c:pt>
                <c:pt idx="16">
                  <c:v>17</c:v>
                </c:pt>
                <c:pt idx="17">
                  <c:v>11</c:v>
                </c:pt>
                <c:pt idx="18">
                  <c:v>12</c:v>
                </c:pt>
                <c:pt idx="19">
                  <c:v>15</c:v>
                </c:pt>
                <c:pt idx="20">
                  <c:v>11</c:v>
                </c:pt>
                <c:pt idx="21">
                  <c:v>18</c:v>
                </c:pt>
                <c:pt idx="22">
                  <c:v>22</c:v>
                </c:pt>
                <c:pt idx="23">
                  <c:v>14</c:v>
                </c:pt>
                <c:pt idx="24">
                  <c:v>10</c:v>
                </c:pt>
                <c:pt idx="25">
                  <c:v>13</c:v>
                </c:pt>
                <c:pt idx="26">
                  <c:v>28</c:v>
                </c:pt>
                <c:pt idx="27">
                  <c:v>28</c:v>
                </c:pt>
                <c:pt idx="28">
                  <c:v>16</c:v>
                </c:pt>
                <c:pt idx="29">
                  <c:v>5</c:v>
                </c:pt>
                <c:pt idx="30">
                  <c:v>7</c:v>
                </c:pt>
                <c:pt idx="31">
                  <c:v>5</c:v>
                </c:pt>
                <c:pt idx="32">
                  <c:v>13</c:v>
                </c:pt>
                <c:pt idx="33">
                  <c:v>18</c:v>
                </c:pt>
                <c:pt idx="34">
                  <c:v>14</c:v>
                </c:pt>
                <c:pt idx="35">
                  <c:v>3</c:v>
                </c:pt>
                <c:pt idx="36">
                  <c:v>14</c:v>
                </c:pt>
                <c:pt idx="37">
                  <c:v>15</c:v>
                </c:pt>
                <c:pt idx="38">
                  <c:v>13</c:v>
                </c:pt>
                <c:pt idx="39">
                  <c:v>15</c:v>
                </c:pt>
                <c:pt idx="40">
                  <c:v>0</c:v>
                </c:pt>
                <c:pt idx="41">
                  <c:v>8</c:v>
                </c:pt>
                <c:pt idx="42">
                  <c:v>36</c:v>
                </c:pt>
                <c:pt idx="43">
                  <c:v>12</c:v>
                </c:pt>
                <c:pt idx="44">
                  <c:v>11</c:v>
                </c:pt>
                <c:pt idx="45">
                  <c:v>18</c:v>
                </c:pt>
                <c:pt idx="46">
                  <c:v>8</c:v>
                </c:pt>
              </c:numCache>
            </c:numRef>
          </c:val>
        </c:ser>
        <c:dLbls>
          <c:showLegendKey val="0"/>
          <c:showVal val="0"/>
          <c:showCatName val="0"/>
          <c:showSerName val="0"/>
          <c:showPercent val="0"/>
          <c:showBubbleSize val="0"/>
        </c:dLbls>
        <c:gapWidth val="150"/>
        <c:axId val="212412672"/>
        <c:axId val="212434944"/>
      </c:barChart>
      <c:catAx>
        <c:axId val="212412672"/>
        <c:scaling>
          <c:orientation val="minMax"/>
        </c:scaling>
        <c:delete val="0"/>
        <c:axPos val="b"/>
        <c:majorTickMark val="out"/>
        <c:minorTickMark val="none"/>
        <c:tickLblPos val="nextTo"/>
        <c:txPr>
          <a:bodyPr rot="0" vert="eaVert"/>
          <a:lstStyle/>
          <a:p>
            <a:pPr>
              <a:defRPr sz="1050"/>
            </a:pPr>
            <a:endParaRPr lang="ja-JP"/>
          </a:p>
        </c:txPr>
        <c:crossAx val="212434944"/>
        <c:crosses val="autoZero"/>
        <c:auto val="1"/>
        <c:lblAlgn val="ctr"/>
        <c:lblOffset val="100"/>
        <c:noMultiLvlLbl val="0"/>
      </c:catAx>
      <c:valAx>
        <c:axId val="212434944"/>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1241267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63315162527764E-2"/>
          <c:y val="0.13413943946200715"/>
          <c:w val="0.91732636785786392"/>
          <c:h val="0.76613567372727776"/>
        </c:manualLayout>
      </c:layout>
      <c:barChart>
        <c:barDir val="col"/>
        <c:grouping val="clustered"/>
        <c:varyColors val="0"/>
        <c:ser>
          <c:idx val="0"/>
          <c:order val="0"/>
          <c:tx>
            <c:strRef>
              <c:f>Sheet1!$B$1</c:f>
              <c:strCache>
                <c:ptCount val="1"/>
                <c:pt idx="0">
                  <c:v>実施予定保険者数</c:v>
                </c:pt>
              </c:strCache>
            </c:strRef>
          </c:tx>
          <c:spPr>
            <a:solidFill>
              <a:schemeClr val="accent5"/>
            </a:solidFill>
            <a:ln w="15875" cmpd="sng">
              <a:solidFill>
                <a:schemeClr val="accent5"/>
              </a:solidFill>
            </a:ln>
            <a:effectLst/>
          </c:spPr>
          <c:invertIfNegative val="0"/>
          <c:dLbls>
            <c:dLbl>
              <c:idx val="10"/>
              <c:layout>
                <c:manualLayout>
                  <c:x val="-1.1538461538461539E-2"/>
                  <c:y val="7.1895416511518337E-3"/>
                </c:manualLayout>
              </c:layout>
              <c:showLegendKey val="0"/>
              <c:showVal val="1"/>
              <c:showCatName val="0"/>
              <c:showSerName val="0"/>
              <c:showPercent val="0"/>
              <c:showBubbleSize val="0"/>
            </c:dLbl>
            <c:txPr>
              <a:bodyPr/>
              <a:lstStyle/>
              <a:p>
                <a:pPr>
                  <a:defRPr sz="1600">
                    <a:solidFill>
                      <a:schemeClr val="tx1"/>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25</c:v>
                </c:pt>
                <c:pt idx="1">
                  <c:v>17</c:v>
                </c:pt>
                <c:pt idx="2">
                  <c:v>8</c:v>
                </c:pt>
                <c:pt idx="3">
                  <c:v>19</c:v>
                </c:pt>
                <c:pt idx="4">
                  <c:v>8</c:v>
                </c:pt>
                <c:pt idx="5">
                  <c:v>27</c:v>
                </c:pt>
                <c:pt idx="6">
                  <c:v>16</c:v>
                </c:pt>
                <c:pt idx="7">
                  <c:v>7</c:v>
                </c:pt>
                <c:pt idx="8">
                  <c:v>9</c:v>
                </c:pt>
                <c:pt idx="9">
                  <c:v>4</c:v>
                </c:pt>
                <c:pt idx="10">
                  <c:v>61</c:v>
                </c:pt>
                <c:pt idx="11">
                  <c:v>28</c:v>
                </c:pt>
                <c:pt idx="12">
                  <c:v>29</c:v>
                </c:pt>
                <c:pt idx="13">
                  <c:v>20</c:v>
                </c:pt>
                <c:pt idx="14">
                  <c:v>15</c:v>
                </c:pt>
                <c:pt idx="15">
                  <c:v>6</c:v>
                </c:pt>
                <c:pt idx="16">
                  <c:v>17</c:v>
                </c:pt>
                <c:pt idx="17">
                  <c:v>11</c:v>
                </c:pt>
                <c:pt idx="18">
                  <c:v>12</c:v>
                </c:pt>
                <c:pt idx="19">
                  <c:v>15</c:v>
                </c:pt>
                <c:pt idx="20">
                  <c:v>11</c:v>
                </c:pt>
                <c:pt idx="21">
                  <c:v>18</c:v>
                </c:pt>
                <c:pt idx="22">
                  <c:v>22</c:v>
                </c:pt>
                <c:pt idx="23">
                  <c:v>14</c:v>
                </c:pt>
                <c:pt idx="24">
                  <c:v>10</c:v>
                </c:pt>
                <c:pt idx="25">
                  <c:v>13</c:v>
                </c:pt>
                <c:pt idx="26">
                  <c:v>28</c:v>
                </c:pt>
                <c:pt idx="27">
                  <c:v>28</c:v>
                </c:pt>
                <c:pt idx="28">
                  <c:v>16</c:v>
                </c:pt>
                <c:pt idx="29">
                  <c:v>5</c:v>
                </c:pt>
                <c:pt idx="30">
                  <c:v>7</c:v>
                </c:pt>
                <c:pt idx="31">
                  <c:v>5</c:v>
                </c:pt>
                <c:pt idx="32">
                  <c:v>13</c:v>
                </c:pt>
                <c:pt idx="33">
                  <c:v>18</c:v>
                </c:pt>
                <c:pt idx="34">
                  <c:v>14</c:v>
                </c:pt>
                <c:pt idx="35">
                  <c:v>3</c:v>
                </c:pt>
                <c:pt idx="36">
                  <c:v>14</c:v>
                </c:pt>
                <c:pt idx="37">
                  <c:v>15</c:v>
                </c:pt>
                <c:pt idx="38">
                  <c:v>13</c:v>
                </c:pt>
                <c:pt idx="39">
                  <c:v>15</c:v>
                </c:pt>
                <c:pt idx="40">
                  <c:v>0</c:v>
                </c:pt>
                <c:pt idx="41">
                  <c:v>8</c:v>
                </c:pt>
                <c:pt idx="42">
                  <c:v>36</c:v>
                </c:pt>
                <c:pt idx="43">
                  <c:v>12</c:v>
                </c:pt>
                <c:pt idx="44">
                  <c:v>11</c:v>
                </c:pt>
                <c:pt idx="45">
                  <c:v>18</c:v>
                </c:pt>
                <c:pt idx="46">
                  <c:v>8</c:v>
                </c:pt>
              </c:numCache>
            </c:numRef>
          </c:val>
        </c:ser>
        <c:ser>
          <c:idx val="1"/>
          <c:order val="1"/>
          <c:tx>
            <c:strRef>
              <c:f>Sheet1!$C$1</c:f>
              <c:strCache>
                <c:ptCount val="1"/>
                <c:pt idx="0">
                  <c:v>全保険者数</c:v>
                </c:pt>
              </c:strCache>
            </c:strRef>
          </c:tx>
          <c:spPr>
            <a:solidFill>
              <a:srgbClr val="FE8002">
                <a:alpha val="40000"/>
              </a:srgbClr>
            </a:solidFill>
            <a:ln w="19050">
              <a:solidFill>
                <a:srgbClr val="FFC000">
                  <a:alpha val="40000"/>
                </a:srgbClr>
              </a:solidFill>
            </a:ln>
          </c:spPr>
          <c:invertIfNegative val="0"/>
          <c:dLbls>
            <c:txPr>
              <a:bodyPr/>
              <a:lstStyle/>
              <a:p>
                <a:pPr>
                  <a:defRPr sz="1200">
                    <a:solidFill>
                      <a:schemeClr val="tx1">
                        <a:lumMod val="50000"/>
                        <a:lumOff val="50000"/>
                      </a:schemeClr>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0.16025641025641027</c:v>
                </c:pt>
                <c:pt idx="1">
                  <c:v>0.42499999999999999</c:v>
                </c:pt>
                <c:pt idx="2">
                  <c:v>0.33333333333333331</c:v>
                </c:pt>
                <c:pt idx="3">
                  <c:v>0.54285714285714282</c:v>
                </c:pt>
                <c:pt idx="4">
                  <c:v>0.36363636363636365</c:v>
                </c:pt>
                <c:pt idx="5">
                  <c:v>0.77142857142857146</c:v>
                </c:pt>
                <c:pt idx="6">
                  <c:v>0.2711864406779661</c:v>
                </c:pt>
                <c:pt idx="7">
                  <c:v>0.15909090909090909</c:v>
                </c:pt>
                <c:pt idx="8">
                  <c:v>0.36</c:v>
                </c:pt>
                <c:pt idx="9">
                  <c:v>0.11428571428571428</c:v>
                </c:pt>
                <c:pt idx="10">
                  <c:v>1</c:v>
                </c:pt>
                <c:pt idx="11">
                  <c:v>0.51851851851851849</c:v>
                </c:pt>
                <c:pt idx="12">
                  <c:v>0.46774193548387094</c:v>
                </c:pt>
                <c:pt idx="13">
                  <c:v>0.60606060606060608</c:v>
                </c:pt>
                <c:pt idx="14">
                  <c:v>0.5</c:v>
                </c:pt>
                <c:pt idx="15">
                  <c:v>0.66666666666666663</c:v>
                </c:pt>
                <c:pt idx="16">
                  <c:v>0.89473684210526316</c:v>
                </c:pt>
                <c:pt idx="17">
                  <c:v>0.6875</c:v>
                </c:pt>
                <c:pt idx="18">
                  <c:v>0.44444444444444442</c:v>
                </c:pt>
                <c:pt idx="19">
                  <c:v>0.23809523809523808</c:v>
                </c:pt>
                <c:pt idx="20">
                  <c:v>0.30555555555555558</c:v>
                </c:pt>
                <c:pt idx="21">
                  <c:v>0.51428571428571423</c:v>
                </c:pt>
                <c:pt idx="22">
                  <c:v>0.43137254901960786</c:v>
                </c:pt>
                <c:pt idx="23">
                  <c:v>0.56000000000000005</c:v>
                </c:pt>
                <c:pt idx="24">
                  <c:v>0.52631578947368418</c:v>
                </c:pt>
                <c:pt idx="25">
                  <c:v>0.5</c:v>
                </c:pt>
                <c:pt idx="26">
                  <c:v>0.68292682926829273</c:v>
                </c:pt>
                <c:pt idx="27">
                  <c:v>0.68292682926829273</c:v>
                </c:pt>
                <c:pt idx="28">
                  <c:v>0.41025641025641024</c:v>
                </c:pt>
                <c:pt idx="29">
                  <c:v>0.16666666666666666</c:v>
                </c:pt>
                <c:pt idx="30">
                  <c:v>0.41176470588235292</c:v>
                </c:pt>
                <c:pt idx="31">
                  <c:v>0.45454545454545453</c:v>
                </c:pt>
                <c:pt idx="32">
                  <c:v>0.48148148148148145</c:v>
                </c:pt>
                <c:pt idx="33">
                  <c:v>0.78260869565217395</c:v>
                </c:pt>
                <c:pt idx="34">
                  <c:v>0.73684210526315785</c:v>
                </c:pt>
                <c:pt idx="35">
                  <c:v>0.13043478260869565</c:v>
                </c:pt>
                <c:pt idx="36">
                  <c:v>0.82352941176470584</c:v>
                </c:pt>
                <c:pt idx="37">
                  <c:v>0.75</c:v>
                </c:pt>
                <c:pt idx="38">
                  <c:v>0.43333333333333335</c:v>
                </c:pt>
                <c:pt idx="39">
                  <c:v>0.5357142857142857</c:v>
                </c:pt>
                <c:pt idx="40">
                  <c:v>0</c:v>
                </c:pt>
                <c:pt idx="41">
                  <c:v>0.42105263157894735</c:v>
                </c:pt>
                <c:pt idx="42">
                  <c:v>0.8</c:v>
                </c:pt>
                <c:pt idx="43">
                  <c:v>0.66666666666666663</c:v>
                </c:pt>
                <c:pt idx="44">
                  <c:v>0.42307692307692307</c:v>
                </c:pt>
                <c:pt idx="45">
                  <c:v>0.41860465116279072</c:v>
                </c:pt>
                <c:pt idx="46">
                  <c:v>0.5714285714285714</c:v>
                </c:pt>
              </c:numCache>
            </c:numRef>
          </c:val>
        </c:ser>
        <c:dLbls>
          <c:showLegendKey val="0"/>
          <c:showVal val="0"/>
          <c:showCatName val="0"/>
          <c:showSerName val="0"/>
          <c:showPercent val="0"/>
          <c:showBubbleSize val="0"/>
        </c:dLbls>
        <c:gapWidth val="0"/>
        <c:overlap val="-30"/>
        <c:axId val="209487744"/>
        <c:axId val="209489280"/>
      </c:barChart>
      <c:catAx>
        <c:axId val="209487744"/>
        <c:scaling>
          <c:orientation val="minMax"/>
        </c:scaling>
        <c:delete val="0"/>
        <c:axPos val="b"/>
        <c:majorTickMark val="out"/>
        <c:minorTickMark val="none"/>
        <c:tickLblPos val="nextTo"/>
        <c:txPr>
          <a:bodyPr rot="0" vert="eaVert"/>
          <a:lstStyle/>
          <a:p>
            <a:pPr>
              <a:defRPr sz="1100"/>
            </a:pPr>
            <a:endParaRPr lang="ja-JP"/>
          </a:p>
        </c:txPr>
        <c:crossAx val="209489280"/>
        <c:crosses val="autoZero"/>
        <c:auto val="1"/>
        <c:lblAlgn val="ctr"/>
        <c:lblOffset val="100"/>
        <c:noMultiLvlLbl val="0"/>
      </c:catAx>
      <c:valAx>
        <c:axId val="209489280"/>
        <c:scaling>
          <c:orientation val="minMax"/>
          <c:max val="80"/>
          <c:min val="0"/>
        </c:scaling>
        <c:delete val="0"/>
        <c:axPos val="l"/>
        <c:majorGridlines/>
        <c:numFmt formatCode="General" sourceLinked="1"/>
        <c:majorTickMark val="out"/>
        <c:minorTickMark val="none"/>
        <c:tickLblPos val="nextTo"/>
        <c:txPr>
          <a:bodyPr/>
          <a:lstStyle/>
          <a:p>
            <a:pPr>
              <a:defRPr sz="1400"/>
            </a:pPr>
            <a:endParaRPr lang="ja-JP"/>
          </a:p>
        </c:txPr>
        <c:crossAx val="209487744"/>
        <c:crosses val="autoZero"/>
        <c:crossBetween val="between"/>
        <c:majorUnit val="50"/>
      </c:valAx>
      <c:spPr>
        <a:ln cmpd="sng"/>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val>
            <c:numRef>
              <c:f>Sheet1!$A$8:$C$8</c:f>
              <c:numCache>
                <c:formatCode>General</c:formatCode>
                <c:ptCount val="3"/>
                <c:pt idx="0">
                  <c:v>62.35</c:v>
                </c:pt>
                <c:pt idx="1">
                  <c:v>32.94</c:v>
                </c:pt>
                <c:pt idx="2">
                  <c:v>4.71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8.0606784431359477E-2"/>
          <c:y val="9.968711168217019E-2"/>
          <c:w val="0.70814251091442515"/>
          <c:h val="0.83129873407632771"/>
        </c:manualLayout>
      </c:layout>
      <c:pieChart>
        <c:varyColors val="1"/>
        <c:ser>
          <c:idx val="0"/>
          <c:order val="0"/>
          <c:val>
            <c:numRef>
              <c:f>Sheet1!$C$1:$C$3</c:f>
              <c:numCache>
                <c:formatCode>0.0_ </c:formatCode>
                <c:ptCount val="3"/>
                <c:pt idx="0">
                  <c:v>60.674157303370812</c:v>
                </c:pt>
                <c:pt idx="1">
                  <c:v>33.707865168539328</c:v>
                </c:pt>
                <c:pt idx="2">
                  <c:v>5.6179775280898747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191966324729351"/>
          <c:y val="0.10338889548670838"/>
          <c:w val="0.6977743213716997"/>
          <c:h val="0.86620260584073039"/>
        </c:manualLayout>
      </c:layout>
      <c:pieChart>
        <c:varyColors val="1"/>
        <c:ser>
          <c:idx val="0"/>
          <c:order val="0"/>
          <c:val>
            <c:numRef>
              <c:f>Sheet1!$D$1:$D$3</c:f>
              <c:numCache>
                <c:formatCode>General</c:formatCode>
                <c:ptCount val="3"/>
                <c:pt idx="0">
                  <c:v>72</c:v>
                </c:pt>
                <c:pt idx="1">
                  <c:v>27</c:v>
                </c:pt>
                <c:pt idx="2">
                  <c:v>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cat>
            <c:strRef>
              <c:f>Sheet1!$A$1:$C$1</c:f>
              <c:strCache>
                <c:ptCount val="3"/>
                <c:pt idx="0">
                  <c:v>理解できた</c:v>
                </c:pt>
                <c:pt idx="1">
                  <c:v>普通</c:v>
                </c:pt>
                <c:pt idx="2">
                  <c:v>理解できなかった・未記入</c:v>
                </c:pt>
              </c:strCache>
            </c:strRef>
          </c:cat>
          <c:val>
            <c:numRef>
              <c:f>Sheet1!$A$2:$C$2</c:f>
              <c:numCache>
                <c:formatCode>General</c:formatCode>
                <c:ptCount val="3"/>
                <c:pt idx="0">
                  <c:v>51</c:v>
                </c:pt>
                <c:pt idx="1">
                  <c:v>33</c:v>
                </c:pt>
                <c:pt idx="2">
                  <c:v>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bar"/>
        <c:grouping val="clustered"/>
        <c:varyColors val="0"/>
        <c:ser>
          <c:idx val="0"/>
          <c:order val="0"/>
          <c:invertIfNegative val="0"/>
          <c:cat>
            <c:strRef>
              <c:f>Sheet1!$G$116:$T$116</c:f>
              <c:strCache>
                <c:ptCount val="14"/>
                <c:pt idx="0">
                  <c:v>その他</c:v>
                </c:pt>
                <c:pt idx="1">
                  <c:v>一般介護予防事業</c:v>
                </c:pt>
                <c:pt idx="2">
                  <c:v>給付管理、単価の設定</c:v>
                </c:pt>
                <c:pt idx="3">
                  <c:v>事業者指定</c:v>
                </c:pt>
                <c:pt idx="4">
                  <c:v>介護予防ケアマネジメント</c:v>
                </c:pt>
                <c:pt idx="5">
                  <c:v>基本チェックリストの実施</c:v>
                </c:pt>
                <c:pt idx="6">
                  <c:v>サービス類型</c:v>
                </c:pt>
                <c:pt idx="7">
                  <c:v>多様な主体の創出</c:v>
                </c:pt>
                <c:pt idx="8">
                  <c:v>生活支援コーディネーターの配置</c:v>
                </c:pt>
                <c:pt idx="9">
                  <c:v>協議体の設置</c:v>
                </c:pt>
                <c:pt idx="10">
                  <c:v>実施要綱の作成等</c:v>
                </c:pt>
                <c:pt idx="11">
                  <c:v>介護サービス事業者との調整、住民への周知</c:v>
                </c:pt>
                <c:pt idx="12">
                  <c:v>実施スケジュール</c:v>
                </c:pt>
                <c:pt idx="13">
                  <c:v>実態調査</c:v>
                </c:pt>
              </c:strCache>
            </c:strRef>
          </c:cat>
          <c:val>
            <c:numRef>
              <c:f>Sheet1!$G$117:$T$117</c:f>
              <c:numCache>
                <c:formatCode>General</c:formatCode>
                <c:ptCount val="14"/>
                <c:pt idx="0">
                  <c:v>1</c:v>
                </c:pt>
                <c:pt idx="1">
                  <c:v>29</c:v>
                </c:pt>
                <c:pt idx="2">
                  <c:v>53</c:v>
                </c:pt>
                <c:pt idx="3">
                  <c:v>26</c:v>
                </c:pt>
                <c:pt idx="4">
                  <c:v>49</c:v>
                </c:pt>
                <c:pt idx="5">
                  <c:v>30</c:v>
                </c:pt>
                <c:pt idx="6">
                  <c:v>20</c:v>
                </c:pt>
                <c:pt idx="7">
                  <c:v>53</c:v>
                </c:pt>
                <c:pt idx="8">
                  <c:v>64</c:v>
                </c:pt>
                <c:pt idx="9">
                  <c:v>59</c:v>
                </c:pt>
                <c:pt idx="10">
                  <c:v>35</c:v>
                </c:pt>
                <c:pt idx="11">
                  <c:v>57</c:v>
                </c:pt>
                <c:pt idx="12">
                  <c:v>47</c:v>
                </c:pt>
                <c:pt idx="13">
                  <c:v>27</c:v>
                </c:pt>
              </c:numCache>
            </c:numRef>
          </c:val>
        </c:ser>
        <c:dLbls>
          <c:showLegendKey val="0"/>
          <c:showVal val="0"/>
          <c:showCatName val="0"/>
          <c:showSerName val="0"/>
          <c:showPercent val="0"/>
          <c:showBubbleSize val="0"/>
        </c:dLbls>
        <c:gapWidth val="150"/>
        <c:axId val="112083712"/>
        <c:axId val="112085248"/>
      </c:barChart>
      <c:catAx>
        <c:axId val="112083712"/>
        <c:scaling>
          <c:orientation val="minMax"/>
        </c:scaling>
        <c:delete val="0"/>
        <c:axPos val="l"/>
        <c:numFmt formatCode="General" sourceLinked="1"/>
        <c:majorTickMark val="out"/>
        <c:minorTickMark val="none"/>
        <c:tickLblPos val="nextTo"/>
        <c:txPr>
          <a:bodyPr/>
          <a:lstStyle/>
          <a:p>
            <a:pPr>
              <a:defRPr sz="1600" baseline="0">
                <a:latin typeface="ＭＳ Ｐゴシック" pitchFamily="50" charset="-128"/>
                <a:ea typeface="ＭＳ Ｐゴシック" pitchFamily="50" charset="-128"/>
              </a:defRPr>
            </a:pPr>
            <a:endParaRPr lang="ja-JP"/>
          </a:p>
        </c:txPr>
        <c:crossAx val="112085248"/>
        <c:crosses val="autoZero"/>
        <c:auto val="1"/>
        <c:lblAlgn val="ctr"/>
        <c:lblOffset val="100"/>
        <c:noMultiLvlLbl val="0"/>
      </c:catAx>
      <c:valAx>
        <c:axId val="112085248"/>
        <c:scaling>
          <c:orientation val="minMax"/>
        </c:scaling>
        <c:delete val="0"/>
        <c:axPos val="b"/>
        <c:majorGridlines/>
        <c:numFmt formatCode="General" sourceLinked="1"/>
        <c:majorTickMark val="out"/>
        <c:minorTickMark val="none"/>
        <c:tickLblPos val="nextTo"/>
        <c:txPr>
          <a:bodyPr/>
          <a:lstStyle/>
          <a:p>
            <a:pPr>
              <a:defRPr sz="1600" baseline="0"/>
            </a:pPr>
            <a:endParaRPr lang="ja-JP"/>
          </a:p>
        </c:txPr>
        <c:crossAx val="11208371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74276277685908E-2"/>
          <c:y val="3.1560069465821176E-2"/>
          <c:w val="0.91652551712936647"/>
          <c:h val="0.87947468396642658"/>
        </c:manualLayout>
      </c:layout>
      <c:lineChart>
        <c:grouping val="standard"/>
        <c:varyColors val="0"/>
        <c:ser>
          <c:idx val="0"/>
          <c:order val="0"/>
          <c:tx>
            <c:strRef>
              <c:f>Sheet1!$A$2</c:f>
              <c:strCache>
                <c:ptCount val="1"/>
                <c:pt idx="0">
                  <c:v>国</c:v>
                </c:pt>
              </c:strCache>
            </c:strRef>
          </c:tx>
          <c:dLbls>
            <c:dLbl>
              <c:idx val="0"/>
              <c:layout>
                <c:manualLayout>
                  <c:x val="-4.25010329647382E-2"/>
                  <c:y val="3.4614269736707094E-2"/>
                </c:manualLayout>
              </c:layout>
              <c:showLegendKey val="0"/>
              <c:showVal val="1"/>
              <c:showCatName val="0"/>
              <c:showSerName val="0"/>
              <c:showPercent val="0"/>
              <c:showBubbleSize val="0"/>
            </c:dLbl>
            <c:dLbl>
              <c:idx val="1"/>
              <c:layout>
                <c:manualLayout>
                  <c:x val="-3.4000826371790561E-2"/>
                  <c:y val="4.0722670278478937E-2"/>
                </c:manualLayout>
              </c:layout>
              <c:showLegendKey val="0"/>
              <c:showVal val="1"/>
              <c:showCatName val="0"/>
              <c:showSerName val="0"/>
              <c:showPercent val="0"/>
              <c:showBubbleSize val="0"/>
            </c:dLbl>
            <c:dLbl>
              <c:idx val="2"/>
              <c:layout>
                <c:manualLayout>
                  <c:x val="-4.2501032964738145E-2"/>
                  <c:y val="4.6831070820250849E-2"/>
                </c:manualLayout>
              </c:layout>
              <c:spPr/>
              <c:txPr>
                <a:bodyPr/>
                <a:lstStyle/>
                <a:p>
                  <a:pPr>
                    <a:defRPr b="1"/>
                  </a:pPr>
                  <a:endParaRPr lang="ja-JP"/>
                </a:p>
              </c:txPr>
              <c:showLegendKey val="0"/>
              <c:showVal val="1"/>
              <c:showCatName val="0"/>
              <c:showSerName val="0"/>
              <c:showPercent val="0"/>
              <c:showBubbleSize val="0"/>
            </c:dLbl>
            <c:dLbl>
              <c:idx val="3"/>
              <c:layout>
                <c:manualLayout>
                  <c:x val="-3.9667630767088985E-2"/>
                  <c:y val="4.4794776980853289E-2"/>
                </c:manualLayout>
              </c:layout>
              <c:showLegendKey val="0"/>
              <c:showVal val="1"/>
              <c:showCatName val="0"/>
              <c:showSerName val="0"/>
              <c:showPercent val="0"/>
              <c:showBubbleSize val="0"/>
            </c:dLbl>
            <c:dLbl>
              <c:idx val="4"/>
              <c:layout>
                <c:manualLayout>
                  <c:x val="-3.8250929668264377E-2"/>
                  <c:y val="3.4614109411233558E-2"/>
                </c:manualLayout>
              </c:layout>
              <c:showLegendKey val="0"/>
              <c:showVal val="1"/>
              <c:showCatName val="0"/>
              <c:showSerName val="0"/>
              <c:showPercent val="0"/>
              <c:showBubbleSize val="0"/>
            </c:dLbl>
            <c:dLbl>
              <c:idx val="5"/>
              <c:layout>
                <c:manualLayout>
                  <c:x val="-3.8250929668264377E-2"/>
                  <c:y val="3.2578136222783147E-2"/>
                </c:manualLayout>
              </c:layout>
              <c:spPr/>
              <c:txPr>
                <a:bodyPr/>
                <a:lstStyle/>
                <a:p>
                  <a:pPr>
                    <a:defRPr b="1"/>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Sheet1!$B$1:$G$1</c:f>
              <c:strCache>
                <c:ptCount val="6"/>
                <c:pt idx="0">
                  <c:v>H21年度末</c:v>
                </c:pt>
                <c:pt idx="1">
                  <c:v>H22年度末</c:v>
                </c:pt>
                <c:pt idx="2">
                  <c:v>H23年度末</c:v>
                </c:pt>
                <c:pt idx="3">
                  <c:v>H24年度末</c:v>
                </c:pt>
                <c:pt idx="4">
                  <c:v>H25年度末</c:v>
                </c:pt>
                <c:pt idx="5">
                  <c:v>H26年度末</c:v>
                </c:pt>
              </c:strCache>
            </c:strRef>
          </c:cat>
          <c:val>
            <c:numRef>
              <c:f>Sheet1!$B$2:$G$2</c:f>
              <c:numCache>
                <c:formatCode>General</c:formatCode>
                <c:ptCount val="6"/>
                <c:pt idx="0">
                  <c:v>16.8</c:v>
                </c:pt>
                <c:pt idx="1">
                  <c:v>17.399999999999999</c:v>
                </c:pt>
                <c:pt idx="2">
                  <c:v>17.8</c:v>
                </c:pt>
                <c:pt idx="3">
                  <c:v>18.100000000000001</c:v>
                </c:pt>
                <c:pt idx="4">
                  <c:v>18.2</c:v>
                </c:pt>
                <c:pt idx="5">
                  <c:v>18.3</c:v>
                </c:pt>
              </c:numCache>
            </c:numRef>
          </c:val>
          <c:smooth val="0"/>
        </c:ser>
        <c:ser>
          <c:idx val="1"/>
          <c:order val="1"/>
          <c:tx>
            <c:strRef>
              <c:f>Sheet1!$A$3</c:f>
              <c:strCache>
                <c:ptCount val="1"/>
                <c:pt idx="0">
                  <c:v>大分県</c:v>
                </c:pt>
              </c:strCache>
            </c:strRef>
          </c:tx>
          <c:dLbls>
            <c:dLbl>
              <c:idx val="0"/>
              <c:layout>
                <c:manualLayout>
                  <c:x val="-4.25010329647382E-2"/>
                  <c:y val="-4.275896411787642E-2"/>
                </c:manualLayout>
              </c:layout>
              <c:showLegendKey val="0"/>
              <c:showVal val="1"/>
              <c:showCatName val="0"/>
              <c:showSerName val="0"/>
              <c:showPercent val="0"/>
              <c:showBubbleSize val="0"/>
            </c:dLbl>
            <c:dLbl>
              <c:idx val="1"/>
              <c:layout>
                <c:manualLayout>
                  <c:x val="-4.25010329647382E-2"/>
                  <c:y val="-4.2758803792402884E-2"/>
                </c:manualLayout>
              </c:layout>
              <c:showLegendKey val="0"/>
              <c:showVal val="1"/>
              <c:showCatName val="0"/>
              <c:showSerName val="0"/>
              <c:showPercent val="0"/>
              <c:showBubbleSize val="0"/>
            </c:dLbl>
            <c:dLbl>
              <c:idx val="2"/>
              <c:layout>
                <c:manualLayout>
                  <c:x val="-4.1084331865913537E-2"/>
                  <c:y val="-3.2578136222783147E-2"/>
                </c:manualLayout>
              </c:layout>
              <c:spPr/>
              <c:txPr>
                <a:bodyPr/>
                <a:lstStyle/>
                <a:p>
                  <a:pPr>
                    <a:defRPr b="1"/>
                  </a:pPr>
                  <a:endParaRPr lang="ja-JP"/>
                </a:p>
              </c:txPr>
              <c:showLegendKey val="0"/>
              <c:showVal val="1"/>
              <c:showCatName val="0"/>
              <c:showSerName val="0"/>
              <c:showPercent val="0"/>
              <c:showBubbleSize val="0"/>
            </c:dLbl>
            <c:dLbl>
              <c:idx val="3"/>
              <c:layout>
                <c:manualLayout>
                  <c:x val="-3.683422856943977E-2"/>
                  <c:y val="-2.6469735681011308E-2"/>
                </c:manualLayout>
              </c:layout>
              <c:showLegendKey val="0"/>
              <c:showVal val="1"/>
              <c:showCatName val="0"/>
              <c:showSerName val="0"/>
              <c:showPercent val="0"/>
              <c:showBubbleSize val="0"/>
            </c:dLbl>
            <c:dLbl>
              <c:idx val="4"/>
              <c:layout>
                <c:manualLayout>
                  <c:x val="-3.8250929668264377E-2"/>
                  <c:y val="-2.8505869194935255E-2"/>
                </c:manualLayout>
              </c:layout>
              <c:showLegendKey val="0"/>
              <c:showVal val="1"/>
              <c:showCatName val="0"/>
              <c:showSerName val="0"/>
              <c:showPercent val="0"/>
              <c:showBubbleSize val="0"/>
            </c:dLbl>
            <c:dLbl>
              <c:idx val="5"/>
              <c:layout>
                <c:manualLayout>
                  <c:x val="-2.9750723075316739E-2"/>
                  <c:y val="-3.6650403250631042E-2"/>
                </c:manualLayout>
              </c:layout>
              <c:spPr/>
              <c:txPr>
                <a:bodyPr/>
                <a:lstStyle/>
                <a:p>
                  <a:pPr>
                    <a:defRPr b="1"/>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Sheet1!$B$1:$G$1</c:f>
              <c:strCache>
                <c:ptCount val="6"/>
                <c:pt idx="0">
                  <c:v>H21年度末</c:v>
                </c:pt>
                <c:pt idx="1">
                  <c:v>H22年度末</c:v>
                </c:pt>
                <c:pt idx="2">
                  <c:v>H23年度末</c:v>
                </c:pt>
                <c:pt idx="3">
                  <c:v>H24年度末</c:v>
                </c:pt>
                <c:pt idx="4">
                  <c:v>H25年度末</c:v>
                </c:pt>
                <c:pt idx="5">
                  <c:v>H26年度末</c:v>
                </c:pt>
              </c:strCache>
            </c:strRef>
          </c:cat>
          <c:val>
            <c:numRef>
              <c:f>Sheet1!$B$3:$G$3</c:f>
              <c:numCache>
                <c:formatCode>General</c:formatCode>
                <c:ptCount val="6"/>
                <c:pt idx="0">
                  <c:v>18.899999999999999</c:v>
                </c:pt>
                <c:pt idx="1">
                  <c:v>19.7</c:v>
                </c:pt>
                <c:pt idx="2">
                  <c:v>20.100000000000001</c:v>
                </c:pt>
                <c:pt idx="3" formatCode="0.0">
                  <c:v>20</c:v>
                </c:pt>
                <c:pt idx="4">
                  <c:v>19.600000000000001</c:v>
                </c:pt>
                <c:pt idx="5">
                  <c:v>19.3</c:v>
                </c:pt>
              </c:numCache>
            </c:numRef>
          </c:val>
          <c:smooth val="0"/>
        </c:ser>
        <c:dLbls>
          <c:showLegendKey val="0"/>
          <c:showVal val="0"/>
          <c:showCatName val="0"/>
          <c:showSerName val="0"/>
          <c:showPercent val="0"/>
          <c:showBubbleSize val="0"/>
        </c:dLbls>
        <c:marker val="1"/>
        <c:smooth val="0"/>
        <c:axId val="218405504"/>
        <c:axId val="219854720"/>
      </c:lineChart>
      <c:catAx>
        <c:axId val="218405504"/>
        <c:scaling>
          <c:orientation val="minMax"/>
        </c:scaling>
        <c:delete val="0"/>
        <c:axPos val="b"/>
        <c:majorTickMark val="out"/>
        <c:minorTickMark val="none"/>
        <c:tickLblPos val="nextTo"/>
        <c:txPr>
          <a:bodyPr/>
          <a:lstStyle/>
          <a:p>
            <a:pPr>
              <a:defRPr sz="1400"/>
            </a:pPr>
            <a:endParaRPr lang="ja-JP"/>
          </a:p>
        </c:txPr>
        <c:crossAx val="219854720"/>
        <c:crosses val="autoZero"/>
        <c:auto val="1"/>
        <c:lblAlgn val="ctr"/>
        <c:lblOffset val="100"/>
        <c:noMultiLvlLbl val="0"/>
      </c:catAx>
      <c:valAx>
        <c:axId val="219854720"/>
        <c:scaling>
          <c:orientation val="minMax"/>
          <c:min val="16.5"/>
        </c:scaling>
        <c:delete val="0"/>
        <c:axPos val="l"/>
        <c:majorGridlines/>
        <c:numFmt formatCode="General" sourceLinked="1"/>
        <c:majorTickMark val="out"/>
        <c:minorTickMark val="none"/>
        <c:tickLblPos val="nextTo"/>
        <c:txPr>
          <a:bodyPr/>
          <a:lstStyle/>
          <a:p>
            <a:pPr>
              <a:defRPr sz="1400"/>
            </a:pPr>
            <a:endParaRPr lang="ja-JP"/>
          </a:p>
        </c:txPr>
        <c:crossAx val="218405504"/>
        <c:crosses val="autoZero"/>
        <c:crossBetween val="between"/>
      </c:valAx>
    </c:plotArea>
    <c:plotVisOnly val="1"/>
    <c:dispBlanksAs val="gap"/>
    <c:showDLblsOverMax val="0"/>
  </c:chart>
  <c:txPr>
    <a:bodyPr/>
    <a:lstStyle/>
    <a:p>
      <a:pPr>
        <a:defRPr sz="18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5750544982825063"/>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6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20</c:v>
                </c:pt>
                <c:pt idx="1">
                  <c:v>1</c:v>
                </c:pt>
                <c:pt idx="2">
                  <c:v>4</c:v>
                </c:pt>
                <c:pt idx="3">
                  <c:v>3</c:v>
                </c:pt>
                <c:pt idx="4">
                  <c:v>4</c:v>
                </c:pt>
                <c:pt idx="5">
                  <c:v>2</c:v>
                </c:pt>
                <c:pt idx="6">
                  <c:v>5</c:v>
                </c:pt>
                <c:pt idx="7">
                  <c:v>4</c:v>
                </c:pt>
                <c:pt idx="8">
                  <c:v>1</c:v>
                </c:pt>
                <c:pt idx="9">
                  <c:v>17</c:v>
                </c:pt>
                <c:pt idx="10">
                  <c:v>11</c:v>
                </c:pt>
                <c:pt idx="11">
                  <c:v>18</c:v>
                </c:pt>
                <c:pt idx="12">
                  <c:v>10</c:v>
                </c:pt>
                <c:pt idx="13">
                  <c:v>9</c:v>
                </c:pt>
                <c:pt idx="14">
                  <c:v>3</c:v>
                </c:pt>
                <c:pt idx="15">
                  <c:v>2</c:v>
                </c:pt>
                <c:pt idx="16">
                  <c:v>4</c:v>
                </c:pt>
                <c:pt idx="17">
                  <c:v>0</c:v>
                </c:pt>
                <c:pt idx="18">
                  <c:v>3</c:v>
                </c:pt>
                <c:pt idx="19">
                  <c:v>2</c:v>
                </c:pt>
                <c:pt idx="20">
                  <c:v>4</c:v>
                </c:pt>
                <c:pt idx="21">
                  <c:v>4</c:v>
                </c:pt>
                <c:pt idx="22">
                  <c:v>2</c:v>
                </c:pt>
                <c:pt idx="23">
                  <c:v>3</c:v>
                </c:pt>
                <c:pt idx="24">
                  <c:v>1</c:v>
                </c:pt>
                <c:pt idx="25">
                  <c:v>0</c:v>
                </c:pt>
                <c:pt idx="26">
                  <c:v>1</c:v>
                </c:pt>
                <c:pt idx="27">
                  <c:v>2</c:v>
                </c:pt>
                <c:pt idx="28">
                  <c:v>6</c:v>
                </c:pt>
                <c:pt idx="29">
                  <c:v>0</c:v>
                </c:pt>
                <c:pt idx="30">
                  <c:v>1</c:v>
                </c:pt>
                <c:pt idx="31">
                  <c:v>0</c:v>
                </c:pt>
                <c:pt idx="32">
                  <c:v>1</c:v>
                </c:pt>
                <c:pt idx="33">
                  <c:v>2</c:v>
                </c:pt>
                <c:pt idx="34">
                  <c:v>0</c:v>
                </c:pt>
                <c:pt idx="35">
                  <c:v>1</c:v>
                </c:pt>
                <c:pt idx="36">
                  <c:v>0</c:v>
                </c:pt>
                <c:pt idx="37">
                  <c:v>3</c:v>
                </c:pt>
                <c:pt idx="38">
                  <c:v>13</c:v>
                </c:pt>
                <c:pt idx="39">
                  <c:v>8</c:v>
                </c:pt>
                <c:pt idx="40">
                  <c:v>0</c:v>
                </c:pt>
                <c:pt idx="41">
                  <c:v>3</c:v>
                </c:pt>
                <c:pt idx="42">
                  <c:v>4</c:v>
                </c:pt>
                <c:pt idx="43">
                  <c:v>11</c:v>
                </c:pt>
                <c:pt idx="44">
                  <c:v>1</c:v>
                </c:pt>
                <c:pt idx="45">
                  <c:v>6</c:v>
                </c:pt>
                <c:pt idx="46">
                  <c:v>2</c:v>
                </c:pt>
              </c:numCache>
            </c:numRef>
          </c:val>
        </c:ser>
        <c:dLbls>
          <c:showLegendKey val="0"/>
          <c:showVal val="0"/>
          <c:showCatName val="0"/>
          <c:showSerName val="0"/>
          <c:showPercent val="0"/>
          <c:showBubbleSize val="0"/>
        </c:dLbls>
        <c:gapWidth val="150"/>
        <c:axId val="123351808"/>
        <c:axId val="123353344"/>
      </c:barChart>
      <c:catAx>
        <c:axId val="123351808"/>
        <c:scaling>
          <c:orientation val="minMax"/>
        </c:scaling>
        <c:delete val="0"/>
        <c:axPos val="b"/>
        <c:majorTickMark val="out"/>
        <c:minorTickMark val="none"/>
        <c:tickLblPos val="nextTo"/>
        <c:txPr>
          <a:bodyPr rot="0" vert="eaVert"/>
          <a:lstStyle/>
          <a:p>
            <a:pPr>
              <a:defRPr sz="1050"/>
            </a:pPr>
            <a:endParaRPr lang="ja-JP"/>
          </a:p>
        </c:txPr>
        <c:crossAx val="123353344"/>
        <c:crosses val="autoZero"/>
        <c:auto val="1"/>
        <c:lblAlgn val="ctr"/>
        <c:lblOffset val="100"/>
        <c:noMultiLvlLbl val="0"/>
      </c:catAx>
      <c:valAx>
        <c:axId val="123353344"/>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12335180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83848172824553E-2"/>
          <c:y val="0.12515251239806738"/>
          <c:w val="0.91732636785786392"/>
          <c:h val="0.76613567372727776"/>
        </c:manualLayout>
      </c:layout>
      <c:barChart>
        <c:barDir val="col"/>
        <c:grouping val="clustered"/>
        <c:varyColors val="0"/>
        <c:ser>
          <c:idx val="0"/>
          <c:order val="0"/>
          <c:tx>
            <c:strRef>
              <c:f>Sheet1!$B$1</c:f>
              <c:strCache>
                <c:ptCount val="1"/>
                <c:pt idx="0">
                  <c:v>実施予定保険者数</c:v>
                </c:pt>
              </c:strCache>
            </c:strRef>
          </c:tx>
          <c:spPr>
            <a:solidFill>
              <a:schemeClr val="accent5"/>
            </a:solidFill>
            <a:ln w="19050" cmpd="sng">
              <a:solidFill>
                <a:schemeClr val="accent5"/>
              </a:solidFill>
            </a:ln>
            <a:effectLst/>
          </c:spPr>
          <c:invertIfNegative val="0"/>
          <c:dLbls>
            <c:txPr>
              <a:bodyPr/>
              <a:lstStyle/>
              <a:p>
                <a:pPr>
                  <a:defRPr sz="1600">
                    <a:solidFill>
                      <a:schemeClr val="tx1"/>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20</c:v>
                </c:pt>
                <c:pt idx="1">
                  <c:v>1</c:v>
                </c:pt>
                <c:pt idx="2">
                  <c:v>4</c:v>
                </c:pt>
                <c:pt idx="3">
                  <c:v>3</c:v>
                </c:pt>
                <c:pt idx="4">
                  <c:v>4</c:v>
                </c:pt>
                <c:pt idx="5">
                  <c:v>2</c:v>
                </c:pt>
                <c:pt idx="6">
                  <c:v>5</c:v>
                </c:pt>
                <c:pt idx="7">
                  <c:v>4</c:v>
                </c:pt>
                <c:pt idx="8">
                  <c:v>1</c:v>
                </c:pt>
                <c:pt idx="9">
                  <c:v>17</c:v>
                </c:pt>
                <c:pt idx="10">
                  <c:v>11</c:v>
                </c:pt>
                <c:pt idx="11">
                  <c:v>18</c:v>
                </c:pt>
                <c:pt idx="12">
                  <c:v>10</c:v>
                </c:pt>
                <c:pt idx="13">
                  <c:v>9</c:v>
                </c:pt>
                <c:pt idx="14">
                  <c:v>3</c:v>
                </c:pt>
                <c:pt idx="15">
                  <c:v>2</c:v>
                </c:pt>
                <c:pt idx="16">
                  <c:v>4</c:v>
                </c:pt>
                <c:pt idx="17">
                  <c:v>0</c:v>
                </c:pt>
                <c:pt idx="18">
                  <c:v>3</c:v>
                </c:pt>
                <c:pt idx="19">
                  <c:v>2</c:v>
                </c:pt>
                <c:pt idx="20">
                  <c:v>4</c:v>
                </c:pt>
                <c:pt idx="21">
                  <c:v>4</c:v>
                </c:pt>
                <c:pt idx="22">
                  <c:v>2</c:v>
                </c:pt>
                <c:pt idx="23">
                  <c:v>3</c:v>
                </c:pt>
                <c:pt idx="24">
                  <c:v>1</c:v>
                </c:pt>
                <c:pt idx="25">
                  <c:v>0</c:v>
                </c:pt>
                <c:pt idx="26">
                  <c:v>1</c:v>
                </c:pt>
                <c:pt idx="27">
                  <c:v>2</c:v>
                </c:pt>
                <c:pt idx="28">
                  <c:v>6</c:v>
                </c:pt>
                <c:pt idx="29">
                  <c:v>0</c:v>
                </c:pt>
                <c:pt idx="30">
                  <c:v>1</c:v>
                </c:pt>
                <c:pt idx="31">
                  <c:v>0</c:v>
                </c:pt>
                <c:pt idx="32">
                  <c:v>1</c:v>
                </c:pt>
                <c:pt idx="33">
                  <c:v>2</c:v>
                </c:pt>
                <c:pt idx="34">
                  <c:v>0</c:v>
                </c:pt>
                <c:pt idx="35">
                  <c:v>1</c:v>
                </c:pt>
                <c:pt idx="36">
                  <c:v>0</c:v>
                </c:pt>
                <c:pt idx="37">
                  <c:v>3</c:v>
                </c:pt>
                <c:pt idx="38">
                  <c:v>13</c:v>
                </c:pt>
                <c:pt idx="39">
                  <c:v>8</c:v>
                </c:pt>
                <c:pt idx="40">
                  <c:v>0</c:v>
                </c:pt>
                <c:pt idx="41">
                  <c:v>3</c:v>
                </c:pt>
                <c:pt idx="42">
                  <c:v>4</c:v>
                </c:pt>
                <c:pt idx="43">
                  <c:v>11</c:v>
                </c:pt>
                <c:pt idx="44">
                  <c:v>1</c:v>
                </c:pt>
                <c:pt idx="45">
                  <c:v>6</c:v>
                </c:pt>
                <c:pt idx="46">
                  <c:v>2</c:v>
                </c:pt>
              </c:numCache>
            </c:numRef>
          </c:val>
        </c:ser>
        <c:ser>
          <c:idx val="1"/>
          <c:order val="1"/>
          <c:tx>
            <c:strRef>
              <c:f>Sheet1!$C$1</c:f>
              <c:strCache>
                <c:ptCount val="1"/>
                <c:pt idx="0">
                  <c:v>全保険者数</c:v>
                </c:pt>
              </c:strCache>
            </c:strRef>
          </c:tx>
          <c:spPr>
            <a:solidFill>
              <a:srgbClr val="FE8002">
                <a:alpha val="40000"/>
              </a:srgbClr>
            </a:solidFill>
            <a:ln w="19050">
              <a:solidFill>
                <a:srgbClr val="FFC000">
                  <a:alpha val="40000"/>
                </a:srgbClr>
              </a:solidFill>
            </a:ln>
          </c:spPr>
          <c:invertIfNegative val="0"/>
          <c:dLbls>
            <c:txPr>
              <a:bodyPr/>
              <a:lstStyle/>
              <a:p>
                <a:pPr>
                  <a:defRPr sz="1200">
                    <a:solidFill>
                      <a:schemeClr val="tx1">
                        <a:lumMod val="50000"/>
                        <a:lumOff val="50000"/>
                      </a:schemeClr>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0.12820512820512819</c:v>
                </c:pt>
                <c:pt idx="1">
                  <c:v>2.5000000000000001E-2</c:v>
                </c:pt>
                <c:pt idx="2">
                  <c:v>0.16666666666666666</c:v>
                </c:pt>
                <c:pt idx="3">
                  <c:v>8.5714285714285715E-2</c:v>
                </c:pt>
                <c:pt idx="4">
                  <c:v>0.18181818181818182</c:v>
                </c:pt>
                <c:pt idx="5">
                  <c:v>5.7142857142857141E-2</c:v>
                </c:pt>
                <c:pt idx="6">
                  <c:v>8.4745762711864403E-2</c:v>
                </c:pt>
                <c:pt idx="7">
                  <c:v>9.0909090909090912E-2</c:v>
                </c:pt>
                <c:pt idx="8">
                  <c:v>0.04</c:v>
                </c:pt>
                <c:pt idx="9">
                  <c:v>0.48571428571428571</c:v>
                </c:pt>
                <c:pt idx="10">
                  <c:v>0.18032786885245902</c:v>
                </c:pt>
                <c:pt idx="11">
                  <c:v>0.33333333333333331</c:v>
                </c:pt>
                <c:pt idx="12">
                  <c:v>0.16129032258064516</c:v>
                </c:pt>
                <c:pt idx="13">
                  <c:v>0.27272727272727271</c:v>
                </c:pt>
                <c:pt idx="14">
                  <c:v>0.1</c:v>
                </c:pt>
                <c:pt idx="15">
                  <c:v>0.22222222222222221</c:v>
                </c:pt>
                <c:pt idx="16">
                  <c:v>0.21052631578947367</c:v>
                </c:pt>
                <c:pt idx="17">
                  <c:v>0</c:v>
                </c:pt>
                <c:pt idx="18">
                  <c:v>0.1111111111111111</c:v>
                </c:pt>
                <c:pt idx="19">
                  <c:v>3.1746031746031744E-2</c:v>
                </c:pt>
                <c:pt idx="20">
                  <c:v>0.1111111111111111</c:v>
                </c:pt>
                <c:pt idx="21">
                  <c:v>0.11428571428571428</c:v>
                </c:pt>
                <c:pt idx="22">
                  <c:v>3.9215686274509803E-2</c:v>
                </c:pt>
                <c:pt idx="23">
                  <c:v>0.12</c:v>
                </c:pt>
                <c:pt idx="24">
                  <c:v>5.2631578947368418E-2</c:v>
                </c:pt>
                <c:pt idx="25">
                  <c:v>0</c:v>
                </c:pt>
                <c:pt idx="26">
                  <c:v>2.4390243902439025E-2</c:v>
                </c:pt>
                <c:pt idx="27">
                  <c:v>4.878048780487805E-2</c:v>
                </c:pt>
                <c:pt idx="28">
                  <c:v>0.15384615384615385</c:v>
                </c:pt>
                <c:pt idx="29">
                  <c:v>0</c:v>
                </c:pt>
                <c:pt idx="30">
                  <c:v>5.8823529411764705E-2</c:v>
                </c:pt>
                <c:pt idx="31">
                  <c:v>0</c:v>
                </c:pt>
                <c:pt idx="32">
                  <c:v>3.7037037037037035E-2</c:v>
                </c:pt>
                <c:pt idx="33">
                  <c:v>8.6956521739130432E-2</c:v>
                </c:pt>
                <c:pt idx="34">
                  <c:v>0</c:v>
                </c:pt>
                <c:pt idx="35">
                  <c:v>4.3478260869565216E-2</c:v>
                </c:pt>
                <c:pt idx="36">
                  <c:v>0</c:v>
                </c:pt>
                <c:pt idx="37">
                  <c:v>0.15</c:v>
                </c:pt>
                <c:pt idx="38">
                  <c:v>0.43333333333333335</c:v>
                </c:pt>
                <c:pt idx="39">
                  <c:v>0.2857142857142857</c:v>
                </c:pt>
                <c:pt idx="40">
                  <c:v>0</c:v>
                </c:pt>
                <c:pt idx="41">
                  <c:v>0.15789473684210525</c:v>
                </c:pt>
                <c:pt idx="42">
                  <c:v>8.8888888888888892E-2</c:v>
                </c:pt>
                <c:pt idx="43">
                  <c:v>0.61111111111111116</c:v>
                </c:pt>
                <c:pt idx="44">
                  <c:v>3.8461538461538464E-2</c:v>
                </c:pt>
                <c:pt idx="45">
                  <c:v>0.13953488372093023</c:v>
                </c:pt>
                <c:pt idx="46">
                  <c:v>0.14285714285714285</c:v>
                </c:pt>
              </c:numCache>
            </c:numRef>
          </c:val>
        </c:ser>
        <c:dLbls>
          <c:showLegendKey val="0"/>
          <c:showVal val="0"/>
          <c:showCatName val="0"/>
          <c:showSerName val="0"/>
          <c:showPercent val="0"/>
          <c:showBubbleSize val="0"/>
        </c:dLbls>
        <c:gapWidth val="100"/>
        <c:overlap val="40"/>
        <c:axId val="123394688"/>
        <c:axId val="123470208"/>
      </c:barChart>
      <c:catAx>
        <c:axId val="123394688"/>
        <c:scaling>
          <c:orientation val="minMax"/>
        </c:scaling>
        <c:delete val="0"/>
        <c:axPos val="b"/>
        <c:majorTickMark val="out"/>
        <c:minorTickMark val="none"/>
        <c:tickLblPos val="nextTo"/>
        <c:txPr>
          <a:bodyPr rot="0" vert="eaVert"/>
          <a:lstStyle/>
          <a:p>
            <a:pPr>
              <a:defRPr sz="1100"/>
            </a:pPr>
            <a:endParaRPr lang="ja-JP"/>
          </a:p>
        </c:txPr>
        <c:crossAx val="123470208"/>
        <c:crosses val="autoZero"/>
        <c:auto val="1"/>
        <c:lblAlgn val="ctr"/>
        <c:lblOffset val="100"/>
        <c:noMultiLvlLbl val="0"/>
      </c:catAx>
      <c:valAx>
        <c:axId val="123470208"/>
        <c:scaling>
          <c:orientation val="minMax"/>
          <c:max val="70"/>
          <c:min val="0"/>
        </c:scaling>
        <c:delete val="0"/>
        <c:axPos val="l"/>
        <c:majorGridlines/>
        <c:numFmt formatCode="General" sourceLinked="1"/>
        <c:majorTickMark val="out"/>
        <c:minorTickMark val="none"/>
        <c:tickLblPos val="nextTo"/>
        <c:txPr>
          <a:bodyPr/>
          <a:lstStyle/>
          <a:p>
            <a:pPr>
              <a:defRPr sz="1400"/>
            </a:pPr>
            <a:endParaRPr lang="ja-JP"/>
          </a:p>
        </c:txPr>
        <c:crossAx val="123394688"/>
        <c:crosses val="autoZero"/>
        <c:crossBetween val="between"/>
        <c:majorUnit val="50"/>
      </c:valAx>
      <c:spPr>
        <a:ln cmpd="sng"/>
      </c:spPr>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0.24138</cdr:y>
    </cdr:from>
    <cdr:to>
      <cdr:x>0.39318</cdr:x>
      <cdr:y>0.50137</cdr:y>
    </cdr:to>
    <cdr:sp macro="" textlink="">
      <cdr:nvSpPr>
        <cdr:cNvPr id="3" name="Text Box 3"/>
        <cdr:cNvSpPr txBox="1">
          <a:spLocks xmlns:a="http://schemas.openxmlformats.org/drawingml/2006/main" noChangeArrowheads="1"/>
        </cdr:cNvSpPr>
      </cdr:nvSpPr>
      <cdr:spPr bwMode="auto">
        <a:xfrm xmlns:a="http://schemas.openxmlformats.org/drawingml/2006/main">
          <a:off x="0" y="382388"/>
          <a:ext cx="651174" cy="4118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74295" tIns="8890" rIns="74295" bIns="8890" numCol="1" anchor="t" anchorCtr="0" compatLnSpc="1">
          <a:prstTxWarp prst="textNoShape">
            <a:avLst/>
          </a:prstTxWarp>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普通</a:t>
          </a:r>
        </a:p>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32.9</a:t>
          </a: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a:t>
          </a:r>
          <a:endParaRPr kumimoji="1" lang="ja-JP" sz="1200" b="0" i="0" u="none" strike="noStrike" cap="none" normalizeH="0" baseline="0" dirty="0" smtClean="0">
            <a:ln>
              <a:noFill/>
            </a:ln>
            <a:solidFill>
              <a:sysClr val="windowText" lastClr="000000"/>
            </a:solidFill>
            <a:effectLst/>
            <a:latin typeface="Arial" pitchFamily="34" charset="0"/>
            <a:ea typeface="ＭＳ Ｐゴシック" pitchFamily="50" charset="-128"/>
            <a:cs typeface="ＭＳ Ｐゴシック"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0.27531</cdr:y>
    </cdr:from>
    <cdr:to>
      <cdr:x>0.33333</cdr:x>
      <cdr:y>0.54162</cdr:y>
    </cdr:to>
    <cdr:sp macro="" textlink="">
      <cdr:nvSpPr>
        <cdr:cNvPr id="2" name="Text Box 3"/>
        <cdr:cNvSpPr txBox="1">
          <a:spLocks xmlns:a="http://schemas.openxmlformats.org/drawingml/2006/main" noChangeArrowheads="1"/>
        </cdr:cNvSpPr>
      </cdr:nvSpPr>
      <cdr:spPr bwMode="auto">
        <a:xfrm xmlns:a="http://schemas.openxmlformats.org/drawingml/2006/main">
          <a:off x="0" y="455962"/>
          <a:ext cx="648072" cy="4410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74295" tIns="8890" rIns="74295" bIns="8890" numCol="1" anchor="t" anchorCtr="0" compatLnSpc="1">
          <a:prstTxWarp prst="textNoShape">
            <a:avLst/>
          </a:prstTxWarp>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普通</a:t>
          </a:r>
        </a:p>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33.7</a:t>
          </a: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a:t>
          </a:r>
          <a:endParaRPr kumimoji="1" lang="ja-JP" sz="1200" b="0" i="0" u="none" strike="noStrike" cap="none" normalizeH="0" baseline="0" dirty="0" smtClean="0">
            <a:ln>
              <a:noFill/>
            </a:ln>
            <a:solidFill>
              <a:sysClr val="windowText" lastClr="000000"/>
            </a:solidFill>
            <a:effectLst/>
            <a:latin typeface="Arial" pitchFamily="34" charset="0"/>
            <a:ea typeface="ＭＳ Ｐゴシック" pitchFamily="50" charset="-128"/>
            <a:cs typeface="ＭＳ Ｐゴシック"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0.37078</cdr:x>
      <cdr:y>0.70474</cdr:y>
    </cdr:from>
    <cdr:to>
      <cdr:x>0.89291</cdr:x>
      <cdr:y>0.98613</cdr:y>
    </cdr:to>
    <cdr:sp macro="" textlink="">
      <cdr:nvSpPr>
        <cdr:cNvPr id="2" name="Text Box 2"/>
        <cdr:cNvSpPr txBox="1">
          <a:spLocks xmlns:a="http://schemas.openxmlformats.org/drawingml/2006/main" noChangeArrowheads="1"/>
        </cdr:cNvSpPr>
      </cdr:nvSpPr>
      <cdr:spPr bwMode="auto">
        <a:xfrm xmlns:a="http://schemas.openxmlformats.org/drawingml/2006/main">
          <a:off x="728112" y="1392253"/>
          <a:ext cx="1025339" cy="5558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74295" tIns="8890" rIns="74295" bIns="8890" numCol="1" anchor="t" anchorCtr="0" compatLnSpc="1">
          <a:prstTxWarp prst="textNoShape">
            <a:avLst/>
          </a:prstTxWarp>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 理解できた</a:t>
          </a:r>
          <a:r>
            <a:rPr kumimoji="1" lang="en-US" altLang="ja-JP"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68.6</a:t>
          </a: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a:t>
          </a:r>
          <a:endParaRPr kumimoji="1" lang="ja-JP" sz="1200" b="0" i="0" u="none" strike="noStrike" cap="none" normalizeH="0" baseline="0" dirty="0" smtClean="0">
            <a:ln>
              <a:noFill/>
            </a:ln>
            <a:solidFill>
              <a:sysClr val="windowText" lastClr="000000"/>
            </a:solidFill>
            <a:effectLst/>
            <a:latin typeface="Arial" pitchFamily="34" charset="0"/>
            <a:ea typeface="ＭＳ Ｐゴシック" pitchFamily="50" charset="-128"/>
            <a:cs typeface="ＭＳ Ｐゴシック" pitchFamily="50" charset="-128"/>
          </a:endParaRPr>
        </a:p>
      </cdr:txBody>
    </cdr:sp>
  </cdr:relSizeAnchor>
  <cdr:relSizeAnchor xmlns:cdr="http://schemas.openxmlformats.org/drawingml/2006/chartDrawing">
    <cdr:from>
      <cdr:x>0</cdr:x>
      <cdr:y>0.3083</cdr:y>
    </cdr:from>
    <cdr:to>
      <cdr:x>0.3198</cdr:x>
      <cdr:y>0.56829</cdr:y>
    </cdr:to>
    <cdr:sp macro="" textlink="">
      <cdr:nvSpPr>
        <cdr:cNvPr id="3" name="Text Box 3"/>
        <cdr:cNvSpPr txBox="1">
          <a:spLocks xmlns:a="http://schemas.openxmlformats.org/drawingml/2006/main" noChangeArrowheads="1"/>
        </cdr:cNvSpPr>
      </cdr:nvSpPr>
      <cdr:spPr bwMode="auto">
        <a:xfrm xmlns:a="http://schemas.openxmlformats.org/drawingml/2006/main">
          <a:off x="-25085" y="609067"/>
          <a:ext cx="628004" cy="5136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74295" tIns="8890" rIns="74295" bIns="8890" numCol="1" anchor="t" anchorCtr="0" compatLnSpc="1">
          <a:prstTxWarp prst="textNoShape">
            <a:avLst/>
          </a:prstTxWarp>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普通</a:t>
          </a:r>
        </a:p>
        <a:p xmlns:a="http://schemas.openxmlformats.org/drawingml/2006/main">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25.7</a:t>
          </a:r>
          <a:r>
            <a:rPr kumimoji="1" lang="ja-JP" altLang="en-US" sz="1200" b="1" i="0" u="none" strike="noStrike" cap="none" normalizeH="0" baseline="0" dirty="0" smtClean="0">
              <a:ln>
                <a:noFill/>
              </a:ln>
              <a:solidFill>
                <a:sysClr val="windowText" lastClr="000000"/>
              </a:solidFill>
              <a:effectLst/>
              <a:latin typeface="ＭＳ ゴシック" pitchFamily="49" charset="-128"/>
              <a:ea typeface="ＭＳ ゴシック" pitchFamily="49" charset="-128"/>
              <a:cs typeface="ＭＳ Ｐゴシック" pitchFamily="50" charset="-128"/>
            </a:rPr>
            <a:t>％</a:t>
          </a:r>
          <a:endParaRPr kumimoji="1" lang="ja-JP" sz="1200" b="0" i="0" u="none" strike="noStrike" cap="none" normalizeH="0" baseline="0" dirty="0" smtClean="0">
            <a:ln>
              <a:noFill/>
            </a:ln>
            <a:solidFill>
              <a:sysClr val="windowText" lastClr="000000"/>
            </a:solidFill>
            <a:effectLst/>
            <a:latin typeface="Arial" pitchFamily="34" charset="0"/>
            <a:ea typeface="ＭＳ Ｐゴシック" pitchFamily="50" charset="-128"/>
            <a:cs typeface="ＭＳ Ｐゴシック"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0.26748</cdr:y>
    </cdr:from>
    <cdr:to>
      <cdr:x>0.07179</cdr:x>
      <cdr:y>0.32141</cdr:y>
    </cdr:to>
    <cdr:sp macro="" textlink="">
      <cdr:nvSpPr>
        <cdr:cNvPr id="2" name="テキスト ボックス 1"/>
        <cdr:cNvSpPr txBox="1"/>
      </cdr:nvSpPr>
      <cdr:spPr>
        <a:xfrm xmlns:a="http://schemas.openxmlformats.org/drawingml/2006/main">
          <a:off x="0" y="1889991"/>
          <a:ext cx="711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0.01898</cdr:x>
      <cdr:y>0.17238</cdr:y>
    </cdr:from>
    <cdr:to>
      <cdr:x>0.09615</cdr:x>
      <cdr:y>0.23849</cdr:y>
    </cdr:to>
    <cdr:sp macro="" textlink="">
      <cdr:nvSpPr>
        <cdr:cNvPr id="2" name="タイトル 1"/>
        <cdr:cNvSpPr txBox="1">
          <a:spLocks xmlns:a="http://schemas.openxmlformats.org/drawingml/2006/main"/>
        </cdr:cNvSpPr>
      </cdr:nvSpPr>
      <cdr:spPr bwMode="auto">
        <a:xfrm xmlns:a="http://schemas.openxmlformats.org/drawingml/2006/main">
          <a:off x="188015" y="1217972"/>
          <a:ext cx="764485" cy="467162"/>
        </a:xfrm>
        <a:prstGeom xmlns:a="http://schemas.openxmlformats.org/drawingml/2006/main" prst="rect">
          <a:avLst/>
        </a:prstGeom>
        <a:noFill xmlns:a="http://schemas.openxmlformats.org/drawingml/2006/main"/>
        <a:ln xmlns:a="http://schemas.openxmlformats.org/drawingml/2006/main" w="28575" cap="flat" cmpd="sng" algn="ctr">
          <a:noFill/>
          <a:prstDash val="solid"/>
          <a:miter lim="800000"/>
        </a:ln>
        <a:ex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3600" dirty="0">
              <a:latin typeface="+mj-lt"/>
              <a:ea typeface="Arial Unicode MS" panose="020B0604020202020204" pitchFamily="50" charset="-128"/>
              <a:cs typeface="Arial Unicode MS" panose="020B0604020202020204" pitchFamily="50" charset="-128"/>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0.01898</cdr:x>
      <cdr:y>0.17238</cdr:y>
    </cdr:from>
    <cdr:to>
      <cdr:x>0.09615</cdr:x>
      <cdr:y>0.23849</cdr:y>
    </cdr:to>
    <cdr:sp macro="" textlink="">
      <cdr:nvSpPr>
        <cdr:cNvPr id="2" name="タイトル 1"/>
        <cdr:cNvSpPr txBox="1">
          <a:spLocks xmlns:a="http://schemas.openxmlformats.org/drawingml/2006/main"/>
        </cdr:cNvSpPr>
      </cdr:nvSpPr>
      <cdr:spPr bwMode="auto">
        <a:xfrm xmlns:a="http://schemas.openxmlformats.org/drawingml/2006/main">
          <a:off x="188015" y="1217972"/>
          <a:ext cx="764485" cy="467162"/>
        </a:xfrm>
        <a:prstGeom xmlns:a="http://schemas.openxmlformats.org/drawingml/2006/main" prst="rect">
          <a:avLst/>
        </a:prstGeom>
        <a:noFill xmlns:a="http://schemas.openxmlformats.org/drawingml/2006/main"/>
        <a:ln xmlns:a="http://schemas.openxmlformats.org/drawingml/2006/main" w="28575" cap="flat" cmpd="sng" algn="ctr">
          <a:noFill/>
          <a:prstDash val="solid"/>
          <a:miter lim="800000"/>
        </a:ln>
        <a:ex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3600" dirty="0">
              <a:latin typeface="+mj-lt"/>
              <a:ea typeface="Arial Unicode MS" panose="020B0604020202020204" pitchFamily="50" charset="-128"/>
              <a:cs typeface="Arial Unicode MS" panose="020B0604020202020204" pitchFamily="50" charset="-128"/>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0.01898</cdr:x>
      <cdr:y>0.17238</cdr:y>
    </cdr:from>
    <cdr:to>
      <cdr:x>0.09615</cdr:x>
      <cdr:y>0.23849</cdr:y>
    </cdr:to>
    <cdr:sp macro="" textlink="">
      <cdr:nvSpPr>
        <cdr:cNvPr id="2" name="タイトル 1"/>
        <cdr:cNvSpPr txBox="1">
          <a:spLocks xmlns:a="http://schemas.openxmlformats.org/drawingml/2006/main"/>
        </cdr:cNvSpPr>
      </cdr:nvSpPr>
      <cdr:spPr bwMode="auto">
        <a:xfrm xmlns:a="http://schemas.openxmlformats.org/drawingml/2006/main">
          <a:off x="188015" y="1217972"/>
          <a:ext cx="764485" cy="467162"/>
        </a:xfrm>
        <a:prstGeom xmlns:a="http://schemas.openxmlformats.org/drawingml/2006/main" prst="rect">
          <a:avLst/>
        </a:prstGeom>
        <a:noFill xmlns:a="http://schemas.openxmlformats.org/drawingml/2006/main"/>
        <a:ln xmlns:a="http://schemas.openxmlformats.org/drawingml/2006/main" w="28575" cap="flat" cmpd="sng" algn="ctr">
          <a:noFill/>
          <a:prstDash val="solid"/>
          <a:miter lim="800000"/>
        </a:ln>
        <a:ex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3600" dirty="0">
              <a:latin typeface="+mj-lt"/>
              <a:ea typeface="Arial Unicode MS" panose="020B0604020202020204" pitchFamily="50" charset="-128"/>
              <a:cs typeface="Arial Unicode MS" panose="020B0604020202020204" pitchFamily="50" charset="-128"/>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0.01898</cdr:x>
      <cdr:y>0.17238</cdr:y>
    </cdr:from>
    <cdr:to>
      <cdr:x>0.09615</cdr:x>
      <cdr:y>0.23849</cdr:y>
    </cdr:to>
    <cdr:sp macro="" textlink="">
      <cdr:nvSpPr>
        <cdr:cNvPr id="2" name="タイトル 1"/>
        <cdr:cNvSpPr txBox="1">
          <a:spLocks xmlns:a="http://schemas.openxmlformats.org/drawingml/2006/main"/>
        </cdr:cNvSpPr>
      </cdr:nvSpPr>
      <cdr:spPr bwMode="auto">
        <a:xfrm xmlns:a="http://schemas.openxmlformats.org/drawingml/2006/main">
          <a:off x="188015" y="1217972"/>
          <a:ext cx="764485" cy="467162"/>
        </a:xfrm>
        <a:prstGeom xmlns:a="http://schemas.openxmlformats.org/drawingml/2006/main" prst="rect">
          <a:avLst/>
        </a:prstGeom>
        <a:noFill xmlns:a="http://schemas.openxmlformats.org/drawingml/2006/main"/>
        <a:ln xmlns:a="http://schemas.openxmlformats.org/drawingml/2006/main" w="28575" cap="flat" cmpd="sng" algn="ctr">
          <a:noFill/>
          <a:prstDash val="solid"/>
          <a:miter lim="800000"/>
        </a:ln>
        <a:extLst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3600" dirty="0">
              <a:latin typeface="+mj-lt"/>
              <a:ea typeface="Arial Unicode MS" panose="020B0604020202020204" pitchFamily="50" charset="-128"/>
              <a:cs typeface="Arial Unicode MS" panose="020B0604020202020204" pitchFamily="50"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2015/12/25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2015/12/25</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D978BF-D198-4E8A-9D20-91126B2717C9}" type="slidenum">
              <a:rPr kumimoji="1" lang="ja-JP" altLang="en-US" smtClean="0"/>
              <a:t>2</a:t>
            </a:fld>
            <a:endParaRPr kumimoji="1" lang="ja-JP" altLang="en-US"/>
          </a:p>
        </p:txBody>
      </p:sp>
    </p:spTree>
    <p:extLst>
      <p:ext uri="{BB962C8B-B14F-4D97-AF65-F5344CB8AC3E}">
        <p14:creationId xmlns:p14="http://schemas.microsoft.com/office/powerpoint/2010/main" val="428603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91DC2F-6BC2-45B8-A019-9F296F58E2F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414310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1DC2F-6BC2-45B8-A019-9F296F58E2FE}"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09456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B74C763-0010-4E0F-9FE6-514685776C29}" type="slidenum">
              <a:rPr lang="ja-JP" altLang="en-US" smtClean="0">
                <a:solidFill>
                  <a:prstClr val="black"/>
                </a:solidFill>
              </a:rPr>
              <a:pPr>
                <a:defRPr/>
              </a:pPr>
              <a:t>6</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9C71CC-F2B4-4661-A0EF-A370A54C4B4E}" type="slidenum">
              <a:rPr lang="ja-JP" altLang="en-US" smtClean="0">
                <a:solidFill>
                  <a:prstClr val="black"/>
                </a:solidFill>
              </a:rPr>
              <a:pPr/>
              <a:t>13</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14</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1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3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79D48FB-4B32-4008-BBA6-63DE1194C86C}"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C2CF6-B885-4F9D-B1D8-3BC46877680E}"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84"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FF25EA-873F-47B1-9F3A-CABCAF9CFA61}"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77" y="1122363"/>
            <a:ext cx="7429501"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238277" y="3602038"/>
            <a:ext cx="74295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09FA065-41D3-4A38-A7EE-57B40AC7295C}"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8474B2-468F-4439-BF50-FB3A46C9523F}" type="slidenum">
              <a:rPr lang="ja-JP" altLang="en-US"/>
              <a:pPr>
                <a:defRPr/>
              </a:pPr>
              <a:t>‹#›</a:t>
            </a:fld>
            <a:endParaRPr lang="ja-JP" altLang="en-US" dirty="0"/>
          </a:p>
        </p:txBody>
      </p:sp>
    </p:spTree>
    <p:extLst>
      <p:ext uri="{BB962C8B-B14F-4D97-AF65-F5344CB8AC3E}">
        <p14:creationId xmlns:p14="http://schemas.microsoft.com/office/powerpoint/2010/main" val="82571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830DFCF6-49F0-4629-83D0-9C57459D28E5}"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A8A7E48-B0C1-4358-9732-AA24E01878B9}" type="slidenum">
              <a:rPr lang="ja-JP" altLang="en-US"/>
              <a:pPr>
                <a:defRPr/>
              </a:pPr>
              <a:t>‹#›</a:t>
            </a:fld>
            <a:endParaRPr lang="ja-JP" altLang="en-US" dirty="0"/>
          </a:p>
        </p:txBody>
      </p:sp>
    </p:spTree>
    <p:extLst>
      <p:ext uri="{BB962C8B-B14F-4D97-AF65-F5344CB8AC3E}">
        <p14:creationId xmlns:p14="http://schemas.microsoft.com/office/powerpoint/2010/main" val="61304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5" y="1709738"/>
            <a:ext cx="8543925"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75885" y="458954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A7AA222-DA13-41B6-8DEC-B7BAF48B8322}"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D32CDAB-4D13-44E8-A605-44F930CAACEC}" type="slidenum">
              <a:rPr lang="ja-JP" altLang="en-US"/>
              <a:pPr>
                <a:defRPr/>
              </a:pPr>
              <a:t>‹#›</a:t>
            </a:fld>
            <a:endParaRPr lang="ja-JP" altLang="en-US" dirty="0"/>
          </a:p>
        </p:txBody>
      </p:sp>
    </p:spTree>
    <p:extLst>
      <p:ext uri="{BB962C8B-B14F-4D97-AF65-F5344CB8AC3E}">
        <p14:creationId xmlns:p14="http://schemas.microsoft.com/office/powerpoint/2010/main" val="118267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AC153FEF-6844-441C-BFBC-E70BDD5F273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E495044-59AC-4E52-9EE4-6C4FA54E58F2}" type="slidenum">
              <a:rPr lang="ja-JP" altLang="en-US"/>
              <a:pPr>
                <a:defRPr/>
              </a:pPr>
              <a:t>‹#›</a:t>
            </a:fld>
            <a:endParaRPr lang="ja-JP" altLang="en-US" dirty="0"/>
          </a:p>
        </p:txBody>
      </p:sp>
    </p:spTree>
    <p:extLst>
      <p:ext uri="{BB962C8B-B14F-4D97-AF65-F5344CB8AC3E}">
        <p14:creationId xmlns:p14="http://schemas.microsoft.com/office/powerpoint/2010/main" val="275185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3" y="365126"/>
            <a:ext cx="8543925"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3F96E71-5AB1-42AF-8F38-5771A52DB3D4}"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F3E27C4-4884-41A3-887D-1ABE08EC49B4}" type="slidenum">
              <a:rPr lang="ja-JP" altLang="en-US"/>
              <a:pPr>
                <a:defRPr/>
              </a:pPr>
              <a:t>‹#›</a:t>
            </a:fld>
            <a:endParaRPr lang="ja-JP" altLang="en-US" dirty="0"/>
          </a:p>
        </p:txBody>
      </p:sp>
    </p:spTree>
    <p:extLst>
      <p:ext uri="{BB962C8B-B14F-4D97-AF65-F5344CB8AC3E}">
        <p14:creationId xmlns:p14="http://schemas.microsoft.com/office/powerpoint/2010/main" val="142672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C8DDF6F-AB61-4F14-BC35-13BDDD38507A}"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4D9C81D9-6ED4-46F2-96AE-31E0E9FB46F4}" type="slidenum">
              <a:rPr lang="ja-JP" altLang="en-US"/>
              <a:pPr>
                <a:defRPr/>
              </a:pPr>
              <a:t>‹#›</a:t>
            </a:fld>
            <a:endParaRPr lang="ja-JP" altLang="en-US" dirty="0"/>
          </a:p>
        </p:txBody>
      </p:sp>
    </p:spTree>
    <p:extLst>
      <p:ext uri="{BB962C8B-B14F-4D97-AF65-F5344CB8AC3E}">
        <p14:creationId xmlns:p14="http://schemas.microsoft.com/office/powerpoint/2010/main" val="120500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EA682DA-7CF4-4971-AF6D-DB58DF06E331}"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3BAD83A-DAA5-4BDA-A68A-555A0DFBD2A6}" type="slidenum">
              <a:rPr lang="ja-JP" altLang="en-US"/>
              <a:pPr>
                <a:defRPr/>
              </a:pPr>
              <a:t>‹#›</a:t>
            </a:fld>
            <a:endParaRPr lang="ja-JP" altLang="en-US" dirty="0"/>
          </a:p>
        </p:txBody>
      </p:sp>
    </p:spTree>
    <p:extLst>
      <p:ext uri="{BB962C8B-B14F-4D97-AF65-F5344CB8AC3E}">
        <p14:creationId xmlns:p14="http://schemas.microsoft.com/office/powerpoint/2010/main" val="2863517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5" y="457200"/>
            <a:ext cx="3194943"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11353"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82335"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21CEC9F-4A2D-4825-AD78-07EECD62BBA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C2CE5A6-F4B6-4624-8A29-20BCCB37F920}" type="slidenum">
              <a:rPr lang="ja-JP" altLang="en-US"/>
              <a:pPr>
                <a:defRPr/>
              </a:pPr>
              <a:t>‹#›</a:t>
            </a:fld>
            <a:endParaRPr lang="ja-JP" altLang="en-US" dirty="0"/>
          </a:p>
        </p:txBody>
      </p:sp>
    </p:spTree>
    <p:extLst>
      <p:ext uri="{BB962C8B-B14F-4D97-AF65-F5344CB8AC3E}">
        <p14:creationId xmlns:p14="http://schemas.microsoft.com/office/powerpoint/2010/main" val="124622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0FCA7D-EB13-4ACF-923E-001A4AC2AC85}"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5" y="457200"/>
            <a:ext cx="3194943"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11353" y="987426"/>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82335"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A85779-4CBE-4259-B3CF-E4032884E18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E984A2F-40D2-475C-9228-7414E5CC3D80}" type="slidenum">
              <a:rPr lang="ja-JP" altLang="en-US"/>
              <a:pPr>
                <a:defRPr/>
              </a:pPr>
              <a:t>‹#›</a:t>
            </a:fld>
            <a:endParaRPr lang="ja-JP" altLang="en-US" dirty="0"/>
          </a:p>
        </p:txBody>
      </p:sp>
    </p:spTree>
    <p:extLst>
      <p:ext uri="{BB962C8B-B14F-4D97-AF65-F5344CB8AC3E}">
        <p14:creationId xmlns:p14="http://schemas.microsoft.com/office/powerpoint/2010/main" val="236605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2012EA1-B246-43F4-BBB3-FE1840EBBCD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16DF0C7-CDF9-4A03-AA34-C696FC2F9ACB}" type="slidenum">
              <a:rPr lang="ja-JP" altLang="en-US"/>
              <a:pPr>
                <a:defRPr/>
              </a:pPr>
              <a:t>‹#›</a:t>
            </a:fld>
            <a:endParaRPr lang="ja-JP" altLang="en-US" dirty="0"/>
          </a:p>
        </p:txBody>
      </p:sp>
    </p:spTree>
    <p:extLst>
      <p:ext uri="{BB962C8B-B14F-4D97-AF65-F5344CB8AC3E}">
        <p14:creationId xmlns:p14="http://schemas.microsoft.com/office/powerpoint/2010/main" val="143144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017" y="365125"/>
            <a:ext cx="2135981"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1072"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B4B279-CFAD-4C60-89E9-5EED2FD273C1}"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7551598-DB05-427D-81FA-8D21D70CEC7F}" type="slidenum">
              <a:rPr lang="ja-JP" altLang="en-US"/>
              <a:pPr>
                <a:defRPr/>
              </a:pPr>
              <a:t>‹#›</a:t>
            </a:fld>
            <a:endParaRPr lang="ja-JP" altLang="en-US" dirty="0"/>
          </a:p>
        </p:txBody>
      </p:sp>
    </p:spTree>
    <p:extLst>
      <p:ext uri="{BB962C8B-B14F-4D97-AF65-F5344CB8AC3E}">
        <p14:creationId xmlns:p14="http://schemas.microsoft.com/office/powerpoint/2010/main" val="440449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69" y="2130754"/>
            <a:ext cx="8419385"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692" y="3886200"/>
            <a:ext cx="69327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73560CB-A0A8-497E-B2DE-2511843E205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190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4366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3024" y="4407229"/>
            <a:ext cx="8419382"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3024" y="2906713"/>
            <a:ext cx="84193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5C8620-37DA-409A-B571-C9BDC26EDD0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09144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701" y="1600204"/>
            <a:ext cx="4380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8589" y="1600204"/>
            <a:ext cx="4382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55BDAE3-74D3-4EDF-BEF7-6783607C1DC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63781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38" y="1535113"/>
            <a:ext cx="4377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38" y="2174875"/>
            <a:ext cx="4377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1701" y="1535113"/>
            <a:ext cx="437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1701" y="2174875"/>
            <a:ext cx="437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28AA3AA-84A8-4B01-BD21-7136F5E79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39335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495B155-7965-4148-8132-E409FFE33B1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9282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D081DB-5A9A-48CE-A852-EF5C7200A82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0316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9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E69C8D-A61A-44D9-8941-158D17769B4A}"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5" y="273050"/>
            <a:ext cx="325911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260" y="273052"/>
            <a:ext cx="5538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545" y="1435102"/>
            <a:ext cx="32591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54EA3E-A293-4D2D-A1AB-19AC9CAA2B1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43305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028" y="4800600"/>
            <a:ext cx="5944871"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028" y="612775"/>
            <a:ext cx="594487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028" y="5367338"/>
            <a:ext cx="594487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3BA7183-14E1-4553-B593-B529EEA0192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33294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F8C825-0271-456E-8059-6CD39DB3C57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3901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2" y="274639"/>
            <a:ext cx="222833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608" y="274639"/>
            <a:ext cx="65341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61D659-E4B1-4A38-88A9-453DA42BF14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61337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4" y="27463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62656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4"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701" y="160020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9"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589"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74876F9-B218-4E52-A112-67930D13365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20424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4"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701"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9"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701"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589"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609DB39-8F63-41C3-B643-1BDC84E5898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81012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3139" y="609600"/>
            <a:ext cx="8420101"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743139" y="1981200"/>
            <a:ext cx="8420101"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ea typeface="ＭＳ Ｐゴシック" pitchFamily="50" charset="-128"/>
              </a:defRPr>
            </a:lvl1pPr>
          </a:lstStyle>
          <a:p>
            <a:pPr>
              <a:defRPr/>
            </a:pPr>
            <a:endParaRPr lang="en-US" altLang="ja-JP">
              <a:solidFill>
                <a:srgbClr val="000000"/>
              </a:solidFill>
              <a:latin typeface="Times New Roman"/>
            </a:endParaRPr>
          </a:p>
        </p:txBody>
      </p:sp>
    </p:spTree>
    <p:extLst>
      <p:ext uri="{BB962C8B-B14F-4D97-AF65-F5344CB8AC3E}">
        <p14:creationId xmlns:p14="http://schemas.microsoft.com/office/powerpoint/2010/main" val="1315439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742950" y="1981200"/>
            <a:ext cx="8420100" cy="4114800"/>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xfrm>
            <a:off x="3384550" y="6356568"/>
            <a:ext cx="3136900" cy="365125"/>
          </a:xfrm>
          <a:prstGeom prst="rect">
            <a:avLst/>
          </a:prstGeom>
        </p:spPr>
        <p:txBody>
          <a:bodyPr/>
          <a:lstStyle>
            <a:lvl1pPr>
              <a:defRPr/>
            </a:lvl1pPr>
          </a:lstStyle>
          <a:p>
            <a:pPr algn="ctr" fontAlgn="base">
              <a:spcBef>
                <a:spcPct val="0"/>
              </a:spcBef>
              <a:spcAft>
                <a:spcPct val="0"/>
              </a:spcAft>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9935550-28AA-43C9-A826-27EBA092C9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888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541"/>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45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9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79"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B6A355C-474B-4B43-BCC8-FE8D0CA5277B}"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42" y="274638"/>
            <a:ext cx="8914924"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649" y="1600214"/>
            <a:ext cx="438043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45"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8445" y="393859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2A53A6C1-5BA5-48E5-8DDF-06148DA9D5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96258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7" y="274653"/>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400"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81" y="1600235"/>
            <a:ext cx="437515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vl1pPr>
          </a:lstStyle>
          <a:p>
            <a:pPr>
              <a:defRPr/>
            </a:pPr>
            <a:endParaRPr lang="en-US" altLang="ja-JP" sz="1200">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a:xfrm>
            <a:off x="3384591" y="6245225"/>
            <a:ext cx="3136820" cy="476250"/>
          </a:xfrm>
          <a:prstGeom prst="rect">
            <a:avLst/>
          </a:prstGeom>
        </p:spPr>
        <p:txBody>
          <a:bodyPr/>
          <a:lstStyle>
            <a:lvl1pPr fontAlgn="base">
              <a:spcBef>
                <a:spcPct val="0"/>
              </a:spcBef>
              <a:spcAft>
                <a:spcPct val="0"/>
              </a:spcAft>
              <a:defRPr>
                <a:solidFill>
                  <a:srgbClr val="000000"/>
                </a:solidFill>
                <a:latin typeface="Arial" charset="0"/>
                <a:ea typeface="ＭＳ Ｐゴシック" charset="-128"/>
              </a:defRPr>
            </a:lvl1pPr>
          </a:lstStyle>
          <a:p>
            <a:pPr algn="ctr">
              <a:defRPr/>
            </a:pPr>
            <a:endParaRPr lang="en-US" altLang="ja-JP" sz="1200"/>
          </a:p>
        </p:txBody>
      </p:sp>
      <p:sp>
        <p:nvSpPr>
          <p:cNvPr id="7" name="スライド番号プレースホルダ 6"/>
          <p:cNvSpPr>
            <a:spLocks noGrp="1"/>
          </p:cNvSpPr>
          <p:nvPr>
            <p:ph type="sldNum" sz="quarter" idx="12"/>
          </p:nvPr>
        </p:nvSpPr>
        <p:spPr>
          <a:xfrm>
            <a:off x="7634786" y="6624638"/>
            <a:ext cx="2310923" cy="476250"/>
          </a:xfrm>
        </p:spPr>
        <p:txBody>
          <a:bodyPr/>
          <a:lstStyle>
            <a:lvl1pPr fontAlgn="base">
              <a:spcBef>
                <a:spcPct val="0"/>
              </a:spcBef>
              <a:spcAft>
                <a:spcPct val="0"/>
              </a:spcAft>
              <a:defRPr/>
            </a:lvl1pPr>
          </a:lstStyle>
          <a:p>
            <a:pPr>
              <a:defRPr/>
            </a:pPr>
            <a:fld id="{C3ECE4D1-E922-49D0-B361-9DCD66DAF4A4}" type="slidenum">
              <a:rPr lang="en-US" altLang="ja-JP" sz="1200">
                <a:solidFill>
                  <a:prstClr val="black">
                    <a:tint val="75000"/>
                  </a:prstClr>
                </a:solidFill>
                <a:latin typeface="Calibri"/>
                <a:ea typeface="ＭＳ Ｐゴシック"/>
              </a:rPr>
              <a:pPr>
                <a:defRPr/>
              </a:pPr>
              <a:t>‹#›</a:t>
            </a:fld>
            <a:endParaRPr lang="en-US" altLang="ja-JP" sz="120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35902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7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34ED9A2-F36A-4263-B018-A3243406981F}"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A027428-A66B-4542-BC18-7AAD72E140F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40672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4A5CD45-75A0-44A5-983F-5A9F22768640}"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EA7055B-CC42-46D8-A2D3-2380BF48FAB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064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4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1A1BF6A-47F7-434C-B6F3-4306781C4A04}"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331709-8DF0-4A85-AFFF-F44FCBE2DD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73010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36576"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448301"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E261651-7BE5-4C57-9A21-AC80E7B8060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2903653-CA53-4EB9-8C4F-BC858BA8DD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24464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C882AA9-EEC0-4C21-A9DF-4FBACAFBB767}"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2400362-0CE8-49CB-9FA3-F19A529D022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58483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1BBB2A7-751F-4E6C-9DB1-3CA0AAA8D438}"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7BEABA1-5A99-4AAC-9E19-17A4044A4E5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43654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AAF94F0-ABBC-41CD-9755-D0D16FC68E0F}"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B34F30D-DEBD-4EE9-8E69-647A698684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10325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D36FCE5-CC95-4DBE-99FC-9B4046026A9D}"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3D1C4F-FDED-4804-A1C8-B03995B7917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4822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D12A26E-1DE0-4B3D-9B17-D0C5C5B0C034}"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5056769-E150-45D1-8841-0FA2BA61242E}"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45A8E2-3A8B-4B84-88AE-A0B955E5CDC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4295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B61F8FC-466B-4F98-AC0E-C03D0F1193EB}"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86AB7AB-2E73-481F-90CD-C2967EDDC1C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7492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8" y="274639"/>
            <a:ext cx="2414588"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36578" y="274639"/>
            <a:ext cx="707866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8B0065-D48B-48DD-89C5-6A5BEC30C5FE}"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064AE4B-0B3D-4EA5-9F76-A6B7D0FF37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4108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p>
        </p:txBody>
      </p:sp>
      <p:sp>
        <p:nvSpPr>
          <p:cNvPr id="5" name="フッター プレースホルダ 4"/>
          <p:cNvSpPr>
            <a:spLocks noGrp="1"/>
          </p:cNvSpPr>
          <p:nvPr>
            <p:ph type="ftr" sz="quarter" idx="11"/>
          </p:nvPr>
        </p:nvSpPr>
        <p:spPr>
          <a:xfrm>
            <a:off x="3384550" y="6356718"/>
            <a:ext cx="3136900" cy="365125"/>
          </a:xfrm>
          <a:prstGeom prst="rect">
            <a:avLst/>
          </a:prstGeom>
        </p:spPr>
        <p:txBody>
          <a:bodyPr/>
          <a:lstStyle/>
          <a:p>
            <a:pPr fontAlgn="base">
              <a:spcBef>
                <a:spcPct val="0"/>
              </a:spcBef>
              <a:spcAft>
                <a:spcPct val="0"/>
              </a:spcAft>
            </a:pPr>
            <a:endParaRPr lang="ja-JP" altLang="en-US"/>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1974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lvl1pPr>
              <a:defRPr>
                <a:latin typeface="HGP創英角ｺﾞｼｯｸUB" pitchFamily="50" charset="-128"/>
                <a:ea typeface="HGP創英角ｺﾞｼｯｸUB" pitchFamily="50" charset="-128"/>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latin typeface="HGP創英角ｺﾞｼｯｸUB" pitchFamily="50" charset="-128"/>
                <a:ea typeface="HGP創英角ｺﾞｼｯｸUB"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5" name="フッター プレースホルダー 4"/>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34005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70C0"/>
          </a:solidFill>
          <a:ln>
            <a:solidFill>
              <a:srgbClr val="0070C0"/>
            </a:solidFill>
          </a:ln>
        </p:spPr>
        <p:txBody>
          <a:bodyPr>
            <a:normAutofit/>
          </a:bodyPr>
          <a:lstStyle>
            <a:lvl1pPr algn="l">
              <a:defRPr sz="3000">
                <a:latin typeface="HGP創英角ｺﾞｼｯｸUB" pitchFamily="50" charset="-128"/>
                <a:ea typeface="HGP創英角ｺﾞｼｯｸUB"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97251310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5" name="フッター プレースホルダー 4"/>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64203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6" name="フッター プレースホルダー 5"/>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63329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8" name="フッター プレースホルダー 7"/>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1700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P創英角ｺﾞｼｯｸUB" pitchFamily="50" charset="-128"/>
                <a:ea typeface="HGP創英角ｺﾞｼｯｸUB" pitchFamily="50" charset="-128"/>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112866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E5C8C5-4D87-437F-AFA7-14A9A3EAE76D}"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3" name="フッター プレースホルダー 2"/>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29313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6" name="フッター プレースホルダー 5"/>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1562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6" name="フッター プレースホルダー 5"/>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878162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1600204"/>
            <a:ext cx="89154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5" name="フッター プレースホルダー 4"/>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919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95300" y="6356405"/>
            <a:ext cx="2311400" cy="365125"/>
          </a:xfrm>
          <a:prstGeom prst="rect">
            <a:avLst/>
          </a:prstGeom>
        </p:spPr>
        <p:txBody>
          <a:bodyPr/>
          <a:lstStyle/>
          <a:p>
            <a:fld id="{8BD5A9FF-C42B-4E01-A210-ABB2F0418488}" type="datetimeFigureOut">
              <a:rPr lang="ja-JP" altLang="en-US" smtClean="0">
                <a:solidFill>
                  <a:prstClr val="black"/>
                </a:solidFill>
              </a:rPr>
              <a:pPr/>
              <a:t>2015/12/25</a:t>
            </a:fld>
            <a:endParaRPr lang="ja-JP" altLang="en-US">
              <a:solidFill>
                <a:prstClr val="black"/>
              </a:solidFill>
            </a:endParaRPr>
          </a:p>
        </p:txBody>
      </p:sp>
      <p:sp>
        <p:nvSpPr>
          <p:cNvPr id="5" name="フッター プレースホルダー 4"/>
          <p:cNvSpPr>
            <a:spLocks noGrp="1"/>
          </p:cNvSpPr>
          <p:nvPr>
            <p:ph type="ftr" sz="quarter" idx="11"/>
          </p:nvPr>
        </p:nvSpPr>
        <p:spPr>
          <a:xfrm>
            <a:off x="3384550" y="6356405"/>
            <a:ext cx="31369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7099300" y="6356405"/>
            <a:ext cx="2311400" cy="365125"/>
          </a:xfrm>
          <a:prstGeom prst="rect">
            <a:avLst/>
          </a:prstGeom>
        </p:spPr>
        <p:txBody>
          <a:bodyPr/>
          <a:lstStyle/>
          <a:p>
            <a:fld id="{142E905E-3CF4-4244-83C8-32453AE3ACA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39617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052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12262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130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066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37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FEB0F1-D1F8-4E8A-BA51-3BBDFDD2B7FA}"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6907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1087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2364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236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32608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0681EE-3FFA-41E2-80E5-092C7F6ED29C}" type="datetimeFigureOut">
              <a:rPr lang="ja-JP" altLang="en-US">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C13B24-CA61-42FF-81DE-4B802240798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2616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2200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67412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5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892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852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6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DE3BED-068D-41BE-AE06-4DB357FC57B9}"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32264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07028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4513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9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999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377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15559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7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523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D32ABFB-D061-4B88-92E4-5EE2F9201D93}"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29"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29"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68" y="63567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14B05-4C60-4668-98EF-FF5E2B783346}" type="datetime1">
              <a:rPr lang="ja-JP" altLang="en-US" smtClean="0">
                <a:solidFill>
                  <a:prstClr val="black">
                    <a:tint val="75000"/>
                  </a:prstClr>
                </a:solidFill>
              </a:rPr>
              <a:t>2015/12/25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81047"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81047"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81038" y="6356431"/>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AB6BD95-3A7B-40E7-AB1E-584BBE3E7D2F}"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72" y="6356431"/>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4" y="6356431"/>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fontAlgn="base">
              <a:spcBef>
                <a:spcPct val="0"/>
              </a:spcBef>
              <a:spcAft>
                <a:spcPct val="0"/>
              </a:spcAft>
              <a:defRPr/>
            </a:pPr>
            <a:fld id="{50101239-CE2F-4533-ACB3-CDAABEA33662}" type="slidenum">
              <a:rPr lang="ja-JP" altLang="en-US"/>
              <a:pPr fontAlgn="base">
                <a:spcBef>
                  <a:spcPct val="0"/>
                </a:spcBef>
                <a:spcAft>
                  <a:spcPct val="0"/>
                </a:spcAft>
                <a:defRPr/>
              </a:pPr>
              <a:t>‹#›</a:t>
            </a:fld>
            <a:endParaRPr lang="ja-JP" altLang="en-US" dirty="0"/>
          </a:p>
        </p:txBody>
      </p:sp>
    </p:spTree>
    <p:extLst>
      <p:ext uri="{BB962C8B-B14F-4D97-AF65-F5344CB8AC3E}">
        <p14:creationId xmlns:p14="http://schemas.microsoft.com/office/powerpoint/2010/main" val="2100885461"/>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544" y="274638"/>
            <a:ext cx="89149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544" y="1600204"/>
            <a:ext cx="89149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547" y="6245225"/>
            <a:ext cx="231092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506815" y="6597650"/>
            <a:ext cx="939934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F1E9101-4EBD-498E-BF9F-EE343D380E1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2350121160"/>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394"/>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C18125F-DA68-4631-A211-0644AA6578E6}" type="datetimeFigureOut">
              <a:rPr lang="ja-JP" altLang="en-US">
                <a:solidFill>
                  <a:prstClr val="black">
                    <a:tint val="75000"/>
                  </a:prstClr>
                </a:solidFill>
              </a:rPr>
              <a:pPr>
                <a:defRPr/>
              </a:pPr>
              <a:t>2015/12/25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1" y="6356394"/>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6394"/>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FA7F09D-6807-4B7F-B97E-5E85CAA446C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778768"/>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797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108">
                <a:solidFill>
                  <a:prstClr val="black">
                    <a:tint val="75000"/>
                  </a:prstClr>
                </a:solidFill>
                <a:latin typeface="Calibri"/>
              </a:defRPr>
            </a:lvl1pPr>
          </a:lstStyle>
          <a:p>
            <a:pPr>
              <a:defRPr/>
            </a:pPr>
            <a:fld id="{F31A8171-2372-4A60-895E-28CF74947A71}" type="datetime1">
              <a:rPr lang="ja-JP" altLang="en-US"/>
              <a:pPr>
                <a:defRPr/>
              </a:pPr>
              <a:t>2015/12/25</a:t>
            </a:fld>
            <a:endParaRPr lang="ja-JP" altLang="en-US"/>
          </a:p>
        </p:txBody>
      </p:sp>
      <p:sp>
        <p:nvSpPr>
          <p:cNvPr id="5" name="フッター プレースホルダ 4"/>
          <p:cNvSpPr>
            <a:spLocks noGrp="1"/>
          </p:cNvSpPr>
          <p:nvPr>
            <p:ph type="ftr" sz="quarter" idx="3"/>
          </p:nvPr>
        </p:nvSpPr>
        <p:spPr>
          <a:xfrm>
            <a:off x="3384550" y="635797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108">
                <a:solidFill>
                  <a:prstClr val="black">
                    <a:tint val="75000"/>
                  </a:prstClr>
                </a:solidFill>
                <a:latin typeface="Calibri"/>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7979"/>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latin typeface="Calibri" pitchFamily="34" charset="0"/>
              </a:defRPr>
            </a:lvl1pPr>
          </a:lstStyle>
          <a:p>
            <a:pPr>
              <a:defRPr/>
            </a:pPr>
            <a:fld id="{B4B097C0-A1B8-4FF5-ADF0-65263ED1EAFD}" type="slidenum">
              <a:rPr lang="ja-JP" altLang="en-US"/>
              <a:pPr>
                <a:defRPr/>
              </a:pPr>
              <a:t>‹#›</a:t>
            </a:fld>
            <a:endParaRPr lang="ja-JP" altLang="en-US"/>
          </a:p>
        </p:txBody>
      </p:sp>
    </p:spTree>
    <p:extLst>
      <p:ext uri="{BB962C8B-B14F-4D97-AF65-F5344CB8AC3E}">
        <p14:creationId xmlns:p14="http://schemas.microsoft.com/office/powerpoint/2010/main" val="3276126694"/>
      </p:ext>
    </p:extLst>
  </p:cSld>
  <p:clrMap bg1="lt1" tx1="dk1" bg2="lt2" tx2="dk2" accent1="accent1" accent2="accent2" accent3="accent3" accent4="accent4" accent5="accent5" accent6="accent6" hlink="hlink" folHlink="folHlink"/>
  <p:sldLayoutIdLst>
    <p:sldLayoutId id="2147484312" r:id="rId1"/>
  </p:sldLayoutIdLst>
  <p:hf sldNum="0" hdr="0" ftr="0" dt="0"/>
  <p:txStyles>
    <p:titleStyle>
      <a:lvl1pPr algn="ctr" defTabSz="842963" rtl="0" eaLnBrk="0" fontAlgn="base" hangingPunct="0">
        <a:spcBef>
          <a:spcPct val="0"/>
        </a:spcBef>
        <a:spcAft>
          <a:spcPct val="0"/>
        </a:spcAft>
        <a:defRPr kumimoji="1" sz="4000" kern="1200">
          <a:solidFill>
            <a:schemeClr val="tx1"/>
          </a:solidFill>
          <a:latin typeface="+mj-lt"/>
          <a:ea typeface="+mj-ea"/>
          <a:cs typeface="+mj-cs"/>
        </a:defRPr>
      </a:lvl1pPr>
      <a:lvl2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2pPr>
      <a:lvl3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3pPr>
      <a:lvl4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4pPr>
      <a:lvl5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5pPr>
      <a:lvl6pPr marL="4572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6pPr>
      <a:lvl7pPr marL="9144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7pPr>
      <a:lvl8pPr marL="13716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8pPr>
      <a:lvl9pPr marL="18288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9pPr>
    </p:titleStyle>
    <p:bodyStyle>
      <a:lvl1pPr marL="315913" indent="-315913" algn="l" defTabSz="842963"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charset="0"/>
        <a:buChar char="–"/>
        <a:defRPr kumimoji="1"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charset="0"/>
        <a:buChar char="»"/>
        <a:defRPr kumimoji="1"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06000" cy="476672"/>
          </a:xfrm>
          <a:prstGeom prst="rect">
            <a:avLst/>
          </a:prstGeom>
          <a:solidFill>
            <a:srgbClr val="0070C0"/>
          </a:solidFill>
          <a:ln>
            <a:solidFill>
              <a:srgbClr val="0070C0"/>
            </a:solidFill>
          </a:ln>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375449302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iming>
    <p:tnLst>
      <p:par>
        <p:cTn id="1" dur="indefinite" restart="never" nodeType="tmRoot"/>
      </p:par>
    </p:tnLst>
  </p:timing>
  <p:txStyles>
    <p:titleStyle>
      <a:lvl1pPr algn="ctr" defTabSz="914400" rtl="0" eaLnBrk="1" latinLnBrk="0" hangingPunct="1">
        <a:spcBef>
          <a:spcPct val="0"/>
        </a:spcBef>
        <a:buNone/>
        <a:defRPr kumimoji="1" sz="3200" kern="1200">
          <a:solidFill>
            <a:schemeClr val="bg1"/>
          </a:solidFill>
          <a:latin typeface="HGP創英角ｺﾞｼｯｸUB" pitchFamily="50" charset="-128"/>
          <a:ea typeface="HGP創英角ｺﾞｼｯｸUB"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HGP創英角ﾎﾟｯﾌﾟ体" pitchFamily="50" charset="-128"/>
          <a:ea typeface="HGP創英角ﾎﾟｯﾌﾟ体"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HGP創英角ﾎﾟｯﾌﾟ体" pitchFamily="50" charset="-128"/>
          <a:ea typeface="HGP創英角ﾎﾟｯﾌﾟ体"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HGP創英角ﾎﾟｯﾌﾟ体" pitchFamily="50" charset="-128"/>
          <a:ea typeface="HGP創英角ﾎﾟｯﾌﾟ体"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HGP創英角ﾎﾟｯﾌﾟ体" pitchFamily="50" charset="-128"/>
          <a:ea typeface="HGP創英角ﾎﾟｯﾌﾟ体"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HGP創英角ﾎﾟｯﾌﾟ体" pitchFamily="50" charset="-128"/>
          <a:ea typeface="HGP創英角ﾎﾟｯﾌﾟ体"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681EE-3FFA-41E2-80E5-092C7F6ED29C}" type="datetimeFigureOut">
              <a:rPr lang="ja-JP" altLang="en-US" smtClean="0">
                <a:solidFill>
                  <a:prstClr val="black">
                    <a:tint val="75000"/>
                  </a:prstClr>
                </a:solidFill>
              </a:rPr>
              <a:pPr/>
              <a:t>2015/12/25</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13B24-CA61-42FF-81DE-4B802240798C}"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2391947993"/>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6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D95C7-2991-431F-A95C-D7A464D54F9B}" type="datetimeFigureOut">
              <a:rPr lang="ja-JP" altLang="en-US" smtClean="0">
                <a:solidFill>
                  <a:prstClr val="black">
                    <a:tint val="75000"/>
                  </a:prstClr>
                </a:solidFill>
              </a:rPr>
              <a:pPr/>
              <a:t>2015/12/25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6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60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029A4-4F25-4C9F-8EB0-8B684E6A3C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043294"/>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9.jpeg"/><Relationship Id="rId1" Type="http://schemas.openxmlformats.org/officeDocument/2006/relationships/slideLayout" Target="../slideLayouts/slideLayout55.xml"/><Relationship Id="rId6" Type="http://schemas.openxmlformats.org/officeDocument/2006/relationships/image" Target="../media/image21.jpeg"/><Relationship Id="rId5" Type="http://schemas.microsoft.com/office/2007/relationships/hdphoto" Target="../media/hdphoto7.wdp"/><Relationship Id="rId4" Type="http://schemas.openxmlformats.org/officeDocument/2006/relationships/image" Target="../media/image20.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7.w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55.xml"/><Relationship Id="rId6" Type="http://schemas.openxmlformats.org/officeDocument/2006/relationships/image" Target="../media/image10.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40" y="1880828"/>
            <a:ext cx="9906000" cy="2013550"/>
          </a:xfrm>
        </p:spPr>
        <p:txBody>
          <a:bodyPr anchor="ctr" anchorCtr="0">
            <a:noAutofit/>
          </a:bodyPr>
          <a:lstStyle/>
          <a:p>
            <a:r>
              <a:rPr lang="ja-JP" altLang="en-US" sz="4400" dirty="0" smtClean="0">
                <a:latin typeface="ＤＦ特太ゴシック体" panose="020B0509000000000000" pitchFamily="49" charset="-128"/>
                <a:ea typeface="ＤＦ特太ゴシック体" panose="020B0509000000000000" pitchFamily="49" charset="-128"/>
              </a:rPr>
              <a:t>都道府県の市町村支援の取組</a:t>
            </a:r>
            <a:r>
              <a:rPr lang="ja-JP" altLang="en-US" sz="4400" dirty="0" smtClean="0">
                <a:latin typeface="ＤＦ特太ゴシック体" panose="020B0509000000000000" pitchFamily="49" charset="-128"/>
                <a:ea typeface="ＤＦ特太ゴシック体" panose="020B0509000000000000" pitchFamily="49" charset="-128"/>
              </a:rPr>
              <a:t>事例</a:t>
            </a:r>
            <a:r>
              <a:rPr lang="en-US" altLang="ja-JP" sz="4400" dirty="0" smtClean="0">
                <a:latin typeface="ＤＦ特太ゴシック体" panose="020B0509000000000000" pitchFamily="49" charset="-128"/>
                <a:ea typeface="ＤＦ特太ゴシック体" panose="020B0509000000000000" pitchFamily="49" charset="-128"/>
              </a:rPr>
              <a:t/>
            </a:r>
            <a:br>
              <a:rPr lang="en-US" altLang="ja-JP" sz="4400" dirty="0" smtClean="0">
                <a:latin typeface="ＤＦ特太ゴシック体" panose="020B0509000000000000" pitchFamily="49" charset="-128"/>
                <a:ea typeface="ＤＦ特太ゴシック体" panose="020B0509000000000000" pitchFamily="49" charset="-128"/>
              </a:rPr>
            </a:br>
            <a:endParaRPr kumimoji="1" lang="ja-JP" altLang="en-US" sz="4400" dirty="0">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9201491" y="6381328"/>
            <a:ext cx="288032"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2118364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466353"/>
            <a:ext cx="9906000" cy="6336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1"/>
          <p:cNvSpPr>
            <a:spLocks noGrp="1"/>
          </p:cNvSpPr>
          <p:nvPr>
            <p:ph type="title"/>
          </p:nvPr>
        </p:nvSpPr>
        <p:spPr>
          <a:solidFill>
            <a:schemeClr val="accent1"/>
          </a:solidFill>
          <a:ln>
            <a:noFill/>
          </a:ln>
        </p:spPr>
        <p:txBody>
          <a:bodyPr tIns="144000">
            <a:noAutofit/>
          </a:bodyP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平成２５年度の取組</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6004" y="628012"/>
            <a:ext cx="9633538" cy="352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全市町村における地域ケア会議の立ち上げ・定着支援</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56004" y="980729"/>
            <a:ext cx="9633538" cy="381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先進地講師の派遣　▷　計８回派遣｜研修参加延べ １，４４１名</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内容｜講演及び地域ケア会議の助言・指導</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リハ</a:t>
            </a:r>
            <a:r>
              <a:rPr lang="ja-JP" altLang="en-US" sz="1200"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職等の派遣と育成</a:t>
            </a: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　派遣延べ ８９４名｜１４市町</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県リハビリテーション支援センターに事業委託</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◇派遣内訳｜理学療法士 １６４名｜作業療法士 １５４名｜ 管理栄養士 ２９５名｜歯科衛生士 ２８１名</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円滑な派遣調整を行うため「派遣調整会議」を開催｜参加者：県リハセンター、関係協会長、市町村、県　</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◇研修内容</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会議に関する講義及び地域ケア会議の実演｜計５回開催　参加延べ５４１名</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広域</a:t>
            </a: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支援員の派遣　▷　計２６回・</a:t>
            </a:r>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延べ</a:t>
            </a: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５１名派遣｜研修参加延べ　２，１０３名</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広域支援員の</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職種</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｜モデル市 ５名｜理学療法士 ４名｜作業療法士 ６名｜管理栄養士 ３名｜歯科衛生士 ４名｜</a:t>
            </a:r>
            <a:endParaRPr lang="en-US" altLang="ja-JP"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会議及び自立支援型ケアマネジメントに</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関する研修会の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◇全市町村及び地域包括支援センター対象分｜計５回　参加延べ５１７名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別途</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保健所圏域毎に開催</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◇介護サービス事業所対象分｜計１５回　参加延べ６９９名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大分県社会福祉介護研修センターに事業委託</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市町村・地域包括支援センター連絡会議の開催　▷　計２回開催｜参加延べ２８９名</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内容｜各市町村における地域ケア会議等の実施状況、意見交換、課題共有</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先進地視察　▷希望</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市町村・地域</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包括支援</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センター・リハ職等</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計２６名｜４市・４協会及び県</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59708" y="5157192"/>
            <a:ext cx="9633537"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地域包括ケア推進大会の開催　▷　参加２００名</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対象｜</a:t>
            </a:r>
            <a:r>
              <a:rPr lang="zh-TW"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各市町村長、行政、医療、介護、福祉</a:t>
            </a:r>
            <a:r>
              <a:rPr lang="zh-TW"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団体及び一般県民</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内容｜特別講演｜厚労省老健局長 原 勝則氏</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｜県内の取組報告｜杵築市 江藤 修氏、デイサービスセンター楽 佐藤 孝臣氏</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｜老健局長と市町村長の意見交換</a:t>
            </a:r>
            <a:endPar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地域包括ケア広報</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キャラバン｜県民向けセミナー｜の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計７回</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参加延べ１，１９０名</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｜県、市町村、地域リハ広域支援センターの取組説明　</a:t>
            </a:r>
            <a:r>
              <a:rPr lang="en-US" altLang="ja-JP"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２４～２５年度　合計９回開催｜参加者延べ１，４４０名</a:t>
            </a:r>
            <a:endParaRPr lang="en-US" altLang="ja-JP" sz="9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9711" y="4797152"/>
            <a:ext cx="9633536"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関係</a:t>
            </a: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機関の連携促進と県民への普及啓発の推進</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Picture 5"/>
          <p:cNvPicPr>
            <a:picLocks noChangeAspect="1" noChangeArrowheads="1"/>
          </p:cNvPicPr>
          <p:nvPr/>
        </p:nvPicPr>
        <p:blipFill>
          <a:blip r:embed="rId2" cstate="print"/>
          <a:srcRect/>
          <a:stretch>
            <a:fillRect/>
          </a:stretch>
        </p:blipFill>
        <p:spPr bwMode="auto">
          <a:xfrm>
            <a:off x="8073357" y="5229200"/>
            <a:ext cx="1560172" cy="1042696"/>
          </a:xfrm>
          <a:prstGeom prst="rect">
            <a:avLst/>
          </a:prstGeom>
          <a:noFill/>
          <a:ln w="9525">
            <a:noFill/>
            <a:miter lim="800000"/>
            <a:headEnd/>
            <a:tailEnd/>
          </a:ln>
        </p:spPr>
      </p:pic>
      <p:pic>
        <p:nvPicPr>
          <p:cNvPr id="24" name="Picture 2" descr="C:\Users\070173\AppData\Local\Microsoft\Windows Live Mail\WLMDSS.tmp\WLM62AA.tmp\__.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532" t="32150" r="27222" b="8938"/>
          <a:stretch/>
        </p:blipFill>
        <p:spPr bwMode="auto">
          <a:xfrm>
            <a:off x="8073346" y="1126066"/>
            <a:ext cx="1560176" cy="10195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070173\AppData\Local\Microsoft\Windows Live Mail\WLMDSS.tmp\WLMC487.tmp\_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49" t="35926" r="23135"/>
          <a:stretch/>
        </p:blipFill>
        <p:spPr bwMode="auto">
          <a:xfrm>
            <a:off x="8073356" y="3552443"/>
            <a:ext cx="1560174" cy="9566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rotWithShape="1">
          <a:blip r:embed="rId6" cstate="print"/>
          <a:srcRect l="8054" r="11433"/>
          <a:stretch/>
        </p:blipFill>
        <p:spPr bwMode="auto">
          <a:xfrm>
            <a:off x="8073356" y="2337494"/>
            <a:ext cx="1560174" cy="1019555"/>
          </a:xfrm>
          <a:prstGeom prst="rect">
            <a:avLst/>
          </a:prstGeom>
          <a:noFill/>
          <a:ln w="9525">
            <a:noFill/>
            <a:miter lim="800000"/>
            <a:headEnd/>
            <a:tailEnd/>
          </a:ln>
        </p:spPr>
      </p:pic>
      <p:sp>
        <p:nvSpPr>
          <p:cNvPr id="27" name="テキスト ボックス 26"/>
          <p:cNvSpPr txBox="1"/>
          <p:nvPr/>
        </p:nvSpPr>
        <p:spPr>
          <a:xfrm>
            <a:off x="8073347" y="2133436"/>
            <a:ext cx="1560174" cy="215444"/>
          </a:xfrm>
          <a:prstGeom prst="rect">
            <a:avLst/>
          </a:prstGeom>
          <a:noFill/>
        </p:spPr>
        <p:txBody>
          <a:bodyPr wrap="square" rtlCol="0">
            <a:sp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派遣調整会議の様子</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8073357" y="3357572"/>
            <a:ext cx="1560172" cy="215444"/>
          </a:xfrm>
          <a:prstGeom prst="rect">
            <a:avLst/>
          </a:prstGeom>
          <a:noFill/>
        </p:spPr>
        <p:txBody>
          <a:bodyPr wrap="square" rtlCol="0">
            <a:sp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専門職種向け研修の様子</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8073357" y="4509120"/>
            <a:ext cx="1560172" cy="215444"/>
          </a:xfrm>
          <a:prstGeom prst="rect">
            <a:avLst/>
          </a:prstGeom>
          <a:noFill/>
        </p:spPr>
        <p:txBody>
          <a:bodyPr wrap="square" rtlCol="0">
            <a:spAutoFit/>
          </a:bodyPr>
          <a:lstStyle/>
          <a:p>
            <a:pPr algn="ct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支援員派遣の様子</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995338" y="4077072"/>
            <a:ext cx="1497526" cy="338554"/>
          </a:xfrm>
          <a:prstGeom prst="rect">
            <a:avLst/>
          </a:prstGeom>
          <a:noFill/>
        </p:spPr>
        <p:txBody>
          <a:bodyPr wrap="none" rtlCol="0">
            <a:spAutoFit/>
          </a:bodyPr>
          <a:lstStyle/>
          <a:p>
            <a:r>
              <a:rPr lang="ja-JP" altLang="en-US"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栄養　歯科　</a:t>
            </a:r>
            <a:r>
              <a:rPr lang="en-US" altLang="ja-JP"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OT</a:t>
            </a:r>
            <a:r>
              <a:rPr lang="ja-JP" altLang="en-US"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sz="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司会</a:t>
            </a:r>
            <a:endParaRPr lang="en-US" altLang="ja-JP"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（地域ケア会議実演）</a:t>
            </a:r>
            <a:endParaRPr lang="ja-JP" altLang="en-US" sz="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503691" y="5983863"/>
            <a:ext cx="2569658" cy="215444"/>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知事視察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杵築市、デイサービスセンター楽｜</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8073348" y="6258798"/>
            <a:ext cx="1560172" cy="338554"/>
          </a:xfrm>
          <a:prstGeom prst="rect">
            <a:avLst/>
          </a:prstGeom>
          <a:noFill/>
        </p:spPr>
        <p:txBody>
          <a:bodyPr wrap="square" rtlCol="0">
            <a:sp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老健局長と市町村長の</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意見交換の様子</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915371" y="476672"/>
            <a:ext cx="3030184" cy="190240"/>
          </a:xfrm>
          <a:prstGeom prst="rect">
            <a:avLst/>
          </a:prstGeom>
          <a:noFill/>
        </p:spPr>
        <p:txBody>
          <a:bodyPr wrap="square" tIns="36000" rtlCol="0">
            <a:spAutoFit/>
          </a:bodyPr>
          <a:lstStyle/>
          <a:p>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地域包括支援センター機能強化事業 当初予算額 </a:t>
            </a:r>
            <a:r>
              <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27,578</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5" descr="懇談会の様子"/>
          <p:cNvPicPr>
            <a:picLocks noChangeAspect="1" noChangeArrowheads="1"/>
          </p:cNvPicPr>
          <p:nvPr/>
        </p:nvPicPr>
        <p:blipFill rotWithShape="1">
          <a:blip r:embed="rId7">
            <a:extLst>
              <a:ext uri="{28A0092B-C50C-407E-A947-70E740481C1C}">
                <a14:useLocalDpi xmlns:a14="http://schemas.microsoft.com/office/drawing/2010/main" val="0"/>
              </a:ext>
            </a:extLst>
          </a:blip>
          <a:srcRect t="18006" r="5801"/>
          <a:stretch/>
        </p:blipFill>
        <p:spPr bwMode="auto">
          <a:xfrm>
            <a:off x="5503696" y="5229257"/>
            <a:ext cx="1243509" cy="7546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9941" r="8481" b="14503"/>
          <a:stretch/>
        </p:blipFill>
        <p:spPr bwMode="auto">
          <a:xfrm>
            <a:off x="6798173" y="5229200"/>
            <a:ext cx="1228284" cy="762942"/>
          </a:xfrm>
          <a:prstGeom prst="rect">
            <a:avLst/>
          </a:prstGeom>
          <a:noFill/>
          <a:ln w="9525">
            <a:noFill/>
            <a:miter lim="800000"/>
            <a:headEnd/>
            <a:tailEnd/>
          </a:ln>
        </p:spPr>
      </p:pic>
      <p:sp>
        <p:nvSpPr>
          <p:cNvPr id="5" name="テキスト ボックス 4"/>
          <p:cNvSpPr txBox="1"/>
          <p:nvPr/>
        </p:nvSpPr>
        <p:spPr>
          <a:xfrm>
            <a:off x="4953000" y="1386820"/>
            <a:ext cx="1415772" cy="241980"/>
          </a:xfrm>
          <a:prstGeom prst="wedgeRectCallout">
            <a:avLst>
              <a:gd name="adj1" fmla="val -57599"/>
              <a:gd name="adj2" fmla="val 41323"/>
            </a:avLst>
          </a:prstGeom>
          <a:ln w="12700"/>
        </p:spPr>
        <p:style>
          <a:lnRef idx="2">
            <a:schemeClr val="dk1"/>
          </a:lnRef>
          <a:fillRef idx="1">
            <a:schemeClr val="lt1"/>
          </a:fillRef>
          <a:effectRef idx="0">
            <a:schemeClr val="dk1"/>
          </a:effectRef>
          <a:fontRef idx="minor">
            <a:schemeClr val="dk1"/>
          </a:fontRef>
        </p:style>
        <p:txBody>
          <a:bodyPr wrap="none" tIns="72000"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専門職派遣システムの構築</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49780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466353"/>
            <a:ext cx="9906000" cy="6336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1"/>
          <p:cNvSpPr>
            <a:spLocks noGrp="1"/>
          </p:cNvSpPr>
          <p:nvPr>
            <p:ph type="title"/>
          </p:nvPr>
        </p:nvSpPr>
        <p:spPr>
          <a:solidFill>
            <a:schemeClr val="accent1"/>
          </a:solidFill>
          <a:ln>
            <a:noFill/>
          </a:ln>
        </p:spPr>
        <p:txBody>
          <a:bodyPr tIns="144000">
            <a:no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２６年度</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6004" y="620688"/>
            <a:ext cx="9633538"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地域ケア会議の充実・強化</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56004" y="980728"/>
            <a:ext cx="9633538"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コーディネーター・アドバイザースキルアップ研修の実施</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対象｜ 市町村・地域包括支援センター　</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理学療法士、作業療法士、管理栄養士、歯科衛生士、言語聴覚士等の専門職</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回数｜６回</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参加｜延べ１，０３２名</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協会独自の研修会の実施状況 </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人数は延べ数、</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２６は計画時の人数</a:t>
            </a:r>
            <a:endPar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▷６回 ３８３名｜</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▷８回 ４４４名｜栄養▷６回 ７９４名｜歯科▷１３回２０５名｜</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▷２１回 ２６５名｜</a:t>
            </a:r>
            <a:endPar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 </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▷４回  ２４３名</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▷４回 ３２２名</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｜栄養</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▷３回 ３３１名</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｜歯科</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７回２７０名</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ST</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▷１８回 ４３２名</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広域支援員派遣事業の強化 ▷延べ２６名</a:t>
            </a:r>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派遣｜研修参加</a:t>
            </a: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延べ １，１０６名</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◇コーディネーター等に対して助言・指導を行う</a:t>
            </a:r>
            <a:r>
              <a:rPr lang="ja-JP" altLang="en-US"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リーディングコーディネーター</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の創設</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◇アドバイザー等に対して助言・指導を行う</a:t>
            </a:r>
            <a:r>
              <a:rPr lang="ja-JP" altLang="en-US"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リーディングアドバイザー</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の創設</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職種｜行政 １名｜地域包括 １名｜理学療法士 ６名</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療法士 ８名</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栄養士 ３名</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｜歯科</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衛生士 ７名｜</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支援型</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ケアマネジメントの一層の推進</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◇市町村・地域包括支援センター、ケアマネジャー、介護サービス事業所を対象にした研修の充実</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36232" y="4005064"/>
            <a:ext cx="9633538"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地域課題の解決支援（総合事業の移行促進）と</a:t>
            </a: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関係機関のさらなる連携</a:t>
            </a: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強化</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136232" y="4365104"/>
            <a:ext cx="963353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地域課題の解決に向けた市町村支援　▷　地域包括ケアシステム構築支援事業費補助｜３０，０００千円</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対象｜地域ケア会議を積極的に取り組む市町村</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補助内容｜地域包括ケアに資する新たな生活支援サービスの立ち上げや拠点の整備</a:t>
            </a:r>
            <a:endParaRPr lang="en-US" altLang="ja-JP"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大分県地域包括ケア推進会議｜県レベルの推進会議｜の立ち上げ</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内容｜各市町村の地域課題の把握と市町村単独では対応できない地域課題の解決支援　等</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構成員｜県、市町村、関係団体</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第２回地域包括ケア推進大会の開催</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対象｜</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首</a:t>
            </a:r>
            <a:r>
              <a:rPr lang="zh-TW"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長、行政、医療、介護、福祉関係</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団体及び一般県民</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参加｜４６０名</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内容｜特別</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講演｜慶應義塾大学名誉教授 田中 滋 氏</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県内取組報告</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臼杵市医師会立地域包括支援センターコスモス 管理者 石井 義恭 氏</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｜臼杵市医師会立コスモス病院　リハビリテーション部 室長　竹村 仁 氏</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Picture 2" descr="C:\Users\070173\AppData\Local\Microsoft\Windows Live Mail\WLMDSS.tmp\WLM6FF4.tmp\__.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35429" r="23402" b="1"/>
          <a:stretch/>
        </p:blipFill>
        <p:spPr bwMode="auto">
          <a:xfrm>
            <a:off x="6201139" y="1124744"/>
            <a:ext cx="171619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070173\AppData\Local\Microsoft\Windows Live Mail\WLMDSS.tmp\WLMD270.tmp\__.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95337" y="1124744"/>
            <a:ext cx="171619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070173\AppData\Local\Microsoft\Windows Live Mail\WLMDSS.tmp\WLM9A89.tmp\__.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201139" y="2514403"/>
            <a:ext cx="1716192" cy="10081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20" t="5143" r="4281" b="2986"/>
          <a:stretch/>
        </p:blipFill>
        <p:spPr bwMode="auto">
          <a:xfrm>
            <a:off x="6201169" y="4725144"/>
            <a:ext cx="3510389" cy="181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35"/>
          <p:cNvSpPr txBox="1"/>
          <p:nvPr/>
        </p:nvSpPr>
        <p:spPr>
          <a:xfrm>
            <a:off x="6084158" y="2132856"/>
            <a:ext cx="1911211" cy="369332"/>
          </a:xfrm>
          <a:prstGeom prst="rect">
            <a:avLst/>
          </a:prstGeom>
          <a:noFill/>
        </p:spPr>
        <p:txBody>
          <a:bodyPr wrap="square" rtlCol="0">
            <a:spAutoFit/>
          </a:bodyPr>
          <a:lstStyle/>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コーディネーター養成研修</a:t>
            </a:r>
            <a:endParaRPr lang="en-US" altLang="ja-JP"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＠杵築市</a:t>
            </a:r>
            <a:endParaRPr lang="ja-JP" altLang="en-US" sz="7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7761312" y="2132858"/>
            <a:ext cx="2144688" cy="369332"/>
          </a:xfrm>
          <a:prstGeom prst="rect">
            <a:avLst/>
          </a:prstGeom>
          <a:noFill/>
        </p:spPr>
        <p:txBody>
          <a:bodyPr wrap="square" rtlCol="0">
            <a:spAutoFit/>
          </a:bodyPr>
          <a:lstStyle/>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第１回アドバイザースキルアップ研修</a:t>
            </a:r>
            <a:endParaRPr lang="en-US" altLang="ja-JP"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7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２５１</a:t>
            </a: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7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995339" y="3522513"/>
            <a:ext cx="1716193" cy="369332"/>
          </a:xfrm>
          <a:prstGeom prst="rect">
            <a:avLst/>
          </a:prstGeom>
          <a:noFill/>
        </p:spPr>
        <p:txBody>
          <a:bodyPr wrap="square" rtlCol="0">
            <a:spAutoFit/>
          </a:bodyPr>
          <a:lstStyle/>
          <a:p>
            <a:pPr algn="ctr">
              <a:lnSpc>
                <a:spcPct val="120000"/>
              </a:lnSpc>
            </a:pPr>
            <a:r>
              <a:rPr lang="ja-JP" altLang="en-US" sz="7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事業所独自の報告会の様子</a:t>
            </a:r>
            <a:endParaRPr lang="en-US" altLang="ja-JP"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参加６００名</a:t>
            </a:r>
            <a:endParaRPr lang="en-US" altLang="ja-JP"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6201136" y="3522515"/>
            <a:ext cx="1716193" cy="369332"/>
          </a:xfrm>
          <a:prstGeom prst="rect">
            <a:avLst/>
          </a:prstGeom>
          <a:noFill/>
        </p:spPr>
        <p:txBody>
          <a:bodyPr wrap="square" rtlCol="0">
            <a:spAutoFit/>
          </a:bodyPr>
          <a:lstStyle/>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介護サービス事業所向け研修</a:t>
            </a:r>
            <a:endParaRPr lang="en-US" altLang="ja-JP"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7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参加延べ１，０６７名</a:t>
            </a:r>
            <a:endParaRPr lang="ja-JP" altLang="en-US" sz="7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6201138" y="6540694"/>
            <a:ext cx="3354371" cy="215444"/>
          </a:xfrm>
          <a:prstGeom prst="rect">
            <a:avLst/>
          </a:prstGeom>
          <a:noFill/>
        </p:spPr>
        <p:txBody>
          <a:bodyPr wrap="square" rtlCol="0">
            <a:sp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大分県地域包括ケア推進会議イメージ図</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591182" y="476672"/>
            <a:ext cx="3432381" cy="190240"/>
          </a:xfrm>
          <a:prstGeom prst="rect">
            <a:avLst/>
          </a:prstGeom>
          <a:noFill/>
        </p:spPr>
        <p:txBody>
          <a:bodyPr wrap="square" tIns="36000" rtlCol="0">
            <a:spAutoFit/>
          </a:bodyPr>
          <a:lstStyle/>
          <a:p>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地域包括ケアシステム構築推進事業 当初予算額 </a:t>
            </a:r>
            <a:r>
              <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39,147</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千円｜新規｜</a:t>
            </a:r>
            <a:endPar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070173\AppData\Local\Microsoft\Windows Live Mail\WLMDSS.tmp\WLMD5EB.tmp\__.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75" t="29558" r="22014" b="16061"/>
          <a:stretch/>
        </p:blipFill>
        <p:spPr bwMode="auto">
          <a:xfrm>
            <a:off x="7995340" y="2514403"/>
            <a:ext cx="1716191"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2867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0"/>
            <a:ext cx="9906000" cy="476672"/>
          </a:xfrm>
          <a:solidFill>
            <a:schemeClr val="accent1"/>
          </a:solidFill>
          <a:ln>
            <a:noFill/>
          </a:ln>
        </p:spPr>
        <p:txBody>
          <a:bodyPr tIns="144000">
            <a:noAutofit/>
          </a:bodyP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地域ケア会議等の実施状況</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31083655"/>
              </p:ext>
            </p:extLst>
          </p:nvPr>
        </p:nvGraphicFramePr>
        <p:xfrm>
          <a:off x="116477" y="548685"/>
          <a:ext cx="9673073" cy="6227638"/>
        </p:xfrm>
        <a:graphic>
          <a:graphicData uri="http://schemas.openxmlformats.org/drawingml/2006/table">
            <a:tbl>
              <a:tblPr/>
              <a:tblGrid>
                <a:gridCol w="1251850"/>
                <a:gridCol w="1003736"/>
                <a:gridCol w="1254803"/>
                <a:gridCol w="1248139"/>
                <a:gridCol w="1092121"/>
                <a:gridCol w="1092121"/>
                <a:gridCol w="1064564"/>
                <a:gridCol w="1665739"/>
              </a:tblGrid>
              <a:tr h="286147">
                <a:tc rowSpan="2">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市町村名</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開始時期</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a:t>
                      </a:r>
                      <a:r>
                        <a:rPr lang="ja-JP" altLang="en-US"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６年度</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a:t>
                      </a:r>
                      <a:r>
                        <a:rPr lang="ja-JP" altLang="en-US"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７年度</a:t>
                      </a:r>
                      <a:endPar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新しい総合</a:t>
                      </a:r>
                      <a:r>
                        <a:rPr lang="ja-JP" altLang="en-US"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事業</a:t>
                      </a:r>
                      <a:endParaRPr lang="en-US" altLang="ja-JP"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05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の実施状況</a:t>
                      </a:r>
                      <a:endPar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83433">
                <a:tc vMerge="1">
                  <a:txBody>
                    <a:bodyPr/>
                    <a:lstStyle/>
                    <a:p>
                      <a:endParaRPr kumimoji="1" lang="ja-JP" altLang="en-US"/>
                    </a:p>
                  </a:txBody>
                  <a:tcPr/>
                </a:tc>
                <a:tc vMerge="1">
                  <a:txBody>
                    <a:bodyPr/>
                    <a:lstStyle/>
                    <a:p>
                      <a:pPr algn="ctr" fontAlgn="ctr"/>
                      <a:endPar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405" marR="6405"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開催頻度</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開催回数</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検討件数</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参加総数</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ja-JP" altLang="en-US" sz="105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開催頻度</a:t>
                      </a:r>
                    </a:p>
                  </a:txBody>
                  <a:tcPr marL="6939" marR="6939"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a:p>
                  </a:txBody>
                  <a:tcPr/>
                </a:tc>
              </a:tr>
              <a:tr h="283433">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姫島村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以前</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４</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312</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H29.4</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豊後高田市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H24.2 </a:t>
                      </a:r>
                      <a:endParaRPr 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17</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66</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322</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H29.4</a:t>
                      </a:r>
                      <a:r>
                        <a:rPr lang="ja-JP" alt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杵築市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H24.2</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46</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194</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1564</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豊後大野市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H24.4</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47</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134</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959</a:t>
                      </a:r>
                      <a:endParaRPr lang="en-US" altLang="ja-JP"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H28.4</a:t>
                      </a:r>
                      <a:r>
                        <a:rPr lang="ja-JP" altLang="en-US" sz="11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臼杵市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H25.4</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45</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148</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741</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津久見市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H25.4</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137</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609</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7.10</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4156">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別府市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H25.4</a:t>
                      </a:r>
                      <a:endPar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endParaRPr lang="ja-JP" altLang="en-US" sz="9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144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747</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endParaRPr lang="ja-JP" altLang="en-US" sz="7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宇佐市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H25.8</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年６回</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月１回</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8.4</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国東市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H25.9</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36</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130</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785</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九重町</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H25.9</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37</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199</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H28.4</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中津市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H25.10</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186</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972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日出町</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H25.10</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106</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484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玖珠町</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H25.10</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240</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　</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8.3</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佐伯市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H25.11</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43</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169</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1412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竹田市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H25.11</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488</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週１回</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H27.4</a:t>
                      </a: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日田市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H26.1</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63</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667</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４～</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0609">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由布市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H26.3</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48</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276</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月２回</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1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　</a:t>
                      </a:r>
                      <a:r>
                        <a:rPr 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609">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大分市</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H26.5</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年８回</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92</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週２回</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baseline="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４～</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8594">
                <a:tc gridSpan="3">
                  <a:txBody>
                    <a:bodyPr/>
                    <a:lstStyle/>
                    <a:p>
                      <a:pPr algn="r" fontAlgn="ct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計</a:t>
                      </a:r>
                      <a:endParaRPr lang="en-US" altLang="ja-JP"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405" marR="6405"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405" marR="6405" marT="64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800" b="1" i="0" u="none" strike="noStrike" dirty="0" smtClean="0">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468</a:t>
                      </a: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800" b="1" i="0" u="none" strike="noStrike" dirty="0" smtClean="0">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800" b="1" i="0" u="none" strike="noStrike" dirty="0" smtClean="0">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11,003</a:t>
                      </a: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1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939" marR="6939" marT="64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28430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539106058"/>
              </p:ext>
            </p:extLst>
          </p:nvPr>
        </p:nvGraphicFramePr>
        <p:xfrm>
          <a:off x="2" y="620688"/>
          <a:ext cx="9711529"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1"/>
          <p:cNvSpPr txBox="1">
            <a:spLocks/>
          </p:cNvSpPr>
          <p:nvPr/>
        </p:nvSpPr>
        <p:spPr>
          <a:xfrm>
            <a:off x="0" y="0"/>
            <a:ext cx="9906000" cy="476672"/>
          </a:xfrm>
          <a:prstGeom prst="rect">
            <a:avLst/>
          </a:prstGeom>
          <a:solidFill>
            <a:schemeClr val="accent1"/>
          </a:solidFill>
          <a:ln>
            <a:noFill/>
          </a:ln>
        </p:spPr>
        <p:txBody>
          <a:bodyPr vert="horz" lIns="91440" tIns="14400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要介護認定率の推移</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矢印コネクタ 11"/>
          <p:cNvCxnSpPr/>
          <p:nvPr/>
        </p:nvCxnSpPr>
        <p:spPr>
          <a:xfrm>
            <a:off x="4444319" y="1412776"/>
            <a:ext cx="0" cy="3096344"/>
          </a:xfrm>
          <a:prstGeom prst="straightConnector1">
            <a:avLst/>
          </a:prstGeom>
          <a:ln w="19050">
            <a:solidFill>
              <a:schemeClr val="bg1">
                <a:lumMod val="5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8890813" y="2492896"/>
            <a:ext cx="0" cy="1296144"/>
          </a:xfrm>
          <a:prstGeom prst="straightConnector1">
            <a:avLst/>
          </a:prstGeom>
          <a:ln w="19050">
            <a:solidFill>
              <a:schemeClr val="bg1">
                <a:lumMod val="5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2" name="右矢印 21"/>
          <p:cNvSpPr/>
          <p:nvPr/>
        </p:nvSpPr>
        <p:spPr>
          <a:xfrm>
            <a:off x="4461590" y="2492896"/>
            <a:ext cx="1466075" cy="84589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取組開始</a:t>
            </a:r>
          </a:p>
        </p:txBody>
      </p:sp>
      <p:sp>
        <p:nvSpPr>
          <p:cNvPr id="25" name="テキスト ボックス 24"/>
          <p:cNvSpPr txBox="1"/>
          <p:nvPr/>
        </p:nvSpPr>
        <p:spPr>
          <a:xfrm>
            <a:off x="3859126" y="2069415"/>
            <a:ext cx="1013419" cy="432220"/>
          </a:xfrm>
          <a:prstGeom prst="rect">
            <a:avLst/>
          </a:prstGeom>
          <a:solidFill>
            <a:schemeClr val="bg1"/>
          </a:solidFill>
          <a:ln>
            <a:solidFill>
              <a:schemeClr val="tx1"/>
            </a:solidFill>
          </a:ln>
        </p:spPr>
        <p:txBody>
          <a:bodyPr wrap="none" tIns="108000"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差 </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8314967" y="2960948"/>
            <a:ext cx="1013419" cy="432220"/>
          </a:xfrm>
          <a:prstGeom prst="rect">
            <a:avLst/>
          </a:prstGeom>
          <a:solidFill>
            <a:schemeClr val="bg1"/>
          </a:solidFill>
          <a:ln>
            <a:solidFill>
              <a:schemeClr val="tx1"/>
            </a:solidFill>
          </a:ln>
        </p:spPr>
        <p:txBody>
          <a:bodyPr wrap="none" tIns="108000"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差 </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8697426" y="1340768"/>
            <a:ext cx="934871" cy="616886"/>
          </a:xfrm>
          <a:prstGeom prst="rect">
            <a:avLst/>
          </a:prstGeom>
          <a:solidFill>
            <a:schemeClr val="bg1"/>
          </a:solidFill>
          <a:ln>
            <a:solidFill>
              <a:schemeClr val="tx1"/>
            </a:solidFill>
            <a:prstDash val="dash"/>
          </a:ln>
        </p:spPr>
        <p:txBody>
          <a:bodyPr wrap="none" tIns="108000" rtlCol="0">
            <a:spAutoFit/>
          </a:bodyP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H23~ </a:t>
            </a:r>
          </a:p>
          <a:p>
            <a:r>
              <a:rPr lang="ja-JP" altLang="en-US"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0.8</a:t>
            </a:r>
            <a:r>
              <a:rPr lang="ja-JP" altLang="en-US" sz="1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8697415" y="4293096"/>
            <a:ext cx="934871" cy="616886"/>
          </a:xfrm>
          <a:prstGeom prst="rect">
            <a:avLst/>
          </a:prstGeom>
          <a:solidFill>
            <a:schemeClr val="bg1"/>
          </a:solidFill>
          <a:ln>
            <a:solidFill>
              <a:schemeClr val="tx1"/>
            </a:solidFill>
            <a:prstDash val="dash"/>
          </a:ln>
        </p:spPr>
        <p:txBody>
          <a:bodyPr wrap="none" tIns="108000" rtlCol="0">
            <a:spAutoFit/>
          </a:bodyP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H23~ </a:t>
            </a: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35294" y="476672"/>
            <a:ext cx="607859" cy="261610"/>
          </a:xfrm>
          <a:prstGeom prst="rect">
            <a:avLst/>
          </a:prstGeom>
          <a:noFill/>
        </p:spPr>
        <p:txBody>
          <a:bodyPr wrap="none" rtlCol="0">
            <a:spAutoFit/>
          </a:bodyPr>
          <a:lstStyle/>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0" name="テキスト ボックス 29"/>
          <p:cNvSpPr txBox="1"/>
          <p:nvPr/>
        </p:nvSpPr>
        <p:spPr>
          <a:xfrm>
            <a:off x="7839323" y="476672"/>
            <a:ext cx="1935145" cy="253916"/>
          </a:xfrm>
          <a:prstGeom prst="rect">
            <a:avLst/>
          </a:prstGeom>
          <a:noFill/>
        </p:spPr>
        <p:txBody>
          <a:bodyPr wrap="none" rtlCol="0">
            <a:spAutoFit/>
          </a:bodyPr>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資料：介護保険事業状況報告</a:t>
            </a:r>
          </a:p>
        </p:txBody>
      </p:sp>
      <p:cxnSp>
        <p:nvCxnSpPr>
          <p:cNvPr id="32" name="直線コネクタ 31"/>
          <p:cNvCxnSpPr/>
          <p:nvPr/>
        </p:nvCxnSpPr>
        <p:spPr>
          <a:xfrm flipV="1">
            <a:off x="4421949" y="738282"/>
            <a:ext cx="4468864" cy="60248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18705" y="5157192"/>
            <a:ext cx="1107996" cy="432220"/>
          </a:xfrm>
          <a:prstGeom prst="rect">
            <a:avLst/>
          </a:prstGeom>
          <a:solidFill>
            <a:schemeClr val="accent1"/>
          </a:solidFill>
          <a:ln>
            <a:noFill/>
          </a:ln>
        </p:spPr>
        <p:txBody>
          <a:bodyPr wrap="none" tIns="108000" rtlCol="0">
            <a:spAutoFit/>
          </a:bodyPr>
          <a:lstStyle/>
          <a:p>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全国平均</a:t>
            </a:r>
          </a:p>
        </p:txBody>
      </p:sp>
      <p:sp>
        <p:nvSpPr>
          <p:cNvPr id="15" name="テキスト ボックス 14"/>
          <p:cNvSpPr txBox="1"/>
          <p:nvPr/>
        </p:nvSpPr>
        <p:spPr>
          <a:xfrm>
            <a:off x="1418705" y="1988840"/>
            <a:ext cx="1200329" cy="432220"/>
          </a:xfrm>
          <a:prstGeom prst="rect">
            <a:avLst/>
          </a:prstGeom>
          <a:solidFill>
            <a:schemeClr val="accent2"/>
          </a:solidFill>
          <a:ln>
            <a:noFill/>
          </a:ln>
        </p:spPr>
        <p:txBody>
          <a:bodyPr wrap="square" tIns="108000" rtlCol="0">
            <a:spAutoFit/>
          </a:bodyP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大 分 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7527923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1785" y="548680"/>
            <a:ext cx="9659401" cy="6192688"/>
          </a:xfrm>
          <a:prstGeom prst="roundRect">
            <a:avLst>
              <a:gd name="adj" fmla="val 0"/>
            </a:avLst>
          </a:prstGeom>
          <a:ln w="19050">
            <a:prstDash val="sysDash"/>
          </a:ln>
        </p:spPr>
        <p:style>
          <a:lnRef idx="2">
            <a:schemeClr val="dk1"/>
          </a:lnRef>
          <a:fillRef idx="1">
            <a:schemeClr val="lt1"/>
          </a:fillRef>
          <a:effectRef idx="0">
            <a:schemeClr val="dk1"/>
          </a:effectRef>
          <a:fontRef idx="minor">
            <a:schemeClr val="dk1"/>
          </a:fontRef>
        </p:style>
        <p:txBody>
          <a:bodyPr wrap="square" tIns="72000" rtlCol="0">
            <a:noAutofit/>
          </a:bodyPr>
          <a:lstStyle/>
          <a:p>
            <a:pPr marL="342900" indent="-342900">
              <a:lnSpc>
                <a:spcPct val="150000"/>
              </a:lnSpc>
              <a:buFont typeface="Wingdings" panose="05000000000000000000" pitchFamily="2" charset="2"/>
              <a:buChar char="Ø"/>
            </a:pP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年４月の法定化を前に地域ケア会議が全市町村において設置・運営</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H26.5</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～実施率</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50000"/>
              </a:lnSpc>
              <a:buFont typeface="Wingdings" panose="05000000000000000000" pitchFamily="2" charset="2"/>
              <a:buChar char="Ø"/>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地域ケア会議により地域課題が明確になり、新総合事業の早期移行につながった。</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⇒Ｈ</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年度に移行する市町村数＝</a:t>
            </a:r>
            <a:r>
              <a:rPr lang="en-US" altLang="ja-JP"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市町村（移行率</a:t>
            </a:r>
            <a:r>
              <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61.1</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50000"/>
              </a:lnSpc>
              <a:buFont typeface="Wingdings" panose="05000000000000000000" pitchFamily="2" charset="2"/>
              <a:buChar char="Ø"/>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地域ケア会議の開催を通じて多職種連携が推進された。</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⇒地域ケア会議への</a:t>
            </a:r>
            <a:r>
              <a:rPr lang="ja-JP" altLang="en-US" b="1" u="sng" dirty="0" smtClean="0">
                <a:solidFill>
                  <a:srgbClr val="CC0000"/>
                </a:solidFill>
                <a:latin typeface="メイリオ" panose="020B0604030504040204" pitchFamily="50" charset="-128"/>
                <a:ea typeface="メイリオ" panose="020B0604030504040204" pitchFamily="50" charset="-128"/>
                <a:cs typeface="メイリオ" panose="020B0604030504040204" pitchFamily="50" charset="-128"/>
              </a:rPr>
              <a:t>リハ職等派遣実績全国１位</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年度）延べ</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1,189</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50000"/>
              </a:lnSpc>
              <a:buFont typeface="Wingdings" panose="05000000000000000000" pitchFamily="2" charset="2"/>
              <a:buChar char="Ø"/>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要支援者の改善率向上や要介護認定率・給付費・保険料の上昇抑制につながった。</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50000"/>
              </a:lnSpc>
              <a:buFont typeface="Wingdings" panose="05000000000000000000" pitchFamily="2" charset="2"/>
              <a:buChar char="Ø"/>
            </a:pPr>
            <a:r>
              <a:rPr lang="ja-JP" altLang="en-US" b="1" dirty="0" smtClean="0">
                <a:solidFill>
                  <a:srgbClr val="CC0000"/>
                </a:solidFill>
                <a:latin typeface="メイリオ" panose="020B0604030504040204" pitchFamily="50" charset="-128"/>
                <a:ea typeface="メイリオ" panose="020B0604030504040204" pitchFamily="50" charset="-128"/>
                <a:cs typeface="メイリオ" panose="020B0604030504040204" pitchFamily="50" charset="-128"/>
              </a:rPr>
              <a:t>第５期から第６期の保険料の上昇額・伸び率は全国で最も抑えることができた。</a:t>
            </a:r>
            <a:endParaRPr lang="en-US" altLang="ja-JP" b="1" dirty="0" smtClean="0">
              <a:solidFill>
                <a:srgbClr val="CC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a:spLocks noGrp="1"/>
          </p:cNvSpPr>
          <p:nvPr>
            <p:ph type="title"/>
          </p:nvPr>
        </p:nvSpPr>
        <p:spPr>
          <a:xfrm>
            <a:off x="0" y="3"/>
            <a:ext cx="9906000" cy="476673"/>
          </a:xfrm>
          <a:solidFill>
            <a:schemeClr val="accent1"/>
          </a:solidFill>
        </p:spPr>
        <p:txBody>
          <a:bodyPr tIns="144000">
            <a:noAutofit/>
          </a:bodyPr>
          <a:lstStyle/>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これまでの取組の成果</a:t>
            </a:r>
            <a:endParaRPr kumimoji="1"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92908198"/>
              </p:ext>
            </p:extLst>
          </p:nvPr>
        </p:nvGraphicFramePr>
        <p:xfrm>
          <a:off x="194478" y="3933056"/>
          <a:ext cx="9517058" cy="2232248"/>
        </p:xfrm>
        <a:graphic>
          <a:graphicData uri="http://schemas.openxmlformats.org/drawingml/2006/table">
            <a:tbl>
              <a:tblPr firstRow="1" bandRow="1">
                <a:tableStyleId>{5940675A-B579-460E-94D1-54222C63F5DA}</a:tableStyleId>
              </a:tblPr>
              <a:tblGrid>
                <a:gridCol w="2500245"/>
                <a:gridCol w="3477411"/>
                <a:gridCol w="3539402"/>
              </a:tblGrid>
              <a:tr h="298496">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国</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r>
              <a:tr h="472175">
                <a:tc>
                  <a:txBody>
                    <a:bodyPr/>
                    <a:lstStyle/>
                    <a:p>
                      <a:pPr marL="171450" indent="-171450" algn="l">
                        <a:buFont typeface="Wingdings" panose="05000000000000000000" pitchFamily="2" charset="2"/>
                        <a:buChar char="u"/>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改善率（</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r>
              <a:tr h="487106">
                <a:tc>
                  <a:txBody>
                    <a:bodyPr/>
                    <a:lstStyle/>
                    <a:p>
                      <a:pPr marL="171450" indent="-171450" algn="l">
                        <a:buFont typeface="Wingdings" panose="05000000000000000000" pitchFamily="2" charset="2"/>
                        <a:buChar char="u"/>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認定率（</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H24.3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H27.3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0.5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r>
              <a:tr h="479640">
                <a:tc>
                  <a:txBody>
                    <a:bodyPr/>
                    <a:lstStyle/>
                    <a:p>
                      <a:pPr marL="171450" indent="-171450" algn="l">
                        <a:buFont typeface="Wingdings" panose="05000000000000000000" pitchFamily="2" charset="2"/>
                        <a:buChar char="u"/>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給付費の伸び率（</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11.4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r>
              <a:tr h="494831">
                <a:tc>
                  <a:txBody>
                    <a:bodyPr/>
                    <a:lstStyle/>
                    <a:p>
                      <a:pPr marL="171450" indent="-171450" algn="l">
                        <a:buFont typeface="Wingdings" panose="05000000000000000000" pitchFamily="2" charset="2"/>
                        <a:buChar char="u"/>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保険料（</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期→</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期）</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4,972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5,514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542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10.9</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txBody>
                  <a:tcPr marL="99060" marR="99060"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5,351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5,599</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248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円、</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4.6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r>
            </a:tbl>
          </a:graphicData>
        </a:graphic>
      </p:graphicFrame>
      <p:sp>
        <p:nvSpPr>
          <p:cNvPr id="4" name="正方形/長方形 3"/>
          <p:cNvSpPr/>
          <p:nvPr/>
        </p:nvSpPr>
        <p:spPr>
          <a:xfrm>
            <a:off x="194478" y="6300028"/>
            <a:ext cx="9517057" cy="369332"/>
          </a:xfrm>
          <a:prstGeom prst="rect">
            <a:avLst/>
          </a:prstGeom>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⇒地域包括ケアシステムの構築と介護保険制度の持続可能性の確保につながった</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8191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40" y="2014568"/>
            <a:ext cx="9906000" cy="2013550"/>
          </a:xfrm>
        </p:spPr>
        <p:txBody>
          <a:bodyPr>
            <a:noAutofit/>
          </a:bodyPr>
          <a:lstStyle/>
          <a:p>
            <a:r>
              <a:rPr lang="ja-JP" altLang="en-US" sz="4800" dirty="0" smtClean="0">
                <a:latin typeface="ＤＦ特太ゴシック体" panose="020B0509000000000000" pitchFamily="49" charset="-128"/>
                <a:ea typeface="ＤＦ特太ゴシック体" panose="020B0509000000000000" pitchFamily="49" charset="-128"/>
              </a:rPr>
              <a:t>総合事業の取組状況等について</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9201491" y="6381328"/>
            <a:ext cx="288032"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solidFill>
                <a:schemeClr val="tx1"/>
              </a:solidFill>
            </a:endParaRPr>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342147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329733598"/>
              </p:ext>
            </p:extLst>
          </p:nvPr>
        </p:nvGraphicFramePr>
        <p:xfrm>
          <a:off x="89531" y="1268760"/>
          <a:ext cx="9726951" cy="5447992"/>
        </p:xfrm>
        <a:graphic>
          <a:graphicData uri="http://schemas.openxmlformats.org/drawingml/2006/table">
            <a:tbl>
              <a:tblPr>
                <a:tableStyleId>{5C22544A-7EE6-4342-B048-85BDC9FD1C3A}</a:tableStyleId>
              </a:tblPr>
              <a:tblGrid>
                <a:gridCol w="374651"/>
                <a:gridCol w="1498600"/>
                <a:gridCol w="785370"/>
                <a:gridCol w="785370"/>
                <a:gridCol w="785370"/>
                <a:gridCol w="785370"/>
                <a:gridCol w="785370"/>
                <a:gridCol w="785370"/>
                <a:gridCol w="785370"/>
                <a:gridCol w="785370"/>
                <a:gridCol w="785370"/>
                <a:gridCol w="785370"/>
              </a:tblGrid>
              <a:tr h="401650">
                <a:tc rowSpan="3" gridSpan="2">
                  <a:txBody>
                    <a:bodyPr/>
                    <a:lstStyle/>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p>
                      <a:pPr algn="l" fontAlgn="ctr"/>
                      <a:r>
                        <a:rPr lang="ja-JP" altLang="en-US" sz="1300" u="none" strike="noStrike" dirty="0">
                          <a:effectLst/>
                          <a:latin typeface="+mj-ea"/>
                          <a:ea typeface="+mj-ea"/>
                        </a:rPr>
                        <a:t>　</a:t>
                      </a:r>
                      <a:endParaRPr lang="ja-JP"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hMerge="1">
                  <a:txBody>
                    <a:bodyPr/>
                    <a:lstStyle/>
                    <a:p>
                      <a:pPr algn="l" fontAlgn="ctr"/>
                      <a:endParaRPr lang="ja-JP" altLang="en-US" sz="1300" b="0" i="0" u="none" strike="noStrike" dirty="0">
                        <a:solidFill>
                          <a:srgbClr val="000000"/>
                        </a:solidFill>
                        <a:effectLst/>
                        <a:latin typeface="+mj-ea"/>
                        <a:ea typeface="+mj-ea"/>
                      </a:endParaRPr>
                    </a:p>
                  </a:txBody>
                  <a:tcPr marL="5410" marR="5410" marT="541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fontAlgn="ctr"/>
                      <a:r>
                        <a:rPr lang="ja-JP" altLang="en-US" sz="1300" u="none" strike="noStrike" dirty="0">
                          <a:effectLst/>
                          <a:latin typeface="+mj-ea"/>
                          <a:ea typeface="+mj-ea"/>
                        </a:rPr>
                        <a:t>総合事業</a:t>
                      </a:r>
                      <a:endParaRPr lang="ja-JP"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gridSpan="2">
                  <a:txBody>
                    <a:bodyPr/>
                    <a:lstStyle/>
                    <a:p>
                      <a:pPr algn="ctr" fontAlgn="ctr"/>
                      <a:r>
                        <a:rPr lang="ja-JP" altLang="en-US" sz="1300" u="none" strike="noStrike" dirty="0">
                          <a:effectLst/>
                          <a:latin typeface="+mj-ea"/>
                          <a:ea typeface="+mj-ea"/>
                        </a:rPr>
                        <a:t>在宅医療・介護</a:t>
                      </a:r>
                      <a:r>
                        <a:rPr lang="ja-JP" altLang="en-US" sz="1300" u="none" strike="noStrike" dirty="0" smtClean="0">
                          <a:effectLst/>
                          <a:latin typeface="+mj-ea"/>
                          <a:ea typeface="+mj-ea"/>
                        </a:rPr>
                        <a:t>連携</a:t>
                      </a:r>
                      <a:endParaRPr lang="en-US" altLang="ja-JP" sz="1300" u="none" strike="noStrike" dirty="0" smtClean="0">
                        <a:effectLst/>
                        <a:latin typeface="+mj-ea"/>
                        <a:ea typeface="+mj-ea"/>
                      </a:endParaRPr>
                    </a:p>
                    <a:p>
                      <a:pPr algn="ctr" fontAlgn="ctr"/>
                      <a:r>
                        <a:rPr lang="ja-JP" altLang="en-US" sz="1300" u="none" strike="noStrike" dirty="0" smtClean="0">
                          <a:effectLst/>
                          <a:latin typeface="+mj-ea"/>
                          <a:ea typeface="+mj-ea"/>
                        </a:rPr>
                        <a:t>推進</a:t>
                      </a:r>
                      <a:r>
                        <a:rPr lang="ja-JP" altLang="en-US" sz="1300" u="none" strike="noStrike" dirty="0">
                          <a:effectLst/>
                          <a:latin typeface="+mj-ea"/>
                          <a:ea typeface="+mj-ea"/>
                        </a:rPr>
                        <a:t>事業</a:t>
                      </a:r>
                      <a:endParaRPr lang="ja-JP"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gridSpan="2">
                  <a:txBody>
                    <a:bodyPr/>
                    <a:lstStyle/>
                    <a:p>
                      <a:pPr algn="ctr" fontAlgn="ctr"/>
                      <a:r>
                        <a:rPr lang="zh-TW" altLang="en-US" sz="1300" u="none" strike="noStrike" dirty="0">
                          <a:effectLst/>
                          <a:latin typeface="+mj-ea"/>
                          <a:ea typeface="+mj-ea"/>
                        </a:rPr>
                        <a:t>生活支援</a:t>
                      </a:r>
                      <a:r>
                        <a:rPr lang="zh-TW" altLang="en-US" sz="1300" u="none" strike="noStrike" dirty="0" smtClean="0">
                          <a:effectLst/>
                          <a:latin typeface="+mj-ea"/>
                          <a:ea typeface="+mj-ea"/>
                        </a:rPr>
                        <a:t>体制</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整備</a:t>
                      </a:r>
                      <a:r>
                        <a:rPr lang="zh-TW" altLang="en-US" sz="1300" u="none" strike="noStrike" dirty="0">
                          <a:effectLst/>
                          <a:latin typeface="+mj-ea"/>
                          <a:ea typeface="+mj-ea"/>
                        </a:rPr>
                        <a:t>事業</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gridSpan="4">
                  <a:txBody>
                    <a:bodyPr/>
                    <a:lstStyle/>
                    <a:p>
                      <a:pPr algn="ctr" fontAlgn="ctr"/>
                      <a:r>
                        <a:rPr lang="zh-TW" altLang="en-US" sz="1300" u="none" strike="noStrike" dirty="0">
                          <a:effectLst/>
                          <a:latin typeface="+mj-ea"/>
                          <a:ea typeface="+mj-ea"/>
                        </a:rPr>
                        <a:t>認知症総合支援事業</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25450">
                <a:tc gridSpan="2" vMerge="1">
                  <a:txBody>
                    <a:bodyPr/>
                    <a:lstStyle/>
                    <a:p>
                      <a:pPr algn="l" fontAlgn="ctr"/>
                      <a:endParaRPr lang="ja-JP" altLang="en-US" sz="1100" b="0" i="0" u="none" strike="noStrike" dirty="0">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l" fontAlgn="ctr"/>
                      <a:endParaRPr lang="ja-JP" altLang="en-US" sz="1100" b="0" i="0" u="none" strike="noStrike">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zh-TW" altLang="en-US" sz="1300" u="none" strike="noStrike" dirty="0">
                          <a:effectLst/>
                          <a:latin typeface="+mj-ea"/>
                          <a:ea typeface="+mj-ea"/>
                        </a:rPr>
                        <a:t>認知症初期</a:t>
                      </a:r>
                      <a:r>
                        <a:rPr lang="zh-TW" altLang="en-US" sz="1300" u="none" strike="noStrike" dirty="0" smtClean="0">
                          <a:effectLst/>
                          <a:latin typeface="+mj-ea"/>
                          <a:ea typeface="+mj-ea"/>
                        </a:rPr>
                        <a:t>集中</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支援</a:t>
                      </a:r>
                      <a:r>
                        <a:rPr lang="zh-TW" altLang="en-US" sz="1300" u="none" strike="noStrike" dirty="0">
                          <a:effectLst/>
                          <a:latin typeface="+mj-ea"/>
                          <a:ea typeface="+mj-ea"/>
                        </a:rPr>
                        <a:t>推進事業</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gridSpan="2">
                  <a:txBody>
                    <a:bodyPr/>
                    <a:lstStyle/>
                    <a:p>
                      <a:pPr algn="ctr" fontAlgn="ctr"/>
                      <a:r>
                        <a:rPr lang="ja-JP" altLang="en-US" sz="1300" u="none" strike="noStrike" dirty="0">
                          <a:effectLst/>
                          <a:latin typeface="+mj-ea"/>
                          <a:ea typeface="+mj-ea"/>
                        </a:rPr>
                        <a:t>認知症地域</a:t>
                      </a:r>
                      <a:r>
                        <a:rPr lang="ja-JP" altLang="en-US" sz="1300" u="none" strike="noStrike" dirty="0" smtClean="0">
                          <a:effectLst/>
                          <a:latin typeface="+mj-ea"/>
                          <a:ea typeface="+mj-ea"/>
                        </a:rPr>
                        <a:t>支援</a:t>
                      </a:r>
                      <a:endParaRPr lang="en-US" altLang="ja-JP" sz="1300" u="none" strike="noStrike" dirty="0" smtClean="0">
                        <a:effectLst/>
                        <a:latin typeface="+mj-ea"/>
                        <a:ea typeface="+mj-ea"/>
                      </a:endParaRPr>
                    </a:p>
                    <a:p>
                      <a:pPr algn="ctr" fontAlgn="ctr"/>
                      <a:r>
                        <a:rPr lang="ja-JP" altLang="en-US" sz="1300" u="none" strike="noStrike" dirty="0" smtClean="0">
                          <a:effectLst/>
                          <a:latin typeface="+mj-ea"/>
                          <a:ea typeface="+mj-ea"/>
                        </a:rPr>
                        <a:t>・</a:t>
                      </a:r>
                      <a:r>
                        <a:rPr lang="ja-JP" altLang="en-US" sz="1300" u="none" strike="noStrike" dirty="0">
                          <a:effectLst/>
                          <a:latin typeface="+mj-ea"/>
                          <a:ea typeface="+mj-ea"/>
                        </a:rPr>
                        <a:t>ケア向上事業</a:t>
                      </a:r>
                      <a:endParaRPr lang="ja-JP"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r>
              <a:tr h="729952">
                <a:tc gridSpan="2" vMerge="1">
                  <a:txBody>
                    <a:bodyPr/>
                    <a:lstStyle/>
                    <a:p>
                      <a:pPr algn="l" fontAlgn="ctr"/>
                      <a:endParaRPr lang="ja-JP" altLang="en-US" sz="1100" b="0" i="0" u="none" strike="noStrike" dirty="0">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l" fontAlgn="ctr"/>
                      <a:endParaRPr lang="ja-JP" altLang="en-US" sz="1100" b="0" i="0" u="none" strike="noStrike">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１月</a:t>
                      </a:r>
                      <a:r>
                        <a:rPr lang="zh-TW" altLang="en-US" sz="1300" u="none" strike="noStrike" dirty="0">
                          <a:effectLst/>
                          <a:latin typeface="+mj-ea"/>
                          <a:ea typeface="+mj-ea"/>
                        </a:rPr>
                        <a:t>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en-US" altLang="zh-TW" sz="1300" u="none" strike="noStrike" dirty="0" smtClean="0">
                          <a:effectLst/>
                          <a:latin typeface="+mj-ea"/>
                          <a:ea typeface="+mj-ea"/>
                        </a:rPr>
                        <a:t>10</a:t>
                      </a:r>
                      <a:r>
                        <a:rPr lang="zh-TW" altLang="en-US" sz="1300" u="none" strike="noStrike" dirty="0">
                          <a:effectLst/>
                          <a:latin typeface="+mj-ea"/>
                          <a:ea typeface="+mj-ea"/>
                        </a:rPr>
                        <a:t>月調査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１月</a:t>
                      </a:r>
                      <a:r>
                        <a:rPr lang="zh-TW" altLang="en-US" sz="1300" u="none" strike="noStrike" dirty="0">
                          <a:effectLst/>
                          <a:latin typeface="+mj-ea"/>
                          <a:ea typeface="+mj-ea"/>
                        </a:rPr>
                        <a:t>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en-US" altLang="zh-TW" sz="1300" u="none" strike="noStrike" dirty="0" smtClean="0">
                          <a:effectLst/>
                          <a:latin typeface="+mj-ea"/>
                          <a:ea typeface="+mj-ea"/>
                        </a:rPr>
                        <a:t>10</a:t>
                      </a:r>
                      <a:r>
                        <a:rPr lang="zh-TW" altLang="en-US" sz="1300" u="none" strike="noStrike" dirty="0">
                          <a:effectLst/>
                          <a:latin typeface="+mj-ea"/>
                          <a:ea typeface="+mj-ea"/>
                        </a:rPr>
                        <a:t>月調査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１月</a:t>
                      </a:r>
                      <a:r>
                        <a:rPr lang="zh-TW" altLang="en-US" sz="1300" u="none" strike="noStrike" dirty="0">
                          <a:effectLst/>
                          <a:latin typeface="+mj-ea"/>
                          <a:ea typeface="+mj-ea"/>
                        </a:rPr>
                        <a:t>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en-US" altLang="zh-TW" sz="1300" u="none" strike="noStrike" dirty="0" smtClean="0">
                          <a:effectLst/>
                          <a:latin typeface="+mj-ea"/>
                          <a:ea typeface="+mj-ea"/>
                        </a:rPr>
                        <a:t>10</a:t>
                      </a:r>
                      <a:r>
                        <a:rPr lang="zh-TW" altLang="en-US" sz="1300" u="none" strike="noStrike" dirty="0">
                          <a:effectLst/>
                          <a:latin typeface="+mj-ea"/>
                          <a:ea typeface="+mj-ea"/>
                        </a:rPr>
                        <a:t>月調査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１月</a:t>
                      </a:r>
                      <a:r>
                        <a:rPr lang="zh-TW" altLang="en-US" sz="1300" u="none" strike="noStrike" dirty="0">
                          <a:effectLst/>
                          <a:latin typeface="+mj-ea"/>
                          <a:ea typeface="+mj-ea"/>
                        </a:rPr>
                        <a:t>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en-US" altLang="zh-TW" sz="1300" u="none" strike="noStrike" dirty="0" smtClean="0">
                          <a:effectLst/>
                          <a:latin typeface="+mj-ea"/>
                          <a:ea typeface="+mj-ea"/>
                        </a:rPr>
                        <a:t>10</a:t>
                      </a:r>
                      <a:r>
                        <a:rPr lang="zh-TW" altLang="en-US" sz="1300" u="none" strike="noStrike" dirty="0">
                          <a:effectLst/>
                          <a:latin typeface="+mj-ea"/>
                          <a:ea typeface="+mj-ea"/>
                        </a:rPr>
                        <a:t>月調査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zh-TW" altLang="en-US" sz="1300" u="none" strike="noStrike" dirty="0" smtClean="0">
                          <a:effectLst/>
                          <a:latin typeface="+mj-ea"/>
                          <a:ea typeface="+mj-ea"/>
                        </a:rPr>
                        <a:t>１月</a:t>
                      </a:r>
                      <a:r>
                        <a:rPr lang="zh-TW" altLang="en-US" sz="1300" u="none" strike="noStrike" dirty="0">
                          <a:effectLst/>
                          <a:latin typeface="+mj-ea"/>
                          <a:ea typeface="+mj-ea"/>
                        </a:rPr>
                        <a:t>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300" u="none" strike="noStrike" dirty="0">
                          <a:effectLst/>
                          <a:latin typeface="+mj-ea"/>
                          <a:ea typeface="+mj-ea"/>
                        </a:rPr>
                        <a:t>平成</a:t>
                      </a:r>
                      <a:r>
                        <a:rPr lang="en-US" altLang="zh-TW" sz="1300" u="none" strike="noStrike" dirty="0" smtClean="0">
                          <a:effectLst/>
                          <a:latin typeface="+mj-ea"/>
                          <a:ea typeface="+mj-ea"/>
                        </a:rPr>
                        <a:t>27</a:t>
                      </a:r>
                      <a:r>
                        <a:rPr lang="zh-TW" altLang="en-US" sz="1300" u="none" strike="noStrike" dirty="0" smtClean="0">
                          <a:effectLst/>
                          <a:latin typeface="+mj-ea"/>
                          <a:ea typeface="+mj-ea"/>
                        </a:rPr>
                        <a:t>年</a:t>
                      </a:r>
                      <a:endParaRPr lang="en-US" altLang="zh-TW" sz="1300" u="none" strike="noStrike" dirty="0" smtClean="0">
                        <a:effectLst/>
                        <a:latin typeface="+mj-ea"/>
                        <a:ea typeface="+mj-ea"/>
                      </a:endParaRPr>
                    </a:p>
                    <a:p>
                      <a:pPr algn="ctr" fontAlgn="ctr"/>
                      <a:r>
                        <a:rPr lang="en-US" altLang="zh-TW" sz="1300" u="none" strike="noStrike" dirty="0" smtClean="0">
                          <a:effectLst/>
                          <a:latin typeface="+mj-ea"/>
                          <a:ea typeface="+mj-ea"/>
                        </a:rPr>
                        <a:t>10</a:t>
                      </a:r>
                      <a:r>
                        <a:rPr lang="zh-TW" altLang="en-US" sz="1300" u="none" strike="noStrike" dirty="0">
                          <a:effectLst/>
                          <a:latin typeface="+mj-ea"/>
                          <a:ea typeface="+mj-ea"/>
                        </a:rPr>
                        <a:t>月調査</a:t>
                      </a:r>
                      <a:endParaRPr lang="zh-TW" altLang="en-US" sz="1300" b="0" i="0" u="none" strike="noStrike" dirty="0">
                        <a:solidFill>
                          <a:srgbClr val="000000"/>
                        </a:solidFill>
                        <a:effectLst/>
                        <a:latin typeface="+mj-ea"/>
                        <a:ea typeface="+mj-ea"/>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19448">
                <a:tc gridSpan="2">
                  <a:txBody>
                    <a:bodyPr/>
                    <a:lstStyle/>
                    <a:p>
                      <a:pPr algn="l" fontAlgn="ctr"/>
                      <a:r>
                        <a:rPr lang="ja-JP" altLang="en-US" sz="1300" u="none" strike="noStrike" dirty="0">
                          <a:effectLst/>
                          <a:latin typeface="+mj-ea"/>
                          <a:ea typeface="+mj-ea"/>
                        </a:rPr>
                        <a:t>平成</a:t>
                      </a:r>
                      <a:r>
                        <a:rPr lang="en-US" altLang="ja-JP" sz="1300" u="none" strike="noStrike" dirty="0">
                          <a:effectLst/>
                          <a:latin typeface="+mj-ea"/>
                          <a:ea typeface="+mj-ea"/>
                        </a:rPr>
                        <a:t>27</a:t>
                      </a:r>
                      <a:r>
                        <a:rPr lang="ja-JP" altLang="en-US" sz="1300" u="none" strike="noStrike" dirty="0" smtClean="0">
                          <a:effectLst/>
                          <a:latin typeface="+mj-ea"/>
                          <a:ea typeface="+mj-ea"/>
                        </a:rPr>
                        <a:t>年度中</a:t>
                      </a:r>
                      <a:endParaRPr lang="ja-JP"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ja-JP" altLang="en-US" sz="1100" b="0" i="0" u="none" strike="noStrike">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114</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202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686</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824</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634</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711</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264</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319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631</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729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8108">
                <a:tc gridSpan="2">
                  <a:txBody>
                    <a:bodyPr/>
                    <a:lstStyle/>
                    <a:p>
                      <a:pPr algn="l" fontAlgn="ctr"/>
                      <a:r>
                        <a:rPr lang="ja-JP" altLang="en-US" sz="1300" u="none" strike="noStrike" dirty="0">
                          <a:effectLst/>
                          <a:latin typeface="+mj-ea"/>
                          <a:ea typeface="+mj-ea"/>
                        </a:rPr>
                        <a:t>平成</a:t>
                      </a:r>
                      <a:r>
                        <a:rPr lang="en-US" altLang="ja-JP" sz="1300" u="none" strike="noStrike" dirty="0">
                          <a:effectLst/>
                          <a:latin typeface="+mj-ea"/>
                          <a:ea typeface="+mj-ea"/>
                        </a:rPr>
                        <a:t>28</a:t>
                      </a:r>
                      <a:r>
                        <a:rPr lang="ja-JP" altLang="en-US" sz="1300" u="none" strike="noStrike" dirty="0" smtClean="0">
                          <a:effectLst/>
                          <a:latin typeface="+mj-ea"/>
                          <a:ea typeface="+mj-ea"/>
                        </a:rPr>
                        <a:t>年度中</a:t>
                      </a:r>
                      <a:endParaRPr lang="ja-JP"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l" fontAlgn="ctr"/>
                      <a:endParaRPr lang="ja-JP" altLang="en-US" sz="1100" b="0" i="0" u="none" strike="noStrike">
                        <a:solidFill>
                          <a:srgbClr val="000000"/>
                        </a:solidFill>
                        <a:effectLst/>
                        <a:latin typeface="ＭＳ Ｐゴシック"/>
                      </a:endParaRPr>
                    </a:p>
                  </a:txBody>
                  <a:tcPr marL="5410" marR="541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277</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319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117</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155</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153</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243</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202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252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140</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184</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8674">
                <a:tc>
                  <a:txBody>
                    <a:bodyPr/>
                    <a:lstStyle/>
                    <a:p>
                      <a:pPr algn="l" fontAlgn="ctr"/>
                      <a:r>
                        <a:rPr lang="ja-JP" altLang="en-US" sz="1300" u="none" strike="noStrike">
                          <a:effectLst/>
                          <a:latin typeface="+mj-ea"/>
                          <a:ea typeface="+mj-ea"/>
                        </a:rPr>
                        <a:t>　</a:t>
                      </a:r>
                      <a:endParaRPr lang="ja-JP" altLang="en-US" sz="1300" b="0" i="0" u="none" strike="noStrike">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smtClean="0">
                          <a:effectLst/>
                          <a:latin typeface="+mj-ea"/>
                          <a:ea typeface="+mj-ea"/>
                        </a:rPr>
                        <a:t>うち平成</a:t>
                      </a:r>
                      <a:r>
                        <a:rPr lang="en-US" altLang="ja-JP" sz="1300" u="none" strike="noStrike" dirty="0">
                          <a:effectLst/>
                          <a:latin typeface="+mj-ea"/>
                          <a:ea typeface="+mj-ea"/>
                        </a:rPr>
                        <a:t>28</a:t>
                      </a:r>
                      <a:r>
                        <a:rPr lang="ja-JP" altLang="en-US" sz="1300" u="none" strike="noStrike" dirty="0">
                          <a:effectLst/>
                          <a:latin typeface="+mj-ea"/>
                          <a:ea typeface="+mj-ea"/>
                        </a:rPr>
                        <a:t>年４月</a:t>
                      </a:r>
                      <a:endParaRPr lang="ja-JP"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201</a:t>
                      </a:r>
                      <a:endParaRPr lang="en-US" altLang="ja-JP" sz="1800" b="0"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219</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87</a:t>
                      </a:r>
                      <a:endParaRPr lang="en-US" altLang="ja-JP" sz="1800" b="0"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153</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87</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162</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109</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114</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55</a:t>
                      </a:r>
                      <a:endParaRPr lang="en-US" altLang="ja-JP" sz="1800" b="0"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112</a:t>
                      </a:r>
                      <a:endParaRPr lang="en-US" altLang="ja-JP" sz="1800" b="0"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3318">
                <a:tc gridSpan="2">
                  <a:txBody>
                    <a:bodyPr/>
                    <a:lstStyle/>
                    <a:p>
                      <a:pPr algn="l" fontAlgn="ctr"/>
                      <a:r>
                        <a:rPr lang="zh-TW" altLang="en-US" sz="1300" u="none" strike="noStrike" dirty="0">
                          <a:effectLst/>
                          <a:latin typeface="+mj-ea"/>
                          <a:ea typeface="+mj-ea"/>
                        </a:rPr>
                        <a:t>平成</a:t>
                      </a:r>
                      <a:r>
                        <a:rPr lang="en-US" altLang="zh-TW" sz="1300" u="none" strike="noStrike" dirty="0">
                          <a:effectLst/>
                          <a:latin typeface="+mj-ea"/>
                          <a:ea typeface="+mj-ea"/>
                        </a:rPr>
                        <a:t>29</a:t>
                      </a:r>
                      <a:r>
                        <a:rPr lang="zh-TW" altLang="en-US" sz="1300" u="none" strike="noStrike" dirty="0">
                          <a:effectLst/>
                          <a:latin typeface="+mj-ea"/>
                          <a:ea typeface="+mj-ea"/>
                        </a:rPr>
                        <a:t>年４月（総合事業）</a:t>
                      </a:r>
                      <a:br>
                        <a:rPr lang="zh-TW" altLang="en-US" sz="1300" u="none" strike="noStrike" dirty="0">
                          <a:effectLst/>
                          <a:latin typeface="+mj-ea"/>
                          <a:ea typeface="+mj-ea"/>
                        </a:rPr>
                      </a:br>
                      <a:r>
                        <a:rPr lang="zh-TW" altLang="en-US" sz="1300" u="none" strike="noStrike" dirty="0">
                          <a:effectLst/>
                          <a:latin typeface="+mj-ea"/>
                          <a:ea typeface="+mj-ea"/>
                        </a:rPr>
                        <a:t>平成</a:t>
                      </a:r>
                      <a:r>
                        <a:rPr lang="en-US" altLang="zh-TW" sz="1300" u="none" strike="noStrike" dirty="0">
                          <a:effectLst/>
                          <a:latin typeface="+mj-ea"/>
                          <a:ea typeface="+mj-ea"/>
                        </a:rPr>
                        <a:t>29</a:t>
                      </a:r>
                      <a:r>
                        <a:rPr lang="zh-TW" altLang="en-US" sz="1300" u="none" strike="noStrike" dirty="0">
                          <a:effectLst/>
                          <a:latin typeface="+mj-ea"/>
                          <a:ea typeface="+mj-ea"/>
                        </a:rPr>
                        <a:t>年度以降（総合事業以外）</a:t>
                      </a:r>
                      <a:endParaRPr lang="zh-TW"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800" u="none" strike="noStrike">
                          <a:effectLst/>
                          <a:latin typeface="+mj-ea"/>
                          <a:ea typeface="+mj-ea"/>
                        </a:rPr>
                        <a:t>1,069</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966</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446</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450</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482</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478</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642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752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464</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491</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8800">
                <a:tc gridSpan="2">
                  <a:txBody>
                    <a:bodyPr/>
                    <a:lstStyle/>
                    <a:p>
                      <a:pPr algn="l" fontAlgn="ctr"/>
                      <a:r>
                        <a:rPr lang="zh-TW" altLang="en-US" sz="1300" u="none" strike="noStrike" dirty="0">
                          <a:effectLst/>
                          <a:latin typeface="+mj-ea"/>
                          <a:ea typeface="+mj-ea"/>
                        </a:rPr>
                        <a:t>実施時期</a:t>
                      </a:r>
                      <a:r>
                        <a:rPr lang="zh-TW" altLang="en-US" sz="1300" u="none" strike="noStrike" dirty="0" smtClean="0">
                          <a:effectLst/>
                          <a:latin typeface="+mj-ea"/>
                          <a:ea typeface="+mj-ea"/>
                        </a:rPr>
                        <a:t>未定</a:t>
                      </a:r>
                      <a:endParaRPr lang="zh-TW"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800" u="none" strike="noStrike">
                          <a:effectLst/>
                          <a:latin typeface="+mj-ea"/>
                          <a:ea typeface="+mj-ea"/>
                        </a:rPr>
                        <a:t>119</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92</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330</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150</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310</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147</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471</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256</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344</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175</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592">
                <a:tc gridSpan="2">
                  <a:txBody>
                    <a:bodyPr/>
                    <a:lstStyle/>
                    <a:p>
                      <a:pPr algn="ctr" fontAlgn="ctr"/>
                      <a:r>
                        <a:rPr lang="ja-JP" altLang="en-US" sz="1300" u="none" strike="noStrike" dirty="0">
                          <a:effectLst/>
                          <a:latin typeface="+mj-ea"/>
                          <a:ea typeface="+mj-ea"/>
                        </a:rPr>
                        <a:t>合計</a:t>
                      </a:r>
                      <a:endParaRPr lang="ja-JP" altLang="en-US" sz="1300" b="0" i="0" u="none" strike="noStrike" dirty="0">
                        <a:solidFill>
                          <a:srgbClr val="000000"/>
                        </a:solidFill>
                        <a:effectLst/>
                        <a:latin typeface="+mj-ea"/>
                        <a:ea typeface="+mj-ea"/>
                      </a:endParaRPr>
                    </a:p>
                  </a:txBody>
                  <a:tcPr marL="36000" marR="36000"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800" u="none" strike="noStrike">
                          <a:effectLst/>
                          <a:latin typeface="+mj-ea"/>
                          <a:ea typeface="+mj-ea"/>
                        </a:rPr>
                        <a:t>1,579</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1,579</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a:effectLst/>
                          <a:latin typeface="+mj-ea"/>
                          <a:ea typeface="+mj-ea"/>
                        </a:rPr>
                        <a:t>1,579</a:t>
                      </a:r>
                      <a:endParaRPr lang="en-US" altLang="ja-JP" sz="1800" b="1" i="0" u="none" strike="noStrike">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800" u="none" strike="noStrike" dirty="0">
                          <a:effectLst/>
                          <a:latin typeface="+mj-ea"/>
                          <a:ea typeface="+mj-ea"/>
                        </a:rPr>
                        <a:t>1,579</a:t>
                      </a:r>
                      <a:endParaRPr lang="en-US" altLang="ja-JP" sz="1800" b="1" i="0" u="none" strike="noStrike" dirty="0">
                        <a:solidFill>
                          <a:srgbClr val="000000"/>
                        </a:solidFill>
                        <a:effectLst/>
                        <a:latin typeface="+mj-ea"/>
                        <a:ea typeface="+mj-ea"/>
                      </a:endParaRPr>
                    </a:p>
                  </a:txBody>
                  <a:tcPr marL="5410" marR="72001" marT="54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スライド番号プレースホルダー 3"/>
          <p:cNvSpPr>
            <a:spLocks noGrp="1"/>
          </p:cNvSpPr>
          <p:nvPr>
            <p:ph type="sldNum" sz="quarter" idx="4294967295"/>
          </p:nvPr>
        </p:nvSpPr>
        <p:spPr>
          <a:xfrm>
            <a:off x="9642785" y="6550516"/>
            <a:ext cx="322119" cy="365125"/>
          </a:xfrm>
          <a:prstGeom prst="rect">
            <a:avLst/>
          </a:prstGeom>
        </p:spPr>
        <p:txBody>
          <a:bodyPr/>
          <a:lstStyle/>
          <a:p>
            <a:fld id="{FCE98AE0-BE98-4E8C-BBDC-F98D666762F1}" type="slidenum">
              <a:rPr lang="ja-JP" altLang="en-US" smtClean="0">
                <a:solidFill>
                  <a:prstClr val="black"/>
                </a:solidFill>
                <a:latin typeface="HG丸ｺﾞｼｯｸM-PRO" panose="020F0600000000000000" pitchFamily="50" charset="-128"/>
                <a:ea typeface="HG丸ｺﾞｼｯｸM-PRO" panose="020F0600000000000000" pitchFamily="50" charset="-128"/>
              </a:rPr>
              <a:pPr/>
              <a:t>15</a:t>
            </a:fld>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50372" y="44625"/>
            <a:ext cx="9805258" cy="696035"/>
          </a:xfrm>
          <a:prstGeom prst="rect">
            <a:avLst/>
          </a:prstGeom>
          <a:gradFill rotWithShape="1">
            <a:gsLst>
              <a:gs pos="0">
                <a:schemeClr val="accent1">
                  <a:satMod val="103000"/>
                  <a:lumMod val="102000"/>
                  <a:tint val="94000"/>
                </a:schemeClr>
              </a:gs>
              <a:gs pos="58000">
                <a:schemeClr val="accent1">
                  <a:satMod val="110000"/>
                  <a:lumMod val="100000"/>
                  <a:shade val="100000"/>
                </a:schemeClr>
              </a:gs>
              <a:gs pos="100000">
                <a:schemeClr val="accent1">
                  <a:lumMod val="99000"/>
                  <a:satMod val="120000"/>
                  <a:shade val="78000"/>
                </a:schemeClr>
              </a:gs>
            </a:gsLst>
            <a:lin ang="16200000" scaled="0"/>
          </a:gradFill>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72000" tIns="45720" rIns="7200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700" b="1" kern="0" dirty="0" smtClean="0">
                <a:solidFill>
                  <a:prstClr val="white"/>
                </a:solidFill>
              </a:rPr>
              <a:t>新しい総合事業・包括的支援事業（社会保障充実分）の実施状況</a:t>
            </a:r>
            <a:endParaRPr lang="ja-JP" altLang="en-US" sz="2700" b="1" kern="0" dirty="0">
              <a:solidFill>
                <a:prstClr val="white"/>
              </a:solidFill>
            </a:endParaRPr>
          </a:p>
        </p:txBody>
      </p:sp>
      <p:sp>
        <p:nvSpPr>
          <p:cNvPr id="6" name="テキスト ボックス 5"/>
          <p:cNvSpPr txBox="1"/>
          <p:nvPr/>
        </p:nvSpPr>
        <p:spPr bwMode="auto">
          <a:xfrm>
            <a:off x="6897223" y="960985"/>
            <a:ext cx="3008784" cy="307777"/>
          </a:xfrm>
          <a:prstGeom prst="rect">
            <a:avLst/>
          </a:prstGeom>
          <a:noFill/>
          <a:ln w="9525">
            <a:noFill/>
            <a:miter lim="800000"/>
            <a:headEnd/>
            <a:tailEnd/>
          </a:ln>
          <a:effectLst/>
        </p:spPr>
        <p:txBody>
          <a:bodyPr wrap="square" rtlCol="0">
            <a:spAutoFit/>
          </a:bodyPr>
          <a:lstStyle/>
          <a:p>
            <a:pPr algn="r">
              <a:spcBef>
                <a:spcPct val="50000"/>
              </a:spcBef>
            </a:pPr>
            <a:r>
              <a:rPr lang="ja-JP" altLang="en-US" sz="1400" dirty="0" smtClean="0">
                <a:solidFill>
                  <a:prstClr val="black"/>
                </a:solidFill>
                <a:latin typeface="ＭＳ Ｐゴシック"/>
              </a:rPr>
              <a:t>平成</a:t>
            </a:r>
            <a:r>
              <a:rPr lang="en-US" altLang="ja-JP" sz="1400" dirty="0" smtClean="0">
                <a:solidFill>
                  <a:prstClr val="black"/>
                </a:solidFill>
                <a:latin typeface="ＭＳ Ｐゴシック"/>
              </a:rPr>
              <a:t>27</a:t>
            </a:r>
            <a:r>
              <a:rPr lang="ja-JP" altLang="en-US" sz="1400" dirty="0" smtClean="0">
                <a:solidFill>
                  <a:prstClr val="black"/>
                </a:solidFill>
                <a:latin typeface="ＭＳ Ｐゴシック"/>
              </a:rPr>
              <a:t>年</a:t>
            </a:r>
            <a:r>
              <a:rPr lang="en-US" altLang="ja-JP" sz="1400" dirty="0" smtClean="0">
                <a:solidFill>
                  <a:prstClr val="black"/>
                </a:solidFill>
                <a:latin typeface="ＭＳ Ｐゴシック"/>
              </a:rPr>
              <a:t>10</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1</a:t>
            </a:r>
            <a:r>
              <a:rPr lang="ja-JP" altLang="en-US" sz="1400" dirty="0" smtClean="0">
                <a:solidFill>
                  <a:prstClr val="black"/>
                </a:solidFill>
                <a:latin typeface="ＭＳ Ｐゴシック"/>
              </a:rPr>
              <a:t>日現在の集計結果</a:t>
            </a:r>
            <a:endParaRPr lang="ja-JP" altLang="en-US" sz="1400" dirty="0">
              <a:solidFill>
                <a:prstClr val="black"/>
              </a:solidFill>
              <a:latin typeface="ＭＳ Ｐゴシック"/>
            </a:endParaRPr>
          </a:p>
        </p:txBody>
      </p:sp>
    </p:spTree>
    <p:extLst>
      <p:ext uri="{BB962C8B-B14F-4D97-AF65-F5344CB8AC3E}">
        <p14:creationId xmlns:p14="http://schemas.microsoft.com/office/powerpoint/2010/main" val="116468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660471271"/>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400" b="1" dirty="0" smtClean="0">
                <a:latin typeface="+mn-ea"/>
              </a:rPr>
              <a:t>平成</a:t>
            </a:r>
            <a:r>
              <a:rPr lang="en-US" altLang="ja-JP" sz="2400" b="1" dirty="0" smtClean="0">
                <a:latin typeface="+mn-ea"/>
              </a:rPr>
              <a:t>27</a:t>
            </a:r>
            <a:r>
              <a:rPr lang="ja-JP" altLang="en-US" sz="2400" b="1" dirty="0" smtClean="0">
                <a:latin typeface="+mn-ea"/>
              </a:rPr>
              <a:t>年度の新しい総合事業の都道府県別実施予定保険者数</a:t>
            </a:r>
            <a:endParaRPr kumimoji="1" lang="ja-JP" altLang="en-US" sz="2400" b="1" dirty="0">
              <a:latin typeface="+mn-ea"/>
            </a:endParaRPr>
          </a:p>
        </p:txBody>
      </p:sp>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16</a:t>
            </a:fld>
            <a:endParaRPr lang="ja-JP" altLang="en-US" sz="1800" b="1" dirty="0">
              <a:solidFill>
                <a:prstClr val="black"/>
              </a:solidFill>
            </a:endParaRPr>
          </a:p>
        </p:txBody>
      </p:sp>
    </p:spTree>
    <p:extLst>
      <p:ext uri="{BB962C8B-B14F-4D97-AF65-F5344CB8AC3E}">
        <p14:creationId xmlns:p14="http://schemas.microsoft.com/office/powerpoint/2010/main" val="2257783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2206723087"/>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9"/>
            <a:ext cx="9498842" cy="366903"/>
          </a:xfrm>
          <a:ln w="28575">
            <a:noFill/>
          </a:ln>
        </p:spPr>
        <p:style>
          <a:lnRef idx="2">
            <a:schemeClr val="accent1"/>
          </a:lnRef>
          <a:fillRef idx="1">
            <a:schemeClr val="lt1"/>
          </a:fillRef>
          <a:effectRef idx="0">
            <a:schemeClr val="accent1"/>
          </a:effectRef>
          <a:fontRef idx="minor">
            <a:schemeClr val="dk1"/>
          </a:fontRef>
        </p:style>
        <p:txBody>
          <a:bodyPr/>
          <a:lstStyle/>
          <a:p>
            <a:pPr algn="ctr"/>
            <a:r>
              <a:rPr lang="ja-JP" altLang="en-US" sz="2000" dirty="0" smtClean="0">
                <a:latin typeface="+mn-ea"/>
              </a:rPr>
              <a:t>（参考）平成</a:t>
            </a:r>
            <a:r>
              <a:rPr lang="en-US" altLang="ja-JP" sz="2000" dirty="0" smtClean="0">
                <a:latin typeface="+mn-ea"/>
              </a:rPr>
              <a:t>27</a:t>
            </a:r>
            <a:r>
              <a:rPr lang="ja-JP" altLang="en-US" sz="2000" dirty="0" smtClean="0">
                <a:latin typeface="+mn-ea"/>
              </a:rPr>
              <a:t>年度の新しい総合事業の都道府県別・実施予定保険者数／保険者数</a:t>
            </a:r>
            <a:endParaRPr kumimoji="1" lang="ja-JP" altLang="en-US" sz="2000" dirty="0">
              <a:latin typeface="+mn-ea"/>
            </a:endParaRPr>
          </a:p>
        </p:txBody>
      </p:sp>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17</a:t>
            </a:fld>
            <a:endParaRPr lang="ja-JP" altLang="en-US" sz="1800" b="1" dirty="0">
              <a:solidFill>
                <a:prstClr val="black"/>
              </a:solidFill>
            </a:endParaRPr>
          </a:p>
        </p:txBody>
      </p:sp>
      <p:grpSp>
        <p:nvGrpSpPr>
          <p:cNvPr id="8" name="グループ化 7"/>
          <p:cNvGrpSpPr/>
          <p:nvPr/>
        </p:nvGrpSpPr>
        <p:grpSpPr>
          <a:xfrm>
            <a:off x="5918199" y="977900"/>
            <a:ext cx="2112617" cy="749300"/>
            <a:chOff x="5918199" y="977900"/>
            <a:chExt cx="2257317" cy="749300"/>
          </a:xfrm>
        </p:grpSpPr>
        <p:sp>
          <p:nvSpPr>
            <p:cNvPr id="2" name="正方形/長方形 1"/>
            <p:cNvSpPr/>
            <p:nvPr/>
          </p:nvSpPr>
          <p:spPr>
            <a:xfrm>
              <a:off x="5918199" y="977900"/>
              <a:ext cx="2257317"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　　実施</a:t>
              </a:r>
              <a:r>
                <a:rPr lang="ja-JP" altLang="en-US" sz="1400" dirty="0">
                  <a:solidFill>
                    <a:prstClr val="black"/>
                  </a:solidFill>
                </a:rPr>
                <a:t>（</a:t>
              </a:r>
              <a:r>
                <a:rPr lang="ja-JP" altLang="en-US" sz="1400" dirty="0" smtClean="0">
                  <a:solidFill>
                    <a:prstClr val="black"/>
                  </a:solidFill>
                </a:rPr>
                <a:t>予定）保険者数</a:t>
              </a:r>
              <a:endParaRPr lang="en-US" altLang="ja-JP" sz="1400" dirty="0" smtClean="0">
                <a:solidFill>
                  <a:prstClr val="black"/>
                </a:solidFill>
              </a:endParaRPr>
            </a:p>
            <a:p>
              <a:r>
                <a:rPr lang="ja-JP" altLang="en-US" sz="1400" dirty="0" smtClean="0">
                  <a:solidFill>
                    <a:prstClr val="black"/>
                  </a:solidFill>
                </a:rPr>
                <a:t>　　</a:t>
              </a:r>
              <a:r>
                <a:rPr lang="ja-JP" altLang="en-US" sz="1400" dirty="0" smtClean="0">
                  <a:solidFill>
                    <a:prstClr val="black">
                      <a:lumMod val="50000"/>
                      <a:lumOff val="50000"/>
                    </a:prstClr>
                  </a:solidFill>
                </a:rPr>
                <a:t>保険者数</a:t>
              </a:r>
              <a:endParaRPr lang="ja-JP" altLang="en-US" sz="1400" dirty="0">
                <a:solidFill>
                  <a:prstClr val="black">
                    <a:lumMod val="50000"/>
                    <a:lumOff val="50000"/>
                  </a:prstClr>
                </a:solidFill>
              </a:endParaRPr>
            </a:p>
          </p:txBody>
        </p:sp>
        <p:sp>
          <p:nvSpPr>
            <p:cNvPr id="5" name="正方形/長方形 4"/>
            <p:cNvSpPr/>
            <p:nvPr/>
          </p:nvSpPr>
          <p:spPr>
            <a:xfrm>
              <a:off x="6007100" y="1155700"/>
              <a:ext cx="1651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7" name="正方形/長方形 6"/>
            <p:cNvSpPr/>
            <p:nvPr/>
          </p:nvSpPr>
          <p:spPr>
            <a:xfrm>
              <a:off x="6007100" y="1384300"/>
              <a:ext cx="165100" cy="152400"/>
            </a:xfrm>
            <a:prstGeom prst="rect">
              <a:avLst/>
            </a:prstGeom>
            <a:solidFill>
              <a:srgbClr val="FE80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テキスト ボックス 9"/>
          <p:cNvSpPr txBox="1"/>
          <p:nvPr/>
        </p:nvSpPr>
        <p:spPr>
          <a:xfrm>
            <a:off x="508000" y="469900"/>
            <a:ext cx="444500" cy="253916"/>
          </a:xfrm>
          <a:prstGeom prst="rect">
            <a:avLst/>
          </a:prstGeom>
          <a:noFill/>
        </p:spPr>
        <p:txBody>
          <a:bodyPr wrap="square" rtlCol="0">
            <a:spAutoFit/>
          </a:bodyPr>
          <a:lstStyle/>
          <a:p>
            <a:r>
              <a:rPr lang="en-US" altLang="ja-JP" sz="1050" dirty="0" smtClean="0">
                <a:solidFill>
                  <a:prstClr val="black">
                    <a:lumMod val="50000"/>
                    <a:lumOff val="50000"/>
                  </a:prstClr>
                </a:solidFill>
              </a:rPr>
              <a:t>156</a:t>
            </a:r>
            <a:endParaRPr lang="ja-JP" altLang="en-US" sz="1050" dirty="0">
              <a:solidFill>
                <a:prstClr val="black">
                  <a:lumMod val="50000"/>
                  <a:lumOff val="50000"/>
                </a:prstClr>
              </a:solidFill>
            </a:endParaRPr>
          </a:p>
        </p:txBody>
      </p:sp>
      <p:sp>
        <p:nvSpPr>
          <p:cNvPr id="12" name="タイトル 1"/>
          <p:cNvSpPr txBox="1">
            <a:spLocks/>
          </p:cNvSpPr>
          <p:nvPr/>
        </p:nvSpPr>
        <p:spPr bwMode="auto">
          <a:xfrm>
            <a:off x="127006" y="871319"/>
            <a:ext cx="863600" cy="467162"/>
          </a:xfrm>
          <a:prstGeom prst="rect">
            <a:avLst/>
          </a:prstGeom>
          <a:noFill/>
          <a:ln w="28575" cap="flat" cmpd="sng" algn="ctr">
            <a:noFill/>
            <a:prstDash val="solid"/>
            <a:miter lim="800000"/>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kumimoji="1" sz="4400" kern="1200">
                <a:solidFill>
                  <a:schemeClr val="dk1"/>
                </a:solidFill>
                <a:latin typeface="+mn-lt"/>
                <a:ea typeface="+mn-ea"/>
                <a:cs typeface="+mn-cs"/>
              </a:defRPr>
            </a:lvl1pPr>
            <a:lvl2pPr algn="l" rtl="0" eaLnBrk="0" fontAlgn="base" hangingPunct="0">
              <a:lnSpc>
                <a:spcPct val="90000"/>
              </a:lnSpc>
              <a:spcBef>
                <a:spcPct val="0"/>
              </a:spcBef>
              <a:spcAft>
                <a:spcPct val="0"/>
              </a:spcAft>
              <a:defRPr kumimoji="1" sz="4400">
                <a:solidFill>
                  <a:schemeClr val="dk1"/>
                </a:solidFill>
                <a:latin typeface="+mn-lt"/>
                <a:ea typeface="+mn-ea"/>
                <a:cs typeface="+mn-cs"/>
              </a:defRPr>
            </a:lvl2pPr>
            <a:lvl3pPr algn="l" rtl="0" eaLnBrk="0" fontAlgn="base" hangingPunct="0">
              <a:lnSpc>
                <a:spcPct val="90000"/>
              </a:lnSpc>
              <a:spcBef>
                <a:spcPct val="0"/>
              </a:spcBef>
              <a:spcAft>
                <a:spcPct val="0"/>
              </a:spcAft>
              <a:defRPr kumimoji="1" sz="4400">
                <a:solidFill>
                  <a:schemeClr val="dk1"/>
                </a:solidFill>
                <a:latin typeface="+mn-lt"/>
                <a:ea typeface="+mn-ea"/>
                <a:cs typeface="+mn-cs"/>
              </a:defRPr>
            </a:lvl3pPr>
            <a:lvl4pPr algn="l" rtl="0" eaLnBrk="0" fontAlgn="base" hangingPunct="0">
              <a:lnSpc>
                <a:spcPct val="90000"/>
              </a:lnSpc>
              <a:spcBef>
                <a:spcPct val="0"/>
              </a:spcBef>
              <a:spcAft>
                <a:spcPct val="0"/>
              </a:spcAft>
              <a:defRPr kumimoji="1" sz="4400">
                <a:solidFill>
                  <a:schemeClr val="dk1"/>
                </a:solidFill>
                <a:latin typeface="+mn-lt"/>
                <a:ea typeface="+mn-ea"/>
                <a:cs typeface="+mn-cs"/>
              </a:defRPr>
            </a:lvl4pPr>
            <a:lvl5pPr algn="l" rtl="0" eaLnBrk="0" fontAlgn="base" hangingPunct="0">
              <a:lnSpc>
                <a:spcPct val="90000"/>
              </a:lnSpc>
              <a:spcBef>
                <a:spcPct val="0"/>
              </a:spcBef>
              <a:spcAft>
                <a:spcPct val="0"/>
              </a:spcAft>
              <a:defRPr kumimoji="1" sz="4400">
                <a:solidFill>
                  <a:schemeClr val="dk1"/>
                </a:solidFill>
                <a:latin typeface="+mn-lt"/>
                <a:ea typeface="+mn-ea"/>
                <a:cs typeface="+mn-cs"/>
              </a:defRPr>
            </a:lvl5pPr>
            <a:lvl6pPr marL="457200" algn="l" rtl="0" fontAlgn="base">
              <a:lnSpc>
                <a:spcPct val="90000"/>
              </a:lnSpc>
              <a:spcBef>
                <a:spcPct val="0"/>
              </a:spcBef>
              <a:spcAft>
                <a:spcPct val="0"/>
              </a:spcAft>
              <a:defRPr kumimoji="1" sz="4400">
                <a:solidFill>
                  <a:schemeClr val="dk1"/>
                </a:solidFill>
                <a:latin typeface="+mn-lt"/>
                <a:ea typeface="+mn-ea"/>
                <a:cs typeface="+mn-cs"/>
              </a:defRPr>
            </a:lvl6pPr>
            <a:lvl7pPr marL="914400" algn="l" rtl="0" fontAlgn="base">
              <a:lnSpc>
                <a:spcPct val="90000"/>
              </a:lnSpc>
              <a:spcBef>
                <a:spcPct val="0"/>
              </a:spcBef>
              <a:spcAft>
                <a:spcPct val="0"/>
              </a:spcAft>
              <a:defRPr kumimoji="1" sz="4400">
                <a:solidFill>
                  <a:schemeClr val="dk1"/>
                </a:solidFill>
                <a:latin typeface="+mn-lt"/>
                <a:ea typeface="+mn-ea"/>
                <a:cs typeface="+mn-cs"/>
              </a:defRPr>
            </a:lvl7pPr>
            <a:lvl8pPr marL="1371600" algn="l" rtl="0" fontAlgn="base">
              <a:lnSpc>
                <a:spcPct val="90000"/>
              </a:lnSpc>
              <a:spcBef>
                <a:spcPct val="0"/>
              </a:spcBef>
              <a:spcAft>
                <a:spcPct val="0"/>
              </a:spcAft>
              <a:defRPr kumimoji="1" sz="4400">
                <a:solidFill>
                  <a:schemeClr val="dk1"/>
                </a:solidFill>
                <a:latin typeface="+mn-lt"/>
                <a:ea typeface="+mn-ea"/>
                <a:cs typeface="+mn-cs"/>
              </a:defRPr>
            </a:lvl8pPr>
            <a:lvl9pPr marL="1828800" algn="l" rtl="0" fontAlgn="base">
              <a:lnSpc>
                <a:spcPct val="90000"/>
              </a:lnSpc>
              <a:spcBef>
                <a:spcPct val="0"/>
              </a:spcBef>
              <a:spcAft>
                <a:spcPct val="0"/>
              </a:spcAft>
              <a:defRPr kumimoji="1" sz="4400">
                <a:solidFill>
                  <a:schemeClr val="dk1"/>
                </a:solidFill>
                <a:latin typeface="+mn-lt"/>
                <a:ea typeface="+mn-ea"/>
                <a:cs typeface="+mn-cs"/>
              </a:defRPr>
            </a:lvl9pPr>
          </a:lstStyle>
          <a:p>
            <a:pPr algn="ctr"/>
            <a:r>
              <a:rPr lang="ja-JP" altLang="en-US" sz="3600" dirty="0">
                <a:solidFill>
                  <a:prstClr val="black"/>
                </a:solidFill>
                <a:latin typeface="Calibri Light" panose="020F0302020204030204"/>
                <a:ea typeface="Arial Unicode MS" panose="020B0604020202020204" pitchFamily="50" charset="-128"/>
                <a:cs typeface="Arial Unicode MS" panose="020B0604020202020204" pitchFamily="50" charset="-128"/>
              </a:rPr>
              <a:t>≈</a:t>
            </a:r>
          </a:p>
        </p:txBody>
      </p:sp>
    </p:spTree>
    <p:extLst>
      <p:ext uri="{BB962C8B-B14F-4D97-AF65-F5344CB8AC3E}">
        <p14:creationId xmlns:p14="http://schemas.microsoft.com/office/powerpoint/2010/main" val="393815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216342397"/>
              </p:ext>
            </p:extLst>
          </p:nvPr>
        </p:nvGraphicFramePr>
        <p:xfrm>
          <a:off x="0" y="0"/>
          <a:ext cx="9906000" cy="674199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400" b="1" dirty="0" smtClean="0">
                <a:latin typeface="+mn-ea"/>
              </a:rPr>
              <a:t>平成</a:t>
            </a:r>
            <a:r>
              <a:rPr lang="en-US" altLang="ja-JP" sz="2400" b="1" dirty="0" smtClean="0">
                <a:latin typeface="+mn-ea"/>
              </a:rPr>
              <a:t>27</a:t>
            </a:r>
            <a:r>
              <a:rPr lang="ja-JP" altLang="en-US" sz="2400" b="1" dirty="0" smtClean="0">
                <a:latin typeface="+mn-ea"/>
              </a:rPr>
              <a:t>年度の生活支援体制整備事業の都道府県別実施予定保険者数</a:t>
            </a:r>
            <a:endParaRPr kumimoji="1" lang="ja-JP" altLang="en-US" sz="2400" b="1" dirty="0">
              <a:latin typeface="+mn-ea"/>
            </a:endParaRPr>
          </a:p>
        </p:txBody>
      </p:sp>
      <p:sp>
        <p:nvSpPr>
          <p:cNvPr id="6"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18</a:t>
            </a:fld>
            <a:endParaRPr lang="ja-JP" altLang="en-US" sz="1800" b="1" dirty="0">
              <a:solidFill>
                <a:prstClr val="black"/>
              </a:solidFill>
            </a:endParaRPr>
          </a:p>
        </p:txBody>
      </p:sp>
    </p:spTree>
    <p:extLst>
      <p:ext uri="{BB962C8B-B14F-4D97-AF65-F5344CB8AC3E}">
        <p14:creationId xmlns:p14="http://schemas.microsoft.com/office/powerpoint/2010/main" val="181180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20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地域包括ケアシステムの構築に向けた埼玉県の取組①</a:t>
            </a:r>
            <a:endParaRPr kumimoji="1" lang="en-US" altLang="ja-JP" sz="2400" b="1" dirty="0" smtClean="0"/>
          </a:p>
          <a:p>
            <a:pPr algn="ctr"/>
            <a:r>
              <a:rPr lang="ja-JP" altLang="en-US" sz="1400" b="1" dirty="0" smtClean="0"/>
              <a:t>－　課題と解決の方向性　－</a:t>
            </a:r>
            <a:endParaRPr kumimoji="1" lang="ja-JP" altLang="en-US" sz="1400" b="1" dirty="0"/>
          </a:p>
        </p:txBody>
      </p:sp>
      <p:sp>
        <p:nvSpPr>
          <p:cNvPr id="8" name="正方形/長方形 7"/>
          <p:cNvSpPr/>
          <p:nvPr/>
        </p:nvSpPr>
        <p:spPr>
          <a:xfrm>
            <a:off x="4328931" y="972685"/>
            <a:ext cx="5499061" cy="4544548"/>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早期着手の働きかけ</a:t>
            </a:r>
            <a:r>
              <a:rPr lang="en-US" altLang="ja-JP" sz="1400" dirty="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・地域包括ケアシステム進捗度把握による見える化の実施</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・地域支援事業交付金の上限額試算の働きかけ</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研修・情報交換会関係</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p>
          <a:p>
            <a:pPr marL="180975"/>
            <a:r>
              <a:rPr lang="ja-JP" altLang="en-US" sz="1300" dirty="0" smtClean="0">
                <a:solidFill>
                  <a:schemeClr val="tx1"/>
                </a:solidFill>
                <a:latin typeface="ＭＳ ゴシック" panose="020B0609070205080204" pitchFamily="49" charset="-128"/>
                <a:ea typeface="ＭＳ ゴシック" panose="020B0609070205080204" pitchFamily="49" charset="-128"/>
              </a:rPr>
              <a:t>・トップセミナー（</a:t>
            </a:r>
            <a:r>
              <a:rPr lang="en-US" altLang="ja-JP" sz="1300" dirty="0">
                <a:solidFill>
                  <a:schemeClr val="tx1"/>
                </a:solidFill>
                <a:latin typeface="ＭＳ ゴシック" panose="020B0609070205080204" pitchFamily="49" charset="-128"/>
                <a:ea typeface="ＭＳ ゴシック" panose="020B0609070205080204" pitchFamily="49" charset="-128"/>
              </a:rPr>
              <a:t>11</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ja-JP" altLang="en-US" sz="1300" dirty="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ja-JP" altLang="ja-JP" sz="1300" dirty="0" smtClean="0">
                <a:solidFill>
                  <a:schemeClr val="tx1"/>
                </a:solidFill>
                <a:latin typeface="ＭＳ ゴシック" panose="020B0609070205080204" pitchFamily="49" charset="-128"/>
                <a:ea typeface="ＭＳ ゴシック" panose="020B0609070205080204" pitchFamily="49" charset="-128"/>
              </a:rPr>
              <a:t>市町村</a:t>
            </a:r>
            <a:r>
              <a:rPr lang="ja-JP" altLang="ja-JP" sz="1300" dirty="0">
                <a:solidFill>
                  <a:schemeClr val="tx1"/>
                </a:solidFill>
                <a:latin typeface="ＭＳ ゴシック" panose="020B0609070205080204" pitchFamily="49" charset="-128"/>
                <a:ea typeface="ＭＳ ゴシック" panose="020B0609070205080204" pitchFamily="49" charset="-128"/>
              </a:rPr>
              <a:t>担当</a:t>
            </a:r>
            <a:r>
              <a:rPr lang="ja-JP" altLang="ja-JP" sz="1300" dirty="0" smtClean="0">
                <a:solidFill>
                  <a:schemeClr val="tx1"/>
                </a:solidFill>
                <a:latin typeface="ＭＳ ゴシック" panose="020B0609070205080204" pitchFamily="49" charset="-128"/>
                <a:ea typeface="ＭＳ ゴシック" panose="020B0609070205080204" pitchFamily="49" charset="-128"/>
              </a:rPr>
              <a:t>課長</a:t>
            </a:r>
            <a:r>
              <a:rPr lang="ja-JP" altLang="en-US" sz="1300" dirty="0" smtClean="0">
                <a:solidFill>
                  <a:schemeClr val="tx1"/>
                </a:solidFill>
                <a:latin typeface="ＭＳ ゴシック" panose="020B0609070205080204" pitchFamily="49" charset="-128"/>
                <a:ea typeface="ＭＳ ゴシック" panose="020B0609070205080204" pitchFamily="49" charset="-128"/>
              </a:rPr>
              <a:t>会議</a:t>
            </a:r>
            <a:r>
              <a:rPr lang="ja-JP" altLang="en-US" sz="1300" dirty="0">
                <a:solidFill>
                  <a:schemeClr val="tx1"/>
                </a:solidFill>
                <a:latin typeface="ＭＳ ゴシック" panose="020B0609070205080204" pitchFamily="49" charset="-128"/>
                <a:ea typeface="ＭＳ ゴシック" panose="020B0609070205080204" pitchFamily="49" charset="-128"/>
              </a:rPr>
              <a:t>（</a:t>
            </a:r>
            <a:r>
              <a:rPr lang="en-US" altLang="ja-JP" sz="1300" dirty="0" smtClean="0">
                <a:solidFill>
                  <a:schemeClr val="tx1"/>
                </a:solidFill>
                <a:latin typeface="ＭＳ ゴシック" panose="020B0609070205080204" pitchFamily="49" charset="-128"/>
                <a:ea typeface="ＭＳ ゴシック" panose="020B0609070205080204" pitchFamily="49" charset="-128"/>
              </a:rPr>
              <a:t>4</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p>
          <a:p>
            <a:pPr marL="180975"/>
            <a:r>
              <a:rPr lang="ja-JP" altLang="en-US" sz="1300" dirty="0" smtClean="0">
                <a:solidFill>
                  <a:schemeClr val="tx1"/>
                </a:solidFill>
                <a:latin typeface="ＭＳ ゴシック" panose="020B0609070205080204" pitchFamily="49" charset="-128"/>
                <a:ea typeface="ＭＳ ゴシック" panose="020B0609070205080204" pitchFamily="49" charset="-128"/>
              </a:rPr>
              <a:t>・市町村担当課長・地域包括支援センター長合同研修（</a:t>
            </a:r>
            <a:r>
              <a:rPr lang="en-US" altLang="ja-JP" sz="1300" dirty="0" smtClean="0">
                <a:solidFill>
                  <a:schemeClr val="tx1"/>
                </a:solidFill>
                <a:latin typeface="ＭＳ ゴシック" panose="020B0609070205080204" pitchFamily="49" charset="-128"/>
                <a:ea typeface="ＭＳ ゴシック" panose="020B0609070205080204" pitchFamily="49" charset="-128"/>
              </a:rPr>
              <a:t>5</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marL="180975"/>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a:solidFill>
                  <a:schemeClr val="tx1"/>
                </a:solidFill>
                <a:latin typeface="ＭＳ ゴシック" panose="020B0609070205080204" pitchFamily="49" charset="-128"/>
                <a:ea typeface="ＭＳ ゴシック" panose="020B0609070205080204" pitchFamily="49" charset="-128"/>
              </a:rPr>
              <a:t>地域包括</a:t>
            </a:r>
            <a:r>
              <a:rPr lang="ja-JP" altLang="en-US" sz="1300" dirty="0" smtClean="0">
                <a:solidFill>
                  <a:schemeClr val="tx1"/>
                </a:solidFill>
                <a:latin typeface="ＭＳ ゴシック" panose="020B0609070205080204" pitchFamily="49" charset="-128"/>
                <a:ea typeface="ＭＳ ゴシック" panose="020B0609070205080204" pitchFamily="49" charset="-128"/>
              </a:rPr>
              <a:t>ケアシステム推進会議</a:t>
            </a:r>
            <a:r>
              <a:rPr lang="ja-JP"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計</a:t>
            </a:r>
            <a:r>
              <a:rPr lang="en-US" altLang="ja-JP" sz="1300" dirty="0" smtClean="0">
                <a:solidFill>
                  <a:schemeClr val="tx1"/>
                </a:solidFill>
                <a:latin typeface="ＭＳ ゴシック" panose="020B0609070205080204" pitchFamily="49" charset="-128"/>
                <a:ea typeface="ＭＳ ゴシック" panose="020B0609070205080204" pitchFamily="49" charset="-128"/>
              </a:rPr>
              <a:t>5</a:t>
            </a:r>
            <a:r>
              <a:rPr lang="ja-JP" altLang="ja-JP" sz="1300" dirty="0" smtClean="0">
                <a:solidFill>
                  <a:schemeClr val="tx1"/>
                </a:solidFill>
                <a:latin typeface="ＭＳ ゴシック" panose="020B0609070205080204" pitchFamily="49" charset="-128"/>
                <a:ea typeface="ＭＳ ゴシック" panose="020B0609070205080204" pitchFamily="49" charset="-128"/>
              </a:rPr>
              <a:t>回</a:t>
            </a:r>
            <a:r>
              <a:rPr lang="en-US" altLang="ja-JP" sz="1300" dirty="0" smtClean="0">
                <a:solidFill>
                  <a:schemeClr val="tx1"/>
                </a:solidFill>
                <a:latin typeface="ＭＳ ゴシック" panose="020B0609070205080204" pitchFamily="49" charset="-128"/>
                <a:ea typeface="ＭＳ ゴシック" panose="020B0609070205080204" pitchFamily="49" charset="-128"/>
              </a:rPr>
              <a:t>(7</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10</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en-US" altLang="ja-JP" sz="1300" dirty="0" smtClean="0">
                <a:solidFill>
                  <a:schemeClr val="tx1"/>
                </a:solidFill>
                <a:latin typeface="ＭＳ ゴシック" panose="020B0609070205080204" pitchFamily="49" charset="-128"/>
                <a:ea typeface="ＭＳ ゴシック" panose="020B0609070205080204" pitchFamily="49" charset="-128"/>
              </a:rPr>
              <a:t>11</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300" spc="-50" dirty="0" smtClean="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u"/>
            </a:pPr>
            <a:r>
              <a:rPr lang="ja-JP" altLang="en-US" sz="1500" dirty="0" smtClean="0">
                <a:solidFill>
                  <a:schemeClr val="tx1"/>
                </a:solidFill>
                <a:latin typeface="ＭＳ ゴシック" panose="020B0609070205080204" pitchFamily="49" charset="-128"/>
                <a:ea typeface="ＭＳ ゴシック" panose="020B0609070205080204" pitchFamily="49" charset="-128"/>
              </a:rPr>
              <a:t>在宅</a:t>
            </a:r>
            <a:r>
              <a:rPr lang="ja-JP" altLang="en-US" sz="1500" dirty="0">
                <a:solidFill>
                  <a:schemeClr val="tx1"/>
                </a:solidFill>
                <a:latin typeface="ＭＳ ゴシック" panose="020B0609070205080204" pitchFamily="49" charset="-128"/>
                <a:ea typeface="ＭＳ ゴシック" panose="020B0609070205080204" pitchFamily="49" charset="-128"/>
              </a:rPr>
              <a:t>医療・介護連携推進担当職員研修の実施</a:t>
            </a:r>
            <a:r>
              <a:rPr lang="en-US" altLang="ja-JP" sz="1300" dirty="0">
                <a:solidFill>
                  <a:schemeClr val="tx1"/>
                </a:solidFill>
                <a:latin typeface="ＭＳ ゴシック" panose="020B0609070205080204" pitchFamily="49" charset="-128"/>
                <a:ea typeface="ＭＳ ゴシック" panose="020B0609070205080204" pitchFamily="49" charset="-128"/>
              </a:rPr>
              <a:t>(5</a:t>
            </a:r>
            <a:r>
              <a:rPr lang="ja-JP" altLang="en-US" sz="1300" dirty="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p>
          <a:p>
            <a:pPr marL="285750" indent="-285750">
              <a:buFont typeface="Wingdings" panose="05000000000000000000" pitchFamily="2" charset="2"/>
              <a:buChar char="u"/>
            </a:pPr>
            <a:r>
              <a:rPr lang="ja-JP" altLang="en-US" sz="1500" dirty="0" smtClean="0">
                <a:solidFill>
                  <a:schemeClr val="tx1"/>
                </a:solidFill>
                <a:latin typeface="ＭＳ ゴシック" panose="020B0609070205080204" pitchFamily="49" charset="-128"/>
                <a:ea typeface="ＭＳ ゴシック" panose="020B0609070205080204" pitchFamily="49" charset="-128"/>
              </a:rPr>
              <a:t>生活支援体制整備の実施支援</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300" dirty="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生活支援コーディネーター養成研修の実施</a:t>
            </a:r>
            <a:r>
              <a:rPr lang="en-US" altLang="ja-JP" sz="1200" dirty="0">
                <a:solidFill>
                  <a:schemeClr val="tx1"/>
                </a:solidFill>
                <a:latin typeface="ＭＳ ゴシック" panose="020B0609070205080204" pitchFamily="49" charset="-128"/>
                <a:ea typeface="ＭＳ ゴシック" panose="020B0609070205080204" pitchFamily="49" charset="-128"/>
              </a:rPr>
              <a:t>(8</a:t>
            </a:r>
            <a:r>
              <a:rPr lang="ja-JP" altLang="en-US" sz="1200" dirty="0">
                <a:solidFill>
                  <a:schemeClr val="tx1"/>
                </a:solidFill>
                <a:latin typeface="ＭＳ ゴシック" panose="020B0609070205080204" pitchFamily="49" charset="-128"/>
                <a:ea typeface="ＭＳ ゴシック" panose="020B0609070205080204" pitchFamily="49" charset="-128"/>
              </a:rPr>
              <a:t>～</a:t>
            </a:r>
            <a:r>
              <a:rPr lang="en-US" altLang="ja-JP" sz="1200" dirty="0">
                <a:solidFill>
                  <a:schemeClr val="tx1"/>
                </a:solidFill>
                <a:latin typeface="ＭＳ ゴシック" panose="020B0609070205080204" pitchFamily="49" charset="-128"/>
                <a:ea typeface="ＭＳ ゴシック" panose="020B0609070205080204" pitchFamily="49" charset="-128"/>
              </a:rPr>
              <a:t>10</a:t>
            </a:r>
            <a:r>
              <a:rPr lang="ja-JP" altLang="en-US" sz="1200" dirty="0">
                <a:solidFill>
                  <a:schemeClr val="tx1"/>
                </a:solidFill>
                <a:latin typeface="ＭＳ ゴシック" panose="020B0609070205080204" pitchFamily="49" charset="-128"/>
                <a:ea typeface="ＭＳ ゴシック" panose="020B0609070205080204" pitchFamily="49" charset="-128"/>
              </a:rPr>
              <a:t>月</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p>
          <a:p>
            <a:r>
              <a:rPr lang="en-US" altLang="ja-JP" sz="1400" dirty="0">
                <a:solidFill>
                  <a:schemeClr val="tx1"/>
                </a:solidFill>
                <a:latin typeface="ＭＳ ゴシック" panose="020B0609070205080204" pitchFamily="49" charset="-128"/>
                <a:ea typeface="ＭＳ ゴシック" panose="020B0609070205080204" pitchFamily="49"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・生活支援に係る個別支援</a:t>
            </a:r>
            <a:r>
              <a:rPr lang="ja-JP" altLang="en-US" sz="1200" dirty="0" smtClean="0">
                <a:solidFill>
                  <a:schemeClr val="tx1"/>
                </a:solidFill>
                <a:latin typeface="ＭＳ ゴシック" panose="020B0609070205080204" pitchFamily="49" charset="-128"/>
                <a:ea typeface="ＭＳ ゴシック" panose="020B0609070205080204" pitchFamily="49" charset="-128"/>
              </a:rPr>
              <a:t>（アドバイザー派遣）</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（公財）さわやか福祉財団との共催：</a:t>
            </a:r>
            <a:r>
              <a:rPr lang="en-US" altLang="ja-JP" sz="1300" dirty="0" smtClean="0">
                <a:solidFill>
                  <a:schemeClr val="tx1"/>
                </a:solidFill>
                <a:latin typeface="ＭＳ ゴシック" panose="020B0609070205080204" pitchFamily="49" charset="-128"/>
                <a:ea typeface="ＭＳ ゴシック" panose="020B0609070205080204" pitchFamily="49" charset="-128"/>
              </a:rPr>
              <a:t>10</a:t>
            </a:r>
            <a:r>
              <a:rPr lang="ja-JP" altLang="en-US" sz="1300" dirty="0" smtClean="0">
                <a:solidFill>
                  <a:schemeClr val="tx1"/>
                </a:solidFill>
                <a:latin typeface="ＭＳ ゴシック" panose="020B0609070205080204" pitchFamily="49" charset="-128"/>
                <a:ea typeface="ＭＳ ゴシック" panose="020B0609070205080204" pitchFamily="49" charset="-128"/>
              </a:rPr>
              <a:t>市町（</a:t>
            </a:r>
            <a:r>
              <a:rPr lang="en-US" altLang="ja-JP" sz="1300" dirty="0" smtClean="0">
                <a:solidFill>
                  <a:schemeClr val="tx1"/>
                </a:solidFill>
                <a:latin typeface="ＭＳ ゴシック" panose="020B0609070205080204" pitchFamily="49" charset="-128"/>
                <a:ea typeface="ＭＳ ゴシック" panose="020B0609070205080204" pitchFamily="49" charset="-128"/>
              </a:rPr>
              <a:t>11/1</a:t>
            </a:r>
            <a:r>
              <a:rPr lang="ja-JP" altLang="en-US" sz="1300" dirty="0" smtClean="0">
                <a:solidFill>
                  <a:schemeClr val="tx1"/>
                </a:solidFill>
                <a:latin typeface="ＭＳ ゴシック" panose="020B0609070205080204" pitchFamily="49" charset="-128"/>
                <a:ea typeface="ＭＳ ゴシック" panose="020B0609070205080204" pitchFamily="49" charset="-128"/>
              </a:rPr>
              <a:t>現在）</a:t>
            </a:r>
            <a:endParaRPr lang="en-US" altLang="ja-JP" sz="13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u"/>
            </a:pPr>
            <a:r>
              <a:rPr lang="ja-JP" altLang="en-US" sz="1500" dirty="0" smtClean="0">
                <a:solidFill>
                  <a:schemeClr val="tx1"/>
                </a:solidFill>
                <a:latin typeface="ＭＳ ゴシック" panose="020B0609070205080204" pitchFamily="49" charset="-128"/>
                <a:ea typeface="ＭＳ ゴシック" panose="020B0609070205080204" pitchFamily="49" charset="-128"/>
              </a:rPr>
              <a:t>自立支援型地域ケア会議の立上げ支援</a:t>
            </a:r>
            <a:endParaRPr lang="en-US" altLang="ja-JP" sz="1500" dirty="0">
              <a:solidFill>
                <a:schemeClr val="tx1"/>
              </a:solidFill>
              <a:latin typeface="ＭＳ ゴシック" panose="020B0609070205080204" pitchFamily="49" charset="-128"/>
              <a:ea typeface="ＭＳ ゴシック" panose="020B0609070205080204" pitchFamily="49" charset="-128"/>
            </a:endParaRPr>
          </a:p>
          <a:p>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dirty="0">
                <a:solidFill>
                  <a:schemeClr val="tx1"/>
                </a:solidFill>
                <a:latin typeface="ＭＳ ゴシック" panose="020B0609070205080204" pitchFamily="49" charset="-128"/>
                <a:ea typeface="ＭＳ ゴシック" panose="020B0609070205080204" pitchFamily="49" charset="-128"/>
              </a:rPr>
              <a:t>自立支援型地域ケア会議コーディネーター養成研修（</a:t>
            </a:r>
            <a:r>
              <a:rPr lang="en-US" altLang="ja-JP" sz="1300" dirty="0">
                <a:solidFill>
                  <a:schemeClr val="tx1"/>
                </a:solidFill>
                <a:latin typeface="ＭＳ ゴシック" panose="020B0609070205080204" pitchFamily="49" charset="-128"/>
                <a:ea typeface="ＭＳ ゴシック" panose="020B0609070205080204" pitchFamily="49" charset="-128"/>
              </a:rPr>
              <a:t>6</a:t>
            </a:r>
            <a:r>
              <a:rPr lang="ja-JP" altLang="en-US" sz="1300" dirty="0">
                <a:solidFill>
                  <a:schemeClr val="tx1"/>
                </a:solidFill>
                <a:latin typeface="ＭＳ ゴシック" panose="020B0609070205080204" pitchFamily="49" charset="-128"/>
                <a:ea typeface="ＭＳ ゴシック" panose="020B0609070205080204" pitchFamily="49" charset="-128"/>
              </a:rPr>
              <a:t>月</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lang="en-US" altLang="ja-JP" sz="1300" dirty="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a:solidFill>
                  <a:schemeClr val="tx1"/>
                </a:solidFill>
                <a:latin typeface="ＭＳ ゴシック" panose="020B0609070205080204" pitchFamily="49" charset="-128"/>
                <a:ea typeface="ＭＳ ゴシック" panose="020B0609070205080204" pitchFamily="49" charset="-128"/>
              </a:rPr>
              <a:t>先進市町村職員・専門職の派遣による立上げ支援（随時</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3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u"/>
            </a:pPr>
            <a:r>
              <a:rPr lang="ja-JP" altLang="en-US" sz="1500" dirty="0">
                <a:solidFill>
                  <a:schemeClr val="tx1"/>
                </a:solidFill>
                <a:latin typeface="ＭＳ ゴシック" panose="020B0609070205080204" pitchFamily="49" charset="-128"/>
                <a:ea typeface="ＭＳ ゴシック" panose="020B0609070205080204" pitchFamily="49" charset="-128"/>
              </a:rPr>
              <a:t>地域づくりによる介護予防モデル事業</a:t>
            </a:r>
            <a:r>
              <a:rPr lang="en-US" altLang="ja-JP" sz="1500" dirty="0">
                <a:solidFill>
                  <a:schemeClr val="tx1"/>
                </a:solidFill>
                <a:latin typeface="ＭＳ ゴシック" panose="020B0609070205080204" pitchFamily="49" charset="-128"/>
                <a:ea typeface="ＭＳ ゴシック" panose="020B0609070205080204" pitchFamily="49" charset="-128"/>
              </a:rPr>
              <a:t>(</a:t>
            </a:r>
            <a:r>
              <a:rPr lang="ja-JP" altLang="en-US" sz="1500" dirty="0">
                <a:solidFill>
                  <a:schemeClr val="tx1"/>
                </a:solidFill>
                <a:latin typeface="ＭＳ ゴシック" panose="020B0609070205080204" pitchFamily="49" charset="-128"/>
                <a:ea typeface="ＭＳ ゴシック" panose="020B0609070205080204" pitchFamily="49" charset="-128"/>
              </a:rPr>
              <a:t>県独自</a:t>
            </a:r>
            <a:r>
              <a:rPr lang="en-US" altLang="ja-JP" sz="1500" dirty="0">
                <a:solidFill>
                  <a:schemeClr val="tx1"/>
                </a:solidFill>
                <a:latin typeface="ＭＳ ゴシック" panose="020B0609070205080204" pitchFamily="49" charset="-128"/>
                <a:ea typeface="ＭＳ ゴシック" panose="020B0609070205080204" pitchFamily="49" charset="-128"/>
              </a:rPr>
              <a:t>)</a:t>
            </a:r>
          </a:p>
          <a:p>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300" dirty="0">
                <a:solidFill>
                  <a:schemeClr val="tx1"/>
                </a:solidFill>
                <a:latin typeface="ＭＳ ゴシック" panose="020B0609070205080204" pitchFamily="49" charset="-128"/>
                <a:ea typeface="ＭＳ ゴシック" panose="020B0609070205080204" pitchFamily="49" charset="-128"/>
              </a:rPr>
              <a:t>計</a:t>
            </a:r>
            <a:r>
              <a:rPr lang="en-US" altLang="ja-JP" sz="1300" dirty="0">
                <a:solidFill>
                  <a:schemeClr val="tx1"/>
                </a:solidFill>
                <a:latin typeface="ＭＳ ゴシック" panose="020B0609070205080204" pitchFamily="49" charset="-128"/>
                <a:ea typeface="ＭＳ ゴシック" panose="020B0609070205080204" pitchFamily="49" charset="-128"/>
              </a:rPr>
              <a:t>13</a:t>
            </a:r>
            <a:r>
              <a:rPr lang="ja-JP" altLang="en-US" sz="1300" dirty="0">
                <a:solidFill>
                  <a:schemeClr val="tx1"/>
                </a:solidFill>
                <a:latin typeface="ＭＳ ゴシック" panose="020B0609070205080204" pitchFamily="49" charset="-128"/>
                <a:ea typeface="ＭＳ ゴシック" panose="020B0609070205080204" pitchFamily="49" charset="-128"/>
              </a:rPr>
              <a:t>市町（うち</a:t>
            </a:r>
            <a:r>
              <a:rPr lang="en-US" altLang="ja-JP" sz="1300" dirty="0">
                <a:solidFill>
                  <a:schemeClr val="tx1"/>
                </a:solidFill>
                <a:latin typeface="ＭＳ ゴシック" panose="020B0609070205080204" pitchFamily="49" charset="-128"/>
                <a:ea typeface="ＭＳ ゴシック" panose="020B0609070205080204" pitchFamily="49" charset="-128"/>
              </a:rPr>
              <a:t>5</a:t>
            </a:r>
            <a:r>
              <a:rPr lang="ja-JP" altLang="en-US" sz="1300" dirty="0">
                <a:solidFill>
                  <a:schemeClr val="tx1"/>
                </a:solidFill>
                <a:latin typeface="ＭＳ ゴシック" panose="020B0609070205080204" pitchFamily="49" charset="-128"/>
                <a:ea typeface="ＭＳ ゴシック" panose="020B0609070205080204" pitchFamily="49" charset="-128"/>
              </a:rPr>
              <a:t>市町が厚生労働省モデル事業に参加）</a:t>
            </a:r>
            <a:endParaRPr lang="en-US" altLang="ja-JP" sz="13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u"/>
            </a:pPr>
            <a:r>
              <a:rPr lang="ja-JP" altLang="en-US" sz="1500" dirty="0" smtClean="0">
                <a:solidFill>
                  <a:schemeClr val="tx1"/>
                </a:solidFill>
                <a:latin typeface="ＭＳ ゴシック" panose="020B0609070205080204" pitchFamily="49" charset="-128"/>
                <a:ea typeface="ＭＳ ゴシック" panose="020B0609070205080204" pitchFamily="49" charset="-128"/>
              </a:rPr>
              <a:t>地域</a:t>
            </a:r>
            <a:r>
              <a:rPr lang="ja-JP" altLang="en-US" sz="1500" dirty="0">
                <a:solidFill>
                  <a:schemeClr val="tx1"/>
                </a:solidFill>
                <a:latin typeface="ＭＳ ゴシック" panose="020B0609070205080204" pitchFamily="49" charset="-128"/>
                <a:ea typeface="ＭＳ ゴシック" panose="020B0609070205080204" pitchFamily="49" charset="-128"/>
              </a:rPr>
              <a:t>包括支援センター職員の階層別研修の</a:t>
            </a:r>
            <a:r>
              <a:rPr lang="ja-JP" altLang="en-US" sz="1500" dirty="0" smtClean="0">
                <a:solidFill>
                  <a:schemeClr val="tx1"/>
                </a:solidFill>
                <a:latin typeface="ＭＳ ゴシック" panose="020B0609070205080204" pitchFamily="49" charset="-128"/>
                <a:ea typeface="ＭＳ ゴシック" panose="020B0609070205080204" pitchFamily="49" charset="-128"/>
              </a:rPr>
              <a:t>実施</a:t>
            </a:r>
          </a:p>
          <a:p>
            <a:pPr marL="285750" indent="-285750">
              <a:buFont typeface="Wingdings" panose="05000000000000000000" pitchFamily="2" charset="2"/>
              <a:buChar char="u"/>
            </a:pPr>
            <a:r>
              <a:rPr lang="ja-JP" altLang="en-US" sz="1500" dirty="0" smtClean="0">
                <a:solidFill>
                  <a:schemeClr val="tx1"/>
                </a:solidFill>
                <a:latin typeface="ＭＳ ゴシック" panose="020B0609070205080204" pitchFamily="49" charset="-128"/>
                <a:ea typeface="ＭＳ ゴシック" panose="020B0609070205080204" pitchFamily="49" charset="-128"/>
              </a:rPr>
              <a:t>定期</a:t>
            </a:r>
            <a:r>
              <a:rPr lang="ja-JP" altLang="en-US" sz="1500" dirty="0">
                <a:solidFill>
                  <a:schemeClr val="tx1"/>
                </a:solidFill>
                <a:latin typeface="ＭＳ ゴシック" panose="020B0609070205080204" pitchFamily="49" charset="-128"/>
                <a:ea typeface="ＭＳ ゴシック" panose="020B0609070205080204" pitchFamily="49" charset="-128"/>
              </a:rPr>
              <a:t>巡回・随時対応サービスの普及</a:t>
            </a:r>
            <a:r>
              <a:rPr lang="ja-JP" altLang="en-US" sz="1500" dirty="0" smtClean="0">
                <a:solidFill>
                  <a:schemeClr val="tx1"/>
                </a:solidFill>
                <a:latin typeface="ＭＳ ゴシック" panose="020B0609070205080204" pitchFamily="49" charset="-128"/>
                <a:ea typeface="ＭＳ ゴシック" panose="020B0609070205080204" pitchFamily="49" charset="-128"/>
              </a:rPr>
              <a:t>促進</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marL="180975"/>
            <a:r>
              <a:rPr lang="ja-JP" altLang="en-US" sz="1300" dirty="0" smtClean="0">
                <a:solidFill>
                  <a:schemeClr val="tx1"/>
                </a:solidFill>
                <a:latin typeface="ＭＳ ゴシック" panose="020B0609070205080204" pitchFamily="49" charset="-128"/>
                <a:ea typeface="ＭＳ ゴシック" panose="020B0609070205080204" pitchFamily="49" charset="-128"/>
              </a:rPr>
              <a:t>・事業開始や継続経営のポイント等を示す「手引き」の作成</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marL="180975"/>
            <a:r>
              <a:rPr lang="ja-JP" altLang="en-US" sz="1300" dirty="0" smtClean="0">
                <a:solidFill>
                  <a:schemeClr val="tx1"/>
                </a:solidFill>
                <a:latin typeface="ＭＳ ゴシック" panose="020B0609070205080204" pitchFamily="49" charset="-128"/>
                <a:ea typeface="ＭＳ ゴシック" panose="020B0609070205080204" pitchFamily="49" charset="-128"/>
              </a:rPr>
              <a:t>・事業開始・利用者確保セミナーの開催：計</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回（</a:t>
            </a:r>
            <a:r>
              <a:rPr lang="en-US" altLang="ja-JP" sz="1300" dirty="0" smtClean="0">
                <a:solidFill>
                  <a:schemeClr val="tx1"/>
                </a:solidFill>
                <a:latin typeface="ＭＳ ゴシック" panose="020B0609070205080204" pitchFamily="49" charset="-128"/>
                <a:ea typeface="ＭＳ ゴシック" panose="020B0609070205080204" pitchFamily="49" charset="-128"/>
              </a:rPr>
              <a:t>10</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ja-JP" altLang="en-US" sz="1300" spc="-50" dirty="0" smtClean="0">
                <a:solidFill>
                  <a:schemeClr val="tx1"/>
                </a:solidFill>
                <a:latin typeface="ＭＳ ゴシック" panose="020B0609070205080204" pitchFamily="49" charset="-128"/>
                <a:ea typeface="ＭＳ ゴシック" panose="020B0609070205080204" pitchFamily="49" charset="-128"/>
              </a:rPr>
              <a:t>、</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endParaRPr lang="ja-JP" altLang="en-US" sz="15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7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9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98312" y="782120"/>
            <a:ext cx="3528541" cy="270616"/>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課題</a:t>
            </a:r>
            <a:endParaRPr kumimoji="1" lang="ja-JP" altLang="en-US" b="1" dirty="0"/>
          </a:p>
        </p:txBody>
      </p:sp>
      <p:sp>
        <p:nvSpPr>
          <p:cNvPr id="11" name="正方形/長方形 10"/>
          <p:cNvSpPr/>
          <p:nvPr/>
        </p:nvSpPr>
        <p:spPr>
          <a:xfrm>
            <a:off x="113090" y="1135024"/>
            <a:ext cx="3528541" cy="1538624"/>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働き手が大きく</a:t>
            </a:r>
            <a:r>
              <a:rPr lang="ja-JP" altLang="en-US" sz="1500" b="1" dirty="0">
                <a:solidFill>
                  <a:sysClr val="windowText" lastClr="000000"/>
                </a:solidFill>
                <a:latin typeface="ＭＳ ゴシック" panose="020B0609070205080204" pitchFamily="49" charset="-128"/>
                <a:ea typeface="ＭＳ ゴシック" panose="020B0609070205080204" pitchFamily="49" charset="-128"/>
              </a:rPr>
              <a:t>減少</a:t>
            </a:r>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して</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いく中で、</a:t>
            </a:r>
            <a:r>
              <a:rPr lang="ja-JP" altLang="en-US" sz="1500" b="1" dirty="0" smtClean="0">
                <a:solidFill>
                  <a:sysClr val="windowText" lastClr="000000"/>
                </a:solidFill>
                <a:latin typeface="ＭＳ ゴシック" panose="020B0609070205080204" pitchFamily="49" charset="-128"/>
                <a:ea typeface="ＭＳ ゴシック" panose="020B0609070205080204" pitchFamily="49" charset="-128"/>
              </a:rPr>
              <a:t>急増</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する</a:t>
            </a:r>
            <a:r>
              <a:rPr lang="en-US" altLang="ja-JP" sz="1500" dirty="0">
                <a:solidFill>
                  <a:sysClr val="windowText" lastClr="000000"/>
                </a:solidFill>
                <a:latin typeface="ＭＳ ゴシック" panose="020B0609070205080204" pitchFamily="49" charset="-128"/>
                <a:ea typeface="ＭＳ ゴシック" panose="020B0609070205080204" pitchFamily="49" charset="-128"/>
              </a:rPr>
              <a:t>75</a:t>
            </a:r>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歳以上高齢者をどのように支えていくか。</a:t>
            </a:r>
          </a:p>
          <a:p>
            <a:pPr marL="0" lvl="1"/>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2010</a:t>
            </a:r>
            <a:r>
              <a:rPr lang="ja-JP" altLang="en-US" sz="1400" dirty="0">
                <a:solidFill>
                  <a:sysClr val="windowText" lastClr="000000"/>
                </a:solidFill>
                <a:latin typeface="ＭＳ ゴシック" panose="020B0609070205080204" pitchFamily="49" charset="-128"/>
                <a:ea typeface="ＭＳ ゴシック" panose="020B0609070205080204" pitchFamily="49" charset="-128"/>
              </a:rPr>
              <a:t>年→</a:t>
            </a:r>
            <a:r>
              <a:rPr lang="en-US" altLang="ja-JP" sz="1400" dirty="0">
                <a:solidFill>
                  <a:sysClr val="windowText" lastClr="000000"/>
                </a:solidFill>
                <a:latin typeface="ＭＳ ゴシック" panose="020B0609070205080204" pitchFamily="49" charset="-128"/>
                <a:ea typeface="ＭＳ ゴシック" panose="020B0609070205080204" pitchFamily="49" charset="-128"/>
              </a:rPr>
              <a:t>2025</a:t>
            </a:r>
            <a:r>
              <a:rPr lang="ja-JP" altLang="en-US" sz="1400" dirty="0">
                <a:solidFill>
                  <a:sysClr val="windowText" lastClr="000000"/>
                </a:solidFill>
                <a:latin typeface="ＭＳ ゴシック" panose="020B0609070205080204" pitchFamily="49" charset="-128"/>
                <a:ea typeface="ＭＳ ゴシック" panose="020B0609070205080204" pitchFamily="49" charset="-128"/>
              </a:rPr>
              <a:t>年</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a:t>
            </a:r>
          </a:p>
          <a:p>
            <a:pPr marL="0" lvl="1"/>
            <a:r>
              <a:rPr lang="ja-JP" altLang="en-US" sz="1400" dirty="0">
                <a:solidFill>
                  <a:sysClr val="windowText" lastClr="000000"/>
                </a:solidFill>
                <a:latin typeface="ＭＳ ゴシック" panose="020B0609070205080204" pitchFamily="49" charset="-128"/>
                <a:ea typeface="ＭＳ ゴシック" panose="020B0609070205080204" pitchFamily="49" charset="-128"/>
              </a:rPr>
              <a:t>　</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15</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64</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歳 約</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11</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％減少</a:t>
            </a:r>
          </a:p>
          <a:p>
            <a:pPr marL="0" lvl="1"/>
            <a:r>
              <a:rPr lang="ja-JP" altLang="en-US" sz="1400" dirty="0">
                <a:solidFill>
                  <a:sysClr val="windowText" lastClr="000000"/>
                </a:solidFill>
                <a:latin typeface="ＭＳ ゴシック" panose="020B0609070205080204" pitchFamily="49" charset="-128"/>
                <a:ea typeface="ＭＳ ゴシック" panose="020B0609070205080204" pitchFamily="49" charset="-128"/>
              </a:rPr>
              <a:t>　</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75</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歳以上 約</a:t>
            </a:r>
            <a:r>
              <a:rPr lang="en-US" altLang="ja-JP" sz="1400" dirty="0" smtClean="0">
                <a:solidFill>
                  <a:sysClr val="windowText" lastClr="000000"/>
                </a:solidFill>
                <a:latin typeface="ＭＳ ゴシック" panose="020B0609070205080204" pitchFamily="49" charset="-128"/>
                <a:ea typeface="ＭＳ ゴシック" panose="020B0609070205080204" pitchFamily="49" charset="-128"/>
              </a:rPr>
              <a:t>2</a:t>
            </a:r>
            <a:r>
              <a:rPr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倍増加</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 </a:t>
            </a:r>
            <a:r>
              <a:rPr lang="en-US" altLang="ja-JP" sz="1050"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sz="1050" b="1" dirty="0" smtClean="0">
                <a:solidFill>
                  <a:sysClr val="windowText" lastClr="000000"/>
                </a:solidFill>
                <a:latin typeface="ＭＳ ゴシック" panose="020B0609070205080204" pitchFamily="49" charset="-128"/>
                <a:ea typeface="ＭＳ ゴシック" panose="020B0609070205080204" pitchFamily="49" charset="-128"/>
              </a:rPr>
              <a:t>全国一</a:t>
            </a:r>
            <a:r>
              <a:rPr lang="ja-JP" altLang="en-US" sz="1050" dirty="0">
                <a:solidFill>
                  <a:sysClr val="windowText" lastClr="000000"/>
                </a:solidFill>
                <a:latin typeface="ＭＳ ゴシック" panose="020B0609070205080204" pitchFamily="49" charset="-128"/>
                <a:ea typeface="ＭＳ ゴシック" panose="020B0609070205080204" pitchFamily="49" charset="-128"/>
              </a:rPr>
              <a:t>の</a:t>
            </a:r>
            <a:r>
              <a:rPr lang="ja-JP" altLang="en-US" sz="1050" dirty="0" smtClean="0">
                <a:solidFill>
                  <a:sysClr val="windowText" lastClr="000000"/>
                </a:solidFill>
                <a:latin typeface="ＭＳ ゴシック" panose="020B0609070205080204" pitchFamily="49" charset="-128"/>
                <a:ea typeface="ＭＳ ゴシック" panose="020B0609070205080204" pitchFamily="49" charset="-128"/>
              </a:rPr>
              <a:t>増加率</a:t>
            </a:r>
            <a:r>
              <a:rPr lang="en-US" altLang="ja-JP" sz="1050" dirty="0" smtClean="0">
                <a:solidFill>
                  <a:sysClr val="windowText" lastClr="000000"/>
                </a:solidFill>
                <a:latin typeface="ＭＳ ゴシック" panose="020B0609070205080204" pitchFamily="49" charset="-128"/>
                <a:ea typeface="ＭＳ ゴシック" panose="020B0609070205080204" pitchFamily="49" charset="-128"/>
              </a:rPr>
              <a:t>)</a:t>
            </a:r>
            <a:endParaRPr lang="ja-JP" altLang="en-US" sz="1050" dirty="0" smtClean="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2" name="二等辺三角形 11"/>
          <p:cNvSpPr/>
          <p:nvPr/>
        </p:nvSpPr>
        <p:spPr>
          <a:xfrm>
            <a:off x="1422550" y="2799837"/>
            <a:ext cx="909621" cy="180000"/>
          </a:xfrm>
          <a:prstGeom prst="triangle">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0022" y="3046308"/>
            <a:ext cx="3528541" cy="239069"/>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解決</a:t>
            </a:r>
            <a:r>
              <a:rPr lang="ja-JP" altLang="en-US" b="1" dirty="0"/>
              <a:t>手法</a:t>
            </a:r>
            <a:endParaRPr kumimoji="1" lang="ja-JP" altLang="en-US" b="1" dirty="0"/>
          </a:p>
        </p:txBody>
      </p:sp>
      <p:sp>
        <p:nvSpPr>
          <p:cNvPr id="14" name="正方形/長方形 13"/>
          <p:cNvSpPr/>
          <p:nvPr/>
        </p:nvSpPr>
        <p:spPr>
          <a:xfrm>
            <a:off x="99304" y="3312624"/>
            <a:ext cx="3528541" cy="949556"/>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市町村</a:t>
            </a:r>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に</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おける新しい地域支援事業の</a:t>
            </a:r>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早期</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かつ</a:t>
            </a:r>
            <a:r>
              <a:rPr lang="ja-JP" altLang="en-US" sz="1500" dirty="0">
                <a:solidFill>
                  <a:sysClr val="windowText" lastClr="000000"/>
                </a:solidFill>
                <a:latin typeface="ＭＳ ゴシック" panose="020B0609070205080204" pitchFamily="49" charset="-128"/>
                <a:ea typeface="ＭＳ ゴシック" panose="020B0609070205080204" pitchFamily="49" charset="-128"/>
              </a:rPr>
              <a:t>着実な</a:t>
            </a:r>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実施</a:t>
            </a:r>
            <a:endParaRPr lang="en-US" altLang="ja-JP" sz="1500" dirty="0" smtClean="0">
              <a:solidFill>
                <a:sysClr val="windowText" lastClr="000000"/>
              </a:solidFill>
              <a:latin typeface="ＭＳ ゴシック" panose="020B0609070205080204" pitchFamily="49" charset="-128"/>
              <a:ea typeface="ＭＳ ゴシック" panose="020B0609070205080204" pitchFamily="49" charset="-128"/>
            </a:endParaRPr>
          </a:p>
          <a:p>
            <a:pPr marL="0" lvl="1"/>
            <a:endParaRPr lang="en-US" altLang="ja-JP" sz="800" dirty="0" smtClean="0">
              <a:solidFill>
                <a:sysClr val="windowText" lastClr="000000"/>
              </a:solidFill>
              <a:latin typeface="ＭＳ ゴシック" panose="020B0609070205080204" pitchFamily="49" charset="-128"/>
              <a:ea typeface="ＭＳ ゴシック" panose="020B0609070205080204" pitchFamily="49" charset="-128"/>
            </a:endParaRPr>
          </a:p>
          <a:p>
            <a:pPr marL="0" lvl="1"/>
            <a:r>
              <a:rPr lang="ja-JP" altLang="en-US" sz="1500" dirty="0" smtClean="0">
                <a:solidFill>
                  <a:sysClr val="windowText" lastClr="000000"/>
                </a:solidFill>
                <a:latin typeface="ＭＳ ゴシック" panose="020B0609070205080204" pitchFamily="49" charset="-128"/>
                <a:ea typeface="ＭＳ ゴシック" panose="020B0609070205080204" pitchFamily="49" charset="-128"/>
              </a:rPr>
              <a:t>⇒地域包括ケアシステムの構築</a:t>
            </a:r>
            <a:endParaRPr lang="en-US" altLang="ja-JP" sz="15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86913" y="4676081"/>
            <a:ext cx="3528541" cy="288032"/>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市町村支援の方針</a:t>
            </a:r>
          </a:p>
        </p:txBody>
      </p:sp>
      <p:sp>
        <p:nvSpPr>
          <p:cNvPr id="17" name="正方形/長方形 16"/>
          <p:cNvSpPr/>
          <p:nvPr/>
        </p:nvSpPr>
        <p:spPr>
          <a:xfrm>
            <a:off x="80022" y="5028985"/>
            <a:ext cx="3528541" cy="1727684"/>
          </a:xfrm>
          <a:prstGeom prst="rect">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dirty="0">
              <a:solidFill>
                <a:schemeClr val="tx1"/>
              </a:solidFill>
              <a:latin typeface="ＭＳ ゴシック" panose="020B0609070205080204" pitchFamily="49" charset="-128"/>
              <a:ea typeface="ＭＳ ゴシック" panose="020B0609070205080204" pitchFamily="49" charset="-128"/>
            </a:endParaRPr>
          </a:p>
          <a:p>
            <a:r>
              <a:rPr lang="ja-JP" altLang="en-US" sz="1500" dirty="0" smtClean="0">
                <a:solidFill>
                  <a:schemeClr val="tx1"/>
                </a:solidFill>
                <a:latin typeface="ＭＳ ゴシック" panose="020B0609070205080204" pitchFamily="49" charset="-128"/>
                <a:ea typeface="ＭＳ ゴシック" panose="020B0609070205080204" pitchFamily="49" charset="-128"/>
              </a:rPr>
              <a:t>・人口</a:t>
            </a:r>
            <a:r>
              <a:rPr lang="ja-JP" altLang="en-US" sz="1500" dirty="0">
                <a:solidFill>
                  <a:schemeClr val="tx1"/>
                </a:solidFill>
                <a:latin typeface="ＭＳ ゴシック" panose="020B0609070205080204" pitchFamily="49" charset="-128"/>
                <a:ea typeface="ＭＳ ゴシック" panose="020B0609070205080204" pitchFamily="49" charset="-128"/>
              </a:rPr>
              <a:t>構造の激変に関する</a:t>
            </a:r>
            <a:r>
              <a:rPr lang="ja-JP" altLang="en-US" sz="1500" dirty="0" smtClean="0">
                <a:solidFill>
                  <a:schemeClr val="tx1"/>
                </a:solidFill>
                <a:latin typeface="ＭＳ ゴシック" panose="020B0609070205080204" pitchFamily="49" charset="-128"/>
                <a:ea typeface="ＭＳ ゴシック" panose="020B0609070205080204" pitchFamily="49" charset="-128"/>
              </a:rPr>
              <a:t>危機感</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500" dirty="0" smtClean="0">
                <a:solidFill>
                  <a:schemeClr val="tx1"/>
                </a:solidFill>
                <a:latin typeface="ＭＳ ゴシック" panose="020B0609070205080204" pitchFamily="49" charset="-128"/>
                <a:ea typeface="ＭＳ ゴシック" panose="020B0609070205080204" pitchFamily="49" charset="-128"/>
              </a:rPr>
              <a:t>・制度</a:t>
            </a:r>
            <a:r>
              <a:rPr lang="ja-JP" altLang="en-US" sz="1500" dirty="0">
                <a:solidFill>
                  <a:schemeClr val="tx1"/>
                </a:solidFill>
                <a:latin typeface="ＭＳ ゴシック" panose="020B0609070205080204" pitchFamily="49" charset="-128"/>
                <a:ea typeface="ＭＳ ゴシック" panose="020B0609070205080204" pitchFamily="49" charset="-128"/>
              </a:rPr>
              <a:t>改正の趣旨と理念の共有</a:t>
            </a:r>
            <a:endParaRPr lang="en-US" altLang="ja-JP" sz="1500" dirty="0">
              <a:solidFill>
                <a:schemeClr val="tx1"/>
              </a:solidFill>
              <a:latin typeface="ＭＳ ゴシック" panose="020B0609070205080204" pitchFamily="49" charset="-128"/>
              <a:ea typeface="ＭＳ ゴシック" panose="020B0609070205080204" pitchFamily="49" charset="-128"/>
            </a:endParaRPr>
          </a:p>
          <a:p>
            <a:endParaRPr lang="en-US" altLang="ja-JP" sz="1500" dirty="0" smtClean="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9" name="二等辺三角形 18"/>
          <p:cNvSpPr/>
          <p:nvPr/>
        </p:nvSpPr>
        <p:spPr>
          <a:xfrm>
            <a:off x="740532" y="3478516"/>
            <a:ext cx="6552000" cy="540000"/>
          </a:xfrm>
          <a:prstGeom prst="triangle">
            <a:avLst/>
          </a:prstGeom>
          <a:solidFill>
            <a:schemeClr val="accent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328931" y="710112"/>
            <a:ext cx="5499061" cy="270616"/>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latin typeface="ＭＳ ゴシック" panose="020B0609070205080204" pitchFamily="49" charset="-128"/>
                <a:ea typeface="ＭＳ ゴシック" panose="020B0609070205080204" pitchFamily="49" charset="-128"/>
              </a:rPr>
              <a:t>H27</a:t>
            </a:r>
            <a:r>
              <a:rPr lang="ja-JP" altLang="en-US" b="1" dirty="0" smtClean="0">
                <a:solidFill>
                  <a:schemeClr val="bg1"/>
                </a:solidFill>
                <a:latin typeface="ＭＳ ゴシック" panose="020B0609070205080204" pitchFamily="49" charset="-128"/>
                <a:ea typeface="ＭＳ ゴシック" panose="020B0609070205080204" pitchFamily="49" charset="-128"/>
              </a:rPr>
              <a:t>に実施する主な市町村支援</a:t>
            </a:r>
            <a:endParaRPr lang="ja-JP" altLang="en-US" b="1" dirty="0">
              <a:solidFill>
                <a:schemeClr val="bg1"/>
              </a:solidFill>
            </a:endParaRPr>
          </a:p>
        </p:txBody>
      </p:sp>
      <p:sp>
        <p:nvSpPr>
          <p:cNvPr id="21" name="右矢印 20"/>
          <p:cNvSpPr/>
          <p:nvPr/>
        </p:nvSpPr>
        <p:spPr>
          <a:xfrm rot="5400000">
            <a:off x="1701575" y="5694954"/>
            <a:ext cx="324000" cy="39574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7543" y="6152004"/>
            <a:ext cx="3104305" cy="553998"/>
          </a:xfrm>
          <a:prstGeom prst="rect">
            <a:avLst/>
          </a:prstGeom>
          <a:noFill/>
          <a:ln w="12700">
            <a:solidFill>
              <a:schemeClr val="tx1"/>
            </a:solidFill>
          </a:ln>
        </p:spPr>
        <p:txBody>
          <a:bodyPr wrap="square" lIns="36000" tIns="0" rIns="36000" bIns="0" rtlCol="0">
            <a:spAutoFit/>
          </a:bodyPr>
          <a:lstStyle/>
          <a:p>
            <a:pPr algn="ctr"/>
            <a:r>
              <a:rPr lang="ja-JP" altLang="en-US" b="1" spc="-50" dirty="0">
                <a:latin typeface="ＭＳ ゴシック" panose="020B0609070205080204" pitchFamily="49" charset="-128"/>
                <a:ea typeface="ＭＳ ゴシック" panose="020B0609070205080204" pitchFamily="49" charset="-128"/>
              </a:rPr>
              <a:t>制度改正への早期</a:t>
            </a:r>
            <a:r>
              <a:rPr lang="ja-JP" altLang="en-US" b="1" spc="-50" dirty="0" smtClean="0">
                <a:latin typeface="ＭＳ ゴシック" panose="020B0609070205080204" pitchFamily="49" charset="-128"/>
                <a:ea typeface="ＭＳ ゴシック" panose="020B0609070205080204" pitchFamily="49" charset="-128"/>
              </a:rPr>
              <a:t>着手</a:t>
            </a:r>
            <a:endParaRPr lang="en-US" altLang="ja-JP" b="1" spc="-50" dirty="0" smtClean="0">
              <a:latin typeface="ＭＳ ゴシック" panose="020B0609070205080204" pitchFamily="49" charset="-128"/>
              <a:ea typeface="ＭＳ ゴシック" panose="020B0609070205080204" pitchFamily="49" charset="-128"/>
            </a:endParaRPr>
          </a:p>
          <a:p>
            <a:pPr algn="ctr"/>
            <a:r>
              <a:rPr lang="ja-JP" altLang="en-US" spc="-50" dirty="0" smtClean="0">
                <a:latin typeface="ＭＳ ゴシック" panose="020B0609070205080204" pitchFamily="49" charset="-128"/>
                <a:ea typeface="ＭＳ ゴシック" panose="020B0609070205080204" pitchFamily="49" charset="-128"/>
              </a:rPr>
              <a:t>と</a:t>
            </a:r>
            <a:r>
              <a:rPr lang="ja-JP" altLang="en-US" b="1" spc="-50" dirty="0">
                <a:latin typeface="ＭＳ ゴシック" panose="020B0609070205080204" pitchFamily="49" charset="-128"/>
                <a:ea typeface="ＭＳ ゴシック" panose="020B0609070205080204" pitchFamily="49" charset="-128"/>
              </a:rPr>
              <a:t>効果的実施</a:t>
            </a:r>
            <a:r>
              <a:rPr lang="ja-JP" altLang="en-US" spc="-50" dirty="0">
                <a:latin typeface="ＭＳ ゴシック" panose="020B0609070205080204" pitchFamily="49" charset="-128"/>
                <a:ea typeface="ＭＳ ゴシック" panose="020B0609070205080204" pitchFamily="49" charset="-128"/>
              </a:rPr>
              <a:t>を</a:t>
            </a:r>
            <a:r>
              <a:rPr lang="ja-JP" altLang="en-US" b="1" spc="-50" dirty="0">
                <a:latin typeface="ＭＳ ゴシック" panose="020B0609070205080204" pitchFamily="49" charset="-128"/>
                <a:ea typeface="ＭＳ ゴシック" panose="020B0609070205080204" pitchFamily="49" charset="-128"/>
              </a:rPr>
              <a:t>支援</a:t>
            </a:r>
            <a:endParaRPr kumimoji="1" lang="ja-JP" altLang="en-US" b="1" dirty="0"/>
          </a:p>
        </p:txBody>
      </p:sp>
      <p:sp>
        <p:nvSpPr>
          <p:cNvPr id="24" name="二等辺三角形 23"/>
          <p:cNvSpPr/>
          <p:nvPr/>
        </p:nvSpPr>
        <p:spPr>
          <a:xfrm>
            <a:off x="1408764" y="4384287"/>
            <a:ext cx="909621" cy="180000"/>
          </a:xfrm>
          <a:prstGeom prst="triangle">
            <a:avLst/>
          </a:prstGeom>
          <a:solidFill>
            <a:schemeClr val="accent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266683" y="5730827"/>
            <a:ext cx="5499061" cy="1025842"/>
          </a:xfrm>
          <a:prstGeom prst="roundRect">
            <a:avLst>
              <a:gd name="adj" fmla="val 1001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テキスト ボックス 2"/>
          <p:cNvSpPr txBox="1"/>
          <p:nvPr/>
        </p:nvSpPr>
        <p:spPr>
          <a:xfrm>
            <a:off x="4328930" y="5741007"/>
            <a:ext cx="5436813" cy="1015663"/>
          </a:xfrm>
          <a:prstGeom prst="rect">
            <a:avLst/>
          </a:prstGeom>
          <a:solidFill>
            <a:schemeClr val="tx2"/>
          </a:solidFill>
        </p:spPr>
        <p:txBody>
          <a:bodyPr wrap="square" rtlCol="0">
            <a:spAutoFit/>
          </a:bodyPr>
          <a:lstStyle/>
          <a:p>
            <a:r>
              <a:rPr lang="ja-JP" altLang="en-US" sz="1500" b="1" dirty="0">
                <a:solidFill>
                  <a:schemeClr val="bg1"/>
                </a:solidFill>
                <a:latin typeface="ＭＳ ゴシック" panose="020B0609070205080204" pitchFamily="49" charset="-128"/>
                <a:ea typeface="ＭＳ ゴシック" panose="020B0609070205080204" pitchFamily="49" charset="-128"/>
              </a:rPr>
              <a:t>○平成</a:t>
            </a:r>
            <a:r>
              <a:rPr lang="en-US" altLang="ja-JP" sz="1500" b="1" dirty="0">
                <a:solidFill>
                  <a:schemeClr val="bg1"/>
                </a:solidFill>
                <a:latin typeface="ＭＳ ゴシック" panose="020B0609070205080204" pitchFamily="49" charset="-128"/>
                <a:ea typeface="ＭＳ ゴシック" panose="020B0609070205080204" pitchFamily="49" charset="-128"/>
              </a:rPr>
              <a:t>27</a:t>
            </a:r>
            <a:r>
              <a:rPr lang="ja-JP" altLang="en-US" sz="1500" b="1" dirty="0">
                <a:solidFill>
                  <a:schemeClr val="bg1"/>
                </a:solidFill>
                <a:latin typeface="ＭＳ ゴシック" panose="020B0609070205080204" pitchFamily="49" charset="-128"/>
                <a:ea typeface="ＭＳ ゴシック" panose="020B0609070205080204" pitchFamily="49" charset="-128"/>
              </a:rPr>
              <a:t>年度中の総合事業実施：</a:t>
            </a:r>
            <a:r>
              <a:rPr lang="en-US" altLang="ja-JP" sz="1500" b="1" dirty="0">
                <a:solidFill>
                  <a:schemeClr val="bg1"/>
                </a:solidFill>
                <a:latin typeface="ＭＳ ゴシック" panose="020B0609070205080204" pitchFamily="49" charset="-128"/>
                <a:ea typeface="ＭＳ ゴシック" panose="020B0609070205080204" pitchFamily="49" charset="-128"/>
              </a:rPr>
              <a:t>11</a:t>
            </a:r>
            <a:r>
              <a:rPr lang="ja-JP" altLang="en-US" sz="1500" b="1" dirty="0">
                <a:solidFill>
                  <a:schemeClr val="bg1"/>
                </a:solidFill>
                <a:latin typeface="ＭＳ ゴシック" panose="020B0609070205080204" pitchFamily="49" charset="-128"/>
                <a:ea typeface="ＭＳ ゴシック" panose="020B0609070205080204" pitchFamily="49" charset="-128"/>
              </a:rPr>
              <a:t>／</a:t>
            </a:r>
            <a:r>
              <a:rPr lang="en-US" altLang="ja-JP" sz="1500" b="1" dirty="0">
                <a:solidFill>
                  <a:schemeClr val="bg1"/>
                </a:solidFill>
                <a:latin typeface="ＭＳ ゴシック" panose="020B0609070205080204" pitchFamily="49" charset="-128"/>
                <a:ea typeface="ＭＳ ゴシック" panose="020B0609070205080204" pitchFamily="49" charset="-128"/>
              </a:rPr>
              <a:t>63</a:t>
            </a:r>
            <a:r>
              <a:rPr lang="ja-JP" altLang="en-US" sz="1500" b="1" dirty="0">
                <a:solidFill>
                  <a:schemeClr val="bg1"/>
                </a:solidFill>
                <a:latin typeface="ＭＳ ゴシック" panose="020B0609070205080204" pitchFamily="49" charset="-128"/>
                <a:ea typeface="ＭＳ ゴシック" panose="020B0609070205080204" pitchFamily="49" charset="-128"/>
              </a:rPr>
              <a:t>市町村</a:t>
            </a:r>
            <a:r>
              <a:rPr lang="en-US" altLang="ja-JP" sz="1200" b="1" dirty="0">
                <a:solidFill>
                  <a:schemeClr val="bg1"/>
                </a:solidFill>
                <a:latin typeface="ＭＳ ゴシック" panose="020B0609070205080204" pitchFamily="49" charset="-128"/>
                <a:ea typeface="ＭＳ ゴシック" panose="020B0609070205080204" pitchFamily="49" charset="-128"/>
              </a:rPr>
              <a:t>(10/1</a:t>
            </a:r>
            <a:r>
              <a:rPr lang="ja-JP" altLang="en-US" sz="1200" b="1" dirty="0">
                <a:solidFill>
                  <a:schemeClr val="bg1"/>
                </a:solidFill>
                <a:latin typeface="ＭＳ ゴシック" panose="020B0609070205080204" pitchFamily="49" charset="-128"/>
                <a:ea typeface="ＭＳ ゴシック" panose="020B0609070205080204" pitchFamily="49" charset="-128"/>
              </a:rPr>
              <a:t>現在</a:t>
            </a:r>
            <a:r>
              <a:rPr lang="en-US" altLang="ja-JP" sz="1200" b="1" dirty="0">
                <a:solidFill>
                  <a:schemeClr val="bg1"/>
                </a:solidFill>
                <a:latin typeface="ＭＳ ゴシック" panose="020B0609070205080204" pitchFamily="49" charset="-128"/>
                <a:ea typeface="ＭＳ ゴシック" panose="020B0609070205080204" pitchFamily="49" charset="-128"/>
              </a:rPr>
              <a:t>)</a:t>
            </a:r>
          </a:p>
          <a:p>
            <a:pPr algn="r"/>
            <a:r>
              <a:rPr lang="ja-JP" altLang="en-US" sz="1400" b="1" dirty="0">
                <a:solidFill>
                  <a:schemeClr val="bg1"/>
                </a:solidFill>
                <a:latin typeface="ＭＳ ゴシック" panose="020B0609070205080204" pitchFamily="49" charset="-128"/>
                <a:ea typeface="ＭＳ ゴシック" panose="020B0609070205080204" pitchFamily="49" charset="-128"/>
              </a:rPr>
              <a:t>（更に増加見込み）</a:t>
            </a:r>
            <a:endParaRPr lang="en-US" altLang="ja-JP" sz="1400" b="1" dirty="0">
              <a:solidFill>
                <a:schemeClr val="bg1"/>
              </a:solidFill>
              <a:latin typeface="ＭＳ ゴシック" panose="020B0609070205080204" pitchFamily="49" charset="-128"/>
              <a:ea typeface="ＭＳ ゴシック" panose="020B0609070205080204" pitchFamily="49" charset="-128"/>
            </a:endParaRPr>
          </a:p>
          <a:p>
            <a:r>
              <a:rPr lang="ja-JP" altLang="en-US" sz="1500" b="1" dirty="0">
                <a:solidFill>
                  <a:schemeClr val="bg1"/>
                </a:solidFill>
                <a:latin typeface="ＭＳ ゴシック" panose="020B0609070205080204" pitchFamily="49" charset="-128"/>
                <a:ea typeface="ＭＳ ゴシック" panose="020B0609070205080204" pitchFamily="49" charset="-128"/>
              </a:rPr>
              <a:t>○包括的支援事業</a:t>
            </a:r>
            <a:r>
              <a:rPr lang="en-US" altLang="ja-JP" sz="1500" b="1" dirty="0">
                <a:solidFill>
                  <a:schemeClr val="bg1"/>
                </a:solidFill>
                <a:latin typeface="ＭＳ ゴシック" panose="020B0609070205080204" pitchFamily="49" charset="-128"/>
                <a:ea typeface="ＭＳ ゴシック" panose="020B0609070205080204" pitchFamily="49" charset="-128"/>
              </a:rPr>
              <a:t>(</a:t>
            </a:r>
            <a:r>
              <a:rPr lang="ja-JP" altLang="en-US" sz="1500" b="1" dirty="0">
                <a:solidFill>
                  <a:schemeClr val="bg1"/>
                </a:solidFill>
                <a:latin typeface="ＭＳ ゴシック" panose="020B0609070205080204" pitchFamily="49" charset="-128"/>
                <a:ea typeface="ＭＳ ゴシック" panose="020B0609070205080204" pitchFamily="49" charset="-128"/>
              </a:rPr>
              <a:t>社会保障充実分</a:t>
            </a:r>
            <a:r>
              <a:rPr lang="en-US" altLang="ja-JP" sz="1500" b="1" dirty="0">
                <a:solidFill>
                  <a:schemeClr val="bg1"/>
                </a:solidFill>
                <a:latin typeface="ＭＳ ゴシック" panose="020B0609070205080204" pitchFamily="49" charset="-128"/>
                <a:ea typeface="ＭＳ ゴシック" panose="020B0609070205080204" pitchFamily="49" charset="-128"/>
              </a:rPr>
              <a:t>)</a:t>
            </a:r>
            <a:r>
              <a:rPr lang="ja-JP" altLang="en-US" sz="1500" b="1" dirty="0">
                <a:solidFill>
                  <a:schemeClr val="bg1"/>
                </a:solidFill>
                <a:latin typeface="ＭＳ ゴシック" panose="020B0609070205080204" pitchFamily="49" charset="-128"/>
                <a:ea typeface="ＭＳ ゴシック" panose="020B0609070205080204" pitchFamily="49" charset="-128"/>
              </a:rPr>
              <a:t>は</a:t>
            </a:r>
            <a:r>
              <a:rPr lang="ja-JP" altLang="en-US" sz="1500" b="1" u="sng" dirty="0">
                <a:solidFill>
                  <a:schemeClr val="bg1"/>
                </a:solidFill>
                <a:latin typeface="ＭＳ ゴシック" panose="020B0609070205080204" pitchFamily="49" charset="-128"/>
                <a:ea typeface="ＭＳ ゴシック" panose="020B0609070205080204" pitchFamily="49" charset="-128"/>
              </a:rPr>
              <a:t>平成</a:t>
            </a:r>
            <a:r>
              <a:rPr lang="en-US" altLang="ja-JP" sz="1500" b="1" u="sng" dirty="0">
                <a:solidFill>
                  <a:schemeClr val="bg1"/>
                </a:solidFill>
                <a:latin typeface="ＭＳ ゴシック" panose="020B0609070205080204" pitchFamily="49" charset="-128"/>
                <a:ea typeface="ＭＳ ゴシック" panose="020B0609070205080204" pitchFamily="49" charset="-128"/>
              </a:rPr>
              <a:t>27</a:t>
            </a:r>
            <a:r>
              <a:rPr lang="ja-JP" altLang="en-US" sz="1500" b="1" u="sng" dirty="0">
                <a:solidFill>
                  <a:schemeClr val="bg1"/>
                </a:solidFill>
                <a:latin typeface="ＭＳ ゴシック" panose="020B0609070205080204" pitchFamily="49" charset="-128"/>
                <a:ea typeface="ＭＳ ゴシック" panose="020B0609070205080204" pitchFamily="49" charset="-128"/>
              </a:rPr>
              <a:t>年</a:t>
            </a:r>
            <a:r>
              <a:rPr lang="en-US" altLang="ja-JP" sz="1500" b="1" u="sng" dirty="0">
                <a:solidFill>
                  <a:schemeClr val="bg1"/>
                </a:solidFill>
                <a:latin typeface="ＭＳ ゴシック" panose="020B0609070205080204" pitchFamily="49" charset="-128"/>
                <a:ea typeface="ＭＳ ゴシック" panose="020B0609070205080204" pitchFamily="49" charset="-128"/>
              </a:rPr>
              <a:t>4</a:t>
            </a:r>
            <a:r>
              <a:rPr lang="ja-JP" altLang="en-US" sz="1500" b="1" u="sng" dirty="0">
                <a:solidFill>
                  <a:schemeClr val="bg1"/>
                </a:solidFill>
                <a:latin typeface="ＭＳ ゴシック" panose="020B0609070205080204" pitchFamily="49" charset="-128"/>
                <a:ea typeface="ＭＳ ゴシック" panose="020B0609070205080204" pitchFamily="49" charset="-128"/>
              </a:rPr>
              <a:t>月から</a:t>
            </a:r>
            <a:endParaRPr lang="en-US" altLang="ja-JP" sz="1500" b="1" u="sng" dirty="0">
              <a:solidFill>
                <a:schemeClr val="bg1"/>
              </a:solidFill>
              <a:latin typeface="ＭＳ ゴシック" panose="020B0609070205080204" pitchFamily="49" charset="-128"/>
              <a:ea typeface="ＭＳ ゴシック" panose="020B0609070205080204" pitchFamily="49" charset="-128"/>
            </a:endParaRPr>
          </a:p>
          <a:p>
            <a:r>
              <a:rPr lang="ja-JP" altLang="en-US" sz="1500" b="1" dirty="0">
                <a:solidFill>
                  <a:schemeClr val="bg1"/>
                </a:solidFill>
                <a:latin typeface="ＭＳ ゴシック" panose="020B0609070205080204" pitchFamily="49" charset="-128"/>
                <a:ea typeface="ＭＳ ゴシック" panose="020B0609070205080204" pitchFamily="49" charset="-128"/>
              </a:rPr>
              <a:t>　</a:t>
            </a:r>
            <a:r>
              <a:rPr lang="ja-JP" altLang="en-US" sz="1500" b="1" u="sng" dirty="0">
                <a:solidFill>
                  <a:schemeClr val="bg1"/>
                </a:solidFill>
                <a:latin typeface="ＭＳ ゴシック" panose="020B0609070205080204" pitchFamily="49" charset="-128"/>
                <a:ea typeface="ＭＳ ゴシック" panose="020B0609070205080204" pitchFamily="49" charset="-128"/>
              </a:rPr>
              <a:t>全市町村で</a:t>
            </a:r>
            <a:r>
              <a:rPr lang="ja-JP" altLang="en-US" sz="1500" b="1" dirty="0">
                <a:solidFill>
                  <a:schemeClr val="bg1"/>
                </a:solidFill>
                <a:latin typeface="ＭＳ ゴシック" panose="020B0609070205080204" pitchFamily="49" charset="-128"/>
                <a:ea typeface="ＭＳ ゴシック" panose="020B0609070205080204" pitchFamily="49" charset="-128"/>
              </a:rPr>
              <a:t>取組開始（猶予条例の制定なし</a:t>
            </a:r>
            <a:r>
              <a:rPr lang="ja-JP" altLang="en-US" sz="1500" b="1" dirty="0" smtClean="0">
                <a:solidFill>
                  <a:schemeClr val="bg1"/>
                </a:solidFill>
                <a:latin typeface="ＭＳ ゴシック" panose="020B0609070205080204" pitchFamily="49" charset="-128"/>
                <a:ea typeface="ＭＳ ゴシック" panose="020B0609070205080204" pitchFamily="49" charset="-128"/>
              </a:rPr>
              <a:t>）</a:t>
            </a:r>
            <a:endParaRPr kumimoji="1" lang="ja-JP" altLang="en-US" sz="1500" b="1" dirty="0">
              <a:solidFill>
                <a:schemeClr val="bg1"/>
              </a:solidFill>
            </a:endParaRPr>
          </a:p>
        </p:txBody>
      </p:sp>
      <p:sp>
        <p:nvSpPr>
          <p:cNvPr id="5" name="下矢印 4"/>
          <p:cNvSpPr/>
          <p:nvPr/>
        </p:nvSpPr>
        <p:spPr>
          <a:xfrm>
            <a:off x="5343043" y="5544129"/>
            <a:ext cx="702078" cy="1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7839321" y="5546126"/>
            <a:ext cx="702078" cy="1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152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012578282"/>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19</a:t>
            </a:fld>
            <a:endParaRPr lang="ja-JP" altLang="en-US" sz="1800" b="1" dirty="0">
              <a:solidFill>
                <a:prstClr val="black"/>
              </a:solidFill>
            </a:endParaRPr>
          </a:p>
        </p:txBody>
      </p:sp>
      <p:grpSp>
        <p:nvGrpSpPr>
          <p:cNvPr id="8" name="グループ化 7"/>
          <p:cNvGrpSpPr/>
          <p:nvPr/>
        </p:nvGrpSpPr>
        <p:grpSpPr>
          <a:xfrm>
            <a:off x="5918199" y="977900"/>
            <a:ext cx="2072861" cy="749300"/>
            <a:chOff x="5918200" y="977900"/>
            <a:chExt cx="1981200" cy="749300"/>
          </a:xfrm>
        </p:grpSpPr>
        <p:sp>
          <p:nvSpPr>
            <p:cNvPr id="2" name="正方形/長方形 1"/>
            <p:cNvSpPr/>
            <p:nvPr/>
          </p:nvSpPr>
          <p:spPr>
            <a:xfrm>
              <a:off x="5918200" y="977900"/>
              <a:ext cx="1981200"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　　実施（予定）保険者数</a:t>
              </a:r>
              <a:endParaRPr lang="en-US" altLang="ja-JP" sz="1400" dirty="0" smtClean="0">
                <a:solidFill>
                  <a:prstClr val="black"/>
                </a:solidFill>
              </a:endParaRPr>
            </a:p>
            <a:p>
              <a:r>
                <a:rPr lang="ja-JP" altLang="en-US" sz="1400" dirty="0" smtClean="0">
                  <a:solidFill>
                    <a:prstClr val="black"/>
                  </a:solidFill>
                </a:rPr>
                <a:t>　　</a:t>
              </a:r>
              <a:r>
                <a:rPr lang="ja-JP" altLang="en-US" sz="1400" dirty="0" smtClean="0">
                  <a:solidFill>
                    <a:prstClr val="black">
                      <a:lumMod val="50000"/>
                      <a:lumOff val="50000"/>
                    </a:prstClr>
                  </a:solidFill>
                </a:rPr>
                <a:t>保険者数</a:t>
              </a:r>
              <a:endParaRPr lang="ja-JP" altLang="en-US" sz="1400" dirty="0">
                <a:solidFill>
                  <a:prstClr val="black">
                    <a:lumMod val="50000"/>
                    <a:lumOff val="50000"/>
                  </a:prstClr>
                </a:solidFill>
              </a:endParaRPr>
            </a:p>
          </p:txBody>
        </p:sp>
        <p:sp>
          <p:nvSpPr>
            <p:cNvPr id="5" name="正方形/長方形 4"/>
            <p:cNvSpPr/>
            <p:nvPr/>
          </p:nvSpPr>
          <p:spPr>
            <a:xfrm>
              <a:off x="6007100" y="1155700"/>
              <a:ext cx="1651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7" name="正方形/長方形 6"/>
            <p:cNvSpPr/>
            <p:nvPr/>
          </p:nvSpPr>
          <p:spPr>
            <a:xfrm>
              <a:off x="6007100" y="1384300"/>
              <a:ext cx="165100" cy="152400"/>
            </a:xfrm>
            <a:prstGeom prst="rect">
              <a:avLst/>
            </a:prstGeom>
            <a:solidFill>
              <a:srgbClr val="FE80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テキスト ボックス 9"/>
          <p:cNvSpPr txBox="1"/>
          <p:nvPr/>
        </p:nvSpPr>
        <p:spPr>
          <a:xfrm>
            <a:off x="508000" y="444500"/>
            <a:ext cx="444500" cy="253916"/>
          </a:xfrm>
          <a:prstGeom prst="rect">
            <a:avLst/>
          </a:prstGeom>
          <a:noFill/>
        </p:spPr>
        <p:txBody>
          <a:bodyPr wrap="square" rtlCol="0">
            <a:spAutoFit/>
          </a:bodyPr>
          <a:lstStyle/>
          <a:p>
            <a:r>
              <a:rPr lang="en-US" altLang="ja-JP" sz="1050" dirty="0" smtClean="0">
                <a:solidFill>
                  <a:prstClr val="black">
                    <a:lumMod val="50000"/>
                    <a:lumOff val="50000"/>
                  </a:prstClr>
                </a:solidFill>
              </a:rPr>
              <a:t>156</a:t>
            </a:r>
            <a:endParaRPr lang="ja-JP" altLang="en-US" sz="1050" dirty="0">
              <a:solidFill>
                <a:prstClr val="black">
                  <a:lumMod val="50000"/>
                  <a:lumOff val="50000"/>
                </a:prstClr>
              </a:solidFill>
            </a:endParaRPr>
          </a:p>
        </p:txBody>
      </p:sp>
      <p:sp>
        <p:nvSpPr>
          <p:cNvPr id="11" name="タイトル 1"/>
          <p:cNvSpPr>
            <a:spLocks noGrp="1"/>
          </p:cNvSpPr>
          <p:nvPr>
            <p:ph type="title"/>
          </p:nvPr>
        </p:nvSpPr>
        <p:spPr>
          <a:xfrm>
            <a:off x="-63501" y="-50800"/>
            <a:ext cx="10027271" cy="647701"/>
          </a:xfrm>
          <a:noFill/>
          <a:ln>
            <a:noFill/>
          </a:ln>
        </p:spPr>
        <p:style>
          <a:lnRef idx="1">
            <a:schemeClr val="accent4"/>
          </a:lnRef>
          <a:fillRef idx="2">
            <a:schemeClr val="accent4"/>
          </a:fillRef>
          <a:effectRef idx="1">
            <a:schemeClr val="accent4"/>
          </a:effectRef>
          <a:fontRef idx="minor">
            <a:schemeClr val="dk1"/>
          </a:fontRef>
        </p:style>
        <p:txBody>
          <a:bodyPr/>
          <a:lstStyle/>
          <a:p>
            <a:pPr algn="ctr"/>
            <a:r>
              <a:rPr lang="ja-JP" altLang="en-US" sz="2000" dirty="0" smtClean="0">
                <a:latin typeface="+mn-ea"/>
              </a:rPr>
              <a:t>（参考）平成</a:t>
            </a:r>
            <a:r>
              <a:rPr lang="en-US" altLang="ja-JP" sz="2000" dirty="0" smtClean="0">
                <a:latin typeface="+mn-ea"/>
              </a:rPr>
              <a:t>27</a:t>
            </a:r>
            <a:r>
              <a:rPr lang="ja-JP" altLang="en-US" sz="2000" dirty="0" smtClean="0">
                <a:latin typeface="+mn-ea"/>
              </a:rPr>
              <a:t>年度の生活支援体制整備事業の都道府県別・実施予定保険者数／保険者数</a:t>
            </a:r>
            <a:endParaRPr kumimoji="1" lang="ja-JP" altLang="en-US" sz="2000" dirty="0">
              <a:latin typeface="+mn-ea"/>
            </a:endParaRPr>
          </a:p>
        </p:txBody>
      </p:sp>
    </p:spTree>
    <p:extLst>
      <p:ext uri="{BB962C8B-B14F-4D97-AF65-F5344CB8AC3E}">
        <p14:creationId xmlns:p14="http://schemas.microsoft.com/office/powerpoint/2010/main" val="404479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098699592"/>
              </p:ext>
            </p:extLst>
          </p:nvPr>
        </p:nvGraphicFramePr>
        <p:xfrm>
          <a:off x="0" y="0"/>
          <a:ext cx="9906000" cy="674199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000" b="1" dirty="0" smtClean="0">
                <a:latin typeface="+mn-ea"/>
              </a:rPr>
              <a:t>平成</a:t>
            </a:r>
            <a:r>
              <a:rPr lang="en-US" altLang="ja-JP" sz="2000" b="1" dirty="0" smtClean="0">
                <a:latin typeface="+mn-ea"/>
              </a:rPr>
              <a:t>27</a:t>
            </a:r>
            <a:r>
              <a:rPr lang="ja-JP" altLang="en-US" sz="2000" b="1" dirty="0" smtClean="0">
                <a:latin typeface="+mn-ea"/>
              </a:rPr>
              <a:t>年度の在宅医療・介護連携推進事業の都道府県別実施予定保険者数</a:t>
            </a:r>
            <a:endParaRPr kumimoji="1" lang="ja-JP" altLang="en-US" sz="2000" b="1" dirty="0">
              <a:latin typeface="+mn-ea"/>
            </a:endParaRPr>
          </a:p>
        </p:txBody>
      </p:sp>
      <p:sp>
        <p:nvSpPr>
          <p:cNvPr id="6"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20</a:t>
            </a:fld>
            <a:endParaRPr lang="ja-JP" altLang="en-US" sz="1800" b="1" dirty="0">
              <a:solidFill>
                <a:prstClr val="black"/>
              </a:solidFill>
            </a:endParaRPr>
          </a:p>
        </p:txBody>
      </p:sp>
    </p:spTree>
    <p:extLst>
      <p:ext uri="{BB962C8B-B14F-4D97-AF65-F5344CB8AC3E}">
        <p14:creationId xmlns:p14="http://schemas.microsoft.com/office/powerpoint/2010/main" val="214078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742562408"/>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21</a:t>
            </a:fld>
            <a:endParaRPr lang="ja-JP" altLang="en-US" sz="1800" b="1" dirty="0">
              <a:solidFill>
                <a:prstClr val="black"/>
              </a:solidFill>
            </a:endParaRPr>
          </a:p>
        </p:txBody>
      </p:sp>
      <p:grpSp>
        <p:nvGrpSpPr>
          <p:cNvPr id="8" name="グループ化 7"/>
          <p:cNvGrpSpPr/>
          <p:nvPr/>
        </p:nvGrpSpPr>
        <p:grpSpPr>
          <a:xfrm>
            <a:off x="5918199" y="977900"/>
            <a:ext cx="2072861" cy="749300"/>
            <a:chOff x="5918200" y="977900"/>
            <a:chExt cx="1981200" cy="749300"/>
          </a:xfrm>
        </p:grpSpPr>
        <p:sp>
          <p:nvSpPr>
            <p:cNvPr id="2" name="正方形/長方形 1"/>
            <p:cNvSpPr/>
            <p:nvPr/>
          </p:nvSpPr>
          <p:spPr>
            <a:xfrm>
              <a:off x="5918200" y="977900"/>
              <a:ext cx="1981200"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　　実施（予定）保険者数</a:t>
              </a:r>
              <a:endParaRPr lang="en-US" altLang="ja-JP" sz="1400" dirty="0" smtClean="0">
                <a:solidFill>
                  <a:prstClr val="black"/>
                </a:solidFill>
              </a:endParaRPr>
            </a:p>
            <a:p>
              <a:r>
                <a:rPr lang="ja-JP" altLang="en-US" sz="1400" dirty="0" smtClean="0">
                  <a:solidFill>
                    <a:prstClr val="black"/>
                  </a:solidFill>
                </a:rPr>
                <a:t>　　</a:t>
              </a:r>
              <a:r>
                <a:rPr lang="ja-JP" altLang="en-US" sz="1400" dirty="0" smtClean="0">
                  <a:solidFill>
                    <a:prstClr val="black">
                      <a:lumMod val="50000"/>
                      <a:lumOff val="50000"/>
                    </a:prstClr>
                  </a:solidFill>
                </a:rPr>
                <a:t>保険者数</a:t>
              </a:r>
              <a:endParaRPr lang="ja-JP" altLang="en-US" sz="1400" dirty="0">
                <a:solidFill>
                  <a:prstClr val="black">
                    <a:lumMod val="50000"/>
                    <a:lumOff val="50000"/>
                  </a:prstClr>
                </a:solidFill>
              </a:endParaRPr>
            </a:p>
          </p:txBody>
        </p:sp>
        <p:sp>
          <p:nvSpPr>
            <p:cNvPr id="5" name="正方形/長方形 4"/>
            <p:cNvSpPr/>
            <p:nvPr/>
          </p:nvSpPr>
          <p:spPr>
            <a:xfrm>
              <a:off x="6007100" y="1155700"/>
              <a:ext cx="1651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7" name="正方形/長方形 6"/>
            <p:cNvSpPr/>
            <p:nvPr/>
          </p:nvSpPr>
          <p:spPr>
            <a:xfrm>
              <a:off x="6007100" y="1384300"/>
              <a:ext cx="165100" cy="152400"/>
            </a:xfrm>
            <a:prstGeom prst="rect">
              <a:avLst/>
            </a:prstGeom>
            <a:solidFill>
              <a:srgbClr val="FE80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テキスト ボックス 9"/>
          <p:cNvSpPr txBox="1"/>
          <p:nvPr/>
        </p:nvSpPr>
        <p:spPr>
          <a:xfrm>
            <a:off x="508000" y="444500"/>
            <a:ext cx="444500" cy="253916"/>
          </a:xfrm>
          <a:prstGeom prst="rect">
            <a:avLst/>
          </a:prstGeom>
          <a:noFill/>
        </p:spPr>
        <p:txBody>
          <a:bodyPr wrap="square" rtlCol="0">
            <a:spAutoFit/>
          </a:bodyPr>
          <a:lstStyle/>
          <a:p>
            <a:r>
              <a:rPr lang="en-US" altLang="ja-JP" sz="1050" dirty="0" smtClean="0">
                <a:solidFill>
                  <a:prstClr val="black">
                    <a:lumMod val="50000"/>
                    <a:lumOff val="50000"/>
                  </a:prstClr>
                </a:solidFill>
              </a:rPr>
              <a:t>156</a:t>
            </a:r>
            <a:endParaRPr lang="ja-JP" altLang="en-US" sz="1050" dirty="0">
              <a:solidFill>
                <a:prstClr val="black">
                  <a:lumMod val="50000"/>
                  <a:lumOff val="50000"/>
                </a:prstClr>
              </a:solidFill>
            </a:endParaRPr>
          </a:p>
        </p:txBody>
      </p:sp>
      <p:sp>
        <p:nvSpPr>
          <p:cNvPr id="11" name="タイトル 1"/>
          <p:cNvSpPr>
            <a:spLocks noGrp="1"/>
          </p:cNvSpPr>
          <p:nvPr>
            <p:ph type="title"/>
          </p:nvPr>
        </p:nvSpPr>
        <p:spPr>
          <a:xfrm>
            <a:off x="-63501" y="-50800"/>
            <a:ext cx="10027271" cy="647701"/>
          </a:xfrm>
          <a:noFill/>
          <a:ln>
            <a:noFill/>
          </a:ln>
        </p:spPr>
        <p:style>
          <a:lnRef idx="1">
            <a:schemeClr val="accent4"/>
          </a:lnRef>
          <a:fillRef idx="2">
            <a:schemeClr val="accent4"/>
          </a:fillRef>
          <a:effectRef idx="1">
            <a:schemeClr val="accent4"/>
          </a:effectRef>
          <a:fontRef idx="minor">
            <a:schemeClr val="dk1"/>
          </a:fontRef>
        </p:style>
        <p:txBody>
          <a:bodyPr/>
          <a:lstStyle/>
          <a:p>
            <a:pPr algn="ctr"/>
            <a:r>
              <a:rPr lang="ja-JP" altLang="en-US" sz="1800" dirty="0" smtClean="0">
                <a:latin typeface="+mn-ea"/>
              </a:rPr>
              <a:t>（参考）平成</a:t>
            </a:r>
            <a:r>
              <a:rPr lang="en-US" altLang="ja-JP" sz="1800" dirty="0" smtClean="0">
                <a:latin typeface="+mn-ea"/>
              </a:rPr>
              <a:t>27</a:t>
            </a:r>
            <a:r>
              <a:rPr lang="ja-JP" altLang="en-US" sz="1800" dirty="0" smtClean="0">
                <a:latin typeface="+mn-ea"/>
              </a:rPr>
              <a:t>年度の在宅医療・介護連携推進事業の都道府県別・実施予定保険者数／保険者数</a:t>
            </a:r>
            <a:endParaRPr kumimoji="1" lang="ja-JP" altLang="en-US" sz="1800" dirty="0">
              <a:latin typeface="+mn-ea"/>
            </a:endParaRPr>
          </a:p>
        </p:txBody>
      </p:sp>
    </p:spTree>
    <p:extLst>
      <p:ext uri="{BB962C8B-B14F-4D97-AF65-F5344CB8AC3E}">
        <p14:creationId xmlns:p14="http://schemas.microsoft.com/office/powerpoint/2010/main" val="3651861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948968123"/>
              </p:ext>
            </p:extLst>
          </p:nvPr>
        </p:nvGraphicFramePr>
        <p:xfrm>
          <a:off x="0" y="0"/>
          <a:ext cx="9906000" cy="674199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000" b="1" dirty="0" smtClean="0">
                <a:latin typeface="+mn-ea"/>
              </a:rPr>
              <a:t>平成</a:t>
            </a:r>
            <a:r>
              <a:rPr lang="en-US" altLang="ja-JP" sz="2000" b="1" dirty="0" smtClean="0">
                <a:latin typeface="+mn-ea"/>
              </a:rPr>
              <a:t>27</a:t>
            </a:r>
            <a:r>
              <a:rPr lang="ja-JP" altLang="en-US" sz="2000" b="1" dirty="0" smtClean="0">
                <a:latin typeface="+mn-ea"/>
              </a:rPr>
              <a:t>年度の認知症初期集中支援推進事業の都道府県別実施予定保険者数</a:t>
            </a:r>
            <a:endParaRPr kumimoji="1" lang="ja-JP" altLang="en-US" sz="2000" b="1" dirty="0">
              <a:latin typeface="+mn-ea"/>
            </a:endParaRPr>
          </a:p>
        </p:txBody>
      </p:sp>
      <p:sp>
        <p:nvSpPr>
          <p:cNvPr id="6"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22</a:t>
            </a:fld>
            <a:endParaRPr lang="ja-JP" altLang="en-US" sz="1800" b="1" dirty="0">
              <a:solidFill>
                <a:prstClr val="black"/>
              </a:solidFill>
            </a:endParaRPr>
          </a:p>
        </p:txBody>
      </p:sp>
    </p:spTree>
    <p:extLst>
      <p:ext uri="{BB962C8B-B14F-4D97-AF65-F5344CB8AC3E}">
        <p14:creationId xmlns:p14="http://schemas.microsoft.com/office/powerpoint/2010/main" val="1062718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4223838757"/>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23</a:t>
            </a:fld>
            <a:endParaRPr lang="ja-JP" altLang="en-US" sz="1800" b="1" dirty="0">
              <a:solidFill>
                <a:prstClr val="black"/>
              </a:solidFill>
            </a:endParaRPr>
          </a:p>
        </p:txBody>
      </p:sp>
      <p:grpSp>
        <p:nvGrpSpPr>
          <p:cNvPr id="8" name="グループ化 7"/>
          <p:cNvGrpSpPr/>
          <p:nvPr/>
        </p:nvGrpSpPr>
        <p:grpSpPr>
          <a:xfrm>
            <a:off x="5918199" y="977900"/>
            <a:ext cx="2072861" cy="749300"/>
            <a:chOff x="5918200" y="977900"/>
            <a:chExt cx="1981200" cy="749300"/>
          </a:xfrm>
        </p:grpSpPr>
        <p:sp>
          <p:nvSpPr>
            <p:cNvPr id="2" name="正方形/長方形 1"/>
            <p:cNvSpPr/>
            <p:nvPr/>
          </p:nvSpPr>
          <p:spPr>
            <a:xfrm>
              <a:off x="5918200" y="977900"/>
              <a:ext cx="1981200"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　　実施（予定）保険者数</a:t>
              </a:r>
              <a:endParaRPr lang="en-US" altLang="ja-JP" sz="1400" dirty="0" smtClean="0">
                <a:solidFill>
                  <a:prstClr val="black"/>
                </a:solidFill>
              </a:endParaRPr>
            </a:p>
            <a:p>
              <a:r>
                <a:rPr lang="ja-JP" altLang="en-US" sz="1400" dirty="0" smtClean="0">
                  <a:solidFill>
                    <a:prstClr val="black"/>
                  </a:solidFill>
                </a:rPr>
                <a:t>　　</a:t>
              </a:r>
              <a:r>
                <a:rPr lang="ja-JP" altLang="en-US" sz="1400" dirty="0" smtClean="0">
                  <a:solidFill>
                    <a:prstClr val="black">
                      <a:lumMod val="50000"/>
                      <a:lumOff val="50000"/>
                    </a:prstClr>
                  </a:solidFill>
                </a:rPr>
                <a:t>保険者数</a:t>
              </a:r>
              <a:endParaRPr lang="ja-JP" altLang="en-US" sz="1400" dirty="0">
                <a:solidFill>
                  <a:prstClr val="black">
                    <a:lumMod val="50000"/>
                    <a:lumOff val="50000"/>
                  </a:prstClr>
                </a:solidFill>
              </a:endParaRPr>
            </a:p>
          </p:txBody>
        </p:sp>
        <p:sp>
          <p:nvSpPr>
            <p:cNvPr id="5" name="正方形/長方形 4"/>
            <p:cNvSpPr/>
            <p:nvPr/>
          </p:nvSpPr>
          <p:spPr>
            <a:xfrm>
              <a:off x="6007100" y="1155700"/>
              <a:ext cx="1651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7" name="正方形/長方形 6"/>
            <p:cNvSpPr/>
            <p:nvPr/>
          </p:nvSpPr>
          <p:spPr>
            <a:xfrm>
              <a:off x="6007100" y="1384300"/>
              <a:ext cx="165100" cy="152400"/>
            </a:xfrm>
            <a:prstGeom prst="rect">
              <a:avLst/>
            </a:prstGeom>
            <a:solidFill>
              <a:srgbClr val="FE80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テキスト ボックス 9"/>
          <p:cNvSpPr txBox="1"/>
          <p:nvPr/>
        </p:nvSpPr>
        <p:spPr>
          <a:xfrm>
            <a:off x="508000" y="444500"/>
            <a:ext cx="444500" cy="253916"/>
          </a:xfrm>
          <a:prstGeom prst="rect">
            <a:avLst/>
          </a:prstGeom>
          <a:noFill/>
        </p:spPr>
        <p:txBody>
          <a:bodyPr wrap="square" rtlCol="0">
            <a:spAutoFit/>
          </a:bodyPr>
          <a:lstStyle/>
          <a:p>
            <a:r>
              <a:rPr lang="en-US" altLang="ja-JP" sz="1050" dirty="0" smtClean="0">
                <a:solidFill>
                  <a:prstClr val="black">
                    <a:lumMod val="50000"/>
                    <a:lumOff val="50000"/>
                  </a:prstClr>
                </a:solidFill>
              </a:rPr>
              <a:t>156</a:t>
            </a:r>
            <a:endParaRPr lang="ja-JP" altLang="en-US" sz="1050" dirty="0">
              <a:solidFill>
                <a:prstClr val="black">
                  <a:lumMod val="50000"/>
                  <a:lumOff val="50000"/>
                </a:prstClr>
              </a:solidFill>
            </a:endParaRPr>
          </a:p>
        </p:txBody>
      </p:sp>
      <p:sp>
        <p:nvSpPr>
          <p:cNvPr id="11" name="タイトル 1"/>
          <p:cNvSpPr>
            <a:spLocks noGrp="1"/>
          </p:cNvSpPr>
          <p:nvPr>
            <p:ph type="title"/>
          </p:nvPr>
        </p:nvSpPr>
        <p:spPr>
          <a:xfrm>
            <a:off x="-63501" y="-50800"/>
            <a:ext cx="10027271" cy="647701"/>
          </a:xfrm>
          <a:noFill/>
          <a:ln>
            <a:noFill/>
          </a:ln>
        </p:spPr>
        <p:style>
          <a:lnRef idx="1">
            <a:schemeClr val="accent4"/>
          </a:lnRef>
          <a:fillRef idx="2">
            <a:schemeClr val="accent4"/>
          </a:fillRef>
          <a:effectRef idx="1">
            <a:schemeClr val="accent4"/>
          </a:effectRef>
          <a:fontRef idx="minor">
            <a:schemeClr val="dk1"/>
          </a:fontRef>
        </p:style>
        <p:txBody>
          <a:bodyPr/>
          <a:lstStyle/>
          <a:p>
            <a:pPr algn="ctr"/>
            <a:r>
              <a:rPr lang="ja-JP" altLang="en-US" sz="1800" dirty="0" smtClean="0">
                <a:latin typeface="+mn-ea"/>
              </a:rPr>
              <a:t>（参考）平成</a:t>
            </a:r>
            <a:r>
              <a:rPr lang="en-US" altLang="ja-JP" sz="1800" dirty="0" smtClean="0">
                <a:latin typeface="+mn-ea"/>
              </a:rPr>
              <a:t>27</a:t>
            </a:r>
            <a:r>
              <a:rPr lang="ja-JP" altLang="en-US" sz="1800" dirty="0" smtClean="0">
                <a:latin typeface="+mn-ea"/>
              </a:rPr>
              <a:t>年度の認知症初期集中</a:t>
            </a:r>
            <a:r>
              <a:rPr lang="ja-JP" altLang="en-US" sz="1800" dirty="0">
                <a:latin typeface="+mn-ea"/>
              </a:rPr>
              <a:t>支援</a:t>
            </a:r>
            <a:r>
              <a:rPr lang="ja-JP" altLang="en-US" sz="1800" dirty="0" smtClean="0">
                <a:latin typeface="+mn-ea"/>
              </a:rPr>
              <a:t>事業の都道府県別・実施予定保険者数／保険者数</a:t>
            </a:r>
            <a:endParaRPr kumimoji="1" lang="ja-JP" altLang="en-US" sz="1800" dirty="0">
              <a:latin typeface="+mn-ea"/>
            </a:endParaRPr>
          </a:p>
        </p:txBody>
      </p:sp>
    </p:spTree>
    <p:extLst>
      <p:ext uri="{BB962C8B-B14F-4D97-AF65-F5344CB8AC3E}">
        <p14:creationId xmlns:p14="http://schemas.microsoft.com/office/powerpoint/2010/main" val="400913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889631862"/>
              </p:ext>
            </p:extLst>
          </p:nvPr>
        </p:nvGraphicFramePr>
        <p:xfrm>
          <a:off x="0" y="0"/>
          <a:ext cx="9906000" cy="674199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000" b="1" dirty="0" smtClean="0">
                <a:latin typeface="+mn-ea"/>
              </a:rPr>
              <a:t>平成</a:t>
            </a:r>
            <a:r>
              <a:rPr lang="en-US" altLang="ja-JP" sz="2000" b="1" dirty="0" smtClean="0">
                <a:latin typeface="+mn-ea"/>
              </a:rPr>
              <a:t>27</a:t>
            </a:r>
            <a:r>
              <a:rPr lang="ja-JP" altLang="en-US" sz="2000" b="1" dirty="0" smtClean="0">
                <a:latin typeface="+mn-ea"/>
              </a:rPr>
              <a:t>年度の認知症地域支援・ケア向上事業の都道府県別実施予定保険者数</a:t>
            </a:r>
            <a:endParaRPr kumimoji="1" lang="ja-JP" altLang="en-US" sz="2000" b="1" dirty="0">
              <a:latin typeface="+mn-ea"/>
            </a:endParaRPr>
          </a:p>
        </p:txBody>
      </p:sp>
      <p:sp>
        <p:nvSpPr>
          <p:cNvPr id="6"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24</a:t>
            </a:fld>
            <a:endParaRPr lang="ja-JP" altLang="en-US" sz="1800" b="1" dirty="0">
              <a:solidFill>
                <a:prstClr val="black"/>
              </a:solidFill>
            </a:endParaRPr>
          </a:p>
        </p:txBody>
      </p:sp>
    </p:spTree>
    <p:extLst>
      <p:ext uri="{BB962C8B-B14F-4D97-AF65-F5344CB8AC3E}">
        <p14:creationId xmlns:p14="http://schemas.microsoft.com/office/powerpoint/2010/main" val="245459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832905019"/>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a:spLocks noChangeArrowheads="1"/>
          </p:cNvSpPr>
          <p:nvPr/>
        </p:nvSpPr>
        <p:spPr bwMode="auto">
          <a:xfrm>
            <a:off x="8869884"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25</a:t>
            </a:fld>
            <a:endParaRPr lang="ja-JP" altLang="en-US" sz="1800" b="1" dirty="0">
              <a:solidFill>
                <a:prstClr val="black"/>
              </a:solidFill>
            </a:endParaRPr>
          </a:p>
        </p:txBody>
      </p:sp>
      <p:grpSp>
        <p:nvGrpSpPr>
          <p:cNvPr id="8" name="グループ化 7"/>
          <p:cNvGrpSpPr/>
          <p:nvPr/>
        </p:nvGrpSpPr>
        <p:grpSpPr>
          <a:xfrm>
            <a:off x="5918199" y="977900"/>
            <a:ext cx="2072861" cy="749300"/>
            <a:chOff x="5918200" y="977900"/>
            <a:chExt cx="1981200" cy="749300"/>
          </a:xfrm>
        </p:grpSpPr>
        <p:sp>
          <p:nvSpPr>
            <p:cNvPr id="2" name="正方形/長方形 1"/>
            <p:cNvSpPr/>
            <p:nvPr/>
          </p:nvSpPr>
          <p:spPr>
            <a:xfrm>
              <a:off x="5918200" y="977900"/>
              <a:ext cx="1981200"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prstClr val="black"/>
                  </a:solidFill>
                </a:rPr>
                <a:t>　　実施（予定）保険者数</a:t>
              </a:r>
              <a:endParaRPr lang="en-US" altLang="ja-JP" sz="1400" dirty="0" smtClean="0">
                <a:solidFill>
                  <a:prstClr val="black"/>
                </a:solidFill>
              </a:endParaRPr>
            </a:p>
            <a:p>
              <a:r>
                <a:rPr lang="ja-JP" altLang="en-US" sz="1400" dirty="0" smtClean="0">
                  <a:solidFill>
                    <a:prstClr val="black"/>
                  </a:solidFill>
                </a:rPr>
                <a:t>　　</a:t>
              </a:r>
              <a:r>
                <a:rPr lang="ja-JP" altLang="en-US" sz="1400" dirty="0" smtClean="0">
                  <a:solidFill>
                    <a:prstClr val="black">
                      <a:lumMod val="50000"/>
                      <a:lumOff val="50000"/>
                    </a:prstClr>
                  </a:solidFill>
                </a:rPr>
                <a:t>保険者数</a:t>
              </a:r>
              <a:endParaRPr lang="ja-JP" altLang="en-US" sz="1400" dirty="0">
                <a:solidFill>
                  <a:prstClr val="black">
                    <a:lumMod val="50000"/>
                    <a:lumOff val="50000"/>
                  </a:prstClr>
                </a:solidFill>
              </a:endParaRPr>
            </a:p>
          </p:txBody>
        </p:sp>
        <p:sp>
          <p:nvSpPr>
            <p:cNvPr id="5" name="正方形/長方形 4"/>
            <p:cNvSpPr/>
            <p:nvPr/>
          </p:nvSpPr>
          <p:spPr>
            <a:xfrm>
              <a:off x="6007100" y="1155700"/>
              <a:ext cx="1651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7" name="正方形/長方形 6"/>
            <p:cNvSpPr/>
            <p:nvPr/>
          </p:nvSpPr>
          <p:spPr>
            <a:xfrm>
              <a:off x="6007100" y="1384300"/>
              <a:ext cx="165100" cy="152400"/>
            </a:xfrm>
            <a:prstGeom prst="rect">
              <a:avLst/>
            </a:prstGeom>
            <a:solidFill>
              <a:srgbClr val="FE800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テキスト ボックス 9"/>
          <p:cNvSpPr txBox="1"/>
          <p:nvPr/>
        </p:nvSpPr>
        <p:spPr>
          <a:xfrm>
            <a:off x="508000" y="444500"/>
            <a:ext cx="444500" cy="253916"/>
          </a:xfrm>
          <a:prstGeom prst="rect">
            <a:avLst/>
          </a:prstGeom>
          <a:noFill/>
        </p:spPr>
        <p:txBody>
          <a:bodyPr wrap="square" rtlCol="0">
            <a:spAutoFit/>
          </a:bodyPr>
          <a:lstStyle/>
          <a:p>
            <a:r>
              <a:rPr lang="en-US" altLang="ja-JP" sz="1050" dirty="0" smtClean="0">
                <a:solidFill>
                  <a:prstClr val="black">
                    <a:lumMod val="50000"/>
                    <a:lumOff val="50000"/>
                  </a:prstClr>
                </a:solidFill>
              </a:rPr>
              <a:t>156</a:t>
            </a:r>
            <a:endParaRPr lang="ja-JP" altLang="en-US" sz="1050" dirty="0">
              <a:solidFill>
                <a:prstClr val="black">
                  <a:lumMod val="50000"/>
                  <a:lumOff val="50000"/>
                </a:prstClr>
              </a:solidFill>
            </a:endParaRPr>
          </a:p>
        </p:txBody>
      </p:sp>
      <p:sp>
        <p:nvSpPr>
          <p:cNvPr id="11" name="タイトル 1"/>
          <p:cNvSpPr>
            <a:spLocks noGrp="1"/>
          </p:cNvSpPr>
          <p:nvPr>
            <p:ph type="title"/>
          </p:nvPr>
        </p:nvSpPr>
        <p:spPr>
          <a:xfrm>
            <a:off x="-63501" y="-50800"/>
            <a:ext cx="10027271" cy="647701"/>
          </a:xfrm>
          <a:noFill/>
          <a:ln>
            <a:noFill/>
          </a:ln>
        </p:spPr>
        <p:style>
          <a:lnRef idx="1">
            <a:schemeClr val="accent4"/>
          </a:lnRef>
          <a:fillRef idx="2">
            <a:schemeClr val="accent4"/>
          </a:fillRef>
          <a:effectRef idx="1">
            <a:schemeClr val="accent4"/>
          </a:effectRef>
          <a:fontRef idx="minor">
            <a:schemeClr val="dk1"/>
          </a:fontRef>
        </p:style>
        <p:txBody>
          <a:bodyPr/>
          <a:lstStyle/>
          <a:p>
            <a:pPr algn="ctr"/>
            <a:r>
              <a:rPr lang="ja-JP" altLang="en-US" sz="1800" dirty="0" smtClean="0">
                <a:latin typeface="+mn-ea"/>
              </a:rPr>
              <a:t>（参考）平成</a:t>
            </a:r>
            <a:r>
              <a:rPr lang="en-US" altLang="ja-JP" sz="1800" dirty="0" smtClean="0">
                <a:latin typeface="+mn-ea"/>
              </a:rPr>
              <a:t>27</a:t>
            </a:r>
            <a:r>
              <a:rPr lang="ja-JP" altLang="en-US" sz="1800" dirty="0" smtClean="0">
                <a:latin typeface="+mn-ea"/>
              </a:rPr>
              <a:t>年度の認知症地域支援・ケア向上事業の都道府県別・実施予定保険者数／保険者数</a:t>
            </a:r>
            <a:endParaRPr kumimoji="1" lang="ja-JP" altLang="en-US" sz="1800" dirty="0">
              <a:latin typeface="+mn-ea"/>
            </a:endParaRPr>
          </a:p>
        </p:txBody>
      </p:sp>
    </p:spTree>
    <p:extLst>
      <p:ext uri="{BB962C8B-B14F-4D97-AF65-F5344CB8AC3E}">
        <p14:creationId xmlns:p14="http://schemas.microsoft.com/office/powerpoint/2010/main" val="288205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bwMode="auto">
          <a:xfrm>
            <a:off x="5025488" y="5676370"/>
            <a:ext cx="4828200" cy="1136862"/>
          </a:xfrm>
          <a:prstGeom prst="roundRect">
            <a:avLst>
              <a:gd name="adj" fmla="val 2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smtClean="0">
                <a:solidFill>
                  <a:schemeClr val="tx1"/>
                </a:solidFill>
              </a:rPr>
              <a:t>　　　</a:t>
            </a:r>
            <a:endParaRPr lang="ja-JP" altLang="en-US" sz="1000" dirty="0">
              <a:solidFill>
                <a:schemeClr val="tx1"/>
              </a:solidFill>
            </a:endParaRPr>
          </a:p>
        </p:txBody>
      </p:sp>
      <p:sp>
        <p:nvSpPr>
          <p:cNvPr id="87" name="角丸四角形 86"/>
          <p:cNvSpPr/>
          <p:nvPr/>
        </p:nvSpPr>
        <p:spPr bwMode="auto">
          <a:xfrm>
            <a:off x="53383" y="873613"/>
            <a:ext cx="4828200" cy="4320000"/>
          </a:xfrm>
          <a:prstGeom prst="roundRect">
            <a:avLst>
              <a:gd name="adj" fmla="val 2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smtClean="0">
                <a:solidFill>
                  <a:schemeClr val="tx1"/>
                </a:solidFill>
              </a:rPr>
              <a:t>　　　</a:t>
            </a:r>
            <a:endParaRPr lang="ja-JP" altLang="en-US" sz="1000" dirty="0">
              <a:solidFill>
                <a:schemeClr val="tx1"/>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677" y="1039876"/>
            <a:ext cx="1723053"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角丸四角形 121"/>
          <p:cNvSpPr/>
          <p:nvPr/>
        </p:nvSpPr>
        <p:spPr bwMode="auto">
          <a:xfrm>
            <a:off x="5025488" y="3847338"/>
            <a:ext cx="4828200" cy="1620000"/>
          </a:xfrm>
          <a:prstGeom prst="roundRect">
            <a:avLst>
              <a:gd name="adj" fmla="val 2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smtClean="0">
                <a:solidFill>
                  <a:schemeClr val="tx1"/>
                </a:solidFill>
              </a:rPr>
              <a:t>　　　</a:t>
            </a:r>
            <a:endParaRPr lang="ja-JP" altLang="en-US" sz="1000" dirty="0">
              <a:solidFill>
                <a:schemeClr val="tx1"/>
              </a:solidFill>
            </a:endParaRPr>
          </a:p>
        </p:txBody>
      </p:sp>
      <p:sp>
        <p:nvSpPr>
          <p:cNvPr id="101" name="角丸四角形 100"/>
          <p:cNvSpPr/>
          <p:nvPr/>
        </p:nvSpPr>
        <p:spPr bwMode="auto">
          <a:xfrm>
            <a:off x="57938" y="5517232"/>
            <a:ext cx="4828200" cy="1296000"/>
          </a:xfrm>
          <a:prstGeom prst="roundRect">
            <a:avLst>
              <a:gd name="adj" fmla="val 2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smtClean="0">
                <a:solidFill>
                  <a:schemeClr val="tx1"/>
                </a:solidFill>
              </a:rPr>
              <a:t>　　　</a:t>
            </a:r>
            <a:endParaRPr lang="ja-JP" altLang="en-US" sz="1000" dirty="0">
              <a:solidFill>
                <a:schemeClr val="tx1"/>
              </a:solidFill>
            </a:endParaRPr>
          </a:p>
        </p:txBody>
      </p:sp>
      <p:sp>
        <p:nvSpPr>
          <p:cNvPr id="100" name="角丸四角形 99"/>
          <p:cNvSpPr/>
          <p:nvPr/>
        </p:nvSpPr>
        <p:spPr bwMode="auto">
          <a:xfrm>
            <a:off x="5012264" y="885819"/>
            <a:ext cx="4827483" cy="2775211"/>
          </a:xfrm>
          <a:prstGeom prst="roundRect">
            <a:avLst>
              <a:gd name="adj" fmla="val 2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000" dirty="0">
              <a:solidFill>
                <a:schemeClr val="tx1"/>
              </a:solidFill>
            </a:endParaRPr>
          </a:p>
        </p:txBody>
      </p:sp>
      <p:sp>
        <p:nvSpPr>
          <p:cNvPr id="80" name="正方形/長方形 79"/>
          <p:cNvSpPr/>
          <p:nvPr/>
        </p:nvSpPr>
        <p:spPr>
          <a:xfrm>
            <a:off x="0" y="0"/>
            <a:ext cx="9906000" cy="620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地域包括ケアシステムの構築に向けた埼玉県の取組②</a:t>
            </a:r>
            <a:endParaRPr kumimoji="1" lang="en-US" altLang="ja-JP" sz="2400" b="1" dirty="0" smtClean="0"/>
          </a:p>
          <a:p>
            <a:pPr algn="ctr"/>
            <a:r>
              <a:rPr lang="ja-JP" altLang="en-US" sz="1400" b="1" dirty="0" smtClean="0"/>
              <a:t>－　平成２７年度の予算事業　－</a:t>
            </a:r>
            <a:endParaRPr kumimoji="1" lang="ja-JP" altLang="en-US" sz="1400" b="1" dirty="0"/>
          </a:p>
        </p:txBody>
      </p:sp>
      <p:sp>
        <p:nvSpPr>
          <p:cNvPr id="79" name="正方形/長方形 78"/>
          <p:cNvSpPr/>
          <p:nvPr/>
        </p:nvSpPr>
        <p:spPr bwMode="auto">
          <a:xfrm>
            <a:off x="224042" y="740516"/>
            <a:ext cx="3900000" cy="252000"/>
          </a:xfrm>
          <a:prstGeom prst="rect">
            <a:avLst/>
          </a:prstGeom>
          <a:solidFill>
            <a:schemeClr val="accent6">
              <a:lumMod val="60000"/>
              <a:lumOff val="40000"/>
            </a:schemeClr>
          </a:solidFill>
          <a:ln w="9525">
            <a:solidFill>
              <a:schemeClr val="tx1">
                <a:lumMod val="95000"/>
                <a:lumOff val="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smtClean="0">
                <a:solidFill>
                  <a:schemeClr val="tx1"/>
                </a:solidFill>
              </a:rPr>
              <a:t>１　新しい地域支援事業のための体制づくり</a:t>
            </a:r>
            <a:endParaRPr lang="ja-JP" altLang="en-US" sz="1400" b="1" dirty="0">
              <a:solidFill>
                <a:schemeClr val="tx1"/>
              </a:solidFill>
            </a:endParaRPr>
          </a:p>
        </p:txBody>
      </p:sp>
      <p:sp>
        <p:nvSpPr>
          <p:cNvPr id="84" name="正方形/長方形 83"/>
          <p:cNvSpPr/>
          <p:nvPr/>
        </p:nvSpPr>
        <p:spPr bwMode="auto">
          <a:xfrm>
            <a:off x="5168047" y="747613"/>
            <a:ext cx="2028225" cy="252000"/>
          </a:xfrm>
          <a:prstGeom prst="rect">
            <a:avLst/>
          </a:prstGeom>
          <a:solidFill>
            <a:schemeClr val="accent6">
              <a:lumMod val="60000"/>
              <a:lumOff val="40000"/>
            </a:schemeClr>
          </a:solidFill>
          <a:ln w="9525">
            <a:solidFill>
              <a:schemeClr val="tx1">
                <a:lumMod val="95000"/>
                <a:lumOff val="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smtClean="0">
                <a:solidFill>
                  <a:schemeClr val="tx1"/>
                </a:solidFill>
              </a:rPr>
              <a:t>３　介護予防の推進</a:t>
            </a:r>
            <a:endParaRPr lang="ja-JP" altLang="en-US" sz="1400" b="1" dirty="0">
              <a:solidFill>
                <a:schemeClr val="tx1"/>
              </a:solidFill>
            </a:endParaRPr>
          </a:p>
        </p:txBody>
      </p:sp>
      <p:sp>
        <p:nvSpPr>
          <p:cNvPr id="85" name="正方形/長方形 84"/>
          <p:cNvSpPr/>
          <p:nvPr/>
        </p:nvSpPr>
        <p:spPr bwMode="auto">
          <a:xfrm>
            <a:off x="5191563" y="3762604"/>
            <a:ext cx="3302096" cy="252000"/>
          </a:xfrm>
          <a:prstGeom prst="rect">
            <a:avLst/>
          </a:prstGeom>
          <a:solidFill>
            <a:schemeClr val="accent6">
              <a:lumMod val="60000"/>
              <a:lumOff val="40000"/>
            </a:schemeClr>
          </a:solidFill>
          <a:ln w="9525">
            <a:solidFill>
              <a:schemeClr val="tx1">
                <a:lumMod val="95000"/>
                <a:lumOff val="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smtClean="0">
                <a:solidFill>
                  <a:schemeClr val="tx1"/>
                </a:solidFill>
              </a:rPr>
              <a:t>４　地域包括支援センターの機能強化</a:t>
            </a:r>
            <a:endParaRPr lang="ja-JP" altLang="en-US" sz="1400" b="1" dirty="0">
              <a:solidFill>
                <a:schemeClr val="tx1"/>
              </a:solidFill>
            </a:endParaRPr>
          </a:p>
        </p:txBody>
      </p:sp>
      <p:sp>
        <p:nvSpPr>
          <p:cNvPr id="86" name="正方形/長方形 85"/>
          <p:cNvSpPr/>
          <p:nvPr/>
        </p:nvSpPr>
        <p:spPr bwMode="auto">
          <a:xfrm>
            <a:off x="224041" y="5398616"/>
            <a:ext cx="3198000" cy="252000"/>
          </a:xfrm>
          <a:prstGeom prst="rect">
            <a:avLst/>
          </a:prstGeom>
          <a:solidFill>
            <a:schemeClr val="accent6">
              <a:lumMod val="60000"/>
              <a:lumOff val="40000"/>
            </a:schemeClr>
          </a:solidFill>
          <a:ln w="9525">
            <a:solidFill>
              <a:schemeClr val="tx1">
                <a:lumMod val="95000"/>
                <a:lumOff val="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rPr>
              <a:t>２</a:t>
            </a:r>
            <a:r>
              <a:rPr lang="ja-JP" altLang="en-US" sz="1400" b="1" dirty="0" smtClean="0">
                <a:solidFill>
                  <a:schemeClr val="tx1"/>
                </a:solidFill>
              </a:rPr>
              <a:t>　自立支援型地域ケア会議の充実</a:t>
            </a:r>
            <a:endParaRPr lang="ja-JP" altLang="en-US" sz="1400" b="1" dirty="0">
              <a:solidFill>
                <a:schemeClr val="tx1"/>
              </a:solidFill>
            </a:endParaRPr>
          </a:p>
        </p:txBody>
      </p:sp>
      <p:sp>
        <p:nvSpPr>
          <p:cNvPr id="88" name="テキスト ボックス 45"/>
          <p:cNvSpPr txBox="1">
            <a:spLocks noChangeArrowheads="1"/>
          </p:cNvSpPr>
          <p:nvPr/>
        </p:nvSpPr>
        <p:spPr bwMode="auto">
          <a:xfrm>
            <a:off x="53383" y="2671976"/>
            <a:ext cx="2886000" cy="276999"/>
          </a:xfrm>
          <a:prstGeom prst="rect">
            <a:avLst/>
          </a:prstGeom>
          <a:noFill/>
          <a:ln w="9525">
            <a:noFill/>
            <a:miter lim="800000"/>
            <a:headEnd/>
            <a:tailEnd/>
          </a:ln>
        </p:spPr>
        <p:txBody>
          <a:bodyPr wrap="square">
            <a:spAutoFit/>
          </a:bodyPr>
          <a:lstStyle/>
          <a:p>
            <a:r>
              <a:rPr lang="ja-JP" altLang="en-US" sz="1200" b="1" dirty="0">
                <a:latin typeface="Calibri" pitchFamily="34" charset="0"/>
              </a:rPr>
              <a:t>■ </a:t>
            </a:r>
            <a:r>
              <a:rPr lang="ja-JP" altLang="en-US" sz="1200" b="1" dirty="0" smtClean="0">
                <a:latin typeface="Calibri" pitchFamily="34" charset="0"/>
              </a:rPr>
              <a:t>在宅医療・介護連携推進事業</a:t>
            </a:r>
            <a:endParaRPr lang="ja-JP" altLang="en-US" sz="1200" b="1" dirty="0">
              <a:latin typeface="Calibri" pitchFamily="34" charset="0"/>
            </a:endParaRPr>
          </a:p>
        </p:txBody>
      </p:sp>
      <p:sp>
        <p:nvSpPr>
          <p:cNvPr id="91" name="テキスト ボックス 45"/>
          <p:cNvSpPr txBox="1">
            <a:spLocks noChangeArrowheads="1"/>
          </p:cNvSpPr>
          <p:nvPr/>
        </p:nvSpPr>
        <p:spPr bwMode="auto">
          <a:xfrm>
            <a:off x="30893" y="3463117"/>
            <a:ext cx="2886000" cy="276999"/>
          </a:xfrm>
          <a:prstGeom prst="rect">
            <a:avLst/>
          </a:prstGeom>
          <a:noFill/>
          <a:ln w="9525">
            <a:noFill/>
            <a:miter lim="800000"/>
            <a:headEnd/>
            <a:tailEnd/>
          </a:ln>
        </p:spPr>
        <p:txBody>
          <a:bodyPr wrap="square">
            <a:spAutoFit/>
          </a:bodyPr>
          <a:lstStyle/>
          <a:p>
            <a:r>
              <a:rPr lang="ja-JP" altLang="en-US" sz="1200" b="1" dirty="0">
                <a:latin typeface="Calibri" pitchFamily="34" charset="0"/>
              </a:rPr>
              <a:t>■ </a:t>
            </a:r>
            <a:r>
              <a:rPr lang="ja-JP" altLang="en-US" sz="1200" b="1" dirty="0" smtClean="0">
                <a:latin typeface="Calibri" pitchFamily="34" charset="0"/>
              </a:rPr>
              <a:t>認知症総合支援事業</a:t>
            </a:r>
            <a:endParaRPr lang="ja-JP" altLang="en-US" sz="1200" b="1" dirty="0">
              <a:latin typeface="Calibri" pitchFamily="34" charset="0"/>
            </a:endParaRPr>
          </a:p>
        </p:txBody>
      </p:sp>
      <p:sp>
        <p:nvSpPr>
          <p:cNvPr id="92" name="テキスト ボックス 91"/>
          <p:cNvSpPr txBox="1"/>
          <p:nvPr/>
        </p:nvSpPr>
        <p:spPr bwMode="auto">
          <a:xfrm>
            <a:off x="224042" y="2926433"/>
            <a:ext cx="2769000" cy="415498"/>
          </a:xfrm>
          <a:prstGeom prst="rect">
            <a:avLst/>
          </a:prstGeom>
          <a:noFill/>
        </p:spPr>
        <p:txBody>
          <a:bodyPr wrap="square">
            <a:spAutoFit/>
          </a:bodyPr>
          <a:lstStyle/>
          <a:p>
            <a:pPr marL="84138" indent="-84138" fontAlgn="auto">
              <a:spcBef>
                <a:spcPts val="0"/>
              </a:spcBef>
              <a:spcAft>
                <a:spcPts val="0"/>
              </a:spcAft>
              <a:defRPr/>
            </a:pPr>
            <a:r>
              <a:rPr lang="ja-JP" altLang="en-US" sz="1050" dirty="0" smtClean="0">
                <a:latin typeface="+mn-lt"/>
                <a:ea typeface="+mn-ea"/>
              </a:rPr>
              <a:t>○市町村が郡市医師会と円滑に事業を進めるための広域調整と研修</a:t>
            </a:r>
            <a:endParaRPr lang="ja-JP" altLang="en-US" sz="1050" dirty="0">
              <a:latin typeface="+mn-lt"/>
              <a:ea typeface="+mn-ea"/>
            </a:endParaRPr>
          </a:p>
        </p:txBody>
      </p:sp>
      <p:sp>
        <p:nvSpPr>
          <p:cNvPr id="97" name="テキスト ボックス 45"/>
          <p:cNvSpPr txBox="1">
            <a:spLocks noChangeArrowheads="1"/>
          </p:cNvSpPr>
          <p:nvPr/>
        </p:nvSpPr>
        <p:spPr bwMode="auto">
          <a:xfrm>
            <a:off x="37068" y="4204314"/>
            <a:ext cx="2886000" cy="276999"/>
          </a:xfrm>
          <a:prstGeom prst="rect">
            <a:avLst/>
          </a:prstGeom>
          <a:noFill/>
          <a:ln w="9525">
            <a:noFill/>
            <a:miter lim="800000"/>
            <a:headEnd/>
            <a:tailEnd/>
          </a:ln>
        </p:spPr>
        <p:txBody>
          <a:bodyPr wrap="square">
            <a:spAutoFit/>
          </a:bodyPr>
          <a:lstStyle/>
          <a:p>
            <a:r>
              <a:rPr lang="ja-JP" altLang="en-US" sz="1200" b="1" dirty="0" smtClean="0">
                <a:latin typeface="Calibri" pitchFamily="34" charset="0"/>
              </a:rPr>
              <a:t>■生活支援体制整備事業</a:t>
            </a:r>
            <a:endParaRPr lang="ja-JP" altLang="en-US" sz="1200" b="1" dirty="0">
              <a:latin typeface="Calibri" pitchFamily="34" charset="0"/>
            </a:endParaRPr>
          </a:p>
        </p:txBody>
      </p:sp>
      <p:sp>
        <p:nvSpPr>
          <p:cNvPr id="98" name="テキスト ボックス 97"/>
          <p:cNvSpPr txBox="1"/>
          <p:nvPr/>
        </p:nvSpPr>
        <p:spPr bwMode="auto">
          <a:xfrm>
            <a:off x="194775" y="4481313"/>
            <a:ext cx="2769000" cy="415498"/>
          </a:xfrm>
          <a:prstGeom prst="rect">
            <a:avLst/>
          </a:prstGeom>
          <a:noFill/>
        </p:spPr>
        <p:txBody>
          <a:bodyPr wrap="square">
            <a:spAutoFit/>
          </a:bodyPr>
          <a:lstStyle/>
          <a:p>
            <a:pPr marL="84138" indent="-84138" fontAlgn="auto">
              <a:spcBef>
                <a:spcPts val="0"/>
              </a:spcBef>
              <a:spcAft>
                <a:spcPts val="0"/>
              </a:spcAft>
              <a:defRPr/>
            </a:pPr>
            <a:r>
              <a:rPr lang="ja-JP" altLang="en-US" sz="1050" dirty="0" smtClean="0">
                <a:latin typeface="+mn-lt"/>
                <a:ea typeface="+mn-ea"/>
              </a:rPr>
              <a:t>○市町村に配置する生活支援コーディネーターの養成研修とフォローアップ</a:t>
            </a:r>
            <a:endParaRPr lang="ja-JP" altLang="en-US" sz="1050" dirty="0">
              <a:latin typeface="+mn-lt"/>
              <a:ea typeface="+mn-ea"/>
            </a:endParaRPr>
          </a:p>
        </p:txBody>
      </p:sp>
      <p:sp>
        <p:nvSpPr>
          <p:cNvPr id="99" name="角丸四角形 98"/>
          <p:cNvSpPr/>
          <p:nvPr/>
        </p:nvSpPr>
        <p:spPr>
          <a:xfrm>
            <a:off x="194775" y="2234417"/>
            <a:ext cx="2769000" cy="360000"/>
          </a:xfrm>
          <a:prstGeom prst="round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fontAlgn="auto">
              <a:spcBef>
                <a:spcPts val="0"/>
              </a:spcBef>
              <a:spcAft>
                <a:spcPts val="0"/>
              </a:spcAft>
              <a:defRPr/>
            </a:pPr>
            <a:r>
              <a:rPr lang="ja-JP" altLang="en-US" sz="1050" dirty="0" smtClean="0">
                <a:solidFill>
                  <a:schemeClr val="tx1"/>
                </a:solidFill>
              </a:rPr>
              <a:t>○各種研修、集団実地支援、地域別情報交換会、個別訪問相談</a:t>
            </a:r>
            <a:endParaRPr lang="ja-JP" altLang="en-US" sz="1050" dirty="0">
              <a:solidFill>
                <a:schemeClr val="tx1"/>
              </a:solidFill>
            </a:endParaRPr>
          </a:p>
        </p:txBody>
      </p:sp>
      <p:sp>
        <p:nvSpPr>
          <p:cNvPr id="106" name="テキスト ボックス 105"/>
          <p:cNvSpPr txBox="1"/>
          <p:nvPr/>
        </p:nvSpPr>
        <p:spPr bwMode="auto">
          <a:xfrm>
            <a:off x="68024" y="5997768"/>
            <a:ext cx="4798918" cy="815608"/>
          </a:xfrm>
          <a:prstGeom prst="rect">
            <a:avLst/>
          </a:prstGeom>
          <a:noFill/>
        </p:spPr>
        <p:txBody>
          <a:bodyPr wrap="square">
            <a:spAutoFit/>
          </a:bodyPr>
          <a:lstStyle/>
          <a:p>
            <a:pPr fontAlgn="auto">
              <a:spcBef>
                <a:spcPts val="0"/>
              </a:spcBef>
              <a:spcAft>
                <a:spcPts val="0"/>
              </a:spcAft>
              <a:defRPr/>
            </a:pPr>
            <a:r>
              <a:rPr lang="ja-JP" altLang="en-US" sz="1000" dirty="0" smtClean="0"/>
              <a:t>（</a:t>
            </a:r>
            <a:r>
              <a:rPr lang="ja-JP" altLang="en-US" sz="1000" dirty="0"/>
              <a:t>地域包括ケアシステム支援人材バンク事業）</a:t>
            </a:r>
            <a:endParaRPr lang="ja-JP" altLang="en-US" sz="1000" b="1" dirty="0" smtClean="0">
              <a:latin typeface="+mn-lt"/>
              <a:ea typeface="+mn-ea"/>
            </a:endParaRPr>
          </a:p>
          <a:p>
            <a:pPr marL="177800" indent="-177800" fontAlgn="auto">
              <a:spcBef>
                <a:spcPts val="0"/>
              </a:spcBef>
              <a:spcAft>
                <a:spcPts val="0"/>
              </a:spcAft>
              <a:defRPr/>
            </a:pPr>
            <a:r>
              <a:rPr lang="ja-JP" altLang="en-US" sz="1200" b="1" dirty="0" smtClean="0">
                <a:latin typeface="+mn-lt"/>
                <a:ea typeface="+mn-ea"/>
              </a:rPr>
              <a:t>■ 自立支援型地域</a:t>
            </a:r>
            <a:r>
              <a:rPr lang="ja-JP" altLang="en-US" sz="1200" b="1" dirty="0">
                <a:latin typeface="+mn-lt"/>
                <a:ea typeface="+mn-ea"/>
              </a:rPr>
              <a:t>ケア</a:t>
            </a:r>
            <a:r>
              <a:rPr lang="ja-JP" altLang="en-US" sz="1200" b="1" dirty="0" smtClean="0">
                <a:latin typeface="+mn-lt"/>
                <a:ea typeface="+mn-ea"/>
              </a:rPr>
              <a:t>会議を推進するための専門職派遣と個別立ち上げ支援</a:t>
            </a:r>
            <a:endParaRPr lang="en-US" altLang="ja-JP" sz="1200" b="1" dirty="0" smtClean="0">
              <a:latin typeface="+mn-lt"/>
              <a:ea typeface="+mn-ea"/>
            </a:endParaRPr>
          </a:p>
          <a:p>
            <a:pPr fontAlgn="auto">
              <a:spcBef>
                <a:spcPts val="0"/>
              </a:spcBef>
              <a:spcAft>
                <a:spcPts val="0"/>
              </a:spcAft>
              <a:defRPr/>
            </a:pPr>
            <a:r>
              <a:rPr lang="ja-JP" altLang="en-US" sz="1200" b="1" dirty="0" smtClean="0"/>
              <a:t>■運営職員（ファシリテーター）の養成研修</a:t>
            </a:r>
            <a:endParaRPr lang="en-US" altLang="ja-JP" sz="1050" b="1" dirty="0" smtClean="0">
              <a:latin typeface="+mn-lt"/>
              <a:ea typeface="+mn-ea"/>
            </a:endParaRPr>
          </a:p>
        </p:txBody>
      </p:sp>
      <p:sp>
        <p:nvSpPr>
          <p:cNvPr id="109" name="テキスト ボックス 45"/>
          <p:cNvSpPr txBox="1">
            <a:spLocks noChangeArrowheads="1"/>
          </p:cNvSpPr>
          <p:nvPr/>
        </p:nvSpPr>
        <p:spPr bwMode="auto">
          <a:xfrm>
            <a:off x="5077691" y="2725836"/>
            <a:ext cx="2643239" cy="446276"/>
          </a:xfrm>
          <a:prstGeom prst="rect">
            <a:avLst/>
          </a:prstGeom>
          <a:noFill/>
          <a:ln w="9525">
            <a:noFill/>
            <a:miter lim="800000"/>
            <a:headEnd/>
            <a:tailEnd/>
          </a:ln>
        </p:spPr>
        <p:txBody>
          <a:bodyPr wrap="square">
            <a:spAutoFit/>
          </a:bodyPr>
          <a:lstStyle/>
          <a:p>
            <a:r>
              <a:rPr lang="ja-JP" altLang="en-US" sz="1200" b="1" dirty="0" smtClean="0">
                <a:latin typeface="Calibri" pitchFamily="34" charset="0"/>
              </a:rPr>
              <a:t>■ 人材育成・企画力向上</a:t>
            </a:r>
            <a:endParaRPr lang="en-US" altLang="ja-JP" sz="1200" b="1" dirty="0" smtClean="0">
              <a:latin typeface="Calibri" pitchFamily="34" charset="0"/>
            </a:endParaRPr>
          </a:p>
          <a:p>
            <a:r>
              <a:rPr lang="ja-JP" altLang="en-US" sz="1100" b="1" dirty="0">
                <a:latin typeface="Calibri" pitchFamily="34" charset="0"/>
              </a:rPr>
              <a:t>　</a:t>
            </a:r>
            <a:r>
              <a:rPr lang="ja-JP" altLang="en-US" sz="1100" b="1" dirty="0" smtClean="0">
                <a:latin typeface="Calibri" pitchFamily="34" charset="0"/>
              </a:rPr>
              <a:t>　</a:t>
            </a:r>
            <a:r>
              <a:rPr lang="ja-JP" altLang="en-US" sz="1100" dirty="0" smtClean="0">
                <a:latin typeface="Calibri" pitchFamily="34" charset="0"/>
              </a:rPr>
              <a:t>（介護予防普及促進事業など）</a:t>
            </a:r>
            <a:endParaRPr lang="ja-JP" altLang="en-US" sz="1100" dirty="0">
              <a:latin typeface="Calibri" pitchFamily="34" charset="0"/>
            </a:endParaRPr>
          </a:p>
        </p:txBody>
      </p:sp>
      <p:sp>
        <p:nvSpPr>
          <p:cNvPr id="110" name="テキスト ボックス 109"/>
          <p:cNvSpPr txBox="1"/>
          <p:nvPr/>
        </p:nvSpPr>
        <p:spPr bwMode="auto">
          <a:xfrm>
            <a:off x="5138588" y="3066300"/>
            <a:ext cx="2574286" cy="415498"/>
          </a:xfrm>
          <a:prstGeom prst="rect">
            <a:avLst/>
          </a:prstGeom>
          <a:noFill/>
        </p:spPr>
        <p:txBody>
          <a:bodyPr wrap="square">
            <a:spAutoFit/>
          </a:bodyPr>
          <a:lstStyle/>
          <a:p>
            <a:pPr marL="95250" indent="-95250" fontAlgn="auto">
              <a:spcBef>
                <a:spcPts val="0"/>
              </a:spcBef>
              <a:spcAft>
                <a:spcPts val="0"/>
              </a:spcAft>
              <a:defRPr/>
            </a:pPr>
            <a:r>
              <a:rPr lang="ja-JP" altLang="en-US" sz="1050" dirty="0" smtClean="0">
                <a:latin typeface="+mn-lt"/>
                <a:ea typeface="+mn-ea"/>
              </a:rPr>
              <a:t>○市町村の介護予防担当職員を対象とした基礎研修</a:t>
            </a:r>
            <a:endParaRPr lang="ja-JP" altLang="en-US" sz="1050" dirty="0">
              <a:latin typeface="+mn-lt"/>
              <a:ea typeface="+mn-ea"/>
            </a:endParaRPr>
          </a:p>
        </p:txBody>
      </p:sp>
      <p:sp>
        <p:nvSpPr>
          <p:cNvPr id="111" name="テキスト ボックス 45"/>
          <p:cNvSpPr txBox="1">
            <a:spLocks noChangeArrowheads="1"/>
          </p:cNvSpPr>
          <p:nvPr/>
        </p:nvSpPr>
        <p:spPr bwMode="auto">
          <a:xfrm>
            <a:off x="5028378" y="1723876"/>
            <a:ext cx="4758529" cy="446276"/>
          </a:xfrm>
          <a:prstGeom prst="rect">
            <a:avLst/>
          </a:prstGeom>
          <a:noFill/>
          <a:ln w="9525">
            <a:noFill/>
            <a:miter lim="800000"/>
            <a:headEnd/>
            <a:tailEnd/>
          </a:ln>
        </p:spPr>
        <p:txBody>
          <a:bodyPr wrap="square">
            <a:spAutoFit/>
          </a:bodyPr>
          <a:lstStyle/>
          <a:p>
            <a:r>
              <a:rPr lang="ja-JP" altLang="en-US" sz="1200" b="1" dirty="0" smtClean="0">
                <a:latin typeface="Calibri" pitchFamily="34" charset="0"/>
              </a:rPr>
              <a:t>■  住民主体の介護予防事業の立ち上げ支援</a:t>
            </a:r>
            <a:endParaRPr lang="en-US" altLang="ja-JP" sz="1200" b="1" dirty="0" smtClean="0">
              <a:latin typeface="Calibri" pitchFamily="34" charset="0"/>
            </a:endParaRPr>
          </a:p>
          <a:p>
            <a:r>
              <a:rPr lang="ja-JP" altLang="en-US" sz="1100" b="1" dirty="0">
                <a:latin typeface="Calibri" pitchFamily="34" charset="0"/>
              </a:rPr>
              <a:t>　</a:t>
            </a:r>
            <a:r>
              <a:rPr lang="ja-JP" altLang="en-US" sz="1100" b="1" dirty="0" smtClean="0">
                <a:latin typeface="Calibri" pitchFamily="34" charset="0"/>
              </a:rPr>
              <a:t>　</a:t>
            </a:r>
            <a:r>
              <a:rPr lang="ja-JP" altLang="en-US" sz="1000" dirty="0" smtClean="0">
                <a:latin typeface="Calibri" pitchFamily="34" charset="0"/>
              </a:rPr>
              <a:t>（地域づくりによる介護予防支援事業）</a:t>
            </a:r>
            <a:endParaRPr lang="ja-JP" altLang="en-US" sz="1000" dirty="0">
              <a:latin typeface="Calibri" pitchFamily="34" charset="0"/>
            </a:endParaRPr>
          </a:p>
        </p:txBody>
      </p:sp>
      <p:sp>
        <p:nvSpPr>
          <p:cNvPr id="112" name="テキスト ボックス 111"/>
          <p:cNvSpPr txBox="1"/>
          <p:nvPr/>
        </p:nvSpPr>
        <p:spPr bwMode="auto">
          <a:xfrm>
            <a:off x="5190864" y="2157832"/>
            <a:ext cx="2652295" cy="577081"/>
          </a:xfrm>
          <a:prstGeom prst="rect">
            <a:avLst/>
          </a:prstGeom>
          <a:noFill/>
        </p:spPr>
        <p:txBody>
          <a:bodyPr wrap="square">
            <a:spAutoFit/>
          </a:bodyPr>
          <a:lstStyle/>
          <a:p>
            <a:pPr marL="95250" indent="-95250" fontAlgn="auto">
              <a:spcBef>
                <a:spcPts val="0"/>
              </a:spcBef>
              <a:spcAft>
                <a:spcPts val="0"/>
              </a:spcAft>
              <a:defRPr/>
            </a:pPr>
            <a:r>
              <a:rPr lang="ja-JP" altLang="en-US" sz="1050" dirty="0" smtClean="0">
                <a:latin typeface="+mn-lt"/>
                <a:ea typeface="+mn-ea"/>
              </a:rPr>
              <a:t>○立ち上げ経験が豊富な専門職によるアドバイザーの派遣とノウハウの研修</a:t>
            </a:r>
          </a:p>
          <a:p>
            <a:pPr marL="95250" indent="-95250" fontAlgn="auto">
              <a:spcBef>
                <a:spcPts val="0"/>
              </a:spcBef>
              <a:spcAft>
                <a:spcPts val="0"/>
              </a:spcAft>
              <a:defRPr/>
            </a:pPr>
            <a:r>
              <a:rPr lang="ja-JP" altLang="en-US" sz="1050" dirty="0" smtClean="0">
                <a:latin typeface="+mn-lt"/>
                <a:ea typeface="+mn-ea"/>
              </a:rPr>
              <a:t>○実施市町村拡大のための成果報告会</a:t>
            </a:r>
            <a:endParaRPr lang="ja-JP" altLang="en-US" sz="1050" dirty="0">
              <a:latin typeface="+mn-lt"/>
              <a:ea typeface="+mn-ea"/>
            </a:endParaRPr>
          </a:p>
        </p:txBody>
      </p:sp>
      <p:sp>
        <p:nvSpPr>
          <p:cNvPr id="116" name="テキスト ボックス 115"/>
          <p:cNvSpPr txBox="1"/>
          <p:nvPr/>
        </p:nvSpPr>
        <p:spPr bwMode="auto">
          <a:xfrm>
            <a:off x="5138588" y="3407114"/>
            <a:ext cx="4680520" cy="253916"/>
          </a:xfrm>
          <a:prstGeom prst="rect">
            <a:avLst/>
          </a:prstGeom>
          <a:noFill/>
        </p:spPr>
        <p:txBody>
          <a:bodyPr wrap="square">
            <a:spAutoFit/>
          </a:bodyPr>
          <a:lstStyle/>
          <a:p>
            <a:pPr fontAlgn="auto">
              <a:spcBef>
                <a:spcPts val="0"/>
              </a:spcBef>
              <a:spcAft>
                <a:spcPts val="0"/>
              </a:spcAft>
              <a:defRPr/>
            </a:pPr>
            <a:r>
              <a:rPr lang="ja-JP" altLang="en-US" sz="1050" dirty="0" smtClean="0">
                <a:latin typeface="+mn-lt"/>
                <a:ea typeface="+mn-ea"/>
              </a:rPr>
              <a:t>○先進的な介護予防を体験する研修</a:t>
            </a:r>
            <a:endParaRPr lang="ja-JP" altLang="en-US" sz="1050" dirty="0">
              <a:latin typeface="+mn-lt"/>
              <a:ea typeface="+mn-ea"/>
            </a:endParaRPr>
          </a:p>
        </p:txBody>
      </p:sp>
      <p:sp>
        <p:nvSpPr>
          <p:cNvPr id="126" name="テキスト ボックス 45"/>
          <p:cNvSpPr txBox="1">
            <a:spLocks noChangeArrowheads="1"/>
          </p:cNvSpPr>
          <p:nvPr/>
        </p:nvSpPr>
        <p:spPr bwMode="auto">
          <a:xfrm>
            <a:off x="5012264" y="4075386"/>
            <a:ext cx="4875000" cy="1477328"/>
          </a:xfrm>
          <a:prstGeom prst="rect">
            <a:avLst/>
          </a:prstGeom>
          <a:noFill/>
          <a:ln w="9525">
            <a:noFill/>
            <a:miter lim="800000"/>
            <a:headEnd/>
            <a:tailEnd/>
          </a:ln>
        </p:spPr>
        <p:txBody>
          <a:bodyPr wrap="square">
            <a:spAutoFit/>
          </a:bodyPr>
          <a:lstStyle/>
          <a:p>
            <a:r>
              <a:rPr lang="ja-JP" altLang="en-US" sz="1200" b="1" dirty="0">
                <a:latin typeface="Calibri" pitchFamily="34" charset="0"/>
              </a:rPr>
              <a:t>■ </a:t>
            </a:r>
            <a:r>
              <a:rPr lang="ja-JP" altLang="en-US" sz="1200" b="1" dirty="0" smtClean="0">
                <a:latin typeface="Calibri" pitchFamily="34" charset="0"/>
              </a:rPr>
              <a:t>人材育成</a:t>
            </a:r>
          </a:p>
          <a:p>
            <a:r>
              <a:rPr lang="ja-JP" altLang="en-US" sz="1000" dirty="0" smtClean="0">
                <a:latin typeface="Calibri" pitchFamily="34" charset="0"/>
              </a:rPr>
              <a:t>　　（地域包括支援センター従事者研修事業／地域</a:t>
            </a:r>
            <a:r>
              <a:rPr lang="ja-JP" altLang="en-US" sz="1000" dirty="0">
                <a:latin typeface="Calibri" pitchFamily="34" charset="0"/>
              </a:rPr>
              <a:t>支援事業等促進事業</a:t>
            </a:r>
            <a:r>
              <a:rPr lang="ja-JP" altLang="en-US" sz="1000" dirty="0" smtClean="0">
                <a:latin typeface="Calibri" pitchFamily="34" charset="0"/>
              </a:rPr>
              <a:t>）</a:t>
            </a:r>
          </a:p>
          <a:p>
            <a:endParaRPr lang="ja-JP" altLang="en-US" sz="300" dirty="0" smtClean="0">
              <a:latin typeface="Calibri" pitchFamily="34" charset="0"/>
            </a:endParaRPr>
          </a:p>
          <a:p>
            <a:r>
              <a:rPr lang="ja-JP" altLang="en-US" sz="1050" dirty="0">
                <a:latin typeface="Calibri" pitchFamily="34" charset="0"/>
              </a:rPr>
              <a:t>　</a:t>
            </a:r>
            <a:r>
              <a:rPr lang="ja-JP" altLang="en-US" sz="1050" dirty="0" smtClean="0"/>
              <a:t>○</a:t>
            </a:r>
            <a:r>
              <a:rPr lang="ja-JP" altLang="en-US" sz="1050" dirty="0"/>
              <a:t>地域包括支援</a:t>
            </a:r>
            <a:r>
              <a:rPr lang="ja-JP" altLang="en-US" sz="1050" dirty="0" smtClean="0"/>
              <a:t>センター職員</a:t>
            </a:r>
            <a:r>
              <a:rPr lang="ja-JP" altLang="en-US" sz="1050" dirty="0"/>
              <a:t>を対象とした</a:t>
            </a:r>
            <a:r>
              <a:rPr lang="ja-JP" altLang="en-US" sz="1050" dirty="0" smtClean="0"/>
              <a:t>研修（入門研修／業務研修）</a:t>
            </a:r>
            <a:endParaRPr lang="ja-JP" altLang="en-US" sz="1050" dirty="0"/>
          </a:p>
          <a:p>
            <a:pPr fontAlgn="auto">
              <a:spcBef>
                <a:spcPts val="0"/>
              </a:spcBef>
              <a:spcAft>
                <a:spcPts val="0"/>
              </a:spcAft>
              <a:defRPr/>
            </a:pPr>
            <a:r>
              <a:rPr lang="ja-JP" altLang="en-US" sz="1050" dirty="0"/>
              <a:t>　</a:t>
            </a:r>
            <a:r>
              <a:rPr lang="ja-JP" altLang="en-US" sz="1050" dirty="0" smtClean="0"/>
              <a:t>　　</a:t>
            </a:r>
            <a:r>
              <a:rPr lang="en-US" altLang="ja-JP" sz="1050" dirty="0" smtClean="0"/>
              <a:t>※</a:t>
            </a:r>
            <a:r>
              <a:rPr lang="ja-JP" altLang="en-US" sz="1050" dirty="0" smtClean="0"/>
              <a:t>自立</a:t>
            </a:r>
            <a:r>
              <a:rPr lang="ja-JP" altLang="en-US" sz="1050" dirty="0"/>
              <a:t>支援型ケアマネジメント、センターの役割、多職種連携</a:t>
            </a:r>
            <a:r>
              <a:rPr lang="ja-JP" altLang="en-US" sz="1050" dirty="0" smtClean="0"/>
              <a:t>など</a:t>
            </a:r>
          </a:p>
          <a:p>
            <a:pPr fontAlgn="auto">
              <a:spcBef>
                <a:spcPts val="0"/>
              </a:spcBef>
              <a:spcAft>
                <a:spcPts val="0"/>
              </a:spcAft>
              <a:defRPr/>
            </a:pPr>
            <a:r>
              <a:rPr lang="ja-JP" altLang="en-US" sz="1050" dirty="0"/>
              <a:t>　</a:t>
            </a:r>
            <a:r>
              <a:rPr lang="ja-JP" altLang="en-US" sz="1050" dirty="0" smtClean="0"/>
              <a:t>○市町村管理職とセンター長の合同連携研修</a:t>
            </a:r>
          </a:p>
          <a:p>
            <a:pPr fontAlgn="auto">
              <a:spcBef>
                <a:spcPts val="0"/>
              </a:spcBef>
              <a:spcAft>
                <a:spcPts val="0"/>
              </a:spcAft>
              <a:defRPr/>
            </a:pPr>
            <a:r>
              <a:rPr lang="ja-JP" altLang="en-US" sz="1050" dirty="0" smtClean="0"/>
              <a:t>　　　</a:t>
            </a:r>
            <a:r>
              <a:rPr lang="en-US" altLang="ja-JP" sz="1050" dirty="0" smtClean="0"/>
              <a:t>※</a:t>
            </a:r>
            <a:r>
              <a:rPr lang="ja-JP" altLang="en-US" sz="1050" dirty="0" smtClean="0"/>
              <a:t>保険者の主体的な役割、総合事業の効果的な実施方法など</a:t>
            </a:r>
          </a:p>
          <a:p>
            <a:pPr fontAlgn="auto">
              <a:spcBef>
                <a:spcPts val="0"/>
              </a:spcBef>
              <a:spcAft>
                <a:spcPts val="0"/>
              </a:spcAft>
              <a:defRPr/>
            </a:pPr>
            <a:r>
              <a:rPr lang="ja-JP" altLang="en-US" sz="1050" dirty="0" smtClean="0"/>
              <a:t>　○市町村の地域</a:t>
            </a:r>
            <a:r>
              <a:rPr lang="ja-JP" altLang="en-US" sz="1050" dirty="0"/>
              <a:t>包括支援センター担当職員を対象とした研修</a:t>
            </a:r>
          </a:p>
          <a:p>
            <a:pPr fontAlgn="auto">
              <a:spcBef>
                <a:spcPts val="0"/>
              </a:spcBef>
              <a:spcAft>
                <a:spcPts val="0"/>
              </a:spcAft>
              <a:defRPr/>
            </a:pPr>
            <a:r>
              <a:rPr lang="ja-JP" altLang="en-US" sz="1050" dirty="0"/>
              <a:t>　</a:t>
            </a:r>
            <a:r>
              <a:rPr lang="ja-JP" altLang="en-US" sz="1050" dirty="0" smtClean="0"/>
              <a:t>　</a:t>
            </a:r>
            <a:r>
              <a:rPr lang="ja-JP" altLang="en-US" sz="1050" dirty="0"/>
              <a:t>　</a:t>
            </a:r>
            <a:r>
              <a:rPr lang="en-US" altLang="ja-JP" sz="1050" dirty="0"/>
              <a:t>※</a:t>
            </a:r>
            <a:r>
              <a:rPr lang="ja-JP" altLang="en-US" sz="1050" dirty="0"/>
              <a:t>保険者の主体的な</a:t>
            </a:r>
            <a:r>
              <a:rPr lang="ja-JP" altLang="en-US" sz="1050" dirty="0" smtClean="0"/>
              <a:t>役割など</a:t>
            </a:r>
            <a:endParaRPr lang="ja-JP" altLang="en-US" sz="1050" dirty="0">
              <a:latin typeface="Calibri" pitchFamily="34" charset="0"/>
            </a:endParaRPr>
          </a:p>
        </p:txBody>
      </p:sp>
      <p:sp>
        <p:nvSpPr>
          <p:cNvPr id="130" name="テキスト ボックス 129"/>
          <p:cNvSpPr txBox="1"/>
          <p:nvPr/>
        </p:nvSpPr>
        <p:spPr>
          <a:xfrm>
            <a:off x="68024" y="1361642"/>
            <a:ext cx="2713980" cy="246221"/>
          </a:xfrm>
          <a:prstGeom prst="rect">
            <a:avLst/>
          </a:prstGeom>
          <a:noFill/>
        </p:spPr>
        <p:txBody>
          <a:bodyPr wrap="square" rtlCol="0">
            <a:spAutoFit/>
          </a:bodyPr>
          <a:lstStyle/>
          <a:p>
            <a:r>
              <a:rPr lang="ja-JP" altLang="en-US" sz="1000" dirty="0" smtClean="0"/>
              <a:t>（</a:t>
            </a:r>
            <a:r>
              <a:rPr lang="ja-JP" altLang="en-US" sz="1000" dirty="0"/>
              <a:t>地域包括ケアシステム構築促進事業</a:t>
            </a:r>
            <a:r>
              <a:rPr lang="ja-JP" altLang="en-US" sz="1000" dirty="0" smtClean="0"/>
              <a:t>）</a:t>
            </a:r>
            <a:endParaRPr kumimoji="1" lang="ja-JP" altLang="en-US" sz="10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0678" y="3847338"/>
            <a:ext cx="1694019"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3162" y="2446372"/>
            <a:ext cx="1764131"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テキスト ボックス 143"/>
          <p:cNvSpPr txBox="1"/>
          <p:nvPr/>
        </p:nvSpPr>
        <p:spPr bwMode="auto">
          <a:xfrm>
            <a:off x="194775" y="3661030"/>
            <a:ext cx="2769000" cy="415498"/>
          </a:xfrm>
          <a:prstGeom prst="rect">
            <a:avLst/>
          </a:prstGeom>
          <a:noFill/>
        </p:spPr>
        <p:txBody>
          <a:bodyPr wrap="square">
            <a:spAutoFit/>
          </a:bodyPr>
          <a:lstStyle/>
          <a:p>
            <a:pPr marL="84138" indent="-84138" fontAlgn="auto">
              <a:spcBef>
                <a:spcPts val="0"/>
              </a:spcBef>
              <a:spcAft>
                <a:spcPts val="0"/>
              </a:spcAft>
              <a:defRPr/>
            </a:pPr>
            <a:r>
              <a:rPr lang="ja-JP" altLang="en-US" sz="1050" dirty="0" smtClean="0">
                <a:latin typeface="+mn-lt"/>
                <a:ea typeface="+mn-ea"/>
              </a:rPr>
              <a:t>○郡市医師会単位で認知症サポート医を確保できるよう広域調整と研修</a:t>
            </a:r>
            <a:endParaRPr lang="ja-JP" altLang="en-US" sz="1050" dirty="0">
              <a:latin typeface="+mn-lt"/>
              <a:ea typeface="+mn-ea"/>
            </a:endParaRPr>
          </a:p>
        </p:txBody>
      </p:sp>
      <p:pic>
        <p:nvPicPr>
          <p:cNvPr id="145" name="Picture 5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3371" y="2196113"/>
            <a:ext cx="177367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角丸四角形 2053"/>
          <p:cNvSpPr/>
          <p:nvPr/>
        </p:nvSpPr>
        <p:spPr>
          <a:xfrm>
            <a:off x="268644" y="1070408"/>
            <a:ext cx="2613000" cy="27148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t>◎</a:t>
            </a:r>
            <a:r>
              <a:rPr lang="ja-JP" altLang="en-US" sz="1100" b="1" dirty="0"/>
              <a:t>地域</a:t>
            </a:r>
            <a:r>
              <a:rPr lang="ja-JP" altLang="en-US" sz="1100" b="1" dirty="0" smtClean="0"/>
              <a:t>包括ケアシステムの土台作り</a:t>
            </a:r>
            <a:endParaRPr lang="ja-JP" altLang="en-US" sz="1100" b="1" dirty="0"/>
          </a:p>
        </p:txBody>
      </p:sp>
      <p:sp>
        <p:nvSpPr>
          <p:cNvPr id="152" name="角丸四角形 151"/>
          <p:cNvSpPr/>
          <p:nvPr/>
        </p:nvSpPr>
        <p:spPr>
          <a:xfrm>
            <a:off x="208982" y="5733256"/>
            <a:ext cx="3674077" cy="27148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t>◎</a:t>
            </a:r>
            <a:r>
              <a:rPr lang="ja-JP" altLang="en-US" sz="1100" b="1" dirty="0" smtClean="0"/>
              <a:t>平成２７年</a:t>
            </a:r>
            <a:r>
              <a:rPr lang="en-US" altLang="ja-JP" sz="1100" b="1" dirty="0" smtClean="0"/>
              <a:t>4</a:t>
            </a:r>
            <a:r>
              <a:rPr lang="ja-JP" altLang="en-US" sz="1100" b="1" dirty="0" smtClean="0"/>
              <a:t>月から地域ケア会議の設置が</a:t>
            </a:r>
            <a:r>
              <a:rPr lang="ja-JP" altLang="en-US" sz="1100" b="1" dirty="0"/>
              <a:t>法定</a:t>
            </a:r>
            <a:r>
              <a:rPr lang="ja-JP" altLang="en-US" sz="1100" b="1" dirty="0" smtClean="0"/>
              <a:t>化</a:t>
            </a:r>
            <a:endParaRPr lang="ja-JP" altLang="en-US" sz="1100" b="1" dirty="0"/>
          </a:p>
        </p:txBody>
      </p:sp>
      <p:sp>
        <p:nvSpPr>
          <p:cNvPr id="153" name="角丸四角形 152"/>
          <p:cNvSpPr/>
          <p:nvPr/>
        </p:nvSpPr>
        <p:spPr>
          <a:xfrm>
            <a:off x="5138588" y="1079805"/>
            <a:ext cx="4602000" cy="576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100" b="1" dirty="0" smtClean="0"/>
              <a:t>◎平成</a:t>
            </a:r>
            <a:r>
              <a:rPr lang="ja-JP" altLang="en-US" sz="1100" b="1" dirty="0"/>
              <a:t>２９年</a:t>
            </a:r>
            <a:r>
              <a:rPr lang="ja-JP" altLang="en-US" sz="1100" b="1" dirty="0" smtClean="0"/>
              <a:t>４月までに要支援</a:t>
            </a:r>
            <a:r>
              <a:rPr lang="ja-JP" altLang="en-US" sz="1100" b="1" dirty="0"/>
              <a:t>１・２の通所介護・訪問介護</a:t>
            </a:r>
            <a:r>
              <a:rPr lang="ja-JP" altLang="en-US" sz="1100" b="1" dirty="0" smtClean="0"/>
              <a:t>が全市町村</a:t>
            </a:r>
            <a:r>
              <a:rPr lang="ja-JP" altLang="en-US" sz="1100" b="1" dirty="0"/>
              <a:t>へ</a:t>
            </a:r>
            <a:r>
              <a:rPr lang="ja-JP" altLang="en-US" sz="1100" b="1" dirty="0" smtClean="0"/>
              <a:t>移行</a:t>
            </a:r>
            <a:r>
              <a:rPr lang="ja-JP" altLang="en-US" sz="1100" b="1" dirty="0"/>
              <a:t>　</a:t>
            </a:r>
            <a:r>
              <a:rPr lang="ja-JP" altLang="en-US" sz="1100" b="1" dirty="0" smtClean="0"/>
              <a:t>（住民主体の受け皿の確保が必要）</a:t>
            </a:r>
          </a:p>
          <a:p>
            <a:pPr marL="177800" indent="-177800"/>
            <a:r>
              <a:rPr lang="ja-JP" altLang="en-US" sz="1100" b="1" dirty="0" smtClean="0"/>
              <a:t>◎バランスの良い効果的な介護予防が必要</a:t>
            </a:r>
            <a:endParaRPr lang="ja-JP" altLang="en-US" sz="1100" b="1" dirty="0"/>
          </a:p>
        </p:txBody>
      </p:sp>
      <p:sp>
        <p:nvSpPr>
          <p:cNvPr id="53" name="円/楕円 52"/>
          <p:cNvSpPr/>
          <p:nvPr/>
        </p:nvSpPr>
        <p:spPr>
          <a:xfrm>
            <a:off x="3152574" y="6525344"/>
            <a:ext cx="710998" cy="21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ja-JP" sz="1000" dirty="0" smtClean="0">
                <a:solidFill>
                  <a:schemeClr val="tx1"/>
                </a:solidFill>
                <a:latin typeface="+mj-ea"/>
                <a:ea typeface="+mj-ea"/>
              </a:rPr>
              <a:t>H27</a:t>
            </a:r>
            <a:r>
              <a:rPr lang="ja-JP" altLang="en-US" sz="1000" dirty="0" smtClean="0">
                <a:solidFill>
                  <a:schemeClr val="tx1"/>
                </a:solidFill>
                <a:latin typeface="+mj-ea"/>
                <a:ea typeface="+mj-ea"/>
              </a:rPr>
              <a:t>新規</a:t>
            </a:r>
            <a:endParaRPr lang="ja-JP" altLang="en-US" sz="1000" dirty="0">
              <a:solidFill>
                <a:schemeClr val="tx1"/>
              </a:solidFill>
              <a:latin typeface="+mj-ea"/>
              <a:ea typeface="+mj-ea"/>
            </a:endParaRPr>
          </a:p>
        </p:txBody>
      </p:sp>
      <p:sp>
        <p:nvSpPr>
          <p:cNvPr id="55" name="テキスト ボックス 45"/>
          <p:cNvSpPr txBox="1">
            <a:spLocks noChangeArrowheads="1"/>
          </p:cNvSpPr>
          <p:nvPr/>
        </p:nvSpPr>
        <p:spPr bwMode="auto">
          <a:xfrm>
            <a:off x="77775" y="1772753"/>
            <a:ext cx="2886000" cy="461665"/>
          </a:xfrm>
          <a:prstGeom prst="rect">
            <a:avLst/>
          </a:prstGeom>
          <a:noFill/>
          <a:ln w="9525">
            <a:noFill/>
            <a:miter lim="800000"/>
            <a:headEnd/>
            <a:tailEnd/>
          </a:ln>
        </p:spPr>
        <p:txBody>
          <a:bodyPr wrap="square">
            <a:spAutoFit/>
          </a:bodyPr>
          <a:lstStyle/>
          <a:p>
            <a:pPr marL="182563" indent="-182563"/>
            <a:r>
              <a:rPr lang="ja-JP" altLang="en-US" sz="1200" b="1" dirty="0">
                <a:latin typeface="Calibri" pitchFamily="34" charset="0"/>
              </a:rPr>
              <a:t>■ </a:t>
            </a:r>
            <a:r>
              <a:rPr lang="ja-JP" altLang="en-US" sz="1200" b="1" dirty="0" smtClean="0">
                <a:latin typeface="Calibri" pitchFamily="34" charset="0"/>
              </a:rPr>
              <a:t>新たな地域支援事業を効果的なものとしていくための取組</a:t>
            </a:r>
            <a:endParaRPr lang="ja-JP" altLang="en-US" sz="1200" b="1" dirty="0">
              <a:latin typeface="Calibri" pitchFamily="34" charset="0"/>
            </a:endParaRPr>
          </a:p>
        </p:txBody>
      </p:sp>
      <p:sp>
        <p:nvSpPr>
          <p:cNvPr id="54" name="円/楕円 53"/>
          <p:cNvSpPr/>
          <p:nvPr/>
        </p:nvSpPr>
        <p:spPr>
          <a:xfrm>
            <a:off x="2270218" y="1547805"/>
            <a:ext cx="710998" cy="21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ja-JP" sz="1000" dirty="0" smtClean="0">
                <a:solidFill>
                  <a:schemeClr val="tx1"/>
                </a:solidFill>
                <a:latin typeface="+mj-ea"/>
                <a:ea typeface="+mj-ea"/>
              </a:rPr>
              <a:t>H27</a:t>
            </a:r>
            <a:r>
              <a:rPr lang="ja-JP" altLang="en-US" sz="1000" dirty="0" smtClean="0">
                <a:solidFill>
                  <a:schemeClr val="tx1"/>
                </a:solidFill>
                <a:latin typeface="+mj-ea"/>
                <a:ea typeface="+mj-ea"/>
              </a:rPr>
              <a:t>新規</a:t>
            </a:r>
            <a:endParaRPr lang="ja-JP" altLang="en-US" sz="1000" dirty="0">
              <a:solidFill>
                <a:schemeClr val="tx1"/>
              </a:solidFill>
              <a:latin typeface="+mj-ea"/>
              <a:ea typeface="+mj-ea"/>
            </a:endParaRPr>
          </a:p>
        </p:txBody>
      </p:sp>
      <p:sp>
        <p:nvSpPr>
          <p:cNvPr id="56" name="円/楕円 55"/>
          <p:cNvSpPr/>
          <p:nvPr/>
        </p:nvSpPr>
        <p:spPr>
          <a:xfrm>
            <a:off x="8464712" y="1787584"/>
            <a:ext cx="710998" cy="21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ja-JP" sz="1000" dirty="0" smtClean="0">
                <a:solidFill>
                  <a:schemeClr val="tx1"/>
                </a:solidFill>
                <a:latin typeface="+mj-ea"/>
                <a:ea typeface="+mj-ea"/>
              </a:rPr>
              <a:t>H27</a:t>
            </a:r>
            <a:r>
              <a:rPr lang="ja-JP" altLang="en-US" sz="1000" dirty="0" smtClean="0">
                <a:solidFill>
                  <a:schemeClr val="tx1"/>
                </a:solidFill>
                <a:latin typeface="+mj-ea"/>
                <a:ea typeface="+mj-ea"/>
              </a:rPr>
              <a:t>新規</a:t>
            </a:r>
            <a:endParaRPr lang="ja-JP" altLang="en-US" sz="1000" dirty="0">
              <a:solidFill>
                <a:schemeClr val="tx1"/>
              </a:solidFill>
              <a:latin typeface="+mj-ea"/>
              <a:ea typeface="+mj-ea"/>
            </a:endParaRPr>
          </a:p>
        </p:txBody>
      </p:sp>
      <p:sp>
        <p:nvSpPr>
          <p:cNvPr id="42" name="正方形/長方形 41"/>
          <p:cNvSpPr/>
          <p:nvPr/>
        </p:nvSpPr>
        <p:spPr bwMode="auto">
          <a:xfrm>
            <a:off x="5164841" y="5553174"/>
            <a:ext cx="1478325" cy="246392"/>
          </a:xfrm>
          <a:prstGeom prst="rect">
            <a:avLst/>
          </a:prstGeom>
          <a:solidFill>
            <a:schemeClr val="accent6">
              <a:lumMod val="60000"/>
              <a:lumOff val="40000"/>
            </a:schemeClr>
          </a:solidFill>
          <a:ln w="9525">
            <a:solidFill>
              <a:schemeClr val="tx1">
                <a:lumMod val="95000"/>
                <a:lumOff val="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smtClean="0">
                <a:solidFill>
                  <a:schemeClr val="tx1"/>
                </a:solidFill>
              </a:rPr>
              <a:t>５　その他</a:t>
            </a:r>
            <a:endParaRPr lang="ja-JP" altLang="en-US" sz="1400" b="1" dirty="0">
              <a:solidFill>
                <a:schemeClr val="tx1"/>
              </a:solidFill>
            </a:endParaRPr>
          </a:p>
        </p:txBody>
      </p:sp>
      <p:sp>
        <p:nvSpPr>
          <p:cNvPr id="44" name="テキスト ボックス 43"/>
          <p:cNvSpPr txBox="1"/>
          <p:nvPr/>
        </p:nvSpPr>
        <p:spPr bwMode="auto">
          <a:xfrm>
            <a:off x="5039414" y="5886719"/>
            <a:ext cx="4798918" cy="830997"/>
          </a:xfrm>
          <a:prstGeom prst="rect">
            <a:avLst/>
          </a:prstGeom>
          <a:noFill/>
        </p:spPr>
        <p:txBody>
          <a:bodyPr wrap="square">
            <a:spAutoFit/>
          </a:bodyPr>
          <a:lstStyle/>
          <a:p>
            <a:pPr marL="177800" indent="-177800" fontAlgn="auto">
              <a:spcBef>
                <a:spcPts val="0"/>
              </a:spcBef>
              <a:spcAft>
                <a:spcPts val="0"/>
              </a:spcAft>
              <a:defRPr/>
            </a:pPr>
            <a:r>
              <a:rPr lang="ja-JP" altLang="en-US" sz="1200" b="1" dirty="0" smtClean="0">
                <a:latin typeface="+mn-lt"/>
                <a:ea typeface="+mn-ea"/>
              </a:rPr>
              <a:t>■ 地域医療介護総合確保基金（医療分）による郡市医師会支援</a:t>
            </a:r>
            <a:endParaRPr lang="en-US" altLang="ja-JP" sz="1200" b="1" dirty="0" smtClean="0">
              <a:latin typeface="+mn-lt"/>
              <a:ea typeface="+mn-ea"/>
            </a:endParaRPr>
          </a:p>
          <a:p>
            <a:pPr fontAlgn="auto">
              <a:spcBef>
                <a:spcPts val="0"/>
              </a:spcBef>
              <a:spcAft>
                <a:spcPts val="0"/>
              </a:spcAft>
              <a:defRPr/>
            </a:pPr>
            <a:r>
              <a:rPr lang="ja-JP" altLang="en-US" sz="1200" b="1" dirty="0" smtClean="0"/>
              <a:t>■定期巡回・随時対応サービスの普及促進、「開設・経営の手引</a:t>
            </a:r>
            <a:endParaRPr lang="en-US" altLang="ja-JP" sz="1200" b="1" dirty="0" smtClean="0"/>
          </a:p>
          <a:p>
            <a:pPr fontAlgn="auto">
              <a:spcBef>
                <a:spcPts val="0"/>
              </a:spcBef>
              <a:spcAft>
                <a:spcPts val="0"/>
              </a:spcAft>
              <a:defRPr/>
            </a:pPr>
            <a:r>
              <a:rPr lang="ja-JP" altLang="en-US" sz="1200" b="1" dirty="0"/>
              <a:t>　 </a:t>
            </a:r>
            <a:r>
              <a:rPr lang="ja-JP" altLang="en-US" sz="1200" b="1" dirty="0" smtClean="0"/>
              <a:t>き」作成</a:t>
            </a:r>
            <a:endParaRPr lang="en-US" altLang="ja-JP" sz="1200" b="1" dirty="0" smtClean="0"/>
          </a:p>
          <a:p>
            <a:pPr fontAlgn="auto">
              <a:spcBef>
                <a:spcPts val="0"/>
              </a:spcBef>
              <a:spcAft>
                <a:spcPts val="0"/>
              </a:spcAft>
              <a:defRPr/>
            </a:pPr>
            <a:r>
              <a:rPr lang="ja-JP" altLang="en-US" sz="1200" b="1" dirty="0" smtClean="0">
                <a:latin typeface="+mn-lt"/>
                <a:ea typeface="+mn-ea"/>
              </a:rPr>
              <a:t>■認知症施策の総合的な推進</a:t>
            </a:r>
            <a:endParaRPr lang="en-US" altLang="ja-JP" sz="1050" b="1" dirty="0" smtClean="0">
              <a:latin typeface="+mn-lt"/>
              <a:ea typeface="+mn-ea"/>
            </a:endParaRPr>
          </a:p>
        </p:txBody>
      </p:sp>
    </p:spTree>
    <p:extLst>
      <p:ext uri="{BB962C8B-B14F-4D97-AF65-F5344CB8AC3E}">
        <p14:creationId xmlns:p14="http://schemas.microsoft.com/office/powerpoint/2010/main" val="144387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94495" y="5301210"/>
            <a:ext cx="6753499" cy="369332"/>
          </a:xfrm>
          <a:prstGeom prst="rect">
            <a:avLst/>
          </a:prstGeom>
          <a:solidFill>
            <a:schemeClr val="accent6">
              <a:lumMod val="20000"/>
              <a:lumOff val="80000"/>
            </a:schemeClr>
          </a:solidFill>
          <a:ln w="25400">
            <a:solidFill>
              <a:schemeClr val="accent6">
                <a:lumMod val="75000"/>
              </a:schemeClr>
            </a:solidFill>
          </a:ln>
        </p:spPr>
        <p:txBody>
          <a:bodyPr wrap="square" rtlCol="0">
            <a:spAutoFit/>
          </a:bodyPr>
          <a:lstStyle/>
          <a:p>
            <a:endParaRPr lang="ja-JP" altLang="en-US" dirty="0">
              <a:solidFill>
                <a:prstClr val="black"/>
              </a:solidFill>
            </a:endParaRPr>
          </a:p>
        </p:txBody>
      </p:sp>
      <p:grpSp>
        <p:nvGrpSpPr>
          <p:cNvPr id="3" name="グループ化 2"/>
          <p:cNvGrpSpPr/>
          <p:nvPr/>
        </p:nvGrpSpPr>
        <p:grpSpPr>
          <a:xfrm>
            <a:off x="49627" y="548681"/>
            <a:ext cx="9856373" cy="1933656"/>
            <a:chOff x="130753" y="3763073"/>
            <a:chExt cx="9916512" cy="3181531"/>
          </a:xfrm>
        </p:grpSpPr>
        <p:sp>
          <p:nvSpPr>
            <p:cNvPr id="43" name="コンテンツ プレースホルダー 1"/>
            <p:cNvSpPr txBox="1">
              <a:spLocks/>
            </p:cNvSpPr>
            <p:nvPr/>
          </p:nvSpPr>
          <p:spPr>
            <a:xfrm>
              <a:off x="130753" y="3822045"/>
              <a:ext cx="9851748" cy="3021454"/>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763073"/>
              <a:ext cx="9909540" cy="3181531"/>
            </a:xfrm>
            <a:prstGeom prst="rect">
              <a:avLst/>
            </a:prstGeom>
            <a:noFill/>
          </p:spPr>
          <p:txBody>
            <a:bodyPr wrap="square" rtlCol="0">
              <a:spAutoFit/>
            </a:bodyPr>
            <a:lstStyle/>
            <a:p>
              <a:pPr marL="185571" indent="-185571" defTabSz="913575">
                <a:lnSpc>
                  <a:spcPct val="110000"/>
                </a:lnSpc>
              </a:pPr>
              <a:r>
                <a:rPr lang="ja-JP" altLang="en-US" sz="1500" dirty="0" smtClean="0">
                  <a:solidFill>
                    <a:prstClr val="black"/>
                  </a:solidFill>
                  <a:latin typeface="ＭＳ Ｐゴシック"/>
                </a:rPr>
                <a:t>○市町村が地域支援事業において取り組む介護予防・日常生活支援総合事業については、国からガイドラインやＱ＆Ａが発出されているが、移行に際し発生する幅広い実務への具体的な対応や計画策定と並行した事業実施の検討が困難なことなどから、多くの市町村は移行時期を</a:t>
              </a:r>
              <a:r>
                <a:rPr lang="en-US" altLang="ja-JP" sz="1500" dirty="0" smtClean="0">
                  <a:solidFill>
                    <a:prstClr val="black"/>
                  </a:solidFill>
                  <a:latin typeface="ＭＳ Ｐゴシック"/>
                </a:rPr>
                <a:t>29</a:t>
              </a:r>
              <a:r>
                <a:rPr lang="ja-JP" altLang="en-US" sz="1500" dirty="0" smtClean="0">
                  <a:solidFill>
                    <a:prstClr val="black"/>
                  </a:solidFill>
                  <a:latin typeface="ＭＳ Ｐゴシック"/>
                </a:rPr>
                <a:t>年</a:t>
              </a:r>
              <a:r>
                <a:rPr lang="en-US" altLang="ja-JP" sz="1500" dirty="0" smtClean="0">
                  <a:solidFill>
                    <a:prstClr val="black"/>
                  </a:solidFill>
                  <a:latin typeface="ＭＳ Ｐゴシック"/>
                </a:rPr>
                <a:t>4</a:t>
              </a:r>
              <a:r>
                <a:rPr lang="ja-JP" altLang="en-US" sz="1500" dirty="0" smtClean="0">
                  <a:solidFill>
                    <a:prstClr val="black"/>
                  </a:solidFill>
                  <a:latin typeface="ＭＳ Ｐゴシック"/>
                </a:rPr>
                <a:t>月としている。</a:t>
              </a:r>
              <a:endParaRPr lang="en-US" altLang="ja-JP" sz="1500" dirty="0" smtClean="0">
                <a:solidFill>
                  <a:prstClr val="black"/>
                </a:solidFill>
                <a:latin typeface="ＭＳ Ｐゴシック"/>
              </a:endParaRPr>
            </a:p>
            <a:p>
              <a:pPr marL="185571" indent="-185571" defTabSz="913575">
                <a:lnSpc>
                  <a:spcPct val="110000"/>
                </a:lnSpc>
              </a:pPr>
              <a:r>
                <a:rPr lang="ja-JP" altLang="en-US" sz="1500" dirty="0" smtClean="0">
                  <a:solidFill>
                    <a:prstClr val="black"/>
                  </a:solidFill>
                  <a:latin typeface="ＭＳ Ｐゴシック"/>
                </a:rPr>
                <a:t>○一方、本事業の実施には早期移行が効果的であり、市町村にはその動機づけも含め、具体的な実務について理解を得るよう働きかけることが重要。</a:t>
              </a:r>
              <a:endParaRPr lang="en-US" altLang="ja-JP" sz="1500" dirty="0" smtClean="0">
                <a:solidFill>
                  <a:prstClr val="black"/>
                </a:solidFill>
                <a:latin typeface="ＭＳ Ｐゴシック"/>
              </a:endParaRPr>
            </a:p>
            <a:p>
              <a:pPr marL="185571" indent="-185571" defTabSz="913575">
                <a:lnSpc>
                  <a:spcPct val="110000"/>
                </a:lnSpc>
              </a:pPr>
              <a:r>
                <a:rPr lang="ja-JP" altLang="en-US" sz="1500" dirty="0" smtClean="0">
                  <a:solidFill>
                    <a:prstClr val="black"/>
                  </a:solidFill>
                  <a:latin typeface="ＭＳ Ｐゴシック"/>
                </a:rPr>
                <a:t>○県として、それらを丁寧に伝えるセミナーを集中的に開催するとともに、移行検討状況や地域別による意見交換会を開催し、個別具体的な疑問・課題への対応を行うことで市町村の支援を行った。</a:t>
              </a:r>
              <a:endParaRPr lang="en-US" altLang="ja-JP" sz="1500" dirty="0">
                <a:solidFill>
                  <a:prstClr val="black"/>
                </a:solidFill>
                <a:latin typeface="ＭＳ Ｐゴシック"/>
              </a:endParaRPr>
            </a:p>
          </p:txBody>
        </p:sp>
      </p:grpSp>
      <p:sp>
        <p:nvSpPr>
          <p:cNvPr id="49" name="スライド番号プレースホルダー 3"/>
          <p:cNvSpPr>
            <a:spLocks noGrp="1"/>
          </p:cNvSpPr>
          <p:nvPr>
            <p:ph type="sldNum" sz="quarter" idx="12"/>
          </p:nvPr>
        </p:nvSpPr>
        <p:spPr>
          <a:xfrm>
            <a:off x="7653484" y="6550665"/>
            <a:ext cx="2311400" cy="365125"/>
          </a:xfrm>
        </p:spPr>
        <p:txBody>
          <a:bodyPr/>
          <a:lstStyle/>
          <a:p>
            <a:fld id="{FCE98AE0-BE98-4E8C-BBDC-F98D666762F1}" type="slidenum">
              <a:rPr lang="ja-JP" altLang="en-US" smtClean="0">
                <a:solidFill>
                  <a:prstClr val="black"/>
                </a:solidFill>
                <a:latin typeface="HG丸ｺﾞｼｯｸM-PRO" panose="020F0600000000000000" pitchFamily="50" charset="-128"/>
                <a:ea typeface="HG丸ｺﾞｼｯｸM-PRO" panose="020F0600000000000000" pitchFamily="50" charset="-128"/>
              </a:rPr>
              <a:pPr/>
              <a:t>3</a:t>
            </a:fld>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0" y="0"/>
            <a:ext cx="9906000" cy="504000"/>
          </a:xfrm>
          <a:prstGeom prst="rect">
            <a:avLst/>
          </a:prstGeom>
          <a:gradFill>
            <a:gsLst>
              <a:gs pos="0">
                <a:srgbClr val="00B0F0"/>
              </a:gs>
              <a:gs pos="20000">
                <a:sysClr val="window" lastClr="FFFFFF"/>
              </a:gs>
              <a:gs pos="100000">
                <a:sysClr val="window" lastClr="FFFFFF"/>
              </a:gs>
            </a:gsLst>
            <a:lin ang="16200000" scaled="0"/>
          </a:gradFill>
          <a:ln>
            <a:noFill/>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marL="2684463" indent="-2684463"/>
            <a:r>
              <a:rPr lang="ja-JP" altLang="en-US" sz="2400" b="1" dirty="0" smtClean="0">
                <a:solidFill>
                  <a:sysClr val="windowText" lastClr="000000"/>
                </a:solidFill>
              </a:rPr>
              <a:t>　介護予防・日常生活支援総合事業移行支援事業　</a:t>
            </a:r>
            <a:r>
              <a:rPr lang="en-US" altLang="ja-JP" sz="2400" b="1" dirty="0" smtClean="0">
                <a:solidFill>
                  <a:sysClr val="windowText" lastClr="000000"/>
                </a:solidFill>
              </a:rPr>
              <a:t>【</a:t>
            </a:r>
            <a:r>
              <a:rPr lang="ja-JP" altLang="en-US" sz="2400" b="1" dirty="0" smtClean="0">
                <a:solidFill>
                  <a:sysClr val="windowText" lastClr="000000"/>
                </a:solidFill>
              </a:rPr>
              <a:t>千葉県</a:t>
            </a:r>
            <a:r>
              <a:rPr lang="en-US" altLang="ja-JP" sz="2400" b="1" dirty="0" smtClean="0">
                <a:solidFill>
                  <a:sysClr val="windowText" lastClr="000000"/>
                </a:solidFill>
              </a:rPr>
              <a:t>】</a:t>
            </a:r>
            <a:endParaRPr lang="ja-JP" altLang="en-US" sz="2400" b="1" dirty="0">
              <a:solidFill>
                <a:sysClr val="windowText" lastClr="000000"/>
              </a:solidFill>
            </a:endParaRPr>
          </a:p>
        </p:txBody>
      </p:sp>
      <p:sp>
        <p:nvSpPr>
          <p:cNvPr id="28" name="正方形/長方形 27"/>
          <p:cNvSpPr/>
          <p:nvPr/>
        </p:nvSpPr>
        <p:spPr>
          <a:xfrm>
            <a:off x="136376" y="2517917"/>
            <a:ext cx="9579182" cy="270030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31" name="直線コネクタ 30"/>
          <p:cNvCxnSpPr/>
          <p:nvPr/>
        </p:nvCxnSpPr>
        <p:spPr>
          <a:xfrm flipV="1">
            <a:off x="100514" y="2852936"/>
            <a:ext cx="9611033" cy="95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066682" y="2517915"/>
            <a:ext cx="29370" cy="27112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96572" y="2492896"/>
            <a:ext cx="1001229" cy="338554"/>
          </a:xfrm>
          <a:prstGeom prst="rect">
            <a:avLst/>
          </a:prstGeom>
          <a:noFill/>
        </p:spPr>
        <p:txBody>
          <a:bodyPr wrap="square" rtlCol="0">
            <a:spAutoFit/>
          </a:bodyPr>
          <a:lstStyle/>
          <a:p>
            <a:r>
              <a:rPr lang="ja-JP" altLang="en-US" sz="1600" dirty="0" smtClean="0">
                <a:solidFill>
                  <a:prstClr val="black"/>
                </a:solidFill>
              </a:rPr>
              <a:t>①　</a:t>
            </a:r>
            <a:r>
              <a:rPr lang="en-US" altLang="ja-JP" sz="1600" dirty="0" smtClean="0">
                <a:solidFill>
                  <a:prstClr val="black"/>
                </a:solidFill>
              </a:rPr>
              <a:t>5/18</a:t>
            </a:r>
            <a:endParaRPr lang="ja-JP" altLang="en-US" sz="1600" dirty="0">
              <a:solidFill>
                <a:prstClr val="black"/>
              </a:solidFill>
            </a:endParaRPr>
          </a:p>
        </p:txBody>
      </p:sp>
      <p:cxnSp>
        <p:nvCxnSpPr>
          <p:cNvPr id="40" name="直線コネクタ 39"/>
          <p:cNvCxnSpPr/>
          <p:nvPr/>
        </p:nvCxnSpPr>
        <p:spPr>
          <a:xfrm>
            <a:off x="3546061" y="2531172"/>
            <a:ext cx="2784" cy="26980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031015" y="2492896"/>
            <a:ext cx="28713" cy="27152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6575287" y="2492896"/>
            <a:ext cx="15895" cy="27019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151361" y="2492896"/>
            <a:ext cx="17506" cy="27019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222703" y="2492896"/>
            <a:ext cx="1248139" cy="338554"/>
          </a:xfrm>
          <a:prstGeom prst="rect">
            <a:avLst/>
          </a:prstGeom>
          <a:noFill/>
        </p:spPr>
        <p:txBody>
          <a:bodyPr wrap="square" rtlCol="0">
            <a:spAutoFit/>
          </a:bodyPr>
          <a:lstStyle/>
          <a:p>
            <a:r>
              <a:rPr lang="ja-JP" altLang="en-US" sz="1600" dirty="0" smtClean="0">
                <a:solidFill>
                  <a:prstClr val="black"/>
                </a:solidFill>
              </a:rPr>
              <a:t>②　</a:t>
            </a:r>
            <a:r>
              <a:rPr lang="en-US" altLang="ja-JP" sz="1600" dirty="0" smtClean="0">
                <a:solidFill>
                  <a:prstClr val="black"/>
                </a:solidFill>
              </a:rPr>
              <a:t>6/24</a:t>
            </a:r>
            <a:endParaRPr lang="ja-JP" altLang="en-US" sz="1600" dirty="0">
              <a:solidFill>
                <a:prstClr val="black"/>
              </a:solidFill>
            </a:endParaRPr>
          </a:p>
        </p:txBody>
      </p:sp>
      <p:sp>
        <p:nvSpPr>
          <p:cNvPr id="52" name="テキスト ボックス 51"/>
          <p:cNvSpPr txBox="1"/>
          <p:nvPr/>
        </p:nvSpPr>
        <p:spPr>
          <a:xfrm>
            <a:off x="3704861" y="2492896"/>
            <a:ext cx="1170130" cy="338554"/>
          </a:xfrm>
          <a:prstGeom prst="rect">
            <a:avLst/>
          </a:prstGeom>
          <a:noFill/>
        </p:spPr>
        <p:txBody>
          <a:bodyPr wrap="square" rtlCol="0">
            <a:spAutoFit/>
          </a:bodyPr>
          <a:lstStyle/>
          <a:p>
            <a:r>
              <a:rPr lang="ja-JP" altLang="en-US" sz="1600" dirty="0" smtClean="0">
                <a:solidFill>
                  <a:prstClr val="black"/>
                </a:solidFill>
              </a:rPr>
              <a:t>③　</a:t>
            </a:r>
            <a:r>
              <a:rPr lang="en-US" altLang="ja-JP" sz="1600" dirty="0" smtClean="0">
                <a:solidFill>
                  <a:prstClr val="black"/>
                </a:solidFill>
              </a:rPr>
              <a:t>7/16</a:t>
            </a:r>
            <a:endParaRPr lang="ja-JP" altLang="en-US" sz="1600" dirty="0">
              <a:solidFill>
                <a:prstClr val="black"/>
              </a:solidFill>
            </a:endParaRPr>
          </a:p>
        </p:txBody>
      </p:sp>
      <p:sp>
        <p:nvSpPr>
          <p:cNvPr id="53" name="テキスト ボックス 52"/>
          <p:cNvSpPr txBox="1"/>
          <p:nvPr/>
        </p:nvSpPr>
        <p:spPr>
          <a:xfrm>
            <a:off x="5187026" y="2492896"/>
            <a:ext cx="1170130" cy="338554"/>
          </a:xfrm>
          <a:prstGeom prst="rect">
            <a:avLst/>
          </a:prstGeom>
          <a:noFill/>
        </p:spPr>
        <p:txBody>
          <a:bodyPr wrap="square" rtlCol="0">
            <a:spAutoFit/>
          </a:bodyPr>
          <a:lstStyle/>
          <a:p>
            <a:r>
              <a:rPr lang="ja-JP" altLang="en-US" sz="1600" dirty="0" smtClean="0">
                <a:solidFill>
                  <a:prstClr val="black"/>
                </a:solidFill>
              </a:rPr>
              <a:t>④　</a:t>
            </a:r>
            <a:r>
              <a:rPr lang="en-US" altLang="ja-JP" sz="1600" dirty="0" smtClean="0">
                <a:solidFill>
                  <a:prstClr val="black"/>
                </a:solidFill>
              </a:rPr>
              <a:t>8/5</a:t>
            </a:r>
            <a:endParaRPr lang="ja-JP" altLang="en-US" sz="1600" dirty="0">
              <a:solidFill>
                <a:prstClr val="black"/>
              </a:solidFill>
            </a:endParaRPr>
          </a:p>
        </p:txBody>
      </p:sp>
      <p:sp>
        <p:nvSpPr>
          <p:cNvPr id="54" name="テキスト ボックス 53"/>
          <p:cNvSpPr txBox="1"/>
          <p:nvPr/>
        </p:nvSpPr>
        <p:spPr>
          <a:xfrm>
            <a:off x="6747199" y="2492896"/>
            <a:ext cx="1014113" cy="338554"/>
          </a:xfrm>
          <a:prstGeom prst="rect">
            <a:avLst/>
          </a:prstGeom>
          <a:noFill/>
        </p:spPr>
        <p:txBody>
          <a:bodyPr wrap="square" rtlCol="0">
            <a:spAutoFit/>
          </a:bodyPr>
          <a:lstStyle/>
          <a:p>
            <a:r>
              <a:rPr lang="ja-JP" altLang="en-US" sz="1600" dirty="0" smtClean="0">
                <a:solidFill>
                  <a:prstClr val="black"/>
                </a:solidFill>
              </a:rPr>
              <a:t>⑤　</a:t>
            </a:r>
            <a:r>
              <a:rPr lang="en-US" altLang="ja-JP" sz="1600" dirty="0" smtClean="0">
                <a:solidFill>
                  <a:prstClr val="black"/>
                </a:solidFill>
              </a:rPr>
              <a:t>8/27</a:t>
            </a:r>
            <a:endParaRPr lang="ja-JP" altLang="en-US" sz="1600" dirty="0">
              <a:solidFill>
                <a:prstClr val="black"/>
              </a:solidFill>
            </a:endParaRPr>
          </a:p>
        </p:txBody>
      </p:sp>
      <p:sp>
        <p:nvSpPr>
          <p:cNvPr id="55" name="テキスト ボックス 54"/>
          <p:cNvSpPr txBox="1"/>
          <p:nvPr/>
        </p:nvSpPr>
        <p:spPr>
          <a:xfrm>
            <a:off x="8463413" y="2508013"/>
            <a:ext cx="1001229" cy="338554"/>
          </a:xfrm>
          <a:prstGeom prst="rect">
            <a:avLst/>
          </a:prstGeom>
          <a:noFill/>
        </p:spPr>
        <p:txBody>
          <a:bodyPr wrap="square" rtlCol="0">
            <a:spAutoFit/>
          </a:bodyPr>
          <a:lstStyle/>
          <a:p>
            <a:r>
              <a:rPr lang="ja-JP" altLang="en-US" sz="1600" dirty="0" smtClean="0">
                <a:solidFill>
                  <a:prstClr val="black"/>
                </a:solidFill>
              </a:rPr>
              <a:t>⑥　</a:t>
            </a:r>
            <a:r>
              <a:rPr lang="en-US" altLang="ja-JP" sz="1600" dirty="0" smtClean="0">
                <a:solidFill>
                  <a:prstClr val="black"/>
                </a:solidFill>
              </a:rPr>
              <a:t>9/25</a:t>
            </a:r>
            <a:endParaRPr lang="ja-JP" altLang="en-US" sz="1600" dirty="0">
              <a:solidFill>
                <a:prstClr val="black"/>
              </a:solidFill>
            </a:endParaRPr>
          </a:p>
        </p:txBody>
      </p:sp>
      <p:sp>
        <p:nvSpPr>
          <p:cNvPr id="60" name="テキスト ボックス 59"/>
          <p:cNvSpPr txBox="1"/>
          <p:nvPr/>
        </p:nvSpPr>
        <p:spPr>
          <a:xfrm>
            <a:off x="740532" y="2852958"/>
            <a:ext cx="1326147" cy="738664"/>
          </a:xfrm>
          <a:prstGeom prst="rect">
            <a:avLst/>
          </a:prstGeom>
          <a:noFill/>
        </p:spPr>
        <p:txBody>
          <a:bodyPr wrap="square" rtlCol="0">
            <a:spAutoFit/>
          </a:bodyPr>
          <a:lstStyle/>
          <a:p>
            <a:r>
              <a:rPr lang="ja-JP" altLang="en-US" sz="1400" dirty="0" smtClean="0">
                <a:solidFill>
                  <a:prstClr val="black"/>
                </a:solidFill>
              </a:rPr>
              <a:t>・新しい総合事業移行のためのポイント解説</a:t>
            </a:r>
            <a:endParaRPr lang="ja-JP" altLang="en-US" sz="1400" dirty="0">
              <a:solidFill>
                <a:prstClr val="black"/>
              </a:solidFill>
            </a:endParaRPr>
          </a:p>
        </p:txBody>
      </p:sp>
      <p:sp>
        <p:nvSpPr>
          <p:cNvPr id="62" name="テキスト ボックス 61"/>
          <p:cNvSpPr txBox="1"/>
          <p:nvPr/>
        </p:nvSpPr>
        <p:spPr>
          <a:xfrm>
            <a:off x="662530" y="3789040"/>
            <a:ext cx="1326147" cy="738664"/>
          </a:xfrm>
          <a:prstGeom prst="rect">
            <a:avLst/>
          </a:prstGeom>
          <a:noFill/>
        </p:spPr>
        <p:txBody>
          <a:bodyPr wrap="square" rtlCol="0">
            <a:spAutoFit/>
          </a:bodyPr>
          <a:lstStyle/>
          <a:p>
            <a:r>
              <a:rPr lang="ja-JP" altLang="en-US" sz="1400" dirty="0" smtClean="0">
                <a:solidFill>
                  <a:prstClr val="black"/>
                </a:solidFill>
              </a:rPr>
              <a:t>・新しい総合事業の推進に向けて</a:t>
            </a:r>
            <a:endParaRPr lang="ja-JP" altLang="en-US" sz="1400" dirty="0">
              <a:solidFill>
                <a:prstClr val="black"/>
              </a:solidFill>
            </a:endParaRPr>
          </a:p>
        </p:txBody>
      </p:sp>
      <p:sp>
        <p:nvSpPr>
          <p:cNvPr id="65" name="テキスト ボックス 64"/>
          <p:cNvSpPr txBox="1"/>
          <p:nvPr/>
        </p:nvSpPr>
        <p:spPr>
          <a:xfrm>
            <a:off x="2222699" y="2852936"/>
            <a:ext cx="1326147" cy="738664"/>
          </a:xfrm>
          <a:prstGeom prst="rect">
            <a:avLst/>
          </a:prstGeom>
          <a:noFill/>
        </p:spPr>
        <p:txBody>
          <a:bodyPr wrap="square" rtlCol="0">
            <a:spAutoFit/>
          </a:bodyPr>
          <a:lstStyle/>
          <a:p>
            <a:r>
              <a:rPr lang="ja-JP" altLang="en-US" sz="1400" dirty="0" smtClean="0">
                <a:solidFill>
                  <a:prstClr val="black"/>
                </a:solidFill>
              </a:rPr>
              <a:t>・新しい総合事業移行のプロセス</a:t>
            </a:r>
            <a:endParaRPr lang="ja-JP" altLang="en-US" sz="1400" dirty="0">
              <a:solidFill>
                <a:prstClr val="black"/>
              </a:solidFill>
            </a:endParaRPr>
          </a:p>
        </p:txBody>
      </p:sp>
      <p:sp>
        <p:nvSpPr>
          <p:cNvPr id="69" name="テキスト ボックス 68"/>
          <p:cNvSpPr txBox="1"/>
          <p:nvPr/>
        </p:nvSpPr>
        <p:spPr>
          <a:xfrm>
            <a:off x="2176900" y="3631133"/>
            <a:ext cx="1326147" cy="738664"/>
          </a:xfrm>
          <a:prstGeom prst="rect">
            <a:avLst/>
          </a:prstGeom>
          <a:noFill/>
        </p:spPr>
        <p:txBody>
          <a:bodyPr wrap="square" rtlCol="0">
            <a:spAutoFit/>
          </a:bodyPr>
          <a:lstStyle/>
          <a:p>
            <a:r>
              <a:rPr lang="ja-JP" altLang="en-US" sz="1400" dirty="0" smtClean="0">
                <a:solidFill>
                  <a:prstClr val="black"/>
                </a:solidFill>
              </a:rPr>
              <a:t>・総合事業移行に向けての実務</a:t>
            </a:r>
            <a:endParaRPr lang="ja-JP" altLang="en-US" sz="1400" dirty="0">
              <a:solidFill>
                <a:prstClr val="black"/>
              </a:solidFill>
            </a:endParaRPr>
          </a:p>
        </p:txBody>
      </p:sp>
      <p:sp>
        <p:nvSpPr>
          <p:cNvPr id="72" name="テキスト ボックス 71"/>
          <p:cNvSpPr txBox="1"/>
          <p:nvPr/>
        </p:nvSpPr>
        <p:spPr>
          <a:xfrm>
            <a:off x="3704868" y="2852936"/>
            <a:ext cx="1326147" cy="738664"/>
          </a:xfrm>
          <a:prstGeom prst="rect">
            <a:avLst/>
          </a:prstGeom>
          <a:noFill/>
        </p:spPr>
        <p:txBody>
          <a:bodyPr wrap="square" rtlCol="0">
            <a:spAutoFit/>
          </a:bodyPr>
          <a:lstStyle/>
          <a:p>
            <a:r>
              <a:rPr lang="ja-JP" altLang="en-US" sz="1400" dirty="0" smtClean="0">
                <a:solidFill>
                  <a:prstClr val="black"/>
                </a:solidFill>
              </a:rPr>
              <a:t>・平塚市　</a:t>
            </a:r>
            <a:endParaRPr lang="en-US" altLang="ja-JP" sz="1400" dirty="0" smtClean="0">
              <a:solidFill>
                <a:prstClr val="black"/>
              </a:solidFill>
            </a:endParaRPr>
          </a:p>
          <a:p>
            <a:r>
              <a:rPr lang="ja-JP" altLang="en-US" sz="1400" dirty="0" smtClean="0">
                <a:solidFill>
                  <a:prstClr val="black"/>
                </a:solidFill>
              </a:rPr>
              <a:t>町内福祉村の取組</a:t>
            </a:r>
            <a:endParaRPr lang="ja-JP" altLang="en-US" sz="1400" dirty="0">
              <a:solidFill>
                <a:prstClr val="black"/>
              </a:solidFill>
            </a:endParaRPr>
          </a:p>
        </p:txBody>
      </p:sp>
      <p:sp>
        <p:nvSpPr>
          <p:cNvPr id="73" name="テキスト ボックス 72"/>
          <p:cNvSpPr txBox="1"/>
          <p:nvPr/>
        </p:nvSpPr>
        <p:spPr>
          <a:xfrm>
            <a:off x="3704868" y="3717032"/>
            <a:ext cx="1326147" cy="523220"/>
          </a:xfrm>
          <a:prstGeom prst="rect">
            <a:avLst/>
          </a:prstGeom>
          <a:noFill/>
        </p:spPr>
        <p:txBody>
          <a:bodyPr wrap="square" rtlCol="0">
            <a:spAutoFit/>
          </a:bodyPr>
          <a:lstStyle/>
          <a:p>
            <a:r>
              <a:rPr lang="ja-JP" altLang="en-US" sz="1400" dirty="0" smtClean="0">
                <a:solidFill>
                  <a:prstClr val="black"/>
                </a:solidFill>
              </a:rPr>
              <a:t>・地域づくり・人づくり</a:t>
            </a:r>
            <a:endParaRPr lang="ja-JP" altLang="en-US" sz="1400" dirty="0">
              <a:solidFill>
                <a:prstClr val="black"/>
              </a:solidFill>
            </a:endParaRPr>
          </a:p>
        </p:txBody>
      </p:sp>
      <p:sp>
        <p:nvSpPr>
          <p:cNvPr id="74" name="テキスト ボックス 73"/>
          <p:cNvSpPr txBox="1"/>
          <p:nvPr/>
        </p:nvSpPr>
        <p:spPr>
          <a:xfrm>
            <a:off x="5187026" y="2852936"/>
            <a:ext cx="1326147" cy="1384995"/>
          </a:xfrm>
          <a:prstGeom prst="rect">
            <a:avLst/>
          </a:prstGeom>
          <a:noFill/>
        </p:spPr>
        <p:txBody>
          <a:bodyPr wrap="square" rtlCol="0">
            <a:spAutoFit/>
          </a:bodyPr>
          <a:lstStyle/>
          <a:p>
            <a:r>
              <a:rPr lang="ja-JP" altLang="en-US" sz="1400" dirty="0" smtClean="0">
                <a:solidFill>
                  <a:prstClr val="black"/>
                </a:solidFill>
              </a:rPr>
              <a:t>・基本チェックリストの実施</a:t>
            </a:r>
            <a:endParaRPr lang="en-US" altLang="ja-JP" sz="1400" dirty="0" smtClean="0">
              <a:solidFill>
                <a:prstClr val="black"/>
              </a:solidFill>
            </a:endParaRPr>
          </a:p>
          <a:p>
            <a:r>
              <a:rPr lang="ja-JP" altLang="en-US" sz="1400" dirty="0" smtClean="0">
                <a:solidFill>
                  <a:prstClr val="black"/>
                </a:solidFill>
              </a:rPr>
              <a:t>　</a:t>
            </a:r>
            <a:endParaRPr lang="en-US" altLang="ja-JP" sz="1400" dirty="0" smtClean="0">
              <a:solidFill>
                <a:prstClr val="black"/>
              </a:solidFill>
            </a:endParaRPr>
          </a:p>
          <a:p>
            <a:r>
              <a:rPr lang="ja-JP" altLang="en-US" sz="1400" dirty="0" smtClean="0">
                <a:solidFill>
                  <a:prstClr val="black"/>
                </a:solidFill>
              </a:rPr>
              <a:t>・一般介護予防事業と総合事業</a:t>
            </a:r>
            <a:endParaRPr lang="ja-JP" altLang="en-US" sz="1400" dirty="0">
              <a:solidFill>
                <a:prstClr val="black"/>
              </a:solidFill>
            </a:endParaRPr>
          </a:p>
        </p:txBody>
      </p:sp>
      <p:sp>
        <p:nvSpPr>
          <p:cNvPr id="75" name="テキスト ボックス 74"/>
          <p:cNvSpPr txBox="1"/>
          <p:nvPr/>
        </p:nvSpPr>
        <p:spPr>
          <a:xfrm>
            <a:off x="6747206" y="2852936"/>
            <a:ext cx="1326147" cy="1600438"/>
          </a:xfrm>
          <a:prstGeom prst="rect">
            <a:avLst/>
          </a:prstGeom>
          <a:noFill/>
        </p:spPr>
        <p:txBody>
          <a:bodyPr wrap="square" rtlCol="0">
            <a:spAutoFit/>
          </a:bodyPr>
          <a:lstStyle/>
          <a:p>
            <a:r>
              <a:rPr lang="ja-JP" altLang="en-US" sz="1400" dirty="0" smtClean="0">
                <a:solidFill>
                  <a:prstClr val="black"/>
                </a:solidFill>
              </a:rPr>
              <a:t>・請求事務について　</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・総合事業の実施状況</a:t>
            </a:r>
            <a:endParaRPr lang="en-US" altLang="ja-JP" sz="1400" dirty="0" smtClean="0">
              <a:solidFill>
                <a:prstClr val="black"/>
              </a:solidFill>
            </a:endParaRPr>
          </a:p>
          <a:p>
            <a:r>
              <a:rPr lang="ja-JP" altLang="en-US" sz="1400" dirty="0" smtClean="0">
                <a:solidFill>
                  <a:prstClr val="black"/>
                </a:solidFill>
              </a:rPr>
              <a:t>（稲城市の取組から）</a:t>
            </a:r>
            <a:endParaRPr lang="ja-JP" altLang="en-US" sz="1400" dirty="0">
              <a:solidFill>
                <a:prstClr val="black"/>
              </a:solidFill>
            </a:endParaRPr>
          </a:p>
        </p:txBody>
      </p:sp>
      <p:sp>
        <p:nvSpPr>
          <p:cNvPr id="77" name="テキスト ボックス 76"/>
          <p:cNvSpPr txBox="1"/>
          <p:nvPr/>
        </p:nvSpPr>
        <p:spPr>
          <a:xfrm>
            <a:off x="8307375" y="2852936"/>
            <a:ext cx="1326147" cy="1815882"/>
          </a:xfrm>
          <a:prstGeom prst="rect">
            <a:avLst/>
          </a:prstGeom>
          <a:noFill/>
        </p:spPr>
        <p:txBody>
          <a:bodyPr wrap="square" rtlCol="0">
            <a:spAutoFit/>
          </a:bodyPr>
          <a:lstStyle/>
          <a:p>
            <a:r>
              <a:rPr lang="ja-JP" altLang="en-US" sz="1400" dirty="0" smtClean="0">
                <a:solidFill>
                  <a:prstClr val="black"/>
                </a:solidFill>
              </a:rPr>
              <a:t>・事業対象者の特定からサービス利用まで　</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・介護予防ケアマネジメント（事例演習）</a:t>
            </a:r>
            <a:endParaRPr lang="ja-JP" altLang="en-US" sz="1400" dirty="0">
              <a:solidFill>
                <a:prstClr val="black"/>
              </a:solidFill>
            </a:endParaRPr>
          </a:p>
        </p:txBody>
      </p:sp>
      <p:cxnSp>
        <p:nvCxnSpPr>
          <p:cNvPr id="83" name="直線コネクタ 82"/>
          <p:cNvCxnSpPr/>
          <p:nvPr/>
        </p:nvCxnSpPr>
        <p:spPr>
          <a:xfrm>
            <a:off x="674756" y="2531165"/>
            <a:ext cx="0" cy="26901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94478" y="5229200"/>
            <a:ext cx="9517057"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740534"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早期移行の動機づけ</a:t>
            </a:r>
            <a:endParaRPr lang="ja-JP" altLang="en-US" sz="1400" dirty="0">
              <a:solidFill>
                <a:prstClr val="black"/>
              </a:solidFill>
            </a:endParaRPr>
          </a:p>
        </p:txBody>
      </p:sp>
      <p:sp>
        <p:nvSpPr>
          <p:cNvPr id="90" name="角丸四角形 89"/>
          <p:cNvSpPr/>
          <p:nvPr/>
        </p:nvSpPr>
        <p:spPr>
          <a:xfrm>
            <a:off x="2144690"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移行の</a:t>
            </a:r>
            <a:endParaRPr lang="en-US" altLang="ja-JP" sz="1400" dirty="0" smtClean="0">
              <a:solidFill>
                <a:prstClr val="black"/>
              </a:solidFill>
            </a:endParaRPr>
          </a:p>
          <a:p>
            <a:pPr algn="ctr"/>
            <a:r>
              <a:rPr lang="ja-JP" altLang="en-US" sz="1400" dirty="0" smtClean="0">
                <a:solidFill>
                  <a:prstClr val="black"/>
                </a:solidFill>
              </a:rPr>
              <a:t>具体的実務</a:t>
            </a:r>
            <a:endParaRPr lang="ja-JP" altLang="en-US" sz="1400" dirty="0">
              <a:solidFill>
                <a:prstClr val="black"/>
              </a:solidFill>
            </a:endParaRPr>
          </a:p>
        </p:txBody>
      </p:sp>
      <p:sp>
        <p:nvSpPr>
          <p:cNvPr id="91" name="角丸四角形 90"/>
          <p:cNvSpPr/>
          <p:nvPr/>
        </p:nvSpPr>
        <p:spPr>
          <a:xfrm>
            <a:off x="3704861"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生活支援</a:t>
            </a:r>
            <a:endParaRPr lang="en-US" altLang="ja-JP" sz="1400" dirty="0" smtClean="0">
              <a:solidFill>
                <a:prstClr val="black"/>
              </a:solidFill>
            </a:endParaRPr>
          </a:p>
          <a:p>
            <a:pPr algn="ctr"/>
            <a:r>
              <a:rPr lang="ja-JP" altLang="en-US" sz="1400" dirty="0" smtClean="0">
                <a:solidFill>
                  <a:prstClr val="black"/>
                </a:solidFill>
              </a:rPr>
              <a:t>体制の整備</a:t>
            </a:r>
            <a:endParaRPr lang="ja-JP" altLang="en-US" sz="1400" dirty="0">
              <a:solidFill>
                <a:prstClr val="black"/>
              </a:solidFill>
            </a:endParaRPr>
          </a:p>
        </p:txBody>
      </p:sp>
      <p:sp>
        <p:nvSpPr>
          <p:cNvPr id="93" name="角丸四角形 92"/>
          <p:cNvSpPr/>
          <p:nvPr/>
        </p:nvSpPr>
        <p:spPr>
          <a:xfrm>
            <a:off x="6825210"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国保連請求</a:t>
            </a:r>
            <a:endParaRPr lang="en-US" altLang="ja-JP" sz="1400" dirty="0" smtClean="0">
              <a:solidFill>
                <a:prstClr val="black"/>
              </a:solidFill>
            </a:endParaRPr>
          </a:p>
          <a:p>
            <a:pPr algn="ctr"/>
            <a:r>
              <a:rPr lang="ja-JP" altLang="en-US" sz="1400" dirty="0" smtClean="0">
                <a:solidFill>
                  <a:prstClr val="black"/>
                </a:solidFill>
              </a:rPr>
              <a:t>単価の設定</a:t>
            </a:r>
            <a:endParaRPr lang="ja-JP" altLang="en-US" sz="1400" dirty="0">
              <a:solidFill>
                <a:prstClr val="black"/>
              </a:solidFill>
            </a:endParaRPr>
          </a:p>
        </p:txBody>
      </p:sp>
      <p:sp>
        <p:nvSpPr>
          <p:cNvPr id="94" name="角丸四角形 93"/>
          <p:cNvSpPr/>
          <p:nvPr/>
        </p:nvSpPr>
        <p:spPr>
          <a:xfrm>
            <a:off x="8289327"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介護予防</a:t>
            </a:r>
            <a:endParaRPr lang="en-US" altLang="ja-JP" sz="1400" dirty="0" smtClean="0">
              <a:solidFill>
                <a:prstClr val="black"/>
              </a:solidFill>
            </a:endParaRPr>
          </a:p>
          <a:p>
            <a:pPr algn="ctr"/>
            <a:r>
              <a:rPr lang="ja-JP" altLang="en-US" sz="1400" dirty="0" smtClean="0">
                <a:solidFill>
                  <a:prstClr val="black"/>
                </a:solidFill>
              </a:rPr>
              <a:t>ｹﾏﾏﾈｼﾞﾒﾝﾄ</a:t>
            </a:r>
            <a:endParaRPr lang="ja-JP" altLang="en-US" sz="1400" dirty="0">
              <a:solidFill>
                <a:prstClr val="black"/>
              </a:solidFill>
            </a:endParaRPr>
          </a:p>
        </p:txBody>
      </p:sp>
      <p:sp>
        <p:nvSpPr>
          <p:cNvPr id="110" name="角丸四角形 109"/>
          <p:cNvSpPr/>
          <p:nvPr/>
        </p:nvSpPr>
        <p:spPr>
          <a:xfrm>
            <a:off x="5187028" y="4653136"/>
            <a:ext cx="1248139" cy="43204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ﾁｪｯｸﾘｽﾄと介護予防</a:t>
            </a:r>
            <a:endParaRPr lang="ja-JP" altLang="en-US" sz="1400" dirty="0">
              <a:solidFill>
                <a:prstClr val="black"/>
              </a:solidFill>
            </a:endParaRPr>
          </a:p>
        </p:txBody>
      </p:sp>
      <p:sp>
        <p:nvSpPr>
          <p:cNvPr id="127" name="テキスト ボックス 126"/>
          <p:cNvSpPr txBox="1"/>
          <p:nvPr/>
        </p:nvSpPr>
        <p:spPr>
          <a:xfrm>
            <a:off x="227814" y="3140968"/>
            <a:ext cx="400110" cy="1368152"/>
          </a:xfrm>
          <a:prstGeom prst="rect">
            <a:avLst/>
          </a:prstGeom>
          <a:noFill/>
        </p:spPr>
        <p:txBody>
          <a:bodyPr vert="eaVert" wrap="square" rtlCol="0">
            <a:spAutoFit/>
          </a:bodyPr>
          <a:lstStyle/>
          <a:p>
            <a:r>
              <a:rPr lang="ja-JP" altLang="en-US" sz="1400" dirty="0" smtClean="0">
                <a:solidFill>
                  <a:prstClr val="black"/>
                </a:solidFill>
              </a:rPr>
              <a:t>市町村セミナー</a:t>
            </a:r>
            <a:endParaRPr lang="ja-JP" altLang="en-US" sz="1400" dirty="0">
              <a:solidFill>
                <a:prstClr val="black"/>
              </a:solidFill>
            </a:endParaRPr>
          </a:p>
        </p:txBody>
      </p:sp>
      <p:sp>
        <p:nvSpPr>
          <p:cNvPr id="128" name="テキスト ボックス 127"/>
          <p:cNvSpPr txBox="1"/>
          <p:nvPr/>
        </p:nvSpPr>
        <p:spPr>
          <a:xfrm>
            <a:off x="227814" y="5511386"/>
            <a:ext cx="400110" cy="1080120"/>
          </a:xfrm>
          <a:prstGeom prst="rect">
            <a:avLst/>
          </a:prstGeom>
          <a:noFill/>
        </p:spPr>
        <p:txBody>
          <a:bodyPr vert="eaVert" wrap="square" rtlCol="0">
            <a:spAutoFit/>
          </a:bodyPr>
          <a:lstStyle/>
          <a:p>
            <a:r>
              <a:rPr lang="ja-JP" altLang="en-US" sz="1400" dirty="0" smtClean="0">
                <a:solidFill>
                  <a:prstClr val="black"/>
                </a:solidFill>
              </a:rPr>
              <a:t>意見交換会</a:t>
            </a:r>
            <a:endParaRPr lang="ja-JP" altLang="en-US" sz="1400" dirty="0">
              <a:solidFill>
                <a:prstClr val="black"/>
              </a:solidFill>
            </a:endParaRPr>
          </a:p>
        </p:txBody>
      </p:sp>
      <p:sp>
        <p:nvSpPr>
          <p:cNvPr id="133" name="テキスト ボックス 132"/>
          <p:cNvSpPr txBox="1"/>
          <p:nvPr/>
        </p:nvSpPr>
        <p:spPr>
          <a:xfrm>
            <a:off x="740532" y="5702919"/>
            <a:ext cx="1326147" cy="523220"/>
          </a:xfrm>
          <a:prstGeom prst="rect">
            <a:avLst/>
          </a:prstGeom>
          <a:noFill/>
        </p:spPr>
        <p:txBody>
          <a:bodyPr wrap="square" rtlCol="0">
            <a:spAutoFit/>
          </a:bodyPr>
          <a:lstStyle/>
          <a:p>
            <a:r>
              <a:rPr lang="en-US" altLang="ja-JP" sz="1400" dirty="0" smtClean="0">
                <a:solidFill>
                  <a:prstClr val="black"/>
                </a:solidFill>
              </a:rPr>
              <a:t>7/21</a:t>
            </a:r>
            <a:r>
              <a:rPr lang="ja-JP" altLang="en-US" sz="1400" dirty="0" smtClean="0">
                <a:solidFill>
                  <a:prstClr val="black"/>
                </a:solidFill>
              </a:rPr>
              <a:t>　</a:t>
            </a:r>
            <a:r>
              <a:rPr lang="en-US" altLang="ja-JP" sz="1400" dirty="0" smtClean="0">
                <a:solidFill>
                  <a:prstClr val="black"/>
                </a:solidFill>
              </a:rPr>
              <a:t>3</a:t>
            </a:r>
            <a:r>
              <a:rPr lang="ja-JP" altLang="en-US" sz="1400" dirty="0" smtClean="0">
                <a:solidFill>
                  <a:prstClr val="black"/>
                </a:solidFill>
              </a:rPr>
              <a:t>市</a:t>
            </a:r>
            <a:r>
              <a:rPr lang="en-US" altLang="ja-JP" sz="1400" dirty="0" smtClean="0">
                <a:solidFill>
                  <a:prstClr val="black"/>
                </a:solidFill>
              </a:rPr>
              <a:t>3</a:t>
            </a:r>
            <a:r>
              <a:rPr lang="ja-JP" altLang="en-US" sz="1400" dirty="0" smtClean="0">
                <a:solidFill>
                  <a:prstClr val="black"/>
                </a:solidFill>
              </a:rPr>
              <a:t>町</a:t>
            </a:r>
            <a:endParaRPr lang="en-US" altLang="ja-JP" sz="1400" dirty="0" smtClean="0">
              <a:solidFill>
                <a:prstClr val="black"/>
              </a:solidFill>
            </a:endParaRPr>
          </a:p>
          <a:p>
            <a:r>
              <a:rPr lang="en-US" altLang="ja-JP" sz="1400" dirty="0" smtClean="0">
                <a:solidFill>
                  <a:prstClr val="black"/>
                </a:solidFill>
              </a:rPr>
              <a:t>7/23</a:t>
            </a:r>
            <a:r>
              <a:rPr lang="ja-JP" altLang="en-US" sz="1400" dirty="0" smtClean="0">
                <a:solidFill>
                  <a:prstClr val="black"/>
                </a:solidFill>
              </a:rPr>
              <a:t>　</a:t>
            </a:r>
            <a:r>
              <a:rPr lang="en-US" altLang="ja-JP" sz="1400" dirty="0" smtClean="0">
                <a:solidFill>
                  <a:prstClr val="black"/>
                </a:solidFill>
              </a:rPr>
              <a:t>1</a:t>
            </a:r>
            <a:r>
              <a:rPr lang="ja-JP" altLang="en-US" sz="1400" dirty="0" smtClean="0">
                <a:solidFill>
                  <a:prstClr val="black"/>
                </a:solidFill>
              </a:rPr>
              <a:t>市</a:t>
            </a:r>
            <a:r>
              <a:rPr lang="en-US" altLang="ja-JP" sz="1400" dirty="0" smtClean="0">
                <a:solidFill>
                  <a:prstClr val="black"/>
                </a:solidFill>
              </a:rPr>
              <a:t>6</a:t>
            </a:r>
            <a:r>
              <a:rPr lang="ja-JP" altLang="en-US" sz="1400" dirty="0" smtClean="0">
                <a:solidFill>
                  <a:prstClr val="black"/>
                </a:solidFill>
              </a:rPr>
              <a:t>町</a:t>
            </a:r>
            <a:endParaRPr lang="ja-JP" altLang="en-US" sz="1400" dirty="0">
              <a:solidFill>
                <a:prstClr val="black"/>
              </a:solidFill>
            </a:endParaRPr>
          </a:p>
        </p:txBody>
      </p:sp>
      <p:sp>
        <p:nvSpPr>
          <p:cNvPr id="134" name="テキスト ボックス 133"/>
          <p:cNvSpPr txBox="1"/>
          <p:nvPr/>
        </p:nvSpPr>
        <p:spPr>
          <a:xfrm>
            <a:off x="740532" y="6165304"/>
            <a:ext cx="2808312" cy="523220"/>
          </a:xfrm>
          <a:prstGeom prst="rect">
            <a:avLst/>
          </a:prstGeom>
          <a:noFill/>
        </p:spPr>
        <p:txBody>
          <a:bodyPr wrap="square" rtlCol="0">
            <a:spAutoFit/>
          </a:bodyPr>
          <a:lstStyle/>
          <a:p>
            <a:r>
              <a:rPr lang="en-US" altLang="ja-JP" sz="1400" dirty="0" smtClean="0">
                <a:solidFill>
                  <a:prstClr val="black"/>
                </a:solidFill>
              </a:rPr>
              <a:t>8/10</a:t>
            </a:r>
            <a:r>
              <a:rPr lang="ja-JP" altLang="en-US" sz="1400" dirty="0" smtClean="0">
                <a:solidFill>
                  <a:prstClr val="black"/>
                </a:solidFill>
              </a:rPr>
              <a:t>　午前　</a:t>
            </a:r>
            <a:r>
              <a:rPr lang="en-US" altLang="ja-JP" sz="1400" dirty="0" smtClean="0">
                <a:solidFill>
                  <a:prstClr val="black"/>
                </a:solidFill>
              </a:rPr>
              <a:t>8</a:t>
            </a:r>
            <a:r>
              <a:rPr lang="ja-JP" altLang="en-US" sz="1400" dirty="0" smtClean="0">
                <a:solidFill>
                  <a:prstClr val="black"/>
                </a:solidFill>
              </a:rPr>
              <a:t>市　午後　</a:t>
            </a:r>
            <a:r>
              <a:rPr lang="en-US" altLang="ja-JP" sz="1400" dirty="0" smtClean="0">
                <a:solidFill>
                  <a:prstClr val="black"/>
                </a:solidFill>
              </a:rPr>
              <a:t>9</a:t>
            </a:r>
            <a:r>
              <a:rPr lang="ja-JP" altLang="en-US" sz="1400" dirty="0" smtClean="0">
                <a:solidFill>
                  <a:prstClr val="black"/>
                </a:solidFill>
              </a:rPr>
              <a:t>市</a:t>
            </a:r>
            <a:r>
              <a:rPr lang="en-US" altLang="ja-JP" sz="1400" dirty="0" smtClean="0">
                <a:solidFill>
                  <a:prstClr val="black"/>
                </a:solidFill>
              </a:rPr>
              <a:t>1</a:t>
            </a:r>
            <a:r>
              <a:rPr lang="ja-JP" altLang="en-US" sz="1400" dirty="0" smtClean="0">
                <a:solidFill>
                  <a:prstClr val="black"/>
                </a:solidFill>
              </a:rPr>
              <a:t>町</a:t>
            </a:r>
            <a:endParaRPr lang="en-US" altLang="ja-JP" sz="1400" dirty="0" smtClean="0">
              <a:solidFill>
                <a:prstClr val="black"/>
              </a:solidFill>
            </a:endParaRPr>
          </a:p>
          <a:p>
            <a:r>
              <a:rPr lang="en-US" altLang="ja-JP" sz="1400" dirty="0" smtClean="0">
                <a:solidFill>
                  <a:prstClr val="black"/>
                </a:solidFill>
              </a:rPr>
              <a:t>8/24</a:t>
            </a:r>
            <a:r>
              <a:rPr lang="ja-JP" altLang="en-US" sz="1400" dirty="0" smtClean="0">
                <a:solidFill>
                  <a:prstClr val="black"/>
                </a:solidFill>
              </a:rPr>
              <a:t>　</a:t>
            </a:r>
            <a:r>
              <a:rPr lang="en-US" altLang="ja-JP" sz="1400" dirty="0" smtClean="0">
                <a:solidFill>
                  <a:prstClr val="black"/>
                </a:solidFill>
              </a:rPr>
              <a:t>3</a:t>
            </a:r>
            <a:r>
              <a:rPr lang="ja-JP" altLang="en-US" sz="1400" dirty="0" smtClean="0">
                <a:solidFill>
                  <a:prstClr val="black"/>
                </a:solidFill>
              </a:rPr>
              <a:t>町</a:t>
            </a:r>
            <a:endParaRPr lang="ja-JP" altLang="en-US" sz="1400" dirty="0">
              <a:solidFill>
                <a:prstClr val="black"/>
              </a:solidFill>
            </a:endParaRPr>
          </a:p>
        </p:txBody>
      </p:sp>
      <p:sp>
        <p:nvSpPr>
          <p:cNvPr id="141" name="テキスト ボックス 140"/>
          <p:cNvSpPr txBox="1"/>
          <p:nvPr/>
        </p:nvSpPr>
        <p:spPr>
          <a:xfrm>
            <a:off x="3755262" y="5701405"/>
            <a:ext cx="3147954" cy="1169551"/>
          </a:xfrm>
          <a:prstGeom prst="rect">
            <a:avLst/>
          </a:prstGeom>
          <a:noFill/>
        </p:spPr>
        <p:txBody>
          <a:bodyPr wrap="square" rtlCol="0">
            <a:spAutoFit/>
          </a:bodyPr>
          <a:lstStyle/>
          <a:p>
            <a:r>
              <a:rPr lang="en-US" altLang="ja-JP" sz="1400" dirty="0" smtClean="0">
                <a:solidFill>
                  <a:prstClr val="black"/>
                </a:solidFill>
              </a:rPr>
              <a:t>10/22</a:t>
            </a:r>
            <a:r>
              <a:rPr lang="ja-JP" altLang="en-US" sz="1400" dirty="0" smtClean="0">
                <a:solidFill>
                  <a:prstClr val="black"/>
                </a:solidFill>
              </a:rPr>
              <a:t>　午前　</a:t>
            </a:r>
            <a:r>
              <a:rPr lang="en-US" altLang="ja-JP" sz="1400" dirty="0" smtClean="0">
                <a:solidFill>
                  <a:prstClr val="black"/>
                </a:solidFill>
              </a:rPr>
              <a:t>4</a:t>
            </a:r>
            <a:r>
              <a:rPr lang="ja-JP" altLang="en-US" sz="1400" dirty="0" smtClean="0">
                <a:solidFill>
                  <a:prstClr val="black"/>
                </a:solidFill>
              </a:rPr>
              <a:t>市　　　午後　</a:t>
            </a:r>
            <a:r>
              <a:rPr lang="en-US" altLang="ja-JP" sz="1400" dirty="0" smtClean="0">
                <a:solidFill>
                  <a:prstClr val="black"/>
                </a:solidFill>
              </a:rPr>
              <a:t>4</a:t>
            </a:r>
            <a:r>
              <a:rPr lang="ja-JP" altLang="en-US" sz="1400" dirty="0" smtClean="0">
                <a:solidFill>
                  <a:prstClr val="black"/>
                </a:solidFill>
              </a:rPr>
              <a:t>市</a:t>
            </a:r>
            <a:endParaRPr lang="en-US" altLang="ja-JP" sz="1400" dirty="0" smtClean="0">
              <a:solidFill>
                <a:prstClr val="black"/>
              </a:solidFill>
            </a:endParaRPr>
          </a:p>
          <a:p>
            <a:r>
              <a:rPr lang="en-US" altLang="ja-JP" sz="1400" dirty="0" smtClean="0">
                <a:solidFill>
                  <a:prstClr val="black"/>
                </a:solidFill>
              </a:rPr>
              <a:t>10/23</a:t>
            </a:r>
            <a:r>
              <a:rPr lang="ja-JP" altLang="en-US" sz="1400" dirty="0" smtClean="0">
                <a:solidFill>
                  <a:prstClr val="black"/>
                </a:solidFill>
              </a:rPr>
              <a:t>　午前　</a:t>
            </a:r>
            <a:r>
              <a:rPr lang="en-US" altLang="ja-JP" sz="1400" dirty="0" smtClean="0">
                <a:solidFill>
                  <a:prstClr val="black"/>
                </a:solidFill>
              </a:rPr>
              <a:t>6</a:t>
            </a:r>
            <a:r>
              <a:rPr lang="ja-JP" altLang="en-US" sz="1400" dirty="0" smtClean="0">
                <a:solidFill>
                  <a:prstClr val="black"/>
                </a:solidFill>
              </a:rPr>
              <a:t>市</a:t>
            </a:r>
            <a:r>
              <a:rPr lang="en-US" altLang="ja-JP" sz="1400" dirty="0" smtClean="0">
                <a:solidFill>
                  <a:prstClr val="black"/>
                </a:solidFill>
              </a:rPr>
              <a:t>2</a:t>
            </a:r>
            <a:r>
              <a:rPr lang="ja-JP" altLang="en-US" sz="1400" dirty="0" smtClean="0">
                <a:solidFill>
                  <a:prstClr val="black"/>
                </a:solidFill>
              </a:rPr>
              <a:t>町　午後　</a:t>
            </a:r>
            <a:r>
              <a:rPr lang="en-US" altLang="ja-JP" sz="1400" dirty="0" smtClean="0">
                <a:solidFill>
                  <a:prstClr val="black"/>
                </a:solidFill>
              </a:rPr>
              <a:t>3</a:t>
            </a:r>
            <a:r>
              <a:rPr lang="ja-JP" altLang="en-US" sz="1400" dirty="0" smtClean="0">
                <a:solidFill>
                  <a:prstClr val="black"/>
                </a:solidFill>
              </a:rPr>
              <a:t>市</a:t>
            </a:r>
            <a:endParaRPr lang="en-US" altLang="ja-JP" sz="1400" dirty="0" smtClean="0">
              <a:solidFill>
                <a:prstClr val="black"/>
              </a:solidFill>
            </a:endParaRPr>
          </a:p>
          <a:p>
            <a:r>
              <a:rPr lang="en-US" altLang="ja-JP" sz="1400" dirty="0" smtClean="0">
                <a:solidFill>
                  <a:prstClr val="black"/>
                </a:solidFill>
              </a:rPr>
              <a:t>10/26</a:t>
            </a:r>
            <a:r>
              <a:rPr lang="ja-JP" altLang="en-US" sz="1400" dirty="0" smtClean="0">
                <a:solidFill>
                  <a:prstClr val="black"/>
                </a:solidFill>
              </a:rPr>
              <a:t>　午前　</a:t>
            </a:r>
            <a:r>
              <a:rPr lang="en-US" altLang="ja-JP" sz="1400" dirty="0" smtClean="0">
                <a:solidFill>
                  <a:prstClr val="black"/>
                </a:solidFill>
              </a:rPr>
              <a:t>3</a:t>
            </a:r>
            <a:r>
              <a:rPr lang="ja-JP" altLang="en-US" sz="1400" dirty="0" smtClean="0">
                <a:solidFill>
                  <a:prstClr val="black"/>
                </a:solidFill>
              </a:rPr>
              <a:t>市</a:t>
            </a:r>
            <a:r>
              <a:rPr lang="en-US" altLang="ja-JP" sz="1400" dirty="0" smtClean="0">
                <a:solidFill>
                  <a:prstClr val="black"/>
                </a:solidFill>
              </a:rPr>
              <a:t>2</a:t>
            </a:r>
            <a:r>
              <a:rPr lang="ja-JP" altLang="en-US" sz="1400" dirty="0" smtClean="0">
                <a:solidFill>
                  <a:prstClr val="black"/>
                </a:solidFill>
              </a:rPr>
              <a:t>町　午後　</a:t>
            </a:r>
            <a:r>
              <a:rPr lang="en-US" altLang="ja-JP" sz="1400" dirty="0" smtClean="0">
                <a:solidFill>
                  <a:prstClr val="black"/>
                </a:solidFill>
              </a:rPr>
              <a:t>1</a:t>
            </a:r>
            <a:r>
              <a:rPr lang="ja-JP" altLang="en-US" sz="1400" dirty="0" smtClean="0">
                <a:solidFill>
                  <a:prstClr val="black"/>
                </a:solidFill>
              </a:rPr>
              <a:t>市</a:t>
            </a:r>
            <a:r>
              <a:rPr lang="en-US" altLang="ja-JP" sz="1400" dirty="0" smtClean="0">
                <a:solidFill>
                  <a:prstClr val="black"/>
                </a:solidFill>
              </a:rPr>
              <a:t>6</a:t>
            </a:r>
            <a:r>
              <a:rPr lang="ja-JP" altLang="en-US" sz="1400" dirty="0" smtClean="0">
                <a:solidFill>
                  <a:prstClr val="black"/>
                </a:solidFill>
              </a:rPr>
              <a:t>町</a:t>
            </a:r>
            <a:endParaRPr lang="en-US" altLang="ja-JP" sz="1400" dirty="0" smtClean="0">
              <a:solidFill>
                <a:prstClr val="black"/>
              </a:solidFill>
            </a:endParaRPr>
          </a:p>
          <a:p>
            <a:r>
              <a:rPr lang="en-US" altLang="ja-JP" sz="1400" dirty="0" smtClean="0">
                <a:solidFill>
                  <a:prstClr val="black"/>
                </a:solidFill>
              </a:rPr>
              <a:t>10/27</a:t>
            </a:r>
            <a:r>
              <a:rPr lang="ja-JP" altLang="en-US" sz="1400" dirty="0" smtClean="0">
                <a:solidFill>
                  <a:prstClr val="black"/>
                </a:solidFill>
              </a:rPr>
              <a:t>　</a:t>
            </a:r>
            <a:r>
              <a:rPr lang="en-US" altLang="ja-JP" sz="1400" dirty="0" smtClean="0">
                <a:solidFill>
                  <a:prstClr val="black"/>
                </a:solidFill>
              </a:rPr>
              <a:t>5</a:t>
            </a:r>
            <a:r>
              <a:rPr lang="ja-JP" altLang="en-US" sz="1400" dirty="0" smtClean="0">
                <a:solidFill>
                  <a:prstClr val="black"/>
                </a:solidFill>
              </a:rPr>
              <a:t>市</a:t>
            </a:r>
            <a:r>
              <a:rPr lang="en-US" altLang="ja-JP" sz="1400" dirty="0" smtClean="0">
                <a:solidFill>
                  <a:prstClr val="black"/>
                </a:solidFill>
              </a:rPr>
              <a:t>3</a:t>
            </a:r>
            <a:r>
              <a:rPr lang="ja-JP" altLang="en-US" sz="1400" dirty="0" smtClean="0">
                <a:solidFill>
                  <a:prstClr val="black"/>
                </a:solidFill>
              </a:rPr>
              <a:t>町</a:t>
            </a:r>
            <a:endParaRPr lang="en-US" altLang="ja-JP" sz="1400" dirty="0" smtClean="0">
              <a:solidFill>
                <a:prstClr val="black"/>
              </a:solidFill>
            </a:endParaRPr>
          </a:p>
          <a:p>
            <a:endParaRPr lang="ja-JP" altLang="en-US" sz="1400" dirty="0">
              <a:solidFill>
                <a:prstClr val="black"/>
              </a:solidFill>
            </a:endParaRPr>
          </a:p>
        </p:txBody>
      </p:sp>
      <p:sp>
        <p:nvSpPr>
          <p:cNvPr id="142" name="正方形/長方形 141"/>
          <p:cNvSpPr/>
          <p:nvPr/>
        </p:nvSpPr>
        <p:spPr>
          <a:xfrm>
            <a:off x="790934" y="5394969"/>
            <a:ext cx="2964329" cy="307993"/>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第</a:t>
            </a:r>
            <a:r>
              <a:rPr lang="en-US" altLang="ja-JP" sz="1400" dirty="0" smtClean="0">
                <a:solidFill>
                  <a:prstClr val="black"/>
                </a:solidFill>
              </a:rPr>
              <a:t>1</a:t>
            </a:r>
            <a:r>
              <a:rPr lang="ja-JP" altLang="en-US" sz="1400" dirty="0" smtClean="0">
                <a:solidFill>
                  <a:prstClr val="black"/>
                </a:solidFill>
              </a:rPr>
              <a:t>回目～移行に向けて～</a:t>
            </a:r>
            <a:endParaRPr lang="ja-JP" altLang="en-US" sz="1400" dirty="0">
              <a:solidFill>
                <a:prstClr val="black"/>
              </a:solidFill>
            </a:endParaRPr>
          </a:p>
        </p:txBody>
      </p:sp>
      <p:sp>
        <p:nvSpPr>
          <p:cNvPr id="143" name="正方形/長方形 142"/>
          <p:cNvSpPr/>
          <p:nvPr/>
        </p:nvSpPr>
        <p:spPr>
          <a:xfrm>
            <a:off x="3893242" y="5369768"/>
            <a:ext cx="2886321" cy="36004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第</a:t>
            </a:r>
            <a:r>
              <a:rPr lang="en-US" altLang="ja-JP" sz="1400" dirty="0" smtClean="0">
                <a:solidFill>
                  <a:prstClr val="black"/>
                </a:solidFill>
              </a:rPr>
              <a:t>2</a:t>
            </a:r>
            <a:r>
              <a:rPr lang="ja-JP" altLang="en-US" sz="1400" dirty="0" smtClean="0">
                <a:solidFill>
                  <a:prstClr val="black"/>
                </a:solidFill>
              </a:rPr>
              <a:t>回目～具体的実務の理解～</a:t>
            </a:r>
            <a:endParaRPr lang="ja-JP" altLang="en-US" sz="1400" dirty="0">
              <a:solidFill>
                <a:prstClr val="black"/>
              </a:solidFill>
            </a:endParaRPr>
          </a:p>
        </p:txBody>
      </p:sp>
      <p:cxnSp>
        <p:nvCxnSpPr>
          <p:cNvPr id="12" name="直線コネクタ 11"/>
          <p:cNvCxnSpPr/>
          <p:nvPr/>
        </p:nvCxnSpPr>
        <p:spPr>
          <a:xfrm>
            <a:off x="662523" y="5319780"/>
            <a:ext cx="0" cy="1413447"/>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293260" y="5373259"/>
            <a:ext cx="2217498" cy="1169551"/>
          </a:xfrm>
          <a:prstGeom prst="rect">
            <a:avLst/>
          </a:prstGeom>
          <a:solidFill>
            <a:schemeClr val="accent3">
              <a:lumMod val="60000"/>
              <a:lumOff val="40000"/>
            </a:schemeClr>
          </a:solidFill>
          <a:ln w="25400">
            <a:solidFill>
              <a:schemeClr val="accent3">
                <a:lumMod val="75000"/>
              </a:schemeClr>
            </a:solidFill>
          </a:ln>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県版Ｑ＆Ａの作成</a:t>
            </a:r>
            <a:r>
              <a:rPr lang="en-US" altLang="ja-JP" sz="1400" dirty="0" smtClean="0">
                <a:solidFill>
                  <a:prstClr val="black"/>
                </a:solidFill>
              </a:rPr>
              <a:t>】</a:t>
            </a:r>
          </a:p>
          <a:p>
            <a:endParaRPr lang="en-US" altLang="ja-JP" sz="1400" dirty="0" smtClean="0">
              <a:solidFill>
                <a:prstClr val="black"/>
              </a:solidFill>
            </a:endParaRPr>
          </a:p>
          <a:p>
            <a:r>
              <a:rPr lang="ja-JP" altLang="en-US" sz="1400" dirty="0">
                <a:solidFill>
                  <a:prstClr val="black"/>
                </a:solidFill>
              </a:rPr>
              <a:t>市町村</a:t>
            </a:r>
            <a:r>
              <a:rPr lang="ja-JP" altLang="en-US" sz="1400" dirty="0" smtClean="0">
                <a:solidFill>
                  <a:prstClr val="black"/>
                </a:solidFill>
              </a:rPr>
              <a:t>からの問い合わせを適宜まとめて全市町村へ情報提供</a:t>
            </a:r>
            <a:endParaRPr lang="ja-JP" altLang="en-US" sz="1400" dirty="0">
              <a:solidFill>
                <a:prstClr val="black"/>
              </a:solidFill>
            </a:endParaRPr>
          </a:p>
        </p:txBody>
      </p:sp>
      <p:cxnSp>
        <p:nvCxnSpPr>
          <p:cNvPr id="17" name="直線コネクタ 16"/>
          <p:cNvCxnSpPr/>
          <p:nvPr/>
        </p:nvCxnSpPr>
        <p:spPr>
          <a:xfrm>
            <a:off x="7978280" y="5394969"/>
            <a:ext cx="0" cy="317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371271" y="3789040"/>
            <a:ext cx="2262251"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112242" y="493172"/>
            <a:ext cx="9570988" cy="62643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3" name="コンテンツ プレースホルダ 2"/>
          <p:cNvGraphicFramePr>
            <a:graphicFrameLocks noGrp="1"/>
          </p:cNvGraphicFramePr>
          <p:nvPr>
            <p:ph idx="1"/>
            <p:extLst>
              <p:ext uri="{D42A27DB-BD31-4B8C-83A1-F6EECF244321}">
                <p14:modId xmlns:p14="http://schemas.microsoft.com/office/powerpoint/2010/main" val="116773052"/>
              </p:ext>
            </p:extLst>
          </p:nvPr>
        </p:nvGraphicFramePr>
        <p:xfrm>
          <a:off x="23" y="548680"/>
          <a:ext cx="3029493" cy="2500182"/>
        </p:xfrm>
        <a:graphic>
          <a:graphicData uri="http://schemas.openxmlformats.org/drawingml/2006/chart">
            <c:chart xmlns:c="http://schemas.openxmlformats.org/drawingml/2006/chart" xmlns:r="http://schemas.openxmlformats.org/officeDocument/2006/relationships" r:id="rId3"/>
          </a:graphicData>
        </a:graphic>
      </p:graphicFrame>
      <p:sp>
        <p:nvSpPr>
          <p:cNvPr id="1026" name="Text Box 2"/>
          <p:cNvSpPr txBox="1">
            <a:spLocks noChangeArrowheads="1"/>
          </p:cNvSpPr>
          <p:nvPr/>
        </p:nvSpPr>
        <p:spPr bwMode="auto">
          <a:xfrm>
            <a:off x="896556" y="2348880"/>
            <a:ext cx="1326147" cy="58759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 理解できた</a:t>
            </a:r>
          </a:p>
          <a:p>
            <a:pPr algn="just"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cs typeface="ＭＳ Ｐゴシック" pitchFamily="50" charset="-128"/>
              </a:rPr>
              <a:t>    61.8</a:t>
            </a: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sp>
        <p:nvSpPr>
          <p:cNvPr id="1027" name="Text Box 3"/>
          <p:cNvSpPr txBox="1">
            <a:spLocks noChangeArrowheads="1"/>
          </p:cNvSpPr>
          <p:nvPr/>
        </p:nvSpPr>
        <p:spPr bwMode="auto">
          <a:xfrm>
            <a:off x="244490" y="1504107"/>
            <a:ext cx="850813" cy="5429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普通</a:t>
            </a:r>
          </a:p>
          <a:p>
            <a:pPr algn="just"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cs typeface="ＭＳ Ｐゴシック" pitchFamily="50" charset="-128"/>
              </a:rPr>
              <a:t>35.5</a:t>
            </a: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cxnSp>
        <p:nvCxnSpPr>
          <p:cNvPr id="10" name="直線コネクタ 9"/>
          <p:cNvCxnSpPr/>
          <p:nvPr/>
        </p:nvCxnSpPr>
        <p:spPr>
          <a:xfrm flipV="1">
            <a:off x="194471" y="2996995"/>
            <a:ext cx="9443269" cy="3549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1865879" y="38621"/>
            <a:ext cx="6162685" cy="4545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市町村セミナー　アンケート結果</a:t>
            </a:r>
            <a:endParaRPr lang="ja-JP" altLang="en-US" dirty="0">
              <a:solidFill>
                <a:prstClr val="black"/>
              </a:solidFill>
            </a:endParaRPr>
          </a:p>
        </p:txBody>
      </p:sp>
      <p:sp>
        <p:nvSpPr>
          <p:cNvPr id="16" name="正方形/長方形 15"/>
          <p:cNvSpPr/>
          <p:nvPr/>
        </p:nvSpPr>
        <p:spPr>
          <a:xfrm>
            <a:off x="428497" y="692696"/>
            <a:ext cx="288632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45354" y="641438"/>
            <a:ext cx="2099921" cy="507831"/>
          </a:xfrm>
          <a:prstGeom prst="rect">
            <a:avLst/>
          </a:prstGeom>
          <a:noFill/>
        </p:spPr>
        <p:txBody>
          <a:bodyPr wrap="square" rtlCol="0">
            <a:spAutoFit/>
          </a:bodyPr>
          <a:lstStyle/>
          <a:p>
            <a:r>
              <a:rPr lang="ja-JP" altLang="en-US" sz="1400" dirty="0" smtClean="0">
                <a:solidFill>
                  <a:prstClr val="black"/>
                </a:solidFill>
              </a:rPr>
              <a:t>第１回</a:t>
            </a:r>
            <a:endParaRPr lang="en-US" altLang="ja-JP" sz="1400" dirty="0" smtClean="0">
              <a:solidFill>
                <a:prstClr val="black"/>
              </a:solidFill>
            </a:endParaRPr>
          </a:p>
          <a:p>
            <a:r>
              <a:rPr lang="ja-JP" altLang="en-US" sz="1300" dirty="0" smtClean="0">
                <a:solidFill>
                  <a:prstClr val="black"/>
                </a:solidFill>
              </a:rPr>
              <a:t>「早期移行の動機づけ」</a:t>
            </a:r>
            <a:endParaRPr lang="ja-JP" altLang="en-US" sz="1300" dirty="0">
              <a:solidFill>
                <a:prstClr val="black"/>
              </a:solidFill>
            </a:endParaRPr>
          </a:p>
        </p:txBody>
      </p:sp>
      <p:sp>
        <p:nvSpPr>
          <p:cNvPr id="18" name="テキスト ボックス 17"/>
          <p:cNvSpPr txBox="1"/>
          <p:nvPr/>
        </p:nvSpPr>
        <p:spPr>
          <a:xfrm>
            <a:off x="1865902" y="651480"/>
            <a:ext cx="2167719" cy="523220"/>
          </a:xfrm>
          <a:prstGeom prst="rect">
            <a:avLst/>
          </a:prstGeom>
          <a:noFill/>
        </p:spPr>
        <p:txBody>
          <a:bodyPr wrap="square" rtlCol="0">
            <a:spAutoFit/>
          </a:bodyPr>
          <a:lstStyle/>
          <a:p>
            <a:r>
              <a:rPr lang="ja-JP" altLang="en-US" sz="1400" dirty="0" smtClean="0">
                <a:solidFill>
                  <a:prstClr val="black"/>
                </a:solidFill>
              </a:rPr>
              <a:t>第２回</a:t>
            </a:r>
            <a:endParaRPr lang="en-US" altLang="ja-JP" sz="1400" dirty="0" smtClean="0">
              <a:solidFill>
                <a:prstClr val="black"/>
              </a:solidFill>
            </a:endParaRPr>
          </a:p>
          <a:p>
            <a:r>
              <a:rPr lang="ja-JP" altLang="en-US" sz="1400" dirty="0" smtClean="0">
                <a:solidFill>
                  <a:prstClr val="black"/>
                </a:solidFill>
              </a:rPr>
              <a:t>「移行の具体的実務」</a:t>
            </a:r>
            <a:endParaRPr lang="ja-JP" altLang="en-US" sz="1400" dirty="0">
              <a:solidFill>
                <a:prstClr val="black"/>
              </a:solidFill>
            </a:endParaRPr>
          </a:p>
        </p:txBody>
      </p:sp>
      <p:sp>
        <p:nvSpPr>
          <p:cNvPr id="19" name="テキスト ボックス 18"/>
          <p:cNvSpPr txBox="1"/>
          <p:nvPr/>
        </p:nvSpPr>
        <p:spPr>
          <a:xfrm>
            <a:off x="3668354" y="655626"/>
            <a:ext cx="2730303" cy="523220"/>
          </a:xfrm>
          <a:prstGeom prst="rect">
            <a:avLst/>
          </a:prstGeom>
          <a:noFill/>
        </p:spPr>
        <p:txBody>
          <a:bodyPr wrap="square" rtlCol="0">
            <a:spAutoFit/>
          </a:bodyPr>
          <a:lstStyle/>
          <a:p>
            <a:r>
              <a:rPr lang="ja-JP" altLang="en-US" sz="1400" dirty="0" smtClean="0">
                <a:solidFill>
                  <a:prstClr val="black"/>
                </a:solidFill>
              </a:rPr>
              <a:t>第３回</a:t>
            </a:r>
            <a:endParaRPr lang="en-US" altLang="ja-JP" sz="1400" dirty="0" smtClean="0">
              <a:solidFill>
                <a:prstClr val="black"/>
              </a:solidFill>
            </a:endParaRPr>
          </a:p>
          <a:p>
            <a:r>
              <a:rPr lang="ja-JP" altLang="en-US" sz="1400" dirty="0" smtClean="0">
                <a:solidFill>
                  <a:prstClr val="black"/>
                </a:solidFill>
              </a:rPr>
              <a:t>「生活支援体制の整備」</a:t>
            </a:r>
            <a:endParaRPr lang="ja-JP" altLang="en-US" sz="1400" dirty="0">
              <a:solidFill>
                <a:prstClr val="black"/>
              </a:solidFill>
            </a:endParaRPr>
          </a:p>
        </p:txBody>
      </p:sp>
      <p:sp>
        <p:nvSpPr>
          <p:cNvPr id="20" name="テキスト ボックス 19"/>
          <p:cNvSpPr txBox="1"/>
          <p:nvPr/>
        </p:nvSpPr>
        <p:spPr>
          <a:xfrm>
            <a:off x="5589842" y="675871"/>
            <a:ext cx="2028225" cy="523220"/>
          </a:xfrm>
          <a:prstGeom prst="rect">
            <a:avLst/>
          </a:prstGeom>
          <a:noFill/>
        </p:spPr>
        <p:txBody>
          <a:bodyPr wrap="square" rtlCol="0">
            <a:spAutoFit/>
          </a:bodyPr>
          <a:lstStyle/>
          <a:p>
            <a:r>
              <a:rPr lang="ja-JP" altLang="en-US" sz="1400" dirty="0" smtClean="0">
                <a:solidFill>
                  <a:prstClr val="black"/>
                </a:solidFill>
              </a:rPr>
              <a:t>第４回</a:t>
            </a:r>
            <a:endParaRPr lang="en-US" altLang="ja-JP" sz="1400" dirty="0" smtClean="0">
              <a:solidFill>
                <a:prstClr val="black"/>
              </a:solidFill>
            </a:endParaRPr>
          </a:p>
          <a:p>
            <a:r>
              <a:rPr lang="ja-JP" altLang="en-US" sz="1400" dirty="0" smtClean="0">
                <a:solidFill>
                  <a:prstClr val="black"/>
                </a:solidFill>
              </a:rPr>
              <a:t>「ﾁｪｯｸﾘｽﾄと介護予防」</a:t>
            </a:r>
            <a:endParaRPr lang="ja-JP" altLang="en-US" sz="1400" dirty="0">
              <a:solidFill>
                <a:prstClr val="black"/>
              </a:solidFill>
            </a:endParaRPr>
          </a:p>
        </p:txBody>
      </p:sp>
      <p:sp>
        <p:nvSpPr>
          <p:cNvPr id="21" name="テキスト ボックス 20"/>
          <p:cNvSpPr txBox="1"/>
          <p:nvPr/>
        </p:nvSpPr>
        <p:spPr>
          <a:xfrm>
            <a:off x="7515879" y="656465"/>
            <a:ext cx="2190268" cy="523220"/>
          </a:xfrm>
          <a:prstGeom prst="rect">
            <a:avLst/>
          </a:prstGeom>
          <a:noFill/>
        </p:spPr>
        <p:txBody>
          <a:bodyPr wrap="square" rtlCol="0">
            <a:spAutoFit/>
          </a:bodyPr>
          <a:lstStyle/>
          <a:p>
            <a:r>
              <a:rPr lang="ja-JP" altLang="en-US" sz="1400" dirty="0" smtClean="0">
                <a:solidFill>
                  <a:prstClr val="black"/>
                </a:solidFill>
              </a:rPr>
              <a:t>第６回</a:t>
            </a:r>
            <a:endParaRPr lang="en-US" altLang="ja-JP" sz="1400" dirty="0" smtClean="0">
              <a:solidFill>
                <a:prstClr val="black"/>
              </a:solidFill>
            </a:endParaRPr>
          </a:p>
          <a:p>
            <a:r>
              <a:rPr lang="ja-JP" altLang="en-US" sz="1400" dirty="0" smtClean="0">
                <a:solidFill>
                  <a:prstClr val="black"/>
                </a:solidFill>
              </a:rPr>
              <a:t>「介護予防ｹｱﾏﾈｼﾞﾒﾝﾄ」</a:t>
            </a:r>
            <a:endParaRPr lang="ja-JP" altLang="en-US" sz="1400" dirty="0">
              <a:solidFill>
                <a:prstClr val="black"/>
              </a:solidFill>
            </a:endParaRPr>
          </a:p>
        </p:txBody>
      </p:sp>
      <p:graphicFrame>
        <p:nvGraphicFramePr>
          <p:cNvPr id="22" name="グラフ 21"/>
          <p:cNvGraphicFramePr/>
          <p:nvPr>
            <p:extLst>
              <p:ext uri="{D42A27DB-BD31-4B8C-83A1-F6EECF244321}">
                <p14:modId xmlns:p14="http://schemas.microsoft.com/office/powerpoint/2010/main" val="3485647441"/>
              </p:ext>
            </p:extLst>
          </p:nvPr>
        </p:nvGraphicFramePr>
        <p:xfrm>
          <a:off x="1988671" y="1124747"/>
          <a:ext cx="1863566" cy="161723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2"/>
          <p:cNvSpPr txBox="1">
            <a:spLocks noChangeArrowheads="1"/>
          </p:cNvSpPr>
          <p:nvPr/>
        </p:nvSpPr>
        <p:spPr bwMode="auto">
          <a:xfrm>
            <a:off x="2924775" y="2132856"/>
            <a:ext cx="1404156" cy="58759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endParaRPr lang="en-US" altLang="ja-JP" sz="1200" b="1" dirty="0" smtClean="0">
              <a:solidFill>
                <a:prstClr val="black"/>
              </a:solidFill>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理解できた</a:t>
            </a:r>
          </a:p>
          <a:p>
            <a:pPr algn="just"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cs typeface="ＭＳ Ｐゴシック" pitchFamily="50" charset="-128"/>
              </a:rPr>
              <a:t>62.4</a:t>
            </a: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graphicFrame>
        <p:nvGraphicFramePr>
          <p:cNvPr id="25" name="グラフ 24"/>
          <p:cNvGraphicFramePr/>
          <p:nvPr>
            <p:extLst>
              <p:ext uri="{D42A27DB-BD31-4B8C-83A1-F6EECF244321}">
                <p14:modId xmlns:p14="http://schemas.microsoft.com/office/powerpoint/2010/main" val="2601115480"/>
              </p:ext>
            </p:extLst>
          </p:nvPr>
        </p:nvGraphicFramePr>
        <p:xfrm>
          <a:off x="4020289" y="1085797"/>
          <a:ext cx="2106234" cy="165618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 Box 2"/>
          <p:cNvSpPr txBox="1">
            <a:spLocks noChangeArrowheads="1"/>
          </p:cNvSpPr>
          <p:nvPr/>
        </p:nvSpPr>
        <p:spPr bwMode="auto">
          <a:xfrm>
            <a:off x="4792409" y="2072902"/>
            <a:ext cx="1404156" cy="58759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endParaRPr lang="en-US" altLang="ja-JP" sz="1200" b="1" dirty="0" smtClean="0">
              <a:solidFill>
                <a:prstClr val="black"/>
              </a:solidFill>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  理解できた</a:t>
            </a:r>
          </a:p>
          <a:p>
            <a:pPr algn="just"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cs typeface="ＭＳ Ｐゴシック" pitchFamily="50" charset="-128"/>
              </a:rPr>
              <a:t>    60.7</a:t>
            </a:r>
            <a:r>
              <a:rPr lang="ja-JP" altLang="en-US" sz="1200" b="1" dirty="0" smtClean="0">
                <a:solidFill>
                  <a:prstClr val="black"/>
                </a:solidFill>
                <a:latin typeface="ＭＳ ゴシック" pitchFamily="49" charset="-128"/>
                <a:ea typeface="ＭＳ ゴシック" pitchFamily="49" charset="-128"/>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graphicFrame>
        <p:nvGraphicFramePr>
          <p:cNvPr id="27" name="グラフ 26"/>
          <p:cNvGraphicFramePr/>
          <p:nvPr>
            <p:extLst>
              <p:ext uri="{D42A27DB-BD31-4B8C-83A1-F6EECF244321}">
                <p14:modId xmlns:p14="http://schemas.microsoft.com/office/powerpoint/2010/main" val="3768967850"/>
              </p:ext>
            </p:extLst>
          </p:nvPr>
        </p:nvGraphicFramePr>
        <p:xfrm>
          <a:off x="5916279" y="875717"/>
          <a:ext cx="2127385" cy="1975546"/>
        </p:xfrm>
        <a:graphic>
          <a:graphicData uri="http://schemas.openxmlformats.org/drawingml/2006/chart">
            <c:chart xmlns:c="http://schemas.openxmlformats.org/drawingml/2006/chart" xmlns:r="http://schemas.openxmlformats.org/officeDocument/2006/relationships" r:id="rId6"/>
          </a:graphicData>
        </a:graphic>
      </p:graphicFrame>
      <p:sp>
        <p:nvSpPr>
          <p:cNvPr id="32" name="テキスト ボックス 31"/>
          <p:cNvSpPr txBox="1"/>
          <p:nvPr/>
        </p:nvSpPr>
        <p:spPr>
          <a:xfrm>
            <a:off x="220355" y="5710073"/>
            <a:ext cx="4810654" cy="830997"/>
          </a:xfrm>
          <a:prstGeom prst="rect">
            <a:avLst/>
          </a:prstGeom>
          <a:solidFill>
            <a:schemeClr val="accent5">
              <a:lumMod val="60000"/>
              <a:lumOff val="40000"/>
            </a:schemeClr>
          </a:solidFill>
        </p:spPr>
        <p:txBody>
          <a:bodyPr wrap="square" rtlCol="0">
            <a:spAutoFit/>
          </a:bodyPr>
          <a:lstStyle/>
          <a:p>
            <a:r>
              <a:rPr lang="ja-JP" altLang="en-US" sz="1600" dirty="0" smtClean="0">
                <a:solidFill>
                  <a:prstClr val="black"/>
                </a:solidFill>
              </a:rPr>
              <a:t>早期移行のメリットを理解するとともに、事業移行への漠然とした不安が回を追うごとに解消され、具体的に検討を行う市町村が出てきた。</a:t>
            </a:r>
            <a:endParaRPr lang="ja-JP" altLang="en-US" sz="1600" dirty="0">
              <a:solidFill>
                <a:prstClr val="black"/>
              </a:solidFill>
            </a:endParaRPr>
          </a:p>
        </p:txBody>
      </p:sp>
      <p:sp>
        <p:nvSpPr>
          <p:cNvPr id="36" name="テキスト ボックス 35"/>
          <p:cNvSpPr txBox="1"/>
          <p:nvPr/>
        </p:nvSpPr>
        <p:spPr>
          <a:xfrm>
            <a:off x="6357179" y="5373216"/>
            <a:ext cx="2727993" cy="338554"/>
          </a:xfrm>
          <a:prstGeom prst="rect">
            <a:avLst/>
          </a:prstGeom>
          <a:noFill/>
          <a:ln w="38100">
            <a:solidFill>
              <a:srgbClr val="FF0000"/>
            </a:solidFill>
            <a:prstDash val="sysDash"/>
          </a:ln>
        </p:spPr>
        <p:txBody>
          <a:bodyPr wrap="square" rtlCol="0">
            <a:spAutoFit/>
          </a:bodyPr>
          <a:lstStyle/>
          <a:p>
            <a:r>
              <a:rPr lang="ja-JP" altLang="en-US" sz="1600" dirty="0" smtClean="0">
                <a:solidFill>
                  <a:prstClr val="black"/>
                </a:solidFill>
              </a:rPr>
              <a:t>　平成２７年度移行（予定）　</a:t>
            </a:r>
            <a:endParaRPr lang="ja-JP" altLang="en-US" sz="1600" dirty="0">
              <a:solidFill>
                <a:prstClr val="black"/>
              </a:solidFill>
            </a:endParaRPr>
          </a:p>
        </p:txBody>
      </p:sp>
      <p:sp>
        <p:nvSpPr>
          <p:cNvPr id="28" name="テキスト ボックス 27"/>
          <p:cNvSpPr txBox="1"/>
          <p:nvPr/>
        </p:nvSpPr>
        <p:spPr>
          <a:xfrm>
            <a:off x="194471" y="3140976"/>
            <a:ext cx="9281450" cy="2062103"/>
          </a:xfrm>
          <a:prstGeom prst="rect">
            <a:avLst/>
          </a:prstGeom>
          <a:solidFill>
            <a:schemeClr val="accent5">
              <a:lumMod val="60000"/>
              <a:lumOff val="40000"/>
            </a:schemeClr>
          </a:solid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工夫</a:t>
            </a:r>
            <a:r>
              <a:rPr lang="en-US" altLang="ja-JP" sz="1600" dirty="0" smtClean="0">
                <a:solidFill>
                  <a:prstClr val="black"/>
                </a:solidFill>
              </a:rPr>
              <a:t>】</a:t>
            </a:r>
          </a:p>
          <a:p>
            <a:r>
              <a:rPr lang="ja-JP" altLang="en-US" sz="1600" dirty="0" smtClean="0">
                <a:solidFill>
                  <a:prstClr val="black"/>
                </a:solidFill>
              </a:rPr>
              <a:t>○第</a:t>
            </a:r>
            <a:r>
              <a:rPr lang="en-US" altLang="ja-JP" sz="1600" dirty="0" smtClean="0">
                <a:solidFill>
                  <a:prstClr val="black"/>
                </a:solidFill>
              </a:rPr>
              <a:t>1</a:t>
            </a:r>
            <a:r>
              <a:rPr lang="ja-JP" altLang="en-US" sz="1600" dirty="0" smtClean="0">
                <a:solidFill>
                  <a:prstClr val="black"/>
                </a:solidFill>
              </a:rPr>
              <a:t>回目に三菱ＵＦＪリサーチ＆コンサル</a:t>
            </a:r>
            <a:r>
              <a:rPr lang="ja-JP" altLang="en-US" sz="1600" dirty="0">
                <a:solidFill>
                  <a:prstClr val="black"/>
                </a:solidFill>
              </a:rPr>
              <a:t>ティング</a:t>
            </a:r>
            <a:r>
              <a:rPr lang="ja-JP" altLang="en-US" sz="1600" dirty="0" smtClean="0">
                <a:solidFill>
                  <a:prstClr val="black"/>
                </a:solidFill>
              </a:rPr>
              <a:t>の岩名主任研究員及び厚労省老健局振興課から事業の趣旨、早期移行の意義について十分に説明いただき動機づけを行った。</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⇒これにより多くの市町村の意識が変わった。</a:t>
            </a:r>
            <a:endParaRPr lang="en-US" altLang="ja-JP" sz="1600" dirty="0" smtClean="0">
              <a:solidFill>
                <a:prstClr val="black"/>
              </a:solidFill>
            </a:endParaRPr>
          </a:p>
          <a:p>
            <a:r>
              <a:rPr lang="ja-JP" altLang="en-US" sz="1600" dirty="0" smtClean="0">
                <a:solidFill>
                  <a:prstClr val="black"/>
                </a:solidFill>
              </a:rPr>
              <a:t>○県内、県外から先行自治体を招へいし、十分な時間を確保することで、具体的かつ詳細に説明をいただくことができた。</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講師：県内（松戸市、流山市）、神奈川県小田原市・平塚市、奈良県生駒市の担当課長　など</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第</a:t>
            </a:r>
            <a:r>
              <a:rPr lang="en-US" altLang="ja-JP" sz="1600" dirty="0" smtClean="0">
                <a:solidFill>
                  <a:prstClr val="black"/>
                </a:solidFill>
              </a:rPr>
              <a:t>1</a:t>
            </a:r>
            <a:r>
              <a:rPr lang="ja-JP" altLang="en-US" sz="1600" dirty="0" smtClean="0">
                <a:solidFill>
                  <a:prstClr val="black"/>
                </a:solidFill>
              </a:rPr>
              <a:t>回～</a:t>
            </a:r>
            <a:r>
              <a:rPr lang="en-US" altLang="ja-JP" sz="1600" dirty="0" smtClean="0">
                <a:solidFill>
                  <a:prstClr val="black"/>
                </a:solidFill>
              </a:rPr>
              <a:t>4</a:t>
            </a:r>
            <a:r>
              <a:rPr lang="ja-JP" altLang="en-US" sz="1600" dirty="0" smtClean="0">
                <a:solidFill>
                  <a:prstClr val="black"/>
                </a:solidFill>
              </a:rPr>
              <a:t>回　</a:t>
            </a:r>
            <a:r>
              <a:rPr lang="en-US" altLang="ja-JP" sz="1600" dirty="0" smtClean="0">
                <a:solidFill>
                  <a:prstClr val="black"/>
                </a:solidFill>
              </a:rPr>
              <a:t>1</a:t>
            </a:r>
            <a:r>
              <a:rPr lang="ja-JP" altLang="en-US" sz="1600" dirty="0" smtClean="0">
                <a:solidFill>
                  <a:prstClr val="black"/>
                </a:solidFill>
              </a:rPr>
              <a:t>日　第</a:t>
            </a:r>
            <a:r>
              <a:rPr lang="en-US" altLang="ja-JP" sz="1600" dirty="0" smtClean="0">
                <a:solidFill>
                  <a:prstClr val="black"/>
                </a:solidFill>
              </a:rPr>
              <a:t>5</a:t>
            </a:r>
            <a:r>
              <a:rPr lang="ja-JP" altLang="en-US" sz="1600" dirty="0" smtClean="0">
                <a:solidFill>
                  <a:prstClr val="black"/>
                </a:solidFill>
              </a:rPr>
              <a:t>回、</a:t>
            </a:r>
            <a:r>
              <a:rPr lang="en-US" altLang="ja-JP" sz="1600" dirty="0" smtClean="0">
                <a:solidFill>
                  <a:prstClr val="black"/>
                </a:solidFill>
              </a:rPr>
              <a:t>6</a:t>
            </a:r>
            <a:r>
              <a:rPr lang="ja-JP" altLang="en-US" sz="1600" dirty="0" smtClean="0">
                <a:solidFill>
                  <a:prstClr val="black"/>
                </a:solidFill>
              </a:rPr>
              <a:t>回　午後半日</a:t>
            </a:r>
            <a:endParaRPr lang="en-US" altLang="ja-JP" sz="1600" dirty="0" smtClean="0">
              <a:solidFill>
                <a:prstClr val="black"/>
              </a:solidFill>
            </a:endParaRPr>
          </a:p>
        </p:txBody>
      </p:sp>
      <p:sp>
        <p:nvSpPr>
          <p:cNvPr id="2" name="下矢印 1"/>
          <p:cNvSpPr/>
          <p:nvPr/>
        </p:nvSpPr>
        <p:spPr>
          <a:xfrm>
            <a:off x="1754668" y="5301208"/>
            <a:ext cx="1133623" cy="338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371303" y="6388189"/>
            <a:ext cx="958707" cy="369332"/>
          </a:xfrm>
          <a:prstGeom prst="rect">
            <a:avLst/>
          </a:prstGeom>
          <a:noFill/>
        </p:spPr>
        <p:txBody>
          <a:bodyPr wrap="square" rtlCol="0">
            <a:spAutoFit/>
          </a:bodyPr>
          <a:lstStyle/>
          <a:p>
            <a:r>
              <a:rPr lang="ja-JP" altLang="en-US" dirty="0" smtClean="0">
                <a:solidFill>
                  <a:prstClr val="black"/>
                </a:solidFill>
              </a:rPr>
              <a:t>結果</a:t>
            </a:r>
            <a:endParaRPr lang="ja-JP" altLang="en-US" dirty="0">
              <a:solidFill>
                <a:prstClr val="black"/>
              </a:solidFill>
            </a:endParaRPr>
          </a:p>
        </p:txBody>
      </p:sp>
      <p:sp>
        <p:nvSpPr>
          <p:cNvPr id="9" name="テキスト ボックス 8"/>
          <p:cNvSpPr txBox="1"/>
          <p:nvPr/>
        </p:nvSpPr>
        <p:spPr>
          <a:xfrm>
            <a:off x="6100979" y="5799103"/>
            <a:ext cx="1174704" cy="523220"/>
          </a:xfrm>
          <a:prstGeom prst="rect">
            <a:avLst/>
          </a:prstGeom>
          <a:noFill/>
        </p:spPr>
        <p:txBody>
          <a:bodyPr wrap="square" rtlCol="0">
            <a:spAutoFit/>
          </a:bodyPr>
          <a:lstStyle/>
          <a:p>
            <a:r>
              <a:rPr lang="en-US" altLang="ja-JP" sz="2800" dirty="0" smtClean="0">
                <a:solidFill>
                  <a:prstClr val="black"/>
                </a:solidFill>
              </a:rPr>
              <a:t>5</a:t>
            </a:r>
            <a:r>
              <a:rPr lang="ja-JP" altLang="en-US" sz="2800" dirty="0" smtClean="0">
                <a:solidFill>
                  <a:prstClr val="black"/>
                </a:solidFill>
              </a:rPr>
              <a:t>市</a:t>
            </a:r>
            <a:endParaRPr lang="ja-JP" altLang="en-US" sz="2800" dirty="0">
              <a:solidFill>
                <a:prstClr val="black"/>
              </a:solidFill>
            </a:endParaRPr>
          </a:p>
        </p:txBody>
      </p:sp>
      <p:sp>
        <p:nvSpPr>
          <p:cNvPr id="11" name="右矢印 10"/>
          <p:cNvSpPr/>
          <p:nvPr/>
        </p:nvSpPr>
        <p:spPr>
          <a:xfrm>
            <a:off x="7023085" y="5963421"/>
            <a:ext cx="505195" cy="236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ストライプ矢印 11"/>
          <p:cNvSpPr/>
          <p:nvPr/>
        </p:nvSpPr>
        <p:spPr>
          <a:xfrm>
            <a:off x="5371325" y="5799103"/>
            <a:ext cx="755221" cy="5232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7610909" y="5799146"/>
            <a:ext cx="1944606" cy="507831"/>
          </a:xfrm>
          <a:prstGeom prst="rect">
            <a:avLst/>
          </a:prstGeom>
          <a:noFill/>
        </p:spPr>
        <p:txBody>
          <a:bodyPr wrap="square" rtlCol="0">
            <a:spAutoFit/>
          </a:bodyPr>
          <a:lstStyle/>
          <a:p>
            <a:r>
              <a:rPr lang="ja-JP" altLang="en-US" sz="2700" dirty="0" smtClean="0">
                <a:solidFill>
                  <a:prstClr val="black"/>
                </a:solidFill>
              </a:rPr>
              <a:t>１８市町</a:t>
            </a:r>
            <a:endParaRPr lang="ja-JP" altLang="en-US" sz="2700" dirty="0">
              <a:solidFill>
                <a:prstClr val="black"/>
              </a:solidFill>
            </a:endParaRPr>
          </a:p>
        </p:txBody>
      </p:sp>
      <p:graphicFrame>
        <p:nvGraphicFramePr>
          <p:cNvPr id="31" name="グラフ 30"/>
          <p:cNvGraphicFramePr/>
          <p:nvPr/>
        </p:nvGraphicFramePr>
        <p:xfrm>
          <a:off x="7379399" y="1124744"/>
          <a:ext cx="2612740" cy="1656184"/>
        </p:xfrm>
        <a:graphic>
          <a:graphicData uri="http://schemas.openxmlformats.org/drawingml/2006/chart">
            <c:chart xmlns:c="http://schemas.openxmlformats.org/drawingml/2006/chart" xmlns:r="http://schemas.openxmlformats.org/officeDocument/2006/relationships" r:id="rId7"/>
          </a:graphicData>
        </a:graphic>
      </p:graphicFrame>
      <p:sp>
        <p:nvSpPr>
          <p:cNvPr id="35" name="Text Box 2"/>
          <p:cNvSpPr txBox="1">
            <a:spLocks noChangeArrowheads="1"/>
          </p:cNvSpPr>
          <p:nvPr/>
        </p:nvSpPr>
        <p:spPr bwMode="auto">
          <a:xfrm>
            <a:off x="8619431" y="2276915"/>
            <a:ext cx="1110771" cy="41188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base">
              <a:spcBef>
                <a:spcPct val="0"/>
              </a:spcBef>
              <a:spcAft>
                <a:spcPct val="0"/>
              </a:spcAft>
            </a:pPr>
            <a:r>
              <a:rPr lang="ja-JP" altLang="en-US" sz="1200" b="1" dirty="0" smtClean="0">
                <a:solidFill>
                  <a:sysClr val="windowText" lastClr="000000"/>
                </a:solidFill>
                <a:latin typeface="ＭＳ ゴシック" pitchFamily="49" charset="-128"/>
                <a:ea typeface="ＭＳ ゴシック" pitchFamily="49" charset="-128"/>
                <a:cs typeface="ＭＳ Ｐゴシック" pitchFamily="50" charset="-128"/>
              </a:rPr>
              <a:t> 理解できた</a:t>
            </a:r>
            <a:r>
              <a:rPr lang="en-US" altLang="ja-JP" sz="1200" b="1" dirty="0" smtClean="0">
                <a:solidFill>
                  <a:sysClr val="windowText" lastClr="000000"/>
                </a:solidFill>
                <a:latin typeface="ＭＳ ゴシック" pitchFamily="49" charset="-128"/>
                <a:ea typeface="ＭＳ ゴシック" pitchFamily="49" charset="-128"/>
                <a:cs typeface="ＭＳ Ｐゴシック" pitchFamily="50" charset="-128"/>
              </a:rPr>
              <a:t>56.7</a:t>
            </a:r>
            <a:r>
              <a:rPr lang="ja-JP" altLang="en-US" sz="1200" b="1" dirty="0" smtClean="0">
                <a:solidFill>
                  <a:sysClr val="windowText" lastClr="000000"/>
                </a:solidFill>
                <a:latin typeface="ＭＳ ゴシック" pitchFamily="49" charset="-128"/>
                <a:ea typeface="ＭＳ ゴシック" pitchFamily="49" charset="-128"/>
                <a:cs typeface="ＭＳ Ｐゴシック" pitchFamily="50" charset="-128"/>
              </a:rPr>
              <a:t>％</a:t>
            </a:r>
            <a:endParaRPr lang="ja-JP" altLang="en-US" sz="1200" dirty="0" smtClean="0">
              <a:solidFill>
                <a:sysClr val="windowText" lastClr="000000"/>
              </a:solidFill>
              <a:latin typeface="Arial" pitchFamily="34" charset="0"/>
              <a:cs typeface="ＭＳ Ｐゴシック" pitchFamily="50" charset="-128"/>
            </a:endParaRPr>
          </a:p>
        </p:txBody>
      </p:sp>
      <p:sp>
        <p:nvSpPr>
          <p:cNvPr id="37" name="Text Box 3"/>
          <p:cNvSpPr txBox="1">
            <a:spLocks noChangeArrowheads="1"/>
          </p:cNvSpPr>
          <p:nvPr/>
        </p:nvSpPr>
        <p:spPr bwMode="auto">
          <a:xfrm>
            <a:off x="7761312" y="1628800"/>
            <a:ext cx="680338" cy="51362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base">
              <a:spcBef>
                <a:spcPct val="0"/>
              </a:spcBef>
              <a:spcAft>
                <a:spcPct val="0"/>
              </a:spcAft>
            </a:pPr>
            <a:r>
              <a:rPr lang="ja-JP" altLang="en-US" sz="1200" b="1" dirty="0" smtClean="0">
                <a:solidFill>
                  <a:sysClr val="windowText" lastClr="000000"/>
                </a:solidFill>
                <a:latin typeface="ＭＳ ゴシック" pitchFamily="49" charset="-128"/>
                <a:ea typeface="ＭＳ ゴシック" pitchFamily="49" charset="-128"/>
                <a:cs typeface="ＭＳ Ｐゴシック" pitchFamily="50" charset="-128"/>
              </a:rPr>
              <a:t>普通</a:t>
            </a:r>
          </a:p>
          <a:p>
            <a:pPr algn="just" fontAlgn="base">
              <a:spcBef>
                <a:spcPct val="0"/>
              </a:spcBef>
              <a:spcAft>
                <a:spcPct val="0"/>
              </a:spcAft>
            </a:pPr>
            <a:r>
              <a:rPr lang="en-US" altLang="ja-JP" sz="1200" b="1" dirty="0" smtClean="0">
                <a:solidFill>
                  <a:sysClr val="windowText" lastClr="000000"/>
                </a:solidFill>
                <a:latin typeface="ＭＳ ゴシック" pitchFamily="49" charset="-128"/>
                <a:ea typeface="ＭＳ ゴシック" pitchFamily="49" charset="-128"/>
                <a:cs typeface="ＭＳ Ｐゴシック" pitchFamily="50" charset="-128"/>
              </a:rPr>
              <a:t>36.7</a:t>
            </a:r>
            <a:r>
              <a:rPr lang="ja-JP" altLang="en-US" sz="1200" b="1" dirty="0" smtClean="0">
                <a:solidFill>
                  <a:sysClr val="windowText" lastClr="000000"/>
                </a:solidFill>
                <a:latin typeface="ＭＳ ゴシック" pitchFamily="49" charset="-128"/>
                <a:ea typeface="ＭＳ ゴシック" pitchFamily="49" charset="-128"/>
                <a:cs typeface="ＭＳ Ｐゴシック" pitchFamily="50" charset="-128"/>
              </a:rPr>
              <a:t>％</a:t>
            </a:r>
            <a:endParaRPr lang="ja-JP" altLang="en-US" sz="1200" dirty="0" smtClean="0">
              <a:solidFill>
                <a:sysClr val="windowText" lastClr="000000"/>
              </a:solidFill>
              <a:latin typeface="Arial" pitchFamily="34" charset="0"/>
              <a:cs typeface="ＭＳ Ｐゴシック" pitchFamily="50" charset="-128"/>
            </a:endParaRPr>
          </a:p>
        </p:txBody>
      </p:sp>
      <p:sp>
        <p:nvSpPr>
          <p:cNvPr id="41" name="テキスト ボックス 40"/>
          <p:cNvSpPr txBox="1"/>
          <p:nvPr/>
        </p:nvSpPr>
        <p:spPr>
          <a:xfrm>
            <a:off x="6981225" y="6237312"/>
            <a:ext cx="2652295" cy="369332"/>
          </a:xfrm>
          <a:prstGeom prst="rect">
            <a:avLst/>
          </a:prstGeom>
          <a:noFill/>
        </p:spPr>
        <p:txBody>
          <a:bodyPr wrap="square" rtlCol="0">
            <a:spAutoFit/>
          </a:bodyPr>
          <a:lstStyle/>
          <a:p>
            <a:r>
              <a:rPr lang="ja-JP" altLang="en-US" dirty="0" smtClean="0">
                <a:solidFill>
                  <a:prstClr val="black"/>
                </a:solidFill>
              </a:rPr>
              <a:t>（平成</a:t>
            </a:r>
            <a:r>
              <a:rPr lang="en-US" altLang="ja-JP" dirty="0" smtClean="0">
                <a:solidFill>
                  <a:prstClr val="black"/>
                </a:solidFill>
              </a:rPr>
              <a:t>27</a:t>
            </a:r>
            <a:r>
              <a:rPr lang="ja-JP" altLang="en-US" dirty="0" smtClean="0">
                <a:solidFill>
                  <a:prstClr val="black"/>
                </a:solidFill>
              </a:rPr>
              <a:t>年</a:t>
            </a:r>
            <a:r>
              <a:rPr lang="en-US" altLang="ja-JP" dirty="0" smtClean="0">
                <a:solidFill>
                  <a:prstClr val="black"/>
                </a:solidFill>
              </a:rPr>
              <a:t>10</a:t>
            </a:r>
            <a:r>
              <a:rPr lang="ja-JP" altLang="en-US" dirty="0" smtClean="0">
                <a:solidFill>
                  <a:prstClr val="black"/>
                </a:solidFill>
              </a:rPr>
              <a:t>月現在）</a:t>
            </a:r>
            <a:endParaRPr lang="ja-JP" altLang="en-US" dirty="0">
              <a:solidFill>
                <a:prstClr val="black"/>
              </a:solidFill>
            </a:endParaRPr>
          </a:p>
        </p:txBody>
      </p:sp>
      <p:sp>
        <p:nvSpPr>
          <p:cNvPr id="42" name="テキスト ボックス 41"/>
          <p:cNvSpPr txBox="1"/>
          <p:nvPr/>
        </p:nvSpPr>
        <p:spPr>
          <a:xfrm>
            <a:off x="7449277" y="2708963"/>
            <a:ext cx="1872208"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第</a:t>
            </a:r>
            <a:r>
              <a:rPr lang="en-US" altLang="ja-JP" sz="1400" dirty="0" smtClean="0">
                <a:solidFill>
                  <a:prstClr val="black"/>
                </a:solidFill>
              </a:rPr>
              <a:t>5</a:t>
            </a:r>
            <a:r>
              <a:rPr lang="ja-JP" altLang="en-US" sz="1400" dirty="0" smtClean="0">
                <a:solidFill>
                  <a:prstClr val="black"/>
                </a:solidFill>
              </a:rPr>
              <a:t>回は実施せず</a:t>
            </a:r>
            <a:endParaRPr lang="ja-JP" altLang="en-US" sz="1400" dirty="0">
              <a:solidFill>
                <a:prstClr val="black"/>
              </a:solidFill>
            </a:endParaRPr>
          </a:p>
        </p:txBody>
      </p:sp>
    </p:spTree>
    <p:extLst>
      <p:ext uri="{BB962C8B-B14F-4D97-AF65-F5344CB8AC3E}">
        <p14:creationId xmlns:p14="http://schemas.microsoft.com/office/powerpoint/2010/main" val="139873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0489" y="188640"/>
            <a:ext cx="9361040" cy="640871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506508" y="332657"/>
            <a:ext cx="8970997" cy="1015663"/>
          </a:xfrm>
          <a:prstGeom prst="rect">
            <a:avLst/>
          </a:prstGeom>
          <a:solidFill>
            <a:srgbClr val="FFFF00"/>
          </a:solidFill>
          <a:ln>
            <a:solidFill>
              <a:schemeClr val="tx1"/>
            </a:solidFill>
          </a:ln>
        </p:spPr>
        <p:txBody>
          <a:bodyPr wrap="square" rtlCol="0">
            <a:spAutoFit/>
          </a:bodyPr>
          <a:lstStyle/>
          <a:p>
            <a:r>
              <a:rPr lang="en-US" altLang="ja-JP" sz="2000" dirty="0" smtClean="0">
                <a:solidFill>
                  <a:prstClr val="black"/>
                </a:solidFill>
              </a:rPr>
              <a:t>※</a:t>
            </a:r>
            <a:r>
              <a:rPr lang="ja-JP" altLang="en-US" sz="2000" dirty="0" smtClean="0">
                <a:solidFill>
                  <a:prstClr val="black"/>
                </a:solidFill>
              </a:rPr>
              <a:t>参考</a:t>
            </a:r>
            <a:endParaRPr lang="en-US" altLang="ja-JP" sz="2000" dirty="0" smtClean="0">
              <a:solidFill>
                <a:prstClr val="black"/>
              </a:solidFill>
            </a:endParaRPr>
          </a:p>
          <a:p>
            <a:r>
              <a:rPr lang="ja-JP" altLang="en-US" sz="2000" dirty="0" smtClean="0">
                <a:solidFill>
                  <a:prstClr val="black"/>
                </a:solidFill>
              </a:rPr>
              <a:t>新しい総合事業の移行に向けて、更に理解を深めたいことや課題に感じていることについて（第１回市町村セミナーアンケート調査）</a:t>
            </a:r>
            <a:endParaRPr lang="ja-JP" altLang="en-US" sz="2000" dirty="0">
              <a:solidFill>
                <a:prstClr val="black"/>
              </a:solidFill>
            </a:endParaRPr>
          </a:p>
        </p:txBody>
      </p:sp>
      <p:graphicFrame>
        <p:nvGraphicFramePr>
          <p:cNvPr id="8" name="コンテンツ プレースホルダ 7"/>
          <p:cNvGraphicFramePr>
            <a:graphicFrameLocks noGrp="1"/>
          </p:cNvGraphicFramePr>
          <p:nvPr>
            <p:ph idx="1"/>
          </p:nvPr>
        </p:nvGraphicFramePr>
        <p:xfrm>
          <a:off x="495300" y="1600200"/>
          <a:ext cx="8915400" cy="4925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23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図形 106"/>
          <p:cNvCxnSpPr/>
          <p:nvPr/>
        </p:nvCxnSpPr>
        <p:spPr>
          <a:xfrm>
            <a:off x="5190877" y="2895512"/>
            <a:ext cx="137027" cy="1613608"/>
          </a:xfrm>
          <a:prstGeom prst="bentConnector2">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6456" y="5301208"/>
            <a:ext cx="5400600" cy="1521692"/>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a:t>
            </a: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ja-JP" altLang="en-US" sz="1200" dirty="0">
              <a:solidFill>
                <a:prstClr val="black"/>
              </a:solidFill>
            </a:endParaRPr>
          </a:p>
        </p:txBody>
      </p:sp>
      <p:sp>
        <p:nvSpPr>
          <p:cNvPr id="6" name="角丸四角形 5"/>
          <p:cNvSpPr/>
          <p:nvPr/>
        </p:nvSpPr>
        <p:spPr>
          <a:xfrm>
            <a:off x="0" y="764704"/>
            <a:ext cx="5400600" cy="4320480"/>
          </a:xfrm>
          <a:prstGeom prst="roundRect">
            <a:avLst>
              <a:gd name="adj" fmla="val 268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900" dirty="0">
              <a:solidFill>
                <a:prstClr val="black"/>
              </a:solidFill>
              <a:latin typeface="ＭＳ Ｐゴシック"/>
            </a:endParaRPr>
          </a:p>
          <a:p>
            <a:pPr>
              <a:defRPr/>
            </a:pPr>
            <a:endParaRPr lang="en-US" altLang="ja-JP" sz="900" dirty="0">
              <a:solidFill>
                <a:prstClr val="black"/>
              </a:solidFill>
              <a:latin typeface="ＭＳ Ｐゴシック"/>
            </a:endParaRPr>
          </a:p>
        </p:txBody>
      </p:sp>
      <p:sp>
        <p:nvSpPr>
          <p:cNvPr id="27" name="正方形/長方形 26"/>
          <p:cNvSpPr/>
          <p:nvPr/>
        </p:nvSpPr>
        <p:spPr>
          <a:xfrm>
            <a:off x="6251798" y="305224"/>
            <a:ext cx="4232920" cy="2524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800" dirty="0" smtClean="0">
                <a:solidFill>
                  <a:prstClr val="black"/>
                </a:solidFill>
                <a:latin typeface="HG丸ｺﾞｼｯｸM-PRO" pitchFamily="50" charset="-128"/>
                <a:ea typeface="HG丸ｺﾞｼｯｸM-PRO" pitchFamily="50" charset="-128"/>
              </a:rPr>
              <a:t>【</a:t>
            </a:r>
            <a:r>
              <a:rPr lang="ja-JP" altLang="en-US" sz="800" dirty="0">
                <a:solidFill>
                  <a:prstClr val="black"/>
                </a:solidFill>
                <a:latin typeface="HG丸ｺﾞｼｯｸM-PRO" pitchFamily="50" charset="-128"/>
                <a:ea typeface="HG丸ｺﾞｼｯｸM-PRO" pitchFamily="50" charset="-128"/>
              </a:rPr>
              <a:t>予算額</a:t>
            </a:r>
            <a:r>
              <a:rPr lang="en-US" altLang="ja-JP" sz="800" dirty="0" smtClean="0">
                <a:solidFill>
                  <a:prstClr val="black"/>
                </a:solidFill>
                <a:latin typeface="HG丸ｺﾞｼｯｸM-PRO" pitchFamily="50" charset="-128"/>
                <a:ea typeface="HG丸ｺﾞｼｯｸM-PRO" pitchFamily="50" charset="-128"/>
              </a:rPr>
              <a:t>】</a:t>
            </a:r>
          </a:p>
          <a:p>
            <a:pPr>
              <a:defRPr/>
            </a:pPr>
            <a:r>
              <a:rPr lang="ja-JP" altLang="en-US" sz="800" dirty="0" smtClean="0">
                <a:solidFill>
                  <a:prstClr val="black"/>
                </a:solidFill>
                <a:latin typeface="HG丸ｺﾞｼｯｸM-PRO" pitchFamily="50" charset="-128"/>
                <a:ea typeface="HG丸ｺﾞｼｯｸM-PRO" pitchFamily="50" charset="-128"/>
              </a:rPr>
              <a:t>Ｈ２６当初　</a:t>
            </a:r>
            <a:r>
              <a:rPr lang="en-US" altLang="ja-JP" sz="800" dirty="0" smtClean="0">
                <a:solidFill>
                  <a:prstClr val="black"/>
                </a:solidFill>
                <a:latin typeface="HG丸ｺﾞｼｯｸM-PRO" pitchFamily="50" charset="-128"/>
                <a:ea typeface="HG丸ｺﾞｼｯｸM-PRO" pitchFamily="50" charset="-128"/>
              </a:rPr>
              <a:t> 2,542</a:t>
            </a:r>
            <a:r>
              <a:rPr lang="ja-JP" altLang="en-US" sz="800" dirty="0" smtClean="0">
                <a:solidFill>
                  <a:prstClr val="black"/>
                </a:solidFill>
                <a:latin typeface="HG丸ｺﾞｼｯｸM-PRO" pitchFamily="50" charset="-128"/>
                <a:ea typeface="HG丸ｺﾞｼｯｸM-PRO" pitchFamily="50" charset="-128"/>
              </a:rPr>
              <a:t>千円</a:t>
            </a:r>
            <a:r>
              <a:rPr lang="ja-JP" altLang="en-US" sz="800" dirty="0">
                <a:solidFill>
                  <a:prstClr val="black"/>
                </a:solidFill>
                <a:latin typeface="HG丸ｺﾞｼｯｸM-PRO" pitchFamily="50" charset="-128"/>
                <a:ea typeface="HG丸ｺﾞｼｯｸM-PRO" pitchFamily="50" charset="-128"/>
              </a:rPr>
              <a:t>　→　</a:t>
            </a:r>
            <a:r>
              <a:rPr lang="ja-JP" altLang="en-US" sz="800" dirty="0" smtClean="0">
                <a:solidFill>
                  <a:prstClr val="black"/>
                </a:solidFill>
                <a:latin typeface="HG丸ｺﾞｼｯｸM-PRO" pitchFamily="50" charset="-128"/>
                <a:ea typeface="HG丸ｺﾞｼｯｸM-PRO" pitchFamily="50" charset="-128"/>
              </a:rPr>
              <a:t>Ｈ２７当初案　</a:t>
            </a:r>
            <a:r>
              <a:rPr lang="en-US" altLang="ja-JP" sz="800" dirty="0" smtClean="0">
                <a:solidFill>
                  <a:prstClr val="black"/>
                </a:solidFill>
                <a:latin typeface="HG丸ｺﾞｼｯｸM-PRO" pitchFamily="50" charset="-128"/>
                <a:ea typeface="HG丸ｺﾞｼｯｸM-PRO" pitchFamily="50" charset="-128"/>
              </a:rPr>
              <a:t>14,174</a:t>
            </a:r>
            <a:r>
              <a:rPr lang="ja-JP" altLang="en-US" sz="800" dirty="0" smtClean="0">
                <a:solidFill>
                  <a:prstClr val="black"/>
                </a:solidFill>
                <a:latin typeface="HG丸ｺﾞｼｯｸM-PRO" pitchFamily="50" charset="-128"/>
                <a:ea typeface="HG丸ｺﾞｼｯｸM-PRO" pitchFamily="50" charset="-128"/>
              </a:rPr>
              <a:t>千円　　　　　　　　　　　　　　　　　　　　　　 　</a:t>
            </a:r>
            <a:endParaRPr lang="ja-JP" altLang="en-US" sz="800" dirty="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7934327" y="5687566"/>
            <a:ext cx="1971675" cy="261938"/>
          </a:xfrm>
          <a:prstGeom prst="rect">
            <a:avLst/>
          </a:prstGeom>
          <a:noFill/>
        </p:spPr>
        <p:txBody>
          <a:bodyPr>
            <a:spAutoFit/>
          </a:bodyPr>
          <a:lstStyle/>
          <a:p>
            <a:pPr>
              <a:defRPr/>
            </a:pPr>
            <a:endParaRPr lang="ja-JP" altLang="en-US" sz="1100" dirty="0">
              <a:solidFill>
                <a:prstClr val="black"/>
              </a:solidFill>
              <a:latin typeface="ＭＳ Ｐゴシック"/>
            </a:endParaRPr>
          </a:p>
        </p:txBody>
      </p:sp>
      <p:sp>
        <p:nvSpPr>
          <p:cNvPr id="59" name="角丸四角形 58"/>
          <p:cNvSpPr/>
          <p:nvPr/>
        </p:nvSpPr>
        <p:spPr>
          <a:xfrm>
            <a:off x="7956008" y="40752"/>
            <a:ext cx="1605512" cy="291905"/>
          </a:xfrm>
          <a:prstGeom prst="roundRect">
            <a:avLst/>
          </a:prstGeom>
          <a:gradFill flip="none" rotWithShape="1">
            <a:gsLst>
              <a:gs pos="0">
                <a:srgbClr val="FFFF57"/>
              </a:gs>
              <a:gs pos="50000">
                <a:srgbClr val="FFFF00">
                  <a:tint val="44500"/>
                  <a:satMod val="160000"/>
                </a:srgbClr>
              </a:gs>
              <a:gs pos="100000">
                <a:srgbClr val="FFFF00">
                  <a:tint val="23500"/>
                  <a:satMod val="160000"/>
                </a:srgbClr>
              </a:gs>
            </a:gsLst>
            <a:path path="circle">
              <a:fillToRect r="100000" b="100000"/>
            </a:path>
            <a:tileRect l="-100000" t="-100000"/>
          </a:gradFill>
          <a:ln w="3175">
            <a:solidFill>
              <a:schemeClr val="tx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メイリオ" pitchFamily="50" charset="-128"/>
                <a:ea typeface="メイリオ" pitchFamily="50" charset="-128"/>
              </a:rPr>
              <a:t>高齢者福祉課</a:t>
            </a:r>
          </a:p>
        </p:txBody>
      </p:sp>
      <p:sp>
        <p:nvSpPr>
          <p:cNvPr id="61" name="AutoShape 4"/>
          <p:cNvSpPr>
            <a:spLocks noChangeArrowheads="1"/>
          </p:cNvSpPr>
          <p:nvPr/>
        </p:nvSpPr>
        <p:spPr bwMode="auto">
          <a:xfrm>
            <a:off x="0" y="116633"/>
            <a:ext cx="5418956" cy="360041"/>
          </a:xfrm>
          <a:prstGeom prst="rect">
            <a:avLst/>
          </a:prstGeom>
          <a:gradFill flip="none" rotWithShape="1">
            <a:gsLst>
              <a:gs pos="0">
                <a:srgbClr val="FFFF57"/>
              </a:gs>
              <a:gs pos="50000">
                <a:srgbClr val="FFFF00">
                  <a:tint val="44500"/>
                  <a:satMod val="160000"/>
                </a:srgbClr>
              </a:gs>
              <a:gs pos="100000">
                <a:srgbClr val="FFFF00">
                  <a:tint val="23500"/>
                  <a:satMod val="160000"/>
                </a:srgbClr>
              </a:gs>
            </a:gsLst>
            <a:lin ang="5400000" scaled="1"/>
            <a:tileRect/>
          </a:gradFill>
          <a:ln>
            <a:solidFill>
              <a:schemeClr val="tx1"/>
            </a:solidFill>
            <a:prstDash val="dash"/>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a:bevelB/>
            <a:contourClr>
              <a:schemeClr val="lt1"/>
            </a:contourClr>
          </a:sp3d>
        </p:spPr>
        <p:style>
          <a:lnRef idx="0">
            <a:schemeClr val="accent5"/>
          </a:lnRef>
          <a:fillRef idx="3">
            <a:schemeClr val="accent5"/>
          </a:fillRef>
          <a:effectRef idx="3">
            <a:schemeClr val="accent5"/>
          </a:effectRef>
          <a:fontRef idx="minor">
            <a:schemeClr val="lt1"/>
          </a:fontRef>
        </p:style>
        <p:txBody>
          <a:bodyPr wrap="none" anchor="ctr"/>
          <a:lstStyle/>
          <a:p>
            <a:pPr>
              <a:defRPr/>
            </a:pPr>
            <a:r>
              <a:rPr lang="ja-JP" altLang="en-US" sz="1400" b="1" dirty="0" smtClean="0">
                <a:solidFill>
                  <a:prstClr val="black"/>
                </a:solidFill>
                <a:latin typeface="メイリオ" pitchFamily="50" charset="-128"/>
                <a:ea typeface="メイリオ" pitchFamily="50" charset="-128"/>
              </a:rPr>
              <a:t>　　介護予防給付の市町村事業への円滑な移行を支援</a:t>
            </a:r>
            <a:endParaRPr lang="ja-JP" altLang="en-US" sz="1050" b="1" dirty="0">
              <a:solidFill>
                <a:prstClr val="black"/>
              </a:solidFill>
              <a:latin typeface="メイリオ" pitchFamily="50" charset="-128"/>
              <a:ea typeface="メイリオ" pitchFamily="50" charset="-128"/>
            </a:endParaRPr>
          </a:p>
        </p:txBody>
      </p:sp>
      <p:pic>
        <p:nvPicPr>
          <p:cNvPr id="2207" name="Picture 2"/>
          <p:cNvPicPr>
            <a:picLocks noChangeAspect="1" noChangeArrowheads="1"/>
          </p:cNvPicPr>
          <p:nvPr/>
        </p:nvPicPr>
        <p:blipFill>
          <a:blip r:embed="rId3" cstate="print"/>
          <a:srcRect/>
          <a:stretch>
            <a:fillRect/>
          </a:stretch>
        </p:blipFill>
        <p:spPr bwMode="auto">
          <a:xfrm>
            <a:off x="5673103" y="72678"/>
            <a:ext cx="491455" cy="496026"/>
          </a:xfrm>
          <a:prstGeom prst="rect">
            <a:avLst/>
          </a:prstGeom>
          <a:noFill/>
          <a:ln w="9525">
            <a:noFill/>
            <a:miter lim="800000"/>
            <a:headEnd/>
            <a:tailEnd/>
          </a:ln>
        </p:spPr>
      </p:pic>
      <p:sp>
        <p:nvSpPr>
          <p:cNvPr id="50" name="テキスト ボックス 20"/>
          <p:cNvSpPr txBox="1"/>
          <p:nvPr/>
        </p:nvSpPr>
        <p:spPr>
          <a:xfrm>
            <a:off x="5745088" y="646212"/>
            <a:ext cx="4103762" cy="344388"/>
          </a:xfrm>
          <a:prstGeom prst="rect">
            <a:avLst/>
          </a:prstGeom>
          <a:gradFill flip="none" rotWithShape="1">
            <a:gsLst>
              <a:gs pos="0">
                <a:srgbClr val="FFFF57"/>
              </a:gs>
              <a:gs pos="50000">
                <a:srgbClr val="FFFF00">
                  <a:tint val="44500"/>
                  <a:satMod val="160000"/>
                </a:srgbClr>
              </a:gs>
              <a:gs pos="100000">
                <a:srgbClr val="FFFF00">
                  <a:tint val="23500"/>
                  <a:satMod val="160000"/>
                </a:srgbClr>
              </a:gs>
            </a:gsLst>
            <a:lin ang="2700000" scaled="1"/>
            <a:tileRect/>
          </a:gra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bevelB/>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a:pPr>
            <a:r>
              <a:rPr lang="ja-JP" altLang="en-US" sz="1400" b="1" dirty="0" smtClean="0">
                <a:solidFill>
                  <a:prstClr val="black"/>
                </a:solidFill>
                <a:latin typeface="メイリオ" pitchFamily="50" charset="-128"/>
                <a:ea typeface="メイリオ" pitchFamily="50" charset="-128"/>
              </a:rPr>
              <a:t>平成</a:t>
            </a:r>
            <a:r>
              <a:rPr lang="en-US" altLang="ja-JP" sz="1400" b="1" dirty="0" smtClean="0">
                <a:solidFill>
                  <a:prstClr val="black"/>
                </a:solidFill>
                <a:latin typeface="メイリオ" pitchFamily="50" charset="-128"/>
                <a:ea typeface="メイリオ" pitchFamily="50" charset="-128"/>
              </a:rPr>
              <a:t>2</a:t>
            </a:r>
            <a:r>
              <a:rPr lang="ja-JP" altLang="en-US" sz="1400" b="1" dirty="0" smtClean="0">
                <a:solidFill>
                  <a:prstClr val="black"/>
                </a:solidFill>
                <a:latin typeface="メイリオ" pitchFamily="50" charset="-128"/>
                <a:ea typeface="メイリオ" pitchFamily="50" charset="-128"/>
              </a:rPr>
              <a:t>７年度</a:t>
            </a:r>
            <a:r>
              <a:rPr lang="ja-JP" altLang="en-US" sz="1400" b="1" dirty="0">
                <a:solidFill>
                  <a:prstClr val="black"/>
                </a:solidFill>
                <a:latin typeface="メイリオ" pitchFamily="50" charset="-128"/>
                <a:ea typeface="メイリオ" pitchFamily="50" charset="-128"/>
              </a:rPr>
              <a:t>の取り組み</a:t>
            </a:r>
          </a:p>
        </p:txBody>
      </p:sp>
      <p:sp>
        <p:nvSpPr>
          <p:cNvPr id="51" name="ホームベース 50"/>
          <p:cNvSpPr/>
          <p:nvPr/>
        </p:nvSpPr>
        <p:spPr>
          <a:xfrm>
            <a:off x="56456" y="5157192"/>
            <a:ext cx="2200276" cy="306000"/>
          </a:xfrm>
          <a:prstGeom prst="homePlate">
            <a:avLst/>
          </a:prstGeom>
          <a:solidFill>
            <a:srgbClr val="00B050"/>
          </a:solidFill>
          <a:ln w="9525">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r>
              <a:rPr lang="ja-JP" altLang="en-US" sz="1400" b="1" dirty="0" smtClean="0">
                <a:solidFill>
                  <a:prstClr val="white"/>
                </a:solidFill>
                <a:latin typeface="メイリオ" pitchFamily="50" charset="-128"/>
                <a:ea typeface="メイリオ" pitchFamily="50" charset="-128"/>
              </a:rPr>
              <a:t>課　題</a:t>
            </a:r>
            <a:r>
              <a:rPr lang="ja-JP" altLang="en-US" sz="1400" b="1" dirty="0">
                <a:solidFill>
                  <a:prstClr val="white"/>
                </a:solidFill>
                <a:latin typeface="メイリオ" pitchFamily="50" charset="-128"/>
                <a:ea typeface="メイリオ" pitchFamily="50" charset="-128"/>
              </a:rPr>
              <a:t>　</a:t>
            </a:r>
            <a:r>
              <a:rPr lang="ja-JP" altLang="en-US" sz="1400" b="1" dirty="0">
                <a:solidFill>
                  <a:prstClr val="black"/>
                </a:solidFill>
                <a:latin typeface="メイリオ" pitchFamily="50" charset="-128"/>
                <a:ea typeface="メイリオ" pitchFamily="50" charset="-128"/>
              </a:rPr>
              <a:t>　</a:t>
            </a:r>
          </a:p>
        </p:txBody>
      </p:sp>
      <p:sp>
        <p:nvSpPr>
          <p:cNvPr id="48" name="ホームベース 47"/>
          <p:cNvSpPr/>
          <p:nvPr/>
        </p:nvSpPr>
        <p:spPr>
          <a:xfrm>
            <a:off x="22" y="620688"/>
            <a:ext cx="3313237" cy="306000"/>
          </a:xfrm>
          <a:prstGeom prst="homePlate">
            <a:avLst/>
          </a:prstGeom>
          <a:solidFill>
            <a:srgbClr val="FF0000"/>
          </a:solidFill>
          <a:ln w="9525">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r>
              <a:rPr lang="ja-JP" altLang="en-US" sz="1400" b="1" dirty="0" smtClean="0">
                <a:solidFill>
                  <a:prstClr val="white"/>
                </a:solidFill>
                <a:latin typeface="メイリオ" pitchFamily="50" charset="-128"/>
                <a:ea typeface="メイリオ" pitchFamily="50" charset="-128"/>
              </a:rPr>
              <a:t>新総合事業の実施</a:t>
            </a:r>
            <a:endParaRPr lang="ja-JP" altLang="en-US" sz="1400" b="1" dirty="0">
              <a:solidFill>
                <a:prstClr val="white"/>
              </a:solidFill>
              <a:latin typeface="メイリオ" pitchFamily="50" charset="-128"/>
              <a:ea typeface="メイリオ" pitchFamily="50" charset="-128"/>
            </a:endParaRPr>
          </a:p>
        </p:txBody>
      </p:sp>
      <p:sp>
        <p:nvSpPr>
          <p:cNvPr id="34" name="テキスト ボックス 38"/>
          <p:cNvSpPr txBox="1">
            <a:spLocks noChangeArrowheads="1"/>
          </p:cNvSpPr>
          <p:nvPr/>
        </p:nvSpPr>
        <p:spPr bwMode="auto">
          <a:xfrm>
            <a:off x="2779" y="5907160"/>
            <a:ext cx="2720752" cy="830997"/>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dirty="0" smtClean="0">
                <a:solidFill>
                  <a:prstClr val="black"/>
                </a:solidFill>
                <a:latin typeface="HG丸ｺﾞｼｯｸM-PRO" pitchFamily="50" charset="-128"/>
                <a:ea typeface="HG丸ｺﾞｼｯｸM-PRO" pitchFamily="50" charset="-128"/>
              </a:rPr>
              <a:t>●地域の実情に応じた多様な提供主</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smtClean="0">
                <a:solidFill>
                  <a:prstClr val="black"/>
                </a:solidFill>
                <a:latin typeface="HG丸ｺﾞｼｯｸM-PRO" pitchFamily="50" charset="-128"/>
                <a:ea typeface="HG丸ｺﾞｼｯｸM-PRO" pitchFamily="50" charset="-128"/>
              </a:rPr>
              <a:t>　体による効果的かつ効率的</a:t>
            </a:r>
            <a:r>
              <a:rPr lang="ja-JP" altLang="en-US" sz="1200" dirty="0">
                <a:solidFill>
                  <a:prstClr val="black"/>
                </a:solidFill>
                <a:latin typeface="HG丸ｺﾞｼｯｸM-PRO" pitchFamily="50" charset="-128"/>
                <a:ea typeface="HG丸ｺﾞｼｯｸM-PRO" pitchFamily="50" charset="-128"/>
              </a:rPr>
              <a:t>な</a:t>
            </a:r>
            <a:r>
              <a:rPr lang="ja-JP" altLang="en-US" sz="1200" dirty="0" smtClean="0">
                <a:solidFill>
                  <a:prstClr val="black"/>
                </a:solidFill>
                <a:latin typeface="HG丸ｺﾞｼｯｸM-PRO" pitchFamily="50" charset="-128"/>
                <a:ea typeface="HG丸ｺﾞｼｯｸM-PRO" pitchFamily="50" charset="-128"/>
              </a:rPr>
              <a:t>サー</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ビスの提供が可能となる体制の構</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smtClean="0">
                <a:solidFill>
                  <a:prstClr val="black"/>
                </a:solidFill>
                <a:latin typeface="HG丸ｺﾞｼｯｸM-PRO" pitchFamily="50" charset="-128"/>
                <a:ea typeface="HG丸ｺﾞｼｯｸM-PRO" pitchFamily="50" charset="-128"/>
              </a:rPr>
              <a:t>　築　　</a:t>
            </a:r>
            <a:endParaRPr lang="ja-JP" altLang="en-US" sz="1200" dirty="0">
              <a:solidFill>
                <a:prstClr val="black"/>
              </a:solidFill>
              <a:latin typeface="HG丸ｺﾞｼｯｸM-PRO" pitchFamily="50" charset="-128"/>
              <a:ea typeface="HG丸ｺﾞｼｯｸM-PRO" pitchFamily="50" charset="-128"/>
            </a:endParaRPr>
          </a:p>
        </p:txBody>
      </p:sp>
      <p:sp>
        <p:nvSpPr>
          <p:cNvPr id="37" name="テキスト ボックス 38"/>
          <p:cNvSpPr txBox="1">
            <a:spLocks noChangeArrowheads="1"/>
          </p:cNvSpPr>
          <p:nvPr/>
        </p:nvSpPr>
        <p:spPr bwMode="auto">
          <a:xfrm>
            <a:off x="2792760" y="5893175"/>
            <a:ext cx="2664296" cy="1015663"/>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dirty="0" smtClean="0">
                <a:solidFill>
                  <a:prstClr val="black"/>
                </a:solidFill>
                <a:latin typeface="HG丸ｺﾞｼｯｸM-PRO" pitchFamily="50" charset="-128"/>
                <a:ea typeface="HG丸ｺﾞｼｯｸM-PRO" pitchFamily="50" charset="-128"/>
              </a:rPr>
              <a:t>●今後の介護給付費の増大を</a:t>
            </a:r>
            <a:r>
              <a:rPr lang="ja-JP" altLang="en-US" sz="1200" dirty="0" err="1" smtClean="0">
                <a:solidFill>
                  <a:prstClr val="black"/>
                </a:solidFill>
                <a:latin typeface="HG丸ｺﾞｼｯｸM-PRO" pitchFamily="50" charset="-128"/>
                <a:ea typeface="HG丸ｺﾞｼｯｸM-PRO" pitchFamily="50" charset="-128"/>
              </a:rPr>
              <a:t>にら</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み、リハビリテーションの専門</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職等を活かした介護予防機能の</a:t>
            </a:r>
            <a:endParaRPr lang="en-US" altLang="ja-JP" sz="120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強化</a:t>
            </a:r>
            <a:endParaRPr lang="en-US" altLang="ja-JP" sz="105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endParaRPr lang="en-US" altLang="ja-JP" sz="1200" dirty="0" smtClean="0">
              <a:solidFill>
                <a:prstClr val="black"/>
              </a:solidFill>
              <a:latin typeface="HG丸ｺﾞｼｯｸM-PRO" pitchFamily="50" charset="-128"/>
              <a:ea typeface="HG丸ｺﾞｼｯｸM-PRO" pitchFamily="50" charset="-128"/>
            </a:endParaRPr>
          </a:p>
        </p:txBody>
      </p:sp>
      <p:sp>
        <p:nvSpPr>
          <p:cNvPr id="38" name="ホームベース 37"/>
          <p:cNvSpPr/>
          <p:nvPr/>
        </p:nvSpPr>
        <p:spPr>
          <a:xfrm>
            <a:off x="2879409" y="5517232"/>
            <a:ext cx="2396355" cy="360040"/>
          </a:xfrm>
          <a:prstGeom prst="homePlate">
            <a:avLst/>
          </a:prstGeom>
          <a:solidFill>
            <a:schemeClr val="tx2"/>
          </a:solidFill>
          <a:ln w="9525">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r>
              <a:rPr lang="ja-JP" altLang="en-US" sz="1050" b="1" dirty="0" smtClean="0">
                <a:solidFill>
                  <a:prstClr val="white"/>
                </a:solidFill>
                <a:latin typeface="HG丸ｺﾞｼｯｸM-PRO" pitchFamily="50" charset="-128"/>
                <a:ea typeface="HG丸ｺﾞｼｯｸM-PRO" pitchFamily="50" charset="-128"/>
              </a:rPr>
              <a:t> </a:t>
            </a:r>
            <a:r>
              <a:rPr lang="ja-JP" altLang="en-US" sz="1050" b="1" smtClean="0">
                <a:solidFill>
                  <a:prstClr val="white"/>
                </a:solidFill>
                <a:latin typeface="メイリオ" pitchFamily="50" charset="-128"/>
                <a:ea typeface="メイリオ" pitchFamily="50" charset="-128"/>
              </a:rPr>
              <a:t>介護給付費</a:t>
            </a:r>
            <a:r>
              <a:rPr lang="ja-JP" altLang="en-US" sz="1050" b="1" dirty="0" smtClean="0">
                <a:solidFill>
                  <a:prstClr val="white"/>
                </a:solidFill>
                <a:latin typeface="メイリオ" pitchFamily="50" charset="-128"/>
                <a:ea typeface="メイリオ" pitchFamily="50" charset="-128"/>
              </a:rPr>
              <a:t>の低減化</a:t>
            </a:r>
            <a:endParaRPr lang="en-US" altLang="ja-JP" sz="1050" b="1" dirty="0" smtClean="0">
              <a:solidFill>
                <a:prstClr val="white"/>
              </a:solidFill>
              <a:latin typeface="メイリオ" pitchFamily="50" charset="-128"/>
              <a:ea typeface="メイリオ" pitchFamily="50" charset="-128"/>
            </a:endParaRPr>
          </a:p>
          <a:p>
            <a:pPr fontAlgn="base">
              <a:spcBef>
                <a:spcPct val="0"/>
              </a:spcBef>
              <a:spcAft>
                <a:spcPct val="0"/>
              </a:spcAft>
              <a:defRPr/>
            </a:pPr>
            <a:r>
              <a:rPr lang="ja-JP" altLang="en-US" sz="1050" b="1" dirty="0" smtClean="0">
                <a:solidFill>
                  <a:prstClr val="white"/>
                </a:solidFill>
                <a:latin typeface="メイリオ" pitchFamily="50" charset="-128"/>
                <a:ea typeface="メイリオ" pitchFamily="50" charset="-128"/>
              </a:rPr>
              <a:t> </a:t>
            </a:r>
            <a:r>
              <a:rPr lang="ja-JP" altLang="en-US" sz="1050" b="1" dirty="0" smtClean="0">
                <a:solidFill>
                  <a:prstClr val="white"/>
                </a:solidFill>
                <a:latin typeface="HG丸ｺﾞｼｯｸM-PRO" pitchFamily="50" charset="-128"/>
                <a:ea typeface="HG丸ｺﾞｼｯｸM-PRO" pitchFamily="50" charset="-128"/>
              </a:rPr>
              <a:t>（リハビリ機能の積極活用）</a:t>
            </a:r>
            <a:r>
              <a:rPr lang="ja-JP" altLang="en-US" sz="1050" dirty="0" smtClean="0">
                <a:solidFill>
                  <a:prstClr val="black"/>
                </a:solidFill>
                <a:latin typeface="HG丸ｺﾞｼｯｸM-PRO" pitchFamily="50" charset="-128"/>
                <a:ea typeface="HG丸ｺﾞｼｯｸM-PRO" pitchFamily="50" charset="-128"/>
              </a:rPr>
              <a:t>　</a:t>
            </a:r>
            <a:endParaRPr lang="ja-JP" altLang="en-US" sz="1050" b="1" dirty="0">
              <a:solidFill>
                <a:prstClr val="white"/>
              </a:solidFill>
              <a:latin typeface="メイリオ" pitchFamily="50" charset="-128"/>
              <a:ea typeface="メイリオ" pitchFamily="50" charset="-128"/>
            </a:endParaRPr>
          </a:p>
        </p:txBody>
      </p:sp>
      <p:sp>
        <p:nvSpPr>
          <p:cNvPr id="39" name="ホームベース 38"/>
          <p:cNvSpPr/>
          <p:nvPr/>
        </p:nvSpPr>
        <p:spPr>
          <a:xfrm>
            <a:off x="59456" y="5523153"/>
            <a:ext cx="2445272" cy="354161"/>
          </a:xfrm>
          <a:prstGeom prst="homePlate">
            <a:avLst/>
          </a:prstGeom>
          <a:solidFill>
            <a:srgbClr val="FF0000"/>
          </a:solidFill>
          <a:ln w="9525">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r>
              <a:rPr lang="ja-JP" altLang="en-US" sz="1050" b="1" dirty="0" smtClean="0">
                <a:solidFill>
                  <a:prstClr val="white"/>
                </a:solidFill>
                <a:latin typeface="メイリオ" pitchFamily="50" charset="-128"/>
                <a:ea typeface="メイリオ" pitchFamily="50" charset="-128"/>
              </a:rPr>
              <a:t>地域ニーズに応じたサービスの提供</a:t>
            </a:r>
            <a:endParaRPr lang="ja-JP" altLang="en-US" sz="1050" b="1" dirty="0">
              <a:solidFill>
                <a:prstClr val="white"/>
              </a:solidFill>
              <a:latin typeface="メイリオ" pitchFamily="50" charset="-128"/>
              <a:ea typeface="メイリオ" pitchFamily="50" charset="-128"/>
            </a:endParaRPr>
          </a:p>
        </p:txBody>
      </p:sp>
      <p:sp>
        <p:nvSpPr>
          <p:cNvPr id="44" name="正方形/長方形 43"/>
          <p:cNvSpPr/>
          <p:nvPr/>
        </p:nvSpPr>
        <p:spPr>
          <a:xfrm>
            <a:off x="5753101" y="962024"/>
            <a:ext cx="4095750" cy="5779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100" dirty="0">
              <a:solidFill>
                <a:prstClr val="black"/>
              </a:solidFill>
            </a:endParaRPr>
          </a:p>
        </p:txBody>
      </p:sp>
      <p:sp>
        <p:nvSpPr>
          <p:cNvPr id="43" name="下矢印 42"/>
          <p:cNvSpPr/>
          <p:nvPr/>
        </p:nvSpPr>
        <p:spPr>
          <a:xfrm rot="16200000">
            <a:off x="4664968" y="2924944"/>
            <a:ext cx="1872208" cy="28803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dirty="0" smtClean="0">
              <a:solidFill>
                <a:prstClr val="white"/>
              </a:solidFill>
            </a:endParaRPr>
          </a:p>
        </p:txBody>
      </p:sp>
      <p:sp>
        <p:nvSpPr>
          <p:cNvPr id="54" name="角丸四角形 53"/>
          <p:cNvSpPr/>
          <p:nvPr/>
        </p:nvSpPr>
        <p:spPr>
          <a:xfrm>
            <a:off x="128464" y="980730"/>
            <a:ext cx="5266109" cy="229741"/>
          </a:xfrm>
          <a:prstGeom prst="roundRect">
            <a:avLst>
              <a:gd name="adj" fmla="val 114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b="1" dirty="0" smtClean="0">
                <a:solidFill>
                  <a:prstClr val="black"/>
                </a:solidFill>
                <a:latin typeface="HG丸ｺﾞｼｯｸM-PRO" pitchFamily="50" charset="-128"/>
                <a:ea typeface="HG丸ｺﾞｼｯｸM-PRO" pitchFamily="50" charset="-128"/>
              </a:rPr>
              <a:t>全市町村が</a:t>
            </a:r>
            <a:r>
              <a:rPr lang="en-US" altLang="ja-JP" sz="1000" b="1" dirty="0" smtClean="0">
                <a:solidFill>
                  <a:prstClr val="black"/>
                </a:solidFill>
                <a:latin typeface="HG丸ｺﾞｼｯｸM-PRO" pitchFamily="50" charset="-128"/>
                <a:ea typeface="HG丸ｺﾞｼｯｸM-PRO" pitchFamily="50" charset="-128"/>
              </a:rPr>
              <a:t>29</a:t>
            </a:r>
            <a:r>
              <a:rPr lang="ja-JP" altLang="en-US" sz="1000" b="1" dirty="0" smtClean="0">
                <a:solidFill>
                  <a:prstClr val="black"/>
                </a:solidFill>
                <a:latin typeface="HG丸ｺﾞｼｯｸM-PRO" pitchFamily="50" charset="-128"/>
                <a:ea typeface="HG丸ｺﾞｼｯｸM-PRO" pitchFamily="50" charset="-128"/>
              </a:rPr>
              <a:t>年</a:t>
            </a:r>
            <a:r>
              <a:rPr lang="en-US" altLang="ja-JP" sz="1000" b="1" dirty="0" smtClean="0">
                <a:solidFill>
                  <a:prstClr val="black"/>
                </a:solidFill>
                <a:latin typeface="HG丸ｺﾞｼｯｸM-PRO" pitchFamily="50" charset="-128"/>
                <a:ea typeface="HG丸ｺﾞｼｯｸM-PRO" pitchFamily="50" charset="-128"/>
              </a:rPr>
              <a:t>4</a:t>
            </a:r>
            <a:r>
              <a:rPr lang="ja-JP" altLang="en-US" sz="1000" b="1" dirty="0" smtClean="0">
                <a:solidFill>
                  <a:prstClr val="black"/>
                </a:solidFill>
                <a:latin typeface="HG丸ｺﾞｼｯｸM-PRO" pitchFamily="50" charset="-128"/>
                <a:ea typeface="HG丸ｺﾞｼｯｸM-PRO" pitchFamily="50" charset="-128"/>
              </a:rPr>
              <a:t>月までに予防給付</a:t>
            </a:r>
            <a:r>
              <a:rPr lang="ja-JP" altLang="en-US" sz="800" b="1" dirty="0" smtClean="0">
                <a:solidFill>
                  <a:prstClr val="black"/>
                </a:solidFill>
                <a:latin typeface="HG丸ｺﾞｼｯｸM-PRO" pitchFamily="50" charset="-128"/>
                <a:ea typeface="HG丸ｺﾞｼｯｸM-PRO" pitchFamily="50" charset="-128"/>
              </a:rPr>
              <a:t>（訪問・通所介護）</a:t>
            </a:r>
            <a:r>
              <a:rPr lang="ja-JP" altLang="en-US" sz="1000" b="1" dirty="0">
                <a:solidFill>
                  <a:prstClr val="black"/>
                </a:solidFill>
                <a:latin typeface="HG丸ｺﾞｼｯｸM-PRO" pitchFamily="50" charset="-128"/>
                <a:ea typeface="HG丸ｺﾞｼｯｸM-PRO" pitchFamily="50" charset="-128"/>
              </a:rPr>
              <a:t>の</a:t>
            </a:r>
            <a:r>
              <a:rPr lang="ja-JP" altLang="en-US" sz="1000" b="1" dirty="0" smtClean="0">
                <a:solidFill>
                  <a:prstClr val="black"/>
                </a:solidFill>
                <a:latin typeface="HG丸ｺﾞｼｯｸM-PRO" pitchFamily="50" charset="-128"/>
                <a:ea typeface="HG丸ｺﾞｼｯｸM-PRO" pitchFamily="50" charset="-128"/>
              </a:rPr>
              <a:t>地域支援事業への移行を開始</a:t>
            </a:r>
            <a:endParaRPr lang="en-US" altLang="ja-JP" sz="1000" b="1" dirty="0" smtClean="0">
              <a:solidFill>
                <a:prstClr val="black"/>
              </a:solidFill>
              <a:latin typeface="HG丸ｺﾞｼｯｸM-PRO" pitchFamily="50" charset="-128"/>
              <a:ea typeface="HG丸ｺﾞｼｯｸM-PRO" pitchFamily="50" charset="-128"/>
            </a:endParaRPr>
          </a:p>
        </p:txBody>
      </p:sp>
      <p:sp>
        <p:nvSpPr>
          <p:cNvPr id="84" name="角丸四角形 83"/>
          <p:cNvSpPr/>
          <p:nvPr/>
        </p:nvSpPr>
        <p:spPr>
          <a:xfrm>
            <a:off x="128464" y="1340768"/>
            <a:ext cx="1584176" cy="576064"/>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0" lang="ja-JP" altLang="en-US" sz="900" b="1" kern="0" dirty="0" smtClean="0">
                <a:solidFill>
                  <a:prstClr val="black"/>
                </a:solidFill>
                <a:latin typeface="ＭＳ Ｐゴシック"/>
              </a:rPr>
              <a:t>介護予防・日常生活支援</a:t>
            </a:r>
            <a:endParaRPr kumimoji="0" lang="en-US" altLang="ja-JP" sz="900" b="1" kern="0" dirty="0" smtClean="0">
              <a:solidFill>
                <a:prstClr val="black"/>
              </a:solidFill>
              <a:latin typeface="ＭＳ Ｐゴシック"/>
            </a:endParaRPr>
          </a:p>
          <a:p>
            <a:pPr fontAlgn="base">
              <a:spcBef>
                <a:spcPct val="0"/>
              </a:spcBef>
              <a:spcAft>
                <a:spcPct val="0"/>
              </a:spcAft>
            </a:pPr>
            <a:r>
              <a:rPr kumimoji="0" lang="ja-JP" altLang="en-US" sz="900" b="1" kern="0" dirty="0" smtClean="0">
                <a:solidFill>
                  <a:prstClr val="black"/>
                </a:solidFill>
                <a:latin typeface="ＭＳ Ｐゴシック"/>
              </a:rPr>
              <a:t>総合事業（新総合事業）の概要</a:t>
            </a:r>
            <a:endParaRPr lang="en-US" altLang="ja-JP" sz="900" b="1" dirty="0" smtClean="0">
              <a:solidFill>
                <a:prstClr val="black"/>
              </a:solidFill>
            </a:endParaRPr>
          </a:p>
        </p:txBody>
      </p:sp>
      <p:sp>
        <p:nvSpPr>
          <p:cNvPr id="132" name="正方形/長方形 131"/>
          <p:cNvSpPr/>
          <p:nvPr/>
        </p:nvSpPr>
        <p:spPr>
          <a:xfrm>
            <a:off x="5769478" y="1064518"/>
            <a:ext cx="4045769" cy="380464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en-US" altLang="ja-JP" sz="700" dirty="0" smtClean="0">
              <a:solidFill>
                <a:prstClr val="black"/>
              </a:solidFill>
              <a:latin typeface="ＭＳ Ｐゴシック"/>
            </a:endParaRPr>
          </a:p>
          <a:p>
            <a:pPr fontAlgn="base">
              <a:spcBef>
                <a:spcPct val="0"/>
              </a:spcBef>
              <a:spcAft>
                <a:spcPct val="0"/>
              </a:spcAft>
            </a:pPr>
            <a:r>
              <a:rPr lang="ja-JP" altLang="en-US" sz="1000" dirty="0" smtClean="0">
                <a:solidFill>
                  <a:prstClr val="black"/>
                </a:solidFill>
              </a:rPr>
              <a:t>　　</a:t>
            </a:r>
            <a:r>
              <a:rPr lang="ja-JP" altLang="ja-JP" sz="1000" dirty="0" smtClean="0">
                <a:solidFill>
                  <a:prstClr val="black"/>
                </a:solidFill>
              </a:rPr>
              <a:t>地域の実情に応じた効果的かつ効率的なサービス</a:t>
            </a:r>
            <a:r>
              <a:rPr lang="ja-JP" altLang="en-US" sz="1000" dirty="0" smtClean="0">
                <a:solidFill>
                  <a:prstClr val="black"/>
                </a:solidFill>
              </a:rPr>
              <a:t>の</a:t>
            </a:r>
            <a:r>
              <a:rPr lang="ja-JP" altLang="ja-JP" sz="1000" dirty="0" smtClean="0">
                <a:solidFill>
                  <a:prstClr val="black"/>
                </a:solidFill>
              </a:rPr>
              <a:t>提供</a:t>
            </a:r>
            <a:r>
              <a:rPr lang="ja-JP" altLang="en-US" sz="1000" dirty="0" smtClean="0">
                <a:solidFill>
                  <a:prstClr val="black"/>
                </a:solidFill>
              </a:rPr>
              <a:t>が可能と</a:t>
            </a:r>
            <a:endParaRPr lang="en-US" altLang="ja-JP" sz="1000" dirty="0" smtClean="0">
              <a:solidFill>
                <a:prstClr val="black"/>
              </a:solidFill>
            </a:endParaRPr>
          </a:p>
          <a:p>
            <a:pPr fontAlgn="base">
              <a:spcBef>
                <a:spcPct val="0"/>
              </a:spcBef>
              <a:spcAft>
                <a:spcPct val="0"/>
              </a:spcAft>
            </a:pPr>
            <a:r>
              <a:rPr lang="ja-JP" altLang="en-US" sz="1000" dirty="0" smtClean="0">
                <a:solidFill>
                  <a:prstClr val="black"/>
                </a:solidFill>
              </a:rPr>
              <a:t>　なるよう市町村を積極的に</a:t>
            </a:r>
            <a:r>
              <a:rPr lang="ja-JP" altLang="ja-JP" sz="1000" dirty="0" smtClean="0">
                <a:solidFill>
                  <a:prstClr val="black"/>
                </a:solidFill>
              </a:rPr>
              <a:t>支援する。</a:t>
            </a:r>
            <a:endParaRPr lang="en-US" altLang="ja-JP" sz="1000" dirty="0" smtClean="0">
              <a:solidFill>
                <a:prstClr val="black"/>
              </a:solidFill>
            </a:endParaRPr>
          </a:p>
          <a:p>
            <a:pPr fontAlgn="base">
              <a:spcBef>
                <a:spcPct val="0"/>
              </a:spcBef>
              <a:spcAft>
                <a:spcPct val="0"/>
              </a:spcAft>
            </a:pPr>
            <a:endParaRPr lang="en-US" altLang="ja-JP" sz="1000" dirty="0" smtClean="0">
              <a:solidFill>
                <a:prstClr val="black"/>
              </a:solidFill>
            </a:endParaRPr>
          </a:p>
          <a:p>
            <a:pPr fontAlgn="base">
              <a:spcBef>
                <a:spcPct val="0"/>
              </a:spcBef>
              <a:spcAft>
                <a:spcPct val="0"/>
              </a:spcAft>
            </a:pPr>
            <a:r>
              <a:rPr lang="ja-JP" altLang="en-US" sz="1050" b="1" dirty="0" smtClean="0">
                <a:solidFill>
                  <a:prstClr val="black"/>
                </a:solidFill>
                <a:latin typeface="メイリオ" pitchFamily="50" charset="-128"/>
                <a:ea typeface="メイリオ" pitchFamily="50" charset="-128"/>
              </a:rPr>
              <a:t>■</a:t>
            </a:r>
            <a:r>
              <a:rPr lang="ja-JP" altLang="ja-JP" sz="1050" b="1" dirty="0" smtClean="0">
                <a:solidFill>
                  <a:prstClr val="black"/>
                </a:solidFill>
                <a:latin typeface="メイリオ" pitchFamily="50" charset="-128"/>
                <a:ea typeface="メイリオ" pitchFamily="50" charset="-128"/>
              </a:rPr>
              <a:t>セミナーの開催とアドバイザーの派遣　　　　　</a:t>
            </a:r>
            <a:r>
              <a:rPr lang="ja-JP" altLang="ja-JP" sz="1050" dirty="0" smtClean="0">
                <a:solidFill>
                  <a:prstClr val="black"/>
                </a:solidFill>
              </a:rPr>
              <a:t>　</a:t>
            </a:r>
          </a:p>
          <a:p>
            <a:pPr fontAlgn="base">
              <a:spcBef>
                <a:spcPct val="0"/>
              </a:spcBef>
              <a:spcAft>
                <a:spcPct val="0"/>
              </a:spcAft>
            </a:pPr>
            <a:r>
              <a:rPr lang="ja-JP" altLang="ja-JP" sz="1050" dirty="0" smtClean="0">
                <a:solidFill>
                  <a:prstClr val="black"/>
                </a:solidFill>
              </a:rPr>
              <a:t>　</a:t>
            </a:r>
            <a:r>
              <a:rPr lang="ja-JP" altLang="ja-JP" sz="1000" dirty="0" smtClean="0">
                <a:solidFill>
                  <a:prstClr val="black"/>
                </a:solidFill>
              </a:rPr>
              <a:t>　</a:t>
            </a:r>
            <a:r>
              <a:rPr lang="ja-JP" altLang="en-US" sz="1000" dirty="0" smtClean="0">
                <a:solidFill>
                  <a:prstClr val="black"/>
                </a:solidFill>
              </a:rPr>
              <a:t>　　</a:t>
            </a:r>
            <a:r>
              <a:rPr lang="ja-JP" altLang="ja-JP" sz="1000" dirty="0" smtClean="0">
                <a:solidFill>
                  <a:prstClr val="black"/>
                </a:solidFill>
              </a:rPr>
              <a:t>全市町村を対象にしたセミナーを開催するとともに、圏域ごとに必</a:t>
            </a:r>
            <a:endParaRPr lang="en-US" altLang="ja-JP" sz="1000" dirty="0" smtClean="0">
              <a:solidFill>
                <a:prstClr val="black"/>
              </a:solidFill>
            </a:endParaRPr>
          </a:p>
          <a:p>
            <a:pPr fontAlgn="base">
              <a:spcBef>
                <a:spcPct val="0"/>
              </a:spcBef>
              <a:spcAft>
                <a:spcPct val="0"/>
              </a:spcAft>
            </a:pPr>
            <a:r>
              <a:rPr lang="ja-JP" altLang="en-US" sz="1000" dirty="0" smtClean="0">
                <a:solidFill>
                  <a:prstClr val="black"/>
                </a:solidFill>
              </a:rPr>
              <a:t>　　　　</a:t>
            </a:r>
            <a:r>
              <a:rPr lang="ja-JP" altLang="ja-JP" sz="1000" dirty="0" smtClean="0">
                <a:solidFill>
                  <a:prstClr val="black"/>
                </a:solidFill>
              </a:rPr>
              <a:t>要</a:t>
            </a:r>
            <a:r>
              <a:rPr lang="ja-JP" altLang="en-US" sz="1000" dirty="0" smtClean="0">
                <a:solidFill>
                  <a:prstClr val="black"/>
                </a:solidFill>
              </a:rPr>
              <a:t>となる</a:t>
            </a:r>
            <a:r>
              <a:rPr lang="ja-JP" altLang="ja-JP" sz="1000" dirty="0" smtClean="0">
                <a:solidFill>
                  <a:prstClr val="black"/>
                </a:solidFill>
              </a:rPr>
              <a:t>アドバイザー</a:t>
            </a:r>
            <a:r>
              <a:rPr lang="ja-JP" altLang="en-US" sz="1000" dirty="0" smtClean="0">
                <a:solidFill>
                  <a:prstClr val="black"/>
                </a:solidFill>
              </a:rPr>
              <a:t>の派遣や情報交換会を開催</a:t>
            </a:r>
            <a:r>
              <a:rPr lang="ja-JP" altLang="ja-JP" sz="1000" dirty="0" smtClean="0">
                <a:solidFill>
                  <a:prstClr val="black"/>
                </a:solidFill>
              </a:rPr>
              <a:t>する。</a:t>
            </a:r>
            <a:endParaRPr lang="en-US" altLang="ja-JP" sz="1000" dirty="0" smtClean="0">
              <a:solidFill>
                <a:prstClr val="black"/>
              </a:solidFill>
            </a:endParaRPr>
          </a:p>
          <a:p>
            <a:pPr fontAlgn="base">
              <a:spcBef>
                <a:spcPct val="0"/>
              </a:spcBef>
              <a:spcAft>
                <a:spcPct val="0"/>
              </a:spcAft>
            </a:pPr>
            <a:endParaRPr lang="en-US" altLang="ja-JP" sz="1000" dirty="0" smtClean="0">
              <a:solidFill>
                <a:prstClr val="black"/>
              </a:solidFill>
            </a:endParaRPr>
          </a:p>
          <a:p>
            <a:pPr fontAlgn="base">
              <a:spcBef>
                <a:spcPct val="0"/>
              </a:spcBef>
              <a:spcAft>
                <a:spcPct val="0"/>
              </a:spcAft>
            </a:pPr>
            <a:r>
              <a:rPr lang="ja-JP" altLang="en-US" sz="1050" b="1" dirty="0" smtClean="0">
                <a:solidFill>
                  <a:prstClr val="black"/>
                </a:solidFill>
                <a:latin typeface="メイリオ" pitchFamily="50" charset="-128"/>
                <a:ea typeface="メイリオ" pitchFamily="50" charset="-128"/>
              </a:rPr>
              <a:t>■</a:t>
            </a:r>
            <a:r>
              <a:rPr lang="ja-JP" altLang="ja-JP" sz="1050" b="1" dirty="0" smtClean="0">
                <a:solidFill>
                  <a:prstClr val="black"/>
                </a:solidFill>
                <a:latin typeface="メイリオ" pitchFamily="50" charset="-128"/>
                <a:ea typeface="メイリオ" pitchFamily="50" charset="-128"/>
              </a:rPr>
              <a:t>リハビリテーション</a:t>
            </a:r>
            <a:r>
              <a:rPr lang="ja-JP" altLang="en-US" sz="1050" b="1" dirty="0" smtClean="0">
                <a:solidFill>
                  <a:prstClr val="black"/>
                </a:solidFill>
                <a:latin typeface="メイリオ" pitchFamily="50" charset="-128"/>
                <a:ea typeface="メイリオ" pitchFamily="50" charset="-128"/>
              </a:rPr>
              <a:t>の</a:t>
            </a:r>
            <a:r>
              <a:rPr lang="ja-JP" altLang="ja-JP" sz="1050" b="1" dirty="0" smtClean="0">
                <a:solidFill>
                  <a:prstClr val="black"/>
                </a:solidFill>
                <a:latin typeface="メイリオ" pitchFamily="50" charset="-128"/>
                <a:ea typeface="メイリオ" pitchFamily="50" charset="-128"/>
              </a:rPr>
              <a:t>専門職</a:t>
            </a:r>
            <a:r>
              <a:rPr lang="ja-JP" altLang="en-US" sz="1050" b="1" dirty="0" smtClean="0">
                <a:solidFill>
                  <a:prstClr val="black"/>
                </a:solidFill>
                <a:latin typeface="メイリオ" pitchFamily="50" charset="-128"/>
                <a:ea typeface="メイリオ" pitchFamily="50" charset="-128"/>
              </a:rPr>
              <a:t>等</a:t>
            </a:r>
            <a:r>
              <a:rPr lang="ja-JP" altLang="ja-JP" sz="1050" b="1" dirty="0" smtClean="0">
                <a:solidFill>
                  <a:prstClr val="black"/>
                </a:solidFill>
                <a:latin typeface="メイリオ" pitchFamily="50" charset="-128"/>
                <a:ea typeface="メイリオ" pitchFamily="50" charset="-128"/>
              </a:rPr>
              <a:t>の派遣</a:t>
            </a:r>
            <a:r>
              <a:rPr lang="ja-JP" altLang="ja-JP" sz="1050" b="1" u="sng" dirty="0" smtClean="0">
                <a:solidFill>
                  <a:prstClr val="black"/>
                </a:solidFill>
                <a:latin typeface="メイリオ" pitchFamily="50" charset="-128"/>
                <a:ea typeface="メイリオ" pitchFamily="50" charset="-128"/>
              </a:rPr>
              <a:t> </a:t>
            </a:r>
            <a:r>
              <a:rPr lang="ja-JP" altLang="ja-JP" sz="1050" b="1" dirty="0" smtClean="0">
                <a:solidFill>
                  <a:prstClr val="black"/>
                </a:solidFill>
                <a:latin typeface="メイリオ" pitchFamily="50" charset="-128"/>
                <a:ea typeface="メイリオ" pitchFamily="50" charset="-128"/>
              </a:rPr>
              <a:t>　　　　</a:t>
            </a:r>
          </a:p>
          <a:p>
            <a:pPr fontAlgn="base">
              <a:spcBef>
                <a:spcPct val="0"/>
              </a:spcBef>
              <a:spcAft>
                <a:spcPct val="0"/>
              </a:spcAft>
            </a:pPr>
            <a:r>
              <a:rPr lang="ja-JP" altLang="ja-JP" sz="1050" dirty="0" smtClean="0">
                <a:solidFill>
                  <a:prstClr val="black"/>
                </a:solidFill>
              </a:rPr>
              <a:t>　　</a:t>
            </a:r>
            <a:r>
              <a:rPr lang="ja-JP" altLang="en-US" sz="1050" dirty="0" smtClean="0">
                <a:solidFill>
                  <a:prstClr val="black"/>
                </a:solidFill>
              </a:rPr>
              <a:t>　　</a:t>
            </a:r>
            <a:r>
              <a:rPr lang="ja-JP" altLang="ja-JP" sz="1000" dirty="0" smtClean="0">
                <a:solidFill>
                  <a:prstClr val="black"/>
                </a:solidFill>
              </a:rPr>
              <a:t>県理学療法士</a:t>
            </a:r>
            <a:r>
              <a:rPr lang="ja-JP" altLang="en-US" sz="1000" dirty="0" smtClean="0">
                <a:solidFill>
                  <a:prstClr val="black"/>
                </a:solidFill>
              </a:rPr>
              <a:t>会・</a:t>
            </a:r>
            <a:r>
              <a:rPr lang="ja-JP" altLang="ja-JP" sz="1000" dirty="0" smtClean="0">
                <a:solidFill>
                  <a:prstClr val="black"/>
                </a:solidFill>
              </a:rPr>
              <a:t>作業療法士会</a:t>
            </a:r>
            <a:r>
              <a:rPr lang="ja-JP" altLang="en-US" sz="1000" dirty="0" smtClean="0">
                <a:solidFill>
                  <a:prstClr val="black"/>
                </a:solidFill>
              </a:rPr>
              <a:t>など</a:t>
            </a:r>
            <a:r>
              <a:rPr lang="ja-JP" altLang="ja-JP" sz="1000" dirty="0" smtClean="0">
                <a:solidFill>
                  <a:prstClr val="black"/>
                </a:solidFill>
              </a:rPr>
              <a:t>と連携して、地域ケア会議や</a:t>
            </a:r>
            <a:r>
              <a:rPr lang="ja-JP" altLang="en-US" sz="1000" dirty="0" smtClean="0">
                <a:solidFill>
                  <a:prstClr val="black"/>
                </a:solidFill>
              </a:rPr>
              <a:t>　　　</a:t>
            </a:r>
            <a:endParaRPr lang="en-US" altLang="ja-JP" sz="1000" dirty="0" smtClean="0">
              <a:solidFill>
                <a:prstClr val="black"/>
              </a:solidFill>
            </a:endParaRPr>
          </a:p>
          <a:p>
            <a:pPr fontAlgn="base">
              <a:spcBef>
                <a:spcPct val="0"/>
              </a:spcBef>
              <a:spcAft>
                <a:spcPct val="0"/>
              </a:spcAft>
            </a:pPr>
            <a:r>
              <a:rPr lang="ja-JP" altLang="en-US" sz="1000" dirty="0" smtClean="0">
                <a:solidFill>
                  <a:prstClr val="black"/>
                </a:solidFill>
              </a:rPr>
              <a:t>　　　　</a:t>
            </a:r>
            <a:r>
              <a:rPr lang="ja-JP" altLang="ja-JP" sz="1000" dirty="0" smtClean="0">
                <a:solidFill>
                  <a:prstClr val="black"/>
                </a:solidFill>
              </a:rPr>
              <a:t>介護予防事業</a:t>
            </a:r>
            <a:r>
              <a:rPr lang="ja-JP" altLang="en-US" sz="1000" dirty="0" smtClean="0">
                <a:solidFill>
                  <a:prstClr val="black"/>
                </a:solidFill>
              </a:rPr>
              <a:t>を</a:t>
            </a:r>
            <a:r>
              <a:rPr lang="ja-JP" altLang="ja-JP" sz="1000" dirty="0" smtClean="0">
                <a:solidFill>
                  <a:prstClr val="black"/>
                </a:solidFill>
              </a:rPr>
              <a:t>検討</a:t>
            </a:r>
            <a:r>
              <a:rPr lang="ja-JP" altLang="en-US" sz="1000" dirty="0" smtClean="0">
                <a:solidFill>
                  <a:prstClr val="black"/>
                </a:solidFill>
              </a:rPr>
              <a:t>する際に</a:t>
            </a:r>
            <a:r>
              <a:rPr lang="ja-JP" altLang="ja-JP" sz="1000" dirty="0" smtClean="0">
                <a:solidFill>
                  <a:prstClr val="black"/>
                </a:solidFill>
              </a:rPr>
              <a:t>、リハビリテーション</a:t>
            </a:r>
            <a:r>
              <a:rPr lang="ja-JP" altLang="en-US" sz="1000" dirty="0" smtClean="0">
                <a:solidFill>
                  <a:prstClr val="black"/>
                </a:solidFill>
              </a:rPr>
              <a:t>の</a:t>
            </a:r>
            <a:r>
              <a:rPr lang="ja-JP" altLang="ja-JP" sz="1000" dirty="0" smtClean="0">
                <a:solidFill>
                  <a:prstClr val="black"/>
                </a:solidFill>
              </a:rPr>
              <a:t>専門職の助</a:t>
            </a:r>
            <a:r>
              <a:rPr lang="ja-JP" altLang="en-US" sz="1000" dirty="0" smtClean="0">
                <a:solidFill>
                  <a:prstClr val="black"/>
                </a:solidFill>
              </a:rPr>
              <a:t>　　　</a:t>
            </a:r>
            <a:endParaRPr lang="en-US" altLang="ja-JP" sz="1000" dirty="0" smtClean="0">
              <a:solidFill>
                <a:prstClr val="black"/>
              </a:solidFill>
            </a:endParaRPr>
          </a:p>
          <a:p>
            <a:pPr fontAlgn="base">
              <a:spcBef>
                <a:spcPct val="0"/>
              </a:spcBef>
              <a:spcAft>
                <a:spcPct val="0"/>
              </a:spcAft>
            </a:pPr>
            <a:r>
              <a:rPr lang="ja-JP" altLang="en-US" sz="1000" dirty="0" smtClean="0">
                <a:solidFill>
                  <a:prstClr val="black"/>
                </a:solidFill>
              </a:rPr>
              <a:t>　　　　</a:t>
            </a:r>
            <a:r>
              <a:rPr lang="ja-JP" altLang="ja-JP" sz="1000" dirty="0" smtClean="0">
                <a:solidFill>
                  <a:prstClr val="black"/>
                </a:solidFill>
              </a:rPr>
              <a:t>言が得られる</a:t>
            </a:r>
            <a:r>
              <a:rPr lang="ja-JP" altLang="en-US" sz="1000" dirty="0" smtClean="0">
                <a:solidFill>
                  <a:prstClr val="black"/>
                </a:solidFill>
              </a:rPr>
              <a:t>よ</a:t>
            </a:r>
            <a:r>
              <a:rPr lang="ja-JP" altLang="ja-JP" sz="1000" dirty="0" smtClean="0">
                <a:solidFill>
                  <a:prstClr val="black"/>
                </a:solidFill>
              </a:rPr>
              <a:t>う、</a:t>
            </a:r>
            <a:r>
              <a:rPr lang="ja-JP" altLang="en-US" sz="1000" dirty="0" smtClean="0">
                <a:solidFill>
                  <a:prstClr val="black"/>
                </a:solidFill>
              </a:rPr>
              <a:t>人材の派遣等を実施する</a:t>
            </a:r>
            <a:r>
              <a:rPr lang="ja-JP" altLang="ja-JP" sz="1000" dirty="0" smtClean="0">
                <a:solidFill>
                  <a:prstClr val="black"/>
                </a:solidFill>
              </a:rPr>
              <a:t>。</a:t>
            </a:r>
            <a:endParaRPr lang="en-US" altLang="ja-JP" sz="1000" dirty="0" smtClean="0">
              <a:solidFill>
                <a:prstClr val="black"/>
              </a:solidFill>
            </a:endParaRPr>
          </a:p>
          <a:p>
            <a:pPr fontAlgn="base">
              <a:spcBef>
                <a:spcPct val="0"/>
              </a:spcBef>
              <a:spcAft>
                <a:spcPct val="0"/>
              </a:spcAft>
            </a:pPr>
            <a:endParaRPr lang="en-US" altLang="ja-JP" sz="1000" dirty="0" smtClean="0">
              <a:solidFill>
                <a:prstClr val="black"/>
              </a:solidFill>
            </a:endParaRPr>
          </a:p>
          <a:p>
            <a:pPr fontAlgn="base">
              <a:spcBef>
                <a:spcPct val="0"/>
              </a:spcBef>
              <a:spcAft>
                <a:spcPct val="0"/>
              </a:spcAft>
            </a:pPr>
            <a:endParaRPr lang="en-US" altLang="ja-JP" sz="400" dirty="0" smtClean="0">
              <a:solidFill>
                <a:prstClr val="black"/>
              </a:solidFill>
            </a:endParaRPr>
          </a:p>
          <a:p>
            <a:pPr fontAlgn="base">
              <a:spcBef>
                <a:spcPct val="0"/>
              </a:spcBef>
              <a:spcAft>
                <a:spcPct val="0"/>
              </a:spcAft>
            </a:pPr>
            <a:r>
              <a:rPr lang="ja-JP" altLang="en-US" sz="1000" b="1" dirty="0" smtClean="0">
                <a:solidFill>
                  <a:prstClr val="black"/>
                </a:solidFill>
                <a:latin typeface="メイリオ" pitchFamily="50" charset="-128"/>
                <a:ea typeface="メイリオ" pitchFamily="50" charset="-128"/>
              </a:rPr>
              <a:t>■  サービス提供拠点の整備への支援</a:t>
            </a:r>
            <a:r>
              <a:rPr lang="ja-JP" altLang="ja-JP" sz="1000" b="1" dirty="0" smtClean="0">
                <a:solidFill>
                  <a:prstClr val="black"/>
                </a:solidFill>
                <a:latin typeface="メイリオ" pitchFamily="50" charset="-128"/>
                <a:ea typeface="メイリオ" pitchFamily="50" charset="-128"/>
              </a:rPr>
              <a:t>　　　　　</a:t>
            </a:r>
            <a:r>
              <a:rPr lang="ja-JP" altLang="ja-JP" sz="1000" dirty="0" smtClean="0">
                <a:solidFill>
                  <a:prstClr val="black"/>
                </a:solidFill>
              </a:rPr>
              <a:t>　</a:t>
            </a:r>
          </a:p>
          <a:p>
            <a:pPr fontAlgn="base">
              <a:spcBef>
                <a:spcPct val="0"/>
              </a:spcBef>
              <a:spcAft>
                <a:spcPct val="0"/>
              </a:spcAft>
            </a:pPr>
            <a:r>
              <a:rPr lang="ja-JP" altLang="ja-JP" sz="1000" dirty="0" smtClean="0">
                <a:solidFill>
                  <a:prstClr val="black"/>
                </a:solidFill>
              </a:rPr>
              <a:t>　</a:t>
            </a:r>
            <a:r>
              <a:rPr lang="ja-JP" altLang="en-US" sz="900" dirty="0" smtClean="0">
                <a:solidFill>
                  <a:prstClr val="black"/>
                </a:solidFill>
              </a:rPr>
              <a:t>　　　　新総合事業のサービス提供拠点の一つとして「あったかふれあいセン</a:t>
            </a:r>
            <a:endParaRPr lang="en-US" altLang="ja-JP" sz="900" dirty="0" smtClean="0">
              <a:solidFill>
                <a:prstClr val="black"/>
              </a:solidFill>
            </a:endParaRPr>
          </a:p>
          <a:p>
            <a:pPr fontAlgn="base">
              <a:spcBef>
                <a:spcPct val="0"/>
              </a:spcBef>
              <a:spcAft>
                <a:spcPct val="0"/>
              </a:spcAft>
            </a:pPr>
            <a:r>
              <a:rPr lang="ja-JP" altLang="en-US" sz="900" dirty="0" smtClean="0">
                <a:solidFill>
                  <a:prstClr val="black"/>
                </a:solidFill>
              </a:rPr>
              <a:t>　　　　ター」等の有効活用を支援。</a:t>
            </a:r>
            <a:endParaRPr lang="en-US" altLang="ja-JP" sz="900" dirty="0" smtClean="0">
              <a:solidFill>
                <a:prstClr val="black"/>
              </a:solidFill>
            </a:endParaRPr>
          </a:p>
          <a:p>
            <a:pPr fontAlgn="base">
              <a:spcBef>
                <a:spcPct val="0"/>
              </a:spcBef>
              <a:spcAft>
                <a:spcPct val="0"/>
              </a:spcAft>
            </a:pPr>
            <a:endParaRPr lang="en-US" altLang="ja-JP" sz="900" dirty="0" smtClean="0">
              <a:solidFill>
                <a:prstClr val="black"/>
              </a:solidFill>
            </a:endParaRPr>
          </a:p>
          <a:p>
            <a:pPr fontAlgn="base">
              <a:spcBef>
                <a:spcPct val="0"/>
              </a:spcBef>
              <a:spcAft>
                <a:spcPct val="0"/>
              </a:spcAft>
            </a:pPr>
            <a:r>
              <a:rPr lang="ja-JP" altLang="en-US" sz="1000" b="1" dirty="0" smtClean="0">
                <a:solidFill>
                  <a:prstClr val="black"/>
                </a:solidFill>
                <a:latin typeface="メイリオ" pitchFamily="50" charset="-128"/>
                <a:ea typeface="メイリオ" pitchFamily="50" charset="-128"/>
              </a:rPr>
              <a:t>　　</a:t>
            </a:r>
            <a:endParaRPr lang="en-US" altLang="ja-JP" sz="1000" b="1" dirty="0" smtClean="0">
              <a:solidFill>
                <a:prstClr val="black"/>
              </a:solidFill>
              <a:latin typeface="メイリオ" pitchFamily="50" charset="-128"/>
              <a:ea typeface="メイリオ" pitchFamily="50" charset="-128"/>
            </a:endParaRPr>
          </a:p>
          <a:p>
            <a:pPr fontAlgn="base">
              <a:spcBef>
                <a:spcPct val="0"/>
              </a:spcBef>
              <a:spcAft>
                <a:spcPct val="0"/>
              </a:spcAft>
            </a:pPr>
            <a:endParaRPr lang="en-US" altLang="ja-JP" sz="1000" b="1" dirty="0" smtClean="0">
              <a:solidFill>
                <a:prstClr val="black"/>
              </a:solidFill>
              <a:latin typeface="メイリオ" pitchFamily="50" charset="-128"/>
              <a:ea typeface="メイリオ" pitchFamily="50" charset="-128"/>
            </a:endParaRPr>
          </a:p>
          <a:p>
            <a:pPr fontAlgn="base">
              <a:spcBef>
                <a:spcPct val="0"/>
              </a:spcBef>
              <a:spcAft>
                <a:spcPct val="0"/>
              </a:spcAft>
            </a:pPr>
            <a:endParaRPr lang="en-US" altLang="ja-JP" sz="1000" b="1" dirty="0" smtClean="0">
              <a:solidFill>
                <a:prstClr val="black"/>
              </a:solidFill>
              <a:latin typeface="メイリオ" pitchFamily="50" charset="-128"/>
              <a:ea typeface="メイリオ" pitchFamily="50" charset="-128"/>
            </a:endParaRPr>
          </a:p>
          <a:p>
            <a:pPr fontAlgn="base">
              <a:spcBef>
                <a:spcPct val="0"/>
              </a:spcBef>
              <a:spcAft>
                <a:spcPct val="0"/>
              </a:spcAft>
            </a:pPr>
            <a:r>
              <a:rPr lang="ja-JP" altLang="en-US" sz="1000" b="1" dirty="0" smtClean="0">
                <a:solidFill>
                  <a:prstClr val="black"/>
                </a:solidFill>
                <a:latin typeface="メイリオ" pitchFamily="50" charset="-128"/>
                <a:ea typeface="メイリオ" pitchFamily="50" charset="-128"/>
              </a:rPr>
              <a:t>　　高齢者等の参加による新たな担い手育成への支援</a:t>
            </a:r>
            <a:r>
              <a:rPr lang="ja-JP" altLang="ja-JP" sz="1000" b="1" dirty="0" smtClean="0">
                <a:solidFill>
                  <a:prstClr val="black"/>
                </a:solidFill>
                <a:latin typeface="メイリオ" pitchFamily="50" charset="-128"/>
                <a:ea typeface="メイリオ" pitchFamily="50" charset="-128"/>
              </a:rPr>
              <a:t>　　　　　</a:t>
            </a:r>
            <a:r>
              <a:rPr lang="ja-JP" altLang="ja-JP" sz="1000" dirty="0" smtClean="0">
                <a:solidFill>
                  <a:prstClr val="black"/>
                </a:solidFill>
              </a:rPr>
              <a:t>　</a:t>
            </a:r>
          </a:p>
          <a:p>
            <a:pPr fontAlgn="base">
              <a:spcBef>
                <a:spcPct val="0"/>
              </a:spcBef>
              <a:spcAft>
                <a:spcPct val="0"/>
              </a:spcAft>
            </a:pPr>
            <a:r>
              <a:rPr lang="ja-JP" altLang="ja-JP" sz="1000" dirty="0" smtClean="0">
                <a:solidFill>
                  <a:prstClr val="black"/>
                </a:solidFill>
              </a:rPr>
              <a:t>　</a:t>
            </a:r>
            <a:r>
              <a:rPr lang="ja-JP" altLang="en-US" sz="900" dirty="0" smtClean="0">
                <a:solidFill>
                  <a:prstClr val="black"/>
                </a:solidFill>
              </a:rPr>
              <a:t>　　　　高齢者等が地域の支え手として活躍できる新しいサービスに対応した</a:t>
            </a:r>
            <a:endParaRPr lang="en-US" altLang="ja-JP" sz="900" dirty="0" smtClean="0">
              <a:solidFill>
                <a:prstClr val="black"/>
              </a:solidFill>
            </a:endParaRPr>
          </a:p>
          <a:p>
            <a:pPr fontAlgn="base">
              <a:spcBef>
                <a:spcPct val="0"/>
              </a:spcBef>
              <a:spcAft>
                <a:spcPct val="0"/>
              </a:spcAft>
            </a:pPr>
            <a:r>
              <a:rPr lang="ja-JP" altLang="en-US" sz="900" dirty="0" smtClean="0">
                <a:solidFill>
                  <a:prstClr val="black"/>
                </a:solidFill>
              </a:rPr>
              <a:t>　　　  研修等を実施することにより、地域の多様な人材によるサービスの確保　</a:t>
            </a:r>
            <a:endParaRPr lang="en-US" altLang="ja-JP" sz="900" dirty="0" smtClean="0">
              <a:solidFill>
                <a:prstClr val="black"/>
              </a:solidFill>
            </a:endParaRPr>
          </a:p>
          <a:p>
            <a:pPr fontAlgn="base">
              <a:spcBef>
                <a:spcPct val="0"/>
              </a:spcBef>
              <a:spcAft>
                <a:spcPct val="0"/>
              </a:spcAft>
            </a:pPr>
            <a:r>
              <a:rPr lang="ja-JP" altLang="en-US" sz="900" dirty="0" smtClean="0">
                <a:solidFill>
                  <a:prstClr val="black"/>
                </a:solidFill>
              </a:rPr>
              <a:t>　　　  と併せて、高齢者の生きがいづく</a:t>
            </a:r>
            <a:r>
              <a:rPr lang="ja-JP" altLang="en-US" sz="900" dirty="0" err="1" smtClean="0">
                <a:solidFill>
                  <a:prstClr val="black"/>
                </a:solidFill>
              </a:rPr>
              <a:t>りや</a:t>
            </a:r>
            <a:r>
              <a:rPr lang="ja-JP" altLang="en-US" sz="900" dirty="0" smtClean="0">
                <a:solidFill>
                  <a:prstClr val="black"/>
                </a:solidFill>
              </a:rPr>
              <a:t>介護予防につなげる。</a:t>
            </a:r>
            <a:endParaRPr lang="en-US" altLang="ja-JP" sz="900" dirty="0" smtClean="0">
              <a:solidFill>
                <a:prstClr val="black"/>
              </a:solidFill>
            </a:endParaRPr>
          </a:p>
          <a:p>
            <a:pPr fontAlgn="base">
              <a:spcBef>
                <a:spcPct val="0"/>
              </a:spcBef>
              <a:spcAft>
                <a:spcPct val="0"/>
              </a:spcAft>
            </a:pPr>
            <a:endParaRPr lang="en-US" altLang="ja-JP" sz="1000" b="1" dirty="0" smtClean="0">
              <a:solidFill>
                <a:prstClr val="black"/>
              </a:solidFill>
              <a:latin typeface="メイリオ" pitchFamily="50" charset="-128"/>
              <a:ea typeface="メイリオ" pitchFamily="50" charset="-128"/>
            </a:endParaRPr>
          </a:p>
          <a:p>
            <a:pPr fontAlgn="base">
              <a:spcBef>
                <a:spcPct val="0"/>
              </a:spcBef>
              <a:spcAft>
                <a:spcPct val="0"/>
              </a:spcAft>
            </a:pPr>
            <a:endParaRPr lang="ja-JP" altLang="ja-JP" sz="600" dirty="0" smtClean="0">
              <a:solidFill>
                <a:prstClr val="black"/>
              </a:solidFill>
            </a:endParaRPr>
          </a:p>
        </p:txBody>
      </p:sp>
      <p:sp>
        <p:nvSpPr>
          <p:cNvPr id="47" name="正方形/長方形 46"/>
          <p:cNvSpPr/>
          <p:nvPr/>
        </p:nvSpPr>
        <p:spPr>
          <a:xfrm>
            <a:off x="5793862" y="1009305"/>
            <a:ext cx="1708964" cy="191641"/>
          </a:xfrm>
          <a:prstGeom prst="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b="1" dirty="0" smtClean="0">
                <a:solidFill>
                  <a:prstClr val="black"/>
                </a:solidFill>
              </a:rPr>
              <a:t>市町村支援の取り組み</a:t>
            </a:r>
            <a:endParaRPr lang="ja-JP" altLang="en-US" sz="1200" b="1" dirty="0">
              <a:solidFill>
                <a:prstClr val="black"/>
              </a:solidFill>
            </a:endParaRPr>
          </a:p>
        </p:txBody>
      </p:sp>
      <p:graphicFrame>
        <p:nvGraphicFramePr>
          <p:cNvPr id="134" name="表 133"/>
          <p:cNvGraphicFramePr>
            <a:graphicFrameLocks noGrp="1"/>
          </p:cNvGraphicFramePr>
          <p:nvPr/>
        </p:nvGraphicFramePr>
        <p:xfrm>
          <a:off x="5961121" y="4941209"/>
          <a:ext cx="3736676" cy="1728193"/>
        </p:xfrm>
        <a:graphic>
          <a:graphicData uri="http://schemas.openxmlformats.org/drawingml/2006/table">
            <a:tbl>
              <a:tblPr firstRow="1" bandRow="1">
                <a:tableStyleId>{5C22544A-7EE6-4342-B048-85BDC9FD1C3A}</a:tableStyleId>
              </a:tblPr>
              <a:tblGrid>
                <a:gridCol w="768931"/>
                <a:gridCol w="757557"/>
                <a:gridCol w="749746"/>
                <a:gridCol w="749746"/>
                <a:gridCol w="710696"/>
              </a:tblGrid>
              <a:tr h="216025">
                <a:tc>
                  <a:txBody>
                    <a:bodyPr/>
                    <a:lstStyle/>
                    <a:p>
                      <a:pPr algn="ctr"/>
                      <a:r>
                        <a:rPr kumimoji="1" lang="en-US" altLang="ja-JP" sz="1000" dirty="0" smtClean="0"/>
                        <a:t>H26</a:t>
                      </a:r>
                      <a:endParaRPr kumimoji="1" lang="ja-JP" altLang="en-US" sz="10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t>H27</a:t>
                      </a:r>
                      <a:endParaRPr kumimoji="1" lang="ja-JP" altLang="en-US" sz="100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t>H28</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t>H29</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t>H30</a:t>
                      </a:r>
                      <a:endParaRPr kumimoji="1" lang="ja-JP" altLang="en-US" sz="100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32225">
                <a:tc>
                  <a:txBody>
                    <a:bodyPr/>
                    <a:lstStyle/>
                    <a:p>
                      <a:endParaRPr kumimoji="1" lang="ja-JP" altLang="en-US" sz="1000" dirty="0"/>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b="1" dirty="0" smtClean="0"/>
                        <a:t>全ての市町村で移行開始</a:t>
                      </a:r>
                      <a:endParaRPr kumimoji="1" lang="ja-JP" altLang="en-US"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endParaRPr kumimoji="1" lang="ja-JP" altLang="en-US" sz="1000" dirty="0"/>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smtClean="0"/>
                        <a:t>　</a:t>
                      </a:r>
                      <a:endParaRPr kumimoji="1" lang="ja-JP" altLang="en-US" sz="1000"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42" name="図 141" descr="hyousatu.jpg"/>
          <p:cNvPicPr>
            <a:picLocks noChangeAspect="1"/>
          </p:cNvPicPr>
          <p:nvPr/>
        </p:nvPicPr>
        <p:blipFill>
          <a:blip r:embed="rId4" cstate="print"/>
          <a:stretch>
            <a:fillRect/>
          </a:stretch>
        </p:blipFill>
        <p:spPr>
          <a:xfrm>
            <a:off x="9561512" y="44626"/>
            <a:ext cx="302492" cy="698611"/>
          </a:xfrm>
          <a:prstGeom prst="rect">
            <a:avLst/>
          </a:prstGeom>
        </p:spPr>
      </p:pic>
      <p:grpSp>
        <p:nvGrpSpPr>
          <p:cNvPr id="2" name="グループ化 192"/>
          <p:cNvGrpSpPr/>
          <p:nvPr/>
        </p:nvGrpSpPr>
        <p:grpSpPr>
          <a:xfrm>
            <a:off x="104084" y="1529358"/>
            <a:ext cx="5307992" cy="3470638"/>
            <a:chOff x="42878" y="476672"/>
            <a:chExt cx="9707141" cy="6168708"/>
          </a:xfrm>
        </p:grpSpPr>
        <p:sp>
          <p:nvSpPr>
            <p:cNvPr id="194" name="テキスト ボックス 193"/>
            <p:cNvSpPr txBox="1"/>
            <p:nvPr/>
          </p:nvSpPr>
          <p:spPr>
            <a:xfrm>
              <a:off x="5865697" y="1038131"/>
              <a:ext cx="3884322" cy="191465"/>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②訪問型サービス</a:t>
              </a:r>
              <a:r>
                <a:rPr lang="en-US" altLang="ja-JP" sz="700" dirty="0" smtClean="0">
                  <a:solidFill>
                    <a:prstClr val="black"/>
                  </a:solidFill>
                  <a:latin typeface="Arial" pitchFamily="34" charset="0"/>
                </a:rPr>
                <a:t>A</a:t>
              </a:r>
              <a:r>
                <a:rPr lang="ja-JP" altLang="en-US" sz="700" dirty="0" smtClean="0">
                  <a:solidFill>
                    <a:prstClr val="black"/>
                  </a:solidFill>
                  <a:latin typeface="Arial" pitchFamily="34" charset="0"/>
                </a:rPr>
                <a:t>（緩和した基準によるサービス）</a:t>
              </a:r>
              <a:endParaRPr lang="ja-JP" altLang="en-US" sz="700" dirty="0">
                <a:solidFill>
                  <a:prstClr val="black"/>
                </a:solidFill>
                <a:latin typeface="Arial" pitchFamily="34" charset="0"/>
              </a:endParaRPr>
            </a:p>
          </p:txBody>
        </p:sp>
        <p:sp>
          <p:nvSpPr>
            <p:cNvPr id="195" name="テキスト ボックス 194"/>
            <p:cNvSpPr txBox="1"/>
            <p:nvPr/>
          </p:nvSpPr>
          <p:spPr>
            <a:xfrm>
              <a:off x="5846431" y="2535490"/>
              <a:ext cx="3884322" cy="191465"/>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②通所型サービス</a:t>
              </a:r>
              <a:r>
                <a:rPr lang="en-US" altLang="ja-JP" sz="700" dirty="0" smtClean="0">
                  <a:solidFill>
                    <a:prstClr val="black"/>
                  </a:solidFill>
                  <a:latin typeface="Arial" pitchFamily="34" charset="0"/>
                </a:rPr>
                <a:t>A</a:t>
              </a:r>
              <a:r>
                <a:rPr lang="ja-JP" altLang="en-US" sz="700" dirty="0" smtClean="0">
                  <a:solidFill>
                    <a:prstClr val="black"/>
                  </a:solidFill>
                  <a:latin typeface="Arial" pitchFamily="34" charset="0"/>
                </a:rPr>
                <a:t>（緩和した基準によるサービス）</a:t>
              </a:r>
              <a:endParaRPr lang="ja-JP" altLang="en-US" sz="700" dirty="0">
                <a:solidFill>
                  <a:prstClr val="black"/>
                </a:solidFill>
                <a:latin typeface="Arial" pitchFamily="34" charset="0"/>
              </a:endParaRPr>
            </a:p>
          </p:txBody>
        </p:sp>
        <p:grpSp>
          <p:nvGrpSpPr>
            <p:cNvPr id="3" name="グループ化 62"/>
            <p:cNvGrpSpPr/>
            <p:nvPr/>
          </p:nvGrpSpPr>
          <p:grpSpPr>
            <a:xfrm>
              <a:off x="42878" y="476672"/>
              <a:ext cx="9657718" cy="6168708"/>
              <a:chOff x="42878" y="476672"/>
              <a:chExt cx="9657718" cy="6168708"/>
            </a:xfrm>
          </p:grpSpPr>
          <p:sp>
            <p:nvSpPr>
              <p:cNvPr id="197" name="正方形/長方形 196"/>
              <p:cNvSpPr/>
              <p:nvPr/>
            </p:nvSpPr>
            <p:spPr>
              <a:xfrm>
                <a:off x="42878" y="3260342"/>
                <a:ext cx="991075" cy="1477013"/>
              </a:xfrm>
              <a:prstGeom prst="rect">
                <a:avLst/>
              </a:prstGeom>
              <a:solidFill>
                <a:srgbClr val="CCFFCC"/>
              </a:solidFill>
              <a:ln w="19050">
                <a:solidFill>
                  <a:schemeClr val="tx1"/>
                </a:solidFill>
              </a:ln>
            </p:spPr>
            <p:txBody>
              <a:bodyPr wrap="square" lIns="36000" rIns="36000">
                <a:spAutoFit/>
              </a:bodyPr>
              <a:lstStyle/>
              <a:p>
                <a:pPr algn="just" fontAlgn="base">
                  <a:spcBef>
                    <a:spcPct val="0"/>
                  </a:spcBef>
                  <a:spcAft>
                    <a:spcPct val="0"/>
                  </a:spcAft>
                </a:pPr>
                <a:r>
                  <a:rPr lang="ja-JP" altLang="en-US" sz="800" dirty="0">
                    <a:solidFill>
                      <a:prstClr val="black"/>
                    </a:solidFill>
                    <a:latin typeface="ＭＳ Ｐゴシック"/>
                  </a:rPr>
                  <a:t>介護予防</a:t>
                </a:r>
                <a:r>
                  <a:rPr lang="ja-JP" altLang="en-US" sz="800" dirty="0" smtClean="0">
                    <a:solidFill>
                      <a:prstClr val="black"/>
                    </a:solidFill>
                    <a:latin typeface="ＭＳ Ｐゴシック"/>
                  </a:rPr>
                  <a:t>・</a:t>
                </a:r>
                <a:endParaRPr lang="en-US" altLang="ja-JP" sz="800" dirty="0" smtClean="0">
                  <a:solidFill>
                    <a:prstClr val="black"/>
                  </a:solidFill>
                  <a:latin typeface="ＭＳ Ｐゴシック"/>
                </a:endParaRPr>
              </a:p>
              <a:p>
                <a:pPr algn="just" fontAlgn="base">
                  <a:spcBef>
                    <a:spcPct val="0"/>
                  </a:spcBef>
                  <a:spcAft>
                    <a:spcPct val="0"/>
                  </a:spcAft>
                </a:pPr>
                <a:r>
                  <a:rPr lang="ja-JP" altLang="en-US" sz="800" dirty="0" smtClean="0">
                    <a:solidFill>
                      <a:prstClr val="black"/>
                    </a:solidFill>
                    <a:latin typeface="ＭＳ Ｐゴシック"/>
                  </a:rPr>
                  <a:t>日常生活</a:t>
                </a:r>
                <a:endParaRPr lang="en-US" altLang="ja-JP" sz="800" dirty="0" smtClean="0">
                  <a:solidFill>
                    <a:prstClr val="black"/>
                  </a:solidFill>
                  <a:latin typeface="ＭＳ Ｐゴシック"/>
                </a:endParaRPr>
              </a:p>
              <a:p>
                <a:pPr algn="just" fontAlgn="base">
                  <a:spcBef>
                    <a:spcPct val="0"/>
                  </a:spcBef>
                  <a:spcAft>
                    <a:spcPct val="0"/>
                  </a:spcAft>
                </a:pPr>
                <a:r>
                  <a:rPr lang="ja-JP" altLang="en-US" sz="800" dirty="0" smtClean="0">
                    <a:solidFill>
                      <a:prstClr val="black"/>
                    </a:solidFill>
                    <a:latin typeface="ＭＳ Ｐゴシック"/>
                  </a:rPr>
                  <a:t>支援総合</a:t>
                </a:r>
                <a:endParaRPr lang="en-US" altLang="ja-JP" sz="800" dirty="0" smtClean="0">
                  <a:solidFill>
                    <a:prstClr val="black"/>
                  </a:solidFill>
                  <a:latin typeface="ＭＳ Ｐゴシック"/>
                </a:endParaRPr>
              </a:p>
              <a:p>
                <a:pPr algn="just" fontAlgn="base">
                  <a:spcBef>
                    <a:spcPct val="0"/>
                  </a:spcBef>
                  <a:spcAft>
                    <a:spcPct val="0"/>
                  </a:spcAft>
                </a:pPr>
                <a:r>
                  <a:rPr lang="ja-JP" altLang="en-US" sz="800" dirty="0" smtClean="0">
                    <a:solidFill>
                      <a:prstClr val="black"/>
                    </a:solidFill>
                    <a:latin typeface="ＭＳ Ｐゴシック"/>
                  </a:rPr>
                  <a:t>事業</a:t>
                </a:r>
                <a:endParaRPr lang="en-US" altLang="ja-JP" sz="800" dirty="0" smtClean="0">
                  <a:solidFill>
                    <a:prstClr val="black"/>
                  </a:solidFill>
                  <a:latin typeface="ＭＳ Ｐゴシック"/>
                </a:endParaRPr>
              </a:p>
              <a:p>
                <a:pPr algn="just" fontAlgn="base">
                  <a:spcBef>
                    <a:spcPct val="0"/>
                  </a:spcBef>
                  <a:spcAft>
                    <a:spcPct val="0"/>
                  </a:spcAft>
                </a:pPr>
                <a:r>
                  <a:rPr lang="ja-JP" altLang="en-US" sz="800" dirty="0" smtClean="0">
                    <a:solidFill>
                      <a:prstClr val="black"/>
                    </a:solidFill>
                    <a:latin typeface="ＭＳ Ｐゴシック"/>
                  </a:rPr>
                  <a:t>（新総合</a:t>
                </a:r>
                <a:endParaRPr lang="en-US" altLang="ja-JP" sz="800" dirty="0" smtClean="0">
                  <a:solidFill>
                    <a:prstClr val="black"/>
                  </a:solidFill>
                  <a:latin typeface="ＭＳ Ｐゴシック"/>
                </a:endParaRPr>
              </a:p>
              <a:p>
                <a:pPr algn="just" fontAlgn="base">
                  <a:spcBef>
                    <a:spcPct val="0"/>
                  </a:spcBef>
                  <a:spcAft>
                    <a:spcPct val="0"/>
                  </a:spcAft>
                </a:pPr>
                <a:r>
                  <a:rPr lang="ja-JP" altLang="en-US" sz="800" dirty="0" smtClean="0">
                    <a:solidFill>
                      <a:prstClr val="black"/>
                    </a:solidFill>
                    <a:latin typeface="ＭＳ Ｐゴシック"/>
                  </a:rPr>
                  <a:t>　事業</a:t>
                </a:r>
                <a:r>
                  <a:rPr lang="ja-JP" altLang="en-US" sz="800" dirty="0">
                    <a:solidFill>
                      <a:prstClr val="black"/>
                    </a:solidFill>
                    <a:latin typeface="ＭＳ Ｐゴシック"/>
                  </a:rPr>
                  <a:t>）</a:t>
                </a:r>
                <a:endParaRPr lang="en-US" altLang="ja-JP" sz="800" dirty="0">
                  <a:solidFill>
                    <a:prstClr val="black"/>
                  </a:solidFill>
                  <a:latin typeface="ＭＳ Ｐゴシック"/>
                </a:endParaRPr>
              </a:p>
            </p:txBody>
          </p:sp>
          <p:grpSp>
            <p:nvGrpSpPr>
              <p:cNvPr id="4" name="グループ化 61"/>
              <p:cNvGrpSpPr/>
              <p:nvPr/>
            </p:nvGrpSpPr>
            <p:grpSpPr>
              <a:xfrm>
                <a:off x="1033953" y="476672"/>
                <a:ext cx="8666643" cy="6168708"/>
                <a:chOff x="1033953" y="476672"/>
                <a:chExt cx="8666643" cy="6168708"/>
              </a:xfrm>
            </p:grpSpPr>
            <p:sp>
              <p:nvSpPr>
                <p:cNvPr id="199" name="正方形/長方形 198"/>
                <p:cNvSpPr/>
                <p:nvPr/>
              </p:nvSpPr>
              <p:spPr>
                <a:xfrm>
                  <a:off x="1347111" y="2281491"/>
                  <a:ext cx="1366017" cy="820563"/>
                </a:xfrm>
                <a:prstGeom prst="rect">
                  <a:avLst/>
                </a:prstGeom>
                <a:solidFill>
                  <a:srgbClr val="FFCCFF"/>
                </a:solidFill>
                <a:ln w="19050">
                  <a:solidFill>
                    <a:schemeClr val="tx1"/>
                  </a:solidFill>
                </a:ln>
              </p:spPr>
              <p:txBody>
                <a:bodyPr wrap="square">
                  <a:spAutoFit/>
                </a:bodyPr>
                <a:lstStyle/>
                <a:p>
                  <a:pPr algn="just" fontAlgn="base">
                    <a:spcBef>
                      <a:spcPts val="600"/>
                    </a:spcBef>
                    <a:spcAft>
                      <a:spcPct val="0"/>
                    </a:spcAft>
                  </a:pPr>
                  <a:r>
                    <a:rPr lang="ja-JP" altLang="en-US" sz="800" dirty="0" smtClean="0">
                      <a:solidFill>
                        <a:prstClr val="black"/>
                      </a:solidFill>
                      <a:latin typeface="ＭＳ Ｐゴシック"/>
                    </a:rPr>
                    <a:t>介護</a:t>
                  </a:r>
                  <a:r>
                    <a:rPr lang="ja-JP" altLang="en-US" sz="800" dirty="0">
                      <a:solidFill>
                        <a:prstClr val="black"/>
                      </a:solidFill>
                      <a:latin typeface="ＭＳ Ｐゴシック"/>
                    </a:rPr>
                    <a:t>予防・生活支援サービス事業</a:t>
                  </a:r>
                  <a:endParaRPr lang="en-US" altLang="ja-JP" sz="800" dirty="0">
                    <a:solidFill>
                      <a:prstClr val="black"/>
                    </a:solidFill>
                    <a:latin typeface="ＭＳ Ｐゴシック"/>
                  </a:endParaRPr>
                </a:p>
              </p:txBody>
            </p:sp>
            <p:sp>
              <p:nvSpPr>
                <p:cNvPr id="200" name="正方形/長方形 199"/>
                <p:cNvSpPr/>
                <p:nvPr/>
              </p:nvSpPr>
              <p:spPr>
                <a:xfrm>
                  <a:off x="1347111" y="5749140"/>
                  <a:ext cx="1990690" cy="380249"/>
                </a:xfrm>
                <a:prstGeom prst="rect">
                  <a:avLst/>
                </a:prstGeom>
                <a:solidFill>
                  <a:srgbClr val="FFCCFF"/>
                </a:solidFill>
                <a:ln w="19050">
                  <a:solidFill>
                    <a:schemeClr val="tx1"/>
                  </a:solidFill>
                </a:ln>
              </p:spPr>
              <p:txBody>
                <a:bodyPr wrap="square">
                  <a:spAutoFit/>
                </a:bodyPr>
                <a:lstStyle/>
                <a:p>
                  <a:pPr algn="just" fontAlgn="base">
                    <a:spcBef>
                      <a:spcPts val="600"/>
                    </a:spcBef>
                    <a:spcAft>
                      <a:spcPct val="0"/>
                    </a:spcAft>
                  </a:pPr>
                  <a:r>
                    <a:rPr lang="ja-JP" altLang="en-US" sz="800" dirty="0" smtClean="0">
                      <a:solidFill>
                        <a:prstClr val="black"/>
                      </a:solidFill>
                      <a:latin typeface="ＭＳ Ｐゴシック"/>
                    </a:rPr>
                    <a:t>一般</a:t>
                  </a:r>
                  <a:r>
                    <a:rPr lang="ja-JP" altLang="en-US" sz="800" dirty="0">
                      <a:solidFill>
                        <a:prstClr val="black"/>
                      </a:solidFill>
                      <a:latin typeface="ＭＳ Ｐゴシック"/>
                    </a:rPr>
                    <a:t>介護予防事業</a:t>
                  </a:r>
                  <a:endParaRPr lang="en-US" altLang="ja-JP" sz="800" dirty="0">
                    <a:solidFill>
                      <a:prstClr val="black"/>
                    </a:solidFill>
                    <a:latin typeface="ＭＳ Ｐゴシック"/>
                  </a:endParaRPr>
                </a:p>
              </p:txBody>
            </p:sp>
            <p:sp>
              <p:nvSpPr>
                <p:cNvPr id="201" name="正方形/長方形 200"/>
                <p:cNvSpPr/>
                <p:nvPr/>
              </p:nvSpPr>
              <p:spPr>
                <a:xfrm>
                  <a:off x="3121129" y="880257"/>
                  <a:ext cx="1417918" cy="574393"/>
                </a:xfrm>
                <a:prstGeom prst="rect">
                  <a:avLst/>
                </a:prstGeom>
                <a:solidFill>
                  <a:srgbClr val="FFFF99"/>
                </a:solidFill>
                <a:ln>
                  <a:solidFill>
                    <a:schemeClr val="tx1"/>
                  </a:solidFill>
                </a:ln>
              </p:spPr>
              <p:txBody>
                <a:bodyPr wrap="none" lIns="36000" rIns="0">
                  <a:spAutoFit/>
                </a:bodyPr>
                <a:lstStyle/>
                <a:p>
                  <a:pPr algn="just" fontAlgn="base">
                    <a:spcBef>
                      <a:spcPts val="600"/>
                    </a:spcBef>
                    <a:spcAft>
                      <a:spcPct val="0"/>
                    </a:spcAft>
                  </a:pPr>
                  <a:r>
                    <a:rPr lang="ja-JP" altLang="en-US" sz="750" dirty="0" smtClean="0">
                      <a:solidFill>
                        <a:prstClr val="black"/>
                      </a:solidFill>
                      <a:latin typeface="ＭＳ Ｐゴシック"/>
                    </a:rPr>
                    <a:t>訪問型サービス</a:t>
                  </a:r>
                  <a:endParaRPr lang="en-US" altLang="ja-JP" sz="750" dirty="0" smtClean="0">
                    <a:solidFill>
                      <a:prstClr val="black"/>
                    </a:solidFill>
                    <a:latin typeface="ＭＳ Ｐゴシック"/>
                  </a:endParaRPr>
                </a:p>
                <a:p>
                  <a:pPr algn="just" fontAlgn="base">
                    <a:spcBef>
                      <a:spcPct val="0"/>
                    </a:spcBef>
                    <a:spcAft>
                      <a:spcPct val="0"/>
                    </a:spcAft>
                  </a:pPr>
                  <a:r>
                    <a:rPr lang="ja-JP" altLang="en-US" sz="750" dirty="0" smtClean="0">
                      <a:solidFill>
                        <a:prstClr val="black"/>
                      </a:solidFill>
                      <a:latin typeface="ＭＳ Ｐゴシック"/>
                    </a:rPr>
                    <a:t>（第１号訪問事業）</a:t>
                  </a:r>
                  <a:endParaRPr lang="en-US" altLang="ja-JP" sz="750" dirty="0">
                    <a:solidFill>
                      <a:prstClr val="black"/>
                    </a:solidFill>
                    <a:latin typeface="ＭＳ Ｐゴシック"/>
                  </a:endParaRPr>
                </a:p>
              </p:txBody>
            </p:sp>
            <p:sp>
              <p:nvSpPr>
                <p:cNvPr id="202" name="正方形/長方形 201"/>
                <p:cNvSpPr/>
                <p:nvPr/>
              </p:nvSpPr>
              <p:spPr>
                <a:xfrm>
                  <a:off x="3121129" y="2356522"/>
                  <a:ext cx="1417918" cy="574393"/>
                </a:xfrm>
                <a:prstGeom prst="rect">
                  <a:avLst/>
                </a:prstGeom>
                <a:solidFill>
                  <a:srgbClr val="FFFF99"/>
                </a:solidFill>
                <a:ln>
                  <a:solidFill>
                    <a:schemeClr val="tx1"/>
                  </a:solidFill>
                </a:ln>
              </p:spPr>
              <p:txBody>
                <a:bodyPr wrap="none" lIns="36000" rIns="0">
                  <a:spAutoFit/>
                </a:bodyPr>
                <a:lstStyle/>
                <a:p>
                  <a:pPr algn="just" fontAlgn="base">
                    <a:spcBef>
                      <a:spcPts val="600"/>
                    </a:spcBef>
                    <a:spcAft>
                      <a:spcPct val="0"/>
                    </a:spcAft>
                  </a:pPr>
                  <a:r>
                    <a:rPr lang="ja-JP" altLang="en-US" sz="750" dirty="0" smtClean="0">
                      <a:solidFill>
                        <a:prstClr val="black"/>
                      </a:solidFill>
                      <a:latin typeface="ＭＳ Ｐゴシック"/>
                    </a:rPr>
                    <a:t>通所型サービス</a:t>
                  </a:r>
                  <a:endParaRPr lang="en-US" altLang="ja-JP" sz="750" dirty="0" smtClean="0">
                    <a:solidFill>
                      <a:prstClr val="black"/>
                    </a:solidFill>
                    <a:latin typeface="ＭＳ Ｐゴシック"/>
                  </a:endParaRPr>
                </a:p>
                <a:p>
                  <a:pPr algn="just" fontAlgn="base">
                    <a:spcBef>
                      <a:spcPct val="0"/>
                    </a:spcBef>
                    <a:spcAft>
                      <a:spcPct val="0"/>
                    </a:spcAft>
                  </a:pPr>
                  <a:r>
                    <a:rPr lang="ja-JP" altLang="en-US" sz="750" dirty="0" smtClean="0">
                      <a:solidFill>
                        <a:prstClr val="black"/>
                      </a:solidFill>
                      <a:latin typeface="ＭＳ Ｐゴシック"/>
                    </a:rPr>
                    <a:t>（第１号通所事業）</a:t>
                  </a:r>
                  <a:endParaRPr lang="en-US" altLang="ja-JP" sz="750" dirty="0">
                    <a:solidFill>
                      <a:prstClr val="black"/>
                    </a:solidFill>
                    <a:latin typeface="ＭＳ Ｐゴシック"/>
                  </a:endParaRPr>
                </a:p>
              </p:txBody>
            </p:sp>
            <p:sp>
              <p:nvSpPr>
                <p:cNvPr id="203" name="正方形/長方形 202"/>
                <p:cNvSpPr/>
                <p:nvPr/>
              </p:nvSpPr>
              <p:spPr>
                <a:xfrm>
                  <a:off x="3090341" y="3513381"/>
                  <a:ext cx="2212388" cy="574393"/>
                </a:xfrm>
                <a:prstGeom prst="rect">
                  <a:avLst/>
                </a:prstGeom>
                <a:solidFill>
                  <a:srgbClr val="FFFF99"/>
                </a:solidFill>
                <a:ln>
                  <a:solidFill>
                    <a:schemeClr val="tx1"/>
                  </a:solidFill>
                </a:ln>
              </p:spPr>
              <p:txBody>
                <a:bodyPr wrap="square" lIns="36000" rIns="0">
                  <a:spAutoFit/>
                </a:bodyPr>
                <a:lstStyle/>
                <a:p>
                  <a:pPr fontAlgn="base">
                    <a:spcBef>
                      <a:spcPct val="0"/>
                    </a:spcBef>
                    <a:spcAft>
                      <a:spcPct val="0"/>
                    </a:spcAft>
                  </a:pPr>
                  <a:r>
                    <a:rPr lang="ja-JP" altLang="en-US" sz="750" dirty="0" smtClean="0">
                      <a:solidFill>
                        <a:prstClr val="black"/>
                      </a:solidFill>
                      <a:latin typeface="ＭＳ Ｐゴシック"/>
                    </a:rPr>
                    <a:t>その他の生活</a:t>
                  </a:r>
                  <a:r>
                    <a:rPr lang="ja-JP" altLang="en-US" sz="750" dirty="0">
                      <a:solidFill>
                        <a:prstClr val="black"/>
                      </a:solidFill>
                      <a:latin typeface="ＭＳ Ｐゴシック"/>
                    </a:rPr>
                    <a:t>支援</a:t>
                  </a:r>
                  <a:r>
                    <a:rPr lang="ja-JP" altLang="en-US" sz="750" dirty="0" smtClean="0">
                      <a:solidFill>
                        <a:prstClr val="black"/>
                      </a:solidFill>
                      <a:latin typeface="ＭＳ Ｐゴシック"/>
                    </a:rPr>
                    <a:t>サービス</a:t>
                  </a:r>
                  <a:endParaRPr lang="en-US" altLang="ja-JP" sz="750" dirty="0" smtClean="0">
                    <a:solidFill>
                      <a:prstClr val="black"/>
                    </a:solidFill>
                    <a:latin typeface="ＭＳ Ｐゴシック"/>
                  </a:endParaRPr>
                </a:p>
                <a:p>
                  <a:pPr fontAlgn="base">
                    <a:spcBef>
                      <a:spcPct val="0"/>
                    </a:spcBef>
                    <a:spcAft>
                      <a:spcPct val="0"/>
                    </a:spcAft>
                  </a:pPr>
                  <a:r>
                    <a:rPr lang="ja-JP" altLang="en-US" sz="750" dirty="0" smtClean="0">
                      <a:solidFill>
                        <a:prstClr val="black"/>
                      </a:solidFill>
                      <a:latin typeface="ＭＳ Ｐゴシック"/>
                    </a:rPr>
                    <a:t>（第１号生活支援事業）</a:t>
                  </a:r>
                  <a:endParaRPr lang="ja-JP" altLang="en-US" sz="750" dirty="0">
                    <a:solidFill>
                      <a:prstClr val="black"/>
                    </a:solidFill>
                    <a:latin typeface="ＭＳ Ｐゴシック"/>
                  </a:endParaRPr>
                </a:p>
              </p:txBody>
            </p:sp>
            <p:sp>
              <p:nvSpPr>
                <p:cNvPr id="204" name="正方形/長方形 203"/>
                <p:cNvSpPr/>
                <p:nvPr/>
              </p:nvSpPr>
              <p:spPr>
                <a:xfrm>
                  <a:off x="3082426" y="4413344"/>
                  <a:ext cx="2147736" cy="574393"/>
                </a:xfrm>
                <a:prstGeom prst="rect">
                  <a:avLst/>
                </a:prstGeom>
                <a:solidFill>
                  <a:srgbClr val="FFFF99"/>
                </a:solidFill>
                <a:ln>
                  <a:solidFill>
                    <a:schemeClr val="tx1"/>
                  </a:solidFill>
                </a:ln>
              </p:spPr>
              <p:txBody>
                <a:bodyPr wrap="square" lIns="36000" rIns="0">
                  <a:spAutoFit/>
                </a:bodyPr>
                <a:lstStyle/>
                <a:p>
                  <a:pPr algn="just" fontAlgn="base">
                    <a:spcBef>
                      <a:spcPct val="0"/>
                    </a:spcBef>
                    <a:spcAft>
                      <a:spcPct val="0"/>
                    </a:spcAft>
                  </a:pPr>
                  <a:r>
                    <a:rPr lang="ja-JP" altLang="en-US" sz="750" dirty="0" smtClean="0">
                      <a:solidFill>
                        <a:prstClr val="black"/>
                      </a:solidFill>
                      <a:latin typeface="ＭＳ Ｐゴシック"/>
                    </a:rPr>
                    <a:t>介護予防ケアマネジメント</a:t>
                  </a:r>
                  <a:endParaRPr lang="en-US" altLang="ja-JP" sz="750" dirty="0" smtClean="0">
                    <a:solidFill>
                      <a:prstClr val="black"/>
                    </a:solidFill>
                    <a:latin typeface="ＭＳ Ｐゴシック"/>
                  </a:endParaRPr>
                </a:p>
                <a:p>
                  <a:pPr algn="just" fontAlgn="base">
                    <a:spcBef>
                      <a:spcPct val="0"/>
                    </a:spcBef>
                    <a:spcAft>
                      <a:spcPct val="0"/>
                    </a:spcAft>
                  </a:pPr>
                  <a:r>
                    <a:rPr lang="ja-JP" altLang="en-US" sz="750" dirty="0" smtClean="0">
                      <a:solidFill>
                        <a:prstClr val="black"/>
                      </a:solidFill>
                      <a:latin typeface="ＭＳ Ｐゴシック"/>
                    </a:rPr>
                    <a:t>（第１号介護</a:t>
                  </a:r>
                  <a:r>
                    <a:rPr lang="ja-JP" altLang="en-US" sz="750" dirty="0">
                      <a:solidFill>
                        <a:prstClr val="black"/>
                      </a:solidFill>
                      <a:latin typeface="ＭＳ Ｐゴシック"/>
                    </a:rPr>
                    <a:t>予防支援</a:t>
                  </a:r>
                  <a:r>
                    <a:rPr lang="ja-JP" altLang="en-US" sz="750" dirty="0" smtClean="0">
                      <a:solidFill>
                        <a:prstClr val="black"/>
                      </a:solidFill>
                      <a:latin typeface="ＭＳ Ｐゴシック"/>
                    </a:rPr>
                    <a:t>事業）</a:t>
                  </a:r>
                  <a:endParaRPr lang="en-US" altLang="ja-JP" sz="750" dirty="0">
                    <a:solidFill>
                      <a:prstClr val="black"/>
                    </a:solidFill>
                    <a:latin typeface="ＭＳ Ｐゴシック"/>
                  </a:endParaRPr>
                </a:p>
              </p:txBody>
            </p:sp>
            <p:cxnSp>
              <p:nvCxnSpPr>
                <p:cNvPr id="205" name="直線コネクタ 204"/>
                <p:cNvCxnSpPr>
                  <a:stCxn id="197" idx="3"/>
                  <a:endCxn id="199" idx="1"/>
                </p:cNvCxnSpPr>
                <p:nvPr/>
              </p:nvCxnSpPr>
              <p:spPr>
                <a:xfrm flipV="1">
                  <a:off x="1033953" y="2691773"/>
                  <a:ext cx="313158" cy="1307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a:stCxn id="197" idx="3"/>
                  <a:endCxn id="200" idx="1"/>
                </p:cNvCxnSpPr>
                <p:nvPr/>
              </p:nvCxnSpPr>
              <p:spPr>
                <a:xfrm>
                  <a:off x="1033953" y="3998849"/>
                  <a:ext cx="313158" cy="1940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a:stCxn id="199" idx="3"/>
                  <a:endCxn id="201" idx="1"/>
                </p:cNvCxnSpPr>
                <p:nvPr/>
              </p:nvCxnSpPr>
              <p:spPr>
                <a:xfrm flipV="1">
                  <a:off x="2713128" y="1167455"/>
                  <a:ext cx="408000" cy="1524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a:stCxn id="199" idx="3"/>
                  <a:endCxn id="202" idx="1"/>
                </p:cNvCxnSpPr>
                <p:nvPr/>
              </p:nvCxnSpPr>
              <p:spPr>
                <a:xfrm flipV="1">
                  <a:off x="2713128" y="2643719"/>
                  <a:ext cx="408000" cy="48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stCxn id="199" idx="3"/>
                  <a:endCxn id="203" idx="1"/>
                </p:cNvCxnSpPr>
                <p:nvPr/>
              </p:nvCxnSpPr>
              <p:spPr>
                <a:xfrm>
                  <a:off x="2713128" y="2691773"/>
                  <a:ext cx="377213" cy="11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a:stCxn id="199" idx="3"/>
                  <a:endCxn id="204" idx="1"/>
                </p:cNvCxnSpPr>
                <p:nvPr/>
              </p:nvCxnSpPr>
              <p:spPr>
                <a:xfrm>
                  <a:off x="2713128" y="2691773"/>
                  <a:ext cx="369298" cy="2008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テキスト ボックス 210"/>
                <p:cNvSpPr txBox="1"/>
                <p:nvPr/>
              </p:nvSpPr>
              <p:spPr>
                <a:xfrm>
                  <a:off x="1393582" y="6080548"/>
                  <a:ext cx="2142416" cy="547043"/>
                </a:xfrm>
                <a:prstGeom prst="rect">
                  <a:avLst/>
                </a:prstGeom>
                <a:noFill/>
              </p:spPr>
              <p:txBody>
                <a:bodyPr wrap="square" lIns="36000" rIns="36000" rtlCol="0">
                  <a:spAutoFit/>
                </a:bodyPr>
                <a:lstStyle/>
                <a:p>
                  <a:pPr fontAlgn="base">
                    <a:spcBef>
                      <a:spcPct val="0"/>
                    </a:spcBef>
                    <a:spcAft>
                      <a:spcPct val="0"/>
                    </a:spcAft>
                  </a:pPr>
                  <a:r>
                    <a:rPr lang="ja-JP" altLang="en-US" sz="700" dirty="0" smtClean="0">
                      <a:solidFill>
                        <a:prstClr val="black"/>
                      </a:solidFill>
                      <a:latin typeface="Arial" pitchFamily="34" charset="0"/>
                    </a:rPr>
                    <a:t>・第１号被保険者全員</a:t>
                  </a:r>
                  <a:endParaRPr lang="en-US" altLang="ja-JP" sz="700" dirty="0" smtClean="0">
                    <a:solidFill>
                      <a:prstClr val="black"/>
                    </a:solidFill>
                    <a:latin typeface="Arial" pitchFamily="34" charset="0"/>
                  </a:endParaRPr>
                </a:p>
                <a:p>
                  <a:pPr marL="87313" indent="-87313" fontAlgn="base">
                    <a:spcBef>
                      <a:spcPct val="0"/>
                    </a:spcBef>
                    <a:spcAft>
                      <a:spcPct val="0"/>
                    </a:spcAft>
                  </a:pPr>
                  <a:r>
                    <a:rPr lang="ja-JP" altLang="en-US" sz="700" dirty="0" smtClean="0">
                      <a:solidFill>
                        <a:prstClr val="black"/>
                      </a:solidFill>
                      <a:latin typeface="Arial" pitchFamily="34" charset="0"/>
                    </a:rPr>
                    <a:t>・支援活動に関わる者</a:t>
                  </a:r>
                  <a:endParaRPr lang="ja-JP" altLang="en-US" sz="700" dirty="0">
                    <a:solidFill>
                      <a:prstClr val="black"/>
                    </a:solidFill>
                    <a:latin typeface="Arial" pitchFamily="34" charset="0"/>
                  </a:endParaRPr>
                </a:p>
              </p:txBody>
            </p:sp>
            <p:sp>
              <p:nvSpPr>
                <p:cNvPr id="212" name="テキスト ボックス 211"/>
                <p:cNvSpPr txBox="1"/>
                <p:nvPr/>
              </p:nvSpPr>
              <p:spPr>
                <a:xfrm>
                  <a:off x="1347109" y="3104130"/>
                  <a:ext cx="1516738" cy="1449661"/>
                </a:xfrm>
                <a:prstGeom prst="rect">
                  <a:avLst/>
                </a:prstGeom>
                <a:noFill/>
              </p:spPr>
              <p:txBody>
                <a:bodyPr wrap="square" lIns="36000" rIns="36000" rtlCol="0">
                  <a:spAutoFit/>
                </a:bodyPr>
                <a:lstStyle/>
                <a:p>
                  <a:pPr marL="87313" indent="-87313" algn="just" fontAlgn="base">
                    <a:spcBef>
                      <a:spcPts val="600"/>
                    </a:spcBef>
                    <a:spcAft>
                      <a:spcPct val="0"/>
                    </a:spcAft>
                  </a:pPr>
                  <a:r>
                    <a:rPr lang="ja-JP" altLang="en-US" sz="700" dirty="0" smtClean="0">
                      <a:solidFill>
                        <a:prstClr val="black"/>
                      </a:solidFill>
                      <a:latin typeface="Arial" pitchFamily="34" charset="0"/>
                    </a:rPr>
                    <a:t>・要支援認定を受けた者（要支援者）</a:t>
                  </a:r>
                  <a:endParaRPr lang="en-US" altLang="ja-JP" sz="700" dirty="0" smtClean="0">
                    <a:solidFill>
                      <a:prstClr val="black"/>
                    </a:solidFill>
                    <a:latin typeface="Arial" pitchFamily="34" charset="0"/>
                  </a:endParaRPr>
                </a:p>
                <a:p>
                  <a:pPr marL="87313" indent="-87313" algn="just" fontAlgn="base">
                    <a:spcBef>
                      <a:spcPts val="600"/>
                    </a:spcBef>
                    <a:spcAft>
                      <a:spcPct val="0"/>
                    </a:spcAft>
                  </a:pPr>
                  <a:r>
                    <a:rPr lang="ja-JP" altLang="en-US" sz="700" dirty="0" smtClean="0">
                      <a:solidFill>
                        <a:prstClr val="black"/>
                      </a:solidFill>
                      <a:latin typeface="Arial" pitchFamily="34" charset="0"/>
                    </a:rPr>
                    <a:t>・</a:t>
                  </a:r>
                  <a:r>
                    <a:rPr lang="ja-JP" altLang="en-US" sz="700" dirty="0">
                      <a:solidFill>
                        <a:prstClr val="black"/>
                      </a:solidFill>
                      <a:latin typeface="Arial" pitchFamily="34" charset="0"/>
                    </a:rPr>
                    <a:t>基本チェックリスト</a:t>
                  </a:r>
                  <a:r>
                    <a:rPr lang="ja-JP" altLang="en-US" sz="700" dirty="0" smtClean="0">
                      <a:solidFill>
                        <a:prstClr val="black"/>
                      </a:solidFill>
                      <a:latin typeface="Arial" pitchFamily="34" charset="0"/>
                    </a:rPr>
                    <a:t>該当者（介護予防・生活支援サービス対象事業者）</a:t>
                  </a:r>
                  <a:endParaRPr lang="ja-JP" altLang="en-US" sz="700" dirty="0">
                    <a:solidFill>
                      <a:prstClr val="black"/>
                    </a:solidFill>
                    <a:latin typeface="Arial" pitchFamily="34" charset="0"/>
                  </a:endParaRPr>
                </a:p>
              </p:txBody>
            </p:sp>
            <p:sp>
              <p:nvSpPr>
                <p:cNvPr id="213" name="テキスト ボックス 212"/>
                <p:cNvSpPr txBox="1"/>
                <p:nvPr/>
              </p:nvSpPr>
              <p:spPr>
                <a:xfrm>
                  <a:off x="4721180" y="476672"/>
                  <a:ext cx="1114172" cy="733335"/>
                </a:xfrm>
                <a:prstGeom prst="rect">
                  <a:avLst/>
                </a:prstGeom>
                <a:noFill/>
              </p:spPr>
              <p:txBody>
                <a:bodyPr wrap="square" lIns="36000" rIns="0" rtlCol="0">
                  <a:spAutoFit/>
                </a:bodyPr>
                <a:lstStyle/>
                <a:p>
                  <a:pPr fontAlgn="base">
                    <a:spcBef>
                      <a:spcPct val="0"/>
                    </a:spcBef>
                    <a:spcAft>
                      <a:spcPct val="0"/>
                    </a:spcAft>
                  </a:pPr>
                  <a:endParaRPr lang="en-US" altLang="ja-JP" sz="700" dirty="0" smtClean="0">
                    <a:solidFill>
                      <a:prstClr val="black"/>
                    </a:solidFill>
                    <a:latin typeface="Arial" pitchFamily="34" charset="0"/>
                  </a:endParaRPr>
                </a:p>
                <a:p>
                  <a:pPr marL="87313" indent="-87313" fontAlgn="base">
                    <a:spcBef>
                      <a:spcPct val="0"/>
                    </a:spcBef>
                    <a:spcAft>
                      <a:spcPct val="0"/>
                    </a:spcAft>
                  </a:pPr>
                  <a:r>
                    <a:rPr lang="ja-JP" altLang="en-US" sz="700" dirty="0" smtClean="0">
                      <a:solidFill>
                        <a:prstClr val="black"/>
                      </a:solidFill>
                      <a:latin typeface="Arial" pitchFamily="34" charset="0"/>
                    </a:rPr>
                    <a:t>・現行の訪問</a:t>
                  </a:r>
                  <a:endParaRPr lang="en-US" altLang="ja-JP" sz="700" dirty="0" smtClean="0">
                    <a:solidFill>
                      <a:prstClr val="black"/>
                    </a:solidFill>
                    <a:latin typeface="Arial" pitchFamily="34" charset="0"/>
                  </a:endParaRPr>
                </a:p>
                <a:p>
                  <a:pPr marL="87313" indent="-87313" fontAlgn="base">
                    <a:spcBef>
                      <a:spcPct val="0"/>
                    </a:spcBef>
                    <a:spcAft>
                      <a:spcPct val="0"/>
                    </a:spcAft>
                  </a:pPr>
                  <a:r>
                    <a:rPr lang="ja-JP" altLang="en-US" sz="700" dirty="0">
                      <a:solidFill>
                        <a:prstClr val="black"/>
                      </a:solidFill>
                      <a:latin typeface="Arial" pitchFamily="34" charset="0"/>
                    </a:rPr>
                    <a:t>　</a:t>
                  </a:r>
                  <a:r>
                    <a:rPr lang="ja-JP" altLang="en-US" sz="700" dirty="0" smtClean="0">
                      <a:solidFill>
                        <a:prstClr val="black"/>
                      </a:solidFill>
                      <a:latin typeface="Arial" pitchFamily="34" charset="0"/>
                    </a:rPr>
                    <a:t>介護相当</a:t>
                  </a:r>
                  <a:endParaRPr lang="ja-JP" altLang="en-US" sz="700" dirty="0">
                    <a:solidFill>
                      <a:prstClr val="black"/>
                    </a:solidFill>
                    <a:latin typeface="Arial" pitchFamily="34" charset="0"/>
                  </a:endParaRPr>
                </a:p>
              </p:txBody>
            </p:sp>
            <p:sp>
              <p:nvSpPr>
                <p:cNvPr id="214" name="テキスト ボックス 213"/>
                <p:cNvSpPr txBox="1"/>
                <p:nvPr/>
              </p:nvSpPr>
              <p:spPr>
                <a:xfrm>
                  <a:off x="4705953" y="1124744"/>
                  <a:ext cx="854116" cy="738506"/>
                </a:xfrm>
                <a:prstGeom prst="rect">
                  <a:avLst/>
                </a:prstGeom>
                <a:noFill/>
              </p:spPr>
              <p:txBody>
                <a:bodyPr wrap="none" lIns="36000" rIns="36000" rtlCol="0">
                  <a:spAutoFit/>
                </a:bodyPr>
                <a:lstStyle/>
                <a:p>
                  <a:pPr fontAlgn="base">
                    <a:spcBef>
                      <a:spcPct val="0"/>
                    </a:spcBef>
                    <a:spcAft>
                      <a:spcPct val="0"/>
                    </a:spcAft>
                  </a:pP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smtClean="0">
                      <a:solidFill>
                        <a:prstClr val="black"/>
                      </a:solidFill>
                      <a:latin typeface="Arial" pitchFamily="34" charset="0"/>
                    </a:rPr>
                    <a:t>・多様な</a:t>
                  </a: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a:solidFill>
                        <a:prstClr val="black"/>
                      </a:solidFill>
                      <a:latin typeface="Arial" pitchFamily="34" charset="0"/>
                    </a:rPr>
                    <a:t>　</a:t>
                  </a:r>
                  <a:r>
                    <a:rPr lang="ja-JP" altLang="en-US" sz="700" dirty="0" smtClean="0">
                      <a:solidFill>
                        <a:prstClr val="black"/>
                      </a:solidFill>
                      <a:latin typeface="Arial" pitchFamily="34" charset="0"/>
                    </a:rPr>
                    <a:t>サービス</a:t>
                  </a:r>
                  <a:endParaRPr lang="ja-JP" altLang="en-US" sz="700" dirty="0">
                    <a:solidFill>
                      <a:prstClr val="black"/>
                    </a:solidFill>
                    <a:latin typeface="Arial" pitchFamily="34" charset="0"/>
                  </a:endParaRPr>
                </a:p>
              </p:txBody>
            </p:sp>
            <p:cxnSp>
              <p:nvCxnSpPr>
                <p:cNvPr id="215" name="直線コネクタ 214"/>
                <p:cNvCxnSpPr>
                  <a:stCxn id="201" idx="3"/>
                </p:cNvCxnSpPr>
                <p:nvPr/>
              </p:nvCxnSpPr>
              <p:spPr>
                <a:xfrm flipV="1">
                  <a:off x="4539046" y="846012"/>
                  <a:ext cx="166922" cy="321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直線コネクタ 215"/>
                <p:cNvCxnSpPr>
                  <a:stCxn id="201" idx="3"/>
                  <a:endCxn id="214" idx="1"/>
                </p:cNvCxnSpPr>
                <p:nvPr/>
              </p:nvCxnSpPr>
              <p:spPr>
                <a:xfrm>
                  <a:off x="4539046" y="1167455"/>
                  <a:ext cx="166907" cy="326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直線コネクタ 216"/>
                <p:cNvCxnSpPr>
                  <a:endCxn id="243" idx="1"/>
                </p:cNvCxnSpPr>
                <p:nvPr/>
              </p:nvCxnSpPr>
              <p:spPr>
                <a:xfrm flipV="1">
                  <a:off x="5820129" y="822099"/>
                  <a:ext cx="59190" cy="239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a:stCxn id="214" idx="3"/>
                  <a:endCxn id="194" idx="1"/>
                </p:cNvCxnSpPr>
                <p:nvPr/>
              </p:nvCxnSpPr>
              <p:spPr>
                <a:xfrm flipV="1">
                  <a:off x="5560070" y="1133863"/>
                  <a:ext cx="305627" cy="360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直線コネクタ 218"/>
                <p:cNvCxnSpPr>
                  <a:stCxn id="214" idx="3"/>
                  <a:endCxn id="244" idx="1"/>
                </p:cNvCxnSpPr>
                <p:nvPr/>
              </p:nvCxnSpPr>
              <p:spPr>
                <a:xfrm flipV="1">
                  <a:off x="5560070" y="1396627"/>
                  <a:ext cx="300821" cy="97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214" idx="3"/>
                  <a:endCxn id="245" idx="1"/>
                </p:cNvCxnSpPr>
                <p:nvPr/>
              </p:nvCxnSpPr>
              <p:spPr>
                <a:xfrm>
                  <a:off x="5560070" y="1493996"/>
                  <a:ext cx="283856" cy="171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直線コネクタ 220"/>
                <p:cNvCxnSpPr>
                  <a:stCxn id="214" idx="3"/>
                  <a:endCxn id="246" idx="1"/>
                </p:cNvCxnSpPr>
                <p:nvPr/>
              </p:nvCxnSpPr>
              <p:spPr>
                <a:xfrm>
                  <a:off x="5560070" y="1493996"/>
                  <a:ext cx="286420" cy="426538"/>
                </a:xfrm>
                <a:prstGeom prst="line">
                  <a:avLst/>
                </a:prstGeom>
              </p:spPr>
              <p:style>
                <a:lnRef idx="1">
                  <a:schemeClr val="accent1"/>
                </a:lnRef>
                <a:fillRef idx="0">
                  <a:schemeClr val="accent1"/>
                </a:fillRef>
                <a:effectRef idx="0">
                  <a:schemeClr val="accent1"/>
                </a:effectRef>
                <a:fontRef idx="minor">
                  <a:schemeClr val="tx1"/>
                </a:fontRef>
              </p:style>
            </p:cxnSp>
            <p:sp>
              <p:nvSpPr>
                <p:cNvPr id="222" name="テキスト ボックス 221"/>
                <p:cNvSpPr txBox="1"/>
                <p:nvPr/>
              </p:nvSpPr>
              <p:spPr>
                <a:xfrm>
                  <a:off x="4705953" y="1956181"/>
                  <a:ext cx="1035871" cy="738506"/>
                </a:xfrm>
                <a:prstGeom prst="rect">
                  <a:avLst/>
                </a:prstGeom>
                <a:noFill/>
              </p:spPr>
              <p:txBody>
                <a:bodyPr wrap="none" lIns="36000" rIns="36000" rtlCol="0">
                  <a:spAutoFit/>
                </a:bodyPr>
                <a:lstStyle/>
                <a:p>
                  <a:pPr fontAlgn="base">
                    <a:spcBef>
                      <a:spcPct val="0"/>
                    </a:spcBef>
                    <a:spcAft>
                      <a:spcPct val="0"/>
                    </a:spcAft>
                  </a:pP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smtClean="0">
                      <a:solidFill>
                        <a:prstClr val="black"/>
                      </a:solidFill>
                      <a:latin typeface="Arial" pitchFamily="34" charset="0"/>
                    </a:rPr>
                    <a:t>・現行の通所</a:t>
                  </a: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a:solidFill>
                        <a:prstClr val="black"/>
                      </a:solidFill>
                      <a:latin typeface="Arial" pitchFamily="34" charset="0"/>
                    </a:rPr>
                    <a:t>　</a:t>
                  </a:r>
                  <a:r>
                    <a:rPr lang="ja-JP" altLang="en-US" sz="700" dirty="0" smtClean="0">
                      <a:solidFill>
                        <a:prstClr val="black"/>
                      </a:solidFill>
                      <a:latin typeface="Arial" pitchFamily="34" charset="0"/>
                    </a:rPr>
                    <a:t>介護相当</a:t>
                  </a:r>
                  <a:endParaRPr lang="ja-JP" altLang="en-US" sz="700" dirty="0">
                    <a:solidFill>
                      <a:prstClr val="black"/>
                    </a:solidFill>
                    <a:latin typeface="Arial" pitchFamily="34" charset="0"/>
                  </a:endParaRPr>
                </a:p>
              </p:txBody>
            </p:sp>
            <p:sp>
              <p:nvSpPr>
                <p:cNvPr id="223" name="テキスト ボックス 222"/>
                <p:cNvSpPr txBox="1"/>
                <p:nvPr/>
              </p:nvSpPr>
              <p:spPr>
                <a:xfrm>
                  <a:off x="4705953" y="2564904"/>
                  <a:ext cx="854116" cy="738506"/>
                </a:xfrm>
                <a:prstGeom prst="rect">
                  <a:avLst/>
                </a:prstGeom>
                <a:noFill/>
              </p:spPr>
              <p:txBody>
                <a:bodyPr wrap="none" lIns="36000" rIns="36000" rtlCol="0">
                  <a:spAutoFit/>
                </a:bodyPr>
                <a:lstStyle/>
                <a:p>
                  <a:pPr fontAlgn="base">
                    <a:spcBef>
                      <a:spcPct val="0"/>
                    </a:spcBef>
                    <a:spcAft>
                      <a:spcPct val="0"/>
                    </a:spcAft>
                  </a:pP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smtClean="0">
                      <a:solidFill>
                        <a:prstClr val="black"/>
                      </a:solidFill>
                      <a:latin typeface="Arial" pitchFamily="34" charset="0"/>
                    </a:rPr>
                    <a:t>・多様な</a:t>
                  </a:r>
                  <a:endParaRPr lang="en-US" altLang="ja-JP" sz="700" dirty="0" smtClean="0">
                    <a:solidFill>
                      <a:prstClr val="black"/>
                    </a:solidFill>
                    <a:latin typeface="Arial" pitchFamily="34" charset="0"/>
                  </a:endParaRPr>
                </a:p>
                <a:p>
                  <a:pPr fontAlgn="base">
                    <a:spcBef>
                      <a:spcPct val="0"/>
                    </a:spcBef>
                    <a:spcAft>
                      <a:spcPct val="0"/>
                    </a:spcAft>
                  </a:pPr>
                  <a:r>
                    <a:rPr lang="ja-JP" altLang="en-US" sz="700" dirty="0" smtClean="0">
                      <a:solidFill>
                        <a:prstClr val="black"/>
                      </a:solidFill>
                      <a:latin typeface="Arial" pitchFamily="34" charset="0"/>
                    </a:rPr>
                    <a:t>　サービス</a:t>
                  </a:r>
                  <a:endParaRPr lang="ja-JP" altLang="en-US" sz="700" dirty="0">
                    <a:solidFill>
                      <a:prstClr val="black"/>
                    </a:solidFill>
                    <a:latin typeface="Arial" pitchFamily="34" charset="0"/>
                  </a:endParaRPr>
                </a:p>
              </p:txBody>
            </p:sp>
            <p:cxnSp>
              <p:nvCxnSpPr>
                <p:cNvPr id="224" name="直線コネクタ 223"/>
                <p:cNvCxnSpPr>
                  <a:stCxn id="202" idx="3"/>
                  <a:endCxn id="222" idx="1"/>
                </p:cNvCxnSpPr>
                <p:nvPr/>
              </p:nvCxnSpPr>
              <p:spPr>
                <a:xfrm flipV="1">
                  <a:off x="4539046" y="2325433"/>
                  <a:ext cx="166907" cy="318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直線コネクタ 224"/>
                <p:cNvCxnSpPr>
                  <a:stCxn id="202" idx="3"/>
                  <a:endCxn id="223" idx="1"/>
                </p:cNvCxnSpPr>
                <p:nvPr/>
              </p:nvCxnSpPr>
              <p:spPr>
                <a:xfrm>
                  <a:off x="4539046" y="2643719"/>
                  <a:ext cx="166907" cy="290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直線コネクタ 225"/>
                <p:cNvCxnSpPr>
                  <a:endCxn id="247" idx="1"/>
                </p:cNvCxnSpPr>
                <p:nvPr/>
              </p:nvCxnSpPr>
              <p:spPr>
                <a:xfrm flipV="1">
                  <a:off x="5766104" y="2314298"/>
                  <a:ext cx="82447" cy="11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a:stCxn id="223" idx="3"/>
                  <a:endCxn id="195" idx="1"/>
                </p:cNvCxnSpPr>
                <p:nvPr/>
              </p:nvCxnSpPr>
              <p:spPr>
                <a:xfrm flipV="1">
                  <a:off x="5560070" y="2631222"/>
                  <a:ext cx="286361" cy="302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直線コネクタ 227"/>
                <p:cNvCxnSpPr>
                  <a:stCxn id="223" idx="3"/>
                  <a:endCxn id="248" idx="1"/>
                </p:cNvCxnSpPr>
                <p:nvPr/>
              </p:nvCxnSpPr>
              <p:spPr>
                <a:xfrm flipV="1">
                  <a:off x="5560070" y="2904873"/>
                  <a:ext cx="289935" cy="29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228"/>
                <p:cNvCxnSpPr>
                  <a:stCxn id="223" idx="3"/>
                  <a:endCxn id="249" idx="1"/>
                </p:cNvCxnSpPr>
                <p:nvPr/>
              </p:nvCxnSpPr>
              <p:spPr>
                <a:xfrm>
                  <a:off x="5560070" y="2934157"/>
                  <a:ext cx="286363" cy="24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229"/>
                <p:cNvCxnSpPr>
                  <a:stCxn id="203" idx="3"/>
                  <a:endCxn id="250" idx="1"/>
                </p:cNvCxnSpPr>
                <p:nvPr/>
              </p:nvCxnSpPr>
              <p:spPr>
                <a:xfrm flipV="1">
                  <a:off x="5302730" y="3565404"/>
                  <a:ext cx="507927" cy="235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230"/>
                <p:cNvCxnSpPr>
                  <a:stCxn id="203" idx="3"/>
                  <a:endCxn id="251" idx="1"/>
                </p:cNvCxnSpPr>
                <p:nvPr/>
              </p:nvCxnSpPr>
              <p:spPr>
                <a:xfrm>
                  <a:off x="5302730" y="3800579"/>
                  <a:ext cx="507925" cy="39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231"/>
                <p:cNvCxnSpPr>
                  <a:stCxn id="203" idx="3"/>
                </p:cNvCxnSpPr>
                <p:nvPr/>
              </p:nvCxnSpPr>
              <p:spPr>
                <a:xfrm>
                  <a:off x="5302730" y="3800579"/>
                  <a:ext cx="555354" cy="325584"/>
                </a:xfrm>
                <a:prstGeom prst="line">
                  <a:avLst/>
                </a:prstGeom>
              </p:spPr>
              <p:style>
                <a:lnRef idx="1">
                  <a:schemeClr val="accent1"/>
                </a:lnRef>
                <a:fillRef idx="0">
                  <a:schemeClr val="accent1"/>
                </a:fillRef>
                <a:effectRef idx="0">
                  <a:schemeClr val="accent1"/>
                </a:effectRef>
                <a:fontRef idx="minor">
                  <a:schemeClr val="tx1"/>
                </a:fontRef>
              </p:style>
            </p:cxnSp>
            <p:sp>
              <p:nvSpPr>
                <p:cNvPr id="233" name="テキスト ボックス 232"/>
                <p:cNvSpPr txBox="1"/>
                <p:nvPr/>
              </p:nvSpPr>
              <p:spPr>
                <a:xfrm>
                  <a:off x="3714810" y="5554785"/>
                  <a:ext cx="3167999"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②</a:t>
                  </a:r>
                  <a:r>
                    <a:rPr lang="ja-JP" altLang="en-US" sz="700" dirty="0">
                      <a:solidFill>
                        <a:prstClr val="black"/>
                      </a:solidFill>
                      <a:latin typeface="Arial" pitchFamily="34" charset="0"/>
                    </a:rPr>
                    <a:t>介護予防普及啓発</a:t>
                  </a:r>
                  <a:r>
                    <a:rPr lang="ja-JP" altLang="en-US" sz="700" dirty="0" smtClean="0">
                      <a:solidFill>
                        <a:prstClr val="black"/>
                      </a:solidFill>
                      <a:latin typeface="Arial" pitchFamily="34" charset="0"/>
                    </a:rPr>
                    <a:t>事業</a:t>
                  </a:r>
                  <a:endParaRPr lang="ja-JP" altLang="en-US" sz="700" dirty="0">
                    <a:solidFill>
                      <a:prstClr val="black"/>
                    </a:solidFill>
                    <a:latin typeface="Arial" pitchFamily="34" charset="0"/>
                  </a:endParaRPr>
                </a:p>
              </p:txBody>
            </p:sp>
            <p:sp>
              <p:nvSpPr>
                <p:cNvPr id="234" name="テキスト ボックス 233"/>
                <p:cNvSpPr txBox="1"/>
                <p:nvPr/>
              </p:nvSpPr>
              <p:spPr>
                <a:xfrm>
                  <a:off x="3714812" y="5856080"/>
                  <a:ext cx="3167999"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③地域介護予防活動支援事業</a:t>
                  </a:r>
                  <a:endParaRPr lang="ja-JP" altLang="en-US" sz="700" dirty="0">
                    <a:solidFill>
                      <a:prstClr val="black"/>
                    </a:solidFill>
                    <a:latin typeface="Arial" pitchFamily="34" charset="0"/>
                  </a:endParaRPr>
                </a:p>
              </p:txBody>
            </p:sp>
            <p:sp>
              <p:nvSpPr>
                <p:cNvPr id="235" name="テキスト ボックス 234"/>
                <p:cNvSpPr txBox="1"/>
                <p:nvPr/>
              </p:nvSpPr>
              <p:spPr>
                <a:xfrm>
                  <a:off x="3719612" y="6165884"/>
                  <a:ext cx="3167999"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④</a:t>
                  </a:r>
                  <a:r>
                    <a:rPr lang="ja-JP" altLang="en-US" sz="700" dirty="0">
                      <a:solidFill>
                        <a:prstClr val="black"/>
                      </a:solidFill>
                      <a:latin typeface="Arial" pitchFamily="34" charset="0"/>
                    </a:rPr>
                    <a:t>一般介護予防事業評価</a:t>
                  </a:r>
                  <a:r>
                    <a:rPr lang="ja-JP" altLang="en-US" sz="700" dirty="0" smtClean="0">
                      <a:solidFill>
                        <a:prstClr val="black"/>
                      </a:solidFill>
                      <a:latin typeface="Arial" pitchFamily="34" charset="0"/>
                    </a:rPr>
                    <a:t>事業</a:t>
                  </a:r>
                  <a:endParaRPr lang="ja-JP" altLang="en-US" sz="700" dirty="0">
                    <a:solidFill>
                      <a:prstClr val="black"/>
                    </a:solidFill>
                    <a:latin typeface="Arial" pitchFamily="34" charset="0"/>
                  </a:endParaRPr>
                </a:p>
              </p:txBody>
            </p:sp>
            <p:sp>
              <p:nvSpPr>
                <p:cNvPr id="236" name="テキスト ボックス 235"/>
                <p:cNvSpPr txBox="1"/>
                <p:nvPr/>
              </p:nvSpPr>
              <p:spPr>
                <a:xfrm>
                  <a:off x="3711294" y="6453915"/>
                  <a:ext cx="3167998" cy="191465"/>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⑤</a:t>
                  </a:r>
                  <a:r>
                    <a:rPr lang="ja-JP" altLang="en-US" sz="700" dirty="0">
                      <a:solidFill>
                        <a:prstClr val="black"/>
                      </a:solidFill>
                      <a:latin typeface="Arial" pitchFamily="34" charset="0"/>
                    </a:rPr>
                    <a:t>地域リハビリテーション</a:t>
                  </a:r>
                  <a:r>
                    <a:rPr lang="ja-JP" altLang="en-US" sz="700" dirty="0" smtClean="0">
                      <a:solidFill>
                        <a:prstClr val="black"/>
                      </a:solidFill>
                      <a:latin typeface="Arial" pitchFamily="34" charset="0"/>
                    </a:rPr>
                    <a:t>活動支援事業</a:t>
                  </a:r>
                  <a:endParaRPr lang="ja-JP" altLang="en-US" sz="700" dirty="0">
                    <a:solidFill>
                      <a:prstClr val="black"/>
                    </a:solidFill>
                    <a:latin typeface="Arial" pitchFamily="34" charset="0"/>
                  </a:endParaRPr>
                </a:p>
              </p:txBody>
            </p:sp>
            <p:cxnSp>
              <p:nvCxnSpPr>
                <p:cNvPr id="237" name="直線コネクタ 236"/>
                <p:cNvCxnSpPr>
                  <a:stCxn id="200" idx="3"/>
                  <a:endCxn id="233" idx="1"/>
                </p:cNvCxnSpPr>
                <p:nvPr/>
              </p:nvCxnSpPr>
              <p:spPr>
                <a:xfrm flipV="1">
                  <a:off x="3337801" y="5649847"/>
                  <a:ext cx="377009" cy="289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直線コネクタ 237"/>
                <p:cNvCxnSpPr>
                  <a:stCxn id="200" idx="3"/>
                  <a:endCxn id="234" idx="1"/>
                </p:cNvCxnSpPr>
                <p:nvPr/>
              </p:nvCxnSpPr>
              <p:spPr>
                <a:xfrm>
                  <a:off x="3337801" y="5939264"/>
                  <a:ext cx="377011" cy="11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直線コネクタ 238"/>
                <p:cNvCxnSpPr>
                  <a:stCxn id="200" idx="3"/>
                  <a:endCxn id="235" idx="1"/>
                </p:cNvCxnSpPr>
                <p:nvPr/>
              </p:nvCxnSpPr>
              <p:spPr>
                <a:xfrm>
                  <a:off x="3337801" y="5939264"/>
                  <a:ext cx="381811" cy="32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直線コネクタ 239"/>
                <p:cNvCxnSpPr>
                  <a:stCxn id="200" idx="3"/>
                  <a:endCxn id="236" idx="1"/>
                </p:cNvCxnSpPr>
                <p:nvPr/>
              </p:nvCxnSpPr>
              <p:spPr>
                <a:xfrm>
                  <a:off x="3337800" y="5939266"/>
                  <a:ext cx="373493" cy="610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直線コネクタ 240"/>
                <p:cNvCxnSpPr>
                  <a:stCxn id="200" idx="3"/>
                  <a:endCxn id="242" idx="1"/>
                </p:cNvCxnSpPr>
                <p:nvPr/>
              </p:nvCxnSpPr>
              <p:spPr>
                <a:xfrm flipV="1">
                  <a:off x="3337801" y="5353468"/>
                  <a:ext cx="383578" cy="585797"/>
                </a:xfrm>
                <a:prstGeom prst="line">
                  <a:avLst/>
                </a:prstGeom>
              </p:spPr>
              <p:style>
                <a:lnRef idx="1">
                  <a:schemeClr val="accent1"/>
                </a:lnRef>
                <a:fillRef idx="0">
                  <a:schemeClr val="accent1"/>
                </a:fillRef>
                <a:effectRef idx="0">
                  <a:schemeClr val="accent1"/>
                </a:effectRef>
                <a:fontRef idx="minor">
                  <a:schemeClr val="tx1"/>
                </a:fontRef>
              </p:style>
            </p:cxnSp>
            <p:sp>
              <p:nvSpPr>
                <p:cNvPr id="242" name="テキスト ボックス 241"/>
                <p:cNvSpPr txBox="1"/>
                <p:nvPr/>
              </p:nvSpPr>
              <p:spPr>
                <a:xfrm>
                  <a:off x="3721379" y="5258405"/>
                  <a:ext cx="3167999"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①</a:t>
                  </a:r>
                  <a:r>
                    <a:rPr lang="ja-JP" altLang="en-US" sz="700" dirty="0">
                      <a:solidFill>
                        <a:prstClr val="black"/>
                      </a:solidFill>
                      <a:latin typeface="Arial" pitchFamily="34" charset="0"/>
                    </a:rPr>
                    <a:t>介護予防把握</a:t>
                  </a:r>
                  <a:r>
                    <a:rPr lang="ja-JP" altLang="en-US" sz="700" dirty="0" smtClean="0">
                      <a:solidFill>
                        <a:prstClr val="black"/>
                      </a:solidFill>
                      <a:latin typeface="Arial" pitchFamily="34" charset="0"/>
                    </a:rPr>
                    <a:t>事業</a:t>
                  </a:r>
                  <a:endParaRPr lang="ja-JP" altLang="en-US" sz="700" dirty="0">
                    <a:solidFill>
                      <a:prstClr val="black"/>
                    </a:solidFill>
                    <a:latin typeface="Arial" pitchFamily="34" charset="0"/>
                  </a:endParaRPr>
                </a:p>
              </p:txBody>
            </p:sp>
            <p:sp>
              <p:nvSpPr>
                <p:cNvPr id="243" name="テキスト ボックス 242"/>
                <p:cNvSpPr txBox="1"/>
                <p:nvPr/>
              </p:nvSpPr>
              <p:spPr>
                <a:xfrm>
                  <a:off x="5879320" y="726366"/>
                  <a:ext cx="1158544" cy="191465"/>
                </a:xfrm>
                <a:prstGeom prst="rect">
                  <a:avLst/>
                </a:prstGeom>
                <a:solidFill>
                  <a:schemeClr val="accent5">
                    <a:lumMod val="40000"/>
                    <a:lumOff val="60000"/>
                  </a:schemeClr>
                </a:solidFill>
                <a:ln>
                  <a:solidFill>
                    <a:schemeClr val="accent1"/>
                  </a:solidFill>
                </a:ln>
              </p:spPr>
              <p:txBody>
                <a:bodyPr wrap="non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①訪問介護</a:t>
                  </a:r>
                  <a:endParaRPr lang="ja-JP" altLang="en-US" sz="700" dirty="0">
                    <a:solidFill>
                      <a:prstClr val="black"/>
                    </a:solidFill>
                    <a:latin typeface="Arial" pitchFamily="34" charset="0"/>
                  </a:endParaRPr>
                </a:p>
              </p:txBody>
            </p:sp>
            <p:sp>
              <p:nvSpPr>
                <p:cNvPr id="244" name="テキスト ボックス 243"/>
                <p:cNvSpPr txBox="1"/>
                <p:nvPr/>
              </p:nvSpPr>
              <p:spPr>
                <a:xfrm>
                  <a:off x="5860891" y="1301565"/>
                  <a:ext cx="3600000"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③訪問型サービス</a:t>
                  </a:r>
                  <a:r>
                    <a:rPr lang="en-US" altLang="ja-JP" sz="700" dirty="0" smtClean="0">
                      <a:solidFill>
                        <a:prstClr val="black"/>
                      </a:solidFill>
                      <a:latin typeface="Arial" pitchFamily="34" charset="0"/>
                    </a:rPr>
                    <a:t>B</a:t>
                  </a:r>
                  <a:r>
                    <a:rPr lang="ja-JP" altLang="en-US" sz="700" dirty="0" smtClean="0">
                      <a:solidFill>
                        <a:prstClr val="black"/>
                      </a:solidFill>
                      <a:latin typeface="Arial" pitchFamily="34" charset="0"/>
                    </a:rPr>
                    <a:t>（住民主体による支援）</a:t>
                  </a:r>
                  <a:endParaRPr lang="ja-JP" altLang="en-US" sz="700" dirty="0">
                    <a:solidFill>
                      <a:prstClr val="black"/>
                    </a:solidFill>
                    <a:latin typeface="Arial" pitchFamily="34" charset="0"/>
                  </a:endParaRPr>
                </a:p>
              </p:txBody>
            </p:sp>
            <p:sp>
              <p:nvSpPr>
                <p:cNvPr id="245" name="テキスト ボックス 244"/>
                <p:cNvSpPr txBox="1"/>
                <p:nvPr/>
              </p:nvSpPr>
              <p:spPr>
                <a:xfrm>
                  <a:off x="5843925" y="1570242"/>
                  <a:ext cx="3617977" cy="191465"/>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④訪問型サービス</a:t>
                  </a:r>
                  <a:r>
                    <a:rPr lang="en-US" altLang="ja-JP" sz="700" dirty="0" smtClean="0">
                      <a:solidFill>
                        <a:prstClr val="black"/>
                      </a:solidFill>
                      <a:latin typeface="Arial" pitchFamily="34" charset="0"/>
                    </a:rPr>
                    <a:t>C</a:t>
                  </a:r>
                  <a:r>
                    <a:rPr lang="ja-JP" altLang="en-US" sz="700" dirty="0" smtClean="0">
                      <a:solidFill>
                        <a:prstClr val="black"/>
                      </a:solidFill>
                      <a:latin typeface="Arial" pitchFamily="34" charset="0"/>
                    </a:rPr>
                    <a:t>（短期集中予防サービス）</a:t>
                  </a:r>
                  <a:endParaRPr lang="ja-JP" altLang="en-US" sz="700" dirty="0">
                    <a:solidFill>
                      <a:prstClr val="black"/>
                    </a:solidFill>
                    <a:latin typeface="Arial" pitchFamily="34" charset="0"/>
                  </a:endParaRPr>
                </a:p>
              </p:txBody>
            </p:sp>
            <p:sp>
              <p:nvSpPr>
                <p:cNvPr id="246" name="テキスト ボックス 245"/>
                <p:cNvSpPr txBox="1"/>
                <p:nvPr/>
              </p:nvSpPr>
              <p:spPr>
                <a:xfrm>
                  <a:off x="5846489" y="1825472"/>
                  <a:ext cx="3600000"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⑤訪問型サービス</a:t>
                  </a:r>
                  <a:r>
                    <a:rPr lang="en-US" altLang="ja-JP" sz="700" dirty="0" smtClean="0">
                      <a:solidFill>
                        <a:prstClr val="black"/>
                      </a:solidFill>
                      <a:latin typeface="Arial" pitchFamily="34" charset="0"/>
                    </a:rPr>
                    <a:t>D</a:t>
                  </a:r>
                  <a:r>
                    <a:rPr lang="ja-JP" altLang="en-US" sz="700" dirty="0" smtClean="0">
                      <a:solidFill>
                        <a:prstClr val="black"/>
                      </a:solidFill>
                      <a:latin typeface="Arial" pitchFamily="34" charset="0"/>
                    </a:rPr>
                    <a:t>（移動支援）</a:t>
                  </a:r>
                  <a:endParaRPr lang="ja-JP" altLang="en-US" sz="700" dirty="0">
                    <a:solidFill>
                      <a:prstClr val="black"/>
                    </a:solidFill>
                    <a:latin typeface="Arial" pitchFamily="34" charset="0"/>
                  </a:endParaRPr>
                </a:p>
              </p:txBody>
            </p:sp>
            <p:sp>
              <p:nvSpPr>
                <p:cNvPr id="247" name="テキスト ボックス 246"/>
                <p:cNvSpPr txBox="1"/>
                <p:nvPr/>
              </p:nvSpPr>
              <p:spPr>
                <a:xfrm>
                  <a:off x="5848550" y="2218566"/>
                  <a:ext cx="1158544" cy="191465"/>
                </a:xfrm>
                <a:prstGeom prst="rect">
                  <a:avLst/>
                </a:prstGeom>
                <a:solidFill>
                  <a:schemeClr val="accent5">
                    <a:lumMod val="40000"/>
                    <a:lumOff val="60000"/>
                  </a:schemeClr>
                </a:solidFill>
                <a:ln>
                  <a:solidFill>
                    <a:schemeClr val="accent1"/>
                  </a:solidFill>
                </a:ln>
              </p:spPr>
              <p:txBody>
                <a:bodyPr wrap="non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①通所介護</a:t>
                  </a:r>
                  <a:endParaRPr lang="ja-JP" altLang="en-US" sz="700" dirty="0">
                    <a:solidFill>
                      <a:prstClr val="black"/>
                    </a:solidFill>
                    <a:latin typeface="Arial" pitchFamily="34" charset="0"/>
                  </a:endParaRPr>
                </a:p>
              </p:txBody>
            </p:sp>
            <p:sp>
              <p:nvSpPr>
                <p:cNvPr id="249" name="テキスト ボックス 248"/>
                <p:cNvSpPr txBox="1"/>
                <p:nvPr/>
              </p:nvSpPr>
              <p:spPr>
                <a:xfrm>
                  <a:off x="5846433" y="3078491"/>
                  <a:ext cx="3600000" cy="191465"/>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④通所型サービス</a:t>
                  </a:r>
                  <a:r>
                    <a:rPr lang="en-US" altLang="ja-JP" sz="700" dirty="0" smtClean="0">
                      <a:solidFill>
                        <a:prstClr val="black"/>
                      </a:solidFill>
                      <a:latin typeface="Arial" pitchFamily="34" charset="0"/>
                    </a:rPr>
                    <a:t>C</a:t>
                  </a:r>
                  <a:r>
                    <a:rPr lang="ja-JP" altLang="en-US" sz="700" dirty="0" smtClean="0">
                      <a:solidFill>
                        <a:prstClr val="black"/>
                      </a:solidFill>
                      <a:latin typeface="Arial" pitchFamily="34" charset="0"/>
                    </a:rPr>
                    <a:t>（短期集中予防サービス）</a:t>
                  </a:r>
                  <a:endParaRPr lang="ja-JP" altLang="en-US" sz="700" dirty="0">
                    <a:solidFill>
                      <a:prstClr val="black"/>
                    </a:solidFill>
                    <a:latin typeface="Arial" pitchFamily="34" charset="0"/>
                  </a:endParaRPr>
                </a:p>
              </p:txBody>
            </p:sp>
            <p:sp>
              <p:nvSpPr>
                <p:cNvPr id="250" name="テキスト ボックス 249"/>
                <p:cNvSpPr txBox="1"/>
                <p:nvPr/>
              </p:nvSpPr>
              <p:spPr>
                <a:xfrm>
                  <a:off x="5810657" y="3470342"/>
                  <a:ext cx="3600000"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①栄養改善の目的とした配食</a:t>
                  </a:r>
                  <a:endParaRPr lang="ja-JP" altLang="en-US" sz="700" dirty="0">
                    <a:solidFill>
                      <a:prstClr val="black"/>
                    </a:solidFill>
                    <a:latin typeface="Arial" pitchFamily="34" charset="0"/>
                  </a:endParaRPr>
                </a:p>
              </p:txBody>
            </p:sp>
            <p:sp>
              <p:nvSpPr>
                <p:cNvPr id="251" name="テキスト ボックス 250"/>
                <p:cNvSpPr txBox="1"/>
                <p:nvPr/>
              </p:nvSpPr>
              <p:spPr>
                <a:xfrm>
                  <a:off x="5810655" y="3744661"/>
                  <a:ext cx="3600000"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②住民ボランティア等が行う見守り</a:t>
                  </a:r>
                  <a:endParaRPr lang="ja-JP" altLang="en-US" sz="700" dirty="0">
                    <a:solidFill>
                      <a:prstClr val="black"/>
                    </a:solidFill>
                    <a:latin typeface="Arial" pitchFamily="34" charset="0"/>
                  </a:endParaRPr>
                </a:p>
              </p:txBody>
            </p:sp>
            <p:sp>
              <p:nvSpPr>
                <p:cNvPr id="252" name="テキスト ボックス 251"/>
                <p:cNvSpPr txBox="1"/>
                <p:nvPr/>
              </p:nvSpPr>
              <p:spPr>
                <a:xfrm>
                  <a:off x="5804570" y="4024227"/>
                  <a:ext cx="3600000" cy="574393"/>
                </a:xfrm>
                <a:prstGeom prst="rect">
                  <a:avLst/>
                </a:prstGeom>
                <a:solidFill>
                  <a:schemeClr val="accent5">
                    <a:lumMod val="40000"/>
                    <a:lumOff val="60000"/>
                  </a:schemeClr>
                </a:solidFill>
                <a:ln>
                  <a:solidFill>
                    <a:schemeClr val="accent1"/>
                  </a:solidFill>
                </a:ln>
              </p:spPr>
              <p:txBody>
                <a:bodyPr wrap="square" tIns="0" bIns="0" rtlCol="0">
                  <a:spAutoFit/>
                </a:bodyPr>
                <a:lstStyle/>
                <a:p>
                  <a:pPr marL="174625" indent="-174625" algn="just" fontAlgn="base">
                    <a:spcBef>
                      <a:spcPct val="0"/>
                    </a:spcBef>
                    <a:spcAft>
                      <a:spcPct val="0"/>
                    </a:spcAft>
                  </a:pPr>
                  <a:r>
                    <a:rPr lang="ja-JP" altLang="en-US" sz="700" dirty="0" smtClean="0">
                      <a:solidFill>
                        <a:prstClr val="black"/>
                      </a:solidFill>
                      <a:latin typeface="Arial" pitchFamily="34" charset="0"/>
                    </a:rPr>
                    <a:t>③訪問型サービス、通所型サービスに準じる</a:t>
                  </a:r>
                  <a:endParaRPr lang="en-US" altLang="ja-JP" sz="700" dirty="0" smtClean="0">
                    <a:solidFill>
                      <a:prstClr val="black"/>
                    </a:solidFill>
                    <a:latin typeface="Arial" pitchFamily="34" charset="0"/>
                  </a:endParaRPr>
                </a:p>
                <a:p>
                  <a:pPr marL="174625" indent="-174625" algn="just" fontAlgn="base">
                    <a:spcBef>
                      <a:spcPct val="0"/>
                    </a:spcBef>
                    <a:spcAft>
                      <a:spcPct val="0"/>
                    </a:spcAft>
                  </a:pPr>
                  <a:r>
                    <a:rPr lang="ja-JP" altLang="en-US" sz="700" dirty="0" smtClean="0">
                      <a:solidFill>
                        <a:prstClr val="black"/>
                      </a:solidFill>
                      <a:latin typeface="Arial" pitchFamily="34" charset="0"/>
                    </a:rPr>
                    <a:t>　自立支援に資する生活支援（訪問型サービ</a:t>
                  </a:r>
                  <a:endParaRPr lang="en-US" altLang="ja-JP" sz="700" dirty="0" smtClean="0">
                    <a:solidFill>
                      <a:prstClr val="black"/>
                    </a:solidFill>
                    <a:latin typeface="Arial" pitchFamily="34" charset="0"/>
                  </a:endParaRPr>
                </a:p>
                <a:p>
                  <a:pPr marL="174625" indent="-174625" algn="just" fontAlgn="base">
                    <a:spcBef>
                      <a:spcPct val="0"/>
                    </a:spcBef>
                    <a:spcAft>
                      <a:spcPct val="0"/>
                    </a:spcAft>
                  </a:pPr>
                  <a:r>
                    <a:rPr lang="ja-JP" altLang="en-US" sz="700" dirty="0" smtClean="0">
                      <a:solidFill>
                        <a:prstClr val="black"/>
                      </a:solidFill>
                      <a:latin typeface="Arial" pitchFamily="34" charset="0"/>
                    </a:rPr>
                    <a:t>　ス・通所型サービスの一体的提供等）</a:t>
                  </a:r>
                  <a:endParaRPr lang="ja-JP" altLang="en-US" sz="700" dirty="0">
                    <a:solidFill>
                      <a:prstClr val="black"/>
                    </a:solidFill>
                    <a:latin typeface="Arial" pitchFamily="34" charset="0"/>
                  </a:endParaRPr>
                </a:p>
              </p:txBody>
            </p:sp>
            <p:sp>
              <p:nvSpPr>
                <p:cNvPr id="253" name="テキスト ボックス 252"/>
                <p:cNvSpPr txBox="1"/>
                <p:nvPr/>
              </p:nvSpPr>
              <p:spPr>
                <a:xfrm>
                  <a:off x="5784944" y="4567810"/>
                  <a:ext cx="3915652" cy="738506"/>
                </a:xfrm>
                <a:prstGeom prst="rect">
                  <a:avLst/>
                </a:prstGeom>
                <a:noFill/>
              </p:spPr>
              <p:txBody>
                <a:bodyPr wrap="square" rtlCol="0">
                  <a:spAutoFit/>
                </a:bodyPr>
                <a:lstStyle/>
                <a:p>
                  <a:pPr fontAlgn="base">
                    <a:spcBef>
                      <a:spcPct val="0"/>
                    </a:spcBef>
                    <a:spcAft>
                      <a:spcPct val="0"/>
                    </a:spcAft>
                  </a:pPr>
                  <a:r>
                    <a:rPr lang="en-US" altLang="ja-JP" sz="700" dirty="0" smtClean="0">
                      <a:solidFill>
                        <a:prstClr val="black"/>
                      </a:solidFill>
                      <a:latin typeface="ＭＳ Ｐ明朝" panose="02020600040205080304" pitchFamily="18" charset="-128"/>
                      <a:ea typeface="ＭＳ Ｐ明朝" panose="02020600040205080304" pitchFamily="18" charset="-128"/>
                    </a:rPr>
                    <a:t>※</a:t>
                  </a:r>
                  <a:r>
                    <a:rPr lang="ja-JP" altLang="en-US" sz="700" dirty="0" smtClean="0">
                      <a:solidFill>
                        <a:prstClr val="black"/>
                      </a:solidFill>
                      <a:latin typeface="ＭＳ Ｐ明朝" panose="02020600040205080304" pitchFamily="18" charset="-128"/>
                      <a:ea typeface="ＭＳ Ｐ明朝" panose="02020600040205080304" pitchFamily="18" charset="-128"/>
                    </a:rPr>
                    <a:t>　上記はサービスの典型例</a:t>
                  </a:r>
                  <a:endParaRPr lang="en-US" altLang="ja-JP" sz="700" dirty="0" smtClean="0">
                    <a:solidFill>
                      <a:prstClr val="black"/>
                    </a:solidFill>
                    <a:latin typeface="ＭＳ Ｐ明朝" panose="02020600040205080304" pitchFamily="18" charset="-128"/>
                    <a:ea typeface="ＭＳ Ｐ明朝" panose="02020600040205080304" pitchFamily="18" charset="-128"/>
                  </a:endParaRPr>
                </a:p>
                <a:p>
                  <a:pPr fontAlgn="base">
                    <a:spcBef>
                      <a:spcPct val="0"/>
                    </a:spcBef>
                    <a:spcAft>
                      <a:spcPct val="0"/>
                    </a:spcAft>
                  </a:pPr>
                  <a:r>
                    <a:rPr lang="ja-JP" altLang="en-US" sz="700" dirty="0" smtClean="0">
                      <a:solidFill>
                        <a:prstClr val="black"/>
                      </a:solidFill>
                      <a:latin typeface="ＭＳ Ｐ明朝" panose="02020600040205080304" pitchFamily="18" charset="-128"/>
                      <a:ea typeface="ＭＳ Ｐ明朝" panose="02020600040205080304" pitchFamily="18" charset="-128"/>
                    </a:rPr>
                    <a:t>　　 市町村はこの例を踏まえて、地域の実情に応じた　　</a:t>
                  </a:r>
                  <a:endParaRPr lang="en-US" altLang="ja-JP" sz="700" dirty="0" smtClean="0">
                    <a:solidFill>
                      <a:prstClr val="black"/>
                    </a:solidFill>
                    <a:latin typeface="ＭＳ Ｐ明朝" panose="02020600040205080304" pitchFamily="18" charset="-128"/>
                    <a:ea typeface="ＭＳ Ｐ明朝" panose="02020600040205080304" pitchFamily="18" charset="-128"/>
                  </a:endParaRPr>
                </a:p>
                <a:p>
                  <a:pPr fontAlgn="base">
                    <a:spcBef>
                      <a:spcPct val="0"/>
                    </a:spcBef>
                    <a:spcAft>
                      <a:spcPct val="0"/>
                    </a:spcAft>
                  </a:pPr>
                  <a:r>
                    <a:rPr lang="ja-JP" altLang="en-US" sz="700" dirty="0" smtClean="0">
                      <a:solidFill>
                        <a:prstClr val="black"/>
                      </a:solidFill>
                      <a:latin typeface="ＭＳ Ｐ明朝" panose="02020600040205080304" pitchFamily="18" charset="-128"/>
                      <a:ea typeface="ＭＳ Ｐ明朝" panose="02020600040205080304" pitchFamily="18" charset="-128"/>
                    </a:rPr>
                    <a:t>　　 サービス内容を検討する。</a:t>
                  </a:r>
                  <a:endParaRPr lang="ja-JP" altLang="en-US" sz="700" dirty="0">
                    <a:solidFill>
                      <a:prstClr val="black"/>
                    </a:solidFill>
                    <a:latin typeface="ＭＳ Ｐ明朝" panose="02020600040205080304" pitchFamily="18" charset="-128"/>
                    <a:ea typeface="ＭＳ Ｐ明朝" panose="02020600040205080304" pitchFamily="18" charset="-128"/>
                  </a:endParaRPr>
                </a:p>
              </p:txBody>
            </p:sp>
            <p:sp>
              <p:nvSpPr>
                <p:cNvPr id="248" name="テキスト ボックス 247"/>
                <p:cNvSpPr txBox="1"/>
                <p:nvPr/>
              </p:nvSpPr>
              <p:spPr>
                <a:xfrm>
                  <a:off x="5850005" y="2809810"/>
                  <a:ext cx="3600000" cy="190124"/>
                </a:xfrm>
                <a:prstGeom prst="rect">
                  <a:avLst/>
                </a:prstGeom>
                <a:solidFill>
                  <a:schemeClr val="accent5">
                    <a:lumMod val="40000"/>
                    <a:lumOff val="60000"/>
                  </a:schemeClr>
                </a:solidFill>
                <a:ln>
                  <a:solidFill>
                    <a:schemeClr val="accent1"/>
                  </a:solidFill>
                </a:ln>
              </p:spPr>
              <p:txBody>
                <a:bodyPr wrap="square" tIns="0" bIns="0" rtlCol="0">
                  <a:spAutoFit/>
                </a:bodyPr>
                <a:lstStyle/>
                <a:p>
                  <a:pPr fontAlgn="base">
                    <a:spcBef>
                      <a:spcPct val="0"/>
                    </a:spcBef>
                    <a:spcAft>
                      <a:spcPct val="0"/>
                    </a:spcAft>
                  </a:pPr>
                  <a:r>
                    <a:rPr lang="ja-JP" altLang="en-US" sz="700" dirty="0" smtClean="0">
                      <a:solidFill>
                        <a:prstClr val="black"/>
                      </a:solidFill>
                      <a:latin typeface="Arial" pitchFamily="34" charset="0"/>
                    </a:rPr>
                    <a:t>③通所型サービス</a:t>
                  </a:r>
                  <a:r>
                    <a:rPr lang="en-US" altLang="ja-JP" sz="700" dirty="0" smtClean="0">
                      <a:solidFill>
                        <a:prstClr val="black"/>
                      </a:solidFill>
                      <a:latin typeface="Arial" pitchFamily="34" charset="0"/>
                    </a:rPr>
                    <a:t>B</a:t>
                  </a:r>
                  <a:r>
                    <a:rPr lang="ja-JP" altLang="en-US" sz="700" dirty="0" smtClean="0">
                      <a:solidFill>
                        <a:prstClr val="black"/>
                      </a:solidFill>
                      <a:latin typeface="Arial" pitchFamily="34" charset="0"/>
                    </a:rPr>
                    <a:t>（住民主体による支援）</a:t>
                  </a:r>
                  <a:endParaRPr lang="ja-JP" altLang="en-US" sz="700" dirty="0">
                    <a:solidFill>
                      <a:prstClr val="black"/>
                    </a:solidFill>
                    <a:latin typeface="Arial" pitchFamily="34" charset="0"/>
                  </a:endParaRPr>
                </a:p>
              </p:txBody>
            </p:sp>
          </p:grpSp>
        </p:grpSp>
      </p:grpSp>
      <p:cxnSp>
        <p:nvCxnSpPr>
          <p:cNvPr id="271" name="直線コネクタ 270"/>
          <p:cNvCxnSpPr>
            <a:stCxn id="234" idx="3"/>
            <a:endCxn id="264" idx="1"/>
          </p:cNvCxnSpPr>
          <p:nvPr/>
        </p:nvCxnSpPr>
        <p:spPr>
          <a:xfrm>
            <a:off x="3844252" y="4609446"/>
            <a:ext cx="172650" cy="29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5817096" y="4149080"/>
            <a:ext cx="207008" cy="216008"/>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100" b="1" spc="150" dirty="0" smtClean="0">
                <a:ln w="11430"/>
                <a:solidFill>
                  <a:srgbClr val="F8F8F8"/>
                </a:solidFill>
              </a:rPr>
              <a:t>新</a:t>
            </a:r>
            <a:endParaRPr lang="ja-JP" altLang="en-US" sz="1100" b="1" spc="150" dirty="0">
              <a:ln w="11430"/>
              <a:solidFill>
                <a:srgbClr val="F8F8F8"/>
              </a:solidFill>
            </a:endParaRPr>
          </a:p>
        </p:txBody>
      </p:sp>
      <p:sp>
        <p:nvSpPr>
          <p:cNvPr id="141" name="ホームベース 140"/>
          <p:cNvSpPr/>
          <p:nvPr/>
        </p:nvSpPr>
        <p:spPr>
          <a:xfrm>
            <a:off x="6753200" y="6455562"/>
            <a:ext cx="2221410" cy="160840"/>
          </a:xfrm>
          <a:prstGeom prst="homePlate">
            <a:avLst/>
          </a:prstGeom>
          <a:solidFill>
            <a:schemeClr val="bg1"/>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700" smtClean="0">
                <a:solidFill>
                  <a:prstClr val="black"/>
                </a:solidFill>
              </a:rPr>
              <a:t>新しいサービスの</a:t>
            </a:r>
            <a:r>
              <a:rPr lang="ja-JP" altLang="en-US" sz="700" dirty="0" smtClean="0">
                <a:solidFill>
                  <a:prstClr val="black"/>
                </a:solidFill>
              </a:rPr>
              <a:t>段階的な開始</a:t>
            </a:r>
            <a:endParaRPr lang="ja-JP" altLang="en-US" sz="700" dirty="0">
              <a:solidFill>
                <a:prstClr val="black"/>
              </a:solidFill>
            </a:endParaRPr>
          </a:p>
        </p:txBody>
      </p:sp>
      <p:sp>
        <p:nvSpPr>
          <p:cNvPr id="135" name="右矢印 134"/>
          <p:cNvSpPr/>
          <p:nvPr/>
        </p:nvSpPr>
        <p:spPr>
          <a:xfrm>
            <a:off x="8985448" y="5236833"/>
            <a:ext cx="792088" cy="275725"/>
          </a:xfrm>
          <a:prstGeom prst="rightArrow">
            <a:avLst>
              <a:gd name="adj1" fmla="val 73691"/>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750" b="1" dirty="0" smtClean="0">
                <a:solidFill>
                  <a:prstClr val="black"/>
                </a:solidFill>
              </a:rPr>
              <a:t>新総合事業</a:t>
            </a:r>
            <a:endParaRPr lang="ja-JP" altLang="en-US" sz="750" b="1" dirty="0">
              <a:solidFill>
                <a:prstClr val="black"/>
              </a:solidFill>
            </a:endParaRPr>
          </a:p>
        </p:txBody>
      </p:sp>
      <p:sp>
        <p:nvSpPr>
          <p:cNvPr id="136" name="左右矢印 135"/>
          <p:cNvSpPr/>
          <p:nvPr/>
        </p:nvSpPr>
        <p:spPr>
          <a:xfrm>
            <a:off x="6767559" y="5229242"/>
            <a:ext cx="1470519" cy="281827"/>
          </a:xfrm>
          <a:prstGeom prst="leftRightArrow">
            <a:avLst>
              <a:gd name="adj1" fmla="val 68953"/>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800" b="1" dirty="0" smtClean="0">
                <a:solidFill>
                  <a:prstClr val="black"/>
                </a:solidFill>
              </a:rPr>
              <a:t>段階的な移行</a:t>
            </a:r>
            <a:endParaRPr lang="ja-JP" altLang="en-US" sz="800" b="1" dirty="0">
              <a:solidFill>
                <a:prstClr val="black"/>
              </a:solidFill>
            </a:endParaRPr>
          </a:p>
        </p:txBody>
      </p:sp>
      <p:sp>
        <p:nvSpPr>
          <p:cNvPr id="137" name="右矢印 136"/>
          <p:cNvSpPr/>
          <p:nvPr/>
        </p:nvSpPr>
        <p:spPr>
          <a:xfrm>
            <a:off x="5961134" y="5236833"/>
            <a:ext cx="745527" cy="273233"/>
          </a:xfrm>
          <a:prstGeom prst="rightArrow">
            <a:avLst>
              <a:gd name="adj1" fmla="val 71059"/>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800" b="1" dirty="0" smtClean="0">
                <a:solidFill>
                  <a:prstClr val="black"/>
                </a:solidFill>
              </a:rPr>
              <a:t>予防給付</a:t>
            </a:r>
            <a:endParaRPr lang="en-US" altLang="ja-JP" sz="800" b="1" dirty="0" smtClean="0">
              <a:solidFill>
                <a:prstClr val="black"/>
              </a:solidFill>
            </a:endParaRPr>
          </a:p>
        </p:txBody>
      </p:sp>
      <p:sp>
        <p:nvSpPr>
          <p:cNvPr id="138" name="ホームベース 137"/>
          <p:cNvSpPr/>
          <p:nvPr/>
        </p:nvSpPr>
        <p:spPr>
          <a:xfrm>
            <a:off x="5985967" y="5552281"/>
            <a:ext cx="2250833" cy="154506"/>
          </a:xfrm>
          <a:prstGeom prst="homePlate">
            <a:avLst/>
          </a:prstGeom>
          <a:solidFill>
            <a:schemeClr val="tx2">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800" dirty="0" smtClean="0">
                <a:solidFill>
                  <a:prstClr val="black"/>
                </a:solidFill>
              </a:rPr>
              <a:t>セミナーの開催・アドバイザーの派遣</a:t>
            </a:r>
            <a:endParaRPr lang="ja-JP" altLang="en-US" sz="800" dirty="0">
              <a:solidFill>
                <a:prstClr val="black"/>
              </a:solidFill>
            </a:endParaRPr>
          </a:p>
        </p:txBody>
      </p:sp>
      <p:sp>
        <p:nvSpPr>
          <p:cNvPr id="139" name="ホームベース 138"/>
          <p:cNvSpPr/>
          <p:nvPr/>
        </p:nvSpPr>
        <p:spPr>
          <a:xfrm>
            <a:off x="5990492" y="5739730"/>
            <a:ext cx="2250833" cy="154506"/>
          </a:xfrm>
          <a:prstGeom prst="homePlate">
            <a:avLst/>
          </a:prstGeom>
          <a:solidFill>
            <a:schemeClr val="tx2">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800" dirty="0" smtClean="0">
                <a:solidFill>
                  <a:prstClr val="black"/>
                </a:solidFill>
              </a:rPr>
              <a:t>リハビリ等専門職の広域派遣調整</a:t>
            </a:r>
            <a:endParaRPr lang="ja-JP" altLang="en-US" sz="800" dirty="0">
              <a:solidFill>
                <a:prstClr val="black"/>
              </a:solidFill>
            </a:endParaRPr>
          </a:p>
        </p:txBody>
      </p:sp>
      <p:sp>
        <p:nvSpPr>
          <p:cNvPr id="140" name="ホームベース 139"/>
          <p:cNvSpPr/>
          <p:nvPr/>
        </p:nvSpPr>
        <p:spPr>
          <a:xfrm>
            <a:off x="6295427" y="5927221"/>
            <a:ext cx="1927227" cy="151855"/>
          </a:xfrm>
          <a:prstGeom prst="homePlate">
            <a:avLst/>
          </a:prstGeom>
          <a:solidFill>
            <a:schemeClr val="tx2">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700" dirty="0" smtClean="0">
                <a:solidFill>
                  <a:prstClr val="black"/>
                </a:solidFill>
              </a:rPr>
              <a:t>サービスに関する広域調整（意見交換会等）</a:t>
            </a:r>
            <a:endParaRPr lang="ja-JP" altLang="en-US" sz="700" dirty="0">
              <a:solidFill>
                <a:prstClr val="black"/>
              </a:solidFill>
            </a:endParaRPr>
          </a:p>
        </p:txBody>
      </p:sp>
      <p:sp>
        <p:nvSpPr>
          <p:cNvPr id="103" name="ホームベース 102"/>
          <p:cNvSpPr/>
          <p:nvPr/>
        </p:nvSpPr>
        <p:spPr>
          <a:xfrm>
            <a:off x="6753204" y="6118820"/>
            <a:ext cx="1476001" cy="150490"/>
          </a:xfrm>
          <a:prstGeom prst="homePlate">
            <a:avLst/>
          </a:prstGeom>
          <a:solidFill>
            <a:schemeClr val="tx2">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700" dirty="0" smtClean="0">
                <a:solidFill>
                  <a:prstClr val="black"/>
                </a:solidFill>
              </a:rPr>
              <a:t>サービス拠点整備への支援</a:t>
            </a:r>
            <a:endParaRPr lang="ja-JP" altLang="en-US" sz="700" dirty="0">
              <a:solidFill>
                <a:prstClr val="black"/>
              </a:solidFill>
            </a:endParaRPr>
          </a:p>
        </p:txBody>
      </p:sp>
      <p:sp>
        <p:nvSpPr>
          <p:cNvPr id="105" name="円/楕円 104"/>
          <p:cNvSpPr>
            <a:spLocks/>
          </p:cNvSpPr>
          <p:nvPr/>
        </p:nvSpPr>
        <p:spPr>
          <a:xfrm>
            <a:off x="6639444" y="6096436"/>
            <a:ext cx="165596" cy="165600"/>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900" b="1" spc="150" dirty="0" smtClean="0">
                <a:ln w="11430"/>
                <a:solidFill>
                  <a:srgbClr val="F8F8F8"/>
                </a:solidFill>
              </a:rPr>
              <a:t>新</a:t>
            </a:r>
            <a:endParaRPr lang="ja-JP" altLang="en-US" sz="900" b="1" spc="150" dirty="0">
              <a:ln w="11430"/>
              <a:solidFill>
                <a:srgbClr val="F8F8F8"/>
              </a:solidFill>
            </a:endParaRPr>
          </a:p>
        </p:txBody>
      </p:sp>
      <p:sp>
        <p:nvSpPr>
          <p:cNvPr id="112" name="正方形/長方形 111"/>
          <p:cNvSpPr/>
          <p:nvPr/>
        </p:nvSpPr>
        <p:spPr>
          <a:xfrm>
            <a:off x="6249143" y="3645024"/>
            <a:ext cx="2304257" cy="432048"/>
          </a:xfrm>
          <a:prstGeom prst="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ja-JP" altLang="en-US" sz="800" dirty="0" smtClean="0">
                <a:solidFill>
                  <a:prstClr val="black"/>
                </a:solidFill>
              </a:rPr>
              <a:t>○段差の解消、トイレの改修など施設の整備</a:t>
            </a:r>
            <a:endParaRPr lang="en-US" altLang="ja-JP" sz="800" dirty="0" smtClean="0">
              <a:solidFill>
                <a:prstClr val="black"/>
              </a:solidFill>
            </a:endParaRPr>
          </a:p>
          <a:p>
            <a:pPr fontAlgn="base">
              <a:spcBef>
                <a:spcPct val="0"/>
              </a:spcBef>
              <a:spcAft>
                <a:spcPct val="0"/>
              </a:spcAft>
            </a:pPr>
            <a:r>
              <a:rPr lang="ja-JP" altLang="en-US" sz="800" dirty="0" smtClean="0">
                <a:solidFill>
                  <a:prstClr val="black"/>
                </a:solidFill>
              </a:rPr>
              <a:t>○サービスの充実に向けた試行的取組への支援</a:t>
            </a:r>
            <a:endParaRPr lang="en-US" altLang="ja-JP" sz="800" dirty="0" smtClean="0">
              <a:solidFill>
                <a:prstClr val="black"/>
              </a:solidFill>
            </a:endParaRPr>
          </a:p>
          <a:p>
            <a:pPr fontAlgn="base">
              <a:spcBef>
                <a:spcPct val="0"/>
              </a:spcBef>
              <a:spcAft>
                <a:spcPct val="0"/>
              </a:spcAft>
            </a:pPr>
            <a:r>
              <a:rPr lang="ja-JP" altLang="en-US" sz="800" dirty="0" smtClean="0">
                <a:solidFill>
                  <a:prstClr val="black"/>
                </a:solidFill>
              </a:rPr>
              <a:t>○県下への普及拡大（取組事例の報告会等）　　</a:t>
            </a:r>
            <a:endParaRPr lang="ja-JP" altLang="en-US" sz="800" dirty="0">
              <a:solidFill>
                <a:prstClr val="black"/>
              </a:solidFill>
            </a:endParaRPr>
          </a:p>
        </p:txBody>
      </p:sp>
      <p:pic>
        <p:nvPicPr>
          <p:cNvPr id="75" name="Picture 6" descr="C:\Users\OSJSE\AppData\Local\Microsoft\Windows\Temporary Internet Files\Content.IE5\8CD1AJ1I\MC900343525[1].wmf"/>
          <p:cNvPicPr>
            <a:picLocks noChangeAspect="1" noChangeArrowheads="1"/>
          </p:cNvPicPr>
          <p:nvPr/>
        </p:nvPicPr>
        <p:blipFill>
          <a:blip r:embed="rId5" cstate="print"/>
          <a:srcRect/>
          <a:stretch>
            <a:fillRect/>
          </a:stretch>
        </p:blipFill>
        <p:spPr bwMode="auto">
          <a:xfrm>
            <a:off x="8769447" y="3501008"/>
            <a:ext cx="978557" cy="499244"/>
          </a:xfrm>
          <a:prstGeom prst="rect">
            <a:avLst/>
          </a:prstGeom>
          <a:noFill/>
        </p:spPr>
      </p:pic>
      <p:sp>
        <p:nvSpPr>
          <p:cNvPr id="115" name="ホームベース 114"/>
          <p:cNvSpPr/>
          <p:nvPr/>
        </p:nvSpPr>
        <p:spPr>
          <a:xfrm>
            <a:off x="6751515" y="6299795"/>
            <a:ext cx="1476001" cy="150490"/>
          </a:xfrm>
          <a:prstGeom prst="homePlate">
            <a:avLst/>
          </a:prstGeom>
          <a:solidFill>
            <a:schemeClr val="tx2">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700" dirty="0" smtClean="0">
                <a:solidFill>
                  <a:prstClr val="black"/>
                </a:solidFill>
              </a:rPr>
              <a:t>新たな担い手の育成支援</a:t>
            </a:r>
            <a:endParaRPr lang="ja-JP" altLang="en-US" sz="700" dirty="0">
              <a:solidFill>
                <a:prstClr val="black"/>
              </a:solidFill>
            </a:endParaRPr>
          </a:p>
        </p:txBody>
      </p:sp>
      <p:sp>
        <p:nvSpPr>
          <p:cNvPr id="116" name="円/楕円 115"/>
          <p:cNvSpPr>
            <a:spLocks/>
          </p:cNvSpPr>
          <p:nvPr/>
        </p:nvSpPr>
        <p:spPr>
          <a:xfrm>
            <a:off x="6637759" y="6277411"/>
            <a:ext cx="165596" cy="165600"/>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900" b="1" spc="150" dirty="0" smtClean="0">
                <a:ln w="11430"/>
                <a:solidFill>
                  <a:srgbClr val="F8F8F8"/>
                </a:solidFill>
              </a:rPr>
              <a:t>新</a:t>
            </a:r>
            <a:endParaRPr lang="ja-JP" altLang="en-US" sz="900" b="1" spc="150" dirty="0">
              <a:ln w="11430"/>
              <a:solidFill>
                <a:srgbClr val="F8F8F8"/>
              </a:solidFill>
            </a:endParaRPr>
          </a:p>
        </p:txBody>
      </p:sp>
      <p:sp>
        <p:nvSpPr>
          <p:cNvPr id="117" name="円/楕円 116"/>
          <p:cNvSpPr/>
          <p:nvPr/>
        </p:nvSpPr>
        <p:spPr>
          <a:xfrm>
            <a:off x="5817096" y="3140968"/>
            <a:ext cx="207008" cy="216008"/>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100" b="1" spc="150" dirty="0" smtClean="0">
                <a:ln w="11430"/>
                <a:solidFill>
                  <a:srgbClr val="F8F8F8"/>
                </a:solidFill>
              </a:rPr>
              <a:t>新</a:t>
            </a:r>
            <a:endParaRPr lang="ja-JP" altLang="en-US" sz="1100" b="1" spc="150" dirty="0">
              <a:ln w="11430"/>
              <a:solidFill>
                <a:srgbClr val="F8F8F8"/>
              </a:solidFill>
            </a:endParaRPr>
          </a:p>
        </p:txBody>
      </p:sp>
      <p:sp>
        <p:nvSpPr>
          <p:cNvPr id="264" name="角丸四角形 263"/>
          <p:cNvSpPr/>
          <p:nvPr/>
        </p:nvSpPr>
        <p:spPr>
          <a:xfrm>
            <a:off x="4016899" y="4393679"/>
            <a:ext cx="1368153" cy="432048"/>
          </a:xfrm>
          <a:prstGeom prst="roundRect">
            <a:avLst>
              <a:gd name="adj" fmla="val 9705"/>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800" dirty="0" smtClean="0">
                <a:solidFill>
                  <a:prstClr val="black"/>
                </a:solidFill>
                <a:latin typeface="ＭＳ Ｐゴシック"/>
              </a:rPr>
              <a:t>※</a:t>
            </a:r>
            <a:r>
              <a:rPr lang="ja-JP" altLang="en-US" sz="800" dirty="0" smtClean="0">
                <a:solidFill>
                  <a:prstClr val="black"/>
                </a:solidFill>
                <a:latin typeface="ＭＳ Ｐゴシック"/>
              </a:rPr>
              <a:t>通いの場には、障害者、</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　子どもなども加わることが</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　できる。</a:t>
            </a:r>
            <a:r>
              <a:rPr lang="ja-JP" altLang="en-US" sz="800" u="sng" dirty="0" smtClean="0">
                <a:solidFill>
                  <a:prstClr val="black"/>
                </a:solidFill>
                <a:latin typeface="ＭＳ Ｐゴシック"/>
              </a:rPr>
              <a:t>（共生型）</a:t>
            </a:r>
            <a:endParaRPr lang="ja-JP" altLang="en-US" sz="800" u="sng" dirty="0">
              <a:solidFill>
                <a:prstClr val="black"/>
              </a:solidFill>
              <a:latin typeface="ＭＳ Ｐゴシック"/>
            </a:endParaRPr>
          </a:p>
        </p:txBody>
      </p:sp>
    </p:spTree>
    <p:extLst>
      <p:ext uri="{BB962C8B-B14F-4D97-AF65-F5344CB8AC3E}">
        <p14:creationId xmlns:p14="http://schemas.microsoft.com/office/powerpoint/2010/main" val="206966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00478" y="620688"/>
          <a:ext cx="9577066" cy="5976280"/>
        </p:xfrm>
        <a:graphic>
          <a:graphicData uri="http://schemas.openxmlformats.org/drawingml/2006/table">
            <a:tbl>
              <a:tblPr firstRow="1" bandRow="1">
                <a:tableStyleId>{5C22544A-7EE6-4342-B048-85BDC9FD1C3A}</a:tableStyleId>
              </a:tblPr>
              <a:tblGrid>
                <a:gridCol w="1305965"/>
                <a:gridCol w="2726484"/>
                <a:gridCol w="2736304"/>
                <a:gridCol w="1440160"/>
                <a:gridCol w="1368153"/>
              </a:tblGrid>
              <a:tr h="254639">
                <a:tc>
                  <a:txBody>
                    <a:bodyPr/>
                    <a:lstStyle/>
                    <a:p>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100" dirty="0" smtClean="0">
                          <a:latin typeface="メイリオ" pitchFamily="50" charset="-128"/>
                          <a:ea typeface="メイリオ" pitchFamily="50" charset="-128"/>
                        </a:rPr>
                        <a:t>第</a:t>
                      </a:r>
                      <a:r>
                        <a:rPr kumimoji="1" lang="en-US" altLang="ja-JP" sz="1100" dirty="0" smtClean="0">
                          <a:latin typeface="メイリオ" pitchFamily="50" charset="-128"/>
                          <a:ea typeface="メイリオ" pitchFamily="50" charset="-128"/>
                        </a:rPr>
                        <a:t>1</a:t>
                      </a:r>
                      <a:r>
                        <a:rPr kumimoji="1" lang="ja-JP" altLang="en-US" sz="1100" dirty="0" smtClean="0">
                          <a:latin typeface="メイリオ" pitchFamily="50" charset="-128"/>
                          <a:ea typeface="メイリオ" pitchFamily="50" charset="-128"/>
                        </a:rPr>
                        <a:t>四半期</a:t>
                      </a:r>
                      <a:endParaRPr kumimoji="1" lang="ja-JP" altLang="en-US" sz="1100" dirty="0">
                        <a:latin typeface="メイリオ" pitchFamily="50" charset="-128"/>
                        <a:ea typeface="メイリオ" pitchFamily="50" charset="-128"/>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100" dirty="0" smtClean="0">
                          <a:latin typeface="メイリオ" pitchFamily="50" charset="-128"/>
                          <a:ea typeface="メイリオ" pitchFamily="50" charset="-128"/>
                        </a:rPr>
                        <a:t>第</a:t>
                      </a:r>
                      <a:r>
                        <a:rPr kumimoji="1" lang="en-US" altLang="ja-JP" sz="1100" dirty="0" smtClean="0">
                          <a:latin typeface="メイリオ" pitchFamily="50" charset="-128"/>
                          <a:ea typeface="メイリオ" pitchFamily="50" charset="-128"/>
                        </a:rPr>
                        <a:t>2</a:t>
                      </a:r>
                      <a:r>
                        <a:rPr kumimoji="1" lang="ja-JP" altLang="en-US" sz="1100" dirty="0" smtClean="0">
                          <a:latin typeface="メイリオ" pitchFamily="50" charset="-128"/>
                          <a:ea typeface="メイリオ" pitchFamily="50" charset="-128"/>
                        </a:rPr>
                        <a:t>四半期</a:t>
                      </a:r>
                      <a:endParaRPr kumimoji="1" lang="ja-JP" altLang="en-US" sz="1100"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100" dirty="0" smtClean="0">
                          <a:latin typeface="メイリオ" pitchFamily="50" charset="-128"/>
                          <a:ea typeface="メイリオ" pitchFamily="50" charset="-128"/>
                        </a:rPr>
                        <a:t>第</a:t>
                      </a:r>
                      <a:r>
                        <a:rPr kumimoji="1" lang="en-US" altLang="ja-JP" sz="1100" dirty="0" smtClean="0">
                          <a:latin typeface="メイリオ" pitchFamily="50" charset="-128"/>
                          <a:ea typeface="メイリオ" pitchFamily="50" charset="-128"/>
                        </a:rPr>
                        <a:t>3</a:t>
                      </a:r>
                      <a:r>
                        <a:rPr kumimoji="1" lang="ja-JP" altLang="en-US" sz="1100" dirty="0" smtClean="0">
                          <a:latin typeface="メイリオ" pitchFamily="50" charset="-128"/>
                          <a:ea typeface="メイリオ" pitchFamily="50" charset="-128"/>
                        </a:rPr>
                        <a:t>四半期</a:t>
                      </a:r>
                      <a:endParaRPr kumimoji="1" lang="ja-JP" altLang="en-US" sz="1100"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100" dirty="0" smtClean="0">
                          <a:latin typeface="メイリオ" pitchFamily="50" charset="-128"/>
                          <a:ea typeface="メイリオ" pitchFamily="50" charset="-128"/>
                        </a:rPr>
                        <a:t>第</a:t>
                      </a:r>
                      <a:r>
                        <a:rPr kumimoji="1" lang="en-US" altLang="ja-JP" sz="1100" dirty="0" smtClean="0">
                          <a:latin typeface="メイリオ" pitchFamily="50" charset="-128"/>
                          <a:ea typeface="メイリオ" pitchFamily="50" charset="-128"/>
                        </a:rPr>
                        <a:t>4</a:t>
                      </a:r>
                      <a:r>
                        <a:rPr kumimoji="1" lang="ja-JP" altLang="en-US" sz="1100" dirty="0" smtClean="0">
                          <a:latin typeface="メイリオ" pitchFamily="50" charset="-128"/>
                          <a:ea typeface="メイリオ" pitchFamily="50" charset="-128"/>
                        </a:rPr>
                        <a:t>四半期</a:t>
                      </a:r>
                      <a:endParaRPr kumimoji="1" lang="ja-JP" altLang="en-US" sz="1100"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r>
              <a:tr h="1152000">
                <a:tc>
                  <a:txBody>
                    <a:bodyPr/>
                    <a:lstStyle/>
                    <a:p>
                      <a:r>
                        <a:rPr kumimoji="1" lang="ja-JP" altLang="en-US" sz="1100" b="1" dirty="0" smtClean="0">
                          <a:latin typeface="メイリオ" pitchFamily="50" charset="-128"/>
                          <a:ea typeface="メイリオ" pitchFamily="50" charset="-128"/>
                        </a:rPr>
                        <a:t>事業検討セミナー</a:t>
                      </a:r>
                      <a:endParaRPr kumimoji="1" lang="en-US" altLang="ja-JP" sz="1100" b="1" dirty="0" smtClean="0">
                        <a:latin typeface="メイリオ" pitchFamily="50" charset="-128"/>
                        <a:ea typeface="メイリオ" pitchFamily="50" charset="-128"/>
                      </a:endParaRPr>
                    </a:p>
                    <a:p>
                      <a:endParaRPr kumimoji="1" lang="en-US" altLang="ja-JP" sz="1100" b="1" dirty="0" smtClean="0">
                        <a:latin typeface="メイリオ" pitchFamily="50" charset="-128"/>
                        <a:ea typeface="メイリオ" pitchFamily="50" charset="-128"/>
                      </a:endParaRPr>
                    </a:p>
                    <a:p>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kumimoji="1" lang="ja-JP" altLang="en-US" sz="1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1109200">
                <a:tc>
                  <a:txBody>
                    <a:bodyPr/>
                    <a:lstStyle/>
                    <a:p>
                      <a:r>
                        <a:rPr kumimoji="1" lang="ja-JP" altLang="en-US" sz="1100" b="1" dirty="0" smtClean="0">
                          <a:latin typeface="メイリオ" pitchFamily="50" charset="-128"/>
                          <a:ea typeface="メイリオ" pitchFamily="50" charset="-128"/>
                        </a:rPr>
                        <a:t>アドバイザー派遣</a:t>
                      </a:r>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kumimoji="1" lang="ja-JP" altLang="en-US" sz="1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1152000">
                <a:tc>
                  <a:txBody>
                    <a:bodyPr/>
                    <a:lstStyle/>
                    <a:p>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kumimoji="1" lang="ja-JP" altLang="en-US" sz="1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152000">
                <a:tc>
                  <a:txBody>
                    <a:bodyPr/>
                    <a:lstStyle/>
                    <a:p>
                      <a:r>
                        <a:rPr kumimoji="1" lang="ja-JP" altLang="en-US" sz="1100" b="1" dirty="0" smtClean="0">
                          <a:latin typeface="メイリオ" pitchFamily="50" charset="-128"/>
                          <a:ea typeface="メイリオ" pitchFamily="50" charset="-128"/>
                        </a:rPr>
                        <a:t>リハビリテーション専門職等の派遣</a:t>
                      </a:r>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kumimoji="1" lang="ja-JP" altLang="en-US" sz="1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152000">
                <a:tc>
                  <a:txBody>
                    <a:bodyPr/>
                    <a:lstStyle/>
                    <a:p>
                      <a:r>
                        <a:rPr kumimoji="1" lang="ja-JP" altLang="en-US" sz="1100" b="1" dirty="0" smtClean="0">
                          <a:latin typeface="メイリオ" pitchFamily="50" charset="-128"/>
                          <a:ea typeface="メイリオ" pitchFamily="50" charset="-128"/>
                        </a:rPr>
                        <a:t>その他</a:t>
                      </a:r>
                      <a:endParaRPr kumimoji="1" lang="ja-JP" altLang="en-US" sz="1100" b="1" dirty="0">
                        <a:latin typeface="メイリオ" pitchFamily="50" charset="-128"/>
                        <a:ea typeface="メイリオ" pitchFamily="50" charset="-128"/>
                      </a:endParaRP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kumimoji="1" lang="ja-JP" altLang="en-US" sz="1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角丸四角形 3"/>
          <p:cNvSpPr/>
          <p:nvPr/>
        </p:nvSpPr>
        <p:spPr>
          <a:xfrm>
            <a:off x="7956008" y="40752"/>
            <a:ext cx="1605512" cy="291905"/>
          </a:xfrm>
          <a:prstGeom prst="roundRect">
            <a:avLst/>
          </a:prstGeom>
          <a:gradFill flip="none" rotWithShape="1">
            <a:gsLst>
              <a:gs pos="0">
                <a:srgbClr val="FFFF57"/>
              </a:gs>
              <a:gs pos="50000">
                <a:srgbClr val="FFFF00">
                  <a:tint val="44500"/>
                  <a:satMod val="160000"/>
                </a:srgbClr>
              </a:gs>
              <a:gs pos="100000">
                <a:srgbClr val="FFFF00">
                  <a:tint val="23500"/>
                  <a:satMod val="160000"/>
                </a:srgbClr>
              </a:gs>
            </a:gsLst>
            <a:path path="circle">
              <a:fillToRect r="100000" b="100000"/>
            </a:path>
            <a:tileRect l="-100000" t="-100000"/>
          </a:gradFill>
          <a:ln w="3175">
            <a:solidFill>
              <a:schemeClr val="tx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メイリオ" pitchFamily="50" charset="-128"/>
                <a:ea typeface="メイリオ" pitchFamily="50" charset="-128"/>
              </a:rPr>
              <a:t>高齢者福祉課</a:t>
            </a:r>
          </a:p>
        </p:txBody>
      </p:sp>
      <p:sp>
        <p:nvSpPr>
          <p:cNvPr id="5" name="AutoShape 4"/>
          <p:cNvSpPr>
            <a:spLocks noChangeArrowheads="1"/>
          </p:cNvSpPr>
          <p:nvPr/>
        </p:nvSpPr>
        <p:spPr bwMode="auto">
          <a:xfrm>
            <a:off x="38106" y="116631"/>
            <a:ext cx="6211043" cy="360041"/>
          </a:xfrm>
          <a:prstGeom prst="rect">
            <a:avLst/>
          </a:prstGeom>
          <a:gradFill flip="none" rotWithShape="1">
            <a:gsLst>
              <a:gs pos="0">
                <a:srgbClr val="FFFF57"/>
              </a:gs>
              <a:gs pos="50000">
                <a:srgbClr val="FFFF00">
                  <a:tint val="44500"/>
                  <a:satMod val="160000"/>
                </a:srgbClr>
              </a:gs>
              <a:gs pos="100000">
                <a:srgbClr val="FFFF00">
                  <a:tint val="23500"/>
                  <a:satMod val="160000"/>
                </a:srgbClr>
              </a:gs>
            </a:gsLst>
            <a:lin ang="5400000" scaled="1"/>
            <a:tileRect/>
          </a:gradFill>
          <a:ln>
            <a:solidFill>
              <a:schemeClr val="tx1"/>
            </a:solidFill>
            <a:prstDash val="dash"/>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a:bevelB/>
            <a:contourClr>
              <a:schemeClr val="lt1"/>
            </a:contourClr>
          </a:sp3d>
        </p:spPr>
        <p:style>
          <a:lnRef idx="0">
            <a:schemeClr val="accent5"/>
          </a:lnRef>
          <a:fillRef idx="3">
            <a:schemeClr val="accent5"/>
          </a:fillRef>
          <a:effectRef idx="3">
            <a:schemeClr val="accent5"/>
          </a:effectRef>
          <a:fontRef idx="minor">
            <a:schemeClr val="lt1"/>
          </a:fontRef>
        </p:style>
        <p:txBody>
          <a:bodyPr wrap="none" anchor="ctr"/>
          <a:lstStyle/>
          <a:p>
            <a:pPr>
              <a:defRPr/>
            </a:pPr>
            <a:r>
              <a:rPr lang="ja-JP" altLang="en-US" sz="1400" b="1" dirty="0" smtClean="0">
                <a:solidFill>
                  <a:prstClr val="black"/>
                </a:solidFill>
                <a:latin typeface="メイリオ" pitchFamily="50" charset="-128"/>
                <a:ea typeface="メイリオ" pitchFamily="50" charset="-128"/>
              </a:rPr>
              <a:t>　　介護予防給付の市町村事業への円滑な移行</a:t>
            </a:r>
            <a:r>
              <a:rPr lang="en-US" altLang="ja-JP" sz="1400" b="1" dirty="0" smtClean="0">
                <a:solidFill>
                  <a:prstClr val="black"/>
                </a:solidFill>
                <a:latin typeface="メイリオ" pitchFamily="50" charset="-128"/>
                <a:ea typeface="メイリオ" pitchFamily="50" charset="-128"/>
              </a:rPr>
              <a:t>【</a:t>
            </a:r>
            <a:r>
              <a:rPr lang="ja-JP" altLang="en-US" sz="1400" b="1" dirty="0" smtClean="0">
                <a:solidFill>
                  <a:prstClr val="black"/>
                </a:solidFill>
                <a:latin typeface="メイリオ" pitchFamily="50" charset="-128"/>
                <a:ea typeface="メイリオ" pitchFamily="50" charset="-128"/>
              </a:rPr>
              <a:t>平成</a:t>
            </a:r>
            <a:r>
              <a:rPr lang="en-US" altLang="ja-JP" sz="1400" b="1" dirty="0" smtClean="0">
                <a:solidFill>
                  <a:prstClr val="black"/>
                </a:solidFill>
                <a:latin typeface="メイリオ" pitchFamily="50" charset="-128"/>
                <a:ea typeface="メイリオ" pitchFamily="50" charset="-128"/>
              </a:rPr>
              <a:t>27</a:t>
            </a:r>
            <a:r>
              <a:rPr lang="ja-JP" altLang="en-US" sz="1400" b="1" dirty="0" smtClean="0">
                <a:solidFill>
                  <a:prstClr val="black"/>
                </a:solidFill>
                <a:latin typeface="メイリオ" pitchFamily="50" charset="-128"/>
                <a:ea typeface="メイリオ" pitchFamily="50" charset="-128"/>
              </a:rPr>
              <a:t>年度取組イメージ</a:t>
            </a:r>
            <a:r>
              <a:rPr lang="en-US" altLang="ja-JP" sz="1400" b="1" dirty="0" smtClean="0">
                <a:solidFill>
                  <a:prstClr val="black"/>
                </a:solidFill>
                <a:latin typeface="メイリオ" pitchFamily="50" charset="-128"/>
                <a:ea typeface="メイリオ" pitchFamily="50" charset="-128"/>
              </a:rPr>
              <a:t>】</a:t>
            </a:r>
            <a:endParaRPr lang="ja-JP" altLang="en-US" sz="1050" b="1" dirty="0">
              <a:solidFill>
                <a:prstClr val="black"/>
              </a:solidFill>
              <a:latin typeface="メイリオ" pitchFamily="50" charset="-128"/>
              <a:ea typeface="メイリオ" pitchFamily="50" charset="-128"/>
            </a:endParaRPr>
          </a:p>
        </p:txBody>
      </p:sp>
      <p:pic>
        <p:nvPicPr>
          <p:cNvPr id="6" name="Picture 2"/>
          <p:cNvPicPr>
            <a:picLocks noChangeAspect="1" noChangeArrowheads="1"/>
          </p:cNvPicPr>
          <p:nvPr/>
        </p:nvPicPr>
        <p:blipFill>
          <a:blip r:embed="rId2" cstate="print"/>
          <a:srcRect/>
          <a:stretch>
            <a:fillRect/>
          </a:stretch>
        </p:blipFill>
        <p:spPr bwMode="auto">
          <a:xfrm>
            <a:off x="6444479" y="38100"/>
            <a:ext cx="491455" cy="496026"/>
          </a:xfrm>
          <a:prstGeom prst="rect">
            <a:avLst/>
          </a:prstGeom>
          <a:noFill/>
          <a:ln w="9525">
            <a:noFill/>
            <a:miter lim="800000"/>
            <a:headEnd/>
            <a:tailEnd/>
          </a:ln>
        </p:spPr>
      </p:pic>
      <p:pic>
        <p:nvPicPr>
          <p:cNvPr id="7" name="図 6" descr="hyousatu.jpg"/>
          <p:cNvPicPr>
            <a:picLocks noChangeAspect="1"/>
          </p:cNvPicPr>
          <p:nvPr/>
        </p:nvPicPr>
        <p:blipFill>
          <a:blip r:embed="rId3" cstate="print"/>
          <a:stretch>
            <a:fillRect/>
          </a:stretch>
        </p:blipFill>
        <p:spPr>
          <a:xfrm>
            <a:off x="9561512" y="44626"/>
            <a:ext cx="302492" cy="698611"/>
          </a:xfrm>
          <a:prstGeom prst="rect">
            <a:avLst/>
          </a:prstGeom>
        </p:spPr>
      </p:pic>
      <p:sp>
        <p:nvSpPr>
          <p:cNvPr id="103" name="テキスト ボックス 102"/>
          <p:cNvSpPr txBox="1"/>
          <p:nvPr/>
        </p:nvSpPr>
        <p:spPr>
          <a:xfrm>
            <a:off x="1568624" y="9621688"/>
            <a:ext cx="9361040" cy="253916"/>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pitchFamily="34" charset="0"/>
              </a:rPr>
              <a:t>○これらの取組の中で、市町村の参考となる自治体の取組を積極的に情報提供する　</a:t>
            </a:r>
            <a:endParaRPr lang="ja-JP" altLang="en-US" sz="1000" dirty="0">
              <a:solidFill>
                <a:prstClr val="black"/>
              </a:solidFill>
              <a:latin typeface="Arial" pitchFamily="34" charset="0"/>
            </a:endParaRPr>
          </a:p>
        </p:txBody>
      </p:sp>
      <p:sp>
        <p:nvSpPr>
          <p:cNvPr id="100" name="ホームベース 99"/>
          <p:cNvSpPr/>
          <p:nvPr/>
        </p:nvSpPr>
        <p:spPr>
          <a:xfrm>
            <a:off x="1526717" y="6165304"/>
            <a:ext cx="8250822" cy="216024"/>
          </a:xfrm>
          <a:prstGeom prst="homePlat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dirty="0" smtClean="0">
                <a:solidFill>
                  <a:prstClr val="black"/>
                </a:solidFill>
                <a:latin typeface="MS UI Gothic" pitchFamily="50" charset="-128"/>
                <a:ea typeface="MS UI Gothic" pitchFamily="50" charset="-128"/>
              </a:rPr>
              <a:t>新たな担い手養成への支援</a:t>
            </a:r>
            <a:endParaRPr lang="ja-JP" altLang="en-US" sz="1050" dirty="0">
              <a:solidFill>
                <a:prstClr val="black"/>
              </a:solidFill>
              <a:latin typeface="MS UI Gothic" pitchFamily="50" charset="-128"/>
              <a:ea typeface="MS UI Gothic" pitchFamily="50" charset="-128"/>
            </a:endParaRPr>
          </a:p>
        </p:txBody>
      </p:sp>
      <p:grpSp>
        <p:nvGrpSpPr>
          <p:cNvPr id="2" name="グループ化 81"/>
          <p:cNvGrpSpPr/>
          <p:nvPr/>
        </p:nvGrpSpPr>
        <p:grpSpPr>
          <a:xfrm>
            <a:off x="1568624" y="908720"/>
            <a:ext cx="1266022" cy="1085171"/>
            <a:chOff x="1568624" y="908720"/>
            <a:chExt cx="1266022" cy="1085171"/>
          </a:xfrm>
        </p:grpSpPr>
        <p:sp>
          <p:nvSpPr>
            <p:cNvPr id="76" name="正方形/長方形 75"/>
            <p:cNvSpPr/>
            <p:nvPr/>
          </p:nvSpPr>
          <p:spPr>
            <a:xfrm>
              <a:off x="1574646" y="1165891"/>
              <a:ext cx="1260000" cy="828000"/>
            </a:xfrm>
            <a:prstGeom prst="rect">
              <a:avLst/>
            </a:prstGeom>
            <a:solidFill>
              <a:schemeClr val="accent6">
                <a:lumMod val="20000"/>
                <a:lumOff val="80000"/>
              </a:schemeClr>
            </a:solidFill>
            <a:ln/>
          </p:spPr>
          <p:style>
            <a:lnRef idx="0">
              <a:schemeClr val="accent1"/>
            </a:lnRef>
            <a:fillRef idx="3">
              <a:schemeClr val="accent1"/>
            </a:fillRef>
            <a:effectRef idx="3">
              <a:schemeClr val="accent1"/>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・総合事業移行の</a:t>
              </a:r>
              <a:r>
                <a:rPr lang="ja-JP" altLang="en-US" sz="1000" b="1" dirty="0" err="1" smtClean="0">
                  <a:solidFill>
                    <a:prstClr val="black"/>
                  </a:solidFill>
                  <a:latin typeface="MS UI Gothic" pitchFamily="50" charset="-128"/>
                  <a:ea typeface="MS UI Gothic" pitchFamily="50" charset="-128"/>
                </a:rPr>
                <a:t>た</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a:t>
              </a:r>
              <a:r>
                <a:rPr lang="ja-JP" altLang="en-US" sz="1000" b="1" dirty="0" err="1" smtClean="0">
                  <a:solidFill>
                    <a:prstClr val="black"/>
                  </a:solidFill>
                  <a:latin typeface="MS UI Gothic" pitchFamily="50" charset="-128"/>
                  <a:ea typeface="MS UI Gothic" pitchFamily="50" charset="-128"/>
                </a:rPr>
                <a:t>めの</a:t>
              </a:r>
              <a:r>
                <a:rPr lang="ja-JP" altLang="en-US" sz="1000" b="1" dirty="0" smtClean="0">
                  <a:solidFill>
                    <a:prstClr val="black"/>
                  </a:solidFill>
                  <a:latin typeface="MS UI Gothic" pitchFamily="50" charset="-128"/>
                  <a:ea typeface="MS UI Gothic" pitchFamily="50" charset="-128"/>
                </a:rPr>
                <a:t>ポイント</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・圏域別意見交換</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endParaRPr lang="ja-JP" altLang="en-US" sz="1050" b="1" dirty="0">
                <a:solidFill>
                  <a:prstClr val="black"/>
                </a:solidFill>
                <a:latin typeface="MS UI Gothic" pitchFamily="50" charset="-128"/>
                <a:ea typeface="MS UI Gothic" pitchFamily="50" charset="-128"/>
              </a:endParaRPr>
            </a:p>
          </p:txBody>
        </p:sp>
        <p:sp>
          <p:nvSpPr>
            <p:cNvPr id="79" name="正方形/長方形 78"/>
            <p:cNvSpPr/>
            <p:nvPr/>
          </p:nvSpPr>
          <p:spPr>
            <a:xfrm>
              <a:off x="1568624" y="908720"/>
              <a:ext cx="1260000" cy="25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トップセミナー</a:t>
              </a:r>
              <a:endParaRPr lang="ja-JP" altLang="en-US" sz="1000" b="1" dirty="0">
                <a:solidFill>
                  <a:prstClr val="white"/>
                </a:solidFill>
                <a:latin typeface="MS UI Gothic" pitchFamily="50" charset="-128"/>
                <a:ea typeface="MS UI Gothic" pitchFamily="50" charset="-128"/>
              </a:endParaRPr>
            </a:p>
          </p:txBody>
        </p:sp>
      </p:grpSp>
      <p:grpSp>
        <p:nvGrpSpPr>
          <p:cNvPr id="3" name="グループ化 86"/>
          <p:cNvGrpSpPr/>
          <p:nvPr/>
        </p:nvGrpSpPr>
        <p:grpSpPr>
          <a:xfrm>
            <a:off x="4783908" y="908720"/>
            <a:ext cx="1266026" cy="1069424"/>
            <a:chOff x="4783908" y="908720"/>
            <a:chExt cx="1266026" cy="1069424"/>
          </a:xfrm>
        </p:grpSpPr>
        <p:sp>
          <p:nvSpPr>
            <p:cNvPr id="62" name="正方形/長方形 61"/>
            <p:cNvSpPr/>
            <p:nvPr/>
          </p:nvSpPr>
          <p:spPr>
            <a:xfrm>
              <a:off x="4789934" y="1150144"/>
              <a:ext cx="1260000" cy="828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・先進自治体の取組</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・市町村規模別意</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見交換</a:t>
              </a:r>
              <a:endParaRPr lang="en-US" altLang="ja-JP" sz="1000" b="1" dirty="0" smtClean="0">
                <a:solidFill>
                  <a:prstClr val="black"/>
                </a:solidFill>
                <a:latin typeface="MS UI Gothic" pitchFamily="50" charset="-128"/>
                <a:ea typeface="MS UI Gothic" pitchFamily="50" charset="-128"/>
              </a:endParaRPr>
            </a:p>
          </p:txBody>
        </p:sp>
        <p:sp>
          <p:nvSpPr>
            <p:cNvPr id="65" name="正方形/長方形 64"/>
            <p:cNvSpPr/>
            <p:nvPr/>
          </p:nvSpPr>
          <p:spPr>
            <a:xfrm>
              <a:off x="4783908" y="908720"/>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セミナー②</a:t>
              </a:r>
              <a:endParaRPr lang="ja-JP" altLang="en-US" sz="1000" b="1" dirty="0">
                <a:solidFill>
                  <a:prstClr val="white"/>
                </a:solidFill>
                <a:latin typeface="MS UI Gothic" pitchFamily="50" charset="-128"/>
                <a:ea typeface="MS UI Gothic" pitchFamily="50" charset="-128"/>
              </a:endParaRPr>
            </a:p>
          </p:txBody>
        </p:sp>
      </p:grpSp>
      <p:grpSp>
        <p:nvGrpSpPr>
          <p:cNvPr id="8" name="グループ化 82"/>
          <p:cNvGrpSpPr/>
          <p:nvPr/>
        </p:nvGrpSpPr>
        <p:grpSpPr>
          <a:xfrm>
            <a:off x="2957048" y="908720"/>
            <a:ext cx="1273643" cy="1084282"/>
            <a:chOff x="2957042" y="908720"/>
            <a:chExt cx="1273642" cy="1084282"/>
          </a:xfrm>
        </p:grpSpPr>
        <p:sp>
          <p:nvSpPr>
            <p:cNvPr id="61" name="正方形/長方形 60"/>
            <p:cNvSpPr/>
            <p:nvPr/>
          </p:nvSpPr>
          <p:spPr>
            <a:xfrm>
              <a:off x="2970684" y="1165002"/>
              <a:ext cx="1260000" cy="828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・県内自治体の取組</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・県内自治体担当</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者との意見交換</a:t>
              </a:r>
              <a:endParaRPr lang="en-US" altLang="ja-JP" sz="1000" b="1" dirty="0" smtClean="0">
                <a:solidFill>
                  <a:prstClr val="black"/>
                </a:solidFill>
                <a:latin typeface="MS UI Gothic" pitchFamily="50" charset="-128"/>
                <a:ea typeface="MS UI Gothic" pitchFamily="50" charset="-128"/>
              </a:endParaRPr>
            </a:p>
          </p:txBody>
        </p:sp>
        <p:sp>
          <p:nvSpPr>
            <p:cNvPr id="64" name="正方形/長方形 63"/>
            <p:cNvSpPr/>
            <p:nvPr/>
          </p:nvSpPr>
          <p:spPr>
            <a:xfrm>
              <a:off x="2957042" y="908720"/>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セミナー①</a:t>
              </a:r>
              <a:endParaRPr lang="ja-JP" altLang="en-US" sz="1000" b="1" dirty="0">
                <a:solidFill>
                  <a:prstClr val="white"/>
                </a:solidFill>
                <a:latin typeface="MS UI Gothic" pitchFamily="50" charset="-128"/>
                <a:ea typeface="MS UI Gothic" pitchFamily="50" charset="-128"/>
              </a:endParaRPr>
            </a:p>
          </p:txBody>
        </p:sp>
      </p:grpSp>
      <p:grpSp>
        <p:nvGrpSpPr>
          <p:cNvPr id="10" name="グループ化 88"/>
          <p:cNvGrpSpPr/>
          <p:nvPr/>
        </p:nvGrpSpPr>
        <p:grpSpPr>
          <a:xfrm>
            <a:off x="1712640" y="3182496"/>
            <a:ext cx="1263150" cy="1087784"/>
            <a:chOff x="1787848" y="3234874"/>
            <a:chExt cx="1263150" cy="1087784"/>
          </a:xfrm>
        </p:grpSpPr>
        <p:sp>
          <p:nvSpPr>
            <p:cNvPr id="52" name="正方形/長方形 51"/>
            <p:cNvSpPr/>
            <p:nvPr/>
          </p:nvSpPr>
          <p:spPr>
            <a:xfrm>
              <a:off x="1790998" y="3494658"/>
              <a:ext cx="1260000" cy="828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・総合事業移行に向</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a:t>
              </a:r>
              <a:r>
                <a:rPr lang="ja-JP" altLang="en-US" sz="1000" b="1" dirty="0" err="1" smtClean="0">
                  <a:solidFill>
                    <a:prstClr val="black"/>
                  </a:solidFill>
                  <a:latin typeface="MS UI Gothic" pitchFamily="50" charset="-128"/>
                  <a:ea typeface="MS UI Gothic" pitchFamily="50" charset="-128"/>
                </a:rPr>
                <a:t>けての</a:t>
              </a:r>
              <a:r>
                <a:rPr lang="ja-JP" altLang="en-US" sz="1000" b="1" dirty="0" smtClean="0">
                  <a:solidFill>
                    <a:prstClr val="black"/>
                  </a:solidFill>
                  <a:latin typeface="MS UI Gothic" pitchFamily="50" charset="-128"/>
                  <a:ea typeface="MS UI Gothic" pitchFamily="50" charset="-128"/>
                </a:rPr>
                <a:t>進捗状況の　</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確認</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・取組内容の把握</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・課題の把握</a:t>
              </a:r>
              <a:endParaRPr lang="en-US" altLang="ja-JP" sz="1000" b="1" dirty="0" smtClean="0">
                <a:solidFill>
                  <a:prstClr val="black"/>
                </a:solidFill>
                <a:latin typeface="MS UI Gothic" pitchFamily="50" charset="-128"/>
                <a:ea typeface="MS UI Gothic" pitchFamily="50" charset="-128"/>
              </a:endParaRPr>
            </a:p>
          </p:txBody>
        </p:sp>
        <p:sp>
          <p:nvSpPr>
            <p:cNvPr id="55" name="正方形/長方形 54"/>
            <p:cNvSpPr/>
            <p:nvPr/>
          </p:nvSpPr>
          <p:spPr>
            <a:xfrm>
              <a:off x="1787848" y="3234874"/>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市町村ヒアリング</a:t>
              </a:r>
              <a:endParaRPr lang="ja-JP" altLang="en-US" sz="1000" b="1" dirty="0">
                <a:solidFill>
                  <a:prstClr val="white"/>
                </a:solidFill>
                <a:latin typeface="MS UI Gothic" pitchFamily="50" charset="-128"/>
                <a:ea typeface="MS UI Gothic" pitchFamily="50" charset="-128"/>
              </a:endParaRPr>
            </a:p>
          </p:txBody>
        </p:sp>
      </p:grpSp>
      <p:grpSp>
        <p:nvGrpSpPr>
          <p:cNvPr id="11" name="グループ化 59"/>
          <p:cNvGrpSpPr/>
          <p:nvPr/>
        </p:nvGrpSpPr>
        <p:grpSpPr>
          <a:xfrm rot="16200000">
            <a:off x="4863976" y="2542698"/>
            <a:ext cx="360040" cy="216024"/>
            <a:chOff x="5889104" y="2060848"/>
            <a:chExt cx="601216" cy="216024"/>
          </a:xfrm>
        </p:grpSpPr>
        <p:sp>
          <p:nvSpPr>
            <p:cNvPr id="63" name="山形 62"/>
            <p:cNvSpPr/>
            <p:nvPr/>
          </p:nvSpPr>
          <p:spPr>
            <a:xfrm>
              <a:off x="58891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66" name="山形 65"/>
            <p:cNvSpPr/>
            <p:nvPr/>
          </p:nvSpPr>
          <p:spPr>
            <a:xfrm>
              <a:off x="60415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67" name="山形 66"/>
            <p:cNvSpPr/>
            <p:nvPr/>
          </p:nvSpPr>
          <p:spPr>
            <a:xfrm>
              <a:off x="61939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68" name="山形 67"/>
            <p:cNvSpPr/>
            <p:nvPr/>
          </p:nvSpPr>
          <p:spPr>
            <a:xfrm>
              <a:off x="63463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grpSp>
      <p:grpSp>
        <p:nvGrpSpPr>
          <p:cNvPr id="12" name="グループ化 68"/>
          <p:cNvGrpSpPr/>
          <p:nvPr/>
        </p:nvGrpSpPr>
        <p:grpSpPr>
          <a:xfrm rot="16200000">
            <a:off x="3296816" y="2538499"/>
            <a:ext cx="360040" cy="216024"/>
            <a:chOff x="5889104" y="2060848"/>
            <a:chExt cx="601216" cy="216024"/>
          </a:xfrm>
        </p:grpSpPr>
        <p:sp>
          <p:nvSpPr>
            <p:cNvPr id="71" name="山形 70"/>
            <p:cNvSpPr/>
            <p:nvPr/>
          </p:nvSpPr>
          <p:spPr>
            <a:xfrm>
              <a:off x="58891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72" name="山形 71"/>
            <p:cNvSpPr/>
            <p:nvPr/>
          </p:nvSpPr>
          <p:spPr>
            <a:xfrm>
              <a:off x="60415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73" name="山形 72"/>
            <p:cNvSpPr/>
            <p:nvPr/>
          </p:nvSpPr>
          <p:spPr>
            <a:xfrm>
              <a:off x="61939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74" name="山形 73"/>
            <p:cNvSpPr/>
            <p:nvPr/>
          </p:nvSpPr>
          <p:spPr>
            <a:xfrm>
              <a:off x="6346304" y="2060848"/>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grpSp>
      <p:sp>
        <p:nvSpPr>
          <p:cNvPr id="85" name="山形 84"/>
          <p:cNvSpPr/>
          <p:nvPr/>
        </p:nvSpPr>
        <p:spPr>
          <a:xfrm rot="5400000" flipV="1">
            <a:off x="3404828" y="1972453"/>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86" name="山形 85"/>
          <p:cNvSpPr/>
          <p:nvPr/>
        </p:nvSpPr>
        <p:spPr>
          <a:xfrm rot="5400000" flipV="1">
            <a:off x="4971988" y="1967125"/>
            <a:ext cx="144016" cy="216024"/>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69" name="ホームベース 68"/>
          <p:cNvSpPr/>
          <p:nvPr/>
        </p:nvSpPr>
        <p:spPr>
          <a:xfrm>
            <a:off x="1526717" y="5733256"/>
            <a:ext cx="8250822" cy="216024"/>
          </a:xfrm>
          <a:prstGeom prst="homePlat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dirty="0" smtClean="0">
                <a:solidFill>
                  <a:prstClr val="black"/>
                </a:solidFill>
                <a:latin typeface="MS UI Gothic" pitchFamily="50" charset="-128"/>
                <a:ea typeface="MS UI Gothic" pitchFamily="50" charset="-128"/>
              </a:rPr>
              <a:t>介護予防等サービス拠点整備への支援</a:t>
            </a:r>
            <a:endParaRPr lang="ja-JP" altLang="en-US" sz="1050" dirty="0">
              <a:solidFill>
                <a:prstClr val="black"/>
              </a:solidFill>
              <a:latin typeface="MS UI Gothic" pitchFamily="50" charset="-128"/>
              <a:ea typeface="MS UI Gothic" pitchFamily="50" charset="-128"/>
            </a:endParaRPr>
          </a:p>
        </p:txBody>
      </p:sp>
      <p:sp>
        <p:nvSpPr>
          <p:cNvPr id="94" name="右矢印 93"/>
          <p:cNvSpPr/>
          <p:nvPr/>
        </p:nvSpPr>
        <p:spPr>
          <a:xfrm>
            <a:off x="1511692" y="4869160"/>
            <a:ext cx="8269490" cy="360040"/>
          </a:xfrm>
          <a:prstGeom prst="rightArrow">
            <a:avLst>
              <a:gd name="adj1" fmla="val 78219"/>
              <a:gd name="adj2" fmla="val 50000"/>
            </a:avLst>
          </a:prstGeom>
          <a:gradFill>
            <a:gsLst>
              <a:gs pos="70000">
                <a:schemeClr val="dk2">
                  <a:tint val="40000"/>
                  <a:satMod val="350000"/>
                </a:schemeClr>
              </a:gs>
              <a:gs pos="40000">
                <a:schemeClr val="dk2">
                  <a:tint val="45000"/>
                  <a:shade val="99000"/>
                  <a:satMod val="350000"/>
                </a:schemeClr>
              </a:gs>
              <a:gs pos="100000">
                <a:schemeClr val="dk2">
                  <a:shade val="20000"/>
                  <a:satMod val="255000"/>
                </a:schemeClr>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派遣体制の整備</a:t>
            </a:r>
            <a:endParaRPr lang="ja-JP" altLang="en-US" sz="1200" b="1" dirty="0">
              <a:solidFill>
                <a:prstClr val="black"/>
              </a:solidFill>
            </a:endParaRPr>
          </a:p>
        </p:txBody>
      </p:sp>
      <p:grpSp>
        <p:nvGrpSpPr>
          <p:cNvPr id="13" name="グループ化 96"/>
          <p:cNvGrpSpPr/>
          <p:nvPr/>
        </p:nvGrpSpPr>
        <p:grpSpPr>
          <a:xfrm>
            <a:off x="7075140" y="908720"/>
            <a:ext cx="1260000" cy="1079966"/>
            <a:chOff x="7113240" y="908720"/>
            <a:chExt cx="1260000" cy="1079966"/>
          </a:xfrm>
        </p:grpSpPr>
        <p:sp>
          <p:nvSpPr>
            <p:cNvPr id="70" name="正方形/長方形 69"/>
            <p:cNvSpPr/>
            <p:nvPr/>
          </p:nvSpPr>
          <p:spPr>
            <a:xfrm>
              <a:off x="7113240" y="1160686"/>
              <a:ext cx="1260000" cy="828000"/>
            </a:xfrm>
            <a:prstGeom prst="rect">
              <a:avLst/>
            </a:prstGeom>
            <a:solidFill>
              <a:srgbClr val="DDFFDD"/>
            </a:solidFill>
            <a:ln/>
          </p:spPr>
          <p:style>
            <a:lnRef idx="0">
              <a:schemeClr val="accent4"/>
            </a:lnRef>
            <a:fillRef idx="3">
              <a:schemeClr val="accent4"/>
            </a:fillRef>
            <a:effectRef idx="3">
              <a:schemeClr val="accent4"/>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・介護予防等サービ</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スの拠点整備に関</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する活動報告会</a:t>
              </a:r>
            </a:p>
          </p:txBody>
        </p:sp>
        <p:sp>
          <p:nvSpPr>
            <p:cNvPr id="95" name="正方形/長方形 94"/>
            <p:cNvSpPr/>
            <p:nvPr/>
          </p:nvSpPr>
          <p:spPr>
            <a:xfrm>
              <a:off x="7113240" y="908720"/>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セミナー③</a:t>
              </a:r>
              <a:endParaRPr lang="ja-JP" altLang="en-US" sz="1000" b="1" dirty="0">
                <a:solidFill>
                  <a:prstClr val="white"/>
                </a:solidFill>
                <a:latin typeface="MS UI Gothic" pitchFamily="50" charset="-128"/>
                <a:ea typeface="MS UI Gothic" pitchFamily="50" charset="-128"/>
              </a:endParaRPr>
            </a:p>
          </p:txBody>
        </p:sp>
      </p:grpSp>
      <p:sp>
        <p:nvSpPr>
          <p:cNvPr id="91" name="右矢印 90"/>
          <p:cNvSpPr/>
          <p:nvPr/>
        </p:nvSpPr>
        <p:spPr>
          <a:xfrm>
            <a:off x="5501768" y="4866316"/>
            <a:ext cx="4277518" cy="360040"/>
          </a:xfrm>
          <a:prstGeom prst="rightArrow">
            <a:avLst>
              <a:gd name="adj1" fmla="val 78219"/>
              <a:gd name="adj2" fmla="val 50000"/>
            </a:avLst>
          </a:prstGeom>
          <a:gradFill flip="none" rotWithShape="1">
            <a:gsLst>
              <a:gs pos="0">
                <a:schemeClr val="dk2">
                  <a:tint val="40000"/>
                  <a:satMod val="350000"/>
                </a:schemeClr>
              </a:gs>
              <a:gs pos="12000">
                <a:schemeClr val="dk2">
                  <a:tint val="45000"/>
                  <a:shade val="99000"/>
                  <a:satMod val="350000"/>
                </a:schemeClr>
              </a:gs>
              <a:gs pos="100000">
                <a:schemeClr val="dk2">
                  <a:shade val="20000"/>
                  <a:satMod val="255000"/>
                </a:schemeClr>
              </a:gs>
            </a:gsLst>
            <a:path path="circle">
              <a:fillToRect r="100000" b="100000"/>
            </a:path>
            <a:tileRect l="-100000" t="-100000"/>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a:t>
            </a:r>
            <a:endParaRPr lang="ja-JP" altLang="en-US" sz="1200" b="1" dirty="0">
              <a:solidFill>
                <a:prstClr val="black"/>
              </a:solidFill>
            </a:endParaRPr>
          </a:p>
        </p:txBody>
      </p:sp>
      <p:sp>
        <p:nvSpPr>
          <p:cNvPr id="92" name="右矢印 91"/>
          <p:cNvSpPr/>
          <p:nvPr/>
        </p:nvSpPr>
        <p:spPr>
          <a:xfrm>
            <a:off x="1496621" y="2780928"/>
            <a:ext cx="8269490" cy="360040"/>
          </a:xfrm>
          <a:prstGeom prst="rightArrow">
            <a:avLst>
              <a:gd name="adj1" fmla="val 78219"/>
              <a:gd name="adj2" fmla="val 50000"/>
            </a:avLst>
          </a:prstGeom>
          <a:gradFill>
            <a:gsLst>
              <a:gs pos="70000">
                <a:schemeClr val="dk2">
                  <a:tint val="40000"/>
                  <a:satMod val="350000"/>
                </a:schemeClr>
              </a:gs>
              <a:gs pos="40000">
                <a:schemeClr val="dk2">
                  <a:tint val="45000"/>
                  <a:shade val="99000"/>
                  <a:satMod val="350000"/>
                </a:schemeClr>
              </a:gs>
              <a:gs pos="100000">
                <a:schemeClr val="dk2">
                  <a:shade val="20000"/>
                  <a:satMod val="255000"/>
                </a:schemeClr>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圏域ごとにサービス内容・単価等に関する意見交換</a:t>
            </a:r>
            <a:endParaRPr lang="ja-JP" altLang="en-US" sz="1200" b="1" dirty="0">
              <a:solidFill>
                <a:prstClr val="black"/>
              </a:solidFill>
            </a:endParaRPr>
          </a:p>
        </p:txBody>
      </p:sp>
      <p:sp>
        <p:nvSpPr>
          <p:cNvPr id="99" name="右矢印 98"/>
          <p:cNvSpPr/>
          <p:nvPr/>
        </p:nvSpPr>
        <p:spPr>
          <a:xfrm>
            <a:off x="5817104" y="2780928"/>
            <a:ext cx="3947958" cy="360040"/>
          </a:xfrm>
          <a:prstGeom prst="rightArrow">
            <a:avLst>
              <a:gd name="adj1" fmla="val 78219"/>
              <a:gd name="adj2" fmla="val 50000"/>
            </a:avLst>
          </a:prstGeom>
          <a:gradFill flip="none" rotWithShape="1">
            <a:gsLst>
              <a:gs pos="0">
                <a:schemeClr val="dk2">
                  <a:tint val="40000"/>
                  <a:satMod val="350000"/>
                </a:schemeClr>
              </a:gs>
              <a:gs pos="12000">
                <a:schemeClr val="dk2">
                  <a:tint val="45000"/>
                  <a:shade val="99000"/>
                  <a:satMod val="350000"/>
                </a:schemeClr>
              </a:gs>
              <a:gs pos="100000">
                <a:schemeClr val="dk2">
                  <a:shade val="20000"/>
                  <a:satMod val="255000"/>
                </a:schemeClr>
              </a:gs>
            </a:gsLst>
            <a:path path="circle">
              <a:fillToRect r="100000" b="100000"/>
            </a:path>
            <a:tileRect l="-100000" t="-100000"/>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a:t>
            </a:r>
            <a:endParaRPr lang="ja-JP" altLang="en-US" sz="1200" b="1" dirty="0">
              <a:solidFill>
                <a:prstClr val="black"/>
              </a:solidFill>
            </a:endParaRPr>
          </a:p>
        </p:txBody>
      </p:sp>
      <p:sp>
        <p:nvSpPr>
          <p:cNvPr id="104" name="右矢印 103"/>
          <p:cNvSpPr/>
          <p:nvPr/>
        </p:nvSpPr>
        <p:spPr>
          <a:xfrm>
            <a:off x="1509510" y="2132856"/>
            <a:ext cx="8269490" cy="360040"/>
          </a:xfrm>
          <a:prstGeom prst="rightArrow">
            <a:avLst>
              <a:gd name="adj1" fmla="val 78219"/>
              <a:gd name="adj2" fmla="val 50000"/>
            </a:avLst>
          </a:prstGeom>
          <a:gradFill>
            <a:gsLst>
              <a:gs pos="70000">
                <a:schemeClr val="dk2">
                  <a:tint val="40000"/>
                  <a:satMod val="350000"/>
                </a:schemeClr>
              </a:gs>
              <a:gs pos="40000">
                <a:schemeClr val="dk2">
                  <a:tint val="45000"/>
                  <a:shade val="99000"/>
                  <a:satMod val="350000"/>
                </a:schemeClr>
              </a:gs>
              <a:gs pos="100000">
                <a:schemeClr val="dk2">
                  <a:shade val="20000"/>
                  <a:satMod val="255000"/>
                </a:schemeClr>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市町村における事業の検討</a:t>
            </a:r>
            <a:endParaRPr lang="ja-JP" altLang="en-US" sz="1200" b="1" dirty="0">
              <a:solidFill>
                <a:prstClr val="black"/>
              </a:solidFill>
            </a:endParaRPr>
          </a:p>
        </p:txBody>
      </p:sp>
      <p:sp>
        <p:nvSpPr>
          <p:cNvPr id="105" name="右矢印 104"/>
          <p:cNvSpPr/>
          <p:nvPr/>
        </p:nvSpPr>
        <p:spPr>
          <a:xfrm>
            <a:off x="5509102" y="2132856"/>
            <a:ext cx="4277518" cy="360040"/>
          </a:xfrm>
          <a:prstGeom prst="rightArrow">
            <a:avLst>
              <a:gd name="adj1" fmla="val 78219"/>
              <a:gd name="adj2" fmla="val 50000"/>
            </a:avLst>
          </a:prstGeom>
          <a:gradFill flip="none" rotWithShape="1">
            <a:gsLst>
              <a:gs pos="0">
                <a:schemeClr val="dk2">
                  <a:tint val="40000"/>
                  <a:satMod val="350000"/>
                </a:schemeClr>
              </a:gs>
              <a:gs pos="12000">
                <a:schemeClr val="dk2">
                  <a:tint val="45000"/>
                  <a:shade val="99000"/>
                  <a:satMod val="350000"/>
                </a:schemeClr>
              </a:gs>
              <a:gs pos="100000">
                <a:schemeClr val="dk2">
                  <a:shade val="20000"/>
                  <a:satMod val="255000"/>
                </a:schemeClr>
              </a:gs>
            </a:gsLst>
            <a:path path="circle">
              <a:fillToRect r="100000" b="100000"/>
            </a:path>
            <a:tileRect l="-100000" t="-100000"/>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　　　　　　　　　　　　</a:t>
            </a:r>
            <a:endParaRPr lang="ja-JP" altLang="en-US" sz="1200" b="1" dirty="0">
              <a:solidFill>
                <a:prstClr val="black"/>
              </a:solidFill>
            </a:endParaRPr>
          </a:p>
        </p:txBody>
      </p:sp>
      <p:grpSp>
        <p:nvGrpSpPr>
          <p:cNvPr id="14" name="グループ化 108"/>
          <p:cNvGrpSpPr/>
          <p:nvPr/>
        </p:nvGrpSpPr>
        <p:grpSpPr>
          <a:xfrm>
            <a:off x="5672834" y="2060849"/>
            <a:ext cx="1286341" cy="3349341"/>
            <a:chOff x="5456932" y="2060848"/>
            <a:chExt cx="1286341" cy="3349341"/>
          </a:xfrm>
        </p:grpSpPr>
        <p:grpSp>
          <p:nvGrpSpPr>
            <p:cNvPr id="15" name="グループ化 89"/>
            <p:cNvGrpSpPr/>
            <p:nvPr/>
          </p:nvGrpSpPr>
          <p:grpSpPr>
            <a:xfrm>
              <a:off x="5473948" y="3174876"/>
              <a:ext cx="1266026" cy="1087784"/>
              <a:chOff x="4783908" y="3234874"/>
              <a:chExt cx="1266026" cy="1087784"/>
            </a:xfrm>
          </p:grpSpPr>
          <p:sp>
            <p:nvSpPr>
              <p:cNvPr id="53" name="正方形/長方形 52"/>
              <p:cNvSpPr/>
              <p:nvPr/>
            </p:nvSpPr>
            <p:spPr>
              <a:xfrm>
                <a:off x="4789934" y="3494658"/>
                <a:ext cx="1260000" cy="828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・総合事業移行に向　</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a:t>
                </a:r>
                <a:r>
                  <a:rPr lang="ja-JP" altLang="en-US" sz="1000" b="1" dirty="0" err="1" smtClean="0">
                    <a:solidFill>
                      <a:prstClr val="black"/>
                    </a:solidFill>
                    <a:latin typeface="MS UI Gothic" pitchFamily="50" charset="-128"/>
                    <a:ea typeface="MS UI Gothic" pitchFamily="50" charset="-128"/>
                  </a:rPr>
                  <a:t>けての</a:t>
                </a:r>
                <a:r>
                  <a:rPr lang="ja-JP" altLang="en-US" sz="1000" b="1" dirty="0" smtClean="0">
                    <a:solidFill>
                      <a:prstClr val="black"/>
                    </a:solidFill>
                    <a:latin typeface="MS UI Gothic" pitchFamily="50" charset="-128"/>
                    <a:ea typeface="MS UI Gothic" pitchFamily="50" charset="-128"/>
                  </a:rPr>
                  <a:t>進捗状況の　　</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確認</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・取組内容の把握</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・課題の把握</a:t>
                </a:r>
                <a:endParaRPr lang="en-US" altLang="ja-JP" sz="1000" b="1" dirty="0" smtClean="0">
                  <a:solidFill>
                    <a:prstClr val="black"/>
                  </a:solidFill>
                  <a:latin typeface="MS UI Gothic" pitchFamily="50" charset="-128"/>
                  <a:ea typeface="MS UI Gothic" pitchFamily="50" charset="-128"/>
                </a:endParaRPr>
              </a:p>
            </p:txBody>
          </p:sp>
          <p:sp>
            <p:nvSpPr>
              <p:cNvPr id="56" name="正方形/長方形 55"/>
              <p:cNvSpPr/>
              <p:nvPr/>
            </p:nvSpPr>
            <p:spPr>
              <a:xfrm>
                <a:off x="4783908" y="3234874"/>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市町村ヒアリング</a:t>
                </a:r>
                <a:endParaRPr lang="ja-JP" altLang="en-US" sz="1000" b="1" dirty="0">
                  <a:solidFill>
                    <a:prstClr val="white"/>
                  </a:solidFill>
                  <a:latin typeface="MS UI Gothic" pitchFamily="50" charset="-128"/>
                  <a:ea typeface="MS UI Gothic" pitchFamily="50" charset="-128"/>
                </a:endParaRPr>
              </a:p>
            </p:txBody>
          </p:sp>
        </p:grpSp>
        <p:grpSp>
          <p:nvGrpSpPr>
            <p:cNvPr id="16" name="グループ化 92"/>
            <p:cNvGrpSpPr/>
            <p:nvPr/>
          </p:nvGrpSpPr>
          <p:grpSpPr>
            <a:xfrm>
              <a:off x="5482580" y="4327004"/>
              <a:ext cx="1260693" cy="1083185"/>
              <a:chOff x="5149281" y="4397951"/>
              <a:chExt cx="1260693" cy="1083185"/>
            </a:xfrm>
          </p:grpSpPr>
          <p:sp>
            <p:nvSpPr>
              <p:cNvPr id="42" name="正方形/長方形 41"/>
              <p:cNvSpPr/>
              <p:nvPr/>
            </p:nvSpPr>
            <p:spPr>
              <a:xfrm>
                <a:off x="5149281" y="4397951"/>
                <a:ext cx="1260000" cy="25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ja-JP" altLang="en-US" sz="800" b="1" dirty="0" smtClean="0">
                    <a:solidFill>
                      <a:prstClr val="white"/>
                    </a:solidFill>
                    <a:latin typeface="MS UI Gothic" pitchFamily="50" charset="-128"/>
                    <a:ea typeface="MS UI Gothic" pitchFamily="50" charset="-128"/>
                  </a:rPr>
                  <a:t>リハ専門職への研修会①</a:t>
                </a:r>
              </a:p>
            </p:txBody>
          </p:sp>
          <p:sp>
            <p:nvSpPr>
              <p:cNvPr id="41" name="正方形/長方形 40"/>
              <p:cNvSpPr/>
              <p:nvPr/>
            </p:nvSpPr>
            <p:spPr>
              <a:xfrm>
                <a:off x="5149974" y="4653136"/>
                <a:ext cx="1260000" cy="828000"/>
              </a:xfrm>
              <a:prstGeom prst="rect">
                <a:avLst/>
              </a:prstGeom>
              <a:solidFill>
                <a:srgbClr val="FFFFCC"/>
              </a:solidFill>
              <a:ln/>
            </p:spPr>
            <p:style>
              <a:lnRef idx="0">
                <a:schemeClr val="accent4"/>
              </a:lnRef>
              <a:fillRef idx="3">
                <a:schemeClr val="accent4"/>
              </a:fillRef>
              <a:effectRef idx="3">
                <a:schemeClr val="accent4"/>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・地域包括ケアシステ</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ムの構築について</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・県の現状について</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endParaRPr lang="en-US" altLang="ja-JP" sz="1000" b="1" dirty="0" smtClean="0">
                  <a:solidFill>
                    <a:prstClr val="black"/>
                  </a:solidFill>
                  <a:latin typeface="MS UI Gothic" pitchFamily="50" charset="-128"/>
                  <a:ea typeface="MS UI Gothic" pitchFamily="50" charset="-128"/>
                </a:endParaRPr>
              </a:p>
            </p:txBody>
          </p:sp>
        </p:grpSp>
        <p:grpSp>
          <p:nvGrpSpPr>
            <p:cNvPr id="17" name="グループ化 87"/>
            <p:cNvGrpSpPr/>
            <p:nvPr/>
          </p:nvGrpSpPr>
          <p:grpSpPr>
            <a:xfrm>
              <a:off x="5456932" y="2060848"/>
              <a:ext cx="1262827" cy="1086033"/>
              <a:chOff x="5003131" y="2071797"/>
              <a:chExt cx="1262827" cy="1086033"/>
            </a:xfrm>
          </p:grpSpPr>
          <p:sp>
            <p:nvSpPr>
              <p:cNvPr id="57" name="正方形/長方形 56"/>
              <p:cNvSpPr/>
              <p:nvPr/>
            </p:nvSpPr>
            <p:spPr>
              <a:xfrm>
                <a:off x="5003131" y="2071797"/>
                <a:ext cx="1260000" cy="25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MS UI Gothic" pitchFamily="50" charset="-128"/>
                    <a:ea typeface="MS UI Gothic" pitchFamily="50" charset="-128"/>
                  </a:rPr>
                  <a:t>研修会の開催</a:t>
                </a:r>
                <a:endParaRPr lang="en-US" altLang="ja-JP" sz="1000" b="1" dirty="0" smtClean="0">
                  <a:solidFill>
                    <a:prstClr val="white"/>
                  </a:solidFill>
                  <a:latin typeface="MS UI Gothic" pitchFamily="50" charset="-128"/>
                  <a:ea typeface="MS UI Gothic" pitchFamily="50" charset="-128"/>
                </a:endParaRPr>
              </a:p>
            </p:txBody>
          </p:sp>
          <p:sp>
            <p:nvSpPr>
              <p:cNvPr id="54" name="正方形/長方形 53"/>
              <p:cNvSpPr/>
              <p:nvPr/>
            </p:nvSpPr>
            <p:spPr>
              <a:xfrm>
                <a:off x="5005958" y="2329830"/>
                <a:ext cx="1260000" cy="828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・自立支援に資する</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サービス提供につい</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て（事業所対象）</a:t>
                </a:r>
                <a:endParaRPr lang="ja-JP" altLang="en-US" sz="1000" b="1" dirty="0">
                  <a:solidFill>
                    <a:prstClr val="black"/>
                  </a:solidFill>
                  <a:latin typeface="MS UI Gothic" pitchFamily="50" charset="-128"/>
                  <a:ea typeface="MS UI Gothic" pitchFamily="50" charset="-128"/>
                </a:endParaRPr>
              </a:p>
            </p:txBody>
          </p:sp>
        </p:grpSp>
      </p:grpSp>
      <p:grpSp>
        <p:nvGrpSpPr>
          <p:cNvPr id="18" name="グループ化 105"/>
          <p:cNvGrpSpPr/>
          <p:nvPr/>
        </p:nvGrpSpPr>
        <p:grpSpPr>
          <a:xfrm>
            <a:off x="8466556" y="4336571"/>
            <a:ext cx="1260693" cy="1083185"/>
            <a:chOff x="5149281" y="4397951"/>
            <a:chExt cx="1260693" cy="1083185"/>
          </a:xfrm>
        </p:grpSpPr>
        <p:sp>
          <p:nvSpPr>
            <p:cNvPr id="107" name="正方形/長方形 106"/>
            <p:cNvSpPr/>
            <p:nvPr/>
          </p:nvSpPr>
          <p:spPr>
            <a:xfrm>
              <a:off x="5149281" y="4397951"/>
              <a:ext cx="1260000" cy="25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ja-JP" altLang="en-US" sz="800" b="1" dirty="0" smtClean="0">
                  <a:solidFill>
                    <a:prstClr val="white"/>
                  </a:solidFill>
                  <a:latin typeface="MS UI Gothic" pitchFamily="50" charset="-128"/>
                  <a:ea typeface="MS UI Gothic" pitchFamily="50" charset="-128"/>
                </a:rPr>
                <a:t>リハ専門職への研修会②</a:t>
              </a:r>
            </a:p>
          </p:txBody>
        </p:sp>
        <p:sp>
          <p:nvSpPr>
            <p:cNvPr id="108" name="正方形/長方形 107"/>
            <p:cNvSpPr/>
            <p:nvPr/>
          </p:nvSpPr>
          <p:spPr>
            <a:xfrm>
              <a:off x="5149974" y="4653136"/>
              <a:ext cx="1260000" cy="828000"/>
            </a:xfrm>
            <a:prstGeom prst="rect">
              <a:avLst/>
            </a:prstGeom>
            <a:solidFill>
              <a:srgbClr val="FFFFCC"/>
            </a:solidFill>
            <a:ln/>
          </p:spPr>
          <p:style>
            <a:lnRef idx="0">
              <a:schemeClr val="accent4"/>
            </a:lnRef>
            <a:fillRef idx="3">
              <a:schemeClr val="accent4"/>
            </a:fillRef>
            <a:effectRef idx="3">
              <a:schemeClr val="accent4"/>
            </a:effectRef>
            <a:fontRef idx="minor">
              <a:schemeClr val="lt1"/>
            </a:fontRef>
          </p:style>
          <p:txBody>
            <a:bodyPr rtlCol="0" anchor="t"/>
            <a:lstStyle/>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・地域ケア会議（県</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r>
                <a:rPr lang="ja-JP" altLang="en-US" sz="1000" b="1" dirty="0" smtClean="0">
                  <a:solidFill>
                    <a:prstClr val="black"/>
                  </a:solidFill>
                  <a:latin typeface="MS UI Gothic" pitchFamily="50" charset="-128"/>
                  <a:ea typeface="MS UI Gothic" pitchFamily="50" charset="-128"/>
                </a:rPr>
                <a:t>　内）の視察</a:t>
              </a: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endParaRPr lang="en-US" altLang="ja-JP" sz="1000" b="1" dirty="0" smtClean="0">
                <a:solidFill>
                  <a:prstClr val="black"/>
                </a:solidFill>
                <a:latin typeface="MS UI Gothic" pitchFamily="50" charset="-128"/>
                <a:ea typeface="MS UI Gothic" pitchFamily="50" charset="-128"/>
              </a:endParaRPr>
            </a:p>
            <a:p>
              <a:pPr fontAlgn="base">
                <a:spcBef>
                  <a:spcPct val="0"/>
                </a:spcBef>
                <a:spcAft>
                  <a:spcPct val="0"/>
                </a:spcAft>
              </a:pPr>
              <a:endParaRPr lang="en-US" altLang="ja-JP" sz="1000" b="1" dirty="0" smtClean="0">
                <a:solidFill>
                  <a:prstClr val="black"/>
                </a:solidFill>
                <a:latin typeface="MS UI Gothic" pitchFamily="50" charset="-128"/>
                <a:ea typeface="MS UI Gothic" pitchFamily="50" charset="-128"/>
              </a:endParaRPr>
            </a:p>
          </p:txBody>
        </p:sp>
      </p:grpSp>
    </p:spTree>
    <p:extLst>
      <p:ext uri="{BB962C8B-B14F-4D97-AF65-F5344CB8AC3E}">
        <p14:creationId xmlns:p14="http://schemas.microsoft.com/office/powerpoint/2010/main" val="135344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476673"/>
            <a:ext cx="9906000" cy="6336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1"/>
          <p:cNvSpPr>
            <a:spLocks noGrp="1"/>
          </p:cNvSpPr>
          <p:nvPr>
            <p:ph type="title"/>
          </p:nvPr>
        </p:nvSpPr>
        <p:spPr>
          <a:solidFill>
            <a:schemeClr val="accent1"/>
          </a:solidFill>
          <a:ln>
            <a:noFill/>
          </a:ln>
        </p:spPr>
        <p:txBody>
          <a:bodyPr tIns="144000">
            <a:noAutofit/>
          </a:bodyP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平成２４年度の取組</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6004" y="627955"/>
            <a:ext cx="963353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モデル３市</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｜豊後高田市｜杵築市｜ 豊後大野市｜</a:t>
            </a: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における地域ケア会議の立ち上げ・定着支援</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56004" y="1067270"/>
            <a:ext cx="9633538" cy="1929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先進地講師の派遣　▷　計９回派遣　研修参加延べ８００名</a:t>
            </a:r>
            <a:endParaRPr lang="en-US" altLang="ja-JP"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講演及び地域ケア会議の助言・指導</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l"/>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リハ</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職等の派遣</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延べ２９５名</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｜派遣内訳｜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派遣</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に際して関係協会に協力を依頼</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理学療法士｜６１名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｜作業療法士</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｜５２名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｜管理栄養士</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｜６６名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｜歯科衛生士</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｜１１６名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モデル事業連絡会議の開催　▷　計４回開催</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内容｜各モデル市の地域ケア会議等の実施状況、意見交換、課題共有</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56000" y="3356992"/>
            <a:ext cx="9633537"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marL="171450" indent="-171450">
              <a:lnSpc>
                <a:spcPct val="15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市町村ヒアリング　▷　モデル３市以外の市町村</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内容｜地域ケア会議の実施予定、介護予防事業の実施状況等</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市町村長訪問　▷　モデル３市以外の市町村</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ケア会議の趣旨、内容、必要性等について説明</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会議等に関する研修会の開催</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計７回　参加延べ</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９２０</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｜全市町村及び地域包括支援センター</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先進地視察</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希望市町村及び地域包括支援センター等　計</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名｜６市及び県</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視察後、視察を行った市町村を中心に「地域包括ケア市町村連絡会議」の立ち上げ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市町村独自の連絡会議｜</a:t>
            </a:r>
            <a:endParaRPr lang="en-US" altLang="ja-JP" sz="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事業所トップセミナーの開催　</a:t>
            </a:r>
            <a:r>
              <a:rPr lang="ja-JP" altLang="en-US"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参加者計４５０名 </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対象｜県内の介護保険事業所開設者・管理者</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200000"/>
              </a:lnSpc>
              <a:buFont typeface="Wingdings" panose="05000000000000000000" pitchFamily="2" charset="2"/>
              <a:buChar char="l"/>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地域包括ケア広報キャラバン｜県民向けセミナー｜の実施</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計２回</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参加計　２５０名</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内容｜県、市町村、地域リハ広域支援センターの取組説明と介護予防体操実演　</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圏域毎に開催</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3470835" y="1412776"/>
            <a:ext cx="1842884"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nchorCtr="0">
            <a:noAutofit/>
          </a:bodyPr>
          <a:lstStyle/>
          <a:p>
            <a:pPr>
              <a:lnSpc>
                <a:spcPct val="150000"/>
              </a:lnSpc>
            </a:pP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モデル３市開催実績</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u"/>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開催回数　１１２回</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u"/>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検討件数　４６７件</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2" descr="C:\Users\070173\AppData\Local\Microsoft\Windows Live Mail\WLMDSS.tmp\WLMC96B.tmp\__ 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 t="33264" r="30147" b="14883"/>
          <a:stretch/>
        </p:blipFill>
        <p:spPr bwMode="auto">
          <a:xfrm>
            <a:off x="5848526" y="1196752"/>
            <a:ext cx="1912817" cy="1344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3" descr="C:\Users\070173\AppData\Local\Microsoft\Windows Live Mail\WLMDSS.tmp\WLMEAC6.tmp\__.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1847" t="44409" r="20568" b="-1"/>
          <a:stretch/>
        </p:blipFill>
        <p:spPr bwMode="auto">
          <a:xfrm>
            <a:off x="7829763" y="1196752"/>
            <a:ext cx="1864328" cy="13448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6316546" y="2555612"/>
            <a:ext cx="2770913" cy="369332"/>
          </a:xfrm>
          <a:prstGeom prst="rect">
            <a:avLst/>
          </a:prstGeom>
          <a:noFill/>
        </p:spPr>
        <p:txBody>
          <a:bodyPr wrap="square" rtlCol="0">
            <a:spAutoFit/>
          </a:bodyPr>
          <a:lstStyle/>
          <a:p>
            <a:pPr algn="ct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モデル市での研修会の様子｜</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地域ケア会議</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豊後高田市</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2" descr="C:\Users\070173\AppData\Local\Microsoft\Windows\Temporary Internet Files\Content.IE5\VX26GQEE\__.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Lst>
          </a:blip>
          <a:srcRect/>
          <a:stretch>
            <a:fillRect/>
          </a:stretch>
        </p:blipFill>
        <p:spPr bwMode="auto">
          <a:xfrm>
            <a:off x="7829763" y="3508734"/>
            <a:ext cx="1864326" cy="1276908"/>
          </a:xfrm>
          <a:prstGeom prst="rect">
            <a:avLst/>
          </a:prstGeom>
          <a:noFill/>
        </p:spPr>
      </p:pic>
      <p:pic>
        <p:nvPicPr>
          <p:cNvPr id="43" name="Picture 7" descr="C:\Users\070173\AppData\Local\Microsoft\Windows\Temporary Internet Files\Content.IE5\VX26GQEE\__ (1).JPG"/>
          <p:cNvPicPr>
            <a:picLocks noChangeAspect="1" noChangeArrowheads="1"/>
          </p:cNvPicPr>
          <p:nvPr/>
        </p:nvPicPr>
        <p:blipFill>
          <a:blip r:embed="rId8" cstate="print"/>
          <a:srcRect/>
          <a:stretch>
            <a:fillRect/>
          </a:stretch>
        </p:blipFill>
        <p:spPr bwMode="auto">
          <a:xfrm>
            <a:off x="5810786" y="3511284"/>
            <a:ext cx="1950534" cy="1276576"/>
          </a:xfrm>
          <a:prstGeom prst="rect">
            <a:avLst/>
          </a:prstGeom>
          <a:noFill/>
        </p:spPr>
      </p:pic>
      <p:sp>
        <p:nvSpPr>
          <p:cNvPr id="45" name="テキスト ボックス 44"/>
          <p:cNvSpPr txBox="1"/>
          <p:nvPr/>
        </p:nvSpPr>
        <p:spPr>
          <a:xfrm>
            <a:off x="7792471" y="4785295"/>
            <a:ext cx="1800493" cy="369332"/>
          </a:xfrm>
          <a:prstGeom prst="rect">
            <a:avLst/>
          </a:prstGeom>
          <a:noFill/>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事業所トップセミナーの様子②</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会場｜</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5743202" y="4787860"/>
            <a:ext cx="1800493" cy="369332"/>
          </a:xfrm>
          <a:prstGeom prst="rect">
            <a:avLst/>
          </a:prstGeom>
          <a:noFill/>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事業所トップセミナーの様子①</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公開模擬地域ケア会議｜</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56000" y="2924944"/>
            <a:ext cx="9633537"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chorCtr="0">
            <a:noAutofit/>
          </a:bodyPr>
          <a:lstStyle/>
          <a:p>
            <a:pPr marL="171450" indent="-171450">
              <a:buFont typeface="Wingdings" panose="05000000000000000000" pitchFamily="2" charset="2"/>
              <a:buChar char="u"/>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全県下への普及促進</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7605329" y="6510536"/>
            <a:ext cx="2031325" cy="230832"/>
          </a:xfrm>
          <a:prstGeom prst="rect">
            <a:avLst/>
          </a:prstGeom>
          <a:noFill/>
        </p:spPr>
        <p:txBody>
          <a:bodyPr wrap="non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ケア広報キャラバンの様子</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descr="C:\Users\070173\AppData\Local\Microsoft\Windows Live Mail\WLMDSS.tmp\WLM28B0.tmp\__.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l="28032" t="33320" r="19603" b="14990"/>
          <a:stretch/>
        </p:blipFill>
        <p:spPr bwMode="auto">
          <a:xfrm>
            <a:off x="7829793" y="5214449"/>
            <a:ext cx="1864327" cy="129506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630743" y="476672"/>
            <a:ext cx="3392827" cy="190240"/>
          </a:xfrm>
          <a:prstGeom prst="rect">
            <a:avLst/>
          </a:prstGeom>
          <a:noFill/>
        </p:spPr>
        <p:txBody>
          <a:bodyPr wrap="square" tIns="36000" rtlCol="0">
            <a:spAutoFit/>
          </a:bodyPr>
          <a:lstStyle/>
          <a:p>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地域包括支援センター機能強化事業 当初予算額 </a:t>
            </a:r>
            <a:r>
              <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4,132</a:t>
            </a:r>
            <a:r>
              <a:rPr lang="ja-JP" altLang="en-US"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千円｜新規｜</a:t>
            </a:r>
            <a:endParaRPr lang="en-US" altLang="ja-JP" sz="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14663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miter lim="800000"/>
          <a:headEnd/>
          <a:tailEnd/>
        </a:ln>
      </a:spPr>
      <a:bodyPr rtlCol="0" anchor="ctr"/>
      <a:lstStyle>
        <a:defPPr algn="ctr">
          <a:defRPr kumimoji="1" sz="2400" dirty="0">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txDef>
      <a:spPr bwMode="auto">
        <a:noFill/>
        <a:ln w="9525">
          <a:noFill/>
          <a:miter lim="800000"/>
          <a:headEnd/>
          <a:tailEnd/>
        </a:ln>
        <a:effectLst/>
      </a:spPr>
      <a:bodyPr>
        <a:spAutoFit/>
      </a:bodyPr>
      <a:lstStyle>
        <a:defPPr algn="l">
          <a:spcBef>
            <a:spcPct val="50000"/>
          </a:spcBef>
          <a:defRPr sz="14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6884</TotalTime>
  <Words>2648</Words>
  <Application>Microsoft Office PowerPoint</Application>
  <PresentationFormat>A4 210 x 297 mm</PresentationFormat>
  <Paragraphs>871</Paragraphs>
  <Slides>26</Slides>
  <Notes>7</Notes>
  <HiddenSlides>0</HiddenSlides>
  <MMClips>0</MMClips>
  <ScaleCrop>false</ScaleCrop>
  <HeadingPairs>
    <vt:vector size="4" baseType="variant">
      <vt:variant>
        <vt:lpstr>テーマ</vt:lpstr>
      </vt:variant>
      <vt:variant>
        <vt:i4>8</vt:i4>
      </vt:variant>
      <vt:variant>
        <vt:lpstr>スライド タイトル</vt:lpstr>
      </vt:variant>
      <vt:variant>
        <vt:i4>26</vt:i4>
      </vt:variant>
    </vt:vector>
  </HeadingPairs>
  <TitlesOfParts>
    <vt:vector size="34" baseType="lpstr">
      <vt:lpstr>1_Office ​​テーマ</vt:lpstr>
      <vt:lpstr>2_Office テーマ</vt:lpstr>
      <vt:lpstr>5_標準デザイン</vt:lpstr>
      <vt:lpstr>9_Office テーマ</vt:lpstr>
      <vt:lpstr>27_Office テーマ</vt:lpstr>
      <vt:lpstr>6_Office ​​テーマ</vt:lpstr>
      <vt:lpstr>7_Office ​​テーマ</vt:lpstr>
      <vt:lpstr>8_Office ​​テーマ</vt:lpstr>
      <vt:lpstr>都道府県の市町村支援の取組事例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平成２４年度の取組</vt:lpstr>
      <vt:lpstr>平成２５年度の取組</vt:lpstr>
      <vt:lpstr>平成２６年度の取組</vt:lpstr>
      <vt:lpstr>地域ケア会議等の実施状況</vt:lpstr>
      <vt:lpstr>PowerPoint プレゼンテーション</vt:lpstr>
      <vt:lpstr>これまでの取組の成果</vt:lpstr>
      <vt:lpstr>総合事業の取組状況等について</vt:lpstr>
      <vt:lpstr>PowerPoint プレゼンテーション</vt:lpstr>
      <vt:lpstr>平成27年度の新しい総合事業の都道府県別実施予定保険者数</vt:lpstr>
      <vt:lpstr>（参考）平成27年度の新しい総合事業の都道府県別・実施予定保険者数／保険者数</vt:lpstr>
      <vt:lpstr>平成27年度の生活支援体制整備事業の都道府県別実施予定保険者数</vt:lpstr>
      <vt:lpstr>（参考）平成27年度の生活支援体制整備事業の都道府県別・実施予定保険者数／保険者数</vt:lpstr>
      <vt:lpstr>平成27年度の在宅医療・介護連携推進事業の都道府県別実施予定保険者数</vt:lpstr>
      <vt:lpstr>（参考）平成27年度の在宅医療・介護連携推進事業の都道府県別・実施予定保険者数／保険者数</vt:lpstr>
      <vt:lpstr>平成27年度の認知症初期集中支援推進事業の都道府県別実施予定保険者数</vt:lpstr>
      <vt:lpstr>（参考）平成27年度の認知症初期集中支援事業の都道府県別・実施予定保険者数／保険者数</vt:lpstr>
      <vt:lpstr>平成27年度の認知症地域支援・ケア向上事業の都道府県別実施予定保険者数</vt:lpstr>
      <vt:lpstr>（参考）平成27年度の認知症地域支援・ケア向上事業の都道府県別・実施予定保険者数／保険者数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718</cp:revision>
  <cp:lastPrinted>2015-05-18T01:15:03Z</cp:lastPrinted>
  <dcterms:created xsi:type="dcterms:W3CDTF">2013-10-13T14:34:05Z</dcterms:created>
  <dcterms:modified xsi:type="dcterms:W3CDTF">2015-12-25T06:42:45Z</dcterms:modified>
</cp:coreProperties>
</file>