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4" r:id="rId3"/>
    <p:sldId id="273" r:id="rId4"/>
    <p:sldId id="277" r:id="rId5"/>
    <p:sldId id="272" r:id="rId6"/>
    <p:sldId id="271" r:id="rId7"/>
    <p:sldId id="275" r:id="rId8"/>
    <p:sldId id="276"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43" autoAdjust="0"/>
    <p:restoredTop sz="94660"/>
  </p:normalViewPr>
  <p:slideViewPr>
    <p:cSldViewPr>
      <p:cViewPr>
        <p:scale>
          <a:sx n="108" d="100"/>
          <a:sy n="108" d="100"/>
        </p:scale>
        <p:origin x="-10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2015/7/3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2015/7/3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67544" y="2282096"/>
            <a:ext cx="8280920"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ja-JP" sz="4000" b="1" spc="50" dirty="0">
                <a:ln w="11430"/>
                <a:solidFill>
                  <a:srgbClr val="002060"/>
                </a:solidFill>
                <a:effectLst>
                  <a:outerShdw blurRad="76200" dist="50800" dir="5400000" algn="tl" rotWithShape="0">
                    <a:srgbClr val="000000">
                      <a:alpha val="65000"/>
                    </a:srgbClr>
                  </a:outerShdw>
                </a:effectLst>
              </a:rPr>
              <a:t>Ⅳ</a:t>
            </a:r>
            <a:r>
              <a:rPr lang="en-US" altLang="ja-JP" sz="4000" b="1" spc="50" dirty="0" smtClean="0">
                <a:ln w="11430"/>
                <a:solidFill>
                  <a:srgbClr val="002060"/>
                </a:solidFill>
                <a:effectLst>
                  <a:outerShdw blurRad="76200" dist="50800" dir="5400000" algn="tl" rotWithShape="0">
                    <a:srgbClr val="000000">
                      <a:alpha val="65000"/>
                    </a:srgbClr>
                  </a:outerShdw>
                </a:effectLst>
              </a:rPr>
              <a:t>.</a:t>
            </a:r>
            <a:r>
              <a:rPr lang="ja-JP" altLang="en-US" sz="4000" b="1" spc="50" dirty="0">
                <a:ln w="11430"/>
                <a:solidFill>
                  <a:srgbClr val="002060"/>
                </a:solidFill>
                <a:effectLst>
                  <a:outerShdw blurRad="76200" dist="50800" dir="5400000" algn="tl" rotWithShape="0">
                    <a:srgbClr val="000000">
                      <a:alpha val="65000"/>
                    </a:srgbClr>
                  </a:outerShdw>
                </a:effectLst>
              </a:rPr>
              <a:t>生活支援</a:t>
            </a:r>
            <a:r>
              <a:rPr lang="ja-JP" altLang="en-US" sz="4000" b="1" spc="50" dirty="0" smtClean="0">
                <a:ln w="11430"/>
                <a:solidFill>
                  <a:srgbClr val="002060"/>
                </a:solidFill>
                <a:effectLst>
                  <a:outerShdw blurRad="76200" dist="50800" dir="5400000" algn="tl" rotWithShape="0">
                    <a:srgbClr val="000000">
                      <a:alpha val="65000"/>
                    </a:srgbClr>
                  </a:outerShdw>
                </a:effectLst>
              </a:rPr>
              <a:t>コーディネーターが行うべきアセスメントと支援の視点</a:t>
            </a:r>
            <a:endParaRPr lang="ja-JP" altLang="en-US" sz="4000" b="1" cap="none" spc="50" dirty="0">
              <a:ln w="11430"/>
              <a:solidFill>
                <a:srgbClr val="002060"/>
              </a:solidFill>
              <a:effectLst>
                <a:outerShdw blurRad="76200" dist="50800" dir="5400000" algn="tl" rotWithShape="0">
                  <a:srgbClr val="000000">
                    <a:alpha val="65000"/>
                  </a:srgbClr>
                </a:outerShdw>
              </a:effectLst>
            </a:endParaRPr>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
        <p:nvSpPr>
          <p:cNvPr id="6" name="タイトル 5"/>
          <p:cNvSpPr>
            <a:spLocks noGrp="1"/>
          </p:cNvSpPr>
          <p:nvPr>
            <p:ph type="ctrTitle"/>
          </p:nvPr>
        </p:nvSpPr>
        <p:spPr/>
        <p:txBody>
          <a:bodyPr/>
          <a:lstStyle/>
          <a:p>
            <a:endParaRPr kumimoji="1" lang="ja-JP" altLang="en-US"/>
          </a:p>
        </p:txBody>
      </p:sp>
    </p:spTree>
    <p:extLst>
      <p:ext uri="{BB962C8B-B14F-4D97-AF65-F5344CB8AC3E}">
        <p14:creationId xmlns:p14="http://schemas.microsoft.com/office/powerpoint/2010/main" val="3998884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55964"/>
            <a:ext cx="8640960" cy="1228820"/>
          </a:xfrm>
        </p:spPr>
        <p:txBody>
          <a:bodyPr>
            <a:normAutofit/>
          </a:bodyPr>
          <a:lstStyle/>
          <a:p>
            <a:r>
              <a:rPr lang="en-US" altLang="ja-JP" sz="3600" dirty="0"/>
              <a:t>1.</a:t>
            </a:r>
            <a:r>
              <a:rPr lang="ja-JP" altLang="en-US" sz="3600" dirty="0"/>
              <a:t>生活支援</a:t>
            </a:r>
            <a:r>
              <a:rPr lang="ja-JP" altLang="en-US" sz="3600" dirty="0" smtClean="0"/>
              <a:t>コーディネーターの視点</a:t>
            </a:r>
            <a:endParaRPr lang="ja-JP" altLang="en-US" sz="3600" dirty="0"/>
          </a:p>
        </p:txBody>
      </p:sp>
      <p:sp>
        <p:nvSpPr>
          <p:cNvPr id="3" name="コンテンツ プレースホルダー 2"/>
          <p:cNvSpPr>
            <a:spLocks noGrp="1"/>
          </p:cNvSpPr>
          <p:nvPr>
            <p:ph idx="1"/>
          </p:nvPr>
        </p:nvSpPr>
        <p:spPr>
          <a:xfrm>
            <a:off x="323528" y="1600200"/>
            <a:ext cx="8568952" cy="5257800"/>
          </a:xfrm>
        </p:spPr>
        <p:txBody>
          <a:bodyPr>
            <a:normAutofit fontScale="85000" lnSpcReduction="10000"/>
          </a:bodyPr>
          <a:lstStyle/>
          <a:p>
            <a:pPr marL="0" indent="0">
              <a:buNone/>
            </a:pPr>
            <a:r>
              <a:rPr kumimoji="1" lang="ja-JP" altLang="en-US" sz="2800" dirty="0" smtClean="0"/>
              <a:t>○生活支援サービス・活動の主な対象者</a:t>
            </a:r>
            <a:endParaRPr lang="en-US" altLang="ja-JP" sz="2800" dirty="0" smtClean="0"/>
          </a:p>
          <a:p>
            <a:pPr marL="0" indent="0">
              <a:spcBef>
                <a:spcPts val="0"/>
              </a:spcBef>
              <a:buNone/>
            </a:pPr>
            <a:r>
              <a:rPr lang="ja-JP" altLang="en-US" sz="2800" dirty="0" smtClean="0"/>
              <a:t>　・</a:t>
            </a:r>
            <a:r>
              <a:rPr lang="ja-JP" altLang="en-US" sz="2400" dirty="0" smtClean="0"/>
              <a:t>地域で暮らしている一人暮らし、あるいは日中一人暮らしの高齢者、高齢者夫婦などで何らかの生活支援が必要な人達</a:t>
            </a:r>
            <a:endParaRPr lang="en-US" altLang="ja-JP" sz="2400" dirty="0" smtClean="0"/>
          </a:p>
          <a:p>
            <a:pPr marL="0" indent="0">
              <a:spcBef>
                <a:spcPts val="0"/>
              </a:spcBef>
              <a:buNone/>
            </a:pPr>
            <a:r>
              <a:rPr lang="ja-JP" altLang="en-US" sz="2400" dirty="0" smtClean="0"/>
              <a:t>　・</a:t>
            </a:r>
            <a:r>
              <a:rPr lang="ja-JP" altLang="ja-JP" sz="2400" dirty="0" smtClean="0"/>
              <a:t>生活のし</a:t>
            </a:r>
            <a:r>
              <a:rPr lang="ja-JP" altLang="en-US" sz="2400" dirty="0" smtClean="0"/>
              <a:t>づ</a:t>
            </a:r>
            <a:r>
              <a:rPr lang="ja-JP" altLang="ja-JP" sz="2400" dirty="0" smtClean="0"/>
              <a:t>らさを抱えている人々の多くは社会的孤立状態に</a:t>
            </a:r>
            <a:r>
              <a:rPr lang="ja-JP" altLang="en-US" sz="2400" dirty="0" smtClean="0"/>
              <a:t>置</a:t>
            </a:r>
            <a:r>
              <a:rPr lang="ja-JP" altLang="ja-JP" sz="2400" dirty="0" smtClean="0"/>
              <a:t>かれてい</a:t>
            </a:r>
            <a:r>
              <a:rPr lang="ja-JP" altLang="en-US" sz="2400" dirty="0" smtClean="0"/>
              <a:t>る</a:t>
            </a:r>
            <a:endParaRPr lang="en-US" altLang="ja-JP" sz="2400" dirty="0" smtClean="0"/>
          </a:p>
          <a:p>
            <a:pPr marL="0" indent="0">
              <a:spcBef>
                <a:spcPts val="1200"/>
              </a:spcBef>
              <a:buNone/>
            </a:pPr>
            <a:r>
              <a:rPr lang="ja-JP" altLang="en-US" sz="2800" dirty="0" smtClean="0"/>
              <a:t>○生活支援コーディネーターの役割</a:t>
            </a:r>
            <a:endParaRPr lang="en-US" altLang="ja-JP" sz="2800" dirty="0" smtClean="0"/>
          </a:p>
          <a:p>
            <a:pPr marL="0" indent="0">
              <a:buNone/>
            </a:pPr>
            <a:r>
              <a:rPr lang="ja-JP" altLang="en-US" sz="2800" dirty="0" smtClean="0"/>
              <a:t>　・</a:t>
            </a:r>
            <a:r>
              <a:rPr lang="ja-JP" altLang="en-US" sz="2400" dirty="0" smtClean="0"/>
              <a:t>こうした人達が地域で自分らしく住民として尊厳がある暮らしができるように、主に非制度的サービス活動を活性化し調整し、生活を支援すること</a:t>
            </a:r>
            <a:endParaRPr lang="en-US" altLang="ja-JP" sz="2400" dirty="0" smtClean="0"/>
          </a:p>
          <a:p>
            <a:pPr marL="0" indent="0">
              <a:spcBef>
                <a:spcPts val="1200"/>
              </a:spcBef>
              <a:buNone/>
            </a:pPr>
            <a:r>
              <a:rPr lang="ja-JP" altLang="en-US" sz="2800" dirty="0" smtClean="0"/>
              <a:t>○</a:t>
            </a:r>
            <a:r>
              <a:rPr lang="ja-JP" altLang="ja-JP" sz="2800" dirty="0" smtClean="0"/>
              <a:t>生活支援コーディネーター</a:t>
            </a:r>
            <a:r>
              <a:rPr lang="ja-JP" altLang="en-US" sz="2800" dirty="0" smtClean="0"/>
              <a:t>が</a:t>
            </a:r>
            <a:r>
              <a:rPr lang="ja-JP" altLang="ja-JP" sz="2800" dirty="0" smtClean="0"/>
              <a:t>生活支援サービスをどのように認識するかは、役割を果たす上で極めて重要</a:t>
            </a:r>
            <a:endParaRPr lang="en-US" altLang="ja-JP" sz="2800" dirty="0" smtClean="0"/>
          </a:p>
          <a:p>
            <a:pPr marL="0" indent="0">
              <a:buNone/>
            </a:pPr>
            <a:r>
              <a:rPr lang="ja-JP" altLang="en-US" sz="2800" dirty="0" smtClean="0"/>
              <a:t>　</a:t>
            </a:r>
            <a:r>
              <a:rPr lang="ja-JP" altLang="en-US" sz="2400" dirty="0" smtClean="0"/>
              <a:t>・</a:t>
            </a:r>
            <a:r>
              <a:rPr lang="ja-JP" altLang="ja-JP" sz="2400" dirty="0" smtClean="0"/>
              <a:t>生活支援サービスは、制度的サービスの不十分さを単に補完するというものではなく、制度的サービスでは対応出来ない、あるいは、なじまないサービスの提供や、人々と社会とのつながりを回復させるという、住民が助け合い・支え合いの理念に基づいて行ってきたサービスや活動を、より組織化し、制度的サービスと協働し、互いに補い合う</a:t>
            </a:r>
            <a:r>
              <a:rPr lang="ja-JP" altLang="en-US" sz="2400" dirty="0" smtClean="0"/>
              <a:t>こと</a:t>
            </a:r>
            <a:r>
              <a:rPr lang="ja-JP" altLang="ja-JP" sz="2400" dirty="0" smtClean="0"/>
              <a:t>で安心した生活と、助け合う地域づくりを進める活動ととらえる</a:t>
            </a:r>
            <a:r>
              <a:rPr lang="ja-JP" altLang="en-US" sz="2400" dirty="0" smtClean="0"/>
              <a:t>こと</a:t>
            </a:r>
            <a:r>
              <a:rPr lang="ja-JP" altLang="ja-JP" sz="2400" dirty="0" smtClean="0"/>
              <a:t>が必要</a:t>
            </a:r>
            <a:endParaRPr lang="en-US" altLang="ja-JP" sz="2400" dirty="0" smtClean="0"/>
          </a:p>
        </p:txBody>
      </p:sp>
    </p:spTree>
    <p:extLst>
      <p:ext uri="{BB962C8B-B14F-4D97-AF65-F5344CB8AC3E}">
        <p14:creationId xmlns:p14="http://schemas.microsoft.com/office/powerpoint/2010/main" val="1239946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548680"/>
            <a:ext cx="8640960" cy="6309320"/>
          </a:xfrm>
        </p:spPr>
        <p:txBody>
          <a:bodyPr>
            <a:noAutofit/>
          </a:bodyPr>
          <a:lstStyle/>
          <a:p>
            <a:pPr marL="0" indent="0">
              <a:buNone/>
            </a:pPr>
            <a:r>
              <a:rPr lang="ja-JP" altLang="en-US" sz="2800" dirty="0" smtClean="0"/>
              <a:t>（１）生活の主体者である本人の意向、生き方を尊重する</a:t>
            </a:r>
            <a:endParaRPr lang="en-US" altLang="ja-JP" sz="2800" dirty="0" smtClean="0"/>
          </a:p>
          <a:p>
            <a:pPr>
              <a:buNone/>
            </a:pPr>
            <a:r>
              <a:rPr kumimoji="1" lang="ja-JP" altLang="en-US" sz="2400" dirty="0" smtClean="0"/>
              <a:t>　　・</a:t>
            </a:r>
            <a:r>
              <a:rPr lang="ja-JP" altLang="ja-JP" sz="2400" dirty="0" smtClean="0"/>
              <a:t>生活支援が必要な人の自立と尊厳が確保される</a:t>
            </a:r>
            <a:r>
              <a:rPr lang="ja-JP" altLang="en-US" sz="2400" dirty="0" smtClean="0"/>
              <a:t>こと</a:t>
            </a:r>
            <a:r>
              <a:rPr lang="ja-JP" altLang="ja-JP" sz="2400" dirty="0" smtClean="0"/>
              <a:t>を目標に</a:t>
            </a:r>
            <a:r>
              <a:rPr lang="ja-JP" altLang="en-US" sz="2400" dirty="0"/>
              <a:t>、</a:t>
            </a:r>
            <a:r>
              <a:rPr lang="ja-JP" altLang="ja-JP" sz="2400" dirty="0" smtClean="0"/>
              <a:t>生活の主体者である本人の選択、生き方を何よりも尊重する</a:t>
            </a:r>
            <a:r>
              <a:rPr lang="ja-JP" altLang="en-US" sz="2400" dirty="0" smtClean="0"/>
              <a:t>こと</a:t>
            </a:r>
            <a:r>
              <a:rPr lang="ja-JP" altLang="ja-JP" sz="2400" dirty="0" smtClean="0"/>
              <a:t>が必要</a:t>
            </a:r>
            <a:endParaRPr kumimoji="1" lang="en-US" altLang="ja-JP" sz="2400" dirty="0" smtClean="0"/>
          </a:p>
          <a:p>
            <a:pPr>
              <a:buNone/>
            </a:pPr>
            <a:r>
              <a:rPr kumimoji="1" lang="ja-JP" altLang="en-US" sz="2400" dirty="0" smtClean="0"/>
              <a:t>　　・その</a:t>
            </a:r>
            <a:r>
              <a:rPr kumimoji="1" lang="ja-JP" altLang="en-US" sz="2400" dirty="0"/>
              <a:t>ために</a:t>
            </a:r>
            <a:r>
              <a:rPr kumimoji="1" lang="ja-JP" altLang="en-US" sz="2400" dirty="0" smtClean="0"/>
              <a:t>は、信頼関係づくりと本人の力を引き出す努力、適切な方法による十分な情報の提供が求められる</a:t>
            </a:r>
            <a:endParaRPr kumimoji="1" lang="en-US" altLang="ja-JP" sz="2400" dirty="0" smtClean="0"/>
          </a:p>
          <a:p>
            <a:pPr>
              <a:buNone/>
            </a:pPr>
            <a:r>
              <a:rPr lang="ja-JP" altLang="en-US" sz="2400" dirty="0" smtClean="0"/>
              <a:t>　　・</a:t>
            </a:r>
            <a:r>
              <a:rPr lang="ja-JP" altLang="ja-JP" sz="2400" dirty="0" smtClean="0"/>
              <a:t>本人の意向を大切にし、そこから生まれる意欲こそが地域生活維持の原動力であり、それを生活支援コーディネーターは寄り添い支援する</a:t>
            </a:r>
            <a:endParaRPr kumimoji="1" lang="en-US" altLang="ja-JP" sz="2400" dirty="0" smtClean="0"/>
          </a:p>
          <a:p>
            <a:pPr marL="0" indent="0">
              <a:spcBef>
                <a:spcPts val="1200"/>
              </a:spcBef>
              <a:buNone/>
            </a:pPr>
            <a:r>
              <a:rPr lang="ja-JP" altLang="en-US" sz="2800" dirty="0"/>
              <a:t>（２</a:t>
            </a:r>
            <a:r>
              <a:rPr lang="ja-JP" altLang="en-US" sz="2800" dirty="0" smtClean="0"/>
              <a:t>）支援を受けながら自立した地域生活を維持する支援</a:t>
            </a:r>
            <a:endParaRPr lang="en-US" altLang="ja-JP" sz="2400" dirty="0" smtClean="0"/>
          </a:p>
          <a:p>
            <a:pPr marL="400050" lvl="1" indent="0">
              <a:buNone/>
            </a:pPr>
            <a:r>
              <a:rPr lang="ja-JP" altLang="en-US" sz="2400" dirty="0" smtClean="0"/>
              <a:t>・支援を受けなくなることを自立と捉えるのではなく、支援を受けつつ自立し地域生活を維持することを目指す</a:t>
            </a:r>
            <a:endParaRPr lang="en-US" altLang="ja-JP" sz="2400" dirty="0" smtClean="0"/>
          </a:p>
          <a:p>
            <a:pPr marL="400050" lvl="1" indent="0">
              <a:buNone/>
            </a:pPr>
            <a:r>
              <a:rPr lang="ja-JP" altLang="en-US" sz="2400" dirty="0" smtClean="0"/>
              <a:t>・「生活していく上で困っていること」を本人と一緒に考えて、支援を受けつつ自立することを支援する</a:t>
            </a:r>
            <a:endParaRPr lang="en-US" altLang="ja-JP" sz="2400" dirty="0" smtClean="0"/>
          </a:p>
        </p:txBody>
      </p:sp>
    </p:spTree>
    <p:extLst>
      <p:ext uri="{BB962C8B-B14F-4D97-AF65-F5344CB8AC3E}">
        <p14:creationId xmlns:p14="http://schemas.microsoft.com/office/powerpoint/2010/main" val="1416376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251520" y="587821"/>
            <a:ext cx="8640960" cy="5721499"/>
          </a:xfrm>
        </p:spPr>
        <p:txBody>
          <a:bodyPr>
            <a:normAutofit/>
          </a:bodyPr>
          <a:lstStyle/>
          <a:p>
            <a:pPr marL="0" indent="0">
              <a:spcBef>
                <a:spcPts val="1200"/>
              </a:spcBef>
              <a:buNone/>
            </a:pPr>
            <a:r>
              <a:rPr lang="ja-JP" altLang="en-US" sz="2800" dirty="0" smtClean="0"/>
              <a:t>（３）社会参加、人とのつながり、生きがい、楽しみの支援</a:t>
            </a:r>
            <a:endParaRPr lang="en-US" altLang="ja-JP" sz="2800" dirty="0" smtClean="0"/>
          </a:p>
          <a:p>
            <a:pPr marL="0" indent="0">
              <a:spcBef>
                <a:spcPts val="1200"/>
              </a:spcBef>
              <a:buNone/>
            </a:pPr>
            <a:r>
              <a:rPr lang="ja-JP" altLang="en-US" sz="2400" dirty="0" smtClean="0"/>
              <a:t>　・</a:t>
            </a:r>
            <a:r>
              <a:rPr lang="ja-JP" altLang="ja-JP" sz="2400" dirty="0" smtClean="0"/>
              <a:t>社会参加、生きがいや楽しみ、ふれあいは尊厳ある生活の基本となる</a:t>
            </a:r>
            <a:endParaRPr lang="en-US" altLang="ja-JP" sz="2400" dirty="0" smtClean="0"/>
          </a:p>
          <a:p>
            <a:pPr marL="0" indent="0">
              <a:spcBef>
                <a:spcPts val="1200"/>
              </a:spcBef>
              <a:buNone/>
            </a:pPr>
            <a:r>
              <a:rPr lang="ja-JP" altLang="en-US" sz="2400" dirty="0" smtClean="0"/>
              <a:t>　・住民参加型の生活支援サービスを通じてふれあいが生まれ、　　高齢者の居場所づくり、生きがいにつながる</a:t>
            </a:r>
            <a:endParaRPr lang="en-US" altLang="ja-JP" sz="2400" dirty="0" smtClean="0"/>
          </a:p>
          <a:p>
            <a:pPr marL="0" indent="0">
              <a:spcBef>
                <a:spcPts val="1200"/>
              </a:spcBef>
              <a:buNone/>
            </a:pPr>
            <a:r>
              <a:rPr lang="ja-JP" altLang="en-US" sz="2800" dirty="0" smtClean="0"/>
              <a:t>（４）出番づくり、役割づくりの支援</a:t>
            </a:r>
            <a:endParaRPr lang="en-US" altLang="ja-JP" sz="2800" dirty="0" smtClean="0"/>
          </a:p>
          <a:p>
            <a:pPr marL="0" indent="0">
              <a:spcBef>
                <a:spcPts val="1200"/>
              </a:spcBef>
              <a:buNone/>
            </a:pPr>
            <a:r>
              <a:rPr lang="ja-JP" altLang="en-US" sz="2400" dirty="0" smtClean="0"/>
              <a:t>　・</a:t>
            </a:r>
            <a:r>
              <a:rPr lang="ja-JP" altLang="ja-JP" sz="2400" dirty="0" smtClean="0"/>
              <a:t>地域生活維持</a:t>
            </a:r>
            <a:r>
              <a:rPr lang="ja-JP" altLang="en-US" sz="2400" dirty="0" smtClean="0"/>
              <a:t>の</a:t>
            </a:r>
            <a:r>
              <a:rPr lang="ja-JP" altLang="ja-JP" sz="2400" dirty="0" smtClean="0"/>
              <a:t>ためには、本人が生きようとする意欲が土台と</a:t>
            </a:r>
            <a:r>
              <a:rPr lang="ja-JP" altLang="en-US" sz="2400" dirty="0" smtClean="0"/>
              <a:t>なる</a:t>
            </a:r>
            <a:endParaRPr lang="en-US" altLang="ja-JP" sz="2400" dirty="0" smtClean="0"/>
          </a:p>
          <a:p>
            <a:pPr marL="0" indent="0">
              <a:spcBef>
                <a:spcPts val="1200"/>
              </a:spcBef>
              <a:buNone/>
            </a:pPr>
            <a:r>
              <a:rPr lang="ja-JP" altLang="en-US" sz="2400" dirty="0" smtClean="0"/>
              <a:t>　・本人が社会関係を取り戻せるように、地域の中で居場所や役割を確保し参加できるように支援する</a:t>
            </a:r>
            <a:endParaRPr lang="en-US" altLang="ja-JP" sz="2400" dirty="0" smtClean="0"/>
          </a:p>
          <a:p>
            <a:pPr marL="0" indent="0">
              <a:spcBef>
                <a:spcPts val="1200"/>
              </a:spcBef>
              <a:buNone/>
            </a:pPr>
            <a:r>
              <a:rPr lang="ja-JP" altLang="en-US" sz="2400" dirty="0" smtClean="0"/>
              <a:t>　・</a:t>
            </a:r>
            <a:r>
              <a:rPr lang="ja-JP" altLang="ja-JP" sz="2400" dirty="0" smtClean="0"/>
              <a:t>支援を受けるだけでなく、支援を受ける人も種々の方法で地域に貢献できるよう、双方向性、互酬性を重視する</a:t>
            </a:r>
            <a:r>
              <a:rPr lang="ja-JP" altLang="en-US" sz="2400" dirty="0" smtClean="0"/>
              <a:t>こと</a:t>
            </a:r>
            <a:r>
              <a:rPr lang="ja-JP" altLang="ja-JP" sz="2400" dirty="0" smtClean="0"/>
              <a:t>が必要</a:t>
            </a:r>
            <a:endParaRPr lang="en-US" altLang="ja-JP" sz="2400" dirty="0" smtClean="0"/>
          </a:p>
          <a:p>
            <a:pPr>
              <a:buNone/>
            </a:pP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83956"/>
            <a:ext cx="9144000" cy="1228820"/>
          </a:xfrm>
        </p:spPr>
        <p:txBody>
          <a:bodyPr>
            <a:normAutofit/>
          </a:bodyPr>
          <a:lstStyle/>
          <a:p>
            <a:r>
              <a:rPr lang="en-US" altLang="ja-JP" sz="3600" dirty="0"/>
              <a:t>2.</a:t>
            </a:r>
            <a:r>
              <a:rPr lang="ja-JP" altLang="en-US" sz="3600" dirty="0"/>
              <a:t>生活支援</a:t>
            </a:r>
            <a:r>
              <a:rPr lang="ja-JP" altLang="en-US" sz="3600"/>
              <a:t>コーディネーター</a:t>
            </a:r>
            <a:r>
              <a:rPr lang="ja-JP" altLang="en-US" sz="3600" smtClean="0"/>
              <a:t>の役割</a:t>
            </a:r>
            <a:endParaRPr lang="ja-JP" altLang="en-US" sz="3600" dirty="0"/>
          </a:p>
        </p:txBody>
      </p:sp>
      <p:sp>
        <p:nvSpPr>
          <p:cNvPr id="3" name="コンテンツ プレースホルダー 2"/>
          <p:cNvSpPr>
            <a:spLocks noGrp="1"/>
          </p:cNvSpPr>
          <p:nvPr>
            <p:ph idx="1"/>
          </p:nvPr>
        </p:nvSpPr>
        <p:spPr>
          <a:xfrm>
            <a:off x="251520" y="1268760"/>
            <a:ext cx="8568952" cy="5257800"/>
          </a:xfrm>
        </p:spPr>
        <p:txBody>
          <a:bodyPr>
            <a:normAutofit fontScale="85000" lnSpcReduction="20000"/>
          </a:bodyPr>
          <a:lstStyle/>
          <a:p>
            <a:pPr marL="0" indent="-457200">
              <a:lnSpc>
                <a:spcPct val="120000"/>
              </a:lnSpc>
              <a:buNone/>
            </a:pPr>
            <a:r>
              <a:rPr lang="ja-JP" altLang="en-US" sz="3300" dirty="0" smtClean="0"/>
              <a:t>（</a:t>
            </a:r>
            <a:r>
              <a:rPr lang="ja-JP" altLang="en-US" sz="3300" dirty="0"/>
              <a:t>１</a:t>
            </a:r>
            <a:r>
              <a:rPr lang="ja-JP" altLang="en-US" sz="3300" dirty="0" smtClean="0"/>
              <a:t>）制度的サービスと非制度的サービス、活動とのつながりを良くする</a:t>
            </a:r>
            <a:endParaRPr lang="en-US" altLang="ja-JP" sz="3300" dirty="0" smtClean="0"/>
          </a:p>
          <a:p>
            <a:pPr marL="400050" lvl="1" indent="0">
              <a:buNone/>
            </a:pPr>
            <a:r>
              <a:rPr lang="ja-JP" altLang="en-US" dirty="0" smtClean="0"/>
              <a:t>・</a:t>
            </a:r>
            <a:r>
              <a:rPr lang="ja-JP" altLang="ja-JP" dirty="0" smtClean="0"/>
              <a:t>制度的サービスを提供する立場から住民参加型のサービスを活用するという一方的視点からでは住民活動との協働はうまく進</a:t>
            </a:r>
            <a:r>
              <a:rPr lang="ja-JP" altLang="en-US" dirty="0" smtClean="0"/>
              <a:t>まない</a:t>
            </a:r>
            <a:endParaRPr lang="en-US" altLang="ja-JP" dirty="0" smtClean="0"/>
          </a:p>
          <a:p>
            <a:pPr marL="400050" lvl="1" indent="0">
              <a:buNone/>
            </a:pPr>
            <a:r>
              <a:rPr lang="ja-JP" altLang="en-US" dirty="0" smtClean="0"/>
              <a:t>・</a:t>
            </a:r>
            <a:r>
              <a:rPr lang="ja-JP" altLang="ja-JP" dirty="0" smtClean="0"/>
              <a:t>住民の活動の基本は共感に基づく自発性にあり</a:t>
            </a:r>
            <a:r>
              <a:rPr lang="ja-JP" altLang="en-US" dirty="0" smtClean="0"/>
              <a:t>、</a:t>
            </a:r>
            <a:r>
              <a:rPr kumimoji="1" lang="ja-JP" altLang="en-US" dirty="0" smtClean="0"/>
              <a:t>専門</a:t>
            </a:r>
            <a:r>
              <a:rPr kumimoji="1" lang="ja-JP" altLang="en-US" dirty="0"/>
              <a:t>職</a:t>
            </a:r>
            <a:r>
              <a:rPr kumimoji="1" lang="ja-JP" altLang="en-US" dirty="0" smtClean="0"/>
              <a:t>と住民活動との対等な関係づくりを</a:t>
            </a:r>
            <a:r>
              <a:rPr lang="ja-JP" altLang="en-US" dirty="0" smtClean="0"/>
              <a:t>進め、住民活動の立場に立ってコーディネートを行う</a:t>
            </a:r>
            <a:endParaRPr lang="en-US" altLang="ja-JP" dirty="0" smtClean="0"/>
          </a:p>
          <a:p>
            <a:pPr marL="0" indent="0">
              <a:buNone/>
            </a:pPr>
            <a:r>
              <a:rPr kumimoji="1" lang="ja-JP" altLang="en-US" sz="3300" dirty="0" smtClean="0"/>
              <a:t>（２）生活支援を通しての地域づくり</a:t>
            </a:r>
            <a:endParaRPr kumimoji="1" lang="en-US" altLang="ja-JP" sz="3300" dirty="0" smtClean="0"/>
          </a:p>
          <a:p>
            <a:pPr marL="400050" lvl="1" indent="0">
              <a:buNone/>
            </a:pPr>
            <a:r>
              <a:rPr lang="ja-JP" altLang="en-US" dirty="0" smtClean="0"/>
              <a:t>・個別</a:t>
            </a:r>
            <a:r>
              <a:rPr lang="ja-JP" altLang="en-US" dirty="0"/>
              <a:t>支援</a:t>
            </a:r>
            <a:r>
              <a:rPr lang="ja-JP" altLang="en-US" dirty="0" smtClean="0"/>
              <a:t>と地域へのアプローチを一体的に捉え進めることが大切</a:t>
            </a:r>
            <a:endParaRPr lang="en-US" altLang="ja-JP" dirty="0" smtClean="0"/>
          </a:p>
          <a:p>
            <a:pPr marL="400050" lvl="1" indent="0">
              <a:buNone/>
            </a:pPr>
            <a:r>
              <a:rPr lang="ja-JP" altLang="en-US" dirty="0" smtClean="0"/>
              <a:t>・</a:t>
            </a:r>
            <a:r>
              <a:rPr lang="ja-JP" altLang="ja-JP" dirty="0" smtClean="0"/>
              <a:t>日常の地域での生活は近隣や友人の自然な見守りや助け合いによって支えられてい</a:t>
            </a:r>
            <a:r>
              <a:rPr lang="ja-JP" altLang="en-US" dirty="0" smtClean="0"/>
              <a:t>る</a:t>
            </a:r>
            <a:r>
              <a:rPr lang="ja-JP" altLang="ja-JP" dirty="0" smtClean="0"/>
              <a:t>。お互いに支え合う地域の関係づくりが進めば、地域の福祉力が高まり、安心して住み続けられる地域づくりが進</a:t>
            </a:r>
            <a:r>
              <a:rPr lang="ja-JP" altLang="en-US" dirty="0" smtClean="0"/>
              <a:t>む</a:t>
            </a:r>
            <a:endParaRPr lang="en-US" altLang="ja-JP" dirty="0" smtClean="0"/>
          </a:p>
        </p:txBody>
      </p:sp>
    </p:spTree>
    <p:extLst>
      <p:ext uri="{BB962C8B-B14F-4D97-AF65-F5344CB8AC3E}">
        <p14:creationId xmlns:p14="http://schemas.microsoft.com/office/powerpoint/2010/main" val="277213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568952" cy="1143000"/>
          </a:xfrm>
        </p:spPr>
        <p:txBody>
          <a:bodyPr>
            <a:normAutofit fontScale="90000"/>
          </a:bodyPr>
          <a:lstStyle/>
          <a:p>
            <a:r>
              <a:rPr lang="en-US" altLang="ja-JP" sz="3600" dirty="0"/>
              <a:t>3.</a:t>
            </a:r>
            <a:r>
              <a:rPr lang="ja-JP" altLang="en-US" sz="3600" dirty="0"/>
              <a:t>生活支援</a:t>
            </a:r>
            <a:r>
              <a:rPr lang="ja-JP" altLang="en-US" sz="3600" dirty="0" smtClean="0"/>
              <a:t>コーディネーターの</a:t>
            </a:r>
            <a:r>
              <a:rPr lang="ja-JP" altLang="en-US" sz="3600" dirty="0"/>
              <a:t>視点で</a:t>
            </a:r>
            <a:r>
              <a:rPr lang="ja-JP" altLang="en-US" sz="3600" dirty="0" smtClean="0"/>
              <a:t>行うアセスメント</a:t>
            </a:r>
            <a:endParaRPr lang="ja-JP" altLang="en-US" sz="3600" dirty="0"/>
          </a:p>
        </p:txBody>
      </p:sp>
      <p:sp>
        <p:nvSpPr>
          <p:cNvPr id="3" name="コンテンツ プレースホルダー 2"/>
          <p:cNvSpPr>
            <a:spLocks noGrp="1"/>
          </p:cNvSpPr>
          <p:nvPr>
            <p:ph idx="1"/>
          </p:nvPr>
        </p:nvSpPr>
        <p:spPr>
          <a:xfrm>
            <a:off x="251520" y="1412776"/>
            <a:ext cx="8640960" cy="5256584"/>
          </a:xfrm>
        </p:spPr>
        <p:txBody>
          <a:bodyPr>
            <a:normAutofit/>
          </a:bodyPr>
          <a:lstStyle/>
          <a:p>
            <a:pPr marL="0" indent="0">
              <a:buNone/>
            </a:pPr>
            <a:r>
              <a:rPr kumimoji="1" lang="ja-JP" altLang="en-US" sz="2800" dirty="0" smtClean="0"/>
              <a:t>○</a:t>
            </a:r>
            <a:r>
              <a:rPr lang="ja-JP" altLang="en-US" sz="2800" dirty="0" smtClean="0"/>
              <a:t>生活支援ニーズの把握</a:t>
            </a:r>
            <a:r>
              <a:rPr lang="ja-JP" altLang="ja-JP" sz="2800" dirty="0" smtClean="0"/>
              <a:t>を行う前提として、</a:t>
            </a:r>
            <a:r>
              <a:rPr lang="ja-JP" altLang="en-US" sz="2800" dirty="0" smtClean="0"/>
              <a:t>地域に</a:t>
            </a:r>
            <a:r>
              <a:rPr lang="ja-JP" altLang="ja-JP" sz="2800" dirty="0" smtClean="0"/>
              <a:t>気づきや把握の仕組みづくりが必要</a:t>
            </a:r>
            <a:endParaRPr kumimoji="1" lang="en-US" altLang="ja-JP" sz="2800" dirty="0" smtClean="0"/>
          </a:p>
          <a:p>
            <a:pPr marL="0" indent="0">
              <a:buNone/>
            </a:pPr>
            <a:r>
              <a:rPr kumimoji="1" lang="ja-JP" altLang="en-US" sz="2800" dirty="0" smtClean="0"/>
              <a:t>（１）気づき</a:t>
            </a:r>
            <a:endParaRPr kumimoji="1" lang="en-US" altLang="ja-JP" sz="2800" dirty="0" smtClean="0"/>
          </a:p>
          <a:p>
            <a:pPr marL="400050" lvl="1" indent="0">
              <a:buNone/>
            </a:pPr>
            <a:r>
              <a:rPr kumimoji="1" lang="ja-JP" altLang="en-US" sz="2400" dirty="0" smtClean="0"/>
              <a:t>近隣の人、</a:t>
            </a:r>
            <a:r>
              <a:rPr lang="ja-JP" altLang="ja-JP" sz="2400" dirty="0" smtClean="0"/>
              <a:t>友人、老人クラブの仲間が気づく、民生委員・児童委員等</a:t>
            </a:r>
            <a:r>
              <a:rPr kumimoji="1" lang="ja-JP" altLang="en-US" sz="2400" dirty="0" smtClean="0"/>
              <a:t>が気づいて、そこから相談につながる、気づく力を高める学習活動や、気づいたニーズを受け止める仕組みづくりが必要</a:t>
            </a:r>
            <a:endParaRPr kumimoji="1" lang="en-US" altLang="ja-JP" sz="2400" dirty="0" smtClean="0"/>
          </a:p>
          <a:p>
            <a:pPr marL="0" indent="0">
              <a:spcBef>
                <a:spcPts val="1200"/>
              </a:spcBef>
              <a:buNone/>
            </a:pPr>
            <a:r>
              <a:rPr lang="ja-JP" altLang="en-US" sz="2800" dirty="0"/>
              <a:t>（２</a:t>
            </a:r>
            <a:r>
              <a:rPr lang="ja-JP" altLang="en-US" sz="2800" dirty="0" smtClean="0"/>
              <a:t>）把握</a:t>
            </a:r>
            <a:endParaRPr lang="en-US" altLang="ja-JP" sz="2800" dirty="0" smtClean="0"/>
          </a:p>
          <a:p>
            <a:pPr marL="400050" lvl="1" indent="0">
              <a:buNone/>
            </a:pPr>
            <a:r>
              <a:rPr lang="ja-JP" altLang="en-US" sz="2400" dirty="0" smtClean="0"/>
              <a:t>本人に自覚がない場合、支援を拒否する場合もあるため、粘り強くアプローチし、周辺からも様子を把握する</a:t>
            </a:r>
            <a:endParaRPr lang="en-US" altLang="ja-JP" sz="2400" dirty="0" smtClean="0"/>
          </a:p>
        </p:txBody>
      </p:sp>
    </p:spTree>
    <p:extLst>
      <p:ext uri="{BB962C8B-B14F-4D97-AF65-F5344CB8AC3E}">
        <p14:creationId xmlns:p14="http://schemas.microsoft.com/office/powerpoint/2010/main" val="191691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404664"/>
            <a:ext cx="8640960" cy="6309320"/>
          </a:xfrm>
        </p:spPr>
        <p:txBody>
          <a:bodyPr>
            <a:noAutofit/>
          </a:bodyPr>
          <a:lstStyle/>
          <a:p>
            <a:pPr marL="0" indent="0">
              <a:buNone/>
            </a:pPr>
            <a:r>
              <a:rPr kumimoji="1" lang="ja-JP" altLang="en-US" sz="2800" dirty="0" smtClean="0"/>
              <a:t>（</a:t>
            </a:r>
            <a:r>
              <a:rPr kumimoji="1" lang="ja-JP" altLang="en-US" sz="2800" dirty="0"/>
              <a:t>３</a:t>
            </a:r>
            <a:r>
              <a:rPr kumimoji="1" lang="ja-JP" altLang="en-US" sz="2800" dirty="0" smtClean="0"/>
              <a:t>）アセスメント</a:t>
            </a:r>
            <a:endParaRPr kumimoji="1" lang="en-US" altLang="ja-JP" sz="2800" dirty="0" smtClean="0"/>
          </a:p>
          <a:p>
            <a:pPr marL="0" indent="0">
              <a:buNone/>
            </a:pPr>
            <a:r>
              <a:rPr lang="ja-JP" altLang="en-US" sz="2800" dirty="0" smtClean="0"/>
              <a:t>生活支援ニーズは本人が自覚していない場合が多い、次のような視点を持つと把握しやすい</a:t>
            </a:r>
            <a:endParaRPr lang="en-US" altLang="ja-JP" sz="2800" dirty="0" smtClean="0"/>
          </a:p>
          <a:p>
            <a:pPr marL="0" indent="0">
              <a:buNone/>
            </a:pPr>
            <a:r>
              <a:rPr lang="ja-JP" altLang="en-US" sz="2400" dirty="0" smtClean="0"/>
              <a:t>①１日（</a:t>
            </a:r>
            <a:r>
              <a:rPr lang="en-US" altLang="ja-JP" sz="2400" dirty="0" smtClean="0"/>
              <a:t>24</a:t>
            </a:r>
            <a:r>
              <a:rPr lang="ja-JP" altLang="en-US" sz="2400" dirty="0" smtClean="0"/>
              <a:t>時間）、１ヶ月、１年、それぞれの期間の中で自分でできない困りごとは何か</a:t>
            </a:r>
            <a:endParaRPr lang="en-US" altLang="ja-JP" sz="2400" dirty="0" smtClean="0"/>
          </a:p>
          <a:p>
            <a:pPr marL="0" indent="0">
              <a:spcBef>
                <a:spcPts val="1200"/>
              </a:spcBef>
              <a:buNone/>
            </a:pPr>
            <a:r>
              <a:rPr kumimoji="1" lang="ja-JP" altLang="en-US" sz="2400" dirty="0" smtClean="0"/>
              <a:t>②制度的サービスで対応できていない困りごと</a:t>
            </a:r>
            <a:r>
              <a:rPr lang="ja-JP" altLang="en-US" sz="2400" dirty="0"/>
              <a:t>は何か</a:t>
            </a:r>
            <a:endParaRPr kumimoji="1" lang="en-US" altLang="ja-JP" sz="2400" dirty="0" smtClean="0"/>
          </a:p>
          <a:p>
            <a:pPr marL="0" indent="0">
              <a:spcBef>
                <a:spcPts val="1200"/>
              </a:spcBef>
              <a:buNone/>
            </a:pPr>
            <a:r>
              <a:rPr lang="ja-JP" altLang="en-US" sz="2400" dirty="0" smtClean="0"/>
              <a:t>③一時的なニーズ、</a:t>
            </a:r>
            <a:r>
              <a:rPr lang="ja-JP" altLang="ja-JP" sz="2400" dirty="0" smtClean="0"/>
              <a:t>即応が必要なニーズ</a:t>
            </a:r>
            <a:r>
              <a:rPr lang="ja-JP" altLang="en-US" sz="2400" dirty="0" smtClean="0"/>
              <a:t>、ごく短時間のニーズ</a:t>
            </a:r>
            <a:r>
              <a:rPr lang="ja-JP" altLang="en-US" sz="2400" dirty="0"/>
              <a:t>は何</a:t>
            </a:r>
            <a:r>
              <a:rPr lang="ja-JP" altLang="en-US" sz="2400" dirty="0" smtClean="0"/>
              <a:t>か、　</a:t>
            </a:r>
            <a:r>
              <a:rPr lang="ja-JP" altLang="ja-JP" sz="2400" dirty="0" smtClean="0"/>
              <a:t>これらは、</a:t>
            </a:r>
            <a:r>
              <a:rPr lang="ja-JP" altLang="en-US" sz="2400" dirty="0" smtClean="0"/>
              <a:t>日常生活維持のためには必要不可欠であるが、</a:t>
            </a:r>
            <a:r>
              <a:rPr lang="ja-JP" altLang="ja-JP" sz="2400" dirty="0" smtClean="0"/>
              <a:t>制度的サービスが対応しにくいニーズ</a:t>
            </a:r>
            <a:r>
              <a:rPr lang="ja-JP" altLang="en-US" sz="2400" dirty="0" smtClean="0"/>
              <a:t>、住民活動・事業は対応しやすいニーズ</a:t>
            </a:r>
            <a:endParaRPr lang="ja-JP" altLang="ja-JP" sz="2400" dirty="0" smtClean="0"/>
          </a:p>
          <a:p>
            <a:pPr marL="0" indent="0">
              <a:spcBef>
                <a:spcPts val="1200"/>
              </a:spcBef>
              <a:buNone/>
            </a:pPr>
            <a:r>
              <a:rPr kumimoji="1" lang="ja-JP" altLang="en-US" sz="2400" dirty="0" smtClean="0"/>
              <a:t>④人とのつながりや</a:t>
            </a:r>
            <a:r>
              <a:rPr lang="ja-JP" altLang="en-US" sz="2400" dirty="0" smtClean="0"/>
              <a:t>社会との関わりがあるか、役割があるか、生きがい、楽しみは何か</a:t>
            </a:r>
            <a:endParaRPr lang="en-US" altLang="ja-JP" sz="2400" dirty="0" smtClean="0"/>
          </a:p>
          <a:p>
            <a:pPr marL="0" indent="0">
              <a:spcBef>
                <a:spcPts val="1200"/>
              </a:spcBef>
              <a:buNone/>
            </a:pPr>
            <a:r>
              <a:rPr kumimoji="1" lang="ja-JP" altLang="en-US" sz="2400" dirty="0" smtClean="0"/>
              <a:t>⑤本人の生き方、本人が今後どのように生活していきたいと考えているか</a:t>
            </a:r>
            <a:endParaRPr kumimoji="1" lang="en-US" altLang="ja-JP" sz="2400" dirty="0" smtClean="0"/>
          </a:p>
        </p:txBody>
      </p:sp>
    </p:spTree>
    <p:extLst>
      <p:ext uri="{BB962C8B-B14F-4D97-AF65-F5344CB8AC3E}">
        <p14:creationId xmlns:p14="http://schemas.microsoft.com/office/powerpoint/2010/main" val="219873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548680"/>
            <a:ext cx="8640960" cy="5069160"/>
          </a:xfrm>
        </p:spPr>
        <p:txBody>
          <a:bodyPr>
            <a:noAutofit/>
          </a:bodyPr>
          <a:lstStyle/>
          <a:p>
            <a:pPr marL="0" indent="0">
              <a:buNone/>
            </a:pPr>
            <a:r>
              <a:rPr lang="ja-JP" altLang="en-US" sz="2800" dirty="0" smtClean="0"/>
              <a:t>（</a:t>
            </a:r>
            <a:r>
              <a:rPr lang="ja-JP" altLang="en-US" sz="2800" dirty="0"/>
              <a:t>４</a:t>
            </a:r>
            <a:r>
              <a:rPr lang="ja-JP" altLang="en-US" sz="2800" dirty="0" smtClean="0"/>
              <a:t>）生活支援プラン作成</a:t>
            </a:r>
            <a:endParaRPr lang="en-US" altLang="ja-JP" sz="2800" dirty="0" smtClean="0"/>
          </a:p>
          <a:p>
            <a:pPr marL="0" indent="0">
              <a:spcBef>
                <a:spcPts val="1200"/>
              </a:spcBef>
              <a:buNone/>
            </a:pPr>
            <a:endParaRPr kumimoji="1" lang="en-US" altLang="ja-JP" sz="2600" dirty="0" smtClean="0"/>
          </a:p>
          <a:p>
            <a:pPr marL="0" indent="0">
              <a:spcBef>
                <a:spcPts val="1200"/>
              </a:spcBef>
              <a:buNone/>
            </a:pPr>
            <a:r>
              <a:rPr kumimoji="1" lang="ja-JP" altLang="en-US" sz="2700" dirty="0" smtClean="0"/>
              <a:t>①制度的なサービスとして提供されているサービスの確認</a:t>
            </a:r>
            <a:endParaRPr kumimoji="1" lang="en-US" altLang="ja-JP" sz="2700" dirty="0" smtClean="0"/>
          </a:p>
          <a:p>
            <a:pPr marL="0" indent="0">
              <a:spcBef>
                <a:spcPts val="1200"/>
              </a:spcBef>
              <a:buNone/>
            </a:pPr>
            <a:r>
              <a:rPr lang="ja-JP" altLang="en-US" sz="2700" dirty="0" smtClean="0"/>
              <a:t>②制度的なサービスでは対応されていないが、地域生活を支える上で必要なサービスは何か</a:t>
            </a:r>
            <a:endParaRPr lang="en-US" altLang="ja-JP" sz="2700" dirty="0" smtClean="0"/>
          </a:p>
          <a:p>
            <a:pPr marL="0" indent="0">
              <a:spcBef>
                <a:spcPts val="1200"/>
              </a:spcBef>
              <a:buNone/>
            </a:pPr>
            <a:r>
              <a:rPr kumimoji="1" lang="ja-JP" altLang="en-US" sz="2700" dirty="0" smtClean="0"/>
              <a:t>③人とのつながりをどう作るか、社会参加をどう進めるかの検討</a:t>
            </a:r>
            <a:endParaRPr kumimoji="1" lang="en-US" altLang="ja-JP" sz="2700" dirty="0" smtClean="0"/>
          </a:p>
          <a:p>
            <a:pPr marL="0" indent="0">
              <a:spcBef>
                <a:spcPts val="1200"/>
              </a:spcBef>
              <a:buNone/>
            </a:pPr>
            <a:r>
              <a:rPr lang="ja-JP" altLang="en-US" sz="2700" dirty="0" smtClean="0"/>
              <a:t>④本人の地域での生活を見守り、支援する仕組みづくりの検討</a:t>
            </a:r>
            <a:endParaRPr kumimoji="1" lang="ja-JP" altLang="en-US" sz="2700" dirty="0"/>
          </a:p>
        </p:txBody>
      </p:sp>
    </p:spTree>
    <p:extLst>
      <p:ext uri="{BB962C8B-B14F-4D97-AF65-F5344CB8AC3E}">
        <p14:creationId xmlns:p14="http://schemas.microsoft.com/office/powerpoint/2010/main" val="26611373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2504</TotalTime>
  <Words>487</Words>
  <Application>Microsoft Office PowerPoint</Application>
  <PresentationFormat>画面に合わせる (4:3)</PresentationFormat>
  <Paragraphs>50</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PowerPoint プレゼンテーション</vt:lpstr>
      <vt:lpstr>1.生活支援コーディネーターの視点</vt:lpstr>
      <vt:lpstr>PowerPoint プレゼンテーション</vt:lpstr>
      <vt:lpstr>PowerPoint プレゼンテーション</vt:lpstr>
      <vt:lpstr>2.生活支援コーディネーターの役割</vt:lpstr>
      <vt:lpstr>3.生活支援コーディネーターの視点で行うアセスメント</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生活支援　中央研修  H26.9.4（木）～5（金） 品川フロントビル会議室  H26.9.6（土）～7（日） JA共済ビルカンファレンスホール</dc:title>
  <dc:creator>か_河野 順子</dc:creator>
  <cp:lastModifiedBy>33000082</cp:lastModifiedBy>
  <cp:revision>117</cp:revision>
  <cp:lastPrinted>2015-03-02T12:42:09Z</cp:lastPrinted>
  <dcterms:created xsi:type="dcterms:W3CDTF">2014-07-03T01:33:57Z</dcterms:created>
  <dcterms:modified xsi:type="dcterms:W3CDTF">2015-07-03T02:00:31Z</dcterms:modified>
</cp:coreProperties>
</file>