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98" r:id="rId3"/>
    <p:sldId id="306" r:id="rId4"/>
    <p:sldId id="307" r:id="rId5"/>
    <p:sldId id="297" r:id="rId6"/>
    <p:sldId id="292" r:id="rId7"/>
    <p:sldId id="271" r:id="rId8"/>
    <p:sldId id="272" r:id="rId9"/>
    <p:sldId id="299" r:id="rId10"/>
    <p:sldId id="273" r:id="rId11"/>
    <p:sldId id="276" r:id="rId12"/>
    <p:sldId id="293" r:id="rId13"/>
    <p:sldId id="294" r:id="rId14"/>
    <p:sldId id="295" r:id="rId15"/>
    <p:sldId id="277" r:id="rId16"/>
    <p:sldId id="279" r:id="rId17"/>
    <p:sldId id="300" r:id="rId18"/>
    <p:sldId id="301" r:id="rId19"/>
    <p:sldId id="302" r:id="rId20"/>
    <p:sldId id="303" r:id="rId21"/>
    <p:sldId id="304" r:id="rId22"/>
    <p:sldId id="309" r:id="rId23"/>
    <p:sldId id="290" r:id="rId24"/>
    <p:sldId id="270" r:id="rId25"/>
    <p:sldId id="308" r:id="rId26"/>
    <p:sldId id="283"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6" autoAdjust="0"/>
    <p:restoredTop sz="87486" autoAdjust="0"/>
  </p:normalViewPr>
  <p:slideViewPr>
    <p:cSldViewPr>
      <p:cViewPr varScale="1">
        <p:scale>
          <a:sx n="60" d="100"/>
          <a:sy n="60" d="100"/>
        </p:scale>
        <p:origin x="-474" y="-9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4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AB44EE4-6951-4005-A5A3-015A6E6EEF62}" type="datetimeFigureOut">
              <a:rPr kumimoji="1" lang="ja-JP" altLang="en-US" smtClean="0"/>
              <a:pPr/>
              <a:t>2015/9/28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D523953-7C9B-4B05-B9DB-BC28AAAB05E1}" type="slidenum">
              <a:rPr kumimoji="1" lang="ja-JP" altLang="en-US" smtClean="0"/>
              <a:pPr/>
              <a:t>‹#›</a:t>
            </a:fld>
            <a:endParaRPr kumimoji="1" lang="ja-JP" altLang="en-US"/>
          </a:p>
        </p:txBody>
      </p:sp>
    </p:spTree>
    <p:extLst>
      <p:ext uri="{BB962C8B-B14F-4D97-AF65-F5344CB8AC3E}">
        <p14:creationId xmlns:p14="http://schemas.microsoft.com/office/powerpoint/2010/main" val="2804745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2</a:t>
            </a:fld>
            <a:endParaRPr kumimoji="1" lang="ja-JP" altLang="en-US"/>
          </a:p>
        </p:txBody>
      </p:sp>
    </p:spTree>
    <p:extLst>
      <p:ext uri="{BB962C8B-B14F-4D97-AF65-F5344CB8AC3E}">
        <p14:creationId xmlns:p14="http://schemas.microsoft.com/office/powerpoint/2010/main" val="1566251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15</a:t>
            </a:fld>
            <a:endParaRPr kumimoji="1" lang="ja-JP" altLang="en-US"/>
          </a:p>
        </p:txBody>
      </p:sp>
    </p:spTree>
    <p:extLst>
      <p:ext uri="{BB962C8B-B14F-4D97-AF65-F5344CB8AC3E}">
        <p14:creationId xmlns:p14="http://schemas.microsoft.com/office/powerpoint/2010/main" val="276804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16</a:t>
            </a:fld>
            <a:endParaRPr kumimoji="1" lang="ja-JP" altLang="en-US"/>
          </a:p>
        </p:txBody>
      </p:sp>
    </p:spTree>
    <p:extLst>
      <p:ext uri="{BB962C8B-B14F-4D97-AF65-F5344CB8AC3E}">
        <p14:creationId xmlns:p14="http://schemas.microsoft.com/office/powerpoint/2010/main" val="204425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xfrm>
            <a:off x="919163" y="746125"/>
            <a:ext cx="4968875" cy="3725863"/>
          </a:xfrm>
          <a:ln/>
        </p:spPr>
      </p:sp>
      <p:sp>
        <p:nvSpPr>
          <p:cNvPr id="378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2"/>
                </a:solidFill>
                <a:latin typeface="Times New Roman" pitchFamily="18" charset="0"/>
                <a:ea typeface="ＭＳ Ｐゴシック" charset="-128"/>
              </a:defRPr>
            </a:lvl1pPr>
            <a:lvl2pPr marL="745795" indent="-286845">
              <a:defRPr kumimoji="1" sz="2800">
                <a:solidFill>
                  <a:schemeClr val="tx2"/>
                </a:solidFill>
                <a:latin typeface="Times New Roman" pitchFamily="18" charset="0"/>
                <a:ea typeface="ＭＳ Ｐゴシック" charset="-128"/>
              </a:defRPr>
            </a:lvl2pPr>
            <a:lvl3pPr marL="1147379" indent="-229476">
              <a:defRPr kumimoji="1" sz="2800">
                <a:solidFill>
                  <a:schemeClr val="tx2"/>
                </a:solidFill>
                <a:latin typeface="Times New Roman" pitchFamily="18" charset="0"/>
                <a:ea typeface="ＭＳ Ｐゴシック" charset="-128"/>
              </a:defRPr>
            </a:lvl3pPr>
            <a:lvl4pPr marL="1606331" indent="-229476">
              <a:defRPr kumimoji="1" sz="2800">
                <a:solidFill>
                  <a:schemeClr val="tx2"/>
                </a:solidFill>
                <a:latin typeface="Times New Roman" pitchFamily="18" charset="0"/>
                <a:ea typeface="ＭＳ Ｐゴシック" charset="-128"/>
              </a:defRPr>
            </a:lvl4pPr>
            <a:lvl5pPr marL="2065281" indent="-229476">
              <a:defRPr kumimoji="1" sz="2800">
                <a:solidFill>
                  <a:schemeClr val="tx2"/>
                </a:solidFill>
                <a:latin typeface="Times New Roman" pitchFamily="18" charset="0"/>
                <a:ea typeface="ＭＳ Ｐゴシック" charset="-128"/>
              </a:defRPr>
            </a:lvl5pPr>
            <a:lvl6pPr marL="2524234" indent="-229476" eaLnBrk="0" fontAlgn="base" hangingPunct="0">
              <a:spcBef>
                <a:spcPct val="0"/>
              </a:spcBef>
              <a:spcAft>
                <a:spcPct val="0"/>
              </a:spcAft>
              <a:defRPr kumimoji="1" sz="2800">
                <a:solidFill>
                  <a:schemeClr val="tx2"/>
                </a:solidFill>
                <a:latin typeface="Times New Roman" pitchFamily="18" charset="0"/>
                <a:ea typeface="ＭＳ Ｐゴシック" charset="-128"/>
              </a:defRPr>
            </a:lvl6pPr>
            <a:lvl7pPr marL="2983184" indent="-229476" eaLnBrk="0" fontAlgn="base" hangingPunct="0">
              <a:spcBef>
                <a:spcPct val="0"/>
              </a:spcBef>
              <a:spcAft>
                <a:spcPct val="0"/>
              </a:spcAft>
              <a:defRPr kumimoji="1" sz="2800">
                <a:solidFill>
                  <a:schemeClr val="tx2"/>
                </a:solidFill>
                <a:latin typeface="Times New Roman" pitchFamily="18" charset="0"/>
                <a:ea typeface="ＭＳ Ｐゴシック" charset="-128"/>
              </a:defRPr>
            </a:lvl7pPr>
            <a:lvl8pPr marL="3442136" indent="-229476" eaLnBrk="0" fontAlgn="base" hangingPunct="0">
              <a:spcBef>
                <a:spcPct val="0"/>
              </a:spcBef>
              <a:spcAft>
                <a:spcPct val="0"/>
              </a:spcAft>
              <a:defRPr kumimoji="1" sz="2800">
                <a:solidFill>
                  <a:schemeClr val="tx2"/>
                </a:solidFill>
                <a:latin typeface="Times New Roman" pitchFamily="18" charset="0"/>
                <a:ea typeface="ＭＳ Ｐゴシック" charset="-128"/>
              </a:defRPr>
            </a:lvl8pPr>
            <a:lvl9pPr marL="3901088" indent="-229476" eaLnBrk="0" fontAlgn="base" hangingPunct="0">
              <a:spcBef>
                <a:spcPct val="0"/>
              </a:spcBef>
              <a:spcAft>
                <a:spcPct val="0"/>
              </a:spcAft>
              <a:defRPr kumimoji="1" sz="2800">
                <a:solidFill>
                  <a:schemeClr val="tx2"/>
                </a:solidFill>
                <a:latin typeface="Times New Roman" pitchFamily="18" charset="0"/>
                <a:ea typeface="ＭＳ Ｐゴシック" charset="-128"/>
              </a:defRPr>
            </a:lvl9pPr>
          </a:lstStyle>
          <a:p>
            <a:fld id="{475F9230-F339-4157-A215-AC8A7124DC0C}" type="slidenum">
              <a:rPr lang="ja-JP" altLang="en-US" sz="1200">
                <a:solidFill>
                  <a:srgbClr val="000000"/>
                </a:solidFill>
                <a:latin typeface="Arial" charset="0"/>
              </a:rPr>
              <a:pPr/>
              <a:t>19</a:t>
            </a:fld>
            <a:endParaRPr lang="ja-JP" altLang="en-US" sz="1200" dirty="0">
              <a:solidFill>
                <a:srgbClr val="000000"/>
              </a:solidFill>
              <a:latin typeface="Arial" charset="0"/>
            </a:endParaRPr>
          </a:p>
        </p:txBody>
      </p:sp>
    </p:spTree>
    <p:extLst>
      <p:ext uri="{BB962C8B-B14F-4D97-AF65-F5344CB8AC3E}">
        <p14:creationId xmlns:p14="http://schemas.microsoft.com/office/powerpoint/2010/main" val="209513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24</a:t>
            </a:fld>
            <a:endParaRPr kumimoji="1" lang="ja-JP" altLang="en-US"/>
          </a:p>
        </p:txBody>
      </p:sp>
    </p:spTree>
    <p:extLst>
      <p:ext uri="{BB962C8B-B14F-4D97-AF65-F5344CB8AC3E}">
        <p14:creationId xmlns:p14="http://schemas.microsoft.com/office/powerpoint/2010/main" val="400754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25</a:t>
            </a:fld>
            <a:endParaRPr kumimoji="1" lang="ja-JP" altLang="en-US"/>
          </a:p>
        </p:txBody>
      </p:sp>
    </p:spTree>
    <p:extLst>
      <p:ext uri="{BB962C8B-B14F-4D97-AF65-F5344CB8AC3E}">
        <p14:creationId xmlns:p14="http://schemas.microsoft.com/office/powerpoint/2010/main" val="267335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3</a:t>
            </a:fld>
            <a:endParaRPr kumimoji="1" lang="ja-JP" altLang="en-US"/>
          </a:p>
        </p:txBody>
      </p:sp>
    </p:spTree>
    <p:extLst>
      <p:ext uri="{BB962C8B-B14F-4D97-AF65-F5344CB8AC3E}">
        <p14:creationId xmlns:p14="http://schemas.microsoft.com/office/powerpoint/2010/main" val="287998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4</a:t>
            </a:fld>
            <a:endParaRPr kumimoji="1" lang="ja-JP" altLang="en-US"/>
          </a:p>
        </p:txBody>
      </p:sp>
    </p:spTree>
    <p:extLst>
      <p:ext uri="{BB962C8B-B14F-4D97-AF65-F5344CB8AC3E}">
        <p14:creationId xmlns:p14="http://schemas.microsoft.com/office/powerpoint/2010/main" val="317289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5</a:t>
            </a:fld>
            <a:endParaRPr kumimoji="1" lang="ja-JP" altLang="en-US"/>
          </a:p>
        </p:txBody>
      </p:sp>
    </p:spTree>
    <p:extLst>
      <p:ext uri="{BB962C8B-B14F-4D97-AF65-F5344CB8AC3E}">
        <p14:creationId xmlns:p14="http://schemas.microsoft.com/office/powerpoint/2010/main" val="397780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6</a:t>
            </a:fld>
            <a:endParaRPr kumimoji="1" lang="ja-JP" altLang="en-US"/>
          </a:p>
        </p:txBody>
      </p:sp>
    </p:spTree>
    <p:extLst>
      <p:ext uri="{BB962C8B-B14F-4D97-AF65-F5344CB8AC3E}">
        <p14:creationId xmlns:p14="http://schemas.microsoft.com/office/powerpoint/2010/main" val="316871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7</a:t>
            </a:fld>
            <a:endParaRPr kumimoji="1" lang="ja-JP" altLang="en-US"/>
          </a:p>
        </p:txBody>
      </p:sp>
    </p:spTree>
    <p:extLst>
      <p:ext uri="{BB962C8B-B14F-4D97-AF65-F5344CB8AC3E}">
        <p14:creationId xmlns:p14="http://schemas.microsoft.com/office/powerpoint/2010/main" val="130227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8</a:t>
            </a:fld>
            <a:endParaRPr kumimoji="1" lang="ja-JP" altLang="en-US"/>
          </a:p>
        </p:txBody>
      </p:sp>
    </p:spTree>
    <p:extLst>
      <p:ext uri="{BB962C8B-B14F-4D97-AF65-F5344CB8AC3E}">
        <p14:creationId xmlns:p14="http://schemas.microsoft.com/office/powerpoint/2010/main" val="344696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11</a:t>
            </a:fld>
            <a:endParaRPr kumimoji="1" lang="ja-JP" altLang="en-US"/>
          </a:p>
        </p:txBody>
      </p:sp>
    </p:spTree>
    <p:extLst>
      <p:ext uri="{BB962C8B-B14F-4D97-AF65-F5344CB8AC3E}">
        <p14:creationId xmlns:p14="http://schemas.microsoft.com/office/powerpoint/2010/main" val="425644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523953-7C9B-4B05-B9DB-BC28AAAB05E1}" type="slidenum">
              <a:rPr kumimoji="1" lang="ja-JP" altLang="en-US" smtClean="0"/>
              <a:pPr/>
              <a:t>13</a:t>
            </a:fld>
            <a:endParaRPr kumimoji="1" lang="ja-JP" altLang="en-US"/>
          </a:p>
        </p:txBody>
      </p:sp>
    </p:spTree>
    <p:extLst>
      <p:ext uri="{BB962C8B-B14F-4D97-AF65-F5344CB8AC3E}">
        <p14:creationId xmlns:p14="http://schemas.microsoft.com/office/powerpoint/2010/main" val="280833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2015/9/28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2708920"/>
            <a:ext cx="828092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4000" b="1" spc="50" dirty="0" smtClean="0">
                <a:ln w="11430"/>
                <a:solidFill>
                  <a:srgbClr val="002060"/>
                </a:solidFill>
                <a:effectLst>
                  <a:outerShdw blurRad="76200" dist="50800" dir="5400000" algn="tl" rotWithShape="0">
                    <a:srgbClr val="000000">
                      <a:alpha val="65000"/>
                    </a:srgbClr>
                  </a:outerShdw>
                </a:effectLst>
              </a:rPr>
              <a:t>Ⅰ.</a:t>
            </a:r>
            <a:r>
              <a:rPr lang="ja-JP" altLang="en-US" sz="4000" b="1" spc="50" dirty="0">
                <a:ln w="11430"/>
                <a:solidFill>
                  <a:srgbClr val="002060"/>
                </a:solidFill>
                <a:effectLst>
                  <a:outerShdw blurRad="76200" dist="50800" dir="5400000" algn="tl" rotWithShape="0">
                    <a:srgbClr val="000000">
                      <a:alpha val="65000"/>
                    </a:srgbClr>
                  </a:outerShdw>
                </a:effectLst>
              </a:rPr>
              <a:t>生活支援コーディネーターに期待される機能と役割</a:t>
            </a:r>
            <a:endParaRPr lang="ja-JP" altLang="en-US" sz="4000" b="1" cap="none" spc="50" dirty="0">
              <a:ln w="11430"/>
              <a:solidFill>
                <a:srgbClr val="002060"/>
              </a:solidFill>
              <a:effectLst>
                <a:outerShdw blurRad="76200" dist="50800" dir="5400000" algn="tl" rotWithShape="0">
                  <a:srgbClr val="000000">
                    <a:alpha val="65000"/>
                  </a:srgbClr>
                </a:outerShdw>
              </a:effectLst>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Tree>
    <p:extLst>
      <p:ext uri="{BB962C8B-B14F-4D97-AF65-F5344CB8AC3E}">
        <p14:creationId xmlns:p14="http://schemas.microsoft.com/office/powerpoint/2010/main" val="3559552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179512" y="44624"/>
            <a:ext cx="8712968" cy="6624736"/>
          </a:xfrm>
          <a:prstGeom prst="rect">
            <a:avLst/>
          </a:prstGeom>
          <a:ln>
            <a:solidFill>
              <a:schemeClr val="tx1"/>
            </a:solidFill>
          </a:ln>
        </p:spPr>
        <p:txBody>
          <a:bodyPr vert="horz" lIns="91440" tIns="45720" rIns="91440" bIns="45720" rtlCol="0">
            <a:noAutofit/>
          </a:bodyPr>
          <a:lstStyle/>
          <a:p>
            <a:r>
              <a:rPr lang="ja-JP" altLang="en-US" sz="2400" dirty="0" smtClean="0"/>
              <a:t>（２）　コーディネーターの目的・役割等</a:t>
            </a:r>
          </a:p>
          <a:p>
            <a:r>
              <a:rPr lang="ja-JP" altLang="en-US" sz="2400" dirty="0" smtClean="0"/>
              <a:t>　①　コーディネーターの設置目的</a:t>
            </a:r>
          </a:p>
          <a:p>
            <a:pPr marL="365125"/>
            <a:r>
              <a:rPr lang="ja-JP" altLang="en-US" sz="2400" dirty="0" smtClean="0"/>
              <a:t>市町村が定める活動区域ごとに、関係者のネットワークや既存の取組・組織等も活用しながら、上記のコーディネート業務を実施することにより、地域における生活支援・介護予防サービスの提供体制の整備に向けた取組を推進することを目的とする。</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②　コーディネーターの役割等</a:t>
            </a:r>
          </a:p>
          <a:p>
            <a:pPr marL="365125" marR="0" lvl="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2400" dirty="0" smtClean="0"/>
              <a:t>・</a:t>
            </a:r>
            <a:r>
              <a:rPr kumimoji="1" lang="ja-JP" altLang="en-US" sz="2400" b="0" i="0" u="none" strike="noStrike" kern="1200" cap="none" spc="0" normalizeH="0" baseline="0" noProof="0" dirty="0" smtClean="0">
                <a:ln>
                  <a:noFill/>
                </a:ln>
                <a:effectLst/>
                <a:uLnTx/>
                <a:uFillTx/>
                <a:latin typeface="+mn-lt"/>
                <a:ea typeface="+mn-ea"/>
                <a:cs typeface="+mn-cs"/>
              </a:rPr>
              <a:t>生活支援の担い手の養成、サービスの開発（第１層、第２層）</a:t>
            </a:r>
          </a:p>
          <a:p>
            <a:pPr marL="365125" marR="0" lvl="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2400" dirty="0" smtClean="0"/>
              <a:t>・</a:t>
            </a:r>
            <a:r>
              <a:rPr kumimoji="1" lang="ja-JP" altLang="en-US" sz="2400" b="0" i="0" u="none" strike="noStrike" kern="1200" cap="none" spc="0" normalizeH="0" baseline="0" noProof="0" dirty="0" smtClean="0">
                <a:ln>
                  <a:noFill/>
                </a:ln>
                <a:effectLst/>
                <a:uLnTx/>
                <a:uFillTx/>
                <a:latin typeface="+mn-lt"/>
                <a:ea typeface="+mn-ea"/>
                <a:cs typeface="+mn-cs"/>
              </a:rPr>
              <a:t>関係者のネットワーク化（第１層、第２層）</a:t>
            </a:r>
          </a:p>
          <a:p>
            <a:pPr marL="365125" marR="0" lvl="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2400" dirty="0" smtClean="0"/>
              <a:t>・</a:t>
            </a:r>
            <a:r>
              <a:rPr kumimoji="1" lang="ja-JP" altLang="en-US" sz="2400" b="0" i="0" u="none" strike="noStrike" kern="1200" cap="none" spc="0" normalizeH="0" baseline="0" noProof="0" dirty="0" smtClean="0">
                <a:ln>
                  <a:noFill/>
                </a:ln>
                <a:effectLst/>
                <a:uLnTx/>
                <a:uFillTx/>
                <a:latin typeface="+mn-lt"/>
                <a:ea typeface="+mn-ea"/>
                <a:cs typeface="+mn-cs"/>
              </a:rPr>
              <a:t>ニ</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ーズとサービスのマッチング（第２層）</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③　配置</a:t>
            </a:r>
          </a:p>
          <a:p>
            <a:pPr marL="365125" marR="0" lvl="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地域包括支援センターとの連携を前提とした上で、配置先や市町村ごとの配置人数等は限定せず、地域の実情に応じた多様な配置を可能とする。</a:t>
            </a:r>
          </a:p>
          <a:p>
            <a:pPr lvl="0">
              <a:defRPr/>
            </a:pPr>
            <a:r>
              <a:rPr lang="ja-JP" altLang="en-US" sz="2400" dirty="0" smtClean="0"/>
              <a:t>　④　コーディネーターの資格・要件</a:t>
            </a:r>
          </a:p>
          <a:p>
            <a:pPr marL="365125" lvl="0">
              <a:defRPr/>
            </a:pPr>
            <a:r>
              <a:rPr lang="ja-JP" altLang="en-US" sz="2400" dirty="0" smtClean="0"/>
              <a:t>地域における助け合いや生活支援・介護予防サービスの提供実績のある者、または中間支援を行う団体等であって、地域でコーディネート機能を適切に担うことができる者。</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79873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115888"/>
            <a:ext cx="8229600" cy="927100"/>
          </a:xfrm>
        </p:spPr>
        <p:txBody>
          <a:bodyPr>
            <a:normAutofit/>
          </a:bodyPr>
          <a:lstStyle/>
          <a:p>
            <a:pPr algn="l"/>
            <a:r>
              <a:rPr lang="ja-JP" altLang="en-US" sz="3200" dirty="0" smtClean="0"/>
              <a:t>各レベル</a:t>
            </a:r>
            <a:r>
              <a:rPr lang="ja-JP" altLang="en-US" sz="3200" dirty="0"/>
              <a:t>の</a:t>
            </a:r>
            <a:r>
              <a:rPr lang="ja-JP" altLang="en-US" sz="3200" dirty="0" smtClean="0"/>
              <a:t>コーディネーターの基本的</a:t>
            </a:r>
            <a:r>
              <a:rPr lang="ja-JP" altLang="en-US" sz="3200" dirty="0"/>
              <a:t>な役割</a:t>
            </a:r>
          </a:p>
        </p:txBody>
      </p:sp>
      <p:sp>
        <p:nvSpPr>
          <p:cNvPr id="6" name="コンテンツ プレースホルダー 2"/>
          <p:cNvSpPr txBox="1">
            <a:spLocks/>
          </p:cNvSpPr>
          <p:nvPr/>
        </p:nvSpPr>
        <p:spPr>
          <a:xfrm>
            <a:off x="251520" y="1268760"/>
            <a:ext cx="8640960" cy="4752528"/>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4638" indent="-274638">
              <a:buNone/>
            </a:pPr>
            <a:r>
              <a:rPr lang="ja-JP" altLang="en-US" sz="2600" dirty="0"/>
              <a:t>○</a:t>
            </a:r>
            <a:r>
              <a:rPr lang="ja-JP" altLang="en-US" sz="2600" dirty="0" smtClean="0"/>
              <a:t>第１層（市町村全域対象）、第</a:t>
            </a:r>
            <a:r>
              <a:rPr lang="en-US" altLang="ja-JP" sz="2600" dirty="0" smtClean="0"/>
              <a:t>2</a:t>
            </a:r>
            <a:r>
              <a:rPr lang="ja-JP" altLang="en-US" sz="2600" dirty="0" smtClean="0"/>
              <a:t>層（日常生活圏域対象）</a:t>
            </a:r>
          </a:p>
          <a:p>
            <a:pPr marL="274638" indent="-274638">
              <a:buNone/>
            </a:pPr>
            <a:r>
              <a:rPr lang="ja-JP" altLang="en-US" sz="2800" dirty="0" smtClean="0"/>
              <a:t>　・</a:t>
            </a:r>
            <a:r>
              <a:rPr lang="ja-JP" altLang="ja-JP" sz="2800" dirty="0" smtClean="0"/>
              <a:t>生活</a:t>
            </a:r>
            <a:r>
              <a:rPr lang="ja-JP" altLang="ja-JP" sz="2800" dirty="0"/>
              <a:t>支援の担い手の</a:t>
            </a:r>
            <a:r>
              <a:rPr lang="ja-JP" altLang="ja-JP" sz="2800" dirty="0" smtClean="0"/>
              <a:t>養成</a:t>
            </a:r>
            <a:r>
              <a:rPr lang="ja-JP" altLang="en-US" sz="2800" dirty="0" smtClean="0"/>
              <a:t>、</a:t>
            </a:r>
            <a:r>
              <a:rPr lang="ja-JP" altLang="ja-JP" sz="2800" dirty="0" smtClean="0"/>
              <a:t>サービス</a:t>
            </a:r>
            <a:r>
              <a:rPr lang="ja-JP" altLang="ja-JP" sz="2800" dirty="0"/>
              <a:t>の開発等の資源</a:t>
            </a:r>
            <a:r>
              <a:rPr lang="ja-JP" altLang="ja-JP" sz="2800" dirty="0" smtClean="0"/>
              <a:t>開発</a:t>
            </a:r>
            <a:endParaRPr lang="ja-JP" altLang="en-US" sz="2800" dirty="0" smtClean="0"/>
          </a:p>
          <a:p>
            <a:pPr marL="274638" indent="-274638">
              <a:buNone/>
            </a:pPr>
            <a:r>
              <a:rPr lang="ja-JP" altLang="en-US" sz="2800" dirty="0"/>
              <a:t>　</a:t>
            </a:r>
            <a:r>
              <a:rPr lang="ja-JP" altLang="en-US" sz="2800" dirty="0" smtClean="0"/>
              <a:t>・</a:t>
            </a:r>
            <a:r>
              <a:rPr lang="ja-JP" altLang="ja-JP" sz="2800" dirty="0" smtClean="0"/>
              <a:t>関係者</a:t>
            </a:r>
            <a:r>
              <a:rPr lang="ja-JP" altLang="ja-JP" sz="2800" dirty="0"/>
              <a:t>のネットワーク化の</a:t>
            </a:r>
            <a:r>
              <a:rPr lang="ja-JP" altLang="ja-JP" sz="2800" dirty="0" smtClean="0"/>
              <a:t>推進</a:t>
            </a:r>
            <a:endParaRPr lang="ja-JP" altLang="en-US" sz="2800" dirty="0" smtClean="0"/>
          </a:p>
          <a:p>
            <a:pPr marL="274638" indent="-274638">
              <a:buNone/>
            </a:pPr>
            <a:r>
              <a:rPr lang="ja-JP" altLang="en-US" sz="2800" dirty="0"/>
              <a:t>　</a:t>
            </a:r>
            <a:endParaRPr lang="ja-JP" altLang="en-US" sz="2600" dirty="0"/>
          </a:p>
          <a:p>
            <a:pPr marL="274638" indent="-274638">
              <a:buNone/>
            </a:pPr>
            <a:r>
              <a:rPr lang="ja-JP" altLang="en-US" sz="2600" dirty="0" smtClean="0"/>
              <a:t>○第３層</a:t>
            </a:r>
            <a:r>
              <a:rPr lang="ja-JP" altLang="en-US" sz="2600" dirty="0"/>
              <a:t>のコーディネーター（サービス</a:t>
            </a:r>
            <a:r>
              <a:rPr lang="ja-JP" altLang="en-US" sz="2600" dirty="0" smtClean="0"/>
              <a:t>提供組織に属する）</a:t>
            </a:r>
          </a:p>
          <a:p>
            <a:pPr marL="274638" indent="-274638">
              <a:buNone/>
            </a:pPr>
            <a:r>
              <a:rPr lang="ja-JP" altLang="en-US" sz="2600" dirty="0" smtClean="0"/>
              <a:t>　・自身が属する組織のサービスの提供</a:t>
            </a:r>
            <a:r>
              <a:rPr lang="en-US" altLang="ja-JP" sz="2600" dirty="0" smtClean="0"/>
              <a:t>…</a:t>
            </a:r>
            <a:r>
              <a:rPr lang="ja-JP" altLang="en-US" sz="2600" dirty="0" smtClean="0"/>
              <a:t>サービス提供内容の調整と担い手とのマッチング</a:t>
            </a:r>
          </a:p>
        </p:txBody>
      </p:sp>
    </p:spTree>
    <p:extLst>
      <p:ext uri="{BB962C8B-B14F-4D97-AF65-F5344CB8AC3E}">
        <p14:creationId xmlns:p14="http://schemas.microsoft.com/office/powerpoint/2010/main" val="313508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0" y="980728"/>
            <a:ext cx="8964488" cy="5616624"/>
          </a:xfrm>
          <a:prstGeom prst="rect">
            <a:avLst/>
          </a:prstGeom>
        </p:spPr>
        <p:txBody>
          <a:bodyPr vert="horz" lIns="91440" tIns="45720" rIns="91440" bIns="45720" rtlCol="0">
            <a:noAutofit/>
          </a:bodyPr>
          <a:lstStyle/>
          <a:p>
            <a:pPr marL="357188" indent="-185738">
              <a:spcBef>
                <a:spcPct val="20000"/>
              </a:spcBef>
            </a:pPr>
            <a:r>
              <a:rPr lang="ja-JP" altLang="en-US" sz="2200" dirty="0" smtClean="0">
                <a:solidFill>
                  <a:prstClr val="black"/>
                </a:solidFill>
              </a:rPr>
              <a:t>○市町村全域でのサービス開発</a:t>
            </a:r>
            <a:br>
              <a:rPr lang="ja-JP" altLang="en-US" sz="2200" dirty="0" smtClean="0">
                <a:solidFill>
                  <a:prstClr val="black"/>
                </a:solidFill>
              </a:rPr>
            </a:br>
            <a:r>
              <a:rPr lang="ja-JP" altLang="en-US" sz="2200" dirty="0" smtClean="0">
                <a:solidFill>
                  <a:prstClr val="black"/>
                </a:solidFill>
              </a:rPr>
              <a:t>・市町村全域で生活支援サービスが利用できるよう、現在あるいは今後生活支援サービスを行う活動主体を把握する。</a:t>
            </a:r>
            <a:br>
              <a:rPr lang="ja-JP" altLang="en-US" sz="2200" dirty="0" smtClean="0">
                <a:solidFill>
                  <a:prstClr val="black"/>
                </a:solidFill>
              </a:rPr>
            </a:br>
            <a:r>
              <a:rPr lang="ja-JP" altLang="en-US" sz="2200" dirty="0" smtClean="0">
                <a:solidFill>
                  <a:prstClr val="black"/>
                </a:solidFill>
              </a:rPr>
              <a:t>・既存の団体への活動開始への働きかけ、立ち上げ支援等を行う。</a:t>
            </a:r>
          </a:p>
          <a:p>
            <a:pPr marL="357188" indent="-185738">
              <a:spcBef>
                <a:spcPct val="20000"/>
              </a:spcBef>
            </a:pPr>
            <a:r>
              <a:rPr lang="ja-JP" altLang="en-US" sz="2200" dirty="0" smtClean="0">
                <a:solidFill>
                  <a:prstClr val="black"/>
                </a:solidFill>
              </a:rPr>
              <a:t>○住民によるサービス提供主体への活動支援</a:t>
            </a:r>
            <a:br>
              <a:rPr lang="ja-JP" altLang="en-US" sz="2200" dirty="0" smtClean="0">
                <a:solidFill>
                  <a:prstClr val="black"/>
                </a:solidFill>
              </a:rPr>
            </a:br>
            <a:r>
              <a:rPr lang="ja-JP" altLang="en-US" sz="2200" dirty="0" smtClean="0">
                <a:solidFill>
                  <a:prstClr val="black"/>
                </a:solidFill>
              </a:rPr>
              <a:t>・中間支援組織やサービス</a:t>
            </a:r>
            <a:r>
              <a:rPr lang="ja-JP" altLang="en-US" sz="2200" dirty="0">
                <a:solidFill>
                  <a:prstClr val="black"/>
                </a:solidFill>
              </a:rPr>
              <a:t>提供組織と</a:t>
            </a:r>
            <a:r>
              <a:rPr lang="ja-JP" altLang="en-US" sz="2200" dirty="0" smtClean="0">
                <a:solidFill>
                  <a:prstClr val="black"/>
                </a:solidFill>
              </a:rPr>
              <a:t>協働し、ボランティアの呼びかけやサービスの案内等の広報支援、養成研修、スキルアップ研修等を行う。</a:t>
            </a:r>
            <a:br>
              <a:rPr lang="ja-JP" altLang="en-US" sz="2200" dirty="0" smtClean="0">
                <a:solidFill>
                  <a:prstClr val="black"/>
                </a:solidFill>
              </a:rPr>
            </a:br>
            <a:r>
              <a:rPr lang="ja-JP" altLang="en-US" sz="2200" dirty="0" smtClean="0">
                <a:solidFill>
                  <a:prstClr val="black"/>
                </a:solidFill>
              </a:rPr>
              <a:t>・同種の活動を行っている団体の情報交換や連絡の場を設けたり、協働を促す。</a:t>
            </a:r>
            <a:br>
              <a:rPr lang="ja-JP" altLang="en-US" sz="2200" dirty="0" smtClean="0">
                <a:solidFill>
                  <a:prstClr val="black"/>
                </a:solidFill>
              </a:rPr>
            </a:br>
            <a:r>
              <a:rPr lang="ja-JP" altLang="en-US" sz="2200" dirty="0" smtClean="0">
                <a:solidFill>
                  <a:prstClr val="black"/>
                </a:solidFill>
              </a:rPr>
              <a:t>・継続的な活動を行う組織への、事務所・コーディネーター等の確保に関する支援方策の検討。</a:t>
            </a:r>
          </a:p>
          <a:p>
            <a:pPr marL="357188" indent="-185738">
              <a:spcBef>
                <a:spcPct val="20000"/>
              </a:spcBef>
            </a:pPr>
            <a:r>
              <a:rPr lang="ja-JP" altLang="en-US" sz="2200" dirty="0" smtClean="0">
                <a:solidFill>
                  <a:prstClr val="black"/>
                </a:solidFill>
              </a:rPr>
              <a:t>○行政からの情報提供や意見交換の促進</a:t>
            </a:r>
            <a:br>
              <a:rPr lang="ja-JP" altLang="en-US" sz="2200" dirty="0" smtClean="0">
                <a:solidFill>
                  <a:prstClr val="black"/>
                </a:solidFill>
              </a:rPr>
            </a:br>
            <a:r>
              <a:rPr lang="ja-JP" altLang="en-US" sz="2200" dirty="0" smtClean="0">
                <a:solidFill>
                  <a:prstClr val="black"/>
                </a:solidFill>
              </a:rPr>
              <a:t>・行政の施策等の情報をコーディネーターやサービス提供主体に提供し、定期的な意見交換の場を設けるなど、行政との連携や施策の計画的な推進を促進する</a:t>
            </a:r>
          </a:p>
        </p:txBody>
      </p:sp>
      <p:sp>
        <p:nvSpPr>
          <p:cNvPr id="4" name="タイトル 1"/>
          <p:cNvSpPr txBox="1">
            <a:spLocks/>
          </p:cNvSpPr>
          <p:nvPr/>
        </p:nvSpPr>
        <p:spPr>
          <a:xfrm>
            <a:off x="0" y="115888"/>
            <a:ext cx="8229600"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第１層のコーディネーターの活動</a:t>
            </a:r>
            <a:endParaRPr lang="ja-JP" altLang="en-US" sz="3200" dirty="0"/>
          </a:p>
        </p:txBody>
      </p:sp>
    </p:spTree>
    <p:extLst>
      <p:ext uri="{BB962C8B-B14F-4D97-AF65-F5344CB8AC3E}">
        <p14:creationId xmlns:p14="http://schemas.microsoft.com/office/powerpoint/2010/main" val="2179837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1124744"/>
            <a:ext cx="8964488" cy="5472608"/>
          </a:xfrm>
          <a:prstGeom prst="rect">
            <a:avLst/>
          </a:prstGeom>
        </p:spPr>
        <p:txBody>
          <a:bodyPr vert="horz" lIns="91440" tIns="45720" rIns="91440" bIns="45720" rtlCol="0">
            <a:noAutofit/>
          </a:bodyPr>
          <a:lstStyle/>
          <a:p>
            <a:pPr marL="357188" indent="-171450"/>
            <a:r>
              <a:rPr lang="ja-JP" altLang="en-US" sz="2200" dirty="0" smtClean="0">
                <a:solidFill>
                  <a:prstClr val="black"/>
                </a:solidFill>
              </a:rPr>
              <a:t>○生活支援サービスについてのニーズ把握</a:t>
            </a:r>
            <a:br>
              <a:rPr lang="ja-JP" altLang="en-US" sz="2200" dirty="0" smtClean="0">
                <a:solidFill>
                  <a:prstClr val="black"/>
                </a:solidFill>
              </a:rPr>
            </a:br>
            <a:r>
              <a:rPr lang="ja-JP" altLang="en-US" sz="2200" dirty="0" smtClean="0">
                <a:solidFill>
                  <a:prstClr val="black"/>
                </a:solidFill>
              </a:rPr>
              <a:t>・地域包括支援センター等と協働して既存の情報を活用し、小地域ごとにニーズを明らかにする。</a:t>
            </a:r>
            <a:br>
              <a:rPr lang="ja-JP" altLang="en-US" sz="2200" dirty="0" smtClean="0">
                <a:solidFill>
                  <a:prstClr val="black"/>
                </a:solidFill>
              </a:rPr>
            </a:br>
            <a:r>
              <a:rPr lang="ja-JP" altLang="en-US" sz="2200" dirty="0" smtClean="0">
                <a:solidFill>
                  <a:prstClr val="black"/>
                </a:solidFill>
              </a:rPr>
              <a:t>・地域の住民組織等との日常的な意見交換</a:t>
            </a:r>
            <a:endParaRPr lang="en-US" altLang="ja-JP" sz="2200" dirty="0" smtClean="0">
              <a:solidFill>
                <a:prstClr val="black"/>
              </a:solidFill>
            </a:endParaRPr>
          </a:p>
          <a:p>
            <a:pPr marL="357188" indent="-171450"/>
            <a:r>
              <a:rPr lang="ja-JP" altLang="en-US" sz="2200" dirty="0" smtClean="0">
                <a:solidFill>
                  <a:prstClr val="black"/>
                </a:solidFill>
              </a:rPr>
              <a:t>○圏域の活動団体・社会資源の把握</a:t>
            </a:r>
            <a:br>
              <a:rPr lang="ja-JP" altLang="en-US" sz="2200" dirty="0" smtClean="0">
                <a:solidFill>
                  <a:prstClr val="black"/>
                </a:solidFill>
              </a:rPr>
            </a:br>
            <a:r>
              <a:rPr lang="ja-JP" altLang="en-US" sz="2200" dirty="0" smtClean="0">
                <a:solidFill>
                  <a:prstClr val="black"/>
                </a:solidFill>
              </a:rPr>
              <a:t>・生活支援サービスを行っている団体、サロン活動の拠点、高齢者がよく買い物にいく商店街、地域密着型の企業など社会資源を把握する</a:t>
            </a:r>
            <a:endParaRPr lang="en-US" altLang="ja-JP" sz="2200" dirty="0" smtClean="0">
              <a:solidFill>
                <a:prstClr val="black"/>
              </a:solidFill>
            </a:endParaRPr>
          </a:p>
          <a:p>
            <a:pPr marL="357188" indent="-171450"/>
            <a:r>
              <a:rPr lang="ja-JP" altLang="en-US" sz="2200" dirty="0" smtClean="0">
                <a:solidFill>
                  <a:prstClr val="black"/>
                </a:solidFill>
              </a:rPr>
              <a:t>○圏域に必要なサービスや活動（社会参加・活動の場・居場所等）の開発</a:t>
            </a:r>
            <a:br>
              <a:rPr lang="ja-JP" altLang="en-US" sz="2200" dirty="0" smtClean="0">
                <a:solidFill>
                  <a:prstClr val="black"/>
                </a:solidFill>
              </a:rPr>
            </a:br>
            <a:r>
              <a:rPr lang="ja-JP" altLang="en-US" sz="2200" dirty="0" smtClean="0">
                <a:solidFill>
                  <a:prstClr val="black"/>
                </a:solidFill>
              </a:rPr>
              <a:t>・開発視点は第１層のコーディネーターの活動と同様。住民の気づきの支援など、活動の支援と開発を一体的に進めていく</a:t>
            </a:r>
            <a:endParaRPr lang="en-US" altLang="ja-JP" sz="2200" dirty="0" smtClean="0">
              <a:solidFill>
                <a:prstClr val="black"/>
              </a:solidFill>
            </a:endParaRPr>
          </a:p>
          <a:p>
            <a:pPr marL="357188" indent="-171450"/>
            <a:r>
              <a:rPr lang="ja-JP" altLang="en-US" sz="2200" dirty="0" smtClean="0">
                <a:solidFill>
                  <a:prstClr val="black"/>
                </a:solidFill>
              </a:rPr>
              <a:t>○地域への情報提供と利用者のサービスへの結び付け</a:t>
            </a:r>
            <a:br>
              <a:rPr lang="ja-JP" altLang="en-US" sz="2200" dirty="0" smtClean="0">
                <a:solidFill>
                  <a:prstClr val="black"/>
                </a:solidFill>
              </a:rPr>
            </a:br>
            <a:r>
              <a:rPr lang="ja-JP" altLang="en-US" sz="2200" dirty="0" smtClean="0">
                <a:solidFill>
                  <a:prstClr val="black"/>
                </a:solidFill>
              </a:rPr>
              <a:t>・生活支援サービスの情報をリストや冊子にまとめ、利用者、地域の支援者・活動者、居宅介護支援事業所等に提供する</a:t>
            </a:r>
            <a:endParaRPr lang="en-US" altLang="ja-JP" sz="2200" dirty="0" smtClean="0">
              <a:solidFill>
                <a:prstClr val="black"/>
              </a:solidFill>
            </a:endParaRPr>
          </a:p>
          <a:p>
            <a:pPr marL="357188" indent="-171450"/>
            <a:r>
              <a:rPr lang="ja-JP" altLang="en-US" sz="2200" dirty="0" smtClean="0">
                <a:solidFill>
                  <a:prstClr val="black"/>
                </a:solidFill>
              </a:rPr>
              <a:t>○サービス提供主体・地域の諸団体、居宅介護支援・介護サービス事業所間の日常的な連携・協働の促進</a:t>
            </a:r>
            <a:br>
              <a:rPr lang="ja-JP" altLang="en-US" sz="2200" dirty="0" smtClean="0">
                <a:solidFill>
                  <a:prstClr val="black"/>
                </a:solidFill>
              </a:rPr>
            </a:br>
            <a:r>
              <a:rPr lang="ja-JP" altLang="en-US" sz="2200" dirty="0" smtClean="0">
                <a:solidFill>
                  <a:prstClr val="black"/>
                </a:solidFill>
              </a:rPr>
              <a:t>・互いの役割分担等についての共通認識の醸成</a:t>
            </a:r>
            <a:endParaRPr lang="en-US" altLang="ja-JP" sz="2200" dirty="0" smtClean="0">
              <a:solidFill>
                <a:prstClr val="black"/>
              </a:solidFill>
            </a:endParaRPr>
          </a:p>
          <a:p>
            <a:pPr marL="357188" indent="-185738">
              <a:spcBef>
                <a:spcPct val="20000"/>
              </a:spcBef>
            </a:pPr>
            <a:endParaRPr lang="en-US" altLang="ja-JP" sz="2200" dirty="0" smtClean="0">
              <a:solidFill>
                <a:prstClr val="black"/>
              </a:solidFill>
            </a:endParaRPr>
          </a:p>
        </p:txBody>
      </p:sp>
      <p:sp>
        <p:nvSpPr>
          <p:cNvPr id="3" name="タイトル 1"/>
          <p:cNvSpPr txBox="1">
            <a:spLocks/>
          </p:cNvSpPr>
          <p:nvPr/>
        </p:nvSpPr>
        <p:spPr>
          <a:xfrm>
            <a:off x="0" y="115888"/>
            <a:ext cx="8229600"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第２層のコーディネーターの活動</a:t>
            </a:r>
            <a:endParaRPr lang="ja-JP" altLang="en-US" sz="3200" dirty="0"/>
          </a:p>
        </p:txBody>
      </p:sp>
    </p:spTree>
    <p:extLst>
      <p:ext uri="{BB962C8B-B14F-4D97-AF65-F5344CB8AC3E}">
        <p14:creationId xmlns:p14="http://schemas.microsoft.com/office/powerpoint/2010/main" val="1658712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1124744"/>
            <a:ext cx="8964488" cy="5472608"/>
          </a:xfrm>
          <a:prstGeom prst="rect">
            <a:avLst/>
          </a:prstGeom>
        </p:spPr>
        <p:txBody>
          <a:bodyPr vert="horz" lIns="91440" tIns="45720" rIns="91440" bIns="45720" rtlCol="0">
            <a:noAutofit/>
          </a:bodyPr>
          <a:lstStyle/>
          <a:p>
            <a:pPr marL="357188" indent="-171450"/>
            <a:r>
              <a:rPr lang="ja-JP" altLang="en-US" sz="2200" dirty="0" smtClean="0">
                <a:solidFill>
                  <a:prstClr val="black"/>
                </a:solidFill>
              </a:rPr>
              <a:t>○支援を必要とする人のアセスメントと</a:t>
            </a:r>
            <a:r>
              <a:rPr lang="ja-JP" altLang="en-US" sz="2200" dirty="0" smtClean="0"/>
              <a:t>生活支援プランづくり</a:t>
            </a:r>
            <a:r>
              <a:rPr lang="ja-JP" altLang="en-US" sz="2200" dirty="0" smtClean="0">
                <a:solidFill>
                  <a:prstClr val="black"/>
                </a:solidFill>
              </a:rPr>
              <a:t>のお手伝い</a:t>
            </a:r>
            <a:br>
              <a:rPr lang="ja-JP" altLang="en-US" sz="2200" dirty="0" smtClean="0">
                <a:solidFill>
                  <a:prstClr val="black"/>
                </a:solidFill>
              </a:rPr>
            </a:br>
            <a:r>
              <a:rPr lang="ja-JP" altLang="en-US" sz="2200" dirty="0" smtClean="0">
                <a:solidFill>
                  <a:prstClr val="black"/>
                </a:solidFill>
              </a:rPr>
              <a:t>・利用者が地域の支援を得ながら、地域で自分らしい生活を続けることが出来る生活支援プランを、利用者と一緒に考えていく</a:t>
            </a:r>
          </a:p>
          <a:p>
            <a:pPr marL="357188" indent="-171450"/>
            <a:endParaRPr lang="ja-JP" altLang="en-US" sz="2200" dirty="0" smtClean="0">
              <a:solidFill>
                <a:prstClr val="black"/>
              </a:solidFill>
            </a:endParaRPr>
          </a:p>
          <a:p>
            <a:pPr marL="357188" indent="-171450"/>
            <a:r>
              <a:rPr lang="ja-JP" altLang="en-US" sz="2200" dirty="0" smtClean="0">
                <a:solidFill>
                  <a:prstClr val="black"/>
                </a:solidFill>
              </a:rPr>
              <a:t>○サービスの担い手の支援</a:t>
            </a:r>
            <a:br>
              <a:rPr lang="ja-JP" altLang="en-US" sz="2200" dirty="0" smtClean="0">
                <a:solidFill>
                  <a:prstClr val="black"/>
                </a:solidFill>
              </a:rPr>
            </a:br>
            <a:r>
              <a:rPr lang="ja-JP" altLang="en-US" sz="2200" dirty="0" smtClean="0">
                <a:solidFill>
                  <a:prstClr val="black"/>
                </a:solidFill>
              </a:rPr>
              <a:t>・担い手が、不安なく意欲を持ち活動し続けることが出来るよう、技能習得のための研修などを行う</a:t>
            </a:r>
          </a:p>
          <a:p>
            <a:pPr marL="357188" indent="-171450"/>
            <a:endParaRPr lang="ja-JP" altLang="en-US" sz="2200" dirty="0" smtClean="0">
              <a:solidFill>
                <a:prstClr val="black"/>
              </a:solidFill>
            </a:endParaRPr>
          </a:p>
          <a:p>
            <a:pPr marL="357188" indent="-171450"/>
            <a:r>
              <a:rPr lang="ja-JP" altLang="en-US" sz="2200" dirty="0" smtClean="0">
                <a:solidFill>
                  <a:prstClr val="black"/>
                </a:solidFill>
              </a:rPr>
              <a:t>○サービス提供時の関係機関との調整</a:t>
            </a:r>
            <a:br>
              <a:rPr lang="ja-JP" altLang="en-US" sz="2200" dirty="0" smtClean="0">
                <a:solidFill>
                  <a:prstClr val="black"/>
                </a:solidFill>
              </a:rPr>
            </a:br>
            <a:r>
              <a:rPr lang="ja-JP" altLang="en-US" sz="2200" dirty="0" smtClean="0">
                <a:solidFill>
                  <a:prstClr val="black"/>
                </a:solidFill>
              </a:rPr>
              <a:t>・利用者の生活ニーズを代弁し、活動の担い手側に立ち、担い手の声や課題を専門職等に対し代弁する</a:t>
            </a:r>
          </a:p>
          <a:p>
            <a:pPr marL="357188" indent="-171450"/>
            <a:r>
              <a:rPr lang="ja-JP" altLang="en-US" sz="2200" dirty="0" smtClean="0">
                <a:solidFill>
                  <a:prstClr val="black"/>
                </a:solidFill>
              </a:rPr>
              <a:t/>
            </a:r>
            <a:br>
              <a:rPr lang="ja-JP" altLang="en-US" sz="2200" dirty="0" smtClean="0">
                <a:solidFill>
                  <a:prstClr val="black"/>
                </a:solidFill>
              </a:rPr>
            </a:br>
            <a:endParaRPr lang="en-US" altLang="ja-JP" sz="2200" dirty="0" smtClean="0">
              <a:solidFill>
                <a:prstClr val="black"/>
              </a:solidFill>
            </a:endParaRPr>
          </a:p>
        </p:txBody>
      </p:sp>
      <p:sp>
        <p:nvSpPr>
          <p:cNvPr id="3" name="タイトル 1"/>
          <p:cNvSpPr txBox="1">
            <a:spLocks/>
          </p:cNvSpPr>
          <p:nvPr/>
        </p:nvSpPr>
        <p:spPr>
          <a:xfrm>
            <a:off x="0" y="115888"/>
            <a:ext cx="8229600"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第３層のコーディネーターの活動</a:t>
            </a:r>
            <a:endParaRPr lang="ja-JP" altLang="en-US" sz="3200" dirty="0"/>
          </a:p>
        </p:txBody>
      </p:sp>
    </p:spTree>
    <p:extLst>
      <p:ext uri="{BB962C8B-B14F-4D97-AF65-F5344CB8AC3E}">
        <p14:creationId xmlns:p14="http://schemas.microsoft.com/office/powerpoint/2010/main" val="368108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275268" y="188640"/>
            <a:ext cx="8689220" cy="6480720"/>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600" dirty="0"/>
              <a:t>（３）協議体の目的・役割等</a:t>
            </a:r>
          </a:p>
          <a:p>
            <a:pPr marL="0" indent="0">
              <a:buNone/>
            </a:pPr>
            <a:r>
              <a:rPr lang="ja-JP" altLang="en-US" sz="2600" dirty="0"/>
              <a:t>①　協議体の設置目的 </a:t>
            </a:r>
          </a:p>
          <a:p>
            <a:pPr marL="0" indent="0">
              <a:buNone/>
            </a:pPr>
            <a:r>
              <a:rPr lang="ja-JP" altLang="en-US" sz="2600" dirty="0"/>
              <a:t>　生活</a:t>
            </a:r>
            <a:r>
              <a:rPr lang="ja-JP" altLang="en-US" sz="2600" dirty="0" smtClean="0"/>
              <a:t>支援・介護予防サービスの体制整備</a:t>
            </a:r>
            <a:r>
              <a:rPr lang="ja-JP" altLang="en-US" sz="2600" dirty="0"/>
              <a:t>に向けて、多様な主体の参画が求められることから、市町村が主体となって、「定期的な情報の共有・連携強化の場」として設置することにより、多様な主体間の情報共有及び連携・協働による</a:t>
            </a:r>
            <a:r>
              <a:rPr lang="ja-JP" altLang="en-US" sz="2600" u="sng" dirty="0"/>
              <a:t>サービスや資源開発等を推進することを目的とする</a:t>
            </a:r>
            <a:r>
              <a:rPr lang="ja-JP" altLang="en-US" sz="2600" dirty="0" smtClean="0"/>
              <a:t>。</a:t>
            </a:r>
            <a:endParaRPr lang="en-US" altLang="ja-JP" sz="2600" dirty="0" smtClean="0"/>
          </a:p>
          <a:p>
            <a:pPr marL="0" indent="0">
              <a:buNone/>
            </a:pPr>
            <a:endParaRPr lang="en-US" altLang="ja-JP" sz="2600" dirty="0" smtClean="0"/>
          </a:p>
          <a:p>
            <a:pPr marL="0" indent="0">
              <a:spcBef>
                <a:spcPts val="0"/>
              </a:spcBef>
              <a:buNone/>
            </a:pPr>
            <a:r>
              <a:rPr lang="ja-JP" altLang="en-US" sz="2600" dirty="0" smtClean="0"/>
              <a:t>②　協議体の役割等</a:t>
            </a:r>
          </a:p>
          <a:p>
            <a:pPr marL="0" indent="0">
              <a:spcBef>
                <a:spcPts val="0"/>
              </a:spcBef>
              <a:buNone/>
            </a:pPr>
            <a:r>
              <a:rPr lang="ja-JP" altLang="en-US" sz="2600" dirty="0" smtClean="0"/>
              <a:t>○コーディネーターの組織的な補完</a:t>
            </a:r>
          </a:p>
          <a:p>
            <a:pPr marL="0" indent="0">
              <a:spcBef>
                <a:spcPts val="0"/>
              </a:spcBef>
              <a:buNone/>
            </a:pPr>
            <a:r>
              <a:rPr lang="ja-JP" altLang="en-US" sz="2600" dirty="0" smtClean="0"/>
              <a:t>○地域ニーズの把握（アンケート調査やマッピング等の実施）</a:t>
            </a:r>
          </a:p>
          <a:p>
            <a:pPr marL="0" indent="0">
              <a:spcBef>
                <a:spcPts val="0"/>
              </a:spcBef>
              <a:buNone/>
            </a:pPr>
            <a:r>
              <a:rPr lang="ja-JP" altLang="en-US" sz="2600" dirty="0" smtClean="0"/>
              <a:t>○情報の見える化の推進</a:t>
            </a:r>
          </a:p>
          <a:p>
            <a:pPr marL="0" indent="0">
              <a:spcBef>
                <a:spcPts val="0"/>
              </a:spcBef>
              <a:buNone/>
            </a:pPr>
            <a:r>
              <a:rPr lang="ja-JP" altLang="en-US" sz="2600" dirty="0" smtClean="0"/>
              <a:t>○企画、立案、方針策定を行う場</a:t>
            </a:r>
          </a:p>
          <a:p>
            <a:pPr marL="0" indent="0">
              <a:spcBef>
                <a:spcPts val="0"/>
              </a:spcBef>
              <a:buNone/>
            </a:pPr>
            <a:r>
              <a:rPr lang="ja-JP" altLang="en-US" sz="2600" dirty="0" smtClean="0"/>
              <a:t>○地域づくりにおける意識の統一を図る場</a:t>
            </a:r>
          </a:p>
          <a:p>
            <a:pPr marL="0" indent="0">
              <a:spcBef>
                <a:spcPts val="0"/>
              </a:spcBef>
              <a:buNone/>
            </a:pPr>
            <a:r>
              <a:rPr lang="ja-JP" altLang="en-US" sz="2600" dirty="0" smtClean="0"/>
              <a:t>○情報交換の場</a:t>
            </a:r>
          </a:p>
          <a:p>
            <a:pPr marL="0" indent="0">
              <a:spcBef>
                <a:spcPts val="0"/>
              </a:spcBef>
              <a:buNone/>
            </a:pPr>
            <a:r>
              <a:rPr lang="ja-JP" altLang="en-US" sz="2600" dirty="0" smtClean="0"/>
              <a:t>○働きかけの場</a:t>
            </a:r>
            <a:endParaRPr lang="ja-JP" altLang="en-US" sz="2600" dirty="0"/>
          </a:p>
          <a:p>
            <a:pPr marL="0" indent="0">
              <a:buNone/>
            </a:pPr>
            <a:endParaRPr lang="ja-JP" altLang="en-US" sz="2600" dirty="0"/>
          </a:p>
        </p:txBody>
      </p:sp>
    </p:spTree>
    <p:extLst>
      <p:ext uri="{BB962C8B-B14F-4D97-AF65-F5344CB8AC3E}">
        <p14:creationId xmlns:p14="http://schemas.microsoft.com/office/powerpoint/2010/main" val="3262012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88640"/>
            <a:ext cx="8784976" cy="5040560"/>
          </a:xfrm>
          <a:ln>
            <a:solidFill>
              <a:schemeClr val="tx1"/>
            </a:solidFill>
          </a:ln>
        </p:spPr>
        <p:txBody>
          <a:bodyPr>
            <a:noAutofit/>
          </a:bodyPr>
          <a:lstStyle/>
          <a:p>
            <a:pPr marL="0" indent="0">
              <a:spcBef>
                <a:spcPts val="0"/>
              </a:spcBef>
              <a:buNone/>
            </a:pPr>
            <a:r>
              <a:rPr lang="ja-JP" altLang="en-US" sz="2400" dirty="0"/>
              <a:t>③　協議体の設置主体 </a:t>
            </a:r>
          </a:p>
          <a:p>
            <a:pPr marL="0" indent="0">
              <a:spcBef>
                <a:spcPts val="0"/>
              </a:spcBef>
              <a:buNone/>
            </a:pPr>
            <a:r>
              <a:rPr lang="ja-JP" altLang="en-US" sz="2400" dirty="0"/>
              <a:t>　</a:t>
            </a:r>
            <a:r>
              <a:rPr lang="ja-JP" altLang="en-US" sz="2400" dirty="0" smtClean="0"/>
              <a:t>市町村が地域</a:t>
            </a:r>
            <a:r>
              <a:rPr lang="ja-JP" altLang="en-US" sz="2400" dirty="0"/>
              <a:t>の関係者</a:t>
            </a:r>
            <a:r>
              <a:rPr lang="ja-JP" altLang="en-US" sz="2400" dirty="0" smtClean="0"/>
              <a:t>のネットワーク化</a:t>
            </a:r>
            <a:r>
              <a:rPr lang="ja-JP" altLang="en-US" sz="2400" dirty="0"/>
              <a:t>を</a:t>
            </a:r>
            <a:r>
              <a:rPr lang="ja-JP" altLang="en-US" sz="2400" dirty="0" smtClean="0"/>
              <a:t>図り協議体</a:t>
            </a:r>
            <a:r>
              <a:rPr lang="ja-JP" altLang="en-US" sz="2400" dirty="0"/>
              <a:t>を設置する</a:t>
            </a:r>
            <a:r>
              <a:rPr lang="ja-JP" altLang="en-US" sz="2400" dirty="0" smtClean="0"/>
              <a:t>。</a:t>
            </a:r>
            <a:endParaRPr lang="en-US" altLang="ja-JP" sz="2400" dirty="0" smtClean="0"/>
          </a:p>
          <a:p>
            <a:pPr marL="0" indent="0">
              <a:spcBef>
                <a:spcPts val="0"/>
              </a:spcBef>
              <a:buNone/>
            </a:pPr>
            <a:r>
              <a:rPr lang="ja-JP" altLang="en-US" sz="2400" dirty="0" smtClean="0"/>
              <a:t>④　協議体の構成団体等</a:t>
            </a:r>
          </a:p>
          <a:p>
            <a:pPr marL="273050" indent="-93663">
              <a:spcBef>
                <a:spcPts val="0"/>
              </a:spcBef>
              <a:buNone/>
            </a:pPr>
            <a:r>
              <a:rPr lang="ja-JP" altLang="en-US" sz="2400" dirty="0" smtClean="0"/>
              <a:t>・行政機関（市町村、地域包括支援センター等）</a:t>
            </a:r>
          </a:p>
          <a:p>
            <a:pPr marL="273050" indent="-93663">
              <a:spcBef>
                <a:spcPts val="0"/>
              </a:spcBef>
              <a:buNone/>
            </a:pPr>
            <a:r>
              <a:rPr lang="ja-JP" altLang="en-US" sz="2400" dirty="0" smtClean="0"/>
              <a:t>・コーディネーター</a:t>
            </a:r>
          </a:p>
          <a:p>
            <a:pPr marL="273050" indent="-93663">
              <a:spcBef>
                <a:spcPts val="0"/>
              </a:spcBef>
              <a:buNone/>
            </a:pPr>
            <a:r>
              <a:rPr lang="ja-JP" altLang="en-US" sz="2400" dirty="0" smtClean="0"/>
              <a:t>・地域の関係者（ＮＰＯ、社会福祉法人、社会福祉協議会、地縁組織、協同組合、民間企業、ボランティア団体、介護サービス事業者、シルバー人材センター等）</a:t>
            </a:r>
          </a:p>
          <a:p>
            <a:pPr marL="536575" indent="-93663">
              <a:spcBef>
                <a:spcPts val="0"/>
              </a:spcBef>
              <a:buNone/>
            </a:pPr>
            <a:r>
              <a:rPr lang="en-US" altLang="ja-JP" sz="2400" dirty="0" smtClean="0"/>
              <a:t>※</a:t>
            </a:r>
            <a:r>
              <a:rPr lang="ja-JP" altLang="en-US" sz="2400" dirty="0" smtClean="0"/>
              <a:t>この</a:t>
            </a:r>
            <a:r>
              <a:rPr lang="ja-JP" altLang="en-US" sz="2400" dirty="0"/>
              <a:t>他にも地域の実情に応じて適宜参画者を募ることが望ましい。</a:t>
            </a:r>
            <a:endParaRPr lang="en-US" altLang="ja-JP" sz="2400" dirty="0" smtClean="0"/>
          </a:p>
          <a:p>
            <a:pPr marL="0" indent="0">
              <a:spcBef>
                <a:spcPts val="0"/>
              </a:spcBef>
              <a:buNone/>
            </a:pPr>
            <a:r>
              <a:rPr lang="ja-JP" altLang="en-US" sz="2400" dirty="0" smtClean="0"/>
              <a:t>⑤費用負担</a:t>
            </a:r>
            <a:endParaRPr lang="en-US" altLang="ja-JP" sz="2400" dirty="0"/>
          </a:p>
          <a:p>
            <a:pPr marL="0" indent="0">
              <a:spcBef>
                <a:spcPts val="0"/>
              </a:spcBef>
              <a:buNone/>
            </a:pPr>
            <a:r>
              <a:rPr lang="ja-JP" altLang="en-US" sz="2400" dirty="0" smtClean="0"/>
              <a:t>人件費、委託費、活動費用については、地域支援事業の包括的支援事業（生活支援体制整備事業）の対象</a:t>
            </a:r>
            <a:endParaRPr lang="ja-JP" altLang="en-US" sz="2400" dirty="0"/>
          </a:p>
        </p:txBody>
      </p:sp>
      <p:sp>
        <p:nvSpPr>
          <p:cNvPr id="4" name="テキスト ボックス 3"/>
          <p:cNvSpPr txBox="1"/>
          <p:nvPr/>
        </p:nvSpPr>
        <p:spPr>
          <a:xfrm>
            <a:off x="323528" y="5229200"/>
            <a:ext cx="8496944" cy="1323439"/>
          </a:xfrm>
          <a:prstGeom prst="rect">
            <a:avLst/>
          </a:prstGeom>
          <a:noFill/>
        </p:spPr>
        <p:txBody>
          <a:bodyPr wrap="square" rtlCol="0">
            <a:spAutoFit/>
          </a:bodyPr>
          <a:lstStyle/>
          <a:p>
            <a:pPr marL="274638" indent="-274638"/>
            <a:r>
              <a:rPr kumimoji="1" lang="en-US" altLang="ja-JP" sz="2000" dirty="0" smtClean="0"/>
              <a:t>※</a:t>
            </a:r>
            <a:r>
              <a:rPr kumimoji="1" lang="ja-JP" altLang="en-US" sz="2000" dirty="0" smtClean="0"/>
              <a:t>コーディネーターの配置、協議体の設置形態は、地域の実情に応じて既存の資源を活用した様々なあり方を想定</a:t>
            </a:r>
          </a:p>
          <a:p>
            <a:pPr marL="274638" indent="-274638"/>
            <a:r>
              <a:rPr lang="en-US" altLang="ja-JP" sz="2000" dirty="0" smtClean="0"/>
              <a:t>※</a:t>
            </a:r>
            <a:r>
              <a:rPr lang="ja-JP" altLang="en-US" sz="2000" dirty="0" smtClean="0"/>
              <a:t>コーディネーターの活動、協議体の協議のいずれも、地域の公益的な活動の視点、公平中立な視点が大切</a:t>
            </a:r>
            <a:endParaRPr kumimoji="1" lang="ja-JP" altLang="en-US" sz="2000" dirty="0"/>
          </a:p>
        </p:txBody>
      </p:sp>
    </p:spTree>
    <p:extLst>
      <p:ext uri="{BB962C8B-B14F-4D97-AF65-F5344CB8AC3E}">
        <p14:creationId xmlns:p14="http://schemas.microsoft.com/office/powerpoint/2010/main" val="2966463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16456" y="692696"/>
            <a:ext cx="8911120" cy="5760640"/>
          </a:xfrm>
          <a:prstGeom prst="rect">
            <a:avLst/>
          </a:prstGeom>
          <a:noFill/>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ja-JP" sz="1800" b="1" dirty="0" smtClean="0">
                <a:latin typeface="ＭＳ ゴシック" panose="020B0609070205080204" pitchFamily="49" charset="-128"/>
                <a:ea typeface="ＭＳ ゴシック" panose="020B0609070205080204" pitchFamily="49" charset="-128"/>
              </a:rPr>
              <a:t>①</a:t>
            </a:r>
            <a:r>
              <a:rPr lang="ja-JP" altLang="ja-JP" sz="1800" b="1" u="sng" dirty="0" smtClean="0">
                <a:latin typeface="ＭＳ ゴシック" panose="020B0609070205080204" pitchFamily="49" charset="-128"/>
                <a:ea typeface="ＭＳ ゴシック" panose="020B0609070205080204" pitchFamily="49" charset="-128"/>
              </a:rPr>
              <a:t>地域包括支援センター型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佐々町地域包括支援センター（長崎県佐々町）の取組事例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　地域包括支援センターの３職種（保健師・社会福祉士・主任介護支援専門員</a:t>
            </a:r>
            <a:r>
              <a:rPr lang="ja-JP" altLang="ja-JP" sz="1400" dirty="0" smtClean="0">
                <a:latin typeface="ＭＳ ゴシック" panose="020B0609070205080204" pitchFamily="49" charset="-128"/>
                <a:ea typeface="ＭＳ ゴシック" panose="020B0609070205080204" pitchFamily="49" charset="-128"/>
              </a:rPr>
              <a:t>）が</a:t>
            </a:r>
            <a:r>
              <a:rPr lang="ja-JP" altLang="ja-JP" sz="1400" dirty="0">
                <a:latin typeface="ＭＳ ゴシック" panose="020B0609070205080204" pitchFamily="49" charset="-128"/>
                <a:ea typeface="ＭＳ ゴシック" panose="020B0609070205080204" pitchFamily="49" charset="-128"/>
              </a:rPr>
              <a:t>中核となって設置した事例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②</a:t>
            </a:r>
            <a:r>
              <a:rPr lang="ja-JP" altLang="ja-JP" sz="1800" b="1" u="sng" dirty="0" smtClean="0">
                <a:latin typeface="ＭＳ ゴシック" panose="020B0609070205080204" pitchFamily="49" charset="-128"/>
                <a:ea typeface="ＭＳ ゴシック" panose="020B0609070205080204" pitchFamily="49" charset="-128"/>
              </a:rPr>
              <a:t>住民・行政等協働型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神奈川県平塚市（町内福祉村事業）の取組事例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行政が仕組みづくり（制度化）を実施し、住民と協働して設置した事例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③</a:t>
            </a:r>
            <a:r>
              <a:rPr lang="ja-JP" altLang="ja-JP" sz="1800" b="1" u="sng" dirty="0" smtClean="0">
                <a:latin typeface="ＭＳ ゴシック" panose="020B0609070205080204" pitchFamily="49" charset="-128"/>
                <a:ea typeface="ＭＳ ゴシック" panose="020B0609070205080204" pitchFamily="49" charset="-128"/>
              </a:rPr>
              <a:t>社会福祉協議会型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伊賀市社会福祉協議会（三重県伊賀市）の取組事例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社会福祉協議会が中核となり、市町村と協働して設置した事例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④</a:t>
            </a:r>
            <a:r>
              <a:rPr lang="ja-JP" altLang="ja-JP" sz="1800" b="1" u="sng" dirty="0" smtClean="0">
                <a:latin typeface="ＭＳ ゴシック" panose="020B0609070205080204" pitchFamily="49" charset="-128"/>
                <a:ea typeface="ＭＳ ゴシック" panose="020B0609070205080204" pitchFamily="49" charset="-128"/>
              </a:rPr>
              <a:t>ＮＰＯ型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ＮＰＯ法人ふらっとステーション・ドリーム（神奈川県横浜市）の取組事例</a:t>
            </a:r>
            <a:r>
              <a:rPr lang="en-US" altLang="ja-JP" sz="1400" dirty="0" smtClean="0">
                <a:latin typeface="ＭＳ ゴシック" panose="020B0609070205080204" pitchFamily="49" charset="-128"/>
                <a:ea typeface="ＭＳ ゴシック" panose="020B0609070205080204" pitchFamily="49" charset="-128"/>
              </a:rPr>
              <a:t>】</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ＮＰＯ法人介護者サポートネットワークセンターアラジン（東京都杉並区）の取組事例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テーマ型の活動を行うＮＰＯが中核となり、市町村と協働して設置した事例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⑤</a:t>
            </a:r>
            <a:r>
              <a:rPr lang="ja-JP" altLang="ja-JP" sz="1800" b="1" u="sng" dirty="0" smtClean="0">
                <a:latin typeface="ＭＳ ゴシック" panose="020B0609070205080204" pitchFamily="49" charset="-128"/>
                <a:ea typeface="ＭＳ ゴシック" panose="020B0609070205080204" pitchFamily="49" charset="-128"/>
              </a:rPr>
              <a:t>中間支援組織型</a:t>
            </a:r>
            <a:endParaRPr lang="ja-JP" altLang="ja-JP" sz="1800" b="1" dirty="0" smtClean="0">
              <a:latin typeface="ＭＳ ゴシック" panose="020B0609070205080204" pitchFamily="49" charset="-128"/>
              <a:ea typeface="ＭＳ ゴシック" panose="020B0609070205080204" pitchFamily="49" charset="-128"/>
            </a:endParaRP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ＮＰＯ法人コミュニティ・サポートセンター神戸（兵庫県神戸市）の取組事例</a:t>
            </a:r>
            <a:r>
              <a:rPr lang="en-US" altLang="ja-JP"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自ら</a:t>
            </a:r>
            <a:r>
              <a:rPr lang="ja-JP" altLang="ja-JP" sz="1400" dirty="0">
                <a:latin typeface="ＭＳ ゴシック" panose="020B0609070205080204" pitchFamily="49" charset="-128"/>
                <a:ea typeface="ＭＳ ゴシック" panose="020B0609070205080204" pitchFamily="49" charset="-128"/>
              </a:rPr>
              <a:t>が事業を実施せず、事業を行うＮＰＯを側面から支援するＮＰＯのような組織のはたらきかけ等により設置した事例</a:t>
            </a:r>
          </a:p>
        </p:txBody>
      </p:sp>
      <p:sp>
        <p:nvSpPr>
          <p:cNvPr id="8" name="正方形/長方形 7"/>
          <p:cNvSpPr/>
          <p:nvPr/>
        </p:nvSpPr>
        <p:spPr bwMode="gray">
          <a:xfrm>
            <a:off x="51231" y="1439"/>
            <a:ext cx="9059070" cy="547241"/>
          </a:xfrm>
          <a:prstGeom prst="rect">
            <a:avLst/>
          </a:prstGeom>
          <a:solidFill>
            <a:srgbClr val="7030A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コーディネーター及び協議体設置に係る参考事例</a:t>
            </a:r>
            <a:endParaRPr lang="ja-JP" altLang="en-US" sz="1600" b="1" dirty="0">
              <a:solidFill>
                <a:schemeClr val="bg1"/>
              </a:solidFill>
              <a:latin typeface="+mn-ea"/>
            </a:endParaRPr>
          </a:p>
        </p:txBody>
      </p:sp>
      <p:sp>
        <p:nvSpPr>
          <p:cNvPr id="5" name="スライド番号プレースホルダ 31"/>
          <p:cNvSpPr>
            <a:spLocks noGrp="1"/>
          </p:cNvSpPr>
          <p:nvPr>
            <p:ph type="sldNum" sz="quarter" idx="12"/>
          </p:nvPr>
        </p:nvSpPr>
        <p:spPr>
          <a:xfrm>
            <a:off x="8688242" y="6579522"/>
            <a:ext cx="455758" cy="258654"/>
          </a:xfrm>
        </p:spPr>
        <p:txBody>
          <a:bodyPr/>
          <a:lstStyle/>
          <a:p>
            <a:pPr>
              <a:defRPr/>
            </a:pPr>
            <a:fld id="{AFF62460-EC34-422A-A834-EA8B1E04C307}" type="slidenum">
              <a:rPr lang="en-US" altLang="ja-JP" sz="1600" b="1" smtClean="0">
                <a:solidFill>
                  <a:prstClr val="black"/>
                </a:solidFill>
                <a:latin typeface="+mn-ea"/>
              </a:rPr>
              <a:pPr>
                <a:defRPr/>
              </a:pPr>
              <a:t>17</a:t>
            </a:fld>
            <a:endParaRPr lang="en-US" altLang="ja-JP" sz="1600" b="1" dirty="0">
              <a:solidFill>
                <a:prstClr val="black"/>
              </a:solidFill>
              <a:latin typeface="+mn-ea"/>
            </a:endParaRPr>
          </a:p>
        </p:txBody>
      </p:sp>
    </p:spTree>
    <p:extLst>
      <p:ext uri="{BB962C8B-B14F-4D97-AF65-F5344CB8AC3E}">
        <p14:creationId xmlns:p14="http://schemas.microsoft.com/office/powerpoint/2010/main" val="2185044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932" y="404664"/>
            <a:ext cx="8280920" cy="707886"/>
          </a:xfrm>
          <a:prstGeom prst="rect">
            <a:avLst/>
          </a:prstGeom>
          <a:noFill/>
        </p:spPr>
        <p:txBody>
          <a:bodyPr wrap="square" rtlCol="0">
            <a:spAutoFit/>
          </a:bodyPr>
          <a:lstStyle/>
          <a:p>
            <a:pPr algn="ctr"/>
            <a:r>
              <a:rPr lang="ja-JP" altLang="en-US" sz="2000" b="1" dirty="0" smtClean="0"/>
              <a:t>生活支援サービス協議体</a:t>
            </a:r>
            <a:r>
              <a:rPr kumimoji="1" lang="ja-JP" altLang="en-US" sz="2000" b="1" dirty="0" smtClean="0"/>
              <a:t>の設置、生活支援コーディネーター</a:t>
            </a:r>
            <a:endParaRPr kumimoji="1" lang="en-US" altLang="ja-JP" sz="2000" b="1" dirty="0" smtClean="0"/>
          </a:p>
          <a:p>
            <a:pPr algn="ctr"/>
            <a:r>
              <a:rPr kumimoji="1" lang="ja-JP" altLang="en-US" sz="2000" b="1" dirty="0" smtClean="0"/>
              <a:t>の設置に向けた取組状況について</a:t>
            </a:r>
            <a:endParaRPr kumimoji="1" lang="ja-JP" altLang="en-US" sz="2000" b="1" dirty="0"/>
          </a:p>
        </p:txBody>
      </p:sp>
      <p:sp>
        <p:nvSpPr>
          <p:cNvPr id="4" name="テキスト ボックス 3"/>
          <p:cNvSpPr txBox="1"/>
          <p:nvPr/>
        </p:nvSpPr>
        <p:spPr>
          <a:xfrm>
            <a:off x="138979" y="1120226"/>
            <a:ext cx="8640960" cy="5570756"/>
          </a:xfrm>
          <a:prstGeom prst="rect">
            <a:avLst/>
          </a:prstGeom>
          <a:noFill/>
        </p:spPr>
        <p:txBody>
          <a:bodyPr wrap="square" rtlCol="0">
            <a:spAutoFit/>
          </a:bodyPr>
          <a:lstStyle/>
          <a:p>
            <a:pPr algn="ctr"/>
            <a:r>
              <a:rPr lang="ja-JP" altLang="en-US" sz="2000" b="1" dirty="0" smtClean="0"/>
              <a:t>生活支援コーディネーター：</a:t>
            </a:r>
            <a:r>
              <a:rPr lang="en-US" altLang="ja-JP" sz="2000" b="1" dirty="0" smtClean="0"/>
              <a:t>2</a:t>
            </a:r>
            <a:r>
              <a:rPr lang="ja-JP" altLang="en-US" sz="2000" b="1" dirty="0" smtClean="0"/>
              <a:t>名</a:t>
            </a:r>
            <a:endParaRPr lang="en-US" altLang="ja-JP" sz="2000" b="1" dirty="0" smtClean="0"/>
          </a:p>
          <a:p>
            <a:r>
              <a:rPr lang="ja-JP" altLang="en-US" sz="1600" dirty="0" smtClean="0"/>
              <a:t>・</a:t>
            </a:r>
            <a:r>
              <a:rPr lang="en-US" altLang="ja-JP" sz="1600" dirty="0" smtClean="0"/>
              <a:t>40</a:t>
            </a:r>
            <a:r>
              <a:rPr lang="ja-JP" altLang="en-US" sz="1600" dirty="0" smtClean="0"/>
              <a:t>年以上保健師として活動し地域に精通している方</a:t>
            </a:r>
            <a:r>
              <a:rPr lang="en-US" altLang="ja-JP" sz="1600" dirty="0" smtClean="0"/>
              <a:t>1</a:t>
            </a:r>
            <a:r>
              <a:rPr lang="ja-JP" altLang="en-US" sz="1600" dirty="0" smtClean="0"/>
              <a:t>名</a:t>
            </a:r>
            <a:endParaRPr lang="en-US" altLang="ja-JP" sz="1600" dirty="0" smtClean="0"/>
          </a:p>
          <a:p>
            <a:r>
              <a:rPr lang="ja-JP" altLang="en-US" sz="1600" dirty="0" smtClean="0"/>
              <a:t>・地域・団体に精通している町社会福祉協議会職員</a:t>
            </a:r>
            <a:r>
              <a:rPr lang="en-US" altLang="ja-JP" sz="1600" dirty="0" smtClean="0"/>
              <a:t>1</a:t>
            </a:r>
            <a:r>
              <a:rPr lang="ja-JP" altLang="en-US" sz="1600" dirty="0" smtClean="0"/>
              <a:t>名</a:t>
            </a:r>
            <a:endParaRPr lang="en-US" altLang="ja-JP" sz="1600" dirty="0" smtClean="0"/>
          </a:p>
          <a:p>
            <a:r>
              <a:rPr lang="ja-JP" altLang="en-US" sz="1600" dirty="0" smtClean="0">
                <a:latin typeface="+mn-ea"/>
              </a:rPr>
              <a:t>　　　　　</a:t>
            </a:r>
            <a:r>
              <a:rPr lang="en-US" altLang="ja-JP" sz="1600" dirty="0" smtClean="0">
                <a:latin typeface="+mn-ea"/>
              </a:rPr>
              <a:t>※</a:t>
            </a:r>
            <a:r>
              <a:rPr lang="ja-JP" altLang="en-US" sz="1600" dirty="0" smtClean="0">
                <a:latin typeface="+mn-ea"/>
              </a:rPr>
              <a:t>町社会福祉協議会が持つ地域のネットワークを活かし、運用面でより充実した内容とする</a:t>
            </a:r>
            <a:endParaRPr lang="en-US" altLang="ja-JP" sz="1600" dirty="0" smtClean="0">
              <a:latin typeface="+mn-ea"/>
            </a:endParaRPr>
          </a:p>
          <a:p>
            <a:r>
              <a:rPr lang="ja-JP" altLang="en-US" sz="1600" dirty="0">
                <a:latin typeface="+mn-ea"/>
              </a:rPr>
              <a:t>　</a:t>
            </a:r>
            <a:r>
              <a:rPr lang="ja-JP" altLang="en-US" sz="1600" dirty="0" smtClean="0">
                <a:latin typeface="+mn-ea"/>
              </a:rPr>
              <a:t>　 </a:t>
            </a:r>
            <a:endParaRPr lang="en-US" altLang="ja-JP" sz="1600" dirty="0"/>
          </a:p>
          <a:p>
            <a:pPr algn="ctr"/>
            <a:r>
              <a:rPr lang="ja-JP" altLang="en-US" sz="1600" b="1" dirty="0" smtClean="0"/>
              <a:t>　　　　協議体（</a:t>
            </a:r>
            <a:r>
              <a:rPr lang="ja-JP" altLang="en-US" sz="1600" b="1" dirty="0"/>
              <a:t>平成</a:t>
            </a:r>
            <a:r>
              <a:rPr lang="en-US" altLang="ja-JP" sz="1600" b="1" dirty="0" smtClean="0"/>
              <a:t>27</a:t>
            </a:r>
            <a:r>
              <a:rPr lang="ja-JP" altLang="en-US" sz="1600" b="1" dirty="0" smtClean="0"/>
              <a:t>年秋頃設置予定）</a:t>
            </a:r>
            <a:endParaRPr lang="en-US" altLang="ja-JP" sz="1600" b="1" dirty="0" smtClean="0"/>
          </a:p>
          <a:p>
            <a:r>
              <a:rPr lang="ja-JP" altLang="en-US" sz="1600" dirty="0"/>
              <a:t>☆設置の</a:t>
            </a:r>
            <a:r>
              <a:rPr lang="ja-JP" altLang="en-US" sz="1600" dirty="0" smtClean="0"/>
              <a:t>意義・目的</a:t>
            </a:r>
            <a:endParaRPr lang="en-US" altLang="ja-JP" sz="1600" dirty="0"/>
          </a:p>
          <a:p>
            <a:r>
              <a:rPr lang="ja-JP" altLang="en-US" sz="1600" dirty="0"/>
              <a:t>　</a:t>
            </a:r>
            <a:r>
              <a:rPr lang="ja-JP" altLang="en-US" sz="1600" dirty="0" smtClean="0"/>
              <a:t>  ・関係</a:t>
            </a:r>
            <a:r>
              <a:rPr lang="ja-JP" altLang="en-US" sz="1600" dirty="0"/>
              <a:t>機関の情報共有や連携を図るとともに、地域資源の発掘や</a:t>
            </a:r>
            <a:r>
              <a:rPr lang="ja-JP" altLang="en-US" sz="1600" dirty="0" smtClean="0"/>
              <a:t>構築</a:t>
            </a:r>
            <a:endParaRPr lang="en-US" altLang="ja-JP" sz="1600" dirty="0"/>
          </a:p>
          <a:p>
            <a:r>
              <a:rPr lang="ja-JP" altLang="en-US" sz="1600" dirty="0"/>
              <a:t>　　</a:t>
            </a:r>
            <a:r>
              <a:rPr lang="ja-JP" altLang="en-US" sz="1600" dirty="0" smtClean="0"/>
              <a:t>・地域</a:t>
            </a:r>
            <a:r>
              <a:rPr lang="ja-JP" altLang="en-US" sz="1600" dirty="0"/>
              <a:t>ケア会議で出された地域課題や運営協議会等で示された方向性との整合性</a:t>
            </a:r>
            <a:r>
              <a:rPr lang="ja-JP" altLang="en-US" sz="1600" dirty="0" smtClean="0"/>
              <a:t>を図る</a:t>
            </a:r>
            <a:r>
              <a:rPr lang="ja-JP" altLang="en-US" sz="1600" dirty="0"/>
              <a:t>ため</a:t>
            </a:r>
            <a:r>
              <a:rPr lang="ja-JP" altLang="en-US" sz="1600" dirty="0" smtClean="0"/>
              <a:t>に、　　</a:t>
            </a:r>
            <a:endParaRPr lang="en-US" altLang="ja-JP" sz="1600" dirty="0" smtClean="0"/>
          </a:p>
          <a:p>
            <a:r>
              <a:rPr lang="ja-JP" altLang="en-US" sz="1600" dirty="0"/>
              <a:t>　</a:t>
            </a:r>
            <a:r>
              <a:rPr lang="ja-JP" altLang="en-US" sz="1600" dirty="0" smtClean="0"/>
              <a:t>　　町</a:t>
            </a:r>
            <a:r>
              <a:rPr lang="ja-JP" altLang="en-US" sz="1600" dirty="0"/>
              <a:t>（地域包括支援センター）が協議会の事務局を担う</a:t>
            </a:r>
            <a:r>
              <a:rPr lang="ja-JP" altLang="en-US" sz="1600" dirty="0" smtClean="0"/>
              <a:t>。</a:t>
            </a:r>
            <a:endParaRPr lang="en-US" altLang="ja-JP" sz="1600" dirty="0" smtClean="0"/>
          </a:p>
          <a:p>
            <a:endParaRPr lang="en-US" altLang="ja-JP" sz="1600" dirty="0"/>
          </a:p>
          <a:p>
            <a:r>
              <a:rPr lang="ja-JP" altLang="en-US" sz="1600" dirty="0"/>
              <a:t>☆協議会に求める役割</a:t>
            </a:r>
            <a:endParaRPr lang="en-US" altLang="ja-JP" sz="1600" dirty="0"/>
          </a:p>
          <a:p>
            <a:r>
              <a:rPr lang="ja-JP" altLang="en-US" sz="1600" dirty="0"/>
              <a:t>　  </a:t>
            </a:r>
            <a:r>
              <a:rPr lang="ja-JP" altLang="en-US" sz="1600" dirty="0" smtClean="0"/>
              <a:t>○体制構築</a:t>
            </a:r>
            <a:r>
              <a:rPr lang="ja-JP" altLang="en-US" sz="1600" dirty="0"/>
              <a:t>に</a:t>
            </a:r>
            <a:r>
              <a:rPr lang="ja-JP" altLang="en-US" sz="1600" dirty="0" smtClean="0"/>
              <a:t>向けた企画</a:t>
            </a:r>
            <a:r>
              <a:rPr lang="ja-JP" altLang="en-US" sz="1600" dirty="0"/>
              <a:t>立案や必要な協議・</a:t>
            </a:r>
            <a:r>
              <a:rPr lang="ja-JP" altLang="en-US" sz="1600" dirty="0" smtClean="0"/>
              <a:t>調整</a:t>
            </a:r>
            <a:endParaRPr lang="en-US" altLang="ja-JP" sz="1600" dirty="0"/>
          </a:p>
          <a:p>
            <a:r>
              <a:rPr lang="ja-JP" altLang="en-US" sz="1600" dirty="0"/>
              <a:t>　  ○コーディネーターを組織的</a:t>
            </a:r>
            <a:r>
              <a:rPr lang="ja-JP" altLang="en-US" sz="1600" dirty="0" smtClean="0"/>
              <a:t>に</a:t>
            </a:r>
            <a:r>
              <a:rPr lang="ja-JP" altLang="en-US" sz="1600" dirty="0"/>
              <a:t>支持</a:t>
            </a:r>
            <a:endParaRPr lang="en-US" altLang="ja-JP" sz="1600" dirty="0"/>
          </a:p>
          <a:p>
            <a:r>
              <a:rPr lang="ja-JP" altLang="en-US" sz="1600" dirty="0"/>
              <a:t>　  ○各構成員で把握している地域ニーズを共有し</a:t>
            </a:r>
            <a:r>
              <a:rPr lang="ja-JP" altLang="en-US" sz="1600" dirty="0" smtClean="0"/>
              <a:t>、</a:t>
            </a:r>
            <a:endParaRPr lang="en-US" altLang="ja-JP" sz="1600" dirty="0" smtClean="0"/>
          </a:p>
          <a:p>
            <a:r>
              <a:rPr lang="ja-JP" altLang="en-US" sz="1600" dirty="0"/>
              <a:t>　</a:t>
            </a:r>
            <a:r>
              <a:rPr lang="ja-JP" altLang="en-US" sz="1600" dirty="0" smtClean="0"/>
              <a:t>　　地域</a:t>
            </a:r>
            <a:r>
              <a:rPr lang="ja-JP" altLang="en-US" sz="1600" dirty="0"/>
              <a:t>課題の解決に</a:t>
            </a:r>
            <a:r>
              <a:rPr lang="ja-JP" altLang="en-US" sz="1600" dirty="0" smtClean="0"/>
              <a:t>結びつける</a:t>
            </a:r>
            <a:endParaRPr lang="en-US" altLang="ja-JP" sz="1600" dirty="0" smtClean="0"/>
          </a:p>
          <a:p>
            <a:endParaRPr lang="en-US" altLang="ja-JP" sz="1600" dirty="0"/>
          </a:p>
          <a:p>
            <a:r>
              <a:rPr lang="ja-JP" altLang="en-US" sz="1600" dirty="0" smtClean="0"/>
              <a:t>☆今後の予定</a:t>
            </a:r>
            <a:r>
              <a:rPr lang="ja-JP" altLang="en-US" sz="1600" dirty="0"/>
              <a:t>　 </a:t>
            </a:r>
            <a:endParaRPr lang="en-US" altLang="ja-JP" sz="1600" dirty="0"/>
          </a:p>
          <a:p>
            <a:r>
              <a:rPr lang="ja-JP" altLang="en-US" sz="1600" dirty="0"/>
              <a:t>　 平成２７年　</a:t>
            </a:r>
            <a:r>
              <a:rPr lang="ja-JP" altLang="en-US" sz="1600" dirty="0" smtClean="0"/>
              <a:t>７月</a:t>
            </a:r>
            <a:r>
              <a:rPr lang="ja-JP" altLang="en-US" sz="1600" dirty="0"/>
              <a:t>　協議会の構成について確定をさせる</a:t>
            </a:r>
            <a:endParaRPr lang="en-US" altLang="ja-JP" sz="1600" dirty="0"/>
          </a:p>
          <a:p>
            <a:r>
              <a:rPr lang="ja-JP" altLang="en-US" sz="1600" dirty="0"/>
              <a:t>　　　　　　　　　</a:t>
            </a:r>
            <a:r>
              <a:rPr lang="ja-JP" altLang="en-US" sz="1600" dirty="0" smtClean="0"/>
              <a:t>８月</a:t>
            </a:r>
            <a:r>
              <a:rPr lang="ja-JP" altLang="en-US" sz="1600" dirty="0"/>
              <a:t>　要綱の整備、構成員へ参加の打診・調整</a:t>
            </a:r>
            <a:endParaRPr lang="en-US" altLang="ja-JP" sz="1600" dirty="0"/>
          </a:p>
          <a:p>
            <a:r>
              <a:rPr lang="ja-JP" altLang="en-US" sz="1600" dirty="0"/>
              <a:t>　　　　　　　　</a:t>
            </a:r>
            <a:r>
              <a:rPr lang="ja-JP" altLang="en-US" sz="1600" dirty="0" smtClean="0"/>
              <a:t>１０月</a:t>
            </a:r>
            <a:r>
              <a:rPr lang="ja-JP" altLang="en-US" sz="1600" dirty="0"/>
              <a:t>　構成員向けの研修を実施</a:t>
            </a:r>
            <a:endParaRPr lang="en-US" altLang="ja-JP" sz="1600" dirty="0"/>
          </a:p>
          <a:p>
            <a:r>
              <a:rPr lang="ja-JP" altLang="en-US" sz="1600" dirty="0"/>
              <a:t>　　　　　　　　　　　　</a:t>
            </a:r>
            <a:r>
              <a:rPr lang="ja-JP" altLang="en-US" sz="1600" dirty="0" smtClean="0"/>
              <a:t>  </a:t>
            </a:r>
            <a:r>
              <a:rPr lang="ja-JP" altLang="en-US" sz="1600" dirty="0"/>
              <a:t>第１回目の会議を実施</a:t>
            </a:r>
            <a:r>
              <a:rPr lang="ja-JP" altLang="en-US" sz="1600" dirty="0" smtClean="0"/>
              <a:t>予定</a:t>
            </a:r>
            <a:endParaRPr lang="en-US" altLang="ja-JP" sz="1600" dirty="0"/>
          </a:p>
        </p:txBody>
      </p:sp>
      <p:sp>
        <p:nvSpPr>
          <p:cNvPr id="5" name="正方形/長方形 4"/>
          <p:cNvSpPr/>
          <p:nvPr/>
        </p:nvSpPr>
        <p:spPr>
          <a:xfrm>
            <a:off x="6554881" y="-1"/>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1  </a:t>
            </a:r>
            <a:r>
              <a:rPr kumimoji="1" lang="ja-JP" altLang="en-US" dirty="0" smtClean="0"/>
              <a:t>秋田県 </a:t>
            </a:r>
            <a:r>
              <a:rPr lang="ja-JP" altLang="en-US" dirty="0" smtClean="0"/>
              <a:t>小坂町</a:t>
            </a:r>
            <a:r>
              <a:rPr kumimoji="1" lang="en-US" altLang="ja-JP" dirty="0" smtClean="0"/>
              <a:t>〉</a:t>
            </a:r>
            <a:endParaRPr kumimoji="1" lang="ja-JP" altLang="en-US" dirty="0"/>
          </a:p>
        </p:txBody>
      </p:sp>
      <p:sp>
        <p:nvSpPr>
          <p:cNvPr id="3" name="角丸四角形 2"/>
          <p:cNvSpPr/>
          <p:nvPr/>
        </p:nvSpPr>
        <p:spPr>
          <a:xfrm>
            <a:off x="5364088" y="3673733"/>
            <a:ext cx="3593490" cy="31683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u="sng" dirty="0"/>
              <a:t>想定している協議会構成員の構成</a:t>
            </a:r>
            <a:endParaRPr lang="en-US" altLang="ja-JP" sz="1400" u="sng" dirty="0"/>
          </a:p>
          <a:p>
            <a:r>
              <a:rPr lang="ja-JP" altLang="en-US" sz="1400" dirty="0"/>
              <a:t>　　・町社会福祉協議会（ＳＣ１名）</a:t>
            </a:r>
            <a:endParaRPr lang="en-US" altLang="ja-JP" sz="1400" dirty="0"/>
          </a:p>
          <a:p>
            <a:r>
              <a:rPr lang="ja-JP" altLang="en-US" sz="1400" dirty="0"/>
              <a:t>　　・社会福祉法人１</a:t>
            </a:r>
            <a:r>
              <a:rPr lang="ja-JP" altLang="en-US" sz="1400" dirty="0" smtClean="0"/>
              <a:t>団体</a:t>
            </a:r>
            <a:endParaRPr lang="en-US" altLang="ja-JP" sz="1400" dirty="0" smtClean="0"/>
          </a:p>
          <a:p>
            <a:r>
              <a:rPr lang="ja-JP" altLang="en-US" sz="1400" dirty="0"/>
              <a:t>　</a:t>
            </a:r>
            <a:r>
              <a:rPr lang="ja-JP" altLang="en-US" sz="1400" dirty="0" smtClean="0"/>
              <a:t>　　（</a:t>
            </a:r>
            <a:r>
              <a:rPr lang="ja-JP" altLang="en-US" sz="1400" dirty="0"/>
              <a:t>町の介護予防事業受諾団体：１名）</a:t>
            </a:r>
            <a:endParaRPr lang="en-US" altLang="ja-JP" sz="1400" dirty="0"/>
          </a:p>
          <a:p>
            <a:r>
              <a:rPr lang="ja-JP" altLang="en-US" sz="1400" dirty="0"/>
              <a:t>　   ・自治会総連絡協</a:t>
            </a:r>
            <a:r>
              <a:rPr lang="ja-JP" altLang="en-US" sz="1400" dirty="0" smtClean="0"/>
              <a:t>議会</a:t>
            </a:r>
            <a:endParaRPr lang="en-US" altLang="ja-JP" sz="1400" dirty="0" smtClean="0"/>
          </a:p>
          <a:p>
            <a:r>
              <a:rPr lang="ja-JP" altLang="en-US" sz="1400" dirty="0"/>
              <a:t>　</a:t>
            </a:r>
            <a:r>
              <a:rPr lang="ja-JP" altLang="en-US" sz="1400" dirty="0" smtClean="0"/>
              <a:t>　　（</a:t>
            </a:r>
            <a:r>
              <a:rPr lang="ja-JP" altLang="en-US" sz="1400" dirty="0"/>
              <a:t>地縁活動や見守り活動</a:t>
            </a:r>
            <a:r>
              <a:rPr lang="ja-JP" altLang="en-US" sz="1400" dirty="0" smtClean="0"/>
              <a:t>：</a:t>
            </a:r>
            <a:endParaRPr lang="en-US" altLang="ja-JP" sz="1400" dirty="0" smtClean="0"/>
          </a:p>
          <a:p>
            <a:r>
              <a:rPr lang="ja-JP" altLang="en-US" sz="1400" dirty="0"/>
              <a:t>　</a:t>
            </a:r>
            <a:r>
              <a:rPr lang="ja-JP" altLang="en-US" sz="1400" dirty="0" smtClean="0"/>
              <a:t>　　　町内</a:t>
            </a:r>
            <a:r>
              <a:rPr lang="ja-JP" altLang="en-US" sz="1400" dirty="0"/>
              <a:t>５</a:t>
            </a:r>
            <a:r>
              <a:rPr lang="ja-JP" altLang="en-US" sz="1400" dirty="0" smtClean="0"/>
              <a:t>地区から</a:t>
            </a:r>
            <a:r>
              <a:rPr lang="ja-JP" altLang="en-US" sz="1400" dirty="0"/>
              <a:t>代表を５名）</a:t>
            </a:r>
            <a:endParaRPr lang="en-US" altLang="ja-JP" sz="1400" dirty="0"/>
          </a:p>
          <a:p>
            <a:r>
              <a:rPr lang="ja-JP" altLang="en-US" sz="1400" dirty="0"/>
              <a:t>　　・民生委員（声かけや見守り：２名）</a:t>
            </a:r>
            <a:endParaRPr lang="en-US" altLang="ja-JP" sz="1400" dirty="0"/>
          </a:p>
          <a:p>
            <a:r>
              <a:rPr lang="ja-JP" altLang="en-US" sz="1400" dirty="0"/>
              <a:t>　　・介護予防協力員（代表１名）</a:t>
            </a:r>
            <a:endParaRPr lang="en-US" altLang="ja-JP" sz="1400" dirty="0"/>
          </a:p>
          <a:p>
            <a:r>
              <a:rPr lang="ja-JP" altLang="en-US" sz="1400" dirty="0"/>
              <a:t>　　・ボランティア活動実践者（</a:t>
            </a:r>
            <a:r>
              <a:rPr lang="ja-JP" altLang="en-US" sz="1400" dirty="0" smtClean="0"/>
              <a:t>居場所づく　　</a:t>
            </a:r>
            <a:endParaRPr lang="en-US" altLang="ja-JP" sz="1400" dirty="0" smtClean="0"/>
          </a:p>
          <a:p>
            <a:r>
              <a:rPr lang="ja-JP" altLang="en-US" sz="1400" dirty="0"/>
              <a:t>　</a:t>
            </a:r>
            <a:r>
              <a:rPr lang="ja-JP" altLang="en-US" sz="1400" dirty="0" smtClean="0"/>
              <a:t>　　</a:t>
            </a:r>
            <a:r>
              <a:rPr lang="ja-JP" altLang="en-US" sz="1400" dirty="0" err="1" smtClean="0"/>
              <a:t>りや</a:t>
            </a:r>
            <a:r>
              <a:rPr lang="ja-JP" altLang="en-US" sz="1400" dirty="0"/>
              <a:t>家事支援の分野から各１名）　</a:t>
            </a:r>
            <a:endParaRPr lang="en-US" altLang="ja-JP" sz="1400" dirty="0"/>
          </a:p>
          <a:p>
            <a:r>
              <a:rPr lang="ja-JP" altLang="en-US" sz="1400" dirty="0"/>
              <a:t>　　・地域包括支援センター（ＳＣ１名・</a:t>
            </a:r>
            <a:r>
              <a:rPr lang="ja-JP" altLang="en-US" sz="1400" dirty="0" smtClean="0"/>
              <a:t>事　　</a:t>
            </a:r>
            <a:endParaRPr lang="en-US" altLang="ja-JP" sz="1400" dirty="0" smtClean="0"/>
          </a:p>
          <a:p>
            <a:r>
              <a:rPr lang="ja-JP" altLang="en-US" sz="1400" dirty="0"/>
              <a:t>　</a:t>
            </a:r>
            <a:r>
              <a:rPr lang="ja-JP" altLang="en-US" sz="1400" dirty="0" smtClean="0"/>
              <a:t>　　務局兼務）</a:t>
            </a:r>
            <a:endParaRPr kumimoji="1" lang="ja-JP" altLang="en-US" sz="1400" dirty="0"/>
          </a:p>
        </p:txBody>
      </p:sp>
      <p:sp>
        <p:nvSpPr>
          <p:cNvPr id="6" name="角丸四角形 5"/>
          <p:cNvSpPr/>
          <p:nvPr/>
        </p:nvSpPr>
        <p:spPr>
          <a:xfrm>
            <a:off x="159469" y="1120226"/>
            <a:ext cx="8820980"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36598" y="2344362"/>
            <a:ext cx="8866725" cy="45410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31"/>
          <p:cNvSpPr>
            <a:spLocks noGrp="1"/>
          </p:cNvSpPr>
          <p:nvPr>
            <p:ph type="sldNum" sz="quarter" idx="12"/>
          </p:nvPr>
        </p:nvSpPr>
        <p:spPr>
          <a:xfrm>
            <a:off x="8688242" y="6579522"/>
            <a:ext cx="455758" cy="258654"/>
          </a:xfrm>
        </p:spPr>
        <p:txBody>
          <a:bodyPr/>
          <a:lstStyle/>
          <a:p>
            <a:pPr>
              <a:defRPr/>
            </a:pPr>
            <a:fld id="{AFF62460-EC34-422A-A834-EA8B1E04C307}" type="slidenum">
              <a:rPr lang="en-US" altLang="ja-JP" sz="1600" b="1" smtClean="0">
                <a:solidFill>
                  <a:prstClr val="black"/>
                </a:solidFill>
                <a:latin typeface="+mn-ea"/>
              </a:rPr>
              <a:pPr>
                <a:defRPr/>
              </a:pPr>
              <a:t>18</a:t>
            </a:fld>
            <a:endParaRPr lang="en-US" altLang="ja-JP" sz="1600" b="1" dirty="0">
              <a:solidFill>
                <a:prstClr val="black"/>
              </a:solidFill>
              <a:latin typeface="+mn-ea"/>
            </a:endParaRPr>
          </a:p>
        </p:txBody>
      </p:sp>
    </p:spTree>
    <p:extLst>
      <p:ext uri="{BB962C8B-B14F-4D97-AF65-F5344CB8AC3E}">
        <p14:creationId xmlns:p14="http://schemas.microsoft.com/office/powerpoint/2010/main" val="1201490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343275" y="1320800"/>
            <a:ext cx="5054600" cy="666750"/>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 name="正方形/長方形 24"/>
          <p:cNvSpPr/>
          <p:nvPr/>
        </p:nvSpPr>
        <p:spPr>
          <a:xfrm>
            <a:off x="434976" y="88901"/>
            <a:ext cx="8469313" cy="650875"/>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w="158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800" dirty="0">
                <a:solidFill>
                  <a:prstClr val="black"/>
                </a:solidFill>
                <a:latin typeface="HG創英角ｺﾞｼｯｸUB" panose="020B0909000000000000" pitchFamily="49" charset="-128"/>
                <a:ea typeface="HG創英角ｺﾞｼｯｸUB" panose="020B0909000000000000" pitchFamily="49" charset="-128"/>
              </a:rPr>
              <a:t>　</a:t>
            </a:r>
            <a:r>
              <a:rPr lang="ja-JP" altLang="en-US" sz="2400" dirty="0">
                <a:solidFill>
                  <a:prstClr val="black"/>
                </a:solidFill>
                <a:latin typeface="HG創英角ｺﾞｼｯｸUB" panose="020B0909000000000000" pitchFamily="49" charset="-128"/>
                <a:ea typeface="HG創英角ｺﾞｼｯｸUB" panose="020B0909000000000000" pitchFamily="49" charset="-128"/>
              </a:rPr>
              <a:t>協議体の立ち上げ、運営の方向性</a:t>
            </a:r>
            <a:endParaRPr lang="ja-JP" altLang="en-US" sz="2400" spc="-100"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123" name="右矢印 122"/>
          <p:cNvSpPr/>
          <p:nvPr/>
        </p:nvSpPr>
        <p:spPr>
          <a:xfrm rot="5400000">
            <a:off x="3542507" y="4188619"/>
            <a:ext cx="277812" cy="654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585">
              <a:solidFill>
                <a:prstClr val="white"/>
              </a:solidFill>
            </a:endParaRPr>
          </a:p>
        </p:txBody>
      </p:sp>
      <p:pic>
        <p:nvPicPr>
          <p:cNvPr id="36869" name="図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6" y="1196975"/>
            <a:ext cx="2620963"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p:cNvSpPr/>
          <p:nvPr/>
        </p:nvSpPr>
        <p:spPr bwMode="auto">
          <a:xfrm>
            <a:off x="3055938" y="941022"/>
            <a:ext cx="1131034" cy="29499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4F81BD">
                <a:shade val="50000"/>
              </a:srgbClr>
            </a:solidFill>
            <a:round/>
            <a:headEnd/>
            <a:tailEnd/>
          </a:ln>
          <a:scene3d>
            <a:camera prst="orthographicFront"/>
            <a:lightRig rig="threePt" dir="t"/>
          </a:scene3d>
          <a:sp3d>
            <a:bevelT/>
            <a:bevelB/>
          </a:sp3d>
        </p:spPr>
        <p:txBody>
          <a:bodyPr lIns="68403" tIns="34202" rIns="68403" bIns="34202" anchor="ctr"/>
          <a:lstStyle/>
          <a:p>
            <a:pPr algn="ctr" defTabSz="957091">
              <a:defRPr/>
            </a:pPr>
            <a:r>
              <a:rPr lang="ja-JP" altLang="en-US" sz="1400" dirty="0">
                <a:solidFill>
                  <a:prstClr val="black"/>
                </a:solidFill>
                <a:latin typeface="HGP創英角ｺﾞｼｯｸUB" pitchFamily="50" charset="-128"/>
                <a:ea typeface="ＭＳ Ｐゴシック" panose="020B0600070205080204" pitchFamily="50" charset="-128"/>
              </a:rPr>
              <a:t>第１段階</a:t>
            </a:r>
          </a:p>
        </p:txBody>
      </p:sp>
      <p:sp>
        <p:nvSpPr>
          <p:cNvPr id="34" name="角丸四角形 33"/>
          <p:cNvSpPr/>
          <p:nvPr/>
        </p:nvSpPr>
        <p:spPr bwMode="auto">
          <a:xfrm>
            <a:off x="3279206" y="4742178"/>
            <a:ext cx="1131034" cy="29499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4F81BD">
                <a:shade val="50000"/>
              </a:srgbClr>
            </a:solidFill>
            <a:round/>
            <a:headEnd/>
            <a:tailEnd/>
          </a:ln>
          <a:scene3d>
            <a:camera prst="orthographicFront"/>
            <a:lightRig rig="threePt" dir="t"/>
          </a:scene3d>
          <a:sp3d>
            <a:bevelT/>
            <a:bevelB/>
          </a:sp3d>
        </p:spPr>
        <p:txBody>
          <a:bodyPr lIns="68403" tIns="34202" rIns="68403" bIns="34202" anchor="ctr"/>
          <a:lstStyle/>
          <a:p>
            <a:pPr algn="ctr" defTabSz="957091">
              <a:defRPr/>
            </a:pPr>
            <a:r>
              <a:rPr lang="ja-JP" altLang="en-US" sz="1400" dirty="0">
                <a:solidFill>
                  <a:prstClr val="black"/>
                </a:solidFill>
                <a:latin typeface="HGP創英角ｺﾞｼｯｸUB" pitchFamily="50" charset="-128"/>
                <a:ea typeface="ＭＳ Ｐゴシック" panose="020B0600070205080204" pitchFamily="50" charset="-128"/>
              </a:rPr>
              <a:t>第２段階</a:t>
            </a:r>
          </a:p>
        </p:txBody>
      </p:sp>
      <p:sp>
        <p:nvSpPr>
          <p:cNvPr id="35" name="角丸四角形 34"/>
          <p:cNvSpPr/>
          <p:nvPr/>
        </p:nvSpPr>
        <p:spPr>
          <a:xfrm>
            <a:off x="3440114" y="5154613"/>
            <a:ext cx="4860925" cy="793750"/>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36" name="角丸四角形 35"/>
          <p:cNvSpPr/>
          <p:nvPr/>
        </p:nvSpPr>
        <p:spPr>
          <a:xfrm>
            <a:off x="3681413" y="1235077"/>
            <a:ext cx="4438650" cy="91916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eaLnBrk="1" fontAlgn="auto" hangingPunct="1">
              <a:spcBef>
                <a:spcPts val="0"/>
              </a:spcBef>
              <a:spcAft>
                <a:spcPts val="0"/>
              </a:spcAft>
              <a:defRPr/>
            </a:pPr>
            <a:r>
              <a:rPr lang="ja-JP" altLang="en-US" sz="1600" b="1" dirty="0">
                <a:solidFill>
                  <a:prstClr val="black"/>
                </a:solidFill>
              </a:rPr>
              <a:t>平成２７年７月から、市内全体を対象エリア第１層）とした協議体を立ち上げる（準備会からスタート）。</a:t>
            </a:r>
          </a:p>
        </p:txBody>
      </p:sp>
      <p:sp>
        <p:nvSpPr>
          <p:cNvPr id="27" name="角丸四角形 26"/>
          <p:cNvSpPr/>
          <p:nvPr/>
        </p:nvSpPr>
        <p:spPr>
          <a:xfrm>
            <a:off x="3687764" y="5153027"/>
            <a:ext cx="4397375" cy="79692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eaLnBrk="1" fontAlgn="auto" hangingPunct="1">
              <a:spcBef>
                <a:spcPts val="0"/>
              </a:spcBef>
              <a:spcAft>
                <a:spcPts val="0"/>
              </a:spcAft>
              <a:defRPr/>
            </a:pPr>
            <a:r>
              <a:rPr lang="ja-JP" altLang="en-US" sz="1600" b="1" dirty="0">
                <a:solidFill>
                  <a:prstClr val="black"/>
                </a:solidFill>
              </a:rPr>
              <a:t>日常生活圏域を対象エリア（第２層）とした協議体については、　２７年１２月頃を目標に立ち上げを推進する。</a:t>
            </a:r>
          </a:p>
        </p:txBody>
      </p:sp>
      <p:sp>
        <p:nvSpPr>
          <p:cNvPr id="36879" name="AutoShape 9"/>
          <p:cNvSpPr>
            <a:spLocks noChangeArrowheads="1"/>
          </p:cNvSpPr>
          <p:nvPr/>
        </p:nvSpPr>
        <p:spPr bwMode="auto">
          <a:xfrm>
            <a:off x="3343276" y="2239963"/>
            <a:ext cx="4111625" cy="18589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a:solidFill>
                  <a:srgbClr val="FF0000"/>
                </a:solidFill>
                <a:latin typeface="Times New Roman" pitchFamily="18" charset="0"/>
              </a:rPr>
              <a:t>参加組織、団体等（現時点の予定）</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●ＮＰＯ法人（複数）</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●流山市社会福祉協議会</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●流山市シルバー人材センター</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●民生児童委員</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●老人クラブ</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●生活協同組合</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●介護保険事業者</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●商工会議所</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●コミュニティスポーツリーダー</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●学識経験者</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●その他地域の支え合い、生活支援に関する活動を行う団体等</a:t>
            </a:r>
          </a:p>
        </p:txBody>
      </p:sp>
      <p:sp>
        <p:nvSpPr>
          <p:cNvPr id="36880" name="AutoShape 9"/>
          <p:cNvSpPr>
            <a:spLocks noChangeArrowheads="1"/>
          </p:cNvSpPr>
          <p:nvPr/>
        </p:nvSpPr>
        <p:spPr bwMode="auto">
          <a:xfrm>
            <a:off x="201613" y="4002090"/>
            <a:ext cx="2925762" cy="2651125"/>
          </a:xfrm>
          <a:prstGeom prst="roundRect">
            <a:avLst>
              <a:gd name="adj" fmla="val 16667"/>
            </a:avLst>
          </a:prstGeom>
          <a:solidFill>
            <a:srgbClr val="CCFFCC"/>
          </a:solidFill>
          <a:ln w="9525">
            <a:solidFill>
              <a:srgbClr val="333300"/>
            </a:solidFill>
            <a:round/>
            <a:headEnd/>
            <a:tailEnd/>
          </a:ln>
        </p:spPr>
        <p:txBody>
          <a:bodyPr wrap="none" rIns="720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200" b="1">
              <a:solidFill>
                <a:srgbClr val="000000"/>
              </a:solidFill>
              <a:latin typeface="Times New Roman" pitchFamily="18" charset="0"/>
            </a:endParaRPr>
          </a:p>
        </p:txBody>
      </p:sp>
      <p:sp>
        <p:nvSpPr>
          <p:cNvPr id="36881" name="AutoShape 9"/>
          <p:cNvSpPr>
            <a:spLocks noChangeArrowheads="1"/>
          </p:cNvSpPr>
          <p:nvPr/>
        </p:nvSpPr>
        <p:spPr bwMode="auto">
          <a:xfrm>
            <a:off x="6256339" y="2249490"/>
            <a:ext cx="2155825" cy="865187"/>
          </a:xfrm>
          <a:prstGeom prst="roundRect">
            <a:avLst>
              <a:gd name="adj" fmla="val 16667"/>
            </a:avLst>
          </a:prstGeom>
          <a:solidFill>
            <a:srgbClr val="CCFFCC"/>
          </a:solidFill>
          <a:ln w="9525">
            <a:solidFill>
              <a:srgbClr val="33330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a:solidFill>
                  <a:srgbClr val="000000"/>
                </a:solidFill>
                <a:latin typeface="Times New Roman" pitchFamily="18" charset="0"/>
              </a:rPr>
              <a:t>市町村担当者、</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地域包括支援センター、</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生活支援コーディネーターは、</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事務局側として参画</a:t>
            </a:r>
          </a:p>
        </p:txBody>
      </p:sp>
      <p:sp>
        <p:nvSpPr>
          <p:cNvPr id="36883" name="正方形/長方形 2"/>
          <p:cNvSpPr>
            <a:spLocks noChangeArrowheads="1"/>
          </p:cNvSpPr>
          <p:nvPr/>
        </p:nvSpPr>
        <p:spPr bwMode="auto">
          <a:xfrm>
            <a:off x="3513139" y="5975352"/>
            <a:ext cx="5083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a:solidFill>
                  <a:srgbClr val="FF0000"/>
                </a:solidFill>
                <a:latin typeface="Times New Roman" pitchFamily="18" charset="0"/>
              </a:rPr>
              <a:t>第２層の協議体に追加して参加する組織、団体等（現時点の予定）</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●地区社会福祉協議会</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●自治会</a:t>
            </a:r>
            <a:endParaRPr lang="en-US" altLang="ja-JP" sz="1200" b="1">
              <a:solidFill>
                <a:srgbClr val="FF0000"/>
              </a:solidFill>
              <a:latin typeface="Times New Roman" pitchFamily="18" charset="0"/>
            </a:endParaRPr>
          </a:p>
          <a:p>
            <a:pPr eaLnBrk="1" hangingPunct="1">
              <a:spcBef>
                <a:spcPct val="0"/>
              </a:spcBef>
              <a:buFontTx/>
              <a:buNone/>
            </a:pPr>
            <a:r>
              <a:rPr lang="en-US" altLang="ja-JP" sz="1200" b="1">
                <a:solidFill>
                  <a:srgbClr val="FF0000"/>
                </a:solidFill>
                <a:latin typeface="Times New Roman" pitchFamily="18" charset="0"/>
              </a:rPr>
              <a:t>※</a:t>
            </a:r>
            <a:r>
              <a:rPr lang="ja-JP" altLang="en-US" sz="1200" b="1">
                <a:solidFill>
                  <a:srgbClr val="FF0000"/>
                </a:solidFill>
                <a:latin typeface="Times New Roman" pitchFamily="18" charset="0"/>
              </a:rPr>
              <a:t>議題によっては、事前周知し、地域住民に広く参加を呼び掛けることも。。。</a:t>
            </a:r>
            <a:endParaRPr lang="en-US" altLang="ja-JP" sz="1200" b="1">
              <a:solidFill>
                <a:srgbClr val="FF0000"/>
              </a:solidFill>
              <a:latin typeface="Times New Roman" pitchFamily="18" charset="0"/>
            </a:endParaRPr>
          </a:p>
        </p:txBody>
      </p:sp>
      <p:sp>
        <p:nvSpPr>
          <p:cNvPr id="36884" name="AutoShape 9"/>
          <p:cNvSpPr>
            <a:spLocks noChangeArrowheads="1"/>
          </p:cNvSpPr>
          <p:nvPr/>
        </p:nvSpPr>
        <p:spPr bwMode="auto">
          <a:xfrm>
            <a:off x="250825" y="4002090"/>
            <a:ext cx="2732088" cy="26511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rIns="720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a:solidFill>
                  <a:srgbClr val="000000"/>
                </a:solidFill>
                <a:latin typeface="Times New Roman" pitchFamily="18" charset="0"/>
              </a:rPr>
              <a:t>▼役割・話し合うこと</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地域の支え合い・生活支援の体制</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整備のための連携の強化</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地域の支え合い・生活支援の現状</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と生活支援ニーズの把握・共有化</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支え合い・生活支援の体制整備の</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企画立案と対応の検討　</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社会資源マップ等の情報の見える</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化の推進</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生活支援コーディネーターの支援</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及び連携</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等</a:t>
            </a:r>
          </a:p>
        </p:txBody>
      </p:sp>
      <p:sp>
        <p:nvSpPr>
          <p:cNvPr id="17" name="正方形/長方形 16"/>
          <p:cNvSpPr/>
          <p:nvPr/>
        </p:nvSpPr>
        <p:spPr>
          <a:xfrm>
            <a:off x="6554881" y="651066"/>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ja-JP" altLang="en-US" dirty="0"/>
              <a:t>２</a:t>
            </a:r>
            <a:r>
              <a:rPr kumimoji="1" lang="en-US" altLang="ja-JP" dirty="0" smtClean="0"/>
              <a:t>  </a:t>
            </a:r>
            <a:r>
              <a:rPr kumimoji="1" lang="ja-JP" altLang="en-US" dirty="0" smtClean="0"/>
              <a:t>千葉県 流山市</a:t>
            </a:r>
            <a:r>
              <a:rPr kumimoji="1" lang="en-US" altLang="ja-JP" dirty="0" smtClean="0"/>
              <a:t>〉</a:t>
            </a:r>
            <a:endParaRPr kumimoji="1" lang="ja-JP" altLang="en-US" dirty="0"/>
          </a:p>
        </p:txBody>
      </p:sp>
      <p:sp>
        <p:nvSpPr>
          <p:cNvPr id="18" name="スライド番号プレースホルダ 31"/>
          <p:cNvSpPr>
            <a:spLocks noGrp="1"/>
          </p:cNvSpPr>
          <p:nvPr>
            <p:ph type="sldNum" sz="quarter" idx="12"/>
          </p:nvPr>
        </p:nvSpPr>
        <p:spPr>
          <a:xfrm>
            <a:off x="8688242" y="6579522"/>
            <a:ext cx="455758" cy="258654"/>
          </a:xfrm>
        </p:spPr>
        <p:txBody>
          <a:bodyPr/>
          <a:lstStyle/>
          <a:p>
            <a:pPr>
              <a:defRPr/>
            </a:pPr>
            <a:fld id="{AFF62460-EC34-422A-A834-EA8B1E04C307}" type="slidenum">
              <a:rPr lang="en-US" altLang="ja-JP" sz="1600" b="1" smtClean="0">
                <a:solidFill>
                  <a:prstClr val="black"/>
                </a:solidFill>
                <a:latin typeface="+mn-ea"/>
              </a:rPr>
              <a:pPr>
                <a:defRPr/>
              </a:pPr>
              <a:t>19</a:t>
            </a:fld>
            <a:endParaRPr lang="en-US" altLang="ja-JP" sz="1600" b="1" dirty="0">
              <a:solidFill>
                <a:prstClr val="black"/>
              </a:solidFill>
              <a:latin typeface="+mn-ea"/>
            </a:endParaRPr>
          </a:p>
        </p:txBody>
      </p:sp>
    </p:spTree>
    <p:extLst>
      <p:ext uri="{BB962C8B-B14F-4D97-AF65-F5344CB8AC3E}">
        <p14:creationId xmlns:p14="http://schemas.microsoft.com/office/powerpoint/2010/main" val="325969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016479553"/>
              </p:ext>
            </p:extLst>
          </p:nvPr>
        </p:nvGraphicFramePr>
        <p:xfrm>
          <a:off x="84949" y="663082"/>
          <a:ext cx="8954125" cy="5617186"/>
        </p:xfrm>
        <a:graphic>
          <a:graphicData uri="http://schemas.openxmlformats.org/drawingml/2006/table">
            <a:tbl>
              <a:tblPr firstRow="1" bandRow="1">
                <a:tableStyleId>{5C22544A-7EE6-4342-B048-85BDC9FD1C3A}</a:tableStyleId>
              </a:tblPr>
              <a:tblGrid>
                <a:gridCol w="1233212"/>
                <a:gridCol w="1140031"/>
                <a:gridCol w="1140031"/>
                <a:gridCol w="1073355"/>
                <a:gridCol w="1141658"/>
                <a:gridCol w="1141658"/>
                <a:gridCol w="1141658"/>
                <a:gridCol w="942522"/>
              </a:tblGrid>
              <a:tr h="574354">
                <a:tc>
                  <a:txBody>
                    <a:bodyPr/>
                    <a:lstStyle/>
                    <a:p>
                      <a:pPr algn="l"/>
                      <a:r>
                        <a:rPr kumimoji="1" lang="ja-JP" altLang="en-US" sz="1200" dirty="0" smtClean="0">
                          <a:latin typeface="+mn-ea"/>
                          <a:ea typeface="+mn-ea"/>
                        </a:rPr>
                        <a:t>サービスの分類</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サービス事業</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一般介護予防</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任意事業</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市町村実施</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民間市場</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地域の</a:t>
                      </a:r>
                      <a:endParaRPr kumimoji="1" lang="en-US" altLang="ja-JP" sz="1200" dirty="0" smtClean="0">
                        <a:latin typeface="+mn-ea"/>
                        <a:ea typeface="+mn-ea"/>
                      </a:endParaRPr>
                    </a:p>
                    <a:p>
                      <a:pPr algn="ctr"/>
                      <a:r>
                        <a:rPr kumimoji="1" lang="ja-JP" altLang="en-US" sz="1200" dirty="0" smtClean="0">
                          <a:latin typeface="+mn-ea"/>
                          <a:ea typeface="+mn-ea"/>
                        </a:rPr>
                        <a:t>助け合い</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備　考</a:t>
                      </a:r>
                      <a:endParaRPr kumimoji="1" lang="ja-JP" altLang="en-US" sz="1200" dirty="0">
                        <a:latin typeface="+mn-ea"/>
                        <a:ea typeface="+mn-ea"/>
                      </a:endParaRPr>
                    </a:p>
                  </a:txBody>
                  <a:tcPr anchor="ctr"/>
                </a:tc>
              </a:tr>
              <a:tr h="842030">
                <a:tc>
                  <a:txBody>
                    <a:bodyPr/>
                    <a:lstStyle/>
                    <a:p>
                      <a:r>
                        <a:rPr kumimoji="1" lang="ja-JP" altLang="en-US" sz="1200" b="1" dirty="0" smtClean="0">
                          <a:latin typeface="+mn-ea"/>
                          <a:ea typeface="+mn-ea"/>
                        </a:rPr>
                        <a:t>①介護者支援</a:t>
                      </a:r>
                      <a:endParaRPr kumimoji="1" lang="ja-JP" altLang="en-US" sz="1200" b="1" dirty="0">
                        <a:latin typeface="+mn-ea"/>
                        <a:ea typeface="+mn-ea"/>
                      </a:endParaRPr>
                    </a:p>
                  </a:txBody>
                  <a:tcPr anchor="ct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r>
              <a:tr h="842030">
                <a:tc>
                  <a:txBody>
                    <a:bodyPr/>
                    <a:lstStyle/>
                    <a:p>
                      <a:r>
                        <a:rPr kumimoji="1" lang="ja-JP" altLang="en-US" sz="1200" b="1" dirty="0" smtClean="0">
                          <a:latin typeface="+mn-ea"/>
                          <a:ea typeface="+mn-ea"/>
                        </a:rPr>
                        <a:t>②家事援助</a:t>
                      </a:r>
                      <a:endParaRPr kumimoji="1" lang="ja-JP" altLang="en-US" sz="1200" b="1" dirty="0">
                        <a:latin typeface="+mn-ea"/>
                        <a:ea typeface="+mn-ea"/>
                      </a:endParaRPr>
                    </a:p>
                  </a:txBody>
                  <a:tcPr anchor="ct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pPr algn="l" fontAlgn="auto">
                        <a:spcBef>
                          <a:spcPts val="0"/>
                        </a:spcBef>
                        <a:spcAft>
                          <a:spcPts val="0"/>
                        </a:spcAft>
                      </a:pPr>
                      <a:endParaRPr kumimoji="1" lang="ja-JP" altLang="en-US" sz="1200" dirty="0">
                        <a:latin typeface="+mn-ea"/>
                        <a:ea typeface="+mn-ea"/>
                      </a:endParaRPr>
                    </a:p>
                  </a:txBody>
                  <a:tcPr/>
                </a:tc>
              </a:tr>
              <a:tr h="842030">
                <a:tc>
                  <a:txBody>
                    <a:bodyPr/>
                    <a:lstStyle/>
                    <a:p>
                      <a:r>
                        <a:rPr kumimoji="1" lang="ja-JP" altLang="en-US" sz="1200" b="1" dirty="0" smtClean="0">
                          <a:latin typeface="+mn-ea"/>
                          <a:ea typeface="+mn-ea"/>
                        </a:rPr>
                        <a:t>③交流サロン</a:t>
                      </a:r>
                      <a:endParaRPr kumimoji="1" lang="ja-JP" altLang="en-US" sz="1200" b="1" dirty="0">
                        <a:latin typeface="+mn-ea"/>
                        <a:ea typeface="+mn-ea"/>
                      </a:endParaRPr>
                    </a:p>
                  </a:txBody>
                  <a:tcPr anchor="ct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r>
              <a:tr h="842030">
                <a:tc>
                  <a:txBody>
                    <a:bodyPr/>
                    <a:lstStyle/>
                    <a:p>
                      <a:r>
                        <a:rPr kumimoji="1" lang="ja-JP" altLang="en-US" sz="1200" b="1" dirty="0" smtClean="0">
                          <a:latin typeface="+mn-ea"/>
                          <a:ea typeface="+mn-ea"/>
                        </a:rPr>
                        <a:t>④外出支援</a:t>
                      </a:r>
                      <a:endParaRPr kumimoji="1" lang="ja-JP" altLang="en-US" sz="1200" b="1" dirty="0">
                        <a:latin typeface="+mn-ea"/>
                        <a:ea typeface="+mn-ea"/>
                      </a:endParaRPr>
                    </a:p>
                  </a:txBody>
                  <a:tcPr anchor="ct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r>
              <a:tr h="832682">
                <a:tc>
                  <a:txBody>
                    <a:bodyPr/>
                    <a:lstStyle/>
                    <a:p>
                      <a:r>
                        <a:rPr kumimoji="1" lang="ja-JP" altLang="en-US" sz="1200" b="1" dirty="0" smtClean="0">
                          <a:latin typeface="+mn-ea"/>
                          <a:ea typeface="+mn-ea"/>
                        </a:rPr>
                        <a:t>⑤配食＋見守り</a:t>
                      </a:r>
                      <a:endParaRPr kumimoji="1" lang="ja-JP" altLang="en-US" sz="1200" b="1" dirty="0">
                        <a:latin typeface="+mn-ea"/>
                        <a:ea typeface="+mn-ea"/>
                      </a:endParaRPr>
                    </a:p>
                  </a:txBody>
                  <a:tcPr anchor="ct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prstClr val="black"/>
                          </a:solidFill>
                          <a:latin typeface="+mn-lt"/>
                          <a:ea typeface="+mn-ea"/>
                        </a:rPr>
                        <a:t>サービス事業では、民間市場で提供されないサービスを提供</a:t>
                      </a:r>
                    </a:p>
                  </a:txBody>
                  <a:tcPr anchor="ctr"/>
                </a:tc>
              </a:tr>
              <a:tr h="842030">
                <a:tc>
                  <a:txBody>
                    <a:bodyPr/>
                    <a:lstStyle/>
                    <a:p>
                      <a:r>
                        <a:rPr kumimoji="1" lang="ja-JP" altLang="en-US" sz="1200" b="1" dirty="0" smtClean="0">
                          <a:latin typeface="+mn-ea"/>
                          <a:ea typeface="+mn-ea"/>
                        </a:rPr>
                        <a:t>⑥見守り・安否　　</a:t>
                      </a:r>
                      <a:endParaRPr kumimoji="1" lang="en-US" altLang="ja-JP" sz="1200" b="1" dirty="0" smtClean="0">
                        <a:latin typeface="+mn-ea"/>
                        <a:ea typeface="+mn-ea"/>
                      </a:endParaRPr>
                    </a:p>
                    <a:p>
                      <a:r>
                        <a:rPr kumimoji="1" lang="ja-JP" altLang="en-US" sz="1200" b="1" dirty="0" smtClean="0">
                          <a:latin typeface="+mn-ea"/>
                          <a:ea typeface="+mn-ea"/>
                        </a:rPr>
                        <a:t>　</a:t>
                      </a:r>
                      <a:r>
                        <a:rPr kumimoji="1" lang="ja-JP" altLang="en-US" sz="1200" b="1" baseline="0" dirty="0" smtClean="0">
                          <a:latin typeface="+mn-ea"/>
                          <a:ea typeface="+mn-ea"/>
                        </a:rPr>
                        <a:t> </a:t>
                      </a:r>
                      <a:r>
                        <a:rPr kumimoji="1" lang="ja-JP" altLang="en-US" sz="1200" b="1" dirty="0" smtClean="0">
                          <a:latin typeface="+mn-ea"/>
                          <a:ea typeface="+mn-ea"/>
                        </a:rPr>
                        <a:t>確認</a:t>
                      </a:r>
                      <a:endParaRPr kumimoji="1" lang="ja-JP" altLang="en-US" sz="1200" b="1" dirty="0">
                        <a:latin typeface="+mn-ea"/>
                        <a:ea typeface="+mn-ea"/>
                      </a:endParaRPr>
                    </a:p>
                  </a:txBody>
                  <a:tcPr anchor="ct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vMerge="1">
                  <a:txBody>
                    <a:bodyPr/>
                    <a:lstStyle/>
                    <a:p>
                      <a:endParaRPr kumimoji="1" lang="ja-JP" altLang="en-US" sz="1200" dirty="0">
                        <a:latin typeface="+mn-ea"/>
                        <a:ea typeface="+mn-ea"/>
                      </a:endParaRPr>
                    </a:p>
                  </a:txBody>
                  <a:tcPr marL="99012" marR="99012"/>
                </a:tc>
              </a:tr>
            </a:tbl>
          </a:graphicData>
        </a:graphic>
      </p:graphicFrame>
      <p:sp>
        <p:nvSpPr>
          <p:cNvPr id="3" name="角丸四角形 2"/>
          <p:cNvSpPr/>
          <p:nvPr/>
        </p:nvSpPr>
        <p:spPr>
          <a:xfrm>
            <a:off x="3707516" y="1309845"/>
            <a:ext cx="4256039" cy="728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総合</a:t>
            </a:r>
            <a:r>
              <a:rPr lang="ja-JP" altLang="en-US" sz="1100" dirty="0">
                <a:solidFill>
                  <a:prstClr val="black"/>
                </a:solidFill>
              </a:rPr>
              <a:t>事業の対象外であり</a:t>
            </a:r>
            <a:r>
              <a:rPr lang="ja-JP" altLang="en-US" sz="1100" dirty="0" smtClean="0">
                <a:solidFill>
                  <a:prstClr val="black"/>
                </a:solidFill>
              </a:rPr>
              <a:t>、任意事業、市町村</a:t>
            </a:r>
            <a:r>
              <a:rPr lang="ja-JP" altLang="en-US" sz="1100" dirty="0">
                <a:solidFill>
                  <a:prstClr val="black"/>
                </a:solidFill>
              </a:rPr>
              <a:t>の独自事業での実施を想定</a:t>
            </a:r>
            <a:r>
              <a:rPr lang="ja-JP" altLang="en-US" sz="1100" dirty="0" smtClean="0">
                <a:solidFill>
                  <a:prstClr val="black"/>
                </a:solidFill>
              </a:rPr>
              <a:t>。介護者の集い、介護教室等。</a:t>
            </a:r>
            <a:endParaRPr lang="ja-JP" altLang="en-US" sz="1100" dirty="0">
              <a:solidFill>
                <a:prstClr val="black"/>
              </a:solidFill>
            </a:endParaRPr>
          </a:p>
        </p:txBody>
      </p:sp>
      <p:sp>
        <p:nvSpPr>
          <p:cNvPr id="8" name="角丸四角形 7"/>
          <p:cNvSpPr/>
          <p:nvPr/>
        </p:nvSpPr>
        <p:spPr>
          <a:xfrm>
            <a:off x="4737849" y="2108729"/>
            <a:ext cx="3225706" cy="7607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要介護者の生活支援は任意事業で実施可能。</a:t>
            </a:r>
            <a:endParaRPr lang="en-US" altLang="ja-JP" sz="1100" dirty="0" smtClean="0">
              <a:solidFill>
                <a:prstClr val="black"/>
              </a:solidFill>
            </a:endParaRPr>
          </a:p>
          <a:p>
            <a:r>
              <a:rPr lang="ja-JP" altLang="en-US" sz="1100" dirty="0" smtClean="0">
                <a:solidFill>
                  <a:prstClr val="black"/>
                </a:solidFill>
              </a:rPr>
              <a:t>一般財源化された軽度生活支援は市町村独自で実施可能。</a:t>
            </a:r>
            <a:endParaRPr lang="ja-JP" altLang="en-US" sz="1100" dirty="0">
              <a:solidFill>
                <a:prstClr val="black"/>
              </a:solidFill>
            </a:endParaRPr>
          </a:p>
        </p:txBody>
      </p:sp>
      <p:sp>
        <p:nvSpPr>
          <p:cNvPr id="9" name="角丸四角形 8"/>
          <p:cNvSpPr/>
          <p:nvPr/>
        </p:nvSpPr>
        <p:spPr>
          <a:xfrm>
            <a:off x="1339715" y="2117987"/>
            <a:ext cx="1035355" cy="7514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訪問型サービスで実施。</a:t>
            </a:r>
            <a:r>
              <a:rPr lang="en-US" altLang="ja-JP" sz="900" dirty="0" smtClean="0">
                <a:solidFill>
                  <a:prstClr val="black"/>
                </a:solidFill>
              </a:rPr>
              <a:t>NPO</a:t>
            </a:r>
            <a:r>
              <a:rPr lang="ja-JP" altLang="en-US" sz="900" dirty="0">
                <a:solidFill>
                  <a:prstClr val="black"/>
                </a:solidFill>
              </a:rPr>
              <a:t>・</a:t>
            </a:r>
            <a:r>
              <a:rPr lang="ja-JP" altLang="en-US" sz="900" dirty="0" smtClean="0">
                <a:solidFill>
                  <a:prstClr val="black"/>
                </a:solidFill>
              </a:rPr>
              <a:t>ボランティアを主に活用</a:t>
            </a:r>
            <a:endParaRPr lang="ja-JP" altLang="en-US" sz="900" dirty="0">
              <a:solidFill>
                <a:prstClr val="black"/>
              </a:solidFill>
            </a:endParaRPr>
          </a:p>
        </p:txBody>
      </p:sp>
      <p:sp>
        <p:nvSpPr>
          <p:cNvPr id="10" name="角丸四角形 9"/>
          <p:cNvSpPr/>
          <p:nvPr/>
        </p:nvSpPr>
        <p:spPr>
          <a:xfrm>
            <a:off x="1339714" y="2987811"/>
            <a:ext cx="6623837" cy="701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要支援者を中心に定期的な利用が可能な形態は総合事業の通所型サービス、その他の地域住民の通いの場は一般介護予防事業を主に想定。住民、</a:t>
            </a:r>
            <a:r>
              <a:rPr lang="ja-JP" altLang="en-US" sz="1100" dirty="0">
                <a:solidFill>
                  <a:prstClr val="black"/>
                </a:solidFill>
              </a:rPr>
              <a:t>ボランティア</a:t>
            </a:r>
            <a:r>
              <a:rPr lang="ja-JP" altLang="en-US" sz="1100" dirty="0" smtClean="0">
                <a:solidFill>
                  <a:prstClr val="black"/>
                </a:solidFill>
              </a:rPr>
              <a:t>等を中心に実施。</a:t>
            </a:r>
            <a:endParaRPr lang="ja-JP" altLang="en-US" sz="1100" dirty="0">
              <a:solidFill>
                <a:prstClr val="black"/>
              </a:solidFill>
            </a:endParaRPr>
          </a:p>
        </p:txBody>
      </p:sp>
      <p:sp>
        <p:nvSpPr>
          <p:cNvPr id="13" name="角丸四角形 12"/>
          <p:cNvSpPr/>
          <p:nvPr/>
        </p:nvSpPr>
        <p:spPr>
          <a:xfrm>
            <a:off x="1339717" y="3805719"/>
            <a:ext cx="1059562" cy="7619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a:t>
            </a:r>
            <a:r>
              <a:rPr lang="en-US" altLang="ja-JP" sz="900" dirty="0" smtClean="0">
                <a:solidFill>
                  <a:prstClr val="black"/>
                </a:solidFill>
              </a:rPr>
              <a:t>D</a:t>
            </a:r>
            <a:r>
              <a:rPr lang="ja-JP" altLang="en-US" sz="900" dirty="0" smtClean="0">
                <a:solidFill>
                  <a:prstClr val="black"/>
                </a:solidFill>
              </a:rPr>
              <a:t>で実施。担い手は</a:t>
            </a:r>
            <a:r>
              <a:rPr lang="en-US" altLang="ja-JP" sz="900" dirty="0" smtClean="0">
                <a:solidFill>
                  <a:prstClr val="black"/>
                </a:solidFill>
              </a:rPr>
              <a:t>NPO</a:t>
            </a:r>
            <a:r>
              <a:rPr lang="ja-JP" altLang="en-US" sz="900" dirty="0" err="1" smtClean="0">
                <a:solidFill>
                  <a:prstClr val="black"/>
                </a:solidFill>
              </a:rPr>
              <a:t>、</a:t>
            </a:r>
            <a:r>
              <a:rPr lang="ja-JP" altLang="en-US" sz="900" dirty="0">
                <a:solidFill>
                  <a:prstClr val="black"/>
                </a:solidFill>
              </a:rPr>
              <a:t>ボランティア</a:t>
            </a:r>
          </a:p>
        </p:txBody>
      </p:sp>
      <p:sp>
        <p:nvSpPr>
          <p:cNvPr id="14" name="角丸四角形 13"/>
          <p:cNvSpPr/>
          <p:nvPr/>
        </p:nvSpPr>
        <p:spPr>
          <a:xfrm>
            <a:off x="4758538" y="3805714"/>
            <a:ext cx="3205012" cy="761934"/>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左記以外は、市町村</a:t>
            </a:r>
            <a:r>
              <a:rPr lang="ja-JP" altLang="en-US" sz="1100" dirty="0">
                <a:solidFill>
                  <a:prstClr val="black"/>
                </a:solidFill>
              </a:rPr>
              <a:t>・</a:t>
            </a:r>
            <a:r>
              <a:rPr lang="ja-JP" altLang="en-US" sz="1100" dirty="0" smtClean="0">
                <a:solidFill>
                  <a:prstClr val="black"/>
                </a:solidFill>
              </a:rPr>
              <a:t>民間事業者が独自に</a:t>
            </a:r>
            <a:r>
              <a:rPr lang="ja-JP" altLang="en-US" sz="1100" dirty="0">
                <a:solidFill>
                  <a:prstClr val="black"/>
                </a:solidFill>
              </a:rPr>
              <a:t>実施</a:t>
            </a:r>
          </a:p>
        </p:txBody>
      </p:sp>
      <p:sp>
        <p:nvSpPr>
          <p:cNvPr id="15" name="角丸四角形 14"/>
          <p:cNvSpPr/>
          <p:nvPr/>
        </p:nvSpPr>
        <p:spPr>
          <a:xfrm>
            <a:off x="1342824" y="4654689"/>
            <a:ext cx="1056449" cy="7323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その他の生活支援サービスを活用可。</a:t>
            </a:r>
            <a:r>
              <a:rPr lang="ja-JP" altLang="en-US" sz="900" dirty="0">
                <a:solidFill>
                  <a:prstClr val="black"/>
                </a:solidFill>
              </a:rPr>
              <a:t>担い手</a:t>
            </a:r>
            <a:r>
              <a:rPr lang="ja-JP" altLang="en-US" sz="900" dirty="0" smtClean="0">
                <a:solidFill>
                  <a:prstClr val="black"/>
                </a:solidFill>
              </a:rPr>
              <a:t>は</a:t>
            </a:r>
            <a:r>
              <a:rPr lang="en-US" altLang="ja-JP" sz="900" dirty="0" smtClean="0">
                <a:solidFill>
                  <a:prstClr val="black"/>
                </a:solidFill>
              </a:rPr>
              <a:t>NPO</a:t>
            </a:r>
            <a:r>
              <a:rPr lang="ja-JP" altLang="en-US" sz="900" dirty="0" err="1" smtClean="0">
                <a:solidFill>
                  <a:prstClr val="black"/>
                </a:solidFill>
              </a:rPr>
              <a:t>、</a:t>
            </a:r>
            <a:r>
              <a:rPr lang="ja-JP" altLang="en-US" sz="900" dirty="0" smtClean="0">
                <a:solidFill>
                  <a:prstClr val="black"/>
                </a:solidFill>
              </a:rPr>
              <a:t>民間事業者等</a:t>
            </a:r>
            <a:endParaRPr lang="ja-JP" altLang="en-US" sz="900" dirty="0">
              <a:solidFill>
                <a:prstClr val="black"/>
              </a:solidFill>
            </a:endParaRPr>
          </a:p>
        </p:txBody>
      </p:sp>
      <p:sp>
        <p:nvSpPr>
          <p:cNvPr id="17" name="角丸四角形 16"/>
          <p:cNvSpPr/>
          <p:nvPr/>
        </p:nvSpPr>
        <p:spPr>
          <a:xfrm>
            <a:off x="3621333" y="5497600"/>
            <a:ext cx="4342218" cy="673218"/>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a:t>
            </a:r>
            <a:r>
              <a:rPr lang="ja-JP" altLang="en-US" sz="1100" dirty="0">
                <a:solidFill>
                  <a:prstClr val="black"/>
                </a:solidFill>
              </a:rPr>
              <a:t>以外は</a:t>
            </a:r>
            <a:r>
              <a:rPr lang="ja-JP" altLang="en-US" sz="1100" dirty="0" smtClean="0">
                <a:solidFill>
                  <a:prstClr val="black"/>
                </a:solidFill>
              </a:rPr>
              <a:t>、地域の地縁組織・民間事業者等による緩やかな見守り</a:t>
            </a:r>
            <a:endParaRPr lang="ja-JP" altLang="en-US" sz="1100" dirty="0">
              <a:solidFill>
                <a:prstClr val="black"/>
              </a:solidFill>
            </a:endParaRPr>
          </a:p>
        </p:txBody>
      </p:sp>
      <p:sp>
        <p:nvSpPr>
          <p:cNvPr id="20" name="角丸四角形 19"/>
          <p:cNvSpPr/>
          <p:nvPr/>
        </p:nvSpPr>
        <p:spPr>
          <a:xfrm>
            <a:off x="3621332" y="4666580"/>
            <a:ext cx="4342220" cy="720483"/>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左記以外は、任意事業</a:t>
            </a:r>
            <a:r>
              <a:rPr lang="ja-JP" altLang="en-US" sz="1100" dirty="0">
                <a:solidFill>
                  <a:prstClr val="black"/>
                </a:solidFill>
              </a:rPr>
              <a:t>又は市町村・民間事業者</a:t>
            </a:r>
            <a:r>
              <a:rPr lang="ja-JP" altLang="en-US" sz="1100" dirty="0" smtClean="0">
                <a:solidFill>
                  <a:prstClr val="black"/>
                </a:solidFill>
              </a:rPr>
              <a:t>が独自に</a:t>
            </a:r>
            <a:r>
              <a:rPr lang="ja-JP" altLang="en-US" sz="1100" dirty="0">
                <a:solidFill>
                  <a:prstClr val="black"/>
                </a:solidFill>
              </a:rPr>
              <a:t>実施</a:t>
            </a:r>
          </a:p>
        </p:txBody>
      </p:sp>
      <p:sp>
        <p:nvSpPr>
          <p:cNvPr id="21" name="テキスト ボックス 20"/>
          <p:cNvSpPr txBox="1"/>
          <p:nvPr/>
        </p:nvSpPr>
        <p:spPr>
          <a:xfrm>
            <a:off x="599616" y="6320353"/>
            <a:ext cx="6136616" cy="276999"/>
          </a:xfrm>
          <a:prstGeom prst="rect">
            <a:avLst/>
          </a:prstGeom>
          <a:noFill/>
        </p:spPr>
        <p:txBody>
          <a:bodyPr wrap="none" rtlCol="0">
            <a:spAutoFit/>
          </a:bodyPr>
          <a:lstStyle/>
          <a:p>
            <a:r>
              <a:rPr lang="en-US" altLang="ja-JP" sz="1200" dirty="0" smtClean="0">
                <a:solidFill>
                  <a:prstClr val="black"/>
                </a:solidFill>
              </a:rPr>
              <a:t>※</a:t>
            </a:r>
            <a:r>
              <a:rPr lang="ja-JP" altLang="en-US" sz="1200" dirty="0" smtClean="0">
                <a:solidFill>
                  <a:prstClr val="black"/>
                </a:solidFill>
              </a:rPr>
              <a:t>　上表中、地縁組織は</a:t>
            </a:r>
            <a:r>
              <a:rPr lang="zh-CN" altLang="en-US" sz="1200" dirty="0">
                <a:solidFill>
                  <a:prstClr val="black"/>
                </a:solidFill>
                <a:ea typeface="ＭＳ Ｐゴシック"/>
              </a:rPr>
              <a:t>地区社会福祉協議会</a:t>
            </a:r>
            <a:r>
              <a:rPr lang="ja-JP" altLang="en-US" sz="1200" dirty="0" err="1" smtClean="0">
                <a:solidFill>
                  <a:prstClr val="black"/>
                </a:solidFill>
              </a:rPr>
              <a:t>、</a:t>
            </a:r>
            <a:r>
              <a:rPr lang="ja-JP" altLang="en-US" sz="1200" dirty="0" smtClean="0">
                <a:solidFill>
                  <a:prstClr val="black"/>
                </a:solidFill>
              </a:rPr>
              <a:t>自治会、町内会、地域協議会等を意味する。</a:t>
            </a:r>
            <a:endParaRPr lang="ja-JP" altLang="en-US" sz="1200" dirty="0">
              <a:solidFill>
                <a:prstClr val="black"/>
              </a:solidFill>
            </a:endParaRPr>
          </a:p>
        </p:txBody>
      </p:sp>
      <p:sp>
        <p:nvSpPr>
          <p:cNvPr id="25" name="角丸四角形 24"/>
          <p:cNvSpPr/>
          <p:nvPr/>
        </p:nvSpPr>
        <p:spPr>
          <a:xfrm>
            <a:off x="1342825" y="5473867"/>
            <a:ext cx="1059798" cy="6969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a:t>
            </a:r>
            <a:r>
              <a:rPr lang="ja-JP" altLang="en-US" sz="900" dirty="0">
                <a:solidFill>
                  <a:prstClr val="black"/>
                </a:solidFill>
              </a:rPr>
              <a:t>担い手</a:t>
            </a:r>
            <a:r>
              <a:rPr lang="ja-JP" altLang="en-US" sz="900" dirty="0" smtClean="0">
                <a:solidFill>
                  <a:prstClr val="black"/>
                </a:solidFill>
              </a:rPr>
              <a:t>は住民、</a:t>
            </a:r>
            <a:r>
              <a:rPr lang="ja-JP" altLang="en-US" sz="900" dirty="0">
                <a:solidFill>
                  <a:prstClr val="black"/>
                </a:solidFill>
              </a:rPr>
              <a:t>ボランティア</a:t>
            </a:r>
            <a:r>
              <a:rPr lang="ja-JP" altLang="en-US" sz="900" dirty="0" smtClean="0">
                <a:solidFill>
                  <a:prstClr val="black"/>
                </a:solidFill>
              </a:rPr>
              <a:t>等</a:t>
            </a:r>
            <a:endParaRPr lang="ja-JP" altLang="en-US" sz="900" dirty="0">
              <a:solidFill>
                <a:prstClr val="black"/>
              </a:solidFill>
            </a:endParaRPr>
          </a:p>
        </p:txBody>
      </p:sp>
      <p:sp>
        <p:nvSpPr>
          <p:cNvPr id="16" name="コンテンツ プレースホルダー 2"/>
          <p:cNvSpPr txBox="1">
            <a:spLocks/>
          </p:cNvSpPr>
          <p:nvPr/>
        </p:nvSpPr>
        <p:spPr>
          <a:xfrm>
            <a:off x="0" y="-27384"/>
            <a:ext cx="9144000" cy="432410"/>
          </a:xfrm>
          <a:prstGeom prst="rect">
            <a:avLst/>
          </a:prstGeom>
        </p:spPr>
        <p:txBody>
          <a:bodyPr vert="horz" lIns="91440" tIns="45720" rIns="91440" bIns="45720" rtlCol="0">
            <a:noAutofit/>
          </a:bodyPr>
          <a:lstStyle/>
          <a:p>
            <a:pPr>
              <a:spcBef>
                <a:spcPct val="20000"/>
              </a:spcBef>
              <a:buFont typeface="Arial" pitchFamily="34" charset="0"/>
              <a:buNone/>
              <a:defRPr/>
            </a:pPr>
            <a:r>
              <a:rPr lang="ja-JP" altLang="en-US" sz="3200" dirty="0" smtClean="0">
                <a:solidFill>
                  <a:prstClr val="black"/>
                </a:solidFill>
              </a:rPr>
              <a:t>１　生活支援サービスについて</a:t>
            </a:r>
          </a:p>
        </p:txBody>
      </p:sp>
    </p:spTree>
    <p:extLst>
      <p:ext uri="{BB962C8B-B14F-4D97-AF65-F5344CB8AC3E}">
        <p14:creationId xmlns:p14="http://schemas.microsoft.com/office/powerpoint/2010/main" val="2545131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651868" y="1087120"/>
            <a:ext cx="7992666" cy="96837"/>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6329" name="テキスト ボックス 1"/>
          <p:cNvSpPr txBox="1">
            <a:spLocks noChangeArrowheads="1"/>
          </p:cNvSpPr>
          <p:nvPr/>
        </p:nvSpPr>
        <p:spPr bwMode="auto">
          <a:xfrm>
            <a:off x="734849" y="497619"/>
            <a:ext cx="77033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ctr" eaLnBrk="1" hangingPunct="1">
              <a:lnSpc>
                <a:spcPct val="100000"/>
              </a:lnSpc>
              <a:spcBef>
                <a:spcPct val="0"/>
              </a:spcBef>
              <a:buFontTx/>
              <a:buNone/>
            </a:pPr>
            <a:r>
              <a:rPr lang="ja-JP" altLang="en-US" sz="3200" dirty="0" smtClean="0">
                <a:latin typeface="HGP創英角ｺﾞｼｯｸUB" pitchFamily="50" charset="-128"/>
                <a:ea typeface="HGP創英角ｺﾞｼｯｸUB" pitchFamily="50" charset="-128"/>
              </a:rPr>
              <a:t>協議体</a:t>
            </a:r>
            <a:r>
              <a:rPr lang="ja-JP" altLang="en-US" sz="3200" dirty="0">
                <a:latin typeface="HGP創英角ｺﾞｼｯｸUB" pitchFamily="50" charset="-128"/>
                <a:ea typeface="HGP創英角ｺﾞｼｯｸUB" pitchFamily="50" charset="-128"/>
              </a:rPr>
              <a:t>と生活支援コーディネーターについて</a:t>
            </a:r>
          </a:p>
        </p:txBody>
      </p:sp>
      <p:sp>
        <p:nvSpPr>
          <p:cNvPr id="56330" name="テキスト ボックス 4"/>
          <p:cNvSpPr txBox="1">
            <a:spLocks noChangeArrowheads="1"/>
          </p:cNvSpPr>
          <p:nvPr/>
        </p:nvSpPr>
        <p:spPr bwMode="auto">
          <a:xfrm>
            <a:off x="1286470" y="1340770"/>
            <a:ext cx="7029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第</a:t>
            </a:r>
            <a:r>
              <a:rPr lang="en-US" altLang="ja-JP" sz="2400" dirty="0">
                <a:latin typeface="メイリオ" pitchFamily="50" charset="-128"/>
                <a:ea typeface="メイリオ" pitchFamily="50" charset="-128"/>
                <a:cs typeface="メイリオ" pitchFamily="50" charset="-128"/>
              </a:rPr>
              <a:t>1</a:t>
            </a:r>
            <a:r>
              <a:rPr lang="ja-JP" altLang="en-US" sz="2400" dirty="0">
                <a:latin typeface="メイリオ" pitchFamily="50" charset="-128"/>
                <a:ea typeface="メイリオ" pitchFamily="50" charset="-128"/>
                <a:cs typeface="メイリオ" pitchFamily="50" charset="-128"/>
              </a:rPr>
              <a:t>層：介護保険運営協議会のメンバー＋</a:t>
            </a:r>
            <a:r>
              <a:rPr lang="en-US" altLang="ja-JP" sz="2400" dirty="0">
                <a:latin typeface="メイリオ" pitchFamily="50" charset="-128"/>
                <a:ea typeface="メイリオ" pitchFamily="50" charset="-128"/>
                <a:cs typeface="メイリオ" pitchFamily="50" charset="-128"/>
              </a:rPr>
              <a:t>α</a:t>
            </a:r>
            <a:r>
              <a:rPr lang="ja-JP" altLang="en-US" sz="2400" dirty="0">
                <a:latin typeface="メイリオ" pitchFamily="50" charset="-128"/>
                <a:ea typeface="メイリオ" pitchFamily="50" charset="-128"/>
                <a:cs typeface="メイリオ" pitchFamily="50" charset="-128"/>
              </a:rPr>
              <a:t>で検討</a:t>
            </a:r>
            <a:endParaRPr lang="en-US" altLang="ja-JP" sz="2400" dirty="0">
              <a:latin typeface="メイリオ" pitchFamily="50" charset="-128"/>
              <a:ea typeface="メイリオ" pitchFamily="50" charset="-128"/>
              <a:cs typeface="メイリオ" pitchFamily="50" charset="-128"/>
            </a:endParaRPr>
          </a:p>
        </p:txBody>
      </p:sp>
      <p:sp>
        <p:nvSpPr>
          <p:cNvPr id="30" name="円/楕円 29"/>
          <p:cNvSpPr/>
          <p:nvPr/>
        </p:nvSpPr>
        <p:spPr>
          <a:xfrm>
            <a:off x="839392" y="1327765"/>
            <a:ext cx="297656" cy="387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667"/>
          </a:p>
        </p:txBody>
      </p:sp>
      <p:sp>
        <p:nvSpPr>
          <p:cNvPr id="56332" name="テキスト ボックス 4"/>
          <p:cNvSpPr txBox="1">
            <a:spLocks noChangeArrowheads="1"/>
          </p:cNvSpPr>
          <p:nvPr/>
        </p:nvSpPr>
        <p:spPr bwMode="auto">
          <a:xfrm>
            <a:off x="1548060" y="2263077"/>
            <a:ext cx="65067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市民活動推進課と社会福祉協議会と高齢施策課において</a:t>
            </a:r>
            <a:endParaRPr lang="en-US" altLang="ja-JP" sz="2400" dirty="0">
              <a:latin typeface="メイリオ" pitchFamily="50" charset="-128"/>
              <a:ea typeface="メイリオ" pitchFamily="50" charset="-128"/>
              <a:cs typeface="メイリオ" pitchFamily="50" charset="-128"/>
            </a:endParaRPr>
          </a:p>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ニーズ調査の実施（案）、ボランティアの養成・育成等</a:t>
            </a:r>
          </a:p>
        </p:txBody>
      </p:sp>
      <p:sp>
        <p:nvSpPr>
          <p:cNvPr id="56333" name="テキスト ボックス 4"/>
          <p:cNvSpPr txBox="1">
            <a:spLocks noChangeArrowheads="1"/>
          </p:cNvSpPr>
          <p:nvPr/>
        </p:nvSpPr>
        <p:spPr bwMode="auto">
          <a:xfrm>
            <a:off x="1333138" y="3842997"/>
            <a:ext cx="650676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第</a:t>
            </a:r>
            <a:r>
              <a:rPr lang="en-US" altLang="ja-JP" sz="2400" dirty="0">
                <a:latin typeface="メイリオ" pitchFamily="50" charset="-128"/>
                <a:ea typeface="メイリオ" pitchFamily="50" charset="-128"/>
                <a:cs typeface="メイリオ" pitchFamily="50" charset="-128"/>
              </a:rPr>
              <a:t>2</a:t>
            </a:r>
            <a:r>
              <a:rPr lang="ja-JP" altLang="en-US" sz="2400" dirty="0">
                <a:latin typeface="メイリオ" pitchFamily="50" charset="-128"/>
                <a:ea typeface="メイリオ" pitchFamily="50" charset="-128"/>
                <a:cs typeface="メイリオ" pitchFamily="50" charset="-128"/>
              </a:rPr>
              <a:t>層：市民自治協議会との連携、平成</a:t>
            </a:r>
            <a:r>
              <a:rPr lang="en-US" altLang="ja-JP" sz="2400" dirty="0">
                <a:latin typeface="メイリオ" pitchFamily="50" charset="-128"/>
                <a:ea typeface="メイリオ" pitchFamily="50" charset="-128"/>
                <a:cs typeface="メイリオ" pitchFamily="50" charset="-128"/>
              </a:rPr>
              <a:t>27</a:t>
            </a:r>
            <a:r>
              <a:rPr lang="ja-JP" altLang="en-US" sz="2400" dirty="0">
                <a:latin typeface="メイリオ" pitchFamily="50" charset="-128"/>
                <a:ea typeface="メイリオ" pitchFamily="50" charset="-128"/>
                <a:cs typeface="メイリオ" pitchFamily="50" charset="-128"/>
              </a:rPr>
              <a:t>年度は「勉強会」の立ち上げ</a:t>
            </a:r>
          </a:p>
        </p:txBody>
      </p:sp>
      <p:sp>
        <p:nvSpPr>
          <p:cNvPr id="69" name="円/楕円 68"/>
          <p:cNvSpPr/>
          <p:nvPr/>
        </p:nvSpPr>
        <p:spPr>
          <a:xfrm>
            <a:off x="841772" y="3832737"/>
            <a:ext cx="296466" cy="387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667"/>
          </a:p>
        </p:txBody>
      </p:sp>
      <p:sp>
        <p:nvSpPr>
          <p:cNvPr id="17" name="円/楕円 16"/>
          <p:cNvSpPr/>
          <p:nvPr/>
        </p:nvSpPr>
        <p:spPr>
          <a:xfrm>
            <a:off x="844659" y="4828893"/>
            <a:ext cx="296466" cy="387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667"/>
          </a:p>
        </p:txBody>
      </p:sp>
      <p:sp>
        <p:nvSpPr>
          <p:cNvPr id="4" name="下矢印 3"/>
          <p:cNvSpPr/>
          <p:nvPr/>
        </p:nvSpPr>
        <p:spPr>
          <a:xfrm>
            <a:off x="4469013" y="1892320"/>
            <a:ext cx="358378" cy="344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337" name="テキスト ボックス 4"/>
          <p:cNvSpPr txBox="1">
            <a:spLocks noChangeArrowheads="1"/>
          </p:cNvSpPr>
          <p:nvPr/>
        </p:nvSpPr>
        <p:spPr bwMode="auto">
          <a:xfrm>
            <a:off x="1394819" y="4793545"/>
            <a:ext cx="65067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ひまわりの集い等を全市拡大していく方法論の検討等</a:t>
            </a:r>
            <a:endParaRPr lang="en-US" altLang="ja-JP" sz="2400" dirty="0">
              <a:latin typeface="メイリオ" pitchFamily="50" charset="-128"/>
              <a:ea typeface="メイリオ" pitchFamily="50" charset="-128"/>
              <a:cs typeface="メイリオ" pitchFamily="50" charset="-128"/>
            </a:endParaRPr>
          </a:p>
        </p:txBody>
      </p:sp>
      <p:sp>
        <p:nvSpPr>
          <p:cNvPr id="23" name="正方形/長方形 22"/>
          <p:cNvSpPr/>
          <p:nvPr/>
        </p:nvSpPr>
        <p:spPr>
          <a:xfrm>
            <a:off x="6516216" y="-48294"/>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事例３</a:t>
            </a:r>
            <a:r>
              <a:rPr kumimoji="1" lang="en-US" altLang="ja-JP" dirty="0" smtClean="0"/>
              <a:t> </a:t>
            </a:r>
            <a:r>
              <a:rPr kumimoji="1" lang="ja-JP" altLang="en-US" dirty="0" smtClean="0"/>
              <a:t>　奈良県 生駒市</a:t>
            </a:r>
            <a:r>
              <a:rPr kumimoji="1" lang="en-US" altLang="ja-JP" dirty="0" smtClean="0"/>
              <a:t>〉</a:t>
            </a:r>
            <a:endParaRPr kumimoji="1" lang="ja-JP" altLang="en-US" dirty="0"/>
          </a:p>
        </p:txBody>
      </p:sp>
      <p:sp>
        <p:nvSpPr>
          <p:cNvPr id="14" name="スライド番号プレースホルダ 31"/>
          <p:cNvSpPr>
            <a:spLocks noGrp="1"/>
          </p:cNvSpPr>
          <p:nvPr>
            <p:ph type="sldNum" sz="quarter" idx="12"/>
          </p:nvPr>
        </p:nvSpPr>
        <p:spPr>
          <a:xfrm>
            <a:off x="8688242" y="6579522"/>
            <a:ext cx="455758" cy="258654"/>
          </a:xfrm>
        </p:spPr>
        <p:txBody>
          <a:bodyPr/>
          <a:lstStyle/>
          <a:p>
            <a:pPr>
              <a:defRPr/>
            </a:pPr>
            <a:fld id="{AFF62460-EC34-422A-A834-EA8B1E04C307}" type="slidenum">
              <a:rPr lang="en-US" altLang="ja-JP" sz="1600" b="1" smtClean="0">
                <a:solidFill>
                  <a:prstClr val="black"/>
                </a:solidFill>
                <a:latin typeface="+mn-ea"/>
              </a:rPr>
              <a:pPr>
                <a:defRPr/>
              </a:pPr>
              <a:t>20</a:t>
            </a:fld>
            <a:endParaRPr lang="en-US" altLang="ja-JP" sz="1600" b="1" dirty="0">
              <a:solidFill>
                <a:prstClr val="black"/>
              </a:solidFill>
              <a:latin typeface="+mn-ea"/>
            </a:endParaRPr>
          </a:p>
        </p:txBody>
      </p:sp>
    </p:spTree>
    <p:extLst>
      <p:ext uri="{BB962C8B-B14F-4D97-AF65-F5344CB8AC3E}">
        <p14:creationId xmlns:p14="http://schemas.microsoft.com/office/powerpoint/2010/main" val="612108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56"/>
            <a:ext cx="8229600" cy="1143000"/>
          </a:xfrm>
        </p:spPr>
        <p:txBody>
          <a:bodyPr>
            <a:normAutofit fontScale="90000"/>
          </a:bodyPr>
          <a:lstStyle/>
          <a:p>
            <a:r>
              <a:rPr kumimoji="1" lang="ja-JP" altLang="en-US" dirty="0" smtClean="0"/>
              <a:t>生活支援コーディネーター・協議体</a:t>
            </a:r>
            <a:endParaRPr kumimoji="1" lang="ja-JP" altLang="en-US" dirty="0"/>
          </a:p>
        </p:txBody>
      </p:sp>
      <p:sp>
        <p:nvSpPr>
          <p:cNvPr id="3" name="コンテンツ プレースホルダー 2"/>
          <p:cNvSpPr>
            <a:spLocks noGrp="1"/>
          </p:cNvSpPr>
          <p:nvPr>
            <p:ph idx="1"/>
          </p:nvPr>
        </p:nvSpPr>
        <p:spPr>
          <a:xfrm>
            <a:off x="0" y="1196752"/>
            <a:ext cx="9144000" cy="5661248"/>
          </a:xfrm>
        </p:spPr>
        <p:txBody>
          <a:bodyPr>
            <a:normAutofit fontScale="92500" lnSpcReduction="10000"/>
          </a:bodyPr>
          <a:lstStyle/>
          <a:p>
            <a:pPr marL="0" indent="0" algn="ctr">
              <a:buNone/>
            </a:pPr>
            <a:r>
              <a:rPr lang="ja-JP" altLang="en-US" sz="2800" b="1" u="sng" dirty="0" smtClean="0"/>
              <a:t>　生活支援コーディネーター（</a:t>
            </a:r>
            <a:r>
              <a:rPr lang="ja-JP" altLang="en-US" sz="2800" b="1" u="sng" dirty="0"/>
              <a:t>第</a:t>
            </a:r>
            <a:r>
              <a:rPr lang="en-US" altLang="ja-JP" sz="2800" b="1" u="sng" dirty="0"/>
              <a:t>1</a:t>
            </a:r>
            <a:r>
              <a:rPr lang="ja-JP" altLang="en-US" sz="2800" b="1" u="sng" dirty="0"/>
              <a:t>・</a:t>
            </a:r>
            <a:r>
              <a:rPr lang="en-US" altLang="ja-JP" sz="2800" b="1" u="sng" dirty="0"/>
              <a:t>2</a:t>
            </a:r>
            <a:r>
              <a:rPr lang="ja-JP" altLang="en-US" sz="2800" b="1" u="sng" dirty="0"/>
              <a:t>層で</a:t>
            </a:r>
            <a:r>
              <a:rPr lang="ja-JP" altLang="en-US" sz="2800" b="1" u="sng" dirty="0" smtClean="0"/>
              <a:t>選任）</a:t>
            </a:r>
            <a:endParaRPr lang="en-US" altLang="ja-JP" sz="2800" b="1" u="sng" dirty="0" smtClean="0"/>
          </a:p>
          <a:p>
            <a:pPr marL="0" indent="0">
              <a:buNone/>
            </a:pPr>
            <a:r>
              <a:rPr kumimoji="1" lang="ja-JP" altLang="en-US" sz="2800" dirty="0" smtClean="0"/>
              <a:t>　　</a:t>
            </a:r>
            <a:r>
              <a:rPr lang="ja-JP" altLang="en-US" sz="2800" dirty="0" smtClean="0"/>
              <a:t>・</a:t>
            </a:r>
            <a:r>
              <a:rPr kumimoji="1" lang="ja-JP" altLang="en-US" sz="2800" dirty="0" smtClean="0"/>
              <a:t>地域包括支援センター内に新たに配置</a:t>
            </a:r>
            <a:endParaRPr kumimoji="1" lang="en-US" altLang="ja-JP" sz="2800" dirty="0" smtClean="0"/>
          </a:p>
          <a:p>
            <a:pPr marL="0" indent="0">
              <a:buNone/>
            </a:pPr>
            <a:r>
              <a:rPr lang="ja-JP" altLang="en-US" sz="2800" dirty="0"/>
              <a:t>　</a:t>
            </a:r>
            <a:r>
              <a:rPr lang="ja-JP" altLang="en-US" sz="2800" dirty="0" smtClean="0"/>
              <a:t>　・選任理由：サロン活動や家族会で中心的役割を果たし　</a:t>
            </a:r>
            <a:endParaRPr lang="en-US" altLang="ja-JP" sz="2800" dirty="0" smtClean="0"/>
          </a:p>
          <a:p>
            <a:pPr marL="0" indent="0">
              <a:buNone/>
            </a:pPr>
            <a:r>
              <a:rPr lang="ja-JP" altLang="en-US" sz="2800" dirty="0"/>
              <a:t>　</a:t>
            </a:r>
            <a:r>
              <a:rPr lang="ja-JP" altLang="en-US" sz="2800" dirty="0" smtClean="0"/>
              <a:t>　　　　　　　　  知識や経験、熱意があったため。</a:t>
            </a:r>
            <a:endParaRPr lang="en-US" altLang="ja-JP" sz="2800" dirty="0" smtClean="0"/>
          </a:p>
          <a:p>
            <a:pPr marL="0" indent="0">
              <a:buNone/>
            </a:pPr>
            <a:r>
              <a:rPr kumimoji="1" lang="ja-JP" altLang="en-US" sz="2800" dirty="0" smtClean="0"/>
              <a:t>　</a:t>
            </a:r>
            <a:r>
              <a:rPr kumimoji="1" lang="ja-JP" altLang="en-US" sz="2800" dirty="0"/>
              <a:t>　</a:t>
            </a:r>
            <a:r>
              <a:rPr kumimoji="1" lang="ja-JP" altLang="en-US" sz="2800" dirty="0" smtClean="0"/>
              <a:t>・活動内容：今年度、サービス担い手の養成研修予定</a:t>
            </a:r>
            <a:endParaRPr kumimoji="1" lang="en-US" altLang="ja-JP" sz="2800" dirty="0" smtClean="0"/>
          </a:p>
          <a:p>
            <a:pPr marL="0" indent="0" algn="ctr">
              <a:buNone/>
            </a:pPr>
            <a:r>
              <a:rPr lang="ja-JP" altLang="en-US" sz="2800" b="1" u="sng" dirty="0" smtClean="0"/>
              <a:t>協議体</a:t>
            </a:r>
            <a:endParaRPr lang="en-US" altLang="ja-JP" sz="2800" b="1" u="sng" dirty="0" smtClean="0"/>
          </a:p>
          <a:p>
            <a:pPr marL="0" indent="0">
              <a:buNone/>
            </a:pPr>
            <a:r>
              <a:rPr lang="ja-JP" altLang="en-US" sz="2800" b="1" dirty="0"/>
              <a:t>　</a:t>
            </a:r>
            <a:r>
              <a:rPr lang="ja-JP" altLang="en-US" sz="2800" dirty="0" smtClean="0"/>
              <a:t>　・平成</a:t>
            </a:r>
            <a:r>
              <a:rPr lang="en-US" altLang="ja-JP" sz="2800" dirty="0" smtClean="0"/>
              <a:t>27</a:t>
            </a:r>
            <a:r>
              <a:rPr lang="ja-JP" altLang="en-US" sz="2800" dirty="0" smtClean="0"/>
              <a:t>年</a:t>
            </a:r>
            <a:r>
              <a:rPr lang="en-US" altLang="ja-JP" sz="2800" dirty="0" smtClean="0"/>
              <a:t>4</a:t>
            </a:r>
            <a:r>
              <a:rPr lang="ja-JP" altLang="en-US" sz="2800" dirty="0" smtClean="0"/>
              <a:t>月から毎月協議体研究会開催</a:t>
            </a:r>
            <a:endParaRPr lang="en-US" altLang="ja-JP" sz="2800" dirty="0" smtClean="0"/>
          </a:p>
          <a:p>
            <a:pPr marL="0" indent="0">
              <a:buNone/>
            </a:pPr>
            <a:r>
              <a:rPr kumimoji="1" lang="ja-JP" altLang="en-US" sz="2800" dirty="0"/>
              <a:t>　</a:t>
            </a:r>
            <a:r>
              <a:rPr kumimoji="1" lang="ja-JP" altLang="en-US" sz="2800" dirty="0" smtClean="0"/>
              <a:t>　・構成要員：社会福祉協議会、農業協同組合、</a:t>
            </a:r>
            <a:r>
              <a:rPr lang="ja-JP" altLang="ja-JP" sz="2800" dirty="0" smtClean="0"/>
              <a:t>社会福祉</a:t>
            </a:r>
            <a:r>
              <a:rPr lang="ja-JP" altLang="en-US" sz="2800" dirty="0" smtClean="0"/>
              <a:t>　</a:t>
            </a:r>
            <a:endParaRPr lang="en-US" altLang="ja-JP" sz="2800" dirty="0" smtClean="0"/>
          </a:p>
          <a:p>
            <a:pPr marL="0" indent="0">
              <a:buNone/>
            </a:pPr>
            <a:r>
              <a:rPr lang="ja-JP" altLang="en-US" sz="2800" dirty="0"/>
              <a:t>　</a:t>
            </a:r>
            <a:r>
              <a:rPr lang="ja-JP" altLang="en-US" sz="2800" dirty="0" smtClean="0"/>
              <a:t>　　</a:t>
            </a:r>
            <a:r>
              <a:rPr lang="ja-JP" altLang="ja-JP" sz="2800" dirty="0" smtClean="0"/>
              <a:t>法人職員及びコーディネーター</a:t>
            </a:r>
            <a:r>
              <a:rPr lang="ja-JP" altLang="en-US" sz="2800" dirty="0" smtClean="0"/>
              <a:t>、商工会や</a:t>
            </a:r>
            <a:endParaRPr lang="en-US" altLang="ja-JP" sz="2800" dirty="0" smtClean="0"/>
          </a:p>
          <a:p>
            <a:pPr marL="0" indent="0">
              <a:buNone/>
            </a:pPr>
            <a:r>
              <a:rPr lang="ja-JP" altLang="en-US" sz="2800" dirty="0"/>
              <a:t>　</a:t>
            </a:r>
            <a:r>
              <a:rPr lang="ja-JP" altLang="en-US" sz="2800" dirty="0" smtClean="0"/>
              <a:t>　　シルバー人材センター、生活協同組合に働きかけ予定</a:t>
            </a:r>
            <a:endParaRPr lang="en-US" altLang="ja-JP" sz="2800" dirty="0" smtClean="0"/>
          </a:p>
          <a:p>
            <a:pPr marL="0" indent="0">
              <a:buNone/>
            </a:pPr>
            <a:r>
              <a:rPr kumimoji="1" lang="ja-JP" altLang="en-US" sz="2800" dirty="0"/>
              <a:t>　</a:t>
            </a:r>
            <a:r>
              <a:rPr kumimoji="1" lang="ja-JP" altLang="en-US" sz="2800" dirty="0" smtClean="0"/>
              <a:t>　・協議内容：総合事業内容等、今後は、コーディネーター　　</a:t>
            </a:r>
            <a:endParaRPr kumimoji="1" lang="en-US" altLang="ja-JP" sz="2800" dirty="0" smtClean="0"/>
          </a:p>
          <a:p>
            <a:pPr marL="0" indent="0">
              <a:buNone/>
            </a:pPr>
            <a:r>
              <a:rPr lang="ja-JP" altLang="en-US" sz="2800" dirty="0"/>
              <a:t>　</a:t>
            </a:r>
            <a:r>
              <a:rPr lang="ja-JP" altLang="en-US" sz="2800" dirty="0" smtClean="0"/>
              <a:t>　　</a:t>
            </a:r>
            <a:r>
              <a:rPr kumimoji="1" lang="ja-JP" altLang="en-US" sz="2800" dirty="0" smtClean="0"/>
              <a:t>と連携を図り資源開発やニーズと取組のマッチングを推進</a:t>
            </a:r>
            <a:endParaRPr kumimoji="1" lang="ja-JP" altLang="en-US" sz="2800" dirty="0"/>
          </a:p>
        </p:txBody>
      </p:sp>
      <p:sp>
        <p:nvSpPr>
          <p:cNvPr id="4" name="正方形/長方形 3"/>
          <p:cNvSpPr/>
          <p:nvPr/>
        </p:nvSpPr>
        <p:spPr>
          <a:xfrm>
            <a:off x="6516216" y="-48294"/>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6" name="角丸四角形 5"/>
          <p:cNvSpPr/>
          <p:nvPr/>
        </p:nvSpPr>
        <p:spPr>
          <a:xfrm>
            <a:off x="0" y="1196752"/>
            <a:ext cx="9036496" cy="216024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0" y="3363530"/>
            <a:ext cx="9036496" cy="3161815"/>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31"/>
          <p:cNvSpPr>
            <a:spLocks noGrp="1"/>
          </p:cNvSpPr>
          <p:nvPr>
            <p:ph type="sldNum" sz="quarter" idx="12"/>
          </p:nvPr>
        </p:nvSpPr>
        <p:spPr>
          <a:xfrm>
            <a:off x="8688242" y="6579522"/>
            <a:ext cx="455758" cy="258654"/>
          </a:xfrm>
        </p:spPr>
        <p:txBody>
          <a:bodyPr/>
          <a:lstStyle/>
          <a:p>
            <a:pPr>
              <a:defRPr/>
            </a:pPr>
            <a:fld id="{AFF62460-EC34-422A-A834-EA8B1E04C307}" type="slidenum">
              <a:rPr lang="en-US" altLang="ja-JP" sz="1600" b="1" smtClean="0">
                <a:solidFill>
                  <a:prstClr val="black"/>
                </a:solidFill>
                <a:latin typeface="+mn-ea"/>
              </a:rPr>
              <a:pPr>
                <a:defRPr/>
              </a:pPr>
              <a:t>21</a:t>
            </a:fld>
            <a:endParaRPr lang="en-US" altLang="ja-JP" sz="1600" b="1" dirty="0">
              <a:solidFill>
                <a:prstClr val="black"/>
              </a:solidFill>
              <a:latin typeface="+mn-ea"/>
            </a:endParaRPr>
          </a:p>
        </p:txBody>
      </p:sp>
    </p:spTree>
    <p:extLst>
      <p:ext uri="{BB962C8B-B14F-4D97-AF65-F5344CB8AC3E}">
        <p14:creationId xmlns:p14="http://schemas.microsoft.com/office/powerpoint/2010/main" val="2140293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生活支援コーディネーター・協議体</a:t>
            </a:r>
            <a:endParaRPr kumimoji="1" lang="ja-JP" altLang="en-US" dirty="0"/>
          </a:p>
        </p:txBody>
      </p:sp>
      <p:sp>
        <p:nvSpPr>
          <p:cNvPr id="3" name="コンテンツ プレースホルダー 2"/>
          <p:cNvSpPr>
            <a:spLocks noGrp="1"/>
          </p:cNvSpPr>
          <p:nvPr>
            <p:ph idx="1"/>
          </p:nvPr>
        </p:nvSpPr>
        <p:spPr>
          <a:xfrm>
            <a:off x="0" y="1268760"/>
            <a:ext cx="9144000" cy="5589240"/>
          </a:xfrm>
        </p:spPr>
        <p:txBody>
          <a:bodyPr>
            <a:normAutofit fontScale="92500"/>
          </a:bodyPr>
          <a:lstStyle/>
          <a:p>
            <a:pPr marL="0" indent="0">
              <a:buNone/>
            </a:pPr>
            <a:r>
              <a:rPr lang="ja-JP" altLang="ja-JP" dirty="0"/>
              <a:t>①平成</a:t>
            </a:r>
            <a:r>
              <a:rPr lang="en-US" altLang="ja-JP" dirty="0"/>
              <a:t>27</a:t>
            </a:r>
            <a:r>
              <a:rPr lang="ja-JP" altLang="ja-JP" dirty="0"/>
              <a:t>年</a:t>
            </a:r>
            <a:r>
              <a:rPr lang="en-US" altLang="ja-JP" dirty="0"/>
              <a:t>4</a:t>
            </a:r>
            <a:r>
              <a:rPr lang="ja-JP" altLang="ja-JP" dirty="0"/>
              <a:t>月</a:t>
            </a:r>
            <a:r>
              <a:rPr lang="en-US" altLang="ja-JP" dirty="0"/>
              <a:t>1</a:t>
            </a:r>
            <a:r>
              <a:rPr lang="ja-JP" altLang="ja-JP" dirty="0" smtClean="0"/>
              <a:t>日付</a:t>
            </a:r>
            <a:r>
              <a:rPr lang="ja-JP" altLang="en-US" dirty="0" smtClean="0"/>
              <a:t>で</a:t>
            </a:r>
            <a:r>
              <a:rPr lang="ja-JP" altLang="ja-JP" dirty="0" smtClean="0"/>
              <a:t>市</a:t>
            </a:r>
            <a:r>
              <a:rPr lang="ja-JP" altLang="ja-JP" dirty="0"/>
              <a:t>社会福祉協議会に業務委託</a:t>
            </a:r>
          </a:p>
          <a:p>
            <a:pPr marL="0" indent="0">
              <a:buNone/>
            </a:pPr>
            <a:r>
              <a:rPr lang="ja-JP" altLang="ja-JP" dirty="0" smtClean="0"/>
              <a:t>②</a:t>
            </a:r>
            <a:r>
              <a:rPr lang="ja-JP" altLang="ja-JP" dirty="0"/>
              <a:t>委託</a:t>
            </a:r>
            <a:r>
              <a:rPr lang="ja-JP" altLang="ja-JP" dirty="0" smtClean="0"/>
              <a:t>内容</a:t>
            </a:r>
            <a:r>
              <a:rPr lang="ja-JP" altLang="en-US" dirty="0"/>
              <a:t>：</a:t>
            </a:r>
            <a:r>
              <a:rPr lang="ja-JP" altLang="ja-JP" dirty="0" smtClean="0"/>
              <a:t>生活支援コーディネーター</a:t>
            </a:r>
            <a:r>
              <a:rPr lang="en-US" altLang="ja-JP" dirty="0"/>
              <a:t>(</a:t>
            </a:r>
            <a:r>
              <a:rPr lang="ja-JP" altLang="ja-JP" dirty="0"/>
              <a:t>最低</a:t>
            </a:r>
            <a:r>
              <a:rPr lang="en-US" altLang="ja-JP" dirty="0" smtClean="0"/>
              <a:t>1</a:t>
            </a:r>
            <a:r>
              <a:rPr lang="ja-JP" altLang="en-US" dirty="0" smtClean="0"/>
              <a:t>名</a:t>
            </a:r>
            <a:r>
              <a:rPr lang="en-US" altLang="ja-JP" dirty="0" smtClean="0"/>
              <a:t>)</a:t>
            </a:r>
            <a:r>
              <a:rPr lang="ja-JP" altLang="ja-JP" dirty="0" err="1" smtClean="0"/>
              <a:t>の</a:t>
            </a:r>
            <a:r>
              <a:rPr lang="ja-JP" altLang="en-US" dirty="0" err="1" smtClean="0"/>
              <a:t>専</a:t>
            </a:r>
            <a:r>
              <a:rPr lang="ja-JP" altLang="en-US" dirty="0" smtClean="0"/>
              <a:t>　</a:t>
            </a:r>
            <a:endParaRPr lang="en-US" altLang="ja-JP" dirty="0" smtClean="0"/>
          </a:p>
          <a:p>
            <a:pPr marL="0" indent="0">
              <a:buNone/>
            </a:pPr>
            <a:r>
              <a:rPr lang="ja-JP" altLang="en-US" dirty="0"/>
              <a:t>　 </a:t>
            </a:r>
            <a:r>
              <a:rPr lang="ja-JP" altLang="en-US" dirty="0" smtClean="0"/>
              <a:t>任</a:t>
            </a:r>
            <a:r>
              <a:rPr lang="ja-JP" altLang="ja-JP" dirty="0" smtClean="0"/>
              <a:t>、協議体</a:t>
            </a:r>
            <a:r>
              <a:rPr lang="en-US" altLang="ja-JP" dirty="0"/>
              <a:t>(</a:t>
            </a:r>
            <a:r>
              <a:rPr lang="ja-JP" altLang="ja-JP" dirty="0"/>
              <a:t>話し合いの場</a:t>
            </a:r>
            <a:r>
              <a:rPr lang="en-US" altLang="ja-JP" dirty="0"/>
              <a:t>)</a:t>
            </a:r>
            <a:r>
              <a:rPr lang="ja-JP" altLang="ja-JP" dirty="0"/>
              <a:t>の設置</a:t>
            </a:r>
            <a:r>
              <a:rPr lang="en-US" altLang="ja-JP" dirty="0"/>
              <a:t>(</a:t>
            </a:r>
            <a:r>
              <a:rPr lang="ja-JP" altLang="ja-JP" dirty="0"/>
              <a:t>関係者会議年</a:t>
            </a:r>
            <a:r>
              <a:rPr lang="en-US" altLang="ja-JP" dirty="0"/>
              <a:t>4</a:t>
            </a:r>
            <a:r>
              <a:rPr lang="ja-JP" altLang="ja-JP" dirty="0" smtClean="0"/>
              <a:t>回</a:t>
            </a:r>
            <a:r>
              <a:rPr lang="ja-JP" altLang="en-US" dirty="0" smtClean="0"/>
              <a:t>　</a:t>
            </a:r>
            <a:endParaRPr lang="en-US" altLang="ja-JP" dirty="0" smtClean="0"/>
          </a:p>
          <a:p>
            <a:pPr marL="0" indent="0">
              <a:buNone/>
            </a:pPr>
            <a:r>
              <a:rPr lang="ja-JP" altLang="en-US" dirty="0"/>
              <a:t>　</a:t>
            </a:r>
            <a:r>
              <a:rPr lang="ja-JP" altLang="en-US" dirty="0" smtClean="0"/>
              <a:t>　</a:t>
            </a:r>
            <a:r>
              <a:rPr lang="ja-JP" altLang="ja-JP" dirty="0" smtClean="0"/>
              <a:t>を</a:t>
            </a:r>
            <a:r>
              <a:rPr lang="ja-JP" altLang="ja-JP" dirty="0"/>
              <a:t>含む</a:t>
            </a:r>
            <a:r>
              <a:rPr lang="en-US" altLang="ja-JP" dirty="0" smtClean="0"/>
              <a:t>)</a:t>
            </a:r>
            <a:r>
              <a:rPr lang="ja-JP" altLang="en-US" dirty="0" err="1" smtClean="0"/>
              <a:t>、</a:t>
            </a:r>
            <a:r>
              <a:rPr lang="ja-JP" altLang="ja-JP" dirty="0" smtClean="0"/>
              <a:t>地域資源</a:t>
            </a:r>
            <a:r>
              <a:rPr lang="ja-JP" altLang="ja-JP" dirty="0"/>
              <a:t>の開発、ネットワークの構築</a:t>
            </a:r>
            <a:r>
              <a:rPr lang="ja-JP" altLang="ja-JP" dirty="0" smtClean="0"/>
              <a:t>など</a:t>
            </a:r>
            <a:endParaRPr lang="en-US" altLang="ja-JP" dirty="0" smtClean="0"/>
          </a:p>
          <a:p>
            <a:pPr marL="0" indent="0">
              <a:buNone/>
            </a:pPr>
            <a:r>
              <a:rPr lang="ja-JP" altLang="ja-JP" dirty="0" smtClean="0"/>
              <a:t>③</a:t>
            </a:r>
            <a:r>
              <a:rPr lang="ja-JP" altLang="ja-JP" dirty="0"/>
              <a:t>生活</a:t>
            </a:r>
            <a:r>
              <a:rPr lang="ja-JP" altLang="ja-JP" dirty="0" smtClean="0"/>
              <a:t>支援コーディネーター</a:t>
            </a:r>
            <a:r>
              <a:rPr lang="ja-JP" altLang="ja-JP" dirty="0"/>
              <a:t>のこれまでの活動</a:t>
            </a:r>
            <a:r>
              <a:rPr lang="ja-JP" altLang="ja-JP" dirty="0" smtClean="0"/>
              <a:t>状況</a:t>
            </a:r>
            <a:r>
              <a:rPr lang="ja-JP" altLang="en-US" dirty="0" smtClean="0"/>
              <a:t>：</a:t>
            </a:r>
            <a:endParaRPr lang="en-US" altLang="ja-JP" dirty="0" smtClean="0"/>
          </a:p>
          <a:p>
            <a:pPr marL="0" indent="0">
              <a:buNone/>
            </a:pPr>
            <a:r>
              <a:rPr lang="ja-JP" altLang="en-US" dirty="0"/>
              <a:t>　</a:t>
            </a:r>
            <a:r>
              <a:rPr lang="ja-JP" altLang="ja-JP" dirty="0" smtClean="0"/>
              <a:t>地域</a:t>
            </a:r>
            <a:r>
              <a:rPr lang="ja-JP" altLang="ja-JP" dirty="0"/>
              <a:t>ケア個別</a:t>
            </a:r>
            <a:r>
              <a:rPr lang="ja-JP" altLang="ja-JP" dirty="0" smtClean="0"/>
              <a:t>会議へ</a:t>
            </a:r>
            <a:r>
              <a:rPr lang="ja-JP" altLang="ja-JP" dirty="0"/>
              <a:t>の出席</a:t>
            </a:r>
            <a:r>
              <a:rPr lang="ja-JP" altLang="ja-JP" dirty="0" smtClean="0"/>
              <a:t>、</a:t>
            </a:r>
            <a:endParaRPr lang="en-US" altLang="ja-JP" dirty="0" smtClean="0"/>
          </a:p>
          <a:p>
            <a:pPr marL="0" indent="0">
              <a:buNone/>
            </a:pPr>
            <a:r>
              <a:rPr lang="ja-JP" altLang="en-US" dirty="0"/>
              <a:t>　</a:t>
            </a:r>
            <a:r>
              <a:rPr lang="ja-JP" altLang="ja-JP" dirty="0" smtClean="0"/>
              <a:t>関係者</a:t>
            </a:r>
            <a:r>
              <a:rPr lang="ja-JP" altLang="ja-JP" dirty="0"/>
              <a:t>会議</a:t>
            </a:r>
            <a:r>
              <a:rPr lang="en-US" altLang="ja-JP" dirty="0"/>
              <a:t>(</a:t>
            </a:r>
            <a:r>
              <a:rPr lang="ja-JP" altLang="ja-JP" dirty="0"/>
              <a:t>地域</a:t>
            </a:r>
            <a:r>
              <a:rPr lang="ja-JP" altLang="ja-JP" dirty="0" smtClean="0"/>
              <a:t>コミュニティ</a:t>
            </a:r>
            <a:r>
              <a:rPr lang="ja-JP" altLang="ja-JP" dirty="0"/>
              <a:t>、民生委員、地域</a:t>
            </a:r>
            <a:r>
              <a:rPr lang="ja-JP" altLang="ja-JP" dirty="0" smtClean="0"/>
              <a:t>包括支</a:t>
            </a:r>
            <a:r>
              <a:rPr lang="ja-JP" altLang="en-US" dirty="0" smtClean="0"/>
              <a:t>　</a:t>
            </a:r>
            <a:endParaRPr lang="en-US" altLang="ja-JP" dirty="0" smtClean="0"/>
          </a:p>
          <a:p>
            <a:pPr marL="0" indent="0">
              <a:buNone/>
            </a:pPr>
            <a:r>
              <a:rPr lang="ja-JP" altLang="en-US" dirty="0"/>
              <a:t>　</a:t>
            </a:r>
            <a:r>
              <a:rPr lang="ja-JP" altLang="ja-JP" dirty="0" smtClean="0"/>
              <a:t>援</a:t>
            </a:r>
            <a:r>
              <a:rPr lang="ja-JP" altLang="ja-JP" dirty="0"/>
              <a:t>センター、</a:t>
            </a:r>
            <a:r>
              <a:rPr lang="ja-JP" altLang="ja-JP" dirty="0" smtClean="0"/>
              <a:t>市社会</a:t>
            </a:r>
            <a:r>
              <a:rPr lang="ja-JP" altLang="ja-JP" dirty="0"/>
              <a:t>福祉協議会事務局など</a:t>
            </a:r>
            <a:r>
              <a:rPr lang="en-US" altLang="ja-JP" dirty="0"/>
              <a:t>)</a:t>
            </a:r>
            <a:r>
              <a:rPr lang="ja-JP" altLang="ja-JP" dirty="0" err="1"/>
              <a:t>への</a:t>
            </a:r>
            <a:r>
              <a:rPr lang="ja-JP" altLang="ja-JP" dirty="0" smtClean="0"/>
              <a:t>出席</a:t>
            </a:r>
            <a:endParaRPr lang="en-US" altLang="ja-JP" dirty="0" smtClean="0"/>
          </a:p>
          <a:p>
            <a:pPr marL="0" indent="0">
              <a:buNone/>
            </a:pPr>
            <a:r>
              <a:rPr lang="ja-JP" altLang="en-US" dirty="0" smtClean="0"/>
              <a:t>　</a:t>
            </a:r>
            <a:r>
              <a:rPr lang="ja-JP" altLang="ja-JP" dirty="0" smtClean="0"/>
              <a:t>現時点</a:t>
            </a:r>
            <a:r>
              <a:rPr lang="ja-JP" altLang="ja-JP" dirty="0"/>
              <a:t>では、地域からの情報収集を中心に事業を</a:t>
            </a:r>
            <a:r>
              <a:rPr lang="ja-JP" altLang="ja-JP" dirty="0" smtClean="0"/>
              <a:t>展</a:t>
            </a:r>
            <a:r>
              <a:rPr lang="ja-JP" altLang="en-US" dirty="0" smtClean="0"/>
              <a:t>　</a:t>
            </a:r>
            <a:endParaRPr lang="en-US" altLang="ja-JP" dirty="0" smtClean="0"/>
          </a:p>
          <a:p>
            <a:pPr marL="0" indent="0">
              <a:buNone/>
            </a:pPr>
            <a:r>
              <a:rPr lang="ja-JP" altLang="en-US" dirty="0"/>
              <a:t>　</a:t>
            </a:r>
            <a:r>
              <a:rPr lang="ja-JP" altLang="ja-JP" dirty="0" err="1" smtClean="0"/>
              <a:t>開</a:t>
            </a:r>
            <a:r>
              <a:rPr lang="ja-JP" altLang="ja-JP" dirty="0" err="1"/>
              <a:t>して</a:t>
            </a:r>
            <a:r>
              <a:rPr lang="ja-JP" altLang="ja-JP" dirty="0"/>
              <a:t>いる。</a:t>
            </a:r>
          </a:p>
        </p:txBody>
      </p:sp>
      <p:sp>
        <p:nvSpPr>
          <p:cNvPr id="4" name="正方形/長方形 3"/>
          <p:cNvSpPr/>
          <p:nvPr/>
        </p:nvSpPr>
        <p:spPr>
          <a:xfrm>
            <a:off x="6516217" y="-1"/>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5  </a:t>
            </a:r>
            <a:r>
              <a:rPr lang="ja-JP" altLang="en-US" dirty="0" smtClean="0"/>
              <a:t>茨城県</a:t>
            </a:r>
            <a:r>
              <a:rPr kumimoji="1" lang="ja-JP" altLang="en-US" dirty="0" smtClean="0"/>
              <a:t> 日立</a:t>
            </a:r>
            <a:r>
              <a:rPr lang="ja-JP" altLang="en-US" dirty="0" smtClean="0"/>
              <a:t>市</a:t>
            </a:r>
            <a:r>
              <a:rPr kumimoji="1" lang="en-US" altLang="ja-JP" dirty="0" smtClean="0"/>
              <a:t>〉</a:t>
            </a:r>
          </a:p>
          <a:p>
            <a:pPr algn="ctr"/>
            <a:endParaRPr kumimoji="1" lang="ja-JP" altLang="en-US" dirty="0"/>
          </a:p>
        </p:txBody>
      </p:sp>
      <p:sp>
        <p:nvSpPr>
          <p:cNvPr id="5" name="スライド番号プレースホルダ 31"/>
          <p:cNvSpPr>
            <a:spLocks noGrp="1"/>
          </p:cNvSpPr>
          <p:nvPr>
            <p:ph type="sldNum" sz="quarter" idx="12"/>
          </p:nvPr>
        </p:nvSpPr>
        <p:spPr>
          <a:xfrm>
            <a:off x="8688242" y="6579522"/>
            <a:ext cx="455758" cy="258654"/>
          </a:xfrm>
        </p:spPr>
        <p:txBody>
          <a:bodyPr/>
          <a:lstStyle/>
          <a:p>
            <a:pPr>
              <a:defRPr/>
            </a:pPr>
            <a:fld id="{AFF62460-EC34-422A-A834-EA8B1E04C307}" type="slidenum">
              <a:rPr lang="en-US" altLang="ja-JP" sz="1600" b="1" smtClean="0">
                <a:solidFill>
                  <a:prstClr val="black"/>
                </a:solidFill>
                <a:latin typeface="+mn-ea"/>
              </a:rPr>
              <a:pPr>
                <a:defRPr/>
              </a:pPr>
              <a:t>22</a:t>
            </a:fld>
            <a:endParaRPr lang="en-US" altLang="ja-JP" sz="1600" b="1" dirty="0">
              <a:solidFill>
                <a:prstClr val="black"/>
              </a:solidFill>
              <a:latin typeface="+mn-ea"/>
            </a:endParaRPr>
          </a:p>
        </p:txBody>
      </p:sp>
    </p:spTree>
    <p:extLst>
      <p:ext uri="{BB962C8B-B14F-4D97-AF65-F5344CB8AC3E}">
        <p14:creationId xmlns:p14="http://schemas.microsoft.com/office/powerpoint/2010/main" val="158077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35496" y="-27384"/>
            <a:ext cx="9108504" cy="6336704"/>
          </a:xfrm>
          <a:prstGeom prst="rect">
            <a:avLst/>
          </a:prstGeom>
        </p:spPr>
        <p:txBody>
          <a:bodyPr vert="horz" lIns="91440" tIns="45720" rIns="91440" bIns="45720" rtlCol="0">
            <a:noAutofit/>
          </a:bodyPr>
          <a:lstStyle/>
          <a:p>
            <a:pPr lvl="0">
              <a:spcBef>
                <a:spcPct val="20000"/>
              </a:spcBef>
              <a:defRPr/>
            </a:pPr>
            <a:r>
              <a:rPr lang="en-US" altLang="ja-JP" sz="4000" dirty="0" smtClean="0"/>
              <a:t>【</a:t>
            </a:r>
            <a:r>
              <a:rPr lang="ja-JP" altLang="en-US" sz="4000" dirty="0" smtClean="0"/>
              <a:t>簡単な演習</a:t>
            </a:r>
            <a:r>
              <a:rPr lang="en-US" altLang="ja-JP" sz="4000" dirty="0" smtClean="0"/>
              <a:t>】</a:t>
            </a:r>
            <a:endParaRPr lang="ja-JP" altLang="en-US" sz="4000" dirty="0" smtClean="0"/>
          </a:p>
          <a:p>
            <a:pPr lvl="0">
              <a:spcBef>
                <a:spcPct val="20000"/>
              </a:spcBef>
              <a:defRPr/>
            </a:pPr>
            <a:r>
              <a:rPr lang="ja-JP" altLang="en-US" sz="4000" dirty="0" smtClean="0"/>
              <a:t>○すでに設置した地域の取り組みについての情報交換をしてください（研修では事例報告をもらうことも考えられる）</a:t>
            </a:r>
          </a:p>
          <a:p>
            <a:pPr lvl="0">
              <a:spcBef>
                <a:spcPct val="20000"/>
              </a:spcBef>
              <a:defRPr/>
            </a:pPr>
            <a:r>
              <a:rPr lang="ja-JP" altLang="en-US" sz="4000" dirty="0" smtClean="0"/>
              <a:t>○みなさん</a:t>
            </a:r>
            <a:r>
              <a:rPr lang="ja-JP" altLang="en-US" sz="4000" dirty="0"/>
              <a:t>の地域でコーディネーターを置くとしたらどのような組織や人を想定しますか？</a:t>
            </a:r>
          </a:p>
          <a:p>
            <a:pPr lvl="0">
              <a:spcBef>
                <a:spcPct val="20000"/>
              </a:spcBef>
              <a:defRPr/>
            </a:pPr>
            <a:r>
              <a:rPr lang="ja-JP" altLang="en-US" sz="4000" dirty="0" smtClean="0"/>
              <a:t>○</a:t>
            </a:r>
            <a:r>
              <a:rPr lang="ja-JP" altLang="en-US" sz="4000" dirty="0"/>
              <a:t>協議体はどんな形で設置します</a:t>
            </a:r>
            <a:r>
              <a:rPr lang="ja-JP" altLang="en-US" sz="4000" dirty="0" smtClean="0"/>
              <a:t>か</a:t>
            </a:r>
            <a:r>
              <a:rPr lang="ja-JP" altLang="en-US" sz="4000" dirty="0"/>
              <a:t>（</a:t>
            </a:r>
            <a:r>
              <a:rPr lang="ja-JP" altLang="en-US" sz="4000" dirty="0" smtClean="0"/>
              <a:t>他</a:t>
            </a:r>
            <a:r>
              <a:rPr lang="ja-JP" altLang="en-US" sz="4000" dirty="0"/>
              <a:t>の協議組織</a:t>
            </a:r>
            <a:r>
              <a:rPr lang="ja-JP" altLang="en-US" sz="4000" dirty="0" smtClean="0"/>
              <a:t>との役割分担と連携。効率的な運営の工夫）</a:t>
            </a:r>
            <a:endParaRPr lang="ja-JP" altLang="en-US" sz="4000" dirty="0"/>
          </a:p>
          <a:p>
            <a:pPr lvl="0">
              <a:spcBef>
                <a:spcPct val="20000"/>
              </a:spcBef>
              <a:defRPr/>
            </a:pPr>
            <a:endParaRPr lang="ja-JP" altLang="en-US" sz="4000" dirty="0"/>
          </a:p>
        </p:txBody>
      </p:sp>
    </p:spTree>
    <p:extLst>
      <p:ext uri="{BB962C8B-B14F-4D97-AF65-F5344CB8AC3E}">
        <p14:creationId xmlns:p14="http://schemas.microsoft.com/office/powerpoint/2010/main" val="4087886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0" y="260648"/>
            <a:ext cx="8964488" cy="6337002"/>
          </a:xfrm>
        </p:spPr>
        <p:txBody>
          <a:bodyPr>
            <a:noAutofit/>
          </a:bodyPr>
          <a:lstStyle/>
          <a:p>
            <a:pPr marL="0" indent="0">
              <a:buNone/>
            </a:pPr>
            <a:r>
              <a:rPr lang="ja-JP" altLang="en-US" dirty="0" smtClean="0"/>
              <a:t>４．市町村の役割</a:t>
            </a:r>
            <a:endParaRPr lang="en-US" altLang="ja-JP" dirty="0" smtClean="0"/>
          </a:p>
          <a:p>
            <a:pPr marL="542925" indent="-357188">
              <a:buNone/>
            </a:pPr>
            <a:r>
              <a:rPr lang="ja-JP" altLang="en-US" sz="2400" dirty="0" smtClean="0"/>
              <a:t>○計画的な推進体制・基盤整備・・・コーディネーターや協議体の設置（特定）、サービス開発や基盤整備の方向性を行政の計画に位置づけ</a:t>
            </a:r>
            <a:endParaRPr lang="en-US" altLang="ja-JP" sz="2400" dirty="0" smtClean="0"/>
          </a:p>
          <a:p>
            <a:pPr marL="542925" indent="-357188">
              <a:buNone/>
            </a:pPr>
            <a:r>
              <a:rPr lang="ja-JP" altLang="en-US" sz="2400" dirty="0" smtClean="0"/>
              <a:t>○コーディネーターの資質向上・・・都道府県研修派遣、事例検討</a:t>
            </a:r>
          </a:p>
          <a:p>
            <a:pPr marL="542925" indent="-357188">
              <a:buNone/>
            </a:pPr>
            <a:r>
              <a:rPr lang="ja-JP" altLang="en-US" sz="2400" dirty="0" smtClean="0"/>
              <a:t>○コーディネーターの活動のバックアップ・庁内調整・・・行政側</a:t>
            </a:r>
            <a:r>
              <a:rPr lang="ja-JP" altLang="en-US" sz="2400" dirty="0"/>
              <a:t>の</a:t>
            </a:r>
            <a:r>
              <a:rPr lang="ja-JP" altLang="en-US" sz="2400" dirty="0" smtClean="0"/>
              <a:t>担当者の明確化、コーディネーターや団体との意見交換、行政庁内及び関係団体との調整</a:t>
            </a:r>
            <a:endParaRPr lang="en-US" altLang="ja-JP" sz="2400" dirty="0" smtClean="0"/>
          </a:p>
          <a:p>
            <a:pPr marL="542925" indent="-357188">
              <a:buNone/>
            </a:pPr>
            <a:r>
              <a:rPr kumimoji="1" lang="ja-JP" altLang="en-US" sz="2400" dirty="0" smtClean="0"/>
              <a:t>○住民主体のサービス提供組織への活動支援・・・公共施設等を活用した活動拠点の支援、補助（助成）による活動拠点や間接経費</a:t>
            </a:r>
            <a:r>
              <a:rPr lang="ja-JP" altLang="en-US" sz="2400" dirty="0" smtClean="0"/>
              <a:t>への支援など</a:t>
            </a:r>
            <a:endParaRPr lang="en-US" altLang="ja-JP" sz="2400" dirty="0" smtClean="0"/>
          </a:p>
          <a:p>
            <a:pPr marL="542925" indent="-357188">
              <a:buNone/>
            </a:pPr>
            <a:r>
              <a:rPr kumimoji="1" lang="ja-JP" altLang="en-US" sz="2400" dirty="0" smtClean="0"/>
              <a:t>○他施策との連動による総合的な推進・・・複合的な生活課題に対応できる仕組みづくり、庁内調整体制の明確化、他の福祉施策、まちづくり、生涯学習施策との連動</a:t>
            </a:r>
            <a:endParaRPr kumimoji="1" lang="ja-JP" altLang="en-US" sz="2400" dirty="0"/>
          </a:p>
        </p:txBody>
      </p:sp>
    </p:spTree>
    <p:extLst>
      <p:ext uri="{BB962C8B-B14F-4D97-AF65-F5344CB8AC3E}">
        <p14:creationId xmlns:p14="http://schemas.microsoft.com/office/powerpoint/2010/main" val="2007719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64488" cy="6741368"/>
          </a:xfrm>
          <a:prstGeom prst="rect">
            <a:avLst/>
          </a:prstGeom>
          <a:noFill/>
          <a:ln>
            <a:noFill/>
          </a:ln>
        </p:spPr>
      </p:pic>
    </p:spTree>
    <p:extLst>
      <p:ext uri="{BB962C8B-B14F-4D97-AF65-F5344CB8AC3E}">
        <p14:creationId xmlns:p14="http://schemas.microsoft.com/office/powerpoint/2010/main" val="4927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79512" y="260648"/>
            <a:ext cx="8784976" cy="4104456"/>
          </a:xfrm>
        </p:spPr>
        <p:txBody>
          <a:bodyPr>
            <a:noAutofit/>
          </a:bodyPr>
          <a:lstStyle/>
          <a:p>
            <a:pPr marL="0" indent="0">
              <a:buNone/>
            </a:pPr>
            <a:r>
              <a:rPr lang="ja-JP" altLang="en-US" dirty="0" smtClean="0"/>
              <a:t>５．都道府県の役割</a:t>
            </a:r>
            <a:endParaRPr lang="en-US" altLang="ja-JP" dirty="0" smtClean="0"/>
          </a:p>
          <a:p>
            <a:pPr marL="357188" indent="-185738">
              <a:buNone/>
            </a:pPr>
            <a:r>
              <a:rPr lang="ja-JP" altLang="en-US" sz="2400" dirty="0" smtClean="0"/>
              <a:t>○人材育成　・・・国</a:t>
            </a:r>
            <a:r>
              <a:rPr lang="ja-JP" altLang="en-US" sz="2400" dirty="0"/>
              <a:t>で作成したコーディネーター養成カリキュラム、</a:t>
            </a:r>
            <a:r>
              <a:rPr lang="ja-JP" altLang="en-US" sz="2400" dirty="0" smtClean="0"/>
              <a:t>テキストを活用し、継続的・体系的な研修を実施</a:t>
            </a:r>
          </a:p>
          <a:p>
            <a:pPr marL="357188" indent="-185738">
              <a:buNone/>
            </a:pPr>
            <a:r>
              <a:rPr lang="ja-JP" altLang="en-US" sz="2400" dirty="0" smtClean="0"/>
              <a:t>○第１層のコーディネーターのスキルアップ、活動支援</a:t>
            </a:r>
            <a:r>
              <a:rPr lang="en-US" altLang="ja-JP" sz="2400" dirty="0" smtClean="0"/>
              <a:t>…</a:t>
            </a:r>
            <a:r>
              <a:rPr lang="ja-JP" altLang="en-US" sz="2400" dirty="0" smtClean="0"/>
              <a:t>相互研鑚（サービス開発手法の検討等）や相談の機会・場・仕組みをつくる</a:t>
            </a:r>
          </a:p>
          <a:p>
            <a:pPr marL="357188" indent="-185738">
              <a:buNone/>
            </a:pPr>
            <a:r>
              <a:rPr lang="ja-JP" altLang="en-US" sz="2400" dirty="0" smtClean="0"/>
              <a:t>○市町村への支援　・・・県内のコーディネーターの配置状況の偏在や地域事情等を配慮し調整。生活支援サービスの意義やコーディネーター等を支援する市町村職員の役割、他市町村の取り組み状況等の情報提供や研修等の支援</a:t>
            </a:r>
            <a:endParaRPr kumimoji="1" lang="ja-JP" altLang="en-US" sz="2400" dirty="0"/>
          </a:p>
        </p:txBody>
      </p:sp>
    </p:spTree>
    <p:extLst>
      <p:ext uri="{BB962C8B-B14F-4D97-AF65-F5344CB8AC3E}">
        <p14:creationId xmlns:p14="http://schemas.microsoft.com/office/powerpoint/2010/main" val="2007719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9144000" cy="64087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404664"/>
            <a:ext cx="9180512" cy="6453336"/>
          </a:xfrm>
          <a:prstGeom prst="rect">
            <a:avLst/>
          </a:prstGeom>
          <a:noFill/>
          <a:ln>
            <a:noFill/>
          </a:ln>
        </p:spPr>
      </p:pic>
      <p:sp>
        <p:nvSpPr>
          <p:cNvPr id="3" name="正方形/長方形 2"/>
          <p:cNvSpPr/>
          <p:nvPr/>
        </p:nvSpPr>
        <p:spPr>
          <a:xfrm>
            <a:off x="179512" y="10493"/>
            <a:ext cx="8352928" cy="461665"/>
          </a:xfrm>
          <a:prstGeom prst="rect">
            <a:avLst/>
          </a:prstGeom>
        </p:spPr>
        <p:txBody>
          <a:bodyPr wrap="square">
            <a:spAutoFit/>
          </a:bodyPr>
          <a:lstStyle/>
          <a:p>
            <a:r>
              <a:rPr lang="ja-JP" altLang="en-US" sz="2400" dirty="0" smtClean="0">
                <a:solidFill>
                  <a:prstClr val="black"/>
                </a:solidFill>
              </a:rPr>
              <a:t>一般</a:t>
            </a:r>
            <a:r>
              <a:rPr lang="ja-JP" altLang="en-US" sz="2400" dirty="0">
                <a:solidFill>
                  <a:prstClr val="black"/>
                </a:solidFill>
              </a:rPr>
              <a:t>介護予防と住民主体による通いの場は</a:t>
            </a:r>
            <a:r>
              <a:rPr lang="ja-JP" altLang="en-US" sz="2400" dirty="0" smtClean="0">
                <a:solidFill>
                  <a:prstClr val="black"/>
                </a:solidFill>
              </a:rPr>
              <a:t>連続的</a:t>
            </a:r>
            <a:endParaRPr lang="ja-JP" altLang="en-US" sz="2400" dirty="0"/>
          </a:p>
        </p:txBody>
      </p:sp>
    </p:spTree>
    <p:extLst>
      <p:ext uri="{BB962C8B-B14F-4D97-AF65-F5344CB8AC3E}">
        <p14:creationId xmlns:p14="http://schemas.microsoft.com/office/powerpoint/2010/main" val="348727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44624"/>
            <a:ext cx="9144000" cy="2924944"/>
          </a:xfrm>
          <a:prstGeom prst="rect">
            <a:avLst/>
          </a:prstGeom>
        </p:spPr>
        <p:txBody>
          <a:bodyPr vert="horz" lIns="91440" tIns="45720" rIns="91440" bIns="45720" rtlCol="0">
            <a:noAutofit/>
          </a:bodyPr>
          <a:lstStyle/>
          <a:p>
            <a:pPr marL="342900" indent="-342900">
              <a:spcBef>
                <a:spcPct val="20000"/>
              </a:spcBef>
              <a:buFont typeface="Wingdings" panose="05000000000000000000" pitchFamily="2" charset="2"/>
              <a:buChar char="Ø"/>
              <a:defRPr/>
            </a:pPr>
            <a:r>
              <a:rPr lang="ja-JP" altLang="en-US" sz="2400" dirty="0">
                <a:solidFill>
                  <a:prstClr val="black"/>
                </a:solidFill>
              </a:rPr>
              <a:t>生活支援サービスには</a:t>
            </a:r>
            <a:r>
              <a:rPr lang="ja-JP" altLang="en-US" sz="2400" dirty="0" smtClean="0">
                <a:solidFill>
                  <a:prstClr val="black"/>
                </a:solidFill>
              </a:rPr>
              <a:t>、総合事業だけでなく、総合</a:t>
            </a:r>
            <a:r>
              <a:rPr lang="ja-JP" altLang="en-US" sz="2400" dirty="0">
                <a:solidFill>
                  <a:prstClr val="black"/>
                </a:solidFill>
              </a:rPr>
              <a:t>事業には位置づけられない住民主体の地域の助け合い、民間企業による市場のサービス、市町村の単独事業等を含む。</a:t>
            </a:r>
          </a:p>
          <a:p>
            <a:pPr marL="342900" indent="-342900">
              <a:spcBef>
                <a:spcPct val="20000"/>
              </a:spcBef>
              <a:buFont typeface="Wingdings" panose="05000000000000000000" pitchFamily="2" charset="2"/>
              <a:buChar char="Ø"/>
              <a:defRPr/>
            </a:pPr>
            <a:r>
              <a:rPr lang="ja-JP" altLang="en-US" sz="2400" dirty="0">
                <a:solidFill>
                  <a:prstClr val="black"/>
                </a:solidFill>
              </a:rPr>
              <a:t>協議体、コーディネーターの活動は、総合事業内の生活支援サービスだけで</a:t>
            </a:r>
            <a:r>
              <a:rPr lang="ja-JP" altLang="en-US" sz="2400" dirty="0" smtClean="0">
                <a:solidFill>
                  <a:prstClr val="black"/>
                </a:solidFill>
              </a:rPr>
              <a:t>なく、多様なサービス</a:t>
            </a:r>
            <a:r>
              <a:rPr lang="ja-JP" altLang="en-US" sz="2400" dirty="0">
                <a:solidFill>
                  <a:prstClr val="black"/>
                </a:solidFill>
              </a:rPr>
              <a:t>・活動を視野にいれることが必要</a:t>
            </a:r>
          </a:p>
          <a:p>
            <a:pPr marL="342900" indent="-342900">
              <a:spcBef>
                <a:spcPct val="20000"/>
              </a:spcBef>
              <a:buFont typeface="Wingdings" panose="05000000000000000000" pitchFamily="2" charset="2"/>
              <a:buChar char="Ø"/>
              <a:defRPr/>
            </a:pPr>
            <a:r>
              <a:rPr lang="ja-JP" altLang="en-US" sz="2400" dirty="0">
                <a:solidFill>
                  <a:prstClr val="black"/>
                </a:solidFill>
              </a:rPr>
              <a:t>特に一般介護予防と住民主体による通いの場は連続的であると考えられる。</a:t>
            </a:r>
            <a:r>
              <a:rPr lang="ja-JP" altLang="en-US" sz="2400" dirty="0" smtClean="0">
                <a:solidFill>
                  <a:prstClr val="black"/>
                </a:solidFill>
              </a:rPr>
              <a:t>介護予防、生活支援、社会参加は、一体的に推進することが必要。</a:t>
            </a:r>
          </a:p>
          <a:p>
            <a:pPr>
              <a:spcBef>
                <a:spcPct val="20000"/>
              </a:spcBef>
              <a:buFont typeface="Arial" pitchFamily="34" charset="0"/>
              <a:buNone/>
              <a:defRPr/>
            </a:pPr>
            <a:r>
              <a:rPr lang="en-US" altLang="ja-JP" sz="2400" dirty="0" smtClean="0">
                <a:solidFill>
                  <a:prstClr val="black"/>
                </a:solidFill>
              </a:rPr>
              <a:t>※</a:t>
            </a:r>
            <a:r>
              <a:rPr lang="ja-JP" altLang="en-US" sz="2400" dirty="0" smtClean="0">
                <a:solidFill>
                  <a:prstClr val="black"/>
                </a:solidFill>
              </a:rPr>
              <a:t>地域資源の全てを総合事業に位置づける必要はないことにも留意。</a:t>
            </a:r>
          </a:p>
        </p:txBody>
      </p:sp>
      <p:pic>
        <p:nvPicPr>
          <p:cNvPr id="3" name="図 2"/>
          <p:cNvPicPr/>
          <p:nvPr/>
        </p:nvPicPr>
        <p:blipFill rotWithShape="1">
          <a:blip r:embed="rId3" cstate="print">
            <a:extLst>
              <a:ext uri="{28A0092B-C50C-407E-A947-70E740481C1C}">
                <a14:useLocalDpi xmlns:a14="http://schemas.microsoft.com/office/drawing/2010/main" val="0"/>
              </a:ext>
            </a:extLst>
          </a:blip>
          <a:srcRect l="41082" t="49941" b="5563"/>
          <a:stretch/>
        </p:blipFill>
        <p:spPr bwMode="auto">
          <a:xfrm>
            <a:off x="1202482" y="3717032"/>
            <a:ext cx="6177830" cy="3096344"/>
          </a:xfrm>
          <a:prstGeom prst="rect">
            <a:avLst/>
          </a:prstGeom>
          <a:noFill/>
          <a:ln>
            <a:noFill/>
          </a:ln>
        </p:spPr>
      </p:pic>
    </p:spTree>
    <p:extLst>
      <p:ext uri="{BB962C8B-B14F-4D97-AF65-F5344CB8AC3E}">
        <p14:creationId xmlns:p14="http://schemas.microsoft.com/office/powerpoint/2010/main" val="40301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562074"/>
          </a:xfrm>
        </p:spPr>
        <p:txBody>
          <a:bodyPr>
            <a:normAutofit fontScale="90000"/>
          </a:bodyPr>
          <a:lstStyle/>
          <a:p>
            <a:pPr algn="l"/>
            <a:r>
              <a:rPr lang="ja-JP" altLang="en-US" sz="3600" dirty="0" smtClean="0"/>
              <a:t>２　生活支援コーディネーターと協議体の活動理念</a:t>
            </a:r>
            <a:endParaRPr kumimoji="1" lang="ja-JP" altLang="en-US" sz="2900" dirty="0"/>
          </a:p>
        </p:txBody>
      </p:sp>
      <p:sp>
        <p:nvSpPr>
          <p:cNvPr id="5" name="コンテンツ プレースホルダー 2"/>
          <p:cNvSpPr txBox="1">
            <a:spLocks/>
          </p:cNvSpPr>
          <p:nvPr/>
        </p:nvSpPr>
        <p:spPr>
          <a:xfrm>
            <a:off x="0" y="692696"/>
            <a:ext cx="9144000" cy="5904656"/>
          </a:xfrm>
          <a:prstGeom prst="rect">
            <a:avLst/>
          </a:prstGeom>
        </p:spPr>
        <p:txBody>
          <a:bodyPr vert="horz" lIns="91440" tIns="45720" rIns="91440" bIns="45720" rtlCol="0">
            <a:noAutofit/>
          </a:bodyPr>
          <a:lstStyle/>
          <a:p>
            <a:pPr>
              <a:spcBef>
                <a:spcPts val="1200"/>
              </a:spcBef>
              <a:buFont typeface="Arial" pitchFamily="34" charset="0"/>
              <a:buNone/>
              <a:defRPr/>
            </a:pPr>
            <a:r>
              <a:rPr lang="ja-JP" altLang="en-US" sz="2000" dirty="0" smtClean="0">
                <a:solidFill>
                  <a:prstClr val="black"/>
                </a:solidFill>
              </a:rPr>
              <a:t>利用者、他の専門職、行政職員等とも共有できるよう働きかける</a:t>
            </a:r>
          </a:p>
          <a:p>
            <a:pPr marL="185738" indent="-185738">
              <a:spcBef>
                <a:spcPct val="20000"/>
              </a:spcBef>
            </a:pPr>
            <a:r>
              <a:rPr lang="ja-JP" altLang="en-US" sz="2000" dirty="0">
                <a:solidFill>
                  <a:prstClr val="black"/>
                </a:solidFill>
              </a:rPr>
              <a:t>（１）利用者への支援やサービスの質に関する理念</a:t>
            </a:r>
          </a:p>
          <a:p>
            <a:pPr marL="357188" indent="-185738">
              <a:spcBef>
                <a:spcPct val="20000"/>
              </a:spcBef>
            </a:pPr>
            <a:r>
              <a:rPr lang="ja-JP" altLang="en-US" sz="2000" dirty="0"/>
              <a:t>○</a:t>
            </a:r>
            <a:r>
              <a:rPr lang="ja-JP" altLang="en-US" sz="2000" u="sng" dirty="0"/>
              <a:t>高齢者が地域で生きがいや役割を持ち</a:t>
            </a:r>
            <a:r>
              <a:rPr lang="ja-JP" altLang="en-US" sz="2000" dirty="0"/>
              <a:t>、尊厳を保持し、高齢者が地域で自分らしい</a:t>
            </a:r>
            <a:r>
              <a:rPr lang="ja-JP" altLang="en-US" sz="2000" dirty="0" smtClean="0"/>
              <a:t>生活</a:t>
            </a:r>
            <a:r>
              <a:rPr lang="ja-JP" altLang="en-US" sz="2000" dirty="0"/>
              <a:t>を送ることができるように、その人の状態に最適な生活支援等サービスの活用を</a:t>
            </a:r>
            <a:r>
              <a:rPr lang="ja-JP" altLang="en-US" sz="2000" dirty="0" smtClean="0"/>
              <a:t>支援する</a:t>
            </a:r>
            <a:endParaRPr lang="ja-JP" altLang="en-US" sz="2000" dirty="0"/>
          </a:p>
          <a:p>
            <a:pPr marL="357188" indent="-185738">
              <a:spcBef>
                <a:spcPct val="20000"/>
              </a:spcBef>
            </a:pPr>
            <a:r>
              <a:rPr lang="ja-JP" altLang="en-US" sz="2000" dirty="0"/>
              <a:t>○生活支援等サービスの質を担保する（役立つ、使いやすい、信頼がおける、</a:t>
            </a:r>
            <a:r>
              <a:rPr lang="ja-JP" altLang="en-US" sz="2000" u="sng" dirty="0"/>
              <a:t>自立や</a:t>
            </a:r>
            <a:r>
              <a:rPr lang="ja-JP" altLang="en-US" sz="2000" u="sng" dirty="0" smtClean="0"/>
              <a:t>社会</a:t>
            </a:r>
            <a:r>
              <a:rPr lang="ja-JP" altLang="en-US" sz="2000" u="sng" dirty="0"/>
              <a:t>参加に資する、ソーシャルサポートを維持する</a:t>
            </a:r>
            <a:r>
              <a:rPr lang="ja-JP" altLang="en-US" sz="2000" dirty="0"/>
              <a:t>）</a:t>
            </a:r>
          </a:p>
          <a:p>
            <a:pPr marL="185738" indent="-185738">
              <a:spcBef>
                <a:spcPct val="20000"/>
              </a:spcBef>
            </a:pPr>
            <a:r>
              <a:rPr lang="ja-JP" altLang="en-US" sz="2000" dirty="0" smtClean="0"/>
              <a:t>（</a:t>
            </a:r>
            <a:r>
              <a:rPr lang="ja-JP" altLang="en-US" sz="2000" dirty="0"/>
              <a:t>２）地域の福祉力の形成に関する理念</a:t>
            </a:r>
          </a:p>
          <a:p>
            <a:pPr marL="357188" indent="-185738">
              <a:spcBef>
                <a:spcPct val="20000"/>
              </a:spcBef>
            </a:pPr>
            <a:r>
              <a:rPr lang="ja-JP" altLang="en-US" sz="2000" dirty="0"/>
              <a:t>○地域のできるだけ多くの主体や元気な高齢者の参加を得てサービスが提供できる</a:t>
            </a:r>
            <a:r>
              <a:rPr lang="ja-JP" altLang="en-US" sz="2000" dirty="0" smtClean="0"/>
              <a:t>体制を</a:t>
            </a:r>
            <a:r>
              <a:rPr lang="ja-JP" altLang="en-US" sz="2000" dirty="0"/>
              <a:t>整える　</a:t>
            </a:r>
          </a:p>
          <a:p>
            <a:pPr marL="357188" indent="-185738">
              <a:spcBef>
                <a:spcPct val="20000"/>
              </a:spcBef>
            </a:pPr>
            <a:r>
              <a:rPr lang="ja-JP" altLang="en-US" sz="2000" dirty="0"/>
              <a:t>○支え上手、</a:t>
            </a:r>
            <a:r>
              <a:rPr lang="ja-JP" altLang="en-US" sz="2000" u="sng" dirty="0"/>
              <a:t>支えられ上手</a:t>
            </a:r>
            <a:r>
              <a:rPr lang="ja-JP" altLang="en-US" sz="2000" dirty="0"/>
              <a:t>を増やす</a:t>
            </a:r>
          </a:p>
          <a:p>
            <a:pPr marL="357188" indent="-185738">
              <a:spcBef>
                <a:spcPct val="20000"/>
              </a:spcBef>
            </a:pPr>
            <a:r>
              <a:rPr lang="ja-JP" altLang="en-US" sz="2000" dirty="0"/>
              <a:t>○地域の参加を広げ、</a:t>
            </a:r>
            <a:r>
              <a:rPr lang="ja-JP" altLang="en-US" sz="2000" u="sng" dirty="0"/>
              <a:t>地域の力量を高める</a:t>
            </a:r>
          </a:p>
          <a:p>
            <a:pPr marL="357188" indent="-185738">
              <a:spcBef>
                <a:spcPct val="20000"/>
              </a:spcBef>
            </a:pPr>
            <a:r>
              <a:rPr lang="ja-JP" altLang="en-US" sz="2000" dirty="0"/>
              <a:t>○</a:t>
            </a:r>
            <a:r>
              <a:rPr lang="ja-JP" altLang="en-US" sz="2000" u="sng" dirty="0"/>
              <a:t>地域とともにサービスや活動を創出</a:t>
            </a:r>
            <a:r>
              <a:rPr lang="ja-JP" altLang="en-US" sz="2000" dirty="0"/>
              <a:t>し、</a:t>
            </a:r>
            <a:r>
              <a:rPr lang="ja-JP" altLang="en-US" sz="2000" u="sng" dirty="0"/>
              <a:t>一緒に運営</a:t>
            </a:r>
            <a:r>
              <a:rPr lang="ja-JP" altLang="en-US" sz="2000" dirty="0"/>
              <a:t>していく</a:t>
            </a:r>
          </a:p>
          <a:p>
            <a:pPr marL="185738" indent="-185738">
              <a:spcBef>
                <a:spcPct val="20000"/>
              </a:spcBef>
            </a:pPr>
            <a:r>
              <a:rPr lang="ja-JP" altLang="en-US" sz="2000" dirty="0" smtClean="0"/>
              <a:t>（</a:t>
            </a:r>
            <a:r>
              <a:rPr lang="ja-JP" altLang="en-US" sz="2000" dirty="0"/>
              <a:t>３）地域社会の持続可能性に関する理念</a:t>
            </a:r>
          </a:p>
          <a:p>
            <a:pPr marL="357188" indent="-185738">
              <a:spcBef>
                <a:spcPct val="20000"/>
              </a:spcBef>
            </a:pPr>
            <a:r>
              <a:rPr lang="ja-JP" altLang="en-US" sz="2000" dirty="0"/>
              <a:t>○皆で資源を持ち寄り、賢く効率的に財源を使う</a:t>
            </a:r>
          </a:p>
          <a:p>
            <a:pPr marL="357188" indent="-185738">
              <a:spcBef>
                <a:spcPct val="20000"/>
              </a:spcBef>
            </a:pPr>
            <a:r>
              <a:rPr lang="ja-JP" altLang="en-US" sz="2000" dirty="0"/>
              <a:t>○地域の実情や将来の介護保険制度等の姿をよく考える</a:t>
            </a:r>
          </a:p>
        </p:txBody>
      </p:sp>
    </p:spTree>
    <p:extLst>
      <p:ext uri="{BB962C8B-B14F-4D97-AF65-F5344CB8AC3E}">
        <p14:creationId xmlns:p14="http://schemas.microsoft.com/office/powerpoint/2010/main" val="276541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556792"/>
            <a:ext cx="8435280" cy="4536504"/>
          </a:xfrm>
          <a:ln>
            <a:solidFill>
              <a:schemeClr val="tx1"/>
            </a:solidFill>
          </a:ln>
        </p:spPr>
        <p:txBody>
          <a:bodyPr>
            <a:noAutofit/>
          </a:bodyPr>
          <a:lstStyle/>
          <a:p>
            <a:pPr marL="0" indent="0">
              <a:spcBef>
                <a:spcPts val="0"/>
              </a:spcBef>
              <a:buNone/>
            </a:pPr>
            <a:r>
              <a:rPr lang="ja-JP" altLang="en-US" sz="2400" dirty="0"/>
              <a:t>（生活支援コーディネーター（地域支え合い推進員））</a:t>
            </a:r>
          </a:p>
          <a:p>
            <a:pPr marL="274638" indent="-274638">
              <a:spcBef>
                <a:spcPts val="0"/>
              </a:spcBef>
              <a:buNone/>
            </a:pPr>
            <a:r>
              <a:rPr lang="ja-JP" altLang="en-US" sz="2400" dirty="0"/>
              <a:t>○　高齢者の生活支援・介護予防の基盤整備を推進していくことを目的とし、地域において、生活支援・介護予防サービスの提供体制の構築に向けたコーディネート機能を果たす者を「生活支援コーディネーター（地域支え合い推進員）」（以下「コーディネーター」という。）とする。</a:t>
            </a:r>
          </a:p>
          <a:p>
            <a:pPr marL="0" indent="0">
              <a:spcBef>
                <a:spcPts val="0"/>
              </a:spcBef>
              <a:buNone/>
            </a:pPr>
            <a:endParaRPr lang="en-US" altLang="ja-JP" sz="2400" dirty="0" smtClean="0"/>
          </a:p>
          <a:p>
            <a:pPr marL="0" indent="0">
              <a:spcBef>
                <a:spcPts val="0"/>
              </a:spcBef>
              <a:buNone/>
            </a:pPr>
            <a:r>
              <a:rPr lang="ja-JP" altLang="en-US" sz="2400" dirty="0" smtClean="0"/>
              <a:t>（</a:t>
            </a:r>
            <a:r>
              <a:rPr lang="ja-JP" altLang="en-US" sz="2400" dirty="0"/>
              <a:t>協議体）</a:t>
            </a:r>
          </a:p>
          <a:p>
            <a:pPr marL="274638" indent="-274638">
              <a:spcBef>
                <a:spcPts val="0"/>
              </a:spcBef>
              <a:buNone/>
            </a:pPr>
            <a:r>
              <a:rPr lang="ja-JP" altLang="en-US" sz="2400" dirty="0"/>
              <a:t>○　市町村が主体となり、各地域におけるコーディネーターと生活支援・介護</a:t>
            </a:r>
            <a:r>
              <a:rPr lang="ja-JP" altLang="en-US" sz="2400" dirty="0" smtClean="0"/>
              <a:t>予防サービスの</a:t>
            </a:r>
            <a:r>
              <a:rPr lang="ja-JP" altLang="en-US" sz="2400" dirty="0"/>
              <a:t>提供主体等が参画し、定期的な情報共有及び連携強化の場として、中核となるネットワークを「協議体」とする。</a:t>
            </a:r>
          </a:p>
        </p:txBody>
      </p:sp>
      <p:sp>
        <p:nvSpPr>
          <p:cNvPr id="5" name="テキスト ボックス 4"/>
          <p:cNvSpPr txBox="1"/>
          <p:nvPr/>
        </p:nvSpPr>
        <p:spPr>
          <a:xfrm>
            <a:off x="13199" y="112463"/>
            <a:ext cx="9144000" cy="1384995"/>
          </a:xfrm>
          <a:prstGeom prst="rect">
            <a:avLst/>
          </a:prstGeom>
          <a:noFill/>
        </p:spPr>
        <p:txBody>
          <a:bodyPr wrap="square" rtlCol="0">
            <a:spAutoFit/>
          </a:bodyPr>
          <a:lstStyle/>
          <a:p>
            <a:r>
              <a:rPr kumimoji="1" lang="ja-JP" altLang="en-US" sz="3200" dirty="0" smtClean="0"/>
              <a:t>３　コーディネーター、協議体の位置づけ</a:t>
            </a:r>
          </a:p>
          <a:p>
            <a:pPr marL="514350" indent="-514350"/>
            <a:r>
              <a:rPr lang="ja-JP" altLang="en-US" sz="2600" dirty="0" smtClean="0"/>
              <a:t>　（１）「介護予防・日常生活支援総合事業」ガイドライン</a:t>
            </a:r>
            <a:endParaRPr lang="en-US" altLang="ja-JP" sz="2600" dirty="0" smtClean="0"/>
          </a:p>
          <a:p>
            <a:pPr marL="514350" indent="-514350"/>
            <a:r>
              <a:rPr lang="ja-JP" altLang="en-US" sz="2600" dirty="0"/>
              <a:t>　</a:t>
            </a:r>
            <a:r>
              <a:rPr lang="ja-JP" altLang="en-US" sz="2600" dirty="0" smtClean="0"/>
              <a:t>　　　における位置づけ</a:t>
            </a:r>
            <a:endParaRPr kumimoji="1" lang="ja-JP" altLang="en-US" sz="2600" dirty="0"/>
          </a:p>
        </p:txBody>
      </p:sp>
    </p:spTree>
    <p:extLst>
      <p:ext uri="{BB962C8B-B14F-4D97-AF65-F5344CB8AC3E}">
        <p14:creationId xmlns:p14="http://schemas.microsoft.com/office/powerpoint/2010/main" val="2185732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216" y="44624"/>
            <a:ext cx="8811264" cy="4392488"/>
          </a:xfrm>
          <a:ln>
            <a:solidFill>
              <a:schemeClr val="tx1"/>
            </a:solidFill>
          </a:ln>
        </p:spPr>
        <p:txBody>
          <a:bodyPr>
            <a:noAutofit/>
          </a:bodyPr>
          <a:lstStyle/>
          <a:p>
            <a:pPr marL="0" indent="0">
              <a:spcBef>
                <a:spcPts val="0"/>
              </a:spcBef>
              <a:buNone/>
            </a:pPr>
            <a:r>
              <a:rPr lang="ja-JP" altLang="en-US" sz="2400" dirty="0"/>
              <a:t>（コーディネーターと協議体によるコーディネート機能の考え方）</a:t>
            </a:r>
          </a:p>
          <a:p>
            <a:pPr marL="365125" indent="-365125">
              <a:spcBef>
                <a:spcPts val="0"/>
              </a:spcBef>
              <a:buNone/>
            </a:pPr>
            <a:r>
              <a:rPr lang="ja-JP" altLang="en-US" sz="2400" dirty="0" smtClean="0"/>
              <a:t>○</a:t>
            </a:r>
            <a:r>
              <a:rPr lang="ja-JP" altLang="en-US" sz="2400" dirty="0"/>
              <a:t>　日常生活ニーズ調査や地域ケア</a:t>
            </a:r>
            <a:r>
              <a:rPr lang="ja-JP" altLang="en-US" sz="2400" dirty="0" smtClean="0"/>
              <a:t>会議等</a:t>
            </a:r>
            <a:r>
              <a:rPr lang="ja-JP" altLang="en-US" sz="2400" dirty="0"/>
              <a:t>により、地域の高齢者支援のニーズ及び地域資源の状況について十分把握し、地域における以下の取組を総合的に支援・</a:t>
            </a:r>
            <a:r>
              <a:rPr lang="ja-JP" altLang="en-US" sz="2400"/>
              <a:t>推進</a:t>
            </a:r>
            <a:r>
              <a:rPr lang="ja-JP" altLang="en-US" sz="2400" smtClean="0"/>
              <a:t>。</a:t>
            </a:r>
            <a:endParaRPr lang="ja-JP" altLang="en-US" sz="2400" dirty="0" smtClean="0"/>
          </a:p>
          <a:p>
            <a:pPr marL="898525" indent="-533400">
              <a:spcBef>
                <a:spcPts val="0"/>
              </a:spcBef>
              <a:buNone/>
            </a:pPr>
            <a:r>
              <a:rPr lang="ja-JP" altLang="en-US" sz="2400" dirty="0" smtClean="0"/>
              <a:t>①　地域のニーズと資源の状況の見える化、問題提起</a:t>
            </a:r>
          </a:p>
          <a:p>
            <a:pPr marL="898525" indent="-533400">
              <a:spcBef>
                <a:spcPts val="0"/>
              </a:spcBef>
              <a:buNone/>
            </a:pPr>
            <a:r>
              <a:rPr lang="ja-JP" altLang="en-US" sz="2400" dirty="0" smtClean="0"/>
              <a:t>②</a:t>
            </a:r>
            <a:r>
              <a:rPr lang="ja-JP" altLang="en-US" sz="2400" dirty="0"/>
              <a:t>　</a:t>
            </a:r>
            <a:r>
              <a:rPr lang="ja-JP" altLang="en-US" sz="2400" dirty="0" smtClean="0"/>
              <a:t>地縁組織等</a:t>
            </a:r>
            <a:r>
              <a:rPr lang="ja-JP" altLang="en-US" sz="2400" dirty="0"/>
              <a:t>多様な主体への協力依頼などの働きかけ</a:t>
            </a:r>
          </a:p>
          <a:p>
            <a:pPr marL="898525" indent="-533400">
              <a:spcBef>
                <a:spcPts val="0"/>
              </a:spcBef>
              <a:buNone/>
            </a:pPr>
            <a:r>
              <a:rPr lang="ja-JP" altLang="en-US" sz="2400" dirty="0"/>
              <a:t>③　関係者のネットワーク化</a:t>
            </a:r>
          </a:p>
          <a:p>
            <a:pPr marL="898525" indent="-533400">
              <a:spcBef>
                <a:spcPts val="0"/>
              </a:spcBef>
              <a:buNone/>
            </a:pPr>
            <a:r>
              <a:rPr lang="ja-JP" altLang="en-US" sz="2400" dirty="0"/>
              <a:t>④　目指す地域の姿・方針の共有、意識の</a:t>
            </a:r>
            <a:r>
              <a:rPr lang="ja-JP" altLang="en-US" sz="2400" dirty="0" smtClean="0"/>
              <a:t>統一</a:t>
            </a:r>
            <a:endParaRPr lang="en-US" altLang="ja-JP" sz="2400" dirty="0" smtClean="0"/>
          </a:p>
          <a:p>
            <a:pPr marL="898525" indent="-533400">
              <a:spcBef>
                <a:spcPts val="0"/>
              </a:spcBef>
              <a:buNone/>
            </a:pPr>
            <a:r>
              <a:rPr lang="ja-JP" altLang="en-US" sz="2400" dirty="0" smtClean="0"/>
              <a:t>⑤</a:t>
            </a:r>
            <a:r>
              <a:rPr lang="ja-JP" altLang="en-US" sz="2400" dirty="0"/>
              <a:t>　生活支援の担い手の養成やサービスの開発</a:t>
            </a:r>
            <a:r>
              <a:rPr lang="ja-JP" altLang="en-US" sz="2400" dirty="0" smtClean="0"/>
              <a:t>（担い手を養成し、組織化し、担い手を支援活動に</a:t>
            </a:r>
            <a:r>
              <a:rPr lang="ja-JP" altLang="en-US" sz="2400" dirty="0"/>
              <a:t>つなげる機能 </a:t>
            </a:r>
            <a:r>
              <a:rPr lang="ja-JP" altLang="en-US" sz="2400" dirty="0" smtClean="0"/>
              <a:t>）</a:t>
            </a:r>
            <a:endParaRPr lang="ja-JP" altLang="en-US" sz="2400" dirty="0"/>
          </a:p>
          <a:p>
            <a:pPr marL="898525" indent="-533400">
              <a:spcBef>
                <a:spcPts val="0"/>
              </a:spcBef>
              <a:buNone/>
            </a:pPr>
            <a:r>
              <a:rPr lang="ja-JP" altLang="en-US" sz="2400" dirty="0"/>
              <a:t>⑥　ニーズとサービスのマッチング</a:t>
            </a:r>
          </a:p>
        </p:txBody>
      </p:sp>
      <p:sp>
        <p:nvSpPr>
          <p:cNvPr id="4" name="コンテンツ プレースホルダー 2"/>
          <p:cNvSpPr txBox="1">
            <a:spLocks/>
          </p:cNvSpPr>
          <p:nvPr/>
        </p:nvSpPr>
        <p:spPr>
          <a:xfrm>
            <a:off x="81216" y="4520168"/>
            <a:ext cx="8826504" cy="2281064"/>
          </a:xfrm>
          <a:prstGeom prst="rect">
            <a:avLst/>
          </a:prstGeom>
          <a:ln>
            <a:solidFill>
              <a:schemeClr val="tx1"/>
            </a:solid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コーディネート機能は、概ね以下の３層で展開。当面は第１層・第２層の機能を充実し、体制整備を推進していくことが重要。</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・第１層　市町村区域で①～⑤を中心に行う機能</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・第２層　日常生活圏域で、第１層の機能の下、①～⑥を行う機能</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・第３層　個々の生活支援、介護予防サービスの事業主体で、利用者と提供者をマッチングする機能</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57508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円/楕円 145"/>
          <p:cNvSpPr/>
          <p:nvPr/>
        </p:nvSpPr>
        <p:spPr>
          <a:xfrm>
            <a:off x="0" y="3861048"/>
            <a:ext cx="9144000" cy="2996952"/>
          </a:xfrm>
          <a:prstGeom prst="ellipse">
            <a:avLst/>
          </a:prstGeom>
          <a:solidFill>
            <a:schemeClr val="accent6">
              <a:lumMod val="40000"/>
              <a:lumOff val="60000"/>
            </a:scheme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899592" y="5445224"/>
            <a:ext cx="3635896"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9" name="正方形/長方形 88"/>
          <p:cNvSpPr/>
          <p:nvPr/>
        </p:nvSpPr>
        <p:spPr>
          <a:xfrm flipV="1">
            <a:off x="792089" y="5013176"/>
            <a:ext cx="3635896"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flipV="1">
            <a:off x="251521" y="3212976"/>
            <a:ext cx="2232248"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0" y="3068960"/>
            <a:ext cx="2520280" cy="369332"/>
          </a:xfrm>
          <a:prstGeom prst="rect">
            <a:avLst/>
          </a:prstGeom>
          <a:noFill/>
        </p:spPr>
        <p:txBody>
          <a:bodyPr wrap="square" rtlCol="0">
            <a:spAutoFit/>
          </a:bodyPr>
          <a:lstStyle/>
          <a:p>
            <a:r>
              <a:rPr kumimoji="1" lang="ja-JP" altLang="en-US" b="1" dirty="0" smtClean="0"/>
              <a:t>第</a:t>
            </a:r>
            <a:r>
              <a:rPr kumimoji="1" lang="en-US" altLang="ja-JP" b="1" dirty="0" smtClean="0"/>
              <a:t>1</a:t>
            </a:r>
            <a:r>
              <a:rPr kumimoji="1" lang="ja-JP" altLang="en-US" b="1" dirty="0" smtClean="0"/>
              <a:t>層　市町村全域</a:t>
            </a:r>
            <a:endParaRPr kumimoji="1" lang="ja-JP" altLang="en-US" b="1" dirty="0"/>
          </a:p>
        </p:txBody>
      </p:sp>
      <p:sp>
        <p:nvSpPr>
          <p:cNvPr id="5" name="円/楕円 4"/>
          <p:cNvSpPr/>
          <p:nvPr/>
        </p:nvSpPr>
        <p:spPr>
          <a:xfrm>
            <a:off x="2483769" y="3429000"/>
            <a:ext cx="4176464" cy="1368152"/>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5" name="円/楕円 14"/>
          <p:cNvSpPr/>
          <p:nvPr/>
        </p:nvSpPr>
        <p:spPr>
          <a:xfrm>
            <a:off x="2843808" y="3140968"/>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smtClean="0"/>
              <a:t>中間支援組織</a:t>
            </a:r>
            <a:endParaRPr kumimoji="1" lang="ja-JP" altLang="en-US" sz="1200" dirty="0"/>
          </a:p>
        </p:txBody>
      </p:sp>
      <p:sp>
        <p:nvSpPr>
          <p:cNvPr id="16" name="円/楕円 15"/>
          <p:cNvSpPr/>
          <p:nvPr/>
        </p:nvSpPr>
        <p:spPr>
          <a:xfrm>
            <a:off x="3059832" y="42930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t>地縁組織</a:t>
            </a:r>
            <a:endParaRPr kumimoji="1" lang="ja-JP" altLang="en-US" sz="1400" dirty="0"/>
          </a:p>
        </p:txBody>
      </p:sp>
      <p:sp>
        <p:nvSpPr>
          <p:cNvPr id="17" name="円/楕円 16"/>
          <p:cNvSpPr/>
          <p:nvPr/>
        </p:nvSpPr>
        <p:spPr>
          <a:xfrm>
            <a:off x="1763688" y="3501008"/>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社協</a:t>
            </a:r>
            <a:endParaRPr kumimoji="1" lang="ja-JP" altLang="en-US" sz="1400" dirty="0"/>
          </a:p>
        </p:txBody>
      </p:sp>
      <p:sp>
        <p:nvSpPr>
          <p:cNvPr id="18" name="円/楕円 17"/>
          <p:cNvSpPr/>
          <p:nvPr/>
        </p:nvSpPr>
        <p:spPr>
          <a:xfrm>
            <a:off x="5796136" y="357301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21" name="円/楕円 20"/>
          <p:cNvSpPr/>
          <p:nvPr/>
        </p:nvSpPr>
        <p:spPr>
          <a:xfrm>
            <a:off x="4932040" y="3140968"/>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市町村</a:t>
            </a:r>
            <a:endParaRPr kumimoji="1" lang="ja-JP" altLang="en-US" sz="1400" dirty="0"/>
          </a:p>
        </p:txBody>
      </p:sp>
      <p:sp>
        <p:nvSpPr>
          <p:cNvPr id="27" name="テキスト ボックス 26"/>
          <p:cNvSpPr txBox="1"/>
          <p:nvPr/>
        </p:nvSpPr>
        <p:spPr>
          <a:xfrm>
            <a:off x="3923928" y="3861048"/>
            <a:ext cx="1008112"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20" name="円/楕円 19"/>
          <p:cNvSpPr/>
          <p:nvPr/>
        </p:nvSpPr>
        <p:spPr>
          <a:xfrm>
            <a:off x="1763688" y="4077072"/>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400" dirty="0" smtClean="0"/>
              <a:t>NPO</a:t>
            </a:r>
            <a:endParaRPr kumimoji="1" lang="ja-JP" altLang="en-US" sz="1400" dirty="0"/>
          </a:p>
        </p:txBody>
      </p:sp>
      <p:sp>
        <p:nvSpPr>
          <p:cNvPr id="37" name="円/楕円 36"/>
          <p:cNvSpPr/>
          <p:nvPr/>
        </p:nvSpPr>
        <p:spPr>
          <a:xfrm>
            <a:off x="4427984" y="42930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民間企業</a:t>
            </a:r>
            <a:endParaRPr kumimoji="1" lang="ja-JP" altLang="en-US" sz="1400" dirty="0"/>
          </a:p>
        </p:txBody>
      </p:sp>
      <p:sp>
        <p:nvSpPr>
          <p:cNvPr id="39" name="円/楕円 38"/>
          <p:cNvSpPr/>
          <p:nvPr/>
        </p:nvSpPr>
        <p:spPr>
          <a:xfrm>
            <a:off x="5796136" y="4221088"/>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dirty="0" smtClean="0"/>
              <a:t>ボランティア団体</a:t>
            </a:r>
            <a:endParaRPr kumimoji="1" lang="ja-JP" altLang="en-US" sz="1050" dirty="0"/>
          </a:p>
        </p:txBody>
      </p:sp>
      <p:sp>
        <p:nvSpPr>
          <p:cNvPr id="45" name="テキスト ボックス 44"/>
          <p:cNvSpPr txBox="1"/>
          <p:nvPr/>
        </p:nvSpPr>
        <p:spPr>
          <a:xfrm>
            <a:off x="792089" y="4859868"/>
            <a:ext cx="3851920" cy="369332"/>
          </a:xfrm>
          <a:prstGeom prst="rect">
            <a:avLst/>
          </a:prstGeom>
          <a:noFill/>
        </p:spPr>
        <p:txBody>
          <a:bodyPr wrap="square" rtlCol="0">
            <a:spAutoFit/>
          </a:bodyPr>
          <a:lstStyle/>
          <a:p>
            <a:r>
              <a:rPr kumimoji="1" lang="ja-JP" altLang="en-US" b="1" dirty="0" smtClean="0"/>
              <a:t>第</a:t>
            </a:r>
            <a:r>
              <a:rPr kumimoji="1" lang="en-US" altLang="ja-JP" b="1" dirty="0" smtClean="0"/>
              <a:t>2</a:t>
            </a:r>
            <a:r>
              <a:rPr kumimoji="1" lang="ja-JP" altLang="en-US" b="1" dirty="0" smtClean="0"/>
              <a:t>層　日常生活圏域（中学校区等）</a:t>
            </a:r>
            <a:endParaRPr kumimoji="1" lang="ja-JP" altLang="en-US" b="1" dirty="0"/>
          </a:p>
        </p:txBody>
      </p:sp>
      <p:sp>
        <p:nvSpPr>
          <p:cNvPr id="47" name="テキスト ボックス 46"/>
          <p:cNvSpPr txBox="1"/>
          <p:nvPr/>
        </p:nvSpPr>
        <p:spPr>
          <a:xfrm>
            <a:off x="2051721" y="5733256"/>
            <a:ext cx="1008112"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48" name="円/楕円 47"/>
          <p:cNvSpPr/>
          <p:nvPr/>
        </p:nvSpPr>
        <p:spPr>
          <a:xfrm>
            <a:off x="755576" y="60932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t>地区社協</a:t>
            </a:r>
            <a:endParaRPr kumimoji="1" lang="ja-JP" altLang="en-US" sz="1400" dirty="0"/>
          </a:p>
        </p:txBody>
      </p:sp>
      <p:sp>
        <p:nvSpPr>
          <p:cNvPr id="49" name="円/楕円 48"/>
          <p:cNvSpPr/>
          <p:nvPr/>
        </p:nvSpPr>
        <p:spPr>
          <a:xfrm>
            <a:off x="2987824" y="537321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50" name="円/楕円 49"/>
          <p:cNvSpPr/>
          <p:nvPr/>
        </p:nvSpPr>
        <p:spPr>
          <a:xfrm>
            <a:off x="755576" y="537321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400" dirty="0" smtClean="0"/>
              <a:t>NPO</a:t>
            </a:r>
            <a:endParaRPr kumimoji="1" lang="ja-JP" altLang="en-US" sz="1400" dirty="0"/>
          </a:p>
        </p:txBody>
      </p:sp>
      <p:sp>
        <p:nvSpPr>
          <p:cNvPr id="51" name="円/楕円 50"/>
          <p:cNvSpPr/>
          <p:nvPr/>
        </p:nvSpPr>
        <p:spPr>
          <a:xfrm>
            <a:off x="2987824" y="60932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意欲ある住民</a:t>
            </a:r>
            <a:endParaRPr kumimoji="1" lang="ja-JP" altLang="en-US" sz="1400" dirty="0"/>
          </a:p>
        </p:txBody>
      </p:sp>
      <p:grpSp>
        <p:nvGrpSpPr>
          <p:cNvPr id="2" name="グループ化 66"/>
          <p:cNvGrpSpPr/>
          <p:nvPr/>
        </p:nvGrpSpPr>
        <p:grpSpPr>
          <a:xfrm>
            <a:off x="755577" y="5229200"/>
            <a:ext cx="288032" cy="432048"/>
            <a:chOff x="2843808" y="548680"/>
            <a:chExt cx="504056" cy="634217"/>
          </a:xfrm>
          <a:solidFill>
            <a:schemeClr val="accent6">
              <a:lumMod val="75000"/>
            </a:schemeClr>
          </a:solidFill>
        </p:grpSpPr>
        <p:sp>
          <p:nvSpPr>
            <p:cNvPr id="68" name="円/楕円 6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51"/>
          <p:cNvGrpSpPr/>
          <p:nvPr/>
        </p:nvGrpSpPr>
        <p:grpSpPr>
          <a:xfrm>
            <a:off x="2339752" y="5229200"/>
            <a:ext cx="432048" cy="504056"/>
            <a:chOff x="2843808" y="548680"/>
            <a:chExt cx="504056" cy="634217"/>
          </a:xfrm>
          <a:solidFill>
            <a:schemeClr val="tx2">
              <a:lumMod val="60000"/>
              <a:lumOff val="40000"/>
            </a:schemeClr>
          </a:solidFill>
        </p:grpSpPr>
        <p:sp>
          <p:nvSpPr>
            <p:cNvPr id="95" name="円/楕円 94"/>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タイトル 1"/>
          <p:cNvSpPr txBox="1">
            <a:spLocks/>
          </p:cNvSpPr>
          <p:nvPr/>
        </p:nvSpPr>
        <p:spPr>
          <a:xfrm>
            <a:off x="15997" y="0"/>
            <a:ext cx="9144000" cy="540000"/>
          </a:xfrm>
          <a:prstGeom prst="rect">
            <a:avLst/>
          </a:prstGeom>
          <a:solidFill>
            <a:srgbClr val="00B050"/>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defTabSz="913575">
              <a:spcBef>
                <a:spcPct val="0"/>
              </a:spcBef>
              <a:defRPr/>
            </a:pPr>
            <a:r>
              <a:rPr lang="ja-JP" altLang="en-US" sz="2400" b="1" spc="-150" dirty="0" smtClean="0">
                <a:solidFill>
                  <a:prstClr val="white"/>
                </a:solidFill>
              </a:rPr>
              <a:t>コーディネーター</a:t>
            </a:r>
            <a:r>
              <a:rPr lang="ja-JP" altLang="en-US" sz="2400" b="1" spc="-150" dirty="0">
                <a:solidFill>
                  <a:prstClr val="white"/>
                </a:solidFill>
              </a:rPr>
              <a:t>・協議体</a:t>
            </a:r>
            <a:r>
              <a:rPr lang="ja-JP" altLang="en-US" sz="2400" b="1" spc="-150" dirty="0" smtClean="0">
                <a:solidFill>
                  <a:prstClr val="white"/>
                </a:solidFill>
              </a:rPr>
              <a:t>の配置・構成のイメージ</a:t>
            </a:r>
            <a:endParaRPr lang="ja-JP" altLang="en-US" sz="2400" b="1" spc="-150" dirty="0">
              <a:solidFill>
                <a:prstClr val="white"/>
              </a:solidFill>
            </a:endParaRPr>
          </a:p>
        </p:txBody>
      </p:sp>
      <p:sp>
        <p:nvSpPr>
          <p:cNvPr id="101" name="円/楕円 100"/>
          <p:cNvSpPr/>
          <p:nvPr/>
        </p:nvSpPr>
        <p:spPr>
          <a:xfrm>
            <a:off x="4644009" y="5445224"/>
            <a:ext cx="3635896"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nvGrpSpPr>
          <p:cNvPr id="6" name="グループ化 11"/>
          <p:cNvGrpSpPr/>
          <p:nvPr/>
        </p:nvGrpSpPr>
        <p:grpSpPr>
          <a:xfrm>
            <a:off x="4280607" y="2996954"/>
            <a:ext cx="504056" cy="634217"/>
            <a:chOff x="2843808" y="548680"/>
            <a:chExt cx="504056" cy="634217"/>
          </a:xfrm>
          <a:solidFill>
            <a:srgbClr val="FF0000"/>
          </a:solidFill>
        </p:grpSpPr>
        <p:sp>
          <p:nvSpPr>
            <p:cNvPr id="13" name="円/楕円 12"/>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二等辺三角形 13"/>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02" name="円/楕円 101"/>
          <p:cNvSpPr/>
          <p:nvPr/>
        </p:nvSpPr>
        <p:spPr>
          <a:xfrm>
            <a:off x="4644008" y="537321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t>町内会</a:t>
            </a:r>
            <a:endParaRPr kumimoji="1" lang="ja-JP" altLang="en-US" sz="1400" dirty="0"/>
          </a:p>
        </p:txBody>
      </p:sp>
      <p:sp>
        <p:nvSpPr>
          <p:cNvPr id="103" name="円/楕円 102"/>
          <p:cNvSpPr/>
          <p:nvPr/>
        </p:nvSpPr>
        <p:spPr>
          <a:xfrm>
            <a:off x="7020272" y="5445224"/>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104" name="円/楕円 103"/>
          <p:cNvSpPr/>
          <p:nvPr/>
        </p:nvSpPr>
        <p:spPr>
          <a:xfrm>
            <a:off x="4644008" y="60932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介護サービス</a:t>
            </a:r>
            <a:r>
              <a:rPr kumimoji="1" lang="ja-JP" altLang="en-US" sz="1200" dirty="0" smtClean="0"/>
              <a:t>事業所</a:t>
            </a:r>
            <a:endParaRPr kumimoji="1" lang="ja-JP" altLang="en-US" sz="1200" dirty="0"/>
          </a:p>
        </p:txBody>
      </p:sp>
      <p:sp>
        <p:nvSpPr>
          <p:cNvPr id="105" name="円/楕円 104"/>
          <p:cNvSpPr/>
          <p:nvPr/>
        </p:nvSpPr>
        <p:spPr>
          <a:xfrm>
            <a:off x="7092280" y="60932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意欲ある住民</a:t>
            </a:r>
            <a:endParaRPr kumimoji="1" lang="ja-JP" altLang="en-US" sz="1400" dirty="0"/>
          </a:p>
        </p:txBody>
      </p:sp>
      <p:sp>
        <p:nvSpPr>
          <p:cNvPr id="106" name="テキスト ボックス 105"/>
          <p:cNvSpPr txBox="1"/>
          <p:nvPr/>
        </p:nvSpPr>
        <p:spPr>
          <a:xfrm>
            <a:off x="6012161" y="5733256"/>
            <a:ext cx="1008112"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119" name="テキスト ボックス 118"/>
          <p:cNvSpPr txBox="1"/>
          <p:nvPr/>
        </p:nvSpPr>
        <p:spPr>
          <a:xfrm>
            <a:off x="12798" y="548681"/>
            <a:ext cx="9095706" cy="2084399"/>
          </a:xfrm>
          <a:prstGeom prst="rect">
            <a:avLst/>
          </a:prstGeom>
          <a:noFill/>
          <a:ln w="19050">
            <a:solidFill>
              <a:schemeClr val="tx1"/>
            </a:solidFill>
          </a:ln>
        </p:spPr>
        <p:txBody>
          <a:bodyPr wrap="square" lIns="108000" tIns="72000" rIns="108000" bIns="72000" rtlCol="0">
            <a:spAutoFit/>
          </a:bodyPr>
          <a:lstStyle/>
          <a:p>
            <a:pPr marL="144000" indent="-174625" algn="just"/>
            <a:r>
              <a:rPr lang="ja-JP" altLang="en-US" sz="1400" dirty="0" smtClean="0">
                <a:solidFill>
                  <a:prstClr val="black"/>
                </a:solidFill>
                <a:latin typeface="+mn-ea"/>
              </a:rPr>
              <a:t>○　コーディネーターとして適切な者を選出するには、「特定の団体における特定の役職の者」のような充て職による任用ではなく、例えば、先に協議体を設置し、サービス創出に係る議論を行う中で、コーディネーターにふさわしい者を協議体から選出するような方法で人物像を見極めたうえで選出することが望ましい。</a:t>
            </a:r>
            <a:endParaRPr lang="en-US" altLang="ja-JP" sz="1400" dirty="0" smtClean="0">
              <a:solidFill>
                <a:prstClr val="black"/>
              </a:solidFill>
              <a:latin typeface="+mn-ea"/>
            </a:endParaRPr>
          </a:p>
          <a:p>
            <a:pPr marL="144000" indent="-174625" algn="just"/>
            <a:r>
              <a:rPr lang="ja-JP" altLang="en-US" sz="1400" dirty="0" smtClean="0">
                <a:solidFill>
                  <a:prstClr val="black"/>
                </a:solidFill>
                <a:latin typeface="+mn-ea"/>
              </a:rPr>
              <a:t>○　協議体は必ずしも当初から全ての構成メンバーを揃える必要はなく、まずは最低限必要なメンバーで協議体を立ち上げ、徐々にメンバーを増やす方法も有効。　</a:t>
            </a:r>
            <a:endParaRPr lang="en-US" altLang="ja-JP" sz="1400" dirty="0" smtClean="0">
              <a:solidFill>
                <a:prstClr val="black"/>
              </a:solidFill>
              <a:latin typeface="+mn-ea"/>
            </a:endParaRPr>
          </a:p>
          <a:p>
            <a:pPr marL="144000" indent="-174625" algn="just"/>
            <a:r>
              <a:rPr lang="ja-JP" altLang="en-US" sz="1400" dirty="0">
                <a:solidFill>
                  <a:prstClr val="black"/>
                </a:solidFill>
                <a:latin typeface="+mn-ea"/>
              </a:rPr>
              <a:t>○　住民主体の活動を広める観点から、特に第２層の協議体には、地区社協、町内会、地域協議会等地域で活動する地縁組織や意欲ある住民が構成メンバーとして加わることが望ましい</a:t>
            </a:r>
            <a:r>
              <a:rPr lang="ja-JP" altLang="en-US" sz="1400" dirty="0" smtClean="0">
                <a:solidFill>
                  <a:prstClr val="black"/>
                </a:solidFill>
                <a:latin typeface="+mn-ea"/>
              </a:rPr>
              <a:t>。</a:t>
            </a:r>
            <a:endParaRPr lang="en-US" altLang="ja-JP" sz="1400" dirty="0" smtClean="0">
              <a:solidFill>
                <a:prstClr val="black"/>
              </a:solidFill>
              <a:latin typeface="+mn-ea"/>
            </a:endParaRPr>
          </a:p>
          <a:p>
            <a:pPr marL="144000" indent="-174625" algn="just"/>
            <a:r>
              <a:rPr lang="ja-JP" altLang="en-US" sz="1400" dirty="0" smtClean="0">
                <a:solidFill>
                  <a:prstClr val="black"/>
                </a:solidFill>
                <a:latin typeface="+mn-ea"/>
              </a:rPr>
              <a:t>○　第３層のコーディネーターは、サービス提供主体に置かれるため、その提供主体の活動圏域によっては、第２層の圏域を複数にまたがって活動が行われたり、時には第１層の圏域を超えた活動が行われたりすることも想定される。</a:t>
            </a:r>
            <a:endParaRPr lang="en-US" altLang="ja-JP" sz="1400" dirty="0" smtClean="0">
              <a:solidFill>
                <a:prstClr val="black"/>
              </a:solidFill>
              <a:latin typeface="+mn-ea"/>
            </a:endParaRPr>
          </a:p>
        </p:txBody>
      </p:sp>
      <p:grpSp>
        <p:nvGrpSpPr>
          <p:cNvPr id="7" name="グループ化 66"/>
          <p:cNvGrpSpPr/>
          <p:nvPr/>
        </p:nvGrpSpPr>
        <p:grpSpPr>
          <a:xfrm>
            <a:off x="6804249" y="4077072"/>
            <a:ext cx="288032" cy="432048"/>
            <a:chOff x="2843808" y="548680"/>
            <a:chExt cx="504056" cy="634217"/>
          </a:xfrm>
          <a:solidFill>
            <a:schemeClr val="accent6">
              <a:lumMod val="75000"/>
            </a:schemeClr>
          </a:solidFill>
        </p:grpSpPr>
        <p:sp>
          <p:nvSpPr>
            <p:cNvPr id="128" name="円/楕円 12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二等辺三角形 12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51"/>
          <p:cNvGrpSpPr/>
          <p:nvPr/>
        </p:nvGrpSpPr>
        <p:grpSpPr>
          <a:xfrm>
            <a:off x="6300192" y="5229200"/>
            <a:ext cx="432048" cy="504056"/>
            <a:chOff x="2843808" y="548680"/>
            <a:chExt cx="504056" cy="634217"/>
          </a:xfrm>
          <a:solidFill>
            <a:schemeClr val="tx2">
              <a:lumMod val="60000"/>
              <a:lumOff val="40000"/>
            </a:schemeClr>
          </a:solidFill>
        </p:grpSpPr>
        <p:sp>
          <p:nvSpPr>
            <p:cNvPr id="141" name="円/楕円 140"/>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二等辺三角形 141"/>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51"/>
          <p:cNvGrpSpPr/>
          <p:nvPr/>
        </p:nvGrpSpPr>
        <p:grpSpPr>
          <a:xfrm>
            <a:off x="6300192" y="6165304"/>
            <a:ext cx="432048" cy="504056"/>
            <a:chOff x="2843808" y="548680"/>
            <a:chExt cx="504056" cy="634217"/>
          </a:xfrm>
          <a:solidFill>
            <a:schemeClr val="tx2">
              <a:lumMod val="60000"/>
              <a:lumOff val="40000"/>
            </a:schemeClr>
          </a:solidFill>
        </p:grpSpPr>
        <p:sp>
          <p:nvSpPr>
            <p:cNvPr id="144" name="円/楕円 143"/>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二等辺三角形 144"/>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9" name="正方形/長方形 148"/>
          <p:cNvSpPr/>
          <p:nvPr/>
        </p:nvSpPr>
        <p:spPr>
          <a:xfrm flipV="1">
            <a:off x="4680521" y="5013176"/>
            <a:ext cx="3635896"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p:cNvSpPr txBox="1"/>
          <p:nvPr/>
        </p:nvSpPr>
        <p:spPr>
          <a:xfrm>
            <a:off x="4680521" y="4869160"/>
            <a:ext cx="3851920" cy="369332"/>
          </a:xfrm>
          <a:prstGeom prst="rect">
            <a:avLst/>
          </a:prstGeom>
          <a:noFill/>
        </p:spPr>
        <p:txBody>
          <a:bodyPr wrap="square" rtlCol="0">
            <a:spAutoFit/>
          </a:bodyPr>
          <a:lstStyle/>
          <a:p>
            <a:r>
              <a:rPr kumimoji="1" lang="ja-JP" altLang="en-US" b="1" dirty="0" smtClean="0"/>
              <a:t>第</a:t>
            </a:r>
            <a:r>
              <a:rPr kumimoji="1" lang="en-US" altLang="ja-JP" b="1" dirty="0" smtClean="0"/>
              <a:t>2</a:t>
            </a:r>
            <a:r>
              <a:rPr kumimoji="1" lang="ja-JP" altLang="en-US" b="1" dirty="0" smtClean="0"/>
              <a:t>層　日常生活圏域（中学校区等）</a:t>
            </a:r>
            <a:endParaRPr kumimoji="1" lang="ja-JP" altLang="en-US" b="1" dirty="0"/>
          </a:p>
        </p:txBody>
      </p:sp>
      <p:sp>
        <p:nvSpPr>
          <p:cNvPr id="22" name="正方形/長方形 21"/>
          <p:cNvSpPr/>
          <p:nvPr/>
        </p:nvSpPr>
        <p:spPr>
          <a:xfrm>
            <a:off x="5436096" y="2708920"/>
            <a:ext cx="2232248" cy="5133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第</a:t>
            </a:r>
            <a:r>
              <a:rPr kumimoji="1" lang="en-US" altLang="ja-JP" dirty="0" smtClean="0"/>
              <a:t>1</a:t>
            </a:r>
            <a:r>
              <a:rPr kumimoji="1" lang="ja-JP" altLang="en-US" dirty="0" smtClean="0"/>
              <a:t>層コーディネーター</a:t>
            </a:r>
            <a:endParaRPr kumimoji="1" lang="ja-JP" altLang="en-US" dirty="0"/>
          </a:p>
        </p:txBody>
      </p:sp>
      <p:cxnSp>
        <p:nvCxnSpPr>
          <p:cNvPr id="25" name="カギ線コネクタ 24"/>
          <p:cNvCxnSpPr>
            <a:stCxn id="13" idx="7"/>
            <a:endCxn id="22" idx="1"/>
          </p:cNvCxnSpPr>
          <p:nvPr/>
        </p:nvCxnSpPr>
        <p:spPr>
          <a:xfrm rot="5400000" flipH="1" flipV="1">
            <a:off x="5031428" y="2645013"/>
            <a:ext cx="84087" cy="725250"/>
          </a:xfrm>
          <a:prstGeom prst="bentConnector2">
            <a:avLst/>
          </a:prstGeom>
        </p:spPr>
        <p:style>
          <a:lnRef idx="2">
            <a:schemeClr val="accent2"/>
          </a:lnRef>
          <a:fillRef idx="0">
            <a:schemeClr val="accent2"/>
          </a:fillRef>
          <a:effectRef idx="1">
            <a:schemeClr val="accent2"/>
          </a:effectRef>
          <a:fontRef idx="minor">
            <a:schemeClr val="tx1"/>
          </a:fontRef>
        </p:style>
      </p:cxnSp>
      <p:sp>
        <p:nvSpPr>
          <p:cNvPr id="66" name="正方形/長方形 65"/>
          <p:cNvSpPr/>
          <p:nvPr/>
        </p:nvSpPr>
        <p:spPr>
          <a:xfrm>
            <a:off x="7360377" y="4164482"/>
            <a:ext cx="1733730" cy="5497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第</a:t>
            </a:r>
            <a:r>
              <a:rPr lang="ja-JP" altLang="en-US" dirty="0" smtClean="0"/>
              <a:t>２</a:t>
            </a:r>
            <a:r>
              <a:rPr kumimoji="1" lang="ja-JP" altLang="en-US" dirty="0" smtClean="0"/>
              <a:t>層コーディネーター</a:t>
            </a:r>
            <a:endParaRPr kumimoji="1" lang="ja-JP" altLang="en-US" dirty="0"/>
          </a:p>
        </p:txBody>
      </p:sp>
      <p:cxnSp>
        <p:nvCxnSpPr>
          <p:cNvPr id="32" name="カギ線コネクタ 31"/>
          <p:cNvCxnSpPr/>
          <p:nvPr/>
        </p:nvCxnSpPr>
        <p:spPr>
          <a:xfrm flipV="1">
            <a:off x="6732241" y="4725145"/>
            <a:ext cx="1800200" cy="664735"/>
          </a:xfrm>
          <a:prstGeom prst="bentConnector3">
            <a:avLst>
              <a:gd name="adj1" fmla="val 101086"/>
            </a:avLst>
          </a:prstGeom>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 y="4054213"/>
            <a:ext cx="1643925" cy="5497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t>第３層コーディネーター</a:t>
            </a:r>
            <a:endParaRPr kumimoji="1" lang="ja-JP" altLang="en-US" dirty="0"/>
          </a:p>
        </p:txBody>
      </p:sp>
      <p:cxnSp>
        <p:nvCxnSpPr>
          <p:cNvPr id="44" name="カギ線コネクタ 43"/>
          <p:cNvCxnSpPr>
            <a:stCxn id="68" idx="2"/>
          </p:cNvCxnSpPr>
          <p:nvPr/>
        </p:nvCxnSpPr>
        <p:spPr>
          <a:xfrm rot="10800000">
            <a:off x="251522" y="4603987"/>
            <a:ext cx="504056" cy="747848"/>
          </a:xfrm>
          <a:prstGeom prst="bentConnector2">
            <a:avLst/>
          </a:prstGeom>
        </p:spPr>
        <p:style>
          <a:lnRef idx="2">
            <a:schemeClr val="accent6"/>
          </a:lnRef>
          <a:fillRef idx="0">
            <a:schemeClr val="accent6"/>
          </a:fillRef>
          <a:effectRef idx="1">
            <a:schemeClr val="accent6"/>
          </a:effectRef>
          <a:fontRef idx="minor">
            <a:schemeClr val="tx1"/>
          </a:fontRef>
        </p:style>
      </p:cxnSp>
      <p:sp>
        <p:nvSpPr>
          <p:cNvPr id="57" name="スライド番号プレースホルダ 31"/>
          <p:cNvSpPr>
            <a:spLocks noGrp="1"/>
          </p:cNvSpPr>
          <p:nvPr>
            <p:ph type="sldNum" sz="quarter" idx="12"/>
          </p:nvPr>
        </p:nvSpPr>
        <p:spPr>
          <a:xfrm>
            <a:off x="8688242" y="6579522"/>
            <a:ext cx="455758" cy="258654"/>
          </a:xfrm>
        </p:spPr>
        <p:txBody>
          <a:bodyPr/>
          <a:lstStyle/>
          <a:p>
            <a:pPr>
              <a:defRPr/>
            </a:pPr>
            <a:fld id="{AFF62460-EC34-422A-A834-EA8B1E04C307}" type="slidenum">
              <a:rPr lang="en-US" altLang="ja-JP" sz="1600" b="1" smtClean="0">
                <a:solidFill>
                  <a:prstClr val="black"/>
                </a:solidFill>
                <a:latin typeface="+mn-ea"/>
              </a:rPr>
              <a:pPr>
                <a:defRPr/>
              </a:pPr>
              <a:t>9</a:t>
            </a:fld>
            <a:endParaRPr lang="en-US" altLang="ja-JP" sz="1600" b="1" dirty="0">
              <a:solidFill>
                <a:prstClr val="black"/>
              </a:solidFill>
              <a:latin typeface="+mn-ea"/>
            </a:endParaRPr>
          </a:p>
        </p:txBody>
      </p:sp>
    </p:spTree>
    <p:extLst>
      <p:ext uri="{BB962C8B-B14F-4D97-AF65-F5344CB8AC3E}">
        <p14:creationId xmlns:p14="http://schemas.microsoft.com/office/powerpoint/2010/main" val="378627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3626</TotalTime>
  <Words>1354</Words>
  <Application>Microsoft Office PowerPoint</Application>
  <PresentationFormat>画面に合わせる (4:3)</PresentationFormat>
  <Paragraphs>326</Paragraphs>
  <Slides>26</Slides>
  <Notes>14</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生活支援コーディネーターと協議体の活動理念</vt:lpstr>
      <vt:lpstr>PowerPoint プレゼンテーション</vt:lpstr>
      <vt:lpstr>PowerPoint プレゼンテーション</vt:lpstr>
      <vt:lpstr>PowerPoint プレゼンテーション</vt:lpstr>
      <vt:lpstr>PowerPoint プレゼンテーション</vt:lpstr>
      <vt:lpstr>各レベルのコーディネーターの基本的な役割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生活支援コーディネーター・協議体</vt:lpstr>
      <vt:lpstr>生活支援コーディネーター・協議体</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生活支援　中央研修  H26.9.4（木）～5（金） 品川フロントビル会議室  H26.9.6（土）～7（日） JA共済ビルカンファレンスホール</dc:title>
  <dc:creator>か_河野 順子</dc:creator>
  <cp:lastModifiedBy>JMAR</cp:lastModifiedBy>
  <cp:revision>189</cp:revision>
  <cp:lastPrinted>2014-08-25T08:29:57Z</cp:lastPrinted>
  <dcterms:created xsi:type="dcterms:W3CDTF">2014-07-03T01:33:57Z</dcterms:created>
  <dcterms:modified xsi:type="dcterms:W3CDTF">2015-09-28T05:26:55Z</dcterms:modified>
</cp:coreProperties>
</file>