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752" r:id="rId2"/>
    <p:sldMasterId id="2147484053" r:id="rId3"/>
    <p:sldMasterId id="2147484090" r:id="rId4"/>
  </p:sldMasterIdLst>
  <p:notesMasterIdLst>
    <p:notesMasterId r:id="rId51"/>
  </p:notesMasterIdLst>
  <p:handoutMasterIdLst>
    <p:handoutMasterId r:id="rId52"/>
  </p:handoutMasterIdLst>
  <p:sldIdLst>
    <p:sldId id="1077" r:id="rId5"/>
    <p:sldId id="937" r:id="rId6"/>
    <p:sldId id="939" r:id="rId7"/>
    <p:sldId id="1079" r:id="rId8"/>
    <p:sldId id="1081" r:id="rId9"/>
    <p:sldId id="1080" r:id="rId10"/>
    <p:sldId id="959" r:id="rId11"/>
    <p:sldId id="1107" r:id="rId12"/>
    <p:sldId id="1108" r:id="rId13"/>
    <p:sldId id="1109" r:id="rId14"/>
    <p:sldId id="1056" r:id="rId15"/>
    <p:sldId id="1106" r:id="rId16"/>
    <p:sldId id="1058" r:id="rId17"/>
    <p:sldId id="1059" r:id="rId18"/>
    <p:sldId id="949" r:id="rId19"/>
    <p:sldId id="700" r:id="rId20"/>
    <p:sldId id="1098" r:id="rId21"/>
    <p:sldId id="1083" r:id="rId22"/>
    <p:sldId id="1084" r:id="rId23"/>
    <p:sldId id="736" r:id="rId24"/>
    <p:sldId id="737" r:id="rId25"/>
    <p:sldId id="918" r:id="rId26"/>
    <p:sldId id="1101" r:id="rId27"/>
    <p:sldId id="1102" r:id="rId28"/>
    <p:sldId id="1103" r:id="rId29"/>
    <p:sldId id="1038" r:id="rId30"/>
    <p:sldId id="1043" r:id="rId31"/>
    <p:sldId id="1097" r:id="rId32"/>
    <p:sldId id="1104" r:id="rId33"/>
    <p:sldId id="1040" r:id="rId34"/>
    <p:sldId id="1045" r:id="rId35"/>
    <p:sldId id="1046" r:id="rId36"/>
    <p:sldId id="1047" r:id="rId37"/>
    <p:sldId id="1048" r:id="rId38"/>
    <p:sldId id="1049" r:id="rId39"/>
    <p:sldId id="1050" r:id="rId40"/>
    <p:sldId id="1075" r:id="rId41"/>
    <p:sldId id="1094" r:id="rId42"/>
    <p:sldId id="1085" r:id="rId43"/>
    <p:sldId id="1086" r:id="rId44"/>
    <p:sldId id="1087" r:id="rId45"/>
    <p:sldId id="1088" r:id="rId46"/>
    <p:sldId id="1089" r:id="rId47"/>
    <p:sldId id="1090" r:id="rId48"/>
    <p:sldId id="1105" r:id="rId49"/>
    <p:sldId id="1093" r:id="rId5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80755" autoAdjust="0"/>
  </p:normalViewPr>
  <p:slideViewPr>
    <p:cSldViewPr>
      <p:cViewPr varScale="1">
        <p:scale>
          <a:sx n="64" d="100"/>
          <a:sy n="64" d="100"/>
        </p:scale>
        <p:origin x="-966" y="-96"/>
      </p:cViewPr>
      <p:guideLst>
        <p:guide orient="horz" pos="2160"/>
        <p:guide pos="3121"/>
      </p:guideLst>
    </p:cSldViewPr>
  </p:slideViewPr>
  <p:notesTextViewPr>
    <p:cViewPr>
      <p:scale>
        <a:sx n="1" d="1"/>
        <a:sy n="1" d="1"/>
      </p:scale>
      <p:origin x="0" y="0"/>
    </p:cViewPr>
  </p:notesTextViewPr>
  <p:sorterViewPr>
    <p:cViewPr>
      <p:scale>
        <a:sx n="100" d="100"/>
        <a:sy n="100" d="100"/>
      </p:scale>
      <p:origin x="0" y="20154"/>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35469;&#23450;&#20418;\&#24179;&#25104;25&#24180;&#24230;\&#12381;&#12398;&#20182;\&#20171;&#35703;&#20445;&#38522;&#37096;&#20250;\&#31179;&#20171;&#35703;&#20445;&#38522;&#37096;&#20250;&#36039;&#26009;\&#20171;&#35703;&#20104;&#38450;\&#65339;&#37325;&#35201;&#65341;&#20803;&#12487;&#12540;&#12479;&#65306;&#20171;&#35703;&#20445;&#38522;&#20107;&#26989;&#29366;&#27841;&#22577;&#21578;_&#25552;&#20986;&#2999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74895174548434"/>
          <c:y val="0.2000211183431726"/>
          <c:w val="0.71872272262355485"/>
          <c:h val="0.51417107869240586"/>
        </c:manualLayout>
      </c:layout>
      <c:pieChart>
        <c:varyColors val="1"/>
        <c:ser>
          <c:idx val="0"/>
          <c:order val="0"/>
          <c:dPt>
            <c:idx val="0"/>
            <c:bubble3D val="0"/>
            <c:spPr>
              <a:solidFill>
                <a:srgbClr val="FFFF66"/>
              </a:solidFill>
            </c:spPr>
          </c:dPt>
          <c:dLbls>
            <c:dLbl>
              <c:idx val="2"/>
              <c:layout>
                <c:manualLayout>
                  <c:x val="-2.5810964397529342E-2"/>
                  <c:y val="1.1080904803680817E-2"/>
                </c:manualLayout>
              </c:layout>
              <c:tx>
                <c:rich>
                  <a:bodyPr/>
                  <a:lstStyle/>
                  <a:p>
                    <a:r>
                      <a:rPr lang="zh-TW" altLang="en-US" dirty="0" smtClean="0"/>
                      <a:t>訪問型</a:t>
                    </a:r>
                    <a:r>
                      <a:rPr lang="zh-TW" altLang="en-US" dirty="0"/>
                      <a:t>介護</a:t>
                    </a:r>
                    <a:r>
                      <a:rPr lang="zh-TW" altLang="en-US" dirty="0" smtClean="0"/>
                      <a:t>予防事</a:t>
                    </a:r>
                    <a:r>
                      <a:rPr lang="ja-JP" altLang="en-US" dirty="0" smtClean="0"/>
                      <a:t>　</a:t>
                    </a:r>
                    <a:r>
                      <a:rPr lang="zh-TW" altLang="en-US" dirty="0" smtClean="0"/>
                      <a:t>業</a:t>
                    </a:r>
                    <a:r>
                      <a:rPr lang="ja-JP" altLang="en-US" dirty="0" smtClean="0"/>
                      <a:t>　　　　</a:t>
                    </a:r>
                    <a:r>
                      <a:rPr lang="zh-TW" altLang="en-US" dirty="0"/>
                      <a:t>
</a:t>
                    </a:r>
                    <a:r>
                      <a:rPr lang="en-US" altLang="zh-TW" dirty="0"/>
                      <a:t>2%</a:t>
                    </a:r>
                    <a:endParaRPr lang="zh-TW" altLang="en-US" dirty="0"/>
                  </a:p>
                </c:rich>
              </c:tx>
              <c:showLegendKey val="0"/>
              <c:showVal val="0"/>
              <c:showCatName val="1"/>
              <c:showSerName val="0"/>
              <c:showPercent val="1"/>
              <c:showBubbleSize val="0"/>
            </c:dLbl>
            <c:dLbl>
              <c:idx val="3"/>
              <c:layout>
                <c:manualLayout>
                  <c:x val="-0.11115823090188001"/>
                  <c:y val="-0.14506266545096522"/>
                </c:manualLayout>
              </c:layout>
              <c:showLegendKey val="0"/>
              <c:showVal val="0"/>
              <c:showCatName val="1"/>
              <c:showSerName val="0"/>
              <c:showPercent val="1"/>
              <c:showBubbleSize val="0"/>
            </c:dLbl>
            <c:dLbl>
              <c:idx val="5"/>
              <c:layout>
                <c:manualLayout>
                  <c:x val="0.1489053572097955"/>
                  <c:y val="0.15267412816200499"/>
                </c:manualLayout>
              </c:layout>
              <c:showLegendKey val="0"/>
              <c:showVal val="0"/>
              <c:showCatName val="1"/>
              <c:showSerName val="0"/>
              <c:showPercent val="1"/>
              <c:showBubbleSize val="0"/>
            </c:dLbl>
            <c:dLbl>
              <c:idx val="6"/>
              <c:layout>
                <c:manualLayout>
                  <c:x val="-0.38011184905786349"/>
                  <c:y val="0.12626087522842289"/>
                </c:manualLayout>
              </c:layout>
              <c:showLegendKey val="0"/>
              <c:showVal val="0"/>
              <c:showCatName val="1"/>
              <c:showSerName val="0"/>
              <c:showPercent val="1"/>
              <c:showBubbleSize val="0"/>
            </c:dLbl>
            <c:txPr>
              <a:bodyPr/>
              <a:lstStyle/>
              <a:p>
                <a:pPr>
                  <a:defRPr>
                    <a:latin typeface="Cambria Math" pitchFamily="18" charset="0"/>
                    <a:ea typeface="Cambria Math" pitchFamily="18" charset="0"/>
                  </a:defRPr>
                </a:pPr>
                <a:endParaRPr lang="ja-JP"/>
              </a:p>
            </c:txPr>
            <c:showLegendKey val="0"/>
            <c:showVal val="0"/>
            <c:showCatName val="1"/>
            <c:showSerName val="0"/>
            <c:showPercent val="1"/>
            <c:showBubbleSize val="0"/>
            <c:showLeaderLines val="1"/>
          </c:dLbls>
          <c:cat>
            <c:strRef>
              <c:f>H23年度まとめ!$H$40:$H$46</c:f>
              <c:strCache>
                <c:ptCount val="7"/>
                <c:pt idx="0">
                  <c:v>二次予防事業の対象者把握事業</c:v>
                </c:pt>
                <c:pt idx="1">
                  <c:v>通所型介護予防事業</c:v>
                </c:pt>
                <c:pt idx="2">
                  <c:v>訪問型介護予防事業</c:v>
                </c:pt>
                <c:pt idx="3">
                  <c:v>二次予防事業評価事業</c:v>
                </c:pt>
                <c:pt idx="4">
                  <c:v>介護予防普及啓発事業</c:v>
                </c:pt>
                <c:pt idx="5">
                  <c:v>地域介護予防活動支援事業</c:v>
                </c:pt>
                <c:pt idx="6">
                  <c:v>一次予防事業評価事業</c:v>
                </c:pt>
              </c:strCache>
            </c:strRef>
          </c:cat>
          <c:val>
            <c:numRef>
              <c:f>H23年度まとめ!$I$40:$I$46</c:f>
              <c:numCache>
                <c:formatCode>#,##0</c:formatCode>
                <c:ptCount val="7"/>
                <c:pt idx="0">
                  <c:v>15009789382</c:v>
                </c:pt>
                <c:pt idx="1">
                  <c:v>11467101458</c:v>
                </c:pt>
                <c:pt idx="2">
                  <c:v>894200888</c:v>
                </c:pt>
                <c:pt idx="3">
                  <c:v>249221350</c:v>
                </c:pt>
                <c:pt idx="4">
                  <c:v>10566271561</c:v>
                </c:pt>
                <c:pt idx="5">
                  <c:v>5573533569</c:v>
                </c:pt>
                <c:pt idx="6">
                  <c:v>181152153</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15277777777772E-2"/>
          <c:y val="5.3896604938271607E-2"/>
          <c:w val="0.86577175925925931"/>
          <c:h val="0.83166280864197528"/>
        </c:manualLayout>
      </c:layout>
      <c:lineChart>
        <c:grouping val="standard"/>
        <c:varyColors val="0"/>
        <c:ser>
          <c:idx val="0"/>
          <c:order val="0"/>
          <c:tx>
            <c:strRef>
              <c:f>'[［重要］元データ：介護保険事業状況報告_提出用.xlsx]介護保険事業状況報告（東芝様依頼）'!$B$5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4.6051388888888892E-2"/>
                  <c:y val="8.329398148148148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7638888888888888E-2"/>
                  <c:y val="-5.3896604938271607E-2"/>
                </c:manualLayout>
              </c:layout>
              <c:spPr/>
              <c:txPr>
                <a:bodyPr/>
                <a:lstStyle/>
                <a:p>
                  <a:pPr>
                    <a:defRPr sz="1200" b="0">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'[［重要］元データ：介護保険事業状況報告_提出用.xlsx]介護保険事業状況報告（東芝様依頼）'!$B$37</c:f>
              <c:strCache>
                <c:ptCount val="1"/>
                <c:pt idx="0">
                  <c:v>大阪府</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5376851851851849E-2"/>
                  <c:y val="-7.839506172839506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041898148148149E-2"/>
                  <c:y val="-8.819444444444445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sz="10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'[［重要］元データ：介護保険事業状況報告_提出用.xlsx]介護保険事業状況報告（東芝様依頼）'!$C$37:$M$37</c:f>
              <c:numCache>
                <c:formatCode>0.0%</c:formatCode>
                <c:ptCount val="11"/>
                <c:pt idx="0">
                  <c:v>0.13368846467668458</c:v>
                </c:pt>
                <c:pt idx="1">
                  <c:v>0.15592635797207519</c:v>
                </c:pt>
                <c:pt idx="2">
                  <c:v>0.17382988284090178</c:v>
                </c:pt>
                <c:pt idx="3">
                  <c:v>0.17766309634800298</c:v>
                </c:pt>
                <c:pt idx="4">
                  <c:v>0.18407571216344951</c:v>
                </c:pt>
                <c:pt idx="5">
                  <c:v>0.17866955838738477</c:v>
                </c:pt>
                <c:pt idx="6">
                  <c:v>0.17791230760940996</c:v>
                </c:pt>
                <c:pt idx="7">
                  <c:v>0.17701727338211443</c:v>
                </c:pt>
                <c:pt idx="8">
                  <c:v>0.18008743705151564</c:v>
                </c:pt>
                <c:pt idx="9">
                  <c:v>0.18738617866939392</c:v>
                </c:pt>
                <c:pt idx="10">
                  <c:v>0.19214244875439374</c:v>
                </c:pt>
              </c:numCache>
            </c:numRef>
          </c:val>
          <c:smooth val="0"/>
        </c:ser>
        <c:ser>
          <c:idx val="2"/>
          <c:order val="2"/>
          <c:tx>
            <c:strRef>
              <c:f>'[［重要］元データ：介護保険事業状況報告_提出用.xlsx]介護保険事業状況報告（東芝様依頼）'!$B$38</c:f>
              <c:strCache>
                <c:ptCount val="1"/>
                <c:pt idx="0">
                  <c:v>大東市</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1.6254629629629629E-3"/>
                  <c:y val="0"/>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699074074073967E-2"/>
                  <c:y val="7.8395061728395068E-2"/>
                </c:manualLayout>
              </c:layout>
              <c:spPr/>
              <c:txPr>
                <a:bodyPr/>
                <a:lstStyle/>
                <a:p>
                  <a:pPr>
                    <a:defRPr sz="1200" b="1"/>
                  </a:pPr>
                  <a:endParaRPr lang="ja-JP"/>
                </a:p>
              </c:txPr>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'[［重要］元データ：介護保険事業状況報告_提出用.xlsx]介護保険事業状況報告（東芝様依頼）'!$C$38:$M$38</c:f>
              <c:numCache>
                <c:formatCode>0.0%</c:formatCode>
                <c:ptCount val="11"/>
                <c:pt idx="0">
                  <c:v>0.1243407945622876</c:v>
                </c:pt>
                <c:pt idx="1">
                  <c:v>0.14418245071511404</c:v>
                </c:pt>
                <c:pt idx="2">
                  <c:v>0.16037685915418409</c:v>
                </c:pt>
                <c:pt idx="3">
                  <c:v>0.16843434343434344</c:v>
                </c:pt>
                <c:pt idx="4">
                  <c:v>0.17059467695091177</c:v>
                </c:pt>
                <c:pt idx="5">
                  <c:v>0.15939755255726387</c:v>
                </c:pt>
                <c:pt idx="6">
                  <c:v>0.15689449463098687</c:v>
                </c:pt>
                <c:pt idx="7">
                  <c:v>0.15442011354420113</c:v>
                </c:pt>
                <c:pt idx="8">
                  <c:v>0.15414771836286656</c:v>
                </c:pt>
                <c:pt idx="9">
                  <c:v>0.16398045928376351</c:v>
                </c:pt>
                <c:pt idx="10">
                  <c:v>0.16972238717339669</c:v>
                </c:pt>
              </c:numCache>
            </c:numRef>
          </c:val>
          <c:smooth val="0"/>
        </c:ser>
        <c:dLbls>
          <c:showLegendKey val="0"/>
          <c:showVal val="0"/>
          <c:showCatName val="0"/>
          <c:showSerName val="0"/>
          <c:showPercent val="0"/>
          <c:showBubbleSize val="0"/>
        </c:dLbls>
        <c:marker val="1"/>
        <c:smooth val="0"/>
        <c:axId val="102635008"/>
        <c:axId val="102636544"/>
      </c:lineChart>
      <c:catAx>
        <c:axId val="102635008"/>
        <c:scaling>
          <c:orientation val="minMax"/>
        </c:scaling>
        <c:delete val="0"/>
        <c:axPos val="b"/>
        <c:majorTickMark val="out"/>
        <c:minorTickMark val="none"/>
        <c:tickLblPos val="nextTo"/>
        <c:txPr>
          <a:bodyPr rot="0"/>
          <a:lstStyle/>
          <a:p>
            <a:pPr>
              <a:defRPr spc="-130" baseline="0">
                <a:latin typeface="ＭＳ Ｐゴシック" pitchFamily="50" charset="-128"/>
                <a:ea typeface="ＭＳ Ｐゴシック" pitchFamily="50" charset="-128"/>
              </a:defRPr>
            </a:pPr>
            <a:endParaRPr lang="ja-JP"/>
          </a:p>
        </c:txPr>
        <c:crossAx val="102636544"/>
        <c:crosses val="autoZero"/>
        <c:auto val="1"/>
        <c:lblAlgn val="ctr"/>
        <c:lblOffset val="100"/>
        <c:noMultiLvlLbl val="0"/>
      </c:catAx>
      <c:valAx>
        <c:axId val="102636544"/>
        <c:scaling>
          <c:orientation val="minMax"/>
          <c:max val="0.24000000000000002"/>
          <c:min val="8.0000000000000016E-2"/>
        </c:scaling>
        <c:delete val="0"/>
        <c:axPos val="l"/>
        <c:majorGridlines/>
        <c:numFmt formatCode="0.0%" sourceLinked="1"/>
        <c:majorTickMark val="out"/>
        <c:minorTickMark val="none"/>
        <c:tickLblPos val="nextTo"/>
        <c:crossAx val="102635008"/>
        <c:crosses val="autoZero"/>
        <c:crossBetween val="between"/>
        <c:majorUnit val="2.0000000000000004E-2"/>
      </c:valAx>
    </c:plotArea>
    <c:legend>
      <c:legendPos val="r"/>
      <c:layout>
        <c:manualLayout>
          <c:xMode val="edge"/>
          <c:yMode val="edge"/>
          <c:x val="8.7693518518518518E-2"/>
          <c:y val="7.6837962962962969E-2"/>
          <c:w val="0.22233564814814818"/>
          <c:h val="0.1750659722222222"/>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74537037037019E-2"/>
          <c:y val="6.3695987654320982E-2"/>
          <c:w val="0.85474861111111111"/>
          <c:h val="0.82186342592592587"/>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2.8723579241713943E-2"/>
                  <c:y val="4.8996913580246826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8.1277777777777772E-3"/>
                  <c:y val="6.3695987654320982E-2"/>
                </c:manualLayout>
              </c:layout>
              <c:tx>
                <c:rich>
                  <a:bodyPr/>
                  <a:lstStyle/>
                  <a:p>
                    <a:r>
                      <a:rPr lang="en-US" altLang="en-US" dirty="0" smtClean="0"/>
                      <a:t>17.3%</a:t>
                    </a:r>
                    <a:endParaRPr lang="en-US" altLang="en-US" dirty="0"/>
                  </a:p>
                </c:rich>
              </c:tx>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0.12418971818840795</c:v>
                </c:pt>
                <c:pt idx="1">
                  <c:v>0.13889027698368542</c:v>
                </c:pt>
                <c:pt idx="2">
                  <c:v>0.15122750594473389</c:v>
                </c:pt>
                <c:pt idx="3">
                  <c:v>0.15701287162053457</c:v>
                </c:pt>
                <c:pt idx="4" formatCode="0.00%">
                  <c:v>0.16134806970238774</c:v>
                </c:pt>
                <c:pt idx="5" formatCode="0.00%">
                  <c:v>0.15885316307618774</c:v>
                </c:pt>
                <c:pt idx="6">
                  <c:v>0.15913633822420212</c:v>
                </c:pt>
                <c:pt idx="7">
                  <c:v>0.15975717377708454</c:v>
                </c:pt>
                <c:pt idx="8">
                  <c:v>0.16240842233222319</c:v>
                </c:pt>
                <c:pt idx="9">
                  <c:v>0.16864940577967238</c:v>
                </c:pt>
                <c:pt idx="10" formatCode="0.00%">
                  <c:v>0.17292227717347888</c:v>
                </c:pt>
              </c:numCache>
            </c:numRef>
          </c:val>
          <c:smooth val="0"/>
        </c:ser>
        <c:ser>
          <c:idx val="1"/>
          <c:order val="1"/>
          <c:tx>
            <c:strRef>
              <c:f>'介護保険事業状況報告（東芝様依頼）'!$B$34</c:f>
              <c:strCache>
                <c:ptCount val="1"/>
                <c:pt idx="0">
                  <c:v>岡山県</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439098610083065E-2"/>
                  <c:y val="6.3695987654320982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3501110288674961E-2"/>
                  <c:y val="-5.389699074074073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'介護保険事業状況報告（東芝様依頼）'!$C$34:$M$34</c:f>
              <c:numCache>
                <c:formatCode>0.0%</c:formatCode>
                <c:ptCount val="11"/>
                <c:pt idx="0">
                  <c:v>0.14853403166941082</c:v>
                </c:pt>
                <c:pt idx="1">
                  <c:v>0.16487054317731423</c:v>
                </c:pt>
                <c:pt idx="2">
                  <c:v>0.1768305172133714</c:v>
                </c:pt>
                <c:pt idx="3">
                  <c:v>0.18262084588638886</c:v>
                </c:pt>
                <c:pt idx="4">
                  <c:v>0.18744403790650638</c:v>
                </c:pt>
                <c:pt idx="5">
                  <c:v>0.184602797280115</c:v>
                </c:pt>
                <c:pt idx="6">
                  <c:v>0.18511073799364738</c:v>
                </c:pt>
                <c:pt idx="7">
                  <c:v>0.18649392438291207</c:v>
                </c:pt>
                <c:pt idx="8">
                  <c:v>0.18888750182052721</c:v>
                </c:pt>
                <c:pt idx="9">
                  <c:v>0.19495903856157273</c:v>
                </c:pt>
                <c:pt idx="10">
                  <c:v>0.19958355826328372</c:v>
                </c:pt>
              </c:numCache>
            </c:numRef>
          </c:val>
          <c:smooth val="0"/>
        </c:ser>
        <c:ser>
          <c:idx val="2"/>
          <c:order val="2"/>
          <c:tx>
            <c:strRef>
              <c:f>'介護保険事業状況報告（東芝様依頼）'!$B$35</c:f>
              <c:strCache>
                <c:ptCount val="1"/>
                <c:pt idx="0">
                  <c:v>総社市</c:v>
                </c:pt>
              </c:strCache>
            </c:strRef>
          </c:tx>
          <c:spPr>
            <a:ln w="38100">
              <a:solidFill>
                <a:schemeClr val="tx2"/>
              </a:solidFill>
            </a:ln>
          </c:spPr>
          <c:marker>
            <c:symbol val="diamond"/>
            <c:size val="7"/>
            <c:spPr>
              <a:solidFill>
                <a:schemeClr val="tx2"/>
              </a:solidFill>
              <a:ln w="25400">
                <a:solidFill>
                  <a:schemeClr val="tx2"/>
                </a:solidFill>
              </a:ln>
            </c:spPr>
          </c:marker>
          <c:dLbls>
            <c:dLbl>
              <c:idx val="0"/>
              <c:layout>
                <c:manualLayout>
                  <c:x val="-4.7002220577350096E-2"/>
                  <c:y val="-6.3695987654320982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611234476519441E-2"/>
                  <c:y val="-3.9197530864197534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'介護保険事業状況報告（東芝様依頼）'!$C$35:$M$35</c:f>
              <c:numCache>
                <c:formatCode>0.0%</c:formatCode>
                <c:ptCount val="11"/>
                <c:pt idx="0">
                  <c:v>0.15187239944521497</c:v>
                </c:pt>
                <c:pt idx="1">
                  <c:v>0.16808111152835148</c:v>
                </c:pt>
                <c:pt idx="2">
                  <c:v>0.17824639289678135</c:v>
                </c:pt>
                <c:pt idx="3">
                  <c:v>0.18340036563071299</c:v>
                </c:pt>
                <c:pt idx="4">
                  <c:v>0.18499677581142079</c:v>
                </c:pt>
                <c:pt idx="5">
                  <c:v>0.17986212659285566</c:v>
                </c:pt>
                <c:pt idx="6">
                  <c:v>0.17449755567626291</c:v>
                </c:pt>
                <c:pt idx="7">
                  <c:v>0.17056105610561056</c:v>
                </c:pt>
                <c:pt idx="8">
                  <c:v>0.17114550281681021</c:v>
                </c:pt>
                <c:pt idx="9">
                  <c:v>0.17719974309569686</c:v>
                </c:pt>
                <c:pt idx="10">
                  <c:v>0.18089887640449437</c:v>
                </c:pt>
              </c:numCache>
            </c:numRef>
          </c:val>
          <c:smooth val="0"/>
        </c:ser>
        <c:dLbls>
          <c:showLegendKey val="0"/>
          <c:showVal val="0"/>
          <c:showCatName val="0"/>
          <c:showSerName val="0"/>
          <c:showPercent val="0"/>
          <c:showBubbleSize val="0"/>
        </c:dLbls>
        <c:marker val="1"/>
        <c:smooth val="0"/>
        <c:axId val="107213184"/>
        <c:axId val="167023744"/>
      </c:lineChart>
      <c:catAx>
        <c:axId val="107213184"/>
        <c:scaling>
          <c:orientation val="minMax"/>
        </c:scaling>
        <c:delete val="0"/>
        <c:axPos val="b"/>
        <c:majorTickMark val="out"/>
        <c:minorTickMark val="none"/>
        <c:tickLblPos val="nextTo"/>
        <c:txPr>
          <a:bodyPr rot="0"/>
          <a:lstStyle/>
          <a:p>
            <a:pPr>
              <a:defRPr sz="900" spc="-130" baseline="0">
                <a:latin typeface="ＭＳ Ｐゴシック" pitchFamily="50" charset="-128"/>
                <a:ea typeface="ＭＳ Ｐゴシック" pitchFamily="50" charset="-128"/>
              </a:defRPr>
            </a:pPr>
            <a:endParaRPr lang="ja-JP"/>
          </a:p>
        </c:txPr>
        <c:crossAx val="167023744"/>
        <c:crosses val="autoZero"/>
        <c:auto val="1"/>
        <c:lblAlgn val="ctr"/>
        <c:lblOffset val="100"/>
        <c:noMultiLvlLbl val="0"/>
      </c:catAx>
      <c:valAx>
        <c:axId val="167023744"/>
        <c:scaling>
          <c:orientation val="minMax"/>
          <c:max val="0.24000000000000002"/>
          <c:min val="8.0000000000000016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107213184"/>
        <c:crosses val="autoZero"/>
        <c:crossBetween val="between"/>
        <c:majorUnit val="2.0000000000000004E-2"/>
      </c:valAx>
    </c:plotArea>
    <c:legend>
      <c:legendPos val="r"/>
      <c:layout>
        <c:manualLayout>
          <c:xMode val="edge"/>
          <c:yMode val="edge"/>
          <c:x val="0.10434652777777778"/>
          <c:y val="6.8217592592592594E-2"/>
          <c:w val="0.2063224537037037"/>
          <c:h val="0.19230671296296295"/>
        </c:manualLayout>
      </c:layout>
      <c:overlay val="0"/>
      <c:spPr>
        <a:solidFill>
          <a:schemeClr val="bg1"/>
        </a:solidFill>
      </c:spPr>
      <c:txPr>
        <a:bodyPr/>
        <a:lstStyle/>
        <a:p>
          <a:pPr>
            <a:defRPr sz="900"/>
          </a:pPr>
          <a:endParaRPr lang="ja-JP"/>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2015/5/11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2015/5/11</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kumimoji="1" lang="ja-JP" altLang="en-US" dirty="0" smtClean="0"/>
              <a:t>え</a:t>
            </a:r>
            <a:endParaRPr kumimoji="1" lang="ja-JP" altLang="en-US" dirty="0"/>
          </a:p>
        </p:txBody>
      </p:sp>
    </p:spTree>
    <p:extLst>
      <p:ext uri="{BB962C8B-B14F-4D97-AF65-F5344CB8AC3E}">
        <p14:creationId xmlns:p14="http://schemas.microsoft.com/office/powerpoint/2010/main" val="125858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25</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425" eaLnBrk="0" hangingPunct="0">
              <a:defRPr kumimoji="1">
                <a:solidFill>
                  <a:schemeClr val="tx1"/>
                </a:solidFill>
                <a:latin typeface="Arial" charset="0"/>
                <a:ea typeface="ＭＳ Ｐゴシック" charset="-128"/>
              </a:defRPr>
            </a:lvl1pPr>
            <a:lvl2pPr marL="742950" indent="-285750" defTabSz="860425" eaLnBrk="0" hangingPunct="0">
              <a:defRPr kumimoji="1">
                <a:solidFill>
                  <a:schemeClr val="tx1"/>
                </a:solidFill>
                <a:latin typeface="Arial" charset="0"/>
                <a:ea typeface="ＭＳ Ｐゴシック" charset="-128"/>
              </a:defRPr>
            </a:lvl2pPr>
            <a:lvl3pPr marL="1143000" indent="-228600" defTabSz="860425" eaLnBrk="0" hangingPunct="0">
              <a:defRPr kumimoji="1">
                <a:solidFill>
                  <a:schemeClr val="tx1"/>
                </a:solidFill>
                <a:latin typeface="Arial" charset="0"/>
                <a:ea typeface="ＭＳ Ｐゴシック" charset="-128"/>
              </a:defRPr>
            </a:lvl3pPr>
            <a:lvl4pPr marL="1600200" indent="-228600" defTabSz="860425" eaLnBrk="0" hangingPunct="0">
              <a:defRPr kumimoji="1">
                <a:solidFill>
                  <a:schemeClr val="tx1"/>
                </a:solidFill>
                <a:latin typeface="Arial" charset="0"/>
                <a:ea typeface="ＭＳ Ｐゴシック" charset="-128"/>
              </a:defRPr>
            </a:lvl4pPr>
            <a:lvl5pPr marL="2057400" indent="-228600" defTabSz="860425" eaLnBrk="0" hangingPunct="0">
              <a:defRPr kumimoji="1">
                <a:solidFill>
                  <a:schemeClr val="tx1"/>
                </a:solidFill>
                <a:latin typeface="Arial" charset="0"/>
                <a:ea typeface="ＭＳ Ｐゴシック" charset="-128"/>
              </a:defRPr>
            </a:lvl5pPr>
            <a:lvl6pPr marL="2514600" indent="-228600" defTabSz="8604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604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604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6042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947FA0C-7E91-4F82-ABBC-2163C52C2D85}" type="slidenum">
              <a:rPr lang="en-US" altLang="ja-JP">
                <a:solidFill>
                  <a:srgbClr val="000000"/>
                </a:solidFill>
              </a:rPr>
              <a:pPr eaLnBrk="1" hangingPunct="1"/>
              <a:t>2</a:t>
            </a:fld>
            <a:endParaRPr lang="en-US" altLang="ja-JP">
              <a:solidFill>
                <a:srgbClr val="000000"/>
              </a:solidFill>
            </a:endParaRPr>
          </a:p>
        </p:txBody>
      </p:sp>
      <p:sp>
        <p:nvSpPr>
          <p:cNvPr id="49155"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712788"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u="sng" dirty="0" smtClean="0">
              <a:solidFill>
                <a:srgbClr val="FF0000"/>
              </a:solidFill>
            </a:endParaRPr>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pitchFamily="50" charset="-128"/>
              </a:defRPr>
            </a:lvl1pPr>
            <a:lvl2pPr marL="742877" indent="-285721">
              <a:defRPr kumimoji="1">
                <a:solidFill>
                  <a:schemeClr val="tx1"/>
                </a:solidFill>
                <a:latin typeface="Calibri" pitchFamily="34" charset="0"/>
                <a:ea typeface="ＭＳ Ｐゴシック" pitchFamily="50" charset="-128"/>
              </a:defRPr>
            </a:lvl2pPr>
            <a:lvl3pPr marL="1142889" indent="-228578">
              <a:defRPr kumimoji="1">
                <a:solidFill>
                  <a:schemeClr val="tx1"/>
                </a:solidFill>
                <a:latin typeface="Calibri" pitchFamily="34" charset="0"/>
                <a:ea typeface="ＭＳ Ｐゴシック" pitchFamily="50" charset="-128"/>
              </a:defRPr>
            </a:lvl3pPr>
            <a:lvl4pPr marL="1600045" indent="-228578">
              <a:defRPr kumimoji="1">
                <a:solidFill>
                  <a:schemeClr val="tx1"/>
                </a:solidFill>
                <a:latin typeface="Calibri" pitchFamily="34" charset="0"/>
                <a:ea typeface="ＭＳ Ｐゴシック" pitchFamily="50" charset="-128"/>
              </a:defRPr>
            </a:lvl4pPr>
            <a:lvl5pPr marL="2057199" indent="-228578">
              <a:defRPr kumimoji="1">
                <a:solidFill>
                  <a:schemeClr val="tx1"/>
                </a:solidFill>
                <a:latin typeface="Calibri" pitchFamily="34" charset="0"/>
                <a:ea typeface="ＭＳ Ｐゴシック" pitchFamily="50" charset="-128"/>
              </a:defRPr>
            </a:lvl5pPr>
            <a:lvl6pPr marL="2514355" indent="-228578" defTabSz="912724" fontAlgn="base">
              <a:spcBef>
                <a:spcPct val="0"/>
              </a:spcBef>
              <a:spcAft>
                <a:spcPct val="0"/>
              </a:spcAft>
              <a:defRPr kumimoji="1">
                <a:solidFill>
                  <a:schemeClr val="tx1"/>
                </a:solidFill>
                <a:latin typeface="Calibri" pitchFamily="34" charset="0"/>
                <a:ea typeface="ＭＳ Ｐゴシック" pitchFamily="50" charset="-128"/>
              </a:defRPr>
            </a:lvl6pPr>
            <a:lvl7pPr marL="2971511" indent="-228578" defTabSz="912724" fontAlgn="base">
              <a:spcBef>
                <a:spcPct val="0"/>
              </a:spcBef>
              <a:spcAft>
                <a:spcPct val="0"/>
              </a:spcAft>
              <a:defRPr kumimoji="1">
                <a:solidFill>
                  <a:schemeClr val="tx1"/>
                </a:solidFill>
                <a:latin typeface="Calibri" pitchFamily="34" charset="0"/>
                <a:ea typeface="ＭＳ Ｐゴシック" pitchFamily="50" charset="-128"/>
              </a:defRPr>
            </a:lvl7pPr>
            <a:lvl8pPr marL="3428667" indent="-228578" defTabSz="912724" fontAlgn="base">
              <a:spcBef>
                <a:spcPct val="0"/>
              </a:spcBef>
              <a:spcAft>
                <a:spcPct val="0"/>
              </a:spcAft>
              <a:defRPr kumimoji="1">
                <a:solidFill>
                  <a:schemeClr val="tx1"/>
                </a:solidFill>
                <a:latin typeface="Calibri" pitchFamily="34" charset="0"/>
                <a:ea typeface="ＭＳ Ｐゴシック" pitchFamily="50" charset="-128"/>
              </a:defRPr>
            </a:lvl8pPr>
            <a:lvl9pPr marL="3885822" indent="-228578" defTabSz="912724" fontAlgn="base">
              <a:spcBef>
                <a:spcPct val="0"/>
              </a:spcBef>
              <a:spcAft>
                <a:spcPct val="0"/>
              </a:spcAft>
              <a:defRPr kumimoji="1">
                <a:solidFill>
                  <a:schemeClr val="tx1"/>
                </a:solidFill>
                <a:latin typeface="Calibri" pitchFamily="34" charset="0"/>
                <a:ea typeface="ＭＳ Ｐゴシック" pitchFamily="50" charset="-128"/>
              </a:defRPr>
            </a:lvl9pPr>
          </a:lstStyle>
          <a:p>
            <a:pPr defTabSz="912724"/>
            <a:fld id="{4B9928E3-B51F-4D4C-A888-3E31B297DD6A}" type="slidenum">
              <a:rPr lang="ja-JP" altLang="en-US">
                <a:solidFill>
                  <a:prstClr val="black"/>
                </a:solidFill>
              </a:rPr>
              <a:pPr defTabSz="912724"/>
              <a:t>7</a:t>
            </a:fld>
            <a:endParaRPr lang="ja-JP"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5839" y="9440647"/>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fontAlgn="base">
              <a:spcBef>
                <a:spcPct val="0"/>
              </a:spcBef>
              <a:spcAft>
                <a:spcPct val="0"/>
              </a:spcAft>
            </a:pPr>
            <a:fld id="{AD31CE24-5741-4208-B9C1-CE65EAED3DAD}" type="slidenum">
              <a:rPr lang="en-US" altLang="ja-JP" sz="1200">
                <a:solidFill>
                  <a:srgbClr val="000000"/>
                </a:solidFill>
              </a:rPr>
              <a:pPr algn="r" fontAlgn="base">
                <a:spcBef>
                  <a:spcPct val="0"/>
                </a:spcBef>
                <a:spcAft>
                  <a:spcPct val="0"/>
                </a:spcAft>
              </a:pPr>
              <a:t>11</a:t>
            </a:fld>
            <a:endParaRPr lang="en-US" altLang="ja-JP" sz="1200">
              <a:solidFill>
                <a:srgbClr val="000000"/>
              </a:solidFill>
            </a:endParaRPr>
          </a:p>
        </p:txBody>
      </p:sp>
      <p:sp>
        <p:nvSpPr>
          <p:cNvPr id="1741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59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1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23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800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9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99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0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6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5604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63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328"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611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214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067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59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7828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7263"/>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042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6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D351221-4186-40F7-9F9C-1F04F198C544}" type="datetime1">
              <a:rPr lang="ja-JP" altLang="en-US"/>
              <a:pPr>
                <a:defRPr/>
              </a:pPr>
              <a:t>2015/5/11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D4FC2C8-5507-4A87-962B-18066E7B65D7}" type="slidenum">
              <a:rPr lang="ja-JP" altLang="en-US"/>
              <a:pPr>
                <a:defRPr/>
              </a:pPr>
              <a:t>‹#›</a:t>
            </a:fld>
            <a:endParaRPr lang="ja-JP" altLang="en-US"/>
          </a:p>
        </p:txBody>
      </p:sp>
    </p:spTree>
    <p:extLst>
      <p:ext uri="{BB962C8B-B14F-4D97-AF65-F5344CB8AC3E}">
        <p14:creationId xmlns:p14="http://schemas.microsoft.com/office/powerpoint/2010/main" val="1023077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43D9F4-921B-4A6E-919E-E8060E9872FD}" type="datetime1">
              <a:rPr lang="ja-JP" altLang="en-US"/>
              <a:pPr>
                <a:defRPr/>
              </a:pPr>
              <a:t>2015/5/11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2B6DD2-91FB-4600-8585-352B221CE9DE}" type="slidenum">
              <a:rPr lang="ja-JP" altLang="en-US"/>
              <a:pPr>
                <a:defRPr/>
              </a:pPr>
              <a:t>‹#›</a:t>
            </a:fld>
            <a:endParaRPr lang="ja-JP" altLang="en-US"/>
          </a:p>
        </p:txBody>
      </p:sp>
    </p:spTree>
    <p:extLst>
      <p:ext uri="{BB962C8B-B14F-4D97-AF65-F5344CB8AC3E}">
        <p14:creationId xmlns:p14="http://schemas.microsoft.com/office/powerpoint/2010/main" val="264348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3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30DA7ED-7C43-48E9-8A1C-653270AF8C48}" type="datetime1">
              <a:rPr lang="ja-JP" altLang="en-US"/>
              <a:pPr>
                <a:defRPr/>
              </a:pPr>
              <a:t>2015/5/11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8DEDB6-B718-405B-A65F-4957639B64E4}" type="slidenum">
              <a:rPr lang="ja-JP" altLang="en-US"/>
              <a:pPr>
                <a:defRPr/>
              </a:pPr>
              <a:t>‹#›</a:t>
            </a:fld>
            <a:endParaRPr lang="ja-JP" altLang="en-US"/>
          </a:p>
        </p:txBody>
      </p:sp>
    </p:spTree>
    <p:extLst>
      <p:ext uri="{BB962C8B-B14F-4D97-AF65-F5344CB8AC3E}">
        <p14:creationId xmlns:p14="http://schemas.microsoft.com/office/powerpoint/2010/main" val="2455979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021B75-AC1D-4669-B76F-CA16437825E1}" type="datetime1">
              <a:rPr lang="ja-JP" altLang="en-US"/>
              <a:pPr>
                <a:defRPr/>
              </a:pPr>
              <a:t>2015/5/11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C25C0D-8BFA-4D3D-BBC7-D102170E7B60}" type="slidenum">
              <a:rPr lang="ja-JP" altLang="en-US"/>
              <a:pPr>
                <a:defRPr/>
              </a:pPr>
              <a:t>‹#›</a:t>
            </a:fld>
            <a:endParaRPr lang="ja-JP" altLang="en-US"/>
          </a:p>
        </p:txBody>
      </p:sp>
    </p:spTree>
    <p:extLst>
      <p:ext uri="{BB962C8B-B14F-4D97-AF65-F5344CB8AC3E}">
        <p14:creationId xmlns:p14="http://schemas.microsoft.com/office/powerpoint/2010/main" val="3415185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BD972A9-7343-4F7F-AE61-8B194BDC19BC}" type="datetime1">
              <a:rPr lang="ja-JP" altLang="en-US"/>
              <a:pPr>
                <a:defRPr/>
              </a:pPr>
              <a:t>2015/5/11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CA21B97-318F-430D-873A-04671646345C}" type="slidenum">
              <a:rPr lang="ja-JP" altLang="en-US"/>
              <a:pPr>
                <a:defRPr/>
              </a:pPr>
              <a:t>‹#›</a:t>
            </a:fld>
            <a:endParaRPr lang="ja-JP" altLang="en-US"/>
          </a:p>
        </p:txBody>
      </p:sp>
    </p:spTree>
    <p:extLst>
      <p:ext uri="{BB962C8B-B14F-4D97-AF65-F5344CB8AC3E}">
        <p14:creationId xmlns:p14="http://schemas.microsoft.com/office/powerpoint/2010/main" val="144528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88FACB4-B536-46D9-9784-3D335F86E4EB}" type="datetime1">
              <a:rPr lang="ja-JP" altLang="en-US"/>
              <a:pPr>
                <a:defRPr/>
              </a:pPr>
              <a:t>2015/5/11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BF4969-E5B4-46D4-B845-F6EBA65E930E}" type="slidenum">
              <a:rPr lang="ja-JP" altLang="en-US"/>
              <a:pPr>
                <a:defRPr/>
              </a:pPr>
              <a:t>‹#›</a:t>
            </a:fld>
            <a:endParaRPr lang="ja-JP" altLang="en-US"/>
          </a:p>
        </p:txBody>
      </p:sp>
    </p:spTree>
    <p:extLst>
      <p:ext uri="{BB962C8B-B14F-4D97-AF65-F5344CB8AC3E}">
        <p14:creationId xmlns:p14="http://schemas.microsoft.com/office/powerpoint/2010/main" val="223580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1B6BB84-B4B2-451A-B7CC-3138D97CDCC9}" type="datetime1">
              <a:rPr lang="ja-JP" altLang="en-US"/>
              <a:pPr>
                <a:defRPr/>
              </a:pPr>
              <a:t>2015/5/11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6769041-0198-49BC-B58C-C189859BA8F2}" type="slidenum">
              <a:rPr lang="ja-JP" altLang="en-US"/>
              <a:pPr>
                <a:defRPr/>
              </a:pPr>
              <a:t>‹#›</a:t>
            </a:fld>
            <a:endParaRPr lang="ja-JP" altLang="en-US"/>
          </a:p>
        </p:txBody>
      </p:sp>
    </p:spTree>
    <p:extLst>
      <p:ext uri="{BB962C8B-B14F-4D97-AF65-F5344CB8AC3E}">
        <p14:creationId xmlns:p14="http://schemas.microsoft.com/office/powerpoint/2010/main" val="444030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30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E007787-0E66-4676-AFF6-FED3590B5654}" type="datetime1">
              <a:rPr lang="ja-JP" altLang="en-US"/>
              <a:pPr>
                <a:defRPr/>
              </a:pPr>
              <a:t>2015/5/11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F9511DD-FFF9-4A68-8107-AEF8E49AA423}" type="slidenum">
              <a:rPr lang="ja-JP" altLang="en-US"/>
              <a:pPr>
                <a:defRPr/>
              </a:pPr>
              <a:t>‹#›</a:t>
            </a:fld>
            <a:endParaRPr lang="ja-JP" altLang="en-US"/>
          </a:p>
        </p:txBody>
      </p:sp>
    </p:spTree>
    <p:extLst>
      <p:ext uri="{BB962C8B-B14F-4D97-AF65-F5344CB8AC3E}">
        <p14:creationId xmlns:p14="http://schemas.microsoft.com/office/powerpoint/2010/main" val="752422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7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58953B7-7554-4771-BC94-4D0C555AAC07}" type="datetime1">
              <a:rPr lang="ja-JP" altLang="en-US"/>
              <a:pPr>
                <a:defRPr/>
              </a:pPr>
              <a:t>2015/5/11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858890-3440-450C-A91A-B4C1B93789D8}" type="slidenum">
              <a:rPr lang="ja-JP" altLang="en-US"/>
              <a:pPr>
                <a:defRPr/>
              </a:pPr>
              <a:t>‹#›</a:t>
            </a:fld>
            <a:endParaRPr lang="ja-JP" altLang="en-US"/>
          </a:p>
        </p:txBody>
      </p:sp>
    </p:spTree>
    <p:extLst>
      <p:ext uri="{BB962C8B-B14F-4D97-AF65-F5344CB8AC3E}">
        <p14:creationId xmlns:p14="http://schemas.microsoft.com/office/powerpoint/2010/main" val="4199213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9980F4A-8F91-4E8D-B54F-CC3E12E96F44}" type="datetime1">
              <a:rPr lang="ja-JP" altLang="en-US"/>
              <a:pPr>
                <a:defRPr/>
              </a:pPr>
              <a:t>2015/5/11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B7DBF6-D0F9-4FC8-B812-BD8887E7A502}" type="slidenum">
              <a:rPr lang="ja-JP" altLang="en-US"/>
              <a:pPr>
                <a:defRPr/>
              </a:pPr>
              <a:t>‹#›</a:t>
            </a:fld>
            <a:endParaRPr lang="ja-JP" altLang="en-US"/>
          </a:p>
        </p:txBody>
      </p:sp>
    </p:spTree>
    <p:extLst>
      <p:ext uri="{BB962C8B-B14F-4D97-AF65-F5344CB8AC3E}">
        <p14:creationId xmlns:p14="http://schemas.microsoft.com/office/powerpoint/2010/main" val="136126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96"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832212-DB50-4D21-920E-EC6869C28EE8}" type="datetime1">
              <a:rPr lang="ja-JP" altLang="en-US"/>
              <a:pPr>
                <a:defRPr/>
              </a:pPr>
              <a:t>2015/5/11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6D8099F-9CCC-4092-AF3A-665E7E2DEDDA}" type="slidenum">
              <a:rPr lang="ja-JP" altLang="en-US"/>
              <a:pPr>
                <a:defRPr/>
              </a:pPr>
              <a:t>‹#›</a:t>
            </a:fld>
            <a:endParaRPr lang="ja-JP" altLang="en-US"/>
          </a:p>
        </p:txBody>
      </p:sp>
    </p:spTree>
    <p:extLst>
      <p:ext uri="{BB962C8B-B14F-4D97-AF65-F5344CB8AC3E}">
        <p14:creationId xmlns:p14="http://schemas.microsoft.com/office/powerpoint/2010/main" val="539651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95" y="2131169"/>
            <a:ext cx="842010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C429E7-9DB8-47B1-99B4-EB5618275D70}"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88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142D23-9E77-4396-A934-832E70D058BE}"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9084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39" y="4407644"/>
            <a:ext cx="8420101"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39" y="2906713"/>
            <a:ext cx="8420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76856C-AD5F-4737-A9AA-4DD910F2F613}"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2201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59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F4AB111-BED6-4ACD-89E0-8ED5F55A0AAD}"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334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767D95-203E-4D7D-B271-8F5F1E91CA18}"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01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D2A97F-8478-473F-BC98-E2ECF679567B}"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6505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2FF746-4C6A-4119-B831-C0C254D65356}"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4661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63" y="273050"/>
            <a:ext cx="3259007"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0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463" y="1435102"/>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82A9DA-5EC7-432C-9DE4-82882BCAAA47}"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682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D84DEC-43DA-4B03-B5BA-9E4777566555}"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8307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77C53-308A-41DF-A86E-A39B21499141}"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0002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99" y="274639"/>
            <a:ext cx="222884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2" y="274639"/>
            <a:ext cx="6521451"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080AA-BFAF-4818-8CFF-1EFDAC1D011E}"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5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5" y="274648"/>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58" y="6245226"/>
            <a:ext cx="2311399" cy="476250"/>
          </a:xfrm>
        </p:spPr>
        <p:txBody>
          <a:bodyPr/>
          <a:lstStyle>
            <a:lvl1pPr>
              <a:defRPr/>
            </a:lvl1pPr>
          </a:lstStyle>
          <a:p>
            <a:fld id="{77A0BCDE-FDE6-463C-9E57-82AF162E283C}" type="datetime1">
              <a:rPr lang="ja-JP" altLang="en-US" smtClean="0">
                <a:solidFill>
                  <a:prstClr val="black">
                    <a:tint val="75000"/>
                  </a:prstClr>
                </a:solidFill>
              </a:rPr>
              <a:pPr/>
              <a:t>2015/5/11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5" y="6245226"/>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647" y="6245226"/>
            <a:ext cx="2311399"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432577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13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33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596" y="63571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1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1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596" y="63571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1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1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1515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446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96" y="6357088"/>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C23BF5D8-A5AC-46F2-9E53-99DA11DE70D6}" type="datetime1">
              <a:rPr lang="ja-JP" altLang="en-US"/>
              <a:pPr defTabSz="457200" fontAlgn="base">
                <a:spcBef>
                  <a:spcPct val="0"/>
                </a:spcBef>
                <a:spcAft>
                  <a:spcPct val="0"/>
                </a:spcAft>
                <a:defRPr/>
              </a:pPr>
              <a:t>2015/5/11</a:t>
            </a:fld>
            <a:endParaRPr lang="ja-JP" altLang="en-US"/>
          </a:p>
        </p:txBody>
      </p:sp>
      <p:sp>
        <p:nvSpPr>
          <p:cNvPr id="5" name="フッター プレースホルダ 4"/>
          <p:cNvSpPr>
            <a:spLocks noGrp="1"/>
          </p:cNvSpPr>
          <p:nvPr>
            <p:ph type="ftr" sz="quarter" idx="3"/>
          </p:nvPr>
        </p:nvSpPr>
        <p:spPr>
          <a:xfrm>
            <a:off x="3384550" y="6357088"/>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70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A04D6A56-A57B-465E-A7F8-3834DEFA6041}"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33257509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sldNum="0"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4"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4"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8" y="6357094"/>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272D2-E671-42B5-A8BA-E0FD7035BA60}" type="datetime1">
              <a:rPr lang="ja-JP" altLang="en-US" smtClean="0">
                <a:solidFill>
                  <a:prstClr val="black">
                    <a:tint val="75000"/>
                  </a:prstClr>
                </a:solidFill>
              </a:rPr>
              <a:pPr/>
              <a:t>2015/5/11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1" y="635709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647" y="6357094"/>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0500415"/>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45.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47.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19.wmf"/><Relationship Id="rId7" Type="http://schemas.openxmlformats.org/officeDocument/2006/relationships/image" Target="../media/image55.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image" Target="../media/image59.png"/><Relationship Id="rId5" Type="http://schemas.openxmlformats.org/officeDocument/2006/relationships/image" Target="../media/image53.wmf"/><Relationship Id="rId10" Type="http://schemas.openxmlformats.org/officeDocument/2006/relationships/image" Target="../media/image58.gif"/><Relationship Id="rId4" Type="http://schemas.openxmlformats.org/officeDocument/2006/relationships/image" Target="../media/image52.wmf"/><Relationship Id="rId9" Type="http://schemas.openxmlformats.org/officeDocument/2006/relationships/image" Target="../media/image5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emf"/><Relationship Id="rId18" Type="http://schemas.openxmlformats.org/officeDocument/2006/relationships/image" Target="../media/image39.jpeg"/><Relationship Id="rId3" Type="http://schemas.openxmlformats.org/officeDocument/2006/relationships/image" Target="../media/image24.jpeg"/><Relationship Id="rId21" Type="http://schemas.openxmlformats.org/officeDocument/2006/relationships/image" Target="../media/image41.png"/><Relationship Id="rId7" Type="http://schemas.openxmlformats.org/officeDocument/2006/relationships/image" Target="../media/image28.wmf"/><Relationship Id="rId12" Type="http://schemas.openxmlformats.org/officeDocument/2006/relationships/image" Target="../media/image33.wmf"/><Relationship Id="rId17" Type="http://schemas.openxmlformats.org/officeDocument/2006/relationships/image" Target="../media/image38.jpeg"/><Relationship Id="rId2" Type="http://schemas.openxmlformats.org/officeDocument/2006/relationships/image" Target="../media/image23.gif"/><Relationship Id="rId16" Type="http://schemas.openxmlformats.org/officeDocument/2006/relationships/image" Target="../media/image37.wmf"/><Relationship Id="rId20" Type="http://schemas.openxmlformats.org/officeDocument/2006/relationships/image" Target="../media/image40.jpeg"/><Relationship Id="rId1" Type="http://schemas.openxmlformats.org/officeDocument/2006/relationships/slideLayout" Target="../slideLayouts/slideLayout36.xml"/><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6.emf"/><Relationship Id="rId10" Type="http://schemas.openxmlformats.org/officeDocument/2006/relationships/image" Target="../media/image31.jpeg"/><Relationship Id="rId19" Type="http://schemas.openxmlformats.org/officeDocument/2006/relationships/hyperlink" Target="http://www.google.co.jp/url?sa=i&amp;source=images&amp;cd=&amp;cad=rja&amp;docid=YNBIgswDUUu0GM&amp;tbnid=T07h_3PZBhvacM:&amp;ved=0CAgQjRwwAA&amp;url=http://allabout.co.jp/gm/gc/58743/&amp;ei=iOauUbrhNc78lAWA4ICQDg&amp;psig=AFQjCNGmmuW6piwCrVEQDnGmeeXOHFnAYA&amp;ust=1370503176913528" TargetMode="External"/><Relationship Id="rId4" Type="http://schemas.openxmlformats.org/officeDocument/2006/relationships/image" Target="../media/image25.wmf"/><Relationship Id="rId9" Type="http://schemas.openxmlformats.org/officeDocument/2006/relationships/image" Target="../media/image30.jpeg"/><Relationship Id="rId14" Type="http://schemas.openxmlformats.org/officeDocument/2006/relationships/image" Target="../media/image3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9" y="1916832"/>
            <a:ext cx="9906000" cy="2051502"/>
          </a:xfrm>
        </p:spPr>
        <p:txBody>
          <a:bodyPr>
            <a:noAutofit/>
          </a:bodyPr>
          <a:lstStyle/>
          <a:p>
            <a:r>
              <a:rPr lang="ja-JP" altLang="en-US" sz="3600" b="1" dirty="0" smtClean="0">
                <a:latin typeface="+mn-ea"/>
                <a:ea typeface="+mn-ea"/>
              </a:rPr>
              <a:t>介護</a:t>
            </a:r>
            <a:r>
              <a:rPr lang="ja-JP" altLang="en-US" sz="3600" b="1" dirty="0">
                <a:latin typeface="+mn-ea"/>
                <a:ea typeface="+mn-ea"/>
              </a:rPr>
              <a:t>予防・日常生活支援総合</a:t>
            </a:r>
            <a:r>
              <a:rPr lang="ja-JP" altLang="en-US" sz="3600" b="1" dirty="0" smtClean="0">
                <a:latin typeface="+mn-ea"/>
                <a:ea typeface="+mn-ea"/>
              </a:rPr>
              <a:t>事業</a:t>
            </a:r>
            <a:r>
              <a:rPr lang="en-US" altLang="ja-JP" sz="3600" b="1" dirty="0" smtClean="0">
                <a:latin typeface="+mn-ea"/>
                <a:ea typeface="+mn-ea"/>
              </a:rPr>
              <a:t/>
            </a:r>
            <a:br>
              <a:rPr lang="en-US" altLang="ja-JP" sz="3600" b="1" dirty="0" smtClean="0">
                <a:latin typeface="+mn-ea"/>
                <a:ea typeface="+mn-ea"/>
              </a:rPr>
            </a:br>
            <a:r>
              <a:rPr lang="ja-JP" altLang="en-US" sz="3600" b="1" dirty="0" smtClean="0">
                <a:latin typeface="+mn-ea"/>
                <a:ea typeface="+mn-ea"/>
              </a:rPr>
              <a:t>の推進</a:t>
            </a:r>
            <a:r>
              <a:rPr lang="ja-JP" altLang="en-US" sz="3600" b="1" dirty="0">
                <a:latin typeface="+mn-ea"/>
                <a:ea typeface="+mn-ea"/>
              </a:rPr>
              <a:t>に</a:t>
            </a:r>
            <a:r>
              <a:rPr lang="ja-JP" altLang="en-US" sz="3600" b="1" dirty="0" smtClean="0">
                <a:latin typeface="+mn-ea"/>
                <a:ea typeface="+mn-ea"/>
              </a:rPr>
              <a:t>向けて</a:t>
            </a:r>
            <a:endParaRPr kumimoji="1" lang="ja-JP" altLang="en-US" sz="2800" b="1" dirty="0">
              <a:latin typeface="+mn-ea"/>
              <a:ea typeface="+mn-ea"/>
            </a:endParaRPr>
          </a:p>
        </p:txBody>
      </p:sp>
      <p:sp>
        <p:nvSpPr>
          <p:cNvPr id="3" name="サブタイトル 2"/>
          <p:cNvSpPr>
            <a:spLocks noGrp="1"/>
          </p:cNvSpPr>
          <p:nvPr>
            <p:ph type="subTitle" idx="1"/>
          </p:nvPr>
        </p:nvSpPr>
        <p:spPr>
          <a:xfrm>
            <a:off x="1568630" y="4941168"/>
            <a:ext cx="6934200" cy="1584176"/>
          </a:xfrm>
        </p:spPr>
        <p:txBody>
          <a:bodyPr>
            <a:noAutofit/>
          </a:bodyPr>
          <a:lstStyle/>
          <a:p>
            <a:r>
              <a:rPr kumimoji="1" lang="ja-JP" altLang="en-US" b="1" dirty="0" smtClean="0">
                <a:solidFill>
                  <a:schemeClr val="tx1"/>
                </a:solidFill>
                <a:latin typeface="+mn-ea"/>
              </a:rPr>
              <a:t>平成</a:t>
            </a:r>
            <a:r>
              <a:rPr lang="en-US" altLang="ja-JP" b="1" dirty="0" smtClean="0">
                <a:solidFill>
                  <a:schemeClr val="tx1"/>
                </a:solidFill>
                <a:latin typeface="+mn-ea"/>
              </a:rPr>
              <a:t>27</a:t>
            </a:r>
            <a:r>
              <a:rPr lang="ja-JP" altLang="en-US" b="1" dirty="0" smtClean="0">
                <a:solidFill>
                  <a:schemeClr val="tx1"/>
                </a:solidFill>
                <a:latin typeface="+mn-ea"/>
              </a:rPr>
              <a:t>年</a:t>
            </a:r>
            <a:r>
              <a:rPr lang="en-US" altLang="ja-JP" b="1" dirty="0" smtClean="0">
                <a:solidFill>
                  <a:schemeClr val="tx1"/>
                </a:solidFill>
                <a:latin typeface="+mn-ea"/>
              </a:rPr>
              <a:t>5</a:t>
            </a:r>
            <a:r>
              <a:rPr lang="ja-JP" altLang="en-US" b="1" dirty="0" smtClean="0">
                <a:solidFill>
                  <a:schemeClr val="tx1"/>
                </a:solidFill>
                <a:latin typeface="+mn-ea"/>
              </a:rPr>
              <a:t>月</a:t>
            </a:r>
            <a:endParaRPr kumimoji="1" lang="en-US" altLang="ja-JP" b="1" dirty="0" smtClean="0">
              <a:solidFill>
                <a:schemeClr val="tx1"/>
              </a:solidFill>
              <a:latin typeface="+mn-ea"/>
            </a:endParaRPr>
          </a:p>
          <a:p>
            <a:r>
              <a:rPr kumimoji="1" lang="ja-JP" altLang="en-US" b="1" dirty="0" smtClean="0">
                <a:solidFill>
                  <a:schemeClr val="tx1"/>
                </a:solidFill>
                <a:latin typeface="+mn-ea"/>
              </a:rPr>
              <a:t>厚生労働省 老健局振興課</a:t>
            </a:r>
            <a:endParaRPr kumimoji="1" lang="ja-JP" altLang="en-US" b="1" dirty="0">
              <a:solidFill>
                <a:schemeClr val="tx1"/>
              </a:solidFill>
              <a:latin typeface="+mn-ea"/>
            </a:endParaRPr>
          </a:p>
        </p:txBody>
      </p:sp>
      <p:pic>
        <p:nvPicPr>
          <p:cNvPr id="6" name="Picture 6"/>
          <p:cNvPicPr>
            <a:picLocks noChangeAspect="1" noChangeArrowheads="1"/>
          </p:cNvPicPr>
          <p:nvPr/>
        </p:nvPicPr>
        <p:blipFill>
          <a:blip r:embed="rId3" cstate="print"/>
          <a:srcRect/>
          <a:stretch>
            <a:fillRect/>
          </a:stretch>
        </p:blipFill>
        <p:spPr bwMode="auto">
          <a:xfrm>
            <a:off x="128464" y="151910"/>
            <a:ext cx="1584176" cy="1584176"/>
          </a:xfrm>
          <a:prstGeom prst="rect">
            <a:avLst/>
          </a:prstGeom>
          <a:noFill/>
          <a:ln w="9525">
            <a:noFill/>
            <a:miter lim="800000"/>
            <a:headEnd/>
            <a:tailEnd/>
          </a:ln>
        </p:spPr>
      </p:pic>
    </p:spTree>
    <p:extLst>
      <p:ext uri="{BB962C8B-B14F-4D97-AF65-F5344CB8AC3E}">
        <p14:creationId xmlns:p14="http://schemas.microsoft.com/office/powerpoint/2010/main" val="1765962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10763"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dirty="0">
                <a:solidFill>
                  <a:prstClr val="black"/>
                </a:solidFill>
                <a:latin typeface="HG丸ｺﾞｼｯｸM-PRO" pitchFamily="50" charset="-128"/>
                <a:ea typeface="HG丸ｺﾞｼｯｸM-PRO" pitchFamily="50" charset="-128"/>
              </a:rPr>
              <a:t>平成</a:t>
            </a:r>
            <a:r>
              <a:rPr lang="en-US" altLang="ja-JP" sz="2400" dirty="0">
                <a:solidFill>
                  <a:prstClr val="black"/>
                </a:solidFill>
                <a:latin typeface="HG丸ｺﾞｼｯｸM-PRO" pitchFamily="50" charset="-128"/>
                <a:ea typeface="HG丸ｺﾞｼｯｸM-PRO" pitchFamily="50" charset="-128"/>
              </a:rPr>
              <a:t>23</a:t>
            </a:r>
            <a:r>
              <a:rPr lang="ja-JP" altLang="en-US" sz="2400" dirty="0">
                <a:solidFill>
                  <a:prstClr val="black"/>
                </a:solidFill>
                <a:latin typeface="HG丸ｺﾞｼｯｸM-PRO" pitchFamily="50" charset="-128"/>
                <a:ea typeface="HG丸ｺﾞｼｯｸM-PRO" pitchFamily="50" charset="-128"/>
              </a:rPr>
              <a:t>年度の介護予防事業の実績</a:t>
            </a:r>
          </a:p>
        </p:txBody>
      </p:sp>
      <p:graphicFrame>
        <p:nvGraphicFramePr>
          <p:cNvPr id="3" name="表 2"/>
          <p:cNvGraphicFramePr>
            <a:graphicFrameLocks noGrp="1"/>
          </p:cNvGraphicFramePr>
          <p:nvPr/>
        </p:nvGraphicFramePr>
        <p:xfrm>
          <a:off x="168275" y="534988"/>
          <a:ext cx="5937250" cy="6191811"/>
        </p:xfrm>
        <a:graphic>
          <a:graphicData uri="http://schemas.openxmlformats.org/drawingml/2006/table">
            <a:tbl>
              <a:tblPr firstRow="1" bandRow="1">
                <a:tableStyleId>{5940675A-B579-460E-94D1-54222C63F5DA}</a:tableStyleId>
              </a:tblPr>
              <a:tblGrid>
                <a:gridCol w="390079"/>
                <a:gridCol w="1008577"/>
                <a:gridCol w="2269297"/>
                <a:gridCol w="828473"/>
                <a:gridCol w="1440824"/>
              </a:tblGrid>
              <a:tr h="401711">
                <a:tc>
                  <a:txBody>
                    <a:bodyPr/>
                    <a:lstStyle/>
                    <a:p>
                      <a:pPr algn="ctr"/>
                      <a:endParaRPr kumimoji="1" lang="ja-JP" altLang="en-US" sz="1200" dirty="0">
                        <a:solidFill>
                          <a:sysClr val="windowText" lastClr="000000"/>
                        </a:solidFill>
                      </a:endParaRPr>
                    </a:p>
                  </a:txBody>
                  <a:tcPr marL="99069" marR="99069" marT="17998" marB="17998"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200" dirty="0" smtClean="0"/>
                        <a:t>内容</a:t>
                      </a:r>
                      <a:endParaRPr kumimoji="1" lang="ja-JP" altLang="en-US" sz="1200" dirty="0">
                        <a:solidFill>
                          <a:sysClr val="windowText" lastClr="000000"/>
                        </a:solidFill>
                      </a:endParaRPr>
                    </a:p>
                  </a:txBody>
                  <a:tcPr marL="99069" marR="99069" marT="17998" marB="17998"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tc>
                  <a:txBody>
                    <a:bodyPr/>
                    <a:lstStyle/>
                    <a:p>
                      <a:pPr algn="ctr"/>
                      <a:r>
                        <a:rPr kumimoji="1" lang="ja-JP" altLang="en-US" sz="1200" dirty="0" smtClean="0"/>
                        <a:t>実施</a:t>
                      </a:r>
                      <a:endParaRPr kumimoji="1" lang="en-US" altLang="ja-JP" sz="1200" dirty="0" smtClean="0"/>
                    </a:p>
                    <a:p>
                      <a:pPr algn="ctr"/>
                      <a:r>
                        <a:rPr kumimoji="1" lang="ja-JP" altLang="en-US" sz="1200" dirty="0" smtClean="0"/>
                        <a:t>保険者数</a:t>
                      </a:r>
                      <a:endParaRPr kumimoji="1" lang="ja-JP" altLang="en-US" sz="1200" dirty="0">
                        <a:solidFill>
                          <a:sysClr val="windowText" lastClr="000000"/>
                        </a:solidFill>
                      </a:endParaRPr>
                    </a:p>
                  </a:txBody>
                  <a:tcPr marL="99069" marR="99069" marT="17998" marB="17998"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200" dirty="0" smtClean="0"/>
                        <a:t>対象経費実支出額</a:t>
                      </a:r>
                      <a:endParaRPr kumimoji="1" lang="ja-JP" altLang="en-US" sz="1200" dirty="0">
                        <a:solidFill>
                          <a:sysClr val="windowText" lastClr="000000"/>
                        </a:solidFill>
                      </a:endParaRPr>
                    </a:p>
                  </a:txBody>
                  <a:tcPr marL="99069" marR="99069" marT="17998" marB="17998"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87965">
                <a:tc row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a:t>
                      </a:r>
                      <a:endParaRPr kumimoji="1" lang="en-US" altLang="ja-JP" sz="1200" dirty="0" smtClean="0"/>
                    </a:p>
                  </a:txBody>
                  <a:tcPr marL="99069" marR="99069" marT="17998" marB="17998"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二次予防事業の対象者把握事業</a:t>
                      </a:r>
                      <a:endParaRPr kumimoji="1" lang="en-US" altLang="ja-JP" sz="1200" dirty="0" smtClean="0"/>
                    </a:p>
                  </a:txBody>
                  <a:tcPr marL="99069" marR="99069" marT="17998" marB="17998" anchor="ctr">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lang="en-US" altLang="ja-JP" sz="1200" dirty="0" smtClean="0"/>
                        <a:t>1,550</a:t>
                      </a:r>
                      <a:endParaRPr lang="ja-JP" altLang="en-US" sz="1200" dirty="0"/>
                    </a:p>
                  </a:txBody>
                  <a:tcPr marL="99069" marR="216124" marT="17998" marB="17998" anchor="ctr">
                    <a:lnT w="19050" cap="flat" cmpd="sng" algn="ctr">
                      <a:solidFill>
                        <a:schemeClr val="tx1"/>
                      </a:solidFill>
                      <a:prstDash val="solid"/>
                      <a:round/>
                      <a:headEnd type="none" w="med" len="med"/>
                      <a:tailEnd type="none" w="med" len="med"/>
                    </a:lnT>
                  </a:tcPr>
                </a:tc>
                <a:tc>
                  <a:txBody>
                    <a:bodyPr/>
                    <a:lstStyle/>
                    <a:p>
                      <a:pPr algn="r"/>
                      <a:r>
                        <a:rPr lang="en-US" altLang="ja-JP" sz="1200" dirty="0" smtClean="0"/>
                        <a:t>15,009,789,382</a:t>
                      </a:r>
                      <a:r>
                        <a:rPr lang="ja-JP" altLang="en-US" sz="1200" dirty="0" smtClean="0"/>
                        <a:t>円</a:t>
                      </a:r>
                      <a:endParaRPr lang="ja-JP" altLang="en-US" sz="1200" dirty="0"/>
                    </a:p>
                  </a:txBody>
                  <a:tcPr marL="99069" marR="99069" marT="17998" marB="17998"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188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通所型介護予防事業</a:t>
                      </a:r>
                      <a:endParaRPr kumimoji="1" lang="en-US" altLang="ja-JP" sz="1200" dirty="0" smtClean="0"/>
                    </a:p>
                  </a:txBody>
                  <a:tcPr marL="99069" marR="99069" marT="17998" marB="179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運動器機能向上</a:t>
                      </a:r>
                      <a:endParaRPr kumimoji="1" lang="ja-JP" altLang="en-US" sz="1200" dirty="0" smtClean="0">
                        <a:solidFill>
                          <a:sysClr val="windowText" lastClr="000000"/>
                        </a:solidFill>
                      </a:endParaRPr>
                    </a:p>
                  </a:txBody>
                  <a:tcPr marL="99069" marR="99069" marT="17998" marB="17998"/>
                </a:tc>
                <a:tc>
                  <a:txBody>
                    <a:bodyPr/>
                    <a:lstStyle/>
                    <a:p>
                      <a:pPr algn="r"/>
                      <a:r>
                        <a:rPr lang="en-US" altLang="ja-JP" sz="1200" dirty="0" smtClean="0"/>
                        <a:t>1,137</a:t>
                      </a:r>
                      <a:endParaRPr lang="ja-JP" altLang="en-US" sz="1200" dirty="0"/>
                    </a:p>
                  </a:txBody>
                  <a:tcPr marL="99069" marR="216124" marT="17998" marB="17998"/>
                </a:tc>
                <a:tc rowSpan="6">
                  <a:txBody>
                    <a:bodyPr/>
                    <a:lstStyle/>
                    <a:p>
                      <a:pPr algn="r"/>
                      <a:r>
                        <a:rPr lang="en-US" altLang="ja-JP" sz="1200" dirty="0" smtClean="0"/>
                        <a:t>11,467,101,458</a:t>
                      </a:r>
                      <a:r>
                        <a:rPr lang="ja-JP" altLang="en-US" sz="1200" dirty="0" smtClean="0"/>
                        <a:t>円</a:t>
                      </a:r>
                      <a:endParaRPr lang="ja-JP" altLang="en-US" sz="1200" dirty="0"/>
                    </a:p>
                  </a:txBody>
                  <a:tcPr marL="99069" marR="99069" marT="17998" marB="17998" anchor="ctr">
                    <a:lnR w="19050" cap="flat" cmpd="sng" algn="ctr">
                      <a:solidFill>
                        <a:schemeClr val="tx1"/>
                      </a:solidFill>
                      <a:prstDash val="solid"/>
                      <a:round/>
                      <a:headEnd type="none" w="med" len="med"/>
                      <a:tailEnd type="none" w="med" len="med"/>
                    </a:lnR>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栄養改善</a:t>
                      </a:r>
                      <a:endParaRPr kumimoji="1" lang="ja-JP" altLang="en-US" sz="1200" dirty="0" smtClean="0">
                        <a:solidFill>
                          <a:sysClr val="windowText" lastClr="000000"/>
                        </a:solidFill>
                      </a:endParaRPr>
                    </a:p>
                  </a:txBody>
                  <a:tcPr marL="99069" marR="99069" marT="17998" marB="17998"/>
                </a:tc>
                <a:tc>
                  <a:txBody>
                    <a:bodyPr/>
                    <a:lstStyle/>
                    <a:p>
                      <a:pPr algn="r"/>
                      <a:r>
                        <a:rPr lang="en-US" altLang="ja-JP" sz="1200" dirty="0" smtClean="0"/>
                        <a:t>285</a:t>
                      </a:r>
                      <a:endParaRPr lang="ja-JP" altLang="en-US" sz="1200" dirty="0"/>
                    </a:p>
                  </a:txBody>
                  <a:tcPr marL="99069" marR="216124" marT="17998" marB="17998"/>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口腔機能向上</a:t>
                      </a:r>
                      <a:endParaRPr lang="ja-JP" altLang="en-US" sz="1200" dirty="0"/>
                    </a:p>
                  </a:txBody>
                  <a:tcPr marL="99069" marR="99069" marT="17998" marB="17998"/>
                </a:tc>
                <a:tc>
                  <a:txBody>
                    <a:bodyPr/>
                    <a:lstStyle/>
                    <a:p>
                      <a:pPr algn="r"/>
                      <a:r>
                        <a:rPr lang="en-US" altLang="ja-JP" sz="1200" dirty="0" smtClean="0"/>
                        <a:t>595</a:t>
                      </a:r>
                      <a:endParaRPr lang="ja-JP" altLang="en-US" sz="1200" dirty="0"/>
                    </a:p>
                  </a:txBody>
                  <a:tcPr marL="99069" marR="216124" marT="17998" marB="17998"/>
                </a:tc>
                <a:tc vMerge="1">
                  <a:txBody>
                    <a:bodyPr/>
                    <a:lstStyle/>
                    <a:p>
                      <a:pPr algn="r"/>
                      <a:endParaRPr kumimoji="1" lang="ja-JP" altLang="en-US" sz="1200" dirty="0">
                        <a:solidFill>
                          <a:schemeClr val="tx1"/>
                        </a:solidFill>
                      </a:endParaRPr>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認知機能低下予防・支援</a:t>
                      </a:r>
                      <a:endParaRPr lang="en-US" altLang="ja-JP" sz="1200" dirty="0" smtClean="0"/>
                    </a:p>
                  </a:txBody>
                  <a:tcPr marL="99069" marR="99069" marT="17998" marB="17998"/>
                </a:tc>
                <a:tc>
                  <a:txBody>
                    <a:bodyPr/>
                    <a:lstStyle/>
                    <a:p>
                      <a:pPr algn="r"/>
                      <a:r>
                        <a:rPr lang="en-US" altLang="ja-JP" sz="1200" dirty="0" smtClean="0"/>
                        <a:t>214</a:t>
                      </a:r>
                      <a:endParaRPr lang="ja-JP" altLang="en-US" sz="1200" dirty="0"/>
                    </a:p>
                  </a:txBody>
                  <a:tcPr marL="99069" marR="216124" marT="17998" marB="17998"/>
                </a:tc>
                <a:tc vMerge="1">
                  <a:txBody>
                    <a:bodyPr/>
                    <a:lstStyle/>
                    <a:p>
                      <a:pPr algn="r"/>
                      <a:endParaRPr kumimoji="1" lang="ja-JP" altLang="en-US" sz="1200" dirty="0">
                        <a:solidFill>
                          <a:schemeClr val="tx1"/>
                        </a:solidFill>
                      </a:endParaRPr>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複合</a:t>
                      </a:r>
                      <a:endParaRPr lang="ja-JP" altLang="en-US" sz="1200" dirty="0"/>
                    </a:p>
                  </a:txBody>
                  <a:tcPr marL="99069" marR="99069" marT="17998" marB="17998" anchor="ctr"/>
                </a:tc>
                <a:tc>
                  <a:txBody>
                    <a:bodyPr/>
                    <a:lstStyle/>
                    <a:p>
                      <a:pPr algn="r"/>
                      <a:r>
                        <a:rPr lang="en-US" altLang="ja-JP" sz="1200" dirty="0" smtClean="0"/>
                        <a:t>816</a:t>
                      </a:r>
                      <a:endParaRPr lang="ja-JP" altLang="en-US" sz="1200" dirty="0"/>
                    </a:p>
                  </a:txBody>
                  <a:tcPr marL="99069" marR="216124" marT="17998" marB="17998" anchor="ct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218853">
                <a:tc vMerge="1">
                  <a:txBody>
                    <a:bodyPr/>
                    <a:lstStyle/>
                    <a:p>
                      <a:endParaRPr kumimoji="1" lang="ja-JP"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その他</a:t>
                      </a:r>
                      <a:endParaRPr lang="ja-JP" altLang="en-US" sz="1200" dirty="0"/>
                    </a:p>
                  </a:txBody>
                  <a:tcPr marL="99069" marR="99069" marT="17998" marB="17998"/>
                </a:tc>
                <a:tc>
                  <a:txBody>
                    <a:bodyPr/>
                    <a:lstStyle/>
                    <a:p>
                      <a:pPr algn="r"/>
                      <a:r>
                        <a:rPr lang="en-US" altLang="ja-JP" sz="1200" dirty="0" smtClean="0"/>
                        <a:t>119</a:t>
                      </a:r>
                      <a:endParaRPr lang="ja-JP" altLang="en-US" sz="1200" dirty="0"/>
                    </a:p>
                  </a:txBody>
                  <a:tcPr marL="99069" marR="216124" marT="17998" marB="17998"/>
                </a:tc>
                <a:tc vMerge="1">
                  <a:txBody>
                    <a:bodyPr/>
                    <a:lstStyle/>
                    <a:p>
                      <a:endParaRPr lang="ja-JP" altLang="en-US" sz="1200" dirty="0"/>
                    </a:p>
                  </a:txBody>
                  <a:tcPr anchor="ctr"/>
                </a:tc>
              </a:tr>
              <a:tr h="2188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ysClr val="windowText" lastClr="000000"/>
                        </a:solidFill>
                      </a:endParaRP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訪問型介護予防事業</a:t>
                      </a:r>
                      <a:endParaRPr kumimoji="1" lang="ja-JP" altLang="en-US" sz="1200" dirty="0" smtClean="0">
                        <a:solidFill>
                          <a:sysClr val="windowText" lastClr="000000"/>
                        </a:solidFill>
                      </a:endParaRPr>
                    </a:p>
                  </a:txBody>
                  <a:tcPr marL="99069" marR="99069" marT="17998" marB="17998" anchor="ctr"/>
                </a:tc>
                <a:tc>
                  <a:txBody>
                    <a:bodyPr/>
                    <a:lstStyle/>
                    <a:p>
                      <a:r>
                        <a:rPr lang="ja-JP" altLang="en-US" sz="1200" dirty="0" smtClean="0"/>
                        <a:t>運動器機能向上</a:t>
                      </a:r>
                      <a:endParaRPr lang="ja-JP" altLang="en-US" sz="1200" dirty="0"/>
                    </a:p>
                  </a:txBody>
                  <a:tcPr marL="99069" marR="99069" marT="17998" marB="17998"/>
                </a:tc>
                <a:tc>
                  <a:txBody>
                    <a:bodyPr/>
                    <a:lstStyle/>
                    <a:p>
                      <a:pPr algn="r"/>
                      <a:r>
                        <a:rPr lang="en-US" altLang="ja-JP" sz="1200" dirty="0" smtClean="0"/>
                        <a:t>212</a:t>
                      </a:r>
                      <a:endParaRPr lang="ja-JP" altLang="en-US" sz="1200" dirty="0"/>
                    </a:p>
                  </a:txBody>
                  <a:tcPr marL="99069" marR="216124" marT="17998" marB="17998"/>
                </a:tc>
                <a:tc rowSpan="7">
                  <a:txBody>
                    <a:bodyPr/>
                    <a:lstStyle/>
                    <a:p>
                      <a:pPr algn="r"/>
                      <a:r>
                        <a:rPr lang="en-US" altLang="ja-JP" sz="1200" dirty="0" smtClean="0"/>
                        <a:t>894,200,888</a:t>
                      </a:r>
                      <a:r>
                        <a:rPr lang="ja-JP" altLang="en-US" sz="1200" dirty="0" smtClean="0"/>
                        <a:t>円</a:t>
                      </a:r>
                      <a:endParaRPr lang="ja-JP" altLang="en-US" sz="1200" dirty="0"/>
                    </a:p>
                  </a:txBody>
                  <a:tcPr marL="99069" marR="99069" marT="17998" marB="17998" anchor="ctr">
                    <a:lnR w="19050" cap="flat" cmpd="sng" algn="ctr">
                      <a:solidFill>
                        <a:schemeClr val="tx1"/>
                      </a:solidFill>
                      <a:prstDash val="solid"/>
                      <a:round/>
                      <a:headEnd type="none" w="med" len="med"/>
                      <a:tailEnd type="none" w="med" len="med"/>
                    </a:lnR>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栄養改善</a:t>
                      </a:r>
                      <a:endParaRPr lang="ja-JP" altLang="en-US" sz="1200" dirty="0"/>
                    </a:p>
                  </a:txBody>
                  <a:tcPr marL="99069" marR="99069" marT="17998" marB="17998"/>
                </a:tc>
                <a:tc>
                  <a:txBody>
                    <a:bodyPr/>
                    <a:lstStyle/>
                    <a:p>
                      <a:pPr algn="r"/>
                      <a:r>
                        <a:rPr lang="en-US" altLang="ja-JP" sz="1200" dirty="0" smtClean="0"/>
                        <a:t>224</a:t>
                      </a:r>
                      <a:endParaRPr lang="ja-JP" altLang="en-US" sz="1200" dirty="0"/>
                    </a:p>
                  </a:txBody>
                  <a:tcPr marL="99069" marR="216124" marT="17998" marB="17998"/>
                </a:tc>
                <a:tc vMerge="1">
                  <a:txBody>
                    <a:bodyPr/>
                    <a:lstStyle/>
                    <a:p>
                      <a:pPr algn="r"/>
                      <a:endParaRPr kumimoji="1" lang="ja-JP" altLang="en-US" sz="1200" dirty="0">
                        <a:solidFill>
                          <a:schemeClr val="tx1"/>
                        </a:solidFill>
                      </a:endParaRPr>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口腔機能向上</a:t>
                      </a:r>
                      <a:endParaRPr lang="ja-JP" altLang="en-US" sz="1200" dirty="0"/>
                    </a:p>
                  </a:txBody>
                  <a:tcPr marL="99069" marR="99069" marT="17998" marB="17998"/>
                </a:tc>
                <a:tc>
                  <a:txBody>
                    <a:bodyPr/>
                    <a:lstStyle/>
                    <a:p>
                      <a:pPr algn="r"/>
                      <a:r>
                        <a:rPr lang="en-US" altLang="ja-JP" sz="1200" dirty="0" smtClean="0"/>
                        <a:t>192</a:t>
                      </a:r>
                      <a:endParaRPr lang="ja-JP" altLang="en-US" sz="1200" dirty="0"/>
                    </a:p>
                  </a:txBody>
                  <a:tcPr marL="99069" marR="216124" marT="17998" marB="17998"/>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認知機能低下予防・支援</a:t>
                      </a:r>
                      <a:endParaRPr lang="ja-JP" altLang="en-US" sz="1200" dirty="0"/>
                    </a:p>
                  </a:txBody>
                  <a:tcPr marL="99069" marR="99069" marT="17998" marB="17998"/>
                </a:tc>
                <a:tc>
                  <a:txBody>
                    <a:bodyPr/>
                    <a:lstStyle/>
                    <a:p>
                      <a:pPr algn="r"/>
                      <a:r>
                        <a:rPr lang="en-US" altLang="ja-JP" sz="1200" dirty="0" smtClean="0"/>
                        <a:t>142</a:t>
                      </a:r>
                      <a:endParaRPr lang="ja-JP" altLang="en-US" sz="1200" dirty="0"/>
                    </a:p>
                  </a:txBody>
                  <a:tcPr marL="99069" marR="216124" marT="17998" marB="17998"/>
                </a:tc>
                <a:tc vMerge="1">
                  <a:txBody>
                    <a:bodyPr/>
                    <a:lstStyle/>
                    <a:p>
                      <a:endParaRPr lang="ja-JP" altLang="en-US" sz="1200" dirty="0"/>
                    </a:p>
                  </a:txBody>
                  <a:tcPr anchor="ct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閉じこもり予防・支援</a:t>
                      </a:r>
                      <a:endParaRPr lang="ja-JP" altLang="en-US" sz="1200" dirty="0"/>
                    </a:p>
                  </a:txBody>
                  <a:tcPr marL="99069" marR="99069" marT="17998" marB="17998"/>
                </a:tc>
                <a:tc>
                  <a:txBody>
                    <a:bodyPr/>
                    <a:lstStyle/>
                    <a:p>
                      <a:pPr algn="r"/>
                      <a:r>
                        <a:rPr lang="en-US" altLang="ja-JP" sz="1200" dirty="0" smtClean="0"/>
                        <a:t>202</a:t>
                      </a:r>
                      <a:endParaRPr lang="ja-JP" altLang="en-US" sz="1200" dirty="0"/>
                    </a:p>
                  </a:txBody>
                  <a:tcPr marL="99069" marR="216124" marT="17998" marB="17998"/>
                </a:tc>
                <a:tc vMerge="1">
                  <a:txBody>
                    <a:bodyPr/>
                    <a:lstStyle/>
                    <a:p>
                      <a:endParaRPr lang="ja-JP" altLang="en-US" sz="1200" dirty="0"/>
                    </a:p>
                  </a:txBody>
                  <a:tcPr anchor="ct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うつ予防・支援</a:t>
                      </a:r>
                      <a:endParaRPr lang="ja-JP" altLang="en-US" sz="1200" dirty="0"/>
                    </a:p>
                  </a:txBody>
                  <a:tcPr marL="99069" marR="99069" marT="17998" marB="17998"/>
                </a:tc>
                <a:tc>
                  <a:txBody>
                    <a:bodyPr/>
                    <a:lstStyle/>
                    <a:p>
                      <a:pPr algn="r"/>
                      <a:r>
                        <a:rPr lang="en-US" altLang="ja-JP" sz="1200" dirty="0" smtClean="0"/>
                        <a:t>176</a:t>
                      </a:r>
                      <a:endParaRPr lang="ja-JP" altLang="en-US" sz="1200" dirty="0"/>
                    </a:p>
                  </a:txBody>
                  <a:tcPr marL="99069" marR="216124" marT="17998" marB="17998"/>
                </a:tc>
                <a:tc vMerge="1">
                  <a:txBody>
                    <a:bodyPr/>
                    <a:lstStyle/>
                    <a:p>
                      <a:endParaRPr kumimoji="1" lang="ja-JP" altLang="en-US"/>
                    </a:p>
                  </a:txBody>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複合</a:t>
                      </a:r>
                      <a:endParaRPr lang="ja-JP" altLang="en-US" sz="1200" dirty="0"/>
                    </a:p>
                  </a:txBody>
                  <a:tcPr marL="99069" marR="99069" marT="17998" marB="17998" anchor="ctr"/>
                </a:tc>
                <a:tc>
                  <a:txBody>
                    <a:bodyPr/>
                    <a:lstStyle/>
                    <a:p>
                      <a:pPr algn="r"/>
                      <a:r>
                        <a:rPr lang="en-US" altLang="ja-JP" sz="1200" dirty="0" smtClean="0"/>
                        <a:t>149</a:t>
                      </a:r>
                      <a:endParaRPr lang="ja-JP" altLang="en-US" sz="1200" dirty="0"/>
                    </a:p>
                  </a:txBody>
                  <a:tcPr marL="99069" marR="216124" marT="17998" marB="17998" anchor="ctr"/>
                </a:tc>
                <a:tc vMerge="1">
                  <a:txBody>
                    <a:bodyPr/>
                    <a:lstStyle/>
                    <a:p>
                      <a:endParaRPr lang="ja-JP" altLang="en-US" sz="1200" dirty="0"/>
                    </a:p>
                  </a:txBody>
                  <a:tcPr anchor="ctr"/>
                </a:tc>
              </a:tr>
              <a:tr h="25196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ysClr val="windowText" lastClr="000000"/>
                        </a:solidFill>
                      </a:endParaRP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二次予防事業評価事業</a:t>
                      </a:r>
                      <a:endParaRPr kumimoji="1" lang="ja-JP" altLang="en-US" sz="1200" dirty="0" smtClean="0">
                        <a:solidFill>
                          <a:sysClr val="windowText" lastClr="000000"/>
                        </a:solidFill>
                      </a:endParaRPr>
                    </a:p>
                  </a:txBody>
                  <a:tcPr marL="99069" marR="99069" marT="17998" marB="17998" anchor="ctr">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lang="en-US" altLang="ja-JP" sz="1200" dirty="0" smtClean="0"/>
                        <a:t>931</a:t>
                      </a:r>
                      <a:endParaRPr lang="ja-JP" altLang="en-US" sz="1200" dirty="0"/>
                    </a:p>
                  </a:txBody>
                  <a:tcPr marL="99069" marR="216124" marT="17998" marB="17998" anchor="ctr">
                    <a:lnB w="19050" cap="flat" cmpd="sng" algn="ctr">
                      <a:solidFill>
                        <a:schemeClr val="tx1"/>
                      </a:solidFill>
                      <a:prstDash val="solid"/>
                      <a:round/>
                      <a:headEnd type="none" w="med" len="med"/>
                      <a:tailEnd type="none" w="med" len="med"/>
                    </a:lnB>
                  </a:tcPr>
                </a:tc>
                <a:tc>
                  <a:txBody>
                    <a:bodyPr/>
                    <a:lstStyle/>
                    <a:p>
                      <a:pPr algn="r"/>
                      <a:r>
                        <a:rPr lang="en-US" altLang="ja-JP" sz="1200" dirty="0" smtClean="0"/>
                        <a:t>249,221,350</a:t>
                      </a:r>
                      <a:r>
                        <a:rPr lang="ja-JP" altLang="en-US" sz="1200" dirty="0" smtClean="0"/>
                        <a:t>円</a:t>
                      </a:r>
                      <a:endParaRPr lang="ja-JP" altLang="en-US" sz="1200" dirty="0"/>
                    </a:p>
                  </a:txBody>
                  <a:tcPr marL="99069" marR="99069" marT="17998" marB="17998"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r h="218853">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一次予防事業</a:t>
                      </a:r>
                      <a:endParaRPr kumimoji="1" lang="en-US" altLang="ja-JP" sz="1200" dirty="0" smtClean="0"/>
                    </a:p>
                  </a:txBody>
                  <a:tcPr marL="99069" marR="99069" marT="17998" marB="17998"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介護予防普及啓発事業</a:t>
                      </a:r>
                      <a:endParaRPr kumimoji="1" lang="en-US" altLang="ja-JP" sz="1200" dirty="0" smtClean="0"/>
                    </a:p>
                  </a:txBody>
                  <a:tcPr marL="99069" marR="99069" marT="17998" marB="17998"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パンフレット等の作成・配布</a:t>
                      </a:r>
                      <a:endParaRPr kumimoji="1" lang="ja-JP" altLang="en-US" sz="1200" dirty="0" smtClean="0">
                        <a:solidFill>
                          <a:sysClr val="windowText" lastClr="000000"/>
                        </a:solidFill>
                      </a:endParaRPr>
                    </a:p>
                  </a:txBody>
                  <a:tcPr marL="99069" marR="99069" marT="17998" marB="17998">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1,270</a:t>
                      </a:r>
                      <a:endParaRPr kumimoji="1" lang="ja-JP" altLang="en-US" sz="1200" dirty="0" smtClean="0">
                        <a:solidFill>
                          <a:sysClr val="windowText" lastClr="000000"/>
                        </a:solidFill>
                      </a:endParaRPr>
                    </a:p>
                  </a:txBody>
                  <a:tcPr marL="99069" marR="216124" marT="17998" marB="17998">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rowSpan="5">
                  <a:txBody>
                    <a:bodyPr/>
                    <a:lstStyle/>
                    <a:p>
                      <a:pPr algn="r"/>
                      <a:r>
                        <a:rPr kumimoji="1" lang="en-US" altLang="ja-JP" sz="1200" dirty="0" smtClean="0"/>
                        <a:t>10,566,271,561</a:t>
                      </a:r>
                      <a:r>
                        <a:rPr kumimoji="1" lang="ja-JP" altLang="en-US" sz="1200" dirty="0" smtClean="0"/>
                        <a:t>円</a:t>
                      </a:r>
                      <a:endParaRPr kumimoji="1" lang="ja-JP" altLang="en-US" sz="1200" dirty="0">
                        <a:solidFill>
                          <a:schemeClr val="tx1"/>
                        </a:solidFill>
                      </a:endParaRPr>
                    </a:p>
                  </a:txBody>
                  <a:tcPr marL="99069" marR="99069" marT="17998" marB="17998"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講演会・相談会</a:t>
                      </a:r>
                      <a:endParaRPr kumimoji="1" lang="ja-JP" altLang="en-US" sz="1200" dirty="0" smtClean="0">
                        <a:solidFill>
                          <a:sysClr val="windowText" lastClr="000000"/>
                        </a:solidFill>
                      </a:endParaRPr>
                    </a:p>
                  </a:txBody>
                  <a:tcPr marL="99069" marR="99069" marT="17998" marB="1799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kumimoji="1" lang="en-US" altLang="ja-JP" sz="1200" dirty="0" smtClean="0"/>
                        <a:t>1,187</a:t>
                      </a:r>
                      <a:endParaRPr kumimoji="1" lang="ja-JP" altLang="en-US" sz="1200" dirty="0">
                        <a:solidFill>
                          <a:sysClr val="windowText" lastClr="000000"/>
                        </a:solidFill>
                      </a:endParaRPr>
                    </a:p>
                  </a:txBody>
                  <a:tcPr marL="99069" marR="216124" marT="17998" marB="1799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介護予防教室等</a:t>
                      </a:r>
                      <a:endParaRPr kumimoji="1" lang="ja-JP" altLang="en-US" sz="1200" dirty="0" smtClean="0">
                        <a:solidFill>
                          <a:sysClr val="windowText" lastClr="000000"/>
                        </a:solidFill>
                      </a:endParaRPr>
                    </a:p>
                  </a:txBody>
                  <a:tcPr marL="99069" marR="99069" marT="17998" marB="17998">
                    <a:lnT w="12700" cap="flat" cmpd="sng" algn="ctr">
                      <a:solidFill>
                        <a:schemeClr val="tx1"/>
                      </a:solidFill>
                      <a:prstDash val="solid"/>
                      <a:round/>
                      <a:headEnd type="none" w="med" len="med"/>
                      <a:tailEnd type="none" w="med" len="med"/>
                    </a:lnT>
                  </a:tcPr>
                </a:tc>
                <a:tc>
                  <a:txBody>
                    <a:bodyPr/>
                    <a:lstStyle/>
                    <a:p>
                      <a:pPr algn="r"/>
                      <a:r>
                        <a:rPr kumimoji="1" lang="en-US" altLang="ja-JP" sz="1200" dirty="0" smtClean="0"/>
                        <a:t>1,467</a:t>
                      </a:r>
                      <a:endParaRPr kumimoji="1" lang="ja-JP" altLang="en-US" sz="1200" dirty="0">
                        <a:solidFill>
                          <a:schemeClr val="tx1"/>
                        </a:solidFill>
                      </a:endParaRPr>
                    </a:p>
                  </a:txBody>
                  <a:tcPr marL="99069" marR="216124" marT="17998" marB="17998">
                    <a:lnT w="12700" cap="flat" cmpd="sng" algn="ctr">
                      <a:solidFill>
                        <a:schemeClr val="tx1"/>
                      </a:solidFill>
                      <a:prstDash val="solid"/>
                      <a:round/>
                      <a:headEnd type="none" w="med" len="med"/>
                      <a:tailEnd type="none" w="med" len="med"/>
                    </a:lnT>
                  </a:tcPr>
                </a:tc>
                <a:tc vMerge="1">
                  <a:txBody>
                    <a:bodyPr/>
                    <a:lstStyle/>
                    <a:p>
                      <a:pPr algn="r"/>
                      <a:endParaRPr kumimoji="1" lang="ja-JP" altLang="en-US" sz="1200" dirty="0">
                        <a:solidFill>
                          <a:schemeClr val="tx1"/>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1711">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介護予防事業の記録等管理媒体の配布</a:t>
                      </a:r>
                      <a:endParaRPr kumimoji="1" lang="ja-JP" altLang="en-US" sz="1200" dirty="0" smtClean="0">
                        <a:solidFill>
                          <a:sysClr val="windowText" lastClr="000000"/>
                        </a:solidFill>
                      </a:endParaRPr>
                    </a:p>
                  </a:txBody>
                  <a:tcPr marL="99069" marR="99069" marT="17998" marB="1799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493</a:t>
                      </a:r>
                      <a:endParaRPr kumimoji="1" lang="ja-JP" altLang="en-US" sz="1200" dirty="0" smtClean="0">
                        <a:solidFill>
                          <a:sysClr val="windowText" lastClr="000000"/>
                        </a:solidFill>
                      </a:endParaRPr>
                    </a:p>
                  </a:txBody>
                  <a:tcPr marL="99069" marR="216124" marT="17998" marB="17998"/>
                </a:tc>
                <a:tc vMerge="1">
                  <a:txBody>
                    <a:bodyPr/>
                    <a:lstStyle/>
                    <a:p>
                      <a:pPr algn="r"/>
                      <a:endParaRPr kumimoji="1" lang="ja-JP" altLang="en-US" sz="1200" dirty="0">
                        <a:solidFill>
                          <a:schemeClr val="tx1"/>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その他</a:t>
                      </a:r>
                      <a:endParaRPr kumimoji="1" lang="ja-JP" altLang="en-US" sz="1200" dirty="0" smtClean="0">
                        <a:solidFill>
                          <a:sysClr val="windowText" lastClr="000000"/>
                        </a:solidFill>
                      </a:endParaRPr>
                    </a:p>
                  </a:txBody>
                  <a:tcPr marL="99069" marR="99069" marT="17998" marB="1799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254</a:t>
                      </a:r>
                      <a:endParaRPr kumimoji="1" lang="ja-JP" altLang="en-US" sz="1200" dirty="0" smtClean="0">
                        <a:solidFill>
                          <a:sysClr val="windowText" lastClr="000000"/>
                        </a:solidFill>
                      </a:endParaRPr>
                    </a:p>
                  </a:txBody>
                  <a:tcPr marL="99069" marR="216124" marT="17998" marB="17998"/>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8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地域介護予防活動支援事業</a:t>
                      </a:r>
                      <a:endParaRPr kumimoji="1" lang="en-US" altLang="ja-JP" sz="1200" dirty="0" smtClean="0"/>
                    </a:p>
                  </a:txBody>
                  <a:tcPr marL="99069" marR="99069" marT="17998" marB="179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ボランティア等の人材育成</a:t>
                      </a:r>
                      <a:endParaRPr kumimoji="1" lang="ja-JP" altLang="en-US" sz="1200" dirty="0" smtClean="0">
                        <a:solidFill>
                          <a:sysClr val="windowText" lastClr="000000"/>
                        </a:solidFill>
                      </a:endParaRPr>
                    </a:p>
                  </a:txBody>
                  <a:tcPr marL="99069" marR="99069" marT="17998" marB="1799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872</a:t>
                      </a:r>
                      <a:endParaRPr kumimoji="1" lang="ja-JP" altLang="en-US" sz="1200" dirty="0" smtClean="0">
                        <a:solidFill>
                          <a:sysClr val="windowText" lastClr="000000"/>
                        </a:solidFill>
                      </a:endParaRPr>
                    </a:p>
                  </a:txBody>
                  <a:tcPr marL="99069" marR="216124" marT="17998" marB="17998"/>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5,573,533,569</a:t>
                      </a:r>
                      <a:r>
                        <a:rPr kumimoji="1" lang="ja-JP" altLang="en-US" sz="1200" dirty="0" smtClean="0"/>
                        <a:t>円</a:t>
                      </a:r>
                      <a:endParaRPr kumimoji="1" lang="ja-JP" altLang="en-US" sz="1200" dirty="0" smtClean="0">
                        <a:solidFill>
                          <a:sysClr val="windowText" lastClr="000000"/>
                        </a:solidFill>
                        <a:latin typeface="+mn-lt"/>
                      </a:endParaRPr>
                    </a:p>
                  </a:txBody>
                  <a:tcPr marL="99069" marR="99069" marT="17998" marB="17998" anchor="ctr">
                    <a:lnR w="19050" cap="flat" cmpd="sng" algn="ctr">
                      <a:solidFill>
                        <a:schemeClr val="tx1"/>
                      </a:solidFill>
                      <a:prstDash val="solid"/>
                      <a:round/>
                      <a:headEnd type="none" w="med" len="med"/>
                      <a:tailEnd type="none" w="med" len="med"/>
                    </a:lnR>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地域活動組織への支援・協力等</a:t>
                      </a:r>
                      <a:endParaRPr kumimoji="1" lang="ja-JP" altLang="en-US" sz="1200" dirty="0" smtClean="0">
                        <a:solidFill>
                          <a:sysClr val="windowText" lastClr="000000"/>
                        </a:solidFill>
                      </a:endParaRPr>
                    </a:p>
                  </a:txBody>
                  <a:tcPr marL="99069" marR="99069" marT="17998" marB="1799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955</a:t>
                      </a:r>
                      <a:endParaRPr kumimoji="1" lang="ja-JP" altLang="en-US" sz="1200" dirty="0" smtClean="0">
                        <a:solidFill>
                          <a:sysClr val="windowText" lastClr="000000"/>
                        </a:solidFill>
                      </a:endParaRPr>
                    </a:p>
                  </a:txBody>
                  <a:tcPr marL="99069" marR="216124" marT="17998" marB="17998"/>
                </a:tc>
                <a:tc vMerge="1">
                  <a:txBody>
                    <a:bodyPr/>
                    <a:lstStyle/>
                    <a:p>
                      <a:pPr algn="r"/>
                      <a:endParaRPr kumimoji="1" lang="ja-JP" altLang="en-US" sz="1200" dirty="0">
                        <a:solidFill>
                          <a:schemeClr val="tx1"/>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18853">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その他</a:t>
                      </a:r>
                      <a:endParaRPr kumimoji="1" lang="ja-JP" altLang="en-US" sz="1200" dirty="0" smtClean="0">
                        <a:solidFill>
                          <a:sysClr val="windowText" lastClr="000000"/>
                        </a:solidFill>
                      </a:endParaRPr>
                    </a:p>
                  </a:txBody>
                  <a:tcPr marL="99069" marR="99069" marT="17998" marB="1799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216</a:t>
                      </a:r>
                      <a:endParaRPr kumimoji="1" lang="ja-JP" altLang="en-US" sz="1200" dirty="0" smtClean="0">
                        <a:solidFill>
                          <a:sysClr val="windowText" lastClr="000000"/>
                        </a:solidFill>
                      </a:endParaRPr>
                    </a:p>
                  </a:txBody>
                  <a:tcPr marL="99069" marR="216124" marT="17998" marB="17998"/>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5196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一次予防事業評価事業</a:t>
                      </a:r>
                      <a:endParaRPr kumimoji="1" lang="en-US" altLang="ja-JP" sz="1200" dirty="0" smtClean="0"/>
                    </a:p>
                  </a:txBody>
                  <a:tcPr marL="99069" marR="99069" marT="17998" marB="17998" anchor="ctr">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802</a:t>
                      </a:r>
                      <a:endParaRPr kumimoji="1" lang="ja-JP" altLang="en-US" sz="1200" dirty="0" smtClean="0">
                        <a:solidFill>
                          <a:sysClr val="windowText" lastClr="000000"/>
                        </a:solidFill>
                      </a:endParaRPr>
                    </a:p>
                  </a:txBody>
                  <a:tcPr marL="99069" marR="216124" marT="17998" marB="17998">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181,152,153</a:t>
                      </a:r>
                      <a:r>
                        <a:rPr kumimoji="1" lang="ja-JP" altLang="en-US" sz="1200" dirty="0" smtClean="0"/>
                        <a:t>円</a:t>
                      </a:r>
                      <a:endParaRPr kumimoji="1" lang="ja-JP" altLang="en-US" sz="1200" dirty="0" smtClean="0">
                        <a:solidFill>
                          <a:sysClr val="windowText" lastClr="000000"/>
                        </a:solidFill>
                        <a:latin typeface="+mn-lt"/>
                      </a:endParaRPr>
                    </a:p>
                  </a:txBody>
                  <a:tcPr marL="99069" marR="99069" marT="17998" marB="17998"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r h="21885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合計</a:t>
                      </a:r>
                      <a:endParaRPr kumimoji="1" lang="en-US" altLang="ja-JP" sz="1200" dirty="0" smtClean="0"/>
                    </a:p>
                  </a:txBody>
                  <a:tcPr marL="99069" marR="99069" marT="17998" marB="17998"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p>
                  </a:txBody>
                  <a:tcPr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1,594</a:t>
                      </a:r>
                      <a:endParaRPr kumimoji="1" lang="ja-JP" altLang="en-US" sz="1200" dirty="0" smtClean="0">
                        <a:solidFill>
                          <a:sysClr val="windowText" lastClr="000000"/>
                        </a:solidFill>
                      </a:endParaRPr>
                    </a:p>
                  </a:txBody>
                  <a:tcPr marL="99069" marR="216124" marT="17998" marB="17998">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43,941,270,361</a:t>
                      </a:r>
                      <a:r>
                        <a:rPr kumimoji="1" lang="ja-JP" altLang="en-US" sz="1200" dirty="0" smtClean="0"/>
                        <a:t>円</a:t>
                      </a:r>
                      <a:endParaRPr kumimoji="1" lang="ja-JP" altLang="en-US" sz="1200" dirty="0" smtClean="0">
                        <a:solidFill>
                          <a:sysClr val="windowText" lastClr="000000"/>
                        </a:solidFill>
                        <a:latin typeface="+mn-lt"/>
                      </a:endParaRPr>
                    </a:p>
                  </a:txBody>
                  <a:tcPr marL="99069" marR="99069" marT="17998" marB="17998"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4" name="テキスト ボックス 136"/>
          <p:cNvSpPr txBox="1">
            <a:spLocks noChangeArrowheads="1"/>
          </p:cNvSpPr>
          <p:nvPr/>
        </p:nvSpPr>
        <p:spPr bwMode="auto">
          <a:xfrm>
            <a:off x="6321425" y="849313"/>
            <a:ext cx="3546475" cy="646112"/>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srgbClr val="000000"/>
                </a:solidFill>
                <a:latin typeface="HG丸ｺﾞｼｯｸM-PRO" pitchFamily="50" charset="-128"/>
                <a:ea typeface="HG丸ｺﾞｼｯｸM-PRO" pitchFamily="50" charset="-128"/>
              </a:rPr>
              <a:t>「二次</a:t>
            </a:r>
            <a:r>
              <a:rPr lang="ja-JP" altLang="en-US" dirty="0">
                <a:solidFill>
                  <a:srgbClr val="000000"/>
                </a:solidFill>
                <a:latin typeface="HG丸ｺﾞｼｯｸM-PRO" pitchFamily="50" charset="-128"/>
                <a:ea typeface="HG丸ｺﾞｼｯｸM-PRO" pitchFamily="50" charset="-128"/>
              </a:rPr>
              <a:t>予防事業の</a:t>
            </a:r>
            <a:r>
              <a:rPr lang="ja-JP" altLang="en-US" dirty="0" smtClean="0">
                <a:solidFill>
                  <a:srgbClr val="000000"/>
                </a:solidFill>
                <a:latin typeface="HG丸ｺﾞｼｯｸM-PRO" pitchFamily="50" charset="-128"/>
                <a:ea typeface="HG丸ｺﾞｼｯｸM-PRO" pitchFamily="50" charset="-128"/>
              </a:rPr>
              <a:t>対象者把握事業」が</a:t>
            </a:r>
            <a:r>
              <a:rPr lang="ja-JP" altLang="en-US" dirty="0">
                <a:solidFill>
                  <a:srgbClr val="000000"/>
                </a:solidFill>
                <a:latin typeface="HG丸ｺﾞｼｯｸM-PRO" pitchFamily="50" charset="-128"/>
                <a:ea typeface="HG丸ｺﾞｼｯｸM-PRO" pitchFamily="50" charset="-128"/>
              </a:rPr>
              <a:t>全体の</a:t>
            </a:r>
            <a:r>
              <a:rPr lang="en-US" altLang="ja-JP" dirty="0">
                <a:solidFill>
                  <a:srgbClr val="000000"/>
                </a:solidFill>
                <a:latin typeface="HG丸ｺﾞｼｯｸM-PRO" pitchFamily="50" charset="-128"/>
                <a:ea typeface="HG丸ｺﾞｼｯｸM-PRO" pitchFamily="50" charset="-128"/>
              </a:rPr>
              <a:t>3</a:t>
            </a:r>
            <a:r>
              <a:rPr lang="ja-JP" altLang="en-US" dirty="0" smtClean="0">
                <a:solidFill>
                  <a:srgbClr val="000000"/>
                </a:solidFill>
                <a:latin typeface="HG丸ｺﾞｼｯｸM-PRO" pitchFamily="50" charset="-128"/>
                <a:ea typeface="HG丸ｺﾞｼｯｸM-PRO" pitchFamily="50" charset="-128"/>
              </a:rPr>
              <a:t>割強を</a:t>
            </a:r>
            <a:r>
              <a:rPr lang="ja-JP" altLang="en-US" dirty="0">
                <a:solidFill>
                  <a:srgbClr val="000000"/>
                </a:solidFill>
                <a:latin typeface="HG丸ｺﾞｼｯｸM-PRO" pitchFamily="50" charset="-128"/>
                <a:ea typeface="HG丸ｺﾞｼｯｸM-PRO" pitchFamily="50" charset="-128"/>
              </a:rPr>
              <a:t>占める</a:t>
            </a:r>
            <a:endParaRPr lang="en-US" altLang="ja-JP" sz="1400" dirty="0">
              <a:solidFill>
                <a:srgbClr val="000000"/>
              </a:solidFill>
              <a:latin typeface="HG丸ｺﾞｼｯｸM-PRO" pitchFamily="50" charset="-128"/>
              <a:ea typeface="HG丸ｺﾞｼｯｸM-PRO" pitchFamily="50" charset="-128"/>
            </a:endParaRPr>
          </a:p>
        </p:txBody>
      </p:sp>
      <p:sp>
        <p:nvSpPr>
          <p:cNvPr id="5" name="正方形/長方形 4"/>
          <p:cNvSpPr/>
          <p:nvPr/>
        </p:nvSpPr>
        <p:spPr bwMode="auto">
          <a:xfrm>
            <a:off x="6556375" y="1844675"/>
            <a:ext cx="3168650" cy="4537075"/>
          </a:xfrm>
          <a:prstGeom prst="rect">
            <a:avLst/>
          </a:prstGeom>
          <a:noFill/>
          <a:ln w="12700">
            <a:solidFill>
              <a:schemeClr val="accent6"/>
            </a:solidFill>
            <a:miter lim="800000"/>
            <a:headEnd/>
            <a:tailEnd/>
          </a:ln>
        </p:spPr>
        <p:txBody>
          <a:bodyPr anchor="ctr"/>
          <a:lstStyle/>
          <a:p>
            <a:pPr algn="ctr" fontAlgn="auto">
              <a:spcBef>
                <a:spcPts val="0"/>
              </a:spcBef>
              <a:spcAft>
                <a:spcPts val="0"/>
              </a:spcAft>
              <a:defRPr/>
            </a:pPr>
            <a:endParaRPr lang="ja-JP" altLang="en-US" sz="2400" dirty="0">
              <a:solidFill>
                <a:srgbClr val="000000"/>
              </a:solidFill>
              <a:latin typeface="HG丸ｺﾞｼｯｸM-PRO" pitchFamily="50" charset="-128"/>
              <a:ea typeface="HG丸ｺﾞｼｯｸM-PRO" pitchFamily="50" charset="-128"/>
            </a:endParaRPr>
          </a:p>
        </p:txBody>
      </p:sp>
      <p:graphicFrame>
        <p:nvGraphicFramePr>
          <p:cNvPr id="6" name="グラフ 5"/>
          <p:cNvGraphicFramePr>
            <a:graphicFrameLocks/>
          </p:cNvGraphicFramePr>
          <p:nvPr/>
        </p:nvGraphicFramePr>
        <p:xfrm>
          <a:off x="6465895" y="2068819"/>
          <a:ext cx="3488831" cy="4288108"/>
        </p:xfrm>
        <a:graphic>
          <a:graphicData uri="http://schemas.openxmlformats.org/drawingml/2006/chart">
            <c:chart xmlns:c="http://schemas.openxmlformats.org/drawingml/2006/chart" xmlns:r="http://schemas.openxmlformats.org/officeDocument/2006/relationships" r:id="rId2"/>
          </a:graphicData>
        </a:graphic>
      </p:graphicFrame>
      <p:sp>
        <p:nvSpPr>
          <p:cNvPr id="2160" name="テキスト ボックス 6"/>
          <p:cNvSpPr txBox="1">
            <a:spLocks noChangeArrowheads="1"/>
          </p:cNvSpPr>
          <p:nvPr/>
        </p:nvSpPr>
        <p:spPr bwMode="auto">
          <a:xfrm>
            <a:off x="6561138" y="1914525"/>
            <a:ext cx="3236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1400" b="1">
                <a:solidFill>
                  <a:srgbClr val="000000"/>
                </a:solidFill>
                <a:latin typeface="Arial" charset="0"/>
              </a:rPr>
              <a:t>介護予防事業費の内訳</a:t>
            </a:r>
          </a:p>
        </p:txBody>
      </p:sp>
      <p:sp>
        <p:nvSpPr>
          <p:cNvPr id="2161" name="テキスト ボックス 7"/>
          <p:cNvSpPr txBox="1">
            <a:spLocks noChangeArrowheads="1"/>
          </p:cNvSpPr>
          <p:nvPr/>
        </p:nvSpPr>
        <p:spPr bwMode="auto">
          <a:xfrm>
            <a:off x="7145338" y="6381750"/>
            <a:ext cx="2305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900">
                <a:solidFill>
                  <a:srgbClr val="000000"/>
                </a:solidFill>
                <a:latin typeface="Arial" charset="0"/>
              </a:rPr>
              <a:t>H23</a:t>
            </a:r>
            <a:r>
              <a:rPr lang="ja-JP" altLang="en-US" sz="900">
                <a:solidFill>
                  <a:srgbClr val="000000"/>
                </a:solidFill>
                <a:latin typeface="Arial" charset="0"/>
              </a:rPr>
              <a:t>年度介護予防事業実施状況調査</a:t>
            </a:r>
          </a:p>
        </p:txBody>
      </p:sp>
      <p:sp>
        <p:nvSpPr>
          <p:cNvPr id="2162" name="スライド番号プレースホルダー 3"/>
          <p:cNvSpPr txBox="1">
            <a:spLocks/>
          </p:cNvSpPr>
          <p:nvPr/>
        </p:nvSpPr>
        <p:spPr bwMode="auto">
          <a:xfrm>
            <a:off x="9486900" y="649287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455613"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912813"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370013"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1825625"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282825" indent="-228600" defTabSz="912813"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740025" indent="-228600" defTabSz="912813"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197225" indent="-228600" defTabSz="912813"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654425" indent="-228600" defTabSz="912813"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fld id="{D193E3A6-AE91-49CE-8DE6-A03BD1EA11D2}" type="slidenum">
              <a:rPr lang="ja-JP" altLang="en-US" sz="1400">
                <a:solidFill>
                  <a:srgbClr val="000000"/>
                </a:solidFill>
                <a:latin typeface="HG丸ｺﾞｼｯｸM-PRO" pitchFamily="50" charset="-128"/>
                <a:ea typeface="HG丸ｺﾞｼｯｸM-PRO" pitchFamily="50" charset="-128"/>
              </a:rPr>
              <a:pPr algn="r">
                <a:spcBef>
                  <a:spcPct val="0"/>
                </a:spcBef>
                <a:buFontTx/>
                <a:buNone/>
              </a:pPr>
              <a:t>9</a:t>
            </a:fld>
            <a:endParaRPr lang="ja-JP" altLang="en-US" sz="140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80125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1"/>
            <a:ext cx="99107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base">
              <a:spcBef>
                <a:spcPct val="0"/>
              </a:spcBef>
              <a:spcAft>
                <a:spcPct val="0"/>
              </a:spcAft>
            </a:pPr>
            <a:r>
              <a:rPr lang="ja-JP" altLang="en-US" sz="2400" b="1" dirty="0" smtClean="0">
                <a:solidFill>
                  <a:prstClr val="black"/>
                </a:solidFill>
                <a:latin typeface="HG丸ｺﾞｼｯｸM-PRO" pitchFamily="50" charset="-128"/>
                <a:ea typeface="HG丸ｺﾞｼｯｸM-PRO" pitchFamily="50" charset="-128"/>
              </a:rPr>
              <a:t>①大阪府大東市　～住民主体の介護予防～</a:t>
            </a:r>
          </a:p>
        </p:txBody>
      </p:sp>
      <p:sp>
        <p:nvSpPr>
          <p:cNvPr id="9" name="テキスト ボックス 136"/>
          <p:cNvSpPr txBox="1">
            <a:spLocks noChangeArrowheads="1"/>
          </p:cNvSpPr>
          <p:nvPr/>
        </p:nvSpPr>
        <p:spPr bwMode="auto">
          <a:xfrm>
            <a:off x="31613" y="476672"/>
            <a:ext cx="9826641"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dirty="0" smtClean="0">
                <a:solidFill>
                  <a:prstClr val="black"/>
                </a:solidFill>
              </a:rPr>
              <a:t>○住民</a:t>
            </a:r>
            <a:r>
              <a:rPr lang="ja-JP" altLang="en-US" dirty="0">
                <a:solidFill>
                  <a:prstClr val="black"/>
                </a:solidFill>
              </a:rPr>
              <a:t>が主体となって取り組む介護予防事業を市内全域で展開している。虚弱高齢者が元気</a:t>
            </a:r>
            <a:r>
              <a:rPr lang="ja-JP" altLang="en-US" dirty="0" smtClean="0">
                <a:solidFill>
                  <a:prstClr val="black"/>
                </a:solidFill>
              </a:rPr>
              <a:t>高齢者の</a:t>
            </a:r>
            <a:r>
              <a:rPr lang="ja-JP" altLang="en-US" dirty="0">
                <a:solidFill>
                  <a:prstClr val="black"/>
                </a:solidFill>
              </a:rPr>
              <a:t>支えで元気を取り戻し、小学校の下校時の見守り隊に参加するなど社会活動が広がっている</a:t>
            </a:r>
            <a:r>
              <a:rPr lang="ja-JP" altLang="en-US" dirty="0" smtClean="0">
                <a:solidFill>
                  <a:prstClr val="black"/>
                </a:solidFill>
              </a:rPr>
              <a:t>。</a:t>
            </a:r>
            <a:endParaRPr lang="en-US" altLang="ja-JP" dirty="0" smtClean="0">
              <a:solidFill>
                <a:prstClr val="black"/>
              </a:solidFill>
            </a:endParaRPr>
          </a:p>
          <a:p>
            <a:pPr>
              <a:defRPr/>
            </a:pPr>
            <a:r>
              <a:rPr lang="ja-JP" altLang="en-US" dirty="0">
                <a:solidFill>
                  <a:prstClr val="black"/>
                </a:solidFill>
              </a:rPr>
              <a:t>○</a:t>
            </a:r>
            <a:r>
              <a:rPr lang="ja-JP" altLang="en-US" dirty="0" smtClean="0">
                <a:solidFill>
                  <a:prstClr val="black"/>
                </a:solidFill>
              </a:rPr>
              <a:t>介護</a:t>
            </a:r>
            <a:r>
              <a:rPr lang="ja-JP" altLang="en-US" dirty="0">
                <a:solidFill>
                  <a:prstClr val="black"/>
                </a:solidFill>
              </a:rPr>
              <a:t>予防活動を通して、見守りや助け合い等地域の互助の力が育っている。</a:t>
            </a:r>
            <a:endParaRPr lang="en-US" altLang="ja-JP" dirty="0">
              <a:solidFill>
                <a:prstClr val="black"/>
              </a:solidFill>
            </a:endParaRPr>
          </a:p>
        </p:txBody>
      </p:sp>
      <p:sp>
        <p:nvSpPr>
          <p:cNvPr id="10" name="テキスト ボックス 9"/>
          <p:cNvSpPr txBox="1"/>
          <p:nvPr/>
        </p:nvSpPr>
        <p:spPr>
          <a:xfrm>
            <a:off x="54225" y="1556793"/>
            <a:ext cx="4829239"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42" y="4135720"/>
            <a:ext cx="4829239"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b="1" dirty="0" smtClean="0">
                <a:solidFill>
                  <a:prstClr val="black"/>
                </a:solidFill>
                <a:latin typeface="HGｺﾞｼｯｸM"/>
                <a:ea typeface="HGｺﾞｼｯｸM"/>
              </a:rPr>
              <a:t>第</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号被保険者における要介護認定率の推移</a:t>
            </a:r>
            <a:endParaRPr lang="en-US" altLang="ja-JP" sz="1400" b="1" dirty="0" smtClean="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p:txBody>
      </p:sp>
      <p:sp>
        <p:nvSpPr>
          <p:cNvPr id="15" name="角丸四角形 14"/>
          <p:cNvSpPr/>
          <p:nvPr/>
        </p:nvSpPr>
        <p:spPr bwMode="auto">
          <a:xfrm>
            <a:off x="4953092" y="1556792"/>
            <a:ext cx="4897940" cy="2931889"/>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a:defRPr/>
            </a:pPr>
            <a:r>
              <a:rPr lang="ja-JP" altLang="en-US" sz="1200" b="1" dirty="0" smtClean="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16</a:t>
            </a:r>
            <a:r>
              <a:rPr lang="ja-JP" altLang="en-US" sz="1100" b="1" dirty="0" smtClean="0">
                <a:solidFill>
                  <a:prstClr val="black"/>
                </a:solidFill>
                <a:latin typeface="HGｺﾞｼｯｸM"/>
                <a:ea typeface="HGｺﾞｼｯｸM"/>
              </a:rPr>
              <a:t>年度に地域ケア会議で</a:t>
            </a:r>
            <a:r>
              <a:rPr lang="ja-JP" altLang="en-US" sz="1100" b="1" dirty="0">
                <a:solidFill>
                  <a:prstClr val="black"/>
                </a:solidFill>
                <a:latin typeface="HGｺﾞｼｯｸM"/>
                <a:ea typeface="HGｺﾞｼｯｸM"/>
              </a:rPr>
              <a:t>町</a:t>
            </a:r>
            <a:r>
              <a:rPr lang="ja-JP" altLang="en-US" sz="1100" b="1" dirty="0" smtClean="0">
                <a:solidFill>
                  <a:prstClr val="black"/>
                </a:solidFill>
                <a:latin typeface="HGｺﾞｼｯｸM"/>
                <a:ea typeface="HGｺﾞｼｯｸM"/>
              </a:rPr>
              <a:t>ぐるみの介護予防の必要性を提言</a:t>
            </a:r>
            <a:endParaRPr lang="en-US" altLang="ja-JP" sz="1100" b="1" dirty="0" smtClean="0">
              <a:solidFill>
                <a:prstClr val="black"/>
              </a:solidFill>
              <a:latin typeface="HGｺﾞｼｯｸM"/>
              <a:ea typeface="HGｺﾞｼｯｸM"/>
            </a:endParaRPr>
          </a:p>
          <a:p>
            <a:pPr marL="88900" indent="-88900">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17</a:t>
            </a:r>
            <a:r>
              <a:rPr lang="ja-JP" altLang="en-US" sz="1100" b="1" dirty="0" smtClean="0">
                <a:solidFill>
                  <a:prstClr val="black"/>
                </a:solidFill>
                <a:latin typeface="HGｺﾞｼｯｸM"/>
                <a:ea typeface="HGｺﾞｼｯｸM"/>
              </a:rPr>
              <a:t>年度に虚弱者も参加できる「大東元気で</a:t>
            </a:r>
            <a:r>
              <a:rPr lang="ja-JP" altLang="en-US" sz="1100" b="1" dirty="0" err="1" smtClean="0">
                <a:solidFill>
                  <a:prstClr val="black"/>
                </a:solidFill>
                <a:latin typeface="HGｺﾞｼｯｸM"/>
                <a:ea typeface="HGｺﾞｼｯｸM"/>
              </a:rPr>
              <a:t>まっせ</a:t>
            </a:r>
            <a:r>
              <a:rPr lang="ja-JP" altLang="en-US" sz="1100" b="1" dirty="0" smtClean="0">
                <a:solidFill>
                  <a:prstClr val="black"/>
                </a:solidFill>
                <a:latin typeface="HGｺﾞｼｯｸM"/>
                <a:ea typeface="HGｺﾞｼｯｸM"/>
              </a:rPr>
              <a:t>体操」を</a:t>
            </a:r>
            <a:r>
              <a:rPr lang="ja-JP" altLang="en-US" sz="1100" b="1" dirty="0">
                <a:solidFill>
                  <a:prstClr val="black"/>
                </a:solidFill>
                <a:latin typeface="HGｺﾞｼｯｸM"/>
                <a:ea typeface="HGｺﾞｼｯｸM"/>
              </a:rPr>
              <a:t>開発</a:t>
            </a:r>
            <a:r>
              <a:rPr lang="ja-JP" altLang="en-US" sz="1100" b="1" dirty="0" smtClean="0">
                <a:solidFill>
                  <a:prstClr val="black"/>
                </a:solidFill>
                <a:latin typeface="HGｺﾞｼｯｸM"/>
                <a:ea typeface="HGｺﾞｼｯｸM"/>
              </a:rPr>
              <a:t>し、一次・二次予防対象者の枠組みにとらわれず、自治会、町内会単位で住民主体での活動の場の普及に取り組む</a:t>
            </a:r>
            <a:endParaRPr lang="en-US" altLang="ja-JP" sz="1100" b="1" dirty="0" smtClean="0">
              <a:solidFill>
                <a:prstClr val="black"/>
              </a:solidFill>
              <a:latin typeface="HGｺﾞｼｯｸM"/>
              <a:ea typeface="HGｺﾞｼｯｸM"/>
            </a:endParaRPr>
          </a:p>
          <a:p>
            <a:pPr marL="88900" indent="-88900">
              <a:defRPr/>
            </a:pPr>
            <a:r>
              <a:rPr lang="ja-JP" altLang="en-US" sz="1100" b="1" dirty="0">
                <a:solidFill>
                  <a:prstClr val="black"/>
                </a:solidFill>
                <a:latin typeface="HGｺﾞｼｯｸM"/>
                <a:ea typeface="HGｺﾞｼｯｸM"/>
              </a:rPr>
              <a:t>○老人会のイベント等で介護予防</a:t>
            </a:r>
            <a:r>
              <a:rPr lang="ja-JP" altLang="en-US" sz="1100" b="1" dirty="0" smtClean="0">
                <a:solidFill>
                  <a:prstClr val="black"/>
                </a:solidFill>
                <a:latin typeface="HGｺﾞｼｯｸM"/>
                <a:ea typeface="HGｺﾞｼｯｸM"/>
              </a:rPr>
              <a:t>について</a:t>
            </a:r>
            <a:r>
              <a:rPr lang="ja-JP" altLang="en-US" sz="1100" b="1" dirty="0">
                <a:solidFill>
                  <a:prstClr val="black"/>
                </a:solidFill>
                <a:latin typeface="HGｺﾞｼｯｸM"/>
                <a:ea typeface="HGｺﾞｼｯｸM"/>
              </a:rPr>
              <a:t>普及啓発</a:t>
            </a:r>
            <a:endParaRPr lang="en-US" altLang="ja-JP" sz="1100" b="1" dirty="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○住民主体の活動の場の育成</a:t>
            </a:r>
            <a:endParaRPr lang="en-US" altLang="ja-JP" sz="1100" b="1" dirty="0" smtClean="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　及び世話役を養成</a:t>
            </a:r>
            <a:endParaRPr lang="en-US" altLang="ja-JP" sz="1100" b="1" dirty="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○体操教室後に民生委員、</a:t>
            </a:r>
            <a:endParaRPr lang="en-US" altLang="ja-JP" sz="1100" b="1" dirty="0" smtClean="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　校区</a:t>
            </a:r>
            <a:r>
              <a:rPr lang="ja-JP" altLang="en-US" sz="1100" b="1" dirty="0">
                <a:solidFill>
                  <a:prstClr val="black"/>
                </a:solidFill>
                <a:latin typeface="HGｺﾞｼｯｸM"/>
                <a:ea typeface="HGｺﾞｼｯｸM"/>
              </a:rPr>
              <a:t>福祉</a:t>
            </a:r>
            <a:r>
              <a:rPr lang="ja-JP" altLang="en-US" sz="1100" b="1" dirty="0" smtClean="0">
                <a:solidFill>
                  <a:prstClr val="black"/>
                </a:solidFill>
                <a:latin typeface="HGｺﾞｼｯｸM"/>
                <a:ea typeface="HGｺﾞｼｯｸM"/>
              </a:rPr>
              <a:t>委員、世話役が集合。</a:t>
            </a:r>
            <a:endParaRPr lang="en-US" altLang="ja-JP" sz="1100" b="1" dirty="0" smtClean="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　地域の虚弱高齢者情報を共有</a:t>
            </a:r>
            <a:endParaRPr lang="en-US" altLang="ja-JP" sz="1100" b="1" dirty="0" smtClean="0">
              <a:solidFill>
                <a:prstClr val="black"/>
              </a:solidFill>
              <a:latin typeface="HGｺﾞｼｯｸM"/>
              <a:ea typeface="HGｺﾞｼｯｸM"/>
            </a:endParaRPr>
          </a:p>
          <a:p>
            <a:pPr marL="88900" indent="-88900">
              <a:defRPr/>
            </a:pPr>
            <a:r>
              <a:rPr lang="ja-JP" altLang="en-US" sz="1100" b="1" dirty="0" smtClean="0">
                <a:solidFill>
                  <a:prstClr val="black"/>
                </a:solidFill>
                <a:latin typeface="HGｺﾞｼｯｸM"/>
                <a:ea typeface="HGｺﾞｼｯｸM"/>
              </a:rPr>
              <a:t>　し</a:t>
            </a:r>
            <a:r>
              <a:rPr lang="ja-JP" altLang="en-US" sz="1100" b="1" dirty="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具体的な対策を検討する</a:t>
            </a:r>
            <a:endParaRPr lang="en-US" altLang="ja-JP" sz="1100" b="1" dirty="0">
              <a:solidFill>
                <a:prstClr val="black"/>
              </a:solidFill>
              <a:latin typeface="HGｺﾞｼｯｸM"/>
              <a:ea typeface="HGｺﾞｼｯｸM"/>
            </a:endParaRPr>
          </a:p>
          <a:p>
            <a:pPr marL="88900" indent="-88900">
              <a:defRPr/>
            </a:pPr>
            <a:endParaRPr lang="en-US" altLang="ja-JP" sz="1400" b="1" dirty="0" smtClean="0">
              <a:solidFill>
                <a:prstClr val="black"/>
              </a:solidFill>
              <a:latin typeface="HGｺﾞｼｯｸM"/>
              <a:ea typeface="HGｺﾞｼｯｸM"/>
            </a:endParaRPr>
          </a:p>
          <a:p>
            <a:pPr marL="88900" indent="-88900">
              <a:defRPr/>
            </a:pPr>
            <a:endParaRPr lang="en-US" altLang="ja-JP" sz="1400" dirty="0" smtClean="0">
              <a:solidFill>
                <a:prstClr val="white"/>
              </a:solidFill>
              <a:latin typeface="ＭＳ Ｐゴシック" pitchFamily="50" charset="-128"/>
            </a:endParaRPr>
          </a:p>
          <a:p>
            <a:pPr marL="88900" indent="-88900">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4953000" y="4533044"/>
            <a:ext cx="4925484" cy="224618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base">
              <a:spcBef>
                <a:spcPct val="0"/>
              </a:spcBef>
              <a:spcAft>
                <a:spcPct val="0"/>
              </a:spcAft>
              <a:defRPr/>
            </a:pPr>
            <a:r>
              <a:rPr lang="ja-JP" altLang="en-US" sz="1400" b="1" dirty="0" smtClean="0">
                <a:solidFill>
                  <a:prstClr val="black"/>
                </a:solidFill>
                <a:latin typeface="HGｺﾞｼｯｸM"/>
                <a:ea typeface="HGｺﾞｼｯｸM"/>
              </a:rPr>
              <a:t>専門職の関与の仕方</a:t>
            </a:r>
            <a:endParaRPr lang="en-US" altLang="ja-JP" sz="800" b="1" dirty="0" smtClean="0">
              <a:solidFill>
                <a:prstClr val="black"/>
              </a:solidFill>
              <a:latin typeface="HGｺﾞｼｯｸM"/>
              <a:ea typeface="HGｺﾞｼｯｸM"/>
            </a:endParaRPr>
          </a:p>
          <a:p>
            <a:pPr marL="177800" indent="-177800" fontAlgn="base">
              <a:spcBef>
                <a:spcPct val="0"/>
              </a:spcBef>
              <a:spcAft>
                <a:spcPct val="0"/>
              </a:spcAft>
              <a:defRPr/>
            </a:pPr>
            <a:r>
              <a:rPr lang="ja-JP" altLang="en-US" sz="1100" b="1" dirty="0" smtClean="0">
                <a:solidFill>
                  <a:prstClr val="black"/>
                </a:solidFill>
                <a:latin typeface="HGｺﾞｼｯｸM"/>
                <a:ea typeface="HGｺﾞｼｯｸM"/>
              </a:rPr>
              <a:t>○介護予防の啓発は保健師とリハ職のペアで行う</a:t>
            </a:r>
            <a:endParaRPr lang="en-US" altLang="ja-JP" sz="1100" b="1" dirty="0" smtClean="0">
              <a:solidFill>
                <a:prstClr val="black"/>
              </a:solidFill>
              <a:latin typeface="HGｺﾞｼｯｸM"/>
              <a:ea typeface="HGｺﾞｼｯｸM"/>
            </a:endParaRPr>
          </a:p>
          <a:p>
            <a:pPr marL="177800" indent="-177800" fontAlgn="base">
              <a:spcBef>
                <a:spcPct val="0"/>
              </a:spcBef>
              <a:spcAft>
                <a:spcPct val="0"/>
              </a:spcAft>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体</a:t>
            </a:r>
            <a:r>
              <a:rPr lang="ja-JP" altLang="en-US" sz="1100" b="1" dirty="0" smtClean="0">
                <a:solidFill>
                  <a:prstClr val="black"/>
                </a:solidFill>
                <a:latin typeface="HGｺﾞｼｯｸM"/>
                <a:ea typeface="HGｺﾞｼｯｸM"/>
              </a:rPr>
              <a:t>操教室の立ち上げの際には体操指導と体操ビデオの提供及び世話役の</a:t>
            </a:r>
            <a:r>
              <a:rPr lang="ja-JP" altLang="en-US" sz="1100" b="1" dirty="0">
                <a:solidFill>
                  <a:prstClr val="black"/>
                </a:solidFill>
                <a:latin typeface="HGｺﾞｼｯｸM"/>
                <a:ea typeface="HGｺﾞｼｯｸM"/>
              </a:rPr>
              <a:t>育成を保健師、理学療法士、作業療法士、管理</a:t>
            </a:r>
            <a:r>
              <a:rPr lang="ja-JP" altLang="en-US" sz="1100" b="1" dirty="0" smtClean="0">
                <a:solidFill>
                  <a:prstClr val="black"/>
                </a:solidFill>
                <a:latin typeface="HGｺﾞｼｯｸM"/>
                <a:ea typeface="HGｺﾞｼｯｸM"/>
              </a:rPr>
              <a:t>栄養士が行った</a:t>
            </a:r>
            <a:endParaRPr lang="en-US" altLang="ja-JP" sz="1100" b="1" dirty="0" smtClean="0">
              <a:solidFill>
                <a:prstClr val="black"/>
              </a:solidFill>
              <a:latin typeface="HGｺﾞｼｯｸM"/>
              <a:ea typeface="HGｺﾞｼｯｸM"/>
            </a:endParaRPr>
          </a:p>
          <a:p>
            <a:pPr marL="177800" indent="-177800" fontAlgn="base">
              <a:spcBef>
                <a:spcPct val="0"/>
              </a:spcBef>
              <a:spcAft>
                <a:spcPct val="0"/>
              </a:spcAft>
              <a:defRPr/>
            </a:pPr>
            <a:r>
              <a:rPr lang="ja-JP" altLang="en-US" sz="1100" b="1" dirty="0" smtClean="0">
                <a:solidFill>
                  <a:prstClr val="black"/>
                </a:solidFill>
                <a:latin typeface="HGｺﾞｼｯｸM"/>
                <a:ea typeface="HGｺﾞｼｯｸM"/>
              </a:rPr>
              <a:t>○身体障害や関節痛により体操を同じようにできない方に対しては、市のリハ職が訪問し、痛みがでない運動法を指導した</a:t>
            </a:r>
            <a:endParaRPr lang="en-US" altLang="ja-JP" sz="1100" b="1" dirty="0" smtClean="0">
              <a:solidFill>
                <a:prstClr val="black"/>
              </a:solidFill>
              <a:latin typeface="HGｺﾞｼｯｸM"/>
              <a:ea typeface="HGｺﾞｼｯｸM"/>
            </a:endParaRPr>
          </a:p>
          <a:p>
            <a:pPr marL="177800" indent="-177800" fontAlgn="base">
              <a:spcBef>
                <a:spcPct val="0"/>
              </a:spcBef>
              <a:spcAft>
                <a:spcPct val="0"/>
              </a:spcAft>
              <a:defRPr/>
            </a:pPr>
            <a:r>
              <a:rPr lang="ja-JP" altLang="en-US" sz="1100" b="1" dirty="0" smtClean="0">
                <a:solidFill>
                  <a:prstClr val="black"/>
                </a:solidFill>
                <a:latin typeface="HGｺﾞｼｯｸM"/>
                <a:ea typeface="HGｺﾞｼｯｸM"/>
              </a:rPr>
              <a:t>○認知症や高次脳機能障害、精神障害などで</a:t>
            </a:r>
            <a:r>
              <a:rPr lang="ja-JP" altLang="en-US" sz="1100" b="1" dirty="0">
                <a:solidFill>
                  <a:prstClr val="black"/>
                </a:solidFill>
                <a:latin typeface="HGｺﾞｼｯｸM"/>
                <a:ea typeface="HGｺﾞｼｯｸM"/>
              </a:rPr>
              <a:t>集団</a:t>
            </a:r>
            <a:r>
              <a:rPr lang="ja-JP" altLang="en-US" sz="1100" b="1" dirty="0" smtClean="0">
                <a:solidFill>
                  <a:prstClr val="black"/>
                </a:solidFill>
                <a:latin typeface="HGｺﾞｼｯｸM"/>
                <a:ea typeface="HGｺﾞｼｯｸM"/>
              </a:rPr>
              <a:t>活動に不具合が生じた時には地域包括支援センター職員が出向いて、認知症の方への対応方法等を世話役に指導した</a:t>
            </a:r>
            <a:endParaRPr lang="en-US" altLang="ja-JP" sz="1100" b="1" dirty="0" smtClean="0">
              <a:solidFill>
                <a:prstClr val="black"/>
              </a:solidFill>
              <a:latin typeface="HGｺﾞｼｯｸM"/>
              <a:ea typeface="HGｺﾞｼｯｸM"/>
            </a:endParaRPr>
          </a:p>
          <a:p>
            <a:pPr marL="177800" indent="-177800" fontAlgn="base">
              <a:spcBef>
                <a:spcPct val="0"/>
              </a:spcBef>
              <a:spcAft>
                <a:spcPct val="0"/>
              </a:spcAft>
              <a:defRPr/>
            </a:pPr>
            <a:r>
              <a:rPr lang="ja-JP" altLang="en-US" sz="1100" b="1" dirty="0" smtClean="0">
                <a:solidFill>
                  <a:prstClr val="black"/>
                </a:solidFill>
                <a:latin typeface="HGｺﾞｼｯｸM"/>
                <a:ea typeface="HGｺﾞｼｯｸM"/>
              </a:rPr>
              <a:t>○世話役から</a:t>
            </a:r>
            <a:r>
              <a:rPr lang="ja-JP" altLang="en-US" sz="1100" b="1" dirty="0">
                <a:solidFill>
                  <a:prstClr val="black"/>
                </a:solidFill>
                <a:latin typeface="HGｺﾞｼｯｸM"/>
                <a:ea typeface="HGｺﾞｼｯｸM"/>
              </a:rPr>
              <a:t>活動の脱落者に</a:t>
            </a:r>
            <a:r>
              <a:rPr lang="ja-JP" altLang="en-US" sz="1100" b="1" dirty="0" smtClean="0">
                <a:solidFill>
                  <a:prstClr val="black"/>
                </a:solidFill>
                <a:latin typeface="HGｺﾞｼｯｸM"/>
                <a:ea typeface="HGｺﾞｼｯｸM"/>
              </a:rPr>
              <a:t>ついて地域</a:t>
            </a:r>
            <a:r>
              <a:rPr lang="ja-JP" altLang="en-US" sz="1100" b="1" dirty="0">
                <a:solidFill>
                  <a:prstClr val="black"/>
                </a:solidFill>
                <a:latin typeface="HGｺﾞｼｯｸM"/>
                <a:ea typeface="HGｺﾞｼｯｸM"/>
              </a:rPr>
              <a:t>包括支援センター職員に</a:t>
            </a:r>
            <a:r>
              <a:rPr lang="ja-JP" altLang="en-US" sz="1100" b="1" dirty="0" smtClean="0">
                <a:solidFill>
                  <a:prstClr val="black"/>
                </a:solidFill>
                <a:latin typeface="HGｺﾞｼｯｸM"/>
                <a:ea typeface="HGｺﾞｼｯｸM"/>
              </a:rPr>
              <a:t>連絡が入った場合には、職員はその原因を明確にした上で個別に対応する（例：認知症の方への対応、不仲の場合には教室の変更）</a:t>
            </a:r>
            <a:endParaRPr lang="ja-JP" altLang="en-US" sz="1100" dirty="0">
              <a:solidFill>
                <a:prstClr val="black">
                  <a:lumMod val="65000"/>
                  <a:lumOff val="35000"/>
                </a:prstClr>
              </a:solidFill>
              <a:latin typeface="ＭＳ Ｐゴシック"/>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254" y="2729648"/>
            <a:ext cx="2536644" cy="10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730098760"/>
              </p:ext>
            </p:extLst>
          </p:nvPr>
        </p:nvGraphicFramePr>
        <p:xfrm>
          <a:off x="5049307" y="3764318"/>
          <a:ext cx="4713944" cy="528778"/>
        </p:xfrm>
        <a:graphic>
          <a:graphicData uri="http://schemas.openxmlformats.org/drawingml/2006/table">
            <a:tbl>
              <a:tblPr firstRow="1" bandRow="1">
                <a:tableStyleId>{BDBED569-4797-4DF1-A0F4-6AAB3CD982D8}</a:tableStyleId>
              </a:tblPr>
              <a:tblGrid>
                <a:gridCol w="3996115"/>
                <a:gridCol w="717829"/>
              </a:tblGrid>
              <a:tr h="26438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marL="91484" marR="91484"/>
                </a:tc>
                <a:tc>
                  <a:txBody>
                    <a:bodyPr/>
                    <a:lstStyle/>
                    <a:p>
                      <a:pPr algn="ctr"/>
                      <a:r>
                        <a:rPr kumimoji="1" lang="ja-JP" altLang="en-US" sz="1000" b="1" dirty="0" smtClean="0">
                          <a:latin typeface="+mn-ea"/>
                          <a:ea typeface="+mn-ea"/>
                        </a:rPr>
                        <a:t>９．３　％</a:t>
                      </a:r>
                      <a:endParaRPr kumimoji="1" lang="ja-JP" altLang="en-US" sz="1000" b="1" dirty="0">
                        <a:latin typeface="+mn-ea"/>
                        <a:ea typeface="+mn-ea"/>
                      </a:endParaRPr>
                    </a:p>
                  </a:txBody>
                  <a:tcPr marL="91484" marR="91484"/>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marL="91484" marR="91484"/>
                </a:tc>
                <a:tc>
                  <a:txBody>
                    <a:bodyPr/>
                    <a:lstStyle/>
                    <a:p>
                      <a:pPr algn="ctr"/>
                      <a:r>
                        <a:rPr kumimoji="1" lang="ja-JP" altLang="en-US" sz="1000" b="1" dirty="0" smtClean="0">
                          <a:latin typeface="+mn-ea"/>
                          <a:ea typeface="+mn-ea"/>
                        </a:rPr>
                        <a:t>２．７　％</a:t>
                      </a:r>
                      <a:endParaRPr kumimoji="1" lang="en-US" altLang="ja-JP" sz="1000" b="1" dirty="0" smtClean="0">
                        <a:latin typeface="+mn-ea"/>
                        <a:ea typeface="+mn-ea"/>
                      </a:endParaRPr>
                    </a:p>
                  </a:txBody>
                  <a:tcPr marL="91484" marR="91484"/>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75350293"/>
              </p:ext>
            </p:extLst>
          </p:nvPr>
        </p:nvGraphicFramePr>
        <p:xfrm>
          <a:off x="143792" y="2060849"/>
          <a:ext cx="3119998" cy="1800002"/>
        </p:xfrm>
        <a:graphic>
          <a:graphicData uri="http://schemas.openxmlformats.org/drawingml/2006/table">
            <a:tbl>
              <a:tblPr>
                <a:tableStyleId>{5C22544A-7EE6-4342-B048-85BDC9FD1C3A}</a:tableStyleId>
              </a:tblPr>
              <a:tblGrid>
                <a:gridCol w="1142889"/>
                <a:gridCol w="728050"/>
                <a:gridCol w="850763"/>
                <a:gridCol w="398296"/>
              </a:tblGrid>
              <a:tr h="265026">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123,573</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26,697</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21.6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10,516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8.5</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4,980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8161" y="1827016"/>
            <a:ext cx="3517089"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2" name="グラフ 21"/>
          <p:cNvGraphicFramePr>
            <a:graphicFrameLocks noGrp="1"/>
          </p:cNvGraphicFramePr>
          <p:nvPr>
            <p:extLst>
              <p:ext uri="{D42A27DB-BD31-4B8C-83A1-F6EECF244321}">
                <p14:modId xmlns:p14="http://schemas.microsoft.com/office/powerpoint/2010/main" val="1453260803"/>
              </p:ext>
            </p:extLst>
          </p:nvPr>
        </p:nvGraphicFramePr>
        <p:xfrm>
          <a:off x="89442" y="4291896"/>
          <a:ext cx="468000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7976" y="1943932"/>
            <a:ext cx="1453063" cy="201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吹き出し 23"/>
          <p:cNvSpPr/>
          <p:nvPr/>
        </p:nvSpPr>
        <p:spPr>
          <a:xfrm>
            <a:off x="3827080" y="3022795"/>
            <a:ext cx="671657" cy="306467"/>
          </a:xfrm>
          <a:prstGeom prst="wedgeRoundRectCallout">
            <a:avLst>
              <a:gd name="adj1" fmla="val 36744"/>
              <a:gd name="adj2" fmla="val -10330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a:solidFill>
                  <a:prstClr val="black"/>
                </a:solidFill>
              </a:rPr>
              <a:t>大東市</a:t>
            </a:r>
          </a:p>
        </p:txBody>
      </p:sp>
      <p:sp>
        <p:nvSpPr>
          <p:cNvPr id="25" name="テキスト ボックス 24"/>
          <p:cNvSpPr txBox="1"/>
          <p:nvPr/>
        </p:nvSpPr>
        <p:spPr>
          <a:xfrm>
            <a:off x="4550248" y="2905828"/>
            <a:ext cx="323165" cy="737149"/>
          </a:xfrm>
          <a:prstGeom prst="rect">
            <a:avLst/>
          </a:prstGeom>
          <a:noFill/>
        </p:spPr>
        <p:txBody>
          <a:bodyPr vert="eaVert" wrap="square" rtlCol="0" anchor="b">
            <a:spAutoFit/>
          </a:bodyPr>
          <a:lstStyle/>
          <a:p>
            <a:pPr fontAlgn="base">
              <a:spcBef>
                <a:spcPct val="0"/>
              </a:spcBef>
              <a:spcAft>
                <a:spcPct val="0"/>
              </a:spcAft>
            </a:pPr>
            <a:r>
              <a:rPr lang="ja-JP" altLang="en-US" sz="900" dirty="0">
                <a:solidFill>
                  <a:prstClr val="black"/>
                </a:solidFill>
                <a:latin typeface="Arial" pitchFamily="34" charset="0"/>
              </a:rPr>
              <a:t>奈良県</a:t>
            </a:r>
            <a:endParaRPr lang="ja-JP" altLang="en-US" sz="800" dirty="0">
              <a:solidFill>
                <a:prstClr val="black"/>
              </a:solidFill>
              <a:latin typeface="Arial" pitchFamily="34" charset="0"/>
            </a:endParaRPr>
          </a:p>
        </p:txBody>
      </p:sp>
      <p:sp>
        <p:nvSpPr>
          <p:cNvPr id="26" name="テキスト ボックス 25"/>
          <p:cNvSpPr txBox="1"/>
          <p:nvPr/>
        </p:nvSpPr>
        <p:spPr>
          <a:xfrm>
            <a:off x="3336872" y="2420888"/>
            <a:ext cx="1203694" cy="230832"/>
          </a:xfrm>
          <a:prstGeom prst="rect">
            <a:avLst/>
          </a:prstGeom>
          <a:noFill/>
        </p:spPr>
        <p:txBody>
          <a:bodyPr wrap="square" rtlCol="0">
            <a:spAutoFit/>
          </a:bodyPr>
          <a:lstStyle/>
          <a:p>
            <a:pPr fontAlgn="base">
              <a:spcBef>
                <a:spcPct val="0"/>
              </a:spcBef>
              <a:spcAft>
                <a:spcPct val="0"/>
              </a:spcAft>
            </a:pPr>
            <a:r>
              <a:rPr lang="ja-JP" altLang="en-US" sz="900" dirty="0">
                <a:solidFill>
                  <a:prstClr val="black"/>
                </a:solidFill>
                <a:latin typeface="Arial" pitchFamily="34" charset="0"/>
              </a:rPr>
              <a:t>兵庫県</a:t>
            </a:r>
            <a:endParaRPr lang="ja-JP" altLang="en-US" sz="800" dirty="0">
              <a:solidFill>
                <a:prstClr val="black"/>
              </a:solidFill>
              <a:latin typeface="Arial" pitchFamily="34" charset="0"/>
            </a:endParaRPr>
          </a:p>
        </p:txBody>
      </p:sp>
      <p:sp>
        <p:nvSpPr>
          <p:cNvPr id="27" name="テキスト ボックス 26"/>
          <p:cNvSpPr txBox="1"/>
          <p:nvPr/>
        </p:nvSpPr>
        <p:spPr>
          <a:xfrm>
            <a:off x="4139075" y="2526053"/>
            <a:ext cx="1203694" cy="230832"/>
          </a:xfrm>
          <a:prstGeom prst="rect">
            <a:avLst/>
          </a:prstGeom>
          <a:noFill/>
        </p:spPr>
        <p:txBody>
          <a:bodyPr wrap="square" rtlCol="0">
            <a:spAutoFit/>
          </a:bodyPr>
          <a:lstStyle/>
          <a:p>
            <a:pPr fontAlgn="base">
              <a:spcBef>
                <a:spcPct val="0"/>
              </a:spcBef>
              <a:spcAft>
                <a:spcPct val="0"/>
              </a:spcAft>
            </a:pPr>
            <a:r>
              <a:rPr lang="ja-JP" altLang="en-US" sz="900" b="1" dirty="0">
                <a:solidFill>
                  <a:prstClr val="black"/>
                </a:solidFill>
                <a:latin typeface="Arial" pitchFamily="34" charset="0"/>
              </a:rPr>
              <a:t>大阪府</a:t>
            </a:r>
            <a:endParaRPr lang="ja-JP" altLang="en-US" sz="800" b="1" dirty="0">
              <a:solidFill>
                <a:prstClr val="black"/>
              </a:solidFill>
              <a:latin typeface="Arial" pitchFamily="34" charset="0"/>
            </a:endParaRPr>
          </a:p>
        </p:txBody>
      </p:sp>
      <p:sp>
        <p:nvSpPr>
          <p:cNvPr id="19" name="テキスト ボックス 27"/>
          <p:cNvSpPr txBox="1">
            <a:spLocks noChangeArrowheads="1"/>
          </p:cNvSpPr>
          <p:nvPr/>
        </p:nvSpPr>
        <p:spPr bwMode="auto">
          <a:xfrm>
            <a:off x="5186922" y="4262958"/>
            <a:ext cx="287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r>
              <a:rPr lang="en-US" altLang="ja-JP" sz="1000" dirty="0">
                <a:solidFill>
                  <a:srgbClr val="000000"/>
                </a:solidFill>
              </a:rPr>
              <a:t>※</a:t>
            </a:r>
            <a:r>
              <a:rPr lang="ja-JP" altLang="en-US" sz="1000" dirty="0" smtClean="0">
                <a:solidFill>
                  <a:srgbClr val="000000"/>
                </a:solidFill>
              </a:rPr>
              <a:t>要支援</a:t>
            </a:r>
            <a:r>
              <a:rPr lang="en-US" altLang="ja-JP" sz="1000" dirty="0">
                <a:solidFill>
                  <a:srgbClr val="000000"/>
                </a:solidFill>
              </a:rPr>
              <a:t>1</a:t>
            </a:r>
            <a:r>
              <a:rPr lang="ja-JP" altLang="en-US" sz="1000" dirty="0" smtClean="0">
                <a:solidFill>
                  <a:srgbClr val="000000"/>
                </a:solidFill>
              </a:rPr>
              <a:t>～要介護</a:t>
            </a:r>
            <a:r>
              <a:rPr lang="en-US" altLang="ja-JP" sz="1000" dirty="0">
                <a:solidFill>
                  <a:srgbClr val="000000"/>
                </a:solidFill>
              </a:rPr>
              <a:t>5</a:t>
            </a:r>
            <a:r>
              <a:rPr lang="ja-JP" altLang="en-US" sz="1000" dirty="0" smtClean="0">
                <a:solidFill>
                  <a:srgbClr val="000000"/>
                </a:solidFill>
              </a:rPr>
              <a:t>の高齢者</a:t>
            </a:r>
            <a:r>
              <a:rPr lang="en-US" altLang="ja-JP" sz="1000" smtClean="0">
                <a:solidFill>
                  <a:srgbClr val="000000"/>
                </a:solidFill>
              </a:rPr>
              <a:t>163</a:t>
            </a:r>
            <a:r>
              <a:rPr lang="ja-JP" altLang="en-US" sz="1000" smtClean="0">
                <a:solidFill>
                  <a:srgbClr val="000000"/>
                </a:solidFill>
              </a:rPr>
              <a:t>人</a:t>
            </a:r>
            <a:r>
              <a:rPr lang="ja-JP" altLang="en-US" sz="1000" dirty="0">
                <a:solidFill>
                  <a:srgbClr val="000000"/>
                </a:solidFill>
              </a:rPr>
              <a:t>が含まれる。</a:t>
            </a:r>
          </a:p>
        </p:txBody>
      </p:sp>
      <p:sp>
        <p:nvSpPr>
          <p:cNvPr id="3" name="テキスト ボックス 2"/>
          <p:cNvSpPr txBox="1"/>
          <p:nvPr/>
        </p:nvSpPr>
        <p:spPr>
          <a:xfrm>
            <a:off x="-72013" y="-5898"/>
            <a:ext cx="2215380" cy="338554"/>
          </a:xfrm>
          <a:prstGeom prst="rect">
            <a:avLst/>
          </a:prstGeom>
          <a:noFill/>
        </p:spPr>
        <p:txBody>
          <a:bodyPr wrap="square" rtlCol="0">
            <a:spAutoFit/>
          </a:bodyPr>
          <a:lstStyle/>
          <a:p>
            <a:pPr fontAlgn="base">
              <a:spcBef>
                <a:spcPct val="0"/>
              </a:spcBef>
              <a:spcAft>
                <a:spcPct val="0"/>
              </a:spcAft>
            </a:pPr>
            <a:r>
              <a:rPr lang="en-US" altLang="ja-JP" sz="1600" dirty="0" smtClean="0">
                <a:solidFill>
                  <a:prstClr val="black"/>
                </a:solidFill>
                <a:latin typeface="HG丸ｺﾞｼｯｸM-PRO" pitchFamily="50" charset="-128"/>
                <a:ea typeface="HG丸ｺﾞｼｯｸM-PRO" pitchFamily="50" charset="-128"/>
              </a:rPr>
              <a:t>【</a:t>
            </a:r>
            <a:r>
              <a:rPr lang="ja-JP" altLang="en-US" sz="1600" dirty="0" smtClean="0">
                <a:solidFill>
                  <a:prstClr val="black"/>
                </a:solidFill>
                <a:latin typeface="HG丸ｺﾞｼｯｸM-PRO" pitchFamily="50" charset="-128"/>
                <a:ea typeface="HG丸ｺﾞｼｯｸM-PRO" pitchFamily="50" charset="-128"/>
              </a:rPr>
              <a:t>介護予防の取組</a:t>
            </a:r>
            <a:r>
              <a:rPr lang="en-US" altLang="ja-JP" sz="1600" dirty="0" smtClean="0">
                <a:solidFill>
                  <a:prstClr val="black"/>
                </a:solidFill>
                <a:latin typeface="HG丸ｺﾞｼｯｸM-PRO" pitchFamily="50" charset="-128"/>
                <a:ea typeface="HG丸ｺﾞｼｯｸM-PRO" pitchFamily="50" charset="-128"/>
              </a:rPr>
              <a:t>】</a:t>
            </a:r>
            <a:endParaRPr lang="ja-JP" altLang="en-US" sz="1600" dirty="0">
              <a:solidFill>
                <a:prstClr val="black"/>
              </a:solidFill>
              <a:latin typeface="HG丸ｺﾞｼｯｸM-PRO" pitchFamily="50" charset="-128"/>
              <a:ea typeface="HG丸ｺﾞｼｯｸM-PRO" pitchFamily="50" charset="-128"/>
            </a:endParaRPr>
          </a:p>
        </p:txBody>
      </p:sp>
      <p:sp>
        <p:nvSpPr>
          <p:cNvPr id="28"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10</a:t>
            </a:fld>
            <a:endParaRPr lang="ja-JP" altLang="en-US" dirty="0">
              <a:solidFill>
                <a:prstClr val="black"/>
              </a:solidFill>
            </a:endParaRPr>
          </a:p>
        </p:txBody>
      </p:sp>
    </p:spTree>
    <p:extLst>
      <p:ext uri="{BB962C8B-B14F-4D97-AF65-F5344CB8AC3E}">
        <p14:creationId xmlns:p14="http://schemas.microsoft.com/office/powerpoint/2010/main" val="284087604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1" y="0"/>
            <a:ext cx="9911159"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400" b="1" dirty="0" smtClean="0">
                <a:solidFill>
                  <a:prstClr val="black"/>
                </a:solidFill>
                <a:latin typeface="HG丸ｺﾞｼｯｸM-PRO" pitchFamily="50" charset="-128"/>
                <a:ea typeface="HG丸ｺﾞｼｯｸM-PRO" pitchFamily="50" charset="-128"/>
              </a:rPr>
              <a:t>②岡山県総社市</a:t>
            </a:r>
            <a:r>
              <a:rPr lang="ja-JP" altLang="en-US" sz="2400" b="1" dirty="0">
                <a:solidFill>
                  <a:prstClr val="black"/>
                </a:solidFill>
                <a:latin typeface="HG丸ｺﾞｼｯｸM-PRO" pitchFamily="50" charset="-128"/>
                <a:ea typeface="HG丸ｺﾞｼｯｸM-PRO" pitchFamily="50" charset="-128"/>
              </a:rPr>
              <a:t> </a:t>
            </a:r>
            <a:r>
              <a:rPr lang="ja-JP" altLang="en-US" sz="2200" b="1" spc="-150" dirty="0" smtClean="0">
                <a:solidFill>
                  <a:prstClr val="black"/>
                </a:solidFill>
                <a:latin typeface="HG丸ｺﾞｼｯｸM-PRO" pitchFamily="50" charset="-128"/>
                <a:ea typeface="HG丸ｺﾞｼｯｸM-PRO" pitchFamily="50" charset="-128"/>
              </a:rPr>
              <a:t>～</a:t>
            </a:r>
            <a:r>
              <a:rPr lang="ja-JP" altLang="en-US" sz="2200" b="1" spc="-150" dirty="0">
                <a:solidFill>
                  <a:prstClr val="black"/>
                </a:solidFill>
                <a:latin typeface="HG丸ｺﾞｼｯｸM-PRO" pitchFamily="50" charset="-128"/>
                <a:ea typeface="HG丸ｺﾞｼｯｸM-PRO" pitchFamily="50" charset="-128"/>
              </a:rPr>
              <a:t>徒歩圏内に住民運営の体操の集い～</a:t>
            </a:r>
          </a:p>
        </p:txBody>
      </p:sp>
      <p:sp>
        <p:nvSpPr>
          <p:cNvPr id="9" name="テキスト ボックス 136"/>
          <p:cNvSpPr txBox="1">
            <a:spLocks noChangeArrowheads="1"/>
          </p:cNvSpPr>
          <p:nvPr/>
        </p:nvSpPr>
        <p:spPr bwMode="auto">
          <a:xfrm>
            <a:off x="84308" y="476672"/>
            <a:ext cx="9716823"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dirty="0">
                <a:solidFill>
                  <a:prstClr val="black"/>
                </a:solidFill>
              </a:rPr>
              <a:t>元気な高齢者と要支援・要介護認定を受けている高齢者が一緒に行う住民運営の体操</a:t>
            </a:r>
            <a:r>
              <a:rPr lang="ja-JP" altLang="en-US" dirty="0" smtClean="0">
                <a:solidFill>
                  <a:prstClr val="black"/>
                </a:solidFill>
              </a:rPr>
              <a:t>の集い</a:t>
            </a:r>
            <a:r>
              <a:rPr lang="ja-JP" altLang="en-US" dirty="0">
                <a:solidFill>
                  <a:prstClr val="black"/>
                </a:solidFill>
              </a:rPr>
              <a:t>が</a:t>
            </a:r>
            <a:r>
              <a:rPr lang="ja-JP" altLang="en-US" dirty="0" smtClean="0">
                <a:solidFill>
                  <a:prstClr val="black"/>
                </a:solidFill>
              </a:rPr>
              <a:t>、</a:t>
            </a:r>
            <a:endParaRPr lang="en-US" altLang="ja-JP" dirty="0" smtClean="0">
              <a:solidFill>
                <a:prstClr val="black"/>
              </a:solidFill>
            </a:endParaRPr>
          </a:p>
          <a:p>
            <a:pPr>
              <a:defRPr/>
            </a:pPr>
            <a:r>
              <a:rPr lang="ja-JP" altLang="en-US" dirty="0" smtClean="0">
                <a:solidFill>
                  <a:prstClr val="black"/>
                </a:solidFill>
              </a:rPr>
              <a:t>公民館</a:t>
            </a:r>
            <a:r>
              <a:rPr lang="ja-JP" altLang="en-US" dirty="0">
                <a:solidFill>
                  <a:prstClr val="black"/>
                </a:solidFill>
              </a:rPr>
              <a:t>や個人宅で、毎週</a:t>
            </a:r>
            <a:r>
              <a:rPr lang="en-US" altLang="ja-JP" dirty="0">
                <a:solidFill>
                  <a:prstClr val="black"/>
                </a:solidFill>
              </a:rPr>
              <a:t>1</a:t>
            </a:r>
            <a:r>
              <a:rPr lang="ja-JP" altLang="en-US" dirty="0">
                <a:solidFill>
                  <a:prstClr val="black"/>
                </a:solidFill>
              </a:rPr>
              <a:t>回開催されており、平成２５年現在、市内全域に</a:t>
            </a:r>
            <a:r>
              <a:rPr lang="ja-JP" altLang="en-US" dirty="0" smtClean="0">
                <a:solidFill>
                  <a:prstClr val="black"/>
                </a:solidFill>
              </a:rPr>
              <a:t>１１０会場</a:t>
            </a:r>
            <a:r>
              <a:rPr lang="ja-JP" altLang="en-US" dirty="0">
                <a:solidFill>
                  <a:prstClr val="black"/>
                </a:solidFill>
              </a:rPr>
              <a:t>が誕生し、</a:t>
            </a:r>
            <a:r>
              <a:rPr lang="ja-JP" altLang="en-US" dirty="0" smtClean="0">
                <a:solidFill>
                  <a:prstClr val="black"/>
                </a:solidFill>
              </a:rPr>
              <a:t>徒歩</a:t>
            </a:r>
            <a:endParaRPr lang="en-US" altLang="ja-JP" dirty="0" smtClean="0">
              <a:solidFill>
                <a:prstClr val="black"/>
              </a:solidFill>
            </a:endParaRPr>
          </a:p>
          <a:p>
            <a:pPr>
              <a:defRPr/>
            </a:pPr>
            <a:r>
              <a:rPr lang="ja-JP" altLang="en-US" dirty="0" smtClean="0">
                <a:solidFill>
                  <a:prstClr val="black"/>
                </a:solidFill>
              </a:rPr>
              <a:t>圏内</a:t>
            </a:r>
            <a:r>
              <a:rPr lang="ja-JP" altLang="en-US" dirty="0">
                <a:solidFill>
                  <a:prstClr val="black"/>
                </a:solidFill>
              </a:rPr>
              <a:t>で参加できるようになっている。</a:t>
            </a:r>
            <a:endParaRPr lang="en-US" altLang="ja-JP" dirty="0">
              <a:solidFill>
                <a:prstClr val="black"/>
              </a:solidFill>
            </a:endParaRPr>
          </a:p>
        </p:txBody>
      </p:sp>
      <p:sp>
        <p:nvSpPr>
          <p:cNvPr id="10" name="テキスト ボックス 9"/>
          <p:cNvSpPr txBox="1"/>
          <p:nvPr/>
        </p:nvSpPr>
        <p:spPr>
          <a:xfrm>
            <a:off x="53316" y="1557341"/>
            <a:ext cx="4830894" cy="2492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800" b="1" dirty="0">
              <a:solidFill>
                <a:prstClr val="black"/>
              </a:solidFill>
              <a:latin typeface="HGｺﾞｼｯｸM"/>
              <a:ea typeface="HGｺﾞｼｯｸM"/>
            </a:endParaRPr>
          </a:p>
          <a:p>
            <a:pPr>
              <a:defRPr/>
            </a:pPr>
            <a:endParaRPr lang="en-US" altLang="ja-JP" sz="8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p:txBody>
      </p:sp>
      <p:sp>
        <p:nvSpPr>
          <p:cNvPr id="13" name="テキスト ボックス 12"/>
          <p:cNvSpPr txBox="1"/>
          <p:nvPr/>
        </p:nvSpPr>
        <p:spPr>
          <a:xfrm>
            <a:off x="53316" y="4135438"/>
            <a:ext cx="4830894" cy="2678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a:p>
            <a:pPr>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27265" y="1557338"/>
            <a:ext cx="4873867" cy="316706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72000"/>
          <a:lstStyle/>
          <a:p>
            <a:pPr fontAlgn="base">
              <a:spcBef>
                <a:spcPct val="0"/>
              </a:spcBef>
              <a:spcAft>
                <a:spcPct val="0"/>
              </a:spcAft>
            </a:pPr>
            <a:r>
              <a:rPr lang="ja-JP" altLang="en-US" sz="1400" b="1" dirty="0">
                <a:solidFill>
                  <a:srgbClr val="000000"/>
                </a:solidFill>
                <a:latin typeface="HGｺﾞｼｯｸM" pitchFamily="49" charset="-128"/>
                <a:ea typeface="HGｺﾞｼｯｸM" pitchFamily="49" charset="-128"/>
              </a:rPr>
              <a:t>介護予防の取組の変遷</a:t>
            </a:r>
            <a:endParaRPr lang="en-US" altLang="ja-JP" sz="1400" b="1" dirty="0">
              <a:solidFill>
                <a:srgbClr val="000000"/>
              </a:solidFill>
              <a:latin typeface="HGｺﾞｼｯｸM" pitchFamily="49" charset="-128"/>
              <a:ea typeface="HGｺﾞｼｯｸM" pitchFamily="49" charset="-128"/>
            </a:endParaRPr>
          </a:p>
          <a:p>
            <a:pPr marL="174625" indent="-174625"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12</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要介護認定の非該当者の受け皿として、「健康づくりの集い」を介護予防教室として実施。（作業療法士・理学療法士・保健師主導、月</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会場）</a:t>
            </a:r>
            <a:endParaRPr lang="en-US" altLang="ja-JP" sz="1200" b="1" dirty="0">
              <a:solidFill>
                <a:srgbClr val="000000"/>
              </a:solidFill>
              <a:latin typeface="HGｺﾞｼｯｸM" pitchFamily="49" charset="-128"/>
              <a:ea typeface="HGｺﾞｼｯｸM" pitchFamily="49" charset="-128"/>
            </a:endParaRPr>
          </a:p>
          <a:p>
            <a:pPr marL="174625" indent="-174625"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小学校区単位で小地域ケア会議を開始。住民・社協・ケアマネ・保険者等の意見交換の場として定着。</a:t>
            </a:r>
            <a:endParaRPr lang="en-US" altLang="ja-JP" sz="1200" b="1" dirty="0">
              <a:solidFill>
                <a:srgbClr val="000000"/>
              </a:solidFill>
              <a:latin typeface="HGｺﾞｼｯｸM" pitchFamily="49" charset="-128"/>
              <a:ea typeface="HGｺﾞｼｯｸM" pitchFamily="49" charset="-128"/>
            </a:endParaRPr>
          </a:p>
          <a:p>
            <a:pPr marL="174625" indent="-174625"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20</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地域包括支援センター（当時直営）が、小地域ケア会議に働きかけ、各地区で週１回の体操の集いが始まる。</a:t>
            </a:r>
            <a:endParaRPr lang="en-US" altLang="ja-JP" sz="1200" b="1" dirty="0">
              <a:solidFill>
                <a:srgbClr val="000000"/>
              </a:solidFill>
              <a:latin typeface="HGｺﾞｼｯｸM" pitchFamily="49" charset="-128"/>
              <a:ea typeface="HGｺﾞｼｯｸM" pitchFamily="49" charset="-128"/>
            </a:endParaRPr>
          </a:p>
          <a:p>
            <a:pPr marL="174625" indent="-174625"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24</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ケーブルテレビ等</a:t>
            </a:r>
            <a:r>
              <a:rPr lang="ja-JP" altLang="en-US" sz="1200" b="1" dirty="0" smtClean="0">
                <a:solidFill>
                  <a:srgbClr val="000000"/>
                </a:solidFill>
                <a:latin typeface="HGｺﾞｼｯｸM" pitchFamily="49" charset="-128"/>
                <a:ea typeface="HGｺﾞｼｯｸM" pitchFamily="49" charset="-128"/>
              </a:rPr>
              <a:t>の</a:t>
            </a:r>
            <a:endParaRPr lang="en-US" altLang="ja-JP" sz="1200" b="1" dirty="0" smtClean="0">
              <a:solidFill>
                <a:srgbClr val="000000"/>
              </a:solidFill>
              <a:latin typeface="HGｺﾞｼｯｸM" pitchFamily="49" charset="-128"/>
              <a:ea typeface="HGｺﾞｼｯｸM" pitchFamily="49" charset="-128"/>
            </a:endParaRPr>
          </a:p>
          <a:p>
            <a:pPr marL="174625" indent="-174625" fontAlgn="base">
              <a:spcBef>
                <a:spcPct val="0"/>
              </a:spcBef>
              <a:spcAft>
                <a:spcPct val="0"/>
              </a:spcAft>
            </a:pPr>
            <a:r>
              <a:rPr lang="en-US" altLang="ja-JP" sz="1200" b="1" dirty="0">
                <a:solidFill>
                  <a:srgbClr val="000000"/>
                </a:solidFill>
                <a:latin typeface="HGｺﾞｼｯｸM" pitchFamily="49" charset="-128"/>
                <a:ea typeface="HGｺﾞｼｯｸM" pitchFamily="49" charset="-128"/>
              </a:rPr>
              <a:t> </a:t>
            </a:r>
            <a:r>
              <a:rPr lang="en-US" altLang="ja-JP" sz="1200" b="1" dirty="0" smtClean="0">
                <a:solidFill>
                  <a:srgbClr val="000000"/>
                </a:solidFill>
                <a:latin typeface="HGｺﾞｼｯｸM" pitchFamily="49" charset="-128"/>
                <a:ea typeface="HGｺﾞｼｯｸM" pitchFamily="49" charset="-128"/>
              </a:rPr>
              <a:t> </a:t>
            </a:r>
            <a:r>
              <a:rPr lang="ja-JP" altLang="en-US" sz="1200" b="1" dirty="0" smtClean="0">
                <a:solidFill>
                  <a:srgbClr val="000000"/>
                </a:solidFill>
                <a:latin typeface="HGｺﾞｼｯｸM" pitchFamily="49" charset="-128"/>
                <a:ea typeface="HGｺﾞｼｯｸM" pitchFamily="49" charset="-128"/>
              </a:rPr>
              <a:t>各種</a:t>
            </a:r>
            <a:r>
              <a:rPr lang="ja-JP" altLang="en-US" sz="1200" b="1" dirty="0">
                <a:solidFill>
                  <a:srgbClr val="000000"/>
                </a:solidFill>
                <a:latin typeface="HGｺﾞｼｯｸM" pitchFamily="49" charset="-128"/>
                <a:ea typeface="HGｺﾞｼｯｸM" pitchFamily="49" charset="-128"/>
              </a:rPr>
              <a:t>媒体で市民に広報した結果、</a:t>
            </a:r>
            <a:r>
              <a:rPr lang="en-US" altLang="ja-JP" sz="1200" b="1" dirty="0" smtClean="0">
                <a:solidFill>
                  <a:srgbClr val="000000"/>
                </a:solidFill>
                <a:latin typeface="HGｺﾞｼｯｸM" pitchFamily="49" charset="-128"/>
                <a:ea typeface="HGｺﾞｼｯｸM" pitchFamily="49" charset="-128"/>
              </a:rPr>
              <a:t>100</a:t>
            </a:r>
          </a:p>
          <a:p>
            <a:pPr fontAlgn="base">
              <a:spcBef>
                <a:spcPct val="0"/>
              </a:spcBef>
              <a:spcAft>
                <a:spcPct val="0"/>
              </a:spcAft>
            </a:pPr>
            <a:r>
              <a:rPr lang="ja-JP" altLang="en-US" sz="1200" b="1" dirty="0" smtClean="0">
                <a:solidFill>
                  <a:srgbClr val="000000"/>
                </a:solidFill>
                <a:latin typeface="HGｺﾞｼｯｸM" pitchFamily="49" charset="-128"/>
                <a:ea typeface="HGｺﾞｼｯｸM" pitchFamily="49" charset="-128"/>
              </a:rPr>
              <a:t>  会場</a:t>
            </a:r>
            <a:r>
              <a:rPr lang="ja-JP" altLang="en-US" sz="1200" b="1" dirty="0">
                <a:solidFill>
                  <a:srgbClr val="000000"/>
                </a:solidFill>
                <a:latin typeface="HGｺﾞｼｯｸM" pitchFamily="49" charset="-128"/>
                <a:ea typeface="HGｺﾞｼｯｸM" pitchFamily="49" charset="-128"/>
              </a:rPr>
              <a:t>まで増える。</a:t>
            </a:r>
            <a:endParaRPr lang="en-US" altLang="ja-JP" sz="1200" b="1" dirty="0">
              <a:solidFill>
                <a:srgbClr val="000000"/>
              </a:solidFill>
              <a:latin typeface="HGｺﾞｼｯｸM" pitchFamily="49" charset="-128"/>
              <a:ea typeface="HGｺﾞｼｯｸM" pitchFamily="49" charset="-128"/>
            </a:endParaRPr>
          </a:p>
          <a:p>
            <a:pPr fontAlgn="base">
              <a:spcBef>
                <a:spcPct val="0"/>
              </a:spcBef>
              <a:spcAft>
                <a:spcPct val="0"/>
              </a:spcAft>
            </a:pPr>
            <a:r>
              <a:rPr lang="ja-JP" altLang="en-US" sz="1200" dirty="0">
                <a:solidFill>
                  <a:srgbClr val="000000"/>
                </a:solidFill>
                <a:latin typeface="HGｺﾞｼｯｸM" pitchFamily="49" charset="-128"/>
                <a:ea typeface="HGｺﾞｼｯｸM" pitchFamily="49" charset="-128"/>
              </a:rPr>
              <a:t>　</a:t>
            </a:r>
            <a:endParaRPr lang="en-US" altLang="ja-JP" sz="1200" b="1" dirty="0">
              <a:solidFill>
                <a:srgbClr val="000000"/>
              </a:solidFill>
              <a:latin typeface="HGｺﾞｼｯｸM" pitchFamily="49" charset="-128"/>
              <a:ea typeface="HGｺﾞｼｯｸM" pitchFamily="49" charset="-128"/>
            </a:endParaRPr>
          </a:p>
          <a:p>
            <a:pPr fontAlgn="base">
              <a:spcBef>
                <a:spcPct val="0"/>
              </a:spcBef>
              <a:spcAft>
                <a:spcPct val="0"/>
              </a:spcAft>
            </a:pPr>
            <a:endParaRPr lang="en-US" altLang="ja-JP" sz="1200" b="1" dirty="0">
              <a:solidFill>
                <a:srgbClr val="000000"/>
              </a:solidFill>
              <a:latin typeface="HGｺﾞｼｯｸM" pitchFamily="49" charset="-128"/>
              <a:ea typeface="HGｺﾞｼｯｸM" pitchFamily="49" charset="-128"/>
            </a:endParaRPr>
          </a:p>
          <a:p>
            <a:pPr fontAlgn="base">
              <a:spcBef>
                <a:spcPct val="0"/>
              </a:spcBef>
              <a:spcAft>
                <a:spcPct val="0"/>
              </a:spcAft>
              <a:buFont typeface="Arial" charset="0"/>
              <a:buChar char="•"/>
            </a:pPr>
            <a:endParaRPr lang="en-US" altLang="ja-JP" sz="1200" b="1" dirty="0">
              <a:solidFill>
                <a:srgbClr val="000000"/>
              </a:solidFill>
              <a:latin typeface="HGｺﾞｼｯｸM" pitchFamily="49" charset="-128"/>
              <a:ea typeface="HGｺﾞｼｯｸM" pitchFamily="49" charset="-128"/>
            </a:endParaRPr>
          </a:p>
          <a:p>
            <a:pPr fontAlgn="base">
              <a:spcBef>
                <a:spcPct val="0"/>
              </a:spcBef>
              <a:spcAft>
                <a:spcPct val="0"/>
              </a:spcAft>
              <a:buFont typeface="Arial" charset="0"/>
              <a:buChar char="•"/>
            </a:pPr>
            <a:endParaRPr lang="en-US" altLang="ja-JP" sz="1400" b="1" dirty="0">
              <a:solidFill>
                <a:srgbClr val="000000"/>
              </a:solidFill>
              <a:latin typeface="HGｺﾞｼｯｸM" pitchFamily="49" charset="-128"/>
              <a:ea typeface="HGｺﾞｼｯｸM" pitchFamily="49" charset="-128"/>
            </a:endParaRPr>
          </a:p>
          <a:p>
            <a:pPr fontAlgn="base">
              <a:spcBef>
                <a:spcPct val="0"/>
              </a:spcBef>
              <a:spcAft>
                <a:spcPct val="0"/>
              </a:spcAft>
              <a:buFont typeface="Arial" charset="0"/>
              <a:buChar char="•"/>
            </a:pPr>
            <a:endParaRPr lang="en-US" altLang="ja-JP" sz="1400" dirty="0">
              <a:solidFill>
                <a:srgbClr val="FFFFFF"/>
              </a:solidFill>
              <a:latin typeface="ＭＳ Ｐゴシック" charset="-128"/>
            </a:endParaRPr>
          </a:p>
          <a:p>
            <a:pPr fontAlgn="base">
              <a:spcBef>
                <a:spcPct val="0"/>
              </a:spcBef>
              <a:spcAft>
                <a:spcPct val="0"/>
              </a:spcAft>
              <a:buFont typeface="Arial" charset="0"/>
              <a:buChar char="•"/>
            </a:pPr>
            <a:endParaRPr lang="en-US" altLang="ja-JP" sz="1200" b="1" dirty="0">
              <a:solidFill>
                <a:srgbClr val="000000"/>
              </a:solidFill>
              <a:latin typeface="HGｺﾞｼｯｸM" pitchFamily="49" charset="-128"/>
              <a:ea typeface="HGｺﾞｼｯｸM" pitchFamily="49" charset="-128"/>
            </a:endParaRPr>
          </a:p>
        </p:txBody>
      </p:sp>
      <p:sp>
        <p:nvSpPr>
          <p:cNvPr id="18" name="角丸四角形 17"/>
          <p:cNvSpPr/>
          <p:nvPr/>
        </p:nvSpPr>
        <p:spPr bwMode="auto">
          <a:xfrm>
            <a:off x="4927265" y="4765793"/>
            <a:ext cx="4873867" cy="200977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36000" rIns="72000"/>
          <a:lstStyle/>
          <a:p>
            <a:pPr marL="177800" indent="-177800" fontAlgn="base">
              <a:spcBef>
                <a:spcPct val="0"/>
              </a:spcBef>
              <a:spcAft>
                <a:spcPct val="0"/>
              </a:spcAft>
            </a:pPr>
            <a:r>
              <a:rPr lang="ja-JP" altLang="en-US" sz="1400" b="1" dirty="0">
                <a:solidFill>
                  <a:srgbClr val="000000"/>
                </a:solidFill>
                <a:latin typeface="HGｺﾞｼｯｸM" pitchFamily="49" charset="-128"/>
                <a:ea typeface="HGｺﾞｼｯｸM" pitchFamily="49" charset="-128"/>
              </a:rPr>
              <a:t>専門職の関与の仕方</a:t>
            </a:r>
            <a:endParaRPr lang="en-US" altLang="ja-JP" sz="1400" b="1" dirty="0">
              <a:solidFill>
                <a:srgbClr val="000000"/>
              </a:solidFill>
              <a:latin typeface="HGｺﾞｼｯｸM" pitchFamily="49" charset="-128"/>
              <a:ea typeface="HGｺﾞｼｯｸM" pitchFamily="49" charset="-128"/>
            </a:endParaRPr>
          </a:p>
          <a:p>
            <a:pPr marL="177800" indent="-177800"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○地域包括支援センターの３職種が事務局（</a:t>
            </a:r>
            <a:r>
              <a:rPr lang="en-US" altLang="ja-JP" sz="1200" b="1" dirty="0">
                <a:solidFill>
                  <a:srgbClr val="000000"/>
                </a:solidFill>
                <a:latin typeface="HGｺﾞｼｯｸM" pitchFamily="49" charset="-128"/>
                <a:ea typeface="HGｺﾞｼｯｸM" pitchFamily="49" charset="-128"/>
              </a:rPr>
              <a:t>H24.4</a:t>
            </a:r>
            <a:r>
              <a:rPr lang="ja-JP" altLang="en-US" sz="1200" b="1" dirty="0">
                <a:solidFill>
                  <a:srgbClr val="000000"/>
                </a:solidFill>
                <a:latin typeface="HGｺﾞｼｯｸM" pitchFamily="49" charset="-128"/>
                <a:ea typeface="HGｺﾞｼｯｸM" pitchFamily="49" charset="-128"/>
              </a:rPr>
              <a:t>より委託）、行政の保健師・理学療法士は一委員として、市内</a:t>
            </a:r>
            <a:r>
              <a:rPr lang="en-US" altLang="ja-JP" sz="1200" b="1" dirty="0">
                <a:solidFill>
                  <a:srgbClr val="000000"/>
                </a:solidFill>
                <a:latin typeface="HGｺﾞｼｯｸM" pitchFamily="49" charset="-128"/>
                <a:ea typeface="HGｺﾞｼｯｸM" pitchFamily="49" charset="-128"/>
              </a:rPr>
              <a:t>21</a:t>
            </a:r>
            <a:r>
              <a:rPr lang="ja-JP" altLang="en-US" sz="1200" b="1" dirty="0">
                <a:solidFill>
                  <a:srgbClr val="000000"/>
                </a:solidFill>
                <a:latin typeface="HGｺﾞｼｯｸM" pitchFamily="49" charset="-128"/>
                <a:ea typeface="HGｺﾞｼｯｸM" pitchFamily="49" charset="-128"/>
              </a:rPr>
              <a:t>地区で</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2</a:t>
            </a:r>
            <a:r>
              <a:rPr lang="ja-JP" altLang="en-US" sz="1200" b="1" dirty="0">
                <a:solidFill>
                  <a:srgbClr val="000000"/>
                </a:solidFill>
                <a:latin typeface="HGｺﾞｼｯｸM" pitchFamily="49" charset="-128"/>
                <a:ea typeface="HGｺﾞｼｯｸM" pitchFamily="49" charset="-128"/>
              </a:rPr>
              <a:t>ヶ月に</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回開催される小地域ケア会議に参加し、一緒に地域の課題を話し合う。</a:t>
            </a:r>
            <a:endParaRPr lang="en-US" altLang="ja-JP" sz="1200" b="1" dirty="0">
              <a:solidFill>
                <a:srgbClr val="000000"/>
              </a:solidFill>
              <a:latin typeface="HGｺﾞｼｯｸM" pitchFamily="49" charset="-128"/>
              <a:ea typeface="HGｺﾞｼｯｸM" pitchFamily="49" charset="-128"/>
            </a:endParaRPr>
          </a:p>
          <a:p>
            <a:pPr marL="177800" indent="-177800"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○体操の集いの立ち上げ時には、行政もしくは地域包括支援センターの専門職が体操を具体的に指導。</a:t>
            </a:r>
            <a:endParaRPr lang="en-US" altLang="ja-JP" sz="1200" b="1" dirty="0">
              <a:solidFill>
                <a:srgbClr val="000000"/>
              </a:solidFill>
              <a:latin typeface="HGｺﾞｼｯｸM" pitchFamily="49" charset="-128"/>
              <a:ea typeface="HGｺﾞｼｯｸM" pitchFamily="49" charset="-128"/>
            </a:endParaRPr>
          </a:p>
          <a:p>
            <a:pPr marL="177800" indent="-177800" algn="just" fontAlgn="base">
              <a:spcBef>
                <a:spcPct val="0"/>
              </a:spcBef>
              <a:spcAft>
                <a:spcPct val="0"/>
              </a:spcAft>
            </a:pPr>
            <a:r>
              <a:rPr lang="ja-JP" altLang="en-US" sz="1200" b="1" dirty="0">
                <a:solidFill>
                  <a:srgbClr val="000000"/>
                </a:solidFill>
                <a:latin typeface="HGｺﾞｼｯｸM" pitchFamily="49" charset="-128"/>
                <a:ea typeface="HGｺﾞｼｯｸM" pitchFamily="49" charset="-128"/>
              </a:rPr>
              <a:t>○集いの全ての会場で年１回体力測定を実施。随時、利用者の変調について住民から情報が入るので、専門職がアセスメントと助言指導を行う。</a:t>
            </a:r>
            <a:endParaRPr lang="en-US" altLang="ja-JP" sz="1200" b="1" dirty="0">
              <a:solidFill>
                <a:srgbClr val="000000"/>
              </a:solidFill>
              <a:latin typeface="HGｺﾞｼｯｸM" pitchFamily="49" charset="-128"/>
              <a:ea typeface="HGｺﾞｼｯｸM" pitchFamily="49" charset="-128"/>
            </a:endParaRPr>
          </a:p>
          <a:p>
            <a:pPr marL="177800" indent="-177800" fontAlgn="base">
              <a:spcBef>
                <a:spcPct val="0"/>
              </a:spcBef>
              <a:spcAft>
                <a:spcPct val="0"/>
              </a:spcAft>
              <a:buFont typeface="Arial" charset="0"/>
              <a:buChar char="•"/>
            </a:pPr>
            <a:endParaRPr lang="en-US" altLang="ja-JP" sz="1200" b="1" dirty="0">
              <a:solidFill>
                <a:srgbClr val="000000"/>
              </a:solidFill>
              <a:latin typeface="HGｺﾞｼｯｸM" pitchFamily="49" charset="-128"/>
              <a:ea typeface="HGｺﾞｼｯｸM" pitchFamily="49" charset="-128"/>
            </a:endParaRPr>
          </a:p>
          <a:p>
            <a:pPr marL="177800" indent="-177800" fontAlgn="base">
              <a:spcBef>
                <a:spcPct val="0"/>
              </a:spcBef>
              <a:spcAft>
                <a:spcPct val="0"/>
              </a:spcAft>
            </a:pPr>
            <a:endParaRPr lang="ja-JP" altLang="en-US" sz="1200" dirty="0">
              <a:solidFill>
                <a:srgbClr val="595959"/>
              </a:solidFill>
              <a:latin typeface="ＭＳ Ｐゴシック" charset="-128"/>
            </a:endParaRPr>
          </a:p>
        </p:txBody>
      </p:sp>
      <p:graphicFrame>
        <p:nvGraphicFramePr>
          <p:cNvPr id="2" name="表 1"/>
          <p:cNvGraphicFramePr>
            <a:graphicFrameLocks noGrp="1"/>
          </p:cNvGraphicFramePr>
          <p:nvPr/>
        </p:nvGraphicFramePr>
        <p:xfrm>
          <a:off x="5343399" y="3784607"/>
          <a:ext cx="2299360" cy="701675"/>
        </p:xfrm>
        <a:graphic>
          <a:graphicData uri="http://schemas.openxmlformats.org/drawingml/2006/table">
            <a:tbl>
              <a:tblPr firstRow="1" bandRow="1">
                <a:tableStyleId>{5940675A-B579-460E-94D1-54222C63F5DA}</a:tableStyleId>
              </a:tblPr>
              <a:tblGrid>
                <a:gridCol w="1129495"/>
                <a:gridCol w="1169865"/>
              </a:tblGrid>
              <a:tr h="427107">
                <a:tc>
                  <a:txBody>
                    <a:bodyPr/>
                    <a:lstStyle/>
                    <a:p>
                      <a:pPr algn="l"/>
                      <a:r>
                        <a:rPr kumimoji="1" lang="en-US" altLang="ja-JP" sz="1100" dirty="0" smtClean="0"/>
                        <a:t>H24</a:t>
                      </a:r>
                      <a:r>
                        <a:rPr kumimoji="1" lang="ja-JP" altLang="en-US" sz="1100" dirty="0" smtClean="0"/>
                        <a:t>年度参加実人数</a:t>
                      </a:r>
                      <a:endParaRPr kumimoji="1" lang="ja-JP" altLang="en-US" sz="1100" dirty="0"/>
                    </a:p>
                  </a:txBody>
                  <a:tcPr marL="99038" marR="99038" marT="45761" marB="45761"/>
                </a:tc>
                <a:tc>
                  <a:txBody>
                    <a:bodyPr/>
                    <a:lstStyle/>
                    <a:p>
                      <a:r>
                        <a:rPr kumimoji="1" lang="ja-JP" altLang="en-US" sz="1100" dirty="0" smtClean="0"/>
                        <a:t>高齢者人口に占める割合</a:t>
                      </a:r>
                      <a:endParaRPr kumimoji="1" lang="ja-JP" altLang="en-US" sz="1100" dirty="0"/>
                    </a:p>
                  </a:txBody>
                  <a:tcPr marL="99038" marR="99038" marT="45761" marB="45761"/>
                </a:tc>
              </a:tr>
              <a:tr h="274568">
                <a:tc>
                  <a:txBody>
                    <a:bodyPr/>
                    <a:lstStyle/>
                    <a:p>
                      <a:pPr algn="ctr"/>
                      <a:r>
                        <a:rPr kumimoji="1" lang="en-US" altLang="ja-JP" sz="1200" dirty="0" smtClean="0">
                          <a:latin typeface="+mn-ea"/>
                          <a:ea typeface="+mn-ea"/>
                        </a:rPr>
                        <a:t>1,53</a:t>
                      </a:r>
                      <a:r>
                        <a:rPr kumimoji="1" lang="en-US" altLang="ja-JP" sz="1200" dirty="0" smtClean="0">
                          <a:latin typeface="+mj-ea"/>
                          <a:ea typeface="+mj-ea"/>
                        </a:rPr>
                        <a:t>5</a:t>
                      </a:r>
                      <a:r>
                        <a:rPr kumimoji="1" lang="ja-JP" altLang="en-US" sz="1100" dirty="0" smtClean="0"/>
                        <a:t>人</a:t>
                      </a:r>
                      <a:endParaRPr kumimoji="1" lang="ja-JP" altLang="en-US" sz="1100" dirty="0"/>
                    </a:p>
                  </a:txBody>
                  <a:tcPr marL="99038" marR="99038" marT="45761" marB="45761"/>
                </a:tc>
                <a:tc>
                  <a:txBody>
                    <a:bodyPr/>
                    <a:lstStyle/>
                    <a:p>
                      <a:pPr algn="ctr"/>
                      <a:r>
                        <a:rPr kumimoji="1" lang="en-US" altLang="ja-JP" sz="1200" dirty="0" smtClean="0">
                          <a:latin typeface="+mj-ea"/>
                          <a:ea typeface="+mj-ea"/>
                        </a:rPr>
                        <a:t>9.6</a:t>
                      </a:r>
                      <a:r>
                        <a:rPr kumimoji="1" lang="en-US" altLang="ja-JP" sz="1100" dirty="0" smtClean="0"/>
                        <a:t>%</a:t>
                      </a:r>
                      <a:endParaRPr kumimoji="1" lang="ja-JP" altLang="en-US" sz="1100" dirty="0"/>
                    </a:p>
                  </a:txBody>
                  <a:tcPr marL="99038" marR="99038" marT="45761" marB="45761"/>
                </a:tc>
              </a:tr>
            </a:tbl>
          </a:graphicData>
        </a:graphic>
      </p:graphicFrame>
      <p:sp>
        <p:nvSpPr>
          <p:cNvPr id="16404" name="テキスト ボックス 26"/>
          <p:cNvSpPr txBox="1">
            <a:spLocks noChangeArrowheads="1"/>
          </p:cNvSpPr>
          <p:nvPr/>
        </p:nvSpPr>
        <p:spPr bwMode="auto">
          <a:xfrm>
            <a:off x="8151813" y="4436308"/>
            <a:ext cx="144852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r>
              <a:rPr lang="ja-JP" altLang="en-US" sz="1000">
                <a:solidFill>
                  <a:srgbClr val="000000"/>
                </a:solidFill>
              </a:rPr>
              <a:t>個人宅での体操の集い</a:t>
            </a:r>
          </a:p>
        </p:txBody>
      </p:sp>
      <p:sp>
        <p:nvSpPr>
          <p:cNvPr id="16405" name="テキスト ボックス 27"/>
          <p:cNvSpPr txBox="1">
            <a:spLocks noChangeArrowheads="1"/>
          </p:cNvSpPr>
          <p:nvPr/>
        </p:nvSpPr>
        <p:spPr bwMode="auto">
          <a:xfrm>
            <a:off x="5186893" y="4456944"/>
            <a:ext cx="2855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r>
              <a:rPr lang="en-US" altLang="ja-JP" sz="1000" dirty="0">
                <a:solidFill>
                  <a:srgbClr val="000000"/>
                </a:solidFill>
              </a:rPr>
              <a:t>※</a:t>
            </a:r>
            <a:r>
              <a:rPr lang="ja-JP" altLang="en-US" sz="1000" dirty="0">
                <a:solidFill>
                  <a:srgbClr val="000000"/>
                </a:solidFill>
              </a:rPr>
              <a:t>要支援</a:t>
            </a:r>
            <a:r>
              <a:rPr lang="en-US" altLang="ja-JP" sz="1000" dirty="0">
                <a:solidFill>
                  <a:srgbClr val="000000"/>
                </a:solidFill>
              </a:rPr>
              <a:t>1</a:t>
            </a:r>
            <a:r>
              <a:rPr lang="ja-JP" altLang="en-US" sz="1000" dirty="0">
                <a:solidFill>
                  <a:srgbClr val="000000"/>
                </a:solidFill>
              </a:rPr>
              <a:t>～要介護</a:t>
            </a:r>
            <a:r>
              <a:rPr lang="en-US" altLang="ja-JP" sz="1000" dirty="0">
                <a:solidFill>
                  <a:srgbClr val="000000"/>
                </a:solidFill>
              </a:rPr>
              <a:t>4</a:t>
            </a:r>
            <a:r>
              <a:rPr lang="ja-JP" altLang="en-US" sz="1000" dirty="0">
                <a:solidFill>
                  <a:srgbClr val="000000"/>
                </a:solidFill>
              </a:rPr>
              <a:t>の高齢者８８人が含まれる。</a:t>
            </a:r>
          </a:p>
        </p:txBody>
      </p:sp>
      <p:graphicFrame>
        <p:nvGraphicFramePr>
          <p:cNvPr id="25" name="表 24"/>
          <p:cNvGraphicFramePr>
            <a:graphicFrameLocks noGrp="1"/>
          </p:cNvGraphicFramePr>
          <p:nvPr/>
        </p:nvGraphicFramePr>
        <p:xfrm>
          <a:off x="144501" y="2082800"/>
          <a:ext cx="3119702" cy="1800226"/>
        </p:xfrm>
        <a:graphic>
          <a:graphicData uri="http://schemas.openxmlformats.org/drawingml/2006/table">
            <a:tbl>
              <a:tblPr>
                <a:tableStyleId>{5C22544A-7EE6-4342-B048-85BDC9FD1C3A}</a:tableStyleId>
              </a:tblPr>
              <a:tblGrid>
                <a:gridCol w="1194689"/>
                <a:gridCol w="830755"/>
                <a:gridCol w="656007"/>
                <a:gridCol w="438251"/>
              </a:tblGrid>
              <a:tr h="260294">
                <a:tc rowSpan="2">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vMerge="1">
                  <a:txBody>
                    <a:bodyPr/>
                    <a:lstStyle/>
                    <a:p>
                      <a:endParaRPr kumimoji="1" lang="ja-JP" altLang="en-US"/>
                    </a:p>
                  </a:txBody>
                  <a:tcP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gridSpan="2">
                  <a:txBody>
                    <a:bodyPr/>
                    <a:lstStyle/>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66,861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16,017</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24.0</a:t>
                      </a:r>
                      <a:endParaRPr kumimoji="1" lang="en-US" altLang="ja-JP" sz="1200" u="none" strike="noStrike" kern="1200" dirty="0">
                        <a:solidFill>
                          <a:schemeClr val="dk1"/>
                        </a:solidFill>
                        <a:effectLst/>
                        <a:latin typeface="+mn-lt"/>
                        <a:ea typeface="ＭＳ Ｐゴシック" pitchFamily="50" charset="-128"/>
                        <a:cs typeface="+mn-cs"/>
                      </a:endParaRPr>
                    </a:p>
                  </a:txBody>
                  <a:tcPr marL="10318" marR="10318"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8,226</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12.3</a:t>
                      </a:r>
                      <a:endParaRPr kumimoji="1" lang="en-US" altLang="ja-JP" sz="1200" u="none" strike="noStrike" kern="1200" dirty="0">
                        <a:solidFill>
                          <a:schemeClr val="dk1"/>
                        </a:solidFill>
                        <a:effectLst/>
                        <a:latin typeface="+mn-lt"/>
                        <a:ea typeface="ＭＳ Ｐゴシック" pitchFamily="50" charset="-128"/>
                        <a:cs typeface="+mn-cs"/>
                      </a:endParaRPr>
                    </a:p>
                  </a:txBody>
                  <a:tcPr marL="10318" marR="10318"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0294">
                <a:tc gridSpan="2">
                  <a:txBody>
                    <a:bodyPr/>
                    <a:lstStyle/>
                    <a:p>
                      <a:pPr marL="0" algn="l" defTabSz="914400" rtl="0" eaLnBrk="1" fontAlgn="ctr" latinLnBrk="0" hangingPunct="1"/>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4,700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30" name="正方形/長方形 29"/>
          <p:cNvSpPr/>
          <p:nvPr/>
        </p:nvSpPr>
        <p:spPr>
          <a:xfrm>
            <a:off x="113535" y="1827213"/>
            <a:ext cx="1903810"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pic>
        <p:nvPicPr>
          <p:cNvPr id="16441" name="Picture 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7958" y="3213108"/>
            <a:ext cx="163724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グラフ 26"/>
          <p:cNvGraphicFramePr>
            <a:graphicFrameLocks noGrp="1"/>
          </p:cNvGraphicFramePr>
          <p:nvPr>
            <p:extLst>
              <p:ext uri="{D42A27DB-BD31-4B8C-83A1-F6EECF244321}">
                <p14:modId xmlns:p14="http://schemas.microsoft.com/office/powerpoint/2010/main" val="3571926535"/>
              </p:ext>
            </p:extLst>
          </p:nvPr>
        </p:nvGraphicFramePr>
        <p:xfrm>
          <a:off x="54108" y="4266000"/>
          <a:ext cx="468000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536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7690" y="2182558"/>
            <a:ext cx="1500792" cy="15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3787635" y="2572696"/>
            <a:ext cx="1203694" cy="230832"/>
          </a:xfrm>
          <a:prstGeom prst="rect">
            <a:avLst/>
          </a:prstGeom>
          <a:noFill/>
        </p:spPr>
        <p:txBody>
          <a:bodyPr wrap="square" rtlCol="0">
            <a:spAutoFit/>
          </a:bodyPr>
          <a:lstStyle/>
          <a:p>
            <a:pPr fontAlgn="base">
              <a:spcBef>
                <a:spcPct val="0"/>
              </a:spcBef>
              <a:spcAft>
                <a:spcPct val="0"/>
              </a:spcAft>
            </a:pPr>
            <a:r>
              <a:rPr lang="ja-JP" altLang="en-US" sz="900" b="1" dirty="0">
                <a:solidFill>
                  <a:prstClr val="black"/>
                </a:solidFill>
                <a:latin typeface="Arial" pitchFamily="34" charset="0"/>
              </a:rPr>
              <a:t>岡山県</a:t>
            </a:r>
            <a:endParaRPr lang="ja-JP" altLang="en-US" sz="800" b="1" dirty="0">
              <a:solidFill>
                <a:prstClr val="black"/>
              </a:solidFill>
              <a:latin typeface="Arial" pitchFamily="34" charset="0"/>
            </a:endParaRPr>
          </a:p>
        </p:txBody>
      </p:sp>
      <p:sp>
        <p:nvSpPr>
          <p:cNvPr id="22" name="テキスト ボックス 21"/>
          <p:cNvSpPr txBox="1"/>
          <p:nvPr/>
        </p:nvSpPr>
        <p:spPr>
          <a:xfrm>
            <a:off x="3328443" y="2199928"/>
            <a:ext cx="1203694" cy="230832"/>
          </a:xfrm>
          <a:prstGeom prst="rect">
            <a:avLst/>
          </a:prstGeom>
          <a:noFill/>
        </p:spPr>
        <p:txBody>
          <a:bodyPr wrap="square" rtlCol="0">
            <a:spAutoFit/>
          </a:bodyPr>
          <a:lstStyle/>
          <a:p>
            <a:pPr fontAlgn="base">
              <a:spcBef>
                <a:spcPct val="0"/>
              </a:spcBef>
              <a:spcAft>
                <a:spcPct val="0"/>
              </a:spcAft>
            </a:pPr>
            <a:r>
              <a:rPr lang="ja-JP" altLang="en-US" sz="900" dirty="0">
                <a:solidFill>
                  <a:prstClr val="black"/>
                </a:solidFill>
                <a:latin typeface="Arial" pitchFamily="34" charset="0"/>
              </a:rPr>
              <a:t>鳥取県</a:t>
            </a:r>
            <a:endParaRPr lang="ja-JP" altLang="en-US" sz="800" dirty="0">
              <a:solidFill>
                <a:prstClr val="black"/>
              </a:solidFill>
              <a:latin typeface="Arial" pitchFamily="34" charset="0"/>
            </a:endParaRPr>
          </a:p>
        </p:txBody>
      </p:sp>
      <p:sp>
        <p:nvSpPr>
          <p:cNvPr id="23" name="テキスト ボックス 22"/>
          <p:cNvSpPr txBox="1"/>
          <p:nvPr/>
        </p:nvSpPr>
        <p:spPr>
          <a:xfrm>
            <a:off x="4571119" y="2609116"/>
            <a:ext cx="323165" cy="737149"/>
          </a:xfrm>
          <a:prstGeom prst="rect">
            <a:avLst/>
          </a:prstGeom>
          <a:noFill/>
        </p:spPr>
        <p:txBody>
          <a:bodyPr vert="eaVert" wrap="square" rtlCol="0" anchor="b">
            <a:spAutoFit/>
          </a:bodyPr>
          <a:lstStyle/>
          <a:p>
            <a:pPr fontAlgn="base">
              <a:spcBef>
                <a:spcPct val="0"/>
              </a:spcBef>
              <a:spcAft>
                <a:spcPct val="0"/>
              </a:spcAft>
            </a:pPr>
            <a:r>
              <a:rPr lang="ja-JP" altLang="en-US" sz="900" dirty="0">
                <a:solidFill>
                  <a:prstClr val="black"/>
                </a:solidFill>
                <a:latin typeface="Arial" pitchFamily="34" charset="0"/>
              </a:rPr>
              <a:t>兵庫県</a:t>
            </a:r>
            <a:endParaRPr lang="ja-JP" altLang="en-US" sz="800" dirty="0">
              <a:solidFill>
                <a:prstClr val="black"/>
              </a:solidFill>
              <a:latin typeface="Arial" pitchFamily="34" charset="0"/>
            </a:endParaRPr>
          </a:p>
        </p:txBody>
      </p:sp>
      <p:sp>
        <p:nvSpPr>
          <p:cNvPr id="24" name="テキスト ボックス 23"/>
          <p:cNvSpPr txBox="1"/>
          <p:nvPr/>
        </p:nvSpPr>
        <p:spPr>
          <a:xfrm>
            <a:off x="3226300" y="3005564"/>
            <a:ext cx="323165" cy="737149"/>
          </a:xfrm>
          <a:prstGeom prst="rect">
            <a:avLst/>
          </a:prstGeom>
          <a:noFill/>
        </p:spPr>
        <p:txBody>
          <a:bodyPr vert="eaVert" wrap="square" rtlCol="0" anchor="b">
            <a:spAutoFit/>
          </a:bodyPr>
          <a:lstStyle/>
          <a:p>
            <a:pPr fontAlgn="base">
              <a:spcBef>
                <a:spcPct val="0"/>
              </a:spcBef>
              <a:spcAft>
                <a:spcPct val="0"/>
              </a:spcAft>
            </a:pPr>
            <a:r>
              <a:rPr lang="ja-JP" altLang="en-US" sz="900" dirty="0">
                <a:solidFill>
                  <a:prstClr val="black"/>
                </a:solidFill>
                <a:latin typeface="Arial" pitchFamily="34" charset="0"/>
              </a:rPr>
              <a:t>広島県</a:t>
            </a:r>
            <a:endParaRPr lang="ja-JP" altLang="en-US" sz="800" dirty="0">
              <a:solidFill>
                <a:prstClr val="black"/>
              </a:solidFill>
              <a:latin typeface="Arial" pitchFamily="34" charset="0"/>
            </a:endParaRPr>
          </a:p>
        </p:txBody>
      </p:sp>
      <p:sp>
        <p:nvSpPr>
          <p:cNvPr id="26" name="角丸四角形吹き出し 25"/>
          <p:cNvSpPr/>
          <p:nvPr/>
        </p:nvSpPr>
        <p:spPr>
          <a:xfrm>
            <a:off x="3594491" y="3409428"/>
            <a:ext cx="671657" cy="306467"/>
          </a:xfrm>
          <a:prstGeom prst="wedgeRoundRectCallout">
            <a:avLst>
              <a:gd name="adj1" fmla="val -7239"/>
              <a:gd name="adj2" fmla="val -9397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a:solidFill>
                  <a:prstClr val="black"/>
                </a:solidFill>
              </a:rPr>
              <a:t>総社市</a:t>
            </a:r>
          </a:p>
        </p:txBody>
      </p:sp>
      <p:sp>
        <p:nvSpPr>
          <p:cNvPr id="29" name="スライド番号プレースホルダー 3"/>
          <p:cNvSpPr>
            <a:spLocks noGrp="1"/>
          </p:cNvSpPr>
          <p:nvPr>
            <p:ph type="sldNum" sz="quarter" idx="12"/>
          </p:nvPr>
        </p:nvSpPr>
        <p:spPr>
          <a:xfrm>
            <a:off x="7545584" y="6520997"/>
            <a:ext cx="2311400" cy="365125"/>
          </a:xfrm>
        </p:spPr>
        <p:txBody>
          <a:bodyPr/>
          <a:lstStyle/>
          <a:p>
            <a:fld id="{32927FFD-3D24-4EC2-AEC8-E83A8D96C0AC}" type="slidenum">
              <a:rPr lang="ja-JP" altLang="en-US" sz="1600" smtClean="0">
                <a:solidFill>
                  <a:prstClr val="black"/>
                </a:solidFill>
              </a:rPr>
              <a:pPr/>
              <a:t>11</a:t>
            </a:fld>
            <a:endParaRPr lang="ja-JP" altLang="en-US" sz="1600" dirty="0">
              <a:solidFill>
                <a:prstClr val="black"/>
              </a:solidFill>
            </a:endParaRPr>
          </a:p>
        </p:txBody>
      </p:sp>
    </p:spTree>
    <p:extLst>
      <p:ext uri="{BB962C8B-B14F-4D97-AF65-F5344CB8AC3E}">
        <p14:creationId xmlns:p14="http://schemas.microsoft.com/office/powerpoint/2010/main" val="145254866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5501634" y="1852082"/>
            <a:ext cx="3691422" cy="219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1859" y="3848268"/>
            <a:ext cx="4823239" cy="283154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2400" b="1" dirty="0">
              <a:solidFill>
                <a:prstClr val="black"/>
              </a:solidFill>
              <a:latin typeface="HGｺﾞｼｯｸM"/>
              <a:ea typeface="HGｺﾞｼｯｸM"/>
            </a:endParaRPr>
          </a:p>
        </p:txBody>
      </p:sp>
      <p:sp>
        <p:nvSpPr>
          <p:cNvPr id="7" name="正方形/長方形 6"/>
          <p:cNvSpPr/>
          <p:nvPr/>
        </p:nvSpPr>
        <p:spPr>
          <a:xfrm>
            <a:off x="1" y="791"/>
            <a:ext cx="99107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base">
              <a:spcBef>
                <a:spcPct val="0"/>
              </a:spcBef>
              <a:spcAft>
                <a:spcPct val="0"/>
              </a:spcAft>
            </a:pPr>
            <a:r>
              <a:rPr lang="ja-JP" altLang="en-US" sz="2400" b="1" dirty="0" smtClean="0">
                <a:solidFill>
                  <a:prstClr val="black"/>
                </a:solidFill>
                <a:latin typeface="HG丸ｺﾞｼｯｸM-PRO" pitchFamily="50" charset="-128"/>
                <a:ea typeface="HG丸ｺﾞｼｯｸM-PRO" pitchFamily="50" charset="-128"/>
              </a:rPr>
              <a:t>社会参加と介護予防効果の関係について</a:t>
            </a:r>
          </a:p>
        </p:txBody>
      </p:sp>
      <p:sp>
        <p:nvSpPr>
          <p:cNvPr id="9" name="テキスト ボックス 136"/>
          <p:cNvSpPr txBox="1">
            <a:spLocks noChangeArrowheads="1"/>
          </p:cNvSpPr>
          <p:nvPr/>
        </p:nvSpPr>
        <p:spPr bwMode="auto">
          <a:xfrm>
            <a:off x="84638" y="548682"/>
            <a:ext cx="9716200"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dirty="0" smtClean="0">
                <a:solidFill>
                  <a:prstClr val="black"/>
                </a:solidFill>
              </a:rPr>
              <a:t>スポーツ関係・ボランティア・趣味関係のグループ等への社会参加の割合が高い地域ほど、転倒や</a:t>
            </a:r>
            <a:endParaRPr lang="en-US" altLang="ja-JP" dirty="0" smtClean="0">
              <a:solidFill>
                <a:prstClr val="black"/>
              </a:solidFill>
            </a:endParaRPr>
          </a:p>
          <a:p>
            <a:r>
              <a:rPr lang="ja-JP" altLang="en-US" dirty="0" smtClean="0">
                <a:solidFill>
                  <a:prstClr val="black"/>
                </a:solidFill>
              </a:rPr>
              <a:t>認知症や</a:t>
            </a:r>
            <a:r>
              <a:rPr lang="ja-JP" altLang="en-US" dirty="0" err="1" smtClean="0">
                <a:solidFill>
                  <a:prstClr val="black"/>
                </a:solidFill>
              </a:rPr>
              <a:t>うつの</a:t>
            </a:r>
            <a:r>
              <a:rPr lang="ja-JP" altLang="en-US" dirty="0" smtClean="0">
                <a:solidFill>
                  <a:prstClr val="black"/>
                </a:solidFill>
              </a:rPr>
              <a:t>リスクが低い傾向がみられる。</a:t>
            </a:r>
            <a:endParaRPr lang="ja-JP" altLang="en-US" dirty="0">
              <a:solidFill>
                <a:prstClr val="black"/>
              </a:solidFill>
            </a:endParaRPr>
          </a:p>
        </p:txBody>
      </p:sp>
      <p:sp>
        <p:nvSpPr>
          <p:cNvPr id="18" name="角丸四角形 17"/>
          <p:cNvSpPr/>
          <p:nvPr/>
        </p:nvSpPr>
        <p:spPr bwMode="auto">
          <a:xfrm>
            <a:off x="4953016" y="3987800"/>
            <a:ext cx="4925484" cy="2819400"/>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base">
              <a:spcBef>
                <a:spcPct val="0"/>
              </a:spcBef>
              <a:spcAft>
                <a:spcPct val="0"/>
              </a:spcAft>
              <a:defRPr/>
            </a:pPr>
            <a:endParaRPr lang="ja-JP" altLang="en-US" sz="1100" dirty="0">
              <a:solidFill>
                <a:prstClr val="black">
                  <a:lumMod val="65000"/>
                  <a:lumOff val="35000"/>
                </a:prstClr>
              </a:solidFill>
              <a:latin typeface="ＭＳ Ｐゴシック"/>
            </a:endParaRPr>
          </a:p>
        </p:txBody>
      </p:sp>
      <p:sp>
        <p:nvSpPr>
          <p:cNvPr id="19" name="テキスト ボックス 18"/>
          <p:cNvSpPr txBox="1"/>
          <p:nvPr/>
        </p:nvSpPr>
        <p:spPr>
          <a:xfrm>
            <a:off x="116468" y="1556792"/>
            <a:ext cx="4602512" cy="1738938"/>
          </a:xfrm>
          <a:prstGeom prst="rect">
            <a:avLst/>
          </a:prstGeom>
          <a:noFill/>
        </p:spPr>
        <p:txBody>
          <a:bodyPr wrap="square" rtlCol="0">
            <a:spAutoFit/>
          </a:bodyPr>
          <a:lstStyle/>
          <a:p>
            <a:r>
              <a:rPr lang="en-US" altLang="ja-JP" sz="1100" dirty="0" smtClean="0">
                <a:solidFill>
                  <a:prstClr val="black"/>
                </a:solidFill>
              </a:rPr>
              <a:t>2010</a:t>
            </a:r>
            <a:r>
              <a:rPr lang="ja-JP" altLang="en-US" sz="1100" dirty="0">
                <a:solidFill>
                  <a:prstClr val="black"/>
                </a:solidFill>
              </a:rPr>
              <a:t>年</a:t>
            </a:r>
            <a:r>
              <a:rPr lang="en-US" altLang="ja-JP" sz="1100" dirty="0">
                <a:solidFill>
                  <a:prstClr val="black"/>
                </a:solidFill>
              </a:rPr>
              <a:t>8</a:t>
            </a:r>
            <a:r>
              <a:rPr lang="ja-JP" altLang="en-US" sz="1100" dirty="0">
                <a:solidFill>
                  <a:prstClr val="black"/>
                </a:solidFill>
              </a:rPr>
              <a:t>月～</a:t>
            </a:r>
            <a:r>
              <a:rPr lang="en-US" altLang="ja-JP" sz="1100" dirty="0">
                <a:solidFill>
                  <a:prstClr val="black"/>
                </a:solidFill>
              </a:rPr>
              <a:t>2012</a:t>
            </a:r>
            <a:r>
              <a:rPr lang="ja-JP" altLang="en-US" sz="1100" dirty="0">
                <a:solidFill>
                  <a:prstClr val="black"/>
                </a:solidFill>
              </a:rPr>
              <a:t>年</a:t>
            </a:r>
            <a:r>
              <a:rPr lang="en-US" altLang="ja-JP" sz="1100" dirty="0">
                <a:solidFill>
                  <a:prstClr val="black"/>
                </a:solidFill>
              </a:rPr>
              <a:t>1</a:t>
            </a:r>
            <a:r>
              <a:rPr lang="ja-JP" altLang="en-US" sz="1100" dirty="0">
                <a:solidFill>
                  <a:prstClr val="black"/>
                </a:solidFill>
              </a:rPr>
              <a:t>月にかけて，北海道，東北，関東，東海，関西，中国，九州，沖縄地方に分布する</a:t>
            </a:r>
            <a:r>
              <a:rPr lang="en-US" altLang="ja-JP" sz="1100" dirty="0">
                <a:solidFill>
                  <a:prstClr val="black"/>
                </a:solidFill>
              </a:rPr>
              <a:t>31</a:t>
            </a:r>
            <a:r>
              <a:rPr lang="ja-JP" altLang="en-US" sz="1100" dirty="0">
                <a:solidFill>
                  <a:prstClr val="black"/>
                </a:solidFill>
              </a:rPr>
              <a:t>自治体に居住する高齢者のうち，要介護認定を受けていない高齢者</a:t>
            </a:r>
            <a:r>
              <a:rPr lang="en-US" altLang="ja-JP" sz="1100" dirty="0">
                <a:solidFill>
                  <a:prstClr val="black"/>
                </a:solidFill>
              </a:rPr>
              <a:t>169,201</a:t>
            </a:r>
            <a:r>
              <a:rPr lang="ja-JP" altLang="en-US" sz="1100" dirty="0">
                <a:solidFill>
                  <a:prstClr val="black"/>
                </a:solidFill>
              </a:rPr>
              <a:t>人を対象に，郵送調査</a:t>
            </a:r>
            <a:r>
              <a:rPr lang="ja-JP" altLang="en-US" sz="1100" dirty="0" smtClean="0">
                <a:solidFill>
                  <a:prstClr val="black"/>
                </a:solidFill>
              </a:rPr>
              <a:t>（一部の自治体は訪問</a:t>
            </a:r>
            <a:r>
              <a:rPr lang="ja-JP" altLang="en-US" sz="1100" dirty="0">
                <a:solidFill>
                  <a:prstClr val="black"/>
                </a:solidFill>
              </a:rPr>
              <a:t>調査）</a:t>
            </a:r>
            <a:r>
              <a:rPr lang="ja-JP" altLang="en-US" sz="1100" dirty="0" smtClean="0">
                <a:solidFill>
                  <a:prstClr val="black"/>
                </a:solidFill>
              </a:rPr>
              <a:t>を実施。</a:t>
            </a:r>
            <a:endParaRPr lang="en-US" altLang="ja-JP" sz="1100" dirty="0" smtClean="0">
              <a:solidFill>
                <a:prstClr val="black"/>
              </a:solidFill>
            </a:endParaRPr>
          </a:p>
          <a:p>
            <a:r>
              <a:rPr lang="en-US" altLang="ja-JP" sz="1100" dirty="0" smtClean="0">
                <a:solidFill>
                  <a:prstClr val="black"/>
                </a:solidFill>
              </a:rPr>
              <a:t>112,123</a:t>
            </a:r>
            <a:r>
              <a:rPr lang="ja-JP" altLang="en-US" sz="1100" dirty="0">
                <a:solidFill>
                  <a:prstClr val="black"/>
                </a:solidFill>
              </a:rPr>
              <a:t>人</a:t>
            </a:r>
            <a:r>
              <a:rPr lang="ja-JP" altLang="en-US" sz="1100" dirty="0" smtClean="0">
                <a:solidFill>
                  <a:prstClr val="black"/>
                </a:solidFill>
              </a:rPr>
              <a:t>から回答。</a:t>
            </a:r>
            <a:endParaRPr lang="en-US" altLang="ja-JP" sz="1100" dirty="0" smtClean="0">
              <a:solidFill>
                <a:prstClr val="black"/>
              </a:solidFill>
            </a:endParaRPr>
          </a:p>
          <a:p>
            <a:r>
              <a:rPr lang="ja-JP" altLang="en-US" sz="1100" dirty="0" smtClean="0">
                <a:solidFill>
                  <a:prstClr val="black"/>
                </a:solidFill>
              </a:rPr>
              <a:t>（</a:t>
            </a:r>
            <a:r>
              <a:rPr lang="ja-JP" altLang="en-US" sz="1100" dirty="0">
                <a:solidFill>
                  <a:prstClr val="black"/>
                </a:solidFill>
              </a:rPr>
              <a:t>回収率</a:t>
            </a:r>
            <a:r>
              <a:rPr lang="en-US" altLang="ja-JP" sz="1100" dirty="0">
                <a:solidFill>
                  <a:prstClr val="black"/>
                </a:solidFill>
              </a:rPr>
              <a:t>66.3%</a:t>
            </a:r>
            <a:r>
              <a:rPr lang="ja-JP" altLang="en-US" sz="1100" dirty="0" smtClean="0">
                <a:solidFill>
                  <a:prstClr val="black"/>
                </a:solidFill>
              </a:rPr>
              <a:t>）</a:t>
            </a:r>
            <a:endParaRPr lang="ja-JP" altLang="en-US" sz="1100" dirty="0">
              <a:solidFill>
                <a:prstClr val="black"/>
              </a:solidFill>
            </a:endParaRPr>
          </a:p>
          <a:p>
            <a:endParaRPr lang="en-US" altLang="ja-JP" sz="800" dirty="0" smtClean="0">
              <a:solidFill>
                <a:prstClr val="black"/>
              </a:solidFill>
              <a:latin typeface="ＭＳ Ｐゴシック"/>
            </a:endParaRPr>
          </a:p>
          <a:p>
            <a:r>
              <a:rPr lang="en-US" altLang="ja-JP" sz="1100" dirty="0" smtClean="0">
                <a:solidFill>
                  <a:prstClr val="black"/>
                </a:solidFill>
                <a:latin typeface="ＭＳ Ｐゴシック"/>
              </a:rPr>
              <a:t>【</a:t>
            </a:r>
            <a:r>
              <a:rPr lang="ja-JP" altLang="en-US" sz="1100" dirty="0" smtClean="0">
                <a:solidFill>
                  <a:prstClr val="black"/>
                </a:solidFill>
                <a:latin typeface="ＭＳ Ｐゴシック"/>
              </a:rPr>
              <a:t>研究デザインと分析方法</a:t>
            </a:r>
            <a:r>
              <a:rPr lang="en-US" altLang="ja-JP" sz="1100" dirty="0" smtClean="0">
                <a:solidFill>
                  <a:prstClr val="black"/>
                </a:solidFill>
                <a:latin typeface="ＭＳ Ｐゴシック"/>
              </a:rPr>
              <a:t>】 </a:t>
            </a:r>
          </a:p>
          <a:p>
            <a:r>
              <a:rPr lang="ja-JP" altLang="en-US" sz="1100" dirty="0" smtClean="0">
                <a:solidFill>
                  <a:prstClr val="black"/>
                </a:solidFill>
                <a:latin typeface="ＭＳ Ｐゴシック"/>
              </a:rPr>
              <a:t>研究デザイン：横断研究</a:t>
            </a:r>
            <a:endParaRPr lang="en-US" altLang="ja-JP" sz="1100" dirty="0" smtClean="0">
              <a:solidFill>
                <a:prstClr val="black"/>
              </a:solidFill>
              <a:latin typeface="ＭＳ Ｐゴシック"/>
            </a:endParaRPr>
          </a:p>
          <a:p>
            <a:r>
              <a:rPr lang="ja-JP" altLang="en-US" sz="1100" dirty="0" smtClean="0">
                <a:solidFill>
                  <a:prstClr val="black"/>
                </a:solidFill>
                <a:latin typeface="ＭＳ Ｐゴシック"/>
              </a:rPr>
              <a:t>分析方法：地域相関分析</a:t>
            </a:r>
            <a:endParaRPr lang="en-US" altLang="ja-JP" sz="1100" dirty="0" smtClean="0">
              <a:solidFill>
                <a:prstClr val="black"/>
              </a:solidFill>
              <a:latin typeface="ＭＳ Ｐゴシック"/>
            </a:endParaRPr>
          </a:p>
        </p:txBody>
      </p:sp>
      <p:pic>
        <p:nvPicPr>
          <p:cNvPr id="22" name="Picture 1" descr="study_fie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3517" y="2131064"/>
            <a:ext cx="2366260" cy="1638180"/>
          </a:xfrm>
          <a:prstGeom prst="rect">
            <a:avLst/>
          </a:prstGeom>
          <a:noFill/>
          <a:extLst>
            <a:ext uri="{909E8E84-426E-40DD-AFC4-6F175D3DCCD1}">
              <a14:hiddenFill xmlns:a14="http://schemas.microsoft.com/office/drawing/2010/main">
                <a:solidFill>
                  <a:srgbClr val="FFFFFF"/>
                </a:solidFill>
              </a14:hiddenFill>
            </a:ext>
          </a:extLst>
        </p:spPr>
      </p:pic>
      <p:sp>
        <p:nvSpPr>
          <p:cNvPr id="26" name="メモ 25"/>
          <p:cNvSpPr/>
          <p:nvPr/>
        </p:nvSpPr>
        <p:spPr>
          <a:xfrm>
            <a:off x="5001795" y="4018652"/>
            <a:ext cx="4799174"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ja-JP" altLang="en-US" sz="1200" dirty="0" smtClean="0">
                <a:solidFill>
                  <a:prstClr val="black"/>
                </a:solidFill>
              </a:rPr>
              <a:t>ボランティアグループ等の地域組織への参加割合が高い地域ほど、</a:t>
            </a:r>
            <a:endParaRPr lang="en-US" altLang="ja-JP" sz="1200" dirty="0" smtClean="0">
              <a:solidFill>
                <a:prstClr val="black"/>
              </a:solidFill>
            </a:endParaRPr>
          </a:p>
          <a:p>
            <a:r>
              <a:rPr lang="ja-JP" altLang="en-US" sz="1200" dirty="0" smtClean="0">
                <a:solidFill>
                  <a:prstClr val="black"/>
                </a:solidFill>
              </a:rPr>
              <a:t>認知症リスクを有する後期高齢者の割合が少ない相関が認められた。</a:t>
            </a:r>
            <a:endParaRPr lang="en-US" altLang="ja-JP" sz="1200" dirty="0" smtClean="0">
              <a:solidFill>
                <a:prstClr val="black"/>
              </a:solidFill>
            </a:endParaRPr>
          </a:p>
        </p:txBody>
      </p:sp>
      <p:sp>
        <p:nvSpPr>
          <p:cNvPr id="15" name="角丸四角形 14"/>
          <p:cNvSpPr/>
          <p:nvPr/>
        </p:nvSpPr>
        <p:spPr bwMode="auto">
          <a:xfrm>
            <a:off x="4953054" y="1278285"/>
            <a:ext cx="4897940" cy="2664477"/>
          </a:xfrm>
          <a:prstGeom prst="roundRect">
            <a:avLst>
              <a:gd name="adj" fmla="val 5943"/>
            </a:avLst>
          </a:prstGeom>
          <a:noFill/>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a:defRPr/>
            </a:pPr>
            <a:endParaRPr lang="en-US" altLang="ja-JP" sz="1200" b="1" dirty="0">
              <a:solidFill>
                <a:prstClr val="black"/>
              </a:solidFill>
              <a:latin typeface="HGｺﾞｼｯｸM"/>
              <a:ea typeface="HGｺﾞｼｯｸM"/>
            </a:endParaRPr>
          </a:p>
        </p:txBody>
      </p:sp>
      <p:sp>
        <p:nvSpPr>
          <p:cNvPr id="4" name="テキスト ボックス 3"/>
          <p:cNvSpPr txBox="1"/>
          <p:nvPr/>
        </p:nvSpPr>
        <p:spPr>
          <a:xfrm>
            <a:off x="38454" y="6639449"/>
            <a:ext cx="4380228" cy="246221"/>
          </a:xfrm>
          <a:prstGeom prst="rect">
            <a:avLst/>
          </a:prstGeom>
          <a:noFill/>
        </p:spPr>
        <p:txBody>
          <a:bodyPr wrap="none" rtlCol="0">
            <a:spAutoFit/>
          </a:bodyPr>
          <a:lstStyle/>
          <a:p>
            <a:r>
              <a:rPr lang="ja-JP" altLang="en-US" sz="1000" dirty="0" smtClean="0">
                <a:solidFill>
                  <a:prstClr val="black"/>
                </a:solidFill>
              </a:rPr>
              <a:t>図表については、厚生</a:t>
            </a:r>
            <a:r>
              <a:rPr lang="ja-JP" altLang="en-US" sz="1000" dirty="0">
                <a:solidFill>
                  <a:prstClr val="black"/>
                </a:solidFill>
              </a:rPr>
              <a:t>労働科学</a:t>
            </a:r>
            <a:r>
              <a:rPr lang="ja-JP" altLang="en-US" sz="1000" dirty="0" smtClean="0">
                <a:solidFill>
                  <a:prstClr val="black"/>
                </a:solidFill>
              </a:rPr>
              <a:t>研究班（研究代表者：近藤克則氏）からの提供</a:t>
            </a:r>
            <a:endParaRPr lang="ja-JP" altLang="en-US" sz="1000" dirty="0">
              <a:solidFill>
                <a:prstClr val="black"/>
              </a:solidFill>
            </a:endParaRPr>
          </a:p>
        </p:txBody>
      </p:sp>
      <p:pic>
        <p:nvPicPr>
          <p:cNvPr id="17" name="Picture 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21072" y="4529828"/>
            <a:ext cx="4158192" cy="226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メモ 19"/>
          <p:cNvSpPr/>
          <p:nvPr/>
        </p:nvSpPr>
        <p:spPr>
          <a:xfrm>
            <a:off x="312033" y="3874636"/>
            <a:ext cx="4352919"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ja-JP" altLang="en-US" sz="1200" dirty="0" smtClean="0">
                <a:solidFill>
                  <a:prstClr val="black"/>
                </a:solidFill>
              </a:rPr>
              <a:t>趣味関係のグループへの参加割合が高い</a:t>
            </a:r>
            <a:r>
              <a:rPr lang="ja-JP" altLang="en-US" sz="1200" dirty="0">
                <a:solidFill>
                  <a:prstClr val="black"/>
                </a:solidFill>
              </a:rPr>
              <a:t>地域</a:t>
            </a:r>
            <a:r>
              <a:rPr lang="ja-JP" altLang="en-US" sz="1200" dirty="0" smtClean="0">
                <a:solidFill>
                  <a:prstClr val="black"/>
                </a:solidFill>
              </a:rPr>
              <a:t>ほど、</a:t>
            </a:r>
            <a:endParaRPr lang="en-US" altLang="ja-JP" sz="1200" dirty="0" smtClean="0">
              <a:solidFill>
                <a:prstClr val="black"/>
              </a:solidFill>
            </a:endParaRPr>
          </a:p>
          <a:p>
            <a:r>
              <a:rPr lang="ja-JP" altLang="en-US" sz="1200" dirty="0" smtClean="0">
                <a:solidFill>
                  <a:prstClr val="black"/>
                </a:solidFill>
              </a:rPr>
              <a:t>うつ得点（低いほど良い）の平均点が低い相関が認められた。</a:t>
            </a:r>
            <a:endParaRPr lang="en-US" altLang="ja-JP" sz="1200" dirty="0" smtClean="0">
              <a:solidFill>
                <a:prstClr val="black"/>
              </a:solidFill>
            </a:endParaRPr>
          </a:p>
        </p:txBody>
      </p:sp>
      <p:pic>
        <p:nvPicPr>
          <p:cNvPr id="21"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94477" y="4411997"/>
            <a:ext cx="4375356" cy="22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125999" y="3291399"/>
            <a:ext cx="2496277" cy="492443"/>
          </a:xfrm>
          <a:prstGeom prst="rect">
            <a:avLst/>
          </a:prstGeom>
          <a:noFill/>
        </p:spPr>
        <p:txBody>
          <a:bodyPr wrap="square" rtlCol="0">
            <a:spAutoFit/>
          </a:bodyPr>
          <a:lstStyle/>
          <a:p>
            <a:r>
              <a:rPr lang="en-US" altLang="ja-JP" sz="1400" i="1" dirty="0" smtClean="0">
                <a:solidFill>
                  <a:srgbClr val="C00000"/>
                </a:solidFill>
              </a:rPr>
              <a:t>J</a:t>
            </a:r>
            <a:r>
              <a:rPr lang="en-US" altLang="ja-JP" sz="1400" dirty="0" smtClean="0">
                <a:solidFill>
                  <a:prstClr val="black"/>
                </a:solidFill>
              </a:rPr>
              <a:t>AGES</a:t>
            </a:r>
            <a:r>
              <a:rPr lang="ja-JP" altLang="en-US" sz="1200" dirty="0" smtClean="0">
                <a:solidFill>
                  <a:prstClr val="black"/>
                </a:solidFill>
              </a:rPr>
              <a:t>（日本老年学的評価研究）プロジェクト</a:t>
            </a:r>
            <a:endParaRPr lang="ja-JP" altLang="en-US" sz="1200" dirty="0">
              <a:solidFill>
                <a:prstClr val="black"/>
              </a:solidFill>
            </a:endParaRPr>
          </a:p>
        </p:txBody>
      </p:sp>
      <p:sp>
        <p:nvSpPr>
          <p:cNvPr id="28" name="メモ 27"/>
          <p:cNvSpPr/>
          <p:nvPr/>
        </p:nvSpPr>
        <p:spPr>
          <a:xfrm>
            <a:off x="4968544" y="1291132"/>
            <a:ext cx="4873889" cy="474883"/>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r>
              <a:rPr lang="ja-JP" altLang="en-US" sz="1200" dirty="0" smtClean="0">
                <a:solidFill>
                  <a:prstClr val="black"/>
                </a:solidFill>
              </a:rPr>
              <a:t>スポーツ組織への参加割合が高い地域ほど、</a:t>
            </a:r>
            <a:endParaRPr lang="en-US" altLang="ja-JP" sz="1200" dirty="0" smtClean="0">
              <a:solidFill>
                <a:prstClr val="black"/>
              </a:solidFill>
            </a:endParaRPr>
          </a:p>
          <a:p>
            <a:r>
              <a:rPr lang="ja-JP" altLang="en-US" sz="1200" dirty="0" smtClean="0">
                <a:solidFill>
                  <a:prstClr val="black"/>
                </a:solidFill>
              </a:rPr>
              <a:t>過去</a:t>
            </a:r>
            <a:r>
              <a:rPr lang="en-US" altLang="ja-JP" sz="1200" dirty="0" smtClean="0">
                <a:solidFill>
                  <a:prstClr val="black"/>
                </a:solidFill>
              </a:rPr>
              <a:t>1</a:t>
            </a:r>
            <a:r>
              <a:rPr lang="ja-JP" altLang="en-US" sz="1200" dirty="0" smtClean="0">
                <a:solidFill>
                  <a:prstClr val="black"/>
                </a:solidFill>
              </a:rPr>
              <a:t>年間に転倒したことのある前期高齢者が少ない相関が認められた。</a:t>
            </a:r>
            <a:endParaRPr lang="en-US" altLang="ja-JP" sz="1200" dirty="0" smtClean="0">
              <a:solidFill>
                <a:prstClr val="black"/>
              </a:solidFill>
            </a:endParaRPr>
          </a:p>
        </p:txBody>
      </p:sp>
      <p:sp>
        <p:nvSpPr>
          <p:cNvPr id="10" name="テキスト ボックス 9"/>
          <p:cNvSpPr txBox="1"/>
          <p:nvPr/>
        </p:nvSpPr>
        <p:spPr>
          <a:xfrm>
            <a:off x="54261" y="1278288"/>
            <a:ext cx="4829239" cy="246221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b="1" dirty="0" smtClean="0">
                <a:solidFill>
                  <a:prstClr val="black"/>
                </a:solidFill>
                <a:latin typeface="HGｺﾞｼｯｸM"/>
                <a:ea typeface="HGｺﾞｼｯｸM"/>
              </a:rPr>
              <a:t>調査方法</a:t>
            </a:r>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a:p>
            <a:endParaRPr lang="en-US" altLang="ja-JP" sz="1400" b="1" dirty="0">
              <a:solidFill>
                <a:prstClr val="black"/>
              </a:solidFill>
              <a:latin typeface="HGｺﾞｼｯｸM"/>
              <a:ea typeface="HGｺﾞｼｯｸM"/>
            </a:endParaRPr>
          </a:p>
          <a:p>
            <a:endParaRPr lang="en-US" altLang="ja-JP" sz="1400" b="1" dirty="0" smtClean="0">
              <a:solidFill>
                <a:prstClr val="black"/>
              </a:solidFill>
              <a:latin typeface="HGｺﾞｼｯｸM"/>
              <a:ea typeface="HGｺﾞｼｯｸM"/>
            </a:endParaRPr>
          </a:p>
        </p:txBody>
      </p:sp>
      <p:sp>
        <p:nvSpPr>
          <p:cNvPr id="23"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12</a:t>
            </a:fld>
            <a:endParaRPr lang="ja-JP" altLang="en-US" sz="1600" dirty="0">
              <a:solidFill>
                <a:prstClr val="black"/>
              </a:solidFill>
            </a:endParaRPr>
          </a:p>
        </p:txBody>
      </p:sp>
    </p:spTree>
    <p:extLst>
      <p:ext uri="{BB962C8B-B14F-4D97-AF65-F5344CB8AC3E}">
        <p14:creationId xmlns:p14="http://schemas.microsoft.com/office/powerpoint/2010/main" val="340579837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72239" y="5481192"/>
            <a:ext cx="9517057" cy="10801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en-US" sz="1500" u="sng" dirty="0" smtClean="0">
                <a:solidFill>
                  <a:srgbClr val="FF0000"/>
                </a:solidFill>
              </a:rPr>
              <a:t>定年後の社会</a:t>
            </a:r>
            <a:r>
              <a:rPr lang="ja-JP" altLang="en-US" sz="1500" u="sng" dirty="0">
                <a:solidFill>
                  <a:srgbClr val="FF0000"/>
                </a:solidFill>
              </a:rPr>
              <a:t>参加を支援する等を通じて、シニア世代に担い手になってもらうことにより、社会的役割や自己実現を果たすことが、介護予防に</a:t>
            </a:r>
            <a:r>
              <a:rPr lang="ja-JP" altLang="en-US" sz="1500" dirty="0">
                <a:solidFill>
                  <a:prstClr val="black"/>
                </a:solidFill>
              </a:rPr>
              <a:t>もつながる。</a:t>
            </a:r>
            <a:endParaRPr lang="en-US" altLang="ja-JP" sz="1500" dirty="0">
              <a:solidFill>
                <a:prstClr val="black"/>
              </a:solidFill>
            </a:endParaRPr>
          </a:p>
        </p:txBody>
      </p:sp>
      <p:sp>
        <p:nvSpPr>
          <p:cNvPr id="4" name="タイトル 1"/>
          <p:cNvSpPr txBox="1">
            <a:spLocks/>
          </p:cNvSpPr>
          <p:nvPr/>
        </p:nvSpPr>
        <p:spPr bwMode="auto">
          <a:xfrm>
            <a:off x="1" y="3680"/>
            <a:ext cx="9906000" cy="43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b="1" kern="0" dirty="0" smtClean="0">
                <a:solidFill>
                  <a:prstClr val="black"/>
                </a:solidFill>
                <a:latin typeface="HG丸ｺﾞｼｯｸM-PRO" panose="020F0600000000000000" pitchFamily="50" charset="-128"/>
                <a:ea typeface="HG丸ｺﾞｼｯｸM-PRO" panose="020F0600000000000000" pitchFamily="50" charset="-128"/>
              </a:rPr>
              <a:t>これからの介護予防の具体的アプローチについて</a:t>
            </a:r>
            <a:endParaRPr lang="en-US" altLang="ja-JP" sz="2400" b="1" kern="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72239" y="1016696"/>
            <a:ext cx="9517057" cy="1656184"/>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r>
              <a:rPr lang="ja-JP" altLang="en-US" sz="1500" dirty="0" smtClean="0">
                <a:solidFill>
                  <a:prstClr val="black"/>
                </a:solidFill>
              </a:rPr>
              <a:t>　○　リハ職等が、ケアカンファレンス</a:t>
            </a:r>
            <a:r>
              <a:rPr lang="ja-JP" altLang="en-US" sz="1500" dirty="0">
                <a:solidFill>
                  <a:prstClr val="black"/>
                </a:solidFill>
              </a:rPr>
              <a:t>等</a:t>
            </a:r>
            <a:r>
              <a:rPr lang="ja-JP" altLang="en-US" sz="1500" dirty="0" smtClean="0">
                <a:solidFill>
                  <a:prstClr val="black"/>
                </a:solidFill>
              </a:rPr>
              <a:t>に参加することにより、疾病の特徴を踏まえた生活行為の改善の見通しを立てることが可能となり、要支援者等の有する能力を最大限に引き出すための方法を検討しやすくなる。</a:t>
            </a:r>
            <a:endParaRPr lang="en-US" altLang="ja-JP" sz="1500" dirty="0">
              <a:solidFill>
                <a:prstClr val="black"/>
              </a:solidFill>
            </a:endParaRPr>
          </a:p>
          <a:p>
            <a:pPr marL="174625" indent="-174625" algn="just" fontAlgn="base">
              <a:spcBef>
                <a:spcPct val="0"/>
              </a:spcBef>
              <a:spcAft>
                <a:spcPct val="0"/>
              </a:spcAft>
            </a:pPr>
            <a:r>
              <a:rPr lang="ja-JP" altLang="en-US" sz="1500" dirty="0" smtClean="0">
                <a:solidFill>
                  <a:prstClr val="black"/>
                </a:solidFill>
              </a:rPr>
              <a:t>　○　リハ職等が、通所と訪問の双方に一貫して集中的に関わることで、居宅や地域での生活環境を踏まえた適切なアセスメントに基づく</a:t>
            </a:r>
            <a:r>
              <a:rPr lang="en-US" altLang="ja-JP" sz="1500" dirty="0" smtClean="0">
                <a:solidFill>
                  <a:prstClr val="black"/>
                </a:solidFill>
              </a:rPr>
              <a:t>ADL</a:t>
            </a:r>
            <a:r>
              <a:rPr lang="ja-JP" altLang="en-US" sz="1500" dirty="0" smtClean="0">
                <a:solidFill>
                  <a:prstClr val="black"/>
                </a:solidFill>
              </a:rPr>
              <a:t>訓練や</a:t>
            </a:r>
            <a:r>
              <a:rPr lang="en-US" altLang="ja-JP" sz="1500" dirty="0" smtClean="0">
                <a:solidFill>
                  <a:prstClr val="black"/>
                </a:solidFill>
              </a:rPr>
              <a:t>IADL</a:t>
            </a:r>
            <a:r>
              <a:rPr lang="ja-JP" altLang="en-US" sz="1500" dirty="0" smtClean="0">
                <a:solidFill>
                  <a:prstClr val="black"/>
                </a:solidFill>
              </a:rPr>
              <a:t>訓練を提供することにより、「活動」を高めることができる。</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en-US" sz="1500" u="sng" dirty="0" smtClean="0">
                <a:solidFill>
                  <a:srgbClr val="FF0000"/>
                </a:solidFill>
              </a:rPr>
              <a:t>リハ職等が、住民運営の通いの場において、参加者の状態に応じて、安全な動き方等、適切な助言を行うことにより、生活機能の低下の程度にかかわらず、様々な状態の高齢者の参加が可能</a:t>
            </a:r>
            <a:r>
              <a:rPr lang="ja-JP" altLang="en-US" sz="1500" dirty="0" smtClean="0">
                <a:solidFill>
                  <a:prstClr val="black"/>
                </a:solidFill>
              </a:rPr>
              <a:t>となる。</a:t>
            </a:r>
            <a:endParaRPr lang="en-US" altLang="ja-JP" sz="1500" dirty="0" smtClean="0">
              <a:solidFill>
                <a:prstClr val="black"/>
              </a:solidFill>
            </a:endParaRPr>
          </a:p>
        </p:txBody>
      </p:sp>
      <p:sp>
        <p:nvSpPr>
          <p:cNvPr id="6" name="角丸四角形 5"/>
          <p:cNvSpPr/>
          <p:nvPr/>
        </p:nvSpPr>
        <p:spPr>
          <a:xfrm>
            <a:off x="172239" y="2960912"/>
            <a:ext cx="9517057" cy="216024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fontAlgn="base">
              <a:spcBef>
                <a:spcPct val="0"/>
              </a:spcBef>
              <a:spcAft>
                <a:spcPct val="0"/>
              </a:spcAft>
            </a:pPr>
            <a:r>
              <a:rPr lang="ja-JP" altLang="en-US" sz="1500" dirty="0" smtClean="0">
                <a:solidFill>
                  <a:prstClr val="black"/>
                </a:solidFill>
              </a:rPr>
              <a:t>　</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u="sng" dirty="0" smtClean="0">
                <a:solidFill>
                  <a:srgbClr val="FF0000"/>
                </a:solidFill>
              </a:rPr>
              <a:t>市町村が住民</a:t>
            </a:r>
            <a:r>
              <a:rPr lang="ja-JP" altLang="ja-JP" sz="1500" u="sng" dirty="0">
                <a:solidFill>
                  <a:srgbClr val="FF0000"/>
                </a:solidFill>
              </a:rPr>
              <a:t>に対し強い動機付けを行い、住民主体の活動的な通いの場</a:t>
            </a:r>
            <a:r>
              <a:rPr lang="ja-JP" altLang="ja-JP" sz="1500" u="sng" dirty="0" smtClean="0">
                <a:solidFill>
                  <a:srgbClr val="FF0000"/>
                </a:solidFill>
              </a:rPr>
              <a:t>を</a:t>
            </a:r>
            <a:r>
              <a:rPr lang="ja-JP" altLang="en-US" sz="1500" u="sng" dirty="0" smtClean="0">
                <a:solidFill>
                  <a:srgbClr val="FF0000"/>
                </a:solidFill>
              </a:rPr>
              <a:t>創出</a:t>
            </a:r>
            <a:r>
              <a:rPr lang="ja-JP" altLang="ja-JP" sz="1500" dirty="0" smtClean="0">
                <a:solidFill>
                  <a:prstClr val="black"/>
                </a:solidFill>
              </a:rPr>
              <a:t>する。</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住民主体の体操教室などの</a:t>
            </a:r>
            <a:r>
              <a:rPr lang="ja-JP" altLang="en-US" sz="1500" u="sng" dirty="0" smtClean="0">
                <a:solidFill>
                  <a:srgbClr val="FF0000"/>
                </a:solidFill>
              </a:rPr>
              <a:t>通いの場は、高齢者自身が一定の知識を取得した上で指導役を担うことにより役割や生きがいを認識するとともに、幅広い年齢や状態の高齢者が参加することにより、高齢者同士の助け合いや学びの場として魅力的な場に</a:t>
            </a:r>
            <a:r>
              <a:rPr lang="ja-JP" altLang="en-US" sz="1500" dirty="0" smtClean="0">
                <a:solidFill>
                  <a:prstClr val="black"/>
                </a:solidFill>
              </a:rPr>
              <a:t>なる。また、参加している高齢者も指導者として通いの場の運営に参加するという動機づけにもつながっていく。</a:t>
            </a:r>
            <a:endParaRPr lang="en-US" altLang="ja-JP" sz="1500" dirty="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u="sng" dirty="0" smtClean="0">
                <a:solidFill>
                  <a:srgbClr val="FF0000"/>
                </a:solidFill>
              </a:rPr>
              <a:t>市町村</a:t>
            </a:r>
            <a:r>
              <a:rPr lang="ja-JP" altLang="en-US" sz="1500" u="sng" dirty="0">
                <a:solidFill>
                  <a:srgbClr val="FF0000"/>
                </a:solidFill>
              </a:rPr>
              <a:t>の</a:t>
            </a:r>
            <a:r>
              <a:rPr lang="ja-JP" altLang="en-US" sz="1500" u="sng" dirty="0" smtClean="0">
                <a:solidFill>
                  <a:srgbClr val="FF0000"/>
                </a:solidFill>
              </a:rPr>
              <a:t>積極的な広報により、</a:t>
            </a:r>
            <a:r>
              <a:rPr lang="ja-JP" altLang="ja-JP" sz="1500" u="sng" dirty="0" smtClean="0">
                <a:solidFill>
                  <a:srgbClr val="FF0000"/>
                </a:solidFill>
              </a:rPr>
              <a:t>生活</a:t>
            </a:r>
            <a:r>
              <a:rPr lang="ja-JP" altLang="ja-JP" sz="1500" u="sng" dirty="0">
                <a:solidFill>
                  <a:srgbClr val="FF0000"/>
                </a:solidFill>
              </a:rPr>
              <a:t>機能の改善</a:t>
            </a:r>
            <a:r>
              <a:rPr lang="ja-JP" altLang="ja-JP" sz="1500" u="sng" dirty="0" smtClean="0">
                <a:solidFill>
                  <a:srgbClr val="FF0000"/>
                </a:solidFill>
              </a:rPr>
              <a:t>効果</a:t>
            </a:r>
            <a:r>
              <a:rPr lang="ja-JP" altLang="en-US" sz="1500" u="sng" dirty="0" smtClean="0">
                <a:solidFill>
                  <a:srgbClr val="FF0000"/>
                </a:solidFill>
              </a:rPr>
              <a:t>が住民に理解され、更に、</a:t>
            </a:r>
            <a:r>
              <a:rPr lang="ja-JP" altLang="ja-JP" sz="1500" u="sng" dirty="0" smtClean="0">
                <a:solidFill>
                  <a:srgbClr val="FF0000"/>
                </a:solidFill>
              </a:rPr>
              <a:t>実際</a:t>
            </a:r>
            <a:r>
              <a:rPr lang="ja-JP" altLang="ja-JP" sz="1500" u="sng" dirty="0">
                <a:solidFill>
                  <a:srgbClr val="FF0000"/>
                </a:solidFill>
              </a:rPr>
              <a:t>に生活</a:t>
            </a:r>
            <a:r>
              <a:rPr lang="ja-JP" altLang="ja-JP" sz="1500" u="sng" dirty="0" smtClean="0">
                <a:solidFill>
                  <a:srgbClr val="FF0000"/>
                </a:solidFill>
              </a:rPr>
              <a:t>機能</a:t>
            </a:r>
            <a:r>
              <a:rPr lang="ja-JP" altLang="en-US" sz="1500" u="sng" dirty="0" smtClean="0">
                <a:solidFill>
                  <a:srgbClr val="FF0000"/>
                </a:solidFill>
              </a:rPr>
              <a:t>の</a:t>
            </a:r>
            <a:r>
              <a:rPr lang="ja-JP" altLang="ja-JP" sz="1500" u="sng" dirty="0" smtClean="0">
                <a:solidFill>
                  <a:srgbClr val="FF0000"/>
                </a:solidFill>
              </a:rPr>
              <a:t>改善</a:t>
            </a:r>
            <a:r>
              <a:rPr lang="ja-JP" altLang="ja-JP" sz="1500" u="sng" dirty="0">
                <a:solidFill>
                  <a:srgbClr val="FF0000"/>
                </a:solidFill>
              </a:rPr>
              <a:t>した</a:t>
            </a:r>
            <a:r>
              <a:rPr lang="ja-JP" altLang="ja-JP" sz="1500" u="sng" dirty="0" smtClean="0">
                <a:solidFill>
                  <a:srgbClr val="FF0000"/>
                </a:solidFill>
              </a:rPr>
              <a:t>参加者</a:t>
            </a:r>
            <a:r>
              <a:rPr lang="ja-JP" altLang="en-US" sz="1500" u="sng" dirty="0" smtClean="0">
                <a:solidFill>
                  <a:srgbClr val="FF0000"/>
                </a:solidFill>
              </a:rPr>
              <a:t>の声が口コミ等により拡がることで</a:t>
            </a:r>
            <a:r>
              <a:rPr lang="ja-JP" altLang="ja-JP" sz="1500" u="sng" dirty="0" smtClean="0">
                <a:solidFill>
                  <a:srgbClr val="FF0000"/>
                </a:solidFill>
              </a:rPr>
              <a:t>、</a:t>
            </a:r>
            <a:r>
              <a:rPr lang="ja-JP" altLang="ja-JP" sz="1500" u="sng" dirty="0">
                <a:solidFill>
                  <a:srgbClr val="FF0000"/>
                </a:solidFill>
              </a:rPr>
              <a:t>住民主体の通いの場が新たに展開</a:t>
            </a:r>
            <a:r>
              <a:rPr lang="ja-JP" altLang="ja-JP" sz="1500" dirty="0">
                <a:solidFill>
                  <a:prstClr val="black"/>
                </a:solidFill>
              </a:rPr>
              <a:t>されるようになる</a:t>
            </a:r>
            <a:r>
              <a:rPr lang="ja-JP" altLang="ja-JP" sz="1500" dirty="0" smtClean="0">
                <a:solidFill>
                  <a:prstClr val="black"/>
                </a:solidFill>
              </a:rPr>
              <a:t>。</a:t>
            </a:r>
            <a:endParaRPr lang="en-US" altLang="ja-JP" sz="1500" dirty="0" smtClean="0">
              <a:solidFill>
                <a:prstClr val="black"/>
              </a:solidFill>
            </a:endParaRPr>
          </a:p>
          <a:p>
            <a:pPr marL="174625" indent="-174625" algn="just" fontAlgn="base">
              <a:spcBef>
                <a:spcPct val="0"/>
              </a:spcBef>
              <a:spcAft>
                <a:spcPct val="0"/>
              </a:spcAft>
            </a:pPr>
            <a:r>
              <a:rPr lang="ja-JP" altLang="en-US" sz="1500" dirty="0">
                <a:solidFill>
                  <a:prstClr val="black"/>
                </a:solidFill>
              </a:rPr>
              <a:t>　</a:t>
            </a:r>
            <a:r>
              <a:rPr lang="ja-JP" altLang="en-US" sz="1500" dirty="0" smtClean="0">
                <a:solidFill>
                  <a:prstClr val="black"/>
                </a:solidFill>
              </a:rPr>
              <a:t>○　</a:t>
            </a:r>
            <a:r>
              <a:rPr lang="ja-JP" altLang="ja-JP" sz="1500" dirty="0" smtClean="0">
                <a:solidFill>
                  <a:prstClr val="black"/>
                </a:solidFill>
              </a:rPr>
              <a:t>この</a:t>
            </a:r>
            <a:r>
              <a:rPr lang="ja-JP" altLang="en-US" sz="1500" dirty="0" smtClean="0">
                <a:solidFill>
                  <a:prstClr val="black"/>
                </a:solidFill>
              </a:rPr>
              <a:t>ような</a:t>
            </a:r>
            <a:r>
              <a:rPr lang="ja-JP" altLang="ja-JP" sz="1500" dirty="0" smtClean="0">
                <a:solidFill>
                  <a:prstClr val="black"/>
                </a:solidFill>
              </a:rPr>
              <a:t>好循環</a:t>
            </a:r>
            <a:r>
              <a:rPr lang="ja-JP" altLang="en-US" sz="1500" dirty="0" smtClean="0">
                <a:solidFill>
                  <a:prstClr val="black"/>
                </a:solidFill>
              </a:rPr>
              <a:t>が生まれると</a:t>
            </a:r>
            <a:r>
              <a:rPr lang="ja-JP" altLang="ja-JP" sz="1500" dirty="0" smtClean="0">
                <a:solidFill>
                  <a:prstClr val="black"/>
                </a:solidFill>
              </a:rPr>
              <a:t>、住民</a:t>
            </a:r>
            <a:r>
              <a:rPr lang="ja-JP" altLang="ja-JP" sz="1500" dirty="0">
                <a:solidFill>
                  <a:prstClr val="black"/>
                </a:solidFill>
              </a:rPr>
              <a:t>主体の活動的な通いの</a:t>
            </a:r>
            <a:r>
              <a:rPr lang="ja-JP" altLang="ja-JP" sz="1500" dirty="0" smtClean="0">
                <a:solidFill>
                  <a:prstClr val="black"/>
                </a:solidFill>
              </a:rPr>
              <a:t>場</a:t>
            </a:r>
            <a:r>
              <a:rPr lang="ja-JP" altLang="en-US" sz="1500" dirty="0" smtClean="0">
                <a:solidFill>
                  <a:prstClr val="black"/>
                </a:solidFill>
              </a:rPr>
              <a:t>が持続的に拡大していく。</a:t>
            </a:r>
            <a:endParaRPr lang="ja-JP" altLang="ja-JP" sz="1500" dirty="0">
              <a:solidFill>
                <a:prstClr val="black"/>
              </a:solidFill>
            </a:endParaRPr>
          </a:p>
        </p:txBody>
      </p:sp>
      <p:sp>
        <p:nvSpPr>
          <p:cNvPr id="7" name="角丸四角形 6"/>
          <p:cNvSpPr/>
          <p:nvPr/>
        </p:nvSpPr>
        <p:spPr>
          <a:xfrm>
            <a:off x="172252" y="5373216"/>
            <a:ext cx="3628757"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latin typeface="ＭＳ Ｐゴシック"/>
              </a:rPr>
              <a:t>高齢者</a:t>
            </a:r>
            <a:r>
              <a:rPr lang="ja-JP" altLang="en-US" sz="1400" dirty="0" smtClean="0">
                <a:solidFill>
                  <a:prstClr val="black"/>
                </a:solidFill>
                <a:latin typeface="ＭＳ Ｐゴシック"/>
              </a:rPr>
              <a:t>の社会参加を通じた介護予防の推進</a:t>
            </a:r>
            <a:endParaRPr lang="ja-JP" altLang="en-US" sz="1400" dirty="0">
              <a:solidFill>
                <a:prstClr val="black"/>
              </a:solidFill>
              <a:latin typeface="ＭＳ Ｐゴシック"/>
            </a:endParaRPr>
          </a:p>
        </p:txBody>
      </p:sp>
      <p:sp>
        <p:nvSpPr>
          <p:cNvPr id="8" name="角丸四角形 7"/>
          <p:cNvSpPr/>
          <p:nvPr/>
        </p:nvSpPr>
        <p:spPr>
          <a:xfrm>
            <a:off x="172232" y="2852936"/>
            <a:ext cx="2404621"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latin typeface="ＭＳ Ｐゴシック"/>
              </a:rPr>
              <a:t>住民運営の通いの場の充実</a:t>
            </a:r>
            <a:endParaRPr lang="ja-JP" altLang="en-US" sz="1400" dirty="0">
              <a:solidFill>
                <a:prstClr val="black"/>
              </a:solidFill>
              <a:latin typeface="ＭＳ Ｐゴシック"/>
            </a:endParaRPr>
          </a:p>
        </p:txBody>
      </p:sp>
      <p:sp>
        <p:nvSpPr>
          <p:cNvPr id="9" name="角丸四角形 8"/>
          <p:cNvSpPr/>
          <p:nvPr/>
        </p:nvSpPr>
        <p:spPr>
          <a:xfrm>
            <a:off x="172232" y="764704"/>
            <a:ext cx="3340725"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latin typeface="ＭＳ Ｐゴシック"/>
              </a:rPr>
              <a:t>リハ職等を活かした介護予防の機能強化</a:t>
            </a:r>
            <a:endParaRPr lang="ja-JP" altLang="en-US" sz="1400" dirty="0">
              <a:solidFill>
                <a:prstClr val="black"/>
              </a:solidFill>
              <a:latin typeface="ＭＳ Ｐゴシック"/>
            </a:endParaRPr>
          </a:p>
        </p:txBody>
      </p:sp>
      <p:sp>
        <p:nvSpPr>
          <p:cNvPr id="11"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13</a:t>
            </a:fld>
            <a:endParaRPr lang="ja-JP" altLang="en-US" dirty="0">
              <a:solidFill>
                <a:prstClr val="black"/>
              </a:solidFill>
            </a:endParaRPr>
          </a:p>
        </p:txBody>
      </p:sp>
    </p:spTree>
    <p:extLst>
      <p:ext uri="{BB962C8B-B14F-4D97-AF65-F5344CB8AC3E}">
        <p14:creationId xmlns:p14="http://schemas.microsoft.com/office/powerpoint/2010/main" val="1067899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5119147" y="5038795"/>
            <a:ext cx="4141991" cy="828000"/>
          </a:xfrm>
          <a:prstGeom prst="roundRect">
            <a:avLst/>
          </a:prstGeom>
          <a:solidFill>
            <a:srgbClr val="FFF3FF"/>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9" name="角丸四角形 38"/>
          <p:cNvSpPr/>
          <p:nvPr/>
        </p:nvSpPr>
        <p:spPr>
          <a:xfrm>
            <a:off x="5119147" y="4016948"/>
            <a:ext cx="4141991" cy="684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8" name="角丸四角形 37"/>
          <p:cNvSpPr/>
          <p:nvPr/>
        </p:nvSpPr>
        <p:spPr>
          <a:xfrm>
            <a:off x="5119147" y="3429001"/>
            <a:ext cx="4141991" cy="462989"/>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5" name="角丸四角形 34"/>
          <p:cNvSpPr/>
          <p:nvPr/>
        </p:nvSpPr>
        <p:spPr>
          <a:xfrm>
            <a:off x="5119147" y="2793346"/>
            <a:ext cx="4141991" cy="468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7" name="角丸四角形 16"/>
          <p:cNvSpPr/>
          <p:nvPr/>
        </p:nvSpPr>
        <p:spPr>
          <a:xfrm>
            <a:off x="5119147" y="1838982"/>
            <a:ext cx="4141991" cy="79793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0" name="正方形/長方形 29"/>
          <p:cNvSpPr/>
          <p:nvPr/>
        </p:nvSpPr>
        <p:spPr>
          <a:xfrm>
            <a:off x="5048143" y="1820545"/>
            <a:ext cx="4284000" cy="421659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ts val="0"/>
              </a:spcBef>
              <a:spcAft>
                <a:spcPct val="0"/>
              </a:spcAft>
            </a:pPr>
            <a:r>
              <a:rPr lang="ja-JP" altLang="en-US" sz="1400" dirty="0" smtClean="0">
                <a:solidFill>
                  <a:prstClr val="black"/>
                </a:solidFill>
              </a:rPr>
              <a:t>・</a:t>
            </a:r>
            <a:r>
              <a:rPr lang="ja-JP" altLang="en-US" sz="1400" b="1" dirty="0" smtClean="0">
                <a:solidFill>
                  <a:schemeClr val="tx1"/>
                </a:solidFill>
              </a:rPr>
              <a:t>介護予防把握事業</a:t>
            </a:r>
            <a:endParaRPr lang="en-US" altLang="ja-JP" sz="1400" b="1" dirty="0">
              <a:solidFill>
                <a:schemeClr val="tx1"/>
              </a:solidFill>
            </a:endParaRPr>
          </a:p>
          <a:p>
            <a:pPr marL="180000">
              <a:spcBef>
                <a:spcPts val="0"/>
              </a:spcBef>
            </a:pPr>
            <a:r>
              <a:rPr lang="ja-JP" altLang="en-US" sz="1200" dirty="0" smtClean="0">
                <a:solidFill>
                  <a:prstClr val="black"/>
                </a:solidFill>
              </a:rPr>
              <a:t>地域の実情に応じて収集した情報等の活用により、閉じこもり等の何らかの支援を要する者を把握し、介護予防活動へつなげる。</a:t>
            </a:r>
            <a:endParaRPr lang="en-US" altLang="ja-JP" sz="1200" dirty="0" smtClean="0">
              <a:solidFill>
                <a:prstClr val="black"/>
              </a:solidFill>
            </a:endParaRPr>
          </a:p>
          <a:p>
            <a:pPr marL="180000">
              <a:spcBef>
                <a:spcPts val="0"/>
              </a:spcBef>
            </a:pPr>
            <a:endParaRPr lang="en-US" altLang="ja-JP" sz="1400" dirty="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a:solidFill>
                  <a:prstClr val="black"/>
                </a:solidFill>
              </a:rPr>
              <a:t>介護予防普及啓発</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a:solidFill>
                  <a:prstClr val="black"/>
                </a:solidFill>
              </a:rPr>
              <a:t>介護</a:t>
            </a:r>
            <a:r>
              <a:rPr lang="ja-JP" altLang="en-US" sz="1200" dirty="0" smtClean="0">
                <a:solidFill>
                  <a:prstClr val="black"/>
                </a:solidFill>
              </a:rPr>
              <a:t>予防活動の普及・啓発を行う。</a:t>
            </a:r>
            <a:endParaRPr lang="en-US" altLang="ja-JP" sz="1200" dirty="0" smtClean="0">
              <a:solidFill>
                <a:prstClr val="black"/>
              </a:solidFill>
            </a:endParaRPr>
          </a:p>
          <a:p>
            <a:pPr marL="180000" fontAlgn="base">
              <a:spcBef>
                <a:spcPts val="0"/>
              </a:spcBef>
              <a:spcAft>
                <a:spcPct val="0"/>
              </a:spcAft>
            </a:pPr>
            <a:endParaRPr lang="en-US" altLang="ja-JP" sz="1400" dirty="0" smtClean="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a:solidFill>
                  <a:prstClr val="black"/>
                </a:solidFill>
              </a:rPr>
              <a:t>地域介護予防活動支援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smtClean="0">
                <a:solidFill>
                  <a:prstClr val="black"/>
                </a:solidFill>
              </a:rPr>
              <a:t>地域</a:t>
            </a:r>
            <a:r>
              <a:rPr lang="ja-JP" altLang="en-US" sz="1200" dirty="0">
                <a:solidFill>
                  <a:prstClr val="black"/>
                </a:solidFill>
              </a:rPr>
              <a:t>に</a:t>
            </a:r>
            <a:r>
              <a:rPr lang="ja-JP" altLang="en-US" sz="1200" dirty="0" smtClean="0">
                <a:solidFill>
                  <a:prstClr val="black"/>
                </a:solidFill>
              </a:rPr>
              <a:t>おける住民主体の介護予防活動の育成・支援を行う。</a:t>
            </a:r>
            <a:endParaRPr lang="en-US" altLang="ja-JP" sz="1200" dirty="0" smtClean="0">
              <a:solidFill>
                <a:prstClr val="black"/>
              </a:solidFill>
            </a:endParaRPr>
          </a:p>
          <a:p>
            <a:pPr marL="180000" fontAlgn="base">
              <a:spcBef>
                <a:spcPts val="0"/>
              </a:spcBef>
              <a:spcAft>
                <a:spcPct val="0"/>
              </a:spcAft>
            </a:pPr>
            <a:endParaRPr lang="en-US" altLang="ja-JP" sz="1400" dirty="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smtClean="0">
                <a:solidFill>
                  <a:prstClr val="black"/>
                </a:solidFill>
              </a:rPr>
              <a:t>一般介護</a:t>
            </a:r>
            <a:r>
              <a:rPr lang="ja-JP" altLang="en-US" sz="1400" b="1" dirty="0">
                <a:solidFill>
                  <a:prstClr val="black"/>
                </a:solidFill>
              </a:rPr>
              <a:t>予防事業評価</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a:solidFill>
                  <a:prstClr val="black"/>
                </a:solidFill>
              </a:rPr>
              <a:t>介護</a:t>
            </a:r>
            <a:r>
              <a:rPr lang="ja-JP" altLang="en-US" sz="1200" dirty="0" smtClean="0">
                <a:solidFill>
                  <a:prstClr val="black"/>
                </a:solidFill>
              </a:rPr>
              <a:t>保険事業計画に定める目標値の達成状況等の検証を行い、一般介護予防事業の事業評価を行う。</a:t>
            </a:r>
            <a:endParaRPr lang="en-US" altLang="ja-JP" sz="1200" dirty="0" smtClean="0">
              <a:solidFill>
                <a:prstClr val="black"/>
              </a:solidFill>
            </a:endParaRPr>
          </a:p>
          <a:p>
            <a:pPr fontAlgn="base">
              <a:spcBef>
                <a:spcPts val="0"/>
              </a:spcBef>
              <a:spcAft>
                <a:spcPct val="0"/>
              </a:spcAft>
            </a:pPr>
            <a:endParaRPr lang="en-US" altLang="ja-JP" sz="1400" dirty="0" smtClean="0">
              <a:solidFill>
                <a:prstClr val="black"/>
              </a:solidFill>
            </a:endParaRPr>
          </a:p>
          <a:p>
            <a:pPr fontAlgn="base">
              <a:spcBef>
                <a:spcPts val="0"/>
              </a:spcBef>
              <a:spcAft>
                <a:spcPct val="0"/>
              </a:spcAft>
            </a:pPr>
            <a:endParaRPr lang="en-US" altLang="ja-JP" sz="1400" dirty="0">
              <a:solidFill>
                <a:prstClr val="black"/>
              </a:solidFill>
            </a:endParaRPr>
          </a:p>
          <a:p>
            <a:pPr fontAlgn="base">
              <a:spcBef>
                <a:spcPts val="0"/>
              </a:spcBef>
              <a:spcAft>
                <a:spcPct val="0"/>
              </a:spcAft>
            </a:pPr>
            <a:r>
              <a:rPr lang="ja-JP" altLang="en-US" sz="1400" dirty="0">
                <a:solidFill>
                  <a:prstClr val="black"/>
                </a:solidFill>
              </a:rPr>
              <a:t>・ （新）</a:t>
            </a:r>
            <a:r>
              <a:rPr lang="ja-JP" altLang="en-US" sz="1400" b="1" dirty="0">
                <a:solidFill>
                  <a:prstClr val="black"/>
                </a:solidFill>
              </a:rPr>
              <a:t>地域リハビリテーション活動支援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smtClean="0">
                <a:solidFill>
                  <a:prstClr val="black"/>
                </a:solidFill>
              </a:rPr>
              <a:t>地域における介護予防の取組を機能強化するために、通所、訪問、地域ケア会議、サービス担当者会議、住民運営の通いの場等へのリハビリテーション専門職等の関与を促進する。</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2" name="タイトル 1"/>
          <p:cNvSpPr>
            <a:spLocks noGrp="1"/>
          </p:cNvSpPr>
          <p:nvPr>
            <p:ph type="ctrTitle"/>
          </p:nvPr>
        </p:nvSpPr>
        <p:spPr>
          <a:xfrm>
            <a:off x="-15551" y="-60203"/>
            <a:ext cx="9878533" cy="404663"/>
          </a:xfrm>
          <a:noFill/>
          <a:ln>
            <a:noFill/>
          </a:ln>
        </p:spPr>
        <p:txBody>
          <a:bodyPr>
            <a:noAutofit/>
          </a:bodyPr>
          <a:lstStyle/>
          <a:p>
            <a:r>
              <a:rPr lang="ja-JP" altLang="en-US" sz="2000" b="1" dirty="0" smtClean="0">
                <a:latin typeface="HG丸ｺﾞｼｯｸM-PRO" panose="020F0600000000000000" pitchFamily="50" charset="-128"/>
                <a:ea typeface="HG丸ｺﾞｼｯｸM-PRO" panose="020F0600000000000000" pitchFamily="50" charset="-128"/>
              </a:rPr>
              <a:t>新しい介護予防事業</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23632" y="1402648"/>
            <a:ext cx="281314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3632" y="1820543"/>
            <a:ext cx="2813146" cy="31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ts val="600"/>
              </a:spcBef>
              <a:spcAft>
                <a:spcPct val="0"/>
              </a:spcAft>
            </a:pPr>
            <a:endParaRPr lang="en-US" altLang="ja-JP" sz="12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57545" y="1402649"/>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45606" y="2000637"/>
            <a:ext cx="1944216" cy="2521418"/>
          </a:xfrm>
          <a:prstGeom prst="rightArrow">
            <a:avLst>
              <a:gd name="adj1" fmla="val 84317"/>
              <a:gd name="adj2" fmla="val 20158"/>
            </a:avLst>
          </a:prstGeom>
          <a:solidFill>
            <a:srgbClr val="89B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一次予防事業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と</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二次</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区別</a:t>
            </a:r>
            <a:r>
              <a:rPr lang="ja-JP" altLang="en-US" sz="1500" dirty="0">
                <a:solidFill>
                  <a:prstClr val="black"/>
                </a:solidFill>
                <a:latin typeface="HG丸ｺﾞｼｯｸM-PRO" panose="020F0600000000000000" pitchFamily="50" charset="-128"/>
                <a:ea typeface="HG丸ｺﾞｼｯｸM-PRO" panose="020F0600000000000000" pitchFamily="50" charset="-128"/>
              </a:rPr>
              <a:t>せずに、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地域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実情に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応じた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効果的</a:t>
            </a:r>
            <a:r>
              <a:rPr lang="ja-JP" altLang="en-US" sz="1500" dirty="0">
                <a:solidFill>
                  <a:prstClr val="black"/>
                </a:solidFill>
                <a:latin typeface="HG丸ｺﾞｼｯｸM-PRO" panose="020F0600000000000000" pitchFamily="50" charset="-128"/>
                <a:ea typeface="HG丸ｺﾞｼｯｸM-PRO" panose="020F0600000000000000" pitchFamily="50" charset="-128"/>
              </a:rPr>
              <a:t>・効率的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な</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予防の取組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推進</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から</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見直す</a:t>
            </a:r>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a:off x="3045835" y="4923067"/>
            <a:ext cx="1980000" cy="1114077"/>
          </a:xfrm>
          <a:prstGeom prst="rightArrow">
            <a:avLst>
              <a:gd name="adj1" fmla="val 78705"/>
              <a:gd name="adj2" fmla="val 33057"/>
            </a:avLst>
          </a:prstGeom>
          <a:solidFill>
            <a:srgbClr val="89B9FF"/>
          </a:solidFill>
          <a:ln/>
        </p:spPr>
        <p:style>
          <a:lnRef idx="0">
            <a:schemeClr val="accent6"/>
          </a:lnRef>
          <a:fillRef idx="3">
            <a:schemeClr val="accent6"/>
          </a:fillRef>
          <a:effectRef idx="3">
            <a:schemeClr val="accent6"/>
          </a:effectRef>
          <a:fontRef idx="minor">
            <a:schemeClr val="lt1"/>
          </a:fontRef>
        </p:style>
        <p:txBody>
          <a:bodyPr rtlCol="0" anchor="ctr"/>
          <a:lstStyle/>
          <a:p>
            <a:pPr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介護予防を</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機能</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強化</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する観点から新事業を追加</a:t>
            </a:r>
          </a:p>
        </p:txBody>
      </p:sp>
      <p:cxnSp>
        <p:nvCxnSpPr>
          <p:cNvPr id="33" name="直線コネクタ 32"/>
          <p:cNvCxnSpPr/>
          <p:nvPr/>
        </p:nvCxnSpPr>
        <p:spPr>
          <a:xfrm>
            <a:off x="123631" y="3121662"/>
            <a:ext cx="2807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36"/>
          <p:cNvSpPr txBox="1">
            <a:spLocks noChangeArrowheads="1"/>
          </p:cNvSpPr>
          <p:nvPr/>
        </p:nvSpPr>
        <p:spPr bwMode="auto">
          <a:xfrm>
            <a:off x="84598" y="318289"/>
            <a:ext cx="9597990"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smtClean="0"/>
              <a:t>○機能回復訓練などの高齢者本人</a:t>
            </a:r>
            <a:r>
              <a:rPr lang="ja-JP" altLang="en-US" sz="1200" dirty="0"/>
              <a:t>へ</a:t>
            </a:r>
            <a:r>
              <a:rPr lang="ja-JP" altLang="en-US" sz="1200" dirty="0" smtClean="0"/>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p>
          <a:p>
            <a:pPr>
              <a:defRPr/>
            </a:pPr>
            <a:r>
              <a:rPr lang="ja-JP" altLang="en-US" sz="1200" dirty="0"/>
              <a:t>○年齢や心身の状況等によって分け隔てることなく、</a:t>
            </a:r>
            <a:r>
              <a:rPr lang="ja-JP" altLang="ja-JP" sz="1200" dirty="0"/>
              <a:t>住民運営の通いの場を充実させ、人と人とのつながりを通じて</a:t>
            </a:r>
            <a:r>
              <a:rPr lang="ja-JP" altLang="en-US" sz="1200" dirty="0"/>
              <a:t>、</a:t>
            </a:r>
            <a:r>
              <a:rPr lang="ja-JP" altLang="ja-JP" sz="1200" dirty="0"/>
              <a:t>参加者や通いの場が継続的に拡大していくような地域づくりを推進する</a:t>
            </a:r>
            <a:r>
              <a:rPr lang="ja-JP" altLang="en-US" sz="1200" dirty="0"/>
              <a:t>。</a:t>
            </a:r>
            <a:endParaRPr lang="en-US" altLang="ja-JP" sz="1200" dirty="0"/>
          </a:p>
          <a:p>
            <a:pPr>
              <a:defRPr/>
            </a:pPr>
            <a:r>
              <a:rPr lang="ja-JP" altLang="en-US" sz="1200" dirty="0" smtClean="0"/>
              <a:t>○リハ職等を活かした自立支援に資する取組を推進し、介護予防を機能強化する。</a:t>
            </a:r>
            <a:endParaRPr lang="en-US" altLang="ja-JP" sz="1200" dirty="0"/>
          </a:p>
        </p:txBody>
      </p:sp>
      <p:sp>
        <p:nvSpPr>
          <p:cNvPr id="23" name="角丸四角形 22"/>
          <p:cNvSpPr/>
          <p:nvPr/>
        </p:nvSpPr>
        <p:spPr>
          <a:xfrm>
            <a:off x="4957960" y="6099942"/>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2000687" y="4261201"/>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00679" y="4587486"/>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144695" y="4263486"/>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44695" y="4420721"/>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360719" y="4420722"/>
            <a:ext cx="430475" cy="18766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791194" y="6297382"/>
            <a:ext cx="214817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12634" y="1402650"/>
            <a:ext cx="333914" cy="5184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080589" y="1582649"/>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081008" y="6279942"/>
            <a:ext cx="4134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0444" y="6442502"/>
            <a:ext cx="6670694" cy="415498"/>
          </a:xfrm>
          <a:prstGeom prst="rect">
            <a:avLst/>
          </a:prstGeom>
          <a:noFill/>
        </p:spPr>
        <p:txBody>
          <a:bodyPr wrap="square" rtlCol="0">
            <a:spAutoFit/>
          </a:bodyPr>
          <a:lstStyle/>
          <a:p>
            <a:r>
              <a:rPr kumimoji="1" lang="en-US" altLang="ja-JP" sz="1050" dirty="0" smtClean="0"/>
              <a:t>※</a:t>
            </a:r>
            <a:r>
              <a:rPr lang="ja-JP" altLang="ja-JP" sz="1050" dirty="0" smtClean="0"/>
              <a:t>従来</a:t>
            </a:r>
            <a:r>
              <a:rPr lang="ja-JP" altLang="ja-JP" sz="1050" dirty="0"/>
              <a:t>、二次予防事業で実施していた運動器の機能向上プログラム、口腔機能の向上プログラムなど</a:t>
            </a:r>
            <a:r>
              <a:rPr lang="ja-JP" altLang="ja-JP" sz="1050" dirty="0" smtClean="0"/>
              <a:t>に</a:t>
            </a:r>
            <a:r>
              <a:rPr lang="ja-JP" altLang="en-US" sz="1050" dirty="0"/>
              <a:t>相当</a:t>
            </a:r>
            <a:r>
              <a:rPr lang="ja-JP" altLang="en-US" sz="1050" dirty="0" smtClean="0"/>
              <a:t>する</a:t>
            </a:r>
            <a:endParaRPr lang="en-US" altLang="ja-JP" sz="1050" dirty="0" smtClean="0"/>
          </a:p>
          <a:p>
            <a:r>
              <a:rPr lang="ja-JP" altLang="en-US" sz="1050" dirty="0"/>
              <a:t>　</a:t>
            </a:r>
            <a:r>
              <a:rPr lang="ja-JP" altLang="en-US" sz="1050" dirty="0" smtClean="0"/>
              <a:t>　介護予防に</a:t>
            </a:r>
            <a:r>
              <a:rPr lang="ja-JP" altLang="ja-JP" sz="1050" dirty="0" smtClean="0"/>
              <a:t>ついて</a:t>
            </a:r>
            <a:r>
              <a:rPr lang="ja-JP" altLang="ja-JP" sz="1050" dirty="0"/>
              <a:t>は</a:t>
            </a:r>
            <a:r>
              <a:rPr lang="ja-JP" altLang="ja-JP" sz="1050" dirty="0" smtClean="0"/>
              <a:t>、</a:t>
            </a:r>
            <a:r>
              <a:rPr lang="ja-JP" altLang="en-US" sz="1050" dirty="0" smtClean="0"/>
              <a:t> </a:t>
            </a:r>
            <a:r>
              <a:rPr lang="ja-JP" altLang="ja-JP" sz="1050" dirty="0" smtClean="0"/>
              <a:t>介護</a:t>
            </a:r>
            <a:r>
              <a:rPr lang="ja-JP" altLang="ja-JP" sz="1050" dirty="0"/>
              <a:t>予防・生活支援サービス事業として介護予防ケアマネジメントに基づき実施</a:t>
            </a:r>
            <a:endParaRPr lang="ja-JP" altLang="en-US" sz="1050" dirty="0"/>
          </a:p>
        </p:txBody>
      </p:sp>
      <p:sp>
        <p:nvSpPr>
          <p:cNvPr id="28" name="角丸四角形 27"/>
          <p:cNvSpPr/>
          <p:nvPr/>
        </p:nvSpPr>
        <p:spPr>
          <a:xfrm>
            <a:off x="5048143" y="4988544"/>
            <a:ext cx="4239595" cy="878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119147" y="3404543"/>
            <a:ext cx="4141991" cy="5243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14</a:t>
            </a:fld>
            <a:endParaRPr lang="ja-JP" altLang="en-US" sz="1600" dirty="0">
              <a:solidFill>
                <a:prstClr val="black"/>
              </a:solidFill>
            </a:endParaRPr>
          </a:p>
        </p:txBody>
      </p:sp>
    </p:spTree>
    <p:extLst>
      <p:ext uri="{BB962C8B-B14F-4D97-AF65-F5344CB8AC3E}">
        <p14:creationId xmlns:p14="http://schemas.microsoft.com/office/powerpoint/2010/main" val="173124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5086" y="1521950"/>
            <a:ext cx="3010410" cy="39488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予防給付</a:t>
            </a:r>
            <a:r>
              <a:rPr lang="ja-JP" altLang="en-US" dirty="0">
                <a:solidFill>
                  <a:prstClr val="black"/>
                </a:solidFill>
              </a:rPr>
              <a:t>による</a:t>
            </a:r>
            <a:r>
              <a:rPr lang="ja-JP" altLang="en-US" dirty="0" smtClean="0">
                <a:solidFill>
                  <a:prstClr val="black"/>
                </a:solidFill>
              </a:rPr>
              <a:t>サービス</a:t>
            </a:r>
            <a:endParaRPr lang="ja-JP" altLang="en-US" dirty="0">
              <a:solidFill>
                <a:prstClr val="black"/>
              </a:solidFill>
            </a:endParaRPr>
          </a:p>
        </p:txBody>
      </p:sp>
      <p:sp>
        <p:nvSpPr>
          <p:cNvPr id="12" name="正方形/長方形 11"/>
          <p:cNvSpPr/>
          <p:nvPr/>
        </p:nvSpPr>
        <p:spPr>
          <a:xfrm>
            <a:off x="332143" y="1953754"/>
            <a:ext cx="2657957" cy="47876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8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200" dirty="0">
                <a:solidFill>
                  <a:prstClr val="black"/>
                </a:solidFill>
              </a:rPr>
              <a:t>・訪問看護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・通所リハビリテーション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・短期入所療養介護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・居宅療養管理指導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特定施設入所者生活介護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・訪問入浴介護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・認知症対応型通所介護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・小規模多機能型居宅介護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・認知症対応型共同生活介護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・福祉用具貸与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福祉用具販売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・住宅改修　　　　　　　　　　　</a:t>
            </a:r>
            <a:r>
              <a:rPr lang="ja-JP" altLang="en-US" sz="1200" dirty="0" smtClean="0">
                <a:solidFill>
                  <a:prstClr val="black"/>
                </a:solidFill>
              </a:rPr>
              <a:t>など</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241032" y="1464150"/>
            <a:ext cx="4140548" cy="538899"/>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新しい総合事業</a:t>
            </a:r>
            <a:r>
              <a:rPr lang="ja-JP" altLang="en-US" dirty="0">
                <a:solidFill>
                  <a:prstClr val="black"/>
                </a:solidFill>
              </a:rPr>
              <a:t>による</a:t>
            </a:r>
            <a:r>
              <a:rPr lang="ja-JP" altLang="en-US" dirty="0" smtClean="0">
                <a:solidFill>
                  <a:prstClr val="black"/>
                </a:solidFill>
              </a:rPr>
              <a:t>サービス</a:t>
            </a:r>
            <a:endParaRPr lang="en-US" altLang="ja-JP" dirty="0" smtClean="0">
              <a:solidFill>
                <a:prstClr val="black"/>
              </a:solidFill>
            </a:endParaRPr>
          </a:p>
          <a:p>
            <a:pPr algn="ctr" fontAlgn="base">
              <a:spcBef>
                <a:spcPct val="0"/>
              </a:spcBef>
              <a:spcAft>
                <a:spcPct val="0"/>
              </a:spcAft>
            </a:pPr>
            <a:r>
              <a:rPr lang="ja-JP" altLang="en-US" sz="1600" dirty="0">
                <a:solidFill>
                  <a:prstClr val="black"/>
                </a:solidFill>
              </a:rPr>
              <a:t>（介護</a:t>
            </a:r>
            <a:r>
              <a:rPr lang="ja-JP" altLang="en-US" sz="1600" dirty="0" smtClean="0">
                <a:solidFill>
                  <a:prstClr val="black"/>
                </a:solidFill>
              </a:rPr>
              <a:t>予防</a:t>
            </a:r>
            <a:r>
              <a:rPr lang="ja-JP" altLang="en-US" sz="1600" dirty="0">
                <a:solidFill>
                  <a:prstClr val="black"/>
                </a:solidFill>
              </a:rPr>
              <a:t>・生活</a:t>
            </a:r>
            <a:r>
              <a:rPr lang="ja-JP" altLang="en-US" sz="1600" dirty="0" smtClean="0">
                <a:solidFill>
                  <a:prstClr val="black"/>
                </a:solidFill>
              </a:rPr>
              <a:t>支援サービス事業）</a:t>
            </a:r>
            <a:endParaRPr lang="ja-JP" altLang="en-US" sz="1600" dirty="0">
              <a:solidFill>
                <a:prstClr val="black"/>
              </a:solidFill>
            </a:endParaRPr>
          </a:p>
        </p:txBody>
      </p:sp>
      <p:sp>
        <p:nvSpPr>
          <p:cNvPr id="15" name="正方形/長方形 14"/>
          <p:cNvSpPr/>
          <p:nvPr/>
        </p:nvSpPr>
        <p:spPr>
          <a:xfrm>
            <a:off x="5241356" y="2046399"/>
            <a:ext cx="4142093" cy="16912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r>
              <a:rPr lang="ja-JP" altLang="en-US" sz="1100" dirty="0">
                <a:solidFill>
                  <a:prstClr val="black"/>
                </a:solidFill>
              </a:rPr>
              <a:t>　</a:t>
            </a:r>
            <a:endParaRPr lang="en-US" altLang="ja-JP" sz="1000" dirty="0">
              <a:solidFill>
                <a:prstClr val="black"/>
              </a:solidFill>
            </a:endParaRPr>
          </a:p>
        </p:txBody>
      </p:sp>
      <p:sp>
        <p:nvSpPr>
          <p:cNvPr id="41" name="右矢印 40"/>
          <p:cNvSpPr/>
          <p:nvPr/>
        </p:nvSpPr>
        <p:spPr>
          <a:xfrm>
            <a:off x="3323813" y="2146743"/>
            <a:ext cx="1440160" cy="720999"/>
          </a:xfrm>
          <a:prstGeom prst="rightArrow">
            <a:avLst>
              <a:gd name="adj1" fmla="val 63210"/>
              <a:gd name="adj2" fmla="val 585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200" dirty="0">
              <a:solidFill>
                <a:prstClr val="black"/>
              </a:solidFill>
            </a:endParaRPr>
          </a:p>
        </p:txBody>
      </p:sp>
      <p:sp>
        <p:nvSpPr>
          <p:cNvPr id="4" name="テキスト ボックス 3"/>
          <p:cNvSpPr txBox="1"/>
          <p:nvPr/>
        </p:nvSpPr>
        <p:spPr>
          <a:xfrm>
            <a:off x="5277666" y="1987212"/>
            <a:ext cx="2033995" cy="1631216"/>
          </a:xfrm>
          <a:prstGeom prst="rect">
            <a:avLst/>
          </a:prstGeom>
          <a:noFill/>
        </p:spPr>
        <p:txBody>
          <a:bodyPr wrap="square" rtlCol="0">
            <a:spAutoFit/>
          </a:bodyPr>
          <a:lstStyle/>
          <a:p>
            <a:pPr fontAlgn="base">
              <a:spcBef>
                <a:spcPct val="0"/>
              </a:spcBef>
              <a:spcAft>
                <a:spcPct val="0"/>
              </a:spcAft>
            </a:pPr>
            <a:endParaRPr lang="en-US" altLang="ja-JP" sz="16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・訪問型サービス</a:t>
            </a:r>
            <a:endParaRPr lang="en-US" altLang="ja-JP" sz="1400" dirty="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・通所型</a:t>
            </a:r>
            <a:r>
              <a:rPr lang="ja-JP" altLang="en-US" sz="1400" dirty="0" smtClean="0">
                <a:solidFill>
                  <a:prstClr val="black"/>
                </a:solidFill>
                <a:latin typeface="Arial" pitchFamily="34" charset="0"/>
              </a:rPr>
              <a:t>サービス</a:t>
            </a: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smtClean="0">
                <a:solidFill>
                  <a:prstClr val="black"/>
                </a:solidFill>
                <a:latin typeface="Arial" pitchFamily="34" charset="0"/>
              </a:rPr>
              <a:t>・生活支援サービス</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（配食・見守り等）</a:t>
            </a:r>
            <a:endParaRPr lang="ja-JP" altLang="en-US" sz="1400" dirty="0">
              <a:solidFill>
                <a:prstClr val="black"/>
              </a:solidFill>
              <a:latin typeface="Arial" pitchFamily="34" charset="0"/>
            </a:endParaRPr>
          </a:p>
        </p:txBody>
      </p:sp>
      <p:sp>
        <p:nvSpPr>
          <p:cNvPr id="52" name="四角形吹き出し 51"/>
          <p:cNvSpPr/>
          <p:nvPr/>
        </p:nvSpPr>
        <p:spPr>
          <a:xfrm>
            <a:off x="7045453" y="2102034"/>
            <a:ext cx="2660074" cy="288000"/>
          </a:xfrm>
          <a:prstGeom prst="wedgeRectCallout">
            <a:avLst>
              <a:gd name="adj1" fmla="val -59954"/>
              <a:gd name="adj2" fmla="val 4318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・多様な担い手による生活支援</a:t>
            </a:r>
            <a:endParaRPr lang="en-US" altLang="ja-JP" sz="1400" dirty="0">
              <a:solidFill>
                <a:prstClr val="black"/>
              </a:solidFill>
            </a:endParaRPr>
          </a:p>
        </p:txBody>
      </p:sp>
      <p:sp>
        <p:nvSpPr>
          <p:cNvPr id="25" name="四角形吹き出し 24"/>
          <p:cNvSpPr/>
          <p:nvPr/>
        </p:nvSpPr>
        <p:spPr>
          <a:xfrm>
            <a:off x="7045808" y="2486185"/>
            <a:ext cx="2660075" cy="432000"/>
          </a:xfrm>
          <a:prstGeom prst="wedgeRectCallout">
            <a:avLst>
              <a:gd name="adj1" fmla="val -59888"/>
              <a:gd name="adj2" fmla="val -225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・ミニデイなどの通いの場</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・運動、栄養、口腔ケア等の教室</a:t>
            </a:r>
            <a:endParaRPr lang="en-US" altLang="ja-JP" sz="1400" dirty="0">
              <a:solidFill>
                <a:prstClr val="black"/>
              </a:solidFill>
            </a:endParaRPr>
          </a:p>
        </p:txBody>
      </p:sp>
      <p:cxnSp>
        <p:nvCxnSpPr>
          <p:cNvPr id="31" name="直線コネクタ 30"/>
          <p:cNvCxnSpPr/>
          <p:nvPr/>
        </p:nvCxnSpPr>
        <p:spPr>
          <a:xfrm>
            <a:off x="293531" y="3737670"/>
            <a:ext cx="2693477"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05988" y="2169880"/>
            <a:ext cx="1516393" cy="13691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fontAlgn="base">
              <a:spcBef>
                <a:spcPct val="0"/>
              </a:spcBef>
              <a:spcAft>
                <a:spcPct val="0"/>
              </a:spcAft>
            </a:pPr>
            <a:r>
              <a:rPr lang="ja-JP" altLang="en-US" sz="1400" dirty="0" smtClean="0">
                <a:solidFill>
                  <a:prstClr val="black"/>
                </a:solidFill>
              </a:rPr>
              <a:t>・訪問介護</a:t>
            </a: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endParaRPr lang="ja-JP" altLang="en-US" sz="1400" dirty="0" smtClean="0">
              <a:solidFill>
                <a:prstClr val="black"/>
              </a:solidFill>
            </a:endParaRPr>
          </a:p>
          <a:p>
            <a:pPr fontAlgn="base">
              <a:spcBef>
                <a:spcPct val="0"/>
              </a:spcBef>
              <a:spcAft>
                <a:spcPct val="0"/>
              </a:spcAft>
            </a:pPr>
            <a:r>
              <a:rPr lang="ja-JP" altLang="en-US" sz="1400" dirty="0" smtClean="0">
                <a:solidFill>
                  <a:prstClr val="black"/>
                </a:solidFill>
              </a:rPr>
              <a:t>・通所介護</a:t>
            </a:r>
            <a:endParaRPr lang="ja-JP" altLang="en-US" sz="1400" dirty="0">
              <a:solidFill>
                <a:prstClr val="black"/>
              </a:solidFill>
            </a:endParaRPr>
          </a:p>
        </p:txBody>
      </p:sp>
      <p:sp>
        <p:nvSpPr>
          <p:cNvPr id="3" name="右中かっこ 2"/>
          <p:cNvSpPr/>
          <p:nvPr/>
        </p:nvSpPr>
        <p:spPr>
          <a:xfrm>
            <a:off x="3314588" y="3911664"/>
            <a:ext cx="144016" cy="275769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3674684" y="4941960"/>
            <a:ext cx="1710725" cy="646331"/>
          </a:xfrm>
          <a:prstGeom prst="rect">
            <a:avLst/>
          </a:prstGeom>
          <a:noFill/>
        </p:spPr>
        <p:txBody>
          <a:bodyPr wrap="none" rtlCol="0">
            <a:spAutoFit/>
          </a:bodyPr>
          <a:lstStyle/>
          <a:p>
            <a:r>
              <a:rPr kumimoji="1" lang="ja-JP" altLang="en-US" dirty="0" smtClean="0"/>
              <a:t>従来通り</a:t>
            </a:r>
            <a:endParaRPr kumimoji="1" lang="en-US" altLang="ja-JP" dirty="0" smtClean="0"/>
          </a:p>
          <a:p>
            <a:r>
              <a:rPr lang="ja-JP" altLang="en-US" dirty="0" smtClean="0"/>
              <a:t>予防給付</a:t>
            </a:r>
            <a:r>
              <a:rPr lang="ja-JP" altLang="en-US" dirty="0"/>
              <a:t>で行う</a:t>
            </a:r>
            <a:endParaRPr kumimoji="1" lang="ja-JP" altLang="en-US" dirty="0"/>
          </a:p>
        </p:txBody>
      </p:sp>
      <p:sp>
        <p:nvSpPr>
          <p:cNvPr id="50" name="テキスト ボックス 49"/>
          <p:cNvSpPr txBox="1"/>
          <p:nvPr/>
        </p:nvSpPr>
        <p:spPr>
          <a:xfrm>
            <a:off x="3170674" y="2955085"/>
            <a:ext cx="1980029" cy="584775"/>
          </a:xfrm>
          <a:prstGeom prst="rect">
            <a:avLst/>
          </a:prstGeom>
          <a:noFill/>
        </p:spPr>
        <p:txBody>
          <a:bodyPr wrap="none" rtlCol="0">
            <a:spAutoFit/>
          </a:bodyPr>
          <a:lstStyle/>
          <a:p>
            <a:r>
              <a:rPr kumimoji="1" lang="ja-JP" altLang="en-US" sz="1600" dirty="0" smtClean="0"/>
              <a:t>訪問介護、通所介護</a:t>
            </a:r>
            <a:endParaRPr kumimoji="1" lang="en-US" altLang="ja-JP" sz="1600" dirty="0" smtClean="0"/>
          </a:p>
          <a:p>
            <a:r>
              <a:rPr kumimoji="1" lang="ja-JP" altLang="en-US" sz="1600" dirty="0" smtClean="0"/>
              <a:t>について事業へ移行</a:t>
            </a:r>
            <a:endParaRPr kumimoji="1" lang="ja-JP" altLang="en-US" sz="1600" dirty="0"/>
          </a:p>
        </p:txBody>
      </p:sp>
      <p:sp>
        <p:nvSpPr>
          <p:cNvPr id="51" name="角丸四角形 50"/>
          <p:cNvSpPr/>
          <p:nvPr/>
        </p:nvSpPr>
        <p:spPr>
          <a:xfrm>
            <a:off x="125314" y="476672"/>
            <a:ext cx="9648000" cy="864096"/>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多様な主体による柔軟な取り組みにより効果的かつ効率的にサービスを提供できるよう、予防給付の訪問介護、通所介護は、事業にすべて移行（平成２９年度末まで）</a:t>
            </a:r>
            <a:endParaRPr lang="en-US" altLang="ja-JP" sz="1600" dirty="0" smtClean="0">
              <a:solidFill>
                <a:prstClr val="black"/>
              </a:solidFill>
            </a:endParaRPr>
          </a:p>
          <a:p>
            <a:pPr>
              <a:spcBef>
                <a:spcPts val="600"/>
              </a:spcBef>
            </a:pPr>
            <a:r>
              <a:rPr lang="ja-JP" altLang="en-US" sz="1600" dirty="0" smtClean="0">
                <a:solidFill>
                  <a:prstClr val="black"/>
                </a:solidFill>
              </a:rPr>
              <a:t>○</a:t>
            </a:r>
            <a:r>
              <a:rPr lang="ja-JP" altLang="en-US" sz="1600" dirty="0">
                <a:solidFill>
                  <a:prstClr val="black"/>
                </a:solidFill>
              </a:rPr>
              <a:t>その他</a:t>
            </a:r>
            <a:r>
              <a:rPr lang="ja-JP" altLang="en-US" sz="1600" dirty="0" smtClean="0">
                <a:solidFill>
                  <a:prstClr val="black"/>
                </a:solidFill>
              </a:rPr>
              <a:t>の</a:t>
            </a:r>
            <a:r>
              <a:rPr lang="ja-JP" altLang="en-US" sz="1600" dirty="0">
                <a:solidFill>
                  <a:prstClr val="black"/>
                </a:solidFill>
              </a:rPr>
              <a:t>サービス</a:t>
            </a:r>
            <a:r>
              <a:rPr lang="ja-JP" altLang="en-US" sz="1600" dirty="0" smtClean="0">
                <a:solidFill>
                  <a:prstClr val="black"/>
                </a:solidFill>
              </a:rPr>
              <a:t>は</a:t>
            </a:r>
            <a:r>
              <a:rPr lang="ja-JP" altLang="en-US" sz="1600" dirty="0">
                <a:solidFill>
                  <a:prstClr val="black"/>
                </a:solidFill>
              </a:rPr>
              <a:t>、予防給付に</a:t>
            </a:r>
            <a:r>
              <a:rPr lang="ja-JP" altLang="en-US" sz="1600" dirty="0" smtClean="0">
                <a:solidFill>
                  <a:prstClr val="black"/>
                </a:solidFill>
              </a:rPr>
              <a:t>よる</a:t>
            </a:r>
            <a:r>
              <a:rPr lang="ja-JP" altLang="en-US" sz="1600" dirty="0">
                <a:solidFill>
                  <a:prstClr val="black"/>
                </a:solidFill>
              </a:rPr>
              <a:t>サービス</a:t>
            </a:r>
            <a:r>
              <a:rPr lang="ja-JP" altLang="en-US" sz="1600" dirty="0" smtClean="0">
                <a:solidFill>
                  <a:prstClr val="black"/>
                </a:solidFill>
              </a:rPr>
              <a:t>を利用</a:t>
            </a:r>
            <a:endParaRPr lang="en-US" altLang="ja-JP" sz="1600" dirty="0">
              <a:solidFill>
                <a:prstClr val="black"/>
              </a:solidFill>
            </a:endParaRPr>
          </a:p>
        </p:txBody>
      </p:sp>
      <p:sp>
        <p:nvSpPr>
          <p:cNvPr id="54" name="四角形吹き出し 53"/>
          <p:cNvSpPr/>
          <p:nvPr/>
        </p:nvSpPr>
        <p:spPr>
          <a:xfrm>
            <a:off x="7045809" y="3023114"/>
            <a:ext cx="2660075" cy="432000"/>
          </a:xfrm>
          <a:prstGeom prst="wedgeRectCallout">
            <a:avLst>
              <a:gd name="adj1" fmla="val -59501"/>
              <a:gd name="adj2" fmla="val -5809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fontAlgn="base">
              <a:spcBef>
                <a:spcPct val="0"/>
              </a:spcBef>
              <a:spcAft>
                <a:spcPct val="0"/>
              </a:spcAft>
            </a:pPr>
            <a:r>
              <a:rPr lang="ja-JP" altLang="en-US" sz="1400" dirty="0" smtClean="0">
                <a:solidFill>
                  <a:prstClr val="black"/>
                </a:solidFill>
              </a:rPr>
              <a:t>・介護事業所による訪問型・通所型サービス</a:t>
            </a:r>
            <a:endParaRPr lang="en-US" altLang="ja-JP" sz="1400" dirty="0">
              <a:solidFill>
                <a:prstClr val="black"/>
              </a:solidFill>
            </a:endParaRPr>
          </a:p>
        </p:txBody>
      </p:sp>
      <p:sp>
        <p:nvSpPr>
          <p:cNvPr id="8" name="テキスト ボックス 7"/>
          <p:cNvSpPr txBox="1"/>
          <p:nvPr/>
        </p:nvSpPr>
        <p:spPr>
          <a:xfrm>
            <a:off x="5385048" y="3773167"/>
            <a:ext cx="4349268" cy="461665"/>
          </a:xfrm>
          <a:prstGeom prst="rect">
            <a:avLst/>
          </a:prstGeom>
          <a:noFill/>
        </p:spPr>
        <p:txBody>
          <a:bodyPr wrap="none" rtlCol="0">
            <a:spAutoFit/>
          </a:bodyPr>
          <a:lstStyle/>
          <a:p>
            <a:r>
              <a:rPr kumimoji="1" lang="en-US" altLang="ja-JP" sz="1200" dirty="0" smtClean="0"/>
              <a:t>※</a:t>
            </a:r>
            <a:r>
              <a:rPr kumimoji="1" lang="ja-JP" altLang="en-US" sz="1200" dirty="0" smtClean="0"/>
              <a:t>多様な主体による多様</a:t>
            </a:r>
            <a:r>
              <a:rPr kumimoji="1" lang="ja-JP" altLang="en-US" sz="1200" smtClean="0"/>
              <a:t>なサービスの提供</a:t>
            </a:r>
            <a:r>
              <a:rPr kumimoji="1" lang="ja-JP" altLang="en-US" sz="1200" dirty="0" smtClean="0"/>
              <a:t>を推進</a:t>
            </a:r>
            <a:endParaRPr kumimoji="1" lang="en-US" altLang="ja-JP" sz="1200" dirty="0" smtClean="0"/>
          </a:p>
          <a:p>
            <a:r>
              <a:rPr kumimoji="1" lang="en-US" altLang="ja-JP" sz="1200" dirty="0" smtClean="0"/>
              <a:t>※</a:t>
            </a:r>
            <a:r>
              <a:rPr kumimoji="1" lang="ja-JP" altLang="en-US" sz="1200" dirty="0" smtClean="0"/>
              <a:t>総合事業のみ利用の場合は、基本チェックリスト該当で利用可</a:t>
            </a:r>
            <a:endParaRPr kumimoji="1" lang="ja-JP" altLang="en-US" sz="1200" dirty="0"/>
          </a:p>
        </p:txBody>
      </p:sp>
      <p:sp>
        <p:nvSpPr>
          <p:cNvPr id="20" name="正方形/長方形 19"/>
          <p:cNvSpPr/>
          <p:nvPr/>
        </p:nvSpPr>
        <p:spPr>
          <a:xfrm>
            <a:off x="-10431" y="-34514"/>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lang="ja-JP" altLang="en-US" sz="2000" b="1" dirty="0"/>
              <a:t>要支援者の訪問介護、通所介護の総合事業への移行（介護予防・生活支援サービス事業）</a:t>
            </a:r>
            <a:endParaRPr lang="ja-JP" altLang="en-US" sz="2000" b="1"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15</a:t>
            </a:fld>
            <a:endParaRPr lang="ja-JP" altLang="en-US" sz="1600" dirty="0">
              <a:solidFill>
                <a:prstClr val="black"/>
              </a:solidFill>
            </a:endParaRPr>
          </a:p>
        </p:txBody>
      </p:sp>
    </p:spTree>
    <p:extLst>
      <p:ext uri="{BB962C8B-B14F-4D97-AF65-F5344CB8AC3E}">
        <p14:creationId xmlns:p14="http://schemas.microsoft.com/office/powerpoint/2010/main" val="1913051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endParaRPr lang="ja-JP" altLang="en-US">
              <a:solidFill>
                <a:prstClr val="black"/>
              </a:solidFill>
            </a:endParaRPr>
          </a:p>
        </p:txBody>
      </p:sp>
      <p:sp>
        <p:nvSpPr>
          <p:cNvPr id="35" name="角丸四角形 34"/>
          <p:cNvSpPr/>
          <p:nvPr/>
        </p:nvSpPr>
        <p:spPr>
          <a:xfrm>
            <a:off x="160364"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624" y="529097"/>
            <a:ext cx="9856519" cy="1068677"/>
            <a:chOff x="130753" y="3799249"/>
            <a:chExt cx="9851748" cy="1758341"/>
          </a:xfrm>
        </p:grpSpPr>
        <p:sp>
          <p:nvSpPr>
            <p:cNvPr id="43" name="コンテンツ プレースホルダー 1"/>
            <p:cNvSpPr txBox="1">
              <a:spLocks/>
            </p:cNvSpPr>
            <p:nvPr/>
          </p:nvSpPr>
          <p:spPr>
            <a:xfrm>
              <a:off x="130753" y="3799249"/>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27565"/>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487" y="45785"/>
            <a:ext cx="9849544" cy="400110"/>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a:r>
              <a:rPr lang="ja-JP" altLang="en-US" sz="2000" dirty="0">
                <a:solidFill>
                  <a:prstClr val="black"/>
                </a:solidFill>
                <a:latin typeface="HGP創英角ｺﾞｼｯｸUB" pitchFamily="50" charset="-128"/>
                <a:ea typeface="HGP創英角ｺﾞｼｯｸUB" pitchFamily="50" charset="-128"/>
              </a:rPr>
              <a:t>予防給付の見直しと生活支援サービスの充実</a:t>
            </a:r>
          </a:p>
        </p:txBody>
      </p:sp>
      <p:sp>
        <p:nvSpPr>
          <p:cNvPr id="8" name="正方形/長方形 7"/>
          <p:cNvSpPr/>
          <p:nvPr/>
        </p:nvSpPr>
        <p:spPr>
          <a:xfrm>
            <a:off x="56487"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endParaRPr lang="ja-JP" altLang="en-US">
              <a:solidFill>
                <a:prstClr val="white"/>
              </a:solidFill>
            </a:endParaRPr>
          </a:p>
        </p:txBody>
      </p:sp>
      <p:sp>
        <p:nvSpPr>
          <p:cNvPr id="102" name="角丸四角形 101"/>
          <p:cNvSpPr/>
          <p:nvPr/>
        </p:nvSpPr>
        <p:spPr>
          <a:xfrm>
            <a:off x="207762"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47"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138"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は専門的サービスの提供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53" y="4500978"/>
            <a:ext cx="2642816"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69" y="2127640"/>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ja-JP" altLang="en-US">
              <a:solidFill>
                <a:prstClr val="black"/>
              </a:solidFill>
            </a:endParaRPr>
          </a:p>
        </p:txBody>
      </p:sp>
      <p:sp>
        <p:nvSpPr>
          <p:cNvPr id="67" name="十字形 66"/>
          <p:cNvSpPr/>
          <p:nvPr/>
        </p:nvSpPr>
        <p:spPr>
          <a:xfrm>
            <a:off x="8516849"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defTabSz="913575"/>
            <a:endParaRPr lang="ja-JP" altLang="en-US">
              <a:solidFill>
                <a:prstClr val="black"/>
              </a:solidFill>
            </a:endParaRPr>
          </a:p>
        </p:txBody>
      </p:sp>
      <p:sp>
        <p:nvSpPr>
          <p:cNvPr id="2" name="正方形/長方形 1"/>
          <p:cNvSpPr/>
          <p:nvPr/>
        </p:nvSpPr>
        <p:spPr>
          <a:xfrm>
            <a:off x="207806" y="2014022"/>
            <a:ext cx="119502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400" b="1" dirty="0">
                <a:solidFill>
                  <a:srgbClr val="1F497D"/>
                </a:solidFill>
              </a:rPr>
              <a:t>予防給付</a:t>
            </a:r>
            <a:endParaRPr lang="en-US" altLang="ja-JP" sz="1400" b="1" dirty="0">
              <a:solidFill>
                <a:srgbClr val="1F497D"/>
              </a:solidFill>
            </a:endParaRPr>
          </a:p>
          <a:p>
            <a:pPr defTabSz="913575"/>
            <a:r>
              <a:rPr lang="ja-JP" altLang="en-US" sz="900" dirty="0">
                <a:solidFill>
                  <a:prstClr val="black"/>
                </a:solidFill>
              </a:rPr>
              <a:t>（全国一律の基準）</a:t>
            </a:r>
          </a:p>
        </p:txBody>
      </p:sp>
      <p:sp>
        <p:nvSpPr>
          <p:cNvPr id="61" name="正方形/長方形 60"/>
          <p:cNvSpPr/>
          <p:nvPr/>
        </p:nvSpPr>
        <p:spPr>
          <a:xfrm>
            <a:off x="1770947"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200" b="1" dirty="0">
                <a:solidFill>
                  <a:srgbClr val="1F497D"/>
                </a:solidFill>
              </a:rPr>
              <a:t>移行</a:t>
            </a:r>
          </a:p>
        </p:txBody>
      </p:sp>
      <p:sp>
        <p:nvSpPr>
          <p:cNvPr id="64" name="正方形/長方形 63"/>
          <p:cNvSpPr/>
          <p:nvPr/>
        </p:nvSpPr>
        <p:spPr>
          <a:xfrm>
            <a:off x="1108590"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200" b="1" dirty="0">
                <a:solidFill>
                  <a:srgbClr val="1F497D"/>
                </a:solidFill>
              </a:rPr>
              <a:t>移行</a:t>
            </a:r>
          </a:p>
        </p:txBody>
      </p:sp>
      <p:sp>
        <p:nvSpPr>
          <p:cNvPr id="66" name="正方形/長方形 65"/>
          <p:cNvSpPr/>
          <p:nvPr/>
        </p:nvSpPr>
        <p:spPr>
          <a:xfrm>
            <a:off x="5097076"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60"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400" dirty="0">
                <a:solidFill>
                  <a:prstClr val="black"/>
                </a:solidFill>
              </a:rPr>
              <a:t>同時に実現</a:t>
            </a:r>
          </a:p>
        </p:txBody>
      </p:sp>
      <p:sp>
        <p:nvSpPr>
          <p:cNvPr id="70" name="正方形/長方形 69"/>
          <p:cNvSpPr/>
          <p:nvPr/>
        </p:nvSpPr>
        <p:spPr>
          <a:xfrm>
            <a:off x="8314709" y="2249766"/>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200" b="1" dirty="0">
                <a:solidFill>
                  <a:srgbClr val="1F497D"/>
                </a:solidFill>
              </a:rPr>
              <a:t>サービスの充実</a:t>
            </a:r>
          </a:p>
        </p:txBody>
      </p:sp>
      <p:sp>
        <p:nvSpPr>
          <p:cNvPr id="71" name="正方形/長方形 70"/>
          <p:cNvSpPr/>
          <p:nvPr/>
        </p:nvSpPr>
        <p:spPr>
          <a:xfrm>
            <a:off x="8333238" y="4325583"/>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r>
              <a:rPr lang="ja-JP" altLang="en-US" sz="1200" b="1" dirty="0">
                <a:solidFill>
                  <a:srgbClr val="1F497D"/>
                </a:solidFill>
              </a:rPr>
              <a:t>費用の効率化</a:t>
            </a:r>
          </a:p>
        </p:txBody>
      </p:sp>
      <p:sp>
        <p:nvSpPr>
          <p:cNvPr id="73" name="右矢印 72"/>
          <p:cNvSpPr/>
          <p:nvPr/>
        </p:nvSpPr>
        <p:spPr>
          <a:xfrm rot="18039607">
            <a:off x="4187628" y="3351023"/>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a:endParaRPr lang="ja-JP" altLang="en-US">
              <a:solidFill>
                <a:prstClr val="black"/>
              </a:solidFill>
            </a:endParaRPr>
          </a:p>
        </p:txBody>
      </p:sp>
      <p:sp>
        <p:nvSpPr>
          <p:cNvPr id="10" name="右大かっこ 9"/>
          <p:cNvSpPr/>
          <p:nvPr/>
        </p:nvSpPr>
        <p:spPr>
          <a:xfrm>
            <a:off x="4585422" y="2960288"/>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endParaRPr lang="ja-JP" altLang="en-US">
              <a:solidFill>
                <a:prstClr val="black"/>
              </a:solidFill>
            </a:endParaRPr>
          </a:p>
        </p:txBody>
      </p:sp>
      <p:sp>
        <p:nvSpPr>
          <p:cNvPr id="75" name="右大かっこ 74"/>
          <p:cNvSpPr/>
          <p:nvPr/>
        </p:nvSpPr>
        <p:spPr>
          <a:xfrm>
            <a:off x="4638907" y="4394001"/>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a:endParaRPr lang="ja-JP" altLang="en-US">
              <a:solidFill>
                <a:prstClr val="black"/>
              </a:solidFill>
            </a:endParaRPr>
          </a:p>
        </p:txBody>
      </p:sp>
      <p:sp>
        <p:nvSpPr>
          <p:cNvPr id="76" name="右矢印 75"/>
          <p:cNvSpPr/>
          <p:nvPr/>
        </p:nvSpPr>
        <p:spPr>
          <a:xfrm>
            <a:off x="4585381"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a:endParaRPr lang="ja-JP" altLang="en-US">
              <a:solidFill>
                <a:prstClr val="black"/>
              </a:solidFill>
            </a:endParaRPr>
          </a:p>
        </p:txBody>
      </p:sp>
      <p:grpSp>
        <p:nvGrpSpPr>
          <p:cNvPr id="17" name="グループ化 16"/>
          <p:cNvGrpSpPr/>
          <p:nvPr/>
        </p:nvGrpSpPr>
        <p:grpSpPr>
          <a:xfrm>
            <a:off x="309631" y="2216735"/>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543"/>
            <a:ext cx="1107748" cy="198283"/>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a:endParaRPr lang="ja-JP" altLang="en-US">
              <a:solidFill>
                <a:prstClr val="black"/>
              </a:solidFill>
            </a:endParaRPr>
          </a:p>
        </p:txBody>
      </p:sp>
      <p:grpSp>
        <p:nvGrpSpPr>
          <p:cNvPr id="26" name="グループ化 25"/>
          <p:cNvGrpSpPr/>
          <p:nvPr/>
        </p:nvGrpSpPr>
        <p:grpSpPr>
          <a:xfrm>
            <a:off x="322465"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ja-JP" altLang="en-US" sz="1000" dirty="0">
                <a:solidFill>
                  <a:prstClr val="black"/>
                </a:solidFill>
              </a:endParaRPr>
            </a:p>
          </p:txBody>
        </p:sp>
      </p:grpSp>
      <p:sp>
        <p:nvSpPr>
          <p:cNvPr id="79" name="角丸四角形 78"/>
          <p:cNvSpPr/>
          <p:nvPr/>
        </p:nvSpPr>
        <p:spPr>
          <a:xfrm>
            <a:off x="180059" y="5661530"/>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defTabSz="913575"/>
            <a:r>
              <a:rPr lang="ja-JP" altLang="en-US" sz="1100" dirty="0">
                <a:solidFill>
                  <a:prstClr val="black"/>
                </a:solidFill>
              </a:rPr>
              <a:t>介護予防・生活支援の充実</a:t>
            </a:r>
          </a:p>
        </p:txBody>
      </p:sp>
      <p:sp>
        <p:nvSpPr>
          <p:cNvPr id="6" name="右矢印 5"/>
          <p:cNvSpPr/>
          <p:nvPr/>
        </p:nvSpPr>
        <p:spPr>
          <a:xfrm>
            <a:off x="4670238"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a:endParaRPr lang="ja-JP" altLang="en-US">
              <a:solidFill>
                <a:prstClr val="black"/>
              </a:solidFill>
            </a:endParaRPr>
          </a:p>
        </p:txBody>
      </p:sp>
      <p:sp>
        <p:nvSpPr>
          <p:cNvPr id="48" name="十字形 47"/>
          <p:cNvSpPr/>
          <p:nvPr/>
        </p:nvSpPr>
        <p:spPr>
          <a:xfrm>
            <a:off x="2471446"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defTabSz="913575"/>
            <a:endParaRPr lang="ja-JP" altLang="en-US">
              <a:solidFill>
                <a:prstClr val="black"/>
              </a:solidFill>
            </a:endParaRPr>
          </a:p>
        </p:txBody>
      </p:sp>
      <p:sp>
        <p:nvSpPr>
          <p:cNvPr id="47" name="角丸四角形 46"/>
          <p:cNvSpPr/>
          <p:nvPr/>
        </p:nvSpPr>
        <p:spPr>
          <a:xfrm>
            <a:off x="5097138" y="4463430"/>
            <a:ext cx="2650711" cy="175810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16</a:t>
            </a:fld>
            <a:endParaRPr lang="ja-JP" altLang="en-US" sz="1600" dirty="0">
              <a:solidFill>
                <a:schemeClr val="tx1"/>
              </a:solidFill>
            </a:endParaRPr>
          </a:p>
        </p:txBody>
      </p:sp>
    </p:spTree>
    <p:extLst>
      <p:ext uri="{BB962C8B-B14F-4D97-AF65-F5344CB8AC3E}">
        <p14:creationId xmlns:p14="http://schemas.microsoft.com/office/powerpoint/2010/main" val="3644679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6134" y="402556"/>
            <a:ext cx="9788657" cy="6374084"/>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smtClean="0">
              <a:solidFill>
                <a:prstClr val="black"/>
              </a:solidFill>
            </a:endParaRPr>
          </a:p>
        </p:txBody>
      </p:sp>
      <p:sp>
        <p:nvSpPr>
          <p:cNvPr id="10" name="角丸四角形 9"/>
          <p:cNvSpPr/>
          <p:nvPr/>
        </p:nvSpPr>
        <p:spPr>
          <a:xfrm>
            <a:off x="5346217" y="922384"/>
            <a:ext cx="4427974" cy="5652000"/>
          </a:xfrm>
          <a:prstGeom prst="roundRect">
            <a:avLst>
              <a:gd name="adj" fmla="val 3171"/>
            </a:avLst>
          </a:prstGeom>
          <a:ln/>
        </p:spPr>
        <p:style>
          <a:lnRef idx="2">
            <a:schemeClr val="accent1"/>
          </a:lnRef>
          <a:fillRef idx="1">
            <a:schemeClr val="lt1"/>
          </a:fillRef>
          <a:effectRef idx="0">
            <a:schemeClr val="accent1"/>
          </a:effectRef>
          <a:fontRef idx="minor">
            <a:schemeClr val="dk1"/>
          </a:fontRef>
        </p:style>
        <p:txBody>
          <a:bodyPr rtlCol="0" anchor="t"/>
          <a:lstStyle/>
          <a:p>
            <a:pPr marL="82550"/>
            <a:endParaRPr lang="en-US" altLang="ja-JP" sz="2000" dirty="0">
              <a:solidFill>
                <a:prstClr val="black"/>
              </a:solidFill>
            </a:endParaRPr>
          </a:p>
          <a:p>
            <a:pPr marL="266700" indent="-184150"/>
            <a:r>
              <a:rPr lang="ja-JP" altLang="ja-JP" sz="1600" dirty="0">
                <a:solidFill>
                  <a:prstClr val="black"/>
                </a:solidFill>
              </a:rPr>
              <a:t>○　</a:t>
            </a:r>
            <a:r>
              <a:rPr lang="ja-JP" altLang="en-US" sz="1600" dirty="0">
                <a:solidFill>
                  <a:prstClr val="black"/>
                </a:solidFill>
              </a:rPr>
              <a:t>対象者は、</a:t>
            </a:r>
            <a:r>
              <a:rPr lang="ja-JP" altLang="ja-JP" sz="1600" dirty="0">
                <a:solidFill>
                  <a:prstClr val="black"/>
                </a:solidFill>
              </a:rPr>
              <a:t>第１号被保険者の全ての者及びその支援のための活動に関わる者</a:t>
            </a:r>
            <a:r>
              <a:rPr lang="ja-JP" altLang="en-US" sz="1600" dirty="0">
                <a:solidFill>
                  <a:prstClr val="black"/>
                </a:solidFill>
              </a:rPr>
              <a:t>。</a:t>
            </a:r>
            <a:endParaRPr lang="en-US" altLang="ja-JP" sz="1600" dirty="0">
              <a:solidFill>
                <a:prstClr val="black"/>
              </a:solidFill>
            </a:endParaRPr>
          </a:p>
          <a:p>
            <a:pPr algn="ctr"/>
            <a:endParaRPr lang="ja-JP" altLang="en-US" dirty="0" smtClean="0">
              <a:solidFill>
                <a:prstClr val="black"/>
              </a:solidFill>
            </a:endParaRPr>
          </a:p>
        </p:txBody>
      </p:sp>
      <p:sp>
        <p:nvSpPr>
          <p:cNvPr id="9" name="角丸四角形 8"/>
          <p:cNvSpPr/>
          <p:nvPr/>
        </p:nvSpPr>
        <p:spPr>
          <a:xfrm>
            <a:off x="173083" y="911206"/>
            <a:ext cx="5112569" cy="5683417"/>
          </a:xfrm>
          <a:prstGeom prst="roundRect">
            <a:avLst>
              <a:gd name="adj" fmla="val 4423"/>
            </a:avLst>
          </a:prstGeom>
          <a:ln/>
        </p:spPr>
        <p:style>
          <a:lnRef idx="2">
            <a:schemeClr val="accent1"/>
          </a:lnRef>
          <a:fillRef idx="1">
            <a:schemeClr val="lt1"/>
          </a:fillRef>
          <a:effectRef idx="0">
            <a:schemeClr val="accent1"/>
          </a:effectRef>
          <a:fontRef idx="minor">
            <a:schemeClr val="dk1"/>
          </a:fontRef>
        </p:style>
        <p:txBody>
          <a:bodyPr rtlCol="0" anchor="ctr"/>
          <a:lstStyle/>
          <a:p>
            <a:pPr marL="179388" indent="-179388"/>
            <a:endParaRPr lang="en-US" altLang="ja-JP" sz="1600" dirty="0" smtClean="0">
              <a:solidFill>
                <a:prstClr val="black"/>
              </a:solidFill>
            </a:endParaRPr>
          </a:p>
          <a:p>
            <a:pPr marL="179388" indent="-179388"/>
            <a:r>
              <a:rPr lang="ja-JP" altLang="ja-JP" sz="1600" dirty="0" smtClean="0">
                <a:solidFill>
                  <a:prstClr val="black"/>
                </a:solidFill>
              </a:rPr>
              <a:t>○</a:t>
            </a:r>
            <a:r>
              <a:rPr lang="ja-JP" altLang="en-US" sz="1600" dirty="0" smtClean="0">
                <a:solidFill>
                  <a:prstClr val="black"/>
                </a:solidFill>
              </a:rPr>
              <a:t>　</a:t>
            </a:r>
            <a:r>
              <a:rPr lang="ja-JP" altLang="ja-JP" sz="1600" dirty="0" smtClean="0">
                <a:solidFill>
                  <a:prstClr val="black"/>
                </a:solidFill>
              </a:rPr>
              <a:t>対象者</a:t>
            </a:r>
            <a:r>
              <a:rPr lang="ja-JP" altLang="ja-JP" sz="1600" dirty="0">
                <a:solidFill>
                  <a:prstClr val="black"/>
                </a:solidFill>
              </a:rPr>
              <a:t>は、</a:t>
            </a:r>
            <a:r>
              <a:rPr lang="ja-JP" altLang="en-US" sz="1600" dirty="0">
                <a:solidFill>
                  <a:prstClr val="black"/>
                </a:solidFill>
              </a:rPr>
              <a:t>制度</a:t>
            </a:r>
            <a:r>
              <a:rPr lang="ja-JP" altLang="ja-JP" sz="1600" dirty="0">
                <a:solidFill>
                  <a:prstClr val="black"/>
                </a:solidFill>
              </a:rPr>
              <a:t>改正前の要支援者に相当する者</a:t>
            </a:r>
            <a:r>
              <a:rPr lang="ja-JP" altLang="en-US" sz="1600" dirty="0">
                <a:solidFill>
                  <a:prstClr val="black"/>
                </a:solidFill>
              </a:rPr>
              <a:t>。</a:t>
            </a:r>
            <a:endParaRPr lang="en-US" altLang="ja-JP" sz="1600" dirty="0">
              <a:solidFill>
                <a:prstClr val="black"/>
              </a:solidFill>
            </a:endParaRPr>
          </a:p>
          <a:p>
            <a:pPr marL="177800"/>
            <a:r>
              <a:rPr lang="ja-JP" altLang="en-US" sz="1600" dirty="0">
                <a:solidFill>
                  <a:prstClr val="black"/>
                </a:solidFill>
              </a:rPr>
              <a:t>①要支援認定を受けた者</a:t>
            </a:r>
            <a:endParaRPr lang="en-US" altLang="ja-JP" sz="1600" dirty="0">
              <a:solidFill>
                <a:prstClr val="black"/>
              </a:solidFill>
            </a:endParaRPr>
          </a:p>
          <a:p>
            <a:pPr marL="177800"/>
            <a:r>
              <a:rPr lang="ja-JP" altLang="en-US" sz="1600" dirty="0">
                <a:solidFill>
                  <a:prstClr val="black"/>
                </a:solidFill>
              </a:rPr>
              <a:t>②</a:t>
            </a:r>
            <a:r>
              <a:rPr lang="ja-JP" altLang="ja-JP" sz="1600" dirty="0">
                <a:solidFill>
                  <a:prstClr val="black"/>
                </a:solidFill>
              </a:rPr>
              <a:t>基本</a:t>
            </a:r>
            <a:r>
              <a:rPr lang="ja-JP" altLang="ja-JP" sz="1600" dirty="0" smtClean="0">
                <a:solidFill>
                  <a:prstClr val="black"/>
                </a:solidFill>
              </a:rPr>
              <a:t>チェックリスト</a:t>
            </a:r>
            <a:r>
              <a:rPr lang="ja-JP" altLang="en-US" sz="1600" dirty="0" smtClean="0">
                <a:solidFill>
                  <a:prstClr val="black"/>
                </a:solidFill>
              </a:rPr>
              <a:t>該当者（事業対象者）</a:t>
            </a:r>
            <a:endParaRPr lang="en-US" altLang="ja-JP" sz="1600" dirty="0" smtClean="0">
              <a:solidFill>
                <a:prstClr val="black"/>
              </a:solidFill>
            </a:endParaRPr>
          </a:p>
          <a:p>
            <a:pPr marL="177800"/>
            <a:endParaRPr lang="en-US" altLang="ja-JP" sz="1600" dirty="0" smtClean="0">
              <a:solidFill>
                <a:prstClr val="black"/>
              </a:solidFill>
            </a:endParaRPr>
          </a:p>
          <a:p>
            <a:pPr marL="177800"/>
            <a:endParaRPr lang="en-US" altLang="ja-JP" sz="1100" dirty="0">
              <a:solidFill>
                <a:prstClr val="black"/>
              </a:solidFill>
            </a:endParaRPr>
          </a:p>
          <a:p>
            <a:pPr marL="177800"/>
            <a:endParaRPr lang="en-US" altLang="ja-JP" sz="1200" dirty="0">
              <a:solidFill>
                <a:prstClr val="black"/>
              </a:solidFill>
            </a:endParaRPr>
          </a:p>
          <a:p>
            <a:pPr marL="177800"/>
            <a:endParaRPr lang="en-US" altLang="ja-JP" sz="1600" dirty="0" smtClean="0">
              <a:solidFill>
                <a:prstClr val="black"/>
              </a:solidFill>
            </a:endParaRPr>
          </a:p>
          <a:p>
            <a:pPr marL="177800"/>
            <a:endParaRPr lang="en-US" altLang="ja-JP" sz="1600" dirty="0">
              <a:solidFill>
                <a:prstClr val="black"/>
              </a:solidFill>
            </a:endParaRPr>
          </a:p>
          <a:p>
            <a:pPr marL="177800"/>
            <a:endParaRPr lang="en-US" altLang="ja-JP" sz="1600" dirty="0" smtClean="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355600" indent="-177800"/>
            <a:endParaRPr lang="en-US" altLang="ja-JP" sz="1200" dirty="0">
              <a:solidFill>
                <a:prstClr val="black"/>
              </a:solidFill>
            </a:endParaRPr>
          </a:p>
          <a:p>
            <a:pPr marL="355600" indent="-177800"/>
            <a:r>
              <a:rPr lang="en-US" altLang="ja-JP" sz="1200" dirty="0" smtClean="0">
                <a:solidFill>
                  <a:prstClr val="black"/>
                </a:solidFill>
              </a:rPr>
              <a:t>※</a:t>
            </a:r>
            <a:r>
              <a:rPr lang="ja-JP" altLang="en-US" sz="1200" dirty="0" smtClean="0">
                <a:solidFill>
                  <a:prstClr val="black"/>
                </a:solidFill>
              </a:rPr>
              <a:t>　事業対象者は、要支援者に相当する状態等の者を想定。</a:t>
            </a:r>
            <a:endParaRPr lang="en-US" altLang="ja-JP" sz="1200" dirty="0">
              <a:solidFill>
                <a:prstClr val="black"/>
              </a:solidFill>
            </a:endParaRPr>
          </a:p>
          <a:p>
            <a:pPr marL="355600" indent="-177800"/>
            <a:r>
              <a:rPr lang="ja-JP" altLang="ja-JP" sz="1200" dirty="0">
                <a:solidFill>
                  <a:prstClr val="black"/>
                </a:solidFill>
              </a:rPr>
              <a:t>※　基本チェックリスト</a:t>
            </a:r>
            <a:r>
              <a:rPr lang="ja-JP" altLang="en-US" sz="1200" dirty="0">
                <a:solidFill>
                  <a:prstClr val="black"/>
                </a:solidFill>
              </a:rPr>
              <a:t>は</a:t>
            </a:r>
            <a:r>
              <a:rPr lang="ja-JP" altLang="ja-JP" sz="1200" dirty="0">
                <a:solidFill>
                  <a:prstClr val="black"/>
                </a:solidFill>
              </a:rPr>
              <a:t>、支援が必要だと市町村や地域包括支援センターに相談に来た者に対して、簡便にサービスにつなぐため</a:t>
            </a:r>
            <a:r>
              <a:rPr lang="ja-JP" altLang="en-US" sz="1200" dirty="0">
                <a:solidFill>
                  <a:prstClr val="black"/>
                </a:solidFill>
              </a:rPr>
              <a:t>のもの。</a:t>
            </a:r>
            <a:endParaRPr lang="ja-JP" altLang="ja-JP" sz="1200" dirty="0">
              <a:solidFill>
                <a:prstClr val="black"/>
              </a:solidFill>
            </a:endParaRPr>
          </a:p>
          <a:p>
            <a:pPr marL="355600" indent="-177800"/>
            <a:r>
              <a:rPr lang="en-US" altLang="ja-JP" sz="1200" dirty="0">
                <a:solidFill>
                  <a:prstClr val="black"/>
                </a:solidFill>
              </a:rPr>
              <a:t>※</a:t>
            </a:r>
            <a:r>
              <a:rPr lang="ja-JP" altLang="ja-JP" sz="1200" dirty="0">
                <a:solidFill>
                  <a:prstClr val="black"/>
                </a:solidFill>
              </a:rPr>
              <a:t>　予防給付に残る介護予防訪問看護、介護予防福祉用具貸与</a:t>
            </a:r>
            <a:r>
              <a:rPr lang="ja-JP" altLang="ja-JP" sz="1200" dirty="0" smtClean="0">
                <a:solidFill>
                  <a:prstClr val="black"/>
                </a:solidFill>
              </a:rPr>
              <a:t>等を</a:t>
            </a:r>
            <a:r>
              <a:rPr lang="ja-JP" altLang="ja-JP" sz="1200" dirty="0">
                <a:solidFill>
                  <a:prstClr val="black"/>
                </a:solidFill>
              </a:rPr>
              <a:t>利用する場合は、要支援認定を受ける必要がある</a:t>
            </a:r>
            <a:r>
              <a:rPr lang="ja-JP" altLang="ja-JP" sz="1200" dirty="0" smtClean="0">
                <a:solidFill>
                  <a:prstClr val="black"/>
                </a:solidFill>
              </a:rPr>
              <a:t>。</a:t>
            </a:r>
            <a:endParaRPr lang="ja-JP" altLang="en-US" sz="5400" dirty="0">
              <a:solidFill>
                <a:prstClr val="black"/>
              </a:solidFill>
            </a:endParaRPr>
          </a:p>
        </p:txBody>
      </p:sp>
      <p:sp>
        <p:nvSpPr>
          <p:cNvPr id="3" name="コンテンツ プレースホルダー 2"/>
          <p:cNvSpPr>
            <a:spLocks noGrp="1"/>
          </p:cNvSpPr>
          <p:nvPr>
            <p:ph idx="1"/>
          </p:nvPr>
        </p:nvSpPr>
        <p:spPr>
          <a:xfrm>
            <a:off x="200487" y="235481"/>
            <a:ext cx="4824536" cy="419720"/>
          </a:xfrm>
        </p:spPr>
        <p:txBody>
          <a:bodyPr>
            <a:normAutofit/>
          </a:bodyPr>
          <a:lstStyle/>
          <a:p>
            <a:pPr marL="0" lvl="0" indent="0">
              <a:spcBef>
                <a:spcPts val="0"/>
              </a:spcBef>
              <a:buNone/>
            </a:pPr>
            <a:endParaRPr lang="en-US" altLang="ja-JP" sz="1700" dirty="0" smtClean="0">
              <a:solidFill>
                <a:prstClr val="black"/>
              </a:solidFill>
            </a:endParaRPr>
          </a:p>
          <a:p>
            <a:pPr marL="177800" lvl="0" indent="0">
              <a:buNone/>
            </a:pPr>
            <a:endParaRPr lang="en-US" altLang="ja-JP" sz="1600" dirty="0" smtClean="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870012381"/>
              </p:ext>
            </p:extLst>
          </p:nvPr>
        </p:nvGraphicFramePr>
        <p:xfrm>
          <a:off x="435817" y="2257171"/>
          <a:ext cx="4552132" cy="2773910"/>
        </p:xfrm>
        <a:graphic>
          <a:graphicData uri="http://schemas.openxmlformats.org/drawingml/2006/table">
            <a:tbl>
              <a:tblPr firstRow="1" firstCol="1" bandRow="1">
                <a:tableStyleId>{5C22544A-7EE6-4342-B048-85BDC9FD1C3A}</a:tableStyleId>
              </a:tblPr>
              <a:tblGrid>
                <a:gridCol w="1185193"/>
                <a:gridCol w="3366939"/>
              </a:tblGrid>
              <a:tr h="304739">
                <a:tc>
                  <a:txBody>
                    <a:bodyPr/>
                    <a:lstStyle/>
                    <a:p>
                      <a:pPr marL="165100" indent="-165100" algn="ctr">
                        <a:spcAft>
                          <a:spcPts val="0"/>
                        </a:spcAft>
                      </a:pPr>
                      <a:r>
                        <a:rPr lang="ja-JP" sz="1300" kern="100" dirty="0">
                          <a:effectLst/>
                        </a:rPr>
                        <a:t>事業</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dirty="0">
                          <a:effectLst/>
                        </a:rPr>
                        <a:t>内容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734">
                <a:tc>
                  <a:txBody>
                    <a:bodyPr/>
                    <a:lstStyle/>
                    <a:p>
                      <a:pPr algn="just">
                        <a:spcAft>
                          <a:spcPts val="0"/>
                        </a:spcAft>
                      </a:pPr>
                      <a:r>
                        <a:rPr lang="ja-JP" sz="1300" kern="100" dirty="0">
                          <a:effectLst/>
                        </a:rPr>
                        <a:t>訪問型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a:t>
                      </a:r>
                      <a:r>
                        <a:rPr lang="ja-JP" sz="1300" kern="100" dirty="0" smtClean="0">
                          <a:effectLst/>
                        </a:rPr>
                        <a:t>等</a:t>
                      </a:r>
                      <a:r>
                        <a:rPr lang="ja-JP" altLang="en-US" sz="1300" kern="100" dirty="0" smtClean="0">
                          <a:effectLst/>
                        </a:rPr>
                        <a:t>に対し</a:t>
                      </a:r>
                      <a:r>
                        <a:rPr lang="ja-JP" sz="1300" kern="100" dirty="0" smtClean="0">
                          <a:effectLst/>
                        </a:rPr>
                        <a:t>、</a:t>
                      </a:r>
                      <a:r>
                        <a:rPr lang="ja-JP" sz="1300" kern="100" dirty="0">
                          <a:effectLst/>
                        </a:rPr>
                        <a:t>掃除、洗濯等の日常生活上の支援を提供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通所型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a:t>
                      </a:r>
                      <a:r>
                        <a:rPr lang="ja-JP" sz="1300" kern="100" dirty="0" smtClean="0">
                          <a:effectLst/>
                        </a:rPr>
                        <a:t>、機能</a:t>
                      </a:r>
                      <a:r>
                        <a:rPr lang="ja-JP" sz="1300" kern="100" dirty="0">
                          <a:effectLst/>
                        </a:rPr>
                        <a:t>訓練や集いの場など日常生活上の支援を提供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その他の生活支援</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要支援者等に対し、栄養改善を目的とした配食や一人暮らし高齢者等への見守りを提供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介護予防</a:t>
                      </a:r>
                      <a:r>
                        <a:rPr lang="ja-JP" sz="1300" kern="100" dirty="0" smtClean="0">
                          <a:effectLst/>
                        </a:rPr>
                        <a:t>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要支援者等に対し、総合事業によるサービス等が適切に提供できるようケアマネジメント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06646413"/>
              </p:ext>
            </p:extLst>
          </p:nvPr>
        </p:nvGraphicFramePr>
        <p:xfrm>
          <a:off x="5562240" y="2063391"/>
          <a:ext cx="4032448" cy="3477584"/>
        </p:xfrm>
        <a:graphic>
          <a:graphicData uri="http://schemas.openxmlformats.org/drawingml/2006/table">
            <a:tbl>
              <a:tblPr firstRow="1" firstCol="1" bandRow="1">
                <a:tableStyleId>{5C22544A-7EE6-4342-B048-85BDC9FD1C3A}</a:tableStyleId>
              </a:tblPr>
              <a:tblGrid>
                <a:gridCol w="1343598"/>
                <a:gridCol w="2688850"/>
              </a:tblGrid>
              <a:tr h="210974">
                <a:tc>
                  <a:txBody>
                    <a:bodyPr/>
                    <a:lstStyle/>
                    <a:p>
                      <a:pPr algn="ctr">
                        <a:spcAft>
                          <a:spcPts val="0"/>
                        </a:spcAft>
                      </a:pP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spc="-50" baseline="0" dirty="0">
                          <a:effectLst/>
                        </a:rPr>
                        <a:t>内容</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702">
                <a:tc>
                  <a:txBody>
                    <a:bodyPr/>
                    <a:lstStyle/>
                    <a:p>
                      <a:pPr algn="just">
                        <a:spcAft>
                          <a:spcPts val="0"/>
                        </a:spcAft>
                      </a:pPr>
                      <a:r>
                        <a:rPr lang="ja-JP" sz="1300" kern="100" spc="-50" baseline="0" dirty="0" smtClean="0">
                          <a:effectLst/>
                        </a:rPr>
                        <a:t>介護予防把握</a:t>
                      </a: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収集</a:t>
                      </a:r>
                      <a:r>
                        <a:rPr lang="ja-JP" sz="1300" kern="0" spc="-50" baseline="0" dirty="0">
                          <a:effectLst/>
                        </a:rPr>
                        <a:t>した情報等の活用により、閉じこもり等の何らかの支援を要する者を把握し、介護予防活動へつなげる</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166">
                <a:tc>
                  <a:txBody>
                    <a:bodyPr/>
                    <a:lstStyle/>
                    <a:p>
                      <a:pPr algn="just">
                        <a:spcAft>
                          <a:spcPts val="0"/>
                        </a:spcAft>
                      </a:pPr>
                      <a:r>
                        <a:rPr lang="ja-JP" sz="1300" kern="100" spc="-50" baseline="0">
                          <a:effectLst/>
                        </a:rPr>
                        <a:t>介護予防普及啓発事業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介護予防活動の普及・啓発を行う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406">
                <a:tc>
                  <a:txBody>
                    <a:bodyPr/>
                    <a:lstStyle/>
                    <a:p>
                      <a:pPr algn="just">
                        <a:spcAft>
                          <a:spcPts val="0"/>
                        </a:spcAft>
                      </a:pPr>
                      <a:r>
                        <a:rPr lang="ja-JP" sz="1300" kern="100" spc="-50" baseline="0" dirty="0">
                          <a:effectLst/>
                        </a:rPr>
                        <a:t>地域介護予防活動支援事業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住民</a:t>
                      </a:r>
                      <a:r>
                        <a:rPr lang="ja-JP" sz="1300" kern="0" spc="-50" baseline="0" dirty="0">
                          <a:effectLst/>
                        </a:rPr>
                        <a:t>主体の介護予防活動の育成・支援を行う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440">
                <a:tc>
                  <a:txBody>
                    <a:bodyPr/>
                    <a:lstStyle/>
                    <a:p>
                      <a:pPr algn="just">
                        <a:spcAft>
                          <a:spcPts val="0"/>
                        </a:spcAft>
                      </a:pPr>
                      <a:r>
                        <a:rPr lang="ja-JP" sz="1300" kern="100" spc="-50" baseline="0">
                          <a:effectLst/>
                        </a:rPr>
                        <a:t>一般介護予防事業評価事業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spc="-50" baseline="0" dirty="0">
                          <a:effectLst/>
                        </a:rPr>
                        <a:t>介護保険事業計画に定める目標値の達成状況</a:t>
                      </a:r>
                      <a:r>
                        <a:rPr lang="ja-JP" sz="1300" kern="100" spc="-50" baseline="0" dirty="0" smtClean="0">
                          <a:effectLst/>
                        </a:rPr>
                        <a:t>等</a:t>
                      </a:r>
                      <a:r>
                        <a:rPr lang="ja-JP" altLang="en-US" sz="1300" kern="100" spc="-50" baseline="0" dirty="0" smtClean="0">
                          <a:effectLst/>
                        </a:rPr>
                        <a:t>を</a:t>
                      </a:r>
                      <a:r>
                        <a:rPr lang="ja-JP" sz="1300" kern="100" spc="-50" baseline="0" dirty="0" smtClean="0">
                          <a:effectLst/>
                        </a:rPr>
                        <a:t>検証</a:t>
                      </a:r>
                      <a:r>
                        <a:rPr lang="ja-JP" altLang="en-US" sz="1300" kern="100" spc="-50" baseline="0" dirty="0" smtClean="0">
                          <a:effectLst/>
                        </a:rPr>
                        <a:t>し</a:t>
                      </a:r>
                      <a:r>
                        <a:rPr lang="ja-JP" sz="1300" kern="100" spc="-50" baseline="0" dirty="0" smtClean="0">
                          <a:effectLst/>
                        </a:rPr>
                        <a:t>、</a:t>
                      </a:r>
                      <a:r>
                        <a:rPr lang="ja-JP" sz="1300" kern="100" spc="-50" baseline="0" dirty="0">
                          <a:effectLst/>
                        </a:rPr>
                        <a:t>一般介護予防事業</a:t>
                      </a:r>
                      <a:r>
                        <a:rPr lang="ja-JP" sz="1300" kern="100" spc="-50" baseline="0" dirty="0" smtClean="0">
                          <a:effectLst/>
                        </a:rPr>
                        <a:t>の評価</a:t>
                      </a:r>
                      <a:r>
                        <a:rPr lang="ja-JP" sz="1300" kern="100" spc="-50" baseline="0" dirty="0">
                          <a:effectLst/>
                        </a:rPr>
                        <a:t>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896">
                <a:tc>
                  <a:txBody>
                    <a:bodyPr/>
                    <a:lstStyle/>
                    <a:p>
                      <a:pPr algn="just">
                        <a:spcAft>
                          <a:spcPts val="0"/>
                        </a:spcAft>
                      </a:pPr>
                      <a:r>
                        <a:rPr lang="ja-JP" sz="1300" kern="100" spc="-50" baseline="0" dirty="0">
                          <a:effectLst/>
                        </a:rPr>
                        <a:t>地域リハビリテーション活動支援事業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介護</a:t>
                      </a:r>
                      <a:r>
                        <a:rPr lang="ja-JP" sz="1300" kern="0" spc="-50" baseline="0" dirty="0">
                          <a:effectLst/>
                        </a:rPr>
                        <a:t>予防の取組を機能強化する</a:t>
                      </a:r>
                      <a:r>
                        <a:rPr lang="ja-JP" sz="1300" kern="0" spc="-50" baseline="0" dirty="0" smtClean="0">
                          <a:effectLst/>
                        </a:rPr>
                        <a:t>ため、</a:t>
                      </a:r>
                      <a:r>
                        <a:rPr lang="ja-JP" sz="1300" kern="0" spc="-50" baseline="0" dirty="0">
                          <a:effectLst/>
                        </a:rPr>
                        <a:t>通所、訪問、地域ケア</a:t>
                      </a:r>
                      <a:r>
                        <a:rPr lang="ja-JP" sz="1300" kern="0" spc="-50" baseline="0" dirty="0" smtClean="0">
                          <a:effectLst/>
                        </a:rPr>
                        <a:t>会議、住民</a:t>
                      </a:r>
                      <a:r>
                        <a:rPr lang="ja-JP" altLang="en-US" sz="1300" kern="0" spc="-50" baseline="0" dirty="0" smtClean="0">
                          <a:effectLst/>
                        </a:rPr>
                        <a:t>主体</a:t>
                      </a:r>
                      <a:r>
                        <a:rPr lang="ja-JP" sz="1300" kern="0" spc="-50" baseline="0" dirty="0" smtClean="0">
                          <a:effectLst/>
                        </a:rPr>
                        <a:t>の</a:t>
                      </a:r>
                      <a:r>
                        <a:rPr lang="ja-JP" sz="1300" kern="0" spc="-50" baseline="0" dirty="0">
                          <a:effectLst/>
                        </a:rPr>
                        <a:t>通いの場</a:t>
                      </a:r>
                      <a:r>
                        <a:rPr lang="ja-JP" sz="1300" kern="0" spc="-50" baseline="0" dirty="0" smtClean="0">
                          <a:effectLst/>
                        </a:rPr>
                        <a:t>等</a:t>
                      </a:r>
                      <a:r>
                        <a:rPr lang="ja-JP" altLang="en-US" sz="1300" kern="0" spc="-50" baseline="0" dirty="0" smtClean="0">
                          <a:effectLst/>
                        </a:rPr>
                        <a:t>への</a:t>
                      </a:r>
                      <a:r>
                        <a:rPr lang="ja-JP" sz="1300" kern="0" spc="-50" baseline="0" dirty="0" smtClean="0">
                          <a:effectLst/>
                        </a:rPr>
                        <a:t>リハビリ専門</a:t>
                      </a:r>
                      <a:r>
                        <a:rPr lang="ja-JP" sz="1300" kern="0" spc="-50" baseline="0" dirty="0">
                          <a:effectLst/>
                        </a:rPr>
                        <a:t>職</a:t>
                      </a:r>
                      <a:r>
                        <a:rPr lang="ja-JP" sz="1300" kern="0" spc="-50" baseline="0" dirty="0" smtClean="0">
                          <a:effectLst/>
                        </a:rPr>
                        <a:t>等</a:t>
                      </a:r>
                      <a:r>
                        <a:rPr lang="ja-JP" altLang="en-US" sz="1300" kern="0" spc="-50" baseline="0" dirty="0" smtClean="0">
                          <a:effectLst/>
                        </a:rPr>
                        <a:t>による助言等を実施</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正方形/長方形 10"/>
          <p:cNvSpPr/>
          <p:nvPr/>
        </p:nvSpPr>
        <p:spPr>
          <a:xfrm>
            <a:off x="173083" y="682911"/>
            <a:ext cx="4797379"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spc="-100" dirty="0">
                <a:solidFill>
                  <a:prstClr val="white"/>
                </a:solidFill>
                <a:latin typeface="ＭＳ Ｐゴシック"/>
              </a:rPr>
              <a:t>（１</a:t>
            </a:r>
            <a:r>
              <a:rPr lang="ja-JP" altLang="en-US" sz="1600" b="1" spc="-100" dirty="0" smtClean="0">
                <a:solidFill>
                  <a:prstClr val="white"/>
                </a:solidFill>
                <a:latin typeface="ＭＳ Ｐゴシック"/>
              </a:rPr>
              <a:t>）介護</a:t>
            </a:r>
            <a:r>
              <a:rPr lang="ja-JP" altLang="en-US" sz="1600" b="1" spc="-100" dirty="0">
                <a:solidFill>
                  <a:prstClr val="white"/>
                </a:solidFill>
                <a:latin typeface="ＭＳ Ｐゴシック"/>
              </a:rPr>
              <a:t>予防・生活支援サービス事業（サービス事業</a:t>
            </a:r>
            <a:r>
              <a:rPr lang="ja-JP" altLang="en-US" sz="1600" b="1" spc="-100" dirty="0" smtClean="0">
                <a:solidFill>
                  <a:prstClr val="white"/>
                </a:solidFill>
                <a:latin typeface="ＭＳ Ｐゴシック"/>
              </a:rPr>
              <a:t>）</a:t>
            </a:r>
            <a:r>
              <a:rPr lang="ja-JP" altLang="en-US" sz="1200" b="1" spc="-100" dirty="0">
                <a:solidFill>
                  <a:prstClr val="white"/>
                </a:solidFill>
                <a:latin typeface="ＭＳ Ｐゴシック"/>
              </a:rPr>
              <a:t>　</a:t>
            </a:r>
            <a:endParaRPr lang="ja-JP" altLang="en-US" sz="1600" b="1" spc="-100" dirty="0">
              <a:solidFill>
                <a:prstClr val="black"/>
              </a:solidFill>
              <a:latin typeface="ＭＳ Ｐゴシック"/>
            </a:endParaRPr>
          </a:p>
        </p:txBody>
      </p:sp>
      <p:sp>
        <p:nvSpPr>
          <p:cNvPr id="12" name="正方形/長方形 11"/>
          <p:cNvSpPr/>
          <p:nvPr/>
        </p:nvSpPr>
        <p:spPr>
          <a:xfrm>
            <a:off x="5387966" y="682837"/>
            <a:ext cx="2517362"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dirty="0">
                <a:solidFill>
                  <a:prstClr val="white"/>
                </a:solidFill>
              </a:rPr>
              <a:t>（２）　一般介護予防</a:t>
            </a:r>
            <a:r>
              <a:rPr lang="ja-JP" altLang="en-US" sz="1600" b="1" dirty="0" smtClean="0">
                <a:solidFill>
                  <a:prstClr val="white"/>
                </a:solidFill>
              </a:rPr>
              <a:t>事業</a:t>
            </a:r>
            <a:r>
              <a:rPr lang="ja-JP" altLang="en-US" sz="1200" b="1" dirty="0" smtClean="0">
                <a:solidFill>
                  <a:prstClr val="white"/>
                </a:solidFill>
              </a:rPr>
              <a:t>　</a:t>
            </a:r>
            <a:endParaRPr lang="en-US" altLang="ja-JP" sz="1200" b="1" dirty="0">
              <a:solidFill>
                <a:prstClr val="white"/>
              </a:solidFill>
            </a:endParaRPr>
          </a:p>
        </p:txBody>
      </p:sp>
      <p:sp>
        <p:nvSpPr>
          <p:cNvPr id="16" name="テキスト ボックス 15"/>
          <p:cNvSpPr txBox="1"/>
          <p:nvPr/>
        </p:nvSpPr>
        <p:spPr>
          <a:xfrm>
            <a:off x="82282" y="225588"/>
            <a:ext cx="4687464" cy="338554"/>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ctr"/>
            <a:r>
              <a:rPr lang="ja-JP" altLang="en-US" sz="1600" u="sng" dirty="0" smtClean="0">
                <a:solidFill>
                  <a:prstClr val="black"/>
                </a:solidFill>
                <a:latin typeface="HG丸ｺﾞｼｯｸM-PRO" panose="020F0600000000000000" pitchFamily="50" charset="-128"/>
                <a:ea typeface="HG丸ｺﾞｼｯｸM-PRO" panose="020F0600000000000000" pitchFamily="50" charset="-128"/>
              </a:rPr>
              <a:t>総合</a:t>
            </a:r>
            <a:r>
              <a:rPr lang="ja-JP" altLang="en-US" sz="1600" u="sng" dirty="0">
                <a:solidFill>
                  <a:prstClr val="black"/>
                </a:solidFill>
                <a:latin typeface="HG丸ｺﾞｼｯｸM-PRO" panose="020F0600000000000000" pitchFamily="50" charset="-128"/>
                <a:ea typeface="HG丸ｺﾞｼｯｸM-PRO" panose="020F0600000000000000" pitchFamily="50" charset="-128"/>
              </a:rPr>
              <a:t>事業を構成する各事業の内容及び対象者</a:t>
            </a:r>
          </a:p>
        </p:txBody>
      </p:sp>
      <p:sp>
        <p:nvSpPr>
          <p:cNvPr id="15" name="角丸四角形 14"/>
          <p:cNvSpPr/>
          <p:nvPr/>
        </p:nvSpPr>
        <p:spPr>
          <a:xfrm>
            <a:off x="416501" y="2564904"/>
            <a:ext cx="4553962" cy="1872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529067" y="3537012"/>
            <a:ext cx="4104457" cy="4680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17</a:t>
            </a:fld>
            <a:endParaRPr lang="ja-JP" altLang="en-US" sz="1600" dirty="0">
              <a:solidFill>
                <a:schemeClr val="tx1"/>
              </a:solidFill>
            </a:endParaRPr>
          </a:p>
        </p:txBody>
      </p:sp>
    </p:spTree>
    <p:extLst>
      <p:ext uri="{BB962C8B-B14F-4D97-AF65-F5344CB8AC3E}">
        <p14:creationId xmlns:p14="http://schemas.microsoft.com/office/powerpoint/2010/main" val="452276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8193654" y="3201245"/>
            <a:ext cx="1712673" cy="3656753"/>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020983" y="3201246"/>
            <a:ext cx="3172388"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56973" y="3201246"/>
            <a:ext cx="3164317" cy="3656753"/>
          </a:xfrm>
          <a:prstGeom prst="rect">
            <a:avLst/>
          </a:prstGeom>
          <a:solidFill>
            <a:schemeClr val="accent6">
              <a:lumMod val="60000"/>
              <a:lumOff val="40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79283" y="4262653"/>
            <a:ext cx="282617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400" dirty="0" smtClean="0">
                <a:solidFill>
                  <a:prstClr val="black"/>
                </a:solidFill>
              </a:rPr>
              <a:t>訪問看護、福祉用具等</a:t>
            </a:r>
            <a:endParaRPr lang="en-US" altLang="ja-JP" sz="1400" dirty="0" smtClean="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a:t>
            </a:r>
            <a:r>
              <a:rPr lang="ja-JP" altLang="en-US" sz="1050" dirty="0" smtClean="0">
                <a:solidFill>
                  <a:prstClr val="black"/>
                </a:solidFill>
                <a:latin typeface="ＭＳ Ｐ明朝" panose="02020600040205080304" pitchFamily="18" charset="-128"/>
                <a:ea typeface="ＭＳ Ｐ明朝" panose="02020600040205080304" pitchFamily="18" charset="-128"/>
              </a:rPr>
              <a:t>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49031" y="4159026"/>
            <a:ext cx="1735618"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介護予防給付</a:t>
            </a:r>
            <a:endParaRPr lang="ja-JP" altLang="en-US" b="1" dirty="0">
              <a:solidFill>
                <a:prstClr val="white"/>
              </a:solidFill>
            </a:endParaRPr>
          </a:p>
        </p:txBody>
      </p:sp>
      <p:sp>
        <p:nvSpPr>
          <p:cNvPr id="24" name="角丸四角形 23"/>
          <p:cNvSpPr/>
          <p:nvPr/>
        </p:nvSpPr>
        <p:spPr>
          <a:xfrm>
            <a:off x="5083977" y="3087065"/>
            <a:ext cx="3072337" cy="309270"/>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a:t>
            </a:r>
            <a:r>
              <a:rPr lang="ja-JP" altLang="en-US" sz="1200" dirty="0" smtClean="0">
                <a:solidFill>
                  <a:prstClr val="black"/>
                </a:solidFill>
              </a:rPr>
              <a:t>予防・生活支援サービス事業対象者</a:t>
            </a:r>
            <a:endParaRPr lang="ja-JP" altLang="en-US" sz="1200" dirty="0">
              <a:solidFill>
                <a:prstClr val="black"/>
              </a:solidFill>
            </a:endParaRPr>
          </a:p>
        </p:txBody>
      </p:sp>
      <p:sp>
        <p:nvSpPr>
          <p:cNvPr id="23" name="角丸四角形 22"/>
          <p:cNvSpPr/>
          <p:nvPr/>
        </p:nvSpPr>
        <p:spPr>
          <a:xfrm>
            <a:off x="2204789" y="3087831"/>
            <a:ext cx="2457257" cy="311491"/>
          </a:xfrm>
          <a:prstGeom prst="roundRect">
            <a:avLst/>
          </a:prstGeom>
          <a:solidFill>
            <a:schemeClr val="accent6">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277381" y="3443508"/>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6249148" y="3432133"/>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377" y="5359520"/>
            <a:ext cx="1735619"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総 合 事 業</a:t>
            </a:r>
            <a:endParaRPr lang="ja-JP" altLang="en-US" b="1" dirty="0">
              <a:solidFill>
                <a:prstClr val="white"/>
              </a:solidFill>
            </a:endParaRPr>
          </a:p>
        </p:txBody>
      </p:sp>
      <p:sp>
        <p:nvSpPr>
          <p:cNvPr id="13" name="テキスト ボックス 12"/>
          <p:cNvSpPr txBox="1"/>
          <p:nvPr/>
        </p:nvSpPr>
        <p:spPr>
          <a:xfrm>
            <a:off x="3618702" y="2805222"/>
            <a:ext cx="1043377" cy="261610"/>
          </a:xfrm>
          <a:prstGeom prst="rect">
            <a:avLst/>
          </a:prstGeom>
          <a:noFill/>
        </p:spPr>
        <p:txBody>
          <a:bodyPr wrap="square" rtlCol="0">
            <a:spAutoFit/>
          </a:bodyPr>
          <a:lstStyle/>
          <a:p>
            <a:pPr marL="36000" indent="-457200"/>
            <a:r>
              <a:rPr lang="ja-JP" altLang="en-US" sz="1100" dirty="0" smtClean="0">
                <a:solidFill>
                  <a:prstClr val="black"/>
                </a:solidFill>
              </a:rPr>
              <a:t>要支援認定</a:t>
            </a:r>
            <a:endParaRPr lang="ja-JP" altLang="en-US" sz="1100" dirty="0">
              <a:solidFill>
                <a:prstClr val="black"/>
              </a:solidFill>
            </a:endParaRPr>
          </a:p>
        </p:txBody>
      </p:sp>
      <p:sp>
        <p:nvSpPr>
          <p:cNvPr id="28" name="正方形/長方形 27"/>
          <p:cNvSpPr/>
          <p:nvPr/>
        </p:nvSpPr>
        <p:spPr>
          <a:xfrm>
            <a:off x="1977938" y="6471710"/>
            <a:ext cx="7808879"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（要支援者等も参加できる住民運営の通いの場の充実等。全ての高齢者が対象。）</a:t>
            </a:r>
            <a:endParaRPr lang="en-US" altLang="ja-JP" sz="1300" dirty="0" smtClean="0">
              <a:solidFill>
                <a:prstClr val="black"/>
              </a:solidFill>
            </a:endParaRPr>
          </a:p>
        </p:txBody>
      </p:sp>
      <p:sp>
        <p:nvSpPr>
          <p:cNvPr id="45" name="下矢印 44"/>
          <p:cNvSpPr/>
          <p:nvPr/>
        </p:nvSpPr>
        <p:spPr>
          <a:xfrm>
            <a:off x="6249484" y="3978013"/>
            <a:ext cx="328549"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879159" y="3404423"/>
            <a:ext cx="341128" cy="3025175"/>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8309990" y="3074011"/>
            <a:ext cx="1521135" cy="311491"/>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dirty="0" smtClean="0">
                <a:solidFill>
                  <a:prstClr val="black"/>
                </a:solidFill>
              </a:rPr>
              <a:t>一般高齢者等</a:t>
            </a:r>
            <a:endParaRPr lang="ja-JP" altLang="en-US" sz="1600" dirty="0">
              <a:solidFill>
                <a:prstClr val="black"/>
              </a:solidFill>
            </a:endParaRPr>
          </a:p>
        </p:txBody>
      </p:sp>
      <p:sp>
        <p:nvSpPr>
          <p:cNvPr id="50" name="正方形/長方形 49"/>
          <p:cNvSpPr/>
          <p:nvPr/>
        </p:nvSpPr>
        <p:spPr>
          <a:xfrm>
            <a:off x="1977624" y="3659532"/>
            <a:ext cx="6084000"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地域包括支援センターが介護予防ケアマネジメントを実施</a:t>
            </a:r>
            <a:endParaRPr lang="ja-JP" altLang="en-US" sz="1400" dirty="0">
              <a:solidFill>
                <a:prstClr val="black"/>
              </a:solidFill>
            </a:endParaRPr>
          </a:p>
        </p:txBody>
      </p:sp>
      <p:sp>
        <p:nvSpPr>
          <p:cNvPr id="27" name="加算記号 26"/>
          <p:cNvSpPr/>
          <p:nvPr/>
        </p:nvSpPr>
        <p:spPr>
          <a:xfrm>
            <a:off x="3277089" y="5072673"/>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6" y="-794"/>
            <a:ext cx="9906042" cy="54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altLang="ja-JP" sz="2600" dirty="0" smtClean="0">
                <a:solidFill>
                  <a:prstClr val="black"/>
                </a:solidFill>
                <a:latin typeface="ＭＳ Ｐゴシック"/>
              </a:rPr>
              <a:t>【</a:t>
            </a:r>
            <a:r>
              <a:rPr lang="ja-JP" altLang="en-US" sz="2600" dirty="0" smtClean="0">
                <a:solidFill>
                  <a:prstClr val="black"/>
                </a:solidFill>
                <a:latin typeface="ＭＳ Ｐゴシック"/>
              </a:rPr>
              <a:t>参考</a:t>
            </a:r>
            <a:r>
              <a:rPr lang="en-US" altLang="ja-JP" sz="2600" dirty="0" smtClean="0">
                <a:solidFill>
                  <a:prstClr val="black"/>
                </a:solidFill>
                <a:latin typeface="ＭＳ Ｐゴシック"/>
              </a:rPr>
              <a:t>】</a:t>
            </a:r>
            <a:r>
              <a:rPr lang="ja-JP" altLang="en-US" sz="2600" dirty="0" smtClean="0">
                <a:solidFill>
                  <a:prstClr val="black"/>
                </a:solidFill>
                <a:latin typeface="ＭＳ Ｐゴシック"/>
              </a:rPr>
              <a:t>総合事業の概要</a:t>
            </a:r>
            <a:endParaRPr lang="ja-JP" altLang="en-US" sz="2600" dirty="0">
              <a:solidFill>
                <a:prstClr val="black"/>
              </a:solidFill>
              <a:latin typeface="ＭＳ Ｐゴシック"/>
            </a:endParaRPr>
          </a:p>
        </p:txBody>
      </p:sp>
      <p:sp>
        <p:nvSpPr>
          <p:cNvPr id="32" name="正方形/長方形 31"/>
          <p:cNvSpPr/>
          <p:nvPr/>
        </p:nvSpPr>
        <p:spPr>
          <a:xfrm>
            <a:off x="47534" y="690909"/>
            <a:ext cx="9800569" cy="17051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spcBef>
                <a:spcPts val="400"/>
              </a:spcBef>
            </a:pPr>
            <a:r>
              <a:rPr lang="ja-JP" altLang="en-US" sz="1400" dirty="0" smtClean="0">
                <a:solidFill>
                  <a:prstClr val="black"/>
                </a:solidFill>
              </a:rPr>
              <a:t>○　訪問介護・通所介護以外のサービス（訪問看護、福祉用具等）は、引き続き介護予防給付によるサービス</a:t>
            </a:r>
            <a:r>
              <a:rPr lang="ja-JP" altLang="en-US" sz="1400" dirty="0">
                <a:solidFill>
                  <a:prstClr val="black"/>
                </a:solidFill>
              </a:rPr>
              <a:t>提供</a:t>
            </a:r>
            <a:r>
              <a:rPr lang="ja-JP" altLang="en-US" sz="1400" dirty="0" smtClean="0">
                <a:solidFill>
                  <a:prstClr val="black"/>
                </a:solidFill>
              </a:rPr>
              <a:t>を継続。　　</a:t>
            </a:r>
            <a:endParaRPr lang="en-US" altLang="ja-JP" sz="1400" dirty="0" smtClean="0">
              <a:solidFill>
                <a:prstClr val="black"/>
              </a:solidFill>
              <a:latin typeface="ＭＳ Ｐゴシック"/>
            </a:endParaRPr>
          </a:p>
          <a:p>
            <a:pPr marL="177800" indent="-177800">
              <a:lnSpc>
                <a:spcPts val="1800"/>
              </a:lnSpc>
              <a:spcBef>
                <a:spcPts val="400"/>
              </a:spcBef>
            </a:pPr>
            <a:r>
              <a:rPr lang="ja-JP" altLang="en-US" sz="1400" dirty="0" smtClean="0">
                <a:solidFill>
                  <a:prstClr val="black"/>
                </a:solidFill>
              </a:rPr>
              <a:t>○　地域包括支援センターによる介護予防ケアマネジメントに基づき、総合事業（介護</a:t>
            </a:r>
            <a:r>
              <a:rPr lang="ja-JP" altLang="en-US" sz="1400" dirty="0">
                <a:solidFill>
                  <a:prstClr val="black"/>
                </a:solidFill>
              </a:rPr>
              <a:t>予防・生活支援サービス</a:t>
            </a:r>
            <a:r>
              <a:rPr lang="ja-JP" altLang="en-US" sz="1400" dirty="0" smtClean="0">
                <a:solidFill>
                  <a:prstClr val="black"/>
                </a:solidFill>
              </a:rPr>
              <a:t>事業及び一般</a:t>
            </a:r>
            <a:r>
              <a:rPr lang="ja-JP" altLang="en-US" sz="1400" dirty="0">
                <a:solidFill>
                  <a:prstClr val="black"/>
                </a:solidFill>
              </a:rPr>
              <a:t>介護予防</a:t>
            </a:r>
            <a:r>
              <a:rPr lang="ja-JP" altLang="en-US" sz="1400" dirty="0" smtClean="0">
                <a:solidFill>
                  <a:prstClr val="black"/>
                </a:solidFill>
              </a:rPr>
              <a:t>事業）のサービスと介護予防給付のサービス（要支援者のみ）を組み合わせる。</a:t>
            </a:r>
            <a:endParaRPr lang="en-US" altLang="ja-JP" sz="1400" dirty="0" smtClean="0">
              <a:solidFill>
                <a:prstClr val="black"/>
              </a:solidFill>
            </a:endParaRPr>
          </a:p>
          <a:p>
            <a:pPr marL="177800" indent="-177800">
              <a:lnSpc>
                <a:spcPts val="1800"/>
              </a:lnSpc>
              <a:spcBef>
                <a:spcPts val="400"/>
              </a:spcBef>
            </a:pPr>
            <a:r>
              <a:rPr lang="ja-JP" altLang="en-US" sz="1400" dirty="0" smtClean="0">
                <a:solidFill>
                  <a:prstClr val="black"/>
                </a:solidFill>
              </a:rPr>
              <a:t>○　介護予防・生活支援サービス事業によるサービスのみ利用する場合は、要介護認定等を</a:t>
            </a:r>
            <a:r>
              <a:rPr lang="ja-JP" altLang="en-US" sz="1400" dirty="0">
                <a:solidFill>
                  <a:prstClr val="black"/>
                </a:solidFill>
              </a:rPr>
              <a:t>省略</a:t>
            </a:r>
            <a:r>
              <a:rPr lang="ja-JP" altLang="en-US" sz="1400" dirty="0" smtClean="0">
                <a:solidFill>
                  <a:prstClr val="black"/>
                </a:solidFill>
              </a:rPr>
              <a:t>して「介護</a:t>
            </a:r>
            <a:r>
              <a:rPr lang="ja-JP" altLang="en-US" sz="1400" dirty="0">
                <a:solidFill>
                  <a:prstClr val="black"/>
                </a:solidFill>
              </a:rPr>
              <a:t>予防・生活支援サービス事業</a:t>
            </a:r>
            <a:r>
              <a:rPr lang="ja-JP" altLang="en-US" sz="1400" dirty="0" smtClean="0">
                <a:solidFill>
                  <a:prstClr val="black"/>
                </a:solidFill>
              </a:rPr>
              <a:t>対象者」とし、迅速なサービス利用を可能に（基本チェックリストで判断）。</a:t>
            </a:r>
            <a:endParaRPr lang="en-US" altLang="ja-JP" sz="1400" dirty="0" smtClean="0">
              <a:solidFill>
                <a:prstClr val="black"/>
              </a:solidFill>
            </a:endParaRPr>
          </a:p>
          <a:p>
            <a:pPr marL="177800" indent="-177800">
              <a:lnSpc>
                <a:spcPts val="1800"/>
              </a:lnSpc>
              <a:spcBef>
                <a:spcPts val="400"/>
              </a:spcBef>
            </a:pPr>
            <a:r>
              <a:rPr lang="en-US" altLang="ja-JP" sz="1400" dirty="0" smtClean="0">
                <a:solidFill>
                  <a:prstClr val="black"/>
                </a:solidFill>
              </a:rPr>
              <a:t>※</a:t>
            </a:r>
            <a:r>
              <a:rPr lang="ja-JP" altLang="en-US" sz="1400" dirty="0" smtClean="0">
                <a:solidFill>
                  <a:prstClr val="black"/>
                </a:solidFill>
              </a:rPr>
              <a:t>　第２号被保険者は、基本チェックリストではなく、要介護認定等申請を行う。</a:t>
            </a:r>
            <a:endParaRPr lang="ja-JP" altLang="en-US" sz="1400" dirty="0">
              <a:solidFill>
                <a:prstClr val="black"/>
              </a:solidFill>
            </a:endParaRPr>
          </a:p>
        </p:txBody>
      </p:sp>
      <p:sp>
        <p:nvSpPr>
          <p:cNvPr id="35" name="正方形/長方形 34"/>
          <p:cNvSpPr/>
          <p:nvPr/>
        </p:nvSpPr>
        <p:spPr>
          <a:xfrm>
            <a:off x="1979283" y="5373955"/>
            <a:ext cx="6084000"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smtClean="0">
                <a:solidFill>
                  <a:prstClr val="black"/>
                </a:solidFill>
              </a:rPr>
              <a:t>介護予防・生活支援サービス事業</a:t>
            </a:r>
            <a:endParaRPr lang="en-US" altLang="ja-JP" sz="1400" b="1" u="sng" spc="-100" dirty="0" smtClean="0">
              <a:solidFill>
                <a:prstClr val="black"/>
              </a:solidFill>
            </a:endParaRPr>
          </a:p>
          <a:p>
            <a:r>
              <a:rPr lang="ja-JP" altLang="en-US" sz="1200" spc="-100" dirty="0" smtClean="0">
                <a:solidFill>
                  <a:prstClr val="black"/>
                </a:solidFill>
              </a:rPr>
              <a:t>①訪問型</a:t>
            </a:r>
            <a:r>
              <a:rPr lang="ja-JP" altLang="en-US" sz="1200" spc="-100" dirty="0">
                <a:solidFill>
                  <a:prstClr val="black"/>
                </a:solidFill>
              </a:rPr>
              <a:t>・通所型</a:t>
            </a:r>
            <a:r>
              <a:rPr lang="ja-JP" altLang="en-US" sz="1200" spc="-100" dirty="0" smtClean="0">
                <a:solidFill>
                  <a:prstClr val="black"/>
                </a:solidFill>
              </a:rPr>
              <a:t>サービス</a:t>
            </a:r>
            <a:endParaRPr lang="en-US" altLang="ja-JP" sz="1200" spc="-100" dirty="0" smtClean="0">
              <a:solidFill>
                <a:prstClr val="black"/>
              </a:solidFill>
            </a:endParaRPr>
          </a:p>
          <a:p>
            <a:pPr marL="177800" indent="-177800"/>
            <a:r>
              <a:rPr lang="ja-JP" altLang="en-US" sz="1200" spc="-100" dirty="0" smtClean="0">
                <a:solidFill>
                  <a:prstClr val="black"/>
                </a:solidFill>
              </a:rPr>
              <a:t>②</a:t>
            </a:r>
            <a:r>
              <a:rPr lang="ja-JP" altLang="en-US" sz="1200" spc="-100" dirty="0">
                <a:solidFill>
                  <a:prstClr val="black"/>
                </a:solidFill>
              </a:rPr>
              <a:t>その他</a:t>
            </a:r>
            <a:r>
              <a:rPr lang="ja-JP" altLang="en-US" sz="1200" spc="-100" dirty="0" smtClean="0">
                <a:solidFill>
                  <a:prstClr val="black"/>
                </a:solidFill>
              </a:rPr>
              <a:t>の生活支援サービス（栄養</a:t>
            </a:r>
            <a:r>
              <a:rPr lang="ja-JP" altLang="en-US" sz="1200" spc="-100" dirty="0">
                <a:solidFill>
                  <a:prstClr val="black"/>
                </a:solidFill>
              </a:rPr>
              <a:t>改善を目的とした配食、定期的な安否確認・緊急</a:t>
            </a:r>
            <a:r>
              <a:rPr lang="ja-JP" altLang="en-US" sz="1200" spc="-100" dirty="0" smtClean="0">
                <a:solidFill>
                  <a:prstClr val="black"/>
                </a:solidFill>
              </a:rPr>
              <a:t>時の対応</a:t>
            </a:r>
            <a:r>
              <a:rPr lang="ja-JP" altLang="en-US" sz="1200" spc="-100" dirty="0">
                <a:solidFill>
                  <a:prstClr val="black"/>
                </a:solidFill>
              </a:rPr>
              <a:t>　</a:t>
            </a:r>
            <a:r>
              <a:rPr lang="ja-JP" altLang="en-US" sz="1200" spc="-100" dirty="0" smtClean="0">
                <a:solidFill>
                  <a:prstClr val="black"/>
                </a:solidFill>
              </a:rPr>
              <a:t>等）</a:t>
            </a:r>
            <a:endParaRPr lang="en-US" altLang="ja-JP" sz="1200" spc="-100" dirty="0" smtClean="0">
              <a:solidFill>
                <a:prstClr val="black"/>
              </a:solidFill>
            </a:endParaRPr>
          </a:p>
          <a:p>
            <a:pPr marL="177800" indent="-177800">
              <a:spcBef>
                <a:spcPts val="300"/>
              </a:spcBef>
            </a:pPr>
            <a:r>
              <a:rPr lang="ja-JP" altLang="en-US" sz="1200" spc="-100" dirty="0" smtClean="0">
                <a:solidFill>
                  <a:prstClr val="black"/>
                </a:solidFill>
              </a:rPr>
              <a:t>　</a:t>
            </a:r>
            <a:r>
              <a:rPr lang="en-US" altLang="ja-JP" sz="1050" spc="-100" dirty="0" smtClean="0">
                <a:solidFill>
                  <a:prstClr val="black"/>
                </a:solidFill>
                <a:latin typeface="ＭＳ Ｐ明朝" panose="02020600040205080304" pitchFamily="18" charset="-128"/>
                <a:ea typeface="ＭＳ Ｐ明朝" panose="02020600040205080304" pitchFamily="18" charset="-128"/>
              </a:rPr>
              <a:t>※</a:t>
            </a:r>
            <a:r>
              <a:rPr lang="ja-JP" altLang="en-US" sz="1050" spc="-100" dirty="0" smtClean="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smtClean="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77381" y="4046629"/>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095942" y="2514690"/>
            <a:ext cx="5921455" cy="311491"/>
          </a:xfrm>
          <a:prstGeom prst="roundRect">
            <a:avLst/>
          </a:prstGeom>
          <a:solidFill>
            <a:schemeClr val="accent3">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black"/>
                </a:solidFill>
              </a:rPr>
              <a:t>従　来　の　要　支　援　者</a:t>
            </a:r>
            <a:endParaRPr lang="ja-JP" altLang="en-US" dirty="0">
              <a:solidFill>
                <a:prstClr val="black"/>
              </a:solidFill>
            </a:endParaRPr>
          </a:p>
        </p:txBody>
      </p:sp>
      <p:sp>
        <p:nvSpPr>
          <p:cNvPr id="42" name="加算記号 41"/>
          <p:cNvSpPr/>
          <p:nvPr/>
        </p:nvSpPr>
        <p:spPr>
          <a:xfrm>
            <a:off x="4805161" y="6194064"/>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6520572" y="2805609"/>
            <a:ext cx="1809371" cy="261610"/>
          </a:xfrm>
          <a:prstGeom prst="rect">
            <a:avLst/>
          </a:prstGeom>
          <a:noFill/>
        </p:spPr>
        <p:txBody>
          <a:bodyPr wrap="square" rtlCol="0">
            <a:spAutoFit/>
          </a:bodyPr>
          <a:lstStyle/>
          <a:p>
            <a:pPr marL="36000" indent="-457200"/>
            <a:r>
              <a:rPr lang="ja-JP" altLang="en-US" sz="1100" dirty="0" smtClean="0">
                <a:solidFill>
                  <a:prstClr val="black"/>
                </a:solidFill>
              </a:rPr>
              <a:t>基本チェックリスト</a:t>
            </a:r>
            <a:r>
              <a:rPr lang="en-US" altLang="ja-JP" sz="1100" dirty="0" smtClean="0">
                <a:solidFill>
                  <a:prstClr val="black"/>
                </a:solidFill>
              </a:rPr>
              <a:t>※</a:t>
            </a:r>
            <a:r>
              <a:rPr lang="ja-JP" altLang="en-US" sz="1100" dirty="0" smtClean="0">
                <a:solidFill>
                  <a:prstClr val="black"/>
                </a:solidFill>
              </a:rPr>
              <a:t>で判断</a:t>
            </a:r>
            <a:endParaRPr lang="ja-JP" altLang="en-US" sz="1100" dirty="0">
              <a:solidFill>
                <a:prstClr val="black"/>
              </a:solidFill>
            </a:endParaRPr>
          </a:p>
        </p:txBody>
      </p:sp>
      <p:sp>
        <p:nvSpPr>
          <p:cNvPr id="47" name="下矢印 46"/>
          <p:cNvSpPr/>
          <p:nvPr/>
        </p:nvSpPr>
        <p:spPr>
          <a:xfrm>
            <a:off x="3277381" y="2857221"/>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6266631" y="2850808"/>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8305972" y="2452176"/>
            <a:ext cx="1600407" cy="577081"/>
          </a:xfrm>
          <a:prstGeom prst="rect">
            <a:avLst/>
          </a:prstGeom>
          <a:noFill/>
        </p:spPr>
        <p:txBody>
          <a:bodyPr wrap="square" rtlCol="0">
            <a:spAutoFit/>
          </a:bodyPr>
          <a:lstStyle/>
          <a:p>
            <a:r>
              <a:rPr lang="en-US" altLang="ja-JP" sz="1050" spc="-30" dirty="0" smtClean="0">
                <a:solidFill>
                  <a:prstClr val="black"/>
                </a:solidFill>
              </a:rPr>
              <a:t>※</a:t>
            </a:r>
            <a:r>
              <a:rPr lang="ja-JP" altLang="en-US" sz="1050" spc="-30" dirty="0" smtClean="0">
                <a:solidFill>
                  <a:prstClr val="black"/>
                </a:solidFill>
              </a:rPr>
              <a:t>２次予防事業対象者把握のための基本チェックリストの配布は行わない</a:t>
            </a:r>
            <a:endParaRPr lang="ja-JP" altLang="en-US" sz="1050" spc="-30" dirty="0">
              <a:solidFill>
                <a:prstClr val="black"/>
              </a:solidFill>
            </a:endParaRPr>
          </a:p>
        </p:txBody>
      </p:sp>
      <p:sp>
        <p:nvSpPr>
          <p:cNvPr id="40" name="角丸四角形 39"/>
          <p:cNvSpPr/>
          <p:nvPr/>
        </p:nvSpPr>
        <p:spPr>
          <a:xfrm>
            <a:off x="1977625" y="6508462"/>
            <a:ext cx="7655896" cy="30663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18</a:t>
            </a:fld>
            <a:endParaRPr lang="ja-JP" altLang="en-US" sz="1600" dirty="0">
              <a:solidFill>
                <a:schemeClr val="tx1"/>
              </a:solidFill>
            </a:endParaRPr>
          </a:p>
        </p:txBody>
      </p:sp>
    </p:spTree>
    <p:extLst>
      <p:ext uri="{BB962C8B-B14F-4D97-AF65-F5344CB8AC3E}">
        <p14:creationId xmlns:p14="http://schemas.microsoft.com/office/powerpoint/2010/main" val="236709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40"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0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01" y="3891763"/>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473"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06"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54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599"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667"/>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46"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48" y="4581114"/>
            <a:ext cx="936105" cy="526898"/>
          </a:xfrm>
          <a:prstGeom prst="rect">
            <a:avLst/>
          </a:prstGeom>
        </p:spPr>
      </p:pic>
      <p:sp>
        <p:nvSpPr>
          <p:cNvPr id="55" name="角丸四角形 54"/>
          <p:cNvSpPr/>
          <p:nvPr/>
        </p:nvSpPr>
        <p:spPr>
          <a:xfrm>
            <a:off x="295924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33"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67" y="422156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59"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4"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1" y="3530648"/>
            <a:ext cx="722972" cy="690426"/>
          </a:xfrm>
          <a:prstGeom prst="rect">
            <a:avLst/>
          </a:prstGeom>
        </p:spPr>
      </p:pic>
      <p:sp>
        <p:nvSpPr>
          <p:cNvPr id="39" name="テキスト ボックス 38"/>
          <p:cNvSpPr txBox="1"/>
          <p:nvPr/>
        </p:nvSpPr>
        <p:spPr>
          <a:xfrm>
            <a:off x="6179572" y="3879339"/>
            <a:ext cx="3228034"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a:t>
            </a:r>
            <a:r>
              <a:rPr lang="ja-JP" altLang="en-US" sz="800" spc="-100" dirty="0" smtClean="0">
                <a:solidFill>
                  <a:prstClr val="black"/>
                </a:solidFill>
              </a:rPr>
              <a:t>介護</a:t>
            </a:r>
            <a:endParaRPr lang="en-US" altLang="ja-JP" sz="800" spc="-100" dirty="0" smtClean="0">
              <a:solidFill>
                <a:prstClr val="black"/>
              </a:solidFill>
            </a:endParaRPr>
          </a:p>
          <a:p>
            <a:r>
              <a:rPr lang="ja-JP" altLang="en-US" sz="800" spc="-100" dirty="0">
                <a:solidFill>
                  <a:prstClr val="black"/>
                </a:solidFill>
              </a:rPr>
              <a:t>・福祉</a:t>
            </a:r>
            <a:r>
              <a:rPr lang="ja-JP" altLang="en-US" sz="800" spc="-100" dirty="0" smtClean="0">
                <a:solidFill>
                  <a:prstClr val="black"/>
                </a:solidFill>
              </a:rPr>
              <a:t>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3398"/>
            <a:ext cx="648074" cy="551017"/>
          </a:xfrm>
          <a:prstGeom prst="rect">
            <a:avLst/>
          </a:prstGeom>
        </p:spPr>
      </p:pic>
      <p:sp>
        <p:nvSpPr>
          <p:cNvPr id="78" name="角丸四角形吹き出し 77"/>
          <p:cNvSpPr/>
          <p:nvPr/>
        </p:nvSpPr>
        <p:spPr>
          <a:xfrm>
            <a:off x="2172223"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76" y="3506484"/>
            <a:ext cx="888573" cy="498566"/>
          </a:xfrm>
          <a:prstGeom prst="rect">
            <a:avLst/>
          </a:prstGeom>
        </p:spPr>
      </p:pic>
      <p:sp>
        <p:nvSpPr>
          <p:cNvPr id="65" name="テキスト ボックス 64"/>
          <p:cNvSpPr txBox="1"/>
          <p:nvPr/>
        </p:nvSpPr>
        <p:spPr>
          <a:xfrm>
            <a:off x="8480203" y="4007974"/>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08"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15" y="594972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66" y="6021274"/>
            <a:ext cx="499255" cy="521250"/>
          </a:xfrm>
          <a:prstGeom prst="rect">
            <a:avLst/>
          </a:prstGeom>
        </p:spPr>
      </p:pic>
      <p:sp>
        <p:nvSpPr>
          <p:cNvPr id="47" name="テキスト ボックス 46"/>
          <p:cNvSpPr txBox="1"/>
          <p:nvPr/>
        </p:nvSpPr>
        <p:spPr>
          <a:xfrm>
            <a:off x="3212821" y="6525344"/>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28" y="5106735"/>
            <a:ext cx="402046" cy="750252"/>
          </a:xfrm>
          <a:prstGeom prst="rect">
            <a:avLst/>
          </a:prstGeom>
        </p:spPr>
      </p:pic>
      <p:sp>
        <p:nvSpPr>
          <p:cNvPr id="49" name="テキスト ボックス 48"/>
          <p:cNvSpPr txBox="1"/>
          <p:nvPr/>
        </p:nvSpPr>
        <p:spPr>
          <a:xfrm>
            <a:off x="747596" y="4725584"/>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4"/>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21" y="3041948"/>
            <a:ext cx="540237" cy="603076"/>
          </a:xfrm>
          <a:prstGeom prst="rect">
            <a:avLst/>
          </a:prstGeom>
        </p:spPr>
      </p:pic>
      <p:sp>
        <p:nvSpPr>
          <p:cNvPr id="63" name="正方形/長方形 62"/>
          <p:cNvSpPr/>
          <p:nvPr/>
        </p:nvSpPr>
        <p:spPr>
          <a:xfrm>
            <a:off x="992560"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397"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04"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869160"/>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491" y="43546"/>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24"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0" name="角丸四角形 59"/>
          <p:cNvSpPr/>
          <p:nvPr/>
        </p:nvSpPr>
        <p:spPr>
          <a:xfrm>
            <a:off x="3191391" y="5479122"/>
            <a:ext cx="3351802" cy="13342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1</a:t>
            </a:fld>
            <a:endParaRPr lang="ja-JP" altLang="en-US" dirty="0">
              <a:solidFill>
                <a:prstClr val="black"/>
              </a:solidFill>
            </a:endParaRPr>
          </a:p>
        </p:txBody>
      </p:sp>
    </p:spTree>
    <p:extLst>
      <p:ext uri="{BB962C8B-B14F-4D97-AF65-F5344CB8AC3E}">
        <p14:creationId xmlns:p14="http://schemas.microsoft.com/office/powerpoint/2010/main" val="1156392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800" dirty="0" smtClean="0"/>
              <a:t>サービスの類型</a:t>
            </a:r>
            <a:endParaRPr kumimoji="1" lang="ja-JP" altLang="en-US" sz="2800" dirty="0"/>
          </a:p>
        </p:txBody>
      </p:sp>
      <p:sp>
        <p:nvSpPr>
          <p:cNvPr id="4" name="テキスト ボックス 3"/>
          <p:cNvSpPr txBox="1"/>
          <p:nvPr/>
        </p:nvSpPr>
        <p:spPr>
          <a:xfrm>
            <a:off x="124702" y="1446142"/>
            <a:ext cx="2975384" cy="369332"/>
          </a:xfrm>
          <a:prstGeom prst="rect">
            <a:avLst/>
          </a:prstGeom>
          <a:noFill/>
        </p:spPr>
        <p:txBody>
          <a:bodyPr wrap="square" rtlCol="0">
            <a:spAutoFit/>
          </a:bodyPr>
          <a:lstStyle/>
          <a:p>
            <a:r>
              <a:rPr lang="ja-JP" altLang="en-US" dirty="0" smtClean="0">
                <a:solidFill>
                  <a:prstClr val="black"/>
                </a:solidFill>
              </a:rPr>
              <a:t>①訪問型サービス</a:t>
            </a:r>
            <a:endParaRPr lang="ja-JP" altLang="en-US" sz="1200" dirty="0">
              <a:solidFill>
                <a:prstClr val="black"/>
              </a:solidFill>
              <a:latin typeface="ＭＳ Ｐゴシック"/>
            </a:endParaRPr>
          </a:p>
        </p:txBody>
      </p:sp>
      <p:sp>
        <p:nvSpPr>
          <p:cNvPr id="5" name="テキスト ボックス 4"/>
          <p:cNvSpPr txBox="1"/>
          <p:nvPr/>
        </p:nvSpPr>
        <p:spPr>
          <a:xfrm>
            <a:off x="3153117" y="1501562"/>
            <a:ext cx="5112569"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　市町村はこの例を踏まえて</a:t>
            </a:r>
            <a:r>
              <a:rPr lang="ja-JP" altLang="en-US" sz="1100" dirty="0">
                <a:solidFill>
                  <a:prstClr val="black"/>
                </a:solidFill>
              </a:rPr>
              <a:t>、</a:t>
            </a:r>
            <a:r>
              <a:rPr lang="ja-JP" altLang="en-US" sz="1100" dirty="0" smtClean="0">
                <a:solidFill>
                  <a:prstClr val="black"/>
                </a:solidFill>
              </a:rPr>
              <a:t>地域</a:t>
            </a:r>
            <a:r>
              <a:rPr lang="ja-JP" altLang="en-US" sz="1100" dirty="0">
                <a:solidFill>
                  <a:prstClr val="black"/>
                </a:solidFill>
              </a:rPr>
              <a:t>の</a:t>
            </a:r>
            <a:r>
              <a:rPr lang="ja-JP" altLang="en-US" sz="1100" dirty="0" smtClean="0">
                <a:solidFill>
                  <a:prstClr val="black"/>
                </a:solidFill>
              </a:rPr>
              <a:t>実情に応じた、サービス内容を検討する。</a:t>
            </a:r>
            <a:endParaRPr lang="ja-JP" altLang="en-US" sz="1100" dirty="0">
              <a:solidFill>
                <a:prstClr val="black"/>
              </a:solidFill>
            </a:endParaRPr>
          </a:p>
        </p:txBody>
      </p:sp>
      <p:sp>
        <p:nvSpPr>
          <p:cNvPr id="6" name="テキスト ボックス 5"/>
          <p:cNvSpPr txBox="1"/>
          <p:nvPr/>
        </p:nvSpPr>
        <p:spPr>
          <a:xfrm>
            <a:off x="124702" y="1778485"/>
            <a:ext cx="9633520" cy="784830"/>
          </a:xfrm>
          <a:prstGeom prst="rect">
            <a:avLst/>
          </a:prstGeom>
          <a:noFill/>
          <a:ln>
            <a:solidFill>
              <a:schemeClr val="tx1"/>
            </a:solidFill>
          </a:ln>
        </p:spPr>
        <p:txBody>
          <a:bodyPr wrap="square" rtlCol="0" anchor="ctr">
            <a:spAutoFit/>
          </a:bodyPr>
          <a:lstStyle/>
          <a:p>
            <a:pPr marL="179388" indent="-179388">
              <a:lnSpc>
                <a:spcPts val="1800"/>
              </a:lnSpc>
            </a:pPr>
            <a:r>
              <a:rPr lang="ja-JP" altLang="en-US" sz="1600" dirty="0">
                <a:solidFill>
                  <a:prstClr val="black"/>
                </a:solidFill>
              </a:rPr>
              <a:t>○　</a:t>
            </a:r>
            <a:r>
              <a:rPr lang="ja-JP" altLang="en-US" sz="1600" dirty="0" smtClean="0">
                <a:solidFill>
                  <a:prstClr val="black"/>
                </a:solidFill>
              </a:rPr>
              <a:t>訪問型</a:t>
            </a:r>
            <a:r>
              <a:rPr lang="ja-JP" altLang="en-US" sz="1600" dirty="0">
                <a:solidFill>
                  <a:prstClr val="black"/>
                </a:solidFill>
              </a:rPr>
              <a:t>サービスは、現行</a:t>
            </a:r>
            <a:r>
              <a:rPr lang="ja-JP" altLang="en-US" sz="1600" dirty="0" smtClean="0">
                <a:solidFill>
                  <a:prstClr val="black"/>
                </a:solidFill>
              </a:rPr>
              <a:t>の訪問</a:t>
            </a:r>
            <a:r>
              <a:rPr lang="ja-JP" altLang="en-US" sz="1600" dirty="0">
                <a:solidFill>
                  <a:prstClr val="black"/>
                </a:solidFill>
              </a:rPr>
              <a:t>介護に相当する</a:t>
            </a:r>
            <a:r>
              <a:rPr lang="ja-JP" altLang="en-US" sz="1600" dirty="0" smtClean="0">
                <a:solidFill>
                  <a:prstClr val="black"/>
                </a:solidFill>
              </a:rPr>
              <a:t>ものと</a:t>
            </a:r>
            <a:r>
              <a:rPr lang="ja-JP" altLang="en-US" sz="1600" dirty="0">
                <a:solidFill>
                  <a:prstClr val="black"/>
                </a:solidFill>
              </a:rPr>
              <a:t>、それ以外の多様なサービスからなる。</a:t>
            </a:r>
          </a:p>
          <a:p>
            <a:pPr marL="179388" indent="-179388">
              <a:lnSpc>
                <a:spcPts val="1800"/>
              </a:lnSpc>
            </a:pPr>
            <a:r>
              <a:rPr lang="ja-JP" altLang="en-US" sz="1600" dirty="0">
                <a:solidFill>
                  <a:prstClr val="black"/>
                </a:solidFill>
              </a:rPr>
              <a:t>○　</a:t>
            </a:r>
            <a:r>
              <a:rPr lang="ja-JP" altLang="en-US" sz="1600" dirty="0" smtClean="0">
                <a:solidFill>
                  <a:prstClr val="black"/>
                </a:solidFill>
              </a:rPr>
              <a:t>多様</a:t>
            </a:r>
            <a:r>
              <a:rPr lang="ja-JP" altLang="en-US" sz="1600" dirty="0">
                <a:solidFill>
                  <a:prstClr val="black"/>
                </a:solidFill>
              </a:rPr>
              <a:t>なサービスについては</a:t>
            </a:r>
            <a:r>
              <a:rPr lang="ja-JP" altLang="en-US" sz="1600" dirty="0" smtClean="0">
                <a:solidFill>
                  <a:prstClr val="black"/>
                </a:solidFill>
              </a:rPr>
              <a:t>、雇用労働者が行う緩和した基準によるサービスと、住民主体による支援、</a:t>
            </a:r>
            <a:r>
              <a:rPr lang="ja-JP" altLang="ja-JP" sz="1600" dirty="0">
                <a:solidFill>
                  <a:prstClr val="black"/>
                </a:solidFill>
              </a:rPr>
              <a:t>保健・医療の専門</a:t>
            </a:r>
            <a:r>
              <a:rPr lang="ja-JP" altLang="ja-JP" sz="1600" dirty="0" smtClean="0">
                <a:solidFill>
                  <a:prstClr val="black"/>
                </a:solidFill>
              </a:rPr>
              <a:t>職</a:t>
            </a:r>
            <a:r>
              <a:rPr lang="ja-JP" altLang="en-US" sz="1600" dirty="0" smtClean="0">
                <a:solidFill>
                  <a:prstClr val="black"/>
                </a:solidFill>
              </a:rPr>
              <a:t>が短期集中で行うサービス、移動支援を想定。</a:t>
            </a:r>
            <a:endParaRPr lang="ja-JP" altLang="en-US" sz="16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val="506973008"/>
              </p:ext>
            </p:extLst>
          </p:nvPr>
        </p:nvGraphicFramePr>
        <p:xfrm>
          <a:off x="128671" y="2629448"/>
          <a:ext cx="9577067" cy="4207598"/>
        </p:xfrm>
        <a:graphic>
          <a:graphicData uri="http://schemas.openxmlformats.org/drawingml/2006/table">
            <a:tbl>
              <a:tblPr>
                <a:tableStyleId>{0505E3EF-67EA-436B-97B2-0124C06EBD24}</a:tableStyleId>
              </a:tblPr>
              <a:tblGrid>
                <a:gridCol w="790056"/>
                <a:gridCol w="2666331"/>
                <a:gridCol w="1649468"/>
                <a:gridCol w="1662900"/>
                <a:gridCol w="1512168"/>
                <a:gridCol w="1296144"/>
              </a:tblGrid>
              <a:tr h="223488">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現行の訪問介護相当</a:t>
                      </a:r>
                      <a:endParaRPr lang="ja-JP" altLang="en-US" sz="1200" b="1" i="0" u="none" strike="noStrike" dirty="0">
                        <a:solidFill>
                          <a:srgbClr val="000000"/>
                        </a:solidFill>
                        <a:effectLst/>
                        <a:latin typeface="ＭＳ Ｐゴシック"/>
                      </a:endParaRPr>
                    </a:p>
                  </a:txBody>
                  <a:tcPr marL="36000" marR="36000" marT="36000" marB="36000" anchor="ctr"/>
                </a:tc>
                <a:tc gridSpan="4">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r>
              <a:tr h="391858">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①訪問介護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②訪問型サービスＡ</a:t>
                      </a:r>
                      <a:r>
                        <a:rPr lang="en-US" altLang="ja-JP" sz="1200" u="none" strike="noStrike" dirty="0">
                          <a:effectLst/>
                        </a:rPr>
                        <a:t/>
                      </a:r>
                      <a:br>
                        <a:rPr lang="en-US" altLang="ja-JP" sz="1200" u="none" strike="noStrike" dirty="0">
                          <a:effectLst/>
                        </a:rPr>
                      </a:br>
                      <a:r>
                        <a:rPr lang="ja-JP" altLang="en-US" sz="1000" u="none" strike="noStrike" spc="-100" baseline="0" dirty="0">
                          <a:effectLst/>
                        </a:rPr>
                        <a:t>（緩和した基準によるサービス）</a:t>
                      </a:r>
                      <a:endParaRPr lang="ja-JP" altLang="en-US" sz="1000" b="1" i="0" u="none" strike="noStrike" spc="-100" baseline="0"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③訪問型サービスＢ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50" baseline="0" dirty="0" smtClean="0">
                          <a:effectLst/>
                        </a:rPr>
                        <a:t>④訪問型</a:t>
                      </a:r>
                      <a:r>
                        <a:rPr lang="ja-JP" altLang="en-US" sz="1200" u="none" strike="noStrike" spc="-50" baseline="0" dirty="0">
                          <a:effectLst/>
                        </a:rPr>
                        <a:t>サービスＣ</a:t>
                      </a:r>
                      <a:r>
                        <a:rPr lang="ja-JP" altLang="en-US" sz="1200" u="none" strike="noStrike" dirty="0">
                          <a:effectLst/>
                        </a:rPr>
                        <a:t/>
                      </a:r>
                      <a:br>
                        <a:rPr lang="ja-JP" altLang="en-US" sz="1200" u="none" strike="noStrike" dirty="0">
                          <a:effectLst/>
                        </a:rPr>
                      </a:br>
                      <a:r>
                        <a:rPr lang="ja-JP" altLang="en-US" sz="1000" u="none" strike="noStrike" dirty="0">
                          <a:effectLst/>
                        </a:rPr>
                        <a:t>（短期集中予防サービス）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150" baseline="0" dirty="0" smtClean="0">
                          <a:effectLst/>
                        </a:rPr>
                        <a:t>⑤訪問型</a:t>
                      </a:r>
                      <a:r>
                        <a:rPr lang="ja-JP" altLang="en-US" sz="1200" u="none" strike="noStrike" spc="-150" baseline="0" dirty="0">
                          <a:effectLst/>
                        </a:rPr>
                        <a:t>サービスＤ</a:t>
                      </a:r>
                      <a:r>
                        <a:rPr lang="ja-JP" altLang="en-US" sz="1200" u="none" strike="noStrike" dirty="0">
                          <a:effectLst/>
                        </a:rPr>
                        <a:t/>
                      </a:r>
                      <a:br>
                        <a:rPr lang="ja-JP" altLang="en-US" sz="1200" u="none" strike="noStrike" dirty="0">
                          <a:effectLst/>
                        </a:rPr>
                      </a:br>
                      <a:r>
                        <a:rPr lang="ja-JP" altLang="en-US" sz="1000" u="none" strike="noStrike" dirty="0">
                          <a:effectLst/>
                        </a:rPr>
                        <a:t>（移動支援）</a:t>
                      </a:r>
                      <a:endParaRPr lang="ja-JP" altLang="en-US" sz="1200" b="1" i="0" u="none" strike="noStrike" dirty="0">
                        <a:solidFill>
                          <a:srgbClr val="000000"/>
                        </a:solidFill>
                        <a:effectLst/>
                        <a:latin typeface="ＭＳ Ｐゴシック"/>
                      </a:endParaRPr>
                    </a:p>
                  </a:txBody>
                  <a:tcPr marL="36000" marR="36000" marT="36000" marB="36000" anchor="ctr"/>
                </a:tc>
              </a:tr>
              <a:tr h="386146">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訪問介護員による身体介護、生活援助</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住民</a:t>
                      </a:r>
                      <a:r>
                        <a:rPr lang="ja-JP" altLang="en-US" sz="1200" u="none" strike="noStrike" dirty="0">
                          <a:effectLst/>
                        </a:rPr>
                        <a:t>主体の自主活動として行う生活援助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保健師等による居宅での相談指導等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移送前後</a:t>
                      </a:r>
                      <a:r>
                        <a:rPr lang="ja-JP" altLang="en-US" sz="1200" u="none" strike="noStrike" dirty="0">
                          <a:effectLst/>
                        </a:rPr>
                        <a:t>の</a:t>
                      </a:r>
                      <a:r>
                        <a:rPr lang="ja-JP" altLang="en-US" sz="1200" u="none" strike="noStrike" dirty="0" smtClean="0">
                          <a:effectLst/>
                        </a:rPr>
                        <a:t>生活支援</a:t>
                      </a:r>
                      <a:endParaRPr lang="ja-JP" altLang="en-US" sz="1200" b="0" i="0" u="none" strike="noStrike" dirty="0">
                        <a:solidFill>
                          <a:srgbClr val="000000"/>
                        </a:solidFill>
                        <a:effectLst/>
                        <a:latin typeface="ＭＳ Ｐゴシック"/>
                      </a:endParaRPr>
                    </a:p>
                  </a:txBody>
                  <a:tcPr marL="36000" marR="36000" marT="36000" marB="36000" anchor="ctr"/>
                </a:tc>
              </a:tr>
              <a:tr h="1748586">
                <a:tc>
                  <a:txBody>
                    <a:bodyPr/>
                    <a:lstStyle/>
                    <a:p>
                      <a:pPr algn="l" fontAlgn="ctr"/>
                      <a:r>
                        <a:rPr lang="ja-JP" altLang="en-US" sz="1200" u="none" strike="noStrike" dirty="0" smtClean="0">
                          <a:effectLst/>
                        </a:rPr>
                        <a:t>対象者と</a:t>
                      </a:r>
                      <a:r>
                        <a:rPr lang="ja-JP" altLang="en-US" sz="1200" u="none" strike="noStrike" dirty="0">
                          <a:effectLst/>
                        </a:rPr>
                        <a:t>サービス提供の考え方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○既にサービスを利用しているケースで、サービスの利用の継続が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○以下</a:t>
                      </a:r>
                      <a:r>
                        <a:rPr lang="ja-JP" altLang="en-US" sz="1200" u="none" strike="noStrike" dirty="0">
                          <a:effectLst/>
                        </a:rPr>
                        <a:t>のような訪問介護員に</a:t>
                      </a:r>
                      <a:r>
                        <a:rPr lang="ja-JP" altLang="en-US" sz="1200" u="none" strike="noStrike" dirty="0" smtClean="0">
                          <a:effectLst/>
                        </a:rPr>
                        <a:t>よるサービス</a:t>
                      </a:r>
                      <a:r>
                        <a:rPr lang="ja-JP" altLang="en-US" sz="1200" u="none" strike="noStrike" dirty="0">
                          <a:effectLst/>
                        </a:rPr>
                        <a:t>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000" u="none" strike="noStrike" dirty="0">
                          <a:effectLst/>
                        </a:rPr>
                        <a:t>（例）</a:t>
                      </a:r>
                      <a:br>
                        <a:rPr lang="ja-JP" altLang="en-US" sz="1000" u="none" strike="noStrike" dirty="0">
                          <a:effectLst/>
                        </a:rPr>
                      </a:br>
                      <a:r>
                        <a:rPr lang="ja-JP" altLang="en-US" sz="1000" u="none" strike="noStrike" dirty="0">
                          <a:effectLst/>
                        </a:rPr>
                        <a:t>・認知機能の</a:t>
                      </a:r>
                      <a:r>
                        <a:rPr lang="ja-JP" altLang="en-US" sz="1000" u="none" strike="noStrike" dirty="0" smtClean="0">
                          <a:effectLst/>
                        </a:rPr>
                        <a:t>低下に</a:t>
                      </a:r>
                      <a:r>
                        <a:rPr lang="ja-JP" altLang="en-US" sz="1000" u="none" strike="noStrike" dirty="0">
                          <a:effectLst/>
                        </a:rPr>
                        <a:t>より日常生活に支障が</a:t>
                      </a:r>
                      <a:r>
                        <a:rPr lang="ja-JP" altLang="en-US" sz="1000" u="none" strike="noStrike" dirty="0" smtClean="0">
                          <a:effectLst/>
                        </a:rPr>
                        <a:t>ある症状・行動</a:t>
                      </a:r>
                      <a:r>
                        <a:rPr lang="ja-JP" altLang="en-US" sz="1000" u="none" strike="noStrike" dirty="0">
                          <a:effectLst/>
                        </a:rPr>
                        <a:t>を伴う者</a:t>
                      </a:r>
                      <a:br>
                        <a:rPr lang="ja-JP" altLang="en-US" sz="1000" u="none" strike="noStrike" dirty="0">
                          <a:effectLst/>
                        </a:rPr>
                      </a:br>
                      <a:r>
                        <a:rPr lang="ja-JP" altLang="en-US" sz="1000" u="none" strike="noStrike" dirty="0">
                          <a:effectLst/>
                        </a:rPr>
                        <a:t>・退院直後で状態が変化しやすく</a:t>
                      </a:r>
                      <a:r>
                        <a:rPr lang="ja-JP" altLang="en-US" sz="1000" u="none" strike="noStrike" dirty="0" smtClean="0">
                          <a:effectLst/>
                        </a:rPr>
                        <a:t>、専門的</a:t>
                      </a:r>
                      <a:r>
                        <a:rPr lang="ja-JP" altLang="en-US" sz="1000" u="none" strike="noStrike" dirty="0">
                          <a:effectLst/>
                        </a:rPr>
                        <a:t>サービスが特に必要な</a:t>
                      </a:r>
                      <a:r>
                        <a:rPr lang="ja-JP" altLang="en-US" sz="1000" u="none" strike="noStrike" dirty="0" smtClean="0">
                          <a:effectLst/>
                        </a:rPr>
                        <a:t>者</a:t>
                      </a:r>
                      <a:r>
                        <a:rPr lang="ja-JP" altLang="en-US" sz="1000" u="none" strike="noStrike" dirty="0">
                          <a:effectLst/>
                        </a:rPr>
                        <a:t>　等</a:t>
                      </a:r>
                      <a:r>
                        <a:rPr lang="ja-JP" altLang="en-US" sz="1100" u="none" strike="noStrike" dirty="0">
                          <a:effectLst/>
                        </a:rPr>
                        <a:t/>
                      </a:r>
                      <a:br>
                        <a:rPr lang="ja-JP" altLang="en-US" sz="1100" u="none" strike="noStrike" dirty="0">
                          <a:effectLst/>
                        </a:rPr>
                      </a:br>
                      <a:r>
                        <a:rPr lang="ja-JP" altLang="en-US" sz="400" u="none" strike="noStrike" dirty="0">
                          <a:effectLst/>
                        </a:rPr>
                        <a:t/>
                      </a:r>
                      <a:br>
                        <a:rPr lang="ja-JP" altLang="en-US" sz="400" u="none" strike="noStrike" dirty="0">
                          <a:effectLst/>
                        </a:rPr>
                      </a:b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ja-JP" altLang="en-US" sz="1200" u="none" strike="noStrike" dirty="0">
                          <a:effectLst/>
                        </a:rPr>
                        <a:t>体力の改善に向けた支援が必要なケース</a:t>
                      </a:r>
                      <a:br>
                        <a:rPr lang="ja-JP" altLang="en-US" sz="1200" u="none" strike="noStrike" dirty="0">
                          <a:effectLst/>
                        </a:rPr>
                      </a:br>
                      <a:r>
                        <a:rPr lang="ja-JP" altLang="en-US" sz="1200" u="none" strike="noStrike" dirty="0" smtClean="0">
                          <a:effectLst/>
                        </a:rPr>
                        <a:t>・</a:t>
                      </a:r>
                      <a:r>
                        <a:rPr lang="en-US" altLang="ja-JP" sz="1200" u="none" strike="noStrike" dirty="0" smtClean="0">
                          <a:effectLst/>
                        </a:rPr>
                        <a:t>ADL</a:t>
                      </a:r>
                      <a:r>
                        <a:rPr lang="ja-JP" altLang="en-US" sz="1200" u="none" strike="noStrike" dirty="0" smtClean="0">
                          <a:effectLst/>
                        </a:rPr>
                        <a:t>・</a:t>
                      </a:r>
                      <a:r>
                        <a:rPr lang="en-US" altLang="ja-JP" sz="1200" u="none" strike="noStrike" dirty="0" smtClean="0">
                          <a:effectLst/>
                        </a:rPr>
                        <a:t>IADL</a:t>
                      </a:r>
                      <a:r>
                        <a:rPr lang="ja-JP" altLang="en-US" sz="1200" u="none" strike="noStrike" dirty="0">
                          <a:effectLst/>
                        </a:rPr>
                        <a:t>の改善に向けた支援が必要なケース</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000" u="none" strike="noStrike" spc="-60" baseline="0" dirty="0" smtClean="0">
                          <a:effectLst/>
                        </a:rPr>
                        <a:t>※3</a:t>
                      </a:r>
                      <a:r>
                        <a:rPr lang="ja-JP" altLang="en-US" sz="1000" u="none" strike="noStrike" spc="-60" baseline="0" dirty="0" smtClean="0">
                          <a:effectLst/>
                        </a:rPr>
                        <a:t>～</a:t>
                      </a:r>
                      <a:r>
                        <a:rPr lang="en-US" altLang="ja-JP" sz="1000" u="none" strike="noStrike" spc="-60" baseline="0" dirty="0" smtClean="0">
                          <a:effectLst/>
                        </a:rPr>
                        <a:t>6</a:t>
                      </a:r>
                      <a:r>
                        <a:rPr lang="ja-JP" altLang="en-US" sz="1000" u="none" strike="noStrike" spc="-60" baseline="0" dirty="0" smtClean="0">
                          <a:effectLst/>
                        </a:rPr>
                        <a:t>ケ</a:t>
                      </a:r>
                      <a:r>
                        <a:rPr lang="ja-JP" altLang="en-US" sz="1000" u="none" strike="noStrike" spc="-60" baseline="0" dirty="0">
                          <a:effectLst/>
                        </a:rPr>
                        <a:t>月の短期間で</a:t>
                      </a:r>
                      <a:r>
                        <a:rPr lang="ja-JP" altLang="en-US" sz="1000" u="none" strike="noStrike" spc="-60" baseline="0" dirty="0" smtClean="0">
                          <a:effectLst/>
                        </a:rPr>
                        <a:t>行う</a:t>
                      </a:r>
                      <a:endParaRPr lang="ja-JP" altLang="en-US" sz="1200" b="0" i="0" u="none" strike="noStrike" spc="-60" baseline="0" dirty="0">
                        <a:solidFill>
                          <a:srgbClr val="000000"/>
                        </a:solidFill>
                        <a:effectLst/>
                        <a:latin typeface="ＭＳ Ｐゴシック"/>
                      </a:endParaRPr>
                    </a:p>
                  </a:txBody>
                  <a:tcPr marL="36000" marR="36000" marT="36000" marB="36000" anchor="ctr"/>
                </a:tc>
                <a:tc rowSpan="4">
                  <a:txBody>
                    <a:bodyPr/>
                    <a:lstStyle/>
                    <a:p>
                      <a:pPr algn="l" fontAlgn="ctr"/>
                      <a:r>
                        <a:rPr lang="ja-JP" altLang="en-US" sz="1200" u="none" strike="noStrike" dirty="0">
                          <a:effectLst/>
                        </a:rPr>
                        <a:t>　</a:t>
                      </a:r>
                    </a:p>
                    <a:p>
                      <a:pPr algn="ctr" fontAlgn="ctr"/>
                      <a:r>
                        <a:rPr lang="ja-JP" altLang="en-US" sz="1200" u="none" strike="noStrike" dirty="0">
                          <a:effectLst/>
                        </a:rPr>
                        <a:t>訪問型サービスＢ</a:t>
                      </a:r>
                      <a:br>
                        <a:rPr lang="ja-JP" altLang="en-US" sz="1200" u="none" strike="noStrike" dirty="0">
                          <a:effectLst/>
                        </a:rPr>
                      </a:br>
                      <a:r>
                        <a:rPr lang="ja-JP" altLang="en-US" sz="1200" u="none" strike="noStrike" dirty="0">
                          <a:effectLst/>
                        </a:rPr>
                        <a:t>に準じる</a:t>
                      </a:r>
                      <a:endParaRPr lang="ja-JP" altLang="en-US" sz="1200" b="0" i="0" u="none" strike="noStrike" dirty="0">
                        <a:solidFill>
                          <a:srgbClr val="000000"/>
                        </a:solidFill>
                        <a:effectLst/>
                        <a:latin typeface="ＭＳ Ｐゴシック"/>
                      </a:endParaRPr>
                    </a:p>
                  </a:txBody>
                  <a:tcPr marL="36000" marR="36000" marT="36000" marB="36000" anchor="ctr"/>
                </a:tc>
              </a:tr>
              <a:tr h="270398">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a:effectLst/>
                        </a:rPr>
                        <a:t>事業者指定</a:t>
                      </a:r>
                      <a:endParaRPr lang="ja-JP" altLang="en-US" sz="1200" b="0" i="0" u="none" strike="noStrike">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tr>
              <a:tr h="347794">
                <a:tc>
                  <a:txBody>
                    <a:bodyPr/>
                    <a:lstStyle/>
                    <a:p>
                      <a:pPr algn="ctr" fontAlgn="ctr"/>
                      <a:r>
                        <a:rPr lang="ja-JP" altLang="en-US" sz="1200" u="none" strike="noStrike" dirty="0" smtClean="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予防給付の基準を基本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独自の基準</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r h="380310">
                <a:tc>
                  <a:txBody>
                    <a:bodyPr/>
                    <a:lstStyle/>
                    <a:p>
                      <a:pPr algn="ctr" fontAlgn="ctr"/>
                      <a:r>
                        <a:rPr lang="ja-JP" altLang="en-US" sz="1200" u="none" strike="noStrike" spc="-100" baseline="0" dirty="0" smtClean="0">
                          <a:effectLst/>
                        </a:rPr>
                        <a:t>サービス</a:t>
                      </a:r>
                      <a:endParaRPr lang="en-US" altLang="ja-JP" sz="1200" u="none" strike="noStrike" spc="-100" baseline="0" dirty="0" smtClean="0">
                        <a:effectLst/>
                      </a:endParaRPr>
                    </a:p>
                    <a:p>
                      <a:pPr algn="ctr" fontAlgn="ctr"/>
                      <a:r>
                        <a:rPr lang="ja-JP" altLang="en-US" sz="1200" u="none" strike="noStrike" spc="-100" baseline="0" dirty="0" smtClean="0">
                          <a:effectLst/>
                        </a:rPr>
                        <a:t>提供者</a:t>
                      </a:r>
                      <a:r>
                        <a:rPr lang="ja-JP" altLang="en-US" sz="1000" u="none" strike="noStrike" spc="-100" baseline="0" dirty="0" smtClean="0">
                          <a:effectLst/>
                        </a:rPr>
                        <a:t>（</a:t>
                      </a:r>
                      <a:r>
                        <a:rPr lang="ja-JP" altLang="en-US" sz="1000" u="none" strike="noStrike" spc="-100" baseline="0" dirty="0">
                          <a:effectLst/>
                        </a:rPr>
                        <a:t>例</a:t>
                      </a:r>
                      <a:r>
                        <a:rPr lang="ja-JP" altLang="en-US" sz="1000" u="none" strike="noStrike" spc="-50" baseline="0" dirty="0">
                          <a:effectLst/>
                        </a:rPr>
                        <a:t>）</a:t>
                      </a:r>
                      <a:endParaRPr lang="ja-JP" altLang="en-US" sz="1000" b="0" i="0" u="none" strike="noStrike" spc="-50" baseline="0" dirty="0">
                        <a:solidFill>
                          <a:srgbClr val="000000"/>
                        </a:solidFill>
                        <a:effectLst/>
                        <a:latin typeface="ＭＳ Ｐゴシック"/>
                      </a:endParaRPr>
                    </a:p>
                  </a:txBody>
                  <a:tcPr marL="36000" marR="36000" marT="36000" marB="36000" anchor="ctr"/>
                </a:tc>
                <a:tc>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fontAlgn="ctr"/>
                      <a:r>
                        <a:rPr lang="ja-JP" altLang="en-US" sz="1200" u="none" strike="noStrike" dirty="0">
                          <a:effectLst/>
                        </a:rPr>
                        <a:t>主に</a:t>
                      </a:r>
                      <a:r>
                        <a:rPr lang="ja-JP" altLang="en-US" sz="1200" u="none" strike="noStrike" dirty="0" smtClean="0">
                          <a:effectLst/>
                        </a:rPr>
                        <a:t>雇用労働者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保健・医療</a:t>
                      </a:r>
                      <a:r>
                        <a:rPr lang="ja-JP" altLang="en-US" sz="1200" u="none" strike="noStrike" dirty="0" smtClean="0">
                          <a:effectLst/>
                        </a:rPr>
                        <a:t>の専門職</a:t>
                      </a:r>
                      <a:r>
                        <a:rPr lang="en-US" altLang="ja-JP" sz="1200" u="none" strike="noStrike" dirty="0">
                          <a:effectLst/>
                        </a:rPr>
                        <a:t/>
                      </a:r>
                      <a:br>
                        <a:rPr lang="en-US" altLang="ja-JP" sz="1200" u="none" strike="noStrike" dirty="0">
                          <a:effectLst/>
                        </a:rPr>
                      </a:br>
                      <a:r>
                        <a:rPr lang="ja-JP" altLang="en-US" sz="1200" u="none" strike="noStrike" dirty="0">
                          <a:effectLst/>
                        </a:rPr>
                        <a:t>（市町村）</a:t>
                      </a:r>
                      <a:endParaRPr lang="ja-JP" altLang="en-US" sz="1200" b="1"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bl>
          </a:graphicData>
        </a:graphic>
      </p:graphicFrame>
      <p:sp>
        <p:nvSpPr>
          <p:cNvPr id="8" name="テキスト ボックス 7"/>
          <p:cNvSpPr txBox="1"/>
          <p:nvPr/>
        </p:nvSpPr>
        <p:spPr>
          <a:xfrm>
            <a:off x="142091" y="575064"/>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solidFill>
                  <a:prstClr val="black"/>
                </a:solidFill>
              </a:rPr>
              <a:t>○　</a:t>
            </a:r>
            <a:r>
              <a:rPr lang="ja-JP" altLang="ja-JP" sz="1600" dirty="0" smtClean="0">
                <a:solidFill>
                  <a:prstClr val="black"/>
                </a:solidFill>
              </a:rPr>
              <a:t>要支援者</a:t>
            </a:r>
            <a:r>
              <a:rPr lang="ja-JP" altLang="ja-JP" sz="1600" dirty="0">
                <a:solidFill>
                  <a:prstClr val="black"/>
                </a:solidFill>
              </a:rPr>
              <a:t>等の多様な生活支援のニーズに対して、総合</a:t>
            </a:r>
            <a:r>
              <a:rPr lang="ja-JP" altLang="ja-JP" sz="1600" dirty="0" smtClean="0">
                <a:solidFill>
                  <a:prstClr val="black"/>
                </a:solidFill>
              </a:rPr>
              <a:t>事業</a:t>
            </a:r>
            <a:r>
              <a:rPr lang="ja-JP" altLang="en-US" sz="1600" dirty="0" smtClean="0">
                <a:solidFill>
                  <a:prstClr val="black"/>
                </a:solidFill>
              </a:rPr>
              <a:t>で</a:t>
            </a:r>
            <a:r>
              <a:rPr lang="ja-JP" altLang="ja-JP" sz="1600" dirty="0" smtClean="0">
                <a:solidFill>
                  <a:prstClr val="black"/>
                </a:solidFill>
              </a:rPr>
              <a:t>多様</a:t>
            </a:r>
            <a:r>
              <a:rPr lang="ja-JP" altLang="ja-JP" sz="1600" dirty="0">
                <a:solidFill>
                  <a:prstClr val="black"/>
                </a:solidFill>
              </a:rPr>
              <a:t>なサービスを提供していく</a:t>
            </a:r>
            <a:r>
              <a:rPr lang="ja-JP" altLang="ja-JP" sz="1600" dirty="0" smtClean="0">
                <a:solidFill>
                  <a:prstClr val="black"/>
                </a:solidFill>
              </a:rPr>
              <a:t>ため、</a:t>
            </a:r>
            <a:r>
              <a:rPr lang="ja-JP" altLang="en-US" sz="1600" dirty="0" smtClean="0">
                <a:solidFill>
                  <a:prstClr val="black"/>
                </a:solidFill>
              </a:rPr>
              <a:t>市町村は、</a:t>
            </a:r>
            <a:r>
              <a:rPr lang="ja-JP" altLang="ja-JP" sz="1600" dirty="0" smtClean="0">
                <a:solidFill>
                  <a:prstClr val="black"/>
                </a:solidFill>
              </a:rPr>
              <a:t>サービス</a:t>
            </a:r>
            <a:r>
              <a:rPr lang="ja-JP" altLang="ja-JP" sz="1600" dirty="0">
                <a:solidFill>
                  <a:prstClr val="black"/>
                </a:solidFill>
              </a:rPr>
              <a:t>を類型化し、それに併せた基準や単価等を</a:t>
            </a:r>
            <a:r>
              <a:rPr lang="ja-JP" altLang="ja-JP" sz="1600" dirty="0" smtClean="0">
                <a:solidFill>
                  <a:prstClr val="black"/>
                </a:solidFill>
              </a:rPr>
              <a:t>定める</a:t>
            </a:r>
            <a:r>
              <a:rPr lang="ja-JP" altLang="en-US" sz="1600" dirty="0" smtClean="0">
                <a:solidFill>
                  <a:prstClr val="black"/>
                </a:solidFill>
              </a:rPr>
              <a:t>ことが必要</a:t>
            </a:r>
            <a:r>
              <a:rPr lang="ja-JP" altLang="ja-JP" sz="1600" dirty="0" smtClean="0">
                <a:solidFill>
                  <a:prstClr val="black"/>
                </a:solidFill>
              </a:rPr>
              <a:t>。そこ</a:t>
            </a:r>
            <a:r>
              <a:rPr lang="ja-JP" altLang="ja-JP" sz="1600" dirty="0">
                <a:solidFill>
                  <a:prstClr val="black"/>
                </a:solidFill>
              </a:rPr>
              <a:t>で、地域における好事例を踏まえ、以下のとおり、多様化するサービスの典型的な例を参考として</a:t>
            </a:r>
            <a:r>
              <a:rPr lang="ja-JP" altLang="ja-JP" sz="1600" dirty="0" smtClean="0">
                <a:solidFill>
                  <a:prstClr val="black"/>
                </a:solidFill>
              </a:rPr>
              <a:t>示す</a:t>
            </a:r>
            <a:r>
              <a:rPr lang="ja-JP" altLang="en-US" sz="1600" dirty="0" smtClean="0">
                <a:solidFill>
                  <a:prstClr val="black"/>
                </a:solidFill>
              </a:rPr>
              <a:t>。</a:t>
            </a:r>
            <a:endParaRPr lang="ja-JP" altLang="en-US" sz="1600" dirty="0">
              <a:solidFill>
                <a:prstClr val="black"/>
              </a:solidFill>
              <a:latin typeface="ＭＳ Ｐゴシック"/>
            </a:endParaRPr>
          </a:p>
        </p:txBody>
      </p:sp>
      <p:sp>
        <p:nvSpPr>
          <p:cNvPr id="11"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19</a:t>
            </a:fld>
            <a:endParaRPr lang="ja-JP" altLang="en-US" sz="1600" dirty="0">
              <a:solidFill>
                <a:prstClr val="black"/>
              </a:solidFill>
            </a:endParaRPr>
          </a:p>
        </p:txBody>
      </p:sp>
    </p:spTree>
    <p:extLst>
      <p:ext uri="{BB962C8B-B14F-4D97-AF65-F5344CB8AC3E}">
        <p14:creationId xmlns:p14="http://schemas.microsoft.com/office/powerpoint/2010/main" val="1309677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05228583"/>
              </p:ext>
            </p:extLst>
          </p:nvPr>
        </p:nvGraphicFramePr>
        <p:xfrm>
          <a:off x="125960" y="1556792"/>
          <a:ext cx="9632486" cy="3861982"/>
        </p:xfrm>
        <a:graphic>
          <a:graphicData uri="http://schemas.openxmlformats.org/drawingml/2006/table">
            <a:tbl>
              <a:tblPr>
                <a:tableStyleId>{0505E3EF-67EA-436B-97B2-0124C06EBD24}</a:tableStyleId>
              </a:tblPr>
              <a:tblGrid>
                <a:gridCol w="796673"/>
                <a:gridCol w="3456612"/>
                <a:gridCol w="1819647"/>
                <a:gridCol w="1658575"/>
                <a:gridCol w="1900979"/>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現行の通所介護相当</a:t>
                      </a:r>
                      <a:endParaRPr lang="ja-JP" altLang="en-US" sz="1200" b="1" i="0" u="none" strike="noStrike" dirty="0">
                        <a:solidFill>
                          <a:srgbClr val="000000"/>
                        </a:solidFill>
                        <a:effectLst/>
                        <a:latin typeface="ＭＳ Ｐゴシック"/>
                      </a:endParaRPr>
                    </a:p>
                  </a:txBody>
                  <a:tcPr marL="36000" marR="36000" marT="36000" marB="36000" anchor="ctr"/>
                </a:tc>
                <a:tc gridSpan="3">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r>
              <a:tr h="219811">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①　通所</a:t>
                      </a:r>
                      <a:r>
                        <a:rPr lang="ja-JP" altLang="en-US" sz="1200" u="none" strike="noStrike" dirty="0" smtClean="0">
                          <a:effectLst/>
                        </a:rPr>
                        <a:t>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a:t>
                      </a:r>
                      <a:r>
                        <a:rPr lang="ja-JP" altLang="en-US" sz="1200" u="none" strike="noStrike" dirty="0">
                          <a:effectLst/>
                        </a:rPr>
                        <a:t>　通所型サービスＡ</a:t>
                      </a:r>
                      <a:br>
                        <a:rPr lang="ja-JP" altLang="en-US" sz="1200" u="none" strike="noStrike" dirty="0">
                          <a:effectLst/>
                        </a:rPr>
                      </a:br>
                      <a:r>
                        <a:rPr lang="ja-JP" altLang="en-US" sz="1000" u="none" strike="noStrike" dirty="0">
                          <a:effectLst/>
                        </a:rPr>
                        <a:t>（緩和した基準によるサービス）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a:t>
                      </a:r>
                      <a:r>
                        <a:rPr lang="ja-JP" altLang="en-US" sz="1200" u="none" strike="noStrike" dirty="0">
                          <a:effectLst/>
                        </a:rPr>
                        <a:t>　通所型</a:t>
                      </a:r>
                      <a:r>
                        <a:rPr lang="ja-JP" altLang="en-US" sz="1200" u="none" strike="noStrike" dirty="0" smtClean="0">
                          <a:effectLst/>
                        </a:rPr>
                        <a:t>サービス</a:t>
                      </a:r>
                      <a:r>
                        <a:rPr lang="ja-JP" altLang="en-US" sz="1200" u="none" strike="noStrike" dirty="0">
                          <a:effectLst/>
                        </a:rPr>
                        <a:t>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④　通所型サービスＣ</a:t>
                      </a:r>
                      <a:br>
                        <a:rPr lang="ja-JP" altLang="en-US" sz="1200" u="none" strike="noStrike" dirty="0">
                          <a:effectLst/>
                        </a:rPr>
                      </a:br>
                      <a:r>
                        <a:rPr lang="ja-JP" altLang="en-US" sz="1000" u="none" strike="noStrike" dirty="0">
                          <a:effectLst/>
                        </a:rPr>
                        <a:t>（短期集中予防サービス）</a:t>
                      </a:r>
                      <a:endParaRPr lang="ja-JP" altLang="en-US" sz="1050" b="1" i="0" u="none" strike="noStrike" dirty="0">
                        <a:solidFill>
                          <a:srgbClr val="000000"/>
                        </a:solidFill>
                        <a:effectLst/>
                        <a:latin typeface="ＭＳ Ｐゴシック"/>
                      </a:endParaRPr>
                    </a:p>
                  </a:txBody>
                  <a:tcPr marL="36000" marR="36000"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通所介護と同様</a:t>
                      </a:r>
                      <a:r>
                        <a:rPr lang="ja-JP" altLang="en-US" sz="1200" u="none" strike="noStrike" dirty="0" smtClean="0">
                          <a:effectLst/>
                        </a:rPr>
                        <a:t>のサービス</a:t>
                      </a:r>
                      <a:endParaRPr lang="en-US" altLang="ja-JP" sz="1200" u="none" strike="noStrike" dirty="0" smtClean="0">
                        <a:effectLst/>
                      </a:endParaRPr>
                    </a:p>
                    <a:p>
                      <a:pPr algn="l" fontAlgn="ctr"/>
                      <a:r>
                        <a:rPr lang="ja-JP" altLang="en-US" sz="1200" u="none" strike="noStrike" dirty="0" smtClean="0">
                          <a:effectLst/>
                        </a:rPr>
                        <a:t>生活機能の向上のための機能訓練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ミニデイサービス</a:t>
                      </a:r>
                      <a:r>
                        <a:rPr lang="ja-JP" altLang="en-US" sz="1200" u="none" strike="noStrike" dirty="0">
                          <a:effectLst/>
                        </a:rPr>
                        <a:t>　　　</a:t>
                      </a:r>
                      <a:br>
                        <a:rPr lang="ja-JP" altLang="en-US" sz="1200" u="none" strike="noStrike" dirty="0">
                          <a:effectLst/>
                        </a:rPr>
                      </a:br>
                      <a:r>
                        <a:rPr lang="ja-JP" altLang="en-US" sz="1200" u="none" strike="noStrike" dirty="0" smtClean="0">
                          <a:effectLst/>
                        </a:rPr>
                        <a:t>運動</a:t>
                      </a:r>
                      <a:r>
                        <a:rPr lang="ja-JP" altLang="en-US" sz="1200" u="none" strike="noStrike" dirty="0">
                          <a:effectLst/>
                        </a:rPr>
                        <a:t>・</a:t>
                      </a:r>
                      <a:r>
                        <a:rPr lang="ja-JP" altLang="en-US" sz="1200" u="none" strike="noStrike" dirty="0" smtClean="0">
                          <a:effectLst/>
                        </a:rPr>
                        <a:t>レクリエーション</a:t>
                      </a:r>
                      <a:r>
                        <a:rPr lang="ja-JP" altLang="en-US" sz="1200" u="none" strike="noStrike" dirty="0">
                          <a:effectLst/>
                        </a:rPr>
                        <a:t>　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体操、運動等の活動など、自主的</a:t>
                      </a:r>
                      <a:r>
                        <a:rPr lang="ja-JP" altLang="en-US" sz="1200" u="none" strike="noStrike" dirty="0">
                          <a:effectLst/>
                        </a:rPr>
                        <a:t>な通いの</a:t>
                      </a:r>
                      <a:r>
                        <a:rPr lang="ja-JP" altLang="en-US" sz="1200" u="none" strike="noStrike" dirty="0" smtClean="0">
                          <a:effectLst/>
                        </a:rPr>
                        <a:t>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生活機能を</a:t>
                      </a:r>
                      <a:r>
                        <a:rPr lang="ja-JP" altLang="en-US" sz="1200" u="none" strike="noStrike" dirty="0">
                          <a:effectLst/>
                        </a:rPr>
                        <a:t>改善する</a:t>
                      </a:r>
                      <a:r>
                        <a:rPr lang="ja-JP" altLang="en-US" sz="1200" u="none" strike="noStrike" dirty="0" smtClean="0">
                          <a:effectLst/>
                        </a:rPr>
                        <a:t>ための運動器</a:t>
                      </a:r>
                      <a:r>
                        <a:rPr lang="ja-JP" altLang="en-US" sz="1200" u="none" strike="noStrike" dirty="0">
                          <a:effectLst/>
                        </a:rPr>
                        <a:t>の機能</a:t>
                      </a:r>
                      <a:r>
                        <a:rPr lang="ja-JP" altLang="en-US" sz="1200" u="none" strike="noStrike" dirty="0" smtClean="0">
                          <a:effectLst/>
                        </a:rPr>
                        <a:t>向上や栄養改善等のプログラム</a:t>
                      </a:r>
                      <a:endParaRPr lang="ja-JP" altLang="en-US" sz="1200" b="0" i="0" u="none" strike="noStrike" dirty="0">
                        <a:solidFill>
                          <a:srgbClr val="000000"/>
                        </a:solidFill>
                        <a:effectLst/>
                        <a:latin typeface="ＭＳ Ｐゴシック"/>
                      </a:endParaRPr>
                    </a:p>
                  </a:txBody>
                  <a:tcPr marL="36000" marR="36000" marT="36000" marB="36000" anchor="ctr"/>
                </a:tc>
              </a:tr>
              <a:tr h="121627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a:t>
                      </a:r>
                      <a:r>
                        <a:rPr lang="ja-JP" altLang="en-US" sz="1200" u="none" strike="noStrike" dirty="0" smtClean="0">
                          <a:effectLst/>
                        </a:rPr>
                        <a:t>しており、</a:t>
                      </a:r>
                      <a:r>
                        <a:rPr lang="ja-JP" altLang="en-US" sz="1200" u="none" strike="noStrike" dirty="0">
                          <a:effectLst/>
                        </a:rPr>
                        <a:t>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「多様なサービス」の利用が</a:t>
                      </a:r>
                      <a:r>
                        <a:rPr lang="ja-JP" altLang="en-US" sz="1200" u="none" strike="noStrike" dirty="0" smtClean="0">
                          <a:effectLst/>
                        </a:rPr>
                        <a:t>難しいケース</a:t>
                      </a:r>
                      <a:endParaRPr lang="ja-JP" altLang="en-US" sz="1200" u="none" strike="noStrike" dirty="0">
                        <a:effectLst/>
                      </a:endParaRPr>
                    </a:p>
                    <a:p>
                      <a:pPr algn="l" fontAlgn="ctr"/>
                      <a:r>
                        <a:rPr lang="ja-JP" altLang="en-US" sz="1200" u="none" strike="noStrike" dirty="0" smtClean="0">
                          <a:effectLst/>
                        </a:rPr>
                        <a:t>○集中的</a:t>
                      </a:r>
                      <a:r>
                        <a:rPr lang="ja-JP" altLang="en-US" sz="1200" u="none" strike="noStrike" dirty="0">
                          <a:effectLst/>
                        </a:rPr>
                        <a:t>に生活機能の</a:t>
                      </a:r>
                      <a:r>
                        <a:rPr lang="ja-JP" altLang="en-US" sz="1200" u="none" strike="noStrike" dirty="0" smtClean="0">
                          <a:effectLst/>
                        </a:rPr>
                        <a:t>向上の</a:t>
                      </a:r>
                      <a:r>
                        <a:rPr lang="ja-JP" altLang="en-US" sz="1200" u="none" strike="noStrike" dirty="0">
                          <a:effectLst/>
                        </a:rPr>
                        <a:t>トレーニングを行うことで改善・維持が見込まれる</a:t>
                      </a:r>
                      <a:r>
                        <a:rPr lang="ja-JP" altLang="en-US" sz="1200" u="none" strike="noStrike" dirty="0" smtClean="0">
                          <a:effectLst/>
                        </a:rPr>
                        <a:t>ケース</a:t>
                      </a:r>
                      <a:endParaRPr lang="en-US" altLang="ja-JP" sz="1200" u="none" strike="noStrike" dirty="0" smtClean="0">
                        <a:effectLst/>
                      </a:endParaRPr>
                    </a:p>
                    <a:p>
                      <a:pPr algn="l" fontAlgn="ct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en-US" altLang="ja-JP" sz="1200" u="none" strike="noStrike" dirty="0">
                          <a:effectLst/>
                        </a:rPr>
                        <a:t>ADL</a:t>
                      </a:r>
                      <a:r>
                        <a:rPr lang="ja-JP" altLang="en-US" sz="1200" u="none" strike="noStrike" dirty="0">
                          <a:effectLst/>
                        </a:rPr>
                        <a:t>や</a:t>
                      </a:r>
                      <a:r>
                        <a:rPr lang="en-US" altLang="ja-JP" sz="1200" u="none" strike="noStrike" dirty="0">
                          <a:effectLst/>
                        </a:rPr>
                        <a:t>IADL</a:t>
                      </a:r>
                      <a:r>
                        <a:rPr lang="ja-JP" altLang="en-US" sz="1200" u="none" strike="noStrike" dirty="0">
                          <a:effectLst/>
                        </a:rPr>
                        <a:t>の改善に向けた支援が必要な</a:t>
                      </a:r>
                      <a:r>
                        <a:rPr lang="ja-JP" altLang="en-US" sz="1200" u="none" strike="noStrike" dirty="0" smtClean="0">
                          <a:effectLst/>
                        </a:rPr>
                        <a:t>ケース　等</a:t>
                      </a:r>
                      <a:r>
                        <a:rPr lang="ja-JP" altLang="en-US" sz="1200" u="none" strike="noStrike" dirty="0">
                          <a:effectLst/>
                        </a:rPr>
                        <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200" u="none" strike="noStrike" dirty="0" smtClean="0">
                          <a:effectLst/>
                        </a:rPr>
                        <a:t>※3</a:t>
                      </a:r>
                      <a:r>
                        <a:rPr lang="ja-JP" altLang="en-US" sz="1200" u="none" strike="noStrike" dirty="0" smtClean="0">
                          <a:effectLst/>
                        </a:rPr>
                        <a:t>～</a:t>
                      </a:r>
                      <a:r>
                        <a:rPr lang="en-US" altLang="ja-JP" sz="1200" u="none" strike="noStrike" dirty="0">
                          <a:effectLst/>
                        </a:rPr>
                        <a:t>6</a:t>
                      </a:r>
                      <a:r>
                        <a:rPr lang="ja-JP" altLang="en-US" sz="1200" u="none" strike="noStrike" dirty="0" smtClean="0">
                          <a:effectLst/>
                        </a:rPr>
                        <a:t>ケ</a:t>
                      </a:r>
                      <a:r>
                        <a:rPr lang="ja-JP" altLang="en-US" sz="1200" u="none" strike="noStrike" dirty="0">
                          <a:effectLst/>
                        </a:rPr>
                        <a:t>月の短期間</a:t>
                      </a:r>
                      <a:r>
                        <a:rPr lang="ja-JP" altLang="en-US" sz="1200" u="none" strike="noStrike" dirty="0" smtClean="0">
                          <a:effectLst/>
                        </a:rPr>
                        <a:t>で実施</a:t>
                      </a:r>
                      <a:endParaRPr lang="ja-JP" altLang="en-US" sz="1200" b="0" i="0" u="none" strike="noStrike" dirty="0">
                        <a:solidFill>
                          <a:srgbClr val="000000"/>
                        </a:solidFill>
                        <a:effectLst/>
                        <a:latin typeface="ＭＳ Ｐゴシック"/>
                      </a:endParaRPr>
                    </a:p>
                  </a:txBody>
                  <a:tcPr marL="36000" marR="36000" marT="36000" marB="36000" anchor="ctr"/>
                </a:tc>
              </a:tr>
              <a:tr h="326645">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r>
                        <a:rPr lang="ja-JP" altLang="en-US" sz="1200" u="none" strike="noStrike" dirty="0">
                          <a:effectLst/>
                        </a:rPr>
                        <a:t>）</a:t>
                      </a:r>
                      <a:endParaRPr lang="en-US" altLang="ja-JP" sz="1200" u="none" strike="noStrike" dirty="0" smtClean="0">
                        <a:effectLst/>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200" u="none" strike="noStrike" dirty="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予防給付の</a:t>
                      </a:r>
                      <a:r>
                        <a:rPr lang="ja-JP" altLang="en-US" sz="1200" u="none" strike="noStrike" dirty="0" smtClean="0">
                          <a:effectLst/>
                        </a:rPr>
                        <a:t>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内容に応じた独自の基準</a:t>
                      </a:r>
                      <a:endParaRPr lang="ja-JP" altLang="en-US" sz="1200" b="0" i="0" u="none" strike="noStrike" dirty="0">
                        <a:solidFill>
                          <a:srgbClr val="000000"/>
                        </a:solidFill>
                        <a:effectLst/>
                        <a:latin typeface="ＭＳ Ｐゴシック"/>
                      </a:endParaRPr>
                    </a:p>
                  </a:txBody>
                  <a:tcPr marL="36000" marR="36000" marT="36000" marB="36000" anchor="ctr"/>
                </a:tc>
              </a:tr>
              <a:tr h="49309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提供者</a:t>
                      </a:r>
                      <a:r>
                        <a:rPr lang="ja-JP" altLang="en-US" sz="1050" u="none" strike="noStrike" dirty="0">
                          <a:effectLst/>
                        </a:rPr>
                        <a:t>（例）</a:t>
                      </a:r>
                      <a:endParaRPr lang="ja-JP" altLang="en-US" sz="105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通所介護事業者の従事者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主に雇用労働者</a:t>
                      </a:r>
                      <a:endParaRPr lang="en-US" altLang="ja-JP" sz="1200" u="none" strike="noStrike"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a:t>
                      </a:r>
                      <a:endParaRPr kumimoji="1" lang="ja-JP" altLang="en-US" sz="1200" dirty="0">
                        <a:latin typeface="+mn-ea"/>
                        <a:ea typeface="+mn-ea"/>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保健・医療の専門職</a:t>
                      </a:r>
                      <a:r>
                        <a:rPr lang="en-US" altLang="ja-JP" sz="1200" u="none" strike="noStrike" dirty="0" smtClean="0">
                          <a:effectLst/>
                        </a:rPr>
                        <a:t/>
                      </a:r>
                      <a:br>
                        <a:rPr lang="en-US" altLang="ja-JP" sz="1200" u="none" strike="noStrike" dirty="0" smtClean="0">
                          <a:effectLst/>
                        </a:rPr>
                      </a:br>
                      <a:r>
                        <a:rPr lang="ja-JP" altLang="en-US" sz="1200" u="none" strike="noStrike" dirty="0" smtClean="0">
                          <a:effectLst/>
                        </a:rPr>
                        <a:t>（市町村）</a:t>
                      </a:r>
                      <a:endParaRPr lang="ja-JP" altLang="en-US" sz="1200" b="0" i="0" u="none" strike="noStrike" dirty="0">
                        <a:solidFill>
                          <a:srgbClr val="000000"/>
                        </a:solidFill>
                        <a:effectLst/>
                        <a:latin typeface="ＭＳ Ｐゴシック"/>
                      </a:endParaRPr>
                    </a:p>
                  </a:txBody>
                  <a:tcPr marL="36000" marR="36000" marT="36000" marB="36000" anchor="ctr"/>
                </a:tc>
              </a:tr>
            </a:tbl>
          </a:graphicData>
        </a:graphic>
      </p:graphicFrame>
      <p:grpSp>
        <p:nvGrpSpPr>
          <p:cNvPr id="11" name="グループ化 10"/>
          <p:cNvGrpSpPr/>
          <p:nvPr/>
        </p:nvGrpSpPr>
        <p:grpSpPr>
          <a:xfrm>
            <a:off x="124702" y="188640"/>
            <a:ext cx="9633520" cy="1154111"/>
            <a:chOff x="124702" y="537558"/>
            <a:chExt cx="9633520" cy="1154111"/>
          </a:xfrm>
        </p:grpSpPr>
        <p:sp>
          <p:nvSpPr>
            <p:cNvPr id="4" name="テキスト ボックス 3"/>
            <p:cNvSpPr txBox="1"/>
            <p:nvPr/>
          </p:nvSpPr>
          <p:spPr>
            <a:xfrm>
              <a:off x="124702" y="537558"/>
              <a:ext cx="2975384" cy="553998"/>
            </a:xfrm>
            <a:prstGeom prst="rect">
              <a:avLst/>
            </a:prstGeom>
            <a:noFill/>
          </p:spPr>
          <p:txBody>
            <a:bodyPr wrap="square" rtlCol="0">
              <a:spAutoFit/>
            </a:bodyPr>
            <a:lstStyle/>
            <a:p>
              <a:r>
                <a:rPr lang="ja-JP" altLang="en-US" dirty="0" smtClean="0">
                  <a:solidFill>
                    <a:prstClr val="black"/>
                  </a:solidFill>
                </a:rPr>
                <a:t>②通所型サービス</a:t>
              </a:r>
              <a:endParaRPr lang="ja-JP" altLang="en-US" sz="1200" dirty="0">
                <a:solidFill>
                  <a:prstClr val="black"/>
                </a:solidFill>
                <a:latin typeface="ＭＳ Ｐゴシック"/>
              </a:endParaRPr>
            </a:p>
            <a:p>
              <a:endParaRPr lang="ja-JP" altLang="en-US" sz="1200" dirty="0">
                <a:solidFill>
                  <a:prstClr val="black"/>
                </a:solidFill>
              </a:endParaRPr>
            </a:p>
          </p:txBody>
        </p:sp>
        <p:sp>
          <p:nvSpPr>
            <p:cNvPr id="5" name="テキスト ボックス 4"/>
            <p:cNvSpPr txBox="1"/>
            <p:nvPr/>
          </p:nvSpPr>
          <p:spPr>
            <a:xfrm>
              <a:off x="2720752" y="620688"/>
              <a:ext cx="5760640"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　市町村はこの例を踏まえて</a:t>
              </a:r>
              <a:r>
                <a:rPr lang="ja-JP" altLang="en-US" sz="1100" dirty="0">
                  <a:solidFill>
                    <a:prstClr val="black"/>
                  </a:solidFill>
                </a:rPr>
                <a:t>、</a:t>
              </a:r>
              <a:r>
                <a:rPr lang="ja-JP" altLang="en-US" sz="1100" dirty="0" smtClean="0">
                  <a:solidFill>
                    <a:prstClr val="black"/>
                  </a:solidFill>
                </a:rPr>
                <a:t>地域</a:t>
              </a:r>
              <a:r>
                <a:rPr lang="ja-JP" altLang="en-US" sz="1100" dirty="0">
                  <a:solidFill>
                    <a:prstClr val="black"/>
                  </a:solidFill>
                </a:rPr>
                <a:t>の</a:t>
              </a:r>
              <a:r>
                <a:rPr lang="ja-JP" altLang="en-US" sz="1100" dirty="0" smtClean="0">
                  <a:solidFill>
                    <a:prstClr val="black"/>
                  </a:solidFill>
                </a:rPr>
                <a:t>実情に応じた、サービス内容を検討する。</a:t>
              </a:r>
              <a:endParaRPr lang="ja-JP" altLang="en-US" sz="1100" dirty="0">
                <a:solidFill>
                  <a:prstClr val="black"/>
                </a:solidFill>
              </a:endParaRPr>
            </a:p>
          </p:txBody>
        </p:sp>
        <p:sp>
          <p:nvSpPr>
            <p:cNvPr id="6" name="テキスト ボックス 5"/>
            <p:cNvSpPr txBox="1"/>
            <p:nvPr/>
          </p:nvSpPr>
          <p:spPr>
            <a:xfrm>
              <a:off x="124702" y="860672"/>
              <a:ext cx="9633520" cy="830997"/>
            </a:xfrm>
            <a:prstGeom prst="rect">
              <a:avLst/>
            </a:prstGeom>
            <a:noFill/>
            <a:ln>
              <a:solidFill>
                <a:schemeClr val="tx1"/>
              </a:solidFill>
            </a:ln>
          </p:spPr>
          <p:txBody>
            <a:bodyPr wrap="square" rtlCol="0" anchor="ctr">
              <a:spAutoFit/>
            </a:bodyPr>
            <a:lstStyle/>
            <a:p>
              <a:pPr marL="179388" indent="-179388"/>
              <a:r>
                <a:rPr lang="ja-JP" altLang="ja-JP" sz="1600" dirty="0">
                  <a:solidFill>
                    <a:prstClr val="black"/>
                  </a:solidFill>
                </a:rPr>
                <a:t>○　通所型サービスは、現行</a:t>
              </a:r>
              <a:r>
                <a:rPr lang="ja-JP" altLang="ja-JP" sz="1600" dirty="0" smtClean="0">
                  <a:solidFill>
                    <a:prstClr val="black"/>
                  </a:solidFill>
                </a:rPr>
                <a:t>の通所</a:t>
              </a:r>
              <a:r>
                <a:rPr lang="ja-JP" altLang="ja-JP" sz="1600" dirty="0">
                  <a:solidFill>
                    <a:prstClr val="black"/>
                  </a:solidFill>
                </a:rPr>
                <a:t>介護に相当する</a:t>
              </a:r>
              <a:r>
                <a:rPr lang="ja-JP" altLang="ja-JP" sz="1600" dirty="0" smtClean="0">
                  <a:solidFill>
                    <a:prstClr val="black"/>
                  </a:solidFill>
                </a:rPr>
                <a:t>ものと</a:t>
              </a:r>
              <a:r>
                <a:rPr lang="ja-JP" altLang="ja-JP" sz="1600" dirty="0">
                  <a:solidFill>
                    <a:prstClr val="black"/>
                  </a:solidFill>
                </a:rPr>
                <a:t>、それ以外の多様なサービスからなる。</a:t>
              </a:r>
            </a:p>
            <a:p>
              <a:pPr marL="179388" indent="-179388"/>
              <a:r>
                <a:rPr lang="ja-JP" altLang="ja-JP" sz="1600" dirty="0">
                  <a:solidFill>
                    <a:prstClr val="black"/>
                  </a:solidFill>
                </a:rPr>
                <a:t>○　</a:t>
              </a:r>
              <a:r>
                <a:rPr lang="ja-JP" altLang="en-US" sz="1600" dirty="0" smtClean="0">
                  <a:solidFill>
                    <a:prstClr val="black"/>
                  </a:solidFill>
                </a:rPr>
                <a:t>多様なサービスについては、</a:t>
              </a:r>
              <a:r>
                <a:rPr lang="ja-JP" altLang="en-US" sz="1600" dirty="0">
                  <a:solidFill>
                    <a:prstClr val="black"/>
                  </a:solidFill>
                </a:rPr>
                <a:t>雇用</a:t>
              </a:r>
              <a:r>
                <a:rPr lang="ja-JP" altLang="en-US" sz="1600" dirty="0" smtClean="0">
                  <a:solidFill>
                    <a:prstClr val="black"/>
                  </a:solidFill>
                </a:rPr>
                <a:t>労働者が行う緩和</a:t>
              </a:r>
              <a:r>
                <a:rPr lang="ja-JP" altLang="en-US" sz="1600" dirty="0">
                  <a:solidFill>
                    <a:prstClr val="black"/>
                  </a:solidFill>
                </a:rPr>
                <a:t>した基準によるサービスと、住民主体による支援</a:t>
              </a:r>
              <a:r>
                <a:rPr lang="ja-JP" altLang="en-US" sz="1600" dirty="0" smtClean="0">
                  <a:solidFill>
                    <a:prstClr val="black"/>
                  </a:solidFill>
                </a:rPr>
                <a:t>、</a:t>
              </a:r>
              <a:r>
                <a:rPr lang="ja-JP" altLang="ja-JP" sz="1600" dirty="0">
                  <a:solidFill>
                    <a:prstClr val="black"/>
                  </a:solidFill>
                </a:rPr>
                <a:t>保健・医療の専門</a:t>
              </a:r>
              <a:r>
                <a:rPr lang="ja-JP" altLang="ja-JP" sz="1600" dirty="0" smtClean="0">
                  <a:solidFill>
                    <a:prstClr val="black"/>
                  </a:solidFill>
                </a:rPr>
                <a:t>職</a:t>
              </a:r>
              <a:r>
                <a:rPr lang="ja-JP" altLang="en-US" sz="1600" dirty="0" smtClean="0">
                  <a:solidFill>
                    <a:prstClr val="black"/>
                  </a:solidFill>
                </a:rPr>
                <a:t>により短期</a:t>
              </a:r>
              <a:r>
                <a:rPr lang="ja-JP" altLang="en-US" sz="1600" dirty="0">
                  <a:solidFill>
                    <a:prstClr val="black"/>
                  </a:solidFill>
                </a:rPr>
                <a:t>集中で行う</a:t>
              </a:r>
              <a:r>
                <a:rPr lang="ja-JP" altLang="en-US" sz="1600" dirty="0" smtClean="0">
                  <a:solidFill>
                    <a:prstClr val="black"/>
                  </a:solidFill>
                </a:rPr>
                <a:t>サービスを想定</a:t>
              </a:r>
              <a:r>
                <a:rPr lang="ja-JP" altLang="ja-JP" sz="1600" dirty="0" smtClean="0">
                  <a:solidFill>
                    <a:prstClr val="black"/>
                  </a:solidFill>
                </a:rPr>
                <a:t>。</a:t>
              </a:r>
              <a:endParaRPr lang="ja-JP" altLang="ja-JP" sz="1600" dirty="0">
                <a:solidFill>
                  <a:prstClr val="black"/>
                </a:solidFill>
              </a:endParaRPr>
            </a:p>
          </p:txBody>
        </p:sp>
      </p:grpSp>
      <p:sp>
        <p:nvSpPr>
          <p:cNvPr id="7" name="テキスト ボックス 6"/>
          <p:cNvSpPr txBox="1"/>
          <p:nvPr/>
        </p:nvSpPr>
        <p:spPr>
          <a:xfrm>
            <a:off x="124702" y="5664808"/>
            <a:ext cx="3892194" cy="369332"/>
          </a:xfrm>
          <a:prstGeom prst="rect">
            <a:avLst/>
          </a:prstGeom>
          <a:noFill/>
        </p:spPr>
        <p:txBody>
          <a:bodyPr wrap="square" rtlCol="0">
            <a:spAutoFit/>
          </a:bodyPr>
          <a:lstStyle/>
          <a:p>
            <a:r>
              <a:rPr lang="ja-JP" altLang="en-US" dirty="0" smtClean="0">
                <a:solidFill>
                  <a:prstClr val="black"/>
                </a:solidFill>
              </a:rPr>
              <a:t>③その他の生活支援サービス</a:t>
            </a:r>
            <a:endParaRPr lang="ja-JP" altLang="en-US" dirty="0">
              <a:solidFill>
                <a:prstClr val="black"/>
              </a:solidFill>
            </a:endParaRPr>
          </a:p>
        </p:txBody>
      </p:sp>
      <p:sp>
        <p:nvSpPr>
          <p:cNvPr id="8" name="テキスト ボックス 7"/>
          <p:cNvSpPr txBox="1"/>
          <p:nvPr/>
        </p:nvSpPr>
        <p:spPr>
          <a:xfrm>
            <a:off x="124702" y="6002514"/>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solidFill>
                  <a:prstClr val="black"/>
                </a:solidFill>
              </a:rPr>
              <a:t>○　その他の生活支援サービスは、①</a:t>
            </a:r>
            <a:r>
              <a:rPr lang="ja-JP" altLang="ja-JP" sz="1600" dirty="0" smtClean="0">
                <a:solidFill>
                  <a:prstClr val="black"/>
                </a:solidFill>
              </a:rPr>
              <a:t>栄養</a:t>
            </a:r>
            <a:r>
              <a:rPr lang="ja-JP" altLang="ja-JP" sz="1600" dirty="0">
                <a:solidFill>
                  <a:prstClr val="black"/>
                </a:solidFill>
              </a:rPr>
              <a:t>改善を目的とした配食</a:t>
            </a:r>
            <a:r>
              <a:rPr lang="ja-JP" altLang="ja-JP" sz="1600" dirty="0" smtClean="0">
                <a:solidFill>
                  <a:prstClr val="black"/>
                </a:solidFill>
              </a:rPr>
              <a:t>や</a:t>
            </a:r>
            <a:r>
              <a:rPr lang="ja-JP" altLang="en-US" sz="1600" dirty="0" smtClean="0">
                <a:solidFill>
                  <a:prstClr val="black"/>
                </a:solidFill>
              </a:rPr>
              <a:t>、②</a:t>
            </a:r>
            <a:r>
              <a:rPr lang="ja-JP" altLang="ja-JP" sz="1600" dirty="0" smtClean="0">
                <a:solidFill>
                  <a:prstClr val="black"/>
                </a:solidFill>
              </a:rPr>
              <a:t>住民ボランティア</a:t>
            </a:r>
            <a:r>
              <a:rPr lang="ja-JP" altLang="en-US" sz="1600" dirty="0">
                <a:solidFill>
                  <a:prstClr val="black"/>
                </a:solidFill>
              </a:rPr>
              <a:t>等</a:t>
            </a:r>
            <a:r>
              <a:rPr lang="ja-JP" altLang="ja-JP" sz="1600" dirty="0" smtClean="0">
                <a:solidFill>
                  <a:prstClr val="black"/>
                </a:solidFill>
              </a:rPr>
              <a:t>が行う見守り</a:t>
            </a:r>
            <a:r>
              <a:rPr lang="ja-JP" altLang="en-US" sz="1600" dirty="0" smtClean="0">
                <a:solidFill>
                  <a:prstClr val="black"/>
                </a:solidFill>
              </a:rPr>
              <a:t>、③</a:t>
            </a:r>
            <a:r>
              <a:rPr lang="ja-JP" altLang="ja-JP" sz="1600" dirty="0" smtClean="0">
                <a:solidFill>
                  <a:prstClr val="black"/>
                </a:solidFill>
              </a:rPr>
              <a:t>訪問型</a:t>
            </a:r>
            <a:r>
              <a:rPr lang="ja-JP" altLang="ja-JP" sz="1600" dirty="0">
                <a:solidFill>
                  <a:prstClr val="black"/>
                </a:solidFill>
              </a:rPr>
              <a:t>サービス、通所型サービスに</a:t>
            </a:r>
            <a:r>
              <a:rPr lang="ja-JP" altLang="ja-JP" sz="1600" dirty="0" smtClean="0">
                <a:solidFill>
                  <a:prstClr val="black"/>
                </a:solidFill>
              </a:rPr>
              <a:t>準じる</a:t>
            </a:r>
            <a:r>
              <a:rPr lang="ja-JP" altLang="ja-JP" sz="1600" dirty="0">
                <a:solidFill>
                  <a:prstClr val="black"/>
                </a:solidFill>
              </a:rPr>
              <a:t>自立支援に資する</a:t>
            </a:r>
            <a:r>
              <a:rPr lang="ja-JP" altLang="ja-JP" sz="1600" dirty="0" smtClean="0">
                <a:solidFill>
                  <a:prstClr val="black"/>
                </a:solidFill>
              </a:rPr>
              <a:t>生活支援（</a:t>
            </a:r>
            <a:r>
              <a:rPr lang="ja-JP" altLang="ja-JP" sz="1600" dirty="0">
                <a:solidFill>
                  <a:prstClr val="black"/>
                </a:solidFill>
              </a:rPr>
              <a:t>訪問型</a:t>
            </a:r>
            <a:r>
              <a:rPr lang="ja-JP" altLang="ja-JP" sz="1600" dirty="0" smtClean="0">
                <a:solidFill>
                  <a:prstClr val="black"/>
                </a:solidFill>
              </a:rPr>
              <a:t>サービス</a:t>
            </a:r>
            <a:r>
              <a:rPr lang="ja-JP" altLang="en-US" sz="1600" dirty="0">
                <a:solidFill>
                  <a:prstClr val="black"/>
                </a:solidFill>
              </a:rPr>
              <a:t>・</a:t>
            </a:r>
            <a:r>
              <a:rPr lang="ja-JP" altLang="ja-JP" sz="1600" dirty="0" smtClean="0">
                <a:solidFill>
                  <a:prstClr val="black"/>
                </a:solidFill>
              </a:rPr>
              <a:t>通所型</a:t>
            </a:r>
            <a:r>
              <a:rPr lang="ja-JP" altLang="ja-JP" sz="1600" dirty="0">
                <a:solidFill>
                  <a:prstClr val="black"/>
                </a:solidFill>
              </a:rPr>
              <a:t>サービスの一体的提供等</a:t>
            </a:r>
            <a:r>
              <a:rPr lang="ja-JP" altLang="ja-JP" sz="1600" dirty="0" smtClean="0">
                <a:solidFill>
                  <a:prstClr val="black"/>
                </a:solidFill>
              </a:rPr>
              <a:t>）</a:t>
            </a:r>
            <a:r>
              <a:rPr lang="ja-JP" altLang="en-US" sz="1600" dirty="0" smtClean="0">
                <a:solidFill>
                  <a:prstClr val="black"/>
                </a:solidFill>
              </a:rPr>
              <a:t>からなる。</a:t>
            </a:r>
            <a:endParaRPr lang="ja-JP" altLang="ja-JP" sz="1600" dirty="0">
              <a:solidFill>
                <a:prstClr val="black"/>
              </a:solidFill>
            </a:endParaRPr>
          </a:p>
        </p:txBody>
      </p:sp>
      <p:sp>
        <p:nvSpPr>
          <p:cNvPr id="12"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20</a:t>
            </a:fld>
            <a:endParaRPr lang="ja-JP" altLang="en-US" sz="1600" dirty="0">
              <a:solidFill>
                <a:prstClr val="black"/>
              </a:solidFill>
            </a:endParaRPr>
          </a:p>
        </p:txBody>
      </p:sp>
    </p:spTree>
    <p:extLst>
      <p:ext uri="{BB962C8B-B14F-4D97-AF65-F5344CB8AC3E}">
        <p14:creationId xmlns:p14="http://schemas.microsoft.com/office/powerpoint/2010/main" val="215638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p:spPr>
        <p:style>
          <a:lnRef idx="1">
            <a:schemeClr val="accent1"/>
          </a:lnRef>
          <a:fillRef idx="2">
            <a:schemeClr val="accent1"/>
          </a:fillRef>
          <a:effectRef idx="1">
            <a:schemeClr val="accent1"/>
          </a:effectRef>
          <a:fontRef idx="minor">
            <a:schemeClr val="dk1"/>
          </a:fontRef>
        </p:style>
        <p:txBody>
          <a:bodyPr>
            <a:noAutofit/>
          </a:bodyPr>
          <a:lstStyle/>
          <a:p>
            <a:r>
              <a:rPr lang="en-US" altLang="ja-JP" sz="2400" dirty="0" smtClean="0"/>
              <a:t>【</a:t>
            </a:r>
            <a:r>
              <a:rPr lang="ja-JP" altLang="en-US" sz="2400" dirty="0" smtClean="0"/>
              <a:t>参考</a:t>
            </a:r>
            <a:r>
              <a:rPr lang="en-US" altLang="ja-JP" sz="2400" dirty="0" smtClean="0"/>
              <a:t>】</a:t>
            </a:r>
            <a:r>
              <a:rPr lang="ja-JP" altLang="en-US" sz="2400" dirty="0" smtClean="0"/>
              <a:t>「通所型サービスＢ」と「地域介護予防活動支援事業」の比較</a:t>
            </a:r>
            <a:endParaRPr kumimoji="1" lang="ja-JP" altLang="en-US" sz="2400" dirty="0"/>
          </a:p>
        </p:txBody>
      </p:sp>
      <p:graphicFrame>
        <p:nvGraphicFramePr>
          <p:cNvPr id="11" name="表 10"/>
          <p:cNvGraphicFramePr>
            <a:graphicFrameLocks noGrp="1"/>
          </p:cNvGraphicFramePr>
          <p:nvPr>
            <p:extLst>
              <p:ext uri="{D42A27DB-BD31-4B8C-83A1-F6EECF244321}">
                <p14:modId xmlns:p14="http://schemas.microsoft.com/office/powerpoint/2010/main" val="3841898849"/>
              </p:ext>
            </p:extLst>
          </p:nvPr>
        </p:nvGraphicFramePr>
        <p:xfrm>
          <a:off x="200472" y="764704"/>
          <a:ext cx="9505058" cy="5813608"/>
        </p:xfrm>
        <a:graphic>
          <a:graphicData uri="http://schemas.openxmlformats.org/drawingml/2006/table">
            <a:tbl>
              <a:tblPr>
                <a:tableStyleId>{0505E3EF-67EA-436B-97B2-0124C06EBD24}</a:tableStyleId>
              </a:tblPr>
              <a:tblGrid>
                <a:gridCol w="1738299"/>
                <a:gridCol w="3888695"/>
                <a:gridCol w="3878064"/>
              </a:tblGrid>
              <a:tr h="153293">
                <a:tc>
                  <a:txBody>
                    <a:bodyPr/>
                    <a:lstStyle/>
                    <a:p>
                      <a:pPr algn="ctr" fontAlgn="ctr"/>
                      <a:r>
                        <a:rPr lang="ja-JP" altLang="en-US" sz="1400" b="1" i="0" u="none" strike="noStrike" dirty="0" smtClean="0">
                          <a:solidFill>
                            <a:srgbClr val="000000"/>
                          </a:solidFill>
                          <a:effectLst/>
                          <a:latin typeface="ＭＳ Ｐゴシック"/>
                        </a:rPr>
                        <a:t>事業</a:t>
                      </a:r>
                      <a:endParaRPr lang="ja-JP" altLang="en-US" sz="14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400" b="1" i="0" u="none" strike="noStrike" dirty="0" smtClean="0">
                          <a:solidFill>
                            <a:srgbClr val="000000"/>
                          </a:solidFill>
                          <a:effectLst/>
                          <a:latin typeface="ＭＳ Ｐゴシック"/>
                        </a:rPr>
                        <a:t>介護予防・生活支援サービス事業</a:t>
                      </a:r>
                      <a:endParaRPr lang="ja-JP" altLang="en-US" sz="14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400" b="1" i="0" u="none" strike="noStrike" dirty="0" smtClean="0">
                          <a:solidFill>
                            <a:srgbClr val="000000"/>
                          </a:solidFill>
                          <a:effectLst/>
                          <a:latin typeface="ＭＳ Ｐゴシック"/>
                        </a:rPr>
                        <a:t>一般介護予防事業</a:t>
                      </a:r>
                      <a:endParaRPr lang="ja-JP" altLang="en-US" sz="1400" b="1" i="0" u="none" strike="noStrike" dirty="0">
                        <a:solidFill>
                          <a:srgbClr val="000000"/>
                        </a:solidFill>
                        <a:effectLst/>
                        <a:latin typeface="ＭＳ Ｐゴシック"/>
                      </a:endParaRPr>
                    </a:p>
                  </a:txBody>
                  <a:tcPr marL="36000" marR="36000" marT="36000" marB="36000" anchor="ctr"/>
                </a:tc>
              </a:tr>
              <a:tr h="219811">
                <a:tc>
                  <a:txBody>
                    <a:bodyPr/>
                    <a:lstStyle/>
                    <a:p>
                      <a:pPr algn="ctr" fontAlgn="ctr"/>
                      <a:r>
                        <a:rPr lang="ja-JP" altLang="en-US" sz="1400" u="none" strike="noStrike" dirty="0" smtClean="0">
                          <a:effectLst/>
                        </a:rPr>
                        <a:t>サービス種別</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400" b="1" u="none" strike="noStrike" dirty="0" smtClean="0">
                          <a:effectLst/>
                        </a:rPr>
                        <a:t>通所型サービス</a:t>
                      </a:r>
                      <a:r>
                        <a:rPr lang="ja-JP" altLang="en-US" sz="1400" b="1" u="none" strike="noStrike" dirty="0">
                          <a:effectLst/>
                        </a:rPr>
                        <a:t>Ｂ</a:t>
                      </a:r>
                      <a:r>
                        <a:rPr lang="en-US" altLang="ja-JP" sz="1400" b="1" u="none" strike="noStrike" dirty="0">
                          <a:effectLst/>
                        </a:rPr>
                        <a:t/>
                      </a:r>
                      <a:br>
                        <a:rPr lang="en-US" altLang="ja-JP" sz="1400" b="1" u="none" strike="noStrike" dirty="0">
                          <a:effectLst/>
                        </a:rPr>
                      </a:br>
                      <a:r>
                        <a:rPr lang="ja-JP" altLang="en-US" sz="1400" b="1" u="none" strike="noStrike" dirty="0">
                          <a:effectLst/>
                        </a:rPr>
                        <a:t>（住民主体による支援）</a:t>
                      </a:r>
                      <a:endParaRPr lang="ja-JP" altLang="en-US" sz="14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400" b="1" u="none" strike="noStrike" dirty="0" smtClean="0">
                          <a:effectLst/>
                        </a:rPr>
                        <a:t>地域介護予防活動支援事業</a:t>
                      </a:r>
                      <a:r>
                        <a:rPr lang="ja-JP" altLang="en-US" sz="1400" b="1" u="none" strike="noStrike" dirty="0">
                          <a:effectLst/>
                        </a:rPr>
                        <a:t/>
                      </a:r>
                      <a:br>
                        <a:rPr lang="ja-JP" altLang="en-US" sz="1400" b="1" u="none" strike="noStrike" dirty="0">
                          <a:effectLst/>
                        </a:rPr>
                      </a:br>
                      <a:r>
                        <a:rPr lang="ja-JP" altLang="en-US" sz="1400" b="1" u="none" strike="noStrike" dirty="0" smtClean="0">
                          <a:effectLst/>
                        </a:rPr>
                        <a:t>（通いの場関係）</a:t>
                      </a:r>
                      <a:endParaRPr lang="ja-JP" altLang="en-US" sz="1400" b="1" i="0" u="none" strike="noStrike" dirty="0">
                        <a:solidFill>
                          <a:srgbClr val="000000"/>
                        </a:solidFill>
                        <a:effectLst/>
                        <a:latin typeface="ＭＳ Ｐゴシック"/>
                      </a:endParaRPr>
                    </a:p>
                  </a:txBody>
                  <a:tcPr marL="36000" marR="36000" marT="36000" marB="36000" anchor="ctr"/>
                </a:tc>
              </a:tr>
              <a:tr h="1304152">
                <a:tc>
                  <a:txBody>
                    <a:bodyPr/>
                    <a:lstStyle/>
                    <a:p>
                      <a:pPr algn="ctr" fontAlgn="ctr"/>
                      <a:r>
                        <a:rPr lang="ja-JP" altLang="en-US" sz="1400" u="none" strike="noStrike" dirty="0" smtClean="0">
                          <a:effectLst/>
                        </a:rPr>
                        <a:t>サービス内容</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400" b="0" i="0" u="none" strike="noStrike" dirty="0" smtClean="0">
                          <a:solidFill>
                            <a:srgbClr val="000000"/>
                          </a:solidFill>
                          <a:effectLst/>
                          <a:latin typeface="ＭＳ Ｐゴシック"/>
                        </a:rPr>
                        <a:t>住民主体による要支援者を中心とする自主的な通いの場づくり</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・体操、運動等の活動</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・趣味活動等を通じた日中の居場所づくり</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・定期的な交流会、サロン</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・会食等</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400" b="0" i="0" u="none" strike="noStrike" dirty="0" smtClean="0">
                          <a:solidFill>
                            <a:srgbClr val="000000"/>
                          </a:solidFill>
                          <a:effectLst/>
                          <a:latin typeface="ＭＳ Ｐゴシック"/>
                        </a:rPr>
                        <a:t>介護予防に資する住民運営の通いの場づくり</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・体操、運動等の活動</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・趣味活動等を通じた日中の居場所づくり</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・交流会、サロン等</a:t>
                      </a:r>
                      <a:endParaRPr lang="ja-JP" altLang="en-US" sz="1400" b="0" i="0" u="none" strike="noStrike" dirty="0">
                        <a:solidFill>
                          <a:srgbClr val="000000"/>
                        </a:solidFill>
                        <a:effectLst/>
                        <a:latin typeface="ＭＳ Ｐゴシック"/>
                      </a:endParaRPr>
                    </a:p>
                  </a:txBody>
                  <a:tcPr marL="36000" marR="36000" marT="36000" marB="36000" anchor="ctr"/>
                </a:tc>
              </a:tr>
              <a:tr h="528056">
                <a:tc>
                  <a:txBody>
                    <a:bodyPr/>
                    <a:lstStyle/>
                    <a:p>
                      <a:pPr marL="0" indent="0" algn="ctr" fontAlgn="ctr"/>
                      <a:r>
                        <a:rPr lang="ja-JP" altLang="en-US" sz="1400" u="none" strike="noStrike" dirty="0" smtClean="0">
                          <a:effectLst/>
                        </a:rPr>
                        <a:t>対象者とサービス</a:t>
                      </a:r>
                      <a:endParaRPr lang="en-US" altLang="ja-JP" sz="1400" u="none" strike="noStrike" dirty="0" smtClean="0">
                        <a:effectLst/>
                      </a:endParaRPr>
                    </a:p>
                    <a:p>
                      <a:pPr marL="0" indent="0" algn="ctr" fontAlgn="ctr"/>
                      <a:r>
                        <a:rPr lang="ja-JP" altLang="en-US" sz="1400" u="none" strike="noStrike" dirty="0" smtClean="0">
                          <a:effectLst/>
                        </a:rPr>
                        <a:t>提供</a:t>
                      </a:r>
                      <a:r>
                        <a:rPr lang="ja-JP" altLang="en-US" sz="1400" u="none" strike="noStrike" dirty="0">
                          <a:effectLst/>
                        </a:rPr>
                        <a:t>の考え方</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400" u="none" strike="noStrike" dirty="0" smtClean="0">
                          <a:effectLst/>
                        </a:rPr>
                        <a:t>要支援者等</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400" u="none" strike="noStrike" dirty="0" smtClean="0">
                          <a:effectLst/>
                        </a:rPr>
                        <a:t>主に日常生活に支障のない者であって、通いの場に行くことにより介護予防が見込まれるケース</a:t>
                      </a:r>
                      <a:endParaRPr lang="ja-JP" altLang="en-US" sz="1400" b="0" i="0" u="none" strike="noStrike" dirty="0">
                        <a:solidFill>
                          <a:srgbClr val="000000"/>
                        </a:solidFill>
                        <a:effectLst/>
                        <a:latin typeface="ＭＳ Ｐゴシック"/>
                      </a:endParaRPr>
                    </a:p>
                  </a:txBody>
                  <a:tcPr marL="36000" marR="36000" marT="36000" marB="36000" anchor="ctr"/>
                </a:tc>
              </a:tr>
              <a:tr h="326645">
                <a:tc>
                  <a:txBody>
                    <a:bodyPr/>
                    <a:lstStyle/>
                    <a:p>
                      <a:pPr algn="ctr" fontAlgn="ctr"/>
                      <a:r>
                        <a:rPr lang="ja-JP" altLang="en-US" sz="1400" u="none" strike="noStrike" dirty="0" smtClean="0">
                          <a:effectLst/>
                        </a:rPr>
                        <a:t>実施</a:t>
                      </a:r>
                      <a:r>
                        <a:rPr lang="ja-JP" altLang="en-US" sz="1400" u="none" strike="noStrike" dirty="0">
                          <a:effectLst/>
                        </a:rPr>
                        <a:t>方法</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400" u="none" strike="noStrike" dirty="0" smtClean="0">
                          <a:effectLst/>
                        </a:rPr>
                        <a:t>運営費補助／その他補助や助成</a:t>
                      </a:r>
                      <a:endParaRPr lang="en-US" altLang="ja-JP" sz="1400" u="none" strike="noStrike" dirty="0" smtClean="0">
                        <a:effectLst/>
                      </a:endParaRPr>
                    </a:p>
                  </a:txBody>
                  <a:tcPr marL="36000" marR="36000" marT="36000" marB="36000" anchor="ctr"/>
                </a:tc>
                <a:tc>
                  <a:txBody>
                    <a:bodyPr/>
                    <a:lstStyle/>
                    <a:p>
                      <a:pPr algn="ctr" fontAlgn="ctr"/>
                      <a:r>
                        <a:rPr lang="ja-JP" altLang="en-US" sz="1400" u="none" strike="noStrike" dirty="0" smtClean="0">
                          <a:effectLst/>
                        </a:rPr>
                        <a:t>委託／運営費補助／その他補助や助成</a:t>
                      </a:r>
                      <a:endParaRPr lang="ja-JP" altLang="en-US" sz="14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400" b="0" i="0" u="none" strike="noStrike" dirty="0" smtClean="0">
                          <a:solidFill>
                            <a:srgbClr val="000000"/>
                          </a:solidFill>
                          <a:effectLst/>
                          <a:latin typeface="ＭＳ Ｐゴシック"/>
                        </a:rPr>
                        <a:t>市町村の負担方法</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運営のための事業経費を補助</a:t>
                      </a:r>
                      <a:endParaRPr lang="en-US" altLang="ja-JP" sz="1400" b="0" i="0" u="none" strike="noStrike" dirty="0" smtClean="0">
                        <a:solidFill>
                          <a:srgbClr val="000000"/>
                        </a:solidFill>
                        <a:effectLst/>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／家賃、光熱水費、年定額　等</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人数等に応じて月・年ごとの包括払い</a:t>
                      </a:r>
                      <a:endParaRPr lang="en-US" altLang="ja-JP" sz="1400" b="0" i="0" u="none" strike="noStrike" dirty="0" smtClean="0">
                        <a:solidFill>
                          <a:srgbClr val="000000"/>
                        </a:solidFill>
                        <a:effectLst/>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／運営のための間接経費を補助</a:t>
                      </a:r>
                      <a:endParaRPr lang="en-US" altLang="ja-JP" sz="1400" b="0" i="0" u="none" strike="noStrike" dirty="0" smtClean="0">
                        <a:solidFill>
                          <a:srgbClr val="000000"/>
                        </a:solidFill>
                        <a:effectLst/>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／家賃、光熱水費、年定額　等</a:t>
                      </a:r>
                      <a:endParaRPr lang="ja-JP" altLang="en-US" sz="1400" b="0" i="0" u="none" strike="noStrike" dirty="0">
                        <a:solidFill>
                          <a:srgbClr val="000000"/>
                        </a:solidFill>
                        <a:effectLst/>
                        <a:latin typeface="ＭＳ Ｐゴシック"/>
                      </a:endParaRPr>
                    </a:p>
                  </a:txBody>
                  <a:tcPr marL="36000" marR="36000" marT="36000" marB="36000" anchor="ctr"/>
                </a:tc>
              </a:tr>
              <a:tr h="326763">
                <a:tc>
                  <a:txBody>
                    <a:bodyPr/>
                    <a:lstStyle/>
                    <a:p>
                      <a:pPr algn="ctr" fontAlgn="ctr"/>
                      <a:r>
                        <a:rPr lang="ja-JP" altLang="en-US" sz="1400" b="0" i="0" u="none" strike="noStrike" dirty="0" smtClean="0">
                          <a:solidFill>
                            <a:srgbClr val="000000"/>
                          </a:solidFill>
                          <a:effectLst/>
                          <a:latin typeface="ＭＳ Ｐゴシック"/>
                        </a:rPr>
                        <a:t>ケアマネジメント</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あり</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なし</a:t>
                      </a:r>
                      <a:endParaRPr lang="ja-JP" altLang="en-US" sz="14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400" b="0" i="0" u="none" strike="noStrike" dirty="0" smtClean="0">
                          <a:solidFill>
                            <a:srgbClr val="000000"/>
                          </a:solidFill>
                          <a:effectLst/>
                          <a:latin typeface="ＭＳ Ｐゴシック"/>
                        </a:rPr>
                        <a:t>利用者負担額</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サービス提供主体が設定</a:t>
                      </a:r>
                      <a:endParaRPr lang="en-US" altLang="ja-JP" sz="1400" b="0" i="0" u="none" strike="noStrike" dirty="0" smtClean="0">
                        <a:solidFill>
                          <a:srgbClr val="000000"/>
                        </a:solidFill>
                        <a:effectLst/>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（補助の条件で、市町村が設定することも可）</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市町村が適切に設定（補助の場合は</a:t>
                      </a:r>
                      <a:endParaRPr lang="en-US" altLang="ja-JP" sz="1400" b="0" i="0" u="none" strike="noStrike" dirty="0" smtClean="0">
                        <a:solidFill>
                          <a:srgbClr val="000000"/>
                        </a:solidFill>
                        <a:effectLst/>
                        <a:latin typeface="ＭＳ Ｐゴシック"/>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サービス提供主体が設定することも可）</a:t>
                      </a:r>
                      <a:endParaRPr lang="ja-JP" altLang="en-US" sz="1400" b="0" i="0" u="none" strike="noStrike" dirty="0">
                        <a:solidFill>
                          <a:srgbClr val="000000"/>
                        </a:solidFill>
                        <a:effectLst/>
                        <a:latin typeface="ＭＳ Ｐゴシック"/>
                      </a:endParaRPr>
                    </a:p>
                  </a:txBody>
                  <a:tcPr marL="36000" marR="36000" marT="36000" marB="36000" anchor="ctr"/>
                </a:tc>
              </a:tr>
              <a:tr h="298704">
                <a:tc>
                  <a:txBody>
                    <a:bodyPr/>
                    <a:lstStyle/>
                    <a:p>
                      <a:pPr algn="ctr" fontAlgn="ctr"/>
                      <a:r>
                        <a:rPr lang="ja-JP" altLang="en-US" sz="1400" u="none" strike="noStrike" dirty="0" smtClean="0">
                          <a:effectLst/>
                        </a:rPr>
                        <a:t>サービス提供者</a:t>
                      </a:r>
                      <a:r>
                        <a:rPr lang="ja-JP" altLang="en-US" sz="1400" u="none" strike="noStrike" dirty="0">
                          <a:effectLst/>
                        </a:rPr>
                        <a:t>（例）</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ボランティア主体</a:t>
                      </a:r>
                      <a:endParaRPr lang="ja-JP" altLang="en-US" sz="14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地域住民主体</a:t>
                      </a:r>
                      <a:endParaRPr lang="ja-JP" altLang="en-US" sz="1400" b="0" i="0" u="none" strike="noStrike" dirty="0">
                        <a:solidFill>
                          <a:srgbClr val="000000"/>
                        </a:solidFill>
                        <a:effectLst/>
                        <a:latin typeface="ＭＳ Ｐゴシック"/>
                      </a:endParaRPr>
                    </a:p>
                  </a:txBody>
                  <a:tcPr marL="36000" marR="36000" marT="36000" marB="36000" anchor="ctr"/>
                </a:tc>
              </a:tr>
              <a:tr h="493097">
                <a:tc>
                  <a:txBody>
                    <a:bodyPr/>
                    <a:lstStyle/>
                    <a:p>
                      <a:pPr algn="ctr" fontAlgn="ctr"/>
                      <a:r>
                        <a:rPr lang="ja-JP" altLang="en-US" sz="1400" u="none" strike="noStrike" dirty="0" smtClean="0">
                          <a:effectLst/>
                        </a:rPr>
                        <a:t>備考</a:t>
                      </a:r>
                      <a:endParaRPr lang="ja-JP" altLang="en-US" sz="1400" b="0" i="0" u="none" strike="noStrike" dirty="0">
                        <a:solidFill>
                          <a:srgbClr val="000000"/>
                        </a:solidFill>
                        <a:effectLst/>
                        <a:latin typeface="ＭＳ Ｐゴシック"/>
                      </a:endParaRPr>
                    </a:p>
                  </a:txBody>
                  <a:tcPr marL="36000" marR="36000" marT="36000" marB="36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u="none" strike="noStrike" dirty="0" smtClean="0">
                          <a:effectLst/>
                        </a:rPr>
                        <a:t>※</a:t>
                      </a:r>
                      <a:r>
                        <a:rPr lang="ja-JP" altLang="en-US" sz="1200" b="0" u="none" strike="noStrike" dirty="0" smtClean="0">
                          <a:effectLst/>
                        </a:rPr>
                        <a:t>食事代などの実費は報酬の対象外（利用者負担）</a:t>
                      </a:r>
                      <a:endParaRPr lang="en-US" altLang="ja-JP" sz="1200" b="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u="none" strike="noStrike" dirty="0" smtClean="0">
                          <a:effectLst/>
                        </a:rPr>
                        <a:t>※</a:t>
                      </a:r>
                      <a:r>
                        <a:rPr lang="ja-JP" altLang="en-US" sz="1200" b="0" u="none" strike="noStrike" dirty="0" smtClean="0">
                          <a:effectLst/>
                        </a:rPr>
                        <a:t>一般介護予防事業等で行うサロンと異なり、要支援者等を中心に定期的な利用が可能な形態を想定</a:t>
                      </a:r>
                      <a:endParaRPr lang="en-US" altLang="ja-JP" sz="1200" b="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rgbClr val="000000"/>
                          </a:solidFill>
                          <a:effectLst/>
                          <a:latin typeface="ＭＳ Ｐゴシック"/>
                        </a:rPr>
                        <a:t>※</a:t>
                      </a:r>
                      <a:r>
                        <a:rPr lang="ja-JP" altLang="en-US" sz="1200" b="0" i="0" u="none" strike="noStrike" dirty="0" smtClean="0">
                          <a:solidFill>
                            <a:srgbClr val="000000"/>
                          </a:solidFill>
                          <a:effectLst/>
                          <a:latin typeface="ＭＳ Ｐゴシック"/>
                        </a:rPr>
                        <a:t>通いの場には、障害者や子ども、要支援者以外の高齢者なども加わることができる。（共生型）</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u="none" strike="noStrike" dirty="0" smtClean="0">
                          <a:effectLst/>
                        </a:rPr>
                        <a:t>※</a:t>
                      </a:r>
                      <a:r>
                        <a:rPr lang="ja-JP" altLang="en-US" sz="1200" b="0" u="none" strike="noStrike" dirty="0" smtClean="0">
                          <a:effectLst/>
                        </a:rPr>
                        <a:t>食事代などの実費は報酬の対象外（利用者負担）</a:t>
                      </a:r>
                      <a:endParaRPr lang="en-US" altLang="ja-JP" sz="1200" b="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rgbClr val="000000"/>
                          </a:solidFill>
                          <a:effectLst/>
                          <a:latin typeface="ＭＳ Ｐゴシック"/>
                        </a:rPr>
                        <a:t>※</a:t>
                      </a:r>
                      <a:r>
                        <a:rPr lang="ja-JP" altLang="en-US" sz="1200" b="0" i="0" u="none" strike="noStrike" dirty="0" smtClean="0">
                          <a:solidFill>
                            <a:srgbClr val="000000"/>
                          </a:solidFill>
                          <a:effectLst/>
                          <a:latin typeface="ＭＳ Ｐゴシック"/>
                        </a:rPr>
                        <a:t>通いの場には、障害者や子どもなども加わることができる。（共生型）</a:t>
                      </a:r>
                      <a:endParaRPr lang="ja-JP" altLang="en-US" sz="1200" b="0" i="0" u="none" strike="noStrike" dirty="0">
                        <a:solidFill>
                          <a:srgbClr val="000000"/>
                        </a:solidFill>
                        <a:effectLst/>
                        <a:latin typeface="ＭＳ Ｐゴシック"/>
                      </a:endParaRPr>
                    </a:p>
                  </a:txBody>
                  <a:tcPr marL="36000" marR="36000" marT="36000" marB="36000" anchor="ctr"/>
                </a:tc>
              </a:tr>
            </a:tbl>
          </a:graphicData>
        </a:graphic>
      </p:graphicFrame>
      <p:sp>
        <p:nvSpPr>
          <p:cNvPr id="5" name="角丸四角形 4"/>
          <p:cNvSpPr/>
          <p:nvPr/>
        </p:nvSpPr>
        <p:spPr>
          <a:xfrm>
            <a:off x="5817096" y="692696"/>
            <a:ext cx="3888432" cy="59046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21</a:t>
            </a:fld>
            <a:endParaRPr lang="ja-JP" altLang="en-US" sz="1600" dirty="0">
              <a:solidFill>
                <a:prstClr val="black"/>
              </a:solidFill>
            </a:endParaRPr>
          </a:p>
        </p:txBody>
      </p:sp>
    </p:spTree>
    <p:extLst>
      <p:ext uri="{BB962C8B-B14F-4D97-AF65-F5344CB8AC3E}">
        <p14:creationId xmlns:p14="http://schemas.microsoft.com/office/powerpoint/2010/main" val="332813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65511" y="870972"/>
            <a:ext cx="9612025" cy="1261884"/>
          </a:xfrm>
          <a:prstGeom prst="rect">
            <a:avLst/>
          </a:prstGeom>
          <a:noFill/>
          <a:ln>
            <a:solidFill>
              <a:schemeClr val="tx1"/>
            </a:solidFill>
            <a:prstDash val="dash"/>
          </a:ln>
        </p:spPr>
        <p:txBody>
          <a:bodyPr wrap="square" rtlCol="0">
            <a:spAutoFit/>
          </a:bodyPr>
          <a:lstStyle/>
          <a:p>
            <a:pPr defTabSz="913575"/>
            <a:r>
              <a:rPr lang="ja-JP" altLang="en-US" sz="1600" dirty="0">
                <a:solidFill>
                  <a:prstClr val="black"/>
                </a:solidFill>
              </a:rPr>
              <a:t>○　地域包括ケア</a:t>
            </a:r>
            <a:r>
              <a:rPr lang="ja-JP" altLang="en-US" sz="1600" dirty="0" smtClean="0">
                <a:solidFill>
                  <a:prstClr val="black"/>
                </a:solidFill>
              </a:rPr>
              <a:t>実現に向けた、充実・強化の取組</a:t>
            </a:r>
            <a:r>
              <a:rPr lang="ja-JP" altLang="en-US" sz="1600" dirty="0">
                <a:solidFill>
                  <a:prstClr val="black"/>
                </a:solidFill>
              </a:rPr>
              <a:t>を</a:t>
            </a:r>
            <a:r>
              <a:rPr lang="ja-JP" altLang="en-US" sz="1600" b="1" u="sng" dirty="0">
                <a:solidFill>
                  <a:prstClr val="black"/>
                </a:solidFill>
              </a:rPr>
              <a:t>地域支援事業の枠組みを活用し</a:t>
            </a:r>
            <a:r>
              <a:rPr lang="ja-JP" altLang="en-US" sz="1600" dirty="0">
                <a:solidFill>
                  <a:prstClr val="black"/>
                </a:solidFill>
              </a:rPr>
              <a:t>、市町村が推進</a:t>
            </a:r>
            <a:r>
              <a:rPr lang="ja-JP" altLang="en-US" sz="1600" dirty="0" smtClean="0">
                <a:solidFill>
                  <a:prstClr val="black"/>
                </a:solidFill>
              </a:rPr>
              <a:t>。</a:t>
            </a:r>
            <a:endParaRPr lang="en-US" altLang="ja-JP" sz="1600" dirty="0" smtClean="0">
              <a:solidFill>
                <a:prstClr val="black"/>
              </a:solidFill>
            </a:endParaRPr>
          </a:p>
          <a:p>
            <a:pPr defTabSz="913575"/>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a:t>
            </a:r>
            <a:r>
              <a:rPr lang="ja-JP" altLang="en-US" sz="1600" dirty="0" smtClean="0">
                <a:solidFill>
                  <a:prstClr val="black"/>
                </a:solidFill>
              </a:rPr>
              <a:t>見直し、サービスの多様化を図る。</a:t>
            </a:r>
            <a:endParaRPr lang="en-US" altLang="ja-JP" sz="1600" dirty="0">
              <a:solidFill>
                <a:prstClr val="black"/>
              </a:solidFill>
            </a:endParaRPr>
          </a:p>
          <a:p>
            <a:pPr defTabSz="913575"/>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ことで</a:t>
            </a:r>
            <a:r>
              <a:rPr lang="ja-JP" altLang="en-US" sz="1600" dirty="0" smtClean="0">
                <a:solidFill>
                  <a:prstClr val="black"/>
                </a:solidFill>
              </a:rPr>
              <a:t>地域で高齢者を支える</a:t>
            </a:r>
            <a:r>
              <a:rPr lang="ja-JP" altLang="en-US" sz="1600" dirty="0">
                <a:solidFill>
                  <a:prstClr val="black"/>
                </a:solidFill>
              </a:rPr>
              <a:t>社会が実現</a:t>
            </a:r>
            <a:r>
              <a:rPr lang="ja-JP" altLang="en-US" sz="1600" dirty="0" smtClean="0">
                <a:solidFill>
                  <a:prstClr val="black"/>
                </a:solidFill>
              </a:rPr>
              <a:t>。</a:t>
            </a:r>
            <a:endParaRPr lang="en-US" altLang="ja-JP" sz="1600" dirty="0" smtClean="0">
              <a:solidFill>
                <a:prstClr val="black"/>
              </a:solidFill>
            </a:endParaRPr>
          </a:p>
          <a:p>
            <a:pPr marL="180000" indent="-457200" defTabSz="913575"/>
            <a:r>
              <a:rPr lang="en-US" altLang="ja-JP" sz="1400" dirty="0" smtClean="0">
                <a:solidFill>
                  <a:prstClr val="black"/>
                </a:solidFill>
              </a:rPr>
              <a:t>※</a:t>
            </a:r>
            <a:r>
              <a:rPr lang="ja-JP" altLang="en-US" sz="1400" dirty="0" smtClean="0">
                <a:solidFill>
                  <a:prstClr val="black"/>
                </a:solidFill>
              </a:rPr>
              <a:t>「医療・介護連携強化」「</a:t>
            </a:r>
            <a:r>
              <a:rPr lang="ja-JP" altLang="en-US" sz="1400" dirty="0">
                <a:solidFill>
                  <a:prstClr val="black"/>
                </a:solidFill>
              </a:rPr>
              <a:t>認知症</a:t>
            </a:r>
            <a:r>
              <a:rPr lang="ja-JP" altLang="en-US" sz="1400" dirty="0" smtClean="0">
                <a:solidFill>
                  <a:prstClr val="black"/>
                </a:solidFill>
              </a:rPr>
              <a:t>施策の推進」「生活支援体制整備」に係る事業については、地域包括支援センター以外の実施主体に事業を委託することも可能</a:t>
            </a:r>
            <a:endParaRPr lang="en-US" altLang="ja-JP" sz="1400" dirty="0">
              <a:solidFill>
                <a:prstClr val="black"/>
              </a:solidFill>
            </a:endParaRPr>
          </a:p>
        </p:txBody>
      </p:sp>
      <p:sp>
        <p:nvSpPr>
          <p:cNvPr id="23" name="テキスト ボックス 22"/>
          <p:cNvSpPr txBox="1"/>
          <p:nvPr/>
        </p:nvSpPr>
        <p:spPr>
          <a:xfrm>
            <a:off x="135568" y="2616216"/>
            <a:ext cx="9672000" cy="3472344"/>
          </a:xfrm>
          <a:prstGeom prst="roundRect">
            <a:avLst>
              <a:gd name="adj" fmla="val 5160"/>
            </a:avLst>
          </a:prstGeom>
          <a:solidFill>
            <a:sysClr val="window" lastClr="FFFFFF"/>
          </a:solidFill>
          <a:ln w="63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marL="177800" indent="-177800" algn="just">
              <a:defRPr/>
            </a:pPr>
            <a:r>
              <a:rPr kumimoji="0" lang="ja-JP" altLang="en-US" sz="1600" kern="0" dirty="0">
                <a:solidFill>
                  <a:prstClr val="black"/>
                </a:solidFill>
                <a:latin typeface="ＭＳ Ｐゴシック"/>
              </a:rPr>
              <a:t>　</a:t>
            </a:r>
            <a:r>
              <a:rPr kumimoji="0" lang="ja-JP" altLang="en-US" sz="1600" kern="0" dirty="0" smtClean="0">
                <a:solidFill>
                  <a:prstClr val="black"/>
                </a:solidFill>
                <a:latin typeface="ＭＳ Ｐゴシック"/>
              </a:rPr>
              <a:t> 　平成</a:t>
            </a:r>
            <a:r>
              <a:rPr kumimoji="0" lang="en-US" altLang="ja-JP" sz="1600" kern="0" dirty="0" smtClean="0">
                <a:solidFill>
                  <a:prstClr val="black"/>
                </a:solidFill>
                <a:latin typeface="ＭＳ Ｐゴシック"/>
              </a:rPr>
              <a:t>30</a:t>
            </a:r>
            <a:r>
              <a:rPr kumimoji="0" lang="ja-JP" altLang="en-US" sz="1600" kern="0" dirty="0" smtClean="0">
                <a:solidFill>
                  <a:prstClr val="black"/>
                </a:solidFill>
                <a:latin typeface="ＭＳ Ｐゴシック"/>
              </a:rPr>
              <a:t>年度までに全市町村が地域支援事業として以下の事業に取り組めるよう、必要な財源を確保し、市町村の取組を支援する。</a:t>
            </a:r>
            <a:endParaRPr lang="en-US" altLang="ja-JP" sz="1600" dirty="0" smtClean="0">
              <a:solidFill>
                <a:prstClr val="black"/>
              </a:solidFill>
              <a:latin typeface="ＭＳ Ｐゴシック"/>
            </a:endParaRPr>
          </a:p>
          <a:p>
            <a:pPr marL="177800" indent="-177800" algn="just">
              <a:defRPr/>
            </a:pPr>
            <a:endParaRPr lang="en-US" altLang="ja-JP" sz="1200" dirty="0" smtClean="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algn="just">
              <a:defRPr/>
            </a:pPr>
            <a:endParaRPr kumimoji="0" lang="en-US" altLang="ja-JP" sz="1200" kern="0" dirty="0" smtClean="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200" kern="0" dirty="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p:txBody>
      </p:sp>
      <p:sp>
        <p:nvSpPr>
          <p:cNvPr id="24" name="角丸四角形 23"/>
          <p:cNvSpPr/>
          <p:nvPr/>
        </p:nvSpPr>
        <p:spPr>
          <a:xfrm>
            <a:off x="236470" y="3806569"/>
            <a:ext cx="2268258" cy="2070711"/>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solidFill>
                  <a:prstClr val="black"/>
                </a:solidFill>
              </a:rPr>
              <a:t>地域の医療・介護関係者による</a:t>
            </a:r>
            <a:r>
              <a:rPr lang="ja-JP" altLang="en-US" sz="1400" dirty="0">
                <a:solidFill>
                  <a:prstClr val="black"/>
                </a:solidFill>
              </a:rPr>
              <a:t>会議</a:t>
            </a:r>
            <a:r>
              <a:rPr lang="ja-JP" altLang="en-US" sz="1400" dirty="0" smtClean="0">
                <a:solidFill>
                  <a:prstClr val="black"/>
                </a:solidFill>
              </a:rPr>
              <a:t>の開催、在宅医療・介護関係者の研修等を</a:t>
            </a:r>
            <a:r>
              <a:rPr lang="ja-JP" altLang="en-US" sz="1400" dirty="0">
                <a:solidFill>
                  <a:prstClr val="black"/>
                </a:solidFill>
              </a:rPr>
              <a:t>行い</a:t>
            </a:r>
            <a:r>
              <a:rPr lang="ja-JP" altLang="en-US" sz="1400" dirty="0" smtClean="0">
                <a:solidFill>
                  <a:prstClr val="black"/>
                </a:solidFill>
              </a:rPr>
              <a:t>、在宅医療と介護サービスを一体的に提供する体制の構築を推進</a:t>
            </a:r>
            <a:endParaRPr lang="ja-JP" altLang="en-US" sz="1400" dirty="0">
              <a:solidFill>
                <a:prstClr val="black"/>
              </a:solidFill>
            </a:endParaRPr>
          </a:p>
        </p:txBody>
      </p:sp>
      <p:sp>
        <p:nvSpPr>
          <p:cNvPr id="25" name="角丸四角形 24"/>
          <p:cNvSpPr/>
          <p:nvPr/>
        </p:nvSpPr>
        <p:spPr>
          <a:xfrm>
            <a:off x="2571895" y="3806562"/>
            <a:ext cx="2453148" cy="207071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相談対応等を行い、</a:t>
            </a:r>
            <a:r>
              <a:rPr lang="ja-JP" altLang="en-US" sz="1400" dirty="0">
                <a:solidFill>
                  <a:prstClr val="black"/>
                </a:solidFill>
              </a:rPr>
              <a:t>認知症の人本人の意思が尊重され、できる限り住み慣れた地域のよい環境で自分らしく暮らし続けることができる</a:t>
            </a:r>
            <a:r>
              <a:rPr lang="ja-JP" altLang="en-US" sz="1400" dirty="0" smtClean="0">
                <a:solidFill>
                  <a:prstClr val="black"/>
                </a:solidFill>
              </a:rPr>
              <a:t>地域の構築を推進</a:t>
            </a:r>
            <a:endParaRPr lang="en-US" altLang="ja-JP" sz="1400" dirty="0" smtClean="0">
              <a:solidFill>
                <a:prstClr val="black"/>
              </a:solidFill>
            </a:endParaRPr>
          </a:p>
        </p:txBody>
      </p:sp>
      <p:sp>
        <p:nvSpPr>
          <p:cNvPr id="26" name="角丸四角形 25"/>
          <p:cNvSpPr/>
          <p:nvPr/>
        </p:nvSpPr>
        <p:spPr>
          <a:xfrm>
            <a:off x="7473280" y="3806562"/>
            <a:ext cx="2304256" cy="207071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prstClr val="black"/>
                </a:solidFill>
              </a:rPr>
              <a:t>生活支援コーディネーター</a:t>
            </a:r>
            <a:r>
              <a:rPr lang="ja-JP" altLang="en-US" sz="1400" dirty="0">
                <a:solidFill>
                  <a:prstClr val="black"/>
                </a:solidFill>
              </a:rPr>
              <a:t>の</a:t>
            </a:r>
            <a:r>
              <a:rPr lang="ja-JP" altLang="en-US" sz="1400" dirty="0" smtClean="0">
                <a:solidFill>
                  <a:prstClr val="black"/>
                </a:solidFill>
              </a:rPr>
              <a:t>配置や協議体の設置等</a:t>
            </a:r>
            <a:r>
              <a:rPr lang="ja-JP" altLang="en-US" sz="1400" dirty="0">
                <a:solidFill>
                  <a:prstClr val="black"/>
                </a:solidFill>
              </a:rPr>
              <a:t>により</a:t>
            </a:r>
            <a:r>
              <a:rPr lang="ja-JP" altLang="en-US" sz="1400" dirty="0" smtClean="0">
                <a:solidFill>
                  <a:prstClr val="black"/>
                </a:solidFill>
              </a:rPr>
              <a:t>、担い手やサービスの開発等を行い、高齢者の社会参加及び生活支援の充実を</a:t>
            </a:r>
            <a:r>
              <a:rPr lang="ja-JP" altLang="en-US" sz="1400" dirty="0">
                <a:solidFill>
                  <a:prstClr val="black"/>
                </a:solidFill>
              </a:rPr>
              <a:t>推進</a:t>
            </a:r>
            <a:endParaRPr lang="en-US" altLang="ja-JP" sz="1400" dirty="0" smtClean="0">
              <a:solidFill>
                <a:prstClr val="black"/>
              </a:solidFill>
            </a:endParaRPr>
          </a:p>
        </p:txBody>
      </p:sp>
      <p:sp>
        <p:nvSpPr>
          <p:cNvPr id="32" name="角丸四角形 31"/>
          <p:cNvSpPr/>
          <p:nvPr/>
        </p:nvSpPr>
        <p:spPr>
          <a:xfrm>
            <a:off x="135568" y="45128"/>
            <a:ext cx="9569960" cy="575056"/>
          </a:xfrm>
          <a:prstGeom prst="roundRect">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市町村による在宅医療・介護連携、認知症施策など地域支援事業の充実</a:t>
            </a:r>
            <a:endParaRPr lang="en-US" altLang="ja-JP" b="1" dirty="0" smtClean="0">
              <a:solidFill>
                <a:prstClr val="white"/>
              </a:solidFill>
            </a:endParaRPr>
          </a:p>
          <a:p>
            <a:pPr algn="ctr"/>
            <a:r>
              <a:rPr lang="ja-JP" altLang="en-US" b="1" dirty="0" smtClean="0">
                <a:solidFill>
                  <a:prstClr val="white"/>
                </a:solidFill>
              </a:rPr>
              <a:t>１１８億円（公費：２３６億円）</a:t>
            </a:r>
            <a:endParaRPr lang="ja-JP" altLang="en-US" b="1" dirty="0">
              <a:solidFill>
                <a:prstClr val="white"/>
              </a:solidFill>
            </a:endParaRPr>
          </a:p>
        </p:txBody>
      </p:sp>
      <p:sp>
        <p:nvSpPr>
          <p:cNvPr id="33" name="角丸四角形 32"/>
          <p:cNvSpPr/>
          <p:nvPr/>
        </p:nvSpPr>
        <p:spPr>
          <a:xfrm>
            <a:off x="344488" y="3356994"/>
            <a:ext cx="2088232" cy="48119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smtClean="0">
                <a:solidFill>
                  <a:prstClr val="white"/>
                </a:solidFill>
              </a:rPr>
              <a:t>在宅医療・介護連携</a:t>
            </a:r>
            <a:endParaRPr lang="en-US" altLang="ja-JP" sz="1200" b="1" dirty="0" smtClean="0">
              <a:solidFill>
                <a:prstClr val="white"/>
              </a:solidFill>
            </a:endParaRPr>
          </a:p>
          <a:p>
            <a:pPr algn="ctr"/>
            <a:r>
              <a:rPr lang="ja-JP" altLang="en-US" sz="1400" b="1" dirty="0" smtClean="0">
                <a:solidFill>
                  <a:prstClr val="white"/>
                </a:solidFill>
              </a:rPr>
              <a:t>１３億円（公費：２６億円）</a:t>
            </a:r>
            <a:endParaRPr lang="ja-JP" altLang="en-US" sz="1400" b="1" dirty="0">
              <a:solidFill>
                <a:prstClr val="white"/>
              </a:solidFill>
            </a:endParaRPr>
          </a:p>
        </p:txBody>
      </p:sp>
      <p:sp>
        <p:nvSpPr>
          <p:cNvPr id="34" name="角丸四角形 33"/>
          <p:cNvSpPr/>
          <p:nvPr/>
        </p:nvSpPr>
        <p:spPr>
          <a:xfrm>
            <a:off x="2762662" y="3357000"/>
            <a:ext cx="2046322" cy="4804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prstClr val="white"/>
                </a:solidFill>
              </a:rPr>
              <a:t>認知症施策</a:t>
            </a:r>
            <a:endParaRPr lang="en-US" altLang="ja-JP" sz="1200" b="1" dirty="0" smtClean="0">
              <a:solidFill>
                <a:prstClr val="white"/>
              </a:solidFill>
            </a:endParaRPr>
          </a:p>
          <a:p>
            <a:pPr algn="ctr"/>
            <a:r>
              <a:rPr lang="ja-JP" altLang="en-US" sz="1400" b="1" dirty="0" smtClean="0">
                <a:solidFill>
                  <a:prstClr val="white"/>
                </a:solidFill>
              </a:rPr>
              <a:t>２８億円（公費：５６億円）</a:t>
            </a:r>
            <a:endParaRPr lang="ja-JP" altLang="en-US" sz="1400" b="1" dirty="0">
              <a:solidFill>
                <a:prstClr val="white"/>
              </a:solidFill>
            </a:endParaRPr>
          </a:p>
        </p:txBody>
      </p:sp>
      <p:sp>
        <p:nvSpPr>
          <p:cNvPr id="35" name="角丸四角形 34"/>
          <p:cNvSpPr/>
          <p:nvPr/>
        </p:nvSpPr>
        <p:spPr>
          <a:xfrm>
            <a:off x="5097052" y="3806562"/>
            <a:ext cx="2304255" cy="2070710"/>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dirty="0" smtClean="0">
                <a:solidFill>
                  <a:prstClr val="black"/>
                </a:solidFill>
              </a:rPr>
              <a:t>地域包括支援センター等において、多職種協働による個別事例の検討等を行い、</a:t>
            </a:r>
            <a:r>
              <a:rPr lang="ja-JP" altLang="en-US" sz="1400" dirty="0">
                <a:solidFill>
                  <a:prstClr val="black"/>
                </a:solidFill>
              </a:rPr>
              <a:t>地域のネットワーク</a:t>
            </a:r>
            <a:r>
              <a:rPr lang="ja-JP" altLang="en-US" sz="1400" dirty="0" smtClean="0">
                <a:solidFill>
                  <a:prstClr val="black"/>
                </a:solidFill>
              </a:rPr>
              <a:t>構築、ケアマネジメント支援、地域</a:t>
            </a:r>
            <a:r>
              <a:rPr lang="ja-JP" altLang="en-US" sz="1400" dirty="0">
                <a:solidFill>
                  <a:prstClr val="black"/>
                </a:solidFill>
              </a:rPr>
              <a:t>課題の</a:t>
            </a:r>
            <a:r>
              <a:rPr lang="ja-JP" altLang="en-US" sz="1400" dirty="0" smtClean="0">
                <a:solidFill>
                  <a:prstClr val="black"/>
                </a:solidFill>
              </a:rPr>
              <a:t>把握等を推進</a:t>
            </a:r>
            <a:endParaRPr lang="en-US" altLang="ja-JP" sz="1400" dirty="0" smtClean="0">
              <a:solidFill>
                <a:prstClr val="black"/>
              </a:solidFill>
            </a:endParaRPr>
          </a:p>
        </p:txBody>
      </p:sp>
      <p:sp>
        <p:nvSpPr>
          <p:cNvPr id="36" name="角丸四角形 35"/>
          <p:cNvSpPr/>
          <p:nvPr/>
        </p:nvSpPr>
        <p:spPr>
          <a:xfrm>
            <a:off x="5175925" y="3356998"/>
            <a:ext cx="2153339" cy="504055"/>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200" b="1" dirty="0">
                <a:solidFill>
                  <a:prstClr val="white"/>
                </a:solidFill>
              </a:rPr>
              <a:t>地域</a:t>
            </a:r>
            <a:r>
              <a:rPr lang="ja-JP" altLang="en-US" sz="1200" b="1" dirty="0" smtClean="0">
                <a:solidFill>
                  <a:prstClr val="white"/>
                </a:solidFill>
              </a:rPr>
              <a:t>ケア会議</a:t>
            </a:r>
            <a:endParaRPr lang="en-US" altLang="ja-JP" sz="1200" b="1" dirty="0" smtClean="0">
              <a:solidFill>
                <a:prstClr val="white"/>
              </a:solidFill>
            </a:endParaRPr>
          </a:p>
          <a:p>
            <a:pPr algn="ctr"/>
            <a:r>
              <a:rPr lang="ja-JP" altLang="en-US" sz="1400" b="1" dirty="0" smtClean="0">
                <a:solidFill>
                  <a:prstClr val="white"/>
                </a:solidFill>
              </a:rPr>
              <a:t>２４億円（公費：４７億円）</a:t>
            </a:r>
            <a:endParaRPr lang="ja-JP" altLang="en-US" sz="1400" b="1" dirty="0">
              <a:solidFill>
                <a:prstClr val="white"/>
              </a:solidFill>
            </a:endParaRPr>
          </a:p>
        </p:txBody>
      </p:sp>
      <p:sp>
        <p:nvSpPr>
          <p:cNvPr id="37" name="角丸四角形 36"/>
          <p:cNvSpPr/>
          <p:nvPr/>
        </p:nvSpPr>
        <p:spPr>
          <a:xfrm>
            <a:off x="7545288" y="3356994"/>
            <a:ext cx="2160240" cy="503295"/>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100" b="1" dirty="0" smtClean="0">
                <a:solidFill>
                  <a:prstClr val="white"/>
                </a:solidFill>
              </a:rPr>
              <a:t>生活支援の充実・強化</a:t>
            </a:r>
            <a:endParaRPr lang="en-US" altLang="ja-JP" sz="1100" b="1" dirty="0" smtClean="0">
              <a:solidFill>
                <a:prstClr val="white"/>
              </a:solidFill>
            </a:endParaRPr>
          </a:p>
          <a:p>
            <a:pPr algn="ctr"/>
            <a:r>
              <a:rPr lang="ja-JP" altLang="en-US" sz="1400" b="1" dirty="0" smtClean="0">
                <a:solidFill>
                  <a:prstClr val="white"/>
                </a:solidFill>
              </a:rPr>
              <a:t>５４億円（公費：１０７億円）</a:t>
            </a:r>
            <a:endParaRPr lang="ja-JP" altLang="en-US" sz="1400" b="1" dirty="0">
              <a:solidFill>
                <a:prstClr val="white"/>
              </a:solidFill>
            </a:endParaRPr>
          </a:p>
        </p:txBody>
      </p:sp>
      <p:sp>
        <p:nvSpPr>
          <p:cNvPr id="2" name="正方形/長方形 1"/>
          <p:cNvSpPr/>
          <p:nvPr/>
        </p:nvSpPr>
        <p:spPr>
          <a:xfrm>
            <a:off x="95405" y="6088629"/>
            <a:ext cx="9752236" cy="646331"/>
          </a:xfrm>
          <a:prstGeom prst="rect">
            <a:avLst/>
          </a:prstGeom>
        </p:spPr>
        <p:txBody>
          <a:bodyPr wrap="square">
            <a:spAutoFit/>
          </a:bodyPr>
          <a:lstStyle/>
          <a:p>
            <a:pPr marL="273050" indent="-273050" algn="just">
              <a:defRPr/>
            </a:pPr>
            <a:r>
              <a:rPr kumimoji="0" lang="en-US" altLang="ja-JP" sz="1200" kern="0" dirty="0" smtClean="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１ 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年度からの完全実施に向けて段階的に予算を拡充</a:t>
            </a:r>
            <a:r>
              <a:rPr kumimoji="0" lang="ja-JP" altLang="en-US" sz="1200" kern="0" dirty="0" smtClean="0">
                <a:solidFill>
                  <a:prstClr val="black"/>
                </a:solidFill>
                <a:latin typeface="ＭＳ 明朝" panose="02020609040205080304" pitchFamily="17" charset="-128"/>
                <a:ea typeface="ＭＳ 明朝" panose="02020609040205080304" pitchFamily="17" charset="-128"/>
              </a:rPr>
              <a:t>。（財源は、消費税の増収分を活用）</a:t>
            </a:r>
            <a:endParaRPr lang="en-US" altLang="ja-JP" sz="1200" dirty="0">
              <a:solidFill>
                <a:prstClr val="black"/>
              </a:solidFill>
              <a:latin typeface="ＭＳ 明朝" panose="02020609040205080304" pitchFamily="17" charset="-128"/>
              <a:ea typeface="ＭＳ 明朝" panose="02020609040205080304" pitchFamily="17" charset="-128"/>
            </a:endParaRPr>
          </a:p>
          <a:p>
            <a:pPr marL="273050" indent="-273050" algn="just">
              <a:defRPr/>
            </a:pP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２ 上記の地域支援</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事業（包括的支援事業）の</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負担割合は、国</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39</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％、都道府県</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％、市町村</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％、１号保険料</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22</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a:t>
            </a:r>
            <a:endPar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endParaRPr>
          </a:p>
          <a:p>
            <a:pPr marL="273050" indent="-273050" algn="just">
              <a:defRPr/>
            </a:pPr>
            <a:r>
              <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３ 金額は四捨五入により、億円単位にまとめているため、合計額は一致していない。</a:t>
            </a:r>
            <a:endPar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endParaRPr>
          </a:p>
        </p:txBody>
      </p:sp>
      <p:sp>
        <p:nvSpPr>
          <p:cNvPr id="3" name="正方形/長方形 2"/>
          <p:cNvSpPr/>
          <p:nvPr/>
        </p:nvSpPr>
        <p:spPr>
          <a:xfrm>
            <a:off x="8674506" y="68018"/>
            <a:ext cx="981927" cy="457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a:t>
            </a:r>
            <a:endParaRPr kumimoji="1" lang="ja-JP" altLang="en-US" dirty="0"/>
          </a:p>
        </p:txBody>
      </p:sp>
      <p:sp>
        <p:nvSpPr>
          <p:cNvPr id="1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22</a:t>
            </a:fld>
            <a:endParaRPr lang="ja-JP" altLang="en-US" sz="1600" dirty="0">
              <a:solidFill>
                <a:prstClr val="black"/>
              </a:solidFill>
            </a:endParaRPr>
          </a:p>
        </p:txBody>
      </p:sp>
    </p:spTree>
    <p:extLst>
      <p:ext uri="{BB962C8B-B14F-4D97-AF65-F5344CB8AC3E}">
        <p14:creationId xmlns:p14="http://schemas.microsoft.com/office/powerpoint/2010/main" val="3669404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6463" y="2924944"/>
            <a:ext cx="9711529" cy="3744416"/>
          </a:xfrm>
          <a:prstGeom prst="rect">
            <a:avLst/>
          </a:prstGeom>
          <a:ln w="41275" cmpd="dbl">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442610" y="179348"/>
            <a:ext cx="6786754" cy="369332"/>
          </a:xfrm>
          <a:prstGeom prst="rect">
            <a:avLst/>
          </a:prstGeom>
          <a:solidFill>
            <a:srgbClr val="FFDF7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dirty="0" smtClean="0"/>
              <a:t>新しい包括的支援事業（新規４事業）の「標準額」について</a:t>
            </a:r>
            <a:endParaRPr kumimoji="1" lang="ja-JP" altLang="en-US" dirty="0"/>
          </a:p>
        </p:txBody>
      </p:sp>
      <p:sp>
        <p:nvSpPr>
          <p:cNvPr id="6" name="正方形/長方形 5"/>
          <p:cNvSpPr/>
          <p:nvPr/>
        </p:nvSpPr>
        <p:spPr>
          <a:xfrm>
            <a:off x="272480" y="828001"/>
            <a:ext cx="9283031" cy="584775"/>
          </a:xfrm>
          <a:prstGeom prst="rect">
            <a:avLst/>
          </a:prstGeom>
          <a:ln>
            <a:solidFill>
              <a:schemeClr val="tx1"/>
            </a:solidFill>
          </a:ln>
        </p:spPr>
        <p:txBody>
          <a:bodyPr wrap="square">
            <a:spAutoFit/>
          </a:bodyPr>
          <a:lstStyle/>
          <a:p>
            <a:r>
              <a:rPr lang="ja-JP" altLang="en-US" sz="1600" dirty="0" smtClean="0"/>
              <a:t>以下</a:t>
            </a:r>
            <a:r>
              <a:rPr lang="ja-JP" altLang="en-US" sz="1600" dirty="0"/>
              <a:t>の①～④の算定式の</a:t>
            </a:r>
            <a:r>
              <a:rPr lang="ja-JP" altLang="en-US" sz="1600" dirty="0">
                <a:solidFill>
                  <a:srgbClr val="FF0000"/>
                </a:solidFill>
              </a:rPr>
              <a:t>合計</a:t>
            </a:r>
            <a:r>
              <a:rPr lang="ja-JP" altLang="en-US" sz="1600" dirty="0" smtClean="0">
                <a:solidFill>
                  <a:srgbClr val="FF0000"/>
                </a:solidFill>
              </a:rPr>
              <a:t>額を「</a:t>
            </a:r>
            <a:r>
              <a:rPr lang="ja-JP" altLang="ja-JP" sz="1600" dirty="0" smtClean="0">
                <a:solidFill>
                  <a:srgbClr val="FF0000"/>
                </a:solidFill>
              </a:rPr>
              <a:t>標準額</a:t>
            </a:r>
            <a:r>
              <a:rPr lang="ja-JP" altLang="en-US" sz="1600" dirty="0" smtClean="0">
                <a:solidFill>
                  <a:srgbClr val="FF0000"/>
                </a:solidFill>
              </a:rPr>
              <a:t>」</a:t>
            </a:r>
            <a:r>
              <a:rPr lang="ja-JP" altLang="en-US" sz="1600" dirty="0" smtClean="0"/>
              <a:t>とし、これ</a:t>
            </a:r>
            <a:r>
              <a:rPr lang="ja-JP" altLang="ja-JP" sz="1600" dirty="0" smtClean="0"/>
              <a:t>を</a:t>
            </a:r>
            <a:r>
              <a:rPr lang="ja-JP" altLang="ja-JP" sz="1600" dirty="0"/>
              <a:t>基本として、各市町村の実情に応じて算定した額とする</a:t>
            </a:r>
            <a:r>
              <a:rPr lang="ja-JP" altLang="ja-JP" sz="1600" dirty="0" smtClean="0"/>
              <a:t>。</a:t>
            </a:r>
            <a:endParaRPr lang="ja-JP" altLang="ja-JP" sz="1400" dirty="0"/>
          </a:p>
        </p:txBody>
      </p:sp>
      <p:sp>
        <p:nvSpPr>
          <p:cNvPr id="7" name="正方形/長方形 6"/>
          <p:cNvSpPr/>
          <p:nvPr/>
        </p:nvSpPr>
        <p:spPr>
          <a:xfrm>
            <a:off x="389287" y="1484785"/>
            <a:ext cx="8877703" cy="1169551"/>
          </a:xfrm>
          <a:prstGeom prst="rect">
            <a:avLst/>
          </a:prstGeom>
        </p:spPr>
        <p:txBody>
          <a:bodyPr wrap="square">
            <a:spAutoFit/>
          </a:bodyPr>
          <a:lstStyle/>
          <a:p>
            <a:pPr marL="216000" indent="-457200"/>
            <a:r>
              <a:rPr lang="ja-JP" altLang="en-US" sz="1400" dirty="0"/>
              <a:t> </a:t>
            </a:r>
            <a:r>
              <a:rPr lang="en-US" altLang="ja-JP" sz="1400" dirty="0" smtClean="0"/>
              <a:t>※</a:t>
            </a:r>
            <a:r>
              <a:rPr lang="ja-JP" altLang="en-US" sz="1400" dirty="0" smtClean="0"/>
              <a:t>平成</a:t>
            </a:r>
            <a:r>
              <a:rPr lang="ja-JP" altLang="en-US" sz="1400" dirty="0"/>
              <a:t>２９年度</a:t>
            </a:r>
            <a:r>
              <a:rPr lang="ja-JP" altLang="en-US" sz="1400" dirty="0" smtClean="0"/>
              <a:t>まで（実施の猶予期間）においては、①から④の実施</a:t>
            </a:r>
            <a:r>
              <a:rPr lang="ja-JP" altLang="en-US" sz="1400" dirty="0"/>
              <a:t>する</a:t>
            </a:r>
            <a:r>
              <a:rPr lang="ja-JP" altLang="en-US" sz="1400" dirty="0" smtClean="0"/>
              <a:t>事業に係る算定式</a:t>
            </a:r>
            <a:r>
              <a:rPr lang="ja-JP" altLang="en-US" sz="1400" dirty="0"/>
              <a:t>の合計</a:t>
            </a:r>
            <a:r>
              <a:rPr lang="ja-JP" altLang="en-US" sz="1400" dirty="0" smtClean="0"/>
              <a:t>額とする。</a:t>
            </a:r>
            <a:endParaRPr lang="en-US" altLang="ja-JP" sz="1400" dirty="0" smtClean="0"/>
          </a:p>
          <a:p>
            <a:r>
              <a:rPr lang="en-US" altLang="ja-JP" sz="1400" dirty="0" smtClean="0"/>
              <a:t> </a:t>
            </a:r>
            <a:r>
              <a:rPr lang="ja-JP" altLang="ja-JP" sz="1400" dirty="0" smtClean="0"/>
              <a:t>※</a:t>
            </a:r>
            <a:r>
              <a:rPr lang="ja-JP" altLang="en-US" sz="1400" dirty="0"/>
              <a:t>４事業の合計額（「標準額」）</a:t>
            </a:r>
            <a:r>
              <a:rPr lang="ja-JP" altLang="en-US" sz="1400" dirty="0" smtClean="0"/>
              <a:t>の範囲内</a:t>
            </a:r>
            <a:r>
              <a:rPr lang="ja-JP" altLang="en-US" sz="1400" dirty="0"/>
              <a:t>で柔軟に実施ができる</a:t>
            </a:r>
          </a:p>
          <a:p>
            <a:pPr marL="216000" indent="-457200"/>
            <a:r>
              <a:rPr lang="en-US" altLang="ja-JP" sz="1400" dirty="0" smtClean="0"/>
              <a:t> </a:t>
            </a:r>
            <a:r>
              <a:rPr lang="ja-JP" altLang="ja-JP" sz="1400" dirty="0" smtClean="0"/>
              <a:t>※</a:t>
            </a:r>
            <a:r>
              <a:rPr lang="ja-JP" altLang="en-US" sz="1400" dirty="0" smtClean="0"/>
              <a:t>市町村の</a:t>
            </a:r>
            <a:r>
              <a:rPr lang="ja-JP" altLang="en-US" sz="1400" dirty="0"/>
              <a:t>日常生活圏</a:t>
            </a:r>
            <a:r>
              <a:rPr lang="ja-JP" altLang="en-US" sz="1400" dirty="0" smtClean="0"/>
              <a:t>域の設定状況、地域包括</a:t>
            </a:r>
            <a:r>
              <a:rPr lang="ja-JP" altLang="en-US" sz="1400" dirty="0"/>
              <a:t>支援</a:t>
            </a:r>
            <a:r>
              <a:rPr lang="ja-JP" altLang="en-US" sz="1400" dirty="0" smtClean="0"/>
              <a:t>センターの整備状況及び事業の進捗等を踏まえて、必要に応じて</a:t>
            </a:r>
            <a:r>
              <a:rPr lang="ja-JP" altLang="en-US" sz="1400" dirty="0" smtClean="0">
                <a:solidFill>
                  <a:srgbClr val="FF0000"/>
                </a:solidFill>
              </a:rPr>
              <a:t>「</a:t>
            </a:r>
            <a:r>
              <a:rPr lang="ja-JP" altLang="ja-JP" sz="1400" dirty="0" smtClean="0">
                <a:solidFill>
                  <a:srgbClr val="FF0000"/>
                </a:solidFill>
              </a:rPr>
              <a:t>標準額</a:t>
            </a:r>
            <a:r>
              <a:rPr lang="ja-JP" altLang="en-US" sz="1400" dirty="0" smtClean="0">
                <a:solidFill>
                  <a:srgbClr val="FF0000"/>
                </a:solidFill>
              </a:rPr>
              <a:t>」</a:t>
            </a:r>
            <a:r>
              <a:rPr lang="ja-JP" altLang="ja-JP" sz="1400" dirty="0" smtClean="0">
                <a:solidFill>
                  <a:srgbClr val="FF0000"/>
                </a:solidFill>
              </a:rPr>
              <a:t>を</a:t>
            </a:r>
            <a:r>
              <a:rPr lang="ja-JP" altLang="ja-JP" sz="1400" dirty="0">
                <a:solidFill>
                  <a:srgbClr val="FF0000"/>
                </a:solidFill>
              </a:rPr>
              <a:t>超えることも可能</a:t>
            </a:r>
            <a:r>
              <a:rPr lang="ja-JP" altLang="ja-JP" sz="1400" dirty="0"/>
              <a:t>であり、その場合は厚生労働省</a:t>
            </a:r>
            <a:r>
              <a:rPr lang="ja-JP" altLang="ja-JP" sz="1400" dirty="0" smtClean="0"/>
              <a:t>に</a:t>
            </a:r>
            <a:r>
              <a:rPr lang="ja-JP" altLang="en-US" sz="1400" dirty="0" smtClean="0"/>
              <a:t>追加額を</a:t>
            </a:r>
            <a:r>
              <a:rPr lang="ja-JP" altLang="ja-JP" sz="1400" dirty="0" smtClean="0"/>
              <a:t>協議</a:t>
            </a:r>
            <a:r>
              <a:rPr lang="ja-JP" altLang="ja-JP" sz="1400" dirty="0"/>
              <a:t>して定めた</a:t>
            </a:r>
            <a:r>
              <a:rPr lang="ja-JP" altLang="ja-JP" sz="1400" dirty="0" smtClean="0"/>
              <a:t>額</a:t>
            </a:r>
            <a:r>
              <a:rPr lang="ja-JP" altLang="en-US" sz="1400" dirty="0" smtClean="0"/>
              <a:t>まで事業を実施することを可能とする</a:t>
            </a:r>
            <a:r>
              <a:rPr lang="ja-JP" altLang="ja-JP" sz="1400" dirty="0" smtClean="0"/>
              <a:t>。</a:t>
            </a:r>
            <a:r>
              <a:rPr lang="ja-JP" altLang="en-US" sz="1400" dirty="0" smtClean="0"/>
              <a:t>　（次項に追加協議の参考例）</a:t>
            </a:r>
            <a:endParaRPr lang="ja-JP" altLang="ja-JP" sz="1100" dirty="0"/>
          </a:p>
        </p:txBody>
      </p:sp>
      <p:sp>
        <p:nvSpPr>
          <p:cNvPr id="3" name="テキスト ボックス 2"/>
          <p:cNvSpPr txBox="1"/>
          <p:nvPr/>
        </p:nvSpPr>
        <p:spPr>
          <a:xfrm>
            <a:off x="194471" y="3429000"/>
            <a:ext cx="4585050" cy="1292662"/>
          </a:xfrm>
          <a:prstGeom prst="rect">
            <a:avLst/>
          </a:prstGeom>
          <a:noFill/>
        </p:spPr>
        <p:txBody>
          <a:bodyPr wrap="square" rtlCol="0">
            <a:spAutoFit/>
          </a:bodyPr>
          <a:lstStyle/>
          <a:p>
            <a:endParaRPr lang="ja-JP" altLang="ja-JP" sz="1400" dirty="0"/>
          </a:p>
          <a:p>
            <a:r>
              <a:rPr lang="ja-JP" altLang="ja-JP" sz="1400" dirty="0"/>
              <a:t>　</a:t>
            </a:r>
            <a:r>
              <a:rPr lang="en-US" altLang="ja-JP" sz="1400" dirty="0"/>
              <a:t> </a:t>
            </a:r>
            <a:r>
              <a:rPr lang="ja-JP" altLang="en-US" sz="1400" dirty="0"/>
              <a:t>■</a:t>
            </a:r>
            <a:r>
              <a:rPr lang="ja-JP" altLang="ja-JP" sz="1400" dirty="0"/>
              <a:t>第１層　</a:t>
            </a:r>
            <a:r>
              <a:rPr lang="en-US" altLang="ja-JP" sz="1400" dirty="0">
                <a:solidFill>
                  <a:srgbClr val="FF0000"/>
                </a:solidFill>
              </a:rPr>
              <a:t>8,000</a:t>
            </a:r>
            <a:r>
              <a:rPr lang="ja-JP" altLang="ja-JP" sz="1400" dirty="0" smtClean="0">
                <a:solidFill>
                  <a:srgbClr val="FF0000"/>
                </a:solidFill>
              </a:rPr>
              <a:t>千円</a:t>
            </a:r>
            <a:r>
              <a:rPr lang="en-US" altLang="ja-JP" sz="1400" dirty="0"/>
              <a:t/>
            </a:r>
            <a:br>
              <a:rPr lang="en-US" altLang="ja-JP" sz="1400" dirty="0"/>
            </a:br>
            <a:r>
              <a:rPr lang="en-US" altLang="ja-JP" sz="1400" dirty="0" smtClean="0"/>
              <a:t>  </a:t>
            </a:r>
            <a:r>
              <a:rPr lang="ja-JP" altLang="en-US" sz="1400" dirty="0" smtClean="0"/>
              <a:t>　　</a:t>
            </a:r>
            <a:r>
              <a:rPr lang="ja-JP" altLang="ja-JP" sz="1100" dirty="0" smtClean="0"/>
              <a:t>※</a:t>
            </a:r>
            <a:r>
              <a:rPr lang="ja-JP" altLang="ja-JP" sz="1100" dirty="0"/>
              <a:t>指定都市の場合は、行政区の数を</a:t>
            </a:r>
            <a:r>
              <a:rPr lang="ja-JP" altLang="ja-JP" sz="1100" dirty="0" smtClean="0"/>
              <a:t>乗じる</a:t>
            </a:r>
            <a:endParaRPr lang="en-US" altLang="ja-JP" sz="1100" dirty="0" smtClean="0"/>
          </a:p>
          <a:p>
            <a:endParaRPr lang="ja-JP" altLang="ja-JP" sz="1100" dirty="0"/>
          </a:p>
          <a:p>
            <a:r>
              <a:rPr lang="ja-JP" altLang="ja-JP" sz="1400" dirty="0"/>
              <a:t>　</a:t>
            </a:r>
            <a:r>
              <a:rPr lang="en-US" altLang="ja-JP" sz="1400" dirty="0"/>
              <a:t> </a:t>
            </a:r>
            <a:r>
              <a:rPr lang="ja-JP" altLang="en-US" sz="1400" dirty="0"/>
              <a:t>■</a:t>
            </a:r>
            <a:r>
              <a:rPr lang="ja-JP" altLang="ja-JP" sz="1400" dirty="0"/>
              <a:t>第２層　</a:t>
            </a:r>
            <a:r>
              <a:rPr lang="en-US" altLang="ja-JP" sz="1400" dirty="0">
                <a:solidFill>
                  <a:srgbClr val="FF0000"/>
                </a:solidFill>
              </a:rPr>
              <a:t>4,000</a:t>
            </a:r>
            <a:r>
              <a:rPr lang="ja-JP" altLang="ja-JP" sz="1400" dirty="0">
                <a:solidFill>
                  <a:srgbClr val="FF0000"/>
                </a:solidFill>
              </a:rPr>
              <a:t>千円　×　日常生活圏域の数</a:t>
            </a:r>
          </a:p>
          <a:p>
            <a:pPr marL="360000" indent="-457200"/>
            <a:r>
              <a:rPr lang="en-US" altLang="ja-JP" sz="1100" dirty="0" smtClean="0"/>
              <a:t>  </a:t>
            </a:r>
            <a:r>
              <a:rPr lang="ja-JP" altLang="ja-JP" sz="1100" dirty="0"/>
              <a:t>　</a:t>
            </a:r>
            <a:r>
              <a:rPr lang="ja-JP" altLang="en-US" sz="1100" dirty="0"/>
              <a:t>　</a:t>
            </a:r>
            <a:r>
              <a:rPr lang="ja-JP" altLang="en-US" sz="1100" dirty="0" smtClean="0"/>
              <a:t>　</a:t>
            </a:r>
            <a:r>
              <a:rPr lang="en-US" altLang="ja-JP" sz="1100" dirty="0" smtClean="0"/>
              <a:t>※</a:t>
            </a:r>
            <a:r>
              <a:rPr lang="ja-JP" altLang="ja-JP" sz="1100" dirty="0" smtClean="0"/>
              <a:t>日常</a:t>
            </a:r>
            <a:r>
              <a:rPr lang="ja-JP" altLang="ja-JP" sz="1100" dirty="0"/>
              <a:t>生活圏域</a:t>
            </a:r>
            <a:r>
              <a:rPr lang="ja-JP" altLang="en-US" sz="1100" dirty="0"/>
              <a:t>が一つの市町村</a:t>
            </a:r>
            <a:r>
              <a:rPr lang="ja-JP" altLang="ja-JP" sz="1100" dirty="0"/>
              <a:t>は、第１層分のみを算定</a:t>
            </a:r>
            <a:r>
              <a:rPr lang="ja-JP" altLang="ja-JP" sz="1100" dirty="0" smtClean="0"/>
              <a:t>。</a:t>
            </a:r>
            <a:endParaRPr lang="en-US" altLang="ja-JP" sz="1400" dirty="0" smtClean="0"/>
          </a:p>
        </p:txBody>
      </p:sp>
      <p:sp>
        <p:nvSpPr>
          <p:cNvPr id="9" name="正方形/長方形 8"/>
          <p:cNvSpPr/>
          <p:nvPr/>
        </p:nvSpPr>
        <p:spPr>
          <a:xfrm>
            <a:off x="4953000" y="3698448"/>
            <a:ext cx="4953000" cy="738664"/>
          </a:xfrm>
          <a:prstGeom prst="rect">
            <a:avLst/>
          </a:prstGeom>
        </p:spPr>
        <p:txBody>
          <a:bodyPr wrap="square">
            <a:spAutoFit/>
          </a:bodyPr>
          <a:lstStyle/>
          <a:p>
            <a:r>
              <a:rPr lang="ja-JP" altLang="en-US" sz="1400" dirty="0" smtClean="0"/>
              <a:t>■</a:t>
            </a:r>
            <a:r>
              <a:rPr lang="ja-JP" altLang="ja-JP" sz="1400" dirty="0" smtClean="0"/>
              <a:t>基礎</a:t>
            </a:r>
            <a:r>
              <a:rPr lang="ja-JP" altLang="en-US" sz="1400" dirty="0"/>
              <a:t>事業</a:t>
            </a:r>
            <a:r>
              <a:rPr lang="ja-JP" altLang="ja-JP" sz="1400" dirty="0" smtClean="0"/>
              <a:t>分</a:t>
            </a:r>
            <a:r>
              <a:rPr lang="ja-JP" altLang="ja-JP" sz="1400" dirty="0"/>
              <a:t>　</a:t>
            </a:r>
            <a:r>
              <a:rPr lang="en-US" altLang="ja-JP" sz="1400" dirty="0">
                <a:solidFill>
                  <a:srgbClr val="FF0000"/>
                </a:solidFill>
              </a:rPr>
              <a:t>1,058</a:t>
            </a:r>
            <a:r>
              <a:rPr lang="ja-JP" altLang="ja-JP" sz="1400" dirty="0" smtClean="0">
                <a:solidFill>
                  <a:srgbClr val="FF0000"/>
                </a:solidFill>
              </a:rPr>
              <a:t>千円</a:t>
            </a:r>
            <a:endParaRPr lang="en-US" altLang="ja-JP" sz="1400" dirty="0" smtClean="0">
              <a:solidFill>
                <a:srgbClr val="FF0000"/>
              </a:solidFill>
            </a:endParaRPr>
          </a:p>
          <a:p>
            <a:endParaRPr lang="en-US" altLang="ja-JP" sz="1400" dirty="0">
              <a:solidFill>
                <a:srgbClr val="FF0000"/>
              </a:solidFill>
            </a:endParaRPr>
          </a:p>
          <a:p>
            <a:r>
              <a:rPr lang="ja-JP" altLang="en-US" sz="1400" dirty="0" smtClean="0"/>
              <a:t>■</a:t>
            </a:r>
            <a:r>
              <a:rPr lang="ja-JP" altLang="ja-JP" sz="1400" dirty="0" smtClean="0"/>
              <a:t>規模</a:t>
            </a:r>
            <a:r>
              <a:rPr lang="ja-JP" altLang="en-US" sz="1400" dirty="0" smtClean="0"/>
              <a:t>連動</a:t>
            </a:r>
            <a:r>
              <a:rPr lang="ja-JP" altLang="ja-JP" sz="1400" dirty="0" smtClean="0"/>
              <a:t>分</a:t>
            </a:r>
            <a:r>
              <a:rPr lang="ja-JP" altLang="ja-JP" sz="1400" dirty="0"/>
              <a:t>　</a:t>
            </a:r>
            <a:r>
              <a:rPr lang="en-US" altLang="ja-JP" sz="1400" dirty="0">
                <a:solidFill>
                  <a:srgbClr val="FF0000"/>
                </a:solidFill>
              </a:rPr>
              <a:t>3,761</a:t>
            </a:r>
            <a:r>
              <a:rPr lang="ja-JP" altLang="ja-JP" sz="1400" dirty="0">
                <a:solidFill>
                  <a:srgbClr val="FF0000"/>
                </a:solidFill>
              </a:rPr>
              <a:t>千円　×　地域包括支援</a:t>
            </a:r>
            <a:r>
              <a:rPr lang="ja-JP" altLang="ja-JP" sz="1400" dirty="0" smtClean="0">
                <a:solidFill>
                  <a:srgbClr val="FF0000"/>
                </a:solidFill>
              </a:rPr>
              <a:t>センター数</a:t>
            </a:r>
            <a:endParaRPr lang="en-US" altLang="ja-JP" sz="1400" dirty="0" smtClean="0"/>
          </a:p>
        </p:txBody>
      </p:sp>
      <p:sp>
        <p:nvSpPr>
          <p:cNvPr id="15" name="角丸四角形 14"/>
          <p:cNvSpPr/>
          <p:nvPr/>
        </p:nvSpPr>
        <p:spPr>
          <a:xfrm>
            <a:off x="311278" y="3476747"/>
            <a:ext cx="4251680"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2162" y="3212977"/>
            <a:ext cx="215956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ja-JP" sz="1400" dirty="0"/>
              <a:t>①生活支援体制</a:t>
            </a:r>
            <a:r>
              <a:rPr lang="ja-JP" altLang="ja-JP" sz="1400" dirty="0" smtClean="0"/>
              <a:t>整備</a:t>
            </a:r>
            <a:r>
              <a:rPr lang="ja-JP" altLang="en-US" sz="1400" dirty="0" smtClean="0"/>
              <a:t>事業</a:t>
            </a:r>
            <a:endParaRPr lang="ja-JP" altLang="ja-JP" sz="1400" dirty="0"/>
          </a:p>
        </p:txBody>
      </p:sp>
      <p:sp>
        <p:nvSpPr>
          <p:cNvPr id="16" name="角丸四角形 15"/>
          <p:cNvSpPr/>
          <p:nvPr/>
        </p:nvSpPr>
        <p:spPr>
          <a:xfrm>
            <a:off x="311277" y="5286676"/>
            <a:ext cx="4251680"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913788" y="3486476"/>
            <a:ext cx="4797741"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905948" y="5358684"/>
            <a:ext cx="4797741" cy="1166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72481" y="5085185"/>
            <a:ext cx="198002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t>②認知症施策推進事業</a:t>
            </a:r>
            <a:endParaRPr lang="en-US" altLang="ja-JP" sz="1400" dirty="0" smtClean="0"/>
          </a:p>
        </p:txBody>
      </p:sp>
      <p:sp>
        <p:nvSpPr>
          <p:cNvPr id="12" name="正方形/長方形 11"/>
          <p:cNvSpPr/>
          <p:nvPr/>
        </p:nvSpPr>
        <p:spPr>
          <a:xfrm>
            <a:off x="4779522" y="3227140"/>
            <a:ext cx="26084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t>③在宅医療・介護連携推進事業</a:t>
            </a:r>
            <a:endParaRPr lang="ja-JP" altLang="ja-JP" sz="1400" dirty="0"/>
          </a:p>
        </p:txBody>
      </p:sp>
      <p:sp>
        <p:nvSpPr>
          <p:cNvPr id="13" name="正方形/長方形 12"/>
          <p:cNvSpPr/>
          <p:nvPr/>
        </p:nvSpPr>
        <p:spPr>
          <a:xfrm>
            <a:off x="4796983" y="5180881"/>
            <a:ext cx="212910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a:t>④</a:t>
            </a:r>
            <a:r>
              <a:rPr lang="ja-JP" altLang="en-US" sz="1400" dirty="0" smtClean="0"/>
              <a:t>地域ケア会議推進事業</a:t>
            </a:r>
            <a:endParaRPr lang="ja-JP" altLang="ja-JP" sz="1400" dirty="0"/>
          </a:p>
        </p:txBody>
      </p:sp>
      <p:sp>
        <p:nvSpPr>
          <p:cNvPr id="8" name="正方形/長方形 7"/>
          <p:cNvSpPr/>
          <p:nvPr/>
        </p:nvSpPr>
        <p:spPr>
          <a:xfrm>
            <a:off x="4953000" y="5785520"/>
            <a:ext cx="4134459" cy="307777"/>
          </a:xfrm>
          <a:prstGeom prst="rect">
            <a:avLst/>
          </a:prstGeom>
        </p:spPr>
        <p:txBody>
          <a:bodyPr wrap="square">
            <a:spAutoFit/>
          </a:bodyPr>
          <a:lstStyle/>
          <a:p>
            <a:r>
              <a:rPr lang="ja-JP" altLang="en-US" sz="1400" dirty="0" smtClean="0"/>
              <a:t>■</a:t>
            </a:r>
            <a:r>
              <a:rPr lang="en-US" altLang="ja-JP" sz="1400" dirty="0" smtClean="0">
                <a:solidFill>
                  <a:srgbClr val="FF0000"/>
                </a:solidFill>
              </a:rPr>
              <a:t>1,272</a:t>
            </a:r>
            <a:r>
              <a:rPr lang="ja-JP" altLang="ja-JP" sz="1400" dirty="0">
                <a:solidFill>
                  <a:srgbClr val="FF0000"/>
                </a:solidFill>
              </a:rPr>
              <a:t>千円　×　地域包括支援センター数</a:t>
            </a:r>
            <a:endParaRPr lang="ja-JP" altLang="en-US" sz="1400" dirty="0">
              <a:solidFill>
                <a:srgbClr val="FF0000"/>
              </a:solidFill>
            </a:endParaRPr>
          </a:p>
        </p:txBody>
      </p:sp>
      <p:sp>
        <p:nvSpPr>
          <p:cNvPr id="19" name="正方形/長方形 18"/>
          <p:cNvSpPr/>
          <p:nvPr/>
        </p:nvSpPr>
        <p:spPr>
          <a:xfrm>
            <a:off x="350489" y="5545396"/>
            <a:ext cx="4368485" cy="907941"/>
          </a:xfrm>
          <a:prstGeom prst="rect">
            <a:avLst/>
          </a:prstGeom>
        </p:spPr>
        <p:txBody>
          <a:bodyPr wrap="square">
            <a:spAutoFit/>
          </a:bodyPr>
          <a:lstStyle/>
          <a:p>
            <a:r>
              <a:rPr lang="ja-JP" altLang="en-US" sz="1400" dirty="0" smtClean="0"/>
              <a:t>■</a:t>
            </a:r>
            <a:r>
              <a:rPr lang="ja-JP" altLang="en-US" sz="1400" dirty="0"/>
              <a:t>認知症初期集中支援事業　　</a:t>
            </a:r>
            <a:r>
              <a:rPr lang="en-US" altLang="ja-JP" sz="1400" dirty="0">
                <a:solidFill>
                  <a:srgbClr val="FF0000"/>
                </a:solidFill>
              </a:rPr>
              <a:t>10,266</a:t>
            </a:r>
            <a:r>
              <a:rPr lang="ja-JP" altLang="ja-JP" sz="1400" dirty="0">
                <a:solidFill>
                  <a:srgbClr val="FF0000"/>
                </a:solidFill>
              </a:rPr>
              <a:t>千円</a:t>
            </a:r>
            <a:r>
              <a:rPr lang="en-US" altLang="ja-JP" sz="1400" dirty="0"/>
              <a:t/>
            </a:r>
            <a:br>
              <a:rPr lang="en-US" altLang="ja-JP" sz="1400" dirty="0"/>
            </a:br>
            <a:r>
              <a:rPr lang="ja-JP" altLang="en-US" sz="1400" dirty="0"/>
              <a:t>　 </a:t>
            </a:r>
            <a:r>
              <a:rPr lang="ja-JP" altLang="ja-JP" sz="1100" dirty="0" smtClean="0"/>
              <a:t>※</a:t>
            </a:r>
            <a:r>
              <a:rPr lang="ja-JP" altLang="ja-JP" sz="1100" dirty="0"/>
              <a:t>指定都市の場合は、行政区の数を</a:t>
            </a:r>
            <a:r>
              <a:rPr lang="ja-JP" altLang="ja-JP" sz="1100" dirty="0" smtClean="0"/>
              <a:t>乗じる</a:t>
            </a:r>
            <a:endParaRPr lang="en-US" altLang="ja-JP" sz="1100" dirty="0" smtClean="0"/>
          </a:p>
          <a:p>
            <a:endParaRPr lang="ja-JP" altLang="ja-JP" sz="1100" dirty="0" smtClean="0"/>
          </a:p>
          <a:p>
            <a:r>
              <a:rPr lang="ja-JP" altLang="en-US" sz="1400" dirty="0" smtClean="0"/>
              <a:t>■</a:t>
            </a:r>
            <a:r>
              <a:rPr lang="ja-JP" altLang="en-US" sz="1200" dirty="0" smtClean="0"/>
              <a:t>認知症地域支援・ケア向上推進事業</a:t>
            </a:r>
            <a:r>
              <a:rPr lang="ja-JP" altLang="ja-JP" sz="1400" dirty="0" smtClean="0"/>
              <a:t>　</a:t>
            </a:r>
            <a:r>
              <a:rPr lang="en-US" altLang="ja-JP" sz="1400" dirty="0" smtClean="0"/>
              <a:t> </a:t>
            </a:r>
            <a:r>
              <a:rPr lang="en-US" altLang="ja-JP" sz="1400" dirty="0" smtClean="0">
                <a:solidFill>
                  <a:srgbClr val="FF0000"/>
                </a:solidFill>
              </a:rPr>
              <a:t>6,802</a:t>
            </a:r>
            <a:r>
              <a:rPr lang="ja-JP" altLang="ja-JP" sz="1400" dirty="0" smtClean="0">
                <a:solidFill>
                  <a:srgbClr val="FF0000"/>
                </a:solidFill>
              </a:rPr>
              <a:t>千円</a:t>
            </a:r>
            <a:endParaRPr lang="ja-JP" altLang="en-US" sz="1400" dirty="0">
              <a:solidFill>
                <a:srgbClr val="FF0000"/>
              </a:solidFill>
            </a:endParaRPr>
          </a:p>
        </p:txBody>
      </p:sp>
      <p:sp>
        <p:nvSpPr>
          <p:cNvPr id="20"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23</a:t>
            </a:fld>
            <a:endParaRPr lang="ja-JP" altLang="en-US" sz="1600" dirty="0">
              <a:solidFill>
                <a:prstClr val="black"/>
              </a:solidFill>
            </a:endParaRPr>
          </a:p>
        </p:txBody>
      </p:sp>
    </p:spTree>
    <p:extLst>
      <p:ext uri="{BB962C8B-B14F-4D97-AF65-F5344CB8AC3E}">
        <p14:creationId xmlns:p14="http://schemas.microsoft.com/office/powerpoint/2010/main" val="420030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2480" y="620688"/>
            <a:ext cx="9283031" cy="60486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02784" y="116632"/>
            <a:ext cx="3097323"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a:solidFill>
                  <a:schemeClr val="tx1"/>
                </a:solidFill>
              </a:rPr>
              <a:t>＜標準額を超える協議</a:t>
            </a:r>
            <a:r>
              <a:rPr lang="ja-JP" altLang="en-US" dirty="0" smtClean="0">
                <a:solidFill>
                  <a:schemeClr val="tx1"/>
                </a:solidFill>
              </a:rPr>
              <a:t>の例</a:t>
            </a:r>
            <a:r>
              <a:rPr lang="ja-JP" altLang="en-US" dirty="0">
                <a:solidFill>
                  <a:schemeClr val="tx1"/>
                </a:solidFill>
              </a:rPr>
              <a:t>＞</a:t>
            </a:r>
            <a:endParaRPr lang="en-US" altLang="ja-JP" dirty="0">
              <a:solidFill>
                <a:schemeClr val="tx1"/>
              </a:solidFill>
            </a:endParaRPr>
          </a:p>
        </p:txBody>
      </p:sp>
      <p:sp>
        <p:nvSpPr>
          <p:cNvPr id="6" name="テキスト ボックス 5"/>
          <p:cNvSpPr txBox="1"/>
          <p:nvPr/>
        </p:nvSpPr>
        <p:spPr>
          <a:xfrm>
            <a:off x="584515" y="836712"/>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生活支援体制整備事業</a:t>
            </a:r>
            <a:endParaRPr kumimoji="1" lang="ja-JP" altLang="en-US" dirty="0"/>
          </a:p>
        </p:txBody>
      </p:sp>
      <p:sp>
        <p:nvSpPr>
          <p:cNvPr id="7" name="正方形/長方形 6"/>
          <p:cNvSpPr/>
          <p:nvPr/>
        </p:nvSpPr>
        <p:spPr>
          <a:xfrm>
            <a:off x="682300" y="1268761"/>
            <a:ext cx="8639185" cy="954107"/>
          </a:xfrm>
          <a:prstGeom prst="rect">
            <a:avLst/>
          </a:prstGeom>
        </p:spPr>
        <p:txBody>
          <a:bodyPr wrap="square">
            <a:spAutoFit/>
          </a:bodyPr>
          <a:lstStyle/>
          <a:p>
            <a:pPr marL="144000" indent="-457200"/>
            <a:r>
              <a:rPr lang="ja-JP" altLang="en-US" sz="1400" dirty="0" smtClean="0"/>
              <a:t>○日常</a:t>
            </a:r>
            <a:r>
              <a:rPr lang="ja-JP" altLang="en-US" sz="1400" dirty="0"/>
              <a:t>生活圏域の中にサブセンターやブランチなどを設置した小圏域を設定しており、生活支援コーディネーターや協議体を当該小圏域単位に配置</a:t>
            </a:r>
          </a:p>
          <a:p>
            <a:r>
              <a:rPr lang="ja-JP" altLang="en-US" sz="1400" dirty="0" smtClean="0"/>
              <a:t>○第２層</a:t>
            </a:r>
            <a:r>
              <a:rPr lang="ja-JP" altLang="en-US" sz="1400" dirty="0"/>
              <a:t>における生活支援</a:t>
            </a:r>
            <a:r>
              <a:rPr lang="ja-JP" altLang="en-US" sz="1400" dirty="0" smtClean="0"/>
              <a:t>コーディネーターに、専門職などを配置</a:t>
            </a:r>
            <a:endParaRPr lang="en-US" altLang="ja-JP" sz="1400" dirty="0" smtClean="0"/>
          </a:p>
          <a:p>
            <a:r>
              <a:rPr lang="ja-JP" altLang="en-US" sz="1400" dirty="0" smtClean="0"/>
              <a:t>○１つの日常生活圏域に生活支援コーディネーターや協議体を複数配置</a:t>
            </a:r>
            <a:endParaRPr lang="ja-JP" altLang="en-US" sz="1400" dirty="0"/>
          </a:p>
        </p:txBody>
      </p:sp>
      <p:sp>
        <p:nvSpPr>
          <p:cNvPr id="8" name="正方形/長方形 7"/>
          <p:cNvSpPr/>
          <p:nvPr/>
        </p:nvSpPr>
        <p:spPr>
          <a:xfrm>
            <a:off x="638924" y="4455116"/>
            <a:ext cx="8682561" cy="954107"/>
          </a:xfrm>
          <a:prstGeom prst="rect">
            <a:avLst/>
          </a:prstGeom>
        </p:spPr>
        <p:txBody>
          <a:bodyPr wrap="square">
            <a:spAutoFit/>
          </a:bodyPr>
          <a:lstStyle/>
          <a:p>
            <a:r>
              <a:rPr lang="ja-JP" altLang="en-US" sz="1400" dirty="0" smtClean="0"/>
              <a:t>○</a:t>
            </a:r>
            <a:r>
              <a:rPr lang="ja-JP" altLang="ja-JP" sz="1400" dirty="0" smtClean="0"/>
              <a:t>医療</a:t>
            </a:r>
            <a:r>
              <a:rPr lang="ja-JP" altLang="ja-JP" sz="1400" dirty="0"/>
              <a:t>機関数・介護事業者数が多いため、資源把握にかかる</a:t>
            </a:r>
            <a:r>
              <a:rPr lang="ja-JP" altLang="ja-JP" sz="1400" dirty="0" smtClean="0"/>
              <a:t>調査</a:t>
            </a:r>
            <a:r>
              <a:rPr lang="ja-JP" altLang="en-US" sz="1400" dirty="0" smtClean="0"/>
              <a:t>を重点的に実施</a:t>
            </a:r>
            <a:endParaRPr lang="en-US" altLang="ja-JP" sz="1400" dirty="0" smtClean="0"/>
          </a:p>
          <a:p>
            <a:r>
              <a:rPr lang="ja-JP" altLang="en-US" sz="1400" dirty="0" smtClean="0"/>
              <a:t>○</a:t>
            </a:r>
            <a:r>
              <a:rPr lang="ja-JP" altLang="ja-JP" sz="1400" dirty="0" smtClean="0"/>
              <a:t>医療</a:t>
            </a:r>
            <a:r>
              <a:rPr lang="ja-JP" altLang="ja-JP" sz="1400" dirty="0"/>
              <a:t>ニーズの高い要介護者が多く、在宅医療・介護連携に関する相談窓口を複数</a:t>
            </a:r>
            <a:r>
              <a:rPr lang="ja-JP" altLang="ja-JP" sz="1400" dirty="0" smtClean="0"/>
              <a:t>設置</a:t>
            </a:r>
            <a:r>
              <a:rPr lang="ja-JP" altLang="en-US" sz="1400" dirty="0" smtClean="0"/>
              <a:t>する必要がある</a:t>
            </a:r>
            <a:endParaRPr lang="en-US" altLang="ja-JP" sz="1400" dirty="0" smtClean="0"/>
          </a:p>
          <a:p>
            <a:pPr marL="180000" indent="-457200"/>
            <a:r>
              <a:rPr lang="ja-JP" altLang="en-US" sz="1400" dirty="0"/>
              <a:t>○多職種研修や普及啓発事業</a:t>
            </a:r>
            <a:r>
              <a:rPr lang="ja-JP" altLang="en-US" sz="1400" dirty="0" smtClean="0"/>
              <a:t>などについて、</a:t>
            </a:r>
            <a:r>
              <a:rPr lang="ja-JP" altLang="ja-JP" sz="1400" dirty="0" smtClean="0"/>
              <a:t>山</a:t>
            </a:r>
            <a:r>
              <a:rPr lang="ja-JP" altLang="ja-JP" sz="1400" dirty="0"/>
              <a:t>間部や離島等、会場へのアクセスが難しいために</a:t>
            </a:r>
            <a:r>
              <a:rPr lang="ja-JP" altLang="ja-JP" sz="1400" dirty="0" smtClean="0"/>
              <a:t>、</a:t>
            </a:r>
            <a:r>
              <a:rPr lang="ja-JP" altLang="en-US" sz="1400" dirty="0" smtClean="0"/>
              <a:t>通常以上に開催しなければならない</a:t>
            </a:r>
            <a:endParaRPr lang="ja-JP" altLang="ja-JP" sz="1400" strike="dblStrike" dirty="0"/>
          </a:p>
        </p:txBody>
      </p:sp>
      <p:sp>
        <p:nvSpPr>
          <p:cNvPr id="9" name="正方形/長方形 8"/>
          <p:cNvSpPr/>
          <p:nvPr/>
        </p:nvSpPr>
        <p:spPr>
          <a:xfrm>
            <a:off x="584514" y="6093296"/>
            <a:ext cx="8970997" cy="523220"/>
          </a:xfrm>
          <a:prstGeom prst="rect">
            <a:avLst/>
          </a:prstGeom>
        </p:spPr>
        <p:txBody>
          <a:bodyPr wrap="square">
            <a:spAutoFit/>
          </a:bodyPr>
          <a:lstStyle/>
          <a:p>
            <a:pPr marL="216000" indent="-457200"/>
            <a:r>
              <a:rPr lang="ja-JP" altLang="en-US" sz="1400" dirty="0"/>
              <a:t> </a:t>
            </a:r>
            <a:r>
              <a:rPr lang="ja-JP" altLang="en-US" sz="1400" dirty="0" smtClean="0"/>
              <a:t>○通常の地域ケア会議に加え、地域包括支援センターの後方支援等を行う基幹的機能を有するセンター等が、自らの担当地区以外の支援困難事例を検討する会議や多数の専門職が必要な会議を開催する場合</a:t>
            </a:r>
            <a:endParaRPr lang="en-US" altLang="ja-JP" sz="1400" dirty="0" smtClean="0"/>
          </a:p>
        </p:txBody>
      </p:sp>
      <p:sp>
        <p:nvSpPr>
          <p:cNvPr id="10" name="正方形/長方形 9"/>
          <p:cNvSpPr/>
          <p:nvPr/>
        </p:nvSpPr>
        <p:spPr>
          <a:xfrm>
            <a:off x="662523" y="2852937"/>
            <a:ext cx="8658962" cy="954107"/>
          </a:xfrm>
          <a:prstGeom prst="rect">
            <a:avLst/>
          </a:prstGeom>
        </p:spPr>
        <p:txBody>
          <a:bodyPr wrap="square">
            <a:spAutoFit/>
          </a:bodyPr>
          <a:lstStyle/>
          <a:p>
            <a:pPr marL="144000" indent="-457200"/>
            <a:r>
              <a:rPr lang="ja-JP" altLang="en-US" sz="1400" dirty="0"/>
              <a:t>○認知症初期集中支援チームについて、市町村の規模が大きく、かつ、施策の対象となる者が多く見込まれることが明らかな</a:t>
            </a:r>
            <a:r>
              <a:rPr lang="ja-JP" altLang="en-US" sz="1400" dirty="0" smtClean="0"/>
              <a:t>場合</a:t>
            </a:r>
            <a:endParaRPr lang="en-US" altLang="ja-JP" sz="1400" strike="dblStrike" dirty="0" smtClean="0"/>
          </a:p>
          <a:p>
            <a:pPr marL="144000" indent="-457200"/>
            <a:r>
              <a:rPr lang="ja-JP" altLang="en-US" sz="1400" dirty="0" smtClean="0"/>
              <a:t>○認知症地域支援推進員について、市町村の規模が大きく、かつ、地域での相談件数やサービス事業所等の数も多い場合</a:t>
            </a:r>
            <a:endParaRPr lang="ja-JP" altLang="en-US" sz="1400" dirty="0"/>
          </a:p>
        </p:txBody>
      </p:sp>
      <p:sp>
        <p:nvSpPr>
          <p:cNvPr id="11" name="テキスト ボックス 10"/>
          <p:cNvSpPr txBox="1"/>
          <p:nvPr/>
        </p:nvSpPr>
        <p:spPr>
          <a:xfrm>
            <a:off x="584515" y="2420888"/>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認知症施策推進</a:t>
            </a:r>
            <a:r>
              <a:rPr lang="ja-JP" altLang="en-US" dirty="0"/>
              <a:t>事業</a:t>
            </a:r>
            <a:endParaRPr kumimoji="1" lang="ja-JP" altLang="en-US" dirty="0"/>
          </a:p>
        </p:txBody>
      </p:sp>
      <p:sp>
        <p:nvSpPr>
          <p:cNvPr id="12" name="テキスト ボックス 11"/>
          <p:cNvSpPr txBox="1"/>
          <p:nvPr/>
        </p:nvSpPr>
        <p:spPr>
          <a:xfrm>
            <a:off x="584514" y="4005064"/>
            <a:ext cx="34875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在宅医療・介護連携推進事業</a:t>
            </a:r>
            <a:endParaRPr kumimoji="1" lang="ja-JP" altLang="en-US" dirty="0"/>
          </a:p>
        </p:txBody>
      </p:sp>
      <p:sp>
        <p:nvSpPr>
          <p:cNvPr id="13" name="テキスト ボックス 12"/>
          <p:cNvSpPr txBox="1"/>
          <p:nvPr/>
        </p:nvSpPr>
        <p:spPr>
          <a:xfrm>
            <a:off x="584515" y="5661248"/>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a:t>地域ケア</a:t>
            </a:r>
            <a:r>
              <a:rPr lang="ja-JP" altLang="en-US" dirty="0" smtClean="0"/>
              <a:t>会議推進</a:t>
            </a:r>
            <a:r>
              <a:rPr lang="ja-JP" altLang="en-US" dirty="0"/>
              <a:t>事業</a:t>
            </a:r>
            <a:endParaRPr kumimoji="1" lang="ja-JP" altLang="en-US" dirty="0"/>
          </a:p>
        </p:txBody>
      </p:sp>
      <p:sp>
        <p:nvSpPr>
          <p:cNvPr id="14"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24</a:t>
            </a:fld>
            <a:endParaRPr lang="ja-JP" altLang="en-US" sz="1600" dirty="0">
              <a:solidFill>
                <a:prstClr val="black"/>
              </a:solidFill>
            </a:endParaRPr>
          </a:p>
        </p:txBody>
      </p:sp>
    </p:spTree>
    <p:extLst>
      <p:ext uri="{BB962C8B-B14F-4D97-AF65-F5344CB8AC3E}">
        <p14:creationId xmlns:p14="http://schemas.microsoft.com/office/powerpoint/2010/main" val="1960571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497"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64" y="4857596"/>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61"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31"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14" y="5500493"/>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3"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48"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20" y="620690"/>
            <a:ext cx="9849544"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47" y="620690"/>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314084"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87"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41"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58"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3" y="4857596"/>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5"/>
            <a:ext cx="990600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01075" y="4869160"/>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17496" y="6453340"/>
            <a:ext cx="424322" cy="365125"/>
          </a:xfrm>
          <a:prstGeom prst="rect">
            <a:avLst/>
          </a:prstGeom>
          <a:noFill/>
          <a:ln>
            <a:miter lim="800000"/>
            <a:headEnd/>
            <a:tailEnd/>
          </a:ln>
        </p:spPr>
        <p:txBody>
          <a:bodyPr lIns="91413" tIns="45707" rIns="91413" bIns="45707" anchor="ctr"/>
          <a:lstStyle/>
          <a:p>
            <a:pPr algn="r">
              <a:defRPr/>
            </a:pPr>
            <a:endParaRPr lang="en-US" altLang="ja-JP" sz="1600" dirty="0">
              <a:solidFill>
                <a:srgbClr val="000000"/>
              </a:solidFill>
            </a:endParaRPr>
          </a:p>
        </p:txBody>
      </p:sp>
      <p:sp>
        <p:nvSpPr>
          <p:cNvPr id="48" name="正方形/長方形 47"/>
          <p:cNvSpPr/>
          <p:nvPr/>
        </p:nvSpPr>
        <p:spPr>
          <a:xfrm>
            <a:off x="9205134" y="5238224"/>
            <a:ext cx="268120" cy="26220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49"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25</a:t>
            </a:fld>
            <a:endParaRPr lang="ja-JP" altLang="en-US" sz="1600" dirty="0">
              <a:solidFill>
                <a:prstClr val="black"/>
              </a:solidFill>
            </a:endParaRPr>
          </a:p>
        </p:txBody>
      </p:sp>
    </p:spTree>
    <p:extLst>
      <p:ext uri="{BB962C8B-B14F-4D97-AF65-F5344CB8AC3E}">
        <p14:creationId xmlns:p14="http://schemas.microsoft.com/office/powerpoint/2010/main" val="1607811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30" y="0"/>
            <a:ext cx="9906000" cy="540000"/>
          </a:xfrm>
          <a:prstGeom prst="rect">
            <a:avLst/>
          </a:prstGeom>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生活</a:t>
            </a:r>
            <a:r>
              <a:rPr lang="ja-JP" altLang="en-US" sz="2400" b="1" spc="-150" dirty="0">
                <a:solidFill>
                  <a:prstClr val="white"/>
                </a:solidFill>
              </a:rPr>
              <a:t>支援・介護予防の体制整備におけるコーディネーター・協議体の役割</a:t>
            </a:r>
          </a:p>
        </p:txBody>
      </p:sp>
      <p:sp>
        <p:nvSpPr>
          <p:cNvPr id="27" name="正方形/長方形 26"/>
          <p:cNvSpPr/>
          <p:nvPr/>
        </p:nvSpPr>
        <p:spPr>
          <a:xfrm>
            <a:off x="423879"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⇒多様な関係主体間の定期的な情報共有及び連携・協働による取組を推進</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48" y="836712"/>
            <a:ext cx="9445625" cy="32760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a:solidFill>
                  <a:prstClr val="black"/>
                </a:solidFill>
                <a:latin typeface="HGSｺﾞｼｯｸM" panose="020B0600000000000000" pitchFamily="50" charset="-128"/>
                <a:ea typeface="HGSｺﾞｼｯｸM" panose="020B0600000000000000" pitchFamily="50" charset="-128"/>
              </a:rPr>
              <a:t>　　エリアとしては、第１層の市町村区域、第２層</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の日常生活圏域（中学校区域等）が</a:t>
            </a:r>
            <a:r>
              <a:rPr lang="ja-JP" altLang="en-US" sz="1400" dirty="0">
                <a:solidFill>
                  <a:prstClr val="black"/>
                </a:solidFill>
                <a:latin typeface="HGSｺﾞｼｯｸM" panose="020B0600000000000000" pitchFamily="50" charset="-128"/>
                <a:ea typeface="HGSｺﾞｼｯｸM" panose="020B0600000000000000" pitchFamily="50" charset="-128"/>
              </a:rPr>
              <a:t>あり、平成</a:t>
            </a:r>
            <a:r>
              <a:rPr lang="en-US" altLang="ja-JP" sz="1400" dirty="0">
                <a:solidFill>
                  <a:prstClr val="black"/>
                </a:solidFill>
                <a:latin typeface="HGSｺﾞｼｯｸM" panose="020B0600000000000000" pitchFamily="50" charset="-128"/>
                <a:ea typeface="HGSｺﾞｼｯｸM" panose="020B0600000000000000" pitchFamily="50" charset="-128"/>
              </a:rPr>
              <a:t>26</a:t>
            </a:r>
            <a:r>
              <a:rPr lang="ja-JP" altLang="en-US" sz="1400" dirty="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a:solidFill>
                  <a:prstClr val="black"/>
                </a:solidFill>
                <a:latin typeface="HGSｺﾞｼｯｸM" panose="020B0600000000000000" pitchFamily="50" charset="-128"/>
                <a:ea typeface="HGSｺﾞｼｯｸM" panose="020B0600000000000000" pitchFamily="50" charset="-128"/>
              </a:rPr>
              <a:t>29</a:t>
            </a:r>
            <a:r>
              <a:rPr lang="ja-JP" altLang="en-US" sz="1400" dirty="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①　第１層　市町村区域で、主に資源開発（不足するサービスや担い手の創出・養成、活動する場の確保）中心</a:t>
            </a: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②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日常生活圏域（中学校区域等）で</a:t>
            </a:r>
            <a:r>
              <a:rPr lang="ja-JP" altLang="en-US" sz="1200" dirty="0">
                <a:solidFill>
                  <a:prstClr val="black"/>
                </a:solidFill>
                <a:latin typeface="HGSｺﾞｼｯｸM" panose="020B0600000000000000" pitchFamily="50" charset="-128"/>
                <a:ea typeface="HGSｺﾞｼｯｸM" panose="020B0600000000000000" pitchFamily="50" charset="-128"/>
              </a:rPr>
              <a:t>、第１層の機能の下で具体的な活動を展開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a:t>
            </a:r>
            <a:r>
              <a:rPr lang="ja-JP" altLang="en-US" sz="1200" dirty="0" smtClean="0">
                <a:solidFill>
                  <a:prstClr val="black"/>
                </a:solidFill>
                <a:latin typeface="HGSｺﾞｼｯｸM" panose="020B0600000000000000" pitchFamily="50" charset="-128"/>
                <a:ea typeface="HGSｺﾞｼｯｸM" panose="020B0600000000000000" pitchFamily="50" charset="-128"/>
              </a:rPr>
              <a:t>支援・介護予防サービス</a:t>
            </a:r>
            <a:r>
              <a:rPr lang="ja-JP" altLang="en-US" sz="1200" dirty="0">
                <a:solidFill>
                  <a:prstClr val="black"/>
                </a:solidFill>
                <a:latin typeface="HGSｺﾞｼｯｸM" panose="020B0600000000000000" pitchFamily="50" charset="-128"/>
                <a:ea typeface="HGSｺﾞｼｯｸM" panose="020B0600000000000000" pitchFamily="50" charset="-128"/>
              </a:rPr>
              <a:t>の事業主体で、利用者と提供者を</a:t>
            </a:r>
            <a:r>
              <a:rPr lang="ja-JP" altLang="en-US" sz="1200" dirty="0" smtClean="0">
                <a:solidFill>
                  <a:prstClr val="black"/>
                </a:solidFill>
                <a:latin typeface="HGSｺﾞｼｯｸM" panose="020B0600000000000000" pitchFamily="50" charset="-128"/>
                <a:ea typeface="HGSｺﾞｼｯｸM" panose="020B0600000000000000" pitchFamily="50" charset="-128"/>
              </a:rPr>
              <a:t>マッチング</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する</a:t>
            </a:r>
            <a:r>
              <a:rPr lang="ja-JP" altLang="en-US" sz="1200" dirty="0">
                <a:solidFill>
                  <a:prstClr val="black"/>
                </a:solidFill>
                <a:latin typeface="HGSｺﾞｼｯｸM" panose="020B0600000000000000" pitchFamily="50" charset="-128"/>
                <a:ea typeface="HGSｺﾞｼｯｸM" panose="020B0600000000000000" pitchFamily="50" charset="-128"/>
              </a:rPr>
              <a:t>機能</a:t>
            </a:r>
            <a:r>
              <a:rPr lang="ja-JP" altLang="en-US" sz="1200" dirty="0" smtClean="0">
                <a:solidFill>
                  <a:prstClr val="black"/>
                </a:solidFill>
                <a:latin typeface="HGSｺﾞｼｯｸM" panose="020B0600000000000000" pitchFamily="50" charset="-128"/>
                <a:ea typeface="HGSｺﾞｼｯｸM" panose="020B0600000000000000" pitchFamily="50" charset="-128"/>
              </a:rPr>
              <a:t>がある</a:t>
            </a:r>
            <a:r>
              <a:rPr lang="ja-JP" altLang="en-US" sz="1200" dirty="0">
                <a:solidFill>
                  <a:prstClr val="black"/>
                </a:solidFill>
                <a:latin typeface="HGSｺﾞｼｯｸM" panose="020B0600000000000000" pitchFamily="50" charset="-128"/>
                <a:ea typeface="HGSｺﾞｼｯｸM" panose="020B0600000000000000" pitchFamily="50" charset="-128"/>
              </a:rPr>
              <a:t>が、これは本事業の対象外</a:t>
            </a:r>
          </a:p>
        </p:txBody>
      </p:sp>
      <p:sp>
        <p:nvSpPr>
          <p:cNvPr id="9" name="正方形/長方形 8"/>
          <p:cNvSpPr/>
          <p:nvPr/>
        </p:nvSpPr>
        <p:spPr>
          <a:xfrm>
            <a:off x="533711"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資　源　開　発</a:t>
            </a:r>
          </a:p>
        </p:txBody>
      </p:sp>
      <p:sp>
        <p:nvSpPr>
          <p:cNvPr id="10" name="正方形/長方形 9"/>
          <p:cNvSpPr/>
          <p:nvPr/>
        </p:nvSpPr>
        <p:spPr>
          <a:xfrm>
            <a:off x="3587138" y="1700808"/>
            <a:ext cx="3069357"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ネットワーク構築</a:t>
            </a:r>
          </a:p>
        </p:txBody>
      </p:sp>
      <p:sp>
        <p:nvSpPr>
          <p:cNvPr id="13" name="正方形/長方形 12"/>
          <p:cNvSpPr/>
          <p:nvPr/>
        </p:nvSpPr>
        <p:spPr>
          <a:xfrm>
            <a:off x="54105" y="836712"/>
            <a:ext cx="374735"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介護予防の基盤整備に向けた取組</a:t>
            </a:r>
          </a:p>
        </p:txBody>
      </p:sp>
      <p:sp>
        <p:nvSpPr>
          <p:cNvPr id="30" name="正方形/長方形 29"/>
          <p:cNvSpPr/>
          <p:nvPr/>
        </p:nvSpPr>
        <p:spPr>
          <a:xfrm>
            <a:off x="533711"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など　</a:t>
            </a:r>
          </a:p>
        </p:txBody>
      </p:sp>
      <p:sp>
        <p:nvSpPr>
          <p:cNvPr id="31" name="正方形/長方形 30"/>
          <p:cNvSpPr/>
          <p:nvPr/>
        </p:nvSpPr>
        <p:spPr>
          <a:xfrm>
            <a:off x="3587138" y="2060808"/>
            <a:ext cx="3069357" cy="757680"/>
          </a:xfrm>
          <a:prstGeom prst="rect">
            <a:avLst/>
          </a:prstGeom>
        </p:spPr>
        <p:style>
          <a:lnRef idx="2">
            <a:schemeClr val="accent1"/>
          </a:lnRef>
          <a:fillRef idx="1">
            <a:schemeClr val="lt1"/>
          </a:fillRef>
          <a:effectRef idx="0">
            <a:schemeClr val="accent1"/>
          </a:effectRef>
          <a:fontRef idx="minor">
            <a:schemeClr val="dk1"/>
          </a:fontRef>
        </p:style>
        <p:txBody>
          <a:bodyPr rIns="54000"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サービス提供主体間の連携の</a:t>
            </a:r>
            <a:r>
              <a:rPr lang="ja-JP" altLang="en-US" sz="1100" dirty="0" smtClean="0">
                <a:solidFill>
                  <a:prstClr val="black"/>
                </a:solidFill>
                <a:latin typeface="ＭＳ ゴシック" panose="020B0609070205080204" pitchFamily="49" charset="-128"/>
                <a:ea typeface="ＭＳ ゴシック" panose="020B0609070205080204" pitchFamily="49" charset="-128"/>
              </a:rPr>
              <a:t>体制づくり</a:t>
            </a:r>
            <a:r>
              <a:rPr lang="ja-JP" altLang="en-US" sz="1100" dirty="0">
                <a:solidFill>
                  <a:prstClr val="black"/>
                </a:solidFill>
                <a:latin typeface="ＭＳ ゴシック" panose="020B0609070205080204" pitchFamily="49" charset="-128"/>
                <a:ea typeface="ＭＳ ゴシック" panose="020B0609070205080204" pitchFamily="49" charset="-128"/>
              </a:rPr>
              <a:t>　など　</a:t>
            </a:r>
          </a:p>
        </p:txBody>
      </p:sp>
      <p:grpSp>
        <p:nvGrpSpPr>
          <p:cNvPr id="42" name="グループ化 41"/>
          <p:cNvGrpSpPr/>
          <p:nvPr/>
        </p:nvGrpSpPr>
        <p:grpSpPr>
          <a:xfrm>
            <a:off x="588076" y="5214975"/>
            <a:ext cx="9164076"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民間企業</a:t>
              </a:r>
            </a:p>
          </p:txBody>
        </p:sp>
        <p:sp>
          <p:nvSpPr>
            <p:cNvPr id="36" name="円/楕円 35"/>
            <p:cNvSpPr/>
            <p:nvPr/>
          </p:nvSpPr>
          <p:spPr>
            <a:xfrm>
              <a:off x="5660144" y="3079071"/>
              <a:ext cx="1876063" cy="372451"/>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ボランティア</a:t>
              </a: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ＮＰＯ</a:t>
              </a: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協同組合</a:t>
              </a:r>
            </a:p>
          </p:txBody>
        </p:sp>
        <p:sp>
          <p:nvSpPr>
            <p:cNvPr id="40" name="円/楕円 39"/>
            <p:cNvSpPr/>
            <p:nvPr/>
          </p:nvSpPr>
          <p:spPr>
            <a:xfrm>
              <a:off x="7686596" y="3067552"/>
              <a:ext cx="1698251" cy="40684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社会福祉法人</a:t>
              </a:r>
            </a:p>
          </p:txBody>
        </p:sp>
      </p:grpSp>
      <p:sp>
        <p:nvSpPr>
          <p:cNvPr id="43" name="正方形/長方形 42"/>
          <p:cNvSpPr/>
          <p:nvPr/>
        </p:nvSpPr>
        <p:spPr>
          <a:xfrm>
            <a:off x="571167"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white"/>
                </a:solidFill>
                <a:latin typeface="HG丸ｺﾞｼｯｸM-PRO" panose="020F0600000000000000" pitchFamily="50" charset="-128"/>
                <a:ea typeface="HG丸ｺﾞｼｯｸM-PRO" panose="020F0600000000000000" pitchFamily="50" charset="-128"/>
              </a:rPr>
              <a:t>生活支援・介護予防サービスの多様な関係主体の参画例</a:t>
            </a:r>
          </a:p>
        </p:txBody>
      </p:sp>
      <p:sp>
        <p:nvSpPr>
          <p:cNvPr id="14" name="加算記号 13"/>
          <p:cNvSpPr/>
          <p:nvPr/>
        </p:nvSpPr>
        <p:spPr>
          <a:xfrm>
            <a:off x="4935544" y="4107515"/>
            <a:ext cx="432256"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39" y="5949280"/>
            <a:ext cx="9112845" cy="738664"/>
          </a:xfrm>
          <a:prstGeom prst="rect">
            <a:avLst/>
          </a:prstGeom>
          <a:noFill/>
        </p:spPr>
        <p:txBody>
          <a:bodyPr wrap="square" rtlCol="0">
            <a:spAutoFit/>
          </a:bodyPr>
          <a:lstStyle/>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１　これらの取組については、平成２６年度予算においても先行的に取り組めるよう５億円を計上。</a:t>
            </a:r>
            <a:endParaRPr lang="en-US" altLang="ja-JP" sz="1400" dirty="0">
              <a:solidFill>
                <a:prstClr val="black"/>
              </a:solidFill>
              <a:latin typeface="ＭＳ Ｐゴシック"/>
            </a:endParaRPr>
          </a:p>
          <a:p>
            <a:pPr marL="252000" indent="-457200"/>
            <a:r>
              <a:rPr lang="en-US" altLang="ja-JP" sz="1400" dirty="0">
                <a:solidFill>
                  <a:prstClr val="black"/>
                </a:solidFill>
                <a:latin typeface="ＭＳ Ｐゴシック"/>
              </a:rPr>
              <a:t>※</a:t>
            </a:r>
            <a:r>
              <a:rPr lang="ja-JP" altLang="en-US" sz="1400" dirty="0">
                <a:solidFill>
                  <a:prstClr val="black"/>
                </a:solidFill>
                <a:latin typeface="ＭＳ Ｐゴシック"/>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p>
        </p:txBody>
      </p:sp>
      <p:sp>
        <p:nvSpPr>
          <p:cNvPr id="2" name="大かっこ 1"/>
          <p:cNvSpPr/>
          <p:nvPr/>
        </p:nvSpPr>
        <p:spPr>
          <a:xfrm>
            <a:off x="797101"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 name="正方形/長方形 2"/>
          <p:cNvSpPr/>
          <p:nvPr/>
        </p:nvSpPr>
        <p:spPr>
          <a:xfrm>
            <a:off x="9462221" y="5443809"/>
            <a:ext cx="268120"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33" name="正方形/長方形 32"/>
          <p:cNvSpPr/>
          <p:nvPr/>
        </p:nvSpPr>
        <p:spPr>
          <a:xfrm>
            <a:off x="6714273" y="1700848"/>
            <a:ext cx="3016073"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ニーズと取組のマッチング</a:t>
            </a:r>
          </a:p>
        </p:txBody>
      </p:sp>
      <p:sp>
        <p:nvSpPr>
          <p:cNvPr id="32" name="正方形/長方形 31"/>
          <p:cNvSpPr/>
          <p:nvPr/>
        </p:nvSpPr>
        <p:spPr>
          <a:xfrm>
            <a:off x="6714273" y="2060808"/>
            <a:ext cx="3037880"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地域の支援ニーズとサービス提供主体の活動をマッチング</a:t>
            </a: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5"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26</a:t>
            </a:fld>
            <a:endParaRPr lang="ja-JP" altLang="en-US" sz="1600" dirty="0">
              <a:solidFill>
                <a:prstClr val="black"/>
              </a:solidFill>
            </a:endParaRPr>
          </a:p>
        </p:txBody>
      </p:sp>
    </p:spTree>
    <p:extLst>
      <p:ext uri="{BB962C8B-B14F-4D97-AF65-F5344CB8AC3E}">
        <p14:creationId xmlns:p14="http://schemas.microsoft.com/office/powerpoint/2010/main" val="2249012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467" y="908721"/>
            <a:ext cx="9673075" cy="1656183"/>
          </a:xfrm>
          <a:ln w="19050">
            <a:solidFill>
              <a:schemeClr val="tx1"/>
            </a:solidFill>
          </a:ln>
        </p:spPr>
        <p:txBody>
          <a:bodyPr>
            <a:normAutofit/>
          </a:bodyPr>
          <a:lstStyle/>
          <a:p>
            <a:pPr marL="0" indent="0">
              <a:buNone/>
            </a:pPr>
            <a:endParaRPr lang="en-US" altLang="ja-JP" sz="1600" dirty="0" smtClean="0"/>
          </a:p>
          <a:p>
            <a:pPr marL="0" indent="0">
              <a:buNone/>
            </a:pPr>
            <a:r>
              <a:rPr lang="ja-JP" altLang="en-US" sz="1600" dirty="0" smtClean="0"/>
              <a:t>○市町村全域において実施する必要はなく、地域を限定してモデル的に取り組むことも可能。</a:t>
            </a:r>
            <a:endParaRPr lang="en-US" altLang="ja-JP" sz="1600" dirty="0" smtClean="0"/>
          </a:p>
          <a:p>
            <a:pPr marL="0" indent="0">
              <a:buNone/>
            </a:pPr>
            <a:r>
              <a:rPr lang="ja-JP" altLang="en-US" sz="1600" dirty="0" smtClean="0"/>
              <a:t>○当初はコーディネーターや協議体が配置、設置されていなくとも、活用が可能。</a:t>
            </a:r>
            <a:endParaRPr lang="en-US" altLang="ja-JP" sz="1600" dirty="0" smtClean="0"/>
          </a:p>
          <a:p>
            <a:pPr marL="0" indent="0">
              <a:buNone/>
            </a:pPr>
            <a:r>
              <a:rPr kumimoji="1" lang="ja-JP" altLang="en-US" sz="1600" dirty="0" smtClean="0"/>
              <a:t>○協議体の機能を有するような既存の会議等も積極的に活用しつつ、最低限必要なメンバーで協議体を立ち上げ、徐々にメンバーを増やしていくなどといった方法も有効。</a:t>
            </a:r>
            <a:endParaRPr kumimoji="1" lang="ja-JP" altLang="en-US" sz="1600" dirty="0"/>
          </a:p>
        </p:txBody>
      </p:sp>
      <p:sp>
        <p:nvSpPr>
          <p:cNvPr id="4" name="コンテンツ プレースホルダー 2"/>
          <p:cNvSpPr txBox="1">
            <a:spLocks/>
          </p:cNvSpPr>
          <p:nvPr/>
        </p:nvSpPr>
        <p:spPr>
          <a:xfrm>
            <a:off x="116467" y="2996952"/>
            <a:ext cx="9673075" cy="3312368"/>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○協議体の設置に向けた生活支援・介護予防サービスの充実に関する研究会等の立ち上げや開催に係る経費</a:t>
            </a: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　　</a:t>
            </a:r>
            <a:r>
              <a:rPr lang="ja-JP" altLang="en-US" sz="1200" dirty="0" smtClean="0">
                <a:solidFill>
                  <a:prstClr val="black"/>
                </a:solidFill>
              </a:rPr>
              <a:t>研究会等出席に係る謝金（報償費）</a:t>
            </a:r>
            <a:r>
              <a:rPr lang="ja-JP" altLang="en-US" sz="1200" dirty="0">
                <a:solidFill>
                  <a:prstClr val="black"/>
                </a:solidFill>
              </a:rPr>
              <a:t>、</a:t>
            </a:r>
            <a:r>
              <a:rPr lang="ja-JP" altLang="en-US" sz="1200" dirty="0" smtClean="0">
                <a:solidFill>
                  <a:prstClr val="black"/>
                </a:solidFill>
              </a:rPr>
              <a:t>開催調整に係る旅費、資料印刷費（印刷製本費）、会場借上料（使用料及び賃借料）　等</a:t>
            </a:r>
            <a:endParaRPr lang="en-US" altLang="ja-JP" sz="1200" dirty="0" smtClean="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○研究会や協議体等が中心となって実施する地域</a:t>
            </a:r>
            <a:r>
              <a:rPr lang="ja-JP" altLang="en-US" sz="1600" dirty="0">
                <a:solidFill>
                  <a:prstClr val="black"/>
                </a:solidFill>
              </a:rPr>
              <a:t>資源の実態調査等の情報</a:t>
            </a:r>
            <a:r>
              <a:rPr lang="ja-JP" altLang="en-US" sz="1600" dirty="0" smtClean="0">
                <a:solidFill>
                  <a:prstClr val="black"/>
                </a:solidFill>
              </a:rPr>
              <a:t>収集に係る経費</a:t>
            </a:r>
            <a:endParaRPr lang="en-US" altLang="ja-JP" sz="1600" dirty="0">
              <a:solidFill>
                <a:prstClr val="black"/>
              </a:solidFill>
            </a:endParaRPr>
          </a:p>
          <a:p>
            <a:pPr marL="0" indent="0">
              <a:buFont typeface="Arial" panose="020B0604020202020204" pitchFamily="34" charset="0"/>
              <a:buNone/>
            </a:pPr>
            <a:r>
              <a:rPr lang="ja-JP" altLang="en-US" sz="1600" dirty="0">
                <a:solidFill>
                  <a:prstClr val="black"/>
                </a:solidFill>
              </a:rPr>
              <a:t>　　</a:t>
            </a:r>
            <a:r>
              <a:rPr lang="ja-JP" altLang="en-US" sz="1200" dirty="0">
                <a:solidFill>
                  <a:prstClr val="black"/>
                </a:solidFill>
              </a:rPr>
              <a:t>調査様式印刷費（印刷製本費）、調査様式郵送料（通信運搬費）、調査に係る委託料　等</a:t>
            </a:r>
            <a:endParaRPr lang="en-US" altLang="ja-JP" sz="1200" dirty="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a:t>
            </a:r>
            <a:r>
              <a:rPr lang="ja-JP" altLang="en-US" sz="1600" dirty="0">
                <a:solidFill>
                  <a:prstClr val="black"/>
                </a:solidFill>
              </a:rPr>
              <a:t>生活支援・介護予防サービスに係るボランティア等の担い手に対する研修等実施に</a:t>
            </a:r>
            <a:r>
              <a:rPr lang="ja-JP" altLang="en-US" sz="1600" dirty="0" smtClean="0">
                <a:solidFill>
                  <a:prstClr val="black"/>
                </a:solidFill>
              </a:rPr>
              <a:t>係る経費</a:t>
            </a:r>
            <a:endParaRPr lang="en-US" altLang="ja-JP" sz="1600" dirty="0">
              <a:solidFill>
                <a:prstClr val="black"/>
              </a:solidFill>
            </a:endParaRPr>
          </a:p>
          <a:p>
            <a:pPr marL="0" indent="0">
              <a:buFont typeface="Arial" panose="020B0604020202020204" pitchFamily="34" charset="0"/>
              <a:buNone/>
            </a:pPr>
            <a:r>
              <a:rPr lang="ja-JP" altLang="en-US" sz="1600" dirty="0">
                <a:solidFill>
                  <a:prstClr val="black"/>
                </a:solidFill>
              </a:rPr>
              <a:t>　　</a:t>
            </a:r>
            <a:r>
              <a:rPr lang="ja-JP" altLang="en-US" sz="1200" dirty="0">
                <a:solidFill>
                  <a:prstClr val="black"/>
                </a:solidFill>
              </a:rPr>
              <a:t>研修の講師謝金（報償費）、研修調整に係る旅費、資料印刷費（印刷製本費）、会場借上料（使用料及び賃借料）　等</a:t>
            </a:r>
            <a:endParaRPr lang="en-US" altLang="ja-JP" sz="1200" dirty="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spcBef>
                <a:spcPts val="0"/>
              </a:spcBef>
              <a:buFont typeface="Arial" panose="020B0604020202020204" pitchFamily="34" charset="0"/>
              <a:buNone/>
            </a:pPr>
            <a:r>
              <a:rPr lang="ja-JP" altLang="en-US" sz="1600" dirty="0" smtClean="0">
                <a:solidFill>
                  <a:prstClr val="black"/>
                </a:solidFill>
              </a:rPr>
              <a:t>○コーディネーターの配置及び活動に係る経費や協議体の開催に係る経費</a:t>
            </a:r>
            <a:endParaRPr lang="en-US" altLang="ja-JP" sz="1600" dirty="0">
              <a:solidFill>
                <a:prstClr val="black"/>
              </a:solidFill>
            </a:endParaRPr>
          </a:p>
          <a:p>
            <a:pPr marL="0" indent="0">
              <a:spcBef>
                <a:spcPts val="0"/>
              </a:spcBef>
              <a:buFont typeface="Arial" panose="020B0604020202020204" pitchFamily="34" charset="0"/>
              <a:buNone/>
            </a:pPr>
            <a:endParaRPr lang="en-US" altLang="ja-JP" sz="1200" dirty="0">
              <a:solidFill>
                <a:prstClr val="black"/>
              </a:solidFill>
            </a:endParaRPr>
          </a:p>
          <a:p>
            <a:pPr marL="0" indent="0">
              <a:buFont typeface="Arial" panose="020B0604020202020204" pitchFamily="34" charset="0"/>
              <a:buNone/>
            </a:pPr>
            <a:endParaRPr lang="ja-JP" altLang="en-US" sz="1600" dirty="0" smtClean="0">
              <a:solidFill>
                <a:prstClr val="black"/>
              </a:solidFill>
            </a:endParaRPr>
          </a:p>
          <a:p>
            <a:pPr marL="0" indent="0">
              <a:buFont typeface="Arial" panose="020B0604020202020204" pitchFamily="34" charset="0"/>
              <a:buNone/>
            </a:pPr>
            <a:endParaRPr lang="ja-JP" altLang="en-US" sz="1600" dirty="0">
              <a:solidFill>
                <a:prstClr val="black"/>
              </a:solidFill>
            </a:endParaRPr>
          </a:p>
        </p:txBody>
      </p:sp>
      <p:sp>
        <p:nvSpPr>
          <p:cNvPr id="5" name="角丸四角形 4"/>
          <p:cNvSpPr/>
          <p:nvPr/>
        </p:nvSpPr>
        <p:spPr>
          <a:xfrm>
            <a:off x="116467" y="692696"/>
            <a:ext cx="1794199"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前提</a:t>
            </a:r>
            <a:endParaRPr lang="ja-JP" altLang="en-US" b="1" dirty="0">
              <a:solidFill>
                <a:prstClr val="black"/>
              </a:solidFill>
            </a:endParaRPr>
          </a:p>
        </p:txBody>
      </p:sp>
      <p:sp>
        <p:nvSpPr>
          <p:cNvPr id="8" name="正方形/長方形 7"/>
          <p:cNvSpPr/>
          <p:nvPr/>
        </p:nvSpPr>
        <p:spPr bwMode="gray">
          <a:xfrm>
            <a:off x="15808" y="44625"/>
            <a:ext cx="9773730"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prstClr val="white"/>
                </a:solidFill>
                <a:latin typeface="ＭＳ Ｐゴシック"/>
              </a:rPr>
              <a:t>生活支援・介護予防サービスの基盤整備事業</a:t>
            </a:r>
            <a:r>
              <a:rPr lang="ja-JP" altLang="en-US" sz="2400" b="1" dirty="0" smtClean="0">
                <a:solidFill>
                  <a:prstClr val="white"/>
                </a:solidFill>
                <a:latin typeface="ＭＳ Ｐゴシック"/>
              </a:rPr>
              <a:t>の活用例（案）</a:t>
            </a:r>
            <a:endParaRPr lang="ja-JP" altLang="en-US" sz="1600" b="1" dirty="0">
              <a:solidFill>
                <a:prstClr val="white"/>
              </a:solidFill>
              <a:latin typeface="ＭＳ Ｐゴシック"/>
            </a:endParaRPr>
          </a:p>
        </p:txBody>
      </p:sp>
      <p:sp>
        <p:nvSpPr>
          <p:cNvPr id="9" name="角丸四角形 8"/>
          <p:cNvSpPr/>
          <p:nvPr/>
        </p:nvSpPr>
        <p:spPr>
          <a:xfrm>
            <a:off x="116467" y="2780928"/>
            <a:ext cx="1794199"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活用</a:t>
            </a:r>
            <a:r>
              <a:rPr lang="ja-JP" altLang="en-US" b="1" dirty="0" smtClean="0">
                <a:solidFill>
                  <a:prstClr val="black"/>
                </a:solidFill>
              </a:rPr>
              <a:t>例</a:t>
            </a:r>
            <a:endParaRPr lang="ja-JP" altLang="en-US" b="1" dirty="0">
              <a:solidFill>
                <a:prstClr val="black"/>
              </a:solidFill>
            </a:endParaRPr>
          </a:p>
        </p:txBody>
      </p:sp>
      <p:sp>
        <p:nvSpPr>
          <p:cNvPr id="7"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prstClr val="black"/>
                </a:solidFill>
              </a:rPr>
              <a:pPr/>
              <a:t>27</a:t>
            </a:fld>
            <a:endParaRPr lang="ja-JP" altLang="en-US" sz="1600" dirty="0">
              <a:solidFill>
                <a:prstClr val="black"/>
              </a:solidFill>
            </a:endParaRPr>
          </a:p>
        </p:txBody>
      </p:sp>
    </p:spTree>
    <p:extLst>
      <p:ext uri="{BB962C8B-B14F-4D97-AF65-F5344CB8AC3E}">
        <p14:creationId xmlns:p14="http://schemas.microsoft.com/office/powerpoint/2010/main" val="165586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49583" y="3115"/>
            <a:ext cx="8695909" cy="4735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prstClr val="black"/>
                </a:solidFill>
                <a:latin typeface="+mj-ea"/>
                <a:ea typeface="+mj-ea"/>
              </a:rPr>
              <a:t>生活支援・介護予防サービスの</a:t>
            </a:r>
            <a:r>
              <a:rPr lang="ja-JP" altLang="en-US" sz="2400" b="1" dirty="0">
                <a:solidFill>
                  <a:prstClr val="black"/>
                </a:solidFill>
                <a:latin typeface="+mj-ea"/>
                <a:ea typeface="+mj-ea"/>
              </a:rPr>
              <a:t>分類</a:t>
            </a:r>
            <a:r>
              <a:rPr lang="ja-JP" altLang="en-US" sz="2400" b="1" dirty="0" smtClean="0">
                <a:solidFill>
                  <a:prstClr val="black"/>
                </a:solidFill>
                <a:latin typeface="+mj-ea"/>
                <a:ea typeface="+mj-ea"/>
              </a:rPr>
              <a:t>と活用例</a:t>
            </a:r>
            <a:endParaRPr lang="ja-JP" altLang="en-US" sz="2400" b="1" dirty="0">
              <a:solidFill>
                <a:prstClr val="black"/>
              </a:solidFill>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1299412682"/>
              </p:ext>
            </p:extLst>
          </p:nvPr>
        </p:nvGraphicFramePr>
        <p:xfrm>
          <a:off x="92028" y="548680"/>
          <a:ext cx="9700303" cy="5617186"/>
        </p:xfrm>
        <a:graphic>
          <a:graphicData uri="http://schemas.openxmlformats.org/drawingml/2006/table">
            <a:tbl>
              <a:tblPr firstRow="1" bandRow="1">
                <a:tableStyleId>{5C22544A-7EE6-4342-B048-85BDC9FD1C3A}</a:tableStyleId>
              </a:tblPr>
              <a:tblGrid>
                <a:gridCol w="1335980"/>
                <a:gridCol w="1235034"/>
                <a:gridCol w="1235034"/>
                <a:gridCol w="1162801"/>
                <a:gridCol w="1236796"/>
                <a:gridCol w="1236796"/>
                <a:gridCol w="1236796"/>
                <a:gridCol w="1021066"/>
              </a:tblGrid>
              <a:tr h="574354">
                <a:tc>
                  <a:txBody>
                    <a:bodyPr/>
                    <a:lstStyle/>
                    <a:p>
                      <a:pPr algn="l"/>
                      <a:r>
                        <a:rPr kumimoji="1" lang="ja-JP" altLang="en-US" sz="1200" dirty="0" smtClean="0">
                          <a:latin typeface="+mn-ea"/>
                          <a:ea typeface="+mn-ea"/>
                        </a:rPr>
                        <a:t>サービスの分類</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サービス事業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一般介護予防</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任意事業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市町村実施</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民間市場</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地域の</a:t>
                      </a:r>
                      <a:endParaRPr kumimoji="1" lang="en-US" altLang="ja-JP" sz="1200" dirty="0" smtClean="0">
                        <a:latin typeface="+mn-ea"/>
                        <a:ea typeface="+mn-ea"/>
                      </a:endParaRPr>
                    </a:p>
                    <a:p>
                      <a:pPr algn="ctr"/>
                      <a:r>
                        <a:rPr kumimoji="1" lang="ja-JP" altLang="en-US" sz="1200" dirty="0" smtClean="0">
                          <a:latin typeface="+mn-ea"/>
                          <a:ea typeface="+mn-ea"/>
                        </a:rPr>
                        <a:t>助け合い</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備　考</a:t>
                      </a:r>
                      <a:endParaRPr kumimoji="1" lang="ja-JP" altLang="en-US" sz="1200" dirty="0">
                        <a:latin typeface="+mn-ea"/>
                        <a:ea typeface="+mn-ea"/>
                      </a:endParaRPr>
                    </a:p>
                  </a:txBody>
                  <a:tcPr marL="99060" marR="99060" anchor="ctr"/>
                </a:tc>
              </a:tr>
              <a:tr h="842030">
                <a:tc>
                  <a:txBody>
                    <a:bodyPr/>
                    <a:lstStyle/>
                    <a:p>
                      <a:r>
                        <a:rPr kumimoji="1" lang="ja-JP" altLang="en-US" sz="1200" b="1" dirty="0" smtClean="0">
                          <a:latin typeface="+mn-ea"/>
                          <a:ea typeface="+mn-ea"/>
                        </a:rPr>
                        <a:t>①介護者支援</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②家事援助</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pPr algn="l" fontAlgn="auto">
                        <a:spcBef>
                          <a:spcPts val="0"/>
                        </a:spcBef>
                        <a:spcAft>
                          <a:spcPts val="0"/>
                        </a:spcAft>
                      </a:pPr>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③交流サロン</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④外出支援</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32682">
                <a:tc>
                  <a:txBody>
                    <a:bodyPr/>
                    <a:lstStyle/>
                    <a:p>
                      <a:r>
                        <a:rPr kumimoji="1" lang="ja-JP" altLang="en-US" sz="1200" b="1" dirty="0" smtClean="0">
                          <a:latin typeface="+mn-ea"/>
                          <a:ea typeface="+mn-ea"/>
                        </a:rPr>
                        <a:t>⑤配食＋見守り</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prstClr val="black"/>
                          </a:solidFill>
                          <a:latin typeface="+mn-lt"/>
                          <a:ea typeface="+mn-ea"/>
                        </a:rPr>
                        <a:t>サービス事業では、民間市場で提供されないサービスを提供</a:t>
                      </a:r>
                    </a:p>
                  </a:txBody>
                  <a:tcPr marL="99060" marR="99060" anchor="ctr"/>
                </a:tc>
              </a:tr>
              <a:tr h="842030">
                <a:tc>
                  <a:txBody>
                    <a:bodyPr/>
                    <a:lstStyle/>
                    <a:p>
                      <a:r>
                        <a:rPr kumimoji="1" lang="ja-JP" altLang="en-US" sz="1200" b="1" dirty="0" smtClean="0">
                          <a:latin typeface="+mn-ea"/>
                          <a:ea typeface="+mn-ea"/>
                        </a:rPr>
                        <a:t>⑥見守り・安否　　</a:t>
                      </a:r>
                      <a:endParaRPr kumimoji="1" lang="en-US" altLang="ja-JP" sz="1200" b="1" dirty="0" smtClean="0">
                        <a:latin typeface="+mn-ea"/>
                        <a:ea typeface="+mn-ea"/>
                      </a:endParaRPr>
                    </a:p>
                    <a:p>
                      <a:r>
                        <a:rPr kumimoji="1" lang="ja-JP" altLang="en-US" sz="1200" b="1" dirty="0" smtClean="0">
                          <a:latin typeface="+mn-ea"/>
                          <a:ea typeface="+mn-ea"/>
                        </a:rPr>
                        <a:t>　</a:t>
                      </a:r>
                      <a:r>
                        <a:rPr kumimoji="1" lang="ja-JP" altLang="en-US" sz="1200" b="1" baseline="0" dirty="0" smtClean="0">
                          <a:latin typeface="+mn-ea"/>
                          <a:ea typeface="+mn-ea"/>
                        </a:rPr>
                        <a:t> </a:t>
                      </a:r>
                      <a:r>
                        <a:rPr kumimoji="1" lang="ja-JP" altLang="en-US" sz="1200" b="1" dirty="0" smtClean="0">
                          <a:latin typeface="+mn-ea"/>
                          <a:ea typeface="+mn-ea"/>
                        </a:rPr>
                        <a:t>確認</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vMerge="1">
                  <a:txBody>
                    <a:bodyPr/>
                    <a:lstStyle/>
                    <a:p>
                      <a:endParaRPr kumimoji="1" lang="ja-JP" altLang="en-US" sz="1200" dirty="0">
                        <a:latin typeface="+mn-ea"/>
                        <a:ea typeface="+mn-ea"/>
                      </a:endParaRPr>
                    </a:p>
                  </a:txBody>
                  <a:tcPr marL="99012" marR="99012"/>
                </a:tc>
              </a:tr>
            </a:tbl>
          </a:graphicData>
        </a:graphic>
      </p:graphicFrame>
      <p:sp>
        <p:nvSpPr>
          <p:cNvPr id="3" name="角丸四角形 2"/>
          <p:cNvSpPr/>
          <p:nvPr/>
        </p:nvSpPr>
        <p:spPr>
          <a:xfrm>
            <a:off x="4016475" y="1195443"/>
            <a:ext cx="4610709" cy="728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総合</a:t>
            </a:r>
            <a:r>
              <a:rPr lang="ja-JP" altLang="en-US" sz="1100" dirty="0">
                <a:solidFill>
                  <a:prstClr val="black"/>
                </a:solidFill>
              </a:rPr>
              <a:t>事業の対象外であり</a:t>
            </a:r>
            <a:r>
              <a:rPr lang="ja-JP" altLang="en-US" sz="1100" dirty="0" smtClean="0">
                <a:solidFill>
                  <a:prstClr val="black"/>
                </a:solidFill>
              </a:rPr>
              <a:t>、任意事業、市町村</a:t>
            </a:r>
            <a:r>
              <a:rPr lang="ja-JP" altLang="en-US" sz="1100" dirty="0">
                <a:solidFill>
                  <a:prstClr val="black"/>
                </a:solidFill>
              </a:rPr>
              <a:t>の独自事業での実施を想定</a:t>
            </a:r>
            <a:r>
              <a:rPr lang="ja-JP" altLang="en-US" sz="1100" dirty="0" smtClean="0">
                <a:solidFill>
                  <a:prstClr val="black"/>
                </a:solidFill>
              </a:rPr>
              <a:t>。介護者の集い、介護教室等。</a:t>
            </a:r>
            <a:endParaRPr lang="ja-JP" altLang="en-US" sz="1100" dirty="0">
              <a:solidFill>
                <a:prstClr val="black"/>
              </a:solidFill>
            </a:endParaRPr>
          </a:p>
        </p:txBody>
      </p:sp>
      <p:sp>
        <p:nvSpPr>
          <p:cNvPr id="8" name="角丸四角形 7"/>
          <p:cNvSpPr/>
          <p:nvPr/>
        </p:nvSpPr>
        <p:spPr>
          <a:xfrm>
            <a:off x="5132669" y="1994327"/>
            <a:ext cx="3494515" cy="7607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要介護者の生活支援は任意事業で実施可能。</a:t>
            </a:r>
            <a:endParaRPr lang="en-US" altLang="ja-JP" sz="1100" dirty="0" smtClean="0">
              <a:solidFill>
                <a:prstClr val="black"/>
              </a:solidFill>
            </a:endParaRPr>
          </a:p>
          <a:p>
            <a:r>
              <a:rPr lang="ja-JP" altLang="en-US" sz="1100" dirty="0" smtClean="0">
                <a:solidFill>
                  <a:prstClr val="black"/>
                </a:solidFill>
              </a:rPr>
              <a:t>一般財源化された軽度生活支援は市町村独自で実施可能。</a:t>
            </a:r>
            <a:endParaRPr lang="ja-JP" altLang="en-US" sz="1100" dirty="0">
              <a:solidFill>
                <a:prstClr val="black"/>
              </a:solidFill>
            </a:endParaRPr>
          </a:p>
        </p:txBody>
      </p:sp>
      <p:sp>
        <p:nvSpPr>
          <p:cNvPr id="9" name="角丸四角形 8"/>
          <p:cNvSpPr/>
          <p:nvPr/>
        </p:nvSpPr>
        <p:spPr>
          <a:xfrm>
            <a:off x="1451357" y="2003585"/>
            <a:ext cx="1121635" cy="7514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訪問型サービスで実施。</a:t>
            </a:r>
            <a:r>
              <a:rPr lang="en-US" altLang="ja-JP" sz="900" dirty="0" smtClean="0">
                <a:solidFill>
                  <a:prstClr val="black"/>
                </a:solidFill>
              </a:rPr>
              <a:t>NPO</a:t>
            </a:r>
            <a:r>
              <a:rPr lang="ja-JP" altLang="en-US" sz="900" dirty="0">
                <a:solidFill>
                  <a:prstClr val="black"/>
                </a:solidFill>
              </a:rPr>
              <a:t>・</a:t>
            </a:r>
            <a:r>
              <a:rPr lang="ja-JP" altLang="en-US" sz="900" dirty="0" smtClean="0">
                <a:solidFill>
                  <a:prstClr val="black"/>
                </a:solidFill>
              </a:rPr>
              <a:t>ボランティアを主に活用</a:t>
            </a:r>
            <a:endParaRPr lang="ja-JP" altLang="en-US" sz="900" dirty="0">
              <a:solidFill>
                <a:prstClr val="black"/>
              </a:solidFill>
            </a:endParaRPr>
          </a:p>
        </p:txBody>
      </p:sp>
      <p:sp>
        <p:nvSpPr>
          <p:cNvPr id="10" name="角丸四角形 9"/>
          <p:cNvSpPr/>
          <p:nvPr/>
        </p:nvSpPr>
        <p:spPr>
          <a:xfrm>
            <a:off x="1451357" y="2873409"/>
            <a:ext cx="7175823" cy="701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要支援者を中心に定期的な利用が可能な形態は総合事業の通所型サービス、その他の地域住民の通いの場は一般介護予防事業を主に想定。住民、</a:t>
            </a:r>
            <a:r>
              <a:rPr lang="ja-JP" altLang="en-US" sz="1100" dirty="0">
                <a:solidFill>
                  <a:prstClr val="black"/>
                </a:solidFill>
              </a:rPr>
              <a:t>ボランティア</a:t>
            </a:r>
            <a:r>
              <a:rPr lang="ja-JP" altLang="en-US" sz="1100" dirty="0" smtClean="0">
                <a:solidFill>
                  <a:prstClr val="black"/>
                </a:solidFill>
              </a:rPr>
              <a:t>等を中心に実施。</a:t>
            </a:r>
            <a:endParaRPr lang="ja-JP" altLang="en-US" sz="1100" dirty="0">
              <a:solidFill>
                <a:prstClr val="black"/>
              </a:solidFill>
            </a:endParaRPr>
          </a:p>
        </p:txBody>
      </p:sp>
      <p:sp>
        <p:nvSpPr>
          <p:cNvPr id="13" name="角丸四角形 12"/>
          <p:cNvSpPr/>
          <p:nvPr/>
        </p:nvSpPr>
        <p:spPr>
          <a:xfrm>
            <a:off x="1451360" y="3691317"/>
            <a:ext cx="1147859" cy="7619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a:t>
            </a:r>
            <a:r>
              <a:rPr lang="en-US" altLang="ja-JP" sz="900" dirty="0" smtClean="0">
                <a:solidFill>
                  <a:prstClr val="black"/>
                </a:solidFill>
              </a:rPr>
              <a:t>D</a:t>
            </a:r>
            <a:r>
              <a:rPr lang="ja-JP" altLang="en-US" sz="900" dirty="0" smtClean="0">
                <a:solidFill>
                  <a:prstClr val="black"/>
                </a:solidFill>
              </a:rPr>
              <a:t>で実施。担い手は</a:t>
            </a:r>
            <a:r>
              <a:rPr lang="en-US" altLang="ja-JP" sz="900" dirty="0" smtClean="0">
                <a:solidFill>
                  <a:prstClr val="black"/>
                </a:solidFill>
              </a:rPr>
              <a:t>NPO</a:t>
            </a:r>
            <a:r>
              <a:rPr lang="ja-JP" altLang="en-US" sz="900" dirty="0" err="1" smtClean="0">
                <a:solidFill>
                  <a:prstClr val="black"/>
                </a:solidFill>
              </a:rPr>
              <a:t>、</a:t>
            </a:r>
            <a:r>
              <a:rPr lang="ja-JP" altLang="en-US" sz="900" dirty="0">
                <a:solidFill>
                  <a:prstClr val="black"/>
                </a:solidFill>
              </a:rPr>
              <a:t>ボランティア</a:t>
            </a:r>
          </a:p>
        </p:txBody>
      </p:sp>
      <p:sp>
        <p:nvSpPr>
          <p:cNvPr id="14" name="角丸四角形 13"/>
          <p:cNvSpPr/>
          <p:nvPr/>
        </p:nvSpPr>
        <p:spPr>
          <a:xfrm>
            <a:off x="5155083" y="3691312"/>
            <a:ext cx="3472096" cy="761934"/>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左記以外は、市町村</a:t>
            </a:r>
            <a:r>
              <a:rPr lang="ja-JP" altLang="en-US" sz="1100" dirty="0">
                <a:solidFill>
                  <a:prstClr val="black"/>
                </a:solidFill>
              </a:rPr>
              <a:t>・</a:t>
            </a:r>
            <a:r>
              <a:rPr lang="ja-JP" altLang="en-US" sz="1100" dirty="0" smtClean="0">
                <a:solidFill>
                  <a:prstClr val="black"/>
                </a:solidFill>
              </a:rPr>
              <a:t>民間事業者が独自に</a:t>
            </a:r>
            <a:r>
              <a:rPr lang="ja-JP" altLang="en-US" sz="1100" dirty="0">
                <a:solidFill>
                  <a:prstClr val="black"/>
                </a:solidFill>
              </a:rPr>
              <a:t>実施</a:t>
            </a:r>
          </a:p>
        </p:txBody>
      </p:sp>
      <p:sp>
        <p:nvSpPr>
          <p:cNvPr id="15" name="角丸四角形 14"/>
          <p:cNvSpPr/>
          <p:nvPr/>
        </p:nvSpPr>
        <p:spPr>
          <a:xfrm>
            <a:off x="1454726" y="4540287"/>
            <a:ext cx="1144486" cy="732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その他の生活支援サービスを活用可。</a:t>
            </a:r>
            <a:r>
              <a:rPr lang="ja-JP" altLang="en-US" sz="900" dirty="0">
                <a:solidFill>
                  <a:prstClr val="black"/>
                </a:solidFill>
              </a:rPr>
              <a:t>担い手</a:t>
            </a:r>
            <a:r>
              <a:rPr lang="ja-JP" altLang="en-US" sz="900" dirty="0" smtClean="0">
                <a:solidFill>
                  <a:prstClr val="black"/>
                </a:solidFill>
              </a:rPr>
              <a:t>は</a:t>
            </a:r>
            <a:r>
              <a:rPr lang="en-US" altLang="ja-JP" sz="900" dirty="0" smtClean="0">
                <a:solidFill>
                  <a:prstClr val="black"/>
                </a:solidFill>
              </a:rPr>
              <a:t>NPO</a:t>
            </a:r>
            <a:r>
              <a:rPr lang="ja-JP" altLang="en-US" sz="900" dirty="0" err="1" smtClean="0">
                <a:solidFill>
                  <a:prstClr val="black"/>
                </a:solidFill>
              </a:rPr>
              <a:t>、</a:t>
            </a:r>
            <a:r>
              <a:rPr lang="ja-JP" altLang="en-US" sz="900" dirty="0" smtClean="0">
                <a:solidFill>
                  <a:prstClr val="black"/>
                </a:solidFill>
              </a:rPr>
              <a:t>民間事業者等</a:t>
            </a:r>
            <a:endParaRPr lang="ja-JP" altLang="en-US" sz="900" dirty="0">
              <a:solidFill>
                <a:prstClr val="black"/>
              </a:solidFill>
            </a:endParaRPr>
          </a:p>
        </p:txBody>
      </p:sp>
      <p:sp>
        <p:nvSpPr>
          <p:cNvPr id="17" name="角丸四角形 16"/>
          <p:cNvSpPr/>
          <p:nvPr/>
        </p:nvSpPr>
        <p:spPr>
          <a:xfrm>
            <a:off x="3923111" y="5383198"/>
            <a:ext cx="4704070" cy="673218"/>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a:t>
            </a:r>
            <a:r>
              <a:rPr lang="ja-JP" altLang="en-US" sz="1100" dirty="0">
                <a:solidFill>
                  <a:prstClr val="black"/>
                </a:solidFill>
              </a:rPr>
              <a:t>以外は</a:t>
            </a:r>
            <a:r>
              <a:rPr lang="ja-JP" altLang="en-US" sz="1100" dirty="0" smtClean="0">
                <a:solidFill>
                  <a:prstClr val="black"/>
                </a:solidFill>
              </a:rPr>
              <a:t>、地域の地縁組織・民間事業者等による緩やかな見守り</a:t>
            </a:r>
            <a:endParaRPr lang="ja-JP" altLang="en-US" sz="1100" dirty="0">
              <a:solidFill>
                <a:prstClr val="black"/>
              </a:solidFill>
            </a:endParaRPr>
          </a:p>
        </p:txBody>
      </p:sp>
      <p:sp>
        <p:nvSpPr>
          <p:cNvPr id="20" name="角丸四角形 19"/>
          <p:cNvSpPr/>
          <p:nvPr/>
        </p:nvSpPr>
        <p:spPr>
          <a:xfrm>
            <a:off x="3923110" y="4552177"/>
            <a:ext cx="4704072" cy="720483"/>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左記以外は、任意事業</a:t>
            </a:r>
            <a:r>
              <a:rPr lang="ja-JP" altLang="en-US" sz="1100" dirty="0">
                <a:solidFill>
                  <a:prstClr val="black"/>
                </a:solidFill>
              </a:rPr>
              <a:t>又は市町村・民間事業者</a:t>
            </a:r>
            <a:r>
              <a:rPr lang="ja-JP" altLang="en-US" sz="1100" dirty="0" smtClean="0">
                <a:solidFill>
                  <a:prstClr val="black"/>
                </a:solidFill>
              </a:rPr>
              <a:t>が独自に</a:t>
            </a:r>
            <a:r>
              <a:rPr lang="ja-JP" altLang="en-US" sz="1100" dirty="0">
                <a:solidFill>
                  <a:prstClr val="black"/>
                </a:solidFill>
              </a:rPr>
              <a:t>実施</a:t>
            </a:r>
          </a:p>
        </p:txBody>
      </p:sp>
      <p:sp>
        <p:nvSpPr>
          <p:cNvPr id="21" name="テキスト ボックス 20"/>
          <p:cNvSpPr txBox="1"/>
          <p:nvPr/>
        </p:nvSpPr>
        <p:spPr>
          <a:xfrm>
            <a:off x="649583" y="6205950"/>
            <a:ext cx="6242415" cy="276999"/>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　上表中、地縁組織は</a:t>
            </a:r>
            <a:r>
              <a:rPr lang="zh-CN" altLang="en-US" sz="1200" dirty="0">
                <a:solidFill>
                  <a:prstClr val="black"/>
                </a:solidFill>
                <a:ea typeface="ＭＳ Ｐゴシック"/>
              </a:rPr>
              <a:t>地区社会福祉協議会</a:t>
            </a:r>
            <a:r>
              <a:rPr lang="ja-JP" altLang="en-US" sz="1200" dirty="0" err="1" smtClean="0">
                <a:solidFill>
                  <a:prstClr val="black"/>
                </a:solidFill>
              </a:rPr>
              <a:t>、</a:t>
            </a:r>
            <a:r>
              <a:rPr lang="ja-JP" altLang="en-US" sz="1200" dirty="0" smtClean="0">
                <a:solidFill>
                  <a:prstClr val="black"/>
                </a:solidFill>
              </a:rPr>
              <a:t>自治会、町内会、地域協議会等を意味する。</a:t>
            </a:r>
            <a:endParaRPr lang="ja-JP" altLang="en-US" sz="1200" dirty="0">
              <a:solidFill>
                <a:prstClr val="black"/>
              </a:solidFill>
            </a:endParaRPr>
          </a:p>
        </p:txBody>
      </p:sp>
      <p:sp>
        <p:nvSpPr>
          <p:cNvPr id="25" name="角丸四角形 24"/>
          <p:cNvSpPr/>
          <p:nvPr/>
        </p:nvSpPr>
        <p:spPr>
          <a:xfrm>
            <a:off x="1454727" y="5359464"/>
            <a:ext cx="1148114" cy="696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a:t>
            </a:r>
            <a:r>
              <a:rPr lang="ja-JP" altLang="en-US" sz="900" dirty="0">
                <a:solidFill>
                  <a:prstClr val="black"/>
                </a:solidFill>
              </a:rPr>
              <a:t>担い手</a:t>
            </a:r>
            <a:r>
              <a:rPr lang="ja-JP" altLang="en-US" sz="900" dirty="0" smtClean="0">
                <a:solidFill>
                  <a:prstClr val="black"/>
                </a:solidFill>
              </a:rPr>
              <a:t>は住民、</a:t>
            </a:r>
            <a:r>
              <a:rPr lang="ja-JP" altLang="en-US" sz="900" dirty="0">
                <a:solidFill>
                  <a:prstClr val="black"/>
                </a:solidFill>
              </a:rPr>
              <a:t>ボランティア</a:t>
            </a:r>
            <a:r>
              <a:rPr lang="ja-JP" altLang="en-US" sz="900" dirty="0" smtClean="0">
                <a:solidFill>
                  <a:prstClr val="black"/>
                </a:solidFill>
              </a:rPr>
              <a:t>等</a:t>
            </a:r>
            <a:endParaRPr lang="ja-JP" altLang="en-US" sz="900" dirty="0">
              <a:solidFill>
                <a:prstClr val="black"/>
              </a:solidFill>
            </a:endParaRPr>
          </a:p>
        </p:txBody>
      </p:sp>
      <p:sp>
        <p:nvSpPr>
          <p:cNvPr id="18"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28</a:t>
            </a:fld>
            <a:endParaRPr lang="ja-JP" altLang="en-US" sz="1600" dirty="0">
              <a:solidFill>
                <a:schemeClr val="tx1"/>
              </a:solidFill>
            </a:endParaRPr>
          </a:p>
        </p:txBody>
      </p:sp>
    </p:spTree>
    <p:extLst>
      <p:ext uri="{BB962C8B-B14F-4D97-AF65-F5344CB8AC3E}">
        <p14:creationId xmlns:p14="http://schemas.microsoft.com/office/powerpoint/2010/main" val="1502860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テキスト ボックス 11"/>
          <p:cNvSpPr txBox="1">
            <a:spLocks noChangeArrowheads="1"/>
          </p:cNvSpPr>
          <p:nvPr/>
        </p:nvSpPr>
        <p:spPr bwMode="auto">
          <a:xfrm>
            <a:off x="-52382" y="3175"/>
            <a:ext cx="83216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pPr>
            <a:r>
              <a:rPr lang="ja-JP" altLang="en-US" sz="2000" b="1" dirty="0" smtClean="0">
                <a:solidFill>
                  <a:prstClr val="black"/>
                </a:solidFill>
                <a:latin typeface="メイリオ" pitchFamily="50" charset="-128"/>
                <a:ea typeface="メイリオ" pitchFamily="50" charset="-128"/>
                <a:cs typeface="メイリオ" pitchFamily="50" charset="-128"/>
              </a:rPr>
              <a:t>　支え合いによる地域包括ケアシステムの構築について</a:t>
            </a:r>
          </a:p>
          <a:p>
            <a:pPr defTabSz="457200" eaLnBrk="1" fontAlgn="base" hangingPunct="1">
              <a:spcBef>
                <a:spcPct val="0"/>
              </a:spcBef>
              <a:spcAft>
                <a:spcPct val="0"/>
              </a:spcAft>
            </a:pPr>
            <a:endParaRPr lang="ja-JP" altLang="en-US" sz="2000" b="1" dirty="0" smtClean="0">
              <a:solidFill>
                <a:prstClr val="black"/>
              </a:solidFill>
              <a:latin typeface="メイリオ" pitchFamily="50" charset="-128"/>
              <a:ea typeface="メイリオ" pitchFamily="50" charset="-128"/>
              <a:cs typeface="メイリオ" pitchFamily="50" charset="-128"/>
            </a:endParaRPr>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 y="315915"/>
            <a:ext cx="13296901"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58" y="2005018"/>
            <a:ext cx="40671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テキスト ボックス 61"/>
          <p:cNvSpPr txBox="1">
            <a:spLocks noChangeArrowheads="1"/>
          </p:cNvSpPr>
          <p:nvPr/>
        </p:nvSpPr>
        <p:spPr bwMode="auto">
          <a:xfrm>
            <a:off x="251171" y="6092865"/>
            <a:ext cx="9439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defRPr/>
            </a:pPr>
            <a:r>
              <a:rPr lang="ja-JP" altLang="en-US" sz="1600" dirty="0" smtClean="0">
                <a:solidFill>
                  <a:srgbClr val="000000"/>
                </a:solidFill>
                <a:latin typeface="ＭＳ Ｐゴシック"/>
                <a:ea typeface="ＭＳ Ｐゴシック"/>
              </a:rPr>
              <a:t>地域包括ケア研究会「地域包括ケアシステムの構築における今後の検討のための論点」（平成</a:t>
            </a:r>
            <a:r>
              <a:rPr lang="en-US" altLang="ja-JP" sz="1600" dirty="0" smtClean="0">
                <a:solidFill>
                  <a:srgbClr val="000000"/>
                </a:solidFill>
                <a:latin typeface="ＭＳ Ｐゴシック"/>
                <a:ea typeface="ＭＳ Ｐゴシック"/>
              </a:rPr>
              <a:t>25</a:t>
            </a:r>
            <a:r>
              <a:rPr lang="ja-JP" altLang="en-US" sz="1600" dirty="0" smtClean="0">
                <a:solidFill>
                  <a:srgbClr val="000000"/>
                </a:solidFill>
                <a:latin typeface="ＭＳ Ｐゴシック"/>
                <a:ea typeface="ＭＳ Ｐゴシック"/>
              </a:rPr>
              <a:t>年３月）より</a:t>
            </a:r>
          </a:p>
        </p:txBody>
      </p:sp>
      <p:sp>
        <p:nvSpPr>
          <p:cNvPr id="63" name="テキスト ボックス 62"/>
          <p:cNvSpPr txBox="1"/>
          <p:nvPr/>
        </p:nvSpPr>
        <p:spPr>
          <a:xfrm>
            <a:off x="4784802" y="2673358"/>
            <a:ext cx="4786313" cy="3046988"/>
          </a:xfrm>
          <a:prstGeom prst="rect">
            <a:avLst/>
          </a:prstGeom>
          <a:noFill/>
          <a:ln w="25400">
            <a:solidFill>
              <a:schemeClr val="accent1">
                <a:shade val="50000"/>
              </a:schemeClr>
            </a:solidFill>
          </a:ln>
        </p:spPr>
        <p:txBody>
          <a:bodyPr>
            <a:spAutoFit/>
          </a:bodyPr>
          <a:lstStyle/>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自助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：・介護保険・医療保険の自己負担部分</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・市場サービスの購入</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・自身や家族による対応</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互助</a:t>
            </a:r>
            <a:r>
              <a:rPr lang="ja-JP" altLang="en-US" sz="1600" b="1" dirty="0">
                <a:solidFill>
                  <a:srgbClr val="0070C0"/>
                </a:solidFill>
                <a:latin typeface="メイリオ" pitchFamily="50" charset="-128"/>
                <a:ea typeface="メイリオ" pitchFamily="50" charset="-128"/>
                <a:cs typeface="メイリオ" pitchFamily="50" charset="-128"/>
              </a:rPr>
              <a:t>：・費用負担が制度的に保障されていないボランティアなどの支援、地域住民の取組み</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共助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：・介護保険・医療保険制度による給付</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u="sng"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公助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：・介護保険・医療保険の公費（税金）</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en-US" altLang="ja-JP" sz="1600" b="1" dirty="0">
                <a:solidFill>
                  <a:srgbClr val="0070C0"/>
                </a:solidFill>
                <a:latin typeface="メイリオ" pitchFamily="50" charset="-128"/>
                <a:ea typeface="メイリオ" pitchFamily="50" charset="-128"/>
                <a:cs typeface="メイリオ" pitchFamily="50" charset="-128"/>
              </a:rPr>
              <a:t>   </a:t>
            </a:r>
            <a:r>
              <a:rPr lang="ja-JP" altLang="en-US" sz="1600" b="1" dirty="0">
                <a:solidFill>
                  <a:srgbClr val="0070C0"/>
                </a:solidFill>
                <a:latin typeface="メイリオ" pitchFamily="50" charset="-128"/>
                <a:ea typeface="メイリオ" pitchFamily="50" charset="-128"/>
                <a:cs typeface="メイリオ" pitchFamily="50" charset="-128"/>
              </a:rPr>
              <a:t>　　　部分</a:t>
            </a: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・自治体等が提供するサービス</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 name="Rectangle 2"/>
          <p:cNvSpPr>
            <a:spLocks noChangeArrowheads="1"/>
          </p:cNvSpPr>
          <p:nvPr/>
        </p:nvSpPr>
        <p:spPr bwMode="auto">
          <a:xfrm>
            <a:off x="128959" y="639763"/>
            <a:ext cx="9577387" cy="1174750"/>
          </a:xfrm>
          <a:prstGeom prst="rect">
            <a:avLst/>
          </a:prstGeom>
          <a:ln w="9525">
            <a:solidFill>
              <a:schemeClr val="tx1"/>
            </a:solidFill>
            <a:headEnd/>
            <a:tailEnd/>
          </a:ln>
          <a:extLst/>
        </p:spPr>
        <p:style>
          <a:lnRef idx="2">
            <a:schemeClr val="accent2"/>
          </a:lnRef>
          <a:fillRef idx="1">
            <a:schemeClr val="lt1"/>
          </a:fillRef>
          <a:effectRef idx="0">
            <a:schemeClr val="accent2"/>
          </a:effectRef>
          <a:fontRef idx="minor">
            <a:schemeClr val="dk1"/>
          </a:fontRef>
        </p:style>
        <p:txBody>
          <a:bodyPr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○地域包括ケアシステムの構築に当たっては、「介護」「医療」「予防」といった専門的サービスの前提として、「住まい」と「生活支援・福祉」といった分野が重要である。</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dirty="0">
                <a:solidFill>
                  <a:prstClr val="black"/>
                </a:solidFill>
                <a:latin typeface="HGPｺﾞｼｯｸM" panose="020B0600000000000000" pitchFamily="50" charset="-128"/>
                <a:ea typeface="HGPｺﾞｼｯｸM" panose="020B0600000000000000" pitchFamily="50" charset="-128"/>
              </a:rPr>
              <a:t>自助・共助・互助・公助をつなぎあわせる（体系化・組織化する）役割が必要</a:t>
            </a: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a:solidFill>
                  <a:prstClr val="black"/>
                </a:solidFill>
                <a:latin typeface="HGPｺﾞｼｯｸM" panose="020B0600000000000000" pitchFamily="50" charset="-128"/>
                <a:ea typeface="HGPｺﾞｼｯｸM" panose="020B0600000000000000" pitchFamily="50" charset="-128"/>
              </a:rPr>
              <a:t>○とりわけ、都市部では、意識的に「互助」の強化を行わなければ、強い「互助」を期待できない。</a:t>
            </a:r>
            <a:endParaRPr lang="ja-JP" altLang="en-US" sz="1800" dirty="0" smtClean="0">
              <a:solidFill>
                <a:prstClr val="black"/>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a:xfrm>
            <a:off x="4784802" y="3577959"/>
            <a:ext cx="4786313" cy="6431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2</a:t>
            </a:fld>
            <a:endParaRPr lang="ja-JP" altLang="en-US" dirty="0">
              <a:solidFill>
                <a:prstClr val="black"/>
              </a:solidFill>
            </a:endParaRPr>
          </a:p>
        </p:txBody>
      </p:sp>
    </p:spTree>
    <p:extLst>
      <p:ext uri="{BB962C8B-B14F-4D97-AF65-F5344CB8AC3E}">
        <p14:creationId xmlns:p14="http://schemas.microsoft.com/office/powerpoint/2010/main" val="48529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906000" cy="504000"/>
          </a:xfrm>
          <a:ln/>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400" b="1" dirty="0" smtClean="0">
                <a:latin typeface="+mj-ea"/>
                <a:ea typeface="+mj-ea"/>
                <a:cs typeface="Meiryo UI" panose="020B0604030504040204" pitchFamily="50" charset="-128"/>
              </a:rPr>
              <a:t>「コーディネーター」及び「協議体」設置・運営に係るフロー（例）</a:t>
            </a:r>
            <a:endParaRPr kumimoji="1" lang="ja-JP" altLang="en-US" sz="2400" b="1" dirty="0">
              <a:latin typeface="+mj-ea"/>
              <a:ea typeface="+mj-ea"/>
              <a:cs typeface="Meiryo UI" panose="020B0604030504040204" pitchFamily="50" charset="-128"/>
            </a:endParaRPr>
          </a:p>
        </p:txBody>
      </p:sp>
      <p:sp>
        <p:nvSpPr>
          <p:cNvPr id="3" name="正方形/長方形 2"/>
          <p:cNvSpPr/>
          <p:nvPr/>
        </p:nvSpPr>
        <p:spPr>
          <a:xfrm>
            <a:off x="116469" y="590243"/>
            <a:ext cx="9673075" cy="720000"/>
          </a:xfrm>
          <a:prstGeom prst="rect">
            <a:avLst/>
          </a:prstGeom>
          <a:noFill/>
          <a:ln w="158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Meiryo UI" panose="020B0604030504040204" pitchFamily="50" charset="-128"/>
              </a:rPr>
              <a:t>　</a:t>
            </a:r>
            <a:r>
              <a:rPr lang="ja-JP" altLang="ja-JP" sz="1400" dirty="0" smtClean="0">
                <a:solidFill>
                  <a:prstClr val="black"/>
                </a:solidFill>
                <a:latin typeface="ＭＳ Ｐゴシック"/>
                <a:cs typeface="Meiryo UI" panose="020B0604030504040204" pitchFamily="50" charset="-128"/>
              </a:rPr>
              <a:t>「</a:t>
            </a:r>
            <a:r>
              <a:rPr lang="ja-JP" altLang="ja-JP" sz="1400" dirty="0">
                <a:solidFill>
                  <a:prstClr val="black"/>
                </a:solidFill>
                <a:latin typeface="ＭＳ Ｐゴシック"/>
                <a:cs typeface="Meiryo UI" panose="020B0604030504040204" pitchFamily="50" charset="-128"/>
              </a:rPr>
              <a:t>コーディネーター」と「協議体」の設置の手法については、地域の状況によって様々であると</a:t>
            </a:r>
            <a:r>
              <a:rPr lang="ja-JP" altLang="ja-JP" sz="1400" dirty="0" smtClean="0">
                <a:solidFill>
                  <a:prstClr val="black"/>
                </a:solidFill>
                <a:latin typeface="ＭＳ Ｐゴシック"/>
                <a:cs typeface="Meiryo UI" panose="020B0604030504040204" pitchFamily="50" charset="-128"/>
              </a:rPr>
              <a:t>考えられ</a:t>
            </a:r>
            <a:r>
              <a:rPr lang="ja-JP" altLang="en-US" sz="1400" dirty="0" smtClean="0">
                <a:solidFill>
                  <a:prstClr val="black"/>
                </a:solidFill>
                <a:latin typeface="ＭＳ Ｐゴシック"/>
                <a:cs typeface="Meiryo UI" panose="020B0604030504040204" pitchFamily="50" charset="-128"/>
              </a:rPr>
              <a:t>るが</a:t>
            </a:r>
            <a:r>
              <a:rPr lang="ja-JP" altLang="ja-JP" sz="1400" dirty="0" smtClean="0">
                <a:solidFill>
                  <a:prstClr val="black"/>
                </a:solidFill>
                <a:latin typeface="ＭＳ Ｐゴシック"/>
                <a:cs typeface="Meiryo UI" panose="020B0604030504040204" pitchFamily="50" charset="-128"/>
              </a:rPr>
              <a:t>、一例</a:t>
            </a:r>
            <a:r>
              <a:rPr lang="ja-JP" altLang="ja-JP" sz="1400" dirty="0">
                <a:solidFill>
                  <a:prstClr val="black"/>
                </a:solidFill>
                <a:latin typeface="ＭＳ Ｐゴシック"/>
                <a:cs typeface="Meiryo UI" panose="020B0604030504040204" pitchFamily="50" charset="-128"/>
              </a:rPr>
              <a:t>として、市町村</a:t>
            </a:r>
            <a:r>
              <a:rPr lang="ja-JP" altLang="ja-JP" sz="1400" dirty="0" smtClean="0">
                <a:solidFill>
                  <a:prstClr val="black"/>
                </a:solidFill>
                <a:latin typeface="ＭＳ Ｐゴシック"/>
                <a:cs typeface="Meiryo UI" panose="020B0604030504040204" pitchFamily="50" charset="-128"/>
              </a:rPr>
              <a:t>が</a:t>
            </a:r>
            <a:r>
              <a:rPr lang="ja-JP" altLang="en-US" sz="1400" dirty="0" smtClean="0">
                <a:solidFill>
                  <a:prstClr val="black"/>
                </a:solidFill>
                <a:latin typeface="ＭＳ Ｐゴシック"/>
                <a:cs typeface="Meiryo UI" panose="020B0604030504040204" pitchFamily="50" charset="-128"/>
              </a:rPr>
              <a:t>各地域（日常生活圏域・</a:t>
            </a:r>
            <a:r>
              <a:rPr lang="ja-JP" altLang="ja-JP" sz="1400" dirty="0" smtClean="0">
                <a:solidFill>
                  <a:prstClr val="black"/>
                </a:solidFill>
                <a:latin typeface="ＭＳ Ｐゴシック"/>
                <a:cs typeface="Meiryo UI" panose="020B0604030504040204" pitchFamily="50" charset="-128"/>
              </a:rPr>
              <a:t>第２層</a:t>
            </a:r>
            <a:r>
              <a:rPr lang="ja-JP" altLang="en-US" sz="1400" dirty="0" smtClean="0">
                <a:solidFill>
                  <a:prstClr val="black"/>
                </a:solidFill>
                <a:latin typeface="ＭＳ Ｐゴシック"/>
                <a:cs typeface="Meiryo UI" panose="020B0604030504040204" pitchFamily="50" charset="-128"/>
              </a:rPr>
              <a:t>）</a:t>
            </a:r>
            <a:r>
              <a:rPr lang="ja-JP" altLang="ja-JP" sz="1400" dirty="0" smtClean="0">
                <a:solidFill>
                  <a:prstClr val="black"/>
                </a:solidFill>
                <a:latin typeface="ＭＳ Ｐゴシック"/>
                <a:cs typeface="Meiryo UI" panose="020B0604030504040204" pitchFamily="50" charset="-128"/>
              </a:rPr>
              <a:t>において協議体を</a:t>
            </a:r>
            <a:r>
              <a:rPr lang="ja-JP" altLang="en-US" sz="1400" dirty="0" smtClean="0">
                <a:solidFill>
                  <a:prstClr val="black"/>
                </a:solidFill>
                <a:latin typeface="ＭＳ Ｐゴシック"/>
                <a:cs typeface="Meiryo UI" panose="020B0604030504040204" pitchFamily="50" charset="-128"/>
              </a:rPr>
              <a:t>立ち上げ</a:t>
            </a:r>
            <a:r>
              <a:rPr lang="ja-JP" altLang="ja-JP" sz="1400" dirty="0" smtClean="0">
                <a:solidFill>
                  <a:prstClr val="black"/>
                </a:solidFill>
                <a:latin typeface="ＭＳ Ｐゴシック"/>
                <a:cs typeface="Meiryo UI" panose="020B0604030504040204" pitchFamily="50" charset="-128"/>
              </a:rPr>
              <a:t>、</a:t>
            </a:r>
            <a:r>
              <a:rPr lang="ja-JP" altLang="ja-JP" sz="1400" dirty="0">
                <a:solidFill>
                  <a:prstClr val="black"/>
                </a:solidFill>
                <a:latin typeface="ＭＳ Ｐゴシック"/>
                <a:cs typeface="Meiryo UI" panose="020B0604030504040204" pitchFamily="50" charset="-128"/>
              </a:rPr>
              <a:t>協議体のメンバーの中から第２層の</a:t>
            </a:r>
            <a:r>
              <a:rPr lang="ja-JP" altLang="ja-JP" sz="1400" dirty="0" smtClean="0">
                <a:solidFill>
                  <a:prstClr val="black"/>
                </a:solidFill>
                <a:latin typeface="ＭＳ Ｐゴシック"/>
                <a:cs typeface="Meiryo UI" panose="020B0604030504040204" pitchFamily="50" charset="-128"/>
              </a:rPr>
              <a:t>コーディネーター</a:t>
            </a:r>
            <a:r>
              <a:rPr lang="ja-JP" altLang="en-US" sz="1400" dirty="0" smtClean="0">
                <a:solidFill>
                  <a:prstClr val="black"/>
                </a:solidFill>
                <a:latin typeface="ＭＳ Ｐゴシック"/>
                <a:cs typeface="Meiryo UI" panose="020B0604030504040204" pitchFamily="50" charset="-128"/>
              </a:rPr>
              <a:t>を選出する</a:t>
            </a:r>
            <a:r>
              <a:rPr lang="ja-JP" altLang="ja-JP" sz="1400" dirty="0" smtClean="0">
                <a:solidFill>
                  <a:prstClr val="black"/>
                </a:solidFill>
                <a:latin typeface="ＭＳ Ｐゴシック"/>
                <a:cs typeface="Meiryo UI" panose="020B0604030504040204" pitchFamily="50" charset="-128"/>
              </a:rPr>
              <a:t>事例</a:t>
            </a:r>
            <a:r>
              <a:rPr lang="ja-JP" altLang="ja-JP" sz="1400" dirty="0">
                <a:solidFill>
                  <a:prstClr val="black"/>
                </a:solidFill>
                <a:latin typeface="ＭＳ Ｐゴシック"/>
                <a:cs typeface="Meiryo UI" panose="020B0604030504040204" pitchFamily="50" charset="-128"/>
              </a:rPr>
              <a:t>を想定し、大まかな流れ</a:t>
            </a:r>
            <a:r>
              <a:rPr lang="ja-JP" altLang="ja-JP" sz="1400" dirty="0" smtClean="0">
                <a:solidFill>
                  <a:prstClr val="black"/>
                </a:solidFill>
                <a:latin typeface="ＭＳ Ｐゴシック"/>
                <a:cs typeface="Meiryo UI" panose="020B0604030504040204" pitchFamily="50" charset="-128"/>
              </a:rPr>
              <a:t>を示す</a:t>
            </a:r>
            <a:r>
              <a:rPr lang="ja-JP" altLang="en-US" sz="1400" dirty="0" smtClean="0">
                <a:solidFill>
                  <a:prstClr val="black"/>
                </a:solidFill>
                <a:latin typeface="ＭＳ Ｐゴシック"/>
                <a:cs typeface="Meiryo UI" panose="020B0604030504040204" pitchFamily="50" charset="-128"/>
              </a:rPr>
              <a:t>。</a:t>
            </a:r>
            <a:r>
              <a:rPr lang="ja-JP" altLang="ja-JP" sz="1400" dirty="0" smtClean="0">
                <a:solidFill>
                  <a:prstClr val="white"/>
                </a:solidFill>
                <a:latin typeface="ＭＳ Ｐゴシック"/>
              </a:rPr>
              <a:t>。</a:t>
            </a:r>
            <a:endParaRPr lang="ja-JP" altLang="en-US" sz="3200" dirty="0">
              <a:solidFill>
                <a:prstClr val="black"/>
              </a:solidFill>
              <a:latin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val="1247932539"/>
              </p:ext>
            </p:extLst>
          </p:nvPr>
        </p:nvGraphicFramePr>
        <p:xfrm>
          <a:off x="116465" y="1398723"/>
          <a:ext cx="9673074" cy="5198629"/>
        </p:xfrm>
        <a:graphic>
          <a:graphicData uri="http://schemas.openxmlformats.org/drawingml/2006/table">
            <a:tbl>
              <a:tblPr firstRow="1" bandRow="1">
                <a:tableStyleId>{22838BEF-8BB2-4498-84A7-C5851F593DF1}</a:tableStyleId>
              </a:tblPr>
              <a:tblGrid>
                <a:gridCol w="3540391"/>
                <a:gridCol w="3600400"/>
                <a:gridCol w="2532283"/>
              </a:tblGrid>
              <a:tr h="260267">
                <a:tc>
                  <a:txBody>
                    <a:bodyPr/>
                    <a:lstStyle/>
                    <a:p>
                      <a:pPr algn="ctr"/>
                      <a:r>
                        <a:rPr kumimoji="1" lang="ja-JP" altLang="en-US" sz="1200" dirty="0" smtClean="0"/>
                        <a:t>市町村</a:t>
                      </a:r>
                      <a:endParaRPr kumimoji="1" lang="ja-JP" altLang="en-US" sz="1200" dirty="0"/>
                    </a:p>
                  </a:txBody>
                  <a:tcPr/>
                </a:tc>
                <a:tc>
                  <a:txBody>
                    <a:bodyPr/>
                    <a:lstStyle/>
                    <a:p>
                      <a:pPr algn="ctr"/>
                      <a:r>
                        <a:rPr kumimoji="1" lang="ja-JP" altLang="en-US" sz="1200" dirty="0" smtClean="0"/>
                        <a:t>協議体</a:t>
                      </a:r>
                      <a:endParaRPr kumimoji="1" lang="ja-JP" altLang="en-US" sz="1200" dirty="0"/>
                    </a:p>
                  </a:txBody>
                  <a:tcPr/>
                </a:tc>
                <a:tc>
                  <a:txBody>
                    <a:bodyPr/>
                    <a:lstStyle/>
                    <a:p>
                      <a:pPr algn="ctr"/>
                      <a:r>
                        <a:rPr kumimoji="1" lang="ja-JP" altLang="en-US" sz="1200" dirty="0" smtClean="0"/>
                        <a:t>コーディネーター</a:t>
                      </a:r>
                      <a:endParaRPr kumimoji="1" lang="ja-JP" altLang="en-US" sz="1200" dirty="0"/>
                    </a:p>
                  </a:txBody>
                  <a:tcPr/>
                </a:tc>
              </a:tr>
              <a:tr h="4924309">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5" name="角丸四角形 4"/>
          <p:cNvSpPr/>
          <p:nvPr/>
        </p:nvSpPr>
        <p:spPr>
          <a:xfrm>
            <a:off x="192671" y="1760703"/>
            <a:ext cx="3322409" cy="1728192"/>
          </a:xfrm>
          <a:prstGeom prst="roundRect">
            <a:avLst>
              <a:gd name="adj" fmla="val 8094"/>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spc="-100" dirty="0" smtClean="0">
                <a:solidFill>
                  <a:prstClr val="black"/>
                </a:solidFill>
                <a:latin typeface="ＭＳ ゴシック" panose="020B0609070205080204" pitchFamily="49" charset="-128"/>
                <a:ea typeface="ＭＳ ゴシック" panose="020B0609070205080204" pitchFamily="49" charset="-128"/>
              </a:rPr>
              <a:t>○生活</a:t>
            </a:r>
            <a:r>
              <a:rPr lang="ja-JP" altLang="en-US" sz="1200" spc="-100" dirty="0">
                <a:solidFill>
                  <a:prstClr val="black"/>
                </a:solidFill>
                <a:latin typeface="ＭＳ ゴシック" panose="020B0609070205080204" pitchFamily="49" charset="-128"/>
                <a:ea typeface="ＭＳ ゴシック" panose="020B0609070205080204" pitchFamily="49" charset="-128"/>
              </a:rPr>
              <a:t>支援サービスの充実に関する</a:t>
            </a:r>
            <a:r>
              <a:rPr lang="ja-JP" altLang="en-US" sz="1200" spc="-100" dirty="0" smtClean="0">
                <a:solidFill>
                  <a:prstClr val="black"/>
                </a:solidFill>
                <a:latin typeface="ＭＳ ゴシック" panose="020B0609070205080204" pitchFamily="49" charset="-128"/>
                <a:ea typeface="ＭＳ ゴシック" panose="020B0609070205080204" pitchFamily="49" charset="-128"/>
              </a:rPr>
              <a:t>研究会の立ち上げ</a:t>
            </a:r>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200" spc="-100" dirty="0" smtClean="0">
                <a:solidFill>
                  <a:prstClr val="black"/>
                </a:solidFill>
                <a:latin typeface="ＭＳ ゴシック" panose="020B0609070205080204" pitchFamily="49" charset="-128"/>
                <a:ea typeface="ＭＳ ゴシック" panose="020B0609070205080204" pitchFamily="49" charset="-128"/>
              </a:rPr>
              <a:t>○ニーズ</a:t>
            </a:r>
            <a:r>
              <a:rPr lang="ja-JP" altLang="en-US" sz="1200" spc="-100" dirty="0">
                <a:solidFill>
                  <a:prstClr val="black"/>
                </a:solidFill>
                <a:latin typeface="ＭＳ ゴシック" panose="020B0609070205080204" pitchFamily="49" charset="-128"/>
                <a:ea typeface="ＭＳ ゴシック" panose="020B0609070205080204" pitchFamily="49" charset="-128"/>
              </a:rPr>
              <a:t>と地域資源の</a:t>
            </a:r>
            <a:r>
              <a:rPr lang="ja-JP" altLang="en-US" sz="1200" spc="-100" dirty="0" smtClean="0">
                <a:solidFill>
                  <a:prstClr val="black"/>
                </a:solidFill>
                <a:latin typeface="ＭＳ ゴシック" panose="020B0609070205080204" pitchFamily="49" charset="-128"/>
                <a:ea typeface="ＭＳ ゴシック" panose="020B0609070205080204" pitchFamily="49" charset="-128"/>
              </a:rPr>
              <a:t>把握</a:t>
            </a:r>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r>
              <a:rPr lang="ja-JP" altLang="en-US" sz="1200" spc="-100" dirty="0">
                <a:solidFill>
                  <a:prstClr val="black"/>
                </a:solidFill>
                <a:latin typeface="ＭＳ ゴシック" panose="020B0609070205080204" pitchFamily="49" charset="-128"/>
                <a:ea typeface="ＭＳ ゴシック" panose="020B0609070205080204" pitchFamily="49" charset="-128"/>
              </a:rPr>
              <a:t>○市町村の方針の決定</a:t>
            </a:r>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u="sng"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u="sng" spc="-100" dirty="0" smtClean="0">
                <a:solidFill>
                  <a:prstClr val="black"/>
                </a:solidFill>
                <a:latin typeface="ＭＳ ゴシック" panose="020B0609070205080204" pitchFamily="49" charset="-128"/>
                <a:ea typeface="ＭＳ ゴシック" panose="020B0609070205080204" pitchFamily="49" charset="-128"/>
              </a:rPr>
              <a:t>研究会の立ち上げは早期に行う。</a:t>
            </a:r>
            <a:endParaRPr lang="en-US" altLang="ja-JP" sz="1000" u="sng"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000" spc="-100" dirty="0">
                <a:solidFill>
                  <a:prstClr val="black"/>
                </a:solidFill>
                <a:latin typeface="ＭＳ ゴシック" panose="020B0609070205080204" pitchFamily="49" charset="-128"/>
                <a:ea typeface="ＭＳ ゴシック" panose="020B0609070205080204" pitchFamily="49" charset="-128"/>
              </a:rPr>
              <a:t>計画策定委員会等の活用</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も考えられる。</a:t>
            </a:r>
            <a:endParaRPr lang="ja-JP" altLang="en-US" sz="1000" spc="-100" dirty="0" smtClean="0">
              <a:solidFill>
                <a:prstClr val="black"/>
              </a:solidFill>
            </a:endParaRPr>
          </a:p>
        </p:txBody>
      </p:sp>
      <p:sp>
        <p:nvSpPr>
          <p:cNvPr id="7" name="角丸四角形 6"/>
          <p:cNvSpPr/>
          <p:nvPr/>
        </p:nvSpPr>
        <p:spPr>
          <a:xfrm>
            <a:off x="192665" y="3756812"/>
            <a:ext cx="3316778" cy="1040744"/>
          </a:xfrm>
          <a:prstGeom prst="roundRect">
            <a:avLst>
              <a:gd name="adj" fmla="val 736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spc="-100" dirty="0">
                <a:solidFill>
                  <a:prstClr val="black"/>
                </a:solidFill>
                <a:latin typeface="ＭＳ ゴシック" panose="020B0609070205080204" pitchFamily="49" charset="-128"/>
                <a:ea typeface="ＭＳ ゴシック" panose="020B0609070205080204" pitchFamily="49" charset="-128"/>
              </a:rPr>
              <a:t>○各地域（日常生活圏域等）に協議体を設置</a:t>
            </a:r>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ja-JP" altLang="ja-JP" sz="1000" spc="-100" dirty="0">
                <a:solidFill>
                  <a:prstClr val="black"/>
                </a:solidFill>
                <a:latin typeface="ＭＳ ゴシック" panose="020B0609070205080204" pitchFamily="49" charset="-128"/>
                <a:ea typeface="ＭＳ ゴシック" panose="020B0609070205080204" pitchFamily="49" charset="-128"/>
              </a:rPr>
              <a:t>※コーディネーターの適任者がいる場合、協議体とコーディネーターを同時に設置</a:t>
            </a:r>
            <a:r>
              <a:rPr lang="ja-JP" altLang="en-US" sz="1000" spc="-100" dirty="0">
                <a:solidFill>
                  <a:prstClr val="black"/>
                </a:solidFill>
                <a:latin typeface="ＭＳ ゴシック" panose="020B0609070205080204" pitchFamily="49" charset="-128"/>
                <a:ea typeface="ＭＳ ゴシック" panose="020B0609070205080204" pitchFamily="49" charset="-128"/>
              </a:rPr>
              <a:t>・選出</a:t>
            </a:r>
            <a:r>
              <a:rPr lang="ja-JP" altLang="ja-JP" sz="1000" spc="-100" dirty="0">
                <a:solidFill>
                  <a:prstClr val="black"/>
                </a:solidFill>
                <a:latin typeface="ＭＳ ゴシック" panose="020B0609070205080204" pitchFamily="49" charset="-128"/>
                <a:ea typeface="ＭＳ ゴシック" panose="020B0609070205080204" pitchFamily="49" charset="-128"/>
              </a:rPr>
              <a:t>する</a:t>
            </a:r>
            <a:r>
              <a:rPr lang="ja-JP" altLang="en-US" sz="1000" spc="-100" dirty="0">
                <a:solidFill>
                  <a:prstClr val="black"/>
                </a:solidFill>
                <a:latin typeface="ＭＳ ゴシック" panose="020B0609070205080204" pitchFamily="49" charset="-128"/>
                <a:ea typeface="ＭＳ ゴシック" panose="020B0609070205080204" pitchFamily="49" charset="-128"/>
              </a:rPr>
              <a:t>こと</a:t>
            </a:r>
            <a:r>
              <a:rPr lang="ja-JP" altLang="ja-JP" sz="1000" spc="-100" dirty="0">
                <a:solidFill>
                  <a:prstClr val="black"/>
                </a:solidFill>
                <a:latin typeface="ＭＳ ゴシック" panose="020B0609070205080204" pitchFamily="49" charset="-128"/>
                <a:ea typeface="ＭＳ ゴシック" panose="020B0609070205080204" pitchFamily="49" charset="-128"/>
              </a:rPr>
              <a:t>も考えられる</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a:solidFill>
                  <a:prstClr val="black"/>
                </a:solidFill>
                <a:latin typeface="ＭＳ ゴシック" panose="020B0609070205080204" pitchFamily="49" charset="-128"/>
                <a:ea typeface="ＭＳ ゴシック" panose="020B0609070205080204" pitchFamily="49" charset="-128"/>
              </a:rPr>
              <a:t>以後、適宜、協議体・コーディネーターを</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支援</a:t>
            </a:r>
            <a:endParaRPr lang="en-US" altLang="ja-JP" sz="1000" spc="-100" dirty="0">
              <a:solidFill>
                <a:prstClr val="black"/>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3792837" y="5154459"/>
            <a:ext cx="5928504" cy="792000"/>
          </a:xfrm>
          <a:prstGeom prst="roundRect">
            <a:avLst>
              <a:gd name="adj" fmla="val 4426"/>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rPr>
              <a:t>○コーディネーターの選出</a:t>
            </a:r>
            <a:endParaRPr lang="en-US"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600"/>
              </a:lnSpc>
            </a:pPr>
            <a:endParaRPr lang="en-US" altLang="ja-JP" sz="4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ja-JP" sz="1000" spc="-100" dirty="0">
                <a:solidFill>
                  <a:prstClr val="black"/>
                </a:solidFill>
                <a:latin typeface="ＭＳ ゴシック" panose="020B0609070205080204" pitchFamily="49" charset="-128"/>
                <a:ea typeface="ＭＳ ゴシック" panose="020B0609070205080204" pitchFamily="49" charset="-128"/>
              </a:rPr>
              <a:t>コーディネーターが選出されたら</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協議体・コーディネーターが中心に実施。</a:t>
            </a: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コーディネーターは、都道府県</a:t>
            </a:r>
            <a:r>
              <a:rPr lang="ja-JP" altLang="en-US" sz="1000" spc="-100" dirty="0">
                <a:solidFill>
                  <a:prstClr val="black"/>
                </a:solidFill>
                <a:latin typeface="ＭＳ ゴシック" panose="020B0609070205080204" pitchFamily="49" charset="-128"/>
                <a:ea typeface="ＭＳ ゴシック" panose="020B0609070205080204" pitchFamily="49" charset="-128"/>
              </a:rPr>
              <a:t>が実施</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するコーディネーター向け研修を受講することが</a:t>
            </a:r>
            <a:r>
              <a:rPr lang="ja-JP" altLang="en-US" sz="1000" spc="-100" dirty="0">
                <a:solidFill>
                  <a:prstClr val="black"/>
                </a:solidFill>
                <a:latin typeface="ＭＳ ゴシック" panose="020B0609070205080204" pitchFamily="49" charset="-128"/>
                <a:ea typeface="ＭＳ ゴシック" panose="020B0609070205080204" pitchFamily="49" charset="-128"/>
              </a:rPr>
              <a:t>望ましい</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000" spc="-100" dirty="0" smtClean="0">
              <a:solidFill>
                <a:prstClr val="black"/>
              </a:solidFill>
            </a:endParaRPr>
          </a:p>
        </p:txBody>
      </p:sp>
      <p:sp>
        <p:nvSpPr>
          <p:cNvPr id="9" name="角丸四角形 8"/>
          <p:cNvSpPr/>
          <p:nvPr/>
        </p:nvSpPr>
        <p:spPr>
          <a:xfrm>
            <a:off x="3800872" y="3756812"/>
            <a:ext cx="3312368" cy="1116000"/>
          </a:xfrm>
          <a:prstGeom prst="roundRect">
            <a:avLst>
              <a:gd name="adj" fmla="val 5618"/>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kern="100" spc="-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rPr>
              <a:t>協議体の活動開始</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（初期は情報収集</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等</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から開始</a:t>
            </a: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endPar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・ニーズ</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や</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地域</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資源</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情報</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共有、連携の強化</a:t>
            </a:r>
            <a:endParaRPr lang="en-US"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ja-JP" sz="1000" spc="-100" dirty="0">
                <a:solidFill>
                  <a:prstClr val="black"/>
                </a:solidFill>
                <a:latin typeface="ＭＳ ゴシック" panose="020B0609070205080204" pitchFamily="49" charset="-128"/>
                <a:ea typeface="ＭＳ ゴシック" panose="020B0609070205080204" pitchFamily="49" charset="-128"/>
              </a:rPr>
              <a:t>既存</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の</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サービス、</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集い</a:t>
            </a:r>
            <a:r>
              <a:rPr lang="ja-JP" altLang="ja-JP" sz="1000" spc="-100" dirty="0">
                <a:solidFill>
                  <a:prstClr val="black"/>
                </a:solidFill>
                <a:latin typeface="ＭＳ ゴシック" panose="020B0609070205080204" pitchFamily="49" charset="-128"/>
                <a:ea typeface="ＭＳ ゴシック" panose="020B0609070205080204" pitchFamily="49" charset="-128"/>
              </a:rPr>
              <a:t>の場等の活用</a:t>
            </a:r>
          </a:p>
          <a:p>
            <a:pPr>
              <a:lnSpc>
                <a:spcPts val="1100"/>
              </a:lnSpc>
            </a:pP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開発が必要なサービス</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議論</a:t>
            </a:r>
            <a:endParaRPr lang="en-US" altLang="ja-JP" sz="1000" strike="sngStrike" kern="100" spc="-1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10" name="角丸四角形 9"/>
          <p:cNvSpPr/>
          <p:nvPr/>
        </p:nvSpPr>
        <p:spPr>
          <a:xfrm>
            <a:off x="3765755" y="6140327"/>
            <a:ext cx="5955590" cy="360000"/>
          </a:xfrm>
          <a:prstGeom prst="roundRect">
            <a:avLst>
              <a:gd name="adj" fmla="val 10053"/>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defRPr/>
            </a:pP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コーディネーターと</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協議体</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の連携による生活支援の担い手の養成や</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サービスの</a:t>
            </a:r>
            <a:r>
              <a:rPr kumimoji="0" lang="ja-JP" altLang="ja-JP" sz="1200" kern="100" spc="-100" dirty="0" smtClean="0">
                <a:solidFill>
                  <a:sysClr val="windowText" lastClr="000000"/>
                </a:solidFill>
                <a:latin typeface="ＭＳ ゴシック" panose="020B0609070205080204" pitchFamily="49" charset="-128"/>
                <a:ea typeface="ＭＳ ゴシック" panose="020B0609070205080204" pitchFamily="49" charset="-128"/>
                <a:cs typeface="Times New Roman"/>
              </a:rPr>
              <a:t>開発</a:t>
            </a:r>
            <a:endPar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endParaRPr>
          </a:p>
        </p:txBody>
      </p:sp>
      <p:sp>
        <p:nvSpPr>
          <p:cNvPr id="6" name="下矢印 5"/>
          <p:cNvSpPr/>
          <p:nvPr/>
        </p:nvSpPr>
        <p:spPr>
          <a:xfrm>
            <a:off x="1673847" y="351972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4" name="下矢印 13"/>
          <p:cNvSpPr/>
          <p:nvPr/>
        </p:nvSpPr>
        <p:spPr>
          <a:xfrm rot="16200000">
            <a:off x="3491584" y="419607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5" name="下矢印 14"/>
          <p:cNvSpPr/>
          <p:nvPr/>
        </p:nvSpPr>
        <p:spPr>
          <a:xfrm rot="21600000">
            <a:off x="6548339" y="5924327"/>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6" name="下矢印 15"/>
          <p:cNvSpPr/>
          <p:nvPr/>
        </p:nvSpPr>
        <p:spPr>
          <a:xfrm rot="21600000">
            <a:off x="5277038" y="4938458"/>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1" name="テキスト ボックス 10"/>
          <p:cNvSpPr txBox="1"/>
          <p:nvPr/>
        </p:nvSpPr>
        <p:spPr>
          <a:xfrm>
            <a:off x="116469" y="6655505"/>
            <a:ext cx="8796971" cy="1886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p>
            <a:r>
              <a:rPr lang="en-US" altLang="ja-JP" sz="1000" dirty="0" smtClean="0">
                <a:solidFill>
                  <a:prstClr val="black"/>
                </a:solidFill>
              </a:rPr>
              <a:t>※</a:t>
            </a:r>
            <a:r>
              <a:rPr lang="ja-JP" altLang="en-US" sz="1000" dirty="0" smtClean="0">
                <a:solidFill>
                  <a:prstClr val="black"/>
                </a:solidFill>
              </a:rPr>
              <a:t>　地域で適切な者がいる場合には、コーディネーターの配置を先に行うことも</a:t>
            </a:r>
            <a:r>
              <a:rPr lang="ja-JP" altLang="en-US" sz="1000" dirty="0">
                <a:solidFill>
                  <a:prstClr val="black"/>
                </a:solidFill>
              </a:rPr>
              <a:t>あり</a:t>
            </a:r>
            <a:r>
              <a:rPr lang="ja-JP" altLang="en-US" sz="1000" dirty="0" smtClean="0">
                <a:solidFill>
                  <a:prstClr val="black"/>
                </a:solidFill>
              </a:rPr>
              <a:t>。</a:t>
            </a:r>
          </a:p>
        </p:txBody>
      </p:sp>
      <p:sp>
        <p:nvSpPr>
          <p:cNvPr id="18"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29</a:t>
            </a:fld>
            <a:endParaRPr lang="ja-JP" altLang="en-US" sz="1600" dirty="0">
              <a:solidFill>
                <a:prstClr val="black"/>
              </a:solidFill>
            </a:endParaRPr>
          </a:p>
        </p:txBody>
      </p:sp>
    </p:spTree>
    <p:extLst>
      <p:ext uri="{BB962C8B-B14F-4D97-AF65-F5344CB8AC3E}">
        <p14:creationId xmlns:p14="http://schemas.microsoft.com/office/powerpoint/2010/main" val="2951489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0" y="692696"/>
            <a:ext cx="9653713" cy="5760640"/>
          </a:xfrm>
          <a:prstGeom prst="rect">
            <a:avLst/>
          </a:prstGeom>
          <a:noFill/>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800" b="1" dirty="0" smtClean="0">
                <a:latin typeface="ＭＳ ゴシック" panose="020B0609070205080204" pitchFamily="49" charset="-128"/>
                <a:ea typeface="ＭＳ ゴシック" panose="020B0609070205080204" pitchFamily="49" charset="-128"/>
              </a:rPr>
              <a:t>①</a:t>
            </a:r>
            <a:r>
              <a:rPr lang="ja-JP" altLang="ja-JP" sz="1800" b="1" u="sng" dirty="0" smtClean="0">
                <a:latin typeface="ＭＳ ゴシック" panose="020B0609070205080204" pitchFamily="49" charset="-128"/>
                <a:ea typeface="ＭＳ ゴシック" panose="020B0609070205080204" pitchFamily="49" charset="-128"/>
              </a:rPr>
              <a:t>地域包括支援センター型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佐々町地域包括支援センター（長崎県佐々町）の取組事例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　地域包括支援センターの３職種（保健師・社会福祉士・主任介護支援専門員</a:t>
            </a:r>
            <a:r>
              <a:rPr lang="ja-JP" altLang="ja-JP" sz="1400" dirty="0" smtClean="0">
                <a:latin typeface="ＭＳ ゴシック" panose="020B0609070205080204" pitchFamily="49" charset="-128"/>
                <a:ea typeface="ＭＳ ゴシック" panose="020B0609070205080204" pitchFamily="49" charset="-128"/>
              </a:rPr>
              <a:t>）が</a:t>
            </a:r>
            <a:r>
              <a:rPr lang="ja-JP" altLang="ja-JP" sz="1400" dirty="0">
                <a:latin typeface="ＭＳ ゴシック" panose="020B0609070205080204" pitchFamily="49" charset="-128"/>
                <a:ea typeface="ＭＳ ゴシック" panose="020B0609070205080204" pitchFamily="49" charset="-128"/>
              </a:rPr>
              <a:t>中核となって設置した事例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②</a:t>
            </a:r>
            <a:r>
              <a:rPr lang="ja-JP" altLang="ja-JP" sz="1800" b="1" u="sng" dirty="0" smtClean="0">
                <a:latin typeface="ＭＳ ゴシック" panose="020B0609070205080204" pitchFamily="49" charset="-128"/>
                <a:ea typeface="ＭＳ ゴシック" panose="020B0609070205080204" pitchFamily="49" charset="-128"/>
              </a:rPr>
              <a:t>住民・行政等協働型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神奈川県平塚市（町内福祉村事業）の取組事例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行政が仕組みづくり（制度化）を実施し、住民と協働して設置した事例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③</a:t>
            </a:r>
            <a:r>
              <a:rPr lang="ja-JP" altLang="ja-JP" sz="1800" b="1" u="sng" dirty="0" smtClean="0">
                <a:latin typeface="ＭＳ ゴシック" panose="020B0609070205080204" pitchFamily="49" charset="-128"/>
                <a:ea typeface="ＭＳ ゴシック" panose="020B0609070205080204" pitchFamily="49" charset="-128"/>
              </a:rPr>
              <a:t>社会福祉協議会型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伊賀市社会福祉協議会（三重県伊賀市）の取組事例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社会福祉協議会が中核となり、市町村と協働して設置した事例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④</a:t>
            </a:r>
            <a:r>
              <a:rPr lang="ja-JP" altLang="ja-JP" sz="1800" b="1" u="sng" dirty="0" smtClean="0">
                <a:latin typeface="ＭＳ ゴシック" panose="020B0609070205080204" pitchFamily="49" charset="-128"/>
                <a:ea typeface="ＭＳ ゴシック" panose="020B0609070205080204" pitchFamily="49" charset="-128"/>
              </a:rPr>
              <a:t>ＮＰＯ型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ＮＰＯ法人ふらっとステーション・ドリーム（神奈川県横浜市）の取組事例</a:t>
            </a:r>
            <a:r>
              <a:rPr lang="en-US" altLang="ja-JP" sz="1400" dirty="0" smtClean="0">
                <a:latin typeface="ＭＳ ゴシック" panose="020B0609070205080204" pitchFamily="49" charset="-128"/>
                <a:ea typeface="ＭＳ ゴシック" panose="020B0609070205080204" pitchFamily="49" charset="-128"/>
              </a:rPr>
              <a:t>】</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ＮＰＯ法人介護者サポートネットワークセンターアラジン（東京都杉並区）の取組事例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テーマ型の活動を行うＮＰＯが中核となり、市町村と協働して設置した事例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⑤</a:t>
            </a:r>
            <a:r>
              <a:rPr lang="ja-JP" altLang="ja-JP" sz="1800" b="1" u="sng" dirty="0" smtClean="0">
                <a:latin typeface="ＭＳ ゴシック" panose="020B0609070205080204" pitchFamily="49" charset="-128"/>
                <a:ea typeface="ＭＳ ゴシック" panose="020B0609070205080204" pitchFamily="49" charset="-128"/>
              </a:rPr>
              <a:t>中間支援組織型</a:t>
            </a:r>
            <a:endParaRPr lang="ja-JP" altLang="ja-JP" sz="1800" b="1" dirty="0" smtClean="0">
              <a:latin typeface="ＭＳ ゴシック" panose="020B0609070205080204" pitchFamily="49" charset="-128"/>
              <a:ea typeface="ＭＳ ゴシック" panose="020B0609070205080204" pitchFamily="49" charset="-128"/>
            </a:endParaRP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ＮＰＯ法人コミュニティ・サポートセンター神戸（兵庫県神戸市）の取組事例</a:t>
            </a:r>
            <a:r>
              <a:rPr lang="en-US" altLang="ja-JP"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自ら</a:t>
            </a:r>
            <a:r>
              <a:rPr lang="ja-JP" altLang="ja-JP" sz="1400" dirty="0">
                <a:latin typeface="ＭＳ ゴシック" panose="020B0609070205080204" pitchFamily="49" charset="-128"/>
                <a:ea typeface="ＭＳ ゴシック" panose="020B0609070205080204" pitchFamily="49" charset="-128"/>
              </a:rPr>
              <a:t>が事業を実施せず、事業を行うＮＰＯを側面から支援するＮＰＯのような組織のはたらきかけ等により設置した事例</a:t>
            </a:r>
          </a:p>
        </p:txBody>
      </p:sp>
      <p:sp>
        <p:nvSpPr>
          <p:cNvPr id="8" name="正方形/長方形 7"/>
          <p:cNvSpPr/>
          <p:nvPr/>
        </p:nvSpPr>
        <p:spPr bwMode="gray">
          <a:xfrm>
            <a:off x="55499" y="1439"/>
            <a:ext cx="9813993" cy="547241"/>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コーディネーター及び協議体設置に係る参考事例</a:t>
            </a:r>
            <a:endParaRPr lang="ja-JP" altLang="en-US" sz="1600" b="1" dirty="0">
              <a:solidFill>
                <a:schemeClr val="bg1"/>
              </a:solidFill>
              <a:latin typeface="+mn-ea"/>
            </a:endParaRPr>
          </a:p>
        </p:txBody>
      </p:sp>
      <p:sp>
        <p:nvSpPr>
          <p:cNvPr id="7"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30</a:t>
            </a:fld>
            <a:endParaRPr lang="ja-JP" altLang="en-US" sz="1600" dirty="0">
              <a:solidFill>
                <a:prstClr val="black"/>
              </a:solidFill>
            </a:endParaRPr>
          </a:p>
        </p:txBody>
      </p:sp>
    </p:spTree>
    <p:extLst>
      <p:ext uri="{BB962C8B-B14F-4D97-AF65-F5344CB8AC3E}">
        <p14:creationId xmlns:p14="http://schemas.microsoft.com/office/powerpoint/2010/main" val="2185044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2" y="116632"/>
            <a:ext cx="4576508" cy="3168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3501008"/>
            <a:ext cx="4576508" cy="3168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250922"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1</a:t>
            </a:r>
            <a:endParaRPr kumimoji="1" lang="ja-JP" altLang="en-US" sz="1200" dirty="0">
              <a:solidFill>
                <a:schemeClr val="tx1"/>
              </a:solidFill>
            </a:endParaRPr>
          </a:p>
        </p:txBody>
      </p:sp>
      <p:sp>
        <p:nvSpPr>
          <p:cNvPr id="10" name="正方形/長方形 9"/>
          <p:cNvSpPr/>
          <p:nvPr/>
        </p:nvSpPr>
        <p:spPr>
          <a:xfrm>
            <a:off x="4250922"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2</a:t>
            </a:r>
            <a:endParaRPr kumimoji="1" lang="ja-JP" altLang="en-US" sz="1200" dirty="0">
              <a:solidFill>
                <a:schemeClr val="tx1"/>
              </a:solidFill>
            </a:endParaRPr>
          </a:p>
        </p:txBody>
      </p:sp>
      <p:sp>
        <p:nvSpPr>
          <p:cNvPr id="11" name="正方形/長方形 10"/>
          <p:cNvSpPr/>
          <p:nvPr/>
        </p:nvSpPr>
        <p:spPr>
          <a:xfrm>
            <a:off x="9087459"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3</a:t>
            </a:r>
            <a:endParaRPr kumimoji="1" lang="ja-JP" altLang="en-US" sz="1200" dirty="0">
              <a:solidFill>
                <a:schemeClr val="tx1"/>
              </a:solidFill>
            </a:endParaRPr>
          </a:p>
        </p:txBody>
      </p:sp>
      <p:sp>
        <p:nvSpPr>
          <p:cNvPr id="12" name="正方形/長方形 11"/>
          <p:cNvSpPr/>
          <p:nvPr/>
        </p:nvSpPr>
        <p:spPr>
          <a:xfrm>
            <a:off x="9087459"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4</a:t>
            </a:r>
            <a:endParaRPr kumimoji="1" lang="ja-JP" altLang="en-US" sz="1200" dirty="0">
              <a:solidFill>
                <a:schemeClr val="tx1"/>
              </a:solidFill>
            </a:endParaRPr>
          </a:p>
        </p:txBody>
      </p:sp>
      <p:sp>
        <p:nvSpPr>
          <p:cNvPr id="15"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31</a:t>
            </a:fld>
            <a:endParaRPr lang="ja-JP" altLang="en-US" sz="1600" dirty="0">
              <a:solidFill>
                <a:prstClr val="black"/>
              </a:solidFill>
            </a:endParaRPr>
          </a:p>
        </p:txBody>
      </p:sp>
      <p:sp>
        <p:nvSpPr>
          <p:cNvPr id="14" name="正方形/長方形 13"/>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Tree>
    <p:extLst>
      <p:ext uri="{BB962C8B-B14F-4D97-AF65-F5344CB8AC3E}">
        <p14:creationId xmlns:p14="http://schemas.microsoft.com/office/powerpoint/2010/main" val="1538054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250922"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5</a:t>
            </a:r>
            <a:endParaRPr kumimoji="1" lang="ja-JP" altLang="en-US" sz="1200" dirty="0">
              <a:solidFill>
                <a:schemeClr val="tx1"/>
              </a:solidFill>
            </a:endParaRPr>
          </a:p>
        </p:txBody>
      </p:sp>
      <p:sp>
        <p:nvSpPr>
          <p:cNvPr id="11" name="正方形/長方形 10"/>
          <p:cNvSpPr/>
          <p:nvPr/>
        </p:nvSpPr>
        <p:spPr>
          <a:xfrm>
            <a:off x="4250922"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6</a:t>
            </a:r>
            <a:endParaRPr kumimoji="1" lang="ja-JP" altLang="en-US" sz="1200" dirty="0">
              <a:solidFill>
                <a:schemeClr val="tx1"/>
              </a:solidFill>
            </a:endParaRPr>
          </a:p>
        </p:txBody>
      </p:sp>
      <p:sp>
        <p:nvSpPr>
          <p:cNvPr id="12" name="正方形/長方形 11"/>
          <p:cNvSpPr/>
          <p:nvPr/>
        </p:nvSpPr>
        <p:spPr>
          <a:xfrm>
            <a:off x="9087459"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7</a:t>
            </a:r>
            <a:endParaRPr kumimoji="1" lang="ja-JP" altLang="en-US" sz="1200" dirty="0">
              <a:solidFill>
                <a:schemeClr val="tx1"/>
              </a:solidFill>
            </a:endParaRPr>
          </a:p>
        </p:txBody>
      </p:sp>
      <p:sp>
        <p:nvSpPr>
          <p:cNvPr id="13" name="正方形/長方形 12"/>
          <p:cNvSpPr/>
          <p:nvPr/>
        </p:nvSpPr>
        <p:spPr>
          <a:xfrm>
            <a:off x="9087459"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8</a:t>
            </a:r>
            <a:endParaRPr kumimoji="1" lang="ja-JP" altLang="en-US" sz="1200" dirty="0">
              <a:solidFill>
                <a:schemeClr val="tx1"/>
              </a:solidFill>
            </a:endParaRPr>
          </a:p>
        </p:txBody>
      </p:sp>
      <p:sp>
        <p:nvSpPr>
          <p:cNvPr id="1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32</a:t>
            </a:fld>
            <a:endParaRPr lang="ja-JP" altLang="en-US" sz="1600" dirty="0">
              <a:solidFill>
                <a:prstClr val="black"/>
              </a:solidFill>
            </a:endParaRPr>
          </a:p>
        </p:txBody>
      </p:sp>
      <p:sp>
        <p:nvSpPr>
          <p:cNvPr id="15" name="正方形/長方形 14"/>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Tree>
    <p:extLst>
      <p:ext uri="{BB962C8B-B14F-4D97-AF65-F5344CB8AC3E}">
        <p14:creationId xmlns:p14="http://schemas.microsoft.com/office/powerpoint/2010/main" val="763222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250922"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9</a:t>
            </a:r>
            <a:endParaRPr kumimoji="1" lang="ja-JP" altLang="en-US" sz="1200" dirty="0">
              <a:solidFill>
                <a:schemeClr val="tx1"/>
              </a:solidFill>
            </a:endParaRPr>
          </a:p>
        </p:txBody>
      </p:sp>
      <p:sp>
        <p:nvSpPr>
          <p:cNvPr id="11" name="正方形/長方形 10"/>
          <p:cNvSpPr/>
          <p:nvPr/>
        </p:nvSpPr>
        <p:spPr>
          <a:xfrm>
            <a:off x="4250922"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10</a:t>
            </a:r>
            <a:endParaRPr kumimoji="1" lang="ja-JP" altLang="en-US" sz="1200" dirty="0">
              <a:solidFill>
                <a:schemeClr val="tx1"/>
              </a:solidFill>
            </a:endParaRPr>
          </a:p>
        </p:txBody>
      </p:sp>
      <p:sp>
        <p:nvSpPr>
          <p:cNvPr id="12" name="正方形/長方形 11"/>
          <p:cNvSpPr/>
          <p:nvPr/>
        </p:nvSpPr>
        <p:spPr>
          <a:xfrm>
            <a:off x="9087459"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11</a:t>
            </a:r>
            <a:endParaRPr kumimoji="1" lang="ja-JP" altLang="en-US" sz="1200" dirty="0">
              <a:solidFill>
                <a:schemeClr val="tx1"/>
              </a:solidFill>
            </a:endParaRPr>
          </a:p>
        </p:txBody>
      </p:sp>
      <p:sp>
        <p:nvSpPr>
          <p:cNvPr id="13" name="正方形/長方形 12"/>
          <p:cNvSpPr/>
          <p:nvPr/>
        </p:nvSpPr>
        <p:spPr>
          <a:xfrm>
            <a:off x="9087459"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12</a:t>
            </a:r>
            <a:endParaRPr kumimoji="1" lang="ja-JP" altLang="en-US" sz="1200" dirty="0">
              <a:solidFill>
                <a:schemeClr val="tx1"/>
              </a:solidFill>
            </a:endParaRPr>
          </a:p>
        </p:txBody>
      </p:sp>
      <p:sp>
        <p:nvSpPr>
          <p:cNvPr id="1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33</a:t>
            </a:fld>
            <a:endParaRPr lang="ja-JP" altLang="en-US" sz="1600" dirty="0">
              <a:solidFill>
                <a:prstClr val="black"/>
              </a:solidFill>
            </a:endParaRPr>
          </a:p>
        </p:txBody>
      </p:sp>
      <p:sp>
        <p:nvSpPr>
          <p:cNvPr id="15" name="正方形/長方形 14"/>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Tree>
    <p:extLst>
      <p:ext uri="{BB962C8B-B14F-4D97-AF65-F5344CB8AC3E}">
        <p14:creationId xmlns:p14="http://schemas.microsoft.com/office/powerpoint/2010/main" val="3582029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2" y="116632"/>
            <a:ext cx="4576510" cy="3168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3501008"/>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00" y="116632"/>
            <a:ext cx="4576511" cy="3168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00" y="3501008"/>
            <a:ext cx="4576511" cy="3168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250922"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13</a:t>
            </a:r>
            <a:endParaRPr kumimoji="1" lang="ja-JP" altLang="en-US" sz="1200" dirty="0">
              <a:solidFill>
                <a:schemeClr val="tx1"/>
              </a:solidFill>
            </a:endParaRPr>
          </a:p>
        </p:txBody>
      </p:sp>
      <p:sp>
        <p:nvSpPr>
          <p:cNvPr id="11" name="正方形/長方形 10"/>
          <p:cNvSpPr/>
          <p:nvPr/>
        </p:nvSpPr>
        <p:spPr>
          <a:xfrm>
            <a:off x="4250922"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14</a:t>
            </a:r>
            <a:endParaRPr kumimoji="1" lang="ja-JP" altLang="en-US" sz="1200" dirty="0">
              <a:solidFill>
                <a:schemeClr val="tx1"/>
              </a:solidFill>
            </a:endParaRPr>
          </a:p>
        </p:txBody>
      </p:sp>
      <p:sp>
        <p:nvSpPr>
          <p:cNvPr id="12" name="正方形/長方形 11"/>
          <p:cNvSpPr/>
          <p:nvPr/>
        </p:nvSpPr>
        <p:spPr>
          <a:xfrm>
            <a:off x="9087459"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15</a:t>
            </a:r>
            <a:endParaRPr kumimoji="1" lang="ja-JP" altLang="en-US" sz="1200" dirty="0">
              <a:solidFill>
                <a:schemeClr val="tx1"/>
              </a:solidFill>
            </a:endParaRPr>
          </a:p>
        </p:txBody>
      </p:sp>
      <p:sp>
        <p:nvSpPr>
          <p:cNvPr id="13" name="正方形/長方形 12"/>
          <p:cNvSpPr/>
          <p:nvPr/>
        </p:nvSpPr>
        <p:spPr>
          <a:xfrm>
            <a:off x="9087459"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16</a:t>
            </a:r>
            <a:endParaRPr kumimoji="1" lang="ja-JP" altLang="en-US" sz="1200" dirty="0">
              <a:solidFill>
                <a:schemeClr val="tx1"/>
              </a:solidFill>
            </a:endParaRPr>
          </a:p>
        </p:txBody>
      </p:sp>
      <p:sp>
        <p:nvSpPr>
          <p:cNvPr id="1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34</a:t>
            </a:fld>
            <a:endParaRPr lang="ja-JP" altLang="en-US" sz="1600" dirty="0">
              <a:solidFill>
                <a:prstClr val="black"/>
              </a:solidFill>
            </a:endParaRPr>
          </a:p>
        </p:txBody>
      </p:sp>
      <p:sp>
        <p:nvSpPr>
          <p:cNvPr id="15" name="正方形/長方形 14"/>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Tree>
    <p:extLst>
      <p:ext uri="{BB962C8B-B14F-4D97-AF65-F5344CB8AC3E}">
        <p14:creationId xmlns:p14="http://schemas.microsoft.com/office/powerpoint/2010/main" val="2494125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3" y="116633"/>
            <a:ext cx="4576509"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3501008"/>
            <a:ext cx="4576510" cy="3168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02" y="116633"/>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02" y="3501009"/>
            <a:ext cx="457651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250922"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17</a:t>
            </a:r>
            <a:endParaRPr kumimoji="1" lang="ja-JP" altLang="en-US" sz="1200" dirty="0">
              <a:solidFill>
                <a:schemeClr val="tx1"/>
              </a:solidFill>
            </a:endParaRPr>
          </a:p>
        </p:txBody>
      </p:sp>
      <p:sp>
        <p:nvSpPr>
          <p:cNvPr id="11" name="正方形/長方形 10"/>
          <p:cNvSpPr/>
          <p:nvPr/>
        </p:nvSpPr>
        <p:spPr>
          <a:xfrm>
            <a:off x="4250922"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18</a:t>
            </a:r>
            <a:endParaRPr kumimoji="1" lang="ja-JP" altLang="en-US" sz="1200" dirty="0">
              <a:solidFill>
                <a:schemeClr val="tx1"/>
              </a:solidFill>
            </a:endParaRPr>
          </a:p>
        </p:txBody>
      </p:sp>
      <p:sp>
        <p:nvSpPr>
          <p:cNvPr id="12" name="正方形/長方形 11"/>
          <p:cNvSpPr/>
          <p:nvPr/>
        </p:nvSpPr>
        <p:spPr>
          <a:xfrm>
            <a:off x="9087459"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19</a:t>
            </a:r>
            <a:endParaRPr kumimoji="1" lang="ja-JP" altLang="en-US" sz="1200" dirty="0">
              <a:solidFill>
                <a:schemeClr val="tx1"/>
              </a:solidFill>
            </a:endParaRPr>
          </a:p>
        </p:txBody>
      </p:sp>
      <p:sp>
        <p:nvSpPr>
          <p:cNvPr id="13" name="正方形/長方形 12"/>
          <p:cNvSpPr/>
          <p:nvPr/>
        </p:nvSpPr>
        <p:spPr>
          <a:xfrm>
            <a:off x="9087459"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20</a:t>
            </a:r>
            <a:endParaRPr kumimoji="1" lang="ja-JP" altLang="en-US" sz="1200" dirty="0">
              <a:solidFill>
                <a:schemeClr val="tx1"/>
              </a:solidFill>
            </a:endParaRPr>
          </a:p>
        </p:txBody>
      </p:sp>
      <p:sp>
        <p:nvSpPr>
          <p:cNvPr id="16" name="スライド番号プレースホルダ 10"/>
          <p:cNvSpPr>
            <a:spLocks noGrp="1"/>
          </p:cNvSpPr>
          <p:nvPr>
            <p:ph type="sldNum" sz="quarter" idx="12"/>
          </p:nvPr>
        </p:nvSpPr>
        <p:spPr>
          <a:xfrm>
            <a:off x="9494367" y="6521171"/>
            <a:ext cx="427197" cy="365125"/>
          </a:xfrm>
        </p:spPr>
        <p:txBody>
          <a:bodyPr/>
          <a:lstStyle/>
          <a:p>
            <a:fld id="{72D2F0F9-40FE-47A2-901C-3C832B0C1FC9}" type="slidenum">
              <a:rPr lang="ja-JP" altLang="en-US" sz="1600" smtClean="0">
                <a:solidFill>
                  <a:prstClr val="black"/>
                </a:solidFill>
              </a:rPr>
              <a:pPr/>
              <a:t>35</a:t>
            </a:fld>
            <a:endParaRPr lang="ja-JP" altLang="en-US" sz="1600" dirty="0">
              <a:solidFill>
                <a:prstClr val="black"/>
              </a:solidFill>
            </a:endParaRPr>
          </a:p>
        </p:txBody>
      </p:sp>
      <p:sp>
        <p:nvSpPr>
          <p:cNvPr id="15" name="正方形/長方形 14"/>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Tree>
    <p:extLst>
      <p:ext uri="{BB962C8B-B14F-4D97-AF65-F5344CB8AC3E}">
        <p14:creationId xmlns:p14="http://schemas.microsoft.com/office/powerpoint/2010/main" val="2523192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7" y="116634"/>
            <a:ext cx="4576509"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6" y="3501009"/>
            <a:ext cx="4576509"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4250925"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21</a:t>
            </a:r>
            <a:endParaRPr kumimoji="1" lang="ja-JP" altLang="en-US" sz="1200" dirty="0">
              <a:solidFill>
                <a:schemeClr val="tx1"/>
              </a:solidFill>
            </a:endParaRPr>
          </a:p>
        </p:txBody>
      </p:sp>
      <p:sp>
        <p:nvSpPr>
          <p:cNvPr id="9" name="正方形/長方形 8"/>
          <p:cNvSpPr/>
          <p:nvPr/>
        </p:nvSpPr>
        <p:spPr>
          <a:xfrm>
            <a:off x="4250925"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22</a:t>
            </a:r>
            <a:endParaRPr kumimoji="1" lang="ja-JP" altLang="en-US" sz="1200" dirty="0">
              <a:solidFill>
                <a:schemeClr val="tx1"/>
              </a:solidFill>
            </a:endParaRPr>
          </a:p>
        </p:txBody>
      </p:sp>
      <p:sp>
        <p:nvSpPr>
          <p:cNvPr id="7"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36</a:t>
            </a:fld>
            <a:endParaRPr lang="ja-JP" altLang="en-US" sz="1600"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6632"/>
            <a:ext cx="4572000" cy="3168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7833321" y="44624"/>
            <a:ext cx="2016224" cy="217983"/>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神奈川県平塚市提供資料</a:t>
            </a:r>
            <a:endParaRPr kumimoji="1" lang="ja-JP" altLang="en-US" sz="1200" dirty="0" smtClean="0">
              <a:solidFill>
                <a:schemeClr val="tx1"/>
              </a:solidFill>
            </a:endParaRPr>
          </a:p>
        </p:txBody>
      </p:sp>
      <p:sp>
        <p:nvSpPr>
          <p:cNvPr id="10" name="正方形/長方形 9"/>
          <p:cNvSpPr/>
          <p:nvPr/>
        </p:nvSpPr>
        <p:spPr>
          <a:xfrm>
            <a:off x="9129464" y="2924944"/>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23</a:t>
            </a:r>
            <a:endParaRPr kumimoji="1" lang="ja-JP" altLang="en-US" sz="1200" dirty="0">
              <a:solidFill>
                <a:schemeClr val="tx1"/>
              </a:solidFill>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01009"/>
            <a:ext cx="4572000" cy="3168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9129464" y="6309320"/>
            <a:ext cx="4680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24</a:t>
            </a:r>
            <a:endParaRPr kumimoji="1" lang="ja-JP" altLang="en-US" sz="1200" dirty="0">
              <a:solidFill>
                <a:schemeClr val="tx1"/>
              </a:solidFill>
            </a:endParaRPr>
          </a:p>
        </p:txBody>
      </p:sp>
    </p:spTree>
    <p:extLst>
      <p:ext uri="{BB962C8B-B14F-4D97-AF65-F5344CB8AC3E}">
        <p14:creationId xmlns:p14="http://schemas.microsoft.com/office/powerpoint/2010/main" val="4213115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1637928"/>
            <a:ext cx="8915400" cy="1143000"/>
          </a:xfrm>
          <a:ln w="12700">
            <a:solidFill>
              <a:schemeClr val="tx1"/>
            </a:solidFill>
          </a:ln>
        </p:spPr>
        <p:txBody>
          <a:bodyPr/>
          <a:lstStyle/>
          <a:p>
            <a:r>
              <a:rPr kumimoji="1" lang="ja-JP" altLang="en-US" dirty="0" smtClean="0"/>
              <a:t>参考資料</a:t>
            </a:r>
            <a:endParaRPr kumimoji="1" lang="ja-JP" altLang="en-US" dirty="0"/>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37</a:t>
            </a:fld>
            <a:endParaRPr lang="ja-JP" altLang="en-US" sz="1600" dirty="0">
              <a:solidFill>
                <a:schemeClr val="tx1"/>
              </a:solidFill>
            </a:endParaRPr>
          </a:p>
        </p:txBody>
      </p:sp>
    </p:spTree>
    <p:extLst>
      <p:ext uri="{BB962C8B-B14F-4D97-AF65-F5344CB8AC3E}">
        <p14:creationId xmlns:p14="http://schemas.microsoft.com/office/powerpoint/2010/main" val="4477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4530541"/>
            <a:ext cx="9650846" cy="1634770"/>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a:t>
            </a:r>
            <a:r>
              <a:rPr lang="ja-JP" altLang="en-US" sz="1400" dirty="0"/>
              <a:t>地域における助け合いや生活支援・介護予防サービスの提供実績がある者、または中間支援を行う団体等であって、地域でコーディネート機能を適切に担うことができる者。</a:t>
            </a:r>
            <a:endParaRPr lang="en-US" altLang="ja-JP" sz="1400" dirty="0"/>
          </a:p>
          <a:p>
            <a:pPr algn="l"/>
            <a:r>
              <a:rPr lang="ja-JP" altLang="en-US" sz="1400" dirty="0"/>
              <a:t>○特定の資格要件は定めず、市民活動</a:t>
            </a:r>
            <a:r>
              <a:rPr lang="ja-JP" altLang="en-US" sz="1400" dirty="0" smtClean="0"/>
              <a:t>への理解</a:t>
            </a:r>
            <a:r>
              <a:rPr lang="ja-JP" altLang="en-US" sz="1400" dirty="0"/>
              <a:t>があり、多様な理念をもつ地域のサービス提供主体と連絡調整できる立場の者であって、国や都道府県</a:t>
            </a:r>
            <a:r>
              <a:rPr lang="ja-JP" altLang="en-US" sz="1400" dirty="0" smtClean="0"/>
              <a:t>が実施する研修</a:t>
            </a:r>
            <a:r>
              <a:rPr lang="ja-JP" altLang="en-US" sz="1400" dirty="0"/>
              <a:t>を修了した者が望ましい。</a:t>
            </a:r>
            <a:endParaRPr lang="en-US" altLang="ja-JP" sz="1400" dirty="0"/>
          </a:p>
          <a:p>
            <a:pPr algn="l"/>
            <a:r>
              <a:rPr lang="ja-JP" altLang="en-US" sz="1400" dirty="0"/>
              <a:t>○コーディネーターが属する組織の活動の枠組みを超えた視点、地域の公益的活動の視点、公平中立な視点を有することが</a:t>
            </a:r>
            <a:r>
              <a:rPr lang="ja-JP" altLang="en-US" sz="1400" dirty="0" smtClean="0"/>
              <a:t>適当。</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市町村が定める活動区域ごとに、</a:t>
            </a:r>
            <a:r>
              <a:rPr lang="ja-JP" altLang="en-US" sz="1400" b="1" u="sng" dirty="0" smtClean="0">
                <a:solidFill>
                  <a:srgbClr val="FF0000"/>
                </a:solidFill>
              </a:rPr>
              <a:t>関係者のネットワークや既存の取組・組織等も活用しながら</a:t>
            </a:r>
            <a:r>
              <a:rPr lang="ja-JP" altLang="en-US" sz="1400" dirty="0" smtClean="0"/>
              <a:t>、資源開発、関係者のネットワーク化、地域の支援ニーズとサービス提供主体のマッチング等のコーディネート業務を実施することにより、地域における生活支援・介護予防サービスの提供体制の整備に向けた取組を推進する。</a:t>
            </a:r>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05052" y="3269741"/>
            <a:ext cx="9650846" cy="102520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常勤・非常勤やボランティアなどの雇用形態については問わず、また、職種、人数、配置場所、勤務形態等は一律には限定せず、</a:t>
            </a:r>
            <a:r>
              <a:rPr lang="ja-JP" altLang="en-US" sz="1400" b="1" u="sng" dirty="0">
                <a:solidFill>
                  <a:srgbClr val="FF0000"/>
                </a:solidFill>
              </a:rPr>
              <a:t>地域の実情に応じた多様な配置が可能</a:t>
            </a:r>
            <a:r>
              <a:rPr lang="ja-JP" altLang="en-US" sz="1400" dirty="0"/>
              <a:t>であるが、</a:t>
            </a:r>
            <a:r>
              <a:rPr lang="ja-JP" altLang="en-US" sz="1400" b="1" u="sng" dirty="0">
                <a:solidFill>
                  <a:srgbClr val="FF0000"/>
                </a:solidFill>
              </a:rPr>
              <a:t>市町村や地域包括支援センターと連携しながら活動</a:t>
            </a:r>
            <a:r>
              <a:rPr lang="ja-JP" altLang="en-US" sz="1400" dirty="0"/>
              <a:t>することが重要。</a:t>
            </a:r>
            <a:endParaRPr lang="en-US" altLang="ja-JP" sz="1400" dirty="0"/>
          </a:p>
          <a:p>
            <a:pPr algn="l"/>
            <a:endParaRPr lang="en-US" altLang="ja-JP" sz="1400" dirty="0" smtClean="0"/>
          </a:p>
        </p:txBody>
      </p:sp>
      <p:sp>
        <p:nvSpPr>
          <p:cNvPr id="9" name="角丸四角形 8"/>
          <p:cNvSpPr/>
          <p:nvPr/>
        </p:nvSpPr>
        <p:spPr>
          <a:xfrm>
            <a:off x="105061" y="308963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配置</a:t>
            </a:r>
            <a:endParaRPr kumimoji="1" lang="ja-JP" altLang="en-US" b="1" dirty="0">
              <a:solidFill>
                <a:schemeClr val="tx1"/>
              </a:solidFill>
            </a:endParaRPr>
          </a:p>
        </p:txBody>
      </p:sp>
      <p:sp>
        <p:nvSpPr>
          <p:cNvPr id="11" name="角丸四角形 10"/>
          <p:cNvSpPr/>
          <p:nvPr/>
        </p:nvSpPr>
        <p:spPr>
          <a:xfrm>
            <a:off x="120076" y="436428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資格・要件</a:t>
            </a:r>
            <a:endParaRPr kumimoji="1" lang="ja-JP" altLang="en-US" b="1" dirty="0">
              <a:solidFill>
                <a:schemeClr val="tx1"/>
              </a:solidFill>
            </a:endParaRPr>
          </a:p>
        </p:txBody>
      </p:sp>
      <p:sp>
        <p:nvSpPr>
          <p:cNvPr id="14" name="タイトル 1"/>
          <p:cNvSpPr txBox="1">
            <a:spLocks/>
          </p:cNvSpPr>
          <p:nvPr/>
        </p:nvSpPr>
        <p:spPr>
          <a:xfrm>
            <a:off x="105052" y="2036648"/>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○生活支援の担い手の養成、サービスの開発等の</a:t>
            </a:r>
            <a:r>
              <a:rPr lang="ja-JP" altLang="en-US" sz="1400" b="1" u="sng" dirty="0" smtClean="0">
                <a:solidFill>
                  <a:srgbClr val="FF0000"/>
                </a:solidFill>
              </a:rPr>
              <a:t>資源開発</a:t>
            </a:r>
            <a:r>
              <a:rPr lang="ja-JP" altLang="en-US" sz="1400" dirty="0"/>
              <a:t>・・</a:t>
            </a:r>
            <a:r>
              <a:rPr lang="ja-JP" altLang="en-US" sz="1400" dirty="0" smtClean="0"/>
              <a:t>・・・第１層、第２層</a:t>
            </a:r>
            <a:endParaRPr lang="en-US" altLang="ja-JP" sz="1400" dirty="0" smtClean="0"/>
          </a:p>
          <a:p>
            <a:pPr algn="l"/>
            <a:r>
              <a:rPr lang="ja-JP" altLang="en-US" sz="1400" dirty="0" smtClean="0"/>
              <a:t>○サービス提供主体等の関係者の</a:t>
            </a:r>
            <a:r>
              <a:rPr lang="ja-JP" altLang="en-US" sz="1400" b="1" u="sng" dirty="0" smtClean="0">
                <a:solidFill>
                  <a:srgbClr val="FF0000"/>
                </a:solidFill>
              </a:rPr>
              <a:t>ネットワーク構築</a:t>
            </a:r>
            <a:r>
              <a:rPr lang="ja-JP" altLang="en-US" sz="1400" dirty="0" smtClean="0"/>
              <a:t>・・・・・・・・・・・・第１層、第２層</a:t>
            </a:r>
            <a:endParaRPr lang="en-US" altLang="ja-JP" sz="1400" dirty="0" smtClean="0"/>
          </a:p>
          <a:p>
            <a:pPr algn="l"/>
            <a:r>
              <a:rPr lang="ja-JP" altLang="en-US" sz="1400" dirty="0" smtClean="0"/>
              <a:t>○地域の支援ニーズとサービス提供主体の活動の</a:t>
            </a:r>
            <a:r>
              <a:rPr lang="ja-JP" altLang="en-US" sz="1400" b="1" u="sng" dirty="0" smtClean="0">
                <a:solidFill>
                  <a:srgbClr val="FF0000"/>
                </a:solidFill>
              </a:rPr>
              <a:t>マッチング</a:t>
            </a:r>
            <a:r>
              <a:rPr lang="ja-JP" altLang="en-US" sz="1400" dirty="0" smtClean="0"/>
              <a:t>　</a:t>
            </a:r>
            <a:r>
              <a:rPr lang="ja-JP" altLang="en-US" sz="1400" dirty="0"/>
              <a:t>・・・</a:t>
            </a:r>
            <a:r>
              <a:rPr lang="ja-JP" altLang="en-US" sz="1400" dirty="0" smtClean="0"/>
              <a:t>第２層</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6" name="正方形/長方形 15"/>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コーディネーターの目的・役割等について</a:t>
            </a:r>
            <a:endParaRPr lang="ja-JP" altLang="en-US" sz="1600" b="1" dirty="0">
              <a:solidFill>
                <a:schemeClr val="bg1"/>
              </a:solidFill>
              <a:latin typeface="+mn-ea"/>
            </a:endParaRPr>
          </a:p>
        </p:txBody>
      </p:sp>
      <p:sp>
        <p:nvSpPr>
          <p:cNvPr id="17" name="スライド番号プレースホルダー 3"/>
          <p:cNvSpPr txBox="1">
            <a:spLocks/>
          </p:cNvSpPr>
          <p:nvPr/>
        </p:nvSpPr>
        <p:spPr>
          <a:xfrm>
            <a:off x="9345488" y="6492883"/>
            <a:ext cx="5535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600" smtClean="0">
                <a:solidFill>
                  <a:schemeClr val="tx1"/>
                </a:solidFill>
              </a:rPr>
              <a:pPr/>
              <a:t>38</a:t>
            </a:fld>
            <a:endParaRPr lang="ja-JP" altLang="en-US" sz="1600" dirty="0">
              <a:solidFill>
                <a:schemeClr val="tx1"/>
              </a:solidFill>
            </a:endParaRPr>
          </a:p>
        </p:txBody>
      </p:sp>
    </p:spTree>
    <p:extLst>
      <p:ext uri="{BB962C8B-B14F-4D97-AF65-F5344CB8AC3E}">
        <p14:creationId xmlns:p14="http://schemas.microsoft.com/office/powerpoint/2010/main" val="163397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lipart-illustration.com/material/picture29/l_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778" y="4494876"/>
            <a:ext cx="645380" cy="4468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人間,女,女性,高齢者"/>
          <p:cNvPicPr>
            <a:picLocks noChangeAspect="1" noChangeArrowheads="1"/>
          </p:cNvPicPr>
          <p:nvPr/>
        </p:nvPicPr>
        <p:blipFill>
          <a:blip r:embed="rId3" cstate="print"/>
          <a:srcRect/>
          <a:stretch>
            <a:fillRect/>
          </a:stretch>
        </p:blipFill>
        <p:spPr bwMode="auto">
          <a:xfrm>
            <a:off x="662526" y="4437126"/>
            <a:ext cx="546061" cy="446812"/>
          </a:xfrm>
          <a:prstGeom prst="rect">
            <a:avLst/>
          </a:prstGeom>
          <a:noFill/>
        </p:spPr>
      </p:pic>
      <p:sp>
        <p:nvSpPr>
          <p:cNvPr id="5" name="角丸四角形 4"/>
          <p:cNvSpPr/>
          <p:nvPr/>
        </p:nvSpPr>
        <p:spPr>
          <a:xfrm>
            <a:off x="117070" y="5949280"/>
            <a:ext cx="9750528" cy="47211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defTabSz="914400" fontAlgn="auto">
              <a:spcBef>
                <a:spcPts val="0"/>
              </a:spcBef>
              <a:spcAft>
                <a:spcPts val="0"/>
              </a:spcAft>
            </a:pPr>
            <a:endParaRPr lang="ja-JP" altLang="en-US" sz="1600" dirty="0" smtClean="0">
              <a:solidFill>
                <a:prstClr val="black"/>
              </a:solidFill>
            </a:endParaRPr>
          </a:p>
        </p:txBody>
      </p:sp>
      <p:sp>
        <p:nvSpPr>
          <p:cNvPr id="23" name="円/楕円 22"/>
          <p:cNvSpPr/>
          <p:nvPr/>
        </p:nvSpPr>
        <p:spPr>
          <a:xfrm>
            <a:off x="896553" y="2636914"/>
            <a:ext cx="5656179" cy="2412268"/>
          </a:xfrm>
          <a:prstGeom prst="ellipse">
            <a:avLst/>
          </a:prstGeom>
          <a:noFill/>
          <a:ln w="8890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sp>
        <p:nvSpPr>
          <p:cNvPr id="14" name="角丸四角形 13"/>
          <p:cNvSpPr/>
          <p:nvPr/>
        </p:nvSpPr>
        <p:spPr>
          <a:xfrm>
            <a:off x="194485" y="692696"/>
            <a:ext cx="9594496" cy="864096"/>
          </a:xfrm>
          <a:prstGeom prst="roundRect">
            <a:avLst/>
          </a:prstGeom>
          <a:ln/>
        </p:spPr>
        <p:style>
          <a:lnRef idx="1">
            <a:schemeClr val="accent6"/>
          </a:lnRef>
          <a:fillRef idx="2">
            <a:schemeClr val="accent6"/>
          </a:fillRef>
          <a:effectRef idx="1">
            <a:schemeClr val="accent6"/>
          </a:effectRef>
          <a:fontRef idx="minor">
            <a:schemeClr val="dk1"/>
          </a:fontRef>
        </p:style>
        <p:txBody>
          <a:bodyPr lIns="93168" tIns="46584" rIns="93168" bIns="46584" rtlCol="0" anchor="ctr"/>
          <a:lstStyle/>
          <a:p>
            <a:pPr defTabSz="914400" fontAlgn="auto">
              <a:spcBef>
                <a:spcPts val="0"/>
              </a:spcBef>
              <a:spcAft>
                <a:spcPts val="0"/>
              </a:spcAft>
            </a:pPr>
            <a:r>
              <a:rPr lang="ja-JP" altLang="en-US" sz="2000" b="1" dirty="0" smtClean="0">
                <a:solidFill>
                  <a:prstClr val="black"/>
                </a:solidFill>
                <a:latin typeface="ＭＳ Ｐゴシック"/>
              </a:rPr>
              <a:t>○社会全体で認知症の</a:t>
            </a:r>
            <a:r>
              <a:rPr lang="ja-JP" altLang="en-US" sz="2000" b="1" dirty="0">
                <a:solidFill>
                  <a:prstClr val="black"/>
                </a:solidFill>
                <a:latin typeface="ＭＳ Ｐゴシック"/>
              </a:rPr>
              <a:t>人びと</a:t>
            </a:r>
            <a:r>
              <a:rPr lang="ja-JP" altLang="en-US" sz="2000" b="1" dirty="0" smtClean="0">
                <a:solidFill>
                  <a:prstClr val="black"/>
                </a:solidFill>
                <a:latin typeface="ＭＳ Ｐゴシック"/>
              </a:rPr>
              <a:t>を支えるため、介護サービスだけでなく、地域の自助・互助を最大限活用することが必要。</a:t>
            </a:r>
            <a:endParaRPr lang="en-US" altLang="ja-JP" sz="1200" dirty="0" smtClean="0">
              <a:solidFill>
                <a:prstClr val="black"/>
              </a:solidFill>
              <a:latin typeface="ＭＳ Ｐゴシック"/>
            </a:endParaRPr>
          </a:p>
        </p:txBody>
      </p:sp>
      <p:sp>
        <p:nvSpPr>
          <p:cNvPr id="32" name="テキスト ボックス 31"/>
          <p:cNvSpPr txBox="1"/>
          <p:nvPr/>
        </p:nvSpPr>
        <p:spPr>
          <a:xfrm>
            <a:off x="584515" y="6453336"/>
            <a:ext cx="9127014" cy="338554"/>
          </a:xfrm>
          <a:prstGeom prst="rect">
            <a:avLst/>
          </a:prstGeom>
          <a:noFill/>
        </p:spPr>
        <p:txBody>
          <a:bodyPr wrap="square" rtlCol="0">
            <a:spAutoFit/>
          </a:bodyPr>
          <a:lstStyle/>
          <a:p>
            <a:pPr defTabSz="914400" fontAlgn="auto">
              <a:spcBef>
                <a:spcPts val="0"/>
              </a:spcBef>
              <a:spcAft>
                <a:spcPts val="0"/>
              </a:spcAft>
            </a:pPr>
            <a:r>
              <a:rPr lang="ja-JP" altLang="en-US" sz="1600" b="1" dirty="0" smtClean="0">
                <a:solidFill>
                  <a:prstClr val="black"/>
                </a:solidFill>
                <a:latin typeface="ＭＳ 明朝" pitchFamily="17" charset="-128"/>
                <a:ea typeface="ＭＳ 明朝" pitchFamily="17" charset="-128"/>
              </a:rPr>
              <a:t>関係団体や民間企業などの協力も得て、社会全体で認知症の人びとを支える取組を展開</a:t>
            </a:r>
            <a:endParaRPr lang="en-US" altLang="ja-JP" sz="1600" b="1" dirty="0" smtClean="0">
              <a:solidFill>
                <a:prstClr val="black"/>
              </a:solidFill>
              <a:latin typeface="ＭＳ 明朝" pitchFamily="17" charset="-128"/>
              <a:ea typeface="ＭＳ 明朝" pitchFamily="17" charset="-128"/>
            </a:endParaRPr>
          </a:p>
        </p:txBody>
      </p:sp>
      <p:sp>
        <p:nvSpPr>
          <p:cNvPr id="18" name="正方形/長方形 17"/>
          <p:cNvSpPr/>
          <p:nvPr/>
        </p:nvSpPr>
        <p:spPr>
          <a:xfrm>
            <a:off x="194616" y="1916832"/>
            <a:ext cx="9594497" cy="355864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400" fontAlgn="auto">
              <a:spcBef>
                <a:spcPts val="0"/>
              </a:spcBef>
              <a:spcAft>
                <a:spcPts val="0"/>
              </a:spcAft>
            </a:pPr>
            <a:endParaRPr lang="ja-JP" altLang="en-US" sz="1600" dirty="0">
              <a:solidFill>
                <a:prstClr val="black"/>
              </a:solidFill>
            </a:endParaRPr>
          </a:p>
        </p:txBody>
      </p:sp>
      <p:sp>
        <p:nvSpPr>
          <p:cNvPr id="38" name="正方形/長方形 37"/>
          <p:cNvSpPr/>
          <p:nvPr/>
        </p:nvSpPr>
        <p:spPr>
          <a:xfrm>
            <a:off x="6435231" y="4077072"/>
            <a:ext cx="109212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地域包括</a:t>
            </a:r>
            <a:endParaRPr lang="en-US" altLang="ja-JP" sz="1100" dirty="0" smtClean="0">
              <a:solidFill>
                <a:prstClr val="black"/>
              </a:solidFill>
            </a:endParaRPr>
          </a:p>
          <a:p>
            <a:pPr algn="ctr" defTabSz="914400" fontAlgn="auto">
              <a:spcBef>
                <a:spcPts val="0"/>
              </a:spcBef>
              <a:spcAft>
                <a:spcPts val="0"/>
              </a:spcAft>
            </a:pPr>
            <a:r>
              <a:rPr lang="ja-JP" altLang="en-US" sz="1100" dirty="0" smtClean="0">
                <a:solidFill>
                  <a:prstClr val="black"/>
                </a:solidFill>
              </a:rPr>
              <a:t>支援センター</a:t>
            </a:r>
            <a:endParaRPr lang="ja-JP" altLang="en-US" sz="1100" dirty="0">
              <a:solidFill>
                <a:prstClr val="black"/>
              </a:solidFill>
            </a:endParaRPr>
          </a:p>
        </p:txBody>
      </p:sp>
      <p:pic>
        <p:nvPicPr>
          <p:cNvPr id="48" name="Picture 5" descr="C:\Users\OSJSE\AppData\Local\Microsoft\Windows\Temporary Internet Files\Content.IE5\RKAS7X0S\MC900303727[1].wmf"/>
          <p:cNvPicPr>
            <a:picLocks noChangeAspect="1" noChangeArrowheads="1"/>
          </p:cNvPicPr>
          <p:nvPr/>
        </p:nvPicPr>
        <p:blipFill>
          <a:blip r:embed="rId4" cstate="print"/>
          <a:srcRect/>
          <a:stretch>
            <a:fillRect/>
          </a:stretch>
        </p:blipFill>
        <p:spPr bwMode="auto">
          <a:xfrm>
            <a:off x="7215313" y="2204864"/>
            <a:ext cx="875765" cy="648072"/>
          </a:xfrm>
          <a:prstGeom prst="rect">
            <a:avLst/>
          </a:prstGeom>
          <a:noFill/>
        </p:spPr>
      </p:pic>
      <p:sp>
        <p:nvSpPr>
          <p:cNvPr id="49" name="正方形/長方形 48"/>
          <p:cNvSpPr/>
          <p:nvPr/>
        </p:nvSpPr>
        <p:spPr>
          <a:xfrm>
            <a:off x="7208638" y="2852957"/>
            <a:ext cx="1867752" cy="201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000" dirty="0" smtClean="0">
                <a:solidFill>
                  <a:prstClr val="black"/>
                </a:solidFill>
              </a:rPr>
              <a:t>認知症疾患医療ｾﾝﾀｰ</a:t>
            </a:r>
            <a:endParaRPr lang="ja-JP" altLang="en-US" sz="1000" dirty="0">
              <a:solidFill>
                <a:prstClr val="black"/>
              </a:solidFill>
            </a:endParaRPr>
          </a:p>
        </p:txBody>
      </p:sp>
      <p:pic>
        <p:nvPicPr>
          <p:cNvPr id="50" name="Picture 6" descr="C:\Program Files\Microsoft Office\MEDIA\CAGCAT10\j0205462.wmf"/>
          <p:cNvPicPr>
            <a:picLocks noChangeAspect="1" noChangeArrowheads="1"/>
          </p:cNvPicPr>
          <p:nvPr/>
        </p:nvPicPr>
        <p:blipFill>
          <a:blip r:embed="rId5" cstate="print"/>
          <a:srcRect/>
          <a:stretch>
            <a:fillRect/>
          </a:stretch>
        </p:blipFill>
        <p:spPr bwMode="auto">
          <a:xfrm>
            <a:off x="8225032" y="3429011"/>
            <a:ext cx="862432" cy="792088"/>
          </a:xfrm>
          <a:prstGeom prst="rect">
            <a:avLst/>
          </a:prstGeom>
          <a:noFill/>
        </p:spPr>
      </p:pic>
      <p:sp>
        <p:nvSpPr>
          <p:cNvPr id="52" name="正方形/長方形 51"/>
          <p:cNvSpPr/>
          <p:nvPr/>
        </p:nvSpPr>
        <p:spPr>
          <a:xfrm>
            <a:off x="8088651" y="4221097"/>
            <a:ext cx="105256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役所</a:t>
            </a:r>
            <a:endParaRPr lang="ja-JP" altLang="en-US" sz="1100" dirty="0">
              <a:solidFill>
                <a:prstClr val="black"/>
              </a:solidFill>
            </a:endParaRPr>
          </a:p>
        </p:txBody>
      </p:sp>
      <p:sp>
        <p:nvSpPr>
          <p:cNvPr id="28" name="テキスト ボックス 27"/>
          <p:cNvSpPr txBox="1"/>
          <p:nvPr/>
        </p:nvSpPr>
        <p:spPr>
          <a:xfrm>
            <a:off x="3782870" y="5213878"/>
            <a:ext cx="3276364" cy="261610"/>
          </a:xfrm>
          <a:prstGeom prst="rect">
            <a:avLst/>
          </a:prstGeom>
          <a:noFill/>
        </p:spPr>
        <p:txBody>
          <a:bodyPr wrap="square" rtlCol="0">
            <a:spAutoFit/>
          </a:bodyPr>
          <a:lstStyle/>
          <a:p>
            <a:pPr defTabSz="914400" fontAlgn="auto">
              <a:spcBef>
                <a:spcPts val="0"/>
              </a:spcBef>
              <a:spcAft>
                <a:spcPts val="0"/>
              </a:spcAft>
            </a:pPr>
            <a:r>
              <a:rPr lang="ja-JP" altLang="en-US" sz="1100" dirty="0" smtClean="0">
                <a:solidFill>
                  <a:prstClr val="black"/>
                </a:solidFill>
                <a:latin typeface="Calibri"/>
                <a:ea typeface="ＭＳ Ｐゴシック"/>
              </a:rPr>
              <a:t>見守り</a:t>
            </a:r>
            <a:r>
              <a:rPr lang="ja-JP" altLang="en-US" sz="1100" b="1" dirty="0" smtClean="0">
                <a:solidFill>
                  <a:prstClr val="black"/>
                </a:solidFill>
                <a:latin typeface="Calibri"/>
                <a:ea typeface="ＭＳ Ｐゴシック"/>
              </a:rPr>
              <a:t>　</a:t>
            </a:r>
            <a:endParaRPr lang="ja-JP" altLang="en-US" sz="1100" b="1" dirty="0">
              <a:solidFill>
                <a:prstClr val="black"/>
              </a:solidFill>
              <a:latin typeface="Calibri"/>
              <a:ea typeface="ＭＳ Ｐゴシック"/>
            </a:endParaRPr>
          </a:p>
        </p:txBody>
      </p:sp>
      <p:pic>
        <p:nvPicPr>
          <p:cNvPr id="24" name="Picture 8" descr="C:\Users\OSJSE\AppData\Local\Microsoft\Windows\Temporary Internet Files\Content.IE5\J8ZCTUTZ\MC900223680[1].wmf"/>
          <p:cNvPicPr>
            <a:picLocks noChangeAspect="1" noChangeArrowheads="1"/>
          </p:cNvPicPr>
          <p:nvPr/>
        </p:nvPicPr>
        <p:blipFill>
          <a:blip r:embed="rId6" cstate="print"/>
          <a:srcRect/>
          <a:stretch>
            <a:fillRect/>
          </a:stretch>
        </p:blipFill>
        <p:spPr bwMode="auto">
          <a:xfrm>
            <a:off x="2222744" y="2348895"/>
            <a:ext cx="504552" cy="432048"/>
          </a:xfrm>
          <a:prstGeom prst="rect">
            <a:avLst/>
          </a:prstGeom>
          <a:noFill/>
        </p:spPr>
      </p:pic>
      <p:pic>
        <p:nvPicPr>
          <p:cNvPr id="33" name="Picture 13" descr="C:\Users\OSJSE\AppData\Local\Microsoft\Windows\Temporary Internet Files\Content.IE5\503A2H98\MC900390982[1].wmf"/>
          <p:cNvPicPr>
            <a:picLocks noChangeAspect="1" noChangeArrowheads="1"/>
          </p:cNvPicPr>
          <p:nvPr/>
        </p:nvPicPr>
        <p:blipFill>
          <a:blip r:embed="rId7" cstate="print"/>
          <a:srcRect/>
          <a:stretch>
            <a:fillRect/>
          </a:stretch>
        </p:blipFill>
        <p:spPr bwMode="auto">
          <a:xfrm>
            <a:off x="2482919" y="3384811"/>
            <a:ext cx="675882" cy="748947"/>
          </a:xfrm>
          <a:prstGeom prst="rect">
            <a:avLst/>
          </a:prstGeom>
          <a:noFill/>
        </p:spPr>
      </p:pic>
      <p:pic>
        <p:nvPicPr>
          <p:cNvPr id="37" name="Picture 19" descr="C:\Users\OSJSE\AppData\Local\Microsoft\Windows\Temporary Internet Files\Content.IE5\503A2H98\MC900433856[1].png"/>
          <p:cNvPicPr>
            <a:picLocks noChangeAspect="1" noChangeArrowheads="1"/>
          </p:cNvPicPr>
          <p:nvPr/>
        </p:nvPicPr>
        <p:blipFill>
          <a:blip r:embed="rId8" cstate="print"/>
          <a:srcRect/>
          <a:stretch>
            <a:fillRect/>
          </a:stretch>
        </p:blipFill>
        <p:spPr bwMode="auto">
          <a:xfrm>
            <a:off x="3860943" y="3197642"/>
            <a:ext cx="546061" cy="504056"/>
          </a:xfrm>
          <a:prstGeom prst="rect">
            <a:avLst/>
          </a:prstGeom>
          <a:noFill/>
        </p:spPr>
      </p:pic>
      <p:sp>
        <p:nvSpPr>
          <p:cNvPr id="42" name="正方形/長方形 41"/>
          <p:cNvSpPr/>
          <p:nvPr/>
        </p:nvSpPr>
        <p:spPr>
          <a:xfrm>
            <a:off x="3158864" y="3701698"/>
            <a:ext cx="218424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400" dirty="0" smtClean="0">
                <a:solidFill>
                  <a:prstClr val="black"/>
                </a:solidFill>
                <a:latin typeface="HGP創英角ﾎﾟｯﾌﾟ体" pitchFamily="50" charset="-128"/>
                <a:ea typeface="HGP創英角ﾎﾟｯﾌﾟ体" pitchFamily="50" charset="-128"/>
              </a:rPr>
              <a:t>認知症になっても</a:t>
            </a:r>
            <a:endParaRPr lang="en-US" altLang="ja-JP" sz="1400" dirty="0" smtClean="0">
              <a:solidFill>
                <a:prstClr val="black"/>
              </a:solidFill>
              <a:latin typeface="HGP創英角ﾎﾟｯﾌﾟ体" pitchFamily="50" charset="-128"/>
              <a:ea typeface="HGP創英角ﾎﾟｯﾌﾟ体" pitchFamily="50" charset="-128"/>
            </a:endParaRPr>
          </a:p>
          <a:p>
            <a:pPr algn="ctr" defTabSz="914400" fontAlgn="auto">
              <a:spcBef>
                <a:spcPts val="0"/>
              </a:spcBef>
              <a:spcAft>
                <a:spcPts val="0"/>
              </a:spcAft>
            </a:pPr>
            <a:r>
              <a:rPr lang="ja-JP" altLang="en-US" sz="1400" dirty="0" smtClean="0">
                <a:solidFill>
                  <a:prstClr val="black"/>
                </a:solidFill>
                <a:latin typeface="HGP創英角ﾎﾟｯﾌﾟ体" pitchFamily="50" charset="-128"/>
                <a:ea typeface="HGP創英角ﾎﾟｯﾌﾟ体" pitchFamily="50" charset="-128"/>
              </a:rPr>
              <a:t>安心して暮らせる地域</a:t>
            </a:r>
            <a:endParaRPr lang="ja-JP" altLang="en-US" sz="1400" dirty="0">
              <a:solidFill>
                <a:prstClr val="black"/>
              </a:solidFill>
              <a:latin typeface="HGP創英角ﾎﾟｯﾌﾟ体" pitchFamily="50" charset="-128"/>
              <a:ea typeface="HGP創英角ﾎﾟｯﾌﾟ体" pitchFamily="50" charset="-128"/>
            </a:endParaRPr>
          </a:p>
        </p:txBody>
      </p:sp>
      <p:sp>
        <p:nvSpPr>
          <p:cNvPr id="51" name="正方形/長方形 50"/>
          <p:cNvSpPr/>
          <p:nvPr/>
        </p:nvSpPr>
        <p:spPr>
          <a:xfrm>
            <a:off x="4641426" y="3213031"/>
            <a:ext cx="1560173" cy="472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認知症ｻﾎﾟｰﾄ医</a:t>
            </a:r>
            <a:endParaRPr lang="en-US" altLang="ja-JP" sz="1100" dirty="0" smtClean="0">
              <a:solidFill>
                <a:prstClr val="black"/>
              </a:solidFill>
            </a:endParaRPr>
          </a:p>
          <a:p>
            <a:pPr algn="ctr" defTabSz="914400" fontAlgn="auto">
              <a:spcBef>
                <a:spcPts val="0"/>
              </a:spcBef>
              <a:spcAft>
                <a:spcPts val="0"/>
              </a:spcAft>
            </a:pPr>
            <a:r>
              <a:rPr lang="ja-JP" altLang="en-US" sz="1100" dirty="0" smtClean="0">
                <a:solidFill>
                  <a:prstClr val="black"/>
                </a:solidFill>
              </a:rPr>
              <a:t>かかりつけ医</a:t>
            </a:r>
            <a:endParaRPr lang="ja-JP" altLang="en-US" sz="900" dirty="0">
              <a:solidFill>
                <a:prstClr val="black"/>
              </a:solidFill>
            </a:endParaRPr>
          </a:p>
        </p:txBody>
      </p:sp>
      <p:sp>
        <p:nvSpPr>
          <p:cNvPr id="53" name="右矢印 52"/>
          <p:cNvSpPr/>
          <p:nvPr/>
        </p:nvSpPr>
        <p:spPr>
          <a:xfrm rot="10077656">
            <a:off x="6130516" y="2555430"/>
            <a:ext cx="975109" cy="267819"/>
          </a:xfrm>
          <a:prstGeom prst="rightArrow">
            <a:avLst>
              <a:gd name="adj1" fmla="val 50000"/>
              <a:gd name="adj2" fmla="val 4755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sp>
        <p:nvSpPr>
          <p:cNvPr id="54" name="右矢印 53"/>
          <p:cNvSpPr/>
          <p:nvPr/>
        </p:nvSpPr>
        <p:spPr>
          <a:xfrm rot="7099348">
            <a:off x="6787198" y="3046257"/>
            <a:ext cx="610631" cy="250301"/>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sp>
        <p:nvSpPr>
          <p:cNvPr id="60" name="正方形/長方形 59"/>
          <p:cNvSpPr/>
          <p:nvPr/>
        </p:nvSpPr>
        <p:spPr>
          <a:xfrm>
            <a:off x="3626917" y="4349774"/>
            <a:ext cx="109212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交番</a:t>
            </a:r>
            <a:endParaRPr lang="ja-JP" altLang="en-US" sz="1100" dirty="0">
              <a:solidFill>
                <a:prstClr val="black"/>
              </a:solidFill>
            </a:endParaRPr>
          </a:p>
        </p:txBody>
      </p:sp>
      <p:sp>
        <p:nvSpPr>
          <p:cNvPr id="64" name="正方形/長方形 63"/>
          <p:cNvSpPr/>
          <p:nvPr/>
        </p:nvSpPr>
        <p:spPr>
          <a:xfrm>
            <a:off x="2011031" y="2780928"/>
            <a:ext cx="1459861" cy="273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見守り・配食</a:t>
            </a:r>
            <a:endParaRPr lang="ja-JP" altLang="en-US" sz="1100" dirty="0">
              <a:solidFill>
                <a:prstClr val="black"/>
              </a:solidFill>
            </a:endParaRPr>
          </a:p>
        </p:txBody>
      </p:sp>
      <p:sp>
        <p:nvSpPr>
          <p:cNvPr id="66" name="右矢印 65"/>
          <p:cNvSpPr/>
          <p:nvPr/>
        </p:nvSpPr>
        <p:spPr>
          <a:xfrm rot="10800000">
            <a:off x="7371316" y="3702278"/>
            <a:ext cx="717314" cy="23077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sp>
        <p:nvSpPr>
          <p:cNvPr id="67" name="テキスト ボックス 66"/>
          <p:cNvSpPr txBox="1"/>
          <p:nvPr/>
        </p:nvSpPr>
        <p:spPr>
          <a:xfrm>
            <a:off x="1442616" y="1916893"/>
            <a:ext cx="8669482" cy="307777"/>
          </a:xfrm>
          <a:prstGeom prst="rect">
            <a:avLst/>
          </a:prstGeom>
          <a:noFill/>
        </p:spPr>
        <p:txBody>
          <a:bodyPr wrap="square" rtlCol="0">
            <a:spAutoFit/>
          </a:bodyPr>
          <a:lstStyle/>
          <a:p>
            <a:pPr defTabSz="914400" fontAlgn="auto">
              <a:spcBef>
                <a:spcPts val="0"/>
              </a:spcBef>
              <a:spcAft>
                <a:spcPts val="0"/>
              </a:spcAft>
            </a:pPr>
            <a:r>
              <a:rPr lang="ja-JP" altLang="en-US" sz="1400" b="1" dirty="0" smtClean="0">
                <a:solidFill>
                  <a:prstClr val="black"/>
                </a:solidFill>
                <a:latin typeface="Calibri"/>
                <a:ea typeface="ＭＳ Ｐゴシック"/>
              </a:rPr>
              <a:t>地域では多様な主体、機関が連携して認知症の</a:t>
            </a:r>
            <a:r>
              <a:rPr lang="ja-JP" altLang="en-US" sz="1400" b="1" dirty="0">
                <a:solidFill>
                  <a:prstClr val="black"/>
                </a:solidFill>
                <a:latin typeface="Calibri"/>
                <a:ea typeface="ＭＳ Ｐゴシック"/>
              </a:rPr>
              <a:t>人びと</a:t>
            </a:r>
            <a:r>
              <a:rPr lang="ja-JP" altLang="en-US" sz="1400" b="1" dirty="0" smtClean="0">
                <a:solidFill>
                  <a:prstClr val="black"/>
                </a:solidFill>
                <a:latin typeface="Calibri"/>
                <a:ea typeface="ＭＳ Ｐゴシック"/>
              </a:rPr>
              <a:t>を含めた高齢者を支えていくことが必要。</a:t>
            </a:r>
            <a:endParaRPr lang="en-US" altLang="ja-JP" sz="1400" b="1" dirty="0" smtClean="0">
              <a:solidFill>
                <a:prstClr val="black"/>
              </a:solidFill>
              <a:latin typeface="Calibri"/>
              <a:ea typeface="ＭＳ Ｐゴシック"/>
            </a:endParaRPr>
          </a:p>
        </p:txBody>
      </p:sp>
      <p:sp>
        <p:nvSpPr>
          <p:cNvPr id="4" name="下矢印 3"/>
          <p:cNvSpPr/>
          <p:nvPr/>
        </p:nvSpPr>
        <p:spPr>
          <a:xfrm>
            <a:off x="3938894" y="5589257"/>
            <a:ext cx="858095" cy="288032"/>
          </a:xfrm>
          <a:prstGeom prst="downArrow">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auto">
              <a:spcBef>
                <a:spcPts val="0"/>
              </a:spcBef>
              <a:spcAft>
                <a:spcPts val="0"/>
              </a:spcAft>
            </a:pPr>
            <a:endParaRPr lang="ja-JP" altLang="en-US" sz="1600" dirty="0" smtClean="0">
              <a:solidFill>
                <a:prstClr val="black"/>
              </a:solidFill>
            </a:endParaRPr>
          </a:p>
        </p:txBody>
      </p:sp>
      <p:sp>
        <p:nvSpPr>
          <p:cNvPr id="68" name="テキスト ボックス 67"/>
          <p:cNvSpPr txBox="1"/>
          <p:nvPr/>
        </p:nvSpPr>
        <p:spPr>
          <a:xfrm>
            <a:off x="1955953" y="5949280"/>
            <a:ext cx="6351466" cy="400110"/>
          </a:xfrm>
          <a:prstGeom prst="rect">
            <a:avLst/>
          </a:prstGeom>
          <a:noFill/>
        </p:spPr>
        <p:txBody>
          <a:bodyPr wrap="square" rtlCol="0">
            <a:spAutoFit/>
          </a:bodyPr>
          <a:lstStyle/>
          <a:p>
            <a:pPr defTabSz="914400" fontAlgn="auto">
              <a:spcBef>
                <a:spcPts val="0"/>
              </a:spcBef>
              <a:spcAft>
                <a:spcPts val="0"/>
              </a:spcAft>
            </a:pPr>
            <a:r>
              <a:rPr lang="ja-JP" altLang="en-US" sz="1600" b="1" dirty="0" smtClean="0">
                <a:solidFill>
                  <a:prstClr val="black"/>
                </a:solidFill>
                <a:latin typeface="ＭＳ Ｐゴシック" pitchFamily="50" charset="-128"/>
                <a:ea typeface="ＭＳ Ｐゴシック"/>
              </a:rPr>
              <a:t>　</a:t>
            </a:r>
            <a:r>
              <a:rPr lang="ja-JP" altLang="en-US" sz="2000" b="1" dirty="0" smtClean="0">
                <a:solidFill>
                  <a:prstClr val="black"/>
                </a:solidFill>
                <a:latin typeface="ＭＳ Ｐゴシック" pitchFamily="50" charset="-128"/>
                <a:ea typeface="ＭＳ Ｐゴシック"/>
              </a:rPr>
              <a:t>関係府省と連携し、地域の取組を最大限支援</a:t>
            </a:r>
            <a:endParaRPr lang="en-US" altLang="ja-JP" sz="2000" b="1" dirty="0" smtClean="0">
              <a:solidFill>
                <a:prstClr val="black"/>
              </a:solidFill>
              <a:latin typeface="ＭＳ Ｐゴシック" pitchFamily="50" charset="-128"/>
              <a:ea typeface="ＭＳ Ｐゴシック"/>
            </a:endParaRPr>
          </a:p>
        </p:txBody>
      </p:sp>
      <p:sp>
        <p:nvSpPr>
          <p:cNvPr id="69" name="正方形/長方形 68"/>
          <p:cNvSpPr/>
          <p:nvPr/>
        </p:nvSpPr>
        <p:spPr>
          <a:xfrm>
            <a:off x="1308974" y="3068960"/>
            <a:ext cx="1459861" cy="273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交通手段の確保</a:t>
            </a:r>
            <a:endParaRPr lang="ja-JP" altLang="en-US" sz="1100" dirty="0">
              <a:solidFill>
                <a:prstClr val="black"/>
              </a:solidFill>
            </a:endParaRPr>
          </a:p>
        </p:txBody>
      </p:sp>
      <p:sp>
        <p:nvSpPr>
          <p:cNvPr id="70" name="正方形/長方形 69"/>
          <p:cNvSpPr/>
          <p:nvPr/>
        </p:nvSpPr>
        <p:spPr>
          <a:xfrm>
            <a:off x="896571" y="2564906"/>
            <a:ext cx="109212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a:solidFill>
                  <a:prstClr val="black"/>
                </a:solidFill>
              </a:rPr>
              <a:t>交通機関</a:t>
            </a:r>
          </a:p>
        </p:txBody>
      </p:sp>
      <p:pic>
        <p:nvPicPr>
          <p:cNvPr id="1033" name="Picture 9" descr="一緒,人,卒業,友情,大学,女の子,子ども,子供,学校,帽子とガウン,幸福,短大,笑う,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542" y="3573074"/>
            <a:ext cx="624069" cy="540061"/>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p:cNvSpPr/>
          <p:nvPr/>
        </p:nvSpPr>
        <p:spPr>
          <a:xfrm>
            <a:off x="194472" y="3356992"/>
            <a:ext cx="18357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ja-JP" altLang="en-US" sz="1100" dirty="0" smtClean="0">
                <a:solidFill>
                  <a:prstClr val="black"/>
                </a:solidFill>
              </a:rPr>
              <a:t>（小・中・高・大）</a:t>
            </a:r>
            <a:endParaRPr lang="ja-JP" altLang="en-US" sz="1100" dirty="0">
              <a:solidFill>
                <a:prstClr val="black"/>
              </a:solidFill>
            </a:endParaRPr>
          </a:p>
        </p:txBody>
      </p:sp>
      <p:sp>
        <p:nvSpPr>
          <p:cNvPr id="72" name="正方形/長方形 71"/>
          <p:cNvSpPr/>
          <p:nvPr/>
        </p:nvSpPr>
        <p:spPr>
          <a:xfrm>
            <a:off x="272531" y="4225640"/>
            <a:ext cx="1014113" cy="28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生涯学習</a:t>
            </a:r>
            <a:endParaRPr lang="en-US" altLang="ja-JP" sz="1100" dirty="0" smtClean="0">
              <a:solidFill>
                <a:prstClr val="black"/>
              </a:solidFill>
            </a:endParaRPr>
          </a:p>
        </p:txBody>
      </p:sp>
      <p:sp>
        <p:nvSpPr>
          <p:cNvPr id="74" name="正方形/長方形 73"/>
          <p:cNvSpPr/>
          <p:nvPr/>
        </p:nvSpPr>
        <p:spPr>
          <a:xfrm>
            <a:off x="3236810" y="2708920"/>
            <a:ext cx="1615878" cy="273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見守り、買い物支援</a:t>
            </a:r>
            <a:endParaRPr lang="ja-JP" altLang="en-US" sz="1100" dirty="0">
              <a:solidFill>
                <a:prstClr val="black"/>
              </a:solidFill>
            </a:endParaRPr>
          </a:p>
        </p:txBody>
      </p:sp>
      <p:sp>
        <p:nvSpPr>
          <p:cNvPr id="78" name="正方形/長方形 77"/>
          <p:cNvSpPr/>
          <p:nvPr/>
        </p:nvSpPr>
        <p:spPr>
          <a:xfrm>
            <a:off x="2144745" y="5229206"/>
            <a:ext cx="156017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altLang="ja-JP" sz="1100" dirty="0" smtClean="0">
                <a:solidFill>
                  <a:prstClr val="black"/>
                </a:solidFill>
              </a:rPr>
              <a:t>ICT</a:t>
            </a:r>
            <a:r>
              <a:rPr lang="ja-JP" altLang="en-US" sz="1100" dirty="0" smtClean="0">
                <a:solidFill>
                  <a:prstClr val="black"/>
                </a:solidFill>
              </a:rPr>
              <a:t>を活用した見守り</a:t>
            </a:r>
            <a:endParaRPr lang="ja-JP" altLang="en-US" sz="1100" dirty="0">
              <a:solidFill>
                <a:prstClr val="black"/>
              </a:solidFill>
            </a:endParaRPr>
          </a:p>
        </p:txBody>
      </p:sp>
      <p:sp>
        <p:nvSpPr>
          <p:cNvPr id="80" name="テキスト ボックス 79"/>
          <p:cNvSpPr txBox="1"/>
          <p:nvPr/>
        </p:nvSpPr>
        <p:spPr>
          <a:xfrm>
            <a:off x="194486" y="1916893"/>
            <a:ext cx="8669482" cy="307777"/>
          </a:xfrm>
          <a:prstGeom prst="rect">
            <a:avLst/>
          </a:prstGeom>
          <a:noFill/>
        </p:spPr>
        <p:txBody>
          <a:bodyPr wrap="square" rtlCol="0">
            <a:spAutoFit/>
          </a:bodyPr>
          <a:lstStyle/>
          <a:p>
            <a:pPr defTabSz="914400" fontAlgn="auto">
              <a:spcBef>
                <a:spcPts val="0"/>
              </a:spcBef>
              <a:spcAft>
                <a:spcPts val="0"/>
              </a:spcAft>
            </a:pPr>
            <a:r>
              <a:rPr lang="ja-JP" altLang="en-US" sz="1400" b="1" dirty="0" smtClean="0">
                <a:solidFill>
                  <a:prstClr val="black"/>
                </a:solidFill>
                <a:latin typeface="Calibri"/>
                <a:ea typeface="ＭＳ Ｐゴシック"/>
              </a:rPr>
              <a:t>（イメージ）</a:t>
            </a:r>
            <a:endParaRPr lang="en-US" altLang="ja-JP" sz="1400" b="1" dirty="0" smtClean="0">
              <a:solidFill>
                <a:prstClr val="black"/>
              </a:solidFill>
              <a:latin typeface="Calibri"/>
              <a:ea typeface="ＭＳ Ｐゴシック"/>
            </a:endParaRPr>
          </a:p>
        </p:txBody>
      </p:sp>
      <p:pic>
        <p:nvPicPr>
          <p:cNvPr id="82" name="Picture 19" descr="ジェスチャ,人,人々,代理人,働く人,公平,審判,弁護士,政府,正当性,法廷,法律,男,男子,男性,行政長官,裁判,裁判所,試み"/>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7243" y="4540778"/>
            <a:ext cx="695200" cy="616981"/>
          </a:xfrm>
          <a:prstGeom prst="rect">
            <a:avLst/>
          </a:prstGeom>
          <a:noFill/>
          <a:extLst>
            <a:ext uri="{909E8E84-426E-40DD-AFC4-6F175D3DCCD1}">
              <a14:hiddenFill xmlns:a14="http://schemas.microsoft.com/office/drawing/2010/main">
                <a:solidFill>
                  <a:srgbClr val="FFFFFF"/>
                </a:solidFill>
              </a14:hiddenFill>
            </a:ext>
          </a:extLst>
        </p:spPr>
      </p:pic>
      <p:sp>
        <p:nvSpPr>
          <p:cNvPr id="83" name="正方形/長方形 82"/>
          <p:cNvSpPr/>
          <p:nvPr/>
        </p:nvSpPr>
        <p:spPr>
          <a:xfrm>
            <a:off x="6903272" y="5232351"/>
            <a:ext cx="105256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成年後見</a:t>
            </a:r>
            <a:endParaRPr lang="ja-JP" altLang="en-US" sz="1100" dirty="0">
              <a:solidFill>
                <a:prstClr val="black"/>
              </a:solidFill>
            </a:endParaRPr>
          </a:p>
        </p:txBody>
      </p:sp>
      <p:sp>
        <p:nvSpPr>
          <p:cNvPr id="84" name="右矢印 83"/>
          <p:cNvSpPr/>
          <p:nvPr/>
        </p:nvSpPr>
        <p:spPr>
          <a:xfrm rot="8483347">
            <a:off x="7773923" y="4405615"/>
            <a:ext cx="459212" cy="18579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pic>
        <p:nvPicPr>
          <p:cNvPr id="43" name="Picture 2" descr="C:\Users\OSJSE\AppData\Local\Microsoft\Windows\Temporary Internet Files\Content.IE5\J8ZCTUTZ\MC900343689[1].wmf"/>
          <p:cNvPicPr>
            <a:picLocks noChangeAspect="1" noChangeArrowheads="1"/>
          </p:cNvPicPr>
          <p:nvPr/>
        </p:nvPicPr>
        <p:blipFill>
          <a:blip r:embed="rId11" cstate="print"/>
          <a:srcRect/>
          <a:stretch>
            <a:fillRect/>
          </a:stretch>
        </p:blipFill>
        <p:spPr bwMode="auto">
          <a:xfrm>
            <a:off x="3782870" y="4465402"/>
            <a:ext cx="702078" cy="748468"/>
          </a:xfrm>
          <a:prstGeom prst="rect">
            <a:avLst/>
          </a:prstGeom>
          <a:noFill/>
        </p:spPr>
      </p:pic>
      <p:pic>
        <p:nvPicPr>
          <p:cNvPr id="36" name="Picture 17" descr="C:\Users\OSJSE\AppData\Local\Microsoft\Windows\Temporary Internet Files\Content.IE5\J8ZCTUTZ\MC900183468[1].wmf"/>
          <p:cNvPicPr>
            <a:picLocks noChangeAspect="1" noChangeArrowheads="1"/>
          </p:cNvPicPr>
          <p:nvPr/>
        </p:nvPicPr>
        <p:blipFill>
          <a:blip r:embed="rId12" cstate="print"/>
          <a:srcRect/>
          <a:stretch>
            <a:fillRect/>
          </a:stretch>
        </p:blipFill>
        <p:spPr bwMode="auto">
          <a:xfrm>
            <a:off x="6045144" y="3384811"/>
            <a:ext cx="1092121" cy="748947"/>
          </a:xfrm>
          <a:prstGeom prst="rect">
            <a:avLst/>
          </a:prstGeom>
          <a:noFill/>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4558" y="2709479"/>
            <a:ext cx="702078" cy="58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ピザ宅配業者,人々,働く,男,男性,職業,食べ物,食物"/>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26905" y="2348880"/>
            <a:ext cx="624069" cy="360040"/>
          </a:xfrm>
          <a:prstGeom prst="rect">
            <a:avLst/>
          </a:prstGeom>
          <a:noFill/>
          <a:extLst>
            <a:ext uri="{909E8E84-426E-40DD-AFC4-6F175D3DCCD1}">
              <a14:hiddenFill xmlns:a14="http://schemas.microsoft.com/office/drawing/2010/main">
                <a:solidFill>
                  <a:srgbClr val="FFFFFF"/>
                </a:solidFill>
              </a14:hiddenFill>
            </a:ext>
          </a:extLst>
        </p:spPr>
      </p:pic>
      <p:sp>
        <p:nvSpPr>
          <p:cNvPr id="88" name="正方形/長方形 87"/>
          <p:cNvSpPr/>
          <p:nvPr/>
        </p:nvSpPr>
        <p:spPr>
          <a:xfrm>
            <a:off x="1423273" y="4206300"/>
            <a:ext cx="109212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ja-JP" altLang="en-US" sz="1100" dirty="0" smtClean="0">
                <a:solidFill>
                  <a:prstClr val="black"/>
                </a:solidFill>
              </a:rPr>
              <a:t>金融機関</a:t>
            </a:r>
            <a:endParaRPr lang="ja-JP" altLang="en-US" sz="1100" dirty="0">
              <a:solidFill>
                <a:prstClr val="black"/>
              </a:solidFill>
            </a:endParaRPr>
          </a:p>
        </p:txBody>
      </p:sp>
      <p:pic>
        <p:nvPicPr>
          <p:cNvPr id="1030"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1317" y="2709479"/>
            <a:ext cx="425909" cy="4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5020972" y="5477682"/>
            <a:ext cx="9059365" cy="461665"/>
          </a:xfrm>
          <a:prstGeom prst="rect">
            <a:avLst/>
          </a:prstGeom>
          <a:noFill/>
        </p:spPr>
        <p:txBody>
          <a:bodyPr wrap="square" rtlCol="0">
            <a:spAutoFit/>
          </a:bodyPr>
          <a:lstStyle/>
          <a:p>
            <a:pPr defTabSz="914400" fontAlgn="auto">
              <a:spcBef>
                <a:spcPts val="0"/>
              </a:spcBef>
              <a:spcAft>
                <a:spcPts val="0"/>
              </a:spcAft>
            </a:pPr>
            <a:r>
              <a:rPr lang="ja-JP" altLang="en-US" sz="1200" dirty="0" smtClean="0">
                <a:solidFill>
                  <a:prstClr val="black"/>
                </a:solidFill>
                <a:latin typeface="ＭＳ Ｐゴシック" pitchFamily="50" charset="-128"/>
                <a:ea typeface="ＭＳ Ｐゴシック"/>
              </a:rPr>
              <a:t>市町村が中心となって日常生活圏域等で認知症の人びとの</a:t>
            </a:r>
            <a:endParaRPr lang="en-US" altLang="ja-JP" sz="1200" dirty="0" smtClean="0">
              <a:solidFill>
                <a:prstClr val="black"/>
              </a:solidFill>
              <a:latin typeface="ＭＳ Ｐゴシック" pitchFamily="50" charset="-128"/>
              <a:ea typeface="ＭＳ Ｐゴシック"/>
            </a:endParaRPr>
          </a:p>
          <a:p>
            <a:pPr defTabSz="914400" fontAlgn="auto">
              <a:spcBef>
                <a:spcPts val="0"/>
              </a:spcBef>
              <a:spcAft>
                <a:spcPts val="0"/>
              </a:spcAft>
            </a:pPr>
            <a:r>
              <a:rPr lang="ja-JP" altLang="en-US" sz="1200" dirty="0" smtClean="0">
                <a:solidFill>
                  <a:prstClr val="black"/>
                </a:solidFill>
                <a:latin typeface="ＭＳ Ｐゴシック" pitchFamily="50" charset="-128"/>
                <a:ea typeface="ＭＳ Ｐゴシック"/>
              </a:rPr>
              <a:t>見守り等を含めた自助・互助のネットワークを作る</a:t>
            </a:r>
            <a:endParaRPr lang="en-US" altLang="ja-JP" sz="1200" dirty="0" smtClean="0">
              <a:solidFill>
                <a:prstClr val="black"/>
              </a:solidFill>
              <a:latin typeface="ＭＳ Ｐゴシック" pitchFamily="50" charset="-128"/>
              <a:ea typeface="ＭＳ Ｐゴシック"/>
            </a:endParaRPr>
          </a:p>
        </p:txBody>
      </p:sp>
      <p:pic>
        <p:nvPicPr>
          <p:cNvPr id="3" name="Picture 4" descr="C:\Program Files\Microsoft Office\MEDIA\CAGCAT10\j0185604.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07935" y="4329619"/>
            <a:ext cx="725632" cy="612069"/>
          </a:xfrm>
          <a:prstGeom prst="rect">
            <a:avLst/>
          </a:prstGeom>
          <a:noFill/>
          <a:extLst>
            <a:ext uri="{909E8E84-426E-40DD-AFC4-6F175D3DCCD1}">
              <a14:hiddenFill xmlns:a14="http://schemas.microsoft.com/office/drawing/2010/main">
                <a:solidFill>
                  <a:srgbClr val="FFFFFF"/>
                </a:solidFill>
              </a14:hiddenFill>
            </a:ext>
          </a:extLst>
        </p:spPr>
      </p:pic>
      <p:sp>
        <p:nvSpPr>
          <p:cNvPr id="57" name="正方形/長方形 56"/>
          <p:cNvSpPr/>
          <p:nvPr/>
        </p:nvSpPr>
        <p:spPr>
          <a:xfrm>
            <a:off x="8124428" y="5013194"/>
            <a:ext cx="174311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介護サービス事業者</a:t>
            </a:r>
            <a:endParaRPr lang="en-US" altLang="ja-JP" sz="1100" dirty="0" smtClean="0">
              <a:solidFill>
                <a:prstClr val="black"/>
              </a:solidFill>
            </a:endParaRPr>
          </a:p>
          <a:p>
            <a:pPr algn="ctr" defTabSz="914400" fontAlgn="auto">
              <a:spcBef>
                <a:spcPts val="0"/>
              </a:spcBef>
              <a:spcAft>
                <a:spcPts val="0"/>
              </a:spcAft>
            </a:pPr>
            <a:r>
              <a:rPr lang="ja-JP" altLang="en-US" sz="900" dirty="0" smtClean="0">
                <a:solidFill>
                  <a:prstClr val="black"/>
                </a:solidFill>
              </a:rPr>
              <a:t>（デイサービス、</a:t>
            </a:r>
            <a:endParaRPr lang="en-US" altLang="ja-JP" sz="900" dirty="0" smtClean="0">
              <a:solidFill>
                <a:prstClr val="black"/>
              </a:solidFill>
            </a:endParaRPr>
          </a:p>
          <a:p>
            <a:pPr algn="ctr" defTabSz="914400" fontAlgn="auto">
              <a:spcBef>
                <a:spcPts val="0"/>
              </a:spcBef>
              <a:spcAft>
                <a:spcPts val="0"/>
              </a:spcAft>
            </a:pPr>
            <a:r>
              <a:rPr lang="ja-JP" altLang="en-US" sz="900" dirty="0" smtClean="0">
                <a:solidFill>
                  <a:prstClr val="black"/>
                </a:solidFill>
              </a:rPr>
              <a:t>       グループホーム</a:t>
            </a:r>
            <a:r>
              <a:rPr lang="ja-JP" altLang="en-US" sz="900" dirty="0">
                <a:solidFill>
                  <a:prstClr val="black"/>
                </a:solidFill>
              </a:rPr>
              <a:t>等</a:t>
            </a:r>
            <a:r>
              <a:rPr lang="ja-JP" altLang="en-US" sz="900" dirty="0" smtClean="0">
                <a:solidFill>
                  <a:prstClr val="black"/>
                </a:solidFill>
              </a:rPr>
              <a:t>）</a:t>
            </a:r>
            <a:endParaRPr lang="en-US" altLang="ja-JP" sz="900" dirty="0" smtClean="0">
              <a:solidFill>
                <a:prstClr val="black"/>
              </a:solidFill>
            </a:endParaRPr>
          </a:p>
        </p:txBody>
      </p:sp>
      <p:sp>
        <p:nvSpPr>
          <p:cNvPr id="75" name="正方形/長方形 74"/>
          <p:cNvSpPr/>
          <p:nvPr/>
        </p:nvSpPr>
        <p:spPr>
          <a:xfrm>
            <a:off x="3111814" y="2176289"/>
            <a:ext cx="124813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宅配、新聞配達</a:t>
            </a:r>
            <a:endParaRPr lang="ja-JP" altLang="en-US" sz="1100" dirty="0">
              <a:solidFill>
                <a:prstClr val="black"/>
              </a:solidFill>
            </a:endParaRPr>
          </a:p>
        </p:txBody>
      </p:sp>
      <p:sp>
        <p:nvSpPr>
          <p:cNvPr id="47" name="正方形/長方形 46"/>
          <p:cNvSpPr/>
          <p:nvPr/>
        </p:nvSpPr>
        <p:spPr>
          <a:xfrm>
            <a:off x="974562" y="2142728"/>
            <a:ext cx="2028225" cy="278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スーパー、コンビニ、商店</a:t>
            </a:r>
            <a:endParaRPr lang="ja-JP" altLang="en-US" sz="1100" dirty="0">
              <a:solidFill>
                <a:prstClr val="black"/>
              </a:solidFill>
            </a:endParaRPr>
          </a:p>
        </p:txBody>
      </p:sp>
      <p:pic>
        <p:nvPicPr>
          <p:cNvPr id="61" name="Picture 6" descr="詳細を表示"/>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2936" y="4518074"/>
            <a:ext cx="650935" cy="567110"/>
          </a:xfrm>
          <a:prstGeom prst="rect">
            <a:avLst/>
          </a:prstGeom>
          <a:noFill/>
          <a:extLst>
            <a:ext uri="{909E8E84-426E-40DD-AFC4-6F175D3DCCD1}">
              <a14:hiddenFill xmlns:a14="http://schemas.microsoft.com/office/drawing/2010/main">
                <a:solidFill>
                  <a:srgbClr val="FFFFFF"/>
                </a:solidFill>
              </a14:hiddenFill>
            </a:ext>
          </a:extLst>
        </p:spPr>
      </p:pic>
      <p:sp>
        <p:nvSpPr>
          <p:cNvPr id="73" name="テキスト ボックス 72"/>
          <p:cNvSpPr txBox="1"/>
          <p:nvPr/>
        </p:nvSpPr>
        <p:spPr>
          <a:xfrm>
            <a:off x="1346631" y="5176941"/>
            <a:ext cx="747193" cy="261610"/>
          </a:xfrm>
          <a:prstGeom prst="rect">
            <a:avLst/>
          </a:prstGeom>
          <a:noFill/>
        </p:spPr>
        <p:txBody>
          <a:bodyPr wrap="square" rtlCol="0">
            <a:spAutoFit/>
          </a:bodyPr>
          <a:lstStyle/>
          <a:p>
            <a:pPr defTabSz="914400" fontAlgn="auto">
              <a:spcBef>
                <a:spcPts val="0"/>
              </a:spcBef>
              <a:spcAft>
                <a:spcPts val="0"/>
              </a:spcAft>
            </a:pPr>
            <a:r>
              <a:rPr lang="ja-JP" altLang="en-US" sz="1100" dirty="0" smtClean="0">
                <a:solidFill>
                  <a:prstClr val="black"/>
                </a:solidFill>
                <a:latin typeface="Calibri"/>
                <a:ea typeface="ＭＳ Ｐゴシック"/>
              </a:rPr>
              <a:t>見守り</a:t>
            </a:r>
            <a:r>
              <a:rPr lang="ja-JP" altLang="en-US" sz="1100" b="1" dirty="0" smtClean="0">
                <a:solidFill>
                  <a:prstClr val="black"/>
                </a:solidFill>
                <a:latin typeface="Calibri"/>
                <a:ea typeface="ＭＳ Ｐゴシック"/>
              </a:rPr>
              <a:t>　</a:t>
            </a:r>
            <a:endParaRPr lang="ja-JP" altLang="en-US" sz="1100" b="1" dirty="0">
              <a:solidFill>
                <a:prstClr val="black"/>
              </a:solidFill>
              <a:latin typeface="Calibri"/>
              <a:ea typeface="ＭＳ Ｐゴシック"/>
            </a:endParaRPr>
          </a:p>
        </p:txBody>
      </p:sp>
      <p:pic>
        <p:nvPicPr>
          <p:cNvPr id="1032" name="Picture 8" descr="ヘアスタイル,人,女性,幸福,笑う,表情,顔"/>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7026" y="4509676"/>
            <a:ext cx="464914" cy="417249"/>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4640966" y="4997844"/>
            <a:ext cx="192781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認知症サポーター、民生委員、ボランティアなど</a:t>
            </a:r>
            <a:endParaRPr lang="en-US" altLang="ja-JP" sz="1100" dirty="0" smtClean="0">
              <a:solidFill>
                <a:prstClr val="black"/>
              </a:solidFill>
            </a:endParaRPr>
          </a:p>
        </p:txBody>
      </p:sp>
      <p:pic>
        <p:nvPicPr>
          <p:cNvPr id="6" name="Picture 2" descr="http://img.allabout.co.jp/gm/article/58743/pot3.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00764" y="4710395"/>
            <a:ext cx="546061" cy="446802"/>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p:cNvSpPr/>
          <p:nvPr/>
        </p:nvSpPr>
        <p:spPr>
          <a:xfrm>
            <a:off x="194518" y="3140968"/>
            <a:ext cx="1014113" cy="37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1100" dirty="0" smtClean="0">
                <a:solidFill>
                  <a:prstClr val="black"/>
                </a:solidFill>
              </a:rPr>
              <a:t>認知症教育</a:t>
            </a:r>
            <a:endParaRPr lang="ja-JP" altLang="en-US" sz="1100" dirty="0">
              <a:solidFill>
                <a:prstClr val="black"/>
              </a:solidFill>
            </a:endParaRPr>
          </a:p>
        </p:txBody>
      </p:sp>
      <p:sp>
        <p:nvSpPr>
          <p:cNvPr id="7" name="フリーフォーム 6"/>
          <p:cNvSpPr/>
          <p:nvPr/>
        </p:nvSpPr>
        <p:spPr>
          <a:xfrm>
            <a:off x="2851286" y="4746436"/>
            <a:ext cx="229514" cy="123291"/>
          </a:xfrm>
          <a:custGeom>
            <a:avLst/>
            <a:gdLst>
              <a:gd name="connsiteX0" fmla="*/ 0 w 218364"/>
              <a:gd name="connsiteY0" fmla="*/ 166558 h 166558"/>
              <a:gd name="connsiteX1" fmla="*/ 27296 w 218364"/>
              <a:gd name="connsiteY1" fmla="*/ 30081 h 166558"/>
              <a:gd name="connsiteX2" fmla="*/ 136478 w 218364"/>
              <a:gd name="connsiteY2" fmla="*/ 111967 h 166558"/>
              <a:gd name="connsiteX3" fmla="*/ 204717 w 218364"/>
              <a:gd name="connsiteY3" fmla="*/ 2785 h 166558"/>
              <a:gd name="connsiteX4" fmla="*/ 218364 w 218364"/>
              <a:gd name="connsiteY4" fmla="*/ 30081 h 166558"/>
              <a:gd name="connsiteX0" fmla="*/ 0 w 218364"/>
              <a:gd name="connsiteY0" fmla="*/ 171415 h 198804"/>
              <a:gd name="connsiteX1" fmla="*/ 27296 w 218364"/>
              <a:gd name="connsiteY1" fmla="*/ 34938 h 198804"/>
              <a:gd name="connsiteX2" fmla="*/ 177421 w 218364"/>
              <a:gd name="connsiteY2" fmla="*/ 198711 h 198804"/>
              <a:gd name="connsiteX3" fmla="*/ 204717 w 218364"/>
              <a:gd name="connsiteY3" fmla="*/ 7642 h 198804"/>
              <a:gd name="connsiteX4" fmla="*/ 218364 w 218364"/>
              <a:gd name="connsiteY4" fmla="*/ 34938 h 198804"/>
              <a:gd name="connsiteX0" fmla="*/ 0 w 208938"/>
              <a:gd name="connsiteY0" fmla="*/ 179211 h 206600"/>
              <a:gd name="connsiteX1" fmla="*/ 27296 w 208938"/>
              <a:gd name="connsiteY1" fmla="*/ 42734 h 206600"/>
              <a:gd name="connsiteX2" fmla="*/ 177421 w 208938"/>
              <a:gd name="connsiteY2" fmla="*/ 206507 h 206600"/>
              <a:gd name="connsiteX3" fmla="*/ 204717 w 208938"/>
              <a:gd name="connsiteY3" fmla="*/ 15438 h 206600"/>
              <a:gd name="connsiteX4" fmla="*/ 208839 w 208938"/>
              <a:gd name="connsiteY4" fmla="*/ 11778 h 206600"/>
              <a:gd name="connsiteX0" fmla="*/ 0 w 251701"/>
              <a:gd name="connsiteY0" fmla="*/ 165727 h 193116"/>
              <a:gd name="connsiteX1" fmla="*/ 27296 w 251701"/>
              <a:gd name="connsiteY1" fmla="*/ 29250 h 193116"/>
              <a:gd name="connsiteX2" fmla="*/ 177421 w 251701"/>
              <a:gd name="connsiteY2" fmla="*/ 193023 h 193116"/>
              <a:gd name="connsiteX3" fmla="*/ 204717 w 251701"/>
              <a:gd name="connsiteY3" fmla="*/ 1954 h 193116"/>
              <a:gd name="connsiteX4" fmla="*/ 251701 w 251701"/>
              <a:gd name="connsiteY4" fmla="*/ 88782 h 193116"/>
              <a:gd name="connsiteX0" fmla="*/ 0 w 204717"/>
              <a:gd name="connsiteY0" fmla="*/ 163773 h 191162"/>
              <a:gd name="connsiteX1" fmla="*/ 27296 w 204717"/>
              <a:gd name="connsiteY1" fmla="*/ 27296 h 191162"/>
              <a:gd name="connsiteX2" fmla="*/ 177421 w 204717"/>
              <a:gd name="connsiteY2" fmla="*/ 191069 h 191162"/>
              <a:gd name="connsiteX3" fmla="*/ 204717 w 204717"/>
              <a:gd name="connsiteY3" fmla="*/ 0 h 191162"/>
              <a:gd name="connsiteX0" fmla="*/ 0 w 252342"/>
              <a:gd name="connsiteY0" fmla="*/ 192348 h 220016"/>
              <a:gd name="connsiteX1" fmla="*/ 27296 w 252342"/>
              <a:gd name="connsiteY1" fmla="*/ 55871 h 220016"/>
              <a:gd name="connsiteX2" fmla="*/ 177421 w 252342"/>
              <a:gd name="connsiteY2" fmla="*/ 219644 h 220016"/>
              <a:gd name="connsiteX3" fmla="*/ 252342 w 252342"/>
              <a:gd name="connsiteY3" fmla="*/ 0 h 220016"/>
              <a:gd name="connsiteX0" fmla="*/ 0 w 252342"/>
              <a:gd name="connsiteY0" fmla="*/ 192348 h 192348"/>
              <a:gd name="connsiteX1" fmla="*/ 27296 w 252342"/>
              <a:gd name="connsiteY1" fmla="*/ 55871 h 192348"/>
              <a:gd name="connsiteX2" fmla="*/ 179802 w 252342"/>
              <a:gd name="connsiteY2" fmla="*/ 172019 h 192348"/>
              <a:gd name="connsiteX3" fmla="*/ 252342 w 252342"/>
              <a:gd name="connsiteY3" fmla="*/ 0 h 192348"/>
              <a:gd name="connsiteX0" fmla="*/ 0 w 252342"/>
              <a:gd name="connsiteY0" fmla="*/ 192348 h 192348"/>
              <a:gd name="connsiteX1" fmla="*/ 65396 w 252342"/>
              <a:gd name="connsiteY1" fmla="*/ 51109 h 192348"/>
              <a:gd name="connsiteX2" fmla="*/ 179802 w 252342"/>
              <a:gd name="connsiteY2" fmla="*/ 172019 h 192348"/>
              <a:gd name="connsiteX3" fmla="*/ 252342 w 252342"/>
              <a:gd name="connsiteY3" fmla="*/ 0 h 192348"/>
              <a:gd name="connsiteX0" fmla="*/ 0 w 252342"/>
              <a:gd name="connsiteY0" fmla="*/ 192348 h 192348"/>
              <a:gd name="connsiteX1" fmla="*/ 51108 w 252342"/>
              <a:gd name="connsiteY1" fmla="*/ 8247 h 192348"/>
              <a:gd name="connsiteX2" fmla="*/ 179802 w 252342"/>
              <a:gd name="connsiteY2" fmla="*/ 172019 h 192348"/>
              <a:gd name="connsiteX3" fmla="*/ 252342 w 252342"/>
              <a:gd name="connsiteY3" fmla="*/ 0 h 192348"/>
              <a:gd name="connsiteX0" fmla="*/ 0 w 238055"/>
              <a:gd name="connsiteY0" fmla="*/ 209017 h 209017"/>
              <a:gd name="connsiteX1" fmla="*/ 51108 w 238055"/>
              <a:gd name="connsiteY1" fmla="*/ 24916 h 209017"/>
              <a:gd name="connsiteX2" fmla="*/ 179802 w 238055"/>
              <a:gd name="connsiteY2" fmla="*/ 188688 h 209017"/>
              <a:gd name="connsiteX3" fmla="*/ 238055 w 238055"/>
              <a:gd name="connsiteY3" fmla="*/ 0 h 209017"/>
              <a:gd name="connsiteX0" fmla="*/ 0 w 238055"/>
              <a:gd name="connsiteY0" fmla="*/ 209017 h 209017"/>
              <a:gd name="connsiteX1" fmla="*/ 29676 w 238055"/>
              <a:gd name="connsiteY1" fmla="*/ 29678 h 209017"/>
              <a:gd name="connsiteX2" fmla="*/ 179802 w 238055"/>
              <a:gd name="connsiteY2" fmla="*/ 188688 h 209017"/>
              <a:gd name="connsiteX3" fmla="*/ 238055 w 238055"/>
              <a:gd name="connsiteY3" fmla="*/ 0 h 209017"/>
              <a:gd name="connsiteX0" fmla="*/ 0 w 214242"/>
              <a:gd name="connsiteY0" fmla="*/ 211398 h 211398"/>
              <a:gd name="connsiteX1" fmla="*/ 29676 w 214242"/>
              <a:gd name="connsiteY1" fmla="*/ 32059 h 211398"/>
              <a:gd name="connsiteX2" fmla="*/ 179802 w 214242"/>
              <a:gd name="connsiteY2" fmla="*/ 191069 h 211398"/>
              <a:gd name="connsiteX3" fmla="*/ 214242 w 214242"/>
              <a:gd name="connsiteY3" fmla="*/ 0 h 211398"/>
              <a:gd name="connsiteX0" fmla="*/ 0 w 214242"/>
              <a:gd name="connsiteY0" fmla="*/ 211398 h 211398"/>
              <a:gd name="connsiteX1" fmla="*/ 48726 w 214242"/>
              <a:gd name="connsiteY1" fmla="*/ 86828 h 211398"/>
              <a:gd name="connsiteX2" fmla="*/ 179802 w 214242"/>
              <a:gd name="connsiteY2" fmla="*/ 191069 h 211398"/>
              <a:gd name="connsiteX3" fmla="*/ 214242 w 214242"/>
              <a:gd name="connsiteY3" fmla="*/ 0 h 211398"/>
              <a:gd name="connsiteX0" fmla="*/ 0 w 252342"/>
              <a:gd name="connsiteY0" fmla="*/ 175679 h 175679"/>
              <a:gd name="connsiteX1" fmla="*/ 48726 w 252342"/>
              <a:gd name="connsiteY1" fmla="*/ 51109 h 175679"/>
              <a:gd name="connsiteX2" fmla="*/ 179802 w 252342"/>
              <a:gd name="connsiteY2" fmla="*/ 155350 h 175679"/>
              <a:gd name="connsiteX3" fmla="*/ 252342 w 252342"/>
              <a:gd name="connsiteY3" fmla="*/ 0 h 175679"/>
              <a:gd name="connsiteX0" fmla="*/ 0 w 252342"/>
              <a:gd name="connsiteY0" fmla="*/ 175679 h 175679"/>
              <a:gd name="connsiteX1" fmla="*/ 48726 w 252342"/>
              <a:gd name="connsiteY1" fmla="*/ 51109 h 175679"/>
              <a:gd name="connsiteX2" fmla="*/ 186946 w 252342"/>
              <a:gd name="connsiteY2" fmla="*/ 122012 h 175679"/>
              <a:gd name="connsiteX3" fmla="*/ 252342 w 252342"/>
              <a:gd name="connsiteY3" fmla="*/ 0 h 175679"/>
              <a:gd name="connsiteX0" fmla="*/ 0 w 252342"/>
              <a:gd name="connsiteY0" fmla="*/ 175679 h 175679"/>
              <a:gd name="connsiteX1" fmla="*/ 55870 w 252342"/>
              <a:gd name="connsiteY1" fmla="*/ 89209 h 175679"/>
              <a:gd name="connsiteX2" fmla="*/ 186946 w 252342"/>
              <a:gd name="connsiteY2" fmla="*/ 122012 h 175679"/>
              <a:gd name="connsiteX3" fmla="*/ 252342 w 252342"/>
              <a:gd name="connsiteY3" fmla="*/ 0 h 175679"/>
              <a:gd name="connsiteX0" fmla="*/ 0 w 261867"/>
              <a:gd name="connsiteY0" fmla="*/ 142341 h 142341"/>
              <a:gd name="connsiteX1" fmla="*/ 55870 w 261867"/>
              <a:gd name="connsiteY1" fmla="*/ 55871 h 142341"/>
              <a:gd name="connsiteX2" fmla="*/ 186946 w 261867"/>
              <a:gd name="connsiteY2" fmla="*/ 88674 h 142341"/>
              <a:gd name="connsiteX3" fmla="*/ 261867 w 261867"/>
              <a:gd name="connsiteY3" fmla="*/ 0 h 142341"/>
              <a:gd name="connsiteX0" fmla="*/ 0 w 261867"/>
              <a:gd name="connsiteY0" fmla="*/ 142341 h 142341"/>
              <a:gd name="connsiteX1" fmla="*/ 74920 w 261867"/>
              <a:gd name="connsiteY1" fmla="*/ 70159 h 142341"/>
              <a:gd name="connsiteX2" fmla="*/ 186946 w 261867"/>
              <a:gd name="connsiteY2" fmla="*/ 88674 h 142341"/>
              <a:gd name="connsiteX3" fmla="*/ 261867 w 261867"/>
              <a:gd name="connsiteY3" fmla="*/ 0 h 142341"/>
              <a:gd name="connsiteX0" fmla="*/ 0 w 271392"/>
              <a:gd name="connsiteY0" fmla="*/ 123291 h 123291"/>
              <a:gd name="connsiteX1" fmla="*/ 74920 w 271392"/>
              <a:gd name="connsiteY1" fmla="*/ 51109 h 123291"/>
              <a:gd name="connsiteX2" fmla="*/ 186946 w 271392"/>
              <a:gd name="connsiteY2" fmla="*/ 69624 h 123291"/>
              <a:gd name="connsiteX3" fmla="*/ 271392 w 271392"/>
              <a:gd name="connsiteY3" fmla="*/ 0 h 123291"/>
              <a:gd name="connsiteX0" fmla="*/ 0 w 271392"/>
              <a:gd name="connsiteY0" fmla="*/ 123722 h 123722"/>
              <a:gd name="connsiteX1" fmla="*/ 74920 w 271392"/>
              <a:gd name="connsiteY1" fmla="*/ 51540 h 123722"/>
              <a:gd name="connsiteX2" fmla="*/ 186946 w 271392"/>
              <a:gd name="connsiteY2" fmla="*/ 70055 h 123722"/>
              <a:gd name="connsiteX3" fmla="*/ 271392 w 271392"/>
              <a:gd name="connsiteY3" fmla="*/ 431 h 123722"/>
              <a:gd name="connsiteX0" fmla="*/ 0 w 271392"/>
              <a:gd name="connsiteY0" fmla="*/ 123685 h 123685"/>
              <a:gd name="connsiteX1" fmla="*/ 74920 w 271392"/>
              <a:gd name="connsiteY1" fmla="*/ 51503 h 123685"/>
              <a:gd name="connsiteX2" fmla="*/ 170278 w 271392"/>
              <a:gd name="connsiteY2" fmla="*/ 77161 h 123685"/>
              <a:gd name="connsiteX3" fmla="*/ 271392 w 271392"/>
              <a:gd name="connsiteY3" fmla="*/ 394 h 123685"/>
              <a:gd name="connsiteX0" fmla="*/ 0 w 271392"/>
              <a:gd name="connsiteY0" fmla="*/ 123689 h 123689"/>
              <a:gd name="connsiteX1" fmla="*/ 24913 w 271392"/>
              <a:gd name="connsiteY1" fmla="*/ 58651 h 123689"/>
              <a:gd name="connsiteX2" fmla="*/ 170278 w 271392"/>
              <a:gd name="connsiteY2" fmla="*/ 77165 h 123689"/>
              <a:gd name="connsiteX3" fmla="*/ 271392 w 271392"/>
              <a:gd name="connsiteY3" fmla="*/ 398 h 123689"/>
              <a:gd name="connsiteX0" fmla="*/ 0 w 309492"/>
              <a:gd name="connsiteY0" fmla="*/ 137976 h 137976"/>
              <a:gd name="connsiteX1" fmla="*/ 63013 w 309492"/>
              <a:gd name="connsiteY1" fmla="*/ 58651 h 137976"/>
              <a:gd name="connsiteX2" fmla="*/ 208378 w 309492"/>
              <a:gd name="connsiteY2" fmla="*/ 77165 h 137976"/>
              <a:gd name="connsiteX3" fmla="*/ 309492 w 309492"/>
              <a:gd name="connsiteY3" fmla="*/ 398 h 137976"/>
              <a:gd name="connsiteX0" fmla="*/ 0 w 309492"/>
              <a:gd name="connsiteY0" fmla="*/ 137973 h 137973"/>
              <a:gd name="connsiteX1" fmla="*/ 77301 w 309492"/>
              <a:gd name="connsiteY1" fmla="*/ 53885 h 137973"/>
              <a:gd name="connsiteX2" fmla="*/ 208378 w 309492"/>
              <a:gd name="connsiteY2" fmla="*/ 77162 h 137973"/>
              <a:gd name="connsiteX3" fmla="*/ 309492 w 309492"/>
              <a:gd name="connsiteY3" fmla="*/ 395 h 137973"/>
              <a:gd name="connsiteX0" fmla="*/ 0 w 304729"/>
              <a:gd name="connsiteY0" fmla="*/ 147461 h 147461"/>
              <a:gd name="connsiteX1" fmla="*/ 77301 w 304729"/>
              <a:gd name="connsiteY1" fmla="*/ 63373 h 147461"/>
              <a:gd name="connsiteX2" fmla="*/ 208378 w 304729"/>
              <a:gd name="connsiteY2" fmla="*/ 86650 h 147461"/>
              <a:gd name="connsiteX3" fmla="*/ 304729 w 304729"/>
              <a:gd name="connsiteY3" fmla="*/ 358 h 147461"/>
              <a:gd name="connsiteX0" fmla="*/ 0 w 304729"/>
              <a:gd name="connsiteY0" fmla="*/ 147435 h 147435"/>
              <a:gd name="connsiteX1" fmla="*/ 77301 w 304729"/>
              <a:gd name="connsiteY1" fmla="*/ 63347 h 147435"/>
              <a:gd name="connsiteX2" fmla="*/ 198853 w 304729"/>
              <a:gd name="connsiteY2" fmla="*/ 93768 h 147435"/>
              <a:gd name="connsiteX3" fmla="*/ 304729 w 304729"/>
              <a:gd name="connsiteY3" fmla="*/ 332 h 147435"/>
              <a:gd name="connsiteX0" fmla="*/ 0 w 269010"/>
              <a:gd name="connsiteY0" fmla="*/ 114238 h 114238"/>
              <a:gd name="connsiteX1" fmla="*/ 77301 w 269010"/>
              <a:gd name="connsiteY1" fmla="*/ 30150 h 114238"/>
              <a:gd name="connsiteX2" fmla="*/ 198853 w 269010"/>
              <a:gd name="connsiteY2" fmla="*/ 60571 h 114238"/>
              <a:gd name="connsiteX3" fmla="*/ 269010 w 269010"/>
              <a:gd name="connsiteY3" fmla="*/ 472 h 114238"/>
              <a:gd name="connsiteX0" fmla="*/ 0 w 269010"/>
              <a:gd name="connsiteY0" fmla="*/ 114235 h 114235"/>
              <a:gd name="connsiteX1" fmla="*/ 51107 w 269010"/>
              <a:gd name="connsiteY1" fmla="*/ 27766 h 114235"/>
              <a:gd name="connsiteX2" fmla="*/ 198853 w 269010"/>
              <a:gd name="connsiteY2" fmla="*/ 60568 h 114235"/>
              <a:gd name="connsiteX3" fmla="*/ 269010 w 269010"/>
              <a:gd name="connsiteY3" fmla="*/ 469 h 114235"/>
              <a:gd name="connsiteX0" fmla="*/ 0 w 269010"/>
              <a:gd name="connsiteY0" fmla="*/ 114141 h 114141"/>
              <a:gd name="connsiteX1" fmla="*/ 51107 w 269010"/>
              <a:gd name="connsiteY1" fmla="*/ 27672 h 114141"/>
              <a:gd name="connsiteX2" fmla="*/ 189328 w 269010"/>
              <a:gd name="connsiteY2" fmla="*/ 77143 h 114141"/>
              <a:gd name="connsiteX3" fmla="*/ 269010 w 269010"/>
              <a:gd name="connsiteY3" fmla="*/ 375 h 114141"/>
              <a:gd name="connsiteX0" fmla="*/ 0 w 247578"/>
              <a:gd name="connsiteY0" fmla="*/ 123632 h 123632"/>
              <a:gd name="connsiteX1" fmla="*/ 51107 w 247578"/>
              <a:gd name="connsiteY1" fmla="*/ 37163 h 123632"/>
              <a:gd name="connsiteX2" fmla="*/ 189328 w 247578"/>
              <a:gd name="connsiteY2" fmla="*/ 86634 h 123632"/>
              <a:gd name="connsiteX3" fmla="*/ 247578 w 247578"/>
              <a:gd name="connsiteY3" fmla="*/ 341 h 123632"/>
              <a:gd name="connsiteX0" fmla="*/ 1089 w 212948"/>
              <a:gd name="connsiteY0" fmla="*/ 123632 h 123632"/>
              <a:gd name="connsiteX1" fmla="*/ 16477 w 212948"/>
              <a:gd name="connsiteY1" fmla="*/ 37163 h 123632"/>
              <a:gd name="connsiteX2" fmla="*/ 154698 w 212948"/>
              <a:gd name="connsiteY2" fmla="*/ 86634 h 123632"/>
              <a:gd name="connsiteX3" fmla="*/ 212948 w 212948"/>
              <a:gd name="connsiteY3" fmla="*/ 341 h 123632"/>
              <a:gd name="connsiteX0" fmla="*/ 0 w 211859"/>
              <a:gd name="connsiteY0" fmla="*/ 123632 h 123632"/>
              <a:gd name="connsiteX1" fmla="*/ 53488 w 211859"/>
              <a:gd name="connsiteY1" fmla="*/ 34782 h 123632"/>
              <a:gd name="connsiteX2" fmla="*/ 153609 w 211859"/>
              <a:gd name="connsiteY2" fmla="*/ 86634 h 123632"/>
              <a:gd name="connsiteX3" fmla="*/ 211859 w 211859"/>
              <a:gd name="connsiteY3" fmla="*/ 341 h 123632"/>
              <a:gd name="connsiteX0" fmla="*/ 0 w 211859"/>
              <a:gd name="connsiteY0" fmla="*/ 123291 h 123291"/>
              <a:gd name="connsiteX1" fmla="*/ 53488 w 211859"/>
              <a:gd name="connsiteY1" fmla="*/ 34441 h 123291"/>
              <a:gd name="connsiteX2" fmla="*/ 153609 w 211859"/>
              <a:gd name="connsiteY2" fmla="*/ 86293 h 123291"/>
              <a:gd name="connsiteX3" fmla="*/ 191575 w 211859"/>
              <a:gd name="connsiteY3" fmla="*/ 49398 h 123291"/>
              <a:gd name="connsiteX4" fmla="*/ 211859 w 211859"/>
              <a:gd name="connsiteY4" fmla="*/ 0 h 12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59" h="123291">
                <a:moveTo>
                  <a:pt x="0" y="123291"/>
                </a:moveTo>
                <a:cubicBezTo>
                  <a:pt x="2275" y="59601"/>
                  <a:pt x="27887" y="40607"/>
                  <a:pt x="53488" y="34441"/>
                </a:cubicBezTo>
                <a:cubicBezTo>
                  <a:pt x="79089" y="28275"/>
                  <a:pt x="130595" y="83800"/>
                  <a:pt x="153609" y="86293"/>
                </a:cubicBezTo>
                <a:cubicBezTo>
                  <a:pt x="176624" y="88786"/>
                  <a:pt x="181867" y="63780"/>
                  <a:pt x="191575" y="49398"/>
                </a:cubicBezTo>
                <a:cubicBezTo>
                  <a:pt x="201283" y="35016"/>
                  <a:pt x="206494" y="5852"/>
                  <a:pt x="211859" y="0"/>
                </a:cubicBezTo>
              </a:path>
            </a:pathLst>
          </a:custGeom>
          <a:noFill/>
          <a:ln>
            <a:solidFill>
              <a:srgbClr val="FFD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ja-JP" altLang="en-US">
              <a:solidFill>
                <a:prstClr val="white"/>
              </a:solidFill>
            </a:endParaRPr>
          </a:p>
        </p:txBody>
      </p:sp>
      <p:pic>
        <p:nvPicPr>
          <p:cNvPr id="10" name="図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97056" y="2348881"/>
            <a:ext cx="265815" cy="529376"/>
          </a:xfrm>
          <a:prstGeom prst="rect">
            <a:avLst/>
          </a:prstGeom>
        </p:spPr>
      </p:pic>
      <p:sp>
        <p:nvSpPr>
          <p:cNvPr id="62" name="正方形/長方形 61"/>
          <p:cNvSpPr/>
          <p:nvPr/>
        </p:nvSpPr>
        <p:spPr>
          <a:xfrm>
            <a:off x="4640995" y="2060848"/>
            <a:ext cx="572639" cy="339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ja-JP" altLang="en-US" sz="900" dirty="0" smtClean="0">
                <a:solidFill>
                  <a:prstClr val="black"/>
                </a:solidFill>
              </a:rPr>
              <a:t>薬局</a:t>
            </a:r>
            <a:endParaRPr lang="ja-JP" altLang="en-US" sz="900" dirty="0">
              <a:solidFill>
                <a:prstClr val="black"/>
              </a:solidFill>
            </a:endParaRPr>
          </a:p>
        </p:txBody>
      </p:sp>
      <p:sp>
        <p:nvSpPr>
          <p:cNvPr id="63" name="Rectangle 59"/>
          <p:cNvSpPr>
            <a:spLocks noChangeArrowheads="1"/>
          </p:cNvSpPr>
          <p:nvPr/>
        </p:nvSpPr>
        <p:spPr bwMode="auto">
          <a:xfrm>
            <a:off x="27722" y="14434"/>
            <a:ext cx="9839873" cy="523796"/>
          </a:xfrm>
          <a:prstGeom prst="rect">
            <a:avLst/>
          </a:prstGeom>
          <a:noFill/>
          <a:ln w="38100" cmpd="dbl">
            <a:noFill/>
            <a:miter lim="800000"/>
            <a:headEnd/>
            <a:tailEnd/>
          </a:ln>
        </p:spPr>
        <p:txBody>
          <a:bodyPr wrap="square" lIns="92010" tIns="46005" rIns="92010" bIns="46005">
            <a:spAutoFit/>
          </a:bodyPr>
          <a:lstStyle/>
          <a:p>
            <a:pPr algn="ctr" defTabSz="914400" fontAlgn="auto">
              <a:spcBef>
                <a:spcPts val="0"/>
              </a:spcBef>
              <a:spcAft>
                <a:spcPts val="0"/>
              </a:spcAft>
            </a:pPr>
            <a:r>
              <a:rPr lang="ja-JP" altLang="en-US" sz="2800" b="1" dirty="0">
                <a:solidFill>
                  <a:prstClr val="black"/>
                </a:solidFill>
                <a:latin typeface="ＭＳ ゴシック" pitchFamily="49" charset="-128"/>
                <a:ea typeface="ＭＳ ゴシック" pitchFamily="49" charset="-128"/>
              </a:rPr>
              <a:t>社会全体で</a:t>
            </a:r>
            <a:r>
              <a:rPr lang="ja-JP" altLang="en-US" sz="2800" b="1" dirty="0" smtClean="0">
                <a:solidFill>
                  <a:prstClr val="black"/>
                </a:solidFill>
                <a:latin typeface="ＭＳ ゴシック" pitchFamily="49" charset="-128"/>
                <a:ea typeface="ＭＳ ゴシック" pitchFamily="49" charset="-128"/>
              </a:rPr>
              <a:t>認知症の</a:t>
            </a:r>
            <a:r>
              <a:rPr lang="ja-JP" altLang="en-US" sz="2800" b="1" dirty="0">
                <a:solidFill>
                  <a:prstClr val="black"/>
                </a:solidFill>
                <a:latin typeface="ＭＳ ゴシック" pitchFamily="49" charset="-128"/>
                <a:ea typeface="ＭＳ ゴシック" pitchFamily="49" charset="-128"/>
              </a:rPr>
              <a:t>人びと</a:t>
            </a:r>
            <a:r>
              <a:rPr lang="ja-JP" altLang="en-US" sz="2800" b="1" dirty="0" smtClean="0">
                <a:solidFill>
                  <a:prstClr val="black"/>
                </a:solidFill>
                <a:latin typeface="ＭＳ ゴシック" pitchFamily="49" charset="-128"/>
                <a:ea typeface="ＭＳ ゴシック" pitchFamily="49" charset="-128"/>
              </a:rPr>
              <a:t>を</a:t>
            </a:r>
            <a:r>
              <a:rPr lang="ja-JP" altLang="en-US" sz="2800" b="1" dirty="0">
                <a:solidFill>
                  <a:prstClr val="black"/>
                </a:solidFill>
                <a:latin typeface="ＭＳ ゴシック" pitchFamily="49" charset="-128"/>
                <a:ea typeface="ＭＳ ゴシック" pitchFamily="49" charset="-128"/>
              </a:rPr>
              <a:t>支える</a:t>
            </a:r>
          </a:p>
        </p:txBody>
      </p:sp>
      <p:sp>
        <p:nvSpPr>
          <p:cNvPr id="65" name="スライド番号プレースホルダ 20"/>
          <p:cNvSpPr>
            <a:spLocks noGrp="1"/>
          </p:cNvSpPr>
          <p:nvPr>
            <p:ph type="sldNum" sz="quarter" idx="4294967295"/>
          </p:nvPr>
        </p:nvSpPr>
        <p:spPr>
          <a:xfrm>
            <a:off x="9493708" y="6520706"/>
            <a:ext cx="412292" cy="338554"/>
          </a:xfrm>
          <a:prstGeom prst="rect">
            <a:avLst/>
          </a:prstGeom>
        </p:spPr>
        <p:txBody>
          <a:bodyPr wrap="none">
            <a:spAutoFit/>
          </a:bodyPr>
          <a:lstStyle/>
          <a:p>
            <a:pPr>
              <a:defRPr/>
            </a:pPr>
            <a:fld id="{92D081DB-5A9A-48CE-A852-EF5C7200A82E}" type="slidenum">
              <a:rPr lang="en-US" altLang="ja-JP" sz="1600" smtClean="0">
                <a:solidFill>
                  <a:prstClr val="black"/>
                </a:solidFill>
                <a:latin typeface="Helvetica"/>
                <a:ea typeface="ヒラギノ丸ゴ ProN W4"/>
                <a:cs typeface="Century"/>
              </a:rPr>
              <a:pPr>
                <a:defRPr/>
              </a:pPr>
              <a:t>3</a:t>
            </a:fld>
            <a:endParaRPr lang="en-US" altLang="ja-JP" sz="1600" dirty="0">
              <a:solidFill>
                <a:prstClr val="black"/>
              </a:solidFill>
              <a:latin typeface="Helvetica"/>
              <a:ea typeface="ヒラギノ丸ゴ ProN W4"/>
              <a:cs typeface="Century"/>
            </a:endParaRPr>
          </a:p>
        </p:txBody>
      </p:sp>
    </p:spTree>
    <p:extLst>
      <p:ext uri="{BB962C8B-B14F-4D97-AF65-F5344CB8AC3E}">
        <p14:creationId xmlns:p14="http://schemas.microsoft.com/office/powerpoint/2010/main" val="347991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問６　</a:t>
            </a:r>
            <a:r>
              <a:rPr lang="ja-JP" altLang="ja-JP" sz="1400" dirty="0" smtClean="0">
                <a:latin typeface="+mn-ea"/>
              </a:rPr>
              <a:t>地域</a:t>
            </a:r>
            <a:r>
              <a:rPr lang="ja-JP" altLang="ja-JP" sz="1400" dirty="0">
                <a:latin typeface="+mn-ea"/>
              </a:rPr>
              <a:t>包括支援センターに、コーディネーターを配置する場合は、現在の地域包括支援センターの職員のほかに配置する必要があるのか。業務に支障が無い場合は兼務しても差し支えないか。</a:t>
            </a:r>
            <a:r>
              <a:rPr lang="ja-JP" altLang="en-US" sz="1400" dirty="0" smtClean="0">
                <a:solidFill>
                  <a:prstClr val="black"/>
                </a:solidFill>
                <a:latin typeface="+mn-ea"/>
              </a:rPr>
              <a:t>　</a:t>
            </a:r>
            <a:endParaRPr lang="en-US" altLang="ja-JP" sz="1400" dirty="0">
              <a:solidFill>
                <a:prstClr val="black"/>
              </a:solidFill>
              <a:latin typeface="+mn-ea"/>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schemeClr val="bg1"/>
                </a:solidFill>
                <a:latin typeface="+mn-ea"/>
              </a:rPr>
              <a:t>「介護予防・日常生活支援総合事業ガイドライン案」についての</a:t>
            </a:r>
            <a:r>
              <a:rPr lang="en-US" altLang="ja-JP" b="1" dirty="0" smtClean="0">
                <a:solidFill>
                  <a:schemeClr val="bg1"/>
                </a:solidFill>
                <a:latin typeface="+mn-ea"/>
              </a:rPr>
              <a:t>Q&amp;A</a:t>
            </a:r>
            <a:r>
              <a:rPr lang="ja-JP" altLang="en-US" b="1" dirty="0" smtClean="0">
                <a:solidFill>
                  <a:schemeClr val="bg1"/>
                </a:solidFill>
                <a:latin typeface="+mn-ea"/>
              </a:rPr>
              <a:t>（９月３０日版）・抜粋</a:t>
            </a:r>
            <a:endParaRPr lang="en-US" altLang="ja-JP" b="1" dirty="0" smtClean="0">
              <a:solidFill>
                <a:schemeClr val="bg1"/>
              </a:solidFill>
              <a:latin typeface="+mn-ea"/>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39</a:t>
            </a:fld>
            <a:endParaRPr lang="ja-JP" altLang="en-US" sz="1600" dirty="0">
              <a:solidFill>
                <a:schemeClr val="tx1"/>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276872"/>
            <a:ext cx="9653713" cy="309634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　</a:t>
            </a:r>
            <a:r>
              <a:rPr lang="ja-JP" altLang="ja-JP" sz="1400" dirty="0" smtClean="0"/>
              <a:t>コーディネーター</a:t>
            </a:r>
            <a:r>
              <a:rPr lang="ja-JP" altLang="ja-JP" sz="1400" dirty="0"/>
              <a:t>については、ガイドライン案では</a:t>
            </a:r>
          </a:p>
          <a:p>
            <a:pPr marL="0" indent="0">
              <a:buNone/>
            </a:pPr>
            <a:r>
              <a:rPr lang="ja-JP" altLang="ja-JP" sz="1400" dirty="0" smtClean="0"/>
              <a:t>・</a:t>
            </a:r>
            <a:r>
              <a:rPr lang="ja-JP" altLang="ja-JP" sz="1400" dirty="0"/>
              <a:t>「職種や配置場所については、一律には限定せず、地域の実情に応じて多様な主体が活用できる仕組みとする予定であるが</a:t>
            </a:r>
            <a:r>
              <a:rPr lang="ja-JP" altLang="ja-JP" sz="1400" dirty="0" smtClean="0"/>
              <a:t>、</a:t>
            </a:r>
            <a:r>
              <a:rPr lang="ja-JP" altLang="en-US" sz="1400" dirty="0" smtClean="0"/>
              <a:t>　</a:t>
            </a:r>
            <a:r>
              <a:rPr lang="ja-JP" altLang="ja-JP" sz="1400" dirty="0" smtClean="0"/>
              <a:t>市町村</a:t>
            </a:r>
            <a:r>
              <a:rPr lang="ja-JP" altLang="ja-JP" sz="1400" dirty="0"/>
              <a:t>や地域包括支援センターと連携しながら活動することが重要」</a:t>
            </a:r>
          </a:p>
          <a:p>
            <a:pPr marL="0" indent="0">
              <a:buNone/>
            </a:pPr>
            <a:r>
              <a:rPr lang="ja-JP" altLang="ja-JP" sz="1400" dirty="0" smtClean="0"/>
              <a:t>・</a:t>
            </a:r>
            <a:r>
              <a:rPr lang="ja-JP" altLang="ja-JP" sz="1400" dirty="0"/>
              <a:t>「地域における助け合いや生活支援サービスの提供実績のある者、または中間支援を行う団体等であって、地域で</a:t>
            </a:r>
            <a:r>
              <a:rPr lang="ja-JP" altLang="ja-JP" sz="1400" dirty="0" smtClean="0"/>
              <a:t>コーディート</a:t>
            </a:r>
            <a:r>
              <a:rPr lang="ja-JP" altLang="ja-JP" sz="1400" dirty="0"/>
              <a:t>機能を適切に担うことができる者」</a:t>
            </a:r>
          </a:p>
          <a:p>
            <a:pPr marL="0" indent="0">
              <a:buNone/>
            </a:pPr>
            <a:r>
              <a:rPr lang="ja-JP" altLang="en-US" sz="1400" dirty="0" smtClean="0"/>
              <a:t>　</a:t>
            </a:r>
            <a:r>
              <a:rPr lang="ja-JP" altLang="ja-JP" sz="1400" dirty="0" smtClean="0"/>
              <a:t>など</a:t>
            </a:r>
            <a:r>
              <a:rPr lang="ja-JP" altLang="ja-JP" sz="1400" dirty="0"/>
              <a:t>としているところ。</a:t>
            </a:r>
          </a:p>
          <a:p>
            <a:pPr marL="0" indent="0">
              <a:buNone/>
            </a:pPr>
            <a:r>
              <a:rPr lang="ja-JP" altLang="en-US" sz="1400" dirty="0" smtClean="0"/>
              <a:t>　</a:t>
            </a:r>
            <a:r>
              <a:rPr lang="ja-JP" altLang="ja-JP" sz="1400" dirty="0" smtClean="0"/>
              <a:t>既存</a:t>
            </a:r>
            <a:r>
              <a:rPr lang="ja-JP" altLang="ja-JP" sz="1400" dirty="0"/>
              <a:t>の職員が兼務をすることを否定するものではないが、地域包括支援センターの職員の業務量等現状も踏まえれば、</a:t>
            </a:r>
            <a:r>
              <a:rPr lang="ja-JP" altLang="ja-JP" sz="1400" b="1" u="sng" dirty="0">
                <a:solidFill>
                  <a:srgbClr val="FF0000"/>
                </a:solidFill>
              </a:rPr>
              <a:t>基本的には地域の人材をコーディネーターとして新たに配置することを想定</a:t>
            </a:r>
            <a:r>
              <a:rPr lang="ja-JP" altLang="ja-JP" sz="1400" dirty="0"/>
              <a:t>している。</a:t>
            </a:r>
          </a:p>
          <a:p>
            <a:pPr marL="0" indent="0">
              <a:buNone/>
            </a:pPr>
            <a:endParaRPr lang="en-US" altLang="ja-JP" sz="1400" dirty="0" smtClean="0"/>
          </a:p>
          <a:p>
            <a:pPr marL="0" indent="0">
              <a:buNone/>
            </a:pPr>
            <a:r>
              <a:rPr lang="ja-JP" altLang="en-US" sz="1400" dirty="0" smtClean="0"/>
              <a:t>２　</a:t>
            </a:r>
            <a:r>
              <a:rPr lang="ja-JP" altLang="ja-JP" sz="1400" dirty="0" smtClean="0"/>
              <a:t>なお</a:t>
            </a:r>
            <a:r>
              <a:rPr lang="ja-JP" altLang="ja-JP" sz="1400" dirty="0"/>
              <a:t>、新たに配置するコーディネーターの職種や配置場所については、地域の実情に応じて柔軟に設定していただければ良いと考えているが、生活支援の担い手の養成、サービスの開発等を</a:t>
            </a:r>
            <a:r>
              <a:rPr lang="ja-JP" altLang="ja-JP" sz="1400" dirty="0" smtClean="0"/>
              <a:t>行う</a:t>
            </a:r>
            <a:r>
              <a:rPr lang="ja-JP" altLang="en-US" sz="1400" dirty="0" smtClean="0"/>
              <a:t>コーディネーター</a:t>
            </a:r>
            <a:r>
              <a:rPr lang="ja-JP" altLang="ja-JP" sz="1400" dirty="0" smtClean="0"/>
              <a:t>の</a:t>
            </a:r>
            <a:r>
              <a:rPr lang="ja-JP" altLang="ja-JP" sz="1400" dirty="0"/>
              <a:t>役割を効果的に果たすことができる職種や配置場所を、市町村が中心となって、例えば、協議体とも連携しつつ、幅広く検討していただきたいと考えている。</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0" name="コンテンツ プレースホルダー 1"/>
          <p:cNvSpPr txBox="1">
            <a:spLocks/>
          </p:cNvSpPr>
          <p:nvPr/>
        </p:nvSpPr>
        <p:spPr>
          <a:xfrm>
            <a:off x="128468" y="5517232"/>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問７　</a:t>
            </a:r>
            <a:r>
              <a:rPr lang="ja-JP" altLang="ja-JP" sz="1400" dirty="0">
                <a:latin typeface="+mn-ea"/>
              </a:rPr>
              <a:t>コーディネーターを、市町村の職員が兼務して実施することは可能か。</a:t>
            </a:r>
            <a:endParaRPr lang="en-US" altLang="ja-JP" sz="1400" dirty="0">
              <a:solidFill>
                <a:prstClr val="black"/>
              </a:solidFill>
              <a:latin typeface="+mn-ea"/>
            </a:endParaRPr>
          </a:p>
        </p:txBody>
      </p:sp>
      <p:sp>
        <p:nvSpPr>
          <p:cNvPr id="11" name="コンテンツ プレースホルダー 1"/>
          <p:cNvSpPr txBox="1">
            <a:spLocks/>
          </p:cNvSpPr>
          <p:nvPr/>
        </p:nvSpPr>
        <p:spPr>
          <a:xfrm>
            <a:off x="128468" y="5949280"/>
            <a:ext cx="9653713" cy="79208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t>（答）</a:t>
            </a:r>
            <a:endParaRPr lang="en-US" altLang="ja-JP" sz="1400" dirty="0" smtClean="0"/>
          </a:p>
          <a:p>
            <a:pPr marL="180000" indent="-457200">
              <a:buNone/>
            </a:pPr>
            <a:r>
              <a:rPr lang="ja-JP" altLang="en-US" sz="1400" dirty="0" smtClean="0"/>
              <a:t>１　</a:t>
            </a:r>
            <a:r>
              <a:rPr lang="ja-JP" altLang="en-US" sz="1400" dirty="0"/>
              <a:t>全問</a:t>
            </a:r>
            <a:r>
              <a:rPr lang="ja-JP" altLang="ja-JP" sz="1400" dirty="0" smtClean="0"/>
              <a:t>の</a:t>
            </a:r>
            <a:r>
              <a:rPr lang="ja-JP" altLang="ja-JP" sz="1400" dirty="0"/>
              <a:t>回答で記載したとおり、</a:t>
            </a:r>
            <a:r>
              <a:rPr lang="ja-JP" altLang="ja-JP" sz="1400" b="1" u="sng" dirty="0">
                <a:solidFill>
                  <a:srgbClr val="FF0000"/>
                </a:solidFill>
              </a:rPr>
              <a:t>基本的には地域の人材をコーディネーターとして新たに配置することを想定しており、既存</a:t>
            </a:r>
            <a:r>
              <a:rPr lang="ja-JP" altLang="ja-JP" sz="1400" b="1" u="sng" dirty="0" smtClean="0">
                <a:solidFill>
                  <a:srgbClr val="FF0000"/>
                </a:solidFill>
              </a:rPr>
              <a:t>の</a:t>
            </a:r>
            <a:r>
              <a:rPr lang="ja-JP" altLang="en-US" sz="1400" b="1" u="sng" dirty="0" smtClean="0">
                <a:solidFill>
                  <a:srgbClr val="FF0000"/>
                </a:solidFill>
              </a:rPr>
              <a:t>市</a:t>
            </a:r>
            <a:r>
              <a:rPr lang="ja-JP" altLang="ja-JP" sz="1400" b="1" u="sng" dirty="0" smtClean="0">
                <a:solidFill>
                  <a:srgbClr val="FF0000"/>
                </a:solidFill>
              </a:rPr>
              <a:t>町村</a:t>
            </a:r>
            <a:r>
              <a:rPr lang="ja-JP" altLang="ja-JP" sz="1400" b="1" u="sng" dirty="0">
                <a:solidFill>
                  <a:srgbClr val="FF0000"/>
                </a:solidFill>
              </a:rPr>
              <a:t>の職員が兼務をすることは想定していない。</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コーディネーターの配置について</a:t>
            </a:r>
            <a:endParaRPr kumimoji="1" lang="ja-JP" altLang="en-US" sz="1600" b="1" dirty="0"/>
          </a:p>
        </p:txBody>
      </p:sp>
    </p:spTree>
    <p:extLst>
      <p:ext uri="{BB962C8B-B14F-4D97-AF65-F5344CB8AC3E}">
        <p14:creationId xmlns:p14="http://schemas.microsoft.com/office/powerpoint/2010/main" val="2859589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79208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問４</a:t>
            </a:r>
            <a:r>
              <a:rPr lang="ja-JP" altLang="en-US" sz="1400" dirty="0">
                <a:solidFill>
                  <a:prstClr val="black"/>
                </a:solidFill>
                <a:latin typeface="+mn-ea"/>
              </a:rPr>
              <a:t>　平成</a:t>
            </a:r>
            <a:r>
              <a:rPr lang="en-US" altLang="ja-JP" sz="1400" dirty="0">
                <a:solidFill>
                  <a:prstClr val="black"/>
                </a:solidFill>
                <a:latin typeface="+mn-ea"/>
              </a:rPr>
              <a:t>26</a:t>
            </a:r>
            <a:r>
              <a:rPr lang="ja-JP" altLang="en-US" sz="1400" dirty="0">
                <a:solidFill>
                  <a:prstClr val="black"/>
                </a:solidFill>
                <a:latin typeface="+mn-ea"/>
              </a:rPr>
              <a:t>年９月</a:t>
            </a:r>
            <a:r>
              <a:rPr lang="en-US" altLang="ja-JP" sz="1400" dirty="0">
                <a:solidFill>
                  <a:prstClr val="black"/>
                </a:solidFill>
                <a:latin typeface="+mn-ea"/>
              </a:rPr>
              <a:t>30</a:t>
            </a:r>
            <a:r>
              <a:rPr lang="ja-JP" altLang="en-US" sz="1400" dirty="0">
                <a:solidFill>
                  <a:prstClr val="black"/>
                </a:solidFill>
                <a:latin typeface="+mn-ea"/>
              </a:rPr>
              <a:t>日版</a:t>
            </a:r>
            <a:r>
              <a:rPr lang="en-US" altLang="ja-JP" sz="1400" dirty="0">
                <a:solidFill>
                  <a:prstClr val="black"/>
                </a:solidFill>
                <a:latin typeface="+mn-ea"/>
              </a:rPr>
              <a:t>Q&amp;A(P22 </a:t>
            </a:r>
            <a:r>
              <a:rPr lang="ja-JP" altLang="en-US" sz="1400" dirty="0">
                <a:solidFill>
                  <a:prstClr val="black"/>
                </a:solidFill>
                <a:latin typeface="+mn-ea"/>
              </a:rPr>
              <a:t>問７</a:t>
            </a:r>
            <a:r>
              <a:rPr lang="en-US" altLang="ja-JP" sz="1400" dirty="0">
                <a:solidFill>
                  <a:prstClr val="black"/>
                </a:solidFill>
                <a:latin typeface="+mn-ea"/>
              </a:rPr>
              <a:t>)</a:t>
            </a:r>
            <a:r>
              <a:rPr lang="ja-JP" altLang="en-US" sz="1400" dirty="0">
                <a:solidFill>
                  <a:prstClr val="black"/>
                </a:solidFill>
                <a:latin typeface="+mn-ea"/>
              </a:rPr>
              <a:t>では、市町村の職員がコーディネーターになることは想定していない旨の記述があったが、先進事例として紹介されている平塚市の福祉村では、市職員が第１層（市町村区域）のコーディネーターの役割を担っているとある。</a:t>
            </a:r>
            <a:r>
              <a:rPr lang="en-US" altLang="ja-JP" sz="1400" dirty="0">
                <a:solidFill>
                  <a:prstClr val="black"/>
                </a:solidFill>
                <a:latin typeface="+mn-ea"/>
              </a:rPr>
              <a:t>Q&amp;A</a:t>
            </a:r>
            <a:r>
              <a:rPr lang="ja-JP" altLang="en-US" sz="1400" dirty="0">
                <a:solidFill>
                  <a:prstClr val="black"/>
                </a:solidFill>
                <a:latin typeface="+mn-ea"/>
              </a:rPr>
              <a:t>の「想定していない」とはコーディネーターとなることができないということか。</a:t>
            </a:r>
            <a:endParaRPr lang="en-US" altLang="ja-JP" sz="1400" dirty="0">
              <a:solidFill>
                <a:prstClr val="black"/>
              </a:solidFill>
              <a:latin typeface="+mn-ea"/>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ＭＳ Ｐゴシック"/>
              </a:rPr>
              <a:t>「介護予防・日常生活支援総合事業ガイドライン案」についての</a:t>
            </a:r>
            <a:r>
              <a:rPr lang="en-US" altLang="ja-JP" b="1" dirty="0" smtClean="0">
                <a:solidFill>
                  <a:prstClr val="white"/>
                </a:solidFill>
                <a:latin typeface="ＭＳ Ｐゴシック"/>
              </a:rPr>
              <a:t>Q&amp;A</a:t>
            </a:r>
            <a:r>
              <a:rPr lang="ja-JP" altLang="en-US" b="1" dirty="0" smtClean="0">
                <a:solidFill>
                  <a:prstClr val="white"/>
                </a:solidFill>
                <a:latin typeface="ＭＳ Ｐゴシック"/>
              </a:rPr>
              <a:t>（１月９日版）・抜粋</a:t>
            </a:r>
            <a:endParaRPr lang="en-US" altLang="ja-JP" b="1" dirty="0" smtClean="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prstClr val="black"/>
                </a:solidFill>
              </a:rPr>
              <a:pPr/>
              <a:t>40</a:t>
            </a:fld>
            <a:endParaRPr lang="ja-JP" altLang="en-US" sz="1600" dirty="0">
              <a:solidFill>
                <a:prstClr val="black"/>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492896"/>
            <a:ext cx="9653713" cy="316835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solidFill>
                  <a:prstClr val="black"/>
                </a:solidFill>
              </a:rPr>
              <a:t>（答）</a:t>
            </a:r>
            <a:endParaRPr lang="en-US" altLang="ja-JP" sz="1400" dirty="0" smtClean="0">
              <a:solidFill>
                <a:prstClr val="black"/>
              </a:solidFill>
            </a:endParaRPr>
          </a:p>
          <a:p>
            <a:pPr marL="0" indent="0">
              <a:buNone/>
            </a:pPr>
            <a:r>
              <a:rPr lang="ja-JP" altLang="en-US" sz="1400" dirty="0" smtClean="0">
                <a:solidFill>
                  <a:prstClr val="black"/>
                </a:solidFill>
              </a:rPr>
              <a:t>１</a:t>
            </a:r>
            <a:r>
              <a:rPr lang="ja-JP" altLang="en-US" sz="1400" dirty="0">
                <a:solidFill>
                  <a:prstClr val="black"/>
                </a:solidFill>
              </a:rPr>
              <a:t>　コーディネーターについては、ガイドライン案では</a:t>
            </a:r>
          </a:p>
          <a:p>
            <a:pPr marL="0" indent="0">
              <a:buNone/>
            </a:pPr>
            <a:r>
              <a:rPr lang="ja-JP" altLang="en-US" sz="1400" dirty="0">
                <a:solidFill>
                  <a:prstClr val="black"/>
                </a:solidFill>
              </a:rPr>
              <a:t>・　「職種や配置場所については、一律には限定せず、地域の実情に応じて多様な主体が活用できる仕組みとする予定であるが、市町村や地域包括支援センターと連携しながら活動することが重要」</a:t>
            </a:r>
          </a:p>
          <a:p>
            <a:pPr marL="0" indent="0">
              <a:buNone/>
            </a:pPr>
            <a:r>
              <a:rPr lang="ja-JP" altLang="en-US" sz="1400" dirty="0">
                <a:solidFill>
                  <a:prstClr val="black"/>
                </a:solidFill>
              </a:rPr>
              <a:t>・　「地域における助け合いや生活支援サービスの提供実績のある者、または中間支援を行う団体等であって、地域でコーディネート機能を適切に担うことができる者」</a:t>
            </a:r>
          </a:p>
          <a:p>
            <a:pPr marL="0" indent="0">
              <a:buNone/>
            </a:pPr>
            <a:r>
              <a:rPr lang="ja-JP" altLang="en-US" sz="1400" dirty="0">
                <a:solidFill>
                  <a:prstClr val="black"/>
                </a:solidFill>
              </a:rPr>
              <a:t>などとしているところ。</a:t>
            </a:r>
          </a:p>
          <a:p>
            <a:pPr marL="0" indent="0">
              <a:buNone/>
            </a:pPr>
            <a:endParaRPr lang="ja-JP" altLang="en-US" sz="1400" dirty="0">
              <a:solidFill>
                <a:prstClr val="black"/>
              </a:solidFill>
            </a:endParaRPr>
          </a:p>
          <a:p>
            <a:pPr marL="0" indent="0">
              <a:buNone/>
            </a:pPr>
            <a:r>
              <a:rPr lang="ja-JP" altLang="en-US" sz="1400" dirty="0">
                <a:solidFill>
                  <a:prstClr val="black"/>
                </a:solidFill>
              </a:rPr>
              <a:t>２　このように</a:t>
            </a:r>
            <a:r>
              <a:rPr lang="ja-JP" altLang="en-US" sz="1400" b="1" u="sng" dirty="0">
                <a:solidFill>
                  <a:srgbClr val="FF0000"/>
                </a:solidFill>
              </a:rPr>
              <a:t>基本的には地域の人材をコーディネーターとして新たに配置することを想定</a:t>
            </a:r>
            <a:r>
              <a:rPr lang="ja-JP" altLang="en-US" sz="1400" dirty="0">
                <a:solidFill>
                  <a:prstClr val="black"/>
                </a:solidFill>
              </a:rPr>
              <a:t>しているところ、新たに人員を配置することに対しての財政支援を想定し、平成</a:t>
            </a:r>
            <a:r>
              <a:rPr lang="en-US" altLang="ja-JP" sz="1400" dirty="0">
                <a:solidFill>
                  <a:prstClr val="black"/>
                </a:solidFill>
              </a:rPr>
              <a:t>26</a:t>
            </a:r>
            <a:r>
              <a:rPr lang="ja-JP" altLang="en-US" sz="1400" dirty="0">
                <a:solidFill>
                  <a:prstClr val="black"/>
                </a:solidFill>
              </a:rPr>
              <a:t>年度から予算を確保してきており、そのような観点から平成</a:t>
            </a:r>
            <a:r>
              <a:rPr lang="en-US" altLang="ja-JP" sz="1400" dirty="0">
                <a:solidFill>
                  <a:prstClr val="black"/>
                </a:solidFill>
              </a:rPr>
              <a:t>26</a:t>
            </a:r>
            <a:r>
              <a:rPr lang="ja-JP" altLang="en-US" sz="1400" dirty="0">
                <a:solidFill>
                  <a:prstClr val="black"/>
                </a:solidFill>
              </a:rPr>
              <a:t>年９月</a:t>
            </a:r>
            <a:r>
              <a:rPr lang="en-US" altLang="ja-JP" sz="1400" dirty="0">
                <a:solidFill>
                  <a:prstClr val="black"/>
                </a:solidFill>
              </a:rPr>
              <a:t>30</a:t>
            </a:r>
            <a:r>
              <a:rPr lang="ja-JP" altLang="en-US" sz="1400" dirty="0">
                <a:solidFill>
                  <a:prstClr val="black"/>
                </a:solidFill>
              </a:rPr>
              <a:t>日付けの</a:t>
            </a:r>
            <a:r>
              <a:rPr lang="en-US" altLang="ja-JP" sz="1400" dirty="0">
                <a:solidFill>
                  <a:prstClr val="black"/>
                </a:solidFill>
              </a:rPr>
              <a:t>Q</a:t>
            </a:r>
            <a:r>
              <a:rPr lang="ja-JP" altLang="en-US" sz="1400" dirty="0">
                <a:solidFill>
                  <a:prstClr val="black"/>
                </a:solidFill>
              </a:rPr>
              <a:t>＆</a:t>
            </a:r>
            <a:r>
              <a:rPr lang="en-US" altLang="ja-JP" sz="1400" dirty="0">
                <a:solidFill>
                  <a:prstClr val="black"/>
                </a:solidFill>
              </a:rPr>
              <a:t>A</a:t>
            </a:r>
            <a:r>
              <a:rPr lang="ja-JP" altLang="en-US" sz="1400" dirty="0">
                <a:solidFill>
                  <a:prstClr val="black"/>
                </a:solidFill>
              </a:rPr>
              <a:t>では既存の市町村の職員が兼務をすることは想定していないと回答した</a:t>
            </a:r>
            <a:r>
              <a:rPr lang="ja-JP" altLang="en-US" sz="1400" b="1" u="sng" dirty="0">
                <a:solidFill>
                  <a:srgbClr val="FF0000"/>
                </a:solidFill>
              </a:rPr>
              <a:t>。コーディネーターとして市町村職員を配置することについて全て否定するものではなく、コーディネーターの役割が十分に果たせる者の任命について、市町村は、協議体とも連携しつつ、十分に検討していただきたい</a:t>
            </a:r>
            <a:r>
              <a:rPr lang="ja-JP" altLang="en-US" sz="1400" dirty="0">
                <a:solidFill>
                  <a:prstClr val="black"/>
                </a:solidFill>
              </a:rPr>
              <a:t>と考えている。</a:t>
            </a:r>
          </a:p>
          <a:p>
            <a:pPr marL="180000" indent="-457200">
              <a:buFont typeface="Arial" pitchFamily="34" charset="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コーディネーターの配置について</a:t>
            </a:r>
            <a:endParaRPr lang="ja-JP" altLang="en-US" sz="1600" b="1" dirty="0">
              <a:solidFill>
                <a:prstClr val="white"/>
              </a:solidFill>
            </a:endParaRPr>
          </a:p>
        </p:txBody>
      </p:sp>
    </p:spTree>
    <p:extLst>
      <p:ext uri="{BB962C8B-B14F-4D97-AF65-F5344CB8AC3E}">
        <p14:creationId xmlns:p14="http://schemas.microsoft.com/office/powerpoint/2010/main" val="2973217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79208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問３</a:t>
            </a:r>
            <a:r>
              <a:rPr lang="ja-JP" altLang="en-US" sz="1400" dirty="0">
                <a:solidFill>
                  <a:prstClr val="black"/>
                </a:solidFill>
                <a:latin typeface="+mn-ea"/>
              </a:rPr>
              <a:t>　コーディネーターは、生活困窮者対策の相談支援員、主任相談支援員や、社会福祉協議会の</a:t>
            </a:r>
            <a:r>
              <a:rPr lang="ja-JP" altLang="en-US" sz="1400" dirty="0" smtClean="0">
                <a:solidFill>
                  <a:prstClr val="black"/>
                </a:solidFill>
                <a:latin typeface="+mn-ea"/>
              </a:rPr>
              <a:t>コミュニティソーシャルワーカー</a:t>
            </a:r>
            <a:r>
              <a:rPr lang="ja-JP" altLang="en-US" sz="1400" dirty="0">
                <a:solidFill>
                  <a:prstClr val="black"/>
                </a:solidFill>
                <a:latin typeface="+mn-ea"/>
              </a:rPr>
              <a:t>（地域福祉コーディネーター）のような他職種と兼務することは差し支えないか。また、兼務が</a:t>
            </a:r>
            <a:r>
              <a:rPr lang="ja-JP" altLang="en-US" sz="1400" dirty="0" smtClean="0">
                <a:solidFill>
                  <a:prstClr val="black"/>
                </a:solidFill>
                <a:latin typeface="+mn-ea"/>
              </a:rPr>
              <a:t>可能であった場合、それぞれの職種について、別々の財源を充当することは可能か。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a:solidFill>
                  <a:prstClr val="white"/>
                </a:solidFill>
                <a:latin typeface="ＭＳ Ｐゴシック"/>
              </a:rPr>
              <a:t>（９月３０日版）・抜粋</a:t>
            </a:r>
            <a:endParaRPr lang="en-US" altLang="ja-JP" b="1" dirty="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41</a:t>
            </a:fld>
            <a:endParaRPr lang="ja-JP" altLang="en-US" sz="1600" dirty="0">
              <a:solidFill>
                <a:schemeClr val="tx1"/>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492896"/>
            <a:ext cx="9653713" cy="237626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a:t>
            </a:r>
            <a:r>
              <a:rPr lang="ja-JP" altLang="en-US" sz="1400" dirty="0"/>
              <a:t>　</a:t>
            </a:r>
            <a:r>
              <a:rPr lang="ja-JP" altLang="en-US" sz="1400" b="1" u="sng" dirty="0">
                <a:solidFill>
                  <a:srgbClr val="FF0000"/>
                </a:solidFill>
              </a:rPr>
              <a:t>生活支援の担い手の養成、サービスの開発等を行うコーディネーターについては、生活困窮者対策の相談支援員、</a:t>
            </a:r>
            <a:r>
              <a:rPr lang="ja-JP" altLang="en-US" sz="1400" b="1" u="sng" dirty="0" smtClean="0">
                <a:solidFill>
                  <a:srgbClr val="FF0000"/>
                </a:solidFill>
              </a:rPr>
              <a:t>主任相</a:t>
            </a:r>
            <a:endParaRPr lang="en-US" altLang="ja-JP" sz="1400" b="1" u="sng" dirty="0" smtClean="0">
              <a:solidFill>
                <a:srgbClr val="FF0000"/>
              </a:solidFill>
            </a:endParaRPr>
          </a:p>
          <a:p>
            <a:pPr marL="0" indent="0">
              <a:buNone/>
            </a:pPr>
            <a:r>
              <a:rPr lang="ja-JP" altLang="en-US" sz="1400" b="1" dirty="0">
                <a:solidFill>
                  <a:srgbClr val="FF0000"/>
                </a:solidFill>
              </a:rPr>
              <a:t>　</a:t>
            </a:r>
            <a:r>
              <a:rPr lang="ja-JP" altLang="en-US" sz="1400" b="1" u="sng" dirty="0" smtClean="0">
                <a:solidFill>
                  <a:srgbClr val="FF0000"/>
                </a:solidFill>
              </a:rPr>
              <a:t>談</a:t>
            </a:r>
            <a:r>
              <a:rPr lang="ja-JP" altLang="en-US" sz="1400" b="1" u="sng" dirty="0">
                <a:solidFill>
                  <a:srgbClr val="FF0000"/>
                </a:solidFill>
              </a:rPr>
              <a:t>支援員や、社会福祉協議会のコミュニティソーシャルワーカー（地域福祉コーディネーター）等とも連携し、</a:t>
            </a:r>
            <a:r>
              <a:rPr lang="ja-JP" altLang="en-US" sz="1400" b="1" u="sng" dirty="0" smtClean="0">
                <a:solidFill>
                  <a:srgbClr val="FF0000"/>
                </a:solidFill>
              </a:rPr>
              <a:t>地域のネットワー</a:t>
            </a:r>
            <a:endParaRPr lang="en-US" altLang="ja-JP" sz="1400" b="1" u="sng" dirty="0" smtClean="0">
              <a:solidFill>
                <a:srgbClr val="FF0000"/>
              </a:solidFill>
            </a:endParaRPr>
          </a:p>
          <a:p>
            <a:pPr marL="0" indent="0">
              <a:buNone/>
            </a:pPr>
            <a:r>
              <a:rPr lang="ja-JP" altLang="en-US" sz="1400" b="1" dirty="0">
                <a:solidFill>
                  <a:srgbClr val="FF0000"/>
                </a:solidFill>
              </a:rPr>
              <a:t>　</a:t>
            </a:r>
            <a:r>
              <a:rPr lang="ja-JP" altLang="en-US" sz="1400" b="1" u="sng" dirty="0" smtClean="0">
                <a:solidFill>
                  <a:srgbClr val="FF0000"/>
                </a:solidFill>
              </a:rPr>
              <a:t>クを活かして、取り組んでいただきたい</a:t>
            </a:r>
            <a:r>
              <a:rPr lang="ja-JP" altLang="en-US" sz="1400" dirty="0" smtClean="0"/>
              <a:t>と考えているが、経験や実績のある人材の確保・活用の観点や小規模</a:t>
            </a:r>
            <a:r>
              <a:rPr lang="ja-JP" altLang="en-US" sz="1400" dirty="0"/>
              <a:t>な自治体など</a:t>
            </a:r>
            <a:r>
              <a:rPr lang="ja-JP" altLang="en-US" sz="1400" dirty="0" smtClean="0"/>
              <a:t>自</a:t>
            </a:r>
            <a:endParaRPr lang="en-US" altLang="ja-JP" sz="1400" dirty="0" smtClean="0"/>
          </a:p>
          <a:p>
            <a:pPr marL="0" indent="0">
              <a:buNone/>
            </a:pPr>
            <a:r>
              <a:rPr lang="ja-JP" altLang="en-US" sz="1400" dirty="0"/>
              <a:t>　</a:t>
            </a:r>
            <a:r>
              <a:rPr lang="ja-JP" altLang="en-US" sz="1400" dirty="0" smtClean="0"/>
              <a:t>治体</a:t>
            </a:r>
            <a:r>
              <a:rPr lang="ja-JP" altLang="en-US" sz="1400" dirty="0"/>
              <a:t>の状況に応じた取組の推進の観点から、</a:t>
            </a:r>
            <a:r>
              <a:rPr lang="ja-JP" altLang="en-US" sz="1400" b="1" u="sng" dirty="0">
                <a:solidFill>
                  <a:srgbClr val="FF0000"/>
                </a:solidFill>
              </a:rPr>
              <a:t>必要に応じて他職種と兼務することも可能</a:t>
            </a:r>
            <a:r>
              <a:rPr lang="ja-JP" altLang="en-US" sz="1400" dirty="0"/>
              <a:t>である。</a:t>
            </a:r>
          </a:p>
          <a:p>
            <a:pPr marL="0" indent="0">
              <a:buNone/>
            </a:pPr>
            <a:endParaRPr lang="ja-JP" altLang="en-US" sz="1400" dirty="0"/>
          </a:p>
          <a:p>
            <a:pPr marL="0" indent="0">
              <a:buNone/>
            </a:pPr>
            <a:r>
              <a:rPr lang="ja-JP" altLang="en-US" sz="1400" dirty="0"/>
              <a:t>２　両者を兼務した場合に、その人件費にそれぞれの補助金・負担金を財源として充当することは差し支えないが、</a:t>
            </a:r>
            <a:r>
              <a:rPr lang="ja-JP" altLang="en-US" sz="1400" dirty="0" smtClean="0"/>
              <a:t>それぞれの</a:t>
            </a:r>
            <a:endParaRPr lang="en-US" altLang="ja-JP" sz="1400" dirty="0" smtClean="0"/>
          </a:p>
          <a:p>
            <a:pPr marL="0" indent="0">
              <a:buNone/>
            </a:pPr>
            <a:r>
              <a:rPr lang="ja-JP" altLang="en-US" sz="1400" dirty="0"/>
              <a:t>　</a:t>
            </a:r>
            <a:r>
              <a:rPr lang="ja-JP" altLang="en-US" sz="1400" dirty="0" smtClean="0"/>
              <a:t>補助</a:t>
            </a:r>
            <a:r>
              <a:rPr lang="ja-JP" altLang="en-US" sz="1400" dirty="0"/>
              <a:t>目的にそった支出が求められることとなるため、業務量等により按分し、区分経理を行えるようにする</a:t>
            </a:r>
            <a:r>
              <a:rPr lang="ja-JP" altLang="en-US" sz="1400" dirty="0" smtClean="0"/>
              <a:t>ことが</a:t>
            </a:r>
            <a:r>
              <a:rPr lang="ja-JP" altLang="en-US" sz="1400" dirty="0"/>
              <a:t>必要だと</a:t>
            </a:r>
            <a:r>
              <a:rPr lang="ja-JP" altLang="en-US" sz="1400" dirty="0" smtClean="0"/>
              <a:t>考え</a:t>
            </a:r>
            <a:endParaRPr lang="en-US" altLang="ja-JP" sz="1400" dirty="0" smtClean="0"/>
          </a:p>
          <a:p>
            <a:pPr marL="0" indent="0">
              <a:buNone/>
            </a:pPr>
            <a:r>
              <a:rPr lang="ja-JP" altLang="en-US" sz="1400" dirty="0"/>
              <a:t>　</a:t>
            </a:r>
            <a:r>
              <a:rPr lang="ja-JP" altLang="en-US" sz="1400" dirty="0" smtClean="0"/>
              <a:t>る</a:t>
            </a:r>
            <a:r>
              <a:rPr lang="ja-JP" altLang="en-US" sz="1400" dirty="0"/>
              <a:t>。</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コーディネーターの配置について</a:t>
            </a:r>
            <a:endParaRPr kumimoji="1" lang="ja-JP" altLang="en-US" sz="1600" b="1" dirty="0"/>
          </a:p>
        </p:txBody>
      </p:sp>
    </p:spTree>
    <p:extLst>
      <p:ext uri="{BB962C8B-B14F-4D97-AF65-F5344CB8AC3E}">
        <p14:creationId xmlns:p14="http://schemas.microsoft.com/office/powerpoint/2010/main" val="2026054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5140163"/>
            <a:ext cx="9650846" cy="138533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○行政機関（市町村、地域包括支援センター等）</a:t>
            </a:r>
            <a:endParaRPr lang="en-US" altLang="ja-JP" sz="1400" dirty="0" smtClean="0"/>
          </a:p>
          <a:p>
            <a:pPr algn="l"/>
            <a:r>
              <a:rPr lang="ja-JP" altLang="en-US" sz="1400" dirty="0" smtClean="0"/>
              <a:t>○コーディネーター</a:t>
            </a:r>
            <a:endParaRPr lang="en-US" altLang="ja-JP" sz="1400" dirty="0" smtClean="0"/>
          </a:p>
          <a:p>
            <a:pPr algn="l"/>
            <a:r>
              <a:rPr lang="ja-JP" altLang="en-US" sz="1400" dirty="0" smtClean="0"/>
              <a:t>○地域の関係者（ＮＰＯ、社会福祉法人、社会福祉協議会、地縁組織、協同組合、民間企業、ボランティア団体、介護サービス事業者、シルバー人材センター等）</a:t>
            </a:r>
            <a:endParaRPr lang="en-US" altLang="ja-JP" sz="1400" dirty="0" smtClean="0"/>
          </a:p>
          <a:p>
            <a:pPr algn="l"/>
            <a:r>
              <a:rPr lang="ja-JP" altLang="en-US" sz="1400" dirty="0"/>
              <a:t>　</a:t>
            </a:r>
            <a:r>
              <a:rPr lang="en-US" altLang="ja-JP" sz="1400" dirty="0" smtClean="0"/>
              <a:t>※</a:t>
            </a:r>
            <a:r>
              <a:rPr lang="ja-JP" altLang="en-US" sz="1400" dirty="0" smtClean="0"/>
              <a:t>この他にも地域の実情に応じて適宜参画者を募ることが望ましい。</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生活支援・介護予防サービスの体制整備に向けて、多様なサービス提供主体の参画が求められることから、</a:t>
            </a:r>
            <a:r>
              <a:rPr lang="ja-JP" altLang="en-US" sz="1400" b="1" u="sng" dirty="0" smtClean="0">
                <a:solidFill>
                  <a:srgbClr val="FF0000"/>
                </a:solidFill>
              </a:rPr>
              <a:t>市町村が主体</a:t>
            </a:r>
            <a:r>
              <a:rPr lang="ja-JP" altLang="en-US" sz="1400" dirty="0" smtClean="0"/>
              <a:t>となって、</a:t>
            </a:r>
            <a:r>
              <a:rPr lang="ja-JP" altLang="en-US" sz="1400" b="1" u="sng" dirty="0" smtClean="0">
                <a:solidFill>
                  <a:srgbClr val="FF0000"/>
                </a:solidFill>
              </a:rPr>
              <a:t>「定期的な情報の共有・連携強化の場」として設置する</a:t>
            </a:r>
            <a:r>
              <a:rPr lang="ja-JP" altLang="en-US" sz="1400" dirty="0" smtClean="0"/>
              <a:t>ことにより、多様な主体間の情報共有及び連携・協働による資源開発等を推進する。</a:t>
            </a:r>
            <a:endParaRPr lang="en-US" altLang="ja-JP" sz="1400" dirty="0" smtClean="0"/>
          </a:p>
          <a:p>
            <a:pPr algn="l"/>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20072" y="3657668"/>
            <a:ext cx="9650846" cy="120527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solidFill>
                  <a:srgbClr val="FF0000"/>
                </a:solidFill>
              </a:rPr>
              <a:t>　</a:t>
            </a:r>
            <a:r>
              <a:rPr lang="ja-JP" altLang="en-US" sz="1400" b="1" u="sng" dirty="0" smtClean="0">
                <a:solidFill>
                  <a:srgbClr val="FF0000"/>
                </a:solidFill>
              </a:rPr>
              <a:t>設置主体は市町村</a:t>
            </a:r>
            <a:r>
              <a:rPr lang="ja-JP" altLang="en-US" sz="1400" dirty="0" smtClean="0"/>
              <a:t>であり、第１層のコーディネーターが協力して地域の関係者のネットワーク化を図り、設置する。</a:t>
            </a:r>
            <a:endParaRPr lang="en-US" altLang="ja-JP" sz="1400" dirty="0" smtClean="0"/>
          </a:p>
          <a:p>
            <a:pPr algn="l"/>
            <a:r>
              <a:rPr lang="ja-JP" altLang="en-US" sz="1400" dirty="0"/>
              <a:t>　</a:t>
            </a:r>
            <a:r>
              <a:rPr lang="en-US" altLang="ja-JP" sz="1400" dirty="0" smtClean="0"/>
              <a:t>※</a:t>
            </a:r>
            <a:r>
              <a:rPr lang="ja-JP" altLang="en-US" sz="1400" dirty="0" smtClean="0"/>
              <a:t>地域の実情に応じた様々なネットワーク化の手法が考えられるため、既に類似の目的を持ったネットワーク会議等が開催されている場合は、その枠組みを活用することも可能。</a:t>
            </a:r>
            <a:endParaRPr lang="en-US" altLang="ja-JP" sz="1400" dirty="0" smtClean="0"/>
          </a:p>
          <a:p>
            <a:pPr algn="l"/>
            <a:r>
              <a:rPr lang="ja-JP" altLang="en-US" sz="1400" dirty="0" smtClean="0"/>
              <a:t>　</a:t>
            </a:r>
            <a:r>
              <a:rPr lang="en-US" altLang="ja-JP" sz="1400" dirty="0" smtClean="0"/>
              <a:t>※</a:t>
            </a:r>
            <a:r>
              <a:rPr lang="ja-JP" altLang="en-US" sz="1400" dirty="0" smtClean="0"/>
              <a:t>特定の事業者の活動の枠組みを超えた協議が行われることが重要。</a:t>
            </a:r>
            <a:endParaRPr lang="en-US" altLang="ja-JP" sz="1400" dirty="0" smtClean="0"/>
          </a:p>
        </p:txBody>
      </p:sp>
      <p:sp>
        <p:nvSpPr>
          <p:cNvPr id="9" name="角丸四角形 8"/>
          <p:cNvSpPr/>
          <p:nvPr/>
        </p:nvSpPr>
        <p:spPr>
          <a:xfrm>
            <a:off x="120076" y="3477560"/>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設置主体</a:t>
            </a:r>
            <a:endParaRPr kumimoji="1" lang="ja-JP" altLang="en-US" b="1" dirty="0">
              <a:solidFill>
                <a:schemeClr val="tx1"/>
              </a:solidFill>
            </a:endParaRPr>
          </a:p>
        </p:txBody>
      </p:sp>
      <p:sp>
        <p:nvSpPr>
          <p:cNvPr id="11" name="角丸四角形 10"/>
          <p:cNvSpPr/>
          <p:nvPr/>
        </p:nvSpPr>
        <p:spPr>
          <a:xfrm>
            <a:off x="120076" y="4946191"/>
            <a:ext cx="1635993"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構成団体等</a:t>
            </a:r>
            <a:endParaRPr kumimoji="1" lang="ja-JP" altLang="en-US" b="1" dirty="0">
              <a:solidFill>
                <a:schemeClr val="tx1"/>
              </a:solidFill>
            </a:endParaRPr>
          </a:p>
        </p:txBody>
      </p:sp>
      <p:sp>
        <p:nvSpPr>
          <p:cNvPr id="14" name="タイトル 1"/>
          <p:cNvSpPr txBox="1">
            <a:spLocks/>
          </p:cNvSpPr>
          <p:nvPr/>
        </p:nvSpPr>
        <p:spPr>
          <a:xfrm>
            <a:off x="105051" y="2050507"/>
            <a:ext cx="9650846" cy="1357715"/>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○コーディネーターの組織的な補完</a:t>
            </a:r>
            <a:endParaRPr lang="en-US" altLang="ja-JP" sz="1400" dirty="0" smtClean="0"/>
          </a:p>
          <a:p>
            <a:pPr algn="l"/>
            <a:r>
              <a:rPr lang="ja-JP" altLang="en-US" sz="1400" dirty="0" smtClean="0"/>
              <a:t>○地域ニーズの把握、情報の見える化の推進（アンケート調査やマッピング等の実施）</a:t>
            </a:r>
            <a:endParaRPr lang="en-US" altLang="ja-JP" sz="1400" dirty="0" smtClean="0"/>
          </a:p>
          <a:p>
            <a:pPr algn="l"/>
            <a:r>
              <a:rPr lang="ja-JP" altLang="en-US" sz="1400" dirty="0" smtClean="0"/>
              <a:t>○企画、立案、方針策定を行う場</a:t>
            </a:r>
            <a:endParaRPr lang="en-US" altLang="ja-JP" sz="1400" dirty="0" smtClean="0"/>
          </a:p>
          <a:p>
            <a:pPr algn="l"/>
            <a:r>
              <a:rPr lang="ja-JP" altLang="en-US" sz="1400" dirty="0" smtClean="0"/>
              <a:t>○地域づくりにおける意識の統一を図る場</a:t>
            </a:r>
            <a:endParaRPr lang="en-US" altLang="ja-JP" sz="1400" dirty="0" smtClean="0"/>
          </a:p>
          <a:p>
            <a:pPr algn="l"/>
            <a:r>
              <a:rPr lang="ja-JP" altLang="en-US" sz="1400" dirty="0" smtClean="0"/>
              <a:t>○情報交換の場、働きかけの場</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5" name="正方形/長方形 14"/>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schemeClr val="bg1"/>
                </a:solidFill>
                <a:latin typeface="+mn-ea"/>
              </a:rPr>
              <a:t>協議体</a:t>
            </a:r>
            <a:r>
              <a:rPr lang="ja-JP" altLang="en-US" sz="2400" b="1" dirty="0" smtClean="0">
                <a:solidFill>
                  <a:schemeClr val="bg1"/>
                </a:solidFill>
                <a:latin typeface="+mn-ea"/>
              </a:rPr>
              <a:t>の目的・役割等について</a:t>
            </a:r>
            <a:endParaRPr lang="ja-JP" altLang="en-US" sz="1600" b="1" dirty="0">
              <a:solidFill>
                <a:schemeClr val="bg1"/>
              </a:solidFill>
              <a:latin typeface="+mn-ea"/>
            </a:endParaRPr>
          </a:p>
        </p:txBody>
      </p:sp>
      <p:sp>
        <p:nvSpPr>
          <p:cNvPr id="16" name="スライド番号プレースホルダー 3"/>
          <p:cNvSpPr txBox="1">
            <a:spLocks/>
          </p:cNvSpPr>
          <p:nvPr/>
        </p:nvSpPr>
        <p:spPr>
          <a:xfrm>
            <a:off x="9345488" y="6492883"/>
            <a:ext cx="55359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600" smtClean="0">
                <a:solidFill>
                  <a:schemeClr val="tx1"/>
                </a:solidFill>
              </a:rPr>
              <a:pPr/>
              <a:t>42</a:t>
            </a:fld>
            <a:endParaRPr lang="ja-JP" altLang="en-US" sz="1600" dirty="0">
              <a:solidFill>
                <a:schemeClr val="tx1"/>
              </a:solidFill>
            </a:endParaRPr>
          </a:p>
        </p:txBody>
      </p:sp>
    </p:spTree>
    <p:extLst>
      <p:ext uri="{BB962C8B-B14F-4D97-AF65-F5344CB8AC3E}">
        <p14:creationId xmlns:p14="http://schemas.microsoft.com/office/powerpoint/2010/main" val="4220668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ＭＳ ゴシック" panose="020B0609070205080204" pitchFamily="49" charset="-128"/>
                <a:ea typeface="ＭＳ ゴシック" panose="020B0609070205080204" pitchFamily="49" charset="-128"/>
              </a:rPr>
              <a:t>問４</a:t>
            </a:r>
            <a:r>
              <a:rPr lang="ja-JP" altLang="en-US" sz="1400" dirty="0">
                <a:solidFill>
                  <a:prstClr val="black"/>
                </a:solidFill>
                <a:latin typeface="ＭＳ ゴシック" panose="020B0609070205080204" pitchFamily="49" charset="-128"/>
                <a:ea typeface="ＭＳ ゴシック" panose="020B0609070205080204" pitchFamily="49" charset="-128"/>
              </a:rPr>
              <a:t>　協議体の設置を推進するとのことだが、どのようなメンバーに声がけをすれば良いか。民間企業にも積極的に参加してもらうのか。　</a:t>
            </a:r>
          </a:p>
          <a:p>
            <a:pPr marL="180000" indent="-457200">
              <a:buNone/>
            </a:pP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（１１月１０日版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43</a:t>
            </a:fld>
            <a:endParaRPr lang="ja-JP" altLang="en-US" sz="1600" dirty="0">
              <a:solidFill>
                <a:schemeClr val="tx1"/>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276872"/>
            <a:ext cx="9653713" cy="410445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a:t>
            </a:r>
            <a:r>
              <a:rPr lang="ja-JP" altLang="en-US" sz="1400" dirty="0"/>
              <a:t>　協議体については、ガイドライン案・３「（３）協議体の目的・役割等」「④協議体の構成団体等」にもお示ししているとおり、市町村、地域包括支援センター等の行政機関、生活支援コーディネーターのほか、ＮＰＯ、社会福祉法人、社会福祉協議会、地縁組織、協同組合、民間企業、ボランティア団体、介護サービス事業者、シルバー人材センター等の地域の関係者で構成されることを想定しており、この他にも地域の実情に応じて適宜参加者を募ることが望ましいと考えている。</a:t>
            </a:r>
          </a:p>
          <a:p>
            <a:pPr marL="0" indent="0">
              <a:buNone/>
            </a:pPr>
            <a:r>
              <a:rPr lang="ja-JP" altLang="en-US" sz="1400" dirty="0"/>
              <a:t>２　また、生活支援体制整備事業は、市町村の生活支援・介護予防サービスの体制整備を目的としており、ガイドライン案・２にもお示ししているとおり、</a:t>
            </a:r>
            <a:r>
              <a:rPr lang="ja-JP" altLang="en-US" sz="1400" b="1" u="sng" dirty="0">
                <a:solidFill>
                  <a:srgbClr val="FF0000"/>
                </a:solidFill>
              </a:rPr>
              <a:t>介護保険制度でのサービスのみならず、市町村実施事業や民間市場、あるいは地域の支え合いで行われているサービスを含めて市町村内の資源を把握し、保険外のサービスの活用を促進しつつ、互助を基本とした生活支援・介護予防サービスが創出されるような取組を積極的に進める必要がある</a:t>
            </a:r>
            <a:r>
              <a:rPr lang="ja-JP" altLang="en-US" sz="1400" dirty="0"/>
              <a:t>。</a:t>
            </a:r>
          </a:p>
          <a:p>
            <a:pPr marL="0" indent="0">
              <a:buNone/>
            </a:pPr>
            <a:r>
              <a:rPr lang="ja-JP" altLang="en-US" sz="1400" dirty="0"/>
              <a:t>したがって、配食事業者、移動販売事業者等、地域の高齢者の生活を支える上で必要不可欠な民間企業にも地域の実情に応じて参画いただくことを想定している。</a:t>
            </a:r>
          </a:p>
          <a:p>
            <a:pPr marL="0" indent="0">
              <a:buNone/>
            </a:pPr>
            <a:r>
              <a:rPr lang="ja-JP" altLang="en-US" sz="1400" dirty="0"/>
              <a:t>　</a:t>
            </a:r>
            <a:r>
              <a:rPr lang="ja-JP" altLang="en-US" sz="1050" dirty="0"/>
              <a:t>（参考）</a:t>
            </a:r>
          </a:p>
          <a:p>
            <a:pPr marL="0" indent="0">
              <a:buNone/>
            </a:pPr>
            <a:r>
              <a:rPr lang="ja-JP" altLang="en-US" sz="1050" dirty="0"/>
              <a:t>総合事業のケアマネジメントでは、ケアマネジメントのプロセスを評価することとしており、ケアマネジメントの結果、保険外の民間企業のサービスのみの利用となり、その後のモニタリング等を行わない場合についても、アセスメント等のプロセスに対し、ケマネジメント開始月分のみ、事業によるケアマネジメント費が支払われる</a:t>
            </a:r>
            <a:r>
              <a:rPr lang="ja-JP" altLang="en-US" sz="1050" dirty="0" smtClean="0"/>
              <a:t>。</a:t>
            </a:r>
            <a:endParaRPr lang="en-US" altLang="ja-JP" sz="1050" dirty="0" smtClean="0"/>
          </a:p>
          <a:p>
            <a:pPr marL="0" indent="0">
              <a:buNone/>
            </a:pPr>
            <a:endParaRPr lang="ja-JP" altLang="en-US" sz="1050" dirty="0"/>
          </a:p>
          <a:p>
            <a:pPr marL="0" indent="0">
              <a:buNone/>
            </a:pPr>
            <a:r>
              <a:rPr lang="ja-JP" altLang="en-US" sz="1400" dirty="0" smtClean="0"/>
              <a:t>３　いずれ</a:t>
            </a:r>
            <a:r>
              <a:rPr lang="ja-JP" altLang="en-US" sz="1400" dirty="0"/>
              <a:t>にしても、</a:t>
            </a:r>
            <a:r>
              <a:rPr lang="ja-JP" altLang="en-US" sz="1400" b="1" u="sng" dirty="0">
                <a:solidFill>
                  <a:srgbClr val="FF0000"/>
                </a:solidFill>
              </a:rPr>
              <a:t>地域の資源開発や多様な主体のネットワーク化等を図るため、協議体の設置を早期に行うことが重要であり、例えば、まず、協議体の機能を有するような既存の会議等も積極的に活用しつつ、最低限必要なメンバーで協議体を立ち上げ、徐々にメンバーを増やしていくなどといった方法も有効</a:t>
            </a:r>
            <a:r>
              <a:rPr lang="ja-JP" altLang="en-US" sz="1400" dirty="0"/>
              <a:t>であると考えている。</a:t>
            </a:r>
          </a:p>
          <a:p>
            <a:pPr marL="0" indent="0">
              <a:buNone/>
            </a:pPr>
            <a:endParaRPr lang="ja-JP" altLang="en-US" sz="1400" dirty="0"/>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協議体の配置について</a:t>
            </a:r>
            <a:endParaRPr kumimoji="1" lang="ja-JP" altLang="en-US" sz="1600" b="1" dirty="0"/>
          </a:p>
        </p:txBody>
      </p:sp>
    </p:spTree>
    <p:extLst>
      <p:ext uri="{BB962C8B-B14F-4D97-AF65-F5344CB8AC3E}">
        <p14:creationId xmlns:p14="http://schemas.microsoft.com/office/powerpoint/2010/main" val="972179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ja-JP" sz="1400" dirty="0" smtClean="0"/>
              <a:t>問</a:t>
            </a:r>
            <a:r>
              <a:rPr lang="ja-JP" altLang="ja-JP" sz="1400" dirty="0"/>
              <a:t>　地域ケア会議と協議体との連携についての記載があるが、どのような関係なのか。構成メンバーは共通するものではないか。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（９月３０日版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44</a:t>
            </a:fld>
            <a:endParaRPr lang="ja-JP" altLang="en-US" sz="1600" dirty="0">
              <a:solidFill>
                <a:schemeClr val="tx1"/>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132856"/>
            <a:ext cx="9653713" cy="3600400"/>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400" dirty="0" smtClean="0"/>
              <a:t>１</a:t>
            </a:r>
            <a:r>
              <a:rPr lang="ja-JP" altLang="en-US" sz="1400" dirty="0" smtClean="0"/>
              <a:t>　</a:t>
            </a:r>
            <a:r>
              <a:rPr lang="ja-JP" altLang="ja-JP" sz="1400" dirty="0" smtClean="0"/>
              <a:t>地域</a:t>
            </a:r>
            <a:r>
              <a:rPr lang="ja-JP" altLang="ja-JP" sz="1400" dirty="0"/>
              <a:t>ケア会議については、多職種による個別事例の検討を通じ、高齢者の自立に資するケアプランにつなげていくとともに、個別事例の検討を積み重ねることで、地域課題を発見し、新たな資源開発などにつなげていくもの</a:t>
            </a:r>
            <a:r>
              <a:rPr lang="ja-JP" altLang="ja-JP" sz="1400" dirty="0" smtClean="0"/>
              <a:t>。</a:t>
            </a:r>
            <a:endParaRPr lang="en-US" altLang="ja-JP" sz="1400" dirty="0"/>
          </a:p>
          <a:p>
            <a:pPr marL="0" indent="0">
              <a:buNone/>
            </a:pPr>
            <a:r>
              <a:rPr lang="ja-JP" altLang="en-US" sz="1400" dirty="0" smtClean="0"/>
              <a:t>　</a:t>
            </a:r>
            <a:r>
              <a:rPr lang="ja-JP" altLang="ja-JP" sz="1400" dirty="0" smtClean="0"/>
              <a:t>この</a:t>
            </a:r>
            <a:r>
              <a:rPr lang="ja-JP" altLang="ja-JP" sz="1400" dirty="0"/>
              <a:t>ように地域ケア会議については、地域資源の把握・開発という側面で協議体の取組をサポートするものであることから、ガイドライン</a:t>
            </a:r>
            <a:r>
              <a:rPr lang="ja-JP" altLang="ja-JP" sz="1400" dirty="0" smtClean="0"/>
              <a:t>案で</a:t>
            </a:r>
            <a:r>
              <a:rPr lang="ja-JP" altLang="ja-JP" sz="1400" dirty="0"/>
              <a:t>お示ししているとおり、「生活支援・介護予防サービスの充実を図っていく上で、コーディネーターや協議体の仕組みと連携しながら、積極的に活用を図っていくことが望ましい」と考えており、例えば、</a:t>
            </a:r>
            <a:r>
              <a:rPr lang="ja-JP" altLang="ja-JP" sz="1400" b="1" u="sng" dirty="0">
                <a:solidFill>
                  <a:srgbClr val="FF0000"/>
                </a:solidFill>
              </a:rPr>
              <a:t>地域ケア会議にコーディネーターが参加するなど地域の実情に応じた連携した取組を進めていただきたい</a:t>
            </a:r>
            <a:r>
              <a:rPr lang="ja-JP" altLang="ja-JP" sz="1400" dirty="0"/>
              <a:t>と考えている。（なお、ガイドライン</a:t>
            </a:r>
            <a:r>
              <a:rPr lang="ja-JP" altLang="ja-JP" sz="1400" dirty="0" smtClean="0"/>
              <a:t>案に</a:t>
            </a:r>
            <a:r>
              <a:rPr lang="ja-JP" altLang="ja-JP" sz="1400" dirty="0"/>
              <a:t>おいて地域ケア会議によるサービス開発の事例も紹介している。</a:t>
            </a:r>
            <a:r>
              <a:rPr lang="ja-JP" altLang="ja-JP" sz="1400" dirty="0" smtClean="0"/>
              <a:t>）</a:t>
            </a:r>
            <a:endParaRPr lang="en-US" altLang="ja-JP" sz="1400" dirty="0" smtClean="0"/>
          </a:p>
          <a:p>
            <a:pPr marL="0" indent="0">
              <a:buNone/>
            </a:pPr>
            <a:endParaRPr lang="en-US" altLang="ja-JP" sz="1400" dirty="0" smtClean="0"/>
          </a:p>
          <a:p>
            <a:pPr marL="0" indent="0">
              <a:buNone/>
            </a:pPr>
            <a:r>
              <a:rPr lang="ja-JP" altLang="ja-JP" sz="1400" dirty="0" smtClean="0"/>
              <a:t>２</a:t>
            </a:r>
            <a:r>
              <a:rPr lang="ja-JP" altLang="en-US" sz="1400" dirty="0" smtClean="0"/>
              <a:t>　</a:t>
            </a:r>
            <a:r>
              <a:rPr lang="ja-JP" altLang="ja-JP" sz="1400" dirty="0"/>
              <a:t>　</a:t>
            </a:r>
            <a:r>
              <a:rPr lang="ja-JP" altLang="ja-JP" sz="1400" b="1" u="sng" dirty="0">
                <a:solidFill>
                  <a:srgbClr val="FF0000"/>
                </a:solidFill>
              </a:rPr>
              <a:t>地域ケア会議は、個別事例の検討を通じて医療関係職種などを含めた多職種協働によるケアマネジメント支援を行うことが基本である一方、協議体は、多様なサービス提供主体間の情報共有及び連携・協働による資源開発等を推進することとしている。</a:t>
            </a:r>
            <a:r>
              <a:rPr lang="ja-JP" altLang="ja-JP" sz="1400" dirty="0"/>
              <a:t>このように</a:t>
            </a:r>
            <a:r>
              <a:rPr lang="ja-JP" altLang="ja-JP" sz="1400" b="1" u="sng" dirty="0">
                <a:solidFill>
                  <a:srgbClr val="FF0000"/>
                </a:solidFill>
              </a:rPr>
              <a:t>性格等は異なる</a:t>
            </a:r>
            <a:r>
              <a:rPr lang="ja-JP" altLang="ja-JP" sz="1400" dirty="0"/>
              <a:t>が、協議体の構成メンバーは、地域ケア会議のうち、地域包括支援ネットワークを支える職種・機関の代表者レベルが集まり、地域づくり・資源開発、政策の形成の観点から議論する市町村レベルの会議と一般的には一部重複することも想定されるので、例えば、小規模な自治体では両者を連続した時間で開催する等効率的な運営を図っていただきたい。この場合も、コーディネーターの補完や地域ニーズの把握等の協議体に期待される役割を全うできるメンバーを選定いただきたい。</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地域ケア会議と協議体の関係</a:t>
            </a:r>
            <a:endParaRPr kumimoji="1" lang="ja-JP" altLang="en-US" sz="1600" b="1" dirty="0"/>
          </a:p>
        </p:txBody>
      </p:sp>
    </p:spTree>
    <p:extLst>
      <p:ext uri="{BB962C8B-B14F-4D97-AF65-F5344CB8AC3E}">
        <p14:creationId xmlns:p14="http://schemas.microsoft.com/office/powerpoint/2010/main" val="201171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692696"/>
            <a:ext cx="9653713" cy="57606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u="sng" dirty="0">
                <a:solidFill>
                  <a:prstClr val="black"/>
                </a:solidFill>
                <a:latin typeface="ＭＳ ゴシック" panose="020B0609070205080204" pitchFamily="49" charset="-128"/>
                <a:ea typeface="ＭＳ ゴシック" panose="020B0609070205080204" pitchFamily="49" charset="-128"/>
              </a:rPr>
              <a:t>（１）コーディネーターの確保に向けた考え方</a:t>
            </a:r>
            <a:endParaRPr lang="en-US" altLang="ja-JP" sz="1400" b="1" u="sng"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市町村におけるコーディネーターの確保にあたっては、全国的な活動水準の確保や計画的な育成の必要性を踏まえ、国において、研修カリキュラム・テキストの開発や広域的な範囲での養成研修の実施等を通じて、市町村等の取組を支援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コーディネーターは、養成研修を受講した者が望ましいが、必ずしも研修受講を要件とするものではなく</a:t>
            </a:r>
            <a:r>
              <a:rPr lang="ja-JP" altLang="en-US" sz="1400" dirty="0" smtClean="0">
                <a:latin typeface="ＭＳ ゴシック" panose="020B0609070205080204" pitchFamily="49" charset="-128"/>
                <a:ea typeface="ＭＳ ゴシック" panose="020B0609070205080204" pitchFamily="49" charset="-128"/>
              </a:rPr>
              <a:t>、コーディネーター</a:t>
            </a:r>
            <a:r>
              <a:rPr lang="ja-JP" altLang="en-US" sz="1400" dirty="0">
                <a:latin typeface="ＭＳ ゴシック" panose="020B0609070205080204" pitchFamily="49" charset="-128"/>
                <a:ea typeface="ＭＳ ゴシック" panose="020B0609070205080204" pitchFamily="49" charset="-128"/>
              </a:rPr>
              <a:t>就任後に養成研修を受講することも可能とする</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60000" indent="-457200">
              <a:buNone/>
            </a:pPr>
            <a:endParaRPr lang="en-US" altLang="ja-JP" sz="1400" dirty="0">
              <a:latin typeface="ＭＳ ゴシック" panose="020B0609070205080204" pitchFamily="49" charset="-128"/>
              <a:ea typeface="ＭＳ ゴシック" panose="020B0609070205080204" pitchFamily="49" charset="-128"/>
            </a:endParaRPr>
          </a:p>
          <a:p>
            <a:pPr marL="180000" indent="-457200">
              <a:buNone/>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u="sng" dirty="0">
                <a:solidFill>
                  <a:prstClr val="black"/>
                </a:solidFill>
                <a:latin typeface="ＭＳ ゴシック" panose="020B0609070205080204" pitchFamily="49" charset="-128"/>
                <a:ea typeface="ＭＳ ゴシック" panose="020B0609070205080204" pitchFamily="49" charset="-128"/>
              </a:rPr>
              <a:t>２）コーディネーター</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の</a:t>
            </a:r>
            <a:r>
              <a:rPr lang="ja-JP" altLang="en-US" sz="1400" b="1" u="sng" dirty="0">
                <a:solidFill>
                  <a:prstClr val="black"/>
                </a:solidFill>
                <a:latin typeface="ＭＳ ゴシック" panose="020B0609070205080204" pitchFamily="49" charset="-128"/>
                <a:ea typeface="ＭＳ ゴシック" panose="020B0609070205080204" pitchFamily="49" charset="-128"/>
              </a:rPr>
              <a:t>養成</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イメージ</a:t>
            </a:r>
            <a:endParaRPr lang="en-US" altLang="ja-JP" sz="1400" b="1" u="sng"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＜①．各主体の役割＞</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国：研修カリキュラム・テキストの開発、中央研修の実施・運営</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都道府県：中央研修の受講者の推薦、都道府県単位の研修を実施</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市町村：都道府県研修の受講者の推薦、研修受講者を活用したコーディネーターの配置</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②</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研修</a:t>
            </a:r>
            <a:r>
              <a:rPr lang="ja-JP" altLang="en-US" sz="1400" dirty="0" smtClean="0">
                <a:latin typeface="ＭＳ ゴシック" panose="020B0609070205080204" pitchFamily="49" charset="-128"/>
                <a:ea typeface="ＭＳ ゴシック" panose="020B0609070205080204" pitchFamily="49" charset="-128"/>
              </a:rPr>
              <a:t>体系＞</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　中央</a:t>
            </a:r>
            <a:r>
              <a:rPr lang="ja-JP" altLang="en-US" sz="1400" dirty="0" smtClean="0">
                <a:latin typeface="ＭＳ ゴシック" panose="020B0609070205080204" pitchFamily="49" charset="-128"/>
                <a:ea typeface="ＭＳ ゴシック" panose="020B0609070205080204" pitchFamily="49" charset="-128"/>
              </a:rPr>
              <a:t>研修（平成２６～２７年度）：全国から受講者（都道府県からの推薦）を集め、都道府県研修における講師</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を養成するための研修を実施</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　都道府県研修（平成２７～２９年度）</a:t>
            </a:r>
            <a:r>
              <a:rPr lang="ja-JP" altLang="en-US" sz="1400" dirty="0" smtClean="0">
                <a:solidFill>
                  <a:prstClr val="black"/>
                </a:solidFill>
                <a:latin typeface="ＭＳ ゴシック" panose="020B0609070205080204" pitchFamily="49" charset="-128"/>
                <a:ea typeface="ＭＳ ゴシック" panose="020B0609070205080204" pitchFamily="49" charset="-128"/>
              </a:rPr>
              <a:t>：主に中央</a:t>
            </a:r>
            <a:r>
              <a:rPr lang="ja-JP" altLang="en-US" sz="1400" dirty="0">
                <a:solidFill>
                  <a:prstClr val="black"/>
                </a:solidFill>
                <a:latin typeface="ＭＳ ゴシック" panose="020B0609070205080204" pitchFamily="49" charset="-128"/>
                <a:ea typeface="ＭＳ ゴシック" panose="020B0609070205080204" pitchFamily="49" charset="-128"/>
              </a:rPr>
              <a:t>研修受講者</a:t>
            </a:r>
            <a:r>
              <a:rPr lang="ja-JP" altLang="en-US" sz="1400" dirty="0" smtClean="0">
                <a:solidFill>
                  <a:prstClr val="black"/>
                </a:solidFill>
                <a:latin typeface="ＭＳ ゴシック" panose="020B0609070205080204" pitchFamily="49" charset="-128"/>
                <a:ea typeface="ＭＳ ゴシック" panose="020B0609070205080204" pitchFamily="49" charset="-128"/>
              </a:rPr>
              <a:t>が講師と</a:t>
            </a:r>
            <a:r>
              <a:rPr lang="ja-JP" altLang="en-US" sz="1400" dirty="0">
                <a:solidFill>
                  <a:prstClr val="black"/>
                </a:solidFill>
                <a:latin typeface="ＭＳ ゴシック" panose="020B0609070205080204" pitchFamily="49" charset="-128"/>
                <a:ea typeface="ＭＳ ゴシック" panose="020B0609070205080204" pitchFamily="49" charset="-128"/>
              </a:rPr>
              <a:t>なり</a:t>
            </a:r>
            <a:r>
              <a:rPr lang="ja-JP" altLang="en-US" sz="1400" dirty="0" smtClean="0">
                <a:solidFill>
                  <a:prstClr val="black"/>
                </a:solidFill>
                <a:latin typeface="ＭＳ ゴシック" panose="020B0609070205080204" pitchFamily="49" charset="-128"/>
                <a:ea typeface="ＭＳ ゴシック" panose="020B0609070205080204" pitchFamily="49" charset="-128"/>
              </a:rPr>
              <a:t>、各都道府県において地域医療介護総</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合確保基金を活用してコーディネーター養成のための研修</a:t>
            </a:r>
            <a:r>
              <a:rPr lang="ja-JP" altLang="en-US" sz="1400" dirty="0">
                <a:solidFill>
                  <a:prstClr val="black"/>
                </a:solidFill>
                <a:latin typeface="ＭＳ ゴシック" panose="020B0609070205080204" pitchFamily="49" charset="-128"/>
                <a:ea typeface="ＭＳ ゴシック" panose="020B0609070205080204" pitchFamily="49" charset="-128"/>
              </a:rPr>
              <a:t>を</a:t>
            </a:r>
            <a:r>
              <a:rPr lang="ja-JP" altLang="en-US" sz="1400" dirty="0" smtClean="0">
                <a:solidFill>
                  <a:prstClr val="black"/>
                </a:solidFill>
                <a:latin typeface="ＭＳ ゴシック" panose="020B0609070205080204" pitchFamily="49" charset="-128"/>
                <a:ea typeface="ＭＳ ゴシック" panose="020B0609070205080204" pitchFamily="49" charset="-128"/>
              </a:rPr>
              <a:t>実施</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③</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研修の受講</a:t>
            </a:r>
            <a:r>
              <a:rPr lang="ja-JP" altLang="en-US" sz="1400" dirty="0" smtClean="0">
                <a:latin typeface="ＭＳ ゴシック" panose="020B0609070205080204" pitchFamily="49" charset="-128"/>
                <a:ea typeface="ＭＳ ゴシック" panose="020B0609070205080204" pitchFamily="49" charset="-128"/>
              </a:rPr>
              <a:t>要件</a:t>
            </a:r>
            <a:r>
              <a:rPr lang="ja-JP" altLang="en-US" sz="1400" dirty="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36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ja-JP" sz="1400" dirty="0">
                <a:solidFill>
                  <a:prstClr val="black"/>
                </a:solidFill>
                <a:latin typeface="ＭＳ ゴシック" panose="020B0609070205080204" pitchFamily="49" charset="-128"/>
                <a:ea typeface="ＭＳ ゴシック" panose="020B0609070205080204" pitchFamily="49" charset="-128"/>
              </a:rPr>
              <a:t>地域のニーズを踏まえた</a:t>
            </a:r>
            <a:r>
              <a:rPr lang="ja-JP" altLang="en-US" sz="1400" dirty="0">
                <a:solidFill>
                  <a:prstClr val="black"/>
                </a:solidFill>
                <a:latin typeface="ＭＳ ゴシック" panose="020B0609070205080204" pitchFamily="49" charset="-128"/>
                <a:ea typeface="ＭＳ ゴシック" panose="020B0609070205080204" pitchFamily="49" charset="-128"/>
              </a:rPr>
              <a:t>ボランティア養成、サロンの立ち上げ等</a:t>
            </a:r>
            <a:r>
              <a:rPr lang="ja-JP" altLang="ja-JP" sz="1400" dirty="0">
                <a:solidFill>
                  <a:prstClr val="black"/>
                </a:solidFill>
                <a:latin typeface="ＭＳ ゴシック" panose="020B0609070205080204" pitchFamily="49" charset="-128"/>
                <a:ea typeface="ＭＳ ゴシック" panose="020B0609070205080204" pitchFamily="49" charset="-128"/>
              </a:rPr>
              <a:t>地域資源開発の実績がある</a:t>
            </a:r>
            <a:r>
              <a:rPr lang="ja-JP" altLang="en-US" sz="1400" dirty="0">
                <a:solidFill>
                  <a:prstClr val="black"/>
                </a:solidFill>
                <a:latin typeface="ＭＳ ゴシック" panose="020B0609070205080204" pitchFamily="49" charset="-128"/>
                <a:ea typeface="ＭＳ ゴシック" panose="020B0609070205080204" pitchFamily="49" charset="-128"/>
              </a:rPr>
              <a:t>者が望ましい。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既に地域でコーディネート業務を担っている者が受講することを想定し、資格要件等は設けない。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コーディネーターの養成について（イメージ）</a:t>
            </a:r>
            <a:r>
              <a:rPr lang="ja-JP" altLang="en-US" sz="2400" b="1" dirty="0">
                <a:solidFill>
                  <a:schemeClr val="bg1"/>
                </a:solidFill>
                <a:latin typeface="+mn-ea"/>
              </a:rPr>
              <a:t>　</a:t>
            </a:r>
            <a:endParaRPr lang="ja-JP" altLang="en-US" sz="1600" b="1" dirty="0">
              <a:solidFill>
                <a:schemeClr val="bg1"/>
              </a:solidFill>
              <a:latin typeface="+mn-ea"/>
            </a:endParaRPr>
          </a:p>
        </p:txBody>
      </p:sp>
      <p:sp>
        <p:nvSpPr>
          <p:cNvPr id="4"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45</a:t>
            </a:fld>
            <a:endParaRPr lang="ja-JP" altLang="en-US" sz="1600" dirty="0">
              <a:solidFill>
                <a:schemeClr val="tx1"/>
              </a:solidFill>
            </a:endParaRPr>
          </a:p>
        </p:txBody>
      </p:sp>
    </p:spTree>
    <p:extLst>
      <p:ext uri="{BB962C8B-B14F-4D97-AF65-F5344CB8AC3E}">
        <p14:creationId xmlns:p14="http://schemas.microsoft.com/office/powerpoint/2010/main" val="308031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81" y="2744924"/>
            <a:ext cx="9806565" cy="4068452"/>
          </a:xfrm>
          <a:prstGeom prst="rect">
            <a:avLst/>
          </a:prstGeom>
          <a:noFill/>
          <a:ln w="508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3" name="正方形/長方形 2"/>
          <p:cNvSpPr/>
          <p:nvPr/>
        </p:nvSpPr>
        <p:spPr>
          <a:xfrm>
            <a:off x="218474" y="2564904"/>
            <a:ext cx="1710190" cy="360040"/>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介護保険制度</a:t>
            </a:r>
            <a:endParaRPr lang="ja-JP" altLang="en-US" dirty="0">
              <a:solidFill>
                <a:prstClr val="black"/>
              </a:solidFill>
            </a:endParaRPr>
          </a:p>
        </p:txBody>
      </p:sp>
      <p:grpSp>
        <p:nvGrpSpPr>
          <p:cNvPr id="4" name="グループ化 3"/>
          <p:cNvGrpSpPr/>
          <p:nvPr/>
        </p:nvGrpSpPr>
        <p:grpSpPr>
          <a:xfrm>
            <a:off x="344489" y="3068960"/>
            <a:ext cx="9347440" cy="3431125"/>
            <a:chOff x="428497" y="2452101"/>
            <a:chExt cx="9347440" cy="2015058"/>
          </a:xfrm>
        </p:grpSpPr>
        <p:sp>
          <p:nvSpPr>
            <p:cNvPr id="5" name="角丸四角形 4"/>
            <p:cNvSpPr/>
            <p:nvPr/>
          </p:nvSpPr>
          <p:spPr>
            <a:xfrm>
              <a:off x="428497" y="2452101"/>
              <a:ext cx="2427038" cy="504056"/>
            </a:xfrm>
            <a:prstGeom prst="roundRect">
              <a:avLst/>
            </a:prstGeom>
            <a:solidFill>
              <a:schemeClr val="tx2">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介護給付</a:t>
              </a:r>
              <a:r>
                <a:rPr lang="ja-JP" altLang="en-US" sz="1400" dirty="0" smtClean="0">
                  <a:solidFill>
                    <a:prstClr val="black"/>
                  </a:solidFill>
                  <a:latin typeface="ＭＳ Ｐゴシック"/>
                </a:rPr>
                <a:t>（要介護者）</a:t>
              </a:r>
              <a:endParaRPr lang="en-US" altLang="ja-JP" sz="1400"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7</a:t>
              </a:r>
              <a:r>
                <a:rPr lang="ja-JP" altLang="en-US" sz="1200" dirty="0" smtClean="0">
                  <a:solidFill>
                    <a:prstClr val="black"/>
                  </a:solidFill>
                  <a:latin typeface="ＭＳ Ｐゴシック"/>
                </a:rPr>
                <a:t>兆</a:t>
              </a:r>
              <a:r>
                <a:rPr lang="en-US" altLang="ja-JP" sz="1200" dirty="0">
                  <a:solidFill>
                    <a:prstClr val="black"/>
                  </a:solidFill>
                  <a:latin typeface="ＭＳ Ｐゴシック"/>
                </a:rPr>
                <a:t>10</a:t>
              </a:r>
              <a:r>
                <a:rPr lang="en-US" altLang="ja-JP" sz="1200" dirty="0" smtClean="0">
                  <a:solidFill>
                    <a:prstClr val="black"/>
                  </a:solidFill>
                  <a:latin typeface="ＭＳ Ｐゴシック"/>
                </a:rPr>
                <a:t>00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200" dirty="0">
                <a:solidFill>
                  <a:prstClr val="black"/>
                </a:solidFill>
                <a:latin typeface="ＭＳ Ｐゴシック"/>
              </a:endParaRPr>
            </a:p>
          </p:txBody>
        </p:sp>
        <p:sp>
          <p:nvSpPr>
            <p:cNvPr id="6" name="角丸四角形 5"/>
            <p:cNvSpPr/>
            <p:nvPr/>
          </p:nvSpPr>
          <p:spPr>
            <a:xfrm>
              <a:off x="3020784" y="2452101"/>
              <a:ext cx="2466274" cy="504056"/>
            </a:xfrm>
            <a:prstGeom prst="round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予防給付</a:t>
              </a:r>
              <a:r>
                <a:rPr lang="ja-JP" altLang="en-US" sz="1400" dirty="0" smtClean="0">
                  <a:solidFill>
                    <a:prstClr val="black"/>
                  </a:solidFill>
                  <a:latin typeface="ＭＳ Ｐゴシック"/>
                </a:rPr>
                <a:t>（要支援者）</a:t>
              </a:r>
              <a:endParaRPr lang="en-US" altLang="ja-JP" sz="1400"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4100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400" dirty="0">
                <a:solidFill>
                  <a:prstClr val="black"/>
                </a:solidFill>
                <a:latin typeface="ＭＳ Ｐゴシック"/>
              </a:endParaRPr>
            </a:p>
          </p:txBody>
        </p:sp>
        <p:sp>
          <p:nvSpPr>
            <p:cNvPr id="7" name="角丸四角形 6"/>
            <p:cNvSpPr/>
            <p:nvPr/>
          </p:nvSpPr>
          <p:spPr>
            <a:xfrm>
              <a:off x="5674298" y="2452101"/>
              <a:ext cx="4043230" cy="504056"/>
            </a:xfrm>
            <a:prstGeom prst="round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地域支援事業</a:t>
              </a:r>
              <a:endParaRPr lang="en-US" altLang="ja-JP" b="1"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1570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200" dirty="0">
                <a:solidFill>
                  <a:prstClr val="black"/>
                </a:solidFill>
                <a:latin typeface="ＭＳ Ｐゴシック"/>
              </a:endParaRPr>
            </a:p>
          </p:txBody>
        </p:sp>
        <p:sp>
          <p:nvSpPr>
            <p:cNvPr id="8" name="正方形/長方形 7"/>
            <p:cNvSpPr/>
            <p:nvPr/>
          </p:nvSpPr>
          <p:spPr>
            <a:xfrm>
              <a:off x="428497" y="3006242"/>
              <a:ext cx="2427038" cy="11428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u="sng" dirty="0" smtClean="0">
                  <a:solidFill>
                    <a:prstClr val="black"/>
                  </a:solidFill>
                </a:rPr>
                <a:t>個別給付</a:t>
              </a:r>
              <a:endParaRPr lang="en-US" altLang="ja-JP" sz="1600" u="sng" dirty="0" smtClean="0">
                <a:solidFill>
                  <a:prstClr val="black"/>
                </a:solidFill>
              </a:endParaRPr>
            </a:p>
            <a:p>
              <a:pPr algn="ctr"/>
              <a:endParaRPr lang="en-US" altLang="ja-JP" sz="500" dirty="0" smtClean="0">
                <a:solidFill>
                  <a:prstClr val="black"/>
                </a:solidFill>
              </a:endParaRPr>
            </a:p>
            <a:p>
              <a:r>
                <a:rPr lang="ja-JP" altLang="en-US" sz="1200" dirty="0" smtClean="0">
                  <a:solidFill>
                    <a:prstClr val="black"/>
                  </a:solidFill>
                </a:rPr>
                <a:t>◆法定のサービス類型</a:t>
              </a:r>
              <a:endParaRPr lang="en-US" altLang="ja-JP" sz="1200" dirty="0" smtClean="0">
                <a:solidFill>
                  <a:prstClr val="black"/>
                </a:solidFill>
              </a:endParaRPr>
            </a:p>
            <a:p>
              <a:pPr marL="363538" indent="-363538"/>
              <a:r>
                <a:rPr lang="ja-JP" altLang="en-US" sz="1100" dirty="0" smtClean="0">
                  <a:solidFill>
                    <a:prstClr val="black"/>
                  </a:solidFill>
                </a:rPr>
                <a:t>　　</a:t>
              </a:r>
              <a:r>
                <a:rPr lang="ja-JP" altLang="en-US" sz="1200" dirty="0" smtClean="0">
                  <a:solidFill>
                    <a:prstClr val="black"/>
                  </a:solidFill>
                </a:rPr>
                <a:t>（特養・訪問介護・通所介護等）</a:t>
              </a:r>
              <a:endParaRPr lang="en-US" altLang="ja-JP" sz="1200" dirty="0" smtClean="0">
                <a:solidFill>
                  <a:prstClr val="black"/>
                </a:solidFill>
              </a:endParaRPr>
            </a:p>
            <a:p>
              <a:endParaRPr lang="en-US" altLang="ja-JP" sz="500" dirty="0" smtClean="0">
                <a:solidFill>
                  <a:prstClr val="black"/>
                </a:solidFill>
              </a:endParaRPr>
            </a:p>
            <a:p>
              <a:r>
                <a:rPr lang="ja-JP" altLang="en-US" sz="1200" dirty="0" smtClean="0">
                  <a:solidFill>
                    <a:prstClr val="black"/>
                  </a:solidFill>
                </a:rPr>
                <a:t>◆全国一律の人員基準・運営基準</a:t>
              </a:r>
              <a:endParaRPr lang="ja-JP" altLang="en-US" sz="1200" dirty="0">
                <a:solidFill>
                  <a:prstClr val="black"/>
                </a:solidFill>
              </a:endParaRPr>
            </a:p>
          </p:txBody>
        </p:sp>
        <p:sp>
          <p:nvSpPr>
            <p:cNvPr id="9" name="正方形/長方形 8"/>
            <p:cNvSpPr/>
            <p:nvPr/>
          </p:nvSpPr>
          <p:spPr>
            <a:xfrm>
              <a:off x="3020784" y="2999826"/>
              <a:ext cx="2466274" cy="1149253"/>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u="sng" dirty="0" smtClean="0">
                  <a:solidFill>
                    <a:prstClr val="black"/>
                  </a:solidFill>
                </a:rPr>
                <a:t>個別給付</a:t>
              </a:r>
              <a:endParaRPr lang="en-US" altLang="ja-JP" sz="1600" u="sng" dirty="0" smtClean="0">
                <a:solidFill>
                  <a:prstClr val="black"/>
                </a:solidFill>
              </a:endParaRPr>
            </a:p>
            <a:p>
              <a:pPr algn="ctr"/>
              <a:endParaRPr lang="en-US" altLang="ja-JP" sz="500" dirty="0" smtClean="0">
                <a:solidFill>
                  <a:prstClr val="black"/>
                </a:solidFill>
              </a:endParaRPr>
            </a:p>
            <a:p>
              <a:r>
                <a:rPr lang="ja-JP" altLang="en-US" sz="1200" dirty="0" smtClean="0">
                  <a:solidFill>
                    <a:prstClr val="black"/>
                  </a:solidFill>
                </a:rPr>
                <a:t>◆法定のサービス類型</a:t>
              </a:r>
              <a:endParaRPr lang="en-US" altLang="ja-JP" sz="1200" dirty="0" smtClean="0">
                <a:solidFill>
                  <a:prstClr val="black"/>
                </a:solidFill>
              </a:endParaRPr>
            </a:p>
            <a:p>
              <a:pPr marL="536575" indent="-536575"/>
              <a:r>
                <a:rPr lang="ja-JP" altLang="en-US" sz="1200" dirty="0" smtClean="0">
                  <a:solidFill>
                    <a:prstClr val="black"/>
                  </a:solidFill>
                </a:rPr>
                <a:t>　　　　（訪問介護・通所介護等）</a:t>
              </a:r>
              <a:endParaRPr lang="en-US" altLang="ja-JP" sz="1200" dirty="0" smtClean="0">
                <a:solidFill>
                  <a:prstClr val="black"/>
                </a:solidFill>
              </a:endParaRPr>
            </a:p>
            <a:p>
              <a:pPr algn="ctr"/>
              <a:endParaRPr lang="en-US" altLang="ja-JP" sz="500" dirty="0" smtClean="0">
                <a:solidFill>
                  <a:prstClr val="black"/>
                </a:solidFill>
              </a:endParaRPr>
            </a:p>
            <a:p>
              <a:pPr marL="363538" indent="-363538"/>
              <a:r>
                <a:rPr lang="ja-JP" altLang="en-US" sz="1200" dirty="0" smtClean="0">
                  <a:solidFill>
                    <a:prstClr val="black"/>
                  </a:solidFill>
                </a:rPr>
                <a:t>◆全国一律の人員基準・運営基準</a:t>
              </a:r>
              <a:endParaRPr lang="en-US" altLang="ja-JP" sz="1200" dirty="0" smtClean="0">
                <a:solidFill>
                  <a:prstClr val="black"/>
                </a:solidFill>
              </a:endParaRPr>
            </a:p>
          </p:txBody>
        </p:sp>
        <p:sp>
          <p:nvSpPr>
            <p:cNvPr id="10" name="正方形/長方形 9"/>
            <p:cNvSpPr/>
            <p:nvPr/>
          </p:nvSpPr>
          <p:spPr>
            <a:xfrm>
              <a:off x="5746307" y="3016524"/>
              <a:ext cx="4029630" cy="1132555"/>
            </a:xfrm>
            <a:prstGeom prst="rect">
              <a:avLst/>
            </a:prstGeom>
            <a:solidFill>
              <a:schemeClr val="bg1">
                <a:lumMod val="95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prstClr val="black"/>
                </a:solidFill>
              </a:endParaRPr>
            </a:p>
          </p:txBody>
        </p:sp>
        <p:sp>
          <p:nvSpPr>
            <p:cNvPr id="17" name="テキスト ボックス 16"/>
            <p:cNvSpPr txBox="1"/>
            <p:nvPr/>
          </p:nvSpPr>
          <p:spPr>
            <a:xfrm>
              <a:off x="428498" y="4221087"/>
              <a:ext cx="7289644" cy="235819"/>
            </a:xfrm>
            <a:prstGeom prst="rect">
              <a:avLst/>
            </a:prstGeom>
            <a:noFill/>
            <a:ln w="12700">
              <a:solidFill>
                <a:srgbClr val="0070C0"/>
              </a:solidFill>
              <a:prstDash val="dash"/>
            </a:ln>
          </p:spPr>
          <p:txBody>
            <a:bodyPr wrap="square" rtlCol="0">
              <a:spAutoFit/>
            </a:bodyPr>
            <a:lstStyle/>
            <a:p>
              <a:pPr algn="ctr"/>
              <a:r>
                <a:rPr lang="ja-JP" altLang="en-US" sz="1400" dirty="0" smtClean="0">
                  <a:solidFill>
                    <a:prstClr val="black"/>
                  </a:solidFill>
                  <a:latin typeface="ＭＳ Ｐゴシック"/>
                  <a:ea typeface="ＭＳ Ｐゴシック"/>
                </a:rPr>
                <a:t>財源構成　（国）</a:t>
              </a:r>
              <a:r>
                <a:rPr lang="en-US" altLang="ja-JP" sz="1400" dirty="0" smtClean="0">
                  <a:solidFill>
                    <a:prstClr val="black"/>
                  </a:solidFill>
                  <a:latin typeface="ＭＳ Ｐゴシック"/>
                  <a:ea typeface="ＭＳ Ｐゴシック"/>
                </a:rPr>
                <a:t>25% : </a:t>
              </a:r>
              <a:r>
                <a:rPr lang="ja-JP" altLang="en-US" sz="1400" dirty="0" smtClean="0">
                  <a:solidFill>
                    <a:prstClr val="black"/>
                  </a:solidFill>
                  <a:latin typeface="ＭＳ Ｐゴシック"/>
                  <a:ea typeface="ＭＳ Ｐゴシック"/>
                </a:rPr>
                <a:t>（都道府県</a:t>
              </a: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市町村）</a:t>
              </a:r>
              <a:r>
                <a:rPr lang="en-US" altLang="ja-JP" sz="1400" dirty="0" smtClean="0">
                  <a:solidFill>
                    <a:prstClr val="black"/>
                  </a:solidFill>
                  <a:latin typeface="ＭＳ Ｐゴシック"/>
                  <a:ea typeface="ＭＳ Ｐゴシック"/>
                </a:rPr>
                <a:t>12.5%: </a:t>
              </a:r>
              <a:r>
                <a:rPr lang="ja-JP" altLang="en-US" sz="1400" dirty="0" smtClean="0">
                  <a:solidFill>
                    <a:prstClr val="black"/>
                  </a:solidFill>
                  <a:latin typeface="ＭＳ Ｐゴシック"/>
                  <a:ea typeface="ＭＳ Ｐゴシック"/>
                </a:rPr>
                <a:t>（１号保険料）</a:t>
              </a:r>
              <a:r>
                <a:rPr lang="en-US" altLang="ja-JP" sz="1400" dirty="0" smtClean="0">
                  <a:solidFill>
                    <a:prstClr val="black"/>
                  </a:solidFill>
                  <a:latin typeface="ＭＳ Ｐゴシック"/>
                  <a:ea typeface="ＭＳ Ｐゴシック"/>
                </a:rPr>
                <a:t>21%: </a:t>
              </a:r>
              <a:r>
                <a:rPr lang="ja-JP" altLang="en-US" sz="1400" dirty="0" smtClean="0">
                  <a:solidFill>
                    <a:prstClr val="black"/>
                  </a:solidFill>
                  <a:latin typeface="ＭＳ Ｐゴシック"/>
                  <a:ea typeface="ＭＳ Ｐゴシック"/>
                </a:rPr>
                <a:t>（２号保険料）</a:t>
              </a:r>
              <a:r>
                <a:rPr lang="en-US" altLang="ja-JP" sz="1400" dirty="0" smtClean="0">
                  <a:solidFill>
                    <a:prstClr val="black"/>
                  </a:solidFill>
                  <a:latin typeface="ＭＳ Ｐゴシック"/>
                  <a:ea typeface="ＭＳ Ｐゴシック"/>
                </a:rPr>
                <a:t>29%</a:t>
              </a:r>
            </a:p>
            <a:p>
              <a:pPr algn="ctr"/>
              <a:endParaRPr lang="ja-JP" altLang="en-US" sz="300" dirty="0">
                <a:solidFill>
                  <a:prstClr val="black"/>
                </a:solidFill>
                <a:latin typeface="ＭＳ Ｐゴシック"/>
                <a:ea typeface="ＭＳ Ｐゴシック"/>
              </a:endParaRPr>
            </a:p>
          </p:txBody>
        </p:sp>
        <p:sp>
          <p:nvSpPr>
            <p:cNvPr id="24" name="テキスト ボックス 23"/>
            <p:cNvSpPr txBox="1"/>
            <p:nvPr/>
          </p:nvSpPr>
          <p:spPr>
            <a:xfrm>
              <a:off x="7761121" y="4221087"/>
              <a:ext cx="2014816" cy="246072"/>
            </a:xfrm>
            <a:prstGeom prst="rect">
              <a:avLst/>
            </a:prstGeom>
            <a:noFill/>
            <a:ln w="12700">
              <a:solidFill>
                <a:srgbClr val="0070C0"/>
              </a:solidFill>
              <a:prstDash val="dash"/>
            </a:ln>
          </p:spPr>
          <p:txBody>
            <a:bodyPr wrap="square" rtlCol="0">
              <a:spAutoFit/>
            </a:bodyPr>
            <a:lstStyle/>
            <a:p>
              <a:r>
                <a:rPr lang="ja-JP" altLang="en-US" sz="900" dirty="0" smtClean="0">
                  <a:solidFill>
                    <a:prstClr val="black"/>
                  </a:solidFill>
                  <a:latin typeface="ＭＳ Ｐゴシック"/>
                  <a:ea typeface="ＭＳ Ｐゴシック"/>
                </a:rPr>
                <a:t>財源構成　（国）</a:t>
              </a:r>
              <a:r>
                <a:rPr lang="en-US" altLang="ja-JP" sz="900" dirty="0" smtClean="0">
                  <a:solidFill>
                    <a:prstClr val="black"/>
                  </a:solidFill>
                  <a:latin typeface="ＭＳ Ｐゴシック"/>
                  <a:ea typeface="ＭＳ Ｐゴシック"/>
                </a:rPr>
                <a:t>39.5% : </a:t>
              </a:r>
              <a:r>
                <a:rPr lang="ja-JP" altLang="en-US" sz="900" dirty="0" smtClean="0">
                  <a:solidFill>
                    <a:prstClr val="black"/>
                  </a:solidFill>
                  <a:latin typeface="ＭＳ Ｐゴシック"/>
                  <a:ea typeface="ＭＳ Ｐゴシック"/>
                </a:rPr>
                <a:t>（都道府県</a:t>
              </a:r>
              <a:endParaRPr lang="en-US" altLang="ja-JP" sz="900" dirty="0" smtClean="0">
                <a:solidFill>
                  <a:prstClr val="black"/>
                </a:solidFill>
                <a:latin typeface="ＭＳ Ｐゴシック"/>
                <a:ea typeface="ＭＳ Ｐゴシック"/>
              </a:endParaRPr>
            </a:p>
            <a:p>
              <a:r>
                <a:rPr lang="en-US" altLang="ja-JP" sz="900" dirty="0" smtClean="0">
                  <a:solidFill>
                    <a:prstClr val="black"/>
                  </a:solidFill>
                  <a:latin typeface="ＭＳ Ｐゴシック"/>
                  <a:ea typeface="ＭＳ Ｐゴシック"/>
                </a:rPr>
                <a:t>/</a:t>
              </a:r>
              <a:r>
                <a:rPr lang="ja-JP" altLang="en-US" sz="900" dirty="0" smtClean="0">
                  <a:solidFill>
                    <a:prstClr val="black"/>
                  </a:solidFill>
                  <a:latin typeface="ＭＳ Ｐゴシック"/>
                  <a:ea typeface="ＭＳ Ｐゴシック"/>
                </a:rPr>
                <a:t>市町村）</a:t>
              </a:r>
              <a:r>
                <a:rPr lang="en-US" altLang="ja-JP" sz="900" dirty="0" smtClean="0">
                  <a:solidFill>
                    <a:prstClr val="black"/>
                  </a:solidFill>
                  <a:latin typeface="ＭＳ Ｐゴシック"/>
                  <a:ea typeface="ＭＳ Ｐゴシック"/>
                </a:rPr>
                <a:t>19.75%: </a:t>
              </a:r>
              <a:r>
                <a:rPr lang="ja-JP" altLang="en-US" sz="900" dirty="0" smtClean="0">
                  <a:solidFill>
                    <a:prstClr val="black"/>
                  </a:solidFill>
                  <a:latin typeface="ＭＳ Ｐゴシック"/>
                  <a:ea typeface="ＭＳ Ｐゴシック"/>
                </a:rPr>
                <a:t>（１号保険料）</a:t>
              </a:r>
              <a:r>
                <a:rPr lang="en-US" altLang="ja-JP" sz="900" dirty="0" smtClean="0">
                  <a:solidFill>
                    <a:prstClr val="black"/>
                  </a:solidFill>
                  <a:latin typeface="ＭＳ Ｐゴシック"/>
                  <a:ea typeface="ＭＳ Ｐゴシック"/>
                </a:rPr>
                <a:t>21</a:t>
              </a:r>
              <a:r>
                <a:rPr lang="ja-JP" altLang="en-US" sz="900" dirty="0" smtClean="0">
                  <a:solidFill>
                    <a:prstClr val="black"/>
                  </a:solidFill>
                  <a:latin typeface="ＭＳ Ｐゴシック"/>
                  <a:ea typeface="ＭＳ Ｐゴシック"/>
                </a:rPr>
                <a:t>％</a:t>
              </a:r>
              <a:endParaRPr lang="ja-JP" altLang="en-US" sz="900" dirty="0">
                <a:solidFill>
                  <a:prstClr val="black"/>
                </a:solidFill>
                <a:latin typeface="ＭＳ Ｐゴシック"/>
                <a:ea typeface="ＭＳ Ｐゴシック"/>
              </a:endParaRPr>
            </a:p>
          </p:txBody>
        </p:sp>
        <p:sp>
          <p:nvSpPr>
            <p:cNvPr id="29" name="テキスト ボックス 28"/>
            <p:cNvSpPr txBox="1"/>
            <p:nvPr/>
          </p:nvSpPr>
          <p:spPr>
            <a:xfrm>
              <a:off x="7773312" y="3297889"/>
              <a:ext cx="1800200" cy="623599"/>
            </a:xfrm>
            <a:prstGeom prst="rect">
              <a:avLst/>
            </a:prstGeom>
            <a:noFill/>
            <a:ln w="12700">
              <a:solidFill>
                <a:srgbClr val="0070C0"/>
              </a:solidFill>
              <a:prstDash val="sysDot"/>
            </a:ln>
          </p:spPr>
          <p:txBody>
            <a:bodyPr wrap="square" rtlCol="0">
              <a:spAutoFit/>
            </a:bodyPr>
            <a:lstStyle/>
            <a:p>
              <a:pPr algn="ctr"/>
              <a:r>
                <a:rPr lang="ja-JP" altLang="en-US" sz="1400" u="sng" dirty="0">
                  <a:solidFill>
                    <a:prstClr val="black"/>
                  </a:solidFill>
                </a:rPr>
                <a:t>包括的支援</a:t>
              </a:r>
              <a:r>
                <a:rPr lang="ja-JP" altLang="en-US" sz="1400" u="sng" dirty="0" smtClean="0">
                  <a:solidFill>
                    <a:prstClr val="black"/>
                  </a:solidFill>
                </a:rPr>
                <a:t>事業</a:t>
              </a:r>
              <a:endParaRPr lang="en-US" altLang="ja-JP" sz="1400" u="sng" dirty="0" smtClean="0">
                <a:solidFill>
                  <a:prstClr val="black"/>
                </a:solidFill>
              </a:endParaRPr>
            </a:p>
            <a:p>
              <a:pPr algn="ctr"/>
              <a:r>
                <a:rPr lang="ja-JP" altLang="en-US" sz="1400" u="sng" dirty="0">
                  <a:solidFill>
                    <a:prstClr val="black"/>
                  </a:solidFill>
                </a:rPr>
                <a:t>・</a:t>
              </a:r>
              <a:r>
                <a:rPr lang="ja-JP" altLang="en-US" sz="1400" u="sng" dirty="0" smtClean="0">
                  <a:solidFill>
                    <a:prstClr val="black"/>
                  </a:solidFill>
                </a:rPr>
                <a:t>任意事業</a:t>
              </a:r>
              <a:endParaRPr lang="en-US" altLang="ja-JP" sz="1400" u="sng" dirty="0" smtClean="0">
                <a:solidFill>
                  <a:prstClr val="black"/>
                </a:solidFill>
              </a:endParaRPr>
            </a:p>
            <a:p>
              <a:pPr algn="ctr"/>
              <a:endParaRPr lang="en-US" altLang="ja-JP" sz="800" u="sng" dirty="0">
                <a:solidFill>
                  <a:prstClr val="black"/>
                </a:solidFill>
              </a:endParaRPr>
            </a:p>
            <a:p>
              <a:endParaRPr lang="en-US" altLang="ja-JP" sz="300" dirty="0">
                <a:solidFill>
                  <a:prstClr val="black"/>
                </a:solidFill>
              </a:endParaRPr>
            </a:p>
            <a:p>
              <a:r>
                <a:rPr lang="ja-JP" altLang="en-US" sz="1200" dirty="0" smtClean="0">
                  <a:solidFill>
                    <a:prstClr val="black"/>
                  </a:solidFill>
                </a:rPr>
                <a:t>◆地域包括支援センターの運営等</a:t>
              </a:r>
              <a:endParaRPr lang="en-US" altLang="ja-JP" sz="1200" dirty="0">
                <a:solidFill>
                  <a:prstClr val="black"/>
                </a:solidFill>
              </a:endParaRPr>
            </a:p>
          </p:txBody>
        </p:sp>
      </p:grpSp>
      <p:sp>
        <p:nvSpPr>
          <p:cNvPr id="33" name="正方形/長方形 32"/>
          <p:cNvSpPr/>
          <p:nvPr/>
        </p:nvSpPr>
        <p:spPr>
          <a:xfrm>
            <a:off x="5601072" y="4012519"/>
            <a:ext cx="2027007" cy="1945957"/>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u="sng" dirty="0">
                <a:solidFill>
                  <a:prstClr val="black"/>
                </a:solidFill>
              </a:rPr>
              <a:t>介護予防</a:t>
            </a:r>
            <a:r>
              <a:rPr lang="ja-JP" altLang="en-US" sz="1300" u="sng" dirty="0" smtClean="0">
                <a:solidFill>
                  <a:prstClr val="black"/>
                </a:solidFill>
              </a:rPr>
              <a:t>事業・総合事業</a:t>
            </a:r>
            <a:endParaRPr lang="en-US" altLang="ja-JP" sz="1300" u="sng" dirty="0">
              <a:solidFill>
                <a:prstClr val="black"/>
              </a:solidFill>
            </a:endParaRPr>
          </a:p>
          <a:p>
            <a:endParaRPr lang="en-US" altLang="ja-JP" sz="300" dirty="0">
              <a:solidFill>
                <a:prstClr val="black"/>
              </a:solidFill>
            </a:endParaRPr>
          </a:p>
          <a:p>
            <a:r>
              <a:rPr lang="ja-JP" altLang="en-US" sz="1200" dirty="0" smtClean="0">
                <a:solidFill>
                  <a:prstClr val="black"/>
                </a:solidFill>
              </a:rPr>
              <a:t>◆内容は市町村</a:t>
            </a:r>
            <a:r>
              <a:rPr lang="ja-JP" altLang="en-US" sz="1200" dirty="0">
                <a:solidFill>
                  <a:prstClr val="black"/>
                </a:solidFill>
              </a:rPr>
              <a:t>の</a:t>
            </a:r>
            <a:r>
              <a:rPr lang="ja-JP" altLang="en-US" sz="1200" dirty="0" smtClean="0">
                <a:solidFill>
                  <a:prstClr val="black"/>
                </a:solidFill>
              </a:rPr>
              <a:t>裁量</a:t>
            </a:r>
            <a:endParaRPr lang="en-US" altLang="ja-JP" sz="1200" dirty="0" smtClean="0">
              <a:solidFill>
                <a:prstClr val="black"/>
              </a:solidFill>
            </a:endParaRPr>
          </a:p>
          <a:p>
            <a:endParaRPr lang="en-US" altLang="ja-JP" sz="400" dirty="0">
              <a:solidFill>
                <a:prstClr val="black"/>
              </a:solidFill>
            </a:endParaRPr>
          </a:p>
          <a:p>
            <a:r>
              <a:rPr lang="ja-JP" altLang="en-US" sz="1200" dirty="0" smtClean="0">
                <a:solidFill>
                  <a:prstClr val="black"/>
                </a:solidFill>
              </a:rPr>
              <a:t>◆全国一律の人員基準</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運営基準</a:t>
            </a:r>
            <a:r>
              <a:rPr lang="ja-JP" altLang="en-US" sz="1200" dirty="0" smtClean="0">
                <a:solidFill>
                  <a:prstClr val="black"/>
                </a:solidFill>
              </a:rPr>
              <a:t>なし</a:t>
            </a:r>
            <a:endParaRPr lang="en-US" altLang="ja-JP" sz="1200" dirty="0">
              <a:solidFill>
                <a:prstClr val="black"/>
              </a:solidFill>
            </a:endParaRPr>
          </a:p>
        </p:txBody>
      </p:sp>
      <p:sp>
        <p:nvSpPr>
          <p:cNvPr id="34" name="正方形/長方形 33"/>
          <p:cNvSpPr/>
          <p:nvPr/>
        </p:nvSpPr>
        <p:spPr>
          <a:xfrm>
            <a:off x="90575" y="-27382"/>
            <a:ext cx="9778938" cy="4032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sz="2400" dirty="0" smtClean="0">
                <a:solidFill>
                  <a:prstClr val="black"/>
                </a:solidFill>
                <a:latin typeface="HGP創英角ｺﾞｼｯｸUB" pitchFamily="50" charset="-128"/>
                <a:ea typeface="HGP創英角ｺﾞｼｯｸUB" pitchFamily="50" charset="-128"/>
              </a:rPr>
              <a:t>改正前の介護</a:t>
            </a:r>
            <a:r>
              <a:rPr lang="ja-JP" altLang="en-US" sz="2400" dirty="0">
                <a:solidFill>
                  <a:prstClr val="black"/>
                </a:solidFill>
                <a:latin typeface="HGP創英角ｺﾞｼｯｸUB" pitchFamily="50" charset="-128"/>
                <a:ea typeface="HGP創英角ｺﾞｼｯｸUB" pitchFamily="50" charset="-128"/>
              </a:rPr>
              <a:t>保険</a:t>
            </a:r>
            <a:r>
              <a:rPr lang="ja-JP" altLang="en-US" sz="2400" dirty="0" smtClean="0">
                <a:solidFill>
                  <a:prstClr val="black"/>
                </a:solidFill>
                <a:latin typeface="HGP創英角ｺﾞｼｯｸUB" pitchFamily="50" charset="-128"/>
                <a:ea typeface="HGP創英角ｺﾞｼｯｸUB" pitchFamily="50" charset="-128"/>
              </a:rPr>
              <a:t>制度の仕組み</a:t>
            </a:r>
            <a:endParaRPr lang="ja-JP" altLang="en-US" sz="2400" dirty="0">
              <a:solidFill>
                <a:prstClr val="black"/>
              </a:solidFill>
              <a:latin typeface="HGP創英角ｺﾞｼｯｸUB" pitchFamily="50" charset="-128"/>
              <a:ea typeface="HGP創英角ｺﾞｼｯｸUB" pitchFamily="50" charset="-128"/>
            </a:endParaRPr>
          </a:p>
        </p:txBody>
      </p:sp>
      <p:sp>
        <p:nvSpPr>
          <p:cNvPr id="21" name="角丸四角形 20"/>
          <p:cNvSpPr/>
          <p:nvPr/>
        </p:nvSpPr>
        <p:spPr>
          <a:xfrm>
            <a:off x="36343" y="476673"/>
            <a:ext cx="9669186" cy="2016224"/>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000"/>
              </a:lnSpc>
            </a:pPr>
            <a:r>
              <a:rPr lang="ja-JP" altLang="en-US" sz="1400" dirty="0">
                <a:solidFill>
                  <a:prstClr val="black"/>
                </a:solidFill>
              </a:rPr>
              <a:t>○　介護保険制度の中には、①要介護者（１～５）に対する介護給付、②要支援者（１・２）に対する予防給付のほか、</a:t>
            </a:r>
            <a:endParaRPr lang="en-US" altLang="ja-JP" sz="1400" dirty="0">
              <a:solidFill>
                <a:prstClr val="black"/>
              </a:solidFill>
            </a:endParaRPr>
          </a:p>
          <a:p>
            <a:pPr marL="177800" indent="-177800">
              <a:lnSpc>
                <a:spcPts val="2000"/>
              </a:lnSpc>
            </a:pPr>
            <a:r>
              <a:rPr lang="ja-JP" altLang="en-US" sz="1400" dirty="0">
                <a:solidFill>
                  <a:prstClr val="black"/>
                </a:solidFill>
              </a:rPr>
              <a:t>　　保険者である市町村が</a:t>
            </a:r>
            <a:r>
              <a:rPr lang="ja-JP" altLang="en-US" sz="1400" dirty="0" smtClean="0">
                <a:solidFill>
                  <a:prstClr val="black"/>
                </a:solidFill>
              </a:rPr>
              <a:t>、「</a:t>
            </a:r>
            <a:r>
              <a:rPr lang="ja-JP" altLang="en-US" sz="1400" dirty="0">
                <a:solidFill>
                  <a:prstClr val="black"/>
                </a:solidFill>
              </a:rPr>
              <a:t>事業」という形で、要介護・要支援認定者のみならず、地域の高齢者全般を対象に、</a:t>
            </a:r>
            <a:r>
              <a:rPr lang="ja-JP" altLang="en-US" sz="1400" dirty="0">
                <a:solidFill>
                  <a:srgbClr val="FF0000"/>
                </a:solidFill>
              </a:rPr>
              <a:t>地域で必要とされているサービスを提供する「地域支援事業」</a:t>
            </a:r>
            <a:r>
              <a:rPr lang="ja-JP" altLang="en-US" sz="1400" dirty="0">
                <a:solidFill>
                  <a:prstClr val="black"/>
                </a:solidFill>
              </a:rPr>
              <a:t>という仕組みが</a:t>
            </a:r>
            <a:r>
              <a:rPr lang="ja-JP" altLang="en-US" sz="1400" dirty="0" smtClean="0">
                <a:solidFill>
                  <a:prstClr val="black"/>
                </a:solidFill>
              </a:rPr>
              <a:t>ある（平成</a:t>
            </a:r>
            <a:r>
              <a:rPr lang="ja-JP" altLang="en-US" sz="1400" dirty="0">
                <a:solidFill>
                  <a:prstClr val="black"/>
                </a:solidFill>
              </a:rPr>
              <a:t>１７</a:t>
            </a:r>
            <a:r>
              <a:rPr lang="ja-JP" altLang="en-US" sz="1400" dirty="0" smtClean="0">
                <a:solidFill>
                  <a:prstClr val="black"/>
                </a:solidFill>
              </a:rPr>
              <a:t>年</a:t>
            </a:r>
            <a:r>
              <a:rPr lang="ja-JP" altLang="en-US" sz="1400" dirty="0">
                <a:solidFill>
                  <a:prstClr val="black"/>
                </a:solidFill>
              </a:rPr>
              <a:t>改正で導入。</a:t>
            </a:r>
            <a:r>
              <a:rPr lang="ja-JP" altLang="en-US" sz="1400" dirty="0" smtClean="0">
                <a:solidFill>
                  <a:prstClr val="black"/>
                </a:solidFill>
              </a:rPr>
              <a:t>平成</a:t>
            </a:r>
            <a:r>
              <a:rPr lang="ja-JP" altLang="en-US" sz="1400" dirty="0">
                <a:solidFill>
                  <a:prstClr val="black"/>
                </a:solidFill>
              </a:rPr>
              <a:t>１８</a:t>
            </a:r>
            <a:r>
              <a:rPr lang="ja-JP" altLang="en-US" sz="1400" dirty="0" smtClean="0">
                <a:solidFill>
                  <a:prstClr val="black"/>
                </a:solidFill>
              </a:rPr>
              <a:t>年度</a:t>
            </a:r>
            <a:r>
              <a:rPr lang="ja-JP" altLang="en-US" sz="1400" dirty="0">
                <a:solidFill>
                  <a:prstClr val="black"/>
                </a:solidFill>
              </a:rPr>
              <a:t>から施行</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a:solidFill>
                  <a:prstClr val="black"/>
                </a:solidFill>
              </a:rPr>
              <a:t>　</a:t>
            </a:r>
            <a:r>
              <a:rPr lang="ja-JP" altLang="en-US" sz="1400" dirty="0" smtClean="0">
                <a:solidFill>
                  <a:prstClr val="black"/>
                </a:solidFill>
              </a:rPr>
              <a:t>　　</a:t>
            </a:r>
            <a:r>
              <a:rPr lang="en-US" altLang="ja-JP" sz="1400" dirty="0" smtClean="0">
                <a:solidFill>
                  <a:srgbClr val="FF0000"/>
                </a:solidFill>
              </a:rPr>
              <a:t>※</a:t>
            </a:r>
            <a:r>
              <a:rPr lang="ja-JP" altLang="en-US" sz="1400" dirty="0" smtClean="0">
                <a:solidFill>
                  <a:srgbClr val="FF0000"/>
                </a:solidFill>
              </a:rPr>
              <a:t>介護保険制度内でのサービスの提供であり、財源構成は変わらない</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smtClean="0">
                <a:solidFill>
                  <a:prstClr val="black"/>
                </a:solidFill>
              </a:rPr>
              <a:t>○　要介護者・要支援者以外の高齢者（</a:t>
            </a:r>
            <a:r>
              <a:rPr lang="ja-JP" altLang="en-US" sz="1400" dirty="0">
                <a:solidFill>
                  <a:srgbClr val="FF0000"/>
                </a:solidFill>
              </a:rPr>
              <a:t>２</a:t>
            </a:r>
            <a:r>
              <a:rPr lang="ja-JP" altLang="en-US" sz="1400" dirty="0" smtClean="0">
                <a:solidFill>
                  <a:srgbClr val="FF0000"/>
                </a:solidFill>
              </a:rPr>
              <a:t>次予防事業対象者など</a:t>
            </a:r>
            <a:r>
              <a:rPr lang="ja-JP" altLang="en-US" sz="1400" dirty="0" smtClean="0">
                <a:solidFill>
                  <a:prstClr val="black"/>
                </a:solidFill>
              </a:rPr>
              <a:t>）</a:t>
            </a:r>
            <a:r>
              <a:rPr lang="ja-JP" altLang="en-US" sz="1400" dirty="0" smtClean="0">
                <a:solidFill>
                  <a:srgbClr val="FF0000"/>
                </a:solidFill>
              </a:rPr>
              <a:t>への介護予防事業は、「地域支援事業」で実施</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smtClean="0">
                <a:solidFill>
                  <a:prstClr val="black"/>
                </a:solidFill>
              </a:rPr>
              <a:t>○　市町村の選択により、「地域支援事業」において、</a:t>
            </a:r>
            <a:r>
              <a:rPr lang="ja-JP" altLang="en-US" sz="1400" dirty="0" smtClean="0">
                <a:solidFill>
                  <a:srgbClr val="FF0000"/>
                </a:solidFill>
              </a:rPr>
              <a:t>要支援者・</a:t>
            </a:r>
            <a:r>
              <a:rPr lang="ja-JP" altLang="en-US" sz="1400" dirty="0">
                <a:solidFill>
                  <a:srgbClr val="FF0000"/>
                </a:solidFill>
              </a:rPr>
              <a:t> ２次予防事業</a:t>
            </a:r>
            <a:r>
              <a:rPr lang="ja-JP" altLang="en-US" sz="1400" dirty="0" smtClean="0">
                <a:solidFill>
                  <a:srgbClr val="FF0000"/>
                </a:solidFill>
              </a:rPr>
              <a:t>対象者向けの介護予防・日常生活支援に資するサービスを総合的に実施できる事業（「総合事業」）を創設</a:t>
            </a:r>
            <a:r>
              <a:rPr lang="ja-JP" altLang="en-US" sz="1400" dirty="0" smtClean="0">
                <a:solidFill>
                  <a:prstClr val="black"/>
                </a:solidFill>
              </a:rPr>
              <a:t>（平成</a:t>
            </a:r>
            <a:r>
              <a:rPr lang="en-US" altLang="ja-JP" sz="1400" dirty="0" smtClean="0">
                <a:solidFill>
                  <a:prstClr val="black"/>
                </a:solidFill>
              </a:rPr>
              <a:t>23</a:t>
            </a:r>
            <a:r>
              <a:rPr lang="ja-JP" altLang="en-US" sz="1400" dirty="0" smtClean="0">
                <a:solidFill>
                  <a:prstClr val="black"/>
                </a:solidFill>
              </a:rPr>
              <a:t>年改正で導入。平成</a:t>
            </a:r>
            <a:r>
              <a:rPr lang="en-US" altLang="ja-JP" sz="1400" dirty="0" smtClean="0">
                <a:solidFill>
                  <a:prstClr val="black"/>
                </a:solidFill>
              </a:rPr>
              <a:t>24</a:t>
            </a:r>
            <a:r>
              <a:rPr lang="ja-JP" altLang="en-US" sz="1400" dirty="0" smtClean="0">
                <a:solidFill>
                  <a:prstClr val="black"/>
                </a:solidFill>
              </a:rPr>
              <a:t>年度から施行）。</a:t>
            </a:r>
            <a:endParaRPr lang="en-US" altLang="ja-JP" sz="1400" dirty="0">
              <a:solidFill>
                <a:prstClr val="black"/>
              </a:solidFill>
            </a:endParaRPr>
          </a:p>
        </p:txBody>
      </p:sp>
      <p:sp>
        <p:nvSpPr>
          <p:cNvPr id="18"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4</a:t>
            </a:fld>
            <a:endParaRPr lang="ja-JP" altLang="en-US" dirty="0">
              <a:solidFill>
                <a:prstClr val="black"/>
              </a:solidFill>
            </a:endParaRPr>
          </a:p>
        </p:txBody>
      </p:sp>
    </p:spTree>
    <p:extLst>
      <p:ext uri="{BB962C8B-B14F-4D97-AF65-F5344CB8AC3E}">
        <p14:creationId xmlns:p14="http://schemas.microsoft.com/office/powerpoint/2010/main" val="339702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908320029"/>
              </p:ext>
            </p:extLst>
          </p:nvPr>
        </p:nvGraphicFramePr>
        <p:xfrm>
          <a:off x="83741" y="620688"/>
          <a:ext cx="9733060" cy="6048673"/>
        </p:xfrm>
        <a:graphic>
          <a:graphicData uri="http://schemas.openxmlformats.org/drawingml/2006/table">
            <a:tbl>
              <a:tblPr firstRow="1" bandRow="1">
                <a:tableStyleId>{5940675A-B579-460E-94D1-54222C63F5DA}</a:tableStyleId>
              </a:tblPr>
              <a:tblGrid>
                <a:gridCol w="765148"/>
                <a:gridCol w="8967912"/>
              </a:tblGrid>
              <a:tr h="3096265">
                <a:tc>
                  <a:txBody>
                    <a:bodyPr/>
                    <a:lstStyle/>
                    <a:p>
                      <a:pPr algn="ctr"/>
                      <a:endParaRPr lang="en-US" altLang="ja-JP" sz="11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spcBef>
                          <a:spcPts val="0"/>
                        </a:spcBef>
                      </a:pPr>
                      <a:r>
                        <a:rPr lang="ja-JP" altLang="en-US" sz="1100" dirty="0" smtClean="0">
                          <a:solidFill>
                            <a:schemeClr val="tx1"/>
                          </a:solidFill>
                        </a:rPr>
                        <a:t>国　</a:t>
                      </a:r>
                      <a:r>
                        <a:rPr lang="en-US" altLang="ja-JP" sz="1100" dirty="0" smtClean="0">
                          <a:solidFill>
                            <a:schemeClr val="tx1"/>
                          </a:solidFill>
                        </a:rPr>
                        <a:t>25%</a:t>
                      </a:r>
                    </a:p>
                    <a:p>
                      <a:pPr marL="36000" indent="0">
                        <a:spcBef>
                          <a:spcPts val="0"/>
                        </a:spcBef>
                      </a:pPr>
                      <a:endParaRPr lang="en-US" altLang="ja-JP" sz="700" dirty="0" smtClean="0">
                        <a:solidFill>
                          <a:schemeClr val="tx1"/>
                        </a:solidFill>
                      </a:endParaRPr>
                    </a:p>
                    <a:p>
                      <a:pPr marL="36000" indent="0">
                        <a:spcBef>
                          <a:spcPts val="0"/>
                        </a:spcBef>
                      </a:pPr>
                      <a:r>
                        <a:rPr lang="ja-JP" altLang="en-US" sz="1100" dirty="0" smtClean="0">
                          <a:solidFill>
                            <a:schemeClr val="tx1"/>
                          </a:solidFill>
                        </a:rPr>
                        <a:t>都道府県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ja-JP" altLang="en-US" sz="700" dirty="0" smtClean="0">
                        <a:solidFill>
                          <a:schemeClr val="tx1"/>
                        </a:solidFill>
                      </a:endParaRPr>
                    </a:p>
                    <a:p>
                      <a:pPr marL="36000" indent="0">
                        <a:spcBef>
                          <a:spcPts val="0"/>
                        </a:spcBef>
                      </a:pPr>
                      <a:r>
                        <a:rPr lang="ja-JP" altLang="en-US" sz="1100" dirty="0" smtClean="0">
                          <a:solidFill>
                            <a:schemeClr val="tx1"/>
                          </a:solidFill>
                        </a:rPr>
                        <a:t>市町村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22%</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2</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28%</a:t>
                      </a:r>
                      <a:endParaRPr lang="ja-JP" altLang="en-US" sz="1100" dirty="0" smtClean="0">
                        <a:solidFill>
                          <a:schemeClr val="tx1"/>
                        </a:solidFill>
                      </a:endParaRPr>
                    </a:p>
                    <a:p>
                      <a:endParaRPr kumimoji="1" lang="ja-JP" altLang="en-US" sz="11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2952408">
                <a:tc>
                  <a:txBody>
                    <a:bodyPr/>
                    <a:lstStyle/>
                    <a:p>
                      <a:pPr algn="ctr"/>
                      <a:endParaRPr lang="en-US" altLang="ja-JP" sz="11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r>
                        <a:rPr lang="ja-JP" altLang="en-US" sz="1100" dirty="0" smtClean="0">
                          <a:solidFill>
                            <a:schemeClr val="tx1"/>
                          </a:solidFill>
                        </a:rPr>
                        <a:t>国　</a:t>
                      </a:r>
                      <a:r>
                        <a:rPr lang="en-US" altLang="ja-JP" sz="1100" dirty="0" smtClean="0">
                          <a:solidFill>
                            <a:schemeClr val="tx1"/>
                          </a:solidFill>
                        </a:rPr>
                        <a:t>39.0%</a:t>
                      </a:r>
                    </a:p>
                    <a:p>
                      <a:pPr marL="36000" indent="0"/>
                      <a:endParaRPr lang="en-US" altLang="ja-JP" sz="700" dirty="0" smtClean="0">
                        <a:solidFill>
                          <a:schemeClr val="tx1"/>
                        </a:solidFill>
                      </a:endParaRPr>
                    </a:p>
                    <a:p>
                      <a:pPr marL="36000" indent="0"/>
                      <a:r>
                        <a:rPr lang="ja-JP" altLang="en-US" sz="1100" dirty="0" smtClean="0">
                          <a:solidFill>
                            <a:schemeClr val="tx1"/>
                          </a:solidFill>
                        </a:rPr>
                        <a:t>都道府県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ja-JP" altLang="en-US" sz="700" dirty="0" smtClean="0">
                        <a:solidFill>
                          <a:schemeClr val="tx1"/>
                        </a:solidFill>
                      </a:endParaRPr>
                    </a:p>
                    <a:p>
                      <a:pPr marL="36000" indent="0"/>
                      <a:r>
                        <a:rPr lang="ja-JP" altLang="en-US" sz="1100" dirty="0" smtClean="0">
                          <a:solidFill>
                            <a:schemeClr val="tx1"/>
                          </a:solidFill>
                        </a:rPr>
                        <a:t>市町村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en-US" altLang="ja-JP" sz="700" dirty="0" smtClean="0">
                        <a:solidFill>
                          <a:schemeClr val="tx1"/>
                        </a:solidFill>
                      </a:endParaRPr>
                    </a:p>
                    <a:p>
                      <a:pPr marL="36000" indent="0"/>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22%</a:t>
                      </a:r>
                      <a:endParaRPr lang="ja-JP" altLang="en-US" sz="1100" dirty="0" smtClean="0">
                        <a:solidFill>
                          <a:schemeClr val="tx1"/>
                        </a:solidFill>
                      </a:endParaRPr>
                    </a:p>
                    <a:p>
                      <a:endParaRPr kumimoji="1" lang="ja-JP" altLang="en-US" sz="11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845" y="6068078"/>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36" name="右矢印 35"/>
          <p:cNvSpPr/>
          <p:nvPr/>
        </p:nvSpPr>
        <p:spPr>
          <a:xfrm>
            <a:off x="4503437"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33" name="右矢印 32"/>
          <p:cNvSpPr/>
          <p:nvPr/>
        </p:nvSpPr>
        <p:spPr>
          <a:xfrm>
            <a:off x="4502289"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6" name="右矢印 25"/>
          <p:cNvSpPr/>
          <p:nvPr/>
        </p:nvSpPr>
        <p:spPr>
          <a:xfrm>
            <a:off x="4502289" y="1246319"/>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1" name="右矢印 20"/>
          <p:cNvSpPr/>
          <p:nvPr/>
        </p:nvSpPr>
        <p:spPr>
          <a:xfrm>
            <a:off x="4502289"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5" name="正方形/長方形 4"/>
          <p:cNvSpPr/>
          <p:nvPr/>
        </p:nvSpPr>
        <p:spPr>
          <a:xfrm>
            <a:off x="944374"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 </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予防給付</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endParaRPr>
          </a:p>
          <a:p>
            <a:pPr marL="88900" defTabSz="914400"/>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　（</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～２</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endParaRPr lang="ja-JP" altLang="en-US" sz="16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88" y="2129611"/>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介護予防事業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algn="ctr" defTabSz="914400"/>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又</a:t>
            </a:r>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は</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defTabSz="914400"/>
            <a:r>
              <a:rPr lang="ja-JP" altLang="en-US" sz="1200" dirty="0" smtClean="0">
                <a:solidFill>
                  <a:schemeClr val="tx1"/>
                </a:solidFill>
              </a:rPr>
              <a:t>○ 二次予防事業</a:t>
            </a:r>
            <a:endParaRPr lang="en-US" altLang="ja-JP" sz="1200" dirty="0" smtClean="0">
              <a:solidFill>
                <a:schemeClr val="tx1"/>
              </a:solidFill>
            </a:endParaRPr>
          </a:p>
          <a:p>
            <a:pPr defTabSz="914400"/>
            <a:r>
              <a:rPr lang="ja-JP" altLang="en-US" sz="1200" dirty="0" smtClean="0">
                <a:solidFill>
                  <a:schemeClr val="tx1"/>
                </a:solidFill>
              </a:rPr>
              <a:t>○ 一次予防事業</a:t>
            </a:r>
            <a:endParaRPr lang="en-US" altLang="ja-JP" sz="1200" dirty="0" smtClean="0">
              <a:solidFill>
                <a:schemeClr val="tx1"/>
              </a:solidFill>
            </a:endParaRPr>
          </a:p>
          <a:p>
            <a:pPr marL="174625" algn="just" defTabSz="914400"/>
            <a:r>
              <a:rPr lang="ja-JP" altLang="en-US" sz="1100" dirty="0" smtClean="0">
                <a:solidFill>
                  <a:schemeClr val="tx1"/>
                </a:solidFill>
              </a:rPr>
              <a:t>介護予防・日常生活支援総合事業の場合</a:t>
            </a:r>
            <a:endParaRPr lang="en-US" altLang="ja-JP" sz="1100" dirty="0" smtClean="0">
              <a:solidFill>
                <a:schemeClr val="tx1"/>
              </a:solidFill>
            </a:endParaRPr>
          </a:p>
          <a:p>
            <a:pPr marL="174625" algn="just" defTabSz="914400"/>
            <a:r>
              <a:rPr lang="ja-JP" altLang="en-US" sz="1100" dirty="0" smtClean="0">
                <a:solidFill>
                  <a:schemeClr val="tx1"/>
                </a:solidFill>
              </a:rPr>
              <a:t>は、上記の他、生活支援サービスを含む</a:t>
            </a:r>
            <a:endParaRPr lang="en-US" altLang="ja-JP" sz="1100" dirty="0" smtClean="0">
              <a:solidFill>
                <a:schemeClr val="tx1"/>
              </a:solidFill>
            </a:endParaRPr>
          </a:p>
          <a:p>
            <a:pPr marL="174625" algn="just" defTabSz="914400"/>
            <a:r>
              <a:rPr lang="ja-JP" altLang="en-US" sz="1100" dirty="0" smtClean="0">
                <a:solidFill>
                  <a:schemeClr val="tx1"/>
                </a:solidFill>
              </a:rPr>
              <a:t>要支援者向け事業、介護予防支援事業。</a:t>
            </a:r>
            <a:endParaRPr lang="en-US" altLang="ja-JP" sz="1100" dirty="0">
              <a:solidFill>
                <a:schemeClr val="tx1"/>
              </a:solidFill>
            </a:endParaRPr>
          </a:p>
        </p:txBody>
      </p:sp>
      <p:sp>
        <p:nvSpPr>
          <p:cNvPr id="13" name="正方形/長方形 12"/>
          <p:cNvSpPr/>
          <p:nvPr/>
        </p:nvSpPr>
        <p:spPr>
          <a:xfrm>
            <a:off x="1414972" y="3817359"/>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包括的支援事業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spcBef>
                <a:spcPts val="600"/>
              </a:spcBef>
            </a:pPr>
            <a:r>
              <a:rPr lang="ja-JP" altLang="en-US" sz="1200" dirty="0">
                <a:solidFill>
                  <a:schemeClr val="tx1"/>
                </a:solidFill>
              </a:rPr>
              <a:t>○</a:t>
            </a:r>
            <a:r>
              <a:rPr lang="ja-JP" altLang="en-US" sz="1200" dirty="0" smtClean="0">
                <a:solidFill>
                  <a:schemeClr val="tx1"/>
                </a:solidFill>
              </a:rPr>
              <a:t>地域包括支援センターの運営</a:t>
            </a:r>
            <a:endParaRPr lang="en-US" altLang="ja-JP" sz="1200" dirty="0" smtClean="0">
              <a:solidFill>
                <a:schemeClr val="tx1"/>
              </a:solidFill>
            </a:endParaRPr>
          </a:p>
          <a:p>
            <a:pPr defTabSz="914400">
              <a:lnSpc>
                <a:spcPts val="1500"/>
              </a:lnSpc>
            </a:pPr>
            <a:r>
              <a:rPr lang="ja-JP" altLang="en-US" sz="1100" dirty="0">
                <a:solidFill>
                  <a:schemeClr val="tx1"/>
                </a:solidFill>
              </a:rPr>
              <a:t>　</a:t>
            </a:r>
            <a:r>
              <a:rPr lang="ja-JP" altLang="en-US" sz="1100" dirty="0" smtClean="0">
                <a:solidFill>
                  <a:schemeClr val="tx1"/>
                </a:solidFill>
              </a:rPr>
              <a:t> ・</a:t>
            </a:r>
            <a:r>
              <a:rPr lang="ja-JP" altLang="en-US" sz="1100" dirty="0">
                <a:solidFill>
                  <a:schemeClr val="tx1"/>
                </a:solidFill>
              </a:rPr>
              <a:t>介護予防</a:t>
            </a:r>
            <a:r>
              <a:rPr lang="ja-JP" altLang="en-US" sz="1100" dirty="0" smtClean="0">
                <a:solidFill>
                  <a:schemeClr val="tx1"/>
                </a:solidFill>
              </a:rPr>
              <a:t>ケアマネジメント、総合相談支援</a:t>
            </a:r>
            <a:endParaRPr lang="en-US" altLang="ja-JP" sz="1100" dirty="0" smtClean="0">
              <a:solidFill>
                <a:schemeClr val="tx1"/>
              </a:solidFill>
            </a:endParaRPr>
          </a:p>
          <a:p>
            <a:pPr defTabSz="914400">
              <a:lnSpc>
                <a:spcPts val="1500"/>
              </a:lnSpc>
            </a:pPr>
            <a:r>
              <a:rPr lang="ja-JP" altLang="en-US" sz="1100" dirty="0" smtClean="0">
                <a:solidFill>
                  <a:schemeClr val="tx1"/>
                </a:solidFill>
              </a:rPr>
              <a:t>　  業務、権利擁護業務、ケアマネジメント支援</a:t>
            </a:r>
          </a:p>
        </p:txBody>
      </p:sp>
      <p:sp>
        <p:nvSpPr>
          <p:cNvPr id="14" name="正方形/長方形 13"/>
          <p:cNvSpPr/>
          <p:nvPr/>
        </p:nvSpPr>
        <p:spPr>
          <a:xfrm>
            <a:off x="1414972" y="5733256"/>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任意事業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r>
              <a:rPr lang="ja-JP" altLang="en-US" sz="1100" dirty="0" smtClean="0">
                <a:solidFill>
                  <a:schemeClr val="tx1"/>
                </a:solidFill>
              </a:rPr>
              <a:t>○ 介護</a:t>
            </a:r>
            <a:r>
              <a:rPr lang="ja-JP" altLang="en-US" sz="1100" dirty="0">
                <a:solidFill>
                  <a:schemeClr val="tx1"/>
                </a:solidFill>
              </a:rPr>
              <a:t>給付費</a:t>
            </a:r>
            <a:r>
              <a:rPr lang="ja-JP" altLang="en-US" sz="1100" dirty="0" smtClean="0">
                <a:solidFill>
                  <a:schemeClr val="tx1"/>
                </a:solidFill>
              </a:rPr>
              <a:t>適正化事業</a:t>
            </a:r>
            <a:endParaRPr lang="en-US" altLang="ja-JP" sz="1100" dirty="0" smtClean="0">
              <a:solidFill>
                <a:schemeClr val="tx1"/>
              </a:solidFill>
            </a:endParaRPr>
          </a:p>
          <a:p>
            <a:pPr defTabSz="914400"/>
            <a:r>
              <a:rPr lang="ja-JP" altLang="en-US" sz="1100" dirty="0" smtClean="0">
                <a:solidFill>
                  <a:schemeClr val="tx1"/>
                </a:solidFill>
              </a:rPr>
              <a:t>○ 家族介護支援事業</a:t>
            </a:r>
            <a:endParaRPr lang="en-US" altLang="ja-JP" sz="1100" dirty="0" smtClean="0">
              <a:solidFill>
                <a:schemeClr val="tx1"/>
              </a:solidFill>
            </a:endParaRPr>
          </a:p>
          <a:p>
            <a:pPr defTabSz="914400"/>
            <a:r>
              <a:rPr lang="ja-JP" altLang="en-US" sz="1100" dirty="0" smtClean="0">
                <a:solidFill>
                  <a:schemeClr val="tx1"/>
                </a:solidFill>
              </a:rPr>
              <a:t>○ その他の事業</a:t>
            </a:r>
            <a:endParaRPr lang="ja-JP" altLang="en-US"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59"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4400"/>
            <a:r>
              <a:rPr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新しい</a:t>
            </a:r>
            <a:r>
              <a:rPr lang="ja-JP" altLang="en-US" sz="1400" dirty="0">
                <a:solidFill>
                  <a:schemeClr val="tx1"/>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endParaRPr>
          </a:p>
          <a:p>
            <a:pPr marL="88900" defTabSz="914400"/>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２、それ以外の者）</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endParaRPr>
          </a:p>
          <a:p>
            <a:pPr defTabSz="914400">
              <a:spcBef>
                <a:spcPts val="600"/>
              </a:spcBef>
            </a:pPr>
            <a:r>
              <a:rPr lang="ja-JP" altLang="en-US" sz="1200" dirty="0" smtClean="0">
                <a:solidFill>
                  <a:schemeClr val="tx1"/>
                </a:solidFill>
              </a:rPr>
              <a:t>○ 介護予防・生活支援サービス事業</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・訪問型サービス</a:t>
            </a:r>
            <a:endParaRPr lang="en-US" altLang="ja-JP" sz="1200" dirty="0" smtClean="0">
              <a:solidFill>
                <a:schemeClr val="tx1"/>
              </a:solidFill>
            </a:endParaRPr>
          </a:p>
          <a:p>
            <a:pPr defTabSz="914400"/>
            <a:r>
              <a:rPr lang="ja-JP" altLang="en-US" sz="1200" dirty="0" smtClean="0">
                <a:solidFill>
                  <a:schemeClr val="tx1"/>
                </a:solidFill>
              </a:rPr>
              <a:t>　　・通所型サービス</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・生活支援サービス（配食等）</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・介護予防支援事業（ケアマネジメント）</a:t>
            </a:r>
            <a:endParaRPr lang="en-US" altLang="ja-JP" sz="1200" dirty="0" smtClean="0">
              <a:solidFill>
                <a:schemeClr val="tx1"/>
              </a:solidFill>
            </a:endParaRPr>
          </a:p>
          <a:p>
            <a:pPr defTabSz="914400">
              <a:spcBef>
                <a:spcPts val="600"/>
              </a:spcBef>
            </a:pPr>
            <a:r>
              <a:rPr lang="ja-JP" altLang="en-US" sz="1200" dirty="0" smtClean="0">
                <a:solidFill>
                  <a:schemeClr val="tx1"/>
                </a:solidFill>
              </a:rPr>
              <a:t>○ 一般介護予防事業</a:t>
            </a:r>
            <a:endParaRPr lang="en-US" altLang="ja-JP" sz="1200" dirty="0" smtClean="0">
              <a:solidFill>
                <a:schemeClr val="tx1"/>
              </a:solidFill>
            </a:endParaRPr>
          </a:p>
        </p:txBody>
      </p:sp>
      <p:sp>
        <p:nvSpPr>
          <p:cNvPr id="16" name="正方形/長方形 15"/>
          <p:cNvSpPr/>
          <p:nvPr/>
        </p:nvSpPr>
        <p:spPr>
          <a:xfrm>
            <a:off x="5299059" y="3806011"/>
            <a:ext cx="4032907" cy="1850212"/>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包括的支援事業</a:t>
            </a:r>
            <a:r>
              <a:rPr lang="ja-JP" altLang="en-US" sz="1600" dirty="0">
                <a:solidFill>
                  <a:schemeClr val="tx1"/>
                </a:solidFill>
              </a:rPr>
              <a:t>　</a:t>
            </a:r>
            <a:endParaRPr lang="en-US" altLang="ja-JP" sz="1600" dirty="0" smtClean="0">
              <a:solidFill>
                <a:schemeClr val="tx1"/>
              </a:solidFill>
            </a:endParaRPr>
          </a:p>
          <a:p>
            <a:pPr defTabSz="914400">
              <a:spcBef>
                <a:spcPts val="600"/>
              </a:spcBef>
            </a:pPr>
            <a:r>
              <a:rPr lang="ja-JP" altLang="en-US" sz="1200" dirty="0" smtClean="0">
                <a:solidFill>
                  <a:schemeClr val="tx1"/>
                </a:solidFill>
              </a:rPr>
              <a:t>○ 地域包括支援センターの運営</a:t>
            </a:r>
            <a:endParaRPr lang="en-US" altLang="ja-JP" sz="1200" dirty="0" smtClean="0">
              <a:solidFill>
                <a:schemeClr val="tx1"/>
              </a:solidFill>
            </a:endParaRPr>
          </a:p>
          <a:p>
            <a:pPr marL="271463" defTabSz="914400">
              <a:lnSpc>
                <a:spcPts val="1500"/>
              </a:lnSpc>
            </a:pPr>
            <a:r>
              <a:rPr lang="ja-JP" altLang="en-US" sz="1100" dirty="0" smtClean="0">
                <a:solidFill>
                  <a:schemeClr val="tx1"/>
                </a:solidFill>
              </a:rPr>
              <a:t>（左記に加え、</a:t>
            </a:r>
            <a:r>
              <a:rPr lang="ja-JP" altLang="en-US" sz="1100" b="1" dirty="0" smtClean="0">
                <a:solidFill>
                  <a:schemeClr val="tx1"/>
                </a:solidFill>
              </a:rPr>
              <a:t>地域ケア会議の充実</a:t>
            </a:r>
            <a:r>
              <a:rPr lang="ja-JP" altLang="en-US" sz="1100" dirty="0" smtClean="0">
                <a:solidFill>
                  <a:schemeClr val="tx1"/>
                </a:solidFill>
              </a:rPr>
              <a:t>）</a:t>
            </a:r>
            <a:endParaRPr lang="en-US" altLang="ja-JP" sz="1100" dirty="0" smtClean="0">
              <a:solidFill>
                <a:schemeClr val="tx1"/>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在宅医療・介護連携推進事業</a:t>
            </a:r>
            <a:endParaRPr lang="en-US" altLang="ja-JP" sz="1200" b="1" dirty="0" smtClean="0">
              <a:solidFill>
                <a:srgbClr val="FF0000"/>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認知症施策推進事業</a:t>
            </a:r>
            <a:endParaRPr lang="en-US" altLang="ja-JP" sz="1200" b="1" dirty="0" smtClean="0">
              <a:solidFill>
                <a:srgbClr val="FF0000"/>
              </a:solidFill>
            </a:endParaRPr>
          </a:p>
          <a:p>
            <a:pPr defTabSz="914400">
              <a:spcBef>
                <a:spcPts val="300"/>
              </a:spcBef>
            </a:pPr>
            <a:r>
              <a:rPr lang="ja-JP" altLang="en-US" sz="1200" dirty="0">
                <a:solidFill>
                  <a:schemeClr val="tx1"/>
                </a:solidFill>
              </a:rPr>
              <a:t>　</a:t>
            </a:r>
            <a:r>
              <a:rPr lang="ja-JP" altLang="en-US" sz="1100" dirty="0" smtClean="0">
                <a:solidFill>
                  <a:schemeClr val="tx1"/>
                </a:solidFill>
              </a:rPr>
              <a:t>（認知症初期集中支援チーム、認知症地域支援推進員 等）</a:t>
            </a:r>
            <a:endParaRPr lang="en-US" altLang="ja-JP" sz="1100" dirty="0" smtClean="0">
              <a:solidFill>
                <a:schemeClr val="tx1"/>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生活支援体制整備事業</a:t>
            </a:r>
            <a:endParaRPr lang="en-US" altLang="ja-JP" sz="1200" b="1" dirty="0">
              <a:solidFill>
                <a:srgbClr val="FF0000"/>
              </a:solidFill>
            </a:endParaRPr>
          </a:p>
          <a:p>
            <a:pPr marL="271463" defTabSz="914400"/>
            <a:r>
              <a:rPr lang="ja-JP" altLang="en-US" sz="1100" dirty="0" smtClean="0">
                <a:solidFill>
                  <a:schemeClr val="tx1"/>
                </a:solidFill>
              </a:rPr>
              <a:t>（コーディネーターの配置、協議体の設置等）</a:t>
            </a:r>
            <a:endParaRPr lang="en-US" altLang="ja-JP" sz="1100" dirty="0">
              <a:solidFill>
                <a:schemeClr val="tx1"/>
              </a:solidFill>
            </a:endParaRPr>
          </a:p>
        </p:txBody>
      </p:sp>
      <p:sp>
        <p:nvSpPr>
          <p:cNvPr id="19" name="正方形/長方形 18"/>
          <p:cNvSpPr/>
          <p:nvPr/>
        </p:nvSpPr>
        <p:spPr>
          <a:xfrm>
            <a:off x="5298012" y="1202017"/>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予防給付</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～２）</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4" y="4612240"/>
            <a:ext cx="207406" cy="97700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20" name="テキスト ボックス 19"/>
          <p:cNvSpPr txBox="1"/>
          <p:nvPr/>
        </p:nvSpPr>
        <p:spPr>
          <a:xfrm>
            <a:off x="4800785" y="4869161"/>
            <a:ext cx="360039" cy="461665"/>
          </a:xfrm>
          <a:prstGeom prst="rect">
            <a:avLst/>
          </a:prstGeom>
          <a:noFill/>
        </p:spPr>
        <p:txBody>
          <a:bodyPr wrap="square"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充実</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567"/>
            <a:ext cx="999118" cy="261610"/>
          </a:xfrm>
          <a:prstGeom prst="rect">
            <a:avLst/>
          </a:prstGeom>
          <a:noFill/>
        </p:spPr>
        <p:txBody>
          <a:bodyPr wrap="square" rtlCol="0">
            <a:spAutoFit/>
          </a:bodyPr>
          <a:lstStyle/>
          <a:p>
            <a:pPr defTabSz="914400"/>
            <a:r>
              <a:rPr lang="ja-JP" altLang="en-US" sz="1100" dirty="0" smtClean="0">
                <a:latin typeface="HG丸ｺﾞｼｯｸM-PRO" panose="020F0600000000000000" pitchFamily="50" charset="-128"/>
                <a:ea typeface="HG丸ｺﾞｼｯｸM-PRO" panose="020F0600000000000000" pitchFamily="50" charset="-128"/>
              </a:rPr>
              <a:t>事業に移行</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79542"/>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ja-JP" altLang="en-US" sz="1200" dirty="0" smtClean="0">
                <a:solidFill>
                  <a:schemeClr val="tx1"/>
                </a:solidFill>
              </a:rPr>
              <a:t>訪問看護、福祉用具等</a:t>
            </a:r>
          </a:p>
        </p:txBody>
      </p:sp>
      <p:sp>
        <p:nvSpPr>
          <p:cNvPr id="28" name="角丸四角形 27"/>
          <p:cNvSpPr/>
          <p:nvPr/>
        </p:nvSpPr>
        <p:spPr>
          <a:xfrm>
            <a:off x="2476379"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200" dirty="0" smtClean="0">
                <a:solidFill>
                  <a:schemeClr val="tx1"/>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32" name="テキスト ボックス 31"/>
          <p:cNvSpPr txBox="1"/>
          <p:nvPr/>
        </p:nvSpPr>
        <p:spPr>
          <a:xfrm>
            <a:off x="4800785" y="2631888"/>
            <a:ext cx="360039" cy="646331"/>
          </a:xfrm>
          <a:prstGeom prst="rect">
            <a:avLst/>
          </a:prstGeom>
          <a:noFill/>
        </p:spPr>
        <p:txBody>
          <a:bodyPr wrap="square"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多様化</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59" y="5740696"/>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任意事業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r>
              <a:rPr lang="ja-JP" altLang="en-US" sz="1100" dirty="0" smtClean="0">
                <a:solidFill>
                  <a:schemeClr val="tx1"/>
                </a:solidFill>
              </a:rPr>
              <a:t>○ 介護</a:t>
            </a:r>
            <a:r>
              <a:rPr lang="ja-JP" altLang="en-US" sz="1100" dirty="0">
                <a:solidFill>
                  <a:schemeClr val="tx1"/>
                </a:solidFill>
              </a:rPr>
              <a:t>給付費</a:t>
            </a:r>
            <a:r>
              <a:rPr lang="ja-JP" altLang="en-US" sz="1100" dirty="0" smtClean="0">
                <a:solidFill>
                  <a:schemeClr val="tx1"/>
                </a:solidFill>
              </a:rPr>
              <a:t>適正化事業</a:t>
            </a:r>
            <a:endParaRPr lang="en-US" altLang="ja-JP" sz="1100" dirty="0" smtClean="0">
              <a:solidFill>
                <a:schemeClr val="tx1"/>
              </a:solidFill>
            </a:endParaRPr>
          </a:p>
          <a:p>
            <a:pPr defTabSz="914400"/>
            <a:r>
              <a:rPr lang="ja-JP" altLang="en-US" sz="1100" dirty="0" smtClean="0">
                <a:solidFill>
                  <a:schemeClr val="tx1"/>
                </a:solidFill>
              </a:rPr>
              <a:t>○ 家族介護支援事業</a:t>
            </a:r>
            <a:endParaRPr lang="en-US" altLang="ja-JP" sz="1100" dirty="0" smtClean="0">
              <a:solidFill>
                <a:schemeClr val="tx1"/>
              </a:solidFill>
            </a:endParaRPr>
          </a:p>
          <a:p>
            <a:pPr defTabSz="914400"/>
            <a:r>
              <a:rPr lang="ja-JP" altLang="en-US" sz="1100" dirty="0" smtClean="0">
                <a:solidFill>
                  <a:schemeClr val="tx1"/>
                </a:solidFill>
              </a:rPr>
              <a:t>○ その他の事業</a:t>
            </a:r>
            <a:endParaRPr lang="ja-JP" altLang="en-US"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83" y="2996952"/>
            <a:ext cx="2816775"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52" name="正方形/長方形 51"/>
          <p:cNvSpPr/>
          <p:nvPr/>
        </p:nvSpPr>
        <p:spPr>
          <a:xfrm>
            <a:off x="944374" y="2140604"/>
            <a:ext cx="389140" cy="4464092"/>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4" name="正方形/長方形 53"/>
          <p:cNvSpPr/>
          <p:nvPr/>
        </p:nvSpPr>
        <p:spPr>
          <a:xfrm>
            <a:off x="9388844" y="1697523"/>
            <a:ext cx="353764" cy="4907173"/>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5" name="正方形/長方形 54"/>
          <p:cNvSpPr/>
          <p:nvPr/>
        </p:nvSpPr>
        <p:spPr>
          <a:xfrm>
            <a:off x="944385"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介護給付 </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介護</a:t>
            </a: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給付</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01" y="527853"/>
            <a:ext cx="9852321" cy="6167929"/>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a:solidFill>
                <a:schemeClr val="tx1"/>
              </a:solidFill>
            </a:endParaRPr>
          </a:p>
        </p:txBody>
      </p:sp>
      <p:sp>
        <p:nvSpPr>
          <p:cNvPr id="34" name="テキスト ボックス 33"/>
          <p:cNvSpPr txBox="1"/>
          <p:nvPr/>
        </p:nvSpPr>
        <p:spPr>
          <a:xfrm>
            <a:off x="2073947" y="454159"/>
            <a:ext cx="769441" cy="184666"/>
          </a:xfrm>
          <a:prstGeom prst="rect">
            <a:avLst/>
          </a:prstGeom>
          <a:solidFill>
            <a:schemeClr val="bg1"/>
          </a:solidFill>
        </p:spPr>
        <p:txBody>
          <a:bodyPr wrap="none" lIns="0" tIns="0" rIns="0" bIns="0"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改正前</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20" y="469548"/>
            <a:ext cx="769441" cy="184666"/>
          </a:xfrm>
          <a:prstGeom prst="rect">
            <a:avLst/>
          </a:prstGeom>
          <a:solidFill>
            <a:schemeClr val="bg1"/>
          </a:solidFill>
        </p:spPr>
        <p:txBody>
          <a:bodyPr wrap="none" lIns="0" tIns="0" rIns="0" bIns="0" rtlCol="0" anchor="ctr">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改正後</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90148" y="475157"/>
            <a:ext cx="1001384" cy="187285"/>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defTabSz="914400"/>
            <a:r>
              <a:rPr lang="ja-JP" altLang="en-US" sz="1100" dirty="0" smtClean="0">
                <a:solidFill>
                  <a:schemeClr val="tx1"/>
                </a:solidFill>
              </a:rPr>
              <a:t>介護保険制度</a:t>
            </a:r>
            <a:endParaRPr lang="ja-JP" altLang="en-US" sz="1100" dirty="0">
              <a:solidFill>
                <a:schemeClr val="tx1"/>
              </a:solidFill>
            </a:endParaRPr>
          </a:p>
        </p:txBody>
      </p:sp>
      <p:sp>
        <p:nvSpPr>
          <p:cNvPr id="38" name="テキスト ボックス 37"/>
          <p:cNvSpPr txBox="1"/>
          <p:nvPr/>
        </p:nvSpPr>
        <p:spPr>
          <a:xfrm>
            <a:off x="4450192" y="2014813"/>
            <a:ext cx="999118" cy="430887"/>
          </a:xfrm>
          <a:prstGeom prst="rect">
            <a:avLst/>
          </a:prstGeom>
          <a:noFill/>
          <a:ln w="9525" cmpd="sng">
            <a:noFill/>
          </a:ln>
        </p:spPr>
        <p:txBody>
          <a:bodyPr wrap="square" rtlCol="0">
            <a:spAutoFit/>
          </a:bodyPr>
          <a:lstStyle/>
          <a:p>
            <a:pPr defTabSz="914400"/>
            <a:r>
              <a:rPr lang="ja-JP" altLang="en-US" sz="1050" dirty="0" smtClean="0">
                <a:latin typeface="HG丸ｺﾞｼｯｸM-PRO" panose="020F0600000000000000" pitchFamily="50" charset="-128"/>
                <a:ea typeface="HG丸ｺﾞｼｯｸM-PRO" panose="020F0600000000000000" pitchFamily="50" charset="-128"/>
              </a:rPr>
              <a:t>全市町村で実施</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2"/>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4400"/>
            <a:r>
              <a:rPr lang="ja-JP" altLang="en-US" b="1" dirty="0" smtClean="0">
                <a:solidFill>
                  <a:schemeClr val="tx1"/>
                </a:solidFill>
                <a:latin typeface="+mn-ea"/>
              </a:rPr>
              <a:t>地域支援事業の全体像</a:t>
            </a:r>
            <a:endParaRPr lang="ja-JP" altLang="en-US" b="1" dirty="0">
              <a:solidFill>
                <a:schemeClr val="tx1"/>
              </a:solidFill>
              <a:latin typeface="+mn-ea"/>
            </a:endParaRPr>
          </a:p>
        </p:txBody>
      </p:sp>
      <p:sp>
        <p:nvSpPr>
          <p:cNvPr id="24" name="テキスト ボックス 23"/>
          <p:cNvSpPr txBox="1"/>
          <p:nvPr/>
        </p:nvSpPr>
        <p:spPr>
          <a:xfrm>
            <a:off x="4328931" y="969334"/>
            <a:ext cx="1394339" cy="246221"/>
          </a:xfrm>
          <a:prstGeom prst="rect">
            <a:avLst/>
          </a:prstGeom>
          <a:noFill/>
          <a:ln w="9525" cmpd="sng">
            <a:noFill/>
          </a:ln>
        </p:spPr>
        <p:txBody>
          <a:bodyPr wrap="square" rtlCol="0">
            <a:spAutoFit/>
          </a:bodyPr>
          <a:lstStyle/>
          <a:p>
            <a:pPr defTabSz="914400"/>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改正前</a:t>
            </a:r>
            <a:r>
              <a:rPr lang="ja-JP" altLang="en-US" sz="1000" dirty="0" smtClean="0">
                <a:latin typeface="HG丸ｺﾞｼｯｸM-PRO" panose="020F0600000000000000" pitchFamily="50" charset="-128"/>
                <a:ea typeface="HG丸ｺﾞｼｯｸM-PRO" panose="020F0600000000000000" pitchFamily="50" charset="-128"/>
              </a:rPr>
              <a:t>と同様</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8455" y="6669360"/>
            <a:ext cx="5165839" cy="261610"/>
          </a:xfrm>
          <a:prstGeom prst="rect">
            <a:avLst/>
          </a:prstGeom>
          <a:noFill/>
        </p:spPr>
        <p:txBody>
          <a:bodyPr wrap="square" rtlCol="0">
            <a:spAutoFit/>
          </a:bodyPr>
          <a:lstStyle/>
          <a:p>
            <a:r>
              <a:rPr kumimoji="1" lang="en-US" altLang="ja-JP" sz="1100" dirty="0" smtClean="0">
                <a:solidFill>
                  <a:srgbClr val="FF0000"/>
                </a:solidFill>
              </a:rPr>
              <a:t>※</a:t>
            </a:r>
            <a:r>
              <a:rPr kumimoji="1" lang="ja-JP" altLang="en-US" sz="1100" dirty="0" smtClean="0">
                <a:solidFill>
                  <a:srgbClr val="FF0000"/>
                </a:solidFill>
              </a:rPr>
              <a:t>厚生労働省資料を一部改変</a:t>
            </a:r>
            <a:endParaRPr kumimoji="1" lang="ja-JP" altLang="en-US" sz="1100" dirty="0">
              <a:solidFill>
                <a:srgbClr val="FF0000"/>
              </a:solidFill>
            </a:endParaRPr>
          </a:p>
        </p:txBody>
      </p:sp>
    </p:spTree>
    <p:extLst>
      <p:ext uri="{BB962C8B-B14F-4D97-AF65-F5344CB8AC3E}">
        <p14:creationId xmlns:p14="http://schemas.microsoft.com/office/powerpoint/2010/main" val="424342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13"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08"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1"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376"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47"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23" y="4044176"/>
            <a:ext cx="1064647" cy="514070"/>
          </a:xfrm>
          <a:prstGeom prst="rect">
            <a:avLst/>
          </a:prstGeom>
          <a:noFill/>
        </p:spPr>
      </p:pic>
      <p:sp>
        <p:nvSpPr>
          <p:cNvPr id="24" name="角丸四角形 23"/>
          <p:cNvSpPr/>
          <p:nvPr/>
        </p:nvSpPr>
        <p:spPr>
          <a:xfrm>
            <a:off x="34"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2"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latin typeface="Calibri"/>
              </a:rPr>
              <a:t>生活支援・介護予防サービスの充実と高齢者の社会参加</a:t>
            </a:r>
            <a:endParaRPr lang="ja-JP" altLang="en-US" sz="2400" b="1" dirty="0">
              <a:solidFill>
                <a:prstClr val="black"/>
              </a:solidFill>
              <a:latin typeface="Calibri"/>
            </a:endParaRPr>
          </a:p>
        </p:txBody>
      </p:sp>
      <p:sp>
        <p:nvSpPr>
          <p:cNvPr id="27" name="スライド番号プレースホルダ 2"/>
          <p:cNvSpPr txBox="1">
            <a:spLocks/>
          </p:cNvSpPr>
          <p:nvPr/>
        </p:nvSpPr>
        <p:spPr>
          <a:xfrm>
            <a:off x="9283950" y="6525344"/>
            <a:ext cx="573033" cy="365917"/>
          </a:xfrm>
          <a:prstGeom prst="rect">
            <a:avLst/>
          </a:prstGeom>
        </p:spPr>
        <p:txBody>
          <a:bodyPr vert="horz" lIns="91440" tIns="45720" rIns="91440" bIns="45720" rtlCol="0" anchor="ctr"/>
          <a:lstStyle/>
          <a:p>
            <a:pPr algn="r">
              <a:defRPr/>
            </a:pPr>
            <a:fld id="{D4C4FD99-15B3-4E30-9B68-838ECD6012DF}" type="slidenum">
              <a:rPr lang="ja-JP" altLang="en-US" smtClean="0">
                <a:solidFill>
                  <a:prstClr val="black"/>
                </a:solidFill>
              </a:rPr>
              <a:pPr algn="r">
                <a:defRPr/>
              </a:pPr>
              <a:t>6</a:t>
            </a:fld>
            <a:endParaRPr lang="ja-JP" altLang="en-US" dirty="0">
              <a:solidFill>
                <a:prstClr val="black"/>
              </a:solidFill>
            </a:endParaRPr>
          </a:p>
        </p:txBody>
      </p:sp>
    </p:spTree>
    <p:extLst>
      <p:ext uri="{BB962C8B-B14F-4D97-AF65-F5344CB8AC3E}">
        <p14:creationId xmlns:p14="http://schemas.microsoft.com/office/powerpoint/2010/main" val="120981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9" name="グラフ 10"/>
          <p:cNvGraphicFramePr>
            <a:graphicFrameLocks/>
          </p:cNvGraphicFramePr>
          <p:nvPr>
            <p:extLst>
              <p:ext uri="{D42A27DB-BD31-4B8C-83A1-F6EECF244321}">
                <p14:modId xmlns:p14="http://schemas.microsoft.com/office/powerpoint/2010/main" val="121590497"/>
              </p:ext>
            </p:extLst>
          </p:nvPr>
        </p:nvGraphicFramePr>
        <p:xfrm>
          <a:off x="6177739" y="2251693"/>
          <a:ext cx="3749890" cy="2835275"/>
        </p:xfrm>
        <a:graphic>
          <a:graphicData uri="http://schemas.openxmlformats.org/presentationml/2006/ole">
            <mc:AlternateContent xmlns:mc="http://schemas.openxmlformats.org/markup-compatibility/2006">
              <mc:Choice xmlns:v="urn:schemas-microsoft-com:vml" Requires="v">
                <p:oleObj spid="_x0000_s1026" name="Worksheet" r:id="rId5" imgW="3752816" imgH="2838585" progId="Excel.Sheet.8">
                  <p:embed/>
                </p:oleObj>
              </mc:Choice>
              <mc:Fallback>
                <p:oleObj name="Worksheet" r:id="rId5" imgW="3752816" imgH="283858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739" y="2251693"/>
                        <a:ext cx="3749890"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正方形/長方形 11"/>
          <p:cNvSpPr/>
          <p:nvPr/>
        </p:nvSpPr>
        <p:spPr>
          <a:xfrm>
            <a:off x="0" y="791"/>
            <a:ext cx="9910764"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介護予防事業の概要</a:t>
            </a:r>
          </a:p>
        </p:txBody>
      </p:sp>
      <p:sp>
        <p:nvSpPr>
          <p:cNvPr id="15" name="Rectangle 4" descr="20%"/>
          <p:cNvSpPr>
            <a:spLocks noChangeArrowheads="1"/>
          </p:cNvSpPr>
          <p:nvPr/>
        </p:nvSpPr>
        <p:spPr bwMode="auto">
          <a:xfrm>
            <a:off x="198254" y="523565"/>
            <a:ext cx="9509560" cy="1804749"/>
          </a:xfrm>
          <a:prstGeom prst="roundRect">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0" rIns="91424" bIns="0" anchor="ctr">
            <a:noAutofit/>
          </a:bodyPr>
          <a:lstStyle/>
          <a:p>
            <a:pPr defTabSz="912813"/>
            <a:r>
              <a:rPr lang="ja-JP" altLang="en-US" sz="1500" dirty="0" smtClean="0">
                <a:solidFill>
                  <a:srgbClr val="000000"/>
                </a:solidFill>
                <a:latin typeface="HG丸ｺﾞｼｯｸM-PRO" pitchFamily="50" charset="-128"/>
                <a:ea typeface="HG丸ｺﾞｼｯｸM-PRO" pitchFamily="50" charset="-128"/>
              </a:rPr>
              <a:t>○ </a:t>
            </a:r>
            <a:r>
              <a:rPr lang="ja-JP" altLang="en-US" sz="1500" dirty="0" smtClean="0">
                <a:solidFill>
                  <a:srgbClr val="000000"/>
                </a:solidFill>
                <a:latin typeface="HG丸ｺﾞｼｯｸM-PRO" pitchFamily="50" charset="-128"/>
                <a:ea typeface="HG丸ｺﾞｼｯｸM-PRO" pitchFamily="50" charset="-128"/>
                <a:cs typeface="Times New Roman" pitchFamily="18" charset="0"/>
              </a:rPr>
              <a:t>介護</a:t>
            </a:r>
            <a:r>
              <a:rPr lang="ja-JP" altLang="en-US" sz="1500" dirty="0">
                <a:solidFill>
                  <a:srgbClr val="000000"/>
                </a:solidFill>
                <a:latin typeface="HG丸ｺﾞｼｯｸM-PRO" pitchFamily="50" charset="-128"/>
                <a:ea typeface="HG丸ｺﾞｼｯｸM-PRO" pitchFamily="50" charset="-128"/>
                <a:cs typeface="Times New Roman" pitchFamily="18" charset="0"/>
              </a:rPr>
              <a:t>予防事業は介護保険法第１１５条の</a:t>
            </a:r>
            <a:r>
              <a:rPr lang="ja-JP" altLang="en-US" sz="1500" dirty="0" smtClean="0">
                <a:solidFill>
                  <a:srgbClr val="000000"/>
                </a:solidFill>
                <a:latin typeface="HG丸ｺﾞｼｯｸM-PRO" pitchFamily="50" charset="-128"/>
                <a:ea typeface="HG丸ｺﾞｼｯｸM-PRO" pitchFamily="50" charset="-128"/>
                <a:cs typeface="Times New Roman" pitchFamily="18" charset="0"/>
              </a:rPr>
              <a:t>４５の</a:t>
            </a:r>
            <a:r>
              <a:rPr lang="ja-JP" altLang="en-US" sz="1500" dirty="0">
                <a:solidFill>
                  <a:srgbClr val="000000"/>
                </a:solidFill>
                <a:latin typeface="HG丸ｺﾞｼｯｸM-PRO" pitchFamily="50" charset="-128"/>
                <a:ea typeface="HG丸ｺﾞｼｯｸM-PRO" pitchFamily="50" charset="-128"/>
                <a:cs typeface="Times New Roman" pitchFamily="18" charset="0"/>
              </a:rPr>
              <a:t>規定により、</a:t>
            </a:r>
            <a:r>
              <a:rPr lang="ja-JP" altLang="en-US" sz="1500" u="sng" dirty="0">
                <a:solidFill>
                  <a:srgbClr val="000000"/>
                </a:solidFill>
                <a:latin typeface="HG丸ｺﾞｼｯｸM-PRO" pitchFamily="50" charset="-128"/>
                <a:ea typeface="HG丸ｺﾞｼｯｸM-PRO" pitchFamily="50" charset="-128"/>
                <a:cs typeface="Times New Roman" pitchFamily="18" charset="0"/>
              </a:rPr>
              <a:t>市町村に実施が義務付けられている</a:t>
            </a:r>
            <a:r>
              <a:rPr lang="ja-JP" altLang="en-US" sz="1500" dirty="0">
                <a:solidFill>
                  <a:srgbClr val="000000"/>
                </a:solidFill>
                <a:latin typeface="HG丸ｺﾞｼｯｸM-PRO" pitchFamily="50" charset="-128"/>
                <a:ea typeface="HG丸ｺﾞｼｯｸM-PRO" pitchFamily="50" charset="-128"/>
                <a:cs typeface="Times New Roman" pitchFamily="18" charset="0"/>
              </a:rPr>
              <a:t>。</a:t>
            </a:r>
            <a:endParaRPr lang="en-US" altLang="ja-JP" sz="1500" dirty="0">
              <a:solidFill>
                <a:srgbClr val="000000"/>
              </a:solidFill>
              <a:latin typeface="HG丸ｺﾞｼｯｸM-PRO" pitchFamily="50" charset="-128"/>
              <a:ea typeface="HG丸ｺﾞｼｯｸM-PRO" pitchFamily="50" charset="-128"/>
              <a:cs typeface="Times New Roman" pitchFamily="18" charset="0"/>
            </a:endParaRPr>
          </a:p>
          <a:p>
            <a:pPr marL="174625" indent="-174625" defTabSz="912813">
              <a:spcBef>
                <a:spcPts val="600"/>
              </a:spcBef>
            </a:pPr>
            <a:r>
              <a:rPr lang="ja-JP" altLang="en-US" sz="1500" dirty="0" smtClean="0">
                <a:solidFill>
                  <a:srgbClr val="000000"/>
                </a:solidFill>
                <a:latin typeface="HG丸ｺﾞｼｯｸM-PRO" pitchFamily="50" charset="-128"/>
                <a:ea typeface="HG丸ｺﾞｼｯｸM-PRO" pitchFamily="50" charset="-128"/>
              </a:rPr>
              <a:t>○ 要介護</a:t>
            </a:r>
            <a:r>
              <a:rPr lang="ja-JP" altLang="en-US" sz="1500" dirty="0">
                <a:solidFill>
                  <a:srgbClr val="000000"/>
                </a:solidFill>
                <a:latin typeface="HG丸ｺﾞｼｯｸM-PRO" pitchFamily="50" charset="-128"/>
                <a:ea typeface="HG丸ｺﾞｼｯｸM-PRO" pitchFamily="50" charset="-128"/>
              </a:rPr>
              <a:t>状態等ではない高齢者に対して、心身の機能や生活機能の低下の予防又は悪化の防止の</a:t>
            </a:r>
            <a:r>
              <a:rPr lang="ja-JP" altLang="en-US" sz="1500" dirty="0" smtClean="0">
                <a:solidFill>
                  <a:srgbClr val="000000"/>
                </a:solidFill>
                <a:latin typeface="HG丸ｺﾞｼｯｸM-PRO" pitchFamily="50" charset="-128"/>
                <a:ea typeface="HG丸ｺﾞｼｯｸM-PRO" pitchFamily="50" charset="-128"/>
              </a:rPr>
              <a:t>ために</a:t>
            </a:r>
            <a:r>
              <a:rPr lang="ja-JP" altLang="en-US" sz="1500" dirty="0">
                <a:solidFill>
                  <a:srgbClr val="000000"/>
                </a:solidFill>
                <a:latin typeface="HG丸ｺﾞｼｯｸM-PRO" pitchFamily="50" charset="-128"/>
                <a:ea typeface="HG丸ｺﾞｼｯｸM-PRO" pitchFamily="50" charset="-128"/>
              </a:rPr>
              <a:t>必要な事業として、各市町村が実施。</a:t>
            </a:r>
            <a:endParaRPr lang="en-US" altLang="ja-JP" sz="1500" dirty="0">
              <a:solidFill>
                <a:srgbClr val="000000"/>
              </a:solidFill>
              <a:latin typeface="HG丸ｺﾞｼｯｸM-PRO" pitchFamily="50" charset="-128"/>
              <a:ea typeface="HG丸ｺﾞｼｯｸM-PRO" pitchFamily="50" charset="-128"/>
            </a:endParaRPr>
          </a:p>
          <a:p>
            <a:pPr defTabSz="912813">
              <a:spcBef>
                <a:spcPts val="600"/>
              </a:spcBef>
            </a:pPr>
            <a:r>
              <a:rPr lang="ja-JP" altLang="en-US" sz="1500" dirty="0" smtClean="0">
                <a:solidFill>
                  <a:srgbClr val="000000"/>
                </a:solidFill>
                <a:latin typeface="HG丸ｺﾞｼｯｸM-PRO" pitchFamily="50" charset="-128"/>
                <a:ea typeface="HG丸ｺﾞｼｯｸM-PRO" pitchFamily="50" charset="-128"/>
              </a:rPr>
              <a:t>○ 介護</a:t>
            </a:r>
            <a:r>
              <a:rPr lang="ja-JP" altLang="en-US" sz="1500" dirty="0">
                <a:solidFill>
                  <a:srgbClr val="000000"/>
                </a:solidFill>
                <a:latin typeface="HG丸ｺﾞｼｯｸM-PRO" pitchFamily="50" charset="-128"/>
                <a:ea typeface="HG丸ｺﾞｼｯｸM-PRO" pitchFamily="50" charset="-128"/>
              </a:rPr>
              <a:t>予防事業は</a:t>
            </a:r>
            <a:r>
              <a:rPr lang="ja-JP" altLang="en-US" sz="1500" u="sng" dirty="0">
                <a:solidFill>
                  <a:srgbClr val="000000"/>
                </a:solidFill>
                <a:latin typeface="HG丸ｺﾞｼｯｸM-PRO" pitchFamily="50" charset="-128"/>
                <a:ea typeface="HG丸ｺﾞｼｯｸM-PRO" pitchFamily="50" charset="-128"/>
              </a:rPr>
              <a:t>介護給付見込み額の２％以内の額</a:t>
            </a:r>
            <a:r>
              <a:rPr lang="ja-JP" altLang="en-US" sz="1500" dirty="0">
                <a:solidFill>
                  <a:srgbClr val="000000"/>
                </a:solidFill>
                <a:latin typeface="HG丸ｺﾞｼｯｸM-PRO" pitchFamily="50" charset="-128"/>
                <a:ea typeface="HG丸ｺﾞｼｯｸM-PRO" pitchFamily="50" charset="-128"/>
              </a:rPr>
              <a:t>で実施（介護保険法施行令第３７条の１３）</a:t>
            </a:r>
            <a:endParaRPr lang="en-US" altLang="ja-JP" sz="1500" dirty="0">
              <a:solidFill>
                <a:srgbClr val="000000"/>
              </a:solidFill>
              <a:latin typeface="HG丸ｺﾞｼｯｸM-PRO" pitchFamily="50" charset="-128"/>
              <a:ea typeface="HG丸ｺﾞｼｯｸM-PRO" pitchFamily="50" charset="-128"/>
            </a:endParaRPr>
          </a:p>
          <a:p>
            <a:pPr defTabSz="912813">
              <a:spcBef>
                <a:spcPts val="600"/>
              </a:spcBef>
            </a:pPr>
            <a:r>
              <a:rPr lang="ja-JP" altLang="en-US" sz="1500" dirty="0">
                <a:solidFill>
                  <a:srgbClr val="000000"/>
                </a:solidFill>
                <a:latin typeface="HG丸ｺﾞｼｯｸM-PRO" pitchFamily="50" charset="-128"/>
                <a:ea typeface="HG丸ｺﾞｼｯｸM-PRO" pitchFamily="50" charset="-128"/>
              </a:rPr>
              <a:t>○ 平成</a:t>
            </a:r>
            <a:r>
              <a:rPr lang="ja-JP" altLang="en-US" sz="1500" dirty="0" smtClean="0">
                <a:solidFill>
                  <a:srgbClr val="000000"/>
                </a:solidFill>
                <a:latin typeface="HG丸ｺﾞｼｯｸM-PRO" pitchFamily="50" charset="-128"/>
                <a:ea typeface="HG丸ｺﾞｼｯｸM-PRO" pitchFamily="50" charset="-128"/>
              </a:rPr>
              <a:t>２５年度</a:t>
            </a:r>
            <a:r>
              <a:rPr lang="ja-JP" altLang="en-US" sz="1500" dirty="0">
                <a:solidFill>
                  <a:srgbClr val="000000"/>
                </a:solidFill>
                <a:latin typeface="HG丸ｺﾞｼｯｸM-PRO" pitchFamily="50" charset="-128"/>
                <a:ea typeface="HG丸ｺﾞｼｯｸM-PRO" pitchFamily="50" charset="-128"/>
              </a:rPr>
              <a:t>　</a:t>
            </a:r>
            <a:r>
              <a:rPr lang="ja-JP" altLang="en-US" sz="1500" u="sng" dirty="0">
                <a:solidFill>
                  <a:srgbClr val="000000"/>
                </a:solidFill>
                <a:latin typeface="HG丸ｺﾞｼｯｸM-PRO" pitchFamily="50" charset="-128"/>
                <a:ea typeface="HG丸ｺﾞｼｯｸM-PRO" pitchFamily="50" charset="-128"/>
              </a:rPr>
              <a:t>国費：</a:t>
            </a:r>
            <a:r>
              <a:rPr lang="ja-JP" altLang="en-US" sz="1500" u="sng" dirty="0" smtClean="0">
                <a:solidFill>
                  <a:prstClr val="black"/>
                </a:solidFill>
                <a:latin typeface="HG丸ｺﾞｼｯｸM-PRO" pitchFamily="50" charset="-128"/>
                <a:ea typeface="HG丸ｺﾞｼｯｸM-PRO" pitchFamily="50" charset="-128"/>
              </a:rPr>
              <a:t>１２４億円</a:t>
            </a:r>
            <a:r>
              <a:rPr lang="ja-JP" altLang="en-US" sz="1500" u="sng" dirty="0">
                <a:solidFill>
                  <a:prstClr val="black"/>
                </a:solidFill>
                <a:latin typeface="HG丸ｺﾞｼｯｸM-PRO" pitchFamily="50" charset="-128"/>
                <a:ea typeface="HG丸ｺﾞｼｯｸM-PRO" pitchFamily="50" charset="-128"/>
              </a:rPr>
              <a:t>　総事業費</a:t>
            </a:r>
            <a:r>
              <a:rPr lang="ja-JP" altLang="en-US" sz="1500" u="sng" dirty="0" smtClean="0">
                <a:solidFill>
                  <a:prstClr val="black"/>
                </a:solidFill>
                <a:latin typeface="HG丸ｺﾞｼｯｸM-PRO" pitchFamily="50" charset="-128"/>
                <a:ea typeface="HG丸ｺﾞｼｯｸM-PRO" pitchFamily="50" charset="-128"/>
              </a:rPr>
              <a:t>：４９６億円</a:t>
            </a:r>
            <a:r>
              <a:rPr lang="ja-JP" altLang="en-US" sz="1500" u="sng" dirty="0">
                <a:solidFill>
                  <a:prstClr val="black"/>
                </a:solidFill>
                <a:latin typeface="HG丸ｺﾞｼｯｸM-PRO" pitchFamily="50" charset="-128"/>
                <a:ea typeface="HG丸ｺﾞｼｯｸM-PRO" pitchFamily="50" charset="-128"/>
              </a:rPr>
              <a:t>　</a:t>
            </a:r>
            <a:r>
              <a:rPr lang="ja-JP" altLang="en-US" sz="1500" dirty="0">
                <a:solidFill>
                  <a:srgbClr val="000000"/>
                </a:solidFill>
                <a:latin typeface="HG丸ｺﾞｼｯｸM-PRO" pitchFamily="50" charset="-128"/>
                <a:ea typeface="HG丸ｺﾞｼｯｸM-PRO" pitchFamily="50" charset="-128"/>
              </a:rPr>
              <a:t> （介護保険法第１２２条の２）</a:t>
            </a:r>
            <a:endParaRPr lang="en-US" altLang="ja-JP" sz="1500" dirty="0">
              <a:solidFill>
                <a:srgbClr val="000000"/>
              </a:solidFill>
              <a:latin typeface="HG丸ｺﾞｼｯｸM-PRO" pitchFamily="50" charset="-128"/>
              <a:ea typeface="HG丸ｺﾞｼｯｸM-PRO" pitchFamily="50" charset="-128"/>
            </a:endParaRPr>
          </a:p>
          <a:p>
            <a:pPr algn="ctr" defTabSz="912813"/>
            <a:r>
              <a:rPr lang="ja-JP" altLang="en-US" sz="1600" dirty="0" smtClean="0">
                <a:solidFill>
                  <a:srgbClr val="000000"/>
                </a:solidFill>
                <a:latin typeface="HG丸ｺﾞｼｯｸM-PRO" pitchFamily="50" charset="-128"/>
                <a:ea typeface="HG丸ｺﾞｼｯｸM-PRO" pitchFamily="50" charset="-128"/>
              </a:rPr>
              <a:t>　　　　　　　　　　　</a:t>
            </a:r>
            <a:r>
              <a:rPr lang="ja-JP" altLang="en-US" sz="1600" dirty="0">
                <a:solidFill>
                  <a:srgbClr val="000000"/>
                </a:solidFill>
                <a:latin typeface="HG丸ｺﾞｼｯｸM-PRO" pitchFamily="50" charset="-128"/>
                <a:ea typeface="HG丸ｺﾞｼｯｸM-PRO" pitchFamily="50" charset="-128"/>
              </a:rPr>
              <a:t>　</a:t>
            </a:r>
            <a:r>
              <a:rPr lang="ja-JP" altLang="en-US" sz="1200" dirty="0">
                <a:solidFill>
                  <a:srgbClr val="000000"/>
                </a:solidFill>
                <a:latin typeface="HG丸ｺﾞｼｯｸM-PRO" pitchFamily="50" charset="-128"/>
                <a:ea typeface="HG丸ｺﾞｼｯｸM-PRO" pitchFamily="50" charset="-128"/>
              </a:rPr>
              <a:t>（国１／４、都道府県１／８、市町村１／８、保険料（１号２／１０、２号３／１０））</a:t>
            </a:r>
            <a:endParaRPr lang="en-US" altLang="ja-JP" sz="1200" dirty="0">
              <a:solidFill>
                <a:srgbClr val="000000"/>
              </a:solidFill>
              <a:latin typeface="HG丸ｺﾞｼｯｸM-PRO" pitchFamily="50" charset="-128"/>
              <a:ea typeface="HG丸ｺﾞｼｯｸM-PRO" pitchFamily="50" charset="-128"/>
            </a:endParaRPr>
          </a:p>
        </p:txBody>
      </p:sp>
      <p:sp>
        <p:nvSpPr>
          <p:cNvPr id="21" name="角丸四角形 20"/>
          <p:cNvSpPr/>
          <p:nvPr/>
        </p:nvSpPr>
        <p:spPr>
          <a:xfrm>
            <a:off x="198332" y="4581128"/>
            <a:ext cx="4130745" cy="360040"/>
          </a:xfrm>
          <a:prstGeom prst="round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lIns="91398" tIns="45698" rIns="91398" bIns="45698" anchor="ctr"/>
          <a:lstStyle/>
          <a:p>
            <a:pPr algn="ctr">
              <a:defRPr/>
            </a:pPr>
            <a:r>
              <a:rPr lang="ja-JP" altLang="en-US" b="1" dirty="0">
                <a:solidFill>
                  <a:prstClr val="black"/>
                </a:solidFill>
                <a:latin typeface="ＭＳ Ｐゴシック" pitchFamily="50" charset="-128"/>
              </a:rPr>
              <a:t>二次予防事業（旧：特定高齢者施策）</a:t>
            </a:r>
          </a:p>
        </p:txBody>
      </p:sp>
      <p:sp>
        <p:nvSpPr>
          <p:cNvPr id="22" name="角丸四角形 21"/>
          <p:cNvSpPr/>
          <p:nvPr/>
        </p:nvSpPr>
        <p:spPr>
          <a:xfrm>
            <a:off x="342278" y="2852738"/>
            <a:ext cx="5907496" cy="1584325"/>
          </a:xfrm>
          <a:prstGeom prst="roundRect">
            <a:avLst/>
          </a:prstGeom>
        </p:spPr>
        <p:style>
          <a:lnRef idx="1">
            <a:schemeClr val="accent1"/>
          </a:lnRef>
          <a:fillRef idx="2">
            <a:schemeClr val="accent1"/>
          </a:fillRef>
          <a:effectRef idx="1">
            <a:schemeClr val="accent1"/>
          </a:effectRef>
          <a:fontRef idx="minor">
            <a:schemeClr val="dk1"/>
          </a:fontRef>
        </p:style>
        <p:txBody>
          <a:bodyPr lIns="91398" tIns="45698" rIns="0" bIns="45698" anchor="ctr"/>
          <a:lstStyle/>
          <a:p>
            <a:pPr>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対象者</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高齢者全般</a:t>
            </a:r>
            <a:endParaRPr lang="en-US" altLang="ja-JP" sz="1500" dirty="0">
              <a:solidFill>
                <a:prstClr val="black"/>
              </a:solidFill>
              <a:latin typeface="HG丸ｺﾞｼｯｸM-PRO" pitchFamily="50" charset="-128"/>
              <a:ea typeface="HG丸ｺﾞｼｯｸM-PRO" pitchFamily="50" charset="-128"/>
            </a:endParaRPr>
          </a:p>
          <a:p>
            <a:pPr>
              <a:spcBef>
                <a:spcPts val="600"/>
              </a:spcBef>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事業内容</a:t>
            </a:r>
            <a:r>
              <a:rPr lang="en-US" altLang="ja-JP" sz="1500" dirty="0">
                <a:solidFill>
                  <a:prstClr val="black"/>
                </a:solidFill>
                <a:latin typeface="HG丸ｺﾞｼｯｸM-PRO" pitchFamily="50" charset="-128"/>
                <a:ea typeface="HG丸ｺﾞｼｯｸM-PRO" pitchFamily="50" charset="-128"/>
              </a:rPr>
              <a:t>】</a:t>
            </a:r>
          </a:p>
          <a:p>
            <a:pPr marL="174625">
              <a:defRPr/>
            </a:pPr>
            <a:r>
              <a:rPr lang="ja-JP" altLang="en-US" sz="1500" dirty="0">
                <a:solidFill>
                  <a:prstClr val="black"/>
                </a:solidFill>
                <a:latin typeface="HG丸ｺﾞｼｯｸM-PRO" pitchFamily="50" charset="-128"/>
                <a:ea typeface="HG丸ｺﾞｼｯｸM-PRO" pitchFamily="50" charset="-128"/>
              </a:rPr>
              <a:t>○ 介護予防普及啓発事業、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講演会、介護予防教室等の開催、啓発資材等の作成、配布等</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地域介護予防支援事業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ボランティア育成、自主グループ活動支援　等</a:t>
            </a:r>
            <a:endParaRPr lang="ja-JP" altLang="en-US" sz="1500" dirty="0">
              <a:solidFill>
                <a:prstClr val="black"/>
              </a:solidFill>
            </a:endParaRPr>
          </a:p>
        </p:txBody>
      </p:sp>
      <p:sp>
        <p:nvSpPr>
          <p:cNvPr id="20" name="角丸四角形 19"/>
          <p:cNvSpPr/>
          <p:nvPr/>
        </p:nvSpPr>
        <p:spPr>
          <a:xfrm>
            <a:off x="198332" y="2421241"/>
            <a:ext cx="4130745" cy="360039"/>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91398" tIns="45698" rIns="91398" bIns="45698" anchor="ctr"/>
          <a:lstStyle/>
          <a:p>
            <a:pPr algn="ctr">
              <a:defRPr/>
            </a:pPr>
            <a:r>
              <a:rPr lang="ja-JP" altLang="en-US" b="1" dirty="0">
                <a:solidFill>
                  <a:prstClr val="black"/>
                </a:solidFill>
              </a:rPr>
              <a:t>一次予防事業（旧：一般高齢者施策）</a:t>
            </a:r>
          </a:p>
        </p:txBody>
      </p:sp>
      <p:sp>
        <p:nvSpPr>
          <p:cNvPr id="23" name="角丸四角形 22"/>
          <p:cNvSpPr/>
          <p:nvPr/>
        </p:nvSpPr>
        <p:spPr>
          <a:xfrm>
            <a:off x="342272" y="5013521"/>
            <a:ext cx="9365542" cy="1655763"/>
          </a:xfrm>
          <a:prstGeom prst="roundRect">
            <a:avLst>
              <a:gd name="adj" fmla="val 14941"/>
            </a:avLst>
          </a:prstGeom>
          <a:solidFill>
            <a:srgbClr val="DFD8E8"/>
          </a:solidFill>
        </p:spPr>
        <p:style>
          <a:lnRef idx="1">
            <a:schemeClr val="accent3"/>
          </a:lnRef>
          <a:fillRef idx="2">
            <a:schemeClr val="accent3"/>
          </a:fillRef>
          <a:effectRef idx="1">
            <a:schemeClr val="accent3"/>
          </a:effectRef>
          <a:fontRef idx="minor">
            <a:schemeClr val="dk1"/>
          </a:fontRef>
        </p:style>
        <p:txBody>
          <a:bodyPr lIns="91398" tIns="45698" rIns="0" bIns="45698"/>
          <a:lstStyle/>
          <a:p>
            <a:pPr>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対象者</a:t>
            </a:r>
            <a:r>
              <a:rPr lang="en-US" altLang="ja-JP" sz="1500" baseline="30000" dirty="0">
                <a:solidFill>
                  <a:prstClr val="black"/>
                </a:solidFill>
                <a:latin typeface="HG丸ｺﾞｼｯｸM-PRO" pitchFamily="50" charset="-128"/>
                <a:ea typeface="HG丸ｺﾞｼｯｸM-PRO" pitchFamily="50" charset="-128"/>
              </a:rPr>
              <a:t> </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要介護状態等となるおそれのある高齢者（生活機能の低下等がみられる高齢者）</a:t>
            </a:r>
            <a:endParaRPr lang="en-US" altLang="ja-JP" sz="1500" baseline="30000" dirty="0">
              <a:solidFill>
                <a:prstClr val="black"/>
              </a:solidFill>
              <a:latin typeface="HG丸ｺﾞｼｯｸM-PRO" pitchFamily="50" charset="-128"/>
              <a:ea typeface="HG丸ｺﾞｼｯｸM-PRO" pitchFamily="50" charset="-128"/>
            </a:endParaRPr>
          </a:p>
          <a:p>
            <a:pPr>
              <a:spcBef>
                <a:spcPts val="600"/>
              </a:spcBef>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事業内容</a:t>
            </a:r>
            <a:r>
              <a:rPr lang="en-US" altLang="ja-JP" sz="1500" dirty="0">
                <a:solidFill>
                  <a:prstClr val="black"/>
                </a:solidFill>
                <a:latin typeface="HG丸ｺﾞｼｯｸM-PRO" pitchFamily="50" charset="-128"/>
                <a:ea typeface="HG丸ｺﾞｼｯｸM-PRO" pitchFamily="50" charset="-128"/>
              </a:rPr>
              <a:t>】</a:t>
            </a:r>
          </a:p>
          <a:p>
            <a:pPr marL="174625">
              <a:defRPr/>
            </a:pPr>
            <a:r>
              <a:rPr lang="ja-JP" altLang="en-US" sz="1500" dirty="0">
                <a:solidFill>
                  <a:prstClr val="black"/>
                </a:solidFill>
                <a:latin typeface="HG丸ｺﾞｼｯｸM-PRO" pitchFamily="50" charset="-128"/>
                <a:ea typeface="HG丸ｺﾞｼｯｸM-PRO" pitchFamily="50" charset="-128"/>
              </a:rPr>
              <a:t>○ 通所型介護予防事業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運動器の機能向上プログラム</a:t>
            </a:r>
            <a:r>
              <a:rPr lang="ja-JP" altLang="en-US" sz="1500" dirty="0" smtClean="0">
                <a:solidFill>
                  <a:prstClr val="black"/>
                </a:solidFill>
                <a:latin typeface="HG丸ｺﾞｼｯｸM-PRO" pitchFamily="50" charset="-128"/>
                <a:ea typeface="HG丸ｺﾞｼｯｸM-PRO" pitchFamily="50" charset="-128"/>
              </a:rPr>
              <a:t>、栄養改善プログラム、口腔機能の向上プログラム、複合プログラム 等</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訪問型介護予防事業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閉じこもり、うつ、認知機能低下への対応、通所が困難な高齢者への対応　等</a:t>
            </a:r>
          </a:p>
        </p:txBody>
      </p:sp>
      <p:sp>
        <p:nvSpPr>
          <p:cNvPr id="11" name="スライド番号プレースホルダ 10"/>
          <p:cNvSpPr>
            <a:spLocks noGrp="1"/>
          </p:cNvSpPr>
          <p:nvPr>
            <p:ph type="sldNum" sz="quarter" idx="11"/>
          </p:nvPr>
        </p:nvSpPr>
        <p:spPr/>
        <p:txBody>
          <a:bodyPr/>
          <a:lstStyle/>
          <a:p>
            <a:pPr>
              <a:defRPr/>
            </a:pPr>
            <a:fld id="{FAEFA39D-895C-489F-80D0-D082F690A0C0}" type="slidenum">
              <a:rPr lang="en-US" altLang="ja-JP" smtClean="0">
                <a:solidFill>
                  <a:srgbClr val="000000"/>
                </a:solidFill>
              </a:rPr>
              <a:pPr>
                <a:defRPr/>
              </a:pPr>
              <a:t>7</a:t>
            </a:fld>
            <a:endParaRPr lang="en-US" altLang="ja-JP">
              <a:solidFill>
                <a:srgbClr val="000000"/>
              </a:solidFill>
            </a:endParaRPr>
          </a:p>
        </p:txBody>
      </p:sp>
      <p:sp>
        <p:nvSpPr>
          <p:cNvPr id="10" name="スライド番号プレースホルダー 3"/>
          <p:cNvSpPr txBox="1">
            <a:spLocks/>
          </p:cNvSpPr>
          <p:nvPr/>
        </p:nvSpPr>
        <p:spPr>
          <a:xfrm>
            <a:off x="9487536" y="6492875"/>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7</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8070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91"/>
            <a:ext cx="9910764"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二次予防事業の実績の推移</a:t>
            </a:r>
          </a:p>
        </p:txBody>
      </p:sp>
      <p:graphicFrame>
        <p:nvGraphicFramePr>
          <p:cNvPr id="6" name="表 5"/>
          <p:cNvGraphicFramePr>
            <a:graphicFrameLocks noGrp="1"/>
          </p:cNvGraphicFramePr>
          <p:nvPr>
            <p:extLst>
              <p:ext uri="{D42A27DB-BD31-4B8C-83A1-F6EECF244321}">
                <p14:modId xmlns:p14="http://schemas.microsoft.com/office/powerpoint/2010/main" val="897281366"/>
              </p:ext>
            </p:extLst>
          </p:nvPr>
        </p:nvGraphicFramePr>
        <p:xfrm>
          <a:off x="702546" y="1256891"/>
          <a:ext cx="8719470" cy="4699523"/>
        </p:xfrm>
        <a:graphic>
          <a:graphicData uri="http://schemas.openxmlformats.org/drawingml/2006/table">
            <a:tbl>
              <a:tblPr firstRow="1" bandRow="1">
                <a:tableStyleId>{5940675A-B579-460E-94D1-54222C63F5DA}</a:tableStyleId>
              </a:tblPr>
              <a:tblGrid>
                <a:gridCol w="1012602"/>
                <a:gridCol w="1284478"/>
                <a:gridCol w="1284478"/>
                <a:gridCol w="1284478"/>
                <a:gridCol w="1284478"/>
                <a:gridCol w="1284478"/>
                <a:gridCol w="1284478"/>
              </a:tblGrid>
              <a:tr h="438032">
                <a:tc gridSpan="2">
                  <a:txBody>
                    <a:bodyPr/>
                    <a:lstStyle/>
                    <a:p>
                      <a:pPr algn="ctr"/>
                      <a:endParaRPr kumimoji="1" lang="ja-JP" altLang="en-US" dirty="0"/>
                    </a:p>
                  </a:txBody>
                  <a:tcPr marL="91484" marR="91484" anchor="ctr">
                    <a:solidFill>
                      <a:srgbClr val="99CCFF"/>
                    </a:solidFill>
                  </a:tcPr>
                </a:tc>
                <a:tc hMerge="1">
                  <a:txBody>
                    <a:bodyPr/>
                    <a:lstStyle/>
                    <a:p>
                      <a:pPr algn="ctr"/>
                      <a:endParaRPr kumimoji="1" lang="ja-JP" altLang="en-US" sz="1600" dirty="0"/>
                    </a:p>
                  </a:txBody>
                  <a:tcPr anchor="ct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高齢者人口に対する割合</a:t>
                      </a:r>
                      <a:endParaRPr lang="ja-JP" altLang="en-US" sz="1600" dirty="0">
                        <a:solidFill>
                          <a:schemeClr val="tx1"/>
                        </a:solidFill>
                      </a:endParaRPr>
                    </a:p>
                  </a:txBody>
                  <a:tcPr marL="91484" marR="91484" anchor="ctr">
                    <a:solidFill>
                      <a:srgbClr val="99CCFF"/>
                    </a:solidFill>
                  </a:tcPr>
                </a:tc>
                <a:tc hMerge="1">
                  <a:txBody>
                    <a:bodyPr/>
                    <a:lstStyle/>
                    <a:p>
                      <a:endParaRPr lang="ja-JP" altLang="en-US" dirty="0"/>
                    </a:p>
                  </a:txBody>
                  <a:tcPr/>
                </a:tc>
                <a:tc hMerge="1">
                  <a:txBody>
                    <a:bodyPr/>
                    <a:lstStyle/>
                    <a:p>
                      <a:endParaRPr kumimoji="1" lang="ja-JP" altLang="en-US"/>
                    </a:p>
                  </a:txBody>
                  <a:tcPr/>
                </a:tc>
                <a:tc hMerge="1">
                  <a:txBody>
                    <a:bodyPr/>
                    <a:lstStyle/>
                    <a:p>
                      <a:endParaRPr lang="ja-JP" altLang="en-US" dirty="0"/>
                    </a:p>
                  </a:txBody>
                  <a:tcPr/>
                </a:tc>
                <a:tc hMerge="1">
                  <a:txBody>
                    <a:bodyPr/>
                    <a:lstStyle/>
                    <a:p>
                      <a:endParaRPr lang="ja-JP" altLang="en-US" dirty="0"/>
                    </a:p>
                  </a:txBody>
                  <a:tcPr/>
                </a:tc>
              </a:tr>
              <a:tr h="843945">
                <a:tc>
                  <a:txBody>
                    <a:bodyPr/>
                    <a:lstStyle/>
                    <a:p>
                      <a:pPr algn="ctr"/>
                      <a:r>
                        <a:rPr kumimoji="1" lang="ja-JP" altLang="en-US" sz="1600" dirty="0" smtClean="0"/>
                        <a:t>年度</a:t>
                      </a:r>
                      <a:endParaRPr kumimoji="1" lang="ja-JP" altLang="en-US" sz="160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高齢者人口</a:t>
                      </a:r>
                      <a:r>
                        <a:rPr kumimoji="1" lang="en-US" altLang="ja-JP" sz="1200" baseline="30000" dirty="0" smtClean="0"/>
                        <a:t>*1</a:t>
                      </a:r>
                      <a:endParaRPr kumimoji="1" lang="ja-JP" altLang="en-US" sz="1200" baseline="30000" dirty="0" smtClean="0"/>
                    </a:p>
                    <a:p>
                      <a:pPr algn="ctr"/>
                      <a:r>
                        <a:rPr kumimoji="1" lang="ja-JP" altLang="en-US" sz="1200" dirty="0" smtClean="0"/>
                        <a:t>（人）</a:t>
                      </a:r>
                      <a:endParaRPr kumimoji="1" lang="ja-JP" altLang="en-US" sz="1200" dirty="0"/>
                    </a:p>
                  </a:txBody>
                  <a:tcPr marL="91484" marR="91484" anchor="ctr">
                    <a:solidFill>
                      <a:srgbClr val="99CCFF"/>
                    </a:solidFill>
                  </a:tcPr>
                </a:tc>
                <a:tc>
                  <a:txBody>
                    <a:bodyPr/>
                    <a:lstStyle/>
                    <a:p>
                      <a:pPr algn="ctr"/>
                      <a:r>
                        <a:rPr kumimoji="1" lang="ja-JP" altLang="en-US" sz="1100" dirty="0" smtClean="0"/>
                        <a:t>基本チェックリスト</a:t>
                      </a:r>
                      <a:endParaRPr kumimoji="1" lang="en-US" altLang="ja-JP" sz="1100" dirty="0" smtClean="0"/>
                    </a:p>
                    <a:p>
                      <a:pPr algn="ctr"/>
                      <a:r>
                        <a:rPr kumimoji="1" lang="ja-JP" altLang="en-US" sz="1100" dirty="0" smtClean="0"/>
                        <a:t>配布者</a:t>
                      </a:r>
                      <a:r>
                        <a:rPr kumimoji="1" lang="ja-JP" altLang="en-US" sz="1100" baseline="30000" dirty="0" smtClean="0"/>
                        <a:t>*</a:t>
                      </a:r>
                      <a:r>
                        <a:rPr kumimoji="1" lang="en-US" altLang="ja-JP" sz="1100" baseline="30000" dirty="0" smtClean="0"/>
                        <a:t>2</a:t>
                      </a:r>
                    </a:p>
                    <a:p>
                      <a:pPr algn="ctr"/>
                      <a:r>
                        <a:rPr kumimoji="1" lang="ja-JP" altLang="en-US" sz="1100" dirty="0" smtClean="0"/>
                        <a:t>（配布者数）</a:t>
                      </a:r>
                      <a:endParaRPr kumimoji="1" lang="en-US" altLang="ja-JP" sz="1200" dirty="0" smtClean="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基本チェックリスト</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回収者</a:t>
                      </a:r>
                      <a:r>
                        <a:rPr kumimoji="1" lang="ja-JP" altLang="en-US" sz="1100" baseline="30000" dirty="0" smtClean="0"/>
                        <a:t>*</a:t>
                      </a:r>
                      <a:r>
                        <a:rPr kumimoji="1" lang="en-US" altLang="ja-JP" sz="1100"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（回収者数）</a:t>
                      </a:r>
                      <a:endParaRPr kumimoji="1" lang="en-US" altLang="ja-JP" sz="1100" dirty="0" smtClean="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基本チェックリスト</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回収率</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回収者数／</a:t>
                      </a:r>
                      <a:endParaRPr kumimoji="1" lang="en-US" altLang="ja-JP" sz="105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配布者数（</a:t>
                      </a:r>
                      <a:r>
                        <a:rPr kumimoji="1" lang="en-US" altLang="ja-JP" sz="1050" dirty="0" smtClean="0"/>
                        <a:t>%</a:t>
                      </a:r>
                      <a:r>
                        <a:rPr kumimoji="1" lang="ja-JP" altLang="en-US" sz="1050" dirty="0" smtClean="0"/>
                        <a:t>）</a:t>
                      </a:r>
                      <a:endParaRPr kumimoji="1" lang="ja-JP" altLang="en-US" sz="105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二次予防事業</a:t>
                      </a:r>
                    </a:p>
                    <a:p>
                      <a:pPr algn="ctr"/>
                      <a:r>
                        <a:rPr kumimoji="1" lang="ja-JP" altLang="en-US" sz="1100" dirty="0" smtClean="0"/>
                        <a:t>対象者</a:t>
                      </a:r>
                      <a:r>
                        <a:rPr kumimoji="1" lang="ja-JP" altLang="en-US" sz="1100" baseline="30000" dirty="0" smtClean="0"/>
                        <a:t>*</a:t>
                      </a:r>
                      <a:r>
                        <a:rPr kumimoji="1" lang="en-US" altLang="ja-JP" sz="1100" baseline="30000" dirty="0" smtClean="0"/>
                        <a:t>4</a:t>
                      </a:r>
                    </a:p>
                    <a:p>
                      <a:pPr algn="ctr"/>
                      <a:r>
                        <a:rPr kumimoji="1" lang="ja-JP" altLang="en-US" sz="1100" dirty="0" smtClean="0"/>
                        <a:t>（対象者数）</a:t>
                      </a:r>
                      <a:endParaRPr kumimoji="1" lang="ja-JP" altLang="en-US" sz="110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二次予防事業</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参加者</a:t>
                      </a:r>
                      <a:r>
                        <a:rPr kumimoji="1" lang="ja-JP" altLang="en-US" sz="1100" baseline="30000" dirty="0" smtClean="0"/>
                        <a:t>*</a:t>
                      </a:r>
                      <a:r>
                        <a:rPr kumimoji="1" lang="en-US" altLang="ja-JP" sz="1100" baseline="30000" dirty="0" smtClean="0"/>
                        <a:t>5</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（参加者数）</a:t>
                      </a:r>
                      <a:endParaRPr kumimoji="1" lang="en-US" altLang="ja-JP" sz="1100" dirty="0" smtClean="0"/>
                    </a:p>
                  </a:txBody>
                  <a:tcPr marL="91484" marR="91484" anchor="ctr">
                    <a:solidFill>
                      <a:srgbClr val="99CCFF"/>
                    </a:solidFill>
                  </a:tcPr>
                </a:tc>
              </a:tr>
              <a:tr h="569591">
                <a:tc>
                  <a:txBody>
                    <a:bodyPr/>
                    <a:lstStyle/>
                    <a:p>
                      <a:pPr algn="ctr"/>
                      <a:r>
                        <a:rPr kumimoji="1" lang="en-US" altLang="ja-JP" sz="1600" dirty="0" smtClean="0"/>
                        <a:t>H18</a:t>
                      </a:r>
                      <a:endParaRPr kumimoji="1" lang="ja-JP" altLang="en-US" sz="1600" dirty="0"/>
                    </a:p>
                  </a:txBody>
                  <a:tcPr marL="91484" marR="91484" anchor="ctr">
                    <a:solidFill>
                      <a:srgbClr val="99CCFF"/>
                    </a:solidFill>
                  </a:tcPr>
                </a:tc>
                <a:tc>
                  <a:txBody>
                    <a:bodyPr/>
                    <a:lstStyle/>
                    <a:p>
                      <a:pPr algn="ctr"/>
                      <a:r>
                        <a:rPr kumimoji="1" lang="en-US" altLang="ja-JP" sz="1400" dirty="0" smtClean="0"/>
                        <a:t>26,761,472</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1484" marR="91484" anchor="ctr"/>
                </a:tc>
                <a:tc>
                  <a:txBody>
                    <a:bodyPr/>
                    <a:lstStyle/>
                    <a:p>
                      <a:pPr algn="ctr"/>
                      <a:r>
                        <a:rPr kumimoji="1" lang="en-US" altLang="ja-JP" sz="1400" dirty="0" smtClean="0"/>
                        <a:t>0.6%</a:t>
                      </a:r>
                    </a:p>
                    <a:p>
                      <a:pPr algn="ctr"/>
                      <a:r>
                        <a:rPr kumimoji="1" lang="ja-JP" altLang="en-US" sz="1200" dirty="0" smtClean="0"/>
                        <a:t>（ </a:t>
                      </a:r>
                      <a:r>
                        <a:rPr kumimoji="1" lang="en-US" altLang="ja-JP" sz="1200" dirty="0" smtClean="0"/>
                        <a:t>157,518</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0.2%</a:t>
                      </a:r>
                    </a:p>
                    <a:p>
                      <a:pPr algn="ctr"/>
                      <a:r>
                        <a:rPr kumimoji="1" lang="ja-JP" altLang="en-US" sz="1200" dirty="0" smtClean="0"/>
                        <a:t>（</a:t>
                      </a:r>
                      <a:r>
                        <a:rPr kumimoji="1" lang="en-US" altLang="ja-JP" sz="1200" dirty="0" smtClean="0"/>
                        <a:t>50,965</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H19</a:t>
                      </a:r>
                    </a:p>
                  </a:txBody>
                  <a:tcPr marL="91484" marR="91484" anchor="ctr">
                    <a:solidFill>
                      <a:srgbClr val="99CCFF"/>
                    </a:solidFill>
                  </a:tcPr>
                </a:tc>
                <a:tc>
                  <a:txBody>
                    <a:bodyPr/>
                    <a:lstStyle/>
                    <a:p>
                      <a:pPr algn="ctr"/>
                      <a:r>
                        <a:rPr kumimoji="1" lang="en-US" altLang="ja-JP" sz="1400" dirty="0" smtClean="0"/>
                        <a:t>27,487,395</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1484" marR="91484" anchor="ctr"/>
                </a:tc>
                <a:tc>
                  <a:txBody>
                    <a:bodyPr/>
                    <a:lstStyle/>
                    <a:p>
                      <a:pPr algn="ctr"/>
                      <a:r>
                        <a:rPr kumimoji="1" lang="en-US" altLang="ja-JP" sz="1400" dirty="0" smtClean="0"/>
                        <a:t>3.3%</a:t>
                      </a:r>
                    </a:p>
                    <a:p>
                      <a:pPr algn="ctr"/>
                      <a:r>
                        <a:rPr kumimoji="1" lang="ja-JP" altLang="en-US" sz="1200" dirty="0" smtClean="0"/>
                        <a:t>（ </a:t>
                      </a:r>
                      <a:r>
                        <a:rPr kumimoji="1" lang="en-US" altLang="ja-JP" sz="1200" dirty="0" smtClean="0"/>
                        <a:t>898,404</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0.4%</a:t>
                      </a:r>
                    </a:p>
                    <a:p>
                      <a:pPr algn="ctr"/>
                      <a:r>
                        <a:rPr kumimoji="1" lang="ja-JP" altLang="en-US" sz="1200" dirty="0" smtClean="0"/>
                        <a:t>（</a:t>
                      </a:r>
                      <a:r>
                        <a:rPr kumimoji="1" lang="en-US" altLang="ja-JP" sz="1200" dirty="0" smtClean="0"/>
                        <a:t>109,356</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H20 </a:t>
                      </a:r>
                    </a:p>
                  </a:txBody>
                  <a:tcPr marL="91484" marR="91484" anchor="ctr">
                    <a:solidFill>
                      <a:srgbClr val="99CCFF"/>
                    </a:solidFill>
                  </a:tcPr>
                </a:tc>
                <a:tc>
                  <a:txBody>
                    <a:bodyPr/>
                    <a:lstStyle/>
                    <a:p>
                      <a:pPr algn="ctr"/>
                      <a:r>
                        <a:rPr kumimoji="1" lang="en-US" altLang="ja-JP" sz="1400" dirty="0" smtClean="0"/>
                        <a:t>28,291,360</a:t>
                      </a:r>
                      <a:endParaRPr kumimoji="1" lang="ja-JP" altLang="en-US" sz="1400" dirty="0"/>
                    </a:p>
                  </a:txBody>
                  <a:tcPr marL="91484" marR="91484" anchor="ctr"/>
                </a:tc>
                <a:tc>
                  <a:txBody>
                    <a:bodyPr/>
                    <a:lstStyle/>
                    <a:p>
                      <a:pPr algn="ctr"/>
                      <a:r>
                        <a:rPr kumimoji="1" lang="en-US" altLang="ja-JP" sz="1400" dirty="0" smtClean="0"/>
                        <a:t>52.4%</a:t>
                      </a:r>
                    </a:p>
                    <a:p>
                      <a:pPr algn="ctr"/>
                      <a:r>
                        <a:rPr kumimoji="1" lang="ja-JP" altLang="en-US" sz="1200" dirty="0" smtClean="0"/>
                        <a:t>（</a:t>
                      </a:r>
                      <a:r>
                        <a:rPr kumimoji="1" lang="en-US" altLang="ja-JP" sz="1200" dirty="0" smtClean="0"/>
                        <a:t>14,827,663</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30.7</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8,694,702</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58.6%</a:t>
                      </a:r>
                      <a:endParaRPr kumimoji="1" lang="ja-JP" altLang="en-US" sz="1400" dirty="0"/>
                    </a:p>
                  </a:txBody>
                  <a:tcPr marL="91484" marR="91484" anchor="ctr"/>
                </a:tc>
                <a:tc>
                  <a:txBody>
                    <a:bodyPr/>
                    <a:lstStyle/>
                    <a:p>
                      <a:pPr algn="ctr"/>
                      <a:r>
                        <a:rPr kumimoji="1" lang="en-US" altLang="ja-JP" sz="1400" dirty="0" smtClean="0"/>
                        <a:t>3.7%</a:t>
                      </a:r>
                    </a:p>
                    <a:p>
                      <a:pPr algn="ctr"/>
                      <a:r>
                        <a:rPr kumimoji="1" lang="ja-JP" altLang="en-US" sz="1200" dirty="0" smtClean="0"/>
                        <a:t>（</a:t>
                      </a:r>
                      <a:r>
                        <a:rPr kumimoji="1" lang="en-US" altLang="ja-JP" sz="1200" dirty="0" smtClean="0"/>
                        <a:t>1,052,195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p>
                    <a:p>
                      <a:pPr algn="ctr"/>
                      <a:r>
                        <a:rPr kumimoji="1" lang="ja-JP" altLang="en-US" sz="1200" dirty="0" smtClean="0"/>
                        <a:t>（</a:t>
                      </a:r>
                      <a:r>
                        <a:rPr kumimoji="1" lang="en-US" altLang="ja-JP" sz="1200" dirty="0" smtClean="0"/>
                        <a:t>128,253</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H21 </a:t>
                      </a:r>
                      <a:endParaRPr kumimoji="1" lang="ja-JP" altLang="en-US" sz="1600" dirty="0"/>
                    </a:p>
                  </a:txBody>
                  <a:tcPr marL="91484" marR="91484" anchor="ctr">
                    <a:solidFill>
                      <a:srgbClr val="99CCFF"/>
                    </a:solidFill>
                  </a:tcPr>
                </a:tc>
                <a:tc>
                  <a:txBody>
                    <a:bodyPr/>
                    <a:lstStyle/>
                    <a:p>
                      <a:pPr algn="ctr"/>
                      <a:r>
                        <a:rPr kumimoji="1" lang="en-US" altLang="ja-JP" sz="1400" dirty="0" smtClean="0"/>
                        <a:t>28,933,063</a:t>
                      </a:r>
                      <a:endParaRPr kumimoji="1" lang="ja-JP" altLang="en-US" sz="1400" dirty="0"/>
                    </a:p>
                  </a:txBody>
                  <a:tcPr marL="91484" marR="91484" anchor="ctr"/>
                </a:tc>
                <a:tc>
                  <a:txBody>
                    <a:bodyPr/>
                    <a:lstStyle/>
                    <a:p>
                      <a:pPr algn="ctr"/>
                      <a:r>
                        <a:rPr kumimoji="1" lang="en-US" altLang="ja-JP" sz="1400" dirty="0" smtClean="0"/>
                        <a:t>52.2%</a:t>
                      </a:r>
                    </a:p>
                    <a:p>
                      <a:pPr algn="ctr"/>
                      <a:r>
                        <a:rPr kumimoji="1" lang="ja-JP" altLang="en-US" sz="1200" dirty="0" smtClean="0"/>
                        <a:t>（</a:t>
                      </a:r>
                      <a:r>
                        <a:rPr kumimoji="1" lang="en-US" altLang="ja-JP" sz="1200" dirty="0" smtClean="0"/>
                        <a:t>15,098,378</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30.1</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8,715,167</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57.7%</a:t>
                      </a:r>
                      <a:endParaRPr kumimoji="1" lang="ja-JP" altLang="en-US" sz="1400" dirty="0"/>
                    </a:p>
                  </a:txBody>
                  <a:tcPr marL="91484" marR="91484" anchor="ctr"/>
                </a:tc>
                <a:tc>
                  <a:txBody>
                    <a:bodyPr/>
                    <a:lstStyle/>
                    <a:p>
                      <a:pPr algn="ctr"/>
                      <a:r>
                        <a:rPr kumimoji="1" lang="en-US" altLang="ja-JP" sz="1400" dirty="0" smtClean="0"/>
                        <a:t>3.4</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984,795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143,205</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H22 </a:t>
                      </a:r>
                      <a:endParaRPr kumimoji="1" lang="ja-JP" altLang="en-US" sz="1600" dirty="0"/>
                    </a:p>
                  </a:txBody>
                  <a:tcPr marL="91484" marR="91484" anchor="ctr">
                    <a:solidFill>
                      <a:srgbClr val="99CCFF"/>
                    </a:solidFill>
                  </a:tcPr>
                </a:tc>
                <a:tc>
                  <a:txBody>
                    <a:bodyPr/>
                    <a:lstStyle/>
                    <a:p>
                      <a:pPr algn="ctr"/>
                      <a:r>
                        <a:rPr kumimoji="1" lang="en-US" altLang="ja-JP" sz="1400" dirty="0" smtClean="0"/>
                        <a:t>29,066,130</a:t>
                      </a:r>
                      <a:endParaRPr kumimoji="1" lang="ja-JP" altLang="en-US" sz="1400" dirty="0"/>
                    </a:p>
                  </a:txBody>
                  <a:tcPr marL="91484" marR="91484" anchor="ctr"/>
                </a:tc>
                <a:tc>
                  <a:txBody>
                    <a:bodyPr/>
                    <a:lstStyle/>
                    <a:p>
                      <a:pPr algn="ctr"/>
                      <a:r>
                        <a:rPr kumimoji="1" lang="en-US" altLang="ja-JP" sz="1400" dirty="0" smtClean="0"/>
                        <a:t>54.2%</a:t>
                      </a:r>
                    </a:p>
                    <a:p>
                      <a:pPr algn="ctr"/>
                      <a:r>
                        <a:rPr kumimoji="1" lang="ja-JP" altLang="en-US" sz="1200" dirty="0" smtClean="0"/>
                        <a:t>（</a:t>
                      </a:r>
                      <a:r>
                        <a:rPr kumimoji="1" lang="en-US" altLang="ja-JP" sz="1200" dirty="0" smtClean="0"/>
                        <a:t>15,754,629</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29.7%</a:t>
                      </a:r>
                    </a:p>
                    <a:p>
                      <a:pPr algn="ctr"/>
                      <a:r>
                        <a:rPr kumimoji="1" lang="ja-JP" altLang="en-US" sz="1200" dirty="0" smtClean="0"/>
                        <a:t>（ </a:t>
                      </a:r>
                      <a:r>
                        <a:rPr kumimoji="1" lang="en-US" altLang="ja-JP" sz="1200" dirty="0" smtClean="0"/>
                        <a:t>8,627,751</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54.8%</a:t>
                      </a:r>
                      <a:endParaRPr kumimoji="1" lang="ja-JP" altLang="en-US" sz="1400" dirty="0"/>
                    </a:p>
                  </a:txBody>
                  <a:tcPr marL="91484" marR="91484" anchor="ctr"/>
                </a:tc>
                <a:tc>
                  <a:txBody>
                    <a:bodyPr/>
                    <a:lstStyle/>
                    <a:p>
                      <a:pPr algn="ctr"/>
                      <a:r>
                        <a:rPr kumimoji="1" lang="en-US" altLang="ja-JP" sz="1400" dirty="0" smtClean="0"/>
                        <a:t>4.2</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1,227,956</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155,044</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H23</a:t>
                      </a:r>
                      <a:endParaRPr kumimoji="1" lang="ja-JP" altLang="en-US" sz="1600" dirty="0"/>
                    </a:p>
                  </a:txBody>
                  <a:tcPr marL="91484" marR="91484" anchor="ctr">
                    <a:solidFill>
                      <a:srgbClr val="99CCFF"/>
                    </a:solidFill>
                  </a:tcPr>
                </a:tc>
                <a:tc>
                  <a:txBody>
                    <a:bodyPr/>
                    <a:lstStyle/>
                    <a:p>
                      <a:pPr algn="ctr"/>
                      <a:r>
                        <a:rPr kumimoji="1" lang="en-US" altLang="ja-JP" sz="1400" dirty="0" smtClean="0"/>
                        <a:t>29,748,674</a:t>
                      </a:r>
                      <a:endParaRPr kumimoji="1" lang="ja-JP" altLang="en-US" sz="1400" dirty="0"/>
                    </a:p>
                  </a:txBody>
                  <a:tcPr marL="91484" marR="91484" anchor="ctr"/>
                </a:tc>
                <a:tc>
                  <a:txBody>
                    <a:bodyPr/>
                    <a:lstStyle/>
                    <a:p>
                      <a:pPr algn="ctr"/>
                      <a:r>
                        <a:rPr kumimoji="1" lang="en-US" altLang="ja-JP" sz="1400" dirty="0" smtClean="0"/>
                        <a:t>55.8%</a:t>
                      </a:r>
                    </a:p>
                    <a:p>
                      <a:pPr algn="ctr"/>
                      <a:r>
                        <a:rPr kumimoji="1" lang="ja-JP" altLang="en-US" sz="1200" dirty="0" smtClean="0"/>
                        <a:t>（</a:t>
                      </a:r>
                      <a:r>
                        <a:rPr kumimoji="1" lang="en-US" altLang="ja-JP" sz="1200" dirty="0" smtClean="0"/>
                        <a:t>16,586,054</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34.9%</a:t>
                      </a:r>
                    </a:p>
                    <a:p>
                      <a:pPr algn="ctr"/>
                      <a:r>
                        <a:rPr kumimoji="1" lang="ja-JP" altLang="en-US" sz="1200" dirty="0" smtClean="0"/>
                        <a:t>（</a:t>
                      </a:r>
                      <a:r>
                        <a:rPr kumimoji="1" lang="en-US" altLang="ja-JP" sz="1200" dirty="0" smtClean="0"/>
                        <a:t>10,391,259</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62.6%</a:t>
                      </a:r>
                      <a:endParaRPr kumimoji="1" lang="ja-JP" altLang="en-US" sz="1400" dirty="0"/>
                    </a:p>
                  </a:txBody>
                  <a:tcPr marL="91484" marR="91484" anchor="ctr"/>
                </a:tc>
                <a:tc>
                  <a:txBody>
                    <a:bodyPr/>
                    <a:lstStyle/>
                    <a:p>
                      <a:pPr algn="ctr"/>
                      <a:r>
                        <a:rPr kumimoji="1" lang="en-US" altLang="ja-JP" sz="1400" dirty="0" smtClean="0"/>
                        <a:t>9.4%</a:t>
                      </a:r>
                    </a:p>
                    <a:p>
                      <a:pPr algn="ctr"/>
                      <a:r>
                        <a:rPr kumimoji="1" lang="ja-JP" altLang="en-US" sz="1200" dirty="0" smtClean="0"/>
                        <a:t>（</a:t>
                      </a:r>
                      <a:r>
                        <a:rPr kumimoji="1" lang="en-US" altLang="ja-JP" sz="1200" dirty="0" smtClean="0"/>
                        <a:t>2,806,685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0.8%</a:t>
                      </a:r>
                    </a:p>
                    <a:p>
                      <a:pPr algn="ctr"/>
                      <a:r>
                        <a:rPr kumimoji="1" lang="ja-JP" altLang="en-US" sz="1200" dirty="0" smtClean="0"/>
                        <a:t>（</a:t>
                      </a:r>
                      <a:r>
                        <a:rPr kumimoji="1" lang="en-US" altLang="ja-JP" sz="1200" dirty="0" smtClean="0"/>
                        <a:t>225,667</a:t>
                      </a:r>
                      <a:r>
                        <a:rPr kumimoji="1" lang="ja-JP" altLang="en-US" sz="1200" dirty="0" smtClean="0"/>
                        <a:t>人）</a:t>
                      </a:r>
                      <a:endParaRPr kumimoji="1" lang="ja-JP" altLang="en-US" sz="1200" dirty="0"/>
                    </a:p>
                  </a:txBody>
                  <a:tcPr marL="91484" marR="91484" anchor="ctr"/>
                </a:tc>
              </a:tr>
            </a:tbl>
          </a:graphicData>
        </a:graphic>
      </p:graphicFrame>
      <p:sp>
        <p:nvSpPr>
          <p:cNvPr id="7" name="テキスト ボックス 6"/>
          <p:cNvSpPr txBox="1"/>
          <p:nvPr/>
        </p:nvSpPr>
        <p:spPr>
          <a:xfrm>
            <a:off x="702485" y="5919904"/>
            <a:ext cx="8987438" cy="938719"/>
          </a:xfrm>
          <a:prstGeom prst="rect">
            <a:avLst/>
          </a:prstGeom>
          <a:noFill/>
        </p:spPr>
        <p:txBody>
          <a:bodyPr wrap="square" rtlCol="0">
            <a:spAutoFit/>
          </a:bodyPr>
          <a:lstStyle/>
          <a:p>
            <a:r>
              <a:rPr lang="ja-JP" altLang="en-US" sz="1100" dirty="0" smtClean="0">
                <a:solidFill>
                  <a:srgbClr val="000000"/>
                </a:solidFill>
                <a:latin typeface="Arial"/>
                <a:ea typeface="ＭＳ Ｐゴシック"/>
              </a:rPr>
              <a:t>*</a:t>
            </a:r>
            <a:r>
              <a:rPr lang="en-US" altLang="ja-JP" sz="1100" dirty="0" smtClean="0">
                <a:solidFill>
                  <a:srgbClr val="000000"/>
                </a:solidFill>
                <a:latin typeface="Arial"/>
                <a:ea typeface="ＭＳ Ｐゴシック"/>
              </a:rPr>
              <a:t>1</a:t>
            </a:r>
            <a:r>
              <a:rPr lang="ja-JP" altLang="en-US" sz="1100" dirty="0" smtClean="0">
                <a:solidFill>
                  <a:srgbClr val="000000"/>
                </a:solidFill>
                <a:latin typeface="Arial"/>
                <a:ea typeface="ＭＳ Ｐゴシック"/>
              </a:rPr>
              <a:t>　 高齢者人口：各年度末の高齢者人口を計上</a:t>
            </a:r>
            <a:endParaRPr lang="en-US" altLang="ja-JP" sz="1100" dirty="0" smtClean="0">
              <a:solidFill>
                <a:srgbClr val="000000"/>
              </a:solidFill>
              <a:latin typeface="Arial"/>
              <a:ea typeface="ＭＳ Ｐゴシック"/>
            </a:endParaRPr>
          </a:p>
          <a:p>
            <a:r>
              <a:rPr lang="ja-JP" altLang="en-US" sz="1100" dirty="0" smtClean="0">
                <a:solidFill>
                  <a:srgbClr val="000000"/>
                </a:solidFill>
                <a:latin typeface="Arial"/>
                <a:ea typeface="ＭＳ Ｐゴシック"/>
              </a:rPr>
              <a:t>*</a:t>
            </a:r>
            <a:r>
              <a:rPr lang="en-US" altLang="ja-JP" sz="1100" dirty="0" smtClean="0">
                <a:solidFill>
                  <a:srgbClr val="000000"/>
                </a:solidFill>
                <a:latin typeface="Arial"/>
                <a:ea typeface="ＭＳ Ｐゴシック"/>
              </a:rPr>
              <a:t>2,3</a:t>
            </a:r>
            <a:r>
              <a:rPr lang="ja-JP" altLang="en-US" sz="1100" dirty="0" smtClean="0">
                <a:solidFill>
                  <a:srgbClr val="000000"/>
                </a:solidFill>
                <a:latin typeface="Arial"/>
                <a:ea typeface="ＭＳ Ｐゴシック"/>
              </a:rPr>
              <a:t>基本チェックリスト配布者、回収者：平成</a:t>
            </a:r>
            <a:r>
              <a:rPr lang="en-US" altLang="ja-JP" sz="1100" dirty="0" smtClean="0">
                <a:solidFill>
                  <a:srgbClr val="000000"/>
                </a:solidFill>
                <a:latin typeface="Arial"/>
                <a:ea typeface="ＭＳ Ｐゴシック"/>
              </a:rPr>
              <a:t>18</a:t>
            </a:r>
            <a:r>
              <a:rPr lang="ja-JP" altLang="en-US" sz="1100" dirty="0" smtClean="0">
                <a:solidFill>
                  <a:srgbClr val="000000"/>
                </a:solidFill>
                <a:latin typeface="Arial"/>
                <a:ea typeface="ＭＳ Ｐゴシック"/>
              </a:rPr>
              <a:t>年度、</a:t>
            </a:r>
            <a:r>
              <a:rPr lang="en-US" altLang="ja-JP" sz="1100" dirty="0" smtClean="0">
                <a:solidFill>
                  <a:srgbClr val="000000"/>
                </a:solidFill>
                <a:latin typeface="Arial"/>
                <a:ea typeface="ＭＳ Ｐゴシック"/>
              </a:rPr>
              <a:t>19</a:t>
            </a:r>
            <a:r>
              <a:rPr lang="ja-JP" altLang="en-US" sz="1100" dirty="0" smtClean="0">
                <a:solidFill>
                  <a:srgbClr val="000000"/>
                </a:solidFill>
                <a:latin typeface="Arial"/>
                <a:ea typeface="ＭＳ Ｐゴシック"/>
              </a:rPr>
              <a:t>年度については調査なし</a:t>
            </a:r>
            <a:endParaRPr lang="en-US" altLang="ja-JP" sz="1100" dirty="0" smtClean="0">
              <a:solidFill>
                <a:srgbClr val="000000"/>
              </a:solidFill>
              <a:latin typeface="Arial"/>
              <a:ea typeface="ＭＳ Ｐゴシック"/>
            </a:endParaRPr>
          </a:p>
          <a:p>
            <a:r>
              <a:rPr lang="ja-JP" altLang="en-US" sz="1100" dirty="0" smtClean="0">
                <a:solidFill>
                  <a:srgbClr val="000000"/>
                </a:solidFill>
                <a:latin typeface="Arial"/>
                <a:ea typeface="ＭＳ Ｐゴシック"/>
              </a:rPr>
              <a:t>*</a:t>
            </a:r>
            <a:r>
              <a:rPr lang="en-US" altLang="ja-JP" sz="1100" dirty="0">
                <a:solidFill>
                  <a:srgbClr val="000000"/>
                </a:solidFill>
                <a:latin typeface="Arial"/>
                <a:ea typeface="ＭＳ Ｐゴシック"/>
              </a:rPr>
              <a:t>4</a:t>
            </a:r>
            <a:r>
              <a:rPr lang="ja-JP" altLang="en-US" sz="1100" dirty="0" smtClean="0">
                <a:solidFill>
                  <a:srgbClr val="000000"/>
                </a:solidFill>
                <a:latin typeface="Arial"/>
                <a:ea typeface="ＭＳ Ｐゴシック"/>
              </a:rPr>
              <a:t>　 二次予防事業対象者：当該年度に新たに決定した二次予防事業の対象者と前年度より継続している二次予防事業者の総数</a:t>
            </a:r>
            <a:endParaRPr lang="en-US" altLang="ja-JP" sz="1100" dirty="0" smtClean="0">
              <a:solidFill>
                <a:srgbClr val="000000"/>
              </a:solidFill>
              <a:latin typeface="Arial"/>
              <a:ea typeface="ＭＳ Ｐゴシック"/>
            </a:endParaRPr>
          </a:p>
          <a:p>
            <a:r>
              <a:rPr lang="en-US" altLang="ja-JP" sz="1100" dirty="0" smtClean="0">
                <a:solidFill>
                  <a:srgbClr val="000000"/>
                </a:solidFill>
                <a:latin typeface="Arial"/>
                <a:ea typeface="ＭＳ Ｐゴシック"/>
              </a:rPr>
              <a:t>*5</a:t>
            </a:r>
            <a:r>
              <a:rPr lang="ja-JP" altLang="en-US" sz="1100" dirty="0">
                <a:solidFill>
                  <a:srgbClr val="000000"/>
                </a:solidFill>
                <a:latin typeface="Arial"/>
                <a:ea typeface="ＭＳ Ｐゴシック"/>
              </a:rPr>
              <a:t> </a:t>
            </a:r>
            <a:r>
              <a:rPr lang="ja-JP" altLang="en-US" sz="1100" dirty="0" smtClean="0">
                <a:solidFill>
                  <a:srgbClr val="000000"/>
                </a:solidFill>
                <a:latin typeface="Arial"/>
                <a:ea typeface="ＭＳ Ｐゴシック"/>
              </a:rPr>
              <a:t>　二次予防事業参加者：通所型介護予防事業、訪問型介護予防事業、および通所型・訪問型介護予防事業以外で介護予防に相当する事業に参加</a:t>
            </a:r>
            <a:endParaRPr lang="en-US" altLang="ja-JP" sz="1100" dirty="0" smtClean="0">
              <a:solidFill>
                <a:srgbClr val="000000"/>
              </a:solidFill>
              <a:latin typeface="Arial"/>
              <a:ea typeface="ＭＳ Ｐゴシック"/>
            </a:endParaRPr>
          </a:p>
          <a:p>
            <a:r>
              <a:rPr lang="ja-JP" altLang="en-US" sz="1100" dirty="0">
                <a:solidFill>
                  <a:srgbClr val="000000"/>
                </a:solidFill>
                <a:latin typeface="Arial"/>
                <a:ea typeface="ＭＳ Ｐゴシック"/>
              </a:rPr>
              <a:t>　</a:t>
            </a:r>
            <a:r>
              <a:rPr lang="ja-JP" altLang="en-US" sz="1100" dirty="0" smtClean="0">
                <a:solidFill>
                  <a:srgbClr val="000000"/>
                </a:solidFill>
                <a:latin typeface="Arial"/>
                <a:ea typeface="ＭＳ Ｐゴシック"/>
              </a:rPr>
              <a:t>　　した者を含む</a:t>
            </a:r>
            <a:endParaRPr lang="ja-JP" altLang="en-US" sz="1100" dirty="0">
              <a:solidFill>
                <a:srgbClr val="000000"/>
              </a:solidFill>
              <a:latin typeface="Arial"/>
              <a:ea typeface="ＭＳ Ｐゴシック"/>
            </a:endParaRPr>
          </a:p>
        </p:txBody>
      </p:sp>
      <p:sp>
        <p:nvSpPr>
          <p:cNvPr id="9" name="テキスト ボックス 136"/>
          <p:cNvSpPr txBox="1">
            <a:spLocks noChangeArrowheads="1"/>
          </p:cNvSpPr>
          <p:nvPr/>
        </p:nvSpPr>
        <p:spPr bwMode="auto">
          <a:xfrm>
            <a:off x="702485" y="576077"/>
            <a:ext cx="8699268" cy="646331"/>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144000" rIns="144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dirty="0">
                <a:solidFill>
                  <a:prstClr val="black"/>
                </a:solidFill>
                <a:latin typeface="ＭＳ Ｐゴシック"/>
                <a:cs typeface="Times New Roman" pitchFamily="18" charset="0"/>
              </a:rPr>
              <a:t>二</a:t>
            </a:r>
            <a:r>
              <a:rPr lang="ja-JP" altLang="en-US" dirty="0" smtClean="0">
                <a:solidFill>
                  <a:prstClr val="black"/>
                </a:solidFill>
                <a:latin typeface="ＭＳ Ｐゴシック"/>
                <a:cs typeface="Times New Roman" pitchFamily="18" charset="0"/>
              </a:rPr>
              <a:t>次</a:t>
            </a:r>
            <a:r>
              <a:rPr lang="ja-JP" altLang="en-US" dirty="0">
                <a:solidFill>
                  <a:prstClr val="black"/>
                </a:solidFill>
                <a:latin typeface="ＭＳ Ｐゴシック"/>
                <a:cs typeface="Times New Roman" pitchFamily="18" charset="0"/>
              </a:rPr>
              <a:t>予防事業への</a:t>
            </a:r>
            <a:r>
              <a:rPr lang="ja-JP" altLang="en-US" dirty="0" smtClean="0">
                <a:solidFill>
                  <a:prstClr val="black"/>
                </a:solidFill>
                <a:latin typeface="ＭＳ Ｐゴシック"/>
                <a:cs typeface="Times New Roman" pitchFamily="18" charset="0"/>
              </a:rPr>
              <a:t>参加者数の</a:t>
            </a:r>
            <a:r>
              <a:rPr lang="ja-JP" altLang="en-US" dirty="0">
                <a:solidFill>
                  <a:prstClr val="black"/>
                </a:solidFill>
                <a:latin typeface="ＭＳ Ｐゴシック"/>
                <a:cs typeface="Times New Roman" pitchFamily="18" charset="0"/>
              </a:rPr>
              <a:t>目標を高齢者人口</a:t>
            </a:r>
            <a:r>
              <a:rPr lang="ja-JP" altLang="en-US" dirty="0" smtClean="0">
                <a:solidFill>
                  <a:prstClr val="black"/>
                </a:solidFill>
                <a:latin typeface="ＭＳ Ｐゴシック"/>
                <a:cs typeface="Times New Roman" pitchFamily="18" charset="0"/>
              </a:rPr>
              <a:t>の</a:t>
            </a:r>
            <a:r>
              <a:rPr lang="en-US" altLang="ja-JP" dirty="0" smtClean="0">
                <a:solidFill>
                  <a:prstClr val="black"/>
                </a:solidFill>
                <a:latin typeface="ＭＳ Ｐゴシック"/>
                <a:cs typeface="Times New Roman" pitchFamily="18" charset="0"/>
              </a:rPr>
              <a:t>5</a:t>
            </a:r>
            <a:r>
              <a:rPr lang="ja-JP" altLang="en-US" dirty="0">
                <a:solidFill>
                  <a:prstClr val="black"/>
                </a:solidFill>
                <a:latin typeface="ＭＳ Ｐゴシック"/>
                <a:cs typeface="Times New Roman" pitchFamily="18" charset="0"/>
              </a:rPr>
              <a:t>％を目安として取り組んできたが、平成</a:t>
            </a:r>
            <a:r>
              <a:rPr lang="en-US" altLang="ja-JP" dirty="0">
                <a:solidFill>
                  <a:prstClr val="black"/>
                </a:solidFill>
                <a:latin typeface="ＭＳ Ｐゴシック"/>
                <a:cs typeface="Times New Roman" pitchFamily="18" charset="0"/>
              </a:rPr>
              <a:t>23</a:t>
            </a:r>
            <a:r>
              <a:rPr lang="ja-JP" altLang="en-US" dirty="0">
                <a:solidFill>
                  <a:prstClr val="black"/>
                </a:solidFill>
                <a:latin typeface="ＭＳ Ｐゴシック"/>
                <a:cs typeface="Times New Roman" pitchFamily="18" charset="0"/>
              </a:rPr>
              <a:t>年度の実績は</a:t>
            </a:r>
            <a:r>
              <a:rPr lang="en-US" altLang="ja-JP" dirty="0">
                <a:solidFill>
                  <a:prstClr val="black"/>
                </a:solidFill>
                <a:latin typeface="ＭＳ Ｐゴシック"/>
                <a:cs typeface="Times New Roman" pitchFamily="18" charset="0"/>
              </a:rPr>
              <a:t>0.8%</a:t>
            </a:r>
            <a:r>
              <a:rPr lang="ja-JP" altLang="en-US" dirty="0">
                <a:solidFill>
                  <a:prstClr val="black"/>
                </a:solidFill>
                <a:latin typeface="ＭＳ Ｐゴシック"/>
                <a:cs typeface="Times New Roman" pitchFamily="18" charset="0"/>
              </a:rPr>
              <a:t>と低調で</a:t>
            </a:r>
            <a:r>
              <a:rPr lang="ja-JP" altLang="en-US" dirty="0" smtClean="0">
                <a:solidFill>
                  <a:prstClr val="black"/>
                </a:solidFill>
                <a:latin typeface="ＭＳ Ｐゴシック"/>
                <a:cs typeface="Times New Roman" pitchFamily="18" charset="0"/>
              </a:rPr>
              <a:t>ある。</a:t>
            </a:r>
            <a:endParaRPr lang="en-US" altLang="ja-JP" b="1" kern="0" dirty="0" smtClean="0">
              <a:solidFill>
                <a:prstClr val="black"/>
              </a:solidFill>
              <a:latin typeface="ＭＳ Ｐゴシック"/>
            </a:endParaRPr>
          </a:p>
        </p:txBody>
      </p:sp>
      <p:sp>
        <p:nvSpPr>
          <p:cNvPr id="3" name="円/楕円 2"/>
          <p:cNvSpPr/>
          <p:nvPr/>
        </p:nvSpPr>
        <p:spPr>
          <a:xfrm>
            <a:off x="8177028" y="5444662"/>
            <a:ext cx="115268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スライド番号プレースホルダー 3"/>
          <p:cNvSpPr txBox="1">
            <a:spLocks/>
          </p:cNvSpPr>
          <p:nvPr/>
        </p:nvSpPr>
        <p:spPr>
          <a:xfrm>
            <a:off x="9487536" y="6492875"/>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8</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969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tem_B1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7296</TotalTime>
  <Words>6918</Words>
  <Application>Microsoft Office PowerPoint</Application>
  <PresentationFormat>A4 210 x 297 mm</PresentationFormat>
  <Paragraphs>1515</Paragraphs>
  <Slides>46</Slides>
  <Notes>12</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46</vt:i4>
      </vt:variant>
    </vt:vector>
  </HeadingPairs>
  <TitlesOfParts>
    <vt:vector size="51" baseType="lpstr">
      <vt:lpstr>Office ​​テーマ</vt:lpstr>
      <vt:lpstr>2_Office ​​テーマ</vt:lpstr>
      <vt:lpstr>1_tem_B16_b</vt:lpstr>
      <vt:lpstr>blank</vt:lpstr>
      <vt:lpstr>Worksheet</vt:lpstr>
      <vt:lpstr>介護予防・日常生活支援総合事業 の推進に向けて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新しい介護予防事業</vt:lpstr>
      <vt:lpstr>PowerPoint プレゼンテーション</vt:lpstr>
      <vt:lpstr>PowerPoint プレゼンテーション</vt:lpstr>
      <vt:lpstr>PowerPoint プレゼンテーション</vt:lpstr>
      <vt:lpstr>PowerPoint プレゼンテーション</vt:lpstr>
      <vt:lpstr>サービスの類型</vt:lpstr>
      <vt:lpstr>PowerPoint プレゼンテーション</vt:lpstr>
      <vt:lpstr>【参考】「通所型サービスＢ」と「地域介護予防活動支援事業」の比較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「コーディネーター」及び「協議体」設置・運営に係るフロー（例）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服部 真治(hattori-shinji)</dc:creator>
  <cp:lastModifiedBy>厚生労働省ネットワークシステム</cp:lastModifiedBy>
  <cp:revision>751</cp:revision>
  <cp:lastPrinted>2015-03-04T16:06:58Z</cp:lastPrinted>
  <dcterms:created xsi:type="dcterms:W3CDTF">2013-10-13T14:34:05Z</dcterms:created>
  <dcterms:modified xsi:type="dcterms:W3CDTF">2015-05-11T13:10:40Z</dcterms:modified>
</cp:coreProperties>
</file>