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9" r:id="rId2"/>
    <p:sldId id="292" r:id="rId3"/>
    <p:sldId id="293" r:id="rId4"/>
    <p:sldId id="294" r:id="rId5"/>
    <p:sldId id="295" r:id="rId6"/>
    <p:sldId id="271" r:id="rId7"/>
    <p:sldId id="272" r:id="rId8"/>
    <p:sldId id="273" r:id="rId9"/>
    <p:sldId id="277" r:id="rId10"/>
    <p:sldId id="279" r:id="rId11"/>
    <p:sldId id="276" r:id="rId12"/>
    <p:sldId id="282" r:id="rId13"/>
    <p:sldId id="290" r:id="rId14"/>
    <p:sldId id="270" r:id="rId15"/>
    <p:sldId id="291" r:id="rId16"/>
    <p:sldId id="283" r:id="rId1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3" d="100"/>
          <a:sy n="73" d="100"/>
        </p:scale>
        <p:origin x="-129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CAB44EE4-6951-4005-A5A3-015A6E6EEF62}" type="datetimeFigureOut">
              <a:rPr kumimoji="1" lang="ja-JP" altLang="en-US" smtClean="0"/>
              <a:t>2015/5/7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8D523953-7C9B-4B05-B9DB-BC28AAAB05E1}" type="slidenum">
              <a:rPr kumimoji="1" lang="ja-JP" altLang="en-US" smtClean="0"/>
              <a:t>‹#›</a:t>
            </a:fld>
            <a:endParaRPr kumimoji="1" lang="ja-JP" altLang="en-US"/>
          </a:p>
        </p:txBody>
      </p:sp>
    </p:spTree>
    <p:extLst>
      <p:ext uri="{BB962C8B-B14F-4D97-AF65-F5344CB8AC3E}">
        <p14:creationId xmlns:p14="http://schemas.microsoft.com/office/powerpoint/2010/main" val="2804745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67544" y="2708920"/>
            <a:ext cx="828092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ja-JP" sz="4000" b="1" spc="50" dirty="0" smtClean="0">
                <a:ln w="11430"/>
                <a:solidFill>
                  <a:srgbClr val="002060"/>
                </a:solidFill>
                <a:effectLst>
                  <a:outerShdw blurRad="76200" dist="50800" dir="5400000" algn="tl" rotWithShape="0">
                    <a:srgbClr val="000000">
                      <a:alpha val="65000"/>
                    </a:srgbClr>
                  </a:outerShdw>
                </a:effectLst>
              </a:rPr>
              <a:t>Ⅰ.</a:t>
            </a:r>
            <a:r>
              <a:rPr lang="ja-JP" altLang="en-US" sz="4000" b="1" spc="50" dirty="0">
                <a:ln w="11430"/>
                <a:solidFill>
                  <a:srgbClr val="002060"/>
                </a:solidFill>
                <a:effectLst>
                  <a:outerShdw blurRad="76200" dist="50800" dir="5400000" algn="tl" rotWithShape="0">
                    <a:srgbClr val="000000">
                      <a:alpha val="65000"/>
                    </a:srgbClr>
                  </a:outerShdw>
                </a:effectLst>
              </a:rPr>
              <a:t>生活支援コーディネーターに期待される機能と役割</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6" name="タイトル 5"/>
          <p:cNvSpPr>
            <a:spLocks noGrp="1"/>
          </p:cNvSpPr>
          <p:nvPr>
            <p:ph type="ctrTitle"/>
          </p:nvPr>
        </p:nvSpPr>
        <p:spPr/>
        <p:txBody>
          <a:bodyPr/>
          <a:lstStyle/>
          <a:p>
            <a:endParaRPr kumimoji="1" lang="ja-JP" altLang="en-US"/>
          </a:p>
        </p:txBody>
      </p:sp>
    </p:spTree>
    <p:extLst>
      <p:ext uri="{BB962C8B-B14F-4D97-AF65-F5344CB8AC3E}">
        <p14:creationId xmlns:p14="http://schemas.microsoft.com/office/powerpoint/2010/main" val="3559552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512" y="188640"/>
            <a:ext cx="8784976" cy="5040560"/>
          </a:xfrm>
          <a:ln>
            <a:solidFill>
              <a:schemeClr val="tx1"/>
            </a:solidFill>
          </a:ln>
        </p:spPr>
        <p:txBody>
          <a:bodyPr>
            <a:noAutofit/>
          </a:bodyPr>
          <a:lstStyle/>
          <a:p>
            <a:pPr marL="0" indent="0">
              <a:spcBef>
                <a:spcPts val="0"/>
              </a:spcBef>
              <a:buNone/>
            </a:pPr>
            <a:r>
              <a:rPr lang="ja-JP" altLang="en-US" sz="2400" dirty="0"/>
              <a:t>③　協議体の設置主体 </a:t>
            </a:r>
          </a:p>
          <a:p>
            <a:pPr marL="0" indent="0">
              <a:spcBef>
                <a:spcPts val="0"/>
              </a:spcBef>
              <a:buNone/>
            </a:pPr>
            <a:r>
              <a:rPr lang="ja-JP" altLang="en-US" sz="2400" dirty="0"/>
              <a:t>　市町村と第１層のコーディネーターが協力して地域の関係者</a:t>
            </a:r>
            <a:r>
              <a:rPr lang="ja-JP" altLang="en-US" sz="2400" dirty="0" smtClean="0"/>
              <a:t>の　　ネットワーク化</a:t>
            </a:r>
            <a:r>
              <a:rPr lang="ja-JP" altLang="en-US" sz="2400" dirty="0"/>
              <a:t>を図り、協議体を設置する</a:t>
            </a:r>
            <a:r>
              <a:rPr lang="ja-JP" altLang="en-US" sz="2400" dirty="0" smtClean="0"/>
              <a:t>。</a:t>
            </a:r>
            <a:endParaRPr lang="en-US" altLang="ja-JP" sz="2400" dirty="0" smtClean="0"/>
          </a:p>
          <a:p>
            <a:pPr marL="0" indent="0">
              <a:spcBef>
                <a:spcPts val="0"/>
              </a:spcBef>
              <a:buNone/>
            </a:pPr>
            <a:r>
              <a:rPr lang="ja-JP" altLang="en-US" sz="2400" dirty="0" smtClean="0"/>
              <a:t>④　協議体の構成団体等</a:t>
            </a:r>
          </a:p>
          <a:p>
            <a:pPr marL="0" indent="0">
              <a:spcBef>
                <a:spcPts val="0"/>
              </a:spcBef>
              <a:buNone/>
            </a:pPr>
            <a:r>
              <a:rPr lang="ja-JP" altLang="en-US" sz="2400" dirty="0" smtClean="0"/>
              <a:t>・行政機関（市町村、地域包括支援センター等）</a:t>
            </a:r>
          </a:p>
          <a:p>
            <a:pPr marL="0" indent="0">
              <a:spcBef>
                <a:spcPts val="0"/>
              </a:spcBef>
              <a:buNone/>
            </a:pPr>
            <a:r>
              <a:rPr lang="ja-JP" altLang="en-US" sz="2400" dirty="0" smtClean="0"/>
              <a:t>・コーディネーター</a:t>
            </a:r>
          </a:p>
          <a:p>
            <a:pPr marL="0" indent="0">
              <a:spcBef>
                <a:spcPts val="0"/>
              </a:spcBef>
              <a:buNone/>
            </a:pPr>
            <a:r>
              <a:rPr lang="ja-JP" altLang="en-US" sz="2400" dirty="0" smtClean="0"/>
              <a:t>・地域の関係者（ＮＰＯ、社会福祉法人、社会福祉協議会、地縁組織、協同組合、民間企業、ボランティア団体、介護サービス事業者、シルバー人材センター等）</a:t>
            </a:r>
            <a:endParaRPr lang="en-US" altLang="ja-JP" sz="2400" dirty="0" smtClean="0"/>
          </a:p>
          <a:p>
            <a:pPr marL="0" indent="0">
              <a:spcBef>
                <a:spcPts val="0"/>
              </a:spcBef>
              <a:buNone/>
            </a:pPr>
            <a:r>
              <a:rPr lang="ja-JP" altLang="en-US" sz="2400" dirty="0" smtClean="0"/>
              <a:t>⑤費用負担</a:t>
            </a:r>
            <a:endParaRPr lang="en-US" altLang="ja-JP" sz="2400" dirty="0"/>
          </a:p>
          <a:p>
            <a:pPr marL="0" indent="0">
              <a:spcBef>
                <a:spcPts val="0"/>
              </a:spcBef>
              <a:buNone/>
            </a:pPr>
            <a:r>
              <a:rPr lang="ja-JP" altLang="en-US" sz="2400" dirty="0" smtClean="0"/>
              <a:t>人件費、委託費、活動費用については、地域支援事業（平成２６年度</a:t>
            </a:r>
            <a:r>
              <a:rPr lang="ja-JP" altLang="ja-JP" sz="2400" dirty="0"/>
              <a:t>（平成</a:t>
            </a:r>
            <a:r>
              <a:rPr lang="en-US" altLang="ja-JP" sz="2400" dirty="0"/>
              <a:t> 26 </a:t>
            </a:r>
            <a:r>
              <a:rPr lang="ja-JP" altLang="ja-JP" sz="2400" dirty="0"/>
              <a:t>年度：任意</a:t>
            </a:r>
            <a:r>
              <a:rPr lang="ja-JP" altLang="ja-JP" sz="2400" dirty="0" smtClean="0"/>
              <a:t>事業（</a:t>
            </a:r>
            <a:r>
              <a:rPr lang="ja-JP" altLang="ja-JP" sz="2400" dirty="0"/>
              <a:t>生活支援基盤整備）、平成</a:t>
            </a:r>
            <a:r>
              <a:rPr lang="en-US" altLang="ja-JP" sz="2400" dirty="0"/>
              <a:t> 27 </a:t>
            </a:r>
            <a:r>
              <a:rPr lang="ja-JP" altLang="ja-JP" sz="2400" dirty="0"/>
              <a:t>年度以降：包括的支援事業）が活用可能</a:t>
            </a:r>
            <a:endParaRPr lang="ja-JP" altLang="en-US" sz="2400" dirty="0"/>
          </a:p>
        </p:txBody>
      </p:sp>
      <p:sp>
        <p:nvSpPr>
          <p:cNvPr id="4" name="テキスト ボックス 3"/>
          <p:cNvSpPr txBox="1"/>
          <p:nvPr/>
        </p:nvSpPr>
        <p:spPr>
          <a:xfrm>
            <a:off x="323528" y="5229200"/>
            <a:ext cx="8496944" cy="1323439"/>
          </a:xfrm>
          <a:prstGeom prst="rect">
            <a:avLst/>
          </a:prstGeom>
          <a:noFill/>
        </p:spPr>
        <p:txBody>
          <a:bodyPr wrap="square" rtlCol="0">
            <a:spAutoFit/>
          </a:bodyPr>
          <a:lstStyle/>
          <a:p>
            <a:pPr marL="274638" indent="-274638"/>
            <a:r>
              <a:rPr kumimoji="1" lang="en-US" altLang="ja-JP" sz="2000" dirty="0" smtClean="0"/>
              <a:t>※</a:t>
            </a:r>
            <a:r>
              <a:rPr kumimoji="1" lang="ja-JP" altLang="en-US" sz="2000" dirty="0" smtClean="0"/>
              <a:t>コーディネーターの配置、協議体の設置形態は、地域の実情に応じて既存の資源を活用した様々なあり方を想定</a:t>
            </a:r>
          </a:p>
          <a:p>
            <a:pPr marL="274638" indent="-274638"/>
            <a:r>
              <a:rPr lang="en-US" altLang="ja-JP" sz="2000" dirty="0" smtClean="0"/>
              <a:t>※</a:t>
            </a:r>
            <a:r>
              <a:rPr lang="ja-JP" altLang="en-US" sz="2000" dirty="0" smtClean="0"/>
              <a:t>コーディネーターの活動、協議体の協議のいずれも、地域の公益的な活動の視点、公平中立な視点が大切</a:t>
            </a:r>
            <a:endParaRPr kumimoji="1" lang="ja-JP" altLang="en-US" sz="2000" dirty="0"/>
          </a:p>
        </p:txBody>
      </p:sp>
    </p:spTree>
    <p:extLst>
      <p:ext uri="{BB962C8B-B14F-4D97-AF65-F5344CB8AC3E}">
        <p14:creationId xmlns:p14="http://schemas.microsoft.com/office/powerpoint/2010/main" val="2966463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0" y="115888"/>
            <a:ext cx="8229600" cy="927100"/>
          </a:xfrm>
        </p:spPr>
        <p:txBody>
          <a:bodyPr>
            <a:normAutofit/>
          </a:bodyPr>
          <a:lstStyle/>
          <a:p>
            <a:pPr algn="l"/>
            <a:r>
              <a:rPr lang="ja-JP" altLang="en-US" sz="3200" dirty="0"/>
              <a:t>（２）コーディネーターの配置と基本的な役割</a:t>
            </a:r>
          </a:p>
        </p:txBody>
      </p:sp>
      <p:sp>
        <p:nvSpPr>
          <p:cNvPr id="6" name="コンテンツ プレースホルダー 2"/>
          <p:cNvSpPr txBox="1">
            <a:spLocks/>
          </p:cNvSpPr>
          <p:nvPr/>
        </p:nvSpPr>
        <p:spPr>
          <a:xfrm>
            <a:off x="251520" y="1268760"/>
            <a:ext cx="8640960" cy="4752528"/>
          </a:xfrm>
          <a:prstGeom prst="rect">
            <a:avLst/>
          </a:prstGeom>
          <a:ln>
            <a:solidFill>
              <a:schemeClr val="tx1"/>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274638" indent="-274638">
              <a:buNone/>
            </a:pPr>
            <a:r>
              <a:rPr lang="ja-JP" altLang="en-US" sz="2600" dirty="0"/>
              <a:t>○第１層のコーディネーター（広域開発型）</a:t>
            </a:r>
            <a:r>
              <a:rPr lang="en-US" altLang="ja-JP" sz="2600" dirty="0"/>
              <a:t>…</a:t>
            </a:r>
            <a:r>
              <a:rPr lang="ja-JP" altLang="en-US" sz="2600" dirty="0"/>
              <a:t>市町村レベルにおいて市町村全域への生活支援サービスの開発・普及や基盤整備を推進する</a:t>
            </a:r>
            <a:r>
              <a:rPr lang="ja-JP" altLang="en-US" sz="2600" dirty="0" smtClean="0"/>
              <a:t>役割</a:t>
            </a:r>
            <a:endParaRPr lang="en-US" altLang="ja-JP" sz="2600" dirty="0" smtClean="0"/>
          </a:p>
          <a:p>
            <a:pPr marL="274638" indent="-274638">
              <a:buNone/>
            </a:pPr>
            <a:endParaRPr lang="ja-JP" altLang="en-US" sz="2600" dirty="0"/>
          </a:p>
          <a:p>
            <a:pPr marL="274638" indent="-274638">
              <a:buNone/>
            </a:pPr>
            <a:r>
              <a:rPr lang="ja-JP" altLang="en-US" sz="2600" dirty="0"/>
              <a:t>○第２層のコーディネーター（圏域調整型）</a:t>
            </a:r>
            <a:r>
              <a:rPr lang="en-US" altLang="ja-JP" sz="2600" dirty="0"/>
              <a:t>…</a:t>
            </a:r>
            <a:r>
              <a:rPr lang="ja-JP" altLang="en-US" sz="2600" dirty="0"/>
              <a:t>中学校区や日常生活圏域等において圏域の生活支援サービス提供団体間の連携協働を促進する</a:t>
            </a:r>
            <a:r>
              <a:rPr lang="ja-JP" altLang="en-US" sz="2600" dirty="0" smtClean="0"/>
              <a:t>役割</a:t>
            </a:r>
            <a:endParaRPr lang="en-US" altLang="ja-JP" sz="2600" dirty="0" smtClean="0"/>
          </a:p>
          <a:p>
            <a:pPr marL="274638" indent="-274638">
              <a:buNone/>
            </a:pPr>
            <a:endParaRPr lang="ja-JP" altLang="en-US" sz="2600" dirty="0"/>
          </a:p>
          <a:p>
            <a:pPr marL="274638" indent="-274638">
              <a:buNone/>
            </a:pPr>
            <a:r>
              <a:rPr lang="ja-JP" altLang="en-US" sz="2600" dirty="0"/>
              <a:t>○第３層のコーディネーター（サービス提供型）</a:t>
            </a:r>
            <a:r>
              <a:rPr lang="en-US" altLang="ja-JP" sz="2600" dirty="0"/>
              <a:t>…</a:t>
            </a:r>
            <a:r>
              <a:rPr lang="ja-JP" altLang="en-US" sz="2600" dirty="0"/>
              <a:t>生活支援サービスの提供組織（以下「サービス提供組織」）において利用者へのサービスの提供を行う役割</a:t>
            </a:r>
          </a:p>
        </p:txBody>
      </p:sp>
    </p:spTree>
    <p:extLst>
      <p:ext uri="{BB962C8B-B14F-4D97-AF65-F5344CB8AC3E}">
        <p14:creationId xmlns:p14="http://schemas.microsoft.com/office/powerpoint/2010/main" val="313508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107430" y="908720"/>
            <a:ext cx="8857058" cy="1224136"/>
          </a:xfrm>
        </p:spPr>
        <p:txBody>
          <a:bodyPr>
            <a:normAutofit/>
          </a:bodyPr>
          <a:lstStyle/>
          <a:p>
            <a:pPr marL="72000" indent="-457200">
              <a:buNone/>
            </a:pPr>
            <a:r>
              <a:rPr lang="ja-JP" altLang="en-US" sz="2400" dirty="0" smtClean="0"/>
              <a:t>・様々な主体の参画を得て、地域課題やニーズを共有し、地域づくりの目的や方針の共通認識を持ち、</a:t>
            </a:r>
            <a:r>
              <a:rPr lang="ja-JP" altLang="en-US" sz="2400" dirty="0"/>
              <a:t>協働し</a:t>
            </a:r>
            <a:r>
              <a:rPr lang="ja-JP" altLang="en-US" sz="2400" dirty="0" smtClean="0"/>
              <a:t>サービスや資源開発等を進める場であり、コーディネーター活動に組織的な裏づけを与える</a:t>
            </a:r>
            <a:endParaRPr lang="en-US" altLang="ja-JP" sz="2400" dirty="0" smtClean="0"/>
          </a:p>
        </p:txBody>
      </p:sp>
      <p:sp>
        <p:nvSpPr>
          <p:cNvPr id="8" name="タイトル 1"/>
          <p:cNvSpPr txBox="1">
            <a:spLocks/>
          </p:cNvSpPr>
          <p:nvPr/>
        </p:nvSpPr>
        <p:spPr>
          <a:xfrm>
            <a:off x="0" y="115888"/>
            <a:ext cx="8229600" cy="9271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1" lang="ja-JP" altLang="en-US" sz="3200" b="0" i="0" u="none" strike="noStrike" kern="1200" cap="none" spc="0" normalizeH="0" baseline="0" noProof="0" dirty="0" smtClean="0">
                <a:ln>
                  <a:noFill/>
                </a:ln>
                <a:solidFill>
                  <a:schemeClr val="tx1"/>
                </a:solidFill>
                <a:effectLst/>
                <a:uLnTx/>
                <a:uFillTx/>
                <a:latin typeface="+mj-lt"/>
                <a:ea typeface="+mj-ea"/>
                <a:cs typeface="+mj-cs"/>
              </a:rPr>
              <a:t>（３）協議体の役割</a:t>
            </a:r>
            <a:endParaRPr kumimoji="1" lang="ja-JP" altLang="en-US" sz="32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9" name="表 8"/>
          <p:cNvGraphicFramePr>
            <a:graphicFrameLocks noGrp="1"/>
          </p:cNvGraphicFramePr>
          <p:nvPr>
            <p:extLst>
              <p:ext uri="{D42A27DB-BD31-4B8C-83A1-F6EECF244321}">
                <p14:modId xmlns:p14="http://schemas.microsoft.com/office/powerpoint/2010/main" val="89504733"/>
              </p:ext>
            </p:extLst>
          </p:nvPr>
        </p:nvGraphicFramePr>
        <p:xfrm>
          <a:off x="179513" y="2163648"/>
          <a:ext cx="8784976" cy="4297680"/>
        </p:xfrm>
        <a:graphic>
          <a:graphicData uri="http://schemas.openxmlformats.org/drawingml/2006/table">
            <a:tbl>
              <a:tblPr firstRow="1" bandRow="1">
                <a:tableStyleId>{5C22544A-7EE6-4342-B048-85BDC9FD1C3A}</a:tableStyleId>
              </a:tblPr>
              <a:tblGrid>
                <a:gridCol w="518856"/>
                <a:gridCol w="4233671"/>
                <a:gridCol w="4032449"/>
              </a:tblGrid>
              <a:tr h="370840">
                <a:tc>
                  <a:txBody>
                    <a:bodyPr/>
                    <a:lstStyle/>
                    <a:p>
                      <a:endParaRPr kumimoji="1" lang="ja-JP" altLang="en-US" sz="2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200" dirty="0" smtClean="0"/>
                        <a:t>参画者</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200" dirty="0" smtClean="0"/>
                        <a:t>機能</a:t>
                      </a:r>
                      <a:endParaRPr kumimoji="1" lang="ja-JP" altLang="en-US" sz="2200" dirty="0"/>
                    </a:p>
                  </a:txBody>
                  <a:tcPr/>
                </a:tc>
              </a:tr>
              <a:tr h="370840">
                <a:tc>
                  <a:txBody>
                    <a:bodyPr/>
                    <a:lstStyle/>
                    <a:p>
                      <a:pPr algn="ctr"/>
                      <a:r>
                        <a:rPr kumimoji="1" lang="ja-JP" altLang="en-US" sz="2400" b="1" dirty="0" smtClean="0">
                          <a:solidFill>
                            <a:schemeClr val="bg1"/>
                          </a:solidFill>
                        </a:rPr>
                        <a:t>第１層</a:t>
                      </a:r>
                      <a:endParaRPr kumimoji="1" lang="ja-JP" altLang="en-US" sz="2400" b="1" dirty="0">
                        <a:solidFill>
                          <a:schemeClr val="bg1"/>
                        </a:solidFill>
                      </a:endParaRPr>
                    </a:p>
                  </a:txBody>
                  <a:tcPr vert="eaVert">
                    <a:solidFill>
                      <a:schemeClr val="accent1"/>
                    </a:solidFill>
                  </a:tcPr>
                </a:tc>
                <a:tc>
                  <a:txBody>
                    <a:bodyPr/>
                    <a:lstStyle/>
                    <a:p>
                      <a:pPr algn="l"/>
                      <a:r>
                        <a:rPr kumimoji="1" lang="ja-JP" altLang="en-US" sz="2200" dirty="0" smtClean="0">
                          <a:solidFill>
                            <a:schemeClr val="tx1"/>
                          </a:solidFill>
                        </a:rPr>
                        <a:t>サービス提供主体のネットワーク、地域包括支援センターの連絡組織、中間支援組織、自治会連合会、民生委員・児童委員協議会、介護サービス事業所の協議会、経済・商工団体、行政関係部局　等</a:t>
                      </a:r>
                      <a:endParaRPr kumimoji="1" lang="ja-JP" altLang="en-US" sz="2200" dirty="0">
                        <a:solidFill>
                          <a:schemeClr val="tx1"/>
                        </a:solidFill>
                      </a:endParaRPr>
                    </a:p>
                  </a:txBody>
                  <a:tcPr/>
                </a:tc>
                <a:tc>
                  <a:txBody>
                    <a:bodyPr/>
                    <a:lstStyle/>
                    <a:p>
                      <a:pPr marL="274638" indent="-274638" algn="l"/>
                      <a:r>
                        <a:rPr kumimoji="1" lang="ja-JP" altLang="en-US" sz="2200" dirty="0" smtClean="0">
                          <a:solidFill>
                            <a:schemeClr val="tx1"/>
                          </a:solidFill>
                        </a:rPr>
                        <a:t>〇既存資源やニーズ・課題の共有、サービス開発、資源開発</a:t>
                      </a:r>
                    </a:p>
                    <a:p>
                      <a:pPr marL="274638" indent="-274638" algn="l"/>
                      <a:r>
                        <a:rPr kumimoji="1" lang="ja-JP" altLang="en-US" sz="2200" dirty="0" smtClean="0">
                          <a:solidFill>
                            <a:schemeClr val="tx1"/>
                          </a:solidFill>
                        </a:rPr>
                        <a:t>〇団体間の合意形成、協働の取り組みを促進</a:t>
                      </a:r>
                    </a:p>
                    <a:p>
                      <a:pPr marL="274638" marR="0" indent="-274638" algn="l" defTabSz="914400" rtl="0" eaLnBrk="1" fontAlgn="auto" latinLnBrk="0" hangingPunct="1">
                        <a:lnSpc>
                          <a:spcPct val="100000"/>
                        </a:lnSpc>
                        <a:spcBef>
                          <a:spcPts val="0"/>
                        </a:spcBef>
                        <a:spcAft>
                          <a:spcPts val="0"/>
                        </a:spcAft>
                        <a:buClrTx/>
                        <a:buSzTx/>
                        <a:buFontTx/>
                        <a:buNone/>
                        <a:tabLst/>
                        <a:defRPr/>
                      </a:pPr>
                      <a:r>
                        <a:rPr kumimoji="1" lang="ja-JP" altLang="en-US" sz="2200" dirty="0" smtClean="0">
                          <a:solidFill>
                            <a:schemeClr val="tx1"/>
                          </a:solidFill>
                        </a:rPr>
                        <a:t>○地域ケア推進会議、中間支援組織、市町村と密接に連携</a:t>
                      </a:r>
                      <a:endParaRPr kumimoji="1" lang="en-US" altLang="ja-JP" sz="2200" dirty="0" smtClean="0">
                        <a:solidFill>
                          <a:schemeClr val="tx1"/>
                        </a:solidFill>
                      </a:endParaRPr>
                    </a:p>
                  </a:txBody>
                  <a:tcPr/>
                </a:tc>
              </a:tr>
              <a:tr h="370840">
                <a:tc>
                  <a:txBody>
                    <a:bodyPr/>
                    <a:lstStyle/>
                    <a:p>
                      <a:pPr algn="ctr"/>
                      <a:r>
                        <a:rPr kumimoji="1" lang="ja-JP" altLang="en-US" sz="2400" b="1" dirty="0" smtClean="0">
                          <a:solidFill>
                            <a:schemeClr val="bg1"/>
                          </a:solidFill>
                        </a:rPr>
                        <a:t>第２層</a:t>
                      </a:r>
                      <a:endParaRPr kumimoji="1" lang="ja-JP" altLang="en-US" sz="2400" b="1" dirty="0">
                        <a:solidFill>
                          <a:schemeClr val="bg1"/>
                        </a:solidFill>
                      </a:endParaRPr>
                    </a:p>
                  </a:txBody>
                  <a:tcPr vert="eaVert">
                    <a:solidFill>
                      <a:schemeClr val="accent1"/>
                    </a:solidFill>
                  </a:tcPr>
                </a:tc>
                <a:tc>
                  <a:txBody>
                    <a:bodyPr/>
                    <a:lstStyle/>
                    <a:p>
                      <a:pPr algn="l"/>
                      <a:r>
                        <a:rPr kumimoji="1" lang="ja-JP" altLang="en-US" sz="2200" dirty="0" smtClean="0">
                          <a:solidFill>
                            <a:schemeClr val="tx1"/>
                          </a:solidFill>
                        </a:rPr>
                        <a:t>圏域内のサービス提供主体（第３層）、町内会・自治会連合会、民生委員協議会、地域包括支援センター、居宅介護支援事業所　等</a:t>
                      </a:r>
                      <a:endParaRPr kumimoji="1" lang="ja-JP" altLang="en-US" sz="2200" dirty="0">
                        <a:solidFill>
                          <a:schemeClr val="tx1"/>
                        </a:solidFill>
                      </a:endParaRPr>
                    </a:p>
                  </a:txBody>
                  <a:tcPr/>
                </a:tc>
                <a:tc>
                  <a:txBody>
                    <a:bodyPr/>
                    <a:lstStyle/>
                    <a:p>
                      <a:pPr marL="274638" indent="-274638" algn="l"/>
                      <a:r>
                        <a:rPr kumimoji="1" lang="ja-JP" altLang="en-US" sz="2200" dirty="0" smtClean="0">
                          <a:solidFill>
                            <a:schemeClr val="tx1"/>
                          </a:solidFill>
                        </a:rPr>
                        <a:t>〇圏域内での生活支援サービス提供にかかる日常的な協議、ルール作り</a:t>
                      </a:r>
                    </a:p>
                    <a:p>
                      <a:pPr marL="274638" indent="-274638" algn="l"/>
                      <a:r>
                        <a:rPr kumimoji="1" lang="ja-JP" altLang="en-US" sz="2200" dirty="0" smtClean="0">
                          <a:solidFill>
                            <a:schemeClr val="tx1"/>
                          </a:solidFill>
                        </a:rPr>
                        <a:t>○団体間の関係形成</a:t>
                      </a:r>
                    </a:p>
                    <a:p>
                      <a:pPr marL="274638" marR="0" indent="-274638" algn="l" defTabSz="914400" rtl="0" eaLnBrk="1" fontAlgn="auto" latinLnBrk="0" hangingPunct="1">
                        <a:lnSpc>
                          <a:spcPct val="100000"/>
                        </a:lnSpc>
                        <a:spcBef>
                          <a:spcPts val="0"/>
                        </a:spcBef>
                        <a:spcAft>
                          <a:spcPts val="0"/>
                        </a:spcAft>
                        <a:buClrTx/>
                        <a:buSzTx/>
                        <a:buFontTx/>
                        <a:buNone/>
                        <a:tabLst/>
                        <a:defRPr/>
                      </a:pPr>
                      <a:r>
                        <a:rPr kumimoji="1" lang="ja-JP" altLang="en-US" sz="2200" dirty="0" smtClean="0">
                          <a:solidFill>
                            <a:schemeClr val="tx1"/>
                          </a:solidFill>
                        </a:rPr>
                        <a:t>〇地域ケア個別会議と連携</a:t>
                      </a:r>
                      <a:endParaRPr kumimoji="1" lang="en-US" altLang="ja-JP" sz="2200" dirty="0" smtClean="0">
                        <a:solidFill>
                          <a:schemeClr val="tx1"/>
                        </a:solidFill>
                      </a:endParaRPr>
                    </a:p>
                  </a:txBody>
                  <a:tcPr/>
                </a:tc>
              </a:tr>
            </a:tbl>
          </a:graphicData>
        </a:graphic>
      </p:graphicFrame>
    </p:spTree>
    <p:extLst>
      <p:ext uri="{BB962C8B-B14F-4D97-AF65-F5344CB8AC3E}">
        <p14:creationId xmlns:p14="http://schemas.microsoft.com/office/powerpoint/2010/main" val="3582922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p:cNvSpPr txBox="1">
            <a:spLocks/>
          </p:cNvSpPr>
          <p:nvPr/>
        </p:nvSpPr>
        <p:spPr>
          <a:xfrm>
            <a:off x="0" y="260648"/>
            <a:ext cx="8964488" cy="6336704"/>
          </a:xfrm>
          <a:prstGeom prst="rect">
            <a:avLst/>
          </a:prstGeom>
        </p:spPr>
        <p:txBody>
          <a:bodyPr vert="horz" lIns="91440" tIns="45720" rIns="91440" bIns="45720" rtlCol="0">
            <a:noAutofit/>
          </a:bodyPr>
          <a:lstStyle/>
          <a:p>
            <a:pPr lvl="0">
              <a:spcBef>
                <a:spcPct val="20000"/>
              </a:spcBef>
              <a:defRPr/>
            </a:pPr>
            <a:r>
              <a:rPr lang="ja-JP" altLang="en-US" sz="4800" dirty="0" smtClean="0"/>
              <a:t>○</a:t>
            </a:r>
            <a:r>
              <a:rPr lang="ja-JP" altLang="en-US" sz="4800" dirty="0"/>
              <a:t>みなさんの地域でコーディネーターを置くとしたらどのような組織や人を想定しますか？</a:t>
            </a:r>
          </a:p>
          <a:p>
            <a:pPr lvl="0">
              <a:spcBef>
                <a:spcPct val="20000"/>
              </a:spcBef>
              <a:defRPr/>
            </a:pPr>
            <a:endParaRPr lang="ja-JP" altLang="en-US" sz="4800" dirty="0"/>
          </a:p>
          <a:p>
            <a:pPr lvl="0">
              <a:spcBef>
                <a:spcPct val="20000"/>
              </a:spcBef>
              <a:defRPr/>
            </a:pPr>
            <a:r>
              <a:rPr lang="ja-JP" altLang="en-US" sz="4800" dirty="0"/>
              <a:t>○協議体はどんな形で設置します</a:t>
            </a:r>
            <a:r>
              <a:rPr lang="ja-JP" altLang="en-US" sz="4800" dirty="0" smtClean="0"/>
              <a:t>か</a:t>
            </a:r>
            <a:r>
              <a:rPr lang="ja-JP" altLang="en-US" sz="4800" dirty="0"/>
              <a:t>（</a:t>
            </a:r>
            <a:r>
              <a:rPr lang="ja-JP" altLang="en-US" sz="4800" dirty="0" smtClean="0"/>
              <a:t>他</a:t>
            </a:r>
            <a:r>
              <a:rPr lang="ja-JP" altLang="en-US" sz="4800" dirty="0"/>
              <a:t>の協議組織</a:t>
            </a:r>
            <a:r>
              <a:rPr lang="ja-JP" altLang="en-US" sz="4800" dirty="0" smtClean="0"/>
              <a:t>との役割分担と連携。効率的な運営の工夫）</a:t>
            </a:r>
            <a:endParaRPr lang="ja-JP" altLang="en-US" sz="4800" dirty="0"/>
          </a:p>
          <a:p>
            <a:pPr lvl="0">
              <a:spcBef>
                <a:spcPct val="20000"/>
              </a:spcBef>
              <a:defRPr/>
            </a:pPr>
            <a:endParaRPr lang="ja-JP" altLang="en-US" sz="4800" dirty="0"/>
          </a:p>
        </p:txBody>
      </p:sp>
    </p:spTree>
    <p:extLst>
      <p:ext uri="{BB962C8B-B14F-4D97-AF65-F5344CB8AC3E}">
        <p14:creationId xmlns:p14="http://schemas.microsoft.com/office/powerpoint/2010/main" val="4087886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0" y="260648"/>
            <a:ext cx="8964488" cy="6337002"/>
          </a:xfrm>
        </p:spPr>
        <p:txBody>
          <a:bodyPr>
            <a:noAutofit/>
          </a:bodyPr>
          <a:lstStyle/>
          <a:p>
            <a:pPr marL="0" indent="0">
              <a:buNone/>
            </a:pPr>
            <a:r>
              <a:rPr lang="ja-JP" altLang="en-US" sz="2600" dirty="0" smtClean="0"/>
              <a:t>４．市町村の役割</a:t>
            </a:r>
            <a:endParaRPr lang="en-US" altLang="ja-JP" sz="2600" dirty="0" smtClean="0"/>
          </a:p>
          <a:p>
            <a:pPr marL="542925" indent="-357188">
              <a:buNone/>
            </a:pPr>
            <a:r>
              <a:rPr lang="ja-JP" altLang="en-US" sz="2400" dirty="0" smtClean="0"/>
              <a:t>○計画的な推進体制・基盤整備・・・コーディネーターや協議体の設置（特定）、サービス開発や基盤整備の方向性を行政の計画に位置づけ</a:t>
            </a:r>
            <a:endParaRPr lang="en-US" altLang="ja-JP" sz="2400" dirty="0" smtClean="0"/>
          </a:p>
          <a:p>
            <a:pPr marL="542925" indent="-357188">
              <a:buNone/>
            </a:pPr>
            <a:r>
              <a:rPr lang="ja-JP" altLang="en-US" sz="2400" dirty="0" smtClean="0"/>
              <a:t>○コーディネーターの資質向上・・・都道府県研修派遣、事例検討</a:t>
            </a:r>
          </a:p>
          <a:p>
            <a:pPr marL="542925" indent="-357188">
              <a:buNone/>
            </a:pPr>
            <a:r>
              <a:rPr lang="ja-JP" altLang="en-US" sz="2400" dirty="0" smtClean="0"/>
              <a:t>○コーディネーターの活動のバックアップ・庁内調整・・・行政側</a:t>
            </a:r>
            <a:r>
              <a:rPr lang="ja-JP" altLang="en-US" sz="2400" dirty="0"/>
              <a:t>の</a:t>
            </a:r>
            <a:r>
              <a:rPr lang="ja-JP" altLang="en-US" sz="2400" dirty="0" smtClean="0"/>
              <a:t>担当者の明確化、コーディネーターや団体との意見交換、行政庁内及び関係団体との調整</a:t>
            </a:r>
            <a:endParaRPr lang="en-US" altLang="ja-JP" sz="2400" dirty="0" smtClean="0"/>
          </a:p>
          <a:p>
            <a:pPr marL="542925" indent="-357188">
              <a:buNone/>
            </a:pPr>
            <a:r>
              <a:rPr kumimoji="1" lang="ja-JP" altLang="en-US" sz="2400" dirty="0" smtClean="0"/>
              <a:t>○住民主体のサービス提供組織への活動支援・・・公共施設等を活用した活動拠点の支援、補助（助成）による活動拠点や間接</a:t>
            </a:r>
            <a:r>
              <a:rPr kumimoji="1" lang="ja-JP" altLang="en-US" sz="2400" dirty="0" smtClean="0"/>
              <a:t>経費</a:t>
            </a:r>
            <a:r>
              <a:rPr lang="ja-JP" altLang="en-US" sz="2400" dirty="0" smtClean="0"/>
              <a:t>へ</a:t>
            </a:r>
            <a:r>
              <a:rPr lang="ja-JP" altLang="en-US" sz="2400" dirty="0" smtClean="0"/>
              <a:t>の支援など</a:t>
            </a:r>
            <a:endParaRPr lang="en-US" altLang="ja-JP" sz="2400" dirty="0" smtClean="0"/>
          </a:p>
          <a:p>
            <a:pPr marL="542925" indent="-357188">
              <a:buNone/>
            </a:pPr>
            <a:r>
              <a:rPr kumimoji="1" lang="ja-JP" altLang="en-US" sz="2400" dirty="0" smtClean="0"/>
              <a:t>○他施策との連動による総合的な推進・・・複合的な生活課題に対応できる仕組みづくり、庁内調整体制の明確化、他の福祉施策、まちづくり、生涯学習施策との連動</a:t>
            </a:r>
            <a:endParaRPr kumimoji="1" lang="ja-JP" altLang="en-US" sz="2400" dirty="0"/>
          </a:p>
        </p:txBody>
      </p:sp>
    </p:spTree>
    <p:extLst>
      <p:ext uri="{BB962C8B-B14F-4D97-AF65-F5344CB8AC3E}">
        <p14:creationId xmlns:p14="http://schemas.microsoft.com/office/powerpoint/2010/main" val="20077197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163185799"/>
              </p:ext>
            </p:extLst>
          </p:nvPr>
        </p:nvGraphicFramePr>
        <p:xfrm>
          <a:off x="77297" y="584953"/>
          <a:ext cx="8984363" cy="6766560"/>
        </p:xfrm>
        <a:graphic>
          <a:graphicData uri="http://schemas.openxmlformats.org/drawingml/2006/table">
            <a:tbl>
              <a:tblPr firstRow="1" bandRow="1">
                <a:tableStyleId>{5940675A-B579-460E-94D1-54222C63F5DA}</a:tableStyleId>
              </a:tblPr>
              <a:tblGrid>
                <a:gridCol w="706290"/>
                <a:gridCol w="8278073"/>
              </a:tblGrid>
              <a:tr h="3132000">
                <a:tc>
                  <a:txBody>
                    <a:bodyPr/>
                    <a:lstStyle/>
                    <a:p>
                      <a:pPr algn="ctr"/>
                      <a:endParaRPr lang="en-US" altLang="ja-JP" sz="1200" dirty="0" smtClean="0">
                        <a:solidFill>
                          <a:schemeClr val="tx1"/>
                        </a:solidFill>
                      </a:endParaRPr>
                    </a:p>
                    <a:p>
                      <a:pPr algn="ctr"/>
                      <a:endParaRPr lang="en-US" altLang="ja-JP" sz="1200" dirty="0" smtClean="0">
                        <a:solidFill>
                          <a:schemeClr val="tx1"/>
                        </a:solidFill>
                      </a:endParaRPr>
                    </a:p>
                    <a:p>
                      <a:pPr algn="ctr"/>
                      <a:r>
                        <a:rPr lang="en-US" altLang="ja-JP" sz="1200" dirty="0" smtClean="0">
                          <a:solidFill>
                            <a:schemeClr val="tx1"/>
                          </a:solidFill>
                        </a:rPr>
                        <a:t>【</a:t>
                      </a:r>
                      <a:r>
                        <a:rPr lang="ja-JP" altLang="en-US" sz="1200" dirty="0" smtClean="0">
                          <a:solidFill>
                            <a:schemeClr val="tx1"/>
                          </a:solidFill>
                        </a:rPr>
                        <a:t>財源構成</a:t>
                      </a:r>
                      <a:r>
                        <a:rPr lang="en-US" altLang="ja-JP" sz="1200" dirty="0" smtClean="0">
                          <a:solidFill>
                            <a:schemeClr val="tx1"/>
                          </a:solidFill>
                        </a:rPr>
                        <a:t>】</a:t>
                      </a:r>
                    </a:p>
                    <a:p>
                      <a:pPr algn="ctr"/>
                      <a:endParaRPr lang="en-US" altLang="ja-JP" sz="800" dirty="0" smtClean="0">
                        <a:solidFill>
                          <a:schemeClr val="tx1"/>
                        </a:solidFill>
                      </a:endParaRPr>
                    </a:p>
                    <a:p>
                      <a:pPr marL="87313"/>
                      <a:r>
                        <a:rPr lang="ja-JP" altLang="en-US" sz="1200" dirty="0" smtClean="0">
                          <a:solidFill>
                            <a:schemeClr val="tx1"/>
                          </a:solidFill>
                        </a:rPr>
                        <a:t>国　</a:t>
                      </a:r>
                      <a:r>
                        <a:rPr lang="en-US" altLang="ja-JP" sz="1200" dirty="0" smtClean="0">
                          <a:solidFill>
                            <a:schemeClr val="tx1"/>
                          </a:solidFill>
                        </a:rPr>
                        <a:t>25%</a:t>
                      </a:r>
                    </a:p>
                    <a:p>
                      <a:pPr marL="87313"/>
                      <a:endParaRPr lang="en-US" altLang="ja-JP" sz="800" dirty="0" smtClean="0">
                        <a:solidFill>
                          <a:schemeClr val="tx1"/>
                        </a:solidFill>
                      </a:endParaRPr>
                    </a:p>
                    <a:p>
                      <a:pPr marL="87313"/>
                      <a:r>
                        <a:rPr lang="ja-JP" altLang="en-US" sz="1200" dirty="0" smtClean="0">
                          <a:solidFill>
                            <a:schemeClr val="tx1"/>
                          </a:solidFill>
                        </a:rPr>
                        <a:t>都道府県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12.5%</a:t>
                      </a:r>
                    </a:p>
                    <a:p>
                      <a:pPr marL="87313"/>
                      <a:endParaRPr lang="ja-JP" altLang="en-US" sz="800" dirty="0" smtClean="0">
                        <a:solidFill>
                          <a:schemeClr val="tx1"/>
                        </a:solidFill>
                      </a:endParaRPr>
                    </a:p>
                    <a:p>
                      <a:pPr marL="87313"/>
                      <a:r>
                        <a:rPr lang="ja-JP" altLang="en-US" sz="1200" dirty="0" smtClean="0">
                          <a:solidFill>
                            <a:schemeClr val="tx1"/>
                          </a:solidFill>
                        </a:rPr>
                        <a:t>市町村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12.5%</a:t>
                      </a:r>
                    </a:p>
                    <a:p>
                      <a:pPr marL="87313"/>
                      <a:endParaRPr lang="en-US" altLang="ja-JP" sz="800" dirty="0" smtClean="0">
                        <a:solidFill>
                          <a:schemeClr val="tx1"/>
                        </a:solidFill>
                      </a:endParaRPr>
                    </a:p>
                    <a:p>
                      <a:pPr marL="87313"/>
                      <a:r>
                        <a:rPr lang="en-US" altLang="ja-JP" sz="1200" dirty="0" smtClean="0">
                          <a:solidFill>
                            <a:schemeClr val="tx1"/>
                          </a:solidFill>
                        </a:rPr>
                        <a:t>1</a:t>
                      </a:r>
                      <a:r>
                        <a:rPr lang="ja-JP" altLang="en-US" sz="1200" dirty="0" smtClean="0">
                          <a:solidFill>
                            <a:schemeClr val="tx1"/>
                          </a:solidFill>
                        </a:rPr>
                        <a:t>号保険料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21%</a:t>
                      </a:r>
                    </a:p>
                    <a:p>
                      <a:pPr marL="87313"/>
                      <a:endParaRPr lang="en-US" altLang="ja-JP" sz="800" dirty="0" smtClean="0">
                        <a:solidFill>
                          <a:schemeClr val="tx1"/>
                        </a:solidFill>
                      </a:endParaRPr>
                    </a:p>
                    <a:p>
                      <a:pPr marL="87313"/>
                      <a:r>
                        <a:rPr lang="en-US" altLang="ja-JP" sz="1200" dirty="0" smtClean="0">
                          <a:solidFill>
                            <a:schemeClr val="tx1"/>
                          </a:solidFill>
                        </a:rPr>
                        <a:t>2</a:t>
                      </a:r>
                      <a:r>
                        <a:rPr lang="ja-JP" altLang="en-US" sz="1200" dirty="0" smtClean="0">
                          <a:solidFill>
                            <a:schemeClr val="tx1"/>
                          </a:solidFill>
                        </a:rPr>
                        <a:t>号保険料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29%</a:t>
                      </a:r>
                      <a:endParaRPr lang="ja-JP" altLang="en-US" sz="1200" dirty="0" smtClean="0">
                        <a:solidFill>
                          <a:schemeClr val="tx1"/>
                        </a:solidFill>
                      </a:endParaRPr>
                    </a:p>
                    <a:p>
                      <a:endParaRPr kumimoji="1" lang="ja-JP" altLang="en-US" sz="1200" dirty="0"/>
                    </a:p>
                  </a:txBody>
                  <a:tcPr marL="0" marR="0">
                    <a:lnL w="12700"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2944" marR="82944">
                    <a:lnL w="9525"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9525" cap="flat" cmpd="sng" algn="ctr">
                      <a:solidFill>
                        <a:schemeClr val="tx1"/>
                      </a:solidFill>
                      <a:prstDash val="dash"/>
                      <a:round/>
                      <a:headEnd type="none" w="med" len="med"/>
                      <a:tailEnd type="none" w="med" len="med"/>
                    </a:lnB>
                  </a:tcPr>
                </a:tc>
              </a:tr>
              <a:tr h="3060000">
                <a:tc>
                  <a:txBody>
                    <a:bodyPr/>
                    <a:lstStyle/>
                    <a:p>
                      <a:pPr algn="ctr"/>
                      <a:endParaRPr lang="en-US" altLang="ja-JP" sz="1200" dirty="0" smtClean="0">
                        <a:solidFill>
                          <a:schemeClr val="tx1"/>
                        </a:solidFill>
                      </a:endParaRPr>
                    </a:p>
                    <a:p>
                      <a:pPr algn="ctr"/>
                      <a:endParaRPr lang="en-US" altLang="ja-JP" sz="1200" dirty="0" smtClean="0">
                        <a:solidFill>
                          <a:schemeClr val="tx1"/>
                        </a:solidFill>
                      </a:endParaRPr>
                    </a:p>
                    <a:p>
                      <a:pPr algn="ctr"/>
                      <a:r>
                        <a:rPr lang="en-US" altLang="ja-JP" sz="1200" dirty="0" smtClean="0">
                          <a:solidFill>
                            <a:schemeClr val="tx1"/>
                          </a:solidFill>
                        </a:rPr>
                        <a:t>【</a:t>
                      </a:r>
                      <a:r>
                        <a:rPr lang="ja-JP" altLang="en-US" sz="1200" dirty="0" smtClean="0">
                          <a:solidFill>
                            <a:schemeClr val="tx1"/>
                          </a:solidFill>
                        </a:rPr>
                        <a:t>財源構成</a:t>
                      </a:r>
                      <a:r>
                        <a:rPr lang="en-US" altLang="ja-JP" sz="1200" dirty="0" smtClean="0">
                          <a:solidFill>
                            <a:schemeClr val="tx1"/>
                          </a:solidFill>
                        </a:rPr>
                        <a:t>】</a:t>
                      </a:r>
                    </a:p>
                    <a:p>
                      <a:pPr algn="ctr"/>
                      <a:endParaRPr lang="en-US" altLang="ja-JP" sz="800" dirty="0" smtClean="0">
                        <a:solidFill>
                          <a:schemeClr val="tx1"/>
                        </a:solidFill>
                      </a:endParaRPr>
                    </a:p>
                    <a:p>
                      <a:pPr marL="87313"/>
                      <a:r>
                        <a:rPr lang="ja-JP" altLang="en-US" sz="1200" dirty="0" smtClean="0">
                          <a:solidFill>
                            <a:schemeClr val="tx1"/>
                          </a:solidFill>
                        </a:rPr>
                        <a:t>国　</a:t>
                      </a:r>
                      <a:r>
                        <a:rPr lang="en-US" altLang="ja-JP" sz="1200" dirty="0" smtClean="0">
                          <a:solidFill>
                            <a:schemeClr val="tx1"/>
                          </a:solidFill>
                        </a:rPr>
                        <a:t>39.5%</a:t>
                      </a:r>
                    </a:p>
                    <a:p>
                      <a:pPr marL="87313"/>
                      <a:endParaRPr lang="en-US" altLang="ja-JP" sz="800" dirty="0" smtClean="0">
                        <a:solidFill>
                          <a:schemeClr val="tx1"/>
                        </a:solidFill>
                      </a:endParaRPr>
                    </a:p>
                    <a:p>
                      <a:pPr marL="87313"/>
                      <a:r>
                        <a:rPr lang="ja-JP" altLang="en-US" sz="1200" dirty="0" smtClean="0">
                          <a:solidFill>
                            <a:schemeClr val="tx1"/>
                          </a:solidFill>
                        </a:rPr>
                        <a:t>都道府県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19.75%</a:t>
                      </a:r>
                    </a:p>
                    <a:p>
                      <a:pPr marL="87313"/>
                      <a:endParaRPr lang="ja-JP" altLang="en-US" sz="800" dirty="0" smtClean="0">
                        <a:solidFill>
                          <a:schemeClr val="tx1"/>
                        </a:solidFill>
                      </a:endParaRPr>
                    </a:p>
                    <a:p>
                      <a:pPr marL="87313"/>
                      <a:r>
                        <a:rPr lang="ja-JP" altLang="en-US" sz="1200" dirty="0" smtClean="0">
                          <a:solidFill>
                            <a:schemeClr val="tx1"/>
                          </a:solidFill>
                        </a:rPr>
                        <a:t>市町村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19.75%</a:t>
                      </a:r>
                    </a:p>
                    <a:p>
                      <a:pPr marL="87313"/>
                      <a:endParaRPr lang="en-US" altLang="ja-JP" sz="800" dirty="0" smtClean="0">
                        <a:solidFill>
                          <a:schemeClr val="tx1"/>
                        </a:solidFill>
                      </a:endParaRPr>
                    </a:p>
                    <a:p>
                      <a:pPr marL="87313"/>
                      <a:r>
                        <a:rPr lang="en-US" altLang="ja-JP" sz="1200" dirty="0" smtClean="0">
                          <a:solidFill>
                            <a:schemeClr val="tx1"/>
                          </a:solidFill>
                        </a:rPr>
                        <a:t>1</a:t>
                      </a:r>
                      <a:r>
                        <a:rPr lang="ja-JP" altLang="en-US" sz="1200" dirty="0" smtClean="0">
                          <a:solidFill>
                            <a:schemeClr val="tx1"/>
                          </a:solidFill>
                        </a:rPr>
                        <a:t>号保険料　  </a:t>
                      </a:r>
                      <a:endParaRPr lang="en-US" altLang="ja-JP" sz="1200" dirty="0" smtClean="0">
                        <a:solidFill>
                          <a:schemeClr val="tx1"/>
                        </a:solidFill>
                      </a:endParaRPr>
                    </a:p>
                    <a:p>
                      <a:pPr marL="87313"/>
                      <a:r>
                        <a:rPr lang="ja-JP" altLang="en-US" sz="1200" dirty="0" smtClean="0">
                          <a:solidFill>
                            <a:schemeClr val="tx1"/>
                          </a:solidFill>
                        </a:rPr>
                        <a:t>　</a:t>
                      </a:r>
                      <a:r>
                        <a:rPr lang="en-US" altLang="ja-JP" sz="1200" dirty="0" smtClean="0">
                          <a:solidFill>
                            <a:schemeClr val="tx1"/>
                          </a:solidFill>
                        </a:rPr>
                        <a:t>21%</a:t>
                      </a:r>
                      <a:endParaRPr lang="ja-JP" altLang="en-US" sz="1200" dirty="0" smtClean="0">
                        <a:solidFill>
                          <a:schemeClr val="tx1"/>
                        </a:solidFill>
                      </a:endParaRPr>
                    </a:p>
                    <a:p>
                      <a:endParaRPr kumimoji="1" lang="ja-JP" altLang="en-US" sz="1200" dirty="0"/>
                    </a:p>
                  </a:txBody>
                  <a:tcPr marL="0" marR="0">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2944" marR="82944">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r>
            </a:tbl>
          </a:graphicData>
        </a:graphic>
      </p:graphicFrame>
      <p:sp>
        <p:nvSpPr>
          <p:cNvPr id="37" name="右矢印 36"/>
          <p:cNvSpPr/>
          <p:nvPr/>
        </p:nvSpPr>
        <p:spPr>
          <a:xfrm>
            <a:off x="4170325" y="6178605"/>
            <a:ext cx="620447"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36" name="右矢印 35"/>
          <p:cNvSpPr/>
          <p:nvPr/>
        </p:nvSpPr>
        <p:spPr>
          <a:xfrm>
            <a:off x="4157025" y="4072047"/>
            <a:ext cx="620447"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33" name="右矢印 32"/>
          <p:cNvSpPr/>
          <p:nvPr/>
        </p:nvSpPr>
        <p:spPr>
          <a:xfrm>
            <a:off x="4155945" y="2348880"/>
            <a:ext cx="620447"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26" name="右矢印 25"/>
          <p:cNvSpPr/>
          <p:nvPr/>
        </p:nvSpPr>
        <p:spPr>
          <a:xfrm>
            <a:off x="4155945" y="1191727"/>
            <a:ext cx="620447"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21" name="右矢印 20"/>
          <p:cNvSpPr/>
          <p:nvPr/>
        </p:nvSpPr>
        <p:spPr>
          <a:xfrm>
            <a:off x="4155945" y="1697523"/>
            <a:ext cx="620447"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5" name="正方形/長方形 4"/>
          <p:cNvSpPr/>
          <p:nvPr/>
        </p:nvSpPr>
        <p:spPr>
          <a:xfrm>
            <a:off x="871729" y="1147425"/>
            <a:ext cx="3220876" cy="864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a:t>
            </a:r>
            <a:r>
              <a:rPr lang="ja-JP" altLang="en-US" dirty="0">
                <a:solidFill>
                  <a:prstClr val="black"/>
                </a:solidFill>
                <a:latin typeface="ＤＦ特太ゴシック体" panose="020B0509000000000000" pitchFamily="49" charset="-128"/>
                <a:ea typeface="ＤＦ特太ゴシック体" panose="020B0509000000000000" pitchFamily="49" charset="-128"/>
              </a:rPr>
              <a:t>予防</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給付</a:t>
            </a:r>
            <a:endParaRPr lang="en-US" altLang="ja-JP" dirty="0" smtClean="0">
              <a:solidFill>
                <a:prstClr val="black"/>
              </a:solidFill>
              <a:latin typeface="ＤＦ特太ゴシック体" panose="020B0509000000000000" pitchFamily="49" charset="-128"/>
              <a:ea typeface="ＤＦ特太ゴシック体" panose="020B0509000000000000" pitchFamily="49" charset="-128"/>
            </a:endParaRPr>
          </a:p>
          <a:p>
            <a:pPr marL="88900"/>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　（</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～２</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a:t>
            </a:r>
            <a:endParaRPr lang="ja-JP" altLang="en-US"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10" name="正方形/長方形 9"/>
          <p:cNvSpPr/>
          <p:nvPr/>
        </p:nvSpPr>
        <p:spPr>
          <a:xfrm>
            <a:off x="1306126" y="2129626"/>
            <a:ext cx="2787389" cy="1510427"/>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介護予防事業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algn="ctr"/>
            <a:r>
              <a:rPr lang="ja-JP" altLang="en-US" sz="1050" dirty="0">
                <a:solidFill>
                  <a:prstClr val="black"/>
                </a:solidFill>
                <a:latin typeface="HGP創英角ｺﾞｼｯｸUB" panose="020B0900000000000000" pitchFamily="50" charset="-128"/>
                <a:ea typeface="HGP創英角ｺﾞｼｯｸUB" panose="020B0900000000000000" pitchFamily="50" charset="-128"/>
              </a:rPr>
              <a:t>又</a:t>
            </a:r>
            <a:r>
              <a:rPr lang="ja-JP" altLang="en-US" sz="1050" dirty="0" smtClean="0">
                <a:solidFill>
                  <a:prstClr val="black"/>
                </a:solidFill>
                <a:latin typeface="HGP創英角ｺﾞｼｯｸUB" panose="020B0900000000000000" pitchFamily="50" charset="-128"/>
                <a:ea typeface="HGP創英角ｺﾞｼｯｸUB" panose="020B0900000000000000" pitchFamily="50" charset="-128"/>
              </a:rPr>
              <a:t>は</a:t>
            </a:r>
            <a:r>
              <a:rPr lang="ja-JP" altLang="en-US" sz="1400" dirty="0" smtClean="0">
                <a:solidFill>
                  <a:prstClr val="black"/>
                </a:solidFill>
                <a:latin typeface="HGP創英角ｺﾞｼｯｸUB" panose="020B0900000000000000" pitchFamily="50" charset="-128"/>
                <a:ea typeface="HGP創英角ｺﾞｼｯｸUB" panose="020B0900000000000000" pitchFamily="50" charset="-128"/>
              </a:rPr>
              <a:t>介護予防・日常生活支援総合事業</a:t>
            </a:r>
            <a:endParaRPr lang="en-US" altLang="ja-JP" sz="1400" dirty="0" smtClean="0">
              <a:solidFill>
                <a:prstClr val="black"/>
              </a:solidFill>
              <a:latin typeface="HGP創英角ｺﾞｼｯｸUB" panose="020B0900000000000000" pitchFamily="50" charset="-128"/>
              <a:ea typeface="HGP創英角ｺﾞｼｯｸUB" panose="020B0900000000000000" pitchFamily="50" charset="-128"/>
            </a:endParaRPr>
          </a:p>
          <a:p>
            <a:r>
              <a:rPr lang="ja-JP" altLang="en-US" sz="1400" dirty="0" smtClean="0">
                <a:solidFill>
                  <a:prstClr val="black"/>
                </a:solidFill>
              </a:rPr>
              <a:t>○ 二次予防事業</a:t>
            </a:r>
            <a:endParaRPr lang="en-US" altLang="ja-JP" sz="1400" dirty="0" smtClean="0">
              <a:solidFill>
                <a:prstClr val="black"/>
              </a:solidFill>
            </a:endParaRPr>
          </a:p>
          <a:p>
            <a:r>
              <a:rPr lang="ja-JP" altLang="en-US" sz="1400" dirty="0" smtClean="0">
                <a:solidFill>
                  <a:prstClr val="black"/>
                </a:solidFill>
              </a:rPr>
              <a:t>○ 一次予防事業</a:t>
            </a:r>
            <a:endParaRPr lang="en-US" altLang="ja-JP" sz="1400" dirty="0" smtClean="0">
              <a:solidFill>
                <a:prstClr val="black"/>
              </a:solidFill>
            </a:endParaRPr>
          </a:p>
          <a:p>
            <a:pPr marL="174625" algn="just"/>
            <a:r>
              <a:rPr lang="ja-JP" altLang="en-US" sz="1200" dirty="0" smtClean="0">
                <a:solidFill>
                  <a:prstClr val="black"/>
                </a:solidFill>
              </a:rPr>
              <a:t>介護予防・日常生活支援総合事業の場合</a:t>
            </a:r>
            <a:endParaRPr lang="en-US" altLang="ja-JP" sz="1200" dirty="0" smtClean="0">
              <a:solidFill>
                <a:prstClr val="black"/>
              </a:solidFill>
            </a:endParaRPr>
          </a:p>
          <a:p>
            <a:pPr marL="174625" algn="just"/>
            <a:r>
              <a:rPr lang="ja-JP" altLang="en-US" sz="1200" dirty="0" smtClean="0">
                <a:solidFill>
                  <a:prstClr val="black"/>
                </a:solidFill>
              </a:rPr>
              <a:t>は、上記の他、生活支援サービスを含む</a:t>
            </a:r>
            <a:endParaRPr lang="en-US" altLang="ja-JP" sz="1200" dirty="0" smtClean="0">
              <a:solidFill>
                <a:prstClr val="black"/>
              </a:solidFill>
            </a:endParaRPr>
          </a:p>
          <a:p>
            <a:pPr marL="174625" algn="just"/>
            <a:r>
              <a:rPr lang="ja-JP" altLang="en-US" sz="1200" dirty="0" smtClean="0">
                <a:solidFill>
                  <a:prstClr val="black"/>
                </a:solidFill>
              </a:rPr>
              <a:t>要支援者向け事業、介護予防支援事業。</a:t>
            </a:r>
            <a:endParaRPr lang="en-US" altLang="ja-JP" sz="1200" dirty="0">
              <a:solidFill>
                <a:prstClr val="black"/>
              </a:solidFill>
            </a:endParaRPr>
          </a:p>
        </p:txBody>
      </p:sp>
      <p:sp>
        <p:nvSpPr>
          <p:cNvPr id="13" name="正方形/長方形 12"/>
          <p:cNvSpPr/>
          <p:nvPr/>
        </p:nvSpPr>
        <p:spPr>
          <a:xfrm>
            <a:off x="1306127" y="3817358"/>
            <a:ext cx="2801743" cy="947137"/>
          </a:xfrm>
          <a:prstGeom prst="rect">
            <a:avLst/>
          </a:prstGeom>
          <a:solidFill>
            <a:srgbClr val="FFCCCC"/>
          </a:solidFill>
          <a:ln w="6350"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包括的支援事業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a:spcBef>
                <a:spcPts val="600"/>
              </a:spcBef>
            </a:pPr>
            <a:r>
              <a:rPr lang="ja-JP" altLang="en-US" sz="1400" dirty="0">
                <a:solidFill>
                  <a:prstClr val="black"/>
                </a:solidFill>
              </a:rPr>
              <a:t>○</a:t>
            </a:r>
            <a:r>
              <a:rPr lang="ja-JP" altLang="en-US" sz="1400" dirty="0" smtClean="0">
                <a:solidFill>
                  <a:prstClr val="black"/>
                </a:solidFill>
              </a:rPr>
              <a:t>地域包括支援センターの運営</a:t>
            </a:r>
            <a:endParaRPr lang="en-US" altLang="ja-JP" sz="1400" dirty="0" smtClean="0">
              <a:solidFill>
                <a:prstClr val="black"/>
              </a:solidFill>
            </a:endParaRPr>
          </a:p>
          <a:p>
            <a:pPr>
              <a:lnSpc>
                <a:spcPts val="1500"/>
              </a:lnSpc>
            </a:pPr>
            <a:r>
              <a:rPr lang="ja-JP" altLang="en-US" sz="1200" dirty="0">
                <a:solidFill>
                  <a:prstClr val="black"/>
                </a:solidFill>
              </a:rPr>
              <a:t>　</a:t>
            </a:r>
            <a:r>
              <a:rPr lang="ja-JP" altLang="en-US" sz="1200" dirty="0" smtClean="0">
                <a:solidFill>
                  <a:prstClr val="black"/>
                </a:solidFill>
              </a:rPr>
              <a:t> ・</a:t>
            </a:r>
            <a:r>
              <a:rPr lang="ja-JP" altLang="en-US" sz="1200" dirty="0">
                <a:solidFill>
                  <a:prstClr val="black"/>
                </a:solidFill>
              </a:rPr>
              <a:t>介護予防</a:t>
            </a:r>
            <a:r>
              <a:rPr lang="ja-JP" altLang="en-US" sz="1200" dirty="0" smtClean="0">
                <a:solidFill>
                  <a:prstClr val="black"/>
                </a:solidFill>
              </a:rPr>
              <a:t>ケアマネジメント、総合相談支援</a:t>
            </a:r>
            <a:endParaRPr lang="en-US" altLang="ja-JP" sz="1200" dirty="0" smtClean="0">
              <a:solidFill>
                <a:prstClr val="black"/>
              </a:solidFill>
            </a:endParaRPr>
          </a:p>
          <a:p>
            <a:pPr>
              <a:lnSpc>
                <a:spcPts val="1500"/>
              </a:lnSpc>
            </a:pPr>
            <a:r>
              <a:rPr lang="ja-JP" altLang="en-US" sz="1200" dirty="0" smtClean="0">
                <a:solidFill>
                  <a:prstClr val="black"/>
                </a:solidFill>
              </a:rPr>
              <a:t>　  業務、権利擁護業務、ケアマネジメント支援</a:t>
            </a:r>
          </a:p>
        </p:txBody>
      </p:sp>
      <p:sp>
        <p:nvSpPr>
          <p:cNvPr id="14" name="正方形/長方形 13"/>
          <p:cNvSpPr/>
          <p:nvPr/>
        </p:nvSpPr>
        <p:spPr>
          <a:xfrm>
            <a:off x="1306127" y="5843783"/>
            <a:ext cx="2801743"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任意事業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r>
              <a:rPr lang="ja-JP" altLang="en-US" sz="1200" dirty="0" smtClean="0">
                <a:solidFill>
                  <a:prstClr val="black"/>
                </a:solidFill>
              </a:rPr>
              <a:t>○ 介護</a:t>
            </a:r>
            <a:r>
              <a:rPr lang="ja-JP" altLang="en-US" sz="1200" dirty="0">
                <a:solidFill>
                  <a:prstClr val="black"/>
                </a:solidFill>
              </a:rPr>
              <a:t>給付費</a:t>
            </a:r>
            <a:r>
              <a:rPr lang="ja-JP" altLang="en-US" sz="1200" dirty="0" smtClean="0">
                <a:solidFill>
                  <a:prstClr val="black"/>
                </a:solidFill>
              </a:rPr>
              <a:t>適正化事業</a:t>
            </a:r>
            <a:endParaRPr lang="en-US" altLang="ja-JP" sz="1200" dirty="0" smtClean="0">
              <a:solidFill>
                <a:prstClr val="black"/>
              </a:solidFill>
            </a:endParaRPr>
          </a:p>
          <a:p>
            <a:r>
              <a:rPr lang="ja-JP" altLang="en-US" sz="1200" dirty="0" smtClean="0">
                <a:solidFill>
                  <a:prstClr val="black"/>
                </a:solidFill>
              </a:rPr>
              <a:t>○ 家族介護支援事業</a:t>
            </a:r>
            <a:endParaRPr lang="en-US" altLang="ja-JP" sz="1200" dirty="0" smtClean="0">
              <a:solidFill>
                <a:prstClr val="black"/>
              </a:solidFill>
            </a:endParaRPr>
          </a:p>
          <a:p>
            <a:r>
              <a:rPr lang="ja-JP" altLang="en-US" sz="1200" dirty="0" smtClean="0">
                <a:solidFill>
                  <a:prstClr val="black"/>
                </a:solidFill>
              </a:rPr>
              <a:t>○ その他の事業</a:t>
            </a:r>
            <a:endParaRPr lang="ja-JP" altLang="en-US"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15" name="正方形/長方形 14"/>
          <p:cNvSpPr/>
          <p:nvPr/>
        </p:nvSpPr>
        <p:spPr>
          <a:xfrm>
            <a:off x="4891425" y="1695999"/>
            <a:ext cx="3722683" cy="1944000"/>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Ins="0" rtlCol="0" anchor="t"/>
          <a:lstStyle/>
          <a:p>
            <a:pPr marL="88900"/>
            <a:r>
              <a:rPr lang="ja-JP" altLang="en-US" dirty="0" smtClean="0">
                <a:solidFill>
                  <a:srgbClr val="FF0000"/>
                </a:solidFill>
                <a:latin typeface="HG創英角ｺﾞｼｯｸUB" panose="020B0909000000000000" pitchFamily="49" charset="-128"/>
                <a:ea typeface="HG創英角ｺﾞｼｯｸUB" panose="020B0909000000000000" pitchFamily="49" charset="-128"/>
              </a:rPr>
              <a:t>新しい総合事業</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２、それ以外の者）</a:t>
            </a:r>
            <a:endParaRPr lang="en-US" altLang="ja-JP" dirty="0" smtClean="0">
              <a:solidFill>
                <a:prstClr val="black"/>
              </a:solidFill>
              <a:latin typeface="ＤＦ特太ゴシック体" panose="020B0509000000000000" pitchFamily="49" charset="-128"/>
              <a:ea typeface="ＤＦ特太ゴシック体" panose="020B0509000000000000" pitchFamily="49" charset="-128"/>
            </a:endParaRPr>
          </a:p>
          <a:p>
            <a:pPr>
              <a:spcBef>
                <a:spcPts val="600"/>
              </a:spcBef>
            </a:pPr>
            <a:r>
              <a:rPr lang="ja-JP" altLang="en-US" sz="1400" dirty="0" smtClean="0">
                <a:solidFill>
                  <a:prstClr val="black"/>
                </a:solidFill>
              </a:rPr>
              <a:t>○ 介護予防・生活支援サービス事業</a:t>
            </a:r>
            <a:endParaRPr lang="en-US" altLang="ja-JP" sz="1400" dirty="0" smtClean="0">
              <a:solidFill>
                <a:prstClr val="black"/>
              </a:solidFill>
            </a:endParaRPr>
          </a:p>
          <a:p>
            <a:r>
              <a:rPr lang="ja-JP" altLang="en-US" sz="1400" dirty="0">
                <a:solidFill>
                  <a:prstClr val="black"/>
                </a:solidFill>
              </a:rPr>
              <a:t>　</a:t>
            </a:r>
            <a:r>
              <a:rPr lang="ja-JP" altLang="en-US" sz="1400" dirty="0" smtClean="0">
                <a:solidFill>
                  <a:prstClr val="black"/>
                </a:solidFill>
              </a:rPr>
              <a:t>　・訪問型サービス</a:t>
            </a:r>
            <a:endParaRPr lang="en-US" altLang="ja-JP" sz="1400" dirty="0" smtClean="0">
              <a:solidFill>
                <a:prstClr val="black"/>
              </a:solidFill>
            </a:endParaRPr>
          </a:p>
          <a:p>
            <a:r>
              <a:rPr lang="ja-JP" altLang="en-US" sz="1400" dirty="0" smtClean="0">
                <a:solidFill>
                  <a:prstClr val="black"/>
                </a:solidFill>
              </a:rPr>
              <a:t>　　・通所型サービス</a:t>
            </a:r>
            <a:endParaRPr lang="en-US" altLang="ja-JP" sz="1400" dirty="0" smtClean="0">
              <a:solidFill>
                <a:prstClr val="black"/>
              </a:solidFill>
            </a:endParaRPr>
          </a:p>
          <a:p>
            <a:r>
              <a:rPr lang="ja-JP" altLang="en-US" sz="1400" dirty="0">
                <a:solidFill>
                  <a:prstClr val="black"/>
                </a:solidFill>
              </a:rPr>
              <a:t>　</a:t>
            </a:r>
            <a:r>
              <a:rPr lang="ja-JP" altLang="en-US" sz="1400" dirty="0" smtClean="0">
                <a:solidFill>
                  <a:prstClr val="black"/>
                </a:solidFill>
              </a:rPr>
              <a:t>　・生活支援サービス（配食等）</a:t>
            </a:r>
            <a:endParaRPr lang="en-US" altLang="ja-JP" sz="1400" dirty="0" smtClean="0">
              <a:solidFill>
                <a:prstClr val="black"/>
              </a:solidFill>
            </a:endParaRPr>
          </a:p>
          <a:p>
            <a:r>
              <a:rPr lang="ja-JP" altLang="en-US" sz="1400" dirty="0">
                <a:solidFill>
                  <a:prstClr val="black"/>
                </a:solidFill>
              </a:rPr>
              <a:t>　</a:t>
            </a:r>
            <a:r>
              <a:rPr lang="ja-JP" altLang="en-US" sz="1400" dirty="0" smtClean="0">
                <a:solidFill>
                  <a:prstClr val="black"/>
                </a:solidFill>
              </a:rPr>
              <a:t>　・介護予防支援事業（ケアマネジメント）</a:t>
            </a:r>
            <a:endParaRPr lang="en-US" altLang="ja-JP" sz="1400" dirty="0" smtClean="0">
              <a:solidFill>
                <a:prstClr val="black"/>
              </a:solidFill>
            </a:endParaRPr>
          </a:p>
          <a:p>
            <a:pPr>
              <a:spcBef>
                <a:spcPts val="600"/>
              </a:spcBef>
            </a:pPr>
            <a:r>
              <a:rPr lang="ja-JP" altLang="en-US" sz="1400" dirty="0" smtClean="0">
                <a:solidFill>
                  <a:prstClr val="black"/>
                </a:solidFill>
              </a:rPr>
              <a:t>○ 一般介護予防事業</a:t>
            </a:r>
            <a:endParaRPr lang="en-US" altLang="ja-JP" sz="1400" dirty="0" smtClean="0">
              <a:solidFill>
                <a:prstClr val="black"/>
              </a:solidFill>
            </a:endParaRPr>
          </a:p>
        </p:txBody>
      </p:sp>
      <p:sp>
        <p:nvSpPr>
          <p:cNvPr id="16" name="正方形/長方形 15"/>
          <p:cNvSpPr/>
          <p:nvPr/>
        </p:nvSpPr>
        <p:spPr>
          <a:xfrm>
            <a:off x="4891425" y="3806011"/>
            <a:ext cx="3722683" cy="1944000"/>
          </a:xfrm>
          <a:prstGeom prst="rect">
            <a:avLst/>
          </a:prstGeom>
          <a:solidFill>
            <a:srgbClr val="FFCCCC"/>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t"/>
          <a:lstStyle/>
          <a:p>
            <a:pPr marL="889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包括的支援事業</a:t>
            </a:r>
            <a:r>
              <a:rPr lang="ja-JP" altLang="en-US" dirty="0">
                <a:solidFill>
                  <a:prstClr val="black"/>
                </a:solidFill>
              </a:rPr>
              <a:t>　</a:t>
            </a:r>
            <a:endParaRPr lang="en-US" altLang="ja-JP" dirty="0" smtClean="0">
              <a:solidFill>
                <a:prstClr val="black"/>
              </a:solidFill>
            </a:endParaRPr>
          </a:p>
          <a:p>
            <a:pPr>
              <a:spcBef>
                <a:spcPts val="600"/>
              </a:spcBef>
            </a:pPr>
            <a:r>
              <a:rPr lang="ja-JP" altLang="en-US" sz="1400" dirty="0" smtClean="0">
                <a:solidFill>
                  <a:prstClr val="black"/>
                </a:solidFill>
              </a:rPr>
              <a:t>○ 地域包括支援センターの運営</a:t>
            </a:r>
            <a:endParaRPr lang="en-US" altLang="ja-JP" sz="1400" dirty="0" smtClean="0">
              <a:solidFill>
                <a:prstClr val="black"/>
              </a:solidFill>
            </a:endParaRPr>
          </a:p>
          <a:p>
            <a:pPr marL="271463">
              <a:lnSpc>
                <a:spcPts val="1500"/>
              </a:lnSpc>
            </a:pPr>
            <a:r>
              <a:rPr lang="ja-JP" altLang="en-US" sz="1200" dirty="0" smtClean="0">
                <a:solidFill>
                  <a:prstClr val="black"/>
                </a:solidFill>
              </a:rPr>
              <a:t>（</a:t>
            </a:r>
            <a:r>
              <a:rPr lang="ja-JP" altLang="en-US" sz="1200" b="1" dirty="0" smtClean="0">
                <a:solidFill>
                  <a:srgbClr val="FF0000"/>
                </a:solidFill>
              </a:rPr>
              <a:t>地域ケア会議の充実</a:t>
            </a:r>
            <a:r>
              <a:rPr lang="ja-JP" altLang="en-US" sz="1200" dirty="0" smtClean="0">
                <a:solidFill>
                  <a:prstClr val="black"/>
                </a:solidFill>
              </a:rPr>
              <a:t>）</a:t>
            </a:r>
            <a:endParaRPr lang="en-US" altLang="ja-JP" sz="1200" dirty="0" smtClean="0">
              <a:solidFill>
                <a:prstClr val="black"/>
              </a:solidFill>
            </a:endParaRPr>
          </a:p>
          <a:p>
            <a:pPr>
              <a:spcBef>
                <a:spcPts val="300"/>
              </a:spcBef>
            </a:pPr>
            <a:r>
              <a:rPr lang="ja-JP" altLang="en-US" sz="1400" dirty="0" smtClean="0">
                <a:solidFill>
                  <a:prstClr val="black"/>
                </a:solidFill>
              </a:rPr>
              <a:t>○ </a:t>
            </a:r>
            <a:r>
              <a:rPr lang="ja-JP" altLang="en-US" sz="1400" b="1" dirty="0" smtClean="0">
                <a:solidFill>
                  <a:srgbClr val="FF0000"/>
                </a:solidFill>
              </a:rPr>
              <a:t>在宅医療・介護の連携推進</a:t>
            </a:r>
            <a:endParaRPr lang="en-US" altLang="ja-JP" sz="1400" b="1" dirty="0" smtClean="0">
              <a:solidFill>
                <a:srgbClr val="FF0000"/>
              </a:solidFill>
            </a:endParaRPr>
          </a:p>
          <a:p>
            <a:pPr>
              <a:spcBef>
                <a:spcPts val="300"/>
              </a:spcBef>
            </a:pPr>
            <a:r>
              <a:rPr lang="ja-JP" altLang="en-US" sz="1400" dirty="0" smtClean="0">
                <a:solidFill>
                  <a:prstClr val="black"/>
                </a:solidFill>
              </a:rPr>
              <a:t>○ </a:t>
            </a:r>
            <a:r>
              <a:rPr lang="ja-JP" altLang="en-US" sz="1400" b="1" dirty="0" smtClean="0">
                <a:solidFill>
                  <a:srgbClr val="FF0000"/>
                </a:solidFill>
              </a:rPr>
              <a:t>認知症施策の推進</a:t>
            </a:r>
            <a:endParaRPr lang="en-US" altLang="ja-JP" sz="1400" b="1" dirty="0" smtClean="0">
              <a:solidFill>
                <a:srgbClr val="FF0000"/>
              </a:solidFill>
            </a:endParaRPr>
          </a:p>
          <a:p>
            <a:pPr marL="444500" indent="-173038">
              <a:lnSpc>
                <a:spcPts val="1500"/>
              </a:lnSpc>
            </a:pPr>
            <a:r>
              <a:rPr lang="ja-JP" altLang="en-US" sz="1200" dirty="0" smtClean="0">
                <a:solidFill>
                  <a:prstClr val="black"/>
                </a:solidFill>
              </a:rPr>
              <a:t>（認知症初期集中支援チーム、認知症地域支援推進員 等）</a:t>
            </a:r>
            <a:endParaRPr lang="en-US" altLang="ja-JP" sz="1200" dirty="0" smtClean="0">
              <a:solidFill>
                <a:prstClr val="black"/>
              </a:solidFill>
            </a:endParaRPr>
          </a:p>
          <a:p>
            <a:pPr>
              <a:spcBef>
                <a:spcPts val="300"/>
              </a:spcBef>
            </a:pPr>
            <a:r>
              <a:rPr lang="ja-JP" altLang="en-US" sz="1400" dirty="0" smtClean="0">
                <a:solidFill>
                  <a:prstClr val="black"/>
                </a:solidFill>
              </a:rPr>
              <a:t>○ </a:t>
            </a:r>
            <a:r>
              <a:rPr lang="ja-JP" altLang="en-US" sz="1400" b="1" dirty="0" smtClean="0">
                <a:solidFill>
                  <a:srgbClr val="FF0000"/>
                </a:solidFill>
              </a:rPr>
              <a:t>生活支援サービスの基盤整備</a:t>
            </a:r>
            <a:endParaRPr lang="en-US" altLang="ja-JP" sz="1400" b="1" dirty="0">
              <a:solidFill>
                <a:srgbClr val="FF0000"/>
              </a:solidFill>
            </a:endParaRPr>
          </a:p>
          <a:p>
            <a:pPr marL="271463"/>
            <a:r>
              <a:rPr lang="ja-JP" altLang="en-US" sz="1200" dirty="0" smtClean="0">
                <a:solidFill>
                  <a:prstClr val="black"/>
                </a:solidFill>
              </a:rPr>
              <a:t>（コーディネーターの配置、協議体の設置等）</a:t>
            </a:r>
            <a:endParaRPr lang="en-US" altLang="ja-JP" sz="1200" dirty="0">
              <a:solidFill>
                <a:prstClr val="black"/>
              </a:solidFill>
            </a:endParaRPr>
          </a:p>
        </p:txBody>
      </p:sp>
      <p:sp>
        <p:nvSpPr>
          <p:cNvPr id="19" name="正方形/長方形 18"/>
          <p:cNvSpPr/>
          <p:nvPr/>
        </p:nvSpPr>
        <p:spPr>
          <a:xfrm>
            <a:off x="4890473" y="1147425"/>
            <a:ext cx="4102702" cy="396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algn="ct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介護予防給付</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smtClean="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～２）</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9" name="左中かっこ 8"/>
          <p:cNvSpPr/>
          <p:nvPr/>
        </p:nvSpPr>
        <p:spPr>
          <a:xfrm>
            <a:off x="4717111" y="4612239"/>
            <a:ext cx="195930" cy="1043984"/>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20" name="テキスト ボックス 19"/>
          <p:cNvSpPr txBox="1"/>
          <p:nvPr/>
        </p:nvSpPr>
        <p:spPr>
          <a:xfrm>
            <a:off x="4431514" y="4936143"/>
            <a:ext cx="332344" cy="523220"/>
          </a:xfrm>
          <a:prstGeom prst="rect">
            <a:avLst/>
          </a:prstGeom>
          <a:noFill/>
        </p:spPr>
        <p:txBody>
          <a:bodyPr wrap="square" rtlCol="0">
            <a:spAutoFit/>
          </a:bodyPr>
          <a:lstStyle/>
          <a:p>
            <a:r>
              <a:rPr lang="ja-JP" altLang="en-US" sz="1400" dirty="0" smtClean="0">
                <a:solidFill>
                  <a:srgbClr val="4F81BD"/>
                </a:solidFill>
                <a:latin typeface="HG丸ｺﾞｼｯｸM-PRO" panose="020F0600000000000000" pitchFamily="50" charset="-128"/>
                <a:ea typeface="HG丸ｺﾞｼｯｸM-PRO" panose="020F0600000000000000" pitchFamily="50" charset="-128"/>
              </a:rPr>
              <a:t>充実</a:t>
            </a:r>
            <a:endParaRPr lang="ja-JP" altLang="en-US" sz="14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4072854" y="914730"/>
            <a:ext cx="922263" cy="461665"/>
          </a:xfrm>
          <a:prstGeom prst="rect">
            <a:avLst/>
          </a:prstGeom>
          <a:noFill/>
          <a:ln w="9525" cmpd="sng">
            <a:noFill/>
          </a:ln>
        </p:spPr>
        <p:txBody>
          <a:bodyPr wrap="square" rtlCol="0">
            <a:spAutoFit/>
          </a:bodyPr>
          <a:lstStyle/>
          <a:p>
            <a:r>
              <a:rPr lang="ja-JP" altLang="en-US" sz="1200" dirty="0" smtClean="0">
                <a:solidFill>
                  <a:srgbClr val="4F81BD"/>
                </a:solidFill>
                <a:latin typeface="HG丸ｺﾞｼｯｸM-PRO" panose="020F0600000000000000" pitchFamily="50" charset="-128"/>
                <a:ea typeface="HG丸ｺﾞｼｯｸM-PRO" panose="020F0600000000000000" pitchFamily="50" charset="-128"/>
              </a:rPr>
              <a:t>現行と同様</a:t>
            </a:r>
            <a:endParaRPr lang="ja-JP" altLang="en-US" sz="12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5" name="テキスト ボックス 24"/>
          <p:cNvSpPr txBox="1"/>
          <p:nvPr/>
        </p:nvSpPr>
        <p:spPr>
          <a:xfrm>
            <a:off x="4072854" y="1492587"/>
            <a:ext cx="922263" cy="461665"/>
          </a:xfrm>
          <a:prstGeom prst="rect">
            <a:avLst/>
          </a:prstGeom>
          <a:noFill/>
        </p:spPr>
        <p:txBody>
          <a:bodyPr wrap="square" rtlCol="0">
            <a:spAutoFit/>
          </a:bodyPr>
          <a:lstStyle/>
          <a:p>
            <a:r>
              <a:rPr lang="ja-JP" altLang="en-US" sz="1200" dirty="0" smtClean="0">
                <a:solidFill>
                  <a:srgbClr val="4F81BD"/>
                </a:solidFill>
                <a:latin typeface="HG丸ｺﾞｼｯｸM-PRO" panose="020F0600000000000000" pitchFamily="50" charset="-128"/>
                <a:ea typeface="HG丸ｺﾞｼｯｸM-PRO" panose="020F0600000000000000" pitchFamily="50" charset="-128"/>
              </a:rPr>
              <a:t>事業に移行</a:t>
            </a:r>
            <a:endParaRPr lang="ja-JP" altLang="en-US" sz="12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2286083" y="1224950"/>
            <a:ext cx="1730721" cy="288000"/>
          </a:xfrm>
          <a:prstGeom prst="roundRect">
            <a:avLst/>
          </a:prstGeom>
          <a:solidFill>
            <a:schemeClr val="bg1">
              <a:lumMod val="95000"/>
            </a:schemeClr>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1400" dirty="0" smtClean="0">
                <a:solidFill>
                  <a:prstClr val="black"/>
                </a:solidFill>
              </a:rPr>
              <a:t>訪問看護、福祉用具等</a:t>
            </a:r>
          </a:p>
        </p:txBody>
      </p:sp>
      <p:sp>
        <p:nvSpPr>
          <p:cNvPr id="28" name="角丸四角形 27"/>
          <p:cNvSpPr/>
          <p:nvPr/>
        </p:nvSpPr>
        <p:spPr>
          <a:xfrm>
            <a:off x="2194628" y="1656433"/>
            <a:ext cx="1913242" cy="288000"/>
          </a:xfrm>
          <a:prstGeom prst="roundRect">
            <a:avLst/>
          </a:prstGeom>
          <a:solidFill>
            <a:srgbClr val="99FF99"/>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rPr>
              <a:t>訪問介護、通所介護</a:t>
            </a:r>
          </a:p>
        </p:txBody>
      </p:sp>
      <p:sp>
        <p:nvSpPr>
          <p:cNvPr id="31" name="左中かっこ 30"/>
          <p:cNvSpPr/>
          <p:nvPr/>
        </p:nvSpPr>
        <p:spPr>
          <a:xfrm>
            <a:off x="4712633" y="2374206"/>
            <a:ext cx="195930" cy="1116000"/>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32" name="テキスト ボックス 31"/>
          <p:cNvSpPr txBox="1"/>
          <p:nvPr/>
        </p:nvSpPr>
        <p:spPr>
          <a:xfrm>
            <a:off x="4431514" y="2631887"/>
            <a:ext cx="332344" cy="738664"/>
          </a:xfrm>
          <a:prstGeom prst="rect">
            <a:avLst/>
          </a:prstGeom>
          <a:noFill/>
        </p:spPr>
        <p:txBody>
          <a:bodyPr wrap="square" rtlCol="0">
            <a:spAutoFit/>
          </a:bodyPr>
          <a:lstStyle/>
          <a:p>
            <a:r>
              <a:rPr lang="ja-JP" altLang="en-US" sz="1400" dirty="0" smtClean="0">
                <a:solidFill>
                  <a:srgbClr val="4F81BD"/>
                </a:solidFill>
                <a:latin typeface="HG丸ｺﾞｼｯｸM-PRO" panose="020F0600000000000000" pitchFamily="50" charset="-128"/>
                <a:ea typeface="HG丸ｺﾞｼｯｸM-PRO" panose="020F0600000000000000" pitchFamily="50" charset="-128"/>
              </a:rPr>
              <a:t>多様化</a:t>
            </a:r>
            <a:endParaRPr lang="ja-JP" altLang="en-US" sz="14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39" name="正方形/長方形 38"/>
          <p:cNvSpPr/>
          <p:nvPr/>
        </p:nvSpPr>
        <p:spPr>
          <a:xfrm>
            <a:off x="4891425" y="5851223"/>
            <a:ext cx="3722683"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任意事業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r>
              <a:rPr lang="ja-JP" altLang="en-US" sz="1200" dirty="0" smtClean="0">
                <a:solidFill>
                  <a:prstClr val="black"/>
                </a:solidFill>
              </a:rPr>
              <a:t>○ 介護</a:t>
            </a:r>
            <a:r>
              <a:rPr lang="ja-JP" altLang="en-US" sz="1200" dirty="0">
                <a:solidFill>
                  <a:prstClr val="black"/>
                </a:solidFill>
              </a:rPr>
              <a:t>給付費</a:t>
            </a:r>
            <a:r>
              <a:rPr lang="ja-JP" altLang="en-US" sz="1200" dirty="0" smtClean="0">
                <a:solidFill>
                  <a:prstClr val="black"/>
                </a:solidFill>
              </a:rPr>
              <a:t>適正化事業</a:t>
            </a:r>
            <a:endParaRPr lang="en-US" altLang="ja-JP" sz="1200" dirty="0" smtClean="0">
              <a:solidFill>
                <a:prstClr val="black"/>
              </a:solidFill>
            </a:endParaRPr>
          </a:p>
          <a:p>
            <a:r>
              <a:rPr lang="ja-JP" altLang="en-US" sz="1200" dirty="0" smtClean="0">
                <a:solidFill>
                  <a:prstClr val="black"/>
                </a:solidFill>
              </a:rPr>
              <a:t>○ 家族介護支援事業</a:t>
            </a:r>
            <a:endParaRPr lang="en-US" altLang="ja-JP" sz="1200" dirty="0" smtClean="0">
              <a:solidFill>
                <a:prstClr val="black"/>
              </a:solidFill>
            </a:endParaRPr>
          </a:p>
          <a:p>
            <a:r>
              <a:rPr lang="ja-JP" altLang="en-US" sz="1200" dirty="0" smtClean="0">
                <a:solidFill>
                  <a:prstClr val="black"/>
                </a:solidFill>
              </a:rPr>
              <a:t>○ その他の事業</a:t>
            </a:r>
            <a:endParaRPr lang="ja-JP" altLang="en-US"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4" name="大かっこ 3"/>
          <p:cNvSpPr/>
          <p:nvPr/>
        </p:nvSpPr>
        <p:spPr>
          <a:xfrm>
            <a:off x="1472739" y="3083539"/>
            <a:ext cx="2547099" cy="5400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52" name="正方形/長方形 51"/>
          <p:cNvSpPr/>
          <p:nvPr/>
        </p:nvSpPr>
        <p:spPr>
          <a:xfrm>
            <a:off x="871729" y="2140604"/>
            <a:ext cx="359206" cy="4572000"/>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prstClr val="black"/>
                </a:solidFill>
                <a:latin typeface="ＤＦ特太ゴシック体" panose="020B0509000000000000" pitchFamily="49" charset="-128"/>
                <a:ea typeface="ＤＦ特太ゴシック体" panose="020B0509000000000000" pitchFamily="49" charset="-128"/>
              </a:rPr>
              <a:t>地域</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支援事業</a:t>
            </a:r>
            <a:endParaRPr lang="en-US" altLang="ja-JP" sz="1200" dirty="0">
              <a:solidFill>
                <a:prstClr val="black"/>
              </a:solidFill>
            </a:endParaRPr>
          </a:p>
        </p:txBody>
      </p:sp>
      <p:sp>
        <p:nvSpPr>
          <p:cNvPr id="54" name="正方形/長方形 53"/>
          <p:cNvSpPr/>
          <p:nvPr/>
        </p:nvSpPr>
        <p:spPr>
          <a:xfrm>
            <a:off x="8666624" y="1697523"/>
            <a:ext cx="326551" cy="5010260"/>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prstClr val="black"/>
                </a:solidFill>
                <a:latin typeface="ＤＦ特太ゴシック体" panose="020B0509000000000000" pitchFamily="49" charset="-128"/>
                <a:ea typeface="ＤＦ特太ゴシック体" panose="020B0509000000000000" pitchFamily="49" charset="-128"/>
              </a:rPr>
              <a:t>地域</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支援事業</a:t>
            </a:r>
            <a:endParaRPr lang="en-US" altLang="ja-JP" sz="1200" dirty="0">
              <a:solidFill>
                <a:prstClr val="black"/>
              </a:solidFill>
            </a:endParaRPr>
          </a:p>
        </p:txBody>
      </p:sp>
      <p:sp>
        <p:nvSpPr>
          <p:cNvPr id="55" name="正方形/長方形 54"/>
          <p:cNvSpPr/>
          <p:nvPr/>
        </p:nvSpPr>
        <p:spPr>
          <a:xfrm>
            <a:off x="871728" y="659207"/>
            <a:ext cx="3221787"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介護給付 </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要介護</a:t>
            </a:r>
            <a:r>
              <a:rPr lang="en-US" altLang="ja-JP" sz="1200" dirty="0" smtClean="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～５）</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56" name="正方形/長方形 55"/>
          <p:cNvSpPr/>
          <p:nvPr/>
        </p:nvSpPr>
        <p:spPr>
          <a:xfrm>
            <a:off x="4892397" y="667869"/>
            <a:ext cx="4100778"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8" algn="ct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a:t>
            </a:r>
            <a:r>
              <a:rPr lang="ja-JP" altLang="en-US" dirty="0">
                <a:solidFill>
                  <a:prstClr val="black"/>
                </a:solidFill>
                <a:latin typeface="ＤＦ特太ゴシック体" panose="020B0509000000000000" pitchFamily="49" charset="-128"/>
                <a:ea typeface="ＤＦ特太ゴシック体" panose="020B0509000000000000" pitchFamily="49" charset="-128"/>
              </a:rPr>
              <a:t>給付</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（要介護</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～５）</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57" name="正方形/長方形 56"/>
          <p:cNvSpPr/>
          <p:nvPr/>
        </p:nvSpPr>
        <p:spPr>
          <a:xfrm>
            <a:off x="77297" y="8656"/>
            <a:ext cx="8934567" cy="324000"/>
          </a:xfrm>
          <a:prstGeom prst="rect">
            <a:avLst/>
          </a:prstGeom>
          <a:solidFill>
            <a:srgbClr val="FFFF00">
              <a:alpha val="29000"/>
            </a:srgbClr>
          </a:solidFill>
          <a:ln w="9525">
            <a:solidFill>
              <a:schemeClr val="accent1">
                <a:lumMod val="75000"/>
              </a:schemeClr>
            </a:solidFill>
          </a:ln>
          <a:effectLst/>
        </p:spPr>
        <p:style>
          <a:lnRef idx="1">
            <a:schemeClr val="dk1"/>
          </a:lnRef>
          <a:fillRef idx="2">
            <a:schemeClr val="dk1"/>
          </a:fillRef>
          <a:effectRef idx="1">
            <a:schemeClr val="dk1"/>
          </a:effectRef>
          <a:fontRef idx="minor">
            <a:schemeClr val="dk1"/>
          </a:fontRef>
        </p:style>
        <p:txBody>
          <a:bodyPr lIns="91357" tIns="45680" rIns="91357" bIns="45680" rtlCol="0" anchor="ctr"/>
          <a:lstStyle/>
          <a:p>
            <a:pPr algn="ctr"/>
            <a:r>
              <a:rPr lang="ja-JP" altLang="en-US" sz="2000" b="1" dirty="0" smtClean="0">
                <a:solidFill>
                  <a:prstClr val="black"/>
                </a:solidFill>
                <a:latin typeface="HGSｺﾞｼｯｸE" panose="020B0900000000000000" pitchFamily="50" charset="-128"/>
                <a:ea typeface="HGSｺﾞｼｯｸE" panose="020B0900000000000000" pitchFamily="50" charset="-128"/>
              </a:rPr>
              <a:t>新しい地域</a:t>
            </a:r>
            <a:r>
              <a:rPr lang="ja-JP" altLang="en-US" sz="2000" b="1" dirty="0">
                <a:solidFill>
                  <a:prstClr val="black"/>
                </a:solidFill>
                <a:latin typeface="HGSｺﾞｼｯｸE" panose="020B0900000000000000" pitchFamily="50" charset="-128"/>
                <a:ea typeface="HGSｺﾞｼｯｸE" panose="020B0900000000000000" pitchFamily="50" charset="-128"/>
              </a:rPr>
              <a:t>支援事業</a:t>
            </a:r>
            <a:r>
              <a:rPr lang="ja-JP" altLang="en-US" sz="2000" b="1" dirty="0" smtClean="0">
                <a:solidFill>
                  <a:prstClr val="black"/>
                </a:solidFill>
                <a:latin typeface="HGSｺﾞｼｯｸE" panose="020B0900000000000000" pitchFamily="50" charset="-128"/>
                <a:ea typeface="HGSｺﾞｼｯｸE" panose="020B0900000000000000" pitchFamily="50" charset="-128"/>
              </a:rPr>
              <a:t>の全体像</a:t>
            </a:r>
            <a:endParaRPr lang="ja-JP" altLang="en-US" sz="2000" b="1" dirty="0">
              <a:solidFill>
                <a:prstClr val="black"/>
              </a:solidFill>
              <a:latin typeface="HGSｺﾞｼｯｸE" panose="020B0900000000000000" pitchFamily="50" charset="-128"/>
              <a:ea typeface="HGSｺﾞｼｯｸE" panose="020B0900000000000000" pitchFamily="50" charset="-128"/>
            </a:endParaRPr>
          </a:p>
        </p:txBody>
      </p:sp>
      <p:sp>
        <p:nvSpPr>
          <p:cNvPr id="6" name="角丸四角形 5"/>
          <p:cNvSpPr/>
          <p:nvPr/>
        </p:nvSpPr>
        <p:spPr>
          <a:xfrm>
            <a:off x="19774" y="468967"/>
            <a:ext cx="9094450" cy="6372000"/>
          </a:xfrm>
          <a:prstGeom prst="roundRect">
            <a:avLst>
              <a:gd name="adj" fmla="val 1162"/>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4" name="テキスト ボックス 33"/>
          <p:cNvSpPr txBox="1"/>
          <p:nvPr/>
        </p:nvSpPr>
        <p:spPr>
          <a:xfrm>
            <a:off x="1914418" y="358623"/>
            <a:ext cx="718145" cy="215444"/>
          </a:xfrm>
          <a:prstGeom prst="rect">
            <a:avLst/>
          </a:prstGeom>
          <a:solidFill>
            <a:schemeClr val="bg1"/>
          </a:solidFill>
        </p:spPr>
        <p:txBody>
          <a:bodyPr wrap="none" lIns="0" tIns="0" rIns="0" bIns="0" rtlCol="0">
            <a:spAutoFit/>
          </a:bodyPr>
          <a:lstStyle/>
          <a:p>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＜現行＞</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399895" y="358623"/>
            <a:ext cx="1077218" cy="215444"/>
          </a:xfrm>
          <a:prstGeom prst="rect">
            <a:avLst/>
          </a:prstGeom>
          <a:solidFill>
            <a:schemeClr val="bg1"/>
          </a:solidFill>
        </p:spPr>
        <p:txBody>
          <a:bodyPr wrap="none" lIns="0" tIns="0" rIns="0" bIns="0" rtlCol="0" anchor="ctr">
            <a:spAutoFit/>
          </a:bodyPr>
          <a:lstStyle/>
          <a:p>
            <a:r>
              <a:rPr lang="ja-JP" altLang="en-US" sz="1400" dirty="0">
                <a:solidFill>
                  <a:prstClr val="black"/>
                </a:solidFill>
                <a:latin typeface="HG丸ｺﾞｼｯｸM-PRO" panose="020F0600000000000000" pitchFamily="50" charset="-128"/>
                <a:ea typeface="HG丸ｺﾞｼｯｸM-PRO" panose="020F0600000000000000" pitchFamily="50" charset="-128"/>
              </a:rPr>
              <a:t>＜</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見直し後＞</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7" name="角丸四角形 6"/>
          <p:cNvSpPr/>
          <p:nvPr/>
        </p:nvSpPr>
        <p:spPr>
          <a:xfrm>
            <a:off x="3975089" y="371106"/>
            <a:ext cx="1079072" cy="204311"/>
          </a:xfrm>
          <a:prstGeom prst="round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0" rIns="72000" bIns="0" rtlCol="0" anchor="ctr">
            <a:spAutoFit/>
          </a:bodyPr>
          <a:lstStyle/>
          <a:p>
            <a:pPr algn="ctr"/>
            <a:r>
              <a:rPr lang="ja-JP" altLang="en-US" sz="1200" dirty="0" smtClean="0">
                <a:solidFill>
                  <a:prstClr val="black"/>
                </a:solidFill>
              </a:rPr>
              <a:t>介護保険制度</a:t>
            </a:r>
            <a:endParaRPr lang="ja-JP" altLang="en-US" sz="1200" dirty="0">
              <a:solidFill>
                <a:prstClr val="black"/>
              </a:solidFill>
            </a:endParaRPr>
          </a:p>
        </p:txBody>
      </p:sp>
      <p:sp>
        <p:nvSpPr>
          <p:cNvPr id="38" name="スライド番号プレースホルダ 10"/>
          <p:cNvSpPr>
            <a:spLocks noGrp="1"/>
          </p:cNvSpPr>
          <p:nvPr>
            <p:ph type="sldNum" sz="quarter" idx="12"/>
          </p:nvPr>
        </p:nvSpPr>
        <p:spPr>
          <a:xfrm>
            <a:off x="8666624" y="6453337"/>
            <a:ext cx="491743" cy="365125"/>
          </a:xfrm>
        </p:spPr>
        <p:txBody>
          <a:bodyPr/>
          <a:lstStyle/>
          <a:p>
            <a:r>
              <a:rPr lang="en-US" altLang="ja-JP" sz="1800" b="1" dirty="0" smtClean="0">
                <a:solidFill>
                  <a:prstClr val="black"/>
                </a:solidFill>
                <a:latin typeface="+mn-ea"/>
              </a:rPr>
              <a:t>38</a:t>
            </a:r>
            <a:endParaRPr lang="ja-JP" altLang="en-US" sz="1800" b="1" dirty="0">
              <a:solidFill>
                <a:prstClr val="black"/>
              </a:solidFill>
              <a:latin typeface="+mn-ea"/>
            </a:endParaRPr>
          </a:p>
        </p:txBody>
      </p:sp>
    </p:spTree>
    <p:extLst>
      <p:ext uri="{BB962C8B-B14F-4D97-AF65-F5344CB8AC3E}">
        <p14:creationId xmlns:p14="http://schemas.microsoft.com/office/powerpoint/2010/main" val="1168201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179512" y="260648"/>
            <a:ext cx="8784976" cy="4104456"/>
          </a:xfrm>
        </p:spPr>
        <p:txBody>
          <a:bodyPr>
            <a:noAutofit/>
          </a:bodyPr>
          <a:lstStyle/>
          <a:p>
            <a:pPr marL="0" indent="0">
              <a:buNone/>
            </a:pPr>
            <a:r>
              <a:rPr lang="ja-JP" altLang="en-US" sz="2600" dirty="0" smtClean="0"/>
              <a:t>５．都道府県の役割</a:t>
            </a:r>
            <a:endParaRPr lang="en-US" altLang="ja-JP" sz="2600" dirty="0" smtClean="0"/>
          </a:p>
          <a:p>
            <a:pPr marL="357188" indent="-185738">
              <a:buNone/>
            </a:pPr>
            <a:r>
              <a:rPr lang="ja-JP" altLang="en-US" sz="2400" dirty="0" smtClean="0"/>
              <a:t>○人材育成　・・・国</a:t>
            </a:r>
            <a:r>
              <a:rPr lang="ja-JP" altLang="en-US" sz="2400" dirty="0"/>
              <a:t>で作成したコーディネーター養成カリキュラム、</a:t>
            </a:r>
            <a:r>
              <a:rPr lang="ja-JP" altLang="en-US" sz="2400" dirty="0" smtClean="0"/>
              <a:t>テキストを活用し、継続的・体系的な研修を実施</a:t>
            </a:r>
          </a:p>
          <a:p>
            <a:pPr marL="357188" indent="-185738">
              <a:buNone/>
            </a:pPr>
            <a:r>
              <a:rPr lang="ja-JP" altLang="en-US" sz="2400" dirty="0" smtClean="0"/>
              <a:t>○第１層のコーディネーターのスキルアップ、活動支援</a:t>
            </a:r>
            <a:r>
              <a:rPr lang="en-US" altLang="ja-JP" sz="2400" dirty="0" smtClean="0"/>
              <a:t>…</a:t>
            </a:r>
            <a:r>
              <a:rPr lang="ja-JP" altLang="en-US" sz="2400" dirty="0" smtClean="0"/>
              <a:t>相互研鑚（サービス開発手法の検討等）や相談の機会・場・仕組みをつくる</a:t>
            </a:r>
          </a:p>
          <a:p>
            <a:pPr marL="357188" indent="-185738">
              <a:buNone/>
            </a:pPr>
            <a:r>
              <a:rPr lang="ja-JP" altLang="en-US" sz="2400" dirty="0" smtClean="0"/>
              <a:t>○市町村への支援　・・・県内のコーディネーターの配置状況の偏在や地域事情等を配慮し調整。生活支援サービスの意義やコーディネーター等を支援する市町村職員の役割、他市町村の取り組み状況等の情報提供や研修等の支援</a:t>
            </a:r>
            <a:endParaRPr kumimoji="1" lang="ja-JP" altLang="en-US" sz="2400" dirty="0"/>
          </a:p>
        </p:txBody>
      </p:sp>
    </p:spTree>
    <p:extLst>
      <p:ext uri="{BB962C8B-B14F-4D97-AF65-F5344CB8AC3E}">
        <p14:creationId xmlns:p14="http://schemas.microsoft.com/office/powerpoint/2010/main" val="2007719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6632"/>
            <a:ext cx="8784976" cy="562074"/>
          </a:xfrm>
        </p:spPr>
        <p:txBody>
          <a:bodyPr>
            <a:normAutofit fontScale="90000"/>
          </a:bodyPr>
          <a:lstStyle/>
          <a:p>
            <a:r>
              <a:rPr lang="ja-JP" altLang="en-US" sz="3600" dirty="0" smtClean="0"/>
              <a:t>生活支援コーディネーターの活動について</a:t>
            </a:r>
            <a:endParaRPr kumimoji="1" lang="ja-JP" altLang="en-US" sz="2900" dirty="0"/>
          </a:p>
        </p:txBody>
      </p:sp>
      <p:sp>
        <p:nvSpPr>
          <p:cNvPr id="5" name="コンテンツ プレースホルダー 2"/>
          <p:cNvSpPr txBox="1">
            <a:spLocks/>
          </p:cNvSpPr>
          <p:nvPr/>
        </p:nvSpPr>
        <p:spPr>
          <a:xfrm>
            <a:off x="0" y="692696"/>
            <a:ext cx="9144000" cy="5904656"/>
          </a:xfrm>
          <a:prstGeom prst="rect">
            <a:avLst/>
          </a:prstGeom>
        </p:spPr>
        <p:txBody>
          <a:bodyPr vert="horz" lIns="91440" tIns="45720" rIns="91440" bIns="45720" rtlCol="0">
            <a:noAutofit/>
          </a:bodyPr>
          <a:lstStyle/>
          <a:p>
            <a:pPr>
              <a:spcBef>
                <a:spcPct val="20000"/>
              </a:spcBef>
              <a:buFont typeface="Arial" pitchFamily="34" charset="0"/>
              <a:buNone/>
              <a:defRPr/>
            </a:pPr>
            <a:r>
              <a:rPr lang="en-US" altLang="ja-JP" sz="2200" dirty="0" smtClean="0">
                <a:solidFill>
                  <a:prstClr val="black"/>
                </a:solidFill>
              </a:rPr>
              <a:t>1</a:t>
            </a:r>
            <a:r>
              <a:rPr lang="ja-JP" altLang="en-US" sz="2200" dirty="0" err="1" smtClean="0">
                <a:solidFill>
                  <a:prstClr val="black"/>
                </a:solidFill>
              </a:rPr>
              <a:t>．</a:t>
            </a:r>
            <a:r>
              <a:rPr lang="ja-JP" altLang="en-US" sz="2200" dirty="0" smtClean="0">
                <a:solidFill>
                  <a:prstClr val="black"/>
                </a:solidFill>
              </a:rPr>
              <a:t>生活支援コーディネーター（地域支え合い推進員）と協議体の活動理念</a:t>
            </a:r>
            <a:endParaRPr lang="en-US" altLang="ja-JP" sz="2200" dirty="0" smtClean="0">
              <a:solidFill>
                <a:prstClr val="black"/>
              </a:solidFill>
            </a:endParaRPr>
          </a:p>
          <a:p>
            <a:pPr>
              <a:spcBef>
                <a:spcPts val="1200"/>
              </a:spcBef>
              <a:buFont typeface="Arial" pitchFamily="34" charset="0"/>
              <a:buNone/>
              <a:defRPr/>
            </a:pPr>
            <a:r>
              <a:rPr lang="ja-JP" altLang="en-US" sz="2000" dirty="0" smtClean="0">
                <a:solidFill>
                  <a:prstClr val="black"/>
                </a:solidFill>
              </a:rPr>
              <a:t>利用者、他の専門職、行政職員等とも共有できるよう働きかける</a:t>
            </a:r>
          </a:p>
          <a:p>
            <a:pPr marL="357188" indent="-185738">
              <a:spcBef>
                <a:spcPct val="20000"/>
              </a:spcBef>
            </a:pPr>
            <a:r>
              <a:rPr lang="ja-JP" altLang="en-US" sz="2000" dirty="0" smtClean="0">
                <a:solidFill>
                  <a:prstClr val="black"/>
                </a:solidFill>
              </a:rPr>
              <a:t>■利用者への支援やサービスの質に関する理念</a:t>
            </a:r>
          </a:p>
          <a:p>
            <a:pPr marL="357188" indent="-185738">
              <a:spcBef>
                <a:spcPct val="20000"/>
              </a:spcBef>
            </a:pPr>
            <a:r>
              <a:rPr lang="ja-JP" altLang="en-US" sz="2000" dirty="0" smtClean="0">
                <a:solidFill>
                  <a:prstClr val="black"/>
                </a:solidFill>
              </a:rPr>
              <a:t>○地域のできるだけ多くの主体や元気な高齢者の参加を得てサービスが提供できる体制を整える。</a:t>
            </a:r>
          </a:p>
          <a:p>
            <a:pPr marL="357188" indent="-185738">
              <a:spcBef>
                <a:spcPct val="20000"/>
              </a:spcBef>
            </a:pPr>
            <a:r>
              <a:rPr lang="ja-JP" altLang="en-US" sz="2000" dirty="0" smtClean="0">
                <a:solidFill>
                  <a:prstClr val="black"/>
                </a:solidFill>
              </a:rPr>
              <a:t>○高齢者が、地域での生活を円滑に行えるように、その人の状態に最適な生活支援サービスの活用を支援する</a:t>
            </a:r>
          </a:p>
          <a:p>
            <a:pPr marL="357188" indent="-185738">
              <a:spcBef>
                <a:spcPct val="20000"/>
              </a:spcBef>
            </a:pPr>
            <a:r>
              <a:rPr lang="ja-JP" altLang="en-US" sz="2000" dirty="0" smtClean="0">
                <a:solidFill>
                  <a:prstClr val="black"/>
                </a:solidFill>
              </a:rPr>
              <a:t>○生活支援サービスの質を担保する（役立つ、使いやすい、信頼がおける、自立や社会参加に資する、ソーシャルサポートを維持する）</a:t>
            </a:r>
          </a:p>
          <a:p>
            <a:pPr marL="357188" indent="-185738">
              <a:spcBef>
                <a:spcPct val="20000"/>
              </a:spcBef>
            </a:pPr>
            <a:r>
              <a:rPr lang="ja-JP" altLang="en-US" sz="2000" dirty="0" smtClean="0">
                <a:solidFill>
                  <a:prstClr val="black"/>
                </a:solidFill>
              </a:rPr>
              <a:t>■地域の福祉力の形成に関する理念</a:t>
            </a:r>
          </a:p>
          <a:p>
            <a:pPr marL="357188" indent="-185738">
              <a:spcBef>
                <a:spcPct val="20000"/>
              </a:spcBef>
            </a:pPr>
            <a:r>
              <a:rPr lang="ja-JP" altLang="en-US" sz="2000" dirty="0" smtClean="0">
                <a:solidFill>
                  <a:prstClr val="black"/>
                </a:solidFill>
              </a:rPr>
              <a:t>○支え上手、支えられ上手を増やす</a:t>
            </a:r>
          </a:p>
          <a:p>
            <a:pPr marL="357188" indent="-185738">
              <a:spcBef>
                <a:spcPct val="20000"/>
              </a:spcBef>
            </a:pPr>
            <a:r>
              <a:rPr lang="ja-JP" altLang="en-US" sz="2000" dirty="0" smtClean="0">
                <a:solidFill>
                  <a:prstClr val="black"/>
                </a:solidFill>
              </a:rPr>
              <a:t>○地域の参加を広げ、地域の力量を高める</a:t>
            </a:r>
          </a:p>
          <a:p>
            <a:pPr marL="357188" indent="-185738">
              <a:spcBef>
                <a:spcPct val="20000"/>
              </a:spcBef>
            </a:pPr>
            <a:r>
              <a:rPr lang="ja-JP" altLang="en-US" sz="2000" dirty="0" smtClean="0">
                <a:solidFill>
                  <a:prstClr val="black"/>
                </a:solidFill>
              </a:rPr>
              <a:t>○地域とともにサービスや活動を作り出し、一緒に運営していく</a:t>
            </a:r>
          </a:p>
          <a:p>
            <a:pPr marL="357188" indent="-185738">
              <a:spcBef>
                <a:spcPct val="20000"/>
              </a:spcBef>
            </a:pPr>
            <a:r>
              <a:rPr lang="ja-JP" altLang="en-US" sz="2000" dirty="0" smtClean="0">
                <a:solidFill>
                  <a:prstClr val="black"/>
                </a:solidFill>
              </a:rPr>
              <a:t>■地域社会の持続可能性に関する理念</a:t>
            </a:r>
          </a:p>
          <a:p>
            <a:pPr marL="357188" indent="-185738">
              <a:spcBef>
                <a:spcPct val="20000"/>
              </a:spcBef>
            </a:pPr>
            <a:r>
              <a:rPr lang="ja-JP" altLang="en-US" sz="2000" dirty="0" smtClean="0">
                <a:solidFill>
                  <a:prstClr val="black"/>
                </a:solidFill>
              </a:rPr>
              <a:t>○皆で資源を持ち寄り、賢く・効率的に財源を使う</a:t>
            </a:r>
          </a:p>
          <a:p>
            <a:pPr marL="357188" indent="-185738">
              <a:spcBef>
                <a:spcPct val="20000"/>
              </a:spcBef>
            </a:pPr>
            <a:r>
              <a:rPr lang="ja-JP" altLang="en-US" sz="2000" dirty="0" smtClean="0">
                <a:solidFill>
                  <a:prstClr val="black"/>
                </a:solidFill>
              </a:rPr>
              <a:t>○地域社会の持続可能性を高める</a:t>
            </a:r>
          </a:p>
        </p:txBody>
      </p:sp>
      <p:sp>
        <p:nvSpPr>
          <p:cNvPr id="3" name="テキスト ボックス 2"/>
          <p:cNvSpPr txBox="1"/>
          <p:nvPr/>
        </p:nvSpPr>
        <p:spPr>
          <a:xfrm>
            <a:off x="0" y="0"/>
            <a:ext cx="792088" cy="369332"/>
          </a:xfrm>
          <a:prstGeom prst="rect">
            <a:avLst/>
          </a:prstGeom>
          <a:noFill/>
        </p:spPr>
        <p:txBody>
          <a:bodyPr wrap="square" rtlCol="0">
            <a:spAutoFit/>
          </a:bodyPr>
          <a:lstStyle/>
          <a:p>
            <a:r>
              <a:rPr lang="ja-JP" altLang="en-US" dirty="0" smtClean="0">
                <a:solidFill>
                  <a:prstClr val="black"/>
                </a:solidFill>
              </a:rPr>
              <a:t>新１</a:t>
            </a:r>
            <a:endParaRPr lang="ja-JP" altLang="en-US" dirty="0">
              <a:solidFill>
                <a:prstClr val="black"/>
              </a:solidFill>
            </a:endParaRPr>
          </a:p>
        </p:txBody>
      </p:sp>
    </p:spTree>
    <p:extLst>
      <p:ext uri="{BB962C8B-B14F-4D97-AF65-F5344CB8AC3E}">
        <p14:creationId xmlns:p14="http://schemas.microsoft.com/office/powerpoint/2010/main" val="2765410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txBox="1">
            <a:spLocks/>
          </p:cNvSpPr>
          <p:nvPr/>
        </p:nvSpPr>
        <p:spPr>
          <a:xfrm>
            <a:off x="0" y="260648"/>
            <a:ext cx="8964488" cy="6336704"/>
          </a:xfrm>
          <a:prstGeom prst="rect">
            <a:avLst/>
          </a:prstGeom>
        </p:spPr>
        <p:txBody>
          <a:bodyPr vert="horz" lIns="91440" tIns="45720" rIns="91440" bIns="45720" rtlCol="0">
            <a:noAutofit/>
          </a:bodyPr>
          <a:lstStyle/>
          <a:p>
            <a:pPr>
              <a:spcBef>
                <a:spcPct val="20000"/>
              </a:spcBef>
              <a:buFont typeface="Arial" pitchFamily="34" charset="0"/>
              <a:buNone/>
              <a:defRPr/>
            </a:pPr>
            <a:r>
              <a:rPr lang="ja-JP" altLang="en-US" sz="2600" dirty="0" smtClean="0">
                <a:solidFill>
                  <a:prstClr val="black"/>
                </a:solidFill>
              </a:rPr>
              <a:t>２．コーディネーターの活動</a:t>
            </a:r>
          </a:p>
          <a:p>
            <a:pPr>
              <a:spcBef>
                <a:spcPct val="20000"/>
              </a:spcBef>
              <a:buFont typeface="Arial" pitchFamily="34" charset="0"/>
              <a:buNone/>
              <a:defRPr/>
            </a:pPr>
            <a:r>
              <a:rPr lang="ja-JP" altLang="en-US" sz="2600" dirty="0" smtClean="0">
                <a:solidFill>
                  <a:prstClr val="black"/>
                </a:solidFill>
              </a:rPr>
              <a:t>（１）第１層のコーディネーターの活動</a:t>
            </a:r>
            <a:endParaRPr lang="en-US" altLang="ja-JP" sz="2600" dirty="0" smtClean="0">
              <a:solidFill>
                <a:prstClr val="black"/>
              </a:solidFill>
            </a:endParaRPr>
          </a:p>
          <a:p>
            <a:pPr marL="357188" indent="-185738">
              <a:spcBef>
                <a:spcPct val="20000"/>
              </a:spcBef>
            </a:pPr>
            <a:r>
              <a:rPr lang="ja-JP" altLang="en-US" sz="2200" dirty="0" smtClean="0">
                <a:solidFill>
                  <a:prstClr val="black"/>
                </a:solidFill>
              </a:rPr>
              <a:t>○市町村全域でのサービス開発</a:t>
            </a:r>
            <a:br>
              <a:rPr lang="ja-JP" altLang="en-US" sz="2200" dirty="0" smtClean="0">
                <a:solidFill>
                  <a:prstClr val="black"/>
                </a:solidFill>
              </a:rPr>
            </a:br>
            <a:r>
              <a:rPr lang="ja-JP" altLang="en-US" sz="2200" dirty="0" smtClean="0">
                <a:solidFill>
                  <a:prstClr val="black"/>
                </a:solidFill>
              </a:rPr>
              <a:t>・市町村全域で生活支援サービスが利用できるよう、現在あるいは今後生活支援サービスを行う活動主体を把握する。</a:t>
            </a:r>
            <a:br>
              <a:rPr lang="ja-JP" altLang="en-US" sz="2200" dirty="0" smtClean="0">
                <a:solidFill>
                  <a:prstClr val="black"/>
                </a:solidFill>
              </a:rPr>
            </a:br>
            <a:r>
              <a:rPr lang="ja-JP" altLang="en-US" sz="2200" dirty="0" smtClean="0">
                <a:solidFill>
                  <a:prstClr val="black"/>
                </a:solidFill>
              </a:rPr>
              <a:t>・既存の団体への活動開始への働きかけ、立ち上げ支援等を行う。</a:t>
            </a:r>
          </a:p>
          <a:p>
            <a:pPr marL="357188" indent="-185738">
              <a:spcBef>
                <a:spcPct val="20000"/>
              </a:spcBef>
            </a:pPr>
            <a:r>
              <a:rPr lang="ja-JP" altLang="en-US" sz="2200" dirty="0" smtClean="0">
                <a:solidFill>
                  <a:prstClr val="black"/>
                </a:solidFill>
              </a:rPr>
              <a:t>○住民によるサービス提供主体への活動支援</a:t>
            </a:r>
            <a:br>
              <a:rPr lang="ja-JP" altLang="en-US" sz="2200" dirty="0" smtClean="0">
                <a:solidFill>
                  <a:prstClr val="black"/>
                </a:solidFill>
              </a:rPr>
            </a:br>
            <a:r>
              <a:rPr lang="ja-JP" altLang="en-US" sz="2200" dirty="0" smtClean="0">
                <a:solidFill>
                  <a:prstClr val="black"/>
                </a:solidFill>
              </a:rPr>
              <a:t>・中間支援組織やサービス提供組織と協働し</a:t>
            </a:r>
            <a:r>
              <a:rPr lang="ja-JP" altLang="en-US" sz="2200" dirty="0" smtClean="0">
                <a:solidFill>
                  <a:prstClr val="black"/>
                </a:solidFill>
              </a:rPr>
              <a:t>、ボランティアの呼びかけやサービスの案内等の広報支援、養成研修、スキルアップ研修等を行う。</a:t>
            </a:r>
            <a:r>
              <a:rPr lang="ja-JP" altLang="en-US" sz="2200" dirty="0" smtClean="0">
                <a:solidFill>
                  <a:prstClr val="black"/>
                </a:solidFill>
              </a:rPr>
              <a:t/>
            </a:r>
            <a:br>
              <a:rPr lang="ja-JP" altLang="en-US" sz="2200" dirty="0" smtClean="0">
                <a:solidFill>
                  <a:prstClr val="black"/>
                </a:solidFill>
              </a:rPr>
            </a:br>
            <a:r>
              <a:rPr lang="ja-JP" altLang="en-US" sz="2200" dirty="0" smtClean="0">
                <a:solidFill>
                  <a:prstClr val="black"/>
                </a:solidFill>
              </a:rPr>
              <a:t>・同種の活動を行っている団体の情報交換や連絡の場を設けたり、協働を促す。</a:t>
            </a:r>
            <a:br>
              <a:rPr lang="ja-JP" altLang="en-US" sz="2200" dirty="0" smtClean="0">
                <a:solidFill>
                  <a:prstClr val="black"/>
                </a:solidFill>
              </a:rPr>
            </a:br>
            <a:r>
              <a:rPr lang="ja-JP" altLang="en-US" sz="2200" dirty="0" smtClean="0">
                <a:solidFill>
                  <a:prstClr val="black"/>
                </a:solidFill>
              </a:rPr>
              <a:t>・継続的な活動を行う組織への、事務所・コーディネーター等の確保に関する支援方策の検討。</a:t>
            </a:r>
          </a:p>
          <a:p>
            <a:pPr marL="357188" indent="-185738">
              <a:spcBef>
                <a:spcPct val="20000"/>
              </a:spcBef>
            </a:pPr>
            <a:r>
              <a:rPr lang="ja-JP" altLang="en-US" sz="2200" dirty="0" smtClean="0">
                <a:solidFill>
                  <a:prstClr val="black"/>
                </a:solidFill>
              </a:rPr>
              <a:t>○行</a:t>
            </a:r>
            <a:r>
              <a:rPr lang="ja-JP" altLang="en-US" sz="2200" dirty="0" smtClean="0">
                <a:solidFill>
                  <a:prstClr val="black"/>
                </a:solidFill>
              </a:rPr>
              <a:t>政からの情報提供や意見交換の促進</a:t>
            </a:r>
            <a:br>
              <a:rPr lang="ja-JP" altLang="en-US" sz="2200" dirty="0" smtClean="0">
                <a:solidFill>
                  <a:prstClr val="black"/>
                </a:solidFill>
              </a:rPr>
            </a:br>
            <a:r>
              <a:rPr lang="ja-JP" altLang="en-US" sz="2200" dirty="0" smtClean="0">
                <a:solidFill>
                  <a:prstClr val="black"/>
                </a:solidFill>
              </a:rPr>
              <a:t>・行政の施策等の情報をコーディネーターやサービス提供主体に提供し、定期的な意見交換の場を設けるなど、行政との連携や施策の計画的な推進を促進する</a:t>
            </a:r>
          </a:p>
        </p:txBody>
      </p:sp>
    </p:spTree>
    <p:extLst>
      <p:ext uri="{BB962C8B-B14F-4D97-AF65-F5344CB8AC3E}">
        <p14:creationId xmlns:p14="http://schemas.microsoft.com/office/powerpoint/2010/main" val="2179837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p:cNvSpPr txBox="1">
            <a:spLocks/>
          </p:cNvSpPr>
          <p:nvPr/>
        </p:nvSpPr>
        <p:spPr>
          <a:xfrm>
            <a:off x="0" y="260648"/>
            <a:ext cx="8964488" cy="6336704"/>
          </a:xfrm>
          <a:prstGeom prst="rect">
            <a:avLst/>
          </a:prstGeom>
        </p:spPr>
        <p:txBody>
          <a:bodyPr vert="horz" lIns="91440" tIns="45720" rIns="91440" bIns="45720" rtlCol="0">
            <a:noAutofit/>
          </a:bodyPr>
          <a:lstStyle/>
          <a:p>
            <a:pPr>
              <a:spcBef>
                <a:spcPct val="20000"/>
              </a:spcBef>
              <a:buFont typeface="Arial" pitchFamily="34" charset="0"/>
              <a:buNone/>
              <a:defRPr/>
            </a:pPr>
            <a:r>
              <a:rPr lang="ja-JP" altLang="en-US" sz="2600" dirty="0" smtClean="0">
                <a:solidFill>
                  <a:prstClr val="black"/>
                </a:solidFill>
              </a:rPr>
              <a:t>（２）第２層のコーディネーターの活動</a:t>
            </a:r>
            <a:endParaRPr lang="en-US" altLang="ja-JP" sz="2600" dirty="0" smtClean="0">
              <a:solidFill>
                <a:prstClr val="black"/>
              </a:solidFill>
            </a:endParaRPr>
          </a:p>
          <a:p>
            <a:pPr marL="357188" indent="-171450"/>
            <a:r>
              <a:rPr lang="ja-JP" altLang="en-US" sz="2200" dirty="0" smtClean="0">
                <a:solidFill>
                  <a:prstClr val="black"/>
                </a:solidFill>
              </a:rPr>
              <a:t>○生活支援サービスについてのニーズ把握</a:t>
            </a:r>
            <a:br>
              <a:rPr lang="ja-JP" altLang="en-US" sz="2200" dirty="0" smtClean="0">
                <a:solidFill>
                  <a:prstClr val="black"/>
                </a:solidFill>
              </a:rPr>
            </a:br>
            <a:r>
              <a:rPr lang="ja-JP" altLang="en-US" sz="2200" dirty="0" smtClean="0">
                <a:solidFill>
                  <a:prstClr val="black"/>
                </a:solidFill>
              </a:rPr>
              <a:t>・地域包括支援センター等と協働して既存の情報を活用し、小地域ごとにニーズを明らかにする。</a:t>
            </a:r>
            <a:br>
              <a:rPr lang="ja-JP" altLang="en-US" sz="2200" dirty="0" smtClean="0">
                <a:solidFill>
                  <a:prstClr val="black"/>
                </a:solidFill>
              </a:rPr>
            </a:br>
            <a:r>
              <a:rPr lang="ja-JP" altLang="en-US" sz="2200" dirty="0" smtClean="0">
                <a:solidFill>
                  <a:prstClr val="black"/>
                </a:solidFill>
              </a:rPr>
              <a:t>・地域の住民組織等との日常的な意見交換</a:t>
            </a:r>
            <a:endParaRPr lang="en-US" altLang="ja-JP" sz="2200" dirty="0" smtClean="0">
              <a:solidFill>
                <a:prstClr val="black"/>
              </a:solidFill>
            </a:endParaRPr>
          </a:p>
          <a:p>
            <a:pPr marL="357188" indent="-171450"/>
            <a:r>
              <a:rPr lang="ja-JP" altLang="en-US" sz="2200" dirty="0" smtClean="0">
                <a:solidFill>
                  <a:prstClr val="black"/>
                </a:solidFill>
              </a:rPr>
              <a:t>○圏域の活動団体・社会資源の把握</a:t>
            </a:r>
            <a:br>
              <a:rPr lang="ja-JP" altLang="en-US" sz="2200" dirty="0" smtClean="0">
                <a:solidFill>
                  <a:prstClr val="black"/>
                </a:solidFill>
              </a:rPr>
            </a:br>
            <a:r>
              <a:rPr lang="ja-JP" altLang="en-US" sz="2200" dirty="0" smtClean="0">
                <a:solidFill>
                  <a:prstClr val="black"/>
                </a:solidFill>
              </a:rPr>
              <a:t>・生活支援サービスを行っている団体、サロン活動の拠点、高齢者がよく買い物にいく商店街、地域密着型の企業など社会資源を</a:t>
            </a:r>
            <a:r>
              <a:rPr lang="ja-JP" altLang="en-US" sz="2200" dirty="0" smtClean="0">
                <a:solidFill>
                  <a:prstClr val="black"/>
                </a:solidFill>
              </a:rPr>
              <a:t>把握する</a:t>
            </a:r>
            <a:endParaRPr lang="en-US" altLang="ja-JP" sz="2200" dirty="0" smtClean="0">
              <a:solidFill>
                <a:prstClr val="black"/>
              </a:solidFill>
            </a:endParaRPr>
          </a:p>
          <a:p>
            <a:pPr marL="357188" indent="-171450"/>
            <a:r>
              <a:rPr lang="ja-JP" altLang="en-US" sz="2200" dirty="0" smtClean="0">
                <a:solidFill>
                  <a:prstClr val="black"/>
                </a:solidFill>
              </a:rPr>
              <a:t>○圏域に必要なサービスや活動（社会参加・活動の場・居場所等）の開発</a:t>
            </a:r>
            <a:br>
              <a:rPr lang="ja-JP" altLang="en-US" sz="2200" dirty="0" smtClean="0">
                <a:solidFill>
                  <a:prstClr val="black"/>
                </a:solidFill>
              </a:rPr>
            </a:br>
            <a:r>
              <a:rPr lang="ja-JP" altLang="en-US" sz="2200" dirty="0" smtClean="0">
                <a:solidFill>
                  <a:prstClr val="black"/>
                </a:solidFill>
              </a:rPr>
              <a:t>・開発視点は第１層のコーディネーターの活動と同様。住民の気づきの支援など、活動の支援と開発を一体的に進めていく</a:t>
            </a:r>
            <a:endParaRPr lang="en-US" altLang="ja-JP" sz="2200" dirty="0" smtClean="0">
              <a:solidFill>
                <a:prstClr val="black"/>
              </a:solidFill>
            </a:endParaRPr>
          </a:p>
          <a:p>
            <a:pPr marL="357188" indent="-171450"/>
            <a:r>
              <a:rPr lang="ja-JP" altLang="en-US" sz="2200" dirty="0" smtClean="0">
                <a:solidFill>
                  <a:prstClr val="black"/>
                </a:solidFill>
              </a:rPr>
              <a:t>○地域への情報提供と利用者のサービスへの結び付け</a:t>
            </a:r>
            <a:br>
              <a:rPr lang="ja-JP" altLang="en-US" sz="2200" dirty="0" smtClean="0">
                <a:solidFill>
                  <a:prstClr val="black"/>
                </a:solidFill>
              </a:rPr>
            </a:br>
            <a:r>
              <a:rPr lang="ja-JP" altLang="en-US" sz="2200" dirty="0" smtClean="0">
                <a:solidFill>
                  <a:prstClr val="black"/>
                </a:solidFill>
              </a:rPr>
              <a:t>・生活支援サービスの情報をリストや冊子にまとめ、利用者、地域の支援者・活動者、居宅介護支援事業所等に提供する</a:t>
            </a:r>
            <a:endParaRPr lang="en-US" altLang="ja-JP" sz="2200" dirty="0" smtClean="0">
              <a:solidFill>
                <a:prstClr val="black"/>
              </a:solidFill>
            </a:endParaRPr>
          </a:p>
          <a:p>
            <a:pPr marL="357188" indent="-171450"/>
            <a:r>
              <a:rPr lang="ja-JP" altLang="en-US" sz="2200" dirty="0" smtClean="0">
                <a:solidFill>
                  <a:prstClr val="black"/>
                </a:solidFill>
              </a:rPr>
              <a:t>○サービス提供主体・地域の諸団体、居宅介護支援・介護サービス事業所間の日常的な連携・協働の促進</a:t>
            </a:r>
            <a:br>
              <a:rPr lang="ja-JP" altLang="en-US" sz="2200" dirty="0" smtClean="0">
                <a:solidFill>
                  <a:prstClr val="black"/>
                </a:solidFill>
              </a:rPr>
            </a:br>
            <a:r>
              <a:rPr lang="ja-JP" altLang="en-US" sz="2200" dirty="0" smtClean="0">
                <a:solidFill>
                  <a:prstClr val="black"/>
                </a:solidFill>
              </a:rPr>
              <a:t>・互いの役割分担等についての共通認識の醸成</a:t>
            </a:r>
            <a:endParaRPr lang="en-US" altLang="ja-JP" sz="2200" dirty="0" smtClean="0">
              <a:solidFill>
                <a:prstClr val="black"/>
              </a:solidFill>
            </a:endParaRPr>
          </a:p>
          <a:p>
            <a:pPr marL="357188" indent="-185738">
              <a:spcBef>
                <a:spcPct val="20000"/>
              </a:spcBef>
            </a:pPr>
            <a:endParaRPr lang="en-US" altLang="ja-JP" sz="2200" dirty="0" smtClean="0">
              <a:solidFill>
                <a:prstClr val="black"/>
              </a:solidFill>
            </a:endParaRPr>
          </a:p>
        </p:txBody>
      </p:sp>
    </p:spTree>
    <p:extLst>
      <p:ext uri="{BB962C8B-B14F-4D97-AF65-F5344CB8AC3E}">
        <p14:creationId xmlns:p14="http://schemas.microsoft.com/office/powerpoint/2010/main" val="1658712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p:cNvSpPr txBox="1">
            <a:spLocks/>
          </p:cNvSpPr>
          <p:nvPr/>
        </p:nvSpPr>
        <p:spPr>
          <a:xfrm>
            <a:off x="0" y="260648"/>
            <a:ext cx="8964488" cy="6336704"/>
          </a:xfrm>
          <a:prstGeom prst="rect">
            <a:avLst/>
          </a:prstGeom>
        </p:spPr>
        <p:txBody>
          <a:bodyPr vert="horz" lIns="91440" tIns="45720" rIns="91440" bIns="45720" rtlCol="0">
            <a:noAutofit/>
          </a:bodyPr>
          <a:lstStyle/>
          <a:p>
            <a:pPr>
              <a:spcBef>
                <a:spcPct val="20000"/>
              </a:spcBef>
              <a:buFont typeface="Arial" pitchFamily="34" charset="0"/>
              <a:buNone/>
              <a:defRPr/>
            </a:pPr>
            <a:r>
              <a:rPr lang="ja-JP" altLang="en-US" sz="2600" dirty="0" smtClean="0">
                <a:solidFill>
                  <a:prstClr val="black"/>
                </a:solidFill>
              </a:rPr>
              <a:t>（３）第３層のコーディネーターの活動</a:t>
            </a:r>
            <a:endParaRPr lang="en-US" altLang="ja-JP" sz="2600" dirty="0" smtClean="0">
              <a:solidFill>
                <a:prstClr val="black"/>
              </a:solidFill>
            </a:endParaRPr>
          </a:p>
          <a:p>
            <a:pPr marL="357188" indent="-171450"/>
            <a:endParaRPr lang="ja-JP" altLang="en-US" sz="2200" dirty="0" smtClean="0">
              <a:solidFill>
                <a:prstClr val="black"/>
              </a:solidFill>
            </a:endParaRPr>
          </a:p>
          <a:p>
            <a:pPr marL="357188" indent="-171450"/>
            <a:r>
              <a:rPr lang="ja-JP" altLang="en-US" sz="2200" dirty="0" smtClean="0">
                <a:solidFill>
                  <a:prstClr val="black"/>
                </a:solidFill>
              </a:rPr>
              <a:t>○支援を必要とする人のアセスメントと生活プランづくりのお手伝い</a:t>
            </a:r>
            <a:br>
              <a:rPr lang="ja-JP" altLang="en-US" sz="2200" dirty="0" smtClean="0">
                <a:solidFill>
                  <a:prstClr val="black"/>
                </a:solidFill>
              </a:rPr>
            </a:br>
            <a:r>
              <a:rPr lang="ja-JP" altLang="en-US" sz="2200" dirty="0" smtClean="0">
                <a:solidFill>
                  <a:prstClr val="black"/>
                </a:solidFill>
              </a:rPr>
              <a:t>・利用者が地域の支援を得ながら、地域で自分らしい生活を続けることが出来る生活支援プランを、利用者と一緒に考えていく</a:t>
            </a:r>
          </a:p>
          <a:p>
            <a:pPr marL="357188" indent="-171450"/>
            <a:endParaRPr lang="ja-JP" altLang="en-US" sz="2200" dirty="0" smtClean="0">
              <a:solidFill>
                <a:prstClr val="black"/>
              </a:solidFill>
            </a:endParaRPr>
          </a:p>
          <a:p>
            <a:pPr marL="357188" indent="-171450"/>
            <a:r>
              <a:rPr lang="ja-JP" altLang="en-US" sz="2200" dirty="0" smtClean="0">
                <a:solidFill>
                  <a:prstClr val="black"/>
                </a:solidFill>
              </a:rPr>
              <a:t>○サービスの担い手の支援</a:t>
            </a:r>
            <a:br>
              <a:rPr lang="ja-JP" altLang="en-US" sz="2200" dirty="0" smtClean="0">
                <a:solidFill>
                  <a:prstClr val="black"/>
                </a:solidFill>
              </a:rPr>
            </a:br>
            <a:r>
              <a:rPr lang="ja-JP" altLang="en-US" sz="2200" dirty="0" smtClean="0">
                <a:solidFill>
                  <a:prstClr val="black"/>
                </a:solidFill>
              </a:rPr>
              <a:t>・担い手が、不安なく意欲を持ち活動し続けることが出来るよう、技能習得のための研修などを行う</a:t>
            </a:r>
          </a:p>
          <a:p>
            <a:pPr marL="357188" indent="-171450"/>
            <a:endParaRPr lang="ja-JP" altLang="en-US" sz="2200" dirty="0" smtClean="0">
              <a:solidFill>
                <a:prstClr val="black"/>
              </a:solidFill>
            </a:endParaRPr>
          </a:p>
          <a:p>
            <a:pPr marL="357188" indent="-171450"/>
            <a:r>
              <a:rPr lang="ja-JP" altLang="en-US" sz="2200" dirty="0" smtClean="0">
                <a:solidFill>
                  <a:prstClr val="black"/>
                </a:solidFill>
              </a:rPr>
              <a:t>○サービス提供時の関係機関との調整</a:t>
            </a:r>
            <a:br>
              <a:rPr lang="ja-JP" altLang="en-US" sz="2200" dirty="0" smtClean="0">
                <a:solidFill>
                  <a:prstClr val="black"/>
                </a:solidFill>
              </a:rPr>
            </a:br>
            <a:r>
              <a:rPr lang="ja-JP" altLang="en-US" sz="2200" dirty="0" smtClean="0">
                <a:solidFill>
                  <a:prstClr val="black"/>
                </a:solidFill>
              </a:rPr>
              <a:t>・利用者の生活ニーズを代弁し、活動の担い手側に立ち、担い手の声や課題を専門職等に対し代弁する</a:t>
            </a:r>
          </a:p>
          <a:p>
            <a:pPr marL="357188" indent="-171450"/>
            <a:r>
              <a:rPr lang="ja-JP" altLang="en-US" sz="2200" dirty="0" smtClean="0">
                <a:solidFill>
                  <a:prstClr val="black"/>
                </a:solidFill>
              </a:rPr>
              <a:t/>
            </a:r>
            <a:br>
              <a:rPr lang="ja-JP" altLang="en-US" sz="2200" dirty="0" smtClean="0">
                <a:solidFill>
                  <a:prstClr val="black"/>
                </a:solidFill>
              </a:rPr>
            </a:br>
            <a:endParaRPr lang="en-US" altLang="ja-JP" sz="2200" dirty="0" smtClean="0">
              <a:solidFill>
                <a:prstClr val="black"/>
              </a:solidFill>
            </a:endParaRPr>
          </a:p>
        </p:txBody>
      </p:sp>
    </p:spTree>
    <p:extLst>
      <p:ext uri="{BB962C8B-B14F-4D97-AF65-F5344CB8AC3E}">
        <p14:creationId xmlns:p14="http://schemas.microsoft.com/office/powerpoint/2010/main" val="3681080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556792"/>
            <a:ext cx="8435280" cy="4536504"/>
          </a:xfrm>
          <a:ln>
            <a:solidFill>
              <a:schemeClr val="tx1"/>
            </a:solidFill>
          </a:ln>
        </p:spPr>
        <p:txBody>
          <a:bodyPr>
            <a:noAutofit/>
          </a:bodyPr>
          <a:lstStyle/>
          <a:p>
            <a:pPr marL="0" indent="0">
              <a:spcBef>
                <a:spcPts val="0"/>
              </a:spcBef>
              <a:buNone/>
            </a:pPr>
            <a:r>
              <a:rPr lang="ja-JP" altLang="en-US" sz="2400" dirty="0"/>
              <a:t>（生活支援コーディネーター（地域支え合い推進員））</a:t>
            </a:r>
          </a:p>
          <a:p>
            <a:pPr marL="274638" indent="-274638">
              <a:spcBef>
                <a:spcPts val="0"/>
              </a:spcBef>
              <a:buNone/>
            </a:pPr>
            <a:r>
              <a:rPr lang="ja-JP" altLang="en-US" sz="2400" dirty="0"/>
              <a:t>○　高齢者の生活支援・介護予防の基盤整備を推進していくことを目的とし、地域において、生活支援・介護予防サービスの提供体制の構築に向けたコーディネート機能を果たす者を「生活支援コーディネーター（地域支え合い推進員）」（以下「コーディネーター」という。）とする。</a:t>
            </a:r>
          </a:p>
          <a:p>
            <a:pPr marL="0" indent="0">
              <a:spcBef>
                <a:spcPts val="0"/>
              </a:spcBef>
              <a:buNone/>
            </a:pPr>
            <a:endParaRPr lang="en-US" altLang="ja-JP" sz="2400" dirty="0" smtClean="0"/>
          </a:p>
          <a:p>
            <a:pPr marL="0" indent="0">
              <a:spcBef>
                <a:spcPts val="0"/>
              </a:spcBef>
              <a:buNone/>
            </a:pPr>
            <a:r>
              <a:rPr lang="ja-JP" altLang="en-US" sz="2400" dirty="0" smtClean="0"/>
              <a:t>（</a:t>
            </a:r>
            <a:r>
              <a:rPr lang="ja-JP" altLang="en-US" sz="2400" dirty="0"/>
              <a:t>協議体）</a:t>
            </a:r>
          </a:p>
          <a:p>
            <a:pPr marL="274638" indent="-274638">
              <a:spcBef>
                <a:spcPts val="0"/>
              </a:spcBef>
              <a:buNone/>
            </a:pPr>
            <a:r>
              <a:rPr lang="ja-JP" altLang="en-US" sz="2400" dirty="0"/>
              <a:t>○　市町村が主体となり、各地域におけるコーディネーターと生活支援・介護</a:t>
            </a:r>
            <a:r>
              <a:rPr lang="ja-JP" altLang="en-US" sz="2400" dirty="0" smtClean="0"/>
              <a:t>予防サービスの</a:t>
            </a:r>
            <a:r>
              <a:rPr lang="ja-JP" altLang="en-US" sz="2400" dirty="0"/>
              <a:t>提供主体等が参画し、定期的な情報共有及び連携強化の場として、中核となるネットワークを「協議体」とする。</a:t>
            </a:r>
          </a:p>
        </p:txBody>
      </p:sp>
      <p:sp>
        <p:nvSpPr>
          <p:cNvPr id="5" name="テキスト ボックス 4"/>
          <p:cNvSpPr txBox="1"/>
          <p:nvPr/>
        </p:nvSpPr>
        <p:spPr>
          <a:xfrm>
            <a:off x="13199" y="112463"/>
            <a:ext cx="9144000" cy="1292662"/>
          </a:xfrm>
          <a:prstGeom prst="rect">
            <a:avLst/>
          </a:prstGeom>
          <a:noFill/>
        </p:spPr>
        <p:txBody>
          <a:bodyPr wrap="square" rtlCol="0">
            <a:spAutoFit/>
          </a:bodyPr>
          <a:lstStyle/>
          <a:p>
            <a:r>
              <a:rPr kumimoji="1" lang="ja-JP" altLang="en-US" sz="2600" dirty="0" smtClean="0"/>
              <a:t>３　コーディネーター、協議体の位置づけ</a:t>
            </a:r>
          </a:p>
          <a:p>
            <a:pPr marL="514350" indent="-514350"/>
            <a:r>
              <a:rPr lang="ja-JP" altLang="en-US" sz="2600" dirty="0" smtClean="0"/>
              <a:t>　（１）「介護予防・日常生活支援総合事業」ガイドライン</a:t>
            </a:r>
            <a:endParaRPr lang="en-US" altLang="ja-JP" sz="2600" dirty="0" smtClean="0"/>
          </a:p>
          <a:p>
            <a:pPr marL="514350" indent="-514350"/>
            <a:r>
              <a:rPr lang="ja-JP" altLang="en-US" sz="2600" dirty="0"/>
              <a:t>　</a:t>
            </a:r>
            <a:r>
              <a:rPr lang="ja-JP" altLang="en-US" sz="2600" dirty="0" smtClean="0"/>
              <a:t>　　　における位置づけ</a:t>
            </a:r>
            <a:endParaRPr kumimoji="1" lang="ja-JP" altLang="en-US" sz="2600" dirty="0"/>
          </a:p>
        </p:txBody>
      </p:sp>
    </p:spTree>
    <p:extLst>
      <p:ext uri="{BB962C8B-B14F-4D97-AF65-F5344CB8AC3E}">
        <p14:creationId xmlns:p14="http://schemas.microsoft.com/office/powerpoint/2010/main" val="2185732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1216" y="44624"/>
            <a:ext cx="8811264" cy="4392488"/>
          </a:xfrm>
          <a:ln>
            <a:solidFill>
              <a:schemeClr val="tx1"/>
            </a:solidFill>
          </a:ln>
        </p:spPr>
        <p:txBody>
          <a:bodyPr>
            <a:noAutofit/>
          </a:bodyPr>
          <a:lstStyle/>
          <a:p>
            <a:pPr marL="0" indent="0">
              <a:spcBef>
                <a:spcPts val="0"/>
              </a:spcBef>
              <a:buNone/>
            </a:pPr>
            <a:r>
              <a:rPr lang="ja-JP" altLang="en-US" sz="2400" dirty="0"/>
              <a:t>（コーディネーターと協議体によるコーディネート機能の考え方）</a:t>
            </a:r>
          </a:p>
          <a:p>
            <a:pPr marL="365125" indent="-365125">
              <a:spcBef>
                <a:spcPts val="0"/>
              </a:spcBef>
              <a:buNone/>
            </a:pPr>
            <a:r>
              <a:rPr lang="ja-JP" altLang="en-US" sz="2400" dirty="0" smtClean="0"/>
              <a:t>○</a:t>
            </a:r>
            <a:r>
              <a:rPr lang="ja-JP" altLang="en-US" sz="2400" dirty="0"/>
              <a:t>　日常生活ニーズ調査や地域ケア</a:t>
            </a:r>
            <a:r>
              <a:rPr lang="ja-JP" altLang="en-US" sz="2400" dirty="0" smtClean="0"/>
              <a:t>会議等</a:t>
            </a:r>
            <a:r>
              <a:rPr lang="ja-JP" altLang="en-US" sz="2400" dirty="0"/>
              <a:t>により、地域の高齢者支援の</a:t>
            </a:r>
            <a:r>
              <a:rPr lang="ja-JP" altLang="en-US" sz="2400" dirty="0" smtClean="0"/>
              <a:t>ニーズ及び地域</a:t>
            </a:r>
            <a:r>
              <a:rPr lang="ja-JP" altLang="en-US" sz="2400" dirty="0"/>
              <a:t>資源の</a:t>
            </a:r>
            <a:r>
              <a:rPr lang="ja-JP" altLang="en-US" sz="2400" dirty="0" smtClean="0"/>
              <a:t>状況について十分把握し、地域における以下の取組を総合的に支援・推進。</a:t>
            </a:r>
            <a:endParaRPr lang="ja-JP" altLang="en-US" sz="2400" dirty="0" smtClean="0"/>
          </a:p>
          <a:p>
            <a:pPr marL="898525" indent="-533400">
              <a:spcBef>
                <a:spcPts val="0"/>
              </a:spcBef>
              <a:buNone/>
            </a:pPr>
            <a:r>
              <a:rPr lang="ja-JP" altLang="en-US" sz="2400" dirty="0" smtClean="0"/>
              <a:t>①</a:t>
            </a:r>
            <a:r>
              <a:rPr lang="ja-JP" altLang="en-US" sz="2400" dirty="0"/>
              <a:t>　地域のニーズと資源の状況の見える化、問題提起</a:t>
            </a:r>
          </a:p>
          <a:p>
            <a:pPr marL="898525" indent="-533400">
              <a:spcBef>
                <a:spcPts val="0"/>
              </a:spcBef>
              <a:buNone/>
            </a:pPr>
            <a:r>
              <a:rPr lang="ja-JP" altLang="en-US" sz="2400" dirty="0"/>
              <a:t>②　</a:t>
            </a:r>
            <a:r>
              <a:rPr lang="ja-JP" altLang="en-US" sz="2400" dirty="0" smtClean="0"/>
              <a:t>地縁組織等</a:t>
            </a:r>
            <a:r>
              <a:rPr lang="ja-JP" altLang="en-US" sz="2400" dirty="0"/>
              <a:t>多様な主体への協力依頼などの働きかけ</a:t>
            </a:r>
          </a:p>
          <a:p>
            <a:pPr marL="898525" indent="-533400">
              <a:spcBef>
                <a:spcPts val="0"/>
              </a:spcBef>
              <a:buNone/>
            </a:pPr>
            <a:r>
              <a:rPr lang="ja-JP" altLang="en-US" sz="2400" dirty="0"/>
              <a:t>③　関係者のネットワーク化</a:t>
            </a:r>
          </a:p>
          <a:p>
            <a:pPr marL="898525" indent="-533400">
              <a:spcBef>
                <a:spcPts val="0"/>
              </a:spcBef>
              <a:buNone/>
            </a:pPr>
            <a:r>
              <a:rPr lang="ja-JP" altLang="en-US" sz="2400" dirty="0"/>
              <a:t>④　目指す地域の姿・方針の共有、意識の</a:t>
            </a:r>
            <a:r>
              <a:rPr lang="ja-JP" altLang="en-US" sz="2400" dirty="0" smtClean="0"/>
              <a:t>統一</a:t>
            </a:r>
            <a:endParaRPr lang="en-US" altLang="ja-JP" sz="2400" dirty="0" smtClean="0"/>
          </a:p>
          <a:p>
            <a:pPr marL="898525" indent="-533400">
              <a:spcBef>
                <a:spcPts val="0"/>
              </a:spcBef>
              <a:buNone/>
            </a:pPr>
            <a:r>
              <a:rPr lang="ja-JP" altLang="en-US" sz="2400" dirty="0" smtClean="0"/>
              <a:t>⑤</a:t>
            </a:r>
            <a:r>
              <a:rPr lang="ja-JP" altLang="en-US" sz="2400" dirty="0"/>
              <a:t>　生活支援の担い手の養成やサービスの開発</a:t>
            </a:r>
            <a:r>
              <a:rPr lang="ja-JP" altLang="en-US" sz="2400" dirty="0" smtClean="0"/>
              <a:t>（担い手を養成し、組織化し、担い手を支援活動に</a:t>
            </a:r>
            <a:r>
              <a:rPr lang="ja-JP" altLang="en-US" sz="2400" dirty="0"/>
              <a:t>つなげる機能 </a:t>
            </a:r>
            <a:r>
              <a:rPr lang="ja-JP" altLang="en-US" sz="2400" dirty="0" smtClean="0"/>
              <a:t>）</a:t>
            </a:r>
            <a:endParaRPr lang="ja-JP" altLang="en-US" sz="2400" dirty="0"/>
          </a:p>
          <a:p>
            <a:pPr marL="898525" indent="-533400">
              <a:spcBef>
                <a:spcPts val="0"/>
              </a:spcBef>
              <a:buNone/>
            </a:pPr>
            <a:r>
              <a:rPr lang="ja-JP" altLang="en-US" sz="2400" dirty="0"/>
              <a:t>⑥　ニーズとサービスのマッチング</a:t>
            </a:r>
          </a:p>
        </p:txBody>
      </p:sp>
      <p:sp>
        <p:nvSpPr>
          <p:cNvPr id="4" name="コンテンツ プレースホルダー 2"/>
          <p:cNvSpPr txBox="1">
            <a:spLocks/>
          </p:cNvSpPr>
          <p:nvPr/>
        </p:nvSpPr>
        <p:spPr>
          <a:xfrm>
            <a:off x="81216" y="4520168"/>
            <a:ext cx="8826504" cy="2281064"/>
          </a:xfrm>
          <a:prstGeom prst="rect">
            <a:avLst/>
          </a:prstGeom>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コーディネート機能は、概ね以下の３層で展開。当面は第１層・第２層の機能を充実し、体制整備を推進していくことが重要。</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・第１層　市町村区域で①～⑤を中心に行う機能</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・第２層　日常生活圏域で、第１層の機能の下、①～⑥を行う機能</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・第３層　個々の生活支援、介護予防サービスの事業主体で、利用者と提供者をマッチングする機能</a:t>
            </a: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a:t>
            </a:r>
            <a:endParaRPr kumimoji="1" lang="ja-JP" alt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57508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179512" y="44624"/>
            <a:ext cx="8712968" cy="6624736"/>
          </a:xfrm>
          <a:prstGeom prst="rect">
            <a:avLst/>
          </a:prstGeom>
          <a:ln>
            <a:solidFill>
              <a:schemeClr val="tx1"/>
            </a:solidFill>
          </a:ln>
        </p:spPr>
        <p:txBody>
          <a:bodyPr vert="horz" lIns="91440" tIns="45720" rIns="91440" bIns="45720" rtlCol="0">
            <a:noAutofit/>
          </a:bodyPr>
          <a:lstStyle/>
          <a:p>
            <a:r>
              <a:rPr lang="ja-JP" altLang="en-US" sz="2400" dirty="0" smtClean="0"/>
              <a:t>（２）　コーディネーターの目的・役割等</a:t>
            </a:r>
          </a:p>
          <a:p>
            <a:r>
              <a:rPr lang="ja-JP" altLang="en-US" sz="2400" dirty="0" smtClean="0"/>
              <a:t>　①　コーディネーターの設置目的</a:t>
            </a:r>
          </a:p>
          <a:p>
            <a:pPr marL="365125"/>
            <a:r>
              <a:rPr lang="ja-JP" altLang="en-US" sz="2400" dirty="0" smtClean="0"/>
              <a:t>市町村が定める活動区域ごとに、関係者のネットワークや既存の取組・組織等も活用しながら、上記のコーディネート業務を実施することにより、地域における生活支援・介護予防サービスの提供体制の整備に向けた取組を推進することを目的とする。</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②　コーディネーターの役割等</a:t>
            </a:r>
          </a:p>
          <a:p>
            <a:pPr marL="365125" marR="0" lvl="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2400" dirty="0" smtClean="0"/>
              <a:t>・</a:t>
            </a:r>
            <a:r>
              <a:rPr kumimoji="1" lang="ja-JP" altLang="en-US" sz="2400" b="0" i="0" u="none" strike="noStrike" kern="1200" cap="none" spc="0" normalizeH="0" baseline="0" noProof="0" dirty="0" smtClean="0">
                <a:ln>
                  <a:noFill/>
                </a:ln>
                <a:effectLst/>
                <a:uLnTx/>
                <a:uFillTx/>
                <a:latin typeface="+mn-lt"/>
                <a:ea typeface="+mn-ea"/>
                <a:cs typeface="+mn-cs"/>
              </a:rPr>
              <a:t>生活支援の担い手の養成、サービスの開発（第１層、第２層）</a:t>
            </a:r>
          </a:p>
          <a:p>
            <a:pPr marL="365125" marR="0" lvl="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2400" dirty="0" smtClean="0"/>
              <a:t>・</a:t>
            </a:r>
            <a:r>
              <a:rPr kumimoji="1" lang="ja-JP" altLang="en-US" sz="2400" b="0" i="0" u="none" strike="noStrike" kern="1200" cap="none" spc="0" normalizeH="0" baseline="0" noProof="0" dirty="0" smtClean="0">
                <a:ln>
                  <a:noFill/>
                </a:ln>
                <a:effectLst/>
                <a:uLnTx/>
                <a:uFillTx/>
                <a:latin typeface="+mn-lt"/>
                <a:ea typeface="+mn-ea"/>
                <a:cs typeface="+mn-cs"/>
              </a:rPr>
              <a:t>関係者のネットワーク化（第１層、第２層）</a:t>
            </a:r>
          </a:p>
          <a:p>
            <a:pPr marL="365125" marR="0" lvl="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2400" dirty="0" smtClean="0"/>
              <a:t>・</a:t>
            </a:r>
            <a:r>
              <a:rPr kumimoji="1" lang="ja-JP" altLang="en-US" sz="2400" b="0" i="0" u="none" strike="noStrike" kern="1200" cap="none" spc="0" normalizeH="0" baseline="0" noProof="0" dirty="0" smtClean="0">
                <a:ln>
                  <a:noFill/>
                </a:ln>
                <a:effectLst/>
                <a:uLnTx/>
                <a:uFillTx/>
                <a:latin typeface="+mn-lt"/>
                <a:ea typeface="+mn-ea"/>
                <a:cs typeface="+mn-cs"/>
              </a:rPr>
              <a:t>ニ</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ーズとサービスのマッチング（第２層）</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③　配置</a:t>
            </a:r>
          </a:p>
          <a:p>
            <a:pPr marL="365125" marR="0" lvl="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地域包括支援センターとの連携を前提とした上で、配置先や市町村ごとの配置人数等は限定せず、地域の実情に応じた多様な配置を可能とする。</a:t>
            </a:r>
          </a:p>
          <a:p>
            <a:pPr lvl="0">
              <a:defRPr/>
            </a:pPr>
            <a:r>
              <a:rPr lang="ja-JP" altLang="en-US" sz="2400" dirty="0" smtClean="0"/>
              <a:t>　④　コーディネーターの資格・要件</a:t>
            </a:r>
          </a:p>
          <a:p>
            <a:pPr marL="365125" lvl="0">
              <a:defRPr/>
            </a:pPr>
            <a:r>
              <a:rPr lang="ja-JP" altLang="en-US" sz="2400" dirty="0" smtClean="0"/>
              <a:t>地域における助け合いや生活支援・介護予防サービスの提供実績のある者、または中間支援を行う団体等であって、地域でコーディネート機能を適切に担うことができる者。</a:t>
            </a:r>
            <a:endParaRPr kumimoji="1" lang="ja-JP" alt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179873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txBox="1">
            <a:spLocks/>
          </p:cNvSpPr>
          <p:nvPr/>
        </p:nvSpPr>
        <p:spPr>
          <a:xfrm>
            <a:off x="275268" y="188640"/>
            <a:ext cx="8689220" cy="6480720"/>
          </a:xfrm>
          <a:prstGeom prst="rect">
            <a:avLst/>
          </a:prstGeom>
          <a:ln>
            <a:solidFill>
              <a:schemeClr val="tx1"/>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2600" dirty="0"/>
              <a:t>（３）協議体の目的・役割等</a:t>
            </a:r>
          </a:p>
          <a:p>
            <a:pPr marL="0" indent="0">
              <a:buNone/>
            </a:pPr>
            <a:r>
              <a:rPr lang="ja-JP" altLang="en-US" sz="2600" dirty="0"/>
              <a:t>①　協議体の設置目的 </a:t>
            </a:r>
          </a:p>
          <a:p>
            <a:pPr marL="0" indent="0">
              <a:buNone/>
            </a:pPr>
            <a:r>
              <a:rPr lang="ja-JP" altLang="en-US" sz="2600" dirty="0"/>
              <a:t>　生活</a:t>
            </a:r>
            <a:r>
              <a:rPr lang="ja-JP" altLang="en-US" sz="2600" dirty="0" smtClean="0"/>
              <a:t>支援・介護予防サービスの体制整備</a:t>
            </a:r>
            <a:r>
              <a:rPr lang="ja-JP" altLang="en-US" sz="2600" dirty="0"/>
              <a:t>に向けて、多様な主体の参画が求められることから、市町村が主体となって、「定期的な情報の共有・連携強化の場」として設置することにより、多様な主体間の情報共有及び連携・協働によるサービスや資源開発等を推進することを目的とする</a:t>
            </a:r>
            <a:r>
              <a:rPr lang="ja-JP" altLang="en-US" sz="2600" dirty="0" smtClean="0"/>
              <a:t>。</a:t>
            </a:r>
            <a:endParaRPr lang="en-US" altLang="ja-JP" sz="2600" dirty="0" smtClean="0"/>
          </a:p>
          <a:p>
            <a:pPr marL="0" indent="0">
              <a:buNone/>
            </a:pPr>
            <a:endParaRPr lang="en-US" altLang="ja-JP" sz="2600" dirty="0" smtClean="0"/>
          </a:p>
          <a:p>
            <a:pPr marL="0" indent="0">
              <a:spcBef>
                <a:spcPts val="0"/>
              </a:spcBef>
              <a:buNone/>
            </a:pPr>
            <a:r>
              <a:rPr lang="ja-JP" altLang="en-US" sz="2600" dirty="0" smtClean="0"/>
              <a:t>②　協議体の役割等</a:t>
            </a:r>
          </a:p>
          <a:p>
            <a:pPr marL="0" indent="0">
              <a:spcBef>
                <a:spcPts val="0"/>
              </a:spcBef>
              <a:buNone/>
            </a:pPr>
            <a:r>
              <a:rPr lang="ja-JP" altLang="en-US" sz="2600" dirty="0" smtClean="0"/>
              <a:t>○コーディネーターの組織的な補完</a:t>
            </a:r>
          </a:p>
          <a:p>
            <a:pPr marL="0" indent="0">
              <a:spcBef>
                <a:spcPts val="0"/>
              </a:spcBef>
              <a:buNone/>
            </a:pPr>
            <a:r>
              <a:rPr lang="ja-JP" altLang="en-US" sz="2600" dirty="0" smtClean="0"/>
              <a:t>○地域ニーズの把握（アンケート調査やマッピング等の実施）</a:t>
            </a:r>
          </a:p>
          <a:p>
            <a:pPr marL="0" indent="0">
              <a:spcBef>
                <a:spcPts val="0"/>
              </a:spcBef>
              <a:buNone/>
            </a:pPr>
            <a:r>
              <a:rPr lang="ja-JP" altLang="en-US" sz="2600" dirty="0" smtClean="0"/>
              <a:t>○情報の見える化の推進</a:t>
            </a:r>
          </a:p>
          <a:p>
            <a:pPr marL="0" indent="0">
              <a:spcBef>
                <a:spcPts val="0"/>
              </a:spcBef>
              <a:buNone/>
            </a:pPr>
            <a:r>
              <a:rPr lang="ja-JP" altLang="en-US" sz="2600" dirty="0" smtClean="0"/>
              <a:t>○企画、立案、方針策定を行う場</a:t>
            </a:r>
          </a:p>
          <a:p>
            <a:pPr marL="0" indent="0">
              <a:spcBef>
                <a:spcPts val="0"/>
              </a:spcBef>
              <a:buNone/>
            </a:pPr>
            <a:r>
              <a:rPr lang="ja-JP" altLang="en-US" sz="2600" dirty="0" smtClean="0"/>
              <a:t>○地域づくりにおける意識の統一を図る場</a:t>
            </a:r>
          </a:p>
          <a:p>
            <a:pPr marL="0" indent="0">
              <a:spcBef>
                <a:spcPts val="0"/>
              </a:spcBef>
              <a:buNone/>
            </a:pPr>
            <a:r>
              <a:rPr lang="ja-JP" altLang="en-US" sz="2600" dirty="0" smtClean="0"/>
              <a:t>○情報交換の場</a:t>
            </a:r>
          </a:p>
          <a:p>
            <a:pPr marL="0" indent="0">
              <a:spcBef>
                <a:spcPts val="0"/>
              </a:spcBef>
              <a:buNone/>
            </a:pPr>
            <a:r>
              <a:rPr lang="ja-JP" altLang="en-US" sz="2600" dirty="0" smtClean="0"/>
              <a:t>○働きかけの場</a:t>
            </a:r>
            <a:endParaRPr lang="ja-JP" altLang="en-US" sz="2600" dirty="0"/>
          </a:p>
          <a:p>
            <a:pPr marL="0" indent="0">
              <a:buNone/>
            </a:pPr>
            <a:endParaRPr lang="ja-JP" altLang="en-US" sz="2600" dirty="0"/>
          </a:p>
        </p:txBody>
      </p:sp>
    </p:spTree>
    <p:extLst>
      <p:ext uri="{BB962C8B-B14F-4D97-AF65-F5344CB8AC3E}">
        <p14:creationId xmlns:p14="http://schemas.microsoft.com/office/powerpoint/2010/main" val="3262012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2952</TotalTime>
  <Words>1097</Words>
  <Application>Microsoft Office PowerPoint</Application>
  <PresentationFormat>画面に合わせる (4:3)</PresentationFormat>
  <Paragraphs>208</Paragraphs>
  <Slides>16</Slides>
  <Notes>0</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Office テーマ</vt:lpstr>
      <vt:lpstr>PowerPoint プレゼンテーション</vt:lpstr>
      <vt:lpstr>生活支援コーディネーターの活動について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（２）コーディネーターの配置と基本的な役割</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厚生労働省ネットワークシステム</cp:lastModifiedBy>
  <cp:revision>138</cp:revision>
  <cp:lastPrinted>2014-08-25T08:29:57Z</cp:lastPrinted>
  <dcterms:created xsi:type="dcterms:W3CDTF">2014-07-03T01:33:57Z</dcterms:created>
  <dcterms:modified xsi:type="dcterms:W3CDTF">2015-05-07T05:42:01Z</dcterms:modified>
</cp:coreProperties>
</file>