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6" r:id="rId2"/>
    <p:sldMasterId id="2147483700" r:id="rId3"/>
    <p:sldMasterId id="2147483714" r:id="rId4"/>
  </p:sldMasterIdLst>
  <p:notesMasterIdLst>
    <p:notesMasterId r:id="rId11"/>
  </p:notesMasterIdLst>
  <p:handoutMasterIdLst>
    <p:handoutMasterId r:id="rId12"/>
  </p:handoutMasterIdLst>
  <p:sldIdLst>
    <p:sldId id="266" r:id="rId5"/>
    <p:sldId id="260" r:id="rId6"/>
    <p:sldId id="261" r:id="rId7"/>
    <p:sldId id="264" r:id="rId8"/>
    <p:sldId id="263" r:id="rId9"/>
    <p:sldId id="265" r:id="rId10"/>
  </p:sldIdLst>
  <p:sldSz cx="9144000" cy="6858000" type="screen4x3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1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CB1126-DB68-4A99-9D7D-5A58CFCC48BC}" type="datetimeFigureOut">
              <a:rPr kumimoji="1" lang="ja-JP" altLang="en-US" smtClean="0"/>
              <a:t>2016/5/9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9E237F-889E-403A-BCD6-31D861D060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2246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B303F-77AF-4275-AE3D-02987A2A9F63}" type="datetimeFigureOut">
              <a:rPr kumimoji="1" lang="ja-JP" altLang="en-US" smtClean="0"/>
              <a:pPr/>
              <a:t>2016/5/9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43013"/>
            <a:ext cx="447675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58A6C0-E73F-47DC-AE5B-555A964BF43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797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2FE9D-499E-4192-9323-F4DC70C1F220}" type="slidenum">
              <a:rPr lang="ja-JP" altLang="en-US" smtClean="0">
                <a:solidFill>
                  <a:prstClr val="black"/>
                </a:solidFill>
              </a:rPr>
              <a:pPr/>
              <a:t>2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8046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5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FF090A53-AACB-400E-8CA9-21B17BB60909}" type="slidenum">
              <a:rPr lang="en-US" altLang="ja-JP">
                <a:solidFill>
                  <a:srgbClr val="000000"/>
                </a:solidFill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06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65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ja-JP" altLang="ja-JP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989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C5E0D-D38B-4228-B0F5-DC7A7CAF9917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044F83-D906-4392-B309-301BBF7C89D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13047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5A41A-2FE7-4239-A293-FB64ED7D225C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C686FA-4B43-48A7-964E-766AE6996CB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5097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ADBD4B-9EE3-4436-BE93-7F4FDE3E8184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ACBFEF-386C-48CB-A697-16F0A4C9609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104847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表プレースホルダー 2"/>
          <p:cNvSpPr>
            <a:spLocks noGrp="1"/>
          </p:cNvSpPr>
          <p:nvPr>
            <p:ph type="tbl" idx="1"/>
          </p:nvPr>
        </p:nvSpPr>
        <p:spPr>
          <a:xfrm>
            <a:off x="457200" y="1600206"/>
            <a:ext cx="8229600" cy="4525963"/>
          </a:xfrm>
        </p:spPr>
        <p:txBody>
          <a:bodyPr rtlCol="0">
            <a:normAutofit/>
          </a:bodyPr>
          <a:lstStyle/>
          <a:p>
            <a:pPr lvl="0"/>
            <a:endParaRPr lang="ja-JP" alt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801159-02E6-41FA-9A2B-3E223CA7A55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08802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タイトルとグラ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グラフ プレースホルダー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 rtlCol="0">
            <a:normAutofit/>
          </a:bodyPr>
          <a:lstStyle/>
          <a:p>
            <a:pPr lvl="0"/>
            <a:endParaRPr lang="ja-JP" altLang="en-US" noProof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AB497456-7E20-4711-8E45-1EDF9BCF8EA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99675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C5E0D-D38B-4228-B0F5-DC7A7CAF9917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044F83-D906-4392-B309-301BBF7C89D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076180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287E1-5D9A-4A44-B060-2CD7BEEE7658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165568-45F8-4E82-995B-4DFF9073DF0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018708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445AC-504F-44C8-9012-7CD476D37C78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A18346-E749-4B4D-B67C-6B9EDA519BF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445784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FD8A2-E6D8-48CF-9426-1C4ADC4C2891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FFFB90-04A9-42ED-9F62-18A27ACB6CC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775786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0BAEA0-9344-4078-9CBB-084CDD071833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B31201-4B94-4643-BF1F-008E68533D1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589212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8916B-AC87-4A01-8191-46554F51B906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EFE982-C117-4FE6-9034-291FE1DBD03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55327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287E1-5D9A-4A44-B060-2CD7BEEE7658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165568-45F8-4E82-995B-4DFF9073DF0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415388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EDDF31-8FFB-4C7F-AE54-FBCF530D14E9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D1E473-B212-49B9-8548-E70BF6E2D9A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152898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97F413-3EAE-4D17-B4A1-BA46E46237F0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F41B3B-FF6C-472A-9744-03C5C7837A0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0286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E053DB-DF13-48E4-87AC-448D0C6558BF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99C86C-DC17-4334-BA22-CDFE6D25328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769984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5A41A-2FE7-4239-A293-FB64ED7D225C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C686FA-4B43-48A7-964E-766AE6996CB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486642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ADBD4B-9EE3-4436-BE93-7F4FDE3E8184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ACBFEF-386C-48CB-A697-16F0A4C9609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130750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表プレースホルダー 2"/>
          <p:cNvSpPr>
            <a:spLocks noGrp="1"/>
          </p:cNvSpPr>
          <p:nvPr>
            <p:ph type="tbl" idx="1"/>
          </p:nvPr>
        </p:nvSpPr>
        <p:spPr>
          <a:xfrm>
            <a:off x="457200" y="1600206"/>
            <a:ext cx="8229600" cy="4525963"/>
          </a:xfrm>
        </p:spPr>
        <p:txBody>
          <a:bodyPr rtlCol="0">
            <a:normAutofit/>
          </a:bodyPr>
          <a:lstStyle/>
          <a:p>
            <a:pPr lvl="0"/>
            <a:endParaRPr lang="ja-JP" alt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801159-02E6-41FA-9A2B-3E223CA7A55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4474724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タイトルとグラ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グラフ プレースホルダー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 rtlCol="0">
            <a:normAutofit/>
          </a:bodyPr>
          <a:lstStyle/>
          <a:p>
            <a:pPr lvl="0"/>
            <a:endParaRPr lang="ja-JP" altLang="en-US" noProof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AB497456-7E20-4711-8E45-1EDF9BCF8EA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437414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C5E0D-D38B-4228-B0F5-DC7A7CAF9917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044F83-D906-4392-B309-301BBF7C89D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6043185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287E1-5D9A-4A44-B060-2CD7BEEE7658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165568-45F8-4E82-995B-4DFF9073DF0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0008231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445AC-504F-44C8-9012-7CD476D37C78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A18346-E749-4B4D-B67C-6B9EDA519BF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63105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445AC-504F-44C8-9012-7CD476D37C78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A18346-E749-4B4D-B67C-6B9EDA519BF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7849541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FD8A2-E6D8-48CF-9426-1C4ADC4C2891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FFFB90-04A9-42ED-9F62-18A27ACB6CC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9504836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0BAEA0-9344-4078-9CBB-084CDD071833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B31201-4B94-4643-BF1F-008E68533D1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967022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8916B-AC87-4A01-8191-46554F51B906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EFE982-C117-4FE6-9034-291FE1DBD03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3306145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EDDF31-8FFB-4C7F-AE54-FBCF530D14E9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D1E473-B212-49B9-8548-E70BF6E2D9A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637885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97F413-3EAE-4D17-B4A1-BA46E46237F0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F41B3B-FF6C-472A-9744-03C5C7837A0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7418160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E053DB-DF13-48E4-87AC-448D0C6558BF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99C86C-DC17-4334-BA22-CDFE6D25328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42553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5A41A-2FE7-4239-A293-FB64ED7D225C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C686FA-4B43-48A7-964E-766AE6996CB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776562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ADBD4B-9EE3-4436-BE93-7F4FDE3E8184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ACBFEF-386C-48CB-A697-16F0A4C9609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05796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表プレースホルダー 2"/>
          <p:cNvSpPr>
            <a:spLocks noGrp="1"/>
          </p:cNvSpPr>
          <p:nvPr>
            <p:ph type="tbl" idx="1"/>
          </p:nvPr>
        </p:nvSpPr>
        <p:spPr>
          <a:xfrm>
            <a:off x="457200" y="1600206"/>
            <a:ext cx="8229600" cy="4525963"/>
          </a:xfrm>
        </p:spPr>
        <p:txBody>
          <a:bodyPr rtlCol="0">
            <a:normAutofit/>
          </a:bodyPr>
          <a:lstStyle/>
          <a:p>
            <a:pPr lvl="0"/>
            <a:endParaRPr lang="ja-JP" alt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801159-02E6-41FA-9A2B-3E223CA7A55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0198795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タイトルとグラ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グラフ プレースホルダー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 rtlCol="0">
            <a:normAutofit/>
          </a:bodyPr>
          <a:lstStyle/>
          <a:p>
            <a:pPr lvl="0"/>
            <a:endParaRPr lang="ja-JP" altLang="en-US" noProof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AB497456-7E20-4711-8E45-1EDF9BCF8EA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2792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FD8A2-E6D8-48CF-9426-1C4ADC4C2891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FFFB90-04A9-42ED-9F62-18A27ACB6CC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4202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en-US">
              <a:solidFill>
                <a:prstClr val="white"/>
              </a:solidFill>
            </a:endParaRPr>
          </a:p>
        </p:txBody>
      </p:sp>
      <p:sp>
        <p:nvSpPr>
          <p:cNvPr id="9" name="タイトル 8"/>
          <p:cNvSpPr>
            <a:spLocks noGrp="1"/>
          </p:cNvSpPr>
          <p:nvPr>
            <p:ph type="ctrTitle"/>
          </p:nvPr>
        </p:nvSpPr>
        <p:spPr>
          <a:xfrm>
            <a:off x="685800" y="1752607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17" name="サブタイトル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ja-JP" altLang="en-US" smtClean="0"/>
              <a:t>マスター サブタイトルの書式設定</a:t>
            </a:r>
            <a:endParaRPr kumimoji="0" lang="en-US"/>
          </a:p>
        </p:txBody>
      </p:sp>
      <p:grpSp>
        <p:nvGrpSpPr>
          <p:cNvPr id="2" name="グループ化 1"/>
          <p:cNvGrpSpPr/>
          <p:nvPr/>
        </p:nvGrpSpPr>
        <p:grpSpPr>
          <a:xfrm>
            <a:off x="-3764" y="4953000"/>
            <a:ext cx="9147765" cy="1912088"/>
            <a:chOff x="-3765" y="4832896"/>
            <a:chExt cx="9147765" cy="2032192"/>
          </a:xfrm>
        </p:grpSpPr>
        <p:sp>
          <p:nvSpPr>
            <p:cNvPr id="7" name="フリーフォーム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" name="フリーフォーム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11" name="フリーフォーム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/>
              <a:endParaRPr kumimoji="0"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直線コネクタ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付プレースホルダー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9" name="フッター プレースホルダー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27" name="スライド番号プレースホルダー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916328E-6D65-4AC6-AED3-A57AB5A8C1C2}" type="slidenum">
              <a:rPr lang="en-US" altLang="ja-JP" smtClean="0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72856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DE2959-4469-48E6-BA76-FB55B6F6B932}" type="slidenum">
              <a:rPr lang="en-US" altLang="ja-JP" smtClean="0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タイトル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3435079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7CE1D0-5355-41B5-B98E-D73C9CE5E466}" type="slidenum">
              <a:rPr lang="en-US" altLang="ja-JP" smtClean="0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山形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kumimoji="0" lang="en-US">
              <a:solidFill>
                <a:prstClr val="white"/>
              </a:solidFill>
            </a:endParaRPr>
          </a:p>
        </p:txBody>
      </p:sp>
      <p:sp>
        <p:nvSpPr>
          <p:cNvPr id="8" name="山形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kumimoji="0"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99775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48133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48133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E2758A-97DF-4B8C-86C5-D2B9CA8214C6}" type="slidenum">
              <a:rPr lang="en-US" altLang="ja-JP" smtClean="0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タイトル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695882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3"/>
          </p:nvPr>
        </p:nvSpPr>
        <p:spPr>
          <a:xfrm>
            <a:off x="4645029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quarter" idx="2"/>
          </p:nvPr>
        </p:nvSpPr>
        <p:spPr>
          <a:xfrm>
            <a:off x="457200" y="1444300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8" y="1444300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3C96AB-BBE1-4417-B921-BC6F0C486974}" type="slidenum">
              <a:rPr lang="en-US" altLang="ja-JP" smtClean="0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6552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505E7C-A9A5-4D6A-8F31-360AAF54F5A8}" type="slidenum">
              <a:rPr lang="en-US" altLang="ja-JP" smtClean="0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タイトル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2139436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AEB814-199D-4ECB-A84C-1F4E4EF7FD05}" type="slidenum">
              <a:rPr lang="en-US" altLang="ja-JP" smtClean="0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96879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919500-454F-40F8-8A5C-6C3E6BAC6501}" type="slidenum">
              <a:rPr lang="en-US" altLang="ja-JP" smtClean="0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4973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4380075" y="6407950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561A651-D6BB-46B0-A50C-5F78583329A8}" type="slidenum">
              <a:rPr lang="en-US" altLang="ja-JP" smtClean="0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28601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8" name="フリーフォーム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>
              <a:solidFill>
                <a:prstClr val="white"/>
              </a:solidFill>
              <a:ea typeface="ＭＳ Ｐゴシック" charset="-128"/>
            </a:endParaRPr>
          </a:p>
        </p:txBody>
      </p:sp>
      <p:sp>
        <p:nvSpPr>
          <p:cNvPr id="9" name="フリーフォーム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>
              <a:solidFill>
                <a:prstClr val="white"/>
              </a:solidFill>
              <a:ea typeface="ＭＳ Ｐゴシック" charset="-128"/>
            </a:endParaRPr>
          </a:p>
        </p:txBody>
      </p:sp>
      <p:sp>
        <p:nvSpPr>
          <p:cNvPr id="10" name="直角三角形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kumimoji="0" lang="en-US">
              <a:solidFill>
                <a:prstClr val="white"/>
              </a:solidFill>
            </a:endParaRPr>
          </a:p>
        </p:txBody>
      </p:sp>
      <p:cxnSp>
        <p:nvCxnSpPr>
          <p:cNvPr id="11" name="直線コネクタ 10"/>
          <p:cNvCxnSpPr/>
          <p:nvPr/>
        </p:nvCxnSpPr>
        <p:spPr>
          <a:xfrm>
            <a:off x="-9237" y="5787744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山形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kumimoji="0" lang="en-US">
              <a:solidFill>
                <a:prstClr val="white"/>
              </a:solidFill>
            </a:endParaRPr>
          </a:p>
        </p:txBody>
      </p:sp>
      <p:sp>
        <p:nvSpPr>
          <p:cNvPr id="13" name="山形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kumimoji="0"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8693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481333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781E98-12D4-4D4B-A93A-05903818980B}" type="slidenum">
              <a:rPr lang="en-US" altLang="ja-JP" smtClean="0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9593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0BAEA0-9344-4078-9CBB-084CDD071833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B31201-4B94-4643-BF1F-008E68533D1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2750522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844013" y="274646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6C8A52-8AAF-4982-B6CC-776C64B016BB}" type="slidenum">
              <a:rPr lang="en-US" altLang="ja-JP" smtClean="0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4742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8916B-AC87-4A01-8191-46554F51B906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EFE982-C117-4FE6-9034-291FE1DBD03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32024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EDDF31-8FFB-4C7F-AE54-FBCF530D14E9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D1E473-B212-49B9-8548-E70BF6E2D9A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46124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97F413-3EAE-4D17-B4A1-BA46E46237F0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F41B3B-FF6C-472A-9744-03C5C7837A0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87136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E053DB-DF13-48E4-87AC-448D0C6558BF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99C86C-DC17-4334-BA22-CDFE6D25328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69688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C4D1A7A-1673-4B70-87FA-B26A5ADDED7B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02D7740-EDDC-46D6-AE81-2843B36DEF39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57660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C4D1A7A-1673-4B70-87FA-B26A5ADDED7B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02D7740-EDDC-46D6-AE81-2843B36DEF39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77572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C4D1A7A-1673-4B70-87FA-B26A5ADDED7B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02D7740-EDDC-46D6-AE81-2843B36DEF39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24189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フリーフォーム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>
              <a:solidFill>
                <a:prstClr val="black"/>
              </a:solidFill>
              <a:ea typeface="ＭＳ Ｐゴシック" charset="-128"/>
            </a:endParaRPr>
          </a:p>
        </p:txBody>
      </p:sp>
      <p:sp>
        <p:nvSpPr>
          <p:cNvPr id="12" name="フリーフォーム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>
              <a:solidFill>
                <a:prstClr val="black"/>
              </a:solidFill>
              <a:ea typeface="ＭＳ Ｐゴシック" charset="-128"/>
            </a:endParaRPr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kumimoji="0" lang="en-US">
              <a:solidFill>
                <a:prstClr val="white"/>
              </a:solidFill>
            </a:endParaRPr>
          </a:p>
        </p:txBody>
      </p:sp>
      <p:cxnSp>
        <p:nvCxnSpPr>
          <p:cNvPr id="15" name="直線コネクタ 14"/>
          <p:cNvCxnSpPr/>
          <p:nvPr/>
        </p:nvCxnSpPr>
        <p:spPr>
          <a:xfrm>
            <a:off x="-9237" y="5787744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タイトル プレースホルダー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0" name="テキスト プレースホルダー 29"/>
          <p:cNvSpPr>
            <a:spLocks noGrp="1"/>
          </p:cNvSpPr>
          <p:nvPr>
            <p:ph type="body" idx="1"/>
          </p:nvPr>
        </p:nvSpPr>
        <p:spPr>
          <a:xfrm>
            <a:off x="457200" y="1481334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0" name="日付プレースホルダー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22" name="フッター プレースホルダー 21"/>
          <p:cNvSpPr>
            <a:spLocks noGrp="1"/>
          </p:cNvSpPr>
          <p:nvPr>
            <p:ph type="ftr" sz="quarter" idx="3"/>
          </p:nvPr>
        </p:nvSpPr>
        <p:spPr>
          <a:xfrm>
            <a:off x="4380075" y="6407950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" name="スライド番号プレースホルダー 17"/>
          <p:cNvSpPr>
            <a:spLocks noGrp="1"/>
          </p:cNvSpPr>
          <p:nvPr>
            <p:ph type="sldNum" sz="quarter" idx="4"/>
          </p:nvPr>
        </p:nvSpPr>
        <p:spPr>
          <a:xfrm>
            <a:off x="8647272" y="6407950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89D6384-06A6-4BDD-8CDC-F375C988D69E}" type="slidenum">
              <a:rPr lang="en-US" altLang="ja-JP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434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rtl="0" eaLnBrk="1" latinLnBrk="0" hangingPunct="1">
        <a:spcBef>
          <a:spcPct val="0"/>
        </a:spcBef>
        <a:buNone/>
        <a:defRPr kumimoji="1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558" y="3337248"/>
            <a:ext cx="8446477" cy="1662825"/>
          </a:xfrm>
        </p:spPr>
        <p:txBody>
          <a:bodyPr>
            <a:normAutofit fontScale="90000"/>
          </a:bodyPr>
          <a:lstStyle/>
          <a:p>
            <a:pPr algn="l"/>
            <a:r>
              <a:rPr lang="ja-JP" altLang="en-US" sz="2400" dirty="0" smtClean="0"/>
              <a:t>重症心身障害児者等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ja-JP" altLang="en-US" sz="2400" dirty="0" smtClean="0"/>
              <a:t>支援者育成研修テキスト</a:t>
            </a:r>
            <a:r>
              <a:rPr lang="en-US" altLang="ja-JP" sz="4400" dirty="0" smtClean="0"/>
              <a:t/>
            </a:r>
            <a:br>
              <a:rPr lang="en-US" altLang="ja-JP" sz="4400" dirty="0" smtClean="0"/>
            </a:br>
            <a:r>
              <a:rPr lang="en-US" altLang="ja-JP" sz="4400" dirty="0"/>
              <a:t/>
            </a:r>
            <a:br>
              <a:rPr lang="en-US" altLang="ja-JP" sz="4400" dirty="0"/>
            </a:br>
            <a:r>
              <a:rPr lang="en-US" altLang="ja-JP" sz="4400" dirty="0" smtClean="0"/>
              <a:t/>
            </a:r>
            <a:br>
              <a:rPr lang="en-US" altLang="ja-JP" sz="4400" dirty="0" smtClean="0"/>
            </a:br>
            <a:r>
              <a:rPr lang="en-US" altLang="ja-JP" sz="4400" dirty="0"/>
              <a:t/>
            </a:r>
            <a:br>
              <a:rPr lang="en-US" altLang="ja-JP" sz="4400" dirty="0"/>
            </a:br>
            <a:r>
              <a:rPr lang="ja-JP" altLang="en-US" sz="4400" dirty="0" smtClean="0"/>
              <a:t>５　ライフステージにおける</a:t>
            </a:r>
            <a:r>
              <a:rPr lang="ja-JP" altLang="en-US" sz="4400" dirty="0" smtClean="0"/>
              <a:t>支援</a:t>
            </a:r>
            <a:r>
              <a:rPr lang="ja-JP" altLang="en-US" sz="4400" dirty="0"/>
              <a:t>④</a:t>
            </a:r>
            <a:r>
              <a:rPr lang="en-US" altLang="ja-JP" sz="4400" dirty="0" smtClean="0"/>
              <a:t/>
            </a:r>
            <a:br>
              <a:rPr lang="en-US" altLang="ja-JP" sz="4400" dirty="0" smtClean="0"/>
            </a:br>
            <a:r>
              <a:rPr lang="ja-JP" altLang="en-US" sz="4400" dirty="0"/>
              <a:t>　</a:t>
            </a:r>
            <a:r>
              <a:rPr lang="ja-JP" altLang="en-US" sz="4400" dirty="0" smtClean="0"/>
              <a:t>　　　　　　　　　　　　　　　　　　　　　</a:t>
            </a:r>
            <a:r>
              <a:rPr lang="ja-JP" altLang="en-US" sz="4400" dirty="0"/>
              <a:t>　</a:t>
            </a:r>
            <a:r>
              <a:rPr lang="ja-JP" altLang="en-US" sz="4400" dirty="0" smtClean="0"/>
              <a:t>　　　　　　　　　　　　</a:t>
            </a:r>
            <a:r>
              <a:rPr lang="en-US" altLang="ja-JP" sz="4400" dirty="0" smtClean="0"/>
              <a:t/>
            </a:r>
            <a:br>
              <a:rPr lang="en-US" altLang="ja-JP" sz="4400" dirty="0" smtClean="0"/>
            </a:br>
            <a:r>
              <a:rPr lang="ja-JP" altLang="en-US" sz="4400" dirty="0" smtClean="0"/>
              <a:t>　　　　　　　　　　　</a:t>
            </a:r>
            <a:r>
              <a:rPr lang="ja-JP" altLang="en-US" sz="4400" dirty="0" smtClean="0"/>
              <a:t>学齢期における支援</a:t>
            </a:r>
            <a:r>
              <a:rPr lang="ja-JP" altLang="en-US" sz="4400" dirty="0" smtClean="0"/>
              <a:t>　　　　　</a:t>
            </a:r>
            <a:endParaRPr kumimoji="1" lang="ja-JP" altLang="en-US" sz="5300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3D7A-13B8-45DE-9B11-587D56CF72EE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8103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テキスト ボックス 1"/>
          <p:cNvSpPr txBox="1">
            <a:spLocks noChangeArrowheads="1"/>
          </p:cNvSpPr>
          <p:nvPr/>
        </p:nvSpPr>
        <p:spPr bwMode="auto">
          <a:xfrm>
            <a:off x="2897188" y="-26987"/>
            <a:ext cx="29543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3600">
                <a:solidFill>
                  <a:srgbClr val="000000"/>
                </a:solidFill>
                <a:latin typeface="Times" panose="02020603050405020304" pitchFamily="18" charset="0"/>
              </a:rPr>
              <a:t>学齢期の支援</a:t>
            </a:r>
          </a:p>
        </p:txBody>
      </p:sp>
      <p:cxnSp>
        <p:nvCxnSpPr>
          <p:cNvPr id="5" name="直線コネクタ 4"/>
          <p:cNvCxnSpPr/>
          <p:nvPr/>
        </p:nvCxnSpPr>
        <p:spPr>
          <a:xfrm>
            <a:off x="355600" y="600075"/>
            <a:ext cx="8569325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5529272" y="4650618"/>
            <a:ext cx="1800225" cy="954088"/>
          </a:xfrm>
          <a:prstGeom prst="rect">
            <a:avLst/>
          </a:prstGeom>
          <a:noFill/>
          <a:ln w="25400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800" dirty="0">
                <a:solidFill>
                  <a:srgbClr val="000000"/>
                </a:solidFill>
                <a:latin typeface="Arial" charset="0"/>
              </a:rPr>
              <a:t>訪問看護訪問支援</a:t>
            </a:r>
          </a:p>
        </p:txBody>
      </p:sp>
      <p:sp>
        <p:nvSpPr>
          <p:cNvPr id="192525" name="テキスト ボックス 21"/>
          <p:cNvSpPr txBox="1">
            <a:spLocks noChangeArrowheads="1"/>
          </p:cNvSpPr>
          <p:nvPr/>
        </p:nvSpPr>
        <p:spPr bwMode="auto">
          <a:xfrm>
            <a:off x="3355872" y="812580"/>
            <a:ext cx="4871188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400" dirty="0">
                <a:solidFill>
                  <a:srgbClr val="000000"/>
                </a:solidFill>
                <a:latin typeface="Times" panose="02020603050405020304" pitchFamily="18" charset="0"/>
              </a:rPr>
              <a:t>プラス面もある</a:t>
            </a:r>
            <a:r>
              <a:rPr lang="ja-JP" altLang="en-US" sz="2400" dirty="0" smtClean="0">
                <a:solidFill>
                  <a:srgbClr val="000000"/>
                </a:solidFill>
                <a:latin typeface="Times" panose="02020603050405020304" pitchFamily="18" charset="0"/>
              </a:rPr>
              <a:t>がマイナス面</a:t>
            </a:r>
            <a:r>
              <a:rPr lang="ja-JP" altLang="en-US" sz="2400" dirty="0">
                <a:solidFill>
                  <a:srgbClr val="000000"/>
                </a:solidFill>
                <a:latin typeface="Times" panose="02020603050405020304" pitchFamily="18" charset="0"/>
              </a:rPr>
              <a:t>も大きい</a:t>
            </a:r>
            <a:endParaRPr lang="en-US" altLang="ja-JP" sz="2400" dirty="0">
              <a:solidFill>
                <a:srgbClr val="000000"/>
              </a:solidFill>
              <a:latin typeface="Times" panose="02020603050405020304" pitchFamily="18" charset="0"/>
            </a:endParaRPr>
          </a:p>
        </p:txBody>
      </p:sp>
      <p:sp>
        <p:nvSpPr>
          <p:cNvPr id="13327" name="テキスト ボックス 22"/>
          <p:cNvSpPr txBox="1">
            <a:spLocks noChangeArrowheads="1"/>
          </p:cNvSpPr>
          <p:nvPr/>
        </p:nvSpPr>
        <p:spPr bwMode="auto">
          <a:xfrm>
            <a:off x="950232" y="4653200"/>
            <a:ext cx="2698175" cy="1191095"/>
          </a:xfrm>
          <a:prstGeom prst="rect">
            <a:avLst/>
          </a:prstGeom>
          <a:noFill/>
          <a:ln w="25400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800" dirty="0" smtClean="0">
                <a:solidFill>
                  <a:srgbClr val="000000"/>
                </a:solidFill>
                <a:latin typeface="Times" charset="0"/>
              </a:rPr>
              <a:t>学校教育</a:t>
            </a:r>
            <a:endParaRPr lang="en-US" altLang="ja-JP" sz="2800" dirty="0" smtClean="0">
              <a:solidFill>
                <a:srgbClr val="000000"/>
              </a:solidFill>
              <a:latin typeface="Times" charset="0"/>
            </a:endParaRPr>
          </a:p>
          <a:p>
            <a:pPr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800" dirty="0" smtClean="0">
                <a:solidFill>
                  <a:srgbClr val="000000"/>
                </a:solidFill>
                <a:latin typeface="Times" charset="0"/>
              </a:rPr>
              <a:t>学校</a:t>
            </a:r>
            <a:r>
              <a:rPr lang="ja-JP" altLang="en-US" sz="2800" dirty="0">
                <a:solidFill>
                  <a:srgbClr val="000000"/>
                </a:solidFill>
                <a:latin typeface="Times" charset="0"/>
              </a:rPr>
              <a:t>での適切な</a:t>
            </a:r>
            <a:endParaRPr lang="en-US" altLang="ja-JP" sz="2800" dirty="0">
              <a:solidFill>
                <a:srgbClr val="000000"/>
              </a:solidFill>
              <a:latin typeface="Times" charset="0"/>
            </a:endParaRPr>
          </a:p>
          <a:p>
            <a:pPr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800" dirty="0">
                <a:solidFill>
                  <a:srgbClr val="000000"/>
                </a:solidFill>
                <a:latin typeface="Times" charset="0"/>
              </a:rPr>
              <a:t>医療的配慮</a:t>
            </a:r>
            <a:r>
              <a:rPr lang="ja-JP" altLang="en-US" sz="2800" dirty="0" smtClean="0">
                <a:solidFill>
                  <a:srgbClr val="000000"/>
                </a:solidFill>
                <a:latin typeface="Times" charset="0"/>
              </a:rPr>
              <a:t>対応</a:t>
            </a:r>
            <a:endParaRPr lang="en-US" altLang="ja-JP" sz="2800" dirty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7446009" y="4635349"/>
            <a:ext cx="1489023" cy="1384995"/>
          </a:xfrm>
          <a:prstGeom prst="rect">
            <a:avLst/>
          </a:prstGeom>
          <a:noFill/>
          <a:ln w="254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800" dirty="0" smtClean="0">
                <a:solidFill>
                  <a:srgbClr val="000000"/>
                </a:solidFill>
                <a:latin typeface="Arial" charset="0"/>
              </a:rPr>
              <a:t>ﾚｽﾊﾟｲﾄ</a:t>
            </a:r>
            <a:endParaRPr lang="en-US" altLang="ja-JP" sz="2800" dirty="0" smtClean="0">
              <a:solidFill>
                <a:srgbClr val="000000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800" dirty="0" smtClean="0">
                <a:solidFill>
                  <a:srgbClr val="000000"/>
                </a:solidFill>
                <a:latin typeface="Arial" charset="0"/>
              </a:rPr>
              <a:t>ｼｮｰﾄｽﾃｲ</a:t>
            </a:r>
            <a:endParaRPr lang="en-US" altLang="ja-JP" sz="28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92529" name="テキスト ボックス 21"/>
          <p:cNvSpPr txBox="1">
            <a:spLocks noChangeArrowheads="1"/>
          </p:cNvSpPr>
          <p:nvPr/>
        </p:nvSpPr>
        <p:spPr bwMode="auto">
          <a:xfrm>
            <a:off x="2928488" y="3364981"/>
            <a:ext cx="258204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800" dirty="0">
                <a:latin typeface="Times" panose="02020603050405020304" pitchFamily="18" charset="0"/>
              </a:rPr>
              <a:t>医療</a:t>
            </a:r>
            <a:r>
              <a:rPr lang="ja-JP" altLang="en-US" sz="2800" dirty="0" smtClean="0">
                <a:latin typeface="Times" panose="02020603050405020304" pitchFamily="18" charset="0"/>
              </a:rPr>
              <a:t>ニーズの</a:t>
            </a:r>
            <a:endParaRPr lang="en-US" altLang="ja-JP" sz="2800" dirty="0" smtClean="0">
              <a:latin typeface="Times" panose="02020603050405020304" pitchFamily="18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800" dirty="0" smtClean="0">
                <a:latin typeface="Times" panose="02020603050405020304" pitchFamily="18" charset="0"/>
              </a:rPr>
              <a:t>　　　増加</a:t>
            </a:r>
            <a:endParaRPr lang="ja-JP" altLang="en-US" sz="2800" dirty="0">
              <a:latin typeface="Times" panose="02020603050405020304" pitchFamily="18" charset="0"/>
            </a:endParaRPr>
          </a:p>
        </p:txBody>
      </p:sp>
      <p:sp>
        <p:nvSpPr>
          <p:cNvPr id="192531" name="テキスト ボックス 23"/>
          <p:cNvSpPr txBox="1">
            <a:spLocks noChangeArrowheads="1"/>
          </p:cNvSpPr>
          <p:nvPr/>
        </p:nvSpPr>
        <p:spPr bwMode="auto">
          <a:xfrm>
            <a:off x="260351" y="778508"/>
            <a:ext cx="3098119" cy="432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600" dirty="0">
                <a:solidFill>
                  <a:srgbClr val="000000"/>
                </a:solidFill>
                <a:latin typeface="Times" panose="02020603050405020304" pitchFamily="18" charset="0"/>
              </a:rPr>
              <a:t>成長に</a:t>
            </a:r>
            <a:r>
              <a:rPr lang="ja-JP" altLang="en-US" sz="2600" dirty="0" smtClean="0">
                <a:solidFill>
                  <a:srgbClr val="000000"/>
                </a:solidFill>
                <a:latin typeface="Times" panose="02020603050405020304" pitchFamily="18" charset="0"/>
              </a:rPr>
              <a:t>よる体</a:t>
            </a:r>
            <a:r>
              <a:rPr lang="ja-JP" altLang="en-US" sz="2600" dirty="0">
                <a:solidFill>
                  <a:srgbClr val="000000"/>
                </a:solidFill>
                <a:latin typeface="Times" panose="02020603050405020304" pitchFamily="18" charset="0"/>
              </a:rPr>
              <a:t>の変化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774383" y="4674516"/>
            <a:ext cx="1568058" cy="824841"/>
          </a:xfrm>
          <a:prstGeom prst="rect">
            <a:avLst/>
          </a:prstGeom>
          <a:noFill/>
          <a:ln w="254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>
            <a:spAutoFit/>
          </a:bodyPr>
          <a:lstStyle/>
          <a:p>
            <a:pPr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800" dirty="0" smtClean="0">
                <a:solidFill>
                  <a:srgbClr val="000000"/>
                </a:solidFill>
                <a:latin typeface="Osaka"/>
              </a:rPr>
              <a:t>放課後ﾃﾞ</a:t>
            </a:r>
            <a:endParaRPr lang="en-US" altLang="ja-JP" sz="2800" dirty="0" smtClean="0">
              <a:solidFill>
                <a:srgbClr val="000000"/>
              </a:solidFill>
              <a:latin typeface="Osaka"/>
            </a:endParaRPr>
          </a:p>
          <a:p>
            <a:pPr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800" dirty="0" smtClean="0">
                <a:solidFill>
                  <a:srgbClr val="000000"/>
                </a:solidFill>
                <a:latin typeface="Osaka"/>
              </a:rPr>
              <a:t>ｲｻｰﾋﾞｽ</a:t>
            </a:r>
            <a:endParaRPr lang="ja-JP" altLang="en-US" sz="2800" dirty="0">
              <a:solidFill>
                <a:srgbClr val="000000"/>
              </a:solidFill>
              <a:latin typeface="Osaka"/>
            </a:endParaRPr>
          </a:p>
        </p:txBody>
      </p:sp>
      <p:sp>
        <p:nvSpPr>
          <p:cNvPr id="192533" name="テキスト ボックス 29"/>
          <p:cNvSpPr txBox="1">
            <a:spLocks noChangeArrowheads="1"/>
          </p:cNvSpPr>
          <p:nvPr/>
        </p:nvSpPr>
        <p:spPr bwMode="auto">
          <a:xfrm>
            <a:off x="7114512" y="1519324"/>
            <a:ext cx="2052983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000" dirty="0">
                <a:solidFill>
                  <a:srgbClr val="000000"/>
                </a:solidFill>
                <a:latin typeface="Times" panose="02020603050405020304" pitchFamily="18" charset="0"/>
              </a:rPr>
              <a:t>  母親の不調</a:t>
            </a:r>
            <a:endParaRPr lang="en-US" altLang="ja-JP" sz="2000" dirty="0">
              <a:solidFill>
                <a:srgbClr val="000000"/>
              </a:solidFill>
              <a:latin typeface="Times" panose="02020603050405020304" pitchFamily="18" charset="0"/>
            </a:endParaRPr>
          </a:p>
          <a:p>
            <a:pPr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000" dirty="0">
                <a:solidFill>
                  <a:srgbClr val="000000"/>
                </a:solidFill>
                <a:latin typeface="Times" panose="02020603050405020304" pitchFamily="18" charset="0"/>
              </a:rPr>
              <a:t>　</a:t>
            </a:r>
            <a:r>
              <a:rPr lang="ja-JP" altLang="en-US" sz="1800" dirty="0">
                <a:solidFill>
                  <a:srgbClr val="000000"/>
                </a:solidFill>
                <a:latin typeface="Times" panose="02020603050405020304" pitchFamily="18" charset="0"/>
              </a:rPr>
              <a:t>（更年期など）</a:t>
            </a:r>
            <a:endParaRPr lang="en-US" altLang="ja-JP" sz="1800" dirty="0">
              <a:solidFill>
                <a:srgbClr val="000000"/>
              </a:solidFill>
              <a:latin typeface="Times" panose="02020603050405020304" pitchFamily="18" charset="0"/>
            </a:endParaRPr>
          </a:p>
          <a:p>
            <a:pPr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000" dirty="0">
                <a:solidFill>
                  <a:srgbClr val="000000"/>
                </a:solidFill>
                <a:latin typeface="Times" panose="02020603050405020304" pitchFamily="18" charset="0"/>
              </a:rPr>
              <a:t>父親の職場での</a:t>
            </a:r>
            <a:endParaRPr lang="en-US" altLang="ja-JP" sz="2000" dirty="0">
              <a:solidFill>
                <a:srgbClr val="000000"/>
              </a:solidFill>
              <a:latin typeface="Times" panose="02020603050405020304" pitchFamily="18" charset="0"/>
            </a:endParaRPr>
          </a:p>
          <a:p>
            <a:pPr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000" dirty="0">
                <a:solidFill>
                  <a:srgbClr val="000000"/>
                </a:solidFill>
                <a:latin typeface="Times" panose="02020603050405020304" pitchFamily="18" charset="0"/>
              </a:rPr>
              <a:t>   責任の増加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8320314" y="6378484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１</a:t>
            </a:r>
            <a:endParaRPr kumimoji="1" lang="ja-JP" altLang="en-US" dirty="0"/>
          </a:p>
        </p:txBody>
      </p:sp>
      <p:sp>
        <p:nvSpPr>
          <p:cNvPr id="3" name="角丸四角形 2"/>
          <p:cNvSpPr/>
          <p:nvPr/>
        </p:nvSpPr>
        <p:spPr>
          <a:xfrm>
            <a:off x="432106" y="1328737"/>
            <a:ext cx="2459529" cy="1923812"/>
          </a:xfrm>
          <a:prstGeom prst="roundRect">
            <a:avLst/>
          </a:prstGeom>
          <a:solidFill>
            <a:srgbClr val="FFFF00">
              <a:alpha val="1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"/>
          <p:cNvSpPr txBox="1">
            <a:spLocks noChangeArrowheads="1"/>
          </p:cNvSpPr>
          <p:nvPr/>
        </p:nvSpPr>
        <p:spPr bwMode="auto">
          <a:xfrm>
            <a:off x="485364" y="1401827"/>
            <a:ext cx="2403735" cy="1800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fontAlgn="base" hangingPunct="1">
              <a:spcBef>
                <a:spcPts val="600"/>
              </a:spcBef>
              <a:spcAft>
                <a:spcPct val="0"/>
              </a:spcAft>
              <a:buFontTx/>
              <a:buNone/>
            </a:pPr>
            <a:r>
              <a:rPr lang="ja-JP" altLang="en-US" sz="2400" dirty="0" smtClean="0">
                <a:solidFill>
                  <a:srgbClr val="000000"/>
                </a:solidFill>
                <a:latin typeface="Times" panose="02020603050405020304" pitchFamily="18" charset="0"/>
              </a:rPr>
              <a:t>体格の増大</a:t>
            </a:r>
            <a:endParaRPr lang="en-US" altLang="ja-JP" sz="2400" dirty="0">
              <a:solidFill>
                <a:srgbClr val="000000"/>
              </a:solidFill>
              <a:latin typeface="Times" panose="02020603050405020304" pitchFamily="18" charset="0"/>
            </a:endParaRPr>
          </a:p>
          <a:p>
            <a:pPr eaLnBrk="1" fontAlgn="base" hangingPunct="1">
              <a:spcBef>
                <a:spcPts val="600"/>
              </a:spcBef>
              <a:spcAft>
                <a:spcPct val="0"/>
              </a:spcAft>
              <a:buFontTx/>
              <a:buNone/>
            </a:pPr>
            <a:r>
              <a:rPr lang="ja-JP" altLang="en-US" sz="2400" dirty="0">
                <a:solidFill>
                  <a:srgbClr val="000000"/>
                </a:solidFill>
                <a:latin typeface="Times" panose="02020603050405020304" pitchFamily="18" charset="0"/>
              </a:rPr>
              <a:t>筋緊張</a:t>
            </a:r>
            <a:r>
              <a:rPr lang="ja-JP" altLang="en-US" sz="2400" dirty="0" smtClean="0">
                <a:solidFill>
                  <a:srgbClr val="000000"/>
                </a:solidFill>
                <a:latin typeface="Times" panose="02020603050405020304" pitchFamily="18" charset="0"/>
              </a:rPr>
              <a:t>亢進</a:t>
            </a:r>
            <a:endParaRPr lang="en-US" altLang="ja-JP" sz="2400" dirty="0" smtClean="0">
              <a:solidFill>
                <a:srgbClr val="000000"/>
              </a:solidFill>
              <a:latin typeface="Times" panose="02020603050405020304" pitchFamily="18" charset="0"/>
            </a:endParaRPr>
          </a:p>
          <a:p>
            <a:pPr eaLnBrk="1" fontAlgn="base" hangingPunct="1">
              <a:spcBef>
                <a:spcPts val="600"/>
              </a:spcBef>
              <a:spcAft>
                <a:spcPct val="0"/>
              </a:spcAft>
              <a:buNone/>
            </a:pPr>
            <a:r>
              <a:rPr lang="ja-JP" altLang="en-US" sz="2400" dirty="0">
                <a:solidFill>
                  <a:srgbClr val="000000"/>
                </a:solidFill>
                <a:latin typeface="Times" panose="02020603050405020304" pitchFamily="18" charset="0"/>
              </a:rPr>
              <a:t>側彎・胸郭変形</a:t>
            </a:r>
            <a:endParaRPr lang="en-US" altLang="ja-JP" sz="2400" dirty="0">
              <a:solidFill>
                <a:srgbClr val="000000"/>
              </a:solidFill>
              <a:latin typeface="Times" panose="02020603050405020304" pitchFamily="18" charset="0"/>
            </a:endParaRPr>
          </a:p>
          <a:p>
            <a:pPr eaLnBrk="1" fontAlgn="base" hangingPunct="1">
              <a:spcBef>
                <a:spcPts val="600"/>
              </a:spcBef>
              <a:spcAft>
                <a:spcPct val="0"/>
              </a:spcAft>
              <a:buFontTx/>
              <a:buNone/>
            </a:pPr>
            <a:r>
              <a:rPr lang="ja-JP" altLang="en-US" sz="2400" dirty="0" smtClean="0">
                <a:solidFill>
                  <a:srgbClr val="000000"/>
                </a:solidFill>
                <a:latin typeface="Times" panose="02020603050405020304" pitchFamily="18" charset="0"/>
              </a:rPr>
              <a:t>四肢拘縮</a:t>
            </a:r>
            <a:endParaRPr lang="en-US" altLang="ja-JP" sz="2400" dirty="0" smtClean="0">
              <a:solidFill>
                <a:srgbClr val="000000"/>
              </a:solidFill>
              <a:latin typeface="Times" panose="02020603050405020304" pitchFamily="18" charset="0"/>
            </a:endParaRPr>
          </a:p>
        </p:txBody>
      </p:sp>
      <p:sp>
        <p:nvSpPr>
          <p:cNvPr id="27" name="角丸四角形 26"/>
          <p:cNvSpPr/>
          <p:nvPr/>
        </p:nvSpPr>
        <p:spPr>
          <a:xfrm>
            <a:off x="3275871" y="1303186"/>
            <a:ext cx="3649379" cy="1540061"/>
          </a:xfrm>
          <a:prstGeom prst="roundRect">
            <a:avLst/>
          </a:prstGeom>
          <a:solidFill>
            <a:srgbClr val="FFFF00">
              <a:alpha val="1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"/>
          <p:cNvSpPr txBox="1">
            <a:spLocks noChangeArrowheads="1"/>
          </p:cNvSpPr>
          <p:nvPr/>
        </p:nvSpPr>
        <p:spPr bwMode="auto">
          <a:xfrm>
            <a:off x="3452484" y="1393430"/>
            <a:ext cx="3416321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fontAlgn="base" hangingPunct="1">
              <a:spcBef>
                <a:spcPts val="600"/>
              </a:spcBef>
              <a:spcAft>
                <a:spcPct val="0"/>
              </a:spcAft>
              <a:buFontTx/>
              <a:buNone/>
            </a:pPr>
            <a:r>
              <a:rPr lang="ja-JP" altLang="en-US" sz="2400" dirty="0" smtClean="0">
                <a:solidFill>
                  <a:srgbClr val="000000"/>
                </a:solidFill>
                <a:latin typeface="Times" panose="02020603050405020304" pitchFamily="18" charset="0"/>
              </a:rPr>
              <a:t>呼吸障害の発生・悪化</a:t>
            </a:r>
            <a:endParaRPr lang="en-US" altLang="ja-JP" sz="2400" dirty="0">
              <a:solidFill>
                <a:srgbClr val="000000"/>
              </a:solidFill>
              <a:latin typeface="Times" panose="02020603050405020304" pitchFamily="18" charset="0"/>
            </a:endParaRPr>
          </a:p>
          <a:p>
            <a:pPr eaLnBrk="1" fontAlgn="base" hangingPunct="1">
              <a:spcBef>
                <a:spcPts val="600"/>
              </a:spcBef>
              <a:spcAft>
                <a:spcPct val="0"/>
              </a:spcAft>
              <a:buFontTx/>
              <a:buNone/>
            </a:pPr>
            <a:r>
              <a:rPr lang="ja-JP" altLang="en-US" sz="2400" dirty="0" smtClean="0">
                <a:solidFill>
                  <a:srgbClr val="000000"/>
                </a:solidFill>
                <a:latin typeface="Times" panose="02020603050405020304" pitchFamily="18" charset="0"/>
              </a:rPr>
              <a:t>嚥下機能の低下</a:t>
            </a:r>
            <a:r>
              <a:rPr lang="ja-JP" altLang="en-US" sz="2400" b="1" dirty="0" smtClean="0">
                <a:solidFill>
                  <a:srgbClr val="000000"/>
                </a:solidFill>
                <a:latin typeface="Times" panose="02020603050405020304" pitchFamily="18" charset="0"/>
              </a:rPr>
              <a:t>→</a:t>
            </a:r>
            <a:r>
              <a:rPr lang="ja-JP" altLang="en-US" sz="2400" dirty="0" smtClean="0">
                <a:solidFill>
                  <a:srgbClr val="000000"/>
                </a:solidFill>
                <a:latin typeface="Times" panose="02020603050405020304" pitchFamily="18" charset="0"/>
              </a:rPr>
              <a:t>誤嚥</a:t>
            </a:r>
            <a:endParaRPr lang="en-US" altLang="ja-JP" sz="2400" dirty="0">
              <a:solidFill>
                <a:srgbClr val="000000"/>
              </a:solidFill>
              <a:latin typeface="Times" panose="02020603050405020304" pitchFamily="18" charset="0"/>
            </a:endParaRPr>
          </a:p>
          <a:p>
            <a:pPr eaLnBrk="1" fontAlgn="base" hangingPunct="1">
              <a:spcBef>
                <a:spcPts val="600"/>
              </a:spcBef>
              <a:spcAft>
                <a:spcPct val="0"/>
              </a:spcAft>
              <a:buFontTx/>
              <a:buNone/>
            </a:pPr>
            <a:r>
              <a:rPr lang="ja-JP" altLang="en-US" sz="2400" dirty="0" smtClean="0">
                <a:solidFill>
                  <a:srgbClr val="000000"/>
                </a:solidFill>
                <a:latin typeface="Times" panose="02020603050405020304" pitchFamily="18" charset="0"/>
              </a:rPr>
              <a:t>胃食道逆流の発生・悪化</a:t>
            </a:r>
            <a:endParaRPr lang="en-US" altLang="ja-JP" sz="2400" dirty="0">
              <a:solidFill>
                <a:srgbClr val="000000"/>
              </a:solidFill>
              <a:latin typeface="Times" panose="02020603050405020304" pitchFamily="18" charset="0"/>
            </a:endParaRPr>
          </a:p>
        </p:txBody>
      </p:sp>
      <p:sp>
        <p:nvSpPr>
          <p:cNvPr id="30" name="角丸四角形 29"/>
          <p:cNvSpPr/>
          <p:nvPr/>
        </p:nvSpPr>
        <p:spPr>
          <a:xfrm>
            <a:off x="7113026" y="1439544"/>
            <a:ext cx="1889278" cy="1298332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右矢印 3"/>
          <p:cNvSpPr/>
          <p:nvPr/>
        </p:nvSpPr>
        <p:spPr>
          <a:xfrm>
            <a:off x="2900320" y="2089150"/>
            <a:ext cx="368247" cy="297180"/>
          </a:xfrm>
          <a:prstGeom prst="rightArrow">
            <a:avLst/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21"/>
          <p:cNvSpPr txBox="1">
            <a:spLocks noChangeArrowheads="1"/>
          </p:cNvSpPr>
          <p:nvPr/>
        </p:nvSpPr>
        <p:spPr bwMode="auto">
          <a:xfrm>
            <a:off x="5768572" y="3322348"/>
            <a:ext cx="200165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800" dirty="0" smtClean="0">
                <a:latin typeface="Times" panose="02020603050405020304" pitchFamily="18" charset="0"/>
              </a:rPr>
              <a:t>介護負担の</a:t>
            </a:r>
            <a:endParaRPr lang="en-US" altLang="ja-JP" sz="2800" dirty="0" smtClean="0">
              <a:latin typeface="Times" panose="02020603050405020304" pitchFamily="18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800" dirty="0" smtClean="0">
                <a:latin typeface="Times" panose="02020603050405020304" pitchFamily="18" charset="0"/>
              </a:rPr>
              <a:t>　　増加</a:t>
            </a:r>
            <a:endParaRPr lang="ja-JP" altLang="en-US" sz="2800" dirty="0">
              <a:latin typeface="Times" panose="02020603050405020304" pitchFamily="18" charset="0"/>
            </a:endParaRPr>
          </a:p>
        </p:txBody>
      </p:sp>
      <p:sp>
        <p:nvSpPr>
          <p:cNvPr id="6" name="円/楕円 5"/>
          <p:cNvSpPr/>
          <p:nvPr/>
        </p:nvSpPr>
        <p:spPr>
          <a:xfrm>
            <a:off x="2547487" y="3187210"/>
            <a:ext cx="2926155" cy="124869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円/楕円 32"/>
          <p:cNvSpPr/>
          <p:nvPr/>
        </p:nvSpPr>
        <p:spPr>
          <a:xfrm>
            <a:off x="5620887" y="3212610"/>
            <a:ext cx="2311533" cy="1127096"/>
          </a:xfrm>
          <a:prstGeom prst="ellipse">
            <a:avLst/>
          </a:prstGeom>
          <a:noFill/>
          <a:ln w="381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下矢印 8"/>
          <p:cNvSpPr/>
          <p:nvPr/>
        </p:nvSpPr>
        <p:spPr>
          <a:xfrm>
            <a:off x="4582160" y="2926080"/>
            <a:ext cx="1257300" cy="3208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46050" y="4067810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＜支援＞</a:t>
            </a:r>
            <a:endParaRPr kumimoji="1" lang="ja-JP" altLang="en-US" sz="28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707708" y="5854227"/>
            <a:ext cx="4288260" cy="8248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kumimoji="1" lang="ja-JP" altLang="en-US" sz="2800" dirty="0" smtClean="0">
                <a:solidFill>
                  <a:srgbClr val="FF0000"/>
                </a:solidFill>
              </a:rPr>
              <a:t>学校・デイサービスなどでの医療的ケア</a:t>
            </a:r>
            <a:endParaRPr kumimoji="1" lang="ja-JP" alt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6908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738" y="1714500"/>
            <a:ext cx="1731962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>
            <a:lum bright="-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9513" y="1714500"/>
            <a:ext cx="1762125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3540" name="Text Box 4"/>
          <p:cNvSpPr txBox="1">
            <a:spLocks noChangeArrowheads="1"/>
          </p:cNvSpPr>
          <p:nvPr/>
        </p:nvSpPr>
        <p:spPr bwMode="auto">
          <a:xfrm>
            <a:off x="820738" y="5905500"/>
            <a:ext cx="904875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2800">
                <a:solidFill>
                  <a:prstClr val="black"/>
                </a:solidFill>
              </a:rPr>
              <a:t>12</a:t>
            </a:r>
            <a:r>
              <a:rPr lang="ja-JP" altLang="en-US" sz="2800">
                <a:solidFill>
                  <a:prstClr val="black"/>
                </a:solidFill>
              </a:rPr>
              <a:t>歳</a:t>
            </a:r>
          </a:p>
        </p:txBody>
      </p:sp>
      <p:sp>
        <p:nvSpPr>
          <p:cNvPr id="193541" name="Text Box 5"/>
          <p:cNvSpPr txBox="1">
            <a:spLocks noChangeArrowheads="1"/>
          </p:cNvSpPr>
          <p:nvPr/>
        </p:nvSpPr>
        <p:spPr bwMode="auto">
          <a:xfrm>
            <a:off x="2874963" y="5930900"/>
            <a:ext cx="904875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2800">
                <a:solidFill>
                  <a:prstClr val="black"/>
                </a:solidFill>
              </a:rPr>
              <a:t>14</a:t>
            </a:r>
            <a:r>
              <a:rPr lang="ja-JP" altLang="en-US" sz="2800">
                <a:solidFill>
                  <a:prstClr val="black"/>
                </a:solidFill>
              </a:rPr>
              <a:t>歳</a:t>
            </a:r>
          </a:p>
        </p:txBody>
      </p:sp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4" cstate="print">
            <a:lum bright="-6000"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5488" y="1714500"/>
            <a:ext cx="17653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3543" name="Text Box 7"/>
          <p:cNvSpPr txBox="1">
            <a:spLocks noChangeArrowheads="1"/>
          </p:cNvSpPr>
          <p:nvPr/>
        </p:nvSpPr>
        <p:spPr bwMode="auto">
          <a:xfrm>
            <a:off x="4891088" y="5930900"/>
            <a:ext cx="904875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2800">
                <a:solidFill>
                  <a:prstClr val="black"/>
                </a:solidFill>
              </a:rPr>
              <a:t>18</a:t>
            </a:r>
            <a:r>
              <a:rPr lang="ja-JP" altLang="en-US" sz="2800">
                <a:solidFill>
                  <a:prstClr val="black"/>
                </a:solidFill>
              </a:rPr>
              <a:t>歳</a:t>
            </a:r>
          </a:p>
        </p:txBody>
      </p:sp>
      <p:pic>
        <p:nvPicPr>
          <p:cNvPr id="8200" name="Picture 8"/>
          <p:cNvPicPr>
            <a:picLocks noChangeAspect="1" noChangeArrowheads="1"/>
          </p:cNvPicPr>
          <p:nvPr/>
        </p:nvPicPr>
        <p:blipFill>
          <a:blip r:embed="rId5" cstate="print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6063" y="1714500"/>
            <a:ext cx="193675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3545" name="Text Box 10"/>
          <p:cNvSpPr txBox="1">
            <a:spLocks noChangeArrowheads="1"/>
          </p:cNvSpPr>
          <p:nvPr/>
        </p:nvSpPr>
        <p:spPr bwMode="auto">
          <a:xfrm>
            <a:off x="7092950" y="5930900"/>
            <a:ext cx="903288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2800">
                <a:solidFill>
                  <a:prstClr val="black"/>
                </a:solidFill>
              </a:rPr>
              <a:t>20</a:t>
            </a:r>
            <a:r>
              <a:rPr lang="ja-JP" altLang="en-US" sz="2800">
                <a:solidFill>
                  <a:prstClr val="black"/>
                </a:solidFill>
              </a:rPr>
              <a:t>歳</a:t>
            </a:r>
          </a:p>
        </p:txBody>
      </p:sp>
      <p:sp>
        <p:nvSpPr>
          <p:cNvPr id="193546" name="Text Box 12"/>
          <p:cNvSpPr txBox="1">
            <a:spLocks noChangeArrowheads="1"/>
          </p:cNvSpPr>
          <p:nvPr/>
        </p:nvSpPr>
        <p:spPr bwMode="auto">
          <a:xfrm>
            <a:off x="684213" y="115888"/>
            <a:ext cx="6203950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3200">
                <a:solidFill>
                  <a:prstClr val="black"/>
                </a:solidFill>
              </a:rPr>
              <a:t>成長による脊柱・体幹・胸郭の変形</a:t>
            </a:r>
          </a:p>
        </p:txBody>
      </p:sp>
      <p:sp>
        <p:nvSpPr>
          <p:cNvPr id="193547" name="Text Box 13"/>
          <p:cNvSpPr txBox="1">
            <a:spLocks noChangeArrowheads="1"/>
          </p:cNvSpPr>
          <p:nvPr/>
        </p:nvSpPr>
        <p:spPr bwMode="auto">
          <a:xfrm>
            <a:off x="3348038" y="869950"/>
            <a:ext cx="5443537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>
                <a:solidFill>
                  <a:prstClr val="black"/>
                </a:solidFill>
                <a:ea typeface="ＭＳ ゴシック" panose="020B0609070205080204" pitchFamily="49" charset="-128"/>
              </a:rPr>
              <a:t>中学生のころより徐々に側彎が進行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>
                <a:solidFill>
                  <a:prstClr val="black"/>
                </a:solidFill>
                <a:ea typeface="ＭＳ ゴシック" panose="020B0609070205080204" pitchFamily="49" charset="-128"/>
              </a:rPr>
              <a:t>高校卒業のころには座位保持が困難に</a:t>
            </a:r>
          </a:p>
        </p:txBody>
      </p:sp>
      <p:sp>
        <p:nvSpPr>
          <p:cNvPr id="193548" name="テキスト ボックス 1"/>
          <p:cNvSpPr txBox="1">
            <a:spLocks noChangeArrowheads="1"/>
          </p:cNvSpPr>
          <p:nvPr/>
        </p:nvSpPr>
        <p:spPr bwMode="auto">
          <a:xfrm>
            <a:off x="971550" y="950913"/>
            <a:ext cx="12112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>
                <a:solidFill>
                  <a:prstClr val="black"/>
                </a:solidFill>
              </a:rPr>
              <a:t>事例　</a:t>
            </a:r>
            <a:r>
              <a:rPr lang="en-US" altLang="ja-JP">
                <a:solidFill>
                  <a:prstClr val="black"/>
                </a:solidFill>
              </a:rPr>
              <a:t>C</a:t>
            </a: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8665029" y="6291943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２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83353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0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5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0" dur="1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42" name="Object 2"/>
          <p:cNvGraphicFramePr>
            <a:graphicFrameLocks noChangeAspect="1"/>
          </p:cNvGraphicFramePr>
          <p:nvPr/>
        </p:nvGraphicFramePr>
        <p:xfrm>
          <a:off x="611188" y="242888"/>
          <a:ext cx="8064500" cy="541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ワークシート" r:id="rId3" imgW="4965700" imgH="2921000" progId="Excel.Sheet.8">
                  <p:embed/>
                </p:oleObj>
              </mc:Choice>
              <mc:Fallback>
                <p:oleObj name="ワークシート" r:id="rId3" imgW="4965700" imgH="292100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12407"/>
                      <a:stretch>
                        <a:fillRect/>
                      </a:stretch>
                    </p:blipFill>
                    <p:spPr bwMode="auto">
                      <a:xfrm>
                        <a:off x="611188" y="242888"/>
                        <a:ext cx="8064500" cy="5418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43" name="Text Box 3"/>
          <p:cNvSpPr txBox="1">
            <a:spLocks noChangeArrowheads="1"/>
          </p:cNvSpPr>
          <p:nvPr/>
        </p:nvSpPr>
        <p:spPr bwMode="auto">
          <a:xfrm>
            <a:off x="1476375" y="5734050"/>
            <a:ext cx="61277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800">
                <a:solidFill>
                  <a:prstClr val="black"/>
                </a:solidFill>
                <a:latin typeface="Times" panose="02020603050405020304" pitchFamily="18" charset="0"/>
                <a:ea typeface="平成明朝"/>
                <a:cs typeface="平成明朝"/>
              </a:rPr>
              <a:t>　</a:t>
            </a:r>
            <a:r>
              <a:rPr lang="ja-JP" altLang="en-US" sz="240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学齢期に経管栄養を開始した脳性麻痺児の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40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   経管栄養開始時の学年</a:t>
            </a:r>
          </a:p>
        </p:txBody>
      </p:sp>
      <p:sp>
        <p:nvSpPr>
          <p:cNvPr id="163844" name="Oval 4"/>
          <p:cNvSpPr>
            <a:spLocks noChangeArrowheads="1"/>
          </p:cNvSpPr>
          <p:nvPr/>
        </p:nvSpPr>
        <p:spPr bwMode="auto">
          <a:xfrm>
            <a:off x="3348038" y="1052513"/>
            <a:ext cx="4032250" cy="2952750"/>
          </a:xfrm>
          <a:prstGeom prst="ellipse">
            <a:avLst/>
          </a:prstGeom>
          <a:noFill/>
          <a:ln w="28575">
            <a:solidFill>
              <a:srgbClr val="CC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ja-JP" altLang="en-US" sz="2400">
              <a:solidFill>
                <a:prstClr val="black"/>
              </a:solidFill>
              <a:latin typeface="Times" panose="02020603050405020304" pitchFamily="18" charset="0"/>
              <a:ea typeface="Osaka"/>
              <a:cs typeface="Osaka"/>
            </a:endParaRPr>
          </a:p>
        </p:txBody>
      </p:sp>
      <p:sp>
        <p:nvSpPr>
          <p:cNvPr id="163845" name="Text Box 5"/>
          <p:cNvSpPr txBox="1">
            <a:spLocks noChangeArrowheads="1"/>
          </p:cNvSpPr>
          <p:nvPr/>
        </p:nvSpPr>
        <p:spPr bwMode="auto">
          <a:xfrm>
            <a:off x="4048125" y="188913"/>
            <a:ext cx="414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400" dirty="0">
                <a:solidFill>
                  <a:srgbClr val="000099"/>
                </a:solidFill>
                <a:latin typeface="Times" panose="02020603050405020304" pitchFamily="18" charset="0"/>
                <a:ea typeface="Osaka"/>
                <a:cs typeface="Osaka"/>
              </a:rPr>
              <a:t>この時期の適切な対応が重要</a:t>
            </a:r>
          </a:p>
        </p:txBody>
      </p:sp>
      <p:sp>
        <p:nvSpPr>
          <p:cNvPr id="163846" name="Line 6"/>
          <p:cNvSpPr>
            <a:spLocks noChangeShapeType="1"/>
          </p:cNvSpPr>
          <p:nvPr/>
        </p:nvSpPr>
        <p:spPr bwMode="auto">
          <a:xfrm flipH="1">
            <a:off x="5508625" y="620713"/>
            <a:ext cx="71438" cy="431800"/>
          </a:xfrm>
          <a:prstGeom prst="line">
            <a:avLst/>
          </a:prstGeom>
          <a:noFill/>
          <a:ln w="28575">
            <a:solidFill>
              <a:srgbClr val="CC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320314" y="6378484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３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53242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Text Box 2"/>
          <p:cNvSpPr txBox="1">
            <a:spLocks noChangeArrowheads="1"/>
          </p:cNvSpPr>
          <p:nvPr/>
        </p:nvSpPr>
        <p:spPr bwMode="auto">
          <a:xfrm>
            <a:off x="2132925" y="84138"/>
            <a:ext cx="329449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800" dirty="0">
                <a:latin typeface="Arial" panose="020B0604020202020204" pitchFamily="34" charset="0"/>
              </a:rPr>
              <a:t>　</a:t>
            </a:r>
            <a:r>
              <a:rPr lang="ja-JP" altLang="en-US" sz="2800" dirty="0" smtClean="0">
                <a:latin typeface="Arial" panose="020B0604020202020204" pitchFamily="34" charset="0"/>
              </a:rPr>
              <a:t>事例</a:t>
            </a:r>
            <a:r>
              <a:rPr lang="ja-JP" altLang="en-US" sz="2800" dirty="0">
                <a:latin typeface="Arial" panose="020B0604020202020204" pitchFamily="34" charset="0"/>
              </a:rPr>
              <a:t>　　脳性麻痺　</a:t>
            </a:r>
          </a:p>
        </p:txBody>
      </p:sp>
      <p:sp>
        <p:nvSpPr>
          <p:cNvPr id="195587" name="Line 3"/>
          <p:cNvSpPr>
            <a:spLocks noChangeShapeType="1"/>
          </p:cNvSpPr>
          <p:nvPr/>
        </p:nvSpPr>
        <p:spPr bwMode="auto">
          <a:xfrm>
            <a:off x="323850" y="620713"/>
            <a:ext cx="83518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95588" name="Text Box 4"/>
          <p:cNvSpPr txBox="1">
            <a:spLocks noChangeArrowheads="1"/>
          </p:cNvSpPr>
          <p:nvPr/>
        </p:nvSpPr>
        <p:spPr bwMode="auto">
          <a:xfrm>
            <a:off x="179388" y="635000"/>
            <a:ext cx="9185275" cy="614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2800" dirty="0">
                <a:latin typeface="Arial" panose="020B0604020202020204" pitchFamily="34" charset="0"/>
              </a:rPr>
              <a:t>14</a:t>
            </a:r>
            <a:r>
              <a:rPr lang="ja-JP" altLang="en-US" sz="2800" dirty="0">
                <a:latin typeface="Arial" panose="020B0604020202020204" pitchFamily="34" charset="0"/>
              </a:rPr>
              <a:t>歳～　気道感染での体調不良増加</a:t>
            </a:r>
          </a:p>
          <a:p>
            <a:pPr eaLnBrk="1" fontAlgn="base" hangingPunct="1">
              <a:spcAft>
                <a:spcPct val="0"/>
              </a:spcAft>
              <a:buFontTx/>
              <a:buNone/>
            </a:pPr>
            <a:r>
              <a:rPr lang="en-US" altLang="ja-JP" sz="2800" dirty="0">
                <a:latin typeface="Arial" panose="020B0604020202020204" pitchFamily="34" charset="0"/>
              </a:rPr>
              <a:t>15</a:t>
            </a:r>
            <a:r>
              <a:rPr lang="ja-JP" altLang="en-US" sz="2800" dirty="0">
                <a:latin typeface="Arial" panose="020B0604020202020204" pitchFamily="34" charset="0"/>
              </a:rPr>
              <a:t>歳</a:t>
            </a:r>
            <a:r>
              <a:rPr lang="ja-JP" altLang="en-US" sz="2800" dirty="0">
                <a:solidFill>
                  <a:srgbClr val="339966"/>
                </a:solidFill>
                <a:latin typeface="Arial" panose="020B0604020202020204" pitchFamily="34" charset="0"/>
              </a:rPr>
              <a:t>　</a:t>
            </a:r>
            <a:r>
              <a:rPr lang="ja-JP" alt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給食摂取中に呼吸状態悪化</a:t>
            </a:r>
            <a:r>
              <a:rPr lang="ja-JP" altLang="en-US" sz="2800" dirty="0">
                <a:latin typeface="Arial" panose="020B0604020202020204" pitchFamily="34" charset="0"/>
              </a:rPr>
              <a:t>し、入院</a:t>
            </a:r>
          </a:p>
          <a:p>
            <a:pPr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800" dirty="0">
                <a:latin typeface="Arial" panose="020B0604020202020204" pitchFamily="34" charset="0"/>
              </a:rPr>
              <a:t>　　　　誤嚥性肺炎と診断</a:t>
            </a:r>
          </a:p>
          <a:p>
            <a:pPr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800" dirty="0">
                <a:solidFill>
                  <a:srgbClr val="339966"/>
                </a:solidFill>
                <a:latin typeface="Arial" panose="020B0604020202020204" pitchFamily="34" charset="0"/>
              </a:rPr>
              <a:t>　　　　</a:t>
            </a:r>
            <a:r>
              <a:rPr lang="ja-JP" altLang="en-US" sz="2800" dirty="0">
                <a:latin typeface="Arial" panose="020B0604020202020204" pitchFamily="34" charset="0"/>
              </a:rPr>
              <a:t>母は、</a:t>
            </a:r>
            <a:r>
              <a:rPr lang="ja-JP" alt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「教員の摂食介助法が悪かった」との意見</a:t>
            </a:r>
          </a:p>
          <a:p>
            <a:pPr eaLnBrk="1" fontAlgn="base" hangingPunct="1">
              <a:spcAft>
                <a:spcPct val="0"/>
              </a:spcAft>
              <a:buFontTx/>
              <a:buNone/>
            </a:pPr>
            <a:r>
              <a:rPr lang="ja-JP" altLang="en-US" sz="2800" dirty="0">
                <a:solidFill>
                  <a:srgbClr val="CC0000"/>
                </a:solidFill>
                <a:latin typeface="Arial" panose="020B0604020202020204" pitchFamily="34" charset="0"/>
              </a:rPr>
              <a:t>　</a:t>
            </a:r>
            <a:r>
              <a:rPr lang="ja-JP" altLang="en-US" sz="2800" dirty="0">
                <a:latin typeface="Arial" panose="020B0604020202020204" pitchFamily="34" charset="0"/>
              </a:rPr>
              <a:t>嚥下造影検査（</a:t>
            </a:r>
            <a:r>
              <a:rPr lang="en-US" altLang="ja-JP" sz="2800" dirty="0">
                <a:latin typeface="Arial" panose="020B0604020202020204" pitchFamily="34" charset="0"/>
              </a:rPr>
              <a:t>VF</a:t>
            </a:r>
            <a:r>
              <a:rPr lang="ja-JP" altLang="en-US" sz="2800" dirty="0">
                <a:latin typeface="Arial" panose="020B0604020202020204" pitchFamily="34" charset="0"/>
              </a:rPr>
              <a:t>） → 母による摂食介助でも誤嚥あり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800" dirty="0">
                <a:solidFill>
                  <a:srgbClr val="006666"/>
                </a:solidFill>
                <a:latin typeface="Arial" panose="020B0604020202020204" pitchFamily="34" charset="0"/>
              </a:rPr>
              <a:t>　　　　　</a:t>
            </a:r>
            <a:r>
              <a:rPr lang="ja-JP" altLang="en-US" sz="2800" dirty="0">
                <a:latin typeface="Arial" panose="020B0604020202020204" pitchFamily="34" charset="0"/>
              </a:rPr>
              <a:t>→　本児の嚥下機能自体の悪化によるものとの</a:t>
            </a:r>
          </a:p>
          <a:p>
            <a:pPr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800" dirty="0">
                <a:solidFill>
                  <a:srgbClr val="CC0000"/>
                </a:solidFill>
                <a:latin typeface="Arial" panose="020B0604020202020204" pitchFamily="34" charset="0"/>
              </a:rPr>
              <a:t>　　　　　　　 </a:t>
            </a:r>
            <a:r>
              <a:rPr lang="ja-JP" alt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共通理解 </a:t>
            </a:r>
            <a:r>
              <a:rPr lang="ja-JP" altLang="en-US" sz="2800" dirty="0">
                <a:latin typeface="Arial" panose="020B0604020202020204" pitchFamily="34" charset="0"/>
              </a:rPr>
              <a:t>へ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800" dirty="0">
                <a:latin typeface="Arial" panose="020B0604020202020204" pitchFamily="34" charset="0"/>
              </a:rPr>
              <a:t>　＜嚥下造影検査からの方針＞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800" dirty="0">
                <a:latin typeface="Arial" panose="020B0604020202020204" pitchFamily="34" charset="0"/>
              </a:rPr>
              <a:t>　上体</a:t>
            </a:r>
            <a:r>
              <a:rPr lang="en-US" altLang="ja-JP" sz="2800" dirty="0">
                <a:latin typeface="Arial" panose="020B0604020202020204" pitchFamily="34" charset="0"/>
              </a:rPr>
              <a:t>45</a:t>
            </a:r>
            <a:r>
              <a:rPr lang="ja-JP" altLang="en-US" sz="2800" dirty="0">
                <a:latin typeface="Arial" panose="020B0604020202020204" pitchFamily="34" charset="0"/>
              </a:rPr>
              <a:t>度姿勢、ペースト食では誤嚥なし（覚醒度良い時）</a:t>
            </a:r>
          </a:p>
          <a:p>
            <a:pPr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800" dirty="0">
                <a:latin typeface="Arial" panose="020B0604020202020204" pitchFamily="34" charset="0"/>
              </a:rPr>
              <a:t>　　　　　　　　　　水分はこの姿勢でも誤嚥あり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800" b="1" dirty="0">
                <a:solidFill>
                  <a:srgbClr val="339966"/>
                </a:solidFill>
                <a:latin typeface="Arial" panose="020B0604020202020204" pitchFamily="34" charset="0"/>
              </a:rPr>
              <a:t>　</a:t>
            </a:r>
            <a:r>
              <a:rPr lang="ja-JP" altLang="en-US" sz="2800" b="1" dirty="0">
                <a:latin typeface="Arial" panose="020B0604020202020204" pitchFamily="34" charset="0"/>
              </a:rPr>
              <a:t>→</a:t>
            </a:r>
            <a:r>
              <a:rPr lang="ja-JP" alt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覚醒度が良い時はペースト状食事の経口摂取</a:t>
            </a:r>
            <a:r>
              <a:rPr lang="ja-JP" altLang="en-US" sz="2800" dirty="0">
                <a:latin typeface="Arial" panose="020B0604020202020204" pitchFamily="34" charset="0"/>
              </a:rPr>
              <a:t>は上体</a:t>
            </a:r>
            <a:endParaRPr lang="en-US" altLang="ja-JP" sz="2800" dirty="0">
              <a:latin typeface="Arial" panose="020B0604020202020204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800" dirty="0">
                <a:latin typeface="Arial" panose="020B0604020202020204" pitchFamily="34" charset="0"/>
              </a:rPr>
              <a:t>　　 角度４５度で可、水分は経管注入、</a:t>
            </a:r>
            <a:r>
              <a:rPr lang="ja-JP" alt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覚醒度が悪い時は</a:t>
            </a:r>
            <a:endParaRPr lang="en-US" altLang="ja-JP" sz="28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2800" dirty="0">
                <a:solidFill>
                  <a:srgbClr val="FF0000"/>
                </a:solidFill>
                <a:latin typeface="Arial" panose="020B0604020202020204" pitchFamily="34" charset="0"/>
              </a:rPr>
              <a:t>      </a:t>
            </a:r>
            <a:r>
              <a:rPr lang="ja-JP" alt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栄養剤も</a:t>
            </a:r>
            <a:r>
              <a:rPr lang="ja-JP" altLang="en-US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注入。</a:t>
            </a:r>
            <a:r>
              <a:rPr lang="ja-JP" altLang="en-US" sz="2800" dirty="0" smtClean="0">
                <a:solidFill>
                  <a:srgbClr val="CC0000"/>
                </a:solidFill>
                <a:latin typeface="Arial" panose="020B0604020202020204" pitchFamily="34" charset="0"/>
              </a:rPr>
              <a:t>  </a:t>
            </a:r>
            <a:r>
              <a:rPr lang="ja-JP" altLang="en-US" sz="2800" dirty="0">
                <a:solidFill>
                  <a:srgbClr val="0000CC"/>
                </a:solidFill>
                <a:latin typeface="Arial" panose="020B0604020202020204" pitchFamily="34" charset="0"/>
              </a:rPr>
              <a:t>学校で、医療的ケア実施体制の中で、</a:t>
            </a:r>
            <a:endParaRPr lang="en-US" altLang="ja-JP" sz="2800" dirty="0">
              <a:solidFill>
                <a:srgbClr val="0000CC"/>
              </a:solidFill>
              <a:latin typeface="Arial" panose="020B0604020202020204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2800" dirty="0">
                <a:solidFill>
                  <a:srgbClr val="0000CC"/>
                </a:solidFill>
                <a:latin typeface="Arial" panose="020B0604020202020204" pitchFamily="34" charset="0"/>
              </a:rPr>
              <a:t>      </a:t>
            </a:r>
            <a:r>
              <a:rPr lang="ja-JP" altLang="en-US" sz="2800" dirty="0">
                <a:solidFill>
                  <a:srgbClr val="0000CC"/>
                </a:solidFill>
                <a:latin typeface="Arial" panose="020B0604020202020204" pitchFamily="34" charset="0"/>
              </a:rPr>
              <a:t>看護師と教員が経管注入を</a:t>
            </a:r>
            <a:r>
              <a:rPr lang="ja-JP" altLang="en-US" sz="2800" dirty="0" smtClean="0">
                <a:solidFill>
                  <a:srgbClr val="0000CC"/>
                </a:solidFill>
                <a:latin typeface="Arial" panose="020B0604020202020204" pitchFamily="34" charset="0"/>
              </a:rPr>
              <a:t>行う。</a:t>
            </a:r>
            <a:endParaRPr lang="ja-JP" altLang="en-US" sz="2800" dirty="0">
              <a:solidFill>
                <a:srgbClr val="0000CC"/>
              </a:solidFill>
              <a:latin typeface="Arial" panose="020B0604020202020204" pitchFamily="34" charset="0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588829" y="6455226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４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9586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Text Box 2"/>
          <p:cNvSpPr txBox="1">
            <a:spLocks noChangeArrowheads="1"/>
          </p:cNvSpPr>
          <p:nvPr/>
        </p:nvSpPr>
        <p:spPr bwMode="auto">
          <a:xfrm>
            <a:off x="388938" y="40640"/>
            <a:ext cx="467307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800" dirty="0" smtClean="0">
                <a:solidFill>
                  <a:srgbClr val="000000"/>
                </a:solidFill>
                <a:latin typeface="Arial" panose="020B0604020202020204" pitchFamily="34" charset="0"/>
              </a:rPr>
              <a:t>機能</a:t>
            </a:r>
            <a:r>
              <a:rPr lang="ja-JP" altLang="en-US" sz="2800" dirty="0">
                <a:solidFill>
                  <a:srgbClr val="000000"/>
                </a:solidFill>
                <a:latin typeface="Arial" panose="020B0604020202020204" pitchFamily="34" charset="0"/>
              </a:rPr>
              <a:t>状態の変化・悪化の要因</a:t>
            </a:r>
          </a:p>
        </p:txBody>
      </p:sp>
      <p:sp>
        <p:nvSpPr>
          <p:cNvPr id="196611" name="Text Box 3"/>
          <p:cNvSpPr txBox="1">
            <a:spLocks noChangeArrowheads="1"/>
          </p:cNvSpPr>
          <p:nvPr/>
        </p:nvSpPr>
        <p:spPr bwMode="auto">
          <a:xfrm>
            <a:off x="243807" y="723921"/>
            <a:ext cx="8900193" cy="5952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800" dirty="0" smtClean="0">
                <a:solidFill>
                  <a:srgbClr val="0000CC"/>
                </a:solidFill>
                <a:latin typeface="Arial" panose="020B0604020202020204" pitchFamily="34" charset="0"/>
              </a:rPr>
              <a:t>・成長、加齢</a:t>
            </a:r>
            <a:r>
              <a:rPr lang="ja-JP" altLang="en-US" sz="2800" dirty="0">
                <a:solidFill>
                  <a:srgbClr val="0000CC"/>
                </a:solidFill>
                <a:latin typeface="Arial" panose="020B0604020202020204" pitchFamily="34" charset="0"/>
              </a:rPr>
              <a:t>に</a:t>
            </a:r>
            <a:r>
              <a:rPr lang="ja-JP" altLang="en-US" sz="2800" dirty="0" smtClean="0">
                <a:solidFill>
                  <a:srgbClr val="0000CC"/>
                </a:solidFill>
                <a:latin typeface="Arial" panose="020B0604020202020204" pitchFamily="34" charset="0"/>
              </a:rPr>
              <a:t>よる、変化</a:t>
            </a:r>
            <a:endParaRPr lang="ja-JP" altLang="en-US" sz="2800" dirty="0">
              <a:solidFill>
                <a:srgbClr val="0000CC"/>
              </a:solidFill>
              <a:latin typeface="Arial" panose="020B0604020202020204" pitchFamily="34" charset="0"/>
            </a:endParaRPr>
          </a:p>
          <a:p>
            <a:pPr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800" dirty="0">
                <a:solidFill>
                  <a:srgbClr val="000000"/>
                </a:solidFill>
                <a:latin typeface="Arial" panose="020B0604020202020204" pitchFamily="34" charset="0"/>
              </a:rPr>
              <a:t>　 </a:t>
            </a:r>
            <a:r>
              <a:rPr lang="ja-JP" altLang="en-US" sz="2800" dirty="0" smtClean="0">
                <a:solidFill>
                  <a:srgbClr val="000000"/>
                </a:solidFill>
                <a:latin typeface="Arial" panose="020B0604020202020204" pitchFamily="34" charset="0"/>
              </a:rPr>
              <a:t>思春期の体の変化、早期</a:t>
            </a:r>
            <a:r>
              <a:rPr lang="ja-JP" altLang="en-US" sz="2800" dirty="0">
                <a:solidFill>
                  <a:srgbClr val="000000"/>
                </a:solidFill>
                <a:latin typeface="Arial" panose="020B0604020202020204" pitchFamily="34" charset="0"/>
              </a:rPr>
              <a:t>老化・</a:t>
            </a:r>
            <a:r>
              <a:rPr lang="ja-JP" altLang="en-US" sz="2800" dirty="0" smtClean="0">
                <a:solidFill>
                  <a:srgbClr val="000000"/>
                </a:solidFill>
                <a:latin typeface="Arial" panose="020B0604020202020204" pitchFamily="34" charset="0"/>
              </a:rPr>
              <a:t>老化、廃</a:t>
            </a:r>
            <a:r>
              <a:rPr lang="ja-JP" altLang="en-US" sz="2800" dirty="0">
                <a:solidFill>
                  <a:srgbClr val="000000"/>
                </a:solidFill>
                <a:latin typeface="Arial" panose="020B0604020202020204" pitchFamily="34" charset="0"/>
              </a:rPr>
              <a:t>用性機能</a:t>
            </a:r>
            <a:r>
              <a:rPr lang="ja-JP" altLang="en-US" sz="2800" dirty="0" smtClean="0">
                <a:solidFill>
                  <a:srgbClr val="000000"/>
                </a:solidFill>
                <a:latin typeface="Arial" panose="020B0604020202020204" pitchFamily="34" charset="0"/>
              </a:rPr>
              <a:t>低下</a:t>
            </a:r>
            <a:endParaRPr lang="ja-JP" altLang="en-US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800" dirty="0">
                <a:solidFill>
                  <a:srgbClr val="000000"/>
                </a:solidFill>
                <a:latin typeface="Arial" panose="020B0604020202020204" pitchFamily="34" charset="0"/>
              </a:rPr>
              <a:t>　 変形・拘縮、緊張、胃食道逆流症、気管軟化症、他</a:t>
            </a:r>
          </a:p>
          <a:p>
            <a:pPr eaLnBrk="1" fontAlgn="base" hangingPunct="1">
              <a:lnSpc>
                <a:spcPct val="90000"/>
              </a:lnSpc>
              <a:spcAft>
                <a:spcPct val="0"/>
              </a:spcAft>
              <a:buFontTx/>
              <a:buNone/>
            </a:pPr>
            <a:r>
              <a:rPr lang="ja-JP" altLang="en-US" sz="2800" dirty="0">
                <a:solidFill>
                  <a:srgbClr val="0000CC"/>
                </a:solidFill>
                <a:latin typeface="Arial" panose="020B0604020202020204" pitchFamily="34" charset="0"/>
              </a:rPr>
              <a:t>・疾患特有の、加齢による変化</a:t>
            </a:r>
          </a:p>
          <a:p>
            <a:pPr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800" dirty="0">
                <a:solidFill>
                  <a:srgbClr val="000000"/>
                </a:solidFill>
                <a:latin typeface="Arial" panose="020B0604020202020204" pitchFamily="34" charset="0"/>
              </a:rPr>
              <a:t>　 基礎疾患（進行性疾患、神経変性疾患）進行による悪化</a:t>
            </a:r>
          </a:p>
          <a:p>
            <a:pPr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800" dirty="0">
                <a:solidFill>
                  <a:srgbClr val="000000"/>
                </a:solidFill>
                <a:latin typeface="Arial" panose="020B0604020202020204" pitchFamily="34" charset="0"/>
              </a:rPr>
              <a:t>　 進行性でない疾患での、加齢により生ずる特有の変化</a:t>
            </a:r>
          </a:p>
          <a:p>
            <a:pPr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800" dirty="0">
                <a:solidFill>
                  <a:srgbClr val="000000"/>
                </a:solidFill>
                <a:latin typeface="Arial" panose="020B0604020202020204" pitchFamily="34" charset="0"/>
              </a:rPr>
              <a:t>　　 アテトーゼ型脳性麻痺 </a:t>
            </a:r>
            <a:r>
              <a:rPr lang="ja-JP" altLang="en-US" sz="2800" dirty="0" err="1">
                <a:solidFill>
                  <a:srgbClr val="000000"/>
                </a:solidFill>
                <a:latin typeface="Arial" panose="020B0604020202020204" pitchFamily="34" charset="0"/>
              </a:rPr>
              <a:t>ｰ</a:t>
            </a:r>
            <a:r>
              <a:rPr lang="ja-JP" altLang="en-US" sz="2800" dirty="0">
                <a:solidFill>
                  <a:srgbClr val="000000"/>
                </a:solidFill>
                <a:latin typeface="Arial" panose="020B0604020202020204" pitchFamily="34" charset="0"/>
              </a:rPr>
              <a:t> 頸髄症・頚椎症　 </a:t>
            </a:r>
          </a:p>
          <a:p>
            <a:pPr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800" dirty="0">
                <a:solidFill>
                  <a:srgbClr val="000000"/>
                </a:solidFill>
                <a:latin typeface="Arial" panose="020B0604020202020204" pitchFamily="34" charset="0"/>
              </a:rPr>
              <a:t>　　 ダウン症 </a:t>
            </a:r>
            <a:r>
              <a:rPr lang="ja-JP" altLang="en-US" sz="2800" dirty="0" err="1">
                <a:solidFill>
                  <a:srgbClr val="000000"/>
                </a:solidFill>
                <a:latin typeface="Arial" panose="020B0604020202020204" pitchFamily="34" charset="0"/>
              </a:rPr>
              <a:t>ｰ</a:t>
            </a:r>
            <a:r>
              <a:rPr lang="ja-JP" altLang="en-US" sz="2800" dirty="0">
                <a:solidFill>
                  <a:srgbClr val="000000"/>
                </a:solidFill>
                <a:latin typeface="Arial" panose="020B0604020202020204" pitchFamily="34" charset="0"/>
              </a:rPr>
              <a:t>退行、早期老化、他</a:t>
            </a:r>
          </a:p>
          <a:p>
            <a:pPr eaLnBrk="1" fontAlgn="base" hangingPunct="1">
              <a:lnSpc>
                <a:spcPct val="90000"/>
              </a:lnSpc>
              <a:spcAft>
                <a:spcPct val="0"/>
              </a:spcAft>
              <a:buFontTx/>
              <a:buNone/>
            </a:pPr>
            <a:r>
              <a:rPr lang="ja-JP" altLang="en-US" sz="2800" dirty="0">
                <a:solidFill>
                  <a:srgbClr val="0000CC"/>
                </a:solidFill>
                <a:latin typeface="Arial" panose="020B0604020202020204" pitchFamily="34" charset="0"/>
              </a:rPr>
              <a:t>・一時的要因による機能状態変化と、その恒常化</a:t>
            </a:r>
          </a:p>
          <a:p>
            <a:pPr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800" dirty="0">
                <a:solidFill>
                  <a:srgbClr val="000000"/>
                </a:solidFill>
                <a:latin typeface="Arial" panose="020B0604020202020204" pitchFamily="34" charset="0"/>
              </a:rPr>
              <a:t>　 病気入院、気付かれない骨折（腰椎、大腿骨） 他</a:t>
            </a:r>
          </a:p>
          <a:p>
            <a:pPr eaLnBrk="1" fontAlgn="base" hangingPunct="1">
              <a:lnSpc>
                <a:spcPct val="90000"/>
              </a:lnSpc>
              <a:spcAft>
                <a:spcPct val="0"/>
              </a:spcAft>
              <a:buFontTx/>
              <a:buNone/>
            </a:pPr>
            <a:r>
              <a:rPr lang="ja-JP" altLang="en-US" sz="2800" dirty="0">
                <a:solidFill>
                  <a:srgbClr val="0000CC"/>
                </a:solidFill>
                <a:latin typeface="Arial" panose="020B0604020202020204" pitchFamily="34" charset="0"/>
              </a:rPr>
              <a:t>・精神的要因、環境要因による悪化</a:t>
            </a:r>
          </a:p>
          <a:p>
            <a:pPr eaLnBrk="1" fontAlgn="base" hangingPunct="1">
              <a:lnSpc>
                <a:spcPct val="90000"/>
              </a:lnSpc>
              <a:spcAft>
                <a:spcPct val="0"/>
              </a:spcAft>
              <a:buFontTx/>
              <a:buNone/>
            </a:pPr>
            <a:r>
              <a:rPr lang="ja-JP" altLang="en-US" sz="2800" dirty="0">
                <a:solidFill>
                  <a:srgbClr val="0000CC"/>
                </a:solidFill>
                <a:latin typeface="Arial" panose="020B0604020202020204" pitchFamily="34" charset="0"/>
              </a:rPr>
              <a:t>・薬の</a:t>
            </a:r>
            <a:r>
              <a:rPr lang="ja-JP" altLang="en-US" sz="2800" dirty="0" smtClean="0">
                <a:solidFill>
                  <a:srgbClr val="0000CC"/>
                </a:solidFill>
                <a:latin typeface="Arial" panose="020B0604020202020204" pitchFamily="34" charset="0"/>
              </a:rPr>
              <a:t>影響－薬の副作用による機能低下</a:t>
            </a:r>
            <a:endParaRPr lang="en-US" altLang="ja-JP" sz="2800" dirty="0" smtClean="0">
              <a:solidFill>
                <a:srgbClr val="0000CC"/>
              </a:solidFill>
              <a:latin typeface="Arial" panose="020B0604020202020204" pitchFamily="34" charset="0"/>
            </a:endParaRPr>
          </a:p>
          <a:p>
            <a:pPr eaLnBrk="1" fontAlgn="base" hangingPunct="1">
              <a:lnSpc>
                <a:spcPct val="90000"/>
              </a:lnSpc>
              <a:spcAft>
                <a:spcPct val="0"/>
              </a:spcAft>
              <a:buFontTx/>
              <a:buNone/>
            </a:pPr>
            <a:r>
              <a:rPr lang="ja-JP" altLang="en-US" sz="2800" dirty="0" smtClean="0">
                <a:solidFill>
                  <a:srgbClr val="000000"/>
                </a:solidFill>
                <a:latin typeface="Arial" panose="020B0604020202020204" pitchFamily="34" charset="0"/>
              </a:rPr>
              <a:t>・</a:t>
            </a:r>
            <a:r>
              <a:rPr lang="ja-JP" altLang="en-US" sz="2800" dirty="0">
                <a:solidFill>
                  <a:srgbClr val="000000"/>
                </a:solidFill>
                <a:latin typeface="Arial" panose="020B0604020202020204" pitchFamily="34" charset="0"/>
              </a:rPr>
              <a:t>周期的変化　</a:t>
            </a:r>
          </a:p>
          <a:p>
            <a:pPr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800" dirty="0">
                <a:solidFill>
                  <a:srgbClr val="000000"/>
                </a:solidFill>
                <a:latin typeface="Arial" panose="020B0604020202020204" pitchFamily="34" charset="0"/>
              </a:rPr>
              <a:t>　 生理周期（月経前緊張症など）　季節的変化</a:t>
            </a:r>
          </a:p>
        </p:txBody>
      </p:sp>
      <p:sp>
        <p:nvSpPr>
          <p:cNvPr id="196612" name="Line 4"/>
          <p:cNvSpPr>
            <a:spLocks noChangeShapeType="1"/>
          </p:cNvSpPr>
          <p:nvPr/>
        </p:nvSpPr>
        <p:spPr bwMode="auto">
          <a:xfrm>
            <a:off x="395288" y="626110"/>
            <a:ext cx="8353425" cy="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96613" name="テキスト ボックス 4"/>
          <p:cNvSpPr txBox="1">
            <a:spLocks noChangeArrowheads="1"/>
          </p:cNvSpPr>
          <p:nvPr/>
        </p:nvSpPr>
        <p:spPr bwMode="auto">
          <a:xfrm>
            <a:off x="8143875" y="6021388"/>
            <a:ext cx="34176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dirty="0" smtClean="0">
                <a:solidFill>
                  <a:prstClr val="black"/>
                </a:solidFill>
              </a:rPr>
              <a:t>５</a:t>
            </a:r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749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ビジネス">
  <a:themeElements>
    <a:clrScheme name="オースティン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ビジネス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720</TotalTime>
  <Words>166</Words>
  <Application>Microsoft Office PowerPoint</Application>
  <PresentationFormat>画面に合わせる (4:3)</PresentationFormat>
  <Paragraphs>78</Paragraphs>
  <Slides>6</Slides>
  <Notes>2</Notes>
  <HiddenSlides>0</HiddenSlides>
  <MMClips>0</MMClips>
  <ScaleCrop>false</ScaleCrop>
  <HeadingPairs>
    <vt:vector size="6" baseType="variant">
      <vt:variant>
        <vt:lpstr>テーマ</vt:lpstr>
      </vt:variant>
      <vt:variant>
        <vt:i4>4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1" baseType="lpstr">
      <vt:lpstr>Office ​​テーマ</vt:lpstr>
      <vt:lpstr>1_Office ​​テーマ</vt:lpstr>
      <vt:lpstr>2_Office ​​テーマ</vt:lpstr>
      <vt:lpstr>ビジネス</vt:lpstr>
      <vt:lpstr>ワークシート</vt:lpstr>
      <vt:lpstr>重症心身障害児者等 支援者育成研修テキスト    ５　ライフステージにおける支援④ 　　　　　　　　　　　　　　　　　　　　　　　　　　　　　　　　　　　 　　　　　　　　　　　学齢期における支援　　　　　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Kitazumi Eiji</dc:creator>
  <cp:lastModifiedBy>厚生労働省ネットワークシステム</cp:lastModifiedBy>
  <cp:revision>19</cp:revision>
  <cp:lastPrinted>2016-02-28T02:28:18Z</cp:lastPrinted>
  <dcterms:created xsi:type="dcterms:W3CDTF">2016-02-07T12:54:47Z</dcterms:created>
  <dcterms:modified xsi:type="dcterms:W3CDTF">2016-05-09T05:17:35Z</dcterms:modified>
</cp:coreProperties>
</file>