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2"/>
  </p:notesMasterIdLst>
  <p:sldIdLst>
    <p:sldId id="284" r:id="rId3"/>
    <p:sldId id="276" r:id="rId4"/>
    <p:sldId id="260" r:id="rId5"/>
    <p:sldId id="272" r:id="rId6"/>
    <p:sldId id="261" r:id="rId7"/>
    <p:sldId id="281" r:id="rId8"/>
    <p:sldId id="256" r:id="rId9"/>
    <p:sldId id="263" r:id="rId10"/>
    <p:sldId id="257" r:id="rId11"/>
    <p:sldId id="262" r:id="rId12"/>
    <p:sldId id="264" r:id="rId13"/>
    <p:sldId id="265" r:id="rId14"/>
    <p:sldId id="271" r:id="rId15"/>
    <p:sldId id="273" r:id="rId16"/>
    <p:sldId id="275" r:id="rId17"/>
    <p:sldId id="267" r:id="rId18"/>
    <p:sldId id="268" r:id="rId19"/>
    <p:sldId id="269" r:id="rId20"/>
    <p:sldId id="280" r:id="rId2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98381" autoAdjust="0"/>
  </p:normalViewPr>
  <p:slideViewPr>
    <p:cSldViewPr snapToGrid="0">
      <p:cViewPr varScale="1">
        <p:scale>
          <a:sx n="72" d="100"/>
          <a:sy n="72" d="100"/>
        </p:scale>
        <p:origin x="-1092" y="-84"/>
      </p:cViewPr>
      <p:guideLst>
        <p:guide orient="horz" pos="2160"/>
        <p:guide pos="2880"/>
      </p:guideLst>
    </p:cSldViewPr>
  </p:slideViewPr>
  <p:outlineViewPr>
    <p:cViewPr>
      <p:scale>
        <a:sx n="33" d="100"/>
        <a:sy n="33" d="100"/>
      </p:scale>
      <p:origin x="0" y="-2518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5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2D554A-3A5D-441E-876E-284695F2D46A}" type="datetimeFigureOut">
              <a:rPr kumimoji="1" lang="ja-JP" altLang="en-US" smtClean="0"/>
              <a:t>2016/5/6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27AAB8-E114-4558-8E69-418F471EE1FE}" type="slidenum">
              <a:rPr kumimoji="1" lang="ja-JP" altLang="en-US" smtClean="0"/>
              <a:t>‹#›</a:t>
            </a:fld>
            <a:endParaRPr kumimoji="1" lang="ja-JP" altLang="en-US"/>
          </a:p>
        </p:txBody>
      </p:sp>
    </p:spTree>
    <p:extLst>
      <p:ext uri="{BB962C8B-B14F-4D97-AF65-F5344CB8AC3E}">
        <p14:creationId xmlns:p14="http://schemas.microsoft.com/office/powerpoint/2010/main" val="42117074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a:t>
            </a:fld>
            <a:endParaRPr kumimoji="1" lang="ja-JP" altLang="en-US"/>
          </a:p>
        </p:txBody>
      </p:sp>
    </p:spTree>
    <p:extLst>
      <p:ext uri="{BB962C8B-B14F-4D97-AF65-F5344CB8AC3E}">
        <p14:creationId xmlns:p14="http://schemas.microsoft.com/office/powerpoint/2010/main" val="15986351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連携・協働は、目標達成のためのものである。</a:t>
            </a:r>
            <a:endParaRPr kumimoji="1" lang="en-US" altLang="ja-JP" dirty="0" smtClean="0"/>
          </a:p>
          <a:p>
            <a:r>
              <a:rPr kumimoji="1" lang="ja-JP" altLang="en-US" dirty="0" smtClean="0"/>
              <a:t>よく地域で家族の負担軽減のための連携・協働と言う言葉を耳にするが、負担軽減は目標というより何かを実現するための方策ではないだろうか。</a:t>
            </a:r>
            <a:endParaRPr kumimoji="1" lang="en-US" altLang="ja-JP" dirty="0" smtClean="0"/>
          </a:p>
          <a:p>
            <a:r>
              <a:rPr kumimoji="1" lang="ja-JP" altLang="en-US" dirty="0" smtClean="0"/>
              <a:t>介護保険が開始された頃、介護負担の軽減が多職種連携の目標のようにとらえられていたが、本人の生活機能の維持・向上を制度上の大目標とし、</a:t>
            </a:r>
            <a:endParaRPr kumimoji="1" lang="en-US" altLang="ja-JP" dirty="0" smtClean="0"/>
          </a:p>
          <a:p>
            <a:r>
              <a:rPr kumimoji="1" lang="ja-JP" altLang="en-US" dirty="0" smtClean="0"/>
              <a:t>大目標を達成するための目標を本人・家族と多職種間で設定し、連携・協働を行うと位置付けられた。</a:t>
            </a:r>
            <a:endParaRPr kumimoji="1" lang="en-US" altLang="ja-JP" dirty="0" smtClean="0"/>
          </a:p>
          <a:p>
            <a:r>
              <a:rPr kumimoji="1" lang="ja-JP" altLang="en-US" dirty="0" smtClean="0"/>
              <a:t>障害のある子どもと家族への支援の目標は、「それぞれが持つ力を発揮し、子育て・生活を自分たちで営むことができるよう、多職種が連携協働を通じて支援する」</a:t>
            </a:r>
            <a:endParaRPr kumimoji="1" lang="en-US" altLang="ja-JP" dirty="0" smtClean="0"/>
          </a:p>
          <a:p>
            <a:r>
              <a:rPr kumimoji="1" lang="ja-JP" altLang="en-US" dirty="0" smtClean="0"/>
              <a:t>ではないだろうか？負担軽減は何のためのものであるかを、共有することが目標設定以前に重要である。</a:t>
            </a:r>
            <a:endParaRPr kumimoji="1" lang="en-US" altLang="ja-JP" dirty="0" smtClean="0"/>
          </a:p>
          <a:p>
            <a:r>
              <a:rPr kumimoji="1" lang="ja-JP" altLang="en-US" dirty="0" smtClean="0"/>
              <a:t>このプロセスを研修で丁寧に関係職種が一緒に学ぶ機会を設けることで、現在多職種が感じている課題は一つ解決できる。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12</a:t>
            </a:fld>
            <a:endParaRPr kumimoji="1" lang="ja-JP" altLang="en-US"/>
          </a:p>
        </p:txBody>
      </p:sp>
    </p:spTree>
    <p:extLst>
      <p:ext uri="{BB962C8B-B14F-4D97-AF65-F5344CB8AC3E}">
        <p14:creationId xmlns:p14="http://schemas.microsoft.com/office/powerpoint/2010/main" val="1205919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r>
              <a:rPr kumimoji="1" lang="ja-JP" altLang="en-US" dirty="0" smtClean="0"/>
              <a:t>連携協働では親と専門職がチームとなり役割を遂行することが原則となる。親の役割は</a:t>
            </a:r>
            <a:r>
              <a:rPr kumimoji="1" lang="en-US" altLang="ja-JP" dirty="0" smtClean="0"/>
              <a:t>5</a:t>
            </a:r>
            <a:r>
              <a:rPr kumimoji="1" lang="ja-JP" altLang="en-US" dirty="0" err="1" smtClean="0"/>
              <a:t>つに</a:t>
            </a:r>
            <a:r>
              <a:rPr kumimoji="1" lang="ja-JP" altLang="en-US" dirty="0" smtClean="0"/>
              <a:t>大別されている（引用文献３）。</a:t>
            </a:r>
            <a:endParaRPr kumimoji="1" lang="en-US" altLang="ja-JP" dirty="0" smtClean="0"/>
          </a:p>
          <a:p>
            <a:r>
              <a:rPr kumimoji="1" lang="ja-JP" altLang="en-US" dirty="0" smtClean="0"/>
              <a:t>地域で時々親がチームの一員となっておらず、専門職のみで構成されていることがあるが、親の参加は原則である。</a:t>
            </a:r>
            <a:endParaRPr kumimoji="1" lang="en-US" altLang="ja-JP" dirty="0" smtClean="0"/>
          </a:p>
          <a:p>
            <a:r>
              <a:rPr kumimoji="1" lang="ja-JP" altLang="en-US" dirty="0" smtClean="0"/>
              <a:t>各地域で標準的なチームを作るためには、チーム内で親が果たす役割をメンバー内で共有し、何のための連携であるべきか、大目標を統一することが求められる。</a:t>
            </a:r>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13</a:t>
            </a:fld>
            <a:endParaRPr kumimoji="1" lang="ja-JP" altLang="en-US"/>
          </a:p>
        </p:txBody>
      </p:sp>
    </p:spTree>
    <p:extLst>
      <p:ext uri="{BB962C8B-B14F-4D97-AF65-F5344CB8AC3E}">
        <p14:creationId xmlns:p14="http://schemas.microsoft.com/office/powerpoint/2010/main" val="158705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連携の対象となる子どもと家族の多くは、多大なストレスにより養育力すなわち親としての役割遂行能力が低下している場合が多い。</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親としての力を高めるためには、まず養育者が抱えやすいストレスを一つの物差しを活用し多職種でアセスメントし、支援の方向性を共有する作業を協働過程の最初に行うと効果的である。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この際</a:t>
            </a:r>
            <a:r>
              <a:rPr kumimoji="1" lang="ja-JP" altLang="en-US" sz="1200" kern="1200" dirty="0" smtClean="0">
                <a:solidFill>
                  <a:schemeClr val="tx1"/>
                </a:solidFill>
                <a:effectLst/>
                <a:latin typeface="+mn-lt"/>
                <a:ea typeface="+mn-ea"/>
                <a:cs typeface="+mn-cs"/>
              </a:rPr>
              <a:t>スライドのように文献から引用した養育者が抱えるストレスの要因をもとに対象となる養育者を多職種でとらえていく。</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これは価値観の異なる職種が一つの物差しを活用して</a:t>
            </a:r>
            <a:r>
              <a:rPr kumimoji="1" lang="ja-JP" altLang="ja-JP" sz="1200" kern="1200" dirty="0" smtClean="0">
                <a:solidFill>
                  <a:schemeClr val="tx1"/>
                </a:solidFill>
                <a:effectLst/>
                <a:latin typeface="+mn-lt"/>
                <a:ea typeface="+mn-ea"/>
                <a:cs typeface="+mn-cs"/>
              </a:rPr>
              <a:t>、多職種間で対象を同じ</a:t>
            </a:r>
            <a:r>
              <a:rPr kumimoji="1" lang="ja-JP" altLang="en-US" sz="1200" kern="1200" dirty="0" smtClean="0">
                <a:solidFill>
                  <a:schemeClr val="tx1"/>
                </a:solidFill>
                <a:effectLst/>
                <a:latin typeface="+mn-lt"/>
                <a:ea typeface="+mn-ea"/>
                <a:cs typeface="+mn-cs"/>
              </a:rPr>
              <a:t>視点・</a:t>
            </a:r>
            <a:r>
              <a:rPr kumimoji="1" lang="ja-JP" altLang="ja-JP" sz="1200" kern="1200" dirty="0" smtClean="0">
                <a:solidFill>
                  <a:schemeClr val="tx1"/>
                </a:solidFill>
                <a:effectLst/>
                <a:latin typeface="+mn-lt"/>
                <a:ea typeface="+mn-ea"/>
                <a:cs typeface="+mn-cs"/>
              </a:rPr>
              <a:t>価値観</a:t>
            </a:r>
            <a:r>
              <a:rPr kumimoji="1" lang="ja-JP" altLang="en-US" sz="1200" kern="1200" dirty="0" smtClean="0">
                <a:solidFill>
                  <a:schemeClr val="tx1"/>
                </a:solidFill>
                <a:effectLst/>
                <a:latin typeface="+mn-lt"/>
                <a:ea typeface="+mn-ea"/>
                <a:cs typeface="+mn-cs"/>
              </a:rPr>
              <a:t>を共有することにつながるため有効である</a:t>
            </a:r>
            <a:r>
              <a:rPr kumimoji="1" lang="ja-JP" altLang="ja-JP" sz="1200" kern="1200" dirty="0" smtClean="0">
                <a:solidFill>
                  <a:schemeClr val="tx1"/>
                </a:solidFill>
                <a:effectLst/>
                <a:latin typeface="+mn-lt"/>
                <a:ea typeface="+mn-ea"/>
                <a:cs typeface="+mn-cs"/>
              </a:rPr>
              <a:t>。</a:t>
            </a: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14</a:t>
            </a:fld>
            <a:endParaRPr kumimoji="1" lang="ja-JP" altLang="en-US"/>
          </a:p>
        </p:txBody>
      </p:sp>
    </p:spTree>
    <p:extLst>
      <p:ext uri="{BB962C8B-B14F-4D97-AF65-F5344CB8AC3E}">
        <p14:creationId xmlns:p14="http://schemas.microsoft.com/office/powerpoint/2010/main" val="12776146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最近では在宅移行期からの連携の必要性が認識されており、退院</a:t>
            </a:r>
            <a:r>
              <a:rPr kumimoji="1" lang="ja-JP" altLang="en-US" sz="1200" kern="1200" dirty="0" smtClean="0">
                <a:solidFill>
                  <a:schemeClr val="tx1"/>
                </a:solidFill>
                <a:effectLst/>
                <a:latin typeface="+mn-lt"/>
                <a:ea typeface="+mn-ea"/>
                <a:cs typeface="+mn-cs"/>
              </a:rPr>
              <a:t>前</a:t>
            </a:r>
            <a:r>
              <a:rPr kumimoji="1" lang="ja-JP" altLang="ja-JP" sz="1200" kern="1200" dirty="0" smtClean="0">
                <a:solidFill>
                  <a:schemeClr val="tx1"/>
                </a:solidFill>
                <a:effectLst/>
                <a:latin typeface="+mn-lt"/>
                <a:ea typeface="+mn-ea"/>
                <a:cs typeface="+mn-cs"/>
              </a:rPr>
              <a:t>から連携を開始する医療機関が増えている。</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しかし、連携開始時期は医療機関・対象の状況によっても異なるのが現状である。</a:t>
            </a:r>
            <a:endParaRPr kumimoji="1" lang="ja-JP"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一般的に在宅移行期は、退院支援と調整が必要といわれている。</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退院支援とは</a:t>
            </a:r>
            <a:r>
              <a:rPr lang="ja-JP" altLang="en-US" dirty="0" smtClean="0"/>
              <a:t>患者が自分の病気や障害を理解し、退院後も継続 が必要な医療や看護を受けながらどこで療養するのか、どのような生活を送るのかを自己決定するための支援と言われ</a:t>
            </a:r>
            <a:endParaRPr lang="en-US" altLang="ja-JP" dirty="0" smtClean="0"/>
          </a:p>
          <a:p>
            <a:r>
              <a:rPr kumimoji="1" lang="ja-JP" altLang="en-US" sz="1200" kern="1200" dirty="0" smtClean="0">
                <a:solidFill>
                  <a:schemeClr val="tx1"/>
                </a:solidFill>
                <a:effectLst/>
                <a:latin typeface="+mn-lt"/>
                <a:ea typeface="+mn-ea"/>
                <a:cs typeface="+mn-cs"/>
              </a:rPr>
              <a:t>退院調整とは</a:t>
            </a:r>
            <a:r>
              <a:rPr lang="ja-JP" altLang="en-US" dirty="0" smtClean="0"/>
              <a:t>患者の自己決定を実現するために、患者・家族の 意向を踏まえて環境・ヒト・モノを社会保障制度や社会資源につなぐ等のマネジメントの過程と定義されている（引用文献</a:t>
            </a:r>
            <a:r>
              <a:rPr lang="en-US" altLang="ja-JP" dirty="0" smtClean="0"/>
              <a:t>5</a:t>
            </a:r>
            <a:r>
              <a:rPr lang="ja-JP" altLang="en-US" dirty="0" smtClean="0"/>
              <a:t>）。</a:t>
            </a:r>
            <a:endParaRPr lang="en-US" altLang="ja-JP" dirty="0" smtClean="0"/>
          </a:p>
          <a:p>
            <a:endParaRPr kumimoji="1" lang="en-US" altLang="ja-JP" sz="1200" kern="1200" dirty="0" smtClean="0">
              <a:solidFill>
                <a:schemeClr val="tx1"/>
              </a:solidFill>
              <a:effectLst/>
              <a:latin typeface="+mn-lt"/>
              <a:ea typeface="+mn-ea"/>
              <a:cs typeface="+mn-cs"/>
            </a:endParaRPr>
          </a:p>
          <a:p>
            <a:r>
              <a:rPr kumimoji="1" lang="ja-JP" altLang="ja-JP" sz="1200" kern="1200" dirty="0" smtClean="0">
                <a:solidFill>
                  <a:schemeClr val="tx1"/>
                </a:solidFill>
                <a:effectLst/>
                <a:latin typeface="+mn-lt"/>
                <a:ea typeface="+mn-ea"/>
                <a:cs typeface="+mn-cs"/>
              </a:rPr>
              <a:t>スライド（引用文献</a:t>
            </a:r>
            <a:r>
              <a:rPr kumimoji="1" lang="en-US" altLang="ja-JP" sz="1200" kern="1200" dirty="0" smtClean="0">
                <a:solidFill>
                  <a:schemeClr val="tx1"/>
                </a:solidFill>
                <a:effectLst/>
                <a:latin typeface="+mn-lt"/>
                <a:ea typeface="+mn-ea"/>
                <a:cs typeface="+mn-cs"/>
              </a:rPr>
              <a:t>6</a:t>
            </a:r>
            <a:r>
              <a:rPr kumimoji="1" lang="ja-JP" altLang="ja-JP" sz="1200" kern="1200" dirty="0" smtClean="0">
                <a:solidFill>
                  <a:schemeClr val="tx1"/>
                </a:solidFill>
                <a:effectLst/>
                <a:latin typeface="+mn-lt"/>
                <a:ea typeface="+mn-ea"/>
                <a:cs typeface="+mn-cs"/>
              </a:rPr>
              <a:t>一部谷口改変）は</a:t>
            </a:r>
            <a:r>
              <a:rPr kumimoji="1" lang="ja-JP" altLang="en-US" sz="1200" kern="1200" dirty="0" smtClean="0">
                <a:solidFill>
                  <a:schemeClr val="tx1"/>
                </a:solidFill>
                <a:effectLst/>
                <a:latin typeface="+mn-lt"/>
                <a:ea typeface="+mn-ea"/>
                <a:cs typeface="+mn-cs"/>
              </a:rPr>
              <a:t>、小児</a:t>
            </a:r>
            <a:r>
              <a:rPr kumimoji="1" lang="ja-JP" altLang="ja-JP" sz="1200" kern="1200" dirty="0" smtClean="0">
                <a:solidFill>
                  <a:schemeClr val="tx1"/>
                </a:solidFill>
                <a:effectLst/>
                <a:latin typeface="+mn-lt"/>
                <a:ea typeface="+mn-ea"/>
                <a:cs typeface="+mn-cs"/>
              </a:rPr>
              <a:t>在宅移行期のどの時点から多職種連携を開始すべきか、連携に際し、どのような項目を医療機関と協働すべきかについて示している（赤の矢印、赤の□で囲まれた個所）。本来であれば退院支援の段階から介入することが望ましいが、コストの関係や医療機関・地域の考え方で地域の多職種の介入時期が異なるのが現状で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15</a:t>
            </a:fld>
            <a:endParaRPr kumimoji="1" lang="ja-JP" altLang="en-US"/>
          </a:p>
        </p:txBody>
      </p:sp>
    </p:spTree>
    <p:extLst>
      <p:ext uri="{BB962C8B-B14F-4D97-AF65-F5344CB8AC3E}">
        <p14:creationId xmlns:p14="http://schemas.microsoft.com/office/powerpoint/2010/main" val="6749340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チーム連携を推進するためには、状況をアセスメントする必要がある。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アセスメントを行う順序はあまり重要ではないが、アプローチを行う際は、まず多職種連携の環境を整え、各組織、専門職、本人・家族の順番に行うほうが有用である。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何故なら、組織の連携を促進するためには環境が整備されていることが前提であり、専門職が連携協働を現場で実践するためには組織内での体制が整備されていることが</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前提となる。本人と家族には安心してチームに参加してもらうためには、先に</a:t>
            </a:r>
            <a:r>
              <a:rPr kumimoji="1" lang="en-US" altLang="ja-JP" sz="1200" kern="1200" dirty="0" smtClean="0">
                <a:solidFill>
                  <a:schemeClr val="tx1"/>
                </a:solidFill>
                <a:effectLst/>
                <a:latin typeface="+mn-lt"/>
                <a:ea typeface="+mn-ea"/>
                <a:cs typeface="+mn-cs"/>
              </a:rPr>
              <a:t>4</a:t>
            </a:r>
            <a:r>
              <a:rPr kumimoji="1" lang="ja-JP" altLang="en-US" sz="1200" kern="1200" dirty="0" smtClean="0">
                <a:solidFill>
                  <a:schemeClr val="tx1"/>
                </a:solidFill>
                <a:effectLst/>
                <a:latin typeface="+mn-lt"/>
                <a:ea typeface="+mn-ea"/>
                <a:cs typeface="+mn-cs"/>
              </a:rPr>
              <a:t>から</a:t>
            </a:r>
            <a:r>
              <a:rPr kumimoji="1" lang="en-US" altLang="ja-JP" sz="1200" kern="1200" dirty="0" smtClean="0">
                <a:solidFill>
                  <a:schemeClr val="tx1"/>
                </a:solidFill>
                <a:effectLst/>
                <a:latin typeface="+mn-lt"/>
                <a:ea typeface="+mn-ea"/>
                <a:cs typeface="+mn-cs"/>
              </a:rPr>
              <a:t>2</a:t>
            </a:r>
            <a:r>
              <a:rPr kumimoji="1" lang="ja-JP" altLang="en-US" sz="1200" kern="1200" dirty="0" smtClean="0">
                <a:solidFill>
                  <a:schemeClr val="tx1"/>
                </a:solidFill>
                <a:effectLst/>
                <a:latin typeface="+mn-lt"/>
                <a:ea typeface="+mn-ea"/>
                <a:cs typeface="+mn-cs"/>
              </a:rPr>
              <a:t>を整備し、本人家族を巻き込むことが有用である。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本人・家族の連携状況は、本人家族が主体的に連携協働に参加する意向を持っているかまた連携協働過程を理解し、チームのどの職種がどのような役割を担ってくれるかを理解しているかをアセスメントする。おおよそ多職種連携協働に課題がある場合は、専門職が本人、家族をチームメンバーとして認識していない場合や事前に援助過程について家族へ説明していない場合が多い。</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　チーム連携を推進するため支援者は、本人や家族の主体的な参加を促し、自分たちが支援者からどのような支援を、どのような過程で受けることができるのかについて、本人家族が理解できるよう説明する必要がある。</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16</a:t>
            </a:fld>
            <a:endParaRPr kumimoji="1" lang="ja-JP" altLang="en-US"/>
          </a:p>
        </p:txBody>
      </p:sp>
    </p:spTree>
    <p:extLst>
      <p:ext uri="{BB962C8B-B14F-4D97-AF65-F5344CB8AC3E}">
        <p14:creationId xmlns:p14="http://schemas.microsoft.com/office/powerpoint/2010/main" val="31136306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17</a:t>
            </a:fld>
            <a:endParaRPr kumimoji="1" lang="ja-JP" altLang="en-US"/>
          </a:p>
        </p:txBody>
      </p:sp>
    </p:spTree>
    <p:extLst>
      <p:ext uri="{BB962C8B-B14F-4D97-AF65-F5344CB8AC3E}">
        <p14:creationId xmlns:p14="http://schemas.microsoft.com/office/powerpoint/2010/main" val="36285509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子どもと家族を取り巻く連携協働の現状について専門職・組織、環境という枠組みでとらえ、</a:t>
            </a:r>
            <a:r>
              <a:rPr kumimoji="1" lang="ja-JP" altLang="ja-JP" sz="1200" kern="1200" dirty="0" smtClean="0">
                <a:solidFill>
                  <a:schemeClr val="tx1"/>
                </a:solidFill>
                <a:effectLst/>
                <a:latin typeface="+mn-lt"/>
                <a:ea typeface="+mn-ea"/>
                <a:cs typeface="+mn-cs"/>
              </a:rPr>
              <a:t>促進・阻害因子の視点で情報を整理し、</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阻害因子</a:t>
            </a:r>
            <a:r>
              <a:rPr kumimoji="1" lang="ja-JP" altLang="en-US" sz="1200" kern="1200" dirty="0" smtClean="0">
                <a:solidFill>
                  <a:schemeClr val="tx1"/>
                </a:solidFill>
                <a:effectLst/>
                <a:latin typeface="+mn-lt"/>
                <a:ea typeface="+mn-ea"/>
                <a:cs typeface="+mn-cs"/>
              </a:rPr>
              <a:t>を有している場合は</a:t>
            </a:r>
            <a:r>
              <a:rPr kumimoji="1" lang="ja-JP" altLang="ja-JP" sz="1200" kern="1200" dirty="0" smtClean="0">
                <a:solidFill>
                  <a:schemeClr val="tx1"/>
                </a:solidFill>
                <a:effectLst/>
                <a:latin typeface="+mn-lt"/>
                <a:ea typeface="+mn-ea"/>
                <a:cs typeface="+mn-cs"/>
              </a:rPr>
              <a:t>課題と認識し、促進因子は</a:t>
            </a:r>
            <a:r>
              <a:rPr kumimoji="1" lang="ja-JP" altLang="en-US" sz="1200" kern="1200" dirty="0" smtClean="0">
                <a:solidFill>
                  <a:schemeClr val="tx1"/>
                </a:solidFill>
                <a:effectLst/>
                <a:latin typeface="+mn-lt"/>
                <a:ea typeface="+mn-ea"/>
                <a:cs typeface="+mn-cs"/>
              </a:rPr>
              <a:t>アセスメントの対象</a:t>
            </a:r>
            <a:r>
              <a:rPr kumimoji="1" lang="ja-JP" altLang="ja-JP" sz="1200" kern="1200" dirty="0" smtClean="0">
                <a:solidFill>
                  <a:schemeClr val="tx1"/>
                </a:solidFill>
                <a:effectLst/>
                <a:latin typeface="+mn-lt"/>
                <a:ea typeface="+mn-ea"/>
                <a:cs typeface="+mn-cs"/>
              </a:rPr>
              <a:t>の持つ強みとしてとらえ</a:t>
            </a:r>
            <a:r>
              <a:rPr kumimoji="1" lang="ja-JP" altLang="en-US" sz="1200" kern="1200" dirty="0" smtClean="0">
                <a:solidFill>
                  <a:schemeClr val="tx1"/>
                </a:solidFill>
                <a:effectLst/>
                <a:latin typeface="+mn-lt"/>
                <a:ea typeface="+mn-ea"/>
                <a:cs typeface="+mn-cs"/>
              </a:rPr>
              <a:t>ると有用である。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　専門職として連携を促進する要因を多く有していても、組織に問題がある場合は連携が進まない場合もある。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本人・家族、専門職、組織、環境の</a:t>
            </a:r>
            <a:r>
              <a:rPr kumimoji="1" lang="en-US" altLang="ja-JP" sz="1200" kern="1200" dirty="0" smtClean="0">
                <a:solidFill>
                  <a:schemeClr val="tx1"/>
                </a:solidFill>
                <a:effectLst/>
                <a:latin typeface="+mn-lt"/>
                <a:ea typeface="+mn-ea"/>
                <a:cs typeface="+mn-cs"/>
              </a:rPr>
              <a:t>4</a:t>
            </a:r>
            <a:r>
              <a:rPr kumimoji="1" lang="ja-JP" altLang="en-US" sz="1200" kern="1200" dirty="0" err="1" smtClean="0">
                <a:solidFill>
                  <a:schemeClr val="tx1"/>
                </a:solidFill>
                <a:effectLst/>
                <a:latin typeface="+mn-lt"/>
                <a:ea typeface="+mn-ea"/>
                <a:cs typeface="+mn-cs"/>
              </a:rPr>
              <a:t>つの</a:t>
            </a:r>
            <a:r>
              <a:rPr kumimoji="1" lang="ja-JP" altLang="en-US" sz="1200" kern="1200" dirty="0" smtClean="0">
                <a:solidFill>
                  <a:schemeClr val="tx1"/>
                </a:solidFill>
                <a:effectLst/>
                <a:latin typeface="+mn-lt"/>
                <a:ea typeface="+mn-ea"/>
                <a:cs typeface="+mn-cs"/>
              </a:rPr>
              <a:t>状況を押さえることで、連携全体を支配する促進、阻害要因が見える。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18</a:t>
            </a:fld>
            <a:endParaRPr kumimoji="1" lang="ja-JP" altLang="en-US"/>
          </a:p>
        </p:txBody>
      </p:sp>
    </p:spTree>
    <p:extLst>
      <p:ext uri="{BB962C8B-B14F-4D97-AF65-F5344CB8AC3E}">
        <p14:creationId xmlns:p14="http://schemas.microsoft.com/office/powerpoint/2010/main" val="3374182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新生児科、小児科からの退院に際し、</a:t>
            </a:r>
            <a:r>
              <a:rPr kumimoji="1" lang="ja-JP" altLang="ja-JP" sz="1200" kern="1200" dirty="0" smtClean="0">
                <a:solidFill>
                  <a:schemeClr val="tx1"/>
                </a:solidFill>
                <a:effectLst/>
                <a:latin typeface="+mn-lt"/>
                <a:ea typeface="+mn-ea"/>
                <a:cs typeface="+mn-cs"/>
              </a:rPr>
              <a:t>子どもと家族が安心して地域で暮らすためには</a:t>
            </a:r>
            <a:r>
              <a:rPr kumimoji="1" lang="ja-JP" altLang="en-US" sz="1200" kern="1200" dirty="0"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子どもの状態安定が必然である。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子どもの状態安定は養育者・家族・多職種の心理的安定につながる。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err="1" smtClean="0">
                <a:solidFill>
                  <a:schemeClr val="tx1"/>
                </a:solidFill>
                <a:effectLst/>
                <a:latin typeface="+mn-lt"/>
                <a:ea typeface="+mn-ea"/>
                <a:cs typeface="+mn-cs"/>
              </a:rPr>
              <a:t>看看</a:t>
            </a:r>
            <a:r>
              <a:rPr kumimoji="1" lang="ja-JP" altLang="en-US" sz="1200" kern="1200" dirty="0" smtClean="0">
                <a:solidFill>
                  <a:schemeClr val="tx1"/>
                </a:solidFill>
                <a:effectLst/>
                <a:latin typeface="+mn-lt"/>
                <a:ea typeface="+mn-ea"/>
                <a:cs typeface="+mn-cs"/>
              </a:rPr>
              <a:t>連携では、子どもと家族の状況と退院後の再入院のリスク要因の特定やリスクの改善策、緊急時の対応方法、</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子どもと家族の状況に合わせた在宅で実現可能なケア方法の検討、障害受容と入院中の支援それに対する家族の反応</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家族支援策の共有等を行う。</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現在は、退院調整の段階から</a:t>
            </a:r>
            <a:r>
              <a:rPr kumimoji="1" lang="ja-JP" altLang="en-US" sz="1200" kern="1200" dirty="0" err="1" smtClean="0">
                <a:solidFill>
                  <a:schemeClr val="tx1"/>
                </a:solidFill>
                <a:effectLst/>
                <a:latin typeface="+mn-lt"/>
                <a:ea typeface="+mn-ea"/>
                <a:cs typeface="+mn-cs"/>
              </a:rPr>
              <a:t>看看</a:t>
            </a:r>
            <a:r>
              <a:rPr kumimoji="1" lang="ja-JP" altLang="en-US" sz="1200" kern="1200" dirty="0" smtClean="0">
                <a:solidFill>
                  <a:schemeClr val="tx1"/>
                </a:solidFill>
                <a:effectLst/>
                <a:latin typeface="+mn-lt"/>
                <a:ea typeface="+mn-ea"/>
                <a:cs typeface="+mn-cs"/>
              </a:rPr>
              <a:t>連携が開始される場合が多いが、今後は退院支援の段階から開始され、子どもと家族の状況に</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合わせた決め細やかな支援が、広く実践されることが期待される。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19</a:t>
            </a:fld>
            <a:endParaRPr kumimoji="1" lang="ja-JP" altLang="en-US"/>
          </a:p>
        </p:txBody>
      </p:sp>
    </p:spTree>
    <p:extLst>
      <p:ext uri="{BB962C8B-B14F-4D97-AF65-F5344CB8AC3E}">
        <p14:creationId xmlns:p14="http://schemas.microsoft.com/office/powerpoint/2010/main" val="3168038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smtClean="0">
              <a:solidFill>
                <a:schemeClr val="tx1"/>
              </a:solidFill>
              <a:effectLst/>
              <a:latin typeface="+mn-lt"/>
              <a:ea typeface="+mn-ea"/>
              <a:cs typeface="+mn-cs"/>
            </a:endParaRPr>
          </a:p>
          <a:p>
            <a:r>
              <a:rPr kumimoji="1" lang="ja-JP" altLang="en-US" dirty="0" smtClean="0"/>
              <a:t>地域で多職種が感じている連携上の課題は、複数の県の多職種連携協働を実践している専門職（看護師・相談支援専門員・特別支援学校教諭・保健師・福祉職・介護福祉士）から</a:t>
            </a:r>
            <a:endParaRPr kumimoji="1" lang="en-US" altLang="ja-JP" dirty="0" smtClean="0"/>
          </a:p>
          <a:p>
            <a:r>
              <a:rPr kumimoji="1" lang="ja-JP" altLang="en-US" dirty="0" smtClean="0"/>
              <a:t>聞き取った内容をまとめたものである。</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2</a:t>
            </a:fld>
            <a:endParaRPr kumimoji="1" lang="ja-JP" altLang="en-US"/>
          </a:p>
        </p:txBody>
      </p:sp>
    </p:spTree>
    <p:extLst>
      <p:ext uri="{BB962C8B-B14F-4D97-AF65-F5344CB8AC3E}">
        <p14:creationId xmlns:p14="http://schemas.microsoft.com/office/powerpoint/2010/main" val="3867639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スライド</a:t>
            </a:r>
            <a:r>
              <a:rPr kumimoji="1" lang="en-US" altLang="ja-JP" sz="1200" kern="1200" dirty="0" smtClean="0">
                <a:solidFill>
                  <a:schemeClr val="tx1"/>
                </a:solidFill>
                <a:effectLst/>
                <a:latin typeface="+mn-lt"/>
                <a:ea typeface="+mn-ea"/>
                <a:cs typeface="+mn-cs"/>
              </a:rPr>
              <a:t>2</a:t>
            </a:r>
            <a:r>
              <a:rPr kumimoji="1" lang="ja-JP" altLang="en-US" sz="1200" kern="1200" dirty="0"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4</a:t>
            </a:r>
            <a:r>
              <a:rPr kumimoji="1" lang="ja-JP" altLang="en-US" sz="1200" kern="1200" dirty="0" smtClean="0">
                <a:solidFill>
                  <a:schemeClr val="tx1"/>
                </a:solidFill>
                <a:effectLst/>
                <a:latin typeface="+mn-lt"/>
                <a:ea typeface="+mn-ea"/>
                <a:cs typeface="+mn-cs"/>
              </a:rPr>
              <a:t>の</a:t>
            </a:r>
            <a:r>
              <a:rPr kumimoji="1" lang="ja-JP" altLang="ja-JP" sz="1200" kern="1200" dirty="0" smtClean="0">
                <a:solidFill>
                  <a:schemeClr val="tx1"/>
                </a:solidFill>
                <a:effectLst/>
                <a:latin typeface="+mn-lt"/>
                <a:ea typeface="+mn-ea"/>
                <a:cs typeface="+mn-cs"/>
              </a:rPr>
              <a:t>小児在宅における多職種連携の特色について説明する。こどもと家族には、主に５つの領域（教育・保健・医療・福祉・行政）が関わることになる。その為、複数の特徴の異なる制度を包括した連携体制の構築が求められ</a:t>
            </a:r>
            <a:r>
              <a:rPr kumimoji="1" lang="ja-JP" altLang="en-US" sz="1200" kern="1200" dirty="0" smtClean="0">
                <a:solidFill>
                  <a:schemeClr val="tx1"/>
                </a:solidFill>
                <a:effectLst/>
                <a:latin typeface="+mn-lt"/>
                <a:ea typeface="+mn-ea"/>
                <a:cs typeface="+mn-cs"/>
              </a:rPr>
              <a:t>ると同時に、支援の</a:t>
            </a:r>
            <a:r>
              <a:rPr kumimoji="1" lang="ja-JP" altLang="ja-JP" sz="1200" kern="1200" dirty="0" smtClean="0">
                <a:solidFill>
                  <a:schemeClr val="tx1"/>
                </a:solidFill>
                <a:effectLst/>
                <a:latin typeface="+mn-lt"/>
                <a:ea typeface="+mn-ea"/>
                <a:cs typeface="+mn-cs"/>
              </a:rPr>
              <a:t>対象</a:t>
            </a:r>
            <a:r>
              <a:rPr kumimoji="1" lang="ja-JP" altLang="en-US" sz="1200" kern="1200" dirty="0" smtClean="0">
                <a:solidFill>
                  <a:schemeClr val="tx1"/>
                </a:solidFill>
                <a:effectLst/>
                <a:latin typeface="+mn-lt"/>
                <a:ea typeface="+mn-ea"/>
                <a:cs typeface="+mn-cs"/>
              </a:rPr>
              <a:t>は</a:t>
            </a:r>
            <a:r>
              <a:rPr kumimoji="1" lang="ja-JP" altLang="ja-JP" sz="1200" kern="1200" dirty="0" smtClean="0">
                <a:solidFill>
                  <a:schemeClr val="tx1"/>
                </a:solidFill>
                <a:effectLst/>
                <a:latin typeface="+mn-lt"/>
                <a:ea typeface="+mn-ea"/>
                <a:cs typeface="+mn-cs"/>
              </a:rPr>
              <a:t>医療依存度の高い子どもであり、かつ医療職以外にはすぐには理解できない疾患名・病状であることが多い。加えて、主治医が複数存在し、関係機関、職種が多岐に渡っている。</a:t>
            </a:r>
            <a:r>
              <a:rPr kumimoji="1" lang="ja-JP" altLang="en-US" sz="1200" kern="1200" dirty="0" smtClean="0">
                <a:solidFill>
                  <a:schemeClr val="tx1"/>
                </a:solidFill>
                <a:effectLst/>
                <a:latin typeface="+mn-lt"/>
                <a:ea typeface="+mn-ea"/>
                <a:cs typeface="+mn-cs"/>
              </a:rPr>
              <a:t>背景となる法律、所属機関、立場、役割が異なるということは、子どもと家族のとらえ方や子育てに対する考え方、すなわち支援者としての価値観が異なるということである。</a:t>
            </a:r>
            <a:r>
              <a:rPr kumimoji="1" lang="ja-JP" altLang="ja-JP" sz="1200" kern="1200" dirty="0" smtClean="0">
                <a:solidFill>
                  <a:schemeClr val="tx1"/>
                </a:solidFill>
                <a:effectLst/>
                <a:latin typeface="+mn-lt"/>
                <a:ea typeface="+mn-ea"/>
                <a:cs typeface="+mn-cs"/>
              </a:rPr>
              <a:t>その為、</a:t>
            </a:r>
            <a:r>
              <a:rPr kumimoji="1" lang="ja-JP" altLang="en-US" sz="1200" kern="1200" dirty="0" smtClean="0">
                <a:solidFill>
                  <a:schemeClr val="tx1"/>
                </a:solidFill>
                <a:effectLst/>
                <a:latin typeface="+mn-lt"/>
                <a:ea typeface="+mn-ea"/>
                <a:cs typeface="+mn-cs"/>
              </a:rPr>
              <a:t>互いの価値観を尊重しながら、</a:t>
            </a:r>
            <a:r>
              <a:rPr kumimoji="1" lang="ja-JP" altLang="ja-JP" sz="1200" kern="1200" dirty="0" smtClean="0">
                <a:solidFill>
                  <a:schemeClr val="tx1"/>
                </a:solidFill>
                <a:effectLst/>
                <a:latin typeface="+mn-lt"/>
                <a:ea typeface="+mn-ea"/>
                <a:cs typeface="+mn-cs"/>
              </a:rPr>
              <a:t>対象の目標に応じたチームを作る人材が必要となる。しかし</a:t>
            </a:r>
            <a:r>
              <a:rPr kumimoji="1" lang="ja-JP" altLang="en-US" sz="1200" kern="1200" dirty="0" smtClean="0">
                <a:solidFill>
                  <a:schemeClr val="tx1"/>
                </a:solidFill>
                <a:effectLst/>
                <a:latin typeface="+mn-lt"/>
                <a:ea typeface="+mn-ea"/>
                <a:cs typeface="+mn-cs"/>
              </a:rPr>
              <a:t>地域の現状</a:t>
            </a:r>
            <a:r>
              <a:rPr kumimoji="1" lang="ja-JP" altLang="ja-JP" sz="1200" kern="1200" dirty="0" smtClean="0">
                <a:solidFill>
                  <a:schemeClr val="tx1"/>
                </a:solidFill>
                <a:effectLst/>
                <a:latin typeface="+mn-lt"/>
                <a:ea typeface="+mn-ea"/>
                <a:cs typeface="+mn-cs"/>
              </a:rPr>
              <a:t>は、</a:t>
            </a:r>
            <a:r>
              <a:rPr kumimoji="1" lang="ja-JP" altLang="en-US" sz="1200" kern="1200" dirty="0" smtClean="0">
                <a:solidFill>
                  <a:schemeClr val="tx1"/>
                </a:solidFill>
                <a:effectLst/>
                <a:latin typeface="+mn-lt"/>
                <a:ea typeface="+mn-ea"/>
                <a:cs typeface="+mn-cs"/>
              </a:rPr>
              <a:t>個々の専門職が単体で支援を行い、</a:t>
            </a:r>
            <a:r>
              <a:rPr kumimoji="1" lang="ja-JP" altLang="ja-JP" sz="1200" kern="1200" dirty="0" smtClean="0">
                <a:solidFill>
                  <a:schemeClr val="tx1"/>
                </a:solidFill>
                <a:effectLst/>
                <a:latin typeface="+mn-lt"/>
                <a:ea typeface="+mn-ea"/>
                <a:cs typeface="+mn-cs"/>
              </a:rPr>
              <a:t>チーム自体が存在しない地域</a:t>
            </a:r>
            <a:r>
              <a:rPr kumimoji="1" lang="ja-JP" altLang="en-US" sz="1200" kern="1200" dirty="0" smtClean="0">
                <a:solidFill>
                  <a:schemeClr val="tx1"/>
                </a:solidFill>
                <a:effectLst/>
                <a:latin typeface="+mn-lt"/>
                <a:ea typeface="+mn-ea"/>
                <a:cs typeface="+mn-cs"/>
              </a:rPr>
              <a:t>や、</a:t>
            </a:r>
            <a:r>
              <a:rPr kumimoji="1" lang="ja-JP" altLang="ja-JP" sz="1200" kern="1200" dirty="0" smtClean="0">
                <a:solidFill>
                  <a:schemeClr val="tx1"/>
                </a:solidFill>
                <a:effectLst/>
                <a:latin typeface="+mn-lt"/>
                <a:ea typeface="+mn-ea"/>
                <a:cs typeface="+mn-cs"/>
              </a:rPr>
              <a:t>地域資源が各地域で限られており</a:t>
            </a:r>
            <a:r>
              <a:rPr kumimoji="1" lang="ja-JP" altLang="en-US" sz="1200" kern="1200" dirty="0"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本来の目標を達成するためのチームとして役割を果たせていない</a:t>
            </a:r>
            <a:r>
              <a:rPr kumimoji="1" lang="ja-JP" altLang="en-US" sz="1200" kern="1200" dirty="0" smtClean="0">
                <a:solidFill>
                  <a:schemeClr val="tx1"/>
                </a:solidFill>
                <a:effectLst/>
                <a:latin typeface="+mn-lt"/>
                <a:ea typeface="+mn-ea"/>
                <a:cs typeface="+mn-cs"/>
              </a:rPr>
              <a:t>場合や連携協働がうまくいかず困難感がたかくなり連携できなくなってしまっている場合もある</a:t>
            </a:r>
            <a:r>
              <a:rPr kumimoji="1" lang="ja-JP"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また、在宅移行のプロセスや調整会議の開催時期は医療機関によって異なっているのが、現在の小児の多職種連携協働の特色であると考える。</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5</a:t>
            </a:fld>
            <a:endParaRPr kumimoji="1" lang="ja-JP" altLang="en-US"/>
          </a:p>
        </p:txBody>
      </p:sp>
    </p:spTree>
    <p:extLst>
      <p:ext uri="{BB962C8B-B14F-4D97-AF65-F5344CB8AC3E}">
        <p14:creationId xmlns:p14="http://schemas.microsoft.com/office/powerpoint/2010/main" val="4248757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小児在宅における多職種連携の現状・特徴から、これから各地域で多職種連携を促進するためには、子どもと家族を対象とした多職種連携の特徴を理解し、</a:t>
            </a:r>
            <a:endParaRPr kumimoji="1" lang="en-US" altLang="ja-JP" dirty="0" smtClean="0"/>
          </a:p>
          <a:p>
            <a:r>
              <a:rPr kumimoji="1" lang="ja-JP" altLang="en-US" dirty="0" smtClean="0"/>
              <a:t>各地域で、標準化（</a:t>
            </a:r>
            <a:r>
              <a:rPr kumimoji="1" lang="ja-JP" altLang="en-US" sz="1200" b="0" i="0" kern="1200" dirty="0" smtClean="0">
                <a:solidFill>
                  <a:schemeClr val="tx1"/>
                </a:solidFill>
                <a:effectLst/>
                <a:latin typeface="+mn-lt"/>
                <a:ea typeface="+mn-ea"/>
                <a:cs typeface="+mn-cs"/>
              </a:rPr>
              <a:t>複数の要素間で、仕様や構造、形式を同じものに統一すること）されたチームづくりを先導する人材、すなわちコーディネータが必要である。</a:t>
            </a:r>
            <a:endParaRPr kumimoji="1" lang="en-US" altLang="ja-JP" sz="1200" b="0" i="0" kern="1200" dirty="0" smtClean="0">
              <a:solidFill>
                <a:schemeClr val="tx1"/>
              </a:solidFill>
              <a:effectLst/>
              <a:latin typeface="+mn-lt"/>
              <a:ea typeface="+mn-ea"/>
              <a:cs typeface="+mn-cs"/>
            </a:endParaRPr>
          </a:p>
          <a:p>
            <a:r>
              <a:rPr kumimoji="1" lang="ja-JP" altLang="en-US" sz="1200" b="0" i="0" kern="1200" dirty="0" smtClean="0">
                <a:solidFill>
                  <a:schemeClr val="tx1"/>
                </a:solidFill>
                <a:effectLst/>
                <a:latin typeface="+mn-lt"/>
                <a:ea typeface="+mn-ea"/>
                <a:cs typeface="+mn-cs"/>
              </a:rPr>
              <a:t>ここでいう標準化されたチームとは、まず連携協働の必要性や意義・基本概念を理解し、子どもと家族の主体性（障害を持つ子どもの親としての自己決定の尊重）を引き出し、家族が絆を深め子育てをしながら地域で暮らすことを支援するチームを指す。</a:t>
            </a:r>
            <a:endParaRPr kumimoji="1" lang="en-US" altLang="ja-JP" sz="1200" b="0" i="0" kern="1200" dirty="0" smtClean="0">
              <a:solidFill>
                <a:schemeClr val="tx1"/>
              </a:solidFill>
              <a:effectLst/>
              <a:latin typeface="+mn-lt"/>
              <a:ea typeface="+mn-ea"/>
              <a:cs typeface="+mn-cs"/>
            </a:endParaRPr>
          </a:p>
          <a:p>
            <a:r>
              <a:rPr kumimoji="1" lang="ja-JP" altLang="en-US" sz="1200" b="0" i="0" kern="1200" dirty="0" smtClean="0">
                <a:solidFill>
                  <a:schemeClr val="tx1"/>
                </a:solidFill>
                <a:effectLst/>
                <a:latin typeface="+mn-lt"/>
                <a:ea typeface="+mn-ea"/>
                <a:cs typeface="+mn-cs"/>
              </a:rPr>
              <a:t>子どもや家族、専門職が連携協働の概念を理解することは、連携協働の場面で起こりうることへの心理的な準備につながり、困難な中で糸をつむぐように連携協働を強めていくためには非常に重要なことであると考える。</a:t>
            </a:r>
            <a:endParaRPr kumimoji="1" lang="en-US" altLang="ja-JP" sz="1200" b="0" i="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6</a:t>
            </a:fld>
            <a:endParaRPr kumimoji="1" lang="ja-JP" altLang="en-US"/>
          </a:p>
        </p:txBody>
      </p:sp>
    </p:spTree>
    <p:extLst>
      <p:ext uri="{BB962C8B-B14F-4D97-AF65-F5344CB8AC3E}">
        <p14:creationId xmlns:p14="http://schemas.microsoft.com/office/powerpoint/2010/main" val="3114301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連携・協働を促進するためには、先導する人材（連携リーダー）</a:t>
            </a:r>
            <a:r>
              <a:rPr kumimoji="1" lang="ja-JP" altLang="en-US" sz="1200" kern="1200" dirty="0" smtClean="0">
                <a:solidFill>
                  <a:schemeClr val="tx1"/>
                </a:solidFill>
                <a:effectLst/>
                <a:latin typeface="+mn-lt"/>
                <a:ea typeface="+mn-ea"/>
                <a:cs typeface="+mn-cs"/>
              </a:rPr>
              <a:t>も</a:t>
            </a:r>
            <a:r>
              <a:rPr kumimoji="1" lang="ja-JP" altLang="ja-JP" sz="1200" kern="1200" dirty="0" smtClean="0">
                <a:solidFill>
                  <a:schemeClr val="tx1"/>
                </a:solidFill>
                <a:effectLst/>
                <a:latin typeface="+mn-lt"/>
                <a:ea typeface="+mn-ea"/>
                <a:cs typeface="+mn-cs"/>
              </a:rPr>
              <a:t>概念を理解する必要性がある。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連携の概念のキーワードは</a:t>
            </a:r>
            <a:r>
              <a:rPr kumimoji="1" lang="ja-JP" altLang="ja-JP" sz="1200" u="sng" kern="1200" dirty="0" smtClean="0">
                <a:solidFill>
                  <a:schemeClr val="tx1"/>
                </a:solidFill>
                <a:effectLst/>
                <a:latin typeface="+mn-lt"/>
                <a:ea typeface="+mn-ea"/>
                <a:cs typeface="+mn-cs"/>
              </a:rPr>
              <a:t>単独では達成できない課題</a:t>
            </a:r>
            <a:r>
              <a:rPr kumimoji="1" lang="ja-JP" altLang="ja-JP" sz="1200" kern="1200" dirty="0" smtClean="0">
                <a:solidFill>
                  <a:schemeClr val="tx1"/>
                </a:solidFill>
                <a:effectLst/>
                <a:latin typeface="+mn-lt"/>
                <a:ea typeface="+mn-ea"/>
                <a:cs typeface="+mn-cs"/>
              </a:rPr>
              <a:t>・</a:t>
            </a:r>
            <a:r>
              <a:rPr kumimoji="1" lang="ja-JP" altLang="ja-JP" sz="1200" u="sng" kern="1200" dirty="0" smtClean="0">
                <a:solidFill>
                  <a:schemeClr val="tx1"/>
                </a:solidFill>
                <a:effectLst/>
                <a:latin typeface="+mn-lt"/>
                <a:ea typeface="+mn-ea"/>
                <a:cs typeface="+mn-cs"/>
              </a:rPr>
              <a:t>主体的に取り組む協力関係</a:t>
            </a:r>
            <a:r>
              <a:rPr kumimoji="1" lang="ja-JP" altLang="ja-JP" sz="1200" kern="1200" dirty="0" smtClean="0">
                <a:solidFill>
                  <a:schemeClr val="tx1"/>
                </a:solidFill>
                <a:effectLst/>
                <a:latin typeface="+mn-lt"/>
                <a:ea typeface="+mn-ea"/>
                <a:cs typeface="+mn-cs"/>
              </a:rPr>
              <a:t>・</a:t>
            </a:r>
            <a:r>
              <a:rPr kumimoji="1" lang="ja-JP" altLang="ja-JP" sz="1200" u="sng" kern="1200" dirty="0" smtClean="0">
                <a:solidFill>
                  <a:schemeClr val="tx1"/>
                </a:solidFill>
                <a:effectLst/>
                <a:latin typeface="+mn-lt"/>
                <a:ea typeface="+mn-ea"/>
                <a:cs typeface="+mn-cs"/>
              </a:rPr>
              <a:t>相互関係の過程</a:t>
            </a:r>
            <a:r>
              <a:rPr kumimoji="1" lang="ja-JP" altLang="ja-JP" sz="1200" kern="1200" dirty="0" smtClean="0">
                <a:solidFill>
                  <a:schemeClr val="tx1"/>
                </a:solidFill>
                <a:effectLst/>
                <a:latin typeface="+mn-lt"/>
                <a:ea typeface="+mn-ea"/>
                <a:cs typeface="+mn-cs"/>
              </a:rPr>
              <a:t>であり、素晴らしい成果を保証するプロセスではない。むしろ患者・家族の希望をチームで大切にし、実現に向け皆</a:t>
            </a:r>
            <a:r>
              <a:rPr kumimoji="1" lang="ja-JP" altLang="en-US" sz="1200" kern="1200" dirty="0" smtClean="0">
                <a:solidFill>
                  <a:schemeClr val="tx1"/>
                </a:solidFill>
                <a:effectLst/>
                <a:latin typeface="+mn-lt"/>
                <a:ea typeface="+mn-ea"/>
                <a:cs typeface="+mn-cs"/>
              </a:rPr>
              <a:t>（子どもと家族も含む）</a:t>
            </a:r>
            <a:r>
              <a:rPr kumimoji="1" lang="ja-JP" altLang="ja-JP" sz="1200" kern="1200" dirty="0" smtClean="0">
                <a:solidFill>
                  <a:schemeClr val="tx1"/>
                </a:solidFill>
                <a:effectLst/>
                <a:latin typeface="+mn-lt"/>
                <a:ea typeface="+mn-ea"/>
                <a:cs typeface="+mn-cs"/>
              </a:rPr>
              <a:t>で相談し、合意しながら進んでいく過程のことである。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7</a:t>
            </a:fld>
            <a:endParaRPr kumimoji="1" lang="ja-JP" altLang="en-US"/>
          </a:p>
        </p:txBody>
      </p:sp>
    </p:spTree>
    <p:extLst>
      <p:ext uri="{BB962C8B-B14F-4D97-AF65-F5344CB8AC3E}">
        <p14:creationId xmlns:p14="http://schemas.microsoft.com/office/powerpoint/2010/main" val="3515865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協働とは、方法を探り当てることとある。困難な事象に対してこそ、協働は力を発揮する。</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それは一つの職種では解決できない目標に対し、必要な職種、人材に協力を求め、皆で知恵を絞り、</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どのように役割を分担することが有用であるかを話し合い、皆の合意のもと支援を実行し、再度評価し修正する</a:t>
            </a:r>
            <a:endParaRPr kumimoji="1" lang="en-US"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過程を繰り返すことである。</a:t>
            </a:r>
            <a:endParaRPr kumimoji="1" lang="en-US" altLang="ja-JP" sz="1200" kern="1200" dirty="0" smtClean="0">
              <a:solidFill>
                <a:schemeClr val="tx1"/>
              </a:solidFill>
              <a:effectLst/>
              <a:latin typeface="+mn-lt"/>
              <a:ea typeface="+mn-ea"/>
              <a:cs typeface="+mn-cs"/>
            </a:endParaRPr>
          </a:p>
          <a:p>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8</a:t>
            </a:fld>
            <a:endParaRPr kumimoji="1" lang="ja-JP" altLang="en-US"/>
          </a:p>
        </p:txBody>
      </p:sp>
    </p:spTree>
    <p:extLst>
      <p:ext uri="{BB962C8B-B14F-4D97-AF65-F5344CB8AC3E}">
        <p14:creationId xmlns:p14="http://schemas.microsoft.com/office/powerpoint/2010/main" val="2015867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ここで連携と協働、チームの関係を見てみよう。</a:t>
            </a:r>
            <a:endParaRPr kumimoji="1" lang="en-US" altLang="ja-JP" dirty="0" smtClean="0"/>
          </a:p>
          <a:p>
            <a:r>
              <a:rPr kumimoji="1" lang="ja-JP" altLang="en-US" dirty="0" smtClean="0"/>
              <a:t>連携は協働を実現するためのプロセスを含んでいる。まず課題解決に必要な専門職・専門機関に声をかけ、連絡を取りチームを構成する。</a:t>
            </a:r>
            <a:endParaRPr kumimoji="1" lang="en-US" altLang="ja-JP" dirty="0" smtClean="0"/>
          </a:p>
          <a:p>
            <a:r>
              <a:rPr kumimoji="1" lang="ja-JP" altLang="en-US" dirty="0" smtClean="0"/>
              <a:t>連携で作られたチームで、目標を達成するための活動を協働と言う。効果的な連携協働を実践するためには、支援の目標・目的の一致を</a:t>
            </a:r>
            <a:endParaRPr kumimoji="1" lang="en-US" altLang="ja-JP" dirty="0" smtClean="0"/>
          </a:p>
          <a:p>
            <a:r>
              <a:rPr kumimoji="1" lang="ja-JP" altLang="en-US" dirty="0" smtClean="0"/>
              <a:t>チーム内で行うことが重要である。</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9</a:t>
            </a:fld>
            <a:endParaRPr kumimoji="1" lang="ja-JP" altLang="en-US"/>
          </a:p>
        </p:txBody>
      </p:sp>
    </p:spTree>
    <p:extLst>
      <p:ext uri="{BB962C8B-B14F-4D97-AF65-F5344CB8AC3E}">
        <p14:creationId xmlns:p14="http://schemas.microsoft.com/office/powerpoint/2010/main" val="4129098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連携で核となる協働の展開過程（引用文献資料を谷口一部改変）において、①～②は協働を構築する時期であるが、専門職間・組織間・家族とチーム間でのコンフリクト（競合、衝突、対立、葛藤、緊張）が生じやすい流動的な時期でもある。</a:t>
            </a:r>
            <a:r>
              <a:rPr kumimoji="1" lang="ja-JP" altLang="en-US" sz="1200" kern="1200" dirty="0" smtClean="0">
                <a:solidFill>
                  <a:schemeClr val="tx1"/>
                </a:solidFill>
                <a:effectLst/>
                <a:latin typeface="+mn-lt"/>
                <a:ea typeface="+mn-ea"/>
                <a:cs typeface="+mn-cs"/>
              </a:rPr>
              <a:t>流動的な時期とは、その時々の外的条件が微妙に働き、事態がどのように落ち着くかわからない状況にある時期と言える。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現場では、この流動的な時期に耐えることができず、連携や協働をあきらめてしまう場合や、過大評価と失望を繰り返し、次のステップに進めていないチームが多く存在する。しかし、コンフリクトは必然であり、それを経てチームは構成されてい</a:t>
            </a:r>
            <a:r>
              <a:rPr kumimoji="1" lang="ja-JP" altLang="en-US" sz="1200" kern="1200" dirty="0" smtClean="0">
                <a:solidFill>
                  <a:schemeClr val="tx1"/>
                </a:solidFill>
                <a:effectLst/>
                <a:latin typeface="+mn-lt"/>
                <a:ea typeface="+mn-ea"/>
                <a:cs typeface="+mn-cs"/>
              </a:rPr>
              <a:t>く</a:t>
            </a:r>
            <a:r>
              <a:rPr kumimoji="1" lang="ja-JP" altLang="ja-JP"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多職種との対話は、他者の考えも聴き尊重しながら、自分の考えも率直に伝えることが重要となります。</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その際ちょっとしたことから、互いの意見の相違や誤解は生まれることを認識し、時間をかけ、チームを発達させていく心構えが必要なように思われる。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協働とは、道なき道を模索し、チームで道を切り開く作業であるとも言える。</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多職種連携を促進する際は、</a:t>
            </a:r>
            <a:r>
              <a:rPr kumimoji="1" lang="ja-JP" altLang="en-US" sz="1200" kern="1200" dirty="0" smtClean="0">
                <a:solidFill>
                  <a:schemeClr val="tx1"/>
                </a:solidFill>
                <a:effectLst/>
                <a:latin typeface="+mn-lt"/>
                <a:ea typeface="+mn-ea"/>
                <a:cs typeface="+mn-cs"/>
              </a:rPr>
              <a:t>子どもと家族を含むすべての関わる人々が</a:t>
            </a:r>
            <a:r>
              <a:rPr kumimoji="1" lang="ja-JP" altLang="ja-JP" sz="1200" kern="1200" dirty="0" smtClean="0">
                <a:solidFill>
                  <a:schemeClr val="tx1"/>
                </a:solidFill>
                <a:effectLst/>
                <a:latin typeface="+mn-lt"/>
                <a:ea typeface="+mn-ea"/>
                <a:cs typeface="+mn-cs"/>
              </a:rPr>
              <a:t>協働の展開過程、コンフリクトの必然性</a:t>
            </a:r>
            <a:r>
              <a:rPr kumimoji="1" lang="ja-JP" altLang="en-US" sz="1200" kern="1200" dirty="0" smtClean="0">
                <a:solidFill>
                  <a:schemeClr val="tx1"/>
                </a:solidFill>
                <a:effectLst/>
                <a:latin typeface="+mn-lt"/>
                <a:ea typeface="+mn-ea"/>
                <a:cs typeface="+mn-cs"/>
              </a:rPr>
              <a:t>を</a:t>
            </a:r>
            <a:r>
              <a:rPr kumimoji="1" lang="ja-JP" altLang="ja-JP" sz="1200" kern="1200" dirty="0" smtClean="0">
                <a:solidFill>
                  <a:schemeClr val="tx1"/>
                </a:solidFill>
                <a:effectLst/>
                <a:latin typeface="+mn-lt"/>
                <a:ea typeface="+mn-ea"/>
                <a:cs typeface="+mn-cs"/>
              </a:rPr>
              <a:t>理解</a:t>
            </a:r>
            <a:r>
              <a:rPr kumimoji="1" lang="ja-JP" altLang="en-US" sz="1200" kern="1200" dirty="0" smtClean="0">
                <a:solidFill>
                  <a:schemeClr val="tx1"/>
                </a:solidFill>
                <a:effectLst/>
                <a:latin typeface="+mn-lt"/>
                <a:ea typeface="+mn-ea"/>
                <a:cs typeface="+mn-cs"/>
              </a:rPr>
              <a:t>し、他職種の実践に</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耳を傾け、相互理解を進めることが望ましい。</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10</a:t>
            </a:fld>
            <a:endParaRPr kumimoji="1" lang="ja-JP" altLang="en-US"/>
          </a:p>
        </p:txBody>
      </p:sp>
    </p:spTree>
    <p:extLst>
      <p:ext uri="{BB962C8B-B14F-4D97-AF65-F5344CB8AC3E}">
        <p14:creationId xmlns:p14="http://schemas.microsoft.com/office/powerpoint/2010/main" val="4237696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地域でよく出会う流動的な過程における問題は、目標達成のために自分が専門職として果たせる役割に対する認識が不足していたり、</a:t>
            </a:r>
            <a:endParaRPr kumimoji="1" lang="en-US" altLang="ja-JP" dirty="0" smtClean="0"/>
          </a:p>
          <a:p>
            <a:r>
              <a:rPr kumimoji="1" lang="ja-JP" altLang="en-US" dirty="0" smtClean="0"/>
              <a:t>他の職種に対し過剰な役割を要求し、負担を強いる場面がまず①役割の区別の段階でみられる。</a:t>
            </a:r>
            <a:endParaRPr kumimoji="1" lang="en-US" altLang="ja-JP" dirty="0" smtClean="0"/>
          </a:p>
          <a:p>
            <a:r>
              <a:rPr kumimoji="1" lang="ja-JP" altLang="en-US" dirty="0" smtClean="0"/>
              <a:t>例えば、入浴介助・お散歩はヘルパーが行うべきか訪問看護師の役割か、それは状態に応じて役割を担う職種が変化するのが現場であるが、</a:t>
            </a:r>
            <a:endParaRPr kumimoji="1" lang="en-US" altLang="ja-JP" dirty="0" smtClean="0"/>
          </a:p>
          <a:p>
            <a:r>
              <a:rPr kumimoji="1" lang="ja-JP" altLang="en-US" dirty="0" smtClean="0"/>
              <a:t>どちらが担うべきであるかを各職種が言葉としてチームに伝えられなかったり、ヘルパーや保健師等の法令上の役割に対する認識が不足し、過度な役割を期待する</a:t>
            </a:r>
            <a:endParaRPr kumimoji="1" lang="en-US" altLang="ja-JP" dirty="0" smtClean="0"/>
          </a:p>
          <a:p>
            <a:r>
              <a:rPr kumimoji="1" lang="ja-JP" altLang="en-US" dirty="0" smtClean="0"/>
              <a:t>場面がそれである。</a:t>
            </a:r>
            <a:endParaRPr kumimoji="1" lang="en-US" altLang="ja-JP" dirty="0" smtClean="0"/>
          </a:p>
          <a:p>
            <a:r>
              <a:rPr kumimoji="1" lang="ja-JP" altLang="en-US" dirty="0" smtClean="0"/>
              <a:t>②過大評価と失望の段階では、「自分たちはこれしかできません。」と専門職としての役割を自身で限定し、目標達成のための協働とならない場合に</a:t>
            </a:r>
            <a:endParaRPr kumimoji="1" lang="en-US" altLang="ja-JP" dirty="0" smtClean="0"/>
          </a:p>
          <a:p>
            <a:r>
              <a:rPr kumimoji="1" lang="ja-JP" altLang="en-US" dirty="0" smtClean="0"/>
              <a:t>「もっといろいろな役割を担ってもらえると思っていたのに、がっかりした」といった言動が聞かれる場合がある。</a:t>
            </a:r>
            <a:endParaRPr kumimoji="1" lang="en-US" altLang="ja-JP" dirty="0" smtClean="0"/>
          </a:p>
          <a:p>
            <a:r>
              <a:rPr kumimoji="1" lang="ja-JP" altLang="en-US" dirty="0" smtClean="0"/>
              <a:t>こういった流動的な時期は必然である。チームメンバーは予め、流動的な過程が存在することを理解し、多職種間での対話を行いながら、協働することがコンフリクトの減少につながる</a:t>
            </a:r>
            <a:endParaRPr kumimoji="1" lang="en-US" altLang="ja-JP" dirty="0" smtClean="0"/>
          </a:p>
          <a:p>
            <a:r>
              <a:rPr kumimoji="1" lang="ja-JP" altLang="en-US" dirty="0" smtClean="0"/>
              <a:t>ことを筆者は経験から知っている。コンフリクトが生じた場合こそ、チームメンバーの考えを肯定的に聴き入れ、互いの違いを認識したうえで</a:t>
            </a:r>
            <a:endParaRPr kumimoji="1" lang="en-US" altLang="ja-JP" dirty="0" smtClean="0"/>
          </a:p>
          <a:p>
            <a:r>
              <a:rPr kumimoji="1" lang="ja-JP" altLang="en-US" dirty="0" smtClean="0"/>
              <a:t>どのように目標を達成する役割を分担するかをチームで再考することが望ましい。</a:t>
            </a:r>
            <a:endParaRPr kumimoji="1" lang="en-US" altLang="ja-JP" dirty="0" smtClean="0"/>
          </a:p>
          <a:p>
            <a:r>
              <a:rPr kumimoji="1" lang="ja-JP" altLang="en-US" dirty="0" smtClean="0"/>
              <a:t>また、この流動的な過程を乗り切り、チームを発達させるためにはチームリーダが必要である。</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5727AAB8-E114-4558-8E69-418F471EE1FE}" type="slidenum">
              <a:rPr kumimoji="1" lang="ja-JP" altLang="en-US" smtClean="0"/>
              <a:t>11</a:t>
            </a:fld>
            <a:endParaRPr kumimoji="1" lang="ja-JP" altLang="en-US"/>
          </a:p>
        </p:txBody>
      </p:sp>
    </p:spTree>
    <p:extLst>
      <p:ext uri="{BB962C8B-B14F-4D97-AF65-F5344CB8AC3E}">
        <p14:creationId xmlns:p14="http://schemas.microsoft.com/office/powerpoint/2010/main" val="2643540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2F102EB-4C9C-4E0B-AE2D-F75B8D66B76C}" type="datetime1">
              <a:rPr kumimoji="1" lang="ja-JP" altLang="en-US" smtClean="0"/>
              <a:t>2016/5/6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521384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F7E7575-7FDD-4003-ACA7-5C3421F7F5A9}" type="datetime1">
              <a:rPr kumimoji="1" lang="ja-JP" altLang="en-US" smtClean="0"/>
              <a:t>2016/5/6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224722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071C669-B873-4A77-8A1B-B84F0E36FD76}" type="datetime1">
              <a:rPr kumimoji="1" lang="ja-JP" altLang="en-US" smtClean="0"/>
              <a:t>2016/5/6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4136712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685800" y="1752603"/>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3764"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988369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4177289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222809181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457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1381698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457200" y="1444296"/>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645026" y="1444296"/>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2624135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664059530"/>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262620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6727032" y="6407944"/>
            <a:ext cx="1920240" cy="36576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1955962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D8D1DCA-6EED-46B2-8D83-178E33A818E9}" type="datetime1">
              <a:rPr kumimoji="1" lang="ja-JP" altLang="en-US" smtClean="0"/>
              <a:t>2016/5/6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5129488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4380073" y="6407946"/>
            <a:ext cx="2350681" cy="365125"/>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228601"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63894924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481331"/>
            <a:ext cx="82296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728252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2"/>
            <a:ext cx="177747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20364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345DA4E-E05C-4DDB-B4FB-8D2456D05265}" type="datetime1">
              <a:rPr kumimoji="1" lang="ja-JP" altLang="en-US" smtClean="0"/>
              <a:t>2016/5/6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59632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BD9E2BC-0672-4B19-A05C-FC63ADA0D409}" type="datetime1">
              <a:rPr kumimoji="1" lang="ja-JP" altLang="en-US" smtClean="0"/>
              <a:t>2016/5/6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00028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4DA2C50-63A0-405F-B9D4-5BB15AE706BC}" type="datetime1">
              <a:rPr kumimoji="1" lang="ja-JP" altLang="en-US" smtClean="0"/>
              <a:t>2016/5/6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1631689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352728E-580F-4347-A102-5AC54A31BF9A}" type="datetime1">
              <a:rPr kumimoji="1" lang="ja-JP" altLang="en-US" smtClean="0"/>
              <a:t>2016/5/6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2502493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852B3-709F-42E5-97E9-0232AEE3E882}" type="datetime1">
              <a:rPr kumimoji="1" lang="ja-JP" altLang="en-US" smtClean="0"/>
              <a:t>2016/5/6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261222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90C0C32-7634-4400-A6D0-E972A532B00D}" type="datetime1">
              <a:rPr kumimoji="1" lang="ja-JP" altLang="en-US" smtClean="0"/>
              <a:t>2016/5/6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71460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1279C0C-C676-4C7D-AA0F-412DCFA57AD1}" type="datetime1">
              <a:rPr kumimoji="1" lang="ja-JP" altLang="en-US" smtClean="0"/>
              <a:t>2016/5/6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3791023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E5F3DB-A55F-4DAD-A1D9-292B3B4AD76E}" type="datetime1">
              <a:rPr kumimoji="1" lang="ja-JP" altLang="en-US" smtClean="0"/>
              <a:t>2016/5/6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0F346-9069-4C1C-BB5F-8AF5DD4CD6EE}" type="slidenum">
              <a:rPr kumimoji="1" lang="ja-JP" altLang="en-US" smtClean="0"/>
              <a:t>‹#›</a:t>
            </a:fld>
            <a:endParaRPr kumimoji="1" lang="ja-JP" altLang="en-US"/>
          </a:p>
        </p:txBody>
      </p:sp>
    </p:spTree>
    <p:extLst>
      <p:ext uri="{BB962C8B-B14F-4D97-AF65-F5344CB8AC3E}">
        <p14:creationId xmlns:p14="http://schemas.microsoft.com/office/powerpoint/2010/main" val="428264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457200" y="1481330"/>
            <a:ext cx="82296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4380073" y="6407946"/>
            <a:ext cx="235068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8647272" y="6407946"/>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6294084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90361" y="3284984"/>
            <a:ext cx="8446477" cy="1662825"/>
          </a:xfrm>
        </p:spPr>
        <p:txBody>
          <a:bodyPr>
            <a:normAutofit fontScale="90000"/>
          </a:bodyPr>
          <a:lstStyle/>
          <a:p>
            <a:pPr algn="l"/>
            <a:r>
              <a:rPr lang="ja-JP" altLang="en-US" sz="2400" dirty="0" smtClean="0"/>
              <a:t>重症心身障害児者等</a:t>
            </a:r>
            <a:r>
              <a:rPr lang="en-US" altLang="ja-JP" sz="2400" dirty="0" smtClean="0"/>
              <a:t/>
            </a:r>
            <a:br>
              <a:rPr lang="en-US" altLang="ja-JP" sz="2400" dirty="0" smtClean="0"/>
            </a:br>
            <a:r>
              <a:rPr lang="ja-JP" altLang="en-US" sz="2400" dirty="0" smtClean="0"/>
              <a:t>支援者育成研修テキスト</a:t>
            </a:r>
            <a:r>
              <a:rPr lang="en-US" altLang="ja-JP" sz="4400" dirty="0" smtClean="0"/>
              <a:t/>
            </a:r>
            <a:br>
              <a:rPr lang="en-US" altLang="ja-JP" sz="4400" dirty="0" smtClean="0"/>
            </a:br>
            <a:r>
              <a:rPr lang="en-US" altLang="ja-JP" sz="4400" dirty="0"/>
              <a:t/>
            </a:r>
            <a:br>
              <a:rPr lang="en-US" altLang="ja-JP" sz="4400" dirty="0"/>
            </a:br>
            <a:r>
              <a:rPr lang="ja-JP" altLang="en-US" sz="6000" dirty="0" smtClean="0"/>
              <a:t>４　連携①</a:t>
            </a:r>
            <a:r>
              <a:rPr lang="en-US" altLang="ja-JP" sz="4400" dirty="0" smtClean="0"/>
              <a:t/>
            </a:r>
            <a:br>
              <a:rPr lang="en-US" altLang="ja-JP" sz="4400" dirty="0" smtClean="0"/>
            </a:br>
            <a:r>
              <a:rPr lang="ja-JP" altLang="en-US" sz="4400" dirty="0" smtClean="0"/>
              <a:t>　</a:t>
            </a:r>
            <a:r>
              <a:rPr lang="en-US" altLang="ja-JP" sz="4400" dirty="0" smtClean="0"/>
              <a:t/>
            </a:r>
            <a:br>
              <a:rPr lang="en-US" altLang="ja-JP" sz="4400" dirty="0" smtClean="0"/>
            </a:br>
            <a:r>
              <a:rPr lang="ja-JP" altLang="en-US" sz="4400" dirty="0"/>
              <a:t>　</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a:t>
            </a:r>
            <a:r>
              <a:rPr lang="ja-JP" altLang="en-US" sz="4400" dirty="0" smtClean="0"/>
              <a:t>小児在宅医療における多職種連携</a:t>
            </a:r>
            <a:r>
              <a:rPr lang="ja-JP" altLang="en-US" sz="4400" dirty="0" smtClean="0"/>
              <a:t>　　　　　　　　　　　　　　　　　　　</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19533432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0768" y="108508"/>
            <a:ext cx="8721209" cy="1325563"/>
          </a:xfrm>
        </p:spPr>
        <p:txBody>
          <a:bodyPr/>
          <a:lstStyle/>
          <a:p>
            <a:r>
              <a:rPr lang="ja-JP" altLang="en-US" dirty="0"/>
              <a:t>連携</a:t>
            </a:r>
            <a:r>
              <a:rPr lang="ja-JP" altLang="en-US" dirty="0" smtClean="0"/>
              <a:t>の</a:t>
            </a:r>
            <a:r>
              <a:rPr lang="ja-JP" altLang="en-US" dirty="0"/>
              <a:t>核</a:t>
            </a:r>
            <a:r>
              <a:rPr lang="ja-JP" altLang="en-US" dirty="0" smtClean="0"/>
              <a:t>とな</a:t>
            </a:r>
            <a:r>
              <a:rPr lang="ja-JP" altLang="en-US" dirty="0"/>
              <a:t>る</a:t>
            </a:r>
            <a:r>
              <a:rPr kumimoji="1" lang="ja-JP" altLang="en-US" dirty="0" smtClean="0"/>
              <a:t>協働の展開過程</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37621140"/>
              </p:ext>
            </p:extLst>
          </p:nvPr>
        </p:nvGraphicFramePr>
        <p:xfrm>
          <a:off x="628650" y="1825623"/>
          <a:ext cx="2024398" cy="1213790"/>
        </p:xfrm>
        <a:graphic>
          <a:graphicData uri="http://schemas.openxmlformats.org/drawingml/2006/table">
            <a:tbl>
              <a:tblPr firstRow="1">
                <a:tableStyleId>{616DA210-FB5B-4158-B5E0-FEB733F419BA}</a:tableStyleId>
              </a:tblPr>
              <a:tblGrid>
                <a:gridCol w="1012199"/>
                <a:gridCol w="1012199"/>
              </a:tblGrid>
              <a:tr h="606895">
                <a:tc>
                  <a:txBody>
                    <a:bodyPr/>
                    <a:lstStyle/>
                    <a:p>
                      <a:endParaRPr kumimoji="1" lang="ja-JP" altLang="en-US" dirty="0"/>
                    </a:p>
                  </a:txBody>
                  <a:tcPr/>
                </a:tc>
                <a:tc>
                  <a:txBody>
                    <a:bodyPr/>
                    <a:lstStyle/>
                    <a:p>
                      <a:endParaRPr kumimoji="1" lang="ja-JP" altLang="en-US" dirty="0"/>
                    </a:p>
                  </a:txBody>
                  <a:tcPr/>
                </a:tc>
              </a:tr>
              <a:tr h="606895">
                <a:tc>
                  <a:txBody>
                    <a:bodyPr/>
                    <a:lstStyle/>
                    <a:p>
                      <a:endParaRPr kumimoji="1" lang="ja-JP" altLang="en-US" dirty="0"/>
                    </a:p>
                  </a:txBody>
                  <a:tcPr/>
                </a:tc>
                <a:tc>
                  <a:txBody>
                    <a:bodyPr/>
                    <a:lstStyle/>
                    <a:p>
                      <a:endParaRPr kumimoji="1" lang="ja-JP" altLang="en-US" dirty="0"/>
                    </a:p>
                  </a:txBody>
                  <a:tcPr/>
                </a:tc>
              </a:tr>
            </a:tbl>
          </a:graphicData>
        </a:graphic>
      </p:graphicFrame>
      <p:sp>
        <p:nvSpPr>
          <p:cNvPr id="5" name="円/楕円 4"/>
          <p:cNvSpPr/>
          <p:nvPr/>
        </p:nvSpPr>
        <p:spPr>
          <a:xfrm>
            <a:off x="628650" y="1825624"/>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6" name="円/楕円 5"/>
          <p:cNvSpPr/>
          <p:nvPr/>
        </p:nvSpPr>
        <p:spPr>
          <a:xfrm>
            <a:off x="667286" y="2429340"/>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7" name="円/楕円 6"/>
          <p:cNvSpPr/>
          <p:nvPr/>
        </p:nvSpPr>
        <p:spPr>
          <a:xfrm>
            <a:off x="1640849" y="1825624"/>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8" name="円/楕円 7"/>
          <p:cNvSpPr/>
          <p:nvPr/>
        </p:nvSpPr>
        <p:spPr>
          <a:xfrm>
            <a:off x="1640849" y="2434108"/>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9" name="正方形/長方形 8"/>
          <p:cNvSpPr/>
          <p:nvPr/>
        </p:nvSpPr>
        <p:spPr>
          <a:xfrm>
            <a:off x="763878" y="3174347"/>
            <a:ext cx="1753942"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①役割の区別</a:t>
            </a:r>
            <a:endParaRPr kumimoji="1" lang="ja-JP" altLang="en-US" b="1" dirty="0"/>
          </a:p>
        </p:txBody>
      </p:sp>
      <p:sp>
        <p:nvSpPr>
          <p:cNvPr id="10" name="右矢印 9"/>
          <p:cNvSpPr/>
          <p:nvPr/>
        </p:nvSpPr>
        <p:spPr>
          <a:xfrm>
            <a:off x="2897746" y="3174347"/>
            <a:ext cx="579550" cy="367343"/>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aphicFrame>
        <p:nvGraphicFramePr>
          <p:cNvPr id="12" name="コンテンツ プレースホルダー 3"/>
          <p:cNvGraphicFramePr>
            <a:graphicFrameLocks/>
          </p:cNvGraphicFramePr>
          <p:nvPr>
            <p:extLst>
              <p:ext uri="{D42A27DB-BD31-4B8C-83A1-F6EECF244321}">
                <p14:modId xmlns:p14="http://schemas.microsoft.com/office/powerpoint/2010/main" val="562288946"/>
              </p:ext>
            </p:extLst>
          </p:nvPr>
        </p:nvGraphicFramePr>
        <p:xfrm>
          <a:off x="3665247" y="1389328"/>
          <a:ext cx="2452218" cy="1648496"/>
        </p:xfrm>
        <a:graphic>
          <a:graphicData uri="http://schemas.openxmlformats.org/drawingml/2006/table">
            <a:tbl>
              <a:tblPr firstRow="1">
                <a:tableStyleId>{616DA210-FB5B-4158-B5E0-FEB733F419BA}</a:tableStyleId>
              </a:tblPr>
              <a:tblGrid>
                <a:gridCol w="1226109"/>
                <a:gridCol w="1226109"/>
              </a:tblGrid>
              <a:tr h="824248">
                <a:tc>
                  <a:txBody>
                    <a:bodyPr/>
                    <a:lstStyle/>
                    <a:p>
                      <a:endParaRPr kumimoji="1" lang="ja-JP" altLang="en-US" dirty="0"/>
                    </a:p>
                  </a:txBody>
                  <a:tcPr/>
                </a:tc>
                <a:tc>
                  <a:txBody>
                    <a:bodyPr/>
                    <a:lstStyle/>
                    <a:p>
                      <a:endParaRPr kumimoji="1" lang="ja-JP" altLang="en-US" dirty="0"/>
                    </a:p>
                  </a:txBody>
                  <a:tcPr/>
                </a:tc>
              </a:tr>
              <a:tr h="824248">
                <a:tc>
                  <a:txBody>
                    <a:bodyPr/>
                    <a:lstStyle/>
                    <a:p>
                      <a:endParaRPr kumimoji="1" lang="ja-JP" altLang="en-US" dirty="0"/>
                    </a:p>
                  </a:txBody>
                  <a:tcPr/>
                </a:tc>
                <a:tc>
                  <a:txBody>
                    <a:bodyPr/>
                    <a:lstStyle/>
                    <a:p>
                      <a:endParaRPr kumimoji="1" lang="ja-JP" altLang="en-US" dirty="0"/>
                    </a:p>
                  </a:txBody>
                  <a:tcPr/>
                </a:tc>
              </a:tr>
            </a:tbl>
          </a:graphicData>
        </a:graphic>
      </p:graphicFrame>
      <p:sp>
        <p:nvSpPr>
          <p:cNvPr id="13" name="円/楕円 12"/>
          <p:cNvSpPr/>
          <p:nvPr/>
        </p:nvSpPr>
        <p:spPr>
          <a:xfrm>
            <a:off x="3953814" y="1605092"/>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4" name="円/楕円 13"/>
          <p:cNvSpPr/>
          <p:nvPr/>
        </p:nvSpPr>
        <p:spPr>
          <a:xfrm>
            <a:off x="4891356" y="1603501"/>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5" name="円/楕円 14"/>
          <p:cNvSpPr/>
          <p:nvPr/>
        </p:nvSpPr>
        <p:spPr>
          <a:xfrm>
            <a:off x="3953814" y="2213576"/>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6" name="円/楕円 15"/>
          <p:cNvSpPr/>
          <p:nvPr/>
        </p:nvSpPr>
        <p:spPr>
          <a:xfrm>
            <a:off x="4914498" y="2213576"/>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7" name="円/楕円 16"/>
          <p:cNvSpPr/>
          <p:nvPr/>
        </p:nvSpPr>
        <p:spPr>
          <a:xfrm>
            <a:off x="3696237" y="1389329"/>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696236" y="2200697"/>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4864189" y="1413499"/>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4864189" y="2195051"/>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3857222" y="3163055"/>
            <a:ext cx="2075913"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smtClean="0"/>
              <a:t>②拡大</a:t>
            </a:r>
            <a:r>
              <a:rPr lang="ja-JP" altLang="en-US" b="1" dirty="0"/>
              <a:t>評価</a:t>
            </a:r>
            <a:r>
              <a:rPr lang="ja-JP" altLang="en-US" b="1" dirty="0" smtClean="0"/>
              <a:t>と</a:t>
            </a:r>
            <a:r>
              <a:rPr lang="ja-JP" altLang="en-US" b="1" dirty="0"/>
              <a:t>失望</a:t>
            </a:r>
            <a:endParaRPr kumimoji="1" lang="ja-JP" altLang="en-US" b="1" dirty="0"/>
          </a:p>
        </p:txBody>
      </p:sp>
      <p:sp>
        <p:nvSpPr>
          <p:cNvPr id="22" name="右矢印 21"/>
          <p:cNvSpPr/>
          <p:nvPr/>
        </p:nvSpPr>
        <p:spPr>
          <a:xfrm>
            <a:off x="6313061" y="3156320"/>
            <a:ext cx="579550" cy="367343"/>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aphicFrame>
        <p:nvGraphicFramePr>
          <p:cNvPr id="24" name="コンテンツ プレースホルダー 3"/>
          <p:cNvGraphicFramePr>
            <a:graphicFrameLocks/>
          </p:cNvGraphicFramePr>
          <p:nvPr>
            <p:extLst>
              <p:ext uri="{D42A27DB-BD31-4B8C-83A1-F6EECF244321}">
                <p14:modId xmlns:p14="http://schemas.microsoft.com/office/powerpoint/2010/main" val="1722838371"/>
              </p:ext>
            </p:extLst>
          </p:nvPr>
        </p:nvGraphicFramePr>
        <p:xfrm>
          <a:off x="6887580" y="1763004"/>
          <a:ext cx="2024398" cy="1213790"/>
        </p:xfrm>
        <a:graphic>
          <a:graphicData uri="http://schemas.openxmlformats.org/drawingml/2006/table">
            <a:tbl>
              <a:tblPr firstRow="1">
                <a:tableStyleId>{616DA210-FB5B-4158-B5E0-FEB733F419BA}</a:tableStyleId>
              </a:tblPr>
              <a:tblGrid>
                <a:gridCol w="1012199"/>
                <a:gridCol w="1012199"/>
              </a:tblGrid>
              <a:tr h="606895">
                <a:tc>
                  <a:txBody>
                    <a:bodyPr/>
                    <a:lstStyle/>
                    <a:p>
                      <a:endParaRPr kumimoji="1" lang="ja-JP" altLang="en-US" dirty="0"/>
                    </a:p>
                  </a:txBody>
                  <a:tcPr/>
                </a:tc>
                <a:tc>
                  <a:txBody>
                    <a:bodyPr/>
                    <a:lstStyle/>
                    <a:p>
                      <a:endParaRPr kumimoji="1" lang="ja-JP" altLang="en-US" dirty="0"/>
                    </a:p>
                  </a:txBody>
                  <a:tcPr/>
                </a:tc>
              </a:tr>
              <a:tr h="606895">
                <a:tc>
                  <a:txBody>
                    <a:bodyPr/>
                    <a:lstStyle/>
                    <a:p>
                      <a:endParaRPr kumimoji="1" lang="ja-JP" altLang="en-US" dirty="0"/>
                    </a:p>
                  </a:txBody>
                  <a:tcPr/>
                </a:tc>
                <a:tc>
                  <a:txBody>
                    <a:bodyPr/>
                    <a:lstStyle/>
                    <a:p>
                      <a:endParaRPr kumimoji="1" lang="ja-JP" altLang="en-US" dirty="0"/>
                    </a:p>
                  </a:txBody>
                  <a:tcPr/>
                </a:tc>
              </a:tr>
            </a:tbl>
          </a:graphicData>
        </a:graphic>
      </p:graphicFrame>
      <p:sp>
        <p:nvSpPr>
          <p:cNvPr id="25" name="フローチャート: 手作業 24"/>
          <p:cNvSpPr/>
          <p:nvPr/>
        </p:nvSpPr>
        <p:spPr>
          <a:xfrm>
            <a:off x="6689165" y="1870215"/>
            <a:ext cx="2421228" cy="940556"/>
          </a:xfrm>
          <a:prstGeom prst="flowChartManualOperation">
            <a:avLst/>
          </a:prstGeom>
          <a:gradFill flip="none" rotWithShape="1">
            <a:gsLst>
              <a:gs pos="0">
                <a:schemeClr val="accent1">
                  <a:tint val="66000"/>
                  <a:satMod val="160000"/>
                </a:schemeClr>
              </a:gs>
              <a:gs pos="45000">
                <a:schemeClr val="accent1">
                  <a:tint val="44500"/>
                  <a:satMod val="160000"/>
                  <a:alpha val="39000"/>
                </a:schemeClr>
              </a:gs>
              <a:gs pos="100000">
                <a:schemeClr val="accent1">
                  <a:tint val="23500"/>
                  <a:satMod val="160000"/>
                </a:schemeClr>
              </a:gs>
            </a:gsLst>
            <a:lin ang="189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6887580" y="3137297"/>
            <a:ext cx="2075913"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a:t>③</a:t>
            </a:r>
            <a:r>
              <a:rPr lang="ja-JP" altLang="en-US" b="1" dirty="0" smtClean="0"/>
              <a:t>現実的な評価</a:t>
            </a:r>
            <a:endParaRPr kumimoji="1" lang="ja-JP" altLang="en-US" b="1" dirty="0"/>
          </a:p>
        </p:txBody>
      </p:sp>
      <p:sp>
        <p:nvSpPr>
          <p:cNvPr id="27" name="右矢印 26"/>
          <p:cNvSpPr/>
          <p:nvPr/>
        </p:nvSpPr>
        <p:spPr>
          <a:xfrm rot="5400000">
            <a:off x="7635760" y="3790270"/>
            <a:ext cx="579550" cy="367343"/>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aphicFrame>
        <p:nvGraphicFramePr>
          <p:cNvPr id="28" name="コンテンツ プレースホルダー 3"/>
          <p:cNvGraphicFramePr>
            <a:graphicFrameLocks/>
          </p:cNvGraphicFramePr>
          <p:nvPr>
            <p:extLst>
              <p:ext uri="{D42A27DB-BD31-4B8C-83A1-F6EECF244321}">
                <p14:modId xmlns:p14="http://schemas.microsoft.com/office/powerpoint/2010/main" val="1428824001"/>
              </p:ext>
            </p:extLst>
          </p:nvPr>
        </p:nvGraphicFramePr>
        <p:xfrm>
          <a:off x="6729664" y="4524198"/>
          <a:ext cx="2024398" cy="1213790"/>
        </p:xfrm>
        <a:graphic>
          <a:graphicData uri="http://schemas.openxmlformats.org/drawingml/2006/table">
            <a:tbl>
              <a:tblPr firstRow="1">
                <a:tableStyleId>{616DA210-FB5B-4158-B5E0-FEB733F419BA}</a:tableStyleId>
              </a:tblPr>
              <a:tblGrid>
                <a:gridCol w="1012199"/>
                <a:gridCol w="1012199"/>
              </a:tblGrid>
              <a:tr h="606895">
                <a:tc>
                  <a:txBody>
                    <a:bodyPr/>
                    <a:lstStyle/>
                    <a:p>
                      <a:endParaRPr kumimoji="1" lang="ja-JP" altLang="en-US" dirty="0"/>
                    </a:p>
                  </a:txBody>
                  <a:tcPr/>
                </a:tc>
                <a:tc>
                  <a:txBody>
                    <a:bodyPr/>
                    <a:lstStyle/>
                    <a:p>
                      <a:endParaRPr kumimoji="1" lang="ja-JP" altLang="en-US" dirty="0"/>
                    </a:p>
                  </a:txBody>
                  <a:tcPr/>
                </a:tc>
              </a:tr>
              <a:tr h="606895">
                <a:tc>
                  <a:txBody>
                    <a:bodyPr/>
                    <a:lstStyle/>
                    <a:p>
                      <a:endParaRPr kumimoji="1" lang="ja-JP" altLang="en-US" dirty="0"/>
                    </a:p>
                  </a:txBody>
                  <a:tcPr/>
                </a:tc>
                <a:tc>
                  <a:txBody>
                    <a:bodyPr/>
                    <a:lstStyle/>
                    <a:p>
                      <a:endParaRPr kumimoji="1" lang="ja-JP" altLang="en-US" dirty="0"/>
                    </a:p>
                  </a:txBody>
                  <a:tcPr/>
                </a:tc>
              </a:tr>
            </a:tbl>
          </a:graphicData>
        </a:graphic>
      </p:graphicFrame>
      <p:sp>
        <p:nvSpPr>
          <p:cNvPr id="29" name="円/楕円 28"/>
          <p:cNvSpPr/>
          <p:nvPr/>
        </p:nvSpPr>
        <p:spPr>
          <a:xfrm>
            <a:off x="6689165" y="4533021"/>
            <a:ext cx="2094227" cy="1223836"/>
          </a:xfrm>
          <a:prstGeom prst="ellipse">
            <a:avLst/>
          </a:prstGeom>
          <a:gradFill>
            <a:gsLst>
              <a:gs pos="0">
                <a:schemeClr val="accent1">
                  <a:tint val="66000"/>
                  <a:satMod val="160000"/>
                </a:schemeClr>
              </a:gs>
              <a:gs pos="45000">
                <a:schemeClr val="accent1">
                  <a:tint val="44500"/>
                  <a:satMod val="160000"/>
                  <a:alpha val="39000"/>
                </a:schemeClr>
              </a:gs>
              <a:gs pos="100000">
                <a:schemeClr val="accent1">
                  <a:tint val="23500"/>
                  <a:satMod val="160000"/>
                </a:schemeClr>
              </a:gs>
            </a:gsLst>
            <a:lin ang="18900000" scaled="1"/>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6729664" y="5998469"/>
            <a:ext cx="2075913"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smtClean="0"/>
              <a:t>④</a:t>
            </a:r>
            <a:r>
              <a:rPr lang="ja-JP" altLang="en-US" b="1" dirty="0"/>
              <a:t>適応</a:t>
            </a:r>
            <a:endParaRPr kumimoji="1" lang="ja-JP" altLang="en-US" b="1" dirty="0"/>
          </a:p>
        </p:txBody>
      </p:sp>
      <p:sp>
        <p:nvSpPr>
          <p:cNvPr id="31" name="右矢印 30"/>
          <p:cNvSpPr/>
          <p:nvPr/>
        </p:nvSpPr>
        <p:spPr>
          <a:xfrm rot="10800000">
            <a:off x="5542947" y="5998469"/>
            <a:ext cx="579550" cy="367343"/>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32" name="円/楕円 31"/>
          <p:cNvSpPr/>
          <p:nvPr/>
        </p:nvSpPr>
        <p:spPr>
          <a:xfrm>
            <a:off x="3568074" y="4562304"/>
            <a:ext cx="2094227" cy="1223836"/>
          </a:xfrm>
          <a:prstGeom prst="ellipse">
            <a:avLst/>
          </a:prstGeom>
          <a:gradFill>
            <a:gsLst>
              <a:gs pos="0">
                <a:schemeClr val="accent1">
                  <a:tint val="66000"/>
                  <a:satMod val="160000"/>
                </a:schemeClr>
              </a:gs>
              <a:gs pos="45000">
                <a:schemeClr val="accent1">
                  <a:tint val="44500"/>
                  <a:satMod val="160000"/>
                  <a:alpha val="39000"/>
                </a:schemeClr>
              </a:gs>
              <a:gs pos="100000">
                <a:schemeClr val="accent1">
                  <a:tint val="23500"/>
                  <a:satMod val="160000"/>
                </a:schemeClr>
              </a:gs>
            </a:gsLst>
            <a:lin ang="18900000" scaled="1"/>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3467033" y="5998469"/>
            <a:ext cx="2075913"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smtClean="0"/>
              <a:t>⑤役割の統合</a:t>
            </a:r>
            <a:endParaRPr kumimoji="1" lang="ja-JP" altLang="en-US" b="1" dirty="0"/>
          </a:p>
        </p:txBody>
      </p:sp>
      <p:sp>
        <p:nvSpPr>
          <p:cNvPr id="34" name="正方形/長方形 33"/>
          <p:cNvSpPr/>
          <p:nvPr/>
        </p:nvSpPr>
        <p:spPr>
          <a:xfrm>
            <a:off x="6689165" y="6538216"/>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kumimoji="1" lang="en-US" altLang="ja-JP" sz="1200" dirty="0" smtClean="0"/>
              <a:t>1</a:t>
            </a:r>
            <a:r>
              <a:rPr kumimoji="1" lang="ja-JP" altLang="en-US" sz="1200" dirty="0" smtClean="0"/>
              <a:t>谷口一部改変</a:t>
            </a:r>
            <a:endParaRPr kumimoji="1" lang="ja-JP" altLang="en-US" sz="1200" dirty="0"/>
          </a:p>
        </p:txBody>
      </p:sp>
      <p:sp>
        <p:nvSpPr>
          <p:cNvPr id="3" name="正方形/長方形 2"/>
          <p:cNvSpPr/>
          <p:nvPr/>
        </p:nvSpPr>
        <p:spPr>
          <a:xfrm>
            <a:off x="360608" y="1107583"/>
            <a:ext cx="5952453" cy="3000778"/>
          </a:xfrm>
          <a:prstGeom prst="rect">
            <a:avLst/>
          </a:prstGeom>
          <a:noFill/>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en-US" altLang="ja-JP" dirty="0" smtClean="0"/>
          </a:p>
          <a:p>
            <a:pPr algn="ctr"/>
            <a:endParaRPr lang="en-US" altLang="ja-JP" dirty="0"/>
          </a:p>
          <a:p>
            <a:pPr algn="ctr"/>
            <a:endParaRPr kumimoji="1" lang="en-US" altLang="ja-JP" dirty="0" smtClean="0"/>
          </a:p>
          <a:p>
            <a:pPr algn="ctr"/>
            <a:endParaRPr lang="en-US" altLang="ja-JP" dirty="0"/>
          </a:p>
          <a:p>
            <a:pPr algn="ctr"/>
            <a:endParaRPr kumimoji="1" lang="en-US" altLang="ja-JP" dirty="0" smtClean="0"/>
          </a:p>
          <a:p>
            <a:pPr algn="ctr"/>
            <a:endParaRPr lang="en-US" altLang="ja-JP" dirty="0"/>
          </a:p>
          <a:p>
            <a:pPr algn="ctr"/>
            <a:endParaRPr kumimoji="1" lang="en-US" altLang="ja-JP" dirty="0" smtClean="0"/>
          </a:p>
          <a:p>
            <a:pPr algn="ctr"/>
            <a:endParaRPr lang="en-US" altLang="ja-JP" dirty="0"/>
          </a:p>
          <a:p>
            <a:pPr algn="ctr"/>
            <a:endParaRPr kumimoji="1" lang="en-US" altLang="ja-JP" dirty="0" smtClean="0"/>
          </a:p>
          <a:p>
            <a:r>
              <a:rPr lang="ja-JP" altLang="en-US" dirty="0"/>
              <a:t>　</a:t>
            </a:r>
            <a:r>
              <a:rPr lang="ja-JP" altLang="en-US" b="1" dirty="0" smtClean="0">
                <a:solidFill>
                  <a:srgbClr val="C00000"/>
                </a:solidFill>
              </a:rPr>
              <a:t>　協働を構築する時期であり、流動的な過程をたどる時期</a:t>
            </a:r>
            <a:endParaRPr kumimoji="1" lang="ja-JP" altLang="en-US" b="1" dirty="0">
              <a:solidFill>
                <a:srgbClr val="C00000"/>
              </a:solidFill>
            </a:endParaRPr>
          </a:p>
        </p:txBody>
      </p:sp>
      <p:sp>
        <p:nvSpPr>
          <p:cNvPr id="11" name="スライド番号プレースホルダー 10"/>
          <p:cNvSpPr>
            <a:spLocks noGrp="1"/>
          </p:cNvSpPr>
          <p:nvPr>
            <p:ph type="sldNum" sz="quarter" idx="12"/>
          </p:nvPr>
        </p:nvSpPr>
        <p:spPr/>
        <p:txBody>
          <a:bodyPr/>
          <a:lstStyle/>
          <a:p>
            <a:fld id="{6CF0F346-9069-4C1C-BB5F-8AF5DD4CD6EE}" type="slidenum">
              <a:rPr kumimoji="1" lang="ja-JP" altLang="en-US" smtClean="0"/>
              <a:t>10</a:t>
            </a:fld>
            <a:endParaRPr kumimoji="1" lang="ja-JP" altLang="en-US"/>
          </a:p>
        </p:txBody>
      </p:sp>
    </p:spTree>
    <p:extLst>
      <p:ext uri="{BB962C8B-B14F-4D97-AF65-F5344CB8AC3E}">
        <p14:creationId xmlns:p14="http://schemas.microsoft.com/office/powerpoint/2010/main" val="1179445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0768" y="108508"/>
            <a:ext cx="8721209" cy="1325563"/>
          </a:xfrm>
        </p:spPr>
        <p:txBody>
          <a:bodyPr/>
          <a:lstStyle/>
          <a:p>
            <a:r>
              <a:rPr lang="ja-JP" altLang="en-US" dirty="0" smtClean="0"/>
              <a:t>地域でよく出会う</a:t>
            </a:r>
            <a:r>
              <a:rPr lang="ja-JP" altLang="en-US" dirty="0"/>
              <a:t>流動的</a:t>
            </a:r>
            <a:r>
              <a:rPr lang="ja-JP" altLang="en-US" dirty="0" smtClean="0"/>
              <a:t>な過程</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37621140"/>
              </p:ext>
            </p:extLst>
          </p:nvPr>
        </p:nvGraphicFramePr>
        <p:xfrm>
          <a:off x="628650" y="1825623"/>
          <a:ext cx="2024398" cy="1213790"/>
        </p:xfrm>
        <a:graphic>
          <a:graphicData uri="http://schemas.openxmlformats.org/drawingml/2006/table">
            <a:tbl>
              <a:tblPr firstRow="1">
                <a:tableStyleId>{616DA210-FB5B-4158-B5E0-FEB733F419BA}</a:tableStyleId>
              </a:tblPr>
              <a:tblGrid>
                <a:gridCol w="1012199"/>
                <a:gridCol w="1012199"/>
              </a:tblGrid>
              <a:tr h="606895">
                <a:tc>
                  <a:txBody>
                    <a:bodyPr/>
                    <a:lstStyle/>
                    <a:p>
                      <a:endParaRPr kumimoji="1" lang="ja-JP" altLang="en-US" dirty="0"/>
                    </a:p>
                  </a:txBody>
                  <a:tcPr/>
                </a:tc>
                <a:tc>
                  <a:txBody>
                    <a:bodyPr/>
                    <a:lstStyle/>
                    <a:p>
                      <a:endParaRPr kumimoji="1" lang="ja-JP" altLang="en-US" dirty="0"/>
                    </a:p>
                  </a:txBody>
                  <a:tcPr/>
                </a:tc>
              </a:tr>
              <a:tr h="606895">
                <a:tc>
                  <a:txBody>
                    <a:bodyPr/>
                    <a:lstStyle/>
                    <a:p>
                      <a:endParaRPr kumimoji="1" lang="ja-JP" altLang="en-US" dirty="0"/>
                    </a:p>
                  </a:txBody>
                  <a:tcPr/>
                </a:tc>
                <a:tc>
                  <a:txBody>
                    <a:bodyPr/>
                    <a:lstStyle/>
                    <a:p>
                      <a:endParaRPr kumimoji="1" lang="ja-JP" altLang="en-US" dirty="0"/>
                    </a:p>
                  </a:txBody>
                  <a:tcPr/>
                </a:tc>
              </a:tr>
            </a:tbl>
          </a:graphicData>
        </a:graphic>
      </p:graphicFrame>
      <p:sp>
        <p:nvSpPr>
          <p:cNvPr id="5" name="円/楕円 4"/>
          <p:cNvSpPr/>
          <p:nvPr/>
        </p:nvSpPr>
        <p:spPr>
          <a:xfrm>
            <a:off x="628650" y="1825624"/>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6" name="円/楕円 5"/>
          <p:cNvSpPr/>
          <p:nvPr/>
        </p:nvSpPr>
        <p:spPr>
          <a:xfrm>
            <a:off x="667286" y="2429340"/>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7" name="円/楕円 6"/>
          <p:cNvSpPr/>
          <p:nvPr/>
        </p:nvSpPr>
        <p:spPr>
          <a:xfrm>
            <a:off x="1640849" y="1825624"/>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8" name="円/楕円 7"/>
          <p:cNvSpPr/>
          <p:nvPr/>
        </p:nvSpPr>
        <p:spPr>
          <a:xfrm>
            <a:off x="1640849" y="2434108"/>
            <a:ext cx="981209" cy="6084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9" name="正方形/長方形 8"/>
          <p:cNvSpPr/>
          <p:nvPr/>
        </p:nvSpPr>
        <p:spPr>
          <a:xfrm>
            <a:off x="763878" y="3174347"/>
            <a:ext cx="1753942"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①役割の区別</a:t>
            </a:r>
            <a:endParaRPr kumimoji="1" lang="ja-JP" altLang="en-US" b="1" dirty="0"/>
          </a:p>
        </p:txBody>
      </p:sp>
      <p:sp>
        <p:nvSpPr>
          <p:cNvPr id="10" name="右矢印 9"/>
          <p:cNvSpPr/>
          <p:nvPr/>
        </p:nvSpPr>
        <p:spPr>
          <a:xfrm>
            <a:off x="2897746" y="3174347"/>
            <a:ext cx="579550" cy="367343"/>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aphicFrame>
        <p:nvGraphicFramePr>
          <p:cNvPr id="12" name="コンテンツ プレースホルダー 3"/>
          <p:cNvGraphicFramePr>
            <a:graphicFrameLocks/>
          </p:cNvGraphicFramePr>
          <p:nvPr>
            <p:extLst>
              <p:ext uri="{D42A27DB-BD31-4B8C-83A1-F6EECF244321}">
                <p14:modId xmlns:p14="http://schemas.microsoft.com/office/powerpoint/2010/main" val="562288946"/>
              </p:ext>
            </p:extLst>
          </p:nvPr>
        </p:nvGraphicFramePr>
        <p:xfrm>
          <a:off x="3665247" y="1389328"/>
          <a:ext cx="2452218" cy="1648496"/>
        </p:xfrm>
        <a:graphic>
          <a:graphicData uri="http://schemas.openxmlformats.org/drawingml/2006/table">
            <a:tbl>
              <a:tblPr firstRow="1">
                <a:tableStyleId>{616DA210-FB5B-4158-B5E0-FEB733F419BA}</a:tableStyleId>
              </a:tblPr>
              <a:tblGrid>
                <a:gridCol w="1226109"/>
                <a:gridCol w="1226109"/>
              </a:tblGrid>
              <a:tr h="824248">
                <a:tc>
                  <a:txBody>
                    <a:bodyPr/>
                    <a:lstStyle/>
                    <a:p>
                      <a:endParaRPr kumimoji="1" lang="ja-JP" altLang="en-US" dirty="0"/>
                    </a:p>
                  </a:txBody>
                  <a:tcPr/>
                </a:tc>
                <a:tc>
                  <a:txBody>
                    <a:bodyPr/>
                    <a:lstStyle/>
                    <a:p>
                      <a:endParaRPr kumimoji="1" lang="ja-JP" altLang="en-US" dirty="0"/>
                    </a:p>
                  </a:txBody>
                  <a:tcPr/>
                </a:tc>
              </a:tr>
              <a:tr h="824248">
                <a:tc>
                  <a:txBody>
                    <a:bodyPr/>
                    <a:lstStyle/>
                    <a:p>
                      <a:endParaRPr kumimoji="1" lang="ja-JP" altLang="en-US" dirty="0"/>
                    </a:p>
                  </a:txBody>
                  <a:tcPr/>
                </a:tc>
                <a:tc>
                  <a:txBody>
                    <a:bodyPr/>
                    <a:lstStyle/>
                    <a:p>
                      <a:endParaRPr kumimoji="1" lang="ja-JP" altLang="en-US" dirty="0"/>
                    </a:p>
                  </a:txBody>
                  <a:tcPr/>
                </a:tc>
              </a:tr>
            </a:tbl>
          </a:graphicData>
        </a:graphic>
      </p:graphicFrame>
      <p:sp>
        <p:nvSpPr>
          <p:cNvPr id="13" name="円/楕円 12"/>
          <p:cNvSpPr/>
          <p:nvPr/>
        </p:nvSpPr>
        <p:spPr>
          <a:xfrm>
            <a:off x="3953814" y="1605092"/>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4" name="円/楕円 13"/>
          <p:cNvSpPr/>
          <p:nvPr/>
        </p:nvSpPr>
        <p:spPr>
          <a:xfrm>
            <a:off x="4891356" y="1603501"/>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5" name="円/楕円 14"/>
          <p:cNvSpPr/>
          <p:nvPr/>
        </p:nvSpPr>
        <p:spPr>
          <a:xfrm>
            <a:off x="3953814" y="2213576"/>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6" name="円/楕円 15"/>
          <p:cNvSpPr/>
          <p:nvPr/>
        </p:nvSpPr>
        <p:spPr>
          <a:xfrm>
            <a:off x="4914498" y="2213576"/>
            <a:ext cx="937542" cy="5971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能力</a:t>
            </a:r>
            <a:endParaRPr kumimoji="1" lang="ja-JP" altLang="en-US" dirty="0"/>
          </a:p>
        </p:txBody>
      </p:sp>
      <p:sp>
        <p:nvSpPr>
          <p:cNvPr id="17" name="円/楕円 16"/>
          <p:cNvSpPr/>
          <p:nvPr/>
        </p:nvSpPr>
        <p:spPr>
          <a:xfrm>
            <a:off x="3696237" y="1389329"/>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696236" y="2200697"/>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4864189" y="1413499"/>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4864189" y="2195051"/>
            <a:ext cx="1226109" cy="82424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3857222" y="3163055"/>
            <a:ext cx="2075913"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smtClean="0"/>
              <a:t>②拡大</a:t>
            </a:r>
            <a:r>
              <a:rPr lang="ja-JP" altLang="en-US" b="1" dirty="0"/>
              <a:t>評価</a:t>
            </a:r>
            <a:r>
              <a:rPr lang="ja-JP" altLang="en-US" b="1" dirty="0" smtClean="0"/>
              <a:t>と</a:t>
            </a:r>
            <a:r>
              <a:rPr lang="ja-JP" altLang="en-US" b="1" dirty="0"/>
              <a:t>失望</a:t>
            </a:r>
            <a:endParaRPr kumimoji="1" lang="ja-JP" altLang="en-US" b="1" dirty="0"/>
          </a:p>
        </p:txBody>
      </p:sp>
      <p:sp>
        <p:nvSpPr>
          <p:cNvPr id="22" name="右矢印 21"/>
          <p:cNvSpPr/>
          <p:nvPr/>
        </p:nvSpPr>
        <p:spPr>
          <a:xfrm>
            <a:off x="6313061" y="3156320"/>
            <a:ext cx="579550" cy="367343"/>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aphicFrame>
        <p:nvGraphicFramePr>
          <p:cNvPr id="24" name="コンテンツ プレースホルダー 3"/>
          <p:cNvGraphicFramePr>
            <a:graphicFrameLocks/>
          </p:cNvGraphicFramePr>
          <p:nvPr>
            <p:extLst>
              <p:ext uri="{D42A27DB-BD31-4B8C-83A1-F6EECF244321}">
                <p14:modId xmlns:p14="http://schemas.microsoft.com/office/powerpoint/2010/main" val="1722838371"/>
              </p:ext>
            </p:extLst>
          </p:nvPr>
        </p:nvGraphicFramePr>
        <p:xfrm>
          <a:off x="6887580" y="1763004"/>
          <a:ext cx="2024398" cy="1213790"/>
        </p:xfrm>
        <a:graphic>
          <a:graphicData uri="http://schemas.openxmlformats.org/drawingml/2006/table">
            <a:tbl>
              <a:tblPr firstRow="1">
                <a:tableStyleId>{616DA210-FB5B-4158-B5E0-FEB733F419BA}</a:tableStyleId>
              </a:tblPr>
              <a:tblGrid>
                <a:gridCol w="1012199"/>
                <a:gridCol w="1012199"/>
              </a:tblGrid>
              <a:tr h="606895">
                <a:tc>
                  <a:txBody>
                    <a:bodyPr/>
                    <a:lstStyle/>
                    <a:p>
                      <a:endParaRPr kumimoji="1" lang="ja-JP" altLang="en-US" dirty="0"/>
                    </a:p>
                  </a:txBody>
                  <a:tcPr/>
                </a:tc>
                <a:tc>
                  <a:txBody>
                    <a:bodyPr/>
                    <a:lstStyle/>
                    <a:p>
                      <a:endParaRPr kumimoji="1" lang="ja-JP" altLang="en-US" dirty="0"/>
                    </a:p>
                  </a:txBody>
                  <a:tcPr/>
                </a:tc>
              </a:tr>
              <a:tr h="606895">
                <a:tc>
                  <a:txBody>
                    <a:bodyPr/>
                    <a:lstStyle/>
                    <a:p>
                      <a:endParaRPr kumimoji="1" lang="ja-JP" altLang="en-US" dirty="0"/>
                    </a:p>
                  </a:txBody>
                  <a:tcPr/>
                </a:tc>
                <a:tc>
                  <a:txBody>
                    <a:bodyPr/>
                    <a:lstStyle/>
                    <a:p>
                      <a:endParaRPr kumimoji="1" lang="ja-JP" altLang="en-US" dirty="0"/>
                    </a:p>
                  </a:txBody>
                  <a:tcPr/>
                </a:tc>
              </a:tr>
            </a:tbl>
          </a:graphicData>
        </a:graphic>
      </p:graphicFrame>
      <p:sp>
        <p:nvSpPr>
          <p:cNvPr id="25" name="フローチャート: 手作業 24"/>
          <p:cNvSpPr/>
          <p:nvPr/>
        </p:nvSpPr>
        <p:spPr>
          <a:xfrm>
            <a:off x="6689165" y="1870215"/>
            <a:ext cx="2421228" cy="940556"/>
          </a:xfrm>
          <a:prstGeom prst="flowChartManualOperation">
            <a:avLst/>
          </a:prstGeom>
          <a:gradFill flip="none" rotWithShape="1">
            <a:gsLst>
              <a:gs pos="0">
                <a:schemeClr val="accent1">
                  <a:tint val="66000"/>
                  <a:satMod val="160000"/>
                </a:schemeClr>
              </a:gs>
              <a:gs pos="45000">
                <a:schemeClr val="accent1">
                  <a:tint val="44500"/>
                  <a:satMod val="160000"/>
                  <a:alpha val="39000"/>
                </a:schemeClr>
              </a:gs>
              <a:gs pos="100000">
                <a:schemeClr val="accent1">
                  <a:tint val="23500"/>
                  <a:satMod val="160000"/>
                </a:schemeClr>
              </a:gs>
            </a:gsLst>
            <a:lin ang="189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6887580" y="3137297"/>
            <a:ext cx="2075913" cy="3863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a:t>③</a:t>
            </a:r>
            <a:r>
              <a:rPr lang="ja-JP" altLang="en-US" b="1" dirty="0" smtClean="0"/>
              <a:t>現実的な評価</a:t>
            </a:r>
            <a:endParaRPr kumimoji="1" lang="ja-JP" altLang="en-US" b="1" dirty="0"/>
          </a:p>
        </p:txBody>
      </p:sp>
      <p:sp>
        <p:nvSpPr>
          <p:cNvPr id="34" name="正方形/長方形 33"/>
          <p:cNvSpPr/>
          <p:nvPr/>
        </p:nvSpPr>
        <p:spPr>
          <a:xfrm>
            <a:off x="6689165" y="6538216"/>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kumimoji="1" lang="en-US" altLang="ja-JP" sz="1200" dirty="0" smtClean="0"/>
              <a:t>1</a:t>
            </a:r>
            <a:endParaRPr kumimoji="1" lang="ja-JP" altLang="en-US" sz="1200" dirty="0"/>
          </a:p>
        </p:txBody>
      </p:sp>
      <p:sp>
        <p:nvSpPr>
          <p:cNvPr id="3" name="線吹き出し 1 (枠付き) 2"/>
          <p:cNvSpPr/>
          <p:nvPr/>
        </p:nvSpPr>
        <p:spPr>
          <a:xfrm>
            <a:off x="628650" y="3812146"/>
            <a:ext cx="1993408" cy="2472743"/>
          </a:xfrm>
          <a:prstGeom prst="borderCallout1">
            <a:avLst>
              <a:gd name="adj1" fmla="val 9398"/>
              <a:gd name="adj2" fmla="val -1226"/>
              <a:gd name="adj3" fmla="val -42792"/>
              <a:gd name="adj4" fmla="val 4308"/>
            </a:avLst>
          </a:prstGeom>
          <a:ln w="28575">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①各専門職の自身の役割に対する</a:t>
            </a:r>
            <a:endParaRPr kumimoji="1" lang="en-US" altLang="ja-JP" b="1" dirty="0" smtClean="0"/>
          </a:p>
          <a:p>
            <a:pPr algn="ctr"/>
            <a:r>
              <a:rPr kumimoji="1" lang="ja-JP" altLang="en-US" b="1" dirty="0" smtClean="0"/>
              <a:t>認識の不足</a:t>
            </a:r>
            <a:endParaRPr kumimoji="1" lang="en-US" altLang="ja-JP" b="1" dirty="0" smtClean="0"/>
          </a:p>
          <a:p>
            <a:pPr algn="ctr"/>
            <a:r>
              <a:rPr lang="ja-JP" altLang="en-US" b="1" dirty="0" smtClean="0"/>
              <a:t>②他の職種の役割に対する認識の不足</a:t>
            </a:r>
            <a:endParaRPr kumimoji="1" lang="en-US" altLang="ja-JP" b="1" dirty="0" smtClean="0"/>
          </a:p>
        </p:txBody>
      </p:sp>
      <p:sp>
        <p:nvSpPr>
          <p:cNvPr id="35" name="線吹き出し 1 (枠付き) 34"/>
          <p:cNvSpPr/>
          <p:nvPr/>
        </p:nvSpPr>
        <p:spPr>
          <a:xfrm>
            <a:off x="3477296" y="4590506"/>
            <a:ext cx="2744786" cy="1019536"/>
          </a:xfrm>
          <a:prstGeom prst="borderCallout1">
            <a:avLst>
              <a:gd name="adj1" fmla="val 9398"/>
              <a:gd name="adj2" fmla="val -1226"/>
              <a:gd name="adj3" fmla="val -160270"/>
              <a:gd name="adj4" fmla="val 9000"/>
            </a:avLst>
          </a:prstGeom>
          <a:ln w="28575">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smtClean="0"/>
              <a:t>各々の職種が他職種に</a:t>
            </a:r>
            <a:endParaRPr lang="en-US" altLang="ja-JP" b="1" dirty="0" smtClean="0"/>
          </a:p>
          <a:p>
            <a:pPr algn="ctr"/>
            <a:r>
              <a:rPr lang="ja-JP" altLang="en-US" b="1" dirty="0" smtClean="0"/>
              <a:t>期待する役割と</a:t>
            </a:r>
            <a:endParaRPr lang="en-US" altLang="ja-JP" b="1" dirty="0" smtClean="0"/>
          </a:p>
          <a:p>
            <a:pPr algn="ctr"/>
            <a:r>
              <a:rPr lang="ja-JP" altLang="en-US" b="1" dirty="0" smtClean="0"/>
              <a:t>現実の役割の相違</a:t>
            </a:r>
            <a:endParaRPr lang="en-US" altLang="ja-JP" b="1" dirty="0" smtClean="0"/>
          </a:p>
        </p:txBody>
      </p:sp>
      <p:sp>
        <p:nvSpPr>
          <p:cNvPr id="37" name="線吹き出し 1 (枠付き) 36"/>
          <p:cNvSpPr/>
          <p:nvPr/>
        </p:nvSpPr>
        <p:spPr>
          <a:xfrm>
            <a:off x="6689165" y="4610118"/>
            <a:ext cx="2274328" cy="992193"/>
          </a:xfrm>
          <a:prstGeom prst="borderCallout1">
            <a:avLst>
              <a:gd name="adj1" fmla="val 3448"/>
              <a:gd name="adj2" fmla="val 290"/>
              <a:gd name="adj3" fmla="val -196602"/>
              <a:gd name="adj4" fmla="val 22691"/>
            </a:avLst>
          </a:prstGeom>
          <a:ln w="28575">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連携って何だろう？</a:t>
            </a:r>
            <a:endParaRPr kumimoji="1" lang="en-US" altLang="ja-JP" b="1" dirty="0" smtClean="0"/>
          </a:p>
          <a:p>
            <a:pPr algn="ctr"/>
            <a:r>
              <a:rPr lang="ja-JP" altLang="en-US" b="1" dirty="0" smtClean="0"/>
              <a:t>協働に対する困難感</a:t>
            </a:r>
            <a:endParaRPr kumimoji="1" lang="ja-JP" altLang="en-US" b="1" dirty="0"/>
          </a:p>
        </p:txBody>
      </p:sp>
      <p:sp>
        <p:nvSpPr>
          <p:cNvPr id="11" name="正方形/長方形 10"/>
          <p:cNvSpPr/>
          <p:nvPr/>
        </p:nvSpPr>
        <p:spPr>
          <a:xfrm>
            <a:off x="2653048" y="5705342"/>
            <a:ext cx="6490952" cy="85090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en-US" altLang="ja-JP" sz="2000" b="1" dirty="0" smtClean="0">
              <a:solidFill>
                <a:srgbClr val="C00000"/>
              </a:solidFill>
            </a:endParaRPr>
          </a:p>
          <a:p>
            <a:pPr algn="ctr"/>
            <a:r>
              <a:rPr lang="ja-JP" altLang="en-US" sz="2000" b="1" dirty="0">
                <a:solidFill>
                  <a:srgbClr val="C00000"/>
                </a:solidFill>
              </a:rPr>
              <a:t>協働</a:t>
            </a:r>
            <a:r>
              <a:rPr lang="ja-JP" altLang="en-US" sz="2000" b="1" dirty="0" smtClean="0">
                <a:solidFill>
                  <a:srgbClr val="C00000"/>
                </a:solidFill>
              </a:rPr>
              <a:t>には流動的な時期は必然、それを経てチームとなる</a:t>
            </a:r>
            <a:endParaRPr lang="en-US" altLang="ja-JP" sz="2000" b="1" dirty="0" smtClean="0">
              <a:solidFill>
                <a:srgbClr val="C00000"/>
              </a:solidFill>
            </a:endParaRPr>
          </a:p>
          <a:p>
            <a:pPr algn="ctr"/>
            <a:r>
              <a:rPr kumimoji="1" lang="ja-JP" altLang="en-US" sz="2000" b="1" dirty="0">
                <a:solidFill>
                  <a:srgbClr val="C00000"/>
                </a:solidFill>
              </a:rPr>
              <a:t>チーム</a:t>
            </a:r>
            <a:r>
              <a:rPr kumimoji="1" lang="ja-JP" altLang="en-US" sz="2000" b="1" dirty="0" smtClean="0">
                <a:solidFill>
                  <a:srgbClr val="C00000"/>
                </a:solidFill>
              </a:rPr>
              <a:t>を</a:t>
            </a:r>
            <a:r>
              <a:rPr kumimoji="1" lang="ja-JP" altLang="en-US" sz="2000" b="1" dirty="0">
                <a:solidFill>
                  <a:srgbClr val="C00000"/>
                </a:solidFill>
              </a:rPr>
              <a:t>発達</a:t>
            </a:r>
            <a:r>
              <a:rPr kumimoji="1" lang="ja-JP" altLang="en-US" sz="2000" b="1" dirty="0" smtClean="0">
                <a:solidFill>
                  <a:srgbClr val="C00000"/>
                </a:solidFill>
              </a:rPr>
              <a:t>させるチームリーダーが必要</a:t>
            </a:r>
            <a:endParaRPr kumimoji="1" lang="ja-JP" altLang="en-US" sz="2000" b="1" dirty="0">
              <a:solidFill>
                <a:srgbClr val="C00000"/>
              </a:solidFill>
            </a:endParaRPr>
          </a:p>
        </p:txBody>
      </p:sp>
      <p:sp>
        <p:nvSpPr>
          <p:cNvPr id="23" name="スライド番号プレースホルダー 22"/>
          <p:cNvSpPr>
            <a:spLocks noGrp="1"/>
          </p:cNvSpPr>
          <p:nvPr>
            <p:ph type="sldNum" sz="quarter" idx="12"/>
          </p:nvPr>
        </p:nvSpPr>
        <p:spPr/>
        <p:txBody>
          <a:bodyPr/>
          <a:lstStyle/>
          <a:p>
            <a:fld id="{6CF0F346-9069-4C1C-BB5F-8AF5DD4CD6EE}" type="slidenum">
              <a:rPr kumimoji="1" lang="ja-JP" altLang="en-US" smtClean="0"/>
              <a:t>11</a:t>
            </a:fld>
            <a:endParaRPr kumimoji="1" lang="ja-JP" altLang="en-US"/>
          </a:p>
        </p:txBody>
      </p:sp>
    </p:spTree>
    <p:extLst>
      <p:ext uri="{BB962C8B-B14F-4D97-AF65-F5344CB8AC3E}">
        <p14:creationId xmlns:p14="http://schemas.microsoft.com/office/powerpoint/2010/main" val="22777437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5010" y="171943"/>
            <a:ext cx="8708534" cy="1325563"/>
          </a:xfrm>
        </p:spPr>
        <p:txBody>
          <a:bodyPr/>
          <a:lstStyle/>
          <a:p>
            <a:r>
              <a:rPr lang="ja-JP" altLang="en-US" dirty="0" smtClean="0"/>
              <a:t>多職種連携に必要なサービスや</a:t>
            </a:r>
            <a:r>
              <a:rPr lang="en-US" altLang="ja-JP" dirty="0" smtClean="0"/>
              <a:t/>
            </a:r>
            <a:br>
              <a:rPr lang="en-US" altLang="ja-JP" dirty="0" smtClean="0"/>
            </a:br>
            <a:r>
              <a:rPr lang="ja-JP" altLang="en-US" dirty="0" smtClean="0"/>
              <a:t>マネジメントの目指す目標の設定</a:t>
            </a:r>
            <a:endParaRPr kumimoji="1" lang="ja-JP" altLang="en-US" dirty="0"/>
          </a:p>
        </p:txBody>
      </p:sp>
      <p:sp>
        <p:nvSpPr>
          <p:cNvPr id="3" name="コンテンツ プレースホルダー 2"/>
          <p:cNvSpPr>
            <a:spLocks noGrp="1"/>
          </p:cNvSpPr>
          <p:nvPr>
            <p:ph idx="1"/>
          </p:nvPr>
        </p:nvSpPr>
        <p:spPr>
          <a:xfrm>
            <a:off x="0" y="1497506"/>
            <a:ext cx="8963696" cy="5186629"/>
          </a:xfrm>
        </p:spPr>
        <p:txBody>
          <a:bodyPr>
            <a:normAutofit lnSpcReduction="10000"/>
          </a:bodyPr>
          <a:lstStyle/>
          <a:p>
            <a:pPr marL="0" indent="0">
              <a:buNone/>
            </a:pPr>
            <a:r>
              <a:rPr kumimoji="1" lang="ja-JP" altLang="en-US" dirty="0" smtClean="0"/>
              <a:t>よく地域で、「家族の負担軽減のための連携・協働」</a:t>
            </a:r>
            <a:endParaRPr kumimoji="1" lang="en-US" altLang="ja-JP" dirty="0" smtClean="0"/>
          </a:p>
          <a:p>
            <a:pPr marL="0" indent="0">
              <a:buNone/>
            </a:pPr>
            <a:r>
              <a:rPr lang="ja-JP" altLang="en-US" dirty="0" smtClean="0"/>
              <a:t>という</a:t>
            </a:r>
            <a:r>
              <a:rPr lang="ja-JP" altLang="en-US" dirty="0"/>
              <a:t>言葉</a:t>
            </a:r>
            <a:r>
              <a:rPr lang="ja-JP" altLang="en-US" dirty="0" smtClean="0"/>
              <a:t>を耳にする</a:t>
            </a:r>
            <a:r>
              <a:rPr lang="ja-JP" altLang="en-US" dirty="0"/>
              <a:t>。</a:t>
            </a:r>
            <a:r>
              <a:rPr kumimoji="1" lang="ja-JP" altLang="en-US" dirty="0" smtClean="0"/>
              <a:t>負担軽減は目的？それとも方策？</a:t>
            </a:r>
            <a:endParaRPr kumimoji="1" lang="en-US" altLang="ja-JP" dirty="0" smtClean="0"/>
          </a:p>
          <a:p>
            <a:pPr marL="0" indent="0">
              <a:buNone/>
            </a:pPr>
            <a:endParaRPr kumimoji="1" lang="en-US" altLang="ja-JP" dirty="0" smtClean="0"/>
          </a:p>
          <a:p>
            <a:pPr marL="0" indent="0">
              <a:buNone/>
            </a:pPr>
            <a:r>
              <a:rPr kumimoji="1" lang="ja-JP" altLang="en-US" dirty="0" smtClean="0"/>
              <a:t>介護保険</a:t>
            </a:r>
            <a:r>
              <a:rPr lang="ja-JP" altLang="en-US" dirty="0" smtClean="0"/>
              <a:t>でも、多職種連携の際の目標の設定に困難が</a:t>
            </a:r>
            <a:endParaRPr lang="en-US" altLang="ja-JP" dirty="0" smtClean="0"/>
          </a:p>
          <a:p>
            <a:pPr marL="0" indent="0">
              <a:buNone/>
            </a:pPr>
            <a:r>
              <a:rPr lang="ja-JP" altLang="en-US" dirty="0" smtClean="0"/>
              <a:t>生じ、</a:t>
            </a:r>
            <a:r>
              <a:rPr kumimoji="1" lang="ja-JP" altLang="en-US" dirty="0" smtClean="0"/>
              <a:t>その後</a:t>
            </a:r>
            <a:r>
              <a:rPr kumimoji="1" lang="ja-JP" altLang="en-US" dirty="0" smtClean="0">
                <a:solidFill>
                  <a:srgbClr val="C00000"/>
                </a:solidFill>
              </a:rPr>
              <a:t>「生活機能の維持・向上」</a:t>
            </a:r>
            <a:r>
              <a:rPr kumimoji="1" lang="ja-JP" altLang="en-US" dirty="0" smtClean="0"/>
              <a:t>と設定された</a:t>
            </a:r>
            <a:endParaRPr kumimoji="1" lang="en-US" altLang="ja-JP" dirty="0" smtClean="0"/>
          </a:p>
          <a:p>
            <a:pPr marL="0" indent="0">
              <a:buNone/>
            </a:pPr>
            <a:r>
              <a:rPr lang="ja-JP" altLang="en-US" sz="1400" dirty="0"/>
              <a:t>　</a:t>
            </a:r>
            <a:r>
              <a:rPr lang="ja-JP" altLang="en-US" sz="1400" dirty="0" smtClean="0"/>
              <a:t>　　　　　　　　　　　　　　　　　　　　　　　　　　　　　　　　　　　　　　　　　　　　　　　　　　　　　　　　　　　　　</a:t>
            </a:r>
            <a:endParaRPr kumimoji="1" lang="en-US" altLang="ja-JP" dirty="0" smtClean="0"/>
          </a:p>
          <a:p>
            <a:pPr marL="0" indent="0">
              <a:buNone/>
            </a:pPr>
            <a:r>
              <a:rPr lang="ja-JP" altLang="en-US" dirty="0" smtClean="0"/>
              <a:t>障害</a:t>
            </a:r>
            <a:r>
              <a:rPr lang="ja-JP" altLang="en-US" dirty="0"/>
              <a:t>のある子どもと家族への支援は</a:t>
            </a:r>
            <a:endParaRPr lang="en-US" altLang="ja-JP" dirty="0"/>
          </a:p>
          <a:p>
            <a:pPr marL="0" indent="0">
              <a:buNone/>
            </a:pPr>
            <a:r>
              <a:rPr lang="ja-JP" altLang="en-US" dirty="0"/>
              <a:t>「</a:t>
            </a:r>
            <a:r>
              <a:rPr lang="ja-JP" altLang="en-US" dirty="0">
                <a:solidFill>
                  <a:srgbClr val="C00000"/>
                </a:solidFill>
              </a:rPr>
              <a:t>それぞれの持つ力を発揮し、子育て・生活を自分たち</a:t>
            </a:r>
            <a:r>
              <a:rPr lang="ja-JP" altLang="en-US" dirty="0" smtClean="0">
                <a:solidFill>
                  <a:srgbClr val="C00000"/>
                </a:solidFill>
              </a:rPr>
              <a:t>で</a:t>
            </a:r>
            <a:endParaRPr lang="en-US" altLang="ja-JP" dirty="0" smtClean="0">
              <a:solidFill>
                <a:srgbClr val="C00000"/>
              </a:solidFill>
            </a:endParaRPr>
          </a:p>
          <a:p>
            <a:pPr marL="0" indent="0">
              <a:buNone/>
            </a:pPr>
            <a:r>
              <a:rPr lang="ja-JP" altLang="en-US" dirty="0" smtClean="0">
                <a:solidFill>
                  <a:srgbClr val="C00000"/>
                </a:solidFill>
              </a:rPr>
              <a:t>営む</a:t>
            </a:r>
            <a:r>
              <a:rPr lang="ja-JP" altLang="en-US" dirty="0">
                <a:solidFill>
                  <a:srgbClr val="C00000"/>
                </a:solidFill>
              </a:rPr>
              <a:t>ことができるよう</a:t>
            </a:r>
            <a:r>
              <a:rPr lang="ja-JP" altLang="en-US" dirty="0" smtClean="0"/>
              <a:t>、多職種</a:t>
            </a:r>
            <a:r>
              <a:rPr lang="ja-JP" altLang="en-US" dirty="0"/>
              <a:t>が</a:t>
            </a:r>
            <a:r>
              <a:rPr lang="ja-JP" altLang="en-US" dirty="0" smtClean="0"/>
              <a:t>連携協働</a:t>
            </a:r>
            <a:r>
              <a:rPr lang="ja-JP" altLang="en-US" dirty="0"/>
              <a:t>する</a:t>
            </a:r>
            <a:r>
              <a:rPr lang="ja-JP" altLang="en-US" dirty="0" smtClean="0"/>
              <a:t>」</a:t>
            </a:r>
            <a:endParaRPr lang="en-US" altLang="ja-JP" dirty="0"/>
          </a:p>
          <a:p>
            <a:pPr marL="0" indent="0">
              <a:buNone/>
            </a:pPr>
            <a:r>
              <a:rPr lang="ja-JP" altLang="en-US" b="1" u="sng" dirty="0" smtClean="0"/>
              <a:t>子どもの権利の擁護・親として役割を果たすための負担の軽減</a:t>
            </a:r>
            <a:r>
              <a:rPr kumimoji="1" lang="ja-JP" altLang="en-US" b="1" u="sng" dirty="0" smtClean="0"/>
              <a:t>　</a:t>
            </a:r>
            <a:r>
              <a:rPr kumimoji="1" lang="ja-JP" altLang="en-US"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6CF0F346-9069-4C1C-BB5F-8AF5DD4CD6EE}" type="slidenum">
              <a:rPr kumimoji="1" lang="ja-JP" altLang="en-US" smtClean="0"/>
              <a:t>12</a:t>
            </a:fld>
            <a:endParaRPr kumimoji="1" lang="ja-JP" altLang="en-US"/>
          </a:p>
        </p:txBody>
      </p:sp>
    </p:spTree>
    <p:extLst>
      <p:ext uri="{BB962C8B-B14F-4D97-AF65-F5344CB8AC3E}">
        <p14:creationId xmlns:p14="http://schemas.microsoft.com/office/powerpoint/2010/main" val="1869480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9252" y="94670"/>
            <a:ext cx="8863079" cy="1325563"/>
          </a:xfrm>
        </p:spPr>
        <p:txBody>
          <a:bodyPr>
            <a:normAutofit/>
          </a:bodyPr>
          <a:lstStyle/>
          <a:p>
            <a:r>
              <a:rPr lang="ja-JP" altLang="en-US" dirty="0" smtClean="0"/>
              <a:t>より良き多職種連携を目指し、</a:t>
            </a:r>
            <a:r>
              <a:rPr lang="en-US" altLang="ja-JP" dirty="0" smtClean="0"/>
              <a:t/>
            </a:r>
            <a:br>
              <a:rPr lang="en-US" altLang="ja-JP" dirty="0" smtClean="0"/>
            </a:br>
            <a:r>
              <a:rPr lang="ja-JP" altLang="en-US" dirty="0" smtClean="0"/>
              <a:t>多職種間での大目標</a:t>
            </a:r>
            <a:r>
              <a:rPr lang="ja-JP" altLang="en-US" dirty="0"/>
              <a:t>の</a:t>
            </a:r>
            <a:r>
              <a:rPr lang="ja-JP" altLang="en-US" dirty="0" smtClean="0"/>
              <a:t>共有の推進</a:t>
            </a:r>
            <a:endParaRPr kumimoji="1" lang="ja-JP" altLang="en-US" dirty="0"/>
          </a:p>
        </p:txBody>
      </p:sp>
      <p:sp>
        <p:nvSpPr>
          <p:cNvPr id="3" name="コンテンツ プレースホルダー 2"/>
          <p:cNvSpPr>
            <a:spLocks noGrp="1"/>
          </p:cNvSpPr>
          <p:nvPr>
            <p:ph idx="1"/>
          </p:nvPr>
        </p:nvSpPr>
        <p:spPr>
          <a:xfrm>
            <a:off x="139252" y="1420233"/>
            <a:ext cx="8374889" cy="5091581"/>
          </a:xfrm>
        </p:spPr>
        <p:txBody>
          <a:bodyPr>
            <a:normAutofit/>
          </a:bodyPr>
          <a:lstStyle/>
          <a:p>
            <a:pPr marL="0" indent="0">
              <a:buNone/>
            </a:pPr>
            <a:r>
              <a:rPr lang="ja-JP" altLang="en-US" u="sng" dirty="0" smtClean="0">
                <a:solidFill>
                  <a:srgbClr val="C00000"/>
                </a:solidFill>
              </a:rPr>
              <a:t>医療的ケアのある子ども</a:t>
            </a:r>
            <a:r>
              <a:rPr lang="ja-JP" altLang="en-US" dirty="0" smtClean="0"/>
              <a:t>が安心安全に、地域の子どもとして暮らせるよう、医療的ケアをはじめとする、通常</a:t>
            </a:r>
            <a:r>
              <a:rPr lang="ja-JP" altLang="en-US" dirty="0"/>
              <a:t>の</a:t>
            </a:r>
            <a:r>
              <a:rPr lang="ja-JP" altLang="en-US" dirty="0" smtClean="0"/>
              <a:t>子育てとは異なる負担を</a:t>
            </a:r>
            <a:r>
              <a:rPr lang="ja-JP" altLang="en-US" dirty="0"/>
              <a:t>軽減</a:t>
            </a:r>
            <a:r>
              <a:rPr lang="ja-JP" altLang="en-US" dirty="0" smtClean="0"/>
              <a:t>し、</a:t>
            </a:r>
            <a:r>
              <a:rPr lang="ja-JP" altLang="en-US" dirty="0" smtClean="0">
                <a:solidFill>
                  <a:srgbClr val="C00000"/>
                </a:solidFill>
              </a:rPr>
              <a:t>養育者が親としての役割を遂行し、子どもの権利を擁護</a:t>
            </a:r>
            <a:r>
              <a:rPr lang="ja-JP" altLang="en-US" dirty="0" smtClean="0"/>
              <a:t>できるよう支援するために連携する</a:t>
            </a:r>
            <a:endParaRPr lang="en-US" altLang="ja-JP" dirty="0" smtClean="0"/>
          </a:p>
          <a:p>
            <a:pPr marL="0" indent="0">
              <a:buNone/>
            </a:pPr>
            <a:r>
              <a:rPr lang="ja-JP" altLang="en-US" dirty="0" smtClean="0">
                <a:solidFill>
                  <a:srgbClr val="00B050"/>
                </a:solidFill>
              </a:rPr>
              <a:t>親としての役割とは</a:t>
            </a:r>
            <a:endParaRPr lang="en-US" altLang="ja-JP" dirty="0" smtClean="0">
              <a:solidFill>
                <a:srgbClr val="00B050"/>
              </a:solidFill>
            </a:endParaRPr>
          </a:p>
          <a:p>
            <a:pPr marL="0" indent="0">
              <a:buNone/>
            </a:pPr>
            <a:r>
              <a:rPr lang="ja-JP" altLang="en-US" dirty="0">
                <a:solidFill>
                  <a:srgbClr val="00B050"/>
                </a:solidFill>
              </a:rPr>
              <a:t>　</a:t>
            </a:r>
            <a:r>
              <a:rPr lang="ja-JP" altLang="en-US" dirty="0" smtClean="0">
                <a:solidFill>
                  <a:srgbClr val="00B050"/>
                </a:solidFill>
              </a:rPr>
              <a:t>１．生活全般を支える役割</a:t>
            </a:r>
            <a:endParaRPr lang="en-US" altLang="ja-JP" dirty="0" smtClean="0">
              <a:solidFill>
                <a:srgbClr val="00B050"/>
              </a:solidFill>
            </a:endParaRPr>
          </a:p>
          <a:p>
            <a:pPr marL="0" indent="0">
              <a:buNone/>
            </a:pPr>
            <a:r>
              <a:rPr lang="ja-JP" altLang="en-US" dirty="0">
                <a:solidFill>
                  <a:srgbClr val="00B050"/>
                </a:solidFill>
              </a:rPr>
              <a:t>　</a:t>
            </a:r>
            <a:r>
              <a:rPr lang="ja-JP" altLang="en-US" dirty="0" smtClean="0">
                <a:solidFill>
                  <a:srgbClr val="00B050"/>
                </a:solidFill>
              </a:rPr>
              <a:t>２．疾病の管理</a:t>
            </a:r>
            <a:endParaRPr lang="en-US" altLang="ja-JP" dirty="0" smtClean="0">
              <a:solidFill>
                <a:srgbClr val="00B050"/>
              </a:solidFill>
            </a:endParaRPr>
          </a:p>
          <a:p>
            <a:pPr marL="0" indent="0">
              <a:buNone/>
            </a:pPr>
            <a:r>
              <a:rPr lang="ja-JP" altLang="en-US" dirty="0">
                <a:solidFill>
                  <a:srgbClr val="00B050"/>
                </a:solidFill>
              </a:rPr>
              <a:t>　</a:t>
            </a:r>
            <a:r>
              <a:rPr lang="ja-JP" altLang="en-US" dirty="0" smtClean="0">
                <a:solidFill>
                  <a:srgbClr val="00B050"/>
                </a:solidFill>
              </a:rPr>
              <a:t>３．成長と発達を促す役割</a:t>
            </a:r>
            <a:endParaRPr lang="en-US" altLang="ja-JP" dirty="0" smtClean="0">
              <a:solidFill>
                <a:srgbClr val="00B050"/>
              </a:solidFill>
            </a:endParaRPr>
          </a:p>
          <a:p>
            <a:pPr marL="0" indent="0">
              <a:buNone/>
            </a:pPr>
            <a:r>
              <a:rPr lang="ja-JP" altLang="en-US" dirty="0">
                <a:solidFill>
                  <a:srgbClr val="00B050"/>
                </a:solidFill>
              </a:rPr>
              <a:t>　</a:t>
            </a:r>
            <a:r>
              <a:rPr lang="ja-JP" altLang="en-US" dirty="0" smtClean="0">
                <a:solidFill>
                  <a:srgbClr val="00B050"/>
                </a:solidFill>
              </a:rPr>
              <a:t>４．愛情を注ぐ役割</a:t>
            </a:r>
            <a:endParaRPr lang="en-US" altLang="ja-JP" dirty="0" smtClean="0">
              <a:solidFill>
                <a:srgbClr val="00B050"/>
              </a:solidFill>
            </a:endParaRPr>
          </a:p>
          <a:p>
            <a:pPr marL="0" indent="0">
              <a:buNone/>
            </a:pPr>
            <a:r>
              <a:rPr lang="ja-JP" altLang="en-US" dirty="0">
                <a:solidFill>
                  <a:srgbClr val="00B050"/>
                </a:solidFill>
              </a:rPr>
              <a:t>　</a:t>
            </a:r>
            <a:r>
              <a:rPr lang="ja-JP" altLang="en-US" dirty="0" smtClean="0">
                <a:solidFill>
                  <a:srgbClr val="00B050"/>
                </a:solidFill>
              </a:rPr>
              <a:t>５．子どもと一緒にこどもに有益なことを意思決定する</a:t>
            </a:r>
            <a:endParaRPr lang="en-US" altLang="ja-JP" dirty="0" smtClean="0">
              <a:solidFill>
                <a:srgbClr val="00B050"/>
              </a:solidFill>
            </a:endParaRPr>
          </a:p>
          <a:p>
            <a:pPr marL="0" indent="0">
              <a:buNone/>
            </a:pPr>
            <a:endParaRPr lang="en-US" altLang="ja-JP" dirty="0" smtClean="0"/>
          </a:p>
          <a:p>
            <a:pPr marL="0" indent="0">
              <a:buNone/>
            </a:pPr>
            <a:endParaRPr lang="en-US" altLang="ja-JP" dirty="0" smtClean="0"/>
          </a:p>
          <a:p>
            <a:pPr marL="0" indent="0">
              <a:buNone/>
            </a:pPr>
            <a:endParaRPr kumimoji="1" lang="en-US" altLang="ja-JP" dirty="0"/>
          </a:p>
          <a:p>
            <a:pPr marL="0" indent="0">
              <a:buNone/>
            </a:pPr>
            <a:endParaRPr lang="en-US" altLang="ja-JP" dirty="0" smtClean="0"/>
          </a:p>
          <a:p>
            <a:pPr marL="0" indent="0">
              <a:buNone/>
            </a:pPr>
            <a:endParaRPr kumimoji="1" lang="ja-JP" altLang="en-US" dirty="0"/>
          </a:p>
        </p:txBody>
      </p:sp>
      <p:sp>
        <p:nvSpPr>
          <p:cNvPr id="6" name="正方形/長方形 5"/>
          <p:cNvSpPr/>
          <p:nvPr/>
        </p:nvSpPr>
        <p:spPr>
          <a:xfrm>
            <a:off x="6470852" y="6511814"/>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lang="en-US" altLang="ja-JP" sz="1200" dirty="0" smtClean="0"/>
              <a:t>3</a:t>
            </a:r>
            <a:endParaRPr kumimoji="1" lang="ja-JP" altLang="en-US" sz="1200" dirty="0"/>
          </a:p>
        </p:txBody>
      </p:sp>
      <p:sp>
        <p:nvSpPr>
          <p:cNvPr id="4" name="スライド番号プレースホルダー 3"/>
          <p:cNvSpPr>
            <a:spLocks noGrp="1"/>
          </p:cNvSpPr>
          <p:nvPr>
            <p:ph type="sldNum" sz="quarter" idx="12"/>
          </p:nvPr>
        </p:nvSpPr>
        <p:spPr/>
        <p:txBody>
          <a:bodyPr/>
          <a:lstStyle/>
          <a:p>
            <a:fld id="{6CF0F346-9069-4C1C-BB5F-8AF5DD4CD6EE}" type="slidenum">
              <a:rPr kumimoji="1" lang="ja-JP" altLang="en-US" smtClean="0"/>
              <a:t>13</a:t>
            </a:fld>
            <a:endParaRPr kumimoji="1" lang="ja-JP" altLang="en-US"/>
          </a:p>
        </p:txBody>
      </p:sp>
    </p:spTree>
    <p:extLst>
      <p:ext uri="{BB962C8B-B14F-4D97-AF65-F5344CB8AC3E}">
        <p14:creationId xmlns:p14="http://schemas.microsoft.com/office/powerpoint/2010/main" val="557657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養育者が抱えるストレス</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１．一般的な子育てのストレスに加え、障害の受け入れ、子どもの状態の不安定さ、周囲からの理解の得られなさ、特別な支援を受けることへの抵抗感</a:t>
            </a:r>
            <a:endParaRPr kumimoji="1" lang="en-US" altLang="ja-JP" dirty="0" smtClean="0"/>
          </a:p>
          <a:p>
            <a:pPr marL="0" indent="0">
              <a:buNone/>
            </a:pPr>
            <a:r>
              <a:rPr lang="ja-JP" altLang="en-US" dirty="0" smtClean="0"/>
              <a:t>２．配偶者との関係性</a:t>
            </a:r>
            <a:endParaRPr lang="en-US" altLang="ja-JP" dirty="0" smtClean="0"/>
          </a:p>
          <a:p>
            <a:pPr marL="0" indent="0">
              <a:buNone/>
            </a:pPr>
            <a:r>
              <a:rPr kumimoji="1" lang="ja-JP" altLang="en-US" dirty="0" smtClean="0"/>
              <a:t>３．家族内の連帯感や家族との絆</a:t>
            </a:r>
            <a:endParaRPr kumimoji="1" lang="en-US" altLang="ja-JP" dirty="0" smtClean="0"/>
          </a:p>
          <a:p>
            <a:pPr marL="0" indent="0">
              <a:buNone/>
            </a:pPr>
            <a:r>
              <a:rPr lang="ja-JP" altLang="en-US" dirty="0" smtClean="0"/>
              <a:t>４．父親の就労状況と職場環境</a:t>
            </a:r>
            <a:endParaRPr lang="en-US" altLang="ja-JP" dirty="0" smtClean="0"/>
          </a:p>
          <a:p>
            <a:pPr marL="0" indent="0">
              <a:buNone/>
            </a:pPr>
            <a:r>
              <a:rPr kumimoji="1" lang="ja-JP" altLang="en-US" dirty="0" smtClean="0"/>
              <a:t>５．経済状況</a:t>
            </a:r>
            <a:endParaRPr kumimoji="1" lang="en-US" altLang="ja-JP" dirty="0" smtClean="0"/>
          </a:p>
          <a:p>
            <a:pPr marL="0" indent="0">
              <a:buNone/>
            </a:pPr>
            <a:r>
              <a:rPr lang="ja-JP" altLang="en-US" dirty="0" smtClean="0"/>
              <a:t>６．近隣地域との関係</a:t>
            </a:r>
            <a:endParaRPr kumimoji="1" lang="ja-JP" altLang="en-US" dirty="0"/>
          </a:p>
        </p:txBody>
      </p:sp>
      <p:sp>
        <p:nvSpPr>
          <p:cNvPr id="4" name="正方形/長方形 3"/>
          <p:cNvSpPr/>
          <p:nvPr/>
        </p:nvSpPr>
        <p:spPr>
          <a:xfrm>
            <a:off x="6470852" y="6138971"/>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lang="en-US" altLang="ja-JP" sz="1200" dirty="0" smtClean="0"/>
              <a:t>3</a:t>
            </a:r>
            <a:endParaRPr kumimoji="1" lang="ja-JP" altLang="en-US" sz="1200" dirty="0"/>
          </a:p>
        </p:txBody>
      </p:sp>
      <p:sp>
        <p:nvSpPr>
          <p:cNvPr id="5" name="スライド番号プレースホルダー 4"/>
          <p:cNvSpPr>
            <a:spLocks noGrp="1"/>
          </p:cNvSpPr>
          <p:nvPr>
            <p:ph type="sldNum" sz="quarter" idx="12"/>
          </p:nvPr>
        </p:nvSpPr>
        <p:spPr/>
        <p:txBody>
          <a:bodyPr/>
          <a:lstStyle/>
          <a:p>
            <a:fld id="{6CF0F346-9069-4C1C-BB5F-8AF5DD4CD6EE}" type="slidenum">
              <a:rPr kumimoji="1" lang="ja-JP" altLang="en-US" smtClean="0"/>
              <a:t>14</a:t>
            </a:fld>
            <a:endParaRPr kumimoji="1" lang="ja-JP" altLang="en-US"/>
          </a:p>
        </p:txBody>
      </p:sp>
    </p:spTree>
    <p:extLst>
      <p:ext uri="{BB962C8B-B14F-4D97-AF65-F5344CB8AC3E}">
        <p14:creationId xmlns:p14="http://schemas.microsoft.com/office/powerpoint/2010/main" val="11188697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730719"/>
          </a:xfrm>
        </p:spPr>
        <p:txBody>
          <a:bodyPr>
            <a:normAutofit/>
          </a:bodyPr>
          <a:lstStyle/>
          <a:p>
            <a:r>
              <a:rPr lang="ja-JP" altLang="en-US" sz="3600" dirty="0" smtClean="0"/>
              <a:t>在宅移行期の多職種連携過程と構造</a:t>
            </a:r>
            <a:endParaRPr kumimoji="1" lang="ja-JP" altLang="en-US" sz="3600"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935574519"/>
              </p:ext>
            </p:extLst>
          </p:nvPr>
        </p:nvGraphicFramePr>
        <p:xfrm>
          <a:off x="50597" y="1033113"/>
          <a:ext cx="8937625" cy="5200262"/>
        </p:xfrm>
        <a:graphic>
          <a:graphicData uri="http://schemas.openxmlformats.org/drawingml/2006/table">
            <a:tbl>
              <a:tblPr firstRow="1">
                <a:tableStyleId>{9D7B26C5-4107-4FEC-AEDC-1716B250A1EF}</a:tableStyleId>
              </a:tblPr>
              <a:tblGrid>
                <a:gridCol w="8937625"/>
              </a:tblGrid>
              <a:tr h="944402">
                <a:tc>
                  <a:txBody>
                    <a:bodyPr/>
                    <a:lstStyle/>
                    <a:p>
                      <a:endParaRPr kumimoji="1" lang="en-US" altLang="ja-JP" dirty="0" smtClean="0"/>
                    </a:p>
                    <a:p>
                      <a:endParaRPr kumimoji="1" lang="ja-JP" altLang="en-US" dirty="0"/>
                    </a:p>
                  </a:txBody>
                  <a:tcPr/>
                </a:tc>
              </a:tr>
              <a:tr h="1146900">
                <a:tc>
                  <a:txBody>
                    <a:bodyPr/>
                    <a:lstStyle/>
                    <a:p>
                      <a:endParaRPr kumimoji="1" lang="en-US" altLang="ja-JP" dirty="0" smtClean="0"/>
                    </a:p>
                    <a:p>
                      <a:endParaRPr kumimoji="1" lang="en-US" altLang="ja-JP" dirty="0" smtClean="0"/>
                    </a:p>
                    <a:p>
                      <a:endParaRPr kumimoji="1" lang="en-US" altLang="ja-JP" dirty="0" smtClean="0"/>
                    </a:p>
                    <a:p>
                      <a:r>
                        <a:rPr kumimoji="1" lang="ja-JP" altLang="en-US" sz="1400" b="1" dirty="0" smtClean="0"/>
                        <a:t>生じる困難</a:t>
                      </a:r>
                      <a:endParaRPr kumimoji="1" lang="ja-JP" altLang="en-US" sz="1400" b="1" dirty="0"/>
                    </a:p>
                  </a:txBody>
                  <a:tcPr/>
                </a:tc>
              </a:tr>
              <a:tr h="2892206">
                <a:tc>
                  <a:txBody>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ja-JP" altLang="en-US" sz="1400" b="1" dirty="0"/>
                    </a:p>
                  </a:txBody>
                  <a:tcPr/>
                </a:tc>
              </a:tr>
            </a:tbl>
          </a:graphicData>
        </a:graphic>
      </p:graphicFrame>
      <p:sp>
        <p:nvSpPr>
          <p:cNvPr id="7" name="右矢印 6"/>
          <p:cNvSpPr/>
          <p:nvPr/>
        </p:nvSpPr>
        <p:spPr>
          <a:xfrm>
            <a:off x="115888" y="1146175"/>
            <a:ext cx="978816" cy="772777"/>
          </a:xfrm>
          <a:prstGeom prst="rightArrow">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在宅</a:t>
            </a:r>
            <a:endParaRPr kumimoji="1" lang="ja-JP" altLang="en-US" b="1" dirty="0"/>
          </a:p>
        </p:txBody>
      </p:sp>
      <p:sp>
        <p:nvSpPr>
          <p:cNvPr id="8" name="正方形/長方形 7"/>
          <p:cNvSpPr/>
          <p:nvPr/>
        </p:nvSpPr>
        <p:spPr>
          <a:xfrm>
            <a:off x="1159099" y="1146175"/>
            <a:ext cx="1081825" cy="734140"/>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支援の対象者</a:t>
            </a:r>
            <a:endParaRPr kumimoji="1" lang="ja-JP" altLang="en-US" dirty="0"/>
          </a:p>
        </p:txBody>
      </p:sp>
      <p:sp>
        <p:nvSpPr>
          <p:cNvPr id="9" name="右矢印 8"/>
          <p:cNvSpPr/>
          <p:nvPr/>
        </p:nvSpPr>
        <p:spPr>
          <a:xfrm>
            <a:off x="2472743" y="1088219"/>
            <a:ext cx="5587376" cy="888687"/>
          </a:xfrm>
          <a:prstGeom prst="rightArrow">
            <a:avLst/>
          </a:prstGeom>
          <a:ln w="38100"/>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b="1" dirty="0" smtClean="0"/>
              <a:t>入院　　　　　　　　　　（病院）　　　　　　　　　　　退院</a:t>
            </a:r>
            <a:endParaRPr kumimoji="1" lang="ja-JP" altLang="en-US" b="1" dirty="0"/>
          </a:p>
        </p:txBody>
      </p:sp>
      <p:sp>
        <p:nvSpPr>
          <p:cNvPr id="10" name="右矢印 9"/>
          <p:cNvSpPr/>
          <p:nvPr/>
        </p:nvSpPr>
        <p:spPr>
          <a:xfrm>
            <a:off x="8067408" y="1126856"/>
            <a:ext cx="978816" cy="772777"/>
          </a:xfrm>
          <a:prstGeom prst="rightArrow">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在宅</a:t>
            </a:r>
            <a:endParaRPr kumimoji="1" lang="ja-JP" altLang="en-US" b="1" dirty="0"/>
          </a:p>
        </p:txBody>
      </p:sp>
      <p:sp>
        <p:nvSpPr>
          <p:cNvPr id="12" name="角丸四角形 11"/>
          <p:cNvSpPr/>
          <p:nvPr/>
        </p:nvSpPr>
        <p:spPr>
          <a:xfrm>
            <a:off x="1724695" y="2044151"/>
            <a:ext cx="2228045" cy="1320086"/>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13" name="角丸四角形 12"/>
          <p:cNvSpPr/>
          <p:nvPr/>
        </p:nvSpPr>
        <p:spPr>
          <a:xfrm>
            <a:off x="4080456" y="2036791"/>
            <a:ext cx="2228045" cy="1320086"/>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4" name="角丸四角形 13"/>
          <p:cNvSpPr/>
          <p:nvPr/>
        </p:nvSpPr>
        <p:spPr>
          <a:xfrm>
            <a:off x="6385774" y="2036791"/>
            <a:ext cx="2635830" cy="1320086"/>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5" name="正方形/長方形 14"/>
          <p:cNvSpPr/>
          <p:nvPr/>
        </p:nvSpPr>
        <p:spPr>
          <a:xfrm>
            <a:off x="1860996" y="2992304"/>
            <a:ext cx="2021983" cy="52514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b="1" dirty="0" smtClean="0"/>
              <a:t>退院の見通しがわからない</a:t>
            </a:r>
            <a:endParaRPr kumimoji="1" lang="ja-JP" altLang="en-US" sz="1200" b="1" dirty="0"/>
          </a:p>
        </p:txBody>
      </p:sp>
      <p:sp>
        <p:nvSpPr>
          <p:cNvPr id="16" name="正方形/長方形 15"/>
          <p:cNvSpPr/>
          <p:nvPr/>
        </p:nvSpPr>
        <p:spPr>
          <a:xfrm>
            <a:off x="4080456" y="2887124"/>
            <a:ext cx="2305317" cy="52514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b="1" dirty="0" smtClean="0">
                <a:solidFill>
                  <a:srgbClr val="C00000"/>
                </a:solidFill>
              </a:rPr>
              <a:t>在宅に戻るイメージがわかない</a:t>
            </a:r>
            <a:endParaRPr kumimoji="1" lang="ja-JP" altLang="en-US" sz="1200" b="1" dirty="0">
              <a:solidFill>
                <a:srgbClr val="C00000"/>
              </a:solidFill>
            </a:endParaRPr>
          </a:p>
        </p:txBody>
      </p:sp>
      <p:sp>
        <p:nvSpPr>
          <p:cNvPr id="17" name="正方形/長方形 16"/>
          <p:cNvSpPr/>
          <p:nvPr/>
        </p:nvSpPr>
        <p:spPr>
          <a:xfrm>
            <a:off x="6637149" y="2954890"/>
            <a:ext cx="2305317" cy="52514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b="1" dirty="0" smtClean="0">
                <a:solidFill>
                  <a:srgbClr val="C00000"/>
                </a:solidFill>
              </a:rPr>
              <a:t>在宅へ円滑に移行できない</a:t>
            </a:r>
            <a:endParaRPr kumimoji="1" lang="ja-JP" altLang="en-US" sz="1200" b="1" dirty="0">
              <a:solidFill>
                <a:srgbClr val="C00000"/>
              </a:solidFill>
            </a:endParaRPr>
          </a:p>
        </p:txBody>
      </p:sp>
      <p:sp>
        <p:nvSpPr>
          <p:cNvPr id="19" name="線吹き出し 1 (枠付き) 18"/>
          <p:cNvSpPr/>
          <p:nvPr/>
        </p:nvSpPr>
        <p:spPr>
          <a:xfrm>
            <a:off x="115888" y="3921955"/>
            <a:ext cx="1596455" cy="1431451"/>
          </a:xfrm>
          <a:prstGeom prst="borderCallout1">
            <a:avLst>
              <a:gd name="adj1" fmla="val -322"/>
              <a:gd name="adj2" fmla="val 50205"/>
              <a:gd name="adj3" fmla="val -143829"/>
              <a:gd name="adj4" fmla="val 75413"/>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smtClean="0"/>
              <a:t>アセスメント</a:t>
            </a:r>
            <a:endParaRPr kumimoji="1" lang="en-US" altLang="ja-JP" sz="1200" b="1" dirty="0" smtClean="0"/>
          </a:p>
          <a:p>
            <a:pPr algn="ctr"/>
            <a:r>
              <a:rPr lang="ja-JP" altLang="en-US" sz="1200" dirty="0"/>
              <a:t>状況</a:t>
            </a:r>
            <a:r>
              <a:rPr lang="ja-JP" altLang="en-US" sz="1200" dirty="0" smtClean="0"/>
              <a:t>の整理</a:t>
            </a:r>
            <a:endParaRPr lang="en-US" altLang="ja-JP" sz="1200" dirty="0" smtClean="0"/>
          </a:p>
          <a:p>
            <a:pPr algn="ctr"/>
            <a:r>
              <a:rPr kumimoji="1" lang="ja-JP" altLang="en-US" sz="1200" dirty="0" smtClean="0"/>
              <a:t>在宅ケア移行</a:t>
            </a:r>
            <a:endParaRPr kumimoji="1" lang="en-US" altLang="ja-JP" sz="1200" dirty="0" smtClean="0"/>
          </a:p>
          <a:p>
            <a:pPr algn="ctr"/>
            <a:r>
              <a:rPr kumimoji="1" lang="ja-JP" altLang="en-US" sz="1200" dirty="0" smtClean="0"/>
              <a:t>支援の必要性</a:t>
            </a:r>
            <a:endParaRPr kumimoji="1" lang="ja-JP" altLang="en-US" sz="1200" dirty="0"/>
          </a:p>
        </p:txBody>
      </p:sp>
      <p:sp>
        <p:nvSpPr>
          <p:cNvPr id="20" name="正方形/長方形 19"/>
          <p:cNvSpPr/>
          <p:nvPr/>
        </p:nvSpPr>
        <p:spPr>
          <a:xfrm>
            <a:off x="1724696" y="3913588"/>
            <a:ext cx="1451384" cy="2319787"/>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smtClean="0"/>
              <a:t>アセスメント</a:t>
            </a:r>
            <a:endParaRPr kumimoji="1" lang="en-US" altLang="ja-JP" sz="1200" b="1" dirty="0" smtClean="0"/>
          </a:p>
          <a:p>
            <a:pPr algn="ctr"/>
            <a:r>
              <a:rPr lang="ja-JP" altLang="en-US" sz="1200" dirty="0" smtClean="0"/>
              <a:t>・在宅</a:t>
            </a:r>
            <a:r>
              <a:rPr lang="ja-JP" altLang="en-US" sz="1200" dirty="0"/>
              <a:t>生活</a:t>
            </a:r>
            <a:r>
              <a:rPr lang="ja-JP" altLang="en-US" sz="1200" dirty="0" smtClean="0"/>
              <a:t>へ向けた認識</a:t>
            </a:r>
            <a:endParaRPr lang="en-US" altLang="ja-JP" sz="1200" dirty="0" smtClean="0"/>
          </a:p>
          <a:p>
            <a:pPr algn="ctr"/>
            <a:r>
              <a:rPr lang="ja-JP" altLang="en-US" sz="1200" dirty="0" smtClean="0"/>
              <a:t>・家族の経済状況</a:t>
            </a:r>
            <a:endParaRPr lang="en-US" altLang="ja-JP" sz="1200" dirty="0" smtClean="0"/>
          </a:p>
          <a:p>
            <a:pPr algn="ctr"/>
            <a:r>
              <a:rPr lang="ja-JP" altLang="en-US" sz="1200" dirty="0" smtClean="0"/>
              <a:t>・地域の資源や特徴の理解</a:t>
            </a:r>
            <a:endParaRPr lang="en-US" altLang="ja-JP" sz="1200" dirty="0" smtClean="0"/>
          </a:p>
          <a:p>
            <a:pPr algn="ctr"/>
            <a:r>
              <a:rPr lang="ja-JP" altLang="en-US" sz="1200" dirty="0" smtClean="0"/>
              <a:t>・退院後予測される事象</a:t>
            </a:r>
            <a:endParaRPr lang="en-US" altLang="ja-JP" sz="1200" dirty="0"/>
          </a:p>
        </p:txBody>
      </p:sp>
      <p:sp>
        <p:nvSpPr>
          <p:cNvPr id="21" name="角丸四角形吹き出し 20"/>
          <p:cNvSpPr/>
          <p:nvPr/>
        </p:nvSpPr>
        <p:spPr>
          <a:xfrm>
            <a:off x="1803042" y="2086330"/>
            <a:ext cx="669702" cy="605355"/>
          </a:xfrm>
          <a:prstGeom prst="wedgeRoundRectCallout">
            <a:avLst>
              <a:gd name="adj1" fmla="val 64348"/>
              <a:gd name="adj2" fmla="val -9883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治療の</a:t>
            </a:r>
            <a:endParaRPr kumimoji="1" lang="en-US" altLang="ja-JP" sz="1200" dirty="0" smtClean="0"/>
          </a:p>
          <a:p>
            <a:pPr algn="ctr"/>
            <a:r>
              <a:rPr kumimoji="1" lang="ja-JP" altLang="en-US" sz="1200" dirty="0" smtClean="0"/>
              <a:t>開始</a:t>
            </a:r>
            <a:endParaRPr kumimoji="1" lang="ja-JP" altLang="en-US" sz="1200" dirty="0"/>
          </a:p>
        </p:txBody>
      </p:sp>
      <p:sp>
        <p:nvSpPr>
          <p:cNvPr id="22" name="角丸四角形吹き出し 21"/>
          <p:cNvSpPr/>
          <p:nvPr/>
        </p:nvSpPr>
        <p:spPr>
          <a:xfrm>
            <a:off x="2704563" y="2086330"/>
            <a:ext cx="875764" cy="605355"/>
          </a:xfrm>
          <a:prstGeom prst="wedgeRoundRectCallout">
            <a:avLst>
              <a:gd name="adj1" fmla="val -34069"/>
              <a:gd name="adj2" fmla="val -9572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在宅環境家庭との分離</a:t>
            </a:r>
            <a:endParaRPr kumimoji="1" lang="ja-JP" altLang="en-US" sz="1200" dirty="0"/>
          </a:p>
        </p:txBody>
      </p:sp>
      <p:sp>
        <p:nvSpPr>
          <p:cNvPr id="23" name="角丸四角形吹き出し 22"/>
          <p:cNvSpPr/>
          <p:nvPr/>
        </p:nvSpPr>
        <p:spPr>
          <a:xfrm>
            <a:off x="1918952" y="2691685"/>
            <a:ext cx="1906072" cy="386366"/>
          </a:xfrm>
          <a:prstGeom prst="wedgeRoundRectCallout">
            <a:avLst>
              <a:gd name="adj1" fmla="val -5681"/>
              <a:gd name="adj2" fmla="val -267500"/>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身体的イメージの</a:t>
            </a:r>
            <a:endParaRPr kumimoji="1" lang="en-US" altLang="ja-JP" sz="1200" dirty="0" smtClean="0"/>
          </a:p>
          <a:p>
            <a:pPr algn="ctr"/>
            <a:r>
              <a:rPr kumimoji="1" lang="ja-JP" altLang="en-US" sz="1200" dirty="0" smtClean="0"/>
              <a:t>急激な変化</a:t>
            </a:r>
            <a:endParaRPr kumimoji="1" lang="ja-JP" altLang="en-US" sz="1200" dirty="0"/>
          </a:p>
        </p:txBody>
      </p:sp>
      <p:sp>
        <p:nvSpPr>
          <p:cNvPr id="24" name="角丸四角形吹き出し 23"/>
          <p:cNvSpPr/>
          <p:nvPr/>
        </p:nvSpPr>
        <p:spPr>
          <a:xfrm>
            <a:off x="4184559" y="2124965"/>
            <a:ext cx="669702" cy="605355"/>
          </a:xfrm>
          <a:prstGeom prst="wedgeRoundRectCallout">
            <a:avLst>
              <a:gd name="adj1" fmla="val 64348"/>
              <a:gd name="adj2" fmla="val -9883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a:t>医療</a:t>
            </a:r>
            <a:r>
              <a:rPr lang="ja-JP" altLang="en-US" sz="1200" dirty="0" smtClean="0"/>
              <a:t>の</a:t>
            </a:r>
            <a:endParaRPr lang="en-US" altLang="ja-JP" sz="1200" dirty="0" smtClean="0"/>
          </a:p>
          <a:p>
            <a:pPr algn="ctr"/>
            <a:r>
              <a:rPr lang="ja-JP" altLang="en-US" sz="1200" dirty="0" smtClean="0"/>
              <a:t>継続</a:t>
            </a:r>
            <a:endParaRPr kumimoji="1" lang="en-US" altLang="ja-JP" sz="1200" dirty="0" smtClean="0"/>
          </a:p>
        </p:txBody>
      </p:sp>
      <p:sp>
        <p:nvSpPr>
          <p:cNvPr id="25" name="角丸四角形吹き出し 24"/>
          <p:cNvSpPr/>
          <p:nvPr/>
        </p:nvSpPr>
        <p:spPr>
          <a:xfrm>
            <a:off x="5099539" y="2124964"/>
            <a:ext cx="875764" cy="605355"/>
          </a:xfrm>
          <a:prstGeom prst="wedgeRoundRectCallout">
            <a:avLst>
              <a:gd name="adj1" fmla="val -57598"/>
              <a:gd name="adj2" fmla="val -106360"/>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入院</a:t>
            </a:r>
            <a:r>
              <a:rPr lang="ja-JP" altLang="en-US" sz="1200" dirty="0"/>
              <a:t>前</a:t>
            </a:r>
            <a:r>
              <a:rPr lang="ja-JP" altLang="en-US" sz="1200" dirty="0" smtClean="0"/>
              <a:t>の</a:t>
            </a:r>
            <a:r>
              <a:rPr lang="ja-JP" altLang="en-US" sz="1200" dirty="0"/>
              <a:t>状態</a:t>
            </a:r>
            <a:r>
              <a:rPr lang="ja-JP" altLang="en-US" sz="1200" dirty="0" smtClean="0"/>
              <a:t>とのギァップ</a:t>
            </a:r>
            <a:endParaRPr kumimoji="1" lang="ja-JP" altLang="en-US" sz="1200" dirty="0"/>
          </a:p>
        </p:txBody>
      </p:sp>
      <p:sp>
        <p:nvSpPr>
          <p:cNvPr id="26" name="角丸四角形吹き出し 25"/>
          <p:cNvSpPr/>
          <p:nvPr/>
        </p:nvSpPr>
        <p:spPr>
          <a:xfrm>
            <a:off x="7980004" y="2066072"/>
            <a:ext cx="875764" cy="605355"/>
          </a:xfrm>
          <a:prstGeom prst="wedgeRoundRectCallout">
            <a:avLst>
              <a:gd name="adj1" fmla="val -100245"/>
              <a:gd name="adj2" fmla="val -102105"/>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介護</a:t>
            </a:r>
            <a:r>
              <a:rPr lang="ja-JP" altLang="en-US" sz="1200" dirty="0"/>
              <a:t>ケア</a:t>
            </a:r>
            <a:r>
              <a:rPr lang="ja-JP" altLang="en-US" sz="1200" dirty="0" smtClean="0"/>
              <a:t>の必</a:t>
            </a:r>
            <a:r>
              <a:rPr lang="ja-JP" altLang="en-US" sz="1200" dirty="0"/>
              <a:t>要性</a:t>
            </a:r>
            <a:endParaRPr kumimoji="1" lang="ja-JP" altLang="en-US" sz="1200" dirty="0"/>
          </a:p>
        </p:txBody>
      </p:sp>
      <p:sp>
        <p:nvSpPr>
          <p:cNvPr id="27" name="角丸四角形吹き出し 26"/>
          <p:cNvSpPr/>
          <p:nvPr/>
        </p:nvSpPr>
        <p:spPr>
          <a:xfrm>
            <a:off x="7263682" y="2112505"/>
            <a:ext cx="677686" cy="605355"/>
          </a:xfrm>
          <a:prstGeom prst="wedgeRoundRectCallout">
            <a:avLst>
              <a:gd name="adj1" fmla="val -49589"/>
              <a:gd name="adj2" fmla="val -114870"/>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通院</a:t>
            </a:r>
            <a:r>
              <a:rPr lang="ja-JP" altLang="en-US" sz="1200" dirty="0"/>
              <a:t>困難</a:t>
            </a:r>
            <a:endParaRPr kumimoji="1" lang="ja-JP" altLang="en-US" sz="1200" dirty="0"/>
          </a:p>
        </p:txBody>
      </p:sp>
      <p:sp>
        <p:nvSpPr>
          <p:cNvPr id="28" name="角丸四角形吹き出し 27"/>
          <p:cNvSpPr/>
          <p:nvPr/>
        </p:nvSpPr>
        <p:spPr>
          <a:xfrm>
            <a:off x="6385773" y="2111546"/>
            <a:ext cx="875764" cy="605355"/>
          </a:xfrm>
          <a:prstGeom prst="wedgeRoundRectCallout">
            <a:avLst>
              <a:gd name="adj1" fmla="val 43872"/>
              <a:gd name="adj2" fmla="val -10423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在宅環境での医療</a:t>
            </a:r>
            <a:endParaRPr kumimoji="1" lang="ja-JP" altLang="en-US" sz="1200" dirty="0"/>
          </a:p>
        </p:txBody>
      </p:sp>
      <p:sp>
        <p:nvSpPr>
          <p:cNvPr id="29" name="角丸四角形吹き出し 28"/>
          <p:cNvSpPr/>
          <p:nvPr/>
        </p:nvSpPr>
        <p:spPr>
          <a:xfrm>
            <a:off x="6783712" y="2746182"/>
            <a:ext cx="1957822" cy="327355"/>
          </a:xfrm>
          <a:prstGeom prst="wedgeRoundRectCallout">
            <a:avLst>
              <a:gd name="adj1" fmla="val -26833"/>
              <a:gd name="adj2" fmla="val -76052"/>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入院</a:t>
            </a:r>
            <a:r>
              <a:rPr lang="ja-JP" altLang="en-US" sz="1200" dirty="0"/>
              <a:t>医療</a:t>
            </a:r>
            <a:r>
              <a:rPr lang="ja-JP" altLang="en-US" sz="1200" dirty="0" smtClean="0"/>
              <a:t>との</a:t>
            </a:r>
            <a:r>
              <a:rPr lang="ja-JP" altLang="en-US" sz="1200" dirty="0"/>
              <a:t>ギャップ</a:t>
            </a:r>
            <a:endParaRPr kumimoji="1" lang="ja-JP" altLang="en-US" sz="1200" dirty="0"/>
          </a:p>
        </p:txBody>
      </p:sp>
      <p:sp>
        <p:nvSpPr>
          <p:cNvPr id="30" name="右矢印吹き出し 29"/>
          <p:cNvSpPr/>
          <p:nvPr/>
        </p:nvSpPr>
        <p:spPr>
          <a:xfrm>
            <a:off x="1094704" y="3431482"/>
            <a:ext cx="2350393" cy="482106"/>
          </a:xfrm>
          <a:prstGeom prst="rightArrowCallout">
            <a:avLst>
              <a:gd name="adj1" fmla="val 25000"/>
              <a:gd name="adj2" fmla="val 25000"/>
              <a:gd name="adj3" fmla="val 58980"/>
              <a:gd name="adj4" fmla="val 66323"/>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smtClean="0"/>
              <a:t>退院準備・在宅ケア移行支援の開始</a:t>
            </a:r>
            <a:endParaRPr kumimoji="1" lang="ja-JP" altLang="en-US" sz="1200" b="1" dirty="0"/>
          </a:p>
        </p:txBody>
      </p:sp>
      <p:sp>
        <p:nvSpPr>
          <p:cNvPr id="31" name="上矢印吹き出し 30"/>
          <p:cNvSpPr/>
          <p:nvPr/>
        </p:nvSpPr>
        <p:spPr>
          <a:xfrm>
            <a:off x="3206153" y="3431482"/>
            <a:ext cx="874303" cy="1440861"/>
          </a:xfrm>
          <a:prstGeom prst="upArrowCallout">
            <a:avLst>
              <a:gd name="adj1" fmla="val 25000"/>
              <a:gd name="adj2" fmla="val 25000"/>
              <a:gd name="adj3" fmla="val 25000"/>
              <a:gd name="adj4" fmla="val 73240"/>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200" b="1" dirty="0" smtClean="0"/>
              <a:t>合意形成</a:t>
            </a:r>
            <a:endParaRPr kumimoji="1" lang="en-US" altLang="ja-JP" sz="1200" b="1" dirty="0" smtClean="0"/>
          </a:p>
          <a:p>
            <a:pPr algn="ctr"/>
            <a:r>
              <a:rPr lang="ja-JP" altLang="en-US" sz="1200" dirty="0" smtClean="0"/>
              <a:t>入院期間</a:t>
            </a:r>
            <a:endParaRPr lang="en-US" altLang="ja-JP" sz="1200" dirty="0" smtClean="0"/>
          </a:p>
          <a:p>
            <a:pPr algn="ctr"/>
            <a:r>
              <a:rPr kumimoji="1" lang="ja-JP" altLang="en-US" sz="1200" dirty="0"/>
              <a:t>経過</a:t>
            </a:r>
            <a:r>
              <a:rPr kumimoji="1" lang="ja-JP" altLang="en-US" sz="1200" dirty="0" smtClean="0"/>
              <a:t>の見通しを説明</a:t>
            </a:r>
            <a:endParaRPr kumimoji="1" lang="ja-JP" altLang="en-US" sz="1200" dirty="0"/>
          </a:p>
        </p:txBody>
      </p:sp>
      <p:sp>
        <p:nvSpPr>
          <p:cNvPr id="32" name="正方形/長方形 31"/>
          <p:cNvSpPr/>
          <p:nvPr/>
        </p:nvSpPr>
        <p:spPr>
          <a:xfrm>
            <a:off x="4125411" y="3861763"/>
            <a:ext cx="1839129" cy="2255701"/>
          </a:xfrm>
          <a:prstGeom prst="rect">
            <a:avLst/>
          </a:prstGeom>
          <a:ln w="762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smtClean="0"/>
              <a:t>多職種</a:t>
            </a:r>
            <a:r>
              <a:rPr lang="ja-JP" altLang="en-US" sz="1200" b="1" dirty="0"/>
              <a:t>間</a:t>
            </a:r>
            <a:r>
              <a:rPr lang="ja-JP" altLang="en-US" sz="1200" b="1" dirty="0" smtClean="0"/>
              <a:t>の支援調整</a:t>
            </a:r>
            <a:endParaRPr lang="en-US" altLang="ja-JP" sz="1200" b="1" dirty="0" smtClean="0"/>
          </a:p>
          <a:p>
            <a:pPr algn="ctr"/>
            <a:r>
              <a:rPr lang="ja-JP" altLang="en-US" sz="1200" dirty="0" smtClean="0"/>
              <a:t>・アセスメント内容の共有</a:t>
            </a:r>
            <a:endParaRPr lang="en-US" altLang="ja-JP" sz="1200" dirty="0" smtClean="0"/>
          </a:p>
          <a:p>
            <a:r>
              <a:rPr lang="ja-JP" altLang="en-US" sz="1200" dirty="0" smtClean="0"/>
              <a:t>・在宅生活におけるケアの必要性と家族の介護力の見積もり</a:t>
            </a:r>
            <a:endParaRPr lang="en-US" altLang="ja-JP" sz="1200" dirty="0" smtClean="0"/>
          </a:p>
          <a:p>
            <a:r>
              <a:rPr kumimoji="1" lang="ja-JP" altLang="en-US" sz="1200" dirty="0" smtClean="0"/>
              <a:t>・在宅生活へ向けたイメージづくりへの支援</a:t>
            </a:r>
            <a:endParaRPr kumimoji="1" lang="en-US" altLang="ja-JP" sz="1200" dirty="0" smtClean="0"/>
          </a:p>
          <a:p>
            <a:r>
              <a:rPr lang="ja-JP" altLang="en-US" sz="1200" dirty="0" smtClean="0"/>
              <a:t>・在宅生活支援の全体像や流れをイメージする</a:t>
            </a:r>
            <a:endParaRPr lang="en-US" altLang="ja-JP" sz="1200" dirty="0" smtClean="0"/>
          </a:p>
          <a:p>
            <a:r>
              <a:rPr kumimoji="1" lang="ja-JP" altLang="en-US" sz="1200" dirty="0" smtClean="0"/>
              <a:t>・訪看との役割分担</a:t>
            </a:r>
            <a:endParaRPr kumimoji="1" lang="en-US" altLang="ja-JP" sz="1200" dirty="0" smtClean="0"/>
          </a:p>
        </p:txBody>
      </p:sp>
      <p:sp>
        <p:nvSpPr>
          <p:cNvPr id="33" name="上矢印吹き出し 32"/>
          <p:cNvSpPr/>
          <p:nvPr/>
        </p:nvSpPr>
        <p:spPr>
          <a:xfrm>
            <a:off x="5949352" y="3429893"/>
            <a:ext cx="1023892" cy="2687572"/>
          </a:xfrm>
          <a:prstGeom prst="upArrowCallout">
            <a:avLst>
              <a:gd name="adj1" fmla="val 25000"/>
              <a:gd name="adj2" fmla="val 25000"/>
              <a:gd name="adj3" fmla="val 25000"/>
              <a:gd name="adj4" fmla="val 83782"/>
            </a:avLst>
          </a:prstGeom>
          <a:ln w="38100">
            <a:solidFill>
              <a:srgbClr val="C0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200" b="1" dirty="0" smtClean="0"/>
              <a:t>合意形成</a:t>
            </a:r>
            <a:endParaRPr kumimoji="1" lang="en-US" altLang="ja-JP" sz="1200" b="1" dirty="0" smtClean="0"/>
          </a:p>
          <a:p>
            <a:pPr algn="ctr"/>
            <a:r>
              <a:rPr lang="ja-JP" altLang="en-US" sz="1200" b="1" dirty="0" smtClean="0"/>
              <a:t>意思決定</a:t>
            </a:r>
            <a:endParaRPr lang="en-US" altLang="ja-JP" sz="1200" b="1" dirty="0" smtClean="0"/>
          </a:p>
          <a:p>
            <a:pPr algn="ctr"/>
            <a:r>
              <a:rPr lang="ja-JP" altLang="en-US" sz="1200" b="1" dirty="0" smtClean="0"/>
              <a:t>支援</a:t>
            </a:r>
            <a:endParaRPr lang="en-US" altLang="ja-JP" sz="1200" b="1" dirty="0" smtClean="0"/>
          </a:p>
          <a:p>
            <a:r>
              <a:rPr lang="ja-JP" altLang="en-US" sz="1200" b="1" dirty="0" smtClean="0"/>
              <a:t>・</a:t>
            </a:r>
            <a:r>
              <a:rPr lang="ja-JP" altLang="en-US" sz="1200" dirty="0" smtClean="0"/>
              <a:t>予後、病状の説明</a:t>
            </a:r>
            <a:endParaRPr lang="en-US" altLang="ja-JP" sz="1200" dirty="0" smtClean="0"/>
          </a:p>
          <a:p>
            <a:r>
              <a:rPr lang="ja-JP" altLang="en-US" sz="1200" dirty="0" smtClean="0"/>
              <a:t>・退院</a:t>
            </a:r>
            <a:r>
              <a:rPr lang="ja-JP" altLang="en-US" sz="1200" dirty="0"/>
              <a:t>時</a:t>
            </a:r>
            <a:r>
              <a:rPr lang="ja-JP" altLang="en-US" sz="1200" dirty="0" smtClean="0"/>
              <a:t>の状態のゴール設定</a:t>
            </a:r>
            <a:endParaRPr lang="en-US" altLang="ja-JP" sz="1200" dirty="0" smtClean="0"/>
          </a:p>
          <a:p>
            <a:r>
              <a:rPr lang="ja-JP" altLang="en-US" sz="1200" dirty="0"/>
              <a:t>・</a:t>
            </a:r>
            <a:r>
              <a:rPr lang="ja-JP" altLang="en-US" sz="1200" dirty="0" smtClean="0"/>
              <a:t>介護可能な医療的ケアのイメージづくり</a:t>
            </a:r>
            <a:endParaRPr lang="en-US" altLang="ja-JP" sz="1200" dirty="0" smtClean="0"/>
          </a:p>
        </p:txBody>
      </p:sp>
      <p:sp>
        <p:nvSpPr>
          <p:cNvPr id="34" name="正方形/長方形 33"/>
          <p:cNvSpPr/>
          <p:nvPr/>
        </p:nvSpPr>
        <p:spPr>
          <a:xfrm>
            <a:off x="7026440" y="3688745"/>
            <a:ext cx="1839129" cy="601426"/>
          </a:xfrm>
          <a:prstGeom prst="rect">
            <a:avLst/>
          </a:prstGeom>
          <a:ln w="28575">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t>シンプル</a:t>
            </a:r>
            <a:r>
              <a:rPr lang="ja-JP" altLang="en-US" sz="1200" b="1" dirty="0" smtClean="0"/>
              <a:t>なケアへの切替</a:t>
            </a:r>
            <a:endParaRPr lang="en-US" altLang="ja-JP" sz="1200" b="1" dirty="0" smtClean="0"/>
          </a:p>
        </p:txBody>
      </p:sp>
      <p:sp>
        <p:nvSpPr>
          <p:cNvPr id="35" name="正方形/長方形 34"/>
          <p:cNvSpPr/>
          <p:nvPr/>
        </p:nvSpPr>
        <p:spPr>
          <a:xfrm>
            <a:off x="7021803" y="4345462"/>
            <a:ext cx="1839129" cy="856434"/>
          </a:xfrm>
          <a:prstGeom prst="rect">
            <a:avLst/>
          </a:prstGeom>
          <a:ln w="28575">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smtClean="0"/>
              <a:t>本人・家族の意向を反映した在宅療養への準備</a:t>
            </a:r>
            <a:endParaRPr lang="en-US" altLang="ja-JP" sz="1200" b="1" dirty="0" smtClean="0"/>
          </a:p>
        </p:txBody>
      </p:sp>
      <p:sp>
        <p:nvSpPr>
          <p:cNvPr id="3" name="角丸四角形 2"/>
          <p:cNvSpPr/>
          <p:nvPr/>
        </p:nvSpPr>
        <p:spPr>
          <a:xfrm>
            <a:off x="115888" y="5950039"/>
            <a:ext cx="4738373" cy="72121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b="1" dirty="0" smtClean="0"/>
              <a:t>退院</a:t>
            </a:r>
            <a:r>
              <a:rPr lang="ja-JP" altLang="en-US" b="1" dirty="0"/>
              <a:t>支援</a:t>
            </a:r>
            <a:endParaRPr kumimoji="1" lang="ja-JP" altLang="en-US" b="1" dirty="0"/>
          </a:p>
        </p:txBody>
      </p:sp>
      <p:sp>
        <p:nvSpPr>
          <p:cNvPr id="36" name="角丸四角形 35"/>
          <p:cNvSpPr/>
          <p:nvPr/>
        </p:nvSpPr>
        <p:spPr>
          <a:xfrm>
            <a:off x="4572000" y="6117464"/>
            <a:ext cx="4481513" cy="721217"/>
          </a:xfrm>
          <a:prstGeom prst="roundRect">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13500000" scaled="1"/>
            <a:tileRect/>
          </a:gradFill>
          <a:ln w="38100">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b="1" dirty="0" smtClean="0"/>
              <a:t>退院調整</a:t>
            </a:r>
            <a:endParaRPr kumimoji="1" lang="ja-JP" altLang="en-US" b="1" dirty="0"/>
          </a:p>
        </p:txBody>
      </p:sp>
      <p:sp>
        <p:nvSpPr>
          <p:cNvPr id="5" name="正方形/長方形 4"/>
          <p:cNvSpPr/>
          <p:nvPr/>
        </p:nvSpPr>
        <p:spPr>
          <a:xfrm>
            <a:off x="4460305" y="611310"/>
            <a:ext cx="4569525" cy="30239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100" dirty="0" smtClean="0"/>
              <a:t>引用文献</a:t>
            </a:r>
            <a:r>
              <a:rPr kumimoji="1" lang="en-US" altLang="ja-JP" sz="1100" dirty="0" smtClean="0"/>
              <a:t>6</a:t>
            </a:r>
            <a:r>
              <a:rPr kumimoji="1" lang="ja-JP" altLang="en-US" sz="1100" dirty="0" smtClean="0"/>
              <a:t>谷口一部改変</a:t>
            </a:r>
            <a:endParaRPr kumimoji="1" lang="ja-JP" altLang="en-US" sz="1100" dirty="0"/>
          </a:p>
        </p:txBody>
      </p:sp>
      <p:sp>
        <p:nvSpPr>
          <p:cNvPr id="4" name="スライド番号プレースホルダー 3"/>
          <p:cNvSpPr>
            <a:spLocks noGrp="1"/>
          </p:cNvSpPr>
          <p:nvPr>
            <p:ph type="sldNum" sz="quarter" idx="12"/>
          </p:nvPr>
        </p:nvSpPr>
        <p:spPr/>
        <p:txBody>
          <a:bodyPr/>
          <a:lstStyle/>
          <a:p>
            <a:fld id="{6CF0F346-9069-4C1C-BB5F-8AF5DD4CD6EE}" type="slidenum">
              <a:rPr kumimoji="1" lang="ja-JP" altLang="en-US" smtClean="0"/>
              <a:t>15</a:t>
            </a:fld>
            <a:endParaRPr kumimoji="1" lang="ja-JP" altLang="en-US"/>
          </a:p>
        </p:txBody>
      </p:sp>
    </p:spTree>
    <p:extLst>
      <p:ext uri="{BB962C8B-B14F-4D97-AF65-F5344CB8AC3E}">
        <p14:creationId xmlns:p14="http://schemas.microsoft.com/office/powerpoint/2010/main" val="25844257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9032920" cy="1092820"/>
          </a:xfrm>
        </p:spPr>
        <p:txBody>
          <a:bodyPr>
            <a:normAutofit fontScale="90000"/>
          </a:bodyPr>
          <a:lstStyle/>
          <a:p>
            <a:r>
              <a:rPr lang="en-US" altLang="ja-JP" dirty="0" smtClean="0"/>
              <a:t/>
            </a:r>
            <a:br>
              <a:rPr lang="en-US" altLang="ja-JP" dirty="0" smtClean="0"/>
            </a:br>
            <a:r>
              <a:rPr lang="ja-JP" altLang="en-US" dirty="0" smtClean="0"/>
              <a:t>チーム</a:t>
            </a:r>
            <a:r>
              <a:rPr kumimoji="1" lang="ja-JP" altLang="en-US" dirty="0" smtClean="0"/>
              <a:t>連携を推進するために</a:t>
            </a:r>
            <a:r>
              <a:rPr kumimoji="1" lang="en-US" altLang="ja-JP" dirty="0" smtClean="0"/>
              <a:t/>
            </a:r>
            <a:br>
              <a:rPr kumimoji="1" lang="en-US" altLang="ja-JP" dirty="0" smtClean="0"/>
            </a:br>
            <a:r>
              <a:rPr kumimoji="1" lang="ja-JP" altLang="en-US" dirty="0" smtClean="0"/>
              <a:t>　　　　　　　　　　　　　　　　　　　　　</a:t>
            </a:r>
            <a:endParaRPr kumimoji="1" lang="ja-JP" altLang="en-US" dirty="0"/>
          </a:p>
        </p:txBody>
      </p:sp>
      <p:sp>
        <p:nvSpPr>
          <p:cNvPr id="3" name="コンテンツ プレースホルダー 2"/>
          <p:cNvSpPr>
            <a:spLocks noGrp="1"/>
          </p:cNvSpPr>
          <p:nvPr>
            <p:ph idx="1"/>
          </p:nvPr>
        </p:nvSpPr>
        <p:spPr>
          <a:xfrm>
            <a:off x="309093" y="759854"/>
            <a:ext cx="8206257" cy="5924281"/>
          </a:xfrm>
        </p:spPr>
        <p:txBody>
          <a:bodyPr/>
          <a:lstStyle/>
          <a:p>
            <a:pPr marL="0" indent="0">
              <a:buNone/>
            </a:pPr>
            <a:endParaRPr lang="en-US" altLang="ja-JP" dirty="0" smtClean="0">
              <a:solidFill>
                <a:srgbClr val="C00000"/>
              </a:solidFill>
            </a:endParaRPr>
          </a:p>
          <a:p>
            <a:pPr marL="0" indent="0">
              <a:buNone/>
            </a:pPr>
            <a:r>
              <a:rPr lang="ja-JP" altLang="en-US" dirty="0" smtClean="0">
                <a:solidFill>
                  <a:srgbClr val="C00000"/>
                </a:solidFill>
              </a:rPr>
              <a:t>連携推進</a:t>
            </a:r>
            <a:r>
              <a:rPr lang="ja-JP" altLang="en-US" dirty="0">
                <a:solidFill>
                  <a:srgbClr val="C00000"/>
                </a:solidFill>
              </a:rPr>
              <a:t>状況</a:t>
            </a:r>
            <a:r>
              <a:rPr lang="ja-JP" altLang="en-US" dirty="0" smtClean="0">
                <a:solidFill>
                  <a:srgbClr val="C00000"/>
                </a:solidFill>
              </a:rPr>
              <a:t>をアセスメントする視点</a:t>
            </a:r>
            <a:endParaRPr lang="en-US" altLang="ja-JP" dirty="0">
              <a:solidFill>
                <a:srgbClr val="C00000"/>
              </a:solidFill>
            </a:endParaRPr>
          </a:p>
          <a:p>
            <a:pPr marL="0" indent="0">
              <a:buNone/>
            </a:pPr>
            <a:r>
              <a:rPr lang="ja-JP" altLang="en-US" dirty="0" smtClean="0"/>
              <a:t>◆</a:t>
            </a:r>
            <a:r>
              <a:rPr lang="ja-JP" altLang="en-US" dirty="0"/>
              <a:t>アプローチ</a:t>
            </a:r>
            <a:r>
              <a:rPr lang="ja-JP" altLang="en-US" dirty="0" smtClean="0"/>
              <a:t>の</a:t>
            </a:r>
            <a:r>
              <a:rPr lang="ja-JP" altLang="en-US" dirty="0"/>
              <a:t>対象</a:t>
            </a:r>
            <a:endParaRPr lang="en-US" altLang="ja-JP" dirty="0" smtClean="0"/>
          </a:p>
          <a:p>
            <a:pPr marL="0" indent="0">
              <a:buNone/>
            </a:pPr>
            <a:r>
              <a:rPr kumimoji="1" lang="ja-JP" altLang="en-US" dirty="0"/>
              <a:t>　</a:t>
            </a:r>
            <a:r>
              <a:rPr kumimoji="1" lang="en-US" altLang="ja-JP" dirty="0" smtClean="0"/>
              <a:t>1</a:t>
            </a:r>
            <a:r>
              <a:rPr kumimoji="1" lang="ja-JP" altLang="en-US" dirty="0" err="1" smtClean="0"/>
              <a:t>．</a:t>
            </a:r>
            <a:r>
              <a:rPr lang="ja-JP" altLang="en-US" dirty="0"/>
              <a:t>本人</a:t>
            </a:r>
            <a:r>
              <a:rPr lang="ja-JP" altLang="en-US" dirty="0" smtClean="0"/>
              <a:t>・家族</a:t>
            </a:r>
            <a:endParaRPr lang="en-US" altLang="ja-JP" dirty="0" smtClean="0"/>
          </a:p>
          <a:p>
            <a:pPr marL="0" indent="0">
              <a:buNone/>
            </a:pPr>
            <a:r>
              <a:rPr kumimoji="1" lang="ja-JP" altLang="en-US" dirty="0"/>
              <a:t>　</a:t>
            </a:r>
            <a:r>
              <a:rPr kumimoji="1" lang="en-US" altLang="ja-JP" dirty="0" smtClean="0"/>
              <a:t>2</a:t>
            </a:r>
            <a:r>
              <a:rPr kumimoji="1" lang="ja-JP" altLang="en-US" dirty="0" err="1" smtClean="0"/>
              <a:t>．</a:t>
            </a:r>
            <a:r>
              <a:rPr kumimoji="1" lang="ja-JP" altLang="en-US" dirty="0" smtClean="0"/>
              <a:t>専門職</a:t>
            </a:r>
            <a:endParaRPr kumimoji="1" lang="en-US" altLang="ja-JP" dirty="0" smtClean="0"/>
          </a:p>
          <a:p>
            <a:pPr marL="0" indent="0">
              <a:buNone/>
            </a:pPr>
            <a:r>
              <a:rPr lang="ja-JP" altLang="en-US" dirty="0"/>
              <a:t>　</a:t>
            </a:r>
            <a:r>
              <a:rPr lang="en-US" altLang="ja-JP" dirty="0" smtClean="0"/>
              <a:t>3</a:t>
            </a:r>
            <a:r>
              <a:rPr lang="ja-JP" altLang="en-US" dirty="0" err="1" smtClean="0"/>
              <a:t>．</a:t>
            </a:r>
            <a:r>
              <a:rPr lang="ja-JP" altLang="en-US" dirty="0" smtClean="0"/>
              <a:t>組織レベル　　　　</a:t>
            </a:r>
            <a:endParaRPr lang="en-US" altLang="ja-JP" dirty="0" smtClean="0">
              <a:solidFill>
                <a:srgbClr val="C00000"/>
              </a:solidFill>
            </a:endParaRPr>
          </a:p>
          <a:p>
            <a:pPr marL="0" indent="0">
              <a:buNone/>
            </a:pPr>
            <a:r>
              <a:rPr kumimoji="1" lang="ja-JP" altLang="en-US" dirty="0"/>
              <a:t>　</a:t>
            </a:r>
            <a:r>
              <a:rPr kumimoji="1" lang="en-US" altLang="ja-JP" dirty="0" smtClean="0"/>
              <a:t>4</a:t>
            </a:r>
            <a:r>
              <a:rPr kumimoji="1" lang="ja-JP" altLang="en-US" dirty="0" err="1" smtClean="0"/>
              <a:t>．</a:t>
            </a:r>
            <a:r>
              <a:rPr kumimoji="1" lang="ja-JP" altLang="en-US" dirty="0" smtClean="0"/>
              <a:t>環境レベル</a:t>
            </a:r>
            <a:endParaRPr kumimoji="1" lang="en-US" altLang="ja-JP" dirty="0" smtClean="0"/>
          </a:p>
          <a:p>
            <a:pPr marL="0" indent="0">
              <a:buNone/>
            </a:pPr>
            <a:r>
              <a:rPr kumimoji="1" lang="ja-JP" altLang="en-US" dirty="0" smtClean="0"/>
              <a:t>◆本人・家族のアセスメントの視点</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166398200"/>
              </p:ext>
            </p:extLst>
          </p:nvPr>
        </p:nvGraphicFramePr>
        <p:xfrm>
          <a:off x="463637" y="4924451"/>
          <a:ext cx="8360806" cy="1364419"/>
        </p:xfrm>
        <a:graphic>
          <a:graphicData uri="http://schemas.openxmlformats.org/drawingml/2006/table">
            <a:tbl>
              <a:tblPr firstRow="1">
                <a:tableStyleId>{9D7B26C5-4107-4FEC-AEDC-1716B250A1EF}</a:tableStyleId>
              </a:tblPr>
              <a:tblGrid>
                <a:gridCol w="4180403"/>
                <a:gridCol w="4180403"/>
              </a:tblGrid>
              <a:tr h="406043">
                <a:tc>
                  <a:txBody>
                    <a:bodyPr/>
                    <a:lstStyle/>
                    <a:p>
                      <a:pPr algn="ctr"/>
                      <a:r>
                        <a:rPr kumimoji="1" lang="ja-JP" altLang="en-US" dirty="0" smtClean="0"/>
                        <a:t>促進要因</a:t>
                      </a:r>
                      <a:endParaRPr kumimoji="1" lang="ja-JP" altLang="en-US" dirty="0"/>
                    </a:p>
                  </a:txBody>
                  <a:tcPr/>
                </a:tc>
                <a:tc>
                  <a:txBody>
                    <a:bodyPr/>
                    <a:lstStyle/>
                    <a:p>
                      <a:pPr algn="ctr"/>
                      <a:r>
                        <a:rPr kumimoji="1" lang="ja-JP" altLang="en-US" dirty="0" smtClean="0"/>
                        <a:t>阻害要因</a:t>
                      </a:r>
                      <a:endParaRPr kumimoji="1" lang="ja-JP" altLang="en-US" dirty="0"/>
                    </a:p>
                  </a:txBody>
                  <a:tcPr/>
                </a:tc>
              </a:tr>
              <a:tr h="958376">
                <a:tc>
                  <a:txBody>
                    <a:bodyPr/>
                    <a:lstStyle/>
                    <a:p>
                      <a:r>
                        <a:rPr kumimoji="1" lang="ja-JP" altLang="en-US" dirty="0" smtClean="0"/>
                        <a:t>・主体的な参加</a:t>
                      </a:r>
                      <a:endParaRPr kumimoji="1" lang="en-US" altLang="ja-JP" dirty="0" smtClean="0"/>
                    </a:p>
                    <a:p>
                      <a:r>
                        <a:rPr kumimoji="1" lang="ja-JP" altLang="en-US" dirty="0" smtClean="0"/>
                        <a:t>・援助過程に関する知識と役割の明確化</a:t>
                      </a:r>
                      <a:endParaRPr kumimoji="1" lang="ja-JP" altLang="en-US" dirty="0"/>
                    </a:p>
                  </a:txBody>
                  <a:tcPr/>
                </a:tc>
                <a:tc>
                  <a:txBody>
                    <a:bodyPr/>
                    <a:lstStyle/>
                    <a:p>
                      <a:r>
                        <a:rPr kumimoji="1" lang="ja-JP" altLang="en-US" dirty="0" smtClean="0"/>
                        <a:t>・本人、家族の不在</a:t>
                      </a:r>
                      <a:endParaRPr kumimoji="1" lang="en-US" altLang="ja-JP" dirty="0" smtClean="0"/>
                    </a:p>
                    <a:p>
                      <a:r>
                        <a:rPr kumimoji="1" lang="ja-JP" altLang="en-US" dirty="0" smtClean="0"/>
                        <a:t>・援助過程に関する知識の欠如</a:t>
                      </a:r>
                      <a:endParaRPr kumimoji="1" lang="ja-JP" altLang="en-US" dirty="0"/>
                    </a:p>
                  </a:txBody>
                  <a:tcPr/>
                </a:tc>
              </a:tr>
            </a:tbl>
          </a:graphicData>
        </a:graphic>
      </p:graphicFrame>
      <p:sp>
        <p:nvSpPr>
          <p:cNvPr id="6" name="正方形/長方形 5"/>
          <p:cNvSpPr/>
          <p:nvPr/>
        </p:nvSpPr>
        <p:spPr>
          <a:xfrm>
            <a:off x="6227966" y="3936598"/>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lang="en-US" altLang="ja-JP" sz="1200" dirty="0"/>
              <a:t>4</a:t>
            </a:r>
            <a:endParaRPr kumimoji="1" lang="ja-JP" altLang="en-US" sz="1200" dirty="0"/>
          </a:p>
        </p:txBody>
      </p:sp>
      <p:sp>
        <p:nvSpPr>
          <p:cNvPr id="7" name="スライド番号プレースホルダー 6"/>
          <p:cNvSpPr>
            <a:spLocks noGrp="1"/>
          </p:cNvSpPr>
          <p:nvPr>
            <p:ph type="sldNum" sz="quarter" idx="12"/>
          </p:nvPr>
        </p:nvSpPr>
        <p:spPr/>
        <p:txBody>
          <a:bodyPr/>
          <a:lstStyle/>
          <a:p>
            <a:fld id="{6CF0F346-9069-4C1C-BB5F-8AF5DD4CD6EE}" type="slidenum">
              <a:rPr kumimoji="1" lang="ja-JP" altLang="en-US" smtClean="0"/>
              <a:t>16</a:t>
            </a:fld>
            <a:endParaRPr kumimoji="1" lang="ja-JP" altLang="en-US"/>
          </a:p>
        </p:txBody>
      </p:sp>
    </p:spTree>
    <p:extLst>
      <p:ext uri="{BB962C8B-B14F-4D97-AF65-F5344CB8AC3E}">
        <p14:creationId xmlns:p14="http://schemas.microsoft.com/office/powerpoint/2010/main" val="34025995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47729" y="386366"/>
            <a:ext cx="8538693" cy="6194738"/>
          </a:xfrm>
        </p:spPr>
        <p:txBody>
          <a:bodyPr/>
          <a:lstStyle/>
          <a:p>
            <a:pPr marL="0" indent="0">
              <a:buNone/>
            </a:pPr>
            <a:r>
              <a:rPr kumimoji="1" lang="ja-JP" altLang="en-US" dirty="0" smtClean="0"/>
              <a:t>専門職</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157150410"/>
              </p:ext>
            </p:extLst>
          </p:nvPr>
        </p:nvGraphicFramePr>
        <p:xfrm>
          <a:off x="0" y="868964"/>
          <a:ext cx="9144000" cy="5712139"/>
        </p:xfrm>
        <a:graphic>
          <a:graphicData uri="http://schemas.openxmlformats.org/drawingml/2006/table">
            <a:tbl>
              <a:tblPr firstRow="1">
                <a:tableStyleId>{9D7B26C5-4107-4FEC-AEDC-1716B250A1EF}</a:tableStyleId>
              </a:tblPr>
              <a:tblGrid>
                <a:gridCol w="4572000"/>
                <a:gridCol w="4572000"/>
              </a:tblGrid>
              <a:tr h="546144">
                <a:tc>
                  <a:txBody>
                    <a:bodyPr/>
                    <a:lstStyle/>
                    <a:p>
                      <a:pPr algn="ctr"/>
                      <a:r>
                        <a:rPr kumimoji="1" lang="ja-JP" altLang="en-US" dirty="0" smtClean="0"/>
                        <a:t>促進要因</a:t>
                      </a:r>
                      <a:endParaRPr kumimoji="1" lang="ja-JP" altLang="en-US" dirty="0"/>
                    </a:p>
                  </a:txBody>
                  <a:tcPr/>
                </a:tc>
                <a:tc>
                  <a:txBody>
                    <a:bodyPr/>
                    <a:lstStyle/>
                    <a:p>
                      <a:pPr algn="ctr"/>
                      <a:r>
                        <a:rPr kumimoji="1" lang="ja-JP" altLang="en-US" dirty="0" smtClean="0"/>
                        <a:t>阻害要因</a:t>
                      </a:r>
                      <a:endParaRPr kumimoji="1" lang="ja-JP" altLang="en-US" dirty="0"/>
                    </a:p>
                  </a:txBody>
                  <a:tcPr/>
                </a:tc>
              </a:tr>
              <a:tr h="5165995">
                <a:tc>
                  <a:txBody>
                    <a:bodyPr/>
                    <a:lstStyle/>
                    <a:p>
                      <a:r>
                        <a:rPr kumimoji="1" lang="ja-JP" altLang="en-US" sz="2000" b="1" dirty="0" smtClean="0">
                          <a:solidFill>
                            <a:srgbClr val="C00000"/>
                          </a:solidFill>
                        </a:rPr>
                        <a:t>（個人）</a:t>
                      </a:r>
                      <a:endParaRPr kumimoji="1" lang="en-US" altLang="ja-JP" sz="2000" b="1" dirty="0" smtClean="0">
                        <a:solidFill>
                          <a:srgbClr val="C00000"/>
                        </a:solidFill>
                      </a:endParaRPr>
                    </a:p>
                    <a:p>
                      <a:r>
                        <a:rPr kumimoji="1" lang="ja-JP" altLang="en-US" sz="2000" b="1" dirty="0" smtClean="0"/>
                        <a:t>・卒業後の職業関連専門職の学習経験</a:t>
                      </a:r>
                      <a:endParaRPr kumimoji="1" lang="en-US" altLang="ja-JP" sz="2000" b="1" dirty="0" smtClean="0"/>
                    </a:p>
                    <a:p>
                      <a:r>
                        <a:rPr kumimoji="1" lang="ja-JP" altLang="en-US" sz="2000" b="1" dirty="0" smtClean="0"/>
                        <a:t>・勤務経歴</a:t>
                      </a:r>
                      <a:endParaRPr kumimoji="1" lang="en-US" altLang="ja-JP" sz="2000" b="1" dirty="0" smtClean="0"/>
                    </a:p>
                    <a:p>
                      <a:r>
                        <a:rPr kumimoji="1" lang="ja-JP" altLang="en-US" sz="2000" b="1" dirty="0" smtClean="0"/>
                        <a:t>・卒業後の連携学習時間</a:t>
                      </a:r>
                      <a:endParaRPr kumimoji="1" lang="en-US" altLang="ja-JP" sz="2000" b="1" dirty="0" smtClean="0"/>
                    </a:p>
                    <a:p>
                      <a:r>
                        <a:rPr kumimoji="1" lang="ja-JP" altLang="en-US" sz="2000" b="1" dirty="0" smtClean="0"/>
                        <a:t>・独自性</a:t>
                      </a:r>
                      <a:endParaRPr kumimoji="1" lang="en-US" altLang="ja-JP" sz="2000" b="1" dirty="0" smtClean="0"/>
                    </a:p>
                    <a:p>
                      <a:r>
                        <a:rPr kumimoji="1" lang="ja-JP" altLang="en-US" sz="2000" b="1" dirty="0" smtClean="0">
                          <a:solidFill>
                            <a:srgbClr val="C00000"/>
                          </a:solidFill>
                        </a:rPr>
                        <a:t>（対クライエント・家族関係）</a:t>
                      </a:r>
                      <a:endParaRPr kumimoji="1" lang="en-US" altLang="ja-JP" sz="2000" b="1" dirty="0" smtClean="0">
                        <a:solidFill>
                          <a:srgbClr val="C00000"/>
                        </a:solidFill>
                      </a:endParaRPr>
                    </a:p>
                    <a:p>
                      <a:r>
                        <a:rPr kumimoji="1" lang="ja-JP" altLang="en-US" sz="2000" b="1" dirty="0" smtClean="0">
                          <a:solidFill>
                            <a:schemeClr val="tx1"/>
                          </a:solidFill>
                        </a:rPr>
                        <a:t>・クライエントの自己決定の尊重</a:t>
                      </a:r>
                      <a:endParaRPr kumimoji="1" lang="en-US" altLang="ja-JP" sz="2000" b="1" dirty="0" smtClean="0">
                        <a:solidFill>
                          <a:schemeClr val="tx1"/>
                        </a:solidFill>
                      </a:endParaRPr>
                    </a:p>
                    <a:p>
                      <a:r>
                        <a:rPr kumimoji="1" lang="ja-JP" altLang="en-US" sz="2000" b="1" dirty="0" smtClean="0">
                          <a:solidFill>
                            <a:schemeClr val="tx1"/>
                          </a:solidFill>
                        </a:rPr>
                        <a:t>・クライエントの担当数</a:t>
                      </a:r>
                      <a:endParaRPr kumimoji="1" lang="en-US" altLang="ja-JP"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b="1" dirty="0" smtClean="0">
                          <a:solidFill>
                            <a:srgbClr val="C00000"/>
                          </a:solidFill>
                        </a:rPr>
                        <a:t>（他職種との協働）</a:t>
                      </a:r>
                      <a:endParaRPr kumimoji="1" lang="en-US" altLang="ja-JP" sz="2000" b="1" dirty="0" smtClean="0">
                        <a:solidFill>
                          <a:srgbClr val="C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b="1" dirty="0" smtClean="0">
                          <a:solidFill>
                            <a:schemeClr val="tx1"/>
                          </a:solidFill>
                        </a:rPr>
                        <a:t>・互いの職務の専門性の理解</a:t>
                      </a:r>
                      <a:endParaRPr kumimoji="1" lang="en-US" altLang="ja-JP"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b="1" dirty="0" smtClean="0">
                          <a:solidFill>
                            <a:schemeClr val="tx1"/>
                          </a:solidFill>
                        </a:rPr>
                        <a:t>・信頼関係に基づく相互尊重</a:t>
                      </a:r>
                      <a:endParaRPr kumimoji="1" lang="en-US" altLang="ja-JP"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b="1" dirty="0" smtClean="0">
                          <a:solidFill>
                            <a:schemeClr val="tx1"/>
                          </a:solidFill>
                        </a:rPr>
                        <a:t>・同等の時間の投資</a:t>
                      </a:r>
                      <a:endParaRPr kumimoji="1" lang="en-US" altLang="ja-JP"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b="1" dirty="0" smtClean="0">
                          <a:solidFill>
                            <a:schemeClr val="tx1"/>
                          </a:solidFill>
                        </a:rPr>
                        <a:t>・指導的立場の譲り合い</a:t>
                      </a:r>
                      <a:endParaRPr kumimoji="1" lang="en-US" altLang="ja-JP"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b="1" dirty="0" smtClean="0">
                          <a:solidFill>
                            <a:schemeClr val="tx1"/>
                          </a:solidFill>
                        </a:rPr>
                        <a:t>・問題の予測能力</a:t>
                      </a:r>
                      <a:endParaRPr kumimoji="1" lang="en-US" altLang="ja-JP" sz="2000" b="1" dirty="0" smtClean="0">
                        <a:solidFill>
                          <a:schemeClr val="tx1"/>
                        </a:solidFill>
                      </a:endParaRPr>
                    </a:p>
                    <a:p>
                      <a:endParaRPr kumimoji="1" lang="en-US" altLang="ja-JP" sz="2000" b="1" dirty="0" smtClean="0">
                        <a:solidFill>
                          <a:schemeClr val="tx1"/>
                        </a:solidFill>
                      </a:endParaRPr>
                    </a:p>
                  </a:txBody>
                  <a:tcPr/>
                </a:tc>
                <a:tc>
                  <a:txBody>
                    <a:bodyPr/>
                    <a:lstStyle/>
                    <a:p>
                      <a:r>
                        <a:rPr kumimoji="1" lang="ja-JP" altLang="en-US" sz="2000" b="1" dirty="0" smtClean="0">
                          <a:solidFill>
                            <a:srgbClr val="C00000"/>
                          </a:solidFill>
                        </a:rPr>
                        <a:t>（対クライエント・家族関係）</a:t>
                      </a:r>
                      <a:endParaRPr kumimoji="1" lang="en-US" altLang="ja-JP" sz="2000" b="1" dirty="0" smtClean="0">
                        <a:solidFill>
                          <a:srgbClr val="C00000"/>
                        </a:solidFill>
                      </a:endParaRPr>
                    </a:p>
                    <a:p>
                      <a:r>
                        <a:rPr kumimoji="1" lang="ja-JP" altLang="en-US" sz="2000" b="1" dirty="0" smtClean="0">
                          <a:solidFill>
                            <a:schemeClr val="tx1"/>
                          </a:solidFill>
                        </a:rPr>
                        <a:t>・クライエントの主体性と自己決定の無視</a:t>
                      </a:r>
                      <a:endParaRPr kumimoji="1" lang="en-US" altLang="ja-JP" sz="2000" b="1" dirty="0" smtClean="0">
                        <a:solidFill>
                          <a:schemeClr val="tx1"/>
                        </a:solidFill>
                      </a:endParaRPr>
                    </a:p>
                    <a:p>
                      <a:r>
                        <a:rPr kumimoji="1" lang="ja-JP" altLang="en-US" sz="2000" b="1" dirty="0" smtClean="0">
                          <a:solidFill>
                            <a:srgbClr val="C00000"/>
                          </a:solidFill>
                        </a:rPr>
                        <a:t>（他職種との協働）</a:t>
                      </a:r>
                      <a:endParaRPr kumimoji="1" lang="en-US" altLang="ja-JP" sz="2000" b="1" dirty="0" smtClean="0">
                        <a:solidFill>
                          <a:srgbClr val="C00000"/>
                        </a:solidFill>
                      </a:endParaRPr>
                    </a:p>
                    <a:p>
                      <a:r>
                        <a:rPr kumimoji="1" lang="ja-JP" altLang="en-US" sz="2000" b="1" dirty="0" smtClean="0">
                          <a:solidFill>
                            <a:schemeClr val="tx1"/>
                          </a:solidFill>
                        </a:rPr>
                        <a:t>・互いの専門性に関する知識の欠如</a:t>
                      </a:r>
                      <a:endParaRPr kumimoji="1" lang="en-US" altLang="ja-JP" sz="2000" b="1" dirty="0" smtClean="0">
                        <a:solidFill>
                          <a:schemeClr val="tx1"/>
                        </a:solidFill>
                      </a:endParaRPr>
                    </a:p>
                    <a:p>
                      <a:r>
                        <a:rPr kumimoji="1" lang="ja-JP" altLang="en-US" sz="2000" b="1" dirty="0" smtClean="0">
                          <a:solidFill>
                            <a:schemeClr val="tx1"/>
                          </a:solidFill>
                        </a:rPr>
                        <a:t>・役割の曖昧さ　縄張り争い</a:t>
                      </a:r>
                      <a:endParaRPr kumimoji="1" lang="en-US" altLang="ja-JP" sz="2000" b="1" dirty="0" smtClean="0">
                        <a:solidFill>
                          <a:schemeClr val="tx1"/>
                        </a:solidFill>
                      </a:endParaRPr>
                    </a:p>
                    <a:p>
                      <a:r>
                        <a:rPr kumimoji="1" lang="ja-JP" altLang="en-US" sz="2000" b="1" dirty="0" smtClean="0">
                          <a:solidFill>
                            <a:schemeClr val="tx1"/>
                          </a:solidFill>
                        </a:rPr>
                        <a:t>・価値観、理念、方法論の対立</a:t>
                      </a:r>
                      <a:endParaRPr kumimoji="1" lang="en-US" altLang="ja-JP" sz="2000" b="1" dirty="0" smtClean="0">
                        <a:solidFill>
                          <a:schemeClr val="tx1"/>
                        </a:solidFill>
                      </a:endParaRPr>
                    </a:p>
                    <a:p>
                      <a:r>
                        <a:rPr kumimoji="1" lang="ja-JP" altLang="en-US" sz="2000" b="1" dirty="0" smtClean="0">
                          <a:solidFill>
                            <a:schemeClr val="tx1"/>
                          </a:solidFill>
                        </a:rPr>
                        <a:t>・信頼、コミュニケーション、意欲の欠如</a:t>
                      </a:r>
                      <a:endParaRPr kumimoji="1" lang="en-US" altLang="ja-JP" sz="2000" b="1" dirty="0" smtClean="0">
                        <a:solidFill>
                          <a:schemeClr val="tx1"/>
                        </a:solidFill>
                      </a:endParaRPr>
                    </a:p>
                    <a:p>
                      <a:r>
                        <a:rPr kumimoji="1" lang="ja-JP" altLang="en-US" sz="2000" b="1" dirty="0" smtClean="0">
                          <a:solidFill>
                            <a:schemeClr val="tx1"/>
                          </a:solidFill>
                        </a:rPr>
                        <a:t>・不均等な理から関係の違い</a:t>
                      </a:r>
                      <a:endParaRPr kumimoji="1" lang="en-US" altLang="ja-JP" sz="2000" b="1" dirty="0" smtClean="0">
                        <a:solidFill>
                          <a:schemeClr val="tx1"/>
                        </a:solidFill>
                      </a:endParaRPr>
                    </a:p>
                    <a:p>
                      <a:r>
                        <a:rPr kumimoji="1" lang="ja-JP" altLang="en-US" sz="2000" b="1" dirty="0" smtClean="0">
                          <a:solidFill>
                            <a:schemeClr val="tx1"/>
                          </a:solidFill>
                        </a:rPr>
                        <a:t>・事前の準備不足</a:t>
                      </a:r>
                      <a:endParaRPr kumimoji="1" lang="en-US" altLang="ja-JP" sz="2000" b="1" dirty="0" smtClean="0">
                        <a:solidFill>
                          <a:schemeClr val="tx1"/>
                        </a:solidFill>
                      </a:endParaRPr>
                    </a:p>
                  </a:txBody>
                  <a:tcPr/>
                </a:tc>
              </a:tr>
            </a:tbl>
          </a:graphicData>
        </a:graphic>
      </p:graphicFrame>
      <p:sp>
        <p:nvSpPr>
          <p:cNvPr id="5" name="正方形/長方形 4"/>
          <p:cNvSpPr/>
          <p:nvPr/>
        </p:nvSpPr>
        <p:spPr>
          <a:xfrm>
            <a:off x="6382512" y="6090219"/>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lang="en-US" altLang="ja-JP" sz="1200" dirty="0"/>
              <a:t>4</a:t>
            </a:r>
            <a:endParaRPr kumimoji="1" lang="ja-JP" altLang="en-US" sz="1200" dirty="0"/>
          </a:p>
        </p:txBody>
      </p:sp>
      <p:sp>
        <p:nvSpPr>
          <p:cNvPr id="2" name="スライド番号プレースホルダー 1"/>
          <p:cNvSpPr>
            <a:spLocks noGrp="1"/>
          </p:cNvSpPr>
          <p:nvPr>
            <p:ph type="sldNum" sz="quarter" idx="12"/>
          </p:nvPr>
        </p:nvSpPr>
        <p:spPr/>
        <p:txBody>
          <a:bodyPr/>
          <a:lstStyle/>
          <a:p>
            <a:fld id="{6CF0F346-9069-4C1C-BB5F-8AF5DD4CD6EE}" type="slidenum">
              <a:rPr kumimoji="1" lang="ja-JP" altLang="en-US" smtClean="0"/>
              <a:t>17</a:t>
            </a:fld>
            <a:endParaRPr kumimoji="1" lang="ja-JP" altLang="en-US"/>
          </a:p>
        </p:txBody>
      </p:sp>
    </p:spTree>
    <p:extLst>
      <p:ext uri="{BB962C8B-B14F-4D97-AF65-F5344CB8AC3E}">
        <p14:creationId xmlns:p14="http://schemas.microsoft.com/office/powerpoint/2010/main" val="13920623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0" y="141668"/>
            <a:ext cx="9144000" cy="6716332"/>
          </a:xfrm>
        </p:spPr>
        <p:txBody>
          <a:bodyPr/>
          <a:lstStyle/>
          <a:p>
            <a:pPr marL="0" indent="0">
              <a:buNone/>
            </a:pPr>
            <a:r>
              <a:rPr kumimoji="1" lang="ja-JP" altLang="en-US" dirty="0" smtClean="0"/>
              <a:t>組織レベル</a:t>
            </a: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smtClean="0"/>
          </a:p>
          <a:p>
            <a:pPr marL="0" indent="0">
              <a:buNone/>
            </a:pPr>
            <a:r>
              <a:rPr lang="ja-JP" altLang="en-US" dirty="0" smtClean="0"/>
              <a:t>環境レベル</a:t>
            </a:r>
            <a:endParaRPr lang="en-US" altLang="ja-JP" dirty="0" smtClean="0"/>
          </a:p>
          <a:p>
            <a:pPr marL="0" indent="0">
              <a:buNone/>
            </a:pPr>
            <a:endParaRPr kumimoji="1" lang="en-US" altLang="ja-JP" dirty="0" smtClean="0"/>
          </a:p>
          <a:p>
            <a:pPr marL="0" indent="0">
              <a:buNone/>
            </a:pP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516717761"/>
              </p:ext>
            </p:extLst>
          </p:nvPr>
        </p:nvGraphicFramePr>
        <p:xfrm>
          <a:off x="-3" y="830329"/>
          <a:ext cx="9144003" cy="3382981"/>
        </p:xfrm>
        <a:graphic>
          <a:graphicData uri="http://schemas.openxmlformats.org/drawingml/2006/table">
            <a:tbl>
              <a:tblPr firstRow="1">
                <a:tableStyleId>{9D7B26C5-4107-4FEC-AEDC-1716B250A1EF}</a:tableStyleId>
              </a:tblPr>
              <a:tblGrid>
                <a:gridCol w="4383078"/>
                <a:gridCol w="4760925"/>
              </a:tblGrid>
              <a:tr h="427324">
                <a:tc>
                  <a:txBody>
                    <a:bodyPr/>
                    <a:lstStyle/>
                    <a:p>
                      <a:pPr algn="ctr"/>
                      <a:r>
                        <a:rPr kumimoji="1" lang="ja-JP" altLang="en-US" dirty="0" smtClean="0"/>
                        <a:t>促進要因</a:t>
                      </a:r>
                      <a:endParaRPr kumimoji="1" lang="ja-JP" altLang="en-US" dirty="0"/>
                    </a:p>
                  </a:txBody>
                  <a:tcPr/>
                </a:tc>
                <a:tc>
                  <a:txBody>
                    <a:bodyPr/>
                    <a:lstStyle/>
                    <a:p>
                      <a:pPr algn="ctr"/>
                      <a:r>
                        <a:rPr kumimoji="1" lang="ja-JP" altLang="en-US" dirty="0" smtClean="0"/>
                        <a:t>阻害要因</a:t>
                      </a:r>
                      <a:endParaRPr kumimoji="1" lang="ja-JP" altLang="en-US" dirty="0"/>
                    </a:p>
                  </a:txBody>
                  <a:tcPr/>
                </a:tc>
              </a:tr>
              <a:tr h="2955657">
                <a:tc>
                  <a:txBody>
                    <a:bodyPr/>
                    <a:lstStyle/>
                    <a:p>
                      <a:r>
                        <a:rPr kumimoji="1" lang="ja-JP" altLang="en-US" sz="2000" b="1" dirty="0" smtClean="0"/>
                        <a:t>・協働を促す職場の構造や理念</a:t>
                      </a:r>
                      <a:endParaRPr kumimoji="1" lang="en-US" altLang="ja-JP" sz="2000" b="1" dirty="0" smtClean="0"/>
                    </a:p>
                    <a:p>
                      <a:r>
                        <a:rPr kumimoji="1" lang="ja-JP" altLang="en-US" sz="2000" b="1" dirty="0" smtClean="0"/>
                        <a:t>・管理者の協働に対する理解・支援</a:t>
                      </a:r>
                      <a:endParaRPr kumimoji="1" lang="en-US" altLang="ja-JP" sz="2000" b="1" dirty="0" smtClean="0"/>
                    </a:p>
                    <a:p>
                      <a:r>
                        <a:rPr kumimoji="1" lang="ja-JP" altLang="en-US" sz="2000" b="1" dirty="0" smtClean="0"/>
                        <a:t>・協働作業に対する時間、支出、労力の投資</a:t>
                      </a:r>
                      <a:endParaRPr kumimoji="1" lang="en-US" altLang="ja-JP" sz="2000" b="1" dirty="0" smtClean="0"/>
                    </a:p>
                    <a:p>
                      <a:r>
                        <a:rPr kumimoji="1" lang="ja-JP" altLang="en-US" sz="2000" b="1" dirty="0" smtClean="0"/>
                        <a:t>・情報共有</a:t>
                      </a:r>
                      <a:endParaRPr kumimoji="1" lang="en-US" altLang="ja-JP" sz="2000" b="1" dirty="0" smtClean="0"/>
                    </a:p>
                    <a:p>
                      <a:r>
                        <a:rPr kumimoji="1" lang="ja-JP" altLang="en-US" sz="2000" b="1" dirty="0" smtClean="0"/>
                        <a:t>・業務協力</a:t>
                      </a:r>
                      <a:endParaRPr kumimoji="1" lang="en-US" altLang="ja-JP" sz="2000" b="1" dirty="0" smtClean="0"/>
                    </a:p>
                    <a:p>
                      <a:r>
                        <a:rPr kumimoji="1" lang="ja-JP" altLang="en-US" sz="2000" b="1" dirty="0" smtClean="0"/>
                        <a:t>・関係職種の交流</a:t>
                      </a:r>
                      <a:endParaRPr kumimoji="1" lang="en-US" altLang="ja-JP" sz="2000" b="1" dirty="0" smtClean="0"/>
                    </a:p>
                    <a:p>
                      <a:r>
                        <a:rPr kumimoji="1" lang="ja-JP" altLang="en-US" sz="2000" b="1" dirty="0" smtClean="0"/>
                        <a:t>・連携業務の処理と管理</a:t>
                      </a:r>
                      <a:endParaRPr kumimoji="1" lang="en-US" altLang="ja-JP" sz="2000" b="1" dirty="0" smtClean="0"/>
                    </a:p>
                  </a:txBody>
                  <a:tcPr/>
                </a:tc>
                <a:tc>
                  <a:txBody>
                    <a:bodyPr/>
                    <a:lstStyle/>
                    <a:p>
                      <a:r>
                        <a:rPr kumimoji="1" lang="ja-JP" altLang="en-US" sz="2000" b="1" dirty="0" smtClean="0"/>
                        <a:t>・サービス供給に関する硬直した管理体制</a:t>
                      </a:r>
                      <a:endParaRPr kumimoji="1" lang="en-US" altLang="ja-JP" sz="2000" b="1" dirty="0" smtClean="0"/>
                    </a:p>
                    <a:p>
                      <a:r>
                        <a:rPr kumimoji="1" lang="ja-JP" altLang="en-US" sz="2000" b="1" dirty="0" smtClean="0"/>
                        <a:t>・職能団体の硬直した規則</a:t>
                      </a:r>
                      <a:endParaRPr kumimoji="1" lang="en-US" altLang="ja-JP" sz="2000" b="1" dirty="0" smtClean="0"/>
                    </a:p>
                    <a:p>
                      <a:r>
                        <a:rPr kumimoji="1" lang="ja-JP" altLang="en-US" sz="2000" b="1" dirty="0" smtClean="0"/>
                        <a:t>・クライエントに対する説明責任の欠如</a:t>
                      </a:r>
                      <a:endParaRPr kumimoji="1" lang="en-US" altLang="ja-JP" sz="2000" b="1" dirty="0" smtClean="0"/>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373256657"/>
              </p:ext>
            </p:extLst>
          </p:nvPr>
        </p:nvGraphicFramePr>
        <p:xfrm>
          <a:off x="90150" y="4812178"/>
          <a:ext cx="9053850" cy="1446955"/>
        </p:xfrm>
        <a:graphic>
          <a:graphicData uri="http://schemas.openxmlformats.org/drawingml/2006/table">
            <a:tbl>
              <a:tblPr firstRow="1">
                <a:tableStyleId>{9D7B26C5-4107-4FEC-AEDC-1716B250A1EF}</a:tableStyleId>
              </a:tblPr>
              <a:tblGrid>
                <a:gridCol w="4526925"/>
                <a:gridCol w="4526925"/>
              </a:tblGrid>
              <a:tr h="528484">
                <a:tc>
                  <a:txBody>
                    <a:bodyPr/>
                    <a:lstStyle/>
                    <a:p>
                      <a:pPr algn="ctr"/>
                      <a:r>
                        <a:rPr kumimoji="1" lang="ja-JP" altLang="en-US" dirty="0" smtClean="0"/>
                        <a:t>促進要因</a:t>
                      </a:r>
                      <a:endParaRPr kumimoji="1" lang="ja-JP" altLang="en-US" dirty="0"/>
                    </a:p>
                  </a:txBody>
                  <a:tcPr/>
                </a:tc>
                <a:tc>
                  <a:txBody>
                    <a:bodyPr/>
                    <a:lstStyle/>
                    <a:p>
                      <a:pPr algn="ctr"/>
                      <a:r>
                        <a:rPr kumimoji="1" lang="ja-JP" altLang="en-US" dirty="0" smtClean="0"/>
                        <a:t>阻害要因</a:t>
                      </a:r>
                      <a:endParaRPr kumimoji="1" lang="ja-JP" altLang="en-US" dirty="0"/>
                    </a:p>
                  </a:txBody>
                  <a:tcPr/>
                </a:tc>
              </a:tr>
              <a:tr h="918471">
                <a:tc>
                  <a:txBody>
                    <a:bodyPr/>
                    <a:lstStyle/>
                    <a:p>
                      <a:r>
                        <a:rPr kumimoji="1" lang="ja-JP" altLang="en-US" b="1" dirty="0" smtClean="0"/>
                        <a:t>・アクセスしやすい治療・援助の場の提供</a:t>
                      </a:r>
                      <a:endParaRPr kumimoji="1" lang="en-US" altLang="ja-JP" b="1" dirty="0" smtClean="0"/>
                    </a:p>
                    <a:p>
                      <a:r>
                        <a:rPr kumimoji="1" lang="ja-JP" altLang="en-US" b="1" dirty="0" smtClean="0"/>
                        <a:t>・協働を促進する諸政策・社会状況</a:t>
                      </a:r>
                      <a:endParaRPr kumimoji="1" lang="ja-JP" altLang="en-US" b="1" dirty="0"/>
                    </a:p>
                  </a:txBody>
                  <a:tcPr/>
                </a:tc>
                <a:tc>
                  <a:txBody>
                    <a:bodyPr/>
                    <a:lstStyle/>
                    <a:p>
                      <a:r>
                        <a:rPr kumimoji="1" lang="ja-JP" altLang="en-US" b="1" dirty="0" smtClean="0"/>
                        <a:t>・縦割り行政</a:t>
                      </a:r>
                      <a:endParaRPr kumimoji="1" lang="en-US" altLang="ja-JP" b="1" dirty="0" smtClean="0"/>
                    </a:p>
                    <a:p>
                      <a:r>
                        <a:rPr kumimoji="1" lang="ja-JP" altLang="en-US" b="1" dirty="0" smtClean="0"/>
                        <a:t>・診療報酬制度</a:t>
                      </a:r>
                      <a:endParaRPr kumimoji="1" lang="ja-JP" altLang="en-US" b="1" dirty="0"/>
                    </a:p>
                  </a:txBody>
                  <a:tcPr/>
                </a:tc>
              </a:tr>
            </a:tbl>
          </a:graphicData>
        </a:graphic>
      </p:graphicFrame>
      <p:sp>
        <p:nvSpPr>
          <p:cNvPr id="6" name="正方形/長方形 5"/>
          <p:cNvSpPr/>
          <p:nvPr/>
        </p:nvSpPr>
        <p:spPr>
          <a:xfrm>
            <a:off x="6343876" y="6444567"/>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lang="en-US" altLang="ja-JP" sz="1200" dirty="0"/>
              <a:t>4</a:t>
            </a:r>
            <a:endParaRPr kumimoji="1" lang="ja-JP" altLang="en-US" sz="1200" dirty="0"/>
          </a:p>
        </p:txBody>
      </p:sp>
      <p:sp>
        <p:nvSpPr>
          <p:cNvPr id="2" name="スライド番号プレースホルダー 1"/>
          <p:cNvSpPr>
            <a:spLocks noGrp="1"/>
          </p:cNvSpPr>
          <p:nvPr>
            <p:ph type="sldNum" sz="quarter" idx="12"/>
          </p:nvPr>
        </p:nvSpPr>
        <p:spPr/>
        <p:txBody>
          <a:bodyPr/>
          <a:lstStyle/>
          <a:p>
            <a:fld id="{6CF0F346-9069-4C1C-BB5F-8AF5DD4CD6EE}" type="slidenum">
              <a:rPr kumimoji="1" lang="ja-JP" altLang="en-US" smtClean="0"/>
              <a:t>18</a:t>
            </a:fld>
            <a:endParaRPr kumimoji="1" lang="ja-JP" altLang="en-US"/>
          </a:p>
        </p:txBody>
      </p:sp>
    </p:spTree>
    <p:extLst>
      <p:ext uri="{BB962C8B-B14F-4D97-AF65-F5344CB8AC3E}">
        <p14:creationId xmlns:p14="http://schemas.microsoft.com/office/powerpoint/2010/main" val="32877884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7545"/>
            <a:ext cx="9144000" cy="730719"/>
          </a:xfrm>
        </p:spPr>
        <p:txBody>
          <a:bodyPr>
            <a:normAutofit fontScale="90000"/>
          </a:bodyPr>
          <a:lstStyle/>
          <a:p>
            <a:r>
              <a:rPr lang="ja-JP" altLang="en-US" sz="3600" dirty="0" smtClean="0"/>
              <a:t>状態安定・多職種の安心感の確保ための</a:t>
            </a:r>
            <a:r>
              <a:rPr lang="en-US" altLang="ja-JP" sz="3600" dirty="0" smtClean="0"/>
              <a:t/>
            </a:r>
            <a:br>
              <a:rPr lang="en-US" altLang="ja-JP" sz="3600" dirty="0" smtClean="0"/>
            </a:br>
            <a:r>
              <a:rPr lang="ja-JP" altLang="en-US" sz="3600" dirty="0" smtClean="0"/>
              <a:t>在宅移行期の</a:t>
            </a:r>
            <a:r>
              <a:rPr lang="ja-JP" altLang="en-US" sz="3600" dirty="0" err="1" smtClean="0"/>
              <a:t>看看</a:t>
            </a:r>
            <a:r>
              <a:rPr lang="ja-JP" altLang="en-US" sz="3600" dirty="0" smtClean="0"/>
              <a:t>連携過程の共有への支援</a:t>
            </a:r>
            <a:endParaRPr kumimoji="1" lang="ja-JP" altLang="en-US" sz="3600"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2376824004"/>
              </p:ext>
            </p:extLst>
          </p:nvPr>
        </p:nvGraphicFramePr>
        <p:xfrm>
          <a:off x="83979" y="1033113"/>
          <a:ext cx="8937625" cy="5200262"/>
        </p:xfrm>
        <a:graphic>
          <a:graphicData uri="http://schemas.openxmlformats.org/drawingml/2006/table">
            <a:tbl>
              <a:tblPr firstRow="1">
                <a:tableStyleId>{9D7B26C5-4107-4FEC-AEDC-1716B250A1EF}</a:tableStyleId>
              </a:tblPr>
              <a:tblGrid>
                <a:gridCol w="8937625"/>
              </a:tblGrid>
              <a:tr h="944402">
                <a:tc>
                  <a:txBody>
                    <a:bodyPr/>
                    <a:lstStyle/>
                    <a:p>
                      <a:endParaRPr kumimoji="1" lang="en-US" altLang="ja-JP" dirty="0" smtClean="0"/>
                    </a:p>
                    <a:p>
                      <a:endParaRPr kumimoji="1" lang="ja-JP" altLang="en-US" dirty="0"/>
                    </a:p>
                  </a:txBody>
                  <a:tcPr/>
                </a:tc>
              </a:tr>
              <a:tr h="1146900">
                <a:tc>
                  <a:txBody>
                    <a:bodyPr/>
                    <a:lstStyle/>
                    <a:p>
                      <a:endParaRPr kumimoji="1" lang="en-US" altLang="ja-JP" dirty="0" smtClean="0"/>
                    </a:p>
                    <a:p>
                      <a:endParaRPr kumimoji="1" lang="en-US" altLang="ja-JP" dirty="0" smtClean="0"/>
                    </a:p>
                    <a:p>
                      <a:endParaRPr kumimoji="1" lang="en-US" altLang="ja-JP" dirty="0" smtClean="0"/>
                    </a:p>
                    <a:p>
                      <a:r>
                        <a:rPr kumimoji="1" lang="ja-JP" altLang="en-US" sz="1400" b="1" dirty="0" smtClean="0"/>
                        <a:t>生じる困難</a:t>
                      </a:r>
                      <a:endParaRPr kumimoji="1" lang="ja-JP" altLang="en-US" sz="1400" b="1" dirty="0"/>
                    </a:p>
                  </a:txBody>
                  <a:tcPr/>
                </a:tc>
              </a:tr>
              <a:tr h="2892206">
                <a:tc>
                  <a:txBody>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en-US" altLang="ja-JP" sz="1400" b="1" dirty="0" smtClean="0"/>
                    </a:p>
                    <a:p>
                      <a:endParaRPr kumimoji="1" lang="ja-JP" altLang="en-US" sz="1400" b="1" dirty="0"/>
                    </a:p>
                  </a:txBody>
                  <a:tcPr/>
                </a:tc>
              </a:tr>
            </a:tbl>
          </a:graphicData>
        </a:graphic>
      </p:graphicFrame>
      <p:sp>
        <p:nvSpPr>
          <p:cNvPr id="7" name="右矢印 6"/>
          <p:cNvSpPr/>
          <p:nvPr/>
        </p:nvSpPr>
        <p:spPr>
          <a:xfrm>
            <a:off x="115888" y="1146175"/>
            <a:ext cx="978816" cy="772777"/>
          </a:xfrm>
          <a:prstGeom prst="rightArrow">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在宅</a:t>
            </a:r>
            <a:endParaRPr kumimoji="1" lang="ja-JP" altLang="en-US" b="1" dirty="0"/>
          </a:p>
        </p:txBody>
      </p:sp>
      <p:sp>
        <p:nvSpPr>
          <p:cNvPr id="8" name="正方形/長方形 7"/>
          <p:cNvSpPr/>
          <p:nvPr/>
        </p:nvSpPr>
        <p:spPr>
          <a:xfrm>
            <a:off x="1159099" y="1146175"/>
            <a:ext cx="1081825" cy="734140"/>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支援の対象者</a:t>
            </a:r>
            <a:endParaRPr kumimoji="1" lang="ja-JP" altLang="en-US" dirty="0"/>
          </a:p>
        </p:txBody>
      </p:sp>
      <p:sp>
        <p:nvSpPr>
          <p:cNvPr id="9" name="右矢印 8"/>
          <p:cNvSpPr/>
          <p:nvPr/>
        </p:nvSpPr>
        <p:spPr>
          <a:xfrm>
            <a:off x="2472743" y="1088219"/>
            <a:ext cx="5587376" cy="888687"/>
          </a:xfrm>
          <a:prstGeom prst="rightArrow">
            <a:avLst/>
          </a:prstGeom>
          <a:ln w="38100"/>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b="1" dirty="0" smtClean="0"/>
              <a:t>入院　　　　　　　　　　（病院）　　　　　　　　　　　退院</a:t>
            </a:r>
            <a:endParaRPr kumimoji="1" lang="ja-JP" altLang="en-US" b="1" dirty="0"/>
          </a:p>
        </p:txBody>
      </p:sp>
      <p:sp>
        <p:nvSpPr>
          <p:cNvPr id="10" name="右矢印 9"/>
          <p:cNvSpPr/>
          <p:nvPr/>
        </p:nvSpPr>
        <p:spPr>
          <a:xfrm>
            <a:off x="8067408" y="1126856"/>
            <a:ext cx="978816" cy="772777"/>
          </a:xfrm>
          <a:prstGeom prst="rightArrow">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在宅</a:t>
            </a:r>
            <a:endParaRPr kumimoji="1" lang="ja-JP" altLang="en-US" b="1" dirty="0"/>
          </a:p>
        </p:txBody>
      </p:sp>
      <p:sp>
        <p:nvSpPr>
          <p:cNvPr id="12" name="角丸四角形 11"/>
          <p:cNvSpPr/>
          <p:nvPr/>
        </p:nvSpPr>
        <p:spPr>
          <a:xfrm>
            <a:off x="1724695" y="2044151"/>
            <a:ext cx="2228045" cy="1320086"/>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13" name="角丸四角形 12"/>
          <p:cNvSpPr/>
          <p:nvPr/>
        </p:nvSpPr>
        <p:spPr>
          <a:xfrm>
            <a:off x="4080456" y="2036791"/>
            <a:ext cx="2228045" cy="1320086"/>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4" name="角丸四角形 13"/>
          <p:cNvSpPr/>
          <p:nvPr/>
        </p:nvSpPr>
        <p:spPr>
          <a:xfrm>
            <a:off x="6385774" y="2036791"/>
            <a:ext cx="2635830" cy="1320086"/>
          </a:xfrm>
          <a:prstGeom prst="round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5" name="正方形/長方形 14"/>
          <p:cNvSpPr/>
          <p:nvPr/>
        </p:nvSpPr>
        <p:spPr>
          <a:xfrm>
            <a:off x="1860996" y="2992304"/>
            <a:ext cx="2021983" cy="52514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b="1" dirty="0" smtClean="0"/>
              <a:t>退院の見通しがわからない</a:t>
            </a:r>
            <a:endParaRPr kumimoji="1" lang="ja-JP" altLang="en-US" sz="1200" b="1" dirty="0"/>
          </a:p>
        </p:txBody>
      </p:sp>
      <p:sp>
        <p:nvSpPr>
          <p:cNvPr id="16" name="正方形/長方形 15"/>
          <p:cNvSpPr/>
          <p:nvPr/>
        </p:nvSpPr>
        <p:spPr>
          <a:xfrm>
            <a:off x="4080456" y="2887124"/>
            <a:ext cx="2305317" cy="52514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b="1" dirty="0" smtClean="0">
                <a:solidFill>
                  <a:srgbClr val="C00000"/>
                </a:solidFill>
              </a:rPr>
              <a:t>在宅に戻るイメージがわかない</a:t>
            </a:r>
            <a:endParaRPr kumimoji="1" lang="ja-JP" altLang="en-US" sz="1200" b="1" dirty="0">
              <a:solidFill>
                <a:srgbClr val="C00000"/>
              </a:solidFill>
            </a:endParaRPr>
          </a:p>
        </p:txBody>
      </p:sp>
      <p:sp>
        <p:nvSpPr>
          <p:cNvPr id="17" name="正方形/長方形 16"/>
          <p:cNvSpPr/>
          <p:nvPr/>
        </p:nvSpPr>
        <p:spPr>
          <a:xfrm>
            <a:off x="6637149" y="2954890"/>
            <a:ext cx="2305317" cy="52514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b="1" dirty="0" smtClean="0">
                <a:solidFill>
                  <a:srgbClr val="C00000"/>
                </a:solidFill>
              </a:rPr>
              <a:t>在宅へ円滑に移行できない</a:t>
            </a:r>
            <a:endParaRPr kumimoji="1" lang="ja-JP" altLang="en-US" sz="1200" b="1" dirty="0">
              <a:solidFill>
                <a:srgbClr val="C00000"/>
              </a:solidFill>
            </a:endParaRPr>
          </a:p>
        </p:txBody>
      </p:sp>
      <p:sp>
        <p:nvSpPr>
          <p:cNvPr id="19" name="線吹き出し 1 (枠付き) 18"/>
          <p:cNvSpPr/>
          <p:nvPr/>
        </p:nvSpPr>
        <p:spPr>
          <a:xfrm>
            <a:off x="115888" y="3921955"/>
            <a:ext cx="1596455" cy="1431451"/>
          </a:xfrm>
          <a:prstGeom prst="borderCallout1">
            <a:avLst>
              <a:gd name="adj1" fmla="val -322"/>
              <a:gd name="adj2" fmla="val 50205"/>
              <a:gd name="adj3" fmla="val -143829"/>
              <a:gd name="adj4" fmla="val 75413"/>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smtClean="0"/>
              <a:t>アセスメント</a:t>
            </a:r>
            <a:endParaRPr kumimoji="1" lang="en-US" altLang="ja-JP" sz="1200" b="1" dirty="0" smtClean="0"/>
          </a:p>
          <a:p>
            <a:pPr algn="ctr"/>
            <a:r>
              <a:rPr lang="ja-JP" altLang="en-US" sz="1200" dirty="0"/>
              <a:t>状況</a:t>
            </a:r>
            <a:r>
              <a:rPr lang="ja-JP" altLang="en-US" sz="1200" dirty="0" smtClean="0"/>
              <a:t>の整理</a:t>
            </a:r>
            <a:endParaRPr lang="en-US" altLang="ja-JP" sz="1200" dirty="0" smtClean="0"/>
          </a:p>
          <a:p>
            <a:pPr algn="ctr"/>
            <a:r>
              <a:rPr kumimoji="1" lang="ja-JP" altLang="en-US" sz="1200" dirty="0" smtClean="0"/>
              <a:t>在宅ケア移行</a:t>
            </a:r>
            <a:endParaRPr kumimoji="1" lang="en-US" altLang="ja-JP" sz="1200" dirty="0" smtClean="0"/>
          </a:p>
          <a:p>
            <a:pPr algn="ctr"/>
            <a:r>
              <a:rPr kumimoji="1" lang="ja-JP" altLang="en-US" sz="1200" dirty="0" smtClean="0"/>
              <a:t>支援の必要性</a:t>
            </a:r>
            <a:endParaRPr kumimoji="1" lang="ja-JP" altLang="en-US" sz="1200" dirty="0"/>
          </a:p>
        </p:txBody>
      </p:sp>
      <p:sp>
        <p:nvSpPr>
          <p:cNvPr id="20" name="正方形/長方形 19"/>
          <p:cNvSpPr/>
          <p:nvPr/>
        </p:nvSpPr>
        <p:spPr>
          <a:xfrm>
            <a:off x="1724696" y="3913588"/>
            <a:ext cx="1451384" cy="2319787"/>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smtClean="0"/>
              <a:t>アセスメント</a:t>
            </a:r>
            <a:endParaRPr kumimoji="1" lang="en-US" altLang="ja-JP" sz="1200" b="1" dirty="0" smtClean="0"/>
          </a:p>
          <a:p>
            <a:pPr algn="ctr"/>
            <a:r>
              <a:rPr lang="ja-JP" altLang="en-US" sz="1200" dirty="0" smtClean="0"/>
              <a:t>・在宅</a:t>
            </a:r>
            <a:r>
              <a:rPr lang="ja-JP" altLang="en-US" sz="1200" dirty="0"/>
              <a:t>生活</a:t>
            </a:r>
            <a:r>
              <a:rPr lang="ja-JP" altLang="en-US" sz="1200" dirty="0" smtClean="0"/>
              <a:t>へ向けた認識</a:t>
            </a:r>
            <a:endParaRPr lang="en-US" altLang="ja-JP" sz="1200" dirty="0" smtClean="0"/>
          </a:p>
          <a:p>
            <a:pPr algn="ctr"/>
            <a:r>
              <a:rPr lang="ja-JP" altLang="en-US" sz="1200" dirty="0" smtClean="0"/>
              <a:t>・家族の経済状況</a:t>
            </a:r>
            <a:endParaRPr lang="en-US" altLang="ja-JP" sz="1200" dirty="0" smtClean="0"/>
          </a:p>
          <a:p>
            <a:pPr algn="ctr"/>
            <a:r>
              <a:rPr lang="ja-JP" altLang="en-US" sz="1200" dirty="0" smtClean="0"/>
              <a:t>・地域の資源や特徴の理解</a:t>
            </a:r>
            <a:endParaRPr lang="en-US" altLang="ja-JP" sz="1200" dirty="0" smtClean="0"/>
          </a:p>
          <a:p>
            <a:pPr algn="ctr"/>
            <a:r>
              <a:rPr lang="ja-JP" altLang="en-US" sz="1200" dirty="0" smtClean="0"/>
              <a:t>・退院後予測される事象</a:t>
            </a:r>
            <a:endParaRPr lang="en-US" altLang="ja-JP" sz="1200" dirty="0"/>
          </a:p>
        </p:txBody>
      </p:sp>
      <p:sp>
        <p:nvSpPr>
          <p:cNvPr id="21" name="角丸四角形吹き出し 20"/>
          <p:cNvSpPr/>
          <p:nvPr/>
        </p:nvSpPr>
        <p:spPr>
          <a:xfrm>
            <a:off x="1803042" y="2086330"/>
            <a:ext cx="669702" cy="605355"/>
          </a:xfrm>
          <a:prstGeom prst="wedgeRoundRectCallout">
            <a:avLst>
              <a:gd name="adj1" fmla="val 64348"/>
              <a:gd name="adj2" fmla="val -9883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治療の</a:t>
            </a:r>
            <a:endParaRPr kumimoji="1" lang="en-US" altLang="ja-JP" sz="1200" dirty="0" smtClean="0"/>
          </a:p>
          <a:p>
            <a:pPr algn="ctr"/>
            <a:r>
              <a:rPr kumimoji="1" lang="ja-JP" altLang="en-US" sz="1200" dirty="0" smtClean="0"/>
              <a:t>開始</a:t>
            </a:r>
            <a:endParaRPr kumimoji="1" lang="ja-JP" altLang="en-US" sz="1200" dirty="0"/>
          </a:p>
        </p:txBody>
      </p:sp>
      <p:sp>
        <p:nvSpPr>
          <p:cNvPr id="22" name="角丸四角形吹き出し 21"/>
          <p:cNvSpPr/>
          <p:nvPr/>
        </p:nvSpPr>
        <p:spPr>
          <a:xfrm>
            <a:off x="2704563" y="2086330"/>
            <a:ext cx="875764" cy="605355"/>
          </a:xfrm>
          <a:prstGeom prst="wedgeRoundRectCallout">
            <a:avLst>
              <a:gd name="adj1" fmla="val -34069"/>
              <a:gd name="adj2" fmla="val -9572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在宅環境家庭との分離</a:t>
            </a:r>
            <a:endParaRPr kumimoji="1" lang="ja-JP" altLang="en-US" sz="1200" dirty="0"/>
          </a:p>
        </p:txBody>
      </p:sp>
      <p:sp>
        <p:nvSpPr>
          <p:cNvPr id="23" name="角丸四角形吹き出し 22"/>
          <p:cNvSpPr/>
          <p:nvPr/>
        </p:nvSpPr>
        <p:spPr>
          <a:xfrm>
            <a:off x="1918952" y="2691685"/>
            <a:ext cx="1906072" cy="386366"/>
          </a:xfrm>
          <a:prstGeom prst="wedgeRoundRectCallout">
            <a:avLst>
              <a:gd name="adj1" fmla="val -5681"/>
              <a:gd name="adj2" fmla="val -267500"/>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身体的イメージの</a:t>
            </a:r>
            <a:endParaRPr kumimoji="1" lang="en-US" altLang="ja-JP" sz="1200" dirty="0" smtClean="0"/>
          </a:p>
          <a:p>
            <a:pPr algn="ctr"/>
            <a:r>
              <a:rPr kumimoji="1" lang="ja-JP" altLang="en-US" sz="1200" dirty="0" smtClean="0"/>
              <a:t>急激な変化</a:t>
            </a:r>
            <a:endParaRPr kumimoji="1" lang="ja-JP" altLang="en-US" sz="1200" dirty="0"/>
          </a:p>
        </p:txBody>
      </p:sp>
      <p:sp>
        <p:nvSpPr>
          <p:cNvPr id="24" name="角丸四角形吹き出し 23"/>
          <p:cNvSpPr/>
          <p:nvPr/>
        </p:nvSpPr>
        <p:spPr>
          <a:xfrm>
            <a:off x="4184559" y="2124965"/>
            <a:ext cx="669702" cy="605355"/>
          </a:xfrm>
          <a:prstGeom prst="wedgeRoundRectCallout">
            <a:avLst>
              <a:gd name="adj1" fmla="val 64348"/>
              <a:gd name="adj2" fmla="val -9883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a:t>医療</a:t>
            </a:r>
            <a:r>
              <a:rPr lang="ja-JP" altLang="en-US" sz="1200" dirty="0" smtClean="0"/>
              <a:t>の</a:t>
            </a:r>
            <a:endParaRPr lang="en-US" altLang="ja-JP" sz="1200" dirty="0" smtClean="0"/>
          </a:p>
          <a:p>
            <a:pPr algn="ctr"/>
            <a:r>
              <a:rPr lang="ja-JP" altLang="en-US" sz="1200" dirty="0" smtClean="0"/>
              <a:t>継続</a:t>
            </a:r>
            <a:endParaRPr kumimoji="1" lang="en-US" altLang="ja-JP" sz="1200" dirty="0" smtClean="0"/>
          </a:p>
        </p:txBody>
      </p:sp>
      <p:sp>
        <p:nvSpPr>
          <p:cNvPr id="25" name="角丸四角形吹き出し 24"/>
          <p:cNvSpPr/>
          <p:nvPr/>
        </p:nvSpPr>
        <p:spPr>
          <a:xfrm>
            <a:off x="5099539" y="2124964"/>
            <a:ext cx="875764" cy="605355"/>
          </a:xfrm>
          <a:prstGeom prst="wedgeRoundRectCallout">
            <a:avLst>
              <a:gd name="adj1" fmla="val -57598"/>
              <a:gd name="adj2" fmla="val -106360"/>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入院</a:t>
            </a:r>
            <a:r>
              <a:rPr lang="ja-JP" altLang="en-US" sz="1200" dirty="0"/>
              <a:t>前</a:t>
            </a:r>
            <a:r>
              <a:rPr lang="ja-JP" altLang="en-US" sz="1200" dirty="0" smtClean="0"/>
              <a:t>の</a:t>
            </a:r>
            <a:r>
              <a:rPr lang="ja-JP" altLang="en-US" sz="1200" dirty="0"/>
              <a:t>状態</a:t>
            </a:r>
            <a:r>
              <a:rPr lang="ja-JP" altLang="en-US" sz="1200" dirty="0" smtClean="0"/>
              <a:t>とのギァップ</a:t>
            </a:r>
            <a:endParaRPr kumimoji="1" lang="ja-JP" altLang="en-US" sz="1200" dirty="0"/>
          </a:p>
        </p:txBody>
      </p:sp>
      <p:sp>
        <p:nvSpPr>
          <p:cNvPr id="26" name="角丸四角形吹き出し 25"/>
          <p:cNvSpPr/>
          <p:nvPr/>
        </p:nvSpPr>
        <p:spPr>
          <a:xfrm>
            <a:off x="7980004" y="2066072"/>
            <a:ext cx="875764" cy="605355"/>
          </a:xfrm>
          <a:prstGeom prst="wedgeRoundRectCallout">
            <a:avLst>
              <a:gd name="adj1" fmla="val -100245"/>
              <a:gd name="adj2" fmla="val -102105"/>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介護</a:t>
            </a:r>
            <a:r>
              <a:rPr lang="ja-JP" altLang="en-US" sz="1200" dirty="0"/>
              <a:t>ケア</a:t>
            </a:r>
            <a:r>
              <a:rPr lang="ja-JP" altLang="en-US" sz="1200" dirty="0" smtClean="0"/>
              <a:t>の必</a:t>
            </a:r>
            <a:r>
              <a:rPr lang="ja-JP" altLang="en-US" sz="1200" dirty="0"/>
              <a:t>要性</a:t>
            </a:r>
            <a:endParaRPr kumimoji="1" lang="ja-JP" altLang="en-US" sz="1200" dirty="0"/>
          </a:p>
        </p:txBody>
      </p:sp>
      <p:sp>
        <p:nvSpPr>
          <p:cNvPr id="27" name="角丸四角形吹き出し 26"/>
          <p:cNvSpPr/>
          <p:nvPr/>
        </p:nvSpPr>
        <p:spPr>
          <a:xfrm>
            <a:off x="7263682" y="2112505"/>
            <a:ext cx="677686" cy="605355"/>
          </a:xfrm>
          <a:prstGeom prst="wedgeRoundRectCallout">
            <a:avLst>
              <a:gd name="adj1" fmla="val -49589"/>
              <a:gd name="adj2" fmla="val -114870"/>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通院</a:t>
            </a:r>
            <a:r>
              <a:rPr lang="ja-JP" altLang="en-US" sz="1200" dirty="0"/>
              <a:t>困難</a:t>
            </a:r>
            <a:endParaRPr kumimoji="1" lang="ja-JP" altLang="en-US" sz="1200" dirty="0"/>
          </a:p>
        </p:txBody>
      </p:sp>
      <p:sp>
        <p:nvSpPr>
          <p:cNvPr id="28" name="角丸四角形吹き出し 27"/>
          <p:cNvSpPr/>
          <p:nvPr/>
        </p:nvSpPr>
        <p:spPr>
          <a:xfrm>
            <a:off x="6385773" y="2111546"/>
            <a:ext cx="875764" cy="605355"/>
          </a:xfrm>
          <a:prstGeom prst="wedgeRoundRectCallout">
            <a:avLst>
              <a:gd name="adj1" fmla="val 43872"/>
              <a:gd name="adj2" fmla="val -10423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smtClean="0"/>
              <a:t>在宅環境での医療</a:t>
            </a:r>
            <a:endParaRPr kumimoji="1" lang="ja-JP" altLang="en-US" sz="1200" dirty="0"/>
          </a:p>
        </p:txBody>
      </p:sp>
      <p:sp>
        <p:nvSpPr>
          <p:cNvPr id="29" name="角丸四角形吹き出し 28"/>
          <p:cNvSpPr/>
          <p:nvPr/>
        </p:nvSpPr>
        <p:spPr>
          <a:xfrm>
            <a:off x="6783712" y="2746182"/>
            <a:ext cx="1957822" cy="327355"/>
          </a:xfrm>
          <a:prstGeom prst="wedgeRoundRectCallout">
            <a:avLst>
              <a:gd name="adj1" fmla="val -26833"/>
              <a:gd name="adj2" fmla="val -76052"/>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200" dirty="0" smtClean="0"/>
              <a:t>入院</a:t>
            </a:r>
            <a:r>
              <a:rPr lang="ja-JP" altLang="en-US" sz="1200" dirty="0"/>
              <a:t>医療</a:t>
            </a:r>
            <a:r>
              <a:rPr lang="ja-JP" altLang="en-US" sz="1200" dirty="0" smtClean="0"/>
              <a:t>との</a:t>
            </a:r>
            <a:r>
              <a:rPr lang="ja-JP" altLang="en-US" sz="1200" dirty="0"/>
              <a:t>ギャップ</a:t>
            </a:r>
            <a:endParaRPr kumimoji="1" lang="ja-JP" altLang="en-US" sz="1200" dirty="0"/>
          </a:p>
        </p:txBody>
      </p:sp>
      <p:sp>
        <p:nvSpPr>
          <p:cNvPr id="30" name="右矢印吹き出し 29"/>
          <p:cNvSpPr/>
          <p:nvPr/>
        </p:nvSpPr>
        <p:spPr>
          <a:xfrm>
            <a:off x="1094704" y="3431482"/>
            <a:ext cx="2350393" cy="482106"/>
          </a:xfrm>
          <a:prstGeom prst="rightArrowCallout">
            <a:avLst>
              <a:gd name="adj1" fmla="val 25000"/>
              <a:gd name="adj2" fmla="val 25000"/>
              <a:gd name="adj3" fmla="val 58980"/>
              <a:gd name="adj4" fmla="val 66323"/>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smtClean="0"/>
              <a:t>退院準備・在宅ケア移行支援の開始</a:t>
            </a:r>
            <a:endParaRPr kumimoji="1" lang="ja-JP" altLang="en-US" sz="1200" b="1" dirty="0"/>
          </a:p>
        </p:txBody>
      </p:sp>
      <p:sp>
        <p:nvSpPr>
          <p:cNvPr id="31" name="上矢印吹き出し 30"/>
          <p:cNvSpPr/>
          <p:nvPr/>
        </p:nvSpPr>
        <p:spPr>
          <a:xfrm>
            <a:off x="3206153" y="3431482"/>
            <a:ext cx="874303" cy="1440861"/>
          </a:xfrm>
          <a:prstGeom prst="upArrowCallout">
            <a:avLst>
              <a:gd name="adj1" fmla="val 25000"/>
              <a:gd name="adj2" fmla="val 25000"/>
              <a:gd name="adj3" fmla="val 25000"/>
              <a:gd name="adj4" fmla="val 73240"/>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200" b="1" dirty="0" smtClean="0"/>
              <a:t>合意形成</a:t>
            </a:r>
            <a:endParaRPr kumimoji="1" lang="en-US" altLang="ja-JP" sz="1200" b="1" dirty="0" smtClean="0"/>
          </a:p>
          <a:p>
            <a:pPr algn="ctr"/>
            <a:r>
              <a:rPr lang="ja-JP" altLang="en-US" sz="1200" dirty="0" smtClean="0"/>
              <a:t>入院期間</a:t>
            </a:r>
            <a:endParaRPr lang="en-US" altLang="ja-JP" sz="1200" dirty="0" smtClean="0"/>
          </a:p>
          <a:p>
            <a:pPr algn="ctr"/>
            <a:r>
              <a:rPr kumimoji="1" lang="ja-JP" altLang="en-US" sz="1200" dirty="0"/>
              <a:t>経過</a:t>
            </a:r>
            <a:r>
              <a:rPr kumimoji="1" lang="ja-JP" altLang="en-US" sz="1200" dirty="0" smtClean="0"/>
              <a:t>の見通しを説明</a:t>
            </a:r>
            <a:endParaRPr kumimoji="1" lang="ja-JP" altLang="en-US" sz="1200" dirty="0"/>
          </a:p>
        </p:txBody>
      </p:sp>
      <p:sp>
        <p:nvSpPr>
          <p:cNvPr id="32" name="正方形/長方形 31"/>
          <p:cNvSpPr/>
          <p:nvPr/>
        </p:nvSpPr>
        <p:spPr>
          <a:xfrm>
            <a:off x="4125411" y="3861763"/>
            <a:ext cx="1839129" cy="2255701"/>
          </a:xfrm>
          <a:prstGeom prst="rect">
            <a:avLst/>
          </a:prstGeom>
          <a:ln w="762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smtClean="0"/>
              <a:t>多職種</a:t>
            </a:r>
            <a:r>
              <a:rPr lang="ja-JP" altLang="en-US" sz="1200" b="1" dirty="0"/>
              <a:t>間</a:t>
            </a:r>
            <a:r>
              <a:rPr lang="ja-JP" altLang="en-US" sz="1200" b="1" dirty="0" smtClean="0"/>
              <a:t>の支援調整</a:t>
            </a:r>
            <a:endParaRPr lang="en-US" altLang="ja-JP" sz="1200" b="1" dirty="0" smtClean="0"/>
          </a:p>
          <a:p>
            <a:pPr algn="ctr"/>
            <a:r>
              <a:rPr lang="ja-JP" altLang="en-US" sz="1200" dirty="0" smtClean="0"/>
              <a:t>・アセスメント内容の共有</a:t>
            </a:r>
            <a:endParaRPr lang="en-US" altLang="ja-JP" sz="1200" dirty="0" smtClean="0"/>
          </a:p>
          <a:p>
            <a:r>
              <a:rPr lang="ja-JP" altLang="en-US" sz="1200" dirty="0" smtClean="0"/>
              <a:t>・在宅生活におけるケアの必要性と家族の介護力の見積もり</a:t>
            </a:r>
            <a:endParaRPr lang="en-US" altLang="ja-JP" sz="1200" dirty="0" smtClean="0"/>
          </a:p>
          <a:p>
            <a:r>
              <a:rPr kumimoji="1" lang="ja-JP" altLang="en-US" sz="1200" dirty="0" smtClean="0"/>
              <a:t>・在宅生活へ向けたイメージづくりへの支援</a:t>
            </a:r>
            <a:endParaRPr kumimoji="1" lang="en-US" altLang="ja-JP" sz="1200" dirty="0" smtClean="0"/>
          </a:p>
          <a:p>
            <a:r>
              <a:rPr lang="ja-JP" altLang="en-US" sz="1200" dirty="0" smtClean="0"/>
              <a:t>・在宅生活支援の全体像や流れをイメージする</a:t>
            </a:r>
            <a:endParaRPr lang="en-US" altLang="ja-JP" sz="1200" dirty="0" smtClean="0"/>
          </a:p>
          <a:p>
            <a:r>
              <a:rPr kumimoji="1" lang="ja-JP" altLang="en-US" sz="1200" dirty="0" smtClean="0"/>
              <a:t>・訪看との役割分担</a:t>
            </a:r>
            <a:endParaRPr kumimoji="1" lang="en-US" altLang="ja-JP" sz="1200" dirty="0" smtClean="0"/>
          </a:p>
        </p:txBody>
      </p:sp>
      <p:sp>
        <p:nvSpPr>
          <p:cNvPr id="33" name="上矢印吹き出し 32"/>
          <p:cNvSpPr/>
          <p:nvPr/>
        </p:nvSpPr>
        <p:spPr>
          <a:xfrm>
            <a:off x="5949352" y="3429893"/>
            <a:ext cx="1023892" cy="2687572"/>
          </a:xfrm>
          <a:prstGeom prst="upArrowCallout">
            <a:avLst>
              <a:gd name="adj1" fmla="val 25000"/>
              <a:gd name="adj2" fmla="val 25000"/>
              <a:gd name="adj3" fmla="val 25000"/>
              <a:gd name="adj4" fmla="val 83782"/>
            </a:avLst>
          </a:prstGeom>
          <a:ln w="38100">
            <a:solidFill>
              <a:srgbClr val="C0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200" b="1" dirty="0" smtClean="0"/>
              <a:t>合意形成</a:t>
            </a:r>
            <a:endParaRPr kumimoji="1" lang="en-US" altLang="ja-JP" sz="1200" b="1" dirty="0" smtClean="0"/>
          </a:p>
          <a:p>
            <a:pPr algn="ctr"/>
            <a:r>
              <a:rPr lang="ja-JP" altLang="en-US" sz="1200" b="1" dirty="0" smtClean="0"/>
              <a:t>意思決定</a:t>
            </a:r>
            <a:endParaRPr lang="en-US" altLang="ja-JP" sz="1200" b="1" dirty="0" smtClean="0"/>
          </a:p>
          <a:p>
            <a:pPr algn="ctr"/>
            <a:r>
              <a:rPr lang="ja-JP" altLang="en-US" sz="1200" b="1" dirty="0" smtClean="0"/>
              <a:t>支援</a:t>
            </a:r>
            <a:endParaRPr lang="en-US" altLang="ja-JP" sz="1200" b="1" dirty="0" smtClean="0"/>
          </a:p>
          <a:p>
            <a:r>
              <a:rPr lang="ja-JP" altLang="en-US" sz="1200" b="1" dirty="0" smtClean="0"/>
              <a:t>・</a:t>
            </a:r>
            <a:r>
              <a:rPr lang="ja-JP" altLang="en-US" sz="1200" dirty="0" smtClean="0"/>
              <a:t>予後、病状の説明</a:t>
            </a:r>
            <a:endParaRPr lang="en-US" altLang="ja-JP" sz="1200" dirty="0" smtClean="0"/>
          </a:p>
          <a:p>
            <a:r>
              <a:rPr lang="ja-JP" altLang="en-US" sz="1200" dirty="0" smtClean="0"/>
              <a:t>・退院</a:t>
            </a:r>
            <a:r>
              <a:rPr lang="ja-JP" altLang="en-US" sz="1200" dirty="0"/>
              <a:t>時</a:t>
            </a:r>
            <a:r>
              <a:rPr lang="ja-JP" altLang="en-US" sz="1200" dirty="0" smtClean="0"/>
              <a:t>の状態のゴール設定</a:t>
            </a:r>
            <a:endParaRPr lang="en-US" altLang="ja-JP" sz="1200" dirty="0" smtClean="0"/>
          </a:p>
          <a:p>
            <a:r>
              <a:rPr lang="ja-JP" altLang="en-US" sz="1200" dirty="0"/>
              <a:t>・</a:t>
            </a:r>
            <a:r>
              <a:rPr lang="ja-JP" altLang="en-US" sz="1200" dirty="0" smtClean="0"/>
              <a:t>介護可能な医療的ケアのイメージづくり</a:t>
            </a:r>
            <a:endParaRPr lang="en-US" altLang="ja-JP" sz="1200" dirty="0" smtClean="0"/>
          </a:p>
        </p:txBody>
      </p:sp>
      <p:sp>
        <p:nvSpPr>
          <p:cNvPr id="34" name="正方形/長方形 33"/>
          <p:cNvSpPr/>
          <p:nvPr/>
        </p:nvSpPr>
        <p:spPr>
          <a:xfrm>
            <a:off x="7026440" y="3688745"/>
            <a:ext cx="1839129" cy="601426"/>
          </a:xfrm>
          <a:prstGeom prst="rect">
            <a:avLst/>
          </a:prstGeom>
          <a:ln w="28575">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t>シンプル</a:t>
            </a:r>
            <a:r>
              <a:rPr lang="ja-JP" altLang="en-US" sz="1200" b="1" dirty="0" smtClean="0"/>
              <a:t>なケアへの切替</a:t>
            </a:r>
            <a:endParaRPr lang="en-US" altLang="ja-JP" sz="1200" b="1" dirty="0" smtClean="0"/>
          </a:p>
        </p:txBody>
      </p:sp>
      <p:sp>
        <p:nvSpPr>
          <p:cNvPr id="35" name="正方形/長方形 34"/>
          <p:cNvSpPr/>
          <p:nvPr/>
        </p:nvSpPr>
        <p:spPr>
          <a:xfrm>
            <a:off x="7021803" y="4345462"/>
            <a:ext cx="1839129" cy="856434"/>
          </a:xfrm>
          <a:prstGeom prst="rect">
            <a:avLst/>
          </a:prstGeom>
          <a:ln w="28575">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smtClean="0"/>
              <a:t>本人・家族の意向を反映した在宅療養への準備</a:t>
            </a:r>
            <a:endParaRPr lang="en-US" altLang="ja-JP" sz="1200" b="1" dirty="0" smtClean="0"/>
          </a:p>
        </p:txBody>
      </p:sp>
      <p:sp>
        <p:nvSpPr>
          <p:cNvPr id="3" name="角丸四角形 2"/>
          <p:cNvSpPr/>
          <p:nvPr/>
        </p:nvSpPr>
        <p:spPr>
          <a:xfrm>
            <a:off x="115888" y="5950040"/>
            <a:ext cx="4738373" cy="37151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b="1" dirty="0" smtClean="0"/>
              <a:t>退院</a:t>
            </a:r>
            <a:r>
              <a:rPr lang="ja-JP" altLang="en-US" b="1" dirty="0"/>
              <a:t>支援</a:t>
            </a:r>
            <a:endParaRPr kumimoji="1" lang="ja-JP" altLang="en-US" b="1" dirty="0"/>
          </a:p>
        </p:txBody>
      </p:sp>
      <p:sp>
        <p:nvSpPr>
          <p:cNvPr id="36" name="角丸四角形 35"/>
          <p:cNvSpPr/>
          <p:nvPr/>
        </p:nvSpPr>
        <p:spPr>
          <a:xfrm>
            <a:off x="4572000" y="6117464"/>
            <a:ext cx="4481513" cy="394503"/>
          </a:xfrm>
          <a:prstGeom prst="roundRect">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13500000" scaled="1"/>
            <a:tileRect/>
          </a:gradFill>
          <a:ln w="38100">
            <a:solidFill>
              <a:srgbClr val="C00000"/>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b="1" dirty="0" smtClean="0"/>
              <a:t>退院調整</a:t>
            </a:r>
            <a:endParaRPr kumimoji="1" lang="ja-JP" altLang="en-US" b="1" dirty="0"/>
          </a:p>
        </p:txBody>
      </p:sp>
      <p:sp>
        <p:nvSpPr>
          <p:cNvPr id="4" name="右矢印 3"/>
          <p:cNvSpPr/>
          <p:nvPr/>
        </p:nvSpPr>
        <p:spPr>
          <a:xfrm>
            <a:off x="2450388" y="6379712"/>
            <a:ext cx="6571216" cy="23686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4352386" y="6577520"/>
            <a:ext cx="4569525" cy="30239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100" dirty="0" smtClean="0"/>
              <a:t>引用文献</a:t>
            </a:r>
            <a:r>
              <a:rPr kumimoji="1" lang="en-US" altLang="ja-JP" sz="1100" dirty="0" smtClean="0"/>
              <a:t>6</a:t>
            </a:r>
            <a:r>
              <a:rPr kumimoji="1" lang="ja-JP" altLang="en-US" sz="1100" dirty="0" smtClean="0"/>
              <a:t>谷口一部改変</a:t>
            </a:r>
            <a:endParaRPr kumimoji="1" lang="ja-JP" altLang="en-US" sz="1100" dirty="0"/>
          </a:p>
        </p:txBody>
      </p:sp>
      <p:sp>
        <p:nvSpPr>
          <p:cNvPr id="5" name="スライド番号プレースホルダー 4"/>
          <p:cNvSpPr>
            <a:spLocks noGrp="1"/>
          </p:cNvSpPr>
          <p:nvPr>
            <p:ph type="sldNum" sz="quarter" idx="12"/>
          </p:nvPr>
        </p:nvSpPr>
        <p:spPr/>
        <p:txBody>
          <a:bodyPr/>
          <a:lstStyle/>
          <a:p>
            <a:fld id="{6CF0F346-9069-4C1C-BB5F-8AF5DD4CD6EE}" type="slidenum">
              <a:rPr kumimoji="1" lang="ja-JP" altLang="en-US" smtClean="0"/>
              <a:t>19</a:t>
            </a:fld>
            <a:endParaRPr kumimoji="1" lang="ja-JP" altLang="en-US"/>
          </a:p>
        </p:txBody>
      </p:sp>
    </p:spTree>
    <p:extLst>
      <p:ext uri="{BB962C8B-B14F-4D97-AF65-F5344CB8AC3E}">
        <p14:creationId xmlns:p14="http://schemas.microsoft.com/office/powerpoint/2010/main" val="4126098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70795" y="-259080"/>
            <a:ext cx="8973205" cy="1325563"/>
          </a:xfrm>
        </p:spPr>
        <p:txBody>
          <a:bodyPr/>
          <a:lstStyle/>
          <a:p>
            <a:r>
              <a:rPr lang="ja-JP" altLang="en-US" dirty="0" smtClean="0"/>
              <a:t>多</a:t>
            </a:r>
            <a:r>
              <a:rPr lang="ja-JP" altLang="en-US" dirty="0"/>
              <a:t>職種</a:t>
            </a:r>
            <a:r>
              <a:rPr kumimoji="1" lang="ja-JP" altLang="en-US" dirty="0" smtClean="0"/>
              <a:t>が感じている</a:t>
            </a:r>
            <a:r>
              <a:rPr lang="ja-JP" altLang="en-US" dirty="0" smtClean="0"/>
              <a:t>連携</a:t>
            </a:r>
            <a:r>
              <a:rPr lang="ja-JP" altLang="en-US" dirty="0"/>
              <a:t>上</a:t>
            </a:r>
            <a:r>
              <a:rPr lang="ja-JP" altLang="en-US" dirty="0" smtClean="0"/>
              <a:t>の</a:t>
            </a:r>
            <a:r>
              <a:rPr lang="ja-JP" altLang="en-US" dirty="0"/>
              <a:t>課題</a:t>
            </a:r>
            <a:endParaRPr kumimoji="1" lang="ja-JP" altLang="en-US" dirty="0"/>
          </a:p>
        </p:txBody>
      </p:sp>
      <p:sp>
        <p:nvSpPr>
          <p:cNvPr id="7" name="Rectangle 2"/>
          <p:cNvSpPr>
            <a:spLocks noGrp="1" noChangeArrowheads="1"/>
          </p:cNvSpPr>
          <p:nvPr>
            <p:ph idx="1"/>
          </p:nvPr>
        </p:nvSpPr>
        <p:spPr bwMode="auto">
          <a:xfrm>
            <a:off x="0" y="890958"/>
            <a:ext cx="8802410" cy="6224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0">
              <a:lnSpc>
                <a:spcPct val="100000"/>
              </a:lnSpc>
              <a:buNone/>
            </a:pPr>
            <a:r>
              <a:rPr kumimoji="0" lang="ja-JP" altLang="en-US" dirty="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rPr>
              <a:t>・目標設定の視点の相違</a:t>
            </a:r>
            <a:endParaRPr kumimoji="0" lang="en-US" altLang="ja-JP" dirty="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lvl="0" indent="0">
              <a:lnSpc>
                <a:spcPts val="2500"/>
              </a:lnSpc>
              <a:buNone/>
            </a:pPr>
            <a:r>
              <a:rPr kumimoji="0" lang="ja-JP" altLang="en-US" dirty="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rPr>
              <a:t>　</a:t>
            </a: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医療依存度の高さと状態安定・介護負担の軽減に</a:t>
            </a:r>
            <a:endParaRPr kumimoji="0" lang="en-US" altLang="ja-JP" dirty="0" smtClean="0">
              <a:latin typeface="ＭＳ ゴシック" panose="020B0609070205080204" pitchFamily="49" charset="-128"/>
              <a:ea typeface="ＭＳ ゴシック" panose="020B0609070205080204" pitchFamily="49" charset="-128"/>
              <a:cs typeface="Arial" panose="020B0604020202020204" pitchFamily="34" charset="0"/>
            </a:endParaRPr>
          </a:p>
          <a:p>
            <a:pPr marL="0" lvl="0" indent="0">
              <a:lnSpc>
                <a:spcPts val="2500"/>
              </a:lnSpc>
              <a:buNone/>
            </a:pPr>
            <a:r>
              <a:rPr kumimoji="0" lang="ja-JP" altLang="en-US" dirty="0">
                <a:latin typeface="ＭＳ ゴシック" panose="020B0609070205080204" pitchFamily="49" charset="-128"/>
                <a:ea typeface="ＭＳ ゴシック" panose="020B0609070205080204" pitchFamily="49" charset="-128"/>
                <a:cs typeface="Arial" panose="020B0604020202020204" pitchFamily="34" charset="0"/>
              </a:rPr>
              <a:t>　</a:t>
            </a: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関心が寄せられ、本人</a:t>
            </a:r>
            <a:r>
              <a:rPr kumimoji="0" lang="ja-JP" altLang="en-US" dirty="0">
                <a:latin typeface="ＭＳ ゴシック" panose="020B0609070205080204" pitchFamily="49" charset="-128"/>
                <a:ea typeface="ＭＳ ゴシック" panose="020B0609070205080204" pitchFamily="49" charset="-128"/>
                <a:cs typeface="Arial" panose="020B0604020202020204" pitchFamily="34" charset="0"/>
              </a:rPr>
              <a:t>・家族が主体と</a:t>
            </a: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なる生活の</a:t>
            </a:r>
            <a:endParaRPr kumimoji="0" lang="en-US" altLang="ja-JP" dirty="0" smtClean="0">
              <a:latin typeface="ＭＳ ゴシック" panose="020B0609070205080204" pitchFamily="49" charset="-128"/>
              <a:ea typeface="ＭＳ ゴシック" panose="020B0609070205080204" pitchFamily="49" charset="-128"/>
              <a:cs typeface="Arial" panose="020B0604020202020204" pitchFamily="34" charset="0"/>
            </a:endParaRPr>
          </a:p>
          <a:p>
            <a:pPr marL="0" lvl="0" indent="0">
              <a:lnSpc>
                <a:spcPts val="2500"/>
              </a:lnSpc>
              <a:buNone/>
            </a:pP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　視点からの目標となって</a:t>
            </a:r>
            <a:r>
              <a:rPr kumimoji="0" lang="ja-JP" altLang="en-US" dirty="0">
                <a:latin typeface="ＭＳ ゴシック" panose="020B0609070205080204" pitchFamily="49" charset="-128"/>
                <a:ea typeface="ＭＳ ゴシック" panose="020B0609070205080204" pitchFamily="49" charset="-128"/>
                <a:cs typeface="Arial" panose="020B0604020202020204" pitchFamily="34" charset="0"/>
              </a:rPr>
              <a:t>いない</a:t>
            </a:r>
            <a:endParaRPr kumimoji="0" lang="en-US" altLang="ja-JP" dirty="0">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rgbClr val="C00000"/>
                </a:solidFill>
                <a:effectLst/>
                <a:latin typeface="ＭＳ ゴシック" panose="020B0609070205080204" pitchFamily="49" charset="-128"/>
                <a:ea typeface="ＭＳ ゴシック" panose="020B0609070205080204" pitchFamily="49" charset="-128"/>
                <a:cs typeface="Arial" panose="020B0604020202020204" pitchFamily="34" charset="0"/>
              </a:rPr>
              <a:t>・多職種間での</a:t>
            </a:r>
            <a:r>
              <a:rPr kumimoji="0" lang="ja-JP" altLang="en-US" dirty="0" smtClean="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rPr>
              <a:t>連携の目的共有への困難感</a:t>
            </a:r>
            <a:endParaRPr kumimoji="0" lang="en-US" altLang="ja-JP" b="0" i="0" u="none" strike="noStrike" cap="none" normalizeH="0" baseline="0" dirty="0" smtClean="0">
              <a:ln>
                <a:noFill/>
              </a:ln>
              <a:solidFill>
                <a:srgbClr val="C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a:latin typeface="ＭＳ ゴシック" panose="020B0609070205080204" pitchFamily="49" charset="-128"/>
                <a:ea typeface="ＭＳ ゴシック" panose="020B0609070205080204" pitchFamily="49" charset="-128"/>
                <a:cs typeface="Arial" panose="020B0604020202020204" pitchFamily="34" charset="0"/>
              </a:rPr>
              <a:t>　</a:t>
            </a: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どのような暮らしを実現するための連携なのか</a:t>
            </a:r>
            <a:endParaRPr kumimoji="0" lang="en-US" altLang="ja-JP" dirty="0" smtClean="0">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effectLst/>
                <a:latin typeface="ＭＳ ゴシック" panose="020B0609070205080204" pitchFamily="49" charset="-128"/>
                <a:ea typeface="ＭＳ ゴシック" panose="020B0609070205080204" pitchFamily="49" charset="-128"/>
                <a:cs typeface="Arial" panose="020B0604020202020204" pitchFamily="34" charset="0"/>
              </a:rPr>
              <a:t>　</a:t>
            </a:r>
            <a:r>
              <a:rPr kumimoji="0" lang="ja-JP" altLang="en-US" b="0" i="0" u="none" strike="noStrike" cap="none" normalizeH="0" baseline="0" dirty="0" smtClean="0">
                <a:ln>
                  <a:noFill/>
                </a:ln>
                <a:effectLst/>
                <a:latin typeface="ＭＳ ゴシック" panose="020B0609070205080204" pitchFamily="49" charset="-128"/>
                <a:ea typeface="ＭＳ ゴシック" panose="020B0609070205080204" pitchFamily="49" charset="-128"/>
                <a:cs typeface="Arial" panose="020B0604020202020204" pitchFamily="34" charset="0"/>
              </a:rPr>
              <a:t>連携の目的を共有できていない</a:t>
            </a:r>
            <a:endParaRPr kumimoji="0" lang="ja-JP" altLang="ja-JP"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smtClean="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rPr>
              <a:t>・各専門</a:t>
            </a:r>
            <a:r>
              <a:rPr kumimoji="0" lang="ja-JP" altLang="en-US" dirty="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rPr>
              <a:t>職</a:t>
            </a:r>
            <a:r>
              <a:rPr kumimoji="0" lang="ja-JP" altLang="en-US" dirty="0" smtClean="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rPr>
              <a:t>で統一された役割認識の不足</a:t>
            </a:r>
            <a:endParaRPr kumimoji="0" lang="en-US" altLang="ja-JP" dirty="0" smtClean="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C00000"/>
                </a:solidFill>
                <a:effectLst/>
                <a:latin typeface="ＭＳ ゴシック" panose="020B0609070205080204" pitchFamily="49" charset="-128"/>
                <a:ea typeface="ＭＳ ゴシック" panose="020B0609070205080204" pitchFamily="49" charset="-128"/>
                <a:cs typeface="Arial" panose="020B0604020202020204" pitchFamily="34" charset="0"/>
              </a:rPr>
              <a:t>　</a:t>
            </a: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同じ職種間でも、役割に対する認識が異なっている</a:t>
            </a:r>
            <a:endParaRPr kumimoji="0" lang="ja-JP" altLang="ja-JP" b="0" i="0" u="none" strike="noStrike" cap="none" normalizeH="0" baseline="0" dirty="0" smtClean="0">
              <a:ln>
                <a:noFill/>
              </a:ln>
              <a:solidFill>
                <a:srgbClr val="C0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b="0" i="0" u="none" strike="noStrike" cap="none" normalizeH="0" baseline="0" dirty="0" smtClean="0">
                <a:ln>
                  <a:noFill/>
                </a:ln>
                <a:solidFill>
                  <a:srgbClr val="C00000"/>
                </a:solidFill>
                <a:effectLst/>
                <a:latin typeface="ＭＳ ゴシック" panose="020B0609070205080204" pitchFamily="49" charset="-128"/>
                <a:ea typeface="ＭＳ ゴシック" panose="020B0609070205080204" pitchFamily="49" charset="-128"/>
                <a:cs typeface="Arial" panose="020B0604020202020204" pitchFamily="34" charset="0"/>
              </a:rPr>
              <a:t>・地域生活における子育て関係機関との連携の難しさ</a:t>
            </a:r>
            <a:endParaRPr kumimoji="0" lang="en-US" altLang="ja-JP" b="0" i="0" u="none" strike="noStrike" cap="none" normalizeH="0" baseline="0" dirty="0" smtClean="0">
              <a:ln>
                <a:noFill/>
              </a:ln>
              <a:solidFill>
                <a:srgbClr val="C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smtClean="0">
                <a:ln>
                  <a:noFill/>
                </a:ln>
                <a:effectLst/>
                <a:latin typeface="ＭＳ ゴシック" panose="020B0609070205080204" pitchFamily="49" charset="-128"/>
                <a:ea typeface="ＭＳ ゴシック" panose="020B0609070205080204" pitchFamily="49" charset="-128"/>
                <a:cs typeface="Arial" panose="020B0604020202020204" pitchFamily="34" charset="0"/>
              </a:rPr>
              <a:t>　複数の職種での</a:t>
            </a:r>
            <a:r>
              <a:rPr kumimoji="0" lang="ja-JP" altLang="ja-JP" b="0" i="0" u="none" strike="noStrike" cap="none" normalizeH="0" baseline="0" dirty="0" smtClean="0">
                <a:ln>
                  <a:noFill/>
                </a:ln>
                <a:effectLst/>
                <a:latin typeface="ＭＳ ゴシック" panose="020B0609070205080204" pitchFamily="49" charset="-128"/>
                <a:ea typeface="ＭＳ ゴシック" panose="020B0609070205080204" pitchFamily="49" charset="-128"/>
                <a:cs typeface="Arial" panose="020B0604020202020204" pitchFamily="34" charset="0"/>
              </a:rPr>
              <a:t>母親支援虐待</a:t>
            </a:r>
            <a:r>
              <a:rPr kumimoji="0" lang="ja-JP" altLang="en-US" b="0" i="0" u="none" strike="noStrike" cap="none" normalizeH="0" baseline="0" dirty="0" smtClean="0">
                <a:ln>
                  <a:noFill/>
                </a:ln>
                <a:effectLst/>
                <a:latin typeface="ＭＳ ゴシック" panose="020B0609070205080204" pitchFamily="49" charset="-128"/>
                <a:ea typeface="ＭＳ ゴシック" panose="020B0609070205080204" pitchFamily="49" charset="-128"/>
                <a:cs typeface="Arial" panose="020B0604020202020204" pitchFamily="34" charset="0"/>
              </a:rPr>
              <a:t>の</a:t>
            </a:r>
            <a:r>
              <a:rPr kumimoji="0" lang="ja-JP" altLang="ja-JP" b="0" i="0" u="none" strike="noStrike" cap="none" normalizeH="0" baseline="0" dirty="0" smtClean="0">
                <a:ln>
                  <a:noFill/>
                </a:ln>
                <a:effectLst/>
                <a:latin typeface="ＭＳ ゴシック" panose="020B0609070205080204" pitchFamily="49" charset="-128"/>
                <a:ea typeface="ＭＳ ゴシック" panose="020B0609070205080204" pitchFamily="49" charset="-128"/>
                <a:cs typeface="Arial" panose="020B0604020202020204" pitchFamily="34" charset="0"/>
              </a:rPr>
              <a:t>リスクの管理</a:t>
            </a:r>
            <a:endParaRPr kumimoji="0" lang="en-US" altLang="ja-JP" b="0" i="0" u="none" strike="noStrike" cap="none" normalizeH="0" baseline="0" dirty="0" smtClean="0">
              <a:ln>
                <a:noFill/>
              </a:ln>
              <a:effectLst/>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smtClean="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rPr>
              <a:t>・希薄なエンパワメントの視点</a:t>
            </a:r>
            <a:endParaRPr kumimoji="0" lang="en-US" altLang="ja-JP" dirty="0" smtClean="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　発言力が強い医療職の意見が反映されがちで、</a:t>
            </a:r>
            <a:endParaRPr kumimoji="0" lang="en-US" altLang="ja-JP" dirty="0" smtClean="0">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dirty="0" smtClean="0">
                <a:latin typeface="ＭＳ ゴシック" panose="020B0609070205080204" pitchFamily="49" charset="-128"/>
                <a:ea typeface="ＭＳ ゴシック" panose="020B0609070205080204" pitchFamily="49" charset="-128"/>
                <a:cs typeface="Arial" panose="020B0604020202020204" pitchFamily="34" charset="0"/>
              </a:rPr>
              <a:t>　エンパワメントの視点が弱くなってしまう</a:t>
            </a:r>
            <a:endParaRPr kumimoji="0" lang="en-US" altLang="ja-JP" dirty="0" smtClean="0">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dirty="0" smtClean="0">
              <a:solidFill>
                <a:srgbClr val="C00000"/>
              </a:solidFill>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 name="スライド番号プレースホルダー 1"/>
          <p:cNvSpPr>
            <a:spLocks noGrp="1"/>
          </p:cNvSpPr>
          <p:nvPr>
            <p:ph type="sldNum" sz="quarter" idx="12"/>
          </p:nvPr>
        </p:nvSpPr>
        <p:spPr/>
        <p:txBody>
          <a:bodyPr/>
          <a:lstStyle/>
          <a:p>
            <a:fld id="{6CF0F346-9069-4C1C-BB5F-8AF5DD4CD6EE}" type="slidenum">
              <a:rPr kumimoji="1" lang="ja-JP" altLang="en-US" smtClean="0"/>
              <a:t>2</a:t>
            </a:fld>
            <a:endParaRPr kumimoji="1" lang="ja-JP" altLang="en-US"/>
          </a:p>
        </p:txBody>
      </p:sp>
    </p:spTree>
    <p:extLst>
      <p:ext uri="{BB962C8B-B14F-4D97-AF65-F5344CB8AC3E}">
        <p14:creationId xmlns:p14="http://schemas.microsoft.com/office/powerpoint/2010/main" val="4185450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043384" cy="1325563"/>
          </a:xfrm>
        </p:spPr>
        <p:txBody>
          <a:bodyPr/>
          <a:lstStyle/>
          <a:p>
            <a:r>
              <a:rPr kumimoji="1" lang="ja-JP" altLang="en-US" dirty="0" smtClean="0"/>
              <a:t>小児在宅における多職種連携の特色</a:t>
            </a:r>
            <a:endParaRPr kumimoji="1" lang="ja-JP" altLang="en-US" dirty="0"/>
          </a:p>
        </p:txBody>
      </p:sp>
      <p:sp>
        <p:nvSpPr>
          <p:cNvPr id="3" name="コンテンツ プレースホルダー 2"/>
          <p:cNvSpPr>
            <a:spLocks noGrp="1"/>
          </p:cNvSpPr>
          <p:nvPr>
            <p:ph idx="1"/>
          </p:nvPr>
        </p:nvSpPr>
        <p:spPr>
          <a:xfrm>
            <a:off x="229406" y="1287886"/>
            <a:ext cx="8914594" cy="5570113"/>
          </a:xfrm>
        </p:spPr>
        <p:txBody>
          <a:bodyPr>
            <a:normAutofit/>
          </a:bodyPr>
          <a:lstStyle/>
          <a:p>
            <a:pPr marL="0" indent="0">
              <a:buNone/>
            </a:pPr>
            <a:r>
              <a:rPr lang="ja-JP" altLang="en-US" dirty="0" smtClean="0">
                <a:solidFill>
                  <a:srgbClr val="C00000"/>
                </a:solidFill>
              </a:rPr>
              <a:t>１．複数の特徴の</a:t>
            </a:r>
            <a:r>
              <a:rPr lang="ja-JP" altLang="en-US" dirty="0">
                <a:solidFill>
                  <a:srgbClr val="C00000"/>
                </a:solidFill>
              </a:rPr>
              <a:t>異</a:t>
            </a:r>
            <a:r>
              <a:rPr lang="ja-JP" altLang="en-US" dirty="0" smtClean="0">
                <a:solidFill>
                  <a:srgbClr val="C00000"/>
                </a:solidFill>
              </a:rPr>
              <a:t>なる制度を包括した連携体制の構築</a:t>
            </a:r>
            <a:endParaRPr lang="en-US" altLang="ja-JP" dirty="0" smtClean="0">
              <a:solidFill>
                <a:srgbClr val="C00000"/>
              </a:solidFill>
            </a:endParaRPr>
          </a:p>
          <a:p>
            <a:pPr marL="0" indent="0">
              <a:buNone/>
            </a:pPr>
            <a:r>
              <a:rPr lang="ja-JP" altLang="en-US" dirty="0" smtClean="0">
                <a:solidFill>
                  <a:srgbClr val="00B050"/>
                </a:solidFill>
              </a:rPr>
              <a:t>◆各関係法令に対する理解の不足</a:t>
            </a:r>
            <a:endParaRPr lang="en-US" altLang="ja-JP" dirty="0" smtClean="0">
              <a:solidFill>
                <a:srgbClr val="00B050"/>
              </a:solidFill>
            </a:endParaRPr>
          </a:p>
          <a:p>
            <a:pPr marL="0" indent="0">
              <a:buNone/>
            </a:pPr>
            <a:r>
              <a:rPr kumimoji="1" lang="ja-JP" altLang="en-US" dirty="0">
                <a:solidFill>
                  <a:srgbClr val="00B050"/>
                </a:solidFill>
              </a:rPr>
              <a:t>　</a:t>
            </a:r>
            <a:r>
              <a:rPr kumimoji="1" lang="ja-JP" altLang="en-US" dirty="0" smtClean="0">
                <a:solidFill>
                  <a:srgbClr val="00B050"/>
                </a:solidFill>
              </a:rPr>
              <a:t>（医療法・障害者総合支援法・児童福祉法・母子保健法）</a:t>
            </a:r>
            <a:endParaRPr kumimoji="1" lang="en-US" altLang="ja-JP" dirty="0" smtClean="0">
              <a:solidFill>
                <a:srgbClr val="00B050"/>
              </a:solidFill>
            </a:endParaRPr>
          </a:p>
          <a:p>
            <a:pPr marL="0" indent="0">
              <a:buNone/>
            </a:pPr>
            <a:r>
              <a:rPr lang="ja-JP" altLang="en-US" dirty="0"/>
              <a:t>介護保険のように一つの制度の</a:t>
            </a:r>
            <a:r>
              <a:rPr lang="ja-JP" altLang="en-US" dirty="0" smtClean="0"/>
              <a:t>枠組みがない</a:t>
            </a:r>
            <a:endParaRPr lang="en-US" altLang="ja-JP" dirty="0" smtClean="0"/>
          </a:p>
          <a:p>
            <a:pPr marL="0" indent="0">
              <a:buNone/>
            </a:pPr>
            <a:r>
              <a:rPr lang="ja-JP" altLang="en-US" dirty="0" smtClean="0"/>
              <a:t>各機関、職種の背景となる法令が異なるため、子どもと家族に対する価値観・支援のしくみに相違があるため、共通言語・価値観が構築されにくい</a:t>
            </a:r>
            <a:endParaRPr lang="en-US" altLang="ja-JP" dirty="0" smtClean="0"/>
          </a:p>
          <a:p>
            <a:pPr marL="0" indent="0">
              <a:buNone/>
            </a:pPr>
            <a:r>
              <a:rPr lang="ja-JP" altLang="en-US" dirty="0" smtClean="0"/>
              <a:t>例：</a:t>
            </a:r>
            <a:r>
              <a:rPr lang="ja-JP" altLang="en-US" u="sng" dirty="0" smtClean="0"/>
              <a:t>職種で異なる子育て・家族についての価値観</a:t>
            </a:r>
            <a:endParaRPr lang="en-US" altLang="ja-JP" u="sng" dirty="0" smtClean="0"/>
          </a:p>
          <a:p>
            <a:pPr marL="0" indent="0">
              <a:buNone/>
            </a:pPr>
            <a:r>
              <a:rPr lang="ja-JP" altLang="en-US" dirty="0"/>
              <a:t>　</a:t>
            </a:r>
            <a:r>
              <a:rPr lang="ja-JP" altLang="en-US" dirty="0" smtClean="0"/>
              <a:t>　医療者の考える在宅可能な医療依存度</a:t>
            </a:r>
            <a:endParaRPr lang="en-US" altLang="ja-JP" dirty="0" smtClean="0"/>
          </a:p>
          <a:p>
            <a:pPr marL="0" indent="0">
              <a:buNone/>
            </a:pPr>
            <a:r>
              <a:rPr lang="ja-JP" altLang="en-US" dirty="0" smtClean="0"/>
              <a:t>　　他の職種が可能と考える医療依存度の差異</a:t>
            </a:r>
            <a:endParaRPr lang="en-US" altLang="ja-JP" dirty="0" smtClean="0"/>
          </a:p>
          <a:p>
            <a:pPr marL="0" indent="0">
              <a:buNone/>
            </a:pPr>
            <a:r>
              <a:rPr lang="ja-JP" altLang="en-US" dirty="0"/>
              <a:t>　</a:t>
            </a:r>
            <a:r>
              <a:rPr lang="ja-JP" altLang="en-US" dirty="0" smtClean="0"/>
              <a:t>　子どもと家族、教育者がとらえる教育環境の差異</a:t>
            </a:r>
            <a:endParaRPr lang="en-US" altLang="ja-JP" dirty="0" smtClean="0"/>
          </a:p>
          <a:p>
            <a:pPr marL="0" indent="0">
              <a:buNone/>
            </a:pPr>
            <a:endParaRPr lang="en-US" altLang="ja-JP" dirty="0" smtClean="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6CF0F346-9069-4C1C-BB5F-8AF5DD4CD6EE}" type="slidenum">
              <a:rPr kumimoji="1" lang="ja-JP" altLang="en-US" smtClean="0"/>
              <a:t>3</a:t>
            </a:fld>
            <a:endParaRPr kumimoji="1" lang="ja-JP" altLang="en-US"/>
          </a:p>
        </p:txBody>
      </p:sp>
    </p:spTree>
    <p:extLst>
      <p:ext uri="{BB962C8B-B14F-4D97-AF65-F5344CB8AC3E}">
        <p14:creationId xmlns:p14="http://schemas.microsoft.com/office/powerpoint/2010/main" val="3160927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7273" y="244699"/>
            <a:ext cx="9066727" cy="6465194"/>
          </a:xfrm>
        </p:spPr>
        <p:txBody>
          <a:bodyPr>
            <a:normAutofit lnSpcReduction="10000"/>
          </a:bodyPr>
          <a:lstStyle/>
          <a:p>
            <a:pPr marL="0" indent="0">
              <a:buNone/>
            </a:pPr>
            <a:r>
              <a:rPr lang="ja-JP" altLang="en-US" dirty="0">
                <a:solidFill>
                  <a:srgbClr val="00B050"/>
                </a:solidFill>
              </a:rPr>
              <a:t>◆</a:t>
            </a:r>
            <a:r>
              <a:rPr lang="ja-JP" altLang="en-US" dirty="0" smtClean="0">
                <a:solidFill>
                  <a:srgbClr val="00B050"/>
                </a:solidFill>
              </a:rPr>
              <a:t>養育力</a:t>
            </a:r>
            <a:r>
              <a:rPr lang="ja-JP" altLang="en-US" dirty="0">
                <a:solidFill>
                  <a:srgbClr val="00B050"/>
                </a:solidFill>
              </a:rPr>
              <a:t>の向上への</a:t>
            </a:r>
            <a:r>
              <a:rPr lang="ja-JP" altLang="en-US" dirty="0" smtClean="0">
                <a:solidFill>
                  <a:srgbClr val="00B050"/>
                </a:solidFill>
              </a:rPr>
              <a:t>支援に対する考えの相違</a:t>
            </a:r>
            <a:endParaRPr lang="en-US" altLang="ja-JP" dirty="0" smtClean="0">
              <a:solidFill>
                <a:srgbClr val="00B050"/>
              </a:solidFill>
            </a:endParaRPr>
          </a:p>
          <a:p>
            <a:pPr marL="0" indent="0">
              <a:buNone/>
            </a:pPr>
            <a:r>
              <a:rPr lang="ja-JP" altLang="en-US" u="sng" dirty="0" smtClean="0"/>
              <a:t>専門職内・多職種の中で揺らぐ価値観</a:t>
            </a:r>
            <a:endParaRPr lang="en-US" altLang="ja-JP" u="sng" dirty="0" smtClean="0"/>
          </a:p>
          <a:p>
            <a:pPr marL="0" indent="0">
              <a:buNone/>
            </a:pPr>
            <a:r>
              <a:rPr lang="ja-JP" altLang="en-US" dirty="0" smtClean="0"/>
              <a:t>「兄弟に対する支援も、行うべき？行わない？」</a:t>
            </a:r>
            <a:endParaRPr lang="en-US" altLang="ja-JP" dirty="0" smtClean="0"/>
          </a:p>
          <a:p>
            <a:pPr marL="0" lvl="0" indent="0">
              <a:buNone/>
            </a:pPr>
            <a:r>
              <a:rPr lang="ja-JP" altLang="en-US" dirty="0">
                <a:solidFill>
                  <a:srgbClr val="C00000"/>
                </a:solidFill>
              </a:rPr>
              <a:t>２．多職種・多機関での連携</a:t>
            </a:r>
            <a:endParaRPr lang="en-US" altLang="ja-JP" dirty="0">
              <a:solidFill>
                <a:srgbClr val="C00000"/>
              </a:solidFill>
            </a:endParaRPr>
          </a:p>
          <a:p>
            <a:pPr marL="0" lvl="0" indent="0">
              <a:buNone/>
            </a:pPr>
            <a:r>
              <a:rPr lang="ja-JP" altLang="en-US" dirty="0">
                <a:solidFill>
                  <a:prstClr val="black"/>
                </a:solidFill>
              </a:rPr>
              <a:t>各職種、関わる人物の考え方で異なる役割の</a:t>
            </a:r>
            <a:r>
              <a:rPr lang="ja-JP" altLang="en-US" dirty="0" smtClean="0">
                <a:solidFill>
                  <a:prstClr val="black"/>
                </a:solidFill>
              </a:rPr>
              <a:t>認識</a:t>
            </a:r>
            <a:endParaRPr lang="en-US" altLang="ja-JP" dirty="0" smtClean="0">
              <a:solidFill>
                <a:prstClr val="black"/>
              </a:solidFill>
            </a:endParaRPr>
          </a:p>
          <a:p>
            <a:pPr marL="0" lvl="0" indent="0">
              <a:buNone/>
            </a:pPr>
            <a:r>
              <a:rPr lang="ja-JP" altLang="en-US" dirty="0" smtClean="0">
                <a:solidFill>
                  <a:prstClr val="black"/>
                </a:solidFill>
              </a:rPr>
              <a:t>複数の主治医の存在</a:t>
            </a:r>
            <a:endParaRPr lang="en-US" altLang="ja-JP" dirty="0">
              <a:solidFill>
                <a:prstClr val="black"/>
              </a:solidFill>
            </a:endParaRPr>
          </a:p>
          <a:p>
            <a:pPr marL="0" indent="0">
              <a:buNone/>
            </a:pPr>
            <a:endParaRPr lang="en-US" altLang="ja-JP" dirty="0">
              <a:solidFill>
                <a:srgbClr val="C00000"/>
              </a:solidFill>
            </a:endParaRPr>
          </a:p>
          <a:p>
            <a:pPr marL="0" indent="0">
              <a:buNone/>
            </a:pPr>
            <a:r>
              <a:rPr lang="ja-JP" altLang="en-US" dirty="0">
                <a:solidFill>
                  <a:srgbClr val="C00000"/>
                </a:solidFill>
              </a:rPr>
              <a:t>３．高い医療依存度と個別性</a:t>
            </a:r>
            <a:endParaRPr lang="en-US" altLang="ja-JP" dirty="0">
              <a:solidFill>
                <a:srgbClr val="C00000"/>
              </a:solidFill>
            </a:endParaRPr>
          </a:p>
          <a:p>
            <a:pPr marL="0" indent="0">
              <a:buNone/>
            </a:pPr>
            <a:r>
              <a:rPr lang="ja-JP" altLang="en-US" dirty="0">
                <a:solidFill>
                  <a:srgbClr val="00B050"/>
                </a:solidFill>
              </a:rPr>
              <a:t>◆医療職以外の職種の心理的抵抗感</a:t>
            </a:r>
            <a:endParaRPr lang="en-US" altLang="ja-JP" dirty="0">
              <a:solidFill>
                <a:srgbClr val="00B050"/>
              </a:solidFill>
            </a:endParaRPr>
          </a:p>
          <a:p>
            <a:pPr marL="0" indent="0">
              <a:buNone/>
            </a:pPr>
            <a:r>
              <a:rPr lang="ja-JP" altLang="en-US" dirty="0"/>
              <a:t>「医療が必要で、すぐに命に直結する子どもに関わるって怖い」</a:t>
            </a:r>
            <a:endParaRPr lang="en-US" altLang="ja-JP" dirty="0"/>
          </a:p>
          <a:p>
            <a:pPr marL="0" indent="0">
              <a:buNone/>
            </a:pPr>
            <a:r>
              <a:rPr lang="ja-JP" altLang="en-US" dirty="0"/>
              <a:t>「私たちが関わってなにか役に立てるのでしょうか？」</a:t>
            </a:r>
          </a:p>
          <a:p>
            <a:pPr marL="0" indent="0">
              <a:buNone/>
            </a:pPr>
            <a:r>
              <a:rPr lang="ja-JP" altLang="en-US" dirty="0"/>
              <a:t>「こんなに重症なのに、普通の学校に通っていいのか？」</a:t>
            </a:r>
            <a:endParaRPr lang="en-US" altLang="ja-JP" dirty="0"/>
          </a:p>
          <a:p>
            <a:pPr marL="0" indent="0">
              <a:buNone/>
            </a:pPr>
            <a:endParaRPr lang="en-US" altLang="ja-JP" dirty="0" smtClean="0"/>
          </a:p>
          <a:p>
            <a:pPr marL="0" indent="0">
              <a:buNone/>
            </a:pPr>
            <a:endParaRPr lang="en-US" altLang="ja-JP" dirty="0" smtClean="0"/>
          </a:p>
          <a:p>
            <a:pPr marL="0" indent="0">
              <a:buNone/>
            </a:pPr>
            <a:endParaRPr lang="en-US" altLang="ja-JP" dirty="0"/>
          </a:p>
          <a:p>
            <a:pPr marL="0" indent="0">
              <a:buNone/>
            </a:pPr>
            <a:endParaRPr lang="en-US" altLang="ja-JP" dirty="0" smtClean="0">
              <a:solidFill>
                <a:srgbClr val="C00000"/>
              </a:solidFill>
            </a:endParaRPr>
          </a:p>
          <a:p>
            <a:pPr marL="0" indent="0">
              <a:buNone/>
            </a:pPr>
            <a:endParaRPr lang="en-US" altLang="ja-JP" dirty="0" smtClean="0"/>
          </a:p>
          <a:p>
            <a:pPr marL="0" indent="0">
              <a:buNone/>
            </a:pPr>
            <a:endParaRPr lang="en-US" altLang="ja-JP" dirty="0"/>
          </a:p>
        </p:txBody>
      </p:sp>
      <p:sp>
        <p:nvSpPr>
          <p:cNvPr id="2" name="スライド番号プレースホルダー 1"/>
          <p:cNvSpPr>
            <a:spLocks noGrp="1"/>
          </p:cNvSpPr>
          <p:nvPr>
            <p:ph type="sldNum" sz="quarter" idx="12"/>
          </p:nvPr>
        </p:nvSpPr>
        <p:spPr/>
        <p:txBody>
          <a:bodyPr/>
          <a:lstStyle/>
          <a:p>
            <a:fld id="{6CF0F346-9069-4C1C-BB5F-8AF5DD4CD6EE}" type="slidenum">
              <a:rPr kumimoji="1" lang="ja-JP" altLang="en-US" smtClean="0"/>
              <a:t>4</a:t>
            </a:fld>
            <a:endParaRPr kumimoji="1" lang="ja-JP" altLang="en-US"/>
          </a:p>
        </p:txBody>
      </p:sp>
    </p:spTree>
    <p:extLst>
      <p:ext uri="{BB962C8B-B14F-4D97-AF65-F5344CB8AC3E}">
        <p14:creationId xmlns:p14="http://schemas.microsoft.com/office/powerpoint/2010/main" val="1243394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 y="399245"/>
            <a:ext cx="9247030" cy="6220496"/>
          </a:xfrm>
        </p:spPr>
        <p:txBody>
          <a:bodyPr>
            <a:normAutofit lnSpcReduction="10000"/>
          </a:bodyPr>
          <a:lstStyle/>
          <a:p>
            <a:pPr marL="0" indent="0">
              <a:buNone/>
            </a:pPr>
            <a:r>
              <a:rPr lang="ja-JP" altLang="en-US" dirty="0">
                <a:solidFill>
                  <a:srgbClr val="C00000"/>
                </a:solidFill>
              </a:rPr>
              <a:t>４</a:t>
            </a:r>
            <a:r>
              <a:rPr kumimoji="1" lang="ja-JP" altLang="en-US" dirty="0" smtClean="0">
                <a:solidFill>
                  <a:srgbClr val="C00000"/>
                </a:solidFill>
              </a:rPr>
              <a:t>．地域で異なる</a:t>
            </a:r>
            <a:r>
              <a:rPr lang="ja-JP" altLang="en-US" dirty="0" smtClean="0">
                <a:solidFill>
                  <a:srgbClr val="C00000"/>
                </a:solidFill>
              </a:rPr>
              <a:t>支援</a:t>
            </a:r>
            <a:r>
              <a:rPr lang="ja-JP" altLang="en-US" dirty="0">
                <a:solidFill>
                  <a:srgbClr val="C00000"/>
                </a:solidFill>
              </a:rPr>
              <a:t>チーム</a:t>
            </a:r>
            <a:r>
              <a:rPr kumimoji="1" lang="ja-JP" altLang="en-US" dirty="0" smtClean="0">
                <a:solidFill>
                  <a:srgbClr val="C00000"/>
                </a:solidFill>
              </a:rPr>
              <a:t>の状況</a:t>
            </a:r>
            <a:endParaRPr kumimoji="1" lang="en-US" altLang="ja-JP" dirty="0" smtClean="0">
              <a:solidFill>
                <a:srgbClr val="C00000"/>
              </a:solidFill>
            </a:endParaRPr>
          </a:p>
          <a:p>
            <a:pPr marL="0" indent="0">
              <a:buNone/>
            </a:pPr>
            <a:r>
              <a:rPr kumimoji="1" lang="ja-JP" altLang="en-US" dirty="0" smtClean="0">
                <a:solidFill>
                  <a:srgbClr val="00B050"/>
                </a:solidFill>
              </a:rPr>
              <a:t>◆</a:t>
            </a:r>
            <a:r>
              <a:rPr lang="ja-JP" altLang="en-US" dirty="0" smtClean="0">
                <a:solidFill>
                  <a:srgbClr val="00B050"/>
                </a:solidFill>
              </a:rPr>
              <a:t>必要</a:t>
            </a:r>
            <a:r>
              <a:rPr lang="ja-JP" altLang="en-US" dirty="0">
                <a:solidFill>
                  <a:srgbClr val="00B050"/>
                </a:solidFill>
              </a:rPr>
              <a:t>な職種をチームに取り入れる</a:t>
            </a:r>
            <a:r>
              <a:rPr lang="ja-JP" altLang="en-US" dirty="0" smtClean="0">
                <a:solidFill>
                  <a:srgbClr val="00B050"/>
                </a:solidFill>
              </a:rPr>
              <a:t>力</a:t>
            </a:r>
            <a:endParaRPr lang="en-US" altLang="ja-JP" dirty="0">
              <a:solidFill>
                <a:srgbClr val="00B050"/>
              </a:solidFill>
            </a:endParaRPr>
          </a:p>
          <a:p>
            <a:pPr marL="0" indent="0">
              <a:buNone/>
            </a:pPr>
            <a:r>
              <a:rPr kumimoji="1" lang="ja-JP" altLang="en-US" dirty="0" smtClean="0"/>
              <a:t>地域資源が限られているため連携する機関、人、しくみが決まっており、対象の個別性に応じた連携となりづらい</a:t>
            </a:r>
            <a:endParaRPr kumimoji="1" lang="en-US" altLang="ja-JP" dirty="0" smtClean="0"/>
          </a:p>
          <a:p>
            <a:pPr marL="0" indent="0">
              <a:buNone/>
            </a:pPr>
            <a:r>
              <a:rPr kumimoji="1" lang="ja-JP" altLang="en-US" dirty="0" smtClean="0">
                <a:solidFill>
                  <a:srgbClr val="00B050"/>
                </a:solidFill>
              </a:rPr>
              <a:t>◆コーディネータ（サービス調整・評価）の不在</a:t>
            </a:r>
            <a:endParaRPr kumimoji="1" lang="en-US" altLang="ja-JP" dirty="0" smtClean="0">
              <a:solidFill>
                <a:srgbClr val="00B050"/>
              </a:solidFill>
            </a:endParaRPr>
          </a:p>
          <a:p>
            <a:pPr marL="0" indent="0">
              <a:buNone/>
            </a:pPr>
            <a:r>
              <a:rPr kumimoji="1" lang="ja-JP" altLang="en-US" dirty="0" smtClean="0"/>
              <a:t>各専門職の役割が当該地域の職種の考えで限定されており、生活全般を支援する体制の構築がなされていない</a:t>
            </a:r>
            <a:endParaRPr kumimoji="1" lang="en-US" altLang="ja-JP" dirty="0" smtClean="0">
              <a:solidFill>
                <a:srgbClr val="00B050"/>
              </a:solidFill>
            </a:endParaRPr>
          </a:p>
          <a:p>
            <a:pPr marL="0" indent="0">
              <a:buNone/>
            </a:pPr>
            <a:r>
              <a:rPr lang="ja-JP" altLang="en-US" dirty="0" smtClean="0">
                <a:solidFill>
                  <a:srgbClr val="00B050"/>
                </a:solidFill>
              </a:rPr>
              <a:t>◆チームリーダ（チームビルディングを促進する役割）の不在</a:t>
            </a:r>
            <a:endParaRPr lang="en-US" altLang="ja-JP" dirty="0" smtClean="0">
              <a:solidFill>
                <a:srgbClr val="00B050"/>
              </a:solidFill>
            </a:endParaRPr>
          </a:p>
          <a:p>
            <a:pPr marL="0" indent="0">
              <a:buNone/>
            </a:pPr>
            <a:r>
              <a:rPr lang="ja-JP" altLang="en-US" dirty="0" smtClean="0"/>
              <a:t>課題の認識に相違があり、相違を調整する役割を担うチームリーダが不在のため、課題が更に深刻化してしまう</a:t>
            </a:r>
            <a:endParaRPr lang="en-US" altLang="ja-JP" dirty="0" smtClean="0"/>
          </a:p>
          <a:p>
            <a:pPr marL="0" indent="0">
              <a:buNone/>
            </a:pPr>
            <a:r>
              <a:rPr lang="ja-JP" altLang="en-US" dirty="0" smtClean="0">
                <a:solidFill>
                  <a:srgbClr val="C00000"/>
                </a:solidFill>
              </a:rPr>
              <a:t>５．統一されない医療機関からの在宅移行</a:t>
            </a:r>
            <a:endParaRPr lang="en-US" altLang="ja-JP" dirty="0" smtClean="0">
              <a:solidFill>
                <a:srgbClr val="C00000"/>
              </a:solidFill>
            </a:endParaRPr>
          </a:p>
          <a:p>
            <a:pPr marL="0" indent="0">
              <a:buNone/>
            </a:pPr>
            <a:r>
              <a:rPr lang="ja-JP" altLang="en-US" dirty="0" smtClean="0"/>
              <a:t>物品提供方法・退院支援、調整業務を担う部署・担当者が</a:t>
            </a:r>
            <a:endParaRPr lang="en-US" altLang="ja-JP" dirty="0" smtClean="0"/>
          </a:p>
          <a:p>
            <a:pPr marL="0" indent="0">
              <a:buNone/>
            </a:pPr>
            <a:r>
              <a:rPr kumimoji="1" lang="ja-JP" altLang="en-US" dirty="0" smtClean="0"/>
              <a:t>各医療</a:t>
            </a:r>
            <a:r>
              <a:rPr kumimoji="1" lang="ja-JP" altLang="en-US" dirty="0"/>
              <a:t>機関</a:t>
            </a:r>
            <a:r>
              <a:rPr kumimoji="1" lang="ja-JP" altLang="en-US" dirty="0" smtClean="0"/>
              <a:t>によって</a:t>
            </a:r>
            <a:r>
              <a:rPr kumimoji="1" lang="ja-JP" altLang="en-US" dirty="0"/>
              <a:t>異</a:t>
            </a:r>
            <a:r>
              <a:rPr kumimoji="1" lang="ja-JP" altLang="en-US" dirty="0" smtClean="0"/>
              <a:t>なる</a:t>
            </a:r>
            <a:endParaRPr kumimoji="1" lang="ja-JP" altLang="en-US" dirty="0"/>
          </a:p>
        </p:txBody>
      </p:sp>
      <p:sp>
        <p:nvSpPr>
          <p:cNvPr id="2" name="スライド番号プレースホルダー 1"/>
          <p:cNvSpPr>
            <a:spLocks noGrp="1"/>
          </p:cNvSpPr>
          <p:nvPr>
            <p:ph type="sldNum" sz="quarter" idx="12"/>
          </p:nvPr>
        </p:nvSpPr>
        <p:spPr/>
        <p:txBody>
          <a:bodyPr/>
          <a:lstStyle/>
          <a:p>
            <a:fld id="{6CF0F346-9069-4C1C-BB5F-8AF5DD4CD6EE}" type="slidenum">
              <a:rPr kumimoji="1" lang="ja-JP" altLang="en-US" smtClean="0"/>
              <a:t>5</a:t>
            </a:fld>
            <a:endParaRPr kumimoji="1" lang="ja-JP" altLang="en-US"/>
          </a:p>
        </p:txBody>
      </p:sp>
    </p:spTree>
    <p:extLst>
      <p:ext uri="{BB962C8B-B14F-4D97-AF65-F5344CB8AC3E}">
        <p14:creationId xmlns:p14="http://schemas.microsoft.com/office/powerpoint/2010/main" val="4204615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28600"/>
            <a:ext cx="9144000" cy="4404360"/>
          </a:xfrm>
        </p:spPr>
        <p:txBody>
          <a:bodyPr/>
          <a:lstStyle/>
          <a:p>
            <a:r>
              <a:rPr kumimoji="1" lang="ja-JP" altLang="en-US" dirty="0" smtClean="0"/>
              <a:t>子どもと家族を対象とした多職種連携の特徴を理解し、</a:t>
            </a:r>
            <a:r>
              <a:rPr lang="ja-JP" altLang="en-US" dirty="0" smtClean="0"/>
              <a:t>各地域で標準化されたチームづくりを先導する人材が必要である</a:t>
            </a:r>
            <a:r>
              <a:rPr lang="en-US" altLang="ja-JP" dirty="0" smtClean="0"/>
              <a:t/>
            </a:r>
            <a:br>
              <a:rPr lang="en-US" altLang="ja-JP" dirty="0" smtClean="0"/>
            </a:br>
            <a:endParaRPr kumimoji="1" lang="ja-JP" altLang="en-US" dirty="0"/>
          </a:p>
        </p:txBody>
      </p:sp>
      <p:sp>
        <p:nvSpPr>
          <p:cNvPr id="3" name="コンテンツ プレースホルダー 2"/>
          <p:cNvSpPr>
            <a:spLocks noGrp="1"/>
          </p:cNvSpPr>
          <p:nvPr>
            <p:ph idx="1"/>
          </p:nvPr>
        </p:nvSpPr>
        <p:spPr>
          <a:xfrm>
            <a:off x="651510" y="4297680"/>
            <a:ext cx="8248650" cy="2346960"/>
          </a:xfrm>
        </p:spPr>
        <p:txBody>
          <a:bodyPr>
            <a:normAutofit/>
          </a:bodyPr>
          <a:lstStyle/>
          <a:p>
            <a:pPr marL="0" indent="0">
              <a:buNone/>
            </a:pPr>
            <a:r>
              <a:rPr kumimoji="1" lang="ja-JP" altLang="en-US" dirty="0" smtClean="0"/>
              <a:t>標準化されたチームとは</a:t>
            </a:r>
            <a:endParaRPr kumimoji="1" lang="en-US" altLang="ja-JP" dirty="0" smtClean="0"/>
          </a:p>
          <a:p>
            <a:pPr marL="0" indent="0">
              <a:lnSpc>
                <a:spcPts val="2800"/>
              </a:lnSpc>
              <a:buNone/>
            </a:pPr>
            <a:r>
              <a:rPr kumimoji="1" lang="ja-JP" altLang="en-US" dirty="0" smtClean="0"/>
              <a:t>　連携・協働の「必要性・意義・基本概念」を理解し、子どもと家族の主体性を引き出し、障害のある子どもと家族が絆を深め、</a:t>
            </a:r>
            <a:r>
              <a:rPr lang="ja-JP" altLang="en-US" dirty="0" smtClean="0"/>
              <a:t>子育てをしながら地域で暮らすことを支援するチーム</a:t>
            </a:r>
            <a:endParaRPr kumimoji="1" lang="ja-JP" altLang="en-US" dirty="0"/>
          </a:p>
        </p:txBody>
      </p:sp>
      <p:sp>
        <p:nvSpPr>
          <p:cNvPr id="4" name="スライド番号プレースホルダー 3"/>
          <p:cNvSpPr>
            <a:spLocks noGrp="1"/>
          </p:cNvSpPr>
          <p:nvPr>
            <p:ph type="sldNum" sz="quarter" idx="12"/>
          </p:nvPr>
        </p:nvSpPr>
        <p:spPr/>
        <p:txBody>
          <a:bodyPr/>
          <a:lstStyle/>
          <a:p>
            <a:fld id="{6CF0F346-9069-4C1C-BB5F-8AF5DD4CD6EE}" type="slidenum">
              <a:rPr kumimoji="1" lang="ja-JP" altLang="en-US" smtClean="0"/>
              <a:t>6</a:t>
            </a:fld>
            <a:endParaRPr kumimoji="1" lang="ja-JP" altLang="en-US"/>
          </a:p>
        </p:txBody>
      </p:sp>
    </p:spTree>
    <p:extLst>
      <p:ext uri="{BB962C8B-B14F-4D97-AF65-F5344CB8AC3E}">
        <p14:creationId xmlns:p14="http://schemas.microsoft.com/office/powerpoint/2010/main" val="2792629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連携の基本的概念の整理</a:t>
            </a:r>
            <a:endParaRPr kumimoji="1" lang="ja-JP" altLang="en-US" dirty="0"/>
          </a:p>
        </p:txBody>
      </p:sp>
      <p:sp>
        <p:nvSpPr>
          <p:cNvPr id="5" name="コンテンツ プレースホルダー 4"/>
          <p:cNvSpPr>
            <a:spLocks noGrp="1"/>
          </p:cNvSpPr>
          <p:nvPr>
            <p:ph idx="1"/>
          </p:nvPr>
        </p:nvSpPr>
        <p:spPr/>
        <p:txBody>
          <a:bodyPr>
            <a:normAutofit lnSpcReduction="10000"/>
          </a:bodyPr>
          <a:lstStyle/>
          <a:p>
            <a:pPr marL="0" indent="0">
              <a:buNone/>
            </a:pPr>
            <a:r>
              <a:rPr kumimoji="1" lang="ja-JP" altLang="en-US" dirty="0" smtClean="0"/>
              <a:t>援助において、異なった分野、領域、職種に属する複数の援助者（専門職や非専門的な援助者を含む）が、</a:t>
            </a:r>
            <a:r>
              <a:rPr kumimoji="1" lang="ja-JP" altLang="en-US" u="sng" dirty="0" smtClean="0"/>
              <a:t>単独では達成できない</a:t>
            </a:r>
            <a:r>
              <a:rPr kumimoji="1" lang="ja-JP" altLang="en-US" dirty="0" smtClean="0"/>
              <a:t>、共有された目標を達成するために、相互促進的な協力関係を通じて、行為や活動を展開するプロセス</a:t>
            </a:r>
            <a:endParaRPr lang="en-US" altLang="ja-JP" sz="1200" dirty="0"/>
          </a:p>
          <a:p>
            <a:pPr marL="0" indent="0">
              <a:buNone/>
            </a:pPr>
            <a:endParaRPr kumimoji="1" lang="en-US" altLang="ja-JP" sz="1200" dirty="0" smtClean="0"/>
          </a:p>
          <a:p>
            <a:pPr marL="0" indent="0">
              <a:buNone/>
            </a:pPr>
            <a:r>
              <a:rPr lang="ja-JP" altLang="en-US" b="1" dirty="0">
                <a:solidFill>
                  <a:srgbClr val="00B050"/>
                </a:solidFill>
              </a:rPr>
              <a:t>共有化</a:t>
            </a:r>
            <a:r>
              <a:rPr lang="ja-JP" altLang="en-US" b="1" dirty="0" smtClean="0">
                <a:solidFill>
                  <a:srgbClr val="00B050"/>
                </a:solidFill>
              </a:rPr>
              <a:t>された目的を持つ複数の人および機関（非専門職を含む）が</a:t>
            </a:r>
            <a:r>
              <a:rPr lang="ja-JP" altLang="en-US" b="1" u="sng" dirty="0" smtClean="0">
                <a:solidFill>
                  <a:srgbClr val="00B050"/>
                </a:solidFill>
              </a:rPr>
              <a:t>単独では解決できない課題</a:t>
            </a:r>
            <a:r>
              <a:rPr lang="ja-JP" altLang="en-US" b="1" dirty="0" smtClean="0">
                <a:solidFill>
                  <a:srgbClr val="00B050"/>
                </a:solidFill>
              </a:rPr>
              <a:t>に対して、</a:t>
            </a:r>
            <a:r>
              <a:rPr lang="ja-JP" altLang="en-US" b="1" u="sng" dirty="0" smtClean="0">
                <a:solidFill>
                  <a:srgbClr val="00B050"/>
                </a:solidFill>
              </a:rPr>
              <a:t>主体的に協力関係を構築</a:t>
            </a:r>
            <a:r>
              <a:rPr lang="ja-JP" altLang="en-US" b="1" dirty="0" smtClean="0">
                <a:solidFill>
                  <a:srgbClr val="00B050"/>
                </a:solidFill>
              </a:rPr>
              <a:t>して、目的達成に向けて取り組む</a:t>
            </a:r>
            <a:r>
              <a:rPr lang="ja-JP" altLang="en-US" b="1" u="sng" dirty="0" smtClean="0">
                <a:solidFill>
                  <a:srgbClr val="00B050"/>
                </a:solidFill>
              </a:rPr>
              <a:t>相互関係の過程</a:t>
            </a:r>
            <a:r>
              <a:rPr lang="ja-JP" altLang="en-US" b="1" dirty="0" smtClean="0">
                <a:solidFill>
                  <a:srgbClr val="00B050"/>
                </a:solidFill>
              </a:rPr>
              <a:t>である</a:t>
            </a:r>
            <a:endParaRPr lang="en-US" altLang="ja-JP" b="1" dirty="0" smtClean="0">
              <a:solidFill>
                <a:srgbClr val="00B050"/>
              </a:solidFill>
            </a:endParaRPr>
          </a:p>
          <a:p>
            <a:pPr marL="0" indent="0">
              <a:buNone/>
            </a:pPr>
            <a:r>
              <a:rPr kumimoji="1" lang="ja-JP" altLang="en-US" b="1" dirty="0">
                <a:solidFill>
                  <a:srgbClr val="00B050"/>
                </a:solidFill>
              </a:rPr>
              <a:t>　</a:t>
            </a:r>
            <a:r>
              <a:rPr kumimoji="1" lang="ja-JP" altLang="en-US" b="1" dirty="0" smtClean="0">
                <a:solidFill>
                  <a:srgbClr val="00B050"/>
                </a:solidFill>
              </a:rPr>
              <a:t>　</a:t>
            </a:r>
            <a:endParaRPr kumimoji="1" lang="ja-JP" altLang="en-US" b="1" dirty="0">
              <a:solidFill>
                <a:srgbClr val="00B050"/>
              </a:solidFill>
            </a:endParaRPr>
          </a:p>
        </p:txBody>
      </p:sp>
      <p:sp>
        <p:nvSpPr>
          <p:cNvPr id="2" name="正方形/長方形 1"/>
          <p:cNvSpPr/>
          <p:nvPr/>
        </p:nvSpPr>
        <p:spPr>
          <a:xfrm>
            <a:off x="3683358" y="6220496"/>
            <a:ext cx="4831992" cy="21894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000" dirty="0" smtClean="0"/>
              <a:t>出典：引用文献１</a:t>
            </a:r>
            <a:endParaRPr kumimoji="1" lang="ja-JP" altLang="en-US" sz="1000" dirty="0"/>
          </a:p>
        </p:txBody>
      </p:sp>
      <p:sp>
        <p:nvSpPr>
          <p:cNvPr id="3" name="スライド番号プレースホルダー 2"/>
          <p:cNvSpPr>
            <a:spLocks noGrp="1"/>
          </p:cNvSpPr>
          <p:nvPr>
            <p:ph type="sldNum" sz="quarter" idx="12"/>
          </p:nvPr>
        </p:nvSpPr>
        <p:spPr/>
        <p:txBody>
          <a:bodyPr/>
          <a:lstStyle/>
          <a:p>
            <a:fld id="{6CF0F346-9069-4C1C-BB5F-8AF5DD4CD6EE}" type="slidenum">
              <a:rPr kumimoji="1" lang="ja-JP" altLang="en-US" smtClean="0"/>
              <a:t>7</a:t>
            </a:fld>
            <a:endParaRPr kumimoji="1" lang="ja-JP" altLang="en-US"/>
          </a:p>
        </p:txBody>
      </p:sp>
    </p:spTree>
    <p:extLst>
      <p:ext uri="{BB962C8B-B14F-4D97-AF65-F5344CB8AC3E}">
        <p14:creationId xmlns:p14="http://schemas.microsoft.com/office/powerpoint/2010/main" val="828079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9405" y="159064"/>
            <a:ext cx="7886700" cy="1325563"/>
          </a:xfrm>
        </p:spPr>
        <p:txBody>
          <a:bodyPr/>
          <a:lstStyle/>
          <a:p>
            <a:r>
              <a:rPr kumimoji="1" lang="ja-JP" altLang="en-US" dirty="0" smtClean="0"/>
              <a:t>協働とは</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ケアサービス利用者とその家族が掲げる目標を理解し、その人たちとともに支援し、協力を求め、各専門職や関わる人が持っている知識や技術を提供し、目標達成のためにともに力を合わせることができる</a:t>
            </a:r>
            <a:r>
              <a:rPr lang="ja-JP" altLang="en-US" u="sng" dirty="0" smtClean="0"/>
              <a:t>方法を探り当てること</a:t>
            </a:r>
            <a:endParaRPr lang="en-US" altLang="ja-JP" u="sng" dirty="0" smtClean="0"/>
          </a:p>
          <a:p>
            <a:pPr marL="0" indent="0">
              <a:buNone/>
            </a:pPr>
            <a:r>
              <a:rPr lang="ja-JP" altLang="en-US" dirty="0"/>
              <a:t>　</a:t>
            </a:r>
            <a:r>
              <a:rPr lang="ja-JP" altLang="en-US" dirty="0" smtClean="0"/>
              <a:t>　　　　　　　　　　　　　　　　</a:t>
            </a:r>
            <a:endParaRPr lang="en-US" altLang="ja-JP" dirty="0" smtClean="0"/>
          </a:p>
        </p:txBody>
      </p:sp>
      <p:sp>
        <p:nvSpPr>
          <p:cNvPr id="4" name="正方形/長方形 3"/>
          <p:cNvSpPr/>
          <p:nvPr/>
        </p:nvSpPr>
        <p:spPr>
          <a:xfrm>
            <a:off x="3284113" y="3891823"/>
            <a:ext cx="4831992" cy="21894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000" dirty="0" smtClean="0"/>
              <a:t>出典：引用文献</a:t>
            </a:r>
            <a:r>
              <a:rPr lang="en-US" altLang="ja-JP" sz="1000" dirty="0" smtClean="0"/>
              <a:t>2</a:t>
            </a:r>
            <a:endParaRPr kumimoji="1" lang="ja-JP" altLang="en-US" sz="1000" dirty="0"/>
          </a:p>
        </p:txBody>
      </p:sp>
      <p:sp>
        <p:nvSpPr>
          <p:cNvPr id="5" name="スライド番号プレースホルダー 4"/>
          <p:cNvSpPr>
            <a:spLocks noGrp="1"/>
          </p:cNvSpPr>
          <p:nvPr>
            <p:ph type="sldNum" sz="quarter" idx="12"/>
          </p:nvPr>
        </p:nvSpPr>
        <p:spPr/>
        <p:txBody>
          <a:bodyPr/>
          <a:lstStyle/>
          <a:p>
            <a:fld id="{6CF0F346-9069-4C1C-BB5F-8AF5DD4CD6EE}" type="slidenum">
              <a:rPr kumimoji="1" lang="ja-JP" altLang="en-US" smtClean="0"/>
              <a:t>8</a:t>
            </a:fld>
            <a:endParaRPr kumimoji="1" lang="ja-JP" altLang="en-US"/>
          </a:p>
        </p:txBody>
      </p:sp>
    </p:spTree>
    <p:extLst>
      <p:ext uri="{BB962C8B-B14F-4D97-AF65-F5344CB8AC3E}">
        <p14:creationId xmlns:p14="http://schemas.microsoft.com/office/powerpoint/2010/main" val="5651127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 y="78370"/>
            <a:ext cx="9040968" cy="1325563"/>
          </a:xfrm>
        </p:spPr>
        <p:txBody>
          <a:bodyPr/>
          <a:lstStyle/>
          <a:p>
            <a:r>
              <a:rPr kumimoji="1" lang="ja-JP" altLang="en-US" dirty="0" smtClean="0"/>
              <a:t>「連携」「協働」「チーム」各概念の関係</a:t>
            </a:r>
            <a:endParaRPr kumimoji="1" lang="ja-JP" altLang="en-US" dirty="0"/>
          </a:p>
        </p:txBody>
      </p:sp>
      <p:sp>
        <p:nvSpPr>
          <p:cNvPr id="3" name="コンテンツ プレースホルダー 2"/>
          <p:cNvSpPr>
            <a:spLocks noGrp="1"/>
          </p:cNvSpPr>
          <p:nvPr>
            <p:ph idx="1"/>
          </p:nvPr>
        </p:nvSpPr>
        <p:spPr>
          <a:xfrm>
            <a:off x="1" y="1339404"/>
            <a:ext cx="8873543" cy="5409126"/>
          </a:xfrm>
          <a:ln>
            <a:solidFill>
              <a:schemeClr val="tx1"/>
            </a:solidFill>
          </a:ln>
        </p:spPr>
        <p:txBody>
          <a:bodyPr/>
          <a:lstStyle/>
          <a:p>
            <a:pPr marL="0" indent="0">
              <a:buNone/>
            </a:pPr>
            <a:endParaRPr kumimoji="1" lang="en-US" altLang="ja-JP" dirty="0" smtClean="0"/>
          </a:p>
          <a:p>
            <a:pPr marL="0" indent="0">
              <a:buNone/>
            </a:pPr>
            <a:r>
              <a:rPr lang="ja-JP" altLang="en-US" sz="1800" b="1" dirty="0" smtClean="0"/>
              <a:t>「協働」</a:t>
            </a:r>
            <a:endParaRPr lang="en-US" altLang="ja-JP" sz="1800" b="1" dirty="0" smtClean="0"/>
          </a:p>
          <a:p>
            <a:pPr marL="0" indent="0">
              <a:buNone/>
            </a:pPr>
            <a:r>
              <a:rPr lang="ja-JP" altLang="en-US" sz="1800" b="1" dirty="0" smtClean="0"/>
              <a:t>目的</a:t>
            </a:r>
            <a:r>
              <a:rPr lang="ja-JP" altLang="en-US" sz="1800" b="1" dirty="0"/>
              <a:t>達成</a:t>
            </a:r>
            <a:r>
              <a:rPr lang="ja-JP" altLang="en-US" sz="1800" b="1" dirty="0" smtClean="0"/>
              <a:t>のための</a:t>
            </a:r>
            <a:endParaRPr lang="en-US" altLang="ja-JP" sz="1800" b="1" dirty="0" smtClean="0"/>
          </a:p>
          <a:p>
            <a:pPr marL="0" indent="0">
              <a:buNone/>
            </a:pPr>
            <a:r>
              <a:rPr lang="ja-JP" altLang="en-US" sz="1800" b="1" dirty="0" smtClean="0"/>
              <a:t>手段的概念</a:t>
            </a:r>
            <a:endParaRPr lang="en-US" altLang="ja-JP" sz="1800" b="1" dirty="0" smtClean="0"/>
          </a:p>
          <a:p>
            <a:pPr marL="0" indent="0">
              <a:buNone/>
            </a:pPr>
            <a:endParaRPr lang="en-US" altLang="ja-JP" sz="1800" b="1" dirty="0"/>
          </a:p>
          <a:p>
            <a:pPr marL="0" indent="0">
              <a:buNone/>
            </a:pPr>
            <a:r>
              <a:rPr lang="ja-JP" altLang="en-US" sz="1800" b="1" dirty="0" smtClean="0"/>
              <a:t>「連携」</a:t>
            </a:r>
            <a:endParaRPr lang="en-US" altLang="ja-JP" sz="1800" b="1" dirty="0" smtClean="0"/>
          </a:p>
          <a:p>
            <a:pPr marL="0" indent="0">
              <a:buNone/>
            </a:pPr>
            <a:r>
              <a:rPr lang="ja-JP" altLang="en-US" sz="1800" b="1" dirty="0" smtClean="0"/>
              <a:t>「協働」を実現する</a:t>
            </a:r>
            <a:endParaRPr lang="en-US" altLang="ja-JP" sz="1800" b="1" dirty="0" smtClean="0"/>
          </a:p>
          <a:p>
            <a:pPr marL="0" indent="0">
              <a:buNone/>
            </a:pPr>
            <a:r>
              <a:rPr lang="ja-JP" altLang="en-US" sz="1800" b="1" dirty="0" smtClean="0"/>
              <a:t>ための</a:t>
            </a:r>
            <a:r>
              <a:rPr lang="ja-JP" altLang="en-US" sz="1800" b="1" dirty="0"/>
              <a:t>プロセス</a:t>
            </a:r>
            <a:r>
              <a:rPr lang="ja-JP" altLang="en-US" sz="1800" b="1" dirty="0" smtClean="0"/>
              <a:t>を含む</a:t>
            </a:r>
            <a:endParaRPr lang="en-US" altLang="ja-JP" sz="1800" b="1" dirty="0" smtClean="0"/>
          </a:p>
          <a:p>
            <a:pPr marL="0" indent="0">
              <a:buNone/>
            </a:pPr>
            <a:r>
              <a:rPr lang="ja-JP" altLang="en-US" sz="1800" b="1" dirty="0" smtClean="0"/>
              <a:t>手段的概念</a:t>
            </a:r>
            <a:endParaRPr lang="en-US" altLang="ja-JP" sz="1800" b="1" dirty="0" smtClean="0"/>
          </a:p>
          <a:p>
            <a:pPr marL="0" indent="0">
              <a:buNone/>
            </a:pPr>
            <a:endParaRPr lang="en-US" altLang="ja-JP" sz="1800" b="1" dirty="0"/>
          </a:p>
          <a:p>
            <a:pPr marL="0" indent="0">
              <a:buNone/>
            </a:pPr>
            <a:r>
              <a:rPr lang="ja-JP" altLang="en-US" sz="1800" b="1" dirty="0" smtClean="0"/>
              <a:t>「チーム」</a:t>
            </a:r>
            <a:endParaRPr lang="en-US" altLang="ja-JP" sz="1800" b="1" dirty="0" smtClean="0"/>
          </a:p>
          <a:p>
            <a:pPr marL="0" indent="0">
              <a:buNone/>
            </a:pPr>
            <a:r>
              <a:rPr lang="ja-JP" altLang="en-US" sz="1800" b="1" dirty="0"/>
              <a:t>「</a:t>
            </a:r>
            <a:r>
              <a:rPr lang="ja-JP" altLang="en-US" sz="1800" b="1" dirty="0" smtClean="0"/>
              <a:t>連携」の概念が</a:t>
            </a:r>
            <a:endParaRPr lang="en-US" altLang="ja-JP" sz="1800" b="1" dirty="0" smtClean="0"/>
          </a:p>
          <a:p>
            <a:pPr marL="0" indent="0">
              <a:buNone/>
            </a:pPr>
            <a:r>
              <a:rPr lang="ja-JP" altLang="en-US" sz="1800" b="1" dirty="0"/>
              <a:t>可視化</a:t>
            </a:r>
            <a:r>
              <a:rPr lang="ja-JP" altLang="en-US" sz="1800" b="1" dirty="0" smtClean="0"/>
              <a:t>された実態</a:t>
            </a:r>
            <a:endParaRPr lang="en-US" altLang="ja-JP" sz="1800" b="1" dirty="0" smtClean="0"/>
          </a:p>
          <a:p>
            <a:pPr marL="0" indent="0">
              <a:buNone/>
            </a:pPr>
            <a:endParaRPr kumimoji="1" lang="ja-JP" altLang="en-US" dirty="0"/>
          </a:p>
        </p:txBody>
      </p:sp>
      <p:sp>
        <p:nvSpPr>
          <p:cNvPr id="4" name="円/楕円 3"/>
          <p:cNvSpPr/>
          <p:nvPr/>
        </p:nvSpPr>
        <p:spPr>
          <a:xfrm>
            <a:off x="2001281" y="1619300"/>
            <a:ext cx="4481848" cy="1326524"/>
          </a:xfrm>
          <a:prstGeom prst="ellipse">
            <a:avLst/>
          </a:prstGeom>
          <a:ln w="381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目標・目的の一致</a:t>
            </a:r>
            <a:endParaRPr kumimoji="1" lang="ja-JP" altLang="en-US" dirty="0"/>
          </a:p>
        </p:txBody>
      </p:sp>
      <p:sp>
        <p:nvSpPr>
          <p:cNvPr id="5" name="上矢印吹き出し 4"/>
          <p:cNvSpPr/>
          <p:nvPr/>
        </p:nvSpPr>
        <p:spPr>
          <a:xfrm>
            <a:off x="2434109" y="2692885"/>
            <a:ext cx="3715554" cy="2063023"/>
          </a:xfrm>
          <a:prstGeom prst="upArrowCallout">
            <a:avLst>
              <a:gd name="adj1" fmla="val 32895"/>
              <a:gd name="adj2" fmla="val 25000"/>
              <a:gd name="adj3" fmla="val 25000"/>
              <a:gd name="adj4" fmla="val 64977"/>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6" name="円/楕円 5"/>
          <p:cNvSpPr/>
          <p:nvPr/>
        </p:nvSpPr>
        <p:spPr>
          <a:xfrm>
            <a:off x="2653049" y="3724398"/>
            <a:ext cx="1171977" cy="553792"/>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smtClean="0"/>
              <a:t>主体</a:t>
            </a:r>
            <a:endParaRPr kumimoji="1" lang="ja-JP" altLang="en-US" dirty="0"/>
          </a:p>
        </p:txBody>
      </p:sp>
      <p:sp>
        <p:nvSpPr>
          <p:cNvPr id="7" name="円/楕円 6"/>
          <p:cNvSpPr/>
          <p:nvPr/>
        </p:nvSpPr>
        <p:spPr>
          <a:xfrm>
            <a:off x="4852565" y="3742513"/>
            <a:ext cx="1171977" cy="553792"/>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smtClean="0"/>
              <a:t>主体</a:t>
            </a:r>
            <a:endParaRPr kumimoji="1" lang="ja-JP" altLang="en-US" dirty="0"/>
          </a:p>
        </p:txBody>
      </p:sp>
      <p:sp>
        <p:nvSpPr>
          <p:cNvPr id="8" name="左右矢印 7"/>
          <p:cNvSpPr/>
          <p:nvPr/>
        </p:nvSpPr>
        <p:spPr>
          <a:xfrm>
            <a:off x="3680588" y="3684128"/>
            <a:ext cx="1216152" cy="654419"/>
          </a:xfrm>
          <a:prstGeom prst="lef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smtClean="0"/>
              <a:t>連携</a:t>
            </a:r>
            <a:endParaRPr kumimoji="1" lang="ja-JP" altLang="en-US" b="1" dirty="0"/>
          </a:p>
        </p:txBody>
      </p:sp>
      <p:sp>
        <p:nvSpPr>
          <p:cNvPr id="9" name="正方形/長方形 8"/>
          <p:cNvSpPr/>
          <p:nvPr/>
        </p:nvSpPr>
        <p:spPr>
          <a:xfrm>
            <a:off x="4066536" y="3004209"/>
            <a:ext cx="518342" cy="67991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solidFill>
                  <a:srgbClr val="C00000"/>
                </a:solidFill>
              </a:rPr>
              <a:t>協働</a:t>
            </a:r>
            <a:endParaRPr kumimoji="1" lang="ja-JP" altLang="en-US" b="1" dirty="0">
              <a:solidFill>
                <a:srgbClr val="C00000"/>
              </a:solidFill>
            </a:endParaRPr>
          </a:p>
        </p:txBody>
      </p:sp>
      <p:sp>
        <p:nvSpPr>
          <p:cNvPr id="10" name="円/楕円 9"/>
          <p:cNvSpPr/>
          <p:nvPr/>
        </p:nvSpPr>
        <p:spPr>
          <a:xfrm>
            <a:off x="2047740" y="4814293"/>
            <a:ext cx="4481848" cy="1934236"/>
          </a:xfrm>
          <a:prstGeom prst="ellipse">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 name="円/楕円 10"/>
          <p:cNvSpPr/>
          <p:nvPr/>
        </p:nvSpPr>
        <p:spPr>
          <a:xfrm>
            <a:off x="2653049" y="5069376"/>
            <a:ext cx="1171977" cy="553792"/>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smtClean="0"/>
              <a:t>主体</a:t>
            </a:r>
            <a:endParaRPr kumimoji="1" lang="ja-JP" altLang="en-US" dirty="0"/>
          </a:p>
        </p:txBody>
      </p:sp>
      <p:sp>
        <p:nvSpPr>
          <p:cNvPr id="12" name="円/楕円 11"/>
          <p:cNvSpPr/>
          <p:nvPr/>
        </p:nvSpPr>
        <p:spPr>
          <a:xfrm>
            <a:off x="4658127" y="5010991"/>
            <a:ext cx="1171977" cy="553792"/>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smtClean="0"/>
              <a:t>主体</a:t>
            </a:r>
            <a:endParaRPr kumimoji="1" lang="ja-JP" altLang="en-US" dirty="0"/>
          </a:p>
        </p:txBody>
      </p:sp>
      <p:sp>
        <p:nvSpPr>
          <p:cNvPr id="13" name="円/楕円 12"/>
          <p:cNvSpPr/>
          <p:nvPr/>
        </p:nvSpPr>
        <p:spPr>
          <a:xfrm>
            <a:off x="3817202" y="6126522"/>
            <a:ext cx="1171977" cy="553792"/>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smtClean="0"/>
              <a:t>主体</a:t>
            </a:r>
            <a:endParaRPr kumimoji="1" lang="ja-JP" altLang="en-US" dirty="0"/>
          </a:p>
        </p:txBody>
      </p:sp>
      <p:sp>
        <p:nvSpPr>
          <p:cNvPr id="14" name="左右矢印 13"/>
          <p:cNvSpPr/>
          <p:nvPr/>
        </p:nvSpPr>
        <p:spPr>
          <a:xfrm>
            <a:off x="3862279" y="5193510"/>
            <a:ext cx="759852" cy="276897"/>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左右矢印 14"/>
          <p:cNvSpPr/>
          <p:nvPr/>
        </p:nvSpPr>
        <p:spPr>
          <a:xfrm rot="2242916">
            <a:off x="3300662" y="5767009"/>
            <a:ext cx="759852" cy="276897"/>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左右矢印 15"/>
          <p:cNvSpPr/>
          <p:nvPr/>
        </p:nvSpPr>
        <p:spPr>
          <a:xfrm rot="19036532">
            <a:off x="4661397" y="5742074"/>
            <a:ext cx="759852" cy="276897"/>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正方形/長方形 16"/>
          <p:cNvSpPr/>
          <p:nvPr/>
        </p:nvSpPr>
        <p:spPr>
          <a:xfrm>
            <a:off x="6483129" y="6452315"/>
            <a:ext cx="2287384" cy="22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1200" dirty="0" smtClean="0"/>
              <a:t>出典：引用文献</a:t>
            </a:r>
            <a:r>
              <a:rPr kumimoji="1" lang="en-US" altLang="ja-JP" sz="1200" dirty="0" smtClean="0"/>
              <a:t>1</a:t>
            </a:r>
            <a:endParaRPr kumimoji="1" lang="ja-JP" altLang="en-US" sz="1200" dirty="0"/>
          </a:p>
        </p:txBody>
      </p:sp>
      <p:sp>
        <p:nvSpPr>
          <p:cNvPr id="18" name="スライド番号プレースホルダー 17"/>
          <p:cNvSpPr>
            <a:spLocks noGrp="1"/>
          </p:cNvSpPr>
          <p:nvPr>
            <p:ph type="sldNum" sz="quarter" idx="12"/>
          </p:nvPr>
        </p:nvSpPr>
        <p:spPr/>
        <p:txBody>
          <a:bodyPr/>
          <a:lstStyle/>
          <a:p>
            <a:fld id="{6CF0F346-9069-4C1C-BB5F-8AF5DD4CD6EE}" type="slidenum">
              <a:rPr kumimoji="1" lang="ja-JP" altLang="en-US" smtClean="0"/>
              <a:t>9</a:t>
            </a:fld>
            <a:endParaRPr kumimoji="1" lang="ja-JP" altLang="en-US"/>
          </a:p>
        </p:txBody>
      </p:sp>
    </p:spTree>
    <p:extLst>
      <p:ext uri="{BB962C8B-B14F-4D97-AF65-F5344CB8AC3E}">
        <p14:creationId xmlns:p14="http://schemas.microsoft.com/office/powerpoint/2010/main" val="227675457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ビジネス">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3451</TotalTime>
  <Words>4421</Words>
  <Application>Microsoft Office PowerPoint</Application>
  <PresentationFormat>画面に合わせる (4:3)</PresentationFormat>
  <Paragraphs>485</Paragraphs>
  <Slides>19</Slides>
  <Notes>17</Notes>
  <HiddenSlides>0</HiddenSlides>
  <MMClips>0</MMClips>
  <ScaleCrop>false</ScaleCrop>
  <HeadingPairs>
    <vt:vector size="4" baseType="variant">
      <vt:variant>
        <vt:lpstr>テーマ</vt:lpstr>
      </vt:variant>
      <vt:variant>
        <vt:i4>2</vt:i4>
      </vt:variant>
      <vt:variant>
        <vt:lpstr>スライド タイトル</vt:lpstr>
      </vt:variant>
      <vt:variant>
        <vt:i4>19</vt:i4>
      </vt:variant>
    </vt:vector>
  </HeadingPairs>
  <TitlesOfParts>
    <vt:vector size="21" baseType="lpstr">
      <vt:lpstr>Office テーマ</vt:lpstr>
      <vt:lpstr>ビジネス</vt:lpstr>
      <vt:lpstr>重症心身障害児者等 支援者育成研修テキスト  ４　連携① 　 　　　　　　　　　　　　　　　　　　　　　　　　　　　　　　　　　　　 　　小児在宅医療における多職種連携　　　　　　　　　　　　　　　　　　　</vt:lpstr>
      <vt:lpstr>多職種が感じている連携上の課題</vt:lpstr>
      <vt:lpstr>小児在宅における多職種連携の特色</vt:lpstr>
      <vt:lpstr>PowerPoint プレゼンテーション</vt:lpstr>
      <vt:lpstr>PowerPoint プレゼンテーション</vt:lpstr>
      <vt:lpstr>子どもと家族を対象とした多職種連携の特徴を理解し、各地域で標準化されたチームづくりを先導する人材が必要である </vt:lpstr>
      <vt:lpstr>連携の基本的概念の整理</vt:lpstr>
      <vt:lpstr>協働とは</vt:lpstr>
      <vt:lpstr>「連携」「協働」「チーム」各概念の関係</vt:lpstr>
      <vt:lpstr>連携の核となる協働の展開過程</vt:lpstr>
      <vt:lpstr>地域でよく出会う流動的な過程</vt:lpstr>
      <vt:lpstr>多職種連携に必要なサービスや マネジメントの目指す目標の設定</vt:lpstr>
      <vt:lpstr>より良き多職種連携を目指し、 多職種間での大目標の共有の推進</vt:lpstr>
      <vt:lpstr>養育者が抱えるストレス</vt:lpstr>
      <vt:lpstr>在宅移行期の多職種連携過程と構造</vt:lpstr>
      <vt:lpstr> チーム連携を推進するために 　　　　　　　　　　　　　　　　　　　　　</vt:lpstr>
      <vt:lpstr>PowerPoint プレゼンテーション</vt:lpstr>
      <vt:lpstr>PowerPoint プレゼンテーション</vt:lpstr>
      <vt:lpstr>状態安定・多職種の安心感の確保ための 在宅移行期の看看連携過程の共有への支援</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連携の基本的概念の整理</dc:title>
  <dc:creator>谷口由紀子</dc:creator>
  <cp:lastModifiedBy>厚生労働省ネットワークシステム</cp:lastModifiedBy>
  <cp:revision>121</cp:revision>
  <dcterms:created xsi:type="dcterms:W3CDTF">2015-12-17T19:57:02Z</dcterms:created>
  <dcterms:modified xsi:type="dcterms:W3CDTF">2016-05-06T06:53:20Z</dcterms:modified>
</cp:coreProperties>
</file>