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89" r:id="rId3"/>
    <p:sldId id="273" r:id="rId4"/>
    <p:sldId id="274" r:id="rId5"/>
    <p:sldId id="257" r:id="rId6"/>
    <p:sldId id="259" r:id="rId7"/>
    <p:sldId id="261" r:id="rId8"/>
    <p:sldId id="266" r:id="rId9"/>
    <p:sldId id="262" r:id="rId10"/>
    <p:sldId id="287" r:id="rId11"/>
    <p:sldId id="288" r:id="rId12"/>
    <p:sldId id="265" r:id="rId13"/>
    <p:sldId id="267" r:id="rId14"/>
    <p:sldId id="268" r:id="rId1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82" autoAdjust="0"/>
    <p:restoredTop sz="94660" autoAdjust="0"/>
  </p:normalViewPr>
  <p:slideViewPr>
    <p:cSldViewPr snapToGrid="0">
      <p:cViewPr varScale="1">
        <p:scale>
          <a:sx n="73" d="100"/>
          <a:sy n="73" d="100"/>
        </p:scale>
        <p:origin x="-89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2442" y="66"/>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8D45316-3B81-46B5-B12F-5813DD5D53CC}" type="datetimeFigureOut">
              <a:rPr kumimoji="1" lang="ja-JP" altLang="en-US" smtClean="0"/>
              <a:t>2016/5/9</a:t>
            </a:fld>
            <a:endParaRPr kumimoji="1" lang="ja-JP" altLang="en-US" dirty="0"/>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D689C19-57CC-4A61-85DF-83D47798CF41}" type="slidenum">
              <a:rPr kumimoji="1" lang="ja-JP" altLang="en-US" smtClean="0"/>
              <a:t>‹#›</a:t>
            </a:fld>
            <a:endParaRPr kumimoji="1" lang="ja-JP" altLang="en-US" dirty="0"/>
          </a:p>
        </p:txBody>
      </p:sp>
    </p:spTree>
    <p:extLst>
      <p:ext uri="{BB962C8B-B14F-4D97-AF65-F5344CB8AC3E}">
        <p14:creationId xmlns:p14="http://schemas.microsoft.com/office/powerpoint/2010/main" val="41446902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2830074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317046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1602110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914400" y="1752610"/>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5017" y="4953000"/>
            <a:ext cx="12197020"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04615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386064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1879475589"/>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609600" y="1481336"/>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6197600" y="1481336"/>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4079716533"/>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109728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6193373"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609600" y="1444303"/>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6193373" y="1444303"/>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827989441"/>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311414010"/>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127383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8969376" y="6407944"/>
            <a:ext cx="256032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09456622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1873189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5840102" y="6407953"/>
            <a:ext cx="313424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304803"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665699"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9" name="フリーフォーム 8"/>
          <p:cNvSpPr>
            <a:spLocks/>
          </p:cNvSpPr>
          <p:nvPr/>
        </p:nvSpPr>
        <p:spPr bwMode="auto">
          <a:xfrm>
            <a:off x="647625"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a typeface="ＭＳ Ｐゴシック" charset="-128"/>
            </a:endParaRPr>
          </a:p>
        </p:txBody>
      </p:sp>
      <p:sp>
        <p:nvSpPr>
          <p:cNvPr id="10" name="直角三角形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12314" y="5787747"/>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753414158"/>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1481333"/>
            <a:ext cx="109728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132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25351" y="274649"/>
            <a:ext cx="236996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274641"/>
            <a:ext cx="84328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691160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2428170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307152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127632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313983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267733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355409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615FAAA-2E50-4A6B-9E4C-EBE08EA0CC83}" type="datetimeFigureOut">
              <a:rPr kumimoji="1" lang="ja-JP" altLang="en-US" smtClean="0"/>
              <a:t>2016/5/9</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2371405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15FAAA-2E50-4A6B-9E4C-EBE08EA0CC83}" type="datetimeFigureOut">
              <a:rPr kumimoji="1" lang="ja-JP" altLang="en-US" smtClean="0"/>
              <a:t>2016/5/9</a:t>
            </a:fld>
            <a:endParaRPr kumimoji="1"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FC721-2E35-4942-95D1-000BFDAB183D}" type="slidenum">
              <a:rPr kumimoji="1" lang="ja-JP" altLang="en-US" smtClean="0"/>
              <a:t>‹#›</a:t>
            </a:fld>
            <a:endParaRPr kumimoji="1" lang="ja-JP" altLang="en-US" dirty="0"/>
          </a:p>
        </p:txBody>
      </p:sp>
    </p:spTree>
    <p:extLst>
      <p:ext uri="{BB962C8B-B14F-4D97-AF65-F5344CB8AC3E}">
        <p14:creationId xmlns:p14="http://schemas.microsoft.com/office/powerpoint/2010/main" val="450774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665699"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2" name="フリーフォーム 11"/>
          <p:cNvSpPr>
            <a:spLocks/>
          </p:cNvSpPr>
          <p:nvPr/>
        </p:nvSpPr>
        <p:spPr bwMode="auto">
          <a:xfrm>
            <a:off x="647625"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a typeface="ＭＳ Ｐゴシック" charset="-128"/>
            </a:endParaRPr>
          </a:p>
        </p:txBody>
      </p:sp>
      <p:sp>
        <p:nvSpPr>
          <p:cNvPr id="14" name="直角三角形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12314" y="5787747"/>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609600" y="1481336"/>
            <a:ext cx="109728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5840102" y="6407953"/>
            <a:ext cx="313424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11529696" y="6407953"/>
            <a:ext cx="48768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10943853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package" Target="../embeddings/Microsoft_Excel_Worksheet1.xlsx"/></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package" Target="../embeddings/Microsoft_Excel_Worksheet2.xls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Excel_97-2003_Worksheet1.xls"/></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Microsoft_Excel_97-2003_Worksheet2.xls"/></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23396" y="3318133"/>
            <a:ext cx="11261969" cy="2166881"/>
          </a:xfrm>
        </p:spPr>
        <p:txBody>
          <a:bodyPr>
            <a:normAutofit fontScale="90000"/>
          </a:bodyPr>
          <a:lstStyle/>
          <a:p>
            <a:pPr algn="l"/>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en-US" altLang="ja-JP" sz="2400" dirty="0"/>
              <a:t/>
            </a:r>
            <a:br>
              <a:rPr lang="en-US" altLang="ja-JP" sz="2400" dirty="0"/>
            </a:br>
            <a:r>
              <a:rPr lang="en-US" altLang="ja-JP" sz="2400" dirty="0" smtClean="0"/>
              <a:t/>
            </a:r>
            <a:br>
              <a:rPr lang="en-US" altLang="ja-JP" sz="2400" dirty="0" smtClean="0"/>
            </a:br>
            <a:r>
              <a:rPr lang="ja-JP" altLang="en-US" sz="2400" dirty="0" smtClean="0"/>
              <a:t>重症心身障害児者等</a:t>
            </a:r>
            <a:r>
              <a:rPr lang="en-US" altLang="ja-JP" sz="2400" dirty="0" smtClean="0"/>
              <a:t/>
            </a:r>
            <a:br>
              <a:rPr lang="en-US" altLang="ja-JP" sz="2400" dirty="0" smtClean="0"/>
            </a:br>
            <a:r>
              <a:rPr lang="ja-JP" altLang="en-US" sz="2400" dirty="0" smtClean="0"/>
              <a:t>コーディネーター育成研修</a:t>
            </a:r>
            <a:r>
              <a:rPr lang="en-US" altLang="ja-JP" sz="4400" dirty="0" smtClean="0"/>
              <a:t/>
            </a:r>
            <a:br>
              <a:rPr lang="en-US" altLang="ja-JP" sz="4400" dirty="0" smtClean="0"/>
            </a:br>
            <a:r>
              <a:rPr lang="en-US" altLang="ja-JP" sz="4400" dirty="0"/>
              <a:t/>
            </a:r>
            <a:br>
              <a:rPr lang="en-US" altLang="ja-JP" sz="4400" dirty="0"/>
            </a:br>
            <a:r>
              <a:rPr lang="en-US" altLang="ja-JP" sz="4400" dirty="0" smtClean="0"/>
              <a:t/>
            </a:r>
            <a:br>
              <a:rPr lang="en-US" altLang="ja-JP" sz="4400" dirty="0" smtClean="0"/>
            </a:br>
            <a:r>
              <a:rPr lang="en-US" altLang="ja-JP" sz="4400" dirty="0"/>
              <a:t/>
            </a:r>
            <a:br>
              <a:rPr lang="en-US" altLang="ja-JP" sz="4400" dirty="0"/>
            </a:br>
            <a:r>
              <a:rPr lang="ja-JP" altLang="en-US" sz="6000" dirty="0" smtClean="0"/>
              <a:t>４　計画例・</a:t>
            </a:r>
            <a:r>
              <a:rPr lang="ja-JP" altLang="en-US" sz="6000" dirty="0" smtClean="0"/>
              <a:t>演習②</a:t>
            </a:r>
            <a:r>
              <a:rPr lang="en-US" altLang="ja-JP" sz="6000" dirty="0" smtClean="0"/>
              <a:t/>
            </a:r>
            <a:br>
              <a:rPr lang="en-US" altLang="ja-JP" sz="6000" dirty="0" smtClean="0"/>
            </a:br>
            <a:r>
              <a:rPr lang="ja-JP" altLang="en-US" sz="4400" dirty="0" smtClean="0"/>
              <a:t>　　　　　　　　　　　　　　</a:t>
            </a:r>
            <a:r>
              <a:rPr lang="ja-JP" altLang="en-US" sz="4900" dirty="0" smtClean="0"/>
              <a:t>演習（計画策定）に向けて</a:t>
            </a:r>
            <a:r>
              <a:rPr lang="ja-JP" altLang="en-US" sz="4400" dirty="0" smtClean="0"/>
              <a:t>　　　　　　　　　　　　　　　　　　</a:t>
            </a:r>
            <a:r>
              <a:rPr lang="ja-JP" altLang="en-US" sz="4400" dirty="0"/>
              <a:t>　</a:t>
            </a:r>
            <a:r>
              <a:rPr lang="ja-JP" altLang="en-US" sz="4400" dirty="0" smtClean="0"/>
              <a:t>　　　　　　　　　　　　</a:t>
            </a:r>
            <a:r>
              <a:rPr lang="en-US" altLang="ja-JP" sz="4400" dirty="0" smtClean="0"/>
              <a:t/>
            </a:r>
            <a:br>
              <a:rPr lang="en-US" altLang="ja-JP" sz="4400" dirty="0" smtClean="0"/>
            </a:br>
            <a:r>
              <a:rPr lang="ja-JP" altLang="en-US" sz="4400" dirty="0" smtClean="0"/>
              <a:t>　　　　　　　　　　　　　　　　　　　　</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9120764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516000" y="370929"/>
            <a:ext cx="0" cy="598431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513257" y="14592"/>
            <a:ext cx="1620000" cy="338554"/>
          </a:xfrm>
          <a:prstGeom prst="rect">
            <a:avLst/>
          </a:prstGeom>
          <a:noFill/>
        </p:spPr>
        <p:txBody>
          <a:bodyPr wrap="square" rtlCol="0">
            <a:spAutoFit/>
          </a:bodyPr>
          <a:lstStyle/>
          <a:p>
            <a:r>
              <a:rPr kumimoji="1" lang="ja-JP" altLang="en-US" sz="1600" dirty="0" smtClean="0">
                <a:latin typeface="ＭＳ 明朝" panose="02020609040205080304" pitchFamily="17" charset="-128"/>
                <a:ea typeface="ＭＳ 明朝" panose="02020609040205080304" pitchFamily="17" charset="-128"/>
              </a:rPr>
              <a:t>事前課題</a:t>
            </a:r>
            <a:endParaRPr kumimoji="1" lang="ja-JP" altLang="en-US" sz="1600" dirty="0">
              <a:latin typeface="ＭＳ 明朝" panose="02020609040205080304" pitchFamily="17" charset="-128"/>
              <a:ea typeface="ＭＳ 明朝" panose="02020609040205080304" pitchFamily="17" charset="-128"/>
            </a:endParaRPr>
          </a:p>
        </p:txBody>
      </p:sp>
      <p:cxnSp>
        <p:nvCxnSpPr>
          <p:cNvPr id="22" name="直線コネクタ 21"/>
          <p:cNvCxnSpPr/>
          <p:nvPr/>
        </p:nvCxnSpPr>
        <p:spPr>
          <a:xfrm>
            <a:off x="514628" y="5410953"/>
            <a:ext cx="111627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513257" y="2168986"/>
            <a:ext cx="11161796"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514628" y="4419011"/>
            <a:ext cx="111627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503208" y="6355246"/>
            <a:ext cx="11160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11676000" y="368966"/>
            <a:ext cx="0" cy="59862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2495558" y="387452"/>
            <a:ext cx="0" cy="596779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516000" y="368966"/>
            <a:ext cx="11160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正方形/長方形 35"/>
          <p:cNvSpPr/>
          <p:nvPr/>
        </p:nvSpPr>
        <p:spPr>
          <a:xfrm>
            <a:off x="513257" y="392619"/>
            <a:ext cx="1261884"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Ａちゃんの状況</a:t>
            </a:r>
            <a:endParaRPr lang="ja-JP" altLang="en-US" sz="1200" dirty="0"/>
          </a:p>
        </p:txBody>
      </p:sp>
      <p:sp>
        <p:nvSpPr>
          <p:cNvPr id="2" name="正方形/長方形 1"/>
          <p:cNvSpPr/>
          <p:nvPr/>
        </p:nvSpPr>
        <p:spPr>
          <a:xfrm>
            <a:off x="2511192" y="383727"/>
            <a:ext cx="9179545" cy="1708481"/>
          </a:xfrm>
          <a:prstGeom prst="rect">
            <a:avLst/>
          </a:prstGeom>
        </p:spPr>
        <p:txBody>
          <a:bodyPr wrap="square">
            <a:spAutoFit/>
          </a:bodyPr>
          <a:lstStyle/>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➄手帳取得など</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・身体障害者手帳取得済：</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種</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級。障害福祉サービス受給者証については、これから取得予定。</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・吸引器、吸入器など日常生活用具は準備済。車いす（呼吸器、吸引器搭載）Ｂ病院で作成済。</a:t>
            </a:r>
          </a:p>
          <a:p>
            <a:pPr algn="just">
              <a:lnSpc>
                <a:spcPts val="1600"/>
              </a:lnSpc>
              <a:spcAft>
                <a:spcPts val="0"/>
              </a:spcAft>
            </a:pP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➅</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医療機関情報</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・Ｂ病院　小児科入院中。　　退院後は、検査などでの関わり。</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・Ｃ在宅療養支援診療所。　　退院後、主治医としての関わり。月２回訪問診療及び体調不良時診療予定。</a:t>
            </a:r>
          </a:p>
          <a:p>
            <a:pPr>
              <a:lnSpc>
                <a:spcPts val="1600"/>
              </a:lnSpc>
            </a:pPr>
            <a:r>
              <a:rPr lang="ja-JP" altLang="en-US" sz="12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dirty="0">
                <a:latin typeface="ＭＳ 明朝" panose="02020609040205080304" pitchFamily="17" charset="-128"/>
                <a:ea typeface="ＭＳ 明朝" panose="02020609040205080304" pitchFamily="17" charset="-128"/>
                <a:cs typeface="Times New Roman" panose="02020603050405020304" pitchFamily="18" charset="0"/>
              </a:rPr>
              <a:t>在宅人工呼吸器管理料等）</a:t>
            </a:r>
            <a:endParaRPr lang="ja-JP" altLang="en-US" sz="1200" dirty="0">
              <a:latin typeface="ＭＳ 明朝" panose="02020609040205080304" pitchFamily="17" charset="-128"/>
              <a:ea typeface="ＭＳ 明朝" panose="02020609040205080304" pitchFamily="17" charset="-128"/>
            </a:endParaRPr>
          </a:p>
        </p:txBody>
      </p:sp>
      <p:sp>
        <p:nvSpPr>
          <p:cNvPr id="3" name="正方形/長方形 2"/>
          <p:cNvSpPr/>
          <p:nvPr/>
        </p:nvSpPr>
        <p:spPr>
          <a:xfrm>
            <a:off x="4681334" y="2362811"/>
            <a:ext cx="6918885" cy="1962672"/>
          </a:xfrm>
          <a:prstGeom prst="rect">
            <a:avLst/>
          </a:prstGeom>
        </p:spPr>
        <p:txBody>
          <a:bodyPr wrap="none">
            <a:noAutofit/>
          </a:bodyPr>
          <a:lstStyle/>
          <a:p>
            <a:pPr marL="933450" indent="-933450" algn="just" eaLnBrk="0" hangingPunct="0">
              <a:lnSpc>
                <a:spcPts val="18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父：自営業　：自営業（自宅で税理士事務所）</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 9:00</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17:00</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までは仕事であるが、時間的</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な融通</a:t>
            </a: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marL="933450" indent="-933450" algn="just" eaLnBrk="0" hangingPunct="0">
              <a:lnSpc>
                <a:spcPts val="1800"/>
              </a:lnSpc>
              <a:spcAft>
                <a:spcPts val="0"/>
              </a:spcAft>
            </a:pPr>
            <a:r>
              <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は</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利く。仕事の繁忙期は</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月から</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3</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月。</a:t>
            </a:r>
          </a:p>
          <a:p>
            <a:pPr marL="933450" indent="-933450" algn="just" eaLnBrk="0" hangingPunct="0">
              <a:lnSpc>
                <a:spcPts val="18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本児のことをとても可愛がっている。</a:t>
            </a:r>
          </a:p>
          <a:p>
            <a:pPr marL="933450" indent="-933450" algn="just" eaLnBrk="0" hangingPunct="0">
              <a:lnSpc>
                <a:spcPts val="18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母：専業主婦：出産とともに本児と同じ疾患を発症したが、自分自身のＡＤＬは自立。</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事務所の電</a:t>
            </a: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marL="933450" indent="-933450" algn="just" eaLnBrk="0" hangingPunct="0">
              <a:lnSpc>
                <a:spcPts val="1800"/>
              </a:lnSpc>
              <a:spcAft>
                <a:spcPts val="0"/>
              </a:spcAft>
            </a:pPr>
            <a:r>
              <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rPr>
              <a:t>　</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話</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対応、パソコンでの書類作成は可能。</a:t>
            </a:r>
          </a:p>
          <a:p>
            <a:pPr indent="933450" algn="just" eaLnBrk="0" hangingPunct="0">
              <a:lnSpc>
                <a:spcPts val="18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本児</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を抱いての移動、入浴等の力の要る介助、外出（通院、散歩等）は難しい。</a:t>
            </a:r>
          </a:p>
          <a:p>
            <a:pPr marL="933450" indent="-933450" algn="just" eaLnBrk="0" hangingPunct="0">
              <a:lnSpc>
                <a:spcPts val="18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性格は穏やか。他者が家に入ってくること（サービス提供）に対する抵抗感はなし。</a:t>
            </a:r>
          </a:p>
          <a:p>
            <a:pPr algn="just" eaLnBrk="0" hangingPunct="0">
              <a:lnSpc>
                <a:spcPts val="18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現在、身体障害者手帳申請中。</a:t>
            </a:r>
            <a:endPar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pic>
        <p:nvPicPr>
          <p:cNvPr id="6" name="図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23438" y="2759294"/>
            <a:ext cx="1566189" cy="1566189"/>
          </a:xfrm>
          <a:prstGeom prst="rect">
            <a:avLst/>
          </a:prstGeom>
        </p:spPr>
      </p:pic>
      <p:sp>
        <p:nvSpPr>
          <p:cNvPr id="9" name="テキスト ボックス 8"/>
          <p:cNvSpPr txBox="1"/>
          <p:nvPr/>
        </p:nvSpPr>
        <p:spPr>
          <a:xfrm>
            <a:off x="2823438" y="2375085"/>
            <a:ext cx="1530017" cy="253916"/>
          </a:xfrm>
          <a:prstGeom prst="rect">
            <a:avLst/>
          </a:prstGeom>
          <a:noFill/>
        </p:spPr>
        <p:txBody>
          <a:bodyPr wrap="square" rtlCol="0">
            <a:spAutoFit/>
          </a:bodyPr>
          <a:lstStyle/>
          <a:p>
            <a:r>
              <a:rPr lang="ja-JP" altLang="en-US" sz="1050" dirty="0">
                <a:latin typeface="ＭＳ 明朝" panose="02020609040205080304" pitchFamily="17" charset="-128"/>
                <a:ea typeface="ＭＳ 明朝" panose="02020609040205080304" pitchFamily="17" charset="-128"/>
              </a:rPr>
              <a:t>ジェノグラム</a:t>
            </a:r>
            <a:endParaRPr kumimoji="1" lang="ja-JP" altLang="en-US" sz="1050" dirty="0" smtClean="0">
              <a:latin typeface="ＭＳ 明朝" panose="02020609040205080304" pitchFamily="17" charset="-128"/>
              <a:ea typeface="ＭＳ 明朝" panose="02020609040205080304" pitchFamily="17" charset="-128"/>
            </a:endParaRPr>
          </a:p>
        </p:txBody>
      </p:sp>
      <p:sp>
        <p:nvSpPr>
          <p:cNvPr id="11" name="正方形/長方形 10"/>
          <p:cNvSpPr/>
          <p:nvPr/>
        </p:nvSpPr>
        <p:spPr>
          <a:xfrm>
            <a:off x="513257" y="4420203"/>
            <a:ext cx="800219"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協力体制</a:t>
            </a:r>
            <a:endParaRPr lang="ja-JP" altLang="en-US" sz="1200" dirty="0"/>
          </a:p>
        </p:txBody>
      </p:sp>
      <p:sp>
        <p:nvSpPr>
          <p:cNvPr id="14" name="正方形/長方形 13"/>
          <p:cNvSpPr/>
          <p:nvPr/>
        </p:nvSpPr>
        <p:spPr>
          <a:xfrm>
            <a:off x="503208" y="5410319"/>
            <a:ext cx="954107"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住環境など</a:t>
            </a:r>
            <a:endParaRPr lang="ja-JP" altLang="en-US" sz="1200" dirty="0"/>
          </a:p>
        </p:txBody>
      </p:sp>
      <p:sp>
        <p:nvSpPr>
          <p:cNvPr id="15" name="正方形/長方形 14"/>
          <p:cNvSpPr/>
          <p:nvPr/>
        </p:nvSpPr>
        <p:spPr>
          <a:xfrm>
            <a:off x="2494188" y="4430830"/>
            <a:ext cx="8684674" cy="707886"/>
          </a:xfrm>
          <a:prstGeom prst="rect">
            <a:avLst/>
          </a:prstGeom>
        </p:spPr>
        <p:txBody>
          <a:bodyPr wrap="square">
            <a:spAutoFit/>
          </a:bodyPr>
          <a:lstStyle/>
          <a:p>
            <a:pPr algn="just">
              <a:lnSpc>
                <a:spcPts val="1600"/>
              </a:lnSpc>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・父の実家は同区内であるため、祖父母共に日常の買い物等の家事援助、父が出張や仕事で遅くなる場合などの援助は可能。</a:t>
            </a:r>
          </a:p>
          <a:p>
            <a:pPr algn="just">
              <a:lnSpc>
                <a:spcPts val="1600"/>
              </a:lnSpc>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・母の実家は北海道であるため、祖父母の協力は難しい。</a:t>
            </a:r>
          </a:p>
          <a:p>
            <a:pPr>
              <a:lnSpc>
                <a:spcPts val="1600"/>
              </a:lnSpc>
            </a:pPr>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・その他、近隣に親族はおらず、近所付き合いもほとんどなし。</a:t>
            </a:r>
            <a:endParaRPr lang="ja-JP" altLang="en-US" sz="1200" dirty="0"/>
          </a:p>
        </p:txBody>
      </p:sp>
      <p:sp>
        <p:nvSpPr>
          <p:cNvPr id="16" name="正方形/長方形 15"/>
          <p:cNvSpPr/>
          <p:nvPr/>
        </p:nvSpPr>
        <p:spPr>
          <a:xfrm>
            <a:off x="2494188" y="5421380"/>
            <a:ext cx="7976336" cy="707886"/>
          </a:xfrm>
          <a:prstGeom prst="rect">
            <a:avLst/>
          </a:prstGeom>
        </p:spPr>
        <p:txBody>
          <a:bodyPr wrap="square">
            <a:spAutoFit/>
          </a:bodyPr>
          <a:lstStyle/>
          <a:p>
            <a:pPr algn="just">
              <a:lnSpc>
                <a:spcPts val="1600"/>
              </a:lnSpc>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・新興住宅地であり、若い世代を中心にこの地に移り住んできた人が多く、住民同士の繋がりはあまりない。</a:t>
            </a:r>
          </a:p>
          <a:p>
            <a:pPr algn="just">
              <a:lnSpc>
                <a:spcPts val="1600"/>
              </a:lnSpc>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・戸建て（２階建て）。１階部分が事務所。住宅改修などはまだ行っていない。</a:t>
            </a:r>
          </a:p>
          <a:p>
            <a:pPr>
              <a:lnSpc>
                <a:spcPts val="1600"/>
              </a:lnSpc>
            </a:pPr>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・車所有。運転は父のみ。母は運転免許を所持していない。</a:t>
            </a:r>
            <a:endParaRPr lang="ja-JP" altLang="en-US" sz="1200" dirty="0"/>
          </a:p>
        </p:txBody>
      </p:sp>
      <p:sp>
        <p:nvSpPr>
          <p:cNvPr id="53" name="正方形/長方形 52"/>
          <p:cNvSpPr/>
          <p:nvPr/>
        </p:nvSpPr>
        <p:spPr>
          <a:xfrm>
            <a:off x="387598" y="2171794"/>
            <a:ext cx="1623578" cy="461665"/>
          </a:xfrm>
          <a:prstGeom prst="rect">
            <a:avLst/>
          </a:prstGeom>
        </p:spPr>
        <p:txBody>
          <a:bodyPr wrap="none">
            <a:noAutofit/>
          </a:bodyPr>
          <a:lstStyle/>
          <a:p>
            <a:pPr indent="133350" algn="just" eaLnBrk="0" hangingPunct="0">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家族</a:t>
            </a:r>
            <a:r>
              <a:rPr lang="ja-JP" altLang="ja-JP" sz="1200" kern="100" dirty="0" smtClean="0">
                <a:latin typeface="Century" panose="02040604050505020304" pitchFamily="18" charset="0"/>
                <a:ea typeface="ＭＳ 明朝" panose="02020609040205080304" pitchFamily="17" charset="-128"/>
                <a:cs typeface="Times New Roman" panose="02020603050405020304" pitchFamily="18" charset="0"/>
              </a:rPr>
              <a:t>構成</a:t>
            </a:r>
            <a:endParaRPr lang="en-US" altLang="ja-JP" sz="1200" kern="100" dirty="0" smtClean="0">
              <a:latin typeface="Century" panose="02040604050505020304" pitchFamily="18" charset="0"/>
              <a:ea typeface="ＭＳ 明朝" panose="02020609040205080304" pitchFamily="17" charset="-128"/>
              <a:cs typeface="Times New Roman" panose="02020603050405020304" pitchFamily="18" charset="0"/>
            </a:endParaRPr>
          </a:p>
          <a:p>
            <a:pPr indent="133350" algn="just" eaLnBrk="0" hangingPunct="0">
              <a:spcAft>
                <a:spcPts val="0"/>
              </a:spcAft>
            </a:pPr>
            <a:r>
              <a:rPr lang="ja-JP" altLang="en-US" sz="12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en-US" sz="1200" kern="100" dirty="0" smtClean="0">
                <a:latin typeface="Century" panose="02040604050505020304" pitchFamily="18" charset="0"/>
                <a:ea typeface="ＭＳ 明朝" panose="02020609040205080304" pitchFamily="17" charset="-128"/>
                <a:cs typeface="Times New Roman" panose="02020603050405020304" pitchFamily="18" charset="0"/>
              </a:rPr>
              <a:t>　</a:t>
            </a:r>
            <a:r>
              <a:rPr lang="ja-JP" altLang="ja-JP" sz="1200" dirty="0" smtClean="0">
                <a:latin typeface="Century" panose="02040604050505020304" pitchFamily="18" charset="0"/>
                <a:ea typeface="ＭＳ 明朝" panose="02020609040205080304" pitchFamily="17" charset="-128"/>
                <a:cs typeface="Times New Roman" panose="02020603050405020304" pitchFamily="18" charset="0"/>
              </a:rPr>
              <a:t>および</a:t>
            </a:r>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状況</a:t>
            </a:r>
            <a:endParaRPr lang="ja-JP" altLang="en-US" sz="1200" dirty="0"/>
          </a:p>
        </p:txBody>
      </p:sp>
      <p:sp>
        <p:nvSpPr>
          <p:cNvPr id="21" name="テキスト ボックス 20"/>
          <p:cNvSpPr txBox="1"/>
          <p:nvPr/>
        </p:nvSpPr>
        <p:spPr>
          <a:xfrm>
            <a:off x="10913259" y="74082"/>
            <a:ext cx="809947" cy="584775"/>
          </a:xfrm>
          <a:prstGeom prst="rect">
            <a:avLst/>
          </a:prstGeom>
          <a:noFill/>
        </p:spPr>
        <p:txBody>
          <a:bodyPr wrap="square" rtlCol="0">
            <a:spAutoFit/>
          </a:bodyPr>
          <a:lstStyle/>
          <a:p>
            <a:r>
              <a:rPr lang="en-US" altLang="ja-JP" sz="1600" b="1" dirty="0" smtClean="0">
                <a:latin typeface="ＭＳ 明朝" panose="02020609040205080304" pitchFamily="17" charset="-128"/>
                <a:ea typeface="ＭＳ 明朝" panose="02020609040205080304" pitchFamily="17" charset="-128"/>
              </a:rPr>
              <a:t>NO</a:t>
            </a:r>
            <a:r>
              <a:rPr lang="ja-JP" altLang="en-US" sz="1600" b="1" dirty="0">
                <a:latin typeface="ＭＳ 明朝" panose="02020609040205080304" pitchFamily="17" charset="-128"/>
                <a:ea typeface="ＭＳ 明朝" panose="02020609040205080304" pitchFamily="17" charset="-128"/>
              </a:rPr>
              <a:t> </a:t>
            </a:r>
            <a:r>
              <a:rPr lang="en-US" altLang="ja-JP" sz="1600" b="1" dirty="0" smtClean="0">
                <a:latin typeface="ＭＳ 明朝" panose="02020609040205080304" pitchFamily="17" charset="-128"/>
                <a:ea typeface="ＭＳ 明朝" panose="02020609040205080304" pitchFamily="17" charset="-128"/>
              </a:rPr>
              <a:t>2</a:t>
            </a:r>
          </a:p>
          <a:p>
            <a:endParaRPr kumimoji="1" lang="ja-JP" altLang="en-US" sz="1600" b="1" dirty="0" smtClean="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6554503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97280" y="286603"/>
            <a:ext cx="10058400" cy="1155831"/>
          </a:xfrm>
        </p:spPr>
        <p:txBody>
          <a:bodyPr>
            <a:normAutofit fontScale="90000"/>
          </a:bodyPr>
          <a:lstStyle/>
          <a:p>
            <a:r>
              <a:rPr kumimoji="1" lang="ja-JP" altLang="en-US" sz="4000" dirty="0" smtClean="0"/>
              <a:t>重症心身障害児者の</a:t>
            </a:r>
            <a:r>
              <a:rPr kumimoji="1" lang="en-US" altLang="ja-JP" sz="4000" dirty="0" smtClean="0"/>
              <a:t/>
            </a:r>
            <a:br>
              <a:rPr kumimoji="1" lang="en-US" altLang="ja-JP" sz="4000" dirty="0" smtClean="0"/>
            </a:br>
            <a:r>
              <a:rPr lang="ja-JP" altLang="en-US" sz="4000" dirty="0"/>
              <a:t>　</a:t>
            </a:r>
            <a:r>
              <a:rPr lang="ja-JP" altLang="en-US" sz="4000" dirty="0" smtClean="0"/>
              <a:t>　　　　　　</a:t>
            </a:r>
            <a:r>
              <a:rPr kumimoji="1" lang="ja-JP" altLang="en-US" sz="4000" dirty="0" smtClean="0"/>
              <a:t>サービス等利用計画作成のポイント</a:t>
            </a:r>
            <a:endParaRPr kumimoji="1" lang="ja-JP" altLang="en-US" sz="4000" dirty="0"/>
          </a:p>
        </p:txBody>
      </p:sp>
      <p:sp>
        <p:nvSpPr>
          <p:cNvPr id="3" name="コンテンツ プレースホルダー 2"/>
          <p:cNvSpPr>
            <a:spLocks noGrp="1"/>
          </p:cNvSpPr>
          <p:nvPr>
            <p:ph idx="1"/>
          </p:nvPr>
        </p:nvSpPr>
        <p:spPr>
          <a:xfrm>
            <a:off x="1097279" y="1845733"/>
            <a:ext cx="10249007" cy="4310367"/>
          </a:xfrm>
        </p:spPr>
        <p:txBody>
          <a:bodyPr>
            <a:normAutofit/>
          </a:bodyPr>
          <a:lstStyle/>
          <a:p>
            <a:pPr marL="0" indent="0">
              <a:buNone/>
            </a:pPr>
            <a:r>
              <a:rPr kumimoji="1" lang="ja-JP" altLang="en-US" sz="3200" dirty="0" smtClean="0"/>
              <a:t>＜基本事項＞</a:t>
            </a:r>
            <a:endParaRPr kumimoji="1" lang="en-US" altLang="ja-JP" sz="3200" dirty="0" smtClean="0"/>
          </a:p>
          <a:p>
            <a:pPr marL="0" indent="0">
              <a:buNone/>
            </a:pPr>
            <a:r>
              <a:rPr lang="ja-JP" altLang="ja-JP" sz="3200" dirty="0" smtClean="0"/>
              <a:t>①</a:t>
            </a:r>
            <a:r>
              <a:rPr lang="ja-JP" altLang="en-US" sz="3200" dirty="0" smtClean="0"/>
              <a:t>疾患や障害特性など正しい知識を持ち、理解して作成を　</a:t>
            </a:r>
            <a:endParaRPr lang="en-US" altLang="ja-JP" sz="3200" dirty="0"/>
          </a:p>
          <a:p>
            <a:pPr marL="0" indent="0">
              <a:buNone/>
            </a:pPr>
            <a:r>
              <a:rPr lang="ja-JP" altLang="en-US" sz="3200" dirty="0" smtClean="0"/>
              <a:t>　  する。</a:t>
            </a:r>
            <a:endParaRPr lang="en-US" altLang="ja-JP" sz="3200" dirty="0" smtClean="0"/>
          </a:p>
          <a:p>
            <a:pPr marL="0" indent="0">
              <a:buNone/>
            </a:pPr>
            <a:r>
              <a:rPr kumimoji="1" lang="ja-JP" altLang="ja-JP" sz="3200" dirty="0" smtClean="0"/>
              <a:t>②</a:t>
            </a:r>
            <a:r>
              <a:rPr kumimoji="1" lang="ja-JP" altLang="en-US" sz="3200" dirty="0" smtClean="0"/>
              <a:t>重症心身障害児者であっても、本人自身の意向を汲み　</a:t>
            </a:r>
            <a:r>
              <a:rPr lang="ja-JP" altLang="en-US" sz="3200" dirty="0"/>
              <a:t>　</a:t>
            </a:r>
            <a:endParaRPr lang="en-US" altLang="ja-JP" sz="3200" dirty="0"/>
          </a:p>
          <a:p>
            <a:pPr marL="0" indent="0">
              <a:buNone/>
            </a:pPr>
            <a:r>
              <a:rPr lang="ja-JP" altLang="en-US" sz="3200" dirty="0" smtClean="0"/>
              <a:t>　 取るように努め、エンパワメントの視点を持ち、作成する。</a:t>
            </a:r>
            <a:endParaRPr lang="en-US" altLang="ja-JP" sz="3200" dirty="0" smtClean="0"/>
          </a:p>
          <a:p>
            <a:pPr marL="0" indent="0">
              <a:buNone/>
            </a:pPr>
            <a:r>
              <a:rPr lang="ja-JP" altLang="ja-JP" sz="3200" dirty="0" smtClean="0"/>
              <a:t>③</a:t>
            </a:r>
            <a:r>
              <a:rPr lang="ja-JP" altLang="en-US" sz="3200" dirty="0" smtClean="0"/>
              <a:t>支援機関各々が役割を明確に把握することができ、協働</a:t>
            </a:r>
            <a:endParaRPr lang="en-US" altLang="ja-JP" sz="3200" dirty="0" smtClean="0"/>
          </a:p>
          <a:p>
            <a:pPr marL="0" indent="0">
              <a:buNone/>
            </a:pPr>
            <a:r>
              <a:rPr kumimoji="1" lang="ja-JP" altLang="en-US" sz="3200" dirty="0"/>
              <a:t>　</a:t>
            </a:r>
            <a:r>
              <a:rPr kumimoji="1" lang="ja-JP" altLang="en-US" sz="3200" dirty="0" smtClean="0"/>
              <a:t> して支援を行っていけるようなものであるように努める。</a:t>
            </a:r>
            <a:endParaRPr kumimoji="1" lang="en-US" altLang="ja-JP" sz="3200" dirty="0" smtClean="0"/>
          </a:p>
          <a:p>
            <a:endParaRPr kumimoji="1" lang="ja-JP" altLang="en-US" sz="2800" dirty="0"/>
          </a:p>
        </p:txBody>
      </p:sp>
    </p:spTree>
    <p:extLst>
      <p:ext uri="{BB962C8B-B14F-4D97-AF65-F5344CB8AC3E}">
        <p14:creationId xmlns:p14="http://schemas.microsoft.com/office/powerpoint/2010/main" val="633211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p:cNvGraphicFramePr>
            <a:graphicFrameLocks noChangeAspect="1"/>
          </p:cNvGraphicFramePr>
          <p:nvPr>
            <p:extLst>
              <p:ext uri="{D42A27DB-BD31-4B8C-83A1-F6EECF244321}">
                <p14:modId xmlns:p14="http://schemas.microsoft.com/office/powerpoint/2010/main" val="1430131860"/>
              </p:ext>
            </p:extLst>
          </p:nvPr>
        </p:nvGraphicFramePr>
        <p:xfrm>
          <a:off x="1244423" y="23479"/>
          <a:ext cx="9668052" cy="6834521"/>
        </p:xfrm>
        <a:graphic>
          <a:graphicData uri="http://schemas.openxmlformats.org/presentationml/2006/ole">
            <mc:AlternateContent xmlns:mc="http://schemas.openxmlformats.org/markup-compatibility/2006">
              <mc:Choice xmlns:v="urn:schemas-microsoft-com:vml" Requires="v">
                <p:oleObj spid="_x0000_s97343" name="Worksheet" r:id="rId4" imgW="15468735" imgH="10934700" progId="Excel.Sheet.12">
                  <p:embed/>
                </p:oleObj>
              </mc:Choice>
              <mc:Fallback>
                <p:oleObj name="Worksheet" r:id="rId4" imgW="15468735" imgH="10934700" progId="Excel.Sheet.12">
                  <p:embed/>
                  <p:pic>
                    <p:nvPicPr>
                      <p:cNvPr id="0" name=""/>
                      <p:cNvPicPr/>
                      <p:nvPr/>
                    </p:nvPicPr>
                    <p:blipFill>
                      <a:blip r:embed="rId5"/>
                      <a:stretch>
                        <a:fillRect/>
                      </a:stretch>
                    </p:blipFill>
                    <p:spPr>
                      <a:xfrm>
                        <a:off x="1244423" y="23479"/>
                        <a:ext cx="9668052" cy="6834521"/>
                      </a:xfrm>
                      <a:prstGeom prst="rect">
                        <a:avLst/>
                      </a:prstGeom>
                    </p:spPr>
                  </p:pic>
                </p:oleObj>
              </mc:Fallback>
            </mc:AlternateContent>
          </a:graphicData>
        </a:graphic>
      </p:graphicFrame>
    </p:spTree>
    <p:extLst>
      <p:ext uri="{BB962C8B-B14F-4D97-AF65-F5344CB8AC3E}">
        <p14:creationId xmlns:p14="http://schemas.microsoft.com/office/powerpoint/2010/main" val="39405904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オブジェクト 2"/>
          <p:cNvGraphicFramePr>
            <a:graphicFrameLocks noChangeAspect="1"/>
          </p:cNvGraphicFramePr>
          <p:nvPr>
            <p:extLst>
              <p:ext uri="{D42A27DB-BD31-4B8C-83A1-F6EECF244321}">
                <p14:modId xmlns:p14="http://schemas.microsoft.com/office/powerpoint/2010/main" val="428354788"/>
              </p:ext>
            </p:extLst>
          </p:nvPr>
        </p:nvGraphicFramePr>
        <p:xfrm>
          <a:off x="1272268" y="33338"/>
          <a:ext cx="9590569" cy="6909988"/>
        </p:xfrm>
        <a:graphic>
          <a:graphicData uri="http://schemas.openxmlformats.org/presentationml/2006/ole">
            <mc:AlternateContent xmlns:mc="http://schemas.openxmlformats.org/markup-compatibility/2006">
              <mc:Choice xmlns:v="urn:schemas-microsoft-com:vml" Requires="v">
                <p:oleObj spid="_x0000_s98368" name="Worksheet" r:id="rId4" imgW="15335216" imgH="11049000" progId="Excel.Sheet.12">
                  <p:embed/>
                </p:oleObj>
              </mc:Choice>
              <mc:Fallback>
                <p:oleObj name="Worksheet" r:id="rId4" imgW="15335216" imgH="11049000" progId="Excel.Sheet.12">
                  <p:embed/>
                  <p:pic>
                    <p:nvPicPr>
                      <p:cNvPr id="0" name=""/>
                      <p:cNvPicPr/>
                      <p:nvPr/>
                    </p:nvPicPr>
                    <p:blipFill>
                      <a:blip r:embed="rId5"/>
                      <a:stretch>
                        <a:fillRect/>
                      </a:stretch>
                    </p:blipFill>
                    <p:spPr>
                      <a:xfrm>
                        <a:off x="1272268" y="33338"/>
                        <a:ext cx="9590569" cy="6909988"/>
                      </a:xfrm>
                      <a:prstGeom prst="rect">
                        <a:avLst/>
                      </a:prstGeom>
                    </p:spPr>
                  </p:pic>
                </p:oleObj>
              </mc:Fallback>
            </mc:AlternateContent>
          </a:graphicData>
        </a:graphic>
      </p:graphicFrame>
    </p:spTree>
    <p:extLst>
      <p:ext uri="{BB962C8B-B14F-4D97-AF65-F5344CB8AC3E}">
        <p14:creationId xmlns:p14="http://schemas.microsoft.com/office/powerpoint/2010/main" val="1452690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3345" y="28066"/>
            <a:ext cx="4590065" cy="716336"/>
          </a:xfrm>
          <a:ln w="9525">
            <a:noFill/>
          </a:ln>
        </p:spPr>
        <p:txBody>
          <a:bodyPr>
            <a:normAutofit/>
          </a:bodyPr>
          <a:lstStyle/>
          <a:p>
            <a:pPr algn="l"/>
            <a:r>
              <a:rPr kumimoji="1" lang="ja-JP" altLang="en-US" sz="4400" dirty="0" smtClean="0"/>
              <a:t>＜スケジュール＞</a:t>
            </a:r>
            <a:endParaRPr kumimoji="1" lang="ja-JP" altLang="en-US" sz="4400" dirty="0"/>
          </a:p>
        </p:txBody>
      </p:sp>
      <p:cxnSp>
        <p:nvCxnSpPr>
          <p:cNvPr id="5" name="直線コネクタ 4"/>
          <p:cNvCxnSpPr/>
          <p:nvPr/>
        </p:nvCxnSpPr>
        <p:spPr>
          <a:xfrm>
            <a:off x="336000" y="744402"/>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35936" y="1178975"/>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317102" y="1992783"/>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335935" y="3338999"/>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343344" y="3806263"/>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343344" y="4612868"/>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317102" y="5229020"/>
            <a:ext cx="1153896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343344" y="6219031"/>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a:off x="343345" y="744402"/>
            <a:ext cx="1" cy="601463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11856064" y="744402"/>
            <a:ext cx="0" cy="601463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2496000" y="1177537"/>
            <a:ext cx="0" cy="55815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596463" y="715872"/>
            <a:ext cx="1080000" cy="461665"/>
          </a:xfrm>
          <a:prstGeom prst="rect">
            <a:avLst/>
          </a:prstGeom>
          <a:noFill/>
        </p:spPr>
        <p:txBody>
          <a:bodyPr wrap="square" rtlCol="0">
            <a:spAutoFit/>
          </a:bodyPr>
          <a:lstStyle/>
          <a:p>
            <a:pPr algn="ctr"/>
            <a:r>
              <a:rPr kumimoji="1" lang="ja-JP" altLang="en-US" sz="2400" b="1" dirty="0" smtClean="0">
                <a:latin typeface="+mn-ea"/>
              </a:rPr>
              <a:t>３日目</a:t>
            </a:r>
          </a:p>
        </p:txBody>
      </p:sp>
      <p:sp>
        <p:nvSpPr>
          <p:cNvPr id="33" name="テキスト ボックス 32"/>
          <p:cNvSpPr txBox="1"/>
          <p:nvPr/>
        </p:nvSpPr>
        <p:spPr>
          <a:xfrm>
            <a:off x="343344" y="1184574"/>
            <a:ext cx="2152555" cy="461665"/>
          </a:xfrm>
          <a:prstGeom prst="rect">
            <a:avLst/>
          </a:prstGeom>
          <a:noFill/>
        </p:spPr>
        <p:txBody>
          <a:bodyPr wrap="square" rtlCol="0">
            <a:spAutoFit/>
          </a:bodyPr>
          <a:lstStyle/>
          <a:p>
            <a:r>
              <a:rPr kumimoji="1" lang="en-US" altLang="ja-JP" sz="2400" b="1" dirty="0" smtClean="0">
                <a:latin typeface="+mn-ea"/>
              </a:rPr>
              <a:t> 9:30 </a:t>
            </a:r>
            <a:r>
              <a:rPr kumimoji="1" lang="ja-JP" altLang="en-US" sz="2400" b="1" dirty="0" smtClean="0">
                <a:latin typeface="+mn-ea"/>
              </a:rPr>
              <a:t>～  </a:t>
            </a:r>
            <a:r>
              <a:rPr kumimoji="1" lang="en-US" altLang="ja-JP" sz="2400" b="1" dirty="0" smtClean="0">
                <a:latin typeface="+mn-ea"/>
              </a:rPr>
              <a:t>9:45</a:t>
            </a:r>
          </a:p>
        </p:txBody>
      </p:sp>
      <p:sp>
        <p:nvSpPr>
          <p:cNvPr id="34" name="テキスト ボックス 33"/>
          <p:cNvSpPr txBox="1"/>
          <p:nvPr/>
        </p:nvSpPr>
        <p:spPr>
          <a:xfrm>
            <a:off x="362180" y="2011324"/>
            <a:ext cx="1979960" cy="461665"/>
          </a:xfrm>
          <a:prstGeom prst="rect">
            <a:avLst/>
          </a:prstGeom>
          <a:noFill/>
        </p:spPr>
        <p:txBody>
          <a:bodyPr wrap="square" rtlCol="0">
            <a:spAutoFit/>
          </a:bodyPr>
          <a:lstStyle/>
          <a:p>
            <a:r>
              <a:rPr kumimoji="1" lang="en-US" altLang="ja-JP" sz="2400" b="1" dirty="0" smtClean="0">
                <a:latin typeface="+mn-ea"/>
              </a:rPr>
              <a:t> 9:45 </a:t>
            </a:r>
            <a:r>
              <a:rPr kumimoji="1" lang="ja-JP" altLang="en-US" sz="2400" b="1" dirty="0" smtClean="0">
                <a:latin typeface="+mn-ea"/>
              </a:rPr>
              <a:t>～ </a:t>
            </a:r>
            <a:r>
              <a:rPr kumimoji="1" lang="en-US" altLang="ja-JP" sz="2400" b="1" dirty="0" smtClean="0">
                <a:latin typeface="+mn-ea"/>
              </a:rPr>
              <a:t>12:00</a:t>
            </a:r>
          </a:p>
        </p:txBody>
      </p:sp>
      <p:sp>
        <p:nvSpPr>
          <p:cNvPr id="35" name="テキスト ボックス 34"/>
          <p:cNvSpPr txBox="1"/>
          <p:nvPr/>
        </p:nvSpPr>
        <p:spPr>
          <a:xfrm>
            <a:off x="335935" y="3350631"/>
            <a:ext cx="1979960" cy="461665"/>
          </a:xfrm>
          <a:prstGeom prst="rect">
            <a:avLst/>
          </a:prstGeom>
          <a:noFill/>
        </p:spPr>
        <p:txBody>
          <a:bodyPr wrap="square" rtlCol="0" anchor="ctr">
            <a:spAutoFit/>
          </a:bodyPr>
          <a:lstStyle/>
          <a:p>
            <a:r>
              <a:rPr lang="en-US" altLang="ja-JP" sz="2400" b="1" dirty="0" smtClean="0">
                <a:latin typeface="+mn-ea"/>
              </a:rPr>
              <a:t>12</a:t>
            </a:r>
            <a:r>
              <a:rPr kumimoji="1" lang="en-US" altLang="ja-JP" sz="2400" b="1" dirty="0" smtClean="0">
                <a:latin typeface="+mn-ea"/>
              </a:rPr>
              <a:t>:00 </a:t>
            </a:r>
            <a:r>
              <a:rPr kumimoji="1" lang="ja-JP" altLang="en-US" sz="2400" b="1" dirty="0" smtClean="0">
                <a:latin typeface="+mn-ea"/>
              </a:rPr>
              <a:t>～</a:t>
            </a:r>
            <a:r>
              <a:rPr kumimoji="1" lang="en-US" altLang="ja-JP" sz="2400" b="1" dirty="0" smtClean="0">
                <a:latin typeface="+mn-ea"/>
              </a:rPr>
              <a:t>13:00</a:t>
            </a:r>
          </a:p>
        </p:txBody>
      </p:sp>
      <p:sp>
        <p:nvSpPr>
          <p:cNvPr id="36" name="テキスト ボックス 35"/>
          <p:cNvSpPr txBox="1"/>
          <p:nvPr/>
        </p:nvSpPr>
        <p:spPr>
          <a:xfrm>
            <a:off x="343345" y="3806263"/>
            <a:ext cx="1979960" cy="461665"/>
          </a:xfrm>
          <a:prstGeom prst="rect">
            <a:avLst/>
          </a:prstGeom>
          <a:noFill/>
        </p:spPr>
        <p:txBody>
          <a:bodyPr wrap="square" rtlCol="0">
            <a:spAutoFit/>
          </a:bodyPr>
          <a:lstStyle/>
          <a:p>
            <a:r>
              <a:rPr lang="en-US" altLang="ja-JP" sz="2400" b="1" dirty="0" smtClean="0">
                <a:latin typeface="+mn-ea"/>
              </a:rPr>
              <a:t>13</a:t>
            </a:r>
            <a:r>
              <a:rPr kumimoji="1" lang="en-US" altLang="ja-JP" sz="2400" b="1" dirty="0" smtClean="0">
                <a:latin typeface="+mn-ea"/>
              </a:rPr>
              <a:t>:00 </a:t>
            </a:r>
            <a:r>
              <a:rPr kumimoji="1" lang="ja-JP" altLang="en-US" sz="2400" b="1" dirty="0" smtClean="0">
                <a:latin typeface="+mn-ea"/>
              </a:rPr>
              <a:t>～</a:t>
            </a:r>
            <a:r>
              <a:rPr kumimoji="1" lang="en-US" altLang="ja-JP" sz="2400" b="1" dirty="0" smtClean="0">
                <a:latin typeface="+mn-ea"/>
              </a:rPr>
              <a:t>14:30</a:t>
            </a:r>
          </a:p>
        </p:txBody>
      </p:sp>
      <p:sp>
        <p:nvSpPr>
          <p:cNvPr id="37" name="テキスト ボックス 36"/>
          <p:cNvSpPr txBox="1"/>
          <p:nvPr/>
        </p:nvSpPr>
        <p:spPr>
          <a:xfrm>
            <a:off x="362590" y="4612868"/>
            <a:ext cx="1979960" cy="461665"/>
          </a:xfrm>
          <a:prstGeom prst="rect">
            <a:avLst/>
          </a:prstGeom>
          <a:noFill/>
        </p:spPr>
        <p:txBody>
          <a:bodyPr wrap="square" rtlCol="0">
            <a:spAutoFit/>
          </a:bodyPr>
          <a:lstStyle/>
          <a:p>
            <a:r>
              <a:rPr lang="en-US" altLang="ja-JP" sz="2400" b="1" dirty="0" smtClean="0">
                <a:latin typeface="+mn-ea"/>
              </a:rPr>
              <a:t>14</a:t>
            </a:r>
            <a:r>
              <a:rPr kumimoji="1" lang="en-US" altLang="ja-JP" sz="2400" b="1" dirty="0" smtClean="0">
                <a:latin typeface="+mn-ea"/>
              </a:rPr>
              <a:t>:30 </a:t>
            </a:r>
            <a:r>
              <a:rPr kumimoji="1" lang="ja-JP" altLang="en-US" sz="2400" b="1" dirty="0" smtClean="0">
                <a:latin typeface="+mn-ea"/>
              </a:rPr>
              <a:t>～</a:t>
            </a:r>
            <a:r>
              <a:rPr kumimoji="1" lang="en-US" altLang="ja-JP" sz="2400" b="1" dirty="0" smtClean="0">
                <a:latin typeface="+mn-ea"/>
              </a:rPr>
              <a:t>15:30</a:t>
            </a:r>
          </a:p>
        </p:txBody>
      </p:sp>
      <p:sp>
        <p:nvSpPr>
          <p:cNvPr id="41" name="テキスト ボックス 40"/>
          <p:cNvSpPr txBox="1"/>
          <p:nvPr/>
        </p:nvSpPr>
        <p:spPr>
          <a:xfrm>
            <a:off x="361239" y="5234619"/>
            <a:ext cx="1979960" cy="461665"/>
          </a:xfrm>
          <a:prstGeom prst="rect">
            <a:avLst/>
          </a:prstGeom>
          <a:noFill/>
        </p:spPr>
        <p:txBody>
          <a:bodyPr wrap="square" rtlCol="0">
            <a:spAutoFit/>
          </a:bodyPr>
          <a:lstStyle/>
          <a:p>
            <a:r>
              <a:rPr lang="en-US" altLang="ja-JP" sz="2400" b="1" dirty="0" smtClean="0">
                <a:latin typeface="+mn-ea"/>
              </a:rPr>
              <a:t>15</a:t>
            </a:r>
            <a:r>
              <a:rPr kumimoji="1" lang="en-US" altLang="ja-JP" sz="2400" b="1" dirty="0" smtClean="0">
                <a:latin typeface="+mn-ea"/>
              </a:rPr>
              <a:t>:30 </a:t>
            </a:r>
            <a:r>
              <a:rPr kumimoji="1" lang="ja-JP" altLang="en-US" sz="2400" b="1" dirty="0" smtClean="0">
                <a:latin typeface="+mn-ea"/>
              </a:rPr>
              <a:t>～</a:t>
            </a:r>
            <a:r>
              <a:rPr kumimoji="1" lang="en-US" altLang="ja-JP" sz="2400" b="1" dirty="0" smtClean="0">
                <a:latin typeface="+mn-ea"/>
              </a:rPr>
              <a:t>16:30</a:t>
            </a:r>
          </a:p>
        </p:txBody>
      </p:sp>
      <p:sp>
        <p:nvSpPr>
          <p:cNvPr id="42" name="テキスト ボックス 41"/>
          <p:cNvSpPr txBox="1"/>
          <p:nvPr/>
        </p:nvSpPr>
        <p:spPr>
          <a:xfrm>
            <a:off x="2495899" y="1209732"/>
            <a:ext cx="6030128" cy="707886"/>
          </a:xfrm>
          <a:prstGeom prst="rect">
            <a:avLst/>
          </a:prstGeom>
          <a:noFill/>
        </p:spPr>
        <p:txBody>
          <a:bodyPr wrap="square" rtlCol="0" anchor="ctr">
            <a:spAutoFit/>
          </a:bodyPr>
          <a:lstStyle/>
          <a:p>
            <a:r>
              <a:rPr kumimoji="1" lang="ja-JP" altLang="en-US" sz="2000" b="1" dirty="0" smtClean="0">
                <a:latin typeface="+mn-ea"/>
              </a:rPr>
              <a:t>オリエンテーション</a:t>
            </a:r>
            <a:endParaRPr kumimoji="1" lang="en-US" altLang="ja-JP" sz="2000" b="1" dirty="0" smtClean="0">
              <a:latin typeface="+mn-ea"/>
            </a:endParaRPr>
          </a:p>
          <a:p>
            <a:r>
              <a:rPr lang="ja-JP" altLang="en-US" sz="2000" b="1" dirty="0" smtClean="0">
                <a:latin typeface="+mn-ea"/>
              </a:rPr>
              <a:t>　・</a:t>
            </a:r>
            <a:r>
              <a:rPr lang="ja-JP" altLang="en-US" sz="2000" b="1" dirty="0">
                <a:latin typeface="+mn-ea"/>
              </a:rPr>
              <a:t>スケジュール確認　　　・演習のねらい</a:t>
            </a:r>
            <a:r>
              <a:rPr lang="ja-JP" altLang="en-US" sz="2000" b="1" dirty="0" smtClean="0">
                <a:latin typeface="+mn-ea"/>
              </a:rPr>
              <a:t>確認</a:t>
            </a:r>
            <a:endParaRPr lang="ja-JP" altLang="en-US" sz="2000" b="1" dirty="0">
              <a:latin typeface="+mn-ea"/>
            </a:endParaRPr>
          </a:p>
        </p:txBody>
      </p:sp>
      <p:cxnSp>
        <p:nvCxnSpPr>
          <p:cNvPr id="46" name="直線コネクタ 45"/>
          <p:cNvCxnSpPr/>
          <p:nvPr/>
        </p:nvCxnSpPr>
        <p:spPr>
          <a:xfrm>
            <a:off x="343344" y="6759037"/>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p:cNvSpPr txBox="1"/>
          <p:nvPr/>
        </p:nvSpPr>
        <p:spPr>
          <a:xfrm>
            <a:off x="2514835" y="1968664"/>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Ⅰ</a:t>
            </a:r>
            <a:r>
              <a:rPr lang="ja-JP" altLang="en-US" sz="2000" b="1" dirty="0" smtClean="0">
                <a:latin typeface="+mn-ea"/>
              </a:rPr>
              <a:t>：事例の掘り下げ</a:t>
            </a:r>
            <a:endParaRPr kumimoji="1" lang="en-US" altLang="ja-JP" sz="2000" b="1" dirty="0" smtClean="0">
              <a:latin typeface="+mn-ea"/>
            </a:endParaRPr>
          </a:p>
          <a:p>
            <a:r>
              <a:rPr lang="ja-JP" altLang="en-US" sz="2000" b="1" dirty="0" smtClean="0">
                <a:latin typeface="+mn-ea"/>
              </a:rPr>
              <a:t>　・グループごとに演習（自己紹介・事前課題発表など）</a:t>
            </a:r>
            <a:endParaRPr lang="ja-JP" altLang="en-US" sz="2000" b="1" dirty="0">
              <a:latin typeface="+mn-ea"/>
            </a:endParaRPr>
          </a:p>
        </p:txBody>
      </p:sp>
      <p:sp>
        <p:nvSpPr>
          <p:cNvPr id="66" name="テキスト ボックス 65"/>
          <p:cNvSpPr txBox="1"/>
          <p:nvPr/>
        </p:nvSpPr>
        <p:spPr>
          <a:xfrm>
            <a:off x="2514835" y="2636713"/>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a:latin typeface="+mn-ea"/>
              </a:rPr>
              <a:t>Ⅱ</a:t>
            </a:r>
            <a:r>
              <a:rPr lang="ja-JP" altLang="en-US" sz="2000" b="1" dirty="0" smtClean="0">
                <a:latin typeface="+mn-ea"/>
              </a:rPr>
              <a:t>：計画作成</a:t>
            </a:r>
            <a:endParaRPr lang="en-US" altLang="ja-JP" sz="2000" b="1" dirty="0" smtClean="0">
              <a:latin typeface="+mn-ea"/>
            </a:endParaRPr>
          </a:p>
          <a:p>
            <a:r>
              <a:rPr lang="ja-JP" altLang="en-US" sz="2000" b="1" dirty="0" smtClean="0">
                <a:latin typeface="+mn-ea"/>
              </a:rPr>
              <a:t>・サービス等利用計画、週間計画表作成</a:t>
            </a:r>
            <a:endParaRPr lang="ja-JP" altLang="en-US" sz="2000" b="1" dirty="0">
              <a:latin typeface="+mn-ea"/>
            </a:endParaRPr>
          </a:p>
        </p:txBody>
      </p:sp>
      <p:sp>
        <p:nvSpPr>
          <p:cNvPr id="67" name="テキスト ボックス 66"/>
          <p:cNvSpPr txBox="1"/>
          <p:nvPr/>
        </p:nvSpPr>
        <p:spPr>
          <a:xfrm>
            <a:off x="2514835" y="3381408"/>
            <a:ext cx="3621628" cy="400110"/>
          </a:xfrm>
          <a:prstGeom prst="rect">
            <a:avLst/>
          </a:prstGeom>
          <a:noFill/>
        </p:spPr>
        <p:txBody>
          <a:bodyPr wrap="square" rtlCol="0" anchor="ctr">
            <a:spAutoFit/>
          </a:bodyPr>
          <a:lstStyle/>
          <a:p>
            <a:r>
              <a:rPr kumimoji="1" lang="ja-JP" altLang="en-US" sz="2000" b="1" dirty="0" smtClean="0">
                <a:latin typeface="+mn-ea"/>
              </a:rPr>
              <a:t>昼　食</a:t>
            </a:r>
          </a:p>
        </p:txBody>
      </p:sp>
      <p:sp>
        <p:nvSpPr>
          <p:cNvPr id="68" name="テキスト ボックス 67"/>
          <p:cNvSpPr txBox="1"/>
          <p:nvPr/>
        </p:nvSpPr>
        <p:spPr>
          <a:xfrm>
            <a:off x="2473144" y="3818327"/>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Ⅱ</a:t>
            </a:r>
            <a:r>
              <a:rPr lang="ja-JP" altLang="en-US" sz="2000" b="1" dirty="0">
                <a:latin typeface="+mn-ea"/>
              </a:rPr>
              <a:t>続</a:t>
            </a:r>
            <a:r>
              <a:rPr lang="ja-JP" altLang="en-US" sz="2000" b="1" dirty="0" smtClean="0">
                <a:latin typeface="+mn-ea"/>
              </a:rPr>
              <a:t>き</a:t>
            </a:r>
            <a:endParaRPr kumimoji="1" lang="en-US" altLang="ja-JP" sz="2000" b="1" dirty="0" smtClean="0">
              <a:latin typeface="+mn-ea"/>
            </a:endParaRPr>
          </a:p>
          <a:p>
            <a:r>
              <a:rPr lang="ja-JP" altLang="en-US" sz="2000" b="1" dirty="0" smtClean="0">
                <a:latin typeface="+mn-ea"/>
              </a:rPr>
              <a:t>　・サービス等利用計画、週間計画表作成</a:t>
            </a:r>
            <a:endParaRPr lang="ja-JP" altLang="en-US" sz="2000" b="1" dirty="0">
              <a:latin typeface="+mn-ea"/>
            </a:endParaRPr>
          </a:p>
        </p:txBody>
      </p:sp>
      <p:sp>
        <p:nvSpPr>
          <p:cNvPr id="69" name="テキスト ボックス 68"/>
          <p:cNvSpPr txBox="1"/>
          <p:nvPr/>
        </p:nvSpPr>
        <p:spPr>
          <a:xfrm>
            <a:off x="2507883" y="4615636"/>
            <a:ext cx="6030128"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Ⅲ</a:t>
            </a:r>
            <a:r>
              <a:rPr lang="ja-JP" altLang="en-US" sz="2000" b="1" dirty="0" smtClean="0">
                <a:latin typeface="+mn-ea"/>
              </a:rPr>
              <a:t>：模擬担当者会議および利用計画再検討</a:t>
            </a:r>
            <a:endParaRPr kumimoji="1" lang="en-US" altLang="ja-JP" sz="2000" b="1" dirty="0" smtClean="0">
              <a:latin typeface="+mn-ea"/>
            </a:endParaRPr>
          </a:p>
          <a:p>
            <a:r>
              <a:rPr lang="ja-JP" altLang="en-US" sz="2000" b="1" dirty="0" smtClean="0">
                <a:latin typeface="+mn-ea"/>
              </a:rPr>
              <a:t>　</a:t>
            </a:r>
            <a:endParaRPr lang="ja-JP" altLang="en-US" sz="2000" b="1" dirty="0">
              <a:latin typeface="+mn-ea"/>
            </a:endParaRPr>
          </a:p>
        </p:txBody>
      </p:sp>
      <p:sp>
        <p:nvSpPr>
          <p:cNvPr id="70" name="テキスト ボックス 69"/>
          <p:cNvSpPr txBox="1"/>
          <p:nvPr/>
        </p:nvSpPr>
        <p:spPr>
          <a:xfrm>
            <a:off x="2488108" y="5228363"/>
            <a:ext cx="8820159" cy="1015663"/>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Ⅳ</a:t>
            </a:r>
            <a:r>
              <a:rPr lang="ja-JP" altLang="en-US" sz="2000" b="1" dirty="0" smtClean="0">
                <a:latin typeface="+mn-ea"/>
              </a:rPr>
              <a:t>：発表</a:t>
            </a:r>
            <a:endParaRPr kumimoji="1" lang="en-US" altLang="ja-JP" sz="2000" b="1" dirty="0" smtClean="0">
              <a:latin typeface="+mn-ea"/>
            </a:endParaRPr>
          </a:p>
          <a:p>
            <a:r>
              <a:rPr lang="ja-JP" altLang="en-US" sz="2000" b="1" dirty="0" smtClean="0">
                <a:latin typeface="+mn-ea"/>
              </a:rPr>
              <a:t>　・各グループで作成した計画発表およびスーパーバイザーから講評</a:t>
            </a:r>
            <a:endParaRPr lang="en-US" altLang="ja-JP" sz="2000" b="1" dirty="0" smtClean="0">
              <a:latin typeface="+mn-ea"/>
            </a:endParaRPr>
          </a:p>
          <a:p>
            <a:r>
              <a:rPr lang="ja-JP" altLang="en-US" sz="2000" b="1" dirty="0">
                <a:latin typeface="+mn-ea"/>
              </a:rPr>
              <a:t>　</a:t>
            </a:r>
            <a:r>
              <a:rPr lang="ja-JP" altLang="en-US" sz="2000" b="1" dirty="0" smtClean="0">
                <a:latin typeface="+mn-ea"/>
              </a:rPr>
              <a:t>・全体で意見交換（事例検討から見えてきた地域課題等）</a:t>
            </a:r>
            <a:endParaRPr lang="ja-JP" altLang="en-US" sz="2000" b="1" dirty="0">
              <a:latin typeface="+mn-ea"/>
            </a:endParaRPr>
          </a:p>
        </p:txBody>
      </p:sp>
      <p:sp>
        <p:nvSpPr>
          <p:cNvPr id="71" name="テキスト ボックス 70"/>
          <p:cNvSpPr txBox="1"/>
          <p:nvPr/>
        </p:nvSpPr>
        <p:spPr>
          <a:xfrm>
            <a:off x="343345" y="6215627"/>
            <a:ext cx="1979960" cy="461665"/>
          </a:xfrm>
          <a:prstGeom prst="rect">
            <a:avLst/>
          </a:prstGeom>
          <a:noFill/>
        </p:spPr>
        <p:txBody>
          <a:bodyPr wrap="square" rtlCol="0">
            <a:spAutoFit/>
          </a:bodyPr>
          <a:lstStyle/>
          <a:p>
            <a:r>
              <a:rPr lang="en-US" altLang="ja-JP" sz="2400" b="1" dirty="0" smtClean="0">
                <a:latin typeface="+mn-ea"/>
              </a:rPr>
              <a:t>16</a:t>
            </a:r>
            <a:r>
              <a:rPr kumimoji="1" lang="en-US" altLang="ja-JP" sz="2400" b="1" dirty="0" smtClean="0">
                <a:latin typeface="+mn-ea"/>
              </a:rPr>
              <a:t>:45 </a:t>
            </a:r>
            <a:r>
              <a:rPr kumimoji="1" lang="ja-JP" altLang="en-US" sz="2400" b="1" dirty="0" smtClean="0">
                <a:latin typeface="+mn-ea"/>
              </a:rPr>
              <a:t>～</a:t>
            </a:r>
            <a:endParaRPr kumimoji="1" lang="en-US" altLang="ja-JP" sz="2400" b="1" dirty="0" smtClean="0">
              <a:latin typeface="+mn-ea"/>
            </a:endParaRPr>
          </a:p>
        </p:txBody>
      </p:sp>
      <p:sp>
        <p:nvSpPr>
          <p:cNvPr id="72" name="テキスト ボックス 71"/>
          <p:cNvSpPr txBox="1"/>
          <p:nvPr/>
        </p:nvSpPr>
        <p:spPr>
          <a:xfrm>
            <a:off x="2503410" y="6248107"/>
            <a:ext cx="8820159" cy="400110"/>
          </a:xfrm>
          <a:prstGeom prst="rect">
            <a:avLst/>
          </a:prstGeom>
          <a:noFill/>
        </p:spPr>
        <p:txBody>
          <a:bodyPr wrap="square" rtlCol="0" anchor="ctr">
            <a:spAutoFit/>
          </a:bodyPr>
          <a:lstStyle/>
          <a:p>
            <a:r>
              <a:rPr lang="ja-JP" altLang="en-US" sz="2000" b="1" dirty="0" smtClean="0">
                <a:latin typeface="+mn-ea"/>
              </a:rPr>
              <a:t>　・事務連絡　　　・４日目の確認等　</a:t>
            </a:r>
            <a:endParaRPr lang="ja-JP" altLang="en-US" sz="2000" b="1" dirty="0">
              <a:latin typeface="+mn-ea"/>
            </a:endParaRPr>
          </a:p>
        </p:txBody>
      </p:sp>
    </p:spTree>
    <p:extLst>
      <p:ext uri="{BB962C8B-B14F-4D97-AF65-F5344CB8AC3E}">
        <p14:creationId xmlns:p14="http://schemas.microsoft.com/office/powerpoint/2010/main" val="2408877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3345" y="28066"/>
            <a:ext cx="4590065" cy="716336"/>
          </a:xfrm>
          <a:ln w="9525">
            <a:noFill/>
          </a:ln>
        </p:spPr>
        <p:txBody>
          <a:bodyPr>
            <a:normAutofit/>
          </a:bodyPr>
          <a:lstStyle/>
          <a:p>
            <a:pPr algn="l"/>
            <a:r>
              <a:rPr kumimoji="1" lang="ja-JP" altLang="en-US" sz="4400" dirty="0" smtClean="0"/>
              <a:t>＜スケジュール＞</a:t>
            </a:r>
            <a:endParaRPr kumimoji="1" lang="ja-JP" altLang="en-US" sz="4400" dirty="0"/>
          </a:p>
        </p:txBody>
      </p:sp>
      <p:cxnSp>
        <p:nvCxnSpPr>
          <p:cNvPr id="5" name="直線コネクタ 4"/>
          <p:cNvCxnSpPr/>
          <p:nvPr/>
        </p:nvCxnSpPr>
        <p:spPr>
          <a:xfrm>
            <a:off x="336000" y="744402"/>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35936" y="1178975"/>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343344" y="1917618"/>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335935" y="3291611"/>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343344" y="3751719"/>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317102" y="4459604"/>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326519" y="4949904"/>
            <a:ext cx="11538961"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335936" y="5978800"/>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a:off x="343345" y="744402"/>
            <a:ext cx="1" cy="601463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11856064" y="744402"/>
            <a:ext cx="0" cy="601463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2496000" y="1177537"/>
            <a:ext cx="0" cy="55815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596463" y="715872"/>
            <a:ext cx="1080000" cy="461665"/>
          </a:xfrm>
          <a:prstGeom prst="rect">
            <a:avLst/>
          </a:prstGeom>
          <a:noFill/>
        </p:spPr>
        <p:txBody>
          <a:bodyPr wrap="square" rtlCol="0">
            <a:spAutoFit/>
          </a:bodyPr>
          <a:lstStyle/>
          <a:p>
            <a:pPr algn="ctr"/>
            <a:r>
              <a:rPr lang="ja-JP" altLang="en-US" sz="2400" b="1" dirty="0">
                <a:latin typeface="+mn-ea"/>
              </a:rPr>
              <a:t>４</a:t>
            </a:r>
            <a:r>
              <a:rPr kumimoji="1" lang="ja-JP" altLang="en-US" sz="2400" b="1" dirty="0" smtClean="0">
                <a:latin typeface="+mn-ea"/>
              </a:rPr>
              <a:t>日目</a:t>
            </a:r>
          </a:p>
        </p:txBody>
      </p:sp>
      <p:sp>
        <p:nvSpPr>
          <p:cNvPr id="33" name="テキスト ボックス 32"/>
          <p:cNvSpPr txBox="1"/>
          <p:nvPr/>
        </p:nvSpPr>
        <p:spPr>
          <a:xfrm>
            <a:off x="343344" y="1184574"/>
            <a:ext cx="2152555" cy="461665"/>
          </a:xfrm>
          <a:prstGeom prst="rect">
            <a:avLst/>
          </a:prstGeom>
          <a:noFill/>
        </p:spPr>
        <p:txBody>
          <a:bodyPr wrap="square" rtlCol="0">
            <a:spAutoFit/>
          </a:bodyPr>
          <a:lstStyle/>
          <a:p>
            <a:r>
              <a:rPr kumimoji="1" lang="en-US" altLang="ja-JP" sz="2400" b="1" dirty="0" smtClean="0">
                <a:latin typeface="+mn-ea"/>
              </a:rPr>
              <a:t> 9:30 </a:t>
            </a:r>
            <a:r>
              <a:rPr kumimoji="1" lang="ja-JP" altLang="en-US" sz="2400" b="1" dirty="0" smtClean="0">
                <a:latin typeface="+mn-ea"/>
              </a:rPr>
              <a:t>～  </a:t>
            </a:r>
            <a:r>
              <a:rPr kumimoji="1" lang="en-US" altLang="ja-JP" sz="2400" b="1" dirty="0" smtClean="0">
                <a:latin typeface="+mn-ea"/>
              </a:rPr>
              <a:t>9:45</a:t>
            </a:r>
          </a:p>
        </p:txBody>
      </p:sp>
      <p:sp>
        <p:nvSpPr>
          <p:cNvPr id="34" name="テキスト ボックス 33"/>
          <p:cNvSpPr txBox="1"/>
          <p:nvPr/>
        </p:nvSpPr>
        <p:spPr>
          <a:xfrm>
            <a:off x="335232" y="1895349"/>
            <a:ext cx="1979960" cy="461665"/>
          </a:xfrm>
          <a:prstGeom prst="rect">
            <a:avLst/>
          </a:prstGeom>
          <a:noFill/>
        </p:spPr>
        <p:txBody>
          <a:bodyPr wrap="square" rtlCol="0">
            <a:spAutoFit/>
          </a:bodyPr>
          <a:lstStyle/>
          <a:p>
            <a:r>
              <a:rPr kumimoji="1" lang="en-US" altLang="ja-JP" sz="2400" b="1" dirty="0" smtClean="0">
                <a:latin typeface="+mn-ea"/>
              </a:rPr>
              <a:t> 9:45 </a:t>
            </a:r>
            <a:r>
              <a:rPr kumimoji="1" lang="ja-JP" altLang="en-US" sz="2400" b="1" dirty="0" smtClean="0">
                <a:latin typeface="+mn-ea"/>
              </a:rPr>
              <a:t>～ </a:t>
            </a:r>
            <a:r>
              <a:rPr kumimoji="1" lang="en-US" altLang="ja-JP" sz="2400" b="1" dirty="0" smtClean="0">
                <a:latin typeface="+mn-ea"/>
              </a:rPr>
              <a:t>11:45</a:t>
            </a:r>
          </a:p>
        </p:txBody>
      </p:sp>
      <p:sp>
        <p:nvSpPr>
          <p:cNvPr id="35" name="テキスト ボックス 34"/>
          <p:cNvSpPr txBox="1"/>
          <p:nvPr/>
        </p:nvSpPr>
        <p:spPr>
          <a:xfrm>
            <a:off x="335232" y="3283516"/>
            <a:ext cx="1979960" cy="461665"/>
          </a:xfrm>
          <a:prstGeom prst="rect">
            <a:avLst/>
          </a:prstGeom>
          <a:noFill/>
        </p:spPr>
        <p:txBody>
          <a:bodyPr wrap="square" rtlCol="0" anchor="ctr">
            <a:spAutoFit/>
          </a:bodyPr>
          <a:lstStyle/>
          <a:p>
            <a:r>
              <a:rPr lang="en-US" altLang="ja-JP" sz="2400" b="1" dirty="0" smtClean="0">
                <a:latin typeface="+mn-ea"/>
              </a:rPr>
              <a:t>11</a:t>
            </a:r>
            <a:r>
              <a:rPr kumimoji="1" lang="en-US" altLang="ja-JP" sz="2400" b="1" dirty="0" smtClean="0">
                <a:latin typeface="+mn-ea"/>
              </a:rPr>
              <a:t>:45 </a:t>
            </a:r>
            <a:r>
              <a:rPr kumimoji="1" lang="ja-JP" altLang="en-US" sz="2400" b="1" dirty="0" smtClean="0">
                <a:latin typeface="+mn-ea"/>
              </a:rPr>
              <a:t>～</a:t>
            </a:r>
            <a:r>
              <a:rPr kumimoji="1" lang="en-US" altLang="ja-JP" sz="2400" b="1" dirty="0" smtClean="0">
                <a:latin typeface="+mn-ea"/>
              </a:rPr>
              <a:t>12:45</a:t>
            </a:r>
          </a:p>
        </p:txBody>
      </p:sp>
      <p:sp>
        <p:nvSpPr>
          <p:cNvPr id="36" name="テキスト ボックス 35"/>
          <p:cNvSpPr txBox="1"/>
          <p:nvPr/>
        </p:nvSpPr>
        <p:spPr>
          <a:xfrm>
            <a:off x="334285" y="3755124"/>
            <a:ext cx="1979960" cy="461665"/>
          </a:xfrm>
          <a:prstGeom prst="rect">
            <a:avLst/>
          </a:prstGeom>
          <a:noFill/>
        </p:spPr>
        <p:txBody>
          <a:bodyPr wrap="square" rtlCol="0">
            <a:spAutoFit/>
          </a:bodyPr>
          <a:lstStyle/>
          <a:p>
            <a:r>
              <a:rPr lang="en-US" altLang="ja-JP" sz="2400" b="1" dirty="0" smtClean="0">
                <a:latin typeface="+mn-ea"/>
              </a:rPr>
              <a:t>12</a:t>
            </a:r>
            <a:r>
              <a:rPr kumimoji="1" lang="en-US" altLang="ja-JP" sz="2400" b="1" dirty="0" smtClean="0">
                <a:latin typeface="+mn-ea"/>
              </a:rPr>
              <a:t>:45 </a:t>
            </a:r>
            <a:r>
              <a:rPr kumimoji="1" lang="ja-JP" altLang="en-US" sz="2400" b="1" dirty="0" smtClean="0">
                <a:latin typeface="+mn-ea"/>
              </a:rPr>
              <a:t>～</a:t>
            </a:r>
            <a:r>
              <a:rPr kumimoji="1" lang="en-US" altLang="ja-JP" sz="2400" b="1" dirty="0" smtClean="0">
                <a:latin typeface="+mn-ea"/>
              </a:rPr>
              <a:t>13:45</a:t>
            </a:r>
          </a:p>
        </p:txBody>
      </p:sp>
      <p:sp>
        <p:nvSpPr>
          <p:cNvPr id="37" name="テキスト ボックス 36"/>
          <p:cNvSpPr txBox="1"/>
          <p:nvPr/>
        </p:nvSpPr>
        <p:spPr>
          <a:xfrm>
            <a:off x="334084" y="4488444"/>
            <a:ext cx="1979960" cy="461665"/>
          </a:xfrm>
          <a:prstGeom prst="rect">
            <a:avLst/>
          </a:prstGeom>
          <a:noFill/>
        </p:spPr>
        <p:txBody>
          <a:bodyPr wrap="square" rtlCol="0">
            <a:spAutoFit/>
          </a:bodyPr>
          <a:lstStyle/>
          <a:p>
            <a:r>
              <a:rPr lang="en-US" altLang="ja-JP" sz="2400" b="1" dirty="0" smtClean="0">
                <a:latin typeface="+mn-ea"/>
              </a:rPr>
              <a:t>13</a:t>
            </a:r>
            <a:r>
              <a:rPr kumimoji="1" lang="en-US" altLang="ja-JP" sz="2400" b="1" dirty="0" smtClean="0">
                <a:latin typeface="+mn-ea"/>
              </a:rPr>
              <a:t>:45</a:t>
            </a:r>
            <a:r>
              <a:rPr kumimoji="1" lang="ja-JP" altLang="en-US" sz="2400" b="1" dirty="0" smtClean="0">
                <a:latin typeface="+mn-ea"/>
              </a:rPr>
              <a:t>～</a:t>
            </a:r>
            <a:r>
              <a:rPr kumimoji="1" lang="en-US" altLang="ja-JP" sz="2400" b="1" dirty="0" smtClean="0">
                <a:latin typeface="+mn-ea"/>
              </a:rPr>
              <a:t>14:45</a:t>
            </a:r>
          </a:p>
        </p:txBody>
      </p:sp>
      <p:sp>
        <p:nvSpPr>
          <p:cNvPr id="41" name="テキスト ボックス 40"/>
          <p:cNvSpPr txBox="1"/>
          <p:nvPr/>
        </p:nvSpPr>
        <p:spPr>
          <a:xfrm>
            <a:off x="341200" y="4949700"/>
            <a:ext cx="1979960" cy="461665"/>
          </a:xfrm>
          <a:prstGeom prst="rect">
            <a:avLst/>
          </a:prstGeom>
          <a:noFill/>
        </p:spPr>
        <p:txBody>
          <a:bodyPr wrap="square" rtlCol="0">
            <a:spAutoFit/>
          </a:bodyPr>
          <a:lstStyle/>
          <a:p>
            <a:r>
              <a:rPr lang="en-US" altLang="ja-JP" sz="2400" b="1" dirty="0" smtClean="0">
                <a:latin typeface="+mn-ea"/>
              </a:rPr>
              <a:t>14</a:t>
            </a:r>
            <a:r>
              <a:rPr kumimoji="1" lang="en-US" altLang="ja-JP" sz="2400" b="1" dirty="0" smtClean="0">
                <a:latin typeface="+mn-ea"/>
              </a:rPr>
              <a:t>:45 </a:t>
            </a:r>
            <a:r>
              <a:rPr kumimoji="1" lang="ja-JP" altLang="en-US" sz="2400" b="1" dirty="0" smtClean="0">
                <a:latin typeface="+mn-ea"/>
              </a:rPr>
              <a:t>～</a:t>
            </a:r>
            <a:r>
              <a:rPr kumimoji="1" lang="en-US" altLang="ja-JP" sz="2400" b="1" dirty="0" smtClean="0">
                <a:latin typeface="+mn-ea"/>
              </a:rPr>
              <a:t>16:00</a:t>
            </a:r>
          </a:p>
        </p:txBody>
      </p:sp>
      <p:sp>
        <p:nvSpPr>
          <p:cNvPr id="42" name="テキスト ボックス 41"/>
          <p:cNvSpPr txBox="1"/>
          <p:nvPr/>
        </p:nvSpPr>
        <p:spPr>
          <a:xfrm>
            <a:off x="2505011" y="1230551"/>
            <a:ext cx="6030128" cy="707886"/>
          </a:xfrm>
          <a:prstGeom prst="rect">
            <a:avLst/>
          </a:prstGeom>
          <a:noFill/>
        </p:spPr>
        <p:txBody>
          <a:bodyPr wrap="square" rtlCol="0" anchor="ctr">
            <a:spAutoFit/>
          </a:bodyPr>
          <a:lstStyle/>
          <a:p>
            <a:r>
              <a:rPr kumimoji="1" lang="ja-JP" altLang="en-US" sz="2000" b="1" dirty="0" smtClean="0">
                <a:latin typeface="+mn-ea"/>
              </a:rPr>
              <a:t>オリエンテーション</a:t>
            </a:r>
            <a:endParaRPr kumimoji="1" lang="en-US" altLang="ja-JP" sz="2000" b="1" dirty="0" smtClean="0">
              <a:latin typeface="+mn-ea"/>
            </a:endParaRPr>
          </a:p>
          <a:p>
            <a:r>
              <a:rPr lang="ja-JP" altLang="en-US" sz="2000" b="1" dirty="0" smtClean="0">
                <a:latin typeface="+mn-ea"/>
              </a:rPr>
              <a:t>　・</a:t>
            </a:r>
            <a:r>
              <a:rPr lang="ja-JP" altLang="en-US" sz="2000" b="1" dirty="0">
                <a:latin typeface="+mn-ea"/>
              </a:rPr>
              <a:t>スケジュール確認　　　</a:t>
            </a:r>
            <a:r>
              <a:rPr lang="ja-JP" altLang="en-US" sz="2000" b="1" dirty="0" smtClean="0">
                <a:latin typeface="+mn-ea"/>
              </a:rPr>
              <a:t>・昨日の振り返り</a:t>
            </a:r>
            <a:endParaRPr lang="ja-JP" altLang="en-US" sz="2000" b="1" dirty="0">
              <a:latin typeface="+mn-ea"/>
            </a:endParaRPr>
          </a:p>
        </p:txBody>
      </p:sp>
      <p:cxnSp>
        <p:nvCxnSpPr>
          <p:cNvPr id="46" name="直線コネクタ 45"/>
          <p:cNvCxnSpPr/>
          <p:nvPr/>
        </p:nvCxnSpPr>
        <p:spPr>
          <a:xfrm>
            <a:off x="343344" y="6759037"/>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p:cNvSpPr txBox="1"/>
          <p:nvPr/>
        </p:nvSpPr>
        <p:spPr>
          <a:xfrm>
            <a:off x="2505262" y="1912019"/>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a:latin typeface="+mn-ea"/>
              </a:rPr>
              <a:t>Ⅴ</a:t>
            </a:r>
            <a:r>
              <a:rPr lang="ja-JP" altLang="en-US" sz="2000" b="1" dirty="0" smtClean="0">
                <a:latin typeface="+mn-ea"/>
              </a:rPr>
              <a:t>：事例の検討（プラン再検討） → 同一ケース成長後　</a:t>
            </a:r>
            <a:endParaRPr kumimoji="1" lang="en-US" altLang="ja-JP" sz="2000" b="1" dirty="0" smtClean="0">
              <a:latin typeface="+mn-ea"/>
            </a:endParaRPr>
          </a:p>
          <a:p>
            <a:r>
              <a:rPr lang="ja-JP" altLang="en-US" sz="2000" b="1" dirty="0" smtClean="0">
                <a:latin typeface="+mn-ea"/>
              </a:rPr>
              <a:t>　・グループごとに演習</a:t>
            </a:r>
            <a:endParaRPr lang="ja-JP" altLang="en-US" sz="2000" b="1" dirty="0">
              <a:latin typeface="+mn-ea"/>
            </a:endParaRPr>
          </a:p>
        </p:txBody>
      </p:sp>
      <p:sp>
        <p:nvSpPr>
          <p:cNvPr id="66" name="テキスト ボックス 65"/>
          <p:cNvSpPr txBox="1"/>
          <p:nvPr/>
        </p:nvSpPr>
        <p:spPr>
          <a:xfrm>
            <a:off x="2495899" y="2616576"/>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a:latin typeface="+mn-ea"/>
              </a:rPr>
              <a:t>Ⅵ</a:t>
            </a:r>
            <a:r>
              <a:rPr lang="ja-JP" altLang="en-US" sz="2000" b="1" dirty="0" smtClean="0">
                <a:latin typeface="+mn-ea"/>
              </a:rPr>
              <a:t>：計画作成</a:t>
            </a:r>
            <a:endParaRPr kumimoji="1" lang="en-US" altLang="ja-JP" sz="2000" b="1" dirty="0" smtClean="0">
              <a:latin typeface="+mn-ea"/>
            </a:endParaRPr>
          </a:p>
          <a:p>
            <a:r>
              <a:rPr lang="ja-JP" altLang="en-US" sz="2000" b="1" dirty="0" smtClean="0">
                <a:latin typeface="+mn-ea"/>
              </a:rPr>
              <a:t>　・サービス等利用計画、週間計画表作成</a:t>
            </a:r>
            <a:endParaRPr lang="ja-JP" altLang="en-US" sz="2000" b="1" dirty="0">
              <a:latin typeface="+mn-ea"/>
            </a:endParaRPr>
          </a:p>
        </p:txBody>
      </p:sp>
      <p:sp>
        <p:nvSpPr>
          <p:cNvPr id="67" name="テキスト ボックス 66"/>
          <p:cNvSpPr txBox="1"/>
          <p:nvPr/>
        </p:nvSpPr>
        <p:spPr>
          <a:xfrm>
            <a:off x="2518857" y="3347149"/>
            <a:ext cx="3621628" cy="400110"/>
          </a:xfrm>
          <a:prstGeom prst="rect">
            <a:avLst/>
          </a:prstGeom>
          <a:noFill/>
        </p:spPr>
        <p:txBody>
          <a:bodyPr wrap="square" rtlCol="0" anchor="ctr">
            <a:spAutoFit/>
          </a:bodyPr>
          <a:lstStyle/>
          <a:p>
            <a:r>
              <a:rPr kumimoji="1" lang="ja-JP" altLang="en-US" sz="2000" b="1" dirty="0" smtClean="0">
                <a:latin typeface="+mn-ea"/>
              </a:rPr>
              <a:t>昼　食</a:t>
            </a:r>
          </a:p>
        </p:txBody>
      </p:sp>
      <p:sp>
        <p:nvSpPr>
          <p:cNvPr id="68" name="テキスト ボックス 67"/>
          <p:cNvSpPr txBox="1"/>
          <p:nvPr/>
        </p:nvSpPr>
        <p:spPr>
          <a:xfrm>
            <a:off x="2470727" y="3751718"/>
            <a:ext cx="9194320"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Ⅵ</a:t>
            </a:r>
            <a:r>
              <a:rPr lang="ja-JP" altLang="en-US" sz="2000" b="1" dirty="0" smtClean="0">
                <a:latin typeface="+mn-ea"/>
              </a:rPr>
              <a:t>続き</a:t>
            </a:r>
            <a:endParaRPr kumimoji="1" lang="en-US" altLang="ja-JP" sz="2000" b="1" dirty="0" smtClean="0">
              <a:latin typeface="+mn-ea"/>
            </a:endParaRPr>
          </a:p>
          <a:p>
            <a:r>
              <a:rPr lang="ja-JP" altLang="en-US" sz="2000" b="1" dirty="0" smtClean="0">
                <a:latin typeface="+mn-ea"/>
              </a:rPr>
              <a:t>　・サービス等利用計画、週間計画表作成（現状に即したプランに変更）</a:t>
            </a:r>
            <a:endParaRPr lang="ja-JP" altLang="en-US" sz="2000" b="1" dirty="0">
              <a:latin typeface="+mn-ea"/>
            </a:endParaRPr>
          </a:p>
        </p:txBody>
      </p:sp>
      <p:sp>
        <p:nvSpPr>
          <p:cNvPr id="69" name="テキスト ボックス 68"/>
          <p:cNvSpPr txBox="1"/>
          <p:nvPr/>
        </p:nvSpPr>
        <p:spPr>
          <a:xfrm>
            <a:off x="2488108" y="4466141"/>
            <a:ext cx="6030128" cy="707886"/>
          </a:xfrm>
          <a:prstGeom prst="rect">
            <a:avLst/>
          </a:prstGeom>
          <a:noFill/>
        </p:spPr>
        <p:txBody>
          <a:bodyPr wrap="square" rtlCol="0" anchor="ctr">
            <a:spAutoFit/>
          </a:bodyPr>
          <a:lstStyle/>
          <a:p>
            <a:r>
              <a:rPr lang="ja-JP" altLang="en-US" sz="2000" b="1" dirty="0" smtClean="0">
                <a:latin typeface="+mn-ea"/>
              </a:rPr>
              <a:t>演習</a:t>
            </a:r>
            <a:r>
              <a:rPr lang="en-US" altLang="ja-JP" sz="2000" b="1" dirty="0">
                <a:latin typeface="+mn-ea"/>
              </a:rPr>
              <a:t>Ⅶ</a:t>
            </a:r>
            <a:r>
              <a:rPr lang="ja-JP" altLang="en-US" sz="2000" b="1" dirty="0" smtClean="0">
                <a:latin typeface="+mn-ea"/>
              </a:rPr>
              <a:t>：模擬担当者会議およびプラン再検討</a:t>
            </a:r>
            <a:endParaRPr kumimoji="1" lang="en-US" altLang="ja-JP" sz="2000" b="1" dirty="0" smtClean="0">
              <a:latin typeface="+mn-ea"/>
            </a:endParaRPr>
          </a:p>
          <a:p>
            <a:r>
              <a:rPr lang="ja-JP" altLang="en-US" sz="2000" b="1" dirty="0" smtClean="0">
                <a:latin typeface="+mn-ea"/>
              </a:rPr>
              <a:t>　</a:t>
            </a:r>
            <a:endParaRPr lang="ja-JP" altLang="en-US" sz="2000" b="1" dirty="0">
              <a:latin typeface="+mn-ea"/>
            </a:endParaRPr>
          </a:p>
        </p:txBody>
      </p:sp>
      <p:sp>
        <p:nvSpPr>
          <p:cNvPr id="70" name="テキスト ボックス 69"/>
          <p:cNvSpPr txBox="1"/>
          <p:nvPr/>
        </p:nvSpPr>
        <p:spPr>
          <a:xfrm>
            <a:off x="2488109" y="4963137"/>
            <a:ext cx="7567936" cy="1015663"/>
          </a:xfrm>
          <a:prstGeom prst="rect">
            <a:avLst/>
          </a:prstGeom>
          <a:noFill/>
        </p:spPr>
        <p:txBody>
          <a:bodyPr wrap="square" rtlCol="0" anchor="ctr">
            <a:spAutoFit/>
          </a:bodyPr>
          <a:lstStyle/>
          <a:p>
            <a:r>
              <a:rPr lang="ja-JP" altLang="en-US" sz="2000" b="1" dirty="0" smtClean="0">
                <a:latin typeface="+mn-ea"/>
              </a:rPr>
              <a:t>演習</a:t>
            </a:r>
            <a:r>
              <a:rPr lang="en-US" altLang="ja-JP" sz="2000" b="1" dirty="0">
                <a:latin typeface="+mn-ea"/>
              </a:rPr>
              <a:t>Ⅷ</a:t>
            </a:r>
            <a:r>
              <a:rPr lang="ja-JP" altLang="en-US" sz="2000" b="1" dirty="0" smtClean="0">
                <a:latin typeface="+mn-ea"/>
              </a:rPr>
              <a:t>：発表</a:t>
            </a:r>
            <a:endParaRPr kumimoji="1" lang="en-US" altLang="ja-JP" sz="2000" b="1" dirty="0" smtClean="0">
              <a:latin typeface="+mn-ea"/>
            </a:endParaRPr>
          </a:p>
          <a:p>
            <a:r>
              <a:rPr lang="ja-JP" altLang="en-US" sz="2000" b="1" dirty="0" smtClean="0">
                <a:latin typeface="+mn-ea"/>
              </a:rPr>
              <a:t>　・各グループで作成した計画発表およびスーパーバイザーから講評</a:t>
            </a:r>
            <a:endParaRPr lang="en-US" altLang="ja-JP" sz="2000" b="1" dirty="0" smtClean="0">
              <a:latin typeface="+mn-ea"/>
            </a:endParaRPr>
          </a:p>
          <a:p>
            <a:r>
              <a:rPr lang="ja-JP" altLang="en-US" sz="2000" b="1" dirty="0">
                <a:latin typeface="+mn-ea"/>
              </a:rPr>
              <a:t>　</a:t>
            </a:r>
            <a:r>
              <a:rPr lang="ja-JP" altLang="en-US" sz="2000" b="1" dirty="0" smtClean="0">
                <a:latin typeface="+mn-ea"/>
              </a:rPr>
              <a:t>・全体で意見交換（事例検討から見えてきた地域課題等）</a:t>
            </a:r>
            <a:endParaRPr lang="ja-JP" altLang="en-US" sz="2000" b="1" dirty="0">
              <a:latin typeface="+mn-ea"/>
            </a:endParaRPr>
          </a:p>
        </p:txBody>
      </p:sp>
      <p:sp>
        <p:nvSpPr>
          <p:cNvPr id="71" name="テキスト ボックス 70"/>
          <p:cNvSpPr txBox="1"/>
          <p:nvPr/>
        </p:nvSpPr>
        <p:spPr>
          <a:xfrm>
            <a:off x="341200" y="5960768"/>
            <a:ext cx="1979960" cy="461665"/>
          </a:xfrm>
          <a:prstGeom prst="rect">
            <a:avLst/>
          </a:prstGeom>
          <a:noFill/>
        </p:spPr>
        <p:txBody>
          <a:bodyPr wrap="square" rtlCol="0">
            <a:spAutoFit/>
          </a:bodyPr>
          <a:lstStyle/>
          <a:p>
            <a:r>
              <a:rPr lang="en-US" altLang="ja-JP" sz="2400" b="1" dirty="0" smtClean="0">
                <a:latin typeface="+mn-ea"/>
              </a:rPr>
              <a:t>16</a:t>
            </a:r>
            <a:r>
              <a:rPr kumimoji="1" lang="en-US" altLang="ja-JP" sz="2400" b="1" dirty="0" smtClean="0">
                <a:latin typeface="+mn-ea"/>
              </a:rPr>
              <a:t>:00 </a:t>
            </a:r>
            <a:r>
              <a:rPr kumimoji="1" lang="ja-JP" altLang="en-US" sz="2400" b="1" dirty="0" smtClean="0">
                <a:latin typeface="+mn-ea"/>
              </a:rPr>
              <a:t>～</a:t>
            </a:r>
            <a:r>
              <a:rPr kumimoji="1" lang="en-US" altLang="ja-JP" sz="2400" b="1" dirty="0" smtClean="0">
                <a:latin typeface="+mn-ea"/>
              </a:rPr>
              <a:t>16:30</a:t>
            </a:r>
          </a:p>
        </p:txBody>
      </p:sp>
      <p:sp>
        <p:nvSpPr>
          <p:cNvPr id="72" name="テキスト ボックス 71"/>
          <p:cNvSpPr txBox="1"/>
          <p:nvPr/>
        </p:nvSpPr>
        <p:spPr>
          <a:xfrm>
            <a:off x="2491989" y="5982912"/>
            <a:ext cx="8820159" cy="400110"/>
          </a:xfrm>
          <a:prstGeom prst="rect">
            <a:avLst/>
          </a:prstGeom>
          <a:noFill/>
        </p:spPr>
        <p:txBody>
          <a:bodyPr wrap="square" rtlCol="0" anchor="ctr">
            <a:spAutoFit/>
          </a:bodyPr>
          <a:lstStyle/>
          <a:p>
            <a:r>
              <a:rPr lang="ja-JP" altLang="en-US" sz="2000" b="1" dirty="0" smtClean="0">
                <a:latin typeface="+mn-ea"/>
              </a:rPr>
              <a:t>演習</a:t>
            </a:r>
            <a:r>
              <a:rPr lang="en-US" altLang="ja-JP" sz="2000" b="1" dirty="0" smtClean="0">
                <a:latin typeface="+mn-ea"/>
              </a:rPr>
              <a:t>Ⅸ</a:t>
            </a:r>
            <a:r>
              <a:rPr lang="ja-JP" altLang="en-US" sz="2000" b="1" dirty="0" smtClean="0">
                <a:latin typeface="+mn-ea"/>
              </a:rPr>
              <a:t>：スーパーバイザーによるパネルディスカッション　</a:t>
            </a:r>
            <a:endParaRPr lang="ja-JP" altLang="en-US" sz="2000" b="1" dirty="0">
              <a:latin typeface="+mn-ea"/>
            </a:endParaRPr>
          </a:p>
        </p:txBody>
      </p:sp>
      <p:sp>
        <p:nvSpPr>
          <p:cNvPr id="38" name="テキスト ボックス 37"/>
          <p:cNvSpPr txBox="1"/>
          <p:nvPr/>
        </p:nvSpPr>
        <p:spPr>
          <a:xfrm>
            <a:off x="334084" y="6331362"/>
            <a:ext cx="1979960" cy="461665"/>
          </a:xfrm>
          <a:prstGeom prst="rect">
            <a:avLst/>
          </a:prstGeom>
          <a:noFill/>
        </p:spPr>
        <p:txBody>
          <a:bodyPr wrap="square" rtlCol="0">
            <a:spAutoFit/>
          </a:bodyPr>
          <a:lstStyle/>
          <a:p>
            <a:r>
              <a:rPr lang="en-US" altLang="ja-JP" sz="2400" b="1" dirty="0" smtClean="0">
                <a:latin typeface="+mn-ea"/>
              </a:rPr>
              <a:t>16</a:t>
            </a:r>
            <a:r>
              <a:rPr kumimoji="1" lang="en-US" altLang="ja-JP" sz="2400" b="1" dirty="0" smtClean="0">
                <a:latin typeface="+mn-ea"/>
              </a:rPr>
              <a:t>:30 </a:t>
            </a:r>
            <a:r>
              <a:rPr kumimoji="1" lang="ja-JP" altLang="en-US" sz="2400" b="1" dirty="0" smtClean="0">
                <a:latin typeface="+mn-ea"/>
              </a:rPr>
              <a:t>～</a:t>
            </a:r>
            <a:endParaRPr kumimoji="1" lang="en-US" altLang="ja-JP" sz="2400" b="1" dirty="0" smtClean="0">
              <a:latin typeface="+mn-ea"/>
            </a:endParaRPr>
          </a:p>
        </p:txBody>
      </p:sp>
      <p:sp>
        <p:nvSpPr>
          <p:cNvPr id="39" name="テキスト ボックス 38"/>
          <p:cNvSpPr txBox="1"/>
          <p:nvPr/>
        </p:nvSpPr>
        <p:spPr>
          <a:xfrm>
            <a:off x="2492746" y="6363958"/>
            <a:ext cx="8820159" cy="400110"/>
          </a:xfrm>
          <a:prstGeom prst="rect">
            <a:avLst/>
          </a:prstGeom>
          <a:noFill/>
        </p:spPr>
        <p:txBody>
          <a:bodyPr wrap="square" rtlCol="0" anchor="ctr">
            <a:spAutoFit/>
          </a:bodyPr>
          <a:lstStyle/>
          <a:p>
            <a:r>
              <a:rPr lang="ja-JP" altLang="en-US" sz="2000" b="1" dirty="0">
                <a:latin typeface="+mn-ea"/>
              </a:rPr>
              <a:t>研修</a:t>
            </a:r>
            <a:r>
              <a:rPr lang="ja-JP" altLang="en-US" sz="2000" b="1" dirty="0" smtClean="0">
                <a:latin typeface="+mn-ea"/>
              </a:rPr>
              <a:t>のまとめ　</a:t>
            </a:r>
            <a:endParaRPr lang="ja-JP" altLang="en-US" sz="2000" b="1" dirty="0">
              <a:latin typeface="+mn-ea"/>
            </a:endParaRPr>
          </a:p>
        </p:txBody>
      </p:sp>
      <p:cxnSp>
        <p:nvCxnSpPr>
          <p:cNvPr id="40" name="直線コネクタ 39"/>
          <p:cNvCxnSpPr/>
          <p:nvPr/>
        </p:nvCxnSpPr>
        <p:spPr>
          <a:xfrm>
            <a:off x="341200" y="6393805"/>
            <a:ext cx="11520128"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0467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97280" y="553791"/>
            <a:ext cx="10058400" cy="848718"/>
          </a:xfrm>
        </p:spPr>
        <p:txBody>
          <a:bodyPr>
            <a:normAutofit/>
          </a:bodyPr>
          <a:lstStyle/>
          <a:p>
            <a:r>
              <a:rPr kumimoji="1" lang="ja-JP" altLang="en-US" sz="5400" dirty="0" smtClean="0"/>
              <a:t>演習のねらい（獲得目標）</a:t>
            </a:r>
            <a:endParaRPr kumimoji="1" lang="ja-JP" altLang="en-US" sz="5400" dirty="0"/>
          </a:p>
        </p:txBody>
      </p:sp>
      <p:sp>
        <p:nvSpPr>
          <p:cNvPr id="3" name="コンテンツ プレースホルダー 2"/>
          <p:cNvSpPr>
            <a:spLocks noGrp="1"/>
          </p:cNvSpPr>
          <p:nvPr>
            <p:ph idx="1"/>
          </p:nvPr>
        </p:nvSpPr>
        <p:spPr>
          <a:xfrm>
            <a:off x="850006" y="1678309"/>
            <a:ext cx="10305674" cy="4168700"/>
          </a:xfrm>
        </p:spPr>
        <p:txBody>
          <a:bodyPr>
            <a:noAutofit/>
          </a:bodyPr>
          <a:lstStyle/>
          <a:p>
            <a:r>
              <a:rPr lang="ja-JP" altLang="en-US" sz="3200" dirty="0" smtClean="0"/>
              <a:t>重症心身障害児者に関する総論および各論の講義から得た知識を基に</a:t>
            </a:r>
            <a:endParaRPr lang="en-US" altLang="ja-JP" sz="3200" dirty="0" smtClean="0"/>
          </a:p>
          <a:p>
            <a:pPr marL="0" indent="0">
              <a:buNone/>
            </a:pPr>
            <a:r>
              <a:rPr kumimoji="1" lang="ja-JP" altLang="en-US" sz="3200" dirty="0"/>
              <a:t>　</a:t>
            </a:r>
            <a:endParaRPr kumimoji="1" lang="en-US" altLang="ja-JP" sz="3200" dirty="0" smtClean="0"/>
          </a:p>
          <a:p>
            <a:pPr marL="0" indent="0">
              <a:buNone/>
            </a:pPr>
            <a:r>
              <a:rPr lang="ja-JP" altLang="en-US" sz="3200" dirty="0"/>
              <a:t>　</a:t>
            </a:r>
            <a:r>
              <a:rPr kumimoji="1" lang="ja-JP" altLang="en-US" sz="3200" dirty="0" smtClean="0"/>
              <a:t>・本人、家族の意向を汲み取った相談支援、利用計画を</a:t>
            </a:r>
            <a:r>
              <a:rPr lang="ja-JP" altLang="en-US" sz="3200" dirty="0"/>
              <a:t>　</a:t>
            </a:r>
            <a:endParaRPr lang="en-US" altLang="ja-JP" sz="3200" dirty="0"/>
          </a:p>
          <a:p>
            <a:pPr marL="0" indent="0">
              <a:buNone/>
            </a:pPr>
            <a:r>
              <a:rPr kumimoji="1" lang="ja-JP" altLang="en-US" sz="3200" dirty="0" smtClean="0"/>
              <a:t>　　理解すると</a:t>
            </a:r>
            <a:r>
              <a:rPr lang="ja-JP" altLang="en-US" sz="3200" dirty="0" smtClean="0"/>
              <a:t>ともに、利用計画書を作成できる力をつける。</a:t>
            </a:r>
            <a:endParaRPr lang="en-US" altLang="ja-JP" sz="3200" dirty="0" smtClean="0"/>
          </a:p>
          <a:p>
            <a:pPr marL="0" indent="0">
              <a:buNone/>
            </a:pPr>
            <a:r>
              <a:rPr kumimoji="1" lang="ja-JP" altLang="en-US" sz="3200" dirty="0" smtClean="0"/>
              <a:t>　・地域における関係機関等との連携や支援体制の構築に</a:t>
            </a:r>
            <a:endParaRPr kumimoji="1" lang="en-US" altLang="ja-JP" sz="3200" dirty="0" smtClean="0"/>
          </a:p>
          <a:p>
            <a:pPr marL="0" indent="0">
              <a:buNone/>
            </a:pPr>
            <a:r>
              <a:rPr lang="ja-JP" altLang="en-US" sz="3200" dirty="0"/>
              <a:t>　</a:t>
            </a:r>
            <a:r>
              <a:rPr lang="ja-JP" altLang="en-US" sz="3200" dirty="0" smtClean="0"/>
              <a:t>　についての理解とともに、その力をつける。</a:t>
            </a:r>
            <a:endParaRPr lang="en-US" altLang="ja-JP" sz="3200" dirty="0" smtClean="0"/>
          </a:p>
          <a:p>
            <a:pPr marL="0" indent="0">
              <a:buNone/>
            </a:pPr>
            <a:r>
              <a:rPr kumimoji="1" lang="ja-JP" altLang="en-US" sz="3200" dirty="0" smtClean="0"/>
              <a:t>　　　　　</a:t>
            </a:r>
            <a:r>
              <a:rPr kumimoji="1" lang="ja-JP" altLang="en-US" sz="4400" dirty="0" smtClean="0"/>
              <a:t>　　　　　　　　　　　　　　　　</a:t>
            </a:r>
            <a:endParaRPr kumimoji="1" lang="en-US" altLang="ja-JP" dirty="0" smtClean="0"/>
          </a:p>
        </p:txBody>
      </p:sp>
    </p:spTree>
    <p:extLst>
      <p:ext uri="{BB962C8B-B14F-4D97-AF65-F5344CB8AC3E}">
        <p14:creationId xmlns:p14="http://schemas.microsoft.com/office/powerpoint/2010/main" val="2264590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97280" y="505545"/>
            <a:ext cx="10058400" cy="936890"/>
          </a:xfrm>
        </p:spPr>
        <p:txBody>
          <a:bodyPr/>
          <a:lstStyle/>
          <a:p>
            <a:r>
              <a:rPr kumimoji="1" lang="ja-JP" altLang="en-US" dirty="0" smtClean="0"/>
              <a:t>＜演習内容＞</a:t>
            </a:r>
            <a:endParaRPr kumimoji="1" lang="ja-JP" altLang="en-US" dirty="0"/>
          </a:p>
        </p:txBody>
      </p:sp>
      <p:sp>
        <p:nvSpPr>
          <p:cNvPr id="3" name="コンテンツ プレースホルダー 2"/>
          <p:cNvSpPr>
            <a:spLocks noGrp="1"/>
          </p:cNvSpPr>
          <p:nvPr>
            <p:ph idx="1"/>
          </p:nvPr>
        </p:nvSpPr>
        <p:spPr>
          <a:xfrm>
            <a:off x="927280" y="1571223"/>
            <a:ext cx="10753859" cy="4662152"/>
          </a:xfrm>
        </p:spPr>
        <p:txBody>
          <a:bodyPr>
            <a:noAutofit/>
          </a:bodyPr>
          <a:lstStyle/>
          <a:p>
            <a:pPr marL="0" indent="0">
              <a:buNone/>
            </a:pPr>
            <a:r>
              <a:rPr kumimoji="1" lang="ja-JP" altLang="en-US" sz="3200" dirty="0" smtClean="0"/>
              <a:t>○事例検討</a:t>
            </a:r>
            <a:endParaRPr kumimoji="1" lang="en-US" altLang="ja-JP" sz="3200" dirty="0" smtClean="0"/>
          </a:p>
          <a:p>
            <a:pPr marL="0" indent="0">
              <a:buNone/>
            </a:pPr>
            <a:r>
              <a:rPr lang="ja-JP" altLang="en-US" sz="3200" dirty="0"/>
              <a:t>　</a:t>
            </a:r>
            <a:r>
              <a:rPr lang="ja-JP" altLang="en-US" sz="3200" dirty="0" smtClean="0"/>
              <a:t>・事前課題で作成してきた利用計画を基に、グループワーク</a:t>
            </a:r>
            <a:endParaRPr lang="en-US" altLang="ja-JP" sz="3200" dirty="0" smtClean="0"/>
          </a:p>
          <a:p>
            <a:pPr marL="0" indent="0">
              <a:buNone/>
            </a:pPr>
            <a:r>
              <a:rPr lang="ja-JP" altLang="en-US" sz="3200" dirty="0"/>
              <a:t>　</a:t>
            </a:r>
            <a:r>
              <a:rPr lang="ja-JP" altLang="en-US" sz="3200" dirty="0" smtClean="0"/>
              <a:t>　を通して、</a:t>
            </a:r>
            <a:endParaRPr lang="en-US" altLang="ja-JP" sz="3200" dirty="0" smtClean="0"/>
          </a:p>
          <a:p>
            <a:pPr marL="0" indent="0">
              <a:buNone/>
            </a:pPr>
            <a:r>
              <a:rPr lang="ja-JP" altLang="en-US" sz="3200" dirty="0"/>
              <a:t>　</a:t>
            </a:r>
            <a:r>
              <a:rPr lang="ja-JP" altLang="en-US" sz="3200" dirty="0" smtClean="0"/>
              <a:t>　・更なる事例の掘り下げ、グループとしての利用計画作成</a:t>
            </a:r>
            <a:endParaRPr lang="en-US" altLang="ja-JP" sz="3200" dirty="0" smtClean="0"/>
          </a:p>
          <a:p>
            <a:pPr marL="0" indent="0">
              <a:buNone/>
            </a:pPr>
            <a:r>
              <a:rPr lang="ja-JP" altLang="en-US" sz="3200" dirty="0"/>
              <a:t>　</a:t>
            </a:r>
            <a:r>
              <a:rPr lang="ja-JP" altLang="en-US" sz="3200" dirty="0" smtClean="0"/>
              <a:t>　・模擬担当者会議</a:t>
            </a:r>
            <a:endParaRPr lang="en-US" altLang="ja-JP" sz="3200" dirty="0" smtClean="0"/>
          </a:p>
          <a:p>
            <a:pPr marL="0" indent="0">
              <a:buNone/>
            </a:pPr>
            <a:r>
              <a:rPr lang="ja-JP" altLang="en-US" sz="3200" dirty="0"/>
              <a:t>　</a:t>
            </a:r>
            <a:r>
              <a:rPr lang="ja-JP" altLang="en-US" sz="3200" dirty="0" smtClean="0"/>
              <a:t>　・スーパーバイザーなどによるパネルディスカション</a:t>
            </a:r>
            <a:endParaRPr lang="en-US" altLang="ja-JP" sz="3200" dirty="0" smtClean="0"/>
          </a:p>
          <a:p>
            <a:pPr marL="0" indent="0">
              <a:buNone/>
            </a:pPr>
            <a:r>
              <a:rPr lang="ja-JP" altLang="en-US" sz="3200" dirty="0"/>
              <a:t>　</a:t>
            </a:r>
            <a:r>
              <a:rPr lang="ja-JP" altLang="en-US" sz="3200" dirty="0" smtClean="0"/>
              <a:t>　・地域課題の把握、検討</a:t>
            </a:r>
            <a:endParaRPr lang="en-US" altLang="ja-JP" sz="3200" dirty="0" smtClean="0"/>
          </a:p>
          <a:p>
            <a:pPr marL="0" indent="0">
              <a:buNone/>
            </a:pPr>
            <a:r>
              <a:rPr lang="ja-JP" altLang="en-US" sz="3200" dirty="0"/>
              <a:t>　</a:t>
            </a:r>
            <a:r>
              <a:rPr lang="ja-JP" altLang="en-US" sz="3200" dirty="0" smtClean="0"/>
              <a:t>　</a:t>
            </a:r>
            <a:endParaRPr lang="en-US" altLang="ja-JP" sz="3200" dirty="0" smtClean="0"/>
          </a:p>
          <a:p>
            <a:pPr marL="0" indent="0">
              <a:buNone/>
            </a:pPr>
            <a:r>
              <a:rPr lang="ja-JP" altLang="en-US" sz="3200" dirty="0"/>
              <a:t>　</a:t>
            </a:r>
            <a:r>
              <a:rPr lang="ja-JP" altLang="en-US" sz="3200" dirty="0" smtClean="0"/>
              <a:t>　　　　　　　　　　　　　　　　　　　　</a:t>
            </a:r>
            <a:r>
              <a:rPr lang="ja-JP" altLang="en-US" dirty="0" smtClean="0"/>
              <a:t>　　　　　　　　　　　　　　　　　　　　　　　　　　　　　　　　　　　　　　　　</a:t>
            </a:r>
            <a:endParaRPr lang="en-US" altLang="ja-JP" dirty="0" smtClean="0"/>
          </a:p>
          <a:p>
            <a:pPr marL="0" indent="0">
              <a:buNone/>
            </a:pPr>
            <a:endParaRPr kumimoji="1" lang="ja-JP" altLang="en-US" sz="3200" dirty="0"/>
          </a:p>
        </p:txBody>
      </p:sp>
    </p:spTree>
    <p:extLst>
      <p:ext uri="{BB962C8B-B14F-4D97-AF65-F5344CB8AC3E}">
        <p14:creationId xmlns:p14="http://schemas.microsoft.com/office/powerpoint/2010/main" val="4040213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884126"/>
          </a:xfrm>
        </p:spPr>
        <p:txBody>
          <a:bodyPr/>
          <a:lstStyle/>
          <a:p>
            <a:r>
              <a:rPr lang="ja-JP" altLang="en-US" dirty="0"/>
              <a:t>演習</a:t>
            </a:r>
            <a:r>
              <a:rPr lang="ja-JP" altLang="en-US" dirty="0" smtClean="0"/>
              <a:t>にあたっての事前準備</a:t>
            </a:r>
            <a:endParaRPr kumimoji="1" lang="ja-JP" altLang="en-US" dirty="0"/>
          </a:p>
        </p:txBody>
      </p:sp>
      <p:sp>
        <p:nvSpPr>
          <p:cNvPr id="3" name="コンテンツ プレースホルダー 2"/>
          <p:cNvSpPr>
            <a:spLocks noGrp="1"/>
          </p:cNvSpPr>
          <p:nvPr>
            <p:ph idx="1"/>
          </p:nvPr>
        </p:nvSpPr>
        <p:spPr>
          <a:xfrm>
            <a:off x="643944" y="1532586"/>
            <a:ext cx="11243256" cy="4778061"/>
          </a:xfrm>
        </p:spPr>
        <p:txBody>
          <a:bodyPr>
            <a:normAutofit fontScale="92500"/>
          </a:bodyPr>
          <a:lstStyle/>
          <a:p>
            <a:pPr marL="0" indent="0">
              <a:buNone/>
            </a:pPr>
            <a:r>
              <a:rPr kumimoji="1" lang="ja-JP" altLang="en-US" sz="3200" dirty="0" smtClean="0"/>
              <a:t>○事前課題</a:t>
            </a:r>
            <a:endParaRPr kumimoji="1" lang="en-US" altLang="ja-JP" sz="3200" dirty="0" smtClean="0">
              <a:latin typeface="Calibri Light" panose="020F0302020204030204" pitchFamily="34" charset="0"/>
            </a:endParaRPr>
          </a:p>
          <a:p>
            <a:pPr marL="0" indent="0">
              <a:buNone/>
            </a:pPr>
            <a:r>
              <a:rPr lang="ja-JP" altLang="en-US" sz="3200" dirty="0">
                <a:latin typeface="Calibri Light" panose="020F0302020204030204" pitchFamily="34" charset="0"/>
              </a:rPr>
              <a:t>　</a:t>
            </a:r>
            <a:endParaRPr lang="en-US" altLang="ja-JP" sz="3200" dirty="0" smtClean="0">
              <a:latin typeface="Calibri Light" panose="020F0302020204030204" pitchFamily="34" charset="0"/>
            </a:endParaRPr>
          </a:p>
          <a:p>
            <a:pPr marL="0" indent="0">
              <a:buNone/>
            </a:pPr>
            <a:r>
              <a:rPr lang="ja-JP" altLang="en-US" sz="3200" dirty="0">
                <a:latin typeface="Calibri Light" panose="020F0302020204030204" pitchFamily="34" charset="0"/>
              </a:rPr>
              <a:t>　</a:t>
            </a:r>
            <a:r>
              <a:rPr lang="ja-JP" altLang="en-US" sz="3200" dirty="0" smtClean="0">
                <a:latin typeface="Calibri Light" panose="020F0302020204030204" pitchFamily="34" charset="0"/>
              </a:rPr>
              <a:t>・事例の読み込み、現在の情報を基に、病院から在宅移行する際の</a:t>
            </a:r>
            <a:endParaRPr lang="en-US" altLang="ja-JP" sz="3200" dirty="0" smtClean="0">
              <a:latin typeface="Calibri Light" panose="020F0302020204030204" pitchFamily="34" charset="0"/>
            </a:endParaRPr>
          </a:p>
          <a:p>
            <a:pPr marL="0" indent="0">
              <a:buNone/>
            </a:pPr>
            <a:r>
              <a:rPr lang="ja-JP" altLang="en-US" sz="3200" dirty="0">
                <a:latin typeface="Calibri Light" panose="020F0302020204030204" pitchFamily="34" charset="0"/>
              </a:rPr>
              <a:t>　　</a:t>
            </a:r>
            <a:r>
              <a:rPr lang="ja-JP" altLang="en-US" sz="3200" dirty="0" smtClean="0">
                <a:latin typeface="Calibri Light" panose="020F0302020204030204" pitchFamily="34" charset="0"/>
              </a:rPr>
              <a:t>利用計画を考える</a:t>
            </a:r>
            <a:r>
              <a:rPr lang="en-US" altLang="ja-JP" sz="3200" dirty="0" smtClean="0">
                <a:latin typeface="Calibri Light" panose="020F0302020204030204" pitchFamily="34" charset="0"/>
              </a:rPr>
              <a:t>(</a:t>
            </a:r>
            <a:r>
              <a:rPr lang="ja-JP" altLang="en-US" sz="3200" dirty="0" smtClean="0">
                <a:latin typeface="Calibri Light" panose="020F0302020204030204" pitchFamily="34" charset="0"/>
              </a:rPr>
              <a:t>在宅移行期）。</a:t>
            </a:r>
            <a:endParaRPr lang="en-US" altLang="ja-JP" sz="3200" dirty="0">
              <a:latin typeface="Calibri Light" panose="020F0302020204030204" pitchFamily="34" charset="0"/>
            </a:endParaRPr>
          </a:p>
          <a:p>
            <a:pPr marL="0" indent="0">
              <a:buNone/>
            </a:pPr>
            <a:r>
              <a:rPr lang="ja-JP" altLang="en-US" sz="3200" dirty="0" smtClean="0">
                <a:latin typeface="Calibri Light" panose="020F0302020204030204" pitchFamily="34" charset="0"/>
              </a:rPr>
              <a:t>　　　</a:t>
            </a:r>
            <a:endParaRPr lang="en-US" altLang="ja-JP" sz="3200" dirty="0">
              <a:latin typeface="Calibri Light" panose="020F0302020204030204" pitchFamily="34" charset="0"/>
            </a:endParaRPr>
          </a:p>
          <a:p>
            <a:pPr marL="0" indent="0">
              <a:buNone/>
            </a:pPr>
            <a:r>
              <a:rPr lang="ja-JP" altLang="en-US" sz="3200" dirty="0" smtClean="0">
                <a:latin typeface="Calibri Light" panose="020F0302020204030204" pitchFamily="34" charset="0"/>
              </a:rPr>
              <a:t>　</a:t>
            </a:r>
            <a:r>
              <a:rPr lang="ja-JP" altLang="en-US" sz="3200" dirty="0" smtClean="0"/>
              <a:t>・</a:t>
            </a:r>
            <a:r>
              <a:rPr kumimoji="1" lang="ja-JP" altLang="en-US" sz="3200" dirty="0" smtClean="0"/>
              <a:t>今回の演習では、国が例示した「サービス等利用計画・障害児支　　</a:t>
            </a:r>
            <a:endParaRPr kumimoji="1" lang="en-US" altLang="ja-JP" sz="3200" dirty="0" smtClean="0"/>
          </a:p>
          <a:p>
            <a:pPr marL="0" indent="0">
              <a:buNone/>
            </a:pPr>
            <a:r>
              <a:rPr lang="ja-JP" altLang="en-US" sz="3200" dirty="0"/>
              <a:t>　 </a:t>
            </a:r>
            <a:r>
              <a:rPr lang="ja-JP" altLang="en-US" sz="3200" dirty="0" smtClean="0"/>
              <a:t>援利用計画」書式を使用。</a:t>
            </a:r>
            <a:endParaRPr lang="en-US" altLang="ja-JP" sz="3200" dirty="0" smtClean="0"/>
          </a:p>
          <a:p>
            <a:pPr marL="0" indent="0">
              <a:buNone/>
            </a:pPr>
            <a:r>
              <a:rPr kumimoji="1" lang="ja-JP" altLang="en-US" sz="3200" dirty="0"/>
              <a:t>　</a:t>
            </a:r>
          </a:p>
        </p:txBody>
      </p:sp>
    </p:spTree>
    <p:extLst>
      <p:ext uri="{BB962C8B-B14F-4D97-AF65-F5344CB8AC3E}">
        <p14:creationId xmlns:p14="http://schemas.microsoft.com/office/powerpoint/2010/main" val="2311042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オブジェクト 4"/>
          <p:cNvGraphicFramePr>
            <a:graphicFrameLocks noChangeAspect="1"/>
          </p:cNvGraphicFramePr>
          <p:nvPr>
            <p:extLst>
              <p:ext uri="{D42A27DB-BD31-4B8C-83A1-F6EECF244321}">
                <p14:modId xmlns:p14="http://schemas.microsoft.com/office/powerpoint/2010/main" val="27566212"/>
              </p:ext>
            </p:extLst>
          </p:nvPr>
        </p:nvGraphicFramePr>
        <p:xfrm>
          <a:off x="1002081" y="118355"/>
          <a:ext cx="10191737" cy="6620647"/>
        </p:xfrm>
        <a:graphic>
          <a:graphicData uri="http://schemas.openxmlformats.org/presentationml/2006/ole">
            <mc:AlternateContent xmlns:mc="http://schemas.openxmlformats.org/markup-compatibility/2006">
              <mc:Choice xmlns:v="urn:schemas-microsoft-com:vml" Requires="v">
                <p:oleObj spid="_x0000_s1088" name="Worksheet" r:id="rId4" imgW="15468735" imgH="10048943" progId="Excel.Sheet.8">
                  <p:embed/>
                </p:oleObj>
              </mc:Choice>
              <mc:Fallback>
                <p:oleObj name="Worksheet" r:id="rId4" imgW="15468735" imgH="10048943" progId="Excel.Sheet.8">
                  <p:embed/>
                  <p:pic>
                    <p:nvPicPr>
                      <p:cNvPr id="0" name=""/>
                      <p:cNvPicPr/>
                      <p:nvPr/>
                    </p:nvPicPr>
                    <p:blipFill>
                      <a:blip r:embed="rId5"/>
                      <a:stretch>
                        <a:fillRect/>
                      </a:stretch>
                    </p:blipFill>
                    <p:spPr>
                      <a:xfrm>
                        <a:off x="1002081" y="118355"/>
                        <a:ext cx="10191737" cy="6620647"/>
                      </a:xfrm>
                      <a:prstGeom prst="rect">
                        <a:avLst/>
                      </a:prstGeom>
                    </p:spPr>
                  </p:pic>
                </p:oleObj>
              </mc:Fallback>
            </mc:AlternateContent>
          </a:graphicData>
        </a:graphic>
      </p:graphicFrame>
    </p:spTree>
    <p:extLst>
      <p:ext uri="{BB962C8B-B14F-4D97-AF65-F5344CB8AC3E}">
        <p14:creationId xmlns:p14="http://schemas.microsoft.com/office/powerpoint/2010/main" val="20708022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p:cNvGraphicFramePr>
            <a:graphicFrameLocks noChangeAspect="1"/>
          </p:cNvGraphicFramePr>
          <p:nvPr>
            <p:extLst>
              <p:ext uri="{D42A27DB-BD31-4B8C-83A1-F6EECF244321}">
                <p14:modId xmlns:p14="http://schemas.microsoft.com/office/powerpoint/2010/main" val="497797464"/>
              </p:ext>
            </p:extLst>
          </p:nvPr>
        </p:nvGraphicFramePr>
        <p:xfrm>
          <a:off x="1367013" y="0"/>
          <a:ext cx="9518414" cy="6858000"/>
        </p:xfrm>
        <a:graphic>
          <a:graphicData uri="http://schemas.openxmlformats.org/presentationml/2006/ole">
            <mc:AlternateContent xmlns:mc="http://schemas.openxmlformats.org/markup-compatibility/2006">
              <mc:Choice xmlns:v="urn:schemas-microsoft-com:vml" Requires="v">
                <p:oleObj spid="_x0000_s96323" name="Worksheet" r:id="rId4" imgW="15335216" imgH="11049000" progId="Excel.Sheet.8">
                  <p:embed/>
                </p:oleObj>
              </mc:Choice>
              <mc:Fallback>
                <p:oleObj name="Worksheet" r:id="rId4" imgW="15335216" imgH="11049000" progId="Excel.Sheet.8">
                  <p:embed/>
                  <p:pic>
                    <p:nvPicPr>
                      <p:cNvPr id="0" name=""/>
                      <p:cNvPicPr/>
                      <p:nvPr/>
                    </p:nvPicPr>
                    <p:blipFill>
                      <a:blip r:embed="rId5"/>
                      <a:stretch>
                        <a:fillRect/>
                      </a:stretch>
                    </p:blipFill>
                    <p:spPr>
                      <a:xfrm>
                        <a:off x="1367013" y="0"/>
                        <a:ext cx="9518414" cy="6858000"/>
                      </a:xfrm>
                      <a:prstGeom prst="rect">
                        <a:avLst/>
                      </a:prstGeom>
                    </p:spPr>
                  </p:pic>
                </p:oleObj>
              </mc:Fallback>
            </mc:AlternateContent>
          </a:graphicData>
        </a:graphic>
      </p:graphicFrame>
    </p:spTree>
    <p:extLst>
      <p:ext uri="{BB962C8B-B14F-4D97-AF65-F5344CB8AC3E}">
        <p14:creationId xmlns:p14="http://schemas.microsoft.com/office/powerpoint/2010/main" val="3342043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516000" y="370929"/>
            <a:ext cx="0" cy="647810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2495557" y="1269693"/>
            <a:ext cx="9103326" cy="1528624"/>
          </a:xfrm>
          <a:prstGeom prst="rect">
            <a:avLst/>
          </a:prstGeom>
          <a:noFill/>
        </p:spPr>
        <p:txBody>
          <a:bodyPr wrap="square" rtlCol="0">
            <a:spAutoFit/>
          </a:bodyPr>
          <a:lstStyle/>
          <a:p>
            <a:pPr>
              <a:lnSpc>
                <a:spcPts val="1600"/>
              </a:lnSpc>
            </a:pPr>
            <a:r>
              <a:rPr lang="ja-JP" altLang="en-US" sz="1200" dirty="0" smtClean="0">
                <a:latin typeface="ＭＳ 明朝" panose="02020609040205080304" pitchFamily="17" charset="-128"/>
                <a:ea typeface="ＭＳ 明朝" panose="02020609040205080304" pitchFamily="17" charset="-128"/>
              </a:rPr>
              <a:t>　Ｂ</a:t>
            </a:r>
            <a:r>
              <a:rPr lang="ja-JP" altLang="ja-JP" sz="1200" dirty="0" smtClean="0">
                <a:latin typeface="ＭＳ 明朝" panose="02020609040205080304" pitchFamily="17" charset="-128"/>
                <a:ea typeface="ＭＳ 明朝" panose="02020609040205080304" pitchFamily="17" charset="-128"/>
              </a:rPr>
              <a:t>病院</a:t>
            </a:r>
            <a:r>
              <a:rPr lang="ja-JP" altLang="ja-JP" sz="1200" dirty="0">
                <a:latin typeface="ＭＳ 明朝" panose="02020609040205080304" pitchFamily="17" charset="-128"/>
                <a:ea typeface="ＭＳ 明朝" panose="02020609040205080304" pitchFamily="17" charset="-128"/>
              </a:rPr>
              <a:t>で在胎</a:t>
            </a:r>
            <a:r>
              <a:rPr lang="en-US" altLang="ja-JP" sz="1200" dirty="0">
                <a:latin typeface="ＭＳ 明朝" panose="02020609040205080304" pitchFamily="17" charset="-128"/>
                <a:ea typeface="ＭＳ 明朝" panose="02020609040205080304" pitchFamily="17" charset="-128"/>
              </a:rPr>
              <a:t>36</a:t>
            </a:r>
            <a:r>
              <a:rPr lang="ja-JP" altLang="ja-JP" sz="1200" dirty="0">
                <a:latin typeface="ＭＳ 明朝" panose="02020609040205080304" pitchFamily="17" charset="-128"/>
                <a:ea typeface="ＭＳ 明朝" panose="02020609040205080304" pitchFamily="17" charset="-128"/>
              </a:rPr>
              <a:t>週、</a:t>
            </a:r>
            <a:r>
              <a:rPr lang="en-US" altLang="ja-JP" sz="1200" dirty="0" smtClean="0">
                <a:latin typeface="ＭＳ 明朝" panose="02020609040205080304" pitchFamily="17" charset="-128"/>
                <a:ea typeface="ＭＳ 明朝" panose="02020609040205080304" pitchFamily="17" charset="-128"/>
              </a:rPr>
              <a:t>2,000</a:t>
            </a:r>
            <a:r>
              <a:rPr lang="ja-JP" altLang="en-US" sz="1200" dirty="0" err="1">
                <a:latin typeface="ＭＳ 明朝" panose="02020609040205080304" pitchFamily="17" charset="-128"/>
                <a:ea typeface="ＭＳ 明朝" panose="02020609040205080304" pitchFamily="17" charset="-128"/>
              </a:rPr>
              <a:t>ｇ</a:t>
            </a:r>
            <a:r>
              <a:rPr lang="ja-JP" altLang="ja-JP" sz="1200" dirty="0" smtClean="0">
                <a:latin typeface="ＭＳ 明朝" panose="02020609040205080304" pitchFamily="17" charset="-128"/>
                <a:ea typeface="ＭＳ 明朝" panose="02020609040205080304" pitchFamily="17" charset="-128"/>
              </a:rPr>
              <a:t>で</a:t>
            </a:r>
            <a:r>
              <a:rPr lang="ja-JP" altLang="ja-JP" sz="1200" dirty="0">
                <a:latin typeface="ＭＳ 明朝" panose="02020609040205080304" pitchFamily="17" charset="-128"/>
                <a:ea typeface="ＭＳ 明朝" panose="02020609040205080304" pitchFamily="17" charset="-128"/>
              </a:rPr>
              <a:t>出生。重度仮死と筋緊張低下あり。肺低形成、慢性呼吸不全で気管切開・</a:t>
            </a:r>
            <a:r>
              <a:rPr lang="ja-JP" altLang="ja-JP" sz="1200" dirty="0" smtClean="0">
                <a:latin typeface="ＭＳ 明朝" panose="02020609040205080304" pitchFamily="17" charset="-128"/>
                <a:ea typeface="ＭＳ 明朝" panose="02020609040205080304" pitchFamily="17" charset="-128"/>
              </a:rPr>
              <a:t>人工呼吸器</a:t>
            </a:r>
            <a:r>
              <a:rPr lang="ja-JP" altLang="ja-JP" sz="1200" dirty="0">
                <a:latin typeface="ＭＳ 明朝" panose="02020609040205080304" pitchFamily="17" charset="-128"/>
                <a:ea typeface="ＭＳ 明朝" panose="02020609040205080304" pitchFamily="17" charset="-128"/>
              </a:rPr>
              <a:t>管理となった。さらに、経口のみでは十分な栄養摂取が難しく、胃瘻も造設した。病院での生活も</a:t>
            </a:r>
            <a:r>
              <a:rPr lang="en-US" altLang="ja-JP" sz="1200" dirty="0">
                <a:latin typeface="ＭＳ 明朝" panose="02020609040205080304" pitchFamily="17" charset="-128"/>
                <a:ea typeface="ＭＳ 明朝" panose="02020609040205080304" pitchFamily="17" charset="-128"/>
              </a:rPr>
              <a:t>1</a:t>
            </a:r>
            <a:r>
              <a:rPr lang="ja-JP" altLang="ja-JP" sz="1200" dirty="0">
                <a:latin typeface="ＭＳ 明朝" panose="02020609040205080304" pitchFamily="17" charset="-128"/>
                <a:ea typeface="ＭＳ 明朝" panose="02020609040205080304" pitchFamily="17" charset="-128"/>
              </a:rPr>
              <a:t>年以上になり、医療的なケアは必要であるが、本人の状態も落ち着いてきたため、父母ともに家族</a:t>
            </a:r>
            <a:r>
              <a:rPr lang="en-US" altLang="ja-JP" sz="1200" dirty="0">
                <a:latin typeface="ＭＳ 明朝" panose="02020609040205080304" pitchFamily="17" charset="-128"/>
                <a:ea typeface="ＭＳ 明朝" panose="02020609040205080304" pitchFamily="17" charset="-128"/>
              </a:rPr>
              <a:t>3</a:t>
            </a:r>
            <a:r>
              <a:rPr lang="ja-JP" altLang="ja-JP" sz="1200" dirty="0">
                <a:latin typeface="ＭＳ 明朝" panose="02020609040205080304" pitchFamily="17" charset="-128"/>
                <a:ea typeface="ＭＳ 明朝" panose="02020609040205080304" pitchFamily="17" charset="-128"/>
              </a:rPr>
              <a:t>人での生活をしたいと考えるようになった。その一方で、母も妊娠ととも</a:t>
            </a:r>
            <a:r>
              <a:rPr lang="ja-JP" altLang="ja-JP" sz="1200" dirty="0" smtClean="0">
                <a:latin typeface="ＭＳ 明朝" panose="02020609040205080304" pitchFamily="17" charset="-128"/>
                <a:ea typeface="ＭＳ 明朝" panose="02020609040205080304" pitchFamily="17" charset="-128"/>
              </a:rPr>
              <a:t>に</a:t>
            </a:r>
            <a:endParaRPr lang="en-US" altLang="ja-JP" sz="1200" dirty="0" smtClean="0">
              <a:latin typeface="ＭＳ 明朝" panose="02020609040205080304" pitchFamily="17" charset="-128"/>
              <a:ea typeface="ＭＳ 明朝" panose="02020609040205080304" pitchFamily="17" charset="-128"/>
            </a:endParaRPr>
          </a:p>
          <a:p>
            <a:pPr>
              <a:lnSpc>
                <a:spcPts val="1600"/>
              </a:lnSpc>
            </a:pPr>
            <a:r>
              <a:rPr lang="ja-JP" altLang="ja-JP" sz="1200" dirty="0" smtClean="0">
                <a:latin typeface="ＭＳ 明朝" panose="02020609040205080304" pitchFamily="17" charset="-128"/>
                <a:ea typeface="ＭＳ 明朝" panose="02020609040205080304" pitchFamily="17" charset="-128"/>
              </a:rPr>
              <a:t>発症</a:t>
            </a:r>
            <a:r>
              <a:rPr lang="ja-JP" altLang="ja-JP" sz="1200" dirty="0">
                <a:latin typeface="ＭＳ 明朝" panose="02020609040205080304" pitchFamily="17" charset="-128"/>
                <a:ea typeface="ＭＳ 明朝" panose="02020609040205080304" pitchFamily="17" charset="-128"/>
              </a:rPr>
              <a:t>した同疾患であり、家庭での生活に不安も感じている。</a:t>
            </a:r>
          </a:p>
          <a:p>
            <a:pPr>
              <a:lnSpc>
                <a:spcPts val="1600"/>
              </a:lnSpc>
            </a:pPr>
            <a:r>
              <a:rPr lang="ja-JP" altLang="en-US" sz="1200" dirty="0" smtClean="0">
                <a:latin typeface="ＭＳ 明朝" panose="02020609040205080304" pitchFamily="17" charset="-128"/>
                <a:ea typeface="ＭＳ 明朝" panose="02020609040205080304" pitchFamily="17" charset="-128"/>
              </a:rPr>
              <a:t>　</a:t>
            </a:r>
            <a:r>
              <a:rPr lang="ja-JP" altLang="ja-JP" sz="1200" dirty="0" smtClean="0">
                <a:latin typeface="ＭＳ 明朝" panose="02020609040205080304" pitchFamily="17" charset="-128"/>
                <a:ea typeface="ＭＳ 明朝" panose="02020609040205080304" pitchFamily="17" charset="-128"/>
              </a:rPr>
              <a:t>また</a:t>
            </a:r>
            <a:r>
              <a:rPr lang="ja-JP" altLang="ja-JP" sz="1200" dirty="0">
                <a:latin typeface="ＭＳ 明朝" panose="02020609040205080304" pitchFamily="17" charset="-128"/>
                <a:ea typeface="ＭＳ 明朝" panose="02020609040205080304" pitchFamily="17" charset="-128"/>
              </a:rPr>
              <a:t>、父は協力的であるが、仕事の繁忙期があるため、医療および福祉サービスなどを利用し、安心して在宅生活を送ることができるようにしたいと考えている。</a:t>
            </a:r>
          </a:p>
          <a:p>
            <a:pPr>
              <a:lnSpc>
                <a:spcPts val="1600"/>
              </a:lnSpc>
            </a:pPr>
            <a:r>
              <a:rPr lang="ja-JP" altLang="ja-JP" sz="1200" dirty="0">
                <a:latin typeface="ＭＳ 明朝" panose="02020609040205080304" pitchFamily="17" charset="-128"/>
                <a:ea typeface="ＭＳ 明朝" panose="02020609040205080304" pitchFamily="17" charset="-128"/>
              </a:rPr>
              <a:t>　現在はＢ病院に入院中であるが、外泊訓練をしながら在宅移行を検討している。</a:t>
            </a:r>
            <a:endParaRPr kumimoji="1" lang="ja-JP" altLang="en-US" sz="1200" dirty="0">
              <a:latin typeface="ＭＳ 明朝" panose="02020609040205080304" pitchFamily="17" charset="-128"/>
              <a:ea typeface="ＭＳ 明朝" panose="02020609040205080304" pitchFamily="17" charset="-128"/>
            </a:endParaRPr>
          </a:p>
        </p:txBody>
      </p:sp>
      <p:sp>
        <p:nvSpPr>
          <p:cNvPr id="10" name="テキスト ボックス 9"/>
          <p:cNvSpPr txBox="1"/>
          <p:nvPr/>
        </p:nvSpPr>
        <p:spPr>
          <a:xfrm>
            <a:off x="513257" y="0"/>
            <a:ext cx="1620000" cy="338554"/>
          </a:xfrm>
          <a:prstGeom prst="rect">
            <a:avLst/>
          </a:prstGeom>
          <a:noFill/>
        </p:spPr>
        <p:txBody>
          <a:bodyPr wrap="square" rtlCol="0">
            <a:spAutoFit/>
          </a:bodyPr>
          <a:lstStyle/>
          <a:p>
            <a:r>
              <a:rPr kumimoji="1" lang="ja-JP" altLang="en-US" sz="1600" dirty="0" smtClean="0">
                <a:latin typeface="ＭＳ 明朝" panose="02020609040205080304" pitchFamily="17" charset="-128"/>
                <a:ea typeface="ＭＳ 明朝" panose="02020609040205080304" pitchFamily="17" charset="-128"/>
              </a:rPr>
              <a:t>事前課題</a:t>
            </a:r>
            <a:endParaRPr kumimoji="1" lang="ja-JP" altLang="en-US" sz="1600" dirty="0">
              <a:latin typeface="ＭＳ 明朝" panose="02020609040205080304" pitchFamily="17" charset="-128"/>
              <a:ea typeface="ＭＳ 明朝" panose="02020609040205080304" pitchFamily="17" charset="-128"/>
            </a:endParaRPr>
          </a:p>
        </p:txBody>
      </p:sp>
      <p:sp>
        <p:nvSpPr>
          <p:cNvPr id="12" name="正方形/長方形 11"/>
          <p:cNvSpPr/>
          <p:nvPr/>
        </p:nvSpPr>
        <p:spPr>
          <a:xfrm>
            <a:off x="514204" y="462607"/>
            <a:ext cx="1415772"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名前・性別・年齢</a:t>
            </a:r>
            <a:endParaRPr lang="ja-JP" altLang="en-US" sz="1200" dirty="0"/>
          </a:p>
        </p:txBody>
      </p:sp>
      <p:sp>
        <p:nvSpPr>
          <p:cNvPr id="17" name="正方形/長方形 16"/>
          <p:cNvSpPr/>
          <p:nvPr/>
        </p:nvSpPr>
        <p:spPr>
          <a:xfrm>
            <a:off x="514204" y="1266050"/>
            <a:ext cx="2075767" cy="446276"/>
          </a:xfrm>
          <a:prstGeom prst="rect">
            <a:avLst/>
          </a:prstGeom>
        </p:spPr>
        <p:txBody>
          <a:bodyPr wrap="square">
            <a:spAutoFit/>
          </a:bodyPr>
          <a:lstStyle/>
          <a:p>
            <a:pPr algn="just">
              <a:spcAft>
                <a:spcPts val="0"/>
              </a:spcAft>
            </a:pPr>
            <a:r>
              <a:rPr lang="ja-JP" altLang="ja-JP" sz="1200" kern="100" dirty="0">
                <a:latin typeface="Century" panose="02040604050505020304" pitchFamily="18" charset="0"/>
                <a:ea typeface="ＭＳ 明朝" panose="02020609040205080304" pitchFamily="17" charset="-128"/>
                <a:cs typeface="Times New Roman" panose="02020603050405020304" pitchFamily="18" charset="0"/>
              </a:rPr>
              <a:t>概要</a:t>
            </a:r>
          </a:p>
          <a:p>
            <a:r>
              <a:rPr lang="ja-JP" altLang="ja-JP" sz="1100" dirty="0">
                <a:latin typeface="Century" panose="02040604050505020304" pitchFamily="18" charset="0"/>
                <a:ea typeface="ＭＳ 明朝" panose="02020609040205080304" pitchFamily="17" charset="-128"/>
                <a:cs typeface="Times New Roman" panose="02020603050405020304" pitchFamily="18" charset="0"/>
              </a:rPr>
              <a:t>（支援経過・現状と課題等）</a:t>
            </a:r>
            <a:endParaRPr lang="ja-JP" altLang="en-US" sz="1100" dirty="0"/>
          </a:p>
        </p:txBody>
      </p:sp>
      <p:sp>
        <p:nvSpPr>
          <p:cNvPr id="18" name="正方形/長方形 17"/>
          <p:cNvSpPr/>
          <p:nvPr/>
        </p:nvSpPr>
        <p:spPr>
          <a:xfrm>
            <a:off x="2495557" y="461575"/>
            <a:ext cx="1765227" cy="276999"/>
          </a:xfrm>
          <a:prstGeom prst="rect">
            <a:avLst/>
          </a:prstGeom>
        </p:spPr>
        <p:txBody>
          <a:bodyPr wrap="none">
            <a:spAutoFit/>
          </a:bodyPr>
          <a:lstStyle/>
          <a:p>
            <a:r>
              <a:rPr lang="en-US" altLang="ja-JP" sz="1200" dirty="0">
                <a:latin typeface="Century" panose="02040604050505020304" pitchFamily="18" charset="0"/>
                <a:ea typeface="ＭＳ 明朝" panose="02020609040205080304" pitchFamily="17" charset="-128"/>
                <a:cs typeface="Times New Roman" panose="02020603050405020304" pitchFamily="18" charset="0"/>
              </a:rPr>
              <a:t>A</a:t>
            </a:r>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ちゃん　女性　　</a:t>
            </a:r>
            <a:r>
              <a:rPr lang="en-US" altLang="ja-JP" sz="1200" dirty="0">
                <a:latin typeface="Century" panose="02040604050505020304" pitchFamily="18" charset="0"/>
                <a:ea typeface="ＭＳ 明朝" panose="02020609040205080304" pitchFamily="17" charset="-128"/>
                <a:cs typeface="Times New Roman" panose="02020603050405020304" pitchFamily="18" charset="0"/>
              </a:rPr>
              <a:t>1</a:t>
            </a:r>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歳</a:t>
            </a:r>
            <a:endParaRPr lang="ja-JP" altLang="en-US" sz="1200" dirty="0"/>
          </a:p>
        </p:txBody>
      </p:sp>
      <p:sp>
        <p:nvSpPr>
          <p:cNvPr id="19" name="正方形/長方形 18"/>
          <p:cNvSpPr/>
          <p:nvPr/>
        </p:nvSpPr>
        <p:spPr>
          <a:xfrm>
            <a:off x="513257" y="920514"/>
            <a:ext cx="1441860" cy="276999"/>
          </a:xfrm>
          <a:prstGeom prst="rect">
            <a:avLst/>
          </a:prstGeom>
        </p:spPr>
        <p:txBody>
          <a:bodyPr wrap="squar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障害および疾患名</a:t>
            </a:r>
            <a:endParaRPr lang="ja-JP" altLang="en-US" sz="1200" dirty="0"/>
          </a:p>
        </p:txBody>
      </p:sp>
      <p:sp>
        <p:nvSpPr>
          <p:cNvPr id="20" name="正方形/長方形 19"/>
          <p:cNvSpPr/>
          <p:nvPr/>
        </p:nvSpPr>
        <p:spPr>
          <a:xfrm>
            <a:off x="2495557" y="899956"/>
            <a:ext cx="2339102"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先天性筋強直性ジストロフィー</a:t>
            </a:r>
            <a:endParaRPr lang="ja-JP" altLang="en-US" sz="1200" dirty="0"/>
          </a:p>
        </p:txBody>
      </p:sp>
      <p:cxnSp>
        <p:nvCxnSpPr>
          <p:cNvPr id="22" name="直線コネクタ 21"/>
          <p:cNvCxnSpPr/>
          <p:nvPr/>
        </p:nvCxnSpPr>
        <p:spPr>
          <a:xfrm>
            <a:off x="497906" y="2798317"/>
            <a:ext cx="111627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524363" y="759055"/>
            <a:ext cx="11161796"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513257" y="1197513"/>
            <a:ext cx="11162743"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507638" y="6849038"/>
            <a:ext cx="11168362"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11676000" y="368966"/>
            <a:ext cx="0" cy="648007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2495558" y="387452"/>
            <a:ext cx="0" cy="647054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516000" y="368966"/>
            <a:ext cx="11160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2495558" y="2841884"/>
            <a:ext cx="9180442" cy="3990836"/>
          </a:xfrm>
          <a:prstGeom prst="rect">
            <a:avLst/>
          </a:prstGeom>
        </p:spPr>
        <p:txBody>
          <a:bodyPr wrap="square">
            <a:spAutoFit/>
          </a:bodyPr>
          <a:lstStyle/>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➀身体状況</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など</a:t>
            </a: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定頚あり。半寝返り可。ＡＤＬ全介助。　</a:t>
            </a: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身長：</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68</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ｃｍ／体重：</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7.0</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Ｋｇ</a:t>
            </a:r>
          </a:p>
          <a:p>
            <a:pPr marL="266700" indent="-266700"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人工呼吸器管理、気管</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切開</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（喉頭気管分離）</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吸引（数回／日）、吸入（</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2</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回／日）、パルスオキシメーターでのモニタリング</a:t>
            </a: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marL="266700" indent="-266700"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胃瘻（注入回数</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５</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回</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／日 １回１ｈ、</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時間５時、９時、１８時</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、２３時）</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、１２時</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の注入</a:t>
            </a:r>
            <a:r>
              <a:rPr lang="ja-JP" altLang="en-US" sz="1200" kern="100" dirty="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ペースト食</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＋白湯</a:t>
            </a:r>
            <a:r>
              <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150ml</a:t>
            </a:r>
            <a:endPar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endParaRPr>
          </a:p>
          <a:p>
            <a:pPr marL="266700" indent="-266700"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自発</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呼吸あり、短時間なら離脱</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が</a:t>
            </a: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可能。</a:t>
            </a:r>
            <a:endPar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発作は見られるものの、内服薬にてコントロールできている。</a:t>
            </a:r>
          </a:p>
          <a:p>
            <a:pPr algn="just">
              <a:lnSpc>
                <a:spcPts val="1600"/>
              </a:lnSpc>
              <a:spcAft>
                <a:spcPts val="0"/>
              </a:spcAft>
            </a:pPr>
            <a:r>
              <a:rPr lang="ja-JP" altLang="en-US" sz="1200" kern="100" dirty="0" smtClean="0">
                <a:latin typeface="ＭＳ 明朝" panose="02020609040205080304" pitchFamily="17" charset="-128"/>
                <a:ea typeface="ＭＳ 明朝" panose="02020609040205080304" pitchFamily="17" charset="-128"/>
                <a:cs typeface="Times New Roman" panose="02020603050405020304" pitchFamily="18" charset="0"/>
              </a:rPr>
              <a:t>　</a:t>
            </a: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基本的な栄養摂取は注入（胃瘻）。経口からは味見程度。</a:t>
            </a:r>
          </a:p>
          <a:p>
            <a:pPr algn="just">
              <a:lnSpc>
                <a:spcPts val="1600"/>
              </a:lnSpc>
              <a:spcAft>
                <a:spcPts val="0"/>
              </a:spcAft>
            </a:pP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➁</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服薬状況</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・抗痙攣剤（フェノバール）→</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6</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19</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時服用</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・去痰剤（ムコダイン）→</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6</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13</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19</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時服用</a:t>
            </a:r>
          </a:p>
          <a:p>
            <a:pPr algn="just">
              <a:lnSpc>
                <a:spcPts val="1600"/>
              </a:lnSpc>
              <a:spcAft>
                <a:spcPts val="0"/>
              </a:spcAft>
            </a:pP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➂</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生活リズム</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・睡眠時間はまだ定まっていないが、概ね</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7:00</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に起床し、</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21:00</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就寝。その他、午前・午後とも</a:t>
            </a:r>
            <a:r>
              <a:rPr lang="en-US" altLang="ja-JP" sz="1200" kern="100" dirty="0">
                <a:latin typeface="ＭＳ 明朝" panose="02020609040205080304" pitchFamily="17" charset="-128"/>
                <a:ea typeface="ＭＳ 明朝" panose="02020609040205080304" pitchFamily="17" charset="-128"/>
                <a:cs typeface="Times New Roman" panose="02020603050405020304" pitchFamily="18" charset="0"/>
              </a:rPr>
              <a:t>1</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時間程度午睡あり。</a:t>
            </a:r>
          </a:p>
          <a:p>
            <a:pPr algn="just">
              <a:lnSpc>
                <a:spcPts val="1600"/>
              </a:lnSpc>
              <a:spcAft>
                <a:spcPts val="0"/>
              </a:spcAft>
            </a:pPr>
            <a:endParaRPr lang="en-US"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endParaRPr>
          </a:p>
          <a:p>
            <a:pPr algn="just">
              <a:lnSpc>
                <a:spcPts val="1600"/>
              </a:lnSpc>
              <a:spcAft>
                <a:spcPts val="0"/>
              </a:spcAft>
            </a:pPr>
            <a:r>
              <a:rPr lang="ja-JP" altLang="ja-JP" sz="1200" kern="100" dirty="0" smtClean="0">
                <a:latin typeface="ＭＳ 明朝" panose="02020609040205080304" pitchFamily="17" charset="-128"/>
                <a:ea typeface="ＭＳ 明朝" panose="02020609040205080304" pitchFamily="17" charset="-128"/>
                <a:cs typeface="Times New Roman" panose="02020603050405020304" pitchFamily="18" charset="0"/>
              </a:rPr>
              <a:t>➃</a:t>
            </a: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コミュニケーション</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・言語でのコミュニケーション不可。主に表情にて判断（快には笑顔、不快には泣く）。</a:t>
            </a:r>
          </a:p>
          <a:p>
            <a:pPr algn="just">
              <a:lnSpc>
                <a:spcPts val="1600"/>
              </a:lnSpc>
              <a:spcAft>
                <a:spcPts val="0"/>
              </a:spcAft>
            </a:pPr>
            <a:r>
              <a:rPr lang="ja-JP" altLang="ja-JP" sz="1200" kern="100" dirty="0">
                <a:latin typeface="ＭＳ 明朝" panose="02020609040205080304" pitchFamily="17" charset="-128"/>
                <a:ea typeface="ＭＳ 明朝" panose="02020609040205080304" pitchFamily="17" charset="-128"/>
                <a:cs typeface="Times New Roman" panose="02020603050405020304" pitchFamily="18" charset="0"/>
              </a:rPr>
              <a:t>　・母の声かけや父が抱くと表情が和み、嬉しそうに見える。</a:t>
            </a:r>
            <a:endParaRPr lang="ja-JP" altLang="ja-JP" sz="12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36" name="正方形/長方形 35"/>
          <p:cNvSpPr/>
          <p:nvPr/>
        </p:nvSpPr>
        <p:spPr>
          <a:xfrm>
            <a:off x="524363" y="2912485"/>
            <a:ext cx="1261884" cy="276999"/>
          </a:xfrm>
          <a:prstGeom prst="rect">
            <a:avLst/>
          </a:prstGeom>
        </p:spPr>
        <p:txBody>
          <a:bodyPr wrap="none">
            <a:spAutoFit/>
          </a:bodyPr>
          <a:lstStyle/>
          <a:p>
            <a:r>
              <a:rPr lang="ja-JP" altLang="ja-JP" sz="1200" dirty="0">
                <a:latin typeface="Century" panose="02040604050505020304" pitchFamily="18" charset="0"/>
                <a:ea typeface="ＭＳ 明朝" panose="02020609040205080304" pitchFamily="17" charset="-128"/>
                <a:cs typeface="Times New Roman" panose="02020603050405020304" pitchFamily="18" charset="0"/>
              </a:rPr>
              <a:t>Ａちゃんの状況</a:t>
            </a:r>
            <a:endParaRPr lang="ja-JP" altLang="en-US" sz="1200" dirty="0"/>
          </a:p>
        </p:txBody>
      </p:sp>
      <p:sp>
        <p:nvSpPr>
          <p:cNvPr id="2" name="テキスト ボックス 1"/>
          <p:cNvSpPr txBox="1"/>
          <p:nvPr/>
        </p:nvSpPr>
        <p:spPr>
          <a:xfrm>
            <a:off x="10913259" y="74082"/>
            <a:ext cx="809947" cy="338554"/>
          </a:xfrm>
          <a:prstGeom prst="rect">
            <a:avLst/>
          </a:prstGeom>
          <a:noFill/>
        </p:spPr>
        <p:txBody>
          <a:bodyPr wrap="square" rtlCol="0">
            <a:spAutoFit/>
          </a:bodyPr>
          <a:lstStyle/>
          <a:p>
            <a:r>
              <a:rPr lang="en-US" altLang="ja-JP" sz="1600" b="1" dirty="0" smtClean="0">
                <a:latin typeface="ＭＳ 明朝" panose="02020609040205080304" pitchFamily="17" charset="-128"/>
                <a:ea typeface="ＭＳ 明朝" panose="02020609040205080304" pitchFamily="17" charset="-128"/>
              </a:rPr>
              <a:t>NO</a:t>
            </a:r>
            <a:r>
              <a:rPr lang="ja-JP" altLang="en-US" sz="1600" b="1" dirty="0">
                <a:latin typeface="ＭＳ 明朝" panose="02020609040205080304" pitchFamily="17" charset="-128"/>
                <a:ea typeface="ＭＳ 明朝" panose="02020609040205080304" pitchFamily="17" charset="-128"/>
              </a:rPr>
              <a:t> </a:t>
            </a:r>
            <a:r>
              <a:rPr lang="en-US" altLang="ja-JP" sz="1600" b="1" dirty="0" smtClean="0">
                <a:latin typeface="ＭＳ 明朝" panose="02020609040205080304" pitchFamily="17" charset="-128"/>
                <a:ea typeface="ＭＳ 明朝" panose="02020609040205080304" pitchFamily="17" charset="-128"/>
              </a:rPr>
              <a:t>1</a:t>
            </a:r>
            <a:endParaRPr kumimoji="1" lang="ja-JP" altLang="en-US" sz="1600" b="1" dirty="0" smtClean="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44283311"/>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200" dirty="0" smtClean="0">
            <a:latin typeface="ＭＳ 明朝" panose="02020609040205080304" pitchFamily="17" charset="-128"/>
            <a:ea typeface="ＭＳ 明朝" panose="02020609040205080304" pitchFamily="17" charset="-128"/>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ビジネス">
  <a:themeElements>
    <a:clrScheme name="ユーザー定義 3">
      <a:dk1>
        <a:sysClr val="windowText" lastClr="000000"/>
      </a:dk1>
      <a:lt1>
        <a:sysClr val="window" lastClr="FFFFFF"/>
      </a:lt1>
      <a:dk2>
        <a:srgbClr val="323232"/>
      </a:dk2>
      <a:lt2>
        <a:srgbClr val="E3DED1"/>
      </a:lt2>
      <a:accent1>
        <a:srgbClr val="FCAE3B"/>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1069</TotalTime>
  <Words>393</Words>
  <Application>Microsoft Office PowerPoint</Application>
  <PresentationFormat>ユーザー設定</PresentationFormat>
  <Paragraphs>149</Paragraphs>
  <Slides>13</Slides>
  <Notes>0</Notes>
  <HiddenSlides>0</HiddenSlides>
  <MMClips>0</MMClips>
  <ScaleCrop>false</ScaleCrop>
  <HeadingPairs>
    <vt:vector size="6" baseType="variant">
      <vt:variant>
        <vt:lpstr>テーマ</vt:lpstr>
      </vt:variant>
      <vt:variant>
        <vt:i4>2</vt:i4>
      </vt:variant>
      <vt:variant>
        <vt:lpstr>埋め込まれた OLE サーバー</vt:lpstr>
      </vt:variant>
      <vt:variant>
        <vt:i4>1</vt:i4>
      </vt:variant>
      <vt:variant>
        <vt:lpstr>スライド タイトル</vt:lpstr>
      </vt:variant>
      <vt:variant>
        <vt:i4>13</vt:i4>
      </vt:variant>
    </vt:vector>
  </HeadingPairs>
  <TitlesOfParts>
    <vt:vector size="16" baseType="lpstr">
      <vt:lpstr>Office テーマ</vt:lpstr>
      <vt:lpstr>ビジネス</vt:lpstr>
      <vt:lpstr>Worksheet</vt:lpstr>
      <vt:lpstr>     重症心身障害児者等 コーディネーター育成研修    ４　計画例・演習② 　　　　　　　　　　　　　　演習（計画策定）に向けて　　　　　　　　　　　　　　　　　　　　　　　　　　　　　　　 　　　　　　　　　　　　　　　　　　　　</vt:lpstr>
      <vt:lpstr>＜スケジュール＞</vt:lpstr>
      <vt:lpstr>＜スケジュール＞</vt:lpstr>
      <vt:lpstr>演習のねらい（獲得目標）</vt:lpstr>
      <vt:lpstr>＜演習内容＞</vt:lpstr>
      <vt:lpstr>演習にあたっての事前準備</vt:lpstr>
      <vt:lpstr>PowerPoint プレゼンテーション</vt:lpstr>
      <vt:lpstr>PowerPoint プレゼンテーション</vt:lpstr>
      <vt:lpstr>PowerPoint プレゼンテーション</vt:lpstr>
      <vt:lpstr>PowerPoint プレゼンテーション</vt:lpstr>
      <vt:lpstr>重症心身障害児者の 　　　　　　　サービス等利用計画作成のポイント</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演習</dc:title>
  <dc:creator>mamorukai-cwmobile</dc:creator>
  <cp:lastModifiedBy>厚生労働省ネットワークシステム</cp:lastModifiedBy>
  <cp:revision>108</cp:revision>
  <cp:lastPrinted>2016-02-08T06:40:12Z</cp:lastPrinted>
  <dcterms:created xsi:type="dcterms:W3CDTF">2016-02-02T02:47:34Z</dcterms:created>
  <dcterms:modified xsi:type="dcterms:W3CDTF">2016-05-09T06:21:16Z</dcterms:modified>
</cp:coreProperties>
</file>