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9"/>
  </p:notesMasterIdLst>
  <p:sldIdLst>
    <p:sldId id="340" r:id="rId3"/>
    <p:sldId id="339" r:id="rId4"/>
    <p:sldId id="321" r:id="rId5"/>
    <p:sldId id="322" r:id="rId6"/>
    <p:sldId id="315" r:id="rId7"/>
    <p:sldId id="320" r:id="rId8"/>
    <p:sldId id="325" r:id="rId9"/>
    <p:sldId id="323" r:id="rId10"/>
    <p:sldId id="335" r:id="rId11"/>
    <p:sldId id="308" r:id="rId12"/>
    <p:sldId id="317" r:id="rId13"/>
    <p:sldId id="336" r:id="rId14"/>
    <p:sldId id="337" r:id="rId15"/>
    <p:sldId id="326" r:id="rId16"/>
    <p:sldId id="327" r:id="rId17"/>
    <p:sldId id="332" r:id="rId18"/>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12" autoAdjust="0"/>
    <p:restoredTop sz="42006" autoAdjust="0"/>
  </p:normalViewPr>
  <p:slideViewPr>
    <p:cSldViewPr>
      <p:cViewPr>
        <p:scale>
          <a:sx n="70" d="100"/>
          <a:sy n="70" d="100"/>
        </p:scale>
        <p:origin x="-1332" y="-162"/>
      </p:cViewPr>
      <p:guideLst>
        <p:guide orient="horz" pos="2160"/>
        <p:guide pos="2880"/>
      </p:guideLst>
    </p:cSldViewPr>
  </p:slideViewPr>
  <p:notesTextViewPr>
    <p:cViewPr>
      <p:scale>
        <a:sx n="1" d="1"/>
        <a:sy n="1" d="1"/>
      </p:scale>
      <p:origin x="0" y="0"/>
    </p:cViewPr>
  </p:notesTextViewPr>
  <p:sorterViewPr>
    <p:cViewPr>
      <p:scale>
        <a:sx n="100" d="100"/>
        <a:sy n="100" d="100"/>
      </p:scale>
      <p:origin x="0" y="1086"/>
    </p:cViewPr>
  </p:sorterViewPr>
  <p:notesViewPr>
    <p:cSldViewPr>
      <p:cViewPr>
        <p:scale>
          <a:sx n="80" d="100"/>
          <a:sy n="80" d="100"/>
        </p:scale>
        <p:origin x="-2352" y="234"/>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111D73E5-1A3C-46FB-9A13-03A8EDAF7E5D}" type="datetimeFigureOut">
              <a:rPr kumimoji="1" lang="ja-JP" altLang="en-US" smtClean="0"/>
              <a:t>2016/5/6</a:t>
            </a:fld>
            <a:endParaRPr kumimoji="1" lang="ja-JP" altLang="en-US"/>
          </a:p>
        </p:txBody>
      </p:sp>
      <p:sp>
        <p:nvSpPr>
          <p:cNvPr id="4" name="スライド イメージ プレースホルダー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36603482-62D0-4529-91F9-261FD73176C9}" type="slidenum">
              <a:rPr kumimoji="1" lang="ja-JP" altLang="en-US" smtClean="0"/>
              <a:t>‹#›</a:t>
            </a:fld>
            <a:endParaRPr kumimoji="1" lang="ja-JP" altLang="en-US"/>
          </a:p>
        </p:txBody>
      </p:sp>
    </p:spTree>
    <p:extLst>
      <p:ext uri="{BB962C8B-B14F-4D97-AF65-F5344CB8AC3E}">
        <p14:creationId xmlns:p14="http://schemas.microsoft.com/office/powerpoint/2010/main" val="40721336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6603482-62D0-4529-91F9-261FD73176C9}" type="slidenum">
              <a:rPr kumimoji="1" lang="ja-JP" altLang="en-US" smtClean="0"/>
              <a:t>5</a:t>
            </a:fld>
            <a:endParaRPr kumimoji="1" lang="ja-JP" altLang="en-US"/>
          </a:p>
        </p:txBody>
      </p:sp>
    </p:spTree>
    <p:extLst>
      <p:ext uri="{BB962C8B-B14F-4D97-AF65-F5344CB8AC3E}">
        <p14:creationId xmlns:p14="http://schemas.microsoft.com/office/powerpoint/2010/main" val="2686366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別表第</a:t>
            </a:r>
            <a:r>
              <a:rPr kumimoji="1" lang="en-US" altLang="ja-JP" dirty="0" smtClean="0"/>
              <a:t>7</a:t>
            </a:r>
            <a:r>
              <a:rPr lang="ja-JP" altLang="en-US" dirty="0" smtClean="0"/>
              <a:t>に該当すると訪問看護の利用が多様になります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36603482-62D0-4529-91F9-261FD73176C9}" type="slidenum">
              <a:rPr kumimoji="1" lang="ja-JP" altLang="en-US" smtClean="0"/>
              <a:t>10</a:t>
            </a:fld>
            <a:endParaRPr kumimoji="1" lang="ja-JP" altLang="en-US"/>
          </a:p>
        </p:txBody>
      </p:sp>
    </p:spTree>
    <p:extLst>
      <p:ext uri="{BB962C8B-B14F-4D97-AF65-F5344CB8AC3E}">
        <p14:creationId xmlns:p14="http://schemas.microsoft.com/office/powerpoint/2010/main" val="1628229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6603482-62D0-4529-91F9-261FD73176C9}" type="slidenum">
              <a:rPr kumimoji="1" lang="ja-JP" altLang="en-US" smtClean="0"/>
              <a:t>11</a:t>
            </a:fld>
            <a:endParaRPr kumimoji="1" lang="ja-JP" altLang="en-US"/>
          </a:p>
        </p:txBody>
      </p:sp>
    </p:spTree>
    <p:extLst>
      <p:ext uri="{BB962C8B-B14F-4D97-AF65-F5344CB8AC3E}">
        <p14:creationId xmlns:p14="http://schemas.microsoft.com/office/powerpoint/2010/main" val="2362362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95610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1660130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426729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8200" y="1600200"/>
            <a:ext cx="4038600" cy="218598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8200" y="3938588"/>
            <a:ext cx="4038600" cy="21875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日付プレースホルダ 5"/>
          <p:cNvSpPr>
            <a:spLocks noGrp="1"/>
          </p:cNvSpPr>
          <p:nvPr>
            <p:ph type="dt" sz="half" idx="10"/>
          </p:nvPr>
        </p:nvSpPr>
        <p:spPr>
          <a:xfrm>
            <a:off x="457200" y="6245225"/>
            <a:ext cx="2133600" cy="476250"/>
          </a:xfrm>
        </p:spPr>
        <p:txBody>
          <a:bodyPr/>
          <a:lstStyle>
            <a:lvl1pPr>
              <a:defRPr/>
            </a:lvl1pPr>
          </a:lstStyle>
          <a:p>
            <a:pPr>
              <a:defRPr/>
            </a:pPr>
            <a:fld id="{1A62209A-4094-4324-9595-CF6C1A28DCDF}" type="datetime1">
              <a:rPr lang="ja-JP" altLang="en-US" smtClean="0"/>
              <a:t>2016/5/6</a:t>
            </a:fld>
            <a:endParaRPr lang="en-US" altLang="ja-JP"/>
          </a:p>
        </p:txBody>
      </p:sp>
      <p:sp>
        <p:nvSpPr>
          <p:cNvPr id="7" name="フッター プレースホルダ 6"/>
          <p:cNvSpPr>
            <a:spLocks noGrp="1"/>
          </p:cNvSpPr>
          <p:nvPr>
            <p:ph type="ftr" sz="quarter" idx="11"/>
          </p:nvPr>
        </p:nvSpPr>
        <p:spPr>
          <a:xfrm>
            <a:off x="3124200" y="6245225"/>
            <a:ext cx="2895600" cy="476250"/>
          </a:xfrm>
        </p:spPr>
        <p:txBody>
          <a:bodyPr/>
          <a:lstStyle>
            <a:lvl1pPr>
              <a:defRPr/>
            </a:lvl1pPr>
          </a:lstStyle>
          <a:p>
            <a:pPr>
              <a:defRPr/>
            </a:pPr>
            <a:endParaRPr lang="en-US" altLang="ja-JP"/>
          </a:p>
        </p:txBody>
      </p:sp>
      <p:sp>
        <p:nvSpPr>
          <p:cNvPr id="8" name="スライド番号プレースホルダ 7"/>
          <p:cNvSpPr>
            <a:spLocks noGrp="1"/>
          </p:cNvSpPr>
          <p:nvPr>
            <p:ph type="sldNum" sz="quarter" idx="12"/>
          </p:nvPr>
        </p:nvSpPr>
        <p:spPr>
          <a:xfrm>
            <a:off x="6553200" y="6245225"/>
            <a:ext cx="2133600" cy="476250"/>
          </a:xfrm>
        </p:spPr>
        <p:txBody>
          <a:bodyPr/>
          <a:lstStyle>
            <a:lvl1pPr>
              <a:defRPr/>
            </a:lvl1pPr>
          </a:lstStyle>
          <a:p>
            <a:pPr>
              <a:defRPr/>
            </a:pPr>
            <a:fld id="{AB20EC37-4ECE-4974-89D2-FF5E42F0A14A}" type="slidenum">
              <a:rPr lang="en-US" altLang="ja-JP"/>
              <a:pPr>
                <a:defRPr/>
              </a:pPr>
              <a:t>‹#›</a:t>
            </a:fld>
            <a:endParaRPr lang="en-US" altLang="ja-JP"/>
          </a:p>
        </p:txBody>
      </p:sp>
    </p:spTree>
    <p:extLst>
      <p:ext uri="{BB962C8B-B14F-4D97-AF65-F5344CB8AC3E}">
        <p14:creationId xmlns:p14="http://schemas.microsoft.com/office/powerpoint/2010/main" val="26473784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en-US">
              <a:solidFill>
                <a:prstClr val="white"/>
              </a:solidFill>
            </a:endParaRPr>
          </a:p>
        </p:txBody>
      </p:sp>
      <p:sp>
        <p:nvSpPr>
          <p:cNvPr id="9" name="タイトル 8"/>
          <p:cNvSpPr>
            <a:spLocks noGrp="1"/>
          </p:cNvSpPr>
          <p:nvPr>
            <p:ph type="ctrTitle"/>
          </p:nvPr>
        </p:nvSpPr>
        <p:spPr>
          <a:xfrm>
            <a:off x="685800" y="1752603"/>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3764" y="4953000"/>
            <a:ext cx="9147765"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endParaRPr lang="en-US" altLang="ja-JP">
              <a:solidFill>
                <a:srgbClr val="000000"/>
              </a:solidFill>
            </a:endParaRPr>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endParaRPr lang="en-US" altLang="ja-JP">
              <a:solidFill>
                <a:srgbClr val="000000"/>
              </a:solidFill>
            </a:endParaRPr>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3916328E-6D65-4AC6-AED3-A57AB5A8C1C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988369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3DE2959-4469-48E6-BA76-FB55B6F6B932}" type="slidenum">
              <a:rPr lang="en-US" altLang="ja-JP" smtClean="0">
                <a:solidFill>
                  <a:srgbClr val="000000"/>
                </a:solidFill>
              </a:rPr>
              <a:pPr/>
              <a:t>‹#›</a:t>
            </a:fld>
            <a:endParaRPr lang="en-US" altLang="ja-JP">
              <a:solidFill>
                <a:srgbClr val="000000"/>
              </a:solidFill>
            </a:endParaRPr>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4177289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0A7CE1D0-5355-41B5-B98E-D73C9CE5E466}" type="slidenum">
              <a:rPr lang="en-US" altLang="ja-JP" smtClean="0">
                <a:solidFill>
                  <a:srgbClr val="000000"/>
                </a:solidFill>
              </a:rPr>
              <a:pPr/>
              <a:t>‹#›</a:t>
            </a:fld>
            <a:endParaRPr lang="en-US" altLang="ja-JP">
              <a:solidFill>
                <a:srgbClr val="000000"/>
              </a:solidFill>
            </a:endParaRPr>
          </a:p>
        </p:txBody>
      </p:sp>
      <p:sp>
        <p:nvSpPr>
          <p:cNvPr id="7" name="山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8" name="山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2228091813"/>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457200" y="1481330"/>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481330"/>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3CE2758A-97DF-4B8C-86C5-D2B9CA8214C6}" type="slidenum">
              <a:rPr lang="en-US" altLang="ja-JP" smtClean="0">
                <a:solidFill>
                  <a:srgbClr val="000000"/>
                </a:solidFill>
              </a:rPr>
              <a:pPr/>
              <a:t>‹#›</a:t>
            </a:fld>
            <a:endParaRPr lang="en-US" altLang="ja-JP">
              <a:solidFill>
                <a:srgbClr val="000000"/>
              </a:solidFill>
            </a:endParaRPr>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13816985"/>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457200" y="1444296"/>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4645026" y="1444296"/>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extLst/>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extLst/>
          </a:lstStyle>
          <a:p>
            <a:fld id="{713C96AB-BBE1-4417-B921-BC6F0C48697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526241359"/>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extLst/>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extLst/>
          </a:lstStyle>
          <a:p>
            <a:fld id="{E1505E7C-A9A5-4D6A-8F31-360AAF54F5A8}" type="slidenum">
              <a:rPr lang="en-US" altLang="ja-JP" smtClean="0">
                <a:solidFill>
                  <a:srgbClr val="000000"/>
                </a:solidFill>
              </a:rPr>
              <a:pPr/>
              <a:t>‹#›</a:t>
            </a:fld>
            <a:endParaRPr lang="en-US" altLang="ja-JP">
              <a:solidFill>
                <a:srgbClr val="000000"/>
              </a:solidFill>
            </a:endParaRPr>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664059530"/>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extLst/>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extLst/>
          </a:lstStyle>
          <a:p>
            <a:fld id="{ECAEB814-199D-4ECB-A84C-1F4E4EF7FD05}"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26262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42709155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6727032" y="6407944"/>
            <a:ext cx="1920240" cy="365760"/>
          </a:xfrm>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20919500-454F-40F8-8A5C-6C3E6BAC6501}"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19559621"/>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endParaRPr lang="en-US" altLang="ja-JP">
              <a:solidFill>
                <a:srgbClr val="000000"/>
              </a:solidFill>
            </a:endParaRPr>
          </a:p>
        </p:txBody>
      </p:sp>
      <p:sp>
        <p:nvSpPr>
          <p:cNvPr id="6" name="フッター プレースホルダー 5"/>
          <p:cNvSpPr>
            <a:spLocks noGrp="1"/>
          </p:cNvSpPr>
          <p:nvPr>
            <p:ph type="ftr" sz="quarter" idx="11"/>
          </p:nvPr>
        </p:nvSpPr>
        <p:spPr>
          <a:xfrm>
            <a:off x="4380073" y="6407946"/>
            <a:ext cx="2350681" cy="365125"/>
          </a:xfrm>
        </p:spPr>
        <p:txBody>
          <a:bodyPr/>
          <a:lstStyle>
            <a:lvl1pPr>
              <a:defRPr>
                <a:solidFill>
                  <a:schemeClr val="tx1"/>
                </a:solidFill>
              </a:defRPr>
            </a:lvl1pPr>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0561A651-D6BB-46B0-A50C-5F78583329A8}" type="slidenum">
              <a:rPr lang="en-US" altLang="ja-JP" smtClean="0">
                <a:solidFill>
                  <a:srgbClr val="000000"/>
                </a:solidFill>
              </a:rPr>
              <a:pPr/>
              <a:t>‹#›</a:t>
            </a:fld>
            <a:endParaRPr lang="en-US" altLang="ja-JP">
              <a:solidFill>
                <a:srgbClr val="000000"/>
              </a:solidFill>
            </a:endParaRPr>
          </a:p>
        </p:txBody>
      </p:sp>
      <p:sp>
        <p:nvSpPr>
          <p:cNvPr id="2" name="タイトル 1"/>
          <p:cNvSpPr>
            <a:spLocks noGrp="1"/>
          </p:cNvSpPr>
          <p:nvPr>
            <p:ph type="title"/>
          </p:nvPr>
        </p:nvSpPr>
        <p:spPr>
          <a:xfrm>
            <a:off x="228601"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9" name="フリーフォーム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1" name="直線コネクタ 10"/>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13" name="山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638949241"/>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481331"/>
            <a:ext cx="8229600" cy="438607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B7781E98-12D4-4D4B-A93A-05903818980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7282526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44013" y="274642"/>
            <a:ext cx="1777470" cy="5592761"/>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41"/>
            <a:ext cx="6324600" cy="5592760"/>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16C8A52-8AAF-4982-B6CC-776C64B016B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203641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4144162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259221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74297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1039001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2238458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1856623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76872EF-C568-413A-9B86-171E7755A6A0}" type="datetimeFigureOut">
              <a:rPr kumimoji="1" lang="ja-JP" altLang="en-US" smtClean="0"/>
              <a:t>2016/5/6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975893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6872EF-C568-413A-9B86-171E7755A6A0}" type="datetimeFigureOut">
              <a:rPr kumimoji="1" lang="ja-JP" altLang="en-US" smtClean="0"/>
              <a:t>2016/5/6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0991F1-F0F9-4CED-8123-FA9E0982F29A}" type="slidenum">
              <a:rPr kumimoji="1" lang="ja-JP" altLang="en-US" smtClean="0"/>
              <a:t>‹#›</a:t>
            </a:fld>
            <a:endParaRPr kumimoji="1" lang="ja-JP" altLang="en-US"/>
          </a:p>
        </p:txBody>
      </p:sp>
    </p:spTree>
    <p:extLst>
      <p:ext uri="{BB962C8B-B14F-4D97-AF65-F5344CB8AC3E}">
        <p14:creationId xmlns:p14="http://schemas.microsoft.com/office/powerpoint/2010/main" val="2158051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2" name="フリーフォーム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5" name="直線コネクタ 14"/>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457200" y="1481330"/>
            <a:ext cx="8229600" cy="4525963"/>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22" name="フッター プレースホルダー 21"/>
          <p:cNvSpPr>
            <a:spLocks noGrp="1"/>
          </p:cNvSpPr>
          <p:nvPr>
            <p:ph type="ftr" sz="quarter" idx="3"/>
          </p:nvPr>
        </p:nvSpPr>
        <p:spPr>
          <a:xfrm>
            <a:off x="4380073" y="6407946"/>
            <a:ext cx="2350681" cy="365125"/>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18" name="スライド番号プレースホルダー 17"/>
          <p:cNvSpPr>
            <a:spLocks noGrp="1"/>
          </p:cNvSpPr>
          <p:nvPr>
            <p:ph type="sldNum" sz="quarter" idx="4"/>
          </p:nvPr>
        </p:nvSpPr>
        <p:spPr>
          <a:xfrm>
            <a:off x="8647272" y="6407946"/>
            <a:ext cx="36576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pPr>
            <a:fld id="{789D6384-06A6-4BDD-8CDC-F375C988D69E}"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62940843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90361" y="3284984"/>
            <a:ext cx="8446477" cy="1662825"/>
          </a:xfrm>
        </p:spPr>
        <p:txBody>
          <a:bodyPr>
            <a:normAutofit fontScale="90000"/>
          </a:bodyPr>
          <a:lstStyle/>
          <a:p>
            <a:pPr algn="l"/>
            <a:r>
              <a:rPr lang="ja-JP" altLang="en-US" sz="2400" dirty="0" smtClean="0"/>
              <a:t>重症心身障害児者等</a:t>
            </a:r>
            <a:r>
              <a:rPr lang="en-US" altLang="ja-JP" sz="2400" dirty="0" smtClean="0"/>
              <a:t/>
            </a:r>
            <a:br>
              <a:rPr lang="en-US" altLang="ja-JP" sz="2400" dirty="0" smtClean="0"/>
            </a:br>
            <a:r>
              <a:rPr lang="ja-JP" altLang="en-US" sz="2400" dirty="0" smtClean="0"/>
              <a:t>支援者育成研修テキスト</a:t>
            </a:r>
            <a:r>
              <a:rPr lang="en-US" altLang="ja-JP" sz="4400" dirty="0" smtClean="0"/>
              <a:t/>
            </a:r>
            <a:br>
              <a:rPr lang="en-US" altLang="ja-JP" sz="4400" dirty="0" smtClean="0"/>
            </a:br>
            <a:r>
              <a:rPr lang="en-US" altLang="ja-JP" sz="4400" dirty="0"/>
              <a:t/>
            </a:r>
            <a:br>
              <a:rPr lang="en-US" altLang="ja-JP" sz="4400" dirty="0"/>
            </a:br>
            <a:r>
              <a:rPr lang="ja-JP" altLang="en-US" sz="6000" dirty="0" smtClean="0"/>
              <a:t>２　医療</a:t>
            </a:r>
            <a:r>
              <a:rPr lang="ja-JP" altLang="en-US" sz="6000" smtClean="0"/>
              <a:t>　</a:t>
            </a:r>
            <a:r>
              <a:rPr lang="ja-JP" altLang="en-US" sz="6000" smtClean="0"/>
              <a:t>⑥</a:t>
            </a:r>
            <a:r>
              <a:rPr lang="en-US" altLang="ja-JP" sz="6000" dirty="0" smtClean="0"/>
              <a:t/>
            </a:r>
            <a:br>
              <a:rPr lang="en-US" altLang="ja-JP" sz="6000" dirty="0" smtClean="0"/>
            </a:br>
            <a:r>
              <a:rPr lang="en-US" altLang="ja-JP" sz="4400" dirty="0" smtClean="0"/>
              <a:t/>
            </a:r>
            <a:br>
              <a:rPr lang="en-US" altLang="ja-JP" sz="4400" dirty="0" smtClean="0"/>
            </a:br>
            <a:r>
              <a:rPr lang="ja-JP" altLang="en-US" sz="4400" dirty="0" smtClean="0"/>
              <a:t>　</a:t>
            </a:r>
            <a:r>
              <a:rPr lang="en-US" altLang="ja-JP" sz="4400" dirty="0" smtClean="0"/>
              <a:t/>
            </a:r>
            <a:br>
              <a:rPr lang="en-US" altLang="ja-JP" sz="4400" dirty="0" smtClean="0"/>
            </a:br>
            <a:r>
              <a:rPr lang="ja-JP" altLang="en-US" sz="4400" dirty="0"/>
              <a:t>　</a:t>
            </a:r>
            <a:r>
              <a:rPr lang="ja-JP" altLang="en-US" sz="4400" dirty="0" smtClean="0"/>
              <a:t>　　　　　　　　　　　　　　　　　　　　　</a:t>
            </a:r>
            <a:r>
              <a:rPr lang="ja-JP" altLang="en-US" sz="4400" dirty="0"/>
              <a:t>　</a:t>
            </a:r>
            <a:r>
              <a:rPr lang="ja-JP" altLang="en-US" sz="4400" dirty="0" smtClean="0"/>
              <a:t>　　　　　　　　　　　　</a:t>
            </a:r>
            <a:r>
              <a:rPr lang="en-US" altLang="ja-JP" sz="4400" dirty="0" smtClean="0"/>
              <a:t/>
            </a:r>
            <a:br>
              <a:rPr lang="en-US" altLang="ja-JP" sz="4400" dirty="0" smtClean="0"/>
            </a:br>
            <a:r>
              <a:rPr lang="ja-JP" altLang="en-US" sz="4400" dirty="0" smtClean="0"/>
              <a:t>　　　　　　　　　　　　　訪問看護のしくみ</a:t>
            </a:r>
            <a:r>
              <a:rPr lang="ja-JP" altLang="en-US" sz="4400" dirty="0"/>
              <a:t>　</a:t>
            </a:r>
            <a:r>
              <a:rPr lang="ja-JP" altLang="en-US" sz="4400" dirty="0" smtClean="0"/>
              <a:t>　　　　　　　　　　　　　　　　　　　</a:t>
            </a:r>
            <a:endParaRPr kumimoji="1" lang="ja-JP" altLang="en-US" sz="53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pPr/>
              <a:t>1</a:t>
            </a:fld>
            <a:endParaRPr kumimoji="1" lang="ja-JP" altLang="en-US"/>
          </a:p>
        </p:txBody>
      </p:sp>
    </p:spTree>
    <p:extLst>
      <p:ext uri="{BB962C8B-B14F-4D97-AF65-F5344CB8AC3E}">
        <p14:creationId xmlns:p14="http://schemas.microsoft.com/office/powerpoint/2010/main" val="19533432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p:spPr>
        <p:txBody>
          <a:bodyPr>
            <a:noAutofit/>
          </a:bodyPr>
          <a:lstStyle/>
          <a:p>
            <a:r>
              <a:rPr kumimoji="1" lang="ja-JP" altLang="en-US" sz="4000" dirty="0" smtClean="0"/>
              <a:t>厚生労働大臣が定める疾病等</a:t>
            </a:r>
            <a:r>
              <a:rPr kumimoji="1" lang="en-US" altLang="ja-JP" sz="4000" dirty="0" smtClean="0"/>
              <a:t/>
            </a:r>
            <a:br>
              <a:rPr kumimoji="1" lang="en-US" altLang="ja-JP" sz="4000" dirty="0" smtClean="0"/>
            </a:br>
            <a:r>
              <a:rPr kumimoji="1" lang="ja-JP" altLang="en-US" sz="4000" dirty="0" smtClean="0"/>
              <a:t>別表第７</a:t>
            </a:r>
            <a:endParaRPr kumimoji="1" lang="ja-JP" altLang="en-US" sz="4000" dirty="0"/>
          </a:p>
        </p:txBody>
      </p:sp>
      <p:sp>
        <p:nvSpPr>
          <p:cNvPr id="3" name="コンテンツ プレースホルダー 2"/>
          <p:cNvSpPr>
            <a:spLocks noGrp="1"/>
          </p:cNvSpPr>
          <p:nvPr>
            <p:ph sz="half" idx="1"/>
          </p:nvPr>
        </p:nvSpPr>
        <p:spPr>
          <a:xfrm>
            <a:off x="467544" y="1844824"/>
            <a:ext cx="4038600" cy="4525963"/>
          </a:xfrm>
        </p:spPr>
        <p:txBody>
          <a:bodyPr>
            <a:normAutofit fontScale="70000" lnSpcReduction="20000"/>
          </a:bodyPr>
          <a:lstStyle/>
          <a:p>
            <a:pPr marL="0" indent="0">
              <a:buNone/>
            </a:pPr>
            <a:r>
              <a:rPr kumimoji="1" lang="ja-JP" altLang="en-US" dirty="0" smtClean="0"/>
              <a:t>①末期の悪性腫瘍</a:t>
            </a:r>
            <a:endParaRPr kumimoji="1" lang="en-US" altLang="ja-JP" dirty="0" smtClean="0"/>
          </a:p>
          <a:p>
            <a:pPr marL="0" indent="0">
              <a:buNone/>
            </a:pPr>
            <a:r>
              <a:rPr lang="ja-JP" altLang="en-US" dirty="0" smtClean="0"/>
              <a:t>②多発性硬化症</a:t>
            </a:r>
            <a:endParaRPr lang="en-US" altLang="ja-JP" dirty="0" smtClean="0"/>
          </a:p>
          <a:p>
            <a:pPr marL="0" indent="0">
              <a:buNone/>
            </a:pPr>
            <a:r>
              <a:rPr kumimoji="1" lang="ja-JP" altLang="en-US" dirty="0" smtClean="0"/>
              <a:t>③</a:t>
            </a:r>
            <a:r>
              <a:rPr kumimoji="1" lang="ja-JP" altLang="en-US" dirty="0"/>
              <a:t>重症筋</a:t>
            </a:r>
            <a:r>
              <a:rPr kumimoji="1" lang="ja-JP" altLang="en-US" dirty="0" smtClean="0"/>
              <a:t>無力症</a:t>
            </a:r>
            <a:endParaRPr kumimoji="1" lang="en-US" altLang="ja-JP" dirty="0" smtClean="0"/>
          </a:p>
          <a:p>
            <a:pPr marL="0" indent="0">
              <a:buNone/>
            </a:pPr>
            <a:r>
              <a:rPr lang="ja-JP" altLang="en-US" dirty="0" smtClean="0"/>
              <a:t>④スモン</a:t>
            </a:r>
            <a:endParaRPr lang="en-US" altLang="ja-JP" dirty="0" smtClean="0"/>
          </a:p>
          <a:p>
            <a:pPr marL="0" indent="0">
              <a:buNone/>
            </a:pPr>
            <a:r>
              <a:rPr kumimoji="1" lang="ja-JP" altLang="en-US" dirty="0" smtClean="0"/>
              <a:t>⑤筋委縮性側索硬化症</a:t>
            </a:r>
            <a:endParaRPr kumimoji="1" lang="en-US" altLang="ja-JP" dirty="0" smtClean="0"/>
          </a:p>
          <a:p>
            <a:pPr marL="0" indent="0">
              <a:buNone/>
            </a:pPr>
            <a:r>
              <a:rPr lang="ja-JP" altLang="en-US" dirty="0" smtClean="0"/>
              <a:t>⑥脊髄小脳変性症</a:t>
            </a:r>
            <a:endParaRPr lang="en-US" altLang="ja-JP" dirty="0" smtClean="0"/>
          </a:p>
          <a:p>
            <a:pPr marL="0" indent="0">
              <a:buNone/>
            </a:pPr>
            <a:r>
              <a:rPr kumimoji="1" lang="ja-JP" altLang="en-US" dirty="0" smtClean="0"/>
              <a:t>⑦ハンチントン病</a:t>
            </a:r>
            <a:endParaRPr kumimoji="1" lang="en-US" altLang="ja-JP" dirty="0" smtClean="0"/>
          </a:p>
          <a:p>
            <a:pPr marL="0" indent="0">
              <a:buNone/>
            </a:pPr>
            <a:r>
              <a:rPr lang="ja-JP" altLang="en-US" dirty="0" smtClean="0"/>
              <a:t>⑧進行性筋ジストロフィー症</a:t>
            </a:r>
            <a:endParaRPr lang="en-US" altLang="ja-JP" dirty="0" smtClean="0"/>
          </a:p>
          <a:p>
            <a:pPr marL="0" indent="0">
              <a:buNone/>
            </a:pPr>
            <a:r>
              <a:rPr kumimoji="1" lang="ja-JP" altLang="en-US" dirty="0" smtClean="0"/>
              <a:t>⑨パーキンソン病疾患（進行性核上</a:t>
            </a:r>
            <a:endParaRPr kumimoji="1" lang="en-US" altLang="ja-JP" dirty="0" smtClean="0"/>
          </a:p>
          <a:p>
            <a:pPr marL="0" indent="0">
              <a:buNone/>
            </a:pPr>
            <a:r>
              <a:rPr kumimoji="1" lang="ja-JP" altLang="en-US" dirty="0" smtClean="0"/>
              <a:t>性麻痺、大脳皮質基底核変性症及</a:t>
            </a:r>
            <a:endParaRPr kumimoji="1" lang="en-US" altLang="ja-JP" dirty="0" smtClean="0"/>
          </a:p>
          <a:p>
            <a:pPr marL="0" indent="0">
              <a:buNone/>
            </a:pPr>
            <a:r>
              <a:rPr kumimoji="1" lang="ja-JP" altLang="en-US" dirty="0" smtClean="0"/>
              <a:t>びパーキンソン病</a:t>
            </a:r>
            <a:r>
              <a:rPr kumimoji="1" lang="en-US" altLang="ja-JP" dirty="0" smtClean="0"/>
              <a:t>(</a:t>
            </a:r>
            <a:r>
              <a:rPr kumimoji="1" lang="ja-JP" altLang="en-US" dirty="0" smtClean="0"/>
              <a:t>ホーエン・ヤール</a:t>
            </a:r>
            <a:endParaRPr kumimoji="1" lang="en-US" altLang="ja-JP" dirty="0" smtClean="0"/>
          </a:p>
          <a:p>
            <a:pPr marL="0" indent="0">
              <a:buNone/>
            </a:pPr>
            <a:r>
              <a:rPr kumimoji="1" lang="ja-JP" altLang="en-US" dirty="0" smtClean="0"/>
              <a:t>の重症度分類がステージ</a:t>
            </a:r>
            <a:r>
              <a:rPr kumimoji="1" lang="en-US" altLang="ja-JP" dirty="0" smtClean="0"/>
              <a:t>3</a:t>
            </a:r>
            <a:r>
              <a:rPr kumimoji="1" lang="ja-JP" altLang="en-US" dirty="0" smtClean="0"/>
              <a:t>以上で</a:t>
            </a:r>
            <a:endParaRPr kumimoji="1" lang="en-US" altLang="ja-JP" dirty="0" smtClean="0"/>
          </a:p>
          <a:p>
            <a:pPr marL="0" indent="0">
              <a:buNone/>
            </a:pPr>
            <a:r>
              <a:rPr kumimoji="1" lang="ja-JP" altLang="en-US" dirty="0" smtClean="0"/>
              <a:t>あって生活機能障害度が</a:t>
            </a:r>
            <a:r>
              <a:rPr kumimoji="1" lang="en-US" altLang="ja-JP" dirty="0" smtClean="0"/>
              <a:t>Ⅱ</a:t>
            </a:r>
            <a:r>
              <a:rPr kumimoji="1" lang="ja-JP" altLang="en-US" dirty="0" smtClean="0"/>
              <a:t>度又は</a:t>
            </a:r>
            <a:endParaRPr kumimoji="1" lang="en-US" altLang="ja-JP" dirty="0" smtClean="0"/>
          </a:p>
          <a:p>
            <a:pPr marL="0" indent="0">
              <a:buNone/>
            </a:pPr>
            <a:r>
              <a:rPr kumimoji="1" lang="en-US" altLang="ja-JP" dirty="0" smtClean="0"/>
              <a:t>Ⅲ</a:t>
            </a:r>
            <a:r>
              <a:rPr kumimoji="1" lang="ja-JP" altLang="en-US" dirty="0" smtClean="0"/>
              <a:t>度のものに限る</a:t>
            </a:r>
            <a:r>
              <a:rPr kumimoji="1" lang="en-US" altLang="ja-JP" dirty="0" smtClean="0"/>
              <a:t>)</a:t>
            </a:r>
            <a:r>
              <a:rPr kumimoji="1" lang="ja-JP" altLang="en-US" dirty="0" smtClean="0"/>
              <a:t>）</a:t>
            </a:r>
            <a:endParaRPr kumimoji="1" lang="ja-JP" altLang="en-US" dirty="0"/>
          </a:p>
        </p:txBody>
      </p:sp>
      <p:sp>
        <p:nvSpPr>
          <p:cNvPr id="6" name="コンテンツ プレースホルダー 5"/>
          <p:cNvSpPr>
            <a:spLocks noGrp="1"/>
          </p:cNvSpPr>
          <p:nvPr>
            <p:ph sz="half" idx="2"/>
          </p:nvPr>
        </p:nvSpPr>
        <p:spPr>
          <a:xfrm>
            <a:off x="4644008" y="1844824"/>
            <a:ext cx="4038600" cy="4525963"/>
          </a:xfrm>
        </p:spPr>
        <p:txBody>
          <a:bodyPr>
            <a:normAutofit fontScale="70000" lnSpcReduction="20000"/>
          </a:bodyPr>
          <a:lstStyle/>
          <a:p>
            <a:pPr marL="0" indent="0">
              <a:buNone/>
            </a:pPr>
            <a:r>
              <a:rPr lang="ja-JP" altLang="en-US" dirty="0"/>
              <a:t>⑩多系統萎縮症（線条体黒質</a:t>
            </a:r>
            <a:r>
              <a:rPr lang="ja-JP" altLang="en-US" dirty="0" smtClean="0"/>
              <a:t>変性</a:t>
            </a:r>
            <a:endParaRPr lang="en-US" altLang="ja-JP" dirty="0" smtClean="0"/>
          </a:p>
          <a:p>
            <a:pPr marL="0" indent="0">
              <a:buNone/>
            </a:pPr>
            <a:r>
              <a:rPr lang="ja-JP" altLang="en-US" dirty="0" smtClean="0"/>
              <a:t>症</a:t>
            </a:r>
            <a:r>
              <a:rPr lang="ja-JP" altLang="en-US" dirty="0"/>
              <a:t>、オリーブ橋小脳萎縮症及び</a:t>
            </a:r>
            <a:r>
              <a:rPr lang="ja-JP" altLang="en-US" dirty="0" smtClean="0"/>
              <a:t>シャ</a:t>
            </a:r>
            <a:endParaRPr lang="en-US" altLang="ja-JP" dirty="0" smtClean="0"/>
          </a:p>
          <a:p>
            <a:pPr marL="0" indent="0">
              <a:buNone/>
            </a:pPr>
            <a:r>
              <a:rPr lang="ja-JP" altLang="en-US" dirty="0" smtClean="0"/>
              <a:t>イ</a:t>
            </a:r>
            <a:r>
              <a:rPr lang="ja-JP" altLang="en-US" dirty="0"/>
              <a:t>・ドレーガー症候群）</a:t>
            </a:r>
            <a:endParaRPr lang="en-US" altLang="ja-JP" dirty="0"/>
          </a:p>
          <a:p>
            <a:pPr marL="0" indent="0">
              <a:buNone/>
            </a:pPr>
            <a:r>
              <a:rPr lang="ja-JP" altLang="en-US" dirty="0" smtClean="0"/>
              <a:t>⑪プリオン病</a:t>
            </a:r>
            <a:endParaRPr lang="en-US" altLang="ja-JP" dirty="0" smtClean="0"/>
          </a:p>
          <a:p>
            <a:pPr marL="0" indent="0">
              <a:buNone/>
            </a:pPr>
            <a:r>
              <a:rPr lang="ja-JP" altLang="en-US" dirty="0"/>
              <a:t>⑫亜急性硬化性全脳炎</a:t>
            </a:r>
            <a:endParaRPr lang="en-US" altLang="ja-JP" dirty="0"/>
          </a:p>
          <a:p>
            <a:pPr marL="0" indent="0">
              <a:buNone/>
            </a:pPr>
            <a:r>
              <a:rPr lang="ja-JP" altLang="en-US" dirty="0" smtClean="0"/>
              <a:t>⑬ライソゾーム病</a:t>
            </a:r>
            <a:endParaRPr lang="en-US" altLang="ja-JP" dirty="0" smtClean="0"/>
          </a:p>
          <a:p>
            <a:pPr marL="0" indent="0">
              <a:buNone/>
            </a:pPr>
            <a:r>
              <a:rPr lang="ja-JP" altLang="en-US" dirty="0"/>
              <a:t>⑭副腎白質ジストロフィー</a:t>
            </a:r>
            <a:endParaRPr lang="en-US" altLang="ja-JP" dirty="0"/>
          </a:p>
          <a:p>
            <a:pPr marL="0" indent="0">
              <a:buNone/>
            </a:pPr>
            <a:r>
              <a:rPr lang="ja-JP" altLang="en-US" dirty="0"/>
              <a:t>⑮</a:t>
            </a:r>
            <a:r>
              <a:rPr lang="ja-JP" altLang="en-US" dirty="0" smtClean="0"/>
              <a:t>脊髄性筋萎縮症</a:t>
            </a:r>
            <a:endParaRPr lang="en-US" altLang="ja-JP" dirty="0" smtClean="0"/>
          </a:p>
          <a:p>
            <a:pPr marL="0" indent="0">
              <a:buNone/>
            </a:pPr>
            <a:r>
              <a:rPr lang="ja-JP" altLang="en-US" dirty="0"/>
              <a:t>⑯球脊髄性筋萎縮症</a:t>
            </a:r>
            <a:endParaRPr lang="en-US" altLang="ja-JP" dirty="0"/>
          </a:p>
          <a:p>
            <a:pPr marL="0" indent="0">
              <a:buNone/>
            </a:pPr>
            <a:r>
              <a:rPr lang="ja-JP" altLang="en-US" dirty="0" smtClean="0"/>
              <a:t>⑰慢性炎症性脱髄性多発神経炎</a:t>
            </a:r>
            <a:endParaRPr lang="en-US" altLang="ja-JP" dirty="0" smtClean="0"/>
          </a:p>
          <a:p>
            <a:pPr marL="0" indent="0">
              <a:buNone/>
            </a:pPr>
            <a:r>
              <a:rPr lang="ja-JP" altLang="en-US" dirty="0"/>
              <a:t>⑱後天性免疫不全症候群</a:t>
            </a:r>
            <a:endParaRPr lang="en-US" altLang="ja-JP" dirty="0"/>
          </a:p>
          <a:p>
            <a:pPr marL="0" indent="0">
              <a:buNone/>
            </a:pPr>
            <a:r>
              <a:rPr lang="ja-JP" altLang="en-US" dirty="0" smtClean="0"/>
              <a:t>⑲頸髄損傷</a:t>
            </a:r>
            <a:endParaRPr lang="en-US" altLang="ja-JP" dirty="0" smtClean="0"/>
          </a:p>
          <a:p>
            <a:pPr marL="0" indent="0">
              <a:buNone/>
            </a:pPr>
            <a:r>
              <a:rPr lang="ja-JP" altLang="en-US" dirty="0"/>
              <a:t>⑳人工呼吸器を使用している</a:t>
            </a:r>
            <a:r>
              <a:rPr lang="ja-JP" altLang="en-US" dirty="0" smtClean="0"/>
              <a:t>状態</a:t>
            </a:r>
            <a:endParaRPr lang="en-US" altLang="ja-JP" dirty="0" smtClean="0"/>
          </a:p>
          <a:p>
            <a:pPr marL="0" indent="0">
              <a:buNone/>
            </a:pPr>
            <a:r>
              <a:rPr lang="ja-JP" altLang="en-US" dirty="0" smtClean="0"/>
              <a:t>（</a:t>
            </a:r>
            <a:r>
              <a:rPr lang="ja-JP" altLang="en-US" dirty="0"/>
              <a:t>夜間無呼吸のマスク換気は除く）</a:t>
            </a:r>
            <a:endParaRPr lang="en-US" altLang="ja-JP" dirty="0"/>
          </a:p>
          <a:p>
            <a:pPr marL="0" indent="0">
              <a:buNone/>
            </a:pPr>
            <a:endParaRPr kumimoji="1" lang="ja-JP" altLang="en-US" dirty="0"/>
          </a:p>
        </p:txBody>
      </p:sp>
    </p:spTree>
    <p:extLst>
      <p:ext uri="{BB962C8B-B14F-4D97-AF65-F5344CB8AC3E}">
        <p14:creationId xmlns:p14="http://schemas.microsoft.com/office/powerpoint/2010/main" val="28838160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260648"/>
            <a:ext cx="8219256" cy="1152128"/>
          </a:xfrm>
          <a:noFill/>
        </p:spPr>
        <p:txBody>
          <a:bodyPr>
            <a:normAutofit fontScale="90000"/>
          </a:bodyPr>
          <a:lstStyle/>
          <a:p>
            <a:r>
              <a:rPr kumimoji="1" lang="ja-JP" altLang="en-US" dirty="0" smtClean="0"/>
              <a:t>　</a:t>
            </a:r>
            <a:r>
              <a:rPr lang="ja-JP" altLang="en-US" dirty="0" smtClean="0"/>
              <a:t>特別管理加算の対象者</a:t>
            </a:r>
            <a:r>
              <a:rPr lang="en-US" altLang="ja-JP" dirty="0" smtClean="0"/>
              <a:t/>
            </a:r>
            <a:br>
              <a:rPr lang="en-US" altLang="ja-JP" dirty="0" smtClean="0"/>
            </a:br>
            <a:r>
              <a:rPr lang="ja-JP" altLang="en-US" dirty="0" smtClean="0"/>
              <a:t>別表第８ </a:t>
            </a:r>
            <a:endParaRPr kumimoji="1" lang="ja-JP" altLang="en-US" dirty="0"/>
          </a:p>
        </p:txBody>
      </p:sp>
      <p:sp>
        <p:nvSpPr>
          <p:cNvPr id="3" name="コンテンツ プレースホルダー 2"/>
          <p:cNvSpPr>
            <a:spLocks noGrp="1"/>
          </p:cNvSpPr>
          <p:nvPr>
            <p:ph idx="1"/>
          </p:nvPr>
        </p:nvSpPr>
        <p:spPr>
          <a:xfrm>
            <a:off x="457200" y="1600200"/>
            <a:ext cx="8363272" cy="4997152"/>
          </a:xfrm>
        </p:spPr>
        <p:txBody>
          <a:bodyPr>
            <a:normAutofit fontScale="77500" lnSpcReduction="20000"/>
          </a:bodyPr>
          <a:lstStyle/>
          <a:p>
            <a:pPr marL="0" indent="0">
              <a:buNone/>
            </a:pPr>
            <a:r>
              <a:rPr kumimoji="1" lang="ja-JP" altLang="en-US" dirty="0" smtClean="0">
                <a:latin typeface="+mj-ea"/>
                <a:ea typeface="+mj-ea"/>
              </a:rPr>
              <a:t>①在宅悪性腫瘍患者指導管理若しくは在宅気管切開患者</a:t>
            </a:r>
            <a:endParaRPr kumimoji="1" lang="en-US" altLang="ja-JP" dirty="0" smtClean="0">
              <a:latin typeface="+mj-ea"/>
              <a:ea typeface="+mj-ea"/>
            </a:endParaRPr>
          </a:p>
          <a:p>
            <a:pPr marL="0" indent="0">
              <a:buNone/>
            </a:pPr>
            <a:r>
              <a:rPr kumimoji="1" lang="ja-JP" altLang="en-US" dirty="0" smtClean="0">
                <a:latin typeface="+mj-ea"/>
                <a:ea typeface="+mj-ea"/>
              </a:rPr>
              <a:t>指導管理を受けている状態にある者又は気管カニューレ</a:t>
            </a:r>
            <a:r>
              <a:rPr lang="ja-JP" altLang="en-US" dirty="0">
                <a:latin typeface="+mj-ea"/>
                <a:ea typeface="+mj-ea"/>
              </a:rPr>
              <a:t>も</a:t>
            </a:r>
            <a:endParaRPr lang="en-US" altLang="ja-JP" dirty="0" smtClean="0">
              <a:latin typeface="+mj-ea"/>
              <a:ea typeface="+mj-ea"/>
            </a:endParaRPr>
          </a:p>
          <a:p>
            <a:pPr marL="0" indent="0">
              <a:buNone/>
            </a:pPr>
            <a:r>
              <a:rPr lang="ja-JP" altLang="en-US" dirty="0" smtClean="0">
                <a:latin typeface="+mj-ea"/>
                <a:ea typeface="+mj-ea"/>
              </a:rPr>
              <a:t>しくは留置カテーテルを使用している状態にある者</a:t>
            </a:r>
            <a:endParaRPr lang="en-US" altLang="ja-JP" dirty="0" smtClean="0">
              <a:latin typeface="+mj-ea"/>
              <a:ea typeface="+mj-ea"/>
            </a:endParaRPr>
          </a:p>
          <a:p>
            <a:pPr marL="0" indent="0">
              <a:buNone/>
            </a:pPr>
            <a:r>
              <a:rPr kumimoji="1" lang="ja-JP" altLang="en-US" dirty="0" smtClean="0">
                <a:latin typeface="+mj-ea"/>
                <a:ea typeface="+mj-ea"/>
              </a:rPr>
              <a:t>②在宅自己腹膜灌流指導管理、在宅血液透析指導管理、</a:t>
            </a:r>
            <a:endParaRPr kumimoji="1" lang="en-US" altLang="ja-JP" dirty="0" smtClean="0">
              <a:latin typeface="+mj-ea"/>
              <a:ea typeface="+mj-ea"/>
            </a:endParaRPr>
          </a:p>
          <a:p>
            <a:pPr marL="0" indent="0">
              <a:buNone/>
            </a:pPr>
            <a:r>
              <a:rPr kumimoji="1" lang="ja-JP" altLang="en-US" dirty="0" smtClean="0">
                <a:latin typeface="+mj-ea"/>
                <a:ea typeface="+mj-ea"/>
              </a:rPr>
              <a:t>在宅酸素療法指導管理、在宅中心静脈栄養法指導管理、</a:t>
            </a:r>
            <a:endParaRPr kumimoji="1" lang="en-US" altLang="ja-JP" dirty="0" smtClean="0">
              <a:latin typeface="+mj-ea"/>
              <a:ea typeface="+mj-ea"/>
            </a:endParaRPr>
          </a:p>
          <a:p>
            <a:pPr marL="0" indent="0">
              <a:buNone/>
            </a:pPr>
            <a:r>
              <a:rPr kumimoji="1" lang="ja-JP" altLang="en-US" dirty="0" smtClean="0">
                <a:latin typeface="+mj-ea"/>
                <a:ea typeface="+mj-ea"/>
              </a:rPr>
              <a:t>在宅成分栄養経管栄養法指導管理、在宅自己導尿指導管理、</a:t>
            </a:r>
            <a:endParaRPr kumimoji="1" lang="en-US" altLang="ja-JP" dirty="0" smtClean="0">
              <a:latin typeface="+mj-ea"/>
              <a:ea typeface="+mj-ea"/>
            </a:endParaRPr>
          </a:p>
          <a:p>
            <a:pPr marL="0" indent="0">
              <a:buNone/>
            </a:pPr>
            <a:r>
              <a:rPr kumimoji="1" lang="ja-JP" altLang="en-US" dirty="0" smtClean="0">
                <a:latin typeface="+mj-ea"/>
                <a:ea typeface="+mj-ea"/>
              </a:rPr>
              <a:t>在宅人工呼吸指導管理、在宅持続陽圧呼吸療法指導管理、</a:t>
            </a:r>
            <a:endParaRPr kumimoji="1" lang="en-US" altLang="ja-JP" dirty="0" smtClean="0">
              <a:latin typeface="+mj-ea"/>
              <a:ea typeface="+mj-ea"/>
            </a:endParaRPr>
          </a:p>
          <a:p>
            <a:pPr marL="0" indent="0">
              <a:buNone/>
            </a:pPr>
            <a:r>
              <a:rPr kumimoji="1" lang="ja-JP" altLang="en-US" dirty="0" smtClean="0">
                <a:latin typeface="+mj-ea"/>
                <a:ea typeface="+mj-ea"/>
              </a:rPr>
              <a:t>在宅自己疼痛管理指導管理又は在宅肺高血圧症患者指導</a:t>
            </a:r>
            <a:endParaRPr kumimoji="1" lang="en-US" altLang="ja-JP" dirty="0" smtClean="0">
              <a:latin typeface="+mj-ea"/>
              <a:ea typeface="+mj-ea"/>
            </a:endParaRPr>
          </a:p>
          <a:p>
            <a:pPr marL="0" indent="0">
              <a:buNone/>
            </a:pPr>
            <a:r>
              <a:rPr kumimoji="1" lang="ja-JP" altLang="en-US" dirty="0" smtClean="0">
                <a:latin typeface="+mj-ea"/>
                <a:ea typeface="+mj-ea"/>
              </a:rPr>
              <a:t>管理を受けている状態</a:t>
            </a:r>
            <a:endParaRPr kumimoji="1" lang="en-US" altLang="ja-JP" dirty="0" smtClean="0">
              <a:latin typeface="+mj-ea"/>
              <a:ea typeface="+mj-ea"/>
            </a:endParaRPr>
          </a:p>
          <a:p>
            <a:pPr marL="0" indent="0">
              <a:buNone/>
            </a:pPr>
            <a:r>
              <a:rPr lang="ja-JP" altLang="en-US" dirty="0" smtClean="0">
                <a:latin typeface="+mj-ea"/>
                <a:ea typeface="+mj-ea"/>
              </a:rPr>
              <a:t>③人工肛門又は人工膀胱を設置している状態にある者</a:t>
            </a:r>
            <a:endParaRPr lang="en-US" altLang="ja-JP" dirty="0" smtClean="0">
              <a:latin typeface="+mj-ea"/>
              <a:ea typeface="+mj-ea"/>
            </a:endParaRPr>
          </a:p>
          <a:p>
            <a:pPr marL="0" indent="0">
              <a:buNone/>
            </a:pPr>
            <a:r>
              <a:rPr kumimoji="1" lang="ja-JP" altLang="en-US" dirty="0" smtClean="0">
                <a:latin typeface="+mj-ea"/>
                <a:ea typeface="+mj-ea"/>
              </a:rPr>
              <a:t>④真皮を越える褥瘡の状態にある者</a:t>
            </a:r>
            <a:endParaRPr kumimoji="1" lang="en-US" altLang="ja-JP" dirty="0" smtClean="0">
              <a:latin typeface="+mj-ea"/>
              <a:ea typeface="+mj-ea"/>
            </a:endParaRPr>
          </a:p>
          <a:p>
            <a:pPr marL="0" indent="0">
              <a:buNone/>
            </a:pPr>
            <a:r>
              <a:rPr lang="ja-JP" altLang="en-US" dirty="0" smtClean="0">
                <a:latin typeface="+mj-ea"/>
                <a:ea typeface="+mj-ea"/>
              </a:rPr>
              <a:t>⑤在宅患者訪問点滴注射管理指導料を算定してる者</a:t>
            </a:r>
            <a:endParaRPr kumimoji="1" lang="ja-JP" altLang="en-US" dirty="0">
              <a:latin typeface="+mj-ea"/>
              <a:ea typeface="+mj-ea"/>
            </a:endParaRPr>
          </a:p>
        </p:txBody>
      </p:sp>
    </p:spTree>
    <p:extLst>
      <p:ext uri="{BB962C8B-B14F-4D97-AF65-F5344CB8AC3E}">
        <p14:creationId xmlns:p14="http://schemas.microsoft.com/office/powerpoint/2010/main" val="17816121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936104"/>
          </a:xfrm>
        </p:spPr>
        <p:txBody>
          <a:bodyPr>
            <a:normAutofit fontScale="90000"/>
          </a:bodyPr>
          <a:lstStyle/>
          <a:p>
            <a:r>
              <a:rPr lang="ja-JP" altLang="en-US" sz="3600" dirty="0"/>
              <a:t>　訪問看護ステーションの利用時間</a:t>
            </a:r>
            <a:r>
              <a:rPr lang="ja-JP" altLang="en-US" sz="3600" dirty="0" smtClean="0"/>
              <a:t>や加算等</a:t>
            </a:r>
            <a:r>
              <a:rPr lang="en-US" altLang="ja-JP" sz="3600" dirty="0"/>
              <a:t/>
            </a:r>
            <a:br>
              <a:rPr lang="en-US" altLang="ja-JP" sz="3600" dirty="0"/>
            </a:br>
            <a:r>
              <a:rPr lang="ja-JP" altLang="en-US" sz="3600" dirty="0"/>
              <a:t>（医療保険）</a:t>
            </a:r>
            <a:endParaRPr kumimoji="1" lang="ja-JP" altLang="en-US" sz="3600" dirty="0"/>
          </a:p>
        </p:txBody>
      </p:sp>
      <p:sp>
        <p:nvSpPr>
          <p:cNvPr id="3" name="コンテンツ プレースホルダー 2"/>
          <p:cNvSpPr>
            <a:spLocks noGrp="1"/>
          </p:cNvSpPr>
          <p:nvPr>
            <p:ph idx="1"/>
          </p:nvPr>
        </p:nvSpPr>
        <p:spPr>
          <a:xfrm>
            <a:off x="251520" y="1340768"/>
            <a:ext cx="8640960" cy="5328592"/>
          </a:xfrm>
        </p:spPr>
        <p:txBody>
          <a:bodyPr>
            <a:normAutofit lnSpcReduction="10000"/>
          </a:bodyPr>
          <a:lstStyle/>
          <a:p>
            <a:r>
              <a:rPr kumimoji="1" lang="ja-JP" altLang="en-US" sz="2400" b="1" dirty="0" smtClean="0"/>
              <a:t>急性増悪等の場合（</a:t>
            </a:r>
            <a:r>
              <a:rPr lang="ja-JP" altLang="en-US" sz="2400" b="1" dirty="0" smtClean="0"/>
              <a:t>急性増</a:t>
            </a:r>
            <a:r>
              <a:rPr lang="ja-JP" altLang="en-US" sz="2400" b="1" dirty="0"/>
              <a:t>悪、終末期、退院直後等の</a:t>
            </a:r>
            <a:r>
              <a:rPr lang="ja-JP" altLang="en-US" sz="2400" b="1" dirty="0" smtClean="0"/>
              <a:t>理由）</a:t>
            </a:r>
            <a:r>
              <a:rPr lang="ja-JP" altLang="en-US" sz="2200" b="1" dirty="0"/>
              <a:t>　</a:t>
            </a:r>
            <a:endParaRPr kumimoji="1" lang="en-US" altLang="ja-JP" sz="2200" b="1" dirty="0" smtClean="0"/>
          </a:p>
          <a:p>
            <a:pPr marL="0" indent="0">
              <a:buNone/>
            </a:pPr>
            <a:r>
              <a:rPr lang="ja-JP" altLang="en-US" sz="2200" b="1" dirty="0"/>
              <a:t>　　</a:t>
            </a:r>
            <a:r>
              <a:rPr lang="ja-JP" altLang="en-US" sz="2200" dirty="0" smtClean="0"/>
              <a:t>→　特別訪問看護指示書（週４日以上の頻回な訪問看護）</a:t>
            </a:r>
            <a:endParaRPr lang="en-US" altLang="ja-JP" sz="2200" dirty="0" smtClean="0"/>
          </a:p>
          <a:p>
            <a:pPr marL="0" indent="0">
              <a:buNone/>
            </a:pPr>
            <a:r>
              <a:rPr lang="ja-JP" altLang="en-US" sz="2200" dirty="0"/>
              <a:t>　</a:t>
            </a:r>
            <a:r>
              <a:rPr lang="ja-JP" altLang="en-US" sz="2200" dirty="0" smtClean="0"/>
              <a:t>　　　交付日から１４日を限度（月１回限り）</a:t>
            </a:r>
            <a:endParaRPr lang="en-US" altLang="ja-JP" sz="2200" dirty="0" smtClean="0"/>
          </a:p>
          <a:p>
            <a:pPr marL="0" indent="0">
              <a:buNone/>
            </a:pPr>
            <a:r>
              <a:rPr kumimoji="1" lang="ja-JP" altLang="en-US" sz="2200" dirty="0"/>
              <a:t>　</a:t>
            </a:r>
            <a:r>
              <a:rPr kumimoji="1" lang="ja-JP" altLang="en-US" sz="2200" dirty="0" smtClean="0"/>
              <a:t>　＊厚生労働大臣が定める利用者　→　月２回特別訪問看護指示書</a:t>
            </a:r>
            <a:endParaRPr kumimoji="1" lang="en-US" altLang="ja-JP" sz="2200" dirty="0" smtClean="0"/>
          </a:p>
          <a:p>
            <a:pPr marL="0" indent="0">
              <a:buNone/>
            </a:pPr>
            <a:r>
              <a:rPr lang="ja-JP" altLang="en-US" sz="2200" dirty="0"/>
              <a:t>　</a:t>
            </a:r>
            <a:r>
              <a:rPr lang="ja-JP" altLang="en-US" sz="2200" dirty="0" smtClean="0"/>
              <a:t>　　　１．気管カニューレを使用している利用者</a:t>
            </a:r>
            <a:endParaRPr lang="en-US" altLang="ja-JP" sz="2200" dirty="0" smtClean="0"/>
          </a:p>
          <a:p>
            <a:pPr marL="0" indent="0">
              <a:buNone/>
            </a:pPr>
            <a:r>
              <a:rPr kumimoji="1" lang="ja-JP" altLang="en-US" sz="2200" dirty="0"/>
              <a:t>　</a:t>
            </a:r>
            <a:r>
              <a:rPr kumimoji="1" lang="ja-JP" altLang="en-US" sz="2200" dirty="0" smtClean="0"/>
              <a:t>　　　２．真皮を越える褥瘡の状態にある者</a:t>
            </a:r>
            <a:endParaRPr kumimoji="1" lang="en-US" altLang="ja-JP" sz="2200" dirty="0" smtClean="0"/>
          </a:p>
          <a:p>
            <a:r>
              <a:rPr lang="ja-JP" altLang="en-US" sz="2400" b="1" dirty="0" smtClean="0"/>
              <a:t>長時間訪問看護加算</a:t>
            </a:r>
            <a:endParaRPr lang="en-US" altLang="ja-JP" sz="2400" b="1" dirty="0" smtClean="0"/>
          </a:p>
          <a:p>
            <a:pPr marL="0" indent="0">
              <a:buNone/>
            </a:pPr>
            <a:r>
              <a:rPr lang="ja-JP" altLang="en-US" sz="2200" b="1" dirty="0"/>
              <a:t>　</a:t>
            </a:r>
            <a:r>
              <a:rPr lang="ja-JP" altLang="en-US" sz="2200" dirty="0" smtClean="0"/>
              <a:t>　（ </a:t>
            </a:r>
            <a:r>
              <a:rPr lang="ja-JP" altLang="en-US" sz="2200" dirty="0"/>
              <a:t>１回の訪問看護の時間が９０分を超えた</a:t>
            </a:r>
            <a:r>
              <a:rPr lang="ja-JP" altLang="en-US" sz="2200" dirty="0" smtClean="0"/>
              <a:t>場合）</a:t>
            </a:r>
            <a:endParaRPr lang="en-US" altLang="ja-JP" sz="2200" dirty="0" smtClean="0"/>
          </a:p>
          <a:p>
            <a:pPr marL="0" indent="0">
              <a:buNone/>
            </a:pPr>
            <a:r>
              <a:rPr lang="ja-JP" altLang="en-US" sz="2200" dirty="0"/>
              <a:t>　</a:t>
            </a:r>
            <a:r>
              <a:rPr lang="ja-JP" altLang="en-US" sz="2200" dirty="0" smtClean="0"/>
              <a:t>　長時間の訪問看護の対象者</a:t>
            </a:r>
            <a:endParaRPr lang="en-US" altLang="ja-JP" sz="2200" dirty="0" smtClean="0"/>
          </a:p>
          <a:p>
            <a:pPr marL="0" indent="0">
              <a:buNone/>
            </a:pPr>
            <a:r>
              <a:rPr kumimoji="1" lang="ja-JP" altLang="en-US" sz="2200" dirty="0"/>
              <a:t>　</a:t>
            </a:r>
            <a:r>
              <a:rPr lang="ja-JP" altLang="en-US" sz="2200" dirty="0"/>
              <a:t>　</a:t>
            </a:r>
            <a:r>
              <a:rPr lang="ja-JP" altLang="en-US" sz="2200" dirty="0" smtClean="0"/>
              <a:t>　</a:t>
            </a:r>
            <a:r>
              <a:rPr lang="ja-JP" altLang="en-US" sz="2200" u="sng" dirty="0" smtClean="0"/>
              <a:t>１．１５歳未満の超重症児又は準重症児（週３回、加算で対応可能）</a:t>
            </a:r>
            <a:endParaRPr lang="en-US" altLang="ja-JP" sz="2200" u="sng" dirty="0" smtClean="0"/>
          </a:p>
          <a:p>
            <a:pPr marL="0" indent="0">
              <a:buNone/>
            </a:pPr>
            <a:r>
              <a:rPr kumimoji="1" lang="ja-JP" altLang="en-US" sz="2200" dirty="0"/>
              <a:t>　</a:t>
            </a:r>
            <a:r>
              <a:rPr kumimoji="1" lang="ja-JP" altLang="en-US" sz="2200" dirty="0" smtClean="0"/>
              <a:t>　　</a:t>
            </a:r>
            <a:r>
              <a:rPr kumimoji="1" lang="ja-JP" altLang="en-US" sz="1600" dirty="0" smtClean="0"/>
              <a:t>　</a:t>
            </a:r>
            <a:r>
              <a:rPr lang="ja-JP" altLang="en-US" sz="1600" dirty="0"/>
              <a:t>超重症児又は</a:t>
            </a:r>
            <a:r>
              <a:rPr lang="ja-JP" altLang="en-US" sz="1600" dirty="0" smtClean="0"/>
              <a:t>準重症児とは、「超重症児（者）判定基準」によるスコアが１０以上」の利用者</a:t>
            </a:r>
            <a:endParaRPr lang="en-US" altLang="ja-JP" sz="1600" dirty="0" smtClean="0"/>
          </a:p>
          <a:p>
            <a:pPr marL="0" indent="0">
              <a:buNone/>
            </a:pPr>
            <a:r>
              <a:rPr kumimoji="1" lang="ja-JP" altLang="en-US" sz="1600" dirty="0"/>
              <a:t>　</a:t>
            </a:r>
            <a:r>
              <a:rPr kumimoji="1" lang="ja-JP" altLang="en-US" sz="1600" dirty="0" smtClean="0"/>
              <a:t>　　</a:t>
            </a:r>
            <a:r>
              <a:rPr kumimoji="1" lang="ja-JP" altLang="en-US" sz="2200" dirty="0" smtClean="0"/>
              <a:t>　２．別表第７・８に該当する利用者（週１回）</a:t>
            </a:r>
            <a:endParaRPr kumimoji="1" lang="en-US" altLang="ja-JP" sz="2200" dirty="0" smtClean="0"/>
          </a:p>
          <a:p>
            <a:pPr marL="0" indent="0">
              <a:buNone/>
            </a:pPr>
            <a:r>
              <a:rPr lang="ja-JP" altLang="en-US" sz="2200" dirty="0"/>
              <a:t>　</a:t>
            </a:r>
            <a:r>
              <a:rPr lang="ja-JP" altLang="en-US" sz="2200" dirty="0" smtClean="0"/>
              <a:t>　　３．特別訪問看護指示書に係る訪問看護を受けている者（週１回）</a:t>
            </a:r>
            <a:endParaRPr lang="en-US" altLang="ja-JP" sz="2200" dirty="0" smtClean="0"/>
          </a:p>
          <a:p>
            <a:pPr marL="0" indent="0">
              <a:buNone/>
            </a:pPr>
            <a:r>
              <a:rPr kumimoji="1" lang="ja-JP" altLang="en-US" sz="1600" dirty="0" smtClean="0"/>
              <a:t>　</a:t>
            </a:r>
            <a:r>
              <a:rPr kumimoji="1" lang="ja-JP" altLang="en-US" sz="2200" dirty="0"/>
              <a:t>　</a:t>
            </a:r>
            <a:r>
              <a:rPr kumimoji="1" lang="ja-JP" altLang="en-US" sz="2200" dirty="0" smtClean="0"/>
              <a:t>　＊加算算定した日以外は、「その他の利用料」の支払で対応可能</a:t>
            </a:r>
            <a:endParaRPr lang="en-US" altLang="ja-JP" sz="2200" dirty="0" smtClean="0"/>
          </a:p>
        </p:txBody>
      </p:sp>
    </p:spTree>
    <p:extLst>
      <p:ext uri="{BB962C8B-B14F-4D97-AF65-F5344CB8AC3E}">
        <p14:creationId xmlns:p14="http://schemas.microsoft.com/office/powerpoint/2010/main" val="38119520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1008112"/>
          </a:xfrm>
        </p:spPr>
        <p:txBody>
          <a:bodyPr>
            <a:normAutofit fontScale="90000"/>
          </a:bodyPr>
          <a:lstStyle/>
          <a:p>
            <a:r>
              <a:rPr lang="ja-JP" altLang="en-US" sz="3600" dirty="0"/>
              <a:t>　訪問看護ステーションの利用時間</a:t>
            </a:r>
            <a:r>
              <a:rPr lang="ja-JP" altLang="en-US" sz="3600" dirty="0" smtClean="0"/>
              <a:t>や加算等</a:t>
            </a:r>
            <a:r>
              <a:rPr lang="en-US" altLang="ja-JP" sz="3600" dirty="0"/>
              <a:t/>
            </a:r>
            <a:br>
              <a:rPr lang="en-US" altLang="ja-JP" sz="3600" dirty="0"/>
            </a:br>
            <a:r>
              <a:rPr lang="ja-JP" altLang="en-US" sz="3600" dirty="0"/>
              <a:t>（医療保険）</a:t>
            </a:r>
            <a:endParaRPr kumimoji="1" lang="ja-JP" altLang="en-US" sz="3600" dirty="0"/>
          </a:p>
        </p:txBody>
      </p:sp>
      <p:sp>
        <p:nvSpPr>
          <p:cNvPr id="3" name="コンテンツ プレースホルダー 2"/>
          <p:cNvSpPr>
            <a:spLocks noGrp="1"/>
          </p:cNvSpPr>
          <p:nvPr>
            <p:ph idx="1"/>
          </p:nvPr>
        </p:nvSpPr>
        <p:spPr>
          <a:xfrm>
            <a:off x="251520" y="1412776"/>
            <a:ext cx="8640960" cy="5328592"/>
          </a:xfrm>
        </p:spPr>
        <p:txBody>
          <a:bodyPr>
            <a:normAutofit lnSpcReduction="10000"/>
          </a:bodyPr>
          <a:lstStyle/>
          <a:p>
            <a:r>
              <a:rPr lang="ja-JP" altLang="en-US" sz="2400" b="1" dirty="0" smtClean="0"/>
              <a:t>複数名訪問看護加算</a:t>
            </a:r>
            <a:endParaRPr lang="en-US" altLang="ja-JP" sz="2400" b="1" dirty="0" smtClean="0"/>
          </a:p>
          <a:p>
            <a:pPr marL="0" indent="0">
              <a:buNone/>
            </a:pPr>
            <a:r>
              <a:rPr lang="ja-JP" altLang="en-US" sz="2200" b="1" dirty="0"/>
              <a:t>　</a:t>
            </a:r>
            <a:r>
              <a:rPr lang="ja-JP" altLang="en-US" sz="2200" dirty="0" smtClean="0"/>
              <a:t>必要があって、同時に複数の看護師等により訪問看護を行った場合</a:t>
            </a:r>
            <a:endParaRPr lang="en-US" altLang="ja-JP" sz="2200" dirty="0" smtClean="0"/>
          </a:p>
          <a:p>
            <a:pPr marL="0" indent="0">
              <a:buNone/>
            </a:pPr>
            <a:endParaRPr lang="en-US" altLang="ja-JP" sz="2200" dirty="0" smtClean="0"/>
          </a:p>
          <a:p>
            <a:pPr marL="0" indent="0">
              <a:buNone/>
            </a:pPr>
            <a:r>
              <a:rPr lang="ja-JP" altLang="en-US" sz="2200" dirty="0" smtClean="0"/>
              <a:t>　＊複数名訪問看護の対象者</a:t>
            </a:r>
            <a:endParaRPr lang="en-US" altLang="ja-JP" sz="2200" dirty="0" smtClean="0"/>
          </a:p>
          <a:p>
            <a:pPr marL="0" indent="0">
              <a:buNone/>
            </a:pPr>
            <a:r>
              <a:rPr lang="ja-JP" altLang="en-US" sz="2200" dirty="0"/>
              <a:t>　</a:t>
            </a:r>
            <a:r>
              <a:rPr lang="ja-JP" altLang="en-US" sz="2200" dirty="0" smtClean="0"/>
              <a:t>　１．</a:t>
            </a:r>
            <a:r>
              <a:rPr lang="ja-JP" altLang="en-US" sz="2200" dirty="0"/>
              <a:t>別表第７・８に該当する</a:t>
            </a:r>
            <a:r>
              <a:rPr lang="ja-JP" altLang="en-US" sz="2200" dirty="0" smtClean="0"/>
              <a:t>利用者</a:t>
            </a:r>
            <a:endParaRPr lang="en-US" altLang="ja-JP" sz="2200" dirty="0" smtClean="0"/>
          </a:p>
          <a:p>
            <a:pPr marL="0" indent="0">
              <a:buNone/>
            </a:pPr>
            <a:r>
              <a:rPr lang="ja-JP" altLang="en-US" sz="2200" dirty="0"/>
              <a:t>　</a:t>
            </a:r>
            <a:r>
              <a:rPr lang="ja-JP" altLang="en-US" sz="2200" dirty="0" smtClean="0"/>
              <a:t>　２．</a:t>
            </a:r>
            <a:r>
              <a:rPr lang="ja-JP" altLang="en-US" sz="2200" dirty="0"/>
              <a:t>特別訪問看護指示書に係る訪問看護を受けている</a:t>
            </a:r>
            <a:r>
              <a:rPr lang="ja-JP" altLang="en-US" sz="2200" dirty="0" smtClean="0"/>
              <a:t>者</a:t>
            </a:r>
            <a:endParaRPr lang="en-US" altLang="ja-JP" sz="2200" dirty="0" smtClean="0"/>
          </a:p>
          <a:p>
            <a:pPr marL="0" indent="0">
              <a:buNone/>
            </a:pPr>
            <a:r>
              <a:rPr lang="ja-JP" altLang="en-US" sz="2200" dirty="0"/>
              <a:t>　</a:t>
            </a:r>
            <a:r>
              <a:rPr lang="ja-JP" altLang="en-US" sz="2200" dirty="0" smtClean="0"/>
              <a:t>　３．暴力行為、著しい迷惑行為、器物破損行為等が認められる者</a:t>
            </a:r>
            <a:endParaRPr lang="en-US" altLang="ja-JP" sz="2200" dirty="0" smtClean="0"/>
          </a:p>
          <a:p>
            <a:pPr marL="0" indent="0">
              <a:buNone/>
            </a:pPr>
            <a:r>
              <a:rPr lang="ja-JP" altLang="en-US" sz="2200" dirty="0"/>
              <a:t>　　</a:t>
            </a:r>
            <a:r>
              <a:rPr lang="ja-JP" altLang="en-US" sz="2200" dirty="0" smtClean="0"/>
              <a:t>４．その他利用者の状況等から判断して、１～３のいずれかに準ずる</a:t>
            </a:r>
            <a:endParaRPr lang="en-US" altLang="ja-JP" sz="2200" dirty="0" smtClean="0"/>
          </a:p>
          <a:p>
            <a:pPr marL="0" indent="0">
              <a:buNone/>
            </a:pPr>
            <a:r>
              <a:rPr lang="ja-JP" altLang="en-US" sz="2200" dirty="0"/>
              <a:t>　</a:t>
            </a:r>
            <a:r>
              <a:rPr lang="ja-JP" altLang="en-US" sz="2200" dirty="0" smtClean="0"/>
              <a:t>　　　と認められる者（看護補助者の場合に限る）</a:t>
            </a:r>
            <a:endParaRPr lang="en-US" altLang="ja-JP" sz="2200" dirty="0" smtClean="0"/>
          </a:p>
          <a:p>
            <a:pPr marL="0" indent="0">
              <a:buNone/>
            </a:pPr>
            <a:endParaRPr lang="en-US" altLang="ja-JP" sz="2200" dirty="0"/>
          </a:p>
          <a:p>
            <a:pPr marL="0" indent="0">
              <a:buNone/>
            </a:pPr>
            <a:r>
              <a:rPr lang="ja-JP" altLang="en-US" sz="2200" dirty="0" smtClean="0"/>
              <a:t>　　看護職員と看護等（理学療法士、作業療法士等含む）との同行</a:t>
            </a:r>
            <a:endParaRPr lang="en-US" altLang="ja-JP" sz="2200" dirty="0" smtClean="0"/>
          </a:p>
          <a:p>
            <a:pPr marL="0" indent="0">
              <a:buNone/>
            </a:pPr>
            <a:r>
              <a:rPr lang="ja-JP" altLang="en-US" sz="2200" dirty="0"/>
              <a:t>　</a:t>
            </a:r>
            <a:r>
              <a:rPr lang="ja-JP" altLang="en-US" sz="2200" dirty="0" smtClean="0"/>
              <a:t>　　→　週１回限り</a:t>
            </a:r>
            <a:endParaRPr lang="en-US" altLang="ja-JP" sz="2200" dirty="0" smtClean="0"/>
          </a:p>
          <a:p>
            <a:pPr marL="0" indent="0">
              <a:buNone/>
            </a:pPr>
            <a:r>
              <a:rPr lang="ja-JP" altLang="en-US" sz="2200" dirty="0"/>
              <a:t>　</a:t>
            </a:r>
            <a:r>
              <a:rPr lang="ja-JP" altLang="en-US" sz="2200" dirty="0" smtClean="0"/>
              <a:t>　看護職員と看護補助者との同行</a:t>
            </a:r>
            <a:endParaRPr lang="en-US" altLang="ja-JP" sz="2200" dirty="0" smtClean="0"/>
          </a:p>
          <a:p>
            <a:pPr marL="0" indent="0">
              <a:buNone/>
            </a:pPr>
            <a:r>
              <a:rPr lang="ja-JP" altLang="en-US" sz="2200" dirty="0"/>
              <a:t>　</a:t>
            </a:r>
            <a:r>
              <a:rPr lang="ja-JP" altLang="en-US" sz="2200" dirty="0" smtClean="0"/>
              <a:t>　　→　週３回まで</a:t>
            </a:r>
            <a:r>
              <a:rPr lang="ja-JP" altLang="en-US" sz="2200" dirty="0"/>
              <a:t>　</a:t>
            </a:r>
            <a:r>
              <a:rPr lang="ja-JP" altLang="en-US" sz="2200" dirty="0" smtClean="0"/>
              <a:t>　</a:t>
            </a:r>
            <a:endParaRPr lang="en-US" altLang="ja-JP" sz="2200" dirty="0" smtClean="0"/>
          </a:p>
        </p:txBody>
      </p:sp>
    </p:spTree>
    <p:extLst>
      <p:ext uri="{BB962C8B-B14F-4D97-AF65-F5344CB8AC3E}">
        <p14:creationId xmlns:p14="http://schemas.microsoft.com/office/powerpoint/2010/main" val="37428183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332656"/>
            <a:ext cx="8229600" cy="1425575"/>
          </a:xfrm>
        </p:spPr>
        <p:txBody>
          <a:bodyPr rtlCol="0">
            <a:noAutofit/>
          </a:bodyPr>
          <a:lstStyle/>
          <a:p>
            <a:pPr algn="ctr" eaLnBrk="1" fontAlgn="auto" hangingPunct="1">
              <a:spcAft>
                <a:spcPts val="0"/>
              </a:spcAft>
              <a:defRPr/>
            </a:pPr>
            <a:r>
              <a:rPr lang="ja-JP" altLang="en-US" sz="3200" dirty="0" smtClean="0">
                <a:latin typeface="+mj-ea"/>
                <a:ea typeface="+mj-ea"/>
              </a:rPr>
              <a:t>療養通所介護における児童福祉法に基づく</a:t>
            </a:r>
            <a:r>
              <a:rPr lang="en-US" altLang="ja-JP" sz="3200" dirty="0" smtClean="0">
                <a:latin typeface="+mj-ea"/>
                <a:ea typeface="+mj-ea"/>
              </a:rPr>
              <a:t/>
            </a:r>
            <a:br>
              <a:rPr lang="en-US" altLang="ja-JP" sz="3200" dirty="0" smtClean="0">
                <a:latin typeface="+mj-ea"/>
                <a:ea typeface="+mj-ea"/>
              </a:rPr>
            </a:br>
            <a:r>
              <a:rPr lang="ja-JP" altLang="en-US" sz="3200" dirty="0" smtClean="0">
                <a:latin typeface="+mj-ea"/>
                <a:ea typeface="+mj-ea"/>
              </a:rPr>
              <a:t>主に重症心身障害児を通わせる</a:t>
            </a:r>
            <a:r>
              <a:rPr lang="en-US" altLang="ja-JP" sz="3200" dirty="0" smtClean="0">
                <a:latin typeface="+mj-ea"/>
                <a:ea typeface="+mj-ea"/>
              </a:rPr>
              <a:t/>
            </a:r>
            <a:br>
              <a:rPr lang="en-US" altLang="ja-JP" sz="3200" dirty="0" smtClean="0">
                <a:latin typeface="+mj-ea"/>
                <a:ea typeface="+mj-ea"/>
              </a:rPr>
            </a:br>
            <a:r>
              <a:rPr lang="ja-JP" altLang="en-US" sz="3200" dirty="0" smtClean="0">
                <a:latin typeface="+mj-ea"/>
                <a:ea typeface="+mj-ea"/>
              </a:rPr>
              <a:t>児童発達支援等の事業</a:t>
            </a:r>
            <a:endParaRPr lang="ja-JP" altLang="en-US" sz="3200" dirty="0">
              <a:latin typeface="+mj-ea"/>
              <a:ea typeface="+mj-ea"/>
            </a:endParaRPr>
          </a:p>
        </p:txBody>
      </p:sp>
      <p:sp>
        <p:nvSpPr>
          <p:cNvPr id="13315" name="コンテンツ プレースホルダ 2"/>
          <p:cNvSpPr>
            <a:spLocks noGrp="1"/>
          </p:cNvSpPr>
          <p:nvPr>
            <p:ph idx="1"/>
          </p:nvPr>
        </p:nvSpPr>
        <p:spPr>
          <a:xfrm>
            <a:off x="467544" y="2348880"/>
            <a:ext cx="8229600" cy="3776662"/>
          </a:xfrm>
        </p:spPr>
        <p:txBody>
          <a:bodyPr/>
          <a:lstStyle/>
          <a:p>
            <a:pPr eaLnBrk="1" hangingPunct="1">
              <a:buFont typeface="Wingdings" pitchFamily="2" charset="2"/>
              <a:buChar char="l"/>
              <a:defRPr/>
            </a:pPr>
            <a:r>
              <a:rPr lang="ja-JP" altLang="en-US" sz="3000" dirty="0" smtClean="0">
                <a:latin typeface="+mj-ea"/>
                <a:ea typeface="+mj-ea"/>
              </a:rPr>
              <a:t>平成２４年４月～法定事業</a:t>
            </a:r>
            <a:endParaRPr lang="en-US" altLang="ja-JP" sz="3000" dirty="0" smtClean="0">
              <a:latin typeface="+mj-ea"/>
              <a:ea typeface="+mj-ea"/>
            </a:endParaRPr>
          </a:p>
          <a:p>
            <a:pPr eaLnBrk="1" hangingPunct="1">
              <a:buFont typeface="Wingdings" pitchFamily="2" charset="2"/>
              <a:buChar char="l"/>
              <a:defRPr/>
            </a:pPr>
            <a:r>
              <a:rPr lang="ja-JP" altLang="en-US" sz="3000" dirty="0" smtClean="0">
                <a:latin typeface="+mj-ea"/>
                <a:ea typeface="+mj-ea"/>
              </a:rPr>
              <a:t>事業内容（定員５名以上）</a:t>
            </a:r>
            <a:endParaRPr lang="en-US" altLang="ja-JP" sz="3000" dirty="0" smtClean="0">
              <a:latin typeface="+mj-ea"/>
              <a:ea typeface="+mj-ea"/>
            </a:endParaRPr>
          </a:p>
          <a:p>
            <a:pPr eaLnBrk="1" hangingPunct="1">
              <a:buFont typeface="Arial" charset="0"/>
              <a:buNone/>
              <a:defRPr/>
            </a:pPr>
            <a:r>
              <a:rPr lang="ja-JP" altLang="en-US" sz="3000" dirty="0" smtClean="0">
                <a:latin typeface="+mj-ea"/>
                <a:ea typeface="+mj-ea"/>
              </a:rPr>
              <a:t>　 ＊児童発達支援事業</a:t>
            </a:r>
            <a:endParaRPr lang="en-US" altLang="ja-JP" sz="3000" dirty="0" smtClean="0">
              <a:latin typeface="+mj-ea"/>
              <a:ea typeface="+mj-ea"/>
            </a:endParaRPr>
          </a:p>
          <a:p>
            <a:pPr eaLnBrk="1" hangingPunct="1">
              <a:buFont typeface="Arial" charset="0"/>
              <a:buNone/>
              <a:defRPr/>
            </a:pPr>
            <a:r>
              <a:rPr lang="ja-JP" altLang="en-US" sz="3000" dirty="0" smtClean="0">
                <a:latin typeface="+mj-ea"/>
                <a:ea typeface="+mj-ea"/>
              </a:rPr>
              <a:t>　 ＊多機能型事業</a:t>
            </a:r>
            <a:endParaRPr lang="en-US" altLang="ja-JP" sz="3000" dirty="0" smtClean="0">
              <a:latin typeface="+mj-ea"/>
              <a:ea typeface="+mj-ea"/>
            </a:endParaRPr>
          </a:p>
          <a:p>
            <a:pPr eaLnBrk="1" hangingPunct="1">
              <a:buFont typeface="Arial" charset="0"/>
              <a:buNone/>
              <a:defRPr/>
            </a:pPr>
            <a:r>
              <a:rPr lang="ja-JP" altLang="en-US" sz="3000" dirty="0" smtClean="0">
                <a:latin typeface="+mj-ea"/>
                <a:ea typeface="+mj-ea"/>
              </a:rPr>
              <a:t>　　 （児童発達支援事業・生活介護事業）</a:t>
            </a:r>
            <a:endParaRPr lang="en-US" altLang="ja-JP" sz="3000" dirty="0" smtClean="0">
              <a:latin typeface="+mj-ea"/>
              <a:ea typeface="+mj-ea"/>
            </a:endParaRPr>
          </a:p>
          <a:p>
            <a:pPr eaLnBrk="1" hangingPunct="1">
              <a:buFont typeface="Arial" charset="0"/>
              <a:buNone/>
              <a:defRPr/>
            </a:pPr>
            <a:r>
              <a:rPr lang="ja-JP" altLang="en-US" sz="3000" dirty="0" smtClean="0">
                <a:latin typeface="+mj-ea"/>
                <a:ea typeface="+mj-ea"/>
              </a:rPr>
              <a:t>　 ＊放課後等デイサービス</a:t>
            </a:r>
          </a:p>
        </p:txBody>
      </p:sp>
    </p:spTree>
    <p:extLst>
      <p:ext uri="{BB962C8B-B14F-4D97-AF65-F5344CB8AC3E}">
        <p14:creationId xmlns:p14="http://schemas.microsoft.com/office/powerpoint/2010/main" val="34422656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a:xfrm>
            <a:off x="1331640" y="260648"/>
            <a:ext cx="5832648" cy="936848"/>
          </a:xfrm>
        </p:spPr>
        <p:txBody>
          <a:bodyPr/>
          <a:lstStyle/>
          <a:p>
            <a:pPr algn="ctr" eaLnBrk="1" hangingPunct="1">
              <a:defRPr/>
            </a:pPr>
            <a:r>
              <a:rPr lang="ja-JP" altLang="en-US" sz="4000" dirty="0" smtClean="0">
                <a:latin typeface="+mj-ea"/>
                <a:ea typeface="+mj-ea"/>
              </a:rPr>
              <a:t>主 旨</a:t>
            </a:r>
          </a:p>
        </p:txBody>
      </p:sp>
      <p:sp>
        <p:nvSpPr>
          <p:cNvPr id="3" name="コンテンツ プレースホルダ 2"/>
          <p:cNvSpPr>
            <a:spLocks noGrp="1"/>
          </p:cNvSpPr>
          <p:nvPr>
            <p:ph idx="1"/>
          </p:nvPr>
        </p:nvSpPr>
        <p:spPr>
          <a:xfrm>
            <a:off x="611561" y="1268760"/>
            <a:ext cx="7920880" cy="5112568"/>
          </a:xfrm>
        </p:spPr>
        <p:txBody>
          <a:bodyPr rtlCol="0">
            <a:noAutofit/>
          </a:bodyPr>
          <a:lstStyle/>
          <a:p>
            <a:pPr eaLnBrk="1" fontAlgn="auto" hangingPunct="1">
              <a:spcAft>
                <a:spcPts val="0"/>
              </a:spcAft>
              <a:buFont typeface="Arial" pitchFamily="34" charset="0"/>
              <a:buNone/>
              <a:defRPr/>
            </a:pPr>
            <a:r>
              <a:rPr lang="ja-JP" altLang="en-US" sz="2800" dirty="0" smtClean="0">
                <a:latin typeface="+mj-ea"/>
                <a:ea typeface="+mj-ea"/>
              </a:rPr>
              <a:t>　療養通所介護事業所において、主に重症心身障</a:t>
            </a:r>
            <a:endParaRPr lang="en-US" altLang="ja-JP" sz="2800" dirty="0" smtClean="0">
              <a:latin typeface="+mj-ea"/>
              <a:ea typeface="+mj-ea"/>
            </a:endParaRPr>
          </a:p>
          <a:p>
            <a:pPr eaLnBrk="1" fontAlgn="auto" hangingPunct="1">
              <a:spcAft>
                <a:spcPts val="0"/>
              </a:spcAft>
              <a:buFont typeface="Arial" pitchFamily="34" charset="0"/>
              <a:buNone/>
              <a:defRPr/>
            </a:pPr>
            <a:r>
              <a:rPr lang="ja-JP" altLang="en-US" sz="2800" dirty="0" smtClean="0">
                <a:latin typeface="+mj-ea"/>
                <a:ea typeface="+mj-ea"/>
              </a:rPr>
              <a:t>害児・者を通わせる児童発達支援等を実施する場</a:t>
            </a:r>
            <a:endParaRPr lang="en-US" altLang="ja-JP" sz="2800" dirty="0" smtClean="0">
              <a:latin typeface="+mj-ea"/>
              <a:ea typeface="+mj-ea"/>
            </a:endParaRPr>
          </a:p>
          <a:p>
            <a:pPr eaLnBrk="1" fontAlgn="auto" hangingPunct="1">
              <a:spcAft>
                <a:spcPts val="0"/>
              </a:spcAft>
              <a:buFont typeface="Arial" pitchFamily="34" charset="0"/>
              <a:buNone/>
              <a:defRPr/>
            </a:pPr>
            <a:r>
              <a:rPr lang="ja-JP" altLang="en-US" sz="2800" dirty="0" smtClean="0">
                <a:latin typeface="+mj-ea"/>
                <a:ea typeface="+mj-ea"/>
              </a:rPr>
              <a:t>合の取り扱いを示し医療的ニーズの高い重症心身</a:t>
            </a:r>
            <a:endParaRPr lang="en-US" altLang="ja-JP" sz="2800" dirty="0" smtClean="0">
              <a:latin typeface="+mj-ea"/>
              <a:ea typeface="+mj-ea"/>
            </a:endParaRPr>
          </a:p>
          <a:p>
            <a:pPr eaLnBrk="1" fontAlgn="auto" hangingPunct="1">
              <a:spcAft>
                <a:spcPts val="0"/>
              </a:spcAft>
              <a:buFont typeface="Arial" pitchFamily="34" charset="0"/>
              <a:buNone/>
              <a:defRPr/>
            </a:pPr>
            <a:r>
              <a:rPr lang="ja-JP" altLang="en-US" sz="2800" dirty="0" smtClean="0">
                <a:latin typeface="+mj-ea"/>
                <a:ea typeface="+mj-ea"/>
              </a:rPr>
              <a:t>障害児</a:t>
            </a:r>
            <a:r>
              <a:rPr lang="ja-JP" altLang="en-US" sz="2800" dirty="0">
                <a:latin typeface="+mj-ea"/>
                <a:ea typeface="+mj-ea"/>
              </a:rPr>
              <a:t>・</a:t>
            </a:r>
            <a:r>
              <a:rPr lang="ja-JP" altLang="en-US" sz="2800" dirty="0" smtClean="0">
                <a:latin typeface="+mj-ea"/>
                <a:ea typeface="+mj-ea"/>
              </a:rPr>
              <a:t>者の地域での受入を促進し、ＱＯＬの向上</a:t>
            </a:r>
            <a:endParaRPr lang="en-US" altLang="ja-JP" sz="2800" dirty="0" smtClean="0">
              <a:latin typeface="+mj-ea"/>
              <a:ea typeface="+mj-ea"/>
            </a:endParaRPr>
          </a:p>
          <a:p>
            <a:pPr eaLnBrk="1" fontAlgn="auto" hangingPunct="1">
              <a:spcAft>
                <a:spcPts val="0"/>
              </a:spcAft>
              <a:buFont typeface="Arial" pitchFamily="34" charset="0"/>
              <a:buNone/>
              <a:defRPr/>
            </a:pPr>
            <a:r>
              <a:rPr lang="ja-JP" altLang="en-US" sz="2800" dirty="0" smtClean="0">
                <a:latin typeface="+mj-ea"/>
                <a:ea typeface="+mj-ea"/>
              </a:rPr>
              <a:t>及び介護者等のレスパイトを推進する。</a:t>
            </a:r>
            <a:endParaRPr lang="en-US" altLang="ja-JP" sz="2800" dirty="0" smtClean="0">
              <a:latin typeface="+mj-ea"/>
              <a:ea typeface="+mj-ea"/>
            </a:endParaRPr>
          </a:p>
          <a:p>
            <a:pPr eaLnBrk="1" fontAlgn="auto" hangingPunct="1">
              <a:spcAft>
                <a:spcPts val="0"/>
              </a:spcAft>
              <a:buFont typeface="Arial" pitchFamily="34" charset="0"/>
              <a:buNone/>
              <a:defRPr/>
            </a:pPr>
            <a:endParaRPr lang="en-US" altLang="ja-JP" sz="2800" b="1" u="sng" dirty="0" smtClean="0">
              <a:latin typeface="+mj-ea"/>
              <a:ea typeface="+mj-ea"/>
            </a:endParaRPr>
          </a:p>
          <a:p>
            <a:pPr eaLnBrk="1" fontAlgn="auto" hangingPunct="1">
              <a:spcAft>
                <a:spcPts val="0"/>
              </a:spcAft>
              <a:buFont typeface="Arial" pitchFamily="34" charset="0"/>
              <a:buNone/>
              <a:defRPr/>
            </a:pPr>
            <a:r>
              <a:rPr lang="ja-JP" altLang="en-US" sz="1800" b="1" dirty="0" smtClean="0">
                <a:latin typeface="+mn-ea"/>
              </a:rPr>
              <a:t>　　　　　　　　　　　　　　　　　　　　</a:t>
            </a:r>
            <a:endParaRPr lang="en-US" altLang="ja-JP" sz="1800" b="1" dirty="0" smtClean="0">
              <a:latin typeface="+mn-ea"/>
            </a:endParaRPr>
          </a:p>
          <a:p>
            <a:pPr eaLnBrk="1" fontAlgn="auto" hangingPunct="1">
              <a:spcAft>
                <a:spcPts val="0"/>
              </a:spcAft>
              <a:buFont typeface="Arial" pitchFamily="34" charset="0"/>
              <a:buNone/>
              <a:defRPr/>
            </a:pPr>
            <a:endParaRPr lang="en-US" altLang="ja-JP" sz="1800" b="1" dirty="0">
              <a:latin typeface="+mn-ea"/>
            </a:endParaRPr>
          </a:p>
          <a:p>
            <a:pPr eaLnBrk="1" fontAlgn="auto" hangingPunct="1">
              <a:spcAft>
                <a:spcPts val="0"/>
              </a:spcAft>
              <a:buFont typeface="Arial" pitchFamily="34" charset="0"/>
              <a:buNone/>
              <a:defRPr/>
            </a:pPr>
            <a:endParaRPr lang="en-US" altLang="ja-JP" sz="1800" b="1" dirty="0" smtClean="0">
              <a:latin typeface="+mn-ea"/>
            </a:endParaRPr>
          </a:p>
          <a:p>
            <a:pPr eaLnBrk="1" fontAlgn="auto" hangingPunct="1">
              <a:spcAft>
                <a:spcPts val="0"/>
              </a:spcAft>
              <a:buFont typeface="Arial" pitchFamily="34" charset="0"/>
              <a:buNone/>
              <a:defRPr/>
            </a:pPr>
            <a:r>
              <a:rPr lang="ja-JP" altLang="en-US" sz="1800" b="1" dirty="0">
                <a:latin typeface="+mn-ea"/>
              </a:rPr>
              <a:t>　</a:t>
            </a:r>
            <a:r>
              <a:rPr lang="ja-JP" altLang="en-US" sz="1800" b="1" dirty="0" smtClean="0">
                <a:latin typeface="+mn-ea"/>
              </a:rPr>
              <a:t>　　　　　　　　　　　　　　　　　　　</a:t>
            </a:r>
            <a:r>
              <a:rPr lang="ja-JP" altLang="en-US" sz="1600" b="1" dirty="0" smtClean="0">
                <a:latin typeface="+mn-ea"/>
              </a:rPr>
              <a:t>平成２４年４月３日通知より</a:t>
            </a:r>
          </a:p>
          <a:p>
            <a:pPr eaLnBrk="1" fontAlgn="auto" hangingPunct="1">
              <a:spcAft>
                <a:spcPts val="0"/>
              </a:spcAft>
              <a:buFont typeface="Arial" pitchFamily="34" charset="0"/>
              <a:buNone/>
              <a:defRPr/>
            </a:pPr>
            <a:r>
              <a:rPr lang="ja-JP" altLang="en-US" sz="1600" dirty="0" smtClean="0">
                <a:latin typeface="+mn-ea"/>
              </a:rPr>
              <a:t>　　　　　　　　　　　　　　　　　　　　　　 厚生労働省社会・援護局障害保健福祉部障害福祉課 </a:t>
            </a:r>
          </a:p>
          <a:p>
            <a:pPr eaLnBrk="1" fontAlgn="auto" hangingPunct="1">
              <a:spcAft>
                <a:spcPts val="0"/>
              </a:spcAft>
              <a:buFont typeface="Arial" pitchFamily="34" charset="0"/>
              <a:buNone/>
              <a:defRPr/>
            </a:pPr>
            <a:r>
              <a:rPr lang="zh-TW" altLang="en-US" sz="1600" dirty="0" smtClean="0">
                <a:latin typeface="+mn-ea"/>
              </a:rPr>
              <a:t> </a:t>
            </a:r>
            <a:r>
              <a:rPr lang="ja-JP" altLang="en-US" sz="1600" dirty="0" smtClean="0">
                <a:latin typeface="+mn-ea"/>
              </a:rPr>
              <a:t>　　　　　　　　　　　　　　　　　　　　　　</a:t>
            </a:r>
            <a:r>
              <a:rPr lang="zh-TW" altLang="en-US" sz="1600" dirty="0" smtClean="0">
                <a:latin typeface="ＭＳ Ｐゴシック" pitchFamily="50" charset="-128"/>
                <a:ea typeface="ＭＳ Ｐゴシック" pitchFamily="50" charset="-128"/>
              </a:rPr>
              <a:t>厚生労働省老健局老人保健課 </a:t>
            </a:r>
            <a:endParaRPr lang="en-US" altLang="ja-JP" sz="1600" dirty="0" smtClean="0">
              <a:latin typeface="ＭＳ Ｐゴシック" pitchFamily="50" charset="-128"/>
              <a:ea typeface="ＭＳ Ｐゴシック" pitchFamily="50" charset="-128"/>
            </a:endParaRPr>
          </a:p>
        </p:txBody>
      </p:sp>
    </p:spTree>
    <p:extLst>
      <p:ext uri="{BB962C8B-B14F-4D97-AF65-F5344CB8AC3E}">
        <p14:creationId xmlns:p14="http://schemas.microsoft.com/office/powerpoint/2010/main" val="29831299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ChangeArrowheads="1"/>
          </p:cNvSpPr>
          <p:nvPr/>
        </p:nvSpPr>
        <p:spPr bwMode="auto">
          <a:xfrm>
            <a:off x="4197349" y="1362934"/>
            <a:ext cx="1662113" cy="360363"/>
          </a:xfrm>
          <a:prstGeom prst="rect">
            <a:avLst/>
          </a:prstGeom>
          <a:noFill/>
          <a:ln w="2857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fontAlgn="auto">
              <a:spcBef>
                <a:spcPts val="0"/>
              </a:spcBef>
              <a:spcAft>
                <a:spcPts val="0"/>
              </a:spcAft>
              <a:defRPr/>
            </a:pPr>
            <a:r>
              <a:rPr lang="ja-JP" altLang="en-US" sz="1600" dirty="0" smtClean="0"/>
              <a:t>事業者（○○法人）</a:t>
            </a:r>
            <a:endParaRPr lang="ja-JP" altLang="en-US" sz="1600" dirty="0"/>
          </a:p>
        </p:txBody>
      </p:sp>
      <p:sp>
        <p:nvSpPr>
          <p:cNvPr id="13316" name="Rectangle 4"/>
          <p:cNvSpPr>
            <a:spLocks noChangeArrowheads="1"/>
          </p:cNvSpPr>
          <p:nvPr/>
        </p:nvSpPr>
        <p:spPr bwMode="auto">
          <a:xfrm>
            <a:off x="1259632" y="2674938"/>
            <a:ext cx="2111475" cy="1655762"/>
          </a:xfrm>
          <a:prstGeom prst="rect">
            <a:avLst/>
          </a:prstGeom>
          <a:solidFill>
            <a:schemeClr val="accent6">
              <a:lumMod val="20000"/>
              <a:lumOff val="80000"/>
            </a:schemeClr>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fontAlgn="auto">
              <a:spcBef>
                <a:spcPts val="0"/>
              </a:spcBef>
              <a:spcAft>
                <a:spcPts val="0"/>
              </a:spcAft>
              <a:defRPr/>
            </a:pPr>
            <a:endParaRPr lang="ja-JP" altLang="en-US">
              <a:latin typeface="+mn-lt"/>
              <a:ea typeface="+mn-ea"/>
            </a:endParaRPr>
          </a:p>
        </p:txBody>
      </p:sp>
      <p:sp>
        <p:nvSpPr>
          <p:cNvPr id="13317" name="Rectangle 5"/>
          <p:cNvSpPr>
            <a:spLocks noChangeArrowheads="1"/>
          </p:cNvSpPr>
          <p:nvPr/>
        </p:nvSpPr>
        <p:spPr bwMode="auto">
          <a:xfrm>
            <a:off x="4888363" y="2636838"/>
            <a:ext cx="2845938" cy="1655762"/>
          </a:xfrm>
          <a:prstGeom prst="rect">
            <a:avLst/>
          </a:prstGeom>
          <a:solidFill>
            <a:schemeClr val="accent5">
              <a:lumMod val="20000"/>
              <a:lumOff val="80000"/>
            </a:schemeClr>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fontAlgn="auto">
              <a:spcBef>
                <a:spcPts val="0"/>
              </a:spcBef>
              <a:spcAft>
                <a:spcPts val="0"/>
              </a:spcAft>
              <a:defRPr/>
            </a:pPr>
            <a:endParaRPr lang="ja-JP" altLang="en-US">
              <a:latin typeface="+mn-lt"/>
              <a:ea typeface="+mn-ea"/>
            </a:endParaRPr>
          </a:p>
        </p:txBody>
      </p:sp>
      <p:sp>
        <p:nvSpPr>
          <p:cNvPr id="13318" name="AutoShape 6"/>
          <p:cNvSpPr>
            <a:spLocks noChangeArrowheads="1"/>
          </p:cNvSpPr>
          <p:nvPr/>
        </p:nvSpPr>
        <p:spPr bwMode="auto">
          <a:xfrm rot="10800000">
            <a:off x="4251325" y="4797151"/>
            <a:ext cx="1225550" cy="43366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chemeClr val="accent2"/>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fontAlgn="auto">
              <a:spcBef>
                <a:spcPts val="0"/>
              </a:spcBef>
              <a:spcAft>
                <a:spcPts val="0"/>
              </a:spcAft>
              <a:defRPr/>
            </a:pPr>
            <a:endParaRPr lang="ja-JP" altLang="en-US">
              <a:latin typeface="+mn-lt"/>
              <a:ea typeface="+mn-ea"/>
            </a:endParaRPr>
          </a:p>
        </p:txBody>
      </p:sp>
      <p:sp>
        <p:nvSpPr>
          <p:cNvPr id="13319" name="Rectangle 7"/>
          <p:cNvSpPr>
            <a:spLocks noChangeArrowheads="1"/>
          </p:cNvSpPr>
          <p:nvPr/>
        </p:nvSpPr>
        <p:spPr bwMode="auto">
          <a:xfrm>
            <a:off x="4251325" y="5229225"/>
            <a:ext cx="1225550" cy="647700"/>
          </a:xfrm>
          <a:prstGeom prst="rect">
            <a:avLst/>
          </a:prstGeom>
          <a:solidFill>
            <a:schemeClr val="accent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fontAlgn="auto">
              <a:spcBef>
                <a:spcPts val="0"/>
              </a:spcBef>
              <a:spcAft>
                <a:spcPts val="0"/>
              </a:spcAft>
              <a:defRPr/>
            </a:pPr>
            <a:endParaRPr lang="ja-JP" altLang="en-US">
              <a:latin typeface="+mn-lt"/>
              <a:ea typeface="+mn-ea"/>
            </a:endParaRPr>
          </a:p>
        </p:txBody>
      </p:sp>
      <p:sp>
        <p:nvSpPr>
          <p:cNvPr id="11275" name="Text Box 9"/>
          <p:cNvSpPr txBox="1">
            <a:spLocks noChangeArrowheads="1"/>
          </p:cNvSpPr>
          <p:nvPr/>
        </p:nvSpPr>
        <p:spPr bwMode="auto">
          <a:xfrm>
            <a:off x="5084763" y="908050"/>
            <a:ext cx="23749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en-US" altLang="ja-JP" sz="2000"/>
              <a:t> </a:t>
            </a:r>
            <a:endParaRPr lang="en-US" altLang="ja-JP" sz="1600"/>
          </a:p>
        </p:txBody>
      </p:sp>
      <p:sp>
        <p:nvSpPr>
          <p:cNvPr id="11276" name="Text Box 10"/>
          <p:cNvSpPr txBox="1">
            <a:spLocks noChangeArrowheads="1"/>
          </p:cNvSpPr>
          <p:nvPr/>
        </p:nvSpPr>
        <p:spPr bwMode="auto">
          <a:xfrm>
            <a:off x="1353423" y="2924175"/>
            <a:ext cx="2016125"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400" dirty="0" smtClean="0"/>
              <a:t>　訪 </a:t>
            </a:r>
            <a:r>
              <a:rPr lang="ja-JP" altLang="en-US" sz="2400" dirty="0"/>
              <a:t>問 看 護</a:t>
            </a:r>
          </a:p>
          <a:p>
            <a:pPr eaLnBrk="1" hangingPunct="1">
              <a:spcBef>
                <a:spcPct val="50000"/>
              </a:spcBef>
              <a:buFontTx/>
              <a:buNone/>
            </a:pPr>
            <a:r>
              <a:rPr lang="ja-JP" altLang="en-US" sz="2200" dirty="0" smtClean="0"/>
              <a:t>　ステーション</a:t>
            </a:r>
            <a:endParaRPr lang="ja-JP" altLang="en-US" sz="2200" dirty="0"/>
          </a:p>
        </p:txBody>
      </p:sp>
      <p:sp>
        <p:nvSpPr>
          <p:cNvPr id="11277" name="Text Box 11"/>
          <p:cNvSpPr txBox="1">
            <a:spLocks noChangeArrowheads="1"/>
          </p:cNvSpPr>
          <p:nvPr/>
        </p:nvSpPr>
        <p:spPr bwMode="auto">
          <a:xfrm>
            <a:off x="4139952" y="5445920"/>
            <a:ext cx="136867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000" dirty="0" smtClean="0">
                <a:solidFill>
                  <a:schemeClr val="bg1"/>
                </a:solidFill>
              </a:rPr>
              <a:t>　</a:t>
            </a:r>
            <a:r>
              <a:rPr lang="ja-JP" altLang="en-US" sz="2400" b="1" dirty="0" smtClean="0">
                <a:solidFill>
                  <a:schemeClr val="bg1"/>
                </a:solidFill>
              </a:rPr>
              <a:t>利用者</a:t>
            </a:r>
            <a:endParaRPr lang="ja-JP" altLang="en-US" sz="2400" b="1" dirty="0">
              <a:solidFill>
                <a:schemeClr val="bg1"/>
              </a:solidFill>
            </a:endParaRPr>
          </a:p>
        </p:txBody>
      </p:sp>
      <p:sp>
        <p:nvSpPr>
          <p:cNvPr id="11278" name="Text Box 12"/>
          <p:cNvSpPr txBox="1">
            <a:spLocks noChangeArrowheads="1"/>
          </p:cNvSpPr>
          <p:nvPr/>
        </p:nvSpPr>
        <p:spPr bwMode="auto">
          <a:xfrm>
            <a:off x="395537" y="1476382"/>
            <a:ext cx="1344444" cy="400050"/>
          </a:xfrm>
          <a:prstGeom prst="rect">
            <a:avLst/>
          </a:prstGeom>
          <a:solidFill>
            <a:schemeClr val="accent3">
              <a:lumMod val="20000"/>
              <a:lumOff val="80000"/>
            </a:schemeClr>
          </a:solidFill>
          <a:ln w="38100">
            <a:solidFill>
              <a:schemeClr val="accent1"/>
            </a:solidFill>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000" dirty="0" smtClean="0"/>
              <a:t>　主治医</a:t>
            </a:r>
            <a:endParaRPr lang="ja-JP" altLang="en-US" sz="2000" dirty="0"/>
          </a:p>
        </p:txBody>
      </p:sp>
      <p:sp>
        <p:nvSpPr>
          <p:cNvPr id="11279" name="Line 13"/>
          <p:cNvSpPr>
            <a:spLocks noChangeShapeType="1"/>
          </p:cNvSpPr>
          <p:nvPr/>
        </p:nvSpPr>
        <p:spPr bwMode="auto">
          <a:xfrm>
            <a:off x="3075729" y="1905556"/>
            <a:ext cx="3745760" cy="10557"/>
          </a:xfrm>
          <a:prstGeom prst="line">
            <a:avLst/>
          </a:prstGeom>
          <a:noFill/>
          <a:ln w="57150">
            <a:solidFill>
              <a:srgbClr val="00206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80" name="Line 14"/>
          <p:cNvSpPr>
            <a:spLocks noChangeShapeType="1"/>
          </p:cNvSpPr>
          <p:nvPr/>
        </p:nvSpPr>
        <p:spPr bwMode="auto">
          <a:xfrm>
            <a:off x="3075728" y="1932448"/>
            <a:ext cx="0" cy="720725"/>
          </a:xfrm>
          <a:prstGeom prst="line">
            <a:avLst/>
          </a:prstGeom>
          <a:noFill/>
          <a:ln w="57150">
            <a:solidFill>
              <a:srgbClr val="00206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3327" name="Line 15"/>
          <p:cNvSpPr>
            <a:spLocks noChangeShapeType="1"/>
          </p:cNvSpPr>
          <p:nvPr/>
        </p:nvSpPr>
        <p:spPr bwMode="auto">
          <a:xfrm>
            <a:off x="6813550" y="1916113"/>
            <a:ext cx="0" cy="720725"/>
          </a:xfrm>
          <a:prstGeom prst="line">
            <a:avLst/>
          </a:prstGeom>
          <a:ln w="57150">
            <a:solidFill>
              <a:srgbClr val="002060"/>
            </a:solidFill>
            <a:headEnd/>
            <a:tailEnd/>
          </a:ln>
        </p:spPr>
        <p:style>
          <a:lnRef idx="1">
            <a:schemeClr val="dk1"/>
          </a:lnRef>
          <a:fillRef idx="0">
            <a:schemeClr val="dk1"/>
          </a:fillRef>
          <a:effectRef idx="0">
            <a:schemeClr val="dk1"/>
          </a:effectRef>
          <a:fontRef idx="minor">
            <a:schemeClr val="tx1"/>
          </a:fontRef>
        </p:style>
        <p:txBody>
          <a:bodyPr/>
          <a:lstStyle/>
          <a:p>
            <a:pPr fontAlgn="auto">
              <a:spcBef>
                <a:spcPts val="0"/>
              </a:spcBef>
              <a:spcAft>
                <a:spcPts val="0"/>
              </a:spcAft>
              <a:defRPr/>
            </a:pPr>
            <a:endParaRPr lang="ja-JP" altLang="en-US"/>
          </a:p>
        </p:txBody>
      </p:sp>
      <p:sp>
        <p:nvSpPr>
          <p:cNvPr id="11282" name="Line 16"/>
          <p:cNvSpPr>
            <a:spLocks noChangeShapeType="1"/>
          </p:cNvSpPr>
          <p:nvPr/>
        </p:nvSpPr>
        <p:spPr bwMode="auto">
          <a:xfrm>
            <a:off x="5056981" y="1745668"/>
            <a:ext cx="0" cy="142875"/>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83" name="Line 17"/>
          <p:cNvSpPr>
            <a:spLocks noChangeShapeType="1"/>
          </p:cNvSpPr>
          <p:nvPr/>
        </p:nvSpPr>
        <p:spPr bwMode="auto">
          <a:xfrm>
            <a:off x="763513" y="5434568"/>
            <a:ext cx="3487811" cy="11351"/>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ja-JP" altLang="en-US"/>
          </a:p>
        </p:txBody>
      </p:sp>
      <p:sp>
        <p:nvSpPr>
          <p:cNvPr id="11284" name="Line 18"/>
          <p:cNvSpPr>
            <a:spLocks noChangeShapeType="1"/>
          </p:cNvSpPr>
          <p:nvPr/>
        </p:nvSpPr>
        <p:spPr bwMode="auto">
          <a:xfrm flipH="1" flipV="1">
            <a:off x="755576" y="1905556"/>
            <a:ext cx="7937" cy="3529012"/>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1285" name="Line 19"/>
          <p:cNvSpPr>
            <a:spLocks noChangeShapeType="1"/>
          </p:cNvSpPr>
          <p:nvPr/>
        </p:nvSpPr>
        <p:spPr bwMode="auto">
          <a:xfrm>
            <a:off x="2716312" y="4330700"/>
            <a:ext cx="1470135" cy="860854"/>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ja-JP" altLang="en-US"/>
          </a:p>
        </p:txBody>
      </p:sp>
      <p:sp>
        <p:nvSpPr>
          <p:cNvPr id="13332" name="AutoShape 20"/>
          <p:cNvSpPr>
            <a:spLocks noChangeArrowheads="1"/>
          </p:cNvSpPr>
          <p:nvPr/>
        </p:nvSpPr>
        <p:spPr bwMode="auto">
          <a:xfrm>
            <a:off x="3391540" y="3104357"/>
            <a:ext cx="1496823" cy="360362"/>
          </a:xfrm>
          <a:prstGeom prst="leftRightArrow">
            <a:avLst>
              <a:gd name="adj1" fmla="val 50000"/>
              <a:gd name="adj2" fmla="val 94449"/>
            </a:avLst>
          </a:prstGeom>
          <a:solidFill>
            <a:schemeClr val="accent5">
              <a:lumMod val="20000"/>
              <a:lumOff val="80000"/>
            </a:schemeClr>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fontAlgn="auto">
              <a:spcBef>
                <a:spcPts val="0"/>
              </a:spcBef>
              <a:spcAft>
                <a:spcPts val="0"/>
              </a:spcAft>
              <a:defRPr/>
            </a:pPr>
            <a:endParaRPr lang="ja-JP" altLang="en-US">
              <a:latin typeface="+mn-lt"/>
              <a:ea typeface="+mn-ea"/>
            </a:endParaRPr>
          </a:p>
        </p:txBody>
      </p:sp>
      <p:sp>
        <p:nvSpPr>
          <p:cNvPr id="11288" name="Text Box 22"/>
          <p:cNvSpPr txBox="1">
            <a:spLocks noChangeArrowheads="1"/>
          </p:cNvSpPr>
          <p:nvPr/>
        </p:nvSpPr>
        <p:spPr bwMode="auto">
          <a:xfrm>
            <a:off x="1979712" y="4556125"/>
            <a:ext cx="1473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000" dirty="0">
                <a:solidFill>
                  <a:schemeClr val="tx2"/>
                </a:solidFill>
              </a:rPr>
              <a:t>訪問看護</a:t>
            </a:r>
          </a:p>
        </p:txBody>
      </p:sp>
      <p:sp>
        <p:nvSpPr>
          <p:cNvPr id="11289" name="Text Box 23"/>
          <p:cNvSpPr txBox="1">
            <a:spLocks noChangeArrowheads="1"/>
          </p:cNvSpPr>
          <p:nvPr/>
        </p:nvSpPr>
        <p:spPr bwMode="auto">
          <a:xfrm>
            <a:off x="1563688" y="5445125"/>
            <a:ext cx="13684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000">
                <a:solidFill>
                  <a:schemeClr val="tx2"/>
                </a:solidFill>
              </a:rPr>
              <a:t>訪問診療</a:t>
            </a:r>
          </a:p>
        </p:txBody>
      </p:sp>
      <p:sp>
        <p:nvSpPr>
          <p:cNvPr id="11290" name="Text Box 24"/>
          <p:cNvSpPr txBox="1">
            <a:spLocks noChangeArrowheads="1"/>
          </p:cNvSpPr>
          <p:nvPr/>
        </p:nvSpPr>
        <p:spPr bwMode="auto">
          <a:xfrm>
            <a:off x="1471612" y="1936240"/>
            <a:ext cx="168751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1800" dirty="0">
                <a:solidFill>
                  <a:schemeClr val="tx2"/>
                </a:solidFill>
              </a:rPr>
              <a:t>指示書</a:t>
            </a:r>
            <a:r>
              <a:rPr lang="ja-JP" altLang="en-US" sz="1800" dirty="0" smtClean="0">
                <a:solidFill>
                  <a:schemeClr val="tx2"/>
                </a:solidFill>
              </a:rPr>
              <a:t>・連携</a:t>
            </a:r>
            <a:endParaRPr lang="ja-JP" altLang="en-US" sz="2000" dirty="0">
              <a:solidFill>
                <a:schemeClr val="tx2"/>
              </a:solidFill>
            </a:endParaRPr>
          </a:p>
        </p:txBody>
      </p:sp>
      <p:sp>
        <p:nvSpPr>
          <p:cNvPr id="11291" name="Text Box 25"/>
          <p:cNvSpPr txBox="1">
            <a:spLocks noChangeArrowheads="1"/>
          </p:cNvSpPr>
          <p:nvPr/>
        </p:nvSpPr>
        <p:spPr bwMode="auto">
          <a:xfrm>
            <a:off x="3512067" y="2660644"/>
            <a:ext cx="133298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000" dirty="0">
                <a:solidFill>
                  <a:schemeClr val="tx2"/>
                </a:solidFill>
              </a:rPr>
              <a:t>連携・協働</a:t>
            </a:r>
          </a:p>
        </p:txBody>
      </p:sp>
      <p:sp>
        <p:nvSpPr>
          <p:cNvPr id="11293" name="Line 27"/>
          <p:cNvSpPr>
            <a:spLocks noChangeShapeType="1"/>
          </p:cNvSpPr>
          <p:nvPr/>
        </p:nvSpPr>
        <p:spPr bwMode="auto">
          <a:xfrm flipV="1">
            <a:off x="5508625" y="4292600"/>
            <a:ext cx="1223963" cy="1223963"/>
          </a:xfrm>
          <a:prstGeom prst="line">
            <a:avLst/>
          </a:prstGeom>
          <a:noFill/>
          <a:ln w="57150">
            <a:solidFill>
              <a:srgbClr val="C00000"/>
            </a:solidFill>
            <a:round/>
            <a:headEnd/>
            <a:tailEnd type="triangle" w="lg" len="lg"/>
          </a:ln>
          <a:extLst>
            <a:ext uri="{909E8E84-426E-40DD-AFC4-6F175D3DCCD1}">
              <a14:hiddenFill xmlns:a14="http://schemas.microsoft.com/office/drawing/2010/main">
                <a:noFill/>
              </a14:hiddenFill>
            </a:ext>
          </a:extLst>
        </p:spPr>
        <p:txBody>
          <a:bodyPr/>
          <a:lstStyle/>
          <a:p>
            <a:endParaRPr lang="ja-JP" altLang="en-US"/>
          </a:p>
        </p:txBody>
      </p:sp>
      <p:sp>
        <p:nvSpPr>
          <p:cNvPr id="11294" name="Rectangle 28"/>
          <p:cNvSpPr>
            <a:spLocks noChangeArrowheads="1"/>
          </p:cNvSpPr>
          <p:nvPr/>
        </p:nvSpPr>
        <p:spPr bwMode="auto">
          <a:xfrm>
            <a:off x="4700588" y="5373688"/>
            <a:ext cx="144462" cy="14446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p>
        </p:txBody>
      </p:sp>
      <p:sp>
        <p:nvSpPr>
          <p:cNvPr id="11295" name="Rectangle 29"/>
          <p:cNvSpPr>
            <a:spLocks noChangeArrowheads="1"/>
          </p:cNvSpPr>
          <p:nvPr/>
        </p:nvSpPr>
        <p:spPr bwMode="auto">
          <a:xfrm>
            <a:off x="4956175" y="5373688"/>
            <a:ext cx="144463" cy="14446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p>
        </p:txBody>
      </p:sp>
      <p:sp>
        <p:nvSpPr>
          <p:cNvPr id="11296" name="Rectangle 30"/>
          <p:cNvSpPr>
            <a:spLocks noChangeArrowheads="1"/>
          </p:cNvSpPr>
          <p:nvPr/>
        </p:nvSpPr>
        <p:spPr bwMode="auto">
          <a:xfrm>
            <a:off x="5213350" y="5373688"/>
            <a:ext cx="144463" cy="14446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p>
        </p:txBody>
      </p:sp>
      <p:sp>
        <p:nvSpPr>
          <p:cNvPr id="11305" name="Text Box 38"/>
          <p:cNvSpPr txBox="1">
            <a:spLocks noChangeArrowheads="1"/>
          </p:cNvSpPr>
          <p:nvPr/>
        </p:nvSpPr>
        <p:spPr bwMode="auto">
          <a:xfrm>
            <a:off x="4962016" y="2655103"/>
            <a:ext cx="277228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smtClean="0"/>
              <a:t>■</a:t>
            </a:r>
            <a:r>
              <a:rPr lang="ja-JP" altLang="en-US" sz="2400" u="sng" dirty="0" smtClean="0"/>
              <a:t>療養通所</a:t>
            </a:r>
            <a:r>
              <a:rPr lang="ja-JP" altLang="en-US" sz="2400" u="sng" dirty="0"/>
              <a:t>介護</a:t>
            </a:r>
          </a:p>
          <a:p>
            <a:pPr eaLnBrk="1" hangingPunct="1">
              <a:spcBef>
                <a:spcPct val="0"/>
              </a:spcBef>
              <a:buFontTx/>
              <a:buNone/>
            </a:pPr>
            <a:r>
              <a:rPr lang="ja-JP" altLang="en-US" sz="2000" dirty="0" smtClean="0">
                <a:solidFill>
                  <a:srgbClr val="0000FF"/>
                </a:solidFill>
              </a:rPr>
              <a:t>　定員９名</a:t>
            </a:r>
            <a:endParaRPr lang="en-US" altLang="ja-JP" sz="2000" dirty="0">
              <a:solidFill>
                <a:srgbClr val="0000FF"/>
              </a:solidFill>
            </a:endParaRPr>
          </a:p>
          <a:p>
            <a:pPr eaLnBrk="1" hangingPunct="1">
              <a:spcBef>
                <a:spcPct val="0"/>
              </a:spcBef>
              <a:buFontTx/>
              <a:buNone/>
            </a:pPr>
            <a:r>
              <a:rPr lang="ja-JP" altLang="en-US" sz="1600" dirty="0" smtClean="0">
                <a:solidFill>
                  <a:srgbClr val="C00000"/>
                </a:solidFill>
              </a:rPr>
              <a:t>■</a:t>
            </a:r>
            <a:r>
              <a:rPr lang="ja-JP" altLang="en-US" sz="2000" b="1" u="sng" dirty="0" smtClean="0">
                <a:solidFill>
                  <a:srgbClr val="C00000"/>
                </a:solidFill>
              </a:rPr>
              <a:t>児童発達支援事業等</a:t>
            </a:r>
            <a:r>
              <a:rPr lang="ja-JP" altLang="en-US" sz="2000" dirty="0" smtClean="0">
                <a:solidFill>
                  <a:srgbClr val="0000FF"/>
                </a:solidFill>
              </a:rPr>
              <a:t>（児童</a:t>
            </a:r>
            <a:r>
              <a:rPr lang="ja-JP" altLang="en-US" sz="2000" dirty="0">
                <a:solidFill>
                  <a:srgbClr val="0000FF"/>
                </a:solidFill>
              </a:rPr>
              <a:t>等：</a:t>
            </a:r>
            <a:r>
              <a:rPr lang="en-US" altLang="ja-JP" sz="2000" dirty="0">
                <a:solidFill>
                  <a:srgbClr val="0000FF"/>
                </a:solidFill>
              </a:rPr>
              <a:t>5</a:t>
            </a:r>
            <a:r>
              <a:rPr lang="ja-JP" altLang="en-US" sz="2000" dirty="0">
                <a:solidFill>
                  <a:srgbClr val="0000FF"/>
                </a:solidFill>
              </a:rPr>
              <a:t>名）</a:t>
            </a:r>
          </a:p>
        </p:txBody>
      </p:sp>
      <p:sp>
        <p:nvSpPr>
          <p:cNvPr id="11306" name="Text Box 40"/>
          <p:cNvSpPr txBox="1">
            <a:spLocks noChangeArrowheads="1"/>
          </p:cNvSpPr>
          <p:nvPr/>
        </p:nvSpPr>
        <p:spPr bwMode="auto">
          <a:xfrm>
            <a:off x="299693" y="184177"/>
            <a:ext cx="8520779" cy="523220"/>
          </a:xfrm>
          <a:prstGeom prst="rect">
            <a:avLst/>
          </a:prstGeom>
          <a:solidFill>
            <a:schemeClr val="accent6">
              <a:lumMod val="20000"/>
              <a:lumOff val="80000"/>
            </a:schemeClr>
          </a:solidFill>
          <a:ln>
            <a:noFill/>
          </a:ln>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800" dirty="0">
                <a:solidFill>
                  <a:schemeClr val="tx2"/>
                </a:solidFill>
              </a:rPr>
              <a:t>　</a:t>
            </a:r>
            <a:r>
              <a:rPr lang="ja-JP" altLang="en-US" sz="2800" dirty="0" smtClean="0">
                <a:solidFill>
                  <a:schemeClr val="tx2"/>
                </a:solidFill>
              </a:rPr>
              <a:t>　　療養通所介護と児童</a:t>
            </a:r>
            <a:r>
              <a:rPr lang="ja-JP" altLang="en-US" sz="2800" dirty="0">
                <a:solidFill>
                  <a:schemeClr val="tx2"/>
                </a:solidFill>
              </a:rPr>
              <a:t>発達</a:t>
            </a:r>
            <a:r>
              <a:rPr lang="ja-JP" altLang="en-US" sz="2800" dirty="0" smtClean="0">
                <a:solidFill>
                  <a:schemeClr val="tx2"/>
                </a:solidFill>
              </a:rPr>
              <a:t>支援事業等の</a:t>
            </a:r>
            <a:r>
              <a:rPr lang="ja-JP" altLang="en-US" sz="2800" dirty="0">
                <a:solidFill>
                  <a:schemeClr val="tx2"/>
                </a:solidFill>
              </a:rPr>
              <a:t>しくみ</a:t>
            </a:r>
          </a:p>
        </p:txBody>
      </p:sp>
      <p:sp>
        <p:nvSpPr>
          <p:cNvPr id="11307" name="Text Box 41"/>
          <p:cNvSpPr txBox="1">
            <a:spLocks noChangeArrowheads="1"/>
          </p:cNvSpPr>
          <p:nvPr/>
        </p:nvSpPr>
        <p:spPr bwMode="auto">
          <a:xfrm>
            <a:off x="299693" y="6132103"/>
            <a:ext cx="813628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200" dirty="0" smtClean="0">
                <a:solidFill>
                  <a:schemeClr val="tx2"/>
                </a:solidFill>
              </a:rPr>
              <a:t>　訪問</a:t>
            </a:r>
            <a:r>
              <a:rPr lang="ja-JP" altLang="en-US" sz="2200" dirty="0">
                <a:solidFill>
                  <a:schemeClr val="tx2"/>
                </a:solidFill>
              </a:rPr>
              <a:t>看護と療養通所</a:t>
            </a:r>
            <a:r>
              <a:rPr lang="ja-JP" altLang="en-US" sz="2200" dirty="0" smtClean="0">
                <a:solidFill>
                  <a:schemeClr val="tx2"/>
                </a:solidFill>
              </a:rPr>
              <a:t>介護・児童発達支援事業等を</a:t>
            </a:r>
            <a:r>
              <a:rPr lang="ja-JP" altLang="en-US" sz="2200" dirty="0">
                <a:solidFill>
                  <a:schemeClr val="tx2"/>
                </a:solidFill>
              </a:rPr>
              <a:t>一体的に運営</a:t>
            </a:r>
          </a:p>
        </p:txBody>
      </p:sp>
      <p:sp>
        <p:nvSpPr>
          <p:cNvPr id="11308" name="Oval 42"/>
          <p:cNvSpPr>
            <a:spLocks noChangeArrowheads="1"/>
          </p:cNvSpPr>
          <p:nvPr/>
        </p:nvSpPr>
        <p:spPr bwMode="auto">
          <a:xfrm>
            <a:off x="5508625" y="4616450"/>
            <a:ext cx="1089025" cy="576262"/>
          </a:xfrm>
          <a:prstGeom prst="ellipse">
            <a:avLst/>
          </a:prstGeom>
          <a:solidFill>
            <a:schemeClr val="bg1"/>
          </a:solidFill>
          <a:ln w="28575">
            <a:solidFill>
              <a:srgbClr val="C00000"/>
            </a:solidFill>
            <a:round/>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p>
        </p:txBody>
      </p:sp>
      <p:sp>
        <p:nvSpPr>
          <p:cNvPr id="11309" name="Text Box 43"/>
          <p:cNvSpPr txBox="1">
            <a:spLocks noChangeArrowheads="1"/>
          </p:cNvSpPr>
          <p:nvPr/>
        </p:nvSpPr>
        <p:spPr bwMode="auto">
          <a:xfrm>
            <a:off x="5607843" y="4645025"/>
            <a:ext cx="10255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50000"/>
              </a:spcBef>
              <a:buFontTx/>
              <a:buNone/>
            </a:pPr>
            <a:r>
              <a:rPr lang="ja-JP" altLang="en-US" sz="2800" dirty="0">
                <a:solidFill>
                  <a:srgbClr val="0000CC"/>
                </a:solidFill>
              </a:rPr>
              <a:t>通所</a:t>
            </a:r>
          </a:p>
        </p:txBody>
      </p:sp>
      <p:sp>
        <p:nvSpPr>
          <p:cNvPr id="13356" name="Text Box 44"/>
          <p:cNvSpPr txBox="1">
            <a:spLocks noChangeArrowheads="1"/>
          </p:cNvSpPr>
          <p:nvPr/>
        </p:nvSpPr>
        <p:spPr bwMode="auto">
          <a:xfrm>
            <a:off x="7859713" y="981075"/>
            <a:ext cx="554037" cy="2879725"/>
          </a:xfrm>
          <a:prstGeom prst="rect">
            <a:avLst/>
          </a:prstGeom>
          <a:ln>
            <a:headEnd/>
            <a:tailEnd/>
          </a:ln>
        </p:spPr>
        <p:style>
          <a:lnRef idx="2">
            <a:schemeClr val="dk1"/>
          </a:lnRef>
          <a:fillRef idx="1">
            <a:schemeClr val="lt1"/>
          </a:fillRef>
          <a:effectRef idx="0">
            <a:schemeClr val="dk1"/>
          </a:effectRef>
          <a:fontRef idx="minor">
            <a:schemeClr val="dk1"/>
          </a:fontRef>
        </p:style>
        <p:txBody>
          <a:bodyPr vert="eaVert">
            <a:spAutoFit/>
          </a:bodyPr>
          <a:lstStyle/>
          <a:p>
            <a:pPr fontAlgn="auto">
              <a:spcBef>
                <a:spcPct val="50000"/>
              </a:spcBef>
              <a:spcAft>
                <a:spcPts val="0"/>
              </a:spcAft>
              <a:defRPr/>
            </a:pPr>
            <a:r>
              <a:rPr lang="ja-JP" altLang="en-US" sz="2400" dirty="0">
                <a:solidFill>
                  <a:schemeClr val="tx2"/>
                </a:solidFill>
              </a:rPr>
              <a:t>緊急時対応医療機関</a:t>
            </a:r>
          </a:p>
        </p:txBody>
      </p:sp>
      <p:sp>
        <p:nvSpPr>
          <p:cNvPr id="13357" name="Text Box 45"/>
          <p:cNvSpPr txBox="1">
            <a:spLocks noChangeArrowheads="1"/>
          </p:cNvSpPr>
          <p:nvPr/>
        </p:nvSpPr>
        <p:spPr bwMode="auto">
          <a:xfrm>
            <a:off x="8435975" y="1889083"/>
            <a:ext cx="554038" cy="4175125"/>
          </a:xfrm>
          <a:prstGeom prst="rect">
            <a:avLst/>
          </a:prstGeom>
          <a:ln>
            <a:headEnd/>
            <a:tailEnd/>
          </a:ln>
        </p:spPr>
        <p:style>
          <a:lnRef idx="2">
            <a:schemeClr val="dk1"/>
          </a:lnRef>
          <a:fillRef idx="1">
            <a:schemeClr val="lt1"/>
          </a:fillRef>
          <a:effectRef idx="0">
            <a:schemeClr val="dk1"/>
          </a:effectRef>
          <a:fontRef idx="minor">
            <a:schemeClr val="dk1"/>
          </a:fontRef>
        </p:style>
        <p:txBody>
          <a:bodyPr vert="eaVert">
            <a:spAutoFit/>
          </a:bodyPr>
          <a:lstStyle/>
          <a:p>
            <a:pPr fontAlgn="auto">
              <a:spcBef>
                <a:spcPct val="50000"/>
              </a:spcBef>
              <a:spcAft>
                <a:spcPts val="0"/>
              </a:spcAft>
              <a:defRPr/>
            </a:pPr>
            <a:r>
              <a:rPr lang="ja-JP" altLang="en-US" sz="2400" dirty="0">
                <a:solidFill>
                  <a:schemeClr val="tx2"/>
                </a:solidFill>
              </a:rPr>
              <a:t>安全・サービス提供管理委員会</a:t>
            </a:r>
          </a:p>
        </p:txBody>
      </p:sp>
      <p:sp>
        <p:nvSpPr>
          <p:cNvPr id="11313" name="Line 47"/>
          <p:cNvSpPr>
            <a:spLocks noChangeShapeType="1"/>
          </p:cNvSpPr>
          <p:nvPr/>
        </p:nvSpPr>
        <p:spPr bwMode="auto">
          <a:xfrm>
            <a:off x="7032856" y="2924175"/>
            <a:ext cx="826857"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 name="テキスト ボックス 5"/>
          <p:cNvSpPr txBox="1"/>
          <p:nvPr/>
        </p:nvSpPr>
        <p:spPr>
          <a:xfrm>
            <a:off x="7032856" y="4437063"/>
            <a:ext cx="1107996" cy="461665"/>
          </a:xfrm>
          <a:prstGeom prst="rect">
            <a:avLst/>
          </a:prstGeom>
          <a:solidFill>
            <a:schemeClr val="accent3">
              <a:lumMod val="20000"/>
              <a:lumOff val="80000"/>
            </a:schemeClr>
          </a:solidFill>
          <a:ln w="38100">
            <a:solidFill>
              <a:srgbClr val="C00000"/>
            </a:solidFill>
          </a:ln>
        </p:spPr>
        <p:txBody>
          <a:bodyPr wrap="none" rtlCol="0">
            <a:spAutoFit/>
          </a:bodyPr>
          <a:lstStyle/>
          <a:p>
            <a:r>
              <a:rPr kumimoji="1" lang="ja-JP" altLang="en-US" sz="2400" dirty="0" smtClean="0">
                <a:solidFill>
                  <a:srgbClr val="C00000"/>
                </a:solidFill>
              </a:rPr>
              <a:t>嘱託医</a:t>
            </a:r>
            <a:endParaRPr kumimoji="1" lang="ja-JP" altLang="en-US" sz="2400" dirty="0">
              <a:solidFill>
                <a:srgbClr val="C00000"/>
              </a:solidFill>
            </a:endParaRPr>
          </a:p>
        </p:txBody>
      </p:sp>
      <p:cxnSp>
        <p:nvCxnSpPr>
          <p:cNvPr id="8" name="直線コネクタ 7"/>
          <p:cNvCxnSpPr/>
          <p:nvPr/>
        </p:nvCxnSpPr>
        <p:spPr>
          <a:xfrm>
            <a:off x="7459663" y="3670062"/>
            <a:ext cx="0" cy="767001"/>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52" name="Line 19"/>
          <p:cNvSpPr>
            <a:spLocks noChangeShapeType="1"/>
          </p:cNvSpPr>
          <p:nvPr/>
        </p:nvSpPr>
        <p:spPr bwMode="auto">
          <a:xfrm>
            <a:off x="1127999" y="1905556"/>
            <a:ext cx="851713" cy="769382"/>
          </a:xfrm>
          <a:prstGeom prst="line">
            <a:avLst/>
          </a:prstGeom>
          <a:noFill/>
          <a:ln w="57150">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ja-JP" altLang="en-US"/>
          </a:p>
        </p:txBody>
      </p:sp>
      <p:sp>
        <p:nvSpPr>
          <p:cNvPr id="54" name="Text Box 29"/>
          <p:cNvSpPr txBox="1">
            <a:spLocks noChangeArrowheads="1"/>
          </p:cNvSpPr>
          <p:nvPr/>
        </p:nvSpPr>
        <p:spPr bwMode="auto">
          <a:xfrm>
            <a:off x="5607843" y="5569165"/>
            <a:ext cx="2708573" cy="307760"/>
          </a:xfrm>
          <a:prstGeom prst="rect">
            <a:avLst/>
          </a:prstGeom>
          <a:solidFill>
            <a:srgbClr val="FDE2CB"/>
          </a:solidFill>
          <a:ln w="38100">
            <a:solidFill>
              <a:schemeClr val="accent2"/>
            </a:solidFill>
            <a:miter lim="800000"/>
            <a:headEnd/>
            <a:tailEnd/>
          </a:ln>
        </p:spPr>
        <p:txBody>
          <a:bodyPr wrap="square" lIns="91424" tIns="45712" rIns="91424" bIns="45712">
            <a:spAutoFit/>
          </a:bodyPr>
          <a:lstStyle/>
          <a:p>
            <a:r>
              <a:rPr lang="ja-JP" altLang="en-US" sz="1400" b="1" dirty="0" smtClean="0"/>
              <a:t>ケアマネジャー・相談支援専門員</a:t>
            </a:r>
            <a:endParaRPr lang="ja-JP" altLang="en-US" sz="1400" b="1" dirty="0"/>
          </a:p>
        </p:txBody>
      </p:sp>
      <p:sp>
        <p:nvSpPr>
          <p:cNvPr id="2" name="スライド番号プレースホルダー 1"/>
          <p:cNvSpPr>
            <a:spLocks noGrp="1"/>
          </p:cNvSpPr>
          <p:nvPr>
            <p:ph type="sldNum" sz="quarter" idx="12"/>
          </p:nvPr>
        </p:nvSpPr>
        <p:spPr/>
        <p:txBody>
          <a:bodyPr/>
          <a:lstStyle/>
          <a:p>
            <a:pPr>
              <a:defRPr/>
            </a:pPr>
            <a:fld id="{AB20EC37-4ECE-4974-89D2-FF5E42F0A14A}" type="slidenum">
              <a:rPr lang="en-US" altLang="ja-JP" smtClean="0"/>
              <a:pPr>
                <a:defRPr/>
              </a:pPr>
              <a:t>16</a:t>
            </a:fld>
            <a:endParaRPr lang="en-US" altLang="ja-JP"/>
          </a:p>
        </p:txBody>
      </p:sp>
      <p:sp>
        <p:nvSpPr>
          <p:cNvPr id="3" name="円/楕円 2"/>
          <p:cNvSpPr/>
          <p:nvPr/>
        </p:nvSpPr>
        <p:spPr>
          <a:xfrm>
            <a:off x="3391540" y="3789040"/>
            <a:ext cx="1472559" cy="1109688"/>
          </a:xfrm>
          <a:prstGeom prst="ellipse">
            <a:avLst/>
          </a:prstGeom>
          <a:solidFill>
            <a:srgbClr val="DDFCFF"/>
          </a:solidFill>
          <a:ln>
            <a:solidFill>
              <a:srgbClr val="66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0000FF"/>
                </a:solidFill>
              </a:rPr>
              <a:t>なじみの関係</a:t>
            </a:r>
            <a:endParaRPr kumimoji="1" lang="ja-JP" altLang="en-US" dirty="0">
              <a:solidFill>
                <a:srgbClr val="0000FF"/>
              </a:solidFill>
            </a:endParaRPr>
          </a:p>
        </p:txBody>
      </p:sp>
    </p:spTree>
    <p:extLst>
      <p:ext uri="{BB962C8B-B14F-4D97-AF65-F5344CB8AC3E}">
        <p14:creationId xmlns:p14="http://schemas.microsoft.com/office/powerpoint/2010/main" val="115432234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訪問看護制度の概要</a:t>
            </a:r>
            <a:endParaRPr kumimoji="1" lang="ja-JP" altLang="en-US" dirty="0"/>
          </a:p>
        </p:txBody>
      </p:sp>
      <p:sp>
        <p:nvSpPr>
          <p:cNvPr id="3" name="コンテンツ プレースホルダー 2"/>
          <p:cNvSpPr>
            <a:spLocks noGrp="1"/>
          </p:cNvSpPr>
          <p:nvPr>
            <p:ph idx="1"/>
          </p:nvPr>
        </p:nvSpPr>
        <p:spPr>
          <a:xfrm>
            <a:off x="323528" y="1600200"/>
            <a:ext cx="8363272" cy="4525963"/>
          </a:xfrm>
        </p:spPr>
        <p:txBody>
          <a:bodyPr>
            <a:normAutofit fontScale="92500" lnSpcReduction="20000"/>
          </a:bodyPr>
          <a:lstStyle/>
          <a:p>
            <a:r>
              <a:rPr kumimoji="1" lang="ja-JP" altLang="en-US" dirty="0" smtClean="0"/>
              <a:t>平成４年　老人訪問看護</a:t>
            </a:r>
            <a:endParaRPr kumimoji="1" lang="en-US" altLang="ja-JP" dirty="0" smtClean="0"/>
          </a:p>
          <a:p>
            <a:pPr marL="0" indent="0">
              <a:buNone/>
            </a:pPr>
            <a:r>
              <a:rPr lang="ja-JP" altLang="en-US" dirty="0"/>
              <a:t>　 </a:t>
            </a:r>
            <a:r>
              <a:rPr lang="ja-JP" altLang="en-US" sz="2400" dirty="0" smtClean="0"/>
              <a:t>老人保健法　→　在宅の寝たきり老人等</a:t>
            </a:r>
            <a:endParaRPr lang="en-US" altLang="ja-JP" sz="2400" dirty="0" smtClean="0"/>
          </a:p>
          <a:p>
            <a:pPr marL="0" indent="0">
              <a:buNone/>
            </a:pPr>
            <a:r>
              <a:rPr kumimoji="1" lang="ja-JP" altLang="en-US" sz="2400" dirty="0"/>
              <a:t>　</a:t>
            </a:r>
            <a:r>
              <a:rPr kumimoji="1" lang="ja-JP" altLang="en-US" sz="2400" dirty="0" smtClean="0"/>
              <a:t>　平成２０年４月　→　後期高齢者医療制度の中の位置づけ</a:t>
            </a:r>
            <a:endParaRPr kumimoji="1" lang="en-US" altLang="ja-JP" dirty="0" smtClean="0"/>
          </a:p>
          <a:p>
            <a:endParaRPr lang="en-US" altLang="ja-JP" dirty="0" smtClean="0"/>
          </a:p>
          <a:p>
            <a:r>
              <a:rPr lang="ja-JP" altLang="en-US" dirty="0" smtClean="0"/>
              <a:t>平成６年　医療保険の訪問看護</a:t>
            </a:r>
            <a:endParaRPr lang="en-US" altLang="ja-JP" dirty="0" smtClean="0"/>
          </a:p>
          <a:p>
            <a:pPr marL="0" indent="0">
              <a:buNone/>
            </a:pPr>
            <a:r>
              <a:rPr lang="ja-JP" altLang="en-US" sz="2600" b="1" u="sng" dirty="0" smtClean="0"/>
              <a:t>すべての年齢の在宅療養者に対して訪問看護の提供が可能</a:t>
            </a:r>
            <a:endParaRPr lang="en-US" altLang="ja-JP" sz="2600" b="1" u="sng" dirty="0" smtClean="0"/>
          </a:p>
          <a:p>
            <a:pPr marL="0" indent="0">
              <a:buNone/>
            </a:pPr>
            <a:endParaRPr lang="en-US" altLang="ja-JP" sz="2400" b="1" u="sng" dirty="0" smtClean="0"/>
          </a:p>
          <a:p>
            <a:r>
              <a:rPr kumimoji="1" lang="ja-JP" altLang="en-US" dirty="0" smtClean="0"/>
              <a:t>平成１２年　介護保険の訪問看護</a:t>
            </a:r>
            <a:endParaRPr kumimoji="1" lang="en-US" altLang="ja-JP" dirty="0" smtClean="0"/>
          </a:p>
          <a:p>
            <a:pPr marL="0" indent="0">
              <a:buNone/>
            </a:pPr>
            <a:r>
              <a:rPr kumimoji="1" lang="ja-JP" altLang="en-US" sz="2800" dirty="0" smtClean="0"/>
              <a:t>　</a:t>
            </a:r>
            <a:r>
              <a:rPr kumimoji="1" lang="ja-JP" altLang="en-US" sz="2600" dirty="0" smtClean="0"/>
              <a:t>高齢化の進行に伴い、介護を必要とする人が増大</a:t>
            </a:r>
            <a:endParaRPr kumimoji="1" lang="en-US" altLang="ja-JP" sz="2600" dirty="0" smtClean="0"/>
          </a:p>
          <a:p>
            <a:pPr marL="0" indent="0">
              <a:buNone/>
            </a:pPr>
            <a:r>
              <a:rPr lang="ja-JP" altLang="en-US" sz="2600" dirty="0"/>
              <a:t>　</a:t>
            </a:r>
            <a:r>
              <a:rPr lang="ja-JP" altLang="en-US" sz="2600" dirty="0" smtClean="0"/>
              <a:t>平成９年に介護保険法が公布　→　　平成１２年４月から実施</a:t>
            </a:r>
            <a:r>
              <a:rPr kumimoji="1" lang="ja-JP" altLang="en-US" dirty="0" smtClean="0"/>
              <a:t>　</a:t>
            </a:r>
            <a:endParaRPr kumimoji="1" lang="en-US" altLang="ja-JP" dirty="0" smtClean="0"/>
          </a:p>
          <a:p>
            <a:pPr marL="0" indent="0">
              <a:buNone/>
            </a:pPr>
            <a:endParaRPr kumimoji="1" lang="ja-JP" altLang="en-US" dirty="0"/>
          </a:p>
        </p:txBody>
      </p:sp>
    </p:spTree>
    <p:extLst>
      <p:ext uri="{BB962C8B-B14F-4D97-AF65-F5344CB8AC3E}">
        <p14:creationId xmlns:p14="http://schemas.microsoft.com/office/powerpoint/2010/main" val="26979841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訪問看護とは</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kumimoji="1" lang="ja-JP" altLang="en-US" dirty="0" smtClean="0"/>
              <a:t>　対象者が在宅で主体性を持って健康の自己管理と必要な資源を自ら活用し、生活の質を高めることができるように</a:t>
            </a:r>
            <a:r>
              <a:rPr lang="ja-JP" altLang="en-US" dirty="0"/>
              <a:t>なること</a:t>
            </a:r>
            <a:r>
              <a:rPr lang="ja-JP" altLang="en-US" dirty="0" smtClean="0"/>
              <a:t>を目指し、訪問看護従事者は、健康を阻害する因子を日常生活の中から見出し、健康の保持、増進、回復を図り、あるいは疾病や障害による影響を最小限にとどめる。また、安らかな終末を過ごすことができるように支援する。そのためにも、具体的な看護を提供し</a:t>
            </a:r>
            <a:r>
              <a:rPr kumimoji="1" lang="ja-JP" altLang="en-US" dirty="0" smtClean="0"/>
              <a:t>健康や療養生活の相談にも応じ、必要な資源の導入・調整を図る</a:t>
            </a:r>
            <a:endParaRPr kumimoji="1" lang="ja-JP" altLang="en-US" dirty="0"/>
          </a:p>
        </p:txBody>
      </p:sp>
      <p:sp>
        <p:nvSpPr>
          <p:cNvPr id="4" name="テキスト ボックス 3"/>
          <p:cNvSpPr txBox="1"/>
          <p:nvPr/>
        </p:nvSpPr>
        <p:spPr>
          <a:xfrm>
            <a:off x="3923928" y="6252967"/>
            <a:ext cx="4730782" cy="369332"/>
          </a:xfrm>
          <a:prstGeom prst="rect">
            <a:avLst/>
          </a:prstGeom>
          <a:noFill/>
        </p:spPr>
        <p:txBody>
          <a:bodyPr wrap="none" rtlCol="0">
            <a:spAutoFit/>
          </a:bodyPr>
          <a:lstStyle/>
          <a:p>
            <a:r>
              <a:rPr kumimoji="1" lang="ja-JP" altLang="en-US" dirty="0" smtClean="0"/>
              <a:t>（日本看護協会訪問</a:t>
            </a:r>
            <a:r>
              <a:rPr kumimoji="1" lang="ja-JP" altLang="en-US" smtClean="0"/>
              <a:t>看護検討委員会</a:t>
            </a:r>
            <a:r>
              <a:rPr kumimoji="1" lang="ja-JP" altLang="en-US" dirty="0" smtClean="0"/>
              <a:t>　</a:t>
            </a:r>
            <a:r>
              <a:rPr kumimoji="1" lang="en-US" altLang="ja-JP" dirty="0" smtClean="0"/>
              <a:t>1990</a:t>
            </a:r>
            <a:r>
              <a:rPr kumimoji="1" lang="ja-JP" altLang="en-US" dirty="0" smtClean="0"/>
              <a:t>年）</a:t>
            </a:r>
            <a:endParaRPr kumimoji="1" lang="ja-JP" altLang="en-US" dirty="0"/>
          </a:p>
        </p:txBody>
      </p:sp>
    </p:spTree>
    <p:extLst>
      <p:ext uri="{BB962C8B-B14F-4D97-AF65-F5344CB8AC3E}">
        <p14:creationId xmlns:p14="http://schemas.microsoft.com/office/powerpoint/2010/main" val="2086441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090"/>
          </a:xfrm>
        </p:spPr>
        <p:txBody>
          <a:bodyPr>
            <a:normAutofit fontScale="90000"/>
          </a:bodyPr>
          <a:lstStyle/>
          <a:p>
            <a:r>
              <a:rPr kumimoji="1" lang="ja-JP" altLang="en-US" dirty="0" smtClean="0"/>
              <a:t>訪問看護のサービス内容</a:t>
            </a:r>
            <a:endParaRPr kumimoji="1" lang="ja-JP" altLang="en-US" dirty="0"/>
          </a:p>
        </p:txBody>
      </p:sp>
      <p:sp>
        <p:nvSpPr>
          <p:cNvPr id="3" name="コンテンツ プレースホルダー 2"/>
          <p:cNvSpPr>
            <a:spLocks noGrp="1"/>
          </p:cNvSpPr>
          <p:nvPr>
            <p:ph idx="1"/>
          </p:nvPr>
        </p:nvSpPr>
        <p:spPr>
          <a:xfrm>
            <a:off x="457200" y="1340768"/>
            <a:ext cx="8229600" cy="5040560"/>
          </a:xfrm>
        </p:spPr>
        <p:txBody>
          <a:bodyPr>
            <a:normAutofit fontScale="85000" lnSpcReduction="20000"/>
          </a:bodyPr>
          <a:lstStyle/>
          <a:p>
            <a:r>
              <a:rPr kumimoji="1" lang="ja-JP" altLang="en-US" dirty="0" smtClean="0"/>
              <a:t>療養生活相談・支援</a:t>
            </a:r>
            <a:endParaRPr kumimoji="1" lang="en-US" altLang="ja-JP" dirty="0" smtClean="0"/>
          </a:p>
          <a:p>
            <a:r>
              <a:rPr lang="ja-JP" altLang="en-US" dirty="0"/>
              <a:t>病状</a:t>
            </a:r>
            <a:r>
              <a:rPr lang="ja-JP" altLang="en-US" dirty="0" smtClean="0"/>
              <a:t>や健康状態の管理と看護</a:t>
            </a:r>
            <a:endParaRPr lang="en-US" altLang="ja-JP" dirty="0" smtClean="0"/>
          </a:p>
          <a:p>
            <a:r>
              <a:rPr kumimoji="1" lang="ja-JP" altLang="en-US" dirty="0"/>
              <a:t>医療</a:t>
            </a:r>
            <a:r>
              <a:rPr kumimoji="1" lang="ja-JP" altLang="en-US" dirty="0" smtClean="0"/>
              <a:t>処置・治療上の看護</a:t>
            </a:r>
            <a:endParaRPr kumimoji="1" lang="en-US" altLang="ja-JP" dirty="0" smtClean="0"/>
          </a:p>
          <a:p>
            <a:r>
              <a:rPr lang="ja-JP" altLang="en-US" dirty="0" smtClean="0"/>
              <a:t>苦痛</a:t>
            </a:r>
            <a:r>
              <a:rPr lang="ja-JP" altLang="en-US" dirty="0"/>
              <a:t>の</a:t>
            </a:r>
            <a:r>
              <a:rPr lang="ja-JP" altLang="en-US" dirty="0" smtClean="0"/>
              <a:t>緩和と看護</a:t>
            </a:r>
            <a:endParaRPr lang="en-US" altLang="ja-JP" dirty="0" smtClean="0"/>
          </a:p>
          <a:p>
            <a:r>
              <a:rPr kumimoji="1" lang="ja-JP" altLang="en-US" dirty="0" smtClean="0"/>
              <a:t>リハビリテーション</a:t>
            </a:r>
            <a:endParaRPr kumimoji="1" lang="en-US" altLang="ja-JP" dirty="0" smtClean="0"/>
          </a:p>
          <a:p>
            <a:r>
              <a:rPr lang="ja-JP" altLang="en-US" dirty="0" smtClean="0"/>
              <a:t>家族</a:t>
            </a:r>
            <a:r>
              <a:rPr lang="ja-JP" altLang="en-US" dirty="0"/>
              <a:t>の</a:t>
            </a:r>
            <a:r>
              <a:rPr lang="ja-JP" altLang="en-US" dirty="0" smtClean="0"/>
              <a:t>相談</a:t>
            </a:r>
            <a:r>
              <a:rPr lang="ja-JP" altLang="en-US" dirty="0"/>
              <a:t>と</a:t>
            </a:r>
            <a:r>
              <a:rPr lang="ja-JP" altLang="en-US" dirty="0" smtClean="0"/>
              <a:t>支援</a:t>
            </a:r>
            <a:endParaRPr lang="en-US" altLang="ja-JP" dirty="0" smtClean="0"/>
          </a:p>
          <a:p>
            <a:r>
              <a:rPr kumimoji="1" lang="ja-JP" altLang="en-US" dirty="0"/>
              <a:t>住まい</a:t>
            </a:r>
            <a:r>
              <a:rPr kumimoji="1" lang="ja-JP" altLang="en-US" dirty="0" smtClean="0"/>
              <a:t>の</a:t>
            </a:r>
            <a:r>
              <a:rPr kumimoji="1" lang="ja-JP" altLang="en-US" dirty="0"/>
              <a:t>療養</a:t>
            </a:r>
            <a:r>
              <a:rPr kumimoji="1" lang="ja-JP" altLang="en-US" dirty="0" smtClean="0"/>
              <a:t>環境の</a:t>
            </a:r>
            <a:r>
              <a:rPr lang="ja-JP" altLang="en-US" dirty="0" smtClean="0"/>
              <a:t>調整と支援</a:t>
            </a:r>
            <a:endParaRPr lang="en-US" altLang="ja-JP" dirty="0" smtClean="0"/>
          </a:p>
          <a:p>
            <a:r>
              <a:rPr kumimoji="1" lang="ja-JP" altLang="en-US" dirty="0"/>
              <a:t>地域</a:t>
            </a:r>
            <a:r>
              <a:rPr kumimoji="1" lang="ja-JP" altLang="en-US" dirty="0" smtClean="0"/>
              <a:t>の社会資源の活用</a:t>
            </a:r>
            <a:endParaRPr kumimoji="1" lang="en-US" altLang="ja-JP" dirty="0" smtClean="0"/>
          </a:p>
          <a:p>
            <a:r>
              <a:rPr lang="ja-JP" altLang="en-US" dirty="0" smtClean="0"/>
              <a:t>認知症の</a:t>
            </a:r>
            <a:r>
              <a:rPr lang="ja-JP" altLang="en-US" dirty="0"/>
              <a:t>人の</a:t>
            </a:r>
            <a:r>
              <a:rPr lang="ja-JP" altLang="en-US" dirty="0" smtClean="0"/>
              <a:t>看護</a:t>
            </a:r>
            <a:endParaRPr lang="en-US" altLang="ja-JP" dirty="0"/>
          </a:p>
          <a:p>
            <a:r>
              <a:rPr lang="ja-JP" altLang="en-US" dirty="0" smtClean="0"/>
              <a:t>精神障がい者の看護</a:t>
            </a:r>
            <a:endParaRPr lang="en-US" altLang="ja-JP" dirty="0" smtClean="0"/>
          </a:p>
          <a:p>
            <a:r>
              <a:rPr lang="ja-JP" altLang="en-US" dirty="0" smtClean="0"/>
              <a:t>エンドオブライフケア</a:t>
            </a:r>
            <a:endParaRPr lang="en-US" altLang="ja-JP" dirty="0" smtClean="0"/>
          </a:p>
          <a:p>
            <a:r>
              <a:rPr lang="ja-JP" altLang="en-US" dirty="0" smtClean="0"/>
              <a:t>在宅移行支援（外泊中の訪問看護等）</a:t>
            </a:r>
            <a:endParaRPr lang="en-US" altLang="ja-JP" dirty="0" smtClean="0"/>
          </a:p>
        </p:txBody>
      </p:sp>
      <p:sp>
        <p:nvSpPr>
          <p:cNvPr id="4" name="正方形/長方形 3"/>
          <p:cNvSpPr/>
          <p:nvPr/>
        </p:nvSpPr>
        <p:spPr>
          <a:xfrm>
            <a:off x="5076056" y="6309320"/>
            <a:ext cx="3560590" cy="369332"/>
          </a:xfrm>
          <a:prstGeom prst="rect">
            <a:avLst/>
          </a:prstGeom>
        </p:spPr>
        <p:txBody>
          <a:bodyPr wrap="none">
            <a:spAutoFit/>
          </a:bodyPr>
          <a:lstStyle/>
          <a:p>
            <a:r>
              <a:rPr lang="ja-JP" altLang="en-US" dirty="0"/>
              <a:t>出典；訪問看護活用ガイド　改訂版</a:t>
            </a:r>
          </a:p>
        </p:txBody>
      </p:sp>
    </p:spTree>
    <p:extLst>
      <p:ext uri="{BB962C8B-B14F-4D97-AF65-F5344CB8AC3E}">
        <p14:creationId xmlns:p14="http://schemas.microsoft.com/office/powerpoint/2010/main" val="3432964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332656"/>
            <a:ext cx="8229600" cy="1143000"/>
          </a:xfrm>
        </p:spPr>
        <p:txBody>
          <a:bodyPr>
            <a:normAutofit fontScale="90000"/>
          </a:bodyPr>
          <a:lstStyle/>
          <a:p>
            <a:r>
              <a:rPr lang="ja-JP" altLang="en-US" dirty="0" smtClean="0"/>
              <a:t>　</a:t>
            </a:r>
            <a:r>
              <a:rPr lang="ja-JP" altLang="en-US" dirty="0"/>
              <a:t>介護</a:t>
            </a:r>
            <a:r>
              <a:rPr lang="ja-JP" altLang="en-US" dirty="0" smtClean="0"/>
              <a:t>保険</a:t>
            </a:r>
            <a:r>
              <a:rPr lang="en-US" altLang="ja-JP" dirty="0" smtClean="0"/>
              <a:t/>
            </a:r>
            <a:br>
              <a:rPr lang="en-US" altLang="ja-JP" dirty="0" smtClean="0"/>
            </a:br>
            <a:r>
              <a:rPr lang="ja-JP" altLang="en-US" dirty="0" smtClean="0"/>
              <a:t>訪問看護の対象者</a:t>
            </a:r>
            <a:endParaRPr kumimoji="1" lang="ja-JP" altLang="en-US" dirty="0"/>
          </a:p>
        </p:txBody>
      </p:sp>
      <p:sp>
        <p:nvSpPr>
          <p:cNvPr id="3" name="コンテンツ プレースホルダー 2"/>
          <p:cNvSpPr>
            <a:spLocks noGrp="1"/>
          </p:cNvSpPr>
          <p:nvPr>
            <p:ph sz="half" idx="2"/>
          </p:nvPr>
        </p:nvSpPr>
        <p:spPr>
          <a:xfrm>
            <a:off x="683568" y="3284984"/>
            <a:ext cx="4040188" cy="3330600"/>
          </a:xfrm>
        </p:spPr>
        <p:txBody>
          <a:bodyPr>
            <a:normAutofit/>
          </a:bodyPr>
          <a:lstStyle/>
          <a:p>
            <a:pPr marL="0" indent="0">
              <a:buNone/>
            </a:pPr>
            <a:r>
              <a:rPr lang="ja-JP" altLang="en-US" sz="2000" dirty="0" smtClean="0"/>
              <a:t>①がん末期</a:t>
            </a:r>
            <a:endParaRPr lang="en-US" altLang="ja-JP" sz="2000" dirty="0" smtClean="0"/>
          </a:p>
          <a:p>
            <a:pPr marL="0" indent="0">
              <a:buNone/>
            </a:pPr>
            <a:r>
              <a:rPr kumimoji="1" lang="ja-JP" altLang="en-US" sz="2000" dirty="0" smtClean="0"/>
              <a:t>②</a:t>
            </a:r>
            <a:r>
              <a:rPr kumimoji="1" lang="ja-JP" altLang="en-US" sz="2000" dirty="0"/>
              <a:t>関節</a:t>
            </a:r>
            <a:r>
              <a:rPr kumimoji="1" lang="ja-JP" altLang="en-US" sz="2000" dirty="0" smtClean="0"/>
              <a:t>リウマチ</a:t>
            </a:r>
            <a:endParaRPr kumimoji="1" lang="en-US" altLang="ja-JP" sz="2000" dirty="0" smtClean="0"/>
          </a:p>
          <a:p>
            <a:pPr marL="0" indent="0">
              <a:buNone/>
            </a:pPr>
            <a:r>
              <a:rPr lang="ja-JP" altLang="en-US" sz="2000" dirty="0" smtClean="0"/>
              <a:t>③筋委縮性側索硬化症</a:t>
            </a:r>
            <a:endParaRPr lang="en-US" altLang="ja-JP" sz="2000" dirty="0" smtClean="0"/>
          </a:p>
          <a:p>
            <a:pPr marL="0" indent="0">
              <a:buNone/>
            </a:pPr>
            <a:r>
              <a:rPr kumimoji="1" lang="ja-JP" altLang="en-US" sz="2000" dirty="0" smtClean="0"/>
              <a:t>④後縦靭帯骨化症</a:t>
            </a:r>
            <a:endParaRPr kumimoji="1" lang="en-US" altLang="ja-JP" sz="2000" dirty="0" smtClean="0"/>
          </a:p>
          <a:p>
            <a:pPr marL="0" indent="0">
              <a:buNone/>
            </a:pPr>
            <a:r>
              <a:rPr lang="ja-JP" altLang="en-US" sz="2000" dirty="0" smtClean="0"/>
              <a:t>⑤骨折を伴う骨粗しょう症</a:t>
            </a:r>
            <a:endParaRPr lang="en-US" altLang="ja-JP" sz="2000" dirty="0" smtClean="0"/>
          </a:p>
          <a:p>
            <a:pPr marL="0" indent="0">
              <a:buNone/>
            </a:pPr>
            <a:r>
              <a:rPr kumimoji="1" lang="ja-JP" altLang="en-US" sz="2000" dirty="0" smtClean="0"/>
              <a:t>⑥初老期における認知症</a:t>
            </a:r>
            <a:endParaRPr kumimoji="1" lang="en-US" altLang="ja-JP" sz="2000" dirty="0" smtClean="0"/>
          </a:p>
          <a:p>
            <a:pPr marL="0" indent="0">
              <a:buNone/>
            </a:pPr>
            <a:r>
              <a:rPr lang="ja-JP" altLang="en-US" sz="2000" dirty="0" smtClean="0"/>
              <a:t>⑦進行性核上性麻痺、大脳皮質基底核変性症、パーキンソン病</a:t>
            </a:r>
            <a:endParaRPr lang="en-US" altLang="ja-JP" sz="2000" dirty="0" smtClean="0"/>
          </a:p>
          <a:p>
            <a:pPr marL="0" indent="0">
              <a:buNone/>
            </a:pPr>
            <a:r>
              <a:rPr kumimoji="1" lang="ja-JP" altLang="en-US" sz="2000" dirty="0" smtClean="0"/>
              <a:t>⑧脊髄小脳変性症</a:t>
            </a:r>
            <a:endParaRPr kumimoji="1" lang="ja-JP" altLang="en-US" sz="2000" dirty="0"/>
          </a:p>
        </p:txBody>
      </p:sp>
      <p:sp>
        <p:nvSpPr>
          <p:cNvPr id="6" name="コンテンツ プレースホルダー 5"/>
          <p:cNvSpPr>
            <a:spLocks noGrp="1"/>
          </p:cNvSpPr>
          <p:nvPr>
            <p:ph sz="quarter" idx="4"/>
          </p:nvPr>
        </p:nvSpPr>
        <p:spPr>
          <a:xfrm>
            <a:off x="4716016" y="3284984"/>
            <a:ext cx="4176464" cy="3273227"/>
          </a:xfrm>
        </p:spPr>
        <p:txBody>
          <a:bodyPr>
            <a:normAutofit fontScale="92500" lnSpcReduction="10000"/>
          </a:bodyPr>
          <a:lstStyle/>
          <a:p>
            <a:pPr marL="0" indent="0">
              <a:buNone/>
            </a:pPr>
            <a:r>
              <a:rPr lang="ja-JP" altLang="en-US" sz="2000" dirty="0" smtClean="0"/>
              <a:t>⑨脊柱管狭窄症</a:t>
            </a:r>
            <a:endParaRPr lang="en-US" altLang="ja-JP" sz="2000" dirty="0" smtClean="0"/>
          </a:p>
          <a:p>
            <a:pPr marL="0" indent="0">
              <a:buNone/>
            </a:pPr>
            <a:r>
              <a:rPr lang="ja-JP" altLang="en-US" sz="2000" dirty="0" smtClean="0"/>
              <a:t>⑩早老症</a:t>
            </a:r>
            <a:endParaRPr lang="en-US" altLang="ja-JP" sz="2000" dirty="0" smtClean="0"/>
          </a:p>
          <a:p>
            <a:pPr marL="0" indent="0">
              <a:buNone/>
            </a:pPr>
            <a:r>
              <a:rPr lang="ja-JP" altLang="en-US" sz="2000" dirty="0" smtClean="0"/>
              <a:t>⑪多系統萎縮症</a:t>
            </a:r>
            <a:endParaRPr lang="en-US" altLang="ja-JP" sz="2000" dirty="0" smtClean="0"/>
          </a:p>
          <a:p>
            <a:pPr marL="0" indent="0">
              <a:buNone/>
            </a:pPr>
            <a:r>
              <a:rPr lang="ja-JP" altLang="en-US" sz="2000" dirty="0" smtClean="0"/>
              <a:t>⑫糖尿病性神経障害・糖尿病性腎</a:t>
            </a:r>
            <a:endParaRPr lang="en-US" altLang="ja-JP" sz="2000" dirty="0" smtClean="0"/>
          </a:p>
          <a:p>
            <a:pPr marL="0" indent="0">
              <a:buNone/>
            </a:pPr>
            <a:r>
              <a:rPr lang="ja-JP" altLang="en-US" sz="2000" dirty="0"/>
              <a:t>　</a:t>
            </a:r>
            <a:r>
              <a:rPr lang="ja-JP" altLang="en-US" sz="2000" dirty="0" smtClean="0"/>
              <a:t>　糖尿病性網膜症</a:t>
            </a:r>
            <a:endParaRPr lang="en-US" altLang="ja-JP" sz="2000" dirty="0" smtClean="0"/>
          </a:p>
          <a:p>
            <a:pPr marL="0" indent="0">
              <a:buNone/>
            </a:pPr>
            <a:r>
              <a:rPr lang="ja-JP" altLang="en-US" sz="2000" dirty="0" smtClean="0"/>
              <a:t>⑬脳血管疾患</a:t>
            </a:r>
            <a:endParaRPr lang="en-US" altLang="ja-JP" sz="2000" dirty="0" smtClean="0"/>
          </a:p>
          <a:p>
            <a:pPr marL="0" indent="0">
              <a:buNone/>
            </a:pPr>
            <a:r>
              <a:rPr lang="ja-JP" altLang="en-US" sz="2000" dirty="0" smtClean="0"/>
              <a:t>⑭閉塞性動脈硬化症</a:t>
            </a:r>
            <a:endParaRPr lang="en-US" altLang="ja-JP" sz="2000" dirty="0" smtClean="0"/>
          </a:p>
          <a:p>
            <a:pPr marL="0" indent="0">
              <a:buNone/>
            </a:pPr>
            <a:r>
              <a:rPr lang="ja-JP" altLang="en-US" sz="2000" dirty="0" smtClean="0"/>
              <a:t>⑮慢性閉塞性肺疾患</a:t>
            </a:r>
            <a:endParaRPr lang="en-US" altLang="ja-JP" sz="2000" dirty="0" smtClean="0"/>
          </a:p>
          <a:p>
            <a:pPr marL="0" indent="0">
              <a:buNone/>
            </a:pPr>
            <a:r>
              <a:rPr lang="ja-JP" altLang="en-US" sz="2000" dirty="0" smtClean="0"/>
              <a:t>⑯両側の膝関節又は股関節に著しい変形を伴う変形性関節症</a:t>
            </a:r>
            <a:endParaRPr lang="en-US" altLang="ja-JP" sz="2000" dirty="0" smtClean="0"/>
          </a:p>
        </p:txBody>
      </p:sp>
      <p:sp>
        <p:nvSpPr>
          <p:cNvPr id="4" name="テキスト ボックス 3"/>
          <p:cNvSpPr txBox="1"/>
          <p:nvPr/>
        </p:nvSpPr>
        <p:spPr>
          <a:xfrm>
            <a:off x="683568" y="1628800"/>
            <a:ext cx="7318029" cy="1015663"/>
          </a:xfrm>
          <a:prstGeom prst="rect">
            <a:avLst/>
          </a:prstGeom>
          <a:noFill/>
        </p:spPr>
        <p:txBody>
          <a:bodyPr wrap="none" rtlCol="0">
            <a:spAutoFit/>
          </a:bodyPr>
          <a:lstStyle/>
          <a:p>
            <a:r>
              <a:rPr kumimoji="1" lang="ja-JP" altLang="en-US" sz="2000" b="1" dirty="0" smtClean="0"/>
              <a:t>６５歳以上の方（第１号被保険者）要支援・要介護と認定された人</a:t>
            </a:r>
            <a:endParaRPr kumimoji="1" lang="en-US" altLang="ja-JP" sz="2000" b="1" dirty="0" smtClean="0"/>
          </a:p>
          <a:p>
            <a:r>
              <a:rPr lang="ja-JP" altLang="en-US" sz="2000" b="1" dirty="0" smtClean="0"/>
              <a:t>４０歳以上６５歳未満の方（第２号被保険者）</a:t>
            </a:r>
            <a:endParaRPr lang="en-US" altLang="ja-JP" sz="2000" b="1" dirty="0" smtClean="0"/>
          </a:p>
          <a:p>
            <a:r>
              <a:rPr lang="ja-JP" altLang="en-US" sz="2000" b="1" dirty="0"/>
              <a:t>　</a:t>
            </a:r>
            <a:r>
              <a:rPr lang="ja-JP" altLang="en-US" sz="2000" b="1" dirty="0" smtClean="0"/>
              <a:t>　　１６特定疾病疾患の対象者で要支援</a:t>
            </a:r>
            <a:r>
              <a:rPr lang="ja-JP" altLang="en-US" sz="2000" b="1" dirty="0"/>
              <a:t>・要介護と認定された</a:t>
            </a:r>
            <a:r>
              <a:rPr lang="ja-JP" altLang="en-US" sz="2000" b="1" dirty="0" smtClean="0"/>
              <a:t>人</a:t>
            </a:r>
            <a:endParaRPr kumimoji="1" lang="ja-JP" altLang="en-US" sz="2000" b="1" dirty="0"/>
          </a:p>
        </p:txBody>
      </p:sp>
      <p:sp>
        <p:nvSpPr>
          <p:cNvPr id="5" name="テキスト ボックス 4"/>
          <p:cNvSpPr txBox="1"/>
          <p:nvPr/>
        </p:nvSpPr>
        <p:spPr>
          <a:xfrm>
            <a:off x="1043608" y="2812286"/>
            <a:ext cx="1560042" cy="400110"/>
          </a:xfrm>
          <a:prstGeom prst="rect">
            <a:avLst/>
          </a:prstGeom>
          <a:noFill/>
        </p:spPr>
        <p:txBody>
          <a:bodyPr wrap="none" rtlCol="0">
            <a:spAutoFit/>
          </a:bodyPr>
          <a:lstStyle/>
          <a:p>
            <a:r>
              <a:rPr kumimoji="1" lang="ja-JP" altLang="en-US" sz="2000" dirty="0" smtClean="0"/>
              <a:t>１６特定疾患</a:t>
            </a:r>
            <a:endParaRPr kumimoji="1" lang="ja-JP" altLang="en-US" sz="2000" dirty="0"/>
          </a:p>
        </p:txBody>
      </p:sp>
    </p:spTree>
    <p:extLst>
      <p:ext uri="{BB962C8B-B14F-4D97-AF65-F5344CB8AC3E}">
        <p14:creationId xmlns:p14="http://schemas.microsoft.com/office/powerpoint/2010/main" val="3318526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2585" y="548680"/>
            <a:ext cx="8229600" cy="1143000"/>
          </a:xfrm>
        </p:spPr>
        <p:txBody>
          <a:bodyPr>
            <a:normAutofit fontScale="90000"/>
          </a:bodyPr>
          <a:lstStyle/>
          <a:p>
            <a:r>
              <a:rPr kumimoji="1" lang="ja-JP" altLang="en-US" dirty="0" smtClean="0"/>
              <a:t>介護保険</a:t>
            </a:r>
            <a:r>
              <a:rPr kumimoji="1" lang="en-US" altLang="ja-JP" sz="3200" dirty="0" smtClean="0"/>
              <a:t/>
            </a:r>
            <a:br>
              <a:rPr kumimoji="1" lang="en-US" altLang="ja-JP" sz="3200" dirty="0" smtClean="0"/>
            </a:br>
            <a:r>
              <a:rPr kumimoji="1" lang="ja-JP" altLang="en-US" sz="3200" dirty="0" smtClean="0"/>
              <a:t>要支援・要介護と認められた場合</a:t>
            </a:r>
            <a:endParaRPr kumimoji="1" lang="ja-JP" altLang="en-US" sz="3200" dirty="0"/>
          </a:p>
        </p:txBody>
      </p:sp>
      <p:pic>
        <p:nvPicPr>
          <p:cNvPr id="4" name="図 3"/>
          <p:cNvPicPr/>
          <p:nvPr/>
        </p:nvPicPr>
        <p:blipFill rotWithShape="1">
          <a:blip r:embed="rId2"/>
          <a:srcRect l="43915" t="52695" r="34039" b="31329"/>
          <a:stretch/>
        </p:blipFill>
        <p:spPr bwMode="auto">
          <a:xfrm>
            <a:off x="755576" y="2060849"/>
            <a:ext cx="6912768" cy="3312368"/>
          </a:xfrm>
          <a:prstGeom prst="rect">
            <a:avLst/>
          </a:prstGeom>
          <a:ln>
            <a:solidFill>
              <a:schemeClr val="tx1"/>
            </a:solidFill>
          </a:ln>
          <a:extLst>
            <a:ext uri="{53640926-AAD7-44D8-BBD7-CCE9431645EC}">
              <a14:shadowObscured xmlns:a14="http://schemas.microsoft.com/office/drawing/2010/main"/>
            </a:ext>
          </a:extLst>
        </p:spPr>
      </p:pic>
      <p:sp>
        <p:nvSpPr>
          <p:cNvPr id="5" name="テキスト ボックス 4"/>
          <p:cNvSpPr txBox="1"/>
          <p:nvPr/>
        </p:nvSpPr>
        <p:spPr>
          <a:xfrm>
            <a:off x="4860032" y="6189115"/>
            <a:ext cx="3560590" cy="369332"/>
          </a:xfrm>
          <a:prstGeom prst="rect">
            <a:avLst/>
          </a:prstGeom>
          <a:noFill/>
        </p:spPr>
        <p:txBody>
          <a:bodyPr wrap="none" rtlCol="0">
            <a:spAutoFit/>
          </a:bodyPr>
          <a:lstStyle/>
          <a:p>
            <a:r>
              <a:rPr kumimoji="1" lang="ja-JP" altLang="en-US" dirty="0" smtClean="0"/>
              <a:t>出典；訪問看護活用ガイド　改訂版</a:t>
            </a:r>
            <a:endParaRPr kumimoji="1" lang="ja-JP" altLang="en-US" dirty="0"/>
          </a:p>
        </p:txBody>
      </p:sp>
      <p:sp>
        <p:nvSpPr>
          <p:cNvPr id="6" name="テキスト ボックス 5"/>
          <p:cNvSpPr txBox="1"/>
          <p:nvPr/>
        </p:nvSpPr>
        <p:spPr>
          <a:xfrm>
            <a:off x="5990187" y="4982070"/>
            <a:ext cx="2723823" cy="369332"/>
          </a:xfrm>
          <a:prstGeom prst="rect">
            <a:avLst/>
          </a:prstGeom>
          <a:solidFill>
            <a:schemeClr val="bg1"/>
          </a:solidFill>
        </p:spPr>
        <p:txBody>
          <a:bodyPr wrap="none" rtlCol="0">
            <a:spAutoFit/>
          </a:bodyPr>
          <a:lstStyle/>
          <a:p>
            <a:r>
              <a:rPr kumimoji="1" lang="ja-JP" altLang="en-US" b="1" dirty="0" smtClean="0"/>
              <a:t>「訪問看護指示書」が必要</a:t>
            </a:r>
            <a:endParaRPr kumimoji="1" lang="ja-JP" altLang="en-US" b="1" dirty="0"/>
          </a:p>
        </p:txBody>
      </p:sp>
    </p:spTree>
    <p:extLst>
      <p:ext uri="{BB962C8B-B14F-4D97-AF65-F5344CB8AC3E}">
        <p14:creationId xmlns:p14="http://schemas.microsoft.com/office/powerpoint/2010/main" val="7848563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94122"/>
          </a:xfrm>
        </p:spPr>
        <p:txBody>
          <a:bodyPr>
            <a:normAutofit fontScale="90000"/>
          </a:bodyPr>
          <a:lstStyle/>
          <a:p>
            <a:r>
              <a:rPr kumimoji="1" lang="ja-JP" altLang="en-US" sz="3200" dirty="0" smtClean="0"/>
              <a:t>医療保険</a:t>
            </a:r>
            <a:r>
              <a:rPr kumimoji="1" lang="en-US" altLang="ja-JP" sz="3200" dirty="0" smtClean="0"/>
              <a:t/>
            </a:r>
            <a:br>
              <a:rPr kumimoji="1" lang="en-US" altLang="ja-JP" sz="3200" dirty="0" smtClean="0"/>
            </a:br>
            <a:r>
              <a:rPr lang="ja-JP" altLang="en-US" sz="3200" dirty="0"/>
              <a:t>訪問</a:t>
            </a:r>
            <a:r>
              <a:rPr lang="ja-JP" altLang="en-US" sz="3200" dirty="0" smtClean="0"/>
              <a:t>看護の対象者</a:t>
            </a:r>
            <a:endParaRPr kumimoji="1" lang="ja-JP" altLang="en-US" sz="3200" dirty="0"/>
          </a:p>
        </p:txBody>
      </p:sp>
      <p:sp>
        <p:nvSpPr>
          <p:cNvPr id="5" name="正方形/長方形 4"/>
          <p:cNvSpPr/>
          <p:nvPr/>
        </p:nvSpPr>
        <p:spPr>
          <a:xfrm>
            <a:off x="4932040" y="6381328"/>
            <a:ext cx="3560590" cy="369332"/>
          </a:xfrm>
          <a:prstGeom prst="rect">
            <a:avLst/>
          </a:prstGeom>
        </p:spPr>
        <p:txBody>
          <a:bodyPr wrap="none">
            <a:spAutoFit/>
          </a:bodyPr>
          <a:lstStyle/>
          <a:p>
            <a:r>
              <a:rPr lang="ja-JP" altLang="en-US" dirty="0"/>
              <a:t>出典；訪問看護活用ガイド　改訂版</a:t>
            </a:r>
          </a:p>
        </p:txBody>
      </p:sp>
      <p:sp>
        <p:nvSpPr>
          <p:cNvPr id="3" name="テキスト ボックス 2"/>
          <p:cNvSpPr txBox="1"/>
          <p:nvPr/>
        </p:nvSpPr>
        <p:spPr>
          <a:xfrm>
            <a:off x="624172" y="1340768"/>
            <a:ext cx="8279831" cy="4524315"/>
          </a:xfrm>
          <a:prstGeom prst="rect">
            <a:avLst/>
          </a:prstGeom>
          <a:noFill/>
        </p:spPr>
        <p:txBody>
          <a:bodyPr wrap="none" rtlCol="0">
            <a:spAutoFit/>
          </a:bodyPr>
          <a:lstStyle/>
          <a:p>
            <a:r>
              <a:rPr kumimoji="1" lang="ja-JP" altLang="en-US" sz="2400" dirty="0" smtClean="0"/>
              <a:t>１．４０歳未満の方</a:t>
            </a:r>
            <a:endParaRPr kumimoji="1" lang="en-US" altLang="ja-JP" sz="2400" dirty="0" smtClean="0"/>
          </a:p>
          <a:p>
            <a:r>
              <a:rPr lang="ja-JP" altLang="en-US" sz="2400" dirty="0" smtClean="0"/>
              <a:t>２．４０歳</a:t>
            </a:r>
            <a:r>
              <a:rPr lang="ja-JP" altLang="en-US" sz="2400" dirty="0"/>
              <a:t>以上６５歳未満の方</a:t>
            </a:r>
            <a:endParaRPr lang="en-US" altLang="ja-JP" sz="2400" dirty="0"/>
          </a:p>
          <a:p>
            <a:r>
              <a:rPr lang="ja-JP" altLang="en-US" sz="2400" dirty="0" smtClean="0"/>
              <a:t>　　条件：１６特定疾病の対象者でない方</a:t>
            </a:r>
            <a:endParaRPr lang="en-US" altLang="ja-JP" sz="2400" dirty="0" smtClean="0"/>
          </a:p>
          <a:p>
            <a:r>
              <a:rPr lang="ja-JP" altLang="en-US" sz="2400" dirty="0"/>
              <a:t>３．</a:t>
            </a:r>
            <a:r>
              <a:rPr lang="ja-JP" altLang="en-US" sz="2400" dirty="0" smtClean="0"/>
              <a:t>４０歳以上６５歳未満の方</a:t>
            </a:r>
            <a:endParaRPr lang="en-US" altLang="ja-JP" sz="2400" dirty="0" smtClean="0"/>
          </a:p>
          <a:p>
            <a:r>
              <a:rPr kumimoji="1" lang="ja-JP" altLang="en-US" sz="2400" dirty="0"/>
              <a:t>　</a:t>
            </a:r>
            <a:r>
              <a:rPr kumimoji="1" lang="ja-JP" altLang="en-US" sz="2400" dirty="0" smtClean="0"/>
              <a:t>　条件：介護保険第２号被保険者でない方</a:t>
            </a:r>
            <a:endParaRPr kumimoji="1" lang="en-US" altLang="ja-JP" sz="2400" dirty="0" smtClean="0"/>
          </a:p>
          <a:p>
            <a:r>
              <a:rPr lang="ja-JP" altLang="en-US" sz="2400" dirty="0"/>
              <a:t>４</a:t>
            </a:r>
            <a:r>
              <a:rPr lang="ja-JP" altLang="en-US" sz="2400" dirty="0" smtClean="0"/>
              <a:t>．６５歳以上の方</a:t>
            </a:r>
            <a:endParaRPr lang="en-US" altLang="ja-JP" sz="2400" dirty="0" smtClean="0"/>
          </a:p>
          <a:p>
            <a:r>
              <a:rPr kumimoji="1" lang="ja-JP" altLang="en-US" sz="2400" dirty="0"/>
              <a:t>　</a:t>
            </a:r>
            <a:r>
              <a:rPr kumimoji="1" lang="ja-JP" altLang="en-US" sz="2400" dirty="0" smtClean="0"/>
              <a:t>　条件：要支援・要介護に該当しない方</a:t>
            </a:r>
            <a:endParaRPr kumimoji="1" lang="en-US" altLang="ja-JP" sz="2400" dirty="0" smtClean="0"/>
          </a:p>
          <a:p>
            <a:r>
              <a:rPr lang="ja-JP" altLang="en-US" sz="2400" dirty="0"/>
              <a:t>　</a:t>
            </a:r>
            <a:r>
              <a:rPr lang="ja-JP" altLang="en-US" sz="2400" dirty="0" smtClean="0"/>
              <a:t>　　　　介護保険を利用しない方</a:t>
            </a:r>
            <a:endParaRPr lang="en-US" altLang="ja-JP" sz="2400" dirty="0" smtClean="0"/>
          </a:p>
          <a:p>
            <a:r>
              <a:rPr kumimoji="1" lang="ja-JP" altLang="en-US" sz="2400" dirty="0"/>
              <a:t>５</a:t>
            </a:r>
            <a:r>
              <a:rPr kumimoji="1" lang="ja-JP" altLang="en-US" sz="2400" dirty="0" smtClean="0"/>
              <a:t>．要介護・要支援の認定を受けた方</a:t>
            </a:r>
            <a:endParaRPr kumimoji="1" lang="en-US" altLang="ja-JP" sz="2400" dirty="0" smtClean="0"/>
          </a:p>
          <a:p>
            <a:r>
              <a:rPr lang="ja-JP" altLang="en-US" sz="2400" dirty="0"/>
              <a:t>　</a:t>
            </a:r>
            <a:r>
              <a:rPr lang="ja-JP" altLang="en-US" sz="2400" dirty="0" smtClean="0"/>
              <a:t>　条件：厚生労働大臣が定める疾病等（別表８）</a:t>
            </a:r>
            <a:endParaRPr lang="en-US" altLang="ja-JP" sz="2400" dirty="0" smtClean="0"/>
          </a:p>
          <a:p>
            <a:r>
              <a:rPr kumimoji="1" lang="ja-JP" altLang="en-US" sz="2400" dirty="0"/>
              <a:t>　</a:t>
            </a:r>
            <a:r>
              <a:rPr kumimoji="1" lang="ja-JP" altLang="en-US" sz="2400" dirty="0" smtClean="0"/>
              <a:t>　　　　　精神科訪問看護が必要な方（認知症は除く）</a:t>
            </a:r>
            <a:endParaRPr kumimoji="1" lang="en-US" altLang="ja-JP" sz="2400" dirty="0" smtClean="0"/>
          </a:p>
          <a:p>
            <a:r>
              <a:rPr lang="ja-JP" altLang="en-US" sz="2400" dirty="0"/>
              <a:t>　</a:t>
            </a:r>
            <a:r>
              <a:rPr lang="ja-JP" altLang="en-US" sz="2400" dirty="0" smtClean="0"/>
              <a:t>　　　　　病状の悪化等により特別訪問看護指示期間にある方</a:t>
            </a:r>
            <a:endParaRPr lang="en-US" altLang="ja-JP" sz="2400" dirty="0" smtClean="0"/>
          </a:p>
        </p:txBody>
      </p:sp>
    </p:spTree>
    <p:extLst>
      <p:ext uri="{BB962C8B-B14F-4D97-AF65-F5344CB8AC3E}">
        <p14:creationId xmlns:p14="http://schemas.microsoft.com/office/powerpoint/2010/main" val="283525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94122"/>
          </a:xfrm>
        </p:spPr>
        <p:txBody>
          <a:bodyPr>
            <a:normAutofit/>
          </a:bodyPr>
          <a:lstStyle/>
          <a:p>
            <a:r>
              <a:rPr kumimoji="1" lang="ja-JP" altLang="en-US" dirty="0" smtClean="0"/>
              <a:t>医療保険</a:t>
            </a:r>
            <a:endParaRPr kumimoji="1" lang="ja-JP" altLang="en-US" dirty="0"/>
          </a:p>
        </p:txBody>
      </p:sp>
      <p:pic>
        <p:nvPicPr>
          <p:cNvPr id="4" name="図 3"/>
          <p:cNvPicPr/>
          <p:nvPr/>
        </p:nvPicPr>
        <p:blipFill rotWithShape="1">
          <a:blip r:embed="rId2"/>
          <a:srcRect l="13933" t="57352" r="61729" b="23176"/>
          <a:stretch/>
        </p:blipFill>
        <p:spPr bwMode="auto">
          <a:xfrm>
            <a:off x="1115616" y="1700808"/>
            <a:ext cx="6984776" cy="3744416"/>
          </a:xfrm>
          <a:prstGeom prst="rect">
            <a:avLst/>
          </a:prstGeom>
          <a:ln>
            <a:solidFill>
              <a:schemeClr val="tx1"/>
            </a:solidFill>
          </a:ln>
          <a:extLst>
            <a:ext uri="{53640926-AAD7-44D8-BBD7-CCE9431645EC}">
              <a14:shadowObscured xmlns:a14="http://schemas.microsoft.com/office/drawing/2010/main"/>
            </a:ext>
          </a:extLst>
        </p:spPr>
      </p:pic>
      <p:sp>
        <p:nvSpPr>
          <p:cNvPr id="5" name="正方形/長方形 4"/>
          <p:cNvSpPr/>
          <p:nvPr/>
        </p:nvSpPr>
        <p:spPr>
          <a:xfrm>
            <a:off x="5220072" y="5877272"/>
            <a:ext cx="3560590" cy="369332"/>
          </a:xfrm>
          <a:prstGeom prst="rect">
            <a:avLst/>
          </a:prstGeom>
        </p:spPr>
        <p:txBody>
          <a:bodyPr wrap="none">
            <a:spAutoFit/>
          </a:bodyPr>
          <a:lstStyle/>
          <a:p>
            <a:r>
              <a:rPr lang="ja-JP" altLang="en-US" dirty="0"/>
              <a:t>出典；訪問看護活用ガイド　改訂版</a:t>
            </a:r>
          </a:p>
        </p:txBody>
      </p:sp>
      <p:sp>
        <p:nvSpPr>
          <p:cNvPr id="3" name="テキスト ボックス 2"/>
          <p:cNvSpPr txBox="1"/>
          <p:nvPr/>
        </p:nvSpPr>
        <p:spPr>
          <a:xfrm>
            <a:off x="3707904" y="4787860"/>
            <a:ext cx="2723823" cy="369332"/>
          </a:xfrm>
          <a:prstGeom prst="rect">
            <a:avLst/>
          </a:prstGeom>
          <a:noFill/>
        </p:spPr>
        <p:txBody>
          <a:bodyPr wrap="none" rtlCol="0">
            <a:spAutoFit/>
          </a:bodyPr>
          <a:lstStyle/>
          <a:p>
            <a:r>
              <a:rPr kumimoji="1" lang="ja-JP" altLang="en-US" b="1" dirty="0" smtClean="0"/>
              <a:t>「訪問看護指示書」が必要</a:t>
            </a:r>
            <a:endParaRPr kumimoji="1" lang="ja-JP" altLang="en-US" b="1" dirty="0"/>
          </a:p>
        </p:txBody>
      </p:sp>
    </p:spTree>
    <p:extLst>
      <p:ext uri="{BB962C8B-B14F-4D97-AF65-F5344CB8AC3E}">
        <p14:creationId xmlns:p14="http://schemas.microsoft.com/office/powerpoint/2010/main" val="2834832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50106"/>
          </a:xfrm>
        </p:spPr>
        <p:txBody>
          <a:bodyPr>
            <a:normAutofit fontScale="90000"/>
          </a:bodyPr>
          <a:lstStyle/>
          <a:p>
            <a:r>
              <a:rPr kumimoji="1" lang="ja-JP" altLang="en-US" sz="3600" dirty="0" smtClean="0"/>
              <a:t>　訪問看護ステーションの利用時間や加算等</a:t>
            </a:r>
            <a:r>
              <a:rPr kumimoji="1" lang="en-US" altLang="ja-JP" sz="3600" dirty="0" smtClean="0"/>
              <a:t/>
            </a:r>
            <a:br>
              <a:rPr kumimoji="1" lang="en-US" altLang="ja-JP" sz="3600" dirty="0" smtClean="0"/>
            </a:br>
            <a:r>
              <a:rPr kumimoji="1" lang="ja-JP" altLang="en-US" sz="3600" dirty="0" smtClean="0"/>
              <a:t>（</a:t>
            </a:r>
            <a:r>
              <a:rPr lang="ja-JP" altLang="en-US" sz="3600" dirty="0"/>
              <a:t>医療</a:t>
            </a:r>
            <a:r>
              <a:rPr lang="ja-JP" altLang="en-US" sz="3600" dirty="0" smtClean="0"/>
              <a:t>保険）</a:t>
            </a:r>
            <a:endParaRPr kumimoji="1" lang="ja-JP" altLang="en-US" sz="3600" dirty="0"/>
          </a:p>
        </p:txBody>
      </p:sp>
      <p:sp>
        <p:nvSpPr>
          <p:cNvPr id="3" name="コンテンツ プレースホルダー 2"/>
          <p:cNvSpPr>
            <a:spLocks noGrp="1"/>
          </p:cNvSpPr>
          <p:nvPr>
            <p:ph idx="1"/>
          </p:nvPr>
        </p:nvSpPr>
        <p:spPr>
          <a:xfrm>
            <a:off x="251520" y="1268760"/>
            <a:ext cx="8712968" cy="5400600"/>
          </a:xfrm>
        </p:spPr>
        <p:txBody>
          <a:bodyPr>
            <a:normAutofit/>
          </a:bodyPr>
          <a:lstStyle/>
          <a:p>
            <a:r>
              <a:rPr kumimoji="1" lang="ja-JP" altLang="en-US" sz="2800" dirty="0" smtClean="0"/>
              <a:t>１回の利用時間　→　３０分～９０分</a:t>
            </a:r>
            <a:endParaRPr kumimoji="1" lang="en-US" altLang="ja-JP" sz="2800" dirty="0" smtClean="0"/>
          </a:p>
          <a:p>
            <a:r>
              <a:rPr kumimoji="1" lang="ja-JP" altLang="en-US" sz="2800" dirty="0" smtClean="0"/>
              <a:t>利用者１人</a:t>
            </a:r>
            <a:r>
              <a:rPr lang="ja-JP" altLang="en-US" sz="2800" dirty="0"/>
              <a:t>　</a:t>
            </a:r>
            <a:r>
              <a:rPr lang="ja-JP" altLang="en-US" sz="2800" dirty="0" smtClean="0"/>
              <a:t>→　週３日が限度</a:t>
            </a:r>
            <a:endParaRPr lang="en-US" altLang="ja-JP" sz="2800" dirty="0" smtClean="0"/>
          </a:p>
          <a:p>
            <a:pPr marL="0" indent="0">
              <a:buNone/>
            </a:pPr>
            <a:r>
              <a:rPr lang="ja-JP" altLang="en-US" sz="2800" dirty="0" smtClean="0"/>
              <a:t>　　　　　　　　（１か所の訪問看護ステーション）</a:t>
            </a:r>
            <a:endParaRPr lang="en-US" altLang="ja-JP" sz="2800" dirty="0" smtClean="0"/>
          </a:p>
          <a:p>
            <a:r>
              <a:rPr kumimoji="1" lang="ja-JP" altLang="en-US" sz="2800" dirty="0" smtClean="0"/>
              <a:t>厚生労働大臣が定める疾病等（別表第７）や特別管理加算（</a:t>
            </a:r>
            <a:r>
              <a:rPr lang="ja-JP" altLang="en-US" sz="2800" dirty="0" smtClean="0"/>
              <a:t>別表第８）の対象者や急性増悪等による特別訪問看護指示書期間</a:t>
            </a:r>
            <a:endParaRPr lang="en-US" altLang="ja-JP" sz="2800" dirty="0"/>
          </a:p>
          <a:p>
            <a:pPr marL="0" indent="0">
              <a:buNone/>
            </a:pPr>
            <a:r>
              <a:rPr kumimoji="1" lang="ja-JP" altLang="en-US" sz="2800" dirty="0" smtClean="0"/>
              <a:t>　→　週４日以上の訪問看護が可能</a:t>
            </a:r>
            <a:endParaRPr kumimoji="1" lang="en-US" altLang="ja-JP" sz="2800" dirty="0" smtClean="0"/>
          </a:p>
          <a:p>
            <a:pPr marL="0" indent="0">
              <a:buNone/>
            </a:pPr>
            <a:r>
              <a:rPr lang="ja-JP" altLang="en-US" sz="2800" dirty="0"/>
              <a:t>　</a:t>
            </a:r>
            <a:r>
              <a:rPr lang="ja-JP" altLang="en-US" sz="2800" dirty="0" smtClean="0"/>
              <a:t>→　難病等複数回訪問看護</a:t>
            </a:r>
            <a:r>
              <a:rPr lang="en-US" altLang="ja-JP" sz="2800" dirty="0" smtClean="0"/>
              <a:t>(</a:t>
            </a:r>
            <a:r>
              <a:rPr lang="ja-JP" altLang="en-US" sz="2800" dirty="0" smtClean="0"/>
              <a:t>１日２回又は３回</a:t>
            </a:r>
            <a:r>
              <a:rPr lang="en-US" altLang="ja-JP" sz="2800" dirty="0" smtClean="0"/>
              <a:t>)</a:t>
            </a:r>
          </a:p>
          <a:p>
            <a:pPr marL="0" indent="0">
              <a:buNone/>
            </a:pPr>
            <a:r>
              <a:rPr kumimoji="1" lang="en-US" altLang="ja-JP" sz="2800" dirty="0"/>
              <a:t> </a:t>
            </a:r>
            <a:r>
              <a:rPr lang="ja-JP" altLang="en-US" sz="2800" dirty="0"/>
              <a:t> </a:t>
            </a:r>
            <a:r>
              <a:rPr lang="ja-JP" altLang="en-US" sz="2800" dirty="0" smtClean="0"/>
              <a:t> →　１人に対して複数の訪問看護が可能</a:t>
            </a:r>
            <a:endParaRPr lang="en-US" altLang="ja-JP" sz="2800" dirty="0" smtClean="0"/>
          </a:p>
          <a:p>
            <a:pPr marL="0" indent="0">
              <a:buNone/>
            </a:pPr>
            <a:r>
              <a:rPr lang="ja-JP" altLang="en-US" sz="2200" b="1" dirty="0"/>
              <a:t>　</a:t>
            </a:r>
            <a:r>
              <a:rPr lang="ja-JP" altLang="en-US" sz="2200" b="1" dirty="0" smtClean="0"/>
              <a:t>　　</a:t>
            </a:r>
            <a:r>
              <a:rPr lang="ja-JP" altLang="en-US" sz="2200" u="sng" dirty="0" smtClean="0"/>
              <a:t>＊　同一日にそれぞれの訪問看護ステーションの利用はできない</a:t>
            </a:r>
            <a:r>
              <a:rPr kumimoji="1" lang="ja-JP" altLang="en-US" sz="2200" b="1" dirty="0"/>
              <a:t>　</a:t>
            </a:r>
          </a:p>
        </p:txBody>
      </p:sp>
    </p:spTree>
    <p:extLst>
      <p:ext uri="{BB962C8B-B14F-4D97-AF65-F5344CB8AC3E}">
        <p14:creationId xmlns:p14="http://schemas.microsoft.com/office/powerpoint/2010/main" val="1374221457"/>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ビジネス">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4353</TotalTime>
  <Words>639</Words>
  <Application>Microsoft Office PowerPoint</Application>
  <PresentationFormat>画面に合わせる (4:3)</PresentationFormat>
  <Paragraphs>199</Paragraphs>
  <Slides>16</Slides>
  <Notes>3</Notes>
  <HiddenSlides>0</HiddenSlides>
  <MMClips>0</MMClips>
  <ScaleCrop>false</ScaleCrop>
  <HeadingPairs>
    <vt:vector size="4" baseType="variant">
      <vt:variant>
        <vt:lpstr>テーマ</vt:lpstr>
      </vt:variant>
      <vt:variant>
        <vt:i4>2</vt:i4>
      </vt:variant>
      <vt:variant>
        <vt:lpstr>スライド タイトル</vt:lpstr>
      </vt:variant>
      <vt:variant>
        <vt:i4>16</vt:i4>
      </vt:variant>
    </vt:vector>
  </HeadingPairs>
  <TitlesOfParts>
    <vt:vector size="18" baseType="lpstr">
      <vt:lpstr>Office ​​テーマ</vt:lpstr>
      <vt:lpstr>ビジネス</vt:lpstr>
      <vt:lpstr>重症心身障害児者等 支援者育成研修テキスト  ２　医療　⑥  　 　　　　　　　　　　　　　　　　　　　　　　　　　　　　　　　　　　　 　　　　　　　　　　　　　訪問看護のしくみ　　　　　　　　　　　　　　　　　　　　</vt:lpstr>
      <vt:lpstr>訪問看護制度の概要</vt:lpstr>
      <vt:lpstr>訪問看護とは</vt:lpstr>
      <vt:lpstr>訪問看護のサービス内容</vt:lpstr>
      <vt:lpstr>　介護保険 訪問看護の対象者</vt:lpstr>
      <vt:lpstr>介護保険 要支援・要介護と認められた場合</vt:lpstr>
      <vt:lpstr>医療保険 訪問看護の対象者</vt:lpstr>
      <vt:lpstr>医療保険</vt:lpstr>
      <vt:lpstr>　訪問看護ステーションの利用時間や加算等 （医療保険）</vt:lpstr>
      <vt:lpstr>厚生労働大臣が定める疾病等 別表第７</vt:lpstr>
      <vt:lpstr>　特別管理加算の対象者 別表第８ </vt:lpstr>
      <vt:lpstr>　訪問看護ステーションの利用時間や加算等 （医療保険）</vt:lpstr>
      <vt:lpstr>　訪問看護ステーションの利用時間や加算等 （医療保険）</vt:lpstr>
      <vt:lpstr>療養通所介護における児童福祉法に基づく 主に重症心身障害児を通わせる 児童発達支援等の事業</vt:lpstr>
      <vt:lpstr>主 旨</vt:lpstr>
      <vt:lpstr>PowerPoint プレゼンテーション</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梶原厚子</dc:creator>
  <cp:lastModifiedBy>厚生労働省ネットワークシステム</cp:lastModifiedBy>
  <cp:revision>153</cp:revision>
  <cp:lastPrinted>2015-01-24T11:19:13Z</cp:lastPrinted>
  <dcterms:created xsi:type="dcterms:W3CDTF">2014-12-04T06:53:54Z</dcterms:created>
  <dcterms:modified xsi:type="dcterms:W3CDTF">2016-05-06T06:31:28Z</dcterms:modified>
</cp:coreProperties>
</file>