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sldIdLst>
    <p:sldId id="264" r:id="rId3"/>
    <p:sldId id="263" r:id="rId4"/>
    <p:sldId id="256" r:id="rId5"/>
    <p:sldId id="257" r:id="rId6"/>
    <p:sldId id="258" r:id="rId7"/>
    <p:sldId id="259" r:id="rId8"/>
    <p:sldId id="260" r:id="rId9"/>
    <p:sldId id="261" r:id="rId10"/>
    <p:sldId id="262" r:id="rId11"/>
  </p:sldIdLst>
  <p:sldSz cx="6858000" cy="9906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18" autoAdjust="0"/>
    <p:restoredTop sz="95561" autoAdjust="0"/>
  </p:normalViewPr>
  <p:slideViewPr>
    <p:cSldViewPr snapToGrid="0">
      <p:cViewPr>
        <p:scale>
          <a:sx n="53" d="100"/>
          <a:sy n="53" d="100"/>
        </p:scale>
        <p:origin x="-2196" y="96"/>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DF15774D-BCC5-4814-84C5-AC15B38686D2}" type="datetimeFigureOut">
              <a:rPr kumimoji="1" lang="ja-JP" altLang="en-US" smtClean="0"/>
              <a:t>2016/5/9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E61051-66E0-4565-BC45-BC1E9885E33D}" type="slidenum">
              <a:rPr kumimoji="1" lang="ja-JP" altLang="en-US" smtClean="0"/>
              <a:t>‹#›</a:t>
            </a:fld>
            <a:endParaRPr kumimoji="1" lang="ja-JP" altLang="en-US"/>
          </a:p>
        </p:txBody>
      </p:sp>
    </p:spTree>
    <p:extLst>
      <p:ext uri="{BB962C8B-B14F-4D97-AF65-F5344CB8AC3E}">
        <p14:creationId xmlns:p14="http://schemas.microsoft.com/office/powerpoint/2010/main" val="3696065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F15774D-BCC5-4814-84C5-AC15B38686D2}" type="datetimeFigureOut">
              <a:rPr kumimoji="1" lang="ja-JP" altLang="en-US" smtClean="0"/>
              <a:t>2016/5/9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E61051-66E0-4565-BC45-BC1E9885E33D}" type="slidenum">
              <a:rPr kumimoji="1" lang="ja-JP" altLang="en-US" smtClean="0"/>
              <a:t>‹#›</a:t>
            </a:fld>
            <a:endParaRPr kumimoji="1" lang="ja-JP" altLang="en-US"/>
          </a:p>
        </p:txBody>
      </p:sp>
    </p:spTree>
    <p:extLst>
      <p:ext uri="{BB962C8B-B14F-4D97-AF65-F5344CB8AC3E}">
        <p14:creationId xmlns:p14="http://schemas.microsoft.com/office/powerpoint/2010/main" val="2976368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F15774D-BCC5-4814-84C5-AC15B38686D2}" type="datetimeFigureOut">
              <a:rPr kumimoji="1" lang="ja-JP" altLang="en-US" smtClean="0"/>
              <a:t>2016/5/9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E61051-66E0-4565-BC45-BC1E9885E33D}" type="slidenum">
              <a:rPr kumimoji="1" lang="ja-JP" altLang="en-US" smtClean="0"/>
              <a:t>‹#›</a:t>
            </a:fld>
            <a:endParaRPr kumimoji="1" lang="ja-JP" altLang="en-US"/>
          </a:p>
        </p:txBody>
      </p:sp>
    </p:spTree>
    <p:extLst>
      <p:ext uri="{BB962C8B-B14F-4D97-AF65-F5344CB8AC3E}">
        <p14:creationId xmlns:p14="http://schemas.microsoft.com/office/powerpoint/2010/main" val="9363178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直角三角形 9"/>
          <p:cNvSpPr/>
          <p:nvPr/>
        </p:nvSpPr>
        <p:spPr>
          <a:xfrm>
            <a:off x="-1" y="6737101"/>
            <a:ext cx="6863317"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en-US">
              <a:solidFill>
                <a:prstClr val="white"/>
              </a:solidFill>
            </a:endParaRPr>
          </a:p>
        </p:txBody>
      </p:sp>
      <p:sp>
        <p:nvSpPr>
          <p:cNvPr id="9" name="タイトル 8"/>
          <p:cNvSpPr>
            <a:spLocks noGrp="1"/>
          </p:cNvSpPr>
          <p:nvPr>
            <p:ph type="ctrTitle"/>
          </p:nvPr>
        </p:nvSpPr>
        <p:spPr>
          <a:xfrm>
            <a:off x="514350" y="2531544"/>
            <a:ext cx="5829300" cy="2642988"/>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ja-JP" altLang="en-US" smtClean="0"/>
              <a:t>マスター タイトルの書式設定</a:t>
            </a:r>
            <a:endParaRPr kumimoji="0" lang="en-US"/>
          </a:p>
        </p:txBody>
      </p:sp>
      <p:sp>
        <p:nvSpPr>
          <p:cNvPr id="17" name="サブタイトル 16"/>
          <p:cNvSpPr>
            <a:spLocks noGrp="1"/>
          </p:cNvSpPr>
          <p:nvPr>
            <p:ph type="subTitle" idx="1"/>
          </p:nvPr>
        </p:nvSpPr>
        <p:spPr>
          <a:xfrm>
            <a:off x="514350" y="5216766"/>
            <a:ext cx="5829300" cy="1732906"/>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smtClean="0"/>
              <a:t>マスター サブタイトルの書式設定</a:t>
            </a:r>
            <a:endParaRPr kumimoji="0" lang="en-US"/>
          </a:p>
        </p:txBody>
      </p:sp>
      <p:grpSp>
        <p:nvGrpSpPr>
          <p:cNvPr id="2" name="グループ化 1"/>
          <p:cNvGrpSpPr/>
          <p:nvPr/>
        </p:nvGrpSpPr>
        <p:grpSpPr>
          <a:xfrm>
            <a:off x="-2823" y="7154333"/>
            <a:ext cx="6860824" cy="2761905"/>
            <a:chOff x="-3765" y="4832896"/>
            <a:chExt cx="9147765" cy="2032192"/>
          </a:xfrm>
        </p:grpSpPr>
        <p:sp>
          <p:nvSpPr>
            <p:cNvPr id="7" name="フリーフォーム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8" name="フリーフォーム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1"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2"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付プレースホルダー 29"/>
          <p:cNvSpPr>
            <a:spLocks noGrp="1"/>
          </p:cNvSpPr>
          <p:nvPr>
            <p:ph type="dt" sz="half" idx="10"/>
          </p:nvPr>
        </p:nvSpPr>
        <p:spPr/>
        <p:txBody>
          <a:bodyPr/>
          <a:lstStyle>
            <a:lvl1pPr>
              <a:defRPr>
                <a:solidFill>
                  <a:srgbClr val="FFFFFF"/>
                </a:solidFill>
              </a:defRPr>
            </a:lvl1pPr>
            <a:extLst/>
          </a:lstStyle>
          <a:p>
            <a:endParaRPr lang="en-US" altLang="ja-JP">
              <a:solidFill>
                <a:srgbClr val="000000"/>
              </a:solidFill>
            </a:endParaRPr>
          </a:p>
        </p:txBody>
      </p:sp>
      <p:sp>
        <p:nvSpPr>
          <p:cNvPr id="19" name="フッター プレースホルダー 18"/>
          <p:cNvSpPr>
            <a:spLocks noGrp="1"/>
          </p:cNvSpPr>
          <p:nvPr>
            <p:ph type="ftr" sz="quarter" idx="11"/>
          </p:nvPr>
        </p:nvSpPr>
        <p:spPr/>
        <p:txBody>
          <a:bodyPr/>
          <a:lstStyle>
            <a:lvl1pPr>
              <a:defRPr>
                <a:solidFill>
                  <a:schemeClr val="accent1">
                    <a:tint val="20000"/>
                  </a:schemeClr>
                </a:solidFill>
              </a:defRPr>
            </a:lvl1pPr>
            <a:extLst/>
          </a:lstStyle>
          <a:p>
            <a:endParaRPr lang="en-US" altLang="ja-JP">
              <a:solidFill>
                <a:srgbClr val="000000"/>
              </a:solidFill>
            </a:endParaRPr>
          </a:p>
        </p:txBody>
      </p:sp>
      <p:sp>
        <p:nvSpPr>
          <p:cNvPr id="27" name="スライド番号プレースホルダー 26"/>
          <p:cNvSpPr>
            <a:spLocks noGrp="1"/>
          </p:cNvSpPr>
          <p:nvPr>
            <p:ph type="sldNum" sz="quarter" idx="12"/>
          </p:nvPr>
        </p:nvSpPr>
        <p:spPr/>
        <p:txBody>
          <a:bodyPr/>
          <a:lstStyle>
            <a:lvl1pPr>
              <a:defRPr>
                <a:solidFill>
                  <a:srgbClr val="FFFFFF"/>
                </a:solidFill>
              </a:defRPr>
            </a:lvl1pPr>
            <a:extLst/>
          </a:lstStyle>
          <a:p>
            <a:fld id="{3916328E-6D65-4AC6-AED3-A57AB5A8C1C2}"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6338984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13DE2959-4469-48E6-BA76-FB55B6F6B932}" type="slidenum">
              <a:rPr lang="en-US" altLang="ja-JP" smtClean="0">
                <a:solidFill>
                  <a:srgbClr val="000000"/>
                </a:solidFill>
              </a:rPr>
              <a:pPr/>
              <a:t>‹#›</a:t>
            </a:fld>
            <a:endParaRPr lang="en-US" altLang="ja-JP">
              <a:solidFill>
                <a:srgbClr val="000000"/>
              </a:solidFill>
            </a:endParaRPr>
          </a:p>
        </p:txBody>
      </p:sp>
      <p:sp>
        <p:nvSpPr>
          <p:cNvPr id="7" name="タイトル 6"/>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23697386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541782" y="1530695"/>
            <a:ext cx="5829300" cy="26416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2942035" y="4234695"/>
            <a:ext cx="3429000" cy="2101505"/>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smtClean="0"/>
              <a:t>マスター テキストの書式設定</a:t>
            </a:r>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0A7CE1D0-5355-41B5-B98E-D73C9CE5E466}" type="slidenum">
              <a:rPr lang="en-US" altLang="ja-JP" smtClean="0">
                <a:solidFill>
                  <a:srgbClr val="000000"/>
                </a:solidFill>
              </a:rPr>
              <a:pPr/>
              <a:t>‹#›</a:t>
            </a:fld>
            <a:endParaRPr lang="en-US" altLang="ja-JP">
              <a:solidFill>
                <a:srgbClr val="000000"/>
              </a:solidFill>
            </a:endParaRPr>
          </a:p>
        </p:txBody>
      </p:sp>
      <p:sp>
        <p:nvSpPr>
          <p:cNvPr id="7" name="山形 6"/>
          <p:cNvSpPr/>
          <p:nvPr/>
        </p:nvSpPr>
        <p:spPr>
          <a:xfrm>
            <a:off x="2727510" y="4341237"/>
            <a:ext cx="137160" cy="3302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
        <p:nvSpPr>
          <p:cNvPr id="8" name="山形 7"/>
          <p:cNvSpPr/>
          <p:nvPr/>
        </p:nvSpPr>
        <p:spPr>
          <a:xfrm>
            <a:off x="2587698" y="4341237"/>
            <a:ext cx="137160" cy="3302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Tree>
    <p:extLst>
      <p:ext uri="{BB962C8B-B14F-4D97-AF65-F5344CB8AC3E}">
        <p14:creationId xmlns:p14="http://schemas.microsoft.com/office/powerpoint/2010/main" val="4100892767"/>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ー 2"/>
          <p:cNvSpPr>
            <a:spLocks noGrp="1"/>
          </p:cNvSpPr>
          <p:nvPr>
            <p:ph sz="half" idx="1"/>
          </p:nvPr>
        </p:nvSpPr>
        <p:spPr>
          <a:xfrm>
            <a:off x="342900" y="2139705"/>
            <a:ext cx="3028950" cy="6537502"/>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ー 3"/>
          <p:cNvSpPr>
            <a:spLocks noGrp="1"/>
          </p:cNvSpPr>
          <p:nvPr>
            <p:ph sz="half" idx="2"/>
          </p:nvPr>
        </p:nvSpPr>
        <p:spPr>
          <a:xfrm>
            <a:off x="3486150" y="2139705"/>
            <a:ext cx="3028950" cy="6537502"/>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p:txBody>
          <a:bodyPr/>
          <a:lstStyle>
            <a:extLst/>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extLst/>
          </a:lstStyle>
          <a:p>
            <a:fld id="{3CE2758A-97DF-4B8C-86C5-D2B9CA8214C6}" type="slidenum">
              <a:rPr lang="en-US" altLang="ja-JP" smtClean="0">
                <a:solidFill>
                  <a:srgbClr val="000000"/>
                </a:solidFill>
              </a:rPr>
              <a:pPr/>
              <a:t>‹#›</a:t>
            </a:fld>
            <a:endParaRPr lang="en-US" altLang="ja-JP">
              <a:solidFill>
                <a:srgbClr val="000000"/>
              </a:solidFill>
            </a:endParaRPr>
          </a:p>
        </p:txBody>
      </p:sp>
      <p:sp>
        <p:nvSpPr>
          <p:cNvPr id="8" name="タイトル 7"/>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3075125103"/>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6"/>
            <a:ext cx="6172200" cy="1651000"/>
          </a:xfrm>
        </p:spPr>
        <p:txBody>
          <a:bodyPr anchor="ctr"/>
          <a:lstStyle>
            <a:lvl1pPr>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342900" y="7814733"/>
            <a:ext cx="3030141" cy="1100667"/>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4" name="テキスト プレースホルダー 3"/>
          <p:cNvSpPr>
            <a:spLocks noGrp="1"/>
          </p:cNvSpPr>
          <p:nvPr>
            <p:ph type="body" sz="half" idx="3"/>
          </p:nvPr>
        </p:nvSpPr>
        <p:spPr>
          <a:xfrm>
            <a:off x="3483772" y="7814733"/>
            <a:ext cx="3031331" cy="1100667"/>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5" name="コンテンツ プレースホルダー 4"/>
          <p:cNvSpPr>
            <a:spLocks noGrp="1"/>
          </p:cNvSpPr>
          <p:nvPr>
            <p:ph sz="quarter" idx="2"/>
          </p:nvPr>
        </p:nvSpPr>
        <p:spPr>
          <a:xfrm>
            <a:off x="342900" y="2086212"/>
            <a:ext cx="3030141" cy="5693658"/>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ー 5"/>
          <p:cNvSpPr>
            <a:spLocks noGrp="1"/>
          </p:cNvSpPr>
          <p:nvPr>
            <p:ph sz="quarter" idx="4"/>
          </p:nvPr>
        </p:nvSpPr>
        <p:spPr>
          <a:xfrm>
            <a:off x="3483772" y="2086212"/>
            <a:ext cx="3031331" cy="5693658"/>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ー 6"/>
          <p:cNvSpPr>
            <a:spLocks noGrp="1"/>
          </p:cNvSpPr>
          <p:nvPr>
            <p:ph type="dt" sz="half" idx="10"/>
          </p:nvPr>
        </p:nvSpPr>
        <p:spPr/>
        <p:txBody>
          <a:bodyPr/>
          <a:lstStyle>
            <a:extLst/>
          </a:lstStyle>
          <a:p>
            <a:endParaRPr lang="en-US" altLang="ja-JP">
              <a:solidFill>
                <a:srgbClr val="000000"/>
              </a:solidFill>
            </a:endParaRPr>
          </a:p>
        </p:txBody>
      </p:sp>
      <p:sp>
        <p:nvSpPr>
          <p:cNvPr id="8" name="フッター プレースホルダー 7"/>
          <p:cNvSpPr>
            <a:spLocks noGrp="1"/>
          </p:cNvSpPr>
          <p:nvPr>
            <p:ph type="ftr" sz="quarter" idx="11"/>
          </p:nvPr>
        </p:nvSpPr>
        <p:spPr/>
        <p:txBody>
          <a:bodyPr/>
          <a:lstStyle>
            <a:extLst/>
          </a:lstStyle>
          <a:p>
            <a:endParaRPr lang="en-US" altLang="ja-JP">
              <a:solidFill>
                <a:srgbClr val="000000"/>
              </a:solidFill>
            </a:endParaRPr>
          </a:p>
        </p:txBody>
      </p:sp>
      <p:sp>
        <p:nvSpPr>
          <p:cNvPr id="9" name="スライド番号プレースホルダー 8"/>
          <p:cNvSpPr>
            <a:spLocks noGrp="1"/>
          </p:cNvSpPr>
          <p:nvPr>
            <p:ph type="sldNum" sz="quarter" idx="12"/>
          </p:nvPr>
        </p:nvSpPr>
        <p:spPr/>
        <p:txBody>
          <a:bodyPr/>
          <a:lstStyle>
            <a:extLst/>
          </a:lstStyle>
          <a:p>
            <a:fld id="{713C96AB-BBE1-4417-B921-BC6F0C486974}"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547090565"/>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extLst/>
          </a:lstStyle>
          <a:p>
            <a:endParaRPr lang="en-US" altLang="ja-JP">
              <a:solidFill>
                <a:srgbClr val="000000"/>
              </a:solidFill>
            </a:endParaRPr>
          </a:p>
        </p:txBody>
      </p:sp>
      <p:sp>
        <p:nvSpPr>
          <p:cNvPr id="4" name="フッター プレースホルダー 3"/>
          <p:cNvSpPr>
            <a:spLocks noGrp="1"/>
          </p:cNvSpPr>
          <p:nvPr>
            <p:ph type="ftr" sz="quarter" idx="11"/>
          </p:nvPr>
        </p:nvSpPr>
        <p:spPr/>
        <p:txBody>
          <a:bodyPr/>
          <a:lstStyle>
            <a:extLst/>
          </a:lstStyle>
          <a:p>
            <a:endParaRPr lang="en-US" altLang="ja-JP">
              <a:solidFill>
                <a:srgbClr val="000000"/>
              </a:solidFill>
            </a:endParaRPr>
          </a:p>
        </p:txBody>
      </p:sp>
      <p:sp>
        <p:nvSpPr>
          <p:cNvPr id="5" name="スライド番号プレースホルダー 4"/>
          <p:cNvSpPr>
            <a:spLocks noGrp="1"/>
          </p:cNvSpPr>
          <p:nvPr>
            <p:ph type="sldNum" sz="quarter" idx="12"/>
          </p:nvPr>
        </p:nvSpPr>
        <p:spPr/>
        <p:txBody>
          <a:bodyPr/>
          <a:lstStyle>
            <a:extLst/>
          </a:lstStyle>
          <a:p>
            <a:fld id="{E1505E7C-A9A5-4D6A-8F31-360AAF54F5A8}" type="slidenum">
              <a:rPr lang="en-US" altLang="ja-JP" smtClean="0">
                <a:solidFill>
                  <a:srgbClr val="000000"/>
                </a:solidFill>
              </a:rPr>
              <a:pPr/>
              <a:t>‹#›</a:t>
            </a:fld>
            <a:endParaRPr lang="en-US" altLang="ja-JP">
              <a:solidFill>
                <a:srgbClr val="000000"/>
              </a:solidFill>
            </a:endParaRPr>
          </a:p>
        </p:txBody>
      </p:sp>
      <p:sp>
        <p:nvSpPr>
          <p:cNvPr id="6" name="タイトル 5"/>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3869603970"/>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extLst/>
          </a:lstStyle>
          <a:p>
            <a:endParaRPr lang="en-US" altLang="ja-JP">
              <a:solidFill>
                <a:srgbClr val="000000"/>
              </a:solidFill>
            </a:endParaRPr>
          </a:p>
        </p:txBody>
      </p:sp>
      <p:sp>
        <p:nvSpPr>
          <p:cNvPr id="3" name="フッター プレースホルダー 2"/>
          <p:cNvSpPr>
            <a:spLocks noGrp="1"/>
          </p:cNvSpPr>
          <p:nvPr>
            <p:ph type="ftr" sz="quarter" idx="11"/>
          </p:nvPr>
        </p:nvSpPr>
        <p:spPr/>
        <p:txBody>
          <a:bodyPr/>
          <a:lstStyle>
            <a:extLst/>
          </a:lstStyle>
          <a:p>
            <a:endParaRPr lang="en-US" altLang="ja-JP">
              <a:solidFill>
                <a:srgbClr val="000000"/>
              </a:solidFill>
            </a:endParaRPr>
          </a:p>
        </p:txBody>
      </p:sp>
      <p:sp>
        <p:nvSpPr>
          <p:cNvPr id="4" name="スライド番号プレースホルダー 3"/>
          <p:cNvSpPr>
            <a:spLocks noGrp="1"/>
          </p:cNvSpPr>
          <p:nvPr>
            <p:ph type="sldNum" sz="quarter" idx="12"/>
          </p:nvPr>
        </p:nvSpPr>
        <p:spPr/>
        <p:txBody>
          <a:bodyPr/>
          <a:lstStyle>
            <a:extLst/>
          </a:lstStyle>
          <a:p>
            <a:fld id="{ECAEB814-199D-4ECB-A84C-1F4E4EF7FD05}"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9861696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7044267"/>
            <a:ext cx="5611332" cy="6604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2"/>
          </p:nvPr>
        </p:nvSpPr>
        <p:spPr>
          <a:xfrm>
            <a:off x="3314700" y="7735147"/>
            <a:ext cx="2980944" cy="13208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ja-JP" altLang="en-US" smtClean="0"/>
              <a:t>マスター テキストの書式設定</a:t>
            </a:r>
          </a:p>
        </p:txBody>
      </p:sp>
      <p:sp>
        <p:nvSpPr>
          <p:cNvPr id="4" name="コンテンツ プレースホルダー 3"/>
          <p:cNvSpPr>
            <a:spLocks noGrp="1"/>
          </p:cNvSpPr>
          <p:nvPr>
            <p:ph sz="half" idx="1"/>
          </p:nvPr>
        </p:nvSpPr>
        <p:spPr>
          <a:xfrm>
            <a:off x="685800" y="396240"/>
            <a:ext cx="5609844" cy="6604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5045274" y="9255919"/>
            <a:ext cx="1440180" cy="528320"/>
          </a:xfrm>
        </p:spPr>
        <p:txBody>
          <a:bodyPr/>
          <a:lstStyle>
            <a:extLst/>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extLst/>
          </a:lstStyle>
          <a:p>
            <a:fld id="{20919500-454F-40F8-8A5C-6C3E6BAC6501}"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70630443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F15774D-BCC5-4814-84C5-AC15B38686D2}" type="datetimeFigureOut">
              <a:rPr kumimoji="1" lang="ja-JP" altLang="en-US" smtClean="0"/>
              <a:t>2016/5/9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E61051-66E0-4565-BC45-BC1E9885E33D}" type="slidenum">
              <a:rPr kumimoji="1" lang="ja-JP" altLang="en-US" smtClean="0"/>
              <a:t>‹#›</a:t>
            </a:fld>
            <a:endParaRPr kumimoji="1" lang="ja-JP" altLang="en-US"/>
          </a:p>
        </p:txBody>
      </p:sp>
    </p:spTree>
    <p:extLst>
      <p:ext uri="{BB962C8B-B14F-4D97-AF65-F5344CB8AC3E}">
        <p14:creationId xmlns:p14="http://schemas.microsoft.com/office/powerpoint/2010/main" val="7565757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4" name="テキスト プレースホルダー 3"/>
          <p:cNvSpPr>
            <a:spLocks noGrp="1"/>
          </p:cNvSpPr>
          <p:nvPr>
            <p:ph type="body" sz="half" idx="2"/>
          </p:nvPr>
        </p:nvSpPr>
        <p:spPr>
          <a:xfrm>
            <a:off x="855924" y="7862692"/>
            <a:ext cx="5372100" cy="936335"/>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ja-JP" altLang="en-US" smtClean="0"/>
              <a:t>マスター テキストの書式設定</a:t>
            </a:r>
          </a:p>
        </p:txBody>
      </p:sp>
      <p:sp>
        <p:nvSpPr>
          <p:cNvPr id="3" name="図プレースホルダー 2"/>
          <p:cNvSpPr>
            <a:spLocks noGrp="1"/>
          </p:cNvSpPr>
          <p:nvPr>
            <p:ph type="pic" idx="1"/>
          </p:nvPr>
        </p:nvSpPr>
        <p:spPr>
          <a:xfrm>
            <a:off x="171450" y="274398"/>
            <a:ext cx="6515100" cy="633984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ja-JP" altLang="en-US" smtClean="0"/>
              <a:t>アイコンをクリックして図を追加</a:t>
            </a:r>
            <a:endParaRPr kumimoji="0" lang="en-US" dirty="0"/>
          </a:p>
        </p:txBody>
      </p:sp>
      <p:sp>
        <p:nvSpPr>
          <p:cNvPr id="5" name="日付プレースホルダー 4"/>
          <p:cNvSpPr>
            <a:spLocks noGrp="1"/>
          </p:cNvSpPr>
          <p:nvPr>
            <p:ph type="dt" sz="half" idx="10"/>
          </p:nvPr>
        </p:nvSpPr>
        <p:spPr/>
        <p:txBody>
          <a:bodyPr/>
          <a:lstStyle>
            <a:lvl1pPr>
              <a:defRPr>
                <a:solidFill>
                  <a:schemeClr val="tx1"/>
                </a:solidFill>
              </a:defRPr>
            </a:lvl1pPr>
            <a:extLst/>
          </a:lstStyle>
          <a:p>
            <a:endParaRPr lang="en-US" altLang="ja-JP">
              <a:solidFill>
                <a:srgbClr val="000000"/>
              </a:solidFill>
            </a:endParaRPr>
          </a:p>
        </p:txBody>
      </p:sp>
      <p:sp>
        <p:nvSpPr>
          <p:cNvPr id="6" name="フッター プレースホルダー 5"/>
          <p:cNvSpPr>
            <a:spLocks noGrp="1"/>
          </p:cNvSpPr>
          <p:nvPr>
            <p:ph type="ftr" sz="quarter" idx="11"/>
          </p:nvPr>
        </p:nvSpPr>
        <p:spPr>
          <a:xfrm>
            <a:off x="3285057" y="9255928"/>
            <a:ext cx="1763011" cy="527403"/>
          </a:xfrm>
        </p:spPr>
        <p:txBody>
          <a:bodyPr/>
          <a:lstStyle>
            <a:lvl1pPr>
              <a:defRPr>
                <a:solidFill>
                  <a:schemeClr val="tx1"/>
                </a:solidFill>
              </a:defRPr>
            </a:lvl1pPr>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solidFill>
                  <a:schemeClr val="tx1"/>
                </a:solidFill>
              </a:defRPr>
            </a:lvl1pPr>
            <a:extLst/>
          </a:lstStyle>
          <a:p>
            <a:fld id="{0561A651-D6BB-46B0-A50C-5F78583329A8}" type="slidenum">
              <a:rPr lang="en-US" altLang="ja-JP" smtClean="0">
                <a:solidFill>
                  <a:srgbClr val="000000"/>
                </a:solidFill>
              </a:rPr>
              <a:pPr/>
              <a:t>‹#›</a:t>
            </a:fld>
            <a:endParaRPr lang="en-US" altLang="ja-JP">
              <a:solidFill>
                <a:srgbClr val="000000"/>
              </a:solidFill>
            </a:endParaRPr>
          </a:p>
        </p:txBody>
      </p:sp>
      <p:sp>
        <p:nvSpPr>
          <p:cNvPr id="2" name="タイトル 1"/>
          <p:cNvSpPr>
            <a:spLocks noGrp="1"/>
          </p:cNvSpPr>
          <p:nvPr>
            <p:ph type="title"/>
          </p:nvPr>
        </p:nvSpPr>
        <p:spPr>
          <a:xfrm>
            <a:off x="171451" y="7027399"/>
            <a:ext cx="6056574" cy="812748"/>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ja-JP" altLang="en-US" smtClean="0"/>
              <a:t>マスター タイトルの書式設定</a:t>
            </a:r>
            <a:endParaRPr kumimoji="0" lang="en-US"/>
          </a:p>
        </p:txBody>
      </p:sp>
      <p:sp>
        <p:nvSpPr>
          <p:cNvPr id="8" name="フリーフォーム 7"/>
          <p:cNvSpPr>
            <a:spLocks/>
          </p:cNvSpPr>
          <p:nvPr/>
        </p:nvSpPr>
        <p:spPr bwMode="auto">
          <a:xfrm>
            <a:off x="374455" y="8587130"/>
            <a:ext cx="3705468" cy="1330443"/>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white"/>
              </a:solidFill>
              <a:ea typeface="ＭＳ Ｐゴシック" charset="-128"/>
            </a:endParaRPr>
          </a:p>
        </p:txBody>
      </p:sp>
      <p:sp>
        <p:nvSpPr>
          <p:cNvPr id="9" name="フリーフォーム 8"/>
          <p:cNvSpPr>
            <a:spLocks/>
          </p:cNvSpPr>
          <p:nvPr/>
        </p:nvSpPr>
        <p:spPr bwMode="auto">
          <a:xfrm>
            <a:off x="364288" y="8578571"/>
            <a:ext cx="2767838" cy="134831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white"/>
              </a:solidFill>
              <a:ea typeface="ＭＳ Ｐゴシック" charset="-128"/>
            </a:endParaRPr>
          </a:p>
        </p:txBody>
      </p:sp>
      <p:sp>
        <p:nvSpPr>
          <p:cNvPr id="10" name="直角三角形 9"/>
          <p:cNvSpPr>
            <a:spLocks/>
          </p:cNvSpPr>
          <p:nvPr/>
        </p:nvSpPr>
        <p:spPr bwMode="auto">
          <a:xfrm>
            <a:off x="-4532" y="8365143"/>
            <a:ext cx="2551736" cy="1561254"/>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1" name="直線コネクタ 10"/>
          <p:cNvCxnSpPr/>
          <p:nvPr/>
        </p:nvCxnSpPr>
        <p:spPr>
          <a:xfrm>
            <a:off x="-6928" y="8360075"/>
            <a:ext cx="2554132" cy="1566331"/>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山形 11"/>
          <p:cNvSpPr/>
          <p:nvPr/>
        </p:nvSpPr>
        <p:spPr>
          <a:xfrm>
            <a:off x="6498084" y="7205524"/>
            <a:ext cx="137160" cy="3302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
        <p:nvSpPr>
          <p:cNvPr id="13" name="山形 12"/>
          <p:cNvSpPr/>
          <p:nvPr/>
        </p:nvSpPr>
        <p:spPr>
          <a:xfrm>
            <a:off x="6358272" y="7205524"/>
            <a:ext cx="137160" cy="3302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Tree>
    <p:extLst>
      <p:ext uri="{BB962C8B-B14F-4D97-AF65-F5344CB8AC3E}">
        <p14:creationId xmlns:p14="http://schemas.microsoft.com/office/powerpoint/2010/main" val="1423781795"/>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342900" y="2139704"/>
            <a:ext cx="6172200" cy="6335436"/>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B7781E98-12D4-4D4B-A93A-05903818980B}"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2605596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133010" y="396711"/>
            <a:ext cx="1333103" cy="8078433"/>
          </a:xfrm>
        </p:spPr>
        <p:txBody>
          <a:bodyPr vert="eaVert"/>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342900" y="396704"/>
            <a:ext cx="4743450" cy="8078431"/>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116C8A52-8AAF-4982-B6CC-776C64B016BB}"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094231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DF15774D-BCC5-4814-84C5-AC15B38686D2}" type="datetimeFigureOut">
              <a:rPr kumimoji="1" lang="ja-JP" altLang="en-US" smtClean="0"/>
              <a:t>2016/5/9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E61051-66E0-4565-BC45-BC1E9885E33D}" type="slidenum">
              <a:rPr kumimoji="1" lang="ja-JP" altLang="en-US" smtClean="0"/>
              <a:t>‹#›</a:t>
            </a:fld>
            <a:endParaRPr kumimoji="1" lang="ja-JP" altLang="en-US"/>
          </a:p>
        </p:txBody>
      </p:sp>
    </p:spTree>
    <p:extLst>
      <p:ext uri="{BB962C8B-B14F-4D97-AF65-F5344CB8AC3E}">
        <p14:creationId xmlns:p14="http://schemas.microsoft.com/office/powerpoint/2010/main" val="93968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F15774D-BCC5-4814-84C5-AC15B38686D2}" type="datetimeFigureOut">
              <a:rPr kumimoji="1" lang="ja-JP" altLang="en-US" smtClean="0"/>
              <a:t>2016/5/9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E61051-66E0-4565-BC45-BC1E9885E33D}" type="slidenum">
              <a:rPr kumimoji="1" lang="ja-JP" altLang="en-US" smtClean="0"/>
              <a:t>‹#›</a:t>
            </a:fld>
            <a:endParaRPr kumimoji="1" lang="ja-JP" altLang="en-US"/>
          </a:p>
        </p:txBody>
      </p:sp>
    </p:spTree>
    <p:extLst>
      <p:ext uri="{BB962C8B-B14F-4D97-AF65-F5344CB8AC3E}">
        <p14:creationId xmlns:p14="http://schemas.microsoft.com/office/powerpoint/2010/main" val="2391286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F15774D-BCC5-4814-84C5-AC15B38686D2}" type="datetimeFigureOut">
              <a:rPr kumimoji="1" lang="ja-JP" altLang="en-US" smtClean="0"/>
              <a:t>2016/5/9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0E61051-66E0-4565-BC45-BC1E9885E33D}" type="slidenum">
              <a:rPr kumimoji="1" lang="ja-JP" altLang="en-US" smtClean="0"/>
              <a:t>‹#›</a:t>
            </a:fld>
            <a:endParaRPr kumimoji="1" lang="ja-JP" altLang="en-US"/>
          </a:p>
        </p:txBody>
      </p:sp>
    </p:spTree>
    <p:extLst>
      <p:ext uri="{BB962C8B-B14F-4D97-AF65-F5344CB8AC3E}">
        <p14:creationId xmlns:p14="http://schemas.microsoft.com/office/powerpoint/2010/main" val="3279499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DF15774D-BCC5-4814-84C5-AC15B38686D2}" type="datetimeFigureOut">
              <a:rPr kumimoji="1" lang="ja-JP" altLang="en-US" smtClean="0"/>
              <a:t>2016/5/9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0E61051-66E0-4565-BC45-BC1E9885E33D}" type="slidenum">
              <a:rPr kumimoji="1" lang="ja-JP" altLang="en-US" smtClean="0"/>
              <a:t>‹#›</a:t>
            </a:fld>
            <a:endParaRPr kumimoji="1" lang="ja-JP" altLang="en-US"/>
          </a:p>
        </p:txBody>
      </p:sp>
    </p:spTree>
    <p:extLst>
      <p:ext uri="{BB962C8B-B14F-4D97-AF65-F5344CB8AC3E}">
        <p14:creationId xmlns:p14="http://schemas.microsoft.com/office/powerpoint/2010/main" val="395765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15774D-BCC5-4814-84C5-AC15B38686D2}" type="datetimeFigureOut">
              <a:rPr kumimoji="1" lang="ja-JP" altLang="en-US" smtClean="0"/>
              <a:t>2016/5/9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0E61051-66E0-4565-BC45-BC1E9885E33D}" type="slidenum">
              <a:rPr kumimoji="1" lang="ja-JP" altLang="en-US" smtClean="0"/>
              <a:t>‹#›</a:t>
            </a:fld>
            <a:endParaRPr kumimoji="1" lang="ja-JP" altLang="en-US"/>
          </a:p>
        </p:txBody>
      </p:sp>
    </p:spTree>
    <p:extLst>
      <p:ext uri="{BB962C8B-B14F-4D97-AF65-F5344CB8AC3E}">
        <p14:creationId xmlns:p14="http://schemas.microsoft.com/office/powerpoint/2010/main" val="2922161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F15774D-BCC5-4814-84C5-AC15B38686D2}" type="datetimeFigureOut">
              <a:rPr kumimoji="1" lang="ja-JP" altLang="en-US" smtClean="0"/>
              <a:t>2016/5/9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E61051-66E0-4565-BC45-BC1E9885E33D}" type="slidenum">
              <a:rPr kumimoji="1" lang="ja-JP" altLang="en-US" smtClean="0"/>
              <a:t>‹#›</a:t>
            </a:fld>
            <a:endParaRPr kumimoji="1" lang="ja-JP" altLang="en-US"/>
          </a:p>
        </p:txBody>
      </p:sp>
    </p:spTree>
    <p:extLst>
      <p:ext uri="{BB962C8B-B14F-4D97-AF65-F5344CB8AC3E}">
        <p14:creationId xmlns:p14="http://schemas.microsoft.com/office/powerpoint/2010/main" val="339140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F15774D-BCC5-4814-84C5-AC15B38686D2}" type="datetimeFigureOut">
              <a:rPr kumimoji="1" lang="ja-JP" altLang="en-US" smtClean="0"/>
              <a:t>2016/5/9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E61051-66E0-4565-BC45-BC1E9885E33D}" type="slidenum">
              <a:rPr kumimoji="1" lang="ja-JP" altLang="en-US" smtClean="0"/>
              <a:t>‹#›</a:t>
            </a:fld>
            <a:endParaRPr kumimoji="1" lang="ja-JP" altLang="en-US"/>
          </a:p>
        </p:txBody>
      </p:sp>
    </p:spTree>
    <p:extLst>
      <p:ext uri="{BB962C8B-B14F-4D97-AF65-F5344CB8AC3E}">
        <p14:creationId xmlns:p14="http://schemas.microsoft.com/office/powerpoint/2010/main" val="1687710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F15774D-BCC5-4814-84C5-AC15B38686D2}" type="datetimeFigureOut">
              <a:rPr kumimoji="1" lang="ja-JP" altLang="en-US" smtClean="0"/>
              <a:t>2016/5/9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0E61051-66E0-4565-BC45-BC1E9885E33D}" type="slidenum">
              <a:rPr kumimoji="1" lang="ja-JP" altLang="en-US" smtClean="0"/>
              <a:t>‹#›</a:t>
            </a:fld>
            <a:endParaRPr kumimoji="1" lang="ja-JP" altLang="en-US"/>
          </a:p>
        </p:txBody>
      </p:sp>
    </p:spTree>
    <p:extLst>
      <p:ext uri="{BB962C8B-B14F-4D97-AF65-F5344CB8AC3E}">
        <p14:creationId xmlns:p14="http://schemas.microsoft.com/office/powerpoint/2010/main" val="16463105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374455" y="8587130"/>
            <a:ext cx="3705468" cy="1330443"/>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2" name="フリーフォーム 11"/>
          <p:cNvSpPr>
            <a:spLocks/>
          </p:cNvSpPr>
          <p:nvPr/>
        </p:nvSpPr>
        <p:spPr bwMode="auto">
          <a:xfrm>
            <a:off x="364288" y="8578571"/>
            <a:ext cx="2767838" cy="134831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4" name="直角三角形 13"/>
          <p:cNvSpPr>
            <a:spLocks/>
          </p:cNvSpPr>
          <p:nvPr/>
        </p:nvSpPr>
        <p:spPr bwMode="auto">
          <a:xfrm>
            <a:off x="-4532" y="8365143"/>
            <a:ext cx="2551736" cy="1561254"/>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5" name="直線コネクタ 14"/>
          <p:cNvCxnSpPr/>
          <p:nvPr/>
        </p:nvCxnSpPr>
        <p:spPr>
          <a:xfrm>
            <a:off x="-6928" y="8360075"/>
            <a:ext cx="2554132" cy="1566331"/>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ー 8"/>
          <p:cNvSpPr>
            <a:spLocks noGrp="1"/>
          </p:cNvSpPr>
          <p:nvPr>
            <p:ph type="title"/>
          </p:nvPr>
        </p:nvSpPr>
        <p:spPr>
          <a:xfrm>
            <a:off x="342900" y="396699"/>
            <a:ext cx="6172200" cy="1651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ja-JP" altLang="en-US" smtClean="0"/>
              <a:t>マスター タイトルの書式設定</a:t>
            </a:r>
            <a:endParaRPr kumimoji="0" lang="en-US"/>
          </a:p>
        </p:txBody>
      </p:sp>
      <p:sp>
        <p:nvSpPr>
          <p:cNvPr id="30" name="テキスト プレースホルダー 29"/>
          <p:cNvSpPr>
            <a:spLocks noGrp="1"/>
          </p:cNvSpPr>
          <p:nvPr>
            <p:ph type="body" idx="1"/>
          </p:nvPr>
        </p:nvSpPr>
        <p:spPr>
          <a:xfrm>
            <a:off x="342900" y="2139705"/>
            <a:ext cx="6172200" cy="6537502"/>
          </a:xfrm>
          <a:prstGeom prst="rect">
            <a:avLst/>
          </a:prstGeom>
        </p:spPr>
        <p:txBody>
          <a:bodyPr vert="horz">
            <a:normAutofit/>
          </a:bodyPr>
          <a:lstStyle>
            <a:extLst/>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0" name="日付プレースホルダー 9"/>
          <p:cNvSpPr>
            <a:spLocks noGrp="1"/>
          </p:cNvSpPr>
          <p:nvPr>
            <p:ph type="dt" sz="half" idx="2"/>
          </p:nvPr>
        </p:nvSpPr>
        <p:spPr>
          <a:xfrm>
            <a:off x="5045274" y="9255919"/>
            <a:ext cx="1440180" cy="528320"/>
          </a:xfrm>
          <a:prstGeom prst="rect">
            <a:avLst/>
          </a:prstGeom>
        </p:spPr>
        <p:txBody>
          <a:bodyPr vert="horz" anchor="b"/>
          <a:lstStyle>
            <a:lvl1pPr algn="l" eaLnBrk="1" latinLnBrk="0" hangingPunct="1">
              <a:defRPr kumimoji="0" sz="1000">
                <a:solidFill>
                  <a:schemeClr val="tx1"/>
                </a:solidFill>
              </a:defRPr>
            </a:lvl1pPr>
            <a:extLst/>
          </a:lstStyle>
          <a:p>
            <a:pPr fontAlgn="base">
              <a:spcBef>
                <a:spcPct val="0"/>
              </a:spcBef>
              <a:spcAft>
                <a:spcPct val="0"/>
              </a:spcAft>
            </a:pPr>
            <a:endParaRPr lang="en-US" altLang="ja-JP">
              <a:solidFill>
                <a:srgbClr val="000000"/>
              </a:solidFill>
            </a:endParaRPr>
          </a:p>
        </p:txBody>
      </p:sp>
      <p:sp>
        <p:nvSpPr>
          <p:cNvPr id="22" name="フッター プレースホルダー 21"/>
          <p:cNvSpPr>
            <a:spLocks noGrp="1"/>
          </p:cNvSpPr>
          <p:nvPr>
            <p:ph type="ftr" sz="quarter" idx="3"/>
          </p:nvPr>
        </p:nvSpPr>
        <p:spPr>
          <a:xfrm>
            <a:off x="3285057" y="9255928"/>
            <a:ext cx="1763011" cy="527403"/>
          </a:xfrm>
          <a:prstGeom prst="rect">
            <a:avLst/>
          </a:prstGeom>
        </p:spPr>
        <p:txBody>
          <a:bodyPr vert="horz" anchor="b"/>
          <a:lstStyle>
            <a:lvl1pPr algn="r" eaLnBrk="1" latinLnBrk="0" hangingPunct="1">
              <a:defRPr kumimoji="0" sz="1000">
                <a:solidFill>
                  <a:schemeClr val="tx1"/>
                </a:solidFill>
              </a:defRPr>
            </a:lvl1pPr>
            <a:extLst/>
          </a:lstStyle>
          <a:p>
            <a:pPr fontAlgn="base">
              <a:spcBef>
                <a:spcPct val="0"/>
              </a:spcBef>
              <a:spcAft>
                <a:spcPct val="0"/>
              </a:spcAft>
            </a:pPr>
            <a:endParaRPr lang="en-US" altLang="ja-JP">
              <a:solidFill>
                <a:srgbClr val="000000"/>
              </a:solidFill>
            </a:endParaRPr>
          </a:p>
        </p:txBody>
      </p:sp>
      <p:sp>
        <p:nvSpPr>
          <p:cNvPr id="18" name="スライド番号プレースホルダー 17"/>
          <p:cNvSpPr>
            <a:spLocks noGrp="1"/>
          </p:cNvSpPr>
          <p:nvPr>
            <p:ph type="sldNum" sz="quarter" idx="4"/>
          </p:nvPr>
        </p:nvSpPr>
        <p:spPr>
          <a:xfrm>
            <a:off x="6485454" y="9255928"/>
            <a:ext cx="274320" cy="527403"/>
          </a:xfrm>
          <a:prstGeom prst="rect">
            <a:avLst/>
          </a:prstGeom>
        </p:spPr>
        <p:txBody>
          <a:bodyPr vert="horz" anchor="b"/>
          <a:lstStyle>
            <a:lvl1pPr algn="r" eaLnBrk="1" latinLnBrk="0" hangingPunct="1">
              <a:defRPr kumimoji="0" sz="1000" b="0">
                <a:solidFill>
                  <a:schemeClr val="tx1"/>
                </a:solidFill>
              </a:defRPr>
            </a:lvl1pPr>
            <a:extLst/>
          </a:lstStyle>
          <a:p>
            <a:pPr fontAlgn="base">
              <a:spcBef>
                <a:spcPct val="0"/>
              </a:spcBef>
              <a:spcAft>
                <a:spcPct val="0"/>
              </a:spcAft>
            </a:pPr>
            <a:fld id="{789D6384-06A6-4BDD-8CDC-F375C988D69E}" type="slidenum">
              <a:rPr lang="en-US" altLang="ja-JP" smtClean="0">
                <a:solidFill>
                  <a:srgbClr val="000000"/>
                </a:solidFill>
              </a:rPr>
              <a:pPr fontAlgn="base">
                <a:spcBef>
                  <a:spcPct val="0"/>
                </a:spcBef>
                <a:spcAft>
                  <a:spcPct val="0"/>
                </a:spcAft>
              </a:pPr>
              <a:t>‹#›</a:t>
            </a:fld>
            <a:endParaRPr lang="en-US" altLang="ja-JP">
              <a:solidFill>
                <a:srgbClr val="000000"/>
              </a:solidFill>
            </a:endParaRPr>
          </a:p>
        </p:txBody>
      </p:sp>
    </p:spTree>
    <p:extLst>
      <p:ext uri="{BB962C8B-B14F-4D97-AF65-F5344CB8AC3E}">
        <p14:creationId xmlns:p14="http://schemas.microsoft.com/office/powerpoint/2010/main" val="414655722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68587" y="4501202"/>
            <a:ext cx="6334858" cy="3129939"/>
          </a:xfrm>
        </p:spPr>
        <p:txBody>
          <a:bodyPr>
            <a:normAutofit fontScale="90000"/>
          </a:bodyPr>
          <a:lstStyle/>
          <a:p>
            <a:pPr algn="l"/>
            <a:r>
              <a:rPr lang="en-US" altLang="ja-JP" sz="2400" dirty="0" smtClean="0"/>
              <a:t/>
            </a:r>
            <a:br>
              <a:rPr lang="en-US" altLang="ja-JP" sz="2400" dirty="0" smtClean="0"/>
            </a:br>
            <a:r>
              <a:rPr lang="en-US" altLang="ja-JP" sz="2400" dirty="0"/>
              <a:t/>
            </a:r>
            <a:br>
              <a:rPr lang="en-US" altLang="ja-JP" sz="2400" dirty="0"/>
            </a:br>
            <a:r>
              <a:rPr lang="en-US" altLang="ja-JP" sz="2400" dirty="0" smtClean="0"/>
              <a:t/>
            </a:r>
            <a:br>
              <a:rPr lang="en-US" altLang="ja-JP" sz="2400" dirty="0" smtClean="0"/>
            </a:br>
            <a:r>
              <a:rPr lang="en-US" altLang="ja-JP" sz="2400" dirty="0"/>
              <a:t/>
            </a:r>
            <a:br>
              <a:rPr lang="en-US" altLang="ja-JP" sz="2400" dirty="0"/>
            </a:br>
            <a:r>
              <a:rPr lang="en-US" altLang="ja-JP" sz="2400" dirty="0" smtClean="0"/>
              <a:t/>
            </a:r>
            <a:br>
              <a:rPr lang="en-US" altLang="ja-JP" sz="2400" dirty="0" smtClean="0"/>
            </a:br>
            <a:r>
              <a:rPr lang="ja-JP" altLang="en-US" sz="2400" dirty="0" smtClean="0"/>
              <a:t>重症心身障害児者等</a:t>
            </a:r>
            <a:r>
              <a:rPr lang="en-US" altLang="ja-JP" sz="2400" dirty="0" smtClean="0"/>
              <a:t/>
            </a:r>
            <a:br>
              <a:rPr lang="en-US" altLang="ja-JP" sz="2400" dirty="0" smtClean="0"/>
            </a:br>
            <a:r>
              <a:rPr lang="ja-JP" altLang="en-US" sz="2400" dirty="0" smtClean="0"/>
              <a:t>コーディネーター育成研修</a:t>
            </a:r>
            <a:r>
              <a:rPr lang="en-US" altLang="ja-JP" sz="4400" dirty="0" smtClean="0"/>
              <a:t/>
            </a:r>
            <a:br>
              <a:rPr lang="en-US" altLang="ja-JP" sz="4400" dirty="0" smtClean="0"/>
            </a:br>
            <a:r>
              <a:rPr lang="en-US" altLang="ja-JP" sz="4400" dirty="0"/>
              <a:t/>
            </a:r>
            <a:br>
              <a:rPr lang="en-US" altLang="ja-JP" sz="4400" dirty="0"/>
            </a:br>
            <a:r>
              <a:rPr lang="en-US" altLang="ja-JP" sz="4400" dirty="0" smtClean="0"/>
              <a:t/>
            </a:r>
            <a:br>
              <a:rPr lang="en-US" altLang="ja-JP" sz="4400" dirty="0" smtClean="0"/>
            </a:br>
            <a:r>
              <a:rPr lang="en-US" altLang="ja-JP" sz="4400" dirty="0"/>
              <a:t/>
            </a:r>
            <a:br>
              <a:rPr lang="en-US" altLang="ja-JP" sz="4400" dirty="0"/>
            </a:br>
            <a:r>
              <a:rPr lang="ja-JP" altLang="en-US" sz="6000" dirty="0"/>
              <a:t>３</a:t>
            </a:r>
            <a:r>
              <a:rPr lang="ja-JP" altLang="en-US" sz="6000" dirty="0" smtClean="0"/>
              <a:t>　支援体制</a:t>
            </a:r>
            <a:r>
              <a:rPr lang="ja-JP" altLang="en-US" sz="6000" dirty="0" smtClean="0"/>
              <a:t>整備②</a:t>
            </a:r>
            <a:r>
              <a:rPr lang="en-US" altLang="ja-JP" sz="6000" dirty="0" smtClean="0"/>
              <a:t/>
            </a:r>
            <a:br>
              <a:rPr lang="en-US" altLang="ja-JP" sz="6000" dirty="0" smtClean="0"/>
            </a:br>
            <a:r>
              <a:rPr lang="en-US" altLang="ja-JP" sz="6000" dirty="0" smtClean="0"/>
              <a:t/>
            </a:r>
            <a:br>
              <a:rPr lang="en-US" altLang="ja-JP" sz="6000" dirty="0" smtClean="0"/>
            </a:br>
            <a:r>
              <a:rPr lang="ja-JP" altLang="en-US" sz="4400" dirty="0" smtClean="0"/>
              <a:t>　　</a:t>
            </a:r>
            <a:r>
              <a:rPr lang="ja-JP" altLang="en-US" sz="4900" dirty="0"/>
              <a:t>支援</a:t>
            </a:r>
            <a:r>
              <a:rPr lang="ja-JP" altLang="en-US" sz="4900" dirty="0" smtClean="0"/>
              <a:t>体制整備事例</a:t>
            </a:r>
            <a:r>
              <a:rPr lang="en-US" altLang="ja-JP" sz="4900" dirty="0" smtClean="0"/>
              <a:t/>
            </a:r>
            <a:br>
              <a:rPr lang="en-US" altLang="ja-JP" sz="4900" dirty="0" smtClean="0"/>
            </a:br>
            <a:r>
              <a:rPr lang="ja-JP" altLang="en-US" sz="4900" dirty="0"/>
              <a:t>　</a:t>
            </a:r>
            <a:r>
              <a:rPr lang="ja-JP" altLang="en-US" sz="4900" dirty="0" smtClean="0"/>
              <a:t>　　　　　　　～西宮市～</a:t>
            </a:r>
            <a:r>
              <a:rPr lang="ja-JP" altLang="en-US" sz="4400" dirty="0" smtClean="0"/>
              <a:t>　　　　　　　　　　　　　　　　　　</a:t>
            </a:r>
            <a:r>
              <a:rPr lang="ja-JP" altLang="en-US" sz="4400" dirty="0"/>
              <a:t>　</a:t>
            </a:r>
            <a:r>
              <a:rPr lang="ja-JP" altLang="en-US" sz="4400" dirty="0" smtClean="0"/>
              <a:t>　　　　　　　　　　　　</a:t>
            </a:r>
            <a:r>
              <a:rPr lang="en-US" altLang="ja-JP" sz="4400" dirty="0" smtClean="0"/>
              <a:t/>
            </a:r>
            <a:br>
              <a:rPr lang="en-US" altLang="ja-JP" sz="4400" dirty="0" smtClean="0"/>
            </a:br>
            <a:r>
              <a:rPr lang="ja-JP" altLang="en-US" sz="4400" dirty="0" smtClean="0"/>
              <a:t>　　　　　　　　　　　　　　　　　　　　</a:t>
            </a:r>
            <a:endParaRPr kumimoji="1" lang="ja-JP" altLang="en-US" sz="5300" dirty="0"/>
          </a:p>
        </p:txBody>
      </p:sp>
      <p:sp>
        <p:nvSpPr>
          <p:cNvPr id="5" name="スライド番号プレースホルダー 4"/>
          <p:cNvSpPr>
            <a:spLocks noGrp="1"/>
          </p:cNvSpPr>
          <p:nvPr>
            <p:ph type="sldNum" sz="quarter" idx="12"/>
          </p:nvPr>
        </p:nvSpPr>
        <p:spPr/>
        <p:txBody>
          <a:bodyPr/>
          <a:lstStyle/>
          <a:p>
            <a:fld id="{667E3D7A-13B8-45DE-9B11-587D56CF72EE}" type="slidenum">
              <a:rPr kumimoji="1" lang="ja-JP" altLang="en-US" smtClean="0"/>
              <a:pPr/>
              <a:t>1</a:t>
            </a:fld>
            <a:endParaRPr kumimoji="1" lang="ja-JP" altLang="en-US"/>
          </a:p>
        </p:txBody>
      </p:sp>
    </p:spTree>
    <p:extLst>
      <p:ext uri="{BB962C8B-B14F-4D97-AF65-F5344CB8AC3E}">
        <p14:creationId xmlns:p14="http://schemas.microsoft.com/office/powerpoint/2010/main" val="15712213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 name="図 50"/>
          <p:cNvPicPr>
            <a:picLocks noChangeAspect="1"/>
          </p:cNvPicPr>
          <p:nvPr/>
        </p:nvPicPr>
        <p:blipFill>
          <a:blip r:embed="rId2"/>
          <a:stretch>
            <a:fillRect/>
          </a:stretch>
        </p:blipFill>
        <p:spPr>
          <a:xfrm>
            <a:off x="0" y="1116908"/>
            <a:ext cx="6858000" cy="8398600"/>
          </a:xfrm>
          <a:prstGeom prst="rect">
            <a:avLst/>
          </a:prstGeom>
        </p:spPr>
      </p:pic>
      <p:sp>
        <p:nvSpPr>
          <p:cNvPr id="2" name="正方形/長方形 1"/>
          <p:cNvSpPr/>
          <p:nvPr/>
        </p:nvSpPr>
        <p:spPr>
          <a:xfrm>
            <a:off x="508001" y="836768"/>
            <a:ext cx="5949244" cy="369332"/>
          </a:xfrm>
          <a:prstGeom prst="rect">
            <a:avLst/>
          </a:prstGeom>
        </p:spPr>
        <p:txBody>
          <a:bodyPr wrap="square">
            <a:spAutoFit/>
          </a:bodyPr>
          <a:lstStyle/>
          <a:p>
            <a:r>
              <a:rPr lang="ja-JP" altLang="ja-JP" dirty="0"/>
              <a:t>重症心身障害児者のニーズの</a:t>
            </a:r>
            <a:r>
              <a:rPr lang="ja-JP" altLang="ja-JP" dirty="0" smtClean="0"/>
              <a:t>掘り起こし</a:t>
            </a:r>
            <a:r>
              <a:rPr lang="ja-JP" altLang="en-US" dirty="0" smtClean="0"/>
              <a:t>に</a:t>
            </a:r>
            <a:r>
              <a:rPr lang="ja-JP" altLang="ja-JP" dirty="0" smtClean="0"/>
              <a:t>向けた</a:t>
            </a:r>
            <a:r>
              <a:rPr lang="ja-JP" altLang="ja-JP" dirty="0"/>
              <a:t>支援構図</a:t>
            </a:r>
            <a:endParaRPr lang="ja-JP" altLang="en-US" dirty="0"/>
          </a:p>
        </p:txBody>
      </p:sp>
    </p:spTree>
    <p:extLst>
      <p:ext uri="{BB962C8B-B14F-4D97-AF65-F5344CB8AC3E}">
        <p14:creationId xmlns:p14="http://schemas.microsoft.com/office/powerpoint/2010/main" val="4051265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2860100465"/>
              </p:ext>
            </p:extLst>
          </p:nvPr>
        </p:nvGraphicFramePr>
        <p:xfrm>
          <a:off x="-1" y="77118"/>
          <a:ext cx="6858001" cy="9811229"/>
        </p:xfrm>
        <a:graphic>
          <a:graphicData uri="http://schemas.openxmlformats.org/drawingml/2006/table">
            <a:tbl>
              <a:tblPr firstRow="1" bandRow="1">
                <a:tableStyleId>{5940675A-B579-460E-94D1-54222C63F5DA}</a:tableStyleId>
              </a:tblPr>
              <a:tblGrid>
                <a:gridCol w="246210"/>
                <a:gridCol w="818854"/>
                <a:gridCol w="1748365"/>
                <a:gridCol w="619674"/>
                <a:gridCol w="276639"/>
                <a:gridCol w="708198"/>
                <a:gridCol w="213569"/>
                <a:gridCol w="116840"/>
                <a:gridCol w="795071"/>
                <a:gridCol w="1314581"/>
              </a:tblGrid>
              <a:tr h="271885">
                <a:tc gridSpan="6">
                  <a:txBody>
                    <a:bodyPr/>
                    <a:lstStyle/>
                    <a:p>
                      <a:pPr algn="ctr"/>
                      <a:endParaRPr kumimoji="1" lang="ja-JP" altLang="en-US" sz="1050" dirty="0"/>
                    </a:p>
                  </a:txBody>
                  <a:tcPr anchor="ctr"/>
                </a:tc>
                <a:tc hMerge="1">
                  <a:txBody>
                    <a:bodyPr/>
                    <a:lstStyle/>
                    <a:p>
                      <a:endParaRPr kumimoji="1" lang="ja-JP" altLang="en-US"/>
                    </a:p>
                  </a:txBody>
                  <a:tcPr/>
                </a:tc>
                <a:tc hMerge="1">
                  <a:txBody>
                    <a:bodyPr/>
                    <a:lstStyle/>
                    <a:p>
                      <a:pPr algn="ctr"/>
                      <a:endParaRPr kumimoji="1" lang="ja-JP" altLang="en-US" sz="1100" dirty="0"/>
                    </a:p>
                  </a:txBody>
                  <a:tcPr anchor="ctr"/>
                </a:tc>
                <a:tc hMerge="1">
                  <a:txBody>
                    <a:bodyPr/>
                    <a:lstStyle/>
                    <a:p>
                      <a:endParaRPr kumimoji="1" lang="ja-JP" altLang="en-US"/>
                    </a:p>
                  </a:txBody>
                  <a:tcPr/>
                </a:tc>
                <a:tc hMerge="1">
                  <a:txBody>
                    <a:bodyPr/>
                    <a:lstStyle/>
                    <a:p>
                      <a:pPr algn="ctr"/>
                      <a:endParaRPr kumimoji="1" lang="ja-JP" altLang="en-US" sz="1100" dirty="0"/>
                    </a:p>
                  </a:txBody>
                  <a:tcPr anchor="ctr"/>
                </a:tc>
                <a:tc hMerge="1">
                  <a:txBody>
                    <a:bodyPr/>
                    <a:lstStyle/>
                    <a:p>
                      <a:endParaRPr kumimoji="1" lang="ja-JP" altLang="en-US"/>
                    </a:p>
                  </a:txBody>
                  <a:tcPr/>
                </a:tc>
                <a:tc gridSpan="4">
                  <a:txBody>
                    <a:bodyPr/>
                    <a:lstStyle/>
                    <a:p>
                      <a:pPr algn="l"/>
                      <a:r>
                        <a:rPr kumimoji="1" lang="ja-JP" altLang="en-US" sz="1050" dirty="0" smtClean="0"/>
                        <a:t>相談日　　　　</a:t>
                      </a:r>
                      <a:r>
                        <a:rPr kumimoji="1" lang="en-US" altLang="ja-JP" sz="1050" dirty="0" smtClean="0"/>
                        <a:t>2013</a:t>
                      </a:r>
                      <a:r>
                        <a:rPr kumimoji="1" lang="ja-JP" altLang="en-US" sz="1050" dirty="0" smtClean="0"/>
                        <a:t>　年　　</a:t>
                      </a:r>
                      <a:r>
                        <a:rPr kumimoji="1" lang="en-US" altLang="ja-JP" sz="1050" dirty="0" smtClean="0"/>
                        <a:t>3</a:t>
                      </a:r>
                      <a:r>
                        <a:rPr kumimoji="1" lang="ja-JP" altLang="en-US" sz="1050" dirty="0" smtClean="0"/>
                        <a:t>月　</a:t>
                      </a:r>
                      <a:r>
                        <a:rPr kumimoji="1" lang="en-US" altLang="ja-JP" sz="1050" dirty="0" smtClean="0"/>
                        <a:t>15</a:t>
                      </a:r>
                      <a:r>
                        <a:rPr kumimoji="1" lang="ja-JP" altLang="en-US" sz="1050" dirty="0" smtClean="0"/>
                        <a:t>日</a:t>
                      </a:r>
                      <a:endParaRPr kumimoji="1" lang="ja-JP" altLang="en-US" sz="1050" dirty="0"/>
                    </a:p>
                  </a:txBody>
                  <a:tcPr anchor="ctr"/>
                </a:tc>
                <a:tc hMerge="1">
                  <a:txBody>
                    <a:bodyPr/>
                    <a:lstStyle/>
                    <a:p>
                      <a:endParaRPr kumimoji="1" lang="ja-JP" altLang="en-US"/>
                    </a:p>
                  </a:txBody>
                  <a:tcPr/>
                </a:tc>
                <a:tc hMerge="1">
                  <a:txBody>
                    <a:bodyPr/>
                    <a:lstStyle/>
                    <a:p>
                      <a:pPr algn="ctr"/>
                      <a:endParaRPr kumimoji="1" lang="ja-JP" altLang="en-US" sz="1100" dirty="0"/>
                    </a:p>
                  </a:txBody>
                  <a:tcPr anchor="ctr"/>
                </a:tc>
                <a:tc hMerge="1">
                  <a:txBody>
                    <a:bodyPr/>
                    <a:lstStyle/>
                    <a:p>
                      <a:endParaRPr kumimoji="1" lang="ja-JP" altLang="en-US"/>
                    </a:p>
                  </a:txBody>
                  <a:tcPr/>
                </a:tc>
              </a:tr>
              <a:tr h="271885">
                <a:tc gridSpan="4">
                  <a:txBody>
                    <a:bodyPr/>
                    <a:lstStyle/>
                    <a:p>
                      <a:pPr algn="l"/>
                      <a:r>
                        <a:rPr kumimoji="1" lang="ja-JP" altLang="en-US" sz="1050" dirty="0" smtClean="0"/>
                        <a:t>受付　</a:t>
                      </a:r>
                      <a:r>
                        <a:rPr kumimoji="1" lang="en-US" altLang="ja-JP" sz="1050" dirty="0" smtClean="0"/>
                        <a:t>No.</a:t>
                      </a:r>
                      <a:r>
                        <a:rPr kumimoji="1" lang="ja-JP" altLang="en-US" sz="1050" dirty="0" smtClean="0"/>
                        <a:t>　</a:t>
                      </a:r>
                      <a:r>
                        <a:rPr kumimoji="1" lang="en-US" altLang="ja-JP" sz="1050" dirty="0" smtClean="0"/>
                        <a:t>12345</a:t>
                      </a:r>
                      <a:endParaRPr kumimoji="1" lang="ja-JP" altLang="en-US" sz="1050" dirty="0"/>
                    </a:p>
                  </a:txBody>
                  <a:tcPr anchor="ctr"/>
                </a:tc>
                <a:tc hMerge="1">
                  <a:txBody>
                    <a:bodyPr/>
                    <a:lstStyle/>
                    <a:p>
                      <a:endParaRPr kumimoji="1" lang="ja-JP" altLang="en-US"/>
                    </a:p>
                  </a:txBody>
                  <a:tcPr/>
                </a:tc>
                <a:tc hMerge="1">
                  <a:txBody>
                    <a:bodyPr/>
                    <a:lstStyle/>
                    <a:p>
                      <a:pPr algn="ctr"/>
                      <a:endParaRPr kumimoji="1" lang="ja-JP" altLang="en-US" sz="1100" dirty="0"/>
                    </a:p>
                  </a:txBody>
                  <a:tcPr anchor="ctr"/>
                </a:tc>
                <a:tc hMerge="1">
                  <a:txBody>
                    <a:bodyPr/>
                    <a:lstStyle/>
                    <a:p>
                      <a:endParaRPr kumimoji="1" lang="ja-JP" altLang="en-US"/>
                    </a:p>
                  </a:txBody>
                  <a:tcPr/>
                </a:tc>
                <a:tc rowSpan="2" gridSpan="2">
                  <a:txBody>
                    <a:bodyPr/>
                    <a:lstStyle/>
                    <a:p>
                      <a:pPr algn="ctr"/>
                      <a:r>
                        <a:rPr kumimoji="1" lang="ja-JP" altLang="en-US" sz="1050" dirty="0" smtClean="0"/>
                        <a:t>相談方法</a:t>
                      </a:r>
                      <a:endParaRPr kumimoji="1" lang="ja-JP" altLang="en-US" sz="1050" dirty="0"/>
                    </a:p>
                  </a:txBody>
                  <a:tcPr anchor="ctr"/>
                </a:tc>
                <a:tc rowSpan="2" hMerge="1">
                  <a:txBody>
                    <a:bodyPr/>
                    <a:lstStyle/>
                    <a:p>
                      <a:endParaRPr kumimoji="1" lang="ja-JP" altLang="en-US"/>
                    </a:p>
                  </a:txBody>
                  <a:tcPr/>
                </a:tc>
                <a:tc rowSpan="2" gridSpan="4">
                  <a:txBody>
                    <a:bodyPr/>
                    <a:lstStyle/>
                    <a:p>
                      <a:r>
                        <a:rPr kumimoji="1" lang="ja-JP" altLang="en-US" sz="1050" dirty="0" smtClean="0"/>
                        <a:t>・来所　・電話　・文書　・</a:t>
                      </a:r>
                      <a:r>
                        <a:rPr kumimoji="1" lang="en-US" altLang="ja-JP" sz="1050" dirty="0" smtClean="0"/>
                        <a:t>FAX</a:t>
                      </a:r>
                      <a:r>
                        <a:rPr kumimoji="1" lang="ja-JP" altLang="en-US" sz="1050" dirty="0" smtClean="0"/>
                        <a:t>　</a:t>
                      </a:r>
                      <a:endParaRPr kumimoji="1" lang="en-US" altLang="ja-JP" sz="1050" dirty="0" smtClean="0"/>
                    </a:p>
                    <a:p>
                      <a:r>
                        <a:rPr kumimoji="1" lang="ja-JP" altLang="en-US" sz="1050" dirty="0" smtClean="0"/>
                        <a:t>・訪問　・その他（　　　　　　　　　　　）</a:t>
                      </a:r>
                      <a:endParaRPr kumimoji="1" lang="ja-JP" altLang="en-US" sz="1050" dirty="0"/>
                    </a:p>
                  </a:txBody>
                  <a:tcPr anchor="ctr"/>
                </a:tc>
                <a:tc rowSpan="2" hMerge="1">
                  <a:txBody>
                    <a:bodyPr/>
                    <a:lstStyle/>
                    <a:p>
                      <a:endParaRPr kumimoji="1" lang="ja-JP" altLang="en-US"/>
                    </a:p>
                  </a:txBody>
                  <a:tcPr/>
                </a:tc>
                <a:tc rowSpan="2" hMerge="1">
                  <a:txBody>
                    <a:bodyPr/>
                    <a:lstStyle/>
                    <a:p>
                      <a:endParaRPr kumimoji="1" lang="ja-JP" altLang="en-US"/>
                    </a:p>
                  </a:txBody>
                  <a:tcPr anchor="ctr"/>
                </a:tc>
                <a:tc rowSpan="2" hMerge="1">
                  <a:txBody>
                    <a:bodyPr/>
                    <a:lstStyle/>
                    <a:p>
                      <a:endParaRPr kumimoji="1" lang="ja-JP" altLang="en-US"/>
                    </a:p>
                  </a:txBody>
                  <a:tcPr/>
                </a:tc>
              </a:tr>
              <a:tr h="210835">
                <a:tc rowSpan="2" gridSpan="2">
                  <a:txBody>
                    <a:bodyPr/>
                    <a:lstStyle/>
                    <a:p>
                      <a:pPr algn="ctr"/>
                      <a:r>
                        <a:rPr kumimoji="1" lang="ja-JP" altLang="en-US" sz="900" dirty="0" smtClean="0"/>
                        <a:t>ふりがな</a:t>
                      </a:r>
                      <a:endParaRPr kumimoji="1" lang="ja-JP" altLang="en-US" sz="900" dirty="0"/>
                    </a:p>
                    <a:p>
                      <a:pPr algn="ctr"/>
                      <a:r>
                        <a:rPr kumimoji="1" lang="ja-JP" altLang="en-US" sz="1100" dirty="0" smtClean="0"/>
                        <a:t>氏名</a:t>
                      </a:r>
                      <a:endParaRPr kumimoji="1" lang="ja-JP" altLang="en-US" sz="1100" dirty="0"/>
                    </a:p>
                  </a:txBody>
                  <a:tcPr anchor="ctr"/>
                </a:tc>
                <a:tc rowSpan="2" hMerge="1">
                  <a:txBody>
                    <a:bodyPr/>
                    <a:lstStyle/>
                    <a:p>
                      <a:endParaRPr kumimoji="1" lang="ja-JP" altLang="en-US"/>
                    </a:p>
                  </a:txBody>
                  <a:tcPr/>
                </a:tc>
                <a:tc rowSpan="2" gridSpan="2">
                  <a:txBody>
                    <a:bodyPr/>
                    <a:lstStyle/>
                    <a:p>
                      <a:pPr algn="ctr"/>
                      <a:r>
                        <a:rPr kumimoji="1" lang="ja-JP" altLang="en-US" sz="1100" dirty="0" smtClean="0"/>
                        <a:t>○○○　○○○○</a:t>
                      </a:r>
                      <a:endParaRPr kumimoji="1" lang="en-US" altLang="ja-JP" sz="1100" dirty="0" smtClean="0"/>
                    </a:p>
                    <a:p>
                      <a:pPr algn="ctr"/>
                      <a:r>
                        <a:rPr kumimoji="1" lang="ja-JP" altLang="en-US" sz="1400" dirty="0" smtClean="0"/>
                        <a:t>○○　○○</a:t>
                      </a:r>
                      <a:endParaRPr kumimoji="1" lang="ja-JP" altLang="en-US" sz="1400" dirty="0"/>
                    </a:p>
                  </a:txBody>
                  <a:tcPr anchor="ctr"/>
                </a:tc>
                <a:tc rowSpan="2" hMerge="1">
                  <a:txBody>
                    <a:bodyPr/>
                    <a:lstStyle/>
                    <a:p>
                      <a:endParaRPr kumimoji="1" lang="ja-JP" altLang="en-US" dirty="0"/>
                    </a:p>
                  </a:txBody>
                  <a:tcPr anchor="ctr"/>
                </a:tc>
                <a:tc gridSpan="2" vMerge="1">
                  <a:txBody>
                    <a:bodyPr/>
                    <a:lstStyle/>
                    <a:p>
                      <a:endParaRPr lang="ja-JP" altLang="en-US" dirty="0"/>
                    </a:p>
                  </a:txBody>
                  <a:tcPr anchor="ctr"/>
                </a:tc>
                <a:tc hMerge="1" vMerge="1">
                  <a:txBody>
                    <a:bodyPr/>
                    <a:lstStyle/>
                    <a:p>
                      <a:endParaRPr kumimoji="1" lang="ja-JP" altLang="en-US"/>
                    </a:p>
                  </a:txBody>
                  <a:tcPr/>
                </a:tc>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r>
              <a:tr h="447811">
                <a:tc gridSpan="2" vMerge="1">
                  <a:txBody>
                    <a:bodyPr/>
                    <a:lstStyle/>
                    <a:p>
                      <a:pPr algn="ctr"/>
                      <a:endParaRPr kumimoji="1" lang="ja-JP" altLang="en-US" sz="1100" dirty="0"/>
                    </a:p>
                  </a:txBody>
                  <a:tcPr anchor="ctr"/>
                </a:tc>
                <a:tc hMerge="1" vMerge="1">
                  <a:txBody>
                    <a:bodyPr/>
                    <a:lstStyle/>
                    <a:p>
                      <a:endParaRPr kumimoji="1" lang="ja-JP" altLang="en-US"/>
                    </a:p>
                  </a:txBody>
                  <a:tcPr/>
                </a:tc>
                <a:tc gridSpan="2" vMerge="1">
                  <a:txBody>
                    <a:bodyPr/>
                    <a:lstStyle/>
                    <a:p>
                      <a:pPr algn="ctr"/>
                      <a:endParaRPr kumimoji="1" lang="ja-JP" altLang="en-US" sz="1100" dirty="0"/>
                    </a:p>
                  </a:txBody>
                  <a:tcPr anchor="ctr"/>
                </a:tc>
                <a:tc hMerge="1" vMerge="1">
                  <a:txBody>
                    <a:bodyPr/>
                    <a:lstStyle/>
                    <a:p>
                      <a:endParaRPr kumimoji="1" lang="ja-JP" altLang="en-US" dirty="0"/>
                    </a:p>
                  </a:txBody>
                  <a:tcPr anchor="ctr"/>
                </a:tc>
                <a:tc gridSpan="2">
                  <a:txBody>
                    <a:bodyPr/>
                    <a:lstStyle/>
                    <a:p>
                      <a:pPr algn="ctr"/>
                      <a:r>
                        <a:rPr kumimoji="1" lang="ja-JP" altLang="en-US" sz="1050" dirty="0" smtClean="0"/>
                        <a:t>経由機関</a:t>
                      </a:r>
                      <a:endParaRPr kumimoji="1" lang="en-US" altLang="ja-JP" sz="1050" dirty="0" smtClean="0"/>
                    </a:p>
                    <a:p>
                      <a:pPr algn="ctr"/>
                      <a:r>
                        <a:rPr kumimoji="1" lang="ja-JP" altLang="en-US" sz="1050" dirty="0" smtClean="0"/>
                        <a:t>受付担当者</a:t>
                      </a:r>
                      <a:endParaRPr kumimoji="1" lang="ja-JP" altLang="en-US" sz="1050" dirty="0"/>
                    </a:p>
                  </a:txBody>
                  <a:tcPr anchor="ctr"/>
                </a:tc>
                <a:tc hMerge="1">
                  <a:txBody>
                    <a:bodyPr/>
                    <a:lstStyle/>
                    <a:p>
                      <a:endParaRPr kumimoji="1" lang="ja-JP" altLang="en-US"/>
                    </a:p>
                  </a:txBody>
                  <a:tcPr/>
                </a:tc>
                <a:tc gridSpan="4">
                  <a:txBody>
                    <a:bodyPr/>
                    <a:lstStyle/>
                    <a:p>
                      <a:r>
                        <a:rPr kumimoji="1" lang="ja-JP" altLang="en-US" sz="1050" dirty="0" smtClean="0"/>
                        <a:t>直接</a:t>
                      </a:r>
                      <a:endParaRPr kumimoji="1" lang="en-US" altLang="ja-JP" sz="1050" dirty="0" smtClean="0"/>
                    </a:p>
                    <a:p>
                      <a:r>
                        <a:rPr kumimoji="1" lang="ja-JP" altLang="en-US" sz="1050" dirty="0" smtClean="0"/>
                        <a:t>○○　○○</a:t>
                      </a:r>
                      <a:endParaRPr kumimoji="1" lang="ja-JP" altLang="en-US" sz="1050" dirty="0"/>
                    </a:p>
                  </a:txBody>
                  <a:tcPr anchor="ctr"/>
                </a:tc>
                <a:tc hMerge="1">
                  <a:txBody>
                    <a:bodyPr/>
                    <a:lstStyle/>
                    <a:p>
                      <a:endParaRPr kumimoji="1" lang="ja-JP" altLang="en-US"/>
                    </a:p>
                  </a:txBody>
                  <a:tcPr/>
                </a:tc>
                <a:tc hMerge="1">
                  <a:txBody>
                    <a:bodyPr/>
                    <a:lstStyle/>
                    <a:p>
                      <a:endParaRPr kumimoji="1" lang="ja-JP" altLang="en-US"/>
                    </a:p>
                  </a:txBody>
                  <a:tcPr anchor="ctr"/>
                </a:tc>
                <a:tc hMerge="1">
                  <a:txBody>
                    <a:bodyPr/>
                    <a:lstStyle/>
                    <a:p>
                      <a:endParaRPr kumimoji="1" lang="ja-JP" altLang="en-US"/>
                    </a:p>
                  </a:txBody>
                  <a:tcPr/>
                </a:tc>
              </a:tr>
              <a:tr h="271885">
                <a:tc gridSpan="2">
                  <a:txBody>
                    <a:bodyPr/>
                    <a:lstStyle/>
                    <a:p>
                      <a:pPr algn="ctr"/>
                      <a:r>
                        <a:rPr lang="ja-JP" altLang="en-US" sz="1050" dirty="0" smtClean="0"/>
                        <a:t>性別</a:t>
                      </a:r>
                      <a:endParaRPr lang="ja-JP" altLang="en-US" sz="1050" dirty="0"/>
                    </a:p>
                  </a:txBody>
                  <a:tcPr anchor="ctr"/>
                </a:tc>
                <a:tc hMerge="1">
                  <a:txBody>
                    <a:bodyPr/>
                    <a:lstStyle/>
                    <a:p>
                      <a:endParaRPr kumimoji="1" lang="ja-JP" altLang="en-US"/>
                    </a:p>
                  </a:txBody>
                  <a:tcPr/>
                </a:tc>
                <a:tc gridSpan="2">
                  <a:txBody>
                    <a:bodyPr/>
                    <a:lstStyle/>
                    <a:p>
                      <a:pPr algn="ctr"/>
                      <a:r>
                        <a:rPr kumimoji="1" lang="ja-JP" altLang="en-US" sz="1050" dirty="0" smtClean="0"/>
                        <a:t>男　・　女</a:t>
                      </a:r>
                      <a:endParaRPr kumimoji="1" lang="ja-JP" altLang="en-US" sz="1050" dirty="0"/>
                    </a:p>
                  </a:txBody>
                  <a:tcPr anchor="ctr"/>
                </a:tc>
                <a:tc hMerge="1">
                  <a:txBody>
                    <a:bodyPr/>
                    <a:lstStyle/>
                    <a:p>
                      <a:endParaRPr kumimoji="1" lang="ja-JP" altLang="en-US" sz="1100" dirty="0"/>
                    </a:p>
                  </a:txBody>
                  <a:tcPr anchor="ctr"/>
                </a:tc>
                <a:tc gridSpan="2">
                  <a:txBody>
                    <a:bodyPr/>
                    <a:lstStyle/>
                    <a:p>
                      <a:pPr algn="ctr"/>
                      <a:r>
                        <a:rPr kumimoji="1" lang="ja-JP" altLang="en-US" sz="1050" dirty="0" smtClean="0"/>
                        <a:t>手帳</a:t>
                      </a:r>
                      <a:endParaRPr kumimoji="1" lang="ja-JP" altLang="en-US" sz="1050" dirty="0"/>
                    </a:p>
                  </a:txBody>
                  <a:tcPr anchor="ctr"/>
                </a:tc>
                <a:tc hMerge="1">
                  <a:txBody>
                    <a:bodyPr/>
                    <a:lstStyle/>
                    <a:p>
                      <a:endParaRPr kumimoji="1" lang="ja-JP" altLang="en-US"/>
                    </a:p>
                  </a:txBody>
                  <a:tcPr/>
                </a:tc>
                <a:tc gridSpan="4">
                  <a:txBody>
                    <a:bodyPr/>
                    <a:lstStyle/>
                    <a:p>
                      <a:pPr algn="ctr"/>
                      <a:r>
                        <a:rPr kumimoji="1" lang="ja-JP" altLang="en-US" sz="1050" dirty="0" smtClean="0"/>
                        <a:t>有　・　無</a:t>
                      </a:r>
                      <a:endParaRPr kumimoji="1" lang="ja-JP" altLang="en-US" sz="1050" dirty="0"/>
                    </a:p>
                  </a:txBody>
                  <a:tcPr anchor="ctr"/>
                </a:tc>
                <a:tc hMerge="1">
                  <a:txBody>
                    <a:bodyPr/>
                    <a:lstStyle/>
                    <a:p>
                      <a:endParaRPr kumimoji="1" lang="ja-JP" altLang="en-US"/>
                    </a:p>
                  </a:txBody>
                  <a:tcPr/>
                </a:tc>
                <a:tc hMerge="1">
                  <a:txBody>
                    <a:bodyPr/>
                    <a:lstStyle/>
                    <a:p>
                      <a:endParaRPr kumimoji="1" lang="ja-JP" altLang="en-US"/>
                    </a:p>
                  </a:txBody>
                  <a:tcPr anchor="ctr"/>
                </a:tc>
                <a:tc hMerge="1">
                  <a:txBody>
                    <a:bodyPr/>
                    <a:lstStyle/>
                    <a:p>
                      <a:endParaRPr kumimoji="1" lang="ja-JP" altLang="en-US"/>
                    </a:p>
                  </a:txBody>
                  <a:tcPr/>
                </a:tc>
              </a:tr>
              <a:tr h="271885">
                <a:tc gridSpan="2">
                  <a:txBody>
                    <a:bodyPr/>
                    <a:lstStyle/>
                    <a:p>
                      <a:pPr algn="ctr"/>
                      <a:r>
                        <a:rPr kumimoji="1" lang="ja-JP" altLang="en-US" sz="1050" dirty="0" smtClean="0"/>
                        <a:t>生年月日</a:t>
                      </a:r>
                      <a:endParaRPr kumimoji="1" lang="ja-JP" altLang="en-US" sz="1050" dirty="0"/>
                    </a:p>
                  </a:txBody>
                  <a:tcPr anchor="ctr"/>
                </a:tc>
                <a:tc hMerge="1">
                  <a:txBody>
                    <a:bodyPr/>
                    <a:lstStyle/>
                    <a:p>
                      <a:endParaRPr kumimoji="1" lang="ja-JP" altLang="en-US"/>
                    </a:p>
                  </a:txBody>
                  <a:tcPr/>
                </a:tc>
                <a:tc gridSpan="2">
                  <a:txBody>
                    <a:bodyPr/>
                    <a:lstStyle/>
                    <a:p>
                      <a:pPr algn="r"/>
                      <a:r>
                        <a:rPr kumimoji="1" lang="en-US" altLang="ja-JP" sz="1050" dirty="0" smtClean="0"/>
                        <a:t>1992</a:t>
                      </a:r>
                      <a:r>
                        <a:rPr kumimoji="1" lang="ja-JP" altLang="en-US" sz="1050" dirty="0" smtClean="0"/>
                        <a:t>年　　</a:t>
                      </a:r>
                      <a:r>
                        <a:rPr kumimoji="1" lang="en-US" altLang="ja-JP" sz="1050" dirty="0" smtClean="0"/>
                        <a:t>8</a:t>
                      </a:r>
                      <a:r>
                        <a:rPr kumimoji="1" lang="ja-JP" altLang="en-US" sz="1050" dirty="0" smtClean="0"/>
                        <a:t>月　　</a:t>
                      </a:r>
                      <a:r>
                        <a:rPr kumimoji="1" lang="en-US" altLang="ja-JP" sz="1050" dirty="0" smtClean="0"/>
                        <a:t>25</a:t>
                      </a:r>
                      <a:r>
                        <a:rPr kumimoji="1" lang="ja-JP" altLang="en-US" sz="1050" dirty="0" smtClean="0"/>
                        <a:t>　日（　</a:t>
                      </a:r>
                      <a:r>
                        <a:rPr kumimoji="1" lang="en-US" altLang="ja-JP" sz="1050" dirty="0" smtClean="0"/>
                        <a:t>20</a:t>
                      </a:r>
                      <a:r>
                        <a:rPr kumimoji="1" lang="ja-JP" altLang="en-US" sz="1050" dirty="0" smtClean="0"/>
                        <a:t>　歳）</a:t>
                      </a:r>
                      <a:endParaRPr kumimoji="1" lang="ja-JP" altLang="en-US" sz="1050" dirty="0"/>
                    </a:p>
                  </a:txBody>
                  <a:tcPr anchor="ctr"/>
                </a:tc>
                <a:tc hMerge="1">
                  <a:txBody>
                    <a:bodyPr/>
                    <a:lstStyle/>
                    <a:p>
                      <a:endParaRPr kumimoji="1" lang="ja-JP" altLang="en-US" sz="1100" dirty="0"/>
                    </a:p>
                  </a:txBody>
                  <a:tcPr anchor="ctr"/>
                </a:tc>
                <a:tc gridSpan="2">
                  <a:txBody>
                    <a:bodyPr/>
                    <a:lstStyle/>
                    <a:p>
                      <a:pPr algn="ctr"/>
                      <a:r>
                        <a:rPr kumimoji="1" lang="ja-JP" altLang="en-US" sz="1050" dirty="0" smtClean="0"/>
                        <a:t>種類・等級</a:t>
                      </a:r>
                      <a:endParaRPr kumimoji="1" lang="ja-JP" altLang="en-US" sz="1050" dirty="0"/>
                    </a:p>
                  </a:txBody>
                  <a:tcPr anchor="ctr"/>
                </a:tc>
                <a:tc hMerge="1">
                  <a:txBody>
                    <a:bodyPr/>
                    <a:lstStyle/>
                    <a:p>
                      <a:endParaRPr kumimoji="1" lang="ja-JP" altLang="en-US"/>
                    </a:p>
                  </a:txBody>
                  <a:tcPr/>
                </a:tc>
                <a:tc gridSpan="4">
                  <a:txBody>
                    <a:bodyPr/>
                    <a:lstStyle/>
                    <a:p>
                      <a:pPr algn="ctr"/>
                      <a:r>
                        <a:rPr kumimoji="1" lang="en-US" altLang="ja-JP" sz="1050" dirty="0" smtClean="0"/>
                        <a:t>1</a:t>
                      </a:r>
                      <a:r>
                        <a:rPr kumimoji="1" lang="ja-JP" altLang="en-US" sz="1050" dirty="0" smtClean="0"/>
                        <a:t>級</a:t>
                      </a:r>
                      <a:endParaRPr kumimoji="1" lang="ja-JP" altLang="en-US" sz="1050" dirty="0"/>
                    </a:p>
                  </a:txBody>
                  <a:tcPr anchor="ctr"/>
                </a:tc>
                <a:tc hMerge="1">
                  <a:txBody>
                    <a:bodyPr/>
                    <a:lstStyle/>
                    <a:p>
                      <a:endParaRPr kumimoji="1" lang="ja-JP" altLang="en-US"/>
                    </a:p>
                  </a:txBody>
                  <a:tcPr/>
                </a:tc>
                <a:tc hMerge="1">
                  <a:txBody>
                    <a:bodyPr/>
                    <a:lstStyle/>
                    <a:p>
                      <a:endParaRPr kumimoji="1" lang="ja-JP" altLang="en-US"/>
                    </a:p>
                  </a:txBody>
                  <a:tcPr anchor="ctr"/>
                </a:tc>
                <a:tc hMerge="1">
                  <a:txBody>
                    <a:bodyPr/>
                    <a:lstStyle/>
                    <a:p>
                      <a:endParaRPr kumimoji="1" lang="ja-JP" altLang="en-US"/>
                    </a:p>
                  </a:txBody>
                  <a:tcPr/>
                </a:tc>
              </a:tr>
              <a:tr h="537908">
                <a:tc gridSpan="2">
                  <a:txBody>
                    <a:bodyPr/>
                    <a:lstStyle/>
                    <a:p>
                      <a:pPr algn="ctr"/>
                      <a:r>
                        <a:rPr kumimoji="1" lang="ja-JP" altLang="en-US" sz="1050" dirty="0" smtClean="0"/>
                        <a:t>現住所</a:t>
                      </a:r>
                      <a:endParaRPr kumimoji="1" lang="ja-JP" altLang="en-US" sz="1050" dirty="0"/>
                    </a:p>
                  </a:txBody>
                  <a:tcPr anchor="ctr"/>
                </a:tc>
                <a:tc hMerge="1">
                  <a:txBody>
                    <a:bodyPr/>
                    <a:lstStyle/>
                    <a:p>
                      <a:endParaRPr kumimoji="1" lang="ja-JP" altLang="en-US"/>
                    </a:p>
                  </a:txBody>
                  <a:tcPr/>
                </a:tc>
                <a:tc gridSpan="2">
                  <a:txBody>
                    <a:bodyPr/>
                    <a:lstStyle/>
                    <a:p>
                      <a:pPr algn="l"/>
                      <a:r>
                        <a:rPr kumimoji="1" lang="ja-JP" altLang="en-US" sz="1050" dirty="0" smtClean="0"/>
                        <a:t>〒○○○</a:t>
                      </a:r>
                      <a:r>
                        <a:rPr kumimoji="1" lang="en-US" altLang="ja-JP" sz="1050" dirty="0" smtClean="0"/>
                        <a:t>-</a:t>
                      </a:r>
                      <a:r>
                        <a:rPr kumimoji="1" lang="ja-JP" altLang="en-US" sz="1050" dirty="0" smtClean="0"/>
                        <a:t>○○○○</a:t>
                      </a:r>
                      <a:endParaRPr kumimoji="1" lang="en-US" altLang="ja-JP" sz="1050" dirty="0" smtClean="0"/>
                    </a:p>
                    <a:p>
                      <a:pPr algn="l"/>
                      <a:r>
                        <a:rPr kumimoji="1" lang="ja-JP" altLang="en-US" sz="1050" dirty="0" smtClean="0"/>
                        <a:t>○○市○○町○丁目○番○号</a:t>
                      </a:r>
                      <a:endParaRPr kumimoji="1" lang="ja-JP" altLang="en-US" sz="1050" dirty="0"/>
                    </a:p>
                  </a:txBody>
                  <a:tcPr anchor="ctr"/>
                </a:tc>
                <a:tc hMerge="1">
                  <a:txBody>
                    <a:bodyPr/>
                    <a:lstStyle/>
                    <a:p>
                      <a:endParaRPr kumimoji="1" lang="ja-JP" altLang="en-US" sz="1100" dirty="0"/>
                    </a:p>
                  </a:txBody>
                  <a:tcPr anchor="ctr"/>
                </a:tc>
                <a:tc rowSpan="3" gridSpan="2">
                  <a:txBody>
                    <a:bodyPr/>
                    <a:lstStyle/>
                    <a:p>
                      <a:pPr algn="ctr"/>
                      <a:r>
                        <a:rPr kumimoji="1" lang="ja-JP" altLang="en-US" sz="1050" dirty="0" smtClean="0"/>
                        <a:t>障害名</a:t>
                      </a:r>
                      <a:endParaRPr kumimoji="1" lang="ja-JP" altLang="en-US" sz="1050" dirty="0"/>
                    </a:p>
                  </a:txBody>
                  <a:tcPr anchor="ctr"/>
                </a:tc>
                <a:tc rowSpan="3" hMerge="1">
                  <a:txBody>
                    <a:bodyPr/>
                    <a:lstStyle/>
                    <a:p>
                      <a:endParaRPr kumimoji="1" lang="ja-JP" altLang="en-US"/>
                    </a:p>
                  </a:txBody>
                  <a:tcPr/>
                </a:tc>
                <a:tc rowSpan="3" gridSpan="4">
                  <a:txBody>
                    <a:bodyPr/>
                    <a:lstStyle/>
                    <a:p>
                      <a:r>
                        <a:rPr kumimoji="1" lang="ja-JP" altLang="en-US" sz="1050" dirty="0" smtClean="0"/>
                        <a:t>・脳性麻痺（四肢体幹機能不全）</a:t>
                      </a:r>
                    </a:p>
                    <a:p>
                      <a:r>
                        <a:rPr kumimoji="1" lang="ja-JP" altLang="en-US" sz="1050" dirty="0" smtClean="0"/>
                        <a:t>・知的障害</a:t>
                      </a:r>
                      <a:endParaRPr kumimoji="1" lang="en-US" altLang="ja-JP" sz="1050" dirty="0" smtClean="0"/>
                    </a:p>
                    <a:p>
                      <a:r>
                        <a:rPr kumimoji="1" lang="ja-JP" altLang="en-US" sz="1050" dirty="0" smtClean="0"/>
                        <a:t>・てんかん</a:t>
                      </a:r>
                      <a:endParaRPr kumimoji="1" lang="en-US" altLang="ja-JP" sz="1050" dirty="0" smtClean="0"/>
                    </a:p>
                    <a:p>
                      <a:r>
                        <a:rPr kumimoji="1" lang="ja-JP" altLang="en-US" sz="1050" dirty="0" smtClean="0"/>
                        <a:t>・呼吸障害（喉頭分離）</a:t>
                      </a:r>
                      <a:endParaRPr kumimoji="1" lang="en-US" altLang="ja-JP" sz="1050" dirty="0" smtClean="0"/>
                    </a:p>
                    <a:p>
                      <a:r>
                        <a:rPr kumimoji="1" lang="ja-JP" altLang="en-US" sz="1050" dirty="0" smtClean="0"/>
                        <a:t>・摂食障害（経管栄養併用）　</a:t>
                      </a:r>
                      <a:endParaRPr kumimoji="1" lang="ja-JP" altLang="en-US" sz="1050" dirty="0"/>
                    </a:p>
                  </a:txBody>
                  <a:tcPr anchor="ctr"/>
                </a:tc>
                <a:tc rowSpan="3" hMerge="1">
                  <a:txBody>
                    <a:bodyPr/>
                    <a:lstStyle/>
                    <a:p>
                      <a:endParaRPr kumimoji="1" lang="ja-JP" altLang="en-US"/>
                    </a:p>
                  </a:txBody>
                  <a:tcPr/>
                </a:tc>
                <a:tc rowSpan="3" hMerge="1">
                  <a:txBody>
                    <a:bodyPr/>
                    <a:lstStyle/>
                    <a:p>
                      <a:endParaRPr kumimoji="1" lang="ja-JP" altLang="en-US"/>
                    </a:p>
                  </a:txBody>
                  <a:tcPr anchor="ctr"/>
                </a:tc>
                <a:tc rowSpan="3" hMerge="1">
                  <a:txBody>
                    <a:bodyPr/>
                    <a:lstStyle/>
                    <a:p>
                      <a:endParaRPr kumimoji="1" lang="ja-JP" altLang="en-US"/>
                    </a:p>
                  </a:txBody>
                  <a:tcPr/>
                </a:tc>
              </a:tr>
              <a:tr h="271962">
                <a:tc gridSpan="2">
                  <a:txBody>
                    <a:bodyPr/>
                    <a:lstStyle/>
                    <a:p>
                      <a:pPr algn="ctr"/>
                      <a:r>
                        <a:rPr kumimoji="1" lang="en-US" altLang="ja-JP" sz="1050" dirty="0" smtClean="0"/>
                        <a:t>TEL</a:t>
                      </a:r>
                      <a:endParaRPr kumimoji="1" lang="ja-JP" altLang="en-US" sz="1050" dirty="0"/>
                    </a:p>
                  </a:txBody>
                  <a:tcPr anchor="ctr"/>
                </a:tc>
                <a:tc hMerge="1">
                  <a:txBody>
                    <a:bodyPr/>
                    <a:lstStyle/>
                    <a:p>
                      <a:endParaRPr kumimoji="1" lang="ja-JP" altLang="en-US"/>
                    </a:p>
                  </a:txBody>
                  <a:tcPr/>
                </a:tc>
                <a:tc gridSpan="2">
                  <a:txBody>
                    <a:bodyPr/>
                    <a:lstStyle/>
                    <a:p>
                      <a:pPr algn="ctr"/>
                      <a:r>
                        <a:rPr kumimoji="1" lang="en-US" altLang="ja-JP" sz="1050" dirty="0" smtClean="0"/>
                        <a:t>0123-45-</a:t>
                      </a:r>
                      <a:r>
                        <a:rPr kumimoji="1" lang="ja-JP" altLang="en-US" sz="1050" dirty="0" smtClean="0"/>
                        <a:t>○○○○</a:t>
                      </a:r>
                      <a:endParaRPr kumimoji="1" lang="ja-JP" altLang="en-US" sz="1050" dirty="0"/>
                    </a:p>
                  </a:txBody>
                  <a:tcPr anchor="ctr"/>
                </a:tc>
                <a:tc hMerge="1">
                  <a:txBody>
                    <a:bodyPr/>
                    <a:lstStyle/>
                    <a:p>
                      <a:endParaRPr kumimoji="1" lang="ja-JP" altLang="en-US" sz="1100" dirty="0"/>
                    </a:p>
                  </a:txBody>
                  <a:tcPr anchor="ctr"/>
                </a:tc>
                <a:tc gridSpan="2" vMerge="1">
                  <a:txBody>
                    <a:bodyPr/>
                    <a:lstStyle/>
                    <a:p>
                      <a:pPr algn="ctr"/>
                      <a:endParaRPr kumimoji="1" lang="ja-JP" altLang="en-US" sz="1100" dirty="0"/>
                    </a:p>
                  </a:txBody>
                  <a:tcPr anchor="ctr"/>
                </a:tc>
                <a:tc hMerge="1" vMerge="1">
                  <a:txBody>
                    <a:bodyPr/>
                    <a:lstStyle/>
                    <a:p>
                      <a:endParaRPr kumimoji="1" lang="ja-JP" altLang="en-US"/>
                    </a:p>
                  </a:txBody>
                  <a:tcPr/>
                </a:tc>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r>
              <a:tr h="271962">
                <a:tc gridSpan="2">
                  <a:txBody>
                    <a:bodyPr/>
                    <a:lstStyle/>
                    <a:p>
                      <a:pPr algn="ctr"/>
                      <a:r>
                        <a:rPr kumimoji="1" lang="en-US" altLang="ja-JP" sz="1050" dirty="0" smtClean="0"/>
                        <a:t>FAX</a:t>
                      </a:r>
                      <a:endParaRPr kumimoji="1" lang="ja-JP" altLang="en-US" sz="1050" dirty="0"/>
                    </a:p>
                  </a:txBody>
                  <a:tcPr anchor="ctr"/>
                </a:tc>
                <a:tc hMerge="1">
                  <a:txBody>
                    <a:bodyPr/>
                    <a:lstStyle/>
                    <a:p>
                      <a:endParaRPr kumimoji="1" lang="ja-JP" altLang="en-US"/>
                    </a:p>
                  </a:txBody>
                  <a:tcPr/>
                </a:tc>
                <a:tc gridSpan="2">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en-US" altLang="ja-JP" sz="1050" dirty="0" smtClean="0"/>
                        <a:t>0123-45-</a:t>
                      </a:r>
                      <a:r>
                        <a:rPr kumimoji="1" lang="ja-JP" altLang="en-US" sz="1050" dirty="0" smtClean="0"/>
                        <a:t>○○○○</a:t>
                      </a:r>
                    </a:p>
                  </a:txBody>
                  <a:tcPr anchor="ctr"/>
                </a:tc>
                <a:tc hMerge="1">
                  <a:txBody>
                    <a:bodyPr/>
                    <a:lstStyle/>
                    <a:p>
                      <a:endParaRPr kumimoji="1" lang="ja-JP" altLang="en-US"/>
                    </a:p>
                  </a:txBody>
                  <a:tcPr/>
                </a:tc>
                <a:tc gridSpan="2" vMerge="1">
                  <a:txBody>
                    <a:bodyPr/>
                    <a:lstStyle/>
                    <a:p>
                      <a:pPr algn="ctr"/>
                      <a:endParaRPr kumimoji="1" lang="ja-JP" altLang="en-US" sz="1100" dirty="0"/>
                    </a:p>
                  </a:txBody>
                  <a:tcPr anchor="ctr"/>
                </a:tc>
                <a:tc hMerge="1" vMerge="1">
                  <a:txBody>
                    <a:bodyPr/>
                    <a:lstStyle/>
                    <a:p>
                      <a:endParaRPr lang="ja-JP" altLang="en-US" dirty="0"/>
                    </a:p>
                  </a:txBody>
                  <a:tcPr anchor="ctr"/>
                </a:tc>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r>
              <a:tr h="271885">
                <a:tc gridSpan="2">
                  <a:txBody>
                    <a:bodyPr/>
                    <a:lstStyle/>
                    <a:p>
                      <a:pPr algn="ctr"/>
                      <a:r>
                        <a:rPr kumimoji="1" lang="ja-JP" altLang="en-US" sz="1050" dirty="0" smtClean="0"/>
                        <a:t>相談者氏名</a:t>
                      </a:r>
                      <a:endParaRPr kumimoji="1" lang="ja-JP" altLang="en-US" sz="1050" dirty="0"/>
                    </a:p>
                  </a:txBody>
                  <a:tcPr anchor="ctr"/>
                </a:tc>
                <a:tc hMerge="1">
                  <a:txBody>
                    <a:bodyPr/>
                    <a:lstStyle/>
                    <a:p>
                      <a:endParaRPr kumimoji="1" lang="ja-JP" altLang="en-US"/>
                    </a:p>
                  </a:txBody>
                  <a:tcPr/>
                </a:tc>
                <a:tc gridSpan="2">
                  <a:txBody>
                    <a:bodyPr/>
                    <a:lstStyle/>
                    <a:p>
                      <a:pPr algn="ctr"/>
                      <a:r>
                        <a:rPr kumimoji="1" lang="ja-JP" altLang="en-US" sz="1050" dirty="0" smtClean="0"/>
                        <a:t>○○　○○</a:t>
                      </a:r>
                      <a:endParaRPr kumimoji="1" lang="ja-JP" altLang="en-US" sz="1050" dirty="0"/>
                    </a:p>
                  </a:txBody>
                  <a:tcPr anchor="ctr"/>
                </a:tc>
                <a:tc hMerge="1">
                  <a:txBody>
                    <a:bodyPr/>
                    <a:lstStyle/>
                    <a:p>
                      <a:endParaRPr kumimoji="1" lang="ja-JP" altLang="en-US"/>
                    </a:p>
                  </a:txBody>
                  <a:tcPr/>
                </a:tc>
                <a:tc rowSpan="5">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その他の連絡先</a:t>
                      </a:r>
                    </a:p>
                    <a:p>
                      <a:pPr algn="ctr"/>
                      <a:endParaRPr kumimoji="1" lang="ja-JP" altLang="en-US" sz="1050" dirty="0"/>
                    </a:p>
                  </a:txBody>
                  <a:tcPr anchor="ctr"/>
                </a:tc>
                <a:tc gridSpan="3">
                  <a:txBody>
                    <a:bodyPr/>
                    <a:lstStyle/>
                    <a:p>
                      <a:pPr algn="ctr"/>
                      <a:r>
                        <a:rPr kumimoji="1" lang="ja-JP" altLang="en-US" sz="1050" dirty="0" smtClean="0"/>
                        <a:t>氏名</a:t>
                      </a:r>
                      <a:endParaRPr kumimoji="1" lang="ja-JP" altLang="en-US" sz="1050" dirty="0"/>
                    </a:p>
                  </a:txBody>
                  <a:tcPr anchor="ctr"/>
                </a:tc>
                <a:tc hMerge="1">
                  <a:txBody>
                    <a:bodyPr/>
                    <a:lstStyle/>
                    <a:p>
                      <a:endParaRPr kumimoji="1" lang="ja-JP" altLang="en-US"/>
                    </a:p>
                  </a:txBody>
                  <a:tcPr/>
                </a:tc>
                <a:tc hMerge="1">
                  <a:txBody>
                    <a:bodyPr/>
                    <a:lstStyle/>
                    <a:p>
                      <a:endParaRPr kumimoji="1" lang="ja-JP" altLang="en-US"/>
                    </a:p>
                  </a:txBody>
                  <a:tcPr/>
                </a:tc>
                <a:tc gridSpan="2">
                  <a:txBody>
                    <a:bodyPr/>
                    <a:lstStyle/>
                    <a:p>
                      <a:pPr algn="ctr"/>
                      <a:r>
                        <a:rPr kumimoji="1" lang="ja-JP" altLang="en-US" sz="1050" dirty="0" smtClean="0"/>
                        <a:t>○○　○○○</a:t>
                      </a:r>
                      <a:endParaRPr kumimoji="1" lang="ja-JP" altLang="en-US" sz="1050" dirty="0"/>
                    </a:p>
                  </a:txBody>
                  <a:tcPr anchor="ctr"/>
                </a:tc>
                <a:tc hMerge="1">
                  <a:txBody>
                    <a:bodyPr/>
                    <a:lstStyle/>
                    <a:p>
                      <a:endParaRPr kumimoji="1" lang="ja-JP" altLang="en-US"/>
                    </a:p>
                  </a:txBody>
                  <a:tcPr/>
                </a:tc>
              </a:tr>
              <a:tr h="254696">
                <a:tc gridSpan="2">
                  <a:txBody>
                    <a:bodyPr/>
                    <a:lstStyle/>
                    <a:p>
                      <a:pPr algn="ctr"/>
                      <a:r>
                        <a:rPr kumimoji="1" lang="ja-JP" altLang="en-US" sz="1050" dirty="0" smtClean="0"/>
                        <a:t>本人との関係</a:t>
                      </a:r>
                      <a:endParaRPr kumimoji="1" lang="ja-JP" altLang="en-US" sz="1050" dirty="0"/>
                    </a:p>
                  </a:txBody>
                  <a:tcPr anchor="ctr"/>
                </a:tc>
                <a:tc hMerge="1">
                  <a:txBody>
                    <a:bodyPr/>
                    <a:lstStyle/>
                    <a:p>
                      <a:endParaRPr kumimoji="1" lang="ja-JP" altLang="en-US"/>
                    </a:p>
                  </a:txBody>
                  <a:tcPr/>
                </a:tc>
                <a:tc gridSpan="2">
                  <a:txBody>
                    <a:bodyPr/>
                    <a:lstStyle/>
                    <a:p>
                      <a:pPr algn="ctr"/>
                      <a:r>
                        <a:rPr kumimoji="1" lang="ja-JP" altLang="en-US" sz="1050" dirty="0" smtClean="0"/>
                        <a:t>母</a:t>
                      </a:r>
                      <a:endParaRPr kumimoji="1" lang="ja-JP" altLang="en-US" sz="1050" dirty="0"/>
                    </a:p>
                  </a:txBody>
                  <a:tcPr anchor="ctr"/>
                </a:tc>
                <a:tc hMerge="1">
                  <a:txBody>
                    <a:bodyPr/>
                    <a:lstStyle/>
                    <a:p>
                      <a:endParaRPr kumimoji="1" lang="ja-JP" altLang="en-US"/>
                    </a:p>
                  </a:txBody>
                  <a:tcPr/>
                </a:tc>
                <a:tc vMerge="1">
                  <a:txBody>
                    <a:bodyPr/>
                    <a:lstStyle/>
                    <a:p>
                      <a:endParaRPr kumimoji="1" lang="ja-JP" altLang="en-US"/>
                    </a:p>
                  </a:txBody>
                  <a:tcPr/>
                </a:tc>
                <a:tc gridSpan="3">
                  <a:txBody>
                    <a:bodyPr/>
                    <a:lstStyle/>
                    <a:p>
                      <a:pPr algn="ctr"/>
                      <a:r>
                        <a:rPr kumimoji="1" lang="ja-JP" altLang="en-US" sz="1050" dirty="0" smtClean="0"/>
                        <a:t>本人との関係</a:t>
                      </a:r>
                      <a:endParaRPr kumimoji="1" lang="ja-JP" altLang="en-US" sz="1050" dirty="0"/>
                    </a:p>
                  </a:txBody>
                  <a:tcPr anchor="ctr"/>
                </a:tc>
                <a:tc hMerge="1">
                  <a:txBody>
                    <a:bodyPr/>
                    <a:lstStyle/>
                    <a:p>
                      <a:endParaRPr kumimoji="1" lang="ja-JP" altLang="en-US"/>
                    </a:p>
                  </a:txBody>
                  <a:tcPr/>
                </a:tc>
                <a:tc hMerge="1">
                  <a:txBody>
                    <a:bodyPr/>
                    <a:lstStyle/>
                    <a:p>
                      <a:endParaRPr kumimoji="1" lang="ja-JP" altLang="en-US"/>
                    </a:p>
                  </a:txBody>
                  <a:tcPr/>
                </a:tc>
                <a:tc gridSpan="2">
                  <a:txBody>
                    <a:bodyPr/>
                    <a:lstStyle/>
                    <a:p>
                      <a:pPr algn="ctr"/>
                      <a:r>
                        <a:rPr kumimoji="1" lang="ja-JP" altLang="en-US" sz="1050" dirty="0" smtClean="0"/>
                        <a:t>父</a:t>
                      </a:r>
                      <a:endParaRPr kumimoji="1" lang="ja-JP" altLang="en-US" sz="1050" dirty="0"/>
                    </a:p>
                  </a:txBody>
                  <a:tcPr anchor="ctr"/>
                </a:tc>
                <a:tc hMerge="1">
                  <a:txBody>
                    <a:bodyPr/>
                    <a:lstStyle/>
                    <a:p>
                      <a:endParaRPr kumimoji="1" lang="ja-JP" altLang="en-US"/>
                    </a:p>
                  </a:txBody>
                  <a:tcPr/>
                </a:tc>
              </a:tr>
              <a:tr h="259769">
                <a:tc gridSpan="2">
                  <a:txBody>
                    <a:bodyPr/>
                    <a:lstStyle/>
                    <a:p>
                      <a:pPr algn="ctr"/>
                      <a:r>
                        <a:rPr kumimoji="1" lang="ja-JP" altLang="en-US" sz="1050" dirty="0" smtClean="0"/>
                        <a:t>住所</a:t>
                      </a:r>
                      <a:endParaRPr kumimoji="1" lang="ja-JP" altLang="en-US" sz="1050" dirty="0"/>
                    </a:p>
                  </a:txBody>
                  <a:tcPr anchor="ctr"/>
                </a:tc>
                <a:tc hMerge="1">
                  <a:txBody>
                    <a:bodyPr/>
                    <a:lstStyle/>
                    <a:p>
                      <a:endParaRPr kumimoji="1" lang="ja-JP" altLang="en-US"/>
                    </a:p>
                  </a:txBody>
                  <a:tcPr/>
                </a:tc>
                <a:tc gridSpan="2">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○○市○○町○丁目○番○号</a:t>
                      </a:r>
                    </a:p>
                  </a:txBody>
                  <a:tcPr anchor="ctr"/>
                </a:tc>
                <a:tc hMerge="1">
                  <a:txBody>
                    <a:bodyPr/>
                    <a:lstStyle/>
                    <a:p>
                      <a:endParaRPr kumimoji="1" lang="ja-JP" altLang="en-US"/>
                    </a:p>
                  </a:txBody>
                  <a:tcPr/>
                </a:tc>
                <a:tc vMerge="1">
                  <a:txBody>
                    <a:bodyPr/>
                    <a:lstStyle/>
                    <a:p>
                      <a:endParaRPr kumimoji="1" lang="ja-JP" altLang="en-US"/>
                    </a:p>
                  </a:txBody>
                  <a:tcPr/>
                </a:tc>
                <a:tc gridSpan="3">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住所</a:t>
                      </a:r>
                    </a:p>
                  </a:txBody>
                  <a:tcPr anchor="ctr"/>
                </a:tc>
                <a:tc hMerge="1">
                  <a:txBody>
                    <a:bodyPr/>
                    <a:lstStyle/>
                    <a:p>
                      <a:endParaRPr kumimoji="1" lang="ja-JP" altLang="en-US"/>
                    </a:p>
                  </a:txBody>
                  <a:tcPr/>
                </a:tc>
                <a:tc hMerge="1">
                  <a:txBody>
                    <a:bodyPr/>
                    <a:lstStyle/>
                    <a:p>
                      <a:endParaRPr kumimoji="1" lang="ja-JP" altLang="en-US"/>
                    </a:p>
                  </a:txBody>
                  <a:tcPr/>
                </a:tc>
                <a:tc gridSpan="2">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○○市○○町○丁目○番○号</a:t>
                      </a:r>
                    </a:p>
                  </a:txBody>
                  <a:tcPr anchor="ctr"/>
                </a:tc>
                <a:tc hMerge="1">
                  <a:txBody>
                    <a:bodyPr/>
                    <a:lstStyle/>
                    <a:p>
                      <a:endParaRPr kumimoji="1" lang="ja-JP" altLang="en-US"/>
                    </a:p>
                  </a:txBody>
                  <a:tcPr/>
                </a:tc>
              </a:tr>
              <a:tr h="275612">
                <a:tc gridSpan="2">
                  <a:txBody>
                    <a:bodyPr/>
                    <a:lstStyle/>
                    <a:p>
                      <a:pPr algn="ctr"/>
                      <a:r>
                        <a:rPr kumimoji="1" lang="en-US" altLang="ja-JP" sz="1050" dirty="0" smtClean="0"/>
                        <a:t>TEL</a:t>
                      </a:r>
                      <a:endParaRPr kumimoji="1" lang="ja-JP" altLang="en-US" sz="1050" dirty="0"/>
                    </a:p>
                  </a:txBody>
                  <a:tcPr anchor="ctr"/>
                </a:tc>
                <a:tc hMerge="1">
                  <a:txBody>
                    <a:bodyPr/>
                    <a:lstStyle/>
                    <a:p>
                      <a:endParaRPr kumimoji="1" lang="ja-JP" altLang="en-US"/>
                    </a:p>
                  </a:txBody>
                  <a:tcPr/>
                </a:tc>
                <a:tc gridSpan="2">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en-US" altLang="ja-JP" sz="1050" dirty="0" smtClean="0"/>
                        <a:t>0123-45-</a:t>
                      </a:r>
                      <a:r>
                        <a:rPr kumimoji="1" lang="ja-JP" altLang="en-US" sz="1050" dirty="0" smtClean="0"/>
                        <a:t>○○○○</a:t>
                      </a:r>
                    </a:p>
                  </a:txBody>
                  <a:tcPr anchor="ctr"/>
                </a:tc>
                <a:tc hMerge="1">
                  <a:txBody>
                    <a:bodyPr/>
                    <a:lstStyle/>
                    <a:p>
                      <a:endParaRPr kumimoji="1" lang="ja-JP" altLang="en-US"/>
                    </a:p>
                  </a:txBody>
                  <a:tcPr/>
                </a:tc>
                <a:tc vMerge="1">
                  <a:txBody>
                    <a:bodyPr/>
                    <a:lstStyle/>
                    <a:p>
                      <a:endParaRPr kumimoji="1" lang="ja-JP" altLang="en-US"/>
                    </a:p>
                  </a:txBody>
                  <a:tcPr/>
                </a:tc>
                <a:tc gridSpan="3">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en-US" altLang="ja-JP" sz="1050" dirty="0" smtClean="0"/>
                        <a:t>TEL</a:t>
                      </a:r>
                      <a:endParaRPr kumimoji="1" lang="ja-JP" altLang="en-US" sz="1050" dirty="0" smtClean="0"/>
                    </a:p>
                  </a:txBody>
                  <a:tcPr anchor="ctr"/>
                </a:tc>
                <a:tc hMerge="1">
                  <a:txBody>
                    <a:bodyPr/>
                    <a:lstStyle/>
                    <a:p>
                      <a:endParaRPr kumimoji="1" lang="ja-JP" altLang="en-US"/>
                    </a:p>
                  </a:txBody>
                  <a:tcPr/>
                </a:tc>
                <a:tc hMerge="1">
                  <a:txBody>
                    <a:bodyPr/>
                    <a:lstStyle/>
                    <a:p>
                      <a:endParaRPr kumimoji="1" lang="ja-JP" altLang="en-US"/>
                    </a:p>
                  </a:txBody>
                  <a:tcPr/>
                </a:tc>
                <a:tc gridSpan="2">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en-US" altLang="ja-JP" sz="1050" dirty="0" smtClean="0"/>
                        <a:t>0123-45-</a:t>
                      </a:r>
                      <a:r>
                        <a:rPr kumimoji="1" lang="ja-JP" altLang="en-US" sz="1050" dirty="0" smtClean="0"/>
                        <a:t>○○○○</a:t>
                      </a:r>
                    </a:p>
                  </a:txBody>
                  <a:tcPr anchor="ctr"/>
                </a:tc>
                <a:tc hMerge="1">
                  <a:txBody>
                    <a:bodyPr/>
                    <a:lstStyle/>
                    <a:p>
                      <a:endParaRPr kumimoji="1" lang="ja-JP" altLang="en-US"/>
                    </a:p>
                  </a:txBody>
                  <a:tcPr/>
                </a:tc>
              </a:tr>
              <a:tr h="142058">
                <a:tc gridSpan="2">
                  <a:txBody>
                    <a:bodyPr/>
                    <a:lstStyle/>
                    <a:p>
                      <a:pPr algn="ctr"/>
                      <a:r>
                        <a:rPr kumimoji="1" lang="en-US" altLang="ja-JP" sz="1050" dirty="0" smtClean="0"/>
                        <a:t>FAX</a:t>
                      </a:r>
                      <a:endParaRPr kumimoji="1" lang="ja-JP" altLang="en-US" sz="1050" dirty="0"/>
                    </a:p>
                  </a:txBody>
                  <a:tcPr anchor="ctr"/>
                </a:tc>
                <a:tc hMerge="1">
                  <a:txBody>
                    <a:bodyPr/>
                    <a:lstStyle/>
                    <a:p>
                      <a:endParaRPr kumimoji="1" lang="ja-JP" altLang="en-US"/>
                    </a:p>
                  </a:txBody>
                  <a:tcPr/>
                </a:tc>
                <a:tc gridSpan="2">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en-US" altLang="ja-JP" sz="1050" dirty="0" smtClean="0"/>
                        <a:t>0123-45-</a:t>
                      </a:r>
                      <a:r>
                        <a:rPr kumimoji="1" lang="ja-JP" altLang="en-US" sz="1050" dirty="0" smtClean="0"/>
                        <a:t>○○○○</a:t>
                      </a:r>
                    </a:p>
                  </a:txBody>
                  <a:tcPr anchor="ctr"/>
                </a:tc>
                <a:tc hMerge="1">
                  <a:txBody>
                    <a:bodyPr/>
                    <a:lstStyle/>
                    <a:p>
                      <a:endParaRPr kumimoji="1" lang="ja-JP" altLang="en-US"/>
                    </a:p>
                  </a:txBody>
                  <a:tcPr/>
                </a:tc>
                <a:tc vMerge="1">
                  <a:txBody>
                    <a:bodyPr/>
                    <a:lstStyle/>
                    <a:p>
                      <a:endParaRPr kumimoji="1" lang="ja-JP" altLang="en-US"/>
                    </a:p>
                  </a:txBody>
                  <a:tcPr/>
                </a:tc>
                <a:tc gridSpan="3">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en-US" altLang="ja-JP" sz="1050" dirty="0" smtClean="0"/>
                        <a:t>FAX</a:t>
                      </a:r>
                      <a:endParaRPr kumimoji="1" lang="ja-JP" altLang="en-US" sz="1050" dirty="0" smtClean="0"/>
                    </a:p>
                  </a:txBody>
                  <a:tcPr anchor="ctr"/>
                </a:tc>
                <a:tc hMerge="1">
                  <a:txBody>
                    <a:bodyPr/>
                    <a:lstStyle/>
                    <a:p>
                      <a:endParaRPr kumimoji="1" lang="ja-JP" altLang="en-US"/>
                    </a:p>
                  </a:txBody>
                  <a:tcPr/>
                </a:tc>
                <a:tc hMerge="1">
                  <a:txBody>
                    <a:bodyPr/>
                    <a:lstStyle/>
                    <a:p>
                      <a:endParaRPr kumimoji="1" lang="ja-JP" altLang="en-US"/>
                    </a:p>
                  </a:txBody>
                  <a:tcPr/>
                </a:tc>
                <a:tc gridSpan="2">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en-US" altLang="ja-JP" sz="1050" dirty="0" smtClean="0"/>
                        <a:t>0123-45-</a:t>
                      </a:r>
                      <a:r>
                        <a:rPr kumimoji="1" lang="ja-JP" altLang="en-US" sz="1050" dirty="0" smtClean="0"/>
                        <a:t>○○○○</a:t>
                      </a:r>
                    </a:p>
                  </a:txBody>
                  <a:tcPr anchor="ctr"/>
                </a:tc>
                <a:tc hMerge="1">
                  <a:txBody>
                    <a:bodyPr/>
                    <a:lstStyle/>
                    <a:p>
                      <a:endParaRPr kumimoji="1" lang="ja-JP" altLang="en-US"/>
                    </a:p>
                  </a:txBody>
                  <a:tcPr/>
                </a:tc>
              </a:tr>
              <a:tr h="271962">
                <a:tc rowSpan="6">
                  <a:txBody>
                    <a:bodyPr/>
                    <a:lstStyle/>
                    <a:p>
                      <a:pPr algn="ctr"/>
                      <a:r>
                        <a:rPr kumimoji="1" lang="ja-JP" altLang="en-US" sz="1050" dirty="0" smtClean="0"/>
                        <a:t>家族</a:t>
                      </a:r>
                      <a:endParaRPr kumimoji="1" lang="ja-JP" altLang="en-US" sz="1050" dirty="0"/>
                    </a:p>
                  </a:txBody>
                  <a:tcPr anchor="ctr"/>
                </a:tc>
                <a:tc>
                  <a:txBody>
                    <a:bodyPr/>
                    <a:lstStyle/>
                    <a:p>
                      <a:pPr algn="ctr"/>
                      <a:r>
                        <a:rPr kumimoji="1" lang="ja-JP" altLang="en-US" sz="1050" dirty="0" smtClean="0"/>
                        <a:t>続柄</a:t>
                      </a:r>
                      <a:endParaRPr kumimoji="1" lang="ja-JP" altLang="en-US" sz="1050" dirty="0"/>
                    </a:p>
                  </a:txBody>
                  <a:tcPr anchor="ctr"/>
                </a:tc>
                <a:tc>
                  <a:txBody>
                    <a:bodyPr/>
                    <a:lstStyle/>
                    <a:p>
                      <a:pPr algn="ctr"/>
                      <a:r>
                        <a:rPr kumimoji="1" lang="ja-JP" altLang="en-US" sz="1050" dirty="0" smtClean="0"/>
                        <a:t>氏名</a:t>
                      </a:r>
                      <a:endParaRPr kumimoji="1" lang="ja-JP" altLang="en-US" sz="1050" dirty="0"/>
                    </a:p>
                  </a:txBody>
                  <a:tcPr anchor="ctr"/>
                </a:tc>
                <a:tc>
                  <a:txBody>
                    <a:bodyPr/>
                    <a:lstStyle/>
                    <a:p>
                      <a:pPr algn="ctr"/>
                      <a:r>
                        <a:rPr kumimoji="1" lang="ja-JP" altLang="en-US" sz="1050" dirty="0" smtClean="0"/>
                        <a:t>年齢</a:t>
                      </a:r>
                      <a:endParaRPr kumimoji="1" lang="ja-JP" altLang="en-US" sz="1050" dirty="0"/>
                    </a:p>
                  </a:txBody>
                  <a:tcPr anchor="ctr"/>
                </a:tc>
                <a:tc gridSpan="4">
                  <a:txBody>
                    <a:bodyPr/>
                    <a:lstStyle/>
                    <a:p>
                      <a:pPr algn="ctr"/>
                      <a:r>
                        <a:rPr kumimoji="1" lang="ja-JP" altLang="en-US" sz="1050" dirty="0" smtClean="0"/>
                        <a:t>職業・学校</a:t>
                      </a:r>
                      <a:endParaRPr kumimoji="1" lang="ja-JP" altLang="en-US" sz="1050" dirty="0"/>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a:r>
                        <a:rPr kumimoji="1" lang="ja-JP" altLang="en-US" sz="1050" dirty="0" smtClean="0"/>
                        <a:t>同別居</a:t>
                      </a:r>
                      <a:endParaRPr kumimoji="1" lang="ja-JP" altLang="en-US" sz="1050" dirty="0"/>
                    </a:p>
                  </a:txBody>
                  <a:tcPr anchor="ct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特記事項</a:t>
                      </a:r>
                    </a:p>
                  </a:txBody>
                  <a:tcPr anchor="ctr"/>
                </a:tc>
              </a:tr>
              <a:tr h="254696">
                <a:tc vMerge="1">
                  <a:txBody>
                    <a:bodyPr/>
                    <a:lstStyle/>
                    <a:p>
                      <a:endParaRPr kumimoji="1" lang="ja-JP" altLang="en-US"/>
                    </a:p>
                  </a:txBody>
                  <a:tcPr/>
                </a:tc>
                <a:tc>
                  <a:txBody>
                    <a:bodyPr/>
                    <a:lstStyle/>
                    <a:p>
                      <a:pPr algn="ctr"/>
                      <a:r>
                        <a:rPr kumimoji="1" lang="ja-JP" altLang="en-US" sz="1050" dirty="0" smtClean="0"/>
                        <a:t>父</a:t>
                      </a:r>
                      <a:endParaRPr kumimoji="1" lang="ja-JP" altLang="en-US" sz="1050" dirty="0"/>
                    </a:p>
                  </a:txBody>
                  <a:tcPr anchor="ctr">
                    <a:lnB w="12700" cap="flat" cmpd="sng" algn="ctr">
                      <a:solidFill>
                        <a:schemeClr val="tx1"/>
                      </a:solidFill>
                      <a:prstDash val="sysDash"/>
                      <a:round/>
                      <a:headEnd type="none" w="med" len="med"/>
                      <a:tailEnd type="none" w="med" len="med"/>
                    </a:lnB>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　○○○</a:t>
                      </a:r>
                    </a:p>
                  </a:txBody>
                  <a:tcPr anchor="ctr">
                    <a:lnB w="12700" cap="flat" cmpd="sng" algn="ctr">
                      <a:solidFill>
                        <a:schemeClr val="tx1"/>
                      </a:solidFill>
                      <a:prstDash val="sysDash"/>
                      <a:round/>
                      <a:headEnd type="none" w="med" len="med"/>
                      <a:tailEnd type="none" w="med" len="med"/>
                    </a:lnB>
                  </a:tcPr>
                </a:tc>
                <a:tc>
                  <a:txBody>
                    <a:bodyPr/>
                    <a:lstStyle/>
                    <a:p>
                      <a:pPr algn="ctr"/>
                      <a:r>
                        <a:rPr kumimoji="1" lang="en-US" altLang="ja-JP" sz="1050" dirty="0" smtClean="0"/>
                        <a:t>56</a:t>
                      </a:r>
                      <a:endParaRPr kumimoji="1" lang="ja-JP" altLang="en-US" sz="1050" dirty="0"/>
                    </a:p>
                  </a:txBody>
                  <a:tcPr anchor="ctr">
                    <a:lnB w="12700" cap="flat" cmpd="sng" algn="ctr">
                      <a:solidFill>
                        <a:schemeClr val="tx1"/>
                      </a:solidFill>
                      <a:prstDash val="sysDash"/>
                      <a:round/>
                      <a:headEnd type="none" w="med" len="med"/>
                      <a:tailEnd type="none" w="med" len="med"/>
                    </a:lnB>
                  </a:tcPr>
                </a:tc>
                <a:tc gridSpan="4">
                  <a:txBody>
                    <a:bodyPr/>
                    <a:lstStyle/>
                    <a:p>
                      <a:pPr algn="ctr"/>
                      <a:r>
                        <a:rPr kumimoji="1" lang="ja-JP" altLang="en-US" sz="1050" dirty="0" smtClean="0"/>
                        <a:t>公務員</a:t>
                      </a:r>
                      <a:endParaRPr kumimoji="1" lang="ja-JP" altLang="en-US" sz="1050" dirty="0"/>
                    </a:p>
                  </a:txBody>
                  <a:tcPr anchor="ctr">
                    <a:lnB w="12700" cap="flat" cmpd="sng" algn="ctr">
                      <a:solidFill>
                        <a:schemeClr val="tx1"/>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a:r>
                        <a:rPr kumimoji="1" lang="ja-JP" altLang="en-US" sz="1050" dirty="0" smtClean="0"/>
                        <a:t>同　・　別</a:t>
                      </a:r>
                      <a:endParaRPr kumimoji="1" lang="en-US" altLang="ja-JP" sz="1050" dirty="0" smtClean="0"/>
                    </a:p>
                  </a:txBody>
                  <a:tcPr>
                    <a:lnB w="12700" cap="flat" cmpd="sng" algn="ctr">
                      <a:solidFill>
                        <a:schemeClr val="tx1"/>
                      </a:solidFill>
                      <a:prstDash val="sysDash"/>
                      <a:round/>
                      <a:headEnd type="none" w="med" len="med"/>
                      <a:tailEnd type="none" w="med" len="med"/>
                    </a:lnB>
                  </a:tcPr>
                </a:tc>
                <a:tc>
                  <a:txBody>
                    <a:bodyPr/>
                    <a:lstStyle/>
                    <a:p>
                      <a:endParaRPr kumimoji="1" lang="ja-JP" altLang="en-US" sz="1050" dirty="0"/>
                    </a:p>
                  </a:txBody>
                  <a:tcPr anchor="ctr">
                    <a:lnB w="12700" cap="flat" cmpd="sng" algn="ctr">
                      <a:solidFill>
                        <a:schemeClr val="tx1"/>
                      </a:solidFill>
                      <a:prstDash val="sysDash"/>
                      <a:round/>
                      <a:headEnd type="none" w="med" len="med"/>
                      <a:tailEnd type="none" w="med" len="med"/>
                    </a:lnB>
                  </a:tcPr>
                </a:tc>
              </a:tr>
              <a:tr h="254696">
                <a:tc vMerge="1">
                  <a:txBody>
                    <a:bodyPr/>
                    <a:lstStyle/>
                    <a:p>
                      <a:endParaRPr kumimoji="1" lang="ja-JP" altLang="en-US"/>
                    </a:p>
                  </a:txBody>
                  <a:tcPr/>
                </a:tc>
                <a:tc>
                  <a:txBody>
                    <a:bodyPr/>
                    <a:lstStyle/>
                    <a:p>
                      <a:pPr algn="ctr"/>
                      <a:r>
                        <a:rPr kumimoji="1" lang="ja-JP" altLang="en-US" sz="1050" dirty="0" smtClean="0"/>
                        <a:t>母</a:t>
                      </a:r>
                      <a:endParaRPr kumimoji="1" lang="ja-JP" altLang="en-US" sz="1050"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　○○</a:t>
                      </a: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ctr"/>
                      <a:r>
                        <a:rPr kumimoji="1" lang="en-US" altLang="ja-JP" sz="1050" dirty="0" smtClean="0"/>
                        <a:t>53</a:t>
                      </a:r>
                      <a:endParaRPr kumimoji="1" lang="ja-JP" altLang="en-US" sz="1050"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gridSpan="4">
                  <a:txBody>
                    <a:bodyPr/>
                    <a:lstStyle/>
                    <a:p>
                      <a:pPr algn="ctr"/>
                      <a:r>
                        <a:rPr kumimoji="1" lang="ja-JP" altLang="en-US" sz="1050" dirty="0" smtClean="0"/>
                        <a:t>パート</a:t>
                      </a:r>
                      <a:endParaRPr kumimoji="1" lang="ja-JP" altLang="en-US" sz="1050"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同　・　別</a:t>
                      </a:r>
                      <a:endParaRPr kumimoji="1" lang="en-US" altLang="ja-JP" sz="1050" dirty="0" smtClean="0"/>
                    </a:p>
                  </a:txBody>
                  <a:tcP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主たる介護者</a:t>
                      </a: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r>
              <a:tr h="254696">
                <a:tc vMerge="1">
                  <a:txBody>
                    <a:bodyPr/>
                    <a:lstStyle/>
                    <a:p>
                      <a:endParaRPr kumimoji="1" lang="ja-JP" altLang="en-US"/>
                    </a:p>
                  </a:txBody>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姉</a:t>
                      </a: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　○○○</a:t>
                      </a: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ctr"/>
                      <a:r>
                        <a:rPr kumimoji="1" lang="en-US" altLang="ja-JP" sz="1050" dirty="0" smtClean="0"/>
                        <a:t>23</a:t>
                      </a:r>
                      <a:endParaRPr kumimoji="1" lang="ja-JP" altLang="en-US" sz="1050"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gridSpan="4">
                  <a:txBody>
                    <a:bodyPr/>
                    <a:lstStyle/>
                    <a:p>
                      <a:pPr algn="ctr"/>
                      <a:r>
                        <a:rPr kumimoji="1" lang="ja-JP" altLang="en-US" sz="1050" dirty="0" smtClean="0"/>
                        <a:t>高校生</a:t>
                      </a:r>
                      <a:endParaRPr kumimoji="1" lang="ja-JP" altLang="en-US" sz="1050"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同　・　別</a:t>
                      </a:r>
                      <a:endParaRPr kumimoji="1" lang="en-US" altLang="ja-JP" sz="1050" dirty="0" smtClean="0"/>
                    </a:p>
                  </a:txBody>
                  <a:tcP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endParaRPr kumimoji="1" lang="ja-JP" altLang="en-US" sz="1050"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r>
              <a:tr h="277144">
                <a:tc vMerge="1">
                  <a:txBody>
                    <a:bodyPr/>
                    <a:lstStyle/>
                    <a:p>
                      <a:endParaRPr kumimoji="1" lang="ja-JP" altLang="en-US"/>
                    </a:p>
                  </a:txBody>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弟</a:t>
                      </a: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　○○</a:t>
                      </a: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ctr"/>
                      <a:r>
                        <a:rPr kumimoji="1" lang="en-US" altLang="ja-JP" sz="1050" dirty="0" smtClean="0"/>
                        <a:t>16</a:t>
                      </a:r>
                      <a:endParaRPr kumimoji="1" lang="ja-JP" altLang="en-US" sz="1050"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gridSpan="4">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高校生</a:t>
                      </a: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同　・　別</a:t>
                      </a:r>
                      <a:endParaRPr kumimoji="1" lang="en-US" altLang="ja-JP" sz="1050" dirty="0" smtClean="0"/>
                    </a:p>
                  </a:txBody>
                  <a:tcP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endParaRPr kumimoji="1" lang="ja-JP" altLang="en-US" sz="1050"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r>
              <a:tr h="277144">
                <a:tc vMerge="1">
                  <a:txBody>
                    <a:bodyPr/>
                    <a:lstStyle/>
                    <a:p>
                      <a:endParaRPr kumimoji="1" lang="ja-JP" altLang="en-US"/>
                    </a:p>
                  </a:txBody>
                  <a:tcPr/>
                </a:tc>
                <a:tc>
                  <a:txBody>
                    <a:bodyPr/>
                    <a:lstStyle/>
                    <a:p>
                      <a:pPr algn="ctr"/>
                      <a:endParaRPr kumimoji="1" lang="ja-JP" altLang="en-US" sz="1050" dirty="0"/>
                    </a:p>
                  </a:txBody>
                  <a:tcPr anchor="ctr">
                    <a:lnT w="12700" cap="flat" cmpd="sng" algn="ctr">
                      <a:solidFill>
                        <a:schemeClr val="tx1"/>
                      </a:solidFill>
                      <a:prstDash val="sysDash"/>
                      <a:round/>
                      <a:headEnd type="none" w="med" len="med"/>
                      <a:tailEnd type="none" w="med" len="med"/>
                    </a:lnT>
                  </a:tcPr>
                </a:tc>
                <a:tc>
                  <a:txBody>
                    <a:bodyPr/>
                    <a:lstStyle/>
                    <a:p>
                      <a:endParaRPr kumimoji="1" lang="ja-JP" altLang="en-US" sz="1050"/>
                    </a:p>
                  </a:txBody>
                  <a:tcPr anchor="ctr">
                    <a:lnT w="12700" cap="flat" cmpd="sng" algn="ctr">
                      <a:solidFill>
                        <a:schemeClr val="tx1"/>
                      </a:solidFill>
                      <a:prstDash val="sysDash"/>
                      <a:round/>
                      <a:headEnd type="none" w="med" len="med"/>
                      <a:tailEnd type="none" w="med" len="med"/>
                    </a:lnT>
                  </a:tcPr>
                </a:tc>
                <a:tc>
                  <a:txBody>
                    <a:bodyPr/>
                    <a:lstStyle/>
                    <a:p>
                      <a:pPr algn="ctr"/>
                      <a:endParaRPr kumimoji="1" lang="ja-JP" altLang="en-US" sz="1050" dirty="0"/>
                    </a:p>
                  </a:txBody>
                  <a:tcPr anchor="ctr">
                    <a:lnT w="12700" cap="flat" cmpd="sng" algn="ctr">
                      <a:solidFill>
                        <a:schemeClr val="tx1"/>
                      </a:solidFill>
                      <a:prstDash val="sysDash"/>
                      <a:round/>
                      <a:headEnd type="none" w="med" len="med"/>
                      <a:tailEnd type="none" w="med" len="med"/>
                    </a:lnT>
                  </a:tcPr>
                </a:tc>
                <a:tc gridSpan="4">
                  <a:txBody>
                    <a:bodyPr/>
                    <a:lstStyle/>
                    <a:p>
                      <a:endParaRPr kumimoji="1" lang="ja-JP" altLang="en-US" sz="1050" dirty="0"/>
                    </a:p>
                  </a:txBody>
                  <a:tcPr anchor="ctr">
                    <a:lnT w="12700" cap="flat" cmpd="sng" algn="ctr">
                      <a:solidFill>
                        <a:schemeClr val="tx1"/>
                      </a:solidFill>
                      <a:prstDash val="sysDash"/>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endParaRPr kumimoji="1" lang="ja-JP" altLang="en-US" sz="1050" dirty="0" smtClean="0"/>
                    </a:p>
                  </a:txBody>
                  <a:tcPr>
                    <a:lnT w="12700" cap="flat" cmpd="sng" algn="ctr">
                      <a:solidFill>
                        <a:schemeClr val="tx1"/>
                      </a:solidFill>
                      <a:prstDash val="sysDash"/>
                      <a:round/>
                      <a:headEnd type="none" w="med" len="med"/>
                      <a:tailEnd type="none" w="med" len="med"/>
                    </a:lnT>
                  </a:tcPr>
                </a:tc>
                <a:tc>
                  <a:txBody>
                    <a:bodyPr/>
                    <a:lstStyle/>
                    <a:p>
                      <a:endParaRPr kumimoji="1" lang="ja-JP" altLang="en-US" sz="1050" dirty="0"/>
                    </a:p>
                  </a:txBody>
                  <a:tcPr anchor="ctr">
                    <a:lnT w="12700" cap="flat" cmpd="sng" algn="ctr">
                      <a:solidFill>
                        <a:schemeClr val="tx1"/>
                      </a:solidFill>
                      <a:prstDash val="sysDash"/>
                      <a:round/>
                      <a:headEnd type="none" w="med" len="med"/>
                      <a:tailEnd type="none" w="med" len="med"/>
                    </a:lnT>
                  </a:tcPr>
                </a:tc>
              </a:tr>
              <a:tr h="424597">
                <a:tc gridSpan="4">
                  <a:txBody>
                    <a:bodyPr/>
                    <a:lstStyle/>
                    <a:p>
                      <a:pPr algn="l"/>
                      <a:r>
                        <a:rPr kumimoji="1" lang="ja-JP" altLang="en-US" sz="1050" dirty="0" smtClean="0"/>
                        <a:t>相談内容</a:t>
                      </a:r>
                      <a:r>
                        <a:rPr kumimoji="1" lang="en-US" altLang="ja-JP" sz="1050" dirty="0" smtClean="0"/>
                        <a:t>【</a:t>
                      </a:r>
                      <a:r>
                        <a:rPr kumimoji="1" lang="ja-JP" altLang="en-US" sz="1050" dirty="0" smtClean="0"/>
                        <a:t>　新規　・　継続　</a:t>
                      </a:r>
                      <a:r>
                        <a:rPr kumimoji="1" lang="en-US" altLang="ja-JP" sz="1050" dirty="0" smtClean="0"/>
                        <a:t>】</a:t>
                      </a:r>
                    </a:p>
                    <a:p>
                      <a:pPr algn="l"/>
                      <a:r>
                        <a:rPr kumimoji="1" lang="ja-JP" altLang="en-US" sz="1050" dirty="0" smtClean="0"/>
                        <a:t>＊新規の場合には相談内容を記入。</a:t>
                      </a:r>
                      <a:endParaRPr kumimoji="1" lang="ja-JP" altLang="en-US" sz="1050" dirty="0"/>
                    </a:p>
                  </a:txBody>
                  <a:tcPr>
                    <a:lnB w="12700" cap="flat" cmpd="sng" algn="ctr">
                      <a:solidFill>
                        <a:schemeClr val="tx1"/>
                      </a:solidFill>
                      <a:prstDash val="sysDash"/>
                      <a:round/>
                      <a:headEnd type="none" w="med" len="med"/>
                      <a:tailEnd type="none" w="med" len="med"/>
                    </a:lnB>
                  </a:tcPr>
                </a:tc>
                <a:tc hMerge="1">
                  <a:txBody>
                    <a:bodyPr/>
                    <a:lstStyle/>
                    <a:p>
                      <a:endParaRPr kumimoji="1" lang="ja-JP" altLang="en-US"/>
                    </a:p>
                  </a:txBody>
                  <a:tcPr/>
                </a:tc>
                <a:tc hMerge="1">
                  <a:txBody>
                    <a:bodyPr/>
                    <a:lstStyle/>
                    <a:p>
                      <a:pPr algn="ctr"/>
                      <a:endParaRPr kumimoji="1" lang="ja-JP" altLang="en-US" sz="1100" dirty="0"/>
                    </a:p>
                  </a:txBody>
                  <a:tcPr anchor="ctr"/>
                </a:tc>
                <a:tc hMerge="1">
                  <a:txBody>
                    <a:bodyPr/>
                    <a:lstStyle/>
                    <a:p>
                      <a:endParaRPr kumimoji="1" lang="ja-JP" altLang="en-US" sz="1100" dirty="0"/>
                    </a:p>
                  </a:txBody>
                  <a:tcPr anchor="ctr"/>
                </a:tc>
                <a:tc gridSpan="6">
                  <a:txBody>
                    <a:bodyPr/>
                    <a:lstStyle/>
                    <a:p>
                      <a:pPr algn="l"/>
                      <a:r>
                        <a:rPr kumimoji="1" lang="ja-JP" altLang="en-US" sz="1050" dirty="0" smtClean="0"/>
                        <a:t>家族構成（年齢・主介護者等記入、同居者は囲む）</a:t>
                      </a:r>
                      <a:endParaRPr kumimoji="1" lang="ja-JP" altLang="en-US" sz="1050" dirty="0"/>
                    </a:p>
                  </a:txBody>
                  <a:tcPr anchor="ctr">
                    <a:lnB w="12700" cap="flat" cmpd="sng" algn="ctr">
                      <a:solidFill>
                        <a:schemeClr val="tx1"/>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nchor="ctr"/>
                </a:tc>
              </a:tr>
              <a:tr h="1290217">
                <a:tc gridSpan="4">
                  <a:txBody>
                    <a:bodyPr/>
                    <a:lstStyle/>
                    <a:p>
                      <a:pPr algn="l"/>
                      <a:r>
                        <a:rPr kumimoji="1" lang="ja-JP" altLang="en-US" sz="1050" dirty="0" smtClean="0"/>
                        <a:t>生活介護を利用中に気管内より大出血を起こして心停止となり、蘇生後</a:t>
                      </a:r>
                      <a:r>
                        <a:rPr kumimoji="1" lang="en-US" altLang="ja-JP" sz="1050" dirty="0" smtClean="0"/>
                        <a:t>3</a:t>
                      </a:r>
                      <a:r>
                        <a:rPr kumimoji="1" lang="ja-JP" altLang="en-US" sz="1050" dirty="0" smtClean="0"/>
                        <a:t>ヶ月経過。有効な積極的治療がなく保存的治療となる。現在、入院中である。</a:t>
                      </a:r>
                    </a:p>
                    <a:p>
                      <a:pPr algn="l"/>
                      <a:r>
                        <a:rPr kumimoji="1" lang="ja-JP" altLang="en-US" sz="1050" dirty="0" smtClean="0"/>
                        <a:t>気管内出血は止まったものの、再発すれば致命的な状態であるが、今後の本人の生活について相談を受ける。</a:t>
                      </a:r>
                      <a:endParaRPr kumimoji="1" lang="ja-JP" altLang="en-US" sz="1050" dirty="0"/>
                    </a:p>
                  </a:txBody>
                  <a:tcPr>
                    <a:lnT w="12700" cap="flat" cmpd="sng" algn="ctr">
                      <a:solidFill>
                        <a:schemeClr val="tx1"/>
                      </a:solidFill>
                      <a:prstDash val="sysDash"/>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6">
                  <a:txBody>
                    <a:bodyPr/>
                    <a:lstStyle/>
                    <a:p>
                      <a:pPr algn="l"/>
                      <a:endParaRPr kumimoji="1" lang="ja-JP" altLang="en-US" sz="1050" dirty="0"/>
                    </a:p>
                  </a:txBody>
                  <a:tcPr>
                    <a:lnT w="12700" cap="flat" cmpd="sng" algn="ctr">
                      <a:solidFill>
                        <a:schemeClr val="tx1"/>
                      </a:solidFill>
                      <a:prstDash val="sysDash"/>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97790">
                <a:tc gridSpan="10">
                  <a:txBody>
                    <a:bodyPr/>
                    <a:lstStyle/>
                    <a:p>
                      <a:pPr algn="l"/>
                      <a:r>
                        <a:rPr kumimoji="1" lang="ja-JP" altLang="en-US" sz="1050" dirty="0" smtClean="0"/>
                        <a:t>現在受けているサービス（障害程度区分：　　</a:t>
                      </a:r>
                      <a:r>
                        <a:rPr kumimoji="1" lang="en-US" altLang="ja-JP" sz="1050" dirty="0" smtClean="0"/>
                        <a:t>6</a:t>
                      </a:r>
                      <a:r>
                        <a:rPr kumimoji="1" lang="ja-JP" altLang="en-US" sz="1050" dirty="0" smtClean="0"/>
                        <a:t>　　　）</a:t>
                      </a:r>
                      <a:endParaRPr kumimoji="1" lang="en-US" altLang="ja-JP" sz="1050" dirty="0" smtClean="0"/>
                    </a:p>
                  </a:txBody>
                  <a:tcPr>
                    <a:lnB w="12700" cap="flat" cmpd="sng" algn="ctr">
                      <a:solidFill>
                        <a:schemeClr val="tx1"/>
                      </a:solidFill>
                      <a:prstDash val="sysDash"/>
                      <a:round/>
                      <a:headEnd type="none" w="med" len="med"/>
                      <a:tailEnd type="none" w="med" len="med"/>
                    </a:lnB>
                  </a:tcPr>
                </a:tc>
                <a:tc hMerge="1">
                  <a:txBody>
                    <a:bodyPr/>
                    <a:lstStyle/>
                    <a:p>
                      <a:endParaRPr kumimoji="1" lang="ja-JP" altLang="en-US"/>
                    </a:p>
                  </a:txBody>
                  <a:tcPr/>
                </a:tc>
                <a:tc hMerge="1">
                  <a:txBody>
                    <a:bodyPr/>
                    <a:lstStyle/>
                    <a:p>
                      <a:pPr algn="ctr"/>
                      <a:endParaRPr kumimoji="1" lang="ja-JP" altLang="en-US" sz="1100" dirty="0"/>
                    </a:p>
                  </a:txBody>
                  <a:tcPr anchor="ctr"/>
                </a:tc>
                <a:tc hMerge="1">
                  <a:txBody>
                    <a:bodyPr/>
                    <a:lstStyle/>
                    <a:p>
                      <a:endParaRPr kumimoji="1" lang="ja-JP" altLang="en-US" sz="1100" dirty="0"/>
                    </a:p>
                  </a:txBody>
                  <a:tcPr anchor="ctr"/>
                </a:tc>
                <a:tc hMerge="1">
                  <a:txBody>
                    <a:bodyPr/>
                    <a:lstStyle/>
                    <a:p>
                      <a:endParaRPr lang="ja-JP" altLang="en-US" dirty="0"/>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915331">
                <a:tc gridSpan="10">
                  <a:txBody>
                    <a:bodyPr/>
                    <a:lstStyle/>
                    <a:p>
                      <a:pPr algn="l"/>
                      <a:r>
                        <a:rPr kumimoji="1" lang="ja-JP" altLang="en-US" sz="1050" dirty="0" smtClean="0"/>
                        <a:t>・居宅介護（身体介護</a:t>
                      </a:r>
                      <a:r>
                        <a:rPr kumimoji="1" lang="en-US" altLang="ja-JP" sz="1050" dirty="0" smtClean="0"/>
                        <a:t>85</a:t>
                      </a:r>
                      <a:r>
                        <a:rPr kumimoji="1" lang="ja-JP" altLang="en-US" sz="1050" dirty="0" smtClean="0"/>
                        <a:t>時間）：</a:t>
                      </a:r>
                      <a:r>
                        <a:rPr kumimoji="1" lang="en-US" altLang="ja-JP" sz="1050" dirty="0" smtClean="0"/>
                        <a:t>A</a:t>
                      </a:r>
                      <a:r>
                        <a:rPr kumimoji="1" lang="ja-JP" altLang="en-US" sz="1050" dirty="0" smtClean="0"/>
                        <a:t>居宅介護事業所・</a:t>
                      </a:r>
                      <a:r>
                        <a:rPr kumimoji="1" lang="en-US" altLang="ja-JP" sz="1050" dirty="0" smtClean="0"/>
                        <a:t>B</a:t>
                      </a:r>
                      <a:r>
                        <a:rPr kumimoji="1" lang="ja-JP" altLang="en-US" sz="1050" dirty="0" smtClean="0"/>
                        <a:t>居宅介護事業所・Ｃ居宅介護事業所</a:t>
                      </a:r>
                    </a:p>
                    <a:p>
                      <a:pPr algn="l"/>
                      <a:r>
                        <a:rPr kumimoji="1" lang="ja-JP" altLang="en-US" sz="1050" dirty="0" smtClean="0"/>
                        <a:t>・生活介護（</a:t>
                      </a:r>
                      <a:r>
                        <a:rPr kumimoji="1" lang="en-US" altLang="ja-JP" sz="1050" dirty="0" smtClean="0"/>
                        <a:t>23</a:t>
                      </a:r>
                      <a:r>
                        <a:rPr kumimoji="1" lang="ja-JP" altLang="en-US" sz="1050" dirty="0" smtClean="0"/>
                        <a:t>日）：Ｄ生活介護事業所</a:t>
                      </a:r>
                    </a:p>
                    <a:p>
                      <a:pPr algn="l"/>
                      <a:r>
                        <a:rPr kumimoji="1" lang="ja-JP" altLang="en-US" sz="1050" dirty="0" smtClean="0"/>
                        <a:t>・短期入所（</a:t>
                      </a:r>
                      <a:r>
                        <a:rPr kumimoji="1" lang="en-US" altLang="ja-JP" sz="1050" dirty="0" smtClean="0"/>
                        <a:t>7</a:t>
                      </a:r>
                      <a:r>
                        <a:rPr kumimoji="1" lang="ja-JP" altLang="en-US" sz="1050" dirty="0" smtClean="0"/>
                        <a:t>日・療養）：Ｅ重症心身障害児施設・ＮＰＯ法人施設</a:t>
                      </a:r>
                    </a:p>
                    <a:p>
                      <a:pPr algn="l"/>
                      <a:r>
                        <a:rPr kumimoji="1" lang="ja-JP" altLang="en-US" sz="1050" dirty="0" smtClean="0"/>
                        <a:t>・移動支援：Ｆ居宅介護事業所</a:t>
                      </a:r>
                      <a:endParaRPr kumimoji="1" lang="ja-JP" altLang="en-US" sz="1050" dirty="0"/>
                    </a:p>
                  </a:txBody>
                  <a:tcPr>
                    <a:lnT w="12700" cap="flat" cmpd="sng" algn="ctr">
                      <a:solidFill>
                        <a:schemeClr val="tx1"/>
                      </a:solidFill>
                      <a:prstDash val="sysDash"/>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54696">
                <a:tc gridSpan="4">
                  <a:txBody>
                    <a:bodyPr/>
                    <a:lstStyle/>
                    <a:p>
                      <a:pPr algn="l"/>
                      <a:r>
                        <a:rPr kumimoji="1" lang="ja-JP" altLang="en-US" sz="1050" dirty="0" smtClean="0"/>
                        <a:t>対応者所見・その他の情報</a:t>
                      </a:r>
                      <a:endParaRPr kumimoji="1" lang="ja-JP" altLang="en-US" sz="1050" dirty="0"/>
                    </a:p>
                  </a:txBody>
                  <a:tcPr>
                    <a:lnB w="12700" cap="flat" cmpd="sng" algn="ctr">
                      <a:solidFill>
                        <a:schemeClr val="tx1"/>
                      </a:solidFill>
                      <a:prstDash val="sysDash"/>
                      <a:round/>
                      <a:headEnd type="none" w="med" len="med"/>
                      <a:tailEnd type="none" w="med" len="med"/>
                    </a:lnB>
                  </a:tcPr>
                </a:tc>
                <a:tc hMerge="1">
                  <a:txBody>
                    <a:bodyPr/>
                    <a:lstStyle/>
                    <a:p>
                      <a:endParaRPr kumimoji="1" lang="ja-JP" altLang="en-US"/>
                    </a:p>
                  </a:txBody>
                  <a:tcPr/>
                </a:tc>
                <a:tc hMerge="1">
                  <a:txBody>
                    <a:bodyPr/>
                    <a:lstStyle/>
                    <a:p>
                      <a:pPr algn="ctr"/>
                      <a:endParaRPr kumimoji="1" lang="ja-JP" altLang="en-US" sz="1100" dirty="0"/>
                    </a:p>
                  </a:txBody>
                  <a:tcPr anchor="ctr"/>
                </a:tc>
                <a:tc hMerge="1">
                  <a:txBody>
                    <a:bodyPr/>
                    <a:lstStyle/>
                    <a:p>
                      <a:endParaRPr kumimoji="1" lang="ja-JP" altLang="en-US" sz="1100" dirty="0"/>
                    </a:p>
                  </a:txBody>
                  <a:tcPr anchor="ctr"/>
                </a:tc>
                <a:tc gridSpan="6">
                  <a:txBody>
                    <a:bodyPr/>
                    <a:lstStyle/>
                    <a:p>
                      <a:pPr algn="l"/>
                      <a:r>
                        <a:rPr kumimoji="1" lang="ja-JP" altLang="en-US" sz="1050" dirty="0" smtClean="0"/>
                        <a:t>対応状況</a:t>
                      </a:r>
                      <a:endParaRPr kumimoji="1" lang="ja-JP" altLang="en-US" sz="1050" dirty="0"/>
                    </a:p>
                  </a:txBody>
                  <a:tcPr>
                    <a:lnB w="12700" cap="flat" cmpd="sng" algn="ctr">
                      <a:solidFill>
                        <a:schemeClr val="tx1"/>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nchor="ctr"/>
                </a:tc>
                <a:tc hMerge="1">
                  <a:txBody>
                    <a:bodyPr/>
                    <a:lstStyle/>
                    <a:p>
                      <a:endParaRPr kumimoji="1" lang="ja-JP" altLang="en-US"/>
                    </a:p>
                  </a:txBody>
                  <a:tcPr/>
                </a:tc>
                <a:tc hMerge="1">
                  <a:txBody>
                    <a:bodyPr/>
                    <a:lstStyle/>
                    <a:p>
                      <a:endParaRPr kumimoji="1" lang="ja-JP" altLang="en-US"/>
                    </a:p>
                  </a:txBody>
                  <a:tcPr/>
                </a:tc>
              </a:tr>
              <a:tr h="294718">
                <a:tc rowSpan="3" gridSpan="4">
                  <a:txBody>
                    <a:bodyPr/>
                    <a:lstStyle/>
                    <a:p>
                      <a:pPr algn="l"/>
                      <a:r>
                        <a:rPr kumimoji="1" lang="ja-JP" altLang="en-US" sz="1050" dirty="0" smtClean="0"/>
                        <a:t>　現在は本人の状態も安定しているが不安も大きい、家族自身は以前の様に在宅生活を続けさせたい思いも強く、医師から再出血の危険も説明されたが、覚悟は出来ており、だからこそいろんな事を経験させたいとの要望がある。</a:t>
                      </a:r>
                      <a:endParaRPr kumimoji="1" lang="ja-JP" altLang="en-US" sz="1050" dirty="0"/>
                    </a:p>
                  </a:txBody>
                  <a:tcPr>
                    <a:lnT w="12700" cap="flat" cmpd="sng" algn="ctr">
                      <a:solidFill>
                        <a:schemeClr val="tx1"/>
                      </a:solidFill>
                      <a:prstDash val="sysDash"/>
                      <a:round/>
                      <a:headEnd type="none" w="med" len="med"/>
                      <a:tailEnd type="none" w="med" len="med"/>
                    </a:lnT>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endParaRPr kumimoji="1" lang="ja-JP" altLang="en-US"/>
                    </a:p>
                  </a:txBody>
                  <a:tcPr/>
                </a:tc>
                <a:tc gridSpan="6">
                  <a:txBody>
                    <a:bodyPr/>
                    <a:lstStyle/>
                    <a:p>
                      <a:pPr algn="l"/>
                      <a:r>
                        <a:rPr kumimoji="1" lang="ja-JP" altLang="en-US" sz="1050" dirty="0" smtClean="0"/>
                        <a:t>・情報提供のみ　・他機関紹介　・計画作成</a:t>
                      </a:r>
                      <a:endParaRPr kumimoji="1" lang="ja-JP" altLang="en-US" sz="1050" dirty="0"/>
                    </a:p>
                  </a:txBody>
                  <a:tcPr>
                    <a:lnT w="12700" cap="flat" cmpd="sng" algn="ctr">
                      <a:solidFill>
                        <a:schemeClr val="tx1"/>
                      </a:solidFill>
                      <a:prstDash val="sysDash"/>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71962">
                <a:tc gridSpan="4" vMerge="1">
                  <a:txBody>
                    <a:bodyPr/>
                    <a:lstStyle/>
                    <a:p>
                      <a:pPr algn="ctr"/>
                      <a:endParaRPr kumimoji="1" lang="ja-JP" altLang="en-US" sz="1100" dirty="0"/>
                    </a:p>
                  </a:txBody>
                  <a:tcPr anchor="ctr"/>
                </a:tc>
                <a:tc hMerge="1" vMerge="1">
                  <a:txBody>
                    <a:bodyPr/>
                    <a:lstStyle/>
                    <a:p>
                      <a:endParaRPr kumimoji="1" lang="ja-JP" altLang="en-US"/>
                    </a:p>
                  </a:txBody>
                  <a:tcPr/>
                </a:tc>
                <a:tc hMerge="1" vMerge="1">
                  <a:txBody>
                    <a:bodyPr/>
                    <a:lstStyle/>
                    <a:p>
                      <a:pPr algn="ctr"/>
                      <a:endParaRPr kumimoji="1" lang="ja-JP" altLang="en-US" sz="1100" dirty="0"/>
                    </a:p>
                  </a:txBody>
                  <a:tcPr anchor="ctr"/>
                </a:tc>
                <a:tc hMerge="1" vMerge="1">
                  <a:txBody>
                    <a:bodyPr/>
                    <a:lstStyle/>
                    <a:p>
                      <a:endParaRPr kumimoji="1" lang="ja-JP" altLang="en-US" sz="1100" dirty="0"/>
                    </a:p>
                  </a:txBody>
                  <a:tcPr anchor="ctr"/>
                </a:tc>
                <a:tc gridSpan="3">
                  <a:txBody>
                    <a:bodyPr/>
                    <a:lstStyle/>
                    <a:p>
                      <a:pPr algn="ctr"/>
                      <a:r>
                        <a:rPr kumimoji="1" lang="ja-JP" altLang="en-US" sz="1050" dirty="0" smtClean="0"/>
                        <a:t>訪問対応予定</a:t>
                      </a:r>
                      <a:endParaRPr kumimoji="1" lang="ja-JP" altLang="en-US" sz="1050" dirty="0"/>
                    </a:p>
                  </a:txBody>
                  <a:tcPr anchor="ctr"/>
                </a:tc>
                <a:tc hMerge="1">
                  <a:txBody>
                    <a:bodyPr/>
                    <a:lstStyle/>
                    <a:p>
                      <a:endParaRPr kumimoji="1" lang="ja-JP" altLang="en-US"/>
                    </a:p>
                  </a:txBody>
                  <a:tcPr/>
                </a:tc>
                <a:tc hMerge="1">
                  <a:txBody>
                    <a:bodyPr/>
                    <a:lstStyle/>
                    <a:p>
                      <a:endParaRPr kumimoji="1" lang="ja-JP" altLang="en-US"/>
                    </a:p>
                  </a:txBody>
                  <a:tcPr/>
                </a:tc>
                <a:tc gridSpan="3">
                  <a:txBody>
                    <a:bodyPr/>
                    <a:lstStyle/>
                    <a:p>
                      <a:r>
                        <a:rPr kumimoji="1" lang="ja-JP" altLang="en-US" sz="1050" dirty="0" smtClean="0"/>
                        <a:t>　　</a:t>
                      </a:r>
                      <a:r>
                        <a:rPr kumimoji="1" lang="en-US" altLang="ja-JP" sz="1050" dirty="0" smtClean="0"/>
                        <a:t>2013</a:t>
                      </a:r>
                      <a:r>
                        <a:rPr kumimoji="1" lang="ja-JP" altLang="en-US" sz="1050" dirty="0" smtClean="0"/>
                        <a:t>年　○月　　○日（　○　）</a:t>
                      </a:r>
                      <a:endParaRPr kumimoji="1" lang="ja-JP" altLang="en-US" sz="1050" dirty="0"/>
                    </a:p>
                  </a:txBody>
                  <a:tcPr anchor="ctr"/>
                </a:tc>
                <a:tc hMerge="1">
                  <a:txBody>
                    <a:bodyPr/>
                    <a:lstStyle/>
                    <a:p>
                      <a:endParaRPr kumimoji="1" lang="ja-JP" altLang="en-US"/>
                    </a:p>
                  </a:txBody>
                  <a:tcPr/>
                </a:tc>
                <a:tc hMerge="1">
                  <a:txBody>
                    <a:bodyPr/>
                    <a:lstStyle/>
                    <a:p>
                      <a:endParaRPr kumimoji="1" lang="ja-JP" altLang="en-US"/>
                    </a:p>
                  </a:txBody>
                  <a:tcPr/>
                </a:tc>
              </a:tr>
              <a:tr h="271962">
                <a:tc gridSpan="4" vMerge="1">
                  <a:txBody>
                    <a:bodyPr/>
                    <a:lstStyle/>
                    <a:p>
                      <a:pPr algn="ctr"/>
                      <a:endParaRPr kumimoji="1" lang="ja-JP" altLang="en-US" sz="1100" dirty="0"/>
                    </a:p>
                  </a:txBody>
                  <a:tcPr anchor="ctr"/>
                </a:tc>
                <a:tc hMerge="1" vMerge="1">
                  <a:txBody>
                    <a:bodyPr/>
                    <a:lstStyle/>
                    <a:p>
                      <a:endParaRPr kumimoji="1" lang="ja-JP" altLang="en-US"/>
                    </a:p>
                  </a:txBody>
                  <a:tcPr/>
                </a:tc>
                <a:tc hMerge="1" vMerge="1">
                  <a:txBody>
                    <a:bodyPr/>
                    <a:lstStyle/>
                    <a:p>
                      <a:pPr algn="ctr"/>
                      <a:endParaRPr kumimoji="1" lang="ja-JP" altLang="en-US" sz="1100" dirty="0"/>
                    </a:p>
                  </a:txBody>
                  <a:tcPr anchor="ctr"/>
                </a:tc>
                <a:tc hMerge="1" vMerge="1">
                  <a:txBody>
                    <a:bodyPr/>
                    <a:lstStyle/>
                    <a:p>
                      <a:endParaRPr kumimoji="1" lang="ja-JP" altLang="en-US" sz="1100" dirty="0"/>
                    </a:p>
                  </a:txBody>
                  <a:tcPr anchor="ctr"/>
                </a:tc>
                <a:tc gridSpan="3">
                  <a:txBody>
                    <a:bodyPr/>
                    <a:lstStyle/>
                    <a:p>
                      <a:pPr algn="ctr"/>
                      <a:r>
                        <a:rPr kumimoji="1" lang="ja-JP" altLang="en-US" sz="1050" dirty="0" smtClean="0"/>
                        <a:t>再来所予定</a:t>
                      </a:r>
                      <a:endParaRPr kumimoji="1" lang="ja-JP" altLang="en-US" sz="1050" dirty="0"/>
                    </a:p>
                  </a:txBody>
                  <a:tcPr anchor="ctr"/>
                </a:tc>
                <a:tc hMerge="1">
                  <a:txBody>
                    <a:bodyPr/>
                    <a:lstStyle/>
                    <a:p>
                      <a:endParaRPr kumimoji="1" lang="ja-JP" altLang="en-US"/>
                    </a:p>
                  </a:txBody>
                  <a:tcPr/>
                </a:tc>
                <a:tc hMerge="1">
                  <a:txBody>
                    <a:bodyPr/>
                    <a:lstStyle/>
                    <a:p>
                      <a:endParaRPr kumimoji="1" lang="ja-JP" altLang="en-US"/>
                    </a:p>
                  </a:txBody>
                  <a:tcPr/>
                </a:tc>
                <a:tc gridSpan="3">
                  <a:txBody>
                    <a:bodyPr/>
                    <a:lstStyle/>
                    <a:p>
                      <a:r>
                        <a:rPr kumimoji="1" lang="ja-JP" altLang="en-US" sz="1050" dirty="0" smtClean="0"/>
                        <a:t>　　　　　　年　　　月　　　日（　　　）</a:t>
                      </a:r>
                      <a:endParaRPr kumimoji="1" lang="ja-JP" altLang="en-US" sz="1050" dirty="0"/>
                    </a:p>
                  </a:txBody>
                  <a:tcPr anchor="ctr"/>
                </a:tc>
                <a:tc hMerge="1">
                  <a:txBody>
                    <a:bodyPr/>
                    <a:lstStyle/>
                    <a:p>
                      <a:endParaRPr kumimoji="1" lang="ja-JP" altLang="en-US"/>
                    </a:p>
                  </a:txBody>
                  <a:tcPr/>
                </a:tc>
                <a:tc hMerge="1">
                  <a:txBody>
                    <a:bodyPr/>
                    <a:lstStyle/>
                    <a:p>
                      <a:endParaRPr kumimoji="1" lang="ja-JP" altLang="en-US"/>
                    </a:p>
                  </a:txBody>
                  <a:tcPr/>
                </a:tc>
              </a:tr>
            </a:tbl>
          </a:graphicData>
        </a:graphic>
      </p:graphicFrame>
      <p:sp>
        <p:nvSpPr>
          <p:cNvPr id="2" name="円/楕円 1"/>
          <p:cNvSpPr/>
          <p:nvPr/>
        </p:nvSpPr>
        <p:spPr>
          <a:xfrm>
            <a:off x="4989689" y="406401"/>
            <a:ext cx="270933" cy="1919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円/楕円 3"/>
          <p:cNvSpPr/>
          <p:nvPr/>
        </p:nvSpPr>
        <p:spPr>
          <a:xfrm>
            <a:off x="2325511" y="1292580"/>
            <a:ext cx="191911" cy="18062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4840111" y="4560706"/>
            <a:ext cx="191911" cy="18062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8"/>
          <p:cNvSpPr/>
          <p:nvPr/>
        </p:nvSpPr>
        <p:spPr>
          <a:xfrm>
            <a:off x="4845755" y="5096930"/>
            <a:ext cx="191911" cy="18062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4840111" y="4831639"/>
            <a:ext cx="191911" cy="18062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5328355" y="1292580"/>
            <a:ext cx="191911" cy="18062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5322710" y="9076277"/>
            <a:ext cx="620889" cy="20884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5260622" y="6491111"/>
            <a:ext cx="180622" cy="19191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円/楕円 12"/>
          <p:cNvSpPr/>
          <p:nvPr/>
        </p:nvSpPr>
        <p:spPr>
          <a:xfrm>
            <a:off x="4563228" y="6507994"/>
            <a:ext cx="191911" cy="18062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楕円 15"/>
          <p:cNvSpPr/>
          <p:nvPr/>
        </p:nvSpPr>
        <p:spPr>
          <a:xfrm>
            <a:off x="4301066" y="7106357"/>
            <a:ext cx="191911" cy="18062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ドーナツ 16"/>
          <p:cNvSpPr/>
          <p:nvPr/>
        </p:nvSpPr>
        <p:spPr>
          <a:xfrm>
            <a:off x="4969933" y="7072489"/>
            <a:ext cx="214489" cy="214489"/>
          </a:xfrm>
          <a:prstGeom prst="donu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8" name="円/楕円 17"/>
          <p:cNvSpPr/>
          <p:nvPr/>
        </p:nvSpPr>
        <p:spPr>
          <a:xfrm>
            <a:off x="5638799" y="7106357"/>
            <a:ext cx="191911" cy="18062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 name="直線コネクタ 19"/>
          <p:cNvCxnSpPr>
            <a:endCxn id="3" idx="1"/>
          </p:cNvCxnSpPr>
          <p:nvPr/>
        </p:nvCxnSpPr>
        <p:spPr>
          <a:xfrm flipV="1">
            <a:off x="4766034" y="6587067"/>
            <a:ext cx="494588" cy="56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flipV="1">
            <a:off x="4394200" y="6914444"/>
            <a:ext cx="1340554"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a:endCxn id="16" idx="0"/>
          </p:cNvCxnSpPr>
          <p:nvPr/>
        </p:nvCxnSpPr>
        <p:spPr>
          <a:xfrm>
            <a:off x="4394200" y="6914444"/>
            <a:ext cx="2822" cy="1919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a:endCxn id="17" idx="0"/>
          </p:cNvCxnSpPr>
          <p:nvPr/>
        </p:nvCxnSpPr>
        <p:spPr>
          <a:xfrm>
            <a:off x="5064477" y="6592711"/>
            <a:ext cx="12701" cy="4797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a:endCxn id="18" idx="0"/>
          </p:cNvCxnSpPr>
          <p:nvPr/>
        </p:nvCxnSpPr>
        <p:spPr>
          <a:xfrm>
            <a:off x="5734754" y="6914444"/>
            <a:ext cx="1" cy="1919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角丸四角形 30"/>
          <p:cNvSpPr/>
          <p:nvPr/>
        </p:nvSpPr>
        <p:spPr>
          <a:xfrm>
            <a:off x="4227687" y="6389517"/>
            <a:ext cx="1749778" cy="1004711"/>
          </a:xfrm>
          <a:prstGeom prst="roundRect">
            <a:avLst/>
          </a:prstGeom>
          <a:no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5430565" y="6468616"/>
            <a:ext cx="487634" cy="253916"/>
          </a:xfrm>
          <a:prstGeom prst="rect">
            <a:avLst/>
          </a:prstGeom>
          <a:noFill/>
        </p:spPr>
        <p:txBody>
          <a:bodyPr wrap="none" rtlCol="0">
            <a:spAutoFit/>
          </a:bodyPr>
          <a:lstStyle/>
          <a:p>
            <a:r>
              <a:rPr kumimoji="1" lang="ja-JP" altLang="en-US" sz="1050" dirty="0" smtClean="0"/>
              <a:t>父 </a:t>
            </a:r>
            <a:r>
              <a:rPr kumimoji="1" lang="en-US" altLang="ja-JP" sz="1050" dirty="0" smtClean="0"/>
              <a:t>56</a:t>
            </a:r>
            <a:endParaRPr kumimoji="1" lang="ja-JP" altLang="en-US" sz="1050" dirty="0"/>
          </a:p>
        </p:txBody>
      </p:sp>
      <p:sp>
        <p:nvSpPr>
          <p:cNvPr id="33" name="テキスト ボックス 32"/>
          <p:cNvSpPr txBox="1"/>
          <p:nvPr/>
        </p:nvSpPr>
        <p:spPr>
          <a:xfrm>
            <a:off x="4150383" y="7320895"/>
            <a:ext cx="487634" cy="253916"/>
          </a:xfrm>
          <a:prstGeom prst="rect">
            <a:avLst/>
          </a:prstGeom>
          <a:noFill/>
        </p:spPr>
        <p:txBody>
          <a:bodyPr wrap="none" rtlCol="0">
            <a:spAutoFit/>
          </a:bodyPr>
          <a:lstStyle/>
          <a:p>
            <a:r>
              <a:rPr kumimoji="1" lang="ja-JP" altLang="en-US" sz="1050" dirty="0" smtClean="0"/>
              <a:t>姉 </a:t>
            </a:r>
            <a:r>
              <a:rPr kumimoji="1" lang="en-US" altLang="ja-JP" sz="1050" dirty="0" smtClean="0"/>
              <a:t>23</a:t>
            </a:r>
            <a:endParaRPr kumimoji="1" lang="ja-JP" altLang="en-US" sz="1050" dirty="0"/>
          </a:p>
        </p:txBody>
      </p:sp>
      <p:sp>
        <p:nvSpPr>
          <p:cNvPr id="34" name="テキスト ボックス 33"/>
          <p:cNvSpPr txBox="1"/>
          <p:nvPr/>
        </p:nvSpPr>
        <p:spPr>
          <a:xfrm>
            <a:off x="5523378" y="7320895"/>
            <a:ext cx="487634" cy="253916"/>
          </a:xfrm>
          <a:prstGeom prst="rect">
            <a:avLst/>
          </a:prstGeom>
          <a:noFill/>
        </p:spPr>
        <p:txBody>
          <a:bodyPr wrap="none" rtlCol="0">
            <a:spAutoFit/>
          </a:bodyPr>
          <a:lstStyle/>
          <a:p>
            <a:r>
              <a:rPr lang="ja-JP" altLang="en-US" sz="1050" dirty="0" smtClean="0"/>
              <a:t>弟 </a:t>
            </a:r>
            <a:r>
              <a:rPr lang="en-US" altLang="ja-JP" sz="1050" dirty="0" smtClean="0"/>
              <a:t>16</a:t>
            </a:r>
            <a:endParaRPr kumimoji="1" lang="ja-JP" altLang="en-US" sz="1050" dirty="0"/>
          </a:p>
        </p:txBody>
      </p:sp>
      <p:sp>
        <p:nvSpPr>
          <p:cNvPr id="35" name="テキスト ボックス 34"/>
          <p:cNvSpPr txBox="1"/>
          <p:nvPr/>
        </p:nvSpPr>
        <p:spPr>
          <a:xfrm>
            <a:off x="4766034" y="7332224"/>
            <a:ext cx="622286" cy="253916"/>
          </a:xfrm>
          <a:prstGeom prst="rect">
            <a:avLst/>
          </a:prstGeom>
          <a:noFill/>
        </p:spPr>
        <p:txBody>
          <a:bodyPr wrap="none" rtlCol="0">
            <a:spAutoFit/>
          </a:bodyPr>
          <a:lstStyle/>
          <a:p>
            <a:r>
              <a:rPr lang="ja-JP" altLang="en-US" sz="1050" dirty="0" smtClean="0"/>
              <a:t>本人 </a:t>
            </a:r>
            <a:r>
              <a:rPr lang="en-US" altLang="ja-JP" sz="1050" dirty="0" smtClean="0"/>
              <a:t>20</a:t>
            </a:r>
            <a:endParaRPr kumimoji="1" lang="ja-JP" altLang="en-US" sz="1050" dirty="0"/>
          </a:p>
        </p:txBody>
      </p:sp>
      <p:sp>
        <p:nvSpPr>
          <p:cNvPr id="27" name="円/楕円 26"/>
          <p:cNvSpPr/>
          <p:nvPr/>
        </p:nvSpPr>
        <p:spPr>
          <a:xfrm>
            <a:off x="756357" y="5881512"/>
            <a:ext cx="287866" cy="22013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3438611" y="6484877"/>
            <a:ext cx="1191352" cy="253916"/>
          </a:xfrm>
          <a:prstGeom prst="rect">
            <a:avLst/>
          </a:prstGeom>
          <a:noFill/>
        </p:spPr>
        <p:txBody>
          <a:bodyPr wrap="none" rtlCol="0">
            <a:spAutoFit/>
          </a:bodyPr>
          <a:lstStyle/>
          <a:p>
            <a:r>
              <a:rPr lang="ja-JP" altLang="en-US" sz="1050" dirty="0" smtClean="0"/>
              <a:t>（主介護者） 母 </a:t>
            </a:r>
            <a:r>
              <a:rPr lang="en-US" altLang="ja-JP" sz="1050" dirty="0" smtClean="0"/>
              <a:t>53</a:t>
            </a:r>
            <a:endParaRPr kumimoji="1" lang="ja-JP" altLang="en-US" sz="1050" dirty="0"/>
          </a:p>
        </p:txBody>
      </p:sp>
      <p:sp>
        <p:nvSpPr>
          <p:cNvPr id="29" name="円/楕円 28"/>
          <p:cNvSpPr/>
          <p:nvPr/>
        </p:nvSpPr>
        <p:spPr>
          <a:xfrm>
            <a:off x="4840110" y="5362221"/>
            <a:ext cx="191911" cy="18062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623635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670226698"/>
              </p:ext>
            </p:extLst>
          </p:nvPr>
        </p:nvGraphicFramePr>
        <p:xfrm>
          <a:off x="85381" y="112922"/>
          <a:ext cx="6689992" cy="9671761"/>
        </p:xfrm>
        <a:graphic>
          <a:graphicData uri="http://schemas.openxmlformats.org/drawingml/2006/table">
            <a:tbl>
              <a:tblPr firstRow="1" bandRow="1">
                <a:tableStyleId>{5940675A-B579-460E-94D1-54222C63F5DA}</a:tableStyleId>
              </a:tblPr>
              <a:tblGrid>
                <a:gridCol w="6689992"/>
              </a:tblGrid>
              <a:tr h="254373">
                <a:tc>
                  <a:txBody>
                    <a:bodyPr/>
                    <a:lstStyle/>
                    <a:p>
                      <a:r>
                        <a:rPr kumimoji="1" lang="ja-JP" altLang="en-US" sz="1050" dirty="0" smtClean="0"/>
                        <a:t>生活歴（就学前に受けた支援・どのような学校で学んだか等と含む）</a:t>
                      </a:r>
                      <a:endParaRPr kumimoji="1" lang="ja-JP" altLang="en-US" sz="1050" dirty="0"/>
                    </a:p>
                  </a:txBody>
                  <a:tcPr/>
                </a:tc>
              </a:tr>
              <a:tr h="1213998">
                <a:tc>
                  <a:txBody>
                    <a:bodyPr/>
                    <a:lstStyle/>
                    <a:p>
                      <a:r>
                        <a:rPr kumimoji="1" lang="ja-JP" altLang="en-US" sz="1100" dirty="0" smtClean="0"/>
                        <a:t>　</a:t>
                      </a:r>
                      <a:r>
                        <a:rPr kumimoji="1" lang="ja-JP" altLang="en-US" sz="1050" dirty="0" smtClean="0"/>
                        <a:t>生後７ヶ月で療育判定Ａの手帳交付を受ける。１歳より通園施設○○園にてＰＴ／ＯＴ訓練を受ける。</a:t>
                      </a:r>
                    </a:p>
                    <a:p>
                      <a:r>
                        <a:rPr kumimoji="1" lang="ja-JP" altLang="en-US" sz="1050" dirty="0" smtClean="0"/>
                        <a:t>　７歳：○○市立養護学校に入学　</a:t>
                      </a:r>
                    </a:p>
                    <a:p>
                      <a:r>
                        <a:rPr kumimoji="1" lang="ja-JP" altLang="en-US" sz="1050" dirty="0" smtClean="0"/>
                        <a:t>　１８歳：転校経て現在住んでいる○○特別支援学校高等部を卒業</a:t>
                      </a:r>
                    </a:p>
                    <a:p>
                      <a:r>
                        <a:rPr kumimoji="1" lang="ja-JP" altLang="en-US" sz="1050" dirty="0" smtClean="0"/>
                        <a:t>　１８歳：生活介護に週５日通う。この頃より入浴介助を受ける。</a:t>
                      </a:r>
                      <a:endParaRPr kumimoji="1" lang="ja-JP" altLang="en-US" sz="1050" dirty="0"/>
                    </a:p>
                  </a:txBody>
                  <a:tcPr/>
                </a:tc>
              </a:tr>
              <a:tr h="254373">
                <a:tc>
                  <a:txBody>
                    <a:bodyPr/>
                    <a:lstStyle/>
                    <a:p>
                      <a:r>
                        <a:rPr kumimoji="1" lang="ja-JP" altLang="en-US" sz="1050" dirty="0" smtClean="0"/>
                        <a:t>現病歴</a:t>
                      </a:r>
                      <a:endParaRPr kumimoji="1" lang="ja-JP" altLang="en-US" sz="1050" dirty="0"/>
                    </a:p>
                  </a:txBody>
                  <a:tcPr/>
                </a:tc>
              </a:tr>
              <a:tr h="1404895">
                <a:tc>
                  <a:txBody>
                    <a:bodyPr/>
                    <a:lstStyle/>
                    <a:p>
                      <a:r>
                        <a:rPr kumimoji="1" lang="ja-JP" altLang="en-US" sz="1100" dirty="0" smtClean="0"/>
                        <a:t>　</a:t>
                      </a:r>
                      <a:r>
                        <a:rPr kumimoji="1" lang="ja-JP" altLang="en-US" sz="1050" dirty="0" smtClean="0"/>
                        <a:t>仮死にて出生。３週間に渡り人工呼吸器を装着、１ヶ月後退院する。脳性麻痺、重度の知的障害を合併する。　</a:t>
                      </a:r>
                    </a:p>
                    <a:p>
                      <a:r>
                        <a:rPr kumimoji="1" lang="ja-JP" altLang="en-US" sz="1050" dirty="0" smtClean="0"/>
                        <a:t>　退院後、○○病院に通院、抗けいれん剤の投与開始。</a:t>
                      </a:r>
                    </a:p>
                    <a:p>
                      <a:r>
                        <a:rPr kumimoji="1" lang="ja-JP" altLang="en-US" sz="1050" dirty="0" smtClean="0"/>
                        <a:t>　</a:t>
                      </a:r>
                      <a:r>
                        <a:rPr kumimoji="1" lang="en-US" altLang="ja-JP" sz="1050" dirty="0" smtClean="0"/>
                        <a:t>3</a:t>
                      </a:r>
                      <a:r>
                        <a:rPr kumimoji="1" lang="ja-JP" altLang="en-US" sz="1050" dirty="0" smtClean="0"/>
                        <a:t>歳：両脚アキレス腱　左股腱の手術。</a:t>
                      </a:r>
                    </a:p>
                    <a:p>
                      <a:r>
                        <a:rPr kumimoji="1" lang="ja-JP" altLang="en-US" sz="1050" dirty="0" smtClean="0"/>
                        <a:t>　</a:t>
                      </a:r>
                      <a:r>
                        <a:rPr kumimoji="1" lang="en-US" altLang="ja-JP" sz="1050" dirty="0" smtClean="0"/>
                        <a:t>6</a:t>
                      </a:r>
                      <a:r>
                        <a:rPr kumimoji="1" lang="ja-JP" altLang="en-US" sz="1050" dirty="0" smtClean="0"/>
                        <a:t>歳：気管切開手術（喉頭分離）を受ける。</a:t>
                      </a:r>
                    </a:p>
                    <a:p>
                      <a:r>
                        <a:rPr kumimoji="1" lang="ja-JP" altLang="en-US" sz="1050" dirty="0" smtClean="0"/>
                        <a:t>　</a:t>
                      </a:r>
                      <a:r>
                        <a:rPr kumimoji="1" lang="en-US" altLang="ja-JP" sz="1050" dirty="0" smtClean="0"/>
                        <a:t>19</a:t>
                      </a:r>
                      <a:r>
                        <a:rPr kumimoji="1" lang="ja-JP" altLang="en-US" sz="1050" dirty="0" smtClean="0"/>
                        <a:t>歳頃より肺炎を頻繁に発症するようになる。</a:t>
                      </a:r>
                      <a:endParaRPr kumimoji="1" lang="en-US" altLang="ja-JP" sz="1050" dirty="0" smtClean="0"/>
                    </a:p>
                    <a:p>
                      <a:r>
                        <a:rPr kumimoji="1" lang="ja-JP" altLang="en-US" sz="1050" dirty="0" smtClean="0"/>
                        <a:t>　</a:t>
                      </a:r>
                      <a:r>
                        <a:rPr kumimoji="1" lang="en-US" altLang="ja-JP" sz="1050" dirty="0" smtClean="0"/>
                        <a:t>19</a:t>
                      </a:r>
                      <a:r>
                        <a:rPr kumimoji="1" lang="ja-JP" altLang="en-US" sz="1050" dirty="0" smtClean="0"/>
                        <a:t>歳時に、通所先で気管内より大出血をおこし心停止。蘇生後３ヶ月入院して保存的治療を実施。気管内出血は止まったものの、再発すれば致命的な状態である。</a:t>
                      </a:r>
                      <a:endParaRPr kumimoji="1" lang="en-US" altLang="ja-JP" sz="1050" dirty="0" smtClean="0"/>
                    </a:p>
                    <a:p>
                      <a:r>
                        <a:rPr kumimoji="1" lang="ja-JP" altLang="en-US" sz="1100" dirty="0" smtClean="0"/>
                        <a:t>　</a:t>
                      </a:r>
                      <a:endParaRPr kumimoji="1" lang="ja-JP" altLang="en-US" sz="1100" dirty="0"/>
                    </a:p>
                  </a:txBody>
                  <a:tcPr/>
                </a:tc>
              </a:tr>
              <a:tr h="274685">
                <a:tc>
                  <a:txBody>
                    <a:bodyPr/>
                    <a:lstStyle/>
                    <a:p>
                      <a:r>
                        <a:rPr kumimoji="1" lang="ja-JP" altLang="en-US" sz="1050" dirty="0" smtClean="0"/>
                        <a:t>エコマップ</a:t>
                      </a:r>
                      <a:endParaRPr kumimoji="1" lang="ja-JP" altLang="en-US" sz="1050" dirty="0"/>
                    </a:p>
                  </a:txBody>
                  <a:tcPr/>
                </a:tc>
              </a:tr>
              <a:tr h="4495494">
                <a:tc>
                  <a:txBody>
                    <a:bodyPr/>
                    <a:lstStyle/>
                    <a:p>
                      <a:endParaRPr kumimoji="1" lang="ja-JP" altLang="en-US" sz="1100" dirty="0"/>
                    </a:p>
                  </a:txBody>
                  <a:tcPr/>
                </a:tc>
              </a:tr>
              <a:tr h="254373">
                <a:tc>
                  <a:txBody>
                    <a:bodyPr/>
                    <a:lstStyle/>
                    <a:p>
                      <a:r>
                        <a:rPr kumimoji="1" lang="ja-JP" altLang="en-US" sz="1050" dirty="0" smtClean="0"/>
                        <a:t>その他、成年後見制度の利用など</a:t>
                      </a:r>
                      <a:endParaRPr kumimoji="1" lang="ja-JP" altLang="en-US" sz="1050" dirty="0"/>
                    </a:p>
                  </a:txBody>
                  <a:tcPr/>
                </a:tc>
              </a:tr>
              <a:tr h="1519570">
                <a:tc>
                  <a:txBody>
                    <a:bodyPr/>
                    <a:lstStyle/>
                    <a:p>
                      <a:r>
                        <a:rPr kumimoji="1" lang="ja-JP" altLang="en-US" sz="1100" dirty="0" smtClean="0"/>
                        <a:t>なし</a:t>
                      </a:r>
                      <a:endParaRPr kumimoji="1" lang="ja-JP" altLang="en-US" sz="1100" dirty="0"/>
                    </a:p>
                  </a:txBody>
                  <a:tcPr/>
                </a:tc>
              </a:tr>
            </a:tbl>
          </a:graphicData>
        </a:graphic>
      </p:graphicFrame>
      <p:sp>
        <p:nvSpPr>
          <p:cNvPr id="3" name="円/楕円 2"/>
          <p:cNvSpPr/>
          <p:nvPr/>
        </p:nvSpPr>
        <p:spPr>
          <a:xfrm>
            <a:off x="2919469" y="5453349"/>
            <a:ext cx="804231" cy="57287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tx1"/>
                </a:solidFill>
              </a:rPr>
              <a:t>本人</a:t>
            </a:r>
            <a:endParaRPr kumimoji="1" lang="ja-JP" altLang="en-US" sz="1400" b="1" dirty="0">
              <a:solidFill>
                <a:schemeClr val="tx1"/>
              </a:solidFill>
            </a:endParaRPr>
          </a:p>
        </p:txBody>
      </p:sp>
      <p:sp>
        <p:nvSpPr>
          <p:cNvPr id="4" name="テキスト ボックス 3"/>
          <p:cNvSpPr txBox="1"/>
          <p:nvPr/>
        </p:nvSpPr>
        <p:spPr>
          <a:xfrm>
            <a:off x="5643368" y="3591499"/>
            <a:ext cx="1071127" cy="261610"/>
          </a:xfrm>
          <a:prstGeom prst="rect">
            <a:avLst/>
          </a:prstGeom>
          <a:noFill/>
          <a:ln w="28575">
            <a:solidFill>
              <a:schemeClr val="tx1"/>
            </a:solidFill>
          </a:ln>
        </p:spPr>
        <p:txBody>
          <a:bodyPr wrap="none" rtlCol="0">
            <a:spAutoFit/>
          </a:bodyPr>
          <a:lstStyle/>
          <a:p>
            <a:r>
              <a:rPr kumimoji="1" lang="ja-JP" altLang="en-US" sz="1050" dirty="0" smtClean="0"/>
              <a:t>行政・学校など</a:t>
            </a:r>
            <a:endParaRPr kumimoji="1" lang="ja-JP" altLang="en-US" sz="1050" dirty="0"/>
          </a:p>
        </p:txBody>
      </p:sp>
      <p:sp>
        <p:nvSpPr>
          <p:cNvPr id="5" name="テキスト ボックス 4"/>
          <p:cNvSpPr txBox="1"/>
          <p:nvPr/>
        </p:nvSpPr>
        <p:spPr>
          <a:xfrm>
            <a:off x="4949133" y="7623672"/>
            <a:ext cx="1677062" cy="253916"/>
          </a:xfrm>
          <a:prstGeom prst="rect">
            <a:avLst/>
          </a:prstGeom>
          <a:noFill/>
          <a:ln w="28575">
            <a:solidFill>
              <a:schemeClr val="tx1"/>
            </a:solidFill>
          </a:ln>
        </p:spPr>
        <p:txBody>
          <a:bodyPr wrap="none" rtlCol="0">
            <a:spAutoFit/>
          </a:bodyPr>
          <a:lstStyle/>
          <a:p>
            <a:r>
              <a:rPr kumimoji="1" lang="ja-JP" altLang="en-US" sz="1050" dirty="0" smtClean="0"/>
              <a:t>インフォーマルな社会資源</a:t>
            </a:r>
            <a:endParaRPr kumimoji="1" lang="ja-JP" altLang="en-US" sz="1050" dirty="0"/>
          </a:p>
        </p:txBody>
      </p:sp>
      <p:sp>
        <p:nvSpPr>
          <p:cNvPr id="6" name="テキスト ボックス 5"/>
          <p:cNvSpPr txBox="1"/>
          <p:nvPr/>
        </p:nvSpPr>
        <p:spPr>
          <a:xfrm>
            <a:off x="176270" y="7623672"/>
            <a:ext cx="1704313" cy="253916"/>
          </a:xfrm>
          <a:prstGeom prst="rect">
            <a:avLst/>
          </a:prstGeom>
          <a:noFill/>
          <a:ln w="28575">
            <a:solidFill>
              <a:schemeClr val="tx1"/>
            </a:solidFill>
          </a:ln>
        </p:spPr>
        <p:txBody>
          <a:bodyPr wrap="none" rtlCol="0">
            <a:spAutoFit/>
          </a:bodyPr>
          <a:lstStyle/>
          <a:p>
            <a:r>
              <a:rPr kumimoji="1" lang="ja-JP" altLang="en-US" sz="1050" dirty="0" smtClean="0"/>
              <a:t>医療・福祉などの社会資源</a:t>
            </a:r>
            <a:endParaRPr kumimoji="1" lang="ja-JP" altLang="en-US" sz="1050" dirty="0"/>
          </a:p>
        </p:txBody>
      </p:sp>
      <p:cxnSp>
        <p:nvCxnSpPr>
          <p:cNvPr id="9" name="直線コネクタ 8"/>
          <p:cNvCxnSpPr>
            <a:endCxn id="3" idx="0"/>
          </p:cNvCxnSpPr>
          <p:nvPr/>
        </p:nvCxnSpPr>
        <p:spPr>
          <a:xfrm flipH="1">
            <a:off x="3321585" y="3591499"/>
            <a:ext cx="1024637" cy="1861850"/>
          </a:xfrm>
          <a:prstGeom prst="line">
            <a:avLst/>
          </a:prstGeom>
          <a:ln>
            <a:prstDash val="dash"/>
          </a:ln>
        </p:spPr>
        <p:style>
          <a:lnRef idx="3">
            <a:schemeClr val="dk1"/>
          </a:lnRef>
          <a:fillRef idx="0">
            <a:schemeClr val="dk1"/>
          </a:fillRef>
          <a:effectRef idx="2">
            <a:schemeClr val="dk1"/>
          </a:effectRef>
          <a:fontRef idx="minor">
            <a:schemeClr val="tx1"/>
          </a:fontRef>
        </p:style>
      </p:cxnSp>
      <p:cxnSp>
        <p:nvCxnSpPr>
          <p:cNvPr id="11" name="直線コネクタ 10"/>
          <p:cNvCxnSpPr>
            <a:stCxn id="3" idx="4"/>
          </p:cNvCxnSpPr>
          <p:nvPr/>
        </p:nvCxnSpPr>
        <p:spPr>
          <a:xfrm flipH="1">
            <a:off x="1952718" y="6026227"/>
            <a:ext cx="1368867" cy="1972019"/>
          </a:xfrm>
          <a:prstGeom prst="line">
            <a:avLst/>
          </a:prstGeom>
          <a:ln>
            <a:prstDash val="dash"/>
          </a:ln>
        </p:spPr>
        <p:style>
          <a:lnRef idx="3">
            <a:schemeClr val="dk1"/>
          </a:lnRef>
          <a:fillRef idx="0">
            <a:schemeClr val="dk1"/>
          </a:fillRef>
          <a:effectRef idx="2">
            <a:schemeClr val="dk1"/>
          </a:effectRef>
          <a:fontRef idx="minor">
            <a:schemeClr val="tx1"/>
          </a:fontRef>
        </p:style>
      </p:cxnSp>
      <p:cxnSp>
        <p:nvCxnSpPr>
          <p:cNvPr id="13" name="直線コネクタ 12"/>
          <p:cNvCxnSpPr/>
          <p:nvPr/>
        </p:nvCxnSpPr>
        <p:spPr>
          <a:xfrm>
            <a:off x="3723700" y="5739788"/>
            <a:ext cx="2990795" cy="286439"/>
          </a:xfrm>
          <a:prstGeom prst="line">
            <a:avLst/>
          </a:prstGeom>
          <a:ln>
            <a:prstDash val="dash"/>
          </a:ln>
        </p:spPr>
        <p:style>
          <a:lnRef idx="3">
            <a:schemeClr val="dk1"/>
          </a:lnRef>
          <a:fillRef idx="0">
            <a:schemeClr val="dk1"/>
          </a:fillRef>
          <a:effectRef idx="2">
            <a:schemeClr val="dk1"/>
          </a:effectRef>
          <a:fontRef idx="minor">
            <a:schemeClr val="tx1"/>
          </a:fontRef>
        </p:style>
      </p:cxnSp>
      <p:sp>
        <p:nvSpPr>
          <p:cNvPr id="14" name="テキスト ボックス 13"/>
          <p:cNvSpPr txBox="1"/>
          <p:nvPr/>
        </p:nvSpPr>
        <p:spPr>
          <a:xfrm>
            <a:off x="176270" y="3591499"/>
            <a:ext cx="2015295" cy="738664"/>
          </a:xfrm>
          <a:prstGeom prst="rect">
            <a:avLst/>
          </a:prstGeom>
          <a:noFill/>
          <a:ln>
            <a:solidFill>
              <a:schemeClr val="tx1"/>
            </a:solidFill>
          </a:ln>
        </p:spPr>
        <p:txBody>
          <a:bodyPr wrap="none" rtlCol="0">
            <a:spAutoFit/>
          </a:bodyPr>
          <a:lstStyle/>
          <a:p>
            <a:r>
              <a:rPr kumimoji="1" lang="ja-JP" altLang="en-US" sz="1050" dirty="0" smtClean="0"/>
              <a:t>　　　　　　　普通の結びつき</a:t>
            </a:r>
            <a:endParaRPr kumimoji="1" lang="en-US" altLang="ja-JP" sz="1050" dirty="0" smtClean="0"/>
          </a:p>
          <a:p>
            <a:r>
              <a:rPr lang="ja-JP" altLang="en-US" sz="1050" dirty="0"/>
              <a:t>　</a:t>
            </a:r>
            <a:r>
              <a:rPr lang="ja-JP" altLang="en-US" sz="1050" dirty="0" smtClean="0"/>
              <a:t>　　　　　　強い結びつき</a:t>
            </a:r>
            <a:endParaRPr lang="en-US" altLang="ja-JP" sz="1050" dirty="0" smtClean="0"/>
          </a:p>
          <a:p>
            <a:r>
              <a:rPr kumimoji="1" lang="ja-JP" altLang="en-US" sz="1050" dirty="0"/>
              <a:t>　</a:t>
            </a:r>
            <a:r>
              <a:rPr kumimoji="1" lang="ja-JP" altLang="en-US" sz="1050" dirty="0" smtClean="0"/>
              <a:t>　　　　　　弱い結びつき</a:t>
            </a:r>
            <a:endParaRPr kumimoji="1" lang="en-US" altLang="ja-JP" sz="1050" dirty="0" smtClean="0"/>
          </a:p>
          <a:p>
            <a:r>
              <a:rPr lang="ja-JP" altLang="en-US" sz="1050" dirty="0"/>
              <a:t>　</a:t>
            </a:r>
            <a:r>
              <a:rPr lang="ja-JP" altLang="en-US" sz="1050" dirty="0" smtClean="0"/>
              <a:t>　　　　　　ネガティブな結びつき</a:t>
            </a:r>
            <a:endParaRPr kumimoji="1" lang="ja-JP" altLang="en-US" sz="1050" dirty="0"/>
          </a:p>
        </p:txBody>
      </p:sp>
      <p:cxnSp>
        <p:nvCxnSpPr>
          <p:cNvPr id="51" name="直線コネクタ 50"/>
          <p:cNvCxnSpPr/>
          <p:nvPr/>
        </p:nvCxnSpPr>
        <p:spPr>
          <a:xfrm>
            <a:off x="264405" y="3712684"/>
            <a:ext cx="572877" cy="0"/>
          </a:xfrm>
          <a:prstGeom prst="line">
            <a:avLst/>
          </a:prstGeom>
        </p:spPr>
        <p:style>
          <a:lnRef idx="1">
            <a:schemeClr val="dk1"/>
          </a:lnRef>
          <a:fillRef idx="0">
            <a:schemeClr val="dk1"/>
          </a:fillRef>
          <a:effectRef idx="0">
            <a:schemeClr val="dk1"/>
          </a:effectRef>
          <a:fontRef idx="minor">
            <a:schemeClr val="tx1"/>
          </a:fontRef>
        </p:style>
      </p:cxnSp>
      <p:cxnSp>
        <p:nvCxnSpPr>
          <p:cNvPr id="53" name="直線コネクタ 52"/>
          <p:cNvCxnSpPr/>
          <p:nvPr/>
        </p:nvCxnSpPr>
        <p:spPr>
          <a:xfrm>
            <a:off x="264405" y="3872348"/>
            <a:ext cx="605928" cy="0"/>
          </a:xfrm>
          <a:prstGeom prst="line">
            <a:avLst/>
          </a:prstGeom>
        </p:spPr>
        <p:style>
          <a:lnRef idx="3">
            <a:schemeClr val="dk1"/>
          </a:lnRef>
          <a:fillRef idx="0">
            <a:schemeClr val="dk1"/>
          </a:fillRef>
          <a:effectRef idx="2">
            <a:schemeClr val="dk1"/>
          </a:effectRef>
          <a:fontRef idx="minor">
            <a:schemeClr val="tx1"/>
          </a:fontRef>
        </p:style>
      </p:cxnSp>
      <p:cxnSp>
        <p:nvCxnSpPr>
          <p:cNvPr id="55" name="直線コネクタ 54"/>
          <p:cNvCxnSpPr/>
          <p:nvPr/>
        </p:nvCxnSpPr>
        <p:spPr>
          <a:xfrm flipV="1">
            <a:off x="264405" y="4096006"/>
            <a:ext cx="572877" cy="1"/>
          </a:xfrm>
          <a:prstGeom prst="line">
            <a:avLst/>
          </a:prstGeom>
          <a:ln>
            <a:prstDash val="sysDot"/>
          </a:ln>
        </p:spPr>
        <p:style>
          <a:lnRef idx="3">
            <a:schemeClr val="dk1"/>
          </a:lnRef>
          <a:fillRef idx="0">
            <a:schemeClr val="dk1"/>
          </a:fillRef>
          <a:effectRef idx="2">
            <a:schemeClr val="dk1"/>
          </a:effectRef>
          <a:fontRef idx="minor">
            <a:schemeClr val="tx1"/>
          </a:fontRef>
        </p:style>
      </p:cxnSp>
      <p:cxnSp>
        <p:nvCxnSpPr>
          <p:cNvPr id="59" name="直線コネクタ 58"/>
          <p:cNvCxnSpPr/>
          <p:nvPr/>
        </p:nvCxnSpPr>
        <p:spPr>
          <a:xfrm>
            <a:off x="264405" y="4252511"/>
            <a:ext cx="572877" cy="0"/>
          </a:xfrm>
          <a:prstGeom prst="line">
            <a:avLst/>
          </a:prstGeom>
          <a:ln>
            <a:prstDash val="dash"/>
          </a:ln>
        </p:spPr>
        <p:style>
          <a:lnRef idx="3">
            <a:schemeClr val="dk1"/>
          </a:lnRef>
          <a:fillRef idx="0">
            <a:schemeClr val="dk1"/>
          </a:fillRef>
          <a:effectRef idx="2">
            <a:schemeClr val="dk1"/>
          </a:effectRef>
          <a:fontRef idx="minor">
            <a:schemeClr val="tx1"/>
          </a:fontRef>
        </p:style>
      </p:cxnSp>
      <p:sp>
        <p:nvSpPr>
          <p:cNvPr id="16" name="テキスト ボックス 15"/>
          <p:cNvSpPr txBox="1"/>
          <p:nvPr/>
        </p:nvSpPr>
        <p:spPr>
          <a:xfrm>
            <a:off x="2415488" y="3833873"/>
            <a:ext cx="1236236" cy="253916"/>
          </a:xfrm>
          <a:prstGeom prst="rect">
            <a:avLst/>
          </a:prstGeom>
          <a:noFill/>
          <a:ln>
            <a:solidFill>
              <a:schemeClr val="tx1"/>
            </a:solidFill>
          </a:ln>
        </p:spPr>
        <p:txBody>
          <a:bodyPr wrap="none" rtlCol="0">
            <a:spAutoFit/>
          </a:bodyPr>
          <a:lstStyle/>
          <a:p>
            <a:r>
              <a:rPr kumimoji="1" lang="en-US" altLang="ja-JP" sz="1050" dirty="0" smtClean="0"/>
              <a:t>A </a:t>
            </a:r>
            <a:r>
              <a:rPr kumimoji="1" lang="ja-JP" altLang="en-US" sz="1050" dirty="0" smtClean="0"/>
              <a:t>居宅介護事業所</a:t>
            </a:r>
            <a:endParaRPr kumimoji="1" lang="ja-JP" altLang="en-US" sz="1050" dirty="0"/>
          </a:p>
        </p:txBody>
      </p:sp>
      <p:sp>
        <p:nvSpPr>
          <p:cNvPr id="17" name="テキスト ボックス 16"/>
          <p:cNvSpPr txBox="1"/>
          <p:nvPr/>
        </p:nvSpPr>
        <p:spPr>
          <a:xfrm>
            <a:off x="1183917" y="4395466"/>
            <a:ext cx="1231427" cy="253916"/>
          </a:xfrm>
          <a:prstGeom prst="rect">
            <a:avLst/>
          </a:prstGeom>
          <a:noFill/>
          <a:ln>
            <a:solidFill>
              <a:schemeClr val="tx1"/>
            </a:solidFill>
          </a:ln>
        </p:spPr>
        <p:txBody>
          <a:bodyPr wrap="none" rtlCol="0">
            <a:spAutoFit/>
          </a:bodyPr>
          <a:lstStyle/>
          <a:p>
            <a:r>
              <a:rPr kumimoji="1" lang="en-US" altLang="ja-JP" sz="1050" dirty="0" smtClean="0"/>
              <a:t>B </a:t>
            </a:r>
            <a:r>
              <a:rPr kumimoji="1" lang="ja-JP" altLang="en-US" sz="1050" dirty="0" smtClean="0"/>
              <a:t>居宅介護事業所</a:t>
            </a:r>
            <a:endParaRPr kumimoji="1" lang="ja-JP" altLang="en-US" sz="1050" dirty="0"/>
          </a:p>
        </p:txBody>
      </p:sp>
      <p:sp>
        <p:nvSpPr>
          <p:cNvPr id="18" name="テキスト ボックス 17"/>
          <p:cNvSpPr txBox="1"/>
          <p:nvPr/>
        </p:nvSpPr>
        <p:spPr>
          <a:xfrm>
            <a:off x="425536" y="4764669"/>
            <a:ext cx="1229824" cy="253916"/>
          </a:xfrm>
          <a:prstGeom prst="rect">
            <a:avLst/>
          </a:prstGeom>
          <a:noFill/>
          <a:ln>
            <a:solidFill>
              <a:schemeClr val="tx1"/>
            </a:solidFill>
          </a:ln>
        </p:spPr>
        <p:txBody>
          <a:bodyPr wrap="none" rtlCol="0">
            <a:spAutoFit/>
          </a:bodyPr>
          <a:lstStyle/>
          <a:p>
            <a:r>
              <a:rPr kumimoji="1" lang="en-US" altLang="ja-JP" sz="1050" dirty="0" smtClean="0"/>
              <a:t>C </a:t>
            </a:r>
            <a:r>
              <a:rPr kumimoji="1" lang="ja-JP" altLang="en-US" sz="1050" dirty="0" smtClean="0"/>
              <a:t>居宅介護事業所</a:t>
            </a:r>
            <a:endParaRPr kumimoji="1" lang="ja-JP" altLang="en-US" sz="1050" dirty="0"/>
          </a:p>
        </p:txBody>
      </p:sp>
      <p:sp>
        <p:nvSpPr>
          <p:cNvPr id="19" name="テキスト ボックス 18"/>
          <p:cNvSpPr txBox="1"/>
          <p:nvPr/>
        </p:nvSpPr>
        <p:spPr>
          <a:xfrm>
            <a:off x="201498" y="5199175"/>
            <a:ext cx="1241045" cy="253916"/>
          </a:xfrm>
          <a:prstGeom prst="rect">
            <a:avLst/>
          </a:prstGeom>
          <a:noFill/>
          <a:ln>
            <a:solidFill>
              <a:schemeClr val="tx1"/>
            </a:solidFill>
          </a:ln>
        </p:spPr>
        <p:txBody>
          <a:bodyPr wrap="none" rtlCol="0">
            <a:spAutoFit/>
          </a:bodyPr>
          <a:lstStyle/>
          <a:p>
            <a:r>
              <a:rPr kumimoji="1" lang="en-US" altLang="ja-JP" sz="1050" dirty="0" smtClean="0"/>
              <a:t>D </a:t>
            </a:r>
            <a:r>
              <a:rPr kumimoji="1" lang="ja-JP" altLang="en-US" sz="1050" dirty="0" smtClean="0"/>
              <a:t>生活介護事業所</a:t>
            </a:r>
            <a:endParaRPr kumimoji="1" lang="ja-JP" altLang="en-US" sz="1050" dirty="0"/>
          </a:p>
        </p:txBody>
      </p:sp>
      <p:sp>
        <p:nvSpPr>
          <p:cNvPr id="20" name="テキスト ボックス 19"/>
          <p:cNvSpPr txBox="1"/>
          <p:nvPr/>
        </p:nvSpPr>
        <p:spPr>
          <a:xfrm>
            <a:off x="372338" y="5751304"/>
            <a:ext cx="1492716" cy="253916"/>
          </a:xfrm>
          <a:prstGeom prst="rect">
            <a:avLst/>
          </a:prstGeom>
          <a:noFill/>
          <a:ln>
            <a:solidFill>
              <a:schemeClr val="tx1"/>
            </a:solidFill>
          </a:ln>
        </p:spPr>
        <p:txBody>
          <a:bodyPr wrap="none" rtlCol="0">
            <a:spAutoFit/>
          </a:bodyPr>
          <a:lstStyle/>
          <a:p>
            <a:r>
              <a:rPr kumimoji="1" lang="en-US" altLang="ja-JP" sz="1050" dirty="0" smtClean="0"/>
              <a:t>E </a:t>
            </a:r>
            <a:r>
              <a:rPr kumimoji="1" lang="ja-JP" altLang="en-US" sz="1050" dirty="0" smtClean="0"/>
              <a:t>重症心身障害児施設</a:t>
            </a:r>
            <a:endParaRPr kumimoji="1" lang="ja-JP" altLang="en-US" sz="1050" dirty="0"/>
          </a:p>
        </p:txBody>
      </p:sp>
      <p:sp>
        <p:nvSpPr>
          <p:cNvPr id="21" name="テキスト ボックス 20"/>
          <p:cNvSpPr txBox="1"/>
          <p:nvPr/>
        </p:nvSpPr>
        <p:spPr>
          <a:xfrm>
            <a:off x="372337" y="6194170"/>
            <a:ext cx="792205" cy="253916"/>
          </a:xfrm>
          <a:prstGeom prst="rect">
            <a:avLst/>
          </a:prstGeom>
          <a:noFill/>
          <a:ln>
            <a:solidFill>
              <a:schemeClr val="tx1"/>
            </a:solidFill>
          </a:ln>
        </p:spPr>
        <p:txBody>
          <a:bodyPr wrap="none" rtlCol="0">
            <a:spAutoFit/>
          </a:bodyPr>
          <a:lstStyle/>
          <a:p>
            <a:r>
              <a:rPr kumimoji="1" lang="en-US" altLang="ja-JP" sz="1050" dirty="0" smtClean="0"/>
              <a:t>F NPO</a:t>
            </a:r>
            <a:r>
              <a:rPr kumimoji="1" lang="ja-JP" altLang="en-US" sz="1050" dirty="0" smtClean="0"/>
              <a:t>法人</a:t>
            </a:r>
            <a:endParaRPr kumimoji="1" lang="ja-JP" altLang="en-US" sz="1050" dirty="0"/>
          </a:p>
        </p:txBody>
      </p:sp>
      <p:sp>
        <p:nvSpPr>
          <p:cNvPr id="22" name="テキスト ボックス 21"/>
          <p:cNvSpPr txBox="1"/>
          <p:nvPr/>
        </p:nvSpPr>
        <p:spPr>
          <a:xfrm>
            <a:off x="264405" y="6632687"/>
            <a:ext cx="1220206" cy="253916"/>
          </a:xfrm>
          <a:prstGeom prst="rect">
            <a:avLst/>
          </a:prstGeom>
          <a:noFill/>
          <a:ln>
            <a:solidFill>
              <a:schemeClr val="tx1"/>
            </a:solidFill>
          </a:ln>
        </p:spPr>
        <p:txBody>
          <a:bodyPr wrap="none" rtlCol="0">
            <a:spAutoFit/>
          </a:bodyPr>
          <a:lstStyle/>
          <a:p>
            <a:r>
              <a:rPr kumimoji="1" lang="en-US" altLang="ja-JP" sz="1050" dirty="0" smtClean="0"/>
              <a:t>F </a:t>
            </a:r>
            <a:r>
              <a:rPr kumimoji="1" lang="ja-JP" altLang="en-US" sz="1050" dirty="0" smtClean="0"/>
              <a:t>相談支援事業所</a:t>
            </a:r>
            <a:endParaRPr kumimoji="1" lang="ja-JP" altLang="en-US" sz="1050" dirty="0"/>
          </a:p>
        </p:txBody>
      </p:sp>
      <p:sp>
        <p:nvSpPr>
          <p:cNvPr id="23" name="テキスト ボックス 22"/>
          <p:cNvSpPr txBox="1"/>
          <p:nvPr/>
        </p:nvSpPr>
        <p:spPr>
          <a:xfrm>
            <a:off x="947713" y="7083317"/>
            <a:ext cx="630301" cy="253916"/>
          </a:xfrm>
          <a:prstGeom prst="rect">
            <a:avLst/>
          </a:prstGeom>
          <a:noFill/>
          <a:ln>
            <a:solidFill>
              <a:schemeClr val="tx1"/>
            </a:solidFill>
          </a:ln>
        </p:spPr>
        <p:txBody>
          <a:bodyPr wrap="none" rtlCol="0">
            <a:spAutoFit/>
          </a:bodyPr>
          <a:lstStyle/>
          <a:p>
            <a:r>
              <a:rPr kumimoji="1" lang="ja-JP" altLang="en-US" sz="1050" dirty="0" smtClean="0"/>
              <a:t> </a:t>
            </a:r>
            <a:r>
              <a:rPr kumimoji="1" lang="en-US" altLang="ja-JP" sz="1050" dirty="0" smtClean="0"/>
              <a:t>G </a:t>
            </a:r>
            <a:r>
              <a:rPr kumimoji="1" lang="ja-JP" altLang="en-US" sz="1050" dirty="0" smtClean="0"/>
              <a:t>病院 </a:t>
            </a:r>
            <a:endParaRPr kumimoji="1" lang="ja-JP" altLang="en-US" sz="1050" dirty="0"/>
          </a:p>
        </p:txBody>
      </p:sp>
      <p:cxnSp>
        <p:nvCxnSpPr>
          <p:cNvPr id="24" name="直線コネクタ 23"/>
          <p:cNvCxnSpPr/>
          <p:nvPr/>
        </p:nvCxnSpPr>
        <p:spPr>
          <a:xfrm flipV="1">
            <a:off x="1496666" y="5876837"/>
            <a:ext cx="1422803" cy="882810"/>
          </a:xfrm>
          <a:prstGeom prst="line">
            <a:avLst/>
          </a:prstGeom>
        </p:spPr>
        <p:style>
          <a:lnRef idx="3">
            <a:schemeClr val="dk1"/>
          </a:lnRef>
          <a:fillRef idx="0">
            <a:schemeClr val="dk1"/>
          </a:fillRef>
          <a:effectRef idx="2">
            <a:schemeClr val="dk1"/>
          </a:effectRef>
          <a:fontRef idx="minor">
            <a:schemeClr val="tx1"/>
          </a:fontRef>
        </p:style>
      </p:cxnSp>
      <p:sp>
        <p:nvSpPr>
          <p:cNvPr id="29" name="テキスト ボックス 28"/>
          <p:cNvSpPr txBox="1"/>
          <p:nvPr/>
        </p:nvSpPr>
        <p:spPr>
          <a:xfrm>
            <a:off x="4551428" y="4569912"/>
            <a:ext cx="992579" cy="253916"/>
          </a:xfrm>
          <a:prstGeom prst="rect">
            <a:avLst/>
          </a:prstGeom>
          <a:noFill/>
          <a:ln>
            <a:solidFill>
              <a:schemeClr val="tx1"/>
            </a:solidFill>
          </a:ln>
        </p:spPr>
        <p:txBody>
          <a:bodyPr wrap="none" rtlCol="0">
            <a:spAutoFit/>
          </a:bodyPr>
          <a:lstStyle/>
          <a:p>
            <a:r>
              <a:rPr lang="ja-JP" altLang="en-US" sz="1050" dirty="0" smtClean="0"/>
              <a:t>市障害福祉課</a:t>
            </a:r>
            <a:endParaRPr kumimoji="1" lang="ja-JP" altLang="en-US" sz="1050" dirty="0"/>
          </a:p>
        </p:txBody>
      </p:sp>
      <p:sp>
        <p:nvSpPr>
          <p:cNvPr id="30" name="テキスト ボックス 29"/>
          <p:cNvSpPr txBox="1"/>
          <p:nvPr/>
        </p:nvSpPr>
        <p:spPr>
          <a:xfrm>
            <a:off x="4676510" y="6174642"/>
            <a:ext cx="319318" cy="253916"/>
          </a:xfrm>
          <a:prstGeom prst="rect">
            <a:avLst/>
          </a:prstGeom>
          <a:noFill/>
          <a:ln>
            <a:solidFill>
              <a:schemeClr val="tx1"/>
            </a:solidFill>
          </a:ln>
        </p:spPr>
        <p:txBody>
          <a:bodyPr wrap="none" rtlCol="0">
            <a:spAutoFit/>
          </a:bodyPr>
          <a:lstStyle/>
          <a:p>
            <a:r>
              <a:rPr kumimoji="1" lang="ja-JP" altLang="en-US" sz="1050" dirty="0" smtClean="0"/>
              <a:t>父</a:t>
            </a:r>
            <a:endParaRPr kumimoji="1" lang="ja-JP" altLang="en-US" sz="1050" dirty="0"/>
          </a:p>
        </p:txBody>
      </p:sp>
      <p:sp>
        <p:nvSpPr>
          <p:cNvPr id="31" name="テキスト ボックス 30"/>
          <p:cNvSpPr txBox="1"/>
          <p:nvPr/>
        </p:nvSpPr>
        <p:spPr>
          <a:xfrm>
            <a:off x="3692612" y="7021538"/>
            <a:ext cx="319318" cy="253916"/>
          </a:xfrm>
          <a:prstGeom prst="rect">
            <a:avLst/>
          </a:prstGeom>
          <a:noFill/>
          <a:ln>
            <a:solidFill>
              <a:schemeClr val="tx1"/>
            </a:solidFill>
          </a:ln>
        </p:spPr>
        <p:txBody>
          <a:bodyPr wrap="none" rtlCol="0">
            <a:spAutoFit/>
          </a:bodyPr>
          <a:lstStyle/>
          <a:p>
            <a:r>
              <a:rPr kumimoji="1" lang="ja-JP" altLang="en-US" sz="1050" dirty="0" smtClean="0"/>
              <a:t>姉</a:t>
            </a:r>
            <a:endParaRPr kumimoji="1" lang="ja-JP" altLang="en-US" sz="1050" dirty="0"/>
          </a:p>
        </p:txBody>
      </p:sp>
      <p:sp>
        <p:nvSpPr>
          <p:cNvPr id="32" name="テキスト ボックス 31"/>
          <p:cNvSpPr txBox="1"/>
          <p:nvPr/>
        </p:nvSpPr>
        <p:spPr>
          <a:xfrm>
            <a:off x="2906425" y="7104001"/>
            <a:ext cx="319318" cy="253916"/>
          </a:xfrm>
          <a:prstGeom prst="rect">
            <a:avLst/>
          </a:prstGeom>
          <a:noFill/>
          <a:ln>
            <a:solidFill>
              <a:schemeClr val="tx1"/>
            </a:solidFill>
          </a:ln>
        </p:spPr>
        <p:txBody>
          <a:bodyPr wrap="none" rtlCol="0">
            <a:spAutoFit/>
          </a:bodyPr>
          <a:lstStyle/>
          <a:p>
            <a:r>
              <a:rPr kumimoji="1" lang="ja-JP" altLang="en-US" sz="1050" dirty="0" smtClean="0"/>
              <a:t>弟</a:t>
            </a:r>
            <a:endParaRPr kumimoji="1" lang="ja-JP" altLang="en-US" sz="1050" dirty="0"/>
          </a:p>
        </p:txBody>
      </p:sp>
      <p:cxnSp>
        <p:nvCxnSpPr>
          <p:cNvPr id="33" name="直線コネクタ 32"/>
          <p:cNvCxnSpPr/>
          <p:nvPr/>
        </p:nvCxnSpPr>
        <p:spPr>
          <a:xfrm>
            <a:off x="3552913" y="5942331"/>
            <a:ext cx="804279" cy="657479"/>
          </a:xfrm>
          <a:prstGeom prst="line">
            <a:avLst/>
          </a:prstGeom>
        </p:spPr>
        <p:style>
          <a:lnRef idx="3">
            <a:schemeClr val="dk1"/>
          </a:lnRef>
          <a:fillRef idx="0">
            <a:schemeClr val="dk1"/>
          </a:fillRef>
          <a:effectRef idx="2">
            <a:schemeClr val="dk1"/>
          </a:effectRef>
          <a:fontRef idx="minor">
            <a:schemeClr val="tx1"/>
          </a:fontRef>
        </p:style>
      </p:cxnSp>
      <p:cxnSp>
        <p:nvCxnSpPr>
          <p:cNvPr id="34" name="直線コネクタ 33"/>
          <p:cNvCxnSpPr/>
          <p:nvPr/>
        </p:nvCxnSpPr>
        <p:spPr>
          <a:xfrm>
            <a:off x="3703911" y="5875989"/>
            <a:ext cx="953967" cy="387026"/>
          </a:xfrm>
          <a:prstGeom prst="line">
            <a:avLst/>
          </a:prstGeom>
        </p:spPr>
        <p:style>
          <a:lnRef idx="3">
            <a:schemeClr val="dk1"/>
          </a:lnRef>
          <a:fillRef idx="0">
            <a:schemeClr val="dk1"/>
          </a:fillRef>
          <a:effectRef idx="2">
            <a:schemeClr val="dk1"/>
          </a:effectRef>
          <a:fontRef idx="minor">
            <a:schemeClr val="tx1"/>
          </a:fontRef>
        </p:style>
      </p:cxnSp>
      <p:cxnSp>
        <p:nvCxnSpPr>
          <p:cNvPr id="37" name="直線コネクタ 36"/>
          <p:cNvCxnSpPr/>
          <p:nvPr/>
        </p:nvCxnSpPr>
        <p:spPr>
          <a:xfrm>
            <a:off x="3033606" y="4096006"/>
            <a:ext cx="82773" cy="1357085"/>
          </a:xfrm>
          <a:prstGeom prst="line">
            <a:avLst/>
          </a:prstGeom>
        </p:spPr>
        <p:style>
          <a:lnRef idx="1">
            <a:schemeClr val="dk1"/>
          </a:lnRef>
          <a:fillRef idx="0">
            <a:schemeClr val="dk1"/>
          </a:fillRef>
          <a:effectRef idx="0">
            <a:schemeClr val="dk1"/>
          </a:effectRef>
          <a:fontRef idx="minor">
            <a:schemeClr val="tx1"/>
          </a:fontRef>
        </p:style>
      </p:cxnSp>
      <p:cxnSp>
        <p:nvCxnSpPr>
          <p:cNvPr id="40" name="直線コネクタ 39"/>
          <p:cNvCxnSpPr>
            <a:endCxn id="3" idx="1"/>
          </p:cNvCxnSpPr>
          <p:nvPr/>
        </p:nvCxnSpPr>
        <p:spPr>
          <a:xfrm>
            <a:off x="1672778" y="4891627"/>
            <a:ext cx="1364468" cy="645618"/>
          </a:xfrm>
          <a:prstGeom prst="line">
            <a:avLst/>
          </a:prstGeom>
        </p:spPr>
        <p:style>
          <a:lnRef idx="1">
            <a:schemeClr val="dk1"/>
          </a:lnRef>
          <a:fillRef idx="0">
            <a:schemeClr val="dk1"/>
          </a:fillRef>
          <a:effectRef idx="0">
            <a:schemeClr val="dk1"/>
          </a:effectRef>
          <a:fontRef idx="minor">
            <a:schemeClr val="tx1"/>
          </a:fontRef>
        </p:style>
      </p:cxnSp>
      <p:cxnSp>
        <p:nvCxnSpPr>
          <p:cNvPr id="41" name="直線コネクタ 40"/>
          <p:cNvCxnSpPr>
            <a:endCxn id="3" idx="1"/>
          </p:cNvCxnSpPr>
          <p:nvPr/>
        </p:nvCxnSpPr>
        <p:spPr>
          <a:xfrm>
            <a:off x="2280313" y="4630487"/>
            <a:ext cx="756933" cy="906758"/>
          </a:xfrm>
          <a:prstGeom prst="line">
            <a:avLst/>
          </a:prstGeom>
        </p:spPr>
        <p:style>
          <a:lnRef idx="1">
            <a:schemeClr val="dk1"/>
          </a:lnRef>
          <a:fillRef idx="0">
            <a:schemeClr val="dk1"/>
          </a:fillRef>
          <a:effectRef idx="0">
            <a:schemeClr val="dk1"/>
          </a:effectRef>
          <a:fontRef idx="minor">
            <a:schemeClr val="tx1"/>
          </a:fontRef>
        </p:style>
      </p:cxnSp>
      <p:cxnSp>
        <p:nvCxnSpPr>
          <p:cNvPr id="44" name="直線コネクタ 43"/>
          <p:cNvCxnSpPr/>
          <p:nvPr/>
        </p:nvCxnSpPr>
        <p:spPr>
          <a:xfrm flipV="1">
            <a:off x="1867509" y="5749581"/>
            <a:ext cx="1014303" cy="121015"/>
          </a:xfrm>
          <a:prstGeom prst="line">
            <a:avLst/>
          </a:prstGeom>
        </p:spPr>
        <p:style>
          <a:lnRef idx="1">
            <a:schemeClr val="dk1"/>
          </a:lnRef>
          <a:fillRef idx="0">
            <a:schemeClr val="dk1"/>
          </a:fillRef>
          <a:effectRef idx="0">
            <a:schemeClr val="dk1"/>
          </a:effectRef>
          <a:fontRef idx="minor">
            <a:schemeClr val="tx1"/>
          </a:fontRef>
        </p:style>
      </p:cxnSp>
      <p:cxnSp>
        <p:nvCxnSpPr>
          <p:cNvPr id="45" name="直線コネクタ 44"/>
          <p:cNvCxnSpPr>
            <a:endCxn id="3" idx="2"/>
          </p:cNvCxnSpPr>
          <p:nvPr/>
        </p:nvCxnSpPr>
        <p:spPr>
          <a:xfrm>
            <a:off x="1459961" y="5320988"/>
            <a:ext cx="1459508" cy="418800"/>
          </a:xfrm>
          <a:prstGeom prst="line">
            <a:avLst/>
          </a:prstGeom>
        </p:spPr>
        <p:style>
          <a:lnRef idx="1">
            <a:schemeClr val="dk1"/>
          </a:lnRef>
          <a:fillRef idx="0">
            <a:schemeClr val="dk1"/>
          </a:fillRef>
          <a:effectRef idx="0">
            <a:schemeClr val="dk1"/>
          </a:effectRef>
          <a:fontRef idx="minor">
            <a:schemeClr val="tx1"/>
          </a:fontRef>
        </p:style>
      </p:cxnSp>
      <p:cxnSp>
        <p:nvCxnSpPr>
          <p:cNvPr id="48" name="直線コネクタ 47"/>
          <p:cNvCxnSpPr>
            <a:endCxn id="3" idx="2"/>
          </p:cNvCxnSpPr>
          <p:nvPr/>
        </p:nvCxnSpPr>
        <p:spPr>
          <a:xfrm flipV="1">
            <a:off x="1175412" y="5739788"/>
            <a:ext cx="1744057" cy="564958"/>
          </a:xfrm>
          <a:prstGeom prst="line">
            <a:avLst/>
          </a:prstGeom>
        </p:spPr>
        <p:style>
          <a:lnRef idx="1">
            <a:schemeClr val="dk1"/>
          </a:lnRef>
          <a:fillRef idx="0">
            <a:schemeClr val="dk1"/>
          </a:fillRef>
          <a:effectRef idx="0">
            <a:schemeClr val="dk1"/>
          </a:effectRef>
          <a:fontRef idx="minor">
            <a:schemeClr val="tx1"/>
          </a:fontRef>
        </p:style>
      </p:cxnSp>
      <p:cxnSp>
        <p:nvCxnSpPr>
          <p:cNvPr id="50" name="直線コネクタ 49"/>
          <p:cNvCxnSpPr>
            <a:endCxn id="3" idx="3"/>
          </p:cNvCxnSpPr>
          <p:nvPr/>
        </p:nvCxnSpPr>
        <p:spPr>
          <a:xfrm flipV="1">
            <a:off x="1596618" y="5942331"/>
            <a:ext cx="1440628" cy="1246836"/>
          </a:xfrm>
          <a:prstGeom prst="line">
            <a:avLst/>
          </a:prstGeom>
        </p:spPr>
        <p:style>
          <a:lnRef idx="1">
            <a:schemeClr val="dk1"/>
          </a:lnRef>
          <a:fillRef idx="0">
            <a:schemeClr val="dk1"/>
          </a:fillRef>
          <a:effectRef idx="0">
            <a:schemeClr val="dk1"/>
          </a:effectRef>
          <a:fontRef idx="minor">
            <a:schemeClr val="tx1"/>
          </a:fontRef>
        </p:style>
      </p:cxnSp>
      <p:cxnSp>
        <p:nvCxnSpPr>
          <p:cNvPr id="38" name="直線コネクタ 37"/>
          <p:cNvCxnSpPr/>
          <p:nvPr/>
        </p:nvCxnSpPr>
        <p:spPr>
          <a:xfrm flipH="1">
            <a:off x="3662199" y="4787879"/>
            <a:ext cx="901394" cy="742509"/>
          </a:xfrm>
          <a:prstGeom prst="line">
            <a:avLst/>
          </a:prstGeom>
        </p:spPr>
        <p:style>
          <a:lnRef idx="1">
            <a:schemeClr val="dk1"/>
          </a:lnRef>
          <a:fillRef idx="0">
            <a:schemeClr val="dk1"/>
          </a:fillRef>
          <a:effectRef idx="0">
            <a:schemeClr val="dk1"/>
          </a:effectRef>
          <a:fontRef idx="minor">
            <a:schemeClr val="tx1"/>
          </a:fontRef>
        </p:style>
      </p:cxnSp>
      <p:cxnSp>
        <p:nvCxnSpPr>
          <p:cNvPr id="39" name="直線コネクタ 38"/>
          <p:cNvCxnSpPr>
            <a:endCxn id="32" idx="0"/>
          </p:cNvCxnSpPr>
          <p:nvPr/>
        </p:nvCxnSpPr>
        <p:spPr>
          <a:xfrm flipH="1">
            <a:off x="3066084" y="6023102"/>
            <a:ext cx="299591" cy="1080899"/>
          </a:xfrm>
          <a:prstGeom prst="line">
            <a:avLst/>
          </a:prstGeom>
        </p:spPr>
        <p:style>
          <a:lnRef idx="1">
            <a:schemeClr val="dk1"/>
          </a:lnRef>
          <a:fillRef idx="0">
            <a:schemeClr val="dk1"/>
          </a:fillRef>
          <a:effectRef idx="0">
            <a:schemeClr val="dk1"/>
          </a:effectRef>
          <a:fontRef idx="minor">
            <a:schemeClr val="tx1"/>
          </a:fontRef>
        </p:style>
      </p:cxnSp>
      <p:sp>
        <p:nvSpPr>
          <p:cNvPr id="42" name="テキスト ボックス 41"/>
          <p:cNvSpPr txBox="1"/>
          <p:nvPr/>
        </p:nvSpPr>
        <p:spPr>
          <a:xfrm>
            <a:off x="4357192" y="6599810"/>
            <a:ext cx="319318" cy="253916"/>
          </a:xfrm>
          <a:prstGeom prst="rect">
            <a:avLst/>
          </a:prstGeom>
          <a:noFill/>
          <a:ln>
            <a:solidFill>
              <a:schemeClr val="tx1"/>
            </a:solidFill>
          </a:ln>
        </p:spPr>
        <p:txBody>
          <a:bodyPr wrap="none" rtlCol="0">
            <a:spAutoFit/>
          </a:bodyPr>
          <a:lstStyle/>
          <a:p>
            <a:r>
              <a:rPr kumimoji="1" lang="ja-JP" altLang="en-US" sz="1050" dirty="0" smtClean="0"/>
              <a:t>母</a:t>
            </a:r>
            <a:endParaRPr kumimoji="1" lang="ja-JP" altLang="en-US" sz="1050" dirty="0"/>
          </a:p>
        </p:txBody>
      </p:sp>
      <p:cxnSp>
        <p:nvCxnSpPr>
          <p:cNvPr id="46" name="直線コネクタ 45"/>
          <p:cNvCxnSpPr>
            <a:endCxn id="31" idx="0"/>
          </p:cNvCxnSpPr>
          <p:nvPr/>
        </p:nvCxnSpPr>
        <p:spPr>
          <a:xfrm>
            <a:off x="3457193" y="6001985"/>
            <a:ext cx="395078" cy="1019553"/>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583569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346153980"/>
              </p:ext>
            </p:extLst>
          </p:nvPr>
        </p:nvGraphicFramePr>
        <p:xfrm>
          <a:off x="96398" y="101902"/>
          <a:ext cx="6656940" cy="9756639"/>
        </p:xfrm>
        <a:graphic>
          <a:graphicData uri="http://schemas.openxmlformats.org/drawingml/2006/table">
            <a:tbl>
              <a:tblPr firstRow="1" bandRow="1">
                <a:tableStyleId>{5940675A-B579-460E-94D1-54222C63F5DA}</a:tableStyleId>
              </a:tblPr>
              <a:tblGrid>
                <a:gridCol w="256142"/>
                <a:gridCol w="264405"/>
                <a:gridCol w="1905918"/>
                <a:gridCol w="2181484"/>
                <a:gridCol w="2048991"/>
              </a:tblGrid>
              <a:tr h="245609">
                <a:tc gridSpan="2">
                  <a:txBody>
                    <a:bodyPr/>
                    <a:lstStyle/>
                    <a:p>
                      <a:endParaRPr kumimoji="1" lang="ja-JP" altLang="en-US" sz="1050" dirty="0"/>
                    </a:p>
                  </a:txBody>
                  <a:tcPr/>
                </a:tc>
                <a:tc hMerge="1">
                  <a:txBody>
                    <a:bodyPr/>
                    <a:lstStyle/>
                    <a:p>
                      <a:endParaRPr kumimoji="1" lang="ja-JP" altLang="en-US" dirty="0"/>
                    </a:p>
                  </a:txBody>
                  <a:tcPr/>
                </a:tc>
                <a:tc>
                  <a:txBody>
                    <a:bodyPr/>
                    <a:lstStyle/>
                    <a:p>
                      <a:pPr algn="ctr"/>
                      <a:r>
                        <a:rPr kumimoji="1" lang="ja-JP" altLang="en-US" sz="1050" dirty="0" smtClean="0"/>
                        <a:t>本人の様子</a:t>
                      </a:r>
                      <a:endParaRPr kumimoji="1" lang="ja-JP" altLang="en-US" sz="1050" dirty="0"/>
                    </a:p>
                  </a:txBody>
                  <a:tcPr anchor="ctr"/>
                </a:tc>
                <a:tc>
                  <a:txBody>
                    <a:bodyPr/>
                    <a:lstStyle/>
                    <a:p>
                      <a:pPr algn="ctr"/>
                      <a:r>
                        <a:rPr kumimoji="1" lang="ja-JP" altLang="en-US" sz="1050" dirty="0" smtClean="0"/>
                        <a:t>必要な支援・留意点</a:t>
                      </a:r>
                      <a:endParaRPr kumimoji="1" lang="ja-JP" altLang="en-US" sz="1050" dirty="0"/>
                    </a:p>
                  </a:txBody>
                  <a:tcPr anchor="ctr"/>
                </a:tc>
                <a:tc>
                  <a:txBody>
                    <a:bodyPr/>
                    <a:lstStyle/>
                    <a:p>
                      <a:pPr algn="ctr"/>
                      <a:r>
                        <a:rPr kumimoji="1" lang="ja-JP" altLang="en-US" sz="1050" dirty="0" smtClean="0"/>
                        <a:t>気付いた点</a:t>
                      </a:r>
                      <a:endParaRPr kumimoji="1" lang="ja-JP" altLang="en-US" sz="1050" dirty="0"/>
                    </a:p>
                  </a:txBody>
                  <a:tcPr anchor="ctr"/>
                </a:tc>
              </a:tr>
              <a:tr h="245609">
                <a:tc rowSpan="12">
                  <a:txBody>
                    <a:bodyPr/>
                    <a:lstStyle/>
                    <a:p>
                      <a:pPr algn="ctr"/>
                      <a:r>
                        <a:rPr kumimoji="1" lang="ja-JP" altLang="en-US" sz="1050" dirty="0" smtClean="0"/>
                        <a:t>日常生活に関わる領域</a:t>
                      </a:r>
                      <a:endParaRPr kumimoji="1" lang="ja-JP" altLang="en-US" sz="1050" dirty="0"/>
                    </a:p>
                  </a:txBody>
                  <a:tcPr anchor="ctr"/>
                </a:tc>
                <a:tc rowSpan="6">
                  <a:txBody>
                    <a:bodyPr/>
                    <a:lstStyle/>
                    <a:p>
                      <a:pPr algn="ctr"/>
                      <a:r>
                        <a:rPr kumimoji="1" lang="ja-JP" altLang="en-US" sz="1050" dirty="0" smtClean="0"/>
                        <a:t>姿勢</a:t>
                      </a:r>
                      <a:endParaRPr kumimoji="1" lang="ja-JP" altLang="en-US" sz="1050" dirty="0"/>
                    </a:p>
                  </a:txBody>
                  <a:tcPr anchor="ctr"/>
                </a:tc>
                <a:tc>
                  <a:txBody>
                    <a:bodyPr/>
                    <a:lstStyle/>
                    <a:p>
                      <a:r>
                        <a:rPr kumimoji="1" lang="ja-JP" altLang="en-US" sz="1050" dirty="0" smtClean="0"/>
                        <a:t>在宅（リラックス時）</a:t>
                      </a:r>
                      <a:endParaRPr kumimoji="1" lang="en-US" altLang="ja-JP" sz="1050" dirty="0" smtClean="0"/>
                    </a:p>
                  </a:txBody>
                  <a:tcPr>
                    <a:lnB w="12700" cap="flat" cmpd="sng" algn="ctr">
                      <a:solidFill>
                        <a:schemeClr val="tx1"/>
                      </a:solidFill>
                      <a:prstDash val="sysDash"/>
                      <a:round/>
                      <a:headEnd type="none" w="med" len="med"/>
                      <a:tailEnd type="none" w="med" len="med"/>
                    </a:lnB>
                  </a:tcPr>
                </a:tc>
                <a:tc rowSpan="2">
                  <a:txBody>
                    <a:bodyPr/>
                    <a:lstStyle/>
                    <a:p>
                      <a:r>
                        <a:rPr kumimoji="1" lang="ja-JP" altLang="en-US" sz="1050" dirty="0" smtClean="0"/>
                        <a:t>・テレビや家族の傍に居れるように</a:t>
                      </a:r>
                    </a:p>
                    <a:p>
                      <a:r>
                        <a:rPr kumimoji="1" lang="ja-JP" altLang="en-US" sz="1050" dirty="0" smtClean="0"/>
                        <a:t>　する。</a:t>
                      </a:r>
                    </a:p>
                    <a:p>
                      <a:r>
                        <a:rPr kumimoji="1" lang="ja-JP" altLang="en-US" sz="1050" dirty="0" smtClean="0"/>
                        <a:t>・両上肢はアームバンドで固定する。</a:t>
                      </a:r>
                    </a:p>
                    <a:p>
                      <a:r>
                        <a:rPr kumimoji="1" lang="ja-JP" altLang="en-US" sz="1050" dirty="0" smtClean="0"/>
                        <a:t>・膝下などにクッションをいれる。</a:t>
                      </a:r>
                      <a:endParaRPr kumimoji="1" lang="ja-JP" altLang="en-US" sz="1050" dirty="0"/>
                    </a:p>
                  </a:txBody>
                  <a:tcPr/>
                </a:tc>
                <a:tc rowSpan="2">
                  <a:txBody>
                    <a:bodyPr/>
                    <a:lstStyle/>
                    <a:p>
                      <a:r>
                        <a:rPr kumimoji="1" lang="ja-JP" altLang="en-US" sz="1050" dirty="0" smtClean="0"/>
                        <a:t>発作もあり体位が崩れることもあるので姿勢を定時的に整えることが必要。</a:t>
                      </a:r>
                      <a:endParaRPr kumimoji="1" lang="ja-JP" altLang="en-US" sz="1050" dirty="0"/>
                    </a:p>
                  </a:txBody>
                  <a:tcPr/>
                </a:tc>
              </a:tr>
              <a:tr h="1027093">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smtClean="0"/>
                        <a:t>・ベッド上で音楽や家族を見ながら過ごしていた。</a:t>
                      </a:r>
                    </a:p>
                    <a:p>
                      <a:r>
                        <a:rPr kumimoji="1" lang="ja-JP" altLang="en-US" sz="1050" dirty="0" smtClean="0"/>
                        <a:t>・食事などは座位保持で過ごしていた。</a:t>
                      </a:r>
                    </a:p>
                    <a:p>
                      <a:r>
                        <a:rPr kumimoji="1" lang="ja-JP" altLang="en-US" sz="1050" dirty="0" smtClean="0"/>
                        <a:t>・両上肢可動域制限、膝の拘縮がある。</a:t>
                      </a:r>
                    </a:p>
                  </a:txBody>
                  <a:tcPr>
                    <a:lnT w="12700" cap="flat" cmpd="sng" algn="ctr">
                      <a:solidFill>
                        <a:schemeClr val="tx1"/>
                      </a:solidFill>
                      <a:prstDash val="sysDash"/>
                      <a:round/>
                      <a:headEnd type="none" w="med" len="med"/>
                      <a:tailEnd type="none" w="med" len="med"/>
                    </a:lnT>
                  </a:tcPr>
                </a:tc>
                <a:tc vMerge="1">
                  <a:txBody>
                    <a:bodyPr/>
                    <a:lstStyle/>
                    <a:p>
                      <a:endParaRPr kumimoji="1" lang="ja-JP" altLang="en-US"/>
                    </a:p>
                  </a:txBody>
                  <a:tcPr/>
                </a:tc>
                <a:tc vMerge="1">
                  <a:txBody>
                    <a:bodyPr/>
                    <a:lstStyle/>
                    <a:p>
                      <a:endParaRPr kumimoji="1" lang="ja-JP" altLang="en-US"/>
                    </a:p>
                  </a:txBody>
                  <a:tcPr/>
                </a:tc>
              </a:tr>
              <a:tr h="245609">
                <a:tc vMerge="1">
                  <a:txBody>
                    <a:bodyPr/>
                    <a:lstStyle/>
                    <a:p>
                      <a:endParaRPr kumimoji="1" lang="ja-JP" altLang="en-US" dirty="0"/>
                    </a:p>
                  </a:txBody>
                  <a:tcPr/>
                </a:tc>
                <a:tc vMerge="1">
                  <a:txBody>
                    <a:bodyPr/>
                    <a:lstStyle/>
                    <a:p>
                      <a:endParaRPr kumimoji="1" lang="ja-JP" altLang="en-US" dirty="0"/>
                    </a:p>
                  </a:txBody>
                  <a:tcPr/>
                </a:tc>
                <a:tc>
                  <a:txBody>
                    <a:bodyPr/>
                    <a:lstStyle/>
                    <a:p>
                      <a:r>
                        <a:rPr kumimoji="1" lang="ja-JP" altLang="en-US" sz="1050" dirty="0" smtClean="0"/>
                        <a:t>就寝時</a:t>
                      </a:r>
                      <a:endParaRPr kumimoji="1" lang="en-US" altLang="ja-JP" sz="1050" dirty="0" smtClean="0"/>
                    </a:p>
                  </a:txBody>
                  <a:tcPr>
                    <a:lnB w="12700" cap="flat" cmpd="sng" algn="ctr">
                      <a:solidFill>
                        <a:schemeClr val="tx1"/>
                      </a:solidFill>
                      <a:prstDash val="sysDash"/>
                      <a:round/>
                      <a:headEnd type="none" w="med" len="med"/>
                      <a:tailEnd type="none" w="med" len="med"/>
                    </a:lnB>
                  </a:tcPr>
                </a:tc>
                <a:tc rowSpan="2">
                  <a:txBody>
                    <a:bodyPr/>
                    <a:lstStyle/>
                    <a:p>
                      <a:r>
                        <a:rPr kumimoji="1" lang="ja-JP" altLang="en-US" sz="1050" dirty="0" smtClean="0"/>
                        <a:t>・自分の向きたい方向や場所は動けないので、安楽なポジショニングにする。</a:t>
                      </a:r>
                      <a:endParaRPr kumimoji="1" lang="ja-JP" altLang="en-US" sz="1050" dirty="0"/>
                    </a:p>
                  </a:txBody>
                  <a:tcPr/>
                </a:tc>
                <a:tc rowSpan="2">
                  <a:txBody>
                    <a:bodyPr/>
                    <a:lstStyle/>
                    <a:p>
                      <a:r>
                        <a:rPr kumimoji="1" lang="ja-JP" altLang="en-US" sz="1050" dirty="0" smtClean="0"/>
                        <a:t>貯痰音も良く聞かれるため、体位ドレナージをしっかりして排痰をしてから入眠してもらうことが必要。</a:t>
                      </a:r>
                      <a:endParaRPr kumimoji="1" lang="ja-JP" altLang="en-US" sz="1050" dirty="0"/>
                    </a:p>
                  </a:txBody>
                  <a:tcPr/>
                </a:tc>
              </a:tr>
              <a:tr h="601100">
                <a:tc vMerge="1">
                  <a:txBody>
                    <a:bodyPr/>
                    <a:lstStyle/>
                    <a:p>
                      <a:endParaRPr kumimoji="1" lang="ja-JP" altLang="en-US"/>
                    </a:p>
                  </a:txBody>
                  <a:tcPr/>
                </a:tc>
                <a:tc vMerge="1">
                  <a:txBody>
                    <a:bodyPr/>
                    <a:lstStyle/>
                    <a:p>
                      <a:endParaRPr kumimoji="1" lang="ja-JP" altLang="en-US"/>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・ベッド上で仰臥位で休む。</a:t>
                      </a:r>
                      <a:endParaRPr kumimoji="1" lang="en-US" altLang="ja-JP" sz="1050" dirty="0" smtClean="0"/>
                    </a:p>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・病院では軽いポジショニングをしている。</a:t>
                      </a:r>
                    </a:p>
                  </a:txBody>
                  <a:tcPr>
                    <a:lnT w="12700" cap="flat" cmpd="sng" algn="ctr">
                      <a:solidFill>
                        <a:schemeClr val="tx1"/>
                      </a:solidFill>
                      <a:prstDash val="sysDash"/>
                      <a:round/>
                      <a:headEnd type="none" w="med" len="med"/>
                      <a:tailEnd type="none" w="med" len="med"/>
                    </a:lnT>
                  </a:tcPr>
                </a:tc>
                <a:tc vMerge="1">
                  <a:txBody>
                    <a:bodyPr/>
                    <a:lstStyle/>
                    <a:p>
                      <a:endParaRPr kumimoji="1" lang="ja-JP" altLang="en-US"/>
                    </a:p>
                  </a:txBody>
                  <a:tcPr/>
                </a:tc>
                <a:tc vMerge="1">
                  <a:txBody>
                    <a:bodyPr/>
                    <a:lstStyle/>
                    <a:p>
                      <a:endParaRPr kumimoji="1" lang="ja-JP" altLang="en-US"/>
                    </a:p>
                  </a:txBody>
                  <a:tcPr/>
                </a:tc>
              </a:tr>
              <a:tr h="245609">
                <a:tc vMerge="1">
                  <a:txBody>
                    <a:bodyPr/>
                    <a:lstStyle/>
                    <a:p>
                      <a:endParaRPr kumimoji="1" lang="ja-JP" altLang="en-US" dirty="0"/>
                    </a:p>
                  </a:txBody>
                  <a:tcPr/>
                </a:tc>
                <a:tc vMerge="1">
                  <a:txBody>
                    <a:bodyPr/>
                    <a:lstStyle/>
                    <a:p>
                      <a:endParaRPr kumimoji="1" lang="ja-JP" altLang="en-US" dirty="0"/>
                    </a:p>
                  </a:txBody>
                  <a:tcPr/>
                </a:tc>
                <a:tc>
                  <a:txBody>
                    <a:bodyPr/>
                    <a:lstStyle/>
                    <a:p>
                      <a:r>
                        <a:rPr kumimoji="1" lang="ja-JP" altLang="en-US" sz="1050" dirty="0" smtClean="0"/>
                        <a:t>活動時</a:t>
                      </a:r>
                      <a:endParaRPr kumimoji="1" lang="en-US" altLang="ja-JP" sz="1050" dirty="0" smtClean="0"/>
                    </a:p>
                  </a:txBody>
                  <a:tcPr>
                    <a:lnB w="12700" cap="flat" cmpd="sng" algn="ctr">
                      <a:solidFill>
                        <a:schemeClr val="tx1"/>
                      </a:solidFill>
                      <a:prstDash val="sysDash"/>
                      <a:round/>
                      <a:headEnd type="none" w="med" len="med"/>
                      <a:tailEnd type="none" w="med" len="med"/>
                    </a:lnB>
                  </a:tcPr>
                </a:tc>
                <a:tc rowSpan="2">
                  <a:txBody>
                    <a:bodyPr/>
                    <a:lstStyle/>
                    <a:p>
                      <a:r>
                        <a:rPr kumimoji="1" lang="ja-JP" altLang="en-US" sz="1050" dirty="0" smtClean="0"/>
                        <a:t>・自分では座位が出来ないため、座位保持装置にしっかり座ってもらうことが大切。</a:t>
                      </a:r>
                    </a:p>
                    <a:p>
                      <a:r>
                        <a:rPr kumimoji="1" lang="ja-JP" altLang="en-US" sz="1050" dirty="0" smtClean="0"/>
                        <a:t>・座りにくそうにしていたら、座りなおす。</a:t>
                      </a:r>
                      <a:endParaRPr kumimoji="1" lang="ja-JP" altLang="en-US" sz="1050" dirty="0"/>
                    </a:p>
                  </a:txBody>
                  <a:tcPr/>
                </a:tc>
                <a:tc rowSpan="2">
                  <a:txBody>
                    <a:bodyPr/>
                    <a:lstStyle/>
                    <a:p>
                      <a:r>
                        <a:rPr kumimoji="1" lang="ja-JP" altLang="en-US" sz="1050" dirty="0" smtClean="0"/>
                        <a:t>車いすの常時の姿勢がやや天上を向いていることが多いので、内容に応じて車いすの角度を変え視界を変えることも必要である。</a:t>
                      </a:r>
                      <a:endParaRPr kumimoji="1" lang="ja-JP" altLang="en-US" sz="1050" dirty="0"/>
                    </a:p>
                  </a:txBody>
                  <a:tcPr/>
                </a:tc>
              </a:tr>
              <a:tr h="870797">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smtClean="0"/>
                        <a:t>・車いすで座位で過ごしていた。</a:t>
                      </a:r>
                    </a:p>
                    <a:p>
                      <a:r>
                        <a:rPr kumimoji="1" lang="ja-JP" altLang="en-US" sz="1050" dirty="0" smtClean="0"/>
                        <a:t>・興味関心のある方向を見ている。</a:t>
                      </a:r>
                      <a:endParaRPr kumimoji="1" lang="en-US" altLang="ja-JP" sz="1050" dirty="0" smtClean="0"/>
                    </a:p>
                    <a:p>
                      <a:r>
                        <a:rPr kumimoji="1" lang="ja-JP" altLang="en-US" sz="1050" dirty="0" smtClean="0"/>
                        <a:t>・病院ではギャッジアップしている</a:t>
                      </a:r>
                    </a:p>
                  </a:txBody>
                  <a:tcPr>
                    <a:lnT w="12700" cap="flat" cmpd="sng" algn="ctr">
                      <a:solidFill>
                        <a:schemeClr val="tx1"/>
                      </a:solidFill>
                      <a:prstDash val="sysDash"/>
                      <a:round/>
                      <a:headEnd type="none" w="med" len="med"/>
                      <a:tailEnd type="none" w="med" len="med"/>
                    </a:lnT>
                  </a:tcPr>
                </a:tc>
                <a:tc vMerge="1">
                  <a:txBody>
                    <a:bodyPr/>
                    <a:lstStyle/>
                    <a:p>
                      <a:endParaRPr kumimoji="1" lang="ja-JP" altLang="en-US"/>
                    </a:p>
                  </a:txBody>
                  <a:tcPr/>
                </a:tc>
                <a:tc vMerge="1">
                  <a:txBody>
                    <a:bodyPr/>
                    <a:lstStyle/>
                    <a:p>
                      <a:endParaRPr kumimoji="1" lang="ja-JP" altLang="en-US"/>
                    </a:p>
                  </a:txBody>
                  <a:tcPr/>
                </a:tc>
              </a:tr>
              <a:tr h="1027093">
                <a:tc vMerge="1">
                  <a:txBody>
                    <a:bodyPr/>
                    <a:lstStyle/>
                    <a:p>
                      <a:endParaRPr kumimoji="1" lang="ja-JP" altLang="en-US" dirty="0"/>
                    </a:p>
                  </a:txBody>
                  <a:tcPr/>
                </a:tc>
                <a:tc>
                  <a:txBody>
                    <a:bodyPr/>
                    <a:lstStyle/>
                    <a:p>
                      <a:pPr algn="ctr"/>
                      <a:r>
                        <a:rPr kumimoji="1" lang="ja-JP" altLang="en-US" sz="1050" dirty="0" smtClean="0"/>
                        <a:t>睡眠</a:t>
                      </a:r>
                      <a:endParaRPr kumimoji="1" lang="ja-JP" altLang="en-US" sz="1050" dirty="0"/>
                    </a:p>
                  </a:txBody>
                  <a:tcPr anchor="ctr"/>
                </a:tc>
                <a:tc>
                  <a:txBody>
                    <a:bodyPr/>
                    <a:lstStyle/>
                    <a:p>
                      <a:r>
                        <a:rPr kumimoji="1" lang="ja-JP" altLang="en-US" sz="1050" dirty="0" smtClean="0"/>
                        <a:t>・場所が変わっても気持ちよさそうに寝ることが出来る。</a:t>
                      </a:r>
                    </a:p>
                    <a:p>
                      <a:r>
                        <a:rPr kumimoji="1" lang="ja-JP" altLang="en-US" sz="1050" dirty="0" smtClean="0"/>
                        <a:t>・本人が眠い時に眠ることが出来る。</a:t>
                      </a:r>
                    </a:p>
                    <a:p>
                      <a:r>
                        <a:rPr kumimoji="1" lang="ja-JP" altLang="en-US" sz="1050" dirty="0" smtClean="0"/>
                        <a:t>・２～３時間程度で覚醒することが多い。</a:t>
                      </a:r>
                      <a:endParaRPr kumimoji="1" lang="ja-JP" altLang="en-US" sz="1050" dirty="0"/>
                    </a:p>
                  </a:txBody>
                  <a:tcPr/>
                </a:tc>
                <a:tc>
                  <a:txBody>
                    <a:bodyPr/>
                    <a:lstStyle/>
                    <a:p>
                      <a:r>
                        <a:rPr kumimoji="1" lang="ja-JP" altLang="en-US" sz="1050" dirty="0" smtClean="0"/>
                        <a:t>・就寝体位を整え、安楽な姿勢にする</a:t>
                      </a:r>
                    </a:p>
                    <a:p>
                      <a:r>
                        <a:rPr kumimoji="1" lang="ja-JP" altLang="en-US" sz="1050" dirty="0" smtClean="0"/>
                        <a:t>・背中をポンポンと叩く。</a:t>
                      </a:r>
                      <a:endParaRPr kumimoji="1" lang="ja-JP" altLang="en-US" sz="1050" dirty="0"/>
                    </a:p>
                  </a:txBody>
                  <a:tcPr/>
                </a:tc>
                <a:tc>
                  <a:txBody>
                    <a:bodyPr/>
                    <a:lstStyle/>
                    <a:p>
                      <a:r>
                        <a:rPr kumimoji="1" lang="ja-JP" altLang="en-US" sz="1050" dirty="0" smtClean="0"/>
                        <a:t>・自分では殆ど動かせないが、体位変換すると覚醒するので、そっとしておく。</a:t>
                      </a:r>
                    </a:p>
                    <a:p>
                      <a:r>
                        <a:rPr kumimoji="1" lang="ja-JP" altLang="en-US" sz="1050" dirty="0" smtClean="0"/>
                        <a:t>・覚醒したら体位変換する。</a:t>
                      </a:r>
                      <a:endParaRPr kumimoji="1" lang="ja-JP" altLang="en-US" sz="1050" dirty="0"/>
                    </a:p>
                  </a:txBody>
                  <a:tcPr/>
                </a:tc>
              </a:tr>
              <a:tr h="1339687">
                <a:tc vMerge="1">
                  <a:txBody>
                    <a:bodyPr/>
                    <a:lstStyle/>
                    <a:p>
                      <a:endParaRPr kumimoji="1" lang="ja-JP" altLang="en-US" dirty="0"/>
                    </a:p>
                  </a:txBody>
                  <a:tcPr/>
                </a:tc>
                <a:tc>
                  <a:txBody>
                    <a:bodyPr/>
                    <a:lstStyle/>
                    <a:p>
                      <a:pPr algn="ctr"/>
                      <a:r>
                        <a:rPr kumimoji="1" lang="ja-JP" altLang="en-US" sz="1050" dirty="0" smtClean="0"/>
                        <a:t>移乗</a:t>
                      </a:r>
                      <a:endParaRPr kumimoji="1" lang="ja-JP" altLang="en-US" sz="1050" dirty="0"/>
                    </a:p>
                  </a:txBody>
                  <a:tcPr anchor="ctr"/>
                </a:tc>
                <a:tc>
                  <a:txBody>
                    <a:bodyPr/>
                    <a:lstStyle/>
                    <a:p>
                      <a:r>
                        <a:rPr kumimoji="1" lang="ja-JP" altLang="en-US" sz="1050" dirty="0" smtClean="0"/>
                        <a:t>・姿勢変換や抱きかかえる際、両上肢開扉している。</a:t>
                      </a:r>
                    </a:p>
                    <a:p>
                      <a:r>
                        <a:rPr kumimoji="1" lang="ja-JP" altLang="en-US" sz="1050" dirty="0" smtClean="0"/>
                        <a:t>・両肘、両股関節が脱臼しやすい。</a:t>
                      </a:r>
                      <a:endParaRPr kumimoji="1" lang="en-US" altLang="ja-JP" sz="1050" dirty="0" smtClean="0"/>
                    </a:p>
                    <a:p>
                      <a:r>
                        <a:rPr kumimoji="1" lang="ja-JP" altLang="en-US" sz="1050" dirty="0" smtClean="0"/>
                        <a:t>・家では</a:t>
                      </a:r>
                      <a:r>
                        <a:rPr kumimoji="1" lang="en-US" altLang="ja-JP" sz="1050" dirty="0" smtClean="0"/>
                        <a:t>1</a:t>
                      </a:r>
                      <a:r>
                        <a:rPr kumimoji="1" lang="ja-JP" altLang="en-US" sz="1050" dirty="0" smtClean="0"/>
                        <a:t>人介助、生活介護事業所では</a:t>
                      </a:r>
                      <a:r>
                        <a:rPr kumimoji="1" lang="en-US" altLang="ja-JP" sz="1050" dirty="0" smtClean="0"/>
                        <a:t>2</a:t>
                      </a:r>
                      <a:r>
                        <a:rPr kumimoji="1" lang="ja-JP" altLang="en-US" sz="1050" dirty="0" smtClean="0"/>
                        <a:t>人介助。</a:t>
                      </a:r>
                      <a:endParaRPr kumimoji="1" lang="en-US" altLang="ja-JP" sz="1050" dirty="0" smtClean="0"/>
                    </a:p>
                  </a:txBody>
                  <a:tcPr/>
                </a:tc>
                <a:tc>
                  <a:txBody>
                    <a:bodyPr/>
                    <a:lstStyle/>
                    <a:p>
                      <a:r>
                        <a:rPr kumimoji="1" lang="ja-JP" altLang="en-US" sz="1050" dirty="0" smtClean="0"/>
                        <a:t>・両上肢をアームバンドを使用し安定させる。</a:t>
                      </a:r>
                    </a:p>
                    <a:p>
                      <a:r>
                        <a:rPr kumimoji="1" lang="ja-JP" altLang="en-US" sz="1050" dirty="0" smtClean="0"/>
                        <a:t>・声かけをしながら、ゆっくり動作をし、姿勢の変更を行う。</a:t>
                      </a:r>
                    </a:p>
                    <a:p>
                      <a:r>
                        <a:rPr kumimoji="1" lang="ja-JP" altLang="en-US" sz="1050" dirty="0" smtClean="0"/>
                        <a:t>・移動に際して、カニューレに触れないように気を着ける。</a:t>
                      </a:r>
                      <a:endParaRPr kumimoji="1" lang="en-US" altLang="ja-JP" sz="1050" dirty="0" smtClean="0"/>
                    </a:p>
                    <a:p>
                      <a:r>
                        <a:rPr kumimoji="1" lang="ja-JP" altLang="en-US" sz="1050" dirty="0" smtClean="0"/>
                        <a:t>・</a:t>
                      </a:r>
                      <a:r>
                        <a:rPr kumimoji="1" lang="en-US" altLang="ja-JP" sz="1050" dirty="0" smtClean="0"/>
                        <a:t>2</a:t>
                      </a:r>
                      <a:r>
                        <a:rPr kumimoji="1" lang="ja-JP" altLang="en-US" sz="1050" dirty="0" smtClean="0"/>
                        <a:t>人介助の時は、お互い声をかけながら安全に行う。</a:t>
                      </a:r>
                      <a:endParaRPr kumimoji="1" lang="ja-JP" altLang="en-US" sz="1050" dirty="0"/>
                    </a:p>
                  </a:txBody>
                  <a:tcPr/>
                </a:tc>
                <a:tc>
                  <a:txBody>
                    <a:bodyPr/>
                    <a:lstStyle/>
                    <a:p>
                      <a:r>
                        <a:rPr kumimoji="1" lang="ja-JP" altLang="en-US" sz="1050" dirty="0" smtClean="0"/>
                        <a:t>・両上肢骨折や怪我をしやすい。</a:t>
                      </a:r>
                    </a:p>
                    <a:p>
                      <a:r>
                        <a:rPr kumimoji="1" lang="ja-JP" altLang="en-US" sz="1050" dirty="0" smtClean="0"/>
                        <a:t>・一人の時は介助者と密着することや、在宅では何回も異常があるので、気管切開部に介助者の身体があたる可能性もある。</a:t>
                      </a:r>
                      <a:endParaRPr kumimoji="1" lang="ja-JP" altLang="en-US" sz="1050" dirty="0"/>
                    </a:p>
                  </a:txBody>
                  <a:tcPr/>
                </a:tc>
              </a:tr>
              <a:tr h="1002483">
                <a:tc vMerge="1">
                  <a:txBody>
                    <a:bodyPr/>
                    <a:lstStyle/>
                    <a:p>
                      <a:endParaRPr kumimoji="1" lang="ja-JP" altLang="en-US" dirty="0"/>
                    </a:p>
                  </a:txBody>
                  <a:tcPr/>
                </a:tc>
                <a:tc>
                  <a:txBody>
                    <a:bodyPr/>
                    <a:lstStyle/>
                    <a:p>
                      <a:pPr algn="ctr"/>
                      <a:r>
                        <a:rPr kumimoji="1" lang="ja-JP" altLang="en-US" sz="1050" dirty="0" smtClean="0"/>
                        <a:t>排便</a:t>
                      </a:r>
                      <a:endParaRPr kumimoji="1" lang="ja-JP" altLang="en-US" sz="1050" dirty="0"/>
                    </a:p>
                  </a:txBody>
                  <a:tcPr anchor="ctr"/>
                </a:tc>
                <a:tc>
                  <a:txBody>
                    <a:bodyPr/>
                    <a:lstStyle/>
                    <a:p>
                      <a:r>
                        <a:rPr kumimoji="1" lang="ja-JP" altLang="en-US" sz="1050" dirty="0" smtClean="0"/>
                        <a:t>・紙オムツで過ごしている。緩下剤使用にて排便（普通便）。</a:t>
                      </a:r>
                    </a:p>
                    <a:p>
                      <a:r>
                        <a:rPr kumimoji="1" lang="ja-JP" altLang="en-US" sz="1050" dirty="0" smtClean="0"/>
                        <a:t>・</a:t>
                      </a:r>
                      <a:r>
                        <a:rPr kumimoji="1" lang="en-US" altLang="ja-JP" sz="1050" dirty="0" smtClean="0"/>
                        <a:t>2</a:t>
                      </a:r>
                      <a:r>
                        <a:rPr kumimoji="1" lang="ja-JP" altLang="en-US" sz="1050" dirty="0" smtClean="0"/>
                        <a:t>～</a:t>
                      </a:r>
                      <a:r>
                        <a:rPr kumimoji="1" lang="en-US" altLang="ja-JP" sz="1050" dirty="0" smtClean="0"/>
                        <a:t>3</a:t>
                      </a:r>
                      <a:r>
                        <a:rPr kumimoji="1" lang="ja-JP" altLang="en-US" sz="1050" dirty="0" smtClean="0"/>
                        <a:t>日出なければＧＥ</a:t>
                      </a:r>
                      <a:r>
                        <a:rPr kumimoji="1" lang="en-US" altLang="ja-JP" sz="1050" dirty="0" smtClean="0"/>
                        <a:t>30</a:t>
                      </a:r>
                      <a:r>
                        <a:rPr kumimoji="1" lang="ja-JP" altLang="en-US" sz="1050" dirty="0" smtClean="0"/>
                        <a:t>ｍｌ</a:t>
                      </a:r>
                    </a:p>
                    <a:p>
                      <a:r>
                        <a:rPr kumimoji="1" lang="ja-JP" altLang="en-US" sz="1050" dirty="0" smtClean="0"/>
                        <a:t>・便意のサインは左足を突っ張る</a:t>
                      </a:r>
                      <a:endParaRPr kumimoji="1" lang="ja-JP" altLang="en-US" sz="1050" dirty="0"/>
                    </a:p>
                  </a:txBody>
                  <a:tcPr/>
                </a:tc>
                <a:tc>
                  <a:txBody>
                    <a:bodyPr/>
                    <a:lstStyle/>
                    <a:p>
                      <a:r>
                        <a:rPr kumimoji="1" lang="ja-JP" altLang="en-US" sz="1050" dirty="0" smtClean="0"/>
                        <a:t>・浣腸は訪問看護または家族が行っている。</a:t>
                      </a:r>
                      <a:endParaRPr kumimoji="1" lang="ja-JP" altLang="en-US" sz="1050" dirty="0"/>
                    </a:p>
                  </a:txBody>
                  <a:tcPr/>
                </a:tc>
                <a:tc>
                  <a:txBody>
                    <a:bodyPr/>
                    <a:lstStyle/>
                    <a:p>
                      <a:r>
                        <a:rPr kumimoji="1" lang="ja-JP" altLang="en-US" sz="1050" dirty="0" smtClean="0"/>
                        <a:t>・便意のサインを見逃さないよう情報共有が必要。</a:t>
                      </a:r>
                      <a:endParaRPr kumimoji="1" lang="ja-JP" altLang="en-US" sz="1050" dirty="0"/>
                    </a:p>
                  </a:txBody>
                  <a:tcPr/>
                </a:tc>
              </a:tr>
              <a:tr h="1017884">
                <a:tc vMerge="1">
                  <a:txBody>
                    <a:bodyPr/>
                    <a:lstStyle/>
                    <a:p>
                      <a:endParaRPr kumimoji="1" lang="ja-JP" altLang="en-US" dirty="0"/>
                    </a:p>
                  </a:txBody>
                  <a:tcPr/>
                </a:tc>
                <a:tc>
                  <a:txBody>
                    <a:bodyPr/>
                    <a:lstStyle/>
                    <a:p>
                      <a:pPr algn="ctr"/>
                      <a:r>
                        <a:rPr kumimoji="1" lang="ja-JP" altLang="en-US" sz="1050" dirty="0" smtClean="0"/>
                        <a:t>排尿</a:t>
                      </a:r>
                      <a:endParaRPr kumimoji="1" lang="ja-JP" altLang="en-US" sz="1050" dirty="0"/>
                    </a:p>
                  </a:txBody>
                  <a:tcPr anchor="ctr"/>
                </a:tc>
                <a:tc>
                  <a:txBody>
                    <a:bodyPr/>
                    <a:lstStyle/>
                    <a:p>
                      <a:r>
                        <a:rPr kumimoji="1" lang="ja-JP" altLang="en-US" sz="1050" dirty="0" smtClean="0"/>
                        <a:t>・紙オムツに排尿をしている。</a:t>
                      </a:r>
                    </a:p>
                    <a:p>
                      <a:r>
                        <a:rPr kumimoji="1" lang="ja-JP" altLang="en-US" sz="1050" dirty="0" smtClean="0"/>
                        <a:t>・排尿間隔が１５時間空くことがあるが、「様子見てよい」と医師に言われている。</a:t>
                      </a:r>
                      <a:endParaRPr kumimoji="1" lang="ja-JP" altLang="en-US" sz="1050" dirty="0"/>
                    </a:p>
                  </a:txBody>
                  <a:tcPr/>
                </a:tc>
                <a:tc>
                  <a:txBody>
                    <a:bodyPr/>
                    <a:lstStyle/>
                    <a:p>
                      <a:r>
                        <a:rPr kumimoji="1" lang="ja-JP" altLang="en-US" sz="1050" dirty="0" smtClean="0"/>
                        <a:t>・排尿のサイン等は特にないので、周囲の人が定期的に確認を行う。</a:t>
                      </a:r>
                      <a:endParaRPr kumimoji="1" lang="ja-JP" altLang="en-US" sz="1050" dirty="0"/>
                    </a:p>
                  </a:txBody>
                  <a:tcPr/>
                </a:tc>
                <a:tc>
                  <a:txBody>
                    <a:bodyPr/>
                    <a:lstStyle/>
                    <a:p>
                      <a:r>
                        <a:rPr kumimoji="1" lang="ja-JP" altLang="en-US" sz="1050" dirty="0" smtClean="0"/>
                        <a:t>・排尿間隔が空くことが有ることを情報共有する。</a:t>
                      </a:r>
                      <a:endParaRPr kumimoji="1" lang="en-US" altLang="ja-JP" sz="1050" dirty="0" smtClean="0"/>
                    </a:p>
                    <a:p>
                      <a:r>
                        <a:rPr kumimoji="1" lang="ja-JP" altLang="en-US" sz="1050" dirty="0" smtClean="0"/>
                        <a:t>・１回量が多いので尿漏れに注意する</a:t>
                      </a:r>
                      <a:endParaRPr kumimoji="1" lang="ja-JP" altLang="en-US" sz="1050" dirty="0"/>
                    </a:p>
                  </a:txBody>
                  <a:tcPr/>
                </a:tc>
              </a:tr>
              <a:tr h="863906">
                <a:tc vMerge="1">
                  <a:txBody>
                    <a:bodyPr/>
                    <a:lstStyle/>
                    <a:p>
                      <a:endParaRPr kumimoji="1" lang="ja-JP" altLang="en-US" dirty="0"/>
                    </a:p>
                  </a:txBody>
                  <a:tcPr/>
                </a:tc>
                <a:tc>
                  <a:txBody>
                    <a:bodyPr/>
                    <a:lstStyle/>
                    <a:p>
                      <a:pPr algn="ctr"/>
                      <a:r>
                        <a:rPr kumimoji="1" lang="ja-JP" altLang="en-US" sz="1050" dirty="0" smtClean="0"/>
                        <a:t>入浴</a:t>
                      </a:r>
                      <a:endParaRPr kumimoji="1" lang="ja-JP" altLang="en-US" sz="1050" dirty="0"/>
                    </a:p>
                  </a:txBody>
                  <a:tcPr anchor="ctr"/>
                </a:tc>
                <a:tc>
                  <a:txBody>
                    <a:bodyPr/>
                    <a:lstStyle/>
                    <a:p>
                      <a:r>
                        <a:rPr kumimoji="1" lang="ja-JP" altLang="en-US" sz="1050" dirty="0" smtClean="0"/>
                        <a:t>・入浴をすると笑顔が見られ大好きである。　</a:t>
                      </a:r>
                      <a:endParaRPr kumimoji="1" lang="en-US" altLang="ja-JP" sz="1050" dirty="0" smtClean="0"/>
                    </a:p>
                    <a:p>
                      <a:r>
                        <a:rPr kumimoji="1" lang="ja-JP" altLang="en-US" sz="1050" dirty="0" smtClean="0"/>
                        <a:t>・自宅で入浴（居宅介護）</a:t>
                      </a:r>
                      <a:endParaRPr kumimoji="1" lang="en-US" altLang="ja-JP" sz="1050" dirty="0" smtClean="0"/>
                    </a:p>
                    <a:p>
                      <a:r>
                        <a:rPr kumimoji="1" lang="ja-JP" altLang="en-US" sz="1050" dirty="0" smtClean="0"/>
                        <a:t>・病院ではシャワーのみ。</a:t>
                      </a:r>
                      <a:endParaRPr kumimoji="1" lang="ja-JP" altLang="en-US" sz="1050" dirty="0"/>
                    </a:p>
                  </a:txBody>
                  <a:tcPr/>
                </a:tc>
                <a:tc>
                  <a:txBody>
                    <a:bodyPr/>
                    <a:lstStyle/>
                    <a:p>
                      <a:r>
                        <a:rPr kumimoji="1" lang="ja-JP" altLang="en-US" sz="1050" dirty="0" smtClean="0"/>
                        <a:t>・入浴は生活介護事業所と訪問入浴とする。</a:t>
                      </a:r>
                      <a:endParaRPr kumimoji="1" lang="en-US" altLang="ja-JP" sz="1050" dirty="0" smtClean="0"/>
                    </a:p>
                    <a:p>
                      <a:r>
                        <a:rPr kumimoji="1" lang="ja-JP" altLang="en-US" sz="1050" dirty="0" smtClean="0"/>
                        <a:t>・カニューレの紐の確認</a:t>
                      </a:r>
                    </a:p>
                    <a:p>
                      <a:r>
                        <a:rPr kumimoji="1" lang="ja-JP" altLang="en-US" sz="1050" dirty="0" smtClean="0"/>
                        <a:t>・両上肢をアームバンド使用</a:t>
                      </a:r>
                      <a:endParaRPr kumimoji="1" lang="ja-JP" altLang="en-US" sz="1050" dirty="0"/>
                    </a:p>
                  </a:txBody>
                  <a:tcPr/>
                </a:tc>
                <a:tc>
                  <a:txBody>
                    <a:bodyPr/>
                    <a:lstStyle/>
                    <a:p>
                      <a:r>
                        <a:rPr kumimoji="1" lang="ja-JP" altLang="en-US" sz="1050" dirty="0" smtClean="0"/>
                        <a:t>・入浴時のリスクが高いため、安全を考え訪問看護の支援が必要。</a:t>
                      </a:r>
                      <a:endParaRPr kumimoji="1" lang="ja-JP" altLang="en-US" sz="1050" dirty="0"/>
                    </a:p>
                  </a:txBody>
                  <a:tcPr/>
                </a:tc>
              </a:tr>
              <a:tr h="899166">
                <a:tc vMerge="1">
                  <a:txBody>
                    <a:bodyPr/>
                    <a:lstStyle/>
                    <a:p>
                      <a:endParaRPr kumimoji="1" lang="ja-JP" altLang="en-US"/>
                    </a:p>
                  </a:txBody>
                  <a:tcPr/>
                </a:tc>
                <a:tc>
                  <a:txBody>
                    <a:bodyPr/>
                    <a:lstStyle/>
                    <a:p>
                      <a:pPr algn="ctr"/>
                      <a:r>
                        <a:rPr kumimoji="1" lang="ja-JP" altLang="en-US" sz="1050" dirty="0" smtClean="0"/>
                        <a:t>更衣</a:t>
                      </a:r>
                      <a:endParaRPr kumimoji="1" lang="ja-JP" altLang="en-US" sz="1050" dirty="0"/>
                    </a:p>
                  </a:txBody>
                  <a:tcPr anchor="ctr"/>
                </a:tc>
                <a:tc>
                  <a:txBody>
                    <a:bodyPr/>
                    <a:lstStyle/>
                    <a:p>
                      <a:r>
                        <a:rPr kumimoji="1" lang="ja-JP" altLang="en-US" sz="1050" dirty="0" smtClean="0"/>
                        <a:t>・首周りのあいた上服とズボンの服装が多い。</a:t>
                      </a:r>
                      <a:endParaRPr kumimoji="1" lang="en-US" altLang="ja-JP" sz="1050" dirty="0" smtClean="0"/>
                    </a:p>
                    <a:p>
                      <a:r>
                        <a:rPr kumimoji="1" lang="ja-JP" altLang="en-US" sz="1050" dirty="0" smtClean="0"/>
                        <a:t>・更衣時、身体の力を抜き、介助しやすいようにしてくれる。</a:t>
                      </a:r>
                      <a:endParaRPr kumimoji="1" lang="en-US" altLang="ja-JP" sz="1050" dirty="0" smtClean="0"/>
                    </a:p>
                    <a:p>
                      <a:r>
                        <a:rPr kumimoji="1" lang="ja-JP" altLang="en-US" sz="1050" dirty="0" smtClean="0"/>
                        <a:t>・病院では病衣のみ。</a:t>
                      </a:r>
                      <a:endParaRPr kumimoji="1" lang="ja-JP" altLang="en-US" sz="1050" dirty="0"/>
                    </a:p>
                  </a:txBody>
                  <a:tcPr/>
                </a:tc>
                <a:tc>
                  <a:txBody>
                    <a:bodyPr/>
                    <a:lstStyle/>
                    <a:p>
                      <a:r>
                        <a:rPr kumimoji="1" lang="ja-JP" altLang="en-US" sz="1050" dirty="0" smtClean="0"/>
                        <a:t>・カニューレに衣類があたらないように気をつける。</a:t>
                      </a:r>
                      <a:endParaRPr kumimoji="1" lang="en-US" altLang="ja-JP" sz="1050" dirty="0" smtClean="0"/>
                    </a:p>
                    <a:p>
                      <a:r>
                        <a:rPr kumimoji="1" lang="ja-JP" altLang="en-US" sz="1050" dirty="0" smtClean="0"/>
                        <a:t>・両上肢が開扉しているため可動域を確認しながら行う。</a:t>
                      </a:r>
                      <a:endParaRPr kumimoji="1" lang="ja-JP" altLang="en-US" sz="1050" dirty="0"/>
                    </a:p>
                  </a:txBody>
                  <a:tcPr/>
                </a:tc>
                <a:tc>
                  <a:txBody>
                    <a:bodyPr/>
                    <a:lstStyle/>
                    <a:p>
                      <a:r>
                        <a:rPr kumimoji="1" lang="ja-JP" altLang="en-US" sz="1050" dirty="0" smtClean="0"/>
                        <a:t>・カニューレにあたり出血させる危険性がある。</a:t>
                      </a:r>
                      <a:endParaRPr kumimoji="1" lang="en-US" altLang="ja-JP" sz="1050" dirty="0" smtClean="0"/>
                    </a:p>
                    <a:p>
                      <a:r>
                        <a:rPr kumimoji="1" lang="ja-JP" altLang="en-US" sz="1050" dirty="0" smtClean="0"/>
                        <a:t>・両上肢・両下肢の拘縮があるため骨折に注意することが必要。</a:t>
                      </a:r>
                      <a:endParaRPr kumimoji="1" lang="ja-JP" altLang="en-US" sz="1050" dirty="0"/>
                    </a:p>
                  </a:txBody>
                  <a:tcPr/>
                </a:tc>
              </a:tr>
            </a:tbl>
          </a:graphicData>
        </a:graphic>
      </p:graphicFrame>
    </p:spTree>
    <p:extLst>
      <p:ext uri="{BB962C8B-B14F-4D97-AF65-F5344CB8AC3E}">
        <p14:creationId xmlns:p14="http://schemas.microsoft.com/office/powerpoint/2010/main" val="30566012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2707417711"/>
              </p:ext>
            </p:extLst>
          </p:nvPr>
        </p:nvGraphicFramePr>
        <p:xfrm>
          <a:off x="85381" y="101908"/>
          <a:ext cx="6707681" cy="9722628"/>
        </p:xfrm>
        <a:graphic>
          <a:graphicData uri="http://schemas.openxmlformats.org/drawingml/2006/table">
            <a:tbl>
              <a:tblPr firstRow="1" bandRow="1">
                <a:tableStyleId>{5940675A-B579-460E-94D1-54222C63F5DA}</a:tableStyleId>
              </a:tblPr>
              <a:tblGrid>
                <a:gridCol w="256142"/>
                <a:gridCol w="231354"/>
                <a:gridCol w="220337"/>
                <a:gridCol w="730786"/>
                <a:gridCol w="1115703"/>
                <a:gridCol w="227675"/>
                <a:gridCol w="688622"/>
                <a:gridCol w="282222"/>
                <a:gridCol w="910048"/>
                <a:gridCol w="184974"/>
                <a:gridCol w="372534"/>
                <a:gridCol w="1487284"/>
              </a:tblGrid>
              <a:tr h="246592">
                <a:tc gridSpan="2">
                  <a:txBody>
                    <a:bodyPr/>
                    <a:lstStyle/>
                    <a:p>
                      <a:pPr algn="ctr"/>
                      <a:endParaRPr kumimoji="1" lang="ja-JP" altLang="en-US" sz="1050" dirty="0"/>
                    </a:p>
                  </a:txBody>
                  <a:tcPr anchor="ctr"/>
                </a:tc>
                <a:tc hMerge="1">
                  <a:txBody>
                    <a:bodyPr/>
                    <a:lstStyle/>
                    <a:p>
                      <a:pPr algn="ctr"/>
                      <a:endParaRPr kumimoji="1" lang="ja-JP" altLang="en-US" sz="1100" dirty="0"/>
                    </a:p>
                  </a:txBody>
                  <a:tcPr/>
                </a:tc>
                <a:tc gridSpan="4">
                  <a:txBody>
                    <a:bodyPr/>
                    <a:lstStyle/>
                    <a:p>
                      <a:pPr algn="ctr"/>
                      <a:r>
                        <a:rPr kumimoji="1" lang="ja-JP" altLang="en-US" sz="1050" dirty="0" smtClean="0"/>
                        <a:t>本人の様子</a:t>
                      </a:r>
                      <a:endParaRPr kumimoji="1" lang="ja-JP" altLang="en-US" sz="1050" dirty="0"/>
                    </a:p>
                  </a:txBody>
                  <a:tcPr anchor="ctr"/>
                </a:tc>
                <a:tc hMerge="1">
                  <a:txBody>
                    <a:bodyPr/>
                    <a:lstStyle/>
                    <a:p>
                      <a:endParaRPr kumimoji="1" lang="ja-JP" altLang="en-US" sz="1100" dirty="0"/>
                    </a:p>
                  </a:txBody>
                  <a:tcPr/>
                </a:tc>
                <a:tc hMerge="1">
                  <a:txBody>
                    <a:bodyPr/>
                    <a:lstStyle/>
                    <a:p>
                      <a:endParaRPr kumimoji="1" lang="ja-JP" altLang="en-US"/>
                    </a:p>
                  </a:txBody>
                  <a:tcPr/>
                </a:tc>
                <a:tc hMerge="1">
                  <a:txBody>
                    <a:bodyPr/>
                    <a:lstStyle/>
                    <a:p>
                      <a:pPr algn="ctr"/>
                      <a:endParaRPr kumimoji="1" lang="ja-JP" altLang="en-US" sz="1050" dirty="0"/>
                    </a:p>
                  </a:txBody>
                  <a:tcPr anchor="ctr"/>
                </a:tc>
                <a:tc gridSpan="3">
                  <a:txBody>
                    <a:bodyPr/>
                    <a:lstStyle/>
                    <a:p>
                      <a:pPr algn="ctr"/>
                      <a:r>
                        <a:rPr kumimoji="1" lang="ja-JP" altLang="en-US" sz="1050" dirty="0" smtClean="0"/>
                        <a:t>必要な支援・留意点</a:t>
                      </a:r>
                      <a:endParaRPr kumimoji="1" lang="ja-JP" altLang="en-US" sz="1050" dirty="0"/>
                    </a:p>
                  </a:txBody>
                  <a:tcPr anchor="ctr"/>
                </a:tc>
                <a:tc hMerge="1">
                  <a:txBody>
                    <a:bodyPr/>
                    <a:lstStyle/>
                    <a:p>
                      <a:endParaRPr kumimoji="1" lang="ja-JP" altLang="en-US" sz="1100"/>
                    </a:p>
                  </a:txBody>
                  <a:tcPr/>
                </a:tc>
                <a:tc hMerge="1">
                  <a:txBody>
                    <a:bodyPr/>
                    <a:lstStyle/>
                    <a:p>
                      <a:endParaRPr kumimoji="1" lang="ja-JP" altLang="en-US" sz="1100" dirty="0"/>
                    </a:p>
                  </a:txBody>
                  <a:tcPr/>
                </a:tc>
                <a:tc gridSpan="3">
                  <a:txBody>
                    <a:bodyPr/>
                    <a:lstStyle/>
                    <a:p>
                      <a:pPr algn="ctr"/>
                      <a:r>
                        <a:rPr kumimoji="1" lang="ja-JP" altLang="en-US" sz="1050" dirty="0" smtClean="0"/>
                        <a:t>気付いた点</a:t>
                      </a:r>
                      <a:endParaRPr kumimoji="1" lang="ja-JP" altLang="en-US" sz="1050" dirty="0"/>
                    </a:p>
                  </a:txBody>
                  <a:tcPr anchor="ctr"/>
                </a:tc>
                <a:tc hMerge="1">
                  <a:txBody>
                    <a:bodyPr/>
                    <a:lstStyle/>
                    <a:p>
                      <a:pPr algn="ctr"/>
                      <a:endParaRPr kumimoji="1" lang="ja-JP" altLang="en-US" sz="1050" dirty="0"/>
                    </a:p>
                  </a:txBody>
                  <a:tcPr anchor="ctr"/>
                </a:tc>
                <a:tc hMerge="1">
                  <a:txBody>
                    <a:bodyPr/>
                    <a:lstStyle/>
                    <a:p>
                      <a:endParaRPr kumimoji="1" lang="ja-JP" altLang="en-US"/>
                    </a:p>
                  </a:txBody>
                  <a:tcPr/>
                </a:tc>
              </a:tr>
              <a:tr h="1188127">
                <a:tc rowSpan="13">
                  <a:txBody>
                    <a:bodyPr/>
                    <a:lstStyle/>
                    <a:p>
                      <a:pPr algn="ctr"/>
                      <a:r>
                        <a:rPr kumimoji="1" lang="ja-JP" altLang="en-US" sz="1050" dirty="0" smtClean="0"/>
                        <a:t>日常生活に関わる領域</a:t>
                      </a:r>
                      <a:endParaRPr kumimoji="1" lang="ja-JP" altLang="en-US" sz="1050" dirty="0"/>
                    </a:p>
                  </a:txBody>
                  <a:tcPr anchor="ctr"/>
                </a:tc>
                <a:tc>
                  <a:txBody>
                    <a:bodyPr/>
                    <a:lstStyle/>
                    <a:p>
                      <a:pPr algn="ctr"/>
                      <a:r>
                        <a:rPr kumimoji="1" lang="ja-JP" altLang="en-US" sz="1050" dirty="0" smtClean="0"/>
                        <a:t>歯磨き・洗顔等</a:t>
                      </a:r>
                      <a:endParaRPr kumimoji="1" lang="ja-JP" altLang="en-US" sz="1050" dirty="0"/>
                    </a:p>
                  </a:txBody>
                  <a:tcPr anchor="ctr"/>
                </a:tc>
                <a:tc gridSpan="4">
                  <a:txBody>
                    <a:bodyPr/>
                    <a:lstStyle/>
                    <a:p>
                      <a:pPr algn="l"/>
                      <a:r>
                        <a:rPr kumimoji="1" lang="ja-JP" altLang="en-US" sz="1050" dirty="0" smtClean="0"/>
                        <a:t>・歯磨きは口を上手に開ける</a:t>
                      </a:r>
                    </a:p>
                    <a:p>
                      <a:pPr algn="l"/>
                      <a:r>
                        <a:rPr kumimoji="1" lang="ja-JP" altLang="en-US" sz="1050" dirty="0" smtClean="0"/>
                        <a:t>・朝は顔面清拭していた。</a:t>
                      </a:r>
                      <a:endParaRPr kumimoji="1" lang="en-US" altLang="ja-JP" sz="1050" dirty="0" smtClean="0"/>
                    </a:p>
                    <a:p>
                      <a:pPr algn="l"/>
                      <a:r>
                        <a:rPr kumimoji="1" lang="ja-JP" altLang="en-US" sz="1050" dirty="0" smtClean="0"/>
                        <a:t>・病院ではモーニングとイブニングケアを実施。</a:t>
                      </a:r>
                      <a:endParaRPr kumimoji="1" lang="ja-JP" altLang="en-US" sz="1050" dirty="0"/>
                    </a:p>
                  </a:txBody>
                  <a:tcPr/>
                </a:tc>
                <a:tc hMerge="1">
                  <a:txBody>
                    <a:bodyPr/>
                    <a:lstStyle/>
                    <a:p>
                      <a:endParaRPr kumimoji="1" lang="ja-JP" altLang="en-US" sz="1100" dirty="0"/>
                    </a:p>
                  </a:txBody>
                  <a:tcPr/>
                </a:tc>
                <a:tc hMerge="1">
                  <a:txBody>
                    <a:bodyPr/>
                    <a:lstStyle/>
                    <a:p>
                      <a:endParaRPr kumimoji="1" lang="ja-JP" altLang="en-US"/>
                    </a:p>
                  </a:txBody>
                  <a:tcPr/>
                </a:tc>
                <a:tc hMerge="1">
                  <a:txBody>
                    <a:bodyPr/>
                    <a:lstStyle/>
                    <a:p>
                      <a:pPr algn="l"/>
                      <a:endParaRPr kumimoji="1" lang="ja-JP" altLang="en-US" sz="1050" dirty="0"/>
                    </a:p>
                  </a:txBody>
                  <a:tcPr/>
                </a:tc>
                <a:tc gridSpan="3">
                  <a:txBody>
                    <a:bodyPr/>
                    <a:lstStyle/>
                    <a:p>
                      <a:pPr algn="l"/>
                      <a:r>
                        <a:rPr kumimoji="1" lang="ja-JP" altLang="en-US" sz="1050" dirty="0" smtClean="0"/>
                        <a:t>・発作を予測し、歯ブラシ時は声をかけながらゆっくり行う。</a:t>
                      </a:r>
                      <a:endParaRPr kumimoji="1" lang="ja-JP" altLang="en-US" sz="1050" dirty="0"/>
                    </a:p>
                  </a:txBody>
                  <a:tcPr/>
                </a:tc>
                <a:tc hMerge="1">
                  <a:txBody>
                    <a:bodyPr/>
                    <a:lstStyle/>
                    <a:p>
                      <a:endParaRPr kumimoji="1" lang="ja-JP" altLang="en-US" sz="1100" dirty="0"/>
                    </a:p>
                  </a:txBody>
                  <a:tcPr/>
                </a:tc>
                <a:tc hMerge="1">
                  <a:txBody>
                    <a:bodyPr/>
                    <a:lstStyle/>
                    <a:p>
                      <a:endParaRPr kumimoji="1" lang="ja-JP" altLang="en-US" sz="1100" dirty="0"/>
                    </a:p>
                  </a:txBody>
                  <a:tcPr/>
                </a:tc>
                <a:tc gridSpan="3">
                  <a:txBody>
                    <a:bodyPr/>
                    <a:lstStyle/>
                    <a:p>
                      <a:pPr algn="l"/>
                      <a:r>
                        <a:rPr kumimoji="1" lang="ja-JP" altLang="en-US" sz="1050" dirty="0" smtClean="0"/>
                        <a:t>・発作時は歯ブラシを噛んでしまう。</a:t>
                      </a:r>
                      <a:endParaRPr kumimoji="1" lang="ja-JP" altLang="en-US" sz="1050" dirty="0"/>
                    </a:p>
                  </a:txBody>
                  <a:tcPr/>
                </a:tc>
                <a:tc hMerge="1">
                  <a:txBody>
                    <a:bodyPr/>
                    <a:lstStyle/>
                    <a:p>
                      <a:pPr algn="l"/>
                      <a:endParaRPr kumimoji="1" lang="ja-JP" altLang="en-US" sz="1050" dirty="0"/>
                    </a:p>
                  </a:txBody>
                  <a:tcPr/>
                </a:tc>
                <a:tc hMerge="1">
                  <a:txBody>
                    <a:bodyPr/>
                    <a:lstStyle/>
                    <a:p>
                      <a:endParaRPr kumimoji="1" lang="ja-JP" altLang="en-US"/>
                    </a:p>
                  </a:txBody>
                  <a:tcPr/>
                </a:tc>
              </a:tr>
              <a:tr h="246592">
                <a:tc vMerge="1">
                  <a:txBody>
                    <a:bodyPr/>
                    <a:lstStyle/>
                    <a:p>
                      <a:pPr algn="ctr"/>
                      <a:endParaRPr kumimoji="1" lang="ja-JP" altLang="en-US" sz="1100" dirty="0"/>
                    </a:p>
                  </a:txBody>
                  <a:tcPr/>
                </a:tc>
                <a:tc rowSpan="2">
                  <a:txBody>
                    <a:bodyPr/>
                    <a:lstStyle/>
                    <a:p>
                      <a:pPr algn="ctr"/>
                      <a:r>
                        <a:rPr kumimoji="1" lang="ja-JP" altLang="en-US" sz="1050" dirty="0" smtClean="0"/>
                        <a:t>食事</a:t>
                      </a:r>
                      <a:endParaRPr kumimoji="1" lang="ja-JP" altLang="en-US" sz="1050" dirty="0"/>
                    </a:p>
                  </a:txBody>
                  <a:tcPr anchor="ctr"/>
                </a:tc>
                <a:tc gridSpan="4">
                  <a:txBody>
                    <a:bodyPr/>
                    <a:lstStyle/>
                    <a:p>
                      <a:pPr algn="l"/>
                      <a:r>
                        <a:rPr kumimoji="1" lang="ja-JP" altLang="en-US" sz="1050" dirty="0" smtClean="0"/>
                        <a:t>経口　・　経管　・　併用　・　</a:t>
                      </a:r>
                      <a:r>
                        <a:rPr kumimoji="1" lang="en-US" altLang="ja-JP" sz="1050" dirty="0" smtClean="0"/>
                        <a:t>IVH</a:t>
                      </a:r>
                      <a:endParaRPr kumimoji="1" lang="ja-JP" altLang="en-US" sz="1050" dirty="0"/>
                    </a:p>
                  </a:txBody>
                  <a:tcPr>
                    <a:lnB w="12700" cap="flat" cmpd="sng" algn="ctr">
                      <a:solidFill>
                        <a:schemeClr val="tx1"/>
                      </a:solidFill>
                      <a:prstDash val="sysDash"/>
                      <a:round/>
                      <a:headEnd type="none" w="med" len="med"/>
                      <a:tailEnd type="none" w="med" len="med"/>
                    </a:lnB>
                  </a:tcPr>
                </a:tc>
                <a:tc hMerge="1">
                  <a:txBody>
                    <a:bodyPr/>
                    <a:lstStyle/>
                    <a:p>
                      <a:endParaRPr kumimoji="1" lang="ja-JP" altLang="en-US" sz="1100" dirty="0"/>
                    </a:p>
                  </a:txBody>
                  <a:tcPr/>
                </a:tc>
                <a:tc hMerge="1">
                  <a:txBody>
                    <a:bodyPr/>
                    <a:lstStyle/>
                    <a:p>
                      <a:endParaRPr kumimoji="1" lang="ja-JP" altLang="en-US"/>
                    </a:p>
                  </a:txBody>
                  <a:tcPr/>
                </a:tc>
                <a:tc hMerge="1">
                  <a:txBody>
                    <a:bodyPr/>
                    <a:lstStyle/>
                    <a:p>
                      <a:pPr algn="l"/>
                      <a:endParaRPr kumimoji="1" lang="ja-JP" altLang="en-US" sz="1050" dirty="0"/>
                    </a:p>
                  </a:txBody>
                  <a:tcPr/>
                </a:tc>
                <a:tc rowSpan="2" gridSpan="3">
                  <a:txBody>
                    <a:bodyPr/>
                    <a:lstStyle/>
                    <a:p>
                      <a:r>
                        <a:rPr kumimoji="1" lang="ja-JP" altLang="en-US" sz="1050" dirty="0" smtClean="0"/>
                        <a:t>・声かけをしながら介助者が口まで運ぶ。</a:t>
                      </a:r>
                    </a:p>
                    <a:p>
                      <a:r>
                        <a:rPr kumimoji="1" lang="ja-JP" altLang="en-US" sz="1050" dirty="0" smtClean="0"/>
                        <a:t>・食欲のムラがあり、摂取量に合わせて経管栄養を行う。</a:t>
                      </a:r>
                    </a:p>
                    <a:p>
                      <a:r>
                        <a:rPr kumimoji="1" lang="ja-JP" altLang="en-US" sz="1050" dirty="0" smtClean="0"/>
                        <a:t>・常時、吸引機を傍に置いて介助する。</a:t>
                      </a:r>
                      <a:endParaRPr kumimoji="1" lang="ja-JP" altLang="en-US" sz="1050" dirty="0"/>
                    </a:p>
                  </a:txBody>
                  <a:tcPr/>
                </a:tc>
                <a:tc rowSpan="2" hMerge="1">
                  <a:txBody>
                    <a:bodyPr/>
                    <a:lstStyle/>
                    <a:p>
                      <a:endParaRPr kumimoji="1" lang="ja-JP" altLang="en-US" sz="1100" dirty="0"/>
                    </a:p>
                  </a:txBody>
                  <a:tcPr/>
                </a:tc>
                <a:tc rowSpan="2" hMerge="1">
                  <a:txBody>
                    <a:bodyPr/>
                    <a:lstStyle/>
                    <a:p>
                      <a:endParaRPr kumimoji="1" lang="ja-JP" altLang="en-US" sz="1100" dirty="0"/>
                    </a:p>
                  </a:txBody>
                  <a:tcPr/>
                </a:tc>
                <a:tc rowSpan="2" gridSpan="3">
                  <a:txBody>
                    <a:bodyPr/>
                    <a:lstStyle/>
                    <a:p>
                      <a:r>
                        <a:rPr kumimoji="1" lang="ja-JP" altLang="en-US" sz="1050" dirty="0" smtClean="0"/>
                        <a:t>・味の濃い物から摂取すること食欲がでる。</a:t>
                      </a:r>
                      <a:endParaRPr kumimoji="1" lang="en-US" altLang="ja-JP" sz="1050" dirty="0" smtClean="0"/>
                    </a:p>
                    <a:p>
                      <a:r>
                        <a:rPr kumimoji="1" lang="ja-JP" altLang="en-US" sz="1050" dirty="0" smtClean="0"/>
                        <a:t>・摂食することで痰を誘発する。</a:t>
                      </a:r>
                    </a:p>
                  </a:txBody>
                  <a:tcPr/>
                </a:tc>
                <a:tc rowSpan="2" hMerge="1">
                  <a:txBody>
                    <a:bodyPr/>
                    <a:lstStyle/>
                    <a:p>
                      <a:endParaRPr kumimoji="1" lang="ja-JP" altLang="en-US" sz="1050" dirty="0" smtClean="0"/>
                    </a:p>
                  </a:txBody>
                  <a:tcPr/>
                </a:tc>
                <a:tc rowSpan="2" hMerge="1">
                  <a:txBody>
                    <a:bodyPr/>
                    <a:lstStyle/>
                    <a:p>
                      <a:endParaRPr kumimoji="1" lang="ja-JP" altLang="en-US"/>
                    </a:p>
                  </a:txBody>
                  <a:tcPr/>
                </a:tc>
              </a:tr>
              <a:tr h="1501972">
                <a:tc vMerge="1">
                  <a:txBody>
                    <a:bodyPr/>
                    <a:lstStyle/>
                    <a:p>
                      <a:endParaRPr kumimoji="1" lang="ja-JP" altLang="en-US"/>
                    </a:p>
                  </a:txBody>
                  <a:tcPr/>
                </a:tc>
                <a:tc vMerge="1">
                  <a:txBody>
                    <a:bodyPr/>
                    <a:lstStyle/>
                    <a:p>
                      <a:endParaRPr kumimoji="1" lang="ja-JP" altLang="en-US"/>
                    </a:p>
                  </a:txBody>
                  <a:tcPr/>
                </a:tc>
                <a:tc gridSpan="4">
                  <a:txBody>
                    <a:bodyPr/>
                    <a:lstStyle/>
                    <a:p>
                      <a:pPr algn="l"/>
                      <a:r>
                        <a:rPr kumimoji="1" lang="ja-JP" altLang="en-US" sz="1050" dirty="0" smtClean="0"/>
                        <a:t>・美味しいものや好きなもの（味の濃いもの）は大きい口を開けて食べていた。</a:t>
                      </a:r>
                    </a:p>
                    <a:p>
                      <a:pPr algn="l"/>
                      <a:r>
                        <a:rPr kumimoji="1" lang="ja-JP" altLang="en-US" sz="1050" dirty="0" smtClean="0"/>
                        <a:t>・酸っぱいものや味の薄いものや葉ものはあまり好まない</a:t>
                      </a:r>
                    </a:p>
                    <a:p>
                      <a:pPr algn="l"/>
                      <a:r>
                        <a:rPr kumimoji="1" lang="ja-JP" altLang="en-US" sz="1050" dirty="0" smtClean="0"/>
                        <a:t>・介助者が誰であっても食べることが出来ていた。</a:t>
                      </a:r>
                    </a:p>
                    <a:p>
                      <a:pPr algn="l"/>
                      <a:r>
                        <a:rPr kumimoji="1" lang="ja-JP" altLang="en-US" sz="1050" dirty="0" smtClean="0"/>
                        <a:t>・病院ではミキサー食を少量のみ食べている。介助に問題ない。</a:t>
                      </a:r>
                      <a:endParaRPr kumimoji="1" lang="ja-JP" altLang="en-US" sz="1050" dirty="0"/>
                    </a:p>
                  </a:txBody>
                  <a:tcPr>
                    <a:lnT w="12700" cap="flat" cmpd="sng" algn="ctr">
                      <a:solidFill>
                        <a:schemeClr val="tx1"/>
                      </a:solidFill>
                      <a:prstDash val="sysDash"/>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r>
              <a:tr h="246592">
                <a:tc vMerge="1">
                  <a:txBody>
                    <a:bodyPr/>
                    <a:lstStyle/>
                    <a:p>
                      <a:pPr algn="ctr"/>
                      <a:endParaRPr kumimoji="1" lang="ja-JP" altLang="en-US" sz="1100" dirty="0"/>
                    </a:p>
                  </a:txBody>
                  <a:tcPr/>
                </a:tc>
                <a:tc rowSpan="2">
                  <a:txBody>
                    <a:bodyPr/>
                    <a:lstStyle/>
                    <a:p>
                      <a:pPr algn="ctr"/>
                      <a:r>
                        <a:rPr kumimoji="1" lang="ja-JP" altLang="en-US" sz="1050" dirty="0" smtClean="0"/>
                        <a:t>水分</a:t>
                      </a:r>
                      <a:endParaRPr kumimoji="1" lang="ja-JP" altLang="en-US" sz="1050" dirty="0"/>
                    </a:p>
                  </a:txBody>
                  <a:tcPr anchor="ctr"/>
                </a:tc>
                <a:tc gridSpan="4">
                  <a:txBody>
                    <a:bodyPr/>
                    <a:lstStyle/>
                    <a:p>
                      <a:pPr algn="l"/>
                      <a:r>
                        <a:rPr kumimoji="1" lang="ja-JP" altLang="en-US" sz="1050" dirty="0" smtClean="0"/>
                        <a:t>経口　・　経管　・　併用　・　</a:t>
                      </a:r>
                      <a:r>
                        <a:rPr kumimoji="1" lang="en-US" altLang="ja-JP" sz="1050" dirty="0" smtClean="0"/>
                        <a:t>IVH</a:t>
                      </a:r>
                      <a:endParaRPr kumimoji="1" lang="ja-JP" altLang="en-US" sz="1050" dirty="0"/>
                    </a:p>
                  </a:txBody>
                  <a:tcPr>
                    <a:lnB w="12700" cap="flat" cmpd="sng" algn="ctr">
                      <a:solidFill>
                        <a:schemeClr val="tx1"/>
                      </a:solidFill>
                      <a:prstDash val="sysDash"/>
                      <a:round/>
                      <a:headEnd type="none" w="med" len="med"/>
                      <a:tailEnd type="none" w="med" len="med"/>
                    </a:lnB>
                  </a:tcPr>
                </a:tc>
                <a:tc hMerge="1">
                  <a:txBody>
                    <a:bodyPr/>
                    <a:lstStyle/>
                    <a:p>
                      <a:endParaRPr kumimoji="1" lang="ja-JP" altLang="en-US" sz="1100" dirty="0"/>
                    </a:p>
                  </a:txBody>
                  <a:tcPr/>
                </a:tc>
                <a:tc hMerge="1">
                  <a:txBody>
                    <a:bodyPr/>
                    <a:lstStyle/>
                    <a:p>
                      <a:endParaRPr kumimoji="1" lang="ja-JP" altLang="en-US"/>
                    </a:p>
                  </a:txBody>
                  <a:tcPr/>
                </a:tc>
                <a:tc hMerge="1">
                  <a:txBody>
                    <a:bodyPr/>
                    <a:lstStyle/>
                    <a:p>
                      <a:pPr algn="l"/>
                      <a:endParaRPr kumimoji="1" lang="ja-JP" altLang="en-US" sz="1050" dirty="0"/>
                    </a:p>
                  </a:txBody>
                  <a:tcPr/>
                </a:tc>
                <a:tc rowSpan="2" gridSpan="3">
                  <a:txBody>
                    <a:bodyPr/>
                    <a:lstStyle/>
                    <a:p>
                      <a:r>
                        <a:rPr kumimoji="1" lang="ja-JP" altLang="en-US" sz="1050" dirty="0" smtClean="0"/>
                        <a:t>・声かけをしながら、介助者がスプーンを口まで運ぶ。</a:t>
                      </a:r>
                    </a:p>
                    <a:p>
                      <a:r>
                        <a:rPr kumimoji="1" lang="ja-JP" altLang="en-US" sz="1050" dirty="0" smtClean="0"/>
                        <a:t>・チューブは姿勢が悪いと飲み込みにくいので車いすにきっちりと座ることが必要。</a:t>
                      </a:r>
                      <a:endParaRPr kumimoji="1" lang="en-US" altLang="ja-JP" sz="1050" dirty="0" smtClean="0"/>
                    </a:p>
                    <a:p>
                      <a:r>
                        <a:rPr kumimoji="1" lang="ja-JP" altLang="en-US" sz="1050" dirty="0" smtClean="0"/>
                        <a:t>・常時、吸引機を傍に置いて介助する</a:t>
                      </a:r>
                      <a:endParaRPr kumimoji="1" lang="ja-JP" altLang="en-US" sz="1050" dirty="0"/>
                    </a:p>
                  </a:txBody>
                  <a:tcPr/>
                </a:tc>
                <a:tc rowSpan="2" hMerge="1">
                  <a:txBody>
                    <a:bodyPr/>
                    <a:lstStyle/>
                    <a:p>
                      <a:endParaRPr kumimoji="1" lang="ja-JP" altLang="en-US" sz="1100" dirty="0"/>
                    </a:p>
                  </a:txBody>
                  <a:tcPr/>
                </a:tc>
                <a:tc rowSpan="2" hMerge="1">
                  <a:txBody>
                    <a:bodyPr/>
                    <a:lstStyle/>
                    <a:p>
                      <a:endParaRPr kumimoji="1" lang="ja-JP" altLang="en-US" sz="1100" dirty="0"/>
                    </a:p>
                  </a:txBody>
                  <a:tcPr/>
                </a:tc>
                <a:tc rowSpan="2" gridSpan="3">
                  <a:txBody>
                    <a:bodyPr/>
                    <a:lstStyle/>
                    <a:p>
                      <a:r>
                        <a:rPr kumimoji="1" lang="ja-JP" altLang="en-US" sz="1050" dirty="0" smtClean="0"/>
                        <a:t>・甘い物を好むため、経口チューブの入りにくい時はジャムなど甘い物を口に入れるとリラックスしてスムーズ飲用できる。</a:t>
                      </a:r>
                      <a:endParaRPr kumimoji="1" lang="ja-JP" altLang="en-US" sz="1050" dirty="0"/>
                    </a:p>
                  </a:txBody>
                  <a:tcPr/>
                </a:tc>
                <a:tc rowSpan="2" hMerge="1">
                  <a:txBody>
                    <a:bodyPr/>
                    <a:lstStyle/>
                    <a:p>
                      <a:endParaRPr kumimoji="1" lang="ja-JP" altLang="en-US" sz="1050" dirty="0"/>
                    </a:p>
                  </a:txBody>
                  <a:tcPr/>
                </a:tc>
                <a:tc rowSpan="2" hMerge="1">
                  <a:txBody>
                    <a:bodyPr/>
                    <a:lstStyle/>
                    <a:p>
                      <a:endParaRPr kumimoji="1" lang="ja-JP" altLang="en-US"/>
                    </a:p>
                  </a:txBody>
                  <a:tcPr/>
                </a:tc>
              </a:tr>
              <a:tr h="1031205">
                <a:tc vMerge="1">
                  <a:txBody>
                    <a:bodyPr/>
                    <a:lstStyle/>
                    <a:p>
                      <a:endParaRPr kumimoji="1" lang="ja-JP" altLang="en-US"/>
                    </a:p>
                  </a:txBody>
                  <a:tcPr/>
                </a:tc>
                <a:tc vMerge="1">
                  <a:txBody>
                    <a:bodyPr/>
                    <a:lstStyle/>
                    <a:p>
                      <a:endParaRPr kumimoji="1" lang="ja-JP" altLang="en-US"/>
                    </a:p>
                  </a:txBody>
                  <a:tcPr/>
                </a:tc>
                <a:tc gridSpan="4">
                  <a:txBody>
                    <a:bodyPr/>
                    <a:lstStyle/>
                    <a:p>
                      <a:pPr algn="l"/>
                      <a:r>
                        <a:rPr kumimoji="1" lang="ja-JP" altLang="en-US" sz="1050" dirty="0" smtClean="0"/>
                        <a:t>・一日トータル</a:t>
                      </a:r>
                      <a:r>
                        <a:rPr kumimoji="1" lang="en-US" altLang="ja-JP" sz="1050" dirty="0" smtClean="0"/>
                        <a:t>1000</a:t>
                      </a:r>
                      <a:r>
                        <a:rPr kumimoji="1" lang="ja-JP" altLang="en-US" sz="1050" dirty="0" smtClean="0"/>
                        <a:t>ｍｌ摂取。</a:t>
                      </a:r>
                    </a:p>
                    <a:p>
                      <a:pPr algn="l"/>
                      <a:r>
                        <a:rPr kumimoji="1" lang="ja-JP" altLang="en-US" sz="1050" dirty="0" smtClean="0"/>
                        <a:t>・スプーンまたは経口よりチューブ（経鼻は嫌がるため経口チューブ使用）</a:t>
                      </a:r>
                    </a:p>
                    <a:p>
                      <a:pPr algn="l"/>
                      <a:r>
                        <a:rPr kumimoji="1" lang="ja-JP" altLang="en-US" sz="1050" dirty="0" smtClean="0"/>
                        <a:t>・経口チューブで飲用する場合は口元をテープで固定し水分が終了すればチューブを抜去する。</a:t>
                      </a:r>
                      <a:endParaRPr kumimoji="1" lang="ja-JP" altLang="en-US" sz="1050" dirty="0"/>
                    </a:p>
                  </a:txBody>
                  <a:tcPr>
                    <a:lnT w="12700" cap="flat" cmpd="sng" algn="ctr">
                      <a:solidFill>
                        <a:schemeClr val="tx1"/>
                      </a:solidFill>
                      <a:prstDash val="sysDash"/>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r>
              <a:tr h="251292">
                <a:tc vMerge="1">
                  <a:txBody>
                    <a:bodyPr/>
                    <a:lstStyle/>
                    <a:p>
                      <a:pPr algn="ctr"/>
                      <a:endParaRPr kumimoji="1" lang="ja-JP" altLang="en-US" sz="1100" dirty="0"/>
                    </a:p>
                  </a:txBody>
                  <a:tcPr/>
                </a:tc>
                <a:tc rowSpan="5">
                  <a:txBody>
                    <a:bodyPr/>
                    <a:lstStyle/>
                    <a:p>
                      <a:pPr algn="ctr"/>
                      <a:r>
                        <a:rPr kumimoji="1" lang="ja-JP" altLang="en-US" sz="1050" dirty="0" smtClean="0"/>
                        <a:t>備考</a:t>
                      </a:r>
                      <a:endParaRPr kumimoji="1" lang="ja-JP" altLang="en-US" sz="1050" dirty="0"/>
                    </a:p>
                  </a:txBody>
                  <a:tcPr anchor="ctr"/>
                </a:tc>
                <a:tc rowSpan="5">
                  <a:txBody>
                    <a:bodyPr/>
                    <a:lstStyle/>
                    <a:p>
                      <a:pPr algn="ctr"/>
                      <a:r>
                        <a:rPr kumimoji="1" lang="ja-JP" altLang="en-US" sz="1050" dirty="0" smtClean="0"/>
                        <a:t>経口</a:t>
                      </a:r>
                      <a:endParaRPr kumimoji="1" lang="ja-JP" altLang="en-US" sz="1050" dirty="0"/>
                    </a:p>
                  </a:txBody>
                  <a:tcPr anchor="ctr"/>
                </a:tc>
                <a:tc rowSpan="2">
                  <a:txBody>
                    <a:bodyPr/>
                    <a:lstStyle/>
                    <a:p>
                      <a:pPr algn="l"/>
                      <a:r>
                        <a:rPr kumimoji="1" lang="ja-JP" altLang="en-US" sz="1050" dirty="0" smtClean="0"/>
                        <a:t>食事形態</a:t>
                      </a:r>
                      <a:endParaRPr kumimoji="1" lang="ja-JP" altLang="en-US" sz="1050" dirty="0"/>
                    </a:p>
                  </a:txBody>
                  <a:tcPr anchor="ctr">
                    <a:lnR w="12700" cap="flat" cmpd="sng" algn="ctr">
                      <a:solidFill>
                        <a:schemeClr val="tx1"/>
                      </a:solidFill>
                      <a:prstDash val="sysDot"/>
                      <a:round/>
                      <a:headEnd type="none" w="med" len="med"/>
                      <a:tailEnd type="none" w="med" len="med"/>
                    </a:lnR>
                  </a:tcPr>
                </a:tc>
                <a:tc rowSpan="2" gridSpan="3">
                  <a:txBody>
                    <a:bodyPr/>
                    <a:lstStyle/>
                    <a:p>
                      <a:pPr algn="l"/>
                      <a:r>
                        <a:rPr kumimoji="1" lang="ja-JP" altLang="en-US" sz="1050" dirty="0" smtClean="0"/>
                        <a:t>ミキサー食。味が薄い、歯ごたえがない、見た目が悪いと食べない。</a:t>
                      </a:r>
                      <a:endParaRPr kumimoji="1" lang="ja-JP" altLang="en-US" sz="1050" dirty="0"/>
                    </a:p>
                  </a:txBody>
                  <a:tcPr anchor="ctr">
                    <a:lnL w="12700" cap="flat" cmpd="sng" algn="ctr">
                      <a:solidFill>
                        <a:schemeClr val="tx1"/>
                      </a:solidFill>
                      <a:prstDash val="sysDot"/>
                      <a:round/>
                      <a:headEnd type="none" w="med" len="med"/>
                      <a:tailEnd type="none" w="med" len="med"/>
                    </a:lnL>
                  </a:tcPr>
                </a:tc>
                <a:tc rowSpan="2" hMerge="1">
                  <a:txBody>
                    <a:bodyPr/>
                    <a:lstStyle/>
                    <a:p>
                      <a:endParaRPr kumimoji="1" lang="ja-JP" altLang="en-US"/>
                    </a:p>
                  </a:txBody>
                  <a:tcPr/>
                </a:tc>
                <a:tc rowSpan="2" hMerge="1">
                  <a:txBody>
                    <a:bodyPr/>
                    <a:lstStyle/>
                    <a:p>
                      <a:endParaRPr kumimoji="1" lang="ja-JP" altLang="en-US"/>
                    </a:p>
                  </a:txBody>
                  <a:tcPr/>
                </a:tc>
                <a:tc rowSpan="5">
                  <a:txBody>
                    <a:bodyPr/>
                    <a:lstStyle/>
                    <a:p>
                      <a:pPr algn="ctr"/>
                      <a:r>
                        <a:rPr kumimoji="1" lang="ja-JP" altLang="en-US" sz="1050" dirty="0" smtClean="0"/>
                        <a:t>経管</a:t>
                      </a:r>
                      <a:endParaRPr kumimoji="1" lang="ja-JP" altLang="en-US" sz="1050" dirty="0"/>
                    </a:p>
                  </a:txBody>
                  <a:tcPr anchor="ctr"/>
                </a:tc>
                <a:tc>
                  <a:txBody>
                    <a:bodyPr/>
                    <a:lstStyle/>
                    <a:p>
                      <a:pPr algn="l"/>
                      <a:r>
                        <a:rPr kumimoji="1" lang="en-US" altLang="ja-JP" sz="1050" dirty="0" smtClean="0"/>
                        <a:t>1</a:t>
                      </a:r>
                      <a:r>
                        <a:rPr kumimoji="1" lang="ja-JP" altLang="en-US" sz="1050" dirty="0" smtClean="0"/>
                        <a:t>日　　　　回　</a:t>
                      </a:r>
                      <a:endParaRPr kumimoji="1" lang="en-US" altLang="ja-JP" sz="1050" dirty="0" smtClean="0"/>
                    </a:p>
                  </a:txBody>
                  <a:tcPr anchor="ctr">
                    <a:lnR w="12700" cap="flat" cmpd="sng" algn="ctr">
                      <a:solidFill>
                        <a:schemeClr val="tx1"/>
                      </a:solidFill>
                      <a:prstDash val="sysDash"/>
                      <a:round/>
                      <a:headEnd type="none" w="med" len="med"/>
                      <a:tailEnd type="none" w="med" len="med"/>
                    </a:lnR>
                    <a:lnB w="12700" cap="flat" cmpd="sng" algn="ctr">
                      <a:solidFill>
                        <a:schemeClr val="tx1"/>
                      </a:solidFill>
                      <a:prstDash val="sysDash"/>
                      <a:round/>
                      <a:headEnd type="none" w="med" len="med"/>
                      <a:tailEnd type="none" w="med" len="med"/>
                    </a:lnB>
                  </a:tcPr>
                </a:tc>
                <a:tc gridSpan="2">
                  <a:txBody>
                    <a:bodyPr/>
                    <a:lstStyle/>
                    <a:p>
                      <a:pPr algn="l"/>
                      <a:r>
                        <a:rPr kumimoji="1" lang="en-US" altLang="ja-JP" sz="1050" dirty="0" smtClean="0"/>
                        <a:t>1</a:t>
                      </a:r>
                      <a:r>
                        <a:rPr kumimoji="1" lang="ja-JP" altLang="en-US" sz="1050" dirty="0" smtClean="0"/>
                        <a:t>回量</a:t>
                      </a:r>
                      <a:endParaRPr kumimoji="1" lang="en-US" altLang="ja-JP" sz="1050" dirty="0" smtClean="0"/>
                    </a:p>
                  </a:txBody>
                  <a:tcPr anchor="ct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B w="12700" cap="flat" cmpd="sng" algn="ctr">
                      <a:solidFill>
                        <a:schemeClr val="tx1"/>
                      </a:solidFill>
                      <a:prstDash val="sysDash"/>
                      <a:round/>
                      <a:headEnd type="none" w="med" len="med"/>
                      <a:tailEnd type="none" w="med" len="med"/>
                    </a:lnB>
                  </a:tcPr>
                </a:tc>
                <a:tc hMerge="1">
                  <a:txBody>
                    <a:bodyPr/>
                    <a:lstStyle/>
                    <a:p>
                      <a:pPr algn="l"/>
                      <a:endParaRPr kumimoji="1" lang="en-US" altLang="ja-JP" sz="1050" dirty="0" smtClean="0"/>
                    </a:p>
                  </a:txBody>
                  <a:tcPr anchor="ct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B w="12700" cap="flat" cmpd="sng" algn="ctr">
                      <a:solidFill>
                        <a:schemeClr val="tx1"/>
                      </a:solidFill>
                      <a:prstDash val="sysDash"/>
                      <a:round/>
                      <a:headEnd type="none" w="med" len="med"/>
                      <a:tailEnd type="none" w="med" len="med"/>
                    </a:lnB>
                  </a:tcPr>
                </a:tc>
                <a:tc>
                  <a:txBody>
                    <a:bodyPr/>
                    <a:lstStyle/>
                    <a:p>
                      <a:pPr algn="l"/>
                      <a:r>
                        <a:rPr kumimoji="1" lang="ja-JP" altLang="en-US" sz="1050" dirty="0" smtClean="0"/>
                        <a:t>経口摂取の量による</a:t>
                      </a:r>
                      <a:endParaRPr kumimoji="1" lang="en-US" altLang="ja-JP" sz="1050" dirty="0" smtClean="0"/>
                    </a:p>
                  </a:txBody>
                  <a:tcPr anchor="ctr">
                    <a:lnL w="12700" cap="flat" cmpd="sng" algn="ctr">
                      <a:solidFill>
                        <a:schemeClr val="tx1"/>
                      </a:solidFill>
                      <a:prstDash val="sysDash"/>
                      <a:round/>
                      <a:headEnd type="none" w="med" len="med"/>
                      <a:tailEnd type="none" w="med" len="med"/>
                    </a:lnL>
                    <a:lnB w="12700" cap="flat" cmpd="sng" algn="ctr">
                      <a:solidFill>
                        <a:schemeClr val="tx1"/>
                      </a:solidFill>
                      <a:prstDash val="sysDash"/>
                      <a:round/>
                      <a:headEnd type="none" w="med" len="med"/>
                      <a:tailEnd type="none" w="med" len="med"/>
                    </a:lnB>
                  </a:tcPr>
                </a:tc>
              </a:tr>
              <a:tr h="30914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種類</a:t>
                      </a:r>
                    </a:p>
                  </a:txBody>
                  <a:tcPr anchor="ctr">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tcPr>
                </a:tc>
                <a:tc gridSpan="3">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エンシュアリキッド</a:t>
                      </a:r>
                    </a:p>
                  </a:txBody>
                  <a:tcPr anchor="ctr">
                    <a:lnL w="12700" cap="flat" cmpd="sng" algn="ctr">
                      <a:solidFill>
                        <a:schemeClr val="tx1"/>
                      </a:solidFill>
                      <a:prstDash val="sysDash"/>
                      <a:round/>
                      <a:headEnd type="none" w="med" len="med"/>
                      <a:tailEnd type="none" w="med" len="med"/>
                    </a:lnL>
                    <a:lnT w="12700" cap="flat" cmpd="sng" algn="ctr">
                      <a:solidFill>
                        <a:schemeClr val="tx1"/>
                      </a:solidFill>
                      <a:prstDash val="sysDash"/>
                      <a:round/>
                      <a:headEnd type="none" w="med" len="med"/>
                      <a:tailEnd type="none" w="med" len="med"/>
                    </a:lnT>
                  </a:tcPr>
                </a:tc>
                <a:tc hMerge="1">
                  <a:txBody>
                    <a:bodyPr/>
                    <a:lstStyle/>
                    <a:p>
                      <a:pPr marL="0" marR="0" indent="0" algn="l" defTabSz="685800" rtl="0" eaLnBrk="1" fontAlgn="auto" latinLnBrk="0" hangingPunct="1">
                        <a:lnSpc>
                          <a:spcPct val="100000"/>
                        </a:lnSpc>
                        <a:spcBef>
                          <a:spcPts val="0"/>
                        </a:spcBef>
                        <a:spcAft>
                          <a:spcPts val="0"/>
                        </a:spcAft>
                        <a:buClrTx/>
                        <a:buSzTx/>
                        <a:buFontTx/>
                        <a:buNone/>
                        <a:tabLst/>
                        <a:defRPr/>
                      </a:pPr>
                      <a:endParaRPr kumimoji="1" lang="ja-JP" altLang="en-US" sz="1050" dirty="0" smtClean="0"/>
                    </a:p>
                  </a:txBody>
                  <a:tcPr anchor="ctr">
                    <a:lnL w="12700" cap="flat" cmpd="sng" algn="ctr">
                      <a:solidFill>
                        <a:schemeClr val="tx1"/>
                      </a:solidFill>
                      <a:prstDash val="sysDash"/>
                      <a:round/>
                      <a:headEnd type="none" w="med" len="med"/>
                      <a:tailEnd type="none" w="med" len="med"/>
                    </a:lnL>
                    <a:lnT w="12700" cap="flat" cmpd="sng" algn="ctr">
                      <a:solidFill>
                        <a:schemeClr val="tx1"/>
                      </a:solidFill>
                      <a:prstDash val="sysDash"/>
                      <a:round/>
                      <a:headEnd type="none" w="med" len="med"/>
                      <a:tailEnd type="none" w="med" len="med"/>
                    </a:lnT>
                  </a:tcPr>
                </a:tc>
                <a:tc hMerge="1">
                  <a:txBody>
                    <a:bodyPr/>
                    <a:lstStyle/>
                    <a:p>
                      <a:endParaRPr kumimoji="1" lang="ja-JP" altLang="en-US"/>
                    </a:p>
                  </a:txBody>
                  <a:tcPr/>
                </a:tc>
              </a:tr>
              <a:tr h="25649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a:r>
                        <a:rPr kumimoji="1" lang="ja-JP" altLang="en-US" sz="1050" dirty="0" smtClean="0"/>
                        <a:t>食事時間</a:t>
                      </a:r>
                      <a:endParaRPr kumimoji="1" lang="ja-JP" altLang="en-US" sz="1050" dirty="0"/>
                    </a:p>
                  </a:txBody>
                  <a:tcPr anchor="ctr">
                    <a:lnR w="12700" cap="flat" cmpd="sng" algn="ctr">
                      <a:solidFill>
                        <a:schemeClr val="tx1"/>
                      </a:solidFill>
                      <a:prstDash val="sysDot"/>
                      <a:round/>
                      <a:headEnd type="none" w="med" len="med"/>
                      <a:tailEnd type="none" w="med" len="med"/>
                    </a:lnR>
                  </a:tcPr>
                </a:tc>
                <a:tc gridSpan="3">
                  <a:txBody>
                    <a:bodyPr/>
                    <a:lstStyle/>
                    <a:p>
                      <a:pPr algn="l"/>
                      <a:r>
                        <a:rPr kumimoji="1" lang="en-US" altLang="ja-JP" sz="1050" dirty="0" smtClean="0"/>
                        <a:t>30-40</a:t>
                      </a:r>
                      <a:r>
                        <a:rPr kumimoji="1" lang="ja-JP" altLang="en-US" sz="1050" dirty="0" smtClean="0"/>
                        <a:t>分</a:t>
                      </a:r>
                      <a:endParaRPr kumimoji="1" lang="ja-JP" altLang="en-US" sz="1050" dirty="0"/>
                    </a:p>
                  </a:txBody>
                  <a:tcPr anchor="ctr">
                    <a:lnL w="12700" cap="flat" cmpd="sng" algn="ctr">
                      <a:solidFill>
                        <a:schemeClr val="tx1"/>
                      </a:solidFill>
                      <a:prstDash val="sysDot"/>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gridSpan="3">
                  <a:txBody>
                    <a:bodyPr/>
                    <a:lstStyle/>
                    <a:p>
                      <a:pPr algn="l"/>
                      <a:r>
                        <a:rPr kumimoji="1" lang="en-US" altLang="ja-JP" sz="1050" dirty="0" smtClean="0"/>
                        <a:t>1</a:t>
                      </a:r>
                      <a:r>
                        <a:rPr kumimoji="1" lang="ja-JP" altLang="en-US" sz="1050" dirty="0" smtClean="0"/>
                        <a:t>回あたり注入時間</a:t>
                      </a:r>
                      <a:endParaRPr kumimoji="1" lang="ja-JP" altLang="en-US" sz="1050" dirty="0"/>
                    </a:p>
                  </a:txBody>
                  <a:tcPr anchor="ctr">
                    <a:lnR w="12700" cap="flat" cmpd="sng" algn="ctr">
                      <a:solidFill>
                        <a:schemeClr val="tx1"/>
                      </a:solidFill>
                      <a:prstDash val="sysDash"/>
                      <a:round/>
                      <a:headEnd type="none" w="med" len="med"/>
                      <a:tailEnd type="none" w="med" len="med"/>
                    </a:lnR>
                  </a:tcPr>
                </a:tc>
                <a:tc hMerge="1">
                  <a:txBody>
                    <a:bodyPr/>
                    <a:lstStyle/>
                    <a:p>
                      <a:endParaRPr kumimoji="1" lang="ja-JP" altLang="en-US"/>
                    </a:p>
                  </a:txBody>
                  <a:tcPr/>
                </a:tc>
                <a:tc hMerge="1">
                  <a:txBody>
                    <a:bodyPr/>
                    <a:lstStyle/>
                    <a:p>
                      <a:endParaRPr kumimoji="1" lang="ja-JP" altLang="en-US"/>
                    </a:p>
                  </a:txBody>
                  <a:tcPr/>
                </a:tc>
                <a:tc>
                  <a:txBody>
                    <a:bodyPr/>
                    <a:lstStyle/>
                    <a:p>
                      <a:pPr algn="l"/>
                      <a:r>
                        <a:rPr kumimoji="1" lang="en-US" altLang="ja-JP" sz="1050" dirty="0" smtClean="0"/>
                        <a:t>30</a:t>
                      </a:r>
                      <a:r>
                        <a:rPr kumimoji="1" lang="ja-JP" altLang="en-US" sz="1050" dirty="0" smtClean="0"/>
                        <a:t>分</a:t>
                      </a:r>
                      <a:endParaRPr kumimoji="1" lang="ja-JP" altLang="en-US" sz="1050" dirty="0"/>
                    </a:p>
                  </a:txBody>
                  <a:tcPr anchor="ctr">
                    <a:lnL w="12700" cap="flat" cmpd="sng" algn="ctr">
                      <a:solidFill>
                        <a:schemeClr val="tx1"/>
                      </a:solidFill>
                      <a:prstDash val="sysDash"/>
                      <a:round/>
                      <a:headEnd type="none" w="med" len="med"/>
                      <a:tailEnd type="none" w="med" len="med"/>
                    </a:lnL>
                  </a:tcPr>
                </a:tc>
              </a:tr>
              <a:tr h="560437">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algn="l"/>
                      <a:r>
                        <a:rPr kumimoji="1" lang="ja-JP" altLang="en-US" sz="1050" dirty="0" smtClean="0"/>
                        <a:t>食欲不振時の対応</a:t>
                      </a:r>
                      <a:endParaRPr kumimoji="1" lang="ja-JP" altLang="en-US" sz="1050" dirty="0"/>
                    </a:p>
                  </a:txBody>
                  <a:tcPr anchor="ctr">
                    <a:lnR w="12700" cap="flat" cmpd="sng" algn="ctr">
                      <a:solidFill>
                        <a:schemeClr val="tx1"/>
                      </a:solidFill>
                      <a:prstDash val="sysDot"/>
                      <a:round/>
                      <a:headEnd type="none" w="med" len="med"/>
                      <a:tailEnd type="none" w="med" len="med"/>
                    </a:lnR>
                  </a:tcPr>
                </a:tc>
                <a:tc rowSpan="2" gridSpan="3">
                  <a:txBody>
                    <a:bodyPr/>
                    <a:lstStyle/>
                    <a:p>
                      <a:pPr algn="l"/>
                      <a:r>
                        <a:rPr kumimoji="1" lang="ja-JP" altLang="en-US" sz="1050" dirty="0" smtClean="0"/>
                        <a:t>食事量が半分ならば、エンシュア１</a:t>
                      </a:r>
                      <a:r>
                        <a:rPr kumimoji="1" lang="en-US" altLang="ja-JP" sz="1050" dirty="0" smtClean="0"/>
                        <a:t>/2</a:t>
                      </a:r>
                    </a:p>
                    <a:p>
                      <a:pPr algn="l"/>
                      <a:r>
                        <a:rPr kumimoji="1" lang="ja-JP" altLang="en-US" sz="1050" dirty="0" smtClean="0"/>
                        <a:t>半分以下で１本</a:t>
                      </a:r>
                      <a:endParaRPr kumimoji="1" lang="ja-JP" altLang="en-US" sz="1050" dirty="0"/>
                    </a:p>
                  </a:txBody>
                  <a:tcPr anchor="ctr">
                    <a:lnL w="12700" cap="flat" cmpd="sng" algn="ctr">
                      <a:solidFill>
                        <a:schemeClr val="tx1"/>
                      </a:solidFill>
                      <a:prstDash val="sysDot"/>
                      <a:round/>
                      <a:headEnd type="none" w="med" len="med"/>
                      <a:tailEnd type="none" w="med" len="med"/>
                    </a:lnL>
                  </a:tcPr>
                </a:tc>
                <a:tc rowSpan="2" hMerge="1">
                  <a:txBody>
                    <a:bodyPr/>
                    <a:lstStyle/>
                    <a:p>
                      <a:endParaRPr kumimoji="1" lang="ja-JP" altLang="en-US"/>
                    </a:p>
                  </a:txBody>
                  <a:tcPr/>
                </a:tc>
                <a:tc rowSpan="2" hMerge="1">
                  <a:txBody>
                    <a:bodyPr/>
                    <a:lstStyle/>
                    <a:p>
                      <a:endParaRPr kumimoji="1" lang="ja-JP" altLang="en-US"/>
                    </a:p>
                  </a:txBody>
                  <a:tcPr/>
                </a:tc>
                <a:tc vMerge="1">
                  <a:txBody>
                    <a:bodyPr/>
                    <a:lstStyle/>
                    <a:p>
                      <a:endParaRPr kumimoji="1" lang="ja-JP" altLang="en-US"/>
                    </a:p>
                  </a:txBody>
                  <a:tcPr/>
                </a:tc>
                <a:tc gridSpan="2">
                  <a:txBody>
                    <a:bodyPr/>
                    <a:lstStyle/>
                    <a:p>
                      <a:pPr algn="l"/>
                      <a:r>
                        <a:rPr kumimoji="1" lang="ja-JP" altLang="en-US" sz="1050" dirty="0" smtClean="0"/>
                        <a:t>チューブ交換</a:t>
                      </a:r>
                      <a:endParaRPr kumimoji="1" lang="en-US" altLang="ja-JP" sz="1050" dirty="0" smtClean="0"/>
                    </a:p>
                  </a:txBody>
                  <a:tcPr anchor="ctr">
                    <a:lnR w="12700" cap="flat" cmpd="sng" algn="ctr">
                      <a:solidFill>
                        <a:schemeClr val="tx1"/>
                      </a:solidFill>
                      <a:prstDash val="sysDash"/>
                      <a:round/>
                      <a:headEnd type="none" w="med" len="med"/>
                      <a:tailEnd type="none" w="med" len="med"/>
                    </a:lnR>
                    <a:lnB w="12700" cap="flat" cmpd="sng" algn="ctr">
                      <a:solidFill>
                        <a:schemeClr val="tx1"/>
                      </a:solidFill>
                      <a:prstDash val="sysDash"/>
                      <a:round/>
                      <a:headEnd type="none" w="med" len="med"/>
                      <a:tailEnd type="none" w="med" len="med"/>
                    </a:lnB>
                  </a:tcPr>
                </a:tc>
                <a:tc hMerge="1">
                  <a:txBody>
                    <a:bodyPr/>
                    <a:lstStyle/>
                    <a:p>
                      <a:endParaRPr kumimoji="1" lang="ja-JP" altLang="en-US"/>
                    </a:p>
                  </a:txBody>
                  <a:tcPr/>
                </a:tc>
                <a:tc gridSpan="2">
                  <a:txBody>
                    <a:bodyPr/>
                    <a:lstStyle/>
                    <a:p>
                      <a:r>
                        <a:rPr kumimoji="1" lang="ja-JP" altLang="en-US" sz="1050" dirty="0" smtClean="0"/>
                        <a:t>１週間に１回</a:t>
                      </a:r>
                      <a:endParaRPr kumimoji="1" lang="en-US" altLang="ja-JP" sz="1050" dirty="0" smtClean="0"/>
                    </a:p>
                    <a:p>
                      <a:r>
                        <a:rPr kumimoji="1" lang="ja-JP" altLang="en-US" sz="1050" dirty="0" smtClean="0"/>
                        <a:t>経口チューブは必要時に挿入し、終了後抜去</a:t>
                      </a:r>
                      <a:endParaRPr kumimoji="1" lang="ja-JP" altLang="en-US" sz="1050" dirty="0"/>
                    </a:p>
                  </a:txBody>
                  <a:tcPr anchor="ctr">
                    <a:lnL w="12700" cap="flat" cmpd="sng" algn="ctr">
                      <a:solidFill>
                        <a:schemeClr val="tx1"/>
                      </a:solidFill>
                      <a:prstDash val="sysDash"/>
                      <a:round/>
                      <a:headEnd type="none" w="med" len="med"/>
                      <a:tailEnd type="none" w="med" len="med"/>
                    </a:lnL>
                    <a:lnB w="12700" cap="flat" cmpd="sng" algn="ctr">
                      <a:solidFill>
                        <a:schemeClr val="tx1"/>
                      </a:solidFill>
                      <a:prstDash val="sysDash"/>
                      <a:round/>
                      <a:headEnd type="none" w="med" len="med"/>
                      <a:tailEnd type="none" w="med" len="med"/>
                    </a:lnB>
                  </a:tcPr>
                </a:tc>
                <a:tc hMerge="1">
                  <a:txBody>
                    <a:bodyPr/>
                    <a:lstStyle/>
                    <a:p>
                      <a:endParaRPr kumimoji="1" lang="ja-JP" altLang="en-US"/>
                    </a:p>
                  </a:txBody>
                  <a:tcPr/>
                </a:tc>
              </a:tr>
              <a:tr h="24659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gridSpan="2">
                  <a:txBody>
                    <a:bodyPr/>
                    <a:lstStyle/>
                    <a:p>
                      <a:pPr algn="l"/>
                      <a:r>
                        <a:rPr kumimoji="1" lang="ja-JP" altLang="en-US" sz="1050" dirty="0" smtClean="0"/>
                        <a:t>誰が</a:t>
                      </a:r>
                      <a:endParaRPr kumimoji="1" lang="en-US" altLang="ja-JP" sz="1050" dirty="0" smtClean="0"/>
                    </a:p>
                  </a:txBody>
                  <a:tcPr anchor="ctr">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tcPr>
                </a:tc>
                <a:tc hMerge="1">
                  <a:txBody>
                    <a:bodyPr/>
                    <a:lstStyle/>
                    <a:p>
                      <a:endParaRPr kumimoji="1" lang="ja-JP" altLang="en-US"/>
                    </a:p>
                  </a:txBody>
                  <a:tcPr/>
                </a:tc>
                <a:tc gridSpan="2">
                  <a:txBody>
                    <a:bodyPr/>
                    <a:lstStyle/>
                    <a:p>
                      <a:pPr algn="l"/>
                      <a:r>
                        <a:rPr kumimoji="1" lang="ja-JP" altLang="en-US" sz="1050" dirty="0" smtClean="0"/>
                        <a:t>介護者</a:t>
                      </a:r>
                      <a:endParaRPr kumimoji="1" lang="en-US" altLang="ja-JP" sz="1050" dirty="0" smtClean="0"/>
                    </a:p>
                  </a:txBody>
                  <a:tcPr anchor="ctr">
                    <a:lnL w="12700" cap="flat" cmpd="sng" algn="ctr">
                      <a:solidFill>
                        <a:schemeClr val="tx1"/>
                      </a:solidFill>
                      <a:prstDash val="sysDash"/>
                      <a:round/>
                      <a:headEnd type="none" w="med" len="med"/>
                      <a:tailEnd type="none" w="med" len="med"/>
                    </a:lnL>
                    <a:lnT w="12700" cap="flat" cmpd="sng" algn="ctr">
                      <a:solidFill>
                        <a:schemeClr val="tx1"/>
                      </a:solidFill>
                      <a:prstDash val="sysDash"/>
                      <a:round/>
                      <a:headEnd type="none" w="med" len="med"/>
                      <a:tailEnd type="none" w="med" len="med"/>
                    </a:lnT>
                  </a:tcPr>
                </a:tc>
                <a:tc hMerge="1">
                  <a:txBody>
                    <a:bodyPr/>
                    <a:lstStyle/>
                    <a:p>
                      <a:endParaRPr kumimoji="1" lang="ja-JP" altLang="en-US"/>
                    </a:p>
                  </a:txBody>
                  <a:tcPr/>
                </a:tc>
              </a:tr>
              <a:tr h="1059902">
                <a:tc vMerge="1">
                  <a:txBody>
                    <a:bodyPr/>
                    <a:lstStyle/>
                    <a:p>
                      <a:pPr algn="ctr"/>
                      <a:endParaRPr kumimoji="1" lang="ja-JP" altLang="en-US" sz="1100" dirty="0"/>
                    </a:p>
                  </a:txBody>
                  <a:tcPr/>
                </a:tc>
                <a:tc>
                  <a:txBody>
                    <a:bodyPr/>
                    <a:lstStyle/>
                    <a:p>
                      <a:pPr algn="ctr"/>
                      <a:r>
                        <a:rPr kumimoji="1" lang="ja-JP" altLang="en-US" sz="1050" dirty="0" smtClean="0"/>
                        <a:t>外出</a:t>
                      </a:r>
                      <a:endParaRPr kumimoji="1" lang="ja-JP" altLang="en-US" sz="1050" dirty="0"/>
                    </a:p>
                  </a:txBody>
                  <a:tcPr anchor="ctr"/>
                </a:tc>
                <a:tc gridSpan="3">
                  <a:txBody>
                    <a:bodyPr/>
                    <a:lstStyle/>
                    <a:p>
                      <a:pPr algn="l"/>
                      <a:r>
                        <a:rPr kumimoji="1" lang="ja-JP" altLang="en-US" sz="1050" dirty="0" smtClean="0"/>
                        <a:t>・興味の幅もあり、家族との外出先で楽しむことができていた。</a:t>
                      </a:r>
                      <a:endParaRPr kumimoji="1" lang="ja-JP" altLang="en-US" sz="1050" dirty="0"/>
                    </a:p>
                  </a:txBody>
                  <a:tcPr/>
                </a:tc>
                <a:tc hMerge="1">
                  <a:txBody>
                    <a:bodyPr/>
                    <a:lstStyle/>
                    <a:p>
                      <a:endParaRPr kumimoji="1" lang="ja-JP" altLang="en-US" sz="1100" dirty="0"/>
                    </a:p>
                  </a:txBody>
                  <a:tcPr/>
                </a:tc>
                <a:tc hMerge="1">
                  <a:txBody>
                    <a:bodyPr/>
                    <a:lstStyle/>
                    <a:p>
                      <a:endParaRPr kumimoji="1" lang="ja-JP" altLang="en-US"/>
                    </a:p>
                  </a:txBody>
                  <a:tcPr/>
                </a:tc>
                <a:tc gridSpan="4">
                  <a:txBody>
                    <a:bodyPr/>
                    <a:lstStyle/>
                    <a:p>
                      <a:pPr algn="l"/>
                      <a:r>
                        <a:rPr kumimoji="1" lang="ja-JP" altLang="en-US" sz="1050" dirty="0" smtClean="0"/>
                        <a:t>・車イス乗車時間が長い時は、リクライニングの角度を変え重心を変える。</a:t>
                      </a:r>
                    </a:p>
                    <a:p>
                      <a:pPr algn="l"/>
                      <a:r>
                        <a:rPr kumimoji="1" lang="ja-JP" altLang="en-US" sz="1050" dirty="0" smtClean="0"/>
                        <a:t>・横になれる所があれば本人にとって良いポジションニングを行う。</a:t>
                      </a:r>
                      <a:endParaRPr kumimoji="1" lang="ja-JP" altLang="en-US" sz="1050" dirty="0"/>
                    </a:p>
                  </a:txBody>
                  <a:tcPr/>
                </a:tc>
                <a:tc hMerge="1">
                  <a:txBody>
                    <a:bodyPr/>
                    <a:lstStyle/>
                    <a:p>
                      <a:endParaRPr kumimoji="1" lang="ja-JP" altLang="en-US"/>
                    </a:p>
                  </a:txBody>
                  <a:tcPr/>
                </a:tc>
                <a:tc hMerge="1">
                  <a:txBody>
                    <a:bodyPr/>
                    <a:lstStyle/>
                    <a:p>
                      <a:endParaRPr kumimoji="1" lang="ja-JP" altLang="en-US" sz="1100" dirty="0"/>
                    </a:p>
                  </a:txBody>
                  <a:tcPr/>
                </a:tc>
                <a:tc hMerge="1">
                  <a:txBody>
                    <a:bodyPr/>
                    <a:lstStyle/>
                    <a:p>
                      <a:endParaRPr kumimoji="1" lang="ja-JP" altLang="en-US" sz="1100" dirty="0"/>
                    </a:p>
                  </a:txBody>
                  <a:tcPr/>
                </a:tc>
                <a:tc gridSpan="3">
                  <a:txBody>
                    <a:bodyPr/>
                    <a:lstStyle/>
                    <a:p>
                      <a:pPr algn="l"/>
                      <a:r>
                        <a:rPr kumimoji="1" lang="ja-JP" altLang="en-US" sz="1050" dirty="0" smtClean="0"/>
                        <a:t>・家族で色々外出や旅行もしているが、気管出血の事もあり近隣から慣れ、外出範囲を広げていく方が良い。</a:t>
                      </a:r>
                      <a:endParaRPr kumimoji="1" lang="ja-JP" altLang="en-US" sz="1050" dirty="0"/>
                    </a:p>
                  </a:txBody>
                  <a:tcPr/>
                </a:tc>
                <a:tc hMerge="1">
                  <a:txBody>
                    <a:bodyPr/>
                    <a:lstStyle/>
                    <a:p>
                      <a:endParaRPr kumimoji="1" lang="ja-JP" altLang="en-US"/>
                    </a:p>
                  </a:txBody>
                  <a:tcPr/>
                </a:tc>
                <a:tc hMerge="1">
                  <a:txBody>
                    <a:bodyPr/>
                    <a:lstStyle/>
                    <a:p>
                      <a:endParaRPr kumimoji="1" lang="ja-JP" altLang="en-US"/>
                    </a:p>
                  </a:txBody>
                  <a:tcPr/>
                </a:tc>
              </a:tr>
              <a:tr h="1172374">
                <a:tc vMerge="1">
                  <a:txBody>
                    <a:bodyPr/>
                    <a:lstStyle/>
                    <a:p>
                      <a:pPr algn="ctr"/>
                      <a:endParaRPr kumimoji="1" lang="ja-JP" altLang="en-US" sz="1100" dirty="0"/>
                    </a:p>
                  </a:txBody>
                  <a:tcPr/>
                </a:tc>
                <a:tc>
                  <a:txBody>
                    <a:bodyPr/>
                    <a:lstStyle/>
                    <a:p>
                      <a:pPr algn="ctr"/>
                      <a:r>
                        <a:rPr kumimoji="1" lang="ja-JP" altLang="en-US" sz="1050" dirty="0" smtClean="0"/>
                        <a:t>家事等</a:t>
                      </a:r>
                      <a:endParaRPr kumimoji="1" lang="ja-JP" altLang="en-US" sz="1050" dirty="0"/>
                    </a:p>
                  </a:txBody>
                  <a:tcPr anchor="ctr"/>
                </a:tc>
                <a:tc gridSpan="3">
                  <a:txBody>
                    <a:bodyPr/>
                    <a:lstStyle/>
                    <a:p>
                      <a:pPr algn="l"/>
                      <a:r>
                        <a:rPr kumimoji="1" lang="ja-JP" altLang="en-US" sz="1050" dirty="0" smtClean="0"/>
                        <a:t>・身の回りのことは姉や妹が行っていた。</a:t>
                      </a:r>
                      <a:endParaRPr kumimoji="1" lang="ja-JP" altLang="en-US" sz="1050" dirty="0"/>
                    </a:p>
                  </a:txBody>
                  <a:tcPr/>
                </a:tc>
                <a:tc hMerge="1">
                  <a:txBody>
                    <a:bodyPr/>
                    <a:lstStyle/>
                    <a:p>
                      <a:endParaRPr kumimoji="1" lang="ja-JP" altLang="en-US" sz="1100" dirty="0"/>
                    </a:p>
                  </a:txBody>
                  <a:tcPr/>
                </a:tc>
                <a:tc hMerge="1">
                  <a:txBody>
                    <a:bodyPr/>
                    <a:lstStyle/>
                    <a:p>
                      <a:endParaRPr kumimoji="1" lang="ja-JP" altLang="en-US"/>
                    </a:p>
                  </a:txBody>
                  <a:tcPr/>
                </a:tc>
                <a:tc gridSpan="4">
                  <a:txBody>
                    <a:bodyPr/>
                    <a:lstStyle/>
                    <a:p>
                      <a:pPr algn="l"/>
                      <a:r>
                        <a:rPr kumimoji="1" lang="ja-JP" altLang="en-US" sz="1050" dirty="0" smtClean="0"/>
                        <a:t>・本人も家事が意識出来るよう夕飯のメニューを相談してきめる。</a:t>
                      </a:r>
                      <a:endParaRPr kumimoji="1" lang="ja-JP" altLang="en-US" sz="1050" dirty="0"/>
                    </a:p>
                  </a:txBody>
                  <a:tcPr/>
                </a:tc>
                <a:tc hMerge="1">
                  <a:txBody>
                    <a:bodyPr/>
                    <a:lstStyle/>
                    <a:p>
                      <a:endParaRPr kumimoji="1" lang="ja-JP" altLang="en-US"/>
                    </a:p>
                  </a:txBody>
                  <a:tcPr/>
                </a:tc>
                <a:tc hMerge="1">
                  <a:txBody>
                    <a:bodyPr/>
                    <a:lstStyle/>
                    <a:p>
                      <a:endParaRPr kumimoji="1" lang="ja-JP" altLang="en-US" sz="1100" dirty="0"/>
                    </a:p>
                  </a:txBody>
                  <a:tcPr/>
                </a:tc>
                <a:tc hMerge="1">
                  <a:txBody>
                    <a:bodyPr/>
                    <a:lstStyle/>
                    <a:p>
                      <a:endParaRPr kumimoji="1" lang="ja-JP" altLang="en-US" sz="1100" dirty="0"/>
                    </a:p>
                  </a:txBody>
                  <a:tcPr/>
                </a:tc>
                <a:tc gridSpan="3">
                  <a:txBody>
                    <a:bodyPr/>
                    <a:lstStyle/>
                    <a:p>
                      <a:pPr algn="l"/>
                      <a:r>
                        <a:rPr kumimoji="1" lang="ja-JP" altLang="en-US" sz="1050" dirty="0" smtClean="0"/>
                        <a:t>・本人も参加出来るよう声掛けをしてもらう。</a:t>
                      </a:r>
                      <a:endParaRPr kumimoji="1" lang="ja-JP" altLang="en-US" sz="1050" dirty="0"/>
                    </a:p>
                  </a:txBody>
                  <a:tcPr/>
                </a:tc>
                <a:tc hMerge="1">
                  <a:txBody>
                    <a:bodyPr/>
                    <a:lstStyle/>
                    <a:p>
                      <a:endParaRPr kumimoji="1" lang="ja-JP" altLang="en-US"/>
                    </a:p>
                  </a:txBody>
                  <a:tcPr/>
                </a:tc>
                <a:tc hMerge="1">
                  <a:txBody>
                    <a:bodyPr/>
                    <a:lstStyle/>
                    <a:p>
                      <a:endParaRPr kumimoji="1" lang="ja-JP" altLang="en-US"/>
                    </a:p>
                  </a:txBody>
                  <a:tcPr/>
                </a:tc>
              </a:tr>
              <a:tr h="1290262">
                <a:tc vMerge="1">
                  <a:txBody>
                    <a:bodyPr/>
                    <a:lstStyle/>
                    <a:p>
                      <a:pPr algn="ctr"/>
                      <a:endParaRPr kumimoji="1" lang="ja-JP" altLang="en-US" sz="1100" dirty="0"/>
                    </a:p>
                  </a:txBody>
                  <a:tcPr/>
                </a:tc>
                <a:tc>
                  <a:txBody>
                    <a:bodyPr/>
                    <a:lstStyle/>
                    <a:p>
                      <a:pPr algn="ctr"/>
                      <a:r>
                        <a:rPr kumimoji="1" lang="ja-JP" altLang="en-US" sz="1050" dirty="0" smtClean="0"/>
                        <a:t>金銭管理</a:t>
                      </a:r>
                      <a:endParaRPr kumimoji="1" lang="ja-JP" altLang="en-US" sz="1050" dirty="0"/>
                    </a:p>
                  </a:txBody>
                  <a:tcPr anchor="ctr"/>
                </a:tc>
                <a:tc gridSpan="3">
                  <a:txBody>
                    <a:bodyPr/>
                    <a:lstStyle/>
                    <a:p>
                      <a:pPr algn="l"/>
                      <a:r>
                        <a:rPr kumimoji="1" lang="ja-JP" altLang="en-US" sz="1050" dirty="0" smtClean="0"/>
                        <a:t>・母が金銭管理を行っている。</a:t>
                      </a:r>
                    </a:p>
                    <a:p>
                      <a:pPr algn="l"/>
                      <a:r>
                        <a:rPr kumimoji="1" lang="ja-JP" altLang="en-US" sz="1050" dirty="0" smtClean="0"/>
                        <a:t>・買い物に行ってもお金の認識はない。</a:t>
                      </a:r>
                      <a:endParaRPr kumimoji="1" lang="ja-JP" altLang="en-US" sz="1050" dirty="0"/>
                    </a:p>
                  </a:txBody>
                  <a:tcPr/>
                </a:tc>
                <a:tc hMerge="1">
                  <a:txBody>
                    <a:bodyPr/>
                    <a:lstStyle/>
                    <a:p>
                      <a:endParaRPr kumimoji="1" lang="ja-JP" altLang="en-US" sz="1100" dirty="0"/>
                    </a:p>
                  </a:txBody>
                  <a:tcPr/>
                </a:tc>
                <a:tc hMerge="1">
                  <a:txBody>
                    <a:bodyPr/>
                    <a:lstStyle/>
                    <a:p>
                      <a:endParaRPr kumimoji="1" lang="ja-JP" altLang="en-US"/>
                    </a:p>
                  </a:txBody>
                  <a:tcPr/>
                </a:tc>
                <a:tc gridSpan="4">
                  <a:txBody>
                    <a:bodyPr/>
                    <a:lstStyle/>
                    <a:p>
                      <a:pPr algn="l"/>
                      <a:r>
                        <a:rPr kumimoji="1" lang="ja-JP" altLang="en-US" sz="1050" dirty="0" smtClean="0"/>
                        <a:t>・買い物に行った時は、レジで本人に声をかけながら支払いをする等、本人が関われるようにする。</a:t>
                      </a:r>
                      <a:endParaRPr kumimoji="1" lang="ja-JP" altLang="en-US" sz="1050" dirty="0"/>
                    </a:p>
                  </a:txBody>
                  <a:tcPr/>
                </a:tc>
                <a:tc hMerge="1">
                  <a:txBody>
                    <a:bodyPr/>
                    <a:lstStyle/>
                    <a:p>
                      <a:endParaRPr kumimoji="1" lang="ja-JP" altLang="en-US"/>
                    </a:p>
                  </a:txBody>
                  <a:tcPr/>
                </a:tc>
                <a:tc hMerge="1">
                  <a:txBody>
                    <a:bodyPr/>
                    <a:lstStyle/>
                    <a:p>
                      <a:endParaRPr kumimoji="1" lang="ja-JP" altLang="en-US" sz="1100" dirty="0"/>
                    </a:p>
                  </a:txBody>
                  <a:tcPr/>
                </a:tc>
                <a:tc hMerge="1">
                  <a:txBody>
                    <a:bodyPr/>
                    <a:lstStyle/>
                    <a:p>
                      <a:endParaRPr kumimoji="1" lang="ja-JP" altLang="en-US" sz="1100" dirty="0"/>
                    </a:p>
                  </a:txBody>
                  <a:tcPr/>
                </a:tc>
                <a:tc gridSpan="3">
                  <a:txBody>
                    <a:bodyPr/>
                    <a:lstStyle/>
                    <a:p>
                      <a:pPr algn="l"/>
                      <a:r>
                        <a:rPr kumimoji="1" lang="ja-JP" altLang="en-US" sz="1050" dirty="0" smtClean="0"/>
                        <a:t>・金銭管理に関しては家族できっちり行えている。母もパートで働いているため、必要な情報は早い目に本人・家族に伝える。</a:t>
                      </a:r>
                      <a:endParaRPr kumimoji="1" lang="ja-JP" altLang="en-US" sz="1050" dirty="0"/>
                    </a:p>
                  </a:txBody>
                  <a:tcPr/>
                </a:tc>
                <a:tc hMerge="1">
                  <a:txBody>
                    <a:bodyPr/>
                    <a:lstStyle/>
                    <a:p>
                      <a:endParaRPr kumimoji="1" lang="ja-JP" altLang="en-US"/>
                    </a:p>
                  </a:txBody>
                  <a:tcPr/>
                </a:tc>
                <a:tc hMerge="1">
                  <a:txBody>
                    <a:bodyPr/>
                    <a:lstStyle/>
                    <a:p>
                      <a:endParaRPr kumimoji="1" lang="ja-JP" altLang="en-US"/>
                    </a:p>
                  </a:txBody>
                  <a:tcPr/>
                </a:tc>
              </a:tr>
            </a:tbl>
          </a:graphicData>
        </a:graphic>
      </p:graphicFrame>
      <p:sp>
        <p:nvSpPr>
          <p:cNvPr id="3" name="円/楕円 2"/>
          <p:cNvSpPr/>
          <p:nvPr/>
        </p:nvSpPr>
        <p:spPr>
          <a:xfrm>
            <a:off x="1682044" y="1614312"/>
            <a:ext cx="282222" cy="18062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円/楕円 3"/>
          <p:cNvSpPr/>
          <p:nvPr/>
        </p:nvSpPr>
        <p:spPr>
          <a:xfrm>
            <a:off x="1682044" y="3364089"/>
            <a:ext cx="282222" cy="18062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750995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3703804962"/>
              </p:ext>
            </p:extLst>
          </p:nvPr>
        </p:nvGraphicFramePr>
        <p:xfrm>
          <a:off x="96400" y="79872"/>
          <a:ext cx="6697346" cy="9739926"/>
        </p:xfrm>
        <a:graphic>
          <a:graphicData uri="http://schemas.openxmlformats.org/drawingml/2006/table">
            <a:tbl>
              <a:tblPr firstRow="1" bandRow="1">
                <a:tableStyleId>{5940675A-B579-460E-94D1-54222C63F5DA}</a:tableStyleId>
              </a:tblPr>
              <a:tblGrid>
                <a:gridCol w="256140"/>
                <a:gridCol w="297455"/>
                <a:gridCol w="319489"/>
                <a:gridCol w="286439"/>
                <a:gridCol w="482566"/>
                <a:gridCol w="277598"/>
                <a:gridCol w="128802"/>
                <a:gridCol w="196318"/>
                <a:gridCol w="285214"/>
                <a:gridCol w="410290"/>
                <a:gridCol w="478540"/>
                <a:gridCol w="164927"/>
                <a:gridCol w="116840"/>
                <a:gridCol w="132344"/>
                <a:gridCol w="687794"/>
                <a:gridCol w="215589"/>
                <a:gridCol w="116840"/>
                <a:gridCol w="1844161"/>
              </a:tblGrid>
              <a:tr h="248298">
                <a:tc>
                  <a:txBody>
                    <a:bodyPr/>
                    <a:lstStyle/>
                    <a:p>
                      <a:endParaRPr kumimoji="1" lang="ja-JP" altLang="en-US" sz="1050" dirty="0"/>
                    </a:p>
                  </a:txBody>
                  <a:tcPr/>
                </a:tc>
                <a:tc gridSpan="2">
                  <a:txBody>
                    <a:bodyPr/>
                    <a:lstStyle/>
                    <a:p>
                      <a:pPr algn="ctr"/>
                      <a:r>
                        <a:rPr kumimoji="1" lang="ja-JP" altLang="en-US" sz="1050" dirty="0" smtClean="0"/>
                        <a:t>身長</a:t>
                      </a:r>
                      <a:endParaRPr kumimoji="1" lang="ja-JP" altLang="en-US" sz="1050" dirty="0"/>
                    </a:p>
                  </a:txBody>
                  <a:tcPr>
                    <a:lnR w="12700" cap="flat" cmpd="sng" algn="ctr">
                      <a:solidFill>
                        <a:schemeClr val="tx1"/>
                      </a:solidFill>
                      <a:prstDash val="sysDash"/>
                      <a:round/>
                      <a:headEnd type="none" w="med" len="med"/>
                      <a:tailEnd type="none" w="med" len="med"/>
                    </a:lnR>
                  </a:tcPr>
                </a:tc>
                <a:tc hMerge="1">
                  <a:txBody>
                    <a:bodyPr/>
                    <a:lstStyle/>
                    <a:p>
                      <a:endParaRPr kumimoji="1" lang="ja-JP" altLang="en-US" sz="1100" dirty="0"/>
                    </a:p>
                  </a:txBody>
                  <a:tcPr/>
                </a:tc>
                <a:tc gridSpan="2">
                  <a:txBody>
                    <a:bodyPr/>
                    <a:lstStyle/>
                    <a:p>
                      <a:pPr marL="0" marR="0" indent="0" algn="r"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　</a:t>
                      </a:r>
                      <a:r>
                        <a:rPr kumimoji="1" lang="en-US" altLang="ja-JP" sz="1050" dirty="0" smtClean="0"/>
                        <a:t>150</a:t>
                      </a:r>
                      <a:r>
                        <a:rPr kumimoji="1" lang="ja-JP" altLang="en-US" sz="1050" dirty="0" smtClean="0"/>
                        <a:t>　</a:t>
                      </a:r>
                      <a:r>
                        <a:rPr kumimoji="1" lang="en-US" altLang="ja-JP" sz="1050" dirty="0" smtClean="0"/>
                        <a:t>cm</a:t>
                      </a:r>
                      <a:endParaRPr kumimoji="1" lang="ja-JP" altLang="en-US" sz="1050" dirty="0" smtClean="0"/>
                    </a:p>
                  </a:txBody>
                  <a:tcPr>
                    <a:lnL w="12700" cap="flat" cmpd="sng" algn="ctr">
                      <a:solidFill>
                        <a:schemeClr val="tx1"/>
                      </a:solidFill>
                      <a:prstDash val="sysDash"/>
                      <a:round/>
                      <a:headEnd type="none" w="med" len="med"/>
                      <a:tailEnd type="none" w="med" len="med"/>
                    </a:lnL>
                  </a:tcPr>
                </a:tc>
                <a:tc hMerge="1">
                  <a:txBody>
                    <a:bodyPr/>
                    <a:lstStyle/>
                    <a:p>
                      <a:endParaRPr kumimoji="1" lang="ja-JP" altLang="en-US"/>
                    </a:p>
                  </a:txBody>
                  <a:tcPr/>
                </a:tc>
                <a:tc gridSpan="3">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体重</a:t>
                      </a:r>
                      <a:endParaRPr kumimoji="1" lang="en-US" altLang="ja-JP" sz="1050" dirty="0" smtClean="0"/>
                    </a:p>
                  </a:txBody>
                  <a:tcPr>
                    <a:lnR w="12700" cap="flat" cmpd="sng" algn="ctr">
                      <a:solidFill>
                        <a:schemeClr val="tx1"/>
                      </a:solidFill>
                      <a:prstDash val="sysDash"/>
                      <a:round/>
                      <a:headEnd type="none" w="med" len="med"/>
                      <a:tailEnd type="none" w="med" len="med"/>
                    </a:lnR>
                  </a:tcPr>
                </a:tc>
                <a:tc hMerge="1">
                  <a:txBody>
                    <a:bodyPr/>
                    <a:lstStyle/>
                    <a:p>
                      <a:pPr marL="0" marR="0" indent="0" algn="ctr" defTabSz="685800" rtl="0" eaLnBrk="1" fontAlgn="auto" latinLnBrk="0" hangingPunct="1">
                        <a:lnSpc>
                          <a:spcPct val="100000"/>
                        </a:lnSpc>
                        <a:spcBef>
                          <a:spcPts val="0"/>
                        </a:spcBef>
                        <a:spcAft>
                          <a:spcPts val="0"/>
                        </a:spcAft>
                        <a:buClrTx/>
                        <a:buSzTx/>
                        <a:buFontTx/>
                        <a:buNone/>
                        <a:tabLst/>
                        <a:defRPr/>
                      </a:pPr>
                      <a:endParaRPr kumimoji="1" lang="ja-JP" altLang="en-US" sz="1050" dirty="0" smtClean="0"/>
                    </a:p>
                  </a:txBody>
                  <a:tcPr>
                    <a:lnR w="12700" cap="flat" cmpd="sng" algn="ctr">
                      <a:solidFill>
                        <a:schemeClr val="tx1"/>
                      </a:solidFill>
                      <a:prstDash val="sysDash"/>
                      <a:round/>
                      <a:headEnd type="none" w="med" len="med"/>
                      <a:tailEnd type="none" w="med" len="med"/>
                    </a:lnR>
                  </a:tcPr>
                </a:tc>
                <a:tc hMerge="1">
                  <a:txBody>
                    <a:bodyPr/>
                    <a:lstStyle/>
                    <a:p>
                      <a:endParaRPr kumimoji="1" lang="ja-JP" altLang="en-US"/>
                    </a:p>
                  </a:txBody>
                  <a:tcPr/>
                </a:tc>
                <a:tc gridSpan="2">
                  <a:txBody>
                    <a:bodyPr/>
                    <a:lstStyle/>
                    <a:p>
                      <a:pPr marL="0" marR="0" indent="0" algn="r" defTabSz="685800" rtl="0" eaLnBrk="1" fontAlgn="auto" latinLnBrk="0" hangingPunct="1">
                        <a:lnSpc>
                          <a:spcPct val="100000"/>
                        </a:lnSpc>
                        <a:spcBef>
                          <a:spcPts val="0"/>
                        </a:spcBef>
                        <a:spcAft>
                          <a:spcPts val="0"/>
                        </a:spcAft>
                        <a:buClrTx/>
                        <a:buSzTx/>
                        <a:buFontTx/>
                        <a:buNone/>
                        <a:tabLst/>
                        <a:defRPr/>
                      </a:pPr>
                      <a:r>
                        <a:rPr kumimoji="1" lang="en-US" altLang="ja-JP" sz="1050" dirty="0" smtClean="0"/>
                        <a:t>35</a:t>
                      </a:r>
                      <a:r>
                        <a:rPr kumimoji="1" lang="ja-JP" altLang="en-US" sz="1050" dirty="0" smtClean="0"/>
                        <a:t>　</a:t>
                      </a:r>
                      <a:r>
                        <a:rPr kumimoji="1" lang="en-US" altLang="ja-JP" sz="1050" dirty="0" smtClean="0"/>
                        <a:t>Kg</a:t>
                      </a:r>
                    </a:p>
                  </a:txBody>
                  <a:tcPr>
                    <a:lnL w="12700" cap="flat" cmpd="sng" algn="ctr">
                      <a:solidFill>
                        <a:schemeClr val="tx1"/>
                      </a:solidFill>
                      <a:prstDash val="sysDash"/>
                      <a:round/>
                      <a:headEnd type="none" w="med" len="med"/>
                      <a:tailEnd type="none" w="med" len="med"/>
                    </a:lnL>
                  </a:tcPr>
                </a:tc>
                <a:tc hMerge="1">
                  <a:txBody>
                    <a:bodyPr/>
                    <a:lstStyle/>
                    <a:p>
                      <a:pPr algn="r"/>
                      <a:endParaRPr kumimoji="1" lang="en-US" altLang="ja-JP" sz="1050" dirty="0" smtClean="0"/>
                    </a:p>
                  </a:txBody>
                  <a:tcPr>
                    <a:lnL w="12700" cap="flat" cmpd="sng" algn="ctr">
                      <a:solidFill>
                        <a:schemeClr val="tx1"/>
                      </a:solidFill>
                      <a:prstDash val="sysDash"/>
                      <a:round/>
                      <a:headEnd type="none" w="med" len="med"/>
                      <a:tailEnd type="none" w="med" len="med"/>
                    </a:lnL>
                  </a:tcPr>
                </a:tc>
                <a:tc gridSpan="2">
                  <a:txBody>
                    <a:bodyPr/>
                    <a:lstStyle/>
                    <a:p>
                      <a:pPr algn="ctr"/>
                      <a:r>
                        <a:rPr kumimoji="1" lang="ja-JP" altLang="en-US" sz="1050" dirty="0" smtClean="0"/>
                        <a:t>留意点</a:t>
                      </a:r>
                      <a:endParaRPr kumimoji="1" lang="ja-JP" altLang="en-US" sz="1050" dirty="0"/>
                    </a:p>
                  </a:txBody>
                  <a:tcPr/>
                </a:tc>
                <a:tc hMerge="1">
                  <a:txBody>
                    <a:bodyPr/>
                    <a:lstStyle/>
                    <a:p>
                      <a:endParaRPr kumimoji="1" lang="ja-JP" altLang="en-US"/>
                    </a:p>
                  </a:txBody>
                  <a:tcPr/>
                </a:tc>
                <a:tc gridSpan="6">
                  <a:txBody>
                    <a:bodyPr/>
                    <a:lstStyle/>
                    <a:p>
                      <a:r>
                        <a:rPr kumimoji="1" lang="ja-JP" altLang="en-US" sz="1050" dirty="0" smtClean="0"/>
                        <a:t>身長に対して適正な体重である。体幹に軽い変形。</a:t>
                      </a:r>
                      <a:endParaRPr kumimoji="1" lang="ja-JP" altLang="en-US" sz="1050" dirty="0"/>
                    </a:p>
                  </a:txBody>
                  <a:tcPr/>
                </a:tc>
                <a:tc hMerge="1">
                  <a:txBody>
                    <a:bodyPr/>
                    <a:lstStyle/>
                    <a:p>
                      <a:endParaRPr kumimoji="1" lang="ja-JP" altLang="en-US" sz="1050" dirty="0"/>
                    </a:p>
                  </a:txBody>
                  <a:tcPr/>
                </a:tc>
                <a:tc hMerge="1">
                  <a:txBody>
                    <a:bodyPr/>
                    <a:lstStyle/>
                    <a:p>
                      <a:endParaRPr kumimoji="1" lang="ja-JP" altLang="en-US"/>
                    </a:p>
                  </a:txBody>
                  <a:tcPr/>
                </a:tc>
                <a:tc hMerge="1">
                  <a:txBody>
                    <a:bodyPr/>
                    <a:lstStyle/>
                    <a:p>
                      <a:endParaRPr kumimoji="1" lang="ja-JP" altLang="en-US" sz="1050" dirty="0"/>
                    </a:p>
                  </a:txBody>
                  <a:tcPr/>
                </a:tc>
                <a:tc hMerge="1">
                  <a:txBody>
                    <a:bodyPr/>
                    <a:lstStyle/>
                    <a:p>
                      <a:endParaRPr kumimoji="1" lang="ja-JP" altLang="en-US"/>
                    </a:p>
                  </a:txBody>
                  <a:tcPr/>
                </a:tc>
                <a:tc hMerge="1">
                  <a:txBody>
                    <a:bodyPr/>
                    <a:lstStyle/>
                    <a:p>
                      <a:endParaRPr kumimoji="1" lang="ja-JP" altLang="en-US"/>
                    </a:p>
                  </a:txBody>
                  <a:tcPr/>
                </a:tc>
              </a:tr>
              <a:tr h="248298">
                <a:tc rowSpan="29">
                  <a:txBody>
                    <a:bodyPr/>
                    <a:lstStyle/>
                    <a:p>
                      <a:pPr algn="ctr"/>
                      <a:r>
                        <a:rPr kumimoji="1" lang="ja-JP" altLang="en-US" sz="1050" dirty="0" smtClean="0"/>
                        <a:t>健康に関する領域</a:t>
                      </a:r>
                      <a:endParaRPr kumimoji="1" lang="ja-JP" altLang="en-US" sz="1050" dirty="0"/>
                    </a:p>
                  </a:txBody>
                  <a:tcPr anchor="ctr"/>
                </a:tc>
                <a:tc rowSpan="4">
                  <a:txBody>
                    <a:bodyPr/>
                    <a:lstStyle/>
                    <a:p>
                      <a:pPr algn="ctr"/>
                      <a:r>
                        <a:rPr kumimoji="1" lang="ja-JP" altLang="en-US" sz="1050" dirty="0" smtClean="0"/>
                        <a:t>体温</a:t>
                      </a:r>
                      <a:endParaRPr kumimoji="1" lang="ja-JP" altLang="en-US" sz="1050" dirty="0"/>
                    </a:p>
                  </a:txBody>
                  <a:tcPr anchor="ctr"/>
                </a:tc>
                <a:tc gridSpan="7">
                  <a:txBody>
                    <a:bodyPr/>
                    <a:lstStyle/>
                    <a:p>
                      <a:r>
                        <a:rPr kumimoji="1" lang="ja-JP" altLang="en-US" sz="1050" dirty="0" smtClean="0"/>
                        <a:t>平熱　　　　　　　　　　</a:t>
                      </a:r>
                      <a:r>
                        <a:rPr kumimoji="1" lang="en-US" altLang="ja-JP" sz="1050" dirty="0" smtClean="0"/>
                        <a:t>36.6</a:t>
                      </a:r>
                      <a:r>
                        <a:rPr kumimoji="1" lang="ja-JP" altLang="en-US" sz="1050" dirty="0" smtClean="0"/>
                        <a:t>　℃</a:t>
                      </a:r>
                      <a:endParaRPr kumimoji="1" lang="ja-JP" altLang="en-US" sz="1050"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9">
                  <a:txBody>
                    <a:bodyPr/>
                    <a:lstStyle/>
                    <a:p>
                      <a:r>
                        <a:rPr kumimoji="1" lang="ja-JP" altLang="en-US" sz="1050" dirty="0" smtClean="0"/>
                        <a:t>発熱時の対応・留意点・注意点</a:t>
                      </a:r>
                      <a:endParaRPr kumimoji="1" lang="ja-JP" altLang="en-US" sz="1050" dirty="0"/>
                    </a:p>
                  </a:txBody>
                  <a:tcPr>
                    <a:lnB w="12700" cap="flat" cmpd="sng" algn="ctr">
                      <a:solidFill>
                        <a:schemeClr val="tx1"/>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100"/>
                    </a:p>
                  </a:txBody>
                  <a:tcPr/>
                </a:tc>
                <a:tc hMerge="1">
                  <a:txBody>
                    <a:bodyPr/>
                    <a:lstStyle/>
                    <a:p>
                      <a:endParaRPr kumimoji="1" lang="ja-JP" altLang="en-US"/>
                    </a:p>
                  </a:txBody>
                  <a:tcPr/>
                </a:tc>
                <a:tc hMerge="1">
                  <a:txBody>
                    <a:bodyPr/>
                    <a:lstStyle/>
                    <a:p>
                      <a:endParaRPr kumimoji="1" lang="ja-JP" altLang="en-US"/>
                    </a:p>
                  </a:txBody>
                  <a:tcPr/>
                </a:tc>
              </a:tr>
              <a:tr h="248298">
                <a:tc vMerge="1">
                  <a:txBody>
                    <a:bodyPr/>
                    <a:lstStyle/>
                    <a:p>
                      <a:endParaRPr kumimoji="1" lang="ja-JP" altLang="en-US"/>
                    </a:p>
                  </a:txBody>
                  <a:tcPr/>
                </a:tc>
                <a:tc vMerge="1">
                  <a:txBody>
                    <a:bodyPr/>
                    <a:lstStyle/>
                    <a:p>
                      <a:endParaRPr kumimoji="1" lang="ja-JP" altLang="en-US"/>
                    </a:p>
                  </a:txBody>
                  <a:tcPr/>
                </a:tc>
                <a:tc gridSpan="7">
                  <a:txBody>
                    <a:bodyPr/>
                    <a:lstStyle/>
                    <a:p>
                      <a:r>
                        <a:rPr kumimoji="1" lang="ja-JP" altLang="en-US" sz="1050" dirty="0" smtClean="0"/>
                        <a:t>夏季の平熱　　　　　</a:t>
                      </a:r>
                      <a:r>
                        <a:rPr kumimoji="1" lang="en-US" altLang="ja-JP" sz="1050" dirty="0" smtClean="0"/>
                        <a:t>37.0</a:t>
                      </a:r>
                      <a:r>
                        <a:rPr kumimoji="1" lang="ja-JP" altLang="en-US" sz="1050" dirty="0" smtClean="0"/>
                        <a:t>　℃</a:t>
                      </a:r>
                      <a:endParaRPr kumimoji="1" lang="ja-JP" altLang="en-US" sz="1050" dirty="0"/>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gridSpan="9">
                  <a:txBody>
                    <a:bodyPr/>
                    <a:lstStyle/>
                    <a:p>
                      <a:r>
                        <a:rPr kumimoji="1" lang="ja-JP" altLang="en-US" sz="1050" dirty="0" smtClean="0"/>
                        <a:t>・</a:t>
                      </a:r>
                      <a:r>
                        <a:rPr kumimoji="1" lang="en-US" altLang="ja-JP" sz="1050" dirty="0" smtClean="0"/>
                        <a:t>37.5</a:t>
                      </a:r>
                      <a:r>
                        <a:rPr kumimoji="1" lang="ja-JP" altLang="en-US" sz="1050" dirty="0" smtClean="0"/>
                        <a:t>度以上クーリング</a:t>
                      </a:r>
                    </a:p>
                    <a:p>
                      <a:r>
                        <a:rPr kumimoji="1" lang="ja-JP" altLang="en-US" sz="1050" dirty="0" smtClean="0"/>
                        <a:t>・</a:t>
                      </a:r>
                      <a:r>
                        <a:rPr kumimoji="1" lang="en-US" altLang="ja-JP" sz="1050" dirty="0" smtClean="0"/>
                        <a:t>38.5</a:t>
                      </a:r>
                      <a:r>
                        <a:rPr kumimoji="1" lang="ja-JP" altLang="en-US" sz="1050" dirty="0" smtClean="0"/>
                        <a:t>度以上アセトアミノフェン内服</a:t>
                      </a:r>
                      <a:endParaRPr kumimoji="1" lang="ja-JP" altLang="en-US" sz="1050" dirty="0"/>
                    </a:p>
                  </a:txBody>
                  <a:tcPr>
                    <a:lnT w="12700" cap="flat" cmpd="sng" algn="ctr">
                      <a:solidFill>
                        <a:schemeClr val="tx1"/>
                      </a:solidFill>
                      <a:prstDash val="sysDash"/>
                      <a:round/>
                      <a:headEnd type="none" w="med" len="med"/>
                      <a:tailEnd type="none" w="med" len="med"/>
                    </a:lnT>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endParaRPr kumimoji="1" lang="ja-JP" altLang="en-US" dirty="0"/>
                    </a:p>
                  </a:txBody>
                  <a:tcPr/>
                </a:tc>
                <a:tc rowSpan="3" hMerge="1">
                  <a:txBody>
                    <a:bodyPr/>
                    <a:lstStyle/>
                    <a:p>
                      <a:endParaRPr kumimoji="1" lang="ja-JP" altLang="en-US"/>
                    </a:p>
                  </a:txBody>
                  <a:tcPr/>
                </a:tc>
                <a:tc rowSpan="3" hMerge="1">
                  <a:txBody>
                    <a:bodyPr/>
                    <a:lstStyle/>
                    <a:p>
                      <a:endParaRPr kumimoji="1" lang="ja-JP" altLang="en-US"/>
                    </a:p>
                  </a:txBody>
                  <a:tcPr/>
                </a:tc>
              </a:tr>
              <a:tr h="248298">
                <a:tc vMerge="1">
                  <a:txBody>
                    <a:bodyPr/>
                    <a:lstStyle/>
                    <a:p>
                      <a:endParaRPr kumimoji="1" lang="ja-JP" altLang="en-US"/>
                    </a:p>
                  </a:txBody>
                  <a:tcPr/>
                </a:tc>
                <a:tc vMerge="1">
                  <a:txBody>
                    <a:bodyPr/>
                    <a:lstStyle/>
                    <a:p>
                      <a:endParaRPr kumimoji="1" lang="ja-JP" altLang="en-US"/>
                    </a:p>
                  </a:txBody>
                  <a:tcPr/>
                </a:tc>
                <a:tc gridSpan="7">
                  <a:txBody>
                    <a:bodyPr/>
                    <a:lstStyle/>
                    <a:p>
                      <a:r>
                        <a:rPr kumimoji="1" lang="ja-JP" altLang="en-US" sz="1050" dirty="0" smtClean="0"/>
                        <a:t>冬季の平熱　　　　　</a:t>
                      </a:r>
                      <a:r>
                        <a:rPr kumimoji="1" lang="en-US" altLang="ja-JP" sz="1050" dirty="0" smtClean="0"/>
                        <a:t>36.6</a:t>
                      </a:r>
                      <a:r>
                        <a:rPr kumimoji="1" lang="ja-JP" altLang="en-US" sz="1050" dirty="0" smtClean="0"/>
                        <a:t>　℃</a:t>
                      </a:r>
                      <a:endParaRPr kumimoji="1" lang="ja-JP" altLang="en-US" sz="1050"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9"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dirty="0"/>
                    </a:p>
                  </a:txBody>
                  <a:tcPr/>
                </a:tc>
                <a:tc hMerge="1" vMerge="1">
                  <a:txBody>
                    <a:bodyPr/>
                    <a:lstStyle/>
                    <a:p>
                      <a:endParaRPr kumimoji="1" lang="ja-JP" altLang="en-US"/>
                    </a:p>
                  </a:txBody>
                  <a:tcPr/>
                </a:tc>
                <a:tc hMerge="1" vMerge="1">
                  <a:txBody>
                    <a:bodyPr/>
                    <a:lstStyle/>
                    <a:p>
                      <a:endParaRPr kumimoji="1" lang="ja-JP" altLang="en-US"/>
                    </a:p>
                  </a:txBody>
                  <a:tcPr/>
                </a:tc>
              </a:tr>
              <a:tr h="269746">
                <a:tc vMerge="1">
                  <a:txBody>
                    <a:bodyPr/>
                    <a:lstStyle/>
                    <a:p>
                      <a:endParaRPr kumimoji="1" lang="ja-JP" altLang="en-US" sz="1100"/>
                    </a:p>
                  </a:txBody>
                  <a:tcPr/>
                </a:tc>
                <a:tc vMerge="1">
                  <a:txBody>
                    <a:bodyPr/>
                    <a:lstStyle/>
                    <a:p>
                      <a:endParaRPr kumimoji="1" lang="ja-JP" altLang="en-US" sz="1100" dirty="0"/>
                    </a:p>
                  </a:txBody>
                  <a:tcPr/>
                </a:tc>
                <a:tc gridSpan="7">
                  <a:txBody>
                    <a:bodyPr/>
                    <a:lstStyle/>
                    <a:p>
                      <a:r>
                        <a:rPr kumimoji="1" lang="ja-JP" altLang="en-US" sz="1050" dirty="0" smtClean="0"/>
                        <a:t>体温調整　　得意　・　不得意</a:t>
                      </a:r>
                      <a:endParaRPr kumimoji="1" lang="ja-JP" altLang="en-US" sz="1050"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9" vMerge="1">
                  <a:txBody>
                    <a:bodyPr/>
                    <a:lstStyle/>
                    <a:p>
                      <a:endParaRPr kumimoji="1" lang="ja-JP" altLang="en-US" sz="1100"/>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sz="1100" dirty="0"/>
                    </a:p>
                  </a:txBody>
                  <a:tcPr/>
                </a:tc>
                <a:tc hMerge="1" vMerge="1">
                  <a:txBody>
                    <a:bodyPr/>
                    <a:lstStyle/>
                    <a:p>
                      <a:endParaRPr kumimoji="1" lang="ja-JP" altLang="en-US"/>
                    </a:p>
                  </a:txBody>
                  <a:tcPr/>
                </a:tc>
                <a:tc hMerge="1" vMerge="1">
                  <a:txBody>
                    <a:bodyPr/>
                    <a:lstStyle/>
                    <a:p>
                      <a:endParaRPr kumimoji="1" lang="ja-JP" altLang="en-US"/>
                    </a:p>
                  </a:txBody>
                  <a:tcPr/>
                </a:tc>
              </a:tr>
              <a:tr h="248298">
                <a:tc vMerge="1">
                  <a:txBody>
                    <a:bodyPr/>
                    <a:lstStyle/>
                    <a:p>
                      <a:endParaRPr kumimoji="1" lang="ja-JP" altLang="en-US" sz="1100"/>
                    </a:p>
                  </a:txBody>
                  <a:tcPr/>
                </a:tc>
                <a:tc rowSpan="6">
                  <a:txBody>
                    <a:bodyPr/>
                    <a:lstStyle/>
                    <a:p>
                      <a:pPr algn="ctr"/>
                      <a:r>
                        <a:rPr kumimoji="1" lang="ja-JP" altLang="en-US" sz="1050" dirty="0" smtClean="0"/>
                        <a:t>気管切開</a:t>
                      </a:r>
                      <a:endParaRPr kumimoji="1" lang="ja-JP" altLang="en-US" sz="1050" dirty="0"/>
                    </a:p>
                  </a:txBody>
                  <a:tcPr anchor="ctr"/>
                </a:tc>
                <a:tc rowSpan="2" gridSpan="7">
                  <a:txBody>
                    <a:bodyPr/>
                    <a:lstStyle/>
                    <a:p>
                      <a:r>
                        <a:rPr kumimoji="1" lang="ja-JP" altLang="en-US" sz="1050" dirty="0" smtClean="0"/>
                        <a:t>有・無　　　</a:t>
                      </a:r>
                      <a:r>
                        <a:rPr kumimoji="1" lang="en-US" altLang="ja-JP" sz="1050" dirty="0" smtClean="0"/>
                        <a:t>1998</a:t>
                      </a:r>
                      <a:r>
                        <a:rPr kumimoji="1" lang="ja-JP" altLang="en-US" sz="1050" dirty="0" smtClean="0"/>
                        <a:t>年　　</a:t>
                      </a:r>
                      <a:r>
                        <a:rPr kumimoji="1" lang="en-US" altLang="ja-JP" sz="1050" dirty="0" smtClean="0"/>
                        <a:t>3</a:t>
                      </a:r>
                      <a:r>
                        <a:rPr kumimoji="1" lang="ja-JP" altLang="en-US" sz="1050" dirty="0" smtClean="0"/>
                        <a:t>月施行</a:t>
                      </a:r>
                      <a:endParaRPr kumimoji="1" lang="en-US" altLang="ja-JP" sz="1050" dirty="0" smtClean="0"/>
                    </a:p>
                    <a:p>
                      <a:r>
                        <a:rPr kumimoji="1" lang="ja-JP" altLang="en-US" sz="1050" dirty="0" smtClean="0"/>
                        <a:t>種類：　高研</a:t>
                      </a:r>
                      <a:endParaRPr kumimoji="1" lang="ja-JP" altLang="en-US" sz="1050" dirty="0"/>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dirty="0"/>
                    </a:p>
                  </a:txBody>
                  <a:tcPr/>
                </a:tc>
                <a:tc rowSpan="2" hMerge="1">
                  <a:txBody>
                    <a:bodyPr/>
                    <a:lstStyle/>
                    <a:p>
                      <a:endParaRPr kumimoji="1" lang="ja-JP" altLang="en-US"/>
                    </a:p>
                  </a:txBody>
                  <a:tcPr/>
                </a:tc>
                <a:tc rowSpan="2" hMerge="1">
                  <a:txBody>
                    <a:bodyPr/>
                    <a:lstStyle/>
                    <a:p>
                      <a:endParaRPr kumimoji="1" lang="ja-JP" altLang="en-US"/>
                    </a:p>
                  </a:txBody>
                  <a:tcPr/>
                </a:tc>
                <a:tc gridSpan="9">
                  <a:txBody>
                    <a:bodyPr/>
                    <a:lstStyle/>
                    <a:p>
                      <a:r>
                        <a:rPr kumimoji="1" lang="ja-JP" altLang="en-US" sz="1050" dirty="0" smtClean="0"/>
                        <a:t>カニューレ交換について・突発的な抜去時の対応・留意点・注意点</a:t>
                      </a:r>
                      <a:endParaRPr kumimoji="1" lang="ja-JP" altLang="en-US" sz="1050" dirty="0"/>
                    </a:p>
                  </a:txBody>
                  <a:tcPr>
                    <a:lnB w="12700" cap="flat" cmpd="sng" algn="ctr">
                      <a:solidFill>
                        <a:schemeClr val="tx1"/>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100" dirty="0"/>
                    </a:p>
                  </a:txBody>
                  <a:tcPr/>
                </a:tc>
                <a:tc hMerge="1">
                  <a:txBody>
                    <a:bodyPr/>
                    <a:lstStyle/>
                    <a:p>
                      <a:endParaRPr kumimoji="1" lang="ja-JP" altLang="en-US"/>
                    </a:p>
                  </a:txBody>
                  <a:tcPr/>
                </a:tc>
                <a:tc hMerge="1">
                  <a:txBody>
                    <a:bodyPr/>
                    <a:lstStyle/>
                    <a:p>
                      <a:endParaRPr kumimoji="1" lang="ja-JP" altLang="en-US"/>
                    </a:p>
                  </a:txBody>
                  <a:tcPr/>
                </a:tc>
              </a:tr>
              <a:tr h="272302">
                <a:tc vMerge="1">
                  <a:txBody>
                    <a:bodyPr/>
                    <a:lstStyle/>
                    <a:p>
                      <a:endParaRPr kumimoji="1" lang="ja-JP" altLang="en-US"/>
                    </a:p>
                  </a:txBody>
                  <a:tcPr/>
                </a:tc>
                <a:tc vMerge="1">
                  <a:txBody>
                    <a:bodyPr/>
                    <a:lstStyle/>
                    <a:p>
                      <a:endParaRPr kumimoji="1" lang="ja-JP" altLang="en-US"/>
                    </a:p>
                  </a:txBody>
                  <a:tcPr/>
                </a:tc>
                <a:tc gridSpan="7"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rowSpan="2" gridSpan="9">
                  <a:txBody>
                    <a:bodyPr/>
                    <a:lstStyle/>
                    <a:p>
                      <a:r>
                        <a:rPr kumimoji="1" lang="ja-JP" altLang="en-US" sz="1050" dirty="0" smtClean="0"/>
                        <a:t>・気管部の痰の性状に気を付ける</a:t>
                      </a:r>
                    </a:p>
                    <a:p>
                      <a:r>
                        <a:rPr kumimoji="1" lang="ja-JP" altLang="en-US" sz="1050" dirty="0" smtClean="0"/>
                        <a:t>・気管からの出血があった場合は窒息しないよう吸引し、救急搬送する。</a:t>
                      </a:r>
                    </a:p>
                    <a:p>
                      <a:r>
                        <a:rPr kumimoji="1" lang="ja-JP" altLang="en-US" sz="1050" dirty="0" smtClean="0"/>
                        <a:t>・主治医からは吸引方法を徹底し、カニューレに注意を払ってもらったら、今まで通りの生活をしてもらっても良いと言われる</a:t>
                      </a:r>
                      <a:endParaRPr kumimoji="1" lang="ja-JP" altLang="en-US" sz="1050" dirty="0"/>
                    </a:p>
                  </a:txBody>
                  <a:tcP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r>
              <a:tr h="450019">
                <a:tc vMerge="1">
                  <a:txBody>
                    <a:bodyPr/>
                    <a:lstStyle/>
                    <a:p>
                      <a:endParaRPr kumimoji="1" lang="ja-JP" altLang="en-US" sz="1100"/>
                    </a:p>
                  </a:txBody>
                  <a:tcPr/>
                </a:tc>
                <a:tc vMerge="1">
                  <a:txBody>
                    <a:bodyPr/>
                    <a:lstStyle/>
                    <a:p>
                      <a:endParaRPr kumimoji="1" lang="ja-JP" altLang="en-US" sz="1100" dirty="0"/>
                    </a:p>
                  </a:txBody>
                  <a:tcPr/>
                </a:tc>
                <a:tc rowSpan="2" gridSpan="7">
                  <a:txBody>
                    <a:bodyPr/>
                    <a:lstStyle/>
                    <a:p>
                      <a:r>
                        <a:rPr kumimoji="1" lang="ja-JP" altLang="en-US" sz="1050" dirty="0" smtClean="0"/>
                        <a:t>喉頭分離</a:t>
                      </a:r>
                      <a:endParaRPr kumimoji="1" lang="en-US" altLang="ja-JP" sz="1050" dirty="0" smtClean="0"/>
                    </a:p>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有・無　　　</a:t>
                      </a:r>
                      <a:r>
                        <a:rPr kumimoji="1" lang="en-US" altLang="ja-JP" sz="1050" dirty="0" smtClean="0"/>
                        <a:t>1998</a:t>
                      </a:r>
                      <a:r>
                        <a:rPr kumimoji="1" lang="ja-JP" altLang="en-US" sz="1050" dirty="0" smtClean="0"/>
                        <a:t>年　　</a:t>
                      </a:r>
                      <a:r>
                        <a:rPr kumimoji="1" lang="en-US" altLang="ja-JP" sz="1050" dirty="0" smtClean="0"/>
                        <a:t>3</a:t>
                      </a:r>
                      <a:r>
                        <a:rPr kumimoji="1" lang="ja-JP" altLang="en-US" sz="1050" dirty="0" smtClean="0"/>
                        <a:t>月施行</a:t>
                      </a:r>
                      <a:endParaRPr kumimoji="1" lang="en-US" altLang="ja-JP" sz="1050" dirty="0" smtClean="0"/>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dirty="0"/>
                    </a:p>
                  </a:txBody>
                  <a:tcPr/>
                </a:tc>
                <a:tc rowSpan="2" hMerge="1">
                  <a:txBody>
                    <a:bodyPr/>
                    <a:lstStyle/>
                    <a:p>
                      <a:endParaRPr kumimoji="1" lang="ja-JP" altLang="en-US"/>
                    </a:p>
                  </a:txBody>
                  <a:tcPr/>
                </a:tc>
                <a:tc rowSpan="2" hMerge="1">
                  <a:txBody>
                    <a:bodyPr/>
                    <a:lstStyle/>
                    <a:p>
                      <a:endParaRPr kumimoji="1" lang="ja-JP" altLang="en-US"/>
                    </a:p>
                  </a:txBody>
                  <a:tcPr/>
                </a:tc>
                <a:tc gridSpan="9" vMerge="1">
                  <a:txBody>
                    <a:bodyPr/>
                    <a:lstStyle/>
                    <a:p>
                      <a:endParaRPr kumimoji="1" lang="ja-JP" altLang="en-US" sz="1100"/>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sz="1100" dirty="0"/>
                    </a:p>
                  </a:txBody>
                  <a:tcPr/>
                </a:tc>
                <a:tc hMerge="1" vMerge="1">
                  <a:txBody>
                    <a:bodyPr/>
                    <a:lstStyle/>
                    <a:p>
                      <a:endParaRPr kumimoji="1" lang="ja-JP" altLang="en-US"/>
                    </a:p>
                  </a:txBody>
                  <a:tcPr/>
                </a:tc>
                <a:tc hMerge="1" vMerge="1">
                  <a:txBody>
                    <a:bodyPr/>
                    <a:lstStyle/>
                    <a:p>
                      <a:endParaRPr kumimoji="1" lang="ja-JP" altLang="en-US"/>
                    </a:p>
                  </a:txBody>
                  <a:tcPr/>
                </a:tc>
              </a:tr>
              <a:tr h="248298">
                <a:tc vMerge="1">
                  <a:txBody>
                    <a:bodyPr/>
                    <a:lstStyle/>
                    <a:p>
                      <a:endParaRPr kumimoji="1" lang="ja-JP" altLang="en-US" sz="1100" dirty="0"/>
                    </a:p>
                  </a:txBody>
                  <a:tcPr/>
                </a:tc>
                <a:tc vMerge="1">
                  <a:txBody>
                    <a:bodyPr/>
                    <a:lstStyle/>
                    <a:p>
                      <a:endParaRPr kumimoji="1" lang="ja-JP" altLang="en-US" sz="1100" dirty="0"/>
                    </a:p>
                  </a:txBody>
                  <a:tcPr/>
                </a:tc>
                <a:tc gridSpan="7" vMerge="1">
                  <a:txBody>
                    <a:bodyPr/>
                    <a:lstStyle/>
                    <a:p>
                      <a:endParaRPr kumimoji="1" lang="ja-JP" altLang="en-US" sz="1100" dirty="0"/>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dirty="0"/>
                    </a:p>
                  </a:txBody>
                  <a:tcPr/>
                </a:tc>
                <a:tc hMerge="1" vMerge="1">
                  <a:txBody>
                    <a:bodyPr/>
                    <a:lstStyle/>
                    <a:p>
                      <a:endParaRPr kumimoji="1" lang="ja-JP" altLang="en-US"/>
                    </a:p>
                  </a:txBody>
                  <a:tcPr/>
                </a:tc>
                <a:tc hMerge="1" vMerge="1">
                  <a:txBody>
                    <a:bodyPr/>
                    <a:lstStyle/>
                    <a:p>
                      <a:endParaRPr kumimoji="1" lang="ja-JP" altLang="en-US"/>
                    </a:p>
                  </a:txBody>
                  <a:tcPr/>
                </a:tc>
                <a:tc gridSpan="9">
                  <a:txBody>
                    <a:bodyPr/>
                    <a:lstStyle/>
                    <a:p>
                      <a:r>
                        <a:rPr kumimoji="1" lang="ja-JP" altLang="en-US" sz="1050" dirty="0" smtClean="0"/>
                        <a:t>突発的な抜去時の対応</a:t>
                      </a:r>
                      <a:endParaRPr kumimoji="1" lang="ja-JP" altLang="en-US" sz="1050" dirty="0"/>
                    </a:p>
                  </a:txBody>
                  <a:tcP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100" dirty="0"/>
                    </a:p>
                  </a:txBody>
                  <a:tcPr/>
                </a:tc>
                <a:tc hMerge="1">
                  <a:txBody>
                    <a:bodyPr/>
                    <a:lstStyle/>
                    <a:p>
                      <a:endParaRPr kumimoji="1" lang="ja-JP" altLang="en-US"/>
                    </a:p>
                  </a:txBody>
                  <a:tcPr/>
                </a:tc>
                <a:tc hMerge="1">
                  <a:txBody>
                    <a:bodyPr/>
                    <a:lstStyle/>
                    <a:p>
                      <a:endParaRPr kumimoji="1" lang="ja-JP" altLang="en-US"/>
                    </a:p>
                  </a:txBody>
                  <a:tcPr/>
                </a:tc>
              </a:tr>
              <a:tr h="248298">
                <a:tc vMerge="1">
                  <a:txBody>
                    <a:bodyPr/>
                    <a:lstStyle/>
                    <a:p>
                      <a:endParaRPr kumimoji="1" lang="ja-JP" altLang="en-US" sz="1100"/>
                    </a:p>
                  </a:txBody>
                  <a:tcPr/>
                </a:tc>
                <a:tc vMerge="1">
                  <a:txBody>
                    <a:bodyPr/>
                    <a:lstStyle/>
                    <a:p>
                      <a:endParaRPr kumimoji="1" lang="ja-JP" altLang="en-US" sz="1100" dirty="0"/>
                    </a:p>
                  </a:txBody>
                  <a:tcPr/>
                </a:tc>
                <a:tc gridSpan="7">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気管内狭窄　　　　有　・　無</a:t>
                      </a: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rowSpan="2" gridSpan="6">
                  <a:txBody>
                    <a:bodyPr/>
                    <a:lstStyle/>
                    <a:p>
                      <a:r>
                        <a:rPr kumimoji="1" lang="ja-JP" altLang="en-US" sz="1050" dirty="0" smtClean="0"/>
                        <a:t>どんな時に：・カニューレのヒモ交換時に咳込みで突出する。</a:t>
                      </a:r>
                      <a:endParaRPr kumimoji="1" lang="ja-JP" altLang="en-US" sz="1050" dirty="0"/>
                    </a:p>
                  </a:txBody>
                  <a:tcPr>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3">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対応：</a:t>
                      </a:r>
                    </a:p>
                    <a:p>
                      <a:r>
                        <a:rPr kumimoji="1" lang="ja-JP" altLang="en-US" sz="1050" dirty="0" smtClean="0"/>
                        <a:t>・あわてずに挿入する。</a:t>
                      </a:r>
                      <a:endParaRPr kumimoji="1" lang="ja-JP" altLang="en-US" sz="1050" dirty="0"/>
                    </a:p>
                  </a:txBody>
                  <a:tcPr>
                    <a:lnL w="12700" cap="flat" cmpd="sng" algn="ctr">
                      <a:solidFill>
                        <a:schemeClr val="tx1"/>
                      </a:solidFill>
                      <a:prstDash val="sysDash"/>
                      <a:round/>
                      <a:headEnd type="none" w="med" len="med"/>
                      <a:tailEnd type="none" w="med" len="med"/>
                    </a:lnL>
                    <a:lnT w="12700" cap="flat" cmpd="sng" algn="ctr">
                      <a:solidFill>
                        <a:schemeClr val="tx1"/>
                      </a:solidFill>
                      <a:prstDash val="sysDash"/>
                      <a:round/>
                      <a:headEnd type="none" w="med" len="med"/>
                      <a:tailEnd type="none" w="med" len="med"/>
                    </a:lnT>
                  </a:tcPr>
                </a:tc>
                <a:tc rowSpan="2" hMerge="1">
                  <a:txBody>
                    <a:bodyPr/>
                    <a:lstStyle/>
                    <a:p>
                      <a:endParaRPr kumimoji="1" lang="ja-JP" altLang="en-US"/>
                    </a:p>
                  </a:txBody>
                  <a:tcPr/>
                </a:tc>
                <a:tc rowSpan="2" hMerge="1">
                  <a:txBody>
                    <a:bodyPr/>
                    <a:lstStyle/>
                    <a:p>
                      <a:endParaRPr kumimoji="1" lang="ja-JP" altLang="en-US"/>
                    </a:p>
                  </a:txBody>
                  <a:tcPr/>
                </a:tc>
              </a:tr>
              <a:tr h="248298">
                <a:tc vMerge="1">
                  <a:txBody>
                    <a:bodyPr/>
                    <a:lstStyle/>
                    <a:p>
                      <a:endParaRPr kumimoji="1" lang="ja-JP" altLang="en-US"/>
                    </a:p>
                  </a:txBody>
                  <a:tcPr/>
                </a:tc>
                <a:tc vMerge="1">
                  <a:txBody>
                    <a:bodyPr/>
                    <a:lstStyle/>
                    <a:p>
                      <a:endParaRPr kumimoji="1" lang="ja-JP" altLang="en-US"/>
                    </a:p>
                  </a:txBody>
                  <a:tcPr/>
                </a:tc>
                <a:tc gridSpan="7">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気管内出血　　　　有　・　無</a:t>
                      </a: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r>
              <a:tr h="248298">
                <a:tc vMerge="1">
                  <a:txBody>
                    <a:bodyPr/>
                    <a:lstStyle/>
                    <a:p>
                      <a:endParaRPr kumimoji="1" lang="ja-JP" altLang="en-US" sz="1100" dirty="0"/>
                    </a:p>
                  </a:txBody>
                  <a:tcPr/>
                </a:tc>
                <a:tc rowSpan="3">
                  <a:txBody>
                    <a:bodyPr/>
                    <a:lstStyle/>
                    <a:p>
                      <a:pPr algn="ctr"/>
                      <a:r>
                        <a:rPr kumimoji="1" lang="ja-JP" altLang="en-US" sz="1050" dirty="0" smtClean="0"/>
                        <a:t>人工呼吸器</a:t>
                      </a:r>
                      <a:endParaRPr kumimoji="1" lang="ja-JP" altLang="en-US" sz="1050" dirty="0"/>
                    </a:p>
                  </a:txBody>
                  <a:tcPr anchor="ctr"/>
                </a:tc>
                <a:tc gridSpan="7">
                  <a:txBody>
                    <a:bodyPr/>
                    <a:lstStyle/>
                    <a:p>
                      <a:pPr algn="ctr"/>
                      <a:r>
                        <a:rPr kumimoji="1" lang="ja-JP" altLang="en-US" sz="1050" dirty="0" smtClean="0"/>
                        <a:t>有　・　無</a:t>
                      </a:r>
                      <a:endParaRPr kumimoji="1" lang="en-US" altLang="ja-JP" sz="1050" dirty="0" smtClean="0"/>
                    </a:p>
                  </a:txBody>
                  <a:tcPr>
                    <a:lnB w="12700" cap="flat" cmpd="sng" algn="ctr">
                      <a:solidFill>
                        <a:schemeClr val="tx1"/>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rowSpan="2" gridSpan="9">
                  <a:txBody>
                    <a:bodyPr/>
                    <a:lstStyle/>
                    <a:p>
                      <a:r>
                        <a:rPr kumimoji="1" lang="ja-JP" altLang="en-US" sz="1050" dirty="0" smtClean="0"/>
                        <a:t>留意点・注意点</a:t>
                      </a:r>
                      <a:endParaRPr kumimoji="1" lang="en-US" altLang="ja-JP" sz="1050" dirty="0" smtClean="0"/>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sz="1100" dirty="0"/>
                    </a:p>
                  </a:txBody>
                  <a:tcPr/>
                </a:tc>
                <a:tc rowSpan="2" hMerge="1">
                  <a:txBody>
                    <a:bodyPr/>
                    <a:lstStyle/>
                    <a:p>
                      <a:endParaRPr kumimoji="1" lang="ja-JP" altLang="en-US"/>
                    </a:p>
                  </a:txBody>
                  <a:tcPr/>
                </a:tc>
                <a:tc rowSpan="2" hMerge="1">
                  <a:txBody>
                    <a:bodyPr/>
                    <a:lstStyle/>
                    <a:p>
                      <a:endParaRPr kumimoji="1" lang="ja-JP" altLang="en-US"/>
                    </a:p>
                  </a:txBody>
                  <a:tcPr/>
                </a:tc>
              </a:tr>
              <a:tr h="564313">
                <a:tc vMerge="1">
                  <a:txBody>
                    <a:bodyPr/>
                    <a:lstStyle/>
                    <a:p>
                      <a:endParaRPr kumimoji="1" lang="ja-JP" altLang="en-US"/>
                    </a:p>
                  </a:txBody>
                  <a:tcPr/>
                </a:tc>
                <a:tc vMerge="1">
                  <a:txBody>
                    <a:bodyPr/>
                    <a:lstStyle/>
                    <a:p>
                      <a:endParaRPr kumimoji="1" lang="ja-JP" altLang="en-US"/>
                    </a:p>
                  </a:txBody>
                  <a:tcPr/>
                </a:tc>
                <a:tc gridSpan="7">
                  <a:txBody>
                    <a:bodyPr/>
                    <a:lstStyle/>
                    <a:p>
                      <a:r>
                        <a:rPr kumimoji="1" lang="ja-JP" altLang="en-US" sz="1050" dirty="0" smtClean="0"/>
                        <a:t>使用時間　・</a:t>
                      </a:r>
                      <a:r>
                        <a:rPr kumimoji="1" lang="en-US" altLang="ja-JP" sz="1050" dirty="0" smtClean="0"/>
                        <a:t>24</a:t>
                      </a:r>
                      <a:r>
                        <a:rPr kumimoji="1" lang="ja-JP" altLang="en-US" sz="1050" dirty="0" smtClean="0"/>
                        <a:t>時間（終日）</a:t>
                      </a:r>
                      <a:endParaRPr kumimoji="1" lang="en-US" altLang="ja-JP" sz="1050" dirty="0" smtClean="0"/>
                    </a:p>
                    <a:p>
                      <a:r>
                        <a:rPr kumimoji="1" lang="ja-JP" altLang="en-US" sz="1050" dirty="0" smtClean="0"/>
                        <a:t>　　　　　　　・夜間のみ</a:t>
                      </a:r>
                      <a:endParaRPr kumimoji="1" lang="en-US" altLang="ja-JP" sz="1050" dirty="0" smtClean="0"/>
                    </a:p>
                    <a:p>
                      <a:r>
                        <a:rPr kumimoji="1" lang="ja-JP" altLang="en-US" sz="1050" dirty="0" smtClean="0"/>
                        <a:t>　　　　　　　・状態によって</a:t>
                      </a:r>
                    </a:p>
                  </a:txBody>
                  <a:tcPr>
                    <a:lnT w="12700" cap="flat" cmpd="sng" algn="ctr">
                      <a:solidFill>
                        <a:schemeClr val="tx1"/>
                      </a:solidFill>
                      <a:prstDash val="sysDash"/>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9"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r>
              <a:tr h="248298">
                <a:tc vMerge="1">
                  <a:txBody>
                    <a:bodyPr/>
                    <a:lstStyle/>
                    <a:p>
                      <a:endParaRPr kumimoji="1" lang="ja-JP" altLang="en-US" sz="1100"/>
                    </a:p>
                  </a:txBody>
                  <a:tcPr/>
                </a:tc>
                <a:tc vMerge="1">
                  <a:txBody>
                    <a:bodyPr/>
                    <a:lstStyle/>
                    <a:p>
                      <a:endParaRPr kumimoji="1" lang="ja-JP" altLang="en-US" sz="1100" dirty="0"/>
                    </a:p>
                  </a:txBody>
                  <a:tcPr/>
                </a:tc>
                <a:tc gridSpan="7">
                  <a:txBody>
                    <a:bodyPr/>
                    <a:lstStyle/>
                    <a:p>
                      <a:r>
                        <a:rPr kumimoji="1" lang="ja-JP" altLang="en-US" sz="1050" dirty="0" smtClean="0"/>
                        <a:t>機種名：</a:t>
                      </a:r>
                      <a:endParaRPr kumimoji="1" lang="ja-JP" altLang="en-US" sz="1050"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gridSpan="5">
                  <a:txBody>
                    <a:bodyPr/>
                    <a:lstStyle/>
                    <a:p>
                      <a:r>
                        <a:rPr kumimoji="1" lang="ja-JP" altLang="en-US" sz="1050" dirty="0" smtClean="0"/>
                        <a:t>トラブル連絡先</a:t>
                      </a:r>
                      <a:endParaRPr kumimoji="1" lang="ja-JP" altLang="en-US" sz="1050" dirty="0"/>
                    </a:p>
                  </a:txBody>
                  <a:tcPr>
                    <a:lnR w="12700" cap="flat" cmpd="sng" algn="ctr">
                      <a:solidFill>
                        <a:schemeClr val="tx1"/>
                      </a:solidFill>
                      <a:prstDash val="sysDash"/>
                      <a:round/>
                      <a:headEnd type="none" w="med" len="med"/>
                      <a:tailEnd type="none" w="med" len="med"/>
                    </a:lnR>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endParaRPr kumimoji="1" lang="ja-JP" altLang="en-US" sz="1050" dirty="0"/>
                    </a:p>
                  </a:txBody>
                  <a:tcPr>
                    <a:lnL w="12700" cap="flat" cmpd="sng" algn="ctr">
                      <a:solidFill>
                        <a:schemeClr val="tx1"/>
                      </a:solidFill>
                      <a:prstDash val="sysDash"/>
                      <a:round/>
                      <a:headEnd type="none" w="med" len="med"/>
                      <a:tailEnd type="none" w="med" len="med"/>
                    </a:lnL>
                  </a:tcPr>
                </a:tc>
                <a:tc hMerge="1">
                  <a:txBody>
                    <a:bodyPr/>
                    <a:lstStyle/>
                    <a:p>
                      <a:endParaRPr kumimoji="1" lang="ja-JP" altLang="en-US" sz="1100" dirty="0"/>
                    </a:p>
                  </a:txBody>
                  <a:tcPr/>
                </a:tc>
                <a:tc hMerge="1">
                  <a:txBody>
                    <a:bodyPr/>
                    <a:lstStyle/>
                    <a:p>
                      <a:endParaRPr kumimoji="1" lang="ja-JP" altLang="en-US"/>
                    </a:p>
                  </a:txBody>
                  <a:tcPr/>
                </a:tc>
                <a:tc hMerge="1">
                  <a:txBody>
                    <a:bodyPr/>
                    <a:lstStyle/>
                    <a:p>
                      <a:endParaRPr kumimoji="1" lang="ja-JP" altLang="en-US"/>
                    </a:p>
                  </a:txBody>
                  <a:tcPr/>
                </a:tc>
              </a:tr>
              <a:tr h="248298">
                <a:tc vMerge="1">
                  <a:txBody>
                    <a:bodyPr/>
                    <a:lstStyle/>
                    <a:p>
                      <a:endParaRPr kumimoji="1" lang="ja-JP" altLang="en-US" sz="1100" dirty="0"/>
                    </a:p>
                  </a:txBody>
                  <a:tcPr/>
                </a:tc>
                <a:tc rowSpan="4">
                  <a:txBody>
                    <a:bodyPr/>
                    <a:lstStyle/>
                    <a:p>
                      <a:pPr algn="ctr"/>
                      <a:r>
                        <a:rPr kumimoji="1" lang="ja-JP" altLang="en-US" sz="1050" dirty="0" smtClean="0"/>
                        <a:t>吸引</a:t>
                      </a:r>
                      <a:endParaRPr kumimoji="1" lang="ja-JP" altLang="en-US" sz="1050" dirty="0"/>
                    </a:p>
                  </a:txBody>
                  <a:tcPr anchor="ctr"/>
                </a:tc>
                <a:tc gridSpan="7">
                  <a:txBody>
                    <a:bodyPr/>
                    <a:lstStyle/>
                    <a:p>
                      <a:endParaRPr kumimoji="1" lang="ja-JP" altLang="en-US" sz="1050"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gridSpan="9">
                  <a:txBody>
                    <a:bodyPr/>
                    <a:lstStyle/>
                    <a:p>
                      <a:pPr algn="ctr"/>
                      <a:r>
                        <a:rPr kumimoji="1" lang="ja-JP" altLang="en-US" sz="1050" dirty="0" smtClean="0"/>
                        <a:t>実施にあたっての留意点・注意点</a:t>
                      </a:r>
                      <a:endParaRPr kumimoji="1" lang="ja-JP" altLang="en-US" sz="1050"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100" dirty="0"/>
                    </a:p>
                  </a:txBody>
                  <a:tcPr/>
                </a:tc>
                <a:tc hMerge="1">
                  <a:txBody>
                    <a:bodyPr/>
                    <a:lstStyle/>
                    <a:p>
                      <a:endParaRPr kumimoji="1" lang="ja-JP" altLang="en-US"/>
                    </a:p>
                  </a:txBody>
                  <a:tcPr/>
                </a:tc>
                <a:tc hMerge="1">
                  <a:txBody>
                    <a:bodyPr/>
                    <a:lstStyle/>
                    <a:p>
                      <a:endParaRPr kumimoji="1" lang="ja-JP" altLang="en-US"/>
                    </a:p>
                  </a:txBody>
                  <a:tcPr/>
                </a:tc>
              </a:tr>
              <a:tr h="406305">
                <a:tc vMerge="1">
                  <a:txBody>
                    <a:bodyPr/>
                    <a:lstStyle/>
                    <a:p>
                      <a:endParaRPr kumimoji="1" lang="ja-JP" altLang="en-US" sz="1100" dirty="0"/>
                    </a:p>
                  </a:txBody>
                  <a:tcPr/>
                </a:tc>
                <a:tc vMerge="1">
                  <a:txBody>
                    <a:bodyPr/>
                    <a:lstStyle/>
                    <a:p>
                      <a:endParaRPr kumimoji="1" lang="ja-JP" altLang="en-US" sz="1100" dirty="0"/>
                    </a:p>
                  </a:txBody>
                  <a:tcPr/>
                </a:tc>
                <a:tc gridSpan="4">
                  <a:txBody>
                    <a:bodyPr/>
                    <a:lstStyle/>
                    <a:p>
                      <a:pPr algn="l"/>
                      <a:r>
                        <a:rPr kumimoji="1" lang="ja-JP" altLang="en-US" sz="1050" dirty="0" smtClean="0"/>
                        <a:t>口腔　　有　・　無</a:t>
                      </a:r>
                      <a:endParaRPr kumimoji="1" lang="ja-JP" altLang="en-US" sz="1050" dirty="0"/>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algn="r"/>
                      <a:r>
                        <a:rPr kumimoji="1" lang="en-US" altLang="ja-JP" sz="1050" dirty="0" smtClean="0"/>
                        <a:t>10 Fr</a:t>
                      </a:r>
                    </a:p>
                    <a:p>
                      <a:pPr algn="r"/>
                      <a:r>
                        <a:rPr kumimoji="1" lang="en-US" altLang="ja-JP" sz="1050" dirty="0" smtClean="0"/>
                        <a:t>5 cm</a:t>
                      </a:r>
                      <a:endParaRPr kumimoji="1" lang="ja-JP" altLang="en-US" sz="1050" dirty="0"/>
                    </a:p>
                  </a:txBody>
                  <a:tcPr/>
                </a:tc>
                <a:tc hMerge="1">
                  <a:txBody>
                    <a:bodyPr/>
                    <a:lstStyle/>
                    <a:p>
                      <a:endParaRPr kumimoji="1" lang="ja-JP" altLang="en-US"/>
                    </a:p>
                  </a:txBody>
                  <a:tcPr/>
                </a:tc>
                <a:tc hMerge="1">
                  <a:txBody>
                    <a:bodyPr/>
                    <a:lstStyle/>
                    <a:p>
                      <a:endParaRPr kumimoji="1" lang="ja-JP" altLang="en-US"/>
                    </a:p>
                  </a:txBody>
                  <a:tcPr/>
                </a:tc>
                <a:tc gridSpan="9">
                  <a:txBody>
                    <a:bodyPr/>
                    <a:lstStyle/>
                    <a:p>
                      <a:r>
                        <a:rPr kumimoji="1" lang="ja-JP" altLang="en-US" sz="1050" dirty="0" smtClean="0"/>
                        <a:t>・チューブを噛むことがあるので十分に説明しながら行う。発作に注意</a:t>
                      </a:r>
                      <a:endParaRPr kumimoji="1" lang="ja-JP" altLang="en-US" sz="1050"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100" dirty="0"/>
                    </a:p>
                  </a:txBody>
                  <a:tcPr/>
                </a:tc>
                <a:tc hMerge="1">
                  <a:txBody>
                    <a:bodyPr/>
                    <a:lstStyle/>
                    <a:p>
                      <a:endParaRPr kumimoji="1" lang="ja-JP" altLang="en-US"/>
                    </a:p>
                  </a:txBody>
                  <a:tcPr/>
                </a:tc>
                <a:tc hMerge="1">
                  <a:txBody>
                    <a:bodyPr/>
                    <a:lstStyle/>
                    <a:p>
                      <a:endParaRPr kumimoji="1" lang="ja-JP" altLang="en-US"/>
                    </a:p>
                  </a:txBody>
                  <a:tcPr/>
                </a:tc>
              </a:tr>
              <a:tr h="406305">
                <a:tc vMerge="1">
                  <a:txBody>
                    <a:bodyPr/>
                    <a:lstStyle/>
                    <a:p>
                      <a:endParaRPr kumimoji="1" lang="ja-JP" altLang="en-US" sz="1100" dirty="0"/>
                    </a:p>
                  </a:txBody>
                  <a:tcPr/>
                </a:tc>
                <a:tc vMerge="1">
                  <a:txBody>
                    <a:bodyPr/>
                    <a:lstStyle/>
                    <a:p>
                      <a:endParaRPr kumimoji="1" lang="ja-JP" altLang="en-US" sz="1100" dirty="0"/>
                    </a:p>
                  </a:txBody>
                  <a:tcPr/>
                </a:tc>
                <a:tc gridSpan="4">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鼻腔　　有　・　無</a:t>
                      </a: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algn="r"/>
                      <a:r>
                        <a:rPr kumimoji="1" lang="en-US" altLang="ja-JP" sz="1050" dirty="0" smtClean="0"/>
                        <a:t>10 Fr</a:t>
                      </a:r>
                    </a:p>
                    <a:p>
                      <a:pPr algn="r"/>
                      <a:r>
                        <a:rPr kumimoji="1" lang="en-US" altLang="ja-JP" sz="1050" dirty="0" smtClean="0"/>
                        <a:t>12 cm</a:t>
                      </a:r>
                      <a:endParaRPr kumimoji="1" lang="ja-JP" altLang="en-US" sz="1050" dirty="0" smtClean="0"/>
                    </a:p>
                  </a:txBody>
                  <a:tcPr/>
                </a:tc>
                <a:tc hMerge="1">
                  <a:txBody>
                    <a:bodyPr/>
                    <a:lstStyle/>
                    <a:p>
                      <a:endParaRPr kumimoji="1" lang="ja-JP" altLang="en-US"/>
                    </a:p>
                  </a:txBody>
                  <a:tcPr/>
                </a:tc>
                <a:tc hMerge="1">
                  <a:txBody>
                    <a:bodyPr/>
                    <a:lstStyle/>
                    <a:p>
                      <a:endParaRPr kumimoji="1" lang="ja-JP" altLang="en-US"/>
                    </a:p>
                  </a:txBody>
                  <a:tcPr/>
                </a:tc>
                <a:tc gridSpan="9">
                  <a:txBody>
                    <a:bodyPr/>
                    <a:lstStyle/>
                    <a:p>
                      <a:r>
                        <a:rPr kumimoji="1" lang="ja-JP" altLang="en-US" sz="1050" dirty="0" smtClean="0"/>
                        <a:t>・ほとんどしないが、施行時は出血に注意する。</a:t>
                      </a:r>
                      <a:endParaRPr kumimoji="1" lang="ja-JP" altLang="en-US" sz="1050"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100" dirty="0"/>
                    </a:p>
                  </a:txBody>
                  <a:tcPr/>
                </a:tc>
                <a:tc hMerge="1">
                  <a:txBody>
                    <a:bodyPr/>
                    <a:lstStyle/>
                    <a:p>
                      <a:endParaRPr kumimoji="1" lang="ja-JP" altLang="en-US"/>
                    </a:p>
                  </a:txBody>
                  <a:tcPr/>
                </a:tc>
                <a:tc hMerge="1">
                  <a:txBody>
                    <a:bodyPr/>
                    <a:lstStyle/>
                    <a:p>
                      <a:endParaRPr kumimoji="1" lang="ja-JP" altLang="en-US"/>
                    </a:p>
                  </a:txBody>
                  <a:tcPr/>
                </a:tc>
              </a:tr>
              <a:tr h="406305">
                <a:tc vMerge="1">
                  <a:txBody>
                    <a:bodyPr/>
                    <a:lstStyle/>
                    <a:p>
                      <a:endParaRPr kumimoji="1" lang="ja-JP" altLang="en-US" sz="1100" dirty="0"/>
                    </a:p>
                  </a:txBody>
                  <a:tcPr/>
                </a:tc>
                <a:tc vMerge="1">
                  <a:txBody>
                    <a:bodyPr/>
                    <a:lstStyle/>
                    <a:p>
                      <a:endParaRPr kumimoji="1" lang="ja-JP" altLang="en-US" sz="1100" dirty="0"/>
                    </a:p>
                  </a:txBody>
                  <a:tcPr/>
                </a:tc>
                <a:tc gridSpan="4">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気管内　　有　・　無</a:t>
                      </a: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algn="r"/>
                      <a:r>
                        <a:rPr kumimoji="1" lang="en-US" altLang="ja-JP" sz="1050" dirty="0" smtClean="0"/>
                        <a:t>7 Fr</a:t>
                      </a:r>
                    </a:p>
                    <a:p>
                      <a:pPr algn="r"/>
                      <a:r>
                        <a:rPr kumimoji="1" lang="en-US" altLang="ja-JP" sz="1050" dirty="0" smtClean="0"/>
                        <a:t>5 cm</a:t>
                      </a:r>
                      <a:endParaRPr kumimoji="1" lang="ja-JP" altLang="en-US" sz="1050" dirty="0" smtClean="0"/>
                    </a:p>
                  </a:txBody>
                  <a:tcPr/>
                </a:tc>
                <a:tc hMerge="1">
                  <a:txBody>
                    <a:bodyPr/>
                    <a:lstStyle/>
                    <a:p>
                      <a:endParaRPr kumimoji="1" lang="ja-JP" altLang="en-US"/>
                    </a:p>
                  </a:txBody>
                  <a:tcPr/>
                </a:tc>
                <a:tc hMerge="1">
                  <a:txBody>
                    <a:bodyPr/>
                    <a:lstStyle/>
                    <a:p>
                      <a:endParaRPr kumimoji="1" lang="ja-JP" altLang="en-US"/>
                    </a:p>
                  </a:txBody>
                  <a:tcPr/>
                </a:tc>
                <a:tc gridSpan="9">
                  <a:txBody>
                    <a:bodyPr/>
                    <a:lstStyle/>
                    <a:p>
                      <a:r>
                        <a:rPr kumimoji="1" lang="ja-JP" altLang="en-US" sz="1050" dirty="0" smtClean="0"/>
                        <a:t>・吸引圧は</a:t>
                      </a:r>
                      <a:r>
                        <a:rPr kumimoji="1" lang="en-US" altLang="ja-JP" sz="1050" dirty="0" smtClean="0"/>
                        <a:t>20cmH</a:t>
                      </a:r>
                      <a:r>
                        <a:rPr kumimoji="1" lang="en-US" altLang="ja-JP" sz="800" dirty="0" smtClean="0"/>
                        <a:t>2</a:t>
                      </a:r>
                      <a:r>
                        <a:rPr kumimoji="1" lang="en-US" altLang="ja-JP" sz="1050" dirty="0" smtClean="0"/>
                        <a:t>O</a:t>
                      </a:r>
                      <a:r>
                        <a:rPr kumimoji="1" lang="ja-JP" altLang="en-US" sz="1050" dirty="0" smtClean="0"/>
                        <a:t>まで。</a:t>
                      </a:r>
                      <a:r>
                        <a:rPr kumimoji="1" lang="ja-JP" altLang="en-US" sz="1050" baseline="0" dirty="0" smtClean="0"/>
                        <a:t> ・挿入の深さは</a:t>
                      </a:r>
                      <a:r>
                        <a:rPr kumimoji="1" lang="en-US" altLang="ja-JP" sz="1050" dirty="0" smtClean="0"/>
                        <a:t>3.5</a:t>
                      </a:r>
                      <a:r>
                        <a:rPr kumimoji="1" lang="ja-JP" altLang="en-US" sz="1050" dirty="0" smtClean="0"/>
                        <a:t>～</a:t>
                      </a:r>
                      <a:r>
                        <a:rPr kumimoji="1" lang="en-US" altLang="ja-JP" sz="1050" dirty="0" smtClean="0"/>
                        <a:t>5</a:t>
                      </a:r>
                      <a:r>
                        <a:rPr kumimoji="1" lang="ja-JP" altLang="en-US" sz="1050" dirty="0" smtClean="0"/>
                        <a:t>ｃｍまで。</a:t>
                      </a:r>
                    </a:p>
                    <a:p>
                      <a:r>
                        <a:rPr kumimoji="1" lang="ja-JP" altLang="en-US" sz="1050" dirty="0" smtClean="0"/>
                        <a:t>・痰が吸引しにくいが一度に無理して吸引しない。</a:t>
                      </a:r>
                      <a:endParaRPr kumimoji="1" lang="ja-JP" altLang="en-US" sz="1050"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100" dirty="0"/>
                    </a:p>
                  </a:txBody>
                  <a:tcPr/>
                </a:tc>
                <a:tc hMerge="1">
                  <a:txBody>
                    <a:bodyPr/>
                    <a:lstStyle/>
                    <a:p>
                      <a:endParaRPr kumimoji="1" lang="ja-JP" altLang="en-US"/>
                    </a:p>
                  </a:txBody>
                  <a:tcPr/>
                </a:tc>
                <a:tc hMerge="1">
                  <a:txBody>
                    <a:bodyPr/>
                    <a:lstStyle/>
                    <a:p>
                      <a:endParaRPr kumimoji="1" lang="ja-JP" altLang="en-US"/>
                    </a:p>
                  </a:txBody>
                  <a:tcPr/>
                </a:tc>
              </a:tr>
              <a:tr h="277633">
                <a:tc vMerge="1">
                  <a:txBody>
                    <a:bodyPr/>
                    <a:lstStyle/>
                    <a:p>
                      <a:endParaRPr kumimoji="1" lang="ja-JP" altLang="en-US" sz="1100"/>
                    </a:p>
                  </a:txBody>
                  <a:tcPr/>
                </a:tc>
                <a:tc rowSpan="2">
                  <a:txBody>
                    <a:bodyPr/>
                    <a:lstStyle/>
                    <a:p>
                      <a:r>
                        <a:rPr kumimoji="1" lang="ja-JP" altLang="en-US" sz="1050" dirty="0" smtClean="0"/>
                        <a:t>吸入</a:t>
                      </a:r>
                      <a:endParaRPr kumimoji="1" lang="ja-JP" altLang="en-US" sz="1050" dirty="0"/>
                    </a:p>
                  </a:txBody>
                  <a:tcPr anchor="ctr"/>
                </a:tc>
                <a:tc gridSpan="9">
                  <a:txBody>
                    <a:bodyPr/>
                    <a:lstStyle/>
                    <a:p>
                      <a:pPr algn="ctr"/>
                      <a:r>
                        <a:rPr kumimoji="1" lang="ja-JP" altLang="en-US" sz="1050" dirty="0" smtClean="0"/>
                        <a:t>有　・　無</a:t>
                      </a:r>
                      <a:endParaRPr kumimoji="1" lang="ja-JP" altLang="en-US" sz="1050" dirty="0"/>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100" dirty="0"/>
                    </a:p>
                  </a:txBody>
                  <a:tcPr/>
                </a:tc>
                <a:tc hMerge="1">
                  <a:txBody>
                    <a:bodyPr/>
                    <a:lstStyle/>
                    <a:p>
                      <a:endParaRPr kumimoji="1" lang="ja-JP" altLang="en-US"/>
                    </a:p>
                  </a:txBody>
                  <a:tcPr/>
                </a:tc>
                <a:tc gridSpan="5">
                  <a:txBody>
                    <a:bodyPr/>
                    <a:lstStyle/>
                    <a:p>
                      <a:pPr algn="ctr"/>
                      <a:r>
                        <a:rPr kumimoji="1" lang="en-US" altLang="ja-JP" sz="1050" dirty="0" smtClean="0"/>
                        <a:t>1</a:t>
                      </a:r>
                      <a:r>
                        <a:rPr kumimoji="1" lang="ja-JP" altLang="en-US" sz="1050" dirty="0" smtClean="0"/>
                        <a:t>日の回数</a:t>
                      </a:r>
                      <a:endParaRPr kumimoji="1" lang="ja-JP" altLang="en-US" sz="1050" dirty="0"/>
                    </a:p>
                  </a:txBody>
                  <a:tcPr anchor="ctr">
                    <a:lnR w="12700" cap="flat" cmpd="sng" algn="ctr">
                      <a:solidFill>
                        <a:schemeClr val="tx1"/>
                      </a:solidFill>
                      <a:prstDash val="sysDash"/>
                      <a:round/>
                      <a:headEnd type="none" w="med" len="med"/>
                      <a:tailEnd type="none" w="med" len="med"/>
                    </a:lnR>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100"/>
                    </a:p>
                  </a:txBody>
                  <a:tcPr/>
                </a:tc>
                <a:tc gridSpan="2">
                  <a:txBody>
                    <a:bodyPr/>
                    <a:lstStyle/>
                    <a:p>
                      <a:r>
                        <a:rPr kumimoji="1" lang="en-US" altLang="ja-JP" sz="1050" dirty="0" smtClean="0"/>
                        <a:t>3</a:t>
                      </a:r>
                      <a:r>
                        <a:rPr kumimoji="1" lang="ja-JP" altLang="en-US" sz="1050" dirty="0" smtClean="0"/>
                        <a:t>回</a:t>
                      </a:r>
                      <a:endParaRPr kumimoji="1" lang="ja-JP" altLang="en-US" sz="1050" dirty="0"/>
                    </a:p>
                  </a:txBody>
                  <a:tcPr>
                    <a:lnL w="12700" cap="flat" cmpd="sng" algn="ctr">
                      <a:solidFill>
                        <a:schemeClr val="tx1"/>
                      </a:solidFill>
                      <a:prstDash val="sysDash"/>
                      <a:round/>
                      <a:headEnd type="none" w="med" len="med"/>
                      <a:tailEnd type="none" w="med" len="med"/>
                    </a:lnL>
                  </a:tcPr>
                </a:tc>
                <a:tc hMerge="1">
                  <a:txBody>
                    <a:bodyPr/>
                    <a:lstStyle/>
                    <a:p>
                      <a:endParaRPr kumimoji="1" lang="ja-JP" altLang="en-US"/>
                    </a:p>
                  </a:txBody>
                  <a:tcPr/>
                </a:tc>
              </a:tr>
              <a:tr h="248298">
                <a:tc vMerge="1">
                  <a:txBody>
                    <a:bodyPr/>
                    <a:lstStyle/>
                    <a:p>
                      <a:endParaRPr kumimoji="1" lang="ja-JP" altLang="en-US" sz="1100" dirty="0"/>
                    </a:p>
                  </a:txBody>
                  <a:tcPr/>
                </a:tc>
                <a:tc vMerge="1">
                  <a:txBody>
                    <a:bodyPr/>
                    <a:lstStyle/>
                    <a:p>
                      <a:endParaRPr kumimoji="1" lang="ja-JP" altLang="en-US" sz="1100" dirty="0"/>
                    </a:p>
                  </a:txBody>
                  <a:tcPr/>
                </a:tc>
                <a:tc gridSpan="2">
                  <a:txBody>
                    <a:bodyPr/>
                    <a:lstStyle/>
                    <a:p>
                      <a:pPr algn="ctr"/>
                      <a:r>
                        <a:rPr kumimoji="1" lang="ja-JP" altLang="en-US" sz="1050" dirty="0" smtClean="0"/>
                        <a:t>薬品</a:t>
                      </a:r>
                      <a:endParaRPr kumimoji="1" lang="ja-JP" altLang="en-US" sz="1050" dirty="0"/>
                    </a:p>
                  </a:txBody>
                  <a:tcPr anchor="ctr">
                    <a:lnR w="12700" cap="flat" cmpd="sng" algn="ctr">
                      <a:solidFill>
                        <a:schemeClr val="tx1"/>
                      </a:solidFill>
                      <a:prstDash val="sysDash"/>
                      <a:round/>
                      <a:headEnd type="none" w="med" len="med"/>
                      <a:tailEnd type="none" w="med" len="med"/>
                    </a:lnR>
                  </a:tcPr>
                </a:tc>
                <a:tc hMerge="1">
                  <a:txBody>
                    <a:bodyPr/>
                    <a:lstStyle/>
                    <a:p>
                      <a:endParaRPr kumimoji="1" lang="ja-JP" altLang="en-US"/>
                    </a:p>
                  </a:txBody>
                  <a:tcPr/>
                </a:tc>
                <a:tc gridSpan="7">
                  <a:txBody>
                    <a:bodyPr/>
                    <a:lstStyle/>
                    <a:p>
                      <a:r>
                        <a:rPr kumimoji="1" lang="ja-JP" altLang="en-US" sz="1050" dirty="0" smtClean="0"/>
                        <a:t>・生食</a:t>
                      </a:r>
                      <a:r>
                        <a:rPr kumimoji="1" lang="en-US" altLang="ja-JP" sz="1050" dirty="0" smtClean="0"/>
                        <a:t>10</a:t>
                      </a:r>
                      <a:r>
                        <a:rPr kumimoji="1" lang="ja-JP" altLang="en-US" sz="1050" dirty="0" smtClean="0"/>
                        <a:t>ｍｌ</a:t>
                      </a:r>
                      <a:r>
                        <a:rPr kumimoji="1" lang="en-US" altLang="ja-JP" sz="1050" dirty="0" smtClean="0"/>
                        <a:t>+</a:t>
                      </a:r>
                      <a:r>
                        <a:rPr kumimoji="1" lang="ja-JP" altLang="en-US" sz="1050" dirty="0" smtClean="0"/>
                        <a:t>ビソルボン</a:t>
                      </a:r>
                      <a:r>
                        <a:rPr kumimoji="1" lang="en-US" altLang="ja-JP" sz="1050" dirty="0" smtClean="0"/>
                        <a:t>1</a:t>
                      </a:r>
                      <a:r>
                        <a:rPr kumimoji="1" lang="ja-JP" altLang="en-US" sz="1050" dirty="0" smtClean="0"/>
                        <a:t>ｍｌ。</a:t>
                      </a:r>
                      <a:endParaRPr kumimoji="1" lang="ja-JP" altLang="en-US" sz="1050" dirty="0"/>
                    </a:p>
                  </a:txBody>
                  <a:tcPr>
                    <a:lnL w="12700" cap="flat" cmpd="sng" algn="ctr">
                      <a:solidFill>
                        <a:schemeClr val="tx1"/>
                      </a:solidFill>
                      <a:prstDash val="sysDash"/>
                      <a:round/>
                      <a:headEnd type="none" w="med" len="med"/>
                      <a:tailEnd type="none" w="med" len="med"/>
                    </a:lnL>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100" dirty="0"/>
                    </a:p>
                  </a:txBody>
                  <a:tcPr/>
                </a:tc>
                <a:tc hMerge="1">
                  <a:txBody>
                    <a:bodyPr/>
                    <a:lstStyle/>
                    <a:p>
                      <a:endParaRPr kumimoji="1" lang="ja-JP" altLang="en-US"/>
                    </a:p>
                  </a:txBody>
                  <a:tcPr/>
                </a:tc>
                <a:tc gridSpan="7">
                  <a:txBody>
                    <a:bodyPr/>
                    <a:lstStyle/>
                    <a:p>
                      <a:r>
                        <a:rPr kumimoji="1" lang="ja-JP" altLang="en-US" sz="1050" dirty="0" smtClean="0"/>
                        <a:t>留意点：　痰がねばい時は生食のみの吸入を適宜行う。</a:t>
                      </a:r>
                      <a:endParaRPr kumimoji="1" lang="ja-JP" altLang="en-US" sz="1050"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100" dirty="0"/>
                    </a:p>
                  </a:txBody>
                  <a:tcPr/>
                </a:tc>
                <a:tc hMerge="1">
                  <a:txBody>
                    <a:bodyPr/>
                    <a:lstStyle/>
                    <a:p>
                      <a:endParaRPr kumimoji="1" lang="ja-JP" altLang="en-US"/>
                    </a:p>
                  </a:txBody>
                  <a:tcPr/>
                </a:tc>
                <a:tc hMerge="1">
                  <a:txBody>
                    <a:bodyPr/>
                    <a:lstStyle/>
                    <a:p>
                      <a:endParaRPr kumimoji="1" lang="ja-JP" altLang="en-US"/>
                    </a:p>
                  </a:txBody>
                  <a:tcPr/>
                </a:tc>
              </a:tr>
              <a:tr h="248298">
                <a:tc vMerge="1">
                  <a:txBody>
                    <a:bodyPr/>
                    <a:lstStyle/>
                    <a:p>
                      <a:endParaRPr kumimoji="1" lang="ja-JP" altLang="en-US" sz="1100" dirty="0"/>
                    </a:p>
                  </a:txBody>
                  <a:tcPr/>
                </a:tc>
                <a:tc rowSpan="3">
                  <a:txBody>
                    <a:bodyPr/>
                    <a:lstStyle/>
                    <a:p>
                      <a:pPr algn="ctr"/>
                      <a:r>
                        <a:rPr kumimoji="1" lang="ja-JP" altLang="en-US" sz="1050" dirty="0" smtClean="0"/>
                        <a:t>モニター管理</a:t>
                      </a:r>
                      <a:endParaRPr kumimoji="1" lang="ja-JP" altLang="en-US" sz="1050" dirty="0"/>
                    </a:p>
                  </a:txBody>
                  <a:tcPr vert="eaVert" anchor="ctr"/>
                </a:tc>
                <a:tc gridSpan="9">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有　・　無</a:t>
                      </a: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100" dirty="0"/>
                    </a:p>
                  </a:txBody>
                  <a:tcPr/>
                </a:tc>
                <a:tc hMerge="1">
                  <a:txBody>
                    <a:bodyPr/>
                    <a:lstStyle/>
                    <a:p>
                      <a:endParaRPr kumimoji="1" lang="ja-JP" altLang="en-US"/>
                    </a:p>
                  </a:txBody>
                  <a:tcPr/>
                </a:tc>
                <a:tc rowSpan="3" gridSpan="2">
                  <a:txBody>
                    <a:bodyPr/>
                    <a:lstStyle/>
                    <a:p>
                      <a:pPr algn="ctr"/>
                      <a:r>
                        <a:rPr kumimoji="1" lang="ja-JP" altLang="en-US" sz="1050" dirty="0" smtClean="0"/>
                        <a:t>酸素</a:t>
                      </a:r>
                      <a:endParaRPr kumimoji="1" lang="ja-JP" altLang="en-US" sz="1050" dirty="0"/>
                    </a:p>
                  </a:txBody>
                  <a:tcPr anchor="ctr"/>
                </a:tc>
                <a:tc rowSpan="3" hMerge="1">
                  <a:txBody>
                    <a:bodyPr/>
                    <a:lstStyle/>
                    <a:p>
                      <a:endParaRPr kumimoji="1" lang="ja-JP" altLang="en-US"/>
                    </a:p>
                  </a:txBody>
                  <a:tcPr/>
                </a:tc>
                <a:tc gridSpan="5">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有　・　無</a:t>
                      </a:r>
                    </a:p>
                  </a:txBody>
                  <a:tcPr/>
                </a:tc>
                <a:tc hMerge="1">
                  <a:txBody>
                    <a:bodyPr/>
                    <a:lstStyle/>
                    <a:p>
                      <a:pPr marL="0" marR="0" indent="0" algn="ctr" defTabSz="685800" rtl="0" eaLnBrk="1" fontAlgn="auto" latinLnBrk="0" hangingPunct="1">
                        <a:lnSpc>
                          <a:spcPct val="100000"/>
                        </a:lnSpc>
                        <a:spcBef>
                          <a:spcPts val="0"/>
                        </a:spcBef>
                        <a:spcAft>
                          <a:spcPts val="0"/>
                        </a:spcAft>
                        <a:buClrTx/>
                        <a:buSzTx/>
                        <a:buFontTx/>
                        <a:buNone/>
                        <a:tabLst/>
                        <a:defRPr/>
                      </a:pPr>
                      <a:endParaRPr kumimoji="1" lang="ja-JP" altLang="en-US" sz="1050" dirty="0" smtClean="0"/>
                    </a:p>
                  </a:txBody>
                  <a:tcPr/>
                </a:tc>
                <a:tc hMerge="1">
                  <a:txBody>
                    <a:bodyPr/>
                    <a:lstStyle/>
                    <a:p>
                      <a:endParaRPr kumimoji="1" lang="ja-JP" altLang="en-US" sz="1100"/>
                    </a:p>
                  </a:txBody>
                  <a:tcPr/>
                </a:tc>
                <a:tc hMerge="1">
                  <a:txBody>
                    <a:bodyPr/>
                    <a:lstStyle/>
                    <a:p>
                      <a:endParaRPr kumimoji="1" lang="ja-JP" altLang="en-US"/>
                    </a:p>
                  </a:txBody>
                  <a:tcPr/>
                </a:tc>
                <a:tc hMerge="1">
                  <a:txBody>
                    <a:bodyPr/>
                    <a:lstStyle/>
                    <a:p>
                      <a:endParaRPr kumimoji="1" lang="ja-JP" altLang="en-US"/>
                    </a:p>
                  </a:txBody>
                  <a:tcPr/>
                </a:tc>
              </a:tr>
              <a:tr h="722321">
                <a:tc vMerge="1">
                  <a:txBody>
                    <a:bodyPr/>
                    <a:lstStyle/>
                    <a:p>
                      <a:endParaRPr kumimoji="1" lang="ja-JP" altLang="en-US"/>
                    </a:p>
                  </a:txBody>
                  <a:tcPr/>
                </a:tc>
                <a:tc vMerge="1">
                  <a:txBody>
                    <a:bodyPr/>
                    <a:lstStyle/>
                    <a:p>
                      <a:endParaRPr kumimoji="1" lang="ja-JP" altLang="en-US"/>
                    </a:p>
                  </a:txBody>
                  <a:tcPr/>
                </a:tc>
                <a:tc gridSpan="4">
                  <a:txBody>
                    <a:bodyPr/>
                    <a:lstStyle/>
                    <a:p>
                      <a:r>
                        <a:rPr kumimoji="1" lang="ja-JP" altLang="en-US" sz="1050" dirty="0" smtClean="0"/>
                        <a:t>使用時間</a:t>
                      </a:r>
                      <a:endParaRPr kumimoji="1" lang="en-US" altLang="ja-JP" sz="1050" dirty="0" smtClean="0"/>
                    </a:p>
                    <a:p>
                      <a:r>
                        <a:rPr kumimoji="1" lang="ja-JP" altLang="en-US" sz="1050" dirty="0" smtClean="0"/>
                        <a:t>　・</a:t>
                      </a:r>
                      <a:r>
                        <a:rPr kumimoji="1" lang="en-US" altLang="ja-JP" sz="1050" dirty="0" smtClean="0"/>
                        <a:t>24</a:t>
                      </a:r>
                      <a:r>
                        <a:rPr kumimoji="1" lang="ja-JP" altLang="en-US" sz="1050" dirty="0" smtClean="0"/>
                        <a:t>時間</a:t>
                      </a:r>
                      <a:endParaRPr kumimoji="1" lang="en-US" altLang="ja-JP" sz="1050" dirty="0" smtClean="0"/>
                    </a:p>
                    <a:p>
                      <a:r>
                        <a:rPr kumimoji="1" lang="ja-JP" altLang="en-US" sz="1050" dirty="0" smtClean="0"/>
                        <a:t>　・夜間のみ</a:t>
                      </a:r>
                      <a:endParaRPr kumimoji="1" lang="en-US" altLang="ja-JP" sz="1050" dirty="0" smtClean="0"/>
                    </a:p>
                    <a:p>
                      <a:r>
                        <a:rPr kumimoji="1" lang="ja-JP" altLang="en-US" sz="1050" dirty="0" smtClean="0"/>
                        <a:t>　・状態によって</a:t>
                      </a:r>
                    </a:p>
                  </a:txBody>
                  <a:tcPr>
                    <a:lnR w="12700" cap="flat" cmpd="sng" algn="ctr">
                      <a:solidFill>
                        <a:schemeClr val="tx1"/>
                      </a:solidFill>
                      <a:prstDash val="sysDash"/>
                      <a:round/>
                      <a:headEnd type="none" w="med" len="med"/>
                      <a:tailEnd type="none" w="med" len="med"/>
                    </a:lnR>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5">
                  <a:txBody>
                    <a:bodyPr/>
                    <a:lstStyle/>
                    <a:p>
                      <a:r>
                        <a:rPr kumimoji="1" lang="ja-JP" altLang="en-US" sz="1050" dirty="0" smtClean="0"/>
                        <a:t>設定値</a:t>
                      </a:r>
                      <a:endParaRPr kumimoji="1" lang="en-US" altLang="ja-JP" sz="1050" dirty="0" smtClean="0"/>
                    </a:p>
                    <a:p>
                      <a:r>
                        <a:rPr kumimoji="1" lang="ja-JP" altLang="en-US" sz="1050" dirty="0" smtClean="0"/>
                        <a:t>　</a:t>
                      </a:r>
                      <a:r>
                        <a:rPr kumimoji="1" lang="en-US" altLang="ja-JP" sz="1050" dirty="0" smtClean="0"/>
                        <a:t>SpO</a:t>
                      </a:r>
                      <a:r>
                        <a:rPr kumimoji="1" lang="en-US" altLang="ja-JP" sz="800" dirty="0" smtClean="0"/>
                        <a:t>2</a:t>
                      </a:r>
                      <a:r>
                        <a:rPr kumimoji="1" lang="ja-JP" altLang="en-US" sz="1050" dirty="0" smtClean="0"/>
                        <a:t>　：　　　　</a:t>
                      </a:r>
                      <a:r>
                        <a:rPr kumimoji="1" lang="en-US" altLang="ja-JP" sz="1050" dirty="0" smtClean="0"/>
                        <a:t>95</a:t>
                      </a:r>
                      <a:r>
                        <a:rPr kumimoji="1" lang="ja-JP" altLang="en-US" sz="1050" dirty="0" smtClean="0"/>
                        <a:t>　％</a:t>
                      </a:r>
                      <a:endParaRPr kumimoji="1" lang="en-US" altLang="ja-JP" sz="1050" dirty="0" smtClean="0"/>
                    </a:p>
                    <a:p>
                      <a:r>
                        <a:rPr kumimoji="1" lang="ja-JP" altLang="en-US" sz="1050" dirty="0" smtClean="0"/>
                        <a:t>　脈拍　：上限　</a:t>
                      </a:r>
                      <a:r>
                        <a:rPr kumimoji="1" lang="en-US" altLang="ja-JP" sz="1050" dirty="0" smtClean="0"/>
                        <a:t>110</a:t>
                      </a:r>
                    </a:p>
                    <a:p>
                      <a:r>
                        <a:rPr kumimoji="1" lang="ja-JP" altLang="en-US" sz="1050" dirty="0" smtClean="0"/>
                        <a:t>　　　　　</a:t>
                      </a:r>
                      <a:r>
                        <a:rPr kumimoji="1" lang="ja-JP" altLang="en-US" sz="1050" baseline="0" dirty="0" smtClean="0"/>
                        <a:t>  </a:t>
                      </a:r>
                      <a:r>
                        <a:rPr kumimoji="1" lang="ja-JP" altLang="en-US" sz="1050" dirty="0" smtClean="0"/>
                        <a:t>下限　</a:t>
                      </a:r>
                      <a:r>
                        <a:rPr kumimoji="1" lang="en-US" altLang="ja-JP" sz="1050" dirty="0" smtClean="0"/>
                        <a:t>-</a:t>
                      </a:r>
                      <a:endParaRPr kumimoji="1" lang="ja-JP" altLang="en-US" sz="1050" dirty="0"/>
                    </a:p>
                  </a:txBody>
                  <a:tcPr>
                    <a:lnL w="12700" cap="flat" cmpd="sng" algn="ctr">
                      <a:solidFill>
                        <a:schemeClr val="tx1"/>
                      </a:solidFill>
                      <a:prstDash val="sysDash"/>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4">
                  <a:txBody>
                    <a:bodyPr/>
                    <a:lstStyle/>
                    <a:p>
                      <a:r>
                        <a:rPr kumimoji="1" lang="ja-JP" altLang="en-US" sz="1050" dirty="0" smtClean="0"/>
                        <a:t>使用時間</a:t>
                      </a:r>
                      <a:endParaRPr kumimoji="1" lang="en-US" altLang="ja-JP" sz="1050" dirty="0" smtClean="0"/>
                    </a:p>
                    <a:p>
                      <a:r>
                        <a:rPr kumimoji="1" lang="ja-JP" altLang="en-US" sz="1050" dirty="0" smtClean="0"/>
                        <a:t>　・</a:t>
                      </a:r>
                      <a:r>
                        <a:rPr kumimoji="1" lang="en-US" altLang="ja-JP" sz="1050" dirty="0" smtClean="0"/>
                        <a:t>24</a:t>
                      </a:r>
                      <a:r>
                        <a:rPr kumimoji="1" lang="ja-JP" altLang="en-US" sz="1050" dirty="0" smtClean="0"/>
                        <a:t>時間</a:t>
                      </a:r>
                      <a:endParaRPr kumimoji="1" lang="en-US" altLang="ja-JP" sz="1050" dirty="0" smtClean="0"/>
                    </a:p>
                    <a:p>
                      <a:r>
                        <a:rPr kumimoji="1" lang="ja-JP" altLang="en-US" sz="1050" dirty="0" smtClean="0"/>
                        <a:t>　・夜間のみ</a:t>
                      </a:r>
                      <a:endParaRPr kumimoji="1" lang="en-US" altLang="ja-JP" sz="1050" dirty="0" smtClean="0"/>
                    </a:p>
                    <a:p>
                      <a:r>
                        <a:rPr kumimoji="1" lang="ja-JP" altLang="en-US" sz="1050" dirty="0" smtClean="0"/>
                        <a:t>　・状態によって</a:t>
                      </a:r>
                    </a:p>
                  </a:txBody>
                  <a:tcPr>
                    <a:lnR w="12700" cap="flat" cmpd="sng" algn="ctr">
                      <a:solidFill>
                        <a:schemeClr val="tx1"/>
                      </a:solidFill>
                      <a:prstDash val="sysDash"/>
                      <a:round/>
                      <a:headEnd type="none" w="med" len="med"/>
                      <a:tailEnd type="none" w="med" len="med"/>
                    </a:lnR>
                  </a:tcPr>
                </a:tc>
                <a:tc hMerge="1">
                  <a:txBody>
                    <a:bodyPr/>
                    <a:lstStyle/>
                    <a:p>
                      <a:endParaRPr kumimoji="1" lang="ja-JP" altLang="en-US" sz="1050" dirty="0" smtClean="0"/>
                    </a:p>
                  </a:txBody>
                  <a:tcPr>
                    <a:lnR w="12700" cap="flat" cmpd="sng" algn="ctr">
                      <a:solidFill>
                        <a:schemeClr val="tx1"/>
                      </a:solidFill>
                      <a:prstDash val="sysDash"/>
                      <a:round/>
                      <a:headEnd type="none" w="med" len="med"/>
                      <a:tailEnd type="none" w="med" len="med"/>
                    </a:lnR>
                  </a:tcPr>
                </a:tc>
                <a:tc hMerge="1">
                  <a:txBody>
                    <a:bodyPr/>
                    <a:lstStyle/>
                    <a:p>
                      <a:endParaRPr kumimoji="1" lang="ja-JP" altLang="en-US"/>
                    </a:p>
                  </a:txBody>
                  <a:tcPr/>
                </a:tc>
                <a:tc hMerge="1">
                  <a:txBody>
                    <a:bodyPr/>
                    <a:lstStyle/>
                    <a:p>
                      <a:endParaRPr kumimoji="1" lang="ja-JP" altLang="en-US"/>
                    </a:p>
                  </a:txBody>
                  <a:tcPr/>
                </a:tc>
                <a:tc>
                  <a:txBody>
                    <a:bodyPr/>
                    <a:lstStyle/>
                    <a:p>
                      <a:r>
                        <a:rPr kumimoji="1" lang="ja-JP" altLang="en-US" sz="1050" dirty="0" smtClean="0"/>
                        <a:t>投与量（流量）</a:t>
                      </a:r>
                      <a:endParaRPr kumimoji="1" lang="en-US" altLang="ja-JP" sz="1050" dirty="0" smtClean="0"/>
                    </a:p>
                    <a:p>
                      <a:pPr algn="r"/>
                      <a:r>
                        <a:rPr kumimoji="1" lang="ja-JP" altLang="en-US" sz="1050" dirty="0" smtClean="0"/>
                        <a:t>　　　　</a:t>
                      </a:r>
                      <a:r>
                        <a:rPr kumimoji="1" lang="en-US" altLang="ja-JP" sz="1050" dirty="0" smtClean="0"/>
                        <a:t>L</a:t>
                      </a:r>
                    </a:p>
                    <a:p>
                      <a:pPr algn="r"/>
                      <a:r>
                        <a:rPr kumimoji="1" lang="ja-JP" altLang="en-US" sz="1050" dirty="0" smtClean="0"/>
                        <a:t>　　　　</a:t>
                      </a:r>
                      <a:r>
                        <a:rPr kumimoji="1" lang="en-US" altLang="ja-JP" sz="1050" dirty="0" smtClean="0"/>
                        <a:t>L</a:t>
                      </a:r>
                    </a:p>
                    <a:p>
                      <a:pPr algn="r"/>
                      <a:r>
                        <a:rPr kumimoji="1" lang="en-US" altLang="ja-JP" sz="1050" dirty="0" smtClean="0"/>
                        <a:t>SpO</a:t>
                      </a:r>
                      <a:r>
                        <a:rPr kumimoji="1" lang="en-US" altLang="ja-JP" sz="800" dirty="0" smtClean="0"/>
                        <a:t>2</a:t>
                      </a:r>
                      <a:r>
                        <a:rPr kumimoji="1" lang="en-US" altLang="ja-JP" sz="1050" dirty="0" smtClean="0"/>
                        <a:t>  </a:t>
                      </a:r>
                      <a:r>
                        <a:rPr kumimoji="1" lang="ja-JP" altLang="en-US" sz="1050" dirty="0" smtClean="0"/>
                        <a:t>　</a:t>
                      </a:r>
                      <a:r>
                        <a:rPr kumimoji="1" lang="en-US" altLang="ja-JP" sz="1050" dirty="0" smtClean="0"/>
                        <a:t>   %</a:t>
                      </a:r>
                      <a:r>
                        <a:rPr kumimoji="1" lang="ja-JP" altLang="en-US" sz="1050" dirty="0" smtClean="0"/>
                        <a:t>以下で　　　</a:t>
                      </a:r>
                      <a:r>
                        <a:rPr kumimoji="1" lang="en-US" altLang="ja-JP" sz="1050" dirty="0" smtClean="0"/>
                        <a:t>L</a:t>
                      </a:r>
                      <a:r>
                        <a:rPr kumimoji="1" lang="ja-JP" altLang="en-US" sz="1050" dirty="0" smtClean="0"/>
                        <a:t>必要</a:t>
                      </a:r>
                      <a:endParaRPr kumimoji="1" lang="ja-JP" altLang="en-US" sz="1050" dirty="0"/>
                    </a:p>
                  </a:txBody>
                  <a:tcPr>
                    <a:lnL w="12700" cap="flat" cmpd="sng" algn="ctr">
                      <a:solidFill>
                        <a:schemeClr val="tx1"/>
                      </a:solidFill>
                      <a:prstDash val="sysDash"/>
                      <a:round/>
                      <a:headEnd type="none" w="med" len="med"/>
                      <a:tailEnd type="none" w="med" len="med"/>
                    </a:lnL>
                  </a:tcPr>
                </a:tc>
              </a:tr>
              <a:tr h="251589">
                <a:tc vMerge="1">
                  <a:txBody>
                    <a:bodyPr/>
                    <a:lstStyle/>
                    <a:p>
                      <a:endParaRPr kumimoji="1" lang="ja-JP" altLang="en-US" sz="1100" dirty="0"/>
                    </a:p>
                  </a:txBody>
                  <a:tcPr/>
                </a:tc>
                <a:tc vMerge="1">
                  <a:txBody>
                    <a:bodyPr/>
                    <a:lstStyle/>
                    <a:p>
                      <a:endParaRPr kumimoji="1" lang="ja-JP" altLang="en-US" sz="1100" dirty="0"/>
                    </a:p>
                  </a:txBody>
                  <a:tcPr/>
                </a:tc>
                <a:tc gridSpan="9">
                  <a:txBody>
                    <a:bodyPr/>
                    <a:lstStyle/>
                    <a:p>
                      <a:r>
                        <a:rPr kumimoji="1" lang="ja-JP" altLang="en-US" sz="1050" dirty="0" smtClean="0"/>
                        <a:t>特記：</a:t>
                      </a:r>
                      <a:endParaRPr kumimoji="1" lang="ja-JP" altLang="en-US" sz="1050"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100" dirty="0"/>
                    </a:p>
                  </a:txBody>
                  <a:tcPr/>
                </a:tc>
                <a:tc h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5">
                  <a:txBody>
                    <a:bodyPr/>
                    <a:lstStyle/>
                    <a:p>
                      <a:r>
                        <a:rPr kumimoji="1" lang="ja-JP" altLang="en-US" sz="1050" dirty="0" smtClean="0"/>
                        <a:t>特記：</a:t>
                      </a:r>
                      <a:endParaRPr kumimoji="1" lang="ja-JP" altLang="en-US" sz="1050" dirty="0"/>
                    </a:p>
                  </a:txBody>
                  <a:tcPr/>
                </a:tc>
                <a:tc hMerge="1">
                  <a:txBody>
                    <a:bodyPr/>
                    <a:lstStyle/>
                    <a:p>
                      <a:endParaRPr kumimoji="1" lang="ja-JP" altLang="en-US" sz="1050" dirty="0"/>
                    </a:p>
                  </a:txBody>
                  <a:tcPr/>
                </a:tc>
                <a:tc hMerge="1">
                  <a:txBody>
                    <a:bodyPr/>
                    <a:lstStyle/>
                    <a:p>
                      <a:endParaRPr kumimoji="1" lang="ja-JP" altLang="en-US" sz="1100"/>
                    </a:p>
                  </a:txBody>
                  <a:tcPr/>
                </a:tc>
                <a:tc hMerge="1">
                  <a:txBody>
                    <a:bodyPr/>
                    <a:lstStyle/>
                    <a:p>
                      <a:endParaRPr kumimoji="1" lang="ja-JP" altLang="en-US"/>
                    </a:p>
                  </a:txBody>
                  <a:tcPr/>
                </a:tc>
                <a:tc hMerge="1">
                  <a:txBody>
                    <a:bodyPr/>
                    <a:lstStyle/>
                    <a:p>
                      <a:endParaRPr kumimoji="1" lang="ja-JP" altLang="en-US"/>
                    </a:p>
                  </a:txBody>
                  <a:tcPr/>
                </a:tc>
              </a:tr>
              <a:tr h="248298">
                <a:tc vMerge="1">
                  <a:txBody>
                    <a:bodyPr/>
                    <a:lstStyle/>
                    <a:p>
                      <a:endParaRPr kumimoji="1" lang="ja-JP" altLang="en-US" sz="1100" dirty="0"/>
                    </a:p>
                  </a:txBody>
                  <a:tcPr/>
                </a:tc>
                <a:tc rowSpan="3">
                  <a:txBody>
                    <a:bodyPr/>
                    <a:lstStyle/>
                    <a:p>
                      <a:pPr algn="ctr"/>
                      <a:r>
                        <a:rPr kumimoji="1" lang="ja-JP" altLang="en-US" sz="1050" dirty="0" smtClean="0"/>
                        <a:t>てんかん</a:t>
                      </a:r>
                      <a:endParaRPr kumimoji="1" lang="ja-JP" altLang="en-US" sz="1050" dirty="0"/>
                    </a:p>
                  </a:txBody>
                  <a:tcPr anchor="ctr"/>
                </a:tc>
                <a:tc gridSpan="5">
                  <a:txBody>
                    <a:bodyPr/>
                    <a:lstStyle/>
                    <a:p>
                      <a:r>
                        <a:rPr kumimoji="1" lang="ja-JP" altLang="en-US" sz="1050" dirty="0" smtClean="0"/>
                        <a:t>発　作　　　　有　・　無</a:t>
                      </a:r>
                      <a:endParaRPr kumimoji="1" lang="ja-JP" altLang="en-US" sz="1050"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gridSpan="6">
                  <a:txBody>
                    <a:bodyPr/>
                    <a:lstStyle/>
                    <a:p>
                      <a:r>
                        <a:rPr kumimoji="1" lang="ja-JP" altLang="en-US" sz="1050" dirty="0" smtClean="0"/>
                        <a:t>発作頻度　</a:t>
                      </a:r>
                      <a:r>
                        <a:rPr kumimoji="1" lang="en-US" altLang="ja-JP" sz="1050" dirty="0" smtClean="0"/>
                        <a:t>1</a:t>
                      </a:r>
                      <a:r>
                        <a:rPr kumimoji="1" lang="ja-JP" altLang="en-US" sz="1050" dirty="0" smtClean="0"/>
                        <a:t>日数回</a:t>
                      </a:r>
                      <a:endParaRPr kumimoji="1" lang="ja-JP" altLang="en-US" sz="1050" dirty="0"/>
                    </a:p>
                  </a:txBody>
                  <a:tcPr/>
                </a:tc>
                <a:tc hMerge="1">
                  <a:txBody>
                    <a:bodyPr/>
                    <a:lstStyle/>
                    <a:p>
                      <a:endParaRPr kumimoji="1" lang="ja-JP" altLang="en-US"/>
                    </a:p>
                  </a:txBody>
                  <a:tcPr/>
                </a:tc>
                <a:tc hMerge="1">
                  <a:txBody>
                    <a:bodyPr/>
                    <a:lstStyle/>
                    <a:p>
                      <a:endParaRPr kumimoji="1" lang="ja-JP" altLang="en-US" sz="1100"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gridSpan="5">
                  <a:txBody>
                    <a:bodyPr/>
                    <a:lstStyle/>
                    <a:p>
                      <a:r>
                        <a:rPr kumimoji="1" lang="ja-JP" altLang="en-US" sz="1050" dirty="0" smtClean="0"/>
                        <a:t>発作の様子：・舌を出し、首・四肢を右方向に向け、眼球を左右に動かす。・大きくガクンと体を動かす。</a:t>
                      </a:r>
                      <a:endParaRPr kumimoji="1" lang="en-US" altLang="ja-JP" sz="1050" dirty="0" smtClean="0"/>
                    </a:p>
                    <a:p>
                      <a:endParaRPr kumimoji="1" lang="en-US" altLang="ja-JP" sz="1050" dirty="0" smtClean="0"/>
                    </a:p>
                    <a:p>
                      <a:r>
                        <a:rPr kumimoji="1" lang="ja-JP" altLang="en-US" sz="1050" dirty="0" smtClean="0"/>
                        <a:t>・</a:t>
                      </a:r>
                      <a:r>
                        <a:rPr kumimoji="1" lang="en-US" altLang="ja-JP" sz="1050" dirty="0" smtClean="0"/>
                        <a:t>15</a:t>
                      </a:r>
                      <a:r>
                        <a:rPr kumimoji="1" lang="ja-JP" altLang="en-US" sz="1050" dirty="0" smtClean="0"/>
                        <a:t>分以上継続する時はダイアップ座薬</a:t>
                      </a:r>
                      <a:r>
                        <a:rPr kumimoji="1" lang="en-US" altLang="ja-JP" sz="1050" dirty="0" smtClean="0"/>
                        <a:t>6</a:t>
                      </a:r>
                      <a:r>
                        <a:rPr kumimoji="1" lang="ja-JP" altLang="en-US" sz="1050" dirty="0" smtClean="0"/>
                        <a:t>ｍｇ挿入</a:t>
                      </a:r>
                      <a:endParaRPr kumimoji="1" lang="ja-JP" altLang="en-US" sz="1050" dirty="0"/>
                    </a:p>
                  </a:txBody>
                  <a:tcPr/>
                </a:tc>
                <a:tc rowSpan="3" hMerge="1">
                  <a:txBody>
                    <a:bodyPr/>
                    <a:lstStyle/>
                    <a:p>
                      <a:endParaRPr kumimoji="1" lang="ja-JP" altLang="en-US" sz="1050" dirty="0"/>
                    </a:p>
                  </a:txBody>
                  <a:tcPr/>
                </a:tc>
                <a:tc rowSpan="3" hMerge="1">
                  <a:txBody>
                    <a:bodyPr/>
                    <a:lstStyle/>
                    <a:p>
                      <a:endParaRPr kumimoji="1" lang="ja-JP" altLang="en-US" sz="1100"/>
                    </a:p>
                  </a:txBody>
                  <a:tcPr/>
                </a:tc>
                <a:tc rowSpan="3" hMerge="1">
                  <a:txBody>
                    <a:bodyPr/>
                    <a:lstStyle/>
                    <a:p>
                      <a:endParaRPr kumimoji="1" lang="ja-JP" altLang="en-US"/>
                    </a:p>
                  </a:txBody>
                  <a:tcPr/>
                </a:tc>
                <a:tc rowSpan="3" hMerge="1">
                  <a:txBody>
                    <a:bodyPr/>
                    <a:lstStyle/>
                    <a:p>
                      <a:endParaRPr kumimoji="1" lang="ja-JP" altLang="en-US"/>
                    </a:p>
                  </a:txBody>
                  <a:tcPr/>
                </a:tc>
              </a:tr>
              <a:tr h="254158">
                <a:tc vMerge="1">
                  <a:txBody>
                    <a:bodyPr/>
                    <a:lstStyle/>
                    <a:p>
                      <a:endParaRPr kumimoji="1" lang="ja-JP" altLang="en-US" sz="1100" dirty="0"/>
                    </a:p>
                  </a:txBody>
                  <a:tcPr/>
                </a:tc>
                <a:tc vMerge="1">
                  <a:txBody>
                    <a:bodyPr/>
                    <a:lstStyle/>
                    <a:p>
                      <a:endParaRPr kumimoji="1" lang="ja-JP" altLang="en-US" sz="1100" dirty="0"/>
                    </a:p>
                  </a:txBody>
                  <a:tcPr/>
                </a:tc>
                <a:tc gridSpan="5">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過去の発作　有　・　無</a:t>
                      </a: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gridSpan="6">
                  <a:txBody>
                    <a:bodyPr/>
                    <a:lstStyle/>
                    <a:p>
                      <a:r>
                        <a:rPr kumimoji="1" lang="ja-JP" altLang="en-US" sz="1050" dirty="0" smtClean="0"/>
                        <a:t>持続時間　</a:t>
                      </a:r>
                      <a:r>
                        <a:rPr kumimoji="1" lang="en-US" altLang="ja-JP" sz="1050" dirty="0" smtClean="0"/>
                        <a:t>1-2</a:t>
                      </a:r>
                      <a:r>
                        <a:rPr kumimoji="1" lang="ja-JP" altLang="en-US" sz="1050" dirty="0" smtClean="0"/>
                        <a:t>分（～</a:t>
                      </a:r>
                      <a:r>
                        <a:rPr kumimoji="1" lang="en-US" altLang="ja-JP" sz="1050" dirty="0" smtClean="0"/>
                        <a:t>5</a:t>
                      </a:r>
                      <a:r>
                        <a:rPr kumimoji="1" lang="ja-JP" altLang="en-US" sz="1050" dirty="0" smtClean="0"/>
                        <a:t>分）</a:t>
                      </a:r>
                      <a:endParaRPr kumimoji="1" lang="ja-JP" altLang="en-US" sz="1050" dirty="0"/>
                    </a:p>
                  </a:txBody>
                  <a:tcPr/>
                </a:tc>
                <a:tc hMerge="1">
                  <a:txBody>
                    <a:bodyPr/>
                    <a:lstStyle/>
                    <a:p>
                      <a:endParaRPr kumimoji="1" lang="ja-JP" altLang="en-US"/>
                    </a:p>
                  </a:txBody>
                  <a:tcPr/>
                </a:tc>
                <a:tc hMerge="1">
                  <a:txBody>
                    <a:bodyPr/>
                    <a:lstStyle/>
                    <a:p>
                      <a:endParaRPr kumimoji="1" lang="ja-JP" altLang="en-US" sz="1100"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5" vMerge="1">
                  <a:txBody>
                    <a:bodyPr/>
                    <a:lstStyle/>
                    <a:p>
                      <a:endParaRPr kumimoji="1" lang="ja-JP" altLang="en-US"/>
                    </a:p>
                  </a:txBody>
                  <a:tcPr/>
                </a:tc>
                <a:tc hMerge="1" vMerge="1">
                  <a:txBody>
                    <a:bodyPr/>
                    <a:lstStyle/>
                    <a:p>
                      <a:endParaRPr kumimoji="1" lang="ja-JP" altLang="en-US" dirty="0"/>
                    </a:p>
                  </a:txBody>
                  <a:tcPr/>
                </a:tc>
                <a:tc hMerge="1" vMerge="1">
                  <a:txBody>
                    <a:bodyPr/>
                    <a:lstStyle/>
                    <a:p>
                      <a:endParaRPr kumimoji="1" lang="ja-JP" altLang="en-US" sz="1100" dirty="0"/>
                    </a:p>
                  </a:txBody>
                  <a:tcPr/>
                </a:tc>
                <a:tc hMerge="1" vMerge="1">
                  <a:txBody>
                    <a:bodyPr/>
                    <a:lstStyle/>
                    <a:p>
                      <a:endParaRPr kumimoji="1" lang="ja-JP" altLang="en-US"/>
                    </a:p>
                  </a:txBody>
                  <a:tcPr/>
                </a:tc>
                <a:tc hMerge="1" vMerge="1">
                  <a:txBody>
                    <a:bodyPr/>
                    <a:lstStyle/>
                    <a:p>
                      <a:endParaRPr kumimoji="1" lang="ja-JP" altLang="en-US"/>
                    </a:p>
                  </a:txBody>
                  <a:tcPr/>
                </a:tc>
              </a:tr>
              <a:tr h="248298">
                <a:tc vMerge="1">
                  <a:txBody>
                    <a:bodyPr/>
                    <a:lstStyle/>
                    <a:p>
                      <a:endParaRPr kumimoji="1" lang="ja-JP" altLang="en-US" sz="1100" dirty="0"/>
                    </a:p>
                  </a:txBody>
                  <a:tcPr/>
                </a:tc>
                <a:tc vMerge="1">
                  <a:txBody>
                    <a:bodyPr/>
                    <a:lstStyle/>
                    <a:p>
                      <a:endParaRPr kumimoji="1" lang="ja-JP" altLang="en-US" sz="1100" dirty="0"/>
                    </a:p>
                  </a:txBody>
                  <a:tcPr/>
                </a:tc>
                <a:tc gridSpan="5">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脳波の異常　有　・　無</a:t>
                      </a: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gridSpan="6">
                  <a:txBody>
                    <a:bodyPr/>
                    <a:lstStyle/>
                    <a:p>
                      <a:r>
                        <a:rPr kumimoji="1" lang="ja-JP" altLang="en-US" sz="1050" dirty="0" smtClean="0"/>
                        <a:t>好発時刻　寝起き</a:t>
                      </a:r>
                      <a:endParaRPr kumimoji="1" lang="ja-JP" altLang="en-US" sz="1050" dirty="0"/>
                    </a:p>
                  </a:txBody>
                  <a:tcPr/>
                </a:tc>
                <a:tc hMerge="1">
                  <a:txBody>
                    <a:bodyPr/>
                    <a:lstStyle/>
                    <a:p>
                      <a:endParaRPr kumimoji="1" lang="ja-JP" altLang="en-US"/>
                    </a:p>
                  </a:txBody>
                  <a:tcPr/>
                </a:tc>
                <a:tc hMerge="1">
                  <a:txBody>
                    <a:bodyPr/>
                    <a:lstStyle/>
                    <a:p>
                      <a:endParaRPr kumimoji="1" lang="ja-JP" altLang="en-US" sz="1100"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5" vMerge="1">
                  <a:txBody>
                    <a:bodyPr/>
                    <a:lstStyle/>
                    <a:p>
                      <a:endParaRPr kumimoji="1" lang="ja-JP" altLang="en-US"/>
                    </a:p>
                  </a:txBody>
                  <a:tcPr/>
                </a:tc>
                <a:tc hMerge="1" vMerge="1">
                  <a:txBody>
                    <a:bodyPr/>
                    <a:lstStyle/>
                    <a:p>
                      <a:endParaRPr kumimoji="1" lang="ja-JP" altLang="en-US" dirty="0"/>
                    </a:p>
                  </a:txBody>
                  <a:tcPr/>
                </a:tc>
                <a:tc hMerge="1" vMerge="1">
                  <a:txBody>
                    <a:bodyPr/>
                    <a:lstStyle/>
                    <a:p>
                      <a:endParaRPr kumimoji="1" lang="ja-JP" altLang="en-US" sz="1100" dirty="0"/>
                    </a:p>
                  </a:txBody>
                  <a:tcPr/>
                </a:tc>
                <a:tc hMerge="1" vMerge="1">
                  <a:txBody>
                    <a:bodyPr/>
                    <a:lstStyle/>
                    <a:p>
                      <a:endParaRPr kumimoji="1" lang="ja-JP" altLang="en-US"/>
                    </a:p>
                  </a:txBody>
                  <a:tcPr/>
                </a:tc>
                <a:tc hMerge="1" vMerge="1">
                  <a:txBody>
                    <a:bodyPr/>
                    <a:lstStyle/>
                    <a:p>
                      <a:endParaRPr kumimoji="1" lang="ja-JP" altLang="en-US"/>
                    </a:p>
                  </a:txBody>
                  <a:tcPr/>
                </a:tc>
              </a:tr>
              <a:tr h="248298">
                <a:tc vMerge="1">
                  <a:txBody>
                    <a:bodyPr/>
                    <a:lstStyle/>
                    <a:p>
                      <a:endParaRPr kumimoji="1" lang="ja-JP" altLang="en-US" sz="1100" dirty="0"/>
                    </a:p>
                  </a:txBody>
                  <a:tcPr/>
                </a:tc>
                <a:tc rowSpan="2">
                  <a:txBody>
                    <a:bodyPr/>
                    <a:lstStyle/>
                    <a:p>
                      <a:r>
                        <a:rPr kumimoji="1" lang="ja-JP" altLang="en-US" sz="1050" dirty="0" smtClean="0"/>
                        <a:t>骨折</a:t>
                      </a:r>
                      <a:endParaRPr kumimoji="1" lang="ja-JP" altLang="en-US" sz="1050" dirty="0"/>
                    </a:p>
                  </a:txBody>
                  <a:tcPr/>
                </a:tc>
                <a:tc gridSpan="16">
                  <a:txBody>
                    <a:bodyPr/>
                    <a:lstStyle/>
                    <a:p>
                      <a:r>
                        <a:rPr kumimoji="1" lang="ja-JP" altLang="en-US" sz="1050" dirty="0" smtClean="0"/>
                        <a:t>既往歴・部位・原因</a:t>
                      </a:r>
                      <a:endParaRPr kumimoji="1" lang="en-US" altLang="ja-JP" sz="1050" dirty="0" smtClean="0"/>
                    </a:p>
                  </a:txBody>
                  <a:tcPr>
                    <a:lnB w="12700" cap="flat" cmpd="sng" algn="ctr">
                      <a:solidFill>
                        <a:schemeClr val="tx1"/>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sz="110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sz="1100" dirty="0"/>
                    </a:p>
                  </a:txBody>
                  <a:tcPr/>
                </a:tc>
                <a:tc hMerge="1">
                  <a:txBody>
                    <a:bodyPr/>
                    <a:lstStyle/>
                    <a:p>
                      <a:endParaRPr kumimoji="1" lang="ja-JP" altLang="en-US"/>
                    </a:p>
                  </a:txBody>
                  <a:tcPr/>
                </a:tc>
                <a:tc hMerge="1">
                  <a:txBody>
                    <a:bodyPr/>
                    <a:lstStyle/>
                    <a:p>
                      <a:endParaRPr kumimoji="1" lang="ja-JP" altLang="en-US"/>
                    </a:p>
                  </a:txBody>
                  <a:tcPr/>
                </a:tc>
              </a:tr>
              <a:tr h="381778">
                <a:tc vMerge="1">
                  <a:txBody>
                    <a:bodyPr/>
                    <a:lstStyle/>
                    <a:p>
                      <a:endParaRPr kumimoji="1" lang="ja-JP" altLang="en-US"/>
                    </a:p>
                  </a:txBody>
                  <a:tcPr/>
                </a:tc>
                <a:tc vMerge="1">
                  <a:txBody>
                    <a:bodyPr/>
                    <a:lstStyle/>
                    <a:p>
                      <a:endParaRPr kumimoji="1" lang="ja-JP" altLang="en-US"/>
                    </a:p>
                  </a:txBody>
                  <a:tcPr/>
                </a:tc>
                <a:tc gridSpan="16">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・骨折はないが四肢の拘縮・可動域制限があるため骨折しやすい。</a:t>
                      </a:r>
                    </a:p>
                    <a:p>
                      <a:endParaRPr kumimoji="1" lang="ja-JP" altLang="en-US" sz="1050" dirty="0"/>
                    </a:p>
                  </a:txBody>
                  <a:tcPr>
                    <a:lnT w="12700" cap="flat" cmpd="sng" algn="ctr">
                      <a:solidFill>
                        <a:schemeClr val="tx1"/>
                      </a:solidFill>
                      <a:prstDash val="sysDash"/>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48298">
                <a:tc vMerge="1">
                  <a:txBody>
                    <a:bodyPr/>
                    <a:lstStyle/>
                    <a:p>
                      <a:endParaRPr kumimoji="1" lang="ja-JP" altLang="en-US" sz="1100" dirty="0"/>
                    </a:p>
                  </a:txBody>
                  <a:tcPr/>
                </a:tc>
                <a:tc rowSpan="2">
                  <a:txBody>
                    <a:bodyPr/>
                    <a:lstStyle/>
                    <a:p>
                      <a:r>
                        <a:rPr kumimoji="1" lang="ja-JP" altLang="en-US" sz="1050" dirty="0" smtClean="0"/>
                        <a:t>その他</a:t>
                      </a:r>
                      <a:endParaRPr kumimoji="1" lang="ja-JP" altLang="en-US" sz="1050" dirty="0"/>
                    </a:p>
                  </a:txBody>
                  <a:tcPr/>
                </a:tc>
                <a:tc gridSpan="16">
                  <a:txBody>
                    <a:bodyPr/>
                    <a:lstStyle/>
                    <a:p>
                      <a:r>
                        <a:rPr kumimoji="1" lang="ja-JP" altLang="en-US" sz="1050" dirty="0" smtClean="0"/>
                        <a:t>健康面で気になること・服薬について（方法・注意点）</a:t>
                      </a:r>
                      <a:endParaRPr kumimoji="1" lang="en-US" altLang="ja-JP" sz="1050" dirty="0" smtClean="0"/>
                    </a:p>
                  </a:txBody>
                  <a:tcPr>
                    <a:lnB w="12700" cap="flat" cmpd="sng" algn="ctr">
                      <a:solidFill>
                        <a:schemeClr val="tx1"/>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sz="110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100" dirty="0"/>
                    </a:p>
                  </a:txBody>
                  <a:tcPr/>
                </a:tc>
                <a:tc hMerge="1">
                  <a:txBody>
                    <a:bodyPr/>
                    <a:lstStyle/>
                    <a:p>
                      <a:endParaRPr kumimoji="1" lang="ja-JP" altLang="en-US"/>
                    </a:p>
                  </a:txBody>
                  <a:tcPr/>
                </a:tc>
                <a:tc hMerge="1">
                  <a:txBody>
                    <a:bodyPr/>
                    <a:lstStyle/>
                    <a:p>
                      <a:endParaRPr kumimoji="1" lang="ja-JP" altLang="en-US"/>
                    </a:p>
                  </a:txBody>
                  <a:tcPr/>
                </a:tc>
              </a:tr>
              <a:tr h="722321">
                <a:tc vMerge="1">
                  <a:txBody>
                    <a:bodyPr/>
                    <a:lstStyle/>
                    <a:p>
                      <a:endParaRPr kumimoji="1" lang="ja-JP" altLang="en-US"/>
                    </a:p>
                  </a:txBody>
                  <a:tcPr/>
                </a:tc>
                <a:tc vMerge="1">
                  <a:txBody>
                    <a:bodyPr/>
                    <a:lstStyle/>
                    <a:p>
                      <a:endParaRPr kumimoji="1" lang="ja-JP" altLang="en-US"/>
                    </a:p>
                  </a:txBody>
                  <a:tcPr/>
                </a:tc>
                <a:tc gridSpan="16">
                  <a:txBody>
                    <a:bodyPr/>
                    <a:lstStyle/>
                    <a:p>
                      <a:r>
                        <a:rPr kumimoji="1" lang="ja-JP" altLang="en-US" sz="1050" dirty="0" smtClean="0"/>
                        <a:t>・気管内出血の再発は予測される。吸引・カニューレ交換、入浴、移動等を注意する。</a:t>
                      </a:r>
                    </a:p>
                    <a:p>
                      <a:r>
                        <a:rPr kumimoji="1" lang="ja-JP" altLang="en-US" sz="1050" dirty="0" smtClean="0"/>
                        <a:t>・吸引がカニューレ内のため、排痰困難も常時ある。　</a:t>
                      </a:r>
                    </a:p>
                    <a:p>
                      <a:r>
                        <a:rPr kumimoji="1" lang="ja-JP" altLang="en-US" sz="1050" dirty="0" smtClean="0"/>
                        <a:t>・経口チューブが飲み込みにくい時がある。</a:t>
                      </a:r>
                    </a:p>
                    <a:p>
                      <a:r>
                        <a:rPr kumimoji="1" lang="ja-JP" altLang="en-US" sz="1050" dirty="0" smtClean="0"/>
                        <a:t>・経口からの薬を嫌がるため、チューブの挿入が上手く出来ない時はゼリー等も考える必要がある</a:t>
                      </a:r>
                      <a:r>
                        <a:rPr kumimoji="1" lang="ja-JP" altLang="en-US" sz="1050" dirty="0"/>
                        <a:t>。</a:t>
                      </a:r>
                      <a:endParaRPr kumimoji="1" lang="ja-JP" altLang="en-US" sz="1050" dirty="0" smtClean="0"/>
                    </a:p>
                  </a:txBody>
                  <a:tcPr>
                    <a:lnT w="12700" cap="flat" cmpd="sng" algn="ctr">
                      <a:solidFill>
                        <a:schemeClr val="tx1"/>
                      </a:solidFill>
                      <a:prstDash val="sysDash"/>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bl>
          </a:graphicData>
        </a:graphic>
      </p:graphicFrame>
      <p:sp>
        <p:nvSpPr>
          <p:cNvPr id="3" name="円/楕円 2"/>
          <p:cNvSpPr/>
          <p:nvPr/>
        </p:nvSpPr>
        <p:spPr>
          <a:xfrm>
            <a:off x="1456267" y="1140179"/>
            <a:ext cx="270933" cy="1919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円/楕円 3"/>
          <p:cNvSpPr/>
          <p:nvPr/>
        </p:nvSpPr>
        <p:spPr>
          <a:xfrm>
            <a:off x="1694529" y="2877260"/>
            <a:ext cx="220134" cy="2201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円/楕円 4"/>
          <p:cNvSpPr/>
          <p:nvPr/>
        </p:nvSpPr>
        <p:spPr>
          <a:xfrm>
            <a:off x="671689" y="1411112"/>
            <a:ext cx="220134" cy="2201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5"/>
          <p:cNvSpPr/>
          <p:nvPr/>
        </p:nvSpPr>
        <p:spPr>
          <a:xfrm>
            <a:off x="2066022" y="2623259"/>
            <a:ext cx="220134" cy="2201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671689" y="2099735"/>
            <a:ext cx="220134" cy="2201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1123245" y="4497369"/>
            <a:ext cx="220134" cy="2201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8"/>
          <p:cNvSpPr/>
          <p:nvPr/>
        </p:nvSpPr>
        <p:spPr>
          <a:xfrm>
            <a:off x="1123245" y="4926267"/>
            <a:ext cx="220134" cy="2201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1261532" y="5315736"/>
            <a:ext cx="220134" cy="2201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1778751" y="5710767"/>
            <a:ext cx="220134" cy="2201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5365638" y="6163287"/>
            <a:ext cx="220134" cy="2201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円/楕円 12"/>
          <p:cNvSpPr/>
          <p:nvPr/>
        </p:nvSpPr>
        <p:spPr>
          <a:xfrm>
            <a:off x="1778751" y="6163287"/>
            <a:ext cx="220134" cy="2201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楕円 13"/>
          <p:cNvSpPr/>
          <p:nvPr/>
        </p:nvSpPr>
        <p:spPr>
          <a:xfrm>
            <a:off x="852312" y="6903234"/>
            <a:ext cx="795866" cy="23142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円/楕円 14"/>
          <p:cNvSpPr/>
          <p:nvPr/>
        </p:nvSpPr>
        <p:spPr>
          <a:xfrm>
            <a:off x="1427896" y="7427587"/>
            <a:ext cx="220134" cy="2201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楕円 15"/>
          <p:cNvSpPr/>
          <p:nvPr/>
        </p:nvSpPr>
        <p:spPr>
          <a:xfrm>
            <a:off x="1427896" y="7680321"/>
            <a:ext cx="220134" cy="2201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円/楕円 16"/>
          <p:cNvSpPr/>
          <p:nvPr/>
        </p:nvSpPr>
        <p:spPr>
          <a:xfrm>
            <a:off x="1428044" y="7900453"/>
            <a:ext cx="220134" cy="2201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円/楕円 17"/>
          <p:cNvSpPr/>
          <p:nvPr/>
        </p:nvSpPr>
        <p:spPr>
          <a:xfrm>
            <a:off x="1704625" y="3127027"/>
            <a:ext cx="220134" cy="2201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10906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2105059741"/>
              </p:ext>
            </p:extLst>
          </p:nvPr>
        </p:nvGraphicFramePr>
        <p:xfrm>
          <a:off x="96394" y="101906"/>
          <a:ext cx="6678980" cy="9733035"/>
        </p:xfrm>
        <a:graphic>
          <a:graphicData uri="http://schemas.openxmlformats.org/drawingml/2006/table">
            <a:tbl>
              <a:tblPr firstRow="1" bandRow="1">
                <a:tableStyleId>{5940675A-B579-460E-94D1-54222C63F5DA}</a:tableStyleId>
              </a:tblPr>
              <a:tblGrid>
                <a:gridCol w="289196"/>
                <a:gridCol w="330506"/>
                <a:gridCol w="2071171"/>
                <a:gridCol w="1961003"/>
                <a:gridCol w="2027104"/>
              </a:tblGrid>
              <a:tr h="294701">
                <a:tc rowSpan="8">
                  <a:txBody>
                    <a:bodyPr/>
                    <a:lstStyle/>
                    <a:p>
                      <a:pPr algn="ctr"/>
                      <a:r>
                        <a:rPr kumimoji="1" lang="ja-JP" altLang="en-US" sz="1050" dirty="0" smtClean="0"/>
                        <a:t>コミュニケーションに関する領域</a:t>
                      </a:r>
                      <a:endParaRPr kumimoji="1" lang="ja-JP" altLang="en-US" sz="1050" dirty="0"/>
                    </a:p>
                  </a:txBody>
                  <a:tcPr vert="wordArtVertRtl" anchor="ctr"/>
                </a:tc>
                <a:tc>
                  <a:txBody>
                    <a:bodyPr/>
                    <a:lstStyle/>
                    <a:p>
                      <a:endParaRPr kumimoji="1" lang="ja-JP" altLang="en-US" sz="1050" dirty="0"/>
                    </a:p>
                  </a:txBody>
                  <a:tcPr/>
                </a:tc>
                <a:tc>
                  <a:txBody>
                    <a:bodyPr/>
                    <a:lstStyle/>
                    <a:p>
                      <a:pPr algn="ctr"/>
                      <a:r>
                        <a:rPr kumimoji="1" lang="ja-JP" altLang="en-US" sz="1050" dirty="0" smtClean="0"/>
                        <a:t>本人の様子</a:t>
                      </a:r>
                      <a:endParaRPr kumimoji="1" lang="ja-JP" altLang="en-US" sz="1050" dirty="0"/>
                    </a:p>
                  </a:txBody>
                  <a:tcPr anchor="ctr"/>
                </a:tc>
                <a:tc>
                  <a:txBody>
                    <a:bodyPr/>
                    <a:lstStyle/>
                    <a:p>
                      <a:pPr algn="ctr"/>
                      <a:r>
                        <a:rPr kumimoji="1" lang="ja-JP" altLang="en-US" sz="1050" dirty="0" smtClean="0"/>
                        <a:t>必要な支援・留意点</a:t>
                      </a:r>
                      <a:endParaRPr kumimoji="1" lang="ja-JP" altLang="en-US" sz="1050" dirty="0"/>
                    </a:p>
                  </a:txBody>
                  <a:tcPr anchor="ctr"/>
                </a:tc>
                <a:tc>
                  <a:txBody>
                    <a:bodyPr/>
                    <a:lstStyle/>
                    <a:p>
                      <a:pPr algn="ctr"/>
                      <a:r>
                        <a:rPr kumimoji="1" lang="ja-JP" altLang="en-US" sz="1050" dirty="0" smtClean="0"/>
                        <a:t>気づいた点</a:t>
                      </a:r>
                      <a:endParaRPr kumimoji="1" lang="ja-JP" altLang="en-US" sz="1050" dirty="0"/>
                    </a:p>
                  </a:txBody>
                  <a:tcPr anchor="ctr"/>
                </a:tc>
              </a:tr>
              <a:tr h="1617184">
                <a:tc vMerge="1">
                  <a:txBody>
                    <a:bodyPr/>
                    <a:lstStyle/>
                    <a:p>
                      <a:endParaRPr kumimoji="1" lang="ja-JP" altLang="en-US" sz="1100" dirty="0"/>
                    </a:p>
                  </a:txBody>
                  <a:tcPr/>
                </a:tc>
                <a:tc>
                  <a:txBody>
                    <a:bodyPr/>
                    <a:lstStyle/>
                    <a:p>
                      <a:pPr algn="ctr"/>
                      <a:r>
                        <a:rPr kumimoji="1" lang="ja-JP" altLang="en-US" sz="1050" dirty="0" smtClean="0"/>
                        <a:t>意志の伝達・表現</a:t>
                      </a:r>
                      <a:endParaRPr kumimoji="1" lang="ja-JP" altLang="en-US" sz="1050" dirty="0"/>
                    </a:p>
                  </a:txBody>
                  <a:tcPr vert="wordArtVertRtl" anchor="ctr"/>
                </a:tc>
                <a:tc>
                  <a:txBody>
                    <a:bodyPr/>
                    <a:lstStyle/>
                    <a:p>
                      <a:r>
                        <a:rPr kumimoji="1" lang="ja-JP" altLang="en-US" sz="1050" dirty="0" smtClean="0"/>
                        <a:t>・分かりにくいが、笑顔や表情で</a:t>
                      </a:r>
                      <a:r>
                        <a:rPr kumimoji="1" lang="en-US" altLang="ja-JP" sz="1050" dirty="0" smtClean="0"/>
                        <a:t>Yes/No</a:t>
                      </a:r>
                      <a:r>
                        <a:rPr kumimoji="1" lang="ja-JP" altLang="en-US" sz="1050" dirty="0" smtClean="0"/>
                        <a:t>を伝えることが出来る</a:t>
                      </a:r>
                      <a:endParaRPr kumimoji="1" lang="ja-JP" altLang="en-US" sz="1050" dirty="0"/>
                    </a:p>
                  </a:txBody>
                  <a:tcPr/>
                </a:tc>
                <a:tc>
                  <a:txBody>
                    <a:bodyPr/>
                    <a:lstStyle/>
                    <a:p>
                      <a:r>
                        <a:rPr kumimoji="1" lang="ja-JP" altLang="en-US" sz="1050" dirty="0" smtClean="0"/>
                        <a:t>・事業所の担当者は出来るだけ同じ人が関われるようにする。</a:t>
                      </a:r>
                    </a:p>
                    <a:p>
                      <a:r>
                        <a:rPr kumimoji="1" lang="ja-JP" altLang="en-US" sz="1050" dirty="0" smtClean="0"/>
                        <a:t>・本人が表出しやすいよう表情を確認して今の本人の気持ちをくみ取る。</a:t>
                      </a:r>
                    </a:p>
                    <a:p>
                      <a:r>
                        <a:rPr kumimoji="1" lang="ja-JP" altLang="en-US" sz="1050" dirty="0" smtClean="0"/>
                        <a:t>・声掛けの幅を広げながら、本人の訴えを待つ。</a:t>
                      </a:r>
                    </a:p>
                    <a:p>
                      <a:r>
                        <a:rPr kumimoji="1" lang="ja-JP" altLang="en-US" sz="1050" dirty="0" smtClean="0"/>
                        <a:t>・意思や表現を引き出せる様待つ姿勢が大事。</a:t>
                      </a:r>
                      <a:endParaRPr kumimoji="1" lang="ja-JP" altLang="en-US" sz="1050" dirty="0"/>
                    </a:p>
                  </a:txBody>
                  <a:tcPr/>
                </a:tc>
                <a:tc>
                  <a:txBody>
                    <a:bodyPr/>
                    <a:lstStyle/>
                    <a:p>
                      <a:r>
                        <a:rPr kumimoji="1" lang="ja-JP" altLang="en-US" sz="1050" dirty="0" smtClean="0"/>
                        <a:t>・ゆっくりと反応することもあるため、本人の意思と違う状況ですすんでしまう。</a:t>
                      </a:r>
                      <a:endParaRPr kumimoji="1" lang="ja-JP" altLang="en-US" sz="1050" dirty="0"/>
                    </a:p>
                  </a:txBody>
                  <a:tcPr/>
                </a:tc>
              </a:tr>
              <a:tr h="2437023">
                <a:tc vMerge="1">
                  <a:txBody>
                    <a:bodyPr/>
                    <a:lstStyle/>
                    <a:p>
                      <a:endParaRPr kumimoji="1" lang="ja-JP" altLang="en-US" sz="1100" dirty="0"/>
                    </a:p>
                  </a:txBody>
                  <a:tcPr/>
                </a:tc>
                <a:tc>
                  <a:txBody>
                    <a:bodyPr/>
                    <a:lstStyle/>
                    <a:p>
                      <a:pPr algn="ctr"/>
                      <a:r>
                        <a:rPr kumimoji="1" lang="ja-JP" altLang="en-US" sz="1050" dirty="0" smtClean="0"/>
                        <a:t>他者からの意志・伝達の理解</a:t>
                      </a:r>
                      <a:endParaRPr kumimoji="1" lang="ja-JP" altLang="en-US" sz="1050" dirty="0"/>
                    </a:p>
                  </a:txBody>
                  <a:tcPr vert="wordArtVertRtl" anchor="ctr"/>
                </a:tc>
                <a:tc>
                  <a:txBody>
                    <a:bodyPr/>
                    <a:lstStyle/>
                    <a:p>
                      <a:r>
                        <a:rPr kumimoji="1" lang="ja-JP" altLang="en-US" sz="1050" dirty="0" smtClean="0"/>
                        <a:t>・日常生活に関する会話を理解できる。</a:t>
                      </a:r>
                    </a:p>
                    <a:p>
                      <a:r>
                        <a:rPr kumimoji="1" lang="ja-JP" altLang="en-US" sz="1050" dirty="0" smtClean="0"/>
                        <a:t>・自分の興味関心には耳を傾ける。</a:t>
                      </a:r>
                    </a:p>
                    <a:p>
                      <a:r>
                        <a:rPr kumimoji="1" lang="ja-JP" altLang="en-US" sz="1050" dirty="0" smtClean="0"/>
                        <a:t>・話している内容は理解している様子。</a:t>
                      </a:r>
                      <a:endParaRPr kumimoji="1" lang="ja-JP" altLang="en-US" sz="1050" dirty="0"/>
                    </a:p>
                  </a:txBody>
                  <a:tcPr/>
                </a:tc>
                <a:tc>
                  <a:txBody>
                    <a:bodyPr/>
                    <a:lstStyle/>
                    <a:p>
                      <a:r>
                        <a:rPr kumimoji="1" lang="ja-JP" altLang="en-US" sz="1050" dirty="0" smtClean="0"/>
                        <a:t>・反応を確かめながら話す。</a:t>
                      </a:r>
                    </a:p>
                    <a:p>
                      <a:r>
                        <a:rPr kumimoji="1" lang="ja-JP" altLang="en-US" sz="1050" dirty="0" smtClean="0"/>
                        <a:t>（興味あることや経験したこと）</a:t>
                      </a:r>
                      <a:endParaRPr kumimoji="1" lang="ja-JP" altLang="en-US" sz="1050" dirty="0"/>
                    </a:p>
                  </a:txBody>
                  <a:tcPr/>
                </a:tc>
                <a:tc>
                  <a:txBody>
                    <a:bodyPr/>
                    <a:lstStyle/>
                    <a:p>
                      <a:r>
                        <a:rPr kumimoji="1" lang="ja-JP" altLang="en-US" sz="1050" dirty="0" smtClean="0"/>
                        <a:t>・行動の範囲が狭い分、話題の幅もせまい。</a:t>
                      </a:r>
                      <a:endParaRPr kumimoji="1" lang="ja-JP" altLang="en-US" sz="1050" dirty="0"/>
                    </a:p>
                  </a:txBody>
                  <a:tcPr/>
                </a:tc>
              </a:tr>
              <a:tr h="2148290">
                <a:tc vMerge="1">
                  <a:txBody>
                    <a:bodyPr/>
                    <a:lstStyle/>
                    <a:p>
                      <a:endParaRPr kumimoji="1" lang="ja-JP" altLang="en-US" sz="1100" dirty="0"/>
                    </a:p>
                  </a:txBody>
                  <a:tcPr/>
                </a:tc>
                <a:tc>
                  <a:txBody>
                    <a:bodyPr/>
                    <a:lstStyle/>
                    <a:p>
                      <a:pPr algn="ctr"/>
                      <a:r>
                        <a:rPr kumimoji="1" lang="ja-JP" altLang="en-US" sz="1050" dirty="0" smtClean="0"/>
                        <a:t>電話・</a:t>
                      </a:r>
                      <a:r>
                        <a:rPr kumimoji="1" lang="en-US" altLang="ja-JP" sz="1050" dirty="0" smtClean="0"/>
                        <a:t>FAX</a:t>
                      </a:r>
                      <a:r>
                        <a:rPr kumimoji="1" lang="ja-JP" altLang="en-US" sz="1050" dirty="0" smtClean="0"/>
                        <a:t>・メール</a:t>
                      </a:r>
                      <a:endParaRPr kumimoji="1" lang="ja-JP" altLang="en-US" sz="1050" dirty="0"/>
                    </a:p>
                  </a:txBody>
                  <a:tcPr vert="wordArtVertRtl" anchor="ctr"/>
                </a:tc>
                <a:tc>
                  <a:txBody>
                    <a:bodyPr/>
                    <a:lstStyle/>
                    <a:p>
                      <a:r>
                        <a:rPr kumimoji="1" lang="ja-JP" altLang="en-US" sz="1050" dirty="0" smtClean="0"/>
                        <a:t>・難しい</a:t>
                      </a:r>
                      <a:endParaRPr kumimoji="1" lang="ja-JP" altLang="en-US" sz="1050" dirty="0"/>
                    </a:p>
                  </a:txBody>
                  <a:tcPr/>
                </a:tc>
                <a:tc>
                  <a:txBody>
                    <a:bodyPr/>
                    <a:lstStyle/>
                    <a:p>
                      <a:r>
                        <a:rPr kumimoji="1" lang="ja-JP" altLang="en-US" sz="1050" dirty="0" smtClean="0"/>
                        <a:t>・本人が知っている人などに電話連絡をとり声を聞いてもらう。</a:t>
                      </a:r>
                      <a:endParaRPr kumimoji="1" lang="ja-JP" altLang="en-US" sz="1050" dirty="0"/>
                    </a:p>
                  </a:txBody>
                  <a:tcPr/>
                </a:tc>
                <a:tc>
                  <a:txBody>
                    <a:bodyPr/>
                    <a:lstStyle/>
                    <a:p>
                      <a:r>
                        <a:rPr kumimoji="1" lang="ja-JP" altLang="en-US" sz="1050" dirty="0" smtClean="0"/>
                        <a:t>・居宅利用時に言語によるコミュニケーションが取れないために、介助者が電話というコミュニケーション方法を見いだせない。</a:t>
                      </a:r>
                      <a:endParaRPr kumimoji="1" lang="ja-JP" altLang="en-US" sz="1050" dirty="0"/>
                    </a:p>
                  </a:txBody>
                  <a:tcPr/>
                </a:tc>
              </a:tr>
              <a:tr h="253388">
                <a:tc vMerge="1">
                  <a:txBody>
                    <a:bodyPr/>
                    <a:lstStyle/>
                    <a:p>
                      <a:endParaRPr kumimoji="1" lang="ja-JP" altLang="en-US" sz="1100" dirty="0"/>
                    </a:p>
                  </a:txBody>
                  <a:tcPr/>
                </a:tc>
                <a:tc gridSpan="4">
                  <a:txBody>
                    <a:bodyPr/>
                    <a:lstStyle/>
                    <a:p>
                      <a:r>
                        <a:rPr kumimoji="1" lang="ja-JP" altLang="en-US" sz="1050" dirty="0" smtClean="0"/>
                        <a:t>緊急時の対応（病気の訴えも含む）</a:t>
                      </a:r>
                      <a:endParaRPr kumimoji="1" lang="ja-JP" altLang="en-US" sz="1050" dirty="0"/>
                    </a:p>
                  </a:txBody>
                  <a:tcPr>
                    <a:lnB w="12700" cap="flat" cmpd="sng" algn="ctr">
                      <a:solidFill>
                        <a:schemeClr val="tx1"/>
                      </a:solidFill>
                      <a:prstDash val="sysDash"/>
                      <a:round/>
                      <a:headEnd type="none" w="med" len="med"/>
                      <a:tailEnd type="none" w="med" len="med"/>
                    </a:lnB>
                  </a:tcPr>
                </a:tc>
                <a:tc hMerge="1">
                  <a:txBody>
                    <a:bodyPr/>
                    <a:lstStyle/>
                    <a:p>
                      <a:endParaRPr kumimoji="1" lang="ja-JP" altLang="en-US" sz="1100" dirty="0"/>
                    </a:p>
                  </a:txBody>
                  <a:tcPr/>
                </a:tc>
                <a:tc hMerge="1">
                  <a:txBody>
                    <a:bodyPr/>
                    <a:lstStyle/>
                    <a:p>
                      <a:endParaRPr kumimoji="1" lang="ja-JP" altLang="en-US" sz="1100" dirty="0"/>
                    </a:p>
                  </a:txBody>
                  <a:tcPr/>
                </a:tc>
                <a:tc hMerge="1">
                  <a:txBody>
                    <a:bodyPr/>
                    <a:lstStyle/>
                    <a:p>
                      <a:endParaRPr kumimoji="1" lang="ja-JP" altLang="en-US" sz="1100" dirty="0"/>
                    </a:p>
                  </a:txBody>
                  <a:tcPr/>
                </a:tc>
              </a:tr>
              <a:tr h="1363796">
                <a:tc vMerge="1">
                  <a:txBody>
                    <a:bodyPr/>
                    <a:lstStyle/>
                    <a:p>
                      <a:endParaRPr kumimoji="1" lang="ja-JP" altLang="en-US"/>
                    </a:p>
                  </a:txBody>
                  <a:tcPr/>
                </a:tc>
                <a:tc gridSpan="4">
                  <a:txBody>
                    <a:bodyPr/>
                    <a:lstStyle/>
                    <a:p>
                      <a:r>
                        <a:rPr kumimoji="1" lang="ja-JP" altLang="en-US" sz="1050" dirty="0" smtClean="0"/>
                        <a:t>退院後の対応</a:t>
                      </a:r>
                      <a:endParaRPr kumimoji="1" lang="en-US" altLang="ja-JP" sz="1050" dirty="0" smtClean="0"/>
                    </a:p>
                    <a:p>
                      <a:r>
                        <a:rPr kumimoji="1" lang="ja-JP" altLang="en-US" sz="1050" dirty="0" smtClean="0"/>
                        <a:t>・気管出血の場合は、血液が気管に流れ込まないように吸引する。シリコン製のカニューレからカフ付きカニューレに変更する。</a:t>
                      </a:r>
                    </a:p>
                    <a:p>
                      <a:r>
                        <a:rPr kumimoji="1" lang="ja-JP" altLang="en-US" sz="1050" dirty="0" smtClean="0"/>
                        <a:t>・支援者は普段の様子をよく理解することが必要である。</a:t>
                      </a:r>
                    </a:p>
                    <a:p>
                      <a:endParaRPr kumimoji="1" lang="ja-JP" altLang="en-US" sz="1050" dirty="0" smtClean="0"/>
                    </a:p>
                    <a:p>
                      <a:r>
                        <a:rPr kumimoji="1" lang="ja-JP" altLang="en-US" sz="1050" dirty="0" smtClean="0"/>
                        <a:t>・関係機関との連携をとる。</a:t>
                      </a:r>
                      <a:endParaRPr kumimoji="1" lang="ja-JP" altLang="en-US" sz="1050" dirty="0"/>
                    </a:p>
                  </a:txBody>
                  <a:tcPr>
                    <a:lnT w="12700" cap="flat" cmpd="sng" algn="ctr">
                      <a:solidFill>
                        <a:schemeClr val="tx1"/>
                      </a:solidFill>
                      <a:prstDash val="sysDash"/>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49991">
                <a:tc vMerge="1">
                  <a:txBody>
                    <a:bodyPr/>
                    <a:lstStyle/>
                    <a:p>
                      <a:endParaRPr kumimoji="1" lang="ja-JP" altLang="en-US" sz="1100" dirty="0"/>
                    </a:p>
                  </a:txBody>
                  <a:tcPr/>
                </a:tc>
                <a:tc gridSpan="4">
                  <a:txBody>
                    <a:bodyPr/>
                    <a:lstStyle/>
                    <a:p>
                      <a:r>
                        <a:rPr kumimoji="1" lang="ja-JP" altLang="en-US" sz="1050" dirty="0" smtClean="0"/>
                        <a:t>視覚・聴覚</a:t>
                      </a:r>
                      <a:endParaRPr kumimoji="1" lang="ja-JP" altLang="en-US" sz="1050" dirty="0"/>
                    </a:p>
                  </a:txBody>
                  <a:tcPr>
                    <a:lnB w="12700" cap="flat" cmpd="sng" algn="ctr">
                      <a:solidFill>
                        <a:schemeClr val="tx1"/>
                      </a:solidFill>
                      <a:prstDash val="sysDash"/>
                      <a:round/>
                      <a:headEnd type="none" w="med" len="med"/>
                      <a:tailEnd type="none" w="med" len="med"/>
                    </a:lnB>
                  </a:tcPr>
                </a:tc>
                <a:tc hMerge="1">
                  <a:txBody>
                    <a:bodyPr/>
                    <a:lstStyle/>
                    <a:p>
                      <a:endParaRPr kumimoji="1" lang="ja-JP" altLang="en-US" sz="1100" dirty="0"/>
                    </a:p>
                  </a:txBody>
                  <a:tcPr/>
                </a:tc>
                <a:tc hMerge="1">
                  <a:txBody>
                    <a:bodyPr/>
                    <a:lstStyle/>
                    <a:p>
                      <a:endParaRPr kumimoji="1" lang="ja-JP" altLang="en-US" sz="1100" dirty="0"/>
                    </a:p>
                  </a:txBody>
                  <a:tcPr/>
                </a:tc>
                <a:tc hMerge="1">
                  <a:txBody>
                    <a:bodyPr/>
                    <a:lstStyle/>
                    <a:p>
                      <a:endParaRPr kumimoji="1" lang="ja-JP" altLang="en-US" sz="1100" dirty="0"/>
                    </a:p>
                  </a:txBody>
                  <a:tcPr/>
                </a:tc>
              </a:tr>
              <a:tr h="1367193">
                <a:tc vMerge="1">
                  <a:txBody>
                    <a:bodyPr/>
                    <a:lstStyle/>
                    <a:p>
                      <a:endParaRPr kumimoji="1" lang="ja-JP" altLang="en-US"/>
                    </a:p>
                  </a:txBody>
                  <a:tcPr/>
                </a:tc>
                <a:tc gridSpan="4">
                  <a:txBody>
                    <a:bodyPr/>
                    <a:lstStyle/>
                    <a:p>
                      <a:r>
                        <a:rPr kumimoji="1" lang="ja-JP" altLang="en-US" sz="1050" dirty="0" smtClean="0"/>
                        <a:t>・聴覚はよく聞こえている</a:t>
                      </a:r>
                    </a:p>
                    <a:p>
                      <a:r>
                        <a:rPr kumimoji="1" lang="ja-JP" altLang="en-US" sz="1050" dirty="0" smtClean="0"/>
                        <a:t>・</a:t>
                      </a:r>
                      <a:r>
                        <a:rPr kumimoji="1" lang="en-US" altLang="ja-JP" sz="1050" dirty="0" smtClean="0"/>
                        <a:t>1.5</a:t>
                      </a:r>
                      <a:r>
                        <a:rPr kumimoji="1" lang="ja-JP" altLang="en-US" sz="1050" dirty="0" err="1" smtClean="0"/>
                        <a:t>ｍ</a:t>
                      </a:r>
                      <a:r>
                        <a:rPr kumimoji="1" lang="ja-JP" altLang="en-US" sz="1050" dirty="0" smtClean="0"/>
                        <a:t>範囲は確実に見えている様子。</a:t>
                      </a:r>
                      <a:endParaRPr kumimoji="1" lang="ja-JP" altLang="en-US" sz="1050" dirty="0"/>
                    </a:p>
                  </a:txBody>
                  <a:tcPr>
                    <a:lnT w="12700" cap="flat" cmpd="sng" algn="ctr">
                      <a:solidFill>
                        <a:schemeClr val="tx1"/>
                      </a:solidFill>
                      <a:prstDash val="sysDash"/>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bl>
          </a:graphicData>
        </a:graphic>
      </p:graphicFrame>
    </p:spTree>
    <p:extLst>
      <p:ext uri="{BB962C8B-B14F-4D97-AF65-F5344CB8AC3E}">
        <p14:creationId xmlns:p14="http://schemas.microsoft.com/office/powerpoint/2010/main" val="1444240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140109831"/>
              </p:ext>
            </p:extLst>
          </p:nvPr>
        </p:nvGraphicFramePr>
        <p:xfrm>
          <a:off x="85381" y="2"/>
          <a:ext cx="6656940" cy="9854916"/>
        </p:xfrm>
        <a:graphic>
          <a:graphicData uri="http://schemas.openxmlformats.org/drawingml/2006/table">
            <a:tbl>
              <a:tblPr firstRow="1" bandRow="1">
                <a:tableStyleId>{5940675A-B579-460E-94D1-54222C63F5DA}</a:tableStyleId>
              </a:tblPr>
              <a:tblGrid>
                <a:gridCol w="300209"/>
                <a:gridCol w="495759"/>
                <a:gridCol w="1949986"/>
                <a:gridCol w="2005070"/>
                <a:gridCol w="1905916"/>
              </a:tblGrid>
              <a:tr h="250792">
                <a:tc>
                  <a:txBody>
                    <a:bodyPr/>
                    <a:lstStyle/>
                    <a:p>
                      <a:endParaRPr kumimoji="1" lang="ja-JP" altLang="en-US" sz="1050" dirty="0"/>
                    </a:p>
                  </a:txBody>
                  <a:tcPr/>
                </a:tc>
                <a:tc>
                  <a:txBody>
                    <a:bodyPr/>
                    <a:lstStyle/>
                    <a:p>
                      <a:endParaRPr kumimoji="1" lang="ja-JP" altLang="en-US" sz="1050"/>
                    </a:p>
                  </a:txBody>
                  <a:tcPr/>
                </a:tc>
                <a:tc>
                  <a:txBody>
                    <a:bodyPr/>
                    <a:lstStyle/>
                    <a:p>
                      <a:pPr algn="ctr"/>
                      <a:r>
                        <a:rPr kumimoji="1" lang="ja-JP" altLang="en-US" sz="1050" dirty="0" smtClean="0"/>
                        <a:t>本人の様子</a:t>
                      </a:r>
                      <a:endParaRPr kumimoji="1" lang="ja-JP" altLang="en-US" sz="1050" dirty="0"/>
                    </a:p>
                  </a:txBody>
                  <a:tcPr anchor="ctr"/>
                </a:tc>
                <a:tc>
                  <a:txBody>
                    <a:bodyPr/>
                    <a:lstStyle/>
                    <a:p>
                      <a:pPr algn="ctr"/>
                      <a:r>
                        <a:rPr kumimoji="1" lang="ja-JP" altLang="en-US" sz="1050" dirty="0" smtClean="0"/>
                        <a:t>必要な支援・留意点</a:t>
                      </a:r>
                      <a:endParaRPr kumimoji="1" lang="ja-JP" altLang="en-US" sz="1050" dirty="0"/>
                    </a:p>
                  </a:txBody>
                  <a:tcPr anchor="ctr"/>
                </a:tc>
                <a:tc>
                  <a:txBody>
                    <a:bodyPr/>
                    <a:lstStyle/>
                    <a:p>
                      <a:pPr algn="ctr"/>
                      <a:r>
                        <a:rPr kumimoji="1" lang="ja-JP" altLang="en-US" sz="1050" dirty="0" smtClean="0"/>
                        <a:t>気づいた点</a:t>
                      </a:r>
                      <a:endParaRPr kumimoji="1" lang="ja-JP" altLang="en-US" sz="1050" dirty="0"/>
                    </a:p>
                  </a:txBody>
                  <a:tcPr anchor="ctr"/>
                </a:tc>
              </a:tr>
              <a:tr h="1208361">
                <a:tc rowSpan="3">
                  <a:txBody>
                    <a:bodyPr/>
                    <a:lstStyle/>
                    <a:p>
                      <a:pPr algn="ctr"/>
                      <a:r>
                        <a:rPr kumimoji="1" lang="ja-JP" altLang="en-US" sz="1050" dirty="0" smtClean="0"/>
                        <a:t>社会参加や日中活動に関する領域</a:t>
                      </a:r>
                      <a:endParaRPr kumimoji="1" lang="ja-JP" altLang="en-US" sz="1050" dirty="0"/>
                    </a:p>
                  </a:txBody>
                  <a:tcPr vert="wordArtVertRtl" anchor="ctr"/>
                </a:tc>
                <a:tc>
                  <a:txBody>
                    <a:bodyPr/>
                    <a:lstStyle/>
                    <a:p>
                      <a:pPr algn="ctr"/>
                      <a:r>
                        <a:rPr kumimoji="1" lang="ja-JP" altLang="en-US" sz="1050" dirty="0" smtClean="0"/>
                        <a:t>社会や集団生活の適応等</a:t>
                      </a:r>
                      <a:endParaRPr kumimoji="1" lang="ja-JP" altLang="en-US" sz="1050" dirty="0"/>
                    </a:p>
                  </a:txBody>
                  <a:tcPr vert="wordArtVertRtl" anchor="ctr"/>
                </a:tc>
                <a:tc>
                  <a:txBody>
                    <a:bodyPr/>
                    <a:lstStyle/>
                    <a:p>
                      <a:r>
                        <a:rPr kumimoji="1" lang="ja-JP" altLang="en-US" sz="1050" dirty="0" smtClean="0"/>
                        <a:t>・生活介護職員や利用者、また支援者と良好の関係であった。</a:t>
                      </a:r>
                    </a:p>
                    <a:p>
                      <a:r>
                        <a:rPr kumimoji="1" lang="ja-JP" altLang="en-US" sz="1050" dirty="0" smtClean="0"/>
                        <a:t>・声掛けがあると反応しよく笑う。</a:t>
                      </a:r>
                    </a:p>
                    <a:p>
                      <a:r>
                        <a:rPr kumimoji="1" lang="ja-JP" altLang="en-US" sz="1050" dirty="0" smtClean="0"/>
                        <a:t>・人との関わりは好きであるが、初対面では少し緊張する。</a:t>
                      </a:r>
                    </a:p>
                    <a:p>
                      <a:r>
                        <a:rPr kumimoji="1" lang="ja-JP" altLang="en-US" sz="1050" dirty="0" smtClean="0"/>
                        <a:t>・病院の看護師には慣れている様子。</a:t>
                      </a:r>
                      <a:endParaRPr kumimoji="1" lang="ja-JP" altLang="en-US" sz="1050" dirty="0"/>
                    </a:p>
                  </a:txBody>
                  <a:tcPr/>
                </a:tc>
                <a:tc>
                  <a:txBody>
                    <a:bodyPr/>
                    <a:lstStyle/>
                    <a:p>
                      <a:r>
                        <a:rPr kumimoji="1" lang="ja-JP" altLang="en-US" sz="1050" dirty="0" smtClean="0"/>
                        <a:t>・今まで通りの関わりができるように色々な人や様々な場所につれていったりすることが必要。</a:t>
                      </a:r>
                      <a:endParaRPr kumimoji="1" lang="ja-JP" altLang="en-US" sz="1050" dirty="0"/>
                    </a:p>
                  </a:txBody>
                  <a:tcPr/>
                </a:tc>
                <a:tc>
                  <a:txBody>
                    <a:bodyPr/>
                    <a:lstStyle/>
                    <a:p>
                      <a:r>
                        <a:rPr kumimoji="1" lang="ja-JP" altLang="en-US" sz="1050" dirty="0" smtClean="0"/>
                        <a:t>・今後新しい支援者との関わりが増えるが、慣れるまで時間がかかる。</a:t>
                      </a:r>
                    </a:p>
                    <a:p>
                      <a:r>
                        <a:rPr kumimoji="1" lang="ja-JP" altLang="en-US" sz="1050" dirty="0" smtClean="0"/>
                        <a:t>・自らの発信がしにくいので、周りが気を配ることを忘れてはならない。</a:t>
                      </a:r>
                      <a:endParaRPr kumimoji="1" lang="ja-JP" altLang="en-US" sz="1050" dirty="0"/>
                    </a:p>
                  </a:txBody>
                  <a:tcPr/>
                </a:tc>
              </a:tr>
              <a:tr h="1687146">
                <a:tc vMerge="1">
                  <a:txBody>
                    <a:bodyPr/>
                    <a:lstStyle/>
                    <a:p>
                      <a:endParaRPr kumimoji="1" lang="ja-JP" altLang="en-US" dirty="0"/>
                    </a:p>
                  </a:txBody>
                  <a:tcPr/>
                </a:tc>
                <a:tc>
                  <a:txBody>
                    <a:bodyPr/>
                    <a:lstStyle/>
                    <a:p>
                      <a:pPr algn="ctr"/>
                      <a:r>
                        <a:rPr kumimoji="1" lang="ja-JP" altLang="en-US" sz="1050" dirty="0" smtClean="0"/>
                        <a:t>余暇・社会活動等</a:t>
                      </a:r>
                      <a:endParaRPr kumimoji="1" lang="ja-JP" altLang="en-US" sz="1050" dirty="0"/>
                    </a:p>
                  </a:txBody>
                  <a:tcPr vert="wordArtVertRtl" anchor="ctr"/>
                </a:tc>
                <a:tc>
                  <a:txBody>
                    <a:bodyPr/>
                    <a:lstStyle/>
                    <a:p>
                      <a:r>
                        <a:rPr kumimoji="1" lang="ja-JP" altLang="en-US" sz="1050" dirty="0" smtClean="0"/>
                        <a:t>・生活介護事業所での外出や、暖かい時期は買い物を楽しんでいた。</a:t>
                      </a:r>
                    </a:p>
                    <a:p>
                      <a:r>
                        <a:rPr kumimoji="1" lang="ja-JP" altLang="en-US" sz="1050" dirty="0" smtClean="0"/>
                        <a:t>・髪のアレンジが好きである。</a:t>
                      </a:r>
                    </a:p>
                    <a:p>
                      <a:r>
                        <a:rPr kumimoji="1" lang="ja-JP" altLang="en-US" sz="1050" dirty="0" smtClean="0"/>
                        <a:t>・おしゃれな事に興味を示す・</a:t>
                      </a:r>
                      <a:endParaRPr kumimoji="1" lang="ja-JP" altLang="en-US" sz="1050" dirty="0"/>
                    </a:p>
                  </a:txBody>
                  <a:tcPr/>
                </a:tc>
                <a:tc>
                  <a:txBody>
                    <a:bodyPr/>
                    <a:lstStyle/>
                    <a:p>
                      <a:r>
                        <a:rPr kumimoji="1" lang="ja-JP" altLang="en-US" sz="1050" dirty="0" smtClean="0"/>
                        <a:t>・家族との買い物や散歩を重ね本人と家族が以前のような行動に対して自信がもてるようにする。</a:t>
                      </a:r>
                    </a:p>
                    <a:p>
                      <a:r>
                        <a:rPr kumimoji="1" lang="ja-JP" altLang="en-US" sz="1050" dirty="0" smtClean="0"/>
                        <a:t>・女性らしいおしゃれを楽しめるよう姉と相談して服を選ぶ、髪をアレンジする。</a:t>
                      </a:r>
                      <a:endParaRPr kumimoji="1" lang="en-US" altLang="ja-JP" sz="1050" dirty="0" smtClean="0"/>
                    </a:p>
                    <a:p>
                      <a:r>
                        <a:rPr kumimoji="1" lang="ja-JP" altLang="en-US" sz="1050" dirty="0" smtClean="0"/>
                        <a:t>・季節ごとの活動や行く場所など、生活介護事業書での外出などで経験を積みながら本人の楽しめる場所を聞いて行く。</a:t>
                      </a:r>
                      <a:endParaRPr kumimoji="1" lang="ja-JP" altLang="en-US" sz="1050" dirty="0"/>
                    </a:p>
                  </a:txBody>
                  <a:tcPr/>
                </a:tc>
                <a:tc>
                  <a:txBody>
                    <a:bodyPr/>
                    <a:lstStyle/>
                    <a:p>
                      <a:r>
                        <a:rPr kumimoji="1" lang="ja-JP" altLang="en-US" sz="1050" dirty="0" smtClean="0"/>
                        <a:t>・気管出血を恐れ、活動範囲が狭くなり、行く日数や場所、内容が限られている。</a:t>
                      </a:r>
                    </a:p>
                    <a:p>
                      <a:endParaRPr kumimoji="1" lang="ja-JP" altLang="en-US" sz="1050" dirty="0"/>
                    </a:p>
                  </a:txBody>
                  <a:tcPr/>
                </a:tc>
              </a:tr>
              <a:tr h="820255">
                <a:tc vMerge="1">
                  <a:txBody>
                    <a:bodyPr/>
                    <a:lstStyle/>
                    <a:p>
                      <a:endParaRPr kumimoji="1" lang="ja-JP" altLang="en-US" dirty="0"/>
                    </a:p>
                  </a:txBody>
                  <a:tcPr/>
                </a:tc>
                <a:tc>
                  <a:txBody>
                    <a:bodyPr/>
                    <a:lstStyle/>
                    <a:p>
                      <a:pPr algn="ctr"/>
                      <a:r>
                        <a:rPr kumimoji="1" lang="ja-JP" altLang="en-US" sz="1050" smtClean="0"/>
                        <a:t>当事者活動等</a:t>
                      </a:r>
                      <a:endParaRPr kumimoji="1" lang="ja-JP" altLang="en-US" sz="1050" dirty="0"/>
                    </a:p>
                  </a:txBody>
                  <a:tcPr vert="wordArtVertRtl" anchor="ctr"/>
                </a:tc>
                <a:tc>
                  <a:txBody>
                    <a:bodyPr/>
                    <a:lstStyle/>
                    <a:p>
                      <a:r>
                        <a:rPr kumimoji="1" lang="ja-JP" altLang="en-US" sz="1050" dirty="0" smtClean="0"/>
                        <a:t>・支援者が入れば自分のやりたい活動が出来る。</a:t>
                      </a:r>
                      <a:endParaRPr kumimoji="1" lang="ja-JP" altLang="en-US" sz="1050" dirty="0"/>
                    </a:p>
                  </a:txBody>
                  <a:tcPr/>
                </a:tc>
                <a:tc>
                  <a:txBody>
                    <a:bodyPr/>
                    <a:lstStyle/>
                    <a:p>
                      <a:r>
                        <a:rPr kumimoji="1" lang="ja-JP" altLang="en-US" sz="1050" dirty="0" smtClean="0"/>
                        <a:t>・本人主体な当事者活動を考えるようにする。</a:t>
                      </a:r>
                      <a:endParaRPr kumimoji="1" lang="ja-JP" altLang="en-US" sz="1050" dirty="0"/>
                    </a:p>
                  </a:txBody>
                  <a:tcPr/>
                </a:tc>
                <a:tc>
                  <a:txBody>
                    <a:bodyPr/>
                    <a:lstStyle/>
                    <a:p>
                      <a:r>
                        <a:rPr kumimoji="1" lang="ja-JP" altLang="en-US" sz="1050" dirty="0" smtClean="0"/>
                        <a:t>・当事者活動など経験が薄い。</a:t>
                      </a:r>
                      <a:endParaRPr kumimoji="1" lang="ja-JP" altLang="en-US" sz="1050" dirty="0"/>
                    </a:p>
                  </a:txBody>
                  <a:tcPr/>
                </a:tc>
              </a:tr>
              <a:tr h="1388433">
                <a:tc>
                  <a:txBody>
                    <a:bodyPr/>
                    <a:lstStyle/>
                    <a:p>
                      <a:pPr algn="ctr"/>
                      <a:r>
                        <a:rPr kumimoji="1" lang="ja-JP" altLang="en-US" sz="1050" dirty="0" smtClean="0"/>
                        <a:t>行動に関する領域</a:t>
                      </a:r>
                      <a:endParaRPr kumimoji="1" lang="ja-JP" altLang="en-US" sz="1050" dirty="0"/>
                    </a:p>
                  </a:txBody>
                  <a:tcPr vert="wordArtVertRtl" anchor="ctr"/>
                </a:tc>
                <a:tc>
                  <a:txBody>
                    <a:bodyPr/>
                    <a:lstStyle/>
                    <a:p>
                      <a:pPr algn="ctr"/>
                      <a:r>
                        <a:rPr kumimoji="1" lang="ja-JP" altLang="en-US" sz="1050" dirty="0" smtClean="0"/>
                        <a:t>行動障害</a:t>
                      </a:r>
                      <a:endParaRPr kumimoji="1" lang="ja-JP" altLang="en-US" sz="1050" dirty="0"/>
                    </a:p>
                  </a:txBody>
                  <a:tcPr vert="wordArtVertRtl" anchor="ctr"/>
                </a:tc>
                <a:tc>
                  <a:txBody>
                    <a:bodyPr/>
                    <a:lstStyle/>
                    <a:p>
                      <a:r>
                        <a:rPr kumimoji="1" lang="ja-JP" altLang="en-US" sz="1050" dirty="0" smtClean="0"/>
                        <a:t>・特になし</a:t>
                      </a:r>
                      <a:endParaRPr kumimoji="1" lang="ja-JP" altLang="en-US" sz="1050" dirty="0"/>
                    </a:p>
                  </a:txBody>
                  <a:tcPr/>
                </a:tc>
                <a:tc>
                  <a:txBody>
                    <a:bodyPr/>
                    <a:lstStyle/>
                    <a:p>
                      <a:r>
                        <a:rPr kumimoji="1" lang="ja-JP" altLang="en-US" sz="1050" dirty="0" smtClean="0"/>
                        <a:t>・特になし</a:t>
                      </a:r>
                      <a:endParaRPr kumimoji="1" lang="ja-JP" altLang="en-US" sz="1050" dirty="0"/>
                    </a:p>
                  </a:txBody>
                  <a:tcPr/>
                </a:tc>
                <a:tc>
                  <a:txBody>
                    <a:bodyPr/>
                    <a:lstStyle/>
                    <a:p>
                      <a:r>
                        <a:rPr kumimoji="1" lang="ja-JP" altLang="en-US" sz="1050" dirty="0" smtClean="0"/>
                        <a:t>・特になし</a:t>
                      </a:r>
                      <a:endParaRPr kumimoji="1" lang="ja-JP" altLang="en-US" sz="1050" dirty="0"/>
                    </a:p>
                  </a:txBody>
                  <a:tcPr/>
                </a:tc>
              </a:tr>
              <a:tr h="1746538">
                <a:tc>
                  <a:txBody>
                    <a:bodyPr/>
                    <a:lstStyle/>
                    <a:p>
                      <a:pPr algn="ctr"/>
                      <a:r>
                        <a:rPr kumimoji="1" lang="ja-JP" altLang="en-US" sz="1050" dirty="0" smtClean="0"/>
                        <a:t>家族支援に関する領域</a:t>
                      </a:r>
                      <a:endParaRPr kumimoji="1" lang="ja-JP" altLang="en-US" sz="1050" dirty="0"/>
                    </a:p>
                  </a:txBody>
                  <a:tcPr vert="wordArtVertRtl" anchor="ctr"/>
                </a:tc>
                <a:tc gridSpan="4">
                  <a:txBody>
                    <a:bodyPr/>
                    <a:lstStyle/>
                    <a:p>
                      <a:r>
                        <a:rPr kumimoji="1" lang="ja-JP" altLang="en-US" sz="1050" dirty="0" smtClean="0"/>
                        <a:t>・父母や姉弟との関係もよく、家族の中心的存在である。本人への想いは強く、本人の思いを尊重している。</a:t>
                      </a:r>
                    </a:p>
                    <a:p>
                      <a:r>
                        <a:rPr kumimoji="1" lang="ja-JP" altLang="en-US" sz="1050" dirty="0" smtClean="0"/>
                        <a:t>・家計の維持のために母もパートの仕事を毎日している。姉は仕事、弟は学校、昼間は誰も家にいない。緊急時は携帯へ連絡することが必要。</a:t>
                      </a:r>
                      <a:endParaRPr kumimoji="1" lang="en-US" altLang="ja-JP" sz="1050" dirty="0" smtClean="0"/>
                    </a:p>
                    <a:p>
                      <a:r>
                        <a:rPr kumimoji="1" lang="ja-JP" altLang="en-US" sz="1050" dirty="0" smtClean="0"/>
                        <a:t>・気管からの出血の不安は常にある。また母は姉や支援者に不安な状況の中で介護してもらうことに重荷になっているのか心配している。</a:t>
                      </a:r>
                      <a:endParaRPr kumimoji="1" lang="ja-JP" altLang="en-US" sz="1050"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r>
              <a:tr h="250792">
                <a:tc rowSpan="6">
                  <a:txBody>
                    <a:bodyPr/>
                    <a:lstStyle/>
                    <a:p>
                      <a:pPr algn="ctr"/>
                      <a:r>
                        <a:rPr kumimoji="1" lang="ja-JP" altLang="en-US" sz="1050" dirty="0" smtClean="0"/>
                        <a:t>生活基盤に関する領域</a:t>
                      </a:r>
                      <a:endParaRPr kumimoji="1" lang="ja-JP" altLang="en-US" sz="1050" dirty="0"/>
                    </a:p>
                  </a:txBody>
                  <a:tcPr vert="wordArtVertRtl" anchor="ctr"/>
                </a:tc>
                <a:tc gridSpan="4">
                  <a:txBody>
                    <a:bodyPr/>
                    <a:lstStyle/>
                    <a:p>
                      <a:r>
                        <a:rPr kumimoji="1" lang="ja-JP" altLang="en-US" sz="1050" dirty="0" smtClean="0"/>
                        <a:t>経済環境</a:t>
                      </a:r>
                      <a:endParaRPr kumimoji="1" lang="en-US" altLang="ja-JP" sz="1050" dirty="0" smtClean="0"/>
                    </a:p>
                  </a:txBody>
                  <a:tcPr>
                    <a:lnB w="12700" cap="flat" cmpd="sng" algn="ctr">
                      <a:solidFill>
                        <a:schemeClr val="tx1"/>
                      </a:solidFill>
                      <a:prstDash val="sysDash"/>
                      <a:round/>
                      <a:headEnd type="none" w="med" len="med"/>
                      <a:tailEnd type="none" w="med" len="med"/>
                    </a:lnB>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r>
              <a:tr h="290783">
                <a:tc vMerge="1">
                  <a:txBody>
                    <a:bodyPr/>
                    <a:lstStyle/>
                    <a:p>
                      <a:endParaRPr kumimoji="1" lang="ja-JP" altLang="en-US"/>
                    </a:p>
                  </a:txBody>
                  <a:tcPr/>
                </a:tc>
                <a:tc gridSpan="4">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smtClean="0"/>
                        <a:t>・父の扶養であるため入院するたびの医療費が厳しい。そのこともあり母はパートをしている。</a:t>
                      </a:r>
                    </a:p>
                  </a:txBody>
                  <a:tcPr>
                    <a:lnT w="12700" cap="flat" cmpd="sng" algn="ctr">
                      <a:solidFill>
                        <a:schemeClr val="tx1"/>
                      </a:solidFill>
                      <a:prstDash val="sysDash"/>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50792">
                <a:tc vMerge="1">
                  <a:txBody>
                    <a:bodyPr/>
                    <a:lstStyle/>
                    <a:p>
                      <a:endParaRPr kumimoji="1" lang="ja-JP" altLang="en-US" sz="1100" dirty="0"/>
                    </a:p>
                  </a:txBody>
                  <a:tcPr/>
                </a:tc>
                <a:tc gridSpan="4">
                  <a:txBody>
                    <a:bodyPr/>
                    <a:lstStyle/>
                    <a:p>
                      <a:r>
                        <a:rPr kumimoji="1" lang="ja-JP" altLang="en-US" sz="1050" dirty="0" smtClean="0"/>
                        <a:t>住環境（本人の居住場所・家族との生活場所・動線など）</a:t>
                      </a:r>
                      <a:endParaRPr kumimoji="1" lang="en-US" altLang="ja-JP" sz="1050" dirty="0" smtClean="0"/>
                    </a:p>
                  </a:txBody>
                  <a:tcPr>
                    <a:lnB w="12700" cap="flat" cmpd="sng" algn="ctr">
                      <a:solidFill>
                        <a:schemeClr val="tx1"/>
                      </a:solidFill>
                      <a:prstDash val="sysDash"/>
                      <a:round/>
                      <a:headEnd type="none" w="med" len="med"/>
                      <a:tailEnd type="none" w="med" len="med"/>
                    </a:lnB>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r>
              <a:tr h="1024127">
                <a:tc vMerge="1">
                  <a:txBody>
                    <a:bodyPr/>
                    <a:lstStyle/>
                    <a:p>
                      <a:endParaRPr kumimoji="1" lang="ja-JP" altLang="en-US"/>
                    </a:p>
                  </a:txBody>
                  <a:tcPr/>
                </a:tc>
                <a:tc gridSpan="4">
                  <a:txBody>
                    <a:bodyPr/>
                    <a:lstStyle/>
                    <a:p>
                      <a:r>
                        <a:rPr kumimoji="1" lang="ja-JP" altLang="en-US" sz="1050" dirty="0" smtClean="0"/>
                        <a:t>・分譲マンション</a:t>
                      </a:r>
                      <a:r>
                        <a:rPr kumimoji="1" lang="en-US" altLang="ja-JP" sz="1050" dirty="0" smtClean="0"/>
                        <a:t>1</a:t>
                      </a:r>
                      <a:r>
                        <a:rPr kumimoji="1" lang="ja-JP" altLang="en-US" sz="1050" dirty="0" smtClean="0"/>
                        <a:t>階。</a:t>
                      </a:r>
                    </a:p>
                    <a:p>
                      <a:r>
                        <a:rPr kumimoji="1" lang="ja-JP" altLang="en-US" sz="1050" dirty="0" smtClean="0"/>
                        <a:t>・家族の距離を感じやすい場所でベッドが置いてある。</a:t>
                      </a:r>
                    </a:p>
                    <a:p>
                      <a:r>
                        <a:rPr kumimoji="1" lang="ja-JP" altLang="en-US" sz="1050" dirty="0" smtClean="0"/>
                        <a:t>・家族と猫</a:t>
                      </a:r>
                      <a:r>
                        <a:rPr kumimoji="1" lang="en-US" altLang="ja-JP" sz="1050" dirty="0" smtClean="0"/>
                        <a:t>1</a:t>
                      </a:r>
                      <a:r>
                        <a:rPr kumimoji="1" lang="ja-JP" altLang="en-US" sz="1050" dirty="0" smtClean="0"/>
                        <a:t>匹で常明るく楽しい雰囲気が伺える。</a:t>
                      </a:r>
                    </a:p>
                    <a:p>
                      <a:r>
                        <a:rPr kumimoji="1" lang="ja-JP" altLang="en-US" sz="1050" dirty="0" smtClean="0"/>
                        <a:t>・本人にとって自分の家が一番安心できる場所である。</a:t>
                      </a:r>
                    </a:p>
                    <a:p>
                      <a:r>
                        <a:rPr kumimoji="1" lang="ja-JP" altLang="en-US" sz="1050" dirty="0" smtClean="0"/>
                        <a:t>・車いすはタイヤを拭き、家でも使用</a:t>
                      </a:r>
                    </a:p>
                    <a:p>
                      <a:r>
                        <a:rPr kumimoji="1" lang="ja-JP" altLang="en-US" sz="1050" dirty="0" smtClean="0"/>
                        <a:t>・自宅での入浴は狭いため退院後は入浴方法などを意志統一する必要がある。</a:t>
                      </a:r>
                    </a:p>
                  </a:txBody>
                  <a:tcPr>
                    <a:lnT w="12700" cap="flat" cmpd="sng" algn="ctr">
                      <a:solidFill>
                        <a:schemeClr val="tx1"/>
                      </a:solidFill>
                      <a:prstDash val="sysDash"/>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50792">
                <a:tc vMerge="1">
                  <a:txBody>
                    <a:bodyPr/>
                    <a:lstStyle/>
                    <a:p>
                      <a:endParaRPr kumimoji="1" lang="ja-JP" altLang="en-US" sz="1100" dirty="0"/>
                    </a:p>
                  </a:txBody>
                  <a:tcPr/>
                </a:tc>
                <a:tc gridSpan="4">
                  <a:txBody>
                    <a:bodyPr/>
                    <a:lstStyle/>
                    <a:p>
                      <a:r>
                        <a:rPr kumimoji="1" lang="ja-JP" altLang="en-US" sz="1050" dirty="0" smtClean="0"/>
                        <a:t>その他</a:t>
                      </a:r>
                      <a:endParaRPr kumimoji="1" lang="en-US" altLang="ja-JP" sz="1050" dirty="0" smtClean="0"/>
                    </a:p>
                  </a:txBody>
                  <a:tcPr>
                    <a:lnB w="12700" cap="flat" cmpd="sng" algn="ctr">
                      <a:solidFill>
                        <a:schemeClr val="tx1"/>
                      </a:solidFill>
                      <a:prstDash val="sysDash"/>
                      <a:round/>
                      <a:headEnd type="none" w="med" len="med"/>
                      <a:tailEnd type="none" w="med" len="med"/>
                    </a:lnB>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r>
              <a:tr h="648287">
                <a:tc vMerge="1">
                  <a:txBody>
                    <a:bodyPr/>
                    <a:lstStyle/>
                    <a:p>
                      <a:endParaRPr kumimoji="1" lang="ja-JP" altLang="en-US"/>
                    </a:p>
                  </a:txBody>
                  <a:tcPr/>
                </a:tc>
                <a:tc gridSpan="4">
                  <a:txBody>
                    <a:bodyPr/>
                    <a:lstStyle/>
                    <a:p>
                      <a:r>
                        <a:rPr kumimoji="1" lang="ja-JP" altLang="en-US" sz="1050" dirty="0" smtClean="0"/>
                        <a:t>・近隣との関係は良好である</a:t>
                      </a:r>
                    </a:p>
                    <a:p>
                      <a:r>
                        <a:rPr kumimoji="1" lang="ja-JP" altLang="en-US" sz="1050" dirty="0" smtClean="0"/>
                        <a:t>・ショッピングセンターが散歩範囲にある。</a:t>
                      </a:r>
                    </a:p>
                  </a:txBody>
                  <a:tcPr>
                    <a:lnT w="12700" cap="flat" cmpd="sng" algn="ctr">
                      <a:solidFill>
                        <a:schemeClr val="tx1"/>
                      </a:solidFill>
                      <a:prstDash val="sysDash"/>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bl>
          </a:graphicData>
        </a:graphic>
      </p:graphicFrame>
    </p:spTree>
    <p:extLst>
      <p:ext uri="{BB962C8B-B14F-4D97-AF65-F5344CB8AC3E}">
        <p14:creationId xmlns:p14="http://schemas.microsoft.com/office/powerpoint/2010/main" val="2849033666"/>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ビジネス">
  <a:themeElements>
    <a:clrScheme name="ユーザー定義 3">
      <a:dk1>
        <a:sysClr val="windowText" lastClr="000000"/>
      </a:dk1>
      <a:lt1>
        <a:sysClr val="window" lastClr="FFFFFF"/>
      </a:lt1>
      <a:dk2>
        <a:srgbClr val="323232"/>
      </a:dk2>
      <a:lt2>
        <a:srgbClr val="E3DED1"/>
      </a:lt2>
      <a:accent1>
        <a:srgbClr val="FCAE3B"/>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ビジネ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940</TotalTime>
  <Words>3156</Words>
  <Application>Microsoft Office PowerPoint</Application>
  <PresentationFormat>A4 210 x 297 mm</PresentationFormat>
  <Paragraphs>462</Paragraphs>
  <Slides>9</Slides>
  <Notes>0</Notes>
  <HiddenSlides>0</HiddenSlides>
  <MMClips>0</MMClips>
  <ScaleCrop>false</ScaleCrop>
  <HeadingPairs>
    <vt:vector size="4" baseType="variant">
      <vt:variant>
        <vt:lpstr>テーマ</vt:lpstr>
      </vt:variant>
      <vt:variant>
        <vt:i4>2</vt:i4>
      </vt:variant>
      <vt:variant>
        <vt:lpstr>スライド タイトル</vt:lpstr>
      </vt:variant>
      <vt:variant>
        <vt:i4>9</vt:i4>
      </vt:variant>
    </vt:vector>
  </HeadingPairs>
  <TitlesOfParts>
    <vt:vector size="11" baseType="lpstr">
      <vt:lpstr>Office テーマ</vt:lpstr>
      <vt:lpstr>ビジネス</vt:lpstr>
      <vt:lpstr>     重症心身障害児者等 コーディネーター育成研修    ３　支援体制整備②  　　支援体制整備事例 　　　　　　　　～西宮市～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服部英司</dc:creator>
  <cp:lastModifiedBy>厚生労働省ネットワークシステム</cp:lastModifiedBy>
  <cp:revision>69</cp:revision>
  <cp:lastPrinted>2014-12-16T01:12:48Z</cp:lastPrinted>
  <dcterms:created xsi:type="dcterms:W3CDTF">2014-12-04T13:48:23Z</dcterms:created>
  <dcterms:modified xsi:type="dcterms:W3CDTF">2016-05-09T06:03:27Z</dcterms:modified>
</cp:coreProperties>
</file>