
<file path=[Content_Types].xml><?xml version="1.0" encoding="utf-8"?>
<Types xmlns="http://schemas.openxmlformats.org/package/2006/content-types">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7" r:id="rId3"/>
  </p:sldMasterIdLst>
  <p:notesMasterIdLst>
    <p:notesMasterId r:id="rId30"/>
  </p:notesMasterIdLst>
  <p:sldIdLst>
    <p:sldId id="256" r:id="rId4"/>
    <p:sldId id="258" r:id="rId5"/>
    <p:sldId id="281" r:id="rId6"/>
    <p:sldId id="277" r:id="rId7"/>
    <p:sldId id="280" r:id="rId8"/>
    <p:sldId id="282" r:id="rId9"/>
    <p:sldId id="279" r:id="rId10"/>
    <p:sldId id="283" r:id="rId11"/>
    <p:sldId id="284" r:id="rId12"/>
    <p:sldId id="260" r:id="rId13"/>
    <p:sldId id="261" r:id="rId14"/>
    <p:sldId id="262" r:id="rId15"/>
    <p:sldId id="286" r:id="rId16"/>
    <p:sldId id="287" r:id="rId17"/>
    <p:sldId id="288" r:id="rId18"/>
    <p:sldId id="289" r:id="rId19"/>
    <p:sldId id="268" r:id="rId20"/>
    <p:sldId id="273" r:id="rId21"/>
    <p:sldId id="274" r:id="rId22"/>
    <p:sldId id="266" r:id="rId23"/>
    <p:sldId id="264" r:id="rId24"/>
    <p:sldId id="265" r:id="rId25"/>
    <p:sldId id="267" r:id="rId26"/>
    <p:sldId id="269" r:id="rId27"/>
    <p:sldId id="270" r:id="rId28"/>
    <p:sldId id="271"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79" autoAdjust="0"/>
    <p:restoredTop sz="94660"/>
  </p:normalViewPr>
  <p:slideViewPr>
    <p:cSldViewPr snapToGrid="0">
      <p:cViewPr>
        <p:scale>
          <a:sx n="81" d="100"/>
          <a:sy n="81" d="100"/>
        </p:scale>
        <p:origin x="-984" y="246"/>
      </p:cViewPr>
      <p:guideLst>
        <p:guide orient="horz" pos="2160"/>
        <p:guide pos="2880"/>
      </p:guideLst>
    </p:cSldViewPr>
  </p:slideViewPr>
  <p:notesTextViewPr>
    <p:cViewPr>
      <p:scale>
        <a:sx n="1" d="1"/>
        <a:sy n="1" d="1"/>
      </p:scale>
      <p:origin x="0" y="0"/>
    </p:cViewPr>
  </p:notesTextViewPr>
  <p:sorterViewPr>
    <p:cViewPr>
      <p:scale>
        <a:sx n="100" d="100"/>
        <a:sy n="100" d="100"/>
      </p:scale>
      <p:origin x="0" y="-51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7832FF-66BB-459D-A93A-5F9B36AAABF1}" type="datetimeFigureOut">
              <a:rPr kumimoji="1" lang="ja-JP" altLang="en-US" smtClean="0"/>
              <a:t>2016/6/29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1ECD6-BA7F-434E-8F67-FF7AEB81FAF6}" type="slidenum">
              <a:rPr kumimoji="1" lang="ja-JP" altLang="en-US" smtClean="0"/>
              <a:t>‹#›</a:t>
            </a:fld>
            <a:endParaRPr kumimoji="1" lang="ja-JP" altLang="en-US"/>
          </a:p>
        </p:txBody>
      </p:sp>
    </p:spTree>
    <p:extLst>
      <p:ext uri="{BB962C8B-B14F-4D97-AF65-F5344CB8AC3E}">
        <p14:creationId xmlns:p14="http://schemas.microsoft.com/office/powerpoint/2010/main" val="34060870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5DFD4945-AB59-4AAD-A611-47440285296E}" type="slidenum">
              <a:rPr kumimoji="0" lang="ja-JP" altLang="en-US" smtClean="0">
                <a:solidFill>
                  <a:prstClr val="black"/>
                </a:solidFill>
                <a:ea typeface="ＭＳ Ｐゴシック" panose="020B0600070205080204" pitchFamily="50" charset="-128"/>
              </a:rPr>
              <a:pPr>
                <a:spcBef>
                  <a:spcPct val="0"/>
                </a:spcBef>
              </a:pPr>
              <a:t>18</a:t>
            </a:fld>
            <a:endParaRPr kumimoji="0" lang="en-US" altLang="ja-JP" smtClean="0">
              <a:solidFill>
                <a:prstClr val="black"/>
              </a:solidFill>
              <a:ea typeface="ＭＳ Ｐゴシック" panose="020B0600070205080204" pitchFamily="50"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ja-JP" smtClean="0">
              <a:ea typeface="ＭＳ Ｐ明朝" panose="02020600040205080304" pitchFamily="18" charset="-128"/>
            </a:endParaRPr>
          </a:p>
        </p:txBody>
      </p:sp>
      <p:sp>
        <p:nvSpPr>
          <p:cNvPr id="19461" name="日付プレースホルダ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BACD1CA0-F844-4B8B-AB8B-8081763ABB7F}" type="datetime1">
              <a:rPr kumimoji="0" lang="ja-JP" altLang="en-US" smtClean="0">
                <a:solidFill>
                  <a:prstClr val="black"/>
                </a:solidFill>
                <a:ea typeface="ＭＳ Ｐゴシック" panose="020B0600070205080204" pitchFamily="50" charset="-128"/>
              </a:rPr>
              <a:pPr>
                <a:spcBef>
                  <a:spcPct val="0"/>
                </a:spcBef>
              </a:pPr>
              <a:t>2016/6/29</a:t>
            </a:fld>
            <a:endParaRPr kumimoji="0" lang="en-US" altLang="ja-JP" smtClean="0">
              <a:solidFill>
                <a:prstClr val="black"/>
              </a:solidFill>
              <a:ea typeface="ＭＳ Ｐゴシック" panose="020B0600070205080204" pitchFamily="50" charset="-128"/>
            </a:endParaRPr>
          </a:p>
        </p:txBody>
      </p:sp>
    </p:spTree>
    <p:extLst>
      <p:ext uri="{BB962C8B-B14F-4D97-AF65-F5344CB8AC3E}">
        <p14:creationId xmlns:p14="http://schemas.microsoft.com/office/powerpoint/2010/main" val="50634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E5A8960A-17B8-4756-97E1-8AA9B0D8E149}" type="slidenum">
              <a:rPr kumimoji="0" lang="en-US" altLang="ja-JP" smtClean="0">
                <a:solidFill>
                  <a:prstClr val="black"/>
                </a:solidFill>
                <a:ea typeface="ＭＳ Ｐゴシック" panose="020B0600070205080204" pitchFamily="50" charset="-128"/>
              </a:rPr>
              <a:pPr>
                <a:spcBef>
                  <a:spcPct val="0"/>
                </a:spcBef>
              </a:pPr>
              <a:t>23</a:t>
            </a:fld>
            <a:endParaRPr kumimoji="0" lang="en-US" altLang="ja-JP" smtClean="0">
              <a:solidFill>
                <a:prstClr val="black"/>
              </a:solidFill>
              <a:ea typeface="ＭＳ Ｐゴシック" panose="020B0600070205080204" pitchFamily="50" charset="-128"/>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898525" y="4687888"/>
            <a:ext cx="4938713" cy="4441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ja-JP" smtClean="0"/>
          </a:p>
        </p:txBody>
      </p:sp>
      <p:sp>
        <p:nvSpPr>
          <p:cNvPr id="14341" name="ヘッダー プレースホルダ 4"/>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r>
              <a:rPr kumimoji="0" lang="en-US" altLang="zh-TW" smtClean="0">
                <a:solidFill>
                  <a:prstClr val="black"/>
                </a:solidFill>
                <a:ea typeface="ＭＳ Ｐゴシック" panose="020B0600070205080204" pitchFamily="50" charset="-128"/>
              </a:rPr>
              <a:t>2008.10.14 </a:t>
            </a:r>
            <a:r>
              <a:rPr kumimoji="0" lang="zh-TW" altLang="en-US" smtClean="0">
                <a:solidFill>
                  <a:prstClr val="black"/>
                </a:solidFill>
                <a:ea typeface="ＭＳ Ｐゴシック" panose="020B0600070205080204" pitchFamily="50" charset="-128"/>
              </a:rPr>
              <a:t>荒木（千葉ﾘﾊｾﾝﾀｰ看護局）</a:t>
            </a:r>
            <a:endParaRPr kumimoji="0" lang="en-US" altLang="ja-JP" smtClean="0">
              <a:solidFill>
                <a:prstClr val="black"/>
              </a:solidFill>
              <a:ea typeface="ＭＳ Ｐゴシック" panose="020B0600070205080204" pitchFamily="50" charset="-128"/>
            </a:endParaRPr>
          </a:p>
        </p:txBody>
      </p:sp>
    </p:spTree>
    <p:extLst>
      <p:ext uri="{BB962C8B-B14F-4D97-AF65-F5344CB8AC3E}">
        <p14:creationId xmlns:p14="http://schemas.microsoft.com/office/powerpoint/2010/main" val="3226034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A599C4B-9DBD-49B6-BD39-81F7EEDD0AE6}"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580586703"/>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229B7EC-33B8-4FB3-856B-C6601AB64938}"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59105874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5A4FCA8-6C8E-467E-A29E-77282D79B4C6}"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540072037"/>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8B30DAD-5D1A-45AB-BB88-48D0E317FDA2}"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9136726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85AA8B5-2A94-48DD-9AFD-13DA1FAD9D29}"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0966416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8CEEE4E-2013-4F4B-BD2A-A908D3263204}"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63315019"/>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AE04ACF-BCBE-477C-8603-94DD57A1CA2A}"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34138525"/>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0A14BED-F451-439D-B99F-EAB805635A46}"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6104310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AA8027A-3FA7-4CE0-B2AC-A0D44CDAE0F4}"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8508749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B3849-DF14-40B7-BDB6-D2CE13D78038}"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393576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407C069-6B94-461F-9F7C-9118E40AC35E}"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1437563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6DBF8FB-F6C6-45B5-8F52-9240307E8A53}"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251022626"/>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D254E6D-2F02-462A-8178-9F9B1646C89D}"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7874985"/>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18CF90-AB17-4F9A-B66E-E19D10D9B3A6}"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696396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CFA79C6-74C7-46C7-BC29-A68E32B721B4}"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9427023"/>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42913" y="103188"/>
            <a:ext cx="8243887" cy="131445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456113"/>
          </a:xfrm>
        </p:spPr>
        <p:txBody>
          <a:bodyPr/>
          <a:lstStyle/>
          <a:p>
            <a:pPr lvl="0"/>
            <a:endParaRPr lang="ja-JP" altLang="en-US" noProof="0" smtClean="0"/>
          </a:p>
        </p:txBody>
      </p:sp>
      <p:sp>
        <p:nvSpPr>
          <p:cNvPr id="4" name="Rectangle 47"/>
          <p:cNvSpPr>
            <a:spLocks noGrp="1" noChangeArrowheads="1"/>
          </p:cNvSpPr>
          <p:nvPr>
            <p:ph type="dt" sz="half" idx="10"/>
          </p:nvPr>
        </p:nvSpPr>
        <p:spPr>
          <a:ln/>
        </p:spPr>
        <p:txBody>
          <a:bodyPr/>
          <a:lstStyle>
            <a:lvl1pPr>
              <a:defRPr/>
            </a:lvl1pPr>
          </a:lstStyle>
          <a:p>
            <a:pPr>
              <a:defRPr/>
            </a:pPr>
            <a:fld id="{42677701-B506-4E27-87FA-E8D3B3DED892}" type="datetime1">
              <a:rPr lang="ja-JP" altLang="en-US" smtClean="0">
                <a:solidFill>
                  <a:prstClr val="black">
                    <a:tint val="75000"/>
                  </a:prstClr>
                </a:solidFill>
              </a:rPr>
              <a:t>2016/6/29</a:t>
            </a:fld>
            <a:endParaRPr lang="en-US" altLang="ja-JP">
              <a:solidFill>
                <a:prstClr val="black">
                  <a:tint val="75000"/>
                </a:prstClr>
              </a:solidFill>
            </a:endParaRPr>
          </a:p>
        </p:txBody>
      </p:sp>
      <p:sp>
        <p:nvSpPr>
          <p:cNvPr id="5" name="Rectangle 48"/>
          <p:cNvSpPr>
            <a:spLocks noGrp="1" noChangeArrowheads="1"/>
          </p:cNvSpPr>
          <p:nvPr>
            <p:ph type="ftr" sz="quarter" idx="11"/>
          </p:nvPr>
        </p:nvSpPr>
        <p:spPr>
          <a:ln/>
        </p:spPr>
        <p:txBody>
          <a:bodyPr/>
          <a:lstStyle>
            <a:lvl1pPr>
              <a:defRPr/>
            </a:lvl1pPr>
          </a:lstStyle>
          <a:p>
            <a:pPr>
              <a:defRPr/>
            </a:pPr>
            <a:r>
              <a:rPr lang="en-US" altLang="ja-JP" smtClean="0">
                <a:solidFill>
                  <a:prstClr val="black">
                    <a:tint val="75000"/>
                  </a:prstClr>
                </a:solidFill>
              </a:rPr>
              <a:t>Araki Akiko, Chiba Rehabilitation Center, Department of Nursing</a:t>
            </a:r>
            <a:endParaRPr lang="en-US" altLang="ja-JP">
              <a:solidFill>
                <a:prstClr val="black">
                  <a:tint val="75000"/>
                </a:prstClr>
              </a:solidFill>
            </a:endParaRPr>
          </a:p>
        </p:txBody>
      </p:sp>
      <p:sp>
        <p:nvSpPr>
          <p:cNvPr id="6" name="Rectangle 49"/>
          <p:cNvSpPr>
            <a:spLocks noGrp="1" noChangeArrowheads="1"/>
          </p:cNvSpPr>
          <p:nvPr>
            <p:ph type="sldNum" sz="quarter" idx="12"/>
          </p:nvPr>
        </p:nvSpPr>
        <p:spPr>
          <a:ln/>
        </p:spPr>
        <p:txBody>
          <a:bodyPr/>
          <a:lstStyle>
            <a:lvl1pPr>
              <a:defRPr/>
            </a:lvl1pPr>
          </a:lstStyle>
          <a:p>
            <a:pPr>
              <a:defRPr/>
            </a:pPr>
            <a:fld id="{16AC1C95-4EF7-41A3-B5FB-B56C25E50211}" type="slidenum">
              <a:rPr lang="ja-JP" altLang="en-US">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78166063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x">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42913" y="103188"/>
            <a:ext cx="8243887" cy="131445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648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pPr>
              <a:defRPr/>
            </a:pPr>
            <a:fld id="{DAE82273-7AA2-4C0A-99D5-0A949917DE16}" type="datetime1">
              <a:rPr lang="ja-JP" altLang="en-US" smtClean="0">
                <a:solidFill>
                  <a:prstClr val="black">
                    <a:tint val="75000"/>
                  </a:prstClr>
                </a:solidFill>
              </a:rPr>
              <a:t>2016/6/29</a:t>
            </a:fld>
            <a:endParaRPr lang="en-US" altLang="ja-JP">
              <a:solidFill>
                <a:prstClr val="black">
                  <a:tint val="75000"/>
                </a:prstClr>
              </a:solidFill>
            </a:endParaRPr>
          </a:p>
        </p:txBody>
      </p:sp>
      <p:sp>
        <p:nvSpPr>
          <p:cNvPr id="6" name="フッター プレースホルダ 5"/>
          <p:cNvSpPr>
            <a:spLocks noGrp="1"/>
          </p:cNvSpPr>
          <p:nvPr>
            <p:ph type="ftr" sz="quarter" idx="11"/>
          </p:nvPr>
        </p:nvSpPr>
        <p:spPr>
          <a:xfrm>
            <a:off x="2705100" y="6248400"/>
            <a:ext cx="3759200" cy="457200"/>
          </a:xfrm>
        </p:spPr>
        <p:txBody>
          <a:bodyPr/>
          <a:lstStyle>
            <a:lvl1pPr>
              <a:defRPr/>
            </a:lvl1pPr>
          </a:lstStyle>
          <a:p>
            <a:pPr>
              <a:defRPr/>
            </a:pPr>
            <a:r>
              <a:rPr lang="en-US" altLang="ja-JP">
                <a:solidFill>
                  <a:prstClr val="black">
                    <a:tint val="75000"/>
                  </a:prstClr>
                </a:solidFill>
              </a:rPr>
              <a:t>Araki Akiko, Chiba Rehabilitation Center, Department of Nursing</a:t>
            </a:r>
          </a:p>
        </p:txBody>
      </p:sp>
      <p:sp>
        <p:nvSpPr>
          <p:cNvPr id="7" name="スライド番号プレースホルダ 6"/>
          <p:cNvSpPr>
            <a:spLocks noGrp="1"/>
          </p:cNvSpPr>
          <p:nvPr>
            <p:ph type="sldNum" sz="quarter" idx="12"/>
          </p:nvPr>
        </p:nvSpPr>
        <p:spPr/>
        <p:txBody>
          <a:bodyPr/>
          <a:lstStyle>
            <a:lvl1pPr>
              <a:defRPr/>
            </a:lvl1pPr>
          </a:lstStyle>
          <a:p>
            <a:pPr>
              <a:defRPr/>
            </a:pPr>
            <a:fld id="{F983073C-D765-40F9-90AB-AB40B6B6AA33}" type="slidenum">
              <a:rPr lang="ja-JP" altLang="en-US">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38878476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42913" y="103188"/>
            <a:ext cx="8243887" cy="131445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pPr>
              <a:defRPr/>
            </a:pPr>
            <a:fld id="{0BA0D366-5CC1-4FBF-9C14-24A442E74A8D}" type="datetime1">
              <a:rPr lang="ja-JP" altLang="en-US" smtClean="0">
                <a:solidFill>
                  <a:prstClr val="black">
                    <a:tint val="75000"/>
                  </a:prstClr>
                </a:solidFill>
              </a:rPr>
              <a:t>2016/6/29</a:t>
            </a:fld>
            <a:endParaRPr lang="en-US" altLang="ja-JP">
              <a:solidFill>
                <a:prstClr val="black">
                  <a:tint val="75000"/>
                </a:prstClr>
              </a:solidFill>
            </a:endParaRPr>
          </a:p>
        </p:txBody>
      </p:sp>
      <p:sp>
        <p:nvSpPr>
          <p:cNvPr id="6" name="フッター プレースホルダ 5"/>
          <p:cNvSpPr>
            <a:spLocks noGrp="1"/>
          </p:cNvSpPr>
          <p:nvPr>
            <p:ph type="ftr" sz="quarter" idx="11"/>
          </p:nvPr>
        </p:nvSpPr>
        <p:spPr>
          <a:xfrm>
            <a:off x="2578100" y="6248400"/>
            <a:ext cx="4013200" cy="457200"/>
          </a:xfrm>
        </p:spPr>
        <p:txBody>
          <a:bodyPr/>
          <a:lstStyle>
            <a:lvl1pPr>
              <a:defRPr/>
            </a:lvl1pPr>
          </a:lstStyle>
          <a:p>
            <a:pPr>
              <a:defRPr/>
            </a:pPr>
            <a:r>
              <a:rPr lang="en-US" altLang="ja-JP">
                <a:solidFill>
                  <a:prstClr val="black">
                    <a:tint val="75000"/>
                  </a:prstClr>
                </a:solidFill>
              </a:rPr>
              <a:t>Araki Akiko, Chiba Rehabilitation Center, Department of Nursing</a:t>
            </a:r>
          </a:p>
        </p:txBody>
      </p:sp>
      <p:sp>
        <p:nvSpPr>
          <p:cNvPr id="7" name="スライド番号プレースホルダ 6"/>
          <p:cNvSpPr>
            <a:spLocks noGrp="1"/>
          </p:cNvSpPr>
          <p:nvPr>
            <p:ph type="sldNum" sz="quarter" idx="12"/>
          </p:nvPr>
        </p:nvSpPr>
        <p:spPr/>
        <p:txBody>
          <a:bodyPr/>
          <a:lstStyle>
            <a:lvl1pPr>
              <a:defRPr/>
            </a:lvl1pPr>
          </a:lstStyle>
          <a:p>
            <a:pPr>
              <a:defRPr/>
            </a:pPr>
            <a:fld id="{A5E4055A-04D5-42D3-A6E9-6C1CF9EAA61F}" type="slidenum">
              <a:rPr lang="ja-JP" altLang="en-US">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56739488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fld id="{5A599C4B-9DBD-49B6-BD39-81F7EEDD0AE6}" type="datetime1">
              <a:rPr kumimoji="1" lang="ja-JP" altLang="en-US" smtClean="0"/>
              <a:t>2016/6/29</a:t>
            </a:fld>
            <a:endParaRPr kumimoji="1" lang="ja-JP" altLang="en-US"/>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r>
              <a:rPr kumimoji="1" lang="en-US" altLang="ja-JP" smtClean="0"/>
              <a:t>Araki Akiko, Chiba Rehabilitation Center, Department of Nursing</a:t>
            </a:r>
            <a:endParaRPr kumimoji="1" lang="ja-JP" altLang="en-US"/>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667E3D7A-13B8-45DE-9B11-587D56CF72EE}" type="slidenum">
              <a:rPr kumimoji="1" lang="ja-JP" altLang="en-US" smtClean="0"/>
              <a:t>‹#›</a:t>
            </a:fld>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A6DBF8FB-F6C6-45B5-8F52-9240307E8A53}" type="datetime1">
              <a:rPr kumimoji="1" lang="ja-JP" altLang="en-US" smtClean="0"/>
              <a:t>2016/6/29</a:t>
            </a:fld>
            <a:endParaRPr kumimoji="1" lang="ja-JP" altLang="en-US"/>
          </a:p>
        </p:txBody>
      </p:sp>
      <p:sp>
        <p:nvSpPr>
          <p:cNvPr id="5" name="フッター プレースホルダー 4"/>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fld id="{DDC3A8FF-C8C0-4DCB-BA05-4A433027CF0D}" type="datetime1">
              <a:rPr kumimoji="1" lang="ja-JP" altLang="en-US" smtClean="0"/>
              <a:t>2016/6/29</a:t>
            </a:fld>
            <a:endParaRPr kumimoji="1" lang="ja-JP" altLang="en-US"/>
          </a:p>
        </p:txBody>
      </p:sp>
      <p:sp>
        <p:nvSpPr>
          <p:cNvPr id="5" name="フッター プレースホルダー 4"/>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fld id="{BA30EE6B-8A26-4685-A2D5-A8E36120ACCB}" type="datetime1">
              <a:rPr kumimoji="1" lang="ja-JP" altLang="en-US" smtClean="0"/>
              <a:t>2016/6/29</a:t>
            </a:fld>
            <a:endParaRPr kumimoji="1" lang="ja-JP" altLang="en-US"/>
          </a:p>
        </p:txBody>
      </p:sp>
      <p:sp>
        <p:nvSpPr>
          <p:cNvPr id="6" name="フッター プレースホルダー 5"/>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7" name="スライド番号プレースホルダー 6"/>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DC3A8FF-C8C0-4DCB-BA05-4A433027CF0D}" type="datetime1">
              <a:rPr kumimoji="1" lang="ja-JP" altLang="en-US" smtClean="0"/>
              <a:t>2016/6/29</a:t>
            </a:fld>
            <a:endParaRPr kumimoji="1" lang="ja-JP" altLang="en-US"/>
          </a:p>
        </p:txBody>
      </p:sp>
      <p:sp>
        <p:nvSpPr>
          <p:cNvPr id="5" name="Footer Placeholder 4"/>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1689332566"/>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fld id="{07D72956-04E1-429E-ADCA-113CCCA8733E}" type="datetime1">
              <a:rPr kumimoji="1" lang="ja-JP" altLang="en-US" smtClean="0"/>
              <a:t>2016/6/29</a:t>
            </a:fld>
            <a:endParaRPr kumimoji="1" lang="ja-JP" altLang="en-US"/>
          </a:p>
        </p:txBody>
      </p:sp>
      <p:sp>
        <p:nvSpPr>
          <p:cNvPr id="8" name="フッター プレースホルダー 7"/>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9" name="スライド番号プレースホルダー 8"/>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fld id="{22133764-F661-4B64-A39A-2F1795044932}" type="datetime1">
              <a:rPr kumimoji="1" lang="ja-JP" altLang="en-US" smtClean="0"/>
              <a:t>2016/6/29</a:t>
            </a:fld>
            <a:endParaRPr kumimoji="1" lang="ja-JP" altLang="en-US"/>
          </a:p>
        </p:txBody>
      </p:sp>
      <p:sp>
        <p:nvSpPr>
          <p:cNvPr id="4" name="フッター プレースホルダー 3"/>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5" name="スライド番号プレースホルダー 4"/>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fld id="{9FE9665C-E329-405B-8343-8D09518B9A02}" type="datetime1">
              <a:rPr kumimoji="1" lang="ja-JP" altLang="en-US" smtClean="0"/>
              <a:t>2016/6/29</a:t>
            </a:fld>
            <a:endParaRPr kumimoji="1" lang="ja-JP" altLang="en-US"/>
          </a:p>
        </p:txBody>
      </p:sp>
      <p:sp>
        <p:nvSpPr>
          <p:cNvPr id="3" name="フッター プレースホルダー 2"/>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4" name="スライド番号プレースホルダー 3"/>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fld id="{886B9586-17CE-4575-88FF-DA937F5C5AF7}" type="datetime1">
              <a:rPr kumimoji="1" lang="ja-JP" altLang="en-US" smtClean="0"/>
              <a:t>2016/6/29</a:t>
            </a:fld>
            <a:endParaRPr kumimoji="1" lang="ja-JP" altLang="en-US"/>
          </a:p>
        </p:txBody>
      </p:sp>
      <p:sp>
        <p:nvSpPr>
          <p:cNvPr id="6" name="フッター プレースホルダー 5"/>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7" name="スライド番号プレースホルダー 6"/>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fld id="{59A23336-091B-47E5-ADD1-76EFBA73E429}" type="datetime1">
              <a:rPr kumimoji="1" lang="ja-JP" altLang="en-US" smtClean="0"/>
              <a:t>2016/6/29</a:t>
            </a:fld>
            <a:endParaRPr kumimoji="1" lang="ja-JP" altLang="en-US"/>
          </a:p>
        </p:txBody>
      </p:sp>
      <p:sp>
        <p:nvSpPr>
          <p:cNvPr id="6" name="フッター プレースホルダー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kumimoji="1" lang="en-US" altLang="ja-JP" smtClean="0"/>
              <a:t>Araki Akiko, Chiba Rehabilitation Center, Department of Nursing</a:t>
            </a:r>
            <a:endParaRPr kumimoji="1" lang="ja-JP" altLang="en-US"/>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667E3D7A-13B8-45DE-9B11-587D56CF72EE}" type="slidenum">
              <a:rPr kumimoji="1" lang="ja-JP" altLang="en-US" smtClean="0"/>
              <a: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29"/>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E229B7EC-33B8-4FB3-856B-C6601AB64938}" type="datetime1">
              <a:rPr kumimoji="1" lang="ja-JP" altLang="en-US" smtClean="0"/>
              <a:t>2016/6/29</a:t>
            </a:fld>
            <a:endParaRPr kumimoji="1" lang="ja-JP" altLang="en-US"/>
          </a:p>
        </p:txBody>
      </p:sp>
      <p:sp>
        <p:nvSpPr>
          <p:cNvPr id="5" name="フッター プレースホルダー 4"/>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F5A4FCA8-6C8E-467E-A29E-77282D79B4C6}" type="datetime1">
              <a:rPr kumimoji="1" lang="ja-JP" altLang="en-US" smtClean="0"/>
              <a:t>2016/6/29</a:t>
            </a:fld>
            <a:endParaRPr kumimoji="1" lang="ja-JP" altLang="en-US"/>
          </a:p>
        </p:txBody>
      </p:sp>
      <p:sp>
        <p:nvSpPr>
          <p:cNvPr id="5" name="フッター プレースホルダー 4"/>
          <p:cNvSpPr>
            <a:spLocks noGrp="1"/>
          </p:cNvSpPr>
          <p:nvPr>
            <p:ph type="ftr" sz="quarter" idx="11"/>
          </p:nvPr>
        </p:nvSpPr>
        <p:spPr/>
        <p:txBody>
          <a:bodyPr/>
          <a:lstStyle>
            <a:extLst/>
          </a:lstStyle>
          <a:p>
            <a:r>
              <a:rPr kumimoji="1" lang="en-US" altLang="ja-JP" smtClean="0"/>
              <a:t>Araki Akiko, Chiba Rehabilitation Center, Department of Nursing</a:t>
            </a:r>
            <a:endParaRPr kumimoji="1" lang="ja-JP" altLang="en-US"/>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t>‹#›</a:t>
            </a:fld>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A30EE6B-8A26-4685-A2D5-A8E36120ACCB}"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7" name="Slide Number Placeholder 6"/>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873738699"/>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7D72956-04E1-429E-ADCA-113CCCA8733E}" type="datetime1">
              <a:rPr kumimoji="1" lang="ja-JP" altLang="en-US" smtClean="0"/>
              <a:t>2016/6/29</a:t>
            </a:fld>
            <a:endParaRPr kumimoji="1" lang="ja-JP" altLang="en-US"/>
          </a:p>
        </p:txBody>
      </p:sp>
      <p:sp>
        <p:nvSpPr>
          <p:cNvPr id="8" name="Footer Placeholder 7"/>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9" name="Slide Number Placeholder 8"/>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12283346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2133764-F661-4B64-A39A-2F1795044932}" type="datetime1">
              <a:rPr kumimoji="1" lang="ja-JP" altLang="en-US" smtClean="0"/>
              <a:t>2016/6/29</a:t>
            </a:fld>
            <a:endParaRPr kumimoji="1" lang="ja-JP" altLang="en-US"/>
          </a:p>
        </p:txBody>
      </p:sp>
      <p:sp>
        <p:nvSpPr>
          <p:cNvPr id="4" name="Footer Placeholder 3"/>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5" name="Slide Number Placeholder 4"/>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1285777546"/>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9665C-E329-405B-8343-8D09518B9A02}" type="datetime1">
              <a:rPr kumimoji="1" lang="ja-JP" altLang="en-US" smtClean="0"/>
              <a:t>2016/6/29</a:t>
            </a:fld>
            <a:endParaRPr kumimoji="1" lang="ja-JP" altLang="en-US"/>
          </a:p>
        </p:txBody>
      </p:sp>
      <p:sp>
        <p:nvSpPr>
          <p:cNvPr id="3" name="Footer Placeholder 2"/>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4" name="Slide Number Placeholder 3"/>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038877837"/>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86B9586-17CE-4575-88FF-DA937F5C5AF7}"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7" name="Slide Number Placeholder 6"/>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1931560204"/>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9A23336-091B-47E5-ADD1-76EFBA73E429}" type="datetime1">
              <a:rPr kumimoji="1" lang="ja-JP" altLang="en-US" smtClean="0"/>
              <a:t>2016/6/29</a:t>
            </a:fld>
            <a:endParaRPr kumimoji="1" lang="ja-JP" altLang="en-US"/>
          </a:p>
        </p:txBody>
      </p:sp>
      <p:sp>
        <p:nvSpPr>
          <p:cNvPr id="6" name="Footer Placeholder 5"/>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7" name="Slide Number Placeholder 6"/>
          <p:cNvSpPr>
            <a:spLocks noGrp="1"/>
          </p:cNvSpPr>
          <p:nvPr>
            <p:ph type="sldNum" sz="quarter" idx="12"/>
          </p:nvPr>
        </p:nvSpPr>
        <p:spPr/>
        <p:txBody>
          <a:body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674137532"/>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1.jpe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25B81-3346-4AB0-9178-939D1C2379A3}" type="datetime1">
              <a:rPr kumimoji="1" lang="ja-JP" altLang="en-US" smtClean="0"/>
              <a:t>2016/6/29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smtClean="0"/>
              <a:t>Araki Akiko, Chiba Rehabilitation Center, Department of Nursing</a:t>
            </a:r>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E3D7A-13B8-45DE-9B11-587D56CF72EE}" type="slidenum">
              <a:rPr kumimoji="1" lang="ja-JP" altLang="en-US" smtClean="0"/>
              <a:t>‹#›</a:t>
            </a:fld>
            <a:endParaRPr kumimoji="1" lang="ja-JP" altLang="en-US"/>
          </a:p>
        </p:txBody>
      </p:sp>
    </p:spTree>
    <p:extLst>
      <p:ext uri="{BB962C8B-B14F-4D97-AF65-F5344CB8AC3E}">
        <p14:creationId xmlns:p14="http://schemas.microsoft.com/office/powerpoint/2010/main" val="2554737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00612-436A-473F-8AC3-7E15660E2F3F}" type="datetime1">
              <a:rPr lang="ja-JP" altLang="en-US" smtClean="0">
                <a:solidFill>
                  <a:prstClr val="black">
                    <a:tint val="75000"/>
                  </a:prstClr>
                </a:solidFill>
              </a:rPr>
              <a:t>2016/6/29</a:t>
            </a:fld>
            <a:endParaRPr lang="ja-JP"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smtClean="0">
                <a:solidFill>
                  <a:prstClr val="black">
                    <a:tint val="75000"/>
                  </a:prstClr>
                </a:solidFill>
              </a:rPr>
              <a:t>Araki Akiko, Chiba Rehabilitation Center, Department of Nursing</a:t>
            </a:r>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7CA38-E1B6-4C21-B0C9-C9507595D9F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539045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2325B81-3346-4AB0-9178-939D1C2379A3}" type="datetime1">
              <a:rPr kumimoji="1" lang="ja-JP" altLang="en-US" smtClean="0"/>
              <a:t>2016/6/29</a:t>
            </a:fld>
            <a:endParaRPr kumimoji="1" lang="ja-JP" altLang="en-US"/>
          </a:p>
        </p:txBody>
      </p:sp>
      <p:sp>
        <p:nvSpPr>
          <p:cNvPr id="22" name="フッター プレースホルダー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kumimoji="1" lang="en-US" altLang="ja-JP" smtClean="0"/>
              <a:t>Araki Akiko, Chiba Rehabilitation Center, Department of Nursing</a:t>
            </a:r>
            <a:endParaRPr kumimoji="1" lang="ja-JP" altLang="en-US"/>
          </a:p>
        </p:txBody>
      </p:sp>
      <p:sp>
        <p:nvSpPr>
          <p:cNvPr id="18" name="スライド番号プレースホルダー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67E3D7A-13B8-45DE-9B11-587D56CF72EE}"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hf hdr="0" dt="0"/>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kotobank.jp/word/%E3%82%AE%E3%83%AA%E3%82%B7%E3%82%A2-53603" TargetMode="External"/><Relationship Id="rId2" Type="http://schemas.openxmlformats.org/officeDocument/2006/relationships/hyperlink" Target="https://kotobank.jp/word/%E3%83%97%E3%83%A9%E3%83%88%E3%83%B3-126319#E3.83.96.E3.83.AA.E3.82.BF.E3.83.8B.E3.82.AB.E5.9B.BD.E9.9A.9B.E5.A4.A7.E7.99.BE.E7.A7.91.E4.BA.8B.E5.85.B8.20.E5.B0.8F.E9.A0.85.E7.9B.AE.E4.BA.8B.E5.85.B8" TargetMode="External"/><Relationship Id="rId1" Type="http://schemas.openxmlformats.org/officeDocument/2006/relationships/slideLayout" Target="../slideLayouts/slideLayout2.xml"/><Relationship Id="rId5" Type="http://schemas.openxmlformats.org/officeDocument/2006/relationships/hyperlink" Target="https://kotobank.jp/word/%E5%AF%BE%E8%A9%B1%E5%BD%A2%E5%BC%8F-318545" TargetMode="External"/><Relationship Id="rId4" Type="http://schemas.openxmlformats.org/officeDocument/2006/relationships/hyperlink" Target="https://kotobank.jp/word/%E3%83%AD%E3%83%BC%E3%83%9E-153341"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ja.wikipedia.org/wiki/%E8%A8%80%E8%AA%9E" TargetMode="External"/><Relationship Id="rId2" Type="http://schemas.openxmlformats.org/officeDocument/2006/relationships/hyperlink" Target="https://ja.wikipedia.org/wiki/%E4%B8%BB%E4%BD%93" TargetMode="External"/><Relationship Id="rId1" Type="http://schemas.openxmlformats.org/officeDocument/2006/relationships/slideLayout" Target="../slideLayouts/slideLayout2.xml"/><Relationship Id="rId5" Type="http://schemas.openxmlformats.org/officeDocument/2006/relationships/hyperlink" Target="https://ja.wikipedia.org/wiki/%E8%A1%8C%E7%82%BA" TargetMode="External"/><Relationship Id="rId4" Type="http://schemas.openxmlformats.org/officeDocument/2006/relationships/hyperlink" Target="https://ja.wikipedia.org/wiki/%E3%82%B3%E3%83%9F%E3%83%A5%E3%83%8B%E3%82%B1%E3%83%BC%E3%82%B7%E3%83%A7%E3%83%B3"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799" y="961293"/>
            <a:ext cx="7989277" cy="2637692"/>
          </a:xfrm>
        </p:spPr>
        <p:txBody>
          <a:bodyPr>
            <a:normAutofit/>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5400" dirty="0" smtClean="0"/>
              <a:t>１　総論</a:t>
            </a:r>
            <a:endParaRPr kumimoji="1" lang="ja-JP" altLang="en-US" sz="54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1</a:t>
            </a:fld>
            <a:endParaRPr kumimoji="1" lang="ja-JP" altLang="en-US"/>
          </a:p>
        </p:txBody>
      </p:sp>
    </p:spTree>
    <p:extLst>
      <p:ext uri="{BB962C8B-B14F-4D97-AF65-F5344CB8AC3E}">
        <p14:creationId xmlns:p14="http://schemas.microsoft.com/office/powerpoint/2010/main" val="22901594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視点</a:t>
            </a:r>
            <a:r>
              <a:rPr lang="ja-JP" altLang="en-US" dirty="0" smtClean="0"/>
              <a:t>１</a:t>
            </a:r>
            <a:r>
              <a:rPr lang="ja-JP" altLang="en-US" dirty="0"/>
              <a:t>．</a:t>
            </a:r>
            <a:r>
              <a:rPr kumimoji="1" lang="ja-JP" altLang="en-US" dirty="0" smtClean="0"/>
              <a:t>エンパワーメント</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dirty="0" smtClean="0"/>
              <a:t>◆エンパワーメントとは</a:t>
            </a:r>
            <a:endParaRPr kumimoji="1" lang="en-US" altLang="ja-JP" dirty="0" smtClean="0"/>
          </a:p>
          <a:p>
            <a:pPr marL="0" indent="0">
              <a:buNone/>
            </a:pPr>
            <a:r>
              <a:rPr lang="ja-JP" altLang="en-US" dirty="0"/>
              <a:t>　人々が他者との相互作用を通して、自ら最適な状況を主体的に選び取り、その成果に基づく更なる力量を獲得していくプロセス</a:t>
            </a:r>
            <a:endParaRPr lang="en-US" altLang="ja-JP" dirty="0"/>
          </a:p>
          <a:p>
            <a:pPr marL="0" indent="0">
              <a:buNone/>
            </a:pPr>
            <a:endParaRPr lang="en-US" altLang="ja-JP" dirty="0" smtClean="0"/>
          </a:p>
          <a:p>
            <a:pPr marL="0" indent="0">
              <a:buNone/>
            </a:pPr>
            <a:r>
              <a:rPr lang="ja-JP" altLang="en-US" dirty="0" smtClean="0"/>
              <a:t>エンパワーメントには</a:t>
            </a:r>
            <a:endParaRPr lang="en-US" altLang="ja-JP" dirty="0" smtClean="0"/>
          </a:p>
          <a:p>
            <a:pPr marL="0" indent="0">
              <a:buNone/>
            </a:pPr>
            <a:r>
              <a:rPr kumimoji="1" lang="ja-JP" altLang="en-US" dirty="0" smtClean="0"/>
              <a:t>個人の意思や自己決定・価値観が強く影響し、他者との相互作用によりエンパワーは強化される</a:t>
            </a:r>
            <a:endParaRPr kumimoji="1" lang="en-US" altLang="ja-JP" dirty="0" smtClean="0"/>
          </a:p>
          <a:p>
            <a:pPr marL="0" indent="0">
              <a:buNone/>
            </a:pPr>
            <a:endParaRPr kumimoji="1" lang="en-US" altLang="ja-JP" dirty="0" smtClean="0"/>
          </a:p>
          <a:p>
            <a:pPr marL="0" indent="0">
              <a:buNone/>
            </a:pPr>
            <a:r>
              <a:rPr kumimoji="1" lang="ja-JP" altLang="en-US" dirty="0" smtClean="0"/>
              <a:t>　</a:t>
            </a:r>
            <a:endParaRPr kumimoji="1" lang="ja-JP" altLang="en-US"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10</a:t>
            </a:fld>
            <a:endParaRPr kumimoji="1" lang="ja-JP" altLang="en-US"/>
          </a:p>
        </p:txBody>
      </p:sp>
    </p:spTree>
    <p:extLst>
      <p:ext uri="{BB962C8B-B14F-4D97-AF65-F5344CB8AC3E}">
        <p14:creationId xmlns:p14="http://schemas.microsoft.com/office/powerpoint/2010/main" val="382307145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8284" y="258682"/>
            <a:ext cx="7886700" cy="1325563"/>
          </a:xfrm>
        </p:spPr>
        <p:txBody>
          <a:bodyPr/>
          <a:lstStyle/>
          <a:p>
            <a:r>
              <a:rPr lang="ja-JP" altLang="en-US" dirty="0" smtClean="0"/>
              <a:t>対象</a:t>
            </a:r>
            <a:r>
              <a:rPr kumimoji="1" lang="ja-JP" altLang="en-US" dirty="0" smtClean="0"/>
              <a:t>への支援方法・効果</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45142672"/>
              </p:ext>
            </p:extLst>
          </p:nvPr>
        </p:nvGraphicFramePr>
        <p:xfrm>
          <a:off x="485348" y="1326784"/>
          <a:ext cx="7886700" cy="5075921"/>
        </p:xfrm>
        <a:graphic>
          <a:graphicData uri="http://schemas.openxmlformats.org/drawingml/2006/table">
            <a:tbl>
              <a:tblPr firstRow="1">
                <a:tableStyleId>{8EC20E35-A176-4012-BC5E-935CFFF8708E}</a:tableStyleId>
              </a:tblPr>
              <a:tblGrid>
                <a:gridCol w="4134419"/>
                <a:gridCol w="3752281"/>
              </a:tblGrid>
              <a:tr h="477671">
                <a:tc>
                  <a:txBody>
                    <a:bodyPr/>
                    <a:lstStyle/>
                    <a:p>
                      <a:pPr algn="ctr"/>
                      <a:r>
                        <a:rPr kumimoji="1" lang="ja-JP" altLang="en-US" dirty="0" smtClean="0">
                          <a:solidFill>
                            <a:schemeClr val="tx1"/>
                          </a:solidFill>
                        </a:rPr>
                        <a:t>支援により期待される効果</a:t>
                      </a:r>
                      <a:endParaRPr kumimoji="1" lang="ja-JP" altLang="en-US" dirty="0">
                        <a:solidFill>
                          <a:schemeClr val="tx1"/>
                        </a:solidFill>
                      </a:endParaRPr>
                    </a:p>
                  </a:txBody>
                  <a:tcPr>
                    <a:noFill/>
                  </a:tcPr>
                </a:tc>
                <a:tc>
                  <a:txBody>
                    <a:bodyPr/>
                    <a:lstStyle/>
                    <a:p>
                      <a:pPr algn="ctr"/>
                      <a:r>
                        <a:rPr kumimoji="1" lang="ja-JP" altLang="en-US" dirty="0" smtClean="0">
                          <a:solidFill>
                            <a:schemeClr val="tx1"/>
                          </a:solidFill>
                        </a:rPr>
                        <a:t>支援方法</a:t>
                      </a:r>
                      <a:endParaRPr kumimoji="1" lang="ja-JP" altLang="en-US" dirty="0">
                        <a:solidFill>
                          <a:schemeClr val="tx1"/>
                        </a:solidFill>
                      </a:endParaRPr>
                    </a:p>
                  </a:txBody>
                  <a:tcPr>
                    <a:noFill/>
                  </a:tcPr>
                </a:tc>
              </a:tr>
              <a:tr h="1050878">
                <a:tc>
                  <a:txBody>
                    <a:bodyPr/>
                    <a:lstStyle/>
                    <a:p>
                      <a:endParaRPr kumimoji="1" lang="en-US" altLang="ja-JP" dirty="0" smtClean="0"/>
                    </a:p>
                    <a:p>
                      <a:r>
                        <a:rPr kumimoji="1" lang="ja-JP" altLang="en-US" dirty="0" smtClean="0"/>
                        <a:t>問題解決の方法を習得し、継続的に</a:t>
                      </a:r>
                      <a:endParaRPr kumimoji="1" lang="en-US" altLang="ja-JP" dirty="0" smtClean="0"/>
                    </a:p>
                    <a:p>
                      <a:r>
                        <a:rPr kumimoji="1" lang="ja-JP" altLang="en-US" dirty="0" smtClean="0"/>
                        <a:t>問題解決が可能となる</a:t>
                      </a:r>
                      <a:endParaRPr kumimoji="1" lang="en-US" altLang="ja-JP" dirty="0" smtClean="0"/>
                    </a:p>
                    <a:p>
                      <a:endParaRPr kumimoji="1" lang="ja-JP" altLang="en-US" dirty="0"/>
                    </a:p>
                  </a:txBody>
                  <a:tcPr>
                    <a:lnB w="12700" cap="flat" cmpd="sng" algn="ctr">
                      <a:solidFill>
                        <a:schemeClr val="tx1"/>
                      </a:solidFill>
                      <a:prstDash val="solid"/>
                      <a:round/>
                      <a:headEnd type="none" w="med" len="med"/>
                      <a:tailEnd type="none" w="med" len="med"/>
                    </a:lnB>
                  </a:tcPr>
                </a:tc>
                <a:tc>
                  <a:txBody>
                    <a:bodyPr/>
                    <a:lstStyle/>
                    <a:p>
                      <a:endParaRPr kumimoji="1" lang="en-US" altLang="ja-JP" dirty="0" smtClean="0"/>
                    </a:p>
                    <a:p>
                      <a:r>
                        <a:rPr kumimoji="1" lang="ja-JP" altLang="en-US" dirty="0" smtClean="0"/>
                        <a:t>相互に力量を獲得</a:t>
                      </a:r>
                      <a:endParaRPr kumimoji="1" lang="en-US" altLang="ja-JP" dirty="0" smtClean="0"/>
                    </a:p>
                    <a:p>
                      <a:endParaRPr kumimoji="1" lang="en-US" altLang="ja-JP" dirty="0" smtClean="0"/>
                    </a:p>
                    <a:p>
                      <a:endParaRPr kumimoji="1" lang="ja-JP" altLang="en-US" dirty="0"/>
                    </a:p>
                  </a:txBody>
                  <a:tcPr>
                    <a:lnB w="12700" cap="flat" cmpd="sng" algn="ctr">
                      <a:solidFill>
                        <a:schemeClr val="tx1"/>
                      </a:solidFill>
                      <a:prstDash val="solid"/>
                      <a:round/>
                      <a:headEnd type="none" w="med" len="med"/>
                      <a:tailEnd type="none" w="med" len="med"/>
                    </a:lnB>
                  </a:tcPr>
                </a:tc>
              </a:tr>
              <a:tr h="762910">
                <a:tc>
                  <a:txBody>
                    <a:bodyPr/>
                    <a:lstStyle/>
                    <a:p>
                      <a:endParaRPr kumimoji="1" lang="en-US" altLang="ja-JP" dirty="0" smtClean="0"/>
                    </a:p>
                    <a:p>
                      <a:r>
                        <a:rPr kumimoji="1" lang="ja-JP" altLang="en-US" dirty="0" smtClean="0"/>
                        <a:t>新しい価値観の共有</a:t>
                      </a:r>
                      <a:endParaRPr kumimoji="1" lang="en-US" altLang="ja-JP" dirty="0" smtClean="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dirty="0" smtClean="0"/>
                    </a:p>
                    <a:p>
                      <a:r>
                        <a:rPr kumimoji="1" lang="ja-JP" altLang="en-US" dirty="0" smtClean="0"/>
                        <a:t>共感　対話</a:t>
                      </a:r>
                      <a:endParaRPr kumimoji="1" lang="en-US" altLang="ja-JP" dirty="0" smtClean="0"/>
                    </a:p>
                    <a:p>
                      <a:endParaRPr kumimoji="1" lang="en-US" altLang="ja-JP" dirty="0" smtClean="0"/>
                    </a:p>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65570">
                <a:tc>
                  <a:txBody>
                    <a:bodyPr/>
                    <a:lstStyle/>
                    <a:p>
                      <a:r>
                        <a:rPr kumimoji="1" lang="ja-JP" altLang="en-US" dirty="0" smtClean="0"/>
                        <a:t>安心感　満足感　意欲　効力感</a:t>
                      </a:r>
                      <a:endParaRPr kumimoji="1" lang="en-US" altLang="ja-JP" dirty="0" smtClean="0"/>
                    </a:p>
                    <a:p>
                      <a:r>
                        <a:rPr kumimoji="1" lang="ja-JP" altLang="en-US" dirty="0" smtClean="0"/>
                        <a:t>有能感　自尊感情</a:t>
                      </a:r>
                      <a:endParaRPr kumimoji="1" lang="en-US" altLang="ja-JP" dirty="0" smtClean="0"/>
                    </a:p>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　</a:t>
                      </a:r>
                      <a:endParaRPr kumimoji="1" lang="en-US" altLang="ja-JP" dirty="0" smtClean="0"/>
                    </a:p>
                    <a:p>
                      <a:r>
                        <a:rPr kumimoji="1" lang="ja-JP" altLang="en-US" dirty="0" smtClean="0"/>
                        <a:t>傾聴</a:t>
                      </a:r>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55240">
                <a:tc>
                  <a:txBody>
                    <a:bodyPr/>
                    <a:lstStyle/>
                    <a:p>
                      <a:r>
                        <a:rPr kumimoji="1" lang="ja-JP" altLang="en-US" dirty="0" smtClean="0"/>
                        <a:t>自身が認められる　自分の考えや行動を得る　分かち合い　感情の共有　共感　励まし　目的の共有　相互関係　対人関係技術の習得</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協働関係　情報共有　機会の提供</a:t>
                      </a:r>
                      <a:endParaRPr kumimoji="1" lang="en-US" altLang="ja-JP" dirty="0" smtClean="0"/>
                    </a:p>
                    <a:p>
                      <a:r>
                        <a:rPr kumimoji="1" lang="ja-JP" altLang="en-US" dirty="0" smtClean="0"/>
                        <a:t>相互尊敬　信頼関係　環境整備</a:t>
                      </a:r>
                      <a:endParaRPr kumimoji="1" lang="ja-JP" altLang="en-US" dirty="0"/>
                    </a:p>
                  </a:txBody>
                  <a:tcPr>
                    <a:lnT w="12700" cap="flat" cmpd="sng" algn="ctr">
                      <a:solidFill>
                        <a:schemeClr val="tx1"/>
                      </a:solidFill>
                      <a:prstDash val="solid"/>
                      <a:round/>
                      <a:headEnd type="none" w="med" len="med"/>
                      <a:tailEnd type="none" w="med" len="med"/>
                    </a:lnT>
                  </a:tcPr>
                </a:tc>
              </a:tr>
            </a:tbl>
          </a:graphicData>
        </a:graphic>
      </p:graphicFrame>
      <p:sp>
        <p:nvSpPr>
          <p:cNvPr id="5" name="上矢印 4"/>
          <p:cNvSpPr/>
          <p:nvPr/>
        </p:nvSpPr>
        <p:spPr>
          <a:xfrm>
            <a:off x="276726" y="1934381"/>
            <a:ext cx="208622" cy="44683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p:cNvCxnSpPr/>
          <p:nvPr/>
        </p:nvCxnSpPr>
        <p:spPr>
          <a:xfrm>
            <a:off x="4957011" y="2526632"/>
            <a:ext cx="0" cy="7459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直線矢印コネクタ 8"/>
          <p:cNvCxnSpPr/>
          <p:nvPr/>
        </p:nvCxnSpPr>
        <p:spPr>
          <a:xfrm>
            <a:off x="4957011" y="3719767"/>
            <a:ext cx="0" cy="6976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直線矢印コネクタ 14"/>
          <p:cNvCxnSpPr/>
          <p:nvPr/>
        </p:nvCxnSpPr>
        <p:spPr>
          <a:xfrm flipV="1">
            <a:off x="5197642" y="2526633"/>
            <a:ext cx="0" cy="7459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flipV="1">
            <a:off x="5197642" y="3719767"/>
            <a:ext cx="0" cy="6976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 name="スライド番号プレースホルダー 5"/>
          <p:cNvSpPr>
            <a:spLocks noGrp="1"/>
          </p:cNvSpPr>
          <p:nvPr>
            <p:ph type="sldNum" sz="quarter" idx="12"/>
          </p:nvPr>
        </p:nvSpPr>
        <p:spPr/>
        <p:txBody>
          <a:bodyPr/>
          <a:lstStyle/>
          <a:p>
            <a:fld id="{667E3D7A-13B8-45DE-9B11-587D56CF72EE}" type="slidenum">
              <a:rPr kumimoji="1" lang="ja-JP" altLang="en-US" smtClean="0"/>
              <a:t>11</a:t>
            </a:fld>
            <a:endParaRPr kumimoji="1" lang="ja-JP" altLang="en-US"/>
          </a:p>
        </p:txBody>
      </p:sp>
      <p:sp>
        <p:nvSpPr>
          <p:cNvPr id="7" name="正方形/長方形 6"/>
          <p:cNvSpPr/>
          <p:nvPr/>
        </p:nvSpPr>
        <p:spPr>
          <a:xfrm>
            <a:off x="2951677" y="6453665"/>
            <a:ext cx="5215943" cy="3202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ja-JP" altLang="en-US" sz="1000" dirty="0" smtClean="0"/>
              <a:t>出典：</a:t>
            </a:r>
            <a:r>
              <a:rPr lang="ja-JP" altLang="ja-JP" sz="1000" dirty="0" smtClean="0"/>
              <a:t>巴山</a:t>
            </a:r>
            <a:r>
              <a:rPr lang="ja-JP" altLang="ja-JP" sz="1000" dirty="0"/>
              <a:t>玉蓮．星 旦ニ</a:t>
            </a:r>
            <a:r>
              <a:rPr lang="en-US" altLang="ja-JP" sz="1000" dirty="0"/>
              <a:t>, 2003</a:t>
            </a:r>
            <a:endParaRPr kumimoji="1" lang="ja-JP" altLang="en-US" sz="1000" dirty="0"/>
          </a:p>
        </p:txBody>
      </p:sp>
    </p:spTree>
    <p:extLst>
      <p:ext uri="{BB962C8B-B14F-4D97-AF65-F5344CB8AC3E}">
        <p14:creationId xmlns:p14="http://schemas.microsoft.com/office/powerpoint/2010/main" val="761749575"/>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7886700" cy="1325563"/>
          </a:xfrm>
        </p:spPr>
        <p:txBody>
          <a:bodyPr/>
          <a:lstStyle/>
          <a:p>
            <a:r>
              <a:rPr lang="ja-JP" altLang="en-US" dirty="0"/>
              <a:t>支援者</a:t>
            </a:r>
            <a:r>
              <a:rPr lang="ja-JP" altLang="en-US" dirty="0" smtClean="0"/>
              <a:t>の活動内容</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425758375"/>
              </p:ext>
            </p:extLst>
          </p:nvPr>
        </p:nvGraphicFramePr>
        <p:xfrm>
          <a:off x="568492" y="1079669"/>
          <a:ext cx="7886700" cy="5171302"/>
        </p:xfrm>
        <a:graphic>
          <a:graphicData uri="http://schemas.openxmlformats.org/drawingml/2006/table">
            <a:tbl>
              <a:tblPr firstRow="1">
                <a:tableStyleId>{9D7B26C5-4107-4FEC-AEDC-1716B250A1EF}</a:tableStyleId>
              </a:tblPr>
              <a:tblGrid>
                <a:gridCol w="622634"/>
                <a:gridCol w="7264066"/>
              </a:tblGrid>
              <a:tr h="412247">
                <a:tc>
                  <a:txBody>
                    <a:bodyPr/>
                    <a:lstStyle/>
                    <a:p>
                      <a:pPr algn="ctr"/>
                      <a:r>
                        <a:rPr kumimoji="1" lang="en-US" altLang="ja-JP" b="1" dirty="0" smtClean="0"/>
                        <a:t>1</a:t>
                      </a:r>
                      <a:endParaRPr kumimoji="1" lang="ja-JP" altLang="en-US" b="1" dirty="0"/>
                    </a:p>
                  </a:txBody>
                  <a:tcPr>
                    <a:lnB w="12700" cmpd="sng">
                      <a:noFill/>
                    </a:lnB>
                  </a:tcPr>
                </a:tc>
                <a:tc>
                  <a:txBody>
                    <a:bodyPr/>
                    <a:lstStyle/>
                    <a:p>
                      <a:r>
                        <a:rPr kumimoji="1" lang="ja-JP" altLang="en-US" b="1" dirty="0" smtClean="0"/>
                        <a:t>目的の共有</a:t>
                      </a:r>
                      <a:endParaRPr kumimoji="1" lang="ja-JP" altLang="en-US" b="1" dirty="0"/>
                    </a:p>
                  </a:txBody>
                  <a:tcPr>
                    <a:lnB w="12700" cmpd="sng">
                      <a:noFill/>
                    </a:lnB>
                  </a:tcPr>
                </a:tc>
              </a:tr>
              <a:tr h="450884">
                <a:tc>
                  <a:txBody>
                    <a:bodyPr/>
                    <a:lstStyle/>
                    <a:p>
                      <a:pPr algn="ctr"/>
                      <a:r>
                        <a:rPr kumimoji="1" lang="en-US" altLang="ja-JP" b="1" dirty="0" smtClean="0"/>
                        <a:t>2</a:t>
                      </a:r>
                      <a:endParaRPr kumimoji="1" lang="ja-JP" altLang="en-US" b="1" dirty="0"/>
                    </a:p>
                  </a:txBody>
                  <a:tcPr>
                    <a:lnT w="12700" cmpd="sng">
                      <a:noFill/>
                    </a:lnT>
                  </a:tcPr>
                </a:tc>
                <a:tc>
                  <a:txBody>
                    <a:bodyPr/>
                    <a:lstStyle/>
                    <a:p>
                      <a:r>
                        <a:rPr kumimoji="1" lang="ja-JP" altLang="en-US" b="1" dirty="0" smtClean="0"/>
                        <a:t>対象者を理解する</a:t>
                      </a:r>
                      <a:endParaRPr kumimoji="1" lang="en-US" altLang="ja-JP" b="1" dirty="0" smtClean="0"/>
                    </a:p>
                    <a:p>
                      <a:r>
                        <a:rPr kumimoji="1" lang="ja-JP" altLang="en-US" b="1" dirty="0" smtClean="0"/>
                        <a:t>　</a:t>
                      </a:r>
                      <a:r>
                        <a:rPr kumimoji="1" lang="ja-JP" altLang="en-US" b="1" dirty="0" smtClean="0">
                          <a:solidFill>
                            <a:srgbClr val="00B050"/>
                          </a:solidFill>
                        </a:rPr>
                        <a:t>・対象のパーソナリティ、背景を理解する</a:t>
                      </a:r>
                      <a:endParaRPr kumimoji="1" lang="ja-JP" altLang="en-US" b="1" dirty="0">
                        <a:solidFill>
                          <a:srgbClr val="00B050"/>
                        </a:solidFill>
                      </a:endParaRPr>
                    </a:p>
                  </a:txBody>
                  <a:tcPr>
                    <a:lnT w="12700" cmpd="sng">
                      <a:noFill/>
                    </a:lnT>
                  </a:tcPr>
                </a:tc>
              </a:tr>
              <a:tr h="450884">
                <a:tc>
                  <a:txBody>
                    <a:bodyPr/>
                    <a:lstStyle/>
                    <a:p>
                      <a:pPr algn="ctr"/>
                      <a:r>
                        <a:rPr kumimoji="1" lang="en-US" altLang="ja-JP" b="1" dirty="0" smtClean="0"/>
                        <a:t>3</a:t>
                      </a:r>
                      <a:endParaRPr kumimoji="1" lang="ja-JP" altLang="en-US" b="1" dirty="0"/>
                    </a:p>
                  </a:txBody>
                  <a:tcPr/>
                </a:tc>
                <a:tc>
                  <a:txBody>
                    <a:bodyPr/>
                    <a:lstStyle/>
                    <a:p>
                      <a:r>
                        <a:rPr kumimoji="1" lang="ja-JP" altLang="en-US" b="1" dirty="0" smtClean="0"/>
                        <a:t>対象者と協働的パートナーシップを構築する</a:t>
                      </a:r>
                      <a:endParaRPr kumimoji="1" lang="ja-JP" altLang="en-US" b="1" dirty="0"/>
                    </a:p>
                  </a:txBody>
                  <a:tcPr/>
                </a:tc>
              </a:tr>
              <a:tr h="942787">
                <a:tc>
                  <a:txBody>
                    <a:bodyPr/>
                    <a:lstStyle/>
                    <a:p>
                      <a:pPr algn="ctr"/>
                      <a:r>
                        <a:rPr kumimoji="1" lang="en-US" altLang="ja-JP" b="1" dirty="0" smtClean="0"/>
                        <a:t>4</a:t>
                      </a:r>
                      <a:endParaRPr kumimoji="1" lang="ja-JP" altLang="en-US" b="1" dirty="0"/>
                    </a:p>
                  </a:txBody>
                  <a:tcPr/>
                </a:tc>
                <a:tc>
                  <a:txBody>
                    <a:bodyPr/>
                    <a:lstStyle/>
                    <a:p>
                      <a:r>
                        <a:rPr kumimoji="1" lang="ja-JP" altLang="en-US" b="1" dirty="0" smtClean="0"/>
                        <a:t>対象者のエンパワーのプロセスを支える自己表現できる場を提供する</a:t>
                      </a:r>
                      <a:endParaRPr kumimoji="1" lang="en-US" altLang="ja-JP" b="1" dirty="0" smtClean="0"/>
                    </a:p>
                    <a:p>
                      <a:r>
                        <a:rPr kumimoji="1" lang="ja-JP" altLang="en-US" b="1" dirty="0" smtClean="0"/>
                        <a:t>　</a:t>
                      </a:r>
                      <a:r>
                        <a:rPr kumimoji="1" lang="ja-JP" altLang="en-US" b="1" dirty="0" smtClean="0">
                          <a:solidFill>
                            <a:srgbClr val="00B050"/>
                          </a:solidFill>
                        </a:rPr>
                        <a:t>・過去の経験、今感じていることについて、対象の経験を傾聴する</a:t>
                      </a:r>
                      <a:endParaRPr kumimoji="1" lang="en-US" altLang="ja-JP" b="1" dirty="0" smtClean="0">
                        <a:solidFill>
                          <a:srgbClr val="00B050"/>
                        </a:solidFill>
                      </a:endParaRPr>
                    </a:p>
                    <a:p>
                      <a:r>
                        <a:rPr kumimoji="1" lang="ja-JP" altLang="en-US" b="1" dirty="0" smtClean="0">
                          <a:solidFill>
                            <a:srgbClr val="00B050"/>
                          </a:solidFill>
                        </a:rPr>
                        <a:t>　・対象が描く将来像を傾聴する</a:t>
                      </a:r>
                      <a:endParaRPr kumimoji="1" lang="ja-JP" altLang="en-US" b="1" dirty="0">
                        <a:solidFill>
                          <a:srgbClr val="00B050"/>
                        </a:solidFill>
                      </a:endParaRPr>
                    </a:p>
                  </a:txBody>
                  <a:tcPr/>
                </a:tc>
              </a:tr>
              <a:tr h="450884">
                <a:tc>
                  <a:txBody>
                    <a:bodyPr/>
                    <a:lstStyle/>
                    <a:p>
                      <a:pPr algn="ctr"/>
                      <a:r>
                        <a:rPr kumimoji="1" lang="en-US" altLang="ja-JP" b="1" dirty="0" smtClean="0"/>
                        <a:t>5</a:t>
                      </a:r>
                      <a:endParaRPr kumimoji="1" lang="ja-JP" altLang="en-US" b="1" dirty="0"/>
                    </a:p>
                  </a:txBody>
                  <a:tcPr/>
                </a:tc>
                <a:tc>
                  <a:txBody>
                    <a:bodyPr/>
                    <a:lstStyle/>
                    <a:p>
                      <a:r>
                        <a:rPr kumimoji="1" lang="ja-JP" altLang="en-US" b="1" dirty="0" smtClean="0"/>
                        <a:t>対象者のエンパワーに接し、自らも達成感や効力感を得る</a:t>
                      </a:r>
                      <a:endParaRPr kumimoji="1" lang="ja-JP" altLang="en-US" b="1" dirty="0"/>
                    </a:p>
                  </a:txBody>
                  <a:tcPr/>
                </a:tc>
              </a:tr>
              <a:tr h="655607">
                <a:tc>
                  <a:txBody>
                    <a:bodyPr/>
                    <a:lstStyle/>
                    <a:p>
                      <a:pPr algn="ctr"/>
                      <a:r>
                        <a:rPr kumimoji="1" lang="en-US" altLang="ja-JP" b="1" dirty="0" smtClean="0"/>
                        <a:t>6</a:t>
                      </a:r>
                      <a:endParaRPr kumimoji="1" lang="ja-JP" altLang="en-US" b="1" dirty="0"/>
                    </a:p>
                  </a:txBody>
                  <a:tcPr/>
                </a:tc>
                <a:tc>
                  <a:txBody>
                    <a:bodyPr/>
                    <a:lstStyle/>
                    <a:p>
                      <a:r>
                        <a:rPr kumimoji="1" lang="ja-JP" altLang="en-US" b="1" dirty="0" smtClean="0"/>
                        <a:t>対象者が必要とする情報へ、アクセスしやすいよう支援する</a:t>
                      </a:r>
                      <a:endParaRPr kumimoji="1" lang="en-US" altLang="ja-JP" b="1" dirty="0" smtClean="0"/>
                    </a:p>
                    <a:p>
                      <a:r>
                        <a:rPr kumimoji="1" lang="ja-JP" altLang="en-US" b="1" dirty="0" smtClean="0"/>
                        <a:t>　</a:t>
                      </a:r>
                      <a:r>
                        <a:rPr kumimoji="1" lang="ja-JP" altLang="en-US" b="1" dirty="0" smtClean="0">
                          <a:solidFill>
                            <a:srgbClr val="00B050"/>
                          </a:solidFill>
                        </a:rPr>
                        <a:t>・専門職としてエビデンスに基づいた情報を提示する</a:t>
                      </a:r>
                      <a:endParaRPr kumimoji="1" lang="ja-JP" altLang="en-US" b="1" dirty="0">
                        <a:solidFill>
                          <a:srgbClr val="00B050"/>
                        </a:solidFill>
                      </a:endParaRPr>
                    </a:p>
                  </a:txBody>
                  <a:tcPr/>
                </a:tc>
              </a:tr>
              <a:tr h="978733">
                <a:tc>
                  <a:txBody>
                    <a:bodyPr/>
                    <a:lstStyle/>
                    <a:p>
                      <a:pPr algn="ctr"/>
                      <a:r>
                        <a:rPr kumimoji="1" lang="en-US" altLang="ja-JP" b="1" dirty="0" smtClean="0"/>
                        <a:t>7</a:t>
                      </a:r>
                      <a:endParaRPr kumimoji="1" lang="ja-JP" altLang="en-US" b="1" dirty="0"/>
                    </a:p>
                  </a:txBody>
                  <a:tcPr/>
                </a:tc>
                <a:tc>
                  <a:txBody>
                    <a:bodyPr/>
                    <a:lstStyle/>
                    <a:p>
                      <a:r>
                        <a:rPr kumimoji="1" lang="ja-JP" altLang="en-US" b="1" dirty="0" smtClean="0"/>
                        <a:t>対象者が意思決定に必要な情報を見極める機会を提供する</a:t>
                      </a:r>
                      <a:endParaRPr kumimoji="1" lang="en-US" altLang="ja-JP" b="1" dirty="0" smtClean="0"/>
                    </a:p>
                    <a:p>
                      <a:r>
                        <a:rPr kumimoji="1" lang="ja-JP" altLang="en-US" b="1" dirty="0" smtClean="0"/>
                        <a:t>　</a:t>
                      </a:r>
                      <a:r>
                        <a:rPr kumimoji="1" lang="ja-JP" altLang="en-US" b="1" dirty="0" smtClean="0">
                          <a:solidFill>
                            <a:srgbClr val="00B050"/>
                          </a:solidFill>
                        </a:rPr>
                        <a:t>・対象にとってより良き選択ができるよう、各選択肢に対する意思決定後のメリット、デメリット、デメリットに対する対策について情報を提供する</a:t>
                      </a:r>
                      <a:endParaRPr kumimoji="1" lang="ja-JP" altLang="en-US" b="1" dirty="0">
                        <a:solidFill>
                          <a:srgbClr val="00B050"/>
                        </a:solidFill>
                      </a:endParaRPr>
                    </a:p>
                  </a:txBody>
                  <a:tcPr/>
                </a:tc>
              </a:tr>
              <a:tr h="607588">
                <a:tc>
                  <a:txBody>
                    <a:bodyPr/>
                    <a:lstStyle/>
                    <a:p>
                      <a:pPr algn="ctr"/>
                      <a:r>
                        <a:rPr kumimoji="1" lang="en-US" altLang="ja-JP" b="1" dirty="0" smtClean="0"/>
                        <a:t>8</a:t>
                      </a:r>
                      <a:endParaRPr kumimoji="1" lang="ja-JP" altLang="en-US" b="1" dirty="0"/>
                    </a:p>
                  </a:txBody>
                  <a:tcPr/>
                </a:tc>
                <a:tc>
                  <a:txBody>
                    <a:bodyPr/>
                    <a:lstStyle/>
                    <a:p>
                      <a:r>
                        <a:rPr kumimoji="1" lang="ja-JP" altLang="en-US" b="1" dirty="0" smtClean="0"/>
                        <a:t>支援者が自己の支援方法を内省し、絶えず改善すること</a:t>
                      </a:r>
                      <a:endParaRPr kumimoji="1" lang="en-US" altLang="ja-JP" b="1" dirty="0" smtClean="0"/>
                    </a:p>
                    <a:p>
                      <a:r>
                        <a:rPr kumimoji="1" lang="ja-JP" altLang="en-US" b="1" dirty="0" smtClean="0"/>
                        <a:t>　</a:t>
                      </a:r>
                      <a:r>
                        <a:rPr kumimoji="1" lang="ja-JP" altLang="en-US" b="1" dirty="0" smtClean="0">
                          <a:solidFill>
                            <a:srgbClr val="00B050"/>
                          </a:solidFill>
                        </a:rPr>
                        <a:t>・支援時の自己の感情や行動を振り返る</a:t>
                      </a:r>
                      <a:endParaRPr kumimoji="1" lang="ja-JP" altLang="en-US" b="1" dirty="0">
                        <a:solidFill>
                          <a:srgbClr val="00B050"/>
                        </a:solidFill>
                      </a:endParaRPr>
                    </a:p>
                  </a:txBody>
                  <a:tcPr/>
                </a:tc>
              </a:tr>
            </a:tbl>
          </a:graphicData>
        </a:graphic>
      </p:graphicFrame>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12</a:t>
            </a:fld>
            <a:endParaRPr kumimoji="1" lang="ja-JP" altLang="en-US"/>
          </a:p>
        </p:txBody>
      </p:sp>
      <p:sp>
        <p:nvSpPr>
          <p:cNvPr id="6" name="正方形/長方形 5"/>
          <p:cNvSpPr/>
          <p:nvPr/>
        </p:nvSpPr>
        <p:spPr>
          <a:xfrm>
            <a:off x="2951677" y="6453665"/>
            <a:ext cx="5215943" cy="3202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ja-JP" altLang="en-US" sz="1000" dirty="0" smtClean="0"/>
              <a:t>出典：</a:t>
            </a:r>
            <a:r>
              <a:rPr lang="ja-JP" altLang="ja-JP" sz="1000" dirty="0" smtClean="0"/>
              <a:t>巴山</a:t>
            </a:r>
            <a:r>
              <a:rPr lang="ja-JP" altLang="ja-JP" sz="1000" dirty="0"/>
              <a:t>玉蓮．星 旦ニ</a:t>
            </a:r>
            <a:r>
              <a:rPr lang="en-US" altLang="ja-JP" sz="1000" dirty="0"/>
              <a:t>, 2003</a:t>
            </a:r>
            <a:endParaRPr kumimoji="1" lang="ja-JP" altLang="en-US" sz="1000" dirty="0"/>
          </a:p>
        </p:txBody>
      </p:sp>
    </p:spTree>
    <p:extLst>
      <p:ext uri="{BB962C8B-B14F-4D97-AF65-F5344CB8AC3E}">
        <p14:creationId xmlns:p14="http://schemas.microsoft.com/office/powerpoint/2010/main" val="1734557795"/>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5757"/>
            <a:ext cx="8747169" cy="1378040"/>
          </a:xfrm>
        </p:spPr>
        <p:txBody>
          <a:bodyPr>
            <a:normAutofit/>
          </a:bodyPr>
          <a:lstStyle/>
          <a:p>
            <a:r>
              <a:rPr lang="ja-JP" altLang="en-US" dirty="0" smtClean="0"/>
              <a:t>対話する力とは</a:t>
            </a:r>
            <a:endParaRPr kumimoji="1" lang="ja-JP" altLang="en-US" sz="4400" dirty="0"/>
          </a:p>
        </p:txBody>
      </p:sp>
      <p:sp>
        <p:nvSpPr>
          <p:cNvPr id="3" name="コンテンツ プレースホルダー 2"/>
          <p:cNvSpPr>
            <a:spLocks noGrp="1"/>
          </p:cNvSpPr>
          <p:nvPr>
            <p:ph idx="1"/>
          </p:nvPr>
        </p:nvSpPr>
        <p:spPr>
          <a:xfrm>
            <a:off x="341289" y="1352283"/>
            <a:ext cx="8064589" cy="5369193"/>
          </a:xfrm>
        </p:spPr>
        <p:txBody>
          <a:bodyPr>
            <a:normAutofit/>
          </a:bodyPr>
          <a:lstStyle/>
          <a:p>
            <a:pPr marL="0" indent="0">
              <a:buNone/>
            </a:pPr>
            <a:endParaRPr kumimoji="1" lang="en-US" altLang="ja-JP" sz="3200" dirty="0" smtClean="0">
              <a:solidFill>
                <a:srgbClr val="C00000"/>
              </a:solidFill>
            </a:endParaRPr>
          </a:p>
          <a:p>
            <a:pPr marL="0" indent="0">
              <a:buNone/>
            </a:pPr>
            <a:r>
              <a:rPr kumimoji="1" lang="ja-JP" altLang="en-US" sz="3200" dirty="0" smtClean="0"/>
              <a:t>対話とは？</a:t>
            </a:r>
            <a:endParaRPr kumimoji="1" lang="en-US" altLang="ja-JP" sz="3200" dirty="0" smtClean="0"/>
          </a:p>
          <a:p>
            <a:pPr marL="0" indent="0">
              <a:buNone/>
            </a:pPr>
            <a:r>
              <a:rPr lang="ja-JP" altLang="en-US" sz="3200" dirty="0"/>
              <a:t>広義には</a:t>
            </a:r>
            <a:r>
              <a:rPr lang="en-US" altLang="ja-JP" sz="3200" dirty="0"/>
              <a:t>2</a:t>
            </a:r>
            <a:r>
              <a:rPr lang="ja-JP" altLang="en-US" sz="3200" dirty="0"/>
              <a:t>人以上の</a:t>
            </a:r>
            <a:r>
              <a:rPr lang="ja-JP" altLang="en-US" sz="3200" dirty="0">
                <a:solidFill>
                  <a:srgbClr val="C00000"/>
                </a:solidFill>
              </a:rPr>
              <a:t>人物間の思考の交流</a:t>
            </a:r>
            <a:r>
              <a:rPr lang="ja-JP" altLang="en-US" sz="3200" dirty="0"/>
              <a:t>をいい，広く文学的表現法として用いられるが，特に哲学では問答によって哲学的主題を追究していく形式。</a:t>
            </a:r>
            <a:r>
              <a:rPr lang="ja-JP" altLang="en-US" sz="3200" dirty="0">
                <a:hlinkClick r:id="rId2"/>
              </a:rPr>
              <a:t>プラトン</a:t>
            </a:r>
            <a:r>
              <a:rPr lang="ja-JP" altLang="en-US" sz="3200" dirty="0"/>
              <a:t>をはじめ，古代</a:t>
            </a:r>
            <a:r>
              <a:rPr lang="ja-JP" altLang="en-US" sz="3200" dirty="0">
                <a:hlinkClick r:id="rId3"/>
              </a:rPr>
              <a:t>ギリシア</a:t>
            </a:r>
            <a:r>
              <a:rPr lang="ja-JP" altLang="en-US" sz="3200" dirty="0"/>
              <a:t>・</a:t>
            </a:r>
            <a:r>
              <a:rPr lang="ja-JP" altLang="en-US" sz="3200" dirty="0">
                <a:hlinkClick r:id="rId4"/>
              </a:rPr>
              <a:t>ローマ</a:t>
            </a:r>
            <a:r>
              <a:rPr lang="ja-JP" altLang="en-US" sz="3200" dirty="0"/>
              <a:t>哲学で用いられ，中世，近世でも，宗教，政治，経済などの論争的思想の表現として</a:t>
            </a:r>
            <a:r>
              <a:rPr lang="ja-JP" altLang="en-US" sz="3200" dirty="0">
                <a:hlinkClick r:id="rId5"/>
              </a:rPr>
              <a:t>対話形式</a:t>
            </a:r>
            <a:r>
              <a:rPr lang="ja-JP" altLang="en-US" sz="3200" dirty="0"/>
              <a:t>がとられた。</a:t>
            </a:r>
            <a:endParaRPr kumimoji="1" lang="ja-JP" altLang="en-US" sz="3200"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13</a:t>
            </a:fld>
            <a:endParaRPr kumimoji="1" lang="ja-JP" altLang="en-US"/>
          </a:p>
        </p:txBody>
      </p:sp>
    </p:spTree>
    <p:extLst>
      <p:ext uri="{BB962C8B-B14F-4D97-AF65-F5344CB8AC3E}">
        <p14:creationId xmlns:p14="http://schemas.microsoft.com/office/powerpoint/2010/main" val="153692904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400" dirty="0" smtClean="0"/>
              <a:t>会話と対話の違いとは</a:t>
            </a:r>
            <a:endParaRPr kumimoji="1" lang="ja-JP" altLang="en-US" sz="4400"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ja-JP" altLang="en-US" sz="2800" dirty="0" smtClean="0">
                <a:solidFill>
                  <a:srgbClr val="C00000"/>
                </a:solidFill>
              </a:rPr>
              <a:t>◆会話（</a:t>
            </a:r>
            <a:endParaRPr kumimoji="1" lang="en-US" altLang="ja-JP" sz="2800" dirty="0" smtClean="0">
              <a:solidFill>
                <a:srgbClr val="C00000"/>
              </a:solidFill>
            </a:endParaRPr>
          </a:p>
          <a:p>
            <a:pPr marL="0" indent="0">
              <a:buNone/>
            </a:pPr>
            <a:r>
              <a:rPr lang="ja-JP" altLang="en-US" sz="2800" b="1" dirty="0"/>
              <a:t>会話</a:t>
            </a:r>
            <a:r>
              <a:rPr lang="ja-JP" altLang="en-US" sz="2800" dirty="0"/>
              <a:t>（かいわ）とは、</a:t>
            </a:r>
            <a:r>
              <a:rPr lang="en-US" altLang="ja-JP" sz="2800" dirty="0"/>
              <a:t>2</a:t>
            </a:r>
            <a:r>
              <a:rPr lang="ja-JP" altLang="en-US" sz="2800" dirty="0"/>
              <a:t>人もしくはそれ以上の</a:t>
            </a:r>
            <a:r>
              <a:rPr lang="ja-JP" altLang="en-US" sz="2800" dirty="0">
                <a:hlinkClick r:id="rId2" tooltip="主体"/>
              </a:rPr>
              <a:t>主体</a:t>
            </a:r>
            <a:r>
              <a:rPr lang="ja-JP" altLang="en-US" sz="2800" dirty="0"/>
              <a:t>が、主として</a:t>
            </a:r>
            <a:r>
              <a:rPr lang="ja-JP" altLang="en-US" sz="2800" dirty="0">
                <a:hlinkClick r:id="rId3" tooltip="言語"/>
              </a:rPr>
              <a:t>言語</a:t>
            </a:r>
            <a:r>
              <a:rPr lang="ja-JP" altLang="en-US" sz="2800" dirty="0"/>
              <a:t>の発声・手話・ジェスチャーなどによる意思表示によって共通の話題をやりとりする</a:t>
            </a:r>
            <a:r>
              <a:rPr lang="ja-JP" altLang="en-US" sz="2800" dirty="0">
                <a:hlinkClick r:id="rId4" tooltip="コミュニケーション"/>
              </a:rPr>
              <a:t>コミュニケーション</a:t>
            </a:r>
            <a:r>
              <a:rPr lang="ja-JP" altLang="en-US" sz="2800" dirty="0"/>
              <a:t>や、あるいは話をする</a:t>
            </a:r>
            <a:r>
              <a:rPr lang="ja-JP" altLang="en-US" sz="2800" dirty="0">
                <a:hlinkClick r:id="rId5" tooltip="行為"/>
              </a:rPr>
              <a:t>行為</a:t>
            </a:r>
            <a:r>
              <a:rPr lang="ja-JP" altLang="en-US" sz="2800" dirty="0"/>
              <a:t>全般（内容・様式など）のこと</a:t>
            </a:r>
            <a:endParaRPr lang="en-US" altLang="ja-JP" sz="2800" dirty="0" smtClean="0"/>
          </a:p>
          <a:p>
            <a:pPr marL="0" indent="0">
              <a:buNone/>
            </a:pPr>
            <a:r>
              <a:rPr lang="ja-JP" altLang="en-US" sz="2800" dirty="0" smtClean="0"/>
              <a:t>例：今日はお天気がいいですね。</a:t>
            </a:r>
            <a:endParaRPr lang="en-US" altLang="ja-JP" sz="2800" dirty="0" smtClean="0"/>
          </a:p>
          <a:p>
            <a:pPr marL="0" indent="0">
              <a:buNone/>
            </a:pPr>
            <a:r>
              <a:rPr lang="ja-JP" altLang="en-US" sz="2800" dirty="0" smtClean="0"/>
              <a:t>　　本当にそうですね。洗濯物がよく乾きます。</a:t>
            </a:r>
            <a:endParaRPr lang="en-US" altLang="ja-JP" sz="2800" dirty="0"/>
          </a:p>
          <a:p>
            <a:pPr marL="0" indent="0">
              <a:buNone/>
            </a:pPr>
            <a:r>
              <a:rPr kumimoji="1" lang="ja-JP" altLang="en-US" sz="2800" dirty="0" smtClean="0">
                <a:solidFill>
                  <a:srgbClr val="C00000"/>
                </a:solidFill>
              </a:rPr>
              <a:t>◆対話（</a:t>
            </a:r>
            <a:r>
              <a:rPr kumimoji="1" lang="en-US" altLang="ja-JP" sz="2800" dirty="0" smtClean="0">
                <a:solidFill>
                  <a:srgbClr val="C00000"/>
                </a:solidFill>
              </a:rPr>
              <a:t>Dialogue)</a:t>
            </a:r>
          </a:p>
          <a:p>
            <a:pPr marL="0" indent="0">
              <a:buNone/>
            </a:pPr>
            <a:r>
              <a:rPr kumimoji="1" lang="ja-JP" altLang="en-US" sz="2800" dirty="0" smtClean="0"/>
              <a:t>向かい合って話し、意味を共有すること</a:t>
            </a:r>
            <a:endParaRPr kumimoji="1" lang="ja-JP" altLang="en-US" sz="2800"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14</a:t>
            </a:fld>
            <a:endParaRPr kumimoji="1" lang="ja-JP" altLang="en-US"/>
          </a:p>
        </p:txBody>
      </p:sp>
    </p:spTree>
    <p:extLst>
      <p:ext uri="{BB962C8B-B14F-4D97-AF65-F5344CB8AC3E}">
        <p14:creationId xmlns:p14="http://schemas.microsoft.com/office/powerpoint/2010/main" val="1828867480"/>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0152" y="0"/>
            <a:ext cx="9053848" cy="1325563"/>
          </a:xfrm>
        </p:spPr>
        <p:txBody>
          <a:bodyPr>
            <a:normAutofit/>
          </a:bodyPr>
          <a:lstStyle/>
          <a:p>
            <a:r>
              <a:rPr kumimoji="1" lang="ja-JP" altLang="en-US" sz="4400" dirty="0" smtClean="0">
                <a:solidFill>
                  <a:srgbClr val="C00000"/>
                </a:solidFill>
              </a:rPr>
              <a:t>聴く・訊く・伝える</a:t>
            </a:r>
            <a:r>
              <a:rPr kumimoji="1" lang="ja-JP" altLang="en-US" sz="4400" dirty="0" smtClean="0"/>
              <a:t>が対話の基本スキル</a:t>
            </a:r>
            <a:endParaRPr kumimoji="1" lang="ja-JP" altLang="en-US" sz="4400" dirty="0"/>
          </a:p>
        </p:txBody>
      </p:sp>
      <p:sp>
        <p:nvSpPr>
          <p:cNvPr id="3" name="コンテンツ プレースホルダー 2"/>
          <p:cNvSpPr>
            <a:spLocks noGrp="1"/>
          </p:cNvSpPr>
          <p:nvPr>
            <p:ph idx="1"/>
          </p:nvPr>
        </p:nvSpPr>
        <p:spPr/>
        <p:txBody>
          <a:bodyPr>
            <a:normAutofit/>
          </a:bodyPr>
          <a:lstStyle/>
          <a:p>
            <a:pPr marL="0" indent="0">
              <a:buNone/>
            </a:pPr>
            <a:endParaRPr kumimoji="1" lang="ja-JP" altLang="en-US" sz="2800" dirty="0"/>
          </a:p>
        </p:txBody>
      </p:sp>
      <p:sp>
        <p:nvSpPr>
          <p:cNvPr id="4" name="角丸四角形 3"/>
          <p:cNvSpPr/>
          <p:nvPr/>
        </p:nvSpPr>
        <p:spPr>
          <a:xfrm>
            <a:off x="515155" y="2112133"/>
            <a:ext cx="2562896" cy="207349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400" dirty="0" smtClean="0"/>
              <a:t>話の内容だけでなく、事情と思いを想像する、察する</a:t>
            </a:r>
            <a:endParaRPr kumimoji="1" lang="ja-JP" altLang="en-US" sz="2400" dirty="0"/>
          </a:p>
        </p:txBody>
      </p:sp>
      <p:sp>
        <p:nvSpPr>
          <p:cNvPr id="7" name="角丸四角形 6"/>
          <p:cNvSpPr/>
          <p:nvPr/>
        </p:nvSpPr>
        <p:spPr>
          <a:xfrm>
            <a:off x="3233804" y="2112132"/>
            <a:ext cx="2562896" cy="207349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400" dirty="0" smtClean="0"/>
              <a:t>相手の中にあるものを引き出し、形づくる</a:t>
            </a:r>
            <a:endParaRPr kumimoji="1" lang="ja-JP" altLang="en-US" sz="2400" dirty="0"/>
          </a:p>
        </p:txBody>
      </p:sp>
      <p:sp>
        <p:nvSpPr>
          <p:cNvPr id="8" name="角丸四角形 7"/>
          <p:cNvSpPr/>
          <p:nvPr/>
        </p:nvSpPr>
        <p:spPr>
          <a:xfrm>
            <a:off x="5952454" y="2112132"/>
            <a:ext cx="2562896" cy="207349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400" dirty="0" smtClean="0"/>
              <a:t>相手と自分の間を結び、何かを立ち上げ、つなげてゆく</a:t>
            </a:r>
            <a:endParaRPr kumimoji="1" lang="ja-JP" altLang="en-US" sz="2400" dirty="0"/>
          </a:p>
        </p:txBody>
      </p:sp>
      <p:sp>
        <p:nvSpPr>
          <p:cNvPr id="9" name="上矢印吹き出し 8"/>
          <p:cNvSpPr/>
          <p:nvPr/>
        </p:nvSpPr>
        <p:spPr>
          <a:xfrm>
            <a:off x="618186" y="4185631"/>
            <a:ext cx="2356834" cy="1798146"/>
          </a:xfrm>
          <a:prstGeom prst="up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b="1" dirty="0" smtClean="0"/>
              <a:t>聴く</a:t>
            </a:r>
            <a:endParaRPr kumimoji="1" lang="en-US" altLang="ja-JP" sz="2400" b="1" dirty="0" smtClean="0"/>
          </a:p>
          <a:p>
            <a:pPr algn="ctr"/>
            <a:r>
              <a:rPr kumimoji="1" lang="ja-JP" altLang="en-US" sz="2400" b="1" dirty="0" smtClean="0"/>
              <a:t>信頼関係の構築</a:t>
            </a:r>
            <a:endParaRPr kumimoji="1" lang="ja-JP" altLang="en-US" sz="2400" b="1" dirty="0"/>
          </a:p>
        </p:txBody>
      </p:sp>
      <p:sp>
        <p:nvSpPr>
          <p:cNvPr id="10" name="上矢印吹き出し 9"/>
          <p:cNvSpPr/>
          <p:nvPr/>
        </p:nvSpPr>
        <p:spPr>
          <a:xfrm>
            <a:off x="3336835" y="4185631"/>
            <a:ext cx="2356834" cy="1798146"/>
          </a:xfrm>
          <a:prstGeom prst="up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b="1" dirty="0" smtClean="0"/>
              <a:t>訊く</a:t>
            </a:r>
            <a:endParaRPr kumimoji="1" lang="en-US" altLang="ja-JP" sz="2400" b="1" dirty="0" smtClean="0"/>
          </a:p>
          <a:p>
            <a:pPr algn="ctr"/>
            <a:r>
              <a:rPr kumimoji="1" lang="ja-JP" altLang="en-US" sz="2400" b="1" dirty="0" smtClean="0"/>
              <a:t>相互理解</a:t>
            </a:r>
            <a:endParaRPr kumimoji="1" lang="ja-JP" altLang="en-US" sz="2400" b="1" dirty="0"/>
          </a:p>
        </p:txBody>
      </p:sp>
      <p:sp>
        <p:nvSpPr>
          <p:cNvPr id="11" name="上矢印吹き出し 10"/>
          <p:cNvSpPr/>
          <p:nvPr/>
        </p:nvSpPr>
        <p:spPr>
          <a:xfrm>
            <a:off x="6055484" y="4196065"/>
            <a:ext cx="2356834" cy="1798146"/>
          </a:xfrm>
          <a:prstGeom prst="up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b="1" dirty="0" smtClean="0"/>
              <a:t>伝える</a:t>
            </a:r>
            <a:endParaRPr kumimoji="1" lang="en-US" altLang="ja-JP" sz="2400" b="1" dirty="0" smtClean="0"/>
          </a:p>
          <a:p>
            <a:pPr algn="ctr"/>
            <a:r>
              <a:rPr kumimoji="1" lang="ja-JP" altLang="en-US" sz="2400" b="1" dirty="0" smtClean="0"/>
              <a:t>行動の促進</a:t>
            </a:r>
            <a:endParaRPr kumimoji="1" lang="ja-JP" altLang="en-US" sz="2400" b="1" dirty="0"/>
          </a:p>
        </p:txBody>
      </p:sp>
      <p:sp>
        <p:nvSpPr>
          <p:cNvPr id="12" name="スライド番号プレースホルダー 11"/>
          <p:cNvSpPr>
            <a:spLocks noGrp="1"/>
          </p:cNvSpPr>
          <p:nvPr>
            <p:ph type="sldNum" sz="quarter" idx="12"/>
          </p:nvPr>
        </p:nvSpPr>
        <p:spPr/>
        <p:txBody>
          <a:bodyPr/>
          <a:lstStyle/>
          <a:p>
            <a:fld id="{91ADCCD8-2624-4556-A9AB-CD7F2BAE2050}" type="slidenum">
              <a:rPr kumimoji="1" lang="ja-JP" altLang="en-US" smtClean="0"/>
              <a:t>15</a:t>
            </a:fld>
            <a:endParaRPr kumimoji="1" lang="ja-JP" altLang="en-US"/>
          </a:p>
        </p:txBody>
      </p:sp>
    </p:spTree>
    <p:extLst>
      <p:ext uri="{BB962C8B-B14F-4D97-AF65-F5344CB8AC3E}">
        <p14:creationId xmlns:p14="http://schemas.microsoft.com/office/powerpoint/2010/main" val="1885165184"/>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132" y="133306"/>
            <a:ext cx="7886700" cy="1325563"/>
          </a:xfrm>
        </p:spPr>
        <p:txBody>
          <a:bodyPr/>
          <a:lstStyle/>
          <a:p>
            <a:r>
              <a:rPr lang="ja-JP" altLang="en-US" dirty="0"/>
              <a:t>対象</a:t>
            </a:r>
            <a:r>
              <a:rPr lang="ja-JP" altLang="en-US" dirty="0" smtClean="0"/>
              <a:t>の持つ</a:t>
            </a:r>
            <a:r>
              <a:rPr lang="ja-JP" altLang="en-US" dirty="0"/>
              <a:t>強</a:t>
            </a:r>
            <a:r>
              <a:rPr lang="ja-JP" altLang="en-US" dirty="0" smtClean="0"/>
              <a:t>みを見つける視点</a:t>
            </a:r>
            <a:endParaRPr kumimoji="1" lang="ja-JP" altLang="en-US" dirty="0"/>
          </a:p>
        </p:txBody>
      </p:sp>
      <p:sp>
        <p:nvSpPr>
          <p:cNvPr id="3" name="コンテンツ プレースホルダー 2"/>
          <p:cNvSpPr>
            <a:spLocks noGrp="1"/>
          </p:cNvSpPr>
          <p:nvPr>
            <p:ph idx="1"/>
          </p:nvPr>
        </p:nvSpPr>
        <p:spPr>
          <a:xfrm>
            <a:off x="334851" y="1171978"/>
            <a:ext cx="8809149" cy="5447764"/>
          </a:xfrm>
        </p:spPr>
        <p:txBody>
          <a:bodyPr>
            <a:normAutofit fontScale="92500" lnSpcReduction="10000"/>
          </a:bodyPr>
          <a:lstStyle/>
          <a:p>
            <a:pPr marL="0" indent="0">
              <a:buNone/>
            </a:pPr>
            <a:endParaRPr lang="en-US" altLang="ja-JP" dirty="0" smtClean="0"/>
          </a:p>
          <a:p>
            <a:pPr marL="0" indent="0">
              <a:buNone/>
            </a:pPr>
            <a:r>
              <a:rPr lang="ja-JP" altLang="en-US" dirty="0" smtClean="0">
                <a:solidFill>
                  <a:srgbClr val="C00000"/>
                </a:solidFill>
              </a:rPr>
              <a:t>◆強みとは？</a:t>
            </a:r>
            <a:endParaRPr lang="en-US" altLang="ja-JP" dirty="0" smtClean="0">
              <a:solidFill>
                <a:srgbClr val="C00000"/>
              </a:solidFill>
            </a:endParaRPr>
          </a:p>
          <a:p>
            <a:pPr marL="0" indent="0">
              <a:buNone/>
            </a:pPr>
            <a:r>
              <a:rPr lang="ja-JP" altLang="ja-JP" dirty="0" smtClean="0"/>
              <a:t>「</a:t>
            </a:r>
            <a:r>
              <a:rPr lang="ja-JP" altLang="ja-JP" dirty="0"/>
              <a:t>対象者のだれもが持ち、対象者をプラスに変化させていく力</a:t>
            </a:r>
            <a:r>
              <a:rPr lang="ja-JP" altLang="ja-JP" dirty="0" smtClean="0"/>
              <a:t>」</a:t>
            </a:r>
            <a:endParaRPr lang="en-US" altLang="ja-JP" dirty="0"/>
          </a:p>
          <a:p>
            <a:pPr marL="0" indent="0">
              <a:buNone/>
            </a:pPr>
            <a:r>
              <a:rPr lang="ja-JP" altLang="en-US" dirty="0" smtClean="0"/>
              <a:t>◆５つの</a:t>
            </a:r>
            <a:r>
              <a:rPr lang="ja-JP" altLang="ja-JP" dirty="0" smtClean="0"/>
              <a:t>強み</a:t>
            </a:r>
            <a:r>
              <a:rPr lang="ja-JP" altLang="ja-JP" dirty="0"/>
              <a:t>の</a:t>
            </a:r>
            <a:r>
              <a:rPr lang="ja-JP" altLang="ja-JP" dirty="0" smtClean="0"/>
              <a:t>属性</a:t>
            </a:r>
            <a:endParaRPr lang="en-US" altLang="ja-JP" dirty="0" smtClean="0"/>
          </a:p>
          <a:p>
            <a:pPr marL="0" indent="0">
              <a:buNone/>
            </a:pPr>
            <a:r>
              <a:rPr lang="ja-JP" altLang="en-US" dirty="0"/>
              <a:t>・</a:t>
            </a:r>
            <a:r>
              <a:rPr lang="ja-JP" altLang="ja-JP" dirty="0" smtClean="0"/>
              <a:t>能力</a:t>
            </a:r>
            <a:endParaRPr lang="en-US" altLang="ja-JP" dirty="0" smtClean="0"/>
          </a:p>
          <a:p>
            <a:pPr marL="0" indent="0">
              <a:buNone/>
            </a:pPr>
            <a:r>
              <a:rPr lang="ja-JP" altLang="en-US" dirty="0"/>
              <a:t>・</a:t>
            </a:r>
            <a:r>
              <a:rPr lang="ja-JP" altLang="ja-JP" dirty="0" smtClean="0"/>
              <a:t>対処行動</a:t>
            </a:r>
            <a:endParaRPr lang="en-US" altLang="ja-JP" dirty="0"/>
          </a:p>
          <a:p>
            <a:pPr marL="0" indent="0">
              <a:buNone/>
            </a:pPr>
            <a:r>
              <a:rPr lang="ja-JP" altLang="en-US" dirty="0" smtClean="0"/>
              <a:t>・</a:t>
            </a:r>
            <a:r>
              <a:rPr lang="ja-JP" altLang="ja-JP" dirty="0" smtClean="0"/>
              <a:t>精神的たくましさ</a:t>
            </a:r>
            <a:endParaRPr lang="en-US" altLang="ja-JP" dirty="0"/>
          </a:p>
          <a:p>
            <a:pPr marL="0" indent="0">
              <a:buNone/>
            </a:pPr>
            <a:r>
              <a:rPr lang="ja-JP" altLang="en-US" dirty="0" smtClean="0"/>
              <a:t>・</a:t>
            </a:r>
            <a:r>
              <a:rPr lang="ja-JP" altLang="ja-JP" dirty="0" smtClean="0"/>
              <a:t>目標</a:t>
            </a:r>
            <a:endParaRPr lang="en-US" altLang="ja-JP" dirty="0" smtClean="0"/>
          </a:p>
          <a:p>
            <a:pPr marL="0" indent="0">
              <a:buNone/>
            </a:pPr>
            <a:r>
              <a:rPr lang="ja-JP" altLang="en-US" dirty="0"/>
              <a:t>・</a:t>
            </a:r>
            <a:r>
              <a:rPr lang="ja-JP" altLang="ja-JP" dirty="0" smtClean="0"/>
              <a:t>資源</a:t>
            </a:r>
            <a:endParaRPr lang="en-US" altLang="ja-JP" dirty="0" smtClean="0"/>
          </a:p>
          <a:p>
            <a:pPr marL="0" indent="0">
              <a:buNone/>
            </a:pPr>
            <a:endParaRPr lang="en-US" altLang="ja-JP" dirty="0"/>
          </a:p>
          <a:p>
            <a:pPr marL="0" indent="0">
              <a:buNone/>
            </a:pPr>
            <a:r>
              <a:rPr lang="ja-JP" altLang="ja-JP" dirty="0" smtClean="0"/>
              <a:t>支援者</a:t>
            </a:r>
            <a:r>
              <a:rPr lang="ja-JP" altLang="ja-JP" dirty="0"/>
              <a:t>は、</a:t>
            </a:r>
            <a:r>
              <a:rPr lang="en-US" altLang="ja-JP" dirty="0"/>
              <a:t>5</a:t>
            </a:r>
            <a:r>
              <a:rPr lang="ja-JP" altLang="ja-JP" dirty="0"/>
              <a:t>つ属性を中心に対象の有する強みを見つけ出し、チームで共有し、支援に活用すると有効である。</a:t>
            </a:r>
          </a:p>
          <a:p>
            <a:pPr marL="0" indent="0">
              <a:buNone/>
            </a:pPr>
            <a:endParaRPr kumimoji="1" lang="ja-JP" altLang="en-US"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16</a:t>
            </a:fld>
            <a:endParaRPr kumimoji="1" lang="ja-JP" altLang="en-US"/>
          </a:p>
        </p:txBody>
      </p:sp>
    </p:spTree>
    <p:extLst>
      <p:ext uri="{BB962C8B-B14F-4D97-AF65-F5344CB8AC3E}">
        <p14:creationId xmlns:p14="http://schemas.microsoft.com/office/powerpoint/2010/main" val="322064540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42913" y="103188"/>
            <a:ext cx="8243887" cy="736600"/>
          </a:xfrm>
        </p:spPr>
        <p:txBody>
          <a:bodyPr/>
          <a:lstStyle/>
          <a:p>
            <a:pPr eaLnBrk="1" hangingPunct="1">
              <a:defRPr/>
            </a:pPr>
            <a:r>
              <a:rPr lang="ja-JP" altLang="en-US" sz="3600" dirty="0" smtClean="0"/>
              <a:t>家族の意思決定への支援</a:t>
            </a:r>
          </a:p>
        </p:txBody>
      </p:sp>
      <p:sp>
        <p:nvSpPr>
          <p:cNvPr id="15363" name="Rectangle 3"/>
          <p:cNvSpPr>
            <a:spLocks noGrp="1" noChangeArrowheads="1"/>
          </p:cNvSpPr>
          <p:nvPr>
            <p:ph type="body" idx="4294967295"/>
          </p:nvPr>
        </p:nvSpPr>
        <p:spPr>
          <a:xfrm>
            <a:off x="363538" y="1162050"/>
            <a:ext cx="7545387" cy="1181100"/>
          </a:xfrm>
        </p:spPr>
        <p:txBody>
          <a:bodyPr/>
          <a:lstStyle/>
          <a:p>
            <a:pPr eaLnBrk="1" hangingPunct="1"/>
            <a:r>
              <a:rPr lang="ja-JP" altLang="en-US" smtClean="0"/>
              <a:t>意思決定を必要とする局面</a:t>
            </a:r>
          </a:p>
          <a:p>
            <a:pPr lvl="1" eaLnBrk="1" hangingPunct="1"/>
            <a:r>
              <a:rPr lang="ja-JP" altLang="en-US" smtClean="0"/>
              <a:t>子どもの障害・発達段階によって異なる</a:t>
            </a:r>
          </a:p>
        </p:txBody>
      </p:sp>
      <p:graphicFrame>
        <p:nvGraphicFramePr>
          <p:cNvPr id="76880" name="Group 80"/>
          <p:cNvGraphicFramePr>
            <a:graphicFrameLocks noGrp="1"/>
          </p:cNvGraphicFramePr>
          <p:nvPr>
            <p:ph type="tbl" idx="1"/>
            <p:extLst>
              <p:ext uri="{D42A27DB-BD31-4B8C-83A1-F6EECF244321}">
                <p14:modId xmlns:p14="http://schemas.microsoft.com/office/powerpoint/2010/main" val="1092043991"/>
              </p:ext>
            </p:extLst>
          </p:nvPr>
        </p:nvGraphicFramePr>
        <p:xfrm>
          <a:off x="492125" y="2432050"/>
          <a:ext cx="8347076" cy="1959646"/>
        </p:xfrm>
        <a:graphic>
          <a:graphicData uri="http://schemas.openxmlformats.org/drawingml/2006/table">
            <a:tbl>
              <a:tblPr/>
              <a:tblGrid>
                <a:gridCol w="1763127"/>
                <a:gridCol w="2410411"/>
                <a:gridCol w="2086769"/>
                <a:gridCol w="2086769"/>
              </a:tblGrid>
              <a:tr h="67909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1" lang="ja-JP" altLang="ja-JP" sz="2000" b="1"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乳幼児期</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学童期</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青年期</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0554">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重症児</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・気管切開・胃</a:t>
                      </a:r>
                      <a:r>
                        <a:rPr kumimoji="1" lang="ja-JP" altLang="en-US" sz="2000" b="1" i="0" u="none" strike="noStrike" cap="none" normalizeH="0" baseline="0" dirty="0" err="1" smtClean="0">
                          <a:ln>
                            <a:noFill/>
                          </a:ln>
                          <a:solidFill>
                            <a:schemeClr val="tx1"/>
                          </a:solidFill>
                          <a:effectLst/>
                          <a:latin typeface="Times New Roman" pitchFamily="18" charset="0"/>
                          <a:ea typeface="ＭＳ Ｐゴシック" pitchFamily="50" charset="-128"/>
                        </a:rPr>
                        <a:t>ろう</a:t>
                      </a: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などの医療的処置（手術）</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1"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・施設入所</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r>
            </a:tbl>
          </a:graphicData>
        </a:graphic>
      </p:graphicFrame>
      <p:pic>
        <p:nvPicPr>
          <p:cNvPr id="15391" name="Picture 2" descr="C:\Documents and Settings\Administrator\Local Settings\Temporary Internet Files\Content.IE5\QSH56JNJ\MCj0324366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35800" y="257175"/>
            <a:ext cx="1681163"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92" name="テキスト ボックス 5"/>
          <p:cNvSpPr txBox="1">
            <a:spLocks noChangeArrowheads="1"/>
          </p:cNvSpPr>
          <p:nvPr/>
        </p:nvSpPr>
        <p:spPr bwMode="auto">
          <a:xfrm>
            <a:off x="560388" y="5217756"/>
            <a:ext cx="82788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9pPr>
          </a:lstStyle>
          <a:p>
            <a:pPr>
              <a:spcBef>
                <a:spcPct val="0"/>
              </a:spcBef>
              <a:buFontTx/>
              <a:buNone/>
            </a:pPr>
            <a:r>
              <a:rPr lang="ja-JP" altLang="en-US" sz="1800" dirty="0">
                <a:solidFill>
                  <a:prstClr val="black"/>
                </a:solidFill>
              </a:rPr>
              <a:t>荒木暁子、市原真穂、今野美紀、他：乳幼児期の障害児を育てる家族の意思決定に</a:t>
            </a:r>
            <a:endParaRPr lang="en-US" altLang="ja-JP" sz="1800" dirty="0">
              <a:solidFill>
                <a:prstClr val="black"/>
              </a:solidFill>
            </a:endParaRPr>
          </a:p>
          <a:p>
            <a:pPr>
              <a:spcBef>
                <a:spcPct val="0"/>
              </a:spcBef>
              <a:buFontTx/>
              <a:buNone/>
            </a:pPr>
            <a:r>
              <a:rPr lang="ja-JP" altLang="en-US" sz="1800" dirty="0">
                <a:solidFill>
                  <a:prstClr val="black"/>
                </a:solidFill>
              </a:rPr>
              <a:t>関する研究、千葉大学看護学部紀要、</a:t>
            </a:r>
            <a:r>
              <a:rPr lang="en-US" altLang="ja-JP" sz="1800" dirty="0">
                <a:solidFill>
                  <a:prstClr val="black"/>
                </a:solidFill>
              </a:rPr>
              <a:t>30,  pp.37-42, 2008</a:t>
            </a:r>
            <a:endParaRPr lang="ja-JP" altLang="en-US" sz="1800" dirty="0">
              <a:solidFill>
                <a:prstClr val="black"/>
              </a:solidFill>
            </a:endParaRPr>
          </a:p>
        </p:txBody>
      </p:sp>
      <p:sp>
        <p:nvSpPr>
          <p:cNvPr id="2" name="フッター プレースホルダー 1"/>
          <p:cNvSpPr>
            <a:spLocks noGrp="1"/>
          </p:cNvSpPr>
          <p:nvPr>
            <p:ph type="ftr" sz="quarter" idx="11"/>
          </p:nvPr>
        </p:nvSpPr>
        <p:spPr/>
        <p:txBody>
          <a:bodyPr/>
          <a:lstStyle/>
          <a:p>
            <a:pPr>
              <a:defRPr/>
            </a:pPr>
            <a:r>
              <a:rPr lang="en-US" altLang="ja-JP" smtClean="0">
                <a:solidFill>
                  <a:prstClr val="black">
                    <a:tint val="75000"/>
                  </a:prstClr>
                </a:solidFill>
              </a:rPr>
              <a:t>Araki Akiko, Chiba Rehabilitation Center, Department of Nursing</a:t>
            </a:r>
            <a:endParaRPr lang="en-US" altLang="ja-JP">
              <a:solidFill>
                <a:prstClr val="black">
                  <a:tint val="75000"/>
                </a:prstClr>
              </a:solidFill>
            </a:endParaRPr>
          </a:p>
        </p:txBody>
      </p:sp>
      <p:sp>
        <p:nvSpPr>
          <p:cNvPr id="3" name="スライド番号プレースホルダー 2"/>
          <p:cNvSpPr>
            <a:spLocks noGrp="1"/>
          </p:cNvSpPr>
          <p:nvPr>
            <p:ph type="sldNum" sz="quarter" idx="12"/>
          </p:nvPr>
        </p:nvSpPr>
        <p:spPr/>
        <p:txBody>
          <a:bodyPr/>
          <a:lstStyle/>
          <a:p>
            <a:pPr>
              <a:defRPr/>
            </a:pPr>
            <a:fld id="{16AC1C95-4EF7-41A3-B5FB-B56C25E50211}" type="slidenum">
              <a:rPr lang="ja-JP" altLang="en-US" smtClean="0">
                <a:solidFill>
                  <a:prstClr val="black">
                    <a:tint val="75000"/>
                  </a:prstClr>
                </a:solidFill>
              </a:rPr>
              <a:pPr>
                <a:defRPr/>
              </a:pPr>
              <a:t>17</a:t>
            </a:fld>
            <a:endParaRPr lang="en-US" altLang="ja-JP">
              <a:solidFill>
                <a:prstClr val="black">
                  <a:tint val="75000"/>
                </a:prstClr>
              </a:solidFill>
            </a:endParaRPr>
          </a:p>
        </p:txBody>
      </p:sp>
    </p:spTree>
    <p:extLst>
      <p:ext uri="{BB962C8B-B14F-4D97-AF65-F5344CB8AC3E}">
        <p14:creationId xmlns:p14="http://schemas.microsoft.com/office/powerpoint/2010/main" val="3578306094"/>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フッター プレースホルダ 4"/>
          <p:cNvSpPr>
            <a:spLocks noGrp="1"/>
          </p:cNvSpPr>
          <p:nvPr>
            <p:ph type="ftr" sz="quarter" idx="11"/>
          </p:nvPr>
        </p:nvSpPr>
        <p:spPr>
          <a:xfrm>
            <a:off x="2443163" y="6248400"/>
            <a:ext cx="4106862"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9pPr>
          </a:lstStyle>
          <a:p>
            <a:pPr>
              <a:spcBef>
                <a:spcPct val="0"/>
              </a:spcBef>
              <a:buFontTx/>
              <a:buNone/>
            </a:pPr>
            <a:r>
              <a:rPr kumimoji="0" lang="en-US" altLang="ja-JP" sz="1400" smtClean="0">
                <a:solidFill>
                  <a:prstClr val="black"/>
                </a:solidFill>
              </a:rPr>
              <a:t>Araki Akiko, Chiba Rehabilitation Center, Department of Nursing</a:t>
            </a:r>
          </a:p>
        </p:txBody>
      </p:sp>
      <p:sp>
        <p:nvSpPr>
          <p:cNvPr id="32770" name="Rectangle 2"/>
          <p:cNvSpPr>
            <a:spLocks noGrp="1" noChangeArrowheads="1"/>
          </p:cNvSpPr>
          <p:nvPr>
            <p:ph type="title"/>
          </p:nvPr>
        </p:nvSpPr>
        <p:spPr>
          <a:xfrm>
            <a:off x="442913" y="361950"/>
            <a:ext cx="8243887" cy="623888"/>
          </a:xfrm>
        </p:spPr>
        <p:txBody>
          <a:bodyPr/>
          <a:lstStyle/>
          <a:p>
            <a:pPr eaLnBrk="1" hangingPunct="1">
              <a:defRPr/>
            </a:pPr>
            <a:r>
              <a:rPr lang="ja-JP" altLang="en-US" sz="3600" smtClean="0">
                <a:ea typeface="HG丸ｺﾞｼｯｸM-PRO" pitchFamily="49" charset="-128"/>
              </a:rPr>
              <a:t>母子相互作用をみる視点</a:t>
            </a:r>
          </a:p>
        </p:txBody>
      </p:sp>
      <p:sp>
        <p:nvSpPr>
          <p:cNvPr id="18436" name="Rectangle 3"/>
          <p:cNvSpPr>
            <a:spLocks noGrp="1" noChangeArrowheads="1"/>
          </p:cNvSpPr>
          <p:nvPr>
            <p:ph type="body" idx="1"/>
          </p:nvPr>
        </p:nvSpPr>
        <p:spPr>
          <a:xfrm>
            <a:off x="1600200" y="5754688"/>
            <a:ext cx="6338888" cy="500062"/>
          </a:xfrm>
        </p:spPr>
        <p:txBody>
          <a:bodyPr/>
          <a:lstStyle/>
          <a:p>
            <a:pPr eaLnBrk="1" hangingPunct="1">
              <a:lnSpc>
                <a:spcPct val="80000"/>
              </a:lnSpc>
              <a:buFontTx/>
              <a:buNone/>
            </a:pPr>
            <a:r>
              <a:rPr lang="ja-JP" altLang="en-US" sz="1800" b="1" smtClean="0">
                <a:ea typeface="HG丸ｺﾞｼｯｸM-PRO" panose="020F0600000000000000" pitchFamily="50" charset="-128"/>
              </a:rPr>
              <a:t>ワシントン大学のバーナード博士らの開発した観察方法</a:t>
            </a:r>
          </a:p>
        </p:txBody>
      </p:sp>
      <p:sp>
        <p:nvSpPr>
          <p:cNvPr id="32773" name="AutoShape 5"/>
          <p:cNvSpPr>
            <a:spLocks noChangeArrowheads="1"/>
          </p:cNvSpPr>
          <p:nvPr/>
        </p:nvSpPr>
        <p:spPr bwMode="auto">
          <a:xfrm>
            <a:off x="685800" y="1828800"/>
            <a:ext cx="3903663" cy="2087563"/>
          </a:xfrm>
          <a:prstGeom prst="flowChartAlternateProcess">
            <a:avLst/>
          </a:prstGeom>
          <a:noFill/>
          <a:ln w="57150" algn="ctr">
            <a:solidFill>
              <a:schemeClr val="tx1"/>
            </a:solidFill>
            <a:miter lim="800000"/>
            <a:headEnd/>
            <a:tailEnd/>
          </a:ln>
          <a:effectLst/>
        </p:spPr>
        <p:txBody>
          <a:bodyPr wrap="none" anchor="ctr"/>
          <a:lstStyle/>
          <a:p>
            <a:pPr algn="ctr">
              <a:defRPr/>
            </a:pPr>
            <a:r>
              <a:rPr lang="ja-JP" altLang="en-US" sz="2800" b="1">
                <a:solidFill>
                  <a:srgbClr val="FF0000"/>
                </a:solidFill>
                <a:effectLst>
                  <a:outerShdw blurRad="38100" dist="38100" dir="2700000" algn="tl">
                    <a:srgbClr val="C0C0C0"/>
                  </a:outerShdw>
                </a:effectLst>
                <a:latin typeface="Arial" charset="0"/>
              </a:rPr>
              <a:t>母親</a:t>
            </a:r>
          </a:p>
          <a:p>
            <a:pPr algn="ctr">
              <a:defRPr/>
            </a:pPr>
            <a:endParaRPr lang="ja-JP" altLang="en-US" sz="1600" b="1">
              <a:solidFill>
                <a:srgbClr val="FF0000"/>
              </a:solidFill>
              <a:effectLst>
                <a:outerShdw blurRad="38100" dist="38100" dir="2700000" algn="tl">
                  <a:srgbClr val="C0C0C0"/>
                </a:outerShdw>
              </a:effectLst>
              <a:latin typeface="Arial" charset="0"/>
            </a:endParaRPr>
          </a:p>
          <a:p>
            <a:pPr algn="ctr">
              <a:defRPr/>
            </a:pPr>
            <a:r>
              <a:rPr lang="ja-JP" altLang="en-US" sz="2400" b="1">
                <a:solidFill>
                  <a:prstClr val="black"/>
                </a:solidFill>
                <a:effectLst>
                  <a:outerShdw blurRad="38100" dist="38100" dir="2700000" algn="tl">
                    <a:srgbClr val="C0C0C0"/>
                  </a:outerShdw>
                </a:effectLst>
                <a:latin typeface="Arial" charset="0"/>
              </a:rPr>
              <a:t>子どもの合図への敏感性</a:t>
            </a:r>
          </a:p>
          <a:p>
            <a:pPr algn="ctr">
              <a:defRPr/>
            </a:pPr>
            <a:r>
              <a:rPr lang="ja-JP" altLang="en-US" sz="2400" b="1">
                <a:solidFill>
                  <a:prstClr val="black"/>
                </a:solidFill>
                <a:effectLst>
                  <a:outerShdw blurRad="38100" dist="38100" dir="2700000" algn="tl">
                    <a:srgbClr val="C0C0C0"/>
                  </a:outerShdw>
                </a:effectLst>
                <a:latin typeface="Arial" charset="0"/>
              </a:rPr>
              <a:t>苦痛への対応</a:t>
            </a:r>
          </a:p>
          <a:p>
            <a:pPr algn="ctr">
              <a:defRPr/>
            </a:pPr>
            <a:r>
              <a:rPr lang="ja-JP" altLang="en-US" sz="2400" b="1">
                <a:solidFill>
                  <a:prstClr val="black"/>
                </a:solidFill>
                <a:effectLst>
                  <a:outerShdw blurRad="38100" dist="38100" dir="2700000" algn="tl">
                    <a:srgbClr val="C0C0C0"/>
                  </a:outerShdw>
                </a:effectLst>
                <a:latin typeface="Arial" charset="0"/>
              </a:rPr>
              <a:t>発達を促進するかかわり</a:t>
            </a:r>
          </a:p>
        </p:txBody>
      </p:sp>
      <p:sp>
        <p:nvSpPr>
          <p:cNvPr id="32774" name="AutoShape 6"/>
          <p:cNvSpPr>
            <a:spLocks noChangeArrowheads="1"/>
          </p:cNvSpPr>
          <p:nvPr/>
        </p:nvSpPr>
        <p:spPr bwMode="auto">
          <a:xfrm>
            <a:off x="4933950" y="1901825"/>
            <a:ext cx="3803650" cy="1943100"/>
          </a:xfrm>
          <a:prstGeom prst="flowChartAlternateProcess">
            <a:avLst/>
          </a:prstGeom>
          <a:noFill/>
          <a:ln w="57150" algn="ctr">
            <a:solidFill>
              <a:schemeClr val="tx1"/>
            </a:solidFill>
            <a:miter lim="800000"/>
            <a:headEnd/>
            <a:tailEnd/>
          </a:ln>
          <a:effectLst/>
        </p:spPr>
        <p:txBody>
          <a:bodyPr wrap="none" anchor="ctr"/>
          <a:lstStyle/>
          <a:p>
            <a:pPr algn="ctr">
              <a:defRPr/>
            </a:pPr>
            <a:r>
              <a:rPr lang="ja-JP" altLang="en-US" sz="2800" b="1">
                <a:solidFill>
                  <a:srgbClr val="FF0000"/>
                </a:solidFill>
                <a:effectLst>
                  <a:outerShdw blurRad="38100" dist="38100" dir="2700000" algn="tl">
                    <a:srgbClr val="C0C0C0"/>
                  </a:outerShdw>
                </a:effectLst>
                <a:latin typeface="Arial" charset="0"/>
              </a:rPr>
              <a:t>子ども</a:t>
            </a:r>
          </a:p>
          <a:p>
            <a:pPr algn="ctr">
              <a:defRPr/>
            </a:pPr>
            <a:endParaRPr lang="ja-JP" altLang="en-US" b="1">
              <a:solidFill>
                <a:srgbClr val="FF0000"/>
              </a:solidFill>
              <a:effectLst>
                <a:outerShdw blurRad="38100" dist="38100" dir="2700000" algn="tl">
                  <a:srgbClr val="C0C0C0"/>
                </a:outerShdw>
              </a:effectLst>
              <a:latin typeface="Arial" charset="0"/>
            </a:endParaRPr>
          </a:p>
          <a:p>
            <a:pPr algn="ctr">
              <a:defRPr/>
            </a:pPr>
            <a:r>
              <a:rPr lang="ja-JP" altLang="en-US" sz="2400" b="1">
                <a:solidFill>
                  <a:prstClr val="black"/>
                </a:solidFill>
                <a:effectLst>
                  <a:outerShdw blurRad="38100" dist="38100" dir="2700000" algn="tl">
                    <a:srgbClr val="C0C0C0"/>
                  </a:outerShdw>
                </a:effectLst>
                <a:latin typeface="Arial" charset="0"/>
              </a:rPr>
              <a:t>合図の明確さ</a:t>
            </a:r>
          </a:p>
          <a:p>
            <a:pPr algn="ctr">
              <a:defRPr/>
            </a:pPr>
            <a:r>
              <a:rPr lang="ja-JP" altLang="en-US" sz="2400" b="1">
                <a:solidFill>
                  <a:prstClr val="black"/>
                </a:solidFill>
                <a:effectLst>
                  <a:outerShdw blurRad="38100" dist="38100" dir="2700000" algn="tl">
                    <a:srgbClr val="C0C0C0"/>
                  </a:outerShdw>
                </a:effectLst>
                <a:latin typeface="Arial" charset="0"/>
              </a:rPr>
              <a:t>親（ケア提供者）への反応性</a:t>
            </a:r>
          </a:p>
          <a:p>
            <a:pPr algn="ctr">
              <a:defRPr/>
            </a:pPr>
            <a:endParaRPr lang="ja-JP" altLang="en-US" sz="2400" b="1">
              <a:solidFill>
                <a:prstClr val="black"/>
              </a:solidFill>
              <a:effectLst>
                <a:outerShdw blurRad="38100" dist="38100" dir="2700000" algn="tl">
                  <a:srgbClr val="C0C0C0"/>
                </a:outerShdw>
              </a:effectLst>
              <a:latin typeface="Arial" charset="0"/>
            </a:endParaRPr>
          </a:p>
        </p:txBody>
      </p:sp>
      <p:sp>
        <p:nvSpPr>
          <p:cNvPr id="18439" name="AutoShape 7"/>
          <p:cNvSpPr>
            <a:spLocks noChangeArrowheads="1"/>
          </p:cNvSpPr>
          <p:nvPr/>
        </p:nvSpPr>
        <p:spPr bwMode="auto">
          <a:xfrm>
            <a:off x="1838325" y="1252538"/>
            <a:ext cx="6192838" cy="576262"/>
          </a:xfrm>
          <a:prstGeom prst="curvedDownArrow">
            <a:avLst>
              <a:gd name="adj1" fmla="val 223290"/>
              <a:gd name="adj2" fmla="val 429863"/>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9pPr>
          </a:lstStyle>
          <a:p>
            <a:pPr>
              <a:spcBef>
                <a:spcPct val="0"/>
              </a:spcBef>
              <a:buFontTx/>
              <a:buNone/>
            </a:pPr>
            <a:endParaRPr lang="ja-JP" altLang="en-US" sz="1800">
              <a:solidFill>
                <a:prstClr val="black"/>
              </a:solidFill>
            </a:endParaRPr>
          </a:p>
        </p:txBody>
      </p:sp>
      <p:sp>
        <p:nvSpPr>
          <p:cNvPr id="18440" name="AutoShape 8"/>
          <p:cNvSpPr>
            <a:spLocks noChangeArrowheads="1"/>
          </p:cNvSpPr>
          <p:nvPr/>
        </p:nvSpPr>
        <p:spPr bwMode="auto">
          <a:xfrm rot="10800000">
            <a:off x="1622425" y="3989388"/>
            <a:ext cx="5689600" cy="576262"/>
          </a:xfrm>
          <a:prstGeom prst="curvedDownArrow">
            <a:avLst>
              <a:gd name="adj1" fmla="val 197466"/>
              <a:gd name="adj2" fmla="val 394931"/>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Verdana" panose="020B0604030504040204" pitchFamily="34" charset="0"/>
                <a:ea typeface="ＭＳ Ｐゴシック" panose="020B0600070205080204" pitchFamily="50" charset="-128"/>
              </a:defRPr>
            </a:lvl9pPr>
          </a:lstStyle>
          <a:p>
            <a:pPr>
              <a:spcBef>
                <a:spcPct val="0"/>
              </a:spcBef>
              <a:buFontTx/>
              <a:buNone/>
            </a:pPr>
            <a:endParaRPr lang="ja-JP" altLang="en-US" sz="1800">
              <a:solidFill>
                <a:prstClr val="black"/>
              </a:solidFill>
            </a:endParaRPr>
          </a:p>
        </p:txBody>
      </p:sp>
      <p:sp>
        <p:nvSpPr>
          <p:cNvPr id="32777" name="Text Box 9"/>
          <p:cNvSpPr txBox="1">
            <a:spLocks noChangeArrowheads="1"/>
          </p:cNvSpPr>
          <p:nvPr/>
        </p:nvSpPr>
        <p:spPr bwMode="auto">
          <a:xfrm>
            <a:off x="679450" y="4786313"/>
            <a:ext cx="8016875" cy="946150"/>
          </a:xfrm>
          <a:prstGeom prst="rect">
            <a:avLst/>
          </a:prstGeom>
          <a:noFill/>
          <a:ln w="9525" algn="ctr">
            <a:noFill/>
            <a:miter lim="800000"/>
            <a:headEnd/>
            <a:tailEnd/>
          </a:ln>
          <a:effectLst/>
        </p:spPr>
        <p:txBody>
          <a:bodyPr wrap="none">
            <a:spAutoFit/>
          </a:bodyPr>
          <a:lstStyle/>
          <a:p>
            <a:pPr algn="ctr">
              <a:defRPr/>
            </a:pPr>
            <a:r>
              <a:rPr lang="en-US" altLang="ja-JP" sz="2800" b="1">
                <a:solidFill>
                  <a:prstClr val="black"/>
                </a:solidFill>
                <a:effectLst>
                  <a:outerShdw blurRad="38100" dist="38100" dir="2700000" algn="tl">
                    <a:srgbClr val="C0C0C0"/>
                  </a:outerShdw>
                </a:effectLst>
                <a:latin typeface="Arial" charset="0"/>
              </a:rPr>
              <a:t>Nursing Child Assessment </a:t>
            </a:r>
            <a:r>
              <a:rPr lang="ja-JP" altLang="en-US" sz="2800" b="1">
                <a:solidFill>
                  <a:prstClr val="black"/>
                </a:solidFill>
                <a:effectLst>
                  <a:outerShdw blurRad="38100" dist="38100" dir="2700000" algn="tl">
                    <a:srgbClr val="C0C0C0"/>
                  </a:outerShdw>
                </a:effectLst>
                <a:latin typeface="Arial" charset="0"/>
              </a:rPr>
              <a:t>　</a:t>
            </a:r>
            <a:r>
              <a:rPr lang="en-US" altLang="ja-JP" sz="2800" b="1">
                <a:solidFill>
                  <a:prstClr val="black"/>
                </a:solidFill>
                <a:effectLst>
                  <a:outerShdw blurRad="38100" dist="38100" dir="2700000" algn="tl">
                    <a:srgbClr val="C0C0C0"/>
                  </a:outerShdw>
                </a:effectLst>
                <a:latin typeface="Arial" charset="0"/>
              </a:rPr>
              <a:t>Satellite training, </a:t>
            </a:r>
          </a:p>
          <a:p>
            <a:pPr algn="ctr">
              <a:defRPr/>
            </a:pPr>
            <a:r>
              <a:rPr lang="en-US" altLang="ja-JP" sz="2800" b="1">
                <a:solidFill>
                  <a:prstClr val="black"/>
                </a:solidFill>
                <a:effectLst>
                  <a:outerShdw blurRad="38100" dist="38100" dir="2700000" algn="tl">
                    <a:srgbClr val="C0C0C0"/>
                  </a:outerShdw>
                </a:effectLst>
                <a:latin typeface="Arial" charset="0"/>
              </a:rPr>
              <a:t>Feeding Scale ( NCAST)</a:t>
            </a:r>
            <a:r>
              <a:rPr lang="ja-JP" altLang="en-US" sz="2800" b="1">
                <a:solidFill>
                  <a:prstClr val="black"/>
                </a:solidFill>
                <a:effectLst>
                  <a:outerShdw blurRad="38100" dist="38100" dir="2700000" algn="tl">
                    <a:srgbClr val="C0C0C0"/>
                  </a:outerShdw>
                </a:effectLst>
                <a:latin typeface="Arial" charset="0"/>
              </a:rPr>
              <a:t>　</a:t>
            </a:r>
            <a:r>
              <a:rPr lang="en-US" altLang="ja-JP" sz="2400" b="1">
                <a:solidFill>
                  <a:srgbClr val="990000"/>
                </a:solidFill>
                <a:effectLst>
                  <a:outerShdw blurRad="38100" dist="38100" dir="2700000" algn="tl">
                    <a:srgbClr val="C0C0C0"/>
                  </a:outerShdw>
                </a:effectLst>
                <a:latin typeface="Times New Roman" pitchFamily="18" charset="0"/>
              </a:rPr>
              <a:t>(1977, Barnard, K.E.)</a:t>
            </a:r>
          </a:p>
        </p:txBody>
      </p:sp>
      <p:sp>
        <p:nvSpPr>
          <p:cNvPr id="2" name="スライド番号プレースホルダー 1"/>
          <p:cNvSpPr>
            <a:spLocks noGrp="1"/>
          </p:cNvSpPr>
          <p:nvPr>
            <p:ph type="sldNum" sz="quarter" idx="12"/>
          </p:nvPr>
        </p:nvSpPr>
        <p:spPr/>
        <p:txBody>
          <a:bodyPr/>
          <a:lstStyle/>
          <a:p>
            <a:fld id="{667E3D7A-13B8-45DE-9B11-587D56CF72EE}" type="slidenum">
              <a:rPr kumimoji="1" lang="ja-JP" altLang="en-US" smtClean="0"/>
              <a:t>18</a:t>
            </a:fld>
            <a:endParaRPr kumimoji="1" lang="ja-JP" altLang="en-US"/>
          </a:p>
        </p:txBody>
      </p:sp>
    </p:spTree>
    <p:extLst>
      <p:ext uri="{BB962C8B-B14F-4D97-AF65-F5344CB8AC3E}">
        <p14:creationId xmlns:p14="http://schemas.microsoft.com/office/powerpoint/2010/main" val="1516381662"/>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1121" y="307532"/>
            <a:ext cx="7886700" cy="808353"/>
          </a:xfrm>
        </p:spPr>
        <p:txBody>
          <a:bodyPr/>
          <a:lstStyle/>
          <a:p>
            <a:r>
              <a:rPr lang="ja-JP" altLang="en-US" dirty="0"/>
              <a:t>親</a:t>
            </a:r>
            <a:r>
              <a:rPr kumimoji="1" lang="ja-JP" altLang="en-US" dirty="0" smtClean="0"/>
              <a:t>子の相互作用を支援する</a:t>
            </a:r>
            <a:endParaRPr kumimoji="1" lang="ja-JP" altLang="en-US" dirty="0"/>
          </a:p>
        </p:txBody>
      </p:sp>
      <p:sp>
        <p:nvSpPr>
          <p:cNvPr id="3" name="コンテンツ プレースホルダー 2"/>
          <p:cNvSpPr>
            <a:spLocks noGrp="1"/>
          </p:cNvSpPr>
          <p:nvPr>
            <p:ph idx="1"/>
          </p:nvPr>
        </p:nvSpPr>
        <p:spPr>
          <a:xfrm>
            <a:off x="628650" y="1310640"/>
            <a:ext cx="7886700" cy="5394960"/>
          </a:xfrm>
        </p:spPr>
        <p:txBody>
          <a:bodyPr>
            <a:normAutofit fontScale="92500"/>
          </a:bodyPr>
          <a:lstStyle/>
          <a:p>
            <a:r>
              <a:rPr kumimoji="1" lang="ja-JP" altLang="en-US" dirty="0" smtClean="0"/>
              <a:t>その子どもにとって、母親や父親（保護者）</a:t>
            </a:r>
            <a:r>
              <a:rPr lang="ja-JP" altLang="en-US" dirty="0"/>
              <a:t>　</a:t>
            </a:r>
            <a:r>
              <a:rPr lang="ja-JP" altLang="en-US" dirty="0" smtClean="0"/>
              <a:t>　　　　　</a:t>
            </a:r>
            <a:r>
              <a:rPr kumimoji="1" lang="ja-JP" altLang="en-US" dirty="0" smtClean="0"/>
              <a:t>が一番大切な存在であることを尊重する</a:t>
            </a:r>
            <a:endParaRPr kumimoji="1" lang="en-US" altLang="ja-JP" dirty="0" smtClean="0"/>
          </a:p>
          <a:p>
            <a:r>
              <a:rPr lang="ja-JP" altLang="en-US" dirty="0" smtClean="0"/>
              <a:t>親と子の合図や反応のやり取りがうまくいくように支援する</a:t>
            </a:r>
            <a:endParaRPr lang="en-US" altLang="ja-JP" dirty="0" smtClean="0"/>
          </a:p>
          <a:p>
            <a:pPr lvl="1"/>
            <a:r>
              <a:rPr lang="ja-JP" altLang="en-US" dirty="0"/>
              <a:t>子</a:t>
            </a:r>
            <a:r>
              <a:rPr lang="ja-JP" altLang="en-US" dirty="0" smtClean="0"/>
              <a:t>どもの合図や反応を一緒に探す</a:t>
            </a:r>
            <a:endParaRPr lang="en-US" altLang="ja-JP" dirty="0" smtClean="0"/>
          </a:p>
          <a:p>
            <a:pPr lvl="1"/>
            <a:r>
              <a:rPr kumimoji="1" lang="ja-JP" altLang="en-US" dirty="0" smtClean="0"/>
              <a:t>子ども、親に対する合図や反応をフィードバックする</a:t>
            </a:r>
            <a:endParaRPr kumimoji="1" lang="en-US" altLang="ja-JP" dirty="0" smtClean="0"/>
          </a:p>
          <a:p>
            <a:pPr lvl="1"/>
            <a:r>
              <a:rPr lang="ja-JP" altLang="en-US" dirty="0"/>
              <a:t>子</a:t>
            </a:r>
            <a:r>
              <a:rPr lang="ja-JP" altLang="en-US" dirty="0" smtClean="0"/>
              <a:t>どもの苦痛を緩和できるように助ける</a:t>
            </a:r>
            <a:endParaRPr lang="en-US" altLang="ja-JP" dirty="0" smtClean="0"/>
          </a:p>
          <a:p>
            <a:pPr lvl="1"/>
            <a:r>
              <a:rPr lang="ja-JP" altLang="en-US" dirty="0" smtClean="0"/>
              <a:t>子どもが心地いいこと、満足できること、発達を促すようなかかわりができるように、親を助ける</a:t>
            </a:r>
            <a:endParaRPr lang="en-US" altLang="ja-JP" dirty="0" smtClean="0"/>
          </a:p>
          <a:p>
            <a:pPr lvl="1"/>
            <a:r>
              <a:rPr lang="ja-JP" altLang="en-US" dirty="0"/>
              <a:t>子</a:t>
            </a:r>
            <a:r>
              <a:rPr lang="ja-JP" altLang="en-US" dirty="0" smtClean="0"/>
              <a:t>どもと過ごす時間やかかわりを楽しめるように助ける</a:t>
            </a:r>
            <a:endParaRPr lang="en-US" altLang="ja-JP" dirty="0" smtClean="0"/>
          </a:p>
          <a:p>
            <a:r>
              <a:rPr lang="ja-JP" altLang="en-US" dirty="0" smtClean="0"/>
              <a:t>親が子どものために頑張っているところを承認する</a:t>
            </a:r>
            <a:endParaRPr lang="en-US" altLang="ja-JP" dirty="0" smtClean="0"/>
          </a:p>
          <a:p>
            <a:pPr lvl="1"/>
            <a:r>
              <a:rPr lang="ja-JP" altLang="en-US" dirty="0"/>
              <a:t>頑張</a:t>
            </a:r>
            <a:r>
              <a:rPr lang="ja-JP" altLang="en-US" dirty="0" smtClean="0"/>
              <a:t>っているスタンス（姿勢）そのものをほめる（全体的）</a:t>
            </a:r>
            <a:endParaRPr lang="en-US" altLang="ja-JP" dirty="0" smtClean="0"/>
          </a:p>
          <a:p>
            <a:pPr lvl="1"/>
            <a:r>
              <a:rPr lang="ja-JP" altLang="en-US" dirty="0" smtClean="0"/>
              <a:t>頑張ったところが、子どもにどのようによい影響を与えているかをポイントアウトしながら、フィードバックする</a:t>
            </a:r>
            <a:endParaRPr lang="en-US" altLang="ja-JP" dirty="0" smtClean="0"/>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78283" y="181673"/>
            <a:ext cx="1952357" cy="1868424"/>
          </a:xfrm>
          <a:prstGeom prst="rect">
            <a:avLst/>
          </a:prstGeom>
        </p:spPr>
      </p:pic>
      <p:sp>
        <p:nvSpPr>
          <p:cNvPr id="6" name="スライド番号プレースホルダー 5"/>
          <p:cNvSpPr>
            <a:spLocks noGrp="1"/>
          </p:cNvSpPr>
          <p:nvPr>
            <p:ph type="sldNum" sz="quarter" idx="12"/>
          </p:nvPr>
        </p:nvSpPr>
        <p:spPr/>
        <p:txBody>
          <a:bodyPr/>
          <a:lstStyle/>
          <a:p>
            <a:fld id="{667E3D7A-13B8-45DE-9B11-587D56CF72EE}" type="slidenum">
              <a:rPr kumimoji="1" lang="ja-JP" altLang="en-US" smtClean="0"/>
              <a:t>19</a:t>
            </a:fld>
            <a:endParaRPr kumimoji="1" lang="ja-JP" altLang="en-US"/>
          </a:p>
        </p:txBody>
      </p:sp>
      <p:sp>
        <p:nvSpPr>
          <p:cNvPr id="7" name="フッター プレースホルダー 2"/>
          <p:cNvSpPr>
            <a:spLocks noGrp="1"/>
          </p:cNvSpPr>
          <p:nvPr>
            <p:ph type="ftr" sz="quarter" idx="11"/>
          </p:nvPr>
        </p:nvSpPr>
        <p:spPr>
          <a:xfrm>
            <a:off x="2805180" y="6492875"/>
            <a:ext cx="5486400" cy="365125"/>
          </a:xfrm>
        </p:spPr>
        <p:txBody>
          <a:bodyPr/>
          <a:lstStyle/>
          <a:p>
            <a:r>
              <a:rPr kumimoji="1" lang="ja-JP" altLang="en-US" dirty="0" smtClean="0"/>
              <a:t>スライド提供：</a:t>
            </a:r>
            <a:r>
              <a:rPr kumimoji="1" lang="en-US" altLang="ja-JP" dirty="0" smtClean="0"/>
              <a:t>Araki Akiko, Chiba Rehabilitation Center, Department of Nursing</a:t>
            </a:r>
            <a:endParaRPr kumimoji="1" lang="ja-JP" altLang="en-US" dirty="0"/>
          </a:p>
        </p:txBody>
      </p:sp>
    </p:spTree>
    <p:extLst>
      <p:ext uri="{BB962C8B-B14F-4D97-AF65-F5344CB8AC3E}">
        <p14:creationId xmlns:p14="http://schemas.microsoft.com/office/powerpoint/2010/main" val="3992637049"/>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1972" y="1120462"/>
            <a:ext cx="8384146" cy="5460642"/>
          </a:xfrm>
        </p:spPr>
        <p:txBody>
          <a:bodyPr>
            <a:normAutofit fontScale="92500" lnSpcReduction="10000"/>
          </a:bodyPr>
          <a:lstStyle/>
          <a:p>
            <a:pPr marL="0" indent="0">
              <a:buNone/>
            </a:pPr>
            <a:r>
              <a:rPr lang="ja-JP" altLang="en-US" dirty="0" smtClean="0">
                <a:solidFill>
                  <a:srgbClr val="C00000"/>
                </a:solidFill>
              </a:rPr>
              <a:t>◆子どもの成長や発達、状態安定のための支援</a:t>
            </a:r>
            <a:endParaRPr lang="en-US" altLang="ja-JP" dirty="0" smtClean="0">
              <a:solidFill>
                <a:srgbClr val="C00000"/>
              </a:solidFill>
            </a:endParaRPr>
          </a:p>
          <a:p>
            <a:pPr marL="0" indent="0">
              <a:buNone/>
            </a:pPr>
            <a:r>
              <a:rPr lang="ja-JP" altLang="en-US" dirty="0"/>
              <a:t>呼吸、体温維持、摂食などの身体の機能の維持・恒常性を保つ等の基本的な機能やコミュニケーション能力</a:t>
            </a:r>
            <a:r>
              <a:rPr lang="ja-JP" altLang="en-US" dirty="0" smtClean="0"/>
              <a:t>障害を有する場合が多く、医療や療育、教育の支援が必要</a:t>
            </a:r>
            <a:endParaRPr lang="en-US" altLang="ja-JP" dirty="0"/>
          </a:p>
          <a:p>
            <a:pPr marL="0" indent="0">
              <a:buNone/>
            </a:pPr>
            <a:r>
              <a:rPr lang="ja-JP" altLang="en-US" dirty="0" smtClean="0">
                <a:solidFill>
                  <a:srgbClr val="C00000"/>
                </a:solidFill>
              </a:rPr>
              <a:t>◆子どもと家族の暮らしに対する支援</a:t>
            </a:r>
            <a:endParaRPr lang="en-US" altLang="ja-JP" dirty="0" smtClean="0">
              <a:solidFill>
                <a:srgbClr val="C00000"/>
              </a:solidFill>
            </a:endParaRPr>
          </a:p>
          <a:p>
            <a:pPr marL="0" indent="0">
              <a:buNone/>
            </a:pPr>
            <a:r>
              <a:rPr lang="ja-JP" altLang="en-US" dirty="0" smtClean="0"/>
              <a:t>家族は子どものケアを行うことに過重な負担を強いられ、子ども・養育者・家族が「暮らし」に対し、有する力が低下している場合が多く、エンパワーメントが必要</a:t>
            </a:r>
            <a:endParaRPr lang="en-US" altLang="ja-JP" dirty="0"/>
          </a:p>
          <a:p>
            <a:pPr marL="0" indent="0">
              <a:buNone/>
            </a:pPr>
            <a:r>
              <a:rPr lang="ja-JP" altLang="en-US" dirty="0" smtClean="0">
                <a:solidFill>
                  <a:srgbClr val="C00000"/>
                </a:solidFill>
              </a:rPr>
              <a:t>◆チームによる支援が基本</a:t>
            </a:r>
            <a:endParaRPr lang="en-US" altLang="ja-JP" dirty="0" smtClean="0">
              <a:solidFill>
                <a:srgbClr val="C00000"/>
              </a:solidFill>
            </a:endParaRPr>
          </a:p>
          <a:p>
            <a:pPr marL="0" indent="0">
              <a:buNone/>
            </a:pPr>
            <a:r>
              <a:rPr lang="ja-JP" altLang="en-US" dirty="0"/>
              <a:t>　支援</a:t>
            </a:r>
            <a:r>
              <a:rPr lang="ja-JP" altLang="en-US" dirty="0" smtClean="0"/>
              <a:t>の</a:t>
            </a:r>
            <a:r>
              <a:rPr lang="ja-JP" altLang="en-US" dirty="0"/>
              <a:t>対象</a:t>
            </a:r>
            <a:r>
              <a:rPr lang="ja-JP" altLang="en-US" dirty="0" smtClean="0"/>
              <a:t>は、子どもと家族であり個々の子ども、家族の状態により、必要な支援が異なることが前提である。</a:t>
            </a:r>
            <a:endParaRPr lang="en-US" altLang="ja-JP" dirty="0" smtClean="0"/>
          </a:p>
          <a:p>
            <a:pPr marL="0" indent="0">
              <a:buNone/>
            </a:pPr>
            <a:r>
              <a:rPr lang="ja-JP" altLang="en-US" dirty="0"/>
              <a:t>　</a:t>
            </a:r>
            <a:r>
              <a:rPr lang="ja-JP" altLang="en-US" dirty="0" smtClean="0"/>
              <a:t>個々の課題を解決するためには、多職種により構成されたチームによる支援が必要</a:t>
            </a:r>
            <a:endParaRPr lang="en-US" altLang="ja-JP" dirty="0"/>
          </a:p>
          <a:p>
            <a:pPr marL="0" indent="0">
              <a:buNone/>
            </a:pPr>
            <a:endParaRPr lang="en-US" altLang="ja-JP" dirty="0" smtClean="0"/>
          </a:p>
        </p:txBody>
      </p:sp>
      <p:sp>
        <p:nvSpPr>
          <p:cNvPr id="4" name="タイトル 3"/>
          <p:cNvSpPr>
            <a:spLocks noGrp="1"/>
          </p:cNvSpPr>
          <p:nvPr>
            <p:ph type="title"/>
          </p:nvPr>
        </p:nvSpPr>
        <p:spPr>
          <a:xfrm>
            <a:off x="0" y="0"/>
            <a:ext cx="7886700" cy="1325563"/>
          </a:xfrm>
        </p:spPr>
        <p:txBody>
          <a:bodyPr/>
          <a:lstStyle/>
          <a:p>
            <a:r>
              <a:rPr kumimoji="1" lang="ja-JP" altLang="en-US" dirty="0" smtClean="0"/>
              <a:t>重症児支援の特徴</a:t>
            </a:r>
            <a:endParaRPr kumimoji="1" lang="ja-JP" altLang="en-US"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2</a:t>
            </a:fld>
            <a:endParaRPr kumimoji="1" lang="ja-JP" altLang="en-US"/>
          </a:p>
        </p:txBody>
      </p:sp>
    </p:spTree>
    <p:extLst>
      <p:ext uri="{BB962C8B-B14F-4D97-AF65-F5344CB8AC3E}">
        <p14:creationId xmlns:p14="http://schemas.microsoft.com/office/powerpoint/2010/main" val="418183514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221673"/>
            <a:ext cx="7886700" cy="789710"/>
          </a:xfrm>
        </p:spPr>
        <p:txBody>
          <a:bodyPr>
            <a:normAutofit/>
          </a:bodyPr>
          <a:lstStyle/>
          <a:p>
            <a:r>
              <a:rPr kumimoji="1" lang="ja-JP" altLang="en-US" dirty="0" smtClean="0"/>
              <a:t>家族支援の定義</a:t>
            </a:r>
            <a:endParaRPr kumimoji="1" lang="ja-JP" altLang="en-US" dirty="0"/>
          </a:p>
        </p:txBody>
      </p:sp>
      <p:sp>
        <p:nvSpPr>
          <p:cNvPr id="3" name="コンテンツ プレースホルダー 2"/>
          <p:cNvSpPr>
            <a:spLocks noGrp="1"/>
          </p:cNvSpPr>
          <p:nvPr>
            <p:ph idx="1"/>
          </p:nvPr>
        </p:nvSpPr>
        <p:spPr>
          <a:xfrm>
            <a:off x="628650" y="1357745"/>
            <a:ext cx="7886700" cy="5361710"/>
          </a:xfrm>
        </p:spPr>
        <p:txBody>
          <a:bodyPr>
            <a:normAutofit/>
          </a:bodyPr>
          <a:lstStyle/>
          <a:p>
            <a:pPr marL="0" indent="0">
              <a:buNone/>
            </a:pPr>
            <a:r>
              <a:rPr kumimoji="1" lang="ja-JP" altLang="en-US" dirty="0" smtClean="0"/>
              <a:t>＜考え方の基本＞</a:t>
            </a:r>
            <a:endParaRPr kumimoji="1" lang="en-US" altLang="ja-JP" dirty="0" smtClean="0"/>
          </a:p>
          <a:p>
            <a:pPr marL="0" indent="0">
              <a:buNone/>
            </a:pPr>
            <a:r>
              <a:rPr lang="ja-JP" altLang="en-US" dirty="0"/>
              <a:t>　</a:t>
            </a:r>
            <a:r>
              <a:rPr lang="ja-JP" altLang="en-US" dirty="0" smtClean="0"/>
              <a:t>家族には、</a:t>
            </a:r>
            <a:r>
              <a:rPr lang="ja-JP" altLang="en-US" dirty="0" smtClean="0">
                <a:solidFill>
                  <a:srgbClr val="FF0000"/>
                </a:solidFill>
              </a:rPr>
              <a:t>本来集団としての健康を維持しようとしていこうとするセルフケアの機能</a:t>
            </a:r>
            <a:r>
              <a:rPr lang="ja-JP" altLang="en-US" dirty="0" smtClean="0"/>
              <a:t>が備わっているが、それが何らかの理由で</a:t>
            </a:r>
            <a:r>
              <a:rPr lang="ja-JP" altLang="en-US" dirty="0" smtClean="0">
                <a:solidFill>
                  <a:srgbClr val="FF0000"/>
                </a:solidFill>
              </a:rPr>
              <a:t>一時的に機能不全</a:t>
            </a:r>
            <a:r>
              <a:rPr lang="ja-JP" altLang="en-US" dirty="0" smtClean="0"/>
              <a:t>に陥っていて援助ニーズが発生している。</a:t>
            </a:r>
            <a:endParaRPr lang="en-US" altLang="ja-JP" dirty="0" smtClean="0"/>
          </a:p>
          <a:p>
            <a:pPr marL="0" indent="0">
              <a:buNone/>
            </a:pPr>
            <a:r>
              <a:rPr kumimoji="1" lang="ja-JP" altLang="en-US" dirty="0"/>
              <a:t>　</a:t>
            </a:r>
            <a:r>
              <a:rPr kumimoji="1" lang="ja-JP" altLang="en-US" dirty="0" smtClean="0"/>
              <a:t>たとえ現在はその機能が十分でなくても、家族の発達過程で、徐々にその機能が育ってきて、いざという時には大きな力を発揮する</a:t>
            </a:r>
            <a:r>
              <a:rPr kumimoji="1" lang="ja-JP" altLang="en-US" dirty="0" smtClean="0">
                <a:solidFill>
                  <a:srgbClr val="FF0000"/>
                </a:solidFill>
              </a:rPr>
              <a:t>潜在的な能力</a:t>
            </a:r>
            <a:r>
              <a:rPr kumimoji="1" lang="ja-JP" altLang="en-US" dirty="0" smtClean="0"/>
              <a:t>がある。</a:t>
            </a:r>
            <a:endParaRPr kumimoji="1" lang="en-US" altLang="ja-JP" dirty="0" smtClean="0"/>
          </a:p>
          <a:p>
            <a:pPr marL="0" indent="0">
              <a:buNone/>
            </a:pPr>
            <a:r>
              <a:rPr lang="ja-JP" altLang="en-US" dirty="0"/>
              <a:t>　</a:t>
            </a:r>
            <a:r>
              <a:rPr lang="ja-JP" altLang="en-US" dirty="0" smtClean="0"/>
              <a:t>その機能を回復させたり高めたりしていくためには、</a:t>
            </a:r>
            <a:r>
              <a:rPr lang="ja-JP" altLang="en-US" dirty="0" smtClean="0">
                <a:solidFill>
                  <a:srgbClr val="FF0000"/>
                </a:solidFill>
              </a:rPr>
              <a:t>家族という集団を一つの単位として</a:t>
            </a:r>
            <a:r>
              <a:rPr lang="ja-JP" altLang="en-US" dirty="0" smtClean="0"/>
              <a:t>援助していくことが有効</a:t>
            </a:r>
            <a:endParaRPr kumimoji="1" lang="ja-JP" altLang="en-US" dirty="0"/>
          </a:p>
        </p:txBody>
      </p:sp>
      <p:sp>
        <p:nvSpPr>
          <p:cNvPr id="4" name="フッター プレースホルダー 3"/>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20</a:t>
            </a:fld>
            <a:endParaRPr kumimoji="1" lang="ja-JP" altLang="en-US"/>
          </a:p>
        </p:txBody>
      </p:sp>
    </p:spTree>
    <p:extLst>
      <p:ext uri="{BB962C8B-B14F-4D97-AF65-F5344CB8AC3E}">
        <p14:creationId xmlns:p14="http://schemas.microsoft.com/office/powerpoint/2010/main" val="3590578959"/>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Documents and Settings\Administrator\Local Settings\Temporary Internet Files\Content.IE5\N44M7ZJG\MPj04265590000[1].jpg"/>
          <p:cNvPicPr>
            <a:picLocks noChangeAspect="1" noChangeArrowheads="1"/>
          </p:cNvPicPr>
          <p:nvPr/>
        </p:nvPicPr>
        <p:blipFill>
          <a:blip r:embed="rId2">
            <a:lum bright="58000"/>
            <a:extLst>
              <a:ext uri="{28A0092B-C50C-407E-A947-70E740481C1C}">
                <a14:useLocalDpi xmlns:a14="http://schemas.microsoft.com/office/drawing/2010/main" val="0"/>
              </a:ext>
            </a:extLst>
          </a:blip>
          <a:srcRect/>
          <a:stretch>
            <a:fillRect/>
          </a:stretch>
        </p:blipFill>
        <p:spPr bwMode="auto">
          <a:xfrm>
            <a:off x="6481763" y="3024188"/>
            <a:ext cx="2341562" cy="352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4" name="Rectangle 2"/>
          <p:cNvSpPr>
            <a:spLocks noGrp="1" noChangeArrowheads="1"/>
          </p:cNvSpPr>
          <p:nvPr>
            <p:ph type="title"/>
          </p:nvPr>
        </p:nvSpPr>
        <p:spPr>
          <a:xfrm>
            <a:off x="498764" y="103189"/>
            <a:ext cx="8188036" cy="728086"/>
          </a:xfrm>
        </p:spPr>
        <p:txBody>
          <a:bodyPr>
            <a:normAutofit/>
          </a:bodyPr>
          <a:lstStyle/>
          <a:p>
            <a:pPr>
              <a:defRPr/>
            </a:pPr>
            <a:r>
              <a:rPr lang="ja-JP" altLang="en-US" sz="3600" dirty="0"/>
              <a:t>家族の発達</a:t>
            </a:r>
            <a:r>
              <a:rPr lang="ja-JP" altLang="en-US" sz="3600" dirty="0" smtClean="0"/>
              <a:t>段階</a:t>
            </a:r>
            <a:r>
              <a:rPr lang="en-US" altLang="ja-JP" sz="3200" dirty="0" smtClean="0"/>
              <a:t>(</a:t>
            </a:r>
            <a:r>
              <a:rPr lang="ja-JP" altLang="en-US" sz="3200" dirty="0" smtClean="0"/>
              <a:t>森岡</a:t>
            </a:r>
            <a:r>
              <a:rPr lang="en-US" altLang="ja-JP" sz="3200" dirty="0" smtClean="0"/>
              <a:t>,1992)</a:t>
            </a:r>
            <a:r>
              <a:rPr lang="ja-JP" altLang="en-US" sz="3200" dirty="0" smtClean="0"/>
              <a:t>と</a:t>
            </a:r>
            <a:r>
              <a:rPr lang="ja-JP" altLang="en-US" sz="3600" dirty="0" smtClean="0"/>
              <a:t>発達課題</a:t>
            </a:r>
            <a:endParaRPr lang="ja-JP" altLang="en-US" sz="3600" dirty="0"/>
          </a:p>
        </p:txBody>
      </p:sp>
      <p:sp>
        <p:nvSpPr>
          <p:cNvPr id="34820" name="Rectangle 3"/>
          <p:cNvSpPr>
            <a:spLocks noGrp="1" noChangeArrowheads="1"/>
          </p:cNvSpPr>
          <p:nvPr>
            <p:ph type="body" idx="1"/>
          </p:nvPr>
        </p:nvSpPr>
        <p:spPr>
          <a:xfrm>
            <a:off x="290945" y="831274"/>
            <a:ext cx="8532380" cy="6026726"/>
          </a:xfrm>
        </p:spPr>
        <p:txBody>
          <a:bodyPr>
            <a:normAutofit fontScale="92500" lnSpcReduction="10000"/>
          </a:bodyPr>
          <a:lstStyle/>
          <a:p>
            <a:pPr>
              <a:buFontTx/>
              <a:buNone/>
            </a:pPr>
            <a:r>
              <a:rPr lang="ja-JP" altLang="en-US" sz="2800" dirty="0" smtClean="0"/>
              <a:t>　　</a:t>
            </a:r>
            <a:r>
              <a:rPr lang="ja-JP" altLang="en-US" sz="2400" dirty="0" smtClean="0"/>
              <a:t>家族の変化の過程を家族の成長、発達であると考えて、その家族のたどる周期的変化の各期を</a:t>
            </a:r>
            <a:r>
              <a:rPr lang="ja-JP" altLang="en-US" sz="2400" dirty="0" smtClean="0">
                <a:solidFill>
                  <a:srgbClr val="FF0000"/>
                </a:solidFill>
              </a:rPr>
              <a:t>家族周期（</a:t>
            </a:r>
            <a:r>
              <a:rPr lang="en-US" altLang="ja-JP" sz="2400" dirty="0" smtClean="0">
                <a:solidFill>
                  <a:srgbClr val="FF0000"/>
                </a:solidFill>
              </a:rPr>
              <a:t>Family Life Cycle</a:t>
            </a:r>
            <a:r>
              <a:rPr lang="ja-JP" altLang="en-US" sz="2400" dirty="0" smtClean="0">
                <a:solidFill>
                  <a:srgbClr val="FF0000"/>
                </a:solidFill>
              </a:rPr>
              <a:t>）</a:t>
            </a:r>
            <a:r>
              <a:rPr lang="ja-JP" altLang="en-US" sz="2400" dirty="0" smtClean="0"/>
              <a:t>で表し、</a:t>
            </a:r>
            <a:r>
              <a:rPr lang="ja-JP" altLang="en-US" sz="2400" dirty="0" smtClean="0">
                <a:solidFill>
                  <a:srgbClr val="FF0000"/>
                </a:solidFill>
              </a:rPr>
              <a:t>それぞれの時期に特有の家族の発達課題がある </a:t>
            </a:r>
            <a:endParaRPr lang="ja-JP" altLang="en-US" sz="2800" dirty="0" smtClean="0">
              <a:solidFill>
                <a:srgbClr val="FF0000"/>
              </a:solidFill>
            </a:endParaRPr>
          </a:p>
          <a:p>
            <a:pPr marL="914400" lvl="1" indent="-457200">
              <a:buFont typeface="+mj-ea"/>
              <a:buAutoNum type="circleNumDbPlain"/>
            </a:pPr>
            <a:r>
              <a:rPr lang="ja-JP" altLang="en-US" sz="2400" dirty="0" smtClean="0"/>
              <a:t>新婚期（子どものない）：新しい生活、生活の基盤づくり夫婦としての相互理解</a:t>
            </a:r>
            <a:endParaRPr lang="en-US" altLang="ja-JP" sz="2400" dirty="0" smtClean="0"/>
          </a:p>
          <a:p>
            <a:pPr marL="914400" lvl="1" indent="-457200">
              <a:buFont typeface="+mj-ea"/>
              <a:buAutoNum type="circleNumDbPlain"/>
            </a:pPr>
            <a:r>
              <a:rPr lang="ja-JP" altLang="en-US" sz="2400" dirty="0" smtClean="0"/>
              <a:t>育児期（第</a:t>
            </a:r>
            <a:r>
              <a:rPr lang="en-US" altLang="ja-JP" sz="2400" dirty="0" smtClean="0"/>
              <a:t>1</a:t>
            </a:r>
            <a:r>
              <a:rPr lang="ja-JP" altLang="en-US" sz="2400" dirty="0" smtClean="0"/>
              <a:t>子誕生～小学校入学）：親としての新しい役割の獲得、新しい家族関係、役割分担</a:t>
            </a:r>
            <a:endParaRPr lang="en-US" altLang="ja-JP" dirty="0"/>
          </a:p>
          <a:p>
            <a:pPr marL="914400" lvl="1" indent="-457200">
              <a:buFont typeface="+mj-ea"/>
              <a:buAutoNum type="circleNumDbPlain"/>
            </a:pPr>
            <a:r>
              <a:rPr lang="ja-JP" altLang="en-US" sz="2400" dirty="0" smtClean="0"/>
              <a:t>第</a:t>
            </a:r>
            <a:r>
              <a:rPr lang="en-US" altLang="ja-JP" sz="2400" dirty="0" smtClean="0"/>
              <a:t>1</a:t>
            </a:r>
            <a:r>
              <a:rPr lang="ja-JP" altLang="en-US" dirty="0" smtClean="0"/>
              <a:t>教育期（</a:t>
            </a:r>
            <a:r>
              <a:rPr lang="ja-JP" altLang="en-US" dirty="0"/>
              <a:t>第</a:t>
            </a:r>
            <a:r>
              <a:rPr lang="en-US" altLang="ja-JP" dirty="0"/>
              <a:t>1</a:t>
            </a:r>
            <a:r>
              <a:rPr lang="ja-JP" altLang="en-US" dirty="0" smtClean="0"/>
              <a:t>子小学校入学～卒業）：子どもの社会化を進める、子どもの自立と依存のバランス、家族</a:t>
            </a:r>
            <a:r>
              <a:rPr lang="ja-JP" altLang="en-US" dirty="0"/>
              <a:t>としての社会的責任</a:t>
            </a:r>
            <a:r>
              <a:rPr lang="ja-JP" altLang="en-US" dirty="0" smtClean="0"/>
              <a:t>↑</a:t>
            </a:r>
            <a:endParaRPr lang="en-US" altLang="ja-JP" dirty="0"/>
          </a:p>
          <a:p>
            <a:pPr marL="914400" lvl="1" indent="-457200">
              <a:buFont typeface="+mj-ea"/>
              <a:buAutoNum type="circleNumDbPlain"/>
            </a:pPr>
            <a:r>
              <a:rPr lang="ja-JP" altLang="en-US" dirty="0" smtClean="0"/>
              <a:t>第</a:t>
            </a:r>
            <a:r>
              <a:rPr lang="en-US" altLang="ja-JP" dirty="0" smtClean="0"/>
              <a:t>2</a:t>
            </a:r>
            <a:r>
              <a:rPr lang="ja-JP" altLang="en-US" dirty="0" smtClean="0"/>
              <a:t>教育期</a:t>
            </a:r>
            <a:r>
              <a:rPr lang="ja-JP" altLang="en-US" dirty="0"/>
              <a:t>（第</a:t>
            </a:r>
            <a:r>
              <a:rPr lang="en-US" altLang="ja-JP" dirty="0"/>
              <a:t>1</a:t>
            </a:r>
            <a:r>
              <a:rPr lang="ja-JP" altLang="en-US" dirty="0" smtClean="0"/>
              <a:t>子</a:t>
            </a:r>
            <a:r>
              <a:rPr lang="ja-JP" altLang="en-US" dirty="0"/>
              <a:t>中</a:t>
            </a:r>
            <a:r>
              <a:rPr lang="ja-JP" altLang="en-US" dirty="0" smtClean="0"/>
              <a:t>学校</a:t>
            </a:r>
            <a:r>
              <a:rPr lang="ja-JP" altLang="en-US" dirty="0"/>
              <a:t>入学</a:t>
            </a:r>
            <a:r>
              <a:rPr lang="ja-JP" altLang="en-US" dirty="0" smtClean="0"/>
              <a:t>～高校卒業）：親の社会的地位↑、社会生活と家庭生活の両立、経済的</a:t>
            </a:r>
            <a:r>
              <a:rPr lang="ja-JP" altLang="en-US" dirty="0"/>
              <a:t>な必要性</a:t>
            </a:r>
            <a:r>
              <a:rPr lang="ja-JP" altLang="en-US" dirty="0" smtClean="0"/>
              <a:t>↑</a:t>
            </a:r>
            <a:endParaRPr lang="en-US" altLang="ja-JP" dirty="0" smtClean="0"/>
          </a:p>
          <a:p>
            <a:pPr marL="914400" lvl="1" indent="-457200">
              <a:buFont typeface="+mj-ea"/>
              <a:buAutoNum type="circleNumDbPlain"/>
            </a:pPr>
            <a:r>
              <a:rPr lang="ja-JP" altLang="en-US" sz="2400" dirty="0" smtClean="0"/>
              <a:t>第</a:t>
            </a:r>
            <a:r>
              <a:rPr lang="en-US" altLang="ja-JP" sz="2400" dirty="0" smtClean="0"/>
              <a:t>1</a:t>
            </a:r>
            <a:r>
              <a:rPr lang="ja-JP" altLang="en-US" sz="2400" dirty="0" smtClean="0"/>
              <a:t>排出期（第</a:t>
            </a:r>
            <a:r>
              <a:rPr lang="en-US" altLang="ja-JP" sz="2400" dirty="0" smtClean="0"/>
              <a:t>1</a:t>
            </a:r>
            <a:r>
              <a:rPr lang="ja-JP" altLang="en-US" sz="2400" dirty="0" smtClean="0"/>
              <a:t>子高校卒業～末子</a:t>
            </a:r>
            <a:r>
              <a:rPr lang="en-US" altLang="ja-JP" sz="2400" dirty="0" smtClean="0"/>
              <a:t>20</a:t>
            </a:r>
            <a:r>
              <a:rPr lang="ja-JP" altLang="en-US" sz="2400" dirty="0" smtClean="0"/>
              <a:t>歳未満）：親離れ・子離れの達成</a:t>
            </a:r>
            <a:endParaRPr lang="en-US" altLang="ja-JP" dirty="0"/>
          </a:p>
          <a:p>
            <a:pPr marL="914400" lvl="1" indent="-457200">
              <a:buFont typeface="+mj-ea"/>
              <a:buAutoNum type="circleNumDbPlain"/>
            </a:pPr>
            <a:r>
              <a:rPr lang="ja-JP" altLang="en-US" sz="2400" dirty="0" smtClean="0"/>
              <a:t>第</a:t>
            </a:r>
            <a:r>
              <a:rPr lang="en-US" altLang="ja-JP" sz="2400" dirty="0" smtClean="0"/>
              <a:t>2</a:t>
            </a:r>
            <a:r>
              <a:rPr lang="ja-JP" altLang="en-US" sz="2400" dirty="0" smtClean="0"/>
              <a:t>排出期（末子</a:t>
            </a:r>
            <a:r>
              <a:rPr lang="en-US" altLang="ja-JP" sz="2400" dirty="0" smtClean="0"/>
              <a:t>20</a:t>
            </a:r>
            <a:r>
              <a:rPr lang="ja-JP" altLang="en-US" sz="2400" dirty="0" smtClean="0"/>
              <a:t>歳～子ども全部結婚独立）：老後の生活設計</a:t>
            </a:r>
            <a:endParaRPr lang="en-US" altLang="ja-JP" sz="2400" dirty="0" smtClean="0"/>
          </a:p>
          <a:p>
            <a:pPr marL="914400" lvl="1" indent="-457200">
              <a:buFont typeface="+mj-ea"/>
              <a:buAutoNum type="circleNumDbPlain"/>
            </a:pPr>
            <a:r>
              <a:rPr lang="ja-JP" altLang="en-US" dirty="0"/>
              <a:t>向</a:t>
            </a:r>
            <a:r>
              <a:rPr lang="ja-JP" altLang="en-US" dirty="0" smtClean="0"/>
              <a:t>老期（子ども全部結婚独立～夫</a:t>
            </a:r>
            <a:r>
              <a:rPr lang="en-US" altLang="ja-JP" dirty="0" smtClean="0"/>
              <a:t>65</a:t>
            </a:r>
            <a:r>
              <a:rPr lang="ja-JP" altLang="en-US" dirty="0" smtClean="0"/>
              <a:t>歳未満）：地域との接触、老化</a:t>
            </a:r>
            <a:endParaRPr lang="en-US" altLang="ja-JP" dirty="0" smtClean="0"/>
          </a:p>
          <a:p>
            <a:pPr marL="914400" lvl="1" indent="-457200">
              <a:buFont typeface="+mj-ea"/>
              <a:buAutoNum type="circleNumDbPlain"/>
            </a:pPr>
            <a:r>
              <a:rPr lang="ja-JP" altLang="en-US" sz="2400" dirty="0" smtClean="0"/>
              <a:t>退穏期（夫</a:t>
            </a:r>
            <a:r>
              <a:rPr lang="en-US" altLang="ja-JP" sz="2400" dirty="0" smtClean="0"/>
              <a:t>65</a:t>
            </a:r>
            <a:r>
              <a:rPr lang="ja-JP" altLang="en-US" sz="2400" dirty="0" smtClean="0"/>
              <a:t>歳～死亡）：ソーシャルサポートの受け入れ、安らかな終末を迎える準備</a:t>
            </a:r>
          </a:p>
        </p:txBody>
      </p:sp>
      <p:sp>
        <p:nvSpPr>
          <p:cNvPr id="3" name="フッター プレースホルダー 2"/>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Tree>
    <p:extLst>
      <p:ext uri="{BB962C8B-B14F-4D97-AF65-F5344CB8AC3E}">
        <p14:creationId xmlns:p14="http://schemas.microsoft.com/office/powerpoint/2010/main" val="57443339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57308"/>
            <a:ext cx="7886700" cy="812510"/>
          </a:xfrm>
        </p:spPr>
        <p:txBody>
          <a:bodyPr/>
          <a:lstStyle/>
          <a:p>
            <a:r>
              <a:rPr kumimoji="1" lang="ja-JP" altLang="en-US" dirty="0" smtClean="0"/>
              <a:t>家族のセルフケア能力・機能</a:t>
            </a:r>
            <a:endParaRPr kumimoji="1" lang="ja-JP" altLang="en-US" dirty="0"/>
          </a:p>
        </p:txBody>
      </p:sp>
      <p:sp>
        <p:nvSpPr>
          <p:cNvPr id="3" name="コンテンツ プレースホルダー 2"/>
          <p:cNvSpPr>
            <a:spLocks noGrp="1"/>
          </p:cNvSpPr>
          <p:nvPr>
            <p:ph idx="1"/>
          </p:nvPr>
        </p:nvSpPr>
        <p:spPr>
          <a:xfrm>
            <a:off x="628650" y="1233053"/>
            <a:ext cx="8167620" cy="5403273"/>
          </a:xfrm>
        </p:spPr>
        <p:txBody>
          <a:bodyPr>
            <a:normAutofit/>
          </a:bodyPr>
          <a:lstStyle/>
          <a:p>
            <a:pPr marL="514350" indent="-514350">
              <a:buFont typeface="+mj-lt"/>
              <a:buAutoNum type="arabicPeriod"/>
            </a:pPr>
            <a:r>
              <a:rPr kumimoji="1" lang="ja-JP" altLang="en-US" dirty="0" smtClean="0"/>
              <a:t>家族の発達課題を達成する能力</a:t>
            </a:r>
            <a:endParaRPr kumimoji="1" lang="en-US" altLang="ja-JP" dirty="0" smtClean="0"/>
          </a:p>
          <a:p>
            <a:pPr marL="457200" lvl="1" indent="0">
              <a:buNone/>
            </a:pPr>
            <a:r>
              <a:rPr kumimoji="1" lang="ja-JP" altLang="en-US" dirty="0" smtClean="0"/>
              <a:t>家族の発達課題の達成</a:t>
            </a:r>
            <a:endParaRPr kumimoji="1" lang="en-US" altLang="ja-JP" dirty="0" smtClean="0"/>
          </a:p>
          <a:p>
            <a:pPr marL="514350" indent="-514350">
              <a:buFont typeface="+mj-lt"/>
              <a:buAutoNum type="arabicPeriod"/>
            </a:pPr>
            <a:r>
              <a:rPr lang="ja-JP" altLang="en-US" dirty="0" smtClean="0"/>
              <a:t>家族が健康的なライフスタイルを維持する能力</a:t>
            </a:r>
            <a:endParaRPr lang="en-US" altLang="ja-JP" dirty="0" smtClean="0"/>
          </a:p>
          <a:p>
            <a:pPr marL="457200" lvl="1" indent="0">
              <a:buNone/>
            </a:pPr>
            <a:r>
              <a:rPr lang="ja-JP" altLang="en-US" dirty="0" smtClean="0"/>
              <a:t>家族としてのライフスタイルや情緒的なつながりの健全さ</a:t>
            </a:r>
            <a:endParaRPr lang="en-US" altLang="ja-JP" dirty="0" smtClean="0"/>
          </a:p>
          <a:p>
            <a:pPr marL="514350" indent="-514350">
              <a:buFont typeface="+mj-lt"/>
              <a:buAutoNum type="arabicPeriod"/>
            </a:pPr>
            <a:r>
              <a:rPr kumimoji="1" lang="ja-JP" altLang="en-US" dirty="0" smtClean="0"/>
              <a:t>健康問題への家族の対処能力</a:t>
            </a:r>
            <a:endParaRPr kumimoji="1" lang="en-US" altLang="ja-JP" dirty="0" smtClean="0"/>
          </a:p>
          <a:p>
            <a:pPr marL="971550" lvl="1" indent="-514350">
              <a:buFont typeface="+mj-ea"/>
              <a:buAutoNum type="circleNumDbPlain"/>
            </a:pPr>
            <a:r>
              <a:rPr lang="ja-JP" altLang="en-US" dirty="0" smtClean="0"/>
              <a:t>問題解決能力：健康問題を如何にして解決していくか</a:t>
            </a:r>
            <a:endParaRPr lang="en-US" altLang="ja-JP" dirty="0" smtClean="0"/>
          </a:p>
          <a:p>
            <a:pPr marL="971550" lvl="1" indent="-514350">
              <a:buFont typeface="+mj-ea"/>
              <a:buAutoNum type="circleNumDbPlain"/>
            </a:pPr>
            <a:r>
              <a:rPr kumimoji="1" lang="ja-JP" altLang="en-US" dirty="0" smtClean="0"/>
              <a:t>対処能力：健康問題やそれによって発生する二次的なストレスに、如何に対処していくか</a:t>
            </a:r>
            <a:endParaRPr kumimoji="1" lang="en-US" altLang="ja-JP" dirty="0" smtClean="0"/>
          </a:p>
          <a:p>
            <a:pPr marL="971550" lvl="1" indent="-514350">
              <a:buFont typeface="+mj-ea"/>
              <a:buAutoNum type="circleNumDbPlain"/>
            </a:pPr>
            <a:r>
              <a:rPr lang="ja-JP" altLang="en-US" dirty="0" smtClean="0"/>
              <a:t>適応能力：健康問題を抱えながら生活していくこと、そのものに適応していく</a:t>
            </a:r>
            <a:endParaRPr lang="en-US" altLang="ja-JP" dirty="0" smtClean="0"/>
          </a:p>
          <a:p>
            <a:pPr marL="457200" lvl="1" indent="0">
              <a:buNone/>
            </a:pPr>
            <a:r>
              <a:rPr kumimoji="1" lang="ja-JP" altLang="en-US" dirty="0" smtClean="0"/>
              <a:t>＊側面的な働きかけが多く、あくまで、家族が主体的に健康問題へ取り組むことを支える</a:t>
            </a:r>
            <a:endParaRPr kumimoji="1" lang="ja-JP" altLang="en-US" dirty="0"/>
          </a:p>
        </p:txBody>
      </p:sp>
      <p:sp>
        <p:nvSpPr>
          <p:cNvPr id="4" name="フッター プレースホルダー 3"/>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22</a:t>
            </a:fld>
            <a:endParaRPr kumimoji="1" lang="ja-JP" altLang="en-US"/>
          </a:p>
        </p:txBody>
      </p:sp>
    </p:spTree>
    <p:extLst>
      <p:ext uri="{BB962C8B-B14F-4D97-AF65-F5344CB8AC3E}">
        <p14:creationId xmlns:p14="http://schemas.microsoft.com/office/powerpoint/2010/main" val="348232625"/>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Documents and Settings\Administrator\Local Settings\Temporary Internet Files\Content.IE5\N44M7ZJG\MPj042229000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3838" y="3095625"/>
            <a:ext cx="3817937"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Rectangle 2"/>
          <p:cNvSpPr>
            <a:spLocks noGrp="1" noChangeArrowheads="1"/>
          </p:cNvSpPr>
          <p:nvPr>
            <p:ph type="title"/>
          </p:nvPr>
        </p:nvSpPr>
        <p:spPr>
          <a:xfrm>
            <a:off x="650875" y="658813"/>
            <a:ext cx="7842250" cy="704850"/>
          </a:xfrm>
        </p:spPr>
        <p:txBody>
          <a:bodyPr/>
          <a:lstStyle/>
          <a:p>
            <a:pPr eaLnBrk="1" hangingPunct="1">
              <a:defRPr/>
            </a:pPr>
            <a:r>
              <a:rPr lang="ja-JP" altLang="en-US" sz="3600" dirty="0" smtClean="0"/>
              <a:t>育成期家族の対処への影響要因</a:t>
            </a:r>
          </a:p>
        </p:txBody>
      </p:sp>
      <p:sp>
        <p:nvSpPr>
          <p:cNvPr id="13316" name="Rectangle 3"/>
          <p:cNvSpPr>
            <a:spLocks noGrp="1" noChangeArrowheads="1"/>
          </p:cNvSpPr>
          <p:nvPr>
            <p:ph type="body" idx="1"/>
          </p:nvPr>
        </p:nvSpPr>
        <p:spPr>
          <a:xfrm>
            <a:off x="650875" y="1714500"/>
            <a:ext cx="7842250" cy="3802063"/>
          </a:xfrm>
        </p:spPr>
        <p:txBody>
          <a:bodyPr/>
          <a:lstStyle/>
          <a:p>
            <a:pPr eaLnBrk="1" hangingPunct="1"/>
            <a:r>
              <a:rPr lang="ja-JP" altLang="en-US" b="1" smtClean="0"/>
              <a:t>ゆらぎの大きさ、脆弱性</a:t>
            </a:r>
          </a:p>
          <a:p>
            <a:pPr lvl="1" eaLnBrk="1" hangingPunct="1"/>
            <a:r>
              <a:rPr lang="ja-JP" altLang="en-US" b="1" smtClean="0"/>
              <a:t>もともとの家族対処が成熟していない</a:t>
            </a:r>
          </a:p>
          <a:p>
            <a:pPr lvl="1" eaLnBrk="1" hangingPunct="1"/>
            <a:r>
              <a:rPr lang="ja-JP" altLang="en-US" b="1" smtClean="0"/>
              <a:t>初めての子育て⇒ストレスへの耐性が低い</a:t>
            </a:r>
          </a:p>
          <a:p>
            <a:pPr eaLnBrk="1" hangingPunct="1"/>
            <a:r>
              <a:rPr lang="ja-JP" altLang="en-US" b="1" smtClean="0"/>
              <a:t>祖父母など他の家族の影響</a:t>
            </a:r>
          </a:p>
          <a:p>
            <a:pPr lvl="1" eaLnBrk="1" hangingPunct="1"/>
            <a:r>
              <a:rPr lang="ja-JP" altLang="en-US" b="1" smtClean="0"/>
              <a:t>母方祖父母</a:t>
            </a:r>
          </a:p>
          <a:p>
            <a:pPr lvl="1" eaLnBrk="1" hangingPunct="1"/>
            <a:r>
              <a:rPr lang="ja-JP" altLang="en-US" b="1" smtClean="0"/>
              <a:t>父方祖父母</a:t>
            </a:r>
          </a:p>
          <a:p>
            <a:pPr lvl="1" eaLnBrk="1" hangingPunct="1"/>
            <a:r>
              <a:rPr lang="ja-JP" altLang="en-US" b="1" smtClean="0"/>
              <a:t>サポート源とサポート感</a:t>
            </a:r>
            <a:endParaRPr lang="ja-JP" altLang="en-US" smtClean="0"/>
          </a:p>
        </p:txBody>
      </p:sp>
      <p:sp>
        <p:nvSpPr>
          <p:cNvPr id="2" name="フッター プレースホルダー 1"/>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3" name="スライド番号プレースホルダー 2"/>
          <p:cNvSpPr>
            <a:spLocks noGrp="1"/>
          </p:cNvSpPr>
          <p:nvPr>
            <p:ph type="sldNum" sz="quarter" idx="12"/>
          </p:nvPr>
        </p:nvSpPr>
        <p:spPr/>
        <p:txBody>
          <a:bodyPr/>
          <a:lstStyle/>
          <a:p>
            <a:fld id="{667E3D7A-13B8-45DE-9B11-587D56CF72EE}" type="slidenum">
              <a:rPr kumimoji="1" lang="ja-JP" altLang="en-US" smtClean="0"/>
              <a:t>23</a:t>
            </a:fld>
            <a:endParaRPr kumimoji="1" lang="ja-JP" altLang="en-US"/>
          </a:p>
        </p:txBody>
      </p:sp>
    </p:spTree>
    <p:extLst>
      <p:ext uri="{BB962C8B-B14F-4D97-AF65-F5344CB8AC3E}">
        <p14:creationId xmlns:p14="http://schemas.microsoft.com/office/powerpoint/2010/main" val="1090522223"/>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50875" y="498475"/>
            <a:ext cx="7842250" cy="628650"/>
          </a:xfrm>
        </p:spPr>
        <p:txBody>
          <a:bodyPr/>
          <a:lstStyle/>
          <a:p>
            <a:pPr eaLnBrk="1" hangingPunct="1">
              <a:defRPr/>
            </a:pPr>
            <a:r>
              <a:rPr lang="ja-JP" altLang="en-US" sz="3600" b="1" dirty="0" smtClean="0"/>
              <a:t>家族の関係性の問題</a:t>
            </a:r>
          </a:p>
        </p:txBody>
      </p:sp>
      <p:sp>
        <p:nvSpPr>
          <p:cNvPr id="16387" name="Rectangle 3"/>
          <p:cNvSpPr>
            <a:spLocks noGrp="1" noChangeArrowheads="1"/>
          </p:cNvSpPr>
          <p:nvPr>
            <p:ph type="body" idx="1"/>
          </p:nvPr>
        </p:nvSpPr>
        <p:spPr>
          <a:xfrm>
            <a:off x="3641725" y="1379538"/>
            <a:ext cx="5197475" cy="5121275"/>
          </a:xfrm>
        </p:spPr>
        <p:txBody>
          <a:bodyPr/>
          <a:lstStyle/>
          <a:p>
            <a:pPr eaLnBrk="1" hangingPunct="1">
              <a:buFontTx/>
              <a:buNone/>
            </a:pPr>
            <a:r>
              <a:rPr lang="ja-JP" altLang="en-US" b="1" u="sng" smtClean="0"/>
              <a:t>父親</a:t>
            </a:r>
            <a:endParaRPr lang="ja-JP" altLang="en-US" b="1" smtClean="0"/>
          </a:p>
          <a:p>
            <a:pPr eaLnBrk="1" hangingPunct="1"/>
            <a:r>
              <a:rPr lang="ja-JP" altLang="en-US" sz="2800" b="1" smtClean="0"/>
              <a:t>父親自身の障害の受容の遅れ、母親との認識のズレ→協力体制の不備、母親の心身両面の負担の増大</a:t>
            </a:r>
          </a:p>
          <a:p>
            <a:pPr eaLnBrk="1" hangingPunct="1"/>
            <a:r>
              <a:rPr lang="ja-JP" altLang="en-US" sz="2800" b="1" smtClean="0"/>
              <a:t>家族内での期待される役割：　母親の精神的支え、子どもの世話、きょうだいの世話</a:t>
            </a:r>
          </a:p>
          <a:p>
            <a:pPr eaLnBrk="1" hangingPunct="1"/>
            <a:r>
              <a:rPr lang="ja-JP" altLang="en-US" sz="2800" b="1" smtClean="0"/>
              <a:t>父親の障害受容を促す必要性→父親同士のピアサポートの重要性</a:t>
            </a:r>
          </a:p>
        </p:txBody>
      </p:sp>
      <p:pic>
        <p:nvPicPr>
          <p:cNvPr id="16388" name="Picture 2" descr="C:\Documents and Settings\Administrator\Local Settings\Temporary Internet Files\Content.IE5\FZ1PLMCR\MPj040739300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225" y="1539875"/>
            <a:ext cx="3119438" cy="467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フッター プレースホルダー 1"/>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3" name="スライド番号プレースホルダー 2"/>
          <p:cNvSpPr>
            <a:spLocks noGrp="1"/>
          </p:cNvSpPr>
          <p:nvPr>
            <p:ph type="sldNum" sz="quarter" idx="12"/>
          </p:nvPr>
        </p:nvSpPr>
        <p:spPr/>
        <p:txBody>
          <a:bodyPr/>
          <a:lstStyle/>
          <a:p>
            <a:fld id="{667E3D7A-13B8-45DE-9B11-587D56CF72EE}" type="slidenum">
              <a:rPr kumimoji="1" lang="ja-JP" altLang="en-US" smtClean="0"/>
              <a:t>24</a:t>
            </a:fld>
            <a:endParaRPr kumimoji="1" lang="ja-JP" altLang="en-US"/>
          </a:p>
        </p:txBody>
      </p:sp>
    </p:spTree>
    <p:extLst>
      <p:ext uri="{BB962C8B-B14F-4D97-AF65-F5344CB8AC3E}">
        <p14:creationId xmlns:p14="http://schemas.microsoft.com/office/powerpoint/2010/main" val="271823280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50875" y="414338"/>
            <a:ext cx="7842250" cy="704850"/>
          </a:xfrm>
        </p:spPr>
        <p:txBody>
          <a:bodyPr/>
          <a:lstStyle/>
          <a:p>
            <a:pPr eaLnBrk="1" hangingPunct="1">
              <a:defRPr/>
            </a:pPr>
            <a:r>
              <a:rPr lang="ja-JP" altLang="en-US" sz="3600" b="1" dirty="0" smtClean="0"/>
              <a:t>家族の関係性の問題</a:t>
            </a:r>
          </a:p>
        </p:txBody>
      </p:sp>
      <p:sp>
        <p:nvSpPr>
          <p:cNvPr id="17411" name="Rectangle 3"/>
          <p:cNvSpPr>
            <a:spLocks noGrp="1" noChangeArrowheads="1"/>
          </p:cNvSpPr>
          <p:nvPr>
            <p:ph type="body" idx="1"/>
          </p:nvPr>
        </p:nvSpPr>
        <p:spPr>
          <a:xfrm>
            <a:off x="2743200" y="1331913"/>
            <a:ext cx="5829300" cy="4716462"/>
          </a:xfrm>
        </p:spPr>
        <p:txBody>
          <a:bodyPr/>
          <a:lstStyle/>
          <a:p>
            <a:pPr marL="609600" indent="-609600" eaLnBrk="1" hangingPunct="1">
              <a:buFontTx/>
              <a:buNone/>
            </a:pPr>
            <a:r>
              <a:rPr lang="ja-JP" altLang="en-US" b="1" u="sng" smtClean="0"/>
              <a:t>きょうだい</a:t>
            </a:r>
            <a:endParaRPr lang="en-US" altLang="ja-JP" b="1" u="sng" smtClean="0"/>
          </a:p>
          <a:p>
            <a:pPr marL="609600" indent="-609600" eaLnBrk="1" hangingPunct="1"/>
            <a:r>
              <a:rPr lang="ja-JP" altLang="en-US" sz="2800" b="1" smtClean="0"/>
              <a:t>障害児のきょうだいであること</a:t>
            </a:r>
            <a:endParaRPr lang="en-US" altLang="ja-JP" sz="2800" b="1" smtClean="0"/>
          </a:p>
          <a:p>
            <a:pPr marL="609600" indent="-609600" eaLnBrk="1" hangingPunct="1">
              <a:buFontTx/>
              <a:buNone/>
            </a:pPr>
            <a:r>
              <a:rPr lang="ja-JP" altLang="en-US" sz="2800" b="1" smtClean="0"/>
              <a:t>　　＝否定的な感情、肯定的な感情の混在する体験</a:t>
            </a:r>
            <a:endParaRPr lang="en-US" altLang="ja-JP" sz="2800" b="1" smtClean="0"/>
          </a:p>
          <a:p>
            <a:pPr marL="609600" indent="-609600" eaLnBrk="1" hangingPunct="1"/>
            <a:r>
              <a:rPr lang="ja-JP" altLang="en-US" sz="2800" b="1" smtClean="0"/>
              <a:t>障害のあるきょうだいとの関わりからの学び、意義</a:t>
            </a:r>
            <a:endParaRPr lang="en-US" altLang="ja-JP" sz="2800" b="1" smtClean="0"/>
          </a:p>
          <a:p>
            <a:pPr marL="609600" indent="-609600" eaLnBrk="1" hangingPunct="1"/>
            <a:r>
              <a:rPr lang="ja-JP" altLang="en-US" sz="2800" b="1" smtClean="0"/>
              <a:t>世話への巻き込み</a:t>
            </a:r>
            <a:endParaRPr lang="en-US" altLang="ja-JP" sz="2800" b="1" smtClean="0"/>
          </a:p>
          <a:p>
            <a:pPr marL="609600" indent="-609600" eaLnBrk="1" hangingPunct="1"/>
            <a:r>
              <a:rPr lang="ja-JP" altLang="en-US" sz="2800" b="1" smtClean="0"/>
              <a:t>双胎の場合 ：双方が障害をもつ場合、片方が障害をもつ場合</a:t>
            </a:r>
          </a:p>
        </p:txBody>
      </p:sp>
      <p:pic>
        <p:nvPicPr>
          <p:cNvPr id="17412" name="Picture 2" descr="C:\Documents and Settings\Administrator\Local Settings\Temporary Internet Files\Content.IE5\N44M7ZJG\MCj0395098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2625" y="4600575"/>
            <a:ext cx="184308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フッター プレースホルダー 1"/>
          <p:cNvSpPr>
            <a:spLocks noGrp="1"/>
          </p:cNvSpPr>
          <p:nvPr>
            <p:ph type="ftr" sz="quarter" idx="11"/>
          </p:nvPr>
        </p:nvSpPr>
        <p:spPr/>
        <p:txBody>
          <a:bodyPr/>
          <a:lstStyle/>
          <a:p>
            <a:r>
              <a:rPr kumimoji="1" lang="en-US" altLang="ja-JP" smtClean="0"/>
              <a:t>Araki Akiko, Chiba Rehabilitation Center, Department of Nursing</a:t>
            </a:r>
            <a:endParaRPr kumimoji="1" lang="ja-JP" altLang="en-US"/>
          </a:p>
        </p:txBody>
      </p:sp>
      <p:sp>
        <p:nvSpPr>
          <p:cNvPr id="3" name="スライド番号プレースホルダー 2"/>
          <p:cNvSpPr>
            <a:spLocks noGrp="1"/>
          </p:cNvSpPr>
          <p:nvPr>
            <p:ph type="sldNum" sz="quarter" idx="12"/>
          </p:nvPr>
        </p:nvSpPr>
        <p:spPr/>
        <p:txBody>
          <a:bodyPr/>
          <a:lstStyle/>
          <a:p>
            <a:fld id="{667E3D7A-13B8-45DE-9B11-587D56CF72EE}" type="slidenum">
              <a:rPr kumimoji="1" lang="ja-JP" altLang="en-US" smtClean="0"/>
              <a:t>25</a:t>
            </a:fld>
            <a:endParaRPr kumimoji="1" lang="ja-JP" altLang="en-US"/>
          </a:p>
        </p:txBody>
      </p:sp>
    </p:spTree>
    <p:extLst>
      <p:ext uri="{BB962C8B-B14F-4D97-AF65-F5344CB8AC3E}">
        <p14:creationId xmlns:p14="http://schemas.microsoft.com/office/powerpoint/2010/main" val="361359498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2913" y="103188"/>
            <a:ext cx="8243887" cy="936625"/>
          </a:xfrm>
        </p:spPr>
        <p:txBody>
          <a:bodyPr/>
          <a:lstStyle/>
          <a:p>
            <a:pPr>
              <a:defRPr/>
            </a:pPr>
            <a:r>
              <a:rPr lang="ja-JP" altLang="en-US" dirty="0" smtClean="0"/>
              <a:t>家族の強み</a:t>
            </a:r>
            <a:endParaRPr lang="ja-JP" altLang="en-US" dirty="0"/>
          </a:p>
        </p:txBody>
      </p:sp>
      <p:sp>
        <p:nvSpPr>
          <p:cNvPr id="18435" name="コンテンツ プレースホルダ 2"/>
          <p:cNvSpPr>
            <a:spLocks noGrp="1"/>
          </p:cNvSpPr>
          <p:nvPr>
            <p:ph idx="1"/>
          </p:nvPr>
        </p:nvSpPr>
        <p:spPr>
          <a:xfrm>
            <a:off x="457200" y="1204913"/>
            <a:ext cx="8229600" cy="4156075"/>
          </a:xfrm>
        </p:spPr>
        <p:txBody>
          <a:bodyPr/>
          <a:lstStyle/>
          <a:p>
            <a:r>
              <a:rPr lang="ja-JP" altLang="en-US" sz="2800" b="1" smtClean="0"/>
              <a:t>コミュニケーション</a:t>
            </a:r>
            <a:endParaRPr lang="en-US" altLang="ja-JP" sz="2800" b="1" smtClean="0"/>
          </a:p>
          <a:p>
            <a:pPr lvl="1"/>
            <a:r>
              <a:rPr lang="ja-JP" altLang="en-US" sz="2400" b="1" smtClean="0"/>
              <a:t>両親間の感情を素直に表現し合える</a:t>
            </a:r>
            <a:endParaRPr lang="en-US" altLang="ja-JP" sz="2400" b="1" smtClean="0"/>
          </a:p>
          <a:p>
            <a:pPr lvl="1"/>
            <a:r>
              <a:rPr lang="ja-JP" altLang="en-US" sz="2400" b="1" smtClean="0"/>
              <a:t>助けてほしいことを頼める</a:t>
            </a:r>
            <a:endParaRPr lang="en-US" altLang="ja-JP" sz="2400" b="1" smtClean="0"/>
          </a:p>
          <a:p>
            <a:pPr lvl="1"/>
            <a:r>
              <a:rPr lang="ja-JP" altLang="en-US" sz="2400" b="1" smtClean="0"/>
              <a:t>お互いの価値観の違いを認めあう</a:t>
            </a:r>
            <a:endParaRPr lang="en-US" altLang="ja-JP" sz="2400" b="1" smtClean="0"/>
          </a:p>
          <a:p>
            <a:r>
              <a:rPr lang="ja-JP" altLang="en-US" sz="2800" b="1" smtClean="0"/>
              <a:t>凝集性と</a:t>
            </a:r>
            <a:r>
              <a:rPr lang="en-US" altLang="ja-JP" sz="2800" b="1" smtClean="0"/>
              <a:t>openness</a:t>
            </a:r>
            <a:r>
              <a:rPr lang="ja-JP" altLang="en-US" sz="2800" b="1" smtClean="0"/>
              <a:t>（開放性）・柔軟性</a:t>
            </a:r>
            <a:endParaRPr lang="en-US" altLang="ja-JP" sz="2800" b="1" smtClean="0"/>
          </a:p>
          <a:p>
            <a:r>
              <a:rPr lang="ja-JP" altLang="en-US" sz="2800" b="1" smtClean="0"/>
              <a:t>強みとなる信念（</a:t>
            </a:r>
            <a:r>
              <a:rPr lang="en-US" altLang="ja-JP" sz="2800" b="1" smtClean="0"/>
              <a:t>Belief</a:t>
            </a:r>
            <a:r>
              <a:rPr lang="ja-JP" altLang="en-US" sz="2800" b="1" smtClean="0"/>
              <a:t>）</a:t>
            </a:r>
            <a:endParaRPr lang="en-US" altLang="ja-JP" sz="2800" b="1" smtClean="0"/>
          </a:p>
          <a:p>
            <a:pPr lvl="1"/>
            <a:r>
              <a:rPr lang="ja-JP" altLang="en-US" sz="2400" b="1" smtClean="0"/>
              <a:t>家族一緒の時間・空間を大切にしたい</a:t>
            </a:r>
            <a:endParaRPr lang="en-US" altLang="ja-JP" sz="2400" b="1" smtClean="0"/>
          </a:p>
          <a:p>
            <a:pPr lvl="1"/>
            <a:r>
              <a:rPr lang="ja-JP" altLang="en-US" sz="2400" b="1" smtClean="0"/>
              <a:t>自分たちなりの子育て</a:t>
            </a:r>
            <a:endParaRPr lang="en-US" altLang="ja-JP" sz="2400" b="1" smtClean="0"/>
          </a:p>
          <a:p>
            <a:pPr lvl="1"/>
            <a:r>
              <a:rPr lang="ja-JP" altLang="en-US" sz="2400" b="1" smtClean="0"/>
              <a:t>子どもは社会の中で育つ</a:t>
            </a:r>
            <a:endParaRPr lang="en-US" altLang="ja-JP" sz="2400" b="1" smtClean="0"/>
          </a:p>
        </p:txBody>
      </p:sp>
      <p:sp>
        <p:nvSpPr>
          <p:cNvPr id="5" name="角丸四角形 4"/>
          <p:cNvSpPr/>
          <p:nvPr/>
        </p:nvSpPr>
        <p:spPr>
          <a:xfrm>
            <a:off x="1974056" y="5360988"/>
            <a:ext cx="5195888" cy="63087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ja-JP" altLang="en-US" sz="2800" dirty="0">
                <a:solidFill>
                  <a:prstClr val="white"/>
                </a:solidFill>
              </a:rPr>
              <a:t>ノーマライゼーションの</a:t>
            </a:r>
            <a:r>
              <a:rPr lang="ja-JP" altLang="en-US" sz="2800" dirty="0" smtClean="0">
                <a:solidFill>
                  <a:prstClr val="white"/>
                </a:solidFill>
              </a:rPr>
              <a:t>レベル↑</a:t>
            </a:r>
            <a:endParaRPr lang="ja-JP" altLang="en-US" sz="2800" dirty="0">
              <a:solidFill>
                <a:prstClr val="white"/>
              </a:solidFill>
            </a:endParaRPr>
          </a:p>
        </p:txBody>
      </p:sp>
      <p:sp>
        <p:nvSpPr>
          <p:cNvPr id="6" name="上矢印 5"/>
          <p:cNvSpPr/>
          <p:nvPr/>
        </p:nvSpPr>
        <p:spPr>
          <a:xfrm rot="10800000">
            <a:off x="4301331" y="5097463"/>
            <a:ext cx="527050" cy="263525"/>
          </a:xfrm>
          <a:prstGeom prst="upArrow">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pic>
        <p:nvPicPr>
          <p:cNvPr id="18438" name="Picture 2" descr="C:\Documents and Settings\Administrator\Local Settings\Temporary Internet Files\Content.IE5\VWKKKQWN\MCj0420692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9088" y="300038"/>
            <a:ext cx="2106612" cy="298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テキスト ボックス 2"/>
          <p:cNvSpPr txBox="1"/>
          <p:nvPr/>
        </p:nvSpPr>
        <p:spPr>
          <a:xfrm>
            <a:off x="2454739" y="6119336"/>
            <a:ext cx="6320961" cy="738664"/>
          </a:xfrm>
          <a:prstGeom prst="rect">
            <a:avLst/>
          </a:prstGeom>
          <a:noFill/>
        </p:spPr>
        <p:txBody>
          <a:bodyPr wrap="none" rtlCol="0">
            <a:spAutoFit/>
          </a:bodyPr>
          <a:lstStyle/>
          <a:p>
            <a:r>
              <a:rPr lang="ja-JP" altLang="en-US" sz="1400" dirty="0" smtClean="0">
                <a:solidFill>
                  <a:prstClr val="black"/>
                </a:solidFill>
              </a:rPr>
              <a:t>佐藤奈保：障害児を育てる家族に対する看護実践モデル構築を目指した</a:t>
            </a:r>
            <a:endParaRPr lang="en-US" altLang="ja-JP" sz="1400" dirty="0" smtClean="0">
              <a:solidFill>
                <a:prstClr val="black"/>
              </a:solidFill>
            </a:endParaRPr>
          </a:p>
          <a:p>
            <a:r>
              <a:rPr lang="ja-JP" altLang="en-US" sz="1400" dirty="0" smtClean="0">
                <a:solidFill>
                  <a:prstClr val="black"/>
                </a:solidFill>
              </a:rPr>
              <a:t>質的研究の統合：家族のノーマライゼーションを視点としたメタ研究による体系化，</a:t>
            </a:r>
            <a:endParaRPr lang="en-US" altLang="ja-JP" sz="1400" dirty="0" smtClean="0">
              <a:solidFill>
                <a:prstClr val="black"/>
              </a:solidFill>
            </a:endParaRPr>
          </a:p>
          <a:p>
            <a:r>
              <a:rPr lang="ja-JP" altLang="en-US" sz="1400" dirty="0" smtClean="0">
                <a:solidFill>
                  <a:prstClr val="black"/>
                </a:solidFill>
              </a:rPr>
              <a:t>千葉看護学会誌，</a:t>
            </a:r>
            <a:r>
              <a:rPr lang="en-US" altLang="ja-JP" sz="1400" dirty="0" smtClean="0">
                <a:solidFill>
                  <a:prstClr val="black"/>
                </a:solidFill>
              </a:rPr>
              <a:t>11(2), 54-55</a:t>
            </a:r>
            <a:endParaRPr lang="ja-JP" altLang="en-US" sz="1400" dirty="0">
              <a:solidFill>
                <a:prstClr val="black"/>
              </a:solidFill>
            </a:endParaRPr>
          </a:p>
        </p:txBody>
      </p:sp>
      <p:sp>
        <p:nvSpPr>
          <p:cNvPr id="7" name="スライド番号プレースホルダー 6"/>
          <p:cNvSpPr>
            <a:spLocks noGrp="1"/>
          </p:cNvSpPr>
          <p:nvPr>
            <p:ph type="sldNum" sz="quarter" idx="12"/>
          </p:nvPr>
        </p:nvSpPr>
        <p:spPr/>
        <p:txBody>
          <a:bodyPr/>
          <a:lstStyle/>
          <a:p>
            <a:fld id="{667E3D7A-13B8-45DE-9B11-587D56CF72EE}" type="slidenum">
              <a:rPr kumimoji="1" lang="ja-JP" altLang="en-US" smtClean="0"/>
              <a:t>26</a:t>
            </a:fld>
            <a:endParaRPr kumimoji="1" lang="ja-JP" altLang="en-US"/>
          </a:p>
        </p:txBody>
      </p:sp>
    </p:spTree>
    <p:extLst>
      <p:ext uri="{BB962C8B-B14F-4D97-AF65-F5344CB8AC3E}">
        <p14:creationId xmlns:p14="http://schemas.microsoft.com/office/powerpoint/2010/main" val="498115484"/>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92598"/>
            <a:ext cx="9282896" cy="995423"/>
          </a:xfrm>
        </p:spPr>
        <p:txBody>
          <a:bodyPr>
            <a:normAutofit fontScale="90000"/>
          </a:bodyPr>
          <a:lstStyle/>
          <a:p>
            <a:r>
              <a:rPr kumimoji="1" lang="ja-JP" altLang="en-US" dirty="0" smtClean="0"/>
              <a:t>ライフステージでのおおよその支援の要点</a:t>
            </a:r>
            <a:endParaRPr kumimoji="1" lang="ja-JP" altLang="en-US" dirty="0"/>
          </a:p>
        </p:txBody>
      </p:sp>
      <p:graphicFrame>
        <p:nvGraphicFramePr>
          <p:cNvPr id="4" name="コンテンツ プレースホルダー 3"/>
          <p:cNvGraphicFramePr>
            <a:graphicFrameLocks noGrp="1"/>
          </p:cNvGraphicFramePr>
          <p:nvPr>
            <p:ph idx="1"/>
            <p:extLst/>
          </p:nvPr>
        </p:nvGraphicFramePr>
        <p:xfrm>
          <a:off x="92075" y="706056"/>
          <a:ext cx="8970965" cy="5884927"/>
        </p:xfrm>
        <a:graphic>
          <a:graphicData uri="http://schemas.openxmlformats.org/drawingml/2006/table">
            <a:tbl>
              <a:tblPr firstRow="1">
                <a:tableStyleId>{9D7B26C5-4107-4FEC-AEDC-1716B250A1EF}</a:tableStyleId>
              </a:tblPr>
              <a:tblGrid>
                <a:gridCol w="1702001"/>
                <a:gridCol w="1886385"/>
                <a:gridCol w="1794193"/>
                <a:gridCol w="1597478"/>
                <a:gridCol w="1990908"/>
              </a:tblGrid>
              <a:tr h="396378">
                <a:tc>
                  <a:txBody>
                    <a:bodyPr/>
                    <a:lstStyle/>
                    <a:p>
                      <a:r>
                        <a:rPr kumimoji="1" lang="ja-JP" altLang="en-US" dirty="0" smtClean="0"/>
                        <a:t>発達段階</a:t>
                      </a:r>
                      <a:endParaRPr kumimoji="1" lang="ja-JP" altLang="en-US" dirty="0"/>
                    </a:p>
                  </a:txBody>
                  <a:tcPr/>
                </a:tc>
                <a:tc>
                  <a:txBody>
                    <a:bodyPr/>
                    <a:lstStyle/>
                    <a:p>
                      <a:r>
                        <a:rPr kumimoji="1" lang="ja-JP" altLang="en-US" dirty="0" smtClean="0"/>
                        <a:t>乳幼児期</a:t>
                      </a:r>
                      <a:endParaRPr kumimoji="1" lang="ja-JP" altLang="en-US" dirty="0"/>
                    </a:p>
                  </a:txBody>
                  <a:tcPr>
                    <a:solidFill>
                      <a:srgbClr val="92D050"/>
                    </a:solidFill>
                  </a:tcPr>
                </a:tc>
                <a:tc>
                  <a:txBody>
                    <a:bodyPr/>
                    <a:lstStyle/>
                    <a:p>
                      <a:r>
                        <a:rPr kumimoji="1" lang="ja-JP" altLang="en-US" dirty="0" smtClean="0"/>
                        <a:t>学童期　</a:t>
                      </a:r>
                      <a:endParaRPr kumimoji="1" lang="ja-JP" altLang="en-US" dirty="0"/>
                    </a:p>
                  </a:txBody>
                  <a:tcPr>
                    <a:solidFill>
                      <a:schemeClr val="accent4">
                        <a:lumMod val="40000"/>
                        <a:lumOff val="60000"/>
                      </a:schemeClr>
                    </a:solidFill>
                  </a:tcPr>
                </a:tc>
                <a:tc>
                  <a:txBody>
                    <a:bodyPr/>
                    <a:lstStyle/>
                    <a:p>
                      <a:r>
                        <a:rPr kumimoji="1" lang="ja-JP" altLang="en-US" dirty="0" smtClean="0"/>
                        <a:t>青年期</a:t>
                      </a:r>
                      <a:endParaRPr kumimoji="1" lang="ja-JP" altLang="en-US" dirty="0"/>
                    </a:p>
                  </a:txBody>
                  <a:tcPr>
                    <a:solidFill>
                      <a:schemeClr val="accent1">
                        <a:lumMod val="60000"/>
                        <a:lumOff val="40000"/>
                      </a:schemeClr>
                    </a:solidFill>
                  </a:tcPr>
                </a:tc>
                <a:tc>
                  <a:txBody>
                    <a:bodyPr/>
                    <a:lstStyle/>
                    <a:p>
                      <a:r>
                        <a:rPr kumimoji="1" lang="ja-JP" altLang="en-US" dirty="0" smtClean="0"/>
                        <a:t>成年移行期</a:t>
                      </a:r>
                      <a:endParaRPr kumimoji="1" lang="ja-JP" altLang="en-US" dirty="0"/>
                    </a:p>
                  </a:txBody>
                  <a:tcPr>
                    <a:solidFill>
                      <a:schemeClr val="accent2">
                        <a:lumMod val="40000"/>
                        <a:lumOff val="60000"/>
                      </a:schemeClr>
                    </a:solidFill>
                  </a:tcPr>
                </a:tc>
              </a:tr>
              <a:tr h="911561">
                <a:tc>
                  <a:txBody>
                    <a:bodyPr/>
                    <a:lstStyle/>
                    <a:p>
                      <a:r>
                        <a:rPr kumimoji="1" lang="ja-JP" altLang="en-US" b="1" dirty="0" smtClean="0"/>
                        <a:t>考えられる状態</a:t>
                      </a:r>
                      <a:endParaRPr kumimoji="1" lang="ja-JP" altLang="en-US" b="1" dirty="0"/>
                    </a:p>
                  </a:txBody>
                  <a:tcPr>
                    <a:lnB w="12700" cap="flat" cmpd="sng" algn="ctr">
                      <a:solidFill>
                        <a:schemeClr val="tx1"/>
                      </a:solidFill>
                      <a:prstDash val="solid"/>
                      <a:round/>
                      <a:headEnd type="none" w="med" len="med"/>
                      <a:tailEnd type="none" w="med" len="med"/>
                    </a:lnB>
                  </a:tcPr>
                </a:tc>
                <a:tc>
                  <a:txBody>
                    <a:bodyPr/>
                    <a:lstStyle/>
                    <a:p>
                      <a:r>
                        <a:rPr kumimoji="1" lang="ja-JP" altLang="en-US" b="1" dirty="0" smtClean="0"/>
                        <a:t>状態不安定</a:t>
                      </a:r>
                      <a:endParaRPr kumimoji="1" lang="ja-JP" altLang="en-US" b="1" dirty="0"/>
                    </a:p>
                  </a:txBody>
                  <a:tcPr>
                    <a:lnB w="12700" cap="flat" cmpd="sng" algn="ctr">
                      <a:solidFill>
                        <a:schemeClr val="tx1"/>
                      </a:solidFill>
                      <a:prstDash val="solid"/>
                      <a:round/>
                      <a:headEnd type="none" w="med" len="med"/>
                      <a:tailEnd type="none" w="med" len="med"/>
                    </a:lnB>
                    <a:solidFill>
                      <a:srgbClr val="92D050"/>
                    </a:solidFill>
                  </a:tcPr>
                </a:tc>
                <a:tc>
                  <a:txBody>
                    <a:bodyPr/>
                    <a:lstStyle/>
                    <a:p>
                      <a:r>
                        <a:rPr kumimoji="1" lang="ja-JP" altLang="en-US" b="1" dirty="0" smtClean="0"/>
                        <a:t>安定</a:t>
                      </a:r>
                      <a:endParaRPr kumimoji="1" lang="ja-JP" altLang="en-US" b="1" dirty="0"/>
                    </a:p>
                  </a:txBody>
                  <a:tcPr>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r>
                        <a:rPr kumimoji="1" lang="ja-JP" altLang="en-US" b="1" dirty="0" smtClean="0"/>
                        <a:t>安定</a:t>
                      </a:r>
                      <a:endParaRPr kumimoji="1" lang="ja-JP" altLang="en-US" b="1" dirty="0"/>
                    </a:p>
                  </a:txBody>
                  <a:tcPr>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kumimoji="1" lang="ja-JP" altLang="en-US" b="1" dirty="0" smtClean="0"/>
                        <a:t>身体機能・構造の変化による状態不安定の可能性</a:t>
                      </a:r>
                      <a:endParaRPr kumimoji="1" lang="ja-JP" altLang="en-US" b="1" dirty="0"/>
                    </a:p>
                  </a:txBody>
                  <a:tcPr>
                    <a:lnB w="12700" cap="flat" cmpd="sng" algn="ctr">
                      <a:solidFill>
                        <a:schemeClr val="tx1"/>
                      </a:solidFill>
                      <a:prstDash val="solid"/>
                      <a:round/>
                      <a:headEnd type="none" w="med" len="med"/>
                      <a:tailEnd type="none" w="med" len="med"/>
                    </a:lnB>
                    <a:solidFill>
                      <a:schemeClr val="accent2">
                        <a:lumMod val="40000"/>
                        <a:lumOff val="60000"/>
                      </a:schemeClr>
                    </a:solidFill>
                  </a:tcPr>
                </a:tc>
              </a:tr>
              <a:tr h="1143055">
                <a:tc>
                  <a:txBody>
                    <a:bodyPr/>
                    <a:lstStyle/>
                    <a:p>
                      <a:r>
                        <a:rPr kumimoji="1" lang="ja-JP" altLang="en-US" dirty="0" smtClean="0"/>
                        <a:t>医療</a:t>
                      </a:r>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b="1" dirty="0" smtClean="0"/>
                        <a:t>本人の状態の安定・成長発達・家族支援・多職種の支援</a:t>
                      </a:r>
                      <a:endParaRPr kumimoji="1" lang="ja-JP" alt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en-US" altLang="ja-JP" b="1" dirty="0" smtClean="0"/>
                    </a:p>
                    <a:p>
                      <a:r>
                        <a:rPr kumimoji="1" lang="ja-JP" altLang="en-US" b="1" dirty="0" smtClean="0">
                          <a:solidFill>
                            <a:srgbClr val="C00000"/>
                          </a:solidFill>
                        </a:rPr>
                        <a:t>成長による身体的変化への対応</a:t>
                      </a:r>
                      <a:endParaRPr kumimoji="1" lang="ja-JP" altLang="en-US" b="1" dirty="0">
                        <a:solidFill>
                          <a:srgbClr val="C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96378">
                <a:tc>
                  <a:txBody>
                    <a:bodyPr/>
                    <a:lstStyle/>
                    <a:p>
                      <a:r>
                        <a:rPr kumimoji="1" lang="ja-JP" altLang="en-US" dirty="0" smtClean="0"/>
                        <a:t>福祉</a:t>
                      </a:r>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b="1" dirty="0" smtClean="0"/>
                        <a:t>生活・家族支援</a:t>
                      </a:r>
                      <a:endParaRPr kumimoji="1" lang="ja-JP" alt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1978859">
                <a:tc>
                  <a:txBody>
                    <a:bodyPr/>
                    <a:lstStyle/>
                    <a:p>
                      <a:r>
                        <a:rPr kumimoji="1" lang="ja-JP" altLang="en-US" dirty="0" smtClean="0"/>
                        <a:t>教育・療育</a:t>
                      </a:r>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b="1" dirty="0" smtClean="0"/>
                        <a:t>身体機能・構造</a:t>
                      </a:r>
                      <a:endParaRPr kumimoji="1" lang="en-US" altLang="ja-JP" b="1" dirty="0" smtClean="0"/>
                    </a:p>
                    <a:p>
                      <a:r>
                        <a:rPr kumimoji="1" lang="ja-JP" altLang="en-US" b="1" dirty="0" smtClean="0"/>
                        <a:t>知的活動の発達を促進するための療育</a:t>
                      </a:r>
                      <a:endParaRPr kumimoji="1" lang="en-US" altLang="ja-JP" b="1" dirty="0" smtClean="0"/>
                    </a:p>
                    <a:p>
                      <a:r>
                        <a:rPr kumimoji="1" lang="ja-JP" altLang="en-US" b="1" dirty="0" smtClean="0"/>
                        <a:t>・３</a:t>
                      </a:r>
                      <a:r>
                        <a:rPr kumimoji="1" lang="en-US" altLang="ja-JP" b="1" dirty="0" smtClean="0"/>
                        <a:t>,</a:t>
                      </a:r>
                      <a:r>
                        <a:rPr kumimoji="1" lang="ja-JP" altLang="en-US" b="1" dirty="0" smtClean="0"/>
                        <a:t>４歳からの就学に向けた相談支援</a:t>
                      </a:r>
                      <a:endParaRPr kumimoji="1" lang="ja-JP" alt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kumimoji="1" lang="ja-JP" altLang="en-US" dirty="0" smtClean="0"/>
                        <a:t>就学</a:t>
                      </a:r>
                      <a:endParaRPr kumimoji="1" lang="ja-JP" alt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r>
                        <a:rPr kumimoji="1" lang="ja-JP" altLang="en-US" dirty="0" smtClean="0"/>
                        <a:t>就学</a:t>
                      </a:r>
                      <a:endParaRPr kumimoji="1" lang="en-US" altLang="ja-JP" dirty="0" smtClean="0"/>
                    </a:p>
                    <a:p>
                      <a:r>
                        <a:rPr kumimoji="1" lang="ja-JP" altLang="en-US" dirty="0" smtClean="0">
                          <a:solidFill>
                            <a:srgbClr val="C00000"/>
                          </a:solidFill>
                        </a:rPr>
                        <a:t>高校卒業後を見越した関わりの開始</a:t>
                      </a:r>
                      <a:endParaRPr kumimoji="1" lang="ja-JP" altLang="en-US" dirty="0">
                        <a:solidFill>
                          <a:srgbClr val="C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kumimoji="1" lang="ja-JP" altLang="en-US" b="1" dirty="0" smtClean="0"/>
                        <a:t>社会での新たな居場所の確保</a:t>
                      </a:r>
                      <a:endParaRPr kumimoji="1" lang="en-US" altLang="ja-JP" b="1" dirty="0" smtClean="0"/>
                    </a:p>
                    <a:p>
                      <a:r>
                        <a:rPr kumimoji="1" lang="ja-JP" altLang="en-US" b="1" dirty="0" smtClean="0"/>
                        <a:t>社会とのつながりの再構築</a:t>
                      </a:r>
                      <a:endParaRPr kumimoji="1" lang="ja-JP" alt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977371">
                <a:tc>
                  <a:txBody>
                    <a:bodyPr/>
                    <a:lstStyle/>
                    <a:p>
                      <a:r>
                        <a:rPr kumimoji="1" lang="ja-JP" altLang="en-US" dirty="0" smtClean="0"/>
                        <a:t>相談支援専門員訪問看護師</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b="1" dirty="0" smtClean="0"/>
                        <a:t>ライフイベントに伴う本人・家族の意思決定支援</a:t>
                      </a:r>
                      <a:endParaRPr kumimoji="1" lang="ja-JP" altLang="en-US" b="1"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solidFill>
                      <a:schemeClr val="accent4">
                        <a:lumMod val="40000"/>
                        <a:lumOff val="60000"/>
                      </a:schemeClr>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solidFill>
                      <a:schemeClr val="accent1">
                        <a:lumMod val="60000"/>
                        <a:lumOff val="40000"/>
                      </a:schemeClr>
                    </a:solidFill>
                  </a:tcPr>
                </a:tc>
                <a:tc>
                  <a:txBody>
                    <a:bodyPr/>
                    <a:lstStyle/>
                    <a:p>
                      <a:endParaRPr kumimoji="1" lang="ja-JP" altLang="en-US" dirty="0"/>
                    </a:p>
                  </a:txBody>
                  <a:tcPr>
                    <a:lnT w="12700" cap="flat" cmpd="sng" algn="ctr">
                      <a:solidFill>
                        <a:schemeClr val="tx1"/>
                      </a:solidFill>
                      <a:prstDash val="solid"/>
                      <a:round/>
                      <a:headEnd type="none" w="med" len="med"/>
                      <a:tailEnd type="none" w="med" len="med"/>
                    </a:lnT>
                    <a:solidFill>
                      <a:schemeClr val="accent2">
                        <a:lumMod val="40000"/>
                        <a:lumOff val="60000"/>
                      </a:schemeClr>
                    </a:solidFill>
                  </a:tcPr>
                </a:tc>
              </a:tr>
            </a:tbl>
          </a:graphicData>
        </a:graphic>
      </p:graphicFrame>
      <p:sp>
        <p:nvSpPr>
          <p:cNvPr id="5" name="右矢印 4"/>
          <p:cNvSpPr/>
          <p:nvPr/>
        </p:nvSpPr>
        <p:spPr>
          <a:xfrm>
            <a:off x="3599727" y="5903090"/>
            <a:ext cx="5428526" cy="4166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prstClr val="white"/>
              </a:solidFill>
            </a:endParaRPr>
          </a:p>
        </p:txBody>
      </p:sp>
      <p:sp>
        <p:nvSpPr>
          <p:cNvPr id="7" name="右矢印 6"/>
          <p:cNvSpPr/>
          <p:nvPr/>
        </p:nvSpPr>
        <p:spPr>
          <a:xfrm>
            <a:off x="3599727" y="3172191"/>
            <a:ext cx="5428526" cy="4166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prstClr val="white"/>
              </a:solidFill>
            </a:endParaRPr>
          </a:p>
        </p:txBody>
      </p:sp>
      <p:sp>
        <p:nvSpPr>
          <p:cNvPr id="8" name="正方形/長方形 7"/>
          <p:cNvSpPr/>
          <p:nvPr/>
        </p:nvSpPr>
        <p:spPr>
          <a:xfrm>
            <a:off x="3760631" y="2047741"/>
            <a:ext cx="5267622" cy="327964"/>
          </a:xfrm>
          <a:prstGeom prst="rect">
            <a:avLst/>
          </a:prstGeom>
          <a:solidFill>
            <a:srgbClr val="FFCCF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solidFill>
                  <a:prstClr val="black"/>
                </a:solidFill>
              </a:rPr>
              <a:t>年齢・状態に応じた支援の継続</a:t>
            </a:r>
            <a:endParaRPr kumimoji="1" lang="ja-JP" altLang="en-US" dirty="0">
              <a:solidFill>
                <a:prstClr val="black"/>
              </a:solidFill>
            </a:endParaRPr>
          </a:p>
        </p:txBody>
      </p:sp>
      <p:sp>
        <p:nvSpPr>
          <p:cNvPr id="3" name="線吹き出し 1 (枠付き) 2"/>
          <p:cNvSpPr/>
          <p:nvPr/>
        </p:nvSpPr>
        <p:spPr>
          <a:xfrm>
            <a:off x="3599727" y="5048519"/>
            <a:ext cx="5512157" cy="489397"/>
          </a:xfrm>
          <a:prstGeom prst="borderCallout1">
            <a:avLst>
              <a:gd name="adj1" fmla="val 63487"/>
              <a:gd name="adj2" fmla="val -1324"/>
              <a:gd name="adj3" fmla="val 107237"/>
              <a:gd name="adj4" fmla="val -22912"/>
            </a:avLst>
          </a:prstGeom>
          <a:solidFill>
            <a:srgbClr val="FFCCFF"/>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solidFill>
                  <a:prstClr val="black"/>
                </a:solidFill>
              </a:rPr>
              <a:t>身体機能と構造の維持・改善を目的としたリハビリテーション</a:t>
            </a:r>
            <a:endParaRPr kumimoji="1" lang="ja-JP" altLang="en-US" sz="1600" dirty="0">
              <a:solidFill>
                <a:prstClr val="black"/>
              </a:solidFill>
            </a:endParaRPr>
          </a:p>
        </p:txBody>
      </p:sp>
      <p:sp>
        <p:nvSpPr>
          <p:cNvPr id="9" name="スライド番号プレースホルダー 8"/>
          <p:cNvSpPr>
            <a:spLocks noGrp="1"/>
          </p:cNvSpPr>
          <p:nvPr>
            <p:ph type="sldNum" sz="quarter" idx="12"/>
          </p:nvPr>
        </p:nvSpPr>
        <p:spPr/>
        <p:txBody>
          <a:bodyPr/>
          <a:lstStyle/>
          <a:p>
            <a:fld id="{667E3D7A-13B8-45DE-9B11-587D56CF72EE}" type="slidenum">
              <a:rPr kumimoji="1" lang="ja-JP" altLang="en-US" smtClean="0"/>
              <a:t>3</a:t>
            </a:fld>
            <a:endParaRPr kumimoji="1" lang="ja-JP" altLang="en-US"/>
          </a:p>
        </p:txBody>
      </p:sp>
    </p:spTree>
    <p:extLst>
      <p:ext uri="{BB962C8B-B14F-4D97-AF65-F5344CB8AC3E}">
        <p14:creationId xmlns:p14="http://schemas.microsoft.com/office/powerpoint/2010/main" val="1056739792"/>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3495" y="120428"/>
            <a:ext cx="7886700" cy="1325563"/>
          </a:xfrm>
        </p:spPr>
        <p:txBody>
          <a:bodyPr/>
          <a:lstStyle/>
          <a:p>
            <a:r>
              <a:rPr lang="ja-JP" altLang="en-US" dirty="0"/>
              <a:t>支援</a:t>
            </a:r>
            <a:r>
              <a:rPr lang="ja-JP" altLang="en-US" dirty="0" smtClean="0"/>
              <a:t>の</a:t>
            </a:r>
            <a:r>
              <a:rPr lang="ja-JP" altLang="en-US" dirty="0"/>
              <a:t>根底</a:t>
            </a:r>
            <a:r>
              <a:rPr lang="ja-JP" altLang="en-US" dirty="0" smtClean="0"/>
              <a:t>にある考え</a:t>
            </a:r>
            <a:endParaRPr kumimoji="1" lang="ja-JP" altLang="en-US" dirty="0"/>
          </a:p>
        </p:txBody>
      </p:sp>
      <p:sp>
        <p:nvSpPr>
          <p:cNvPr id="3" name="コンテンツ プレースホルダー 2"/>
          <p:cNvSpPr>
            <a:spLocks noGrp="1"/>
          </p:cNvSpPr>
          <p:nvPr>
            <p:ph idx="1"/>
          </p:nvPr>
        </p:nvSpPr>
        <p:spPr>
          <a:xfrm>
            <a:off x="0" y="1236372"/>
            <a:ext cx="9143999" cy="5422005"/>
          </a:xfrm>
        </p:spPr>
        <p:txBody>
          <a:bodyPr>
            <a:normAutofit/>
          </a:bodyPr>
          <a:lstStyle/>
          <a:p>
            <a:pPr marL="0" indent="0">
              <a:buNone/>
            </a:pPr>
            <a:endParaRPr lang="en-US" altLang="ja-JP" dirty="0"/>
          </a:p>
          <a:p>
            <a:pPr marL="0" indent="0">
              <a:buNone/>
            </a:pPr>
            <a:r>
              <a:rPr lang="ja-JP" altLang="en-US" dirty="0" smtClean="0"/>
              <a:t>　１</a:t>
            </a:r>
            <a:r>
              <a:rPr lang="ja-JP" altLang="en-US" dirty="0"/>
              <a:t>．</a:t>
            </a:r>
            <a:r>
              <a:rPr lang="ja-JP" altLang="en-US" dirty="0" smtClean="0"/>
              <a:t>チルドレン</a:t>
            </a:r>
            <a:r>
              <a:rPr lang="en-US" altLang="ja-JP" dirty="0"/>
              <a:t>‐</a:t>
            </a:r>
            <a:r>
              <a:rPr lang="ja-JP" altLang="en-US" dirty="0"/>
              <a:t>ファースト（</a:t>
            </a:r>
            <a:r>
              <a:rPr lang="en-US" altLang="ja-JP" dirty="0"/>
              <a:t>children first</a:t>
            </a:r>
            <a:r>
              <a:rPr lang="ja-JP" altLang="en-US" dirty="0" smtClean="0"/>
              <a:t>）</a:t>
            </a:r>
            <a:endParaRPr lang="en-US" altLang="ja-JP" dirty="0"/>
          </a:p>
          <a:p>
            <a:pPr marL="0" indent="0">
              <a:buNone/>
            </a:pPr>
            <a:r>
              <a:rPr lang="ja-JP" altLang="en-US" dirty="0" smtClean="0"/>
              <a:t>　２．</a:t>
            </a:r>
            <a:r>
              <a:rPr lang="en-US" altLang="ja-JP" dirty="0" smtClean="0"/>
              <a:t>ICF</a:t>
            </a:r>
            <a:r>
              <a:rPr lang="ja-JP" altLang="en-US" dirty="0"/>
              <a:t>とノーマライゼーション	</a:t>
            </a:r>
            <a:endParaRPr lang="en-US" altLang="ja-JP" dirty="0"/>
          </a:p>
          <a:p>
            <a:pPr marL="0" indent="0">
              <a:buNone/>
            </a:pPr>
            <a:r>
              <a:rPr lang="ja-JP" altLang="en-US" dirty="0" smtClean="0"/>
              <a:t>　３．ノーマライゼーション</a:t>
            </a:r>
            <a:r>
              <a:rPr lang="ja-JP" altLang="en-US" dirty="0"/>
              <a:t>とユニバーサルデザイン	</a:t>
            </a:r>
            <a:endParaRPr lang="en-US" altLang="ja-JP" dirty="0"/>
          </a:p>
          <a:p>
            <a:pPr marL="0" indent="0">
              <a:buNone/>
            </a:pPr>
            <a:r>
              <a:rPr lang="ja-JP" altLang="en-US" dirty="0" smtClean="0"/>
              <a:t>　４．ノーマライゼーション</a:t>
            </a:r>
            <a:r>
              <a:rPr lang="ja-JP" altLang="en-US" dirty="0"/>
              <a:t>からソーシャルインクルージョン</a:t>
            </a:r>
            <a:r>
              <a:rPr lang="ja-JP" altLang="en-US" dirty="0" smtClean="0"/>
              <a:t>へ</a:t>
            </a:r>
            <a:endParaRPr lang="en-US" altLang="ja-JP" dirty="0"/>
          </a:p>
          <a:p>
            <a:pPr marL="0" indent="0">
              <a:buNone/>
            </a:pPr>
            <a:r>
              <a:rPr lang="ja-JP" altLang="en-US" dirty="0" smtClean="0"/>
              <a:t>　５．共生</a:t>
            </a:r>
            <a:r>
              <a:rPr lang="ja-JP" altLang="en-US" dirty="0"/>
              <a:t>社会の形成に向けたインクルーシブ教育</a:t>
            </a:r>
            <a:r>
              <a:rPr lang="ja-JP" altLang="en-US" dirty="0" smtClean="0"/>
              <a:t>システム　</a:t>
            </a:r>
            <a:endParaRPr lang="en-US" altLang="ja-JP" dirty="0" smtClean="0"/>
          </a:p>
          <a:p>
            <a:pPr marL="0" indent="0">
              <a:buNone/>
            </a:pPr>
            <a:r>
              <a:rPr lang="ja-JP" altLang="en-US" dirty="0"/>
              <a:t>　</a:t>
            </a:r>
            <a:r>
              <a:rPr lang="ja-JP" altLang="en-US" dirty="0" smtClean="0"/>
              <a:t>　　構築</a:t>
            </a:r>
            <a:r>
              <a:rPr lang="ja-JP" altLang="en-US" dirty="0"/>
              <a:t>への期待	</a:t>
            </a:r>
            <a:endParaRPr lang="en-US" altLang="ja-JP" dirty="0"/>
          </a:p>
          <a:p>
            <a:pPr marL="0" indent="0">
              <a:buNone/>
            </a:pPr>
            <a:endParaRPr kumimoji="1" lang="ja-JP" altLang="en-US"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4</a:t>
            </a:fld>
            <a:endParaRPr kumimoji="1" lang="ja-JP" altLang="en-US"/>
          </a:p>
        </p:txBody>
      </p:sp>
    </p:spTree>
    <p:extLst>
      <p:ext uri="{BB962C8B-B14F-4D97-AF65-F5344CB8AC3E}">
        <p14:creationId xmlns:p14="http://schemas.microsoft.com/office/powerpoint/2010/main" val="3241934881"/>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1972" y="365126"/>
            <a:ext cx="8193378" cy="1325563"/>
          </a:xfrm>
        </p:spPr>
        <p:txBody>
          <a:bodyPr>
            <a:normAutofit fontScale="90000"/>
          </a:bodyPr>
          <a:lstStyle/>
          <a:p>
            <a:r>
              <a:rPr kumimoji="1" lang="ja-JP" altLang="en-US" dirty="0" smtClean="0"/>
              <a:t>ＩＣＦ（</a:t>
            </a:r>
            <a:r>
              <a:rPr lang="en-US" altLang="ja-JP" dirty="0"/>
              <a:t>International Classification of Functioning</a:t>
            </a:r>
            <a:r>
              <a:rPr lang="ja-JP" altLang="ja-JP" dirty="0" err="1"/>
              <a:t>，</a:t>
            </a:r>
            <a:r>
              <a:rPr lang="en-US" altLang="ja-JP" dirty="0"/>
              <a:t> Disability and </a:t>
            </a:r>
            <a:r>
              <a:rPr lang="en-US" altLang="ja-JP" dirty="0" smtClean="0"/>
              <a:t>Health</a:t>
            </a:r>
            <a:r>
              <a:rPr lang="ja-JP" altLang="en-US" dirty="0" smtClean="0"/>
              <a:t>）</a:t>
            </a:r>
            <a:endParaRPr kumimoji="1" lang="ja-JP" altLang="en-US" dirty="0"/>
          </a:p>
        </p:txBody>
      </p:sp>
      <p:pic>
        <p:nvPicPr>
          <p:cNvPr id="4" name="コンテンツ プレースホルダー 3" descr="図　「健康状態（Heallth condition）　心身機能・身体構造（Body Functions ＆ Structure）　活動（Activity）　参加（Participation）　環境因子（Environmental Factors）　個人因子（Personal Factor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1690689"/>
            <a:ext cx="7886700" cy="4504049"/>
          </a:xfrm>
          <a:prstGeom prst="rect">
            <a:avLst/>
          </a:prstGeom>
          <a:noFill/>
          <a:ln>
            <a:noFill/>
          </a:ln>
        </p:spPr>
      </p:pic>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t>5</a:t>
            </a:fld>
            <a:endParaRPr kumimoji="1" lang="ja-JP" altLang="en-US"/>
          </a:p>
        </p:txBody>
      </p:sp>
    </p:spTree>
    <p:extLst>
      <p:ext uri="{BB962C8B-B14F-4D97-AF65-F5344CB8AC3E}">
        <p14:creationId xmlns:p14="http://schemas.microsoft.com/office/powerpoint/2010/main" val="2177714469"/>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874738"/>
          </a:xfrm>
        </p:spPr>
        <p:txBody>
          <a:bodyPr>
            <a:normAutofit/>
          </a:bodyPr>
          <a:lstStyle/>
          <a:p>
            <a:r>
              <a:rPr kumimoji="1" lang="ja-JP" altLang="en-US" sz="4000" dirty="0" smtClean="0"/>
              <a:t>乳児期</a:t>
            </a:r>
            <a:endParaRPr kumimoji="1" lang="ja-JP" altLang="en-US" sz="4000" dirty="0"/>
          </a:p>
        </p:txBody>
      </p:sp>
      <p:sp>
        <p:nvSpPr>
          <p:cNvPr id="5" name="下矢印吹き出し 4"/>
          <p:cNvSpPr/>
          <p:nvPr/>
        </p:nvSpPr>
        <p:spPr>
          <a:xfrm>
            <a:off x="628651" y="874738"/>
            <a:ext cx="8057180" cy="2782863"/>
          </a:xfrm>
          <a:prstGeom prst="downArrowCallout">
            <a:avLst>
              <a:gd name="adj1" fmla="val 25000"/>
              <a:gd name="adj2" fmla="val 25000"/>
              <a:gd name="adj3" fmla="val 17203"/>
              <a:gd name="adj4" fmla="val 73331"/>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buFont typeface="Arial" panose="020B0604020202020204" pitchFamily="34" charset="0"/>
              <a:buChar char="•"/>
            </a:pPr>
            <a:r>
              <a:rPr lang="ja-JP" altLang="en-US" sz="2400" dirty="0"/>
              <a:t>成長発達、生理的な特徴：生まれてから、最も成長発達の著しい時期</a:t>
            </a:r>
            <a:r>
              <a:rPr lang="ja-JP" altLang="en-US" sz="2400" dirty="0" smtClean="0"/>
              <a:t>。健康状態を崩しやすい。</a:t>
            </a:r>
            <a:endParaRPr lang="en-US" altLang="ja-JP" sz="2400" dirty="0"/>
          </a:p>
          <a:p>
            <a:pPr marL="342900" indent="-342900">
              <a:buFont typeface="Arial" panose="020B0604020202020204" pitchFamily="34" charset="0"/>
              <a:buChar char="•"/>
            </a:pPr>
            <a:r>
              <a:rPr lang="ja-JP" altLang="en-US" sz="2400" dirty="0"/>
              <a:t>発達課題：基本的信頼感の獲得</a:t>
            </a:r>
            <a:endParaRPr lang="en-US" altLang="ja-JP" sz="2400" dirty="0"/>
          </a:p>
          <a:p>
            <a:pPr marL="342900" indent="-342900">
              <a:buFont typeface="Arial" panose="020B0604020202020204" pitchFamily="34" charset="0"/>
              <a:buChar char="•"/>
            </a:pPr>
            <a:r>
              <a:rPr lang="ja-JP" altLang="en-US" sz="2400" dirty="0"/>
              <a:t>家族の特徴：育成期。新しい役割獲得、新しい家族関係、役割分担への挑戦。</a:t>
            </a:r>
          </a:p>
        </p:txBody>
      </p:sp>
      <p:sp>
        <p:nvSpPr>
          <p:cNvPr id="6" name="コンテンツ プレースホルダー 5"/>
          <p:cNvSpPr>
            <a:spLocks noGrp="1"/>
          </p:cNvSpPr>
          <p:nvPr>
            <p:ph idx="1"/>
          </p:nvPr>
        </p:nvSpPr>
        <p:spPr>
          <a:xfrm>
            <a:off x="628650" y="3679933"/>
            <a:ext cx="8057181" cy="2689872"/>
          </a:xfrm>
        </p:spPr>
        <p:txBody>
          <a:bodyPr>
            <a:normAutofit lnSpcReduction="10000"/>
          </a:bodyPr>
          <a:lstStyle/>
          <a:p>
            <a:r>
              <a:rPr kumimoji="1" lang="ja-JP" altLang="en-US" dirty="0" smtClean="0"/>
              <a:t>児自身の体調の安定を最優先する</a:t>
            </a:r>
            <a:endParaRPr kumimoji="1" lang="en-US" altLang="ja-JP" dirty="0" smtClean="0"/>
          </a:p>
          <a:p>
            <a:r>
              <a:rPr lang="ja-JP" altLang="en-US" dirty="0" smtClean="0"/>
              <a:t>親や身近な大人との関係の中で、基本的信頼感をもてるような時間と空間を確保する</a:t>
            </a:r>
            <a:endParaRPr lang="en-US" altLang="ja-JP" dirty="0" smtClean="0"/>
          </a:p>
          <a:p>
            <a:r>
              <a:rPr lang="ja-JP" altLang="en-US" dirty="0" smtClean="0"/>
              <a:t>親役割の形成段階であることを踏まえる</a:t>
            </a:r>
            <a:endParaRPr lang="en-US" altLang="ja-JP" dirty="0" smtClean="0"/>
          </a:p>
          <a:p>
            <a:r>
              <a:rPr lang="ja-JP" altLang="en-US" dirty="0" smtClean="0"/>
              <a:t>家族関係の形成、特に、親と子ども、夫婦間のサブシステムの関係性構築が重要</a:t>
            </a:r>
            <a:endParaRPr lang="en-US" altLang="ja-JP" dirty="0" smtClean="0"/>
          </a:p>
          <a:p>
            <a:endParaRPr lang="en-US" altLang="ja-JP" dirty="0" smtClean="0"/>
          </a:p>
        </p:txBody>
      </p:sp>
      <p:sp>
        <p:nvSpPr>
          <p:cNvPr id="3" name="フッター プレースホルダー 2"/>
          <p:cNvSpPr>
            <a:spLocks noGrp="1"/>
          </p:cNvSpPr>
          <p:nvPr>
            <p:ph type="ftr" sz="quarter" idx="11"/>
          </p:nvPr>
        </p:nvSpPr>
        <p:spPr>
          <a:xfrm>
            <a:off x="2331076" y="6392137"/>
            <a:ext cx="5741563" cy="365125"/>
          </a:xfrm>
        </p:spPr>
        <p:txBody>
          <a:bodyPr/>
          <a:lstStyle/>
          <a:p>
            <a:r>
              <a:rPr kumimoji="1" lang="ja-JP" altLang="en-US" dirty="0" smtClean="0"/>
              <a:t>スライド提供　</a:t>
            </a:r>
            <a:r>
              <a:rPr kumimoji="1" lang="en-US" altLang="ja-JP" dirty="0" smtClean="0"/>
              <a:t>Araki Akiko, Chiba Rehabilitation Center, Department of Nursing</a:t>
            </a:r>
            <a:endParaRPr kumimoji="1" lang="ja-JP" altLang="en-US" dirty="0"/>
          </a:p>
        </p:txBody>
      </p:sp>
      <p:sp>
        <p:nvSpPr>
          <p:cNvPr id="4" name="スライド番号プレースホルダー 3"/>
          <p:cNvSpPr>
            <a:spLocks noGrp="1"/>
          </p:cNvSpPr>
          <p:nvPr>
            <p:ph type="sldNum" sz="quarter" idx="12"/>
          </p:nvPr>
        </p:nvSpPr>
        <p:spPr/>
        <p:txBody>
          <a:bodyPr/>
          <a:lstStyle/>
          <a:p>
            <a:fld id="{667E3D7A-13B8-45DE-9B11-587D56CF72EE}" type="slidenum">
              <a:rPr kumimoji="1" lang="ja-JP" altLang="en-US" smtClean="0"/>
              <a:t>6</a:t>
            </a:fld>
            <a:endParaRPr kumimoji="1" lang="ja-JP" altLang="en-US"/>
          </a:p>
        </p:txBody>
      </p:sp>
    </p:spTree>
    <p:extLst>
      <p:ext uri="{BB962C8B-B14F-4D97-AF65-F5344CB8AC3E}">
        <p14:creationId xmlns:p14="http://schemas.microsoft.com/office/powerpoint/2010/main" val="2734897013"/>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4039"/>
            <a:ext cx="7886700" cy="845487"/>
          </a:xfrm>
        </p:spPr>
        <p:txBody>
          <a:bodyPr/>
          <a:lstStyle/>
          <a:p>
            <a:r>
              <a:rPr kumimoji="1" lang="ja-JP" altLang="en-US" dirty="0" smtClean="0"/>
              <a:t>エリクソンの発達段階</a:t>
            </a:r>
            <a:endParaRPr kumimoji="1" lang="ja-JP" altLang="en-US" dirty="0"/>
          </a:p>
        </p:txBody>
      </p:sp>
      <p:pic>
        <p:nvPicPr>
          <p:cNvPr id="7" name="コンテンツ プレースホルダー 6"/>
          <p:cNvPicPr>
            <a:picLocks noGrp="1" noChangeAspect="1"/>
          </p:cNvPicPr>
          <p:nvPr>
            <p:ph idx="1"/>
          </p:nvPr>
        </p:nvPicPr>
        <p:blipFill>
          <a:blip r:embed="rId2"/>
          <a:stretch>
            <a:fillRect/>
          </a:stretch>
        </p:blipFill>
        <p:spPr>
          <a:xfrm>
            <a:off x="108643" y="879526"/>
            <a:ext cx="9164146" cy="6031741"/>
          </a:xfrm>
          <a:prstGeom prst="rect">
            <a:avLst/>
          </a:prstGeom>
        </p:spPr>
      </p:pic>
      <p:sp>
        <p:nvSpPr>
          <p:cNvPr id="6" name="スライド番号プレースホルダー 5"/>
          <p:cNvSpPr>
            <a:spLocks noGrp="1"/>
          </p:cNvSpPr>
          <p:nvPr>
            <p:ph type="sldNum" sz="quarter" idx="12"/>
          </p:nvPr>
        </p:nvSpPr>
        <p:spPr/>
        <p:txBody>
          <a:bodyPr/>
          <a:lstStyle/>
          <a:p>
            <a:fld id="{667E3D7A-13B8-45DE-9B11-587D56CF72EE}" type="slidenum">
              <a:rPr kumimoji="1" lang="ja-JP" altLang="en-US" smtClean="0"/>
              <a:t>7</a:t>
            </a:fld>
            <a:endParaRPr kumimoji="1" lang="ja-JP" altLang="en-US"/>
          </a:p>
        </p:txBody>
      </p:sp>
      <p:sp>
        <p:nvSpPr>
          <p:cNvPr id="8" name="フッター プレースホルダー 2"/>
          <p:cNvSpPr>
            <a:spLocks noGrp="1"/>
          </p:cNvSpPr>
          <p:nvPr>
            <p:ph type="ftr" sz="quarter" idx="11"/>
          </p:nvPr>
        </p:nvSpPr>
        <p:spPr>
          <a:xfrm>
            <a:off x="2773787" y="6507343"/>
            <a:ext cx="5741563" cy="365125"/>
          </a:xfrm>
        </p:spPr>
        <p:txBody>
          <a:bodyPr/>
          <a:lstStyle/>
          <a:p>
            <a:pPr algn="r"/>
            <a:r>
              <a:rPr lang="ja-JP" altLang="en-US" dirty="0" smtClean="0">
                <a:solidFill>
                  <a:schemeClr val="tx1"/>
                </a:solidFill>
              </a:rPr>
              <a:t>出典：</a:t>
            </a:r>
            <a:r>
              <a:rPr lang="ja-JP" altLang="ja-JP" dirty="0" smtClean="0">
                <a:solidFill>
                  <a:schemeClr val="tx1"/>
                </a:solidFill>
              </a:rPr>
              <a:t>エリク</a:t>
            </a:r>
            <a:r>
              <a:rPr lang="ja-JP" altLang="ja-JP" dirty="0">
                <a:solidFill>
                  <a:schemeClr val="tx1"/>
                </a:solidFill>
              </a:rPr>
              <a:t>・</a:t>
            </a:r>
            <a:r>
              <a:rPr lang="en-US" altLang="ja-JP" dirty="0">
                <a:solidFill>
                  <a:schemeClr val="tx1"/>
                </a:solidFill>
              </a:rPr>
              <a:t>H</a:t>
            </a:r>
            <a:r>
              <a:rPr lang="ja-JP" altLang="ja-JP" dirty="0">
                <a:solidFill>
                  <a:schemeClr val="tx1"/>
                </a:solidFill>
              </a:rPr>
              <a:t>・</a:t>
            </a:r>
            <a:r>
              <a:rPr lang="ja-JP" altLang="ja-JP" dirty="0" smtClean="0">
                <a:solidFill>
                  <a:schemeClr val="tx1"/>
                </a:solidFill>
              </a:rPr>
              <a:t>エリクソン</a:t>
            </a:r>
            <a:r>
              <a:rPr lang="en-US" altLang="ja-JP" dirty="0" smtClean="0">
                <a:solidFill>
                  <a:schemeClr val="tx1"/>
                </a:solidFill>
              </a:rPr>
              <a:t>,1999</a:t>
            </a:r>
            <a:endParaRPr kumimoji="1" lang="ja-JP" altLang="en-US" dirty="0">
              <a:solidFill>
                <a:schemeClr val="tx1"/>
              </a:solidFill>
            </a:endParaRPr>
          </a:p>
        </p:txBody>
      </p:sp>
    </p:spTree>
    <p:extLst>
      <p:ext uri="{BB962C8B-B14F-4D97-AF65-F5344CB8AC3E}">
        <p14:creationId xmlns:p14="http://schemas.microsoft.com/office/powerpoint/2010/main" val="8928401"/>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874738"/>
          </a:xfrm>
        </p:spPr>
        <p:txBody>
          <a:bodyPr>
            <a:normAutofit/>
          </a:bodyPr>
          <a:lstStyle/>
          <a:p>
            <a:r>
              <a:rPr kumimoji="1" lang="ja-JP" altLang="en-US" sz="4000" dirty="0" smtClean="0"/>
              <a:t>幼児期</a:t>
            </a:r>
            <a:endParaRPr kumimoji="1" lang="ja-JP" altLang="en-US" sz="4000" dirty="0"/>
          </a:p>
        </p:txBody>
      </p:sp>
      <p:sp>
        <p:nvSpPr>
          <p:cNvPr id="5" name="下矢印吹き出し 4"/>
          <p:cNvSpPr/>
          <p:nvPr/>
        </p:nvSpPr>
        <p:spPr>
          <a:xfrm>
            <a:off x="628651" y="681926"/>
            <a:ext cx="8057180" cy="2975676"/>
          </a:xfrm>
          <a:prstGeom prst="downArrowCallout">
            <a:avLst>
              <a:gd name="adj1" fmla="val 25000"/>
              <a:gd name="adj2" fmla="val 25000"/>
              <a:gd name="adj3" fmla="val 14078"/>
              <a:gd name="adj4" fmla="val 78539"/>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buFont typeface="Arial" panose="020B0604020202020204" pitchFamily="34" charset="0"/>
              <a:buChar char="•"/>
            </a:pPr>
            <a:r>
              <a:rPr lang="ja-JP" altLang="en-US" sz="2400" dirty="0"/>
              <a:t>成長発達、生理的な特徴</a:t>
            </a:r>
            <a:r>
              <a:rPr lang="ja-JP" altLang="en-US" sz="2400" dirty="0" smtClean="0"/>
              <a:t>：情緒、認知発達における感受期。</a:t>
            </a:r>
            <a:endParaRPr lang="en-US" altLang="ja-JP" sz="2400" dirty="0"/>
          </a:p>
          <a:p>
            <a:pPr marL="342900" indent="-342900">
              <a:buFont typeface="Arial" panose="020B0604020202020204" pitchFamily="34" charset="0"/>
              <a:buChar char="•"/>
            </a:pPr>
            <a:r>
              <a:rPr lang="ja-JP" altLang="en-US" sz="2400" dirty="0"/>
              <a:t>発達課題：集団の中で仲間とかかわることが刺激となり、自律感</a:t>
            </a:r>
            <a:r>
              <a:rPr lang="en-US" altLang="ja-JP" sz="2400" dirty="0" err="1"/>
              <a:t>vs</a:t>
            </a:r>
            <a:r>
              <a:rPr lang="ja-JP" altLang="en-US" sz="2400" dirty="0"/>
              <a:t>恥</a:t>
            </a:r>
            <a:r>
              <a:rPr lang="ja-JP" altLang="en-US" sz="2400" dirty="0" smtClean="0"/>
              <a:t>、積極性</a:t>
            </a:r>
            <a:r>
              <a:rPr lang="en-US" altLang="ja-JP" sz="2400" dirty="0" err="1"/>
              <a:t>vs</a:t>
            </a:r>
            <a:r>
              <a:rPr lang="ja-JP" altLang="en-US" sz="2400" dirty="0"/>
              <a:t>罪責感などの意思力や目的意識を持つ</a:t>
            </a:r>
            <a:r>
              <a:rPr lang="ja-JP" altLang="en-US" sz="2400" dirty="0" smtClean="0"/>
              <a:t>。</a:t>
            </a:r>
            <a:endParaRPr lang="en-US" altLang="ja-JP" sz="2400" dirty="0" smtClean="0"/>
          </a:p>
          <a:p>
            <a:pPr marL="342900" indent="-342900">
              <a:buFont typeface="Arial" panose="020B0604020202020204" pitchFamily="34" charset="0"/>
              <a:buChar char="•"/>
            </a:pPr>
            <a:r>
              <a:rPr lang="ja-JP" altLang="en-US" sz="2400" dirty="0" smtClean="0"/>
              <a:t>家族</a:t>
            </a:r>
            <a:r>
              <a:rPr lang="ja-JP" altLang="en-US" sz="2400" dirty="0"/>
              <a:t>の特徴：育成期</a:t>
            </a:r>
            <a:r>
              <a:rPr lang="ja-JP" altLang="en-US" sz="2400" dirty="0" smtClean="0"/>
              <a:t>。子どもの社会化（学童期）へ向けて、役割分担が変化する。</a:t>
            </a:r>
            <a:endParaRPr lang="ja-JP" altLang="en-US" sz="2400" dirty="0"/>
          </a:p>
        </p:txBody>
      </p:sp>
      <p:sp>
        <p:nvSpPr>
          <p:cNvPr id="6" name="コンテンツ プレースホルダー 5"/>
          <p:cNvSpPr>
            <a:spLocks noGrp="1"/>
          </p:cNvSpPr>
          <p:nvPr>
            <p:ph idx="1"/>
          </p:nvPr>
        </p:nvSpPr>
        <p:spPr>
          <a:xfrm>
            <a:off x="628650" y="3828081"/>
            <a:ext cx="8057181" cy="2541724"/>
          </a:xfrm>
        </p:spPr>
        <p:txBody>
          <a:bodyPr>
            <a:normAutofit/>
          </a:bodyPr>
          <a:lstStyle/>
          <a:p>
            <a:r>
              <a:rPr kumimoji="1" lang="ja-JP" altLang="en-US" dirty="0" smtClean="0"/>
              <a:t>身体的な安定を基盤に、親以外の大人とのかかわりや、集団生活の中で過ごすことで、過ごす空間や時間を広げる</a:t>
            </a:r>
            <a:endParaRPr kumimoji="1" lang="en-US" altLang="ja-JP" dirty="0" smtClean="0"/>
          </a:p>
          <a:p>
            <a:r>
              <a:rPr lang="ja-JP" altLang="en-US" dirty="0" smtClean="0"/>
              <a:t>親役割が変化する。例えば、母親だけでなく、父親ができることが増えるので、協働を促進し、家族としての全体像を意識していく</a:t>
            </a:r>
            <a:endParaRPr lang="en-US" altLang="ja-JP" dirty="0" smtClean="0"/>
          </a:p>
        </p:txBody>
      </p:sp>
      <p:sp>
        <p:nvSpPr>
          <p:cNvPr id="3" name="フッター プレースホルダー 2"/>
          <p:cNvSpPr>
            <a:spLocks noGrp="1"/>
          </p:cNvSpPr>
          <p:nvPr>
            <p:ph type="ftr" sz="quarter" idx="11"/>
          </p:nvPr>
        </p:nvSpPr>
        <p:spPr>
          <a:xfrm>
            <a:off x="2740785" y="6369805"/>
            <a:ext cx="5486400" cy="365125"/>
          </a:xfrm>
        </p:spPr>
        <p:txBody>
          <a:bodyPr/>
          <a:lstStyle/>
          <a:p>
            <a:r>
              <a:rPr kumimoji="1" lang="ja-JP" altLang="en-US" dirty="0" smtClean="0"/>
              <a:t>スライド提供：</a:t>
            </a:r>
            <a:r>
              <a:rPr kumimoji="1" lang="en-US" altLang="ja-JP" dirty="0" smtClean="0"/>
              <a:t>Araki Akiko, Chiba Rehabilitation Center, Department of Nursing</a:t>
            </a:r>
            <a:endParaRPr kumimoji="1" lang="ja-JP" altLang="en-US" dirty="0"/>
          </a:p>
        </p:txBody>
      </p:sp>
      <p:sp>
        <p:nvSpPr>
          <p:cNvPr id="4" name="スライド番号プレースホルダー 3"/>
          <p:cNvSpPr>
            <a:spLocks noGrp="1"/>
          </p:cNvSpPr>
          <p:nvPr>
            <p:ph type="sldNum" sz="quarter" idx="12"/>
          </p:nvPr>
        </p:nvSpPr>
        <p:spPr/>
        <p:txBody>
          <a:bodyPr/>
          <a:lstStyle/>
          <a:p>
            <a:fld id="{667E3D7A-13B8-45DE-9B11-587D56CF72EE}" type="slidenum">
              <a:rPr kumimoji="1" lang="ja-JP" altLang="en-US" smtClean="0"/>
              <a:t>8</a:t>
            </a:fld>
            <a:endParaRPr kumimoji="1" lang="ja-JP" altLang="en-US"/>
          </a:p>
        </p:txBody>
      </p:sp>
    </p:spTree>
    <p:extLst>
      <p:ext uri="{BB962C8B-B14F-4D97-AF65-F5344CB8AC3E}">
        <p14:creationId xmlns:p14="http://schemas.microsoft.com/office/powerpoint/2010/main" val="604532228"/>
      </p:ext>
    </p:extLst>
  </p:cSld>
  <p:clrMapOvr>
    <a:masterClrMapping/>
  </p:clrMapOvr>
  <mc:AlternateContent xmlns:mc="http://schemas.openxmlformats.org/markup-compatibility/2006" xmlns:p14="http://schemas.microsoft.com/office/powerpoint/2010/main">
    <mc:Choice Requires="p14">
      <p:transition p14:dur="100" advClick="0" advTm="1000">
        <p:cut/>
      </p:transition>
    </mc:Choice>
    <mc:Fallback xmlns="">
      <p:transition advClick="0" advTm="1000">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0"/>
            <a:ext cx="7886700" cy="874738"/>
          </a:xfrm>
        </p:spPr>
        <p:txBody>
          <a:bodyPr>
            <a:normAutofit/>
          </a:bodyPr>
          <a:lstStyle/>
          <a:p>
            <a:r>
              <a:rPr lang="ja-JP" altLang="en-US" sz="4000" dirty="0"/>
              <a:t>青年</a:t>
            </a:r>
            <a:r>
              <a:rPr lang="ja-JP" altLang="en-US" sz="4000" dirty="0" smtClean="0"/>
              <a:t>期</a:t>
            </a:r>
            <a:endParaRPr kumimoji="1" lang="ja-JP" altLang="en-US" sz="4000" dirty="0"/>
          </a:p>
        </p:txBody>
      </p:sp>
      <p:sp>
        <p:nvSpPr>
          <p:cNvPr id="5" name="下矢印吹き出し 4"/>
          <p:cNvSpPr/>
          <p:nvPr/>
        </p:nvSpPr>
        <p:spPr>
          <a:xfrm>
            <a:off x="628651" y="874738"/>
            <a:ext cx="8057180" cy="2960177"/>
          </a:xfrm>
          <a:prstGeom prst="downArrowCallout">
            <a:avLst>
              <a:gd name="adj1" fmla="val 25000"/>
              <a:gd name="adj2" fmla="val 25000"/>
              <a:gd name="adj3" fmla="val 17203"/>
              <a:gd name="adj4" fmla="val 75425"/>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buFont typeface="Arial" panose="020B0604020202020204" pitchFamily="34" charset="0"/>
              <a:buChar char="•"/>
            </a:pPr>
            <a:r>
              <a:rPr lang="ja-JP" altLang="en-US" sz="2400" dirty="0"/>
              <a:t>成長発達、生理的な特徴</a:t>
            </a:r>
            <a:r>
              <a:rPr lang="ja-JP" altLang="en-US" sz="2400" dirty="0" smtClean="0"/>
              <a:t>：一般的に健康状態は安定しているが、重症児や進行性疾患の場合には新しい健康問題が生じたり、健康問題が変化する</a:t>
            </a:r>
            <a:endParaRPr lang="en-US" altLang="ja-JP" sz="2400" dirty="0" smtClean="0"/>
          </a:p>
          <a:p>
            <a:pPr marL="342900" indent="-342900">
              <a:buFont typeface="Arial" panose="020B0604020202020204" pitchFamily="34" charset="0"/>
              <a:buChar char="•"/>
            </a:pPr>
            <a:r>
              <a:rPr lang="ja-JP" altLang="en-US" sz="2400" dirty="0" smtClean="0"/>
              <a:t>発達</a:t>
            </a:r>
            <a:r>
              <a:rPr lang="ja-JP" altLang="en-US" sz="2400" dirty="0"/>
              <a:t>課題</a:t>
            </a:r>
            <a:r>
              <a:rPr lang="ja-JP" altLang="en-US" sz="2400" dirty="0" smtClean="0"/>
              <a:t>：社会に参加する</a:t>
            </a:r>
            <a:endParaRPr lang="en-US" altLang="ja-JP" sz="2400" dirty="0" smtClean="0"/>
          </a:p>
          <a:p>
            <a:pPr marL="342900" indent="-342900">
              <a:buFont typeface="Arial" panose="020B0604020202020204" pitchFamily="34" charset="0"/>
              <a:buChar char="•"/>
            </a:pPr>
            <a:r>
              <a:rPr lang="ja-JP" altLang="en-US" sz="2400" dirty="0" smtClean="0"/>
              <a:t>家族</a:t>
            </a:r>
            <a:r>
              <a:rPr lang="ja-JP" altLang="en-US" sz="2400" dirty="0"/>
              <a:t>の特徴</a:t>
            </a:r>
            <a:r>
              <a:rPr lang="ja-JP" altLang="en-US" sz="2400" dirty="0" smtClean="0"/>
              <a:t>：子の社会化に伴い、子離れの準備をする</a:t>
            </a:r>
            <a:endParaRPr lang="ja-JP" altLang="en-US" sz="2400" dirty="0"/>
          </a:p>
        </p:txBody>
      </p:sp>
      <p:sp>
        <p:nvSpPr>
          <p:cNvPr id="6" name="コンテンツ プレースホルダー 5"/>
          <p:cNvSpPr>
            <a:spLocks noGrp="1"/>
          </p:cNvSpPr>
          <p:nvPr>
            <p:ph idx="1"/>
          </p:nvPr>
        </p:nvSpPr>
        <p:spPr>
          <a:xfrm>
            <a:off x="628650" y="3896909"/>
            <a:ext cx="8057181" cy="2271416"/>
          </a:xfrm>
        </p:spPr>
        <p:txBody>
          <a:bodyPr>
            <a:normAutofit/>
          </a:bodyPr>
          <a:lstStyle/>
          <a:p>
            <a:r>
              <a:rPr lang="ja-JP" altLang="en-US" dirty="0" smtClean="0"/>
              <a:t>社会参加を支援する</a:t>
            </a:r>
            <a:endParaRPr lang="en-US" altLang="ja-JP" dirty="0" smtClean="0"/>
          </a:p>
          <a:p>
            <a:r>
              <a:rPr lang="ja-JP" altLang="en-US" dirty="0" smtClean="0"/>
              <a:t>社会参加する</a:t>
            </a:r>
            <a:r>
              <a:rPr lang="ja-JP" altLang="en-US" dirty="0"/>
              <a:t>上</a:t>
            </a:r>
            <a:r>
              <a:rPr lang="ja-JP" altLang="en-US" dirty="0" smtClean="0"/>
              <a:t>で、必要な福祉や医療を受けられるよう支援する</a:t>
            </a:r>
            <a:endParaRPr lang="en-US" altLang="ja-JP" dirty="0" smtClean="0"/>
          </a:p>
          <a:p>
            <a:r>
              <a:rPr lang="ja-JP" altLang="en-US" dirty="0" smtClean="0"/>
              <a:t>親が子どもの特徴やこれからの生活を見据えて、サービスを客観的に選択できるよう支援する</a:t>
            </a:r>
            <a:endParaRPr lang="en-US" altLang="ja-JP" dirty="0" smtClean="0"/>
          </a:p>
        </p:txBody>
      </p:sp>
      <p:sp>
        <p:nvSpPr>
          <p:cNvPr id="3" name="フッター プレースホルダー 2"/>
          <p:cNvSpPr>
            <a:spLocks noGrp="1"/>
          </p:cNvSpPr>
          <p:nvPr>
            <p:ph type="ftr" sz="quarter" idx="11"/>
          </p:nvPr>
        </p:nvSpPr>
        <p:spPr>
          <a:xfrm>
            <a:off x="3142445" y="6356350"/>
            <a:ext cx="5033225" cy="365125"/>
          </a:xfrm>
        </p:spPr>
        <p:txBody>
          <a:bodyPr/>
          <a:lstStyle/>
          <a:p>
            <a:r>
              <a:rPr kumimoji="1" lang="ja-JP" altLang="en-US" dirty="0" smtClean="0"/>
              <a:t>スライド提供：</a:t>
            </a:r>
            <a:r>
              <a:rPr kumimoji="1" lang="en-US" altLang="ja-JP" dirty="0" smtClean="0"/>
              <a:t>Araki Akiko, Chiba Rehabilitation Center, Department of Nursing</a:t>
            </a:r>
            <a:endParaRPr kumimoji="1" lang="ja-JP" altLang="en-US" dirty="0"/>
          </a:p>
        </p:txBody>
      </p:sp>
      <p:sp>
        <p:nvSpPr>
          <p:cNvPr id="4" name="スライド番号プレースホルダー 3"/>
          <p:cNvSpPr>
            <a:spLocks noGrp="1"/>
          </p:cNvSpPr>
          <p:nvPr>
            <p:ph type="sldNum" sz="quarter" idx="12"/>
          </p:nvPr>
        </p:nvSpPr>
        <p:spPr/>
        <p:txBody>
          <a:bodyPr/>
          <a:lstStyle/>
          <a:p>
            <a:fld id="{667E3D7A-13B8-45DE-9B11-587D56CF72EE}" type="slidenum">
              <a:rPr kumimoji="1" lang="ja-JP" altLang="en-US" smtClean="0"/>
              <a:t>9</a:t>
            </a:fld>
            <a:endParaRPr kumimoji="1" lang="ja-JP" altLang="en-US"/>
          </a:p>
        </p:txBody>
      </p:sp>
    </p:spTree>
    <p:extLst>
      <p:ext uri="{BB962C8B-B14F-4D97-AF65-F5344CB8AC3E}">
        <p14:creationId xmlns:p14="http://schemas.microsoft.com/office/powerpoint/2010/main" val="4237470578"/>
      </p:ext>
    </p:extLst>
  </p:cSld>
  <p:clrMapOvr>
    <a:masterClrMapping/>
  </p:clrMapOvr>
  <p:transition spd="slow" advClick="0" advTm="10000">
    <p:cut/>
  </p:transition>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11604</TotalTime>
  <Words>1768</Words>
  <Application>Microsoft Office PowerPoint</Application>
  <PresentationFormat>画面に合わせる (4:3)</PresentationFormat>
  <Paragraphs>291</Paragraphs>
  <Slides>26</Slides>
  <Notes>2</Notes>
  <HiddenSlides>0</HiddenSlides>
  <MMClips>0</MMClips>
  <ScaleCrop>false</ScaleCrop>
  <HeadingPairs>
    <vt:vector size="4" baseType="variant">
      <vt:variant>
        <vt:lpstr>テーマ</vt:lpstr>
      </vt:variant>
      <vt:variant>
        <vt:i4>3</vt:i4>
      </vt:variant>
      <vt:variant>
        <vt:lpstr>スライド タイトル</vt:lpstr>
      </vt:variant>
      <vt:variant>
        <vt:i4>26</vt:i4>
      </vt:variant>
    </vt:vector>
  </HeadingPairs>
  <TitlesOfParts>
    <vt:vector size="29" baseType="lpstr">
      <vt:lpstr>Office テーマ</vt:lpstr>
      <vt:lpstr>1_Office テーマ</vt:lpstr>
      <vt:lpstr>ビジネス</vt:lpstr>
      <vt:lpstr>重症心身障害児者等 支援者育成研修テキスト  １　総論</vt:lpstr>
      <vt:lpstr>重症児支援の特徴</vt:lpstr>
      <vt:lpstr>ライフステージでのおおよその支援の要点</vt:lpstr>
      <vt:lpstr>支援の根底にある考え</vt:lpstr>
      <vt:lpstr>ＩＣＦ（International Classification of Functioning， Disability and Health）</vt:lpstr>
      <vt:lpstr>乳児期</vt:lpstr>
      <vt:lpstr>エリクソンの発達段階</vt:lpstr>
      <vt:lpstr>幼児期</vt:lpstr>
      <vt:lpstr>青年期</vt:lpstr>
      <vt:lpstr>視点１．エンパワーメント</vt:lpstr>
      <vt:lpstr>対象への支援方法・効果</vt:lpstr>
      <vt:lpstr>支援者の活動内容</vt:lpstr>
      <vt:lpstr>対話する力とは</vt:lpstr>
      <vt:lpstr>会話と対話の違いとは</vt:lpstr>
      <vt:lpstr>聴く・訊く・伝えるが対話の基本スキル</vt:lpstr>
      <vt:lpstr>対象の持つ強みを見つける視点</vt:lpstr>
      <vt:lpstr>家族の意思決定への支援</vt:lpstr>
      <vt:lpstr>母子相互作用をみる視点</vt:lpstr>
      <vt:lpstr>親子の相互作用を支援する</vt:lpstr>
      <vt:lpstr>家族支援の定義</vt:lpstr>
      <vt:lpstr>家族の発達段階(森岡,1992)と発達課題</vt:lpstr>
      <vt:lpstr>家族のセルフケア能力・機能</vt:lpstr>
      <vt:lpstr>育成期家族の対処への影響要因</vt:lpstr>
      <vt:lpstr>家族の関係性の問題</vt:lpstr>
      <vt:lpstr>家族の関係性の問題</vt:lpstr>
      <vt:lpstr>家族の強み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重症児支援者育成 研修テキスト総論</dc:title>
  <dc:creator>谷口由紀子</dc:creator>
  <cp:lastModifiedBy>厚生労働省ネットワークシステム</cp:lastModifiedBy>
  <cp:revision>67</cp:revision>
  <dcterms:created xsi:type="dcterms:W3CDTF">2016-01-31T13:06:59Z</dcterms:created>
  <dcterms:modified xsi:type="dcterms:W3CDTF">2016-06-29T02:24:39Z</dcterms:modified>
</cp:coreProperties>
</file>