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2016/8/31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28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589240"/>
            <a:ext cx="9144000" cy="12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正方形/長方形 49"/>
          <p:cNvSpPr/>
          <p:nvPr/>
        </p:nvSpPr>
        <p:spPr>
          <a:xfrm>
            <a:off x="4976044" y="2376908"/>
            <a:ext cx="3947507" cy="1107996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08000" indent="-457200"/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西宮市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、「障害者就労施設等からの物品等の調達推進方針」及び「調達目標額」を定め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、全庁的な取組みとして様々な課が本方針の趣旨に沿い、就労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継続支援Ａ型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事業所等の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障害者就労施設等に対して清掃業務等の仕事を発注しています。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976044" y="1955946"/>
            <a:ext cx="3947507" cy="39582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Ａ型・Ｂ型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事業所への清掃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業務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の発注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462800" y="3977346"/>
            <a:ext cx="2945129" cy="369332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優先発注の効果</a:t>
            </a:r>
            <a:endParaRPr lang="ja-JP" altLang="en-US" b="1" dirty="0">
              <a:solidFill>
                <a:schemeClr val="accent1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0" y="124691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自治体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おける取組事例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清掃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業務等の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発注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）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兵庫県</a:t>
            </a:r>
            <a:r>
              <a:rPr lang="ja-JP" altLang="en-US" sz="2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西宮市</a:t>
            </a:r>
            <a:endParaRPr kumimoji="1" lang="ja-JP" altLang="en-US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47032" y="586356"/>
            <a:ext cx="1303469" cy="336116"/>
          </a:xfrm>
          <a:prstGeom prst="rect">
            <a:avLst/>
          </a:prstGeom>
          <a:solidFill>
            <a:srgbClr val="DAE7F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発注</a:t>
            </a: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流れ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87759" y="936616"/>
            <a:ext cx="1818461" cy="799809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発注元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西宮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</a:t>
            </a:r>
            <a:endParaRPr lang="en-US" altLang="ja-JP" sz="20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下矢印 52"/>
          <p:cNvSpPr/>
          <p:nvPr/>
        </p:nvSpPr>
        <p:spPr>
          <a:xfrm rot="16200000">
            <a:off x="1994802" y="1101204"/>
            <a:ext cx="531493" cy="470631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4" name="グループ化 53"/>
          <p:cNvGrpSpPr/>
          <p:nvPr/>
        </p:nvGrpSpPr>
        <p:grpSpPr>
          <a:xfrm>
            <a:off x="2511361" y="959486"/>
            <a:ext cx="6309111" cy="761376"/>
            <a:chOff x="2511362" y="959486"/>
            <a:chExt cx="3716823" cy="761376"/>
          </a:xfrm>
        </p:grpSpPr>
        <p:sp>
          <p:nvSpPr>
            <p:cNvPr id="55" name="正方形/長方形 54"/>
            <p:cNvSpPr/>
            <p:nvPr/>
          </p:nvSpPr>
          <p:spPr>
            <a:xfrm>
              <a:off x="2511362" y="959486"/>
              <a:ext cx="3716822" cy="761376"/>
            </a:xfrm>
            <a:prstGeom prst="rect">
              <a:avLst/>
            </a:prstGeom>
            <a:solidFill>
              <a:srgbClr val="FFDC6D"/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511363" y="1084492"/>
              <a:ext cx="3716822" cy="504056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ja-JP" altLang="en-US" sz="16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発注先</a:t>
              </a:r>
              <a:r>
                <a:rPr lang="ja-JP" altLang="en-US" sz="20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</a:t>
              </a:r>
              <a:endPara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lang="ja-JP" altLang="en-US" sz="20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各　就労継続支援Ａ型・Ｂ型事業者</a:t>
              </a:r>
              <a:endParaRPr lang="en-US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44" name="テキスト ボックス 43"/>
          <p:cNvSpPr txBox="1"/>
          <p:nvPr/>
        </p:nvSpPr>
        <p:spPr>
          <a:xfrm>
            <a:off x="4777239" y="6513182"/>
            <a:ext cx="4154425" cy="26551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問合せ先：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西宮</a:t>
            </a:r>
            <a:r>
              <a:rPr kumimoji="1"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市障害福祉課</a:t>
            </a:r>
            <a:r>
              <a:rPr lang="ja-JP" altLang="en-US" sz="800" dirty="0" smtClean="0">
                <a:latin typeface="+mn-ea"/>
              </a:rPr>
              <a:t>　</a:t>
            </a: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 </a:t>
            </a:r>
            <a:r>
              <a:rPr lang="en-US" altLang="ja-JP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0798-35-3147</a:t>
            </a: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0798-35-5300</a:t>
            </a:r>
            <a:endParaRPr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5" name="Picture 4" descr="C:\Documents and Settings\NEC\デスクトップ\ホームページ関係\ホームページ写真\DSCN00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163" y="1981084"/>
            <a:ext cx="2208324" cy="1655910"/>
          </a:xfrm>
          <a:prstGeom prst="rect">
            <a:avLst/>
          </a:prstGeom>
          <a:noFill/>
          <a:ln w="15875">
            <a:solidFill>
              <a:schemeClr val="tx1"/>
            </a:solidFill>
            <a:prstDash val="solid"/>
          </a:ln>
        </p:spPr>
      </p:pic>
      <p:pic>
        <p:nvPicPr>
          <p:cNvPr id="48" name="Picture 3" descr="C:\Documents and Settings\NEC\デスクトップ\ホームページ関係\作業写真\DSCN00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9364" y="1981083"/>
            <a:ext cx="2207282" cy="1655911"/>
          </a:xfrm>
          <a:prstGeom prst="rect">
            <a:avLst/>
          </a:prstGeom>
          <a:noFill/>
          <a:ln w="15875">
            <a:solidFill>
              <a:schemeClr val="tx1"/>
            </a:solidFill>
            <a:prstDash val="solid"/>
          </a:ln>
        </p:spPr>
      </p:pic>
      <p:sp>
        <p:nvSpPr>
          <p:cNvPr id="88" name="正方形/長方形 87"/>
          <p:cNvSpPr/>
          <p:nvPr/>
        </p:nvSpPr>
        <p:spPr>
          <a:xfrm>
            <a:off x="327163" y="3689314"/>
            <a:ext cx="2208324" cy="2880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河川敷の清掃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pic>
        <p:nvPicPr>
          <p:cNvPr id="96" name="Picture 2" descr="C:\Users\ymotg.MHLWDS\Desktop\IMG_853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63" y="4203727"/>
            <a:ext cx="4206593" cy="2570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正方形/長方形 97"/>
          <p:cNvSpPr/>
          <p:nvPr/>
        </p:nvSpPr>
        <p:spPr>
          <a:xfrm>
            <a:off x="2668322" y="3689314"/>
            <a:ext cx="2208324" cy="28803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公園</a:t>
            </a:r>
            <a:r>
              <a:rPr lang="ja-JP" altLang="en-US" sz="1400" dirty="0" smtClean="0">
                <a:solidFill>
                  <a:schemeClr val="tx1"/>
                </a:solidFill>
              </a:rPr>
              <a:t>の清掃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1" name="四角形吹き出し 50"/>
          <p:cNvSpPr/>
          <p:nvPr/>
        </p:nvSpPr>
        <p:spPr>
          <a:xfrm>
            <a:off x="5007378" y="4440434"/>
            <a:ext cx="3924286" cy="2004061"/>
          </a:xfrm>
          <a:prstGeom prst="wedgeRectCallout">
            <a:avLst>
              <a:gd name="adj1" fmla="val -62352"/>
              <a:gd name="adj2" fmla="val -29566"/>
            </a:avLst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000" indent="-457200"/>
            <a:r>
              <a:rPr lang="ja-JP" altLang="en-US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</a:t>
            </a:r>
            <a:r>
              <a:rPr lang="ja-JP" altLang="en-US" sz="1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就労機会の増加により、障害者就労施設等利用者（以下「利用者」）の就労に対する意欲の向上や自信に繋がり、市内福祉施設等から一般就労へ移行した例も見られます。</a:t>
            </a:r>
            <a:endParaRPr lang="en-US" altLang="ja-JP" sz="1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0000" indent="-457200"/>
            <a:endParaRPr lang="en-US" altLang="ja-JP" sz="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0000" indent="-457200"/>
            <a:r>
              <a:rPr lang="ja-JP" altLang="en-US" sz="13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多様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な現場（学校・河川敷・公園等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において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清掃業務等に一生懸命取り組む利用者の姿勢が、発注元や地域住民等の障害者就労に対する理解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促進しています（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写真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清掃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現場（学校）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からの感謝状）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3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208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useruser</dc:creator>
  <cp:lastModifiedBy>厚生労働省ネットワークシステム</cp:lastModifiedBy>
  <cp:revision>364</cp:revision>
  <cp:lastPrinted>2016-08-23T00:54:41Z</cp:lastPrinted>
  <dcterms:created xsi:type="dcterms:W3CDTF">2016-03-06T07:42:43Z</dcterms:created>
  <dcterms:modified xsi:type="dcterms:W3CDTF">2016-08-31T09:02:15Z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共同受注窓口事例</vt:lpwstr>
  </property>
  <property fmtid="{D5CDD505-2E9C-101B-9397-08002B2CF9AE}" pid="3" name="SlideDescription">
    <vt:lpwstr/>
  </property>
</Properties>
</file>