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gif" ContentType="image/gif"/>
  <Default Extension="vml" ContentType="application/vnd.openxmlformats-officedocument.vmlDrawing"/>
  <Default Extension="xlsx" ContentType="application/vnd.openxmlformats-officedocument.spreadsheetml.sheet"/>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 id="2147483756" r:id="rId2"/>
    <p:sldMasterId id="2147483768" r:id="rId3"/>
  </p:sldMasterIdLst>
  <p:notesMasterIdLst>
    <p:notesMasterId r:id="rId55"/>
  </p:notesMasterIdLst>
  <p:handoutMasterIdLst>
    <p:handoutMasterId r:id="rId56"/>
  </p:handoutMasterIdLst>
  <p:sldIdLst>
    <p:sldId id="698" r:id="rId4"/>
    <p:sldId id="699" r:id="rId5"/>
    <p:sldId id="756" r:id="rId6"/>
    <p:sldId id="718" r:id="rId7"/>
    <p:sldId id="717" r:id="rId8"/>
    <p:sldId id="765" r:id="rId9"/>
    <p:sldId id="704" r:id="rId10"/>
    <p:sldId id="726" r:id="rId11"/>
    <p:sldId id="786" r:id="rId12"/>
    <p:sldId id="727" r:id="rId13"/>
    <p:sldId id="730" r:id="rId14"/>
    <p:sldId id="766" r:id="rId15"/>
    <p:sldId id="732" r:id="rId16"/>
    <p:sldId id="787" r:id="rId17"/>
    <p:sldId id="705" r:id="rId18"/>
    <p:sldId id="753" r:id="rId19"/>
    <p:sldId id="785" r:id="rId20"/>
    <p:sldId id="733" r:id="rId21"/>
    <p:sldId id="719" r:id="rId22"/>
    <p:sldId id="675" r:id="rId23"/>
    <p:sldId id="778" r:id="rId24"/>
    <p:sldId id="707" r:id="rId25"/>
    <p:sldId id="751" r:id="rId26"/>
    <p:sldId id="720" r:id="rId27"/>
    <p:sldId id="764" r:id="rId28"/>
    <p:sldId id="724" r:id="rId29"/>
    <p:sldId id="725" r:id="rId30"/>
    <p:sldId id="754" r:id="rId31"/>
    <p:sldId id="755" r:id="rId32"/>
    <p:sldId id="776" r:id="rId33"/>
    <p:sldId id="777" r:id="rId34"/>
    <p:sldId id="735" r:id="rId35"/>
    <p:sldId id="742" r:id="rId36"/>
    <p:sldId id="743" r:id="rId37"/>
    <p:sldId id="749" r:id="rId38"/>
    <p:sldId id="745" r:id="rId39"/>
    <p:sldId id="790" r:id="rId40"/>
    <p:sldId id="748" r:id="rId41"/>
    <p:sldId id="767" r:id="rId42"/>
    <p:sldId id="775" r:id="rId43"/>
    <p:sldId id="711" r:id="rId44"/>
    <p:sldId id="721" r:id="rId45"/>
    <p:sldId id="722" r:id="rId46"/>
    <p:sldId id="784" r:id="rId47"/>
    <p:sldId id="737" r:id="rId48"/>
    <p:sldId id="738" r:id="rId49"/>
    <p:sldId id="739" r:id="rId50"/>
    <p:sldId id="773" r:id="rId51"/>
    <p:sldId id="781" r:id="rId52"/>
    <p:sldId id="788" r:id="rId53"/>
    <p:sldId id="789" r:id="rId54"/>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岩井勝弘" initials="岩井勝弘" lastIdx="0" clrIdx="0">
    <p:extLst/>
  </p:cmAuthor>
  <p:cmAuthor id="2" name="厚生労働省ネットワークシステム" initials="m"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DDDDD"/>
    <a:srgbClr val="008000"/>
    <a:srgbClr val="00FFFF"/>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56" autoAdjust="0"/>
    <p:restoredTop sz="99281" autoAdjust="0"/>
  </p:normalViewPr>
  <p:slideViewPr>
    <p:cSldViewPr snapToObjects="1">
      <p:cViewPr>
        <p:scale>
          <a:sx n="70" d="100"/>
          <a:sy n="70" d="100"/>
        </p:scale>
        <p:origin x="-1506" y="-150"/>
      </p:cViewPr>
      <p:guideLst>
        <p:guide orient="horz" pos="2160"/>
        <p:guide pos="3120"/>
      </p:guideLst>
    </p:cSldViewPr>
  </p:slideViewPr>
  <p:notesTextViewPr>
    <p:cViewPr>
      <p:scale>
        <a:sx n="1" d="1"/>
        <a:sy n="1" d="1"/>
      </p:scale>
      <p:origin x="0" y="0"/>
    </p:cViewPr>
  </p:notesTextViewPr>
  <p:sorterViewPr>
    <p:cViewPr>
      <p:scale>
        <a:sx n="100" d="100"/>
        <a:sy n="100" d="100"/>
      </p:scale>
      <p:origin x="0" y="390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notesMaster" Target="notesMasters/notesMaster1.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commentAuthors" Target="commentAuthors.xml"/><Relationship Id="rId61"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handoutMaster" Target="handoutMasters/handoutMaster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8" y="0"/>
            <a:ext cx="2949575" cy="496888"/>
          </a:xfrm>
          <a:prstGeom prst="rect">
            <a:avLst/>
          </a:prstGeom>
        </p:spPr>
        <p:txBody>
          <a:bodyPr vert="horz" lIns="91440" tIns="45720" rIns="91440" bIns="45720" rtlCol="0"/>
          <a:lstStyle>
            <a:lvl1pPr algn="r">
              <a:defRPr sz="1200"/>
            </a:lvl1pPr>
          </a:lstStyle>
          <a:p>
            <a:fld id="{79662B07-2602-48B0-A34C-BCE58A81C97C}" type="datetimeFigureOut">
              <a:rPr kumimoji="1" lang="ja-JP" altLang="en-US" smtClean="0"/>
              <a:t>2017/6/7</a:t>
            </a:fld>
            <a:endParaRPr kumimoji="1" lang="ja-JP" altLang="en-US"/>
          </a:p>
        </p:txBody>
      </p:sp>
      <p:sp>
        <p:nvSpPr>
          <p:cNvPr id="4" name="フッター プレースホルダー 3"/>
          <p:cNvSpPr>
            <a:spLocks noGrp="1"/>
          </p:cNvSpPr>
          <p:nvPr>
            <p:ph type="ftr" sz="quarter" idx="2"/>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8" y="9440863"/>
            <a:ext cx="2949575" cy="496887"/>
          </a:xfrm>
          <a:prstGeom prst="rect">
            <a:avLst/>
          </a:prstGeom>
        </p:spPr>
        <p:txBody>
          <a:bodyPr vert="horz" lIns="91440" tIns="45720" rIns="91440" bIns="45720" rtlCol="0" anchor="b"/>
          <a:lstStyle>
            <a:lvl1pPr algn="r">
              <a:defRPr sz="1200"/>
            </a:lvl1pPr>
          </a:lstStyle>
          <a:p>
            <a:fld id="{DA76D0BD-3DEE-4568-B963-5F82B3AE82DF}" type="slidenum">
              <a:rPr kumimoji="1" lang="ja-JP" altLang="en-US" smtClean="0"/>
              <a:t>‹#›</a:t>
            </a:fld>
            <a:endParaRPr kumimoji="1" lang="ja-JP" altLang="en-US"/>
          </a:p>
        </p:txBody>
      </p:sp>
    </p:spTree>
    <p:extLst>
      <p:ext uri="{BB962C8B-B14F-4D97-AF65-F5344CB8AC3E}">
        <p14:creationId xmlns:p14="http://schemas.microsoft.com/office/powerpoint/2010/main" val="39035921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68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6888"/>
          </a:xfrm>
          <a:prstGeom prst="rect">
            <a:avLst/>
          </a:prstGeom>
        </p:spPr>
        <p:txBody>
          <a:bodyPr vert="horz" lIns="91440" tIns="45720" rIns="91440" bIns="45720" rtlCol="0"/>
          <a:lstStyle>
            <a:lvl1pPr algn="r">
              <a:defRPr sz="1200"/>
            </a:lvl1pPr>
          </a:lstStyle>
          <a:p>
            <a:fld id="{4EF69CF8-7F16-41F0-B888-858B785840DD}" type="datetimeFigureOut">
              <a:rPr kumimoji="1" lang="ja-JP" altLang="en-US" smtClean="0"/>
              <a:t>2017/6/7</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21225"/>
            <a:ext cx="5445125" cy="4471988"/>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68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6887"/>
          </a:xfrm>
          <a:prstGeom prst="rect">
            <a:avLst/>
          </a:prstGeom>
        </p:spPr>
        <p:txBody>
          <a:bodyPr vert="horz" lIns="91440" tIns="45720" rIns="91440" bIns="45720" rtlCol="0" anchor="b"/>
          <a:lstStyle>
            <a:lvl1pPr algn="r">
              <a:defRPr sz="1200"/>
            </a:lvl1pPr>
          </a:lstStyle>
          <a:p>
            <a:fld id="{D2C498D6-FCC4-4AF4-99AB-62BF90BF8D91}" type="slidenum">
              <a:rPr kumimoji="1" lang="ja-JP" altLang="en-US" smtClean="0"/>
              <a:t>‹#›</a:t>
            </a:fld>
            <a:endParaRPr kumimoji="1" lang="ja-JP" altLang="en-US"/>
          </a:p>
        </p:txBody>
      </p:sp>
    </p:spTree>
    <p:extLst>
      <p:ext uri="{BB962C8B-B14F-4D97-AF65-F5344CB8AC3E}">
        <p14:creationId xmlns:p14="http://schemas.microsoft.com/office/powerpoint/2010/main" val="131124610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ACA3FC-EFEF-46B6-8BA7-B4078FB2FCA3}" type="slidenum">
              <a:rPr lang="ja-JP" altLang="en-US" smtClean="0">
                <a:solidFill>
                  <a:prstClr val="black"/>
                </a:solidFill>
              </a:rPr>
              <a:pPr/>
              <a:t>4</a:t>
            </a:fld>
            <a:endParaRPr lang="ja-JP" altLang="en-US">
              <a:solidFill>
                <a:prstClr val="black"/>
              </a:solidFill>
            </a:endParaRPr>
          </a:p>
        </p:txBody>
      </p:sp>
    </p:spTree>
    <p:extLst>
      <p:ext uri="{BB962C8B-B14F-4D97-AF65-F5344CB8AC3E}">
        <p14:creationId xmlns:p14="http://schemas.microsoft.com/office/powerpoint/2010/main" val="59408912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ACA3FC-EFEF-46B6-8BA7-B4078FB2FCA3}" type="slidenum">
              <a:rPr lang="ja-JP" altLang="en-US" smtClean="0">
                <a:solidFill>
                  <a:prstClr val="black"/>
                </a:solidFill>
              </a:rPr>
              <a:pPr/>
              <a:t>42</a:t>
            </a:fld>
            <a:endParaRPr lang="ja-JP" altLang="en-US">
              <a:solidFill>
                <a:prstClr val="black"/>
              </a:solidFill>
            </a:endParaRPr>
          </a:p>
        </p:txBody>
      </p:sp>
    </p:spTree>
    <p:extLst>
      <p:ext uri="{BB962C8B-B14F-4D97-AF65-F5344CB8AC3E}">
        <p14:creationId xmlns:p14="http://schemas.microsoft.com/office/powerpoint/2010/main" val="5940891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ACA3FC-EFEF-46B6-8BA7-B4078FB2FCA3}" type="slidenum">
              <a:rPr lang="ja-JP" altLang="en-US" smtClean="0">
                <a:solidFill>
                  <a:prstClr val="black"/>
                </a:solidFill>
              </a:rPr>
              <a:pPr/>
              <a:t>43</a:t>
            </a:fld>
            <a:endParaRPr lang="ja-JP" altLang="en-US">
              <a:solidFill>
                <a:prstClr val="black"/>
              </a:solidFill>
            </a:endParaRPr>
          </a:p>
        </p:txBody>
      </p:sp>
    </p:spTree>
    <p:extLst>
      <p:ext uri="{BB962C8B-B14F-4D97-AF65-F5344CB8AC3E}">
        <p14:creationId xmlns:p14="http://schemas.microsoft.com/office/powerpoint/2010/main" val="5940891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0766793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D2C498D6-FCC4-4AF4-99AB-62BF90BF8D91}" type="slidenum">
              <a:rPr lang="ja-JP" altLang="en-US" smtClean="0">
                <a:solidFill>
                  <a:prstClr val="black"/>
                </a:solidFill>
              </a:rPr>
              <a:pPr/>
              <a:t>11</a:t>
            </a:fld>
            <a:endParaRPr lang="ja-JP" altLang="en-US">
              <a:solidFill>
                <a:prstClr val="black"/>
              </a:solidFill>
            </a:endParaRPr>
          </a:p>
        </p:txBody>
      </p:sp>
    </p:spTree>
    <p:extLst>
      <p:ext uri="{BB962C8B-B14F-4D97-AF65-F5344CB8AC3E}">
        <p14:creationId xmlns:p14="http://schemas.microsoft.com/office/powerpoint/2010/main" val="28568287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2788" y="746125"/>
            <a:ext cx="538162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4ACA3FC-EFEF-46B6-8BA7-B4078FB2FCA3}" type="slidenum">
              <a:rPr lang="ja-JP" altLang="en-US" smtClean="0">
                <a:solidFill>
                  <a:prstClr val="black"/>
                </a:solidFill>
              </a:rPr>
              <a:pPr/>
              <a:t>19</a:t>
            </a:fld>
            <a:endParaRPr lang="ja-JP" altLang="en-US">
              <a:solidFill>
                <a:prstClr val="black"/>
              </a:solidFill>
            </a:endParaRPr>
          </a:p>
        </p:txBody>
      </p:sp>
    </p:spTree>
    <p:extLst>
      <p:ext uri="{BB962C8B-B14F-4D97-AF65-F5344CB8AC3E}">
        <p14:creationId xmlns:p14="http://schemas.microsoft.com/office/powerpoint/2010/main" val="5940891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sz="2000" dirty="0">
                <a:solidFill>
                  <a:srgbClr val="404040"/>
                </a:solidFill>
                <a:latin typeface="ＭＳ Ｐゴシック"/>
              </a:rPr>
              <a:t>　</a:t>
            </a:r>
            <a:endParaRPr kumimoji="1" lang="ja-JP" altLang="en-US" dirty="0"/>
          </a:p>
        </p:txBody>
      </p:sp>
    </p:spTree>
    <p:extLst>
      <p:ext uri="{BB962C8B-B14F-4D97-AF65-F5344CB8AC3E}">
        <p14:creationId xmlns:p14="http://schemas.microsoft.com/office/powerpoint/2010/main" val="41962322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sz="2000" dirty="0">
                <a:solidFill>
                  <a:srgbClr val="404040"/>
                </a:solidFill>
                <a:latin typeface="ＭＳ Ｐゴシック"/>
              </a:rPr>
              <a:t>　</a:t>
            </a:r>
            <a:endParaRPr kumimoji="1" lang="ja-JP" altLang="en-US" dirty="0"/>
          </a:p>
        </p:txBody>
      </p:sp>
    </p:spTree>
    <p:extLst>
      <p:ext uri="{BB962C8B-B14F-4D97-AF65-F5344CB8AC3E}">
        <p14:creationId xmlns:p14="http://schemas.microsoft.com/office/powerpoint/2010/main" val="41962322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sz="2000" dirty="0">
                <a:solidFill>
                  <a:srgbClr val="404040"/>
                </a:solidFill>
                <a:latin typeface="ＭＳ Ｐゴシック"/>
              </a:rPr>
              <a:t>　</a:t>
            </a:r>
            <a:endParaRPr kumimoji="1" lang="ja-JP" altLang="en-US" dirty="0"/>
          </a:p>
        </p:txBody>
      </p:sp>
    </p:spTree>
    <p:extLst>
      <p:ext uri="{BB962C8B-B14F-4D97-AF65-F5344CB8AC3E}">
        <p14:creationId xmlns:p14="http://schemas.microsoft.com/office/powerpoint/2010/main" val="41962322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lang="ja-JP" altLang="en-US" sz="2000" dirty="0">
                <a:solidFill>
                  <a:srgbClr val="404040"/>
                </a:solidFill>
                <a:latin typeface="ＭＳ Ｐゴシック"/>
              </a:rPr>
              <a:t>　</a:t>
            </a:r>
            <a:endParaRPr kumimoji="1" lang="ja-JP" altLang="en-US" dirty="0"/>
          </a:p>
        </p:txBody>
      </p:sp>
    </p:spTree>
    <p:extLst>
      <p:ext uri="{BB962C8B-B14F-4D97-AF65-F5344CB8AC3E}">
        <p14:creationId xmlns:p14="http://schemas.microsoft.com/office/powerpoint/2010/main" val="41962322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522BF9D-C7C9-4032-99B8-3A9B66052B62}" type="slidenum">
              <a:rPr kumimoji="1" lang="ja-JP" altLang="en-US" smtClean="0"/>
              <a:t>37</a:t>
            </a:fld>
            <a:endParaRPr kumimoji="1" lang="ja-JP" altLang="en-US" dirty="0"/>
          </a:p>
        </p:txBody>
      </p:sp>
    </p:spTree>
    <p:extLst>
      <p:ext uri="{BB962C8B-B14F-4D97-AF65-F5344CB8AC3E}">
        <p14:creationId xmlns:p14="http://schemas.microsoft.com/office/powerpoint/2010/main" val="3753633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54"/>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D575A700-5455-44F4-8390-74DD476DF3F8}"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84426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AEB8F638-2C6A-4F59-82A5-E6A6FE78A16B}"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928381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67"/>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67"/>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FD16202-74C8-4E1C-93F5-02C3E480C047}"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071092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タイトルとテキスト">
    <p:spTree>
      <p:nvGrpSpPr>
        <p:cNvPr id="1" name=""/>
        <p:cNvGrpSpPr/>
        <p:nvPr/>
      </p:nvGrpSpPr>
      <p:grpSpPr>
        <a:xfrm>
          <a:off x="0" y="0"/>
          <a:ext cx="0" cy="0"/>
          <a:chOff x="0" y="0"/>
          <a:chExt cx="0" cy="0"/>
        </a:xfrm>
      </p:grpSpPr>
      <p:sp>
        <p:nvSpPr>
          <p:cNvPr id="15" name="Title 14"/>
          <p:cNvSpPr>
            <a:spLocks noGrp="1"/>
          </p:cNvSpPr>
          <p:nvPr>
            <p:ph type="title"/>
          </p:nvPr>
        </p:nvSpPr>
        <p:spPr bwMode="gray"/>
        <p:txBody>
          <a:bodyPr/>
          <a:lstStyle/>
          <a:p>
            <a:pPr lvl="0"/>
            <a:r>
              <a:rPr lang="ja-JP" altLang="en-US" smtClean="0"/>
              <a:t>マスタ タイトルの書式設定</a:t>
            </a:r>
            <a:endParaRPr lang="en-GB" dirty="0"/>
          </a:p>
        </p:txBody>
      </p:sp>
      <p:sp>
        <p:nvSpPr>
          <p:cNvPr id="6" name="Text Placeholder 5"/>
          <p:cNvSpPr>
            <a:spLocks noGrp="1"/>
          </p:cNvSpPr>
          <p:nvPr>
            <p:ph type="body" sz="quarter" idx="10"/>
          </p:nvPr>
        </p:nvSpPr>
        <p:spPr bwMode="gray"/>
        <p:txBody>
          <a:bodyPr/>
          <a:lstStyle>
            <a:lvl1pPr>
              <a:defRPr>
                <a:latin typeface="Arial" pitchFamily="34" charset="0"/>
                <a:ea typeface="ＭＳ Ｐゴシック" pitchFamily="50" charset="-128"/>
                <a:cs typeface="Arial" pitchFamily="34" charset="0"/>
              </a:defRPr>
            </a:lvl1pPr>
            <a:lvl2pPr>
              <a:defRPr>
                <a:latin typeface="Arial" pitchFamily="34" charset="0"/>
                <a:ea typeface="ＭＳ Ｐゴシック" pitchFamily="50" charset="-128"/>
                <a:cs typeface="Arial" pitchFamily="34" charset="0"/>
              </a:defRPr>
            </a:lvl2pPr>
            <a:lvl3pPr>
              <a:defRPr>
                <a:latin typeface="Arial" pitchFamily="34" charset="0"/>
                <a:ea typeface="ＭＳ Ｐゴシック" pitchFamily="50" charset="-128"/>
                <a:cs typeface="Arial" pitchFamily="34" charset="0"/>
              </a:defRPr>
            </a:lvl3pPr>
            <a:lvl4pPr>
              <a:defRPr>
                <a:latin typeface="Arial" pitchFamily="34" charset="0"/>
                <a:ea typeface="ＭＳ Ｐゴシック" pitchFamily="50" charset="-128"/>
                <a:cs typeface="Arial" pitchFamily="34" charset="0"/>
              </a:defRPr>
            </a:lvl4pPr>
            <a:lvl5pPr>
              <a:defRPr>
                <a:latin typeface="Arial" pitchFamily="34" charset="0"/>
                <a:ea typeface="ＭＳ Ｐゴシック" pitchFamily="50" charset="-128"/>
                <a:cs typeface="Arial" pitchFamily="34" charset="0"/>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GB" dirty="0"/>
          </a:p>
        </p:txBody>
      </p:sp>
    </p:spTree>
    <p:extLst>
      <p:ext uri="{BB962C8B-B14F-4D97-AF65-F5344CB8AC3E}">
        <p14:creationId xmlns:p14="http://schemas.microsoft.com/office/powerpoint/2010/main" val="18168260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4"/>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3D0D8359-8340-414C-AC21-5DB995292F13}"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089814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F6F9911-27CA-4132-9A9C-D6BD8F104B70}"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388473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9"/>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1D1FE200-20C8-4DE5-AD60-310A05186175}"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87764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89BB866-DC6D-4DA6-AB13-F6FD86E5737D}"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81310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9DE03D33-A62F-4577-9DCD-D119D768AE49}"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4710309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0F784258-4896-4863-9A0A-90F41E09AAE7}"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12092610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79BDCDB4-3602-48C0-9FFD-296E9D833237}"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53091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1EE66ED-BD5F-471E-B3A0-849235883859}"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734303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2" y="273059"/>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6AB78B3-FF98-414F-A4CF-A3F4C5804EC3}"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117309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153740B-69DB-420B-9824-CC45EBAFB5EC}"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432770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66425EFB-BB64-42D3-ACCD-807B7BAF2770}"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128073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7"/>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647"/>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C9201D87-F730-4D5C-8AA4-E538FAF08035}"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0466201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532"/>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5BF137ED-911A-43B0-A750-4D54F110ECFE}"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04878545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24EEB504-1DDC-429C-8076-4F6F0BBBD7C8}"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7999291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7007"/>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48CB4EFA-9580-4A6C-9F39-E3E4DC2DFB6B}"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493414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1A3637EE-DB58-4313-BC45-0C35FF783369}"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5771529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44AED15E-E6AB-4EE4-8B82-B09DBCDDA8D6}"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0825970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8D80E1BF-F553-4E48-89F3-BB289E2CDECA}"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522334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29"/>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71D726A1-4FBC-4A9B-89CC-2F20C388BDC3}"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8970181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1BCB61B7-33D4-47CA-9B7D-CC941109F255}"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7024793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2" y="273157"/>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D8BBF77-9DF7-4CA5-BB6E-901AAE10DF6F}"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2235697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8D72FA39-0CC0-46E7-A17A-9B1AF3FBA72B}"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8296820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BB52C87-01B5-448F-824B-F2731C03F5E8}"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27856193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745"/>
            <a:ext cx="222885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95300" y="274745"/>
            <a:ext cx="652145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568E1C5D-F0CD-4D69-B93B-58054FC7B48A}"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5810594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cSld name="タイトルとテキスト">
    <p:spTree>
      <p:nvGrpSpPr>
        <p:cNvPr id="1" name=""/>
        <p:cNvGrpSpPr/>
        <p:nvPr/>
      </p:nvGrpSpPr>
      <p:grpSpPr>
        <a:xfrm>
          <a:off x="0" y="0"/>
          <a:ext cx="0" cy="0"/>
          <a:chOff x="0" y="0"/>
          <a:chExt cx="0" cy="0"/>
        </a:xfrm>
      </p:grpSpPr>
      <p:sp>
        <p:nvSpPr>
          <p:cNvPr id="15" name="Title 14"/>
          <p:cNvSpPr>
            <a:spLocks noGrp="1"/>
          </p:cNvSpPr>
          <p:nvPr>
            <p:ph type="title"/>
          </p:nvPr>
        </p:nvSpPr>
        <p:spPr bwMode="gray"/>
        <p:txBody>
          <a:bodyPr/>
          <a:lstStyle/>
          <a:p>
            <a:pPr lvl="0"/>
            <a:r>
              <a:rPr lang="ja-JP" altLang="en-US" smtClean="0"/>
              <a:t>マスタ タイトルの書式設定</a:t>
            </a:r>
            <a:endParaRPr lang="en-GB" dirty="0"/>
          </a:p>
        </p:txBody>
      </p:sp>
      <p:sp>
        <p:nvSpPr>
          <p:cNvPr id="6" name="Text Placeholder 5"/>
          <p:cNvSpPr>
            <a:spLocks noGrp="1"/>
          </p:cNvSpPr>
          <p:nvPr>
            <p:ph type="body" sz="quarter" idx="10"/>
          </p:nvPr>
        </p:nvSpPr>
        <p:spPr bwMode="gray"/>
        <p:txBody>
          <a:bodyPr/>
          <a:lstStyle>
            <a:lvl1pPr>
              <a:defRPr>
                <a:latin typeface="Arial" pitchFamily="34" charset="0"/>
                <a:ea typeface="ＭＳ Ｐゴシック" pitchFamily="50" charset="-128"/>
                <a:cs typeface="Arial" pitchFamily="34" charset="0"/>
              </a:defRPr>
            </a:lvl1pPr>
            <a:lvl2pPr>
              <a:defRPr>
                <a:latin typeface="Arial" pitchFamily="34" charset="0"/>
                <a:ea typeface="ＭＳ Ｐゴシック" pitchFamily="50" charset="-128"/>
                <a:cs typeface="Arial" pitchFamily="34" charset="0"/>
              </a:defRPr>
            </a:lvl2pPr>
            <a:lvl3pPr>
              <a:defRPr>
                <a:latin typeface="Arial" pitchFamily="34" charset="0"/>
                <a:ea typeface="ＭＳ Ｐゴシック" pitchFamily="50" charset="-128"/>
                <a:cs typeface="Arial" pitchFamily="34" charset="0"/>
              </a:defRPr>
            </a:lvl3pPr>
            <a:lvl4pPr>
              <a:defRPr>
                <a:latin typeface="Arial" pitchFamily="34" charset="0"/>
                <a:ea typeface="ＭＳ Ｐゴシック" pitchFamily="50" charset="-128"/>
                <a:cs typeface="Arial" pitchFamily="34" charset="0"/>
              </a:defRPr>
            </a:lvl4pPr>
            <a:lvl5pPr>
              <a:defRPr>
                <a:latin typeface="Arial" pitchFamily="34" charset="0"/>
                <a:ea typeface="ＭＳ Ｐゴシック" pitchFamily="50" charset="-128"/>
                <a:cs typeface="Arial" pitchFamily="34" charset="0"/>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GB" dirty="0"/>
          </a:p>
        </p:txBody>
      </p:sp>
    </p:spTree>
    <p:extLst>
      <p:ext uri="{BB962C8B-B14F-4D97-AF65-F5344CB8AC3E}">
        <p14:creationId xmlns:p14="http://schemas.microsoft.com/office/powerpoint/2010/main" val="12162628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770EEED8-8F2E-458D-A214-346174D14871}"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5764803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65F47F08-FDFB-4FB8-B49A-7DC42CA56D0A}"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332171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3E24D7B8-9706-481F-89AE-C5CAFAD3A65F}"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76697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BC328EEE-3D82-4335-99C1-68630927ACE3}"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82039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2" y="273079"/>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0D0016D-AD23-4BE8-A429-335B3B5239A2}"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537301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A4111271-1193-49B9-87FF-7E4DB0E93307}"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2138147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79"/>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6A9D40-4AFF-4226-99AF-7EC53BDC6E27}"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379"/>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379"/>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772580859"/>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80"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59"/>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6D3049-27C9-4766-825A-61E495D52B30}"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359"/>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359"/>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836814549"/>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457"/>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D29E99-F1F8-41B0-8DF8-DFCBD7B00DE1}" type="datetime1">
              <a:rPr lang="ja-JP" altLang="en-US" smtClean="0">
                <a:solidFill>
                  <a:prstClr val="black">
                    <a:tint val="75000"/>
                  </a:prstClr>
                </a:solidFill>
              </a:rPr>
              <a:t>2017/6/7</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84550" y="6356457"/>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7099300" y="6356457"/>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95FEF9-8C7C-492A-9678-522F1860EC61}"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04772388"/>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 id="2147483781" r:id="rId12"/>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e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30.xml"/><Relationship Id="rId6" Type="http://schemas.openxmlformats.org/officeDocument/2006/relationships/image" Target="../media/image6.jpeg"/><Relationship Id="rId5" Type="http://schemas.openxmlformats.org/officeDocument/2006/relationships/image" Target="../media/image5.gif"/><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_rels/slide13.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image" Target="../media/image11.jpeg"/><Relationship Id="rId1" Type="http://schemas.openxmlformats.org/officeDocument/2006/relationships/slideLayout" Target="../slideLayouts/slideLayout24.xml"/><Relationship Id="rId4" Type="http://schemas.openxmlformats.org/officeDocument/2006/relationships/image" Target="../media/image13.jpe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5.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50.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15.emf"/><Relationship Id="rId4" Type="http://schemas.openxmlformats.org/officeDocument/2006/relationships/package" Target="../embeddings/Microsoft_Excel_Worksheet1.xlsx"/></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28464" y="2060848"/>
            <a:ext cx="9656215" cy="1800200"/>
          </a:xfrm>
          <a:prstGeom prst="rect">
            <a:avLst/>
          </a:prstGeom>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4000" dirty="0" smtClean="0">
                <a:solidFill>
                  <a:schemeClr val="tx1"/>
                </a:solidFill>
                <a:latin typeface="ＤＨＰ特太ゴシック体" panose="020B0500000000000000" pitchFamily="50" charset="-128"/>
                <a:ea typeface="ＤＨＰ特太ゴシック体" panose="020B0500000000000000" pitchFamily="50" charset="-128"/>
              </a:rPr>
              <a:t>平成</a:t>
            </a:r>
            <a:r>
              <a:rPr lang="en-US" altLang="ja-JP" sz="4000" dirty="0" smtClean="0">
                <a:solidFill>
                  <a:schemeClr val="tx1"/>
                </a:solidFill>
                <a:latin typeface="ＤＨＰ特太ゴシック体" panose="020B0500000000000000" pitchFamily="50" charset="-128"/>
                <a:ea typeface="ＤＨＰ特太ゴシック体" panose="020B0500000000000000" pitchFamily="50" charset="-128"/>
              </a:rPr>
              <a:t>29</a:t>
            </a:r>
            <a:r>
              <a:rPr lang="ja-JP" altLang="en-US" sz="4000" dirty="0" smtClean="0">
                <a:solidFill>
                  <a:schemeClr val="tx1"/>
                </a:solidFill>
                <a:latin typeface="ＤＨＰ特太ゴシック体" panose="020B0500000000000000" pitchFamily="50" charset="-128"/>
                <a:ea typeface="ＤＨＰ特太ゴシック体" panose="020B0500000000000000" pitchFamily="50" charset="-128"/>
              </a:rPr>
              <a:t>年度</a:t>
            </a:r>
            <a:endParaRPr lang="en-US" altLang="ja-JP" sz="4000" dirty="0" smtClean="0">
              <a:solidFill>
                <a:schemeClr val="tx1"/>
              </a:solidFill>
              <a:latin typeface="ＤＨＰ特太ゴシック体" panose="020B0500000000000000" pitchFamily="50" charset="-128"/>
              <a:ea typeface="ＤＨＰ特太ゴシック体" panose="020B0500000000000000" pitchFamily="50" charset="-128"/>
            </a:endParaRPr>
          </a:p>
          <a:p>
            <a:pPr algn="ctr"/>
            <a:r>
              <a:rPr lang="ja-JP" altLang="en-US" sz="4000" dirty="0" smtClean="0">
                <a:solidFill>
                  <a:schemeClr val="tx1"/>
                </a:solidFill>
                <a:latin typeface="ＤＨＰ特太ゴシック体" panose="020B0500000000000000" pitchFamily="50" charset="-128"/>
                <a:ea typeface="ＤＨＰ特太ゴシック体" panose="020B0500000000000000" pitchFamily="50" charset="-128"/>
              </a:rPr>
              <a:t>社会福祉法人指導監査ブロック別</a:t>
            </a:r>
            <a:endParaRPr lang="en-US" altLang="ja-JP" sz="4000" dirty="0" smtClean="0">
              <a:solidFill>
                <a:schemeClr val="tx1"/>
              </a:solidFill>
              <a:latin typeface="ＤＨＰ特太ゴシック体" panose="020B0500000000000000" pitchFamily="50" charset="-128"/>
              <a:ea typeface="ＤＨＰ特太ゴシック体" panose="020B0500000000000000" pitchFamily="50" charset="-128"/>
            </a:endParaRPr>
          </a:p>
          <a:p>
            <a:pPr algn="ctr"/>
            <a:r>
              <a:rPr lang="ja-JP" altLang="en-US" sz="4000" dirty="0" smtClean="0">
                <a:solidFill>
                  <a:schemeClr val="tx1"/>
                </a:solidFill>
                <a:latin typeface="ＤＨＰ特太ゴシック体" panose="020B0500000000000000" pitchFamily="50" charset="-128"/>
                <a:ea typeface="ＤＨＰ特太ゴシック体" panose="020B0500000000000000" pitchFamily="50" charset="-128"/>
              </a:rPr>
              <a:t>担当者研修会</a:t>
            </a:r>
            <a:endParaRPr lang="en-US" altLang="ja-JP" sz="4000" dirty="0" smtClean="0">
              <a:solidFill>
                <a:schemeClr val="tx1"/>
              </a:solidFill>
              <a:latin typeface="ＤＨＰ特太ゴシック体" panose="020B0500000000000000" pitchFamily="50" charset="-128"/>
              <a:ea typeface="ＤＨＰ特太ゴシック体" panose="020B0500000000000000" pitchFamily="50" charset="-128"/>
            </a:endParaRPr>
          </a:p>
        </p:txBody>
      </p:sp>
      <p:sp>
        <p:nvSpPr>
          <p:cNvPr id="3" name="正方形/長方形 2"/>
          <p:cNvSpPr/>
          <p:nvPr/>
        </p:nvSpPr>
        <p:spPr>
          <a:xfrm>
            <a:off x="128464" y="4797152"/>
            <a:ext cx="9656215" cy="936104"/>
          </a:xfrm>
          <a:prstGeom prst="rect">
            <a:avLst/>
          </a:prstGeom>
          <a:ln w="12700">
            <a:no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800" dirty="0" smtClean="0">
                <a:solidFill>
                  <a:schemeClr val="tx1"/>
                </a:solidFill>
                <a:latin typeface="ＤＨＰ特太ゴシック体" panose="020B0500000000000000" pitchFamily="50" charset="-128"/>
                <a:ea typeface="ＤＨＰ特太ゴシック体" panose="020B0500000000000000" pitchFamily="50" charset="-128"/>
              </a:rPr>
              <a:t>厚生労働省</a:t>
            </a:r>
            <a:endParaRPr lang="en-US" altLang="ja-JP" sz="2800" dirty="0" smtClean="0">
              <a:solidFill>
                <a:schemeClr val="tx1"/>
              </a:solidFill>
              <a:latin typeface="ＤＨＰ特太ゴシック体" panose="020B0500000000000000" pitchFamily="50" charset="-128"/>
              <a:ea typeface="ＤＨＰ特太ゴシック体" panose="020B0500000000000000" pitchFamily="50" charset="-128"/>
            </a:endParaRPr>
          </a:p>
          <a:p>
            <a:pPr algn="ctr"/>
            <a:r>
              <a:rPr lang="ja-JP" altLang="en-US" sz="2800" dirty="0" smtClean="0">
                <a:solidFill>
                  <a:schemeClr val="tx1"/>
                </a:solidFill>
                <a:latin typeface="ＤＨＰ特太ゴシック体" panose="020B0500000000000000" pitchFamily="50" charset="-128"/>
                <a:ea typeface="ＤＨＰ特太ゴシック体" panose="020B0500000000000000" pitchFamily="50" charset="-128"/>
              </a:rPr>
              <a:t>社会･援護局福祉基盤課</a:t>
            </a:r>
            <a:endParaRPr lang="ja-JP" altLang="en-US" sz="2400" dirty="0">
              <a:solidFill>
                <a:schemeClr val="tx1"/>
              </a:solidFill>
              <a:latin typeface="ＤＨＰ特太ゴシック体" panose="020B0500000000000000" pitchFamily="50" charset="-128"/>
              <a:ea typeface="ＤＨＰ特太ゴシック体" panose="020B0500000000000000"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2056624949"/>
              </p:ext>
            </p:extLst>
          </p:nvPr>
        </p:nvGraphicFramePr>
        <p:xfrm>
          <a:off x="6400303" y="188641"/>
          <a:ext cx="3384376" cy="675249"/>
        </p:xfrm>
        <a:graphic>
          <a:graphicData uri="http://schemas.openxmlformats.org/drawingml/2006/table">
            <a:tbl>
              <a:tblPr firstRow="1" firstCol="1" bandRow="1"/>
              <a:tblGrid>
                <a:gridCol w="2239504"/>
                <a:gridCol w="1144872"/>
              </a:tblGrid>
              <a:tr h="675249">
                <a:tc>
                  <a:txBody>
                    <a:bodyPr/>
                    <a:lstStyle/>
                    <a:p>
                      <a:pPr algn="ctr">
                        <a:spcAft>
                          <a:spcPts val="0"/>
                        </a:spcAft>
                      </a:pPr>
                      <a:r>
                        <a:rPr lang="ja-JP" altLang="en-US" sz="1100" kern="100" dirty="0" smtClean="0">
                          <a:effectLst/>
                          <a:latin typeface="+mn-ea"/>
                          <a:ea typeface="+mn-ea"/>
                          <a:cs typeface="Times New Roman"/>
                        </a:rPr>
                        <a:t>平成</a:t>
                      </a:r>
                      <a:r>
                        <a:rPr lang="en-US" altLang="ja-JP" sz="1100" kern="100" dirty="0" smtClean="0">
                          <a:effectLst/>
                          <a:latin typeface="+mn-ea"/>
                          <a:ea typeface="+mn-ea"/>
                          <a:cs typeface="Times New Roman"/>
                        </a:rPr>
                        <a:t>29</a:t>
                      </a:r>
                      <a:r>
                        <a:rPr lang="ja-JP" altLang="en-US" sz="1100" kern="100" dirty="0" smtClean="0">
                          <a:effectLst/>
                          <a:latin typeface="+mn-ea"/>
                          <a:ea typeface="+mn-ea"/>
                          <a:cs typeface="Times New Roman"/>
                        </a:rPr>
                        <a:t>年度社会福祉法人指導監査ブロック別担当者研修会</a:t>
                      </a:r>
                    </a:p>
                  </a:txBody>
                  <a:tcPr marL="68579" marR="685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spcAft>
                          <a:spcPts val="0"/>
                        </a:spcAft>
                      </a:pPr>
                      <a:r>
                        <a:rPr lang="ja-JP" sz="1100" kern="100" dirty="0" smtClean="0">
                          <a:effectLst/>
                          <a:latin typeface="+mn-ea"/>
                          <a:ea typeface="+mn-ea"/>
                          <a:cs typeface="Times New Roman"/>
                        </a:rPr>
                        <a:t>資料</a:t>
                      </a:r>
                      <a:r>
                        <a:rPr lang="ja-JP" altLang="en-US" sz="1100" kern="100" dirty="0" smtClean="0">
                          <a:effectLst/>
                          <a:latin typeface="+mn-ea"/>
                          <a:ea typeface="+mn-ea"/>
                          <a:cs typeface="Times New Roman"/>
                        </a:rPr>
                        <a:t>１</a:t>
                      </a:r>
                      <a:endParaRPr lang="ja-JP" sz="1100" kern="100" dirty="0">
                        <a:effectLst/>
                        <a:latin typeface="+mn-ea"/>
                        <a:ea typeface="+mn-ea"/>
                        <a:cs typeface="Times New Roman"/>
                      </a:endParaRPr>
                    </a:p>
                  </a:txBody>
                  <a:tcPr marL="68579" marR="6857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r>
            </a:tbl>
          </a:graphicData>
        </a:graphic>
      </p:graphicFrame>
      <p:pic>
        <p:nvPicPr>
          <p:cNvPr id="5" name="Picture 2" descr="C:\Users\tarhx\Pictures\header_logo_mhlw.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488" y="188641"/>
            <a:ext cx="3149886" cy="86409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95742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 name="角丸四角形 89"/>
          <p:cNvSpPr/>
          <p:nvPr/>
        </p:nvSpPr>
        <p:spPr>
          <a:xfrm>
            <a:off x="5724000" y="5771802"/>
            <a:ext cx="4068000" cy="1041574"/>
          </a:xfrm>
          <a:prstGeom prst="round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eaLnBrk="1" fontAlgn="auto" hangingPunct="1">
              <a:spcBef>
                <a:spcPts val="0"/>
              </a:spcBef>
              <a:spcAft>
                <a:spcPts val="0"/>
              </a:spcAft>
            </a:pPr>
            <a:endParaRPr lang="ja-JP" altLang="en-US">
              <a:solidFill>
                <a:prstClr val="black"/>
              </a:solidFill>
              <a:latin typeface="ＭＳ Ｐゴシック"/>
            </a:endParaRPr>
          </a:p>
        </p:txBody>
      </p:sp>
      <p:sp>
        <p:nvSpPr>
          <p:cNvPr id="89" name="角丸四角形 88"/>
          <p:cNvSpPr/>
          <p:nvPr/>
        </p:nvSpPr>
        <p:spPr>
          <a:xfrm>
            <a:off x="5724000" y="4740099"/>
            <a:ext cx="4068000" cy="918279"/>
          </a:xfrm>
          <a:prstGeom prst="round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eaLnBrk="1" fontAlgn="auto" hangingPunct="1">
              <a:spcBef>
                <a:spcPts val="0"/>
              </a:spcBef>
              <a:spcAft>
                <a:spcPts val="0"/>
              </a:spcAft>
            </a:pPr>
            <a:endParaRPr lang="ja-JP" altLang="en-US">
              <a:solidFill>
                <a:prstClr val="black"/>
              </a:solidFill>
              <a:latin typeface="ＭＳ Ｐゴシック"/>
            </a:endParaRPr>
          </a:p>
        </p:txBody>
      </p:sp>
      <p:sp>
        <p:nvSpPr>
          <p:cNvPr id="88" name="角丸四角形 87"/>
          <p:cNvSpPr/>
          <p:nvPr/>
        </p:nvSpPr>
        <p:spPr>
          <a:xfrm>
            <a:off x="5724000" y="2808000"/>
            <a:ext cx="4068000" cy="1800200"/>
          </a:xfrm>
          <a:prstGeom prst="roundRect">
            <a:avLst>
              <a:gd name="adj" fmla="val 11364"/>
            </a:avLst>
          </a:prstGeom>
          <a:ln w="12700"/>
        </p:spPr>
        <p:style>
          <a:lnRef idx="2">
            <a:schemeClr val="dk1"/>
          </a:lnRef>
          <a:fillRef idx="1">
            <a:schemeClr val="lt1"/>
          </a:fillRef>
          <a:effectRef idx="0">
            <a:schemeClr val="dk1"/>
          </a:effectRef>
          <a:fontRef idx="minor">
            <a:schemeClr val="dk1"/>
          </a:fontRef>
        </p:style>
        <p:txBody>
          <a:bodyPr rtlCol="0" anchor="ctr"/>
          <a:lstStyle/>
          <a:p>
            <a:pPr algn="ctr" eaLnBrk="1" fontAlgn="auto" hangingPunct="1">
              <a:spcBef>
                <a:spcPts val="0"/>
              </a:spcBef>
              <a:spcAft>
                <a:spcPts val="0"/>
              </a:spcAft>
            </a:pPr>
            <a:endParaRPr lang="ja-JP" altLang="en-US">
              <a:solidFill>
                <a:prstClr val="black"/>
              </a:solidFill>
              <a:latin typeface="ＭＳ Ｐゴシック"/>
            </a:endParaRPr>
          </a:p>
        </p:txBody>
      </p:sp>
      <p:sp>
        <p:nvSpPr>
          <p:cNvPr id="80" name="角丸四角形 79"/>
          <p:cNvSpPr/>
          <p:nvPr/>
        </p:nvSpPr>
        <p:spPr>
          <a:xfrm>
            <a:off x="5724000" y="1515396"/>
            <a:ext cx="4068000" cy="1120385"/>
          </a:xfrm>
          <a:prstGeom prst="round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eaLnBrk="1" fontAlgn="auto" hangingPunct="1">
              <a:spcBef>
                <a:spcPts val="0"/>
              </a:spcBef>
              <a:spcAft>
                <a:spcPts val="0"/>
              </a:spcAft>
            </a:pPr>
            <a:endParaRPr lang="ja-JP" altLang="en-US">
              <a:solidFill>
                <a:prstClr val="black"/>
              </a:solidFill>
              <a:latin typeface="ＭＳ Ｐゴシック"/>
            </a:endParaRPr>
          </a:p>
        </p:txBody>
      </p:sp>
      <p:sp>
        <p:nvSpPr>
          <p:cNvPr id="13" name="正方形/長方形 12"/>
          <p:cNvSpPr/>
          <p:nvPr/>
        </p:nvSpPr>
        <p:spPr>
          <a:xfrm>
            <a:off x="83517" y="548680"/>
            <a:ext cx="9706025" cy="576064"/>
          </a:xfrm>
          <a:prstGeom prst="rect">
            <a:avLst/>
          </a:prstGeom>
          <a:ln/>
        </p:spPr>
        <p:style>
          <a:lnRef idx="2">
            <a:schemeClr val="accent1"/>
          </a:lnRef>
          <a:fillRef idx="1">
            <a:schemeClr val="lt1"/>
          </a:fillRef>
          <a:effectRef idx="0">
            <a:schemeClr val="accent1"/>
          </a:effectRef>
          <a:fontRef idx="minor">
            <a:schemeClr val="dk1"/>
          </a:fontRef>
        </p:style>
        <p:txBody>
          <a:bodyPr anchor="ctr"/>
          <a:lstStyle/>
          <a:p>
            <a:pPr marL="180975" indent="-180975" eaLnBrk="1" fontAlgn="auto" hangingPunct="1">
              <a:spcBef>
                <a:spcPts val="0"/>
              </a:spcBef>
              <a:spcAft>
                <a:spcPts val="600"/>
              </a:spcAft>
            </a:pPr>
            <a:r>
              <a:rPr lang="ja-JP" altLang="en-US" sz="1600" dirty="0">
                <a:solidFill>
                  <a:prstClr val="black"/>
                </a:solidFill>
                <a:latin typeface="ＭＳ Ｐゴシック"/>
              </a:rPr>
              <a:t>○　社会福祉法人について、一般財団法人・公益財団法人と同等以上の公益性を担保できる経営組織とする。</a:t>
            </a:r>
            <a:endParaRPr lang="en-US" altLang="ja-JP" sz="1200" dirty="0">
              <a:solidFill>
                <a:prstClr val="black"/>
              </a:solidFill>
              <a:latin typeface="ＭＳ Ｐゴシック"/>
            </a:endParaRPr>
          </a:p>
        </p:txBody>
      </p:sp>
      <p:sp>
        <p:nvSpPr>
          <p:cNvPr id="71" name="テキスト ボックス 70"/>
          <p:cNvSpPr txBox="1"/>
          <p:nvPr/>
        </p:nvSpPr>
        <p:spPr>
          <a:xfrm>
            <a:off x="1158744" y="1124744"/>
            <a:ext cx="4226304" cy="369332"/>
          </a:xfrm>
          <a:prstGeom prst="rect">
            <a:avLst/>
          </a:prstGeom>
          <a:noFill/>
        </p:spPr>
        <p:txBody>
          <a:bodyPr wrap="square" rtlCol="0">
            <a:spAutoFit/>
          </a:bodyPr>
          <a:lstStyle/>
          <a:p>
            <a:pPr algn="ctr" eaLnBrk="1" fontAlgn="auto" hangingPunct="1">
              <a:spcBef>
                <a:spcPts val="0"/>
              </a:spcBef>
              <a:spcAft>
                <a:spcPts val="0"/>
              </a:spcAft>
            </a:pPr>
            <a:r>
              <a:rPr lang="ja-JP" altLang="en-US" dirty="0">
                <a:solidFill>
                  <a:prstClr val="black"/>
                </a:solidFill>
                <a:latin typeface="ＭＳ Ｐゴシック"/>
                <a:ea typeface="ＭＳ Ｐゴシック"/>
              </a:rPr>
              <a:t>＜改正前＞</a:t>
            </a:r>
          </a:p>
        </p:txBody>
      </p:sp>
      <p:sp>
        <p:nvSpPr>
          <p:cNvPr id="16" name="角丸四角形 15"/>
          <p:cNvSpPr/>
          <p:nvPr/>
        </p:nvSpPr>
        <p:spPr>
          <a:xfrm>
            <a:off x="72000" y="1516521"/>
            <a:ext cx="1008000" cy="1120386"/>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eaLnBrk="1" fontAlgn="auto" hangingPunct="1">
              <a:spcBef>
                <a:spcPts val="0"/>
              </a:spcBef>
              <a:spcAft>
                <a:spcPts val="0"/>
              </a:spcAft>
            </a:pPr>
            <a:r>
              <a:rPr lang="ja-JP" altLang="en-US" sz="1400" dirty="0">
                <a:solidFill>
                  <a:prstClr val="black"/>
                </a:solidFill>
                <a:latin typeface="ＭＳ Ｐゴシック"/>
              </a:rPr>
              <a:t>理事</a:t>
            </a:r>
            <a:endParaRPr lang="en-US" altLang="ja-JP" sz="1400" dirty="0">
              <a:solidFill>
                <a:prstClr val="black"/>
              </a:solidFill>
              <a:latin typeface="ＭＳ Ｐゴシック"/>
            </a:endParaRPr>
          </a:p>
          <a:p>
            <a:pPr algn="ctr" eaLnBrk="1" fontAlgn="auto" hangingPunct="1">
              <a:spcBef>
                <a:spcPts val="0"/>
              </a:spcBef>
              <a:spcAft>
                <a:spcPts val="0"/>
              </a:spcAft>
            </a:pPr>
            <a:r>
              <a:rPr lang="ja-JP" altLang="en-US" sz="1400" dirty="0">
                <a:solidFill>
                  <a:prstClr val="black"/>
                </a:solidFill>
                <a:latin typeface="ＭＳ Ｐゴシック"/>
              </a:rPr>
              <a:t>理事長</a:t>
            </a:r>
            <a:endParaRPr lang="en-US" altLang="ja-JP" sz="1400" dirty="0">
              <a:solidFill>
                <a:prstClr val="black"/>
              </a:solidFill>
              <a:latin typeface="ＭＳ Ｐゴシック"/>
            </a:endParaRPr>
          </a:p>
          <a:p>
            <a:pPr algn="ctr" eaLnBrk="1" fontAlgn="auto" hangingPunct="1">
              <a:spcBef>
                <a:spcPts val="0"/>
              </a:spcBef>
              <a:spcAft>
                <a:spcPts val="0"/>
              </a:spcAft>
            </a:pPr>
            <a:r>
              <a:rPr lang="ja-JP" altLang="en-US" sz="1400" dirty="0">
                <a:solidFill>
                  <a:prstClr val="black"/>
                </a:solidFill>
                <a:latin typeface="ＭＳ Ｐゴシック"/>
              </a:rPr>
              <a:t>理事会</a:t>
            </a:r>
          </a:p>
        </p:txBody>
      </p:sp>
      <p:sp>
        <p:nvSpPr>
          <p:cNvPr id="17" name="正方形/長方形 16"/>
          <p:cNvSpPr/>
          <p:nvPr/>
        </p:nvSpPr>
        <p:spPr>
          <a:xfrm>
            <a:off x="5766642" y="1628803"/>
            <a:ext cx="3938886" cy="954107"/>
          </a:xfrm>
          <a:prstGeom prst="rect">
            <a:avLst/>
          </a:prstGeom>
        </p:spPr>
        <p:txBody>
          <a:bodyPr wrap="square">
            <a:spAutoFit/>
          </a:bodyPr>
          <a:lstStyle/>
          <a:p>
            <a:pPr eaLnBrk="1" fontAlgn="auto" hangingPunct="1">
              <a:spcBef>
                <a:spcPts val="0"/>
              </a:spcBef>
              <a:spcAft>
                <a:spcPts val="0"/>
              </a:spcAft>
            </a:pPr>
            <a:r>
              <a:rPr lang="ja-JP" altLang="en-US" sz="1400" dirty="0">
                <a:solidFill>
                  <a:prstClr val="black"/>
                </a:solidFill>
                <a:latin typeface="ＭＳ Ｐゴシック"/>
                <a:ea typeface="ＭＳ Ｐゴシック"/>
              </a:rPr>
              <a:t>●理事会を業務執行に関する意思決定機関として</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位置付け、</a:t>
            </a:r>
            <a:r>
              <a:rPr lang="ja-JP" altLang="en-US" sz="1400" u="sng" dirty="0">
                <a:solidFill>
                  <a:prstClr val="black"/>
                </a:solidFill>
                <a:latin typeface="ＭＳ Ｐゴシック"/>
                <a:ea typeface="ＭＳ Ｐゴシック"/>
              </a:rPr>
              <a:t>理事・理事長に対する牽制機能</a:t>
            </a:r>
            <a:r>
              <a:rPr lang="ja-JP" altLang="en-US" sz="1400" dirty="0">
                <a:solidFill>
                  <a:prstClr val="black"/>
                </a:solidFill>
                <a:latin typeface="ＭＳ Ｐゴシック"/>
                <a:ea typeface="ＭＳ Ｐゴシック"/>
              </a:rPr>
              <a:t>を</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働かせる。</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●理事等の義務と責任を法律上規定。</a:t>
            </a:r>
          </a:p>
        </p:txBody>
      </p:sp>
      <p:sp>
        <p:nvSpPr>
          <p:cNvPr id="73" name="角丸四角形 72"/>
          <p:cNvSpPr/>
          <p:nvPr/>
        </p:nvSpPr>
        <p:spPr>
          <a:xfrm>
            <a:off x="72000" y="2780928"/>
            <a:ext cx="1008000" cy="1800200"/>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eaLnBrk="1" fontAlgn="auto" hangingPunct="1">
              <a:spcBef>
                <a:spcPts val="0"/>
              </a:spcBef>
              <a:spcAft>
                <a:spcPts val="0"/>
              </a:spcAft>
            </a:pPr>
            <a:r>
              <a:rPr lang="ja-JP" altLang="en-US" sz="1400" dirty="0">
                <a:solidFill>
                  <a:prstClr val="black"/>
                </a:solidFill>
                <a:latin typeface="ＭＳ Ｐゴシック"/>
              </a:rPr>
              <a:t>評議員</a:t>
            </a:r>
            <a:endParaRPr lang="en-US" altLang="ja-JP" sz="1400" dirty="0">
              <a:solidFill>
                <a:prstClr val="black"/>
              </a:solidFill>
              <a:latin typeface="ＭＳ Ｐゴシック"/>
            </a:endParaRPr>
          </a:p>
          <a:p>
            <a:pPr algn="ctr" eaLnBrk="1" fontAlgn="auto" hangingPunct="1">
              <a:spcBef>
                <a:spcPts val="0"/>
              </a:spcBef>
              <a:spcAft>
                <a:spcPts val="0"/>
              </a:spcAft>
            </a:pPr>
            <a:r>
              <a:rPr lang="ja-JP" altLang="en-US" sz="1400" dirty="0">
                <a:solidFill>
                  <a:prstClr val="black"/>
                </a:solidFill>
                <a:latin typeface="ＭＳ Ｐゴシック"/>
              </a:rPr>
              <a:t>評議員会</a:t>
            </a:r>
          </a:p>
        </p:txBody>
      </p:sp>
      <p:sp>
        <p:nvSpPr>
          <p:cNvPr id="18" name="正方形/長方形 17"/>
          <p:cNvSpPr/>
          <p:nvPr/>
        </p:nvSpPr>
        <p:spPr>
          <a:xfrm>
            <a:off x="5772112" y="2844101"/>
            <a:ext cx="3978440" cy="1785104"/>
          </a:xfrm>
          <a:prstGeom prst="rect">
            <a:avLst/>
          </a:prstGeom>
        </p:spPr>
        <p:txBody>
          <a:bodyPr wrap="square">
            <a:spAutoFit/>
          </a:bodyPr>
          <a:lstStyle/>
          <a:p>
            <a:pPr eaLnBrk="1" fontAlgn="auto" hangingPunct="1">
              <a:spcBef>
                <a:spcPts val="0"/>
              </a:spcBef>
              <a:spcAft>
                <a:spcPts val="0"/>
              </a:spcAft>
            </a:pPr>
            <a:r>
              <a:rPr lang="ja-JP" altLang="en-US" sz="1400" dirty="0">
                <a:solidFill>
                  <a:prstClr val="black"/>
                </a:solidFill>
                <a:latin typeface="ＭＳ Ｐゴシック"/>
                <a:ea typeface="ＭＳ Ｐゴシック"/>
              </a:rPr>
              <a:t>●評議員会を法人運営の基本ルール・体制の決定</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と事後的な監督を行う機関として位置付け、</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a:t>
            </a:r>
            <a:r>
              <a:rPr lang="ja-JP" altLang="en-US" sz="1400" u="sng" dirty="0">
                <a:solidFill>
                  <a:prstClr val="black"/>
                </a:solidFill>
                <a:latin typeface="ＭＳ Ｐゴシック"/>
                <a:ea typeface="ＭＳ Ｐゴシック"/>
              </a:rPr>
              <a:t>必置の議決機関</a:t>
            </a:r>
            <a:r>
              <a:rPr lang="ja-JP" altLang="en-US" sz="1400" dirty="0">
                <a:solidFill>
                  <a:prstClr val="black"/>
                </a:solidFill>
                <a:latin typeface="ＭＳ Ｐゴシック"/>
                <a:ea typeface="ＭＳ Ｐゴシック"/>
              </a:rPr>
              <a:t>とする。</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200" dirty="0">
                <a:solidFill>
                  <a:prstClr val="black"/>
                </a:solidFill>
                <a:latin typeface="ＭＳ Ｐゴシック"/>
                <a:ea typeface="ＭＳ Ｐゴシック"/>
              </a:rPr>
              <a:t>　　　　</a:t>
            </a:r>
            <a:r>
              <a:rPr lang="en-US" altLang="ja-JP" sz="1200" dirty="0">
                <a:solidFill>
                  <a:prstClr val="black"/>
                </a:solidFill>
                <a:latin typeface="ＭＳ Ｐゴシック"/>
                <a:ea typeface="ＭＳ Ｐゴシック"/>
              </a:rPr>
              <a:t>※</a:t>
            </a:r>
            <a:r>
              <a:rPr lang="ja-JP" altLang="en-US" sz="1200" dirty="0">
                <a:solidFill>
                  <a:prstClr val="black"/>
                </a:solidFill>
                <a:latin typeface="ＭＳ Ｐゴシック"/>
                <a:ea typeface="ＭＳ Ｐゴシック"/>
              </a:rPr>
              <a:t>小規模法人について評議員定数の経過措置</a:t>
            </a:r>
            <a:endParaRPr lang="en-US" altLang="ja-JP" sz="12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（決議事項）</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・定款の変更</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・理事・監事・会計監査人の選任、解任</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・理事・監事の報酬の決定　　等</a:t>
            </a:r>
          </a:p>
        </p:txBody>
      </p:sp>
      <p:sp>
        <p:nvSpPr>
          <p:cNvPr id="74" name="角丸四角形 73"/>
          <p:cNvSpPr/>
          <p:nvPr/>
        </p:nvSpPr>
        <p:spPr>
          <a:xfrm>
            <a:off x="72000" y="4735829"/>
            <a:ext cx="1008000" cy="891981"/>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eaLnBrk="1" fontAlgn="auto" hangingPunct="1">
              <a:spcBef>
                <a:spcPts val="0"/>
              </a:spcBef>
              <a:spcAft>
                <a:spcPts val="0"/>
              </a:spcAft>
            </a:pPr>
            <a:r>
              <a:rPr lang="ja-JP" altLang="en-US" sz="1400" dirty="0">
                <a:solidFill>
                  <a:prstClr val="black"/>
                </a:solidFill>
                <a:latin typeface="ＭＳ Ｐゴシック"/>
              </a:rPr>
              <a:t>　監事</a:t>
            </a:r>
          </a:p>
        </p:txBody>
      </p:sp>
      <p:sp>
        <p:nvSpPr>
          <p:cNvPr id="21" name="正方形/長方形 20"/>
          <p:cNvSpPr/>
          <p:nvPr/>
        </p:nvSpPr>
        <p:spPr>
          <a:xfrm>
            <a:off x="5781692" y="4941168"/>
            <a:ext cx="3563796" cy="523220"/>
          </a:xfrm>
          <a:prstGeom prst="rect">
            <a:avLst/>
          </a:prstGeom>
        </p:spPr>
        <p:txBody>
          <a:bodyPr wrap="none">
            <a:spAutoFit/>
          </a:bodyPr>
          <a:lstStyle/>
          <a:p>
            <a:pPr eaLnBrk="1" fontAlgn="auto" hangingPunct="1">
              <a:spcBef>
                <a:spcPts val="0"/>
              </a:spcBef>
              <a:spcAft>
                <a:spcPts val="0"/>
              </a:spcAft>
            </a:pPr>
            <a:r>
              <a:rPr lang="ja-JP" altLang="en-US" sz="1400" dirty="0">
                <a:solidFill>
                  <a:prstClr val="black"/>
                </a:solidFill>
                <a:latin typeface="ＭＳ Ｐゴシック"/>
                <a:ea typeface="ＭＳ Ｐゴシック"/>
              </a:rPr>
              <a:t>●監事の権限、義務（</a:t>
            </a:r>
            <a:r>
              <a:rPr lang="ja-JP" altLang="en-US" sz="1400" u="sng" dirty="0">
                <a:solidFill>
                  <a:prstClr val="black"/>
                </a:solidFill>
                <a:latin typeface="ＭＳ Ｐゴシック"/>
                <a:ea typeface="ＭＳ Ｐゴシック"/>
              </a:rPr>
              <a:t>理事会への出席義務</a:t>
            </a:r>
            <a:r>
              <a:rPr lang="ja-JP" altLang="en-US" sz="1400" dirty="0">
                <a:solidFill>
                  <a:prstClr val="black"/>
                </a:solidFill>
                <a:latin typeface="ＭＳ Ｐゴシック"/>
                <a:ea typeface="ＭＳ Ｐゴシック"/>
              </a:rPr>
              <a:t>、</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報告義務等）、責任を法律上規定。</a:t>
            </a:r>
          </a:p>
        </p:txBody>
      </p:sp>
      <p:sp>
        <p:nvSpPr>
          <p:cNvPr id="75" name="角丸四角形 74"/>
          <p:cNvSpPr/>
          <p:nvPr/>
        </p:nvSpPr>
        <p:spPr>
          <a:xfrm>
            <a:off x="72000" y="5771802"/>
            <a:ext cx="1008000" cy="102317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eaLnBrk="1" fontAlgn="auto" hangingPunct="1">
              <a:spcBef>
                <a:spcPts val="0"/>
              </a:spcBef>
              <a:spcAft>
                <a:spcPts val="0"/>
              </a:spcAft>
            </a:pPr>
            <a:r>
              <a:rPr lang="ja-JP" altLang="en-US" sz="1400" dirty="0">
                <a:solidFill>
                  <a:prstClr val="black"/>
                </a:solidFill>
                <a:latin typeface="ＭＳ Ｐゴシック"/>
              </a:rPr>
              <a:t>会計</a:t>
            </a:r>
            <a:endParaRPr lang="en-US" altLang="ja-JP" sz="1400" dirty="0">
              <a:solidFill>
                <a:prstClr val="black"/>
              </a:solidFill>
              <a:latin typeface="ＭＳ Ｐゴシック"/>
            </a:endParaRPr>
          </a:p>
          <a:p>
            <a:pPr algn="ctr" eaLnBrk="1" fontAlgn="auto" hangingPunct="1">
              <a:spcBef>
                <a:spcPts val="0"/>
              </a:spcBef>
              <a:spcAft>
                <a:spcPts val="0"/>
              </a:spcAft>
            </a:pPr>
            <a:r>
              <a:rPr lang="ja-JP" altLang="en-US" sz="1400" dirty="0">
                <a:solidFill>
                  <a:prstClr val="black"/>
                </a:solidFill>
                <a:latin typeface="ＭＳ Ｐゴシック"/>
              </a:rPr>
              <a:t>監査人</a:t>
            </a:r>
          </a:p>
        </p:txBody>
      </p:sp>
      <p:sp>
        <p:nvSpPr>
          <p:cNvPr id="24" name="正方形/長方形 23"/>
          <p:cNvSpPr/>
          <p:nvPr/>
        </p:nvSpPr>
        <p:spPr>
          <a:xfrm>
            <a:off x="5817096" y="5987825"/>
            <a:ext cx="4055350" cy="707886"/>
          </a:xfrm>
          <a:prstGeom prst="rect">
            <a:avLst/>
          </a:prstGeom>
        </p:spPr>
        <p:txBody>
          <a:bodyPr wrap="square">
            <a:spAutoFit/>
          </a:bodyPr>
          <a:lstStyle/>
          <a:p>
            <a:pPr eaLnBrk="1" fontAlgn="auto" hangingPunct="1">
              <a:spcBef>
                <a:spcPts val="0"/>
              </a:spcBef>
              <a:spcAft>
                <a:spcPts val="0"/>
              </a:spcAft>
            </a:pPr>
            <a:r>
              <a:rPr lang="ja-JP" altLang="en-US" sz="1400" dirty="0">
                <a:solidFill>
                  <a:prstClr val="black"/>
                </a:solidFill>
                <a:latin typeface="ＭＳ Ｐゴシック"/>
                <a:ea typeface="ＭＳ Ｐゴシック"/>
              </a:rPr>
              <a:t>●</a:t>
            </a:r>
            <a:r>
              <a:rPr lang="ja-JP" altLang="en-US" sz="1400" u="sng" dirty="0">
                <a:solidFill>
                  <a:prstClr val="black"/>
                </a:solidFill>
                <a:latin typeface="ＭＳ Ｐゴシック"/>
                <a:ea typeface="ＭＳ Ｐゴシック"/>
              </a:rPr>
              <a:t>一定規模以上の法人への会計監査人による</a:t>
            </a:r>
            <a:endParaRPr lang="en-US" altLang="ja-JP" sz="1400" u="sng" dirty="0">
              <a:solidFill>
                <a:prstClr val="black"/>
              </a:solidFill>
              <a:latin typeface="ＭＳ Ｐゴシック"/>
              <a:ea typeface="ＭＳ Ｐゴシック"/>
            </a:endParaRPr>
          </a:p>
          <a:p>
            <a:pPr eaLnBrk="1" fontAlgn="auto" hangingPunct="1">
              <a:spcBef>
                <a:spcPts val="0"/>
              </a:spcBef>
              <a:spcAft>
                <a:spcPts val="0"/>
              </a:spcAft>
            </a:pPr>
            <a:r>
              <a:rPr lang="en-US" altLang="ja-JP" sz="1400" u="sng" dirty="0">
                <a:solidFill>
                  <a:prstClr val="black"/>
                </a:solidFill>
                <a:latin typeface="ＭＳ Ｐゴシック"/>
                <a:ea typeface="ＭＳ Ｐゴシック"/>
              </a:rPr>
              <a:t>  </a:t>
            </a:r>
            <a:r>
              <a:rPr lang="ja-JP" altLang="en-US" sz="1400" u="sng" dirty="0">
                <a:solidFill>
                  <a:prstClr val="black"/>
                </a:solidFill>
                <a:latin typeface="ＭＳ Ｐゴシック"/>
                <a:ea typeface="ＭＳ Ｐゴシック"/>
              </a:rPr>
              <a:t>監査の義務付け</a:t>
            </a:r>
            <a:r>
              <a:rPr lang="ja-JP" altLang="en-US" sz="1400" dirty="0">
                <a:solidFill>
                  <a:prstClr val="black"/>
                </a:solidFill>
                <a:latin typeface="ＭＳ Ｐゴシック"/>
                <a:ea typeface="ＭＳ Ｐゴシック"/>
              </a:rPr>
              <a:t>（法律）。</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endParaRPr lang="ja-JP" altLang="en-US" sz="1200" dirty="0">
              <a:solidFill>
                <a:prstClr val="black"/>
              </a:solidFill>
              <a:latin typeface="ＭＳ Ｐゴシック"/>
              <a:ea typeface="ＭＳ Ｐゴシック"/>
            </a:endParaRPr>
          </a:p>
        </p:txBody>
      </p:sp>
      <p:sp>
        <p:nvSpPr>
          <p:cNvPr id="81" name="角丸四角形 80"/>
          <p:cNvSpPr/>
          <p:nvPr/>
        </p:nvSpPr>
        <p:spPr>
          <a:xfrm>
            <a:off x="1224000" y="1516528"/>
            <a:ext cx="4032000" cy="1120385"/>
          </a:xfrm>
          <a:prstGeom prst="round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eaLnBrk="1" fontAlgn="auto" hangingPunct="1">
              <a:spcBef>
                <a:spcPts val="0"/>
              </a:spcBef>
              <a:spcAft>
                <a:spcPts val="0"/>
              </a:spcAft>
            </a:pPr>
            <a:endParaRPr lang="ja-JP" altLang="en-US">
              <a:solidFill>
                <a:prstClr val="black"/>
              </a:solidFill>
              <a:latin typeface="ＭＳ Ｐゴシック"/>
            </a:endParaRPr>
          </a:p>
        </p:txBody>
      </p:sp>
      <p:sp>
        <p:nvSpPr>
          <p:cNvPr id="5" name="右矢印 4"/>
          <p:cNvSpPr/>
          <p:nvPr/>
        </p:nvSpPr>
        <p:spPr>
          <a:xfrm>
            <a:off x="5328000" y="1808880"/>
            <a:ext cx="288000" cy="540000"/>
          </a:xfrm>
          <a:prstGeom prst="rightArrow">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ja-JP" altLang="en-US">
              <a:solidFill>
                <a:prstClr val="white"/>
              </a:solidFill>
              <a:latin typeface="ＭＳ Ｐゴシック"/>
            </a:endParaRPr>
          </a:p>
        </p:txBody>
      </p:sp>
      <p:sp>
        <p:nvSpPr>
          <p:cNvPr id="82" name="テキスト ボックス 81"/>
          <p:cNvSpPr txBox="1"/>
          <p:nvPr/>
        </p:nvSpPr>
        <p:spPr>
          <a:xfrm>
            <a:off x="5623240" y="1124744"/>
            <a:ext cx="4226304" cy="369332"/>
          </a:xfrm>
          <a:prstGeom prst="rect">
            <a:avLst/>
          </a:prstGeom>
          <a:noFill/>
        </p:spPr>
        <p:txBody>
          <a:bodyPr wrap="square" rtlCol="0">
            <a:spAutoFit/>
          </a:bodyPr>
          <a:lstStyle/>
          <a:p>
            <a:pPr algn="ctr" eaLnBrk="1" fontAlgn="auto" hangingPunct="1">
              <a:spcBef>
                <a:spcPts val="0"/>
              </a:spcBef>
              <a:spcAft>
                <a:spcPts val="0"/>
              </a:spcAft>
            </a:pPr>
            <a:r>
              <a:rPr lang="ja-JP" altLang="en-US" dirty="0">
                <a:solidFill>
                  <a:prstClr val="black"/>
                </a:solidFill>
                <a:latin typeface="ＭＳ Ｐゴシック"/>
                <a:ea typeface="ＭＳ Ｐゴシック"/>
              </a:rPr>
              <a:t>＜改正後＞</a:t>
            </a:r>
          </a:p>
        </p:txBody>
      </p:sp>
      <p:sp>
        <p:nvSpPr>
          <p:cNvPr id="83" name="角丸四角形 82"/>
          <p:cNvSpPr/>
          <p:nvPr/>
        </p:nvSpPr>
        <p:spPr>
          <a:xfrm>
            <a:off x="1224000" y="5771802"/>
            <a:ext cx="4032000" cy="1041574"/>
          </a:xfrm>
          <a:prstGeom prst="round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eaLnBrk="1" fontAlgn="auto" hangingPunct="1">
              <a:spcBef>
                <a:spcPts val="0"/>
              </a:spcBef>
              <a:spcAft>
                <a:spcPts val="0"/>
              </a:spcAft>
            </a:pPr>
            <a:endParaRPr lang="ja-JP" altLang="en-US">
              <a:solidFill>
                <a:prstClr val="black"/>
              </a:solidFill>
              <a:latin typeface="ＭＳ Ｐゴシック"/>
            </a:endParaRPr>
          </a:p>
        </p:txBody>
      </p:sp>
      <p:sp>
        <p:nvSpPr>
          <p:cNvPr id="6" name="正方形/長方形 5"/>
          <p:cNvSpPr/>
          <p:nvPr/>
        </p:nvSpPr>
        <p:spPr>
          <a:xfrm>
            <a:off x="1280592" y="5840892"/>
            <a:ext cx="4367472" cy="954107"/>
          </a:xfrm>
          <a:prstGeom prst="rect">
            <a:avLst/>
          </a:prstGeom>
        </p:spPr>
        <p:txBody>
          <a:bodyPr wrap="square">
            <a:spAutoFit/>
          </a:bodyPr>
          <a:lstStyle/>
          <a:p>
            <a:pPr eaLnBrk="1" fontAlgn="auto" hangingPunct="1">
              <a:spcBef>
                <a:spcPts val="0"/>
              </a:spcBef>
              <a:spcAft>
                <a:spcPts val="0"/>
              </a:spcAft>
            </a:pPr>
            <a:r>
              <a:rPr lang="ja-JP" altLang="en-US" sz="1400" dirty="0">
                <a:solidFill>
                  <a:prstClr val="black"/>
                </a:solidFill>
                <a:latin typeface="ＭＳ Ｐゴシック"/>
                <a:ea typeface="ＭＳ Ｐゴシック"/>
              </a:rPr>
              <a:t>●資産額</a:t>
            </a:r>
            <a:r>
              <a:rPr lang="en-US" altLang="ja-JP" sz="1400" dirty="0">
                <a:solidFill>
                  <a:prstClr val="black"/>
                </a:solidFill>
                <a:latin typeface="ＭＳ Ｐゴシック"/>
                <a:ea typeface="ＭＳ Ｐゴシック"/>
              </a:rPr>
              <a:t>100</a:t>
            </a:r>
            <a:r>
              <a:rPr lang="ja-JP" altLang="en-US" sz="1400" dirty="0">
                <a:solidFill>
                  <a:prstClr val="black"/>
                </a:solidFill>
                <a:latin typeface="ＭＳ Ｐゴシック"/>
                <a:ea typeface="ＭＳ Ｐゴシック"/>
              </a:rPr>
              <a:t>億円以上若しくは負債額</a:t>
            </a:r>
            <a:r>
              <a:rPr lang="en-US" altLang="ja-JP" sz="1400" dirty="0">
                <a:solidFill>
                  <a:prstClr val="black"/>
                </a:solidFill>
                <a:latin typeface="ＭＳ Ｐゴシック"/>
                <a:ea typeface="ＭＳ Ｐゴシック"/>
              </a:rPr>
              <a:t>50</a:t>
            </a:r>
            <a:r>
              <a:rPr lang="ja-JP" altLang="en-US" sz="1400" dirty="0">
                <a:solidFill>
                  <a:prstClr val="black"/>
                </a:solidFill>
                <a:latin typeface="ＭＳ Ｐゴシック"/>
                <a:ea typeface="ＭＳ Ｐゴシック"/>
              </a:rPr>
              <a:t>億円以上</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又は収支決算額</a:t>
            </a:r>
            <a:r>
              <a:rPr lang="en-US" altLang="ja-JP" sz="1400" dirty="0">
                <a:solidFill>
                  <a:prstClr val="black"/>
                </a:solidFill>
                <a:latin typeface="ＭＳ Ｐゴシック"/>
                <a:ea typeface="ＭＳ Ｐゴシック"/>
              </a:rPr>
              <a:t>10</a:t>
            </a:r>
            <a:r>
              <a:rPr lang="ja-JP" altLang="en-US" sz="1400" dirty="0">
                <a:solidFill>
                  <a:prstClr val="black"/>
                </a:solidFill>
                <a:latin typeface="ＭＳ Ｐゴシック"/>
                <a:ea typeface="ＭＳ Ｐゴシック"/>
              </a:rPr>
              <a:t>億円以上の法人は２年に１回、</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その他の法人は５年に１回の外部監査が望まし</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いとしている（通知）。</a:t>
            </a:r>
            <a:endParaRPr lang="en-US" altLang="ja-JP" sz="1400" dirty="0">
              <a:solidFill>
                <a:prstClr val="black"/>
              </a:solidFill>
              <a:latin typeface="ＭＳ Ｐゴシック"/>
              <a:ea typeface="ＭＳ Ｐゴシック"/>
            </a:endParaRPr>
          </a:p>
        </p:txBody>
      </p:sp>
      <p:sp>
        <p:nvSpPr>
          <p:cNvPr id="87" name="角丸四角形 86"/>
          <p:cNvSpPr/>
          <p:nvPr/>
        </p:nvSpPr>
        <p:spPr>
          <a:xfrm>
            <a:off x="1224000" y="4716580"/>
            <a:ext cx="4032000" cy="911229"/>
          </a:xfrm>
          <a:prstGeom prst="round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eaLnBrk="1" fontAlgn="auto" hangingPunct="1">
              <a:spcBef>
                <a:spcPts val="0"/>
              </a:spcBef>
              <a:spcAft>
                <a:spcPts val="0"/>
              </a:spcAft>
            </a:pPr>
            <a:endParaRPr lang="ja-JP" altLang="en-US">
              <a:solidFill>
                <a:prstClr val="black"/>
              </a:solidFill>
              <a:latin typeface="ＭＳ Ｐゴシック"/>
            </a:endParaRPr>
          </a:p>
        </p:txBody>
      </p:sp>
      <p:sp>
        <p:nvSpPr>
          <p:cNvPr id="91" name="角丸四角形 90"/>
          <p:cNvSpPr/>
          <p:nvPr/>
        </p:nvSpPr>
        <p:spPr>
          <a:xfrm>
            <a:off x="1224000" y="2823446"/>
            <a:ext cx="4032000" cy="1757682"/>
          </a:xfrm>
          <a:prstGeom prst="roundRect">
            <a:avLst>
              <a:gd name="adj" fmla="val 11409"/>
            </a:avLst>
          </a:prstGeom>
          <a:ln w="12700"/>
        </p:spPr>
        <p:style>
          <a:lnRef idx="2">
            <a:schemeClr val="dk1"/>
          </a:lnRef>
          <a:fillRef idx="1">
            <a:schemeClr val="lt1"/>
          </a:fillRef>
          <a:effectRef idx="0">
            <a:schemeClr val="dk1"/>
          </a:effectRef>
          <a:fontRef idx="minor">
            <a:schemeClr val="dk1"/>
          </a:fontRef>
        </p:style>
        <p:txBody>
          <a:bodyPr rtlCol="0" anchor="ctr"/>
          <a:lstStyle/>
          <a:p>
            <a:pPr algn="ctr" eaLnBrk="1" fontAlgn="auto" hangingPunct="1">
              <a:spcBef>
                <a:spcPts val="0"/>
              </a:spcBef>
              <a:spcAft>
                <a:spcPts val="0"/>
              </a:spcAft>
            </a:pPr>
            <a:endParaRPr lang="ja-JP" altLang="en-US">
              <a:solidFill>
                <a:prstClr val="black"/>
              </a:solidFill>
              <a:latin typeface="ＭＳ Ｐゴシック"/>
            </a:endParaRPr>
          </a:p>
        </p:txBody>
      </p:sp>
      <p:sp>
        <p:nvSpPr>
          <p:cNvPr id="92" name="正方形/長方形 91"/>
          <p:cNvSpPr/>
          <p:nvPr/>
        </p:nvSpPr>
        <p:spPr>
          <a:xfrm>
            <a:off x="1279191" y="2981271"/>
            <a:ext cx="3963148" cy="1815882"/>
          </a:xfrm>
          <a:prstGeom prst="rect">
            <a:avLst/>
          </a:prstGeom>
        </p:spPr>
        <p:txBody>
          <a:bodyPr wrap="square">
            <a:spAutoFit/>
          </a:bodyPr>
          <a:lstStyle/>
          <a:p>
            <a:pPr eaLnBrk="1" fontAlgn="auto" hangingPunct="1">
              <a:spcBef>
                <a:spcPts val="0"/>
              </a:spcBef>
              <a:spcAft>
                <a:spcPts val="0"/>
              </a:spcAft>
            </a:pPr>
            <a:r>
              <a:rPr lang="ja-JP" altLang="en-US" sz="1400" dirty="0">
                <a:solidFill>
                  <a:prstClr val="black"/>
                </a:solidFill>
                <a:latin typeface="ＭＳ Ｐゴシック"/>
                <a:ea typeface="ＭＳ Ｐゴシック"/>
              </a:rPr>
              <a:t>●評議員会は、</a:t>
            </a:r>
            <a:r>
              <a:rPr lang="ja-JP" altLang="en-US" sz="1400" u="sng" dirty="0">
                <a:solidFill>
                  <a:prstClr val="black"/>
                </a:solidFill>
                <a:latin typeface="ＭＳ Ｐゴシック"/>
                <a:ea typeface="ＭＳ Ｐゴシック"/>
              </a:rPr>
              <a:t>任意設置の諮問機関</a:t>
            </a:r>
            <a:r>
              <a:rPr lang="ja-JP" altLang="en-US" sz="1400" dirty="0">
                <a:solidFill>
                  <a:prstClr val="black"/>
                </a:solidFill>
                <a:latin typeface="ＭＳ Ｐゴシック"/>
                <a:ea typeface="ＭＳ Ｐゴシック"/>
              </a:rPr>
              <a:t>であり、</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理事・理事長に対する牽制機能が不十分。</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（審議事項）</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・定款の変更</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・理事・監事の選任　等</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endParaRPr lang="ja-JP" altLang="en-US" sz="1400" dirty="0">
              <a:solidFill>
                <a:prstClr val="black"/>
              </a:solidFill>
              <a:latin typeface="ＭＳ Ｐゴシック"/>
              <a:ea typeface="ＭＳ Ｐゴシック"/>
            </a:endParaRPr>
          </a:p>
          <a:p>
            <a:pPr eaLnBrk="1" fontAlgn="auto" hangingPunct="1">
              <a:spcBef>
                <a:spcPts val="0"/>
              </a:spcBef>
              <a:spcAft>
                <a:spcPts val="0"/>
              </a:spcAft>
            </a:pPr>
            <a:endParaRPr lang="en-US" altLang="ja-JP" sz="1400" dirty="0">
              <a:solidFill>
                <a:prstClr val="black"/>
              </a:solidFill>
              <a:latin typeface="ＭＳ Ｐゴシック"/>
              <a:ea typeface="ＭＳ Ｐゴシック"/>
            </a:endParaRPr>
          </a:p>
        </p:txBody>
      </p:sp>
      <p:sp>
        <p:nvSpPr>
          <p:cNvPr id="93" name="正方形/長方形 92"/>
          <p:cNvSpPr/>
          <p:nvPr/>
        </p:nvSpPr>
        <p:spPr>
          <a:xfrm>
            <a:off x="1268613" y="4835698"/>
            <a:ext cx="3973715" cy="738664"/>
          </a:xfrm>
          <a:prstGeom prst="rect">
            <a:avLst/>
          </a:prstGeom>
        </p:spPr>
        <p:txBody>
          <a:bodyPr wrap="square">
            <a:spAutoFit/>
          </a:bodyPr>
          <a:lstStyle/>
          <a:p>
            <a:pPr eaLnBrk="1" fontAlgn="auto" hangingPunct="1">
              <a:spcBef>
                <a:spcPts val="0"/>
              </a:spcBef>
              <a:spcAft>
                <a:spcPts val="0"/>
              </a:spcAft>
            </a:pPr>
            <a:r>
              <a:rPr lang="ja-JP" altLang="en-US" sz="1400" dirty="0">
                <a:solidFill>
                  <a:prstClr val="black"/>
                </a:solidFill>
                <a:latin typeface="ＭＳ Ｐゴシック"/>
                <a:ea typeface="ＭＳ Ｐゴシック"/>
              </a:rPr>
              <a:t>●監事の理事・使用人に対する事業報告の要求や</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財産の調査権限、理事会に対する報告義務等が</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定められていない。</a:t>
            </a:r>
          </a:p>
        </p:txBody>
      </p:sp>
      <p:sp>
        <p:nvSpPr>
          <p:cNvPr id="94" name="正方形/長方形 93"/>
          <p:cNvSpPr/>
          <p:nvPr/>
        </p:nvSpPr>
        <p:spPr>
          <a:xfrm>
            <a:off x="1268611" y="1616163"/>
            <a:ext cx="4188688" cy="1000274"/>
          </a:xfrm>
          <a:prstGeom prst="rect">
            <a:avLst/>
          </a:prstGeom>
        </p:spPr>
        <p:txBody>
          <a:bodyPr wrap="square">
            <a:spAutoFit/>
          </a:bodyPr>
          <a:lstStyle/>
          <a:p>
            <a:pPr eaLnBrk="1" fontAlgn="auto" hangingPunct="1">
              <a:spcBef>
                <a:spcPts val="0"/>
              </a:spcBef>
              <a:spcAft>
                <a:spcPts val="0"/>
              </a:spcAft>
            </a:pPr>
            <a:r>
              <a:rPr lang="ja-JP" altLang="en-US" sz="1400" dirty="0">
                <a:solidFill>
                  <a:prstClr val="black"/>
                </a:solidFill>
                <a:latin typeface="ＭＳ Ｐゴシック"/>
                <a:ea typeface="ＭＳ Ｐゴシック"/>
              </a:rPr>
              <a:t>●理事会による理事・理事長に対する牽制機能が</a:t>
            </a:r>
            <a:endParaRPr lang="en-US" altLang="ja-JP" sz="1400" dirty="0">
              <a:solidFill>
                <a:prstClr val="black"/>
              </a:solidFill>
              <a:latin typeface="ＭＳ Ｐゴシック"/>
              <a:ea typeface="ＭＳ Ｐゴシック"/>
            </a:endParaRPr>
          </a:p>
          <a:p>
            <a:pPr eaLnBrk="1" fontAlgn="auto" hangingPunct="1">
              <a:spcBef>
                <a:spcPts val="0"/>
              </a:spcBef>
              <a:spcAft>
                <a:spcPts val="0"/>
              </a:spcAft>
            </a:pPr>
            <a:r>
              <a:rPr lang="ja-JP" altLang="en-US" sz="1400" dirty="0">
                <a:solidFill>
                  <a:prstClr val="black"/>
                </a:solidFill>
                <a:latin typeface="ＭＳ Ｐゴシック"/>
                <a:ea typeface="ＭＳ Ｐゴシック"/>
              </a:rPr>
              <a:t>　制度化されていない。</a:t>
            </a:r>
            <a:endParaRPr lang="en-US" altLang="ja-JP" sz="1400" dirty="0">
              <a:solidFill>
                <a:prstClr val="black"/>
              </a:solidFill>
              <a:latin typeface="ＭＳ Ｐゴシック"/>
              <a:ea typeface="ＭＳ Ｐゴシック"/>
            </a:endParaRPr>
          </a:p>
          <a:p>
            <a:pPr eaLnBrk="1" fontAlgn="auto" hangingPunct="1">
              <a:lnSpc>
                <a:spcPct val="150000"/>
              </a:lnSpc>
              <a:spcBef>
                <a:spcPts val="0"/>
              </a:spcBef>
              <a:spcAft>
                <a:spcPts val="0"/>
              </a:spcAft>
            </a:pPr>
            <a:r>
              <a:rPr lang="ja-JP" altLang="en-US" sz="1400" dirty="0">
                <a:solidFill>
                  <a:prstClr val="black"/>
                </a:solidFill>
                <a:latin typeface="ＭＳ Ｐゴシック"/>
                <a:ea typeface="ＭＳ Ｐゴシック"/>
              </a:rPr>
              <a:t>●理事、理事長の役割、権限の範囲が明確でない。</a:t>
            </a:r>
            <a:endParaRPr lang="en-US" altLang="ja-JP" sz="800" dirty="0">
              <a:solidFill>
                <a:prstClr val="black"/>
              </a:solidFill>
              <a:latin typeface="ＭＳ Ｐゴシック"/>
              <a:ea typeface="ＭＳ Ｐゴシック"/>
            </a:endParaRPr>
          </a:p>
          <a:p>
            <a:pPr eaLnBrk="1" fontAlgn="auto" hangingPunct="1">
              <a:lnSpc>
                <a:spcPts val="1200"/>
              </a:lnSpc>
              <a:spcBef>
                <a:spcPts val="0"/>
              </a:spcBef>
              <a:spcAft>
                <a:spcPts val="0"/>
              </a:spcAft>
            </a:pPr>
            <a:r>
              <a:rPr lang="ja-JP" altLang="en-US" sz="1050" dirty="0">
                <a:solidFill>
                  <a:prstClr val="black"/>
                </a:solidFill>
                <a:latin typeface="ＭＳ Ｐゴシック"/>
                <a:ea typeface="ＭＳ Ｐゴシック"/>
              </a:rPr>
              <a:t>　　（注）理事会、理事長は通知に規定が置かれている。</a:t>
            </a:r>
            <a:endParaRPr lang="en-US" altLang="ja-JP" sz="1050" dirty="0">
              <a:solidFill>
                <a:prstClr val="black"/>
              </a:solidFill>
              <a:latin typeface="ＭＳ Ｐゴシック"/>
              <a:ea typeface="ＭＳ Ｐゴシック"/>
            </a:endParaRPr>
          </a:p>
        </p:txBody>
      </p:sp>
      <p:sp>
        <p:nvSpPr>
          <p:cNvPr id="100" name="右矢印 99"/>
          <p:cNvSpPr/>
          <p:nvPr/>
        </p:nvSpPr>
        <p:spPr>
          <a:xfrm>
            <a:off x="5328000" y="3429000"/>
            <a:ext cx="288000" cy="540000"/>
          </a:xfrm>
          <a:prstGeom prst="rightArrow">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ja-JP" altLang="en-US">
              <a:solidFill>
                <a:prstClr val="white"/>
              </a:solidFill>
              <a:latin typeface="ＭＳ Ｐゴシック"/>
            </a:endParaRPr>
          </a:p>
        </p:txBody>
      </p:sp>
      <p:sp>
        <p:nvSpPr>
          <p:cNvPr id="101" name="右矢印 100"/>
          <p:cNvSpPr/>
          <p:nvPr/>
        </p:nvSpPr>
        <p:spPr>
          <a:xfrm>
            <a:off x="5328000" y="4905224"/>
            <a:ext cx="288000" cy="540000"/>
          </a:xfrm>
          <a:prstGeom prst="rightArrow">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ja-JP" altLang="en-US">
              <a:solidFill>
                <a:prstClr val="white"/>
              </a:solidFill>
              <a:latin typeface="ＭＳ Ｐゴシック"/>
            </a:endParaRPr>
          </a:p>
        </p:txBody>
      </p:sp>
      <p:sp>
        <p:nvSpPr>
          <p:cNvPr id="102" name="右矢印 101"/>
          <p:cNvSpPr/>
          <p:nvPr/>
        </p:nvSpPr>
        <p:spPr>
          <a:xfrm>
            <a:off x="5328000" y="6059833"/>
            <a:ext cx="288000" cy="540000"/>
          </a:xfrm>
          <a:prstGeom prst="rightArrow">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ja-JP" altLang="en-US">
              <a:solidFill>
                <a:prstClr val="white"/>
              </a:solidFill>
              <a:latin typeface="ＭＳ Ｐゴシック"/>
            </a:endParaRPr>
          </a:p>
        </p:txBody>
      </p:sp>
      <p:sp>
        <p:nvSpPr>
          <p:cNvPr id="3" name="正方形/長方形 2"/>
          <p:cNvSpPr/>
          <p:nvPr/>
        </p:nvSpPr>
        <p:spPr>
          <a:xfrm>
            <a:off x="2689772" y="75401"/>
            <a:ext cx="4493538" cy="461665"/>
          </a:xfrm>
          <a:prstGeom prst="rect">
            <a:avLst/>
          </a:prstGeom>
        </p:spPr>
        <p:txBody>
          <a:bodyPr wrap="none" anchor="ctr" anchorCtr="0">
            <a:spAutoFit/>
          </a:bodyPr>
          <a:lstStyle/>
          <a:p>
            <a:pPr algn="ctr" eaLnBrk="1" fontAlgn="auto" hangingPunct="1">
              <a:spcBef>
                <a:spcPts val="0"/>
              </a:spcBef>
              <a:spcAft>
                <a:spcPts val="0"/>
              </a:spcAft>
            </a:pPr>
            <a:r>
              <a:rPr lang="ja-JP" altLang="en-US" sz="2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１．</a:t>
            </a:r>
            <a:r>
              <a:rPr lang="ja-JP" altLang="en-US" sz="2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経営</a:t>
            </a:r>
            <a:r>
              <a:rPr lang="ja-JP" altLang="en-US" sz="2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組織の在り方について</a:t>
            </a:r>
          </a:p>
        </p:txBody>
      </p:sp>
      <p:sp>
        <p:nvSpPr>
          <p:cNvPr id="32" name="スライド番号プレースホルダー 3"/>
          <p:cNvSpPr txBox="1">
            <a:spLocks/>
          </p:cNvSpPr>
          <p:nvPr/>
        </p:nvSpPr>
        <p:spPr>
          <a:xfrm>
            <a:off x="7545288" y="6448251"/>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ja-JP" sz="1600" dirty="0" smtClean="0">
                <a:solidFill>
                  <a:prstClr val="black"/>
                </a:solidFill>
                <a:latin typeface="ＭＳ ゴシック" panose="020B0609070205080204" pitchFamily="49" charset="-128"/>
                <a:ea typeface="ＭＳ ゴシック" panose="020B0609070205080204" pitchFamily="49" charset="-128"/>
              </a:rPr>
              <a:t>9</a:t>
            </a:r>
            <a:r>
              <a:rPr lang="ja-JP" altLang="en-US" sz="1600" dirty="0">
                <a:solidFill>
                  <a:prstClr val="black"/>
                </a:solidFill>
                <a:latin typeface="ＭＳ ゴシック" panose="020B0609070205080204" pitchFamily="49" charset="-128"/>
                <a:ea typeface="ＭＳ ゴシック" panose="020B0609070205080204" pitchFamily="49" charset="-128"/>
              </a:rPr>
              <a:t>　</a:t>
            </a:r>
            <a:endParaRPr kumimoji="1" lang="en-US" altLang="ja-JP" sz="16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0473123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正方形/長方形 22"/>
          <p:cNvSpPr/>
          <p:nvPr/>
        </p:nvSpPr>
        <p:spPr>
          <a:xfrm>
            <a:off x="56457" y="548680"/>
            <a:ext cx="9810749" cy="1872208"/>
          </a:xfrm>
          <a:prstGeom prst="rect">
            <a:avLst/>
          </a:prstGeom>
          <a:ln/>
        </p:spPr>
        <p:style>
          <a:lnRef idx="2">
            <a:schemeClr val="accent1"/>
          </a:lnRef>
          <a:fillRef idx="1">
            <a:schemeClr val="lt1"/>
          </a:fillRef>
          <a:effectRef idx="0">
            <a:schemeClr val="accent1"/>
          </a:effectRef>
          <a:fontRef idx="minor">
            <a:schemeClr val="dk1"/>
          </a:fontRef>
        </p:style>
        <p:txBody>
          <a:bodyPr lIns="91438" tIns="45719" rIns="91438" bIns="45719" anchor="b"/>
          <a:lstStyle/>
          <a:p>
            <a:pPr marL="180972" indent="-180972" eaLnBrk="1" fontAlgn="auto" hangingPunct="1">
              <a:lnSpc>
                <a:spcPts val="1400"/>
              </a:lnSpc>
              <a:spcBef>
                <a:spcPts val="0"/>
              </a:spcBef>
              <a:spcAft>
                <a:spcPts val="0"/>
              </a:spcAft>
            </a:pPr>
            <a:endParaRPr lang="en-US" altLang="ja-JP" sz="1400" dirty="0">
              <a:solidFill>
                <a:prstClr val="black"/>
              </a:solidFill>
              <a:latin typeface="ＭＳ Ｐゴシック"/>
            </a:endParaRPr>
          </a:p>
        </p:txBody>
      </p:sp>
      <p:graphicFrame>
        <p:nvGraphicFramePr>
          <p:cNvPr id="32" name="表 31"/>
          <p:cNvGraphicFramePr>
            <a:graphicFrameLocks noGrp="1"/>
          </p:cNvGraphicFramePr>
          <p:nvPr>
            <p:extLst>
              <p:ext uri="{D42A27DB-BD31-4B8C-83A1-F6EECF244321}">
                <p14:modId xmlns:p14="http://schemas.microsoft.com/office/powerpoint/2010/main" val="2609321106"/>
              </p:ext>
            </p:extLst>
          </p:nvPr>
        </p:nvGraphicFramePr>
        <p:xfrm>
          <a:off x="206837" y="2810318"/>
          <a:ext cx="3896136" cy="3888138"/>
        </p:xfrm>
        <a:graphic>
          <a:graphicData uri="http://schemas.openxmlformats.org/drawingml/2006/table">
            <a:tbl>
              <a:tblPr firstRow="1" bandRow="1">
                <a:tableStyleId>{93296810-A885-4BE3-A3E7-6D5BEEA58F35}</a:tableStyleId>
              </a:tblPr>
              <a:tblGrid>
                <a:gridCol w="2338424"/>
                <a:gridCol w="837632"/>
                <a:gridCol w="720080"/>
              </a:tblGrid>
              <a:tr h="439783">
                <a:tc>
                  <a:txBody>
                    <a:bodyPr/>
                    <a:lstStyle/>
                    <a:p>
                      <a:endParaRPr kumimoji="1" lang="ja-JP" altLang="en-US" sz="1400" dirty="0"/>
                    </a:p>
                  </a:txBody>
                  <a:tcPr/>
                </a:tc>
                <a:tc>
                  <a:txBody>
                    <a:bodyPr/>
                    <a:lstStyle/>
                    <a:p>
                      <a:pPr algn="ctr"/>
                      <a:r>
                        <a:rPr kumimoji="1" lang="ja-JP" altLang="en-US" sz="1100" dirty="0" smtClean="0"/>
                        <a:t>備置き・</a:t>
                      </a:r>
                      <a:endParaRPr kumimoji="1" lang="en-US" altLang="ja-JP" sz="1100" dirty="0" smtClean="0"/>
                    </a:p>
                    <a:p>
                      <a:pPr algn="ctr"/>
                      <a:r>
                        <a:rPr kumimoji="1" lang="ja-JP" altLang="en-US" sz="1100" dirty="0" smtClean="0"/>
                        <a:t>閲覧</a:t>
                      </a:r>
                      <a:endParaRPr kumimoji="1" lang="ja-JP" altLang="en-US" sz="1100" dirty="0"/>
                    </a:p>
                  </a:txBody>
                  <a:tcPr/>
                </a:tc>
                <a:tc>
                  <a:txBody>
                    <a:bodyPr/>
                    <a:lstStyle/>
                    <a:p>
                      <a:pPr algn="ctr">
                        <a:lnSpc>
                          <a:spcPct val="150000"/>
                        </a:lnSpc>
                      </a:pPr>
                      <a:r>
                        <a:rPr kumimoji="1" lang="ja-JP" altLang="en-US" sz="1100" dirty="0" smtClean="0"/>
                        <a:t>公表</a:t>
                      </a:r>
                      <a:endParaRPr kumimoji="1" lang="ja-JP" altLang="en-US" sz="1100" dirty="0"/>
                    </a:p>
                  </a:txBody>
                  <a:tcPr/>
                </a:tc>
              </a:tr>
              <a:tr h="265611">
                <a:tc>
                  <a:txBody>
                    <a:bodyPr/>
                    <a:lstStyle/>
                    <a:p>
                      <a:r>
                        <a:rPr kumimoji="1" lang="ja-JP" altLang="en-US" sz="1100" dirty="0" smtClean="0"/>
                        <a:t>事業報告書</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r>
              <a:tr h="220676">
                <a:tc>
                  <a:txBody>
                    <a:bodyPr/>
                    <a:lstStyle/>
                    <a:p>
                      <a:r>
                        <a:rPr kumimoji="1" lang="ja-JP" altLang="en-US" sz="1100" dirty="0" smtClean="0"/>
                        <a:t>財産目録</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r>
              <a:tr h="393644">
                <a:tc>
                  <a:txBody>
                    <a:bodyPr/>
                    <a:lstStyle/>
                    <a:p>
                      <a:r>
                        <a:rPr kumimoji="1" lang="ja-JP" altLang="en-US" sz="1100" dirty="0" smtClean="0"/>
                        <a:t>貸借対照表</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en-US" altLang="ja-JP" sz="1100" dirty="0" smtClean="0"/>
                    </a:p>
                    <a:p>
                      <a:pPr algn="ctr"/>
                      <a:r>
                        <a:rPr kumimoji="1" lang="ja-JP" altLang="en-US" sz="1000" dirty="0" smtClean="0"/>
                        <a:t>（通知）</a:t>
                      </a:r>
                      <a:endParaRPr kumimoji="1" lang="en-US" altLang="ja-JP" sz="1000" dirty="0" smtClean="0"/>
                    </a:p>
                  </a:txBody>
                  <a:tcPr/>
                </a:tc>
              </a:tr>
              <a:tr h="414212">
                <a:tc>
                  <a:txBody>
                    <a:bodyPr/>
                    <a:lstStyle/>
                    <a:p>
                      <a:r>
                        <a:rPr kumimoji="1" lang="ja-JP" altLang="en-US" sz="1100" dirty="0" smtClean="0"/>
                        <a:t>収支計算書（事業活動計算書・資金収支計算書）</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en-US" altLang="ja-JP" sz="1100" dirty="0" smtClean="0"/>
                    </a:p>
                    <a:p>
                      <a:pPr algn="ctr"/>
                      <a:r>
                        <a:rPr kumimoji="1" lang="ja-JP" altLang="en-US" sz="1000" dirty="0" smtClean="0"/>
                        <a:t>（通知）</a:t>
                      </a:r>
                      <a:endParaRPr kumimoji="1" lang="ja-JP" altLang="en-US" sz="1000" dirty="0"/>
                    </a:p>
                  </a:txBody>
                  <a:tcPr/>
                </a:tc>
              </a:tr>
              <a:tr h="265611">
                <a:tc>
                  <a:txBody>
                    <a:bodyPr/>
                    <a:lstStyle/>
                    <a:p>
                      <a:r>
                        <a:rPr kumimoji="1" lang="ja-JP" altLang="en-US" sz="1100" dirty="0" smtClean="0"/>
                        <a:t>監事の意見を記載した書類</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r>
              <a:tr h="624602">
                <a:tc>
                  <a:txBody>
                    <a:bodyPr/>
                    <a:lstStyle/>
                    <a:p>
                      <a:r>
                        <a:rPr kumimoji="1" lang="ja-JP" altLang="en-US" sz="1100" dirty="0" smtClean="0"/>
                        <a:t>現況報告書（役員名簿、補助金、社会貢献活動に係る支出額、役員の親族等との取引状況を含む。）</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en-US" altLang="ja-JP" sz="1100" dirty="0" smtClean="0"/>
                    </a:p>
                    <a:p>
                      <a:pPr algn="ctr"/>
                      <a:r>
                        <a:rPr kumimoji="1" lang="ja-JP" altLang="en-US" sz="1000" dirty="0" smtClean="0"/>
                        <a:t>（通知）</a:t>
                      </a:r>
                      <a:endParaRPr kumimoji="1" lang="ja-JP" altLang="en-US" sz="1000" dirty="0"/>
                    </a:p>
                  </a:txBody>
                  <a:tcPr/>
                </a:tc>
              </a:tr>
              <a:tr h="321415">
                <a:tc>
                  <a:txBody>
                    <a:bodyPr/>
                    <a:lstStyle/>
                    <a:p>
                      <a:r>
                        <a:rPr kumimoji="1" lang="ja-JP" altLang="en-US" sz="1100" dirty="0" smtClean="0">
                          <a:solidFill>
                            <a:schemeClr val="tx1"/>
                          </a:solidFill>
                        </a:rPr>
                        <a:t>役員区分ごとの報酬総額</a:t>
                      </a:r>
                      <a:endParaRPr kumimoji="1" lang="ja-JP" altLang="en-US" sz="1100" dirty="0">
                        <a:solidFill>
                          <a:schemeClr val="tx1"/>
                        </a:solidFill>
                      </a:endParaRPr>
                    </a:p>
                  </a:txBody>
                  <a:tcPr/>
                </a:tc>
                <a:tc>
                  <a:txBody>
                    <a:bodyPr/>
                    <a:lstStyle/>
                    <a:p>
                      <a:pPr algn="ctr"/>
                      <a:r>
                        <a:rPr kumimoji="1" lang="ja-JP" altLang="en-US" sz="1100" dirty="0" smtClean="0">
                          <a:solidFill>
                            <a:schemeClr val="tx1"/>
                          </a:solidFill>
                        </a:rPr>
                        <a:t>－</a:t>
                      </a:r>
                      <a:endParaRPr kumimoji="1" lang="ja-JP" altLang="en-US" sz="1100" dirty="0">
                        <a:solidFill>
                          <a:schemeClr val="tx1"/>
                        </a:solidFill>
                      </a:endParaRPr>
                    </a:p>
                  </a:txBody>
                  <a:tcPr/>
                </a:tc>
                <a:tc>
                  <a:txBody>
                    <a:bodyPr/>
                    <a:lstStyle/>
                    <a:p>
                      <a:pPr algn="ctr"/>
                      <a:r>
                        <a:rPr kumimoji="1" lang="ja-JP" altLang="en-US" sz="1100" dirty="0" smtClean="0">
                          <a:solidFill>
                            <a:schemeClr val="tx1"/>
                          </a:solidFill>
                        </a:rPr>
                        <a:t>－</a:t>
                      </a:r>
                      <a:endParaRPr kumimoji="1" lang="en-US" altLang="ja-JP" sz="1100" dirty="0" smtClean="0">
                        <a:solidFill>
                          <a:schemeClr val="tx1"/>
                        </a:solidFill>
                      </a:endParaRPr>
                    </a:p>
                    <a:p>
                      <a:pPr algn="ctr"/>
                      <a:endParaRPr kumimoji="1" lang="ja-JP" altLang="en-US" sz="1000" dirty="0">
                        <a:solidFill>
                          <a:schemeClr val="tx1"/>
                        </a:solidFill>
                      </a:endParaRPr>
                    </a:p>
                  </a:txBody>
                  <a:tcPr/>
                </a:tc>
              </a:tr>
              <a:tr h="197967">
                <a:tc>
                  <a:txBody>
                    <a:bodyPr/>
                    <a:lstStyle/>
                    <a:p>
                      <a:r>
                        <a:rPr kumimoji="1" lang="ja-JP" altLang="en-US" sz="1100" dirty="0" smtClean="0"/>
                        <a:t>定款</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r>
              <a:tr h="226919">
                <a:tc>
                  <a:txBody>
                    <a:bodyPr/>
                    <a:lstStyle/>
                    <a:p>
                      <a:r>
                        <a:rPr kumimoji="1" lang="ja-JP" altLang="en-US" sz="1100" dirty="0" smtClean="0"/>
                        <a:t>役員報酬基準</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r>
              <a:tr h="265611">
                <a:tc>
                  <a:txBody>
                    <a:bodyPr/>
                    <a:lstStyle/>
                    <a:p>
                      <a:r>
                        <a:rPr kumimoji="1" lang="ja-JP" altLang="en-US" sz="1100" dirty="0" smtClean="0"/>
                        <a:t>事業計画書</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r>
            </a:tbl>
          </a:graphicData>
        </a:graphic>
      </p:graphicFrame>
      <p:graphicFrame>
        <p:nvGraphicFramePr>
          <p:cNvPr id="35" name="表 34"/>
          <p:cNvGraphicFramePr>
            <a:graphicFrameLocks noGrp="1"/>
          </p:cNvGraphicFramePr>
          <p:nvPr>
            <p:extLst>
              <p:ext uri="{D42A27DB-BD31-4B8C-83A1-F6EECF244321}">
                <p14:modId xmlns:p14="http://schemas.microsoft.com/office/powerpoint/2010/main" val="895370602"/>
              </p:ext>
            </p:extLst>
          </p:nvPr>
        </p:nvGraphicFramePr>
        <p:xfrm>
          <a:off x="4290650" y="2800871"/>
          <a:ext cx="1728192" cy="3877490"/>
        </p:xfrm>
        <a:graphic>
          <a:graphicData uri="http://schemas.openxmlformats.org/drawingml/2006/table">
            <a:tbl>
              <a:tblPr firstRow="1" bandRow="1">
                <a:tableStyleId>{93296810-A885-4BE3-A3E7-6D5BEEA58F35}</a:tableStyleId>
              </a:tblPr>
              <a:tblGrid>
                <a:gridCol w="864096"/>
                <a:gridCol w="864096"/>
              </a:tblGrid>
              <a:tr h="439783">
                <a:tc>
                  <a:txBody>
                    <a:bodyPr/>
                    <a:lstStyle/>
                    <a:p>
                      <a:pPr algn="ctr"/>
                      <a:r>
                        <a:rPr kumimoji="1" lang="ja-JP" altLang="en-US" sz="1100" dirty="0" smtClean="0"/>
                        <a:t>備置き・</a:t>
                      </a:r>
                      <a:endParaRPr kumimoji="1" lang="en-US" altLang="ja-JP" sz="1100" dirty="0" smtClean="0"/>
                    </a:p>
                    <a:p>
                      <a:pPr algn="ctr"/>
                      <a:r>
                        <a:rPr kumimoji="1" lang="ja-JP" altLang="en-US" sz="1100" dirty="0" smtClean="0"/>
                        <a:t>閲覧</a:t>
                      </a:r>
                      <a:endParaRPr kumimoji="1" lang="ja-JP" altLang="en-US" sz="1100" dirty="0"/>
                    </a:p>
                  </a:txBody>
                  <a:tcPr/>
                </a:tc>
                <a:tc>
                  <a:txBody>
                    <a:bodyPr/>
                    <a:lstStyle/>
                    <a:p>
                      <a:pPr algn="ctr">
                        <a:lnSpc>
                          <a:spcPct val="150000"/>
                        </a:lnSpc>
                      </a:pPr>
                      <a:r>
                        <a:rPr kumimoji="1" lang="ja-JP" altLang="en-US" sz="1100" dirty="0" smtClean="0"/>
                        <a:t>公表</a:t>
                      </a:r>
                      <a:endParaRPr kumimoji="1" lang="ja-JP" altLang="en-US" sz="1100" dirty="0"/>
                    </a:p>
                  </a:txBody>
                  <a:tcPr/>
                </a:tc>
              </a:tr>
              <a:tr h="265611">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r>
              <a:tr h="230123">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r>
              <a:tr h="331083">
                <a:tc>
                  <a:txBody>
                    <a:bodyPr/>
                    <a:lstStyle/>
                    <a:p>
                      <a:pPr algn="ctr"/>
                      <a:r>
                        <a:rPr kumimoji="1" lang="ja-JP" altLang="en-US" sz="1100" dirty="0" smtClean="0"/>
                        <a:t>○</a:t>
                      </a:r>
                      <a:endParaRPr kumimoji="1" lang="en-US" altLang="ja-JP" sz="1100" dirty="0" smtClean="0"/>
                    </a:p>
                    <a:p>
                      <a:pPr algn="ctr"/>
                      <a:endParaRPr kumimoji="1" lang="en-US" altLang="ja-JP" sz="1000" dirty="0" smtClean="0"/>
                    </a:p>
                  </a:txBody>
                  <a:tcPr/>
                </a:tc>
                <a:tc>
                  <a:txBody>
                    <a:bodyPr/>
                    <a:lstStyle/>
                    <a:p>
                      <a:pPr algn="ctr"/>
                      <a:r>
                        <a:rPr kumimoji="1" lang="ja-JP" altLang="en-US" sz="1100" dirty="0" smtClean="0"/>
                        <a:t>○</a:t>
                      </a:r>
                      <a:endParaRPr kumimoji="1" lang="ja-JP" altLang="en-US" sz="1100" dirty="0"/>
                    </a:p>
                  </a:txBody>
                  <a:tcPr/>
                </a:tc>
              </a:tr>
              <a:tr h="423659">
                <a:tc>
                  <a:txBody>
                    <a:bodyPr/>
                    <a:lstStyle/>
                    <a:p>
                      <a:pPr algn="ctr"/>
                      <a:r>
                        <a:rPr kumimoji="1" lang="ja-JP" altLang="en-US" sz="1100" dirty="0" smtClean="0"/>
                        <a:t>○</a:t>
                      </a:r>
                      <a:endParaRPr kumimoji="1" lang="en-US" altLang="ja-JP" sz="1100" dirty="0" smtClean="0"/>
                    </a:p>
                    <a:p>
                      <a:pPr algn="ctr"/>
                      <a:endParaRPr kumimoji="1" lang="en-US" altLang="ja-JP" sz="1100" dirty="0" smtClean="0"/>
                    </a:p>
                  </a:txBody>
                  <a:tcPr/>
                </a:tc>
                <a:tc>
                  <a:txBody>
                    <a:bodyPr/>
                    <a:lstStyle/>
                    <a:p>
                      <a:pPr algn="ctr"/>
                      <a:r>
                        <a:rPr kumimoji="1" lang="ja-JP" altLang="en-US" sz="1100" dirty="0" smtClean="0"/>
                        <a:t>○</a:t>
                      </a:r>
                      <a:endParaRPr kumimoji="1" lang="ja-JP" altLang="en-US" sz="1100" dirty="0"/>
                    </a:p>
                  </a:txBody>
                  <a:tcPr/>
                </a:tc>
              </a:tr>
              <a:tr h="265611">
                <a:tc>
                  <a:txBody>
                    <a:bodyPr/>
                    <a:lstStyle/>
                    <a:p>
                      <a:pPr algn="ctr"/>
                      <a:r>
                        <a:rPr kumimoji="1" lang="ja-JP" altLang="en-US" sz="1100" dirty="0" smtClean="0"/>
                        <a:t>○</a:t>
                      </a:r>
                      <a:endParaRPr kumimoji="1" lang="en-US" altLang="ja-JP" sz="1100" dirty="0" smtClean="0"/>
                    </a:p>
                  </a:txBody>
                  <a:tcPr/>
                </a:tc>
                <a:tc>
                  <a:txBody>
                    <a:bodyPr/>
                    <a:lstStyle/>
                    <a:p>
                      <a:pPr algn="ctr"/>
                      <a:r>
                        <a:rPr kumimoji="1" lang="ja-JP" altLang="en-US" sz="1100" dirty="0" smtClean="0"/>
                        <a:t>－</a:t>
                      </a:r>
                      <a:endParaRPr kumimoji="1" lang="ja-JP" altLang="en-US" sz="1100" dirty="0"/>
                    </a:p>
                  </a:txBody>
                  <a:tcPr/>
                </a:tc>
              </a:tr>
              <a:tr h="613954">
                <a:tc>
                  <a:txBody>
                    <a:bodyPr/>
                    <a:lstStyle/>
                    <a:p>
                      <a:pPr algn="ctr"/>
                      <a:r>
                        <a:rPr kumimoji="1" lang="ja-JP" altLang="en-US" sz="1100" dirty="0" smtClean="0"/>
                        <a:t>○</a:t>
                      </a:r>
                      <a:endParaRPr kumimoji="1" lang="en-US" altLang="ja-JP" sz="1100" dirty="0" smtClean="0"/>
                    </a:p>
                    <a:p>
                      <a:pPr algn="ctr"/>
                      <a:endParaRPr kumimoji="1" lang="en-US" altLang="ja-JP" sz="1100" dirty="0" smtClean="0"/>
                    </a:p>
                    <a:p>
                      <a:pPr algn="ctr"/>
                      <a:endParaRPr kumimoji="1" lang="en-US" altLang="ja-JP" sz="1100" dirty="0" smtClean="0"/>
                    </a:p>
                  </a:txBody>
                  <a:tcPr/>
                </a:tc>
                <a:tc>
                  <a:txBody>
                    <a:bodyPr/>
                    <a:lstStyle/>
                    <a:p>
                      <a:pPr algn="ctr"/>
                      <a:r>
                        <a:rPr kumimoji="1" lang="ja-JP" altLang="en-US" sz="1100" dirty="0" smtClean="0"/>
                        <a:t>○</a:t>
                      </a:r>
                      <a:endParaRPr kumimoji="1" lang="ja-JP" altLang="en-US" sz="1100" dirty="0"/>
                    </a:p>
                  </a:txBody>
                  <a:tcPr/>
                </a:tc>
              </a:tr>
              <a:tr h="341510">
                <a:tc>
                  <a:txBody>
                    <a:bodyPr/>
                    <a:lstStyle/>
                    <a:p>
                      <a:pPr algn="ctr"/>
                      <a:r>
                        <a:rPr kumimoji="1" lang="ja-JP" altLang="en-US" sz="1100" dirty="0" smtClean="0">
                          <a:solidFill>
                            <a:schemeClr val="tx1"/>
                          </a:solidFill>
                        </a:rPr>
                        <a:t>○</a:t>
                      </a:r>
                      <a:endParaRPr kumimoji="1" lang="en-US" altLang="ja-JP" sz="1100" dirty="0" smtClean="0">
                        <a:solidFill>
                          <a:schemeClr val="tx1"/>
                        </a:solidFill>
                      </a:endParaRPr>
                    </a:p>
                    <a:p>
                      <a:pPr algn="ctr"/>
                      <a:r>
                        <a:rPr kumimoji="1" lang="ja-JP" altLang="en-US" sz="1000" dirty="0" smtClean="0">
                          <a:solidFill>
                            <a:schemeClr val="tx1"/>
                          </a:solidFill>
                        </a:rPr>
                        <a:t>（</a:t>
                      </a:r>
                      <a:r>
                        <a:rPr kumimoji="1" lang="en-US" altLang="ja-JP" sz="1000" dirty="0" smtClean="0">
                          <a:solidFill>
                            <a:schemeClr val="tx1"/>
                          </a:solidFill>
                        </a:rPr>
                        <a:t>※</a:t>
                      </a:r>
                      <a:r>
                        <a:rPr kumimoji="1" lang="ja-JP" altLang="en-US" sz="1000" dirty="0" smtClean="0">
                          <a:solidFill>
                            <a:schemeClr val="tx1"/>
                          </a:solidFill>
                        </a:rPr>
                        <a:t>）</a:t>
                      </a:r>
                      <a:endParaRPr kumimoji="1" lang="en-US" altLang="ja-JP" sz="1000" dirty="0" smtClean="0">
                        <a:solidFill>
                          <a:schemeClr val="tx1"/>
                        </a:solidFill>
                      </a:endParaRPr>
                    </a:p>
                  </a:txBody>
                  <a:tcPr/>
                </a:tc>
                <a:tc>
                  <a:txBody>
                    <a:bodyPr/>
                    <a:lstStyle/>
                    <a:p>
                      <a:pPr algn="ctr"/>
                      <a:r>
                        <a:rPr kumimoji="1" lang="ja-JP" altLang="en-US" sz="1100" dirty="0" smtClean="0">
                          <a:solidFill>
                            <a:schemeClr val="tx1"/>
                          </a:solidFill>
                        </a:rPr>
                        <a:t>○</a:t>
                      </a:r>
                      <a:endParaRPr kumimoji="1" lang="en-US" altLang="ja-JP" sz="1100" dirty="0" smtClean="0">
                        <a:solidFill>
                          <a:schemeClr val="tx1"/>
                        </a:solidFill>
                      </a:endParaRPr>
                    </a:p>
                    <a:p>
                      <a:pPr algn="ctr"/>
                      <a:r>
                        <a:rPr kumimoji="1" lang="ja-JP" altLang="en-US" sz="1000" dirty="0" smtClean="0">
                          <a:solidFill>
                            <a:schemeClr val="tx1"/>
                          </a:solidFill>
                        </a:rPr>
                        <a:t>（</a:t>
                      </a:r>
                      <a:r>
                        <a:rPr kumimoji="1" lang="en-US" altLang="ja-JP" sz="1000" dirty="0" smtClean="0">
                          <a:solidFill>
                            <a:schemeClr val="tx1"/>
                          </a:solidFill>
                        </a:rPr>
                        <a:t>※</a:t>
                      </a:r>
                      <a:r>
                        <a:rPr kumimoji="1" lang="ja-JP" altLang="en-US" sz="1000" dirty="0" smtClean="0">
                          <a:solidFill>
                            <a:schemeClr val="tx1"/>
                          </a:solidFill>
                        </a:rPr>
                        <a:t>）</a:t>
                      </a:r>
                      <a:endParaRPr kumimoji="1" lang="ja-JP" altLang="en-US" sz="1000" dirty="0">
                        <a:solidFill>
                          <a:schemeClr val="tx1"/>
                        </a:solidFill>
                      </a:endParaRPr>
                    </a:p>
                  </a:txBody>
                  <a:tcPr/>
                </a:tc>
              </a:tr>
              <a:tr h="218062">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r>
              <a:tr h="175006">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r>
              <a:tr h="265611">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r>
            </a:tbl>
          </a:graphicData>
        </a:graphic>
      </p:graphicFrame>
      <p:graphicFrame>
        <p:nvGraphicFramePr>
          <p:cNvPr id="36" name="表 35"/>
          <p:cNvGraphicFramePr>
            <a:graphicFrameLocks noGrp="1"/>
          </p:cNvGraphicFramePr>
          <p:nvPr>
            <p:extLst>
              <p:ext uri="{D42A27DB-BD31-4B8C-83A1-F6EECF244321}">
                <p14:modId xmlns:p14="http://schemas.microsoft.com/office/powerpoint/2010/main" val="921410463"/>
              </p:ext>
            </p:extLst>
          </p:nvPr>
        </p:nvGraphicFramePr>
        <p:xfrm>
          <a:off x="6249144" y="2803152"/>
          <a:ext cx="1872208" cy="3859204"/>
        </p:xfrm>
        <a:graphic>
          <a:graphicData uri="http://schemas.openxmlformats.org/drawingml/2006/table">
            <a:tbl>
              <a:tblPr firstRow="1" bandRow="1">
                <a:tableStyleId>{93296810-A885-4BE3-A3E7-6D5BEEA58F35}</a:tableStyleId>
              </a:tblPr>
              <a:tblGrid>
                <a:gridCol w="946391"/>
                <a:gridCol w="925817"/>
              </a:tblGrid>
              <a:tr h="439783">
                <a:tc>
                  <a:txBody>
                    <a:bodyPr/>
                    <a:lstStyle/>
                    <a:p>
                      <a:pPr algn="ctr"/>
                      <a:r>
                        <a:rPr kumimoji="1" lang="ja-JP" altLang="en-US" sz="1100" dirty="0" smtClean="0"/>
                        <a:t>備置き・</a:t>
                      </a:r>
                      <a:endParaRPr kumimoji="1" lang="en-US" altLang="ja-JP" sz="1100" dirty="0" smtClean="0"/>
                    </a:p>
                    <a:p>
                      <a:pPr algn="ctr"/>
                      <a:r>
                        <a:rPr kumimoji="1" lang="ja-JP" altLang="en-US" sz="1100" dirty="0" smtClean="0"/>
                        <a:t>閲覧</a:t>
                      </a:r>
                      <a:endParaRPr kumimoji="1" lang="ja-JP" altLang="en-US" sz="1100" dirty="0"/>
                    </a:p>
                  </a:txBody>
                  <a:tcPr/>
                </a:tc>
                <a:tc>
                  <a:txBody>
                    <a:bodyPr/>
                    <a:lstStyle/>
                    <a:p>
                      <a:pPr algn="ctr"/>
                      <a:r>
                        <a:rPr kumimoji="1" lang="ja-JP" altLang="en-US" sz="1100" dirty="0" smtClean="0"/>
                        <a:t>公告・</a:t>
                      </a:r>
                      <a:endParaRPr kumimoji="1" lang="en-US" altLang="ja-JP" sz="1100" dirty="0" smtClean="0"/>
                    </a:p>
                    <a:p>
                      <a:pPr algn="ctr"/>
                      <a:r>
                        <a:rPr kumimoji="1" lang="ja-JP" altLang="en-US" sz="1100" dirty="0" smtClean="0"/>
                        <a:t>公表</a:t>
                      </a:r>
                      <a:endParaRPr kumimoji="1" lang="ja-JP" altLang="en-US" sz="1100" dirty="0"/>
                    </a:p>
                  </a:txBody>
                  <a:tcPr/>
                </a:tc>
              </a:tr>
              <a:tr h="265611">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r>
              <a:tr h="227842">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r>
              <a:tr h="328802">
                <a:tc>
                  <a:txBody>
                    <a:bodyPr/>
                    <a:lstStyle/>
                    <a:p>
                      <a:pPr algn="ctr"/>
                      <a:r>
                        <a:rPr kumimoji="1" lang="ja-JP" altLang="en-US" sz="1100" dirty="0" smtClean="0"/>
                        <a:t>○</a:t>
                      </a:r>
                      <a:endParaRPr kumimoji="1" lang="en-US" altLang="ja-JP" sz="1100" dirty="0" smtClean="0"/>
                    </a:p>
                    <a:p>
                      <a:pPr algn="ctr"/>
                      <a:endParaRPr kumimoji="1" lang="en-US" altLang="ja-JP" sz="1000" dirty="0" smtClean="0"/>
                    </a:p>
                  </a:txBody>
                  <a:tcPr/>
                </a:tc>
                <a:tc>
                  <a:txBody>
                    <a:bodyPr/>
                    <a:lstStyle/>
                    <a:p>
                      <a:pPr algn="ctr"/>
                      <a:r>
                        <a:rPr kumimoji="1" lang="ja-JP" altLang="en-US" sz="1100" dirty="0" smtClean="0"/>
                        <a:t>○</a:t>
                      </a:r>
                      <a:endParaRPr kumimoji="1" lang="ja-JP" altLang="en-US" sz="1100" dirty="0"/>
                    </a:p>
                  </a:txBody>
                  <a:tcPr/>
                </a:tc>
              </a:tr>
              <a:tr h="421378">
                <a:tc>
                  <a:txBody>
                    <a:bodyPr/>
                    <a:lstStyle/>
                    <a:p>
                      <a:pPr algn="ctr"/>
                      <a:r>
                        <a:rPr kumimoji="1" lang="ja-JP" altLang="en-US" sz="1100" dirty="0" smtClean="0"/>
                        <a:t>○</a:t>
                      </a:r>
                      <a:endParaRPr kumimoji="1" lang="en-US" altLang="ja-JP" sz="1100" dirty="0" smtClean="0"/>
                    </a:p>
                    <a:p>
                      <a:pPr algn="ctr"/>
                      <a:endParaRPr kumimoji="1" lang="en-US" altLang="ja-JP" sz="1100" dirty="0" smtClean="0"/>
                    </a:p>
                  </a:txBody>
                  <a:tcPr/>
                </a:tc>
                <a:tc>
                  <a:txBody>
                    <a:bodyPr/>
                    <a:lstStyle/>
                    <a:p>
                      <a:pPr algn="ctr"/>
                      <a:r>
                        <a:rPr kumimoji="1" lang="ja-JP" altLang="en-US" sz="1100" dirty="0" smtClean="0"/>
                        <a:t>○</a:t>
                      </a:r>
                      <a:endParaRPr kumimoji="1" lang="ja-JP" altLang="en-US" sz="1100" dirty="0"/>
                    </a:p>
                  </a:txBody>
                  <a:tcPr/>
                </a:tc>
              </a:tr>
              <a:tr h="284530">
                <a:tc>
                  <a:txBody>
                    <a:bodyPr/>
                    <a:lstStyle/>
                    <a:p>
                      <a:pPr algn="ctr"/>
                      <a:r>
                        <a:rPr kumimoji="1" lang="ja-JP" altLang="en-US" sz="1100" dirty="0" smtClean="0"/>
                        <a:t>○</a:t>
                      </a:r>
                      <a:endParaRPr kumimoji="1" lang="en-US" altLang="ja-JP" sz="1100" dirty="0" smtClean="0"/>
                    </a:p>
                  </a:txBody>
                  <a:tcPr/>
                </a:tc>
                <a:tc>
                  <a:txBody>
                    <a:bodyPr/>
                    <a:lstStyle/>
                    <a:p>
                      <a:pPr algn="ctr"/>
                      <a:r>
                        <a:rPr kumimoji="1" lang="ja-JP" altLang="en-US" sz="1100" dirty="0" smtClean="0"/>
                        <a:t>－</a:t>
                      </a:r>
                      <a:endParaRPr kumimoji="1" lang="ja-JP" altLang="en-US" sz="1100" dirty="0"/>
                    </a:p>
                  </a:txBody>
                  <a:tcPr/>
                </a:tc>
              </a:tr>
              <a:tr h="576749">
                <a:tc>
                  <a:txBody>
                    <a:bodyPr/>
                    <a:lstStyle/>
                    <a:p>
                      <a:pPr algn="ctr"/>
                      <a:r>
                        <a:rPr kumimoji="1" lang="ja-JP" altLang="en-US" sz="1100" dirty="0" smtClean="0"/>
                        <a:t>○</a:t>
                      </a:r>
                      <a:endParaRPr kumimoji="1" lang="en-US" altLang="ja-JP" sz="1100" dirty="0" smtClean="0"/>
                    </a:p>
                    <a:p>
                      <a:pPr algn="ctr"/>
                      <a:endParaRPr kumimoji="1" lang="en-US" altLang="ja-JP" sz="1100" dirty="0" smtClean="0"/>
                    </a:p>
                  </a:txBody>
                  <a:tcPr/>
                </a:tc>
                <a:tc>
                  <a:txBody>
                    <a:bodyPr/>
                    <a:lstStyle/>
                    <a:p>
                      <a:pPr algn="ctr"/>
                      <a:r>
                        <a:rPr kumimoji="1" lang="ja-JP" altLang="en-US" sz="1100" dirty="0" smtClean="0"/>
                        <a:t>－</a:t>
                      </a:r>
                      <a:endParaRPr kumimoji="1" lang="ja-JP" altLang="en-US" sz="1100" dirty="0"/>
                    </a:p>
                  </a:txBody>
                  <a:tcPr/>
                </a:tc>
              </a:tr>
              <a:tr h="357515">
                <a:tc>
                  <a:txBody>
                    <a:bodyPr/>
                    <a:lstStyle/>
                    <a:p>
                      <a:pPr algn="ctr"/>
                      <a:r>
                        <a:rPr kumimoji="1" lang="ja-JP" altLang="en-US" sz="1100" dirty="0" smtClean="0">
                          <a:solidFill>
                            <a:schemeClr val="tx1"/>
                          </a:solidFill>
                        </a:rPr>
                        <a:t>○</a:t>
                      </a:r>
                      <a:endParaRPr kumimoji="1" lang="en-US" altLang="ja-JP" sz="1100" dirty="0" smtClean="0">
                        <a:solidFill>
                          <a:schemeClr val="tx1"/>
                        </a:solidFill>
                      </a:endParaRPr>
                    </a:p>
                    <a:p>
                      <a:pPr algn="ctr"/>
                      <a:endParaRPr kumimoji="1" lang="en-US" altLang="ja-JP" sz="1000" dirty="0" smtClean="0">
                        <a:solidFill>
                          <a:schemeClr val="tx1"/>
                        </a:solidFill>
                      </a:endParaRPr>
                    </a:p>
                  </a:txBody>
                  <a:tcPr/>
                </a:tc>
                <a:tc>
                  <a:txBody>
                    <a:bodyPr/>
                    <a:lstStyle/>
                    <a:p>
                      <a:pPr algn="ctr"/>
                      <a:r>
                        <a:rPr kumimoji="1" lang="ja-JP" altLang="en-US" sz="1100" dirty="0" smtClean="0">
                          <a:solidFill>
                            <a:schemeClr val="tx1"/>
                          </a:solidFill>
                        </a:rPr>
                        <a:t>－</a:t>
                      </a:r>
                      <a:endParaRPr kumimoji="1" lang="ja-JP" altLang="en-US" sz="1100" dirty="0">
                        <a:solidFill>
                          <a:schemeClr val="tx1"/>
                        </a:solidFill>
                      </a:endParaRPr>
                    </a:p>
                  </a:txBody>
                  <a:tcPr/>
                </a:tc>
              </a:tr>
              <a:tr h="234067">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r>
              <a:tr h="191011">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r>
              <a:tr h="265611">
                <a:tc>
                  <a:txBody>
                    <a:bodyPr/>
                    <a:lstStyle/>
                    <a:p>
                      <a:pPr algn="ctr"/>
                      <a:r>
                        <a:rPr kumimoji="1" lang="ja-JP" altLang="en-US" sz="1100" dirty="0" smtClean="0"/>
                        <a:t>○</a:t>
                      </a:r>
                      <a:endParaRPr kumimoji="1" lang="ja-JP" altLang="en-US" sz="1100" dirty="0"/>
                    </a:p>
                  </a:txBody>
                  <a:tcPr/>
                </a:tc>
                <a:tc>
                  <a:txBody>
                    <a:bodyPr/>
                    <a:lstStyle/>
                    <a:p>
                      <a:pPr algn="ctr"/>
                      <a:r>
                        <a:rPr kumimoji="1" lang="ja-JP" altLang="en-US" sz="1100" dirty="0" smtClean="0"/>
                        <a:t>－</a:t>
                      </a:r>
                      <a:endParaRPr kumimoji="1" lang="ja-JP" altLang="en-US" sz="1100" dirty="0"/>
                    </a:p>
                  </a:txBody>
                  <a:tcPr/>
                </a:tc>
              </a:tr>
            </a:tbl>
          </a:graphicData>
        </a:graphic>
      </p:graphicFrame>
      <p:graphicFrame>
        <p:nvGraphicFramePr>
          <p:cNvPr id="37" name="表 36"/>
          <p:cNvGraphicFramePr>
            <a:graphicFrameLocks noGrp="1"/>
          </p:cNvGraphicFramePr>
          <p:nvPr>
            <p:extLst>
              <p:ext uri="{D42A27DB-BD31-4B8C-83A1-F6EECF244321}">
                <p14:modId xmlns:p14="http://schemas.microsoft.com/office/powerpoint/2010/main" val="2670637564"/>
              </p:ext>
            </p:extLst>
          </p:nvPr>
        </p:nvGraphicFramePr>
        <p:xfrm>
          <a:off x="8358111" y="2800285"/>
          <a:ext cx="1298550" cy="3878532"/>
        </p:xfrm>
        <a:graphic>
          <a:graphicData uri="http://schemas.openxmlformats.org/drawingml/2006/table">
            <a:tbl>
              <a:tblPr firstRow="1" bandRow="1">
                <a:tableStyleId>{93296810-A885-4BE3-A3E7-6D5BEEA58F35}</a:tableStyleId>
              </a:tblPr>
              <a:tblGrid>
                <a:gridCol w="1298550"/>
              </a:tblGrid>
              <a:tr h="421661">
                <a:tc>
                  <a:txBody>
                    <a:bodyPr/>
                    <a:lstStyle/>
                    <a:p>
                      <a:pPr algn="ctr">
                        <a:lnSpc>
                          <a:spcPct val="150000"/>
                        </a:lnSpc>
                      </a:pPr>
                      <a:r>
                        <a:rPr kumimoji="1" lang="ja-JP" altLang="en-US" sz="1100" dirty="0" smtClean="0"/>
                        <a:t>公表</a:t>
                      </a:r>
                      <a:endParaRPr kumimoji="1" lang="ja-JP" altLang="en-US" sz="1100" dirty="0"/>
                    </a:p>
                  </a:txBody>
                  <a:tcPr/>
                </a:tc>
              </a:tr>
              <a:tr h="265611">
                <a:tc>
                  <a:txBody>
                    <a:bodyPr/>
                    <a:lstStyle/>
                    <a:p>
                      <a:pPr algn="ctr"/>
                      <a:r>
                        <a:rPr kumimoji="1" lang="ja-JP" altLang="en-US" sz="1100" dirty="0" smtClean="0"/>
                        <a:t>－</a:t>
                      </a:r>
                      <a:endParaRPr kumimoji="1" lang="ja-JP" altLang="en-US" sz="1100" dirty="0"/>
                    </a:p>
                  </a:txBody>
                  <a:tcPr/>
                </a:tc>
              </a:tr>
              <a:tr h="265611">
                <a:tc>
                  <a:txBody>
                    <a:bodyPr/>
                    <a:lstStyle/>
                    <a:p>
                      <a:pPr algn="ctr"/>
                      <a:r>
                        <a:rPr kumimoji="1" lang="ja-JP" altLang="en-US" sz="1100" dirty="0" smtClean="0"/>
                        <a:t>－</a:t>
                      </a:r>
                      <a:endParaRPr kumimoji="1" lang="ja-JP" altLang="en-US" sz="1100" dirty="0"/>
                    </a:p>
                  </a:txBody>
                  <a:tcPr/>
                </a:tc>
              </a:tr>
              <a:tr h="343260">
                <a:tc>
                  <a:txBody>
                    <a:bodyPr/>
                    <a:lstStyle/>
                    <a:p>
                      <a:pPr algn="ctr"/>
                      <a:r>
                        <a:rPr kumimoji="1" lang="ja-JP" altLang="en-US" sz="1100" dirty="0" smtClean="0"/>
                        <a:t>○</a:t>
                      </a:r>
                      <a:endParaRPr kumimoji="1" lang="en-US" altLang="ja-JP" sz="1100" dirty="0" smtClean="0"/>
                    </a:p>
                    <a:p>
                      <a:pPr algn="ctr"/>
                      <a:r>
                        <a:rPr kumimoji="1" lang="ja-JP" altLang="en-US" sz="1000" dirty="0" smtClean="0"/>
                        <a:t>（通知で措置済）</a:t>
                      </a:r>
                      <a:endParaRPr kumimoji="1" lang="en-US" altLang="ja-JP" sz="1000" dirty="0" smtClean="0"/>
                    </a:p>
                  </a:txBody>
                  <a:tcPr/>
                </a:tc>
              </a:tr>
              <a:tr h="435836">
                <a:tc>
                  <a:txBody>
                    <a:bodyPr/>
                    <a:lstStyle/>
                    <a:p>
                      <a:pPr algn="ctr"/>
                      <a:r>
                        <a:rPr kumimoji="1" lang="ja-JP" altLang="en-US" sz="1100" dirty="0" smtClean="0"/>
                        <a:t>○</a:t>
                      </a:r>
                      <a:endParaRPr kumimoji="1" lang="en-US" altLang="ja-JP" sz="1100" dirty="0" smtClean="0"/>
                    </a:p>
                    <a:p>
                      <a:pPr algn="ctr"/>
                      <a:r>
                        <a:rPr kumimoji="1" lang="ja-JP" altLang="en-US" sz="1000" dirty="0" smtClean="0"/>
                        <a:t>（通知で措置済）</a:t>
                      </a:r>
                      <a:endParaRPr kumimoji="1" lang="en-US" altLang="ja-JP" sz="1000" dirty="0" smtClean="0"/>
                    </a:p>
                  </a:txBody>
                  <a:tcPr/>
                </a:tc>
              </a:tr>
              <a:tr h="265611">
                <a:tc>
                  <a:txBody>
                    <a:bodyPr/>
                    <a:lstStyle/>
                    <a:p>
                      <a:pPr algn="ctr"/>
                      <a:r>
                        <a:rPr kumimoji="1" lang="ja-JP" altLang="en-US" sz="1100" dirty="0" smtClean="0"/>
                        <a:t>－</a:t>
                      </a:r>
                      <a:endParaRPr kumimoji="1" lang="en-US" altLang="ja-JP" sz="1100" dirty="0" smtClean="0"/>
                    </a:p>
                  </a:txBody>
                  <a:tcPr/>
                </a:tc>
              </a:tr>
              <a:tr h="617471">
                <a:tc>
                  <a:txBody>
                    <a:bodyPr/>
                    <a:lstStyle/>
                    <a:p>
                      <a:pPr algn="ctr"/>
                      <a:r>
                        <a:rPr kumimoji="1" lang="ja-JP" altLang="en-US" sz="1100" dirty="0" smtClean="0"/>
                        <a:t>○</a:t>
                      </a:r>
                      <a:endParaRPr kumimoji="1" lang="en-US" altLang="ja-JP" sz="1100" dirty="0" smtClean="0"/>
                    </a:p>
                    <a:p>
                      <a:pPr algn="ctr"/>
                      <a:endParaRPr kumimoji="1" lang="en-US" altLang="ja-JP" sz="1100" dirty="0" smtClean="0"/>
                    </a:p>
                    <a:p>
                      <a:pPr algn="ctr"/>
                      <a:endParaRPr kumimoji="1" lang="en-US" altLang="ja-JP" sz="1100" dirty="0" smtClean="0"/>
                    </a:p>
                  </a:txBody>
                  <a:tcPr/>
                </a:tc>
              </a:tr>
              <a:tr h="341054">
                <a:tc>
                  <a:txBody>
                    <a:bodyPr/>
                    <a:lstStyle/>
                    <a:p>
                      <a:pPr algn="ctr"/>
                      <a:r>
                        <a:rPr kumimoji="1" lang="ja-JP" altLang="en-US" sz="1100" dirty="0" smtClean="0">
                          <a:solidFill>
                            <a:schemeClr val="tx1"/>
                          </a:solidFill>
                        </a:rPr>
                        <a:t>○</a:t>
                      </a:r>
                      <a:endParaRPr kumimoji="1" lang="en-US" altLang="ja-JP" sz="1100" dirty="0" smtClean="0">
                        <a:solidFill>
                          <a:schemeClr val="tx1"/>
                        </a:solidFill>
                      </a:endParaRPr>
                    </a:p>
                    <a:p>
                      <a:pPr algn="ctr"/>
                      <a:endParaRPr kumimoji="1" lang="ja-JP" altLang="en-US" sz="1000" dirty="0">
                        <a:solidFill>
                          <a:schemeClr val="tx1"/>
                        </a:solidFill>
                      </a:endParaRPr>
                    </a:p>
                  </a:txBody>
                  <a:tcPr/>
                </a:tc>
              </a:tr>
              <a:tr h="217606">
                <a:tc>
                  <a:txBody>
                    <a:bodyPr/>
                    <a:lstStyle/>
                    <a:p>
                      <a:pPr algn="ctr"/>
                      <a:r>
                        <a:rPr kumimoji="1" lang="ja-JP" altLang="en-US" sz="1100" dirty="0" smtClean="0"/>
                        <a:t>－</a:t>
                      </a:r>
                      <a:endParaRPr kumimoji="1" lang="en-US" altLang="ja-JP" sz="1100" dirty="0" smtClean="0"/>
                    </a:p>
                  </a:txBody>
                  <a:tcPr/>
                </a:tc>
              </a:tr>
              <a:tr h="174550">
                <a:tc>
                  <a:txBody>
                    <a:bodyPr/>
                    <a:lstStyle/>
                    <a:p>
                      <a:pPr algn="ctr"/>
                      <a:r>
                        <a:rPr kumimoji="1" lang="ja-JP" altLang="en-US" sz="1100" dirty="0" smtClean="0"/>
                        <a:t>－</a:t>
                      </a:r>
                      <a:endParaRPr kumimoji="1" lang="ja-JP" altLang="en-US" sz="1100" dirty="0"/>
                    </a:p>
                  </a:txBody>
                  <a:tcPr/>
                </a:tc>
              </a:tr>
              <a:tr h="265611">
                <a:tc>
                  <a:txBody>
                    <a:bodyPr/>
                    <a:lstStyle/>
                    <a:p>
                      <a:pPr algn="ctr"/>
                      <a:r>
                        <a:rPr kumimoji="1" lang="ja-JP" altLang="en-US" sz="1100" dirty="0" smtClean="0"/>
                        <a:t>－</a:t>
                      </a:r>
                      <a:endParaRPr kumimoji="1" lang="ja-JP" altLang="en-US" sz="1100" dirty="0"/>
                    </a:p>
                  </a:txBody>
                  <a:tcPr/>
                </a:tc>
              </a:tr>
            </a:tbl>
          </a:graphicData>
        </a:graphic>
      </p:graphicFrame>
      <p:sp>
        <p:nvSpPr>
          <p:cNvPr id="39" name="テキスト ボックス 38"/>
          <p:cNvSpPr txBox="1"/>
          <p:nvPr/>
        </p:nvSpPr>
        <p:spPr>
          <a:xfrm>
            <a:off x="2833810" y="2512275"/>
            <a:ext cx="936000" cy="276997"/>
          </a:xfrm>
          <a:prstGeom prst="rect">
            <a:avLst/>
          </a:prstGeom>
          <a:noFill/>
        </p:spPr>
        <p:txBody>
          <a:bodyPr wrap="square" lIns="91438" tIns="45719" rIns="91438" bIns="45719" rtlCol="0">
            <a:spAutoFit/>
          </a:bodyPr>
          <a:lstStyle/>
          <a:p>
            <a:pPr algn="ctr" eaLnBrk="1" fontAlgn="auto" hangingPunct="1">
              <a:spcBef>
                <a:spcPts val="0"/>
              </a:spcBef>
              <a:spcAft>
                <a:spcPts val="0"/>
              </a:spcAft>
            </a:pPr>
            <a:r>
              <a:rPr lang="ja-JP" altLang="en-US" sz="1200" dirty="0">
                <a:solidFill>
                  <a:prstClr val="black"/>
                </a:solidFill>
                <a:latin typeface="Calibri" panose="020F0502020204030204"/>
                <a:ea typeface="ＭＳ Ｐゴシック"/>
              </a:rPr>
              <a:t>改正前</a:t>
            </a:r>
          </a:p>
        </p:txBody>
      </p:sp>
      <p:sp>
        <p:nvSpPr>
          <p:cNvPr id="41" name="正方形/長方形 40"/>
          <p:cNvSpPr/>
          <p:nvPr/>
        </p:nvSpPr>
        <p:spPr>
          <a:xfrm>
            <a:off x="2552897" y="2527889"/>
            <a:ext cx="1536008" cy="42328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eaLnBrk="1" fontAlgn="auto" hangingPunct="1">
              <a:spcBef>
                <a:spcPts val="0"/>
              </a:spcBef>
              <a:spcAft>
                <a:spcPts val="0"/>
              </a:spcAft>
            </a:pPr>
            <a:endParaRPr lang="ja-JP" altLang="en-US">
              <a:solidFill>
                <a:prstClr val="white"/>
              </a:solidFill>
            </a:endParaRPr>
          </a:p>
        </p:txBody>
      </p:sp>
      <p:sp>
        <p:nvSpPr>
          <p:cNvPr id="42" name="テキスト ボックス 41"/>
          <p:cNvSpPr txBox="1"/>
          <p:nvPr/>
        </p:nvSpPr>
        <p:spPr>
          <a:xfrm>
            <a:off x="4720030" y="2512275"/>
            <a:ext cx="936000" cy="276997"/>
          </a:xfrm>
          <a:prstGeom prst="rect">
            <a:avLst/>
          </a:prstGeom>
          <a:noFill/>
        </p:spPr>
        <p:txBody>
          <a:bodyPr wrap="square" lIns="91438" tIns="45719" rIns="91438" bIns="45719" rtlCol="0">
            <a:spAutoFit/>
          </a:bodyPr>
          <a:lstStyle/>
          <a:p>
            <a:pPr algn="ctr" eaLnBrk="1" fontAlgn="auto" hangingPunct="1">
              <a:spcBef>
                <a:spcPts val="0"/>
              </a:spcBef>
              <a:spcAft>
                <a:spcPts val="0"/>
              </a:spcAft>
            </a:pPr>
            <a:r>
              <a:rPr lang="ja-JP" altLang="en-US" sz="1200" dirty="0">
                <a:solidFill>
                  <a:srgbClr val="FF0000"/>
                </a:solidFill>
                <a:latin typeface="Calibri" panose="020F0502020204030204"/>
                <a:ea typeface="ＭＳ Ｐゴシック"/>
              </a:rPr>
              <a:t>改正後</a:t>
            </a:r>
          </a:p>
        </p:txBody>
      </p:sp>
      <p:sp>
        <p:nvSpPr>
          <p:cNvPr id="43" name="テキスト ボックス 42"/>
          <p:cNvSpPr txBox="1"/>
          <p:nvPr/>
        </p:nvSpPr>
        <p:spPr>
          <a:xfrm>
            <a:off x="6609184" y="2512275"/>
            <a:ext cx="1296144" cy="276997"/>
          </a:xfrm>
          <a:prstGeom prst="rect">
            <a:avLst/>
          </a:prstGeom>
          <a:noFill/>
        </p:spPr>
        <p:txBody>
          <a:bodyPr wrap="square" lIns="91438" tIns="45719" rIns="91438" bIns="45719" rtlCol="0">
            <a:spAutoFit/>
          </a:bodyPr>
          <a:lstStyle/>
          <a:p>
            <a:pPr eaLnBrk="1" fontAlgn="auto" hangingPunct="1">
              <a:spcBef>
                <a:spcPts val="0"/>
              </a:spcBef>
              <a:spcAft>
                <a:spcPts val="0"/>
              </a:spcAft>
            </a:pPr>
            <a:r>
              <a:rPr lang="ja-JP" altLang="en-US" sz="1200" dirty="0">
                <a:solidFill>
                  <a:prstClr val="black"/>
                </a:solidFill>
                <a:latin typeface="Calibri" panose="020F0502020204030204"/>
                <a:ea typeface="ＭＳ Ｐゴシック"/>
              </a:rPr>
              <a:t>公益財団法人</a:t>
            </a:r>
            <a:endParaRPr lang="en-US" altLang="ja-JP" sz="1200" dirty="0">
              <a:solidFill>
                <a:prstClr val="black"/>
              </a:solidFill>
              <a:latin typeface="Calibri" panose="020F0502020204030204"/>
              <a:ea typeface="ＭＳ Ｐゴシック"/>
            </a:endParaRPr>
          </a:p>
        </p:txBody>
      </p:sp>
      <p:sp>
        <p:nvSpPr>
          <p:cNvPr id="44" name="テキスト ボックス 43"/>
          <p:cNvSpPr txBox="1"/>
          <p:nvPr/>
        </p:nvSpPr>
        <p:spPr>
          <a:xfrm>
            <a:off x="8625408" y="2420888"/>
            <a:ext cx="936104" cy="451404"/>
          </a:xfrm>
          <a:prstGeom prst="rect">
            <a:avLst/>
          </a:prstGeom>
          <a:noFill/>
        </p:spPr>
        <p:txBody>
          <a:bodyPr wrap="square" lIns="91438" tIns="45719" rIns="91438" bIns="45719" rtlCol="0">
            <a:spAutoFit/>
          </a:bodyPr>
          <a:lstStyle/>
          <a:p>
            <a:pPr eaLnBrk="1" fontAlgn="auto" hangingPunct="1">
              <a:lnSpc>
                <a:spcPts val="1400"/>
              </a:lnSpc>
              <a:spcBef>
                <a:spcPts val="0"/>
              </a:spcBef>
              <a:spcAft>
                <a:spcPts val="0"/>
              </a:spcAft>
            </a:pPr>
            <a:r>
              <a:rPr lang="ja-JP" altLang="en-US" sz="1200" dirty="0">
                <a:solidFill>
                  <a:prstClr val="black"/>
                </a:solidFill>
                <a:latin typeface="Calibri" panose="020F0502020204030204"/>
                <a:ea typeface="ＭＳ Ｐゴシック"/>
              </a:rPr>
              <a:t>規制改革</a:t>
            </a:r>
            <a:endParaRPr lang="en-US" altLang="ja-JP" sz="1200" dirty="0">
              <a:solidFill>
                <a:prstClr val="black"/>
              </a:solidFill>
              <a:latin typeface="Calibri" panose="020F0502020204030204"/>
              <a:ea typeface="ＭＳ Ｐゴシック"/>
            </a:endParaRPr>
          </a:p>
          <a:p>
            <a:pPr eaLnBrk="1" fontAlgn="auto" hangingPunct="1">
              <a:lnSpc>
                <a:spcPts val="1400"/>
              </a:lnSpc>
              <a:spcBef>
                <a:spcPts val="0"/>
              </a:spcBef>
              <a:spcAft>
                <a:spcPts val="0"/>
              </a:spcAft>
            </a:pPr>
            <a:r>
              <a:rPr lang="ja-JP" altLang="en-US" sz="1200" dirty="0">
                <a:solidFill>
                  <a:prstClr val="black"/>
                </a:solidFill>
                <a:latin typeface="Calibri" panose="020F0502020204030204"/>
                <a:ea typeface="ＭＳ Ｐゴシック"/>
              </a:rPr>
              <a:t>実施計画</a:t>
            </a:r>
          </a:p>
        </p:txBody>
      </p:sp>
      <p:sp>
        <p:nvSpPr>
          <p:cNvPr id="45" name="正方形/長方形 44"/>
          <p:cNvSpPr/>
          <p:nvPr/>
        </p:nvSpPr>
        <p:spPr>
          <a:xfrm>
            <a:off x="4276371" y="2527889"/>
            <a:ext cx="1756750" cy="4232841"/>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1438" tIns="45719" rIns="91438" bIns="45719" rtlCol="0" anchor="ctr"/>
          <a:lstStyle/>
          <a:p>
            <a:pPr algn="ctr" eaLnBrk="1" fontAlgn="auto" hangingPunct="1">
              <a:spcBef>
                <a:spcPts val="0"/>
              </a:spcBef>
              <a:spcAft>
                <a:spcPts val="0"/>
              </a:spcAft>
            </a:pPr>
            <a:endParaRPr lang="ja-JP" altLang="en-US">
              <a:solidFill>
                <a:prstClr val="white"/>
              </a:solidFill>
            </a:endParaRPr>
          </a:p>
        </p:txBody>
      </p:sp>
      <p:sp>
        <p:nvSpPr>
          <p:cNvPr id="4" name="正方形/長方形 3"/>
          <p:cNvSpPr/>
          <p:nvPr/>
        </p:nvSpPr>
        <p:spPr>
          <a:xfrm>
            <a:off x="76406" y="640720"/>
            <a:ext cx="9701139" cy="1708160"/>
          </a:xfrm>
          <a:prstGeom prst="rect">
            <a:avLst/>
          </a:prstGeom>
        </p:spPr>
        <p:txBody>
          <a:bodyPr wrap="square">
            <a:spAutoFit/>
          </a:bodyPr>
          <a:lstStyle/>
          <a:p>
            <a:pPr marL="180972" indent="-180972" eaLnBrk="1" fontAlgn="auto" hangingPunct="1">
              <a:lnSpc>
                <a:spcPts val="1500"/>
              </a:lnSpc>
              <a:spcBef>
                <a:spcPts val="0"/>
              </a:spcBef>
              <a:spcAft>
                <a:spcPts val="0"/>
              </a:spcAft>
            </a:pPr>
            <a:r>
              <a:rPr lang="ja-JP" altLang="en-US" sz="1400" dirty="0">
                <a:solidFill>
                  <a:prstClr val="black"/>
                </a:solidFill>
                <a:latin typeface="Calibri" panose="020F0502020204030204"/>
                <a:ea typeface="ＭＳ Ｐゴシック"/>
              </a:rPr>
              <a:t>○　社会福祉法人の高い公益性に照らし、公益財団法人以上の運営の透明性を確保することとし、以下の事項を法令上明記。</a:t>
            </a:r>
            <a:endParaRPr lang="en-US" altLang="ja-JP" sz="1400" dirty="0">
              <a:solidFill>
                <a:prstClr val="black"/>
              </a:solidFill>
              <a:latin typeface="Calibri" panose="020F0502020204030204"/>
              <a:ea typeface="ＭＳ Ｐゴシック"/>
            </a:endParaRPr>
          </a:p>
          <a:p>
            <a:pPr marL="180972" indent="-180972" eaLnBrk="1" fontAlgn="auto" hangingPunct="1">
              <a:lnSpc>
                <a:spcPts val="1500"/>
              </a:lnSpc>
              <a:spcBef>
                <a:spcPts val="0"/>
              </a:spcBef>
              <a:spcAft>
                <a:spcPts val="0"/>
              </a:spcAft>
            </a:pPr>
            <a:r>
              <a:rPr lang="ja-JP" altLang="en-US" sz="1400" dirty="0">
                <a:solidFill>
                  <a:prstClr val="black"/>
                </a:solidFill>
                <a:latin typeface="Calibri" panose="020F0502020204030204"/>
                <a:ea typeface="ＭＳ Ｐゴシック"/>
              </a:rPr>
              <a:t>　</a:t>
            </a:r>
            <a:r>
              <a:rPr lang="ja-JP" altLang="en-US" sz="1400" dirty="0">
                <a:solidFill>
                  <a:prstClr val="black"/>
                </a:solidFill>
                <a:latin typeface="ＭＳ Ｐ明朝" panose="02020600040205080304" pitchFamily="18" charset="-128"/>
                <a:ea typeface="ＭＳ Ｐ明朝" panose="02020600040205080304" pitchFamily="18" charset="-128"/>
              </a:rPr>
              <a:t>　</a:t>
            </a:r>
            <a:r>
              <a:rPr lang="ja-JP" altLang="en-US" sz="1400" dirty="0" smtClean="0">
                <a:solidFill>
                  <a:prstClr val="black"/>
                </a:solidFill>
                <a:latin typeface="ＭＳ Ｐゴシック"/>
                <a:ea typeface="ＭＳ Ｐゴシック"/>
              </a:rPr>
              <a:t>・　定款</a:t>
            </a:r>
            <a:r>
              <a:rPr lang="ja-JP" altLang="en-US" sz="1400" dirty="0">
                <a:solidFill>
                  <a:prstClr val="black"/>
                </a:solidFill>
                <a:latin typeface="ＭＳ Ｐゴシック"/>
                <a:ea typeface="ＭＳ Ｐゴシック"/>
              </a:rPr>
              <a:t>、事業計画書、役員報酬基準を新たに閲覧対象とすること</a:t>
            </a:r>
            <a:endParaRPr lang="en-US" altLang="ja-JP" sz="1400" dirty="0">
              <a:solidFill>
                <a:prstClr val="black"/>
              </a:solidFill>
              <a:latin typeface="ＭＳ Ｐゴシック"/>
              <a:ea typeface="ＭＳ Ｐゴシック"/>
            </a:endParaRPr>
          </a:p>
          <a:p>
            <a:pPr marL="180972" indent="-180972" eaLnBrk="1" fontAlgn="auto" hangingPunct="1">
              <a:lnSpc>
                <a:spcPts val="1500"/>
              </a:lnSpc>
              <a:spcBef>
                <a:spcPts val="0"/>
              </a:spcBef>
              <a:spcAft>
                <a:spcPts val="0"/>
              </a:spcAft>
            </a:pPr>
            <a:r>
              <a:rPr lang="ja-JP" altLang="en-US" sz="1400" dirty="0">
                <a:solidFill>
                  <a:prstClr val="black"/>
                </a:solidFill>
                <a:latin typeface="ＭＳ Ｐゴシック"/>
                <a:ea typeface="ＭＳ Ｐゴシック"/>
              </a:rPr>
              <a:t>　　</a:t>
            </a:r>
            <a:r>
              <a:rPr lang="ja-JP" altLang="en-US" sz="1400" dirty="0" smtClean="0">
                <a:solidFill>
                  <a:prstClr val="black"/>
                </a:solidFill>
                <a:latin typeface="ＭＳ Ｐゴシック"/>
                <a:ea typeface="ＭＳ Ｐゴシック"/>
              </a:rPr>
              <a:t>・　閲覧</a:t>
            </a:r>
            <a:r>
              <a:rPr lang="ja-JP" altLang="en-US" sz="1400" dirty="0">
                <a:solidFill>
                  <a:prstClr val="black"/>
                </a:solidFill>
                <a:latin typeface="ＭＳ Ｐゴシック"/>
                <a:ea typeface="ＭＳ Ｐゴシック"/>
              </a:rPr>
              <a:t>請求者を利害関係人から国民一般にすること</a:t>
            </a:r>
            <a:endParaRPr lang="en-US" altLang="ja-JP" sz="1400" dirty="0">
              <a:solidFill>
                <a:prstClr val="black"/>
              </a:solidFill>
              <a:latin typeface="ＭＳ Ｐゴシック"/>
              <a:ea typeface="ＭＳ Ｐゴシック"/>
            </a:endParaRPr>
          </a:p>
          <a:p>
            <a:pPr marL="180972" indent="-180972" eaLnBrk="1" fontAlgn="auto" hangingPunct="1">
              <a:lnSpc>
                <a:spcPts val="1500"/>
              </a:lnSpc>
              <a:spcBef>
                <a:spcPts val="0"/>
              </a:spcBef>
              <a:spcAft>
                <a:spcPts val="300"/>
              </a:spcAft>
            </a:pPr>
            <a:r>
              <a:rPr lang="ja-JP" altLang="en-US" sz="1400" dirty="0">
                <a:solidFill>
                  <a:prstClr val="black"/>
                </a:solidFill>
                <a:latin typeface="ＭＳ Ｐゴシック"/>
                <a:ea typeface="ＭＳ Ｐゴシック"/>
              </a:rPr>
              <a:t>　　</a:t>
            </a:r>
            <a:r>
              <a:rPr lang="ja-JP" altLang="en-US" sz="1400" dirty="0" smtClean="0">
                <a:solidFill>
                  <a:prstClr val="black"/>
                </a:solidFill>
                <a:latin typeface="ＭＳ Ｐゴシック"/>
                <a:ea typeface="ＭＳ Ｐゴシック"/>
              </a:rPr>
              <a:t>・　定款、貸借</a:t>
            </a:r>
            <a:r>
              <a:rPr lang="ja-JP" altLang="en-US" sz="1400" dirty="0">
                <a:solidFill>
                  <a:prstClr val="black"/>
                </a:solidFill>
                <a:latin typeface="ＭＳ Ｐゴシック"/>
                <a:ea typeface="ＭＳ Ｐゴシック"/>
              </a:rPr>
              <a:t>対照表、収支計算書、役員報酬基準を公表対象とすること</a:t>
            </a:r>
            <a:endParaRPr lang="en-US" altLang="ja-JP" sz="1400" dirty="0">
              <a:solidFill>
                <a:prstClr val="black"/>
              </a:solidFill>
              <a:latin typeface="ＭＳ Ｐゴシック"/>
              <a:ea typeface="ＭＳ Ｐゴシック"/>
            </a:endParaRPr>
          </a:p>
          <a:p>
            <a:pPr marL="180972" indent="-180972" eaLnBrk="1" fontAlgn="auto" hangingPunct="1">
              <a:lnSpc>
                <a:spcPts val="1500"/>
              </a:lnSpc>
              <a:spcBef>
                <a:spcPts val="0"/>
              </a:spcBef>
              <a:spcAft>
                <a:spcPts val="300"/>
              </a:spcAft>
            </a:pPr>
            <a:r>
              <a:rPr lang="ja-JP" altLang="en-US" sz="1400" dirty="0">
                <a:solidFill>
                  <a:prstClr val="black"/>
                </a:solidFill>
                <a:latin typeface="Calibri" panose="020F0502020204030204"/>
                <a:ea typeface="ＭＳ Ｐゴシック"/>
              </a:rPr>
              <a:t>○</a:t>
            </a:r>
            <a:r>
              <a:rPr lang="ja-JP" altLang="en-US" sz="1400" dirty="0">
                <a:solidFill>
                  <a:prstClr val="black"/>
                </a:solidFill>
                <a:latin typeface="ＭＳ Ｐゴシック"/>
                <a:ea typeface="ＭＳ Ｐゴシック"/>
              </a:rPr>
              <a:t>　既に通知により公表を義務付けている現況報告書（役員名簿、補助金、社会貢献活動に係る支出額、役員の親族等との取引内容を含む。）について、規制改革実施計画を踏まえ、役員区分ごとの報酬総額を追加した上で、閲覧・公表対象とすることを</a:t>
            </a:r>
            <a:r>
              <a:rPr lang="ja-JP" altLang="en-US" sz="1400" dirty="0" smtClean="0">
                <a:solidFill>
                  <a:prstClr val="black"/>
                </a:solidFill>
                <a:latin typeface="ＭＳ Ｐゴシック"/>
                <a:ea typeface="ＭＳ Ｐゴシック"/>
              </a:rPr>
              <a:t>法令上明記</a:t>
            </a:r>
            <a:r>
              <a:rPr lang="ja-JP" altLang="en-US" sz="1400" dirty="0">
                <a:solidFill>
                  <a:prstClr val="black"/>
                </a:solidFill>
                <a:latin typeface="ＭＳ Ｐゴシック"/>
                <a:ea typeface="ＭＳ Ｐゴシック"/>
              </a:rPr>
              <a:t>。</a:t>
            </a:r>
            <a:endParaRPr lang="en-US" altLang="ja-JP" sz="1400" dirty="0">
              <a:solidFill>
                <a:prstClr val="black"/>
              </a:solidFill>
              <a:latin typeface="ＭＳ Ｐゴシック"/>
              <a:ea typeface="ＭＳ Ｐゴシック"/>
            </a:endParaRPr>
          </a:p>
          <a:p>
            <a:pPr marL="180972" indent="-180972" eaLnBrk="1" fontAlgn="auto" hangingPunct="1">
              <a:lnSpc>
                <a:spcPts val="1500"/>
              </a:lnSpc>
              <a:spcBef>
                <a:spcPts val="0"/>
              </a:spcBef>
              <a:spcAft>
                <a:spcPts val="600"/>
              </a:spcAft>
            </a:pPr>
            <a:r>
              <a:rPr lang="ja-JP" altLang="en-US" sz="1400" dirty="0">
                <a:solidFill>
                  <a:prstClr val="black"/>
                </a:solidFill>
                <a:latin typeface="ＭＳ Ｐゴシック"/>
                <a:ea typeface="ＭＳ Ｐゴシック"/>
              </a:rPr>
              <a:t>○　国民が情報入手しやすいホームページを活用して公表。　　　</a:t>
            </a:r>
            <a:endParaRPr lang="en-US" altLang="ja-JP" sz="1400" dirty="0">
              <a:solidFill>
                <a:prstClr val="black"/>
              </a:solidFill>
              <a:latin typeface="ＭＳ Ｐゴシック"/>
              <a:ea typeface="ＭＳ Ｐゴシック"/>
            </a:endParaRPr>
          </a:p>
        </p:txBody>
      </p:sp>
      <p:sp>
        <p:nvSpPr>
          <p:cNvPr id="18" name="テキスト ボックス 17"/>
          <p:cNvSpPr txBox="1"/>
          <p:nvPr/>
        </p:nvSpPr>
        <p:spPr>
          <a:xfrm>
            <a:off x="92744" y="6669383"/>
            <a:ext cx="2556000" cy="246221"/>
          </a:xfrm>
          <a:prstGeom prst="rect">
            <a:avLst/>
          </a:prstGeom>
          <a:noFill/>
        </p:spPr>
        <p:txBody>
          <a:bodyPr wrap="square" rtlCol="0">
            <a:spAutoFit/>
          </a:bodyPr>
          <a:lstStyle/>
          <a:p>
            <a:pPr eaLnBrk="1" fontAlgn="auto" hangingPunct="1">
              <a:spcBef>
                <a:spcPts val="0"/>
              </a:spcBef>
              <a:spcAft>
                <a:spcPts val="0"/>
              </a:spcAft>
            </a:pPr>
            <a:r>
              <a:rPr lang="ja-JP" altLang="en-US" sz="1000" dirty="0" smtClean="0">
                <a:solidFill>
                  <a:prstClr val="black"/>
                </a:solidFill>
                <a:latin typeface="Calibri" panose="020F0502020204030204"/>
                <a:ea typeface="ＭＳ Ｐゴシック"/>
              </a:rPr>
              <a:t>（</a:t>
            </a:r>
            <a:r>
              <a:rPr lang="en-US" altLang="ja-JP" sz="1000" dirty="0" smtClean="0">
                <a:solidFill>
                  <a:prstClr val="black"/>
                </a:solidFill>
                <a:latin typeface="Calibri" panose="020F0502020204030204"/>
                <a:ea typeface="ＭＳ Ｐゴシック"/>
              </a:rPr>
              <a:t>※</a:t>
            </a:r>
            <a:r>
              <a:rPr lang="ja-JP" altLang="en-US" sz="1000" dirty="0" smtClean="0">
                <a:solidFill>
                  <a:prstClr val="black"/>
                </a:solidFill>
                <a:latin typeface="Calibri" panose="020F0502020204030204"/>
                <a:ea typeface="ＭＳ Ｐゴシック"/>
              </a:rPr>
              <a:t>）現況報告書に記載</a:t>
            </a:r>
            <a:endParaRPr lang="en-US" altLang="ja-JP" sz="1000" dirty="0" smtClean="0">
              <a:solidFill>
                <a:prstClr val="black"/>
              </a:solidFill>
              <a:latin typeface="Calibri" panose="020F0502020204030204"/>
              <a:ea typeface="ＭＳ Ｐゴシック"/>
            </a:endParaRPr>
          </a:p>
        </p:txBody>
      </p:sp>
      <p:sp>
        <p:nvSpPr>
          <p:cNvPr id="2" name="正方形/長方形 1"/>
          <p:cNvSpPr/>
          <p:nvPr/>
        </p:nvSpPr>
        <p:spPr>
          <a:xfrm>
            <a:off x="2561174" y="102404"/>
            <a:ext cx="4801314" cy="461665"/>
          </a:xfrm>
          <a:prstGeom prst="rect">
            <a:avLst/>
          </a:prstGeom>
        </p:spPr>
        <p:txBody>
          <a:bodyPr wrap="none">
            <a:spAutoFit/>
          </a:bodyPr>
          <a:lstStyle/>
          <a:p>
            <a:pPr algn="ctr" eaLnBrk="1" fontAlgn="auto" hangingPunct="1">
              <a:spcBef>
                <a:spcPts val="0"/>
              </a:spcBef>
              <a:spcAft>
                <a:spcPts val="0"/>
              </a:spcAft>
            </a:pPr>
            <a:r>
              <a:rPr lang="ja-JP" altLang="en-US" sz="2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２．運営</a:t>
            </a:r>
            <a:r>
              <a:rPr lang="ja-JP" altLang="en-US" sz="2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の透明性の確保について</a:t>
            </a:r>
          </a:p>
        </p:txBody>
      </p:sp>
      <p:sp>
        <p:nvSpPr>
          <p:cNvPr id="19" name="スライド番号プレースホルダー 3"/>
          <p:cNvSpPr txBox="1">
            <a:spLocks/>
          </p:cNvSpPr>
          <p:nvPr/>
        </p:nvSpPr>
        <p:spPr>
          <a:xfrm>
            <a:off x="7545288" y="6448251"/>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altLang="ja-JP" sz="1600" dirty="0" smtClean="0">
                <a:solidFill>
                  <a:schemeClr val="bg1">
                    <a:lumMod val="50000"/>
                  </a:schemeClr>
                </a:solidFill>
                <a:latin typeface="ＭＳ ゴシック" panose="020B0609070205080204" pitchFamily="49" charset="-128"/>
                <a:ea typeface="ＭＳ ゴシック" panose="020B0609070205080204" pitchFamily="49" charset="-128"/>
              </a:rPr>
              <a:t>10</a:t>
            </a:r>
            <a:r>
              <a:rPr lang="ja-JP" altLang="en-US" sz="1600" dirty="0">
                <a:solidFill>
                  <a:prstClr val="black"/>
                </a:solidFill>
                <a:latin typeface="ＭＳ ゴシック" panose="020B0609070205080204" pitchFamily="49" charset="-128"/>
                <a:ea typeface="ＭＳ ゴシック" panose="020B0609070205080204" pitchFamily="49" charset="-128"/>
              </a:rPr>
              <a:t>　</a:t>
            </a:r>
            <a:endParaRPr kumimoji="1" lang="en-US" altLang="ja-JP" sz="1600" b="0" i="0" u="none" strike="noStrike" kern="1200" cap="none" spc="0" normalizeH="0" baseline="0" noProof="0" dirty="0" smtClean="0">
              <a:ln>
                <a:noFill/>
              </a:ln>
              <a:solidFill>
                <a:prstClr val="black"/>
              </a:solidFill>
              <a:effectLst/>
              <a:uLnTx/>
              <a:uFillTx/>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625549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円/楕円 45"/>
          <p:cNvSpPr/>
          <p:nvPr/>
        </p:nvSpPr>
        <p:spPr>
          <a:xfrm>
            <a:off x="3453235" y="6126742"/>
            <a:ext cx="3024336" cy="614626"/>
          </a:xfrm>
          <a:prstGeom prst="ellipse">
            <a:avLst/>
          </a:prstGeom>
          <a:pattFill prst="pct25">
            <a:fgClr>
              <a:srgbClr val="FFCCFF"/>
            </a:fgClr>
            <a:bgClr>
              <a:schemeClr val="bg1"/>
            </a:bgClr>
          </a:pattFill>
          <a:ln w="9525">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68" name="正方形/長方形 67"/>
          <p:cNvSpPr/>
          <p:nvPr/>
        </p:nvSpPr>
        <p:spPr>
          <a:xfrm>
            <a:off x="146387" y="1988856"/>
            <a:ext cx="9643154" cy="3584648"/>
          </a:xfrm>
          <a:prstGeom prst="rect">
            <a:avLst/>
          </a:prstGeom>
          <a:pattFill prst="pct30">
            <a:fgClr>
              <a:schemeClr val="accent1">
                <a:lumMod val="20000"/>
                <a:lumOff val="80000"/>
              </a:schemeClr>
            </a:fgClr>
            <a:bgClr>
              <a:schemeClr val="bg1"/>
            </a:bgClr>
          </a:pattFill>
          <a:ln w="57150" cmpd="thickThi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p:cNvSpPr/>
          <p:nvPr/>
        </p:nvSpPr>
        <p:spPr>
          <a:xfrm>
            <a:off x="128465" y="692696"/>
            <a:ext cx="9649072" cy="1080120"/>
          </a:xfrm>
          <a:prstGeom prst="rect">
            <a:avLst/>
          </a:prstGeom>
          <a:solidFill>
            <a:schemeClr val="bg1"/>
          </a:solidFill>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eaLnBrk="1" latinLnBrk="1" hangingPunct="1"/>
            <a:r>
              <a:rPr lang="ja-JP" altLang="en-US" sz="1600" dirty="0">
                <a:solidFill>
                  <a:schemeClr val="tx1"/>
                </a:solidFill>
                <a:latin typeface="HG丸ｺﾞｼｯｸM-PRO" panose="020F0600000000000000" pitchFamily="50" charset="-128"/>
                <a:ea typeface="HG丸ｺﾞｼｯｸM-PRO" panose="020F0600000000000000" pitchFamily="50" charset="-128"/>
              </a:rPr>
              <a:t>○　社会福祉法人が保有する財産については、事業継続に必要な財産（控除対象財産）を控除した上で、再投下対象財産（社会福祉充実財産）を明確化する。</a:t>
            </a:r>
            <a:endParaRPr lang="en-US" altLang="ja-JP" sz="1600" dirty="0">
              <a:solidFill>
                <a:schemeClr val="tx1"/>
              </a:solidFill>
              <a:latin typeface="HG丸ｺﾞｼｯｸM-PRO" panose="020F0600000000000000" pitchFamily="50" charset="-128"/>
              <a:ea typeface="HG丸ｺﾞｼｯｸM-PRO" panose="020F0600000000000000" pitchFamily="50" charset="-128"/>
            </a:endParaRPr>
          </a:p>
          <a:p>
            <a:pPr marL="179388" indent="-179388" eaLnBrk="1" latinLnBrk="1" hangingPunct="1"/>
            <a:r>
              <a:rPr lang="ja-JP" altLang="en-US" sz="1600" dirty="0">
                <a:solidFill>
                  <a:schemeClr val="tx1"/>
                </a:solidFill>
                <a:latin typeface="HG丸ｺﾞｼｯｸM-PRO" panose="020F0600000000000000" pitchFamily="50" charset="-128"/>
                <a:ea typeface="HG丸ｺﾞｼｯｸM-PRO" panose="020F0600000000000000" pitchFamily="50" charset="-128"/>
              </a:rPr>
              <a:t>○　社会福祉充実財産が生じる場合には、法人が策定する社会福祉充実計画に基づき、既存事業の充実や新たな取組に有効活用する仕組みを構築する。</a:t>
            </a:r>
          </a:p>
        </p:txBody>
      </p:sp>
      <p:sp>
        <p:nvSpPr>
          <p:cNvPr id="3" name="円/楕円 2"/>
          <p:cNvSpPr/>
          <p:nvPr/>
        </p:nvSpPr>
        <p:spPr>
          <a:xfrm>
            <a:off x="128471" y="6126742"/>
            <a:ext cx="3024336" cy="614626"/>
          </a:xfrm>
          <a:prstGeom prst="ellipse">
            <a:avLst/>
          </a:prstGeom>
          <a:pattFill prst="pct25">
            <a:fgClr>
              <a:srgbClr val="FFCCFF"/>
            </a:fgClr>
            <a:bgClr>
              <a:schemeClr val="bg1"/>
            </a:bgClr>
          </a:pattFill>
          <a:ln w="9525">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dirty="0">
              <a:solidFill>
                <a:schemeClr val="tx1"/>
              </a:solidFill>
              <a:latin typeface="ＤＦ特太ゴシック体" panose="020B0509000000000000" pitchFamily="49" charset="-128"/>
              <a:ea typeface="ＤＦ特太ゴシック体" panose="020B0509000000000000" pitchFamily="49" charset="-128"/>
            </a:endParaRPr>
          </a:p>
        </p:txBody>
      </p:sp>
      <p:cxnSp>
        <p:nvCxnSpPr>
          <p:cNvPr id="43" name="曲線コネクタ 42"/>
          <p:cNvCxnSpPr>
            <a:stCxn id="23" idx="2"/>
            <a:endCxn id="31" idx="3"/>
          </p:cNvCxnSpPr>
          <p:nvPr/>
        </p:nvCxnSpPr>
        <p:spPr>
          <a:xfrm rot="5400000">
            <a:off x="6706911" y="4065749"/>
            <a:ext cx="785498" cy="3688539"/>
          </a:xfrm>
          <a:prstGeom prst="curvedConnector2">
            <a:avLst/>
          </a:prstGeom>
          <a:ln w="76200" cmpd="thickThin">
            <a:solidFill>
              <a:srgbClr val="66FF33"/>
            </a:solidFill>
            <a:tailEnd type="triangle"/>
          </a:ln>
        </p:spPr>
        <p:style>
          <a:lnRef idx="1">
            <a:schemeClr val="accent1"/>
          </a:lnRef>
          <a:fillRef idx="0">
            <a:schemeClr val="accent1"/>
          </a:fillRef>
          <a:effectRef idx="0">
            <a:schemeClr val="accent1"/>
          </a:effectRef>
          <a:fontRef idx="minor">
            <a:schemeClr val="tx1"/>
          </a:fontRef>
        </p:style>
      </p:cxnSp>
      <p:grpSp>
        <p:nvGrpSpPr>
          <p:cNvPr id="28" name="グループ化 27"/>
          <p:cNvGrpSpPr/>
          <p:nvPr/>
        </p:nvGrpSpPr>
        <p:grpSpPr>
          <a:xfrm>
            <a:off x="128468" y="2864416"/>
            <a:ext cx="1789913" cy="1212656"/>
            <a:chOff x="282767" y="2594756"/>
            <a:chExt cx="1789913" cy="1546337"/>
          </a:xfrm>
        </p:grpSpPr>
        <p:pic>
          <p:nvPicPr>
            <p:cNvPr id="5" name="図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6783" y="2996952"/>
              <a:ext cx="1429873" cy="1144141"/>
            </a:xfrm>
            <a:prstGeom prst="rect">
              <a:avLst/>
            </a:prstGeom>
          </p:spPr>
        </p:pic>
        <p:sp>
          <p:nvSpPr>
            <p:cNvPr id="6" name="テキスト ボックス 5"/>
            <p:cNvSpPr txBox="1"/>
            <p:nvPr/>
          </p:nvSpPr>
          <p:spPr>
            <a:xfrm>
              <a:off x="282767" y="2594756"/>
              <a:ext cx="1789913" cy="353220"/>
            </a:xfrm>
            <a:prstGeom prst="rect">
              <a:avLst/>
            </a:prstGeom>
            <a:noFill/>
          </p:spPr>
          <p:txBody>
            <a:bodyPr wrap="square" rtlCol="0">
              <a:spAutoFit/>
            </a:bodyPr>
            <a:lstStyle/>
            <a:p>
              <a:pPr algn="ctr"/>
              <a:r>
                <a:rPr kumimoji="1" lang="en-US" altLang="ja-JP" sz="1200" b="1" dirty="0" smtClean="0"/>
                <a:t>【</a:t>
              </a:r>
              <a:r>
                <a:rPr lang="ja-JP" altLang="en-US" sz="1200" b="1" dirty="0"/>
                <a:t>活用</a:t>
              </a:r>
              <a:r>
                <a:rPr lang="ja-JP" altLang="en-US" sz="1200" b="1" dirty="0" smtClean="0"/>
                <a:t>可能な財産</a:t>
              </a:r>
              <a:r>
                <a:rPr kumimoji="1" lang="en-US" altLang="ja-JP" sz="1200" b="1" dirty="0" smtClean="0"/>
                <a:t>】</a:t>
              </a:r>
              <a:endParaRPr kumimoji="1" lang="ja-JP" altLang="en-US" sz="1200" b="1" dirty="0"/>
            </a:p>
          </p:txBody>
        </p:sp>
      </p:grpSp>
      <p:sp>
        <p:nvSpPr>
          <p:cNvPr id="7" name="角丸四角形吹き出し 6"/>
          <p:cNvSpPr/>
          <p:nvPr/>
        </p:nvSpPr>
        <p:spPr>
          <a:xfrm>
            <a:off x="1609773" y="2231815"/>
            <a:ext cx="1656184" cy="621165"/>
          </a:xfrm>
          <a:prstGeom prst="wedgeRoundRectCallout">
            <a:avLst>
              <a:gd name="adj1" fmla="val -57963"/>
              <a:gd name="adj2" fmla="val 118177"/>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latinLnBrk="1" hangingPunct="1"/>
            <a:r>
              <a:rPr lang="ja-JP" altLang="en-US" sz="1000" dirty="0">
                <a:solidFill>
                  <a:schemeClr val="tx1"/>
                </a:solidFill>
                <a:latin typeface="HGPｺﾞｼｯｸM" panose="020B0600000000000000" pitchFamily="50" charset="-128"/>
                <a:ea typeface="HGPｺﾞｼｯｸM" panose="020B0600000000000000" pitchFamily="50" charset="-128"/>
              </a:rPr>
              <a:t>資産から負債（</a:t>
            </a:r>
            <a:r>
              <a:rPr lang="ja-JP" altLang="en-US" sz="1000" dirty="0" smtClean="0">
                <a:solidFill>
                  <a:schemeClr val="tx1"/>
                </a:solidFill>
                <a:latin typeface="HGPｺﾞｼｯｸM" panose="020B0600000000000000" pitchFamily="50" charset="-128"/>
                <a:ea typeface="HGPｺﾞｼｯｸM" panose="020B0600000000000000" pitchFamily="50" charset="-128"/>
              </a:rPr>
              <a:t>借入金等）</a:t>
            </a:r>
            <a:r>
              <a:rPr lang="ja-JP" altLang="en-US" sz="1000" dirty="0">
                <a:solidFill>
                  <a:schemeClr val="tx1"/>
                </a:solidFill>
                <a:latin typeface="HGPｺﾞｼｯｸM" panose="020B0600000000000000" pitchFamily="50" charset="-128"/>
                <a:ea typeface="HGPｺﾞｼｯｸM" panose="020B0600000000000000" pitchFamily="50" charset="-128"/>
              </a:rPr>
              <a:t>や基本金を控除し、現に活用可能な資産を算出。</a:t>
            </a:r>
          </a:p>
        </p:txBody>
      </p:sp>
      <p:sp>
        <p:nvSpPr>
          <p:cNvPr id="21" name="円/楕円 20"/>
          <p:cNvSpPr/>
          <p:nvPr/>
        </p:nvSpPr>
        <p:spPr>
          <a:xfrm>
            <a:off x="2890509" y="3286890"/>
            <a:ext cx="3914715" cy="1415432"/>
          </a:xfrm>
          <a:prstGeom prst="ellipse">
            <a:avLst/>
          </a:prstGeom>
          <a:solidFill>
            <a:srgbClr val="FFFF99"/>
          </a:soli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2" name="グループ化 21"/>
          <p:cNvGrpSpPr/>
          <p:nvPr/>
        </p:nvGrpSpPr>
        <p:grpSpPr>
          <a:xfrm>
            <a:off x="2360735" y="3356992"/>
            <a:ext cx="1789913" cy="1077090"/>
            <a:chOff x="3955175" y="1047418"/>
            <a:chExt cx="1789913" cy="1373469"/>
          </a:xfrm>
        </p:grpSpPr>
        <p:pic>
          <p:nvPicPr>
            <p:cNvPr id="11" name="図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304928" y="1515255"/>
              <a:ext cx="1080120" cy="905632"/>
            </a:xfrm>
            <a:prstGeom prst="rect">
              <a:avLst/>
            </a:prstGeom>
          </p:spPr>
        </p:pic>
        <p:sp>
          <p:nvSpPr>
            <p:cNvPr id="12" name="テキスト ボックス 11"/>
            <p:cNvSpPr txBox="1"/>
            <p:nvPr/>
          </p:nvSpPr>
          <p:spPr>
            <a:xfrm>
              <a:off x="3955175" y="1047418"/>
              <a:ext cx="1789913" cy="353220"/>
            </a:xfrm>
            <a:prstGeom prst="rect">
              <a:avLst/>
            </a:prstGeom>
            <a:noFill/>
          </p:spPr>
          <p:txBody>
            <a:bodyPr wrap="square" rtlCol="0">
              <a:spAutoFit/>
            </a:bodyPr>
            <a:lstStyle/>
            <a:p>
              <a:pPr algn="ctr"/>
              <a:r>
                <a:rPr kumimoji="1" lang="en-US" altLang="ja-JP" sz="1200" b="1" dirty="0" smtClean="0"/>
                <a:t>【</a:t>
              </a:r>
              <a:r>
                <a:rPr kumimoji="1" lang="ja-JP" altLang="en-US" sz="1200" b="1" dirty="0" smtClean="0"/>
                <a:t>①</a:t>
              </a:r>
              <a:r>
                <a:rPr lang="ja-JP" altLang="en-US" sz="1200" b="1" dirty="0" smtClean="0"/>
                <a:t>事業用不動産等</a:t>
              </a:r>
              <a:r>
                <a:rPr kumimoji="1" lang="en-US" altLang="ja-JP" sz="1200" b="1" dirty="0" smtClean="0"/>
                <a:t>】</a:t>
              </a:r>
              <a:endParaRPr kumimoji="1" lang="ja-JP" altLang="en-US" sz="1200" b="1" dirty="0"/>
            </a:p>
          </p:txBody>
        </p:sp>
      </p:grpSp>
      <p:pic>
        <p:nvPicPr>
          <p:cNvPr id="17" name="図 1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170092" y="2817854"/>
            <a:ext cx="1297275" cy="827170"/>
          </a:xfrm>
          <a:prstGeom prst="rect">
            <a:avLst/>
          </a:prstGeom>
        </p:spPr>
      </p:pic>
      <p:sp>
        <p:nvSpPr>
          <p:cNvPr id="25" name="テキスト ボックス 24"/>
          <p:cNvSpPr txBox="1"/>
          <p:nvPr/>
        </p:nvSpPr>
        <p:spPr>
          <a:xfrm>
            <a:off x="3872904" y="3789040"/>
            <a:ext cx="1980029" cy="523220"/>
          </a:xfrm>
          <a:prstGeom prst="rect">
            <a:avLst/>
          </a:prstGeom>
        </p:spPr>
        <p:txBody>
          <a:bodyPr wrap="none">
            <a:spAutoFit/>
          </a:bodyPr>
          <a:lstStyle>
            <a:defPPr>
              <a:defRPr lang="ja-JP"/>
            </a:defPPr>
            <a:lvl1pPr algn="ctr">
              <a:defRPr sz="1400">
                <a:latin typeface="ＤＦ特太ゴシック体" panose="020B0509000000000000" pitchFamily="49" charset="-128"/>
                <a:ea typeface="ＤＦ特太ゴシック体" panose="020B0509000000000000" pitchFamily="49" charset="-128"/>
              </a:defRPr>
            </a:lvl1pPr>
          </a:lstStyle>
          <a:p>
            <a:r>
              <a:rPr lang="ja-JP" altLang="en-US" dirty="0">
                <a:solidFill>
                  <a:schemeClr val="tx2">
                    <a:lumMod val="40000"/>
                    <a:lumOff val="60000"/>
                  </a:schemeClr>
                </a:solidFill>
                <a:effectLst>
                  <a:outerShdw blurRad="38100" dist="38100" dir="2700000" algn="tl">
                    <a:srgbClr val="000000">
                      <a:alpha val="43137"/>
                    </a:srgbClr>
                  </a:outerShdw>
                </a:effectLst>
              </a:rPr>
              <a:t>事業継続に必要な財産</a:t>
            </a:r>
            <a:endParaRPr lang="en-US" altLang="ja-JP" dirty="0">
              <a:solidFill>
                <a:schemeClr val="tx2">
                  <a:lumMod val="40000"/>
                  <a:lumOff val="60000"/>
                </a:schemeClr>
              </a:solidFill>
              <a:effectLst>
                <a:outerShdw blurRad="38100" dist="38100" dir="2700000" algn="tl">
                  <a:srgbClr val="000000">
                    <a:alpha val="43137"/>
                  </a:srgbClr>
                </a:outerShdw>
              </a:effectLst>
            </a:endParaRPr>
          </a:p>
          <a:p>
            <a:r>
              <a:rPr lang="ja-JP" altLang="en-US" dirty="0" smtClean="0">
                <a:solidFill>
                  <a:schemeClr val="tx2">
                    <a:lumMod val="40000"/>
                    <a:lumOff val="60000"/>
                  </a:schemeClr>
                </a:solidFill>
                <a:effectLst>
                  <a:outerShdw blurRad="38100" dist="38100" dir="2700000" algn="tl">
                    <a:srgbClr val="000000">
                      <a:alpha val="43137"/>
                    </a:srgbClr>
                  </a:outerShdw>
                </a:effectLst>
              </a:rPr>
              <a:t>（＝控除</a:t>
            </a:r>
            <a:r>
              <a:rPr lang="ja-JP" altLang="en-US" dirty="0">
                <a:solidFill>
                  <a:schemeClr val="tx2">
                    <a:lumMod val="40000"/>
                    <a:lumOff val="60000"/>
                  </a:schemeClr>
                </a:solidFill>
                <a:effectLst>
                  <a:outerShdw blurRad="38100" dist="38100" dir="2700000" algn="tl">
                    <a:srgbClr val="000000">
                      <a:alpha val="43137"/>
                    </a:srgbClr>
                  </a:outerShdw>
                </a:effectLst>
              </a:rPr>
              <a:t>対象財産）</a:t>
            </a:r>
          </a:p>
        </p:txBody>
      </p:sp>
      <p:sp>
        <p:nvSpPr>
          <p:cNvPr id="26" name="減算記号 25"/>
          <p:cNvSpPr/>
          <p:nvPr/>
        </p:nvSpPr>
        <p:spPr>
          <a:xfrm>
            <a:off x="1928664" y="3529057"/>
            <a:ext cx="576064" cy="338817"/>
          </a:xfrm>
          <a:prstGeom prst="mathMinus">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等号 29"/>
          <p:cNvSpPr/>
          <p:nvPr/>
        </p:nvSpPr>
        <p:spPr>
          <a:xfrm>
            <a:off x="7422977" y="3529062"/>
            <a:ext cx="564646" cy="427165"/>
          </a:xfrm>
          <a:prstGeom prst="mathEqual">
            <a:avLst/>
          </a:prstGeom>
          <a:solidFill>
            <a:schemeClr val="accent1">
              <a:lumMod val="75000"/>
            </a:schemeClr>
          </a:solid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4" name="角丸四角形吹き出し 33"/>
          <p:cNvSpPr/>
          <p:nvPr/>
        </p:nvSpPr>
        <p:spPr>
          <a:xfrm>
            <a:off x="704537" y="4844353"/>
            <a:ext cx="1508151" cy="600915"/>
          </a:xfrm>
          <a:prstGeom prst="wedgeRoundRectCallout">
            <a:avLst>
              <a:gd name="adj1" fmla="val 91385"/>
              <a:gd name="adj2" fmla="val -144546"/>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latinLnBrk="1" hangingPunct="1"/>
            <a:r>
              <a:rPr lang="ja-JP" altLang="en-US" sz="1100" dirty="0">
                <a:solidFill>
                  <a:schemeClr val="tx1"/>
                </a:solidFill>
                <a:latin typeface="HGPｺﾞｼｯｸM" panose="020B0600000000000000" pitchFamily="50" charset="-128"/>
                <a:ea typeface="HGPｺﾞｼｯｸM" panose="020B0600000000000000" pitchFamily="50" charset="-128"/>
              </a:rPr>
              <a:t>社会福祉事業等に活用している不動産</a:t>
            </a:r>
            <a:r>
              <a:rPr lang="ja-JP" altLang="en-US" sz="1100" dirty="0" smtClean="0">
                <a:solidFill>
                  <a:schemeClr val="tx1"/>
                </a:solidFill>
                <a:latin typeface="HGPｺﾞｼｯｸM" panose="020B0600000000000000" pitchFamily="50" charset="-128"/>
                <a:ea typeface="HGPｺﾞｼｯｸM" panose="020B0600000000000000" pitchFamily="50" charset="-128"/>
              </a:rPr>
              <a:t>の</a:t>
            </a:r>
            <a:r>
              <a:rPr lang="ja-JP" altLang="en-US" sz="1100" dirty="0">
                <a:solidFill>
                  <a:schemeClr val="tx1"/>
                </a:solidFill>
                <a:latin typeface="HGPｺﾞｼｯｸM" panose="020B0600000000000000" pitchFamily="50" charset="-128"/>
                <a:ea typeface="HGPｺﾞｼｯｸM" panose="020B0600000000000000" pitchFamily="50" charset="-128"/>
              </a:rPr>
              <a:t>帳簿</a:t>
            </a:r>
            <a:r>
              <a:rPr lang="ja-JP" altLang="en-US" sz="1100" dirty="0" smtClean="0">
                <a:solidFill>
                  <a:schemeClr val="tx1"/>
                </a:solidFill>
                <a:latin typeface="HGPｺﾞｼｯｸM" panose="020B0600000000000000" pitchFamily="50" charset="-128"/>
                <a:ea typeface="HGPｺﾞｼｯｸM" panose="020B0600000000000000" pitchFamily="50" charset="-128"/>
              </a:rPr>
              <a:t>価格</a:t>
            </a:r>
            <a:r>
              <a:rPr lang="ja-JP" altLang="en-US" sz="1100" dirty="0">
                <a:solidFill>
                  <a:schemeClr val="tx1"/>
                </a:solidFill>
                <a:latin typeface="HGPｺﾞｼｯｸM" panose="020B0600000000000000" pitchFamily="50" charset="-128"/>
                <a:ea typeface="HGPｺﾞｼｯｸM" panose="020B0600000000000000" pitchFamily="50" charset="-128"/>
              </a:rPr>
              <a:t>。</a:t>
            </a:r>
          </a:p>
        </p:txBody>
      </p:sp>
      <p:sp>
        <p:nvSpPr>
          <p:cNvPr id="36" name="角丸四角形吹き出し 35"/>
          <p:cNvSpPr/>
          <p:nvPr/>
        </p:nvSpPr>
        <p:spPr>
          <a:xfrm>
            <a:off x="7911269" y="2132856"/>
            <a:ext cx="1794283" cy="672924"/>
          </a:xfrm>
          <a:prstGeom prst="wedgeRoundRectCallout">
            <a:avLst>
              <a:gd name="adj1" fmla="val 9182"/>
              <a:gd name="adj2" fmla="val 79141"/>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latinLnBrk="1" hangingPunct="1"/>
            <a:r>
              <a:rPr lang="ja-JP" altLang="en-US" sz="1000" dirty="0" smtClean="0">
                <a:solidFill>
                  <a:schemeClr val="tx1"/>
                </a:solidFill>
                <a:latin typeface="HGPｺﾞｼｯｸM" panose="020B0600000000000000" pitchFamily="50" charset="-128"/>
                <a:ea typeface="HGPｺﾞｼｯｸM" panose="020B0600000000000000" pitchFamily="50" charset="-128"/>
              </a:rPr>
              <a:t>「</a:t>
            </a:r>
            <a:r>
              <a:rPr lang="ja-JP" altLang="en-US" sz="1000" dirty="0">
                <a:solidFill>
                  <a:schemeClr val="tx1"/>
                </a:solidFill>
                <a:latin typeface="HGPｺﾞｼｯｸM" panose="020B0600000000000000" pitchFamily="50" charset="-128"/>
                <a:ea typeface="HGPｺﾞｼｯｸM" panose="020B0600000000000000" pitchFamily="50" charset="-128"/>
              </a:rPr>
              <a:t>社会福祉充実計画」を策定し、計画的に、既存事業の充実又は新規事業に活用。</a:t>
            </a:r>
          </a:p>
        </p:txBody>
      </p:sp>
      <p:sp>
        <p:nvSpPr>
          <p:cNvPr id="38" name="大かっこ 37"/>
          <p:cNvSpPr/>
          <p:nvPr/>
        </p:nvSpPr>
        <p:spPr>
          <a:xfrm>
            <a:off x="272504" y="4149080"/>
            <a:ext cx="1573889" cy="526910"/>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85725" indent="-85725"/>
            <a:r>
              <a:rPr lang="zh-TW" altLang="en-US" sz="1100" dirty="0">
                <a:latin typeface="HGPｺﾞｼｯｸM" panose="020B0600000000000000" pitchFamily="50" charset="-128"/>
                <a:ea typeface="HGPｺﾞｼｯｸM" panose="020B0600000000000000" pitchFamily="50" charset="-128"/>
              </a:rPr>
              <a:t>資産－負債－基本金－国庫補助等特別積立金</a:t>
            </a:r>
            <a:endParaRPr lang="en-US" altLang="zh-TW" sz="1100" dirty="0">
              <a:latin typeface="HGPｺﾞｼｯｸM" panose="020B0600000000000000" pitchFamily="50" charset="-128"/>
              <a:ea typeface="HGPｺﾞｼｯｸM" panose="020B0600000000000000" pitchFamily="50" charset="-128"/>
            </a:endParaRPr>
          </a:p>
        </p:txBody>
      </p:sp>
      <p:sp>
        <p:nvSpPr>
          <p:cNvPr id="40" name="大かっこ 39"/>
          <p:cNvSpPr/>
          <p:nvPr/>
        </p:nvSpPr>
        <p:spPr>
          <a:xfrm>
            <a:off x="6000264" y="4725144"/>
            <a:ext cx="1329021" cy="419622"/>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85725" indent="-85725" algn="ctr"/>
            <a:r>
              <a:rPr lang="ja-JP" altLang="en-US" sz="1100" dirty="0">
                <a:latin typeface="HGPｺﾞｼｯｸM" panose="020B0600000000000000" pitchFamily="50" charset="-128"/>
                <a:ea typeface="HGPｺﾞｼｯｸM" panose="020B0600000000000000" pitchFamily="50" charset="-128"/>
              </a:rPr>
              <a:t>年間支出</a:t>
            </a:r>
            <a:r>
              <a:rPr lang="ja-JP" altLang="en-US" sz="1100" dirty="0" smtClean="0">
                <a:latin typeface="HGPｺﾞｼｯｸM" panose="020B0600000000000000" pitchFamily="50" charset="-128"/>
                <a:ea typeface="HGPｺﾞｼｯｸM" panose="020B0600000000000000" pitchFamily="50" charset="-128"/>
              </a:rPr>
              <a:t>の</a:t>
            </a:r>
            <a:r>
              <a:rPr lang="ja-JP" altLang="en-US" sz="1100" dirty="0">
                <a:latin typeface="HGPｺﾞｼｯｸM" panose="020B0600000000000000" pitchFamily="50" charset="-128"/>
                <a:ea typeface="HGPｺﾞｼｯｸM" panose="020B0600000000000000" pitchFamily="50" charset="-128"/>
              </a:rPr>
              <a:t>３</a:t>
            </a:r>
            <a:r>
              <a:rPr lang="ja-JP" altLang="en-US" sz="1100" dirty="0" smtClean="0">
                <a:latin typeface="HGPｺﾞｼｯｸM" panose="020B0600000000000000" pitchFamily="50" charset="-128"/>
                <a:ea typeface="HGPｺﾞｼｯｸM" panose="020B0600000000000000" pitchFamily="50" charset="-128"/>
              </a:rPr>
              <a:t>月分</a:t>
            </a:r>
            <a:endParaRPr lang="en-US" altLang="zh-TW" sz="1100" dirty="0">
              <a:latin typeface="HGPｺﾞｼｯｸM" panose="020B0600000000000000" pitchFamily="50" charset="-128"/>
              <a:ea typeface="HGPｺﾞｼｯｸM" panose="020B0600000000000000" pitchFamily="50" charset="-128"/>
            </a:endParaRPr>
          </a:p>
        </p:txBody>
      </p:sp>
      <p:sp>
        <p:nvSpPr>
          <p:cNvPr id="41" name="大かっこ 40"/>
          <p:cNvSpPr/>
          <p:nvPr/>
        </p:nvSpPr>
        <p:spPr>
          <a:xfrm>
            <a:off x="2432743" y="4581172"/>
            <a:ext cx="1584175" cy="365481"/>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85725" indent="-85725" algn="ctr"/>
            <a:r>
              <a:rPr lang="ja-JP" altLang="en-US" sz="1100" dirty="0">
                <a:latin typeface="HGPｺﾞｼｯｸM" panose="020B0600000000000000" pitchFamily="50" charset="-128"/>
                <a:ea typeface="HGPｺﾞｼｯｸM" panose="020B0600000000000000" pitchFamily="50" charset="-128"/>
              </a:rPr>
              <a:t>財産目録上の</a:t>
            </a:r>
            <a:r>
              <a:rPr lang="ja-JP" altLang="en-US" sz="1100" dirty="0" smtClean="0">
                <a:latin typeface="HGPｺﾞｼｯｸM" panose="020B0600000000000000" pitchFamily="50" charset="-128"/>
                <a:ea typeface="HGPｺﾞｼｯｸM" panose="020B0600000000000000" pitchFamily="50" charset="-128"/>
              </a:rPr>
              <a:t>事業用</a:t>
            </a:r>
            <a:endParaRPr lang="en-US" altLang="ja-JP" sz="1100" dirty="0" smtClean="0">
              <a:latin typeface="HGPｺﾞｼｯｸM" panose="020B0600000000000000" pitchFamily="50" charset="-128"/>
              <a:ea typeface="HGPｺﾞｼｯｸM" panose="020B0600000000000000" pitchFamily="50" charset="-128"/>
            </a:endParaRPr>
          </a:p>
          <a:p>
            <a:pPr marL="85725" indent="-85725" algn="ctr"/>
            <a:r>
              <a:rPr lang="ja-JP" altLang="en-US" sz="1100" dirty="0" smtClean="0">
                <a:latin typeface="HGPｺﾞｼｯｸM" panose="020B0600000000000000" pitchFamily="50" charset="-128"/>
                <a:ea typeface="HGPｺﾞｼｯｸM" panose="020B0600000000000000" pitchFamily="50" charset="-128"/>
              </a:rPr>
              <a:t>不動産</a:t>
            </a:r>
            <a:r>
              <a:rPr lang="ja-JP" altLang="en-US" sz="1100" dirty="0">
                <a:latin typeface="HGPｺﾞｼｯｸM" panose="020B0600000000000000" pitchFamily="50" charset="-128"/>
                <a:ea typeface="HGPｺﾞｼｯｸM" panose="020B0600000000000000" pitchFamily="50" charset="-128"/>
              </a:rPr>
              <a:t>等の合計額</a:t>
            </a:r>
          </a:p>
        </p:txBody>
      </p:sp>
      <p:sp>
        <p:nvSpPr>
          <p:cNvPr id="42" name="大かっこ 41"/>
          <p:cNvSpPr/>
          <p:nvPr/>
        </p:nvSpPr>
        <p:spPr>
          <a:xfrm>
            <a:off x="5472320" y="2805991"/>
            <a:ext cx="2433027" cy="479037"/>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85725" indent="-85725"/>
            <a:r>
              <a:rPr lang="ja-JP" altLang="en-US" sz="1100" dirty="0">
                <a:latin typeface="HGPｺﾞｼｯｸM" panose="020B0600000000000000" pitchFamily="50" charset="-128"/>
                <a:ea typeface="HGPｺﾞｼｯｸM" panose="020B0600000000000000" pitchFamily="50" charset="-128"/>
              </a:rPr>
              <a:t>減価償却累計額</a:t>
            </a:r>
            <a:r>
              <a:rPr lang="en-US" altLang="ja-JP" sz="1100" dirty="0">
                <a:latin typeface="HGPｺﾞｼｯｸM" panose="020B0600000000000000" pitchFamily="50" charset="-128"/>
                <a:ea typeface="HGPｺﾞｼｯｸM" panose="020B0600000000000000" pitchFamily="50" charset="-128"/>
              </a:rPr>
              <a:t>×</a:t>
            </a:r>
            <a:r>
              <a:rPr lang="ja-JP" altLang="en-US" sz="1100" dirty="0">
                <a:latin typeface="HGPｺﾞｼｯｸM" panose="020B0600000000000000" pitchFamily="50" charset="-128"/>
                <a:ea typeface="HGPｺﾞｼｯｸM" panose="020B0600000000000000" pitchFamily="50" charset="-128"/>
              </a:rPr>
              <a:t>建設</a:t>
            </a:r>
            <a:r>
              <a:rPr lang="ja-JP" altLang="en-US" sz="1100" dirty="0" smtClean="0">
                <a:latin typeface="HGPｺﾞｼｯｸM" panose="020B0600000000000000" pitchFamily="50" charset="-128"/>
                <a:ea typeface="HGPｺﾞｼｯｸM" panose="020B0600000000000000" pitchFamily="50" charset="-128"/>
              </a:rPr>
              <a:t>単価等</a:t>
            </a:r>
            <a:endParaRPr lang="en-US" altLang="ja-JP" sz="1100" dirty="0" smtClean="0">
              <a:latin typeface="HGPｺﾞｼｯｸM" panose="020B0600000000000000" pitchFamily="50" charset="-128"/>
              <a:ea typeface="HGPｺﾞｼｯｸM" panose="020B0600000000000000" pitchFamily="50" charset="-128"/>
            </a:endParaRPr>
          </a:p>
          <a:p>
            <a:pPr marL="85725" indent="-85725"/>
            <a:r>
              <a:rPr lang="ja-JP" altLang="en-US" sz="1100" dirty="0" smtClean="0">
                <a:latin typeface="HGPｺﾞｼｯｸM" panose="020B0600000000000000" pitchFamily="50" charset="-128"/>
                <a:ea typeface="HGPｺﾞｼｯｸM" panose="020B0600000000000000" pitchFamily="50" charset="-128"/>
              </a:rPr>
              <a:t>上昇率</a:t>
            </a:r>
            <a:r>
              <a:rPr lang="en-US" altLang="ja-JP" sz="1100" dirty="0">
                <a:latin typeface="HGPｺﾞｼｯｸM" panose="020B0600000000000000" pitchFamily="50" charset="-128"/>
                <a:ea typeface="HGPｺﾞｼｯｸM" panose="020B0600000000000000" pitchFamily="50" charset="-128"/>
              </a:rPr>
              <a:t>×</a:t>
            </a:r>
            <a:r>
              <a:rPr lang="ja-JP" altLang="en-US" sz="1100" dirty="0">
                <a:latin typeface="HGPｺﾞｼｯｸM" panose="020B0600000000000000" pitchFamily="50" charset="-128"/>
                <a:ea typeface="HGPｺﾞｼｯｸM" panose="020B0600000000000000" pitchFamily="50" charset="-128"/>
              </a:rPr>
              <a:t>自己資金</a:t>
            </a:r>
            <a:r>
              <a:rPr lang="ja-JP" altLang="en-US" sz="1100" dirty="0" smtClean="0">
                <a:latin typeface="HGPｺﾞｼｯｸM" panose="020B0600000000000000" pitchFamily="50" charset="-128"/>
                <a:ea typeface="HGPｺﾞｼｯｸM" panose="020B0600000000000000" pitchFamily="50" charset="-128"/>
              </a:rPr>
              <a:t>比率（</a:t>
            </a:r>
            <a:r>
              <a:rPr lang="en-US" altLang="ja-JP" sz="1100" dirty="0" smtClean="0">
                <a:latin typeface="HGPｺﾞｼｯｸM" panose="020B0600000000000000" pitchFamily="50" charset="-128"/>
                <a:ea typeface="HGPｺﾞｼｯｸM" panose="020B0600000000000000" pitchFamily="50" charset="-128"/>
              </a:rPr>
              <a:t>22</a:t>
            </a:r>
            <a:r>
              <a:rPr lang="ja-JP" altLang="en-US" sz="1100" dirty="0" smtClean="0">
                <a:latin typeface="HGPｺﾞｼｯｸM" panose="020B0600000000000000" pitchFamily="50" charset="-128"/>
                <a:ea typeface="HGPｺﾞｼｯｸM" panose="020B0600000000000000" pitchFamily="50" charset="-128"/>
              </a:rPr>
              <a:t>％）</a:t>
            </a:r>
            <a:r>
              <a:rPr lang="ja-JP" altLang="en-US" sz="1100" dirty="0">
                <a:latin typeface="HGPｺﾞｼｯｸM" panose="020B0600000000000000" pitchFamily="50" charset="-128"/>
                <a:ea typeface="HGPｺﾞｼｯｸM" panose="020B0600000000000000" pitchFamily="50" charset="-128"/>
              </a:rPr>
              <a:t>　等</a:t>
            </a:r>
          </a:p>
        </p:txBody>
      </p:sp>
      <p:pic>
        <p:nvPicPr>
          <p:cNvPr id="44" name="図 4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5796" y="5921731"/>
            <a:ext cx="804876" cy="603657"/>
          </a:xfrm>
          <a:prstGeom prst="rect">
            <a:avLst/>
          </a:prstGeom>
        </p:spPr>
      </p:pic>
      <p:sp>
        <p:nvSpPr>
          <p:cNvPr id="52" name="正方形/長方形 51"/>
          <p:cNvSpPr/>
          <p:nvPr/>
        </p:nvSpPr>
        <p:spPr>
          <a:xfrm>
            <a:off x="471712" y="6453380"/>
            <a:ext cx="2159566" cy="307777"/>
          </a:xfrm>
          <a:prstGeom prst="rect">
            <a:avLst/>
          </a:prstGeom>
        </p:spPr>
        <p:txBody>
          <a:bodyPr wrap="none">
            <a:spAutoFit/>
          </a:bodyPr>
          <a:lstStyle/>
          <a:p>
            <a:pPr algn="ctr"/>
            <a:r>
              <a:rPr lang="ja-JP" altLang="en-US" sz="1400" dirty="0" smtClean="0">
                <a:latin typeface="ＤＦ特太ゴシック体" panose="020B0509000000000000" pitchFamily="49" charset="-128"/>
                <a:ea typeface="ＤＦ特太ゴシック体" panose="020B0509000000000000" pitchFamily="49" charset="-128"/>
              </a:rPr>
              <a:t>第１順位：社会</a:t>
            </a:r>
            <a:r>
              <a:rPr lang="ja-JP" altLang="en-US" sz="1400" dirty="0">
                <a:latin typeface="ＤＦ特太ゴシック体" panose="020B0509000000000000" pitchFamily="49" charset="-128"/>
                <a:ea typeface="ＤＦ特太ゴシック体" panose="020B0509000000000000" pitchFamily="49" charset="-128"/>
              </a:rPr>
              <a:t>福祉</a:t>
            </a:r>
            <a:r>
              <a:rPr lang="ja-JP" altLang="en-US" sz="1400" dirty="0" smtClean="0">
                <a:latin typeface="ＤＦ特太ゴシック体" panose="020B0509000000000000" pitchFamily="49" charset="-128"/>
                <a:ea typeface="ＤＦ特太ゴシック体" panose="020B0509000000000000" pitchFamily="49" charset="-128"/>
              </a:rPr>
              <a:t>事業</a:t>
            </a:r>
            <a:endParaRPr lang="ja-JP" altLang="en-US" sz="1400" dirty="0">
              <a:latin typeface="ＤＦ特太ゴシック体" panose="020B0509000000000000" pitchFamily="49" charset="-128"/>
              <a:ea typeface="ＤＦ特太ゴシック体" panose="020B0509000000000000" pitchFamily="49" charset="-128"/>
            </a:endParaRPr>
          </a:p>
        </p:txBody>
      </p:sp>
      <p:sp>
        <p:nvSpPr>
          <p:cNvPr id="53" name="正方形/長方形 52"/>
          <p:cNvSpPr/>
          <p:nvPr/>
        </p:nvSpPr>
        <p:spPr>
          <a:xfrm>
            <a:off x="6859492" y="6392405"/>
            <a:ext cx="1261884" cy="307777"/>
          </a:xfrm>
          <a:prstGeom prst="rect">
            <a:avLst/>
          </a:prstGeom>
        </p:spPr>
        <p:txBody>
          <a:bodyPr wrap="none">
            <a:spAutoFit/>
          </a:bodyPr>
          <a:lstStyle/>
          <a:p>
            <a:pPr algn="ctr"/>
            <a:r>
              <a:rPr lang="ja-JP" altLang="en-US" sz="1400" dirty="0">
                <a:latin typeface="ＤＦ特太ゴシック体" panose="020B0509000000000000" pitchFamily="49" charset="-128"/>
                <a:ea typeface="ＤＦ特太ゴシック体" panose="020B0509000000000000" pitchFamily="49" charset="-128"/>
              </a:rPr>
              <a:t>地域公益事業</a:t>
            </a:r>
          </a:p>
        </p:txBody>
      </p:sp>
      <p:sp>
        <p:nvSpPr>
          <p:cNvPr id="47" name="円/楕円 46"/>
          <p:cNvSpPr/>
          <p:nvPr/>
        </p:nvSpPr>
        <p:spPr>
          <a:xfrm>
            <a:off x="6681200" y="6126742"/>
            <a:ext cx="3024336" cy="614626"/>
          </a:xfrm>
          <a:prstGeom prst="ellipse">
            <a:avLst/>
          </a:prstGeom>
          <a:pattFill prst="pct25">
            <a:fgClr>
              <a:srgbClr val="FFCCFF"/>
            </a:fgClr>
            <a:bgClr>
              <a:schemeClr val="bg1"/>
            </a:bgClr>
          </a:pattFill>
          <a:ln w="9525">
            <a:solidFill>
              <a:srgbClr val="FF99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48" name="正方形/長方形 47"/>
          <p:cNvSpPr/>
          <p:nvPr/>
        </p:nvSpPr>
        <p:spPr>
          <a:xfrm>
            <a:off x="3856088" y="6505643"/>
            <a:ext cx="2159566" cy="307777"/>
          </a:xfrm>
          <a:prstGeom prst="rect">
            <a:avLst/>
          </a:prstGeom>
        </p:spPr>
        <p:txBody>
          <a:bodyPr wrap="none">
            <a:spAutoFit/>
          </a:bodyPr>
          <a:lstStyle/>
          <a:p>
            <a:pPr algn="ctr"/>
            <a:r>
              <a:rPr lang="ja-JP" altLang="en-US" sz="1400" dirty="0" smtClean="0">
                <a:latin typeface="ＤＦ特太ゴシック体" panose="020B0509000000000000" pitchFamily="49" charset="-128"/>
                <a:ea typeface="ＤＦ特太ゴシック体" panose="020B0509000000000000" pitchFamily="49" charset="-128"/>
              </a:rPr>
              <a:t>第２順位：地域</a:t>
            </a:r>
            <a:r>
              <a:rPr lang="ja-JP" altLang="en-US" sz="1400" dirty="0">
                <a:latin typeface="ＤＦ特太ゴシック体" panose="020B0509000000000000" pitchFamily="49" charset="-128"/>
                <a:ea typeface="ＤＦ特太ゴシック体" panose="020B0509000000000000" pitchFamily="49" charset="-128"/>
              </a:rPr>
              <a:t>公益</a:t>
            </a:r>
            <a:r>
              <a:rPr lang="ja-JP" altLang="en-US" sz="1400" dirty="0" smtClean="0">
                <a:latin typeface="ＤＦ特太ゴシック体" panose="020B0509000000000000" pitchFamily="49" charset="-128"/>
                <a:ea typeface="ＤＦ特太ゴシック体" panose="020B0509000000000000" pitchFamily="49" charset="-128"/>
              </a:rPr>
              <a:t>事業</a:t>
            </a:r>
            <a:endParaRPr lang="ja-JP" altLang="en-US" sz="1400" dirty="0">
              <a:latin typeface="ＤＦ特太ゴシック体" panose="020B0509000000000000" pitchFamily="49" charset="-128"/>
              <a:ea typeface="ＤＦ特太ゴシック体" panose="020B0509000000000000" pitchFamily="49" charset="-128"/>
            </a:endParaRPr>
          </a:p>
        </p:txBody>
      </p:sp>
      <p:pic>
        <p:nvPicPr>
          <p:cNvPr id="2" name="図 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905328" y="5957552"/>
            <a:ext cx="721593" cy="577275"/>
          </a:xfrm>
          <a:prstGeom prst="rect">
            <a:avLst/>
          </a:prstGeom>
        </p:spPr>
      </p:pic>
      <p:sp>
        <p:nvSpPr>
          <p:cNvPr id="49" name="正方形/長方形 48"/>
          <p:cNvSpPr/>
          <p:nvPr/>
        </p:nvSpPr>
        <p:spPr>
          <a:xfrm>
            <a:off x="7312495" y="6505643"/>
            <a:ext cx="1800493" cy="307777"/>
          </a:xfrm>
          <a:prstGeom prst="rect">
            <a:avLst/>
          </a:prstGeom>
        </p:spPr>
        <p:txBody>
          <a:bodyPr wrap="none">
            <a:spAutoFit/>
          </a:bodyPr>
          <a:lstStyle/>
          <a:p>
            <a:pPr algn="ctr"/>
            <a:r>
              <a:rPr lang="ja-JP" altLang="en-US" sz="1400" dirty="0" smtClean="0">
                <a:latin typeface="ＤＦ特太ゴシック体" panose="020B0509000000000000" pitchFamily="49" charset="-128"/>
                <a:ea typeface="ＤＦ特太ゴシック体" panose="020B0509000000000000" pitchFamily="49" charset="-128"/>
              </a:rPr>
              <a:t>第３順位：公益事業</a:t>
            </a:r>
            <a:endParaRPr lang="ja-JP" altLang="en-US" sz="1400" dirty="0">
              <a:latin typeface="ＤＦ特太ゴシック体" panose="020B0509000000000000" pitchFamily="49" charset="-128"/>
              <a:ea typeface="ＤＦ特太ゴシック体" panose="020B0509000000000000" pitchFamily="49" charset="-128"/>
            </a:endParaRPr>
          </a:p>
        </p:txBody>
      </p:sp>
      <p:cxnSp>
        <p:nvCxnSpPr>
          <p:cNvPr id="50" name="曲線コネクタ 49"/>
          <p:cNvCxnSpPr>
            <a:stCxn id="23" idx="2"/>
            <a:endCxn id="2" idx="3"/>
          </p:cNvCxnSpPr>
          <p:nvPr/>
        </p:nvCxnSpPr>
        <p:spPr>
          <a:xfrm rot="5400000">
            <a:off x="8420968" y="5723207"/>
            <a:ext cx="728914" cy="317008"/>
          </a:xfrm>
          <a:prstGeom prst="curvedConnector2">
            <a:avLst/>
          </a:prstGeom>
          <a:ln w="76200" cmpd="thickThin">
            <a:solidFill>
              <a:srgbClr val="66FF33"/>
            </a:solidFill>
            <a:tailEnd type="triangle"/>
          </a:ln>
        </p:spPr>
        <p:style>
          <a:lnRef idx="1">
            <a:schemeClr val="accent1"/>
          </a:lnRef>
          <a:fillRef idx="0">
            <a:schemeClr val="accent1"/>
          </a:fillRef>
          <a:effectRef idx="0">
            <a:schemeClr val="accent1"/>
          </a:effectRef>
          <a:fontRef idx="minor">
            <a:schemeClr val="tx1"/>
          </a:fontRef>
        </p:style>
      </p:cxnSp>
      <p:sp>
        <p:nvSpPr>
          <p:cNvPr id="35" name="角丸四角形吹き出し 34"/>
          <p:cNvSpPr/>
          <p:nvPr/>
        </p:nvSpPr>
        <p:spPr>
          <a:xfrm>
            <a:off x="5721492" y="2108049"/>
            <a:ext cx="1512168" cy="600915"/>
          </a:xfrm>
          <a:prstGeom prst="wedgeRoundRectCallout">
            <a:avLst>
              <a:gd name="adj1" fmla="val -101533"/>
              <a:gd name="adj2" fmla="val 80867"/>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latinLnBrk="1" hangingPunct="1"/>
            <a:r>
              <a:rPr lang="ja-JP" altLang="en-US" sz="1000" dirty="0">
                <a:solidFill>
                  <a:schemeClr val="tx1"/>
                </a:solidFill>
                <a:latin typeface="HGPｺﾞｼｯｸM" panose="020B0600000000000000" pitchFamily="50" charset="-128"/>
                <a:ea typeface="HGPｺﾞｼｯｸM" panose="020B0600000000000000" pitchFamily="50" charset="-128"/>
              </a:rPr>
              <a:t>施設の将来の建替とそれまでの間の大規模修繕に係る費用等</a:t>
            </a:r>
          </a:p>
        </p:txBody>
      </p:sp>
      <p:grpSp>
        <p:nvGrpSpPr>
          <p:cNvPr id="51" name="グループ化 50"/>
          <p:cNvGrpSpPr/>
          <p:nvPr/>
        </p:nvGrpSpPr>
        <p:grpSpPr>
          <a:xfrm>
            <a:off x="5755399" y="3374189"/>
            <a:ext cx="1789913" cy="1206941"/>
            <a:chOff x="3728864" y="2810006"/>
            <a:chExt cx="1789913" cy="1539049"/>
          </a:xfrm>
        </p:grpSpPr>
        <p:sp>
          <p:nvSpPr>
            <p:cNvPr id="54" name="テキスト ボックス 53"/>
            <p:cNvSpPr txBox="1"/>
            <p:nvPr/>
          </p:nvSpPr>
          <p:spPr>
            <a:xfrm>
              <a:off x="3728864" y="2810006"/>
              <a:ext cx="1789913" cy="353219"/>
            </a:xfrm>
            <a:prstGeom prst="rect">
              <a:avLst/>
            </a:prstGeom>
            <a:noFill/>
          </p:spPr>
          <p:txBody>
            <a:bodyPr wrap="square" rtlCol="0">
              <a:spAutoFit/>
            </a:bodyPr>
            <a:lstStyle/>
            <a:p>
              <a:pPr algn="ctr"/>
              <a:r>
                <a:rPr kumimoji="1" lang="en-US" altLang="ja-JP" sz="1200" b="1" dirty="0" smtClean="0"/>
                <a:t>【</a:t>
              </a:r>
              <a:r>
                <a:rPr kumimoji="1" lang="ja-JP" altLang="en-US" sz="1200" b="1" dirty="0" smtClean="0"/>
                <a:t>③</a:t>
              </a:r>
              <a:r>
                <a:rPr lang="ja-JP" altLang="en-US" sz="1200" b="1" dirty="0" smtClean="0"/>
                <a:t>運転</a:t>
              </a:r>
              <a:r>
                <a:rPr lang="ja-JP" altLang="en-US" sz="1200" b="1" dirty="0"/>
                <a:t>資金</a:t>
              </a:r>
              <a:r>
                <a:rPr kumimoji="1" lang="en-US" altLang="ja-JP" sz="1200" b="1" dirty="0" smtClean="0"/>
                <a:t>】</a:t>
              </a:r>
              <a:endParaRPr kumimoji="1" lang="ja-JP" altLang="en-US" sz="1200" b="1" dirty="0"/>
            </a:p>
          </p:txBody>
        </p:sp>
        <p:pic>
          <p:nvPicPr>
            <p:cNvPr id="55" name="図 5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222633" y="3284985"/>
              <a:ext cx="871256" cy="1064070"/>
            </a:xfrm>
            <a:prstGeom prst="rect">
              <a:avLst/>
            </a:prstGeom>
          </p:spPr>
        </p:pic>
      </p:grpSp>
      <p:sp>
        <p:nvSpPr>
          <p:cNvPr id="18" name="テキスト ボックス 17"/>
          <p:cNvSpPr txBox="1"/>
          <p:nvPr/>
        </p:nvSpPr>
        <p:spPr>
          <a:xfrm>
            <a:off x="3955198" y="2420932"/>
            <a:ext cx="1789913" cy="276999"/>
          </a:xfrm>
          <a:prstGeom prst="rect">
            <a:avLst/>
          </a:prstGeom>
          <a:noFill/>
        </p:spPr>
        <p:txBody>
          <a:bodyPr wrap="square" rtlCol="0">
            <a:spAutoFit/>
          </a:bodyPr>
          <a:lstStyle/>
          <a:p>
            <a:pPr algn="ctr"/>
            <a:r>
              <a:rPr kumimoji="1" lang="en-US" altLang="ja-JP" sz="1200" b="1" dirty="0" smtClean="0"/>
              <a:t>【</a:t>
            </a:r>
            <a:r>
              <a:rPr kumimoji="1" lang="ja-JP" altLang="en-US" sz="1200" b="1" dirty="0" smtClean="0"/>
              <a:t>②</a:t>
            </a:r>
            <a:r>
              <a:rPr lang="ja-JP" altLang="en-US" sz="1200" b="1" dirty="0" smtClean="0"/>
              <a:t>将来の建替費用等</a:t>
            </a:r>
            <a:r>
              <a:rPr kumimoji="1" lang="en-US" altLang="ja-JP" sz="1200" b="1" dirty="0" smtClean="0"/>
              <a:t>】</a:t>
            </a:r>
            <a:endParaRPr kumimoji="1" lang="ja-JP" altLang="en-US" sz="1200" b="1" dirty="0"/>
          </a:p>
        </p:txBody>
      </p:sp>
      <p:pic>
        <p:nvPicPr>
          <p:cNvPr id="13" name="図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409408" y="3584055"/>
            <a:ext cx="983865" cy="837547"/>
          </a:xfrm>
          <a:prstGeom prst="rect">
            <a:avLst/>
          </a:prstGeom>
        </p:spPr>
      </p:pic>
      <p:cxnSp>
        <p:nvCxnSpPr>
          <p:cNvPr id="9" name="曲線コネクタ 8"/>
          <p:cNvCxnSpPr>
            <a:stCxn id="23" idx="2"/>
            <a:endCxn id="44" idx="3"/>
          </p:cNvCxnSpPr>
          <p:nvPr/>
        </p:nvCxnSpPr>
        <p:spPr>
          <a:xfrm rot="5400000">
            <a:off x="5119159" y="2398752"/>
            <a:ext cx="706284" cy="6943257"/>
          </a:xfrm>
          <a:prstGeom prst="curvedConnector2">
            <a:avLst/>
          </a:prstGeom>
          <a:ln w="76200" cmpd="thickThin">
            <a:solidFill>
              <a:srgbClr val="66FF33"/>
            </a:solidFill>
            <a:tailEnd type="triangle"/>
          </a:ln>
        </p:spPr>
        <p:style>
          <a:lnRef idx="1">
            <a:schemeClr val="accent1"/>
          </a:lnRef>
          <a:fillRef idx="0">
            <a:schemeClr val="accent1"/>
          </a:fillRef>
          <a:effectRef idx="0">
            <a:schemeClr val="accent1"/>
          </a:effectRef>
          <a:fontRef idx="minor">
            <a:schemeClr val="tx1"/>
          </a:fontRef>
        </p:style>
      </p:cxnSp>
      <p:sp>
        <p:nvSpPr>
          <p:cNvPr id="66" name="テキスト ボックス 65"/>
          <p:cNvSpPr txBox="1"/>
          <p:nvPr/>
        </p:nvSpPr>
        <p:spPr>
          <a:xfrm>
            <a:off x="52968" y="5624909"/>
            <a:ext cx="9786290" cy="276999"/>
          </a:xfrm>
          <a:prstGeom prst="rect">
            <a:avLst/>
          </a:prstGeom>
          <a:noFill/>
        </p:spPr>
        <p:txBody>
          <a:bodyPr wrap="square" rtlCol="0">
            <a:spAutoFit/>
          </a:bodyPr>
          <a:lstStyle/>
          <a:p>
            <a:pPr algn="ctr"/>
            <a:r>
              <a:rPr kumimoji="1"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社会</a:t>
            </a:r>
            <a:r>
              <a:rPr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福祉充実財産</a:t>
            </a:r>
            <a:r>
              <a:rPr kumimoji="1"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の使途は、以下の順に検討の上、法人が策定する社会福祉充実計画に基づき、既存事業の充実や新たな</a:t>
            </a:r>
            <a:r>
              <a:rPr lang="ja-JP" altLang="en-US" sz="1200" b="1" u="sng" dirty="0">
                <a:solidFill>
                  <a:srgbClr val="FF0000"/>
                </a:solidFill>
                <a:latin typeface="HG丸ｺﾞｼｯｸM-PRO" panose="020F0600000000000000" pitchFamily="50" charset="-128"/>
                <a:ea typeface="HG丸ｺﾞｼｯｸM-PRO" panose="020F0600000000000000" pitchFamily="50" charset="-128"/>
              </a:rPr>
              <a:t>事業</a:t>
            </a:r>
            <a:r>
              <a:rPr kumimoji="1" lang="ja-JP" altLang="en-US" sz="1200" b="1" u="sng" dirty="0" smtClean="0">
                <a:solidFill>
                  <a:srgbClr val="FF0000"/>
                </a:solidFill>
                <a:latin typeface="HG丸ｺﾞｼｯｸM-PRO" panose="020F0600000000000000" pitchFamily="50" charset="-128"/>
                <a:ea typeface="HG丸ｺﾞｼｯｸM-PRO" panose="020F0600000000000000" pitchFamily="50" charset="-128"/>
              </a:rPr>
              <a:t>に再投資）</a:t>
            </a:r>
            <a:endParaRPr kumimoji="1" lang="ja-JP" altLang="en-US" sz="1200" b="1" u="sng" dirty="0">
              <a:solidFill>
                <a:srgbClr val="FF0000"/>
              </a:solidFill>
              <a:latin typeface="HG丸ｺﾞｼｯｸM-PRO" panose="020F0600000000000000" pitchFamily="50" charset="-128"/>
              <a:ea typeface="HG丸ｺﾞｼｯｸM-PRO" panose="020F0600000000000000" pitchFamily="50" charset="-128"/>
            </a:endParaRPr>
          </a:p>
        </p:txBody>
      </p:sp>
      <p:sp>
        <p:nvSpPr>
          <p:cNvPr id="33" name="角丸四角形吹き出し 32"/>
          <p:cNvSpPr/>
          <p:nvPr/>
        </p:nvSpPr>
        <p:spPr>
          <a:xfrm>
            <a:off x="4244953" y="4993468"/>
            <a:ext cx="1430629" cy="451756"/>
          </a:xfrm>
          <a:prstGeom prst="wedgeRoundRectCallout">
            <a:avLst>
              <a:gd name="adj1" fmla="val 98246"/>
              <a:gd name="adj2" fmla="val -236549"/>
              <a:gd name="adj3" fmla="val 16667"/>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latinLnBrk="1" hangingPunct="1"/>
            <a:r>
              <a:rPr lang="ja-JP" altLang="en-US" sz="1000" dirty="0">
                <a:solidFill>
                  <a:schemeClr val="tx1"/>
                </a:solidFill>
                <a:latin typeface="HGPｺﾞｼｯｸM" panose="020B0600000000000000" pitchFamily="50" charset="-128"/>
                <a:ea typeface="HGPｺﾞｼｯｸM" panose="020B0600000000000000" pitchFamily="50" charset="-128"/>
              </a:rPr>
              <a:t>緊急な支払い等に備えるための運転資金</a:t>
            </a:r>
          </a:p>
        </p:txBody>
      </p:sp>
      <p:pic>
        <p:nvPicPr>
          <p:cNvPr id="23" name="図 2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686385" y="5002144"/>
            <a:ext cx="515088" cy="515088"/>
          </a:xfrm>
          <a:prstGeom prst="rect">
            <a:avLst/>
          </a:prstGeom>
        </p:spPr>
      </p:pic>
      <p:sp>
        <p:nvSpPr>
          <p:cNvPr id="56" name="テキスト ボックス 55"/>
          <p:cNvSpPr txBox="1"/>
          <p:nvPr/>
        </p:nvSpPr>
        <p:spPr>
          <a:xfrm>
            <a:off x="7705300" y="4736221"/>
            <a:ext cx="2103931" cy="276999"/>
          </a:xfrm>
          <a:prstGeom prst="rect">
            <a:avLst/>
          </a:prstGeom>
          <a:noFill/>
        </p:spPr>
        <p:txBody>
          <a:bodyPr wrap="square" rtlCol="0">
            <a:spAutoFit/>
          </a:bodyPr>
          <a:lstStyle/>
          <a:p>
            <a:pPr algn="ctr"/>
            <a:r>
              <a:rPr lang="en-US" altLang="ja-JP" sz="1200" b="1" dirty="0" smtClean="0"/>
              <a:t>【</a:t>
            </a:r>
            <a:r>
              <a:rPr lang="ja-JP" altLang="en-US" sz="1200" b="1" dirty="0" smtClean="0"/>
              <a:t>社会福祉充実計画の策定</a:t>
            </a:r>
            <a:r>
              <a:rPr lang="en-US" altLang="ja-JP" sz="1200" b="1" dirty="0" smtClean="0"/>
              <a:t>】</a:t>
            </a:r>
            <a:endParaRPr kumimoji="1" lang="ja-JP" altLang="en-US" sz="1200" b="1" dirty="0"/>
          </a:p>
        </p:txBody>
      </p:sp>
      <p:pic>
        <p:nvPicPr>
          <p:cNvPr id="31" name="図 30"/>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665098" y="6008151"/>
            <a:ext cx="590292" cy="589245"/>
          </a:xfrm>
          <a:prstGeom prst="rect">
            <a:avLst/>
          </a:prstGeom>
        </p:spPr>
      </p:pic>
      <p:sp>
        <p:nvSpPr>
          <p:cNvPr id="59" name="下矢印 58"/>
          <p:cNvSpPr/>
          <p:nvPr/>
        </p:nvSpPr>
        <p:spPr>
          <a:xfrm>
            <a:off x="8626921" y="4520197"/>
            <a:ext cx="602687" cy="200283"/>
          </a:xfrm>
          <a:prstGeom prst="downArrow">
            <a:avLst/>
          </a:prstGeom>
          <a:pattFill prst="pct30">
            <a:fgClr>
              <a:srgbClr val="FF66CC"/>
            </a:fgClr>
            <a:bgClr>
              <a:schemeClr val="bg1"/>
            </a:bgClr>
          </a:pattFill>
          <a:ln w="9525">
            <a:solidFill>
              <a:srgbClr val="FF66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テキスト ボックス 9"/>
          <p:cNvSpPr txBox="1"/>
          <p:nvPr/>
        </p:nvSpPr>
        <p:spPr>
          <a:xfrm>
            <a:off x="7243676" y="4149080"/>
            <a:ext cx="1165708" cy="230832"/>
          </a:xfrm>
          <a:prstGeom prst="rect">
            <a:avLst/>
          </a:prstGeom>
          <a:noFill/>
        </p:spPr>
        <p:txBody>
          <a:bodyPr wrap="square" rtlCol="0">
            <a:spAutoFit/>
          </a:bodyPr>
          <a:lstStyle/>
          <a:p>
            <a:endParaRPr kumimoji="1" lang="ja-JP" altLang="en-US" sz="900" dirty="0">
              <a:solidFill>
                <a:srgbClr val="FF0000"/>
              </a:solidFill>
              <a:latin typeface="HG丸ｺﾞｼｯｸM-PRO" panose="020F0600000000000000" pitchFamily="50" charset="-128"/>
              <a:ea typeface="HG丸ｺﾞｼｯｸM-PRO" panose="020F0600000000000000" pitchFamily="50" charset="-128"/>
            </a:endParaRPr>
          </a:p>
        </p:txBody>
      </p:sp>
      <p:sp>
        <p:nvSpPr>
          <p:cNvPr id="16" name="雲形吹き出し 15"/>
          <p:cNvSpPr/>
          <p:nvPr/>
        </p:nvSpPr>
        <p:spPr>
          <a:xfrm>
            <a:off x="7120400" y="4005379"/>
            <a:ext cx="1288984" cy="719769"/>
          </a:xfrm>
          <a:prstGeom prst="cloudCallout">
            <a:avLst>
              <a:gd name="adj1" fmla="val 87314"/>
              <a:gd name="adj2" fmla="val 32738"/>
            </a:avLst>
          </a:prstGeom>
          <a:solidFill>
            <a:srgbClr val="FFCC66"/>
          </a:solidFill>
          <a:ln w="12700">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eaLnBrk="1" latinLnBrk="1" hangingPunct="1"/>
            <a:r>
              <a:rPr lang="ja-JP" altLang="en-US" sz="1000" dirty="0" smtClean="0">
                <a:solidFill>
                  <a:srgbClr val="FF0000"/>
                </a:solidFill>
                <a:latin typeface="HGPｺﾞｼｯｸM" panose="020B0600000000000000" pitchFamily="50" charset="-128"/>
                <a:ea typeface="HGPｺﾞｼｯｸM" panose="020B0600000000000000" pitchFamily="50" charset="-128"/>
              </a:rPr>
              <a:t>社会福祉充実財産が生じた場合のみ</a:t>
            </a:r>
            <a:endParaRPr lang="ja-JP" altLang="en-US" sz="1000" dirty="0">
              <a:solidFill>
                <a:srgbClr val="FF0000"/>
              </a:solidFill>
              <a:latin typeface="HGPｺﾞｼｯｸM" panose="020B0600000000000000" pitchFamily="50" charset="-128"/>
              <a:ea typeface="HGPｺﾞｼｯｸM" panose="020B0600000000000000" pitchFamily="50" charset="-128"/>
            </a:endParaRPr>
          </a:p>
        </p:txBody>
      </p:sp>
      <p:sp>
        <p:nvSpPr>
          <p:cNvPr id="20" name="テキスト ボックス 19"/>
          <p:cNvSpPr txBox="1"/>
          <p:nvPr/>
        </p:nvSpPr>
        <p:spPr>
          <a:xfrm>
            <a:off x="7977359" y="2996952"/>
            <a:ext cx="1789913" cy="600164"/>
          </a:xfrm>
          <a:prstGeom prst="rect">
            <a:avLst/>
          </a:prstGeom>
          <a:noFill/>
        </p:spPr>
        <p:txBody>
          <a:bodyPr wrap="square" rtlCol="0">
            <a:spAutoFit/>
          </a:bodyPr>
          <a:lstStyle/>
          <a:p>
            <a:pPr algn="ctr"/>
            <a:r>
              <a:rPr lang="en-US" altLang="ja-JP" sz="1200" b="1" dirty="0" smtClean="0"/>
              <a:t>【</a:t>
            </a:r>
            <a:r>
              <a:rPr lang="ja-JP" altLang="en-US" sz="1200" b="1" dirty="0" smtClean="0"/>
              <a:t>再投下対象財産</a:t>
            </a:r>
            <a:r>
              <a:rPr kumimoji="1" lang="en-US" altLang="ja-JP" sz="1200" b="1" dirty="0" smtClean="0"/>
              <a:t>】</a:t>
            </a:r>
          </a:p>
          <a:p>
            <a:pPr algn="ctr"/>
            <a:r>
              <a:rPr lang="ja-JP" altLang="en-US" sz="1200" b="1" dirty="0" smtClean="0"/>
              <a:t>（社会福祉充実財産）</a:t>
            </a:r>
            <a:endParaRPr lang="en-US" altLang="ja-JP" sz="1100" b="1" dirty="0" smtClean="0"/>
          </a:p>
          <a:p>
            <a:pPr algn="ctr"/>
            <a:r>
              <a:rPr lang="en-US" altLang="ja-JP" sz="900" b="1" dirty="0" smtClean="0"/>
              <a:t>※</a:t>
            </a:r>
            <a:r>
              <a:rPr lang="ja-JP" altLang="en-US" sz="900" b="1" dirty="0" smtClean="0"/>
              <a:t>　法律上は社会福祉充実残額</a:t>
            </a:r>
            <a:endParaRPr kumimoji="1" lang="ja-JP" altLang="en-US" sz="900" b="1" dirty="0"/>
          </a:p>
        </p:txBody>
      </p:sp>
      <p:sp>
        <p:nvSpPr>
          <p:cNvPr id="57" name="正方形/長方形 56"/>
          <p:cNvSpPr/>
          <p:nvPr/>
        </p:nvSpPr>
        <p:spPr>
          <a:xfrm>
            <a:off x="2216696" y="116632"/>
            <a:ext cx="5416868" cy="461665"/>
          </a:xfrm>
          <a:prstGeom prst="rect">
            <a:avLst/>
          </a:prstGeom>
        </p:spPr>
        <p:txBody>
          <a:bodyPr wrap="none" anchor="ctr" anchorCtr="0">
            <a:spAutoFit/>
          </a:bodyPr>
          <a:lstStyle/>
          <a:p>
            <a:pPr algn="ctr" eaLnBrk="1" fontAlgn="auto" hangingPunct="1">
              <a:spcBef>
                <a:spcPts val="0"/>
              </a:spcBef>
              <a:spcAft>
                <a:spcPts val="0"/>
              </a:spcAft>
            </a:pPr>
            <a:r>
              <a:rPr lang="ja-JP" altLang="en-US" sz="2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３．社会</a:t>
            </a:r>
            <a:r>
              <a:rPr lang="ja-JP" altLang="en-US" sz="2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福祉法人の財務規律について</a:t>
            </a:r>
          </a:p>
        </p:txBody>
      </p:sp>
      <p:sp>
        <p:nvSpPr>
          <p:cNvPr id="58" name="スライド番号プレースホルダー 2"/>
          <p:cNvSpPr>
            <a:spLocks noGrp="1"/>
          </p:cNvSpPr>
          <p:nvPr>
            <p:ph type="sldNum" sz="quarter" idx="12"/>
          </p:nvPr>
        </p:nvSpPr>
        <p:spPr>
          <a:xfrm>
            <a:off x="8938370" y="6453336"/>
            <a:ext cx="983182" cy="338554"/>
          </a:xfrm>
        </p:spPr>
        <p:txBody>
          <a:bodyPr wrap="square">
            <a:spAutoFit/>
          </a:bodyPr>
          <a:lstStyle/>
          <a:p>
            <a:r>
              <a:rPr kumimoji="1" lang="en-US" altLang="ja-JP" sz="1600" b="0" dirty="0" smtClean="0">
                <a:latin typeface="ＭＳ ゴシック" panose="020B0609070205080204" pitchFamily="49" charset="-128"/>
                <a:ea typeface="ＭＳ ゴシック" panose="020B0609070205080204" pitchFamily="49" charset="-128"/>
                <a:cs typeface="Arial" panose="020B0604020202020204" pitchFamily="34" charset="0"/>
              </a:rPr>
              <a:t>11</a:t>
            </a:r>
            <a:endParaRPr kumimoji="1" lang="ja-JP" altLang="en-US" sz="1600" b="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42380687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144014" y="833770"/>
            <a:ext cx="9633521" cy="1728192"/>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eaLnBrk="1" fontAlgn="auto" hangingPunct="1">
              <a:spcBef>
                <a:spcPts val="0"/>
              </a:spcBef>
              <a:spcAft>
                <a:spcPts val="0"/>
              </a:spcAft>
            </a:pPr>
            <a:r>
              <a:rPr lang="ja-JP" altLang="en-US" sz="1400" dirty="0" smtClean="0">
                <a:solidFill>
                  <a:prstClr val="black"/>
                </a:solidFill>
              </a:rPr>
              <a:t>○　平成２８年改正社会福祉法において、社会福祉法人の公益性・非営利性を踏まえ、法人の本旨から導かれる本来の役割を明確化するため、「地域における公益的な取組」の実施に関する責務規定が</a:t>
            </a:r>
            <a:r>
              <a:rPr lang="ja-JP" altLang="en-US" sz="1400" dirty="0" smtClean="0">
                <a:solidFill>
                  <a:prstClr val="black"/>
                </a:solidFill>
                <a:latin typeface="ＭＳ Ｐゴシック" panose="020B0600070205080204" pitchFamily="50" charset="-128"/>
              </a:rPr>
              <a:t>創設</a:t>
            </a:r>
            <a:r>
              <a:rPr lang="ja-JP" altLang="en-US" sz="1400" dirty="0" smtClean="0">
                <a:solidFill>
                  <a:prstClr val="black"/>
                </a:solidFill>
              </a:rPr>
              <a:t>された。</a:t>
            </a:r>
            <a:endParaRPr lang="en-US" altLang="ja-JP" sz="1400" dirty="0" smtClean="0">
              <a:solidFill>
                <a:prstClr val="black"/>
              </a:solidFill>
            </a:endParaRPr>
          </a:p>
          <a:p>
            <a:pPr eaLnBrk="1" fontAlgn="auto" hangingPunct="1">
              <a:spcBef>
                <a:spcPts val="0"/>
              </a:spcBef>
              <a:spcAft>
                <a:spcPts val="0"/>
              </a:spcAft>
            </a:pPr>
            <a:endParaRPr lang="en-US" altLang="ja-JP" sz="1400" dirty="0" smtClean="0">
              <a:solidFill>
                <a:prstClr val="black"/>
              </a:solidFill>
            </a:endParaRPr>
          </a:p>
          <a:p>
            <a:pPr eaLnBrk="1" fontAlgn="auto" hangingPunct="1">
              <a:spcBef>
                <a:spcPts val="0"/>
              </a:spcBef>
              <a:spcAft>
                <a:spcPts val="0"/>
              </a:spcAft>
            </a:pPr>
            <a:r>
              <a:rPr lang="ja-JP" altLang="en-US" sz="1400" dirty="0" smtClean="0">
                <a:solidFill>
                  <a:prstClr val="black"/>
                </a:solidFill>
                <a:latin typeface="HGPｺﾞｼｯｸM" panose="020B0600000000000000" pitchFamily="50" charset="-128"/>
                <a:ea typeface="HGPｺﾞｼｯｸM" panose="020B0600000000000000" pitchFamily="50" charset="-128"/>
              </a:rPr>
              <a:t>　（参考）社会</a:t>
            </a:r>
            <a:r>
              <a:rPr lang="ja-JP" altLang="en-US" sz="1400" dirty="0">
                <a:solidFill>
                  <a:prstClr val="black"/>
                </a:solidFill>
                <a:latin typeface="HGPｺﾞｼｯｸM" panose="020B0600000000000000" pitchFamily="50" charset="-128"/>
                <a:ea typeface="HGPｺﾞｼｯｸM" panose="020B0600000000000000" pitchFamily="50" charset="-128"/>
              </a:rPr>
              <a:t>福祉法（</a:t>
            </a:r>
            <a:r>
              <a:rPr lang="ja-JP" altLang="en-US" sz="1400" dirty="0" smtClean="0">
                <a:solidFill>
                  <a:prstClr val="black"/>
                </a:solidFill>
                <a:latin typeface="HGPｺﾞｼｯｸM" panose="020B0600000000000000" pitchFamily="50" charset="-128"/>
                <a:ea typeface="HGPｺﾞｼｯｸM" panose="020B0600000000000000" pitchFamily="50" charset="-128"/>
              </a:rPr>
              <a:t>昭和</a:t>
            </a:r>
            <a:r>
              <a:rPr lang="ja-JP" altLang="en-US" sz="1400" dirty="0">
                <a:solidFill>
                  <a:prstClr val="black"/>
                </a:solidFill>
                <a:latin typeface="HGPｺﾞｼｯｸM" panose="020B0600000000000000" pitchFamily="50" charset="-128"/>
                <a:ea typeface="HGPｺﾞｼｯｸM" panose="020B0600000000000000" pitchFamily="50" charset="-128"/>
              </a:rPr>
              <a:t>２６</a:t>
            </a:r>
            <a:r>
              <a:rPr lang="ja-JP" altLang="en-US" sz="1400" dirty="0" smtClean="0">
                <a:solidFill>
                  <a:prstClr val="black"/>
                </a:solidFill>
                <a:latin typeface="HGPｺﾞｼｯｸM" panose="020B0600000000000000" pitchFamily="50" charset="-128"/>
                <a:ea typeface="HGPｺﾞｼｯｸM" panose="020B0600000000000000" pitchFamily="50" charset="-128"/>
              </a:rPr>
              <a:t>年法律第４５号）（</a:t>
            </a:r>
            <a:r>
              <a:rPr lang="ja-JP" altLang="en-US" sz="1400" dirty="0">
                <a:solidFill>
                  <a:prstClr val="black"/>
                </a:solidFill>
                <a:latin typeface="HGPｺﾞｼｯｸM" panose="020B0600000000000000" pitchFamily="50" charset="-128"/>
                <a:ea typeface="HGPｺﾞｼｯｸM" panose="020B0600000000000000" pitchFamily="50" charset="-128"/>
              </a:rPr>
              <a:t>抄</a:t>
            </a:r>
            <a:r>
              <a:rPr lang="ja-JP" altLang="en-US" sz="1400" dirty="0" smtClean="0">
                <a:solidFill>
                  <a:prstClr val="black"/>
                </a:solidFill>
                <a:latin typeface="HGPｺﾞｼｯｸM" panose="020B0600000000000000" pitchFamily="50" charset="-128"/>
                <a:ea typeface="HGPｺﾞｼｯｸM" panose="020B0600000000000000" pitchFamily="50" charset="-128"/>
              </a:rPr>
              <a:t>）</a:t>
            </a:r>
            <a:endParaRPr lang="ja-JP" altLang="en-US" sz="1400" dirty="0">
              <a:solidFill>
                <a:prstClr val="black"/>
              </a:solidFill>
              <a:latin typeface="HGPｺﾞｼｯｸM" panose="020B0600000000000000" pitchFamily="50" charset="-128"/>
              <a:ea typeface="HGPｺﾞｼｯｸM" panose="020B0600000000000000" pitchFamily="50" charset="-128"/>
            </a:endParaRPr>
          </a:p>
          <a:p>
            <a:pPr eaLnBrk="1" fontAlgn="auto" hangingPunct="1">
              <a:spcBef>
                <a:spcPts val="0"/>
              </a:spcBef>
              <a:spcAft>
                <a:spcPts val="0"/>
              </a:spcAft>
            </a:pPr>
            <a:r>
              <a:rPr lang="ja-JP" altLang="en-US" sz="1400" dirty="0" smtClean="0">
                <a:solidFill>
                  <a:prstClr val="black"/>
                </a:solidFill>
                <a:latin typeface="HGPｺﾞｼｯｸM" panose="020B0600000000000000" pitchFamily="50" charset="-128"/>
                <a:ea typeface="HGPｺﾞｼｯｸM" panose="020B0600000000000000" pitchFamily="50" charset="-128"/>
              </a:rPr>
              <a:t>　　第２４条</a:t>
            </a:r>
            <a:r>
              <a:rPr lang="ja-JP" altLang="en-US" sz="1400" dirty="0">
                <a:solidFill>
                  <a:prstClr val="black"/>
                </a:solidFill>
                <a:latin typeface="HGPｺﾞｼｯｸM" panose="020B0600000000000000" pitchFamily="50" charset="-128"/>
                <a:ea typeface="HGPｺﾞｼｯｸM" panose="020B0600000000000000" pitchFamily="50" charset="-128"/>
              </a:rPr>
              <a:t>　（略）</a:t>
            </a:r>
          </a:p>
          <a:p>
            <a:pPr marL="449263" indent="-449263" eaLnBrk="1" fontAlgn="auto" hangingPunct="1">
              <a:spcBef>
                <a:spcPts val="0"/>
              </a:spcBef>
              <a:spcAft>
                <a:spcPts val="0"/>
              </a:spcAft>
            </a:pPr>
            <a:r>
              <a:rPr lang="ja-JP" altLang="en-US" sz="1400" dirty="0" smtClean="0">
                <a:solidFill>
                  <a:prstClr val="black"/>
                </a:solidFill>
                <a:latin typeface="HGPｺﾞｼｯｸM" panose="020B0600000000000000" pitchFamily="50" charset="-128"/>
                <a:ea typeface="HGPｺﾞｼｯｸM" panose="020B0600000000000000" pitchFamily="50" charset="-128"/>
              </a:rPr>
              <a:t>　　　２</a:t>
            </a:r>
            <a:r>
              <a:rPr lang="ja-JP" altLang="en-US" sz="1400" dirty="0">
                <a:solidFill>
                  <a:prstClr val="black"/>
                </a:solidFill>
                <a:latin typeface="HGPｺﾞｼｯｸM" panose="020B0600000000000000" pitchFamily="50" charset="-128"/>
                <a:ea typeface="HGPｺﾞｼｯｸM" panose="020B0600000000000000" pitchFamily="50" charset="-128"/>
              </a:rPr>
              <a:t>　社会福祉法人は、社会福祉事業及び第二十六条第一項に規定する公益事業を行うに</a:t>
            </a:r>
            <a:r>
              <a:rPr lang="ja-JP" altLang="en-US" sz="1400" dirty="0" smtClean="0">
                <a:solidFill>
                  <a:prstClr val="black"/>
                </a:solidFill>
                <a:latin typeface="HGPｺﾞｼｯｸM" panose="020B0600000000000000" pitchFamily="50" charset="-128"/>
                <a:ea typeface="HGPｺﾞｼｯｸM" panose="020B0600000000000000" pitchFamily="50" charset="-128"/>
              </a:rPr>
              <a:t>当たっては</a:t>
            </a:r>
            <a:r>
              <a:rPr lang="ja-JP" altLang="en-US" sz="1400" dirty="0">
                <a:solidFill>
                  <a:prstClr val="black"/>
                </a:solidFill>
                <a:latin typeface="HGPｺﾞｼｯｸM" panose="020B0600000000000000" pitchFamily="50" charset="-128"/>
                <a:ea typeface="HGPｺﾞｼｯｸM" panose="020B0600000000000000" pitchFamily="50" charset="-128"/>
              </a:rPr>
              <a:t>、日常生活又は社会生活上の支援を必要とする者に対して、無料又は低額な料金で、福祉サービスを積極的に提供するよう努めなければならない</a:t>
            </a:r>
            <a:r>
              <a:rPr lang="ja-JP" altLang="en-US" sz="1400" dirty="0" smtClean="0">
                <a:solidFill>
                  <a:prstClr val="black"/>
                </a:solidFill>
                <a:latin typeface="HGPｺﾞｼｯｸM" panose="020B0600000000000000" pitchFamily="50" charset="-128"/>
                <a:ea typeface="HGPｺﾞｼｯｸM" panose="020B0600000000000000" pitchFamily="50" charset="-128"/>
              </a:rPr>
              <a:t>。　</a:t>
            </a:r>
            <a:endParaRPr lang="ja-JP" altLang="en-US" sz="1400" dirty="0">
              <a:solidFill>
                <a:prstClr val="black"/>
              </a:solidFill>
              <a:latin typeface="HGPｺﾞｼｯｸM" panose="020B0600000000000000" pitchFamily="50" charset="-128"/>
              <a:ea typeface="HGPｺﾞｼｯｸM" panose="020B0600000000000000" pitchFamily="50" charset="-128"/>
            </a:endParaRPr>
          </a:p>
        </p:txBody>
      </p:sp>
      <p:grpSp>
        <p:nvGrpSpPr>
          <p:cNvPr id="32" name="グループ化 31"/>
          <p:cNvGrpSpPr/>
          <p:nvPr/>
        </p:nvGrpSpPr>
        <p:grpSpPr>
          <a:xfrm>
            <a:off x="272480" y="2852936"/>
            <a:ext cx="9361040" cy="2603930"/>
            <a:chOff x="272480" y="2918772"/>
            <a:chExt cx="9361040" cy="2253196"/>
          </a:xfrm>
        </p:grpSpPr>
        <p:sp>
          <p:nvSpPr>
            <p:cNvPr id="16" name="円/楕円 15"/>
            <p:cNvSpPr/>
            <p:nvPr/>
          </p:nvSpPr>
          <p:spPr>
            <a:xfrm>
              <a:off x="1225220" y="3259829"/>
              <a:ext cx="7472195" cy="1465316"/>
            </a:xfrm>
            <a:prstGeom prst="ellipse">
              <a:avLst/>
            </a:prstGeom>
            <a:noFill/>
            <a:ln w="101600" cmpd="thickThi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endParaRPr lang="ja-JP" altLang="en-US">
                <a:solidFill>
                  <a:prstClr val="white"/>
                </a:solidFill>
              </a:endParaRPr>
            </a:p>
          </p:txBody>
        </p:sp>
        <p:pic>
          <p:nvPicPr>
            <p:cNvPr id="4" name="図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36256" y="2935503"/>
              <a:ext cx="704776" cy="544050"/>
            </a:xfrm>
            <a:prstGeom prst="rect">
              <a:avLst/>
            </a:prstGeom>
          </p:spPr>
        </p:pic>
        <p:sp>
          <p:nvSpPr>
            <p:cNvPr id="5" name="角丸四角形 4"/>
            <p:cNvSpPr/>
            <p:nvPr/>
          </p:nvSpPr>
          <p:spPr>
            <a:xfrm>
              <a:off x="272480" y="2918772"/>
              <a:ext cx="3312368" cy="864096"/>
            </a:xfrm>
            <a:prstGeom prst="roundRect">
              <a:avLst/>
            </a:prstGeom>
            <a:pattFill prst="pct30">
              <a:fgClr>
                <a:srgbClr val="FF9933"/>
              </a:fgClr>
              <a:bgClr>
                <a:schemeClr val="bg1"/>
              </a:bgClr>
            </a:patt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eaLnBrk="1" fontAlgn="auto" hangingPunct="1">
                <a:spcBef>
                  <a:spcPts val="0"/>
                </a:spcBef>
                <a:spcAft>
                  <a:spcPts val="0"/>
                </a:spcAft>
              </a:pPr>
              <a:r>
                <a:rPr lang="ja-JP" altLang="en-US" sz="1400" dirty="0" smtClean="0">
                  <a:solidFill>
                    <a:prstClr val="black"/>
                  </a:solidFill>
                  <a:latin typeface="HG丸ｺﾞｼｯｸM-PRO" panose="020F0600000000000000" pitchFamily="50" charset="-128"/>
                  <a:ea typeface="HG丸ｺﾞｼｯｸM-PRO" panose="020F0600000000000000" pitchFamily="50" charset="-128"/>
                </a:rPr>
                <a:t>①　社会</a:t>
              </a:r>
              <a:r>
                <a:rPr lang="ja-JP" altLang="en-US" sz="1400" dirty="0">
                  <a:solidFill>
                    <a:prstClr val="black"/>
                  </a:solidFill>
                  <a:latin typeface="HG丸ｺﾞｼｯｸM-PRO" panose="020F0600000000000000" pitchFamily="50" charset="-128"/>
                  <a:ea typeface="HG丸ｺﾞｼｯｸM-PRO" panose="020F0600000000000000" pitchFamily="50" charset="-128"/>
                </a:rPr>
                <a:t>福祉事業又は公益事業を行うに当たって提供される「福祉サービス」であること</a:t>
              </a:r>
            </a:p>
          </p:txBody>
        </p:sp>
        <p:sp>
          <p:nvSpPr>
            <p:cNvPr id="26" name="角丸四角形 25"/>
            <p:cNvSpPr/>
            <p:nvPr/>
          </p:nvSpPr>
          <p:spPr>
            <a:xfrm>
              <a:off x="6321152" y="2918772"/>
              <a:ext cx="3312368" cy="864096"/>
            </a:xfrm>
            <a:prstGeom prst="roundRect">
              <a:avLst/>
            </a:prstGeom>
            <a:pattFill prst="pct30">
              <a:fgClr>
                <a:srgbClr val="FF9933"/>
              </a:fgClr>
              <a:bgClr>
                <a:schemeClr val="bg1"/>
              </a:bgClr>
            </a:patt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eaLnBrk="1" fontAlgn="auto" hangingPunct="1">
                <a:spcBef>
                  <a:spcPts val="0"/>
                </a:spcBef>
                <a:spcAft>
                  <a:spcPts val="0"/>
                </a:spcAft>
              </a:pPr>
              <a:r>
                <a:rPr lang="ja-JP" altLang="en-US" sz="1400" dirty="0">
                  <a:solidFill>
                    <a:prstClr val="black"/>
                  </a:solidFill>
                  <a:latin typeface="HG丸ｺﾞｼｯｸM-PRO" panose="020F0600000000000000" pitchFamily="50" charset="-128"/>
                  <a:ea typeface="HG丸ｺﾞｼｯｸM-PRO" panose="020F0600000000000000" pitchFamily="50" charset="-128"/>
                </a:rPr>
                <a:t>②　「日常生活又は社会生活上の支援を必要とする者」に対する福祉サービスであること</a:t>
              </a:r>
            </a:p>
          </p:txBody>
        </p:sp>
        <p:sp>
          <p:nvSpPr>
            <p:cNvPr id="28" name="角丸四角形 27"/>
            <p:cNvSpPr/>
            <p:nvPr/>
          </p:nvSpPr>
          <p:spPr>
            <a:xfrm>
              <a:off x="3008784" y="4601114"/>
              <a:ext cx="3822971" cy="570854"/>
            </a:xfrm>
            <a:prstGeom prst="roundRect">
              <a:avLst/>
            </a:prstGeom>
            <a:pattFill prst="pct30">
              <a:fgClr>
                <a:srgbClr val="FF9933"/>
              </a:fgClr>
              <a:bgClr>
                <a:schemeClr val="bg1"/>
              </a:bgClr>
            </a:patt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eaLnBrk="1" fontAlgn="auto" hangingPunct="1">
                <a:spcBef>
                  <a:spcPts val="0"/>
                </a:spcBef>
                <a:spcAft>
                  <a:spcPts val="0"/>
                </a:spcAft>
              </a:pPr>
              <a:r>
                <a:rPr lang="ja-JP" altLang="en-US" sz="1400" dirty="0">
                  <a:solidFill>
                    <a:prstClr val="black"/>
                  </a:solidFill>
                  <a:latin typeface="HG丸ｺﾞｼｯｸM-PRO" panose="020F0600000000000000" pitchFamily="50" charset="-128"/>
                  <a:ea typeface="HG丸ｺﾞｼｯｸM-PRO" panose="020F0600000000000000" pitchFamily="50" charset="-128"/>
                </a:rPr>
                <a:t>③　無料又は低額な料金で提供されること</a:t>
              </a:r>
            </a:p>
          </p:txBody>
        </p:sp>
      </p:grpSp>
      <p:sp>
        <p:nvSpPr>
          <p:cNvPr id="18" name="下矢印 17"/>
          <p:cNvSpPr/>
          <p:nvPr/>
        </p:nvSpPr>
        <p:spPr>
          <a:xfrm>
            <a:off x="4088904" y="5580529"/>
            <a:ext cx="1800200" cy="656783"/>
          </a:xfrm>
          <a:prstGeom prst="downArrow">
            <a:avLst/>
          </a:prstGeom>
          <a:pattFill prst="pct30">
            <a:fgClr>
              <a:srgbClr val="FF9999"/>
            </a:fgClr>
            <a:bgClr>
              <a:schemeClr val="bg1"/>
            </a:bgClr>
          </a:pattFill>
          <a:ln>
            <a:solidFill>
              <a:srgbClr val="FF99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eaLnBrk="1" fontAlgn="auto" hangingPunct="1">
              <a:spcBef>
                <a:spcPts val="0"/>
              </a:spcBef>
              <a:spcAft>
                <a:spcPts val="0"/>
              </a:spcAft>
            </a:pPr>
            <a:endParaRPr lang="ja-JP" altLang="en-US" sz="1400" dirty="0">
              <a:solidFill>
                <a:prstClr val="black"/>
              </a:solidFill>
              <a:latin typeface="HG丸ｺﾞｼｯｸM-PRO" panose="020F0600000000000000" pitchFamily="50" charset="-128"/>
              <a:ea typeface="HG丸ｺﾞｼｯｸM-PRO" panose="020F0600000000000000" pitchFamily="50" charset="-128"/>
            </a:endParaRPr>
          </a:p>
        </p:txBody>
      </p:sp>
      <p:sp>
        <p:nvSpPr>
          <p:cNvPr id="30" name="正方形/長方形 29"/>
          <p:cNvSpPr/>
          <p:nvPr/>
        </p:nvSpPr>
        <p:spPr>
          <a:xfrm>
            <a:off x="1267877" y="5580529"/>
            <a:ext cx="7776489" cy="584775"/>
          </a:xfrm>
          <a:prstGeom prst="rect">
            <a:avLst/>
          </a:prstGeom>
        </p:spPr>
        <p:txBody>
          <a:bodyPr wrap="none">
            <a:spAutoFit/>
          </a:bodyPr>
          <a:lstStyle/>
          <a:p>
            <a:pPr eaLnBrk="1" fontAlgn="auto" hangingPunct="1">
              <a:spcBef>
                <a:spcPts val="0"/>
              </a:spcBef>
              <a:spcAft>
                <a:spcPts val="0"/>
              </a:spcAft>
            </a:pPr>
            <a:r>
              <a:rPr lang="ja-JP" altLang="en-US" sz="1600" dirty="0" smtClean="0">
                <a:solidFill>
                  <a:prstClr val="black"/>
                </a:solidFill>
                <a:latin typeface="ＤＦ特太ゴシック体" panose="020B0509000000000000" pitchFamily="49" charset="-128"/>
                <a:ea typeface="ＤＦ特太ゴシック体" panose="020B0509000000000000" pitchFamily="49" charset="-128"/>
              </a:rPr>
              <a:t>○　社会</a:t>
            </a:r>
            <a:r>
              <a:rPr lang="ja-JP" altLang="en-US" sz="1600" dirty="0">
                <a:solidFill>
                  <a:prstClr val="black"/>
                </a:solidFill>
                <a:latin typeface="ＤＦ特太ゴシック体" panose="020B0509000000000000" pitchFamily="49" charset="-128"/>
                <a:ea typeface="ＤＦ特太ゴシック体" panose="020B0509000000000000" pitchFamily="49" charset="-128"/>
              </a:rPr>
              <a:t>福祉法人の地域社会への</a:t>
            </a:r>
            <a:r>
              <a:rPr lang="ja-JP" altLang="en-US" sz="1600" dirty="0" smtClean="0">
                <a:solidFill>
                  <a:prstClr val="black"/>
                </a:solidFill>
                <a:latin typeface="ＤＦ特太ゴシック体" panose="020B0509000000000000" pitchFamily="49" charset="-128"/>
                <a:ea typeface="ＤＦ特太ゴシック体" panose="020B0509000000000000" pitchFamily="49" charset="-128"/>
              </a:rPr>
              <a:t>貢献</a:t>
            </a:r>
            <a:endParaRPr lang="en-US" altLang="ja-JP" sz="1600" dirty="0" smtClean="0">
              <a:solidFill>
                <a:prstClr val="black"/>
              </a:solidFill>
              <a:latin typeface="ＤＦ特太ゴシック体" panose="020B0509000000000000" pitchFamily="49" charset="-128"/>
              <a:ea typeface="ＤＦ特太ゴシック体" panose="020B0509000000000000" pitchFamily="49" charset="-128"/>
            </a:endParaRPr>
          </a:p>
          <a:p>
            <a:pPr algn="ctr" eaLnBrk="1" fontAlgn="auto" hangingPunct="1">
              <a:spcBef>
                <a:spcPts val="0"/>
              </a:spcBef>
              <a:spcAft>
                <a:spcPts val="0"/>
              </a:spcAft>
            </a:pPr>
            <a:r>
              <a:rPr lang="ja-JP" altLang="en-US" sz="1600" dirty="0" smtClean="0">
                <a:solidFill>
                  <a:prstClr val="black"/>
                </a:solidFill>
                <a:latin typeface="ＤＦ特太ゴシック体" panose="020B0509000000000000" pitchFamily="49" charset="-128"/>
                <a:ea typeface="ＤＦ特太ゴシック体" panose="020B0509000000000000" pitchFamily="49" charset="-128"/>
              </a:rPr>
              <a:t>　　⇒　各法人が創意工夫をこらした多様な「地域</a:t>
            </a:r>
            <a:r>
              <a:rPr lang="ja-JP" altLang="en-US" sz="1600" dirty="0">
                <a:solidFill>
                  <a:prstClr val="black"/>
                </a:solidFill>
                <a:latin typeface="ＤＦ特太ゴシック体" panose="020B0509000000000000" pitchFamily="49" charset="-128"/>
                <a:ea typeface="ＤＦ特太ゴシック体" panose="020B0509000000000000" pitchFamily="49" charset="-128"/>
              </a:rPr>
              <a:t>における公益的な</a:t>
            </a:r>
            <a:r>
              <a:rPr lang="ja-JP" altLang="en-US" sz="1600" dirty="0" smtClean="0">
                <a:solidFill>
                  <a:prstClr val="black"/>
                </a:solidFill>
                <a:latin typeface="ＤＦ特太ゴシック体" panose="020B0509000000000000" pitchFamily="49" charset="-128"/>
                <a:ea typeface="ＤＦ特太ゴシック体" panose="020B0509000000000000" pitchFamily="49" charset="-128"/>
              </a:rPr>
              <a:t>取組」を推進</a:t>
            </a:r>
            <a:endParaRPr lang="en-US" altLang="ja-JP" sz="1600" dirty="0">
              <a:solidFill>
                <a:prstClr val="black"/>
              </a:solidFill>
              <a:latin typeface="ＤＦ特太ゴシック体" panose="020B0509000000000000" pitchFamily="49" charset="-128"/>
              <a:ea typeface="ＤＦ特太ゴシック体" panose="020B0509000000000000" pitchFamily="49" charset="-128"/>
            </a:endParaRPr>
          </a:p>
        </p:txBody>
      </p:sp>
      <p:sp>
        <p:nvSpPr>
          <p:cNvPr id="31" name="メモ 30"/>
          <p:cNvSpPr/>
          <p:nvPr/>
        </p:nvSpPr>
        <p:spPr>
          <a:xfrm>
            <a:off x="128464" y="6309320"/>
            <a:ext cx="9649071" cy="432048"/>
          </a:xfrm>
          <a:prstGeom prst="foldedCorner">
            <a:avLst/>
          </a:prstGeom>
          <a:pattFill prst="pct25">
            <a:fgClr>
              <a:srgbClr val="FFFF00"/>
            </a:fgClr>
            <a:bgClr>
              <a:schemeClr val="bg1"/>
            </a:bgClr>
          </a:pattFill>
          <a:ln w="28575">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eaLnBrk="1" fontAlgn="auto" hangingPunct="1">
              <a:spcBef>
                <a:spcPts val="0"/>
              </a:spcBef>
              <a:spcAft>
                <a:spcPts val="0"/>
              </a:spcAft>
            </a:pPr>
            <a:r>
              <a:rPr lang="ja-JP" altLang="en-US" sz="1600" b="1" dirty="0" smtClean="0">
                <a:solidFill>
                  <a:prstClr val="black"/>
                </a:solidFill>
                <a:latin typeface="HG丸ｺﾞｼｯｸM-PRO" panose="020F0600000000000000" pitchFamily="50" charset="-128"/>
                <a:ea typeface="HG丸ｺﾞｼｯｸM-PRO" panose="020F0600000000000000" pitchFamily="50" charset="-128"/>
              </a:rPr>
              <a:t>地域において、少子高齢化・人口減少などを踏まえた</a:t>
            </a:r>
            <a:r>
              <a:rPr lang="ja-JP" altLang="en-US" sz="1600" b="1" dirty="0">
                <a:solidFill>
                  <a:prstClr val="black"/>
                </a:solidFill>
                <a:latin typeface="HG丸ｺﾞｼｯｸM-PRO" panose="020F0600000000000000" pitchFamily="50" charset="-128"/>
                <a:ea typeface="HG丸ｺﾞｼｯｸM-PRO" panose="020F0600000000000000" pitchFamily="50" charset="-128"/>
              </a:rPr>
              <a:t>福祉</a:t>
            </a:r>
            <a:r>
              <a:rPr lang="ja-JP" altLang="en-US" sz="1600" b="1" dirty="0" smtClean="0">
                <a:solidFill>
                  <a:prstClr val="black"/>
                </a:solidFill>
                <a:latin typeface="HG丸ｺﾞｼｯｸM-PRO" panose="020F0600000000000000" pitchFamily="50" charset="-128"/>
                <a:ea typeface="HG丸ｺﾞｼｯｸM-PRO" panose="020F0600000000000000" pitchFamily="50" charset="-128"/>
              </a:rPr>
              <a:t>ニーズに対応するサービスが充実</a:t>
            </a:r>
            <a:endParaRPr lang="ja-JP" altLang="en-US" sz="1600" b="1" dirty="0">
              <a:solidFill>
                <a:prstClr val="black"/>
              </a:solidFill>
              <a:latin typeface="HG丸ｺﾞｼｯｸM-PRO" panose="020F0600000000000000" pitchFamily="50" charset="-128"/>
              <a:ea typeface="HG丸ｺﾞｼｯｸM-PRO" panose="020F0600000000000000" pitchFamily="50" charset="-128"/>
            </a:endParaRPr>
          </a:p>
        </p:txBody>
      </p:sp>
      <p:sp>
        <p:nvSpPr>
          <p:cNvPr id="34" name="テキスト ボックス 33"/>
          <p:cNvSpPr txBox="1"/>
          <p:nvPr/>
        </p:nvSpPr>
        <p:spPr>
          <a:xfrm>
            <a:off x="1352600" y="3972272"/>
            <a:ext cx="1567540" cy="400110"/>
          </a:xfrm>
          <a:prstGeom prst="rect">
            <a:avLst/>
          </a:prstGeom>
          <a:noFill/>
        </p:spPr>
        <p:txBody>
          <a:bodyPr wrap="square" rtlCol="0">
            <a:spAutoFit/>
          </a:bodyPr>
          <a:lstStyle/>
          <a:p>
            <a:pPr algn="ctr" eaLnBrk="1" fontAlgn="auto" hangingPunct="1">
              <a:spcBef>
                <a:spcPts val="0"/>
              </a:spcBef>
              <a:spcAft>
                <a:spcPts val="0"/>
              </a:spcAft>
            </a:pPr>
            <a:r>
              <a:rPr lang="ja-JP" altLang="en-US" sz="1000" dirty="0">
                <a:solidFill>
                  <a:prstClr val="black"/>
                </a:solidFill>
                <a:latin typeface="Calibri" panose="020F0502020204030204"/>
                <a:ea typeface="ＭＳ Ｐゴシック"/>
              </a:rPr>
              <a:t>（在宅</a:t>
            </a:r>
            <a:r>
              <a:rPr lang="ja-JP" altLang="en-US" sz="1000" dirty="0" smtClean="0">
                <a:solidFill>
                  <a:prstClr val="black"/>
                </a:solidFill>
                <a:latin typeface="Calibri" panose="020F0502020204030204"/>
                <a:ea typeface="ＭＳ Ｐゴシック"/>
              </a:rPr>
              <a:t>の単身高齢者</a:t>
            </a:r>
            <a:r>
              <a:rPr lang="ja-JP" altLang="en-US" sz="1000" dirty="0">
                <a:solidFill>
                  <a:prstClr val="black"/>
                </a:solidFill>
                <a:latin typeface="Calibri" panose="020F0502020204030204"/>
                <a:ea typeface="ＭＳ Ｐゴシック"/>
              </a:rPr>
              <a:t>や障害者への見守りなど</a:t>
            </a:r>
            <a:r>
              <a:rPr lang="ja-JP" altLang="en-US" sz="1000" dirty="0" smtClean="0">
                <a:solidFill>
                  <a:prstClr val="black"/>
                </a:solidFill>
                <a:latin typeface="Calibri" panose="020F0502020204030204"/>
                <a:ea typeface="ＭＳ Ｐゴシック"/>
              </a:rPr>
              <a:t>）</a:t>
            </a:r>
            <a:endParaRPr lang="ja-JP" altLang="en-US" sz="1000" dirty="0">
              <a:solidFill>
                <a:prstClr val="black"/>
              </a:solidFill>
              <a:latin typeface="Calibri" panose="020F0502020204030204"/>
              <a:ea typeface="ＭＳ Ｐゴシック"/>
            </a:endParaRPr>
          </a:p>
        </p:txBody>
      </p:sp>
      <p:grpSp>
        <p:nvGrpSpPr>
          <p:cNvPr id="38" name="グループ化 37"/>
          <p:cNvGrpSpPr/>
          <p:nvPr/>
        </p:nvGrpSpPr>
        <p:grpSpPr>
          <a:xfrm>
            <a:off x="6759371" y="3964994"/>
            <a:ext cx="1794029" cy="1192198"/>
            <a:chOff x="6609184" y="3964994"/>
            <a:chExt cx="1794029" cy="1192198"/>
          </a:xfrm>
        </p:grpSpPr>
        <p:pic>
          <p:nvPicPr>
            <p:cNvPr id="35" name="図 3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47779" y="4440432"/>
              <a:ext cx="1001565" cy="716760"/>
            </a:xfrm>
            <a:prstGeom prst="rect">
              <a:avLst/>
            </a:prstGeom>
          </p:spPr>
        </p:pic>
        <p:sp>
          <p:nvSpPr>
            <p:cNvPr id="36" name="テキスト ボックス 35"/>
            <p:cNvSpPr txBox="1"/>
            <p:nvPr/>
          </p:nvSpPr>
          <p:spPr>
            <a:xfrm>
              <a:off x="6609184" y="3964994"/>
              <a:ext cx="1794029" cy="400110"/>
            </a:xfrm>
            <a:prstGeom prst="rect">
              <a:avLst/>
            </a:prstGeom>
            <a:noFill/>
          </p:spPr>
          <p:txBody>
            <a:bodyPr wrap="square" rtlCol="0">
              <a:spAutoFit/>
            </a:bodyPr>
            <a:lstStyle/>
            <a:p>
              <a:pPr algn="ctr" eaLnBrk="1" fontAlgn="auto" hangingPunct="1">
                <a:spcBef>
                  <a:spcPts val="0"/>
                </a:spcBef>
                <a:spcAft>
                  <a:spcPts val="0"/>
                </a:spcAft>
              </a:pPr>
              <a:r>
                <a:rPr lang="ja-JP" altLang="en-US" sz="1000" dirty="0" smtClean="0">
                  <a:solidFill>
                    <a:prstClr val="black"/>
                  </a:solidFill>
                  <a:latin typeface="Calibri" panose="020F0502020204030204"/>
                  <a:ea typeface="ＭＳ Ｐゴシック"/>
                </a:rPr>
                <a:t>（生活困窮世帯の子どもに</a:t>
              </a:r>
              <a:endParaRPr lang="en-US" altLang="ja-JP" sz="1000" dirty="0" smtClean="0">
                <a:solidFill>
                  <a:prstClr val="black"/>
                </a:solidFill>
                <a:latin typeface="Calibri" panose="020F0502020204030204"/>
                <a:ea typeface="ＭＳ Ｐゴシック"/>
              </a:endParaRPr>
            </a:p>
            <a:p>
              <a:pPr algn="ctr" eaLnBrk="1" fontAlgn="auto" hangingPunct="1">
                <a:spcBef>
                  <a:spcPts val="0"/>
                </a:spcBef>
                <a:spcAft>
                  <a:spcPts val="0"/>
                </a:spcAft>
              </a:pPr>
              <a:r>
                <a:rPr lang="ja-JP" altLang="en-US" sz="1000" dirty="0" smtClean="0">
                  <a:solidFill>
                    <a:prstClr val="black"/>
                  </a:solidFill>
                  <a:latin typeface="Calibri" panose="020F0502020204030204"/>
                  <a:ea typeface="ＭＳ Ｐゴシック"/>
                </a:rPr>
                <a:t>対する学習支援など）</a:t>
              </a:r>
              <a:endParaRPr lang="ja-JP" altLang="en-US" sz="1000" dirty="0">
                <a:solidFill>
                  <a:prstClr val="black"/>
                </a:solidFill>
                <a:latin typeface="Calibri" panose="020F0502020204030204"/>
                <a:ea typeface="ＭＳ Ｐゴシック"/>
              </a:endParaRPr>
            </a:p>
          </p:txBody>
        </p:sp>
      </p:grpSp>
      <p:sp>
        <p:nvSpPr>
          <p:cNvPr id="41" name="テキスト ボックス 40"/>
          <p:cNvSpPr txBox="1"/>
          <p:nvPr/>
        </p:nvSpPr>
        <p:spPr>
          <a:xfrm>
            <a:off x="3951059" y="2636912"/>
            <a:ext cx="1794029" cy="253916"/>
          </a:xfrm>
          <a:prstGeom prst="rect">
            <a:avLst/>
          </a:prstGeom>
          <a:noFill/>
        </p:spPr>
        <p:txBody>
          <a:bodyPr wrap="square" rtlCol="0">
            <a:spAutoFit/>
          </a:bodyPr>
          <a:lstStyle/>
          <a:p>
            <a:pPr algn="ctr" eaLnBrk="1" fontAlgn="auto" hangingPunct="1">
              <a:spcBef>
                <a:spcPts val="0"/>
              </a:spcBef>
              <a:spcAft>
                <a:spcPts val="0"/>
              </a:spcAft>
            </a:pPr>
            <a:r>
              <a:rPr lang="en-US" altLang="ja-JP" sz="1050" dirty="0">
                <a:solidFill>
                  <a:prstClr val="black"/>
                </a:solidFill>
                <a:latin typeface="ＤＦ特太ゴシック体" panose="020B0509000000000000" pitchFamily="49" charset="-128"/>
                <a:ea typeface="ＤＦ特太ゴシック体" panose="020B0509000000000000" pitchFamily="49" charset="-128"/>
              </a:rPr>
              <a:t>【</a:t>
            </a:r>
            <a:r>
              <a:rPr lang="ja-JP" altLang="en-US" sz="1050" dirty="0" smtClean="0">
                <a:solidFill>
                  <a:prstClr val="black"/>
                </a:solidFill>
                <a:latin typeface="ＤＦ特太ゴシック体" panose="020B0509000000000000" pitchFamily="49" charset="-128"/>
                <a:ea typeface="ＤＦ特太ゴシック体" panose="020B0509000000000000" pitchFamily="49" charset="-128"/>
              </a:rPr>
              <a:t>社会福祉法人</a:t>
            </a:r>
            <a:r>
              <a:rPr lang="en-US" altLang="ja-JP" sz="1050" dirty="0" smtClean="0">
                <a:solidFill>
                  <a:prstClr val="black"/>
                </a:solidFill>
                <a:latin typeface="ＤＦ特太ゴシック体" panose="020B0509000000000000" pitchFamily="49" charset="-128"/>
                <a:ea typeface="ＤＦ特太ゴシック体" panose="020B0509000000000000" pitchFamily="49" charset="-128"/>
              </a:rPr>
              <a:t>】</a:t>
            </a:r>
            <a:endParaRPr lang="ja-JP" altLang="en-US" sz="1050" dirty="0">
              <a:solidFill>
                <a:prstClr val="black"/>
              </a:solidFill>
              <a:latin typeface="ＤＦ特太ゴシック体" panose="020B0509000000000000" pitchFamily="49" charset="-128"/>
              <a:ea typeface="ＤＦ特太ゴシック体" panose="020B0509000000000000" pitchFamily="49" charset="-128"/>
            </a:endParaRPr>
          </a:p>
        </p:txBody>
      </p:sp>
      <p:sp>
        <p:nvSpPr>
          <p:cNvPr id="42" name="角丸四角形吹き出し 41"/>
          <p:cNvSpPr/>
          <p:nvPr/>
        </p:nvSpPr>
        <p:spPr>
          <a:xfrm>
            <a:off x="56456" y="4509968"/>
            <a:ext cx="1230307" cy="935256"/>
          </a:xfrm>
          <a:prstGeom prst="wedgeRoundRectCallout">
            <a:avLst>
              <a:gd name="adj1" fmla="val 42524"/>
              <a:gd name="adj2" fmla="val -131437"/>
              <a:gd name="adj3" fmla="val 16667"/>
            </a:avLst>
          </a:prstGeom>
          <a:solidFill>
            <a:schemeClr val="bg1"/>
          </a:solidFill>
          <a:ln w="12700">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pPr>
            <a:r>
              <a:rPr lang="ja-JP" altLang="en-US" sz="1050" dirty="0">
                <a:solidFill>
                  <a:prstClr val="black"/>
                </a:solidFill>
                <a:latin typeface="HGPｺﾞｼｯｸM" panose="020B0600000000000000" pitchFamily="50" charset="-128"/>
                <a:ea typeface="HGPｺﾞｼｯｸM" panose="020B0600000000000000" pitchFamily="50" charset="-128"/>
              </a:rPr>
              <a:t>（留意点）</a:t>
            </a:r>
            <a:endParaRPr lang="en-US" altLang="ja-JP" sz="1050" dirty="0">
              <a:solidFill>
                <a:prstClr val="black"/>
              </a:solidFill>
              <a:latin typeface="HGPｺﾞｼｯｸM" panose="020B0600000000000000" pitchFamily="50" charset="-128"/>
              <a:ea typeface="HGPｺﾞｼｯｸM" panose="020B0600000000000000" pitchFamily="50" charset="-128"/>
            </a:endParaRPr>
          </a:p>
          <a:p>
            <a:pPr eaLnBrk="1" fontAlgn="auto" hangingPunct="1">
              <a:spcBef>
                <a:spcPts val="0"/>
              </a:spcBef>
              <a:spcAft>
                <a:spcPts val="0"/>
              </a:spcAft>
            </a:pPr>
            <a:r>
              <a:rPr lang="ja-JP" altLang="en-US" sz="1050" dirty="0">
                <a:solidFill>
                  <a:prstClr val="black"/>
                </a:solidFill>
                <a:latin typeface="HGPｺﾞｼｯｸM" panose="020B0600000000000000" pitchFamily="50" charset="-128"/>
                <a:ea typeface="HGPｺﾞｼｯｸM" panose="020B0600000000000000" pitchFamily="50" charset="-128"/>
              </a:rPr>
              <a:t>社会福祉と関連のない事業は該当しない</a:t>
            </a:r>
          </a:p>
        </p:txBody>
      </p:sp>
      <p:sp>
        <p:nvSpPr>
          <p:cNvPr id="43" name="角丸四角形吹き出し 42"/>
          <p:cNvSpPr/>
          <p:nvPr/>
        </p:nvSpPr>
        <p:spPr>
          <a:xfrm>
            <a:off x="8475222" y="4725992"/>
            <a:ext cx="1374322" cy="935256"/>
          </a:xfrm>
          <a:prstGeom prst="wedgeRoundRectCallout">
            <a:avLst>
              <a:gd name="adj1" fmla="val -57382"/>
              <a:gd name="adj2" fmla="val -163493"/>
              <a:gd name="adj3" fmla="val 16667"/>
            </a:avLst>
          </a:prstGeom>
          <a:solidFill>
            <a:schemeClr val="bg1"/>
          </a:solidFill>
          <a:ln w="12700">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pPr>
            <a:r>
              <a:rPr lang="ja-JP" altLang="en-US" sz="1050" dirty="0">
                <a:solidFill>
                  <a:prstClr val="black"/>
                </a:solidFill>
                <a:latin typeface="HGPｺﾞｼｯｸM" panose="020B0600000000000000" pitchFamily="50" charset="-128"/>
                <a:ea typeface="HGPｺﾞｼｯｸM" panose="020B0600000000000000" pitchFamily="50" charset="-128"/>
              </a:rPr>
              <a:t>（留意点）</a:t>
            </a:r>
            <a:endParaRPr lang="en-US" altLang="ja-JP" sz="1050" dirty="0">
              <a:solidFill>
                <a:prstClr val="black"/>
              </a:solidFill>
              <a:latin typeface="HGPｺﾞｼｯｸM" panose="020B0600000000000000" pitchFamily="50" charset="-128"/>
              <a:ea typeface="HGPｺﾞｼｯｸM" panose="020B0600000000000000" pitchFamily="50" charset="-128"/>
            </a:endParaRPr>
          </a:p>
          <a:p>
            <a:pPr eaLnBrk="1" fontAlgn="auto" hangingPunct="1">
              <a:spcBef>
                <a:spcPts val="0"/>
              </a:spcBef>
              <a:spcAft>
                <a:spcPts val="0"/>
              </a:spcAft>
            </a:pPr>
            <a:r>
              <a:rPr lang="ja-JP" altLang="en-US" sz="1050" dirty="0">
                <a:solidFill>
                  <a:prstClr val="black"/>
                </a:solidFill>
                <a:latin typeface="HGPｺﾞｼｯｸM" panose="020B0600000000000000" pitchFamily="50" charset="-128"/>
                <a:ea typeface="HGPｺﾞｼｯｸM" panose="020B0600000000000000" pitchFamily="50" charset="-128"/>
              </a:rPr>
              <a:t>心身の状況や家庭環境、経済的な理由により支援を要する者が対象</a:t>
            </a:r>
          </a:p>
        </p:txBody>
      </p:sp>
      <p:sp>
        <p:nvSpPr>
          <p:cNvPr id="44" name="角丸四角形吹き出し 43"/>
          <p:cNvSpPr/>
          <p:nvPr/>
        </p:nvSpPr>
        <p:spPr>
          <a:xfrm>
            <a:off x="3296816" y="4088628"/>
            <a:ext cx="3168352" cy="564508"/>
          </a:xfrm>
          <a:prstGeom prst="wedgeRoundRectCallout">
            <a:avLst>
              <a:gd name="adj1" fmla="val -29806"/>
              <a:gd name="adj2" fmla="val 96948"/>
              <a:gd name="adj3" fmla="val 16667"/>
            </a:avLst>
          </a:prstGeom>
          <a:solidFill>
            <a:schemeClr val="bg1"/>
          </a:solidFill>
          <a:ln w="12700">
            <a:solidFill>
              <a:schemeClr val="bg1">
                <a:lumMod val="6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eaLnBrk="1" fontAlgn="auto" hangingPunct="1">
              <a:spcBef>
                <a:spcPts val="0"/>
              </a:spcBef>
              <a:spcAft>
                <a:spcPts val="0"/>
              </a:spcAft>
            </a:pPr>
            <a:r>
              <a:rPr lang="ja-JP" altLang="en-US" sz="1050" dirty="0" smtClean="0">
                <a:solidFill>
                  <a:prstClr val="black"/>
                </a:solidFill>
                <a:latin typeface="HGPｺﾞｼｯｸM" panose="020B0600000000000000" pitchFamily="50" charset="-128"/>
                <a:ea typeface="HGPｺﾞｼｯｸM" panose="020B0600000000000000" pitchFamily="50" charset="-128"/>
              </a:rPr>
              <a:t>（留意点）</a:t>
            </a:r>
            <a:endParaRPr lang="en-US" altLang="ja-JP" sz="1050" dirty="0" smtClean="0">
              <a:solidFill>
                <a:prstClr val="black"/>
              </a:solidFill>
              <a:latin typeface="HGPｺﾞｼｯｸM" panose="020B0600000000000000" pitchFamily="50" charset="-128"/>
              <a:ea typeface="HGPｺﾞｼｯｸM" panose="020B0600000000000000" pitchFamily="50" charset="-128"/>
            </a:endParaRPr>
          </a:p>
          <a:p>
            <a:pPr eaLnBrk="1" fontAlgn="auto" hangingPunct="1">
              <a:spcBef>
                <a:spcPts val="0"/>
              </a:spcBef>
              <a:spcAft>
                <a:spcPts val="0"/>
              </a:spcAft>
            </a:pPr>
            <a:r>
              <a:rPr lang="ja-JP" altLang="en-US" sz="1050" dirty="0" smtClean="0">
                <a:solidFill>
                  <a:prstClr val="black"/>
                </a:solidFill>
                <a:latin typeface="HGPｺﾞｼｯｸM" panose="020B0600000000000000" pitchFamily="50" charset="-128"/>
                <a:ea typeface="HGPｺﾞｼｯｸM" panose="020B0600000000000000" pitchFamily="50" charset="-128"/>
              </a:rPr>
              <a:t>法人の費用負担により、料金を徴収しない又は費用を下回る</a:t>
            </a:r>
            <a:r>
              <a:rPr lang="ja-JP" altLang="en-US" sz="1050" dirty="0">
                <a:solidFill>
                  <a:prstClr val="black"/>
                </a:solidFill>
                <a:latin typeface="HGPｺﾞｼｯｸM" panose="020B0600000000000000" pitchFamily="50" charset="-128"/>
                <a:ea typeface="HGPｺﾞｼｯｸM" panose="020B0600000000000000" pitchFamily="50" charset="-128"/>
              </a:rPr>
              <a:t>料金</a:t>
            </a:r>
            <a:r>
              <a:rPr lang="ja-JP" altLang="en-US" sz="1050" dirty="0" smtClean="0">
                <a:solidFill>
                  <a:prstClr val="black"/>
                </a:solidFill>
                <a:latin typeface="HGPｺﾞｼｯｸM" panose="020B0600000000000000" pitchFamily="50" charset="-128"/>
                <a:ea typeface="HGPｺﾞｼｯｸM" panose="020B0600000000000000" pitchFamily="50" charset="-128"/>
              </a:rPr>
              <a:t>を徴収して実施するもの</a:t>
            </a:r>
            <a:endParaRPr lang="ja-JP" altLang="en-US" sz="1050" dirty="0">
              <a:solidFill>
                <a:prstClr val="black"/>
              </a:solidFill>
              <a:latin typeface="HGPｺﾞｼｯｸM" panose="020B0600000000000000" pitchFamily="50" charset="-128"/>
              <a:ea typeface="HGPｺﾞｼｯｸM" panose="020B0600000000000000" pitchFamily="50" charset="-128"/>
            </a:endParaRPr>
          </a:p>
        </p:txBody>
      </p:sp>
      <p:sp>
        <p:nvSpPr>
          <p:cNvPr id="6" name="正方形/長方形 5"/>
          <p:cNvSpPr/>
          <p:nvPr/>
        </p:nvSpPr>
        <p:spPr>
          <a:xfrm>
            <a:off x="1358770" y="3645024"/>
            <a:ext cx="7194630" cy="338554"/>
          </a:xfrm>
          <a:prstGeom prst="rect">
            <a:avLst/>
          </a:prstGeom>
        </p:spPr>
        <p:txBody>
          <a:bodyPr wrap="square">
            <a:spAutoFit/>
          </a:bodyPr>
          <a:lstStyle/>
          <a:p>
            <a:pPr algn="ctr" eaLnBrk="1" fontAlgn="auto" hangingPunct="1">
              <a:spcBef>
                <a:spcPts val="0"/>
              </a:spcBef>
              <a:spcAft>
                <a:spcPts val="0"/>
              </a:spcAft>
            </a:pPr>
            <a:r>
              <a:rPr lang="ja-JP" altLang="en-US" sz="1600" u="sng" dirty="0">
                <a:solidFill>
                  <a:srgbClr val="1F497D">
                    <a:lumMod val="60000"/>
                    <a:lumOff val="40000"/>
                  </a:srgbClr>
                </a:solidFill>
                <a:effectLst>
                  <a:outerShdw blurRad="38100" dist="38100" dir="2700000" algn="tl">
                    <a:srgbClr val="000000">
                      <a:alpha val="43137"/>
                    </a:srgbClr>
                  </a:outerShdw>
                </a:effectLst>
                <a:latin typeface="ＤＦ特太ゴシック体" panose="020B0509000000000000" pitchFamily="49" charset="-128"/>
                <a:ea typeface="ＤＦ特太ゴシック体" panose="020B0509000000000000" pitchFamily="49" charset="-128"/>
              </a:rPr>
              <a:t>地域における公益的な取組</a:t>
            </a:r>
            <a:endParaRPr lang="ja-JP" altLang="en-US" sz="1600" u="sng" dirty="0">
              <a:solidFill>
                <a:srgbClr val="1F497D">
                  <a:lumMod val="60000"/>
                  <a:lumOff val="40000"/>
                </a:srgbClr>
              </a:solidFill>
              <a:effectLst>
                <a:outerShdw blurRad="38100" dist="38100" dir="2700000" algn="tl">
                  <a:srgbClr val="000000">
                    <a:alpha val="43137"/>
                  </a:srgbClr>
                </a:outerShdw>
              </a:effectLst>
              <a:latin typeface="Calibri" panose="020F0502020204030204"/>
              <a:ea typeface="ＭＳ Ｐゴシック"/>
            </a:endParaRPr>
          </a:p>
        </p:txBody>
      </p:sp>
      <p:pic>
        <p:nvPicPr>
          <p:cNvPr id="7" name="図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76391" y="4420132"/>
            <a:ext cx="656329" cy="870558"/>
          </a:xfrm>
          <a:prstGeom prst="rect">
            <a:avLst/>
          </a:prstGeom>
        </p:spPr>
      </p:pic>
      <p:sp>
        <p:nvSpPr>
          <p:cNvPr id="24" name="正方形/長方形 23"/>
          <p:cNvSpPr/>
          <p:nvPr/>
        </p:nvSpPr>
        <p:spPr>
          <a:xfrm>
            <a:off x="1774071" y="188640"/>
            <a:ext cx="6340197" cy="461665"/>
          </a:xfrm>
          <a:prstGeom prst="rect">
            <a:avLst/>
          </a:prstGeom>
        </p:spPr>
        <p:txBody>
          <a:bodyPr wrap="none" anchor="ctr" anchorCtr="0">
            <a:spAutoFit/>
          </a:bodyPr>
          <a:lstStyle/>
          <a:p>
            <a:pPr marL="77305" indent="-77305" algn="ctr" eaLnBrk="1" fontAlgn="auto" hangingPunct="1">
              <a:spcBef>
                <a:spcPts val="600"/>
              </a:spcBef>
              <a:spcAft>
                <a:spcPts val="0"/>
              </a:spcAft>
            </a:pPr>
            <a:r>
              <a:rPr lang="ja-JP" altLang="en-US" sz="2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４．</a:t>
            </a:r>
            <a:r>
              <a:rPr lang="ja-JP" altLang="en-US" sz="2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「地域における公益的な取組」に</a:t>
            </a:r>
            <a:r>
              <a:rPr lang="ja-JP" altLang="en-US" sz="24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ついて</a:t>
            </a:r>
            <a:endParaRPr lang="ja-JP" altLang="en-US" sz="24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7" name="スライド番号プレースホルダー 2"/>
          <p:cNvSpPr>
            <a:spLocks noGrp="1"/>
          </p:cNvSpPr>
          <p:nvPr>
            <p:ph type="sldNum" sz="quarter" idx="12"/>
          </p:nvPr>
        </p:nvSpPr>
        <p:spPr>
          <a:xfrm>
            <a:off x="8938370" y="6453336"/>
            <a:ext cx="983182" cy="338554"/>
          </a:xfrm>
        </p:spPr>
        <p:txBody>
          <a:bodyPr wrap="square">
            <a:spAutoFit/>
          </a:bodyPr>
          <a:lstStyle/>
          <a:p>
            <a:r>
              <a:rPr kumimoji="1" lang="en-US" altLang="ja-JP" sz="1600" b="0" dirty="0" smtClean="0">
                <a:latin typeface="ＭＳ ゴシック" panose="020B0609070205080204" pitchFamily="49" charset="-128"/>
                <a:ea typeface="ＭＳ ゴシック" panose="020B0609070205080204" pitchFamily="49" charset="-128"/>
                <a:cs typeface="Arial" panose="020B0604020202020204" pitchFamily="34" charset="0"/>
              </a:rPr>
              <a:t>12</a:t>
            </a:r>
            <a:endParaRPr kumimoji="1" lang="ja-JP" altLang="en-US" sz="1600" b="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126773173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額縁 3"/>
          <p:cNvSpPr/>
          <p:nvPr/>
        </p:nvSpPr>
        <p:spPr>
          <a:xfrm>
            <a:off x="64233" y="44628"/>
            <a:ext cx="9777536" cy="576064"/>
          </a:xfrm>
          <a:prstGeom prst="bevel">
            <a:avLst/>
          </a:prstGeom>
          <a:pattFill prst="pct30">
            <a:fgClr>
              <a:schemeClr val="accent1">
                <a:lumMod val="60000"/>
                <a:lumOff val="40000"/>
              </a:schemeClr>
            </a:fgClr>
            <a:bgClr>
              <a:schemeClr val="bg1"/>
            </a:bgClr>
          </a:pattFill>
          <a:ln w="952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000" dirty="0">
                <a:solidFill>
                  <a:prstClr val="black"/>
                </a:solidFill>
                <a:latin typeface="ＤＦ特太ゴシック体" panose="020B0509000000000000" pitchFamily="49" charset="-128"/>
                <a:ea typeface="ＤＦ特太ゴシック体" panose="020B0509000000000000" pitchFamily="49" charset="-128"/>
              </a:rPr>
              <a:t>　　社会福祉法人改革の施行スケジュールに</a:t>
            </a:r>
            <a:r>
              <a:rPr lang="ja-JP" altLang="en-US" sz="2000" dirty="0" smtClean="0">
                <a:solidFill>
                  <a:prstClr val="black"/>
                </a:solidFill>
                <a:latin typeface="ＤＦ特太ゴシック体" panose="020B0509000000000000" pitchFamily="49" charset="-128"/>
                <a:ea typeface="ＤＦ特太ゴシック体" panose="020B0509000000000000" pitchFamily="49" charset="-128"/>
              </a:rPr>
              <a:t>ついて</a:t>
            </a:r>
            <a:endParaRPr lang="ja-JP" altLang="en-US" sz="2000" dirty="0">
              <a:solidFill>
                <a:prstClr val="black"/>
              </a:solidFill>
              <a:latin typeface="ＤＦ特太ゴシック体" panose="020B0509000000000000" pitchFamily="49" charset="-128"/>
              <a:ea typeface="ＤＦ特太ゴシック体" panose="020B0509000000000000" pitchFamily="49" charset="-128"/>
            </a:endParaRPr>
          </a:p>
        </p:txBody>
      </p:sp>
      <p:graphicFrame>
        <p:nvGraphicFramePr>
          <p:cNvPr id="5" name="表 4"/>
          <p:cNvGraphicFramePr>
            <a:graphicFrameLocks noGrp="1"/>
          </p:cNvGraphicFramePr>
          <p:nvPr>
            <p:extLst>
              <p:ext uri="{D42A27DB-BD31-4B8C-83A1-F6EECF244321}">
                <p14:modId xmlns:p14="http://schemas.microsoft.com/office/powerpoint/2010/main" val="3272394207"/>
              </p:ext>
            </p:extLst>
          </p:nvPr>
        </p:nvGraphicFramePr>
        <p:xfrm>
          <a:off x="72010" y="692696"/>
          <a:ext cx="9705526" cy="5963111"/>
        </p:xfrm>
        <a:graphic>
          <a:graphicData uri="http://schemas.openxmlformats.org/drawingml/2006/table">
            <a:tbl>
              <a:tblPr>
                <a:tableStyleId>{5C22544A-7EE6-4342-B048-85BDC9FD1C3A}</a:tableStyleId>
              </a:tblPr>
              <a:tblGrid>
                <a:gridCol w="488502"/>
                <a:gridCol w="936104"/>
                <a:gridCol w="1728192"/>
                <a:gridCol w="1632182"/>
                <a:gridCol w="1632182"/>
                <a:gridCol w="1632182"/>
                <a:gridCol w="1656182"/>
              </a:tblGrid>
              <a:tr h="186891">
                <a:tc rowSpan="2" gridSpan="2">
                  <a:txBody>
                    <a:bodyPr/>
                    <a:lstStyle/>
                    <a:p>
                      <a:pPr algn="ctr" fontAlgn="ctr"/>
                      <a:r>
                        <a:rPr lang="ja-JP" altLang="en-US" sz="1200" u="none" strike="noStrike" dirty="0">
                          <a:effectLst/>
                          <a:latin typeface="ＭＳ ゴシック" panose="020B0609070205080204" pitchFamily="49" charset="-128"/>
                          <a:ea typeface="ＭＳ ゴシック" panose="020B0609070205080204" pitchFamily="49" charset="-128"/>
                        </a:rPr>
                        <a:t>　</a:t>
                      </a:r>
                      <a:endParaRPr lang="ja-JP" altLang="en-US" sz="1200" b="1" i="0" u="none" strike="noStrike" dirty="0">
                        <a:solidFill>
                          <a:srgbClr val="FF0000"/>
                        </a:solidFill>
                        <a:effectLst/>
                        <a:latin typeface="ＭＳ ゴシック" panose="020B0609070205080204" pitchFamily="49" charset="-128"/>
                        <a:ea typeface="ＭＳ ゴシック" panose="020B0609070205080204" pitchFamily="49" charset="-128"/>
                      </a:endParaRPr>
                    </a:p>
                  </a:txBody>
                  <a:tcPr marL="4010" marR="4010" marT="401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99"/>
                    </a:solidFill>
                  </a:tcPr>
                </a:tc>
                <a:tc rowSpan="2" hMerge="1">
                  <a:txBody>
                    <a:bodyPr/>
                    <a:lstStyle/>
                    <a:p>
                      <a:endParaRPr kumimoji="1" lang="ja-JP" altLang="en-US"/>
                    </a:p>
                  </a:txBody>
                  <a:tcP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ja-JP" altLang="en-US" sz="1200" b="0" i="0" u="none" strike="noStrike" dirty="0" smtClean="0">
                          <a:solidFill>
                            <a:srgbClr val="000000"/>
                          </a:solidFill>
                          <a:effectLst/>
                          <a:latin typeface="HGSｺﾞｼｯｸM" panose="020B0600000000000000" pitchFamily="50" charset="-128"/>
                          <a:ea typeface="HGSｺﾞｼｯｸM" panose="020B0600000000000000" pitchFamily="50" charset="-128"/>
                        </a:rPr>
                        <a:t>２８年度</a:t>
                      </a:r>
                    </a:p>
                  </a:txBody>
                  <a:tcPr marL="4010" marR="4010" marT="401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99"/>
                    </a:solidFill>
                  </a:tcPr>
                </a:tc>
                <a:tc gridSpan="4">
                  <a:txBody>
                    <a:bodyPr/>
                    <a:lstStyle/>
                    <a:p>
                      <a:pPr algn="ctr" fontAlgn="ctr"/>
                      <a:r>
                        <a:rPr lang="ja-JP" altLang="en-US" sz="1200" u="none" strike="noStrike" dirty="0">
                          <a:effectLst/>
                          <a:latin typeface="HGSｺﾞｼｯｸM" panose="020B0600000000000000" pitchFamily="50" charset="-128"/>
                          <a:ea typeface="HGSｺﾞｼｯｸM" panose="020B0600000000000000" pitchFamily="50" charset="-128"/>
                        </a:rPr>
                        <a:t>２９年度</a:t>
                      </a:r>
                      <a:endParaRPr lang="ja-JP" altLang="en-US" sz="12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99"/>
                    </a:solidFill>
                  </a:tcPr>
                </a:tc>
                <a:tc hMerge="1">
                  <a:txBody>
                    <a:bodyPr/>
                    <a:lstStyle/>
                    <a:p>
                      <a:endParaRPr kumimoji="1" lang="ja-JP" altLang="en-US"/>
                    </a:p>
                  </a:txBody>
                  <a:tcPr/>
                </a:tc>
                <a:tc hMerge="1">
                  <a:txBody>
                    <a:bodyPr/>
                    <a:lstStyle/>
                    <a:p>
                      <a:endParaRPr kumimoji="1" lang="ja-JP" altLang="en-US"/>
                    </a:p>
                  </a:txBody>
                  <a:tcPr/>
                </a:tc>
                <a:tc hMerge="1">
                  <a:txBody>
                    <a:bodyPr/>
                    <a:lstStyle/>
                    <a:p>
                      <a:pPr algn="ctr" fontAlgn="ctr"/>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1" marR="4011" marT="401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99"/>
                    </a:solidFill>
                  </a:tcPr>
                </a:tc>
              </a:tr>
              <a:tr h="186891">
                <a:tc gridSpan="2" vMerge="1">
                  <a:txBody>
                    <a:bodyPr/>
                    <a:lstStyle/>
                    <a:p>
                      <a:endParaRPr kumimoji="1" lang="ja-JP" altLang="en-US"/>
                    </a:p>
                  </a:txBody>
                  <a:tcPr/>
                </a:tc>
                <a:tc hMerge="1" vMerge="1">
                  <a:txBody>
                    <a:bodyPr/>
                    <a:lstStyle/>
                    <a:p>
                      <a:endParaRPr kumimoji="1" lang="ja-JP" altLang="en-US"/>
                    </a:p>
                  </a:txBody>
                  <a:tcPr/>
                </a:tc>
                <a:tc>
                  <a:txBody>
                    <a:bodyPr/>
                    <a:lstStyle/>
                    <a:p>
                      <a:pPr algn="ctr" fontAlgn="ctr"/>
                      <a:r>
                        <a:rPr lang="ja-JP" altLang="en-US" sz="1200" u="none" strike="noStrike" dirty="0" smtClean="0">
                          <a:effectLst/>
                          <a:latin typeface="HGSｺﾞｼｯｸM" panose="020B0600000000000000" pitchFamily="50" charset="-128"/>
                          <a:ea typeface="HGSｺﾞｼｯｸM" panose="020B0600000000000000" pitchFamily="50" charset="-128"/>
                        </a:rPr>
                        <a:t>～３月</a:t>
                      </a:r>
                      <a:endParaRPr lang="ja-JP" altLang="en-US" sz="12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99"/>
                    </a:solidFill>
                  </a:tcPr>
                </a:tc>
                <a:tc gridSpan="3">
                  <a:txBody>
                    <a:bodyPr/>
                    <a:lstStyle/>
                    <a:p>
                      <a:pPr algn="ctr" fontAlgn="ctr"/>
                      <a:r>
                        <a:rPr lang="ja-JP" altLang="en-US" sz="1200" u="none" strike="noStrike" dirty="0" smtClean="0">
                          <a:effectLst/>
                          <a:latin typeface="HGSｺﾞｼｯｸM" panose="020B0600000000000000" pitchFamily="50" charset="-128"/>
                          <a:ea typeface="HGSｺﾞｼｯｸM" panose="020B0600000000000000" pitchFamily="50" charset="-128"/>
                        </a:rPr>
                        <a:t>４～６月</a:t>
                      </a:r>
                      <a:endParaRPr lang="ja-JP" altLang="en-US" sz="12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99"/>
                    </a:solidFill>
                  </a:tcPr>
                </a:tc>
                <a:tc hMerge="1">
                  <a:txBody>
                    <a:bodyPr/>
                    <a:lstStyle/>
                    <a:p>
                      <a:pPr algn="ctr" fontAlgn="ctr"/>
                      <a:endParaRPr lang="ja-JP" altLang="en-US" sz="1200" b="0" i="0" u="none" strike="noStrike" dirty="0">
                        <a:solidFill>
                          <a:srgbClr val="000000"/>
                        </a:solidFill>
                        <a:effectLst/>
                        <a:latin typeface="ＭＳ Ｐゴシック"/>
                      </a:endParaRPr>
                    </a:p>
                  </a:txBody>
                  <a:tcPr marL="4011" marR="4011" marT="401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99"/>
                    </a:solidFill>
                  </a:tcPr>
                </a:tc>
                <a:tc hMerge="1">
                  <a:txBody>
                    <a:bodyPr/>
                    <a:lstStyle/>
                    <a:p>
                      <a:pPr algn="ctr" fontAlgn="ctr"/>
                      <a:endParaRPr lang="ja-JP" altLang="en-US" sz="1200" b="0" i="0" u="none" strike="noStrike" dirty="0">
                        <a:solidFill>
                          <a:srgbClr val="000000"/>
                        </a:solidFill>
                        <a:effectLst/>
                        <a:latin typeface="ＭＳ Ｐゴシック"/>
                      </a:endParaRPr>
                    </a:p>
                  </a:txBody>
                  <a:tcPr marL="4011" marR="4011" marT="401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99"/>
                    </a:solidFill>
                  </a:tcPr>
                </a:tc>
                <a:tc>
                  <a:txBody>
                    <a:bodyPr/>
                    <a:lstStyle/>
                    <a:p>
                      <a:pPr algn="ctr" fontAlgn="ctr"/>
                      <a:r>
                        <a:rPr lang="ja-JP" altLang="en-US" sz="1200" b="0" i="0" u="none" strike="noStrike" dirty="0" smtClean="0">
                          <a:solidFill>
                            <a:srgbClr val="000000"/>
                          </a:solidFill>
                          <a:effectLst/>
                          <a:latin typeface="HGSｺﾞｼｯｸM" panose="020B0600000000000000" pitchFamily="50" charset="-128"/>
                          <a:ea typeface="HGSｺﾞｼｯｸM" panose="020B0600000000000000" pitchFamily="50" charset="-128"/>
                        </a:rPr>
                        <a:t>７月～</a:t>
                      </a:r>
                      <a:endParaRPr lang="ja-JP" altLang="en-US" sz="12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rgbClr val="FFFF99"/>
                    </a:solidFill>
                  </a:tcPr>
                </a:tc>
              </a:tr>
              <a:tr h="346298">
                <a:tc gridSpan="2">
                  <a:txBody>
                    <a:bodyPr/>
                    <a:lstStyle/>
                    <a:p>
                      <a:pPr algn="ctr" fontAlgn="ctr"/>
                      <a:r>
                        <a:rPr lang="ja-JP" altLang="en-US" sz="1100" b="0" i="0" u="none" strike="noStrike" dirty="0" smtClean="0">
                          <a:solidFill>
                            <a:schemeClr val="dk1"/>
                          </a:solidFill>
                          <a:effectLst/>
                          <a:latin typeface="HGSｺﾞｼｯｸM" panose="020B0600000000000000" pitchFamily="50" charset="-128"/>
                          <a:ea typeface="HGSｺﾞｼｯｸM" panose="020B0600000000000000" pitchFamily="50" charset="-128"/>
                        </a:rPr>
                        <a:t>関係法令</a:t>
                      </a:r>
                      <a:endParaRPr lang="en-US" altLang="ja-JP" sz="1100" b="0" i="0" u="none" strike="noStrike" dirty="0" smtClean="0">
                        <a:solidFill>
                          <a:schemeClr val="dk1"/>
                        </a:solidFill>
                        <a:effectLst/>
                        <a:latin typeface="HGSｺﾞｼｯｸM" panose="020B0600000000000000" pitchFamily="50" charset="-128"/>
                        <a:ea typeface="HGSｺﾞｼｯｸM" panose="020B0600000000000000" pitchFamily="50" charset="-128"/>
                      </a:endParaRPr>
                    </a:p>
                    <a:p>
                      <a:pPr algn="ctr" fontAlgn="ctr"/>
                      <a:r>
                        <a:rPr lang="ja-JP" altLang="en-US" sz="1100" b="0" i="0" u="none" strike="noStrike" dirty="0" smtClean="0">
                          <a:solidFill>
                            <a:schemeClr val="dk1"/>
                          </a:solidFill>
                          <a:effectLst/>
                          <a:latin typeface="HGSｺﾞｼｯｸM" panose="020B0600000000000000" pitchFamily="50" charset="-128"/>
                          <a:ea typeface="HGSｺﾞｼｯｸM" panose="020B0600000000000000" pitchFamily="50" charset="-128"/>
                        </a:rPr>
                        <a:t>改正等</a:t>
                      </a:r>
                      <a:endParaRPr lang="ja-JP" altLang="en-US" sz="11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a:txBody>
                    <a:bodyPr/>
                    <a:lstStyle/>
                    <a:p>
                      <a:pPr algn="l" fontAlgn="t"/>
                      <a:endParaRPr lang="zh-TW"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r h="900000">
                <a:tc rowSpan="4">
                  <a:txBody>
                    <a:bodyPr/>
                    <a:lstStyle/>
                    <a:p>
                      <a:pPr algn="ctr" fontAlgn="ctr"/>
                      <a:r>
                        <a:rPr lang="ja-JP" altLang="en-US" sz="1100" b="0" i="0" u="none" strike="noStrike" dirty="0" smtClean="0">
                          <a:solidFill>
                            <a:srgbClr val="000000"/>
                          </a:solidFill>
                          <a:effectLst/>
                          <a:latin typeface="HGSｺﾞｼｯｸM" panose="020B0600000000000000" pitchFamily="50" charset="-128"/>
                          <a:ea typeface="HGSｺﾞｼｯｸM" panose="020B0600000000000000" pitchFamily="50" charset="-128"/>
                        </a:rPr>
                        <a:t>法人</a:t>
                      </a:r>
                      <a:endParaRPr lang="ja-JP" altLang="en-US" sz="11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smtClean="0">
                          <a:solidFill>
                            <a:srgbClr val="000000"/>
                          </a:solidFill>
                          <a:effectLst/>
                          <a:latin typeface="HGSｺﾞｼｯｸM" panose="020B0600000000000000" pitchFamily="50" charset="-128"/>
                          <a:ea typeface="HGSｺﾞｼｯｸM" panose="020B0600000000000000" pitchFamily="50" charset="-128"/>
                        </a:rPr>
                        <a:t>評議員会</a:t>
                      </a:r>
                      <a:endParaRPr lang="en-US" altLang="ja-JP" sz="1100" b="0" i="0" u="none" strike="noStrike" dirty="0" smtClean="0">
                        <a:solidFill>
                          <a:srgbClr val="000000"/>
                        </a:solidFill>
                        <a:effectLst/>
                        <a:latin typeface="HGSｺﾞｼｯｸM" panose="020B0600000000000000" pitchFamily="50" charset="-128"/>
                        <a:ea typeface="HGSｺﾞｼｯｸM" panose="020B0600000000000000" pitchFamily="50" charset="-128"/>
                      </a:endParaRPr>
                    </a:p>
                    <a:p>
                      <a:pPr algn="ctr" fontAlgn="ctr"/>
                      <a:r>
                        <a:rPr lang="ja-JP" altLang="en-US" sz="1100" b="0" i="0" u="none" strike="noStrike" dirty="0" smtClean="0">
                          <a:solidFill>
                            <a:srgbClr val="000000"/>
                          </a:solidFill>
                          <a:effectLst/>
                          <a:latin typeface="HGSｺﾞｼｯｸM" panose="020B0600000000000000" pitchFamily="50" charset="-128"/>
                          <a:ea typeface="HGSｺﾞｼｯｸM" panose="020B0600000000000000" pitchFamily="50" charset="-128"/>
                        </a:rPr>
                        <a:t>関係</a:t>
                      </a:r>
                      <a:endParaRPr lang="ja-JP" altLang="en-US" sz="11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zh-TW"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r h="620433">
                <a:tc vMerge="1">
                  <a:txBody>
                    <a:bodyPr/>
                    <a:lstStyle/>
                    <a:p>
                      <a:pPr algn="ctr" fontAlgn="ctr"/>
                      <a:endParaRPr lang="ja-JP" altLang="en-US" sz="1200" b="0" i="0" u="none" strike="noStrike" dirty="0">
                        <a:solidFill>
                          <a:srgbClr val="000000"/>
                        </a:solidFill>
                        <a:effectLst/>
                        <a:latin typeface="ＭＳ Ｐゴシック"/>
                      </a:endParaRPr>
                    </a:p>
                  </a:txBody>
                  <a:tcPr marL="4011" marR="4011" marT="4011" marB="0"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smtClean="0">
                          <a:solidFill>
                            <a:srgbClr val="000000"/>
                          </a:solidFill>
                          <a:effectLst/>
                          <a:latin typeface="HGSｺﾞｼｯｸM" panose="020B0600000000000000" pitchFamily="50" charset="-128"/>
                          <a:ea typeface="HGSｺﾞｼｯｸM" panose="020B0600000000000000" pitchFamily="50" charset="-128"/>
                        </a:rPr>
                        <a:t>理事会</a:t>
                      </a:r>
                      <a:endParaRPr lang="en-US" altLang="ja-JP" sz="1100" b="0" i="0" u="none" strike="noStrike" dirty="0" smtClean="0">
                        <a:solidFill>
                          <a:srgbClr val="000000"/>
                        </a:solidFill>
                        <a:effectLst/>
                        <a:latin typeface="HGSｺﾞｼｯｸM" panose="020B0600000000000000" pitchFamily="50" charset="-128"/>
                        <a:ea typeface="HGSｺﾞｼｯｸM" panose="020B0600000000000000" pitchFamily="50" charset="-128"/>
                      </a:endParaRPr>
                    </a:p>
                    <a:p>
                      <a:pPr algn="ctr" fontAlgn="ctr"/>
                      <a:r>
                        <a:rPr lang="ja-JP" altLang="en-US" sz="1100" b="0" i="0" u="none" strike="noStrike" dirty="0" smtClean="0">
                          <a:solidFill>
                            <a:srgbClr val="000000"/>
                          </a:solidFill>
                          <a:effectLst/>
                          <a:latin typeface="HGSｺﾞｼｯｸM" panose="020B0600000000000000" pitchFamily="50" charset="-128"/>
                          <a:ea typeface="HGSｺﾞｼｯｸM" panose="020B0600000000000000" pitchFamily="50" charset="-128"/>
                        </a:rPr>
                        <a:t>関係</a:t>
                      </a:r>
                      <a:endParaRPr lang="ja-JP" altLang="en-US" sz="11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zh-TW"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r h="620433">
                <a:tc vMerge="1">
                  <a:txBody>
                    <a:bodyPr/>
                    <a:lstStyle/>
                    <a:p>
                      <a:endParaRPr kumimoji="1" lang="ja-JP" altLang="en-US"/>
                    </a:p>
                  </a:txBody>
                  <a:tcPr/>
                </a:tc>
                <a:tc>
                  <a:txBody>
                    <a:bodyPr/>
                    <a:lstStyle/>
                    <a:p>
                      <a:pPr algn="ctr" fontAlgn="ctr"/>
                      <a:r>
                        <a:rPr lang="ja-JP" altLang="en-US" sz="1100" b="0" i="0" u="none" strike="noStrike" dirty="0" smtClean="0">
                          <a:solidFill>
                            <a:srgbClr val="000000"/>
                          </a:solidFill>
                          <a:effectLst/>
                          <a:latin typeface="HGSｺﾞｼｯｸM" panose="020B0600000000000000" pitchFamily="50" charset="-128"/>
                          <a:ea typeface="HGSｺﾞｼｯｸM" panose="020B0600000000000000" pitchFamily="50" charset="-128"/>
                        </a:rPr>
                        <a:t>会計監査人</a:t>
                      </a:r>
                      <a:endParaRPr lang="en-US" altLang="ja-JP" sz="1100" b="0" i="0" u="none" strike="noStrike" dirty="0" smtClean="0">
                        <a:solidFill>
                          <a:srgbClr val="000000"/>
                        </a:solidFill>
                        <a:effectLst/>
                        <a:latin typeface="HGSｺﾞｼｯｸM" panose="020B0600000000000000" pitchFamily="50" charset="-128"/>
                        <a:ea typeface="HGSｺﾞｼｯｸM" panose="020B0600000000000000" pitchFamily="50" charset="-128"/>
                      </a:endParaRPr>
                    </a:p>
                    <a:p>
                      <a:pPr algn="ctr" fontAlgn="ctr"/>
                      <a:r>
                        <a:rPr lang="ja-JP" altLang="en-US" sz="1100" b="0" i="0" u="none" strike="noStrike" dirty="0" smtClean="0">
                          <a:solidFill>
                            <a:srgbClr val="000000"/>
                          </a:solidFill>
                          <a:effectLst/>
                          <a:latin typeface="HGSｺﾞｼｯｸM" panose="020B0600000000000000" pitchFamily="50" charset="-128"/>
                          <a:ea typeface="HGSｺﾞｼｯｸM" panose="020B0600000000000000" pitchFamily="50" charset="-128"/>
                        </a:rPr>
                        <a:t>関係</a:t>
                      </a:r>
                      <a:endParaRPr lang="ja-JP" altLang="en-US" sz="800" b="1"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zh-TW"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kumimoji="1" lang="ja-JP" altLang="en-US" sz="800" kern="1200" dirty="0">
                        <a:solidFill>
                          <a:schemeClr val="tx1"/>
                        </a:solidFill>
                        <a:latin typeface="HGPｺﾞｼｯｸM" panose="020B0600000000000000" pitchFamily="50" charset="-128"/>
                        <a:ea typeface="HGPｺﾞｼｯｸM" panose="020B0600000000000000" pitchFamily="50" charset="-128"/>
                        <a:cs typeface="+mn-cs"/>
                      </a:endParaRPr>
                    </a:p>
                  </a:txBody>
                  <a:tcPr marL="4010" marR="4010" marT="4011" marB="0">
                    <a:lnL w="9525"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r h="620433">
                <a:tc vMerge="1">
                  <a:txBody>
                    <a:bodyPr/>
                    <a:lstStyle/>
                    <a:p>
                      <a:endParaRPr kumimoji="1" lang="ja-JP" altLang="en-US"/>
                    </a:p>
                  </a:txBody>
                  <a:tcPr/>
                </a:tc>
                <a:tc>
                  <a:txBody>
                    <a:bodyPr/>
                    <a:lstStyle/>
                    <a:p>
                      <a:pPr algn="ctr" fontAlgn="ctr"/>
                      <a:r>
                        <a:rPr lang="ja-JP" altLang="en-US" sz="1100" b="0" i="0" u="none" strike="noStrike" dirty="0" smtClean="0">
                          <a:solidFill>
                            <a:srgbClr val="000000"/>
                          </a:solidFill>
                          <a:effectLst/>
                          <a:latin typeface="HGSｺﾞｼｯｸM" panose="020B0600000000000000" pitchFamily="50" charset="-128"/>
                          <a:ea typeface="HGSｺﾞｼｯｸM" panose="020B0600000000000000" pitchFamily="50" charset="-128"/>
                        </a:rPr>
                        <a:t>社会福祉充実計画関係</a:t>
                      </a:r>
                      <a:endParaRPr lang="en-US" altLang="ja-JP" sz="800" b="0" i="0" u="none" strike="noStrike" dirty="0" smtClean="0">
                        <a:solidFill>
                          <a:srgbClr val="000000"/>
                        </a:solidFill>
                        <a:effectLst/>
                        <a:latin typeface="HGSｺﾞｼｯｸM" panose="020B0600000000000000" pitchFamily="50" charset="-128"/>
                        <a:ea typeface="HGSｺﾞｼｯｸM" panose="020B0600000000000000" pitchFamily="50" charset="-128"/>
                      </a:endParaRPr>
                    </a:p>
                    <a:p>
                      <a:pPr algn="ctr" fontAlgn="ctr">
                        <a:tabLst>
                          <a:tab pos="0" algn="l"/>
                        </a:tabLst>
                      </a:pPr>
                      <a:r>
                        <a:rPr lang="en-US" altLang="ja-JP" sz="800" b="1" i="0" u="none" strike="noStrike" dirty="0" smtClean="0">
                          <a:solidFill>
                            <a:srgbClr val="000000"/>
                          </a:solidFill>
                          <a:effectLst/>
                          <a:latin typeface="HGSｺﾞｼｯｸM" panose="020B0600000000000000" pitchFamily="50" charset="-128"/>
                          <a:ea typeface="HGSｺﾞｼｯｸM" panose="020B0600000000000000" pitchFamily="50" charset="-128"/>
                        </a:rPr>
                        <a:t>※</a:t>
                      </a:r>
                      <a:r>
                        <a:rPr lang="ja-JP" altLang="en-US" sz="800" b="1" i="0" u="none" strike="noStrike" dirty="0" smtClean="0">
                          <a:solidFill>
                            <a:srgbClr val="000000"/>
                          </a:solidFill>
                          <a:effectLst/>
                          <a:latin typeface="HGSｺﾞｼｯｸM" panose="020B0600000000000000" pitchFamily="50" charset="-128"/>
                          <a:ea typeface="HGSｺﾞｼｯｸM" panose="020B0600000000000000" pitchFamily="50" charset="-128"/>
                        </a:rPr>
                        <a:t>残額のある法人のみ計画作成</a:t>
                      </a:r>
                      <a:endParaRPr lang="ja-JP" altLang="en-US" sz="800" b="1"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zh-TW"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r h="620433">
                <a:tc rowSpan="2">
                  <a:txBody>
                    <a:bodyPr/>
                    <a:lstStyle/>
                    <a:p>
                      <a:pPr algn="ctr" fontAlgn="ctr"/>
                      <a:r>
                        <a:rPr lang="ja-JP" altLang="en-US" sz="1100" b="0" i="0" u="none" strike="noStrike" dirty="0" smtClean="0">
                          <a:solidFill>
                            <a:srgbClr val="000000"/>
                          </a:solidFill>
                          <a:effectLst/>
                          <a:latin typeface="HGSｺﾞｼｯｸM" panose="020B0600000000000000" pitchFamily="50" charset="-128"/>
                          <a:ea typeface="HGSｺﾞｼｯｸM" panose="020B0600000000000000" pitchFamily="50" charset="-128"/>
                        </a:rPr>
                        <a:t>所轄庁</a:t>
                      </a:r>
                      <a:endParaRPr lang="ja-JP" altLang="en-US" sz="11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vert="eaVert"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smtClean="0">
                          <a:solidFill>
                            <a:srgbClr val="000000"/>
                          </a:solidFill>
                          <a:effectLst/>
                          <a:latin typeface="HGSｺﾞｼｯｸM" panose="020B0600000000000000" pitchFamily="50" charset="-128"/>
                          <a:ea typeface="HGSｺﾞｼｯｸM" panose="020B0600000000000000" pitchFamily="50" charset="-128"/>
                        </a:rPr>
                        <a:t>定款変更等</a:t>
                      </a:r>
                      <a:endParaRPr lang="ja-JP" altLang="en-US" sz="11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zh-TW"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r h="620433">
                <a:tc vMerge="1">
                  <a:txBody>
                    <a:bodyPr/>
                    <a:lstStyle/>
                    <a:p>
                      <a:pPr algn="ctr" fontAlgn="ctr"/>
                      <a:endParaRPr lang="ja-JP" altLang="en-US" sz="11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vert="eaVert"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1100" b="0" i="0" u="none" strike="noStrike" dirty="0" smtClean="0">
                          <a:solidFill>
                            <a:srgbClr val="000000"/>
                          </a:solidFill>
                          <a:effectLst/>
                          <a:latin typeface="HGSｺﾞｼｯｸM" panose="020B0600000000000000" pitchFamily="50" charset="-128"/>
                          <a:ea typeface="HGSｺﾞｼｯｸM" panose="020B0600000000000000" pitchFamily="50" charset="-128"/>
                        </a:rPr>
                        <a:t>地域協議会</a:t>
                      </a:r>
                      <a:endParaRPr lang="ja-JP" altLang="en-US" sz="11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zh-TW"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r h="620433">
                <a:tc gridSpan="2">
                  <a:txBody>
                    <a:bodyPr/>
                    <a:lstStyle/>
                    <a:p>
                      <a:pPr algn="ctr" fontAlgn="ctr"/>
                      <a:r>
                        <a:rPr lang="ja-JP" altLang="en-US" sz="1100" b="0" i="0" u="none" strike="noStrike" dirty="0" smtClean="0">
                          <a:solidFill>
                            <a:srgbClr val="000000"/>
                          </a:solidFill>
                          <a:effectLst/>
                          <a:latin typeface="HGSｺﾞｼｯｸM" panose="020B0600000000000000" pitchFamily="50" charset="-128"/>
                          <a:ea typeface="HGSｺﾞｼｯｸM" panose="020B0600000000000000" pitchFamily="50" charset="-128"/>
                        </a:rPr>
                        <a:t>指導監査</a:t>
                      </a:r>
                      <a:endParaRPr lang="ja-JP" altLang="en-US" sz="11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ja-JP" altLang="en-US" sz="11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zh-TW"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r h="620433">
                <a:tc gridSpan="2">
                  <a:txBody>
                    <a:bodyPr/>
                    <a:lstStyle/>
                    <a:p>
                      <a:pPr algn="ctr" fontAlgn="ctr"/>
                      <a:r>
                        <a:rPr lang="ja-JP" altLang="en-US" sz="1100" b="0" i="0" u="none" strike="noStrike" dirty="0" smtClean="0">
                          <a:solidFill>
                            <a:srgbClr val="000000"/>
                          </a:solidFill>
                          <a:effectLst/>
                          <a:latin typeface="HGSｺﾞｼｯｸM" panose="020B0600000000000000" pitchFamily="50" charset="-128"/>
                          <a:ea typeface="HGSｺﾞｼｯｸM" panose="020B0600000000000000" pitchFamily="50" charset="-128"/>
                        </a:rPr>
                        <a:t>財務諸表等電子</a:t>
                      </a:r>
                      <a:endParaRPr lang="en-US" altLang="ja-JP" sz="1100" b="0" i="0" u="none" strike="noStrike" dirty="0" smtClean="0">
                        <a:solidFill>
                          <a:srgbClr val="000000"/>
                        </a:solidFill>
                        <a:effectLst/>
                        <a:latin typeface="HGSｺﾞｼｯｸM" panose="020B0600000000000000" pitchFamily="50" charset="-128"/>
                        <a:ea typeface="HGSｺﾞｼｯｸM" panose="020B0600000000000000" pitchFamily="50" charset="-128"/>
                      </a:endParaRPr>
                    </a:p>
                    <a:p>
                      <a:pPr algn="ctr" fontAlgn="ctr"/>
                      <a:r>
                        <a:rPr lang="ja-JP" altLang="en-US" sz="1100" b="0" i="0" u="none" strike="noStrike" dirty="0" smtClean="0">
                          <a:solidFill>
                            <a:srgbClr val="000000"/>
                          </a:solidFill>
                          <a:effectLst/>
                          <a:latin typeface="HGSｺﾞｼｯｸM" panose="020B0600000000000000" pitchFamily="50" charset="-128"/>
                          <a:ea typeface="HGSｺﾞｼｯｸM" panose="020B0600000000000000" pitchFamily="50" charset="-128"/>
                        </a:rPr>
                        <a:t>開示システム</a:t>
                      </a:r>
                      <a:endParaRPr lang="en-US" altLang="ja-JP" sz="1100" b="0" i="0" u="none" strike="noStrike" dirty="0" smtClean="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anchor="ctr">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hMerge="1">
                  <a:txBody>
                    <a:bodyPr/>
                    <a:lstStyle/>
                    <a:p>
                      <a:pPr algn="ctr" fontAlgn="ctr"/>
                      <a:endParaRPr lang="ja-JP" altLang="en-US" sz="1100" b="0" i="0" u="none" strike="noStrike" dirty="0">
                        <a:solidFill>
                          <a:srgbClr val="000000"/>
                        </a:solidFill>
                        <a:effectLst/>
                        <a:latin typeface="HGSｺﾞｼｯｸM" panose="020B0600000000000000" pitchFamily="50" charset="-128"/>
                        <a:ea typeface="HGSｺﾞｼｯｸM" panose="020B0600000000000000" pitchFamily="50" charset="-128"/>
                      </a:endParaRPr>
                    </a:p>
                  </a:txBody>
                  <a:tcPr marL="4010" marR="4010" marT="4011" marB="0" anchor="ctr">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zh-TW"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3175" cap="flat" cmpd="sng" algn="ctr">
                      <a:solidFill>
                        <a:schemeClr val="tx1"/>
                      </a:solidFill>
                      <a:prstDash val="dot"/>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3175" cap="flat" cmpd="sng" algn="ctr">
                      <a:solidFill>
                        <a:schemeClr val="tx1"/>
                      </a:solidFill>
                      <a:prstDash val="dot"/>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c>
                  <a:txBody>
                    <a:bodyPr/>
                    <a:lstStyle/>
                    <a:p>
                      <a:pPr algn="l" fontAlgn="t"/>
                      <a:endParaRPr lang="ja-JP" altLang="en-US" sz="1200" b="0" i="0" u="none" strike="noStrike" dirty="0">
                        <a:solidFill>
                          <a:srgbClr val="000000"/>
                        </a:solidFill>
                        <a:effectLst/>
                        <a:latin typeface="ＭＳ ゴシック" panose="020B0609070205080204" pitchFamily="49" charset="-128"/>
                        <a:ea typeface="ＭＳ ゴシック" panose="020B0609070205080204" pitchFamily="49" charset="-128"/>
                      </a:endParaRPr>
                    </a:p>
                  </a:txBody>
                  <a:tcPr marL="4010" marR="4010" marT="4011" marB="0">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bg1"/>
                    </a:solidFill>
                  </a:tcPr>
                </a:tc>
              </a:tr>
            </a:tbl>
          </a:graphicData>
        </a:graphic>
      </p:graphicFrame>
      <p:sp>
        <p:nvSpPr>
          <p:cNvPr id="6" name="正方形/長方形 5"/>
          <p:cNvSpPr/>
          <p:nvPr/>
        </p:nvSpPr>
        <p:spPr>
          <a:xfrm>
            <a:off x="5132385" y="1812074"/>
            <a:ext cx="1584119" cy="320782"/>
          </a:xfrm>
          <a:prstGeom prst="rect">
            <a:avLst/>
          </a:prstGeom>
          <a:pattFill prst="pct30">
            <a:fgClr>
              <a:schemeClr val="accent2">
                <a:lumMod val="20000"/>
                <a:lumOff val="80000"/>
              </a:schemeClr>
            </a:fgClr>
            <a:bgClr>
              <a:schemeClr val="bg1"/>
            </a:bgClr>
          </a:pattFill>
          <a:ln w="63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0" rtlCol="0" anchor="ctr"/>
          <a:lstStyle/>
          <a:p>
            <a:pPr marL="85725" indent="-85725"/>
            <a:r>
              <a:rPr lang="ja-JP" altLang="en-US" sz="800" dirty="0">
                <a:solidFill>
                  <a:prstClr val="black"/>
                </a:solidFill>
                <a:latin typeface="HGPｺﾞｼｯｸM" panose="020B0600000000000000" pitchFamily="50" charset="-128"/>
                <a:ea typeface="HGPｺﾞｼｯｸM" panose="020B0600000000000000" pitchFamily="50" charset="-128"/>
              </a:rPr>
              <a:t>○新評議員による定時評議員会の開催（決算、</a:t>
            </a:r>
            <a:r>
              <a:rPr lang="ja-JP" altLang="en-US" sz="800" dirty="0" smtClean="0">
                <a:solidFill>
                  <a:prstClr val="black"/>
                </a:solidFill>
                <a:latin typeface="HGPｺﾞｼｯｸM" panose="020B0600000000000000" pitchFamily="50" charset="-128"/>
                <a:ea typeface="HGPｺﾞｼｯｸM" panose="020B0600000000000000" pitchFamily="50" charset="-128"/>
              </a:rPr>
              <a:t>新役員、報酬基準等</a:t>
            </a:r>
            <a:r>
              <a:rPr lang="ja-JP" altLang="en-US" sz="800" dirty="0">
                <a:solidFill>
                  <a:prstClr val="black"/>
                </a:solidFill>
                <a:latin typeface="HGPｺﾞｼｯｸM" panose="020B0600000000000000" pitchFamily="50" charset="-128"/>
                <a:ea typeface="HGPｺﾞｼｯｸM" panose="020B0600000000000000" pitchFamily="50" charset="-128"/>
              </a:rPr>
              <a:t>）</a:t>
            </a:r>
            <a:endParaRPr lang="en-US" altLang="ja-JP" sz="800" dirty="0">
              <a:solidFill>
                <a:prstClr val="black"/>
              </a:solidFill>
              <a:latin typeface="HGPｺﾞｼｯｸM" panose="020B0600000000000000" pitchFamily="50" charset="-128"/>
              <a:ea typeface="HGPｺﾞｼｯｸM" panose="020B0600000000000000" pitchFamily="50" charset="-128"/>
            </a:endParaRPr>
          </a:p>
        </p:txBody>
      </p:sp>
      <p:sp>
        <p:nvSpPr>
          <p:cNvPr id="7" name="正方形/長方形 6"/>
          <p:cNvSpPr/>
          <p:nvPr/>
        </p:nvSpPr>
        <p:spPr>
          <a:xfrm>
            <a:off x="4917031" y="2564904"/>
            <a:ext cx="1332119" cy="320782"/>
          </a:xfrm>
          <a:prstGeom prst="rect">
            <a:avLst/>
          </a:prstGeom>
          <a:pattFill prst="pct30">
            <a:fgClr>
              <a:schemeClr val="accent2">
                <a:lumMod val="20000"/>
                <a:lumOff val="80000"/>
              </a:schemeClr>
            </a:fgClr>
            <a:bgClr>
              <a:schemeClr val="bg1"/>
            </a:bgClr>
          </a:pattFill>
          <a:ln w="63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0" rtlCol="0" anchor="ctr"/>
          <a:lstStyle/>
          <a:p>
            <a:pPr marL="85725" indent="-85725"/>
            <a:r>
              <a:rPr lang="ja-JP" altLang="en-US" sz="800" dirty="0">
                <a:solidFill>
                  <a:prstClr val="black"/>
                </a:solidFill>
                <a:latin typeface="HGPｺﾞｼｯｸM" panose="020B0600000000000000" pitchFamily="50" charset="-128"/>
                <a:ea typeface="HGPｺﾞｼｯｸM" panose="020B0600000000000000" pitchFamily="50" charset="-128"/>
              </a:rPr>
              <a:t>○旧役員による理事会の開催（決算、新役員等）</a:t>
            </a:r>
            <a:endParaRPr lang="en-US" altLang="ja-JP" sz="800" dirty="0">
              <a:solidFill>
                <a:prstClr val="black"/>
              </a:solidFill>
              <a:latin typeface="HGPｺﾞｼｯｸM" panose="020B0600000000000000" pitchFamily="50" charset="-128"/>
              <a:ea typeface="HGPｺﾞｼｯｸM" panose="020B0600000000000000" pitchFamily="50" charset="-128"/>
            </a:endParaRPr>
          </a:p>
        </p:txBody>
      </p:sp>
      <p:sp>
        <p:nvSpPr>
          <p:cNvPr id="8" name="右矢印 7"/>
          <p:cNvSpPr/>
          <p:nvPr/>
        </p:nvSpPr>
        <p:spPr>
          <a:xfrm>
            <a:off x="1496616" y="3562978"/>
            <a:ext cx="2736210" cy="630179"/>
          </a:xfrm>
          <a:prstGeom prst="rightArrow">
            <a:avLst>
              <a:gd name="adj1" fmla="val 77497"/>
              <a:gd name="adj2" fmla="val 50000"/>
            </a:avLst>
          </a:prstGeom>
          <a:pattFill prst="pct30">
            <a:fgClr>
              <a:srgbClr val="CCFF99"/>
            </a:fgClr>
            <a:bgClr>
              <a:schemeClr val="bg1"/>
            </a:bgClr>
          </a:pattFill>
          <a:ln w="95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endParaRPr lang="en-US" altLang="ja-JP" sz="800" dirty="0">
              <a:solidFill>
                <a:prstClr val="black"/>
              </a:solidFill>
              <a:latin typeface="HGPｺﾞｼｯｸM" panose="020B0600000000000000" pitchFamily="50" charset="-128"/>
              <a:ea typeface="HGPｺﾞｼｯｸM" panose="020B0600000000000000" pitchFamily="50" charset="-128"/>
            </a:endParaRPr>
          </a:p>
        </p:txBody>
      </p:sp>
      <p:sp>
        <p:nvSpPr>
          <p:cNvPr id="9" name="右矢印 8"/>
          <p:cNvSpPr/>
          <p:nvPr/>
        </p:nvSpPr>
        <p:spPr>
          <a:xfrm>
            <a:off x="1496621" y="4194000"/>
            <a:ext cx="1671378" cy="577408"/>
          </a:xfrm>
          <a:prstGeom prst="rightArrow">
            <a:avLst/>
          </a:prstGeom>
          <a:solidFill>
            <a:schemeClr val="accent5">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a:solidFill>
                  <a:prstClr val="black"/>
                </a:solidFill>
                <a:latin typeface="HGPｺﾞｼｯｸM" panose="020B0600000000000000" pitchFamily="50" charset="-128"/>
                <a:ea typeface="HGPｺﾞｼｯｸM" panose="020B0600000000000000" pitchFamily="50" charset="-128"/>
              </a:rPr>
              <a:t>○定款変更認可</a:t>
            </a:r>
            <a:endParaRPr lang="en-US" altLang="ja-JP" sz="900" dirty="0">
              <a:solidFill>
                <a:prstClr val="black"/>
              </a:solidFill>
              <a:latin typeface="HGPｺﾞｼｯｸM" panose="020B0600000000000000" pitchFamily="50" charset="-128"/>
              <a:ea typeface="HGPｺﾞｼｯｸM" panose="020B0600000000000000" pitchFamily="50" charset="-128"/>
            </a:endParaRPr>
          </a:p>
        </p:txBody>
      </p:sp>
      <p:sp>
        <p:nvSpPr>
          <p:cNvPr id="10" name="テキスト ボックス 9"/>
          <p:cNvSpPr txBox="1"/>
          <p:nvPr/>
        </p:nvSpPr>
        <p:spPr>
          <a:xfrm>
            <a:off x="3080792" y="1052736"/>
            <a:ext cx="1512168" cy="230832"/>
          </a:xfrm>
          <a:prstGeom prst="rect">
            <a:avLst/>
          </a:prstGeom>
          <a:noFill/>
        </p:spPr>
        <p:txBody>
          <a:bodyPr wrap="square" rtlCol="0">
            <a:spAutoFit/>
          </a:bodyPr>
          <a:lstStyle>
            <a:defPPr>
              <a:defRPr lang="ja-JP"/>
            </a:defPPr>
            <a:lvl1pPr marL="82550" indent="-82550">
              <a:defRPr sz="1000">
                <a:latin typeface="HGPｺﾞｼｯｸM" panose="020B0600000000000000" pitchFamily="50" charset="-128"/>
                <a:ea typeface="HGPｺﾞｼｯｸM" panose="020B0600000000000000" pitchFamily="50" charset="-128"/>
              </a:defRPr>
            </a:lvl1pPr>
          </a:lstStyle>
          <a:p>
            <a:r>
              <a:rPr lang="ja-JP" altLang="en-US" sz="900" dirty="0">
                <a:solidFill>
                  <a:prstClr val="black"/>
                </a:solidFill>
              </a:rPr>
              <a:t>●施行</a:t>
            </a:r>
          </a:p>
        </p:txBody>
      </p:sp>
      <p:sp>
        <p:nvSpPr>
          <p:cNvPr id="11" name="テキスト ボックス 10"/>
          <p:cNvSpPr txBox="1"/>
          <p:nvPr/>
        </p:nvSpPr>
        <p:spPr>
          <a:xfrm>
            <a:off x="3168000" y="1484784"/>
            <a:ext cx="1512168" cy="256480"/>
          </a:xfrm>
          <a:prstGeom prst="rect">
            <a:avLst/>
          </a:prstGeom>
          <a:noFill/>
        </p:spPr>
        <p:txBody>
          <a:bodyPr wrap="square" lIns="0" tIns="0" rIns="0" bIns="0" rtlCol="0" anchor="ctr" anchorCtr="0">
            <a:spAutoFit/>
          </a:bodyPr>
          <a:lstStyle>
            <a:defPPr>
              <a:defRPr lang="ja-JP"/>
            </a:defPPr>
            <a:lvl1pPr marL="82550" indent="-82550">
              <a:defRPr sz="1000">
                <a:latin typeface="HGPｺﾞｼｯｸM" panose="020B0600000000000000" pitchFamily="50" charset="-128"/>
                <a:ea typeface="HGPｺﾞｼｯｸM" panose="020B0600000000000000" pitchFamily="50" charset="-128"/>
              </a:defRPr>
            </a:lvl1pPr>
          </a:lstStyle>
          <a:p>
            <a:pPr>
              <a:lnSpc>
                <a:spcPts val="1000"/>
              </a:lnSpc>
            </a:pPr>
            <a:r>
              <a:rPr lang="ja-JP" altLang="en-US" sz="800" dirty="0" smtClean="0">
                <a:solidFill>
                  <a:prstClr val="black"/>
                </a:solidFill>
              </a:rPr>
              <a:t>●旧評議員任期満了</a:t>
            </a:r>
            <a:endParaRPr lang="en-US" altLang="ja-JP" sz="800" dirty="0">
              <a:solidFill>
                <a:prstClr val="black"/>
              </a:solidFill>
            </a:endParaRPr>
          </a:p>
          <a:p>
            <a:pPr indent="3175">
              <a:lnSpc>
                <a:spcPts val="1000"/>
              </a:lnSpc>
            </a:pPr>
            <a:r>
              <a:rPr lang="ja-JP" altLang="en-US" sz="800" dirty="0">
                <a:solidFill>
                  <a:prstClr val="black"/>
                </a:solidFill>
              </a:rPr>
              <a:t> </a:t>
            </a:r>
            <a:r>
              <a:rPr lang="ja-JP" altLang="en-US" sz="800" dirty="0" smtClean="0">
                <a:solidFill>
                  <a:prstClr val="black"/>
                </a:solidFill>
              </a:rPr>
              <a:t>新評議員の任期開始</a:t>
            </a:r>
            <a:endParaRPr lang="ja-JP" altLang="en-US" sz="800" dirty="0">
              <a:solidFill>
                <a:prstClr val="black"/>
              </a:solidFill>
            </a:endParaRPr>
          </a:p>
        </p:txBody>
      </p:sp>
      <p:cxnSp>
        <p:nvCxnSpPr>
          <p:cNvPr id="12" name="直線矢印コネクタ 11"/>
          <p:cNvCxnSpPr/>
          <p:nvPr/>
        </p:nvCxnSpPr>
        <p:spPr>
          <a:xfrm flipV="1">
            <a:off x="1496620" y="1314000"/>
            <a:ext cx="8260329" cy="11464"/>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13" name="右矢印 12"/>
          <p:cNvSpPr/>
          <p:nvPr/>
        </p:nvSpPr>
        <p:spPr>
          <a:xfrm>
            <a:off x="8201337" y="4171990"/>
            <a:ext cx="1576199" cy="577408"/>
          </a:xfrm>
          <a:prstGeom prst="rightArrow">
            <a:avLst>
              <a:gd name="adj1" fmla="val 50000"/>
              <a:gd name="adj2" fmla="val 33110"/>
            </a:avLst>
          </a:prstGeom>
          <a:solidFill>
            <a:schemeClr val="accent5">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marL="90488" indent="-90488" algn="ctr"/>
            <a:r>
              <a:rPr lang="ja-JP" altLang="en-US" sz="800" dirty="0" smtClean="0">
                <a:solidFill>
                  <a:prstClr val="black"/>
                </a:solidFill>
                <a:latin typeface="HGPｺﾞｼｯｸM" panose="020B0600000000000000" pitchFamily="50" charset="-128"/>
                <a:ea typeface="HGPｺﾞｼｯｸM" panose="020B0600000000000000" pitchFamily="50" charset="-128"/>
              </a:rPr>
              <a:t>○充実計画承認</a:t>
            </a:r>
            <a:endParaRPr lang="en-US" altLang="ja-JP" sz="800" dirty="0">
              <a:solidFill>
                <a:prstClr val="black"/>
              </a:solidFill>
              <a:latin typeface="HGPｺﾞｼｯｸM" panose="020B0600000000000000" pitchFamily="50" charset="-128"/>
              <a:ea typeface="HGPｺﾞｼｯｸM" panose="020B0600000000000000" pitchFamily="50" charset="-128"/>
            </a:endParaRPr>
          </a:p>
        </p:txBody>
      </p:sp>
      <p:sp>
        <p:nvSpPr>
          <p:cNvPr id="14" name="正方形/長方形 13"/>
          <p:cNvSpPr/>
          <p:nvPr/>
        </p:nvSpPr>
        <p:spPr>
          <a:xfrm>
            <a:off x="5169206" y="3057131"/>
            <a:ext cx="1584000" cy="352861"/>
          </a:xfrm>
          <a:prstGeom prst="rect">
            <a:avLst/>
          </a:prstGeom>
          <a:pattFill prst="pct30">
            <a:fgClr>
              <a:schemeClr val="accent2">
                <a:lumMod val="20000"/>
                <a:lumOff val="80000"/>
              </a:schemeClr>
            </a:fgClr>
            <a:bgClr>
              <a:schemeClr val="bg1"/>
            </a:bgClr>
          </a:pattFill>
          <a:ln w="63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0" rtlCol="0" anchor="ctr"/>
          <a:lstStyle/>
          <a:p>
            <a:pPr marL="85725" indent="-85725"/>
            <a:r>
              <a:rPr lang="ja-JP" altLang="en-US" sz="800" dirty="0">
                <a:solidFill>
                  <a:prstClr val="black"/>
                </a:solidFill>
                <a:latin typeface="HGPｺﾞｼｯｸM" panose="020B0600000000000000" pitchFamily="50" charset="-128"/>
                <a:ea typeface="HGPｺﾞｼｯｸM" panose="020B0600000000000000" pitchFamily="50" charset="-128"/>
              </a:rPr>
              <a:t>○定時評議員会による会計監査人の選任</a:t>
            </a:r>
            <a:endParaRPr lang="en-US" altLang="ja-JP" sz="800" dirty="0">
              <a:solidFill>
                <a:prstClr val="black"/>
              </a:solidFill>
              <a:latin typeface="HGPｺﾞｼｯｸM" panose="020B0600000000000000" pitchFamily="50" charset="-128"/>
              <a:ea typeface="HGPｺﾞｼｯｸM" panose="020B0600000000000000" pitchFamily="50" charset="-128"/>
            </a:endParaRPr>
          </a:p>
        </p:txBody>
      </p:sp>
      <p:sp>
        <p:nvSpPr>
          <p:cNvPr id="15" name="右矢印 14"/>
          <p:cNvSpPr/>
          <p:nvPr/>
        </p:nvSpPr>
        <p:spPr>
          <a:xfrm>
            <a:off x="7376678" y="2877492"/>
            <a:ext cx="2400858" cy="712137"/>
          </a:xfrm>
          <a:prstGeom prst="rightArrow">
            <a:avLst>
              <a:gd name="adj1" fmla="val 50000"/>
              <a:gd name="adj2" fmla="val 51764"/>
            </a:avLst>
          </a:prstGeom>
          <a:pattFill prst="pct30">
            <a:fgClr>
              <a:schemeClr val="accent2">
                <a:lumMod val="20000"/>
                <a:lumOff val="80000"/>
              </a:schemeClr>
            </a:fgClr>
            <a:bgClr>
              <a:schemeClr val="bg1"/>
            </a:bgClr>
          </a:pattFill>
          <a:ln w="63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0" rtlCol="0" anchor="ctr"/>
          <a:lstStyle/>
          <a:p>
            <a:pPr marL="85725" indent="-85725"/>
            <a:endParaRPr lang="en-US" altLang="ja-JP" sz="800" dirty="0">
              <a:solidFill>
                <a:prstClr val="black"/>
              </a:solidFill>
              <a:latin typeface="HGPｺﾞｼｯｸM" panose="020B0600000000000000" pitchFamily="50" charset="-128"/>
              <a:ea typeface="HGPｺﾞｼｯｸM" panose="020B0600000000000000" pitchFamily="50" charset="-128"/>
            </a:endParaRPr>
          </a:p>
        </p:txBody>
      </p:sp>
      <p:sp>
        <p:nvSpPr>
          <p:cNvPr id="16" name="正方形/長方形 15"/>
          <p:cNvSpPr/>
          <p:nvPr/>
        </p:nvSpPr>
        <p:spPr>
          <a:xfrm>
            <a:off x="6033127" y="3699312"/>
            <a:ext cx="720080" cy="368900"/>
          </a:xfrm>
          <a:prstGeom prst="rect">
            <a:avLst/>
          </a:prstGeom>
          <a:pattFill prst="pct30">
            <a:fgClr>
              <a:srgbClr val="CCFF99"/>
            </a:fgClr>
            <a:bgClr>
              <a:schemeClr val="bg1"/>
            </a:bgClr>
          </a:pattFill>
          <a:ln w="95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900" dirty="0">
              <a:solidFill>
                <a:prstClr val="black"/>
              </a:solidFill>
            </a:endParaRPr>
          </a:p>
        </p:txBody>
      </p:sp>
      <p:sp>
        <p:nvSpPr>
          <p:cNvPr id="17" name="テキスト ボックス 16"/>
          <p:cNvSpPr txBox="1"/>
          <p:nvPr/>
        </p:nvSpPr>
        <p:spPr>
          <a:xfrm>
            <a:off x="6052648" y="3789626"/>
            <a:ext cx="628544" cy="215444"/>
          </a:xfrm>
          <a:prstGeom prst="rect">
            <a:avLst/>
          </a:prstGeom>
          <a:noFill/>
        </p:spPr>
        <p:txBody>
          <a:bodyPr wrap="square" lIns="0" tIns="0" rIns="0" bIns="0" rtlCol="0" anchor="ctr" anchorCtr="0">
            <a:spAutoFit/>
          </a:bodyPr>
          <a:lstStyle>
            <a:defPPr>
              <a:defRPr lang="ja-JP"/>
            </a:defPPr>
            <a:lvl1pPr marL="82550" indent="-82550">
              <a:defRPr sz="900">
                <a:latin typeface="HGPｺﾞｼｯｸM" panose="020B0600000000000000" pitchFamily="50" charset="-128"/>
                <a:ea typeface="HGPｺﾞｼｯｸM" panose="020B0600000000000000" pitchFamily="50" charset="-128"/>
              </a:defRPr>
            </a:lvl1pPr>
          </a:lstStyle>
          <a:p>
            <a:r>
              <a:rPr lang="ja-JP" altLang="en-US" sz="700" dirty="0" smtClean="0">
                <a:solidFill>
                  <a:prstClr val="black"/>
                </a:solidFill>
              </a:rPr>
              <a:t>○定時評議員会</a:t>
            </a:r>
            <a:r>
              <a:rPr lang="ja-JP" altLang="en-US" sz="700" dirty="0">
                <a:solidFill>
                  <a:prstClr val="black"/>
                </a:solidFill>
              </a:rPr>
              <a:t>による</a:t>
            </a:r>
            <a:r>
              <a:rPr lang="ja-JP" altLang="en-US" sz="700" dirty="0" smtClean="0">
                <a:solidFill>
                  <a:prstClr val="black"/>
                </a:solidFill>
              </a:rPr>
              <a:t>承認</a:t>
            </a:r>
            <a:endParaRPr lang="en-US" altLang="ja-JP" sz="700" dirty="0" smtClean="0">
              <a:solidFill>
                <a:prstClr val="black"/>
              </a:solidFill>
            </a:endParaRPr>
          </a:p>
        </p:txBody>
      </p:sp>
      <p:sp>
        <p:nvSpPr>
          <p:cNvPr id="18" name="正方形/長方形 17"/>
          <p:cNvSpPr/>
          <p:nvPr/>
        </p:nvSpPr>
        <p:spPr>
          <a:xfrm>
            <a:off x="8051279" y="3125799"/>
            <a:ext cx="718145" cy="215444"/>
          </a:xfrm>
          <a:prstGeom prst="rect">
            <a:avLst/>
          </a:prstGeom>
          <a:noFill/>
        </p:spPr>
        <p:txBody>
          <a:bodyPr wrap="none" lIns="0" rIns="0" rtlCol="0" anchor="ctr" anchorCtr="0">
            <a:spAutoFit/>
          </a:bodyPr>
          <a:lstStyle/>
          <a:p>
            <a:pPr marL="82550" indent="-82550"/>
            <a:r>
              <a:rPr lang="ja-JP" altLang="en-US" sz="800" dirty="0" smtClean="0">
                <a:solidFill>
                  <a:prstClr val="black"/>
                </a:solidFill>
                <a:latin typeface="HGPｺﾞｼｯｸM" panose="020B0600000000000000" pitchFamily="50" charset="-128"/>
                <a:ea typeface="HGPｺﾞｼｯｸM" panose="020B0600000000000000" pitchFamily="50" charset="-128"/>
              </a:rPr>
              <a:t>○会計監査開始</a:t>
            </a:r>
            <a:endParaRPr lang="en-US" altLang="ja-JP" sz="800" dirty="0">
              <a:solidFill>
                <a:prstClr val="black"/>
              </a:solidFill>
              <a:latin typeface="HGPｺﾞｼｯｸM" panose="020B0600000000000000" pitchFamily="50" charset="-128"/>
              <a:ea typeface="HGPｺﾞｼｯｸM" panose="020B0600000000000000" pitchFamily="50" charset="-128"/>
            </a:endParaRPr>
          </a:p>
        </p:txBody>
      </p:sp>
      <p:sp>
        <p:nvSpPr>
          <p:cNvPr id="19" name="テキスト ボックス 18"/>
          <p:cNvSpPr txBox="1"/>
          <p:nvPr/>
        </p:nvSpPr>
        <p:spPr>
          <a:xfrm>
            <a:off x="4592959" y="1170000"/>
            <a:ext cx="944737" cy="138499"/>
          </a:xfrm>
          <a:prstGeom prst="rect">
            <a:avLst/>
          </a:prstGeom>
          <a:solidFill>
            <a:schemeClr val="bg1"/>
          </a:solidFill>
        </p:spPr>
        <p:txBody>
          <a:bodyPr wrap="none" lIns="36000" tIns="0" rIns="36000" bIns="0" rtlCol="0" anchor="ctr" anchorCtr="0">
            <a:spAutoFit/>
          </a:bodyPr>
          <a:lstStyle>
            <a:defPPr>
              <a:defRPr lang="ja-JP"/>
            </a:defPPr>
            <a:lvl1pPr marL="82550" indent="-82550">
              <a:defRPr sz="1000">
                <a:latin typeface="HGPｺﾞｼｯｸM" panose="020B0600000000000000" pitchFamily="50" charset="-128"/>
                <a:ea typeface="HGPｺﾞｼｯｸM" panose="020B0600000000000000" pitchFamily="50" charset="-128"/>
              </a:defRPr>
            </a:lvl1pPr>
          </a:lstStyle>
          <a:p>
            <a:r>
              <a:rPr lang="ja-JP" altLang="en-US" sz="900" dirty="0">
                <a:solidFill>
                  <a:prstClr val="black"/>
                </a:solidFill>
              </a:rPr>
              <a:t>○</a:t>
            </a:r>
            <a:r>
              <a:rPr lang="ja-JP" altLang="en-US" sz="900" dirty="0" smtClean="0">
                <a:solidFill>
                  <a:prstClr val="black"/>
                </a:solidFill>
              </a:rPr>
              <a:t>適宜</a:t>
            </a:r>
            <a:r>
              <a:rPr lang="ja-JP" altLang="en-US" sz="900" dirty="0">
                <a:solidFill>
                  <a:prstClr val="black"/>
                </a:solidFill>
              </a:rPr>
              <a:t>Ｑ＆Ａ</a:t>
            </a:r>
            <a:r>
              <a:rPr lang="ja-JP" altLang="en-US" sz="900" dirty="0" smtClean="0">
                <a:solidFill>
                  <a:prstClr val="black"/>
                </a:solidFill>
              </a:rPr>
              <a:t>発出</a:t>
            </a:r>
            <a:endParaRPr lang="ja-JP" altLang="en-US" sz="900" dirty="0">
              <a:solidFill>
                <a:prstClr val="black"/>
              </a:solidFill>
            </a:endParaRPr>
          </a:p>
        </p:txBody>
      </p:sp>
      <p:sp>
        <p:nvSpPr>
          <p:cNvPr id="20" name="右矢印 19"/>
          <p:cNvSpPr/>
          <p:nvPr/>
        </p:nvSpPr>
        <p:spPr>
          <a:xfrm>
            <a:off x="1496614" y="1412775"/>
            <a:ext cx="1671385" cy="900000"/>
          </a:xfrm>
          <a:prstGeom prst="rightArrow">
            <a:avLst>
              <a:gd name="adj1" fmla="val 59524"/>
              <a:gd name="adj2" fmla="val 50000"/>
            </a:avLst>
          </a:prstGeom>
          <a:pattFill prst="pct30">
            <a:fgClr>
              <a:schemeClr val="accent2">
                <a:lumMod val="20000"/>
                <a:lumOff val="80000"/>
              </a:schemeClr>
            </a:fgClr>
            <a:bgClr>
              <a:schemeClr val="bg1"/>
            </a:bgClr>
          </a:pattFill>
          <a:ln w="63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0" rtlCol="0" anchor="ctr"/>
          <a:lstStyle/>
          <a:p>
            <a:pPr marL="85725" indent="-85725"/>
            <a:endParaRPr lang="en-US" altLang="ja-JP" sz="800" dirty="0" smtClean="0">
              <a:solidFill>
                <a:prstClr val="black"/>
              </a:solidFill>
              <a:latin typeface="HGPｺﾞｼｯｸM" panose="020B0600000000000000" pitchFamily="50" charset="-128"/>
              <a:ea typeface="HGPｺﾞｼｯｸM" panose="020B0600000000000000" pitchFamily="50" charset="-128"/>
            </a:endParaRPr>
          </a:p>
        </p:txBody>
      </p:sp>
      <p:sp>
        <p:nvSpPr>
          <p:cNvPr id="21" name="右矢印 20"/>
          <p:cNvSpPr/>
          <p:nvPr/>
        </p:nvSpPr>
        <p:spPr>
          <a:xfrm>
            <a:off x="1496617" y="2924942"/>
            <a:ext cx="1671384" cy="627605"/>
          </a:xfrm>
          <a:prstGeom prst="rightArrow">
            <a:avLst>
              <a:gd name="adj1" fmla="val 74283"/>
              <a:gd name="adj2" fmla="val 50000"/>
            </a:avLst>
          </a:prstGeom>
          <a:pattFill prst="pct30">
            <a:fgClr>
              <a:schemeClr val="accent2">
                <a:lumMod val="20000"/>
                <a:lumOff val="80000"/>
              </a:schemeClr>
            </a:fgClr>
            <a:bgClr>
              <a:schemeClr val="bg1"/>
            </a:bgClr>
          </a:pattFill>
          <a:ln w="63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0" rtlCol="0" anchor="ctr"/>
          <a:lstStyle/>
          <a:p>
            <a:pPr marL="85725" indent="-85725"/>
            <a:r>
              <a:rPr lang="ja-JP" altLang="en-US" sz="800" dirty="0">
                <a:solidFill>
                  <a:prstClr val="black"/>
                </a:solidFill>
                <a:latin typeface="HGPｺﾞｼｯｸM" panose="020B0600000000000000" pitchFamily="50" charset="-128"/>
                <a:ea typeface="HGPｺﾞｼｯｸM" panose="020B0600000000000000" pitchFamily="50" charset="-128"/>
              </a:rPr>
              <a:t>○会計監査人候補者の</a:t>
            </a:r>
            <a:r>
              <a:rPr lang="ja-JP" altLang="en-US" sz="800" dirty="0" smtClean="0">
                <a:solidFill>
                  <a:prstClr val="black"/>
                </a:solidFill>
                <a:latin typeface="HGPｺﾞｼｯｸM" panose="020B0600000000000000" pitchFamily="50" charset="-128"/>
                <a:ea typeface="HGPｺﾞｼｯｸM" panose="020B0600000000000000" pitchFamily="50" charset="-128"/>
              </a:rPr>
              <a:t>選定</a:t>
            </a:r>
            <a:endParaRPr lang="en-US" altLang="ja-JP" sz="800" dirty="0" smtClean="0">
              <a:solidFill>
                <a:prstClr val="black"/>
              </a:solidFill>
              <a:latin typeface="HGPｺﾞｼｯｸM" panose="020B0600000000000000" pitchFamily="50" charset="-128"/>
              <a:ea typeface="HGPｺﾞｼｯｸM" panose="020B0600000000000000" pitchFamily="50" charset="-128"/>
            </a:endParaRPr>
          </a:p>
          <a:p>
            <a:pPr marL="85725" indent="-85725"/>
            <a:r>
              <a:rPr lang="ja-JP" altLang="en-US" sz="800" dirty="0" smtClean="0">
                <a:solidFill>
                  <a:prstClr val="black"/>
                </a:solidFill>
                <a:latin typeface="HGPｺﾞｼｯｸM" panose="020B0600000000000000" pitchFamily="50" charset="-128"/>
                <a:ea typeface="HGPｺﾞｼｯｸM" panose="020B0600000000000000" pitchFamily="50" charset="-128"/>
              </a:rPr>
              <a:t>　 ⇒　予備</a:t>
            </a:r>
            <a:r>
              <a:rPr lang="ja-JP" altLang="en-US" sz="800" dirty="0">
                <a:solidFill>
                  <a:prstClr val="black"/>
                </a:solidFill>
                <a:latin typeface="HGPｺﾞｼｯｸM" panose="020B0600000000000000" pitchFamily="50" charset="-128"/>
                <a:ea typeface="HGPｺﾞｼｯｸM" panose="020B0600000000000000" pitchFamily="50" charset="-128"/>
              </a:rPr>
              <a:t>調査の</a:t>
            </a:r>
            <a:r>
              <a:rPr lang="ja-JP" altLang="en-US" sz="800" dirty="0" smtClean="0">
                <a:solidFill>
                  <a:prstClr val="black"/>
                </a:solidFill>
                <a:latin typeface="HGPｺﾞｼｯｸM" panose="020B0600000000000000" pitchFamily="50" charset="-128"/>
                <a:ea typeface="HGPｺﾞｼｯｸM" panose="020B0600000000000000" pitchFamily="50" charset="-128"/>
              </a:rPr>
              <a:t>実施</a:t>
            </a:r>
            <a:endParaRPr lang="en-US" altLang="ja-JP" sz="800" dirty="0" smtClean="0">
              <a:solidFill>
                <a:prstClr val="black"/>
              </a:solidFill>
              <a:latin typeface="HGPｺﾞｼｯｸM" panose="020B0600000000000000" pitchFamily="50" charset="-128"/>
              <a:ea typeface="HGPｺﾞｼｯｸM" panose="020B0600000000000000" pitchFamily="50" charset="-128"/>
            </a:endParaRPr>
          </a:p>
          <a:p>
            <a:pPr marL="85725" indent="-85725"/>
            <a:r>
              <a:rPr lang="ja-JP" altLang="en-US" sz="800" dirty="0" smtClean="0">
                <a:solidFill>
                  <a:prstClr val="black"/>
                </a:solidFill>
                <a:latin typeface="HGPｺﾞｼｯｸM" panose="020B0600000000000000" pitchFamily="50" charset="-128"/>
                <a:ea typeface="HGPｺﾞｼｯｸM" panose="020B0600000000000000" pitchFamily="50" charset="-128"/>
              </a:rPr>
              <a:t>○予備</a:t>
            </a:r>
            <a:r>
              <a:rPr lang="ja-JP" altLang="en-US" sz="800" dirty="0">
                <a:solidFill>
                  <a:prstClr val="black"/>
                </a:solidFill>
                <a:latin typeface="HGPｺﾞｼｯｸM" panose="020B0600000000000000" pitchFamily="50" charset="-128"/>
                <a:ea typeface="HGPｺﾞｼｯｸM" panose="020B0600000000000000" pitchFamily="50" charset="-128"/>
              </a:rPr>
              <a:t>調査の結果に</a:t>
            </a:r>
            <a:r>
              <a:rPr lang="ja-JP" altLang="en-US" sz="800" dirty="0" smtClean="0">
                <a:solidFill>
                  <a:prstClr val="black"/>
                </a:solidFill>
                <a:latin typeface="HGPｺﾞｼｯｸM" panose="020B0600000000000000" pitchFamily="50" charset="-128"/>
                <a:ea typeface="HGPｺﾞｼｯｸM" panose="020B0600000000000000" pitchFamily="50" charset="-128"/>
              </a:rPr>
              <a:t>基づく法人に</a:t>
            </a:r>
            <a:r>
              <a:rPr lang="ja-JP" altLang="en-US" sz="800" dirty="0">
                <a:solidFill>
                  <a:prstClr val="black"/>
                </a:solidFill>
                <a:latin typeface="HGPｺﾞｼｯｸM" panose="020B0600000000000000" pitchFamily="50" charset="-128"/>
                <a:ea typeface="HGPｺﾞｼｯｸM" panose="020B0600000000000000" pitchFamily="50" charset="-128"/>
              </a:rPr>
              <a:t>よる</a:t>
            </a:r>
            <a:r>
              <a:rPr lang="ja-JP" altLang="en-US" sz="800" dirty="0" smtClean="0">
                <a:solidFill>
                  <a:prstClr val="black"/>
                </a:solidFill>
                <a:latin typeface="HGPｺﾞｼｯｸM" panose="020B0600000000000000" pitchFamily="50" charset="-128"/>
                <a:ea typeface="HGPｺﾞｼｯｸM" panose="020B0600000000000000" pitchFamily="50" charset="-128"/>
              </a:rPr>
              <a:t>改善</a:t>
            </a:r>
            <a:endParaRPr lang="en-US" altLang="ja-JP" sz="800" dirty="0">
              <a:solidFill>
                <a:prstClr val="black"/>
              </a:solidFill>
              <a:latin typeface="HGPｺﾞｼｯｸM" panose="020B0600000000000000" pitchFamily="50" charset="-128"/>
              <a:ea typeface="HGPｺﾞｼｯｸM" panose="020B0600000000000000" pitchFamily="50" charset="-128"/>
            </a:endParaRPr>
          </a:p>
        </p:txBody>
      </p:sp>
      <p:sp>
        <p:nvSpPr>
          <p:cNvPr id="22" name="テキスト ボックス 21"/>
          <p:cNvSpPr txBox="1"/>
          <p:nvPr/>
        </p:nvSpPr>
        <p:spPr>
          <a:xfrm>
            <a:off x="6665245" y="2308424"/>
            <a:ext cx="913712" cy="256480"/>
          </a:xfrm>
          <a:prstGeom prst="rect">
            <a:avLst/>
          </a:prstGeom>
          <a:noFill/>
        </p:spPr>
        <p:txBody>
          <a:bodyPr wrap="none" lIns="0" tIns="0" rIns="0" bIns="0" rtlCol="0" anchor="ctr" anchorCtr="0">
            <a:spAutoFit/>
          </a:bodyPr>
          <a:lstStyle>
            <a:defPPr>
              <a:defRPr lang="ja-JP"/>
            </a:defPPr>
            <a:lvl1pPr marL="82550" indent="-82550">
              <a:defRPr sz="1000">
                <a:latin typeface="HGPｺﾞｼｯｸM" panose="020B0600000000000000" pitchFamily="50" charset="-128"/>
                <a:ea typeface="HGPｺﾞｼｯｸM" panose="020B0600000000000000" pitchFamily="50" charset="-128"/>
              </a:defRPr>
            </a:lvl1pPr>
          </a:lstStyle>
          <a:p>
            <a:pPr marL="0" indent="0">
              <a:lnSpc>
                <a:spcPts val="1000"/>
              </a:lnSpc>
            </a:pPr>
            <a:r>
              <a:rPr lang="ja-JP" altLang="en-US" sz="800" dirty="0" smtClean="0">
                <a:solidFill>
                  <a:prstClr val="black"/>
                </a:solidFill>
              </a:rPr>
              <a:t>●旧役員任期満了</a:t>
            </a:r>
            <a:endParaRPr lang="en-US" altLang="ja-JP" sz="800" dirty="0">
              <a:solidFill>
                <a:prstClr val="black"/>
              </a:solidFill>
            </a:endParaRPr>
          </a:p>
          <a:p>
            <a:pPr marL="0" indent="0">
              <a:lnSpc>
                <a:spcPts val="1000"/>
              </a:lnSpc>
            </a:pPr>
            <a:r>
              <a:rPr lang="ja-JP" altLang="en-US" sz="800" dirty="0" smtClean="0">
                <a:solidFill>
                  <a:prstClr val="black"/>
                </a:solidFill>
              </a:rPr>
              <a:t>　 新役員の任期開始</a:t>
            </a:r>
            <a:endParaRPr lang="ja-JP" altLang="en-US" sz="800" dirty="0">
              <a:solidFill>
                <a:prstClr val="black"/>
              </a:solidFill>
            </a:endParaRPr>
          </a:p>
        </p:txBody>
      </p:sp>
      <p:sp>
        <p:nvSpPr>
          <p:cNvPr id="23" name="正方形/長方形 22"/>
          <p:cNvSpPr/>
          <p:nvPr/>
        </p:nvSpPr>
        <p:spPr>
          <a:xfrm>
            <a:off x="6734848" y="2564904"/>
            <a:ext cx="1188000" cy="320782"/>
          </a:xfrm>
          <a:prstGeom prst="rect">
            <a:avLst/>
          </a:prstGeom>
          <a:pattFill prst="pct30">
            <a:fgClr>
              <a:schemeClr val="accent2">
                <a:lumMod val="20000"/>
                <a:lumOff val="80000"/>
              </a:schemeClr>
            </a:fgClr>
            <a:bgClr>
              <a:schemeClr val="bg1"/>
            </a:bgClr>
          </a:pattFill>
          <a:ln w="63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0" rtlCol="0" anchor="ctr"/>
          <a:lstStyle/>
          <a:p>
            <a:pPr marL="85725" indent="-85725"/>
            <a:r>
              <a:rPr lang="ja-JP" altLang="en-US" sz="800" dirty="0">
                <a:solidFill>
                  <a:prstClr val="black"/>
                </a:solidFill>
                <a:latin typeface="HGPｺﾞｼｯｸM" panose="020B0600000000000000" pitchFamily="50" charset="-128"/>
                <a:ea typeface="HGPｺﾞｼｯｸM" panose="020B0600000000000000" pitchFamily="50" charset="-128"/>
              </a:rPr>
              <a:t>○新役員による理事会の開催（理事長の選定等）</a:t>
            </a:r>
            <a:endParaRPr lang="en-US" altLang="ja-JP" sz="800" dirty="0">
              <a:solidFill>
                <a:prstClr val="black"/>
              </a:solidFill>
              <a:latin typeface="HGPｺﾞｼｯｸM" panose="020B0600000000000000" pitchFamily="50" charset="-128"/>
              <a:ea typeface="HGPｺﾞｼｯｸM" panose="020B0600000000000000" pitchFamily="50" charset="-128"/>
            </a:endParaRPr>
          </a:p>
        </p:txBody>
      </p:sp>
      <p:sp>
        <p:nvSpPr>
          <p:cNvPr id="24" name="右矢印 23"/>
          <p:cNvSpPr/>
          <p:nvPr/>
        </p:nvSpPr>
        <p:spPr>
          <a:xfrm>
            <a:off x="4232921" y="3483288"/>
            <a:ext cx="1800206" cy="737800"/>
          </a:xfrm>
          <a:prstGeom prst="rightArrow">
            <a:avLst>
              <a:gd name="adj1" fmla="val 55868"/>
              <a:gd name="adj2" fmla="val 50000"/>
            </a:avLst>
          </a:prstGeom>
          <a:pattFill prst="pct30">
            <a:fgClr>
              <a:srgbClr val="CCFF99"/>
            </a:fgClr>
            <a:bgClr>
              <a:schemeClr val="bg1"/>
            </a:bgClr>
          </a:pattFill>
          <a:ln w="95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0" rtlCol="0" anchor="ctr"/>
          <a:lstStyle/>
          <a:p>
            <a:pPr marL="85725" indent="-85725"/>
            <a:endParaRPr lang="en-US" altLang="ja-JP" sz="700" dirty="0" smtClean="0">
              <a:solidFill>
                <a:prstClr val="black"/>
              </a:solidFill>
              <a:latin typeface="HGPｺﾞｼｯｸM" panose="020B0600000000000000" pitchFamily="50" charset="-128"/>
              <a:ea typeface="HGPｺﾞｼｯｸM" panose="020B0600000000000000" pitchFamily="50" charset="-128"/>
            </a:endParaRPr>
          </a:p>
        </p:txBody>
      </p:sp>
      <p:sp>
        <p:nvSpPr>
          <p:cNvPr id="25" name="テキスト ボックス 24"/>
          <p:cNvSpPr txBox="1"/>
          <p:nvPr/>
        </p:nvSpPr>
        <p:spPr>
          <a:xfrm>
            <a:off x="4304928" y="3682800"/>
            <a:ext cx="1509136" cy="338554"/>
          </a:xfrm>
          <a:prstGeom prst="rect">
            <a:avLst/>
          </a:prstGeom>
          <a:noFill/>
        </p:spPr>
        <p:txBody>
          <a:bodyPr wrap="square" lIns="0" tIns="0" rIns="0" bIns="0" rtlCol="0" anchor="ctr" anchorCtr="0">
            <a:spAutoFit/>
          </a:bodyPr>
          <a:lstStyle>
            <a:defPPr>
              <a:defRPr lang="ja-JP"/>
            </a:defPPr>
            <a:lvl1pPr marL="82550" indent="-82550">
              <a:defRPr sz="900">
                <a:latin typeface="HGPｺﾞｼｯｸM" panose="020B0600000000000000" pitchFamily="50" charset="-128"/>
                <a:ea typeface="HGPｺﾞｼｯｸM" panose="020B0600000000000000" pitchFamily="50" charset="-128"/>
              </a:defRPr>
            </a:lvl1pPr>
          </a:lstStyle>
          <a:p>
            <a:pPr marL="85725" indent="-85725"/>
            <a:r>
              <a:rPr lang="ja-JP" altLang="en-US" sz="800" dirty="0">
                <a:solidFill>
                  <a:prstClr val="black"/>
                </a:solidFill>
              </a:rPr>
              <a:t>○公認会計士・税理士に</a:t>
            </a:r>
            <a:r>
              <a:rPr lang="ja-JP" altLang="en-US" sz="800" dirty="0" smtClean="0">
                <a:solidFill>
                  <a:prstClr val="black"/>
                </a:solidFill>
              </a:rPr>
              <a:t>よる確認</a:t>
            </a:r>
            <a:endParaRPr lang="en-US" altLang="ja-JP" sz="800" dirty="0">
              <a:solidFill>
                <a:prstClr val="black"/>
              </a:solidFill>
            </a:endParaRPr>
          </a:p>
          <a:p>
            <a:pPr marL="90488" indent="-90488"/>
            <a:r>
              <a:rPr lang="ja-JP" altLang="en-US" sz="700" dirty="0">
                <a:solidFill>
                  <a:prstClr val="black"/>
                </a:solidFill>
              </a:rPr>
              <a:t>　</a:t>
            </a:r>
            <a:r>
              <a:rPr lang="en-US" altLang="ja-JP" sz="700" dirty="0" smtClean="0">
                <a:solidFill>
                  <a:prstClr val="black"/>
                </a:solidFill>
              </a:rPr>
              <a:t>※</a:t>
            </a:r>
            <a:r>
              <a:rPr lang="ja-JP" altLang="en-US" sz="700" dirty="0">
                <a:solidFill>
                  <a:prstClr val="black"/>
                </a:solidFill>
              </a:rPr>
              <a:t>地域公益事業</a:t>
            </a:r>
            <a:r>
              <a:rPr lang="ja-JP" altLang="en-US" sz="700" dirty="0" smtClean="0">
                <a:solidFill>
                  <a:prstClr val="black"/>
                </a:solidFill>
              </a:rPr>
              <a:t>を位置付ける場合</a:t>
            </a:r>
            <a:r>
              <a:rPr lang="ja-JP" altLang="en-US" sz="700" dirty="0">
                <a:solidFill>
                  <a:prstClr val="black"/>
                </a:solidFill>
              </a:rPr>
              <a:t>には、</a:t>
            </a:r>
            <a:r>
              <a:rPr lang="ja-JP" altLang="en-US" sz="700" dirty="0" smtClean="0">
                <a:solidFill>
                  <a:prstClr val="black"/>
                </a:solidFill>
              </a:rPr>
              <a:t>地域協議会等の意見</a:t>
            </a:r>
            <a:r>
              <a:rPr lang="ja-JP" altLang="en-US" sz="700" dirty="0">
                <a:solidFill>
                  <a:prstClr val="black"/>
                </a:solidFill>
              </a:rPr>
              <a:t>聴取</a:t>
            </a:r>
            <a:endParaRPr lang="en-US" altLang="ja-JP" sz="700" dirty="0">
              <a:solidFill>
                <a:prstClr val="black"/>
              </a:solidFill>
            </a:endParaRPr>
          </a:p>
        </p:txBody>
      </p:sp>
      <p:sp>
        <p:nvSpPr>
          <p:cNvPr id="26" name="正方形/長方形 25"/>
          <p:cNvSpPr/>
          <p:nvPr/>
        </p:nvSpPr>
        <p:spPr>
          <a:xfrm>
            <a:off x="6753204" y="3057091"/>
            <a:ext cx="603400" cy="352861"/>
          </a:xfrm>
          <a:prstGeom prst="rect">
            <a:avLst/>
          </a:prstGeom>
          <a:pattFill prst="pct30">
            <a:fgClr>
              <a:schemeClr val="accent2">
                <a:lumMod val="20000"/>
                <a:lumOff val="80000"/>
              </a:schemeClr>
            </a:fgClr>
            <a:bgClr>
              <a:schemeClr val="bg1"/>
            </a:bgClr>
          </a:pattFill>
          <a:ln w="63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0" rtlCol="0" anchor="ctr"/>
          <a:lstStyle/>
          <a:p>
            <a:pPr marL="85725" indent="-85725"/>
            <a:r>
              <a:rPr lang="zh-TW" altLang="en-US" sz="800" dirty="0">
                <a:solidFill>
                  <a:prstClr val="black"/>
                </a:solidFill>
                <a:latin typeface="HGPｺﾞｼｯｸM" panose="020B0600000000000000" pitchFamily="50" charset="-128"/>
                <a:ea typeface="HGPｺﾞｼｯｸM" panose="020B0600000000000000" pitchFamily="50" charset="-128"/>
              </a:rPr>
              <a:t>○会計監査契約締結</a:t>
            </a:r>
            <a:endParaRPr lang="en-US" altLang="ja-JP" sz="800" dirty="0">
              <a:solidFill>
                <a:prstClr val="black"/>
              </a:solidFill>
              <a:latin typeface="HGPｺﾞｼｯｸM" panose="020B0600000000000000" pitchFamily="50" charset="-128"/>
              <a:ea typeface="HGPｺﾞｼｯｸM" panose="020B0600000000000000" pitchFamily="50" charset="-128"/>
            </a:endParaRPr>
          </a:p>
        </p:txBody>
      </p:sp>
      <p:sp>
        <p:nvSpPr>
          <p:cNvPr id="27" name="右矢印 26"/>
          <p:cNvSpPr/>
          <p:nvPr/>
        </p:nvSpPr>
        <p:spPr>
          <a:xfrm>
            <a:off x="6753201" y="3562979"/>
            <a:ext cx="1224135" cy="641565"/>
          </a:xfrm>
          <a:prstGeom prst="rightArrow">
            <a:avLst>
              <a:gd name="adj1" fmla="val 58097"/>
              <a:gd name="adj2" fmla="val 50000"/>
            </a:avLst>
          </a:prstGeom>
          <a:pattFill prst="pct30">
            <a:fgClr>
              <a:srgbClr val="CCFF99"/>
            </a:fgClr>
            <a:bgClr>
              <a:schemeClr val="bg1"/>
            </a:bgClr>
          </a:pattFill>
          <a:ln w="952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900" dirty="0">
              <a:solidFill>
                <a:prstClr val="black"/>
              </a:solidFill>
            </a:endParaRPr>
          </a:p>
        </p:txBody>
      </p:sp>
      <p:cxnSp>
        <p:nvCxnSpPr>
          <p:cNvPr id="28" name="直線矢印コネクタ 27"/>
          <p:cNvCxnSpPr/>
          <p:nvPr/>
        </p:nvCxnSpPr>
        <p:spPr>
          <a:xfrm>
            <a:off x="6716497" y="1412783"/>
            <a:ext cx="36704" cy="2757987"/>
          </a:xfrm>
          <a:prstGeom prst="straightConnector1">
            <a:avLst/>
          </a:prstGeom>
          <a:ln w="1905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6807880" y="3809945"/>
            <a:ext cx="1097448" cy="123111"/>
          </a:xfrm>
          <a:prstGeom prst="rect">
            <a:avLst/>
          </a:prstGeom>
          <a:noFill/>
        </p:spPr>
        <p:txBody>
          <a:bodyPr wrap="square" lIns="0" tIns="0" rIns="0" bIns="0" rtlCol="0" anchor="ctr" anchorCtr="0">
            <a:spAutoFit/>
          </a:bodyPr>
          <a:lstStyle>
            <a:defPPr>
              <a:defRPr lang="ja-JP"/>
            </a:defPPr>
            <a:lvl1pPr marL="82550" indent="-82550">
              <a:defRPr sz="1000">
                <a:latin typeface="HGPｺﾞｼｯｸM" panose="020B0600000000000000" pitchFamily="50" charset="-128"/>
                <a:ea typeface="HGPｺﾞｼｯｸM" panose="020B0600000000000000" pitchFamily="50" charset="-128"/>
              </a:defRPr>
            </a:lvl1pPr>
          </a:lstStyle>
          <a:p>
            <a:pPr marL="85725" indent="-85725"/>
            <a:r>
              <a:rPr lang="ja-JP" altLang="en-US" sz="800" dirty="0" smtClean="0">
                <a:solidFill>
                  <a:prstClr val="black"/>
                </a:solidFill>
                <a:latin typeface="HGSｺﾞｼｯｸM" panose="020B0600000000000000" pitchFamily="50" charset="-128"/>
                <a:ea typeface="HGSｺﾞｼｯｸM" panose="020B0600000000000000" pitchFamily="50" charset="-128"/>
              </a:rPr>
              <a:t>○所轄庁への承認申請</a:t>
            </a:r>
            <a:endParaRPr lang="en-US" altLang="ja-JP" sz="800" dirty="0">
              <a:solidFill>
                <a:prstClr val="black"/>
              </a:solidFill>
              <a:latin typeface="HGSｺﾞｼｯｸM" panose="020B0600000000000000" pitchFamily="50" charset="-128"/>
              <a:ea typeface="HGSｺﾞｼｯｸM" panose="020B0600000000000000" pitchFamily="50" charset="-128"/>
            </a:endParaRPr>
          </a:p>
        </p:txBody>
      </p:sp>
      <p:sp>
        <p:nvSpPr>
          <p:cNvPr id="30" name="テキスト ボックス 29"/>
          <p:cNvSpPr txBox="1"/>
          <p:nvPr/>
        </p:nvSpPr>
        <p:spPr>
          <a:xfrm>
            <a:off x="1507579" y="1620000"/>
            <a:ext cx="1467942" cy="492443"/>
          </a:xfrm>
          <a:prstGeom prst="rect">
            <a:avLst/>
          </a:prstGeom>
          <a:noFill/>
        </p:spPr>
        <p:txBody>
          <a:bodyPr wrap="square" lIns="0" tIns="0" rIns="0" bIns="0" rtlCol="0" anchor="ctr" anchorCtr="0">
            <a:spAutoFit/>
          </a:bodyPr>
          <a:lstStyle>
            <a:defPPr>
              <a:defRPr lang="ja-JP"/>
            </a:defPPr>
            <a:lvl1pPr marL="82550" indent="-82550">
              <a:defRPr sz="900">
                <a:latin typeface="HGPｺﾞｼｯｸM" panose="020B0600000000000000" pitchFamily="50" charset="-128"/>
                <a:ea typeface="HGPｺﾞｼｯｸM" panose="020B0600000000000000" pitchFamily="50" charset="-128"/>
              </a:defRPr>
            </a:lvl1pPr>
          </a:lstStyle>
          <a:p>
            <a:pPr marL="85725" indent="-85725"/>
            <a:r>
              <a:rPr lang="ja-JP" altLang="en-US" sz="800" dirty="0">
                <a:solidFill>
                  <a:prstClr val="black"/>
                </a:solidFill>
              </a:rPr>
              <a:t>○定款変更（</a:t>
            </a:r>
            <a:r>
              <a:rPr lang="ja-JP" altLang="en-US" sz="800" dirty="0" smtClean="0">
                <a:solidFill>
                  <a:prstClr val="black"/>
                </a:solidFill>
              </a:rPr>
              <a:t>新評議員の選任</a:t>
            </a:r>
            <a:r>
              <a:rPr lang="ja-JP" altLang="en-US" sz="800" dirty="0">
                <a:solidFill>
                  <a:prstClr val="black"/>
                </a:solidFill>
              </a:rPr>
              <a:t>方法等）の</a:t>
            </a:r>
            <a:r>
              <a:rPr lang="ja-JP" altLang="en-US" sz="800" dirty="0" smtClean="0">
                <a:solidFill>
                  <a:prstClr val="black"/>
                </a:solidFill>
              </a:rPr>
              <a:t>手続（理事会等の開催）</a:t>
            </a:r>
            <a:endParaRPr lang="en-US" altLang="ja-JP" sz="800" dirty="0" smtClean="0">
              <a:solidFill>
                <a:prstClr val="black"/>
              </a:solidFill>
            </a:endParaRPr>
          </a:p>
          <a:p>
            <a:pPr marL="85725" indent="-85725"/>
            <a:r>
              <a:rPr lang="ja-JP" altLang="en-US" sz="800" dirty="0">
                <a:solidFill>
                  <a:prstClr val="black"/>
                </a:solidFill>
              </a:rPr>
              <a:t>○評議員選任・解任委員会の開催</a:t>
            </a:r>
            <a:endParaRPr lang="en-US" altLang="ja-JP" sz="800" dirty="0">
              <a:solidFill>
                <a:prstClr val="black"/>
              </a:solidFill>
            </a:endParaRPr>
          </a:p>
          <a:p>
            <a:pPr marL="85725" indent="-85725"/>
            <a:r>
              <a:rPr lang="ja-JP" altLang="en-US" sz="800" dirty="0">
                <a:solidFill>
                  <a:prstClr val="black"/>
                </a:solidFill>
              </a:rPr>
              <a:t>○新評議員の</a:t>
            </a:r>
            <a:r>
              <a:rPr lang="ja-JP" altLang="en-US" sz="800" dirty="0" smtClean="0">
                <a:solidFill>
                  <a:prstClr val="black"/>
                </a:solidFill>
              </a:rPr>
              <a:t>選任</a:t>
            </a:r>
            <a:endParaRPr lang="en-US" altLang="ja-JP" sz="800" dirty="0">
              <a:solidFill>
                <a:prstClr val="black"/>
              </a:solidFill>
            </a:endParaRPr>
          </a:p>
        </p:txBody>
      </p:sp>
      <p:sp>
        <p:nvSpPr>
          <p:cNvPr id="31" name="右矢印 30"/>
          <p:cNvSpPr/>
          <p:nvPr/>
        </p:nvSpPr>
        <p:spPr>
          <a:xfrm>
            <a:off x="6483536" y="6045103"/>
            <a:ext cx="3294000" cy="288000"/>
          </a:xfrm>
          <a:prstGeom prst="rightArrow">
            <a:avLst/>
          </a:prstGeom>
          <a:pattFill prst="pct30">
            <a:fgClr>
              <a:schemeClr val="accent6">
                <a:lumMod val="60000"/>
                <a:lumOff val="40000"/>
              </a:schemeClr>
            </a:fgClr>
            <a:bgClr>
              <a:schemeClr val="bg1"/>
            </a:bgClr>
          </a:patt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prstClr val="black"/>
                </a:solidFill>
                <a:latin typeface="HGSｺﾞｼｯｸM" panose="020B0600000000000000" pitchFamily="50" charset="-128"/>
                <a:ea typeface="HGSｺﾞｼｯｸM" panose="020B0600000000000000" pitchFamily="50" charset="-128"/>
              </a:rPr>
              <a:t>○</a:t>
            </a:r>
            <a:r>
              <a:rPr lang="ja-JP" altLang="en-US" sz="900" dirty="0">
                <a:solidFill>
                  <a:prstClr val="black"/>
                </a:solidFill>
                <a:latin typeface="HGSｺﾞｼｯｸM" panose="020B0600000000000000" pitchFamily="50" charset="-128"/>
                <a:ea typeface="HGSｺﾞｼｯｸM" panose="020B0600000000000000" pitchFamily="50" charset="-128"/>
              </a:rPr>
              <a:t>本格稼働</a:t>
            </a:r>
            <a:endParaRPr lang="en-US" altLang="ja-JP" sz="900" dirty="0">
              <a:solidFill>
                <a:prstClr val="black"/>
              </a:solidFill>
              <a:latin typeface="HGSｺﾞｼｯｸM" panose="020B0600000000000000" pitchFamily="50" charset="-128"/>
              <a:ea typeface="HGSｺﾞｼｯｸM" panose="020B0600000000000000" pitchFamily="50" charset="-128"/>
            </a:endParaRPr>
          </a:p>
        </p:txBody>
      </p:sp>
      <p:sp>
        <p:nvSpPr>
          <p:cNvPr id="32" name="右矢印 31"/>
          <p:cNvSpPr/>
          <p:nvPr/>
        </p:nvSpPr>
        <p:spPr>
          <a:xfrm>
            <a:off x="8201337" y="5427855"/>
            <a:ext cx="1576199" cy="593433"/>
          </a:xfrm>
          <a:prstGeom prst="rightArrow">
            <a:avLst>
              <a:gd name="adj1" fmla="val 62543"/>
              <a:gd name="adj2" fmla="val 33527"/>
            </a:avLst>
          </a:prstGeom>
          <a:solidFill>
            <a:srgbClr val="FFCCFF"/>
          </a:solidFill>
          <a:ln w="12700">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lIns="72000" rIns="0" rtlCol="0" anchor="ctr"/>
          <a:lstStyle/>
          <a:p>
            <a:pPr algn="ctr"/>
            <a:r>
              <a:rPr lang="ja-JP" altLang="en-US" sz="900" dirty="0">
                <a:solidFill>
                  <a:prstClr val="black"/>
                </a:solidFill>
                <a:latin typeface="HGPｺﾞｼｯｸM" panose="020B0600000000000000" pitchFamily="50" charset="-128"/>
                <a:ea typeface="HGPｺﾞｼｯｸM" panose="020B0600000000000000" pitchFamily="50" charset="-128"/>
              </a:rPr>
              <a:t>○指導監査の実施</a:t>
            </a:r>
            <a:endParaRPr lang="en-US" altLang="ja-JP" sz="900" dirty="0">
              <a:solidFill>
                <a:prstClr val="black"/>
              </a:solidFill>
              <a:latin typeface="HGPｺﾞｼｯｸM" panose="020B0600000000000000" pitchFamily="50" charset="-128"/>
              <a:ea typeface="HGPｺﾞｼｯｸM" panose="020B0600000000000000" pitchFamily="50" charset="-128"/>
            </a:endParaRPr>
          </a:p>
        </p:txBody>
      </p:sp>
      <p:sp>
        <p:nvSpPr>
          <p:cNvPr id="33" name="右矢印 32"/>
          <p:cNvSpPr/>
          <p:nvPr/>
        </p:nvSpPr>
        <p:spPr>
          <a:xfrm>
            <a:off x="6046644" y="5450012"/>
            <a:ext cx="2002700" cy="593433"/>
          </a:xfrm>
          <a:prstGeom prst="rightArrow">
            <a:avLst>
              <a:gd name="adj1" fmla="val 62543"/>
              <a:gd name="adj2" fmla="val 38677"/>
            </a:avLst>
          </a:prstGeom>
          <a:solidFill>
            <a:srgbClr val="FFCCFF"/>
          </a:solidFill>
          <a:ln w="12700">
            <a:solidFill>
              <a:srgbClr val="FF66FF"/>
            </a:solid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pPr algn="ctr"/>
            <a:r>
              <a:rPr lang="ja-JP" altLang="en-US" sz="900" dirty="0">
                <a:solidFill>
                  <a:prstClr val="black"/>
                </a:solidFill>
                <a:latin typeface="HGPｺﾞｼｯｸM" panose="020B0600000000000000" pitchFamily="50" charset="-128"/>
                <a:ea typeface="HGPｺﾞｼｯｸM" panose="020B0600000000000000" pitchFamily="50" charset="-128"/>
              </a:rPr>
              <a:t>○所轄庁職員への研修</a:t>
            </a:r>
            <a:endParaRPr lang="en-US" altLang="ja-JP" sz="900" dirty="0">
              <a:solidFill>
                <a:prstClr val="black"/>
              </a:solidFill>
              <a:latin typeface="HGPｺﾞｼｯｸM" panose="020B0600000000000000" pitchFamily="50" charset="-128"/>
              <a:ea typeface="HGPｺﾞｼｯｸM" panose="020B0600000000000000" pitchFamily="50" charset="-128"/>
            </a:endParaRPr>
          </a:p>
        </p:txBody>
      </p:sp>
      <p:sp>
        <p:nvSpPr>
          <p:cNvPr id="35" name="右矢印 34"/>
          <p:cNvSpPr/>
          <p:nvPr/>
        </p:nvSpPr>
        <p:spPr>
          <a:xfrm>
            <a:off x="1568624" y="6309320"/>
            <a:ext cx="2160240" cy="324000"/>
          </a:xfrm>
          <a:prstGeom prst="rightArrow">
            <a:avLst/>
          </a:prstGeom>
          <a:pattFill prst="pct30">
            <a:fgClr>
              <a:schemeClr val="accent6">
                <a:lumMod val="60000"/>
                <a:lumOff val="40000"/>
              </a:schemeClr>
            </a:fgClr>
            <a:bgClr>
              <a:schemeClr val="bg1"/>
            </a:bgClr>
          </a:pattFill>
          <a:ln w="6350">
            <a:solidFill>
              <a:schemeClr val="accent6">
                <a:lumMod val="7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800" dirty="0" smtClean="0">
                <a:solidFill>
                  <a:prstClr val="black"/>
                </a:solidFill>
                <a:latin typeface="HGSｺﾞｼｯｸM" panose="020B0600000000000000" pitchFamily="50" charset="-128"/>
                <a:ea typeface="HGSｺﾞｼｯｸM" panose="020B0600000000000000" pitchFamily="50" charset="-128"/>
              </a:rPr>
              <a:t>○試行運用の結果を反映</a:t>
            </a:r>
            <a:endParaRPr lang="en-US" altLang="ja-JP" sz="800" dirty="0" smtClean="0">
              <a:solidFill>
                <a:prstClr val="black"/>
              </a:solidFill>
              <a:latin typeface="HGSｺﾞｼｯｸM" panose="020B0600000000000000" pitchFamily="50" charset="-128"/>
              <a:ea typeface="HGSｺﾞｼｯｸM" panose="020B0600000000000000" pitchFamily="50" charset="-128"/>
            </a:endParaRPr>
          </a:p>
        </p:txBody>
      </p:sp>
      <p:cxnSp>
        <p:nvCxnSpPr>
          <p:cNvPr id="36" name="直線矢印コネクタ 35"/>
          <p:cNvCxnSpPr/>
          <p:nvPr/>
        </p:nvCxnSpPr>
        <p:spPr>
          <a:xfrm flipV="1">
            <a:off x="4917026" y="2116481"/>
            <a:ext cx="215352" cy="448424"/>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4697494" y="2340149"/>
            <a:ext cx="615553" cy="128240"/>
          </a:xfrm>
          <a:prstGeom prst="rect">
            <a:avLst/>
          </a:prstGeom>
          <a:solidFill>
            <a:schemeClr val="bg1"/>
          </a:solidFill>
        </p:spPr>
        <p:txBody>
          <a:bodyPr wrap="none" lIns="0" tIns="0" rIns="0" bIns="0" rtlCol="0" anchor="ctr" anchorCtr="0">
            <a:spAutoFit/>
          </a:bodyPr>
          <a:lstStyle>
            <a:defPPr>
              <a:defRPr lang="ja-JP"/>
            </a:defPPr>
            <a:lvl1pPr marL="82550" indent="-82550">
              <a:defRPr sz="1000">
                <a:latin typeface="HGPｺﾞｼｯｸM" panose="020B0600000000000000" pitchFamily="50" charset="-128"/>
                <a:ea typeface="HGPｺﾞｼｯｸM" panose="020B0600000000000000" pitchFamily="50" charset="-128"/>
              </a:defRPr>
            </a:lvl1pPr>
          </a:lstStyle>
          <a:p>
            <a:pPr>
              <a:lnSpc>
                <a:spcPts val="1000"/>
              </a:lnSpc>
            </a:pPr>
            <a:r>
              <a:rPr lang="ja-JP" altLang="en-US" sz="800" dirty="0" smtClean="0">
                <a:solidFill>
                  <a:prstClr val="black"/>
                </a:solidFill>
              </a:rPr>
              <a:t>２週間空ける</a:t>
            </a:r>
            <a:r>
              <a:rPr lang="en-US" altLang="ja-JP" sz="800" baseline="30000" dirty="0" smtClean="0">
                <a:solidFill>
                  <a:prstClr val="black"/>
                </a:solidFill>
              </a:rPr>
              <a:t>※</a:t>
            </a:r>
            <a:endParaRPr lang="ja-JP" altLang="en-US" sz="800" baseline="30000" dirty="0">
              <a:solidFill>
                <a:prstClr val="black"/>
              </a:solidFill>
            </a:endParaRPr>
          </a:p>
        </p:txBody>
      </p:sp>
      <p:sp>
        <p:nvSpPr>
          <p:cNvPr id="38" name="テキスト ボックス 37"/>
          <p:cNvSpPr txBox="1"/>
          <p:nvPr/>
        </p:nvSpPr>
        <p:spPr>
          <a:xfrm>
            <a:off x="6736858" y="1556792"/>
            <a:ext cx="1096462" cy="128240"/>
          </a:xfrm>
          <a:prstGeom prst="rect">
            <a:avLst/>
          </a:prstGeom>
          <a:solidFill>
            <a:schemeClr val="bg1"/>
          </a:solidFill>
        </p:spPr>
        <p:txBody>
          <a:bodyPr wrap="square" lIns="0" tIns="0" rIns="0" bIns="0" rtlCol="0" anchor="ctr" anchorCtr="0">
            <a:spAutoFit/>
          </a:bodyPr>
          <a:lstStyle>
            <a:defPPr>
              <a:defRPr lang="ja-JP"/>
            </a:defPPr>
            <a:lvl1pPr marL="82550" indent="-82550">
              <a:defRPr sz="1000">
                <a:latin typeface="HGPｺﾞｼｯｸM" panose="020B0600000000000000" pitchFamily="50" charset="-128"/>
                <a:ea typeface="HGPｺﾞｼｯｸM" panose="020B0600000000000000" pitchFamily="50" charset="-128"/>
              </a:defRPr>
            </a:lvl1pPr>
          </a:lstStyle>
          <a:p>
            <a:pPr>
              <a:lnSpc>
                <a:spcPts val="1000"/>
              </a:lnSpc>
            </a:pPr>
            <a:r>
              <a:rPr lang="ja-JP" altLang="en-US" sz="800" dirty="0" smtClean="0">
                <a:solidFill>
                  <a:prstClr val="black"/>
                </a:solidFill>
              </a:rPr>
              <a:t>←定時評議員会終結時</a:t>
            </a:r>
            <a:endParaRPr lang="ja-JP" altLang="en-US" sz="800" dirty="0">
              <a:solidFill>
                <a:prstClr val="black"/>
              </a:solidFill>
            </a:endParaRPr>
          </a:p>
        </p:txBody>
      </p:sp>
      <p:sp>
        <p:nvSpPr>
          <p:cNvPr id="39" name="テキスト ボックス 38"/>
          <p:cNvSpPr txBox="1"/>
          <p:nvPr/>
        </p:nvSpPr>
        <p:spPr>
          <a:xfrm>
            <a:off x="118576" y="6685136"/>
            <a:ext cx="7444346" cy="128240"/>
          </a:xfrm>
          <a:prstGeom prst="rect">
            <a:avLst/>
          </a:prstGeom>
          <a:noFill/>
        </p:spPr>
        <p:txBody>
          <a:bodyPr wrap="none" lIns="0" tIns="0" rIns="0" bIns="0" rtlCol="0" anchor="ctr" anchorCtr="0">
            <a:spAutoFit/>
          </a:bodyPr>
          <a:lstStyle>
            <a:defPPr>
              <a:defRPr lang="ja-JP"/>
            </a:defPPr>
            <a:lvl1pPr marL="82550" indent="-82550">
              <a:defRPr sz="1000">
                <a:latin typeface="HGPｺﾞｼｯｸM" panose="020B0600000000000000" pitchFamily="50" charset="-128"/>
                <a:ea typeface="HGPｺﾞｼｯｸM" panose="020B0600000000000000" pitchFamily="50" charset="-128"/>
              </a:defRPr>
            </a:lvl1pPr>
          </a:lstStyle>
          <a:p>
            <a:pPr>
              <a:lnSpc>
                <a:spcPts val="1000"/>
              </a:lnSpc>
            </a:pPr>
            <a:r>
              <a:rPr lang="en-US" altLang="ja-JP" sz="900" dirty="0" smtClean="0">
                <a:solidFill>
                  <a:prstClr val="black"/>
                </a:solidFill>
              </a:rPr>
              <a:t>※ </a:t>
            </a:r>
            <a:r>
              <a:rPr lang="ja-JP" altLang="en-US" sz="900" dirty="0" smtClean="0">
                <a:solidFill>
                  <a:prstClr val="black"/>
                </a:solidFill>
              </a:rPr>
              <a:t>計算書類等を定時評議員会の日の２週間前から備え置くことが必要なため、決算</a:t>
            </a:r>
            <a:r>
              <a:rPr lang="ja-JP" altLang="en-US" sz="900" dirty="0">
                <a:solidFill>
                  <a:prstClr val="black"/>
                </a:solidFill>
              </a:rPr>
              <a:t>承認理事会と定時</a:t>
            </a:r>
            <a:r>
              <a:rPr lang="ja-JP" altLang="en-US" sz="900" dirty="0" smtClean="0">
                <a:solidFill>
                  <a:prstClr val="black"/>
                </a:solidFill>
              </a:rPr>
              <a:t>評議員会は</a:t>
            </a:r>
            <a:r>
              <a:rPr lang="ja-JP" altLang="en-US" sz="900" dirty="0">
                <a:solidFill>
                  <a:prstClr val="black"/>
                </a:solidFill>
              </a:rPr>
              <a:t>、２週間</a:t>
            </a:r>
            <a:r>
              <a:rPr lang="ja-JP" altLang="en-US" sz="900" dirty="0" smtClean="0">
                <a:solidFill>
                  <a:prstClr val="black"/>
                </a:solidFill>
              </a:rPr>
              <a:t>空けて開催することが必要がある。</a:t>
            </a:r>
            <a:endParaRPr lang="ja-JP" altLang="en-US" sz="900" baseline="30000" dirty="0">
              <a:solidFill>
                <a:prstClr val="black"/>
              </a:solidFill>
            </a:endParaRPr>
          </a:p>
        </p:txBody>
      </p:sp>
      <p:sp>
        <p:nvSpPr>
          <p:cNvPr id="40" name="右矢印 39"/>
          <p:cNvSpPr/>
          <p:nvPr/>
        </p:nvSpPr>
        <p:spPr>
          <a:xfrm>
            <a:off x="1496623" y="4797152"/>
            <a:ext cx="2091385" cy="577408"/>
          </a:xfrm>
          <a:prstGeom prst="rightArrow">
            <a:avLst/>
          </a:prstGeom>
          <a:pattFill prst="ltUpDiag">
            <a:fgClr>
              <a:srgbClr val="92D050"/>
            </a:fgClr>
            <a:bgClr>
              <a:schemeClr val="bg1"/>
            </a:bgClr>
          </a:pattFill>
          <a:ln w="12700">
            <a:solidFill>
              <a:srgbClr val="00B05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prstClr val="black"/>
                </a:solidFill>
                <a:latin typeface="HGPｺﾞｼｯｸM" panose="020B0600000000000000" pitchFamily="50" charset="-128"/>
                <a:ea typeface="HGPｺﾞｼｯｸM" panose="020B0600000000000000" pitchFamily="50" charset="-128"/>
              </a:rPr>
              <a:t>○地域協議会の運営主体の検討、立ち上げ準備</a:t>
            </a:r>
            <a:endParaRPr lang="en-US" altLang="ja-JP" sz="900" dirty="0">
              <a:solidFill>
                <a:prstClr val="black"/>
              </a:solidFill>
              <a:latin typeface="HGPｺﾞｼｯｸM" panose="020B0600000000000000" pitchFamily="50" charset="-128"/>
              <a:ea typeface="HGPｺﾞｼｯｸM" panose="020B0600000000000000" pitchFamily="50" charset="-128"/>
            </a:endParaRPr>
          </a:p>
        </p:txBody>
      </p:sp>
      <p:sp>
        <p:nvSpPr>
          <p:cNvPr id="41" name="右矢印 40"/>
          <p:cNvSpPr/>
          <p:nvPr/>
        </p:nvSpPr>
        <p:spPr>
          <a:xfrm>
            <a:off x="3584848" y="4797158"/>
            <a:ext cx="2461796" cy="577408"/>
          </a:xfrm>
          <a:prstGeom prst="rightArrow">
            <a:avLst/>
          </a:prstGeom>
          <a:pattFill prst="ltUpDiag">
            <a:fgClr>
              <a:srgbClr val="92D050"/>
            </a:fgClr>
            <a:bgClr>
              <a:schemeClr val="bg1"/>
            </a:bgClr>
          </a:pattFill>
          <a:ln w="12700">
            <a:solidFill>
              <a:srgbClr val="00B05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prstClr val="black"/>
                </a:solidFill>
                <a:latin typeface="HGPｺﾞｼｯｸM" panose="020B0600000000000000" pitchFamily="50" charset="-128"/>
                <a:ea typeface="HGPｺﾞｼｯｸM" panose="020B0600000000000000" pitchFamily="50" charset="-128"/>
              </a:rPr>
              <a:t>○地域協議会の開催</a:t>
            </a:r>
            <a:endParaRPr lang="en-US" altLang="ja-JP" sz="900" dirty="0">
              <a:solidFill>
                <a:prstClr val="black"/>
              </a:solidFill>
              <a:latin typeface="HGPｺﾞｼｯｸM" panose="020B0600000000000000" pitchFamily="50" charset="-128"/>
              <a:ea typeface="HGPｺﾞｼｯｸM" panose="020B0600000000000000" pitchFamily="50" charset="-128"/>
            </a:endParaRPr>
          </a:p>
        </p:txBody>
      </p:sp>
      <p:cxnSp>
        <p:nvCxnSpPr>
          <p:cNvPr id="42" name="直線矢印コネクタ 41"/>
          <p:cNvCxnSpPr/>
          <p:nvPr/>
        </p:nvCxnSpPr>
        <p:spPr>
          <a:xfrm>
            <a:off x="5025008" y="4058870"/>
            <a:ext cx="0" cy="88229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 name="円/楕円 42"/>
          <p:cNvSpPr/>
          <p:nvPr/>
        </p:nvSpPr>
        <p:spPr>
          <a:xfrm>
            <a:off x="3440833" y="6083770"/>
            <a:ext cx="3024336" cy="216000"/>
          </a:xfrm>
          <a:prstGeom prst="ellipse">
            <a:avLst/>
          </a:prstGeom>
          <a:pattFill prst="pct30">
            <a:fgClr>
              <a:schemeClr val="accent6">
                <a:lumMod val="60000"/>
                <a:lumOff val="40000"/>
              </a:schemeClr>
            </a:fgClr>
            <a:bgClr>
              <a:schemeClr val="bg1"/>
            </a:bgClr>
          </a:pattFill>
          <a:ln w="952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800"/>
              </a:lnSpc>
            </a:pPr>
            <a:r>
              <a:rPr lang="ja-JP" altLang="en-US" sz="800" spc="-100" dirty="0" smtClean="0">
                <a:solidFill>
                  <a:sysClr val="windowText" lastClr="000000"/>
                </a:solidFill>
                <a:latin typeface="HGSｺﾞｼｯｸM" panose="020B0600000000000000" pitchFamily="50" charset="-128"/>
                <a:ea typeface="HGSｺﾞｼｯｸM" panose="020B0600000000000000" pitchFamily="50" charset="-128"/>
              </a:rPr>
              <a:t>○入力様式（本格稼働版）のダウンロード開始</a:t>
            </a:r>
            <a:endParaRPr lang="en-US" altLang="ja-JP" sz="800" spc="-100" dirty="0" smtClean="0">
              <a:solidFill>
                <a:sysClr val="windowText" lastClr="000000"/>
              </a:solidFill>
              <a:latin typeface="HGSｺﾞｼｯｸM" panose="020B0600000000000000" pitchFamily="50" charset="-128"/>
              <a:ea typeface="HGSｺﾞｼｯｸM" panose="020B0600000000000000" pitchFamily="50" charset="-128"/>
            </a:endParaRPr>
          </a:p>
        </p:txBody>
      </p:sp>
      <p:sp>
        <p:nvSpPr>
          <p:cNvPr id="44" name="テキスト ボックス 43"/>
          <p:cNvSpPr txBox="1"/>
          <p:nvPr/>
        </p:nvSpPr>
        <p:spPr>
          <a:xfrm>
            <a:off x="1784648" y="3645024"/>
            <a:ext cx="1728193" cy="461665"/>
          </a:xfrm>
          <a:prstGeom prst="rect">
            <a:avLst/>
          </a:prstGeom>
          <a:noFill/>
        </p:spPr>
        <p:txBody>
          <a:bodyPr wrap="square" lIns="0" tIns="0" rIns="0" bIns="0" rtlCol="0" anchor="ctr" anchorCtr="0">
            <a:spAutoFit/>
          </a:bodyPr>
          <a:lstStyle>
            <a:defPPr>
              <a:defRPr lang="ja-JP"/>
            </a:defPPr>
            <a:lvl1pPr marL="82550" indent="-82550">
              <a:defRPr sz="900">
                <a:latin typeface="HGPｺﾞｼｯｸM" panose="020B0600000000000000" pitchFamily="50" charset="-128"/>
                <a:ea typeface="HGPｺﾞｼｯｸM" panose="020B0600000000000000" pitchFamily="50" charset="-128"/>
              </a:defRPr>
            </a:lvl1pPr>
          </a:lstStyle>
          <a:p>
            <a:pPr>
              <a:lnSpc>
                <a:spcPts val="900"/>
              </a:lnSpc>
            </a:pPr>
            <a:r>
              <a:rPr lang="ja-JP" altLang="en-US" sz="800" dirty="0">
                <a:solidFill>
                  <a:prstClr val="black"/>
                </a:solidFill>
              </a:rPr>
              <a:t>＜決算見込み＞</a:t>
            </a:r>
            <a:endParaRPr lang="en-US" altLang="ja-JP" sz="800" dirty="0">
              <a:solidFill>
                <a:prstClr val="black"/>
              </a:solidFill>
            </a:endParaRPr>
          </a:p>
          <a:p>
            <a:pPr>
              <a:lnSpc>
                <a:spcPts val="900"/>
              </a:lnSpc>
            </a:pPr>
            <a:r>
              <a:rPr lang="ja-JP" altLang="en-US" sz="800" dirty="0">
                <a:solidFill>
                  <a:prstClr val="black"/>
                </a:solidFill>
              </a:rPr>
              <a:t>○社会福祉充実残額の</a:t>
            </a:r>
            <a:r>
              <a:rPr lang="ja-JP" altLang="en-US" sz="800" dirty="0" smtClean="0">
                <a:solidFill>
                  <a:prstClr val="black"/>
                </a:solidFill>
              </a:rPr>
              <a:t>試算</a:t>
            </a:r>
            <a:endParaRPr lang="en-US" altLang="ja-JP" sz="800" dirty="0">
              <a:solidFill>
                <a:prstClr val="black"/>
              </a:solidFill>
            </a:endParaRPr>
          </a:p>
          <a:p>
            <a:pPr>
              <a:lnSpc>
                <a:spcPts val="900"/>
              </a:lnSpc>
            </a:pPr>
            <a:r>
              <a:rPr lang="ja-JP" altLang="en-US" sz="800" dirty="0">
                <a:solidFill>
                  <a:prstClr val="black"/>
                </a:solidFill>
              </a:rPr>
              <a:t>　　</a:t>
            </a:r>
            <a:r>
              <a:rPr lang="ja-JP" altLang="en-US" sz="800" b="1" dirty="0" smtClean="0">
                <a:solidFill>
                  <a:prstClr val="black"/>
                </a:solidFill>
              </a:rPr>
              <a:t>↓</a:t>
            </a:r>
            <a:r>
              <a:rPr lang="ja-JP" altLang="en-US" sz="700" b="1" dirty="0" smtClean="0">
                <a:solidFill>
                  <a:prstClr val="black"/>
                </a:solidFill>
              </a:rPr>
              <a:t>（残額</a:t>
            </a:r>
            <a:r>
              <a:rPr lang="ja-JP" altLang="en-US" sz="700" b="1" dirty="0">
                <a:solidFill>
                  <a:prstClr val="black"/>
                </a:solidFill>
              </a:rPr>
              <a:t>がある場合のみ）</a:t>
            </a:r>
            <a:endParaRPr lang="en-US" altLang="ja-JP" sz="700" b="1" dirty="0">
              <a:solidFill>
                <a:prstClr val="black"/>
              </a:solidFill>
            </a:endParaRPr>
          </a:p>
          <a:p>
            <a:pPr>
              <a:lnSpc>
                <a:spcPts val="900"/>
              </a:lnSpc>
            </a:pPr>
            <a:r>
              <a:rPr lang="ja-JP" altLang="en-US" sz="800" dirty="0">
                <a:solidFill>
                  <a:prstClr val="black"/>
                </a:solidFill>
              </a:rPr>
              <a:t>○社会福祉充実計画（案）の検討・作成</a:t>
            </a:r>
            <a:endParaRPr lang="en-US" altLang="ja-JP" sz="800" dirty="0">
              <a:solidFill>
                <a:prstClr val="black"/>
              </a:solidFill>
            </a:endParaRPr>
          </a:p>
        </p:txBody>
      </p:sp>
      <p:sp>
        <p:nvSpPr>
          <p:cNvPr id="45" name="正方形/長方形 44"/>
          <p:cNvSpPr/>
          <p:nvPr/>
        </p:nvSpPr>
        <p:spPr>
          <a:xfrm>
            <a:off x="2560637" y="6228000"/>
            <a:ext cx="186028" cy="138938"/>
          </a:xfrm>
          <a:prstGeom prst="rect">
            <a:avLst/>
          </a:prstGeom>
          <a:noFill/>
        </p:spPr>
        <p:txBody>
          <a:bodyPr wrap="square" lIns="0" tIns="0" rIns="0" bIns="0" rtlCol="0" anchor="ctr" anchorCtr="0">
            <a:spAutoFit/>
          </a:bodyPr>
          <a:lstStyle/>
          <a:p>
            <a:pPr marL="82550" indent="-82550" algn="ctr"/>
            <a:r>
              <a:rPr lang="ja-JP" altLang="en-US" sz="900" dirty="0" smtClean="0">
                <a:solidFill>
                  <a:prstClr val="black"/>
                </a:solidFill>
                <a:latin typeface="HGSｺﾞｼｯｸM" panose="020B0600000000000000" pitchFamily="50" charset="-128"/>
                <a:ea typeface="HGSｺﾞｼｯｸM" panose="020B0600000000000000" pitchFamily="50" charset="-128"/>
              </a:rPr>
              <a:t>○</a:t>
            </a:r>
            <a:endParaRPr lang="ja-JP" altLang="en-US" sz="900" dirty="0">
              <a:solidFill>
                <a:prstClr val="black"/>
              </a:solidFill>
              <a:latin typeface="HGSｺﾞｼｯｸM" panose="020B0600000000000000" pitchFamily="50" charset="-128"/>
              <a:ea typeface="HGSｺﾞｼｯｸM" panose="020B0600000000000000" pitchFamily="50" charset="-128"/>
            </a:endParaRPr>
          </a:p>
        </p:txBody>
      </p:sp>
      <p:sp>
        <p:nvSpPr>
          <p:cNvPr id="47" name="正方形/長方形 46"/>
          <p:cNvSpPr/>
          <p:nvPr/>
        </p:nvSpPr>
        <p:spPr>
          <a:xfrm>
            <a:off x="1928664" y="6084000"/>
            <a:ext cx="1296144" cy="138499"/>
          </a:xfrm>
          <a:prstGeom prst="rect">
            <a:avLst/>
          </a:prstGeom>
          <a:noFill/>
        </p:spPr>
        <p:txBody>
          <a:bodyPr wrap="square" lIns="0" tIns="0" rIns="0" bIns="0" rtlCol="0" anchor="ctr" anchorCtr="0">
            <a:spAutoFit/>
          </a:bodyPr>
          <a:lstStyle/>
          <a:p>
            <a:pPr marL="82550" indent="-82550" algn="ctr"/>
            <a:r>
              <a:rPr lang="ja-JP" altLang="en-US" sz="900" dirty="0" smtClean="0">
                <a:solidFill>
                  <a:prstClr val="black"/>
                </a:solidFill>
                <a:latin typeface="HGSｺﾞｼｯｸM" panose="020B0600000000000000" pitchFamily="50" charset="-128"/>
                <a:ea typeface="HGSｺﾞｼｯｸM" panose="020B0600000000000000" pitchFamily="50" charset="-128"/>
              </a:rPr>
              <a:t>現況報告書等の様式発出</a:t>
            </a:r>
            <a:endParaRPr lang="ja-JP" altLang="en-US" sz="900" dirty="0">
              <a:solidFill>
                <a:prstClr val="black"/>
              </a:solidFill>
              <a:latin typeface="HGSｺﾞｼｯｸM" panose="020B0600000000000000" pitchFamily="50" charset="-128"/>
              <a:ea typeface="HGSｺﾞｼｯｸM" panose="020B0600000000000000" pitchFamily="50" charset="-128"/>
            </a:endParaRPr>
          </a:p>
        </p:txBody>
      </p:sp>
      <p:sp>
        <p:nvSpPr>
          <p:cNvPr id="48" name="正方形/長方形 47"/>
          <p:cNvSpPr/>
          <p:nvPr/>
        </p:nvSpPr>
        <p:spPr>
          <a:xfrm>
            <a:off x="3852076" y="6390854"/>
            <a:ext cx="1965020" cy="176032"/>
          </a:xfrm>
          <a:prstGeom prst="rect">
            <a:avLst/>
          </a:prstGeom>
          <a:pattFill prst="pct30">
            <a:fgClr>
              <a:schemeClr val="accent6">
                <a:lumMod val="60000"/>
                <a:lumOff val="40000"/>
              </a:schemeClr>
            </a:fgClr>
            <a:bgClr>
              <a:schemeClr val="bg1"/>
            </a:bgClr>
          </a:pattFill>
          <a:ln w="635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lIns="36000" rIns="0" rtlCol="0" anchor="ctr"/>
          <a:lstStyle/>
          <a:p>
            <a:pPr marL="85725" indent="-85725" algn="ctr"/>
            <a:r>
              <a:rPr lang="ja-JP" altLang="en-US" sz="800" dirty="0" smtClean="0">
                <a:solidFill>
                  <a:prstClr val="black"/>
                </a:solidFill>
                <a:latin typeface="HGSｺﾞｼｯｸM" panose="020B0600000000000000" pitchFamily="50" charset="-128"/>
                <a:ea typeface="HGSｺﾞｼｯｸM" panose="020B0600000000000000" pitchFamily="50" charset="-128"/>
              </a:rPr>
              <a:t>○自治体向け操作説明会</a:t>
            </a:r>
            <a:endParaRPr lang="en-US" altLang="ja-JP" sz="800" dirty="0">
              <a:solidFill>
                <a:prstClr val="black"/>
              </a:solidFill>
              <a:latin typeface="HGSｺﾞｼｯｸM" panose="020B0600000000000000" pitchFamily="50" charset="-128"/>
              <a:ea typeface="HGSｺﾞｼｯｸM" panose="020B0600000000000000" pitchFamily="50" charset="-128"/>
            </a:endParaRPr>
          </a:p>
        </p:txBody>
      </p:sp>
      <p:sp>
        <p:nvSpPr>
          <p:cNvPr id="49" name="右矢印 48"/>
          <p:cNvSpPr/>
          <p:nvPr/>
        </p:nvSpPr>
        <p:spPr>
          <a:xfrm>
            <a:off x="6483536" y="6342661"/>
            <a:ext cx="3294000" cy="288000"/>
          </a:xfrm>
          <a:prstGeom prst="rightArrow">
            <a:avLst/>
          </a:prstGeom>
          <a:pattFill prst="pct30">
            <a:fgClr>
              <a:schemeClr val="accent6">
                <a:lumMod val="60000"/>
                <a:lumOff val="40000"/>
              </a:schemeClr>
            </a:fgClr>
            <a:bgClr>
              <a:schemeClr val="bg1"/>
            </a:bgClr>
          </a:patt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00" dirty="0" smtClean="0">
                <a:solidFill>
                  <a:prstClr val="black"/>
                </a:solidFill>
                <a:latin typeface="HGSｺﾞｼｯｸM" panose="020B0600000000000000" pitchFamily="50" charset="-128"/>
                <a:ea typeface="HGSｺﾞｼｯｸM" panose="020B0600000000000000" pitchFamily="50" charset="-128"/>
              </a:rPr>
              <a:t>○厚生労働省への情報の提供</a:t>
            </a:r>
            <a:endParaRPr lang="en-US" altLang="ja-JP" sz="900" dirty="0">
              <a:solidFill>
                <a:prstClr val="black"/>
              </a:solidFill>
              <a:latin typeface="HGSｺﾞｼｯｸM" panose="020B0600000000000000" pitchFamily="50" charset="-128"/>
              <a:ea typeface="HGSｺﾞｼｯｸM" panose="020B0600000000000000" pitchFamily="50" charset="-128"/>
            </a:endParaRPr>
          </a:p>
        </p:txBody>
      </p:sp>
      <p:sp>
        <p:nvSpPr>
          <p:cNvPr id="50" name="スライド番号プレースホルダー 1"/>
          <p:cNvSpPr>
            <a:spLocks noGrp="1"/>
          </p:cNvSpPr>
          <p:nvPr>
            <p:ph type="sldNum" sz="quarter" idx="12"/>
          </p:nvPr>
        </p:nvSpPr>
        <p:spPr>
          <a:xfrm>
            <a:off x="7538144" y="6520259"/>
            <a:ext cx="2311400" cy="365125"/>
          </a:xfrm>
        </p:spPr>
        <p:txBody>
          <a:bodyPr/>
          <a:lstStyle/>
          <a:p>
            <a:r>
              <a:rPr lang="en-US" altLang="ja-JP" sz="1600" dirty="0" smtClean="0">
                <a:solidFill>
                  <a:prstClr val="black">
                    <a:tint val="75000"/>
                  </a:prstClr>
                </a:solidFill>
                <a:latin typeface="ＭＳ ゴシック" panose="020B0609070205080204" pitchFamily="49" charset="-128"/>
                <a:ea typeface="ＭＳ ゴシック" panose="020B0609070205080204" pitchFamily="49" charset="-128"/>
              </a:rPr>
              <a:t>13</a:t>
            </a:r>
            <a:endParaRPr lang="ja-JP" altLang="en-US" sz="1600" dirty="0">
              <a:solidFill>
                <a:prstClr val="black">
                  <a:tint val="75000"/>
                </a:prstClr>
              </a:solidFill>
              <a:latin typeface="ＭＳ ゴシック" panose="020B0609070205080204" pitchFamily="49" charset="-128"/>
              <a:ea typeface="ＭＳ ゴシック" panose="020B0609070205080204" pitchFamily="49" charset="-128"/>
            </a:endParaRPr>
          </a:p>
        </p:txBody>
      </p:sp>
      <p:sp>
        <p:nvSpPr>
          <p:cNvPr id="51" name="正方形/長方形 50"/>
          <p:cNvSpPr/>
          <p:nvPr/>
        </p:nvSpPr>
        <p:spPr>
          <a:xfrm>
            <a:off x="3566966" y="5655321"/>
            <a:ext cx="2034106" cy="138499"/>
          </a:xfrm>
          <a:prstGeom prst="rect">
            <a:avLst/>
          </a:prstGeom>
          <a:noFill/>
        </p:spPr>
        <p:txBody>
          <a:bodyPr wrap="square" lIns="0" tIns="0" rIns="0" bIns="0" rtlCol="0" anchor="ctr" anchorCtr="0">
            <a:spAutoFit/>
          </a:bodyPr>
          <a:lstStyle/>
          <a:p>
            <a:pPr marL="82550"/>
            <a:r>
              <a:rPr lang="ja-JP" altLang="en-US" sz="900" dirty="0" smtClean="0">
                <a:solidFill>
                  <a:prstClr val="black"/>
                </a:solidFill>
                <a:latin typeface="HGPｺﾞｼｯｸM" panose="020B0600000000000000" pitchFamily="50" charset="-128"/>
                <a:ea typeface="HGPｺﾞｼｯｸM" panose="020B0600000000000000" pitchFamily="50" charset="-128"/>
              </a:rPr>
              <a:t>○監査</a:t>
            </a:r>
            <a:r>
              <a:rPr lang="ja-JP" altLang="en-US" sz="900" dirty="0">
                <a:solidFill>
                  <a:prstClr val="black"/>
                </a:solidFill>
                <a:latin typeface="HGPｺﾞｼｯｸM" panose="020B0600000000000000" pitchFamily="50" charset="-128"/>
                <a:ea typeface="HGPｺﾞｼｯｸM" panose="020B0600000000000000" pitchFamily="50" charset="-128"/>
              </a:rPr>
              <a:t>要綱、監査ガイドライン等の発出</a:t>
            </a:r>
            <a:endParaRPr lang="en-US" altLang="ja-JP" sz="900" dirty="0">
              <a:solidFill>
                <a:prstClr val="black"/>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39691832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94478" y="2637016"/>
            <a:ext cx="9555511" cy="936000"/>
          </a:xfrm>
          <a:prstGeom prst="rect">
            <a:avLst/>
          </a:prstGeom>
          <a:solidFill>
            <a:schemeClr val="accent5">
              <a:lumMod val="40000"/>
              <a:lumOff val="60000"/>
            </a:schemeClr>
          </a:solid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lgn="ctr"/>
            <a:r>
              <a:rPr lang="ja-JP" altLang="en-US" sz="3600" dirty="0" smtClean="0">
                <a:solidFill>
                  <a:schemeClr val="tx1"/>
                </a:solidFill>
                <a:latin typeface="ＤＨＰ特太ゴシック体" panose="020B0500000000000000" pitchFamily="50" charset="-128"/>
                <a:ea typeface="ＤＨＰ特太ゴシック体" panose="020B0500000000000000" pitchFamily="50" charset="-128"/>
              </a:rPr>
              <a:t>３．指導</a:t>
            </a:r>
            <a:r>
              <a:rPr lang="ja-JP" altLang="en-US" sz="3600" dirty="0">
                <a:solidFill>
                  <a:schemeClr val="tx1"/>
                </a:solidFill>
                <a:latin typeface="ＤＨＰ特太ゴシック体" panose="020B0500000000000000" pitchFamily="50" charset="-128"/>
                <a:ea typeface="ＤＨＰ特太ゴシック体" panose="020B0500000000000000" pitchFamily="50" charset="-128"/>
              </a:rPr>
              <a:t>監査の</a:t>
            </a:r>
            <a:r>
              <a:rPr lang="ja-JP" altLang="en-US" sz="3600" dirty="0" smtClean="0">
                <a:solidFill>
                  <a:schemeClr val="tx1"/>
                </a:solidFill>
                <a:latin typeface="ＤＨＰ特太ゴシック体" panose="020B0500000000000000" pitchFamily="50" charset="-128"/>
                <a:ea typeface="ＤＨＰ特太ゴシック体" panose="020B0500000000000000" pitchFamily="50" charset="-128"/>
              </a:rPr>
              <a:t>目的について</a:t>
            </a:r>
            <a:endParaRPr lang="en-US" altLang="ja-JP" sz="3600" strike="sngStrike" dirty="0">
              <a:solidFill>
                <a:srgbClr val="FF0000"/>
              </a:solidFill>
              <a:latin typeface="ＤＨＰ特太ゴシック体" panose="020B0500000000000000" pitchFamily="50" charset="-128"/>
              <a:ea typeface="ＤＨＰ特太ゴシック体" panose="020B0500000000000000" pitchFamily="50" charset="-128"/>
            </a:endParaRPr>
          </a:p>
        </p:txBody>
      </p:sp>
      <p:sp>
        <p:nvSpPr>
          <p:cNvPr id="4" name="スライド番号プレースホルダー 2"/>
          <p:cNvSpPr>
            <a:spLocks noGrp="1"/>
          </p:cNvSpPr>
          <p:nvPr>
            <p:ph type="sldNum" sz="quarter" idx="12"/>
          </p:nvPr>
        </p:nvSpPr>
        <p:spPr>
          <a:xfrm>
            <a:off x="8938370" y="6453336"/>
            <a:ext cx="983182" cy="338554"/>
          </a:xfrm>
        </p:spPr>
        <p:txBody>
          <a:bodyPr wrap="square">
            <a:spAutoFit/>
          </a:bodyPr>
          <a:lstStyle/>
          <a:p>
            <a:r>
              <a:rPr kumimoji="1" lang="en-US" altLang="ja-JP" sz="1600" b="0" dirty="0" smtClean="0">
                <a:latin typeface="ＭＳ ゴシック" panose="020B0609070205080204" pitchFamily="49" charset="-128"/>
                <a:ea typeface="ＭＳ ゴシック" panose="020B0609070205080204" pitchFamily="49" charset="-128"/>
                <a:cs typeface="Arial" panose="020B0604020202020204" pitchFamily="34" charset="0"/>
              </a:rPr>
              <a:t>14</a:t>
            </a:r>
            <a:endParaRPr kumimoji="1" lang="ja-JP" altLang="en-US" sz="1600" b="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246216963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936776" y="116632"/>
            <a:ext cx="3600400" cy="461665"/>
          </a:xfrm>
          <a:prstGeom prst="rect">
            <a:avLst/>
          </a:prstGeom>
          <a:noFill/>
          <a:ln>
            <a:noFill/>
          </a:ln>
        </p:spPr>
        <p:txBody>
          <a:bodyPr wrap="square" rtlCol="0">
            <a:spAutoFit/>
          </a:bodyPr>
          <a:lstStyle/>
          <a:p>
            <a:pPr algn="ctr"/>
            <a:r>
              <a:rPr lang="ja-JP" altLang="en-US" sz="2400" dirty="0">
                <a:latin typeface="ＤＨＰ特太ゴシック体" panose="020B0500000000000000" pitchFamily="50" charset="-128"/>
                <a:ea typeface="ＤＨＰ特太ゴシック体" panose="020B0500000000000000" pitchFamily="50" charset="-128"/>
              </a:rPr>
              <a:t>指導監査</a:t>
            </a:r>
            <a:r>
              <a:rPr lang="ja-JP" altLang="en-US" sz="2400" smtClean="0">
                <a:latin typeface="ＤＨＰ特太ゴシック体" panose="020B0500000000000000" pitchFamily="50" charset="-128"/>
                <a:ea typeface="ＤＨＰ特太ゴシック体" panose="020B0500000000000000" pitchFamily="50" charset="-128"/>
              </a:rPr>
              <a:t>の目的①</a:t>
            </a:r>
            <a:endParaRPr kumimoji="1" lang="ja-JP" altLang="en-US" sz="2400" dirty="0">
              <a:latin typeface="ＤＨＰ特太ゴシック体" panose="020B0500000000000000" pitchFamily="50" charset="-128"/>
              <a:ea typeface="ＤＨＰ特太ゴシック体" panose="020B0500000000000000" pitchFamily="50" charset="-128"/>
            </a:endParaRPr>
          </a:p>
        </p:txBody>
      </p:sp>
      <p:sp>
        <p:nvSpPr>
          <p:cNvPr id="6" name="角丸四角形 5"/>
          <p:cNvSpPr/>
          <p:nvPr/>
        </p:nvSpPr>
        <p:spPr>
          <a:xfrm>
            <a:off x="128464" y="2348880"/>
            <a:ext cx="9656215" cy="4104456"/>
          </a:xfrm>
          <a:prstGeom prst="roundRect">
            <a:avLst>
              <a:gd name="adj" fmla="val 3544"/>
            </a:avLst>
          </a:prstGeom>
          <a:noFill/>
          <a:ln w="19050" cmpd="thickThi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zh-CN" altLang="en-US" sz="1400" dirty="0" smtClean="0">
                <a:solidFill>
                  <a:schemeClr val="tx1"/>
                </a:solidFill>
                <a:latin typeface="ＭＳ Ｐゴシック" panose="020B0600070205080204" pitchFamily="50" charset="-128"/>
                <a:ea typeface="ＭＳ Ｐゴシック" panose="020B0600070205080204" pitchFamily="50" charset="-128"/>
              </a:rPr>
              <a:t>社会福祉法</a:t>
            </a:r>
            <a:r>
              <a:rPr lang="ja-JP" altLang="en-US" sz="1400" dirty="0" smtClean="0">
                <a:solidFill>
                  <a:schemeClr val="tx1"/>
                </a:solidFill>
                <a:latin typeface="ＭＳ Ｐゴシック" panose="020B0600070205080204" pitchFamily="50" charset="-128"/>
                <a:ea typeface="ＭＳ Ｐゴシック" panose="020B0600070205080204" pitchFamily="50" charset="-128"/>
              </a:rPr>
              <a:t>（昭和</a:t>
            </a:r>
            <a:r>
              <a:rPr lang="en-US" altLang="ja-JP" sz="1400" dirty="0" smtClean="0">
                <a:solidFill>
                  <a:schemeClr val="tx1"/>
                </a:solidFill>
                <a:latin typeface="ＭＳ Ｐゴシック" panose="020B0600070205080204" pitchFamily="50" charset="-128"/>
                <a:ea typeface="ＭＳ Ｐゴシック" panose="020B0600070205080204" pitchFamily="50" charset="-128"/>
              </a:rPr>
              <a:t>26</a:t>
            </a:r>
            <a:r>
              <a:rPr lang="ja-JP" altLang="en-US" sz="1400" dirty="0" smtClean="0">
                <a:solidFill>
                  <a:schemeClr val="tx1"/>
                </a:solidFill>
                <a:latin typeface="ＭＳ Ｐゴシック" panose="020B0600070205080204" pitchFamily="50" charset="-128"/>
                <a:ea typeface="ＭＳ Ｐゴシック" panose="020B0600070205080204" pitchFamily="50" charset="-128"/>
              </a:rPr>
              <a:t>年３月法律第</a:t>
            </a:r>
            <a:r>
              <a:rPr lang="en-US" altLang="ja-JP" sz="1400" dirty="0" smtClean="0">
                <a:solidFill>
                  <a:schemeClr val="tx1"/>
                </a:solidFill>
                <a:latin typeface="ＭＳ Ｐゴシック" panose="020B0600070205080204" pitchFamily="50" charset="-128"/>
                <a:ea typeface="ＭＳ Ｐゴシック" panose="020B0600070205080204" pitchFamily="50" charset="-128"/>
              </a:rPr>
              <a:t>45</a:t>
            </a:r>
            <a:r>
              <a:rPr lang="ja-JP" altLang="en-US" sz="1400" dirty="0" smtClean="0">
                <a:solidFill>
                  <a:schemeClr val="tx1"/>
                </a:solidFill>
                <a:latin typeface="ＭＳ Ｐゴシック" panose="020B0600070205080204" pitchFamily="50" charset="-128"/>
                <a:ea typeface="ＭＳ Ｐゴシック" panose="020B0600070205080204" pitchFamily="50" charset="-128"/>
              </a:rPr>
              <a:t>号）（抄）</a:t>
            </a:r>
            <a:endParaRPr lang="en-US" altLang="ja-JP" sz="1400" dirty="0" smtClean="0">
              <a:solidFill>
                <a:schemeClr val="tx1"/>
              </a:solidFill>
              <a:latin typeface="ＭＳ Ｐゴシック" panose="020B0600070205080204" pitchFamily="50" charset="-128"/>
              <a:ea typeface="ＭＳ Ｐゴシック" panose="020B0600070205080204" pitchFamily="50" charset="-128"/>
            </a:endParaRPr>
          </a:p>
          <a:p>
            <a:pPr>
              <a:spcAft>
                <a:spcPts val="600"/>
              </a:spcAft>
            </a:pPr>
            <a:endParaRPr lang="en-US" altLang="zh-CN" sz="1400" dirty="0" smtClean="0">
              <a:solidFill>
                <a:schemeClr val="tx1"/>
              </a:solidFill>
              <a:latin typeface="ＭＳ Ｐゴシック" panose="020B0600070205080204" pitchFamily="50" charset="-128"/>
              <a:ea typeface="ＭＳ Ｐゴシック" panose="020B0600070205080204" pitchFamily="50" charset="-128"/>
            </a:endParaRPr>
          </a:p>
          <a:p>
            <a:pPr>
              <a:spcAft>
                <a:spcPts val="600"/>
              </a:spcAft>
            </a:pPr>
            <a:r>
              <a:rPr lang="ja-JP" altLang="en-US" sz="1400" dirty="0" smtClean="0">
                <a:solidFill>
                  <a:schemeClr val="tx1"/>
                </a:solidFill>
                <a:latin typeface="ＭＳ Ｐゴシック" panose="020B0600070205080204" pitchFamily="50" charset="-128"/>
                <a:ea typeface="ＭＳ Ｐゴシック" panose="020B0600070205080204" pitchFamily="50" charset="-128"/>
              </a:rPr>
              <a:t>（</a:t>
            </a:r>
            <a:r>
              <a:rPr lang="ja-JP" altLang="en-US" sz="1400" dirty="0">
                <a:solidFill>
                  <a:schemeClr val="tx1"/>
                </a:solidFill>
                <a:latin typeface="ＭＳ Ｐゴシック" panose="020B0600070205080204" pitchFamily="50" charset="-128"/>
                <a:ea typeface="ＭＳ Ｐゴシック" panose="020B0600070205080204" pitchFamily="50" charset="-128"/>
              </a:rPr>
              <a:t>定義）</a:t>
            </a:r>
          </a:p>
          <a:p>
            <a:pPr marL="261938" indent="-261938">
              <a:spcAft>
                <a:spcPts val="600"/>
              </a:spcAft>
            </a:pPr>
            <a:r>
              <a:rPr lang="ja-JP" altLang="en-US" sz="1400" dirty="0" smtClean="0">
                <a:solidFill>
                  <a:schemeClr val="tx1"/>
                </a:solidFill>
                <a:latin typeface="ＭＳ Ｐゴシック" panose="020B0600070205080204" pitchFamily="50" charset="-128"/>
                <a:ea typeface="ＭＳ Ｐゴシック" panose="020B0600070205080204" pitchFamily="50" charset="-128"/>
              </a:rPr>
              <a:t>第</a:t>
            </a:r>
            <a:r>
              <a:rPr lang="en-US" altLang="ja-JP" sz="1400" dirty="0" smtClean="0">
                <a:solidFill>
                  <a:schemeClr val="tx1"/>
                </a:solidFill>
                <a:latin typeface="ＭＳ Ｐゴシック" panose="020B0600070205080204" pitchFamily="50" charset="-128"/>
                <a:ea typeface="ＭＳ Ｐゴシック" panose="020B0600070205080204" pitchFamily="50" charset="-128"/>
              </a:rPr>
              <a:t>22</a:t>
            </a:r>
            <a:r>
              <a:rPr lang="ja-JP" altLang="en-US" sz="1400" dirty="0" smtClean="0">
                <a:solidFill>
                  <a:schemeClr val="tx1"/>
                </a:solidFill>
                <a:latin typeface="ＭＳ Ｐゴシック" panose="020B0600070205080204" pitchFamily="50" charset="-128"/>
                <a:ea typeface="ＭＳ Ｐゴシック" panose="020B0600070205080204" pitchFamily="50" charset="-128"/>
              </a:rPr>
              <a:t>条</a:t>
            </a:r>
            <a:r>
              <a:rPr lang="ja-JP" altLang="en-US" sz="1400" dirty="0">
                <a:solidFill>
                  <a:schemeClr val="tx1"/>
                </a:solidFill>
                <a:latin typeface="ＭＳ Ｐゴシック" panose="020B0600070205080204" pitchFamily="50" charset="-128"/>
                <a:ea typeface="ＭＳ Ｐゴシック" panose="020B0600070205080204" pitchFamily="50" charset="-128"/>
              </a:rPr>
              <a:t>　この法律において「社会福祉法人」とは、社会福祉事業を行うことを目的として、この法律の定めるところにより設立された法人をいう</a:t>
            </a:r>
            <a:r>
              <a:rPr lang="ja-JP" altLang="en-US" sz="1400" dirty="0" smtClean="0">
                <a:solidFill>
                  <a:schemeClr val="tx1"/>
                </a:solidFill>
                <a:latin typeface="ＭＳ Ｐゴシック" panose="020B0600070205080204" pitchFamily="50" charset="-128"/>
                <a:ea typeface="ＭＳ Ｐゴシック" panose="020B0600070205080204" pitchFamily="50" charset="-128"/>
              </a:rPr>
              <a:t>。</a:t>
            </a:r>
            <a:endParaRPr lang="en-US" altLang="ja-JP" sz="1400" dirty="0" smtClean="0">
              <a:solidFill>
                <a:schemeClr val="tx1"/>
              </a:solidFill>
              <a:latin typeface="ＭＳ Ｐゴシック" panose="020B0600070205080204" pitchFamily="50" charset="-128"/>
              <a:ea typeface="ＭＳ Ｐゴシック" panose="020B0600070205080204" pitchFamily="50" charset="-128"/>
            </a:endParaRPr>
          </a:p>
          <a:p>
            <a:pPr marL="261938" indent="-261938">
              <a:spcAft>
                <a:spcPts val="600"/>
              </a:spcAft>
            </a:pPr>
            <a:endParaRPr lang="en-US" altLang="ja-JP" sz="1400" dirty="0" smtClean="0">
              <a:solidFill>
                <a:schemeClr val="tx1"/>
              </a:solidFill>
              <a:latin typeface="ＭＳ Ｐゴシック" panose="020B0600070205080204" pitchFamily="50" charset="-128"/>
              <a:ea typeface="ＭＳ Ｐゴシック" panose="020B0600070205080204" pitchFamily="50" charset="-128"/>
            </a:endParaRPr>
          </a:p>
          <a:p>
            <a:pPr>
              <a:spcAft>
                <a:spcPts val="600"/>
              </a:spcAft>
            </a:pPr>
            <a:r>
              <a:rPr lang="ja-JP" altLang="en-US" sz="1400" dirty="0" smtClean="0">
                <a:solidFill>
                  <a:schemeClr val="tx1"/>
                </a:solidFill>
                <a:latin typeface="ＭＳ Ｐゴシック" panose="020B0600070205080204" pitchFamily="50" charset="-128"/>
                <a:ea typeface="ＭＳ Ｐゴシック" panose="020B0600070205080204" pitchFamily="50" charset="-128"/>
              </a:rPr>
              <a:t>（</a:t>
            </a:r>
            <a:r>
              <a:rPr lang="ja-JP" altLang="en-US" sz="1400" dirty="0">
                <a:solidFill>
                  <a:schemeClr val="tx1"/>
                </a:solidFill>
                <a:latin typeface="ＭＳ Ｐゴシック" panose="020B0600070205080204" pitchFamily="50" charset="-128"/>
                <a:ea typeface="ＭＳ Ｐゴシック" panose="020B0600070205080204" pitchFamily="50" charset="-128"/>
              </a:rPr>
              <a:t>経営の原則等）</a:t>
            </a:r>
          </a:p>
          <a:p>
            <a:pPr marL="274638" indent="-274638">
              <a:spcAft>
                <a:spcPts val="600"/>
              </a:spcAft>
            </a:pPr>
            <a:r>
              <a:rPr lang="ja-JP" altLang="en-US" sz="1400" dirty="0" smtClean="0">
                <a:solidFill>
                  <a:schemeClr val="tx1"/>
                </a:solidFill>
                <a:latin typeface="ＭＳ Ｐゴシック" panose="020B0600070205080204" pitchFamily="50" charset="-128"/>
                <a:ea typeface="ＭＳ Ｐゴシック" panose="020B0600070205080204" pitchFamily="50" charset="-128"/>
              </a:rPr>
              <a:t>第</a:t>
            </a:r>
            <a:r>
              <a:rPr lang="en-US" altLang="ja-JP" sz="1400" dirty="0" smtClean="0">
                <a:solidFill>
                  <a:schemeClr val="tx1"/>
                </a:solidFill>
                <a:latin typeface="ＭＳ Ｐゴシック" panose="020B0600070205080204" pitchFamily="50" charset="-128"/>
                <a:ea typeface="ＭＳ Ｐゴシック" panose="020B0600070205080204" pitchFamily="50" charset="-128"/>
              </a:rPr>
              <a:t>24</a:t>
            </a:r>
            <a:r>
              <a:rPr lang="ja-JP" altLang="en-US" sz="1400" dirty="0" smtClean="0">
                <a:solidFill>
                  <a:schemeClr val="tx1"/>
                </a:solidFill>
                <a:latin typeface="ＭＳ Ｐゴシック" panose="020B0600070205080204" pitchFamily="50" charset="-128"/>
                <a:ea typeface="ＭＳ Ｐゴシック" panose="020B0600070205080204" pitchFamily="50" charset="-128"/>
              </a:rPr>
              <a:t>条</a:t>
            </a:r>
            <a:r>
              <a:rPr lang="ja-JP" altLang="en-US" sz="1400" dirty="0">
                <a:solidFill>
                  <a:schemeClr val="tx1"/>
                </a:solidFill>
                <a:latin typeface="ＭＳ Ｐゴシック" panose="020B0600070205080204" pitchFamily="50" charset="-128"/>
                <a:ea typeface="ＭＳ Ｐゴシック" panose="020B0600070205080204" pitchFamily="50" charset="-128"/>
              </a:rPr>
              <a:t>　社会福祉法人は、社会福祉事業の主たる担い手としてふさわしい事業を確実、効果的かつ適正に行うため、自主的にその経営基盤の強化を図るとともに、その提供する福祉サービスの質の向上及び事業経営の透明性の確保を図らなければならない</a:t>
            </a:r>
            <a:r>
              <a:rPr lang="ja-JP" altLang="en-US" sz="1400" dirty="0" smtClean="0">
                <a:solidFill>
                  <a:schemeClr val="tx1"/>
                </a:solidFill>
                <a:latin typeface="ＭＳ Ｐゴシック" panose="020B0600070205080204" pitchFamily="50" charset="-128"/>
                <a:ea typeface="ＭＳ Ｐゴシック" panose="020B0600070205080204" pitchFamily="50" charset="-128"/>
              </a:rPr>
              <a:t>。</a:t>
            </a:r>
            <a:endParaRPr lang="en-US" altLang="ja-JP" sz="1400" dirty="0" smtClean="0">
              <a:solidFill>
                <a:schemeClr val="tx1"/>
              </a:solidFill>
              <a:latin typeface="ＭＳ Ｐゴシック" panose="020B0600070205080204" pitchFamily="50" charset="-128"/>
              <a:ea typeface="ＭＳ Ｐゴシック" panose="020B0600070205080204" pitchFamily="50" charset="-128"/>
            </a:endParaRPr>
          </a:p>
          <a:p>
            <a:pPr marL="274638" indent="-274638">
              <a:spcAft>
                <a:spcPts val="600"/>
              </a:spcAft>
            </a:pPr>
            <a:endParaRPr lang="ja-JP" altLang="en-US" sz="1400" dirty="0">
              <a:solidFill>
                <a:schemeClr val="tx1"/>
              </a:solidFill>
              <a:latin typeface="ＭＳ Ｐゴシック" panose="020B0600070205080204" pitchFamily="50" charset="-128"/>
              <a:ea typeface="ＭＳ Ｐゴシック" panose="020B0600070205080204" pitchFamily="50" charset="-128"/>
            </a:endParaRPr>
          </a:p>
          <a:p>
            <a:pPr>
              <a:spcAft>
                <a:spcPts val="600"/>
              </a:spcAft>
            </a:pPr>
            <a:r>
              <a:rPr lang="ja-JP" altLang="en-US" sz="1400" dirty="0" smtClean="0">
                <a:solidFill>
                  <a:schemeClr val="tx1"/>
                </a:solidFill>
                <a:latin typeface="ＭＳ Ｐゴシック" panose="020B0600070205080204" pitchFamily="50" charset="-128"/>
                <a:ea typeface="ＭＳ Ｐゴシック" panose="020B0600070205080204" pitchFamily="50" charset="-128"/>
              </a:rPr>
              <a:t>（</a:t>
            </a:r>
            <a:r>
              <a:rPr lang="ja-JP" altLang="en-US" sz="1400" dirty="0">
                <a:solidFill>
                  <a:schemeClr val="tx1"/>
                </a:solidFill>
                <a:latin typeface="ＭＳ Ｐゴシック" panose="020B0600070205080204" pitchFamily="50" charset="-128"/>
                <a:ea typeface="ＭＳ Ｐゴシック" panose="020B0600070205080204" pitchFamily="50" charset="-128"/>
              </a:rPr>
              <a:t>監督）</a:t>
            </a:r>
          </a:p>
          <a:p>
            <a:pPr marL="261938" indent="-261938">
              <a:spcAft>
                <a:spcPts val="600"/>
              </a:spcAft>
            </a:pPr>
            <a:r>
              <a:rPr lang="ja-JP" altLang="en-US" sz="1400" dirty="0" smtClean="0">
                <a:solidFill>
                  <a:schemeClr val="tx1"/>
                </a:solidFill>
                <a:latin typeface="ＭＳ Ｐゴシック" panose="020B0600070205080204" pitchFamily="50" charset="-128"/>
                <a:ea typeface="ＭＳ Ｐゴシック" panose="020B0600070205080204" pitchFamily="50" charset="-128"/>
              </a:rPr>
              <a:t>第</a:t>
            </a:r>
            <a:r>
              <a:rPr lang="en-US" altLang="ja-JP" sz="1400" dirty="0" smtClean="0">
                <a:solidFill>
                  <a:schemeClr val="tx1"/>
                </a:solidFill>
                <a:latin typeface="ＭＳ Ｐゴシック" panose="020B0600070205080204" pitchFamily="50" charset="-128"/>
                <a:ea typeface="ＭＳ Ｐゴシック" panose="020B0600070205080204" pitchFamily="50" charset="-128"/>
              </a:rPr>
              <a:t>56</a:t>
            </a:r>
            <a:r>
              <a:rPr lang="ja-JP" altLang="en-US" sz="1400" dirty="0" smtClean="0">
                <a:solidFill>
                  <a:schemeClr val="tx1"/>
                </a:solidFill>
                <a:latin typeface="ＭＳ Ｐゴシック" panose="020B0600070205080204" pitchFamily="50" charset="-128"/>
                <a:ea typeface="ＭＳ Ｐゴシック" panose="020B0600070205080204" pitchFamily="50" charset="-128"/>
              </a:rPr>
              <a:t>条</a:t>
            </a:r>
            <a:r>
              <a:rPr lang="ja-JP" altLang="en-US" sz="1400" dirty="0">
                <a:solidFill>
                  <a:schemeClr val="tx1"/>
                </a:solidFill>
                <a:latin typeface="ＭＳ Ｐゴシック" panose="020B0600070205080204" pitchFamily="50" charset="-128"/>
                <a:ea typeface="ＭＳ Ｐゴシック" panose="020B0600070205080204" pitchFamily="50" charset="-128"/>
              </a:rPr>
              <a:t>　所轄庁は、この法律の施行に必要な限度において、社会福祉法人に対し、その業務若しくは財産の状況に関し報告をさせ、又は当該職員に、社会福祉法人の事務所その他の施設に立ち入り、その業務若しくは財産の状況若しくは帳簿、書類その他の物件を検査させることができる</a:t>
            </a:r>
            <a:r>
              <a:rPr lang="ja-JP" altLang="en-US" sz="1400" dirty="0" smtClean="0">
                <a:solidFill>
                  <a:schemeClr val="tx1"/>
                </a:solidFill>
                <a:latin typeface="ＭＳ Ｐゴシック" panose="020B0600070205080204" pitchFamily="50" charset="-128"/>
                <a:ea typeface="ＭＳ Ｐゴシック" panose="020B0600070205080204" pitchFamily="50" charset="-128"/>
              </a:rPr>
              <a:t>。</a:t>
            </a:r>
            <a:endParaRPr lang="ja-JP" altLang="en-US" sz="1400" dirty="0">
              <a:solidFill>
                <a:schemeClr val="tx1"/>
              </a:solidFill>
              <a:latin typeface="ＭＳ Ｐゴシック" panose="020B0600070205080204" pitchFamily="50" charset="-128"/>
              <a:ea typeface="ＭＳ Ｐゴシック" panose="020B0600070205080204" pitchFamily="50" charset="-128"/>
            </a:endParaRPr>
          </a:p>
        </p:txBody>
      </p:sp>
      <p:sp>
        <p:nvSpPr>
          <p:cNvPr id="7" name="角丸四角形 6"/>
          <p:cNvSpPr/>
          <p:nvPr/>
        </p:nvSpPr>
        <p:spPr>
          <a:xfrm>
            <a:off x="128464" y="764704"/>
            <a:ext cx="9674819" cy="1296144"/>
          </a:xfrm>
          <a:prstGeom prst="roundRect">
            <a:avLst>
              <a:gd name="adj" fmla="val 3544"/>
            </a:avLst>
          </a:prstGeom>
          <a:noFill/>
          <a:ln w="19050" cmpd="thickThi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ja-JP" altLang="en-US" dirty="0" smtClean="0">
                <a:solidFill>
                  <a:schemeClr val="tx1"/>
                </a:solidFill>
              </a:rPr>
              <a:t>　社会</a:t>
            </a:r>
            <a:r>
              <a:rPr lang="ja-JP" altLang="en-US" dirty="0">
                <a:solidFill>
                  <a:schemeClr val="tx1"/>
                </a:solidFill>
              </a:rPr>
              <a:t>福祉法に基づき、法人の自主性及び自律性を尊重し、法令又は通知等に定められた法人として遵守すべき事項について運営実態の確認を行うことによって、適正な法人運営と社会福祉事業の健全な経営の確保を</a:t>
            </a:r>
            <a:r>
              <a:rPr lang="ja-JP" altLang="en-US">
                <a:solidFill>
                  <a:schemeClr val="tx1"/>
                </a:solidFill>
              </a:rPr>
              <a:t>図る</a:t>
            </a:r>
            <a:r>
              <a:rPr lang="ja-JP" altLang="en-US" smtClean="0">
                <a:solidFill>
                  <a:schemeClr val="tx1"/>
                </a:solidFill>
              </a:rPr>
              <a:t>。（実施要綱の１）</a:t>
            </a:r>
            <a:endParaRPr lang="ja-JP" altLang="en-US" dirty="0">
              <a:solidFill>
                <a:schemeClr val="tx1"/>
              </a:solidFill>
            </a:endParaRPr>
          </a:p>
        </p:txBody>
      </p:sp>
      <p:sp>
        <p:nvSpPr>
          <p:cNvPr id="9" name="スライド番号プレースホルダー 2"/>
          <p:cNvSpPr txBox="1">
            <a:spLocks/>
          </p:cNvSpPr>
          <p:nvPr/>
        </p:nvSpPr>
        <p:spPr>
          <a:xfrm>
            <a:off x="8938370" y="6453336"/>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15</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197018474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2936776" y="116632"/>
            <a:ext cx="3600400" cy="461665"/>
          </a:xfrm>
          <a:prstGeom prst="rect">
            <a:avLst/>
          </a:prstGeom>
          <a:noFill/>
          <a:ln>
            <a:noFill/>
          </a:ln>
        </p:spPr>
        <p:txBody>
          <a:bodyPr wrap="square" rtlCol="0">
            <a:spAutoFit/>
          </a:bodyPr>
          <a:lstStyle/>
          <a:p>
            <a:pPr algn="ctr"/>
            <a:r>
              <a:rPr lang="ja-JP" altLang="en-US" sz="2400" dirty="0">
                <a:latin typeface="ＤＨＰ特太ゴシック体" panose="020B0500000000000000" pitchFamily="50" charset="-128"/>
                <a:ea typeface="ＤＨＰ特太ゴシック体" panose="020B0500000000000000" pitchFamily="50" charset="-128"/>
              </a:rPr>
              <a:t>指導監査</a:t>
            </a:r>
            <a:r>
              <a:rPr lang="ja-JP" altLang="en-US" sz="2400" smtClean="0">
                <a:latin typeface="ＤＨＰ特太ゴシック体" panose="020B0500000000000000" pitchFamily="50" charset="-128"/>
                <a:ea typeface="ＤＨＰ特太ゴシック体" panose="020B0500000000000000" pitchFamily="50" charset="-128"/>
              </a:rPr>
              <a:t>の目的②</a:t>
            </a:r>
            <a:endParaRPr kumimoji="1" lang="ja-JP" altLang="en-US" sz="2400" dirty="0">
              <a:latin typeface="ＤＨＰ特太ゴシック体" panose="020B0500000000000000" pitchFamily="50" charset="-128"/>
              <a:ea typeface="ＤＨＰ特太ゴシック体" panose="020B0500000000000000" pitchFamily="50" charset="-128"/>
            </a:endParaRPr>
          </a:p>
        </p:txBody>
      </p:sp>
      <p:sp>
        <p:nvSpPr>
          <p:cNvPr id="7" name="角丸四角形 6"/>
          <p:cNvSpPr/>
          <p:nvPr/>
        </p:nvSpPr>
        <p:spPr>
          <a:xfrm>
            <a:off x="128464" y="620688"/>
            <a:ext cx="9674819" cy="1296144"/>
          </a:xfrm>
          <a:prstGeom prst="roundRect">
            <a:avLst>
              <a:gd name="adj" fmla="val 3544"/>
            </a:avLst>
          </a:prstGeom>
          <a:noFill/>
          <a:ln w="19050" cmpd="thickThi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50000"/>
              </a:lnSpc>
            </a:pPr>
            <a:r>
              <a:rPr lang="ja-JP" altLang="en-US" dirty="0" smtClean="0">
                <a:solidFill>
                  <a:schemeClr val="tx1"/>
                </a:solidFill>
              </a:rPr>
              <a:t>　社会</a:t>
            </a:r>
            <a:r>
              <a:rPr lang="ja-JP" altLang="en-US" dirty="0">
                <a:solidFill>
                  <a:schemeClr val="tx1"/>
                </a:solidFill>
              </a:rPr>
              <a:t>福祉法に基づき、法人の自主性及び自律性を尊重し、法令又は通知等に定められた法人として遵守すべき事項について運営実態の確認を行うことによって、適正な法人運営と社会福祉事業の健全な経営の確保</a:t>
            </a:r>
            <a:r>
              <a:rPr lang="ja-JP" altLang="en-US">
                <a:solidFill>
                  <a:schemeClr val="tx1"/>
                </a:solidFill>
              </a:rPr>
              <a:t>を</a:t>
            </a:r>
            <a:r>
              <a:rPr lang="ja-JP" altLang="en-US" smtClean="0">
                <a:solidFill>
                  <a:schemeClr val="tx1"/>
                </a:solidFill>
              </a:rPr>
              <a:t>図る。（実施要綱の１）</a:t>
            </a:r>
            <a:endParaRPr lang="ja-JP" altLang="en-US" dirty="0">
              <a:solidFill>
                <a:schemeClr val="tx1"/>
              </a:solidFill>
            </a:endParaRPr>
          </a:p>
        </p:txBody>
      </p:sp>
      <p:sp>
        <p:nvSpPr>
          <p:cNvPr id="9" name="スライド番号プレースホルダー 2"/>
          <p:cNvSpPr txBox="1">
            <a:spLocks/>
          </p:cNvSpPr>
          <p:nvPr/>
        </p:nvSpPr>
        <p:spPr>
          <a:xfrm>
            <a:off x="8985448" y="6546830"/>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16</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2" name="下矢印 1"/>
          <p:cNvSpPr/>
          <p:nvPr/>
        </p:nvSpPr>
        <p:spPr>
          <a:xfrm>
            <a:off x="4160912" y="1988841"/>
            <a:ext cx="1728192" cy="62469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テキスト ボックス 7"/>
          <p:cNvSpPr txBox="1"/>
          <p:nvPr/>
        </p:nvSpPr>
        <p:spPr>
          <a:xfrm>
            <a:off x="128464" y="2708920"/>
            <a:ext cx="9656215" cy="646331"/>
          </a:xfrm>
          <a:prstGeom prst="rect">
            <a:avLst/>
          </a:prstGeom>
          <a:noFill/>
          <a:ln>
            <a:solidFill>
              <a:schemeClr val="tx1"/>
            </a:solidFill>
          </a:ln>
        </p:spPr>
        <p:txBody>
          <a:bodyPr wrap="square" rtlCol="0">
            <a:spAutoFit/>
          </a:bodyPr>
          <a:lstStyle/>
          <a:p>
            <a:r>
              <a:rPr lang="ja-JP" altLang="en-US" smtClean="0"/>
              <a:t>　指導監査に当たっては、法人運営に改善すべき点がある場合には、法人が自ら改善すべき点を把握し、自主的に改善に取り組むことができるように指導を行うことが重要。</a:t>
            </a:r>
            <a:endParaRPr lang="ja-JP" altLang="en-US" dirty="0"/>
          </a:p>
        </p:txBody>
      </p:sp>
      <p:sp>
        <p:nvSpPr>
          <p:cNvPr id="11" name="下矢印 10"/>
          <p:cNvSpPr/>
          <p:nvPr/>
        </p:nvSpPr>
        <p:spPr>
          <a:xfrm>
            <a:off x="4160912" y="3452374"/>
            <a:ext cx="1728192" cy="62469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テキスト ボックス 11"/>
          <p:cNvSpPr txBox="1"/>
          <p:nvPr/>
        </p:nvSpPr>
        <p:spPr>
          <a:xfrm>
            <a:off x="128464" y="4111912"/>
            <a:ext cx="9656215" cy="2585323"/>
          </a:xfrm>
          <a:prstGeom prst="rect">
            <a:avLst/>
          </a:prstGeom>
          <a:noFill/>
          <a:ln>
            <a:solidFill>
              <a:schemeClr val="tx1"/>
            </a:solidFill>
          </a:ln>
        </p:spPr>
        <p:txBody>
          <a:bodyPr wrap="square" rtlCol="0">
            <a:spAutoFit/>
          </a:bodyPr>
          <a:lstStyle/>
          <a:p>
            <a:r>
              <a:rPr lang="ja-JP" altLang="en-US"/>
              <a:t>○</a:t>
            </a:r>
            <a:r>
              <a:rPr lang="ja-JP" altLang="en-US" dirty="0"/>
              <a:t>　</a:t>
            </a:r>
            <a:r>
              <a:rPr lang="ja-JP" altLang="en-US" smtClean="0"/>
              <a:t>指導</a:t>
            </a:r>
            <a:r>
              <a:rPr lang="ja-JP" altLang="en-US" dirty="0"/>
              <a:t>に際しては、常に公正不偏かつ懇切丁寧であることを旨とし、</a:t>
            </a:r>
            <a:r>
              <a:rPr lang="ja-JP" altLang="en-US" u="sng" dirty="0"/>
              <a:t>単に</a:t>
            </a:r>
            <a:r>
              <a:rPr lang="ja-JP" altLang="en-US" u="sng" dirty="0" smtClean="0"/>
              <a:t>改善</a:t>
            </a:r>
            <a:r>
              <a:rPr lang="ja-JP" altLang="en-US" u="sng" dirty="0"/>
              <a:t>を要する事項</a:t>
            </a:r>
            <a:r>
              <a:rPr lang="ja-JP" altLang="en-US" u="sng"/>
              <a:t>の</a:t>
            </a:r>
            <a:r>
              <a:rPr lang="ja-JP" altLang="en-US" u="sng" smtClean="0"/>
              <a:t>指</a:t>
            </a:r>
            <a:endParaRPr lang="en-US" altLang="ja-JP" u="sng" smtClean="0"/>
          </a:p>
          <a:p>
            <a:r>
              <a:rPr lang="ja-JP" altLang="en-US"/>
              <a:t>　</a:t>
            </a:r>
            <a:r>
              <a:rPr lang="ja-JP" altLang="en-US" u="sng" smtClean="0"/>
              <a:t>導</a:t>
            </a:r>
            <a:r>
              <a:rPr lang="ja-JP" altLang="en-US" u="sng" dirty="0"/>
              <a:t>にとどまることなく、具体的</a:t>
            </a:r>
            <a:r>
              <a:rPr lang="ja-JP" altLang="en-US" u="sng"/>
              <a:t>な</a:t>
            </a:r>
            <a:r>
              <a:rPr lang="ja-JP" altLang="en-US" u="sng" smtClean="0"/>
              <a:t>根拠（</a:t>
            </a:r>
            <a:r>
              <a:rPr lang="en-US" altLang="ja-JP" u="sng" smtClean="0"/>
              <a:t>※</a:t>
            </a:r>
            <a:r>
              <a:rPr lang="ja-JP" altLang="en-US" u="sng" smtClean="0"/>
              <a:t>）を</a:t>
            </a:r>
            <a:r>
              <a:rPr lang="ja-JP" altLang="en-US" u="sng" dirty="0"/>
              <a:t>示して行う</a:t>
            </a:r>
            <a:r>
              <a:rPr lang="ja-JP" altLang="en-US" dirty="0"/>
              <a:t>ものとする</a:t>
            </a:r>
            <a:r>
              <a:rPr lang="ja-JP" altLang="en-US" dirty="0" smtClean="0"/>
              <a:t>。また</a:t>
            </a:r>
            <a:r>
              <a:rPr lang="ja-JP" altLang="en-US" dirty="0"/>
              <a:t>、</a:t>
            </a:r>
            <a:r>
              <a:rPr lang="ja-JP" altLang="en-US" u="sng" dirty="0"/>
              <a:t>法人との対話や議論</a:t>
            </a:r>
            <a:r>
              <a:rPr lang="ja-JP" altLang="en-US" u="sng"/>
              <a:t>を</a:t>
            </a:r>
            <a:r>
              <a:rPr lang="ja-JP" altLang="en-US" u="sng" smtClean="0"/>
              <a:t>通</a:t>
            </a:r>
            <a:endParaRPr lang="en-US" altLang="ja-JP" u="sng" smtClean="0"/>
          </a:p>
          <a:p>
            <a:r>
              <a:rPr lang="ja-JP" altLang="en-US"/>
              <a:t>　</a:t>
            </a:r>
            <a:r>
              <a:rPr lang="ja-JP" altLang="en-US" u="sng" smtClean="0"/>
              <a:t>じて、指導</a:t>
            </a:r>
            <a:r>
              <a:rPr lang="ja-JP" altLang="en-US" u="sng" dirty="0"/>
              <a:t>の内容に関する真の理解を得るよう努め</a:t>
            </a:r>
            <a:r>
              <a:rPr lang="ja-JP" altLang="en-US" u="sng" dirty="0" smtClean="0"/>
              <a:t>、自律的</a:t>
            </a:r>
            <a:r>
              <a:rPr lang="ja-JP" altLang="en-US" u="sng" dirty="0"/>
              <a:t>な運営を促す</a:t>
            </a:r>
            <a:r>
              <a:rPr lang="ja-JP" altLang="en-US" dirty="0"/>
              <a:t>ものと</a:t>
            </a:r>
            <a:r>
              <a:rPr lang="ja-JP" altLang="en-US"/>
              <a:t>する</a:t>
            </a:r>
            <a:r>
              <a:rPr lang="ja-JP" altLang="en-US" smtClean="0"/>
              <a:t>。</a:t>
            </a:r>
            <a:endParaRPr lang="en-US" altLang="ja-JP" smtClean="0"/>
          </a:p>
          <a:p>
            <a:r>
              <a:rPr lang="ja-JP" altLang="en-US"/>
              <a:t>　</a:t>
            </a:r>
            <a:r>
              <a:rPr lang="ja-JP" altLang="en-US" smtClean="0"/>
              <a:t>（実施要綱の５の（２））</a:t>
            </a:r>
            <a:endParaRPr lang="en-US" altLang="ja-JP" smtClean="0"/>
          </a:p>
          <a:p>
            <a:r>
              <a:rPr lang="ja-JP" altLang="en-US" smtClean="0"/>
              <a:t>　（</a:t>
            </a:r>
            <a:r>
              <a:rPr lang="en-US" altLang="ja-JP" smtClean="0"/>
              <a:t>※</a:t>
            </a:r>
            <a:r>
              <a:rPr lang="ja-JP" altLang="en-US" smtClean="0"/>
              <a:t>）指摘を行う（法令、通知の条項に違反している）場合には、違反している条項や違反の内容を</a:t>
            </a:r>
            <a:endParaRPr lang="en-US" altLang="ja-JP" smtClean="0"/>
          </a:p>
          <a:p>
            <a:r>
              <a:rPr lang="ja-JP" altLang="en-US"/>
              <a:t>　</a:t>
            </a:r>
            <a:r>
              <a:rPr lang="ja-JP" altLang="en-US" smtClean="0"/>
              <a:t>　　具体的に示す、助言を行う場合には、その理由等を具体的に示す必要がある。</a:t>
            </a:r>
            <a:endParaRPr lang="en-US" altLang="ja-JP" smtClean="0"/>
          </a:p>
          <a:p>
            <a:endParaRPr lang="en-US" altLang="ja-JP" smtClean="0"/>
          </a:p>
          <a:p>
            <a:r>
              <a:rPr lang="ja-JP" altLang="en-US"/>
              <a:t>○　</a:t>
            </a:r>
            <a:r>
              <a:rPr lang="ja-JP" altLang="en-US" smtClean="0"/>
              <a:t>口頭指摘や助言を</a:t>
            </a:r>
            <a:r>
              <a:rPr lang="ja-JP" altLang="en-US"/>
              <a:t>行う場合は、</a:t>
            </a:r>
            <a:r>
              <a:rPr lang="ja-JP" altLang="en-US" u="sng"/>
              <a:t>法人と指導の内容に関する認識を共有できるよう配慮</a:t>
            </a:r>
            <a:r>
              <a:rPr lang="ja-JP" altLang="en-US"/>
              <a:t>する</a:t>
            </a:r>
            <a:r>
              <a:rPr lang="ja-JP" altLang="en-US" smtClean="0"/>
              <a:t>必要</a:t>
            </a:r>
            <a:endParaRPr lang="en-US" altLang="ja-JP" smtClean="0"/>
          </a:p>
          <a:p>
            <a:r>
              <a:rPr lang="ja-JP" altLang="en-US"/>
              <a:t>　</a:t>
            </a:r>
            <a:r>
              <a:rPr lang="ja-JP" altLang="en-US" smtClean="0"/>
              <a:t>が</a:t>
            </a:r>
            <a:r>
              <a:rPr lang="ja-JP" altLang="en-US"/>
              <a:t>ある</a:t>
            </a:r>
            <a:r>
              <a:rPr lang="ja-JP" altLang="en-US" smtClean="0"/>
              <a:t>。（実施要綱の５の（１））</a:t>
            </a:r>
            <a:endParaRPr lang="ja-JP" altLang="en-US" dirty="0"/>
          </a:p>
        </p:txBody>
      </p:sp>
    </p:spTree>
    <p:extLst>
      <p:ext uri="{BB962C8B-B14F-4D97-AF65-F5344CB8AC3E}">
        <p14:creationId xmlns:p14="http://schemas.microsoft.com/office/powerpoint/2010/main" val="200520186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94478" y="2636912"/>
            <a:ext cx="9555511" cy="936000"/>
          </a:xfrm>
          <a:prstGeom prst="rect">
            <a:avLst/>
          </a:prstGeom>
          <a:solidFill>
            <a:schemeClr val="accent5">
              <a:lumMod val="40000"/>
              <a:lumOff val="60000"/>
            </a:schemeClr>
          </a:solid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lgn="ctr"/>
            <a:r>
              <a:rPr lang="ja-JP" altLang="en-US" sz="3600" dirty="0" smtClean="0">
                <a:solidFill>
                  <a:schemeClr val="tx1"/>
                </a:solidFill>
                <a:latin typeface="ＤＨＰ特太ゴシック体" panose="020B0500000000000000" pitchFamily="50" charset="-128"/>
                <a:ea typeface="ＤＨＰ特太ゴシック体" panose="020B0500000000000000" pitchFamily="50" charset="-128"/>
              </a:rPr>
              <a:t>４．指導</a:t>
            </a:r>
            <a:r>
              <a:rPr lang="ja-JP" altLang="en-US" sz="3600" dirty="0">
                <a:solidFill>
                  <a:schemeClr val="tx1"/>
                </a:solidFill>
                <a:latin typeface="ＤＨＰ特太ゴシック体" panose="020B0500000000000000" pitchFamily="50" charset="-128"/>
                <a:ea typeface="ＤＨＰ特太ゴシック体" panose="020B0500000000000000" pitchFamily="50" charset="-128"/>
              </a:rPr>
              <a:t>監査の見直し内容に</a:t>
            </a:r>
            <a:r>
              <a:rPr lang="ja-JP" altLang="en-US" sz="3600" dirty="0" smtClean="0">
                <a:solidFill>
                  <a:schemeClr val="tx1"/>
                </a:solidFill>
                <a:latin typeface="ＤＨＰ特太ゴシック体" panose="020B0500000000000000" pitchFamily="50" charset="-128"/>
                <a:ea typeface="ＤＨＰ特太ゴシック体" panose="020B0500000000000000" pitchFamily="50" charset="-128"/>
              </a:rPr>
              <a:t>ついて</a:t>
            </a:r>
            <a:endParaRPr lang="en-US" altLang="ja-JP" sz="3600" dirty="0">
              <a:solidFill>
                <a:schemeClr val="tx1"/>
              </a:solidFill>
              <a:latin typeface="ＤＨＰ特太ゴシック体" panose="020B0500000000000000" pitchFamily="50" charset="-128"/>
              <a:ea typeface="ＤＨＰ特太ゴシック体" panose="020B0500000000000000" pitchFamily="50" charset="-128"/>
            </a:endParaRPr>
          </a:p>
        </p:txBody>
      </p:sp>
      <p:sp>
        <p:nvSpPr>
          <p:cNvPr id="4" name="スライド番号プレースホルダー 2"/>
          <p:cNvSpPr txBox="1">
            <a:spLocks/>
          </p:cNvSpPr>
          <p:nvPr/>
        </p:nvSpPr>
        <p:spPr>
          <a:xfrm>
            <a:off x="8938370" y="6453336"/>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17</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262512872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00472" y="188640"/>
            <a:ext cx="9555511" cy="3276000"/>
          </a:xfrm>
          <a:prstGeom prst="rect">
            <a:avLst/>
          </a:prstGeom>
          <a:no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dirty="0" smtClean="0">
                <a:solidFill>
                  <a:schemeClr val="tx1"/>
                </a:solidFill>
              </a:rPr>
              <a:t>＜基本方針＞</a:t>
            </a:r>
            <a:endParaRPr lang="en-US" altLang="ja-JP" sz="1600" dirty="0">
              <a:solidFill>
                <a:schemeClr val="tx1"/>
              </a:solidFill>
            </a:endParaRPr>
          </a:p>
          <a:p>
            <a:r>
              <a:rPr lang="ja-JP" altLang="en-US" sz="1600" dirty="0" smtClean="0">
                <a:solidFill>
                  <a:schemeClr val="tx1"/>
                </a:solidFill>
              </a:rPr>
              <a:t>　　社会福祉法人制度改革を踏まえ、社会福祉法人に対する指導監査については</a:t>
            </a:r>
            <a:r>
              <a:rPr lang="ja-JP" altLang="en-US" sz="1600" dirty="0">
                <a:solidFill>
                  <a:schemeClr val="tx1"/>
                </a:solidFill>
              </a:rPr>
              <a:t>、指導監査</a:t>
            </a:r>
            <a:r>
              <a:rPr lang="ja-JP" altLang="en-US" sz="1600" dirty="0" smtClean="0">
                <a:solidFill>
                  <a:schemeClr val="tx1"/>
                </a:solidFill>
              </a:rPr>
              <a:t>要綱を見直すと　</a:t>
            </a:r>
            <a:endParaRPr lang="en-US" altLang="ja-JP" sz="1600" dirty="0" smtClean="0">
              <a:solidFill>
                <a:schemeClr val="tx1"/>
              </a:solidFill>
            </a:endParaRPr>
          </a:p>
          <a:p>
            <a:pPr defTabSz="648000"/>
            <a:r>
              <a:rPr lang="ja-JP" altLang="en-US" sz="1600" dirty="0">
                <a:solidFill>
                  <a:schemeClr val="tx1"/>
                </a:solidFill>
              </a:rPr>
              <a:t>　</a:t>
            </a:r>
            <a:r>
              <a:rPr lang="ja-JP" altLang="en-US" sz="1600" dirty="0" smtClean="0">
                <a:solidFill>
                  <a:schemeClr val="tx1"/>
                </a:solidFill>
              </a:rPr>
              <a:t>ともに監査</a:t>
            </a:r>
            <a:r>
              <a:rPr lang="ja-JP" altLang="en-US" sz="1600" dirty="0">
                <a:solidFill>
                  <a:schemeClr val="tx1"/>
                </a:solidFill>
              </a:rPr>
              <a:t>内容の標準化を図るための監査ガイドラインを作成し、所轄庁のみならず、法人にも周知を図る</a:t>
            </a:r>
            <a:r>
              <a:rPr lang="ja-JP" altLang="en-US" sz="1600" dirty="0" smtClean="0">
                <a:solidFill>
                  <a:schemeClr val="tx1"/>
                </a:solidFill>
              </a:rPr>
              <a:t>。</a:t>
            </a:r>
            <a:endParaRPr lang="en-US" altLang="ja-JP" sz="1600" dirty="0" smtClean="0">
              <a:solidFill>
                <a:schemeClr val="tx1"/>
              </a:solidFill>
            </a:endParaRPr>
          </a:p>
          <a:p>
            <a:r>
              <a:rPr lang="ja-JP" altLang="en-US" sz="1600" dirty="0">
                <a:solidFill>
                  <a:schemeClr val="tx1"/>
                </a:solidFill>
              </a:rPr>
              <a:t>　</a:t>
            </a:r>
            <a:r>
              <a:rPr lang="ja-JP" altLang="en-US" sz="1600" dirty="0" smtClean="0">
                <a:solidFill>
                  <a:schemeClr val="tx1"/>
                </a:solidFill>
              </a:rPr>
              <a:t>　①　法令、通知等で明確に定められた事項に関する監査を行うことを原則とする</a:t>
            </a:r>
            <a:endParaRPr lang="en-US" altLang="ja-JP" sz="1600" dirty="0" smtClean="0">
              <a:solidFill>
                <a:schemeClr val="tx1"/>
              </a:solidFill>
            </a:endParaRPr>
          </a:p>
          <a:p>
            <a:r>
              <a:rPr lang="ja-JP" altLang="en-US" sz="1600" dirty="0" smtClean="0">
                <a:solidFill>
                  <a:schemeClr val="tx1"/>
                </a:solidFill>
              </a:rPr>
              <a:t>　　　</a:t>
            </a:r>
            <a:r>
              <a:rPr lang="ja-JP" altLang="en-US" sz="1400" dirty="0" smtClean="0">
                <a:solidFill>
                  <a:schemeClr val="tx1"/>
                </a:solidFill>
              </a:rPr>
              <a:t>　</a:t>
            </a:r>
            <a:r>
              <a:rPr lang="en-US" altLang="ja-JP" sz="1400" dirty="0" smtClean="0">
                <a:solidFill>
                  <a:schemeClr val="tx1"/>
                </a:solidFill>
              </a:rPr>
              <a:t>※</a:t>
            </a:r>
            <a:r>
              <a:rPr lang="ja-JP" altLang="en-US" sz="1400" dirty="0" smtClean="0">
                <a:solidFill>
                  <a:schemeClr val="tx1"/>
                </a:solidFill>
              </a:rPr>
              <a:t>　ローカルルール</a:t>
            </a:r>
            <a:r>
              <a:rPr lang="ja-JP" altLang="en-US" sz="1400" dirty="0">
                <a:solidFill>
                  <a:schemeClr val="tx1"/>
                </a:solidFill>
              </a:rPr>
              <a:t>（地域によって異なる規制や必要以上に厳しい規制）の</a:t>
            </a:r>
            <a:r>
              <a:rPr lang="ja-JP" altLang="en-US" sz="1400" dirty="0" smtClean="0">
                <a:solidFill>
                  <a:schemeClr val="tx1"/>
                </a:solidFill>
              </a:rPr>
              <a:t>是正</a:t>
            </a:r>
            <a:endParaRPr lang="en-US" altLang="ja-JP" sz="1400" dirty="0" smtClean="0">
              <a:solidFill>
                <a:schemeClr val="tx1"/>
              </a:solidFill>
            </a:endParaRPr>
          </a:p>
          <a:p>
            <a:r>
              <a:rPr lang="ja-JP" altLang="en-US" sz="1600" dirty="0">
                <a:solidFill>
                  <a:schemeClr val="tx1"/>
                </a:solidFill>
              </a:rPr>
              <a:t>　</a:t>
            </a:r>
            <a:r>
              <a:rPr lang="ja-JP" altLang="en-US" sz="1600" dirty="0" smtClean="0">
                <a:solidFill>
                  <a:schemeClr val="tx1"/>
                </a:solidFill>
              </a:rPr>
              <a:t>　②　法人のガバナンスの強化や情報公開等による法人の自主的・自律的な運営を前提として、監査事項の</a:t>
            </a:r>
            <a:endParaRPr lang="en-US" altLang="ja-JP" sz="1600" dirty="0" smtClean="0">
              <a:solidFill>
                <a:schemeClr val="tx1"/>
              </a:solidFill>
            </a:endParaRPr>
          </a:p>
          <a:p>
            <a:r>
              <a:rPr lang="ja-JP" altLang="en-US" sz="1600" dirty="0">
                <a:solidFill>
                  <a:schemeClr val="tx1"/>
                </a:solidFill>
              </a:rPr>
              <a:t>　</a:t>
            </a:r>
            <a:r>
              <a:rPr lang="ja-JP" altLang="en-US" sz="1600" dirty="0" smtClean="0">
                <a:solidFill>
                  <a:schemeClr val="tx1"/>
                </a:solidFill>
              </a:rPr>
              <a:t>　　整理、行政監査と会計監査人監査等との関係の明確化等を行う</a:t>
            </a:r>
            <a:endParaRPr lang="en-US" altLang="ja-JP" sz="1600" dirty="0" smtClean="0">
              <a:solidFill>
                <a:schemeClr val="tx1"/>
              </a:solidFill>
            </a:endParaRPr>
          </a:p>
          <a:p>
            <a:r>
              <a:rPr lang="ja-JP" altLang="en-US" sz="1600" dirty="0" smtClean="0">
                <a:solidFill>
                  <a:schemeClr val="tx1"/>
                </a:solidFill>
              </a:rPr>
              <a:t>　</a:t>
            </a:r>
            <a:endParaRPr lang="en-US" altLang="ja-JP" sz="1600" dirty="0" smtClean="0">
              <a:solidFill>
                <a:schemeClr val="tx1"/>
              </a:solidFill>
            </a:endParaRPr>
          </a:p>
          <a:p>
            <a:r>
              <a:rPr lang="ja-JP" altLang="en-US" sz="1600" dirty="0" smtClean="0">
                <a:solidFill>
                  <a:schemeClr val="tx1"/>
                </a:solidFill>
              </a:rPr>
              <a:t>　　　　　</a:t>
            </a:r>
            <a:endParaRPr lang="en-US" altLang="ja-JP" sz="1200" dirty="0" smtClean="0">
              <a:solidFill>
                <a:srgbClr val="FF0000"/>
              </a:solidFill>
            </a:endParaRPr>
          </a:p>
        </p:txBody>
      </p:sp>
      <p:sp>
        <p:nvSpPr>
          <p:cNvPr id="6" name="下矢印 5"/>
          <p:cNvSpPr/>
          <p:nvPr/>
        </p:nvSpPr>
        <p:spPr>
          <a:xfrm>
            <a:off x="4114138" y="3537040"/>
            <a:ext cx="1618951" cy="252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7" name="正方形/長方形 6"/>
          <p:cNvSpPr/>
          <p:nvPr/>
        </p:nvSpPr>
        <p:spPr>
          <a:xfrm>
            <a:off x="194478" y="3810526"/>
            <a:ext cx="9555511" cy="295232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600" dirty="0" smtClean="0">
                <a:solidFill>
                  <a:schemeClr val="tx1"/>
                </a:solidFill>
              </a:rPr>
              <a:t>＜見直しの方針＞</a:t>
            </a:r>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a:p>
            <a:endParaRPr lang="en-US" altLang="ja-JP" sz="1600" dirty="0" smtClean="0">
              <a:solidFill>
                <a:schemeClr val="tx1"/>
              </a:solidFill>
            </a:endParaRPr>
          </a:p>
          <a:p>
            <a:endParaRPr lang="en-US" altLang="ja-JP" sz="1600" dirty="0">
              <a:solidFill>
                <a:schemeClr val="tx1"/>
              </a:solidFill>
            </a:endParaRPr>
          </a:p>
        </p:txBody>
      </p:sp>
      <p:graphicFrame>
        <p:nvGraphicFramePr>
          <p:cNvPr id="8" name="表 7"/>
          <p:cNvGraphicFramePr>
            <a:graphicFrameLocks noGrp="1"/>
          </p:cNvGraphicFramePr>
          <p:nvPr>
            <p:extLst>
              <p:ext uri="{D42A27DB-BD31-4B8C-83A1-F6EECF244321}">
                <p14:modId xmlns:p14="http://schemas.microsoft.com/office/powerpoint/2010/main" val="1411920394"/>
              </p:ext>
            </p:extLst>
          </p:nvPr>
        </p:nvGraphicFramePr>
        <p:xfrm>
          <a:off x="537731" y="4098558"/>
          <a:ext cx="8892988" cy="2598400"/>
        </p:xfrm>
        <a:graphic>
          <a:graphicData uri="http://schemas.openxmlformats.org/drawingml/2006/table">
            <a:tbl>
              <a:tblPr firstRow="1" bandRow="1">
                <a:tableStyleId>{5940675A-B579-460E-94D1-54222C63F5DA}</a:tableStyleId>
              </a:tblPr>
              <a:tblGrid>
                <a:gridCol w="2399045"/>
                <a:gridCol w="6493943"/>
              </a:tblGrid>
              <a:tr h="1440160">
                <a:tc>
                  <a:txBody>
                    <a:bodyPr/>
                    <a:lstStyle/>
                    <a:p>
                      <a:r>
                        <a:rPr kumimoji="1" lang="ja-JP" altLang="en-US" sz="1600" dirty="0" smtClean="0">
                          <a:solidFill>
                            <a:schemeClr val="tx1"/>
                          </a:solidFill>
                        </a:rPr>
                        <a:t>①指導監査要綱の見直し</a:t>
                      </a:r>
                      <a:endParaRPr kumimoji="1" lang="en-US" altLang="ja-JP" sz="1600" dirty="0" smtClean="0">
                        <a:solidFill>
                          <a:schemeClr val="tx1"/>
                        </a:solidFill>
                      </a:endParaRPr>
                    </a:p>
                    <a:p>
                      <a:r>
                        <a:rPr kumimoji="1" lang="ja-JP" altLang="en-US" sz="1600" dirty="0" smtClean="0">
                          <a:solidFill>
                            <a:schemeClr val="tx1"/>
                          </a:solidFill>
                        </a:rPr>
                        <a:t>（指導監査実施要綱の制定）</a:t>
                      </a:r>
                      <a:endParaRPr kumimoji="1" lang="ja-JP" altLang="en-US" sz="1600" dirty="0">
                        <a:solidFill>
                          <a:schemeClr val="tx1"/>
                        </a:solidFill>
                      </a:endParaRPr>
                    </a:p>
                  </a:txBody>
                  <a:tcPr marL="99060" marR="99060"/>
                </a:tc>
                <a:tc>
                  <a:txBody>
                    <a:bodyPr/>
                    <a:lstStyle/>
                    <a:p>
                      <a:pPr marL="90488" indent="-90488"/>
                      <a:r>
                        <a:rPr kumimoji="1" lang="ja-JP" altLang="en-US" sz="1400" dirty="0" smtClean="0">
                          <a:solidFill>
                            <a:schemeClr val="tx1"/>
                          </a:solidFill>
                        </a:rPr>
                        <a:t>・　運営に大きな問題が認められない法人に対する監査の実施周期を延長する。一方、運営に大きな問題があると認められる法人に対しては、必要に応じて指導監査を実施する等、指導監査の重点化を図る。</a:t>
                      </a:r>
                      <a:endParaRPr kumimoji="1" lang="en-US" altLang="ja-JP" sz="1400" dirty="0" smtClean="0">
                        <a:solidFill>
                          <a:schemeClr val="tx1"/>
                        </a:solidFill>
                      </a:endParaRPr>
                    </a:p>
                    <a:p>
                      <a:pPr marL="90488" indent="-90488"/>
                      <a:r>
                        <a:rPr kumimoji="1" lang="ja-JP" altLang="en-US" sz="1400" dirty="0" smtClean="0">
                          <a:solidFill>
                            <a:schemeClr val="tx1"/>
                          </a:solidFill>
                        </a:rPr>
                        <a:t>・　行政監査と会計監査人監査等との関係を整理し、会計管理に関する事項の省略を可能とする等、行政監査の重点化を図る。</a:t>
                      </a:r>
                      <a:endParaRPr kumimoji="1" lang="en-US" altLang="ja-JP" sz="1400" dirty="0" smtClean="0">
                        <a:solidFill>
                          <a:schemeClr val="tx1"/>
                        </a:solidFill>
                      </a:endParaRPr>
                    </a:p>
                    <a:p>
                      <a:r>
                        <a:rPr kumimoji="1" lang="ja-JP" altLang="en-US" sz="1400" dirty="0" smtClean="0">
                          <a:solidFill>
                            <a:schemeClr val="tx1"/>
                          </a:solidFill>
                        </a:rPr>
                        <a:t>・　指導監査の結果に基づいて行う法人への指導方法を整理する。</a:t>
                      </a:r>
                      <a:endParaRPr kumimoji="1" lang="en-US" altLang="ja-JP" sz="1400" dirty="0" smtClean="0">
                        <a:solidFill>
                          <a:schemeClr val="tx1"/>
                        </a:solidFill>
                      </a:endParaRPr>
                    </a:p>
                  </a:txBody>
                  <a:tcPr marL="99060" marR="99060"/>
                </a:tc>
              </a:tr>
              <a:tr h="795780">
                <a:tc>
                  <a:txBody>
                    <a:bodyPr/>
                    <a:lstStyle/>
                    <a:p>
                      <a:r>
                        <a:rPr kumimoji="1" lang="ja-JP" altLang="en-US" sz="1600" dirty="0" smtClean="0">
                          <a:solidFill>
                            <a:schemeClr val="tx1"/>
                          </a:solidFill>
                        </a:rPr>
                        <a:t>②指導監査ガイドラインの作成</a:t>
                      </a:r>
                      <a:endParaRPr kumimoji="1" lang="en-US" altLang="ja-JP" sz="1600" dirty="0" smtClean="0">
                        <a:solidFill>
                          <a:schemeClr val="tx1"/>
                        </a:solidFill>
                      </a:endParaRPr>
                    </a:p>
                    <a:p>
                      <a:endParaRPr kumimoji="1" lang="en-US" altLang="ja-JP" sz="1600" dirty="0" smtClean="0">
                        <a:solidFill>
                          <a:schemeClr val="tx1"/>
                        </a:solidFill>
                      </a:endParaRPr>
                    </a:p>
                    <a:p>
                      <a:endParaRPr kumimoji="1" lang="en-US" altLang="ja-JP" sz="1050" dirty="0" smtClean="0">
                        <a:solidFill>
                          <a:schemeClr val="tx1"/>
                        </a:solidFill>
                      </a:endParaRPr>
                    </a:p>
                    <a:p>
                      <a:endParaRPr kumimoji="1" lang="en-US" altLang="ja-JP" sz="1050" dirty="0" smtClean="0">
                        <a:solidFill>
                          <a:schemeClr val="tx1"/>
                        </a:solidFill>
                      </a:endParaRPr>
                    </a:p>
                  </a:txBody>
                  <a:tcPr marL="99060" marR="99060"/>
                </a:tc>
                <a:tc>
                  <a:txBody>
                    <a:bodyPr/>
                    <a:lstStyle/>
                    <a:p>
                      <a:pPr marL="90488" indent="-90488"/>
                      <a:r>
                        <a:rPr kumimoji="1" lang="ja-JP" altLang="en-US" sz="1400" dirty="0" smtClean="0">
                          <a:solidFill>
                            <a:schemeClr val="tx1"/>
                          </a:solidFill>
                        </a:rPr>
                        <a:t>・　抽象的な監査事項の明確化をするとともに、全国の所轄庁の監査内容の標準化を図るため、監査事項毎に、法改正に関する内容を含めた監査事項の「着眼点」等を記載し、「指摘基準」について整理する。</a:t>
                      </a:r>
                      <a:endParaRPr kumimoji="1" lang="en-US" altLang="ja-JP" sz="1400" dirty="0" smtClean="0">
                        <a:solidFill>
                          <a:schemeClr val="tx1"/>
                        </a:solidFill>
                      </a:endParaRPr>
                    </a:p>
                    <a:p>
                      <a:pPr marL="90488" indent="-90488"/>
                      <a:r>
                        <a:rPr kumimoji="1" lang="ja-JP" altLang="en-US" sz="1400" dirty="0" smtClean="0">
                          <a:solidFill>
                            <a:schemeClr val="tx1"/>
                          </a:solidFill>
                        </a:rPr>
                        <a:t>・　法人の指導監査を担当する自治体職員が、監査で確認すべき内容や制度内容の理解を深めることができるものとする。</a:t>
                      </a:r>
                      <a:endParaRPr kumimoji="1" lang="en-US" altLang="ja-JP" sz="1400" dirty="0" smtClean="0">
                        <a:solidFill>
                          <a:schemeClr val="tx1"/>
                        </a:solidFill>
                      </a:endParaRPr>
                    </a:p>
                  </a:txBody>
                  <a:tcPr marL="99060" marR="99060"/>
                </a:tc>
              </a:tr>
            </a:tbl>
          </a:graphicData>
        </a:graphic>
      </p:graphicFrame>
      <p:sp>
        <p:nvSpPr>
          <p:cNvPr id="2" name="正方形/長方形 1"/>
          <p:cNvSpPr/>
          <p:nvPr/>
        </p:nvSpPr>
        <p:spPr>
          <a:xfrm>
            <a:off x="537731" y="2528992"/>
            <a:ext cx="9095789" cy="828000"/>
          </a:xfrm>
          <a:prstGeom prst="rect">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Ø"/>
            </a:pPr>
            <a:r>
              <a:rPr kumimoji="1" lang="ja-JP" altLang="en-US" sz="1400" dirty="0" smtClean="0">
                <a:solidFill>
                  <a:schemeClr val="tx1"/>
                </a:solidFill>
              </a:rPr>
              <a:t>法人にも周知を図ることにより、</a:t>
            </a:r>
            <a:r>
              <a:rPr lang="ja-JP" altLang="en-US" sz="1400" dirty="0">
                <a:solidFill>
                  <a:schemeClr val="tx1"/>
                </a:solidFill>
              </a:rPr>
              <a:t>所轄庁の監査結果に</a:t>
            </a:r>
            <a:r>
              <a:rPr lang="ja-JP" altLang="en-US" sz="1400" dirty="0" smtClean="0">
                <a:solidFill>
                  <a:schemeClr val="tx1"/>
                </a:solidFill>
              </a:rPr>
              <a:t>ついて、</a:t>
            </a:r>
            <a:r>
              <a:rPr lang="ja-JP" altLang="en-US" sz="1400" dirty="0">
                <a:solidFill>
                  <a:schemeClr val="tx1"/>
                </a:solidFill>
              </a:rPr>
              <a:t>法人との相互理解を深めることが可能となる。</a:t>
            </a:r>
          </a:p>
          <a:p>
            <a:pPr marL="90488" indent="179388"/>
            <a:r>
              <a:rPr kumimoji="1" lang="ja-JP" altLang="en-US" sz="1400" dirty="0" smtClean="0">
                <a:solidFill>
                  <a:schemeClr val="tx1"/>
                </a:solidFill>
              </a:rPr>
              <a:t>また、法人の自主的・自律的な運営の下、それぞれの規模・特性に応じ、本監査要綱等を踏まえ、必要な内部規定等の策定や自主点検を実施し、法人自らが適正な運営と社会福祉事業の健全な経営の確保を図ることが期待される。</a:t>
            </a:r>
            <a:endParaRPr kumimoji="1" lang="en-US" altLang="ja-JP" sz="1400" dirty="0" smtClean="0">
              <a:solidFill>
                <a:schemeClr val="tx1"/>
              </a:solidFill>
            </a:endParaRPr>
          </a:p>
        </p:txBody>
      </p:sp>
      <p:sp>
        <p:nvSpPr>
          <p:cNvPr id="4" name="正方形/長方形 3"/>
          <p:cNvSpPr/>
          <p:nvPr/>
        </p:nvSpPr>
        <p:spPr>
          <a:xfrm>
            <a:off x="128464" y="116632"/>
            <a:ext cx="9711522" cy="504056"/>
          </a:xfrm>
          <a:prstGeom prst="rect">
            <a:avLst/>
          </a:prstGeom>
          <a:solidFill>
            <a:schemeClr val="bg1"/>
          </a:solid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smtClean="0">
                <a:solidFill>
                  <a:schemeClr val="tx1"/>
                </a:solidFill>
              </a:rPr>
              <a:t>指導監査要綱の見直し及び監査ガイドラインの作成・周知について</a:t>
            </a:r>
            <a:endParaRPr lang="ja-JP" altLang="en-US" sz="2400" b="1" dirty="0">
              <a:solidFill>
                <a:schemeClr val="tx1"/>
              </a:solidFill>
            </a:endParaRPr>
          </a:p>
        </p:txBody>
      </p:sp>
      <p:sp>
        <p:nvSpPr>
          <p:cNvPr id="9"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18</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196485735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角丸四角形 13"/>
          <p:cNvSpPr/>
          <p:nvPr/>
        </p:nvSpPr>
        <p:spPr>
          <a:xfrm>
            <a:off x="194479" y="908721"/>
            <a:ext cx="9518194" cy="4104455"/>
          </a:xfrm>
          <a:prstGeom prst="roundRect">
            <a:avLst>
              <a:gd name="adj" fmla="val 2175"/>
            </a:avLst>
          </a:prstGeom>
          <a:noFill/>
          <a:ln w="19050" cmpd="thickThi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spcAft>
                <a:spcPts val="1200"/>
              </a:spcAft>
            </a:pPr>
            <a:r>
              <a:rPr lang="ja-JP" altLang="en-US" dirty="0" smtClean="0">
                <a:solidFill>
                  <a:schemeClr val="tx1"/>
                </a:solidFill>
                <a:latin typeface="HGPｺﾞｼｯｸM" panose="020B0600000000000000" pitchFamily="50" charset="-128"/>
                <a:ea typeface="HGPｺﾞｼｯｸM" panose="020B0600000000000000" pitchFamily="50" charset="-128"/>
              </a:rPr>
              <a:t>１．社会福祉法人に対する指導監督の見直しの全体像　 ・・・・・・・・・・・・・・・・・・・・・・・・・・・・・・・・ </a:t>
            </a:r>
            <a:r>
              <a:rPr lang="en-US" altLang="ja-JP" dirty="0" smtClean="0">
                <a:solidFill>
                  <a:schemeClr val="tx1"/>
                </a:solidFill>
                <a:latin typeface="HGPｺﾞｼｯｸM" panose="020B0600000000000000" pitchFamily="50" charset="-128"/>
                <a:ea typeface="HGPｺﾞｼｯｸM" panose="020B0600000000000000" pitchFamily="50" charset="-128"/>
              </a:rPr>
              <a:t>2</a:t>
            </a:r>
          </a:p>
          <a:p>
            <a:pPr marL="179388" indent="-179388">
              <a:spcAft>
                <a:spcPts val="1200"/>
              </a:spcAft>
            </a:pPr>
            <a:r>
              <a:rPr lang="ja-JP" altLang="en-US" dirty="0" smtClean="0">
                <a:solidFill>
                  <a:schemeClr val="tx1"/>
                </a:solidFill>
                <a:latin typeface="HGPｺﾞｼｯｸM" panose="020B0600000000000000" pitchFamily="50" charset="-128"/>
                <a:ea typeface="HGPｺﾞｼｯｸM" panose="020B0600000000000000" pitchFamily="50" charset="-128"/>
              </a:rPr>
              <a:t>２．制度</a:t>
            </a:r>
            <a:r>
              <a:rPr lang="ja-JP" altLang="en-US" dirty="0">
                <a:solidFill>
                  <a:schemeClr val="tx1"/>
                </a:solidFill>
                <a:latin typeface="HGPｺﾞｼｯｸM" panose="020B0600000000000000" pitchFamily="50" charset="-128"/>
                <a:ea typeface="HGPｺﾞｼｯｸM" panose="020B0600000000000000" pitchFamily="50" charset="-128"/>
              </a:rPr>
              <a:t>見直しの概要及び</a:t>
            </a:r>
            <a:r>
              <a:rPr lang="ja-JP" altLang="en-US" dirty="0" smtClean="0">
                <a:solidFill>
                  <a:schemeClr val="tx1"/>
                </a:solidFill>
                <a:latin typeface="HGPｺﾞｼｯｸM" panose="020B0600000000000000" pitchFamily="50" charset="-128"/>
                <a:ea typeface="HGPｺﾞｼｯｸM" panose="020B0600000000000000" pitchFamily="50" charset="-128"/>
              </a:rPr>
              <a:t>背景　・・・・・・・・・・・・・・・・・・・・・・・・・・・・・・・・・・・・・・・・・・・・・・・・・・・・ </a:t>
            </a:r>
            <a:r>
              <a:rPr lang="en-US" altLang="ja-JP" dirty="0" smtClean="0">
                <a:solidFill>
                  <a:schemeClr val="tx1"/>
                </a:solidFill>
                <a:latin typeface="HGPｺﾞｼｯｸM" panose="020B0600000000000000" pitchFamily="50" charset="-128"/>
                <a:ea typeface="HGPｺﾞｼｯｸM" panose="020B0600000000000000" pitchFamily="50" charset="-128"/>
              </a:rPr>
              <a:t>6</a:t>
            </a:r>
          </a:p>
          <a:p>
            <a:pPr marL="179388" indent="-179388">
              <a:spcAft>
                <a:spcPts val="1200"/>
              </a:spcAft>
            </a:pPr>
            <a:r>
              <a:rPr lang="ja-JP" altLang="en-US" dirty="0" smtClean="0">
                <a:solidFill>
                  <a:schemeClr val="tx1"/>
                </a:solidFill>
                <a:latin typeface="HGPｺﾞｼｯｸM" panose="020B0600000000000000" pitchFamily="50" charset="-128"/>
                <a:ea typeface="HGPｺﾞｼｯｸM" panose="020B0600000000000000" pitchFamily="50" charset="-128"/>
              </a:rPr>
              <a:t>３．指導</a:t>
            </a:r>
            <a:r>
              <a:rPr lang="ja-JP" altLang="en-US" dirty="0">
                <a:solidFill>
                  <a:schemeClr val="tx1"/>
                </a:solidFill>
                <a:latin typeface="HGPｺﾞｼｯｸM" panose="020B0600000000000000" pitchFamily="50" charset="-128"/>
                <a:ea typeface="HGPｺﾞｼｯｸM" panose="020B0600000000000000" pitchFamily="50" charset="-128"/>
              </a:rPr>
              <a:t>監査の</a:t>
            </a:r>
            <a:r>
              <a:rPr lang="ja-JP" altLang="en-US" dirty="0" smtClean="0">
                <a:solidFill>
                  <a:schemeClr val="tx1"/>
                </a:solidFill>
                <a:latin typeface="HGPｺﾞｼｯｸM" panose="020B0600000000000000" pitchFamily="50" charset="-128"/>
                <a:ea typeface="HGPｺﾞｼｯｸM" panose="020B0600000000000000" pitchFamily="50" charset="-128"/>
              </a:rPr>
              <a:t>目的について　・・・・・・・・・・・・・・・・・・・・・・・・・・・・・・・・・・・・・・・・・・・・・・・・・・・・・・</a:t>
            </a:r>
            <a:r>
              <a:rPr lang="en-US" altLang="ja-JP" dirty="0" smtClean="0">
                <a:solidFill>
                  <a:schemeClr val="tx1"/>
                </a:solidFill>
                <a:latin typeface="HGPｺﾞｼｯｸM" panose="020B0600000000000000" pitchFamily="50" charset="-128"/>
                <a:ea typeface="HGPｺﾞｼｯｸM" panose="020B0600000000000000" pitchFamily="50" charset="-128"/>
              </a:rPr>
              <a:t>14</a:t>
            </a:r>
            <a:endParaRPr lang="en-US" altLang="ja-JP" strike="sngStrike" dirty="0" smtClean="0">
              <a:solidFill>
                <a:srgbClr val="FF0000"/>
              </a:solidFill>
              <a:latin typeface="HGPｺﾞｼｯｸM" panose="020B0600000000000000" pitchFamily="50" charset="-128"/>
              <a:ea typeface="HGPｺﾞｼｯｸM" panose="020B0600000000000000" pitchFamily="50" charset="-128"/>
            </a:endParaRPr>
          </a:p>
          <a:p>
            <a:pPr marL="179388" indent="-179388">
              <a:spcAft>
                <a:spcPts val="1200"/>
              </a:spcAft>
            </a:pPr>
            <a:r>
              <a:rPr lang="ja-JP" altLang="en-US" dirty="0" smtClean="0">
                <a:solidFill>
                  <a:schemeClr val="tx1"/>
                </a:solidFill>
                <a:latin typeface="HGPｺﾞｼｯｸM" panose="020B0600000000000000" pitchFamily="50" charset="-128"/>
                <a:ea typeface="HGPｺﾞｼｯｸM" panose="020B0600000000000000" pitchFamily="50" charset="-128"/>
              </a:rPr>
              <a:t>４</a:t>
            </a:r>
            <a:r>
              <a:rPr lang="ja-JP" altLang="en-US" dirty="0">
                <a:solidFill>
                  <a:schemeClr val="tx1"/>
                </a:solidFill>
                <a:latin typeface="HGPｺﾞｼｯｸM" panose="020B0600000000000000" pitchFamily="50" charset="-128"/>
                <a:ea typeface="HGPｺﾞｼｯｸM" panose="020B0600000000000000" pitchFamily="50" charset="-128"/>
              </a:rPr>
              <a:t>．</a:t>
            </a:r>
            <a:r>
              <a:rPr lang="ja-JP" altLang="en-US" dirty="0" smtClean="0">
                <a:solidFill>
                  <a:schemeClr val="tx1"/>
                </a:solidFill>
                <a:latin typeface="HGPｺﾞｼｯｸM" panose="020B0600000000000000" pitchFamily="50" charset="-128"/>
                <a:ea typeface="HGPｺﾞｼｯｸM" panose="020B0600000000000000" pitchFamily="50" charset="-128"/>
              </a:rPr>
              <a:t>指導</a:t>
            </a:r>
            <a:r>
              <a:rPr lang="ja-JP" altLang="en-US" dirty="0">
                <a:solidFill>
                  <a:schemeClr val="tx1"/>
                </a:solidFill>
                <a:latin typeface="HGPｺﾞｼｯｸM" panose="020B0600000000000000" pitchFamily="50" charset="-128"/>
                <a:ea typeface="HGPｺﾞｼｯｸM" panose="020B0600000000000000" pitchFamily="50" charset="-128"/>
              </a:rPr>
              <a:t>監査の見直し内容に</a:t>
            </a:r>
            <a:r>
              <a:rPr lang="ja-JP" altLang="en-US" dirty="0" smtClean="0">
                <a:solidFill>
                  <a:schemeClr val="tx1"/>
                </a:solidFill>
                <a:latin typeface="HGPｺﾞｼｯｸM" panose="020B0600000000000000" pitchFamily="50" charset="-128"/>
                <a:ea typeface="HGPｺﾞｼｯｸM" panose="020B0600000000000000" pitchFamily="50" charset="-128"/>
              </a:rPr>
              <a:t>ついて　 ・・・・・・・・・・・・・・・・・・・・・・・・・・・・・・・・・・・・・・・・・・・・・・・・</a:t>
            </a:r>
            <a:r>
              <a:rPr lang="en-US" altLang="ja-JP" dirty="0" smtClean="0">
                <a:solidFill>
                  <a:schemeClr val="tx1"/>
                </a:solidFill>
                <a:latin typeface="HGPｺﾞｼｯｸM" panose="020B0600000000000000" pitchFamily="50" charset="-128"/>
                <a:ea typeface="HGPｺﾞｼｯｸM" panose="020B0600000000000000" pitchFamily="50" charset="-128"/>
              </a:rPr>
              <a:t>17</a:t>
            </a:r>
          </a:p>
          <a:p>
            <a:pPr marL="179388" indent="-179388">
              <a:spcAft>
                <a:spcPts val="1200"/>
              </a:spcAft>
            </a:pPr>
            <a:r>
              <a:rPr lang="ja-JP" altLang="en-US" dirty="0" smtClean="0">
                <a:solidFill>
                  <a:schemeClr val="tx1"/>
                </a:solidFill>
                <a:latin typeface="HGPｺﾞｼｯｸM" panose="020B0600000000000000" pitchFamily="50" charset="-128"/>
                <a:ea typeface="HGPｺﾞｼｯｸM" panose="020B0600000000000000" pitchFamily="50" charset="-128"/>
              </a:rPr>
              <a:t>５</a:t>
            </a:r>
            <a:r>
              <a:rPr lang="ja-JP" altLang="en-US" dirty="0">
                <a:solidFill>
                  <a:schemeClr val="tx1"/>
                </a:solidFill>
                <a:latin typeface="HGPｺﾞｼｯｸM" panose="020B0600000000000000" pitchFamily="50" charset="-128"/>
                <a:ea typeface="HGPｺﾞｼｯｸM" panose="020B0600000000000000" pitchFamily="50" charset="-128"/>
              </a:rPr>
              <a:t>．</a:t>
            </a:r>
            <a:r>
              <a:rPr lang="ja-JP" altLang="en-US" dirty="0" smtClean="0">
                <a:solidFill>
                  <a:schemeClr val="tx1"/>
                </a:solidFill>
                <a:latin typeface="HGPｺﾞｼｯｸM" panose="020B0600000000000000" pitchFamily="50" charset="-128"/>
                <a:ea typeface="HGPｺﾞｼｯｸM" panose="020B0600000000000000" pitchFamily="50" charset="-128"/>
              </a:rPr>
              <a:t>実施</a:t>
            </a:r>
            <a:r>
              <a:rPr lang="ja-JP" altLang="en-US" dirty="0">
                <a:solidFill>
                  <a:schemeClr val="tx1"/>
                </a:solidFill>
                <a:latin typeface="HGPｺﾞｼｯｸM" panose="020B0600000000000000" pitchFamily="50" charset="-128"/>
                <a:ea typeface="HGPｺﾞｼｯｸM" panose="020B0600000000000000" pitchFamily="50" charset="-128"/>
              </a:rPr>
              <a:t>要綱に</a:t>
            </a:r>
            <a:r>
              <a:rPr lang="ja-JP" altLang="en-US" dirty="0" smtClean="0">
                <a:solidFill>
                  <a:schemeClr val="tx1"/>
                </a:solidFill>
                <a:latin typeface="HGPｺﾞｼｯｸM" panose="020B0600000000000000" pitchFamily="50" charset="-128"/>
                <a:ea typeface="HGPｺﾞｼｯｸM" panose="020B0600000000000000" pitchFamily="50" charset="-128"/>
              </a:rPr>
              <a:t>ついて　 ・・・・・・・・・・・・・・・・・・・・・・・・・・・・・・・・・・・・・・・・・・・・・・・・・・・・・・・・・・・</a:t>
            </a:r>
            <a:r>
              <a:rPr lang="en-US" altLang="ja-JP" dirty="0" smtClean="0">
                <a:solidFill>
                  <a:schemeClr val="tx1"/>
                </a:solidFill>
                <a:latin typeface="HGPｺﾞｼｯｸM" panose="020B0600000000000000" pitchFamily="50" charset="-128"/>
                <a:ea typeface="HGPｺﾞｼｯｸM" panose="020B0600000000000000" pitchFamily="50" charset="-128"/>
              </a:rPr>
              <a:t>21</a:t>
            </a:r>
            <a:endParaRPr lang="en-US" altLang="ja-JP" dirty="0">
              <a:solidFill>
                <a:schemeClr val="tx1"/>
              </a:solidFill>
              <a:latin typeface="HGPｺﾞｼｯｸM" panose="020B0600000000000000" pitchFamily="50" charset="-128"/>
              <a:ea typeface="HGPｺﾞｼｯｸM" panose="020B0600000000000000" pitchFamily="50" charset="-128"/>
            </a:endParaRPr>
          </a:p>
          <a:p>
            <a:pPr marL="179388" indent="-179388">
              <a:spcAft>
                <a:spcPts val="1200"/>
              </a:spcAft>
            </a:pPr>
            <a:r>
              <a:rPr lang="ja-JP" altLang="en-US" dirty="0" smtClean="0">
                <a:solidFill>
                  <a:schemeClr val="tx1"/>
                </a:solidFill>
                <a:latin typeface="HGPｺﾞｼｯｸM" panose="020B0600000000000000" pitchFamily="50" charset="-128"/>
                <a:ea typeface="HGPｺﾞｼｯｸM" panose="020B0600000000000000" pitchFamily="50" charset="-128"/>
              </a:rPr>
              <a:t>６</a:t>
            </a:r>
            <a:r>
              <a:rPr lang="ja-JP" altLang="en-US" dirty="0">
                <a:solidFill>
                  <a:schemeClr val="tx1"/>
                </a:solidFill>
                <a:latin typeface="HGPｺﾞｼｯｸM" panose="020B0600000000000000" pitchFamily="50" charset="-128"/>
                <a:ea typeface="HGPｺﾞｼｯｸM" panose="020B0600000000000000" pitchFamily="50" charset="-128"/>
              </a:rPr>
              <a:t>．</a:t>
            </a:r>
            <a:r>
              <a:rPr lang="ja-JP" altLang="en-US" dirty="0" smtClean="0">
                <a:solidFill>
                  <a:schemeClr val="tx1"/>
                </a:solidFill>
                <a:latin typeface="HGPｺﾞｼｯｸM" panose="020B0600000000000000" pitchFamily="50" charset="-128"/>
                <a:ea typeface="HGPｺﾞｼｯｸM" panose="020B0600000000000000" pitchFamily="50" charset="-128"/>
              </a:rPr>
              <a:t>専門家</a:t>
            </a:r>
            <a:r>
              <a:rPr lang="ja-JP" altLang="en-US" dirty="0">
                <a:solidFill>
                  <a:schemeClr val="tx1"/>
                </a:solidFill>
                <a:latin typeface="HGPｺﾞｼｯｸM" panose="020B0600000000000000" pitchFamily="50" charset="-128"/>
                <a:ea typeface="HGPｺﾞｼｯｸM" panose="020B0600000000000000" pitchFamily="50" charset="-128"/>
              </a:rPr>
              <a:t>の活用に</a:t>
            </a:r>
            <a:r>
              <a:rPr lang="ja-JP" altLang="en-US" dirty="0" smtClean="0">
                <a:solidFill>
                  <a:schemeClr val="tx1"/>
                </a:solidFill>
                <a:latin typeface="HGPｺﾞｼｯｸM" panose="020B0600000000000000" pitchFamily="50" charset="-128"/>
                <a:ea typeface="HGPｺﾞｼｯｸM" panose="020B0600000000000000" pitchFamily="50" charset="-128"/>
              </a:rPr>
              <a:t>ついて　・・・・・・・・・・・・・・・・・・・・・・・・・・・・・・・・・・・・・・・・・・・・・・・・・・・・・・・・</a:t>
            </a:r>
            <a:r>
              <a:rPr lang="en-US" altLang="ja-JP" dirty="0" smtClean="0">
                <a:solidFill>
                  <a:schemeClr val="tx1"/>
                </a:solidFill>
                <a:latin typeface="HGPｺﾞｼｯｸM" panose="020B0600000000000000" pitchFamily="50" charset="-128"/>
                <a:ea typeface="HGPｺﾞｼｯｸM" panose="020B0600000000000000" pitchFamily="50" charset="-128"/>
              </a:rPr>
              <a:t>31</a:t>
            </a:r>
          </a:p>
          <a:p>
            <a:pPr marL="179388" indent="-179388">
              <a:spcAft>
                <a:spcPts val="1200"/>
              </a:spcAft>
            </a:pPr>
            <a:r>
              <a:rPr lang="ja-JP" altLang="en-US" dirty="0" smtClean="0">
                <a:solidFill>
                  <a:schemeClr val="tx1"/>
                </a:solidFill>
                <a:latin typeface="HGPｺﾞｼｯｸM" panose="020B0600000000000000" pitchFamily="50" charset="-128"/>
                <a:ea typeface="HGPｺﾞｼｯｸM" panose="020B0600000000000000" pitchFamily="50" charset="-128"/>
              </a:rPr>
              <a:t>７</a:t>
            </a:r>
            <a:r>
              <a:rPr lang="ja-JP" altLang="en-US" dirty="0">
                <a:solidFill>
                  <a:schemeClr val="tx1"/>
                </a:solidFill>
                <a:latin typeface="HGPｺﾞｼｯｸM" panose="020B0600000000000000" pitchFamily="50" charset="-128"/>
                <a:ea typeface="HGPｺﾞｼｯｸM" panose="020B0600000000000000" pitchFamily="50" charset="-128"/>
              </a:rPr>
              <a:t>．</a:t>
            </a:r>
            <a:r>
              <a:rPr lang="ja-JP" altLang="en-US" dirty="0" smtClean="0">
                <a:solidFill>
                  <a:schemeClr val="tx1"/>
                </a:solidFill>
                <a:latin typeface="HGPｺﾞｼｯｸM" panose="020B0600000000000000" pitchFamily="50" charset="-128"/>
                <a:ea typeface="HGPｺﾞｼｯｸM" panose="020B0600000000000000" pitchFamily="50" charset="-128"/>
              </a:rPr>
              <a:t>指導</a:t>
            </a:r>
            <a:r>
              <a:rPr lang="ja-JP" altLang="en-US" dirty="0">
                <a:solidFill>
                  <a:schemeClr val="tx1"/>
                </a:solidFill>
                <a:latin typeface="HGPｺﾞｼｯｸM" panose="020B0600000000000000" pitchFamily="50" charset="-128"/>
                <a:ea typeface="HGPｺﾞｼｯｸM" panose="020B0600000000000000" pitchFamily="50" charset="-128"/>
              </a:rPr>
              <a:t>監査ガイドラインに</a:t>
            </a:r>
            <a:r>
              <a:rPr lang="ja-JP" altLang="en-US" dirty="0" smtClean="0">
                <a:solidFill>
                  <a:schemeClr val="tx1"/>
                </a:solidFill>
                <a:latin typeface="HGPｺﾞｼｯｸM" panose="020B0600000000000000" pitchFamily="50" charset="-128"/>
                <a:ea typeface="HGPｺﾞｼｯｸM" panose="020B0600000000000000" pitchFamily="50" charset="-128"/>
              </a:rPr>
              <a:t>ついて　 ・・・・・・・・・・・・・・・・・・・・・・・・・・・・・・・・・・・・・・・・・・・・・・・・・・</a:t>
            </a:r>
            <a:r>
              <a:rPr lang="en-US" altLang="ja-JP" dirty="0" smtClean="0">
                <a:solidFill>
                  <a:schemeClr val="tx1"/>
                </a:solidFill>
                <a:latin typeface="HGPｺﾞｼｯｸM" panose="020B0600000000000000" pitchFamily="50" charset="-128"/>
                <a:ea typeface="HGPｺﾞｼｯｸM" panose="020B0600000000000000" pitchFamily="50" charset="-128"/>
              </a:rPr>
              <a:t>40</a:t>
            </a:r>
            <a:endParaRPr lang="en-US" altLang="ja-JP" dirty="0">
              <a:solidFill>
                <a:schemeClr val="tx1"/>
              </a:solidFill>
              <a:latin typeface="HGPｺﾞｼｯｸM" panose="020B0600000000000000" pitchFamily="50" charset="-128"/>
              <a:ea typeface="HGPｺﾞｼｯｸM" panose="020B0600000000000000" pitchFamily="50" charset="-128"/>
            </a:endParaRPr>
          </a:p>
          <a:p>
            <a:pPr marL="179388" indent="-179388">
              <a:spcAft>
                <a:spcPts val="1200"/>
              </a:spcAft>
            </a:pPr>
            <a:r>
              <a:rPr lang="ja-JP" altLang="en-US" dirty="0" smtClean="0">
                <a:solidFill>
                  <a:schemeClr val="tx1"/>
                </a:solidFill>
                <a:latin typeface="HGPｺﾞｼｯｸM" panose="020B0600000000000000" pitchFamily="50" charset="-128"/>
                <a:ea typeface="HGPｺﾞｼｯｸM" panose="020B0600000000000000" pitchFamily="50" charset="-128"/>
              </a:rPr>
              <a:t>８</a:t>
            </a:r>
            <a:r>
              <a:rPr lang="ja-JP" altLang="en-US" dirty="0">
                <a:solidFill>
                  <a:schemeClr val="tx1"/>
                </a:solidFill>
                <a:latin typeface="HGPｺﾞｼｯｸM" panose="020B0600000000000000" pitchFamily="50" charset="-128"/>
                <a:ea typeface="HGPｺﾞｼｯｸM" panose="020B0600000000000000" pitchFamily="50" charset="-128"/>
              </a:rPr>
              <a:t>．</a:t>
            </a:r>
            <a:r>
              <a:rPr lang="ja-JP" altLang="en-US" dirty="0" smtClean="0">
                <a:solidFill>
                  <a:schemeClr val="tx1"/>
                </a:solidFill>
                <a:latin typeface="HGPｺﾞｼｯｸM" panose="020B0600000000000000" pitchFamily="50" charset="-128"/>
                <a:ea typeface="HGPｺﾞｼｯｸM" panose="020B0600000000000000" pitchFamily="50" charset="-128"/>
              </a:rPr>
              <a:t>指導</a:t>
            </a:r>
            <a:r>
              <a:rPr lang="ja-JP" altLang="en-US" dirty="0">
                <a:solidFill>
                  <a:schemeClr val="tx1"/>
                </a:solidFill>
                <a:latin typeface="HGPｺﾞｼｯｸM" panose="020B0600000000000000" pitchFamily="50" charset="-128"/>
                <a:ea typeface="HGPｺﾞｼｯｸM" panose="020B0600000000000000" pitchFamily="50" charset="-128"/>
              </a:rPr>
              <a:t>監査の実施に</a:t>
            </a:r>
            <a:r>
              <a:rPr lang="ja-JP" altLang="en-US" dirty="0" smtClean="0">
                <a:solidFill>
                  <a:schemeClr val="tx1"/>
                </a:solidFill>
                <a:latin typeface="HGPｺﾞｼｯｸM" panose="020B0600000000000000" pitchFamily="50" charset="-128"/>
                <a:ea typeface="HGPｺﾞｼｯｸM" panose="020B0600000000000000" pitchFamily="50" charset="-128"/>
              </a:rPr>
              <a:t>ついて　・・・・・・・・・・・・・・・・・・・・・・・・・・・・・・・・・・・・・・・・・・・・・・・・・・・・・・</a:t>
            </a:r>
            <a:r>
              <a:rPr lang="en-US" altLang="ja-JP" dirty="0" smtClean="0">
                <a:solidFill>
                  <a:schemeClr val="tx1"/>
                </a:solidFill>
                <a:latin typeface="HGPｺﾞｼｯｸM" panose="020B0600000000000000" pitchFamily="50" charset="-128"/>
                <a:ea typeface="HGPｺﾞｼｯｸM" panose="020B0600000000000000" pitchFamily="50" charset="-128"/>
              </a:rPr>
              <a:t>44</a:t>
            </a:r>
          </a:p>
        </p:txBody>
      </p:sp>
      <p:sp>
        <p:nvSpPr>
          <p:cNvPr id="20" name="スライド番号プレースホルダー 2"/>
          <p:cNvSpPr txBox="1">
            <a:spLocks/>
          </p:cNvSpPr>
          <p:nvPr/>
        </p:nvSpPr>
        <p:spPr>
          <a:xfrm>
            <a:off x="7401272" y="6381328"/>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a:solidFill>
                  <a:schemeClr val="bg1">
                    <a:lumMod val="50000"/>
                  </a:schemeClr>
                </a:solidFill>
                <a:latin typeface="ＭＳ ゴシック" panose="020B0609070205080204" pitchFamily="49" charset="-128"/>
                <a:ea typeface="ＭＳ ゴシック" panose="020B0609070205080204" pitchFamily="49" charset="-128"/>
              </a:rPr>
              <a:t>1</a:t>
            </a:r>
            <a:endParaRPr lang="ja-JP" altLang="en-US" sz="1600" dirty="0">
              <a:solidFill>
                <a:schemeClr val="bg1">
                  <a:lumMod val="50000"/>
                </a:schemeClr>
              </a:solidFill>
              <a:latin typeface="ＭＳ ゴシック" panose="020B0609070205080204" pitchFamily="49" charset="-128"/>
              <a:ea typeface="ＭＳ ゴシック" panose="020B0609070205080204" pitchFamily="49" charset="-128"/>
            </a:endParaRPr>
          </a:p>
        </p:txBody>
      </p:sp>
      <p:sp>
        <p:nvSpPr>
          <p:cNvPr id="11" name="正方形/長方形 10"/>
          <p:cNvSpPr/>
          <p:nvPr/>
        </p:nvSpPr>
        <p:spPr>
          <a:xfrm>
            <a:off x="194478" y="116632"/>
            <a:ext cx="9555511" cy="648072"/>
          </a:xfrm>
          <a:prstGeom prst="rect">
            <a:avLst/>
          </a:prstGeom>
          <a:solidFill>
            <a:schemeClr val="accent5">
              <a:lumMod val="40000"/>
              <a:lumOff val="60000"/>
            </a:schemeClr>
          </a:solid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lgn="ctr"/>
            <a:r>
              <a:rPr lang="ja-JP" altLang="en-US" sz="2800" dirty="0" smtClean="0">
                <a:solidFill>
                  <a:schemeClr val="tx1"/>
                </a:solidFill>
                <a:latin typeface="ＤＨＰ特太ゴシック体" panose="020B0500000000000000" pitchFamily="50" charset="-128"/>
                <a:ea typeface="ＤＨＰ特太ゴシック体" panose="020B0500000000000000" pitchFamily="50" charset="-128"/>
              </a:rPr>
              <a:t>社会福祉法人指導監査ブロック別担当者研修会の内容</a:t>
            </a:r>
            <a:endParaRPr lang="en-US" altLang="ja-JP" sz="2800" dirty="0">
              <a:solidFill>
                <a:schemeClr val="tx1"/>
              </a:solidFill>
              <a:latin typeface="ＤＨＰ特太ゴシック体" panose="020B0500000000000000" pitchFamily="50" charset="-128"/>
              <a:ea typeface="ＤＨＰ特太ゴシック体" panose="020B0500000000000000" pitchFamily="50" charset="-128"/>
            </a:endParaRPr>
          </a:p>
        </p:txBody>
      </p:sp>
      <p:sp>
        <p:nvSpPr>
          <p:cNvPr id="6" name="角丸四角形 5"/>
          <p:cNvSpPr/>
          <p:nvPr/>
        </p:nvSpPr>
        <p:spPr>
          <a:xfrm>
            <a:off x="194479" y="5085185"/>
            <a:ext cx="9518193" cy="1296144"/>
          </a:xfrm>
          <a:prstGeom prst="roundRect">
            <a:avLst>
              <a:gd name="adj" fmla="val 6802"/>
            </a:avLst>
          </a:prstGeom>
          <a:noFill/>
          <a:ln w="19050" cmpd="thickThi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r>
              <a:rPr lang="ja-JP" altLang="en-US" sz="1600" dirty="0" smtClean="0">
                <a:solidFill>
                  <a:schemeClr val="tx1"/>
                </a:solidFill>
                <a:latin typeface="HGPｺﾞｼｯｸM" panose="020B0600000000000000" pitchFamily="50" charset="-128"/>
                <a:ea typeface="HGPｺﾞｼｯｸM" panose="020B0600000000000000" pitchFamily="50" charset="-128"/>
              </a:rPr>
              <a:t>＜</a:t>
            </a:r>
            <a:r>
              <a:rPr lang="ja-JP" altLang="en-US" sz="1600" dirty="0">
                <a:solidFill>
                  <a:schemeClr val="tx1"/>
                </a:solidFill>
                <a:latin typeface="HGPｺﾞｼｯｸM" panose="020B0600000000000000" pitchFamily="50" charset="-128"/>
                <a:ea typeface="HGPｺﾞｼｯｸM" panose="020B0600000000000000" pitchFamily="50" charset="-128"/>
              </a:rPr>
              <a:t>質疑応答</a:t>
            </a:r>
            <a:r>
              <a:rPr lang="ja-JP" altLang="en-US" sz="1600" dirty="0" smtClean="0">
                <a:solidFill>
                  <a:schemeClr val="tx1"/>
                </a:solidFill>
                <a:latin typeface="HGPｺﾞｼｯｸM" panose="020B0600000000000000" pitchFamily="50" charset="-128"/>
                <a:ea typeface="HGPｺﾞｼｯｸM" panose="020B0600000000000000" pitchFamily="50" charset="-128"/>
              </a:rPr>
              <a:t>＞</a:t>
            </a:r>
            <a:endParaRPr lang="en-US" altLang="ja-JP" sz="1600" dirty="0" smtClean="0">
              <a:solidFill>
                <a:schemeClr val="tx1"/>
              </a:solidFill>
              <a:latin typeface="HGPｺﾞｼｯｸM" panose="020B0600000000000000" pitchFamily="50" charset="-128"/>
              <a:ea typeface="HGPｺﾞｼｯｸM" panose="020B0600000000000000" pitchFamily="50" charset="-128"/>
            </a:endParaRPr>
          </a:p>
          <a:p>
            <a:pPr marL="179388" indent="-179388"/>
            <a:endParaRPr lang="en-US" altLang="ja-JP" sz="1600" dirty="0">
              <a:solidFill>
                <a:schemeClr val="tx1"/>
              </a:solidFill>
              <a:latin typeface="HGPｺﾞｼｯｸM" panose="020B0600000000000000" pitchFamily="50" charset="-128"/>
              <a:ea typeface="HGPｺﾞｼｯｸM" panose="020B0600000000000000" pitchFamily="50" charset="-128"/>
            </a:endParaRPr>
          </a:p>
          <a:p>
            <a:pPr marL="179388" indent="-179388"/>
            <a:r>
              <a:rPr lang="ja-JP" altLang="en-US" sz="1600" dirty="0" smtClean="0">
                <a:solidFill>
                  <a:schemeClr val="tx1"/>
                </a:solidFill>
                <a:latin typeface="HGPｺﾞｼｯｸM" panose="020B0600000000000000" pitchFamily="50" charset="-128"/>
                <a:ea typeface="HGPｺﾞｼｯｸM" panose="020B0600000000000000" pitchFamily="50" charset="-128"/>
              </a:rPr>
              <a:t>＜</a:t>
            </a:r>
            <a:r>
              <a:rPr lang="ja-JP" altLang="en-US" sz="1600" dirty="0">
                <a:solidFill>
                  <a:schemeClr val="tx1"/>
                </a:solidFill>
                <a:latin typeface="HGPｺﾞｼｯｸM" panose="020B0600000000000000" pitchFamily="50" charset="-128"/>
                <a:ea typeface="HGPｺﾞｼｯｸM" panose="020B0600000000000000" pitchFamily="50" charset="-128"/>
              </a:rPr>
              <a:t>アンケート</a:t>
            </a:r>
            <a:r>
              <a:rPr lang="ja-JP" altLang="en-US" sz="1600" dirty="0" smtClean="0">
                <a:solidFill>
                  <a:schemeClr val="tx1"/>
                </a:solidFill>
                <a:latin typeface="HGPｺﾞｼｯｸM" panose="020B0600000000000000" pitchFamily="50" charset="-128"/>
                <a:ea typeface="HGPｺﾞｼｯｸM" panose="020B0600000000000000" pitchFamily="50" charset="-128"/>
              </a:rPr>
              <a:t>＞</a:t>
            </a:r>
            <a:endParaRPr lang="en-US" altLang="ja-JP" sz="1600" dirty="0">
              <a:solidFill>
                <a:schemeClr val="tx1"/>
              </a:solidFill>
              <a:latin typeface="HGPｺﾞｼｯｸM" panose="020B0600000000000000" pitchFamily="50" charset="-128"/>
              <a:ea typeface="HGPｺﾞｼｯｸM" panose="020B0600000000000000" pitchFamily="50" charset="-128"/>
            </a:endParaRPr>
          </a:p>
        </p:txBody>
      </p:sp>
    </p:spTree>
    <p:extLst>
      <p:ext uri="{BB962C8B-B14F-4D97-AF65-F5344CB8AC3E}">
        <p14:creationId xmlns:p14="http://schemas.microsoft.com/office/powerpoint/2010/main" val="11697460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200473" y="695598"/>
            <a:ext cx="9471514" cy="1323439"/>
          </a:xfrm>
          <a:prstGeom prst="rect">
            <a:avLst/>
          </a:prstGeom>
          <a:noFill/>
          <a:ln>
            <a:solidFill>
              <a:schemeClr val="tx1"/>
            </a:solidFill>
          </a:ln>
        </p:spPr>
        <p:txBody>
          <a:bodyPr wrap="square" rtlCol="0">
            <a:spAutoFit/>
          </a:bodyPr>
          <a:lstStyle/>
          <a:p>
            <a:r>
              <a:rPr lang="ja-JP" altLang="en-US" sz="1600" dirty="0" smtClean="0"/>
              <a:t>○　いわゆるローカルルールの是正については、ローカルルールが生じた原因には、</a:t>
            </a:r>
            <a:endParaRPr lang="en-US" altLang="ja-JP" sz="1600" dirty="0" smtClean="0"/>
          </a:p>
          <a:p>
            <a:r>
              <a:rPr lang="ja-JP" altLang="en-US" sz="1600" dirty="0"/>
              <a:t>　</a:t>
            </a:r>
            <a:r>
              <a:rPr lang="ja-JP" altLang="en-US" sz="1600" dirty="0" smtClean="0"/>
              <a:t>・　基準が抽象的又は解釈が分かれるものであることによるもの</a:t>
            </a:r>
            <a:endParaRPr lang="en-US" altLang="ja-JP" sz="1600" dirty="0" smtClean="0"/>
          </a:p>
          <a:p>
            <a:r>
              <a:rPr lang="ja-JP" altLang="en-US" sz="1600" dirty="0"/>
              <a:t>　</a:t>
            </a:r>
            <a:r>
              <a:rPr lang="ja-JP" altLang="en-US" sz="1600" dirty="0" smtClean="0"/>
              <a:t>・　基準が定められていないものを指導することによるもの</a:t>
            </a:r>
            <a:endParaRPr lang="en-US" altLang="ja-JP" sz="1600" dirty="0" smtClean="0"/>
          </a:p>
          <a:p>
            <a:r>
              <a:rPr lang="ja-JP" altLang="en-US" sz="1600" dirty="0"/>
              <a:t>　など</a:t>
            </a:r>
            <a:r>
              <a:rPr lang="ja-JP" altLang="en-US" sz="1600" dirty="0" smtClean="0"/>
              <a:t>複数あると考えられるため、その原因に応じた対応を行う。</a:t>
            </a:r>
            <a:endParaRPr lang="en-US" altLang="ja-JP" sz="1600" dirty="0" smtClean="0"/>
          </a:p>
          <a:p>
            <a:r>
              <a:rPr lang="ja-JP" altLang="en-US" sz="1600" dirty="0" smtClean="0"/>
              <a:t>○　そのほか、不適切な指導事例を集積し周知するとともに、監査ガイドラインの見直しを継続的に行う。</a:t>
            </a:r>
            <a:endParaRPr lang="en-US" altLang="ja-JP" sz="1600" dirty="0" smtClean="0"/>
          </a:p>
        </p:txBody>
      </p:sp>
      <p:sp>
        <p:nvSpPr>
          <p:cNvPr id="16" name="正方形/長方形 15"/>
          <p:cNvSpPr/>
          <p:nvPr/>
        </p:nvSpPr>
        <p:spPr>
          <a:xfrm>
            <a:off x="200473" y="58795"/>
            <a:ext cx="9471514" cy="489885"/>
          </a:xfrm>
          <a:prstGeom prst="rect">
            <a:avLst/>
          </a:prstGeom>
          <a:no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smtClean="0">
                <a:solidFill>
                  <a:schemeClr val="tx1"/>
                </a:solidFill>
              </a:rPr>
              <a:t>ローカルルールの是正のための対応</a:t>
            </a:r>
            <a:endParaRPr lang="ja-JP" altLang="en-US" sz="2400" b="1" dirty="0">
              <a:solidFill>
                <a:schemeClr val="tx1"/>
              </a:solidFill>
            </a:endParaRPr>
          </a:p>
        </p:txBody>
      </p:sp>
      <p:graphicFrame>
        <p:nvGraphicFramePr>
          <p:cNvPr id="4" name="表 3"/>
          <p:cNvGraphicFramePr>
            <a:graphicFrameLocks noGrp="1"/>
          </p:cNvGraphicFramePr>
          <p:nvPr>
            <p:extLst>
              <p:ext uri="{D42A27DB-BD31-4B8C-83A1-F6EECF244321}">
                <p14:modId xmlns:p14="http://schemas.microsoft.com/office/powerpoint/2010/main" val="930241738"/>
              </p:ext>
            </p:extLst>
          </p:nvPr>
        </p:nvGraphicFramePr>
        <p:xfrm>
          <a:off x="200473" y="2114923"/>
          <a:ext cx="7776863" cy="2466952"/>
        </p:xfrm>
        <a:graphic>
          <a:graphicData uri="http://schemas.openxmlformats.org/drawingml/2006/table">
            <a:tbl>
              <a:tblPr firstRow="1" bandRow="1">
                <a:tableStyleId>{5C22544A-7EE6-4342-B048-85BDC9FD1C3A}</a:tableStyleId>
              </a:tblPr>
              <a:tblGrid>
                <a:gridCol w="428083"/>
                <a:gridCol w="2425811"/>
                <a:gridCol w="2425811"/>
                <a:gridCol w="2497158"/>
              </a:tblGrid>
              <a:tr h="343258">
                <a:tc>
                  <a:txBody>
                    <a:bodyPr/>
                    <a:lstStyle/>
                    <a:p>
                      <a:pPr algn="ctr"/>
                      <a:endParaRPr kumimoji="1" lang="ja-JP" altLang="en-US" dirty="0"/>
                    </a:p>
                  </a:txBody>
                  <a:tcPr/>
                </a:tc>
                <a:tc>
                  <a:txBody>
                    <a:bodyPr/>
                    <a:lstStyle/>
                    <a:p>
                      <a:pPr algn="ctr"/>
                      <a:r>
                        <a:rPr kumimoji="1" lang="ja-JP" altLang="en-US" smtClean="0"/>
                        <a:t>ローカルルールの内容</a:t>
                      </a:r>
                      <a:endParaRPr kumimoji="1" lang="ja-JP" altLang="en-US"/>
                    </a:p>
                  </a:txBody>
                  <a:tcPr/>
                </a:tc>
                <a:tc>
                  <a:txBody>
                    <a:bodyPr/>
                    <a:lstStyle/>
                    <a:p>
                      <a:pPr algn="ctr"/>
                      <a:r>
                        <a:rPr kumimoji="1" lang="ja-JP" altLang="en-US" smtClean="0"/>
                        <a:t>発生原因</a:t>
                      </a:r>
                      <a:endParaRPr kumimoji="1" lang="ja-JP" altLang="en-US"/>
                    </a:p>
                  </a:txBody>
                  <a:tcPr/>
                </a:tc>
                <a:tc>
                  <a:txBody>
                    <a:bodyPr/>
                    <a:lstStyle/>
                    <a:p>
                      <a:pPr algn="ctr"/>
                      <a:r>
                        <a:rPr kumimoji="1" lang="ja-JP" altLang="en-US" dirty="0" smtClean="0"/>
                        <a:t>対応</a:t>
                      </a:r>
                      <a:endParaRPr kumimoji="1" lang="ja-JP" altLang="en-US" dirty="0"/>
                    </a:p>
                  </a:txBody>
                  <a:tcPr/>
                </a:tc>
              </a:tr>
              <a:tr h="543492">
                <a:tc rowSpan="3">
                  <a:txBody>
                    <a:bodyPr/>
                    <a:lstStyle/>
                    <a:p>
                      <a:r>
                        <a:rPr kumimoji="1" lang="ja-JP" altLang="en-US" sz="1800" smtClean="0">
                          <a:solidFill>
                            <a:schemeClr val="bg1"/>
                          </a:solidFill>
                        </a:rPr>
                        <a:t>基準の内容</a:t>
                      </a:r>
                    </a:p>
                  </a:txBody>
                  <a:tcPr anchor="ctr">
                    <a:solidFill>
                      <a:schemeClr val="accent1"/>
                    </a:solidFill>
                  </a:tcPr>
                </a:tc>
                <a:tc rowSpan="2">
                  <a:txBody>
                    <a:bodyPr/>
                    <a:lstStyle/>
                    <a:p>
                      <a:r>
                        <a:rPr kumimoji="1" lang="ja-JP" altLang="en-US" sz="1600" dirty="0" smtClean="0"/>
                        <a:t>所轄庁の独自基準による指摘（改善指導）</a:t>
                      </a:r>
                    </a:p>
                  </a:txBody>
                  <a:tcPr anchor="ctr">
                    <a:solidFill>
                      <a:schemeClr val="tx2">
                        <a:lumMod val="20000"/>
                        <a:lumOff val="80000"/>
                      </a:schemeClr>
                    </a:solidFill>
                  </a:tcPr>
                </a:tc>
                <a:tc>
                  <a:txBody>
                    <a:bodyPr/>
                    <a:lstStyle/>
                    <a:p>
                      <a:r>
                        <a:rPr kumimoji="1" lang="ja-JP" altLang="en-US" sz="1600" smtClean="0"/>
                        <a:t>基準が曖昧、抽象的</a:t>
                      </a:r>
                    </a:p>
                  </a:txBody>
                  <a:tcPr anchor="ctr">
                    <a:solidFill>
                      <a:schemeClr val="tx2">
                        <a:lumMod val="20000"/>
                        <a:lumOff val="80000"/>
                      </a:schemeClr>
                    </a:solidFill>
                  </a:tcPr>
                </a:tc>
                <a:tc>
                  <a:txBody>
                    <a:bodyPr/>
                    <a:lstStyle/>
                    <a:p>
                      <a:r>
                        <a:rPr kumimoji="1" lang="ja-JP" altLang="en-US" sz="1600" smtClean="0"/>
                        <a:t>監査ガイドラインによる基準の明確化</a:t>
                      </a:r>
                    </a:p>
                  </a:txBody>
                  <a:tcPr anchor="ctr">
                    <a:solidFill>
                      <a:schemeClr val="tx2">
                        <a:lumMod val="20000"/>
                        <a:lumOff val="80000"/>
                      </a:schemeClr>
                    </a:solidFill>
                  </a:tcPr>
                </a:tc>
              </a:tr>
              <a:tr h="772331">
                <a:tc vMerge="1">
                  <a:txBody>
                    <a:bodyPr/>
                    <a:lstStyle/>
                    <a:p>
                      <a:endParaRPr kumimoji="1" lang="ja-JP" altLang="en-US"/>
                    </a:p>
                  </a:txBody>
                  <a:tcPr/>
                </a:tc>
                <a:tc vMerge="1">
                  <a:txBody>
                    <a:bodyPr/>
                    <a:lstStyle/>
                    <a:p>
                      <a:endParaRPr kumimoji="1" lang="en-US" altLang="ja-JP" smtClean="0"/>
                    </a:p>
                  </a:txBody>
                  <a:tcPr/>
                </a:tc>
                <a:tc>
                  <a:txBody>
                    <a:bodyPr/>
                    <a:lstStyle/>
                    <a:p>
                      <a:r>
                        <a:rPr kumimoji="1" lang="ja-JP" altLang="en-US" sz="1600" dirty="0" smtClean="0"/>
                        <a:t>基準が定められていないことに対して指摘を行うことによるもの</a:t>
                      </a:r>
                    </a:p>
                  </a:txBody>
                  <a:tcPr anchor="ctr">
                    <a:solidFill>
                      <a:schemeClr val="bg2">
                        <a:lumMod val="90000"/>
                      </a:schemeClr>
                    </a:solidFill>
                  </a:tcPr>
                </a:tc>
                <a:tc>
                  <a:txBody>
                    <a:bodyPr/>
                    <a:lstStyle/>
                    <a:p>
                      <a:r>
                        <a:rPr kumimoji="1" lang="ja-JP" altLang="en-US" sz="1600" dirty="0" smtClean="0"/>
                        <a:t>所轄庁が独自基準で指導を行うことがないようにする規定を設ける</a:t>
                      </a:r>
                    </a:p>
                  </a:txBody>
                  <a:tcPr anchor="ctr">
                    <a:solidFill>
                      <a:schemeClr val="bg2">
                        <a:lumMod val="90000"/>
                      </a:schemeClr>
                    </a:solidFill>
                  </a:tcPr>
                </a:tc>
              </a:tr>
              <a:tr h="699112">
                <a:tc vMerge="1">
                  <a:txBody>
                    <a:bodyPr/>
                    <a:lstStyle/>
                    <a:p>
                      <a:endParaRPr kumimoji="1" lang="ja-JP" altLang="en-US" smtClean="0"/>
                    </a:p>
                  </a:txBody>
                  <a:tcPr anchor="ctr">
                    <a:solidFill>
                      <a:schemeClr val="accent1">
                        <a:lumMod val="20000"/>
                        <a:lumOff val="80000"/>
                      </a:schemeClr>
                    </a:solidFill>
                  </a:tcPr>
                </a:tc>
                <a:tc>
                  <a:txBody>
                    <a:bodyPr/>
                    <a:lstStyle/>
                    <a:p>
                      <a:r>
                        <a:rPr kumimoji="1" lang="ja-JP" altLang="en-US" sz="1600" smtClean="0"/>
                        <a:t>必要以上に詳細な書類を要求される</a:t>
                      </a:r>
                    </a:p>
                  </a:txBody>
                  <a:tcPr anchor="ctr">
                    <a:solidFill>
                      <a:schemeClr val="accent1">
                        <a:lumMod val="20000"/>
                        <a:lumOff val="80000"/>
                      </a:schemeClr>
                    </a:solidFill>
                  </a:tcPr>
                </a:tc>
                <a:tc>
                  <a:txBody>
                    <a:bodyPr/>
                    <a:lstStyle/>
                    <a:p>
                      <a:r>
                        <a:rPr kumimoji="1" lang="ja-JP" altLang="en-US" sz="1600" dirty="0" smtClean="0"/>
                        <a:t>監査において確認する書類が定められていない</a:t>
                      </a:r>
                    </a:p>
                  </a:txBody>
                  <a:tcPr anchor="ctr">
                    <a:solidFill>
                      <a:schemeClr val="accent1">
                        <a:lumMod val="20000"/>
                        <a:lumOff val="80000"/>
                      </a:schemeClr>
                    </a:solidFill>
                  </a:tcPr>
                </a:tc>
                <a:tc>
                  <a:txBody>
                    <a:bodyPr/>
                    <a:lstStyle/>
                    <a:p>
                      <a:r>
                        <a:rPr kumimoji="1" lang="ja-JP" altLang="en-US" sz="1600" dirty="0" smtClean="0"/>
                        <a:t>監査において確認する書類を明確化する</a:t>
                      </a:r>
                    </a:p>
                  </a:txBody>
                  <a:tcPr anchor="ctr">
                    <a:solidFill>
                      <a:schemeClr val="accent1">
                        <a:lumMod val="20000"/>
                        <a:lumOff val="80000"/>
                      </a:schemeClr>
                    </a:solidFill>
                  </a:tcPr>
                </a:tc>
              </a:tr>
            </a:tbl>
          </a:graphicData>
        </a:graphic>
      </p:graphicFrame>
      <p:sp>
        <p:nvSpPr>
          <p:cNvPr id="5" name="加算記号 4"/>
          <p:cNvSpPr/>
          <p:nvPr/>
        </p:nvSpPr>
        <p:spPr>
          <a:xfrm>
            <a:off x="7905328" y="3356992"/>
            <a:ext cx="576064" cy="576064"/>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テキスト ボックス 5"/>
          <p:cNvSpPr txBox="1"/>
          <p:nvPr/>
        </p:nvSpPr>
        <p:spPr>
          <a:xfrm>
            <a:off x="8481392" y="2114923"/>
            <a:ext cx="461665" cy="4626445"/>
          </a:xfrm>
          <a:prstGeom prst="rect">
            <a:avLst/>
          </a:prstGeom>
          <a:ln/>
        </p:spPr>
        <p:style>
          <a:lnRef idx="2">
            <a:schemeClr val="dk1"/>
          </a:lnRef>
          <a:fillRef idx="1">
            <a:schemeClr val="lt1"/>
          </a:fillRef>
          <a:effectRef idx="0">
            <a:schemeClr val="dk1"/>
          </a:effectRef>
          <a:fontRef idx="minor">
            <a:schemeClr val="dk1"/>
          </a:fontRef>
        </p:style>
        <p:txBody>
          <a:bodyPr vert="eaVert" wrap="square" rtlCol="0" anchor="t" anchorCtr="0">
            <a:spAutoFit/>
          </a:bodyPr>
          <a:lstStyle/>
          <a:p>
            <a:r>
              <a:rPr kumimoji="1" lang="ja-JP" altLang="en-US" dirty="0" smtClean="0">
                <a:latin typeface="ＤＨＰ特太ゴシック体" panose="020B0500000000000000" pitchFamily="50" charset="-128"/>
                <a:ea typeface="ＤＨＰ特太ゴシック体" panose="020B0500000000000000" pitchFamily="50" charset="-128"/>
              </a:rPr>
              <a:t>　不適切な指導事例の集積及び周知</a:t>
            </a:r>
            <a:endParaRPr kumimoji="1" lang="ja-JP" altLang="en-US" dirty="0">
              <a:latin typeface="ＤＨＰ特太ゴシック体" panose="020B0500000000000000" pitchFamily="50" charset="-128"/>
              <a:ea typeface="ＤＨＰ特太ゴシック体" panose="020B0500000000000000" pitchFamily="50" charset="-128"/>
            </a:endParaRPr>
          </a:p>
        </p:txBody>
      </p:sp>
      <p:sp>
        <p:nvSpPr>
          <p:cNvPr id="9" name="テキスト ボックス 8"/>
          <p:cNvSpPr txBox="1"/>
          <p:nvPr/>
        </p:nvSpPr>
        <p:spPr>
          <a:xfrm>
            <a:off x="9315871" y="2114923"/>
            <a:ext cx="461665" cy="4606379"/>
          </a:xfrm>
          <a:prstGeom prst="rect">
            <a:avLst/>
          </a:prstGeom>
          <a:ln/>
        </p:spPr>
        <p:style>
          <a:lnRef idx="2">
            <a:schemeClr val="dk1"/>
          </a:lnRef>
          <a:fillRef idx="1">
            <a:schemeClr val="lt1"/>
          </a:fillRef>
          <a:effectRef idx="0">
            <a:schemeClr val="dk1"/>
          </a:effectRef>
          <a:fontRef idx="minor">
            <a:schemeClr val="dk1"/>
          </a:fontRef>
        </p:style>
        <p:txBody>
          <a:bodyPr vert="eaVert" wrap="square" rtlCol="0" anchor="t" anchorCtr="1">
            <a:spAutoFit/>
          </a:bodyPr>
          <a:lstStyle/>
          <a:p>
            <a:r>
              <a:rPr lang="ja-JP" altLang="en-US" dirty="0">
                <a:latin typeface="ＤＨＰ特太ゴシック体" panose="020B0500000000000000" pitchFamily="50" charset="-128"/>
                <a:ea typeface="ＤＨＰ特太ゴシック体" panose="020B0500000000000000" pitchFamily="50" charset="-128"/>
              </a:rPr>
              <a:t>監査ガイドライン</a:t>
            </a:r>
            <a:r>
              <a:rPr lang="ja-JP" altLang="en-US" dirty="0" smtClean="0">
                <a:latin typeface="ＤＨＰ特太ゴシック体" panose="020B0500000000000000" pitchFamily="50" charset="-128"/>
                <a:ea typeface="ＤＨＰ特太ゴシック体" panose="020B0500000000000000" pitchFamily="50" charset="-128"/>
              </a:rPr>
              <a:t>の継続的な見直し</a:t>
            </a:r>
            <a:endParaRPr kumimoji="1" lang="ja-JP" altLang="en-US" dirty="0">
              <a:latin typeface="ＤＨＰ特太ゴシック体" panose="020B0500000000000000" pitchFamily="50" charset="-128"/>
              <a:ea typeface="ＤＨＰ特太ゴシック体" panose="020B0500000000000000" pitchFamily="50" charset="-128"/>
            </a:endParaRPr>
          </a:p>
        </p:txBody>
      </p:sp>
      <p:graphicFrame>
        <p:nvGraphicFramePr>
          <p:cNvPr id="10" name="表 9"/>
          <p:cNvGraphicFramePr>
            <a:graphicFrameLocks noGrp="1"/>
          </p:cNvGraphicFramePr>
          <p:nvPr>
            <p:extLst>
              <p:ext uri="{D42A27DB-BD31-4B8C-83A1-F6EECF244321}">
                <p14:modId xmlns:p14="http://schemas.microsoft.com/office/powerpoint/2010/main" val="2145183818"/>
              </p:ext>
            </p:extLst>
          </p:nvPr>
        </p:nvGraphicFramePr>
        <p:xfrm>
          <a:off x="200473" y="4958264"/>
          <a:ext cx="7776863" cy="1737360"/>
        </p:xfrm>
        <a:graphic>
          <a:graphicData uri="http://schemas.openxmlformats.org/drawingml/2006/table">
            <a:tbl>
              <a:tblPr firstRow="1" bandRow="1">
                <a:tableStyleId>{5C22544A-7EE6-4342-B048-85BDC9FD1C3A}</a:tableStyleId>
              </a:tblPr>
              <a:tblGrid>
                <a:gridCol w="427066"/>
                <a:gridCol w="2420056"/>
                <a:gridCol w="2481469"/>
                <a:gridCol w="2448272"/>
              </a:tblGrid>
              <a:tr h="1017280">
                <a:tc>
                  <a:txBody>
                    <a:bodyPr/>
                    <a:lstStyle/>
                    <a:p>
                      <a:r>
                        <a:rPr kumimoji="1" lang="ja-JP" altLang="en-US" sz="1800" b="0" dirty="0" smtClean="0">
                          <a:solidFill>
                            <a:schemeClr val="bg1"/>
                          </a:solidFill>
                        </a:rPr>
                        <a:t>所轄庁の対応</a:t>
                      </a:r>
                    </a:p>
                  </a:txBody>
                  <a:tcPr anchor="ctr">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accent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tx1"/>
                          </a:solidFill>
                        </a:rPr>
                        <a:t>同様の事案についての所轄庁・担当者により対応が異なる</a:t>
                      </a:r>
                    </a:p>
                  </a:txBody>
                  <a:tcPr anchor="ctr">
                    <a:lnL w="12700" cap="flat" cmpd="sng" algn="ctr">
                      <a:solidFill>
                        <a:schemeClr val="bg1"/>
                      </a:solidFill>
                      <a:prstDash val="solid"/>
                      <a:round/>
                      <a:headEnd type="none" w="med" len="med"/>
                      <a:tailEnd type="none" w="med" len="med"/>
                    </a:lnL>
                    <a:solidFill>
                      <a:schemeClr val="tx2">
                        <a:lumMod val="20000"/>
                        <a:lumOff val="80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600" b="0" dirty="0" smtClean="0">
                          <a:solidFill>
                            <a:schemeClr val="tx1"/>
                          </a:solidFill>
                        </a:rPr>
                        <a:t>所轄庁・担当者により基準の解釈に差異がある</a:t>
                      </a:r>
                    </a:p>
                  </a:txBody>
                  <a:tcPr anchor="ctr">
                    <a:lnR w="12700" cap="flat" cmpd="sng" algn="ctr">
                      <a:solidFill>
                        <a:schemeClr val="bg1"/>
                      </a:solidFill>
                      <a:prstDash val="solid"/>
                      <a:round/>
                      <a:headEnd type="none" w="med" len="med"/>
                      <a:tailEnd type="none" w="med" len="med"/>
                    </a:lnR>
                    <a:solidFill>
                      <a:schemeClr val="tx2">
                        <a:lumMod val="20000"/>
                        <a:lumOff val="80000"/>
                      </a:schemeClr>
                    </a:solidFill>
                  </a:tcPr>
                </a:tc>
                <a:tc>
                  <a:txBody>
                    <a:bodyPr/>
                    <a:lstStyle/>
                    <a:p>
                      <a:r>
                        <a:rPr kumimoji="1" lang="ja-JP" altLang="en-US" sz="1600" b="0" dirty="0" smtClean="0">
                          <a:solidFill>
                            <a:schemeClr val="tx1"/>
                          </a:solidFill>
                        </a:rPr>
                        <a:t>研修や全国会議等による監査ガイドラインの周知・徹底</a:t>
                      </a:r>
                    </a:p>
                  </a:txBody>
                  <a:tcPr anchor="ctr">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bg2">
                        <a:lumMod val="90000"/>
                      </a:schemeClr>
                    </a:solidFill>
                  </a:tcPr>
                </a:tc>
              </a:tr>
            </a:tbl>
          </a:graphicData>
        </a:graphic>
      </p:graphicFrame>
      <p:sp>
        <p:nvSpPr>
          <p:cNvPr id="7" name="右矢印 6"/>
          <p:cNvSpPr/>
          <p:nvPr/>
        </p:nvSpPr>
        <p:spPr>
          <a:xfrm>
            <a:off x="9015065" y="3284984"/>
            <a:ext cx="258415"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右矢印 11"/>
          <p:cNvSpPr/>
          <p:nvPr/>
        </p:nvSpPr>
        <p:spPr>
          <a:xfrm rot="10800000">
            <a:off x="7977335" y="5949280"/>
            <a:ext cx="1296144" cy="576062"/>
          </a:xfrm>
          <a:prstGeom prst="rightArrow">
            <a:avLst>
              <a:gd name="adj1" fmla="val 50000"/>
              <a:gd name="adj2" fmla="val 3488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右矢印 12"/>
          <p:cNvSpPr/>
          <p:nvPr/>
        </p:nvSpPr>
        <p:spPr>
          <a:xfrm rot="10800000">
            <a:off x="7977336" y="5229200"/>
            <a:ext cx="432047" cy="64807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4" name="直線コネクタ 13"/>
          <p:cNvCxnSpPr/>
          <p:nvPr/>
        </p:nvCxnSpPr>
        <p:spPr>
          <a:xfrm>
            <a:off x="200472" y="4725144"/>
            <a:ext cx="8136904" cy="0"/>
          </a:xfrm>
          <a:prstGeom prst="line">
            <a:avLst/>
          </a:prstGeom>
          <a:ln w="25400">
            <a:prstDash val="sysDash"/>
          </a:ln>
        </p:spPr>
        <p:style>
          <a:lnRef idx="1">
            <a:schemeClr val="accent1"/>
          </a:lnRef>
          <a:fillRef idx="0">
            <a:schemeClr val="accent1"/>
          </a:fillRef>
          <a:effectRef idx="0">
            <a:schemeClr val="accent1"/>
          </a:effectRef>
          <a:fontRef idx="minor">
            <a:schemeClr val="tx1"/>
          </a:fontRef>
        </p:style>
      </p:cxnSp>
      <p:sp>
        <p:nvSpPr>
          <p:cNvPr id="15" name="スライド番号プレースホルダー 2"/>
          <p:cNvSpPr txBox="1">
            <a:spLocks/>
          </p:cNvSpPr>
          <p:nvPr/>
        </p:nvSpPr>
        <p:spPr>
          <a:xfrm>
            <a:off x="8841432" y="6381328"/>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19</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370022562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416495" y="2388635"/>
            <a:ext cx="9333493" cy="1785104"/>
          </a:xfrm>
          <a:prstGeom prst="rect">
            <a:avLst/>
          </a:prstGeom>
          <a:noFill/>
          <a:ln>
            <a:solidFill>
              <a:schemeClr val="tx1"/>
            </a:solidFill>
          </a:ln>
        </p:spPr>
        <p:txBody>
          <a:bodyPr wrap="square" rtlCol="0">
            <a:spAutoFit/>
          </a:bodyPr>
          <a:lstStyle/>
          <a:p>
            <a:pPr>
              <a:spcAft>
                <a:spcPts val="600"/>
              </a:spcAft>
            </a:pPr>
            <a:endParaRPr lang="en-US" altLang="ja-JP" dirty="0" smtClean="0">
              <a:solidFill>
                <a:prstClr val="black"/>
              </a:solidFill>
            </a:endParaRPr>
          </a:p>
          <a:p>
            <a:pPr>
              <a:spcAft>
                <a:spcPts val="600"/>
              </a:spcAft>
            </a:pPr>
            <a:r>
              <a:rPr lang="ja-JP" altLang="en-US" dirty="0" smtClean="0">
                <a:solidFill>
                  <a:prstClr val="black"/>
                </a:solidFill>
              </a:rPr>
              <a:t>○　所轄庁</a:t>
            </a:r>
            <a:r>
              <a:rPr lang="ja-JP" altLang="en-US" dirty="0" smtClean="0"/>
              <a:t>（自治体）職員に対する新指導監査要綱に関する研修の実施　（ローカルルールの</a:t>
            </a:r>
            <a:endParaRPr lang="en-US" altLang="ja-JP" dirty="0" smtClean="0"/>
          </a:p>
          <a:p>
            <a:pPr>
              <a:spcAft>
                <a:spcPts val="600"/>
              </a:spcAft>
            </a:pPr>
            <a:r>
              <a:rPr lang="ja-JP" altLang="en-US" dirty="0"/>
              <a:t>　</a:t>
            </a:r>
            <a:r>
              <a:rPr lang="ja-JP" altLang="en-US" dirty="0" smtClean="0"/>
              <a:t>排除の徹底）　</a:t>
            </a:r>
            <a:r>
              <a:rPr lang="en-US" altLang="ja-JP" dirty="0" smtClean="0"/>
              <a:t>【</a:t>
            </a:r>
            <a:r>
              <a:rPr lang="ja-JP" altLang="en-US" dirty="0" smtClean="0"/>
              <a:t>５月～６月</a:t>
            </a:r>
            <a:r>
              <a:rPr lang="en-US" altLang="ja-JP" dirty="0" smtClean="0"/>
              <a:t>】</a:t>
            </a:r>
          </a:p>
          <a:p>
            <a:pPr>
              <a:spcAft>
                <a:spcPts val="600"/>
              </a:spcAft>
            </a:pPr>
            <a:r>
              <a:rPr lang="ja-JP" altLang="en-US" dirty="0"/>
              <a:t>○</a:t>
            </a:r>
            <a:r>
              <a:rPr lang="ja-JP" altLang="en-US" dirty="0" smtClean="0"/>
              <a:t>　新指導監査要綱に基づく監査の実施　</a:t>
            </a:r>
            <a:r>
              <a:rPr lang="en-US" altLang="ja-JP" dirty="0" smtClean="0"/>
              <a:t>【</a:t>
            </a:r>
            <a:r>
              <a:rPr lang="ja-JP" altLang="en-US" dirty="0" smtClean="0"/>
              <a:t>７月～</a:t>
            </a:r>
            <a:r>
              <a:rPr lang="en-US" altLang="ja-JP" dirty="0" smtClean="0"/>
              <a:t>】</a:t>
            </a:r>
          </a:p>
          <a:p>
            <a:pPr>
              <a:spcAft>
                <a:spcPts val="600"/>
              </a:spcAft>
            </a:pPr>
            <a:r>
              <a:rPr lang="ja-JP" altLang="en-US" dirty="0" smtClean="0"/>
              <a:t>○　団体、自治体と新指導監査要綱に基づく監査についての意見交換　</a:t>
            </a:r>
            <a:r>
              <a:rPr lang="en-US" altLang="ja-JP" dirty="0" smtClean="0"/>
              <a:t>【</a:t>
            </a:r>
            <a:r>
              <a:rPr lang="ja-JP" altLang="en-US" dirty="0" smtClean="0"/>
              <a:t>年度内</a:t>
            </a:r>
            <a:r>
              <a:rPr lang="en-US" altLang="ja-JP" dirty="0" smtClean="0"/>
              <a:t>】</a:t>
            </a:r>
          </a:p>
        </p:txBody>
      </p:sp>
      <p:sp>
        <p:nvSpPr>
          <p:cNvPr id="9" name="テキスト ボックス 8"/>
          <p:cNvSpPr txBox="1"/>
          <p:nvPr/>
        </p:nvSpPr>
        <p:spPr>
          <a:xfrm>
            <a:off x="416496" y="4660974"/>
            <a:ext cx="9333492" cy="1000274"/>
          </a:xfrm>
          <a:prstGeom prst="rect">
            <a:avLst/>
          </a:prstGeom>
          <a:noFill/>
          <a:ln>
            <a:solidFill>
              <a:schemeClr val="tx1"/>
            </a:solidFill>
          </a:ln>
        </p:spPr>
        <p:txBody>
          <a:bodyPr wrap="square" rtlCol="0">
            <a:spAutoFit/>
          </a:bodyPr>
          <a:lstStyle/>
          <a:p>
            <a:endParaRPr lang="en-US" altLang="ja-JP" dirty="0" smtClean="0">
              <a:solidFill>
                <a:prstClr val="black"/>
              </a:solidFill>
            </a:endParaRPr>
          </a:p>
          <a:p>
            <a:pPr>
              <a:spcAft>
                <a:spcPts val="600"/>
              </a:spcAft>
            </a:pPr>
            <a:r>
              <a:rPr lang="ja-JP" altLang="en-US" dirty="0" smtClean="0">
                <a:solidFill>
                  <a:prstClr val="black"/>
                </a:solidFill>
              </a:rPr>
              <a:t>○　所轄庁職員に対する研修の</a:t>
            </a:r>
            <a:r>
              <a:rPr lang="ja-JP" altLang="en-US" dirty="0" smtClean="0"/>
              <a:t>実施　</a:t>
            </a:r>
            <a:r>
              <a:rPr lang="en-US" altLang="ja-JP" dirty="0" smtClean="0"/>
              <a:t>【</a:t>
            </a:r>
            <a:r>
              <a:rPr lang="ja-JP" altLang="en-US" dirty="0" smtClean="0"/>
              <a:t>２９年度の実施状況を踏まえて検討</a:t>
            </a:r>
            <a:r>
              <a:rPr lang="en-US" altLang="ja-JP" dirty="0" smtClean="0"/>
              <a:t>】</a:t>
            </a:r>
          </a:p>
          <a:p>
            <a:pPr>
              <a:spcAft>
                <a:spcPts val="600"/>
              </a:spcAft>
            </a:pPr>
            <a:r>
              <a:rPr lang="ja-JP" altLang="en-US" dirty="0" smtClean="0"/>
              <a:t>○　指導監査に関する団体、自治体との意見交換　</a:t>
            </a:r>
            <a:r>
              <a:rPr lang="en-US" altLang="ja-JP" dirty="0" smtClean="0"/>
              <a:t>【</a:t>
            </a:r>
            <a:r>
              <a:rPr lang="ja-JP" altLang="en-US" dirty="0" smtClean="0"/>
              <a:t>年度内</a:t>
            </a:r>
            <a:r>
              <a:rPr lang="en-US" altLang="ja-JP" dirty="0" smtClean="0"/>
              <a:t>】</a:t>
            </a:r>
            <a:r>
              <a:rPr lang="ja-JP" altLang="en-US" dirty="0" smtClean="0"/>
              <a:t>　　　　</a:t>
            </a:r>
            <a:endParaRPr lang="en-US" altLang="ja-JP" dirty="0" smtClean="0"/>
          </a:p>
        </p:txBody>
      </p:sp>
      <p:sp>
        <p:nvSpPr>
          <p:cNvPr id="11" name="正方形/長方形 10"/>
          <p:cNvSpPr/>
          <p:nvPr/>
        </p:nvSpPr>
        <p:spPr>
          <a:xfrm>
            <a:off x="194478" y="130803"/>
            <a:ext cx="9555511" cy="633901"/>
          </a:xfrm>
          <a:prstGeom prst="rect">
            <a:avLst/>
          </a:prstGeom>
          <a:solidFill>
            <a:schemeClr val="bg1"/>
          </a:solid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schemeClr val="tx1"/>
                </a:solidFill>
              </a:rPr>
              <a:t>指導監査の見直しに向けた団体、自治体との意見交換の実施</a:t>
            </a:r>
            <a:endParaRPr lang="ja-JP" altLang="en-US" sz="2800" dirty="0">
              <a:solidFill>
                <a:schemeClr val="tx1"/>
              </a:solidFill>
            </a:endParaRPr>
          </a:p>
        </p:txBody>
      </p:sp>
      <p:sp>
        <p:nvSpPr>
          <p:cNvPr id="12" name="テキスト ボックス 11"/>
          <p:cNvSpPr txBox="1"/>
          <p:nvPr/>
        </p:nvSpPr>
        <p:spPr>
          <a:xfrm>
            <a:off x="200472" y="1136938"/>
            <a:ext cx="9558383" cy="707886"/>
          </a:xfrm>
          <a:prstGeom prst="rect">
            <a:avLst/>
          </a:prstGeom>
          <a:noFill/>
          <a:ln>
            <a:solidFill>
              <a:schemeClr val="tx1"/>
            </a:solidFill>
          </a:ln>
        </p:spPr>
        <p:txBody>
          <a:bodyPr wrap="square" rtlCol="0">
            <a:spAutoFit/>
          </a:bodyPr>
          <a:lstStyle/>
          <a:p>
            <a:r>
              <a:rPr lang="ja-JP" altLang="en-US" sz="2000" dirty="0">
                <a:solidFill>
                  <a:prstClr val="black"/>
                </a:solidFill>
              </a:rPr>
              <a:t>　</a:t>
            </a:r>
            <a:r>
              <a:rPr lang="ja-JP" altLang="en-US" sz="2000" dirty="0" smtClean="0">
                <a:solidFill>
                  <a:prstClr val="black"/>
                </a:solidFill>
              </a:rPr>
              <a:t>　指導監査について、毎年、団体、自治体と意見交換を行い、指導監査要綱や監査を</a:t>
            </a:r>
            <a:endParaRPr lang="en-US" altLang="ja-JP" sz="2000" dirty="0" smtClean="0">
              <a:solidFill>
                <a:prstClr val="black"/>
              </a:solidFill>
            </a:endParaRPr>
          </a:p>
          <a:p>
            <a:r>
              <a:rPr lang="ja-JP" altLang="en-US" sz="2000" dirty="0">
                <a:solidFill>
                  <a:prstClr val="black"/>
                </a:solidFill>
              </a:rPr>
              <a:t>　</a:t>
            </a:r>
            <a:r>
              <a:rPr lang="ja-JP" altLang="en-US" sz="2000" dirty="0" smtClean="0">
                <a:solidFill>
                  <a:prstClr val="black"/>
                </a:solidFill>
              </a:rPr>
              <a:t>行う所轄庁職員に対する研修内容に</a:t>
            </a:r>
            <a:r>
              <a:rPr lang="ja-JP" altLang="en-US" sz="2000" dirty="0">
                <a:solidFill>
                  <a:prstClr val="black"/>
                </a:solidFill>
              </a:rPr>
              <a:t>反映</a:t>
            </a:r>
            <a:r>
              <a:rPr lang="ja-JP" altLang="en-US" sz="2000" dirty="0" smtClean="0">
                <a:solidFill>
                  <a:prstClr val="black"/>
                </a:solidFill>
              </a:rPr>
              <a:t>する。</a:t>
            </a:r>
            <a:endParaRPr lang="en-US" altLang="ja-JP" sz="2000" dirty="0" smtClean="0">
              <a:solidFill>
                <a:srgbClr val="FF0000"/>
              </a:solidFill>
            </a:endParaRPr>
          </a:p>
        </p:txBody>
      </p:sp>
      <p:sp>
        <p:nvSpPr>
          <p:cNvPr id="14" name="正方形/長方形 13"/>
          <p:cNvSpPr/>
          <p:nvPr/>
        </p:nvSpPr>
        <p:spPr>
          <a:xfrm>
            <a:off x="200472" y="2276872"/>
            <a:ext cx="1800200" cy="360080"/>
          </a:xfrm>
          <a:prstGeom prst="rect">
            <a:avLst/>
          </a:prstGeom>
          <a:solidFill>
            <a:srgbClr val="FFFFDD"/>
          </a:solidFill>
          <a:ln w="38100"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ja-JP" altLang="en-US" sz="2000" dirty="0" smtClean="0">
                <a:solidFill>
                  <a:prstClr val="black"/>
                </a:solidFill>
                <a:latin typeface="+mj-ea"/>
                <a:ea typeface="+mj-ea"/>
              </a:rPr>
              <a:t>平成</a:t>
            </a:r>
            <a:r>
              <a:rPr lang="en-US" altLang="ja-JP" sz="2000" dirty="0" smtClean="0">
                <a:solidFill>
                  <a:prstClr val="black"/>
                </a:solidFill>
                <a:latin typeface="+mj-ea"/>
                <a:ea typeface="+mj-ea"/>
              </a:rPr>
              <a:t>29</a:t>
            </a:r>
            <a:r>
              <a:rPr lang="ja-JP" altLang="en-US" sz="2000" dirty="0" smtClean="0">
                <a:solidFill>
                  <a:prstClr val="black"/>
                </a:solidFill>
                <a:latin typeface="+mj-ea"/>
                <a:ea typeface="+mj-ea"/>
              </a:rPr>
              <a:t>年度</a:t>
            </a:r>
            <a:endParaRPr lang="ja-JP" altLang="en-US" sz="2000" dirty="0">
              <a:solidFill>
                <a:prstClr val="black"/>
              </a:solidFill>
              <a:latin typeface="+mj-ea"/>
              <a:ea typeface="+mj-ea"/>
            </a:endParaRPr>
          </a:p>
        </p:txBody>
      </p:sp>
      <p:sp>
        <p:nvSpPr>
          <p:cNvPr id="15" name="正方形/長方形 14"/>
          <p:cNvSpPr/>
          <p:nvPr/>
        </p:nvSpPr>
        <p:spPr>
          <a:xfrm>
            <a:off x="200472" y="4515174"/>
            <a:ext cx="2160240" cy="360080"/>
          </a:xfrm>
          <a:prstGeom prst="rect">
            <a:avLst/>
          </a:prstGeom>
          <a:solidFill>
            <a:srgbClr val="FFFFDD"/>
          </a:solidFill>
          <a:ln w="38100"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ja-JP" altLang="en-US" sz="2000" dirty="0" smtClean="0">
                <a:solidFill>
                  <a:prstClr val="black"/>
                </a:solidFill>
                <a:latin typeface="+mj-ea"/>
                <a:ea typeface="+mj-ea"/>
              </a:rPr>
              <a:t>平成</a:t>
            </a:r>
            <a:r>
              <a:rPr lang="en-US" altLang="ja-JP" sz="2000" dirty="0">
                <a:solidFill>
                  <a:prstClr val="black"/>
                </a:solidFill>
                <a:latin typeface="+mj-ea"/>
                <a:ea typeface="+mj-ea"/>
              </a:rPr>
              <a:t>30</a:t>
            </a:r>
            <a:r>
              <a:rPr lang="ja-JP" altLang="en-US" sz="2000" dirty="0" smtClean="0">
                <a:solidFill>
                  <a:prstClr val="black"/>
                </a:solidFill>
                <a:latin typeface="+mj-ea"/>
                <a:ea typeface="+mj-ea"/>
              </a:rPr>
              <a:t>年度以降</a:t>
            </a:r>
            <a:endParaRPr lang="ja-JP" altLang="en-US" sz="2000" dirty="0">
              <a:solidFill>
                <a:prstClr val="black"/>
              </a:solidFill>
              <a:latin typeface="+mj-ea"/>
              <a:ea typeface="+mj-ea"/>
            </a:endParaRPr>
          </a:p>
        </p:txBody>
      </p:sp>
      <p:sp>
        <p:nvSpPr>
          <p:cNvPr id="10"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20</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6638470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94478" y="2636912"/>
            <a:ext cx="9555511" cy="936000"/>
          </a:xfrm>
          <a:prstGeom prst="rect">
            <a:avLst/>
          </a:prstGeom>
          <a:solidFill>
            <a:schemeClr val="accent5">
              <a:lumMod val="40000"/>
              <a:lumOff val="60000"/>
            </a:schemeClr>
          </a:solid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lgn="ctr"/>
            <a:r>
              <a:rPr lang="ja-JP" altLang="en-US" sz="3600" dirty="0" smtClean="0">
                <a:solidFill>
                  <a:schemeClr val="tx1"/>
                </a:solidFill>
                <a:latin typeface="ＤＨＰ特太ゴシック体" panose="020B0500000000000000" pitchFamily="50" charset="-128"/>
                <a:ea typeface="ＤＨＰ特太ゴシック体" panose="020B0500000000000000" pitchFamily="50" charset="-128"/>
              </a:rPr>
              <a:t>５．実施</a:t>
            </a:r>
            <a:r>
              <a:rPr lang="ja-JP" altLang="en-US" sz="3600" dirty="0">
                <a:solidFill>
                  <a:schemeClr val="tx1"/>
                </a:solidFill>
                <a:latin typeface="ＤＨＰ特太ゴシック体" panose="020B0500000000000000" pitchFamily="50" charset="-128"/>
                <a:ea typeface="ＤＨＰ特太ゴシック体" panose="020B0500000000000000" pitchFamily="50" charset="-128"/>
              </a:rPr>
              <a:t>要綱について</a:t>
            </a:r>
            <a:endParaRPr lang="en-US" altLang="ja-JP" sz="3600" dirty="0">
              <a:solidFill>
                <a:schemeClr val="tx1"/>
              </a:solidFill>
              <a:latin typeface="ＤＨＰ特太ゴシック体" panose="020B0500000000000000" pitchFamily="50" charset="-128"/>
              <a:ea typeface="ＤＨＰ特太ゴシック体" panose="020B0500000000000000" pitchFamily="50" charset="-128"/>
            </a:endParaRPr>
          </a:p>
        </p:txBody>
      </p:sp>
      <p:sp>
        <p:nvSpPr>
          <p:cNvPr id="4"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21</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39293787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00027" y="839574"/>
            <a:ext cx="9449962" cy="738664"/>
          </a:xfrm>
          <a:prstGeom prst="rect">
            <a:avLst/>
          </a:prstGeom>
          <a:noFill/>
          <a:ln>
            <a:solidFill>
              <a:schemeClr val="tx1"/>
            </a:solidFill>
          </a:ln>
        </p:spPr>
        <p:txBody>
          <a:bodyPr wrap="square" rtlCol="0">
            <a:spAutoFit/>
          </a:bodyPr>
          <a:lstStyle/>
          <a:p>
            <a:endParaRPr lang="en-US" altLang="ja-JP" sz="1400" dirty="0" smtClean="0"/>
          </a:p>
          <a:p>
            <a:pPr marL="90488" indent="-90488"/>
            <a:r>
              <a:rPr lang="ja-JP" altLang="en-US" sz="1400" dirty="0"/>
              <a:t>○</a:t>
            </a:r>
            <a:r>
              <a:rPr lang="ja-JP" altLang="en-US" sz="1400" dirty="0" smtClean="0"/>
              <a:t>　社会福祉法人に対する指導監査は、法人の自主性及び自立性を尊重し、法令又は通知等に定められた法人として遵守すべき事項について運営実態の確認を行うことによって、適正な法人運営と社会福祉事業の健全な経営の確保を図る。</a:t>
            </a:r>
            <a:endParaRPr lang="ja-JP" altLang="en-US" sz="1400" dirty="0"/>
          </a:p>
        </p:txBody>
      </p:sp>
      <p:sp>
        <p:nvSpPr>
          <p:cNvPr id="6" name="正方形/長方形 5"/>
          <p:cNvSpPr/>
          <p:nvPr/>
        </p:nvSpPr>
        <p:spPr>
          <a:xfrm>
            <a:off x="140460" y="764736"/>
            <a:ext cx="3327920" cy="288000"/>
          </a:xfrm>
          <a:prstGeom prst="rect">
            <a:avLst/>
          </a:prstGeom>
          <a:solidFill>
            <a:srgbClr val="FFFFDD"/>
          </a:solidFill>
          <a:ln w="38100"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r>
              <a:rPr lang="ja-JP" altLang="en-US" dirty="0" smtClean="0">
                <a:solidFill>
                  <a:prstClr val="black"/>
                </a:solidFill>
                <a:latin typeface="ＭＳ Ｐゴシック"/>
              </a:rPr>
              <a:t>１．指導監査の目的</a:t>
            </a:r>
            <a:endParaRPr lang="ja-JP" altLang="en-US" dirty="0">
              <a:solidFill>
                <a:prstClr val="black"/>
              </a:solidFill>
              <a:latin typeface="ＭＳ Ｐゴシック"/>
            </a:endParaRPr>
          </a:p>
        </p:txBody>
      </p:sp>
      <p:sp>
        <p:nvSpPr>
          <p:cNvPr id="8" name="正方形/長方形 7"/>
          <p:cNvSpPr/>
          <p:nvPr/>
        </p:nvSpPr>
        <p:spPr>
          <a:xfrm>
            <a:off x="194478" y="44625"/>
            <a:ext cx="9555511" cy="576000"/>
          </a:xfrm>
          <a:prstGeom prst="rect">
            <a:avLst/>
          </a:prstGeom>
          <a:no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smtClean="0">
                <a:solidFill>
                  <a:schemeClr val="tx1"/>
                </a:solidFill>
              </a:rPr>
              <a:t>実施要綱の構成について</a:t>
            </a:r>
            <a:endParaRPr lang="ja-JP" altLang="en-US" sz="2400" b="1" dirty="0">
              <a:solidFill>
                <a:schemeClr val="tx1"/>
              </a:solidFill>
            </a:endParaRPr>
          </a:p>
        </p:txBody>
      </p:sp>
      <p:sp>
        <p:nvSpPr>
          <p:cNvPr id="9" name="テキスト ボックス 8"/>
          <p:cNvSpPr txBox="1"/>
          <p:nvPr/>
        </p:nvSpPr>
        <p:spPr>
          <a:xfrm>
            <a:off x="300027" y="1805875"/>
            <a:ext cx="9449961" cy="954107"/>
          </a:xfrm>
          <a:prstGeom prst="rect">
            <a:avLst/>
          </a:prstGeom>
          <a:noFill/>
          <a:ln>
            <a:solidFill>
              <a:schemeClr val="tx1"/>
            </a:solidFill>
          </a:ln>
        </p:spPr>
        <p:txBody>
          <a:bodyPr wrap="square" rtlCol="0">
            <a:spAutoFit/>
          </a:bodyPr>
          <a:lstStyle/>
          <a:p>
            <a:endParaRPr lang="en-US" altLang="ja-JP" sz="1400" dirty="0" smtClean="0"/>
          </a:p>
          <a:p>
            <a:r>
              <a:rPr lang="ja-JP" altLang="en-US" sz="1400" dirty="0" smtClean="0"/>
              <a:t>○　指導監査は、一般監査と特別監査があり、いずれも実地において行う。</a:t>
            </a:r>
            <a:endParaRPr lang="en-US" altLang="ja-JP" sz="1400" dirty="0" smtClean="0"/>
          </a:p>
          <a:p>
            <a:r>
              <a:rPr lang="ja-JP" altLang="en-US" sz="1400" dirty="0" smtClean="0"/>
              <a:t>○　一般監査は、実施計画を策定した上で、「指導監査ガイドライン」に基づき実施。（一定の周期で実施）</a:t>
            </a:r>
            <a:endParaRPr lang="en-US" altLang="ja-JP" sz="1400" dirty="0" smtClean="0"/>
          </a:p>
          <a:p>
            <a:r>
              <a:rPr lang="ja-JP" altLang="en-US" sz="1400" dirty="0" smtClean="0"/>
              <a:t>○　特別監査は、運営等に重大な問題を有する法人を対象として、随時実施。</a:t>
            </a:r>
            <a:endParaRPr lang="ja-JP" altLang="en-US" sz="1400" dirty="0"/>
          </a:p>
        </p:txBody>
      </p:sp>
      <p:sp>
        <p:nvSpPr>
          <p:cNvPr id="10" name="正方形/長方形 9"/>
          <p:cNvSpPr/>
          <p:nvPr/>
        </p:nvSpPr>
        <p:spPr>
          <a:xfrm>
            <a:off x="140460" y="1700840"/>
            <a:ext cx="3327920" cy="288000"/>
          </a:xfrm>
          <a:prstGeom prst="rect">
            <a:avLst/>
          </a:prstGeom>
          <a:solidFill>
            <a:srgbClr val="FFFFDD"/>
          </a:solidFill>
          <a:ln w="38100"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r>
              <a:rPr lang="ja-JP" altLang="en-US" dirty="0" smtClean="0">
                <a:solidFill>
                  <a:prstClr val="black"/>
                </a:solidFill>
                <a:latin typeface="ＭＳ Ｐゴシック"/>
              </a:rPr>
              <a:t>２．指導監査の類型</a:t>
            </a:r>
            <a:endParaRPr lang="ja-JP" altLang="en-US" dirty="0">
              <a:solidFill>
                <a:prstClr val="black"/>
              </a:solidFill>
              <a:latin typeface="ＭＳ Ｐゴシック"/>
            </a:endParaRPr>
          </a:p>
        </p:txBody>
      </p:sp>
      <p:sp>
        <p:nvSpPr>
          <p:cNvPr id="14" name="テキスト ボックス 13"/>
          <p:cNvSpPr txBox="1"/>
          <p:nvPr/>
        </p:nvSpPr>
        <p:spPr>
          <a:xfrm>
            <a:off x="1444380" y="3203644"/>
            <a:ext cx="7136568" cy="369332"/>
          </a:xfrm>
          <a:prstGeom prst="rect">
            <a:avLst/>
          </a:prstGeom>
          <a:solidFill>
            <a:srgbClr val="FFFF00"/>
          </a:solidFill>
        </p:spPr>
        <p:txBody>
          <a:bodyPr wrap="square" rtlCol="0">
            <a:spAutoFit/>
          </a:bodyPr>
          <a:lstStyle/>
          <a:p>
            <a:r>
              <a:rPr kumimoji="1" lang="ja-JP" altLang="en-US" b="1" dirty="0" smtClean="0"/>
              <a:t>監査周期等の見直しによる重点化について（Ｐ</a:t>
            </a:r>
            <a:r>
              <a:rPr lang="ja-JP" altLang="en-US" b="1" dirty="0" smtClean="0"/>
              <a:t>２６</a:t>
            </a:r>
            <a:r>
              <a:rPr kumimoji="1" lang="ja-JP" altLang="en-US" b="1" dirty="0" smtClean="0"/>
              <a:t>）</a:t>
            </a:r>
            <a:endParaRPr kumimoji="1" lang="ja-JP" altLang="en-US" b="1" dirty="0"/>
          </a:p>
        </p:txBody>
      </p:sp>
      <p:sp>
        <p:nvSpPr>
          <p:cNvPr id="16" name="右矢印 15"/>
          <p:cNvSpPr/>
          <p:nvPr/>
        </p:nvSpPr>
        <p:spPr>
          <a:xfrm>
            <a:off x="883868" y="3212936"/>
            <a:ext cx="424272" cy="369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テキスト ボックス 16"/>
          <p:cNvSpPr txBox="1"/>
          <p:nvPr/>
        </p:nvSpPr>
        <p:spPr>
          <a:xfrm>
            <a:off x="1444380" y="4067740"/>
            <a:ext cx="7136568" cy="369332"/>
          </a:xfrm>
          <a:prstGeom prst="rect">
            <a:avLst/>
          </a:prstGeom>
          <a:solidFill>
            <a:srgbClr val="FFFF00"/>
          </a:solidFill>
        </p:spPr>
        <p:txBody>
          <a:bodyPr wrap="square" rtlCol="0">
            <a:spAutoFit/>
          </a:bodyPr>
          <a:lstStyle/>
          <a:p>
            <a:r>
              <a:rPr lang="ja-JP" altLang="en-US" b="1" dirty="0"/>
              <a:t>会計</a:t>
            </a:r>
            <a:r>
              <a:rPr lang="ja-JP" altLang="en-US" b="1" dirty="0" smtClean="0"/>
              <a:t>監査人</a:t>
            </a:r>
            <a:r>
              <a:rPr lang="ja-JP" altLang="en-US" b="1" dirty="0"/>
              <a:t>監査導入に</a:t>
            </a:r>
            <a:r>
              <a:rPr lang="ja-JP" altLang="en-US" b="1" dirty="0" smtClean="0"/>
              <a:t>伴う</a:t>
            </a:r>
            <a:r>
              <a:rPr lang="ja-JP" altLang="en-US" b="1" dirty="0"/>
              <a:t>行政</a:t>
            </a:r>
            <a:r>
              <a:rPr lang="ja-JP" altLang="en-US" b="1" dirty="0" smtClean="0"/>
              <a:t>監査の省略・重点化について（Ｐ２５）</a:t>
            </a:r>
            <a:endParaRPr kumimoji="1" lang="ja-JP" altLang="en-US" b="1" dirty="0"/>
          </a:p>
        </p:txBody>
      </p:sp>
      <p:sp>
        <p:nvSpPr>
          <p:cNvPr id="19" name="右矢印 18"/>
          <p:cNvSpPr/>
          <p:nvPr/>
        </p:nvSpPr>
        <p:spPr>
          <a:xfrm>
            <a:off x="883868" y="4077032"/>
            <a:ext cx="424272" cy="369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テキスト ボックス 20"/>
          <p:cNvSpPr txBox="1"/>
          <p:nvPr/>
        </p:nvSpPr>
        <p:spPr>
          <a:xfrm>
            <a:off x="1444380" y="4931836"/>
            <a:ext cx="7136568" cy="369332"/>
          </a:xfrm>
          <a:prstGeom prst="rect">
            <a:avLst/>
          </a:prstGeom>
          <a:solidFill>
            <a:srgbClr val="FFFF00"/>
          </a:solidFill>
        </p:spPr>
        <p:txBody>
          <a:bodyPr wrap="square" rtlCol="0">
            <a:spAutoFit/>
          </a:bodyPr>
          <a:lstStyle/>
          <a:p>
            <a:r>
              <a:rPr lang="ja-JP" altLang="en-US" b="1" dirty="0" smtClean="0"/>
              <a:t>指導方法の標準化について（Ｐ２３）</a:t>
            </a:r>
            <a:endParaRPr kumimoji="1" lang="ja-JP" altLang="en-US" b="1" dirty="0"/>
          </a:p>
        </p:txBody>
      </p:sp>
      <p:sp>
        <p:nvSpPr>
          <p:cNvPr id="23" name="右矢印 22"/>
          <p:cNvSpPr/>
          <p:nvPr/>
        </p:nvSpPr>
        <p:spPr>
          <a:xfrm>
            <a:off x="883868" y="4941128"/>
            <a:ext cx="424272" cy="3693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正方形/長方形 24"/>
          <p:cNvSpPr/>
          <p:nvPr/>
        </p:nvSpPr>
        <p:spPr>
          <a:xfrm>
            <a:off x="300028" y="2924904"/>
            <a:ext cx="9449960" cy="657364"/>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140460" y="2852968"/>
            <a:ext cx="3327920" cy="288000"/>
          </a:xfrm>
          <a:prstGeom prst="rect">
            <a:avLst/>
          </a:prstGeom>
          <a:solidFill>
            <a:srgbClr val="FFFFDD"/>
          </a:solidFill>
          <a:ln w="38100"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r>
              <a:rPr lang="ja-JP" altLang="en-US" dirty="0" smtClean="0">
                <a:solidFill>
                  <a:prstClr val="black"/>
                </a:solidFill>
                <a:latin typeface="ＭＳ Ｐゴシック"/>
              </a:rPr>
              <a:t>３．一般監査の実施の周期</a:t>
            </a:r>
            <a:endParaRPr lang="ja-JP" altLang="en-US" dirty="0">
              <a:solidFill>
                <a:prstClr val="black"/>
              </a:solidFill>
              <a:latin typeface="ＭＳ Ｐゴシック"/>
            </a:endParaRPr>
          </a:p>
        </p:txBody>
      </p:sp>
      <p:sp>
        <p:nvSpPr>
          <p:cNvPr id="26" name="正方形/長方形 25"/>
          <p:cNvSpPr/>
          <p:nvPr/>
        </p:nvSpPr>
        <p:spPr>
          <a:xfrm>
            <a:off x="300027" y="3789000"/>
            <a:ext cx="9449961" cy="668978"/>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140460" y="3717064"/>
            <a:ext cx="3327920" cy="288000"/>
          </a:xfrm>
          <a:prstGeom prst="rect">
            <a:avLst/>
          </a:prstGeom>
          <a:solidFill>
            <a:srgbClr val="FFFFDD"/>
          </a:solidFill>
          <a:ln w="38100"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r>
              <a:rPr lang="ja-JP" altLang="en-US" dirty="0">
                <a:solidFill>
                  <a:prstClr val="black"/>
                </a:solidFill>
                <a:latin typeface="ＭＳ Ｐゴシック"/>
              </a:rPr>
              <a:t>４</a:t>
            </a:r>
            <a:r>
              <a:rPr lang="ja-JP" altLang="en-US" dirty="0" smtClean="0">
                <a:solidFill>
                  <a:prstClr val="black"/>
                </a:solidFill>
                <a:latin typeface="ＭＳ Ｐゴシック"/>
              </a:rPr>
              <a:t>．指導監査事項の省略等</a:t>
            </a:r>
            <a:endParaRPr lang="ja-JP" altLang="en-US" dirty="0">
              <a:solidFill>
                <a:prstClr val="black"/>
              </a:solidFill>
              <a:latin typeface="ＭＳ Ｐゴシック"/>
            </a:endParaRPr>
          </a:p>
        </p:txBody>
      </p:sp>
      <p:sp>
        <p:nvSpPr>
          <p:cNvPr id="27" name="正方形/長方形 26"/>
          <p:cNvSpPr/>
          <p:nvPr/>
        </p:nvSpPr>
        <p:spPr>
          <a:xfrm>
            <a:off x="300028" y="4653096"/>
            <a:ext cx="9449960" cy="668978"/>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4" name="正方形/長方形 23"/>
          <p:cNvSpPr/>
          <p:nvPr/>
        </p:nvSpPr>
        <p:spPr>
          <a:xfrm>
            <a:off x="140460" y="4581160"/>
            <a:ext cx="4408040" cy="288000"/>
          </a:xfrm>
          <a:prstGeom prst="rect">
            <a:avLst/>
          </a:prstGeom>
          <a:solidFill>
            <a:srgbClr val="FFFFDD"/>
          </a:solidFill>
          <a:ln w="38100"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r>
              <a:rPr lang="ja-JP" altLang="en-US" dirty="0" smtClean="0">
                <a:solidFill>
                  <a:prstClr val="black"/>
                </a:solidFill>
                <a:latin typeface="ＭＳ Ｐゴシック"/>
              </a:rPr>
              <a:t>５．指導監査の結果及び改善状況の報告</a:t>
            </a:r>
            <a:endParaRPr lang="ja-JP" altLang="en-US" dirty="0">
              <a:solidFill>
                <a:prstClr val="black"/>
              </a:solidFill>
              <a:latin typeface="ＭＳ Ｐゴシック"/>
            </a:endParaRPr>
          </a:p>
        </p:txBody>
      </p:sp>
      <p:sp>
        <p:nvSpPr>
          <p:cNvPr id="28" name="テキスト ボックス 27"/>
          <p:cNvSpPr txBox="1"/>
          <p:nvPr/>
        </p:nvSpPr>
        <p:spPr>
          <a:xfrm>
            <a:off x="327574" y="5508561"/>
            <a:ext cx="9449962" cy="523220"/>
          </a:xfrm>
          <a:prstGeom prst="rect">
            <a:avLst/>
          </a:prstGeom>
          <a:noFill/>
          <a:ln>
            <a:solidFill>
              <a:schemeClr val="tx1"/>
            </a:solidFill>
          </a:ln>
        </p:spPr>
        <p:txBody>
          <a:bodyPr wrap="square" rtlCol="0">
            <a:spAutoFit/>
          </a:bodyPr>
          <a:lstStyle/>
          <a:p>
            <a:endParaRPr lang="en-US" altLang="ja-JP" sz="1400" dirty="0" smtClean="0"/>
          </a:p>
          <a:p>
            <a:r>
              <a:rPr lang="ja-JP" altLang="en-US" sz="1400" dirty="0"/>
              <a:t>○</a:t>
            </a:r>
            <a:r>
              <a:rPr lang="ja-JP" altLang="en-US" sz="1400" dirty="0" smtClean="0"/>
              <a:t>　各年度の指導監査の結果について、厚生労働省社会・援護局福祉基盤課に報告。</a:t>
            </a:r>
            <a:endParaRPr lang="ja-JP" altLang="en-US" sz="1400" dirty="0"/>
          </a:p>
        </p:txBody>
      </p:sp>
      <p:sp>
        <p:nvSpPr>
          <p:cNvPr id="29" name="正方形/長方形 28"/>
          <p:cNvSpPr/>
          <p:nvPr/>
        </p:nvSpPr>
        <p:spPr>
          <a:xfrm>
            <a:off x="128464" y="5445256"/>
            <a:ext cx="3327920" cy="288000"/>
          </a:xfrm>
          <a:prstGeom prst="rect">
            <a:avLst/>
          </a:prstGeom>
          <a:solidFill>
            <a:srgbClr val="FFFFDD"/>
          </a:solidFill>
          <a:ln w="38100"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r>
              <a:rPr lang="ja-JP" altLang="en-US" dirty="0" smtClean="0">
                <a:solidFill>
                  <a:prstClr val="black"/>
                </a:solidFill>
                <a:latin typeface="ＭＳ Ｐゴシック"/>
              </a:rPr>
              <a:t>６．指導監査の結果の報告</a:t>
            </a:r>
            <a:endParaRPr lang="ja-JP" altLang="en-US" dirty="0">
              <a:solidFill>
                <a:prstClr val="black"/>
              </a:solidFill>
              <a:latin typeface="ＭＳ Ｐゴシック"/>
            </a:endParaRPr>
          </a:p>
        </p:txBody>
      </p:sp>
      <p:sp>
        <p:nvSpPr>
          <p:cNvPr id="30" name="テキスト ボックス 29"/>
          <p:cNvSpPr txBox="1"/>
          <p:nvPr/>
        </p:nvSpPr>
        <p:spPr>
          <a:xfrm>
            <a:off x="327574" y="6240214"/>
            <a:ext cx="9449962" cy="523220"/>
          </a:xfrm>
          <a:prstGeom prst="rect">
            <a:avLst/>
          </a:prstGeom>
          <a:noFill/>
          <a:ln>
            <a:solidFill>
              <a:schemeClr val="tx1"/>
            </a:solidFill>
          </a:ln>
        </p:spPr>
        <p:txBody>
          <a:bodyPr wrap="square" rtlCol="0">
            <a:spAutoFit/>
          </a:bodyPr>
          <a:lstStyle/>
          <a:p>
            <a:endParaRPr lang="en-US" altLang="ja-JP" sz="1400" dirty="0" smtClean="0"/>
          </a:p>
          <a:p>
            <a:r>
              <a:rPr lang="ja-JP" altLang="en-US" sz="1400" dirty="0"/>
              <a:t>○</a:t>
            </a:r>
            <a:r>
              <a:rPr lang="ja-JP" altLang="en-US" sz="1400" dirty="0" smtClean="0"/>
              <a:t>　</a:t>
            </a:r>
            <a:r>
              <a:rPr lang="ja-JP" altLang="en-US" sz="1400" dirty="0"/>
              <a:t>社会福祉</a:t>
            </a:r>
            <a:r>
              <a:rPr lang="ja-JP" altLang="en-US" sz="1400" dirty="0" smtClean="0"/>
              <a:t>法令</a:t>
            </a:r>
            <a:r>
              <a:rPr lang="ja-JP" altLang="en-US" sz="1400" dirty="0"/>
              <a:t>以外の</a:t>
            </a:r>
            <a:r>
              <a:rPr lang="ja-JP" altLang="en-US" sz="1400" dirty="0" smtClean="0"/>
              <a:t>法令、通知違反の場合の措置、その他関係機関等との連携等</a:t>
            </a:r>
            <a:endParaRPr lang="ja-JP" altLang="en-US" sz="1400" dirty="0"/>
          </a:p>
        </p:txBody>
      </p:sp>
      <p:sp>
        <p:nvSpPr>
          <p:cNvPr id="31" name="正方形/長方形 30"/>
          <p:cNvSpPr/>
          <p:nvPr/>
        </p:nvSpPr>
        <p:spPr>
          <a:xfrm>
            <a:off x="168007" y="6165336"/>
            <a:ext cx="3327920" cy="288000"/>
          </a:xfrm>
          <a:prstGeom prst="rect">
            <a:avLst/>
          </a:prstGeom>
          <a:solidFill>
            <a:srgbClr val="FFFFDD"/>
          </a:solidFill>
          <a:ln w="38100"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r>
              <a:rPr lang="ja-JP" altLang="en-US" dirty="0">
                <a:solidFill>
                  <a:prstClr val="black"/>
                </a:solidFill>
                <a:latin typeface="ＭＳ Ｐゴシック"/>
              </a:rPr>
              <a:t>７</a:t>
            </a:r>
            <a:r>
              <a:rPr lang="ja-JP" altLang="en-US" dirty="0" smtClean="0">
                <a:solidFill>
                  <a:prstClr val="black"/>
                </a:solidFill>
                <a:latin typeface="ＭＳ Ｐゴシック"/>
              </a:rPr>
              <a:t>．関係機関等との連携等</a:t>
            </a:r>
            <a:endParaRPr lang="ja-JP" altLang="en-US" dirty="0">
              <a:solidFill>
                <a:prstClr val="black"/>
              </a:solidFill>
              <a:latin typeface="ＭＳ Ｐゴシック"/>
            </a:endParaRPr>
          </a:p>
        </p:txBody>
      </p:sp>
      <p:sp>
        <p:nvSpPr>
          <p:cNvPr id="32"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22</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38247283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テキスト ボックス 22"/>
          <p:cNvSpPr txBox="1"/>
          <p:nvPr/>
        </p:nvSpPr>
        <p:spPr>
          <a:xfrm>
            <a:off x="128464" y="764704"/>
            <a:ext cx="9649072" cy="1400383"/>
          </a:xfrm>
          <a:prstGeom prst="rect">
            <a:avLst/>
          </a:prstGeom>
          <a:solidFill>
            <a:schemeClr val="bg1"/>
          </a:solidFill>
          <a:ln>
            <a:solidFill>
              <a:schemeClr val="tx1"/>
            </a:solidFill>
          </a:ln>
        </p:spPr>
        <p:txBody>
          <a:bodyPr wrap="square" rtlCol="0">
            <a:spAutoFit/>
          </a:bodyPr>
          <a:lstStyle/>
          <a:p>
            <a:r>
              <a:rPr lang="ja-JP" altLang="en-US" dirty="0" smtClean="0"/>
              <a:t>　</a:t>
            </a:r>
            <a:r>
              <a:rPr lang="ja-JP" altLang="en-US" sz="1600" dirty="0" smtClean="0"/>
              <a:t>旧指導</a:t>
            </a:r>
            <a:r>
              <a:rPr lang="ja-JP" altLang="en-US" sz="1600" dirty="0"/>
              <a:t>監査要綱（局長通知）においては、改善を要する場合には文書</a:t>
            </a:r>
            <a:r>
              <a:rPr lang="ja-JP" altLang="en-US" sz="1600" dirty="0" smtClean="0"/>
              <a:t>をもって行い、文書による改善</a:t>
            </a:r>
            <a:r>
              <a:rPr lang="ja-JP" altLang="en-US" sz="1600" dirty="0"/>
              <a:t>報告を求めることとして</a:t>
            </a:r>
            <a:r>
              <a:rPr lang="ja-JP" altLang="en-US" sz="1600" dirty="0" smtClean="0"/>
              <a:t>いたが、その他の具体的な指導方法についての定めがなく、各自治体</a:t>
            </a:r>
            <a:r>
              <a:rPr lang="ja-JP" altLang="en-US" sz="1600" dirty="0"/>
              <a:t>による運用が</a:t>
            </a:r>
            <a:r>
              <a:rPr lang="ja-JP" altLang="en-US" sz="1600" dirty="0" smtClean="0"/>
              <a:t>行われていたことから、指導方法の標準化を図る。</a:t>
            </a:r>
            <a:endParaRPr lang="en-US" altLang="ja-JP" sz="1600" dirty="0" smtClean="0"/>
          </a:p>
          <a:p>
            <a:pPr>
              <a:lnSpc>
                <a:spcPts val="1200"/>
              </a:lnSpc>
            </a:pPr>
            <a:endParaRPr lang="en-US" altLang="ja-JP" dirty="0"/>
          </a:p>
          <a:p>
            <a:pPr>
              <a:lnSpc>
                <a:spcPts val="1200"/>
              </a:lnSpc>
              <a:spcAft>
                <a:spcPts val="600"/>
              </a:spcAft>
            </a:pPr>
            <a:r>
              <a:rPr lang="en-US" altLang="ja-JP" sz="1400" dirty="0" smtClean="0"/>
              <a:t>※</a:t>
            </a:r>
            <a:r>
              <a:rPr lang="ja-JP" altLang="en-US" sz="1400" dirty="0"/>
              <a:t>　いずれの場合も</a:t>
            </a:r>
            <a:r>
              <a:rPr lang="ja-JP" altLang="en-US" sz="1400" b="1" u="sng" dirty="0"/>
              <a:t>根拠を明確に提示</a:t>
            </a:r>
            <a:r>
              <a:rPr lang="ja-JP" altLang="en-US" sz="1400" dirty="0"/>
              <a:t>のうえ、法人の理解を得ること</a:t>
            </a:r>
            <a:r>
              <a:rPr lang="ja-JP" altLang="en-US" sz="1400" dirty="0" smtClean="0"/>
              <a:t>。</a:t>
            </a:r>
            <a:endParaRPr lang="en-US" altLang="ja-JP" sz="1400" dirty="0" smtClean="0"/>
          </a:p>
          <a:p>
            <a:pPr>
              <a:lnSpc>
                <a:spcPts val="1200"/>
              </a:lnSpc>
              <a:spcAft>
                <a:spcPts val="600"/>
              </a:spcAft>
            </a:pPr>
            <a:r>
              <a:rPr lang="en-US" altLang="ja-JP" sz="1400" dirty="0" smtClean="0"/>
              <a:t>※</a:t>
            </a:r>
            <a:r>
              <a:rPr lang="ja-JP" altLang="en-US" sz="1400" dirty="0" smtClean="0"/>
              <a:t>　口頭指摘及び助言を行う場合は、</a:t>
            </a:r>
            <a:r>
              <a:rPr lang="ja-JP" altLang="en-US" sz="1400" b="1" u="sng" dirty="0" smtClean="0"/>
              <a:t>法人と指導内容の共有を図る</a:t>
            </a:r>
            <a:r>
              <a:rPr lang="ja-JP" altLang="en-US" sz="1400" dirty="0" smtClean="0"/>
              <a:t>こと。</a:t>
            </a:r>
            <a:endParaRPr lang="en-US" altLang="ja-JP" sz="2000" dirty="0">
              <a:solidFill>
                <a:srgbClr val="FF0000"/>
              </a:solidFill>
            </a:endParaRPr>
          </a:p>
        </p:txBody>
      </p:sp>
      <p:sp>
        <p:nvSpPr>
          <p:cNvPr id="31" name="角丸四角形 30"/>
          <p:cNvSpPr/>
          <p:nvPr/>
        </p:nvSpPr>
        <p:spPr>
          <a:xfrm>
            <a:off x="128464" y="3068960"/>
            <a:ext cx="4536504" cy="936104"/>
          </a:xfrm>
          <a:prstGeom prst="roundRect">
            <a:avLst>
              <a:gd name="adj" fmla="val 19054"/>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p:cNvSpPr/>
          <p:nvPr/>
        </p:nvSpPr>
        <p:spPr>
          <a:xfrm>
            <a:off x="272480" y="3140968"/>
            <a:ext cx="4248472" cy="801380"/>
          </a:xfrm>
          <a:prstGeom prst="rect">
            <a:avLst/>
          </a:prstGeom>
          <a:ln>
            <a:noFill/>
          </a:ln>
        </p:spPr>
        <p:style>
          <a:lnRef idx="2">
            <a:schemeClr val="dk1"/>
          </a:lnRef>
          <a:fillRef idx="1">
            <a:schemeClr val="lt1"/>
          </a:fillRef>
          <a:effectRef idx="0">
            <a:schemeClr val="dk1"/>
          </a:effectRef>
          <a:fontRef idx="minor">
            <a:schemeClr val="dk1"/>
          </a:fontRef>
        </p:style>
        <p:txBody>
          <a:bodyPr anchor="ctr"/>
          <a:lstStyle/>
          <a:p>
            <a:pPr fontAlgn="base">
              <a:spcBef>
                <a:spcPct val="0"/>
              </a:spcBef>
              <a:spcAft>
                <a:spcPct val="0"/>
              </a:spcAft>
              <a:defRPr/>
            </a:pPr>
            <a:r>
              <a:rPr lang="ja-JP" altLang="en-US" sz="1400" dirty="0" smtClean="0">
                <a:solidFill>
                  <a:schemeClr val="tx1"/>
                </a:solidFill>
                <a:latin typeface="ＭＳ Ｐゴシック"/>
              </a:rPr>
              <a:t>　ガイドラインに定める監査事項に関して指摘基準に該当する場合</a:t>
            </a:r>
            <a:endParaRPr lang="ja-JP" altLang="en-US" sz="1400" dirty="0">
              <a:solidFill>
                <a:schemeClr val="tx1"/>
              </a:solidFill>
              <a:latin typeface="ＭＳ Ｐゴシック"/>
            </a:endParaRPr>
          </a:p>
        </p:txBody>
      </p:sp>
      <p:sp>
        <p:nvSpPr>
          <p:cNvPr id="35" name="角丸四角形 34"/>
          <p:cNvSpPr/>
          <p:nvPr/>
        </p:nvSpPr>
        <p:spPr>
          <a:xfrm>
            <a:off x="128464" y="4617256"/>
            <a:ext cx="4536504" cy="1043992"/>
          </a:xfrm>
          <a:prstGeom prst="roundRect">
            <a:avLst>
              <a:gd name="adj" fmla="val 21598"/>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p:cNvSpPr/>
          <p:nvPr/>
        </p:nvSpPr>
        <p:spPr>
          <a:xfrm>
            <a:off x="272480" y="4653136"/>
            <a:ext cx="4248472" cy="936104"/>
          </a:xfrm>
          <a:prstGeom prst="rect">
            <a:avLst/>
          </a:prstGeom>
          <a:ln>
            <a:noFill/>
          </a:ln>
        </p:spPr>
        <p:style>
          <a:lnRef idx="2">
            <a:schemeClr val="dk1"/>
          </a:lnRef>
          <a:fillRef idx="1">
            <a:schemeClr val="lt1"/>
          </a:fillRef>
          <a:effectRef idx="0">
            <a:schemeClr val="dk1"/>
          </a:effectRef>
          <a:fontRef idx="minor">
            <a:schemeClr val="dk1"/>
          </a:fontRef>
        </p:style>
        <p:txBody>
          <a:bodyPr anchor="ctr"/>
          <a:lstStyle/>
          <a:p>
            <a:pPr fontAlgn="base">
              <a:spcBef>
                <a:spcPct val="0"/>
              </a:spcBef>
              <a:spcAft>
                <a:spcPct val="0"/>
              </a:spcAft>
              <a:defRPr/>
            </a:pPr>
            <a:r>
              <a:rPr lang="ja-JP" altLang="en-US" sz="1400" dirty="0" smtClean="0">
                <a:solidFill>
                  <a:schemeClr val="tx1"/>
                </a:solidFill>
                <a:latin typeface="ＭＳ Ｐゴシック"/>
              </a:rPr>
              <a:t>　法令・通知違反は認められないが、法人運営の向上を図る観点から適当と認める場合</a:t>
            </a:r>
            <a:endParaRPr lang="en-US" altLang="ja-JP" sz="1400" dirty="0" smtClean="0">
              <a:solidFill>
                <a:schemeClr val="tx1"/>
              </a:solidFill>
              <a:latin typeface="ＭＳ Ｐゴシック"/>
            </a:endParaRPr>
          </a:p>
        </p:txBody>
      </p:sp>
      <p:sp>
        <p:nvSpPr>
          <p:cNvPr id="38" name="角丸四角形 37"/>
          <p:cNvSpPr/>
          <p:nvPr/>
        </p:nvSpPr>
        <p:spPr>
          <a:xfrm>
            <a:off x="5169024" y="2636912"/>
            <a:ext cx="4608512" cy="1800200"/>
          </a:xfrm>
          <a:prstGeom prst="roundRect">
            <a:avLst>
              <a:gd name="adj" fmla="val 7561"/>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smtClean="0">
                <a:solidFill>
                  <a:schemeClr val="tx1"/>
                </a:solidFill>
                <a:latin typeface="ＤＨＰ特太ゴシック体" panose="020B0500000000000000" pitchFamily="50" charset="-128"/>
                <a:ea typeface="ＤＨＰ特太ゴシック体" panose="020B0500000000000000" pitchFamily="50" charset="-128"/>
              </a:rPr>
              <a:t>【</a:t>
            </a:r>
            <a:r>
              <a:rPr kumimoji="1" lang="ja-JP" altLang="en-US" sz="1600" dirty="0" smtClean="0">
                <a:solidFill>
                  <a:schemeClr val="tx1"/>
                </a:solidFill>
                <a:latin typeface="ＤＨＰ特太ゴシック体" panose="020B0500000000000000" pitchFamily="50" charset="-128"/>
                <a:ea typeface="ＤＨＰ特太ゴシック体" panose="020B0500000000000000" pitchFamily="50" charset="-128"/>
              </a:rPr>
              <a:t>文書指摘</a:t>
            </a:r>
            <a:r>
              <a:rPr kumimoji="1" lang="en-US" altLang="ja-JP" sz="1600" dirty="0" smtClean="0">
                <a:solidFill>
                  <a:schemeClr val="tx1"/>
                </a:solidFill>
                <a:latin typeface="ＤＨＰ特太ゴシック体" panose="020B0500000000000000" pitchFamily="50" charset="-128"/>
                <a:ea typeface="ＤＨＰ特太ゴシック体" panose="020B0500000000000000" pitchFamily="50" charset="-128"/>
              </a:rPr>
              <a:t>】</a:t>
            </a:r>
          </a:p>
          <a:p>
            <a:r>
              <a:rPr lang="ja-JP" altLang="en-US" sz="1200" dirty="0">
                <a:solidFill>
                  <a:schemeClr val="tx1"/>
                </a:solidFill>
                <a:latin typeface="+mn-ea"/>
              </a:rPr>
              <a:t>　</a:t>
            </a:r>
            <a:r>
              <a:rPr lang="ja-JP" altLang="en-US" sz="1200" dirty="0" smtClean="0">
                <a:solidFill>
                  <a:schemeClr val="tx1"/>
                </a:solidFill>
                <a:latin typeface="+mn-ea"/>
              </a:rPr>
              <a:t>・</a:t>
            </a:r>
            <a:r>
              <a:rPr lang="ja-JP" altLang="en-US" sz="1200" smtClean="0">
                <a:solidFill>
                  <a:schemeClr val="tx1"/>
                </a:solidFill>
                <a:latin typeface="+mn-ea"/>
              </a:rPr>
              <a:t>　</a:t>
            </a:r>
            <a:r>
              <a:rPr kumimoji="1" lang="ja-JP" altLang="en-US" sz="1200" smtClean="0">
                <a:solidFill>
                  <a:schemeClr val="tx1"/>
                </a:solidFill>
                <a:latin typeface="+mn-ea"/>
              </a:rPr>
              <a:t>「</a:t>
            </a:r>
            <a:r>
              <a:rPr kumimoji="1" lang="ja-JP" altLang="en-US" sz="1200" b="1" dirty="0" smtClean="0">
                <a:solidFill>
                  <a:schemeClr val="tx1"/>
                </a:solidFill>
                <a:latin typeface="+mn-ea"/>
              </a:rPr>
              <a:t>改善措置を文書</a:t>
            </a:r>
            <a:r>
              <a:rPr kumimoji="1" lang="ja-JP" altLang="en-US" sz="1200" b="1" smtClean="0">
                <a:solidFill>
                  <a:schemeClr val="tx1"/>
                </a:solidFill>
                <a:latin typeface="+mn-ea"/>
              </a:rPr>
              <a:t>をもって指導</a:t>
            </a:r>
            <a:r>
              <a:rPr kumimoji="1" lang="ja-JP" altLang="en-US" sz="1200" dirty="0" smtClean="0">
                <a:solidFill>
                  <a:schemeClr val="tx1"/>
                </a:solidFill>
                <a:latin typeface="+mn-ea"/>
              </a:rPr>
              <a:t>」を行い、</a:t>
            </a:r>
            <a:r>
              <a:rPr lang="ja-JP" altLang="en-US" sz="1200" dirty="0" smtClean="0">
                <a:solidFill>
                  <a:schemeClr val="tx1"/>
                </a:solidFill>
                <a:latin typeface="+mn-ea"/>
              </a:rPr>
              <a:t>一定の期限</a:t>
            </a:r>
            <a:r>
              <a:rPr lang="ja-JP" altLang="en-US" sz="1200" smtClean="0">
                <a:solidFill>
                  <a:schemeClr val="tx1"/>
                </a:solidFill>
                <a:latin typeface="+mn-ea"/>
              </a:rPr>
              <a:t>を付して</a:t>
            </a:r>
            <a:endParaRPr lang="en-US" altLang="ja-JP" sz="1200" smtClean="0">
              <a:solidFill>
                <a:schemeClr val="tx1"/>
              </a:solidFill>
              <a:latin typeface="+mn-ea"/>
            </a:endParaRPr>
          </a:p>
          <a:p>
            <a:r>
              <a:rPr lang="ja-JP" altLang="en-US" sz="1200">
                <a:solidFill>
                  <a:schemeClr val="tx1"/>
                </a:solidFill>
                <a:latin typeface="+mn-ea"/>
              </a:rPr>
              <a:t>　</a:t>
            </a:r>
            <a:r>
              <a:rPr lang="ja-JP" altLang="en-US" sz="1200" smtClean="0">
                <a:solidFill>
                  <a:schemeClr val="tx1"/>
                </a:solidFill>
                <a:latin typeface="+mn-ea"/>
              </a:rPr>
              <a:t>　改善</a:t>
            </a:r>
            <a:r>
              <a:rPr lang="ja-JP" altLang="en-US" sz="1200" dirty="0" smtClean="0">
                <a:solidFill>
                  <a:schemeClr val="tx1"/>
                </a:solidFill>
                <a:latin typeface="+mn-ea"/>
              </a:rPr>
              <a:t>報告を求め</a:t>
            </a:r>
            <a:r>
              <a:rPr lang="ja-JP" altLang="en-US" sz="1200" dirty="0">
                <a:solidFill>
                  <a:schemeClr val="tx1"/>
                </a:solidFill>
                <a:latin typeface="+mn-ea"/>
              </a:rPr>
              <a:t>る</a:t>
            </a:r>
            <a:r>
              <a:rPr lang="ja-JP" altLang="en-US" sz="1200" dirty="0" smtClean="0">
                <a:solidFill>
                  <a:schemeClr val="tx1"/>
                </a:solidFill>
                <a:latin typeface="+mn-ea"/>
              </a:rPr>
              <a:t>。</a:t>
            </a:r>
            <a:endParaRPr lang="en-US" altLang="ja-JP" sz="1200" dirty="0">
              <a:solidFill>
                <a:srgbClr val="FF0000"/>
              </a:solidFill>
            </a:endParaRPr>
          </a:p>
          <a:p>
            <a:endParaRPr kumimoji="1" lang="en-US" altLang="ja-JP" sz="1600" dirty="0" smtClean="0">
              <a:solidFill>
                <a:schemeClr val="tx1"/>
              </a:solidFill>
              <a:latin typeface="ＤＨＰ特太ゴシック体" panose="020B0500000000000000" pitchFamily="50" charset="-128"/>
              <a:ea typeface="ＤＨＰ特太ゴシック体" panose="020B0500000000000000" pitchFamily="50" charset="-128"/>
            </a:endParaRPr>
          </a:p>
          <a:p>
            <a:r>
              <a:rPr lang="en-US" altLang="ja-JP" sz="1600" dirty="0" smtClean="0">
                <a:solidFill>
                  <a:schemeClr val="tx1"/>
                </a:solidFill>
                <a:latin typeface="ＤＨＰ特太ゴシック体" panose="020B0500000000000000" pitchFamily="50" charset="-128"/>
                <a:ea typeface="ＤＨＰ特太ゴシック体" panose="020B0500000000000000" pitchFamily="50" charset="-128"/>
              </a:rPr>
              <a:t>【</a:t>
            </a:r>
            <a:r>
              <a:rPr lang="ja-JP" altLang="en-US" sz="1600" dirty="0" smtClean="0">
                <a:solidFill>
                  <a:schemeClr val="tx1"/>
                </a:solidFill>
                <a:latin typeface="ＤＨＰ特太ゴシック体" panose="020B0500000000000000" pitchFamily="50" charset="-128"/>
                <a:ea typeface="ＤＨＰ特太ゴシック体" panose="020B0500000000000000" pitchFamily="50" charset="-128"/>
              </a:rPr>
              <a:t>口頭指摘</a:t>
            </a:r>
            <a:r>
              <a:rPr lang="en-US" altLang="ja-JP" sz="1600" dirty="0" smtClean="0">
                <a:solidFill>
                  <a:schemeClr val="tx1"/>
                </a:solidFill>
                <a:latin typeface="ＤＨＰ特太ゴシック体" panose="020B0500000000000000" pitchFamily="50" charset="-128"/>
                <a:ea typeface="ＤＨＰ特太ゴシック体" panose="020B0500000000000000" pitchFamily="50" charset="-128"/>
              </a:rPr>
              <a:t>】</a:t>
            </a:r>
          </a:p>
          <a:p>
            <a:r>
              <a:rPr lang="ja-JP" altLang="en-US" sz="1200" dirty="0">
                <a:solidFill>
                  <a:schemeClr val="tx1"/>
                </a:solidFill>
                <a:latin typeface="+mn-ea"/>
              </a:rPr>
              <a:t>　</a:t>
            </a:r>
            <a:r>
              <a:rPr lang="ja-JP" altLang="en-US" sz="1200" dirty="0" smtClean="0">
                <a:solidFill>
                  <a:schemeClr val="tx1"/>
                </a:solidFill>
                <a:latin typeface="+mn-ea"/>
              </a:rPr>
              <a:t>・　</a:t>
            </a:r>
            <a:r>
              <a:rPr kumimoji="1" lang="ja-JP" altLang="en-US" sz="1200" dirty="0" smtClean="0">
                <a:solidFill>
                  <a:schemeClr val="tx1"/>
                </a:solidFill>
                <a:latin typeface="+mn-ea"/>
              </a:rPr>
              <a:t>軽微な法令・通知違反の場合や</a:t>
            </a:r>
            <a:r>
              <a:rPr lang="ja-JP" altLang="en-US" sz="1200" dirty="0">
                <a:solidFill>
                  <a:schemeClr val="tx1"/>
                </a:solidFill>
                <a:latin typeface="+mn-ea"/>
              </a:rPr>
              <a:t>文書</a:t>
            </a:r>
            <a:r>
              <a:rPr lang="ja-JP" altLang="en-US" sz="1200" dirty="0" smtClean="0">
                <a:solidFill>
                  <a:schemeClr val="tx1"/>
                </a:solidFill>
                <a:latin typeface="+mn-ea"/>
              </a:rPr>
              <a:t>指摘を行わない場合でも　</a:t>
            </a:r>
            <a:endParaRPr lang="en-US" altLang="ja-JP" sz="1200" dirty="0" smtClean="0">
              <a:solidFill>
                <a:schemeClr val="tx1"/>
              </a:solidFill>
              <a:latin typeface="+mn-ea"/>
            </a:endParaRPr>
          </a:p>
          <a:p>
            <a:r>
              <a:rPr lang="ja-JP" altLang="en-US" sz="1200" dirty="0">
                <a:solidFill>
                  <a:schemeClr val="tx1"/>
                </a:solidFill>
                <a:latin typeface="+mn-ea"/>
              </a:rPr>
              <a:t>　</a:t>
            </a:r>
            <a:r>
              <a:rPr lang="ja-JP" altLang="en-US" sz="1200" dirty="0" smtClean="0">
                <a:solidFill>
                  <a:schemeClr val="tx1"/>
                </a:solidFill>
                <a:latin typeface="+mn-ea"/>
              </a:rPr>
              <a:t>改善が見込まれる場合は、「</a:t>
            </a:r>
            <a:r>
              <a:rPr lang="ja-JP" altLang="en-US" sz="1200" b="1" dirty="0" smtClean="0">
                <a:solidFill>
                  <a:schemeClr val="tx1"/>
                </a:solidFill>
                <a:latin typeface="+mn-ea"/>
              </a:rPr>
              <a:t>口頭による指導</a:t>
            </a:r>
            <a:r>
              <a:rPr lang="ja-JP" altLang="en-US" sz="1200" dirty="0" smtClean="0">
                <a:solidFill>
                  <a:schemeClr val="tx1"/>
                </a:solidFill>
                <a:latin typeface="+mn-ea"/>
              </a:rPr>
              <a:t>」を行い、次回の指</a:t>
            </a:r>
            <a:endParaRPr lang="en-US" altLang="ja-JP" sz="1200" dirty="0" smtClean="0">
              <a:solidFill>
                <a:schemeClr val="tx1"/>
              </a:solidFill>
              <a:latin typeface="+mn-ea"/>
            </a:endParaRPr>
          </a:p>
          <a:p>
            <a:r>
              <a:rPr lang="ja-JP" altLang="en-US" sz="1200" dirty="0">
                <a:solidFill>
                  <a:schemeClr val="tx1"/>
                </a:solidFill>
                <a:latin typeface="+mn-ea"/>
              </a:rPr>
              <a:t>　</a:t>
            </a:r>
            <a:r>
              <a:rPr lang="ja-JP" altLang="en-US" sz="1200" dirty="0" smtClean="0">
                <a:solidFill>
                  <a:schemeClr val="tx1"/>
                </a:solidFill>
                <a:latin typeface="+mn-ea"/>
              </a:rPr>
              <a:t>導監査等で確認を行う。</a:t>
            </a:r>
            <a:endParaRPr lang="en-US" altLang="ja-JP" sz="1200" dirty="0">
              <a:solidFill>
                <a:schemeClr val="tx1"/>
              </a:solidFill>
              <a:latin typeface="+mn-ea"/>
            </a:endParaRPr>
          </a:p>
        </p:txBody>
      </p:sp>
      <p:sp>
        <p:nvSpPr>
          <p:cNvPr id="2" name="右矢印 1"/>
          <p:cNvSpPr/>
          <p:nvPr/>
        </p:nvSpPr>
        <p:spPr>
          <a:xfrm>
            <a:off x="4782867" y="3138650"/>
            <a:ext cx="314149" cy="7944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4" name="角丸四角形 43"/>
          <p:cNvSpPr/>
          <p:nvPr/>
        </p:nvSpPr>
        <p:spPr>
          <a:xfrm>
            <a:off x="5241032" y="4588274"/>
            <a:ext cx="4536504" cy="1072974"/>
          </a:xfrm>
          <a:prstGeom prst="roundRect">
            <a:avLst>
              <a:gd name="adj" fmla="val 12557"/>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1600" dirty="0" smtClean="0">
                <a:solidFill>
                  <a:schemeClr val="tx1"/>
                </a:solidFill>
                <a:latin typeface="ＤＨＰ特太ゴシック体" panose="020B0500000000000000" pitchFamily="50" charset="-128"/>
                <a:ea typeface="ＤＨＰ特太ゴシック体" panose="020B0500000000000000" pitchFamily="50" charset="-128"/>
              </a:rPr>
              <a:t>【</a:t>
            </a:r>
            <a:r>
              <a:rPr kumimoji="1" lang="ja-JP" altLang="en-US" sz="1600" dirty="0" smtClean="0">
                <a:solidFill>
                  <a:schemeClr val="tx1"/>
                </a:solidFill>
                <a:latin typeface="ＤＨＰ特太ゴシック体" panose="020B0500000000000000" pitchFamily="50" charset="-128"/>
                <a:ea typeface="ＤＨＰ特太ゴシック体" panose="020B0500000000000000" pitchFamily="50" charset="-128"/>
              </a:rPr>
              <a:t>助言</a:t>
            </a:r>
            <a:r>
              <a:rPr kumimoji="1" lang="en-US" altLang="ja-JP" sz="1600" dirty="0" smtClean="0">
                <a:solidFill>
                  <a:schemeClr val="tx1"/>
                </a:solidFill>
                <a:latin typeface="ＤＨＰ特太ゴシック体" panose="020B0500000000000000" pitchFamily="50" charset="-128"/>
                <a:ea typeface="ＤＨＰ特太ゴシック体" panose="020B0500000000000000" pitchFamily="50" charset="-128"/>
              </a:rPr>
              <a:t>】</a:t>
            </a:r>
          </a:p>
          <a:p>
            <a:r>
              <a:rPr lang="ja-JP" altLang="en-US" sz="1200" dirty="0">
                <a:solidFill>
                  <a:schemeClr val="tx1"/>
                </a:solidFill>
              </a:rPr>
              <a:t>　</a:t>
            </a:r>
            <a:r>
              <a:rPr lang="ja-JP" altLang="en-US" sz="1200" dirty="0" smtClean="0">
                <a:solidFill>
                  <a:schemeClr val="tx1"/>
                </a:solidFill>
              </a:rPr>
              <a:t>・　法令違反ではないが、法人運営の向上に資すると考えられる</a:t>
            </a:r>
            <a:endParaRPr lang="en-US" altLang="ja-JP" sz="1200" dirty="0" smtClean="0">
              <a:solidFill>
                <a:schemeClr val="tx1"/>
              </a:solidFill>
            </a:endParaRPr>
          </a:p>
          <a:p>
            <a:r>
              <a:rPr lang="ja-JP" altLang="en-US" sz="1200" dirty="0">
                <a:solidFill>
                  <a:schemeClr val="tx1"/>
                </a:solidFill>
              </a:rPr>
              <a:t>　</a:t>
            </a:r>
            <a:r>
              <a:rPr lang="ja-JP" altLang="en-US" sz="1200" dirty="0" smtClean="0">
                <a:solidFill>
                  <a:schemeClr val="tx1"/>
                </a:solidFill>
              </a:rPr>
              <a:t>　事項がある</a:t>
            </a:r>
            <a:r>
              <a:rPr lang="ja-JP" altLang="en-US" sz="1200" smtClean="0">
                <a:solidFill>
                  <a:schemeClr val="tx1"/>
                </a:solidFill>
              </a:rPr>
              <a:t>場合は、</a:t>
            </a:r>
            <a:r>
              <a:rPr lang="ja-JP" altLang="en-US" sz="1200" u="sng" smtClean="0">
                <a:solidFill>
                  <a:schemeClr val="tx1"/>
                </a:solidFill>
              </a:rPr>
              <a:t>法人に従わなければならないものではない</a:t>
            </a:r>
            <a:endParaRPr lang="en-US" altLang="ja-JP" sz="1200" u="sng" smtClean="0">
              <a:solidFill>
                <a:schemeClr val="tx1"/>
              </a:solidFill>
            </a:endParaRPr>
          </a:p>
          <a:p>
            <a:r>
              <a:rPr lang="ja-JP" altLang="en-US" sz="1200">
                <a:solidFill>
                  <a:schemeClr val="tx1"/>
                </a:solidFill>
              </a:rPr>
              <a:t>　</a:t>
            </a:r>
            <a:r>
              <a:rPr lang="ja-JP" altLang="en-US" sz="1200" smtClean="0">
                <a:solidFill>
                  <a:schemeClr val="tx1"/>
                </a:solidFill>
              </a:rPr>
              <a:t>　</a:t>
            </a:r>
            <a:r>
              <a:rPr lang="ja-JP" altLang="en-US" sz="1200" u="sng" smtClean="0">
                <a:solidFill>
                  <a:schemeClr val="tx1"/>
                </a:solidFill>
              </a:rPr>
              <a:t>ことを明確にした上で</a:t>
            </a:r>
            <a:r>
              <a:rPr lang="ja-JP" altLang="en-US" sz="1200" smtClean="0">
                <a:solidFill>
                  <a:schemeClr val="tx1"/>
                </a:solidFill>
              </a:rPr>
              <a:t>「</a:t>
            </a:r>
            <a:r>
              <a:rPr lang="ja-JP" altLang="en-US" sz="1200" b="1" dirty="0" smtClean="0">
                <a:solidFill>
                  <a:schemeClr val="tx1"/>
                </a:solidFill>
              </a:rPr>
              <a:t>助言</a:t>
            </a:r>
            <a:r>
              <a:rPr lang="ja-JP" altLang="en-US" sz="1200" dirty="0" smtClean="0">
                <a:solidFill>
                  <a:schemeClr val="tx1"/>
                </a:solidFill>
              </a:rPr>
              <a:t>」を行うこと</a:t>
            </a:r>
            <a:r>
              <a:rPr lang="ja-JP" altLang="en-US" sz="1200" smtClean="0">
                <a:solidFill>
                  <a:schemeClr val="tx1"/>
                </a:solidFill>
              </a:rPr>
              <a:t>ができる。</a:t>
            </a:r>
            <a:endParaRPr lang="en-US" altLang="ja-JP" sz="1200" dirty="0" smtClean="0">
              <a:solidFill>
                <a:schemeClr val="tx1"/>
              </a:solidFill>
            </a:endParaRPr>
          </a:p>
        </p:txBody>
      </p:sp>
      <p:sp>
        <p:nvSpPr>
          <p:cNvPr id="45" name="右矢印 44"/>
          <p:cNvSpPr/>
          <p:nvPr/>
        </p:nvSpPr>
        <p:spPr>
          <a:xfrm>
            <a:off x="4808984" y="4722826"/>
            <a:ext cx="314149" cy="7944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a:off x="0" y="4509120"/>
            <a:ext cx="9849544" cy="0"/>
          </a:xfrm>
          <a:prstGeom prst="line">
            <a:avLst/>
          </a:prstGeom>
          <a:ln w="22225">
            <a:prstDash val="dashDot"/>
          </a:ln>
        </p:spPr>
        <p:style>
          <a:lnRef idx="1">
            <a:schemeClr val="accent1"/>
          </a:lnRef>
          <a:fillRef idx="0">
            <a:schemeClr val="accent1"/>
          </a:fillRef>
          <a:effectRef idx="0">
            <a:schemeClr val="accent1"/>
          </a:effectRef>
          <a:fontRef idx="minor">
            <a:schemeClr val="tx1"/>
          </a:fontRef>
        </p:style>
      </p:cxnSp>
      <p:cxnSp>
        <p:nvCxnSpPr>
          <p:cNvPr id="30" name="直線コネクタ 29"/>
          <p:cNvCxnSpPr/>
          <p:nvPr/>
        </p:nvCxnSpPr>
        <p:spPr>
          <a:xfrm flipV="1">
            <a:off x="5241032" y="3429000"/>
            <a:ext cx="4448944" cy="26712"/>
          </a:xfrm>
          <a:prstGeom prst="line">
            <a:avLst/>
          </a:prstGeom>
          <a:ln w="22225">
            <a:prstDash val="dashDot"/>
          </a:ln>
        </p:spPr>
        <p:style>
          <a:lnRef idx="1">
            <a:schemeClr val="accent1"/>
          </a:lnRef>
          <a:fillRef idx="0">
            <a:schemeClr val="accent1"/>
          </a:fillRef>
          <a:effectRef idx="0">
            <a:schemeClr val="accent1"/>
          </a:effectRef>
          <a:fontRef idx="minor">
            <a:schemeClr val="tx1"/>
          </a:fontRef>
        </p:style>
      </p:cxnSp>
      <p:sp>
        <p:nvSpPr>
          <p:cNvPr id="26" name="角丸四角形 25"/>
          <p:cNvSpPr/>
          <p:nvPr/>
        </p:nvSpPr>
        <p:spPr>
          <a:xfrm>
            <a:off x="272480" y="2348880"/>
            <a:ext cx="1944216" cy="43668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mtClean="0">
                <a:solidFill>
                  <a:schemeClr val="tx1"/>
                </a:solidFill>
              </a:rPr>
              <a:t>指導の対象</a:t>
            </a:r>
            <a:endParaRPr kumimoji="1" lang="ja-JP" altLang="en-US" dirty="0">
              <a:solidFill>
                <a:schemeClr val="tx1"/>
              </a:solidFill>
            </a:endParaRPr>
          </a:p>
        </p:txBody>
      </p:sp>
      <p:sp>
        <p:nvSpPr>
          <p:cNvPr id="25" name="角丸四角形 24"/>
          <p:cNvSpPr/>
          <p:nvPr/>
        </p:nvSpPr>
        <p:spPr>
          <a:xfrm>
            <a:off x="128464" y="5805264"/>
            <a:ext cx="4536504" cy="1008112"/>
          </a:xfrm>
          <a:prstGeom prst="roundRect">
            <a:avLst>
              <a:gd name="adj" fmla="val 19054"/>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7" name="右矢印 26"/>
          <p:cNvSpPr/>
          <p:nvPr/>
        </p:nvSpPr>
        <p:spPr>
          <a:xfrm>
            <a:off x="4808984" y="5805264"/>
            <a:ext cx="314149" cy="79440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角丸四角形 27"/>
          <p:cNvSpPr/>
          <p:nvPr/>
        </p:nvSpPr>
        <p:spPr>
          <a:xfrm>
            <a:off x="5241032" y="5812410"/>
            <a:ext cx="4536504" cy="1000966"/>
          </a:xfrm>
          <a:prstGeom prst="roundRect">
            <a:avLst>
              <a:gd name="adj" fmla="val 12557"/>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smtClean="0">
                <a:solidFill>
                  <a:schemeClr val="tx1"/>
                </a:solidFill>
              </a:rPr>
              <a:t>・　所轄庁が処分</a:t>
            </a:r>
            <a:r>
              <a:rPr lang="ja-JP" altLang="en-US" sz="1200" dirty="0">
                <a:solidFill>
                  <a:schemeClr val="tx1"/>
                </a:solidFill>
              </a:rPr>
              <a:t>権限</a:t>
            </a:r>
            <a:r>
              <a:rPr lang="ja-JP" altLang="en-US" sz="1200" dirty="0" smtClean="0">
                <a:solidFill>
                  <a:schemeClr val="tx1"/>
                </a:solidFill>
              </a:rPr>
              <a:t>を有さない他法令・通知違反の疑いが認められる場合は、法人に対して当該法令等を所管する機関への確認を促す等の指導を行う。また、必要</a:t>
            </a:r>
            <a:r>
              <a:rPr lang="ja-JP" altLang="en-US" sz="1200" dirty="0">
                <a:solidFill>
                  <a:schemeClr val="tx1"/>
                </a:solidFill>
              </a:rPr>
              <a:t>に</a:t>
            </a:r>
            <a:r>
              <a:rPr lang="ja-JP" altLang="en-US" sz="1200" dirty="0" smtClean="0">
                <a:solidFill>
                  <a:schemeClr val="tx1"/>
                </a:solidFill>
              </a:rPr>
              <a:t>応じて関係機関へ通報する等措置をとることにより、適切に対応する。</a:t>
            </a:r>
            <a:endParaRPr lang="en-US" altLang="ja-JP" sz="1200" dirty="0" smtClean="0">
              <a:solidFill>
                <a:schemeClr val="tx1"/>
              </a:solidFill>
            </a:endParaRPr>
          </a:p>
        </p:txBody>
      </p:sp>
      <p:sp>
        <p:nvSpPr>
          <p:cNvPr id="29" name="正方形/長方形 28"/>
          <p:cNvSpPr/>
          <p:nvPr/>
        </p:nvSpPr>
        <p:spPr>
          <a:xfrm>
            <a:off x="272480" y="5875058"/>
            <a:ext cx="4248472" cy="794302"/>
          </a:xfrm>
          <a:prstGeom prst="rect">
            <a:avLst/>
          </a:prstGeom>
          <a:ln>
            <a:noFill/>
          </a:ln>
        </p:spPr>
        <p:style>
          <a:lnRef idx="2">
            <a:schemeClr val="dk1"/>
          </a:lnRef>
          <a:fillRef idx="1">
            <a:schemeClr val="lt1"/>
          </a:fillRef>
          <a:effectRef idx="0">
            <a:schemeClr val="dk1"/>
          </a:effectRef>
          <a:fontRef idx="minor">
            <a:schemeClr val="dk1"/>
          </a:fontRef>
        </p:style>
        <p:txBody>
          <a:bodyPr anchor="ctr"/>
          <a:lstStyle/>
          <a:p>
            <a:pPr fontAlgn="base">
              <a:spcBef>
                <a:spcPct val="0"/>
              </a:spcBef>
              <a:spcAft>
                <a:spcPct val="0"/>
              </a:spcAft>
              <a:defRPr/>
            </a:pPr>
            <a:r>
              <a:rPr lang="ja-JP" altLang="en-US" sz="1400" dirty="0">
                <a:solidFill>
                  <a:schemeClr val="tx1"/>
                </a:solidFill>
                <a:latin typeface="ＭＳ Ｐゴシック"/>
              </a:rPr>
              <a:t>　指導監査</a:t>
            </a:r>
            <a:r>
              <a:rPr lang="ja-JP" altLang="en-US" sz="1400" dirty="0" smtClean="0">
                <a:solidFill>
                  <a:schemeClr val="tx1"/>
                </a:solidFill>
                <a:latin typeface="ＭＳ Ｐゴシック"/>
              </a:rPr>
              <a:t>の過程において、社会福祉法（福祉関係）以外の法令・通知違反</a:t>
            </a:r>
            <a:r>
              <a:rPr lang="ja-JP" altLang="en-US" sz="1400" smtClean="0">
                <a:solidFill>
                  <a:schemeClr val="tx1"/>
                </a:solidFill>
                <a:latin typeface="ＭＳ Ｐゴシック"/>
              </a:rPr>
              <a:t>の疑いがある事項が発見された場合</a:t>
            </a:r>
            <a:endParaRPr lang="en-US" altLang="ja-JP" sz="1400" dirty="0" smtClean="0">
              <a:solidFill>
                <a:schemeClr val="tx1"/>
              </a:solidFill>
              <a:latin typeface="ＭＳ Ｐゴシック"/>
            </a:endParaRPr>
          </a:p>
        </p:txBody>
      </p:sp>
      <p:sp>
        <p:nvSpPr>
          <p:cNvPr id="21" name="角丸四角形 20"/>
          <p:cNvSpPr/>
          <p:nvPr/>
        </p:nvSpPr>
        <p:spPr>
          <a:xfrm>
            <a:off x="5313040" y="2200228"/>
            <a:ext cx="1944216" cy="436684"/>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mtClean="0">
                <a:solidFill>
                  <a:schemeClr val="tx1"/>
                </a:solidFill>
              </a:rPr>
              <a:t>指導の方法</a:t>
            </a:r>
            <a:endParaRPr kumimoji="1" lang="ja-JP" altLang="en-US" dirty="0">
              <a:solidFill>
                <a:schemeClr val="tx1"/>
              </a:solidFill>
            </a:endParaRPr>
          </a:p>
        </p:txBody>
      </p:sp>
      <p:sp>
        <p:nvSpPr>
          <p:cNvPr id="22" name="正方形/長方形 21"/>
          <p:cNvSpPr/>
          <p:nvPr/>
        </p:nvSpPr>
        <p:spPr>
          <a:xfrm>
            <a:off x="128464" y="58795"/>
            <a:ext cx="9649072" cy="633901"/>
          </a:xfrm>
          <a:prstGeom prst="rect">
            <a:avLst/>
          </a:prstGeom>
          <a:no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rPr>
              <a:t>指導方法の標準化</a:t>
            </a:r>
            <a:r>
              <a:rPr lang="ja-JP" altLang="en-US" sz="2400" b="1" dirty="0" smtClean="0">
                <a:solidFill>
                  <a:schemeClr val="tx1"/>
                </a:solidFill>
              </a:rPr>
              <a:t>について</a:t>
            </a:r>
            <a:endParaRPr lang="ja-JP" altLang="en-US" sz="2400" b="1" dirty="0">
              <a:solidFill>
                <a:schemeClr val="tx1"/>
              </a:solidFill>
            </a:endParaRPr>
          </a:p>
        </p:txBody>
      </p:sp>
      <p:sp>
        <p:nvSpPr>
          <p:cNvPr id="24"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23</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29247503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194478" y="202811"/>
            <a:ext cx="9555511" cy="633901"/>
          </a:xfrm>
          <a:prstGeom prst="rect">
            <a:avLst/>
          </a:prstGeom>
          <a:no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a:solidFill>
                  <a:schemeClr val="tx1"/>
                </a:solidFill>
                <a:latin typeface="+mn-ea"/>
              </a:rPr>
              <a:t>指導方法の標準化</a:t>
            </a:r>
            <a:r>
              <a:rPr lang="ja-JP" altLang="en-US" sz="2400" b="1" dirty="0" smtClean="0">
                <a:solidFill>
                  <a:schemeClr val="tx1"/>
                </a:solidFill>
                <a:latin typeface="+mn-ea"/>
              </a:rPr>
              <a:t>について（</a:t>
            </a:r>
            <a:r>
              <a:rPr lang="en-US" altLang="ja-JP" sz="2400" b="1" dirty="0" smtClean="0">
                <a:solidFill>
                  <a:schemeClr val="tx1"/>
                </a:solidFill>
                <a:latin typeface="+mn-ea"/>
              </a:rPr>
              <a:t>Q&amp;A</a:t>
            </a:r>
            <a:r>
              <a:rPr lang="ja-JP" altLang="en-US" sz="2400" b="1" dirty="0" smtClean="0">
                <a:solidFill>
                  <a:schemeClr val="tx1"/>
                </a:solidFill>
                <a:latin typeface="+mn-ea"/>
              </a:rPr>
              <a:t>案より）</a:t>
            </a:r>
            <a:endParaRPr lang="ja-JP" altLang="en-US" b="1" dirty="0">
              <a:solidFill>
                <a:schemeClr val="tx1"/>
              </a:solidFill>
              <a:latin typeface="+mn-ea"/>
            </a:endParaRPr>
          </a:p>
        </p:txBody>
      </p:sp>
      <p:sp>
        <p:nvSpPr>
          <p:cNvPr id="10" name="テキスト ボックス 9"/>
          <p:cNvSpPr txBox="1"/>
          <p:nvPr/>
        </p:nvSpPr>
        <p:spPr>
          <a:xfrm>
            <a:off x="194477" y="1124744"/>
            <a:ext cx="9555511" cy="1477328"/>
          </a:xfrm>
          <a:prstGeom prst="rect">
            <a:avLst/>
          </a:prstGeom>
          <a:noFill/>
          <a:ln>
            <a:solidFill>
              <a:schemeClr val="tx1"/>
            </a:solidFill>
          </a:ln>
        </p:spPr>
        <p:txBody>
          <a:bodyPr wrap="square" rtlCol="0">
            <a:spAutoFit/>
          </a:bodyPr>
          <a:lstStyle/>
          <a:p>
            <a:pPr marL="360363" indent="-360363"/>
            <a:r>
              <a:rPr lang="ja-JP" altLang="en-US" dirty="0">
                <a:latin typeface="+mn-ea"/>
              </a:rPr>
              <a:t>（</a:t>
            </a:r>
            <a:r>
              <a:rPr lang="ja-JP" altLang="ja-JP" dirty="0">
                <a:latin typeface="+mn-ea"/>
              </a:rPr>
              <a:t>問</a:t>
            </a:r>
            <a:r>
              <a:rPr lang="ja-JP" altLang="en-US" dirty="0" smtClean="0">
                <a:latin typeface="+mn-ea"/>
              </a:rPr>
              <a:t>）　</a:t>
            </a:r>
            <a:r>
              <a:rPr lang="ja-JP" altLang="ja-JP" dirty="0" smtClean="0">
                <a:latin typeface="+mn-ea"/>
              </a:rPr>
              <a:t>「</a:t>
            </a:r>
            <a:r>
              <a:rPr lang="ja-JP" altLang="ja-JP" dirty="0">
                <a:latin typeface="+mn-ea"/>
              </a:rPr>
              <a:t>実施要綱」の５の（１）のア若しくはイに記載のある口頭指摘や助言では、法人側に正確な記録が残らないこと、所轄庁と法人との間に認識の齟齬が発生し得ること、また、評議員、理事及び監事が所轄庁からどのような指導を受けたのか正確に把握できないことから、口頭指摘や助言を行う場合は、必ず文書で行うようにするべきではないか。</a:t>
            </a:r>
          </a:p>
          <a:p>
            <a:pPr marL="360363" indent="-360363"/>
            <a:r>
              <a:rPr lang="ja-JP" altLang="ja-JP" dirty="0">
                <a:latin typeface="+mn-ea"/>
              </a:rPr>
              <a:t>　</a:t>
            </a:r>
            <a:endParaRPr kumimoji="1" lang="ja-JP" altLang="en-US" dirty="0">
              <a:latin typeface="+mn-ea"/>
            </a:endParaRPr>
          </a:p>
        </p:txBody>
      </p:sp>
      <p:sp>
        <p:nvSpPr>
          <p:cNvPr id="11" name="テキスト ボックス 10"/>
          <p:cNvSpPr txBox="1"/>
          <p:nvPr/>
        </p:nvSpPr>
        <p:spPr>
          <a:xfrm>
            <a:off x="194478" y="2721694"/>
            <a:ext cx="9555510" cy="923330"/>
          </a:xfrm>
          <a:prstGeom prst="rect">
            <a:avLst/>
          </a:prstGeom>
          <a:noFill/>
        </p:spPr>
        <p:txBody>
          <a:bodyPr wrap="square" rtlCol="0">
            <a:spAutoFit/>
          </a:bodyPr>
          <a:lstStyle/>
          <a:p>
            <a:pPr marL="360363" indent="-360363"/>
            <a:r>
              <a:rPr lang="ja-JP" altLang="ja-JP" dirty="0">
                <a:latin typeface="+mn-ea"/>
              </a:rPr>
              <a:t>（答</a:t>
            </a:r>
            <a:r>
              <a:rPr lang="ja-JP" altLang="ja-JP" dirty="0" smtClean="0">
                <a:latin typeface="+mn-ea"/>
              </a:rPr>
              <a:t>）</a:t>
            </a:r>
            <a:r>
              <a:rPr lang="ja-JP" altLang="en-US" dirty="0" smtClean="0">
                <a:latin typeface="+mn-ea"/>
              </a:rPr>
              <a:t>　</a:t>
            </a:r>
            <a:r>
              <a:rPr lang="ja-JP" altLang="ja-JP" dirty="0" smtClean="0">
                <a:latin typeface="+mn-ea"/>
              </a:rPr>
              <a:t>「</a:t>
            </a:r>
            <a:r>
              <a:rPr lang="ja-JP" altLang="ja-JP" dirty="0">
                <a:latin typeface="+mn-ea"/>
              </a:rPr>
              <a:t>実施要綱」の５の</a:t>
            </a:r>
            <a:r>
              <a:rPr lang="en-US" altLang="ja-JP" dirty="0">
                <a:latin typeface="+mn-ea"/>
              </a:rPr>
              <a:t>(1)</a:t>
            </a:r>
            <a:r>
              <a:rPr lang="ja-JP" altLang="ja-JP" dirty="0">
                <a:latin typeface="+mn-ea"/>
              </a:rPr>
              <a:t>においては、口頭指摘や助言の指導を行う場合には、法人と指導の内容に関する認識を共有できるよう配慮する必要があることを示しており、この共有の方法は基本的には書類（メモ等）により行うことを想定している。　</a:t>
            </a:r>
            <a:endParaRPr kumimoji="1" lang="ja-JP" altLang="en-US" dirty="0">
              <a:latin typeface="+mn-ea"/>
            </a:endParaRPr>
          </a:p>
        </p:txBody>
      </p:sp>
      <p:sp>
        <p:nvSpPr>
          <p:cNvPr id="12" name="テキスト ボックス 11"/>
          <p:cNvSpPr txBox="1"/>
          <p:nvPr/>
        </p:nvSpPr>
        <p:spPr>
          <a:xfrm>
            <a:off x="194478" y="3945830"/>
            <a:ext cx="9555510" cy="1200329"/>
          </a:xfrm>
          <a:prstGeom prst="rect">
            <a:avLst/>
          </a:prstGeom>
          <a:noFill/>
          <a:ln>
            <a:solidFill>
              <a:schemeClr val="tx1"/>
            </a:solidFill>
          </a:ln>
        </p:spPr>
        <p:txBody>
          <a:bodyPr wrap="square" rtlCol="0">
            <a:spAutoFit/>
          </a:bodyPr>
          <a:lstStyle/>
          <a:p>
            <a:pPr marL="360363" indent="-360363"/>
            <a:r>
              <a:rPr lang="ja-JP" altLang="en-US" dirty="0" smtClean="0"/>
              <a:t>（</a:t>
            </a:r>
            <a:r>
              <a:rPr lang="ja-JP" altLang="ja-JP" dirty="0" smtClean="0"/>
              <a:t>問</a:t>
            </a:r>
            <a:r>
              <a:rPr lang="ja-JP" altLang="en-US" dirty="0" smtClean="0"/>
              <a:t>）　</a:t>
            </a:r>
            <a:r>
              <a:rPr lang="ja-JP" altLang="ja-JP" dirty="0" smtClean="0"/>
              <a:t>「</a:t>
            </a:r>
            <a:r>
              <a:rPr lang="ja-JP" altLang="ja-JP" dirty="0"/>
              <a:t>実施要綱」の７の（３）で「法人に対して管轄機関への確認を促す等の指導を行う」とあるが、ここでいう「指導」とは、文書指摘、口頭指摘、助言のいずれを想定しているのか。また、「必要に応じて、処分権限を有する関係機関へ通報する等の措置をとることにより、適切に対応する」とあるが、これはどのような場合を想定しているのか。</a:t>
            </a:r>
            <a:r>
              <a:rPr lang="ja-JP" altLang="en-US" dirty="0"/>
              <a:t>　</a:t>
            </a:r>
            <a:endParaRPr kumimoji="1" lang="ja-JP" altLang="en-US" dirty="0"/>
          </a:p>
        </p:txBody>
      </p:sp>
      <p:sp>
        <p:nvSpPr>
          <p:cNvPr id="13" name="テキスト ボックス 12"/>
          <p:cNvSpPr txBox="1"/>
          <p:nvPr/>
        </p:nvSpPr>
        <p:spPr>
          <a:xfrm>
            <a:off x="194477" y="5313982"/>
            <a:ext cx="9555511" cy="923330"/>
          </a:xfrm>
          <a:prstGeom prst="rect">
            <a:avLst/>
          </a:prstGeom>
          <a:noFill/>
        </p:spPr>
        <p:txBody>
          <a:bodyPr wrap="square" rtlCol="0">
            <a:spAutoFit/>
          </a:bodyPr>
          <a:lstStyle/>
          <a:p>
            <a:pPr marL="360363" indent="-360363"/>
            <a:r>
              <a:rPr lang="ja-JP" altLang="ja-JP" dirty="0"/>
              <a:t>（答</a:t>
            </a:r>
            <a:r>
              <a:rPr lang="ja-JP" altLang="ja-JP" dirty="0" smtClean="0"/>
              <a:t>）</a:t>
            </a:r>
            <a:r>
              <a:rPr lang="ja-JP" altLang="en-US" dirty="0" smtClean="0"/>
              <a:t>　</a:t>
            </a:r>
            <a:r>
              <a:rPr lang="ja-JP" altLang="ja-JP" dirty="0" smtClean="0"/>
              <a:t>確認</a:t>
            </a:r>
            <a:r>
              <a:rPr lang="ja-JP" altLang="ja-JP" dirty="0"/>
              <a:t>を促す等の対応にあたっては、特定の指導（文書指摘、口頭指摘、助言）を前提としているものではなく、法人の認識や対応状況等に応じて、法人自ら確認することを促す、あるいは所轄庁が直接管轄機関に情報提供するなど、所轄庁において適宜対応していただきたい</a:t>
            </a:r>
            <a:r>
              <a:rPr lang="ja-JP" altLang="ja-JP" dirty="0" smtClean="0"/>
              <a:t>。</a:t>
            </a:r>
            <a:endParaRPr lang="ja-JP" altLang="ja-JP" dirty="0"/>
          </a:p>
        </p:txBody>
      </p:sp>
      <p:sp>
        <p:nvSpPr>
          <p:cNvPr id="8"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24</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200217344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表 12"/>
          <p:cNvGraphicFramePr>
            <a:graphicFrameLocks noGrp="1"/>
          </p:cNvGraphicFramePr>
          <p:nvPr>
            <p:extLst>
              <p:ext uri="{D42A27DB-BD31-4B8C-83A1-F6EECF244321}">
                <p14:modId xmlns:p14="http://schemas.microsoft.com/office/powerpoint/2010/main" val="1732546979"/>
              </p:ext>
            </p:extLst>
          </p:nvPr>
        </p:nvGraphicFramePr>
        <p:xfrm>
          <a:off x="128464" y="3284984"/>
          <a:ext cx="9711522" cy="2300807"/>
        </p:xfrm>
        <a:graphic>
          <a:graphicData uri="http://schemas.openxmlformats.org/drawingml/2006/table">
            <a:tbl>
              <a:tblPr firstRow="1" bandRow="1">
                <a:tableStyleId>{5C22544A-7EE6-4342-B048-85BDC9FD1C3A}</a:tableStyleId>
              </a:tblPr>
              <a:tblGrid>
                <a:gridCol w="2207164"/>
                <a:gridCol w="7504358"/>
              </a:tblGrid>
              <a:tr h="350087">
                <a:tc>
                  <a:txBody>
                    <a:bodyPr/>
                    <a:lstStyle/>
                    <a:p>
                      <a:pPr algn="ctr"/>
                      <a:r>
                        <a:rPr kumimoji="1" lang="ja-JP" altLang="en-US" sz="1600" dirty="0" smtClean="0">
                          <a:solidFill>
                            <a:schemeClr val="bg1"/>
                          </a:solidFill>
                        </a:rPr>
                        <a:t>対応</a:t>
                      </a:r>
                      <a:endParaRPr kumimoji="1" lang="ja-JP" altLang="en-US" sz="1600" dirty="0">
                        <a:solidFill>
                          <a:schemeClr val="bg1"/>
                        </a:solidFill>
                      </a:endParaRPr>
                    </a:p>
                  </a:txBody>
                  <a:tcPr marL="99060" marR="99060"/>
                </a:tc>
                <a:tc>
                  <a:txBody>
                    <a:bodyPr/>
                    <a:lstStyle/>
                    <a:p>
                      <a:pPr algn="l"/>
                      <a:r>
                        <a:rPr kumimoji="1" lang="ja-JP" altLang="en-US" sz="1600" dirty="0" smtClean="0"/>
                        <a:t>　監査事</a:t>
                      </a:r>
                      <a:r>
                        <a:rPr kumimoji="1" lang="ja-JP" altLang="en-US" sz="1600" dirty="0" smtClean="0">
                          <a:solidFill>
                            <a:schemeClr val="bg1"/>
                          </a:solidFill>
                        </a:rPr>
                        <a:t>項の重複部分の</a:t>
                      </a:r>
                      <a:r>
                        <a:rPr kumimoji="1" lang="ja-JP" altLang="en-US" sz="1600" dirty="0" smtClean="0"/>
                        <a:t>省略</a:t>
                      </a:r>
                      <a:endParaRPr kumimoji="1" lang="ja-JP" altLang="en-US" sz="1600" dirty="0"/>
                    </a:p>
                  </a:txBody>
                  <a:tcPr marL="99060" marR="99060"/>
                </a:tc>
              </a:tr>
              <a:tr h="1845913">
                <a:tc gridSpan="2">
                  <a:txBody>
                    <a:bodyPr/>
                    <a:lstStyle/>
                    <a:p>
                      <a:pPr algn="l"/>
                      <a:r>
                        <a:rPr kumimoji="1" lang="ja-JP" altLang="en-US" sz="1400" dirty="0" smtClean="0"/>
                        <a:t>○　</a:t>
                      </a:r>
                      <a:r>
                        <a:rPr kumimoji="1" lang="ja-JP" altLang="en-US" sz="1400" b="1" dirty="0" smtClean="0"/>
                        <a:t>会計監査人の監査が実施されている法人</a:t>
                      </a:r>
                      <a:r>
                        <a:rPr kumimoji="1" lang="ja-JP" altLang="en-US" sz="1400" dirty="0" smtClean="0"/>
                        <a:t>については、</a:t>
                      </a:r>
                      <a:r>
                        <a:rPr kumimoji="1" lang="ja-JP" altLang="en-US" sz="1400" u="sng" dirty="0" smtClean="0">
                          <a:solidFill>
                            <a:schemeClr val="tx1"/>
                          </a:solidFill>
                        </a:rPr>
                        <a:t>会計管理</a:t>
                      </a:r>
                      <a:r>
                        <a:rPr kumimoji="1" lang="ja-JP" altLang="en-US" sz="1400" u="none" dirty="0" smtClean="0">
                          <a:solidFill>
                            <a:schemeClr val="tx1"/>
                          </a:solidFill>
                        </a:rPr>
                        <a:t>に</a:t>
                      </a:r>
                      <a:r>
                        <a:rPr kumimoji="1" lang="ja-JP" altLang="en-US" sz="1400" dirty="0" smtClean="0"/>
                        <a:t>関する監査事項</a:t>
                      </a:r>
                      <a:r>
                        <a:rPr kumimoji="1" lang="ja-JP" altLang="en-US" sz="1400" dirty="0" smtClean="0">
                          <a:solidFill>
                            <a:schemeClr val="tx1"/>
                          </a:solidFill>
                        </a:rPr>
                        <a:t>の省略を</a:t>
                      </a:r>
                      <a:r>
                        <a:rPr kumimoji="1" lang="ja-JP" altLang="en-US" sz="1400" dirty="0" smtClean="0"/>
                        <a:t>可能とする。</a:t>
                      </a:r>
                      <a:endParaRPr kumimoji="1" lang="en-US" altLang="ja-JP" sz="1400" dirty="0" smtClean="0"/>
                    </a:p>
                    <a:p>
                      <a:pPr algn="l"/>
                      <a:r>
                        <a:rPr kumimoji="1" lang="ja-JP" altLang="en-US" sz="1400" dirty="0" smtClean="0">
                          <a:solidFill>
                            <a:schemeClr val="tx1"/>
                          </a:solidFill>
                        </a:rPr>
                        <a:t>　</a:t>
                      </a:r>
                      <a:r>
                        <a:rPr kumimoji="1" lang="ja-JP" altLang="en-US" sz="1400" baseline="0" dirty="0" smtClean="0">
                          <a:solidFill>
                            <a:schemeClr val="tx1"/>
                          </a:solidFill>
                        </a:rPr>
                        <a:t>      　</a:t>
                      </a:r>
                      <a:r>
                        <a:rPr kumimoji="1" lang="en-US" altLang="ja-JP" sz="1200" u="sng" dirty="0" smtClean="0">
                          <a:solidFill>
                            <a:schemeClr val="tx1"/>
                          </a:solidFill>
                        </a:rPr>
                        <a:t>※</a:t>
                      </a:r>
                      <a:r>
                        <a:rPr kumimoji="1" lang="ja-JP" altLang="en-US" sz="1200" u="sng" dirty="0" smtClean="0">
                          <a:solidFill>
                            <a:schemeClr val="tx1"/>
                          </a:solidFill>
                        </a:rPr>
                        <a:t>監査意見が無限定適正意見又は限定付適正意見の場合に限る。</a:t>
                      </a:r>
                      <a:endParaRPr kumimoji="1" lang="en-US" altLang="ja-JP" sz="1200" u="sng" dirty="0" smtClean="0">
                        <a:solidFill>
                          <a:schemeClr val="tx1"/>
                        </a:solidFill>
                      </a:endParaRPr>
                    </a:p>
                    <a:p>
                      <a:pPr algn="l"/>
                      <a:r>
                        <a:rPr kumimoji="1" lang="ja-JP" altLang="en-US" sz="1200" baseline="0" dirty="0" smtClean="0">
                          <a:solidFill>
                            <a:schemeClr val="tx1"/>
                          </a:solidFill>
                        </a:rPr>
                        <a:t>　　　</a:t>
                      </a:r>
                      <a:r>
                        <a:rPr kumimoji="1" lang="ja-JP" altLang="en-US" sz="1200" baseline="0" dirty="0" smtClean="0"/>
                        <a:t> 　 </a:t>
                      </a:r>
                      <a:r>
                        <a:rPr kumimoji="1" lang="en-US" altLang="ja-JP" sz="1200" u="sng" dirty="0" smtClean="0"/>
                        <a:t>※</a:t>
                      </a:r>
                      <a:r>
                        <a:rPr kumimoji="1" lang="ja-JP" altLang="en-US" sz="1200" u="sng" baseline="0" dirty="0" smtClean="0"/>
                        <a:t>限定付適</a:t>
                      </a:r>
                      <a:r>
                        <a:rPr kumimoji="1" lang="ja-JP" altLang="en-US" sz="1200" u="sng" dirty="0" smtClean="0"/>
                        <a:t>正意見の場合は、</a:t>
                      </a:r>
                      <a:r>
                        <a:rPr kumimoji="1" lang="ja-JP" altLang="en-US" sz="1200" dirty="0" smtClean="0"/>
                        <a:t>その原因となる事項について、理事会等で協議し、対応しているかについて、</a:t>
                      </a:r>
                      <a:r>
                        <a:rPr kumimoji="1" lang="ja-JP" altLang="en-US" sz="1200" u="sng" dirty="0" smtClean="0"/>
                        <a:t>指導監査において確認</a:t>
                      </a:r>
                      <a:r>
                        <a:rPr kumimoji="1" lang="ja-JP" altLang="en-US" sz="1200" dirty="0" smtClean="0"/>
                        <a:t>を行う。</a:t>
                      </a:r>
                      <a:endParaRPr kumimoji="1" lang="en-US" altLang="ja-JP" sz="1200" dirty="0" smtClean="0"/>
                    </a:p>
                    <a:p>
                      <a:pPr algn="l"/>
                      <a:r>
                        <a:rPr kumimoji="1" lang="ja-JP" altLang="en-US" sz="1400" dirty="0" smtClean="0">
                          <a:solidFill>
                            <a:schemeClr val="tx1"/>
                          </a:solidFill>
                        </a:rPr>
                        <a:t>○　</a:t>
                      </a:r>
                      <a:r>
                        <a:rPr kumimoji="1" lang="ja-JP" altLang="en-US" sz="1400" b="1" u="sng" dirty="0" smtClean="0">
                          <a:solidFill>
                            <a:schemeClr val="tx1"/>
                          </a:solidFill>
                        </a:rPr>
                        <a:t>公認会計士又は監査法人による社会福祉法に準ずる監査</a:t>
                      </a:r>
                      <a:r>
                        <a:rPr kumimoji="1" lang="ja-JP" altLang="en-US" sz="1400" b="1" dirty="0" smtClean="0">
                          <a:solidFill>
                            <a:schemeClr val="tx1"/>
                          </a:solidFill>
                        </a:rPr>
                        <a:t>（</a:t>
                      </a:r>
                      <a:r>
                        <a:rPr kumimoji="1" lang="en-US" altLang="ja-JP" sz="1400" b="1" dirty="0" smtClean="0">
                          <a:solidFill>
                            <a:schemeClr val="tx1"/>
                          </a:solidFill>
                        </a:rPr>
                        <a:t>※</a:t>
                      </a:r>
                      <a:r>
                        <a:rPr kumimoji="1" lang="ja-JP" altLang="en-US" sz="1400" b="1" dirty="0" smtClean="0">
                          <a:solidFill>
                            <a:schemeClr val="tx1"/>
                          </a:solidFill>
                        </a:rPr>
                        <a:t>）を実施している法人</a:t>
                      </a:r>
                      <a:r>
                        <a:rPr kumimoji="1" lang="ja-JP" altLang="en-US" sz="1400" dirty="0" smtClean="0">
                          <a:solidFill>
                            <a:schemeClr val="tx1"/>
                          </a:solidFill>
                        </a:rPr>
                        <a:t>に対しても、上記に準じた取扱いを行う。</a:t>
                      </a:r>
                      <a:endParaRPr kumimoji="1" lang="en-US" altLang="ja-JP" sz="1400" dirty="0" smtClean="0">
                        <a:solidFill>
                          <a:schemeClr val="tx1"/>
                        </a:solidFill>
                      </a:endParaRPr>
                    </a:p>
                    <a:p>
                      <a:pPr marL="450850" indent="-450850" algn="l"/>
                      <a:r>
                        <a:rPr kumimoji="1" lang="ja-JP" altLang="en-US" sz="1400" dirty="0" smtClean="0">
                          <a:solidFill>
                            <a:schemeClr val="tx1"/>
                          </a:solidFill>
                        </a:rPr>
                        <a:t>　　　　</a:t>
                      </a:r>
                      <a:r>
                        <a:rPr kumimoji="1" lang="en-US" altLang="ja-JP" sz="1200" u="sng" dirty="0" smtClean="0">
                          <a:solidFill>
                            <a:schemeClr val="tx1"/>
                          </a:solidFill>
                        </a:rPr>
                        <a:t>※</a:t>
                      </a:r>
                      <a:r>
                        <a:rPr kumimoji="1" lang="ja-JP" altLang="en-US" sz="1200" u="sng" dirty="0" smtClean="0">
                          <a:solidFill>
                            <a:schemeClr val="tx1"/>
                          </a:solidFill>
                        </a:rPr>
                        <a:t>会計監査人による監査が行われない場合に、法人と公認会計士若しくは監査法人との間で締結する契約に基づき行われる会計監査人による監査を同じ計算関係書類及び財産目録を監査対象とする監査をいう。</a:t>
                      </a:r>
                      <a:endParaRPr kumimoji="1" lang="en-US" altLang="ja-JP" sz="1200" dirty="0" smtClean="0">
                        <a:solidFill>
                          <a:schemeClr val="tx1"/>
                        </a:solidFill>
                      </a:endParaRPr>
                    </a:p>
                    <a:p>
                      <a:pPr algn="l"/>
                      <a:r>
                        <a:rPr kumimoji="1" lang="ja-JP" altLang="en-US" sz="1400" dirty="0" smtClean="0">
                          <a:solidFill>
                            <a:schemeClr val="tx1"/>
                          </a:solidFill>
                        </a:rPr>
                        <a:t>○　</a:t>
                      </a:r>
                      <a:r>
                        <a:rPr kumimoji="1" lang="ja-JP" altLang="en-US" sz="1400" b="1" dirty="0" smtClean="0">
                          <a:solidFill>
                            <a:schemeClr val="tx1"/>
                          </a:solidFill>
                        </a:rPr>
                        <a:t>上記の他、法人が公認会計士、監査法人、税理士又は税理士法人（以下「専門家」という。）による支援（</a:t>
                      </a:r>
                      <a:r>
                        <a:rPr kumimoji="1" lang="en-US" altLang="ja-JP" sz="1400" b="1" dirty="0" smtClean="0">
                          <a:solidFill>
                            <a:schemeClr val="tx1"/>
                          </a:solidFill>
                        </a:rPr>
                        <a:t>※</a:t>
                      </a:r>
                      <a:r>
                        <a:rPr kumimoji="1" lang="ja-JP" altLang="en-US" sz="1400" b="1" dirty="0" smtClean="0">
                          <a:solidFill>
                            <a:schemeClr val="tx1"/>
                          </a:solidFill>
                        </a:rPr>
                        <a:t>）を受けている</a:t>
                      </a:r>
                      <a:endParaRPr kumimoji="1" lang="en-US" altLang="ja-JP" sz="1400" b="1" dirty="0" smtClean="0">
                        <a:solidFill>
                          <a:schemeClr val="tx1"/>
                        </a:solidFill>
                      </a:endParaRPr>
                    </a:p>
                    <a:p>
                      <a:pPr algn="l"/>
                      <a:r>
                        <a:rPr kumimoji="1" lang="ja-JP" altLang="en-US" sz="1400" b="1" dirty="0" smtClean="0">
                          <a:solidFill>
                            <a:schemeClr val="tx1"/>
                          </a:solidFill>
                        </a:rPr>
                        <a:t>　場合</a:t>
                      </a:r>
                      <a:r>
                        <a:rPr kumimoji="1" lang="ja-JP" altLang="en-US" sz="1400" dirty="0" smtClean="0">
                          <a:solidFill>
                            <a:schemeClr val="tx1"/>
                          </a:solidFill>
                        </a:rPr>
                        <a:t>は、支援内容に応じて、会計</a:t>
                      </a:r>
                      <a:r>
                        <a:rPr kumimoji="1" lang="ja-JP" altLang="en-US" sz="1400" smtClean="0">
                          <a:solidFill>
                            <a:schemeClr val="tx1"/>
                          </a:solidFill>
                        </a:rPr>
                        <a:t>管理に関する</a:t>
                      </a:r>
                      <a:r>
                        <a:rPr kumimoji="1" lang="ja-JP" altLang="en-US" sz="1400" dirty="0" smtClean="0">
                          <a:solidFill>
                            <a:schemeClr val="tx1"/>
                          </a:solidFill>
                        </a:rPr>
                        <a:t>監査事項を</a:t>
                      </a:r>
                      <a:r>
                        <a:rPr kumimoji="1" lang="ja-JP" altLang="en-US" sz="1400" u="sng" dirty="0" smtClean="0">
                          <a:solidFill>
                            <a:schemeClr val="tx1"/>
                          </a:solidFill>
                        </a:rPr>
                        <a:t>省略することを可能とする</a:t>
                      </a:r>
                      <a:r>
                        <a:rPr kumimoji="1" lang="ja-JP" altLang="en-US" sz="1400" dirty="0" smtClean="0">
                          <a:solidFill>
                            <a:schemeClr val="tx1"/>
                          </a:solidFill>
                        </a:rPr>
                        <a:t>。</a:t>
                      </a:r>
                      <a:endParaRPr kumimoji="1" lang="en-US" altLang="ja-JP" sz="1400" dirty="0" smtClean="0">
                        <a:solidFill>
                          <a:schemeClr val="tx1"/>
                        </a:solidFill>
                      </a:endParaRPr>
                    </a:p>
                    <a:p>
                      <a:pPr algn="l"/>
                      <a:r>
                        <a:rPr kumimoji="1" lang="ja-JP" altLang="en-US" sz="1400" dirty="0" smtClean="0">
                          <a:solidFill>
                            <a:schemeClr val="tx1"/>
                          </a:solidFill>
                        </a:rPr>
                        <a:t>　　　　</a:t>
                      </a:r>
                      <a:r>
                        <a:rPr kumimoji="1" lang="en-US" altLang="ja-JP" sz="1200" u="sng" dirty="0" smtClean="0">
                          <a:solidFill>
                            <a:schemeClr val="tx1"/>
                          </a:solidFill>
                        </a:rPr>
                        <a:t>※</a:t>
                      </a:r>
                      <a:r>
                        <a:rPr kumimoji="1" lang="ja-JP" altLang="en-US" sz="1200" u="sng" dirty="0" smtClean="0">
                          <a:solidFill>
                            <a:schemeClr val="tx1"/>
                          </a:solidFill>
                        </a:rPr>
                        <a:t>財務会計に関する内部統制の向上支援及び財務会計に関する事務処理体制の向上支援の内容については、課長通知で定めている。</a:t>
                      </a:r>
                      <a:endParaRPr kumimoji="1" lang="en-US" altLang="ja-JP" sz="1200" u="sng" dirty="0" smtClean="0">
                        <a:solidFill>
                          <a:schemeClr val="tx1"/>
                        </a:solidFill>
                      </a:endParaRPr>
                    </a:p>
                  </a:txBody>
                  <a:tcPr marL="99060" marR="99060"/>
                </a:tc>
                <a:tc hMerge="1">
                  <a:txBody>
                    <a:bodyPr/>
                    <a:lstStyle/>
                    <a:p>
                      <a:pPr algn="l"/>
                      <a:endParaRPr kumimoji="1" lang="en-US" altLang="ja-JP" smtClean="0"/>
                    </a:p>
                  </a:txBody>
                  <a:tcPr/>
                </a:tc>
              </a:tr>
            </a:tbl>
          </a:graphicData>
        </a:graphic>
      </p:graphicFrame>
      <p:sp>
        <p:nvSpPr>
          <p:cNvPr id="3" name="テキスト ボックス 2"/>
          <p:cNvSpPr txBox="1"/>
          <p:nvPr/>
        </p:nvSpPr>
        <p:spPr>
          <a:xfrm>
            <a:off x="416495" y="908720"/>
            <a:ext cx="4104457" cy="830997"/>
          </a:xfrm>
          <a:prstGeom prst="rect">
            <a:avLst/>
          </a:prstGeom>
          <a:noFill/>
          <a:ln>
            <a:solidFill>
              <a:schemeClr val="tx1"/>
            </a:solidFill>
          </a:ln>
        </p:spPr>
        <p:txBody>
          <a:bodyPr wrap="square" rtlCol="0">
            <a:spAutoFit/>
          </a:bodyPr>
          <a:lstStyle/>
          <a:p>
            <a:endParaRPr lang="en-US" altLang="ja-JP" sz="1600" dirty="0" smtClean="0"/>
          </a:p>
          <a:p>
            <a:r>
              <a:rPr lang="ja-JP" altLang="en-US" sz="1600" dirty="0" smtClean="0"/>
              <a:t>・　法人</a:t>
            </a:r>
            <a:r>
              <a:rPr lang="ja-JP" altLang="en-US" sz="1600" dirty="0"/>
              <a:t>運営</a:t>
            </a:r>
            <a:r>
              <a:rPr lang="ja-JP" altLang="en-US" sz="1600" dirty="0" smtClean="0"/>
              <a:t>の適正性を担保することを目的と</a:t>
            </a:r>
            <a:endParaRPr lang="en-US" altLang="ja-JP" sz="1600" dirty="0" smtClean="0"/>
          </a:p>
          <a:p>
            <a:r>
              <a:rPr lang="ja-JP" altLang="en-US" sz="1600" dirty="0"/>
              <a:t>　</a:t>
            </a:r>
            <a:r>
              <a:rPr lang="ja-JP" altLang="en-US" sz="1600" dirty="0" smtClean="0"/>
              <a:t>して実施するもの</a:t>
            </a:r>
            <a:r>
              <a:rPr lang="en-US" altLang="ja-JP" sz="1600" dirty="0" smtClean="0"/>
              <a:t>【</a:t>
            </a:r>
            <a:r>
              <a:rPr lang="ja-JP" altLang="en-US" sz="1600" dirty="0" smtClean="0"/>
              <a:t>一般的に</a:t>
            </a:r>
            <a:r>
              <a:rPr lang="en-US" altLang="ja-JP" sz="1600" dirty="0" smtClean="0"/>
              <a:t>3</a:t>
            </a:r>
            <a:r>
              <a:rPr lang="ja-JP" altLang="en-US" sz="1600" dirty="0" smtClean="0"/>
              <a:t>～</a:t>
            </a:r>
            <a:r>
              <a:rPr lang="en-US" altLang="ja-JP" sz="1600" dirty="0"/>
              <a:t>5</a:t>
            </a:r>
            <a:r>
              <a:rPr lang="ja-JP" altLang="en-US" sz="1600" dirty="0" smtClean="0"/>
              <a:t>年に</a:t>
            </a:r>
            <a:r>
              <a:rPr lang="en-US" altLang="ja-JP" sz="1600" dirty="0" smtClean="0"/>
              <a:t>1</a:t>
            </a:r>
            <a:r>
              <a:rPr lang="ja-JP" altLang="en-US" sz="1600" dirty="0" smtClean="0"/>
              <a:t>回</a:t>
            </a:r>
            <a:r>
              <a:rPr lang="en-US" altLang="ja-JP" sz="1600" dirty="0" smtClean="0"/>
              <a:t>】</a:t>
            </a:r>
            <a:endParaRPr lang="ja-JP" altLang="en-US" sz="1600" dirty="0"/>
          </a:p>
        </p:txBody>
      </p:sp>
      <p:sp>
        <p:nvSpPr>
          <p:cNvPr id="6" name="テキスト ボックス 5"/>
          <p:cNvSpPr txBox="1"/>
          <p:nvPr/>
        </p:nvSpPr>
        <p:spPr>
          <a:xfrm>
            <a:off x="4739350" y="908720"/>
            <a:ext cx="5014249" cy="830997"/>
          </a:xfrm>
          <a:prstGeom prst="rect">
            <a:avLst/>
          </a:prstGeom>
          <a:noFill/>
          <a:ln>
            <a:solidFill>
              <a:schemeClr val="tx1"/>
            </a:solidFill>
          </a:ln>
        </p:spPr>
        <p:txBody>
          <a:bodyPr wrap="square" rtlCol="0">
            <a:spAutoFit/>
          </a:bodyPr>
          <a:lstStyle/>
          <a:p>
            <a:pPr eaLnBrk="0" fontAlgn="base" hangingPunct="0">
              <a:spcBef>
                <a:spcPct val="0"/>
              </a:spcBef>
              <a:spcAft>
                <a:spcPct val="0"/>
              </a:spcAft>
            </a:pPr>
            <a:endParaRPr lang="en-US" altLang="ja-JP" sz="1600" dirty="0"/>
          </a:p>
          <a:p>
            <a:pPr eaLnBrk="0" fontAlgn="base" hangingPunct="0">
              <a:spcBef>
                <a:spcPct val="0"/>
              </a:spcBef>
              <a:spcAft>
                <a:spcPct val="0"/>
              </a:spcAft>
            </a:pPr>
            <a:r>
              <a:rPr lang="ja-JP" altLang="en-US" sz="1600" dirty="0" smtClean="0">
                <a:latin typeface="ＭＳ Ｐゴシック"/>
              </a:rPr>
              <a:t>・</a:t>
            </a:r>
            <a:r>
              <a:rPr lang="ja-JP" altLang="en-US" sz="1600" dirty="0">
                <a:latin typeface="ＭＳ Ｐゴシック"/>
              </a:rPr>
              <a:t>　</a:t>
            </a:r>
            <a:r>
              <a:rPr lang="ja-JP" altLang="en-US" sz="1600" dirty="0" smtClean="0">
                <a:latin typeface="ＭＳ Ｐゴシック"/>
              </a:rPr>
              <a:t>法人自らが財務</a:t>
            </a:r>
            <a:r>
              <a:rPr lang="ja-JP" altLang="en-US" sz="1600" dirty="0">
                <a:latin typeface="ＭＳ Ｐゴシック"/>
              </a:rPr>
              <a:t>報告の信頼性を</a:t>
            </a:r>
            <a:r>
              <a:rPr lang="ja-JP" altLang="en-US" sz="1600" dirty="0" smtClean="0">
                <a:latin typeface="ＭＳ Ｐゴシック"/>
              </a:rPr>
              <a:t>担保し、説明責任を果たす</a:t>
            </a:r>
            <a:r>
              <a:rPr lang="ja-JP" altLang="en-US" sz="1600" dirty="0">
                <a:latin typeface="ＭＳ Ｐゴシック"/>
              </a:rPr>
              <a:t>こと</a:t>
            </a:r>
            <a:r>
              <a:rPr lang="ja-JP" altLang="en-US" sz="1600" dirty="0" smtClean="0">
                <a:latin typeface="ＭＳ Ｐゴシック"/>
              </a:rPr>
              <a:t>を目的として実施するもの</a:t>
            </a:r>
            <a:r>
              <a:rPr lang="en-US" altLang="ja-JP" sz="1600" dirty="0" smtClean="0">
                <a:latin typeface="ＭＳ Ｐゴシック"/>
              </a:rPr>
              <a:t>【</a:t>
            </a:r>
            <a:r>
              <a:rPr lang="ja-JP" altLang="en-US" sz="1600" dirty="0" smtClean="0">
                <a:latin typeface="ＭＳ Ｐゴシック"/>
              </a:rPr>
              <a:t>毎年度実施</a:t>
            </a:r>
            <a:r>
              <a:rPr lang="en-US" altLang="ja-JP" sz="1600" dirty="0" smtClean="0">
                <a:latin typeface="ＭＳ Ｐゴシック"/>
              </a:rPr>
              <a:t>】</a:t>
            </a:r>
            <a:endParaRPr lang="ja-JP" altLang="en-US" sz="1600" dirty="0">
              <a:latin typeface="ＭＳ Ｐゴシック"/>
            </a:endParaRPr>
          </a:p>
        </p:txBody>
      </p:sp>
      <p:sp>
        <p:nvSpPr>
          <p:cNvPr id="9" name="テキスト ボックス 8"/>
          <p:cNvSpPr txBox="1"/>
          <p:nvPr/>
        </p:nvSpPr>
        <p:spPr>
          <a:xfrm>
            <a:off x="416495" y="1988840"/>
            <a:ext cx="9333493" cy="1077218"/>
          </a:xfrm>
          <a:prstGeom prst="rect">
            <a:avLst/>
          </a:prstGeom>
          <a:solidFill>
            <a:schemeClr val="bg1"/>
          </a:solidFill>
          <a:ln>
            <a:solidFill>
              <a:schemeClr val="tx1"/>
            </a:solidFill>
          </a:ln>
        </p:spPr>
        <p:txBody>
          <a:bodyPr wrap="square" rtlCol="0">
            <a:spAutoFit/>
          </a:bodyPr>
          <a:lstStyle/>
          <a:p>
            <a:r>
              <a:rPr lang="ja-JP" altLang="en-US" sz="1600" dirty="0" smtClean="0"/>
              <a:t>　監査の趣旨は異なるが、会計管理の部分についての監査・確認が重複していること、会計監査等により法人の財務会計に関する事務の適正性が確保されていると判断することが可能であることから、所轄庁の判断により会計監査人の監査を実施している法人等の所轄庁の監査事項の一部を省略するなど、指導監査の重点化を図る。</a:t>
            </a:r>
            <a:endParaRPr lang="en-US" altLang="ja-JP" sz="1600" dirty="0" smtClean="0"/>
          </a:p>
        </p:txBody>
      </p:sp>
      <p:sp>
        <p:nvSpPr>
          <p:cNvPr id="11" name="下矢印 10"/>
          <p:cNvSpPr/>
          <p:nvPr/>
        </p:nvSpPr>
        <p:spPr>
          <a:xfrm>
            <a:off x="2072680" y="1772816"/>
            <a:ext cx="1362149" cy="2051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2" name="下矢印 11"/>
          <p:cNvSpPr/>
          <p:nvPr/>
        </p:nvSpPr>
        <p:spPr>
          <a:xfrm>
            <a:off x="3854878" y="2924944"/>
            <a:ext cx="2106234" cy="34755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sp>
        <p:nvSpPr>
          <p:cNvPr id="14" name="正方形/長方形 13"/>
          <p:cNvSpPr/>
          <p:nvPr/>
        </p:nvSpPr>
        <p:spPr>
          <a:xfrm>
            <a:off x="256928" y="764704"/>
            <a:ext cx="3327920" cy="360080"/>
          </a:xfrm>
          <a:prstGeom prst="rect">
            <a:avLst/>
          </a:prstGeom>
          <a:solidFill>
            <a:srgbClr val="FFFFDD"/>
          </a:solidFill>
          <a:ln w="38100"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ja-JP" altLang="en-US" dirty="0">
                <a:solidFill>
                  <a:prstClr val="black"/>
                </a:solidFill>
                <a:latin typeface="ＭＳ Ｐゴシック"/>
              </a:rPr>
              <a:t>行政</a:t>
            </a:r>
            <a:r>
              <a:rPr lang="ja-JP" altLang="en-US" dirty="0" smtClean="0">
                <a:solidFill>
                  <a:prstClr val="black"/>
                </a:solidFill>
                <a:latin typeface="ＭＳ Ｐゴシック"/>
              </a:rPr>
              <a:t>による指導監査の趣旨</a:t>
            </a:r>
            <a:endParaRPr lang="ja-JP" altLang="en-US" dirty="0">
              <a:solidFill>
                <a:prstClr val="black"/>
              </a:solidFill>
              <a:latin typeface="ＭＳ Ｐゴシック"/>
            </a:endParaRPr>
          </a:p>
        </p:txBody>
      </p:sp>
      <p:sp>
        <p:nvSpPr>
          <p:cNvPr id="15" name="正方形/長方形 14"/>
          <p:cNvSpPr/>
          <p:nvPr/>
        </p:nvSpPr>
        <p:spPr>
          <a:xfrm>
            <a:off x="4664968" y="764704"/>
            <a:ext cx="2348311" cy="360080"/>
          </a:xfrm>
          <a:prstGeom prst="rect">
            <a:avLst/>
          </a:prstGeom>
          <a:solidFill>
            <a:srgbClr val="FFFFDD"/>
          </a:solidFill>
          <a:ln w="38100"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ja-JP" altLang="en-US" dirty="0">
                <a:solidFill>
                  <a:prstClr val="black"/>
                </a:solidFill>
                <a:latin typeface="ＭＳ Ｐゴシック"/>
              </a:rPr>
              <a:t>会計監査</a:t>
            </a:r>
            <a:r>
              <a:rPr lang="ja-JP" altLang="en-US" dirty="0" smtClean="0">
                <a:solidFill>
                  <a:prstClr val="black"/>
                </a:solidFill>
                <a:latin typeface="ＭＳ Ｐゴシック"/>
              </a:rPr>
              <a:t>の趣旨</a:t>
            </a:r>
            <a:endParaRPr lang="ja-JP" altLang="en-US" dirty="0">
              <a:solidFill>
                <a:prstClr val="black"/>
              </a:solidFill>
              <a:latin typeface="ＭＳ Ｐゴシック"/>
            </a:endParaRPr>
          </a:p>
        </p:txBody>
      </p:sp>
      <p:sp>
        <p:nvSpPr>
          <p:cNvPr id="16" name="正方形/長方形 15"/>
          <p:cNvSpPr/>
          <p:nvPr/>
        </p:nvSpPr>
        <p:spPr>
          <a:xfrm>
            <a:off x="194478" y="44624"/>
            <a:ext cx="9555511" cy="633901"/>
          </a:xfrm>
          <a:prstGeom prst="rect">
            <a:avLst/>
          </a:prstGeom>
          <a:no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smtClean="0">
                <a:solidFill>
                  <a:schemeClr val="tx1"/>
                </a:solidFill>
              </a:rPr>
              <a:t>会計監査人監査導入に伴う行政監査の省略・重点化について</a:t>
            </a:r>
            <a:endParaRPr lang="ja-JP" altLang="en-US" sz="2400" b="1" dirty="0">
              <a:solidFill>
                <a:schemeClr val="tx1"/>
              </a:solidFill>
            </a:endParaRPr>
          </a:p>
        </p:txBody>
      </p:sp>
      <p:sp>
        <p:nvSpPr>
          <p:cNvPr id="17" name="下矢印 16"/>
          <p:cNvSpPr/>
          <p:nvPr/>
        </p:nvSpPr>
        <p:spPr>
          <a:xfrm>
            <a:off x="6753200" y="1772816"/>
            <a:ext cx="1362149" cy="20513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graphicFrame>
        <p:nvGraphicFramePr>
          <p:cNvPr id="18" name="表 17"/>
          <p:cNvGraphicFramePr>
            <a:graphicFrameLocks noGrp="1"/>
          </p:cNvGraphicFramePr>
          <p:nvPr>
            <p:extLst>
              <p:ext uri="{D42A27DB-BD31-4B8C-83A1-F6EECF244321}">
                <p14:modId xmlns:p14="http://schemas.microsoft.com/office/powerpoint/2010/main" val="354540033"/>
              </p:ext>
            </p:extLst>
          </p:nvPr>
        </p:nvGraphicFramePr>
        <p:xfrm>
          <a:off x="128464" y="5637392"/>
          <a:ext cx="9711522" cy="1066800"/>
        </p:xfrm>
        <a:graphic>
          <a:graphicData uri="http://schemas.openxmlformats.org/drawingml/2006/table">
            <a:tbl>
              <a:tblPr firstRow="1" bandRow="1">
                <a:tableStyleId>{93296810-A885-4BE3-A3E7-6D5BEEA58F35}</a:tableStyleId>
              </a:tblPr>
              <a:tblGrid>
                <a:gridCol w="2207164"/>
                <a:gridCol w="7504358"/>
              </a:tblGrid>
              <a:tr h="299118">
                <a:tc>
                  <a:txBody>
                    <a:bodyPr/>
                    <a:lstStyle/>
                    <a:p>
                      <a:pPr algn="ctr"/>
                      <a:r>
                        <a:rPr kumimoji="1" lang="ja-JP" altLang="en-US" sz="1600" dirty="0" smtClean="0"/>
                        <a:t>対応</a:t>
                      </a:r>
                      <a:endParaRPr kumimoji="1" lang="ja-JP" altLang="en-US" sz="1600" dirty="0">
                        <a:solidFill>
                          <a:schemeClr val="bg1"/>
                        </a:solidFill>
                      </a:endParaRPr>
                    </a:p>
                  </a:txBody>
                  <a:tcPr marL="99060" marR="99060"/>
                </a:tc>
                <a:tc>
                  <a:txBody>
                    <a:bodyPr/>
                    <a:lstStyle/>
                    <a:p>
                      <a:pPr algn="l"/>
                      <a:r>
                        <a:rPr kumimoji="1" lang="ja-JP" altLang="en-US" sz="1600" dirty="0" smtClean="0"/>
                        <a:t>　</a:t>
                      </a:r>
                      <a:r>
                        <a:rPr kumimoji="1" lang="ja-JP" altLang="en-US" sz="1600" u="none" dirty="0" smtClean="0"/>
                        <a:t>監査事項の効率的な実施</a:t>
                      </a:r>
                      <a:endParaRPr kumimoji="1" lang="ja-JP" altLang="en-US" sz="1600" u="none" dirty="0"/>
                    </a:p>
                  </a:txBody>
                  <a:tcPr marL="99060" marR="99060"/>
                </a:tc>
              </a:tr>
              <a:tr h="636985">
                <a:tc gridSpan="2">
                  <a:txBody>
                    <a:bodyPr/>
                    <a:lstStyle/>
                    <a:p>
                      <a:pPr algn="l"/>
                      <a:r>
                        <a:rPr kumimoji="1" lang="ja-JP" altLang="en-US" sz="1400" u="sng" dirty="0" smtClean="0"/>
                        <a:t>○　会計監査人監査や</a:t>
                      </a:r>
                      <a:r>
                        <a:rPr kumimoji="1" lang="ja-JP" altLang="en-US" sz="1400" u="sng" dirty="0" smtClean="0">
                          <a:solidFill>
                            <a:schemeClr val="tx1"/>
                          </a:solidFill>
                        </a:rPr>
                        <a:t>専門家による財務会計に関する内部統制の向上支援</a:t>
                      </a:r>
                      <a:r>
                        <a:rPr kumimoji="1" lang="ja-JP" altLang="en-US" sz="1400" u="sng" dirty="0" smtClean="0"/>
                        <a:t>は、会計のみならず、組織運営に関しても対象と</a:t>
                      </a:r>
                      <a:endParaRPr kumimoji="1" lang="en-US" altLang="ja-JP" sz="1400" u="sng" dirty="0" smtClean="0"/>
                    </a:p>
                    <a:p>
                      <a:pPr algn="l"/>
                      <a:r>
                        <a:rPr kumimoji="1" lang="ja-JP" altLang="en-US" sz="1400" u="none" dirty="0" smtClean="0"/>
                        <a:t>　</a:t>
                      </a:r>
                      <a:r>
                        <a:rPr kumimoji="1" lang="ja-JP" altLang="en-US" sz="1400" u="sng" dirty="0" smtClean="0"/>
                        <a:t>なるものであり、これらの結果を確認できる報告書を活用することにより、指導監査における確認作業の効率的な実施を図る</a:t>
                      </a:r>
                      <a:endParaRPr kumimoji="1" lang="en-US" altLang="ja-JP" sz="1400" u="sng" dirty="0" smtClean="0"/>
                    </a:p>
                    <a:p>
                      <a:pPr algn="l"/>
                      <a:r>
                        <a:rPr kumimoji="1" lang="ja-JP" altLang="en-US" sz="1400" u="sng" dirty="0" smtClean="0"/>
                        <a:t>　ものとする。</a:t>
                      </a:r>
                      <a:endParaRPr kumimoji="1" lang="en-US" altLang="ja-JP" sz="1400" u="sng" dirty="0" smtClean="0"/>
                    </a:p>
                  </a:txBody>
                  <a:tcPr marL="99060" marR="99060"/>
                </a:tc>
                <a:tc hMerge="1">
                  <a:txBody>
                    <a:bodyPr/>
                    <a:lstStyle/>
                    <a:p>
                      <a:pPr algn="l"/>
                      <a:endParaRPr kumimoji="1" lang="en-US" altLang="ja-JP" smtClean="0"/>
                    </a:p>
                  </a:txBody>
                  <a:tcPr/>
                </a:tc>
              </a:tr>
            </a:tbl>
          </a:graphicData>
        </a:graphic>
      </p:graphicFrame>
      <p:sp>
        <p:nvSpPr>
          <p:cNvPr id="21"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25</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25621370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メモ 6"/>
          <p:cNvSpPr/>
          <p:nvPr/>
        </p:nvSpPr>
        <p:spPr>
          <a:xfrm>
            <a:off x="116463" y="692696"/>
            <a:ext cx="9673075" cy="1116000"/>
          </a:xfrm>
          <a:prstGeom prst="foldedCorner">
            <a:avLst>
              <a:gd name="adj" fmla="val 9688"/>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46800" rtlCol="0" anchor="ctr"/>
          <a:lstStyle/>
          <a:p>
            <a:endParaRPr kumimoji="1" lang="en-US" altLang="ja-JP" sz="1600" dirty="0" smtClean="0">
              <a:solidFill>
                <a:schemeClr val="tx1"/>
              </a:solidFill>
            </a:endParaRPr>
          </a:p>
          <a:p>
            <a:r>
              <a:rPr kumimoji="1" lang="ja-JP" altLang="en-US" sz="1600" dirty="0" smtClean="0">
                <a:solidFill>
                  <a:schemeClr val="tx1"/>
                </a:solidFill>
              </a:rPr>
              <a:t>◆　前回の監査結果等を踏まえ、経営組織のガバナンスの強化が図られている等、良好と認められる法人に対</a:t>
            </a:r>
            <a:endParaRPr kumimoji="1" lang="en-US" altLang="ja-JP" sz="1600" dirty="0" smtClean="0">
              <a:solidFill>
                <a:schemeClr val="tx1"/>
              </a:solidFill>
            </a:endParaRPr>
          </a:p>
          <a:p>
            <a:r>
              <a:rPr lang="ja-JP" altLang="en-US" sz="1600" dirty="0">
                <a:solidFill>
                  <a:schemeClr val="tx1"/>
                </a:solidFill>
              </a:rPr>
              <a:t>　</a:t>
            </a:r>
            <a:r>
              <a:rPr kumimoji="1" lang="ja-JP" altLang="en-US" sz="1600" dirty="0" smtClean="0">
                <a:solidFill>
                  <a:schemeClr val="tx1"/>
                </a:solidFill>
              </a:rPr>
              <a:t>する監査の実施周期を延長する。</a:t>
            </a:r>
            <a:endParaRPr kumimoji="1" lang="en-US" altLang="ja-JP" sz="1600" dirty="0" smtClean="0">
              <a:solidFill>
                <a:schemeClr val="tx1"/>
              </a:solidFill>
            </a:endParaRPr>
          </a:p>
          <a:p>
            <a:r>
              <a:rPr kumimoji="1" lang="ja-JP" altLang="en-US" sz="1600" dirty="0" smtClean="0">
                <a:solidFill>
                  <a:schemeClr val="tx1"/>
                </a:solidFill>
              </a:rPr>
              <a:t>◆　一方、ガバナンス等に大きな問題があると認められる法人に対しては、継続的な監査を実施するなど、指導</a:t>
            </a:r>
            <a:endParaRPr kumimoji="1" lang="en-US" altLang="ja-JP" sz="1600" dirty="0" smtClean="0">
              <a:solidFill>
                <a:schemeClr val="tx1"/>
              </a:solidFill>
            </a:endParaRPr>
          </a:p>
          <a:p>
            <a:r>
              <a:rPr lang="ja-JP" altLang="en-US" sz="1600" dirty="0">
                <a:solidFill>
                  <a:schemeClr val="tx1"/>
                </a:solidFill>
              </a:rPr>
              <a:t>　</a:t>
            </a:r>
            <a:r>
              <a:rPr kumimoji="1" lang="ja-JP" altLang="en-US" sz="1600" dirty="0" smtClean="0">
                <a:solidFill>
                  <a:schemeClr val="tx1"/>
                </a:solidFill>
              </a:rPr>
              <a:t>監査の重点化を図る。</a:t>
            </a:r>
            <a:endParaRPr kumimoji="1" lang="ja-JP" altLang="en-US" sz="1600" dirty="0">
              <a:solidFill>
                <a:schemeClr val="tx1"/>
              </a:solidFill>
            </a:endParaRPr>
          </a:p>
        </p:txBody>
      </p:sp>
      <p:graphicFrame>
        <p:nvGraphicFramePr>
          <p:cNvPr id="9" name="表 8"/>
          <p:cNvGraphicFramePr>
            <a:graphicFrameLocks noGrp="1"/>
          </p:cNvGraphicFramePr>
          <p:nvPr>
            <p:extLst>
              <p:ext uri="{D42A27DB-BD31-4B8C-83A1-F6EECF244321}">
                <p14:modId xmlns:p14="http://schemas.microsoft.com/office/powerpoint/2010/main" val="2025650112"/>
              </p:ext>
            </p:extLst>
          </p:nvPr>
        </p:nvGraphicFramePr>
        <p:xfrm>
          <a:off x="116463" y="1844824"/>
          <a:ext cx="4446495" cy="4320000"/>
        </p:xfrm>
        <a:graphic>
          <a:graphicData uri="http://schemas.openxmlformats.org/drawingml/2006/table">
            <a:tbl>
              <a:tblPr firstRow="1" bandRow="1">
                <a:tableStyleId>{5940675A-B579-460E-94D1-54222C63F5DA}</a:tableStyleId>
              </a:tblPr>
              <a:tblGrid>
                <a:gridCol w="312035"/>
                <a:gridCol w="3120347"/>
                <a:gridCol w="1014113"/>
              </a:tblGrid>
              <a:tr h="341743">
                <a:tc gridSpan="3">
                  <a:txBody>
                    <a:bodyPr/>
                    <a:lstStyle/>
                    <a:p>
                      <a:pPr algn="ctr"/>
                      <a:r>
                        <a:rPr kumimoji="1" lang="ja-JP" altLang="en-US" sz="1400" dirty="0" smtClean="0"/>
                        <a:t>見直し前の一般監査の周期</a:t>
                      </a:r>
                      <a:endParaRPr kumimoji="1" lang="ja-JP" altLang="en-US" sz="1400" dirty="0"/>
                    </a:p>
                  </a:txBody>
                  <a:tcPr marL="99060" marR="99060" anchor="ctr">
                    <a:solidFill>
                      <a:schemeClr val="tx2">
                        <a:lumMod val="20000"/>
                        <a:lumOff val="80000"/>
                      </a:schemeClr>
                    </a:solidFill>
                  </a:tcPr>
                </a:tc>
                <a:tc hMerge="1">
                  <a:txBody>
                    <a:bodyPr/>
                    <a:lstStyle/>
                    <a:p>
                      <a:endParaRPr kumimoji="1" lang="ja-JP" altLang="en-US" dirty="0"/>
                    </a:p>
                  </a:txBody>
                  <a:tcPr/>
                </a:tc>
                <a:tc hMerge="1">
                  <a:txBody>
                    <a:bodyPr/>
                    <a:lstStyle/>
                    <a:p>
                      <a:endParaRPr kumimoji="1" lang="ja-JP" altLang="en-US" dirty="0"/>
                    </a:p>
                  </a:txBody>
                  <a:tcPr/>
                </a:tc>
              </a:tr>
              <a:tr h="546348">
                <a:tc gridSpan="2">
                  <a:txBody>
                    <a:bodyPr/>
                    <a:lstStyle/>
                    <a:p>
                      <a:r>
                        <a:rPr kumimoji="1" lang="ja-JP" altLang="en-US" sz="1200" dirty="0" smtClean="0"/>
                        <a:t>法人本部の運営等について、特に大きな問題が認められない法人。</a:t>
                      </a:r>
                      <a:endParaRPr kumimoji="1" lang="ja-JP" altLang="en-US" sz="1200" dirty="0"/>
                    </a:p>
                  </a:txBody>
                  <a:tcPr marL="99060" marR="99060" anchor="ctr">
                    <a:lnB w="57150" cap="flat" cmpd="sng" algn="ctr">
                      <a:noFill/>
                      <a:prstDash val="solid"/>
                      <a:round/>
                      <a:headEnd type="none" w="med" len="med"/>
                      <a:tailEnd type="none" w="med" len="med"/>
                    </a:lnB>
                  </a:tcPr>
                </a:tc>
                <a:tc hMerge="1">
                  <a:txBody>
                    <a:bodyPr/>
                    <a:lstStyle/>
                    <a:p>
                      <a:endParaRPr kumimoji="1" lang="ja-JP" altLang="en-US" dirty="0"/>
                    </a:p>
                  </a:txBody>
                  <a:tcPr anchor="ctr"/>
                </a:tc>
                <a:tc>
                  <a:txBody>
                    <a:bodyPr/>
                    <a:lstStyle/>
                    <a:p>
                      <a:r>
                        <a:rPr kumimoji="1" lang="ja-JP" altLang="en-US" sz="1200" dirty="0" smtClean="0"/>
                        <a:t>２年に１回</a:t>
                      </a:r>
                      <a:endParaRPr kumimoji="1" lang="ja-JP" altLang="en-US" sz="1200" dirty="0"/>
                    </a:p>
                  </a:txBody>
                  <a:tcPr marL="99060" marR="99060" anchor="ctr">
                    <a:lnB w="57150" cap="flat" cmpd="sng" algn="ctr">
                      <a:solidFill>
                        <a:schemeClr val="tx1"/>
                      </a:solidFill>
                      <a:prstDash val="solid"/>
                      <a:round/>
                      <a:headEnd type="none" w="med" len="med"/>
                      <a:tailEnd type="none" w="med" len="med"/>
                    </a:lnB>
                  </a:tcPr>
                </a:tc>
              </a:tr>
              <a:tr h="1176412">
                <a:tc rowSpan="2">
                  <a:txBody>
                    <a:bodyPr/>
                    <a:lstStyle/>
                    <a:p>
                      <a:endParaRPr kumimoji="1" lang="ja-JP" altLang="en-US" sz="1200" dirty="0"/>
                    </a:p>
                  </a:txBody>
                  <a:tcPr marL="99060" marR="99060" anchor="ctr">
                    <a:lnR w="57150" cap="flat" cmpd="sng" algn="ctr">
                      <a:solidFill>
                        <a:schemeClr val="tx1"/>
                      </a:solidFill>
                      <a:prstDash val="solid"/>
                      <a:round/>
                      <a:headEnd type="none" w="med" len="med"/>
                      <a:tailEnd type="none" w="med" len="med"/>
                    </a:lnR>
                    <a:lnT w="57150" cap="flat" cmpd="sng" algn="ctr">
                      <a:noFill/>
                      <a:prstDash val="solid"/>
                      <a:round/>
                      <a:headEnd type="none" w="med" len="med"/>
                      <a:tailEnd type="none" w="med" len="med"/>
                    </a:lnT>
                  </a:tcPr>
                </a:tc>
                <a:tc>
                  <a:txBody>
                    <a:bodyPr/>
                    <a:lstStyle/>
                    <a:p>
                      <a:r>
                        <a:rPr kumimoji="1" lang="ja-JP" altLang="en-US" sz="1200" dirty="0" smtClean="0"/>
                        <a:t>外部監査を活用した場合において、その結果等に基づき法人の財務状況の透明性・適正性が確保されていると判断するとき。</a:t>
                      </a:r>
                      <a:endParaRPr kumimoji="1" lang="ja-JP" altLang="en-US" sz="1200" dirty="0"/>
                    </a:p>
                  </a:txBody>
                  <a:tcPr marL="99060" marR="99060" anchor="ctr">
                    <a:lnL w="57150" cap="flat" cmpd="sng" algn="ctr">
                      <a:solidFill>
                        <a:schemeClr val="tx1"/>
                      </a:solidFill>
                      <a:prstDash val="solid"/>
                      <a:round/>
                      <a:headEnd type="none" w="med" len="med"/>
                      <a:tailEnd type="none" w="med" len="med"/>
                    </a:lnL>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c>
                  <a:txBody>
                    <a:bodyPr/>
                    <a:lstStyle/>
                    <a:p>
                      <a:r>
                        <a:rPr kumimoji="1" lang="ja-JP" altLang="en-US" sz="1200" dirty="0" smtClean="0"/>
                        <a:t>４年に１回とすることが可能</a:t>
                      </a:r>
                      <a:endParaRPr kumimoji="1" lang="ja-JP" altLang="en-US" sz="1200" dirty="0"/>
                    </a:p>
                  </a:txBody>
                  <a:tcPr marL="99060" marR="99060" anchor="ctr">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tcPr>
                </a:tc>
              </a:tr>
              <a:tr h="1742882">
                <a:tc vMerge="1">
                  <a:txBody>
                    <a:bodyPr/>
                    <a:lstStyle/>
                    <a:p>
                      <a:endParaRPr kumimoji="1" lang="ja-JP" altLang="en-US" sz="1400"/>
                    </a:p>
                  </a:txBody>
                  <a:tcPr anchor="ctr"/>
                </a:tc>
                <a:tc>
                  <a:txBody>
                    <a:bodyPr/>
                    <a:lstStyle/>
                    <a:p>
                      <a:r>
                        <a:rPr kumimoji="1" lang="ja-JP" altLang="en-US" sz="1200" dirty="0" smtClean="0"/>
                        <a:t>苦情解決への取組が適切に行われており、以下のいずれかの内容に積極的に取組み、良質かつ適切な福祉サービスを提供するよう努めている判断するとき。</a:t>
                      </a:r>
                      <a:endParaRPr kumimoji="1" lang="en-US" altLang="ja-JP" sz="1200" dirty="0" smtClean="0"/>
                    </a:p>
                    <a:p>
                      <a:pPr lvl="0"/>
                      <a:r>
                        <a:rPr kumimoji="1" lang="ja-JP" altLang="en-US" sz="1200" dirty="0" smtClean="0"/>
                        <a:t>・福祉サービス第三者評価事業の受審、公表（</a:t>
                      </a:r>
                      <a:r>
                        <a:rPr kumimoji="1" lang="en-US" altLang="ja-JP" sz="1200" dirty="0" smtClean="0"/>
                        <a:t>ISO9001</a:t>
                      </a:r>
                      <a:r>
                        <a:rPr kumimoji="1" lang="ja-JP" altLang="en-US" sz="1200" dirty="0" smtClean="0"/>
                        <a:t>認証取得施設も同様とする。）</a:t>
                      </a:r>
                      <a:endParaRPr kumimoji="1" lang="en-US" altLang="ja-JP" sz="1200" dirty="0" smtClean="0"/>
                    </a:p>
                    <a:p>
                      <a:pPr lvl="0"/>
                      <a:r>
                        <a:rPr kumimoji="1" lang="ja-JP" altLang="en-US" sz="1200" dirty="0" smtClean="0"/>
                        <a:t>・地域社会に開かれた事業運営</a:t>
                      </a:r>
                      <a:endParaRPr kumimoji="1" lang="en-US" altLang="ja-JP" sz="1200" dirty="0" smtClean="0"/>
                    </a:p>
                    <a:p>
                      <a:pPr lvl="0"/>
                      <a:r>
                        <a:rPr kumimoji="1" lang="ja-JP" altLang="en-US" sz="1200" dirty="0" smtClean="0"/>
                        <a:t>・先駆的な社会貢献活動の取組</a:t>
                      </a:r>
                      <a:endParaRPr kumimoji="1" lang="en-US" altLang="ja-JP" sz="1200" dirty="0" smtClean="0"/>
                    </a:p>
                  </a:txBody>
                  <a:tcPr marL="99060" marR="99060" anchor="ctr">
                    <a:lnT w="57150" cap="flat" cmpd="sng" algn="ctr">
                      <a:solidFill>
                        <a:schemeClr val="tx1"/>
                      </a:solidFill>
                      <a:prstDash val="solid"/>
                      <a:round/>
                      <a:headEnd type="none" w="med" len="med"/>
                      <a:tailEnd type="none" w="med" len="med"/>
                    </a:lnT>
                  </a:tcPr>
                </a:tc>
                <a:tc>
                  <a:txBody>
                    <a:bodyPr/>
                    <a:lstStyle/>
                    <a:p>
                      <a:r>
                        <a:rPr kumimoji="1" lang="ja-JP" altLang="en-US" sz="1200" dirty="0" smtClean="0"/>
                        <a:t>同上</a:t>
                      </a:r>
                      <a:endParaRPr kumimoji="1" lang="ja-JP" altLang="en-US" sz="1200" dirty="0"/>
                    </a:p>
                  </a:txBody>
                  <a:tcPr marL="99060" marR="99060" anchor="ctr">
                    <a:lnT w="57150" cap="flat" cmpd="sng" algn="ctr">
                      <a:solidFill>
                        <a:schemeClr val="tx1"/>
                      </a:solidFill>
                      <a:prstDash val="solid"/>
                      <a:round/>
                      <a:headEnd type="none" w="med" len="med"/>
                      <a:tailEnd type="none" w="med" len="med"/>
                    </a:lnT>
                  </a:tcPr>
                </a:tc>
              </a:tr>
              <a:tr h="512615">
                <a:tc gridSpan="2">
                  <a:txBody>
                    <a:bodyPr/>
                    <a:lstStyle/>
                    <a:p>
                      <a:r>
                        <a:rPr kumimoji="1" lang="ja-JP" altLang="en-US" sz="1200" dirty="0" smtClean="0"/>
                        <a:t>上記以外の法人</a:t>
                      </a:r>
                      <a:endParaRPr kumimoji="1" lang="ja-JP" altLang="en-US" sz="1200" dirty="0"/>
                    </a:p>
                  </a:txBody>
                  <a:tcPr marL="99060" marR="99060" anchor="ctr"/>
                </a:tc>
                <a:tc hMerge="1">
                  <a:txBody>
                    <a:bodyPr/>
                    <a:lstStyle/>
                    <a:p>
                      <a:endParaRPr kumimoji="1" lang="ja-JP" altLang="en-US" sz="1400" dirty="0"/>
                    </a:p>
                  </a:txBody>
                  <a:tcPr anchor="ctr"/>
                </a:tc>
                <a:tc>
                  <a:txBody>
                    <a:bodyPr/>
                    <a:lstStyle/>
                    <a:p>
                      <a:r>
                        <a:rPr kumimoji="1" lang="ja-JP" altLang="en-US" sz="1200" dirty="0" smtClean="0"/>
                        <a:t>（継続的な実施）</a:t>
                      </a:r>
                      <a:endParaRPr kumimoji="1" lang="ja-JP" altLang="en-US" sz="1200" dirty="0"/>
                    </a:p>
                  </a:txBody>
                  <a:tcPr marL="99060" marR="99060" anchor="ctr"/>
                </a:tc>
              </a:tr>
            </a:tbl>
          </a:graphicData>
        </a:graphic>
      </p:graphicFrame>
      <p:graphicFrame>
        <p:nvGraphicFramePr>
          <p:cNvPr id="10" name="表 9"/>
          <p:cNvGraphicFramePr>
            <a:graphicFrameLocks noGrp="1"/>
          </p:cNvGraphicFramePr>
          <p:nvPr>
            <p:extLst>
              <p:ext uri="{D42A27DB-BD31-4B8C-83A1-F6EECF244321}">
                <p14:modId xmlns:p14="http://schemas.microsoft.com/office/powerpoint/2010/main" val="1117374801"/>
              </p:ext>
            </p:extLst>
          </p:nvPr>
        </p:nvGraphicFramePr>
        <p:xfrm>
          <a:off x="5109017" y="1844824"/>
          <a:ext cx="4680520" cy="4302359"/>
        </p:xfrm>
        <a:graphic>
          <a:graphicData uri="http://schemas.openxmlformats.org/drawingml/2006/table">
            <a:tbl>
              <a:tblPr firstRow="1" bandRow="1">
                <a:tableStyleId>{5940675A-B579-460E-94D1-54222C63F5DA}</a:tableStyleId>
              </a:tblPr>
              <a:tblGrid>
                <a:gridCol w="234026"/>
                <a:gridCol w="312035"/>
                <a:gridCol w="3042338"/>
                <a:gridCol w="1092121"/>
              </a:tblGrid>
              <a:tr h="306495">
                <a:tc gridSpan="4">
                  <a:txBody>
                    <a:bodyPr/>
                    <a:lstStyle/>
                    <a:p>
                      <a:pPr algn="ctr"/>
                      <a:r>
                        <a:rPr kumimoji="1" lang="ja-JP" altLang="en-US" sz="1400" dirty="0" smtClean="0">
                          <a:solidFill>
                            <a:schemeClr val="tx1"/>
                          </a:solidFill>
                        </a:rPr>
                        <a:t>見直し後</a:t>
                      </a:r>
                      <a:endParaRPr kumimoji="1" lang="ja-JP" altLang="en-US" sz="1400" u="none" dirty="0">
                        <a:solidFill>
                          <a:schemeClr val="tx1"/>
                        </a:solidFill>
                      </a:endParaRPr>
                    </a:p>
                  </a:txBody>
                  <a:tcPr marL="99060" marR="99060" anchor="ctr">
                    <a:solidFill>
                      <a:schemeClr val="tx2">
                        <a:lumMod val="20000"/>
                        <a:lumOff val="80000"/>
                      </a:schemeClr>
                    </a:solidFill>
                  </a:tcPr>
                </a:tc>
                <a:tc hMerge="1">
                  <a:txBody>
                    <a:bodyPr/>
                    <a:lstStyle/>
                    <a:p>
                      <a:endParaRPr kumimoji="1" lang="ja-JP" altLang="en-US" dirty="0"/>
                    </a:p>
                  </a:txBody>
                  <a:tcPr/>
                </a:tc>
                <a:tc hMerge="1">
                  <a:txBody>
                    <a:bodyPr/>
                    <a:lstStyle/>
                    <a:p>
                      <a:endParaRPr kumimoji="1" lang="ja-JP" altLang="en-US"/>
                    </a:p>
                  </a:txBody>
                  <a:tcPr/>
                </a:tc>
                <a:tc hMerge="1">
                  <a:txBody>
                    <a:bodyPr/>
                    <a:lstStyle/>
                    <a:p>
                      <a:endParaRPr kumimoji="1" lang="ja-JP" altLang="en-US" dirty="0"/>
                    </a:p>
                  </a:txBody>
                  <a:tcPr/>
                </a:tc>
              </a:tr>
              <a:tr h="489084">
                <a:tc gridSpan="3">
                  <a:txBody>
                    <a:bodyPr/>
                    <a:lstStyle/>
                    <a:p>
                      <a:r>
                        <a:rPr kumimoji="1" lang="ja-JP" altLang="en-US" sz="1200" dirty="0" smtClean="0">
                          <a:solidFill>
                            <a:schemeClr val="tx1"/>
                          </a:solidFill>
                        </a:rPr>
                        <a:t>法人本部の運営等について、特に大きな問題が認められない法人。</a:t>
                      </a:r>
                      <a:endParaRPr kumimoji="1" lang="ja-JP" altLang="en-US" sz="1200" dirty="0">
                        <a:solidFill>
                          <a:schemeClr val="tx1"/>
                        </a:solidFill>
                      </a:endParaRPr>
                    </a:p>
                  </a:txBody>
                  <a:tcPr marL="99060" marR="99060" anchor="ctr">
                    <a:lnB w="57150" cap="flat" cmpd="sng" algn="ctr">
                      <a:noFill/>
                      <a:prstDash val="solid"/>
                      <a:round/>
                      <a:headEnd type="none" w="med" len="med"/>
                      <a:tailEnd type="none" w="med" len="med"/>
                    </a:lnB>
                  </a:tcPr>
                </a:tc>
                <a:tc hMerge="1">
                  <a:txBody>
                    <a:bodyPr/>
                    <a:lstStyle/>
                    <a:p>
                      <a:endParaRPr kumimoji="1" lang="ja-JP" altLang="en-US" dirty="0"/>
                    </a:p>
                  </a:txBody>
                  <a:tcPr anchor="ctr"/>
                </a:tc>
                <a:tc hMerge="1">
                  <a:txBody>
                    <a:bodyPr/>
                    <a:lstStyle/>
                    <a:p>
                      <a:endParaRPr kumimoji="1" lang="ja-JP" altLang="en-US"/>
                    </a:p>
                  </a:txBody>
                  <a:tcPr/>
                </a:tc>
                <a:tc>
                  <a:txBody>
                    <a:bodyPr/>
                    <a:lstStyle/>
                    <a:p>
                      <a:r>
                        <a:rPr kumimoji="1" lang="ja-JP" altLang="en-US" sz="1200" dirty="0" smtClean="0">
                          <a:solidFill>
                            <a:schemeClr val="tx1"/>
                          </a:solidFill>
                        </a:rPr>
                        <a:t>３年に１回</a:t>
                      </a:r>
                      <a:r>
                        <a:rPr kumimoji="1" lang="ja-JP" altLang="en-US" sz="1200" u="sng" dirty="0" smtClean="0">
                          <a:solidFill>
                            <a:schemeClr val="tx1"/>
                          </a:solidFill>
                        </a:rPr>
                        <a:t>を原則　（</a:t>
                      </a:r>
                      <a:r>
                        <a:rPr kumimoji="1" lang="en-US" altLang="ja-JP" sz="1200" u="sng" dirty="0" smtClean="0">
                          <a:solidFill>
                            <a:schemeClr val="tx1"/>
                          </a:solidFill>
                        </a:rPr>
                        <a:t>※</a:t>
                      </a:r>
                      <a:r>
                        <a:rPr kumimoji="1" lang="ja-JP" altLang="en-US" sz="1200" u="sng" dirty="0" smtClean="0">
                          <a:solidFill>
                            <a:schemeClr val="tx1"/>
                          </a:solidFill>
                        </a:rPr>
                        <a:t>）</a:t>
                      </a:r>
                      <a:endParaRPr kumimoji="1" lang="ja-JP" altLang="en-US" sz="1200" u="sng" dirty="0">
                        <a:solidFill>
                          <a:schemeClr val="tx1"/>
                        </a:solidFill>
                      </a:endParaRPr>
                    </a:p>
                  </a:txBody>
                  <a:tcPr marL="99060" marR="99060" anchor="ctr">
                    <a:lnB w="57150" cap="flat" cmpd="sng" algn="ctr">
                      <a:solidFill>
                        <a:schemeClr val="tx1"/>
                      </a:solidFill>
                      <a:prstDash val="solid"/>
                      <a:round/>
                      <a:headEnd type="none" w="med" len="med"/>
                      <a:tailEnd type="none" w="med" len="med"/>
                    </a:lnB>
                  </a:tcPr>
                </a:tc>
              </a:tr>
              <a:tr h="891861">
                <a:tc rowSpan="5">
                  <a:txBody>
                    <a:bodyPr/>
                    <a:lstStyle/>
                    <a:p>
                      <a:endParaRPr kumimoji="1" lang="ja-JP" altLang="en-US" sz="1400" dirty="0">
                        <a:solidFill>
                          <a:schemeClr val="tx1"/>
                        </a:solidFill>
                      </a:endParaRPr>
                    </a:p>
                  </a:txBody>
                  <a:tcPr marL="99060" marR="99060" anchor="ctr">
                    <a:lnR w="57150" cap="flat" cmpd="sng" algn="ctr">
                      <a:solidFill>
                        <a:schemeClr val="tx1"/>
                      </a:solidFill>
                      <a:prstDash val="solid"/>
                      <a:round/>
                      <a:headEnd type="none" w="med" len="med"/>
                      <a:tailEnd type="none" w="med" len="med"/>
                    </a:lnR>
                    <a:lnT w="57150" cap="flat" cmpd="sng" algn="ctr">
                      <a:noFill/>
                      <a:prstDash val="solid"/>
                      <a:round/>
                      <a:headEnd type="none" w="med" len="med"/>
                      <a:tailEnd type="none" w="med" len="med"/>
                    </a:lnT>
                  </a:tcPr>
                </a:tc>
                <a:tc gridSpan="2">
                  <a:txBody>
                    <a:bodyPr/>
                    <a:lstStyle/>
                    <a:p>
                      <a:r>
                        <a:rPr kumimoji="1" lang="ja-JP" altLang="en-US" sz="1200" dirty="0" smtClean="0">
                          <a:solidFill>
                            <a:schemeClr val="tx1"/>
                          </a:solidFill>
                        </a:rPr>
                        <a:t>会計監査人の監査や専門家の活用を図った場合において、その結果等に基づき法人の財務状況の透明性・適正性が確保されていると判断するとき。</a:t>
                      </a:r>
                      <a:endParaRPr kumimoji="1" lang="ja-JP" altLang="en-US" sz="1200" dirty="0">
                        <a:solidFill>
                          <a:schemeClr val="tx1"/>
                        </a:solidFill>
                      </a:endParaRPr>
                    </a:p>
                  </a:txBody>
                  <a:tcPr marL="99060" marR="99060" anchor="ctr">
                    <a:lnL w="57150" cap="flat" cmpd="sng" algn="ctr">
                      <a:solidFill>
                        <a:schemeClr val="tx1"/>
                      </a:solidFill>
                      <a:prstDash val="solid"/>
                      <a:round/>
                      <a:headEnd type="none" w="med" len="med"/>
                      <a:tailEnd type="none" w="med" len="med"/>
                    </a:lnL>
                    <a:lnT w="57150" cap="flat" cmpd="sng" algn="ctr">
                      <a:solidFill>
                        <a:schemeClr val="tx1"/>
                      </a:solidFill>
                      <a:prstDash val="solid"/>
                      <a:round/>
                      <a:headEnd type="none" w="med" len="med"/>
                      <a:tailEnd type="none" w="med" len="med"/>
                    </a:lnT>
                    <a:lnB w="12700" cmpd="sng">
                      <a:noFill/>
                    </a:lnB>
                  </a:tcPr>
                </a:tc>
                <a:tc hMerge="1">
                  <a:txBody>
                    <a:bodyPr/>
                    <a:lstStyle/>
                    <a:p>
                      <a:endParaRPr kumimoji="1" lang="ja-JP" altLang="en-US" sz="1400" dirty="0"/>
                    </a:p>
                  </a:txBody>
                  <a:tcPr anchor="ctr"/>
                </a:tc>
                <a:tc>
                  <a:txBody>
                    <a:bodyPr/>
                    <a:lstStyle/>
                    <a:p>
                      <a:r>
                        <a:rPr kumimoji="1" lang="ja-JP" altLang="en-US" sz="1200" dirty="0" smtClean="0">
                          <a:solidFill>
                            <a:schemeClr val="tx1"/>
                          </a:solidFill>
                        </a:rPr>
                        <a:t>活用状況に応じて以下の取扱いが可能</a:t>
                      </a:r>
                      <a:endParaRPr kumimoji="1" lang="ja-JP" altLang="en-US" sz="1200" dirty="0">
                        <a:solidFill>
                          <a:schemeClr val="tx1"/>
                        </a:solidFill>
                      </a:endParaRPr>
                    </a:p>
                  </a:txBody>
                  <a:tcPr marL="99060" marR="99060" anchor="ctr">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tcPr>
                </a:tc>
              </a:tr>
              <a:tr h="489084">
                <a:tc vMerge="1">
                  <a:txBody>
                    <a:bodyPr/>
                    <a:lstStyle/>
                    <a:p>
                      <a:endParaRPr kumimoji="1" lang="ja-JP" altLang="en-US"/>
                    </a:p>
                  </a:txBody>
                  <a:tcPr/>
                </a:tc>
                <a:tc rowSpan="3">
                  <a:txBody>
                    <a:bodyPr/>
                    <a:lstStyle/>
                    <a:p>
                      <a:endParaRPr kumimoji="1" lang="ja-JP" altLang="en-US" sz="1400" dirty="0">
                        <a:solidFill>
                          <a:schemeClr val="tx1"/>
                        </a:solidFill>
                      </a:endParaRPr>
                    </a:p>
                  </a:txBody>
                  <a:tcPr marL="99060" marR="99060" anchor="ctr">
                    <a:lnL w="57150" cap="flat" cmpd="sng" algn="ctr">
                      <a:solidFill>
                        <a:schemeClr val="tx1"/>
                      </a:solidFill>
                      <a:prstDash val="solid"/>
                      <a:round/>
                      <a:headEnd type="none" w="med" len="med"/>
                      <a:tailEnd type="none" w="med" len="med"/>
                    </a:lnL>
                    <a:lnT w="12700" cmpd="sng">
                      <a:noFill/>
                    </a:lnT>
                    <a:lnB w="57150" cap="flat" cmpd="sng" algn="ctr">
                      <a:solidFill>
                        <a:schemeClr val="tx1"/>
                      </a:solidFill>
                      <a:prstDash val="solid"/>
                      <a:round/>
                      <a:headEnd type="none" w="med" len="med"/>
                      <a:tailEnd type="none" w="med" len="med"/>
                    </a:lnB>
                  </a:tcPr>
                </a:tc>
                <a:tc>
                  <a:txBody>
                    <a:bodyPr/>
                    <a:lstStyle/>
                    <a:p>
                      <a:r>
                        <a:rPr kumimoji="1" lang="ja-JP" altLang="en-US" sz="1200" dirty="0" smtClean="0">
                          <a:solidFill>
                            <a:schemeClr val="tx1"/>
                          </a:solidFill>
                        </a:rPr>
                        <a:t>会計監査人を置く法人</a:t>
                      </a:r>
                      <a:endParaRPr kumimoji="1" lang="ja-JP" altLang="en-US" sz="1200" dirty="0">
                        <a:solidFill>
                          <a:schemeClr val="tx1"/>
                        </a:solidFill>
                      </a:endParaRPr>
                    </a:p>
                  </a:txBody>
                  <a:tcPr marL="99060" marR="99060" anchor="ctr"/>
                </a:tc>
                <a:tc>
                  <a:txBody>
                    <a:bodyPr/>
                    <a:lstStyle/>
                    <a:p>
                      <a:r>
                        <a:rPr kumimoji="1" lang="ja-JP" altLang="en-US" sz="1200" u="sng" dirty="0" smtClean="0">
                          <a:solidFill>
                            <a:schemeClr val="tx1"/>
                          </a:solidFill>
                        </a:rPr>
                        <a:t>５年に１回まで延長可</a:t>
                      </a:r>
                      <a:endParaRPr kumimoji="1" lang="ja-JP" altLang="en-US" sz="1200" u="sng" dirty="0">
                        <a:solidFill>
                          <a:schemeClr val="tx1"/>
                        </a:solidFill>
                      </a:endParaRPr>
                    </a:p>
                  </a:txBody>
                  <a:tcPr marL="99060" marR="99060" anchor="ctr">
                    <a:lnR w="57150" cap="flat" cmpd="sng" algn="ctr">
                      <a:solidFill>
                        <a:schemeClr val="tx1"/>
                      </a:solidFill>
                      <a:prstDash val="solid"/>
                      <a:round/>
                      <a:headEnd type="none" w="med" len="med"/>
                      <a:tailEnd type="none" w="med" len="med"/>
                    </a:lnR>
                  </a:tcPr>
                </a:tc>
              </a:tr>
              <a:tr h="453758">
                <a:tc vMerge="1">
                  <a:txBody>
                    <a:bodyPr/>
                    <a:lstStyle/>
                    <a:p>
                      <a:endParaRPr kumimoji="1" lang="ja-JP" altLang="en-US"/>
                    </a:p>
                  </a:txBody>
                  <a:tcPr/>
                </a:tc>
                <a:tc vMerge="1">
                  <a:txBody>
                    <a:bodyPr/>
                    <a:lstStyle/>
                    <a:p>
                      <a:endParaRPr kumimoji="1" lang="ja-JP" altLang="en-US" sz="1400" dirty="0"/>
                    </a:p>
                  </a:txBody>
                  <a:tcPr anchor="ctr"/>
                </a:tc>
                <a:tc>
                  <a:txBody>
                    <a:bodyPr/>
                    <a:lstStyle/>
                    <a:p>
                      <a:r>
                        <a:rPr kumimoji="1" lang="ja-JP" altLang="en-US" sz="1200" dirty="0" smtClean="0">
                          <a:solidFill>
                            <a:schemeClr val="tx1"/>
                          </a:solidFill>
                        </a:rPr>
                        <a:t>公認会計士又は監査法人による社会福祉法に準じた監査を実施する法人</a:t>
                      </a:r>
                      <a:endParaRPr kumimoji="1" lang="ja-JP" altLang="en-US" sz="1200" dirty="0">
                        <a:solidFill>
                          <a:schemeClr val="tx1"/>
                        </a:solidFill>
                      </a:endParaRPr>
                    </a:p>
                  </a:txBody>
                  <a:tcPr marL="99060" marR="99060" anchor="ctr"/>
                </a:tc>
                <a:tc>
                  <a:txBody>
                    <a:bodyPr/>
                    <a:lstStyle/>
                    <a:p>
                      <a:r>
                        <a:rPr kumimoji="1" lang="ja-JP" altLang="en-US" sz="1200" dirty="0" smtClean="0">
                          <a:solidFill>
                            <a:schemeClr val="tx1"/>
                          </a:solidFill>
                        </a:rPr>
                        <a:t>同上</a:t>
                      </a:r>
                      <a:endParaRPr kumimoji="1" lang="ja-JP" altLang="en-US" sz="1200" dirty="0">
                        <a:solidFill>
                          <a:schemeClr val="tx1"/>
                        </a:solidFill>
                      </a:endParaRPr>
                    </a:p>
                  </a:txBody>
                  <a:tcPr marL="99060" marR="99060" anchor="ctr">
                    <a:lnR w="57150" cap="flat" cmpd="sng" algn="ctr">
                      <a:solidFill>
                        <a:schemeClr val="tx1"/>
                      </a:solidFill>
                      <a:prstDash val="solid"/>
                      <a:round/>
                      <a:headEnd type="none" w="med" len="med"/>
                      <a:tailEnd type="none" w="med" len="med"/>
                    </a:lnR>
                  </a:tcPr>
                </a:tc>
              </a:tr>
              <a:tr h="489084">
                <a:tc vMerge="1">
                  <a:txBody>
                    <a:bodyPr/>
                    <a:lstStyle/>
                    <a:p>
                      <a:endParaRPr kumimoji="1" lang="ja-JP" altLang="en-US" sz="1400"/>
                    </a:p>
                  </a:txBody>
                  <a:tcPr anchor="ctr"/>
                </a:tc>
                <a:tc vMerge="1">
                  <a:txBody>
                    <a:bodyPr/>
                    <a:lstStyle/>
                    <a:p>
                      <a:pPr lvl="0"/>
                      <a:endParaRPr kumimoji="1" lang="en-US" altLang="ja-JP" sz="1200" dirty="0" smtClean="0"/>
                    </a:p>
                  </a:txBody>
                  <a:tcPr anchor="ctr"/>
                </a:tc>
                <a:tc>
                  <a:txBody>
                    <a:bodyPr/>
                    <a:lstStyle/>
                    <a:p>
                      <a:pPr lvl="0"/>
                      <a:r>
                        <a:rPr kumimoji="1" lang="ja-JP" altLang="en-US" sz="1200" dirty="0" smtClean="0">
                          <a:solidFill>
                            <a:schemeClr val="tx1"/>
                          </a:solidFill>
                        </a:rPr>
                        <a:t>専門家による財務会計の支援を受けた法人</a:t>
                      </a:r>
                      <a:endParaRPr kumimoji="1" lang="en-US" altLang="ja-JP" sz="1200" dirty="0" smtClean="0">
                        <a:solidFill>
                          <a:schemeClr val="tx1"/>
                        </a:solidFill>
                      </a:endParaRPr>
                    </a:p>
                  </a:txBody>
                  <a:tcPr marL="99060" marR="99060" anchor="ctr">
                    <a:lnB w="57150" cap="flat" cmpd="sng" algn="ctr">
                      <a:solidFill>
                        <a:schemeClr val="tx1"/>
                      </a:solidFill>
                      <a:prstDash val="solid"/>
                      <a:round/>
                      <a:headEnd type="none" w="med" len="med"/>
                      <a:tailEnd type="none" w="med" len="med"/>
                    </a:lnB>
                  </a:tcPr>
                </a:tc>
                <a:tc>
                  <a:txBody>
                    <a:bodyPr/>
                    <a:lstStyle/>
                    <a:p>
                      <a:r>
                        <a:rPr kumimoji="1" lang="ja-JP" altLang="en-US" sz="1200" dirty="0" smtClean="0">
                          <a:solidFill>
                            <a:schemeClr val="tx1"/>
                          </a:solidFill>
                        </a:rPr>
                        <a:t>４年に１回</a:t>
                      </a:r>
                      <a:r>
                        <a:rPr kumimoji="1" lang="ja-JP" altLang="en-US" sz="1200" u="sng" dirty="0" smtClean="0">
                          <a:solidFill>
                            <a:schemeClr val="tx1"/>
                          </a:solidFill>
                        </a:rPr>
                        <a:t>まで延長可</a:t>
                      </a:r>
                      <a:endParaRPr kumimoji="1" lang="ja-JP" altLang="en-US" sz="1200" u="sng" dirty="0">
                        <a:solidFill>
                          <a:schemeClr val="tx1"/>
                        </a:solidFill>
                      </a:endParaRPr>
                    </a:p>
                  </a:txBody>
                  <a:tcPr marL="99060" marR="99060" anchor="ctr">
                    <a:lnR w="57150" cap="flat" cmpd="sng" algn="ctr">
                      <a:solidFill>
                        <a:schemeClr val="tx1"/>
                      </a:solidFill>
                      <a:prstDash val="solid"/>
                      <a:round/>
                      <a:headEnd type="none" w="med" len="med"/>
                      <a:tailEnd type="none" w="med" len="med"/>
                    </a:lnR>
                    <a:lnB w="57150" cap="flat" cmpd="sng" algn="ctr">
                      <a:solidFill>
                        <a:schemeClr val="tx1"/>
                      </a:solidFill>
                      <a:prstDash val="solid"/>
                      <a:round/>
                      <a:headEnd type="none" w="med" len="med"/>
                      <a:tailEnd type="none" w="med" len="med"/>
                    </a:lnB>
                  </a:tcPr>
                </a:tc>
              </a:tr>
              <a:tr h="690467">
                <a:tc vMerge="1">
                  <a:txBody>
                    <a:bodyPr/>
                    <a:lstStyle/>
                    <a:p>
                      <a:endParaRPr kumimoji="1" lang="ja-JP" altLang="en-US" sz="1400" dirty="0"/>
                    </a:p>
                  </a:txBody>
                  <a:tcPr anchor="ctr"/>
                </a:tc>
                <a:tc gridSpan="2">
                  <a:txBody>
                    <a:bodyPr/>
                    <a:lstStyle/>
                    <a:p>
                      <a:r>
                        <a:rPr kumimoji="1" lang="ja-JP" altLang="en-US" sz="1200" dirty="0" smtClean="0">
                          <a:solidFill>
                            <a:schemeClr val="tx1"/>
                          </a:solidFill>
                        </a:rPr>
                        <a:t>苦情解決への取組が適切に行われており、（略）良質かつ適切な福祉サービスを提供するよう努めていると判断するとき</a:t>
                      </a:r>
                      <a:r>
                        <a:rPr kumimoji="1" lang="en-US" altLang="ja-JP" sz="1200" dirty="0" smtClean="0">
                          <a:solidFill>
                            <a:schemeClr val="tx1"/>
                          </a:solidFill>
                        </a:rPr>
                        <a:t>【</a:t>
                      </a:r>
                      <a:r>
                        <a:rPr kumimoji="1" lang="ja-JP" altLang="en-US" sz="1200" dirty="0" smtClean="0">
                          <a:solidFill>
                            <a:schemeClr val="tx1"/>
                          </a:solidFill>
                        </a:rPr>
                        <a:t>同左</a:t>
                      </a:r>
                      <a:r>
                        <a:rPr kumimoji="1" lang="en-US" altLang="ja-JP" sz="1200" dirty="0" smtClean="0">
                          <a:solidFill>
                            <a:schemeClr val="tx1"/>
                          </a:solidFill>
                        </a:rPr>
                        <a:t>】</a:t>
                      </a:r>
                      <a:endParaRPr kumimoji="1" lang="ja-JP" altLang="en-US" sz="1200" dirty="0">
                        <a:solidFill>
                          <a:schemeClr val="tx1"/>
                        </a:solidFill>
                      </a:endParaRPr>
                    </a:p>
                  </a:txBody>
                  <a:tcPr marL="99060" marR="99060" anchor="ctr">
                    <a:lnL w="12700" cap="flat" cmpd="sng" algn="ctr">
                      <a:solidFill>
                        <a:schemeClr val="tx1"/>
                      </a:solidFill>
                      <a:prstDash val="solid"/>
                      <a:round/>
                      <a:headEnd type="none" w="med" len="med"/>
                      <a:tailEnd type="none" w="med" len="med"/>
                    </a:lnL>
                    <a:lnT w="57150" cap="flat" cmpd="sng" algn="ctr">
                      <a:solidFill>
                        <a:schemeClr val="tx1"/>
                      </a:solidFill>
                      <a:prstDash val="solid"/>
                      <a:round/>
                      <a:headEnd type="none" w="med" len="med"/>
                      <a:tailEnd type="none" w="med" len="med"/>
                    </a:lnT>
                  </a:tcPr>
                </a:tc>
                <a:tc hMerge="1">
                  <a:txBody>
                    <a:bodyPr/>
                    <a:lstStyle/>
                    <a:p>
                      <a:endParaRPr kumimoji="1" lang="ja-JP" altLang="en-US"/>
                    </a:p>
                  </a:txBody>
                  <a:tcPr/>
                </a:tc>
                <a:tc>
                  <a:txBody>
                    <a:bodyPr/>
                    <a:lstStyle/>
                    <a:p>
                      <a:r>
                        <a:rPr kumimoji="1" lang="ja-JP" altLang="en-US" sz="1200" dirty="0" smtClean="0">
                          <a:solidFill>
                            <a:schemeClr val="tx1"/>
                          </a:solidFill>
                        </a:rPr>
                        <a:t>４年に１回</a:t>
                      </a:r>
                      <a:r>
                        <a:rPr kumimoji="1" lang="ja-JP" altLang="en-US" sz="1200" u="sng" dirty="0" smtClean="0">
                          <a:solidFill>
                            <a:schemeClr val="tx1"/>
                          </a:solidFill>
                        </a:rPr>
                        <a:t>まで延長可</a:t>
                      </a:r>
                      <a:endParaRPr kumimoji="1" lang="ja-JP" altLang="en-US" sz="1200" u="sng" dirty="0">
                        <a:solidFill>
                          <a:schemeClr val="tx1"/>
                        </a:solidFill>
                      </a:endParaRPr>
                    </a:p>
                  </a:txBody>
                  <a:tcPr marL="99060" marR="99060" anchor="ctr">
                    <a:lnT w="57150" cap="flat" cmpd="sng" algn="ctr">
                      <a:solidFill>
                        <a:schemeClr val="tx1"/>
                      </a:solidFill>
                      <a:prstDash val="solid"/>
                      <a:round/>
                      <a:headEnd type="none" w="med" len="med"/>
                      <a:tailEnd type="none" w="med" len="med"/>
                    </a:lnT>
                  </a:tcPr>
                </a:tc>
              </a:tr>
              <a:tr h="489084">
                <a:tc gridSpan="3">
                  <a:txBody>
                    <a:bodyPr/>
                    <a:lstStyle/>
                    <a:p>
                      <a:r>
                        <a:rPr kumimoji="1" lang="ja-JP" altLang="en-US" sz="1200" dirty="0" smtClean="0">
                          <a:solidFill>
                            <a:schemeClr val="tx1"/>
                          </a:solidFill>
                        </a:rPr>
                        <a:t>上記以外の法人</a:t>
                      </a:r>
                      <a:endParaRPr kumimoji="1" lang="ja-JP" altLang="en-US" sz="1200" dirty="0">
                        <a:solidFill>
                          <a:schemeClr val="tx1"/>
                        </a:solidFill>
                      </a:endParaRPr>
                    </a:p>
                  </a:txBody>
                  <a:tcPr marL="99060" marR="99060" anchor="ctr"/>
                </a:tc>
                <a:tc hMerge="1">
                  <a:txBody>
                    <a:bodyPr/>
                    <a:lstStyle/>
                    <a:p>
                      <a:endParaRPr kumimoji="1" lang="ja-JP" altLang="en-US" sz="1400" dirty="0"/>
                    </a:p>
                  </a:txBody>
                  <a:tcPr anchor="ctr"/>
                </a:tc>
                <a:tc hMerge="1">
                  <a:txBody>
                    <a:bodyPr/>
                    <a:lstStyle/>
                    <a:p>
                      <a:endParaRPr kumimoji="1" lang="ja-JP" altLang="en-US"/>
                    </a:p>
                  </a:txBody>
                  <a:tcPr/>
                </a:tc>
                <a:tc>
                  <a:txBody>
                    <a:bodyPr/>
                    <a:lstStyle/>
                    <a:p>
                      <a:r>
                        <a:rPr kumimoji="1" lang="ja-JP" altLang="en-US" sz="1200" dirty="0" smtClean="0">
                          <a:solidFill>
                            <a:schemeClr val="tx1"/>
                          </a:solidFill>
                        </a:rPr>
                        <a:t>継続的な</a:t>
                      </a:r>
                      <a:endParaRPr kumimoji="1" lang="en-US" altLang="ja-JP" sz="1200" dirty="0" smtClean="0">
                        <a:solidFill>
                          <a:schemeClr val="tx1"/>
                        </a:solidFill>
                      </a:endParaRPr>
                    </a:p>
                    <a:p>
                      <a:r>
                        <a:rPr kumimoji="1" lang="ja-JP" altLang="en-US" sz="1200" dirty="0" smtClean="0">
                          <a:solidFill>
                            <a:schemeClr val="tx1"/>
                          </a:solidFill>
                        </a:rPr>
                        <a:t>実施</a:t>
                      </a:r>
                      <a:endParaRPr kumimoji="1" lang="ja-JP" altLang="en-US" sz="1200" dirty="0">
                        <a:solidFill>
                          <a:schemeClr val="tx1"/>
                        </a:solidFill>
                      </a:endParaRPr>
                    </a:p>
                  </a:txBody>
                  <a:tcPr marL="99060" marR="99060" anchor="ctr"/>
                </a:tc>
              </a:tr>
            </a:tbl>
          </a:graphicData>
        </a:graphic>
      </p:graphicFrame>
      <p:sp>
        <p:nvSpPr>
          <p:cNvPr id="11" name="右矢印 10"/>
          <p:cNvSpPr/>
          <p:nvPr/>
        </p:nvSpPr>
        <p:spPr>
          <a:xfrm>
            <a:off x="4664968" y="2924944"/>
            <a:ext cx="625305" cy="5040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128464" y="72008"/>
            <a:ext cx="9649072" cy="548680"/>
          </a:xfrm>
          <a:prstGeom prst="rect">
            <a:avLst/>
          </a:prstGeom>
          <a:solidFill>
            <a:schemeClr val="bg1"/>
          </a:solid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b="1" dirty="0" smtClean="0">
                <a:solidFill>
                  <a:schemeClr val="tx1"/>
                </a:solidFill>
              </a:rPr>
              <a:t>監査周期等の見直しによる重点化について</a:t>
            </a:r>
            <a:endParaRPr lang="ja-JP" altLang="en-US" sz="2800" b="1" dirty="0">
              <a:solidFill>
                <a:schemeClr val="tx1"/>
              </a:solidFill>
            </a:endParaRPr>
          </a:p>
        </p:txBody>
      </p:sp>
      <p:sp>
        <p:nvSpPr>
          <p:cNvPr id="13" name="テキスト ボックス 12"/>
          <p:cNvSpPr txBox="1"/>
          <p:nvPr/>
        </p:nvSpPr>
        <p:spPr>
          <a:xfrm>
            <a:off x="4880992" y="6165304"/>
            <a:ext cx="4921164" cy="600164"/>
          </a:xfrm>
          <a:prstGeom prst="rect">
            <a:avLst/>
          </a:prstGeom>
          <a:solidFill>
            <a:schemeClr val="bg1"/>
          </a:solidFill>
          <a:ln>
            <a:noFill/>
          </a:ln>
        </p:spPr>
        <p:txBody>
          <a:bodyPr wrap="square" rtlCol="0">
            <a:spAutoFit/>
          </a:bodyPr>
          <a:lstStyle/>
          <a:p>
            <a:r>
              <a:rPr lang="ja-JP" altLang="en-US" sz="1100" dirty="0" smtClean="0"/>
              <a:t>（</a:t>
            </a:r>
            <a:r>
              <a:rPr lang="en-US" altLang="ja-JP" sz="1100" dirty="0" smtClean="0"/>
              <a:t>※</a:t>
            </a:r>
            <a:r>
              <a:rPr lang="ja-JP" altLang="en-US" sz="1100" dirty="0" smtClean="0"/>
              <a:t>）</a:t>
            </a:r>
            <a:r>
              <a:rPr lang="ja-JP" altLang="en-US" sz="1100" u="sng" dirty="0" smtClean="0"/>
              <a:t>法人監査と施設監査と監査周期が異なる場合、それぞれの周期で実施する</a:t>
            </a:r>
            <a:endParaRPr lang="en-US" altLang="ja-JP" sz="1100" u="sng" dirty="0" smtClean="0"/>
          </a:p>
          <a:p>
            <a:r>
              <a:rPr lang="ja-JP" altLang="en-US" sz="1100" dirty="0"/>
              <a:t>　</a:t>
            </a:r>
            <a:r>
              <a:rPr lang="ja-JP" altLang="en-US" sz="1100" dirty="0" smtClean="0"/>
              <a:t>　</a:t>
            </a:r>
            <a:r>
              <a:rPr lang="ja-JP" altLang="en-US" sz="1100" u="sng" dirty="0" smtClean="0"/>
              <a:t>ことが非効率であり、併せて実施することが、所轄庁と法人の双方に効率的・</a:t>
            </a:r>
            <a:endParaRPr lang="en-US" altLang="ja-JP" sz="1100" u="sng" dirty="0" smtClean="0"/>
          </a:p>
          <a:p>
            <a:r>
              <a:rPr lang="ja-JP" altLang="en-US" sz="1100" dirty="0"/>
              <a:t>　</a:t>
            </a:r>
            <a:r>
              <a:rPr lang="ja-JP" altLang="en-US" sz="1100" dirty="0" smtClean="0"/>
              <a:t>　</a:t>
            </a:r>
            <a:r>
              <a:rPr lang="ja-JP" altLang="en-US" sz="1100" u="sng" dirty="0" smtClean="0"/>
              <a:t>効果的である場合など特別な事情がある場合は、異なる周期の設定が可能。</a:t>
            </a:r>
            <a:endParaRPr lang="en-US" altLang="ja-JP" sz="1100" u="sng" dirty="0" smtClean="0">
              <a:solidFill>
                <a:srgbClr val="FF0000"/>
              </a:solidFill>
            </a:endParaRPr>
          </a:p>
        </p:txBody>
      </p:sp>
      <p:sp>
        <p:nvSpPr>
          <p:cNvPr id="15" name="テキスト ボックス 14"/>
          <p:cNvSpPr txBox="1"/>
          <p:nvPr/>
        </p:nvSpPr>
        <p:spPr>
          <a:xfrm>
            <a:off x="103844" y="6479758"/>
            <a:ext cx="3625020" cy="261610"/>
          </a:xfrm>
          <a:prstGeom prst="rect">
            <a:avLst/>
          </a:prstGeom>
          <a:solidFill>
            <a:schemeClr val="bg1"/>
          </a:solidFill>
          <a:ln>
            <a:noFill/>
          </a:ln>
        </p:spPr>
        <p:txBody>
          <a:bodyPr wrap="square" rtlCol="0">
            <a:spAutoFit/>
          </a:bodyPr>
          <a:lstStyle/>
          <a:p>
            <a:r>
              <a:rPr lang="ja-JP" altLang="en-US" sz="1100" dirty="0" smtClean="0"/>
              <a:t>（</a:t>
            </a:r>
            <a:r>
              <a:rPr lang="ja-JP" altLang="en-US" sz="1100" dirty="0"/>
              <a:t>注</a:t>
            </a:r>
            <a:r>
              <a:rPr lang="ja-JP" altLang="en-US" sz="1100" dirty="0" smtClean="0"/>
              <a:t>）</a:t>
            </a:r>
            <a:r>
              <a:rPr lang="ja-JP" altLang="en-US" sz="1100" u="sng" dirty="0"/>
              <a:t>監査周期</a:t>
            </a:r>
            <a:r>
              <a:rPr lang="ja-JP" altLang="en-US" sz="1100" u="sng" dirty="0" smtClean="0"/>
              <a:t>に</a:t>
            </a:r>
            <a:r>
              <a:rPr lang="ja-JP" altLang="en-US" sz="1100" u="sng" dirty="0"/>
              <a:t>ついては</a:t>
            </a:r>
            <a:r>
              <a:rPr lang="ja-JP" altLang="en-US" sz="1100" u="sng" dirty="0" smtClean="0"/>
              <a:t>、年度単位で判断する。</a:t>
            </a:r>
            <a:endParaRPr lang="en-US" altLang="ja-JP" sz="1100" u="sng" dirty="0" smtClean="0"/>
          </a:p>
        </p:txBody>
      </p:sp>
      <p:sp>
        <p:nvSpPr>
          <p:cNvPr id="16" name="スライド番号プレースホルダー 2"/>
          <p:cNvSpPr txBox="1">
            <a:spLocks/>
          </p:cNvSpPr>
          <p:nvPr/>
        </p:nvSpPr>
        <p:spPr>
          <a:xfrm>
            <a:off x="8985448"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26</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345298739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193540854"/>
              </p:ext>
            </p:extLst>
          </p:nvPr>
        </p:nvGraphicFramePr>
        <p:xfrm>
          <a:off x="200474" y="2175471"/>
          <a:ext cx="9589062" cy="3773811"/>
        </p:xfrm>
        <a:graphic>
          <a:graphicData uri="http://schemas.openxmlformats.org/drawingml/2006/table">
            <a:tbl>
              <a:tblPr firstRow="1" bandRow="1">
                <a:tableStyleId>{93296810-A885-4BE3-A3E7-6D5BEEA58F35}</a:tableStyleId>
              </a:tblPr>
              <a:tblGrid>
                <a:gridCol w="1369866"/>
                <a:gridCol w="1369866"/>
                <a:gridCol w="1369866"/>
                <a:gridCol w="1369866"/>
                <a:gridCol w="1369866"/>
                <a:gridCol w="1369866"/>
                <a:gridCol w="1369866"/>
              </a:tblGrid>
              <a:tr h="88587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nchor="b">
                    <a:lnR w="12700" cap="flat" cmpd="sng" algn="ctr">
                      <a:solidFill>
                        <a:schemeClr val="tx1"/>
                      </a:solidFill>
                      <a:prstDash val="solid"/>
                      <a:round/>
                      <a:headEnd type="none" w="med" len="med"/>
                      <a:tailEnd type="none" w="med" len="med"/>
                    </a:lnR>
                    <a:solidFill>
                      <a:schemeClr val="bg1"/>
                    </a:solidFill>
                  </a:tcPr>
                </a:tc>
                <a:tc gridSpan="3">
                  <a:txBody>
                    <a:bodyPr/>
                    <a:lstStyle/>
                    <a:p>
                      <a:pPr algn="l"/>
                      <a:r>
                        <a:rPr kumimoji="1" lang="ja-JP" altLang="en-US" sz="1400" b="0" dirty="0" smtClean="0">
                          <a:solidFill>
                            <a:schemeClr val="tx1"/>
                          </a:solidFill>
                          <a:latin typeface="ＭＳ Ｐゴシック" panose="020B0600070205080204" pitchFamily="50" charset="-128"/>
                          <a:ea typeface="ＭＳ Ｐゴシック" panose="020B0600070205080204" pitchFamily="50" charset="-128"/>
                        </a:rPr>
                        <a:t>施行後、初めて行う一般監査は、概ね３年以内を目処にすべての法人に対して行う。</a:t>
                      </a:r>
                      <a:endParaRPr kumimoji="1" lang="en-US" altLang="ja-JP" sz="1400" b="0" dirty="0" smtClean="0">
                        <a:solidFill>
                          <a:schemeClr val="tx1"/>
                        </a:solidFill>
                        <a:latin typeface="ＭＳ Ｐゴシック" panose="020B0600070205080204" pitchFamily="50" charset="-128"/>
                        <a:ea typeface="ＭＳ Ｐゴシック" panose="020B0600070205080204" pitchFamily="50" charset="-128"/>
                      </a:endParaRP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nchor="b">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nchor="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nchor="b">
                    <a:lnL w="12700" cap="flat" cmpd="sng" algn="ctr">
                      <a:solidFill>
                        <a:schemeClr val="bg1"/>
                      </a:solidFill>
                      <a:prstDash val="solid"/>
                      <a:round/>
                      <a:headEnd type="none" w="med" len="med"/>
                      <a:tailEnd type="none" w="med" len="med"/>
                    </a:lnL>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nchor="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nchor="b">
                    <a:solidFill>
                      <a:schemeClr val="bg1"/>
                    </a:solidFill>
                  </a:tcPr>
                </a:tc>
              </a:tr>
              <a:tr h="56071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H28’</a:t>
                      </a:r>
                    </a:p>
                  </a:txBody>
                  <a:tcPr anchor="b">
                    <a:lnR w="12700" cap="flat" cmpd="sng" algn="ctr">
                      <a:solidFill>
                        <a:schemeClr val="tx1"/>
                      </a:solidFill>
                      <a:prstDash val="solid"/>
                      <a:round/>
                      <a:headEnd type="none" w="med" len="med"/>
                      <a:tailEnd type="none" w="med" len="med"/>
                    </a:lnR>
                  </a:tcPr>
                </a:tc>
                <a:tc>
                  <a:txBody>
                    <a:bodyPr/>
                    <a:lstStyle/>
                    <a:p>
                      <a:pPr algn="ctr"/>
                      <a:r>
                        <a:rPr kumimoji="1" lang="en-US" altLang="ja-JP" dirty="0" smtClean="0"/>
                        <a:t>H29’</a:t>
                      </a:r>
                    </a:p>
                  </a:txBody>
                  <a:tcPr anchor="b">
                    <a:lnL w="12700" cap="flat" cmpd="sng" algn="ctr">
                      <a:solidFill>
                        <a:schemeClr val="tx1"/>
                      </a:solid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H30’</a:t>
                      </a:r>
                    </a:p>
                  </a:txBody>
                  <a:tcPr anchor="b"/>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H31’</a:t>
                      </a:r>
                    </a:p>
                  </a:txBody>
                  <a:tcPr anchor="b">
                    <a:lnR w="12700" cap="flat" cmpd="sng" algn="ctr">
                      <a:solidFill>
                        <a:srgbClr val="0070C0"/>
                      </a:solidFill>
                      <a:prstDash val="dash"/>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H32’</a:t>
                      </a:r>
                    </a:p>
                  </a:txBody>
                  <a:tcPr anchor="b">
                    <a:lnL w="12700" cap="flat" cmpd="sng" algn="ctr">
                      <a:solidFill>
                        <a:srgbClr val="0070C0"/>
                      </a:solidFill>
                      <a:prstDash val="dash"/>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H33’</a:t>
                      </a:r>
                    </a:p>
                  </a:txBody>
                  <a:tcPr anchor="b"/>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H34’</a:t>
                      </a:r>
                    </a:p>
                  </a:txBody>
                  <a:tcPr anchor="b"/>
                </a:tc>
              </a:tr>
              <a:tr h="1179912">
                <a:tc>
                  <a:txBody>
                    <a:bodyPr/>
                    <a:lstStyle/>
                    <a:p>
                      <a:endParaRPr kumimoji="1" lang="ja-JP" altLang="en-US" dirty="0"/>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400" dirty="0" smtClean="0"/>
                        <a:t>Ａ法人</a:t>
                      </a:r>
                      <a:endParaRPr kumimoji="1" lang="en-US" altLang="ja-JP" sz="1400" dirty="0" smtClean="0"/>
                    </a:p>
                  </a:txBody>
                  <a:tcPr>
                    <a:lnL w="12700" cap="flat" cmpd="sng" algn="ctr">
                      <a:solidFill>
                        <a:schemeClr val="tx1"/>
                      </a:solidFill>
                      <a:prstDash val="solid"/>
                      <a:round/>
                      <a:headEnd type="none" w="med" len="med"/>
                      <a:tailEnd type="none" w="med" len="med"/>
                    </a:lnL>
                  </a:tcPr>
                </a:tc>
                <a:tc>
                  <a:txBody>
                    <a:bodyPr/>
                    <a:lstStyle/>
                    <a:p>
                      <a:endParaRPr kumimoji="1" lang="ja-JP" altLang="en-US" dirty="0"/>
                    </a:p>
                  </a:txBody>
                  <a:tcPr/>
                </a:tc>
                <a:tc>
                  <a:txBody>
                    <a:bodyPr/>
                    <a:lstStyle/>
                    <a:p>
                      <a:endParaRPr kumimoji="1" lang="ja-JP" altLang="en-US" dirty="0"/>
                    </a:p>
                  </a:txBody>
                  <a:tcPr>
                    <a:lnR w="12700" cap="flat" cmpd="sng" algn="ctr">
                      <a:solidFill>
                        <a:srgbClr val="0070C0"/>
                      </a:solidFill>
                      <a:prstDash val="dash"/>
                      <a:round/>
                      <a:headEnd type="none" w="med" len="med"/>
                      <a:tailEnd type="none" w="med" len="med"/>
                    </a:lnR>
                  </a:tcPr>
                </a:tc>
                <a:tc>
                  <a:txBody>
                    <a:bodyPr/>
                    <a:lstStyle/>
                    <a:p>
                      <a:endParaRPr kumimoji="1" lang="ja-JP" altLang="en-US" dirty="0"/>
                    </a:p>
                  </a:txBody>
                  <a:tcPr>
                    <a:lnL w="12700" cap="flat" cmpd="sng" algn="ctr">
                      <a:solidFill>
                        <a:srgbClr val="0070C0"/>
                      </a:solidFill>
                      <a:prstDash val="dash"/>
                      <a:round/>
                      <a:headEnd type="none" w="med" len="med"/>
                      <a:tailEnd type="none" w="med" len="med"/>
                    </a:lnL>
                  </a:tcPr>
                </a:tc>
                <a:tc>
                  <a:txBody>
                    <a:bodyPr/>
                    <a:lstStyle/>
                    <a:p>
                      <a:endParaRPr kumimoji="1" lang="ja-JP" altLang="en-US" dirty="0"/>
                    </a:p>
                  </a:txBody>
                  <a:tcPr/>
                </a:tc>
                <a:tc>
                  <a:txBody>
                    <a:bodyPr/>
                    <a:lstStyle/>
                    <a:p>
                      <a:endParaRPr kumimoji="1" lang="ja-JP" altLang="en-US" dirty="0"/>
                    </a:p>
                  </a:txBody>
                  <a:tcPr/>
                </a:tc>
              </a:tr>
              <a:tr h="1147307">
                <a:tc>
                  <a:txBody>
                    <a:bodyPr/>
                    <a:lstStyle/>
                    <a:p>
                      <a:endParaRPr kumimoji="1" lang="ja-JP" altLang="en-US" dirty="0"/>
                    </a:p>
                  </a:txBody>
                  <a:tcPr>
                    <a:lnR w="12700" cap="flat" cmpd="sng" algn="ctr">
                      <a:solidFill>
                        <a:schemeClr val="tx1"/>
                      </a:solidFill>
                      <a:prstDash val="solid"/>
                      <a:round/>
                      <a:headEnd type="none" w="med" len="med"/>
                      <a:tailEnd type="none" w="med" len="med"/>
                    </a:lnR>
                    <a:solidFill>
                      <a:srgbClr val="FEF1E6"/>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solidFill>
                      <a:srgbClr val="FEF1E6"/>
                    </a:solidFill>
                  </a:tcPr>
                </a:tc>
                <a:tc>
                  <a:txBody>
                    <a:bodyPr/>
                    <a:lstStyle/>
                    <a:p>
                      <a:endParaRPr kumimoji="1" lang="ja-JP" altLang="en-US"/>
                    </a:p>
                  </a:txBody>
                  <a:tcPr>
                    <a:solidFill>
                      <a:srgbClr val="FEF1E6"/>
                    </a:solidFill>
                  </a:tcPr>
                </a:tc>
                <a:tc>
                  <a:txBody>
                    <a:bodyPr/>
                    <a:lstStyle/>
                    <a:p>
                      <a:pPr algn="ctr"/>
                      <a:r>
                        <a:rPr kumimoji="1" lang="ja-JP" altLang="en-US" sz="1400" dirty="0" smtClean="0"/>
                        <a:t>Ｂ法人</a:t>
                      </a:r>
                      <a:endParaRPr kumimoji="1" lang="ja-JP" altLang="en-US" sz="1400" dirty="0"/>
                    </a:p>
                  </a:txBody>
                  <a:tcPr>
                    <a:lnR w="12700" cap="flat" cmpd="sng" algn="ctr">
                      <a:solidFill>
                        <a:srgbClr val="0070C0"/>
                      </a:solidFill>
                      <a:prstDash val="dash"/>
                      <a:round/>
                      <a:headEnd type="none" w="med" len="med"/>
                      <a:tailEnd type="none" w="med" len="med"/>
                    </a:lnR>
                    <a:solidFill>
                      <a:srgbClr val="FEF1E6"/>
                    </a:solidFill>
                  </a:tcPr>
                </a:tc>
                <a:tc>
                  <a:txBody>
                    <a:bodyPr/>
                    <a:lstStyle/>
                    <a:p>
                      <a:endParaRPr kumimoji="1" lang="ja-JP" altLang="en-US" dirty="0"/>
                    </a:p>
                  </a:txBody>
                  <a:tcPr>
                    <a:lnL w="12700" cap="flat" cmpd="sng" algn="ctr">
                      <a:solidFill>
                        <a:srgbClr val="0070C0"/>
                      </a:solidFill>
                      <a:prstDash val="dash"/>
                      <a:round/>
                      <a:headEnd type="none" w="med" len="med"/>
                      <a:tailEnd type="none" w="med" len="med"/>
                    </a:lnL>
                    <a:solidFill>
                      <a:srgbClr val="FEF1E6"/>
                    </a:solidFill>
                  </a:tcPr>
                </a:tc>
                <a:tc>
                  <a:txBody>
                    <a:bodyPr/>
                    <a:lstStyle/>
                    <a:p>
                      <a:endParaRPr kumimoji="1" lang="ja-JP" altLang="en-US"/>
                    </a:p>
                  </a:txBody>
                  <a:tcPr>
                    <a:solidFill>
                      <a:srgbClr val="FEF1E6"/>
                    </a:solidFill>
                  </a:tcPr>
                </a:tc>
                <a:tc>
                  <a:txBody>
                    <a:bodyPr/>
                    <a:lstStyle/>
                    <a:p>
                      <a:endParaRPr kumimoji="1" lang="ja-JP" altLang="en-US" dirty="0"/>
                    </a:p>
                  </a:txBody>
                  <a:tcPr>
                    <a:solidFill>
                      <a:srgbClr val="FEF1E6"/>
                    </a:solidFill>
                  </a:tcPr>
                </a:tc>
              </a:tr>
            </a:tbl>
          </a:graphicData>
        </a:graphic>
      </p:graphicFrame>
      <p:sp>
        <p:nvSpPr>
          <p:cNvPr id="3" name="テキスト ボックス 2"/>
          <p:cNvSpPr txBox="1"/>
          <p:nvPr/>
        </p:nvSpPr>
        <p:spPr>
          <a:xfrm>
            <a:off x="804977" y="1805851"/>
            <a:ext cx="1440160" cy="307777"/>
          </a:xfrm>
          <a:prstGeom prst="rect">
            <a:avLst/>
          </a:prstGeom>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sz="1400" dirty="0" smtClean="0"/>
              <a:t>法律施行</a:t>
            </a:r>
            <a:endParaRPr kumimoji="1" lang="ja-JP" altLang="en-US" sz="1400" dirty="0"/>
          </a:p>
        </p:txBody>
      </p:sp>
      <p:sp>
        <p:nvSpPr>
          <p:cNvPr id="4" name="額縁 3"/>
          <p:cNvSpPr/>
          <p:nvPr/>
        </p:nvSpPr>
        <p:spPr>
          <a:xfrm>
            <a:off x="52968" y="49269"/>
            <a:ext cx="9736569" cy="571421"/>
          </a:xfrm>
          <a:prstGeom prst="bevel">
            <a:avLst/>
          </a:prstGeom>
          <a:solidFill>
            <a:schemeClr val="bg1"/>
          </a:solidFill>
          <a:ln w="952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000" dirty="0">
                <a:solidFill>
                  <a:schemeClr val="tx1"/>
                </a:solidFill>
                <a:latin typeface="ＤＦ特太ゴシック体" panose="020B0509000000000000" pitchFamily="49" charset="-128"/>
                <a:ea typeface="ＤＦ特太ゴシック体" panose="020B0509000000000000" pitchFamily="49" charset="-128"/>
              </a:rPr>
              <a:t>監査周期の</a:t>
            </a:r>
            <a:r>
              <a:rPr lang="ja-JP" altLang="en-US" sz="2000" dirty="0" smtClean="0">
                <a:solidFill>
                  <a:schemeClr val="tx1"/>
                </a:solidFill>
                <a:latin typeface="ＤＦ特太ゴシック体" panose="020B0509000000000000" pitchFamily="49" charset="-128"/>
                <a:ea typeface="ＤＦ特太ゴシック体" panose="020B0509000000000000" pitchFamily="49" charset="-128"/>
              </a:rPr>
              <a:t>考え方①（監査の周期を延長しない場合）</a:t>
            </a:r>
            <a:endParaRPr lang="ja-JP" altLang="en-US" sz="2000" dirty="0">
              <a:solidFill>
                <a:schemeClr val="tx1"/>
              </a:solidFill>
              <a:latin typeface="ＤＦ特太ゴシック体" panose="020B0509000000000000" pitchFamily="49" charset="-128"/>
              <a:ea typeface="ＤＦ特太ゴシック体" panose="020B0509000000000000" pitchFamily="49" charset="-128"/>
            </a:endParaRPr>
          </a:p>
        </p:txBody>
      </p:sp>
      <p:sp>
        <p:nvSpPr>
          <p:cNvPr id="6" name="円/楕円 5"/>
          <p:cNvSpPr/>
          <p:nvPr/>
        </p:nvSpPr>
        <p:spPr>
          <a:xfrm>
            <a:off x="1840863" y="4119700"/>
            <a:ext cx="808548" cy="61660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400" dirty="0" smtClean="0">
                <a:solidFill>
                  <a:schemeClr val="tx1"/>
                </a:solidFill>
              </a:rPr>
              <a:t>監査</a:t>
            </a:r>
            <a:endParaRPr kumimoji="1" lang="ja-JP" altLang="en-US" sz="1400" dirty="0">
              <a:solidFill>
                <a:schemeClr val="tx1"/>
              </a:solidFill>
            </a:endParaRPr>
          </a:p>
        </p:txBody>
      </p:sp>
      <p:sp>
        <p:nvSpPr>
          <p:cNvPr id="7" name="テキスト ボックス 6"/>
          <p:cNvSpPr txBox="1"/>
          <p:nvPr/>
        </p:nvSpPr>
        <p:spPr>
          <a:xfrm>
            <a:off x="3024446" y="3821016"/>
            <a:ext cx="2792587" cy="461665"/>
          </a:xfrm>
          <a:prstGeom prst="rect">
            <a:avLst/>
          </a:prstGeom>
          <a:noFill/>
        </p:spPr>
        <p:txBody>
          <a:bodyPr wrap="square" rtlCol="0">
            <a:spAutoFit/>
          </a:bodyPr>
          <a:lstStyle/>
          <a:p>
            <a:r>
              <a:rPr kumimoji="1" lang="ja-JP" altLang="en-US" sz="1200" dirty="0" smtClean="0">
                <a:latin typeface="ＭＳ Ｐゴシック" panose="020B0600070205080204" pitchFamily="50" charset="-128"/>
                <a:ea typeface="ＭＳ Ｐゴシック" panose="020B0600070205080204" pitchFamily="50" charset="-128"/>
              </a:rPr>
              <a:t>大きな問題がない場合、次回の監査は、</a:t>
            </a:r>
            <a:endParaRPr kumimoji="1" lang="en-US" altLang="ja-JP" sz="1200" dirty="0" smtClean="0">
              <a:latin typeface="ＭＳ Ｐゴシック" panose="020B0600070205080204" pitchFamily="50" charset="-128"/>
              <a:ea typeface="ＭＳ Ｐゴシック" panose="020B0600070205080204" pitchFamily="50" charset="-128"/>
            </a:endParaRPr>
          </a:p>
          <a:p>
            <a:r>
              <a:rPr kumimoji="1" lang="ja-JP" altLang="en-US" sz="1200" dirty="0" smtClean="0">
                <a:latin typeface="ＭＳ Ｐゴシック" panose="020B0600070205080204" pitchFamily="50" charset="-128"/>
                <a:ea typeface="ＭＳ Ｐゴシック" panose="020B0600070205080204" pitchFamily="50" charset="-128"/>
              </a:rPr>
              <a:t>翌年度から３箇年のうちに行う。</a:t>
            </a:r>
            <a:endParaRPr kumimoji="1" lang="ja-JP" altLang="en-US" sz="1200" dirty="0">
              <a:latin typeface="ＭＳ Ｐゴシック" panose="020B0600070205080204" pitchFamily="50" charset="-128"/>
              <a:ea typeface="ＭＳ Ｐゴシック" panose="020B0600070205080204" pitchFamily="50" charset="-128"/>
            </a:endParaRPr>
          </a:p>
        </p:txBody>
      </p:sp>
      <p:sp>
        <p:nvSpPr>
          <p:cNvPr id="8" name="左中かっこ 7"/>
          <p:cNvSpPr/>
          <p:nvPr/>
        </p:nvSpPr>
        <p:spPr>
          <a:xfrm rot="5400000">
            <a:off x="3524142" y="828592"/>
            <a:ext cx="303338" cy="3985253"/>
          </a:xfrm>
          <a:prstGeom prst="leftBrace">
            <a:avLst/>
          </a:prstGeom>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9" name="円/楕円 8"/>
          <p:cNvSpPr/>
          <p:nvPr/>
        </p:nvSpPr>
        <p:spPr>
          <a:xfrm>
            <a:off x="4578893" y="5293592"/>
            <a:ext cx="808548" cy="61660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400" dirty="0" smtClean="0">
                <a:solidFill>
                  <a:schemeClr val="tx1"/>
                </a:solidFill>
              </a:rPr>
              <a:t>監査</a:t>
            </a:r>
            <a:endParaRPr kumimoji="1" lang="ja-JP" altLang="en-US" sz="1400" dirty="0">
              <a:solidFill>
                <a:schemeClr val="tx1"/>
              </a:solidFill>
            </a:endParaRPr>
          </a:p>
        </p:txBody>
      </p:sp>
      <p:sp>
        <p:nvSpPr>
          <p:cNvPr id="11" name="テキスト ボックス 10"/>
          <p:cNvSpPr txBox="1"/>
          <p:nvPr/>
        </p:nvSpPr>
        <p:spPr>
          <a:xfrm>
            <a:off x="52968" y="728694"/>
            <a:ext cx="9736569"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indent="-1800000"/>
            <a:r>
              <a:rPr kumimoji="1" lang="ja-JP" altLang="en-US" dirty="0" smtClean="0">
                <a:latin typeface="+mn-ea"/>
              </a:rPr>
              <a:t>・　一般監査の</a:t>
            </a:r>
            <a:r>
              <a:rPr lang="ja-JP" altLang="en-US" dirty="0">
                <a:latin typeface="+mn-ea"/>
              </a:rPr>
              <a:t>実施</a:t>
            </a:r>
            <a:r>
              <a:rPr lang="ja-JP" altLang="en-US" dirty="0" smtClean="0">
                <a:latin typeface="+mn-ea"/>
              </a:rPr>
              <a:t>の</a:t>
            </a:r>
            <a:r>
              <a:rPr lang="ja-JP" altLang="en-US" dirty="0">
                <a:latin typeface="+mn-ea"/>
              </a:rPr>
              <a:t>周期</a:t>
            </a:r>
            <a:r>
              <a:rPr lang="ja-JP" altLang="en-US" dirty="0" smtClean="0">
                <a:latin typeface="+mn-ea"/>
              </a:rPr>
              <a:t>に</a:t>
            </a:r>
            <a:r>
              <a:rPr lang="ja-JP" altLang="en-US" dirty="0">
                <a:latin typeface="+mn-ea"/>
              </a:rPr>
              <a:t>ついては</a:t>
            </a:r>
            <a:r>
              <a:rPr lang="ja-JP" altLang="en-US" dirty="0" smtClean="0">
                <a:latin typeface="+mn-ea"/>
              </a:rPr>
              <a:t>、３箇年に１回行う。</a:t>
            </a:r>
            <a:r>
              <a:rPr lang="en-US" altLang="ja-JP" dirty="0" smtClean="0">
                <a:latin typeface="+mn-ea"/>
              </a:rPr>
              <a:t>【</a:t>
            </a:r>
            <a:r>
              <a:rPr lang="ja-JP" altLang="en-US" dirty="0" smtClean="0">
                <a:latin typeface="+mn-ea"/>
              </a:rPr>
              <a:t>指導監査実施要綱</a:t>
            </a:r>
            <a:r>
              <a:rPr lang="en-US" altLang="ja-JP" dirty="0" smtClean="0">
                <a:latin typeface="+mn-ea"/>
              </a:rPr>
              <a:t>】</a:t>
            </a:r>
          </a:p>
          <a:p>
            <a:pPr indent="-1800000"/>
            <a:r>
              <a:rPr kumimoji="1" lang="ja-JP" altLang="en-US" dirty="0" smtClean="0">
                <a:latin typeface="+mn-ea"/>
              </a:rPr>
              <a:t>・　概ね３年以内を目処にすべての法人に対する指導監査が一巡するスケジュールで実施。</a:t>
            </a:r>
            <a:endParaRPr kumimoji="1" lang="en-US" altLang="ja-JP" dirty="0" smtClean="0">
              <a:latin typeface="+mn-ea"/>
            </a:endParaRPr>
          </a:p>
          <a:p>
            <a:pPr indent="-1800000"/>
            <a:r>
              <a:rPr lang="ja-JP" altLang="en-US" dirty="0" smtClean="0">
                <a:latin typeface="+mn-ea"/>
              </a:rPr>
              <a:t>　　</a:t>
            </a:r>
            <a:r>
              <a:rPr lang="en-US" altLang="ja-JP" dirty="0" smtClean="0">
                <a:latin typeface="+mn-ea"/>
              </a:rPr>
              <a:t>【</a:t>
            </a:r>
            <a:r>
              <a:rPr lang="ja-JP" altLang="en-US" dirty="0" smtClean="0">
                <a:latin typeface="+mn-ea"/>
              </a:rPr>
              <a:t>平成</a:t>
            </a:r>
            <a:r>
              <a:rPr lang="en-US" altLang="ja-JP" dirty="0" smtClean="0">
                <a:latin typeface="+mn-ea"/>
              </a:rPr>
              <a:t>29</a:t>
            </a:r>
            <a:r>
              <a:rPr lang="ja-JP" altLang="en-US" dirty="0" smtClean="0">
                <a:latin typeface="+mn-ea"/>
              </a:rPr>
              <a:t>年３月２日</a:t>
            </a:r>
            <a:r>
              <a:rPr kumimoji="1" lang="ja-JP" altLang="en-US" dirty="0" smtClean="0">
                <a:latin typeface="+mn-ea"/>
              </a:rPr>
              <a:t>主管課長会議資料</a:t>
            </a:r>
            <a:r>
              <a:rPr kumimoji="1" lang="en-US" altLang="ja-JP" dirty="0" smtClean="0">
                <a:latin typeface="+mn-ea"/>
              </a:rPr>
              <a:t>】</a:t>
            </a:r>
            <a:endParaRPr kumimoji="1" lang="ja-JP" altLang="en-US" dirty="0">
              <a:latin typeface="+mn-ea"/>
            </a:endParaRPr>
          </a:p>
        </p:txBody>
      </p:sp>
      <p:sp>
        <p:nvSpPr>
          <p:cNvPr id="14" name="テキスト ボックス 13"/>
          <p:cNvSpPr txBox="1"/>
          <p:nvPr/>
        </p:nvSpPr>
        <p:spPr>
          <a:xfrm>
            <a:off x="333307" y="6021290"/>
            <a:ext cx="4245586" cy="276999"/>
          </a:xfrm>
          <a:prstGeom prst="rect">
            <a:avLst/>
          </a:prstGeom>
          <a:noFill/>
        </p:spPr>
        <p:txBody>
          <a:bodyPr wrap="square" rtlCol="0">
            <a:spAutoFit/>
          </a:bodyPr>
          <a:lstStyle/>
          <a:p>
            <a:pPr algn="ctr"/>
            <a:r>
              <a:rPr kumimoji="1" lang="en-US" altLang="ja-JP" sz="1200" dirty="0" smtClean="0">
                <a:latin typeface="ＭＳ 明朝" panose="02020609040205080304" pitchFamily="17" charset="-128"/>
                <a:ea typeface="ＭＳ 明朝" panose="02020609040205080304" pitchFamily="17" charset="-128"/>
              </a:rPr>
              <a:t>※</a:t>
            </a:r>
            <a:r>
              <a:rPr kumimoji="1" lang="ja-JP" altLang="en-US" sz="1200" dirty="0" smtClean="0">
                <a:latin typeface="ＭＳ 明朝" panose="02020609040205080304" pitchFamily="17" charset="-128"/>
                <a:ea typeface="ＭＳ 明朝" panose="02020609040205080304" pitchFamily="17" charset="-128"/>
              </a:rPr>
              <a:t>大きな問題がある場合</a:t>
            </a:r>
            <a:r>
              <a:rPr lang="ja-JP" altLang="en-US" sz="1200" dirty="0">
                <a:latin typeface="ＭＳ 明朝" panose="02020609040205080304" pitchFamily="17" charset="-128"/>
                <a:ea typeface="ＭＳ 明朝" panose="02020609040205080304" pitchFamily="17" charset="-128"/>
              </a:rPr>
              <a:t>は</a:t>
            </a:r>
            <a:r>
              <a:rPr kumimoji="1" lang="ja-JP" altLang="en-US" sz="1200" dirty="0" smtClean="0">
                <a:latin typeface="ＭＳ 明朝" panose="02020609040205080304" pitchFamily="17" charset="-128"/>
                <a:ea typeface="ＭＳ 明朝" panose="02020609040205080304" pitchFamily="17" charset="-128"/>
              </a:rPr>
              <a:t>、随時、特別監査を行う。</a:t>
            </a:r>
            <a:endParaRPr kumimoji="1" lang="ja-JP" altLang="en-US" sz="1200" dirty="0">
              <a:latin typeface="ＭＳ 明朝" panose="02020609040205080304" pitchFamily="17" charset="-128"/>
              <a:ea typeface="ＭＳ 明朝" panose="02020609040205080304" pitchFamily="17" charset="-128"/>
            </a:endParaRPr>
          </a:p>
        </p:txBody>
      </p:sp>
      <p:sp>
        <p:nvSpPr>
          <p:cNvPr id="15" name="円/楕円 14"/>
          <p:cNvSpPr/>
          <p:nvPr/>
        </p:nvSpPr>
        <p:spPr>
          <a:xfrm>
            <a:off x="5946805" y="4130527"/>
            <a:ext cx="808548" cy="616600"/>
          </a:xfrm>
          <a:prstGeom prst="ellipse">
            <a:avLst/>
          </a:prstGeom>
          <a:solidFill>
            <a:schemeClr val="bg1"/>
          </a:solidFill>
          <a:ln>
            <a:prstDash val="dash"/>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400" dirty="0" smtClean="0">
                <a:solidFill>
                  <a:schemeClr val="tx1"/>
                </a:solidFill>
              </a:rPr>
              <a:t>次回</a:t>
            </a:r>
            <a:endParaRPr kumimoji="1" lang="en-US" altLang="ja-JP" sz="1400" dirty="0" smtClean="0">
              <a:solidFill>
                <a:schemeClr val="tx1"/>
              </a:solidFill>
            </a:endParaRPr>
          </a:p>
          <a:p>
            <a:pPr algn="ctr"/>
            <a:r>
              <a:rPr kumimoji="1" lang="ja-JP" altLang="en-US" sz="1400" dirty="0" smtClean="0">
                <a:solidFill>
                  <a:schemeClr val="tx1"/>
                </a:solidFill>
              </a:rPr>
              <a:t>監査</a:t>
            </a:r>
            <a:endParaRPr kumimoji="1" lang="ja-JP" altLang="en-US" sz="1400" dirty="0">
              <a:solidFill>
                <a:schemeClr val="tx1"/>
              </a:solidFill>
            </a:endParaRPr>
          </a:p>
        </p:txBody>
      </p:sp>
      <p:sp>
        <p:nvSpPr>
          <p:cNvPr id="16" name="円/楕円 15"/>
          <p:cNvSpPr/>
          <p:nvPr/>
        </p:nvSpPr>
        <p:spPr>
          <a:xfrm>
            <a:off x="8769424" y="5259098"/>
            <a:ext cx="808548" cy="616600"/>
          </a:xfrm>
          <a:prstGeom prst="ellipse">
            <a:avLst/>
          </a:prstGeom>
          <a:solidFill>
            <a:schemeClr val="bg1"/>
          </a:solidFill>
          <a:ln>
            <a:prstDash val="dash"/>
          </a:ln>
        </p:spPr>
        <p:style>
          <a:lnRef idx="2">
            <a:schemeClr val="accent2"/>
          </a:lnRef>
          <a:fillRef idx="1">
            <a:schemeClr val="lt1"/>
          </a:fillRef>
          <a:effectRef idx="0">
            <a:schemeClr val="accent2"/>
          </a:effectRef>
          <a:fontRef idx="minor">
            <a:schemeClr val="dk1"/>
          </a:fontRef>
        </p:style>
        <p:txBody>
          <a:bodyPr rtlCol="0" anchor="ctr"/>
          <a:lstStyle/>
          <a:p>
            <a:pPr algn="ctr"/>
            <a:r>
              <a:rPr kumimoji="1" lang="ja-JP" altLang="en-US" sz="1400" dirty="0" smtClean="0">
                <a:solidFill>
                  <a:schemeClr val="tx1"/>
                </a:solidFill>
              </a:rPr>
              <a:t>次回</a:t>
            </a:r>
            <a:endParaRPr kumimoji="1" lang="en-US" altLang="ja-JP" sz="1400" dirty="0" smtClean="0">
              <a:solidFill>
                <a:schemeClr val="tx1"/>
              </a:solidFill>
            </a:endParaRPr>
          </a:p>
          <a:p>
            <a:pPr algn="ctr"/>
            <a:r>
              <a:rPr kumimoji="1" lang="ja-JP" altLang="en-US" sz="1400" dirty="0" smtClean="0">
                <a:solidFill>
                  <a:schemeClr val="tx1"/>
                </a:solidFill>
              </a:rPr>
              <a:t>監査</a:t>
            </a:r>
            <a:endParaRPr kumimoji="1" lang="ja-JP" altLang="en-US" sz="1400" dirty="0">
              <a:solidFill>
                <a:schemeClr val="tx1"/>
              </a:solidFill>
            </a:endParaRPr>
          </a:p>
        </p:txBody>
      </p:sp>
      <p:sp>
        <p:nvSpPr>
          <p:cNvPr id="5" name="右矢印 4"/>
          <p:cNvSpPr/>
          <p:nvPr/>
        </p:nvSpPr>
        <p:spPr>
          <a:xfrm>
            <a:off x="3024446" y="4282679"/>
            <a:ext cx="2864659" cy="360040"/>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0" name="右矢印 9"/>
          <p:cNvSpPr/>
          <p:nvPr/>
        </p:nvSpPr>
        <p:spPr>
          <a:xfrm>
            <a:off x="5714125" y="5423540"/>
            <a:ext cx="3055300" cy="360040"/>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kumimoji="1" lang="ja-JP" altLang="en-US"/>
          </a:p>
        </p:txBody>
      </p:sp>
      <p:sp>
        <p:nvSpPr>
          <p:cNvPr id="17" name="テキスト ボックス 16"/>
          <p:cNvSpPr txBox="1"/>
          <p:nvPr/>
        </p:nvSpPr>
        <p:spPr>
          <a:xfrm>
            <a:off x="5714125" y="4955313"/>
            <a:ext cx="2792587" cy="461665"/>
          </a:xfrm>
          <a:prstGeom prst="rect">
            <a:avLst/>
          </a:prstGeom>
          <a:noFill/>
        </p:spPr>
        <p:txBody>
          <a:bodyPr wrap="square" rtlCol="0">
            <a:spAutoFit/>
          </a:bodyPr>
          <a:lstStyle/>
          <a:p>
            <a:r>
              <a:rPr kumimoji="1" lang="ja-JP" altLang="en-US" sz="1200" dirty="0" smtClean="0">
                <a:latin typeface="ＭＳ Ｐゴシック" panose="020B0600070205080204" pitchFamily="50" charset="-128"/>
                <a:ea typeface="ＭＳ Ｐゴシック" panose="020B0600070205080204" pitchFamily="50" charset="-128"/>
              </a:rPr>
              <a:t>大きな問題がない場合、次回の監査は、</a:t>
            </a:r>
            <a:endParaRPr kumimoji="1" lang="en-US" altLang="ja-JP" sz="1200" dirty="0" smtClean="0">
              <a:latin typeface="ＭＳ Ｐゴシック" panose="020B0600070205080204" pitchFamily="50" charset="-128"/>
              <a:ea typeface="ＭＳ Ｐゴシック" panose="020B0600070205080204" pitchFamily="50" charset="-128"/>
            </a:endParaRPr>
          </a:p>
          <a:p>
            <a:r>
              <a:rPr kumimoji="1" lang="ja-JP" altLang="en-US" sz="1200" dirty="0" smtClean="0">
                <a:latin typeface="ＭＳ Ｐゴシック" panose="020B0600070205080204" pitchFamily="50" charset="-128"/>
                <a:ea typeface="ＭＳ Ｐゴシック" panose="020B0600070205080204" pitchFamily="50" charset="-128"/>
              </a:rPr>
              <a:t>翌年度から３箇年のうちに行う。</a:t>
            </a:r>
            <a:endParaRPr kumimoji="1" lang="ja-JP" altLang="en-US" sz="1200" dirty="0">
              <a:latin typeface="ＭＳ Ｐゴシック" panose="020B0600070205080204" pitchFamily="50" charset="-128"/>
              <a:ea typeface="ＭＳ Ｐゴシック" panose="020B0600070205080204" pitchFamily="50" charset="-128"/>
            </a:endParaRPr>
          </a:p>
        </p:txBody>
      </p:sp>
      <p:sp>
        <p:nvSpPr>
          <p:cNvPr id="18"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27</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1697831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15019672"/>
              </p:ext>
            </p:extLst>
          </p:nvPr>
        </p:nvGraphicFramePr>
        <p:xfrm>
          <a:off x="200476" y="2663998"/>
          <a:ext cx="9532033" cy="3596353"/>
        </p:xfrm>
        <a:graphic>
          <a:graphicData uri="http://schemas.openxmlformats.org/drawingml/2006/table">
            <a:tbl>
              <a:tblPr firstRow="1" bandRow="1">
                <a:tableStyleId>{93296810-A885-4BE3-A3E7-6D5BEEA58F35}</a:tableStyleId>
              </a:tblPr>
              <a:tblGrid>
                <a:gridCol w="1361719"/>
                <a:gridCol w="1361719"/>
                <a:gridCol w="1361719"/>
                <a:gridCol w="1361719"/>
                <a:gridCol w="1361719"/>
                <a:gridCol w="1361719"/>
                <a:gridCol w="1361719"/>
              </a:tblGrid>
              <a:tr h="39419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nchor="b">
                    <a:lnR w="12700" cap="flat" cmpd="sng" algn="ctr">
                      <a:solidFill>
                        <a:schemeClr val="tx1"/>
                      </a:solidFill>
                      <a:prstDash val="solid"/>
                      <a:round/>
                      <a:headEnd type="none" w="med" len="med"/>
                      <a:tailEnd type="none" w="med" len="med"/>
                    </a:lnR>
                    <a:solidFill>
                      <a:schemeClr val="bg1"/>
                    </a:solidFill>
                  </a:tcPr>
                </a:tc>
                <a:tc gridSpan="3">
                  <a:txBody>
                    <a:bodyPr/>
                    <a:lstStyle/>
                    <a:p>
                      <a:pPr algn="l"/>
                      <a:endParaRPr kumimoji="1" lang="en-US" altLang="ja-JP" sz="1200" dirty="0" smtClean="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nchor="b">
                    <a:solidFill>
                      <a:schemeClr val="bg1"/>
                    </a:solid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nchor="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nchor="b">
                    <a:lnL w="12700" cap="flat" cmpd="sng" algn="ctr">
                      <a:solidFill>
                        <a:schemeClr val="bg1"/>
                      </a:solidFill>
                      <a:prstDash val="solid"/>
                      <a:round/>
                      <a:headEnd type="none" w="med" len="med"/>
                      <a:tailEnd type="none" w="med" len="med"/>
                    </a:lnL>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nchor="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kumimoji="1" lang="en-US" altLang="ja-JP" dirty="0" smtClean="0"/>
                    </a:p>
                  </a:txBody>
                  <a:tcPr anchor="b">
                    <a:solidFill>
                      <a:schemeClr val="bg1"/>
                    </a:solidFill>
                  </a:tcPr>
                </a:tc>
              </a:tr>
              <a:tr h="51481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H28’</a:t>
                      </a:r>
                    </a:p>
                  </a:txBody>
                  <a:tcPr anchor="b">
                    <a:lnR w="12700" cap="flat" cmpd="sng" algn="ctr">
                      <a:solidFill>
                        <a:schemeClr val="tx1"/>
                      </a:solidFill>
                      <a:prstDash val="solid"/>
                      <a:round/>
                      <a:headEnd type="none" w="med" len="med"/>
                      <a:tailEnd type="none" w="med" len="med"/>
                    </a:lnR>
                  </a:tcPr>
                </a:tc>
                <a:tc>
                  <a:txBody>
                    <a:bodyPr/>
                    <a:lstStyle/>
                    <a:p>
                      <a:pPr algn="ctr"/>
                      <a:r>
                        <a:rPr kumimoji="1" lang="en-US" altLang="ja-JP" dirty="0" smtClean="0"/>
                        <a:t>H29’</a:t>
                      </a:r>
                    </a:p>
                  </a:txBody>
                  <a:tcPr anchor="b">
                    <a:lnL w="12700" cap="flat" cmpd="sng" algn="ctr">
                      <a:solidFill>
                        <a:schemeClr val="tx1"/>
                      </a:solidFill>
                      <a:prstDash val="solid"/>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H30’</a:t>
                      </a:r>
                    </a:p>
                  </a:txBody>
                  <a:tcPr anchor="b"/>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H31’</a:t>
                      </a:r>
                    </a:p>
                  </a:txBody>
                  <a:tcPr anchor="b">
                    <a:lnR w="12700" cap="flat" cmpd="sng" algn="ctr">
                      <a:solidFill>
                        <a:srgbClr val="0070C0"/>
                      </a:solidFill>
                      <a:prstDash val="dash"/>
                      <a:round/>
                      <a:headEnd type="none" w="med" len="med"/>
                      <a:tailEnd type="none" w="med" len="med"/>
                    </a:ln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H32’</a:t>
                      </a:r>
                    </a:p>
                  </a:txBody>
                  <a:tcPr anchor="b">
                    <a:lnL w="12700" cap="flat" cmpd="sng" algn="ctr">
                      <a:solidFill>
                        <a:srgbClr val="0070C0"/>
                      </a:solidFill>
                      <a:prstDash val="dash"/>
                      <a:round/>
                      <a:headEnd type="none" w="med" len="med"/>
                      <a:tailEnd type="none" w="med" len="med"/>
                    </a:ln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H33’</a:t>
                      </a:r>
                    </a:p>
                  </a:txBody>
                  <a:tcPr anchor="b"/>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dirty="0" smtClean="0"/>
                        <a:t>H34’</a:t>
                      </a:r>
                    </a:p>
                  </a:txBody>
                  <a:tcPr anchor="b"/>
                </a:tc>
              </a:tr>
              <a:tr h="1450820">
                <a:tc>
                  <a:txBody>
                    <a:bodyPr/>
                    <a:lstStyle/>
                    <a:p>
                      <a:endParaRPr kumimoji="1" lang="ja-JP" altLang="en-US" dirty="0"/>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400" dirty="0" smtClean="0"/>
                        <a:t>Ａ法人</a:t>
                      </a:r>
                      <a:endParaRPr kumimoji="1" lang="en-US" altLang="ja-JP" sz="1400" dirty="0" smtClean="0"/>
                    </a:p>
                  </a:txBody>
                  <a:tcPr>
                    <a:lnL w="12700" cap="flat" cmpd="sng" algn="ctr">
                      <a:solidFill>
                        <a:schemeClr val="tx1"/>
                      </a:solidFill>
                      <a:prstDash val="solid"/>
                      <a:round/>
                      <a:headEnd type="none" w="med" len="med"/>
                      <a:tailEnd type="none" w="med" len="med"/>
                    </a:lnL>
                  </a:tcPr>
                </a:tc>
                <a:tc>
                  <a:txBody>
                    <a:bodyPr/>
                    <a:lstStyle/>
                    <a:p>
                      <a:endParaRPr kumimoji="1" lang="ja-JP" altLang="en-US" dirty="0"/>
                    </a:p>
                  </a:txBody>
                  <a:tcPr/>
                </a:tc>
                <a:tc>
                  <a:txBody>
                    <a:bodyPr/>
                    <a:lstStyle/>
                    <a:p>
                      <a:endParaRPr kumimoji="1" lang="ja-JP" altLang="en-US" dirty="0"/>
                    </a:p>
                  </a:txBody>
                  <a:tcPr>
                    <a:lnR w="12700" cap="flat" cmpd="sng" algn="ctr">
                      <a:solidFill>
                        <a:schemeClr val="accent1">
                          <a:lumMod val="40000"/>
                          <a:lumOff val="60000"/>
                        </a:schemeClr>
                      </a:solidFill>
                      <a:prstDash val="dash"/>
                      <a:round/>
                      <a:headEnd type="none" w="med" len="med"/>
                      <a:tailEnd type="none" w="med" len="med"/>
                    </a:lnR>
                  </a:tcPr>
                </a:tc>
                <a:tc>
                  <a:txBody>
                    <a:bodyPr/>
                    <a:lstStyle/>
                    <a:p>
                      <a:endParaRPr kumimoji="1" lang="ja-JP" altLang="en-US" dirty="0"/>
                    </a:p>
                  </a:txBody>
                  <a:tcPr>
                    <a:lnL w="12700" cap="flat" cmpd="sng" algn="ctr">
                      <a:solidFill>
                        <a:schemeClr val="accent1">
                          <a:lumMod val="40000"/>
                          <a:lumOff val="60000"/>
                        </a:schemeClr>
                      </a:solidFill>
                      <a:prstDash val="dash"/>
                      <a:round/>
                      <a:headEnd type="none" w="med" len="med"/>
                      <a:tailEnd type="none" w="med" len="med"/>
                    </a:lnL>
                  </a:tcPr>
                </a:tc>
                <a:tc>
                  <a:txBody>
                    <a:bodyPr/>
                    <a:lstStyle/>
                    <a:p>
                      <a:endParaRPr kumimoji="1" lang="ja-JP" altLang="en-US" dirty="0"/>
                    </a:p>
                  </a:txBody>
                  <a:tcPr/>
                </a:tc>
                <a:tc>
                  <a:txBody>
                    <a:bodyPr/>
                    <a:lstStyle/>
                    <a:p>
                      <a:endParaRPr kumimoji="1" lang="ja-JP" altLang="en-US" dirty="0"/>
                    </a:p>
                  </a:txBody>
                  <a:tcPr/>
                </a:tc>
              </a:tr>
              <a:tr h="1236515">
                <a:tc>
                  <a:txBody>
                    <a:bodyPr/>
                    <a:lstStyle/>
                    <a:p>
                      <a:endParaRPr kumimoji="1" lang="ja-JP" altLang="en-US" dirty="0"/>
                    </a:p>
                  </a:txBody>
                  <a:tcPr>
                    <a:lnR w="12700" cap="flat" cmpd="sng" algn="ctr">
                      <a:solidFill>
                        <a:schemeClr val="tx1"/>
                      </a:solidFill>
                      <a:prstDash val="solid"/>
                      <a:round/>
                      <a:headEnd type="none" w="med" len="med"/>
                      <a:tailEnd type="none" w="med" len="med"/>
                    </a:lnR>
                    <a:solidFill>
                      <a:srgbClr val="FEF1E6"/>
                    </a:solidFill>
                  </a:tcPr>
                </a:tc>
                <a:tc>
                  <a:txBody>
                    <a:bodyPr/>
                    <a:lstStyle/>
                    <a:p>
                      <a:endParaRPr kumimoji="1" lang="ja-JP" altLang="en-US" dirty="0"/>
                    </a:p>
                  </a:txBody>
                  <a:tcPr>
                    <a:lnL w="12700" cap="flat" cmpd="sng" algn="ctr">
                      <a:solidFill>
                        <a:schemeClr val="tx1"/>
                      </a:solidFill>
                      <a:prstDash val="solid"/>
                      <a:round/>
                      <a:headEnd type="none" w="med" len="med"/>
                      <a:tailEnd type="none" w="med" len="med"/>
                    </a:lnL>
                    <a:solidFill>
                      <a:srgbClr val="FEF1E6"/>
                    </a:solidFill>
                  </a:tcPr>
                </a:tc>
                <a:tc>
                  <a:txBody>
                    <a:bodyPr/>
                    <a:lstStyle/>
                    <a:p>
                      <a:endParaRPr kumimoji="1" lang="ja-JP" altLang="en-US" dirty="0"/>
                    </a:p>
                  </a:txBody>
                  <a:tcPr>
                    <a:solidFill>
                      <a:srgbClr val="FEF1E6"/>
                    </a:solidFill>
                  </a:tcPr>
                </a:tc>
                <a:tc>
                  <a:txBody>
                    <a:bodyPr/>
                    <a:lstStyle/>
                    <a:p>
                      <a:pPr algn="ctr"/>
                      <a:endParaRPr kumimoji="1" lang="ja-JP" altLang="en-US" sz="1400" dirty="0"/>
                    </a:p>
                  </a:txBody>
                  <a:tcPr>
                    <a:lnR w="12700" cap="flat" cmpd="sng" algn="ctr">
                      <a:solidFill>
                        <a:srgbClr val="0070C0"/>
                      </a:solidFill>
                      <a:prstDash val="dash"/>
                      <a:round/>
                      <a:headEnd type="none" w="med" len="med"/>
                      <a:tailEnd type="none" w="med" len="med"/>
                    </a:lnR>
                    <a:solidFill>
                      <a:srgbClr val="FEF1E6"/>
                    </a:solidFill>
                  </a:tcPr>
                </a:tc>
                <a:tc>
                  <a:txBody>
                    <a:bodyPr/>
                    <a:lstStyle/>
                    <a:p>
                      <a:endParaRPr kumimoji="1" lang="ja-JP" altLang="en-US" dirty="0"/>
                    </a:p>
                  </a:txBody>
                  <a:tcPr>
                    <a:lnL w="12700" cap="flat" cmpd="sng" algn="ctr">
                      <a:solidFill>
                        <a:srgbClr val="0070C0"/>
                      </a:solidFill>
                      <a:prstDash val="dash"/>
                      <a:round/>
                      <a:headEnd type="none" w="med" len="med"/>
                      <a:tailEnd type="none" w="med" len="med"/>
                    </a:lnL>
                    <a:solidFill>
                      <a:srgbClr val="FEF1E6"/>
                    </a:solidFill>
                  </a:tcPr>
                </a:tc>
                <a:tc>
                  <a:txBody>
                    <a:bodyPr/>
                    <a:lstStyle/>
                    <a:p>
                      <a:endParaRPr kumimoji="1" lang="ja-JP" altLang="en-US" dirty="0"/>
                    </a:p>
                  </a:txBody>
                  <a:tcPr>
                    <a:solidFill>
                      <a:srgbClr val="FEF1E6"/>
                    </a:solidFill>
                  </a:tcPr>
                </a:tc>
                <a:tc>
                  <a:txBody>
                    <a:bodyPr/>
                    <a:lstStyle/>
                    <a:p>
                      <a:endParaRPr kumimoji="1" lang="ja-JP" altLang="en-US" dirty="0"/>
                    </a:p>
                  </a:txBody>
                  <a:tcPr>
                    <a:solidFill>
                      <a:srgbClr val="FEF1E6"/>
                    </a:solidFill>
                  </a:tcPr>
                </a:tc>
              </a:tr>
            </a:tbl>
          </a:graphicData>
        </a:graphic>
      </p:graphicFrame>
      <p:sp>
        <p:nvSpPr>
          <p:cNvPr id="3" name="テキスト ボックス 2"/>
          <p:cNvSpPr txBox="1"/>
          <p:nvPr/>
        </p:nvSpPr>
        <p:spPr>
          <a:xfrm>
            <a:off x="865948" y="2459041"/>
            <a:ext cx="1440160" cy="30777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ja-JP" altLang="en-US" sz="1400" dirty="0" smtClean="0">
                <a:solidFill>
                  <a:prstClr val="black"/>
                </a:solidFill>
              </a:rPr>
              <a:t>法律施行</a:t>
            </a:r>
            <a:endParaRPr lang="ja-JP" altLang="en-US" sz="1400" dirty="0">
              <a:solidFill>
                <a:prstClr val="black"/>
              </a:solidFill>
            </a:endParaRPr>
          </a:p>
        </p:txBody>
      </p:sp>
      <p:sp>
        <p:nvSpPr>
          <p:cNvPr id="4" name="額縁 3"/>
          <p:cNvSpPr/>
          <p:nvPr/>
        </p:nvSpPr>
        <p:spPr>
          <a:xfrm>
            <a:off x="52968" y="49267"/>
            <a:ext cx="9736569" cy="571421"/>
          </a:xfrm>
          <a:prstGeom prst="bevel">
            <a:avLst/>
          </a:prstGeom>
          <a:solidFill>
            <a:schemeClr val="bg1"/>
          </a:solidFill>
          <a:ln w="952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ja-JP" altLang="en-US" sz="2000" dirty="0">
                <a:solidFill>
                  <a:prstClr val="black"/>
                </a:solidFill>
                <a:latin typeface="ＤＦ特太ゴシック体" panose="020B0509000000000000" pitchFamily="49" charset="-128"/>
                <a:ea typeface="ＤＦ特太ゴシック体" panose="020B0509000000000000" pitchFamily="49" charset="-128"/>
              </a:rPr>
              <a:t>監査周期の</a:t>
            </a:r>
            <a:r>
              <a:rPr lang="ja-JP" altLang="en-US" sz="2000" dirty="0" smtClean="0">
                <a:solidFill>
                  <a:prstClr val="black"/>
                </a:solidFill>
                <a:latin typeface="ＤＦ特太ゴシック体" panose="020B0509000000000000" pitchFamily="49" charset="-128"/>
                <a:ea typeface="ＤＦ特太ゴシック体" panose="020B0509000000000000" pitchFamily="49" charset="-128"/>
              </a:rPr>
              <a:t>考え方②（</a:t>
            </a:r>
            <a:r>
              <a:rPr lang="ja-JP" altLang="en-US" sz="2000" dirty="0">
                <a:solidFill>
                  <a:prstClr val="black"/>
                </a:solidFill>
                <a:latin typeface="ＤＦ特太ゴシック体" panose="020B0509000000000000" pitchFamily="49" charset="-128"/>
                <a:ea typeface="ＤＦ特太ゴシック体" panose="020B0509000000000000" pitchFamily="49" charset="-128"/>
              </a:rPr>
              <a:t>監査の結果を受け</a:t>
            </a:r>
            <a:r>
              <a:rPr lang="ja-JP" altLang="en-US" sz="2000" dirty="0" smtClean="0">
                <a:solidFill>
                  <a:prstClr val="black"/>
                </a:solidFill>
                <a:latin typeface="ＤＦ特太ゴシック体" panose="020B0509000000000000" pitchFamily="49" charset="-128"/>
                <a:ea typeface="ＤＦ特太ゴシック体" panose="020B0509000000000000" pitchFamily="49" charset="-128"/>
              </a:rPr>
              <a:t>、監査の周期</a:t>
            </a:r>
            <a:r>
              <a:rPr lang="ja-JP" altLang="en-US" sz="2000" dirty="0">
                <a:solidFill>
                  <a:prstClr val="black"/>
                </a:solidFill>
                <a:latin typeface="ＤＦ特太ゴシック体" panose="020B0509000000000000" pitchFamily="49" charset="-128"/>
                <a:ea typeface="ＤＦ特太ゴシック体" panose="020B0509000000000000" pitchFamily="49" charset="-128"/>
              </a:rPr>
              <a:t>を延長</a:t>
            </a:r>
            <a:r>
              <a:rPr lang="ja-JP" altLang="en-US" sz="2000" dirty="0" smtClean="0">
                <a:solidFill>
                  <a:prstClr val="black"/>
                </a:solidFill>
                <a:latin typeface="ＤＦ特太ゴシック体" panose="020B0509000000000000" pitchFamily="49" charset="-128"/>
                <a:ea typeface="ＤＦ特太ゴシック体" panose="020B0509000000000000" pitchFamily="49" charset="-128"/>
              </a:rPr>
              <a:t>する場合）</a:t>
            </a:r>
            <a:endParaRPr lang="ja-JP" altLang="en-US" sz="2000" dirty="0">
              <a:solidFill>
                <a:prstClr val="black"/>
              </a:solidFill>
              <a:latin typeface="ＤＦ特太ゴシック体" panose="020B0509000000000000" pitchFamily="49" charset="-128"/>
              <a:ea typeface="ＤＦ特太ゴシック体" panose="020B0509000000000000" pitchFamily="49" charset="-128"/>
            </a:endParaRPr>
          </a:p>
        </p:txBody>
      </p:sp>
      <p:sp>
        <p:nvSpPr>
          <p:cNvPr id="6" name="円/楕円 5"/>
          <p:cNvSpPr/>
          <p:nvPr/>
        </p:nvSpPr>
        <p:spPr>
          <a:xfrm>
            <a:off x="1860992" y="4008740"/>
            <a:ext cx="808548" cy="61660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400" dirty="0" smtClean="0">
                <a:solidFill>
                  <a:prstClr val="black"/>
                </a:solidFill>
              </a:rPr>
              <a:t>監査</a:t>
            </a:r>
            <a:endParaRPr lang="ja-JP" altLang="en-US" sz="1400" dirty="0">
              <a:solidFill>
                <a:prstClr val="black"/>
              </a:solidFill>
            </a:endParaRPr>
          </a:p>
        </p:txBody>
      </p:sp>
      <p:sp>
        <p:nvSpPr>
          <p:cNvPr id="7" name="テキスト ボックス 6"/>
          <p:cNvSpPr txBox="1"/>
          <p:nvPr/>
        </p:nvSpPr>
        <p:spPr>
          <a:xfrm>
            <a:off x="2906972" y="3691432"/>
            <a:ext cx="4248472" cy="461665"/>
          </a:xfrm>
          <a:prstGeom prst="rect">
            <a:avLst/>
          </a:prstGeom>
          <a:noFill/>
        </p:spPr>
        <p:txBody>
          <a:bodyPr wrap="square" rtlCol="0">
            <a:spAutoFit/>
          </a:bodyPr>
          <a:lstStyle/>
          <a:p>
            <a:r>
              <a:rPr lang="ja-JP" altLang="en-US" sz="1200" dirty="0" smtClean="0">
                <a:solidFill>
                  <a:prstClr val="black"/>
                </a:solidFill>
                <a:latin typeface="ＭＳ Ｐゴシック" panose="020B0600070205080204" pitchFamily="50" charset="-128"/>
              </a:rPr>
              <a:t>周期を５箇年に１回に延長した場合、次回の監査は、</a:t>
            </a:r>
            <a:endParaRPr lang="en-US" altLang="ja-JP" sz="1200" dirty="0" smtClean="0">
              <a:solidFill>
                <a:prstClr val="black"/>
              </a:solidFill>
              <a:latin typeface="ＭＳ Ｐゴシック" panose="020B0600070205080204" pitchFamily="50" charset="-128"/>
            </a:endParaRPr>
          </a:p>
          <a:p>
            <a:r>
              <a:rPr lang="ja-JP" altLang="en-US" sz="1200" dirty="0" smtClean="0">
                <a:solidFill>
                  <a:prstClr val="black"/>
                </a:solidFill>
                <a:latin typeface="ＭＳ Ｐゴシック" panose="020B0600070205080204" pitchFamily="50" charset="-128"/>
              </a:rPr>
              <a:t>大きな問題がなければ、翌年度から５箇年</a:t>
            </a:r>
            <a:r>
              <a:rPr lang="ja-JP" altLang="en-US" sz="1200" dirty="0">
                <a:solidFill>
                  <a:prstClr val="black"/>
                </a:solidFill>
                <a:latin typeface="ＭＳ Ｐゴシック" panose="020B0600070205080204" pitchFamily="50" charset="-128"/>
              </a:rPr>
              <a:t>のうち</a:t>
            </a:r>
            <a:r>
              <a:rPr lang="ja-JP" altLang="en-US" sz="1200" dirty="0" smtClean="0">
                <a:solidFill>
                  <a:prstClr val="black"/>
                </a:solidFill>
                <a:latin typeface="ＭＳ Ｐゴシック" panose="020B0600070205080204" pitchFamily="50" charset="-128"/>
              </a:rPr>
              <a:t>に行う。</a:t>
            </a:r>
            <a:endParaRPr lang="ja-JP" altLang="en-US" sz="1200" dirty="0">
              <a:solidFill>
                <a:prstClr val="black"/>
              </a:solidFill>
              <a:latin typeface="ＭＳ Ｐゴシック" panose="020B0600070205080204" pitchFamily="50" charset="-128"/>
            </a:endParaRPr>
          </a:p>
        </p:txBody>
      </p:sp>
      <p:sp>
        <p:nvSpPr>
          <p:cNvPr id="11" name="テキスト ボックス 10"/>
          <p:cNvSpPr txBox="1"/>
          <p:nvPr/>
        </p:nvSpPr>
        <p:spPr>
          <a:xfrm>
            <a:off x="97952" y="691028"/>
            <a:ext cx="9634557" cy="169277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indent="-1800000"/>
            <a:r>
              <a:rPr lang="ja-JP" altLang="en-US" sz="1600" dirty="0" smtClean="0">
                <a:solidFill>
                  <a:prstClr val="black"/>
                </a:solidFill>
              </a:rPr>
              <a:t>・　一般監査の</a:t>
            </a:r>
            <a:r>
              <a:rPr lang="ja-JP" altLang="en-US" sz="1600" dirty="0">
                <a:solidFill>
                  <a:prstClr val="black"/>
                </a:solidFill>
              </a:rPr>
              <a:t>実施</a:t>
            </a:r>
            <a:r>
              <a:rPr lang="ja-JP" altLang="en-US" sz="1600" dirty="0" smtClean="0">
                <a:solidFill>
                  <a:prstClr val="black"/>
                </a:solidFill>
              </a:rPr>
              <a:t>の周期を、各号に掲げる周期まで延長することができる。</a:t>
            </a:r>
            <a:r>
              <a:rPr lang="en-US" altLang="ja-JP" sz="1600" dirty="0" smtClean="0">
                <a:solidFill>
                  <a:prstClr val="black"/>
                </a:solidFill>
              </a:rPr>
              <a:t>【</a:t>
            </a:r>
            <a:r>
              <a:rPr lang="ja-JP" altLang="en-US" sz="1600" dirty="0" smtClean="0">
                <a:solidFill>
                  <a:prstClr val="black"/>
                </a:solidFill>
              </a:rPr>
              <a:t>指導監査実施要綱</a:t>
            </a:r>
            <a:r>
              <a:rPr lang="en-US" altLang="ja-JP" sz="1600" dirty="0" smtClean="0">
                <a:solidFill>
                  <a:prstClr val="black"/>
                </a:solidFill>
              </a:rPr>
              <a:t>】</a:t>
            </a:r>
          </a:p>
          <a:p>
            <a:pPr indent="-1800000"/>
            <a:endParaRPr lang="en-US" altLang="ja-JP" sz="1600" dirty="0" smtClean="0">
              <a:solidFill>
                <a:prstClr val="black"/>
              </a:solidFill>
            </a:endParaRPr>
          </a:p>
          <a:p>
            <a:pPr indent="-1800000"/>
            <a:r>
              <a:rPr lang="ja-JP" altLang="en-US" sz="1600" dirty="0" smtClean="0">
                <a:solidFill>
                  <a:prstClr val="black"/>
                </a:solidFill>
              </a:rPr>
              <a:t>　①　会計監査を受けている法人　５箇年に１回</a:t>
            </a:r>
            <a:endParaRPr lang="en-US" altLang="ja-JP" sz="1600" dirty="0" smtClean="0">
              <a:solidFill>
                <a:prstClr val="black"/>
              </a:solidFill>
            </a:endParaRPr>
          </a:p>
          <a:p>
            <a:pPr indent="-1800000"/>
            <a:r>
              <a:rPr lang="ja-JP" altLang="en-US" sz="1600" dirty="0" smtClean="0">
                <a:solidFill>
                  <a:prstClr val="black"/>
                </a:solidFill>
              </a:rPr>
              <a:t>　</a:t>
            </a:r>
            <a:r>
              <a:rPr lang="ja-JP" altLang="en-US" sz="1600" dirty="0">
                <a:solidFill>
                  <a:prstClr val="black"/>
                </a:solidFill>
              </a:rPr>
              <a:t>②</a:t>
            </a:r>
            <a:r>
              <a:rPr lang="ja-JP" altLang="en-US" sz="1600" dirty="0" smtClean="0">
                <a:solidFill>
                  <a:prstClr val="black"/>
                </a:solidFill>
              </a:rPr>
              <a:t>　専門家による支援を受けている法人　４箇年に１回</a:t>
            </a:r>
            <a:endParaRPr lang="en-US" altLang="ja-JP" sz="1600" dirty="0" smtClean="0">
              <a:solidFill>
                <a:prstClr val="black"/>
              </a:solidFill>
            </a:endParaRPr>
          </a:p>
          <a:p>
            <a:pPr indent="-1800000"/>
            <a:r>
              <a:rPr lang="ja-JP" altLang="en-US" sz="1200" dirty="0" smtClean="0">
                <a:solidFill>
                  <a:prstClr val="black"/>
                </a:solidFill>
              </a:rPr>
              <a:t>　       </a:t>
            </a:r>
            <a:r>
              <a:rPr lang="en-US" altLang="ja-JP" sz="1200" dirty="0" smtClean="0">
                <a:solidFill>
                  <a:prstClr val="black"/>
                </a:solidFill>
                <a:latin typeface="ＭＳ 明朝" panose="02020609040205080304" pitchFamily="17" charset="-128"/>
                <a:ea typeface="ＭＳ 明朝" panose="02020609040205080304" pitchFamily="17" charset="-128"/>
              </a:rPr>
              <a:t>※</a:t>
            </a:r>
            <a:r>
              <a:rPr lang="ja-JP" altLang="en-US" sz="1200" dirty="0" smtClean="0">
                <a:solidFill>
                  <a:prstClr val="black"/>
                </a:solidFill>
                <a:latin typeface="ＭＳ 明朝" panose="02020609040205080304" pitchFamily="17" charset="-128"/>
                <a:ea typeface="ＭＳ 明朝" panose="02020609040205080304" pitchFamily="17" charset="-128"/>
              </a:rPr>
              <a:t>法人の財務の状況の透明性及び適正性並びに法人の経営組織の整備及びその適切な運用が確保されていると判断される必要がある。</a:t>
            </a:r>
            <a:endParaRPr lang="en-US" altLang="ja-JP" sz="1200" dirty="0" smtClean="0">
              <a:solidFill>
                <a:prstClr val="black"/>
              </a:solidFill>
              <a:latin typeface="ＭＳ 明朝" panose="02020609040205080304" pitchFamily="17" charset="-128"/>
              <a:ea typeface="ＭＳ 明朝" panose="02020609040205080304" pitchFamily="17" charset="-128"/>
            </a:endParaRPr>
          </a:p>
          <a:p>
            <a:pPr indent="-1800000" algn="r"/>
            <a:endParaRPr lang="en-US" altLang="ja-JP" sz="1200" dirty="0" smtClean="0">
              <a:solidFill>
                <a:prstClr val="black"/>
              </a:solidFill>
            </a:endParaRPr>
          </a:p>
          <a:p>
            <a:pPr indent="-1800000"/>
            <a:r>
              <a:rPr lang="ja-JP" altLang="en-US" sz="1600" dirty="0" smtClean="0">
                <a:solidFill>
                  <a:prstClr val="black"/>
                </a:solidFill>
              </a:rPr>
              <a:t>　③　苦情解決への取組が適切に行われ、地域社会に開かれた事業運営等を行う法人　４箇年に１回</a:t>
            </a:r>
            <a:endParaRPr lang="en-US" altLang="ja-JP" sz="1600" dirty="0" smtClean="0">
              <a:solidFill>
                <a:prstClr val="black"/>
              </a:solidFill>
            </a:endParaRPr>
          </a:p>
        </p:txBody>
      </p:sp>
      <p:sp>
        <p:nvSpPr>
          <p:cNvPr id="14" name="テキスト ボックス 13"/>
          <p:cNvSpPr txBox="1"/>
          <p:nvPr/>
        </p:nvSpPr>
        <p:spPr>
          <a:xfrm>
            <a:off x="2889450" y="4419355"/>
            <a:ext cx="7871516" cy="461665"/>
          </a:xfrm>
          <a:prstGeom prst="rect">
            <a:avLst/>
          </a:prstGeom>
          <a:noFill/>
        </p:spPr>
        <p:txBody>
          <a:bodyPr wrap="square" rtlCol="0">
            <a:spAutoFit/>
          </a:bodyPr>
          <a:lstStyle/>
          <a:p>
            <a:r>
              <a:rPr lang="en-US" altLang="ja-JP" sz="1200" dirty="0" smtClean="0">
                <a:solidFill>
                  <a:prstClr val="black"/>
                </a:solidFill>
                <a:latin typeface="ＭＳ Ｐゴシック" panose="020B0600070205080204" pitchFamily="50" charset="-128"/>
              </a:rPr>
              <a:t>※</a:t>
            </a:r>
            <a:r>
              <a:rPr lang="ja-JP" altLang="en-US" sz="1200" dirty="0" smtClean="0">
                <a:solidFill>
                  <a:prstClr val="black"/>
                </a:solidFill>
                <a:latin typeface="ＭＳ Ｐゴシック" panose="020B0600070205080204" pitchFamily="50" charset="-128"/>
              </a:rPr>
              <a:t>もっとも、毎年度６月に法人から提出される会計監査報告等に基づき、</a:t>
            </a:r>
            <a:endParaRPr lang="en-US" altLang="ja-JP" sz="1200" dirty="0" smtClean="0">
              <a:solidFill>
                <a:prstClr val="black"/>
              </a:solidFill>
              <a:latin typeface="ＭＳ Ｐゴシック" panose="020B0600070205080204" pitchFamily="50" charset="-128"/>
            </a:endParaRPr>
          </a:p>
          <a:p>
            <a:r>
              <a:rPr lang="ja-JP" altLang="en-US" sz="1200">
                <a:solidFill>
                  <a:prstClr val="black"/>
                </a:solidFill>
                <a:latin typeface="ＭＳ Ｐゴシック" panose="020B0600070205080204" pitchFamily="50" charset="-128"/>
              </a:rPr>
              <a:t>　</a:t>
            </a:r>
            <a:r>
              <a:rPr lang="ja-JP" altLang="en-US" sz="1200" smtClean="0">
                <a:solidFill>
                  <a:prstClr val="black"/>
                </a:solidFill>
                <a:latin typeface="ＭＳ Ｐゴシック" panose="020B0600070205080204" pitchFamily="50" charset="-128"/>
              </a:rPr>
              <a:t>３箇年経過後は、周期</a:t>
            </a:r>
            <a:r>
              <a:rPr lang="ja-JP" altLang="en-US" sz="1200" dirty="0" smtClean="0">
                <a:solidFill>
                  <a:prstClr val="black"/>
                </a:solidFill>
                <a:latin typeface="ＭＳ Ｐゴシック" panose="020B0600070205080204" pitchFamily="50" charset="-128"/>
              </a:rPr>
              <a:t>の延長の継続・中止の判断を行う。</a:t>
            </a:r>
            <a:endParaRPr lang="ja-JP" altLang="en-US" sz="1200" dirty="0">
              <a:solidFill>
                <a:prstClr val="black"/>
              </a:solidFill>
              <a:latin typeface="ＭＳ Ｐゴシック" panose="020B0600070205080204" pitchFamily="50" charset="-128"/>
            </a:endParaRPr>
          </a:p>
        </p:txBody>
      </p:sp>
      <p:sp>
        <p:nvSpPr>
          <p:cNvPr id="15" name="円/楕円 14"/>
          <p:cNvSpPr/>
          <p:nvPr/>
        </p:nvSpPr>
        <p:spPr>
          <a:xfrm>
            <a:off x="8675022" y="4008740"/>
            <a:ext cx="808548" cy="616600"/>
          </a:xfrm>
          <a:prstGeom prst="ellipse">
            <a:avLst/>
          </a:prstGeom>
          <a:solidFill>
            <a:schemeClr val="bg1"/>
          </a:solidFill>
          <a:ln>
            <a:prstDash val="dash"/>
          </a:ln>
        </p:spPr>
        <p:style>
          <a:lnRef idx="2">
            <a:schemeClr val="accent2"/>
          </a:lnRef>
          <a:fillRef idx="1">
            <a:schemeClr val="lt1"/>
          </a:fillRef>
          <a:effectRef idx="0">
            <a:schemeClr val="accent2"/>
          </a:effectRef>
          <a:fontRef idx="minor">
            <a:schemeClr val="dk1"/>
          </a:fontRef>
        </p:style>
        <p:txBody>
          <a:bodyPr rtlCol="0" anchor="ctr"/>
          <a:lstStyle/>
          <a:p>
            <a:pPr algn="ctr"/>
            <a:r>
              <a:rPr lang="ja-JP" altLang="en-US" sz="1400" dirty="0" smtClean="0">
                <a:solidFill>
                  <a:prstClr val="black"/>
                </a:solidFill>
              </a:rPr>
              <a:t>次回</a:t>
            </a:r>
            <a:endParaRPr lang="en-US" altLang="ja-JP" sz="1400" dirty="0" smtClean="0">
              <a:solidFill>
                <a:prstClr val="black"/>
              </a:solidFill>
            </a:endParaRPr>
          </a:p>
          <a:p>
            <a:pPr algn="ctr"/>
            <a:r>
              <a:rPr lang="ja-JP" altLang="en-US" sz="1400" dirty="0" smtClean="0">
                <a:solidFill>
                  <a:prstClr val="black"/>
                </a:solidFill>
              </a:rPr>
              <a:t>監査</a:t>
            </a:r>
            <a:endParaRPr lang="ja-JP" altLang="en-US" sz="1400" dirty="0">
              <a:solidFill>
                <a:prstClr val="black"/>
              </a:solidFill>
            </a:endParaRPr>
          </a:p>
        </p:txBody>
      </p:sp>
      <p:sp>
        <p:nvSpPr>
          <p:cNvPr id="5" name="右矢印 4"/>
          <p:cNvSpPr/>
          <p:nvPr/>
        </p:nvSpPr>
        <p:spPr>
          <a:xfrm>
            <a:off x="2988499" y="4111055"/>
            <a:ext cx="5616624" cy="360040"/>
          </a:xfrm>
          <a:prstGeom prst="rightArrow">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ja-JP" altLang="en-US">
              <a:solidFill>
                <a:prstClr val="black"/>
              </a:solidFill>
            </a:endParaRPr>
          </a:p>
        </p:txBody>
      </p:sp>
      <p:sp>
        <p:nvSpPr>
          <p:cNvPr id="17" name="角丸四角形 16"/>
          <p:cNvSpPr/>
          <p:nvPr/>
        </p:nvSpPr>
        <p:spPr>
          <a:xfrm>
            <a:off x="5925108" y="4859457"/>
            <a:ext cx="324036" cy="1656184"/>
          </a:xfrm>
          <a:prstGeom prst="roundRect">
            <a:avLst/>
          </a:prstGeom>
        </p:spPr>
        <p:style>
          <a:lnRef idx="2">
            <a:schemeClr val="accent2"/>
          </a:lnRef>
          <a:fillRef idx="1">
            <a:schemeClr val="lt1"/>
          </a:fillRef>
          <a:effectRef idx="0">
            <a:schemeClr val="accent2"/>
          </a:effectRef>
          <a:fontRef idx="minor">
            <a:schemeClr val="dk1"/>
          </a:fontRef>
        </p:style>
        <p:txBody>
          <a:bodyPr vert="eaVert" rtlCol="0" anchor="ctr"/>
          <a:lstStyle/>
          <a:p>
            <a:pPr algn="ctr"/>
            <a:r>
              <a:rPr lang="ja-JP" altLang="en-US" sz="1200" dirty="0" smtClean="0">
                <a:solidFill>
                  <a:prstClr val="black"/>
                </a:solidFill>
              </a:rPr>
              <a:t>延長継続・中止の判断</a:t>
            </a:r>
            <a:endParaRPr lang="ja-JP" altLang="en-US" sz="1200" dirty="0">
              <a:solidFill>
                <a:prstClr val="black"/>
              </a:solidFill>
            </a:endParaRPr>
          </a:p>
        </p:txBody>
      </p:sp>
      <p:sp>
        <p:nvSpPr>
          <p:cNvPr id="18" name="角丸四角形 17"/>
          <p:cNvSpPr/>
          <p:nvPr/>
        </p:nvSpPr>
        <p:spPr>
          <a:xfrm>
            <a:off x="7401272" y="4828624"/>
            <a:ext cx="324036" cy="1656184"/>
          </a:xfrm>
          <a:prstGeom prst="roundRect">
            <a:avLst/>
          </a:prstGeom>
        </p:spPr>
        <p:style>
          <a:lnRef idx="2">
            <a:schemeClr val="accent2"/>
          </a:lnRef>
          <a:fillRef idx="1">
            <a:schemeClr val="lt1"/>
          </a:fillRef>
          <a:effectRef idx="0">
            <a:schemeClr val="accent2"/>
          </a:effectRef>
          <a:fontRef idx="minor">
            <a:schemeClr val="dk1"/>
          </a:fontRef>
        </p:style>
        <p:txBody>
          <a:bodyPr vert="eaVert" rtlCol="0" anchor="ctr"/>
          <a:lstStyle/>
          <a:p>
            <a:pPr algn="ctr"/>
            <a:r>
              <a:rPr lang="ja-JP" altLang="en-US" sz="1200" dirty="0" smtClean="0">
                <a:solidFill>
                  <a:prstClr val="black"/>
                </a:solidFill>
              </a:rPr>
              <a:t>延長継続・中止の判断</a:t>
            </a:r>
            <a:endParaRPr lang="ja-JP" altLang="en-US" sz="1200" dirty="0">
              <a:solidFill>
                <a:prstClr val="black"/>
              </a:solidFill>
            </a:endParaRPr>
          </a:p>
        </p:txBody>
      </p:sp>
      <p:sp>
        <p:nvSpPr>
          <p:cNvPr id="16" name="テキスト ボックス 15"/>
          <p:cNvSpPr txBox="1"/>
          <p:nvPr/>
        </p:nvSpPr>
        <p:spPr>
          <a:xfrm>
            <a:off x="344488" y="6346308"/>
            <a:ext cx="4245586" cy="276999"/>
          </a:xfrm>
          <a:prstGeom prst="rect">
            <a:avLst/>
          </a:prstGeom>
          <a:noFill/>
        </p:spPr>
        <p:txBody>
          <a:bodyPr wrap="square" rtlCol="0">
            <a:spAutoFit/>
          </a:bodyPr>
          <a:lstStyle/>
          <a:p>
            <a:pPr algn="ctr"/>
            <a:r>
              <a:rPr kumimoji="1" lang="en-US" altLang="ja-JP" sz="1200" dirty="0" smtClean="0">
                <a:latin typeface="ＭＳ 明朝" panose="02020609040205080304" pitchFamily="17" charset="-128"/>
                <a:ea typeface="ＭＳ 明朝" panose="02020609040205080304" pitchFamily="17" charset="-128"/>
              </a:rPr>
              <a:t>※</a:t>
            </a:r>
            <a:r>
              <a:rPr kumimoji="1" lang="ja-JP" altLang="en-US" sz="1200" dirty="0" smtClean="0">
                <a:latin typeface="ＭＳ 明朝" panose="02020609040205080304" pitchFamily="17" charset="-128"/>
                <a:ea typeface="ＭＳ 明朝" panose="02020609040205080304" pitchFamily="17" charset="-128"/>
              </a:rPr>
              <a:t>大きな問題がある場合</a:t>
            </a:r>
            <a:r>
              <a:rPr lang="ja-JP" altLang="en-US" sz="1200" dirty="0">
                <a:latin typeface="ＭＳ 明朝" panose="02020609040205080304" pitchFamily="17" charset="-128"/>
                <a:ea typeface="ＭＳ 明朝" panose="02020609040205080304" pitchFamily="17" charset="-128"/>
              </a:rPr>
              <a:t>は</a:t>
            </a:r>
            <a:r>
              <a:rPr kumimoji="1" lang="ja-JP" altLang="en-US" sz="1200" dirty="0" smtClean="0">
                <a:latin typeface="ＭＳ 明朝" panose="02020609040205080304" pitchFamily="17" charset="-128"/>
                <a:ea typeface="ＭＳ 明朝" panose="02020609040205080304" pitchFamily="17" charset="-128"/>
              </a:rPr>
              <a:t>、随時、特別監査を行う。</a:t>
            </a:r>
            <a:endParaRPr kumimoji="1" lang="ja-JP" altLang="en-US" sz="1200" dirty="0">
              <a:latin typeface="ＭＳ 明朝" panose="02020609040205080304" pitchFamily="17" charset="-128"/>
              <a:ea typeface="ＭＳ 明朝" panose="02020609040205080304" pitchFamily="17" charset="-128"/>
            </a:endParaRPr>
          </a:p>
        </p:txBody>
      </p:sp>
      <p:sp>
        <p:nvSpPr>
          <p:cNvPr id="19"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28</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381161840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正方形/長方形 10"/>
          <p:cNvSpPr/>
          <p:nvPr/>
        </p:nvSpPr>
        <p:spPr>
          <a:xfrm>
            <a:off x="194478" y="2636912"/>
            <a:ext cx="9555511" cy="936104"/>
          </a:xfrm>
          <a:prstGeom prst="rect">
            <a:avLst/>
          </a:prstGeom>
          <a:solidFill>
            <a:schemeClr val="accent5">
              <a:lumMod val="40000"/>
              <a:lumOff val="60000"/>
            </a:schemeClr>
          </a:solid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lgn="ctr"/>
            <a:r>
              <a:rPr lang="ja-JP" altLang="en-US" sz="2800" dirty="0" smtClean="0">
                <a:solidFill>
                  <a:schemeClr val="tx1"/>
                </a:solidFill>
                <a:latin typeface="ＤＨＰ特太ゴシック体" panose="020B0500000000000000" pitchFamily="50" charset="-128"/>
                <a:ea typeface="ＤＨＰ特太ゴシック体" panose="020B0500000000000000" pitchFamily="50" charset="-128"/>
              </a:rPr>
              <a:t>１．社会福祉法人に対する指導監督の見直しの全体像</a:t>
            </a:r>
            <a:endParaRPr lang="en-US" altLang="ja-JP" sz="2800" dirty="0">
              <a:solidFill>
                <a:schemeClr val="tx1"/>
              </a:solidFill>
              <a:latin typeface="ＤＨＰ特太ゴシック体" panose="020B0500000000000000" pitchFamily="50" charset="-128"/>
              <a:ea typeface="ＤＨＰ特太ゴシック体" panose="020B0500000000000000" pitchFamily="50" charset="-128"/>
            </a:endParaRPr>
          </a:p>
        </p:txBody>
      </p:sp>
      <p:sp>
        <p:nvSpPr>
          <p:cNvPr id="4" name="スライド番号プレースホルダー 2"/>
          <p:cNvSpPr txBox="1">
            <a:spLocks/>
          </p:cNvSpPr>
          <p:nvPr/>
        </p:nvSpPr>
        <p:spPr>
          <a:xfrm>
            <a:off x="7401272" y="6381328"/>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solidFill>
                  <a:schemeClr val="bg1">
                    <a:lumMod val="50000"/>
                  </a:schemeClr>
                </a:solidFill>
                <a:latin typeface="ＭＳ ゴシック" panose="020B0609070205080204" pitchFamily="49" charset="-128"/>
                <a:ea typeface="ＭＳ ゴシック" panose="020B0609070205080204" pitchFamily="49" charset="-128"/>
              </a:rPr>
              <a:t>2</a:t>
            </a:r>
            <a:endParaRPr lang="ja-JP" altLang="en-US" sz="1600" dirty="0">
              <a:solidFill>
                <a:schemeClr val="bg1">
                  <a:lumMod val="50000"/>
                </a:schemeClr>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87856728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194478" y="346827"/>
            <a:ext cx="9555511" cy="633901"/>
          </a:xfrm>
          <a:prstGeom prst="rect">
            <a:avLst/>
          </a:prstGeom>
          <a:no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smtClean="0">
                <a:solidFill>
                  <a:schemeClr val="tx1"/>
                </a:solidFill>
                <a:latin typeface="+mn-ea"/>
              </a:rPr>
              <a:t>監査周期等の延長等について（</a:t>
            </a:r>
            <a:r>
              <a:rPr lang="en-US" altLang="ja-JP" sz="2400" b="1" dirty="0" smtClean="0">
                <a:solidFill>
                  <a:schemeClr val="tx1"/>
                </a:solidFill>
                <a:latin typeface="+mn-ea"/>
              </a:rPr>
              <a:t>Q&amp;A</a:t>
            </a:r>
            <a:r>
              <a:rPr lang="ja-JP" altLang="en-US" sz="2400" b="1" dirty="0" smtClean="0">
                <a:solidFill>
                  <a:schemeClr val="tx1"/>
                </a:solidFill>
                <a:latin typeface="+mn-ea"/>
              </a:rPr>
              <a:t>案より）</a:t>
            </a:r>
            <a:endParaRPr lang="ja-JP" altLang="en-US" sz="2400" b="1" dirty="0">
              <a:solidFill>
                <a:schemeClr val="tx1"/>
              </a:solidFill>
              <a:latin typeface="+mn-ea"/>
            </a:endParaRPr>
          </a:p>
        </p:txBody>
      </p:sp>
      <p:sp>
        <p:nvSpPr>
          <p:cNvPr id="10" name="テキスト ボックス 9"/>
          <p:cNvSpPr txBox="1"/>
          <p:nvPr/>
        </p:nvSpPr>
        <p:spPr>
          <a:xfrm>
            <a:off x="194477" y="1196752"/>
            <a:ext cx="9555511" cy="1200329"/>
          </a:xfrm>
          <a:prstGeom prst="rect">
            <a:avLst/>
          </a:prstGeom>
          <a:noFill/>
          <a:ln>
            <a:solidFill>
              <a:schemeClr val="tx1"/>
            </a:solidFill>
          </a:ln>
        </p:spPr>
        <p:txBody>
          <a:bodyPr wrap="square" rtlCol="0">
            <a:spAutoFit/>
          </a:bodyPr>
          <a:lstStyle/>
          <a:p>
            <a:r>
              <a:rPr lang="ja-JP" altLang="en-US" dirty="0"/>
              <a:t>（</a:t>
            </a:r>
            <a:r>
              <a:rPr lang="ja-JP" altLang="ja-JP" dirty="0"/>
              <a:t>問</a:t>
            </a:r>
            <a:r>
              <a:rPr lang="ja-JP" altLang="en-US" dirty="0" smtClean="0"/>
              <a:t>）　</a:t>
            </a:r>
            <a:r>
              <a:rPr lang="ja-JP" altLang="ja-JP" dirty="0" smtClean="0"/>
              <a:t>監査</a:t>
            </a:r>
            <a:r>
              <a:rPr lang="ja-JP" altLang="ja-JP" dirty="0"/>
              <a:t>周期の延長の判断にあたり、「会計監査人による監査に準ずる監査」が毎年度</a:t>
            </a:r>
            <a:r>
              <a:rPr lang="ja-JP" altLang="ja-JP" dirty="0" smtClean="0"/>
              <a:t>実施さ</a:t>
            </a:r>
            <a:endParaRPr lang="en-US" altLang="ja-JP" dirty="0"/>
          </a:p>
          <a:p>
            <a:r>
              <a:rPr lang="ja-JP" altLang="en-US" dirty="0" smtClean="0"/>
              <a:t>　　</a:t>
            </a:r>
            <a:r>
              <a:rPr lang="ja-JP" altLang="ja-JP" dirty="0" err="1" smtClean="0"/>
              <a:t>れ</a:t>
            </a:r>
            <a:r>
              <a:rPr lang="ja-JP" altLang="ja-JP" dirty="0" smtClean="0"/>
              <a:t>なくて</a:t>
            </a:r>
            <a:r>
              <a:rPr lang="ja-JP" altLang="ja-JP" dirty="0"/>
              <a:t>も要件が成立すると考えてよいか。例えば、５年に一度の実施であっても周期の</a:t>
            </a:r>
            <a:r>
              <a:rPr lang="ja-JP" altLang="ja-JP" dirty="0" smtClean="0"/>
              <a:t>延長の</a:t>
            </a:r>
            <a:endParaRPr lang="en-US" altLang="ja-JP" dirty="0" smtClean="0"/>
          </a:p>
          <a:p>
            <a:r>
              <a:rPr lang="ja-JP" altLang="en-US" dirty="0"/>
              <a:t>　</a:t>
            </a:r>
            <a:r>
              <a:rPr lang="ja-JP" altLang="en-US" dirty="0" smtClean="0"/>
              <a:t>　</a:t>
            </a:r>
            <a:r>
              <a:rPr lang="ja-JP" altLang="ja-JP" dirty="0" smtClean="0"/>
              <a:t>判断</a:t>
            </a:r>
            <a:r>
              <a:rPr lang="ja-JP" altLang="ja-JP" dirty="0"/>
              <a:t>を行ってもよいのか。また、専門家の活用についても同様に４年に一度の実施で</a:t>
            </a:r>
            <a:r>
              <a:rPr lang="ja-JP" altLang="ja-JP" dirty="0" smtClean="0"/>
              <a:t>あっても</a:t>
            </a:r>
            <a:endParaRPr lang="en-US" altLang="ja-JP" dirty="0" smtClean="0"/>
          </a:p>
          <a:p>
            <a:r>
              <a:rPr lang="ja-JP" altLang="en-US" dirty="0"/>
              <a:t>　</a:t>
            </a:r>
            <a:r>
              <a:rPr lang="ja-JP" altLang="en-US" dirty="0" smtClean="0"/>
              <a:t>　</a:t>
            </a:r>
            <a:r>
              <a:rPr lang="ja-JP" altLang="ja-JP" dirty="0" smtClean="0"/>
              <a:t>周期</a:t>
            </a:r>
            <a:r>
              <a:rPr lang="ja-JP" altLang="ja-JP" dirty="0"/>
              <a:t>の延長の判断を行ってもよいのか</a:t>
            </a:r>
            <a:r>
              <a:rPr lang="ja-JP" altLang="ja-JP" dirty="0" smtClean="0"/>
              <a:t>。</a:t>
            </a:r>
            <a:r>
              <a:rPr lang="ja-JP" altLang="en-US" dirty="0" smtClean="0"/>
              <a:t>　</a:t>
            </a:r>
            <a:endParaRPr kumimoji="1" lang="ja-JP" altLang="en-US" dirty="0"/>
          </a:p>
        </p:txBody>
      </p:sp>
      <p:sp>
        <p:nvSpPr>
          <p:cNvPr id="11" name="テキスト ボックス 10"/>
          <p:cNvSpPr txBox="1"/>
          <p:nvPr/>
        </p:nvSpPr>
        <p:spPr>
          <a:xfrm>
            <a:off x="194478" y="2455728"/>
            <a:ext cx="9555510" cy="923330"/>
          </a:xfrm>
          <a:prstGeom prst="rect">
            <a:avLst/>
          </a:prstGeom>
          <a:noFill/>
        </p:spPr>
        <p:txBody>
          <a:bodyPr wrap="square" rtlCol="0">
            <a:spAutoFit/>
          </a:bodyPr>
          <a:lstStyle/>
          <a:p>
            <a:pPr marL="360363" indent="-360363"/>
            <a:r>
              <a:rPr lang="ja-JP" altLang="ja-JP" dirty="0"/>
              <a:t>（答</a:t>
            </a:r>
            <a:r>
              <a:rPr lang="ja-JP" altLang="ja-JP" dirty="0" smtClean="0"/>
              <a:t>）</a:t>
            </a:r>
            <a:r>
              <a:rPr lang="ja-JP" altLang="en-US" dirty="0" smtClean="0"/>
              <a:t>　</a:t>
            </a:r>
            <a:r>
              <a:rPr lang="ja-JP" altLang="ja-JP" dirty="0" smtClean="0"/>
              <a:t>監査</a:t>
            </a:r>
            <a:r>
              <a:rPr lang="ja-JP" altLang="ja-JP" dirty="0"/>
              <a:t>周期の延長の判断にあたり、「会計監査人による監査に準ずる監査」については、毎年度実施することが監査周期の延長の判断の要件となる。また、専門家の活用の場合についても、同様に毎年度の実施を要件とする。 </a:t>
            </a:r>
            <a:r>
              <a:rPr lang="ja-JP" altLang="en-US" dirty="0" smtClean="0"/>
              <a:t>　</a:t>
            </a:r>
            <a:r>
              <a:rPr lang="ja-JP" altLang="ja-JP" dirty="0"/>
              <a:t>　</a:t>
            </a:r>
            <a:endParaRPr kumimoji="1" lang="ja-JP" altLang="en-US" dirty="0"/>
          </a:p>
        </p:txBody>
      </p:sp>
      <p:sp>
        <p:nvSpPr>
          <p:cNvPr id="8" name="テキスト ボックス 7"/>
          <p:cNvSpPr txBox="1"/>
          <p:nvPr/>
        </p:nvSpPr>
        <p:spPr>
          <a:xfrm>
            <a:off x="194478" y="5229200"/>
            <a:ext cx="9555510" cy="646331"/>
          </a:xfrm>
          <a:prstGeom prst="rect">
            <a:avLst/>
          </a:prstGeom>
          <a:noFill/>
          <a:ln>
            <a:solidFill>
              <a:schemeClr val="tx1"/>
            </a:solidFill>
          </a:ln>
        </p:spPr>
        <p:txBody>
          <a:bodyPr wrap="square" rtlCol="0">
            <a:spAutoFit/>
          </a:bodyPr>
          <a:lstStyle/>
          <a:p>
            <a:pPr marL="360363" indent="-360363"/>
            <a:r>
              <a:rPr lang="ja-JP" altLang="en-US" dirty="0" smtClean="0"/>
              <a:t>（</a:t>
            </a:r>
            <a:r>
              <a:rPr lang="ja-JP" altLang="ja-JP" dirty="0" smtClean="0"/>
              <a:t>問</a:t>
            </a:r>
            <a:r>
              <a:rPr lang="ja-JP" altLang="en-US" dirty="0" smtClean="0"/>
              <a:t>）　</a:t>
            </a:r>
            <a:r>
              <a:rPr lang="ja-JP" altLang="ja-JP" dirty="0" smtClean="0"/>
              <a:t>監査</a:t>
            </a:r>
            <a:r>
              <a:rPr lang="ja-JP" altLang="ja-JP" dirty="0"/>
              <a:t>周期の延長を行った場合、又は行わなかった場合において、いずれも監査事項の省略をすることは可能か。　</a:t>
            </a:r>
            <a:endParaRPr kumimoji="1" lang="ja-JP" altLang="en-US" dirty="0"/>
          </a:p>
        </p:txBody>
      </p:sp>
      <p:sp>
        <p:nvSpPr>
          <p:cNvPr id="12" name="テキスト ボックス 11"/>
          <p:cNvSpPr txBox="1"/>
          <p:nvPr/>
        </p:nvSpPr>
        <p:spPr>
          <a:xfrm>
            <a:off x="194477" y="6021288"/>
            <a:ext cx="9555511" cy="646331"/>
          </a:xfrm>
          <a:prstGeom prst="rect">
            <a:avLst/>
          </a:prstGeom>
          <a:noFill/>
        </p:spPr>
        <p:txBody>
          <a:bodyPr wrap="square" rtlCol="0">
            <a:spAutoFit/>
          </a:bodyPr>
          <a:lstStyle/>
          <a:p>
            <a:pPr marL="360363" indent="-360363"/>
            <a:r>
              <a:rPr lang="ja-JP" altLang="ja-JP" dirty="0"/>
              <a:t>（答</a:t>
            </a:r>
            <a:r>
              <a:rPr lang="ja-JP" altLang="ja-JP" dirty="0" smtClean="0"/>
              <a:t>）</a:t>
            </a:r>
            <a:r>
              <a:rPr lang="ja-JP" altLang="en-US" dirty="0" smtClean="0"/>
              <a:t>　</a:t>
            </a:r>
            <a:r>
              <a:rPr lang="ja-JP" altLang="ja-JP" dirty="0" smtClean="0"/>
              <a:t>監査</a:t>
            </a:r>
            <a:r>
              <a:rPr lang="ja-JP" altLang="ja-JP" dirty="0"/>
              <a:t>の実施周期の</a:t>
            </a:r>
            <a:r>
              <a:rPr lang="ja-JP" altLang="ja-JP" dirty="0" smtClean="0"/>
              <a:t>延長</a:t>
            </a:r>
            <a:r>
              <a:rPr lang="ja-JP" altLang="en-US" dirty="0" smtClean="0"/>
              <a:t>と</a:t>
            </a:r>
            <a:r>
              <a:rPr lang="ja-JP" altLang="ja-JP" dirty="0" smtClean="0"/>
              <a:t>監査</a:t>
            </a:r>
            <a:r>
              <a:rPr lang="ja-JP" altLang="ja-JP" dirty="0"/>
              <a:t>事項の</a:t>
            </a:r>
            <a:r>
              <a:rPr lang="ja-JP" altLang="ja-JP" dirty="0" smtClean="0"/>
              <a:t>省略</a:t>
            </a:r>
            <a:r>
              <a:rPr lang="ja-JP" altLang="en-US" dirty="0" smtClean="0"/>
              <a:t>と</a:t>
            </a:r>
            <a:r>
              <a:rPr lang="ja-JP" altLang="ja-JP" dirty="0" smtClean="0"/>
              <a:t>を</a:t>
            </a:r>
            <a:r>
              <a:rPr lang="ja-JP" altLang="en-US" dirty="0" smtClean="0"/>
              <a:t>同時に行う</a:t>
            </a:r>
            <a:r>
              <a:rPr lang="ja-JP" altLang="ja-JP" dirty="0" smtClean="0"/>
              <a:t>こと</a:t>
            </a:r>
            <a:r>
              <a:rPr lang="ja-JP" altLang="ja-JP" dirty="0"/>
              <a:t>は可能である。また、監査の実施周期の</a:t>
            </a:r>
            <a:r>
              <a:rPr lang="ja-JP" altLang="ja-JP" dirty="0" smtClean="0"/>
              <a:t>延長</a:t>
            </a:r>
            <a:r>
              <a:rPr lang="ja-JP" altLang="en-US" dirty="0" smtClean="0"/>
              <a:t>を行わない場合に、</a:t>
            </a:r>
            <a:r>
              <a:rPr lang="ja-JP" altLang="ja-JP" dirty="0" smtClean="0"/>
              <a:t>監査事項</a:t>
            </a:r>
            <a:r>
              <a:rPr lang="ja-JP" altLang="ja-JP" dirty="0"/>
              <a:t>の</a:t>
            </a:r>
            <a:r>
              <a:rPr lang="ja-JP" altLang="ja-JP" dirty="0" smtClean="0"/>
              <a:t>省略を</a:t>
            </a:r>
            <a:r>
              <a:rPr lang="ja-JP" altLang="en-US" dirty="0" smtClean="0"/>
              <a:t>する</a:t>
            </a:r>
            <a:r>
              <a:rPr lang="ja-JP" altLang="ja-JP" dirty="0" smtClean="0"/>
              <a:t>こと</a:t>
            </a:r>
            <a:r>
              <a:rPr lang="ja-JP" altLang="ja-JP" dirty="0"/>
              <a:t>も可能である。　</a:t>
            </a:r>
            <a:endParaRPr kumimoji="1" lang="ja-JP" altLang="en-US" dirty="0"/>
          </a:p>
        </p:txBody>
      </p:sp>
      <p:sp>
        <p:nvSpPr>
          <p:cNvPr id="13" name="スライド番号プレースホルダー 2"/>
          <p:cNvSpPr txBox="1">
            <a:spLocks/>
          </p:cNvSpPr>
          <p:nvPr/>
        </p:nvSpPr>
        <p:spPr>
          <a:xfrm>
            <a:off x="8841432" y="6525344"/>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29</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14" name="テキスト ボックス 13"/>
          <p:cNvSpPr txBox="1"/>
          <p:nvPr/>
        </p:nvSpPr>
        <p:spPr>
          <a:xfrm>
            <a:off x="704528" y="3380799"/>
            <a:ext cx="9051455" cy="1600438"/>
          </a:xfrm>
          <a:prstGeom prst="rect">
            <a:avLst/>
          </a:prstGeom>
          <a:noFill/>
          <a:ln>
            <a:solidFill>
              <a:schemeClr val="tx1"/>
            </a:solidFill>
            <a:prstDash val="dash"/>
          </a:ln>
        </p:spPr>
        <p:txBody>
          <a:bodyPr wrap="square" rtlCol="0">
            <a:spAutoFit/>
          </a:bodyPr>
          <a:lstStyle/>
          <a:p>
            <a:r>
              <a:rPr lang="ja-JP" altLang="ja-JP" sz="1400" dirty="0" smtClean="0"/>
              <a:t>（</a:t>
            </a:r>
            <a:r>
              <a:rPr lang="ja-JP" altLang="ja-JP" sz="1400" dirty="0"/>
              <a:t>参考）</a:t>
            </a:r>
          </a:p>
          <a:p>
            <a:r>
              <a:rPr lang="ja-JP" altLang="ja-JP" sz="1400" dirty="0"/>
              <a:t>「会計監査及び専門家による支援等について」（平成</a:t>
            </a:r>
            <a:r>
              <a:rPr lang="en-US" altLang="ja-JP" sz="1400" dirty="0"/>
              <a:t>29</a:t>
            </a:r>
            <a:r>
              <a:rPr lang="ja-JP" altLang="ja-JP" sz="1400" dirty="0"/>
              <a:t>年４月</a:t>
            </a:r>
            <a:r>
              <a:rPr lang="en-US" altLang="ja-JP" sz="1400" dirty="0"/>
              <a:t>27</a:t>
            </a:r>
            <a:r>
              <a:rPr lang="ja-JP" altLang="ja-JP" sz="1400" dirty="0"/>
              <a:t>日付　福祉基盤課長通知）</a:t>
            </a:r>
          </a:p>
          <a:p>
            <a:r>
              <a:rPr lang="ja-JP" altLang="ja-JP" sz="1400" dirty="0"/>
              <a:t>２．一般監査の実施の周期の延長及び指導監査事項の省略について</a:t>
            </a:r>
          </a:p>
          <a:p>
            <a:r>
              <a:rPr lang="ja-JP" altLang="ja-JP" sz="1400" dirty="0"/>
              <a:t>（１）実施要綱３「一般監査の実施の周期」に基づく周期の延長の判断及び実施要綱４「指導監査事項の省略等」に基</a:t>
            </a:r>
            <a:r>
              <a:rPr lang="ja-JP" altLang="ja-JP" sz="1400" dirty="0" err="1" smtClean="0"/>
              <a:t>づ</a:t>
            </a:r>
            <a:endParaRPr lang="en-US" altLang="ja-JP" sz="1400" dirty="0" smtClean="0"/>
          </a:p>
          <a:p>
            <a:r>
              <a:rPr lang="ja-JP" altLang="en-US" sz="1400" dirty="0"/>
              <a:t>　</a:t>
            </a:r>
            <a:r>
              <a:rPr lang="ja-JP" altLang="en-US" sz="1400" dirty="0" smtClean="0"/>
              <a:t>　</a:t>
            </a:r>
            <a:r>
              <a:rPr lang="ja-JP" altLang="ja-JP" sz="1400" dirty="0" err="1" smtClean="0"/>
              <a:t>く</a:t>
            </a:r>
            <a:r>
              <a:rPr lang="ja-JP" altLang="ja-JP" sz="1400" dirty="0"/>
              <a:t>指導監査事項の省略を行うかどうかの判断については、</a:t>
            </a:r>
            <a:r>
              <a:rPr lang="ja-JP" altLang="ja-JP" sz="1400" u="sng" dirty="0"/>
              <a:t>毎年度、</a:t>
            </a:r>
            <a:r>
              <a:rPr lang="ja-JP" altLang="ja-JP" sz="1400" dirty="0"/>
              <a:t>法人から提出される計算書類、附属明細書、</a:t>
            </a:r>
            <a:r>
              <a:rPr lang="ja-JP" altLang="ja-JP" sz="1400" dirty="0" smtClean="0"/>
              <a:t>財</a:t>
            </a:r>
            <a:endParaRPr lang="en-US" altLang="ja-JP" sz="1400" dirty="0" smtClean="0"/>
          </a:p>
          <a:p>
            <a:r>
              <a:rPr lang="ja-JP" altLang="en-US" sz="1400" dirty="0"/>
              <a:t>　</a:t>
            </a:r>
            <a:r>
              <a:rPr lang="ja-JP" altLang="en-US" sz="1400" dirty="0" smtClean="0"/>
              <a:t>　</a:t>
            </a:r>
            <a:r>
              <a:rPr lang="ja-JP" altLang="ja-JP" sz="1400" dirty="0" smtClean="0"/>
              <a:t>産</a:t>
            </a:r>
            <a:r>
              <a:rPr lang="ja-JP" altLang="ja-JP" sz="1400" dirty="0"/>
              <a:t>目録に加え、次に掲げる区分に応じ、法人から提出を受けた各区分に定める書類を確認した上で行われるもの</a:t>
            </a:r>
            <a:r>
              <a:rPr lang="ja-JP" altLang="ja-JP" sz="1400" dirty="0" smtClean="0"/>
              <a:t>で</a:t>
            </a:r>
            <a:endParaRPr lang="en-US" altLang="ja-JP" sz="1400" dirty="0" smtClean="0"/>
          </a:p>
          <a:p>
            <a:r>
              <a:rPr lang="ja-JP" altLang="en-US" sz="1400" dirty="0"/>
              <a:t>　</a:t>
            </a:r>
            <a:r>
              <a:rPr lang="ja-JP" altLang="en-US" sz="1400" dirty="0" smtClean="0"/>
              <a:t>　</a:t>
            </a:r>
            <a:r>
              <a:rPr lang="ja-JP" altLang="ja-JP" sz="1400" dirty="0" smtClean="0"/>
              <a:t>ある</a:t>
            </a:r>
            <a:r>
              <a:rPr lang="ja-JP" altLang="ja-JP" sz="1400" dirty="0"/>
              <a:t>こと</a:t>
            </a:r>
            <a:r>
              <a:rPr lang="ja-JP" altLang="ja-JP" sz="1400" dirty="0" smtClean="0"/>
              <a:t>。</a:t>
            </a:r>
            <a:r>
              <a:rPr lang="ja-JP" altLang="en-US" sz="1400" dirty="0" smtClean="0"/>
              <a:t>　　</a:t>
            </a:r>
            <a:endParaRPr kumimoji="1" lang="ja-JP" altLang="en-US" sz="1400" dirty="0"/>
          </a:p>
        </p:txBody>
      </p:sp>
    </p:spTree>
    <p:extLst>
      <p:ext uri="{BB962C8B-B14F-4D97-AF65-F5344CB8AC3E}">
        <p14:creationId xmlns:p14="http://schemas.microsoft.com/office/powerpoint/2010/main" val="328092054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p:cNvSpPr txBox="1"/>
          <p:nvPr/>
        </p:nvSpPr>
        <p:spPr>
          <a:xfrm>
            <a:off x="128916" y="677595"/>
            <a:ext cx="9672000" cy="2031325"/>
          </a:xfrm>
          <a:prstGeom prst="rect">
            <a:avLst/>
          </a:prstGeom>
          <a:noFill/>
        </p:spPr>
        <p:txBody>
          <a:bodyPr wrap="square" rtlCol="0">
            <a:spAutoFit/>
          </a:bodyPr>
          <a:lstStyle/>
          <a:p>
            <a:r>
              <a:rPr kumimoji="1" lang="ja-JP" altLang="en-US" dirty="0" smtClean="0">
                <a:latin typeface="+mj-ea"/>
                <a:ea typeface="+mj-ea"/>
              </a:rPr>
              <a:t>○　広域的に事業展開する法人に対する所轄庁</a:t>
            </a:r>
            <a:r>
              <a:rPr lang="ja-JP" altLang="en-US" dirty="0" smtClean="0">
                <a:latin typeface="+mj-ea"/>
                <a:ea typeface="+mj-ea"/>
              </a:rPr>
              <a:t>によ</a:t>
            </a:r>
            <a:r>
              <a:rPr lang="ja-JP" altLang="en-US" dirty="0">
                <a:latin typeface="+mj-ea"/>
                <a:ea typeface="+mj-ea"/>
              </a:rPr>
              <a:t>る</a:t>
            </a:r>
            <a:r>
              <a:rPr kumimoji="1" lang="ja-JP" altLang="en-US" dirty="0" smtClean="0">
                <a:latin typeface="+mj-ea"/>
                <a:ea typeface="+mj-ea"/>
              </a:rPr>
              <a:t>法人監査と、当該法人の事業所が所在する</a:t>
            </a:r>
            <a:endParaRPr kumimoji="1" lang="en-US" altLang="ja-JP" dirty="0" smtClean="0">
              <a:latin typeface="+mj-ea"/>
              <a:ea typeface="+mj-ea"/>
            </a:endParaRPr>
          </a:p>
          <a:p>
            <a:r>
              <a:rPr lang="ja-JP" altLang="en-US" dirty="0">
                <a:latin typeface="+mj-ea"/>
                <a:ea typeface="+mj-ea"/>
              </a:rPr>
              <a:t>　</a:t>
            </a:r>
            <a:r>
              <a:rPr kumimoji="1" lang="ja-JP" altLang="en-US" dirty="0" smtClean="0">
                <a:latin typeface="+mj-ea"/>
                <a:ea typeface="+mj-ea"/>
              </a:rPr>
              <a:t>区域の行政庁による施設監査との連携を図るため</a:t>
            </a:r>
            <a:r>
              <a:rPr lang="ja-JP" altLang="en-US" dirty="0" smtClean="0">
                <a:latin typeface="+mj-ea"/>
                <a:ea typeface="+mj-ea"/>
              </a:rPr>
              <a:t>、所轄庁以外</a:t>
            </a:r>
            <a:r>
              <a:rPr lang="ja-JP" altLang="en-US" dirty="0">
                <a:latin typeface="+mj-ea"/>
                <a:ea typeface="+mj-ea"/>
              </a:rPr>
              <a:t>の</a:t>
            </a:r>
            <a:r>
              <a:rPr lang="ja-JP" altLang="en-US" dirty="0" smtClean="0">
                <a:latin typeface="+mj-ea"/>
                <a:ea typeface="+mj-ea"/>
              </a:rPr>
              <a:t>都道府県知事又</a:t>
            </a:r>
            <a:r>
              <a:rPr lang="ja-JP" altLang="en-US" dirty="0">
                <a:latin typeface="+mj-ea"/>
                <a:ea typeface="+mj-ea"/>
              </a:rPr>
              <a:t>は</a:t>
            </a:r>
            <a:r>
              <a:rPr lang="ja-JP" altLang="en-US" dirty="0" smtClean="0">
                <a:latin typeface="+mj-ea"/>
                <a:ea typeface="+mj-ea"/>
              </a:rPr>
              <a:t>市町村長</a:t>
            </a:r>
            <a:endParaRPr lang="en-US" altLang="ja-JP" dirty="0" smtClean="0">
              <a:latin typeface="+mj-ea"/>
              <a:ea typeface="+mj-ea"/>
            </a:endParaRPr>
          </a:p>
          <a:p>
            <a:r>
              <a:rPr lang="ja-JP" altLang="en-US" dirty="0">
                <a:latin typeface="+mj-ea"/>
                <a:ea typeface="+mj-ea"/>
              </a:rPr>
              <a:t>　</a:t>
            </a:r>
            <a:r>
              <a:rPr lang="ja-JP" altLang="en-US" dirty="0" smtClean="0">
                <a:latin typeface="+mj-ea"/>
                <a:ea typeface="+mj-ea"/>
              </a:rPr>
              <a:t>（</a:t>
            </a:r>
            <a:r>
              <a:rPr lang="ja-JP" altLang="en-US" dirty="0">
                <a:latin typeface="+mj-ea"/>
                <a:ea typeface="+mj-ea"/>
              </a:rPr>
              <a:t>以下「</a:t>
            </a:r>
            <a:r>
              <a:rPr lang="ja-JP" altLang="en-US" dirty="0" smtClean="0">
                <a:latin typeface="+mj-ea"/>
                <a:ea typeface="+mj-ea"/>
              </a:rPr>
              <a:t>関係都道府県知事等」</a:t>
            </a:r>
            <a:r>
              <a:rPr lang="ja-JP" altLang="en-US" dirty="0">
                <a:latin typeface="+mj-ea"/>
                <a:ea typeface="+mj-ea"/>
              </a:rPr>
              <a:t>という。）との間において、</a:t>
            </a:r>
          </a:p>
          <a:p>
            <a:r>
              <a:rPr lang="ja-JP" altLang="en-US" dirty="0" smtClean="0">
                <a:latin typeface="+mj-ea"/>
                <a:ea typeface="+mj-ea"/>
              </a:rPr>
              <a:t>　①</a:t>
            </a:r>
            <a:r>
              <a:rPr lang="ja-JP" altLang="en-US" dirty="0">
                <a:latin typeface="+mj-ea"/>
                <a:ea typeface="+mj-ea"/>
              </a:rPr>
              <a:t>　</a:t>
            </a:r>
            <a:r>
              <a:rPr lang="ja-JP" altLang="en-US" dirty="0" smtClean="0">
                <a:latin typeface="+mj-ea"/>
                <a:ea typeface="+mj-ea"/>
              </a:rPr>
              <a:t>関係都道府県</a:t>
            </a:r>
            <a:r>
              <a:rPr lang="ja-JP" altLang="en-US" dirty="0">
                <a:latin typeface="+mj-ea"/>
                <a:ea typeface="+mj-ea"/>
              </a:rPr>
              <a:t>知事等</a:t>
            </a:r>
            <a:r>
              <a:rPr lang="ja-JP" altLang="en-US" dirty="0" smtClean="0">
                <a:latin typeface="+mj-ea"/>
                <a:ea typeface="+mj-ea"/>
              </a:rPr>
              <a:t>は</a:t>
            </a:r>
            <a:r>
              <a:rPr lang="ja-JP" altLang="en-US" dirty="0">
                <a:latin typeface="+mj-ea"/>
                <a:ea typeface="+mj-ea"/>
              </a:rPr>
              <a:t>、法人に対して、適当な措置をとることが必要と認めるときは、</a:t>
            </a:r>
            <a:r>
              <a:rPr lang="ja-JP" altLang="en-US" dirty="0" smtClean="0">
                <a:latin typeface="+mj-ea"/>
                <a:ea typeface="+mj-ea"/>
              </a:rPr>
              <a:t>法人所</a:t>
            </a:r>
            <a:endParaRPr lang="en-US" altLang="ja-JP" dirty="0" smtClean="0">
              <a:latin typeface="+mj-ea"/>
              <a:ea typeface="+mj-ea"/>
            </a:endParaRPr>
          </a:p>
          <a:p>
            <a:r>
              <a:rPr lang="ja-JP" altLang="en-US" dirty="0">
                <a:latin typeface="+mj-ea"/>
                <a:ea typeface="+mj-ea"/>
              </a:rPr>
              <a:t>　</a:t>
            </a:r>
            <a:r>
              <a:rPr lang="ja-JP" altLang="en-US" dirty="0" smtClean="0">
                <a:latin typeface="+mj-ea"/>
                <a:ea typeface="+mj-ea"/>
              </a:rPr>
              <a:t>　轄庁</a:t>
            </a:r>
            <a:r>
              <a:rPr lang="ja-JP" altLang="en-US" dirty="0">
                <a:latin typeface="+mj-ea"/>
                <a:ea typeface="+mj-ea"/>
              </a:rPr>
              <a:t>に対し、その旨の意見を述べることが</a:t>
            </a:r>
            <a:r>
              <a:rPr lang="ja-JP" altLang="en-US" dirty="0" smtClean="0">
                <a:latin typeface="+mj-ea"/>
                <a:ea typeface="+mj-ea"/>
              </a:rPr>
              <a:t>できる（</a:t>
            </a:r>
            <a:r>
              <a:rPr lang="ja-JP" altLang="en-US" dirty="0">
                <a:latin typeface="+mj-ea"/>
                <a:ea typeface="+mj-ea"/>
              </a:rPr>
              <a:t>法第</a:t>
            </a:r>
            <a:r>
              <a:rPr lang="en-US" altLang="ja-JP" dirty="0">
                <a:latin typeface="+mj-ea"/>
                <a:ea typeface="+mj-ea"/>
              </a:rPr>
              <a:t>57</a:t>
            </a:r>
            <a:r>
              <a:rPr lang="ja-JP" altLang="en-US" dirty="0">
                <a:latin typeface="+mj-ea"/>
                <a:ea typeface="+mj-ea"/>
              </a:rPr>
              <a:t>条の２第１項</a:t>
            </a:r>
            <a:r>
              <a:rPr lang="ja-JP" altLang="en-US" dirty="0" smtClean="0">
                <a:latin typeface="+mj-ea"/>
                <a:ea typeface="+mj-ea"/>
              </a:rPr>
              <a:t>）。</a:t>
            </a:r>
            <a:endParaRPr lang="ja-JP" altLang="en-US" dirty="0">
              <a:latin typeface="+mj-ea"/>
              <a:ea typeface="+mj-ea"/>
            </a:endParaRPr>
          </a:p>
          <a:p>
            <a:r>
              <a:rPr lang="ja-JP" altLang="en-US" dirty="0" smtClean="0">
                <a:latin typeface="+mj-ea"/>
                <a:ea typeface="+mj-ea"/>
              </a:rPr>
              <a:t>　②</a:t>
            </a:r>
            <a:r>
              <a:rPr lang="ja-JP" altLang="en-US" dirty="0">
                <a:latin typeface="+mj-ea"/>
                <a:ea typeface="+mj-ea"/>
              </a:rPr>
              <a:t>　法人所轄庁は、</a:t>
            </a:r>
            <a:r>
              <a:rPr lang="ja-JP" altLang="en-US" dirty="0" smtClean="0">
                <a:latin typeface="+mj-ea"/>
                <a:ea typeface="+mj-ea"/>
              </a:rPr>
              <a:t>関係</a:t>
            </a:r>
            <a:r>
              <a:rPr lang="ja-JP" altLang="en-US" dirty="0">
                <a:latin typeface="+mj-ea"/>
                <a:ea typeface="+mj-ea"/>
              </a:rPr>
              <a:t>都道府県知事等</a:t>
            </a:r>
            <a:r>
              <a:rPr lang="ja-JP" altLang="en-US" dirty="0" smtClean="0">
                <a:latin typeface="+mj-ea"/>
                <a:ea typeface="+mj-ea"/>
              </a:rPr>
              <a:t>に</a:t>
            </a:r>
            <a:r>
              <a:rPr lang="ja-JP" altLang="en-US" dirty="0">
                <a:latin typeface="+mj-ea"/>
                <a:ea typeface="+mj-ea"/>
              </a:rPr>
              <a:t>対して、必要があると認めるときは、情報又は資料</a:t>
            </a:r>
            <a:r>
              <a:rPr lang="ja-JP" altLang="en-US" dirty="0" smtClean="0">
                <a:latin typeface="+mj-ea"/>
                <a:ea typeface="+mj-ea"/>
              </a:rPr>
              <a:t>の</a:t>
            </a:r>
            <a:endParaRPr lang="en-US" altLang="ja-JP" dirty="0" smtClean="0">
              <a:latin typeface="+mj-ea"/>
              <a:ea typeface="+mj-ea"/>
            </a:endParaRPr>
          </a:p>
          <a:p>
            <a:r>
              <a:rPr lang="ja-JP" altLang="en-US" dirty="0">
                <a:latin typeface="+mj-ea"/>
                <a:ea typeface="+mj-ea"/>
              </a:rPr>
              <a:t>　</a:t>
            </a:r>
            <a:r>
              <a:rPr lang="ja-JP" altLang="en-US" dirty="0" smtClean="0">
                <a:latin typeface="+mj-ea"/>
                <a:ea typeface="+mj-ea"/>
              </a:rPr>
              <a:t>　提供</a:t>
            </a:r>
            <a:r>
              <a:rPr lang="ja-JP" altLang="en-US" dirty="0">
                <a:latin typeface="+mj-ea"/>
                <a:ea typeface="+mj-ea"/>
              </a:rPr>
              <a:t>その他必要な協力を求めることが</a:t>
            </a:r>
            <a:r>
              <a:rPr lang="ja-JP" altLang="en-US" dirty="0" smtClean="0">
                <a:latin typeface="+mj-ea"/>
                <a:ea typeface="+mj-ea"/>
              </a:rPr>
              <a:t>できる（</a:t>
            </a:r>
            <a:r>
              <a:rPr lang="ja-JP" altLang="en-US" dirty="0">
                <a:latin typeface="+mj-ea"/>
                <a:ea typeface="+mj-ea"/>
              </a:rPr>
              <a:t>法第</a:t>
            </a:r>
            <a:r>
              <a:rPr lang="en-US" altLang="ja-JP" dirty="0">
                <a:latin typeface="+mj-ea"/>
                <a:ea typeface="+mj-ea"/>
              </a:rPr>
              <a:t>57</a:t>
            </a:r>
            <a:r>
              <a:rPr lang="ja-JP" altLang="en-US" dirty="0">
                <a:latin typeface="+mj-ea"/>
                <a:ea typeface="+mj-ea"/>
              </a:rPr>
              <a:t>条の２第２項</a:t>
            </a:r>
            <a:r>
              <a:rPr lang="ja-JP" altLang="en-US" dirty="0" smtClean="0">
                <a:latin typeface="+mj-ea"/>
                <a:ea typeface="+mj-ea"/>
              </a:rPr>
              <a:t>）。</a:t>
            </a:r>
            <a:endParaRPr lang="ja-JP" altLang="en-US" dirty="0">
              <a:latin typeface="+mj-ea"/>
              <a:ea typeface="+mj-ea"/>
            </a:endParaRPr>
          </a:p>
        </p:txBody>
      </p:sp>
      <p:sp>
        <p:nvSpPr>
          <p:cNvPr id="5" name="正方形/長方形 4"/>
          <p:cNvSpPr/>
          <p:nvPr/>
        </p:nvSpPr>
        <p:spPr>
          <a:xfrm>
            <a:off x="145157" y="707017"/>
            <a:ext cx="9590430" cy="2001903"/>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テキスト ボックス 2"/>
          <p:cNvSpPr txBox="1"/>
          <p:nvPr/>
        </p:nvSpPr>
        <p:spPr>
          <a:xfrm>
            <a:off x="191679" y="2780928"/>
            <a:ext cx="2468578" cy="307777"/>
          </a:xfrm>
          <a:prstGeom prst="rect">
            <a:avLst/>
          </a:prstGeom>
          <a:noFill/>
        </p:spPr>
        <p:txBody>
          <a:bodyPr wrap="square" rtlCol="0">
            <a:spAutoFit/>
          </a:bodyPr>
          <a:lstStyle/>
          <a:p>
            <a:r>
              <a:rPr kumimoji="1" lang="ja-JP" altLang="en-US" sz="1400" dirty="0" smtClean="0"/>
              <a:t>■法改正後の指導監督体制</a:t>
            </a:r>
            <a:endParaRPr kumimoji="1" lang="ja-JP" altLang="en-US" sz="1400" dirty="0"/>
          </a:p>
        </p:txBody>
      </p:sp>
      <p:sp>
        <p:nvSpPr>
          <p:cNvPr id="4" name="正方形/長方形 3"/>
          <p:cNvSpPr/>
          <p:nvPr/>
        </p:nvSpPr>
        <p:spPr>
          <a:xfrm>
            <a:off x="128464" y="2817200"/>
            <a:ext cx="9607123" cy="2340000"/>
          </a:xfrm>
          <a:prstGeom prst="rect">
            <a:avLst/>
          </a:prstGeom>
          <a:noFill/>
          <a:ln w="63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4" name="グループ化 13"/>
          <p:cNvGrpSpPr/>
          <p:nvPr/>
        </p:nvGrpSpPr>
        <p:grpSpPr>
          <a:xfrm>
            <a:off x="470544" y="2924942"/>
            <a:ext cx="8946952" cy="2160242"/>
            <a:chOff x="827584" y="2581699"/>
            <a:chExt cx="7776865" cy="3079559"/>
          </a:xfrm>
        </p:grpSpPr>
        <p:sp>
          <p:nvSpPr>
            <p:cNvPr id="15" name="下矢印 14"/>
            <p:cNvSpPr/>
            <p:nvPr/>
          </p:nvSpPr>
          <p:spPr>
            <a:xfrm>
              <a:off x="3847747" y="3563585"/>
              <a:ext cx="1752346" cy="549328"/>
            </a:xfrm>
            <a:prstGeom prst="downArrow">
              <a:avLst>
                <a:gd name="adj1" fmla="val 69432"/>
                <a:gd name="adj2" fmla="val 50000"/>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4317103" y="3564653"/>
              <a:ext cx="1095217" cy="592318"/>
            </a:xfrm>
            <a:prstGeom prst="rect">
              <a:avLst/>
            </a:prstGeom>
            <a:noFill/>
            <a:ln>
              <a:noFill/>
            </a:ln>
          </p:spPr>
          <p:txBody>
            <a:bodyPr wrap="square" rtlCol="0">
              <a:spAutoFit/>
            </a:bodyPr>
            <a:lstStyle/>
            <a:p>
              <a:r>
                <a:rPr kumimoji="1" lang="ja-JP" altLang="en-US" sz="1050" dirty="0" smtClean="0"/>
                <a:t>報告徴収、検査、　</a:t>
              </a:r>
              <a:endParaRPr kumimoji="1" lang="en-US" altLang="ja-JP" sz="1050" dirty="0" smtClean="0"/>
            </a:p>
            <a:p>
              <a:r>
                <a:rPr kumimoji="1" lang="ja-JP" altLang="en-US" sz="1050" dirty="0" smtClean="0"/>
                <a:t>勧告、命令</a:t>
              </a:r>
              <a:endParaRPr kumimoji="1" lang="ja-JP" altLang="en-US" sz="1050" dirty="0"/>
            </a:p>
          </p:txBody>
        </p:sp>
        <p:sp>
          <p:nvSpPr>
            <p:cNvPr id="19" name="角丸四角形 18"/>
            <p:cNvSpPr/>
            <p:nvPr/>
          </p:nvSpPr>
          <p:spPr>
            <a:xfrm>
              <a:off x="827584" y="4310667"/>
              <a:ext cx="7776865" cy="1350591"/>
            </a:xfrm>
            <a:prstGeom prst="round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角丸四角形 19"/>
            <p:cNvSpPr/>
            <p:nvPr/>
          </p:nvSpPr>
          <p:spPr>
            <a:xfrm>
              <a:off x="927517" y="4608500"/>
              <a:ext cx="2060308" cy="881290"/>
            </a:xfrm>
            <a:prstGeom prst="roundRect">
              <a:avLst/>
            </a:prstGeom>
            <a:solidFill>
              <a:srgbClr val="92D050"/>
            </a:solidFill>
            <a:ln w="952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事業所</a:t>
              </a:r>
              <a:endParaRPr kumimoji="1" lang="en-US" altLang="ja-JP" dirty="0" smtClean="0">
                <a:solidFill>
                  <a:schemeClr val="tx1"/>
                </a:solidFill>
              </a:endParaRPr>
            </a:p>
            <a:p>
              <a:pPr algn="ctr"/>
              <a:r>
                <a:rPr kumimoji="1" lang="ja-JP" altLang="en-US" dirty="0" smtClean="0">
                  <a:solidFill>
                    <a:schemeClr val="tx1"/>
                  </a:solidFill>
                </a:rPr>
                <a:t>（Ｂ県）</a:t>
              </a:r>
              <a:endParaRPr kumimoji="1" lang="en-US" altLang="ja-JP" dirty="0" smtClean="0">
                <a:solidFill>
                  <a:schemeClr val="tx1"/>
                </a:solidFill>
              </a:endParaRPr>
            </a:p>
          </p:txBody>
        </p:sp>
        <p:sp>
          <p:nvSpPr>
            <p:cNvPr id="21" name="角丸四角形 20"/>
            <p:cNvSpPr/>
            <p:nvPr/>
          </p:nvSpPr>
          <p:spPr>
            <a:xfrm>
              <a:off x="3575880" y="4653145"/>
              <a:ext cx="2060308" cy="792001"/>
            </a:xfrm>
            <a:prstGeom prst="roundRect">
              <a:avLst/>
            </a:prstGeom>
            <a:solidFill>
              <a:schemeClr val="bg1">
                <a:lumMod val="65000"/>
              </a:schemeClr>
            </a:solidFill>
            <a:ln w="9525">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主たる</a:t>
              </a:r>
              <a:r>
                <a:rPr kumimoji="1" lang="ja-JP" altLang="en-US" dirty="0" smtClean="0">
                  <a:solidFill>
                    <a:schemeClr val="tx1"/>
                  </a:solidFill>
                </a:rPr>
                <a:t>事務所</a:t>
              </a:r>
              <a:endParaRPr kumimoji="1" lang="en-US" altLang="ja-JP" dirty="0" smtClean="0">
                <a:solidFill>
                  <a:schemeClr val="tx1"/>
                </a:solidFill>
              </a:endParaRPr>
            </a:p>
            <a:p>
              <a:pPr algn="ctr"/>
              <a:r>
                <a:rPr kumimoji="1" lang="ja-JP" altLang="en-US" dirty="0" smtClean="0">
                  <a:solidFill>
                    <a:schemeClr val="tx1"/>
                  </a:solidFill>
                </a:rPr>
                <a:t>（Ａ県）</a:t>
              </a:r>
              <a:endParaRPr kumimoji="1" lang="ja-JP" altLang="en-US" dirty="0">
                <a:solidFill>
                  <a:schemeClr val="tx1"/>
                </a:solidFill>
              </a:endParaRPr>
            </a:p>
          </p:txBody>
        </p:sp>
        <p:sp>
          <p:nvSpPr>
            <p:cNvPr id="22" name="角丸四角形 21"/>
            <p:cNvSpPr/>
            <p:nvPr/>
          </p:nvSpPr>
          <p:spPr>
            <a:xfrm>
              <a:off x="3836479" y="2797670"/>
              <a:ext cx="1661723" cy="73045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所轄庁</a:t>
              </a:r>
              <a:endParaRPr kumimoji="1" lang="ja-JP" altLang="en-US" dirty="0">
                <a:solidFill>
                  <a:schemeClr val="tx1"/>
                </a:solidFill>
              </a:endParaRPr>
            </a:p>
          </p:txBody>
        </p:sp>
        <p:sp>
          <p:nvSpPr>
            <p:cNvPr id="23" name="角丸四角形 22"/>
            <p:cNvSpPr/>
            <p:nvPr/>
          </p:nvSpPr>
          <p:spPr>
            <a:xfrm>
              <a:off x="905786" y="2779533"/>
              <a:ext cx="2052000" cy="82112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事業所が所在する</a:t>
              </a:r>
              <a:endParaRPr lang="en-US" altLang="ja-JP" dirty="0" smtClean="0">
                <a:solidFill>
                  <a:schemeClr val="tx1"/>
                </a:solidFill>
              </a:endParaRPr>
            </a:p>
            <a:p>
              <a:pPr algn="ctr"/>
              <a:r>
                <a:rPr lang="ja-JP" altLang="en-US" dirty="0" smtClean="0">
                  <a:solidFill>
                    <a:schemeClr val="tx1"/>
                  </a:solidFill>
                </a:rPr>
                <a:t>区域</a:t>
              </a:r>
              <a:r>
                <a:rPr lang="ja-JP" altLang="en-US" dirty="0">
                  <a:solidFill>
                    <a:schemeClr val="tx1"/>
                  </a:solidFill>
                </a:rPr>
                <a:t>の行政庁</a:t>
              </a:r>
              <a:endParaRPr kumimoji="1" lang="ja-JP" altLang="en-US" dirty="0">
                <a:solidFill>
                  <a:schemeClr val="tx1"/>
                </a:solidFill>
              </a:endParaRPr>
            </a:p>
          </p:txBody>
        </p:sp>
        <p:sp>
          <p:nvSpPr>
            <p:cNvPr id="24" name="角丸四角形 23"/>
            <p:cNvSpPr/>
            <p:nvPr/>
          </p:nvSpPr>
          <p:spPr>
            <a:xfrm>
              <a:off x="6427267" y="2743529"/>
              <a:ext cx="2052000" cy="821124"/>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smtClean="0">
                  <a:solidFill>
                    <a:schemeClr val="tx1"/>
                  </a:solidFill>
                </a:rPr>
                <a:t>事業所が所在する</a:t>
              </a:r>
              <a:endParaRPr lang="en-US" altLang="ja-JP" dirty="0" smtClean="0">
                <a:solidFill>
                  <a:schemeClr val="tx1"/>
                </a:solidFill>
              </a:endParaRPr>
            </a:p>
            <a:p>
              <a:pPr algn="ctr"/>
              <a:r>
                <a:rPr lang="ja-JP" altLang="en-US" dirty="0" smtClean="0">
                  <a:solidFill>
                    <a:schemeClr val="tx1"/>
                  </a:solidFill>
                </a:rPr>
                <a:t>区域の行政庁</a:t>
              </a:r>
              <a:endParaRPr kumimoji="1" lang="ja-JP" altLang="en-US" dirty="0">
                <a:solidFill>
                  <a:schemeClr val="tx1"/>
                </a:solidFill>
              </a:endParaRPr>
            </a:p>
          </p:txBody>
        </p:sp>
        <p:sp>
          <p:nvSpPr>
            <p:cNvPr id="25" name="下矢印 24"/>
            <p:cNvSpPr/>
            <p:nvPr/>
          </p:nvSpPr>
          <p:spPr>
            <a:xfrm rot="5400000">
              <a:off x="5626651" y="2484152"/>
              <a:ext cx="648001" cy="843095"/>
            </a:xfrm>
            <a:prstGeom prst="downArrow">
              <a:avLst/>
            </a:prstGeom>
            <a:solidFill>
              <a:srgbClr val="BAE18F"/>
            </a:solidFill>
            <a:ln w="95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下矢印 25"/>
            <p:cNvSpPr/>
            <p:nvPr/>
          </p:nvSpPr>
          <p:spPr>
            <a:xfrm rot="16200000">
              <a:off x="3050453" y="2519075"/>
              <a:ext cx="648001" cy="773251"/>
            </a:xfrm>
            <a:prstGeom prst="downArrow">
              <a:avLst/>
            </a:prstGeom>
            <a:solidFill>
              <a:srgbClr val="BAE18F"/>
            </a:solidFill>
            <a:ln w="95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角丸四角形 28"/>
            <p:cNvSpPr/>
            <p:nvPr/>
          </p:nvSpPr>
          <p:spPr>
            <a:xfrm>
              <a:off x="6372200" y="4608496"/>
              <a:ext cx="2060308" cy="881290"/>
            </a:xfrm>
            <a:prstGeom prst="roundRect">
              <a:avLst/>
            </a:prstGeom>
            <a:solidFill>
              <a:srgbClr val="92D050"/>
            </a:solidFill>
            <a:ln w="9525">
              <a:solidFill>
                <a:srgbClr val="008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事業所</a:t>
              </a:r>
              <a:endParaRPr kumimoji="1" lang="en-US" altLang="ja-JP" dirty="0" smtClean="0">
                <a:solidFill>
                  <a:schemeClr val="tx1"/>
                </a:solidFill>
              </a:endParaRPr>
            </a:p>
            <a:p>
              <a:pPr algn="ctr"/>
              <a:r>
                <a:rPr lang="ja-JP" altLang="en-US" dirty="0" smtClean="0">
                  <a:solidFill>
                    <a:schemeClr val="tx1"/>
                  </a:solidFill>
                </a:rPr>
                <a:t>（Ｃ市）</a:t>
              </a:r>
              <a:endParaRPr kumimoji="1" lang="en-US" altLang="ja-JP" dirty="0" smtClean="0">
                <a:solidFill>
                  <a:schemeClr val="tx1"/>
                </a:solidFill>
              </a:endParaRPr>
            </a:p>
          </p:txBody>
        </p:sp>
        <p:sp>
          <p:nvSpPr>
            <p:cNvPr id="30" name="角丸四角形 29"/>
            <p:cNvSpPr/>
            <p:nvPr/>
          </p:nvSpPr>
          <p:spPr>
            <a:xfrm>
              <a:off x="3553883" y="4117892"/>
              <a:ext cx="2126993" cy="397642"/>
            </a:xfrm>
            <a:prstGeom prst="roundRect">
              <a:avLst/>
            </a:prstGeom>
            <a:solidFill>
              <a:schemeClr val="accent5">
                <a:lumMod val="40000"/>
                <a:lumOff val="60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chemeClr val="tx1"/>
                  </a:solidFill>
                </a:rPr>
                <a:t>社会福祉法人</a:t>
              </a:r>
              <a:endParaRPr kumimoji="1" lang="ja-JP" altLang="en-US" dirty="0">
                <a:solidFill>
                  <a:schemeClr val="tx1"/>
                </a:solidFill>
              </a:endParaRPr>
            </a:p>
          </p:txBody>
        </p:sp>
      </p:grpSp>
      <p:sp>
        <p:nvSpPr>
          <p:cNvPr id="31" name="テキスト ボックス 30"/>
          <p:cNvSpPr txBox="1"/>
          <p:nvPr/>
        </p:nvSpPr>
        <p:spPr>
          <a:xfrm>
            <a:off x="128464" y="5212938"/>
            <a:ext cx="9590430" cy="1600438"/>
          </a:xfrm>
          <a:prstGeom prst="rect">
            <a:avLst/>
          </a:prstGeom>
          <a:noFill/>
          <a:ln w="6350" cmpd="sng">
            <a:solidFill>
              <a:schemeClr val="tx1"/>
            </a:solidFill>
            <a:prstDash val="dash"/>
          </a:ln>
        </p:spPr>
        <p:txBody>
          <a:bodyPr wrap="square" rtlCol="0">
            <a:spAutoFit/>
          </a:bodyPr>
          <a:lstStyle/>
          <a:p>
            <a:r>
              <a:rPr kumimoji="1" lang="ja-JP" altLang="en-US" sz="1400" dirty="0" smtClean="0">
                <a:latin typeface="+mj-ea"/>
                <a:ea typeface="+mj-ea"/>
              </a:rPr>
              <a:t>■社会福祉法（昭和</a:t>
            </a:r>
            <a:r>
              <a:rPr kumimoji="1" lang="en-US" altLang="ja-JP" sz="1400" dirty="0" smtClean="0">
                <a:latin typeface="+mj-ea"/>
                <a:ea typeface="+mj-ea"/>
              </a:rPr>
              <a:t>26</a:t>
            </a:r>
            <a:r>
              <a:rPr kumimoji="1" lang="ja-JP" altLang="en-US" sz="1400" dirty="0" smtClean="0">
                <a:latin typeface="+mj-ea"/>
                <a:ea typeface="+mj-ea"/>
              </a:rPr>
              <a:t>年法律第</a:t>
            </a:r>
            <a:r>
              <a:rPr lang="en-US" altLang="ja-JP" sz="1400" dirty="0">
                <a:latin typeface="+mj-ea"/>
                <a:ea typeface="+mj-ea"/>
              </a:rPr>
              <a:t>4</a:t>
            </a:r>
            <a:r>
              <a:rPr kumimoji="1" lang="en-US" altLang="ja-JP" sz="1400" dirty="0" smtClean="0">
                <a:latin typeface="+mj-ea"/>
                <a:ea typeface="+mj-ea"/>
              </a:rPr>
              <a:t>5</a:t>
            </a:r>
            <a:r>
              <a:rPr kumimoji="1" lang="ja-JP" altLang="en-US" sz="1400" dirty="0" smtClean="0">
                <a:latin typeface="+mj-ea"/>
                <a:ea typeface="+mj-ea"/>
              </a:rPr>
              <a:t>号）　抄</a:t>
            </a:r>
            <a:endParaRPr kumimoji="1" lang="en-US" altLang="ja-JP" sz="1400" dirty="0" smtClean="0">
              <a:latin typeface="+mj-ea"/>
              <a:ea typeface="+mj-ea"/>
            </a:endParaRPr>
          </a:p>
          <a:p>
            <a:r>
              <a:rPr lang="ja-JP" altLang="en-US" sz="1400" dirty="0">
                <a:latin typeface="+mj-ea"/>
                <a:ea typeface="+mj-ea"/>
              </a:rPr>
              <a:t>（関係都道府県知事等の協力）</a:t>
            </a:r>
          </a:p>
          <a:p>
            <a:r>
              <a:rPr lang="ja-JP" altLang="en-US" sz="1400" dirty="0" smtClean="0">
                <a:latin typeface="+mj-ea"/>
                <a:ea typeface="+mj-ea"/>
              </a:rPr>
              <a:t>第</a:t>
            </a:r>
            <a:r>
              <a:rPr lang="en-US" altLang="ja-JP" sz="1400" dirty="0" smtClean="0">
                <a:latin typeface="+mj-ea"/>
                <a:ea typeface="+mj-ea"/>
              </a:rPr>
              <a:t>57</a:t>
            </a:r>
            <a:r>
              <a:rPr lang="ja-JP" altLang="en-US" sz="1400" dirty="0" smtClean="0">
                <a:latin typeface="+mj-ea"/>
                <a:ea typeface="+mj-ea"/>
              </a:rPr>
              <a:t>条の２ </a:t>
            </a:r>
            <a:r>
              <a:rPr lang="ja-JP" altLang="en-US" sz="1400" dirty="0">
                <a:latin typeface="+mj-ea"/>
                <a:ea typeface="+mj-ea"/>
              </a:rPr>
              <a:t>　関係都道府県知事等（社会福祉法人の事務所、事業所、施設その他これらに準ずるものの所在地の都道府県知事又は市町村長で</a:t>
            </a:r>
            <a:r>
              <a:rPr lang="ja-JP" altLang="en-US" sz="1400" dirty="0" err="1">
                <a:latin typeface="+mj-ea"/>
                <a:ea typeface="+mj-ea"/>
              </a:rPr>
              <a:t>あつて</a:t>
            </a:r>
            <a:r>
              <a:rPr lang="ja-JP" altLang="en-US" sz="1400" dirty="0">
                <a:latin typeface="+mj-ea"/>
                <a:ea typeface="+mj-ea"/>
              </a:rPr>
              <a:t>、当該社会福祉法人の所轄庁以外の者をいう。次項において同じ。）は、当該社会福祉法人に対して適当な措置をとることが必要であると認めるときは、当該社会福祉法人の所轄庁に対し、その旨の意見を述べることができる。</a:t>
            </a:r>
          </a:p>
          <a:p>
            <a:r>
              <a:rPr lang="ja-JP" altLang="en-US" sz="1400" dirty="0">
                <a:latin typeface="+mj-ea"/>
                <a:ea typeface="+mj-ea"/>
              </a:rPr>
              <a:t>２ 　所轄庁は、</a:t>
            </a:r>
            <a:r>
              <a:rPr lang="ja-JP" altLang="en-US" sz="1400" dirty="0" smtClean="0">
                <a:latin typeface="+mj-ea"/>
                <a:ea typeface="+mj-ea"/>
              </a:rPr>
              <a:t>第</a:t>
            </a:r>
            <a:r>
              <a:rPr lang="en-US" altLang="ja-JP" sz="1400" dirty="0" smtClean="0">
                <a:latin typeface="+mj-ea"/>
                <a:ea typeface="+mj-ea"/>
              </a:rPr>
              <a:t>56</a:t>
            </a:r>
            <a:r>
              <a:rPr lang="ja-JP" altLang="en-US" sz="1400" dirty="0" smtClean="0">
                <a:latin typeface="+mj-ea"/>
                <a:ea typeface="+mj-ea"/>
              </a:rPr>
              <a:t>条第１項</a:t>
            </a:r>
            <a:r>
              <a:rPr lang="ja-JP" altLang="en-US" sz="1400" dirty="0">
                <a:latin typeface="+mj-ea"/>
                <a:ea typeface="+mj-ea"/>
              </a:rPr>
              <a:t>及び</a:t>
            </a:r>
            <a:r>
              <a:rPr lang="ja-JP" altLang="en-US" sz="1400" dirty="0" smtClean="0">
                <a:latin typeface="+mj-ea"/>
                <a:ea typeface="+mj-ea"/>
              </a:rPr>
              <a:t>第４項</a:t>
            </a:r>
            <a:r>
              <a:rPr lang="ja-JP" altLang="en-US" sz="1400" dirty="0">
                <a:latin typeface="+mj-ea"/>
                <a:ea typeface="+mj-ea"/>
              </a:rPr>
              <a:t>から</a:t>
            </a:r>
            <a:r>
              <a:rPr lang="ja-JP" altLang="en-US" sz="1400" dirty="0" smtClean="0">
                <a:latin typeface="+mj-ea"/>
                <a:ea typeface="+mj-ea"/>
              </a:rPr>
              <a:t>第９項</a:t>
            </a:r>
            <a:r>
              <a:rPr lang="ja-JP" altLang="en-US" sz="1400" dirty="0">
                <a:latin typeface="+mj-ea"/>
                <a:ea typeface="+mj-ea"/>
              </a:rPr>
              <a:t>まで並びに前条の事務を行うため必要があると認めるときは、関係都道府県知事等に対し、情報又は資料の提供その他必要な協力を求めることができる</a:t>
            </a:r>
            <a:r>
              <a:rPr lang="ja-JP" altLang="en-US" sz="1400" dirty="0" smtClean="0">
                <a:latin typeface="+mj-ea"/>
                <a:ea typeface="+mj-ea"/>
              </a:rPr>
              <a:t>。</a:t>
            </a:r>
            <a:endParaRPr lang="en-US" altLang="ja-JP" sz="1400" dirty="0" smtClean="0">
              <a:latin typeface="+mj-ea"/>
              <a:ea typeface="+mj-ea"/>
            </a:endParaRPr>
          </a:p>
        </p:txBody>
      </p:sp>
      <p:sp>
        <p:nvSpPr>
          <p:cNvPr id="32" name="額縁 31"/>
          <p:cNvSpPr/>
          <p:nvPr/>
        </p:nvSpPr>
        <p:spPr>
          <a:xfrm>
            <a:off x="128464" y="44624"/>
            <a:ext cx="9590430" cy="576064"/>
          </a:xfrm>
          <a:prstGeom prst="bevel">
            <a:avLst>
              <a:gd name="adj" fmla="val 4694"/>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dirty="0" smtClean="0">
                <a:solidFill>
                  <a:schemeClr val="tx1"/>
                </a:solidFill>
                <a:latin typeface="ＤＦ特太ゴシック体" pitchFamily="49" charset="-128"/>
                <a:ea typeface="ＤＦ特太ゴシック体" pitchFamily="49" charset="-128"/>
              </a:rPr>
              <a:t>広域的に事業展開する社会福祉法人に対する</a:t>
            </a:r>
            <a:r>
              <a:rPr kumimoji="1" lang="ja-JP" altLang="en-US" sz="2000" smtClean="0">
                <a:solidFill>
                  <a:schemeClr val="tx1"/>
                </a:solidFill>
                <a:latin typeface="ＤＦ特太ゴシック体" pitchFamily="49" charset="-128"/>
                <a:ea typeface="ＤＦ特太ゴシック体" pitchFamily="49" charset="-128"/>
              </a:rPr>
              <a:t>指導監督について</a:t>
            </a:r>
            <a:endParaRPr kumimoji="1" lang="ja-JP" altLang="en-US" sz="2000" dirty="0">
              <a:solidFill>
                <a:schemeClr val="tx1"/>
              </a:solidFill>
              <a:latin typeface="ＤＦ特太ゴシック体" pitchFamily="49" charset="-128"/>
              <a:ea typeface="ＤＦ特太ゴシック体" pitchFamily="49" charset="-128"/>
            </a:endParaRPr>
          </a:p>
        </p:txBody>
      </p:sp>
      <p:sp>
        <p:nvSpPr>
          <p:cNvPr id="34" name="下矢印 33"/>
          <p:cNvSpPr/>
          <p:nvPr/>
        </p:nvSpPr>
        <p:spPr>
          <a:xfrm rot="5400000">
            <a:off x="3163812" y="3129956"/>
            <a:ext cx="454558" cy="908628"/>
          </a:xfrm>
          <a:prstGeom prst="downArrow">
            <a:avLst/>
          </a:prstGeom>
          <a:solidFill>
            <a:srgbClr val="BAE18F"/>
          </a:solidFill>
          <a:ln w="95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下矢印 34"/>
          <p:cNvSpPr/>
          <p:nvPr/>
        </p:nvSpPr>
        <p:spPr>
          <a:xfrm rot="16200000">
            <a:off x="6155707" y="3095354"/>
            <a:ext cx="454558" cy="932809"/>
          </a:xfrm>
          <a:prstGeom prst="downArrow">
            <a:avLst/>
          </a:prstGeom>
          <a:solidFill>
            <a:srgbClr val="BAE18F"/>
          </a:solidFill>
          <a:ln w="952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テキスト ボックス 1"/>
          <p:cNvSpPr txBox="1"/>
          <p:nvPr/>
        </p:nvSpPr>
        <p:spPr>
          <a:xfrm>
            <a:off x="3080792" y="2977205"/>
            <a:ext cx="551550" cy="307777"/>
          </a:xfrm>
          <a:prstGeom prst="rect">
            <a:avLst/>
          </a:prstGeom>
          <a:noFill/>
        </p:spPr>
        <p:txBody>
          <a:bodyPr wrap="square" rtlCol="0">
            <a:spAutoFit/>
          </a:bodyPr>
          <a:lstStyle/>
          <a:p>
            <a:r>
              <a:rPr kumimoji="1" lang="ja-JP" altLang="en-US" sz="1400" smtClean="0"/>
              <a:t>意見</a:t>
            </a:r>
            <a:endParaRPr kumimoji="1" lang="ja-JP" altLang="en-US" sz="1400"/>
          </a:p>
        </p:txBody>
      </p:sp>
      <p:sp>
        <p:nvSpPr>
          <p:cNvPr id="36" name="テキスト ボックス 35"/>
          <p:cNvSpPr txBox="1"/>
          <p:nvPr/>
        </p:nvSpPr>
        <p:spPr>
          <a:xfrm>
            <a:off x="6129641" y="2996950"/>
            <a:ext cx="719747" cy="307777"/>
          </a:xfrm>
          <a:prstGeom prst="rect">
            <a:avLst/>
          </a:prstGeom>
          <a:noFill/>
        </p:spPr>
        <p:txBody>
          <a:bodyPr wrap="square" rtlCol="0">
            <a:spAutoFit/>
          </a:bodyPr>
          <a:lstStyle/>
          <a:p>
            <a:r>
              <a:rPr kumimoji="1" lang="ja-JP" altLang="en-US" sz="1400" smtClean="0"/>
              <a:t>意見</a:t>
            </a:r>
            <a:endParaRPr kumimoji="1" lang="ja-JP" altLang="en-US" sz="1400"/>
          </a:p>
        </p:txBody>
      </p:sp>
      <p:sp>
        <p:nvSpPr>
          <p:cNvPr id="37" name="テキスト ボックス 36"/>
          <p:cNvSpPr txBox="1"/>
          <p:nvPr/>
        </p:nvSpPr>
        <p:spPr>
          <a:xfrm>
            <a:off x="5889104" y="3428998"/>
            <a:ext cx="960284" cy="276999"/>
          </a:xfrm>
          <a:prstGeom prst="rect">
            <a:avLst/>
          </a:prstGeom>
          <a:noFill/>
        </p:spPr>
        <p:txBody>
          <a:bodyPr wrap="square" rtlCol="0">
            <a:spAutoFit/>
          </a:bodyPr>
          <a:lstStyle/>
          <a:p>
            <a:r>
              <a:rPr lang="ja-JP" altLang="en-US" sz="1200"/>
              <a:t>協力</a:t>
            </a:r>
            <a:r>
              <a:rPr lang="ja-JP" altLang="en-US" sz="1200" smtClean="0"/>
              <a:t>の</a:t>
            </a:r>
            <a:r>
              <a:rPr lang="ja-JP" altLang="en-US" sz="1200"/>
              <a:t>求め</a:t>
            </a:r>
            <a:endParaRPr kumimoji="1" lang="ja-JP" altLang="en-US" sz="1200"/>
          </a:p>
        </p:txBody>
      </p:sp>
      <p:sp>
        <p:nvSpPr>
          <p:cNvPr id="38" name="テキスト ボックス 37"/>
          <p:cNvSpPr txBox="1"/>
          <p:nvPr/>
        </p:nvSpPr>
        <p:spPr>
          <a:xfrm>
            <a:off x="2984604" y="3428998"/>
            <a:ext cx="960284" cy="276999"/>
          </a:xfrm>
          <a:prstGeom prst="rect">
            <a:avLst/>
          </a:prstGeom>
          <a:noFill/>
        </p:spPr>
        <p:txBody>
          <a:bodyPr wrap="square" rtlCol="0">
            <a:spAutoFit/>
          </a:bodyPr>
          <a:lstStyle/>
          <a:p>
            <a:r>
              <a:rPr lang="ja-JP" altLang="en-US" sz="1200"/>
              <a:t>協力</a:t>
            </a:r>
            <a:r>
              <a:rPr lang="ja-JP" altLang="en-US" sz="1200" smtClean="0"/>
              <a:t>の</a:t>
            </a:r>
            <a:r>
              <a:rPr lang="ja-JP" altLang="en-US" sz="1200"/>
              <a:t>求め</a:t>
            </a:r>
            <a:endParaRPr kumimoji="1" lang="ja-JP" altLang="en-US" sz="1200"/>
          </a:p>
        </p:txBody>
      </p:sp>
      <p:sp>
        <p:nvSpPr>
          <p:cNvPr id="28"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30</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1315810976"/>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94478" y="2636912"/>
            <a:ext cx="9555511" cy="936000"/>
          </a:xfrm>
          <a:prstGeom prst="rect">
            <a:avLst/>
          </a:prstGeom>
          <a:solidFill>
            <a:schemeClr val="accent5">
              <a:lumMod val="40000"/>
              <a:lumOff val="60000"/>
            </a:schemeClr>
          </a:solid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lgn="ctr"/>
            <a:r>
              <a:rPr lang="ja-JP" altLang="en-US" sz="3600" dirty="0" smtClean="0">
                <a:solidFill>
                  <a:schemeClr val="tx1"/>
                </a:solidFill>
                <a:latin typeface="ＤＨＰ特太ゴシック体" panose="020B0500000000000000" pitchFamily="50" charset="-128"/>
                <a:ea typeface="ＤＨＰ特太ゴシック体" panose="020B0500000000000000" pitchFamily="50" charset="-128"/>
              </a:rPr>
              <a:t>６．専門家</a:t>
            </a:r>
            <a:r>
              <a:rPr lang="ja-JP" altLang="en-US" sz="3600" dirty="0">
                <a:solidFill>
                  <a:schemeClr val="tx1"/>
                </a:solidFill>
                <a:latin typeface="ＤＨＰ特太ゴシック体" panose="020B0500000000000000" pitchFamily="50" charset="-128"/>
                <a:ea typeface="ＤＨＰ特太ゴシック体" panose="020B0500000000000000" pitchFamily="50" charset="-128"/>
              </a:rPr>
              <a:t>の活用について</a:t>
            </a:r>
            <a:endParaRPr lang="en-US" altLang="ja-JP" sz="3600" dirty="0">
              <a:solidFill>
                <a:schemeClr val="tx1"/>
              </a:solidFill>
              <a:latin typeface="ＤＨＰ特太ゴシック体" panose="020B0500000000000000" pitchFamily="50" charset="-128"/>
              <a:ea typeface="ＤＨＰ特太ゴシック体" panose="020B0500000000000000" pitchFamily="50" charset="-128"/>
            </a:endParaRPr>
          </a:p>
        </p:txBody>
      </p:sp>
      <p:sp>
        <p:nvSpPr>
          <p:cNvPr id="4"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31</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413637465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38455" y="44624"/>
            <a:ext cx="9673074" cy="450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会計監査人設置義務のない法人に</a:t>
            </a:r>
            <a:r>
              <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おける</a:t>
            </a: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専門家</a:t>
            </a:r>
            <a:r>
              <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活用</a:t>
            </a:r>
            <a:endPar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正方形/長方形 38"/>
          <p:cNvSpPr/>
          <p:nvPr/>
        </p:nvSpPr>
        <p:spPr>
          <a:xfrm>
            <a:off x="38455" y="749277"/>
            <a:ext cx="9673075" cy="6027717"/>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solidFill>
                <a:prstClr val="black"/>
              </a:solidFill>
              <a:latin typeface="ＭＳ ゴシック" panose="020B0609070205080204" pitchFamily="49" charset="-128"/>
              <a:ea typeface="ＭＳ ゴシック" panose="020B0609070205080204" pitchFamily="49" charset="-128"/>
            </a:endParaRPr>
          </a:p>
        </p:txBody>
      </p:sp>
      <p:sp>
        <p:nvSpPr>
          <p:cNvPr id="55" name="テキスト ボックス 54"/>
          <p:cNvSpPr txBox="1"/>
          <p:nvPr/>
        </p:nvSpPr>
        <p:spPr>
          <a:xfrm>
            <a:off x="38455" y="605554"/>
            <a:ext cx="6644331" cy="369332"/>
          </a:xfrm>
          <a:prstGeom prst="rect">
            <a:avLst/>
          </a:prstGeom>
          <a:ln w="12700"/>
        </p:spPr>
        <p:style>
          <a:lnRef idx="2">
            <a:schemeClr val="dk1"/>
          </a:lnRef>
          <a:fillRef idx="1">
            <a:schemeClr val="lt1"/>
          </a:fillRef>
          <a:effectRef idx="0">
            <a:schemeClr val="dk1"/>
          </a:effectRef>
          <a:fontRef idx="minor">
            <a:schemeClr val="dk1"/>
          </a:fontRef>
        </p:style>
        <p:txBody>
          <a:bodyPr wrap="square" rtlCol="0" anchor="ctr">
            <a:spAutoFit/>
          </a:bodyPr>
          <a:lstStyle/>
          <a:p>
            <a:pPr algn="ctr"/>
            <a:r>
              <a:rPr lang="ja-JP" altLang="ja-JP" b="1" dirty="0" smtClean="0">
                <a:solidFill>
                  <a:prstClr val="black"/>
                </a:solidFill>
              </a:rPr>
              <a:t>会計監査人</a:t>
            </a:r>
            <a:r>
              <a:rPr lang="ja-JP" altLang="en-US" b="1" dirty="0" smtClean="0">
                <a:solidFill>
                  <a:prstClr val="black"/>
                </a:solidFill>
              </a:rPr>
              <a:t>設置義務のない法人における専門家活用方法</a:t>
            </a:r>
            <a:r>
              <a:rPr lang="en-US" altLang="ja-JP" b="1" dirty="0" smtClean="0">
                <a:solidFill>
                  <a:prstClr val="black"/>
                </a:solidFill>
              </a:rPr>
              <a:t> </a:t>
            </a:r>
            <a:endParaRPr lang="ja-JP" altLang="ja-JP" b="1" dirty="0">
              <a:solidFill>
                <a:prstClr val="black"/>
              </a:solidFill>
            </a:endParaRPr>
          </a:p>
        </p:txBody>
      </p:sp>
      <p:sp>
        <p:nvSpPr>
          <p:cNvPr id="7" name="正方形/長方形 6"/>
          <p:cNvSpPr/>
          <p:nvPr/>
        </p:nvSpPr>
        <p:spPr>
          <a:xfrm>
            <a:off x="194471" y="1073920"/>
            <a:ext cx="8970998" cy="936104"/>
          </a:xfrm>
          <a:prstGeom prst="rect">
            <a:avLst/>
          </a:prstGeom>
          <a:ln>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t"/>
          <a:lstStyle/>
          <a:p>
            <a:pPr marL="266700" indent="-266700"/>
            <a:r>
              <a:rPr lang="ja-JP" altLang="en-US" sz="1400" dirty="0" smtClean="0">
                <a:solidFill>
                  <a:prstClr val="black"/>
                </a:solidFill>
              </a:rPr>
              <a:t>◆社会保障審議会福祉部会報告書（平成２７年２月１２日）</a:t>
            </a:r>
            <a:endParaRPr lang="en-US" altLang="ja-JP" sz="1400" dirty="0" smtClean="0">
              <a:solidFill>
                <a:prstClr val="black"/>
              </a:solidFill>
            </a:endParaRPr>
          </a:p>
          <a:p>
            <a:pPr marL="266700" indent="-266700"/>
            <a:r>
              <a:rPr lang="en-US" altLang="ja-JP" sz="1400" dirty="0">
                <a:solidFill>
                  <a:prstClr val="black"/>
                </a:solidFill>
              </a:rPr>
              <a:t>【</a:t>
            </a:r>
            <a:r>
              <a:rPr lang="ja-JP" altLang="en-US" sz="1400" dirty="0">
                <a:solidFill>
                  <a:prstClr val="black"/>
                </a:solidFill>
              </a:rPr>
              <a:t>会計監査人の</a:t>
            </a:r>
            <a:r>
              <a:rPr lang="ja-JP" altLang="en-US" sz="1400" dirty="0" smtClean="0">
                <a:solidFill>
                  <a:prstClr val="black"/>
                </a:solidFill>
              </a:rPr>
              <a:t>設置の義務付けの対象とならない法人に対する対応</a:t>
            </a:r>
            <a:r>
              <a:rPr lang="en-US" altLang="ja-JP" sz="1400" dirty="0" smtClean="0">
                <a:solidFill>
                  <a:prstClr val="black"/>
                </a:solidFill>
              </a:rPr>
              <a:t>】</a:t>
            </a:r>
            <a:r>
              <a:rPr lang="ja-JP" altLang="en-US" sz="1400" dirty="0" smtClean="0">
                <a:solidFill>
                  <a:prstClr val="black"/>
                </a:solidFill>
              </a:rPr>
              <a:t>（抄）</a:t>
            </a:r>
            <a:endParaRPr lang="en-US" altLang="ja-JP" sz="1400" dirty="0">
              <a:solidFill>
                <a:prstClr val="black"/>
              </a:solidFill>
            </a:endParaRPr>
          </a:p>
          <a:p>
            <a:pPr marL="266700" indent="-266700"/>
            <a:r>
              <a:rPr lang="ja-JP" altLang="en-US" sz="1400" dirty="0" smtClean="0">
                <a:solidFill>
                  <a:prstClr val="black"/>
                </a:solidFill>
              </a:rPr>
              <a:t>　　　</a:t>
            </a:r>
            <a:r>
              <a:rPr lang="ja-JP" altLang="en-US" sz="1400" dirty="0" smtClean="0">
                <a:solidFill>
                  <a:srgbClr val="FF0000"/>
                </a:solidFill>
              </a:rPr>
              <a:t>会計</a:t>
            </a:r>
            <a:r>
              <a:rPr lang="ja-JP" altLang="en-US" sz="1400" dirty="0">
                <a:solidFill>
                  <a:srgbClr val="FF0000"/>
                </a:solidFill>
              </a:rPr>
              <a:t>監査人の</a:t>
            </a:r>
            <a:r>
              <a:rPr lang="ja-JP" altLang="en-US" sz="1400" dirty="0" smtClean="0">
                <a:solidFill>
                  <a:srgbClr val="FF0000"/>
                </a:solidFill>
              </a:rPr>
              <a:t>設置の義務付けとならない法人について</a:t>
            </a:r>
            <a:r>
              <a:rPr lang="ja-JP" altLang="en-US" sz="1400" dirty="0">
                <a:solidFill>
                  <a:srgbClr val="FF0000"/>
                </a:solidFill>
              </a:rPr>
              <a:t>は</a:t>
            </a:r>
            <a:r>
              <a:rPr lang="ja-JP" altLang="en-US" sz="1400" dirty="0" smtClean="0">
                <a:solidFill>
                  <a:srgbClr val="FF0000"/>
                </a:solidFill>
              </a:rPr>
              <a:t>、</a:t>
            </a:r>
            <a:endParaRPr lang="en-US" altLang="ja-JP" sz="1400" dirty="0" smtClean="0">
              <a:solidFill>
                <a:srgbClr val="FF0000"/>
              </a:solidFill>
            </a:endParaRPr>
          </a:p>
          <a:p>
            <a:pPr marL="542925" indent="-542925"/>
            <a:r>
              <a:rPr lang="ja-JP" altLang="en-US" sz="1400" dirty="0">
                <a:solidFill>
                  <a:srgbClr val="FF0000"/>
                </a:solidFill>
              </a:rPr>
              <a:t>　</a:t>
            </a:r>
            <a:r>
              <a:rPr lang="ja-JP" altLang="en-US" sz="1400" dirty="0" smtClean="0">
                <a:solidFill>
                  <a:srgbClr val="FF0000"/>
                </a:solidFill>
              </a:rPr>
              <a:t>　　・公認会計士、監査法人、税理士又は税理士法人による財務会計に係る</a:t>
            </a:r>
            <a:r>
              <a:rPr lang="ja-JP" altLang="en-US" sz="1400" dirty="0">
                <a:solidFill>
                  <a:srgbClr val="FF0000"/>
                </a:solidFill>
              </a:rPr>
              <a:t>態勢</a:t>
            </a:r>
            <a:r>
              <a:rPr lang="ja-JP" altLang="en-US" sz="1400" dirty="0" smtClean="0">
                <a:solidFill>
                  <a:srgbClr val="FF0000"/>
                </a:solidFill>
              </a:rPr>
              <a:t>整備状況の点検等</a:t>
            </a:r>
            <a:endParaRPr lang="ja-JP" altLang="en-US" sz="1400" dirty="0">
              <a:solidFill>
                <a:srgbClr val="FF0000"/>
              </a:solidFill>
            </a:endParaRPr>
          </a:p>
        </p:txBody>
      </p:sp>
      <p:sp>
        <p:nvSpPr>
          <p:cNvPr id="8" name="正方形/長方形 7"/>
          <p:cNvSpPr/>
          <p:nvPr/>
        </p:nvSpPr>
        <p:spPr>
          <a:xfrm>
            <a:off x="1988671" y="4077072"/>
            <a:ext cx="7644849" cy="2016224"/>
          </a:xfrm>
          <a:prstGeom prst="rect">
            <a:avLst/>
          </a:prstGeom>
          <a:solidFill>
            <a:schemeClr val="accent5">
              <a:lumMod val="20000"/>
              <a:lumOff val="80000"/>
            </a:schemeClr>
          </a:solidFill>
          <a:ln cmpd="sng">
            <a:solidFill>
              <a:schemeClr val="tx1"/>
            </a:solidFill>
            <a:prstDash val="solid"/>
          </a:ln>
        </p:spPr>
        <p:style>
          <a:lnRef idx="2">
            <a:schemeClr val="accent6"/>
          </a:lnRef>
          <a:fillRef idx="1">
            <a:schemeClr val="lt1"/>
          </a:fillRef>
          <a:effectRef idx="0">
            <a:schemeClr val="accent6"/>
          </a:effectRef>
          <a:fontRef idx="minor">
            <a:schemeClr val="dk1"/>
          </a:fontRef>
        </p:style>
        <p:txBody>
          <a:bodyPr rtlCol="0" anchor="t"/>
          <a:lstStyle/>
          <a:p>
            <a:pPr marL="266700" indent="-266700"/>
            <a:r>
              <a:rPr lang="ja-JP" altLang="en-US" sz="1400" dirty="0" smtClean="0">
                <a:solidFill>
                  <a:prstClr val="black"/>
                </a:solidFill>
              </a:rPr>
              <a:t>◆「社会</a:t>
            </a:r>
            <a:r>
              <a:rPr lang="ja-JP" altLang="en-US" sz="1400" dirty="0">
                <a:solidFill>
                  <a:prstClr val="black"/>
                </a:solidFill>
              </a:rPr>
              <a:t>福祉</a:t>
            </a:r>
            <a:r>
              <a:rPr lang="ja-JP" altLang="en-US" sz="1400" dirty="0" smtClean="0">
                <a:solidFill>
                  <a:prstClr val="black"/>
                </a:solidFill>
              </a:rPr>
              <a:t>法人の認可について（局長通知）（最終改正　</a:t>
            </a:r>
            <a:r>
              <a:rPr lang="ja-JP" altLang="en-US" sz="1400" dirty="0" smtClean="0">
                <a:solidFill>
                  <a:prstClr val="black"/>
                </a:solidFill>
                <a:latin typeface="ＭＳ Ｐゴシック"/>
              </a:rPr>
              <a:t>平成２８年１１月</a:t>
            </a:r>
            <a:r>
              <a:rPr lang="ja-JP" altLang="en-US" sz="1400" dirty="0">
                <a:solidFill>
                  <a:prstClr val="black"/>
                </a:solidFill>
                <a:latin typeface="ＭＳ Ｐゴシック"/>
              </a:rPr>
              <a:t>１１</a:t>
            </a:r>
            <a:r>
              <a:rPr lang="ja-JP" altLang="en-US" sz="1400" dirty="0" smtClean="0">
                <a:solidFill>
                  <a:prstClr val="black"/>
                </a:solidFill>
                <a:latin typeface="ＭＳ Ｐゴシック"/>
              </a:rPr>
              <a:t>日</a:t>
            </a:r>
            <a:r>
              <a:rPr lang="ja-JP" altLang="en-US" sz="1400" dirty="0" smtClean="0">
                <a:solidFill>
                  <a:prstClr val="black"/>
                </a:solidFill>
              </a:rPr>
              <a:t>）」</a:t>
            </a:r>
            <a:endParaRPr lang="en-US" altLang="ja-JP" sz="1400" dirty="0" smtClean="0">
              <a:solidFill>
                <a:prstClr val="black"/>
              </a:solidFill>
            </a:endParaRPr>
          </a:p>
          <a:p>
            <a:pPr marL="266700" indent="-266700"/>
            <a:r>
              <a:rPr lang="ja-JP" altLang="en-US" sz="1200" dirty="0" smtClean="0">
                <a:solidFill>
                  <a:prstClr val="black"/>
                </a:solidFill>
              </a:rPr>
              <a:t>６　法人の組織運営に関する情報開示等（抄）</a:t>
            </a:r>
            <a:endParaRPr lang="en-US" altLang="ja-JP" sz="1200" dirty="0">
              <a:solidFill>
                <a:prstClr val="black"/>
              </a:solidFill>
            </a:endParaRPr>
          </a:p>
          <a:p>
            <a:pPr marL="450850" indent="-450850"/>
            <a:r>
              <a:rPr lang="ja-JP" altLang="en-US" sz="1200" dirty="0" smtClean="0">
                <a:solidFill>
                  <a:prstClr val="black"/>
                </a:solidFill>
              </a:rPr>
              <a:t>　　（１）　会計監査を受けない法人においては、</a:t>
            </a:r>
            <a:r>
              <a:rPr lang="ja-JP" altLang="en-US" sz="1200" u="sng" dirty="0" smtClean="0">
                <a:solidFill>
                  <a:srgbClr val="FF0000"/>
                </a:solidFill>
              </a:rPr>
              <a:t>財務会計に関する内部統制の向上に対する支援</a:t>
            </a:r>
            <a:r>
              <a:rPr lang="ja-JP" altLang="en-US" sz="1200" dirty="0" smtClean="0">
                <a:solidFill>
                  <a:prstClr val="black"/>
                </a:solidFill>
              </a:rPr>
              <a:t>又は</a:t>
            </a:r>
            <a:r>
              <a:rPr lang="ja-JP" altLang="en-US" sz="1200" u="sng" dirty="0" smtClean="0">
                <a:solidFill>
                  <a:srgbClr val="FF0000"/>
                </a:solidFill>
              </a:rPr>
              <a:t>財務会計に関する事務処理体制の向上に対する支援</a:t>
            </a:r>
            <a:r>
              <a:rPr lang="ja-JP" altLang="en-US" sz="1200" dirty="0" smtClean="0">
                <a:solidFill>
                  <a:prstClr val="black"/>
                </a:solidFill>
              </a:rPr>
              <a:t>について、法人の事業規模や財務会計に係る事務態勢等に即して、</a:t>
            </a:r>
            <a:r>
              <a:rPr lang="ja-JP" altLang="en-US" sz="1200" u="sng" dirty="0" smtClean="0">
                <a:solidFill>
                  <a:srgbClr val="FF0000"/>
                </a:solidFill>
              </a:rPr>
              <a:t>公認会計士、監査法人、税理士</a:t>
            </a:r>
            <a:r>
              <a:rPr lang="ja-JP" altLang="en-US" sz="1200" u="sng" dirty="0">
                <a:solidFill>
                  <a:srgbClr val="FF0000"/>
                </a:solidFill>
              </a:rPr>
              <a:t>又</a:t>
            </a:r>
            <a:r>
              <a:rPr lang="ja-JP" altLang="en-US" sz="1200" u="sng" dirty="0" smtClean="0">
                <a:solidFill>
                  <a:srgbClr val="FF0000"/>
                </a:solidFill>
              </a:rPr>
              <a:t>は税理士法人（以下、専門家）</a:t>
            </a:r>
            <a:r>
              <a:rPr lang="ja-JP" altLang="en-US" sz="1200" dirty="0" smtClean="0">
                <a:solidFill>
                  <a:prstClr val="black"/>
                </a:solidFill>
              </a:rPr>
              <a:t>を活用することが望ましいこと。</a:t>
            </a:r>
            <a:endParaRPr lang="en-US" altLang="ja-JP" sz="1200" dirty="0" smtClean="0">
              <a:solidFill>
                <a:prstClr val="black"/>
              </a:solidFill>
            </a:endParaRPr>
          </a:p>
          <a:p>
            <a:pPr marL="442913" indent="-442913"/>
            <a:r>
              <a:rPr lang="ja-JP" altLang="en-US" sz="1200" dirty="0">
                <a:solidFill>
                  <a:prstClr val="black"/>
                </a:solidFill>
              </a:rPr>
              <a:t>　</a:t>
            </a:r>
            <a:r>
              <a:rPr lang="ja-JP" altLang="en-US" sz="1200" dirty="0" smtClean="0">
                <a:solidFill>
                  <a:prstClr val="black"/>
                </a:solidFill>
              </a:rPr>
              <a:t>　　　　なお</a:t>
            </a:r>
            <a:r>
              <a:rPr lang="ja-JP" altLang="en-US" sz="1200" dirty="0">
                <a:solidFill>
                  <a:prstClr val="black"/>
                </a:solidFill>
              </a:rPr>
              <a:t>、</a:t>
            </a:r>
            <a:r>
              <a:rPr lang="ja-JP" altLang="en-US" sz="1200" u="sng" dirty="0">
                <a:solidFill>
                  <a:srgbClr val="FF0000"/>
                </a:solidFill>
              </a:rPr>
              <a:t>法人が会計監査を受けた場合</a:t>
            </a:r>
            <a:r>
              <a:rPr lang="ja-JP" altLang="en-US" sz="1200" dirty="0">
                <a:solidFill>
                  <a:srgbClr val="FF0000"/>
                </a:solidFill>
              </a:rPr>
              <a:t>、</a:t>
            </a:r>
            <a:r>
              <a:rPr lang="ja-JP" altLang="en-US" sz="1200" u="sng" dirty="0">
                <a:solidFill>
                  <a:srgbClr val="FF0000"/>
                </a:solidFill>
              </a:rPr>
              <a:t>専門家を活用した場合</a:t>
            </a:r>
            <a:r>
              <a:rPr lang="ja-JP" altLang="en-US" sz="1200" dirty="0">
                <a:solidFill>
                  <a:prstClr val="black"/>
                </a:solidFill>
              </a:rPr>
              <a:t>又は福祉サービス第三者</a:t>
            </a:r>
            <a:r>
              <a:rPr lang="ja-JP" altLang="en-US" sz="1200" dirty="0" smtClean="0">
                <a:solidFill>
                  <a:prstClr val="black"/>
                </a:solidFill>
              </a:rPr>
              <a:t>評価事業</a:t>
            </a:r>
            <a:r>
              <a:rPr lang="ja-JP" altLang="en-US" sz="1200" dirty="0">
                <a:solidFill>
                  <a:prstClr val="black"/>
                </a:solidFill>
              </a:rPr>
              <a:t>を受審した場合</a:t>
            </a:r>
            <a:r>
              <a:rPr lang="ja-JP" altLang="en-US" sz="1200" dirty="0">
                <a:solidFill>
                  <a:schemeClr val="tx1"/>
                </a:solidFill>
              </a:rPr>
              <a:t>において、</a:t>
            </a:r>
            <a:r>
              <a:rPr lang="ja-JP" altLang="en-US" sz="1200" dirty="0">
                <a:solidFill>
                  <a:prstClr val="black"/>
                </a:solidFill>
              </a:rPr>
              <a:t>法人が、法第５９条の規定による所轄庁への届出と合わせて</a:t>
            </a:r>
            <a:r>
              <a:rPr lang="ja-JP" altLang="en-US" sz="1200" u="sng" dirty="0">
                <a:solidFill>
                  <a:srgbClr val="FF0000"/>
                </a:solidFill>
              </a:rPr>
              <a:t>当該会計監査報告の写し</a:t>
            </a:r>
            <a:r>
              <a:rPr lang="ja-JP" altLang="en-US" sz="1200" dirty="0">
                <a:solidFill>
                  <a:prstClr val="black"/>
                </a:solidFill>
              </a:rPr>
              <a:t>、</a:t>
            </a:r>
            <a:r>
              <a:rPr lang="ja-JP" altLang="en-US" sz="1200" u="sng" dirty="0">
                <a:solidFill>
                  <a:srgbClr val="FF0000"/>
                </a:solidFill>
              </a:rPr>
              <a:t>当該専門家の活用に関する結果報告書の写し</a:t>
            </a:r>
            <a:r>
              <a:rPr lang="ja-JP" altLang="en-US" sz="1200" dirty="0">
                <a:solidFill>
                  <a:prstClr val="black"/>
                </a:solidFill>
              </a:rPr>
              <a:t>又は当該福祉サービス第三者評価事業の受審結果の写しを所轄庁に提出したときは、</a:t>
            </a:r>
            <a:r>
              <a:rPr lang="ja-JP" altLang="en-US" sz="1200" u="sng" dirty="0">
                <a:solidFill>
                  <a:srgbClr val="FF0000"/>
                </a:solidFill>
              </a:rPr>
              <a:t>実地監査</a:t>
            </a:r>
            <a:r>
              <a:rPr lang="ja-JP" altLang="en-US" sz="1200" u="sng" dirty="0" smtClean="0">
                <a:solidFill>
                  <a:srgbClr val="FF0000"/>
                </a:solidFill>
              </a:rPr>
              <a:t>（中略）</a:t>
            </a:r>
            <a:r>
              <a:rPr lang="ja-JP" altLang="en-US" sz="1200" u="sng" dirty="0">
                <a:solidFill>
                  <a:srgbClr val="FF0000"/>
                </a:solidFill>
              </a:rPr>
              <a:t>に</a:t>
            </a:r>
            <a:r>
              <a:rPr lang="ja-JP" altLang="en-US" sz="1200" u="sng" dirty="0" smtClean="0">
                <a:solidFill>
                  <a:srgbClr val="FF0000"/>
                </a:solidFill>
              </a:rPr>
              <a:t>ついて・・・、</a:t>
            </a:r>
            <a:r>
              <a:rPr lang="ja-JP" altLang="en-US" sz="1200" u="sng" dirty="0">
                <a:solidFill>
                  <a:srgbClr val="FF0000"/>
                </a:solidFill>
              </a:rPr>
              <a:t>法人の自主性の確保や負担軽減を図ることとして差し支えない</a:t>
            </a:r>
            <a:r>
              <a:rPr lang="ja-JP" altLang="en-US" sz="1200" dirty="0">
                <a:solidFill>
                  <a:prstClr val="black"/>
                </a:solidFill>
              </a:rPr>
              <a:t>こと。</a:t>
            </a:r>
            <a:endParaRPr lang="en-US" altLang="ja-JP" sz="1200" dirty="0" smtClean="0">
              <a:solidFill>
                <a:prstClr val="black"/>
              </a:solidFill>
            </a:endParaRPr>
          </a:p>
          <a:p>
            <a:pPr marL="266700" indent="-266700"/>
            <a:endParaRPr lang="en-US" altLang="ja-JP" sz="1300" dirty="0" smtClean="0">
              <a:solidFill>
                <a:prstClr val="black"/>
              </a:solidFill>
            </a:endParaRPr>
          </a:p>
          <a:p>
            <a:pPr marL="266700" indent="-266700"/>
            <a:endParaRPr lang="en-US" altLang="ja-JP" sz="1300" dirty="0" smtClean="0">
              <a:solidFill>
                <a:prstClr val="black"/>
              </a:solidFill>
            </a:endParaRPr>
          </a:p>
        </p:txBody>
      </p:sp>
      <p:sp>
        <p:nvSpPr>
          <p:cNvPr id="10" name="正方形/長方形 9"/>
          <p:cNvSpPr/>
          <p:nvPr/>
        </p:nvSpPr>
        <p:spPr>
          <a:xfrm>
            <a:off x="974560" y="2081682"/>
            <a:ext cx="8424935" cy="1908000"/>
          </a:xfrm>
          <a:prstGeom prst="rect">
            <a:avLst/>
          </a:prstGeom>
          <a:ln>
            <a:solidFill>
              <a:schemeClr val="tx1"/>
            </a:solidFill>
            <a:prstDash val="solid"/>
          </a:ln>
        </p:spPr>
        <p:style>
          <a:lnRef idx="2">
            <a:schemeClr val="accent6"/>
          </a:lnRef>
          <a:fillRef idx="1">
            <a:schemeClr val="lt1"/>
          </a:fillRef>
          <a:effectRef idx="0">
            <a:schemeClr val="accent6"/>
          </a:effectRef>
          <a:fontRef idx="minor">
            <a:schemeClr val="dk1"/>
          </a:fontRef>
        </p:style>
        <p:txBody>
          <a:bodyPr rtlCol="0" anchor="t"/>
          <a:lstStyle/>
          <a:p>
            <a:pPr marL="542925" indent="-542925"/>
            <a:endParaRPr lang="ja-JP" altLang="en-US" sz="1400" dirty="0">
              <a:ln>
                <a:solidFill>
                  <a:schemeClr val="tx1"/>
                </a:solidFill>
                <a:prstDash val="solid"/>
              </a:ln>
              <a:solidFill>
                <a:prstClr val="black"/>
              </a:solidFill>
            </a:endParaRPr>
          </a:p>
        </p:txBody>
      </p:sp>
      <p:sp>
        <p:nvSpPr>
          <p:cNvPr id="13" name="テキスト ボックス 12"/>
          <p:cNvSpPr txBox="1"/>
          <p:nvPr/>
        </p:nvSpPr>
        <p:spPr>
          <a:xfrm>
            <a:off x="1052567" y="2174875"/>
            <a:ext cx="5274590" cy="312634"/>
          </a:xfrm>
          <a:prstGeom prst="roundRect">
            <a:avLst/>
          </a:prstGeom>
          <a:solidFill>
            <a:schemeClr val="accent5">
              <a:lumMod val="20000"/>
              <a:lumOff val="80000"/>
            </a:schemeClr>
          </a:solidFill>
          <a:ln w="6350">
            <a:solidFill>
              <a:schemeClr val="tx1"/>
            </a:solidFill>
          </a:ln>
        </p:spPr>
        <p:txBody>
          <a:bodyPr wrap="square" tIns="36000" bIns="0" rtlCol="0" anchor="ctr" anchorCtr="0">
            <a:spAutoFit/>
          </a:bodyPr>
          <a:lstStyle/>
          <a:p>
            <a:r>
              <a:rPr lang="ja-JP" altLang="en-US" sz="1600" dirty="0" smtClean="0">
                <a:latin typeface="ＭＳ Ｐゴシック"/>
                <a:cs typeface="メイリオ" panose="020B0604030504040204" pitchFamily="50" charset="-128"/>
              </a:rPr>
              <a:t>財務</a:t>
            </a:r>
            <a:r>
              <a:rPr lang="ja-JP" altLang="en-US" sz="1600" dirty="0">
                <a:latin typeface="ＭＳ Ｐゴシック"/>
                <a:cs typeface="メイリオ" panose="020B0604030504040204" pitchFamily="50" charset="-128"/>
              </a:rPr>
              <a:t>会計</a:t>
            </a:r>
            <a:r>
              <a:rPr lang="ja-JP" altLang="en-US" sz="1600" dirty="0" smtClean="0">
                <a:latin typeface="ＭＳ Ｐゴシック"/>
                <a:cs typeface="メイリオ" panose="020B0604030504040204" pitchFamily="50" charset="-128"/>
              </a:rPr>
              <a:t>に</a:t>
            </a:r>
            <a:r>
              <a:rPr lang="ja-JP" altLang="en-US" sz="1600" dirty="0">
                <a:latin typeface="ＭＳ Ｐゴシック"/>
                <a:cs typeface="メイリオ" panose="020B0604030504040204" pitchFamily="50" charset="-128"/>
              </a:rPr>
              <a:t>関する</a:t>
            </a:r>
            <a:r>
              <a:rPr lang="ja-JP" altLang="en-US" sz="1600" dirty="0" smtClean="0">
                <a:latin typeface="ＭＳ Ｐゴシック"/>
                <a:cs typeface="メイリオ" panose="020B0604030504040204" pitchFamily="50" charset="-128"/>
              </a:rPr>
              <a:t>内部統制の向上に対する支援の例</a:t>
            </a:r>
            <a:endParaRPr lang="en-US" altLang="ja-JP" sz="1600" dirty="0">
              <a:latin typeface="ＭＳ Ｐゴシック"/>
              <a:cs typeface="メイリオ" panose="020B0604030504040204" pitchFamily="50" charset="-128"/>
            </a:endParaRPr>
          </a:p>
        </p:txBody>
      </p:sp>
      <p:sp>
        <p:nvSpPr>
          <p:cNvPr id="15" name="正方形/長方形 14"/>
          <p:cNvSpPr/>
          <p:nvPr/>
        </p:nvSpPr>
        <p:spPr>
          <a:xfrm>
            <a:off x="974558" y="2437067"/>
            <a:ext cx="8689922" cy="745571"/>
          </a:xfrm>
          <a:prstGeom prst="rect">
            <a:avLst/>
          </a:prstGeom>
          <a:ln w="6350">
            <a:noFill/>
          </a:ln>
        </p:spPr>
        <p:txBody>
          <a:bodyPr wrap="square" tIns="144000" anchor="ctr" anchorCtr="0">
            <a:spAutoFit/>
          </a:bodyPr>
          <a:lstStyle/>
          <a:p>
            <a:r>
              <a:rPr lang="ja-JP" altLang="en-US" sz="1200" dirty="0" smtClean="0">
                <a:solidFill>
                  <a:prstClr val="black"/>
                </a:solidFill>
              </a:rPr>
              <a:t>・</a:t>
            </a:r>
            <a:r>
              <a:rPr lang="ja-JP" altLang="en-US" sz="1200" dirty="0">
                <a:solidFill>
                  <a:prstClr val="black"/>
                </a:solidFill>
              </a:rPr>
              <a:t>法人</a:t>
            </a:r>
            <a:r>
              <a:rPr lang="ja-JP" altLang="en-US" sz="1200" dirty="0" smtClean="0">
                <a:solidFill>
                  <a:prstClr val="black"/>
                </a:solidFill>
              </a:rPr>
              <a:t>全般の統制（ガバナンス体制、</a:t>
            </a:r>
            <a:r>
              <a:rPr lang="ja-JP" altLang="en-US" sz="1200" dirty="0">
                <a:solidFill>
                  <a:prstClr val="black"/>
                </a:solidFill>
              </a:rPr>
              <a:t>各種規程・業務手順の</a:t>
            </a:r>
            <a:r>
              <a:rPr lang="ja-JP" altLang="en-US" sz="1200" dirty="0" smtClean="0">
                <a:solidFill>
                  <a:prstClr val="black"/>
                </a:solidFill>
              </a:rPr>
              <a:t>整備 等）</a:t>
            </a:r>
            <a:endParaRPr lang="ja-JP" altLang="en-US" sz="1200" dirty="0">
              <a:solidFill>
                <a:prstClr val="black"/>
              </a:solidFill>
            </a:endParaRPr>
          </a:p>
          <a:p>
            <a:r>
              <a:rPr lang="ja-JP" altLang="en-US" sz="1200" dirty="0" smtClean="0">
                <a:solidFill>
                  <a:prstClr val="black"/>
                </a:solidFill>
              </a:rPr>
              <a:t>・各種事業の統制（購買、固定資産、資金管理、</a:t>
            </a:r>
            <a:r>
              <a:rPr lang="ja-JP" altLang="en-US" sz="1200" dirty="0">
                <a:solidFill>
                  <a:prstClr val="black"/>
                </a:solidFill>
              </a:rPr>
              <a:t>人件費</a:t>
            </a:r>
            <a:r>
              <a:rPr lang="ja-JP" altLang="en-US" sz="1200" dirty="0" smtClean="0">
                <a:solidFill>
                  <a:prstClr val="black"/>
                </a:solidFill>
              </a:rPr>
              <a:t>、収益、在庫管理等</a:t>
            </a:r>
            <a:r>
              <a:rPr lang="ja-JP" altLang="en-US" sz="1200" dirty="0">
                <a:solidFill>
                  <a:prstClr val="black"/>
                </a:solidFill>
              </a:rPr>
              <a:t>の</a:t>
            </a:r>
            <a:r>
              <a:rPr lang="ja-JP" altLang="en-US" sz="1200" dirty="0" smtClean="0">
                <a:solidFill>
                  <a:prstClr val="black"/>
                </a:solidFill>
              </a:rPr>
              <a:t>各業務のリスクへの対応手続支援等）</a:t>
            </a:r>
            <a:endParaRPr lang="ja-JP" altLang="en-US" sz="1200" dirty="0">
              <a:solidFill>
                <a:prstClr val="black"/>
              </a:solidFill>
            </a:endParaRPr>
          </a:p>
          <a:p>
            <a:r>
              <a:rPr lang="ja-JP" altLang="en-US" sz="1200" dirty="0" smtClean="0">
                <a:solidFill>
                  <a:prstClr val="black"/>
                </a:solidFill>
              </a:rPr>
              <a:t>・決算の統制（決算</a:t>
            </a:r>
            <a:r>
              <a:rPr lang="ja-JP" altLang="en-US" sz="1200" dirty="0">
                <a:solidFill>
                  <a:prstClr val="black"/>
                </a:solidFill>
              </a:rPr>
              <a:t>・財務報告に関する</a:t>
            </a:r>
            <a:r>
              <a:rPr lang="ja-JP" altLang="en-US" sz="1200" dirty="0" smtClean="0">
                <a:solidFill>
                  <a:prstClr val="black"/>
                </a:solidFill>
              </a:rPr>
              <a:t>規程整備</a:t>
            </a:r>
            <a:r>
              <a:rPr lang="ja-JP" altLang="en-US" sz="1200" dirty="0">
                <a:solidFill>
                  <a:prstClr val="black"/>
                </a:solidFill>
              </a:rPr>
              <a:t>、決算業務</a:t>
            </a:r>
            <a:r>
              <a:rPr lang="ja-JP" altLang="en-US" sz="1200" dirty="0" smtClean="0">
                <a:solidFill>
                  <a:prstClr val="black"/>
                </a:solidFill>
              </a:rPr>
              <a:t>体制、計算書類等の</a:t>
            </a:r>
            <a:r>
              <a:rPr lang="ja-JP" altLang="en-US" sz="1200" dirty="0">
                <a:solidFill>
                  <a:prstClr val="black"/>
                </a:solidFill>
              </a:rPr>
              <a:t>確定</a:t>
            </a:r>
            <a:r>
              <a:rPr lang="ja-JP" altLang="en-US" sz="1200" dirty="0" smtClean="0">
                <a:solidFill>
                  <a:prstClr val="black"/>
                </a:solidFill>
              </a:rPr>
              <a:t>作業等に対する支援等）</a:t>
            </a:r>
            <a:endParaRPr lang="ja-JP" altLang="en-US" sz="1200" dirty="0">
              <a:solidFill>
                <a:prstClr val="black"/>
              </a:solidFill>
            </a:endParaRPr>
          </a:p>
        </p:txBody>
      </p:sp>
      <p:sp>
        <p:nvSpPr>
          <p:cNvPr id="17" name="テキスト ボックス 16"/>
          <p:cNvSpPr txBox="1"/>
          <p:nvPr/>
        </p:nvSpPr>
        <p:spPr>
          <a:xfrm>
            <a:off x="1052567" y="3169689"/>
            <a:ext cx="5850651" cy="312634"/>
          </a:xfrm>
          <a:prstGeom prst="roundRect">
            <a:avLst/>
          </a:prstGeom>
          <a:solidFill>
            <a:schemeClr val="accent5">
              <a:lumMod val="20000"/>
              <a:lumOff val="80000"/>
            </a:schemeClr>
          </a:solidFill>
          <a:ln w="6350">
            <a:solidFill>
              <a:schemeClr val="tx1"/>
            </a:solidFill>
          </a:ln>
        </p:spPr>
        <p:txBody>
          <a:bodyPr wrap="square" tIns="36000" bIns="0" rtlCol="0" anchor="t" anchorCtr="0">
            <a:spAutoFit/>
          </a:bodyPr>
          <a:lstStyle/>
          <a:p>
            <a:r>
              <a:rPr lang="ja-JP" altLang="en-US" sz="1600" dirty="0" smtClean="0">
                <a:latin typeface="ＭＳ Ｐゴシック"/>
              </a:rPr>
              <a:t>財務会計に関する事務</a:t>
            </a:r>
            <a:r>
              <a:rPr lang="ja-JP" altLang="en-US" sz="1600" dirty="0">
                <a:latin typeface="ＭＳ Ｐゴシック"/>
              </a:rPr>
              <a:t>処理</a:t>
            </a:r>
            <a:r>
              <a:rPr lang="ja-JP" altLang="en-US" sz="1600" dirty="0" smtClean="0">
                <a:latin typeface="ＭＳ Ｐゴシック"/>
              </a:rPr>
              <a:t>体制の向上に対する支援の例</a:t>
            </a:r>
            <a:endParaRPr lang="en-US" altLang="ja-JP" sz="1600" dirty="0">
              <a:latin typeface="ＭＳ Ｐゴシック"/>
            </a:endParaRPr>
          </a:p>
        </p:txBody>
      </p:sp>
      <p:sp>
        <p:nvSpPr>
          <p:cNvPr id="18" name="正方形/長方形 17"/>
          <p:cNvSpPr/>
          <p:nvPr/>
        </p:nvSpPr>
        <p:spPr>
          <a:xfrm>
            <a:off x="974557" y="3429789"/>
            <a:ext cx="8590956" cy="560905"/>
          </a:xfrm>
          <a:prstGeom prst="rect">
            <a:avLst/>
          </a:prstGeom>
          <a:ln w="6350">
            <a:noFill/>
          </a:ln>
        </p:spPr>
        <p:txBody>
          <a:bodyPr wrap="square" tIns="144000" anchor="ctr" anchorCtr="0">
            <a:spAutoFit/>
          </a:bodyPr>
          <a:lstStyle/>
          <a:p>
            <a:pPr marL="82550" indent="-82550"/>
            <a:r>
              <a:rPr lang="ja-JP" altLang="en-US" sz="1200" dirty="0">
                <a:solidFill>
                  <a:prstClr val="black"/>
                </a:solidFill>
                <a:latin typeface="ＭＳ Ｐゴシック"/>
              </a:rPr>
              <a:t>・</a:t>
            </a:r>
            <a:r>
              <a:rPr lang="ja-JP" altLang="en-US" sz="1200" dirty="0" smtClean="0">
                <a:solidFill>
                  <a:prstClr val="black"/>
                </a:solidFill>
                <a:latin typeface="ＭＳ Ｐゴシック"/>
              </a:rPr>
              <a:t>法人</a:t>
            </a:r>
            <a:r>
              <a:rPr lang="ja-JP" altLang="en-US" sz="1200" dirty="0">
                <a:solidFill>
                  <a:prstClr val="black"/>
                </a:solidFill>
                <a:latin typeface="ＭＳ Ｐゴシック"/>
              </a:rPr>
              <a:t>が作成する計算書類等の会計基準との整合性の点検及び改善</a:t>
            </a:r>
            <a:r>
              <a:rPr lang="ja-JP" altLang="en-US" sz="1200" dirty="0" smtClean="0">
                <a:solidFill>
                  <a:prstClr val="black"/>
                </a:solidFill>
                <a:latin typeface="ＭＳ Ｐゴシック"/>
              </a:rPr>
              <a:t>支援</a:t>
            </a:r>
            <a:endParaRPr lang="en-US" altLang="ja-JP" sz="1200" dirty="0" smtClean="0">
              <a:solidFill>
                <a:prstClr val="black"/>
              </a:solidFill>
              <a:latin typeface="ＭＳ Ｐゴシック"/>
            </a:endParaRPr>
          </a:p>
          <a:p>
            <a:pPr marL="82550" indent="-82550"/>
            <a:r>
              <a:rPr lang="ja-JP" altLang="en-US" sz="1200" dirty="0" smtClean="0">
                <a:solidFill>
                  <a:prstClr val="black"/>
                </a:solidFill>
                <a:latin typeface="ＭＳ Ｐゴシック"/>
              </a:rPr>
              <a:t>・経理</a:t>
            </a:r>
            <a:r>
              <a:rPr lang="ja-JP" altLang="en-US" sz="1200" dirty="0">
                <a:solidFill>
                  <a:prstClr val="black"/>
                </a:solidFill>
                <a:latin typeface="ＭＳ Ｐゴシック"/>
              </a:rPr>
              <a:t>体制の現状把握、効率化等改善に対する</a:t>
            </a:r>
            <a:r>
              <a:rPr lang="ja-JP" altLang="en-US" sz="1200" dirty="0" smtClean="0">
                <a:solidFill>
                  <a:prstClr val="black"/>
                </a:solidFill>
                <a:latin typeface="ＭＳ Ｐゴシック"/>
              </a:rPr>
              <a:t>支援　等</a:t>
            </a:r>
            <a:endParaRPr lang="en-US" altLang="ja-JP" sz="1200" dirty="0">
              <a:solidFill>
                <a:prstClr val="black"/>
              </a:solidFill>
              <a:latin typeface="ＭＳ Ｐゴシック"/>
            </a:endParaRPr>
          </a:p>
        </p:txBody>
      </p:sp>
      <p:sp>
        <p:nvSpPr>
          <p:cNvPr id="2" name="テキスト ボックス 1"/>
          <p:cNvSpPr txBox="1"/>
          <p:nvPr/>
        </p:nvSpPr>
        <p:spPr>
          <a:xfrm>
            <a:off x="6435165" y="2154852"/>
            <a:ext cx="2808312" cy="430887"/>
          </a:xfrm>
          <a:prstGeom prst="rect">
            <a:avLst/>
          </a:prstGeom>
          <a:noFill/>
          <a:ln w="12700">
            <a:solidFill>
              <a:schemeClr val="tx1"/>
            </a:solidFill>
          </a:ln>
        </p:spPr>
        <p:txBody>
          <a:bodyPr wrap="square" rtlCol="0">
            <a:spAutoFit/>
          </a:bodyPr>
          <a:lstStyle/>
          <a:p>
            <a:pPr algn="ctr"/>
            <a:r>
              <a:rPr lang="ja-JP" altLang="en-US" sz="1100" dirty="0" smtClean="0">
                <a:latin typeface="+mn-ea"/>
              </a:rPr>
              <a:t>第</a:t>
            </a:r>
            <a:r>
              <a:rPr lang="en-US" altLang="ja-JP" sz="1100" dirty="0" smtClean="0">
                <a:latin typeface="+mn-ea"/>
              </a:rPr>
              <a:t>2</a:t>
            </a:r>
            <a:r>
              <a:rPr lang="ja-JP" altLang="en-US" sz="1100" dirty="0" smtClean="0">
                <a:latin typeface="+mn-ea"/>
              </a:rPr>
              <a:t>回社会福祉法人の財務規律の向上に向けた検討会資料</a:t>
            </a:r>
            <a:r>
              <a:rPr lang="ja-JP" altLang="en-US" sz="1100" dirty="0">
                <a:latin typeface="+mn-ea"/>
              </a:rPr>
              <a:t>　</a:t>
            </a:r>
            <a:r>
              <a:rPr lang="ja-JP" altLang="en-US" sz="1100" dirty="0" smtClean="0">
                <a:latin typeface="+mn-ea"/>
              </a:rPr>
              <a:t>要約抜粋</a:t>
            </a:r>
            <a:endParaRPr kumimoji="1" lang="ja-JP" altLang="en-US" sz="1100" dirty="0">
              <a:latin typeface="+mn-ea"/>
            </a:endParaRPr>
          </a:p>
        </p:txBody>
      </p:sp>
      <p:sp>
        <p:nvSpPr>
          <p:cNvPr id="3" name="屈折矢印 2"/>
          <p:cNvSpPr/>
          <p:nvPr/>
        </p:nvSpPr>
        <p:spPr>
          <a:xfrm rot="5400000">
            <a:off x="50558" y="2360848"/>
            <a:ext cx="1224000" cy="6240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9" name="テキスト ボックス 18"/>
          <p:cNvSpPr txBox="1"/>
          <p:nvPr/>
        </p:nvSpPr>
        <p:spPr>
          <a:xfrm>
            <a:off x="2942908" y="6369660"/>
            <a:ext cx="6300569" cy="312634"/>
          </a:xfrm>
          <a:prstGeom prst="roundRect">
            <a:avLst/>
          </a:prstGeom>
          <a:solidFill>
            <a:schemeClr val="accent5">
              <a:lumMod val="20000"/>
              <a:lumOff val="80000"/>
            </a:schemeClr>
          </a:solidFill>
          <a:ln w="6350">
            <a:solidFill>
              <a:schemeClr val="tx1"/>
            </a:solidFill>
          </a:ln>
        </p:spPr>
        <p:txBody>
          <a:bodyPr wrap="square" tIns="36000" bIns="0" rtlCol="0" anchor="t" anchorCtr="0">
            <a:spAutoFit/>
          </a:bodyPr>
          <a:lstStyle/>
          <a:p>
            <a:r>
              <a:rPr lang="ja-JP" altLang="en-US" sz="1600" dirty="0" smtClean="0">
                <a:latin typeface="ＭＳ Ｐゴシック"/>
              </a:rPr>
              <a:t>◆「社会福祉法人指導監査実施要綱の制定について」（局長通知）</a:t>
            </a:r>
            <a:endParaRPr lang="en-US" altLang="ja-JP" sz="1600" dirty="0">
              <a:latin typeface="ＭＳ Ｐゴシック"/>
            </a:endParaRPr>
          </a:p>
        </p:txBody>
      </p:sp>
      <p:sp>
        <p:nvSpPr>
          <p:cNvPr id="20" name="屈折矢印 19"/>
          <p:cNvSpPr/>
          <p:nvPr/>
        </p:nvSpPr>
        <p:spPr>
          <a:xfrm rot="5400000">
            <a:off x="1064671" y="4377208"/>
            <a:ext cx="1224000" cy="6240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 name="屈折矢印 20"/>
          <p:cNvSpPr/>
          <p:nvPr/>
        </p:nvSpPr>
        <p:spPr>
          <a:xfrm rot="5400000">
            <a:off x="2360696" y="6057352"/>
            <a:ext cx="396000" cy="684000"/>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000"/>
          </a:p>
        </p:txBody>
      </p:sp>
      <p:sp>
        <p:nvSpPr>
          <p:cNvPr id="22"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32</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177477097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102867" y="44624"/>
            <a:ext cx="9601421" cy="450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会計監査人設置義務の範囲について（参考）</a:t>
            </a:r>
            <a:endPar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39" name="正方形/長方形 38"/>
          <p:cNvSpPr/>
          <p:nvPr/>
        </p:nvSpPr>
        <p:spPr>
          <a:xfrm>
            <a:off x="102868" y="708332"/>
            <a:ext cx="9601420" cy="4088821"/>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solidFill>
                <a:prstClr val="black"/>
              </a:solidFill>
              <a:latin typeface="ＭＳ ゴシック" panose="020B0609070205080204" pitchFamily="49" charset="-128"/>
              <a:ea typeface="ＭＳ ゴシック" panose="020B0609070205080204" pitchFamily="49" charset="-128"/>
            </a:endParaRPr>
          </a:p>
        </p:txBody>
      </p:sp>
      <p:sp>
        <p:nvSpPr>
          <p:cNvPr id="53" name="テキスト ボックス 52"/>
          <p:cNvSpPr txBox="1"/>
          <p:nvPr/>
        </p:nvSpPr>
        <p:spPr>
          <a:xfrm>
            <a:off x="142895" y="908721"/>
            <a:ext cx="9355055" cy="2433533"/>
          </a:xfrm>
          <a:prstGeom prst="rect">
            <a:avLst/>
          </a:prstGeom>
          <a:noFill/>
          <a:ln w="28575">
            <a:noFill/>
          </a:ln>
        </p:spPr>
        <p:txBody>
          <a:bodyPr wrap="square" lIns="72000" tIns="72000" rIns="72000" bIns="72000" rtlCol="0" anchor="ctr" anchorCtr="0">
            <a:spAutoFit/>
          </a:bodyPr>
          <a:lstStyle/>
          <a:p>
            <a:pPr marL="179388" indent="-179388" algn="just">
              <a:lnSpc>
                <a:spcPts val="2000"/>
              </a:lnSpc>
            </a:pPr>
            <a:r>
              <a:rPr lang="ja-JP" altLang="en-US" sz="1400" dirty="0">
                <a:solidFill>
                  <a:prstClr val="black"/>
                </a:solidFill>
                <a:latin typeface="ＭＳ Ｐゴシック"/>
              </a:rPr>
              <a:t>○　会計監査人設置の</a:t>
            </a:r>
            <a:r>
              <a:rPr lang="ja-JP" altLang="en-US" sz="1400" dirty="0" smtClean="0">
                <a:solidFill>
                  <a:prstClr val="black"/>
                </a:solidFill>
                <a:latin typeface="ＭＳ Ｐゴシック"/>
              </a:rPr>
              <a:t>基準に</a:t>
            </a:r>
            <a:r>
              <a:rPr lang="ja-JP" altLang="en-US" sz="1400" dirty="0">
                <a:solidFill>
                  <a:prstClr val="black"/>
                </a:solidFill>
                <a:latin typeface="ＭＳ Ｐゴシック"/>
              </a:rPr>
              <a:t>ついては、</a:t>
            </a:r>
            <a:r>
              <a:rPr lang="ja-JP" altLang="en-US" sz="1400" dirty="0" smtClean="0">
                <a:solidFill>
                  <a:prstClr val="black"/>
                </a:solidFill>
                <a:latin typeface="ＭＳ Ｐゴシック"/>
              </a:rPr>
              <a:t>最終</a:t>
            </a:r>
            <a:r>
              <a:rPr lang="ja-JP" altLang="en-US" sz="1400" dirty="0">
                <a:solidFill>
                  <a:prstClr val="black"/>
                </a:solidFill>
                <a:latin typeface="ＭＳ Ｐゴシック"/>
              </a:rPr>
              <a:t>会計年度の収益３０億円／負債６０億円を超える</a:t>
            </a:r>
            <a:r>
              <a:rPr lang="ja-JP" altLang="en-US" sz="1400" dirty="0" smtClean="0">
                <a:solidFill>
                  <a:prstClr val="black"/>
                </a:solidFill>
                <a:latin typeface="ＭＳ Ｐゴシック"/>
              </a:rPr>
              <a:t>法人。</a:t>
            </a:r>
            <a:endParaRPr lang="en-US" altLang="ja-JP" sz="1400" dirty="0" smtClean="0">
              <a:solidFill>
                <a:prstClr val="black"/>
              </a:solidFill>
              <a:latin typeface="ＭＳ Ｐゴシック"/>
            </a:endParaRPr>
          </a:p>
          <a:p>
            <a:pPr marL="179388" indent="-179388" algn="just">
              <a:lnSpc>
                <a:spcPts val="2000"/>
              </a:lnSpc>
            </a:pPr>
            <a:r>
              <a:rPr lang="ja-JP" altLang="en-US" sz="1400" dirty="0">
                <a:solidFill>
                  <a:prstClr val="black"/>
                </a:solidFill>
                <a:latin typeface="ＭＳ Ｐゴシック"/>
              </a:rPr>
              <a:t>○　会計監査人の導入は、今回の改革の柱の一つであり、しっかりとした監査体制を構築し、社会福祉法人への信頼を確立するとともに、法人の経営力強化・効率的な経営の観点からも、一定の規模を超える社会福祉法人に会計監査人による監査を義務付け、ガバナンスの強化、財務規律の強化を図ることが重要である</a:t>
            </a:r>
            <a:r>
              <a:rPr lang="ja-JP" altLang="en-US" sz="1400" dirty="0" smtClean="0">
                <a:solidFill>
                  <a:prstClr val="black"/>
                </a:solidFill>
                <a:latin typeface="ＭＳ Ｐゴシック"/>
              </a:rPr>
              <a:t>。</a:t>
            </a:r>
            <a:endParaRPr lang="en-US" altLang="ja-JP" sz="1400" dirty="0">
              <a:solidFill>
                <a:prstClr val="black"/>
              </a:solidFill>
              <a:latin typeface="ＭＳ Ｐゴシック"/>
            </a:endParaRPr>
          </a:p>
          <a:p>
            <a:pPr marL="179388" indent="-179388" algn="just">
              <a:lnSpc>
                <a:spcPts val="2000"/>
              </a:lnSpc>
            </a:pPr>
            <a:r>
              <a:rPr lang="ja-JP" altLang="en-US" sz="1400" dirty="0" smtClean="0">
                <a:solidFill>
                  <a:prstClr val="black"/>
                </a:solidFill>
                <a:latin typeface="ＭＳ Ｐゴシック"/>
              </a:rPr>
              <a:t>○</a:t>
            </a:r>
            <a:r>
              <a:rPr lang="ja-JP" altLang="en-US" sz="1400" dirty="0">
                <a:solidFill>
                  <a:prstClr val="black"/>
                </a:solidFill>
                <a:latin typeface="ＭＳ Ｐゴシック"/>
              </a:rPr>
              <a:t>　会計監査人の導入については、①選任までに、予備調査を含め、一定の期間が必要であるほか、②監査を受ける社会福祉法人及び監査を実施する公認会計士等の双方において、会計監査人制度・社会福祉法人制度等への理解及び態勢整備等の準備が必要である</a:t>
            </a:r>
            <a:r>
              <a:rPr lang="ja-JP" altLang="en-US" sz="1400" dirty="0" smtClean="0">
                <a:solidFill>
                  <a:prstClr val="black"/>
                </a:solidFill>
                <a:latin typeface="ＭＳ Ｐゴシック"/>
              </a:rPr>
              <a:t>。</a:t>
            </a:r>
            <a:endParaRPr lang="ja-JP" altLang="en-US" sz="1400" dirty="0">
              <a:solidFill>
                <a:prstClr val="black"/>
              </a:solidFill>
              <a:latin typeface="ＭＳ Ｐゴシック"/>
            </a:endParaRPr>
          </a:p>
          <a:p>
            <a:pPr marL="179388" indent="-179388" algn="just">
              <a:lnSpc>
                <a:spcPts val="2000"/>
              </a:lnSpc>
            </a:pPr>
            <a:r>
              <a:rPr lang="ja-JP" altLang="en-US" sz="1400" dirty="0" smtClean="0">
                <a:solidFill>
                  <a:prstClr val="black"/>
                </a:solidFill>
                <a:latin typeface="ＭＳ Ｐゴシック"/>
              </a:rPr>
              <a:t>○　</a:t>
            </a:r>
            <a:r>
              <a:rPr lang="ja-JP" altLang="ja-JP" sz="1400" dirty="0" smtClean="0">
                <a:solidFill>
                  <a:prstClr val="black"/>
                </a:solidFill>
                <a:latin typeface="ＭＳ Ｐゴシック"/>
              </a:rPr>
              <a:t>会計</a:t>
            </a:r>
            <a:r>
              <a:rPr lang="ja-JP" altLang="ja-JP" sz="1400" dirty="0">
                <a:solidFill>
                  <a:prstClr val="black"/>
                </a:solidFill>
                <a:latin typeface="ＭＳ Ｐゴシック"/>
              </a:rPr>
              <a:t>監査人制度</a:t>
            </a:r>
            <a:r>
              <a:rPr lang="ja-JP" altLang="ja-JP" sz="1400" dirty="0" smtClean="0">
                <a:solidFill>
                  <a:prstClr val="black"/>
                </a:solidFill>
                <a:latin typeface="ＭＳ Ｐゴシック"/>
              </a:rPr>
              <a:t>を</a:t>
            </a:r>
            <a:r>
              <a:rPr lang="ja-JP" altLang="en-US" sz="1400" dirty="0" smtClean="0">
                <a:solidFill>
                  <a:prstClr val="black"/>
                </a:solidFill>
                <a:latin typeface="ＭＳ Ｐゴシック"/>
              </a:rPr>
              <a:t>円滑に導入し、</a:t>
            </a:r>
            <a:r>
              <a:rPr lang="ja-JP" altLang="ja-JP" sz="1400" dirty="0" smtClean="0">
                <a:solidFill>
                  <a:prstClr val="black"/>
                </a:solidFill>
                <a:latin typeface="ＭＳ Ｐゴシック"/>
              </a:rPr>
              <a:t>より</a:t>
            </a:r>
            <a:r>
              <a:rPr lang="ja-JP" altLang="ja-JP" sz="1400" dirty="0">
                <a:solidFill>
                  <a:prstClr val="black"/>
                </a:solidFill>
                <a:latin typeface="ＭＳ Ｐゴシック"/>
              </a:rPr>
              <a:t>多く</a:t>
            </a:r>
            <a:r>
              <a:rPr lang="ja-JP" altLang="ja-JP" sz="1400" dirty="0" smtClean="0">
                <a:solidFill>
                  <a:prstClr val="black"/>
                </a:solidFill>
                <a:latin typeface="ＭＳ Ｐゴシック"/>
              </a:rPr>
              <a:t>の社会</a:t>
            </a:r>
            <a:r>
              <a:rPr lang="ja-JP" altLang="ja-JP" sz="1400" dirty="0">
                <a:solidFill>
                  <a:prstClr val="black"/>
                </a:solidFill>
                <a:latin typeface="ＭＳ Ｐゴシック"/>
              </a:rPr>
              <a:t>福祉法人</a:t>
            </a:r>
            <a:r>
              <a:rPr lang="ja-JP" altLang="ja-JP" sz="1400" dirty="0" smtClean="0">
                <a:solidFill>
                  <a:prstClr val="black"/>
                </a:solidFill>
                <a:latin typeface="ＭＳ Ｐゴシック"/>
              </a:rPr>
              <a:t>に</a:t>
            </a:r>
            <a:r>
              <a:rPr lang="ja-JP" altLang="en-US" sz="1400" dirty="0" smtClean="0">
                <a:solidFill>
                  <a:prstClr val="black"/>
                </a:solidFill>
                <a:latin typeface="ＭＳ Ｐゴシック"/>
              </a:rPr>
              <a:t>安定的に根付かせていくためには</a:t>
            </a:r>
            <a:r>
              <a:rPr lang="ja-JP" altLang="ja-JP" sz="1400" dirty="0" smtClean="0">
                <a:solidFill>
                  <a:prstClr val="black"/>
                </a:solidFill>
                <a:latin typeface="ＭＳ Ｐゴシック"/>
              </a:rPr>
              <a:t>、</a:t>
            </a:r>
            <a:r>
              <a:rPr lang="ja-JP" altLang="en-US" sz="1400" dirty="0" smtClean="0">
                <a:solidFill>
                  <a:prstClr val="black"/>
                </a:solidFill>
                <a:latin typeface="ＭＳ Ｐゴシック"/>
              </a:rPr>
              <a:t>段階的に制度を導入することが適当</a:t>
            </a:r>
            <a:r>
              <a:rPr lang="ja-JP" altLang="en-US" sz="1400" dirty="0">
                <a:solidFill>
                  <a:prstClr val="black"/>
                </a:solidFill>
                <a:latin typeface="ＭＳ Ｐゴシック"/>
              </a:rPr>
              <a:t>であり、</a:t>
            </a:r>
            <a:r>
              <a:rPr lang="ja-JP" altLang="ja-JP" sz="1400" dirty="0">
                <a:solidFill>
                  <a:prstClr val="black"/>
                </a:solidFill>
                <a:latin typeface="ＭＳ Ｐゴシック"/>
              </a:rPr>
              <a:t>　</a:t>
            </a:r>
            <a:r>
              <a:rPr lang="ja-JP" altLang="en-US" sz="1400" dirty="0" smtClean="0">
                <a:solidFill>
                  <a:prstClr val="black"/>
                </a:solidFill>
                <a:latin typeface="ＭＳ Ｐゴシック"/>
              </a:rPr>
              <a:t>具体的には、以下の</a:t>
            </a:r>
            <a:r>
              <a:rPr lang="ja-JP" altLang="en-US" sz="1400" dirty="0">
                <a:solidFill>
                  <a:prstClr val="black"/>
                </a:solidFill>
                <a:latin typeface="ＭＳ Ｐゴシック"/>
              </a:rPr>
              <a:t>とおり</a:t>
            </a:r>
            <a:r>
              <a:rPr lang="ja-JP" altLang="en-US" sz="1400" dirty="0" smtClean="0">
                <a:solidFill>
                  <a:prstClr val="black"/>
                </a:solidFill>
                <a:latin typeface="ＭＳ Ｐゴシック"/>
              </a:rPr>
              <a:t>。</a:t>
            </a:r>
            <a:endParaRPr lang="ja-JP" altLang="ja-JP" sz="1400" dirty="0">
              <a:solidFill>
                <a:prstClr val="black"/>
              </a:solidFill>
            </a:endParaRPr>
          </a:p>
        </p:txBody>
      </p:sp>
      <p:sp>
        <p:nvSpPr>
          <p:cNvPr id="55" name="テキスト ボックス 54"/>
          <p:cNvSpPr txBox="1"/>
          <p:nvPr/>
        </p:nvSpPr>
        <p:spPr>
          <a:xfrm>
            <a:off x="102869" y="564610"/>
            <a:ext cx="3211950" cy="369332"/>
          </a:xfrm>
          <a:prstGeom prst="rect">
            <a:avLst/>
          </a:prstGeom>
          <a:ln w="12700"/>
        </p:spPr>
        <p:style>
          <a:lnRef idx="2">
            <a:schemeClr val="dk1"/>
          </a:lnRef>
          <a:fillRef idx="1">
            <a:schemeClr val="lt1"/>
          </a:fillRef>
          <a:effectRef idx="0">
            <a:schemeClr val="dk1"/>
          </a:effectRef>
          <a:fontRef idx="minor">
            <a:schemeClr val="dk1"/>
          </a:fontRef>
        </p:style>
        <p:txBody>
          <a:bodyPr wrap="square" rtlCol="0" anchor="ctr">
            <a:spAutoFit/>
          </a:bodyPr>
          <a:lstStyle/>
          <a:p>
            <a:pPr algn="ctr"/>
            <a:r>
              <a:rPr lang="ja-JP" altLang="ja-JP" b="1" dirty="0" smtClean="0">
                <a:solidFill>
                  <a:prstClr val="black"/>
                </a:solidFill>
              </a:rPr>
              <a:t>会計監査人設置</a:t>
            </a:r>
            <a:r>
              <a:rPr lang="ja-JP" altLang="ja-JP" b="1" dirty="0">
                <a:solidFill>
                  <a:prstClr val="black"/>
                </a:solidFill>
              </a:rPr>
              <a:t>義務</a:t>
            </a:r>
            <a:r>
              <a:rPr lang="ja-JP" altLang="ja-JP" b="1" dirty="0" smtClean="0">
                <a:solidFill>
                  <a:prstClr val="black"/>
                </a:solidFill>
              </a:rPr>
              <a:t>法人</a:t>
            </a:r>
            <a:r>
              <a:rPr lang="en-US" altLang="ja-JP" b="1" dirty="0" smtClean="0">
                <a:solidFill>
                  <a:prstClr val="black"/>
                </a:solidFill>
              </a:rPr>
              <a:t> </a:t>
            </a:r>
            <a:endParaRPr lang="ja-JP" altLang="ja-JP" b="1" dirty="0">
              <a:solidFill>
                <a:prstClr val="black"/>
              </a:solidFill>
            </a:endParaRPr>
          </a:p>
        </p:txBody>
      </p:sp>
      <p:sp>
        <p:nvSpPr>
          <p:cNvPr id="59" name="テキスト ボックス 10"/>
          <p:cNvSpPr txBox="1"/>
          <p:nvPr/>
        </p:nvSpPr>
        <p:spPr>
          <a:xfrm>
            <a:off x="194472" y="3284984"/>
            <a:ext cx="9438000" cy="1438068"/>
          </a:xfrm>
          <a:prstGeom prst="rect">
            <a:avLst/>
          </a:prstGeom>
          <a:noFill/>
          <a:ln w="15875">
            <a:solidFill>
              <a:schemeClr val="tx1"/>
            </a:solidFill>
            <a:prstDash val="dash"/>
          </a:ln>
        </p:spPr>
        <p:txBody>
          <a:bodyPr wrap="square" lIns="72000" tIns="72000" rIns="72000" bIns="72000" rtlCol="0" anchor="ctr" anchorCtr="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sz="1400" dirty="0" smtClean="0">
                <a:solidFill>
                  <a:prstClr val="black"/>
                </a:solidFill>
              </a:rPr>
              <a:t>　　</a:t>
            </a:r>
            <a:r>
              <a:rPr lang="ja-JP" altLang="ja-JP" sz="1400" u="sng" dirty="0" smtClean="0">
                <a:solidFill>
                  <a:srgbClr val="FF0000"/>
                </a:solidFill>
              </a:rPr>
              <a:t>・</a:t>
            </a:r>
            <a:r>
              <a:rPr lang="ja-JP" altLang="ja-JP" sz="1400" u="sng" dirty="0">
                <a:solidFill>
                  <a:srgbClr val="FF0000"/>
                </a:solidFill>
              </a:rPr>
              <a:t>　</a:t>
            </a:r>
            <a:r>
              <a:rPr lang="ja-JP" altLang="ja-JP" sz="1400" u="sng" dirty="0" smtClean="0">
                <a:solidFill>
                  <a:srgbClr val="FF0000"/>
                </a:solidFill>
              </a:rPr>
              <a:t>平成</a:t>
            </a:r>
            <a:r>
              <a:rPr lang="ja-JP" altLang="en-US" sz="1400" u="sng" dirty="0" smtClean="0">
                <a:solidFill>
                  <a:srgbClr val="FF0000"/>
                </a:solidFill>
              </a:rPr>
              <a:t>２９</a:t>
            </a:r>
            <a:r>
              <a:rPr lang="ja-JP" altLang="ja-JP" sz="1400" u="sng" dirty="0" smtClean="0">
                <a:solidFill>
                  <a:srgbClr val="FF0000"/>
                </a:solidFill>
              </a:rPr>
              <a:t>年度</a:t>
            </a:r>
            <a:r>
              <a:rPr lang="ja-JP" altLang="ja-JP" sz="1400" u="sng" dirty="0">
                <a:solidFill>
                  <a:srgbClr val="FF0000"/>
                </a:solidFill>
              </a:rPr>
              <a:t>、</a:t>
            </a:r>
            <a:r>
              <a:rPr lang="ja-JP" altLang="ja-JP" sz="1400" u="sng" dirty="0" smtClean="0">
                <a:solidFill>
                  <a:srgbClr val="FF0000"/>
                </a:solidFill>
              </a:rPr>
              <a:t>平成</a:t>
            </a:r>
            <a:r>
              <a:rPr lang="ja-JP" altLang="en-US" sz="1400" u="sng" dirty="0">
                <a:solidFill>
                  <a:srgbClr val="FF0000"/>
                </a:solidFill>
              </a:rPr>
              <a:t>３０</a:t>
            </a:r>
            <a:r>
              <a:rPr lang="ja-JP" altLang="ja-JP" sz="1400" u="sng" dirty="0" smtClean="0">
                <a:solidFill>
                  <a:srgbClr val="FF0000"/>
                </a:solidFill>
              </a:rPr>
              <a:t>年度</a:t>
            </a:r>
            <a:r>
              <a:rPr lang="ja-JP" altLang="ja-JP" sz="1400" u="sng" dirty="0">
                <a:solidFill>
                  <a:srgbClr val="FF0000"/>
                </a:solidFill>
              </a:rPr>
              <a:t>は、</a:t>
            </a:r>
            <a:r>
              <a:rPr lang="ja-JP" altLang="ja-JP" sz="1400" u="sng" dirty="0" smtClean="0">
                <a:solidFill>
                  <a:srgbClr val="FF0000"/>
                </a:solidFill>
              </a:rPr>
              <a:t>収益</a:t>
            </a:r>
            <a:r>
              <a:rPr lang="ja-JP" altLang="en-US" sz="1400" u="sng" dirty="0">
                <a:solidFill>
                  <a:srgbClr val="FF0000"/>
                </a:solidFill>
              </a:rPr>
              <a:t>３０</a:t>
            </a:r>
            <a:r>
              <a:rPr lang="ja-JP" altLang="ja-JP" sz="1400" u="sng" dirty="0" smtClean="0">
                <a:solidFill>
                  <a:srgbClr val="FF0000"/>
                </a:solidFill>
              </a:rPr>
              <a:t>億円</a:t>
            </a:r>
            <a:r>
              <a:rPr lang="ja-JP" altLang="ja-JP" sz="1400" u="sng" dirty="0">
                <a:solidFill>
                  <a:srgbClr val="FF0000"/>
                </a:solidFill>
              </a:rPr>
              <a:t>を超える法人又は</a:t>
            </a:r>
            <a:r>
              <a:rPr lang="ja-JP" altLang="ja-JP" sz="1400" u="sng" dirty="0" smtClean="0">
                <a:solidFill>
                  <a:srgbClr val="FF0000"/>
                </a:solidFill>
              </a:rPr>
              <a:t>負債</a:t>
            </a:r>
            <a:r>
              <a:rPr lang="ja-JP" altLang="en-US" sz="1400" u="sng" dirty="0">
                <a:solidFill>
                  <a:srgbClr val="FF0000"/>
                </a:solidFill>
              </a:rPr>
              <a:t>６０</a:t>
            </a:r>
            <a:r>
              <a:rPr lang="ja-JP" altLang="ja-JP" sz="1400" u="sng" dirty="0" smtClean="0">
                <a:solidFill>
                  <a:srgbClr val="FF0000"/>
                </a:solidFill>
              </a:rPr>
              <a:t>億円</a:t>
            </a:r>
            <a:r>
              <a:rPr lang="ja-JP" altLang="ja-JP" sz="1400" u="sng" dirty="0">
                <a:solidFill>
                  <a:srgbClr val="FF0000"/>
                </a:solidFill>
              </a:rPr>
              <a:t>を超える</a:t>
            </a:r>
            <a:r>
              <a:rPr lang="ja-JP" altLang="ja-JP" sz="1400" u="sng" dirty="0" smtClean="0">
                <a:solidFill>
                  <a:srgbClr val="FF0000"/>
                </a:solidFill>
              </a:rPr>
              <a:t>法人</a:t>
            </a:r>
            <a:endParaRPr lang="ja-JP" altLang="ja-JP" sz="1400" u="sng" dirty="0">
              <a:solidFill>
                <a:srgbClr val="FF0000"/>
              </a:solidFill>
            </a:endParaRPr>
          </a:p>
          <a:p>
            <a:r>
              <a:rPr lang="ja-JP" altLang="en-US" sz="1400" dirty="0" smtClean="0">
                <a:solidFill>
                  <a:prstClr val="black"/>
                </a:solidFill>
              </a:rPr>
              <a:t>　　</a:t>
            </a:r>
            <a:r>
              <a:rPr lang="ja-JP" altLang="ja-JP" sz="1400" dirty="0" smtClean="0">
                <a:solidFill>
                  <a:prstClr val="black"/>
                </a:solidFill>
              </a:rPr>
              <a:t>・</a:t>
            </a:r>
            <a:r>
              <a:rPr lang="ja-JP" altLang="ja-JP" sz="1400" dirty="0">
                <a:solidFill>
                  <a:prstClr val="black"/>
                </a:solidFill>
              </a:rPr>
              <a:t>　</a:t>
            </a:r>
            <a:r>
              <a:rPr lang="ja-JP" altLang="ja-JP" sz="1400" dirty="0" smtClean="0">
                <a:solidFill>
                  <a:prstClr val="black"/>
                </a:solidFill>
              </a:rPr>
              <a:t>平成</a:t>
            </a:r>
            <a:r>
              <a:rPr lang="ja-JP" altLang="en-US" sz="1400" dirty="0">
                <a:solidFill>
                  <a:prstClr val="black"/>
                </a:solidFill>
              </a:rPr>
              <a:t>３１</a:t>
            </a:r>
            <a:r>
              <a:rPr lang="ja-JP" altLang="ja-JP" sz="1400" dirty="0" smtClean="0">
                <a:solidFill>
                  <a:prstClr val="black"/>
                </a:solidFill>
              </a:rPr>
              <a:t>年度</a:t>
            </a:r>
            <a:r>
              <a:rPr lang="ja-JP" altLang="ja-JP" sz="1400" dirty="0">
                <a:solidFill>
                  <a:prstClr val="black"/>
                </a:solidFill>
              </a:rPr>
              <a:t>、</a:t>
            </a:r>
            <a:r>
              <a:rPr lang="ja-JP" altLang="ja-JP" sz="1400" dirty="0" smtClean="0">
                <a:solidFill>
                  <a:prstClr val="black"/>
                </a:solidFill>
              </a:rPr>
              <a:t>平成</a:t>
            </a:r>
            <a:r>
              <a:rPr lang="ja-JP" altLang="en-US" sz="1400" dirty="0">
                <a:solidFill>
                  <a:prstClr val="black"/>
                </a:solidFill>
              </a:rPr>
              <a:t>３２</a:t>
            </a:r>
            <a:r>
              <a:rPr lang="ja-JP" altLang="ja-JP" sz="1400" dirty="0" smtClean="0">
                <a:solidFill>
                  <a:prstClr val="black"/>
                </a:solidFill>
              </a:rPr>
              <a:t>年度</a:t>
            </a:r>
            <a:r>
              <a:rPr lang="ja-JP" altLang="ja-JP" sz="1400" dirty="0">
                <a:solidFill>
                  <a:prstClr val="black"/>
                </a:solidFill>
              </a:rPr>
              <a:t>は、</a:t>
            </a:r>
            <a:r>
              <a:rPr lang="ja-JP" altLang="ja-JP" sz="1400" dirty="0" smtClean="0">
                <a:solidFill>
                  <a:prstClr val="black"/>
                </a:solidFill>
              </a:rPr>
              <a:t>収益</a:t>
            </a:r>
            <a:r>
              <a:rPr lang="ja-JP" altLang="en-US" sz="1400" dirty="0">
                <a:solidFill>
                  <a:prstClr val="black"/>
                </a:solidFill>
              </a:rPr>
              <a:t>２０</a:t>
            </a:r>
            <a:r>
              <a:rPr lang="ja-JP" altLang="ja-JP" sz="1400" dirty="0" smtClean="0">
                <a:solidFill>
                  <a:prstClr val="black"/>
                </a:solidFill>
              </a:rPr>
              <a:t>億円</a:t>
            </a:r>
            <a:r>
              <a:rPr lang="ja-JP" altLang="ja-JP" sz="1400" dirty="0">
                <a:solidFill>
                  <a:prstClr val="black"/>
                </a:solidFill>
              </a:rPr>
              <a:t>を超える法人又は</a:t>
            </a:r>
            <a:r>
              <a:rPr lang="ja-JP" altLang="ja-JP" sz="1400" dirty="0" smtClean="0">
                <a:solidFill>
                  <a:prstClr val="black"/>
                </a:solidFill>
              </a:rPr>
              <a:t>負債</a:t>
            </a:r>
            <a:r>
              <a:rPr lang="ja-JP" altLang="en-US" sz="1400" dirty="0">
                <a:solidFill>
                  <a:prstClr val="black"/>
                </a:solidFill>
              </a:rPr>
              <a:t>４０</a:t>
            </a:r>
            <a:r>
              <a:rPr lang="ja-JP" altLang="ja-JP" sz="1400" dirty="0" smtClean="0">
                <a:solidFill>
                  <a:prstClr val="black"/>
                </a:solidFill>
              </a:rPr>
              <a:t>億円</a:t>
            </a:r>
            <a:r>
              <a:rPr lang="ja-JP" altLang="ja-JP" sz="1400" dirty="0">
                <a:solidFill>
                  <a:prstClr val="black"/>
                </a:solidFill>
              </a:rPr>
              <a:t>を超える法人</a:t>
            </a:r>
          </a:p>
          <a:p>
            <a:r>
              <a:rPr lang="ja-JP" altLang="en-US" sz="1400" dirty="0" smtClean="0">
                <a:solidFill>
                  <a:prstClr val="black"/>
                </a:solidFill>
              </a:rPr>
              <a:t>　　</a:t>
            </a:r>
            <a:r>
              <a:rPr lang="ja-JP" altLang="ja-JP" sz="1400" dirty="0" smtClean="0">
                <a:solidFill>
                  <a:prstClr val="black"/>
                </a:solidFill>
              </a:rPr>
              <a:t>・</a:t>
            </a:r>
            <a:r>
              <a:rPr lang="ja-JP" altLang="ja-JP" sz="1400" dirty="0">
                <a:solidFill>
                  <a:prstClr val="black"/>
                </a:solidFill>
              </a:rPr>
              <a:t>　</a:t>
            </a:r>
            <a:r>
              <a:rPr lang="ja-JP" altLang="ja-JP" sz="1400" dirty="0" smtClean="0">
                <a:solidFill>
                  <a:prstClr val="black"/>
                </a:solidFill>
              </a:rPr>
              <a:t>平成</a:t>
            </a:r>
            <a:r>
              <a:rPr lang="ja-JP" altLang="en-US" sz="1400" dirty="0">
                <a:solidFill>
                  <a:prstClr val="black"/>
                </a:solidFill>
              </a:rPr>
              <a:t>３３</a:t>
            </a:r>
            <a:r>
              <a:rPr lang="ja-JP" altLang="ja-JP" sz="1400" dirty="0" smtClean="0">
                <a:solidFill>
                  <a:prstClr val="black"/>
                </a:solidFill>
              </a:rPr>
              <a:t>年度</a:t>
            </a:r>
            <a:r>
              <a:rPr lang="ja-JP" altLang="ja-JP" sz="1400" dirty="0">
                <a:solidFill>
                  <a:prstClr val="black"/>
                </a:solidFill>
              </a:rPr>
              <a:t>以降は、</a:t>
            </a:r>
            <a:r>
              <a:rPr lang="ja-JP" altLang="ja-JP" sz="1400" dirty="0" smtClean="0">
                <a:solidFill>
                  <a:prstClr val="black"/>
                </a:solidFill>
              </a:rPr>
              <a:t>収益</a:t>
            </a:r>
            <a:r>
              <a:rPr lang="ja-JP" altLang="en-US" sz="1400" dirty="0">
                <a:solidFill>
                  <a:prstClr val="black"/>
                </a:solidFill>
              </a:rPr>
              <a:t>１０</a:t>
            </a:r>
            <a:r>
              <a:rPr lang="ja-JP" altLang="ja-JP" sz="1400" dirty="0" smtClean="0">
                <a:solidFill>
                  <a:prstClr val="black"/>
                </a:solidFill>
              </a:rPr>
              <a:t>億円</a:t>
            </a:r>
            <a:r>
              <a:rPr lang="ja-JP" altLang="ja-JP" sz="1400" dirty="0">
                <a:solidFill>
                  <a:prstClr val="black"/>
                </a:solidFill>
              </a:rPr>
              <a:t>を超える法人又は</a:t>
            </a:r>
            <a:r>
              <a:rPr lang="ja-JP" altLang="ja-JP" sz="1400" dirty="0" smtClean="0">
                <a:solidFill>
                  <a:prstClr val="black"/>
                </a:solidFill>
              </a:rPr>
              <a:t>負債</a:t>
            </a:r>
            <a:r>
              <a:rPr lang="ja-JP" altLang="en-US" sz="1400" dirty="0">
                <a:solidFill>
                  <a:prstClr val="black"/>
                </a:solidFill>
              </a:rPr>
              <a:t>２０</a:t>
            </a:r>
            <a:r>
              <a:rPr lang="ja-JP" altLang="ja-JP" sz="1400" dirty="0" smtClean="0">
                <a:solidFill>
                  <a:prstClr val="black"/>
                </a:solidFill>
              </a:rPr>
              <a:t>億円</a:t>
            </a:r>
            <a:r>
              <a:rPr lang="ja-JP" altLang="ja-JP" sz="1400" dirty="0">
                <a:solidFill>
                  <a:prstClr val="black"/>
                </a:solidFill>
              </a:rPr>
              <a:t>を超える</a:t>
            </a:r>
            <a:r>
              <a:rPr lang="ja-JP" altLang="ja-JP" sz="1400" dirty="0" smtClean="0">
                <a:solidFill>
                  <a:prstClr val="black"/>
                </a:solidFill>
              </a:rPr>
              <a:t>法人</a:t>
            </a:r>
            <a:endParaRPr lang="en-US" altLang="ja-JP" sz="1400" dirty="0" smtClean="0">
              <a:solidFill>
                <a:prstClr val="black"/>
              </a:solidFill>
            </a:endParaRPr>
          </a:p>
          <a:p>
            <a:r>
              <a:rPr lang="en-US" altLang="ja-JP" sz="1400" dirty="0" smtClean="0">
                <a:solidFill>
                  <a:prstClr val="black"/>
                </a:solidFill>
              </a:rPr>
              <a:t>      </a:t>
            </a:r>
            <a:r>
              <a:rPr lang="ja-JP" altLang="ja-JP" sz="1400" dirty="0" smtClean="0">
                <a:solidFill>
                  <a:prstClr val="black"/>
                </a:solidFill>
              </a:rPr>
              <a:t>と</a:t>
            </a:r>
            <a:r>
              <a:rPr lang="ja-JP" altLang="ja-JP" sz="1400" dirty="0">
                <a:solidFill>
                  <a:prstClr val="black"/>
                </a:solidFill>
              </a:rPr>
              <a:t>段階的に対象範囲を</a:t>
            </a:r>
            <a:r>
              <a:rPr lang="ja-JP" altLang="ja-JP" sz="1400" dirty="0" smtClean="0">
                <a:solidFill>
                  <a:prstClr val="black"/>
                </a:solidFill>
              </a:rPr>
              <a:t>拡大</a:t>
            </a:r>
            <a:r>
              <a:rPr lang="ja-JP" altLang="en-US" sz="1400" dirty="0" smtClean="0">
                <a:solidFill>
                  <a:prstClr val="black"/>
                </a:solidFill>
              </a:rPr>
              <a:t>。</a:t>
            </a:r>
            <a:endParaRPr lang="en-US" altLang="ja-JP" sz="1400" dirty="0">
              <a:solidFill>
                <a:prstClr val="black"/>
              </a:solidFill>
            </a:endParaRPr>
          </a:p>
          <a:p>
            <a:pPr marL="180000" indent="-180000"/>
            <a:r>
              <a:rPr lang="en-US" altLang="ja-JP" sz="1400" dirty="0" smtClean="0">
                <a:solidFill>
                  <a:prstClr val="black"/>
                </a:solidFill>
              </a:rPr>
              <a:t>         </a:t>
            </a:r>
            <a:r>
              <a:rPr lang="ja-JP" altLang="ja-JP" sz="1400" dirty="0" smtClean="0">
                <a:solidFill>
                  <a:prstClr val="black"/>
                </a:solidFill>
              </a:rPr>
              <a:t>ただし</a:t>
            </a:r>
            <a:r>
              <a:rPr lang="ja-JP" altLang="ja-JP" sz="1400" dirty="0">
                <a:solidFill>
                  <a:prstClr val="black"/>
                </a:solidFill>
              </a:rPr>
              <a:t>、段階施行の具体的な時期及び基準については</a:t>
            </a:r>
            <a:r>
              <a:rPr lang="ja-JP" altLang="ja-JP" sz="1400" dirty="0" smtClean="0">
                <a:solidFill>
                  <a:prstClr val="black"/>
                </a:solidFill>
              </a:rPr>
              <a:t>、</a:t>
            </a:r>
            <a:r>
              <a:rPr lang="ja-JP" altLang="en-US" sz="1400" dirty="0" smtClean="0">
                <a:solidFill>
                  <a:prstClr val="black"/>
                </a:solidFill>
              </a:rPr>
              <a:t>平成２９</a:t>
            </a:r>
            <a:r>
              <a:rPr lang="ja-JP" altLang="ja-JP" sz="1400" dirty="0" smtClean="0">
                <a:solidFill>
                  <a:prstClr val="black"/>
                </a:solidFill>
              </a:rPr>
              <a:t>年度</a:t>
            </a:r>
            <a:r>
              <a:rPr lang="ja-JP" altLang="ja-JP" sz="1400" dirty="0">
                <a:solidFill>
                  <a:prstClr val="black"/>
                </a:solidFill>
              </a:rPr>
              <a:t>以降の会計監査の実施状況等を</a:t>
            </a:r>
            <a:r>
              <a:rPr lang="ja-JP" altLang="ja-JP" sz="1400" dirty="0" smtClean="0">
                <a:solidFill>
                  <a:prstClr val="black"/>
                </a:solidFill>
              </a:rPr>
              <a:t>踏まえ、必要</a:t>
            </a:r>
            <a:r>
              <a:rPr lang="ja-JP" altLang="ja-JP" sz="1400" dirty="0">
                <a:solidFill>
                  <a:prstClr val="black"/>
                </a:solidFill>
              </a:rPr>
              <a:t>に応じて見直しを</a:t>
            </a:r>
            <a:r>
              <a:rPr lang="ja-JP" altLang="ja-JP" sz="1400" dirty="0" smtClean="0">
                <a:solidFill>
                  <a:prstClr val="black"/>
                </a:solidFill>
              </a:rPr>
              <a:t>検討</a:t>
            </a:r>
            <a:r>
              <a:rPr lang="ja-JP" altLang="en-US" sz="1400" dirty="0" smtClean="0">
                <a:solidFill>
                  <a:prstClr val="black"/>
                </a:solidFill>
              </a:rPr>
              <a:t>する。</a:t>
            </a:r>
            <a:endParaRPr lang="ja-JP" altLang="ja-JP" sz="1400" dirty="0">
              <a:solidFill>
                <a:prstClr val="black"/>
              </a:solidFill>
            </a:endParaRPr>
          </a:p>
        </p:txBody>
      </p:sp>
      <p:sp>
        <p:nvSpPr>
          <p:cNvPr id="11" name="テキスト ボックス 10"/>
          <p:cNvSpPr txBox="1"/>
          <p:nvPr/>
        </p:nvSpPr>
        <p:spPr>
          <a:xfrm>
            <a:off x="733911" y="4995524"/>
            <a:ext cx="8970377" cy="1745844"/>
          </a:xfrm>
          <a:prstGeom prst="rect">
            <a:avLst/>
          </a:prstGeom>
          <a:noFill/>
          <a:ln w="12700">
            <a:solidFill>
              <a:schemeClr val="tx1"/>
            </a:solidFill>
            <a:prstDash val="solid"/>
          </a:ln>
        </p:spPr>
        <p:txBody>
          <a:bodyPr wrap="square" lIns="72000" tIns="72000" rIns="72000" bIns="72000" rtlCol="0" anchor="ctr" anchorCtr="0">
            <a:spAutoFit/>
          </a:bodyPr>
          <a:lstStyle/>
          <a:p>
            <a:pPr algn="just"/>
            <a:endParaRPr lang="en-US" altLang="ja-JP" sz="1400" u="sng" dirty="0" smtClean="0">
              <a:solidFill>
                <a:srgbClr val="FF0000"/>
              </a:solidFill>
              <a:latin typeface="ＭＳ Ｐゴシック"/>
            </a:endParaRPr>
          </a:p>
          <a:p>
            <a:pPr algn="just"/>
            <a:r>
              <a:rPr lang="ja-JP" altLang="en-US" u="sng" dirty="0" smtClean="0">
                <a:solidFill>
                  <a:srgbClr val="FF0000"/>
                </a:solidFill>
                <a:latin typeface="ＭＳ Ｐゴシック"/>
              </a:rPr>
              <a:t>収益</a:t>
            </a:r>
            <a:r>
              <a:rPr lang="en-US" altLang="ja-JP" u="sng" dirty="0" smtClean="0">
                <a:solidFill>
                  <a:srgbClr val="FF0000"/>
                </a:solidFill>
                <a:latin typeface="ＭＳ Ｐゴシック"/>
              </a:rPr>
              <a:t>30</a:t>
            </a:r>
            <a:r>
              <a:rPr lang="ja-JP" altLang="en-US" u="sng" dirty="0">
                <a:solidFill>
                  <a:srgbClr val="FF0000"/>
                </a:solidFill>
                <a:latin typeface="ＭＳ Ｐゴシック"/>
              </a:rPr>
              <a:t>億円（</a:t>
            </a:r>
            <a:r>
              <a:rPr lang="ja-JP" altLang="en-US" u="sng" dirty="0" smtClean="0">
                <a:solidFill>
                  <a:srgbClr val="FF0000"/>
                </a:solidFill>
                <a:latin typeface="ＭＳ Ｐゴシック"/>
              </a:rPr>
              <a:t>負債</a:t>
            </a:r>
            <a:r>
              <a:rPr lang="en-US" altLang="ja-JP" u="sng" dirty="0" smtClean="0">
                <a:solidFill>
                  <a:srgbClr val="FF0000"/>
                </a:solidFill>
                <a:latin typeface="ＭＳ Ｐゴシック"/>
              </a:rPr>
              <a:t>60</a:t>
            </a:r>
            <a:r>
              <a:rPr lang="ja-JP" altLang="en-US" u="sng" dirty="0">
                <a:solidFill>
                  <a:srgbClr val="FF0000"/>
                </a:solidFill>
                <a:latin typeface="ＭＳ Ｐゴシック"/>
              </a:rPr>
              <a:t>億円</a:t>
            </a:r>
            <a:r>
              <a:rPr lang="ja-JP" altLang="en-US" u="sng" dirty="0" smtClean="0">
                <a:solidFill>
                  <a:srgbClr val="FF0000"/>
                </a:solidFill>
                <a:latin typeface="ＭＳ Ｐゴシック"/>
              </a:rPr>
              <a:t>）</a:t>
            </a:r>
            <a:r>
              <a:rPr lang="ja-JP" altLang="en-US" u="sng" dirty="0">
                <a:solidFill>
                  <a:srgbClr val="FF0000"/>
                </a:solidFill>
                <a:latin typeface="ＭＳ Ｐゴシック"/>
              </a:rPr>
              <a:t>以下</a:t>
            </a:r>
            <a:r>
              <a:rPr lang="ja-JP" altLang="en-US" u="sng" dirty="0" smtClean="0">
                <a:solidFill>
                  <a:srgbClr val="FF0000"/>
                </a:solidFill>
                <a:latin typeface="ＭＳ Ｐゴシック"/>
              </a:rPr>
              <a:t>の法人</a:t>
            </a:r>
            <a:endParaRPr lang="en-US" altLang="ja-JP" u="sng" dirty="0">
              <a:solidFill>
                <a:srgbClr val="FF0000"/>
              </a:solidFill>
              <a:latin typeface="ＭＳ Ｐゴシック"/>
            </a:endParaRPr>
          </a:p>
          <a:p>
            <a:pPr indent="177800" algn="just"/>
            <a:r>
              <a:rPr lang="ja-JP" altLang="en-US" dirty="0" smtClean="0">
                <a:solidFill>
                  <a:prstClr val="black"/>
                </a:solidFill>
                <a:latin typeface="ＭＳ Ｐゴシック"/>
              </a:rPr>
              <a:t>収益</a:t>
            </a:r>
            <a:r>
              <a:rPr lang="en-US" altLang="ja-JP" dirty="0">
                <a:solidFill>
                  <a:prstClr val="black"/>
                </a:solidFill>
                <a:latin typeface="ＭＳ Ｐゴシック"/>
              </a:rPr>
              <a:t>10</a:t>
            </a:r>
            <a:r>
              <a:rPr lang="ja-JP" altLang="en-US" dirty="0">
                <a:solidFill>
                  <a:prstClr val="black"/>
                </a:solidFill>
                <a:latin typeface="ＭＳ Ｐゴシック"/>
              </a:rPr>
              <a:t>億円（負債</a:t>
            </a:r>
            <a:r>
              <a:rPr lang="en-US" altLang="ja-JP" dirty="0">
                <a:solidFill>
                  <a:prstClr val="black"/>
                </a:solidFill>
                <a:latin typeface="ＭＳ Ｐゴシック"/>
              </a:rPr>
              <a:t>20</a:t>
            </a:r>
            <a:r>
              <a:rPr lang="ja-JP" altLang="en-US" dirty="0">
                <a:solidFill>
                  <a:prstClr val="black"/>
                </a:solidFill>
                <a:latin typeface="ＭＳ Ｐゴシック"/>
              </a:rPr>
              <a:t>億円）～収益</a:t>
            </a:r>
            <a:r>
              <a:rPr lang="en-US" altLang="ja-JP" dirty="0">
                <a:solidFill>
                  <a:prstClr val="black"/>
                </a:solidFill>
                <a:latin typeface="ＭＳ Ｐゴシック"/>
              </a:rPr>
              <a:t>30</a:t>
            </a:r>
            <a:r>
              <a:rPr lang="ja-JP" altLang="en-US" dirty="0">
                <a:solidFill>
                  <a:prstClr val="black"/>
                </a:solidFill>
                <a:latin typeface="ＭＳ Ｐゴシック"/>
              </a:rPr>
              <a:t>億円（負債</a:t>
            </a:r>
            <a:r>
              <a:rPr lang="en-US" altLang="ja-JP" dirty="0">
                <a:solidFill>
                  <a:prstClr val="black"/>
                </a:solidFill>
                <a:latin typeface="ＭＳ Ｐゴシック"/>
              </a:rPr>
              <a:t>60</a:t>
            </a:r>
            <a:r>
              <a:rPr lang="ja-JP" altLang="en-US" dirty="0">
                <a:solidFill>
                  <a:prstClr val="black"/>
                </a:solidFill>
                <a:latin typeface="ＭＳ Ｐゴシック"/>
              </a:rPr>
              <a:t>億円）</a:t>
            </a:r>
            <a:r>
              <a:rPr lang="ja-JP" altLang="en-US" dirty="0" smtClean="0">
                <a:solidFill>
                  <a:prstClr val="black"/>
                </a:solidFill>
                <a:latin typeface="ＭＳ Ｐゴシック"/>
              </a:rPr>
              <a:t>の範囲の法人に</a:t>
            </a:r>
            <a:r>
              <a:rPr lang="ja-JP" altLang="en-US" dirty="0">
                <a:solidFill>
                  <a:prstClr val="black"/>
                </a:solidFill>
                <a:latin typeface="ＭＳ Ｐゴシック"/>
              </a:rPr>
              <a:t>ついては</a:t>
            </a:r>
            <a:r>
              <a:rPr lang="ja-JP" altLang="en-US" dirty="0" smtClean="0">
                <a:solidFill>
                  <a:prstClr val="black"/>
                </a:solidFill>
                <a:latin typeface="ＭＳ Ｐゴシック"/>
              </a:rPr>
              <a:t>、段階施行により、会計監査人設置義務の対象としていくことを予定している。（ただし、段階施行の具体的な時期及び基準については、平成</a:t>
            </a:r>
            <a:r>
              <a:rPr lang="en-US" altLang="ja-JP" dirty="0" smtClean="0">
                <a:solidFill>
                  <a:prstClr val="black"/>
                </a:solidFill>
                <a:latin typeface="ＭＳ Ｐゴシック"/>
              </a:rPr>
              <a:t>29</a:t>
            </a:r>
            <a:r>
              <a:rPr lang="ja-JP" altLang="en-US" dirty="0" smtClean="0">
                <a:solidFill>
                  <a:prstClr val="black"/>
                </a:solidFill>
                <a:latin typeface="ＭＳ Ｐゴシック"/>
              </a:rPr>
              <a:t>年度以降</a:t>
            </a:r>
            <a:r>
              <a:rPr lang="ja-JP" altLang="en-US" dirty="0">
                <a:solidFill>
                  <a:prstClr val="black"/>
                </a:solidFill>
                <a:latin typeface="ＭＳ Ｐゴシック"/>
              </a:rPr>
              <a:t>の会計</a:t>
            </a:r>
            <a:r>
              <a:rPr lang="ja-JP" altLang="en-US" dirty="0" smtClean="0">
                <a:solidFill>
                  <a:prstClr val="black"/>
                </a:solidFill>
                <a:latin typeface="ＭＳ Ｐゴシック"/>
              </a:rPr>
              <a:t>監査の実施状況を踏まえ、必要に応じて見直しを検討する。）</a:t>
            </a:r>
            <a:endParaRPr lang="en-US" altLang="ja-JP" dirty="0" smtClean="0">
              <a:solidFill>
                <a:prstClr val="black"/>
              </a:solidFill>
              <a:latin typeface="ＭＳ Ｐゴシック"/>
            </a:endParaRPr>
          </a:p>
        </p:txBody>
      </p:sp>
      <p:sp>
        <p:nvSpPr>
          <p:cNvPr id="12" name="テキスト ボックス 11"/>
          <p:cNvSpPr txBox="1"/>
          <p:nvPr/>
        </p:nvSpPr>
        <p:spPr>
          <a:xfrm>
            <a:off x="733911" y="4869160"/>
            <a:ext cx="3892269" cy="369332"/>
          </a:xfrm>
          <a:prstGeom prst="rect">
            <a:avLst/>
          </a:prstGeom>
          <a:ln w="12700"/>
        </p:spPr>
        <p:style>
          <a:lnRef idx="2">
            <a:schemeClr val="dk1"/>
          </a:lnRef>
          <a:fillRef idx="1">
            <a:schemeClr val="lt1"/>
          </a:fillRef>
          <a:effectRef idx="0">
            <a:schemeClr val="dk1"/>
          </a:effectRef>
          <a:fontRef idx="minor">
            <a:schemeClr val="dk1"/>
          </a:fontRef>
        </p:style>
        <p:txBody>
          <a:bodyPr wrap="square" rtlCol="0" anchor="ctr">
            <a:spAutoFit/>
          </a:bodyPr>
          <a:lstStyle/>
          <a:p>
            <a:pPr algn="ctr"/>
            <a:r>
              <a:rPr lang="ja-JP" altLang="ja-JP" b="1" dirty="0" smtClean="0">
                <a:solidFill>
                  <a:prstClr val="black"/>
                </a:solidFill>
              </a:rPr>
              <a:t>会計監査人設置義務</a:t>
            </a:r>
            <a:r>
              <a:rPr lang="ja-JP" altLang="en-US" b="1" dirty="0">
                <a:solidFill>
                  <a:prstClr val="black"/>
                </a:solidFill>
              </a:rPr>
              <a:t>のない</a:t>
            </a:r>
            <a:r>
              <a:rPr lang="ja-JP" altLang="ja-JP" b="1" dirty="0" smtClean="0">
                <a:solidFill>
                  <a:prstClr val="black"/>
                </a:solidFill>
              </a:rPr>
              <a:t>法人</a:t>
            </a:r>
            <a:r>
              <a:rPr lang="en-US" altLang="ja-JP" b="1" dirty="0" smtClean="0">
                <a:solidFill>
                  <a:prstClr val="black"/>
                </a:solidFill>
              </a:rPr>
              <a:t> </a:t>
            </a:r>
            <a:endParaRPr lang="ja-JP" altLang="ja-JP" b="1" dirty="0">
              <a:solidFill>
                <a:prstClr val="black"/>
              </a:solidFill>
            </a:endParaRPr>
          </a:p>
        </p:txBody>
      </p:sp>
      <p:sp>
        <p:nvSpPr>
          <p:cNvPr id="13" name="屈折矢印 12"/>
          <p:cNvSpPr/>
          <p:nvPr/>
        </p:nvSpPr>
        <p:spPr>
          <a:xfrm rot="5400000">
            <a:off x="-45564" y="5088974"/>
            <a:ext cx="1030716" cy="528232"/>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33</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360149533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107914" y="44624"/>
            <a:ext cx="9603615" cy="450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会計監査の実施又は専門家</a:t>
            </a:r>
            <a:r>
              <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活用と指導監査との関係（活用できる書類）</a:t>
            </a:r>
            <a:endPar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2" name="正方形/長方形 61"/>
          <p:cNvSpPr/>
          <p:nvPr/>
        </p:nvSpPr>
        <p:spPr>
          <a:xfrm>
            <a:off x="107934" y="584760"/>
            <a:ext cx="9601420" cy="684000"/>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solidFill>
                <a:prstClr val="black"/>
              </a:solidFill>
              <a:latin typeface="ＭＳ ゴシック" panose="020B0609070205080204" pitchFamily="49" charset="-128"/>
              <a:ea typeface="ＭＳ ゴシック" panose="020B0609070205080204" pitchFamily="49" charset="-128"/>
            </a:endParaRPr>
          </a:p>
        </p:txBody>
      </p:sp>
      <p:sp>
        <p:nvSpPr>
          <p:cNvPr id="63" name="テキスト ボックス 62"/>
          <p:cNvSpPr txBox="1"/>
          <p:nvPr/>
        </p:nvSpPr>
        <p:spPr>
          <a:xfrm>
            <a:off x="268123" y="513892"/>
            <a:ext cx="9441231" cy="754868"/>
          </a:xfrm>
          <a:prstGeom prst="rect">
            <a:avLst/>
          </a:prstGeom>
          <a:noFill/>
          <a:ln w="28575">
            <a:noFill/>
          </a:ln>
        </p:spPr>
        <p:txBody>
          <a:bodyPr wrap="square" lIns="72000" tIns="72000" rIns="72000" bIns="72000" rtlCol="0" anchor="ctr" anchorCtr="0">
            <a:spAutoFit/>
          </a:bodyPr>
          <a:lstStyle/>
          <a:p>
            <a:pPr marL="174625" indent="-174625">
              <a:lnSpc>
                <a:spcPct val="150000"/>
              </a:lnSpc>
            </a:pPr>
            <a:r>
              <a:rPr lang="ja-JP" altLang="en-US" sz="1400" dirty="0">
                <a:solidFill>
                  <a:prstClr val="black"/>
                </a:solidFill>
                <a:latin typeface="ＭＳ Ｐゴシック"/>
              </a:rPr>
              <a:t>○　</a:t>
            </a:r>
            <a:r>
              <a:rPr lang="ja-JP" altLang="en-US" sz="1400" dirty="0" smtClean="0">
                <a:solidFill>
                  <a:prstClr val="black"/>
                </a:solidFill>
                <a:latin typeface="ＭＳ Ｐゴシック"/>
              </a:rPr>
              <a:t>以下の法人類型ごとに所轄庁が確認書類の提出を受けることにより、指導</a:t>
            </a:r>
            <a:r>
              <a:rPr lang="ja-JP" altLang="en-US" sz="1400" dirty="0">
                <a:solidFill>
                  <a:prstClr val="black"/>
                </a:solidFill>
                <a:latin typeface="ＭＳ Ｐゴシック"/>
              </a:rPr>
              <a:t>監査において、</a:t>
            </a:r>
            <a:r>
              <a:rPr lang="ja-JP" altLang="en-US" sz="1400" dirty="0" smtClean="0"/>
              <a:t>当該確認書類の活用</a:t>
            </a:r>
            <a:r>
              <a:rPr lang="ja-JP" altLang="en-US" sz="1400" dirty="0"/>
              <a:t>を図ることができる。</a:t>
            </a:r>
            <a:endParaRPr lang="ja-JP" altLang="en-US" sz="1400" dirty="0">
              <a:solidFill>
                <a:srgbClr val="FF0000"/>
              </a:solidFill>
            </a:endParaRPr>
          </a:p>
        </p:txBody>
      </p:sp>
      <p:graphicFrame>
        <p:nvGraphicFramePr>
          <p:cNvPr id="2" name="表 1"/>
          <p:cNvGraphicFramePr>
            <a:graphicFrameLocks noGrp="1"/>
          </p:cNvGraphicFramePr>
          <p:nvPr>
            <p:extLst>
              <p:ext uri="{D42A27DB-BD31-4B8C-83A1-F6EECF244321}">
                <p14:modId xmlns:p14="http://schemas.microsoft.com/office/powerpoint/2010/main" val="2899761031"/>
              </p:ext>
            </p:extLst>
          </p:nvPr>
        </p:nvGraphicFramePr>
        <p:xfrm>
          <a:off x="116463" y="1350651"/>
          <a:ext cx="9595066" cy="5431445"/>
        </p:xfrm>
        <a:graphic>
          <a:graphicData uri="http://schemas.openxmlformats.org/drawingml/2006/table">
            <a:tbl>
              <a:tblPr firstRow="1" bandRow="1"/>
              <a:tblGrid>
                <a:gridCol w="3252361"/>
                <a:gridCol w="2448272"/>
                <a:gridCol w="3894433"/>
              </a:tblGrid>
              <a:tr h="584747">
                <a:tc>
                  <a:txBody>
                    <a:bodyPr/>
                    <a:lstStyle/>
                    <a:p>
                      <a:pPr marL="0" indent="0" algn="ctr">
                        <a:spcAft>
                          <a:spcPts val="0"/>
                        </a:spcAft>
                      </a:pPr>
                      <a:r>
                        <a:rPr lang="ja-JP" sz="1400" kern="100" dirty="0">
                          <a:effectLst/>
                          <a:latin typeface="+mj-ea"/>
                          <a:ea typeface="+mj-ea"/>
                          <a:cs typeface="Times New Roman"/>
                        </a:rPr>
                        <a:t>法人類型</a:t>
                      </a:r>
                    </a:p>
                  </a:txBody>
                  <a:tcPr marL="92401" marR="92401" marT="42647" marB="426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0" indent="0" algn="ctr">
                        <a:spcAft>
                          <a:spcPts val="0"/>
                        </a:spcAft>
                      </a:pPr>
                      <a:r>
                        <a:rPr lang="ja-JP" sz="1400" kern="100" dirty="0">
                          <a:effectLst/>
                          <a:latin typeface="+mj-ea"/>
                          <a:ea typeface="+mj-ea"/>
                          <a:cs typeface="Times New Roman"/>
                        </a:rPr>
                        <a:t>会計監査、専門家の活用の場合の指導監査上の取扱い</a:t>
                      </a:r>
                    </a:p>
                  </a:txBody>
                  <a:tcPr marL="92401" marR="92401" marT="42647" marB="426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c>
                  <a:txBody>
                    <a:bodyPr/>
                    <a:lstStyle/>
                    <a:p>
                      <a:pPr marL="6350" indent="0" algn="ctr">
                        <a:spcAft>
                          <a:spcPts val="0"/>
                        </a:spcAft>
                      </a:pPr>
                      <a:r>
                        <a:rPr lang="ja-JP" altLang="en-US" sz="1400" kern="100" dirty="0" smtClean="0">
                          <a:effectLst/>
                          <a:latin typeface="+mj-ea"/>
                          <a:ea typeface="+mj-ea"/>
                          <a:cs typeface="Times New Roman"/>
                        </a:rPr>
                        <a:t>活用できる</a:t>
                      </a:r>
                      <a:r>
                        <a:rPr lang="ja-JP" sz="1400" kern="100" dirty="0" smtClean="0">
                          <a:effectLst/>
                          <a:latin typeface="+mj-ea"/>
                          <a:ea typeface="+mj-ea"/>
                          <a:cs typeface="Times New Roman"/>
                        </a:rPr>
                        <a:t>書類</a:t>
                      </a:r>
                      <a:endParaRPr lang="ja-JP" sz="1400" kern="100" dirty="0">
                        <a:effectLst/>
                        <a:latin typeface="+mj-ea"/>
                        <a:ea typeface="+mj-ea"/>
                        <a:cs typeface="Times New Roman"/>
                      </a:endParaRPr>
                    </a:p>
                  </a:txBody>
                  <a:tcPr marL="92401" marR="92401" marT="42647" marB="426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EECE1"/>
                    </a:solidFill>
                  </a:tcPr>
                </a:tc>
              </a:tr>
              <a:tr h="384449">
                <a:tc rowSpan="3">
                  <a:txBody>
                    <a:bodyPr/>
                    <a:lstStyle/>
                    <a:p>
                      <a:pPr marL="179388" indent="-166688" algn="l">
                        <a:spcAft>
                          <a:spcPts val="0"/>
                        </a:spcAft>
                      </a:pPr>
                      <a:r>
                        <a:rPr lang="ja-JP" sz="1400" kern="100" dirty="0">
                          <a:effectLst/>
                          <a:latin typeface="+mj-ea"/>
                          <a:ea typeface="+mj-ea"/>
                          <a:cs typeface="Times New Roman"/>
                        </a:rPr>
                        <a:t>① 会計監査人設置義務法人</a:t>
                      </a:r>
                    </a:p>
                    <a:p>
                      <a:pPr marL="179388" indent="-166688" algn="l">
                        <a:spcAft>
                          <a:spcPts val="0"/>
                        </a:spcAft>
                      </a:pPr>
                      <a:r>
                        <a:rPr lang="ja-JP" sz="1400" kern="100" dirty="0">
                          <a:effectLst/>
                          <a:latin typeface="+mj-ea"/>
                          <a:ea typeface="+mj-ea"/>
                          <a:cs typeface="Times New Roman"/>
                        </a:rPr>
                        <a:t>②</a:t>
                      </a:r>
                      <a:r>
                        <a:rPr lang="en-US" sz="1400" kern="100" dirty="0">
                          <a:effectLst/>
                          <a:latin typeface="+mj-ea"/>
                          <a:ea typeface="+mj-ea"/>
                          <a:cs typeface="Times New Roman"/>
                        </a:rPr>
                        <a:t>-1 </a:t>
                      </a:r>
                      <a:r>
                        <a:rPr lang="ja-JP" sz="1400" kern="100" dirty="0">
                          <a:effectLst/>
                          <a:latin typeface="+mj-ea"/>
                          <a:ea typeface="+mj-ea"/>
                          <a:cs typeface="Times New Roman"/>
                        </a:rPr>
                        <a:t>会計監査人による監査（定款規定）</a:t>
                      </a:r>
                    </a:p>
                    <a:p>
                      <a:pPr marL="179388" indent="-166688" algn="l">
                        <a:spcAft>
                          <a:spcPts val="0"/>
                        </a:spcAft>
                      </a:pPr>
                      <a:r>
                        <a:rPr lang="ja-JP" sz="1400" kern="100" dirty="0">
                          <a:effectLst/>
                          <a:latin typeface="+mj-ea"/>
                          <a:ea typeface="+mj-ea"/>
                          <a:cs typeface="Times New Roman"/>
                        </a:rPr>
                        <a:t>②</a:t>
                      </a:r>
                      <a:r>
                        <a:rPr lang="en-US" sz="1400" kern="100" dirty="0">
                          <a:effectLst/>
                          <a:latin typeface="+mj-ea"/>
                          <a:ea typeface="+mj-ea"/>
                          <a:cs typeface="Times New Roman"/>
                        </a:rPr>
                        <a:t>-2 </a:t>
                      </a:r>
                      <a:r>
                        <a:rPr lang="ja-JP" sz="1400" kern="100" dirty="0">
                          <a:effectLst/>
                          <a:latin typeface="+mj-ea"/>
                          <a:ea typeface="+mj-ea"/>
                          <a:cs typeface="Times New Roman"/>
                        </a:rPr>
                        <a:t>会計監査人による監査に準ずる</a:t>
                      </a:r>
                      <a:r>
                        <a:rPr lang="ja-JP" sz="1400" kern="100" dirty="0" smtClean="0">
                          <a:effectLst/>
                          <a:latin typeface="+mj-ea"/>
                          <a:ea typeface="+mj-ea"/>
                          <a:cs typeface="Times New Roman"/>
                        </a:rPr>
                        <a:t>監査（</a:t>
                      </a:r>
                      <a:r>
                        <a:rPr lang="ja-JP" sz="1400" kern="100" dirty="0">
                          <a:effectLst/>
                          <a:latin typeface="+mj-ea"/>
                          <a:ea typeface="+mj-ea"/>
                          <a:cs typeface="Times New Roman"/>
                        </a:rPr>
                        <a:t>定款規定しない）</a:t>
                      </a:r>
                    </a:p>
                  </a:txBody>
                  <a:tcPr marL="92401" marR="92401" marT="42647" marB="426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0" indent="0" algn="ctr">
                        <a:spcAft>
                          <a:spcPts val="0"/>
                        </a:spcAft>
                      </a:pPr>
                      <a:r>
                        <a:rPr lang="ja-JP" sz="1400" kern="100" dirty="0">
                          <a:effectLst/>
                          <a:latin typeface="+mj-ea"/>
                          <a:ea typeface="+mj-ea"/>
                          <a:cs typeface="Times New Roman"/>
                        </a:rPr>
                        <a:t>監査周期５年に１回</a:t>
                      </a:r>
                    </a:p>
                  </a:txBody>
                  <a:tcPr marL="72509" marR="72509" marT="33762" marB="3376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3">
                  <a:txBody>
                    <a:bodyPr/>
                    <a:lstStyle/>
                    <a:p>
                      <a:pPr marL="174625" indent="-161925" algn="l">
                        <a:spcAft>
                          <a:spcPts val="0"/>
                        </a:spcAft>
                      </a:pPr>
                      <a:r>
                        <a:rPr lang="ja-JP" sz="1400" kern="100" dirty="0">
                          <a:effectLst/>
                          <a:latin typeface="+mj-ea"/>
                          <a:ea typeface="+mj-ea"/>
                          <a:cs typeface="Times New Roman"/>
                        </a:rPr>
                        <a:t>・「会計監査報告</a:t>
                      </a:r>
                      <a:r>
                        <a:rPr lang="ja-JP" sz="1400" kern="100" dirty="0" smtClean="0">
                          <a:effectLst/>
                          <a:latin typeface="+mj-ea"/>
                          <a:ea typeface="+mj-ea"/>
                          <a:cs typeface="Times New Roman"/>
                        </a:rPr>
                        <a:t>」</a:t>
                      </a:r>
                      <a:r>
                        <a:rPr lang="ja-JP" altLang="en-US" sz="1400" kern="100" dirty="0" smtClean="0">
                          <a:effectLst/>
                          <a:latin typeface="+mj-ea"/>
                          <a:ea typeface="+mj-ea"/>
                          <a:cs typeface="Times New Roman"/>
                        </a:rPr>
                        <a:t>（「独立監査人の監査報告書」）</a:t>
                      </a:r>
                      <a:endParaRPr lang="en-US" altLang="ja-JP" sz="1400" kern="100" dirty="0" smtClean="0">
                        <a:effectLst/>
                        <a:latin typeface="+mj-ea"/>
                        <a:ea typeface="+mj-ea"/>
                        <a:cs typeface="Times New Roman"/>
                      </a:endParaRPr>
                    </a:p>
                    <a:p>
                      <a:pPr marL="6350" indent="6350" algn="l">
                        <a:spcAft>
                          <a:spcPts val="0"/>
                        </a:spcAft>
                      </a:pPr>
                      <a:endParaRPr lang="en-US" altLang="ja-JP" sz="600" kern="100" dirty="0" smtClean="0">
                        <a:effectLst/>
                        <a:latin typeface="+mj-ea"/>
                        <a:ea typeface="+mj-ea"/>
                        <a:cs typeface="Times New Roman"/>
                      </a:endParaRPr>
                    </a:p>
                    <a:p>
                      <a:pPr marL="6350" indent="6350" algn="l">
                        <a:spcAft>
                          <a:spcPts val="0"/>
                        </a:spcAft>
                      </a:pPr>
                      <a:r>
                        <a:rPr lang="ja-JP" altLang="en-US" sz="1400" kern="100" dirty="0" smtClean="0">
                          <a:effectLst/>
                          <a:latin typeface="+mj-ea"/>
                          <a:ea typeface="+mj-ea"/>
                          <a:cs typeface="Times New Roman"/>
                        </a:rPr>
                        <a:t>・「監査実施概要及び監査結果の説明書」</a:t>
                      </a:r>
                      <a:endParaRPr lang="ja-JP" sz="1400" kern="100" dirty="0">
                        <a:effectLst/>
                        <a:latin typeface="+mj-ea"/>
                        <a:ea typeface="+mj-ea"/>
                        <a:cs typeface="Times New Roman"/>
                      </a:endParaRPr>
                    </a:p>
                    <a:p>
                      <a:pPr marL="174625" indent="-161925" algn="l">
                        <a:spcAft>
                          <a:spcPts val="0"/>
                        </a:spcAft>
                      </a:pPr>
                      <a:r>
                        <a:rPr lang="ja-JP" sz="1400" kern="100" dirty="0">
                          <a:solidFill>
                            <a:schemeClr val="tx1"/>
                          </a:solidFill>
                          <a:effectLst/>
                          <a:latin typeface="+mj-ea"/>
                          <a:ea typeface="+mj-ea"/>
                          <a:cs typeface="Times New Roman"/>
                        </a:rPr>
                        <a:t>※　</a:t>
                      </a:r>
                      <a:r>
                        <a:rPr lang="ja-JP" altLang="en-US" sz="1400" kern="100" dirty="0" smtClean="0">
                          <a:solidFill>
                            <a:schemeClr val="tx1"/>
                          </a:solidFill>
                          <a:effectLst/>
                          <a:latin typeface="+mj-ea"/>
                          <a:ea typeface="+mj-ea"/>
                          <a:cs typeface="Times New Roman"/>
                        </a:rPr>
                        <a:t>「社会福祉法人の計算書類に関する監査上の取扱い及び監査報告書の文例」（平成</a:t>
                      </a:r>
                      <a:r>
                        <a:rPr lang="en-US" altLang="ja-JP" sz="1400" kern="100" dirty="0" smtClean="0">
                          <a:solidFill>
                            <a:schemeClr val="tx1"/>
                          </a:solidFill>
                          <a:effectLst/>
                          <a:latin typeface="+mj-ea"/>
                          <a:ea typeface="+mj-ea"/>
                          <a:cs typeface="Times New Roman"/>
                        </a:rPr>
                        <a:t>29</a:t>
                      </a:r>
                      <a:r>
                        <a:rPr lang="ja-JP" altLang="en-US" sz="1400" kern="100" dirty="0" smtClean="0">
                          <a:solidFill>
                            <a:schemeClr val="tx1"/>
                          </a:solidFill>
                          <a:effectLst/>
                          <a:latin typeface="+mj-ea"/>
                          <a:ea typeface="+mj-ea"/>
                          <a:cs typeface="Times New Roman"/>
                        </a:rPr>
                        <a:t>年</a:t>
                      </a:r>
                      <a:r>
                        <a:rPr lang="en-US" altLang="ja-JP" sz="1400" kern="100" dirty="0" smtClean="0">
                          <a:solidFill>
                            <a:schemeClr val="tx1"/>
                          </a:solidFill>
                          <a:effectLst/>
                          <a:latin typeface="+mj-ea"/>
                          <a:ea typeface="+mj-ea"/>
                          <a:cs typeface="Times New Roman"/>
                        </a:rPr>
                        <a:t>4</a:t>
                      </a:r>
                      <a:r>
                        <a:rPr lang="ja-JP" altLang="en-US" sz="1400" kern="100" dirty="0" smtClean="0">
                          <a:solidFill>
                            <a:schemeClr val="tx1"/>
                          </a:solidFill>
                          <a:effectLst/>
                          <a:latin typeface="+mj-ea"/>
                          <a:ea typeface="+mj-ea"/>
                          <a:cs typeface="Times New Roman"/>
                        </a:rPr>
                        <a:t>月</a:t>
                      </a:r>
                      <a:r>
                        <a:rPr lang="en-US" altLang="ja-JP" sz="1400" kern="100" dirty="0" smtClean="0">
                          <a:solidFill>
                            <a:schemeClr val="tx1"/>
                          </a:solidFill>
                          <a:effectLst/>
                          <a:latin typeface="+mj-ea"/>
                          <a:ea typeface="+mj-ea"/>
                          <a:cs typeface="Times New Roman"/>
                        </a:rPr>
                        <a:t>27</a:t>
                      </a:r>
                      <a:r>
                        <a:rPr lang="ja-JP" altLang="en-US" sz="1400" kern="100" dirty="0" smtClean="0">
                          <a:solidFill>
                            <a:schemeClr val="tx1"/>
                          </a:solidFill>
                          <a:effectLst/>
                          <a:latin typeface="+mj-ea"/>
                          <a:ea typeface="+mj-ea"/>
                          <a:cs typeface="Times New Roman"/>
                        </a:rPr>
                        <a:t>日　日本</a:t>
                      </a:r>
                      <a:r>
                        <a:rPr lang="ja-JP" sz="1400" kern="100" dirty="0" smtClean="0">
                          <a:solidFill>
                            <a:schemeClr val="tx1"/>
                          </a:solidFill>
                          <a:effectLst/>
                          <a:latin typeface="+mj-ea"/>
                          <a:ea typeface="+mj-ea"/>
                          <a:cs typeface="Times New Roman"/>
                        </a:rPr>
                        <a:t>公認</a:t>
                      </a:r>
                      <a:r>
                        <a:rPr lang="ja-JP" sz="1400" kern="100" dirty="0">
                          <a:solidFill>
                            <a:schemeClr val="tx1"/>
                          </a:solidFill>
                          <a:effectLst/>
                          <a:latin typeface="+mj-ea"/>
                          <a:ea typeface="+mj-ea"/>
                          <a:cs typeface="Times New Roman"/>
                        </a:rPr>
                        <a:t>会計士</a:t>
                      </a:r>
                      <a:r>
                        <a:rPr lang="ja-JP" sz="1400" kern="100" dirty="0" smtClean="0">
                          <a:solidFill>
                            <a:schemeClr val="tx1"/>
                          </a:solidFill>
                          <a:effectLst/>
                          <a:latin typeface="+mj-ea"/>
                          <a:ea typeface="+mj-ea"/>
                          <a:cs typeface="Times New Roman"/>
                        </a:rPr>
                        <a:t>協会</a:t>
                      </a:r>
                      <a:r>
                        <a:rPr lang="ja-JP" altLang="en-US" sz="1400" kern="100" dirty="0" smtClean="0">
                          <a:solidFill>
                            <a:schemeClr val="tx1"/>
                          </a:solidFill>
                          <a:effectLst/>
                          <a:latin typeface="+mj-ea"/>
                          <a:ea typeface="+mj-ea"/>
                          <a:cs typeface="Times New Roman"/>
                        </a:rPr>
                        <a:t>非営利法人委員会</a:t>
                      </a:r>
                      <a:r>
                        <a:rPr lang="ja-JP" sz="1400" kern="100" dirty="0" smtClean="0">
                          <a:solidFill>
                            <a:schemeClr val="tx1"/>
                          </a:solidFill>
                          <a:effectLst/>
                          <a:latin typeface="+mj-ea"/>
                          <a:ea typeface="+mj-ea"/>
                          <a:cs typeface="Times New Roman"/>
                        </a:rPr>
                        <a:t>実務指針</a:t>
                      </a:r>
                      <a:r>
                        <a:rPr lang="ja-JP" altLang="en-US" sz="1400" kern="100" dirty="0" smtClean="0">
                          <a:solidFill>
                            <a:schemeClr val="tx1"/>
                          </a:solidFill>
                          <a:effectLst/>
                          <a:latin typeface="+mj-ea"/>
                          <a:ea typeface="+mj-ea"/>
                          <a:cs typeface="Times New Roman"/>
                        </a:rPr>
                        <a:t>第</a:t>
                      </a:r>
                      <a:r>
                        <a:rPr lang="en-US" altLang="ja-JP" sz="1400" kern="100" dirty="0" smtClean="0">
                          <a:solidFill>
                            <a:schemeClr val="tx1"/>
                          </a:solidFill>
                          <a:effectLst/>
                          <a:latin typeface="+mj-ea"/>
                          <a:ea typeface="+mj-ea"/>
                          <a:cs typeface="Times New Roman"/>
                        </a:rPr>
                        <a:t>40</a:t>
                      </a:r>
                      <a:r>
                        <a:rPr lang="ja-JP" altLang="en-US" sz="1400" kern="100" dirty="0" smtClean="0">
                          <a:solidFill>
                            <a:schemeClr val="tx1"/>
                          </a:solidFill>
                          <a:effectLst/>
                          <a:latin typeface="+mj-ea"/>
                          <a:ea typeface="+mj-ea"/>
                          <a:cs typeface="Times New Roman"/>
                        </a:rPr>
                        <a:t>号）</a:t>
                      </a:r>
                      <a:endParaRPr lang="ja-JP" sz="1400" kern="100" dirty="0">
                        <a:solidFill>
                          <a:schemeClr val="tx1"/>
                        </a:solidFill>
                        <a:effectLst/>
                        <a:latin typeface="+mj-ea"/>
                        <a:ea typeface="+mj-ea"/>
                        <a:cs typeface="Times New Roman"/>
                      </a:endParaRPr>
                    </a:p>
                  </a:txBody>
                  <a:tcPr marL="92401" marR="92401" marT="42647" marB="426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39269">
                <a:tc vMerge="1">
                  <a:txBody>
                    <a:bodyPr/>
                    <a:lstStyle/>
                    <a:p>
                      <a:endParaRPr kumimoji="1" lang="ja-JP" altLang="en-US"/>
                    </a:p>
                  </a:txBody>
                  <a:tcPr/>
                </a:tc>
                <a:tc>
                  <a:txBody>
                    <a:bodyPr/>
                    <a:lstStyle/>
                    <a:p>
                      <a:pPr marL="6350" indent="0" algn="ctr">
                        <a:spcAft>
                          <a:spcPts val="0"/>
                        </a:spcAft>
                      </a:pPr>
                      <a:r>
                        <a:rPr lang="ja-JP" sz="1400" kern="100" dirty="0">
                          <a:effectLst/>
                          <a:latin typeface="+mj-ea"/>
                          <a:ea typeface="+mj-ea"/>
                          <a:cs typeface="Times New Roman"/>
                        </a:rPr>
                        <a:t>「会計管理」に</a:t>
                      </a:r>
                      <a:r>
                        <a:rPr lang="ja-JP" sz="1400" kern="100" dirty="0" smtClean="0">
                          <a:effectLst/>
                          <a:latin typeface="+mj-ea"/>
                          <a:ea typeface="+mj-ea"/>
                          <a:cs typeface="Times New Roman"/>
                        </a:rPr>
                        <a:t>関する</a:t>
                      </a:r>
                      <a:endParaRPr lang="en-US" altLang="ja-JP" sz="1400" kern="100" dirty="0" smtClean="0">
                        <a:effectLst/>
                        <a:latin typeface="+mj-ea"/>
                        <a:ea typeface="+mj-ea"/>
                        <a:cs typeface="Times New Roman"/>
                      </a:endParaRPr>
                    </a:p>
                    <a:p>
                      <a:pPr marL="6350" indent="0" algn="ctr">
                        <a:spcAft>
                          <a:spcPts val="0"/>
                        </a:spcAft>
                      </a:pPr>
                      <a:r>
                        <a:rPr lang="ja-JP" sz="1400" kern="100" dirty="0" smtClean="0">
                          <a:effectLst/>
                          <a:latin typeface="+mj-ea"/>
                          <a:ea typeface="+mj-ea"/>
                          <a:cs typeface="Times New Roman"/>
                        </a:rPr>
                        <a:t>監査</a:t>
                      </a:r>
                      <a:r>
                        <a:rPr lang="ja-JP" sz="1400" kern="100" dirty="0">
                          <a:effectLst/>
                          <a:latin typeface="+mj-ea"/>
                          <a:ea typeface="+mj-ea"/>
                          <a:cs typeface="Times New Roman"/>
                        </a:rPr>
                        <a:t>事項の省略</a:t>
                      </a:r>
                    </a:p>
                  </a:txBody>
                  <a:tcPr marL="72509" marR="72509" marT="33762" marB="3376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r>
              <a:tr h="931706">
                <a:tc vMerge="1">
                  <a:txBody>
                    <a:bodyPr/>
                    <a:lstStyle/>
                    <a:p>
                      <a:endParaRPr kumimoji="1" lang="ja-JP" altLang="en-US"/>
                    </a:p>
                  </a:txBody>
                  <a:tcPr/>
                </a:tc>
                <a:tc>
                  <a:txBody>
                    <a:bodyPr/>
                    <a:lstStyle/>
                    <a:p>
                      <a:pPr algn="ctr">
                        <a:spcAft>
                          <a:spcPts val="0"/>
                        </a:spcAft>
                      </a:pPr>
                      <a:r>
                        <a:rPr lang="ja-JP" sz="1400" kern="100" dirty="0">
                          <a:effectLst/>
                          <a:latin typeface="+mj-ea"/>
                          <a:ea typeface="+mj-ea"/>
                          <a:cs typeface="Times New Roman"/>
                        </a:rPr>
                        <a:t>「組織運営」に</a:t>
                      </a:r>
                      <a:r>
                        <a:rPr lang="ja-JP" sz="1400" kern="100" dirty="0" smtClean="0">
                          <a:effectLst/>
                          <a:latin typeface="+mj-ea"/>
                          <a:ea typeface="+mj-ea"/>
                          <a:cs typeface="Times New Roman"/>
                        </a:rPr>
                        <a:t>関する</a:t>
                      </a:r>
                      <a:endParaRPr lang="en-US" altLang="ja-JP" sz="1400" kern="100" dirty="0" smtClean="0">
                        <a:effectLst/>
                        <a:latin typeface="+mj-ea"/>
                        <a:ea typeface="+mj-ea"/>
                        <a:cs typeface="Times New Roman"/>
                      </a:endParaRPr>
                    </a:p>
                    <a:p>
                      <a:pPr algn="ctr">
                        <a:spcAft>
                          <a:spcPts val="0"/>
                        </a:spcAft>
                      </a:pPr>
                      <a:r>
                        <a:rPr lang="ja-JP" sz="1400" kern="100" dirty="0" smtClean="0">
                          <a:effectLst/>
                          <a:latin typeface="+mj-ea"/>
                          <a:ea typeface="+mj-ea"/>
                          <a:cs typeface="Times New Roman"/>
                        </a:rPr>
                        <a:t>監査</a:t>
                      </a:r>
                      <a:r>
                        <a:rPr lang="ja-JP" sz="1400" kern="100" dirty="0">
                          <a:effectLst/>
                          <a:latin typeface="+mj-ea"/>
                          <a:ea typeface="+mj-ea"/>
                          <a:cs typeface="Times New Roman"/>
                        </a:rPr>
                        <a:t>事項の効率的な実施</a:t>
                      </a:r>
                    </a:p>
                  </a:txBody>
                  <a:tcPr marL="72509" marR="72509" marT="33762" marB="3376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kumimoji="1" lang="ja-JP" altLang="en-US"/>
                    </a:p>
                  </a:txBody>
                  <a:tcPr/>
                </a:tc>
              </a:tr>
              <a:tr h="369354">
                <a:tc rowSpan="3">
                  <a:txBody>
                    <a:bodyPr/>
                    <a:lstStyle/>
                    <a:p>
                      <a:pPr marL="179388" indent="-179388" algn="l">
                        <a:spcAft>
                          <a:spcPts val="0"/>
                        </a:spcAft>
                      </a:pPr>
                      <a:r>
                        <a:rPr lang="ja-JP" sz="1400" kern="100" dirty="0">
                          <a:effectLst/>
                          <a:latin typeface="+mj-ea"/>
                          <a:ea typeface="+mj-ea"/>
                          <a:cs typeface="Times New Roman"/>
                        </a:rPr>
                        <a:t>③ 財務会計に関する内部統制の向上に対する支援</a:t>
                      </a:r>
                    </a:p>
                  </a:txBody>
                  <a:tcPr marL="92401" marR="92401" marT="42647" marB="426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marL="6350" indent="0" algn="ctr">
                        <a:spcAft>
                          <a:spcPts val="0"/>
                        </a:spcAft>
                      </a:pPr>
                      <a:r>
                        <a:rPr lang="ja-JP" sz="1400" kern="100" dirty="0">
                          <a:effectLst/>
                          <a:latin typeface="+mj-ea"/>
                          <a:ea typeface="+mj-ea"/>
                          <a:cs typeface="Times New Roman"/>
                        </a:rPr>
                        <a:t>監査周期４年に１回</a:t>
                      </a:r>
                    </a:p>
                  </a:txBody>
                  <a:tcPr marL="72509" marR="72509" marT="33762" marB="3376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rowSpan="3">
                  <a:txBody>
                    <a:bodyPr/>
                    <a:lstStyle/>
                    <a:p>
                      <a:pPr marL="3175" indent="-3175" algn="l">
                        <a:spcAft>
                          <a:spcPts val="0"/>
                        </a:spcAft>
                      </a:pPr>
                      <a:r>
                        <a:rPr lang="ja-JP" altLang="en-US" sz="1400" kern="100" dirty="0" smtClean="0">
                          <a:effectLst/>
                          <a:latin typeface="+mj-ea"/>
                          <a:ea typeface="+mj-ea"/>
                          <a:cs typeface="Times New Roman"/>
                        </a:rPr>
                        <a:t>「</a:t>
                      </a:r>
                      <a:r>
                        <a:rPr lang="ja-JP" sz="1400" kern="100" dirty="0" smtClean="0">
                          <a:effectLst/>
                          <a:latin typeface="+mj-ea"/>
                          <a:ea typeface="+mj-ea"/>
                          <a:cs typeface="Times New Roman"/>
                        </a:rPr>
                        <a:t>財務</a:t>
                      </a:r>
                      <a:r>
                        <a:rPr lang="ja-JP" sz="1400" kern="100" dirty="0">
                          <a:effectLst/>
                          <a:latin typeface="+mj-ea"/>
                          <a:ea typeface="+mj-ea"/>
                          <a:cs typeface="Times New Roman"/>
                        </a:rPr>
                        <a:t>会計に関する内部統制の向上に対する支援業務実施</a:t>
                      </a:r>
                      <a:r>
                        <a:rPr lang="ja-JP" sz="1400" kern="100" dirty="0" smtClean="0">
                          <a:effectLst/>
                          <a:latin typeface="+mj-ea"/>
                          <a:ea typeface="+mj-ea"/>
                          <a:cs typeface="Times New Roman"/>
                        </a:rPr>
                        <a:t>報告書</a:t>
                      </a:r>
                      <a:r>
                        <a:rPr lang="ja-JP" altLang="en-US" sz="1400" kern="100" dirty="0" smtClean="0">
                          <a:effectLst/>
                          <a:latin typeface="+mj-ea"/>
                          <a:ea typeface="+mj-ea"/>
                          <a:cs typeface="Times New Roman"/>
                        </a:rPr>
                        <a:t>」</a:t>
                      </a:r>
                      <a:endParaRPr lang="ja-JP" sz="1400" kern="100" dirty="0">
                        <a:effectLst/>
                        <a:latin typeface="+mj-ea"/>
                        <a:ea typeface="+mj-ea"/>
                        <a:cs typeface="Times New Roman"/>
                      </a:endParaRPr>
                    </a:p>
                    <a:p>
                      <a:pPr marL="174625" indent="-174625" algn="l">
                        <a:spcAft>
                          <a:spcPts val="0"/>
                        </a:spcAft>
                      </a:pPr>
                      <a:r>
                        <a:rPr lang="ja-JP" sz="1400" kern="100" dirty="0">
                          <a:solidFill>
                            <a:schemeClr val="tx1"/>
                          </a:solidFill>
                          <a:effectLst/>
                          <a:latin typeface="+mj-ea"/>
                          <a:ea typeface="+mj-ea"/>
                          <a:cs typeface="Times New Roman"/>
                        </a:rPr>
                        <a:t>※　</a:t>
                      </a:r>
                      <a:r>
                        <a:rPr lang="ja-JP" altLang="en-US" sz="1400" kern="100" dirty="0" smtClean="0">
                          <a:solidFill>
                            <a:schemeClr val="tx1"/>
                          </a:solidFill>
                          <a:effectLst/>
                          <a:latin typeface="+mj-ea"/>
                          <a:ea typeface="+mj-ea"/>
                          <a:cs typeface="Times New Roman"/>
                        </a:rPr>
                        <a:t>「会計監査人非設置の社会福祉法人における財務会計に関する内部統制の向上に対する支援業務」（平成</a:t>
                      </a:r>
                      <a:r>
                        <a:rPr lang="en-US" altLang="ja-JP" sz="1400" kern="100" dirty="0" smtClean="0">
                          <a:solidFill>
                            <a:schemeClr val="tx1"/>
                          </a:solidFill>
                          <a:effectLst/>
                          <a:latin typeface="+mj-ea"/>
                          <a:ea typeface="+mj-ea"/>
                          <a:cs typeface="Times New Roman"/>
                        </a:rPr>
                        <a:t>29</a:t>
                      </a:r>
                      <a:r>
                        <a:rPr lang="ja-JP" altLang="en-US" sz="1400" kern="100" dirty="0" smtClean="0">
                          <a:solidFill>
                            <a:schemeClr val="tx1"/>
                          </a:solidFill>
                          <a:effectLst/>
                          <a:latin typeface="+mj-ea"/>
                          <a:ea typeface="+mj-ea"/>
                          <a:cs typeface="Times New Roman"/>
                        </a:rPr>
                        <a:t>年</a:t>
                      </a:r>
                      <a:r>
                        <a:rPr lang="en-US" altLang="ja-JP" sz="1400" kern="100" dirty="0" smtClean="0">
                          <a:solidFill>
                            <a:schemeClr val="tx1"/>
                          </a:solidFill>
                          <a:effectLst/>
                          <a:latin typeface="+mj-ea"/>
                          <a:ea typeface="+mj-ea"/>
                          <a:cs typeface="Times New Roman"/>
                        </a:rPr>
                        <a:t>4</a:t>
                      </a:r>
                      <a:r>
                        <a:rPr lang="ja-JP" altLang="en-US" sz="1400" kern="100" dirty="0" smtClean="0">
                          <a:solidFill>
                            <a:schemeClr val="tx1"/>
                          </a:solidFill>
                          <a:effectLst/>
                          <a:latin typeface="+mj-ea"/>
                          <a:ea typeface="+mj-ea"/>
                          <a:cs typeface="Times New Roman"/>
                        </a:rPr>
                        <a:t>月</a:t>
                      </a:r>
                      <a:r>
                        <a:rPr lang="en-US" altLang="ja-JP" sz="1400" kern="100" dirty="0" smtClean="0">
                          <a:solidFill>
                            <a:schemeClr val="tx1"/>
                          </a:solidFill>
                          <a:effectLst/>
                          <a:latin typeface="+mj-ea"/>
                          <a:ea typeface="+mj-ea"/>
                          <a:cs typeface="Times New Roman"/>
                        </a:rPr>
                        <a:t>27</a:t>
                      </a:r>
                      <a:r>
                        <a:rPr lang="ja-JP" altLang="en-US" sz="1400" kern="100" dirty="0" smtClean="0">
                          <a:solidFill>
                            <a:schemeClr val="tx1"/>
                          </a:solidFill>
                          <a:effectLst/>
                          <a:latin typeface="+mj-ea"/>
                          <a:ea typeface="+mj-ea"/>
                          <a:cs typeface="Times New Roman"/>
                        </a:rPr>
                        <a:t>日　日本</a:t>
                      </a:r>
                      <a:r>
                        <a:rPr lang="ja-JP" sz="1400" kern="100" dirty="0" smtClean="0">
                          <a:solidFill>
                            <a:schemeClr val="tx1"/>
                          </a:solidFill>
                          <a:effectLst/>
                          <a:latin typeface="+mj-ea"/>
                          <a:ea typeface="+mj-ea"/>
                          <a:cs typeface="Times New Roman"/>
                        </a:rPr>
                        <a:t>公認</a:t>
                      </a:r>
                      <a:r>
                        <a:rPr lang="ja-JP" sz="1400" kern="100" dirty="0">
                          <a:solidFill>
                            <a:schemeClr val="tx1"/>
                          </a:solidFill>
                          <a:effectLst/>
                          <a:latin typeface="+mj-ea"/>
                          <a:ea typeface="+mj-ea"/>
                          <a:cs typeface="Times New Roman"/>
                        </a:rPr>
                        <a:t>会計士</a:t>
                      </a:r>
                      <a:r>
                        <a:rPr lang="ja-JP" sz="1400" kern="100" dirty="0" smtClean="0">
                          <a:solidFill>
                            <a:schemeClr val="tx1"/>
                          </a:solidFill>
                          <a:effectLst/>
                          <a:latin typeface="+mj-ea"/>
                          <a:ea typeface="+mj-ea"/>
                          <a:cs typeface="Times New Roman"/>
                        </a:rPr>
                        <a:t>協会</a:t>
                      </a:r>
                      <a:r>
                        <a:rPr lang="ja-JP" altLang="en-US" sz="1400" kern="100" dirty="0" smtClean="0">
                          <a:solidFill>
                            <a:schemeClr val="tx1"/>
                          </a:solidFill>
                          <a:effectLst/>
                          <a:latin typeface="+mj-ea"/>
                          <a:ea typeface="+mj-ea"/>
                          <a:cs typeface="Times New Roman"/>
                        </a:rPr>
                        <a:t>非営利法人委員会研究報告第</a:t>
                      </a:r>
                      <a:r>
                        <a:rPr lang="en-US" altLang="ja-JP" sz="1400" kern="100" dirty="0" smtClean="0">
                          <a:solidFill>
                            <a:schemeClr val="tx1"/>
                          </a:solidFill>
                          <a:effectLst/>
                          <a:latin typeface="+mj-ea"/>
                          <a:ea typeface="+mj-ea"/>
                          <a:cs typeface="Times New Roman"/>
                        </a:rPr>
                        <a:t>32</a:t>
                      </a:r>
                      <a:r>
                        <a:rPr lang="ja-JP" altLang="en-US" sz="1400" kern="100" dirty="0" smtClean="0">
                          <a:solidFill>
                            <a:schemeClr val="tx1"/>
                          </a:solidFill>
                          <a:effectLst/>
                          <a:latin typeface="+mj-ea"/>
                          <a:ea typeface="+mj-ea"/>
                          <a:cs typeface="Times New Roman"/>
                        </a:rPr>
                        <a:t>号）</a:t>
                      </a:r>
                      <a:endParaRPr lang="ja-JP" sz="1400" kern="100" dirty="0">
                        <a:solidFill>
                          <a:schemeClr val="tx1"/>
                        </a:solidFill>
                        <a:effectLst/>
                        <a:latin typeface="+mj-ea"/>
                        <a:ea typeface="+mj-ea"/>
                        <a:cs typeface="Times New Roman"/>
                      </a:endParaRPr>
                    </a:p>
                  </a:txBody>
                  <a:tcPr marL="72509" marR="72509" marT="33762" marB="3376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r>
              <a:tr h="489142">
                <a:tc vMerge="1">
                  <a:txBody>
                    <a:bodyPr/>
                    <a:lstStyle/>
                    <a:p>
                      <a:endParaRPr kumimoji="1" lang="ja-JP" altLang="en-US"/>
                    </a:p>
                  </a:txBody>
                  <a:tcPr/>
                </a:tc>
                <a:tc>
                  <a:txBody>
                    <a:bodyPr/>
                    <a:lstStyle/>
                    <a:p>
                      <a:pPr marL="6350" indent="0" algn="ctr">
                        <a:spcAft>
                          <a:spcPts val="0"/>
                        </a:spcAft>
                      </a:pPr>
                      <a:r>
                        <a:rPr lang="ja-JP" sz="1400" kern="100" dirty="0">
                          <a:effectLst/>
                          <a:latin typeface="+mj-ea"/>
                          <a:ea typeface="+mj-ea"/>
                          <a:cs typeface="Times New Roman"/>
                        </a:rPr>
                        <a:t>「会計管理」に</a:t>
                      </a:r>
                      <a:r>
                        <a:rPr lang="ja-JP" sz="1400" kern="100" dirty="0" smtClean="0">
                          <a:effectLst/>
                          <a:latin typeface="+mj-ea"/>
                          <a:ea typeface="+mj-ea"/>
                          <a:cs typeface="Times New Roman"/>
                        </a:rPr>
                        <a:t>関する</a:t>
                      </a:r>
                      <a:endParaRPr lang="en-US" altLang="ja-JP" sz="1400" kern="100" dirty="0" smtClean="0">
                        <a:effectLst/>
                        <a:latin typeface="+mj-ea"/>
                        <a:ea typeface="+mj-ea"/>
                        <a:cs typeface="Times New Roman"/>
                      </a:endParaRPr>
                    </a:p>
                    <a:p>
                      <a:pPr marL="6350" indent="0" algn="ctr">
                        <a:spcAft>
                          <a:spcPts val="0"/>
                        </a:spcAft>
                      </a:pPr>
                      <a:r>
                        <a:rPr lang="ja-JP" sz="1400" kern="100" dirty="0" smtClean="0">
                          <a:effectLst/>
                          <a:latin typeface="+mj-ea"/>
                          <a:ea typeface="+mj-ea"/>
                          <a:cs typeface="Times New Roman"/>
                        </a:rPr>
                        <a:t>監査</a:t>
                      </a:r>
                      <a:r>
                        <a:rPr lang="ja-JP" sz="1400" kern="100" dirty="0">
                          <a:effectLst/>
                          <a:latin typeface="+mj-ea"/>
                          <a:ea typeface="+mj-ea"/>
                          <a:cs typeface="Times New Roman"/>
                        </a:rPr>
                        <a:t>事項の省略</a:t>
                      </a:r>
                    </a:p>
                  </a:txBody>
                  <a:tcPr marL="72509" marR="72509" marT="33762" marB="3376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kumimoji="1" lang="ja-JP" altLang="en-US"/>
                    </a:p>
                  </a:txBody>
                  <a:tcPr/>
                </a:tc>
              </a:tr>
              <a:tr h="558110">
                <a:tc vMerge="1">
                  <a:txBody>
                    <a:bodyPr/>
                    <a:lstStyle/>
                    <a:p>
                      <a:endParaRPr kumimoji="1" lang="ja-JP" altLang="en-US"/>
                    </a:p>
                  </a:txBody>
                  <a:tcPr/>
                </a:tc>
                <a:tc>
                  <a:txBody>
                    <a:bodyPr/>
                    <a:lstStyle/>
                    <a:p>
                      <a:pPr marL="6350" indent="0" algn="ctr">
                        <a:spcAft>
                          <a:spcPts val="0"/>
                        </a:spcAft>
                      </a:pPr>
                      <a:r>
                        <a:rPr lang="ja-JP" sz="1400" kern="100" dirty="0">
                          <a:effectLst/>
                          <a:latin typeface="+mj-ea"/>
                          <a:ea typeface="+mj-ea"/>
                          <a:cs typeface="Times New Roman"/>
                        </a:rPr>
                        <a:t>「組織運営」に</a:t>
                      </a:r>
                      <a:r>
                        <a:rPr lang="ja-JP" sz="1400" kern="100" dirty="0" smtClean="0">
                          <a:effectLst/>
                          <a:latin typeface="+mj-ea"/>
                          <a:ea typeface="+mj-ea"/>
                          <a:cs typeface="Times New Roman"/>
                        </a:rPr>
                        <a:t>関する</a:t>
                      </a:r>
                      <a:endParaRPr lang="en-US" altLang="ja-JP" sz="1400" kern="100" dirty="0" smtClean="0">
                        <a:effectLst/>
                        <a:latin typeface="+mj-ea"/>
                        <a:ea typeface="+mj-ea"/>
                        <a:cs typeface="Times New Roman"/>
                      </a:endParaRPr>
                    </a:p>
                    <a:p>
                      <a:pPr marL="6350" indent="0" algn="ctr">
                        <a:spcAft>
                          <a:spcPts val="0"/>
                        </a:spcAft>
                      </a:pPr>
                      <a:r>
                        <a:rPr lang="ja-JP" sz="1400" kern="100" dirty="0" smtClean="0">
                          <a:effectLst/>
                          <a:latin typeface="+mj-ea"/>
                          <a:ea typeface="+mj-ea"/>
                          <a:cs typeface="Times New Roman"/>
                        </a:rPr>
                        <a:t>監査</a:t>
                      </a:r>
                      <a:r>
                        <a:rPr lang="ja-JP" sz="1400" kern="100" dirty="0">
                          <a:effectLst/>
                          <a:latin typeface="+mj-ea"/>
                          <a:ea typeface="+mj-ea"/>
                          <a:cs typeface="Times New Roman"/>
                        </a:rPr>
                        <a:t>事項の効率的な実施</a:t>
                      </a:r>
                    </a:p>
                  </a:txBody>
                  <a:tcPr marL="72509" marR="72509" marT="33762" marB="3376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vMerge="1">
                  <a:txBody>
                    <a:bodyPr/>
                    <a:lstStyle/>
                    <a:p>
                      <a:endParaRPr kumimoji="1" lang="ja-JP" altLang="en-US"/>
                    </a:p>
                  </a:txBody>
                  <a:tcPr/>
                </a:tc>
              </a:tr>
              <a:tr h="389775">
                <a:tc rowSpan="3">
                  <a:txBody>
                    <a:bodyPr/>
                    <a:lstStyle/>
                    <a:p>
                      <a:pPr marL="179388" indent="-173038" algn="l">
                        <a:spcAft>
                          <a:spcPts val="0"/>
                        </a:spcAft>
                      </a:pPr>
                      <a:r>
                        <a:rPr lang="ja-JP" sz="1400" kern="100" dirty="0">
                          <a:effectLst/>
                          <a:latin typeface="+mj-ea"/>
                          <a:ea typeface="+mj-ea"/>
                          <a:cs typeface="Times New Roman"/>
                        </a:rPr>
                        <a:t>④ 財務会計に関する事務処理体制の向上に対する支援</a:t>
                      </a:r>
                    </a:p>
                  </a:txBody>
                  <a:tcPr marL="92401" marR="92401" marT="42647" marB="42647"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a:txBody>
                    <a:bodyPr/>
                    <a:lstStyle/>
                    <a:p>
                      <a:pPr marL="6350" indent="0" algn="ctr">
                        <a:spcAft>
                          <a:spcPts val="0"/>
                        </a:spcAft>
                      </a:pPr>
                      <a:r>
                        <a:rPr lang="ja-JP" sz="1400" kern="100" dirty="0">
                          <a:effectLst/>
                          <a:latin typeface="+mj-ea"/>
                          <a:ea typeface="+mj-ea"/>
                          <a:cs typeface="Times New Roman"/>
                        </a:rPr>
                        <a:t>監査周期４年に１回</a:t>
                      </a:r>
                    </a:p>
                  </a:txBody>
                  <a:tcPr marL="72509" marR="72509" marT="33762" marB="3376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rowSpan="2">
                  <a:txBody>
                    <a:bodyPr/>
                    <a:lstStyle/>
                    <a:p>
                      <a:pPr marL="6350" indent="6350" algn="l">
                        <a:spcAft>
                          <a:spcPts val="0"/>
                        </a:spcAft>
                      </a:pPr>
                      <a:r>
                        <a:rPr lang="ja-JP" altLang="en-US" sz="1400" kern="100" dirty="0" smtClean="0">
                          <a:solidFill>
                            <a:schemeClr val="tx1"/>
                          </a:solidFill>
                          <a:effectLst/>
                          <a:latin typeface="+mj-ea"/>
                          <a:ea typeface="+mj-ea"/>
                          <a:cs typeface="Times New Roman"/>
                        </a:rPr>
                        <a:t>「</a:t>
                      </a:r>
                      <a:r>
                        <a:rPr lang="ja-JP" sz="1400" kern="100" dirty="0" smtClean="0">
                          <a:solidFill>
                            <a:schemeClr val="tx1"/>
                          </a:solidFill>
                          <a:effectLst/>
                          <a:latin typeface="+mj-ea"/>
                          <a:ea typeface="+mj-ea"/>
                          <a:cs typeface="Times New Roman"/>
                        </a:rPr>
                        <a:t>財務</a:t>
                      </a:r>
                      <a:r>
                        <a:rPr lang="ja-JP" sz="1400" kern="100" dirty="0">
                          <a:solidFill>
                            <a:schemeClr val="tx1"/>
                          </a:solidFill>
                          <a:effectLst/>
                          <a:latin typeface="+mj-ea"/>
                          <a:ea typeface="+mj-ea"/>
                          <a:cs typeface="Times New Roman"/>
                        </a:rPr>
                        <a:t>会計に関する事務処理体制の向上に対する支援実施</a:t>
                      </a:r>
                      <a:r>
                        <a:rPr lang="ja-JP" sz="1400" kern="100" dirty="0" smtClean="0">
                          <a:solidFill>
                            <a:schemeClr val="tx1"/>
                          </a:solidFill>
                          <a:effectLst/>
                          <a:latin typeface="+mj-ea"/>
                          <a:ea typeface="+mj-ea"/>
                          <a:cs typeface="Times New Roman"/>
                        </a:rPr>
                        <a:t>報告書</a:t>
                      </a:r>
                      <a:r>
                        <a:rPr lang="ja-JP" altLang="en-US" sz="1400" kern="100" dirty="0" smtClean="0">
                          <a:solidFill>
                            <a:schemeClr val="tx1"/>
                          </a:solidFill>
                          <a:effectLst/>
                          <a:latin typeface="+mj-ea"/>
                          <a:ea typeface="+mj-ea"/>
                          <a:cs typeface="Times New Roman"/>
                        </a:rPr>
                        <a:t>」</a:t>
                      </a:r>
                      <a:endParaRPr lang="ja-JP" sz="1400" kern="100" dirty="0">
                        <a:solidFill>
                          <a:schemeClr val="tx1"/>
                        </a:solidFill>
                        <a:effectLst/>
                        <a:latin typeface="+mj-ea"/>
                        <a:ea typeface="+mj-ea"/>
                        <a:cs typeface="Times New Roman"/>
                      </a:endParaRPr>
                    </a:p>
                    <a:p>
                      <a:pPr marL="174625" indent="-161925" algn="l">
                        <a:spcAft>
                          <a:spcPts val="0"/>
                        </a:spcAft>
                      </a:pPr>
                      <a:r>
                        <a:rPr lang="ja-JP" sz="1400" kern="100" dirty="0">
                          <a:solidFill>
                            <a:schemeClr val="tx1"/>
                          </a:solidFill>
                          <a:effectLst/>
                          <a:latin typeface="+mj-ea"/>
                          <a:ea typeface="+mj-ea"/>
                          <a:cs typeface="Times New Roman"/>
                        </a:rPr>
                        <a:t>※　</a:t>
                      </a:r>
                      <a:r>
                        <a:rPr lang="ja-JP" altLang="en-US" sz="1400" kern="100" dirty="0" smtClean="0">
                          <a:solidFill>
                            <a:schemeClr val="tx1"/>
                          </a:solidFill>
                          <a:effectLst/>
                          <a:latin typeface="+mj-ea"/>
                          <a:ea typeface="+mj-ea"/>
                          <a:cs typeface="Times New Roman"/>
                        </a:rPr>
                        <a:t>平成</a:t>
                      </a:r>
                      <a:r>
                        <a:rPr lang="en-US" altLang="ja-JP" sz="1400" kern="100" dirty="0" smtClean="0">
                          <a:solidFill>
                            <a:schemeClr val="tx1"/>
                          </a:solidFill>
                          <a:effectLst/>
                          <a:latin typeface="+mj-ea"/>
                          <a:ea typeface="+mj-ea"/>
                          <a:cs typeface="Times New Roman"/>
                        </a:rPr>
                        <a:t>29</a:t>
                      </a:r>
                      <a:r>
                        <a:rPr lang="ja-JP" altLang="en-US" sz="1400" kern="100" dirty="0" smtClean="0">
                          <a:solidFill>
                            <a:schemeClr val="tx1"/>
                          </a:solidFill>
                          <a:effectLst/>
                          <a:latin typeface="+mj-ea"/>
                          <a:ea typeface="+mj-ea"/>
                          <a:cs typeface="Times New Roman"/>
                        </a:rPr>
                        <a:t>年</a:t>
                      </a:r>
                      <a:r>
                        <a:rPr lang="en-US" altLang="ja-JP" sz="1400" kern="100" dirty="0" smtClean="0">
                          <a:solidFill>
                            <a:schemeClr val="tx1"/>
                          </a:solidFill>
                          <a:effectLst/>
                          <a:latin typeface="+mj-ea"/>
                          <a:ea typeface="+mj-ea"/>
                          <a:cs typeface="Times New Roman"/>
                        </a:rPr>
                        <a:t>4</a:t>
                      </a:r>
                      <a:r>
                        <a:rPr lang="ja-JP" altLang="en-US" sz="1400" kern="100" dirty="0" smtClean="0">
                          <a:solidFill>
                            <a:schemeClr val="tx1"/>
                          </a:solidFill>
                          <a:effectLst/>
                          <a:latin typeface="+mj-ea"/>
                          <a:ea typeface="+mj-ea"/>
                          <a:cs typeface="Times New Roman"/>
                        </a:rPr>
                        <a:t>月</a:t>
                      </a:r>
                      <a:r>
                        <a:rPr lang="en-US" altLang="ja-JP" sz="1400" kern="100" dirty="0" smtClean="0">
                          <a:solidFill>
                            <a:schemeClr val="tx1"/>
                          </a:solidFill>
                          <a:effectLst/>
                          <a:latin typeface="+mj-ea"/>
                          <a:ea typeface="+mj-ea"/>
                          <a:cs typeface="Times New Roman"/>
                        </a:rPr>
                        <a:t>27</a:t>
                      </a:r>
                      <a:r>
                        <a:rPr lang="ja-JP" altLang="en-US" sz="1400" kern="100" dirty="0" smtClean="0">
                          <a:solidFill>
                            <a:schemeClr val="tx1"/>
                          </a:solidFill>
                          <a:effectLst/>
                          <a:latin typeface="+mj-ea"/>
                          <a:ea typeface="+mj-ea"/>
                          <a:cs typeface="Times New Roman"/>
                        </a:rPr>
                        <a:t>日　日本税理士会連合会</a:t>
                      </a:r>
                      <a:endParaRPr lang="ja-JP" sz="1400" kern="100" dirty="0">
                        <a:solidFill>
                          <a:schemeClr val="tx1"/>
                        </a:solidFill>
                        <a:effectLst/>
                        <a:latin typeface="+mj-ea"/>
                        <a:ea typeface="+mj-ea"/>
                        <a:cs typeface="Times New Roman"/>
                      </a:endParaRPr>
                    </a:p>
                  </a:txBody>
                  <a:tcPr marL="72509" marR="72509" marT="33762" marB="3376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r>
              <a:tr h="521681">
                <a:tc vMerge="1">
                  <a:txBody>
                    <a:bodyPr/>
                    <a:lstStyle/>
                    <a:p>
                      <a:endParaRPr kumimoji="1" lang="ja-JP" altLang="en-US"/>
                    </a:p>
                  </a:txBody>
                  <a:tcPr/>
                </a:tc>
                <a:tc>
                  <a:txBody>
                    <a:bodyPr/>
                    <a:lstStyle/>
                    <a:p>
                      <a:pPr marL="6350" indent="0" algn="ctr">
                        <a:spcAft>
                          <a:spcPts val="0"/>
                        </a:spcAft>
                      </a:pPr>
                      <a:r>
                        <a:rPr lang="ja-JP" sz="1400" kern="100" dirty="0">
                          <a:effectLst/>
                          <a:latin typeface="+mj-ea"/>
                          <a:ea typeface="+mj-ea"/>
                          <a:cs typeface="Times New Roman"/>
                        </a:rPr>
                        <a:t>「会計管理」に</a:t>
                      </a:r>
                      <a:r>
                        <a:rPr lang="ja-JP" sz="1400" kern="100" dirty="0" smtClean="0">
                          <a:effectLst/>
                          <a:latin typeface="+mj-ea"/>
                          <a:ea typeface="+mj-ea"/>
                          <a:cs typeface="Times New Roman"/>
                        </a:rPr>
                        <a:t>関する</a:t>
                      </a:r>
                      <a:endParaRPr lang="en-US" altLang="ja-JP" sz="1400" kern="100" dirty="0" smtClean="0">
                        <a:effectLst/>
                        <a:latin typeface="+mj-ea"/>
                        <a:ea typeface="+mj-ea"/>
                        <a:cs typeface="Times New Roman"/>
                      </a:endParaRPr>
                    </a:p>
                    <a:p>
                      <a:pPr marL="6350" indent="0" algn="ctr">
                        <a:spcAft>
                          <a:spcPts val="0"/>
                        </a:spcAft>
                      </a:pPr>
                      <a:r>
                        <a:rPr lang="ja-JP" sz="1400" kern="100" dirty="0" smtClean="0">
                          <a:effectLst/>
                          <a:latin typeface="+mj-ea"/>
                          <a:ea typeface="+mj-ea"/>
                          <a:cs typeface="Times New Roman"/>
                        </a:rPr>
                        <a:t>監査</a:t>
                      </a:r>
                      <a:r>
                        <a:rPr lang="ja-JP" sz="1400" kern="100" dirty="0">
                          <a:effectLst/>
                          <a:latin typeface="+mj-ea"/>
                          <a:ea typeface="+mj-ea"/>
                          <a:cs typeface="Times New Roman"/>
                        </a:rPr>
                        <a:t>事項の省略</a:t>
                      </a:r>
                    </a:p>
                  </a:txBody>
                  <a:tcPr marL="72509" marR="72509" marT="33762" marB="3376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9646"/>
                    </a:solidFill>
                  </a:tcPr>
                </a:tc>
                <a:tc vMerge="1">
                  <a:txBody>
                    <a:bodyPr/>
                    <a:lstStyle/>
                    <a:p>
                      <a:endParaRPr kumimoji="1" lang="ja-JP" altLang="en-US"/>
                    </a:p>
                  </a:txBody>
                  <a:tcPr/>
                </a:tc>
              </a:tr>
              <a:tr h="558110">
                <a:tc vMerge="1">
                  <a:txBody>
                    <a:bodyPr/>
                    <a:lstStyle/>
                    <a:p>
                      <a:endParaRPr kumimoji="1" lang="ja-JP" altLang="en-US"/>
                    </a:p>
                  </a:txBody>
                  <a:tcPr/>
                </a:tc>
                <a:tc>
                  <a:txBody>
                    <a:bodyPr/>
                    <a:lstStyle/>
                    <a:p>
                      <a:pPr marL="6350" indent="0" algn="ctr">
                        <a:spcAft>
                          <a:spcPts val="0"/>
                        </a:spcAft>
                      </a:pPr>
                      <a:r>
                        <a:rPr lang="ja-JP" sz="1400" kern="100" dirty="0">
                          <a:effectLst/>
                          <a:latin typeface="+mj-ea"/>
                          <a:ea typeface="+mj-ea"/>
                          <a:cs typeface="Times New Roman"/>
                        </a:rPr>
                        <a:t>「組織運営」に</a:t>
                      </a:r>
                      <a:r>
                        <a:rPr lang="ja-JP" sz="1400" kern="100" dirty="0" smtClean="0">
                          <a:effectLst/>
                          <a:latin typeface="+mj-ea"/>
                          <a:ea typeface="+mj-ea"/>
                          <a:cs typeface="Times New Roman"/>
                        </a:rPr>
                        <a:t>関する</a:t>
                      </a:r>
                      <a:endParaRPr lang="en-US" altLang="ja-JP" sz="1400" kern="100" dirty="0" smtClean="0">
                        <a:effectLst/>
                        <a:latin typeface="+mj-ea"/>
                        <a:ea typeface="+mj-ea"/>
                        <a:cs typeface="Times New Roman"/>
                      </a:endParaRPr>
                    </a:p>
                    <a:p>
                      <a:pPr marL="6350" indent="0" algn="ctr">
                        <a:spcAft>
                          <a:spcPts val="0"/>
                        </a:spcAft>
                      </a:pPr>
                      <a:r>
                        <a:rPr lang="ja-JP" sz="1400" kern="100" dirty="0" smtClean="0">
                          <a:effectLst/>
                          <a:latin typeface="+mj-ea"/>
                          <a:ea typeface="+mj-ea"/>
                          <a:cs typeface="Times New Roman"/>
                        </a:rPr>
                        <a:t>監査</a:t>
                      </a:r>
                      <a:r>
                        <a:rPr lang="ja-JP" sz="1400" kern="100" dirty="0">
                          <a:effectLst/>
                          <a:latin typeface="+mj-ea"/>
                          <a:ea typeface="+mj-ea"/>
                          <a:cs typeface="Times New Roman"/>
                        </a:rPr>
                        <a:t>事項の効率的な実施</a:t>
                      </a:r>
                    </a:p>
                  </a:txBody>
                  <a:tcPr marL="72509" marR="72509" marT="33762" marB="3376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6350" indent="-6350" algn="ctr">
                        <a:spcAft>
                          <a:spcPts val="0"/>
                        </a:spcAft>
                      </a:pPr>
                      <a:r>
                        <a:rPr lang="ja-JP" sz="1400" kern="100" dirty="0">
                          <a:effectLst/>
                          <a:latin typeface="+mj-ea"/>
                          <a:ea typeface="+mj-ea"/>
                          <a:cs typeface="Times New Roman"/>
                        </a:rPr>
                        <a:t>－</a:t>
                      </a:r>
                    </a:p>
                  </a:txBody>
                  <a:tcPr marL="72509" marR="72509" marT="33762" marB="33762"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7" name="スライド番号プレースホルダー 2"/>
          <p:cNvSpPr txBox="1">
            <a:spLocks/>
          </p:cNvSpPr>
          <p:nvPr/>
        </p:nvSpPr>
        <p:spPr>
          <a:xfrm>
            <a:off x="8794354"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34</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388617835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正方形/長方形 74"/>
          <p:cNvSpPr/>
          <p:nvPr/>
        </p:nvSpPr>
        <p:spPr>
          <a:xfrm>
            <a:off x="116463" y="403044"/>
            <a:ext cx="9673075" cy="6027717"/>
          </a:xfrm>
          <a:prstGeom prst="rect">
            <a:avLst/>
          </a:prstGeom>
          <a:ln w="12700"/>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dirty="0">
              <a:solidFill>
                <a:prstClr val="black"/>
              </a:solidFill>
              <a:latin typeface="ＭＳ ゴシック" panose="020B0609070205080204" pitchFamily="49" charset="-128"/>
              <a:ea typeface="ＭＳ ゴシック" panose="020B0609070205080204" pitchFamily="49" charset="-128"/>
            </a:endParaRPr>
          </a:p>
        </p:txBody>
      </p:sp>
      <p:sp>
        <p:nvSpPr>
          <p:cNvPr id="15" name="テキスト ボックス 14"/>
          <p:cNvSpPr txBox="1"/>
          <p:nvPr/>
        </p:nvSpPr>
        <p:spPr>
          <a:xfrm>
            <a:off x="111095" y="205724"/>
            <a:ext cx="6406545" cy="369332"/>
          </a:xfrm>
          <a:prstGeom prst="rect">
            <a:avLst/>
          </a:prstGeom>
          <a:ln w="12700"/>
        </p:spPr>
        <p:style>
          <a:lnRef idx="2">
            <a:schemeClr val="dk1"/>
          </a:lnRef>
          <a:fillRef idx="1">
            <a:schemeClr val="lt1"/>
          </a:fillRef>
          <a:effectRef idx="0">
            <a:schemeClr val="dk1"/>
          </a:effectRef>
          <a:fontRef idx="minor">
            <a:schemeClr val="dk1"/>
          </a:fontRef>
        </p:style>
        <p:txBody>
          <a:bodyPr wrap="square" rtlCol="0" anchor="ctr">
            <a:spAutoFit/>
          </a:bodyPr>
          <a:lstStyle/>
          <a:p>
            <a:pPr algn="ctr"/>
            <a:r>
              <a:rPr lang="ja-JP" altLang="en-US" b="1" dirty="0">
                <a:solidFill>
                  <a:prstClr val="black"/>
                </a:solidFill>
                <a:latin typeface="+mn-ea"/>
              </a:rPr>
              <a:t>法人</a:t>
            </a:r>
            <a:r>
              <a:rPr lang="ja-JP" altLang="en-US" b="1" dirty="0" smtClean="0">
                <a:solidFill>
                  <a:prstClr val="black"/>
                </a:solidFill>
                <a:latin typeface="+mn-ea"/>
              </a:rPr>
              <a:t>規模に応じた会計監査及び専門家活用イメージ</a:t>
            </a:r>
            <a:r>
              <a:rPr lang="en-US" altLang="ja-JP" b="1" dirty="0" smtClean="0">
                <a:solidFill>
                  <a:prstClr val="black"/>
                </a:solidFill>
                <a:latin typeface="+mn-ea"/>
              </a:rPr>
              <a:t> </a:t>
            </a:r>
            <a:endParaRPr lang="ja-JP" altLang="ja-JP" b="1" dirty="0">
              <a:solidFill>
                <a:prstClr val="black"/>
              </a:solidFill>
              <a:latin typeface="+mn-ea"/>
            </a:endParaRPr>
          </a:p>
        </p:txBody>
      </p:sp>
      <p:cxnSp>
        <p:nvCxnSpPr>
          <p:cNvPr id="4" name="直線コネクタ 3"/>
          <p:cNvCxnSpPr/>
          <p:nvPr/>
        </p:nvCxnSpPr>
        <p:spPr>
          <a:xfrm>
            <a:off x="2144688" y="1412776"/>
            <a:ext cx="0" cy="4896544"/>
          </a:xfrm>
          <a:prstGeom prst="line">
            <a:avLst/>
          </a:prstGeom>
          <a:ln w="57150">
            <a:solidFill>
              <a:srgbClr val="4A7EBB"/>
            </a:solidFill>
          </a:ln>
        </p:spPr>
        <p:style>
          <a:lnRef idx="1">
            <a:schemeClr val="accent1"/>
          </a:lnRef>
          <a:fillRef idx="0">
            <a:schemeClr val="accent1"/>
          </a:fillRef>
          <a:effectRef idx="0">
            <a:schemeClr val="accent1"/>
          </a:effectRef>
          <a:fontRef idx="minor">
            <a:schemeClr val="tx1"/>
          </a:fontRef>
        </p:style>
      </p:cxnSp>
      <p:cxnSp>
        <p:nvCxnSpPr>
          <p:cNvPr id="17" name="直線コネクタ 16"/>
          <p:cNvCxnSpPr/>
          <p:nvPr/>
        </p:nvCxnSpPr>
        <p:spPr>
          <a:xfrm flipH="1">
            <a:off x="2122287" y="2636912"/>
            <a:ext cx="7511233" cy="0"/>
          </a:xfrm>
          <a:prstGeom prst="line">
            <a:avLst/>
          </a:prstGeom>
          <a:ln w="57150"/>
        </p:spPr>
        <p:style>
          <a:lnRef idx="1">
            <a:schemeClr val="accent1"/>
          </a:lnRef>
          <a:fillRef idx="0">
            <a:schemeClr val="accent1"/>
          </a:fillRef>
          <a:effectRef idx="0">
            <a:schemeClr val="accent1"/>
          </a:effectRef>
          <a:fontRef idx="minor">
            <a:schemeClr val="tx1"/>
          </a:fontRef>
        </p:style>
      </p:cxnSp>
      <p:cxnSp>
        <p:nvCxnSpPr>
          <p:cNvPr id="19" name="直線コネクタ 18"/>
          <p:cNvCxnSpPr/>
          <p:nvPr/>
        </p:nvCxnSpPr>
        <p:spPr>
          <a:xfrm flipH="1">
            <a:off x="2144688" y="4077072"/>
            <a:ext cx="7488832" cy="0"/>
          </a:xfrm>
          <a:prstGeom prst="line">
            <a:avLst/>
          </a:prstGeom>
          <a:ln w="57150"/>
        </p:spPr>
        <p:style>
          <a:lnRef idx="1">
            <a:schemeClr val="accent1"/>
          </a:lnRef>
          <a:fillRef idx="0">
            <a:schemeClr val="accent1"/>
          </a:fillRef>
          <a:effectRef idx="0">
            <a:schemeClr val="accent1"/>
          </a:effectRef>
          <a:fontRef idx="minor">
            <a:schemeClr val="tx1"/>
          </a:fontRef>
        </p:style>
      </p:cxnSp>
      <p:sp>
        <p:nvSpPr>
          <p:cNvPr id="10" name="テキスト ボックス 9"/>
          <p:cNvSpPr txBox="1"/>
          <p:nvPr/>
        </p:nvSpPr>
        <p:spPr>
          <a:xfrm>
            <a:off x="995559" y="2420888"/>
            <a:ext cx="1365153" cy="523220"/>
          </a:xfrm>
          <a:prstGeom prst="rect">
            <a:avLst/>
          </a:prstGeom>
          <a:noFill/>
        </p:spPr>
        <p:txBody>
          <a:bodyPr wrap="square" rtlCol="0">
            <a:spAutoFit/>
          </a:bodyPr>
          <a:lstStyle/>
          <a:p>
            <a:r>
              <a:rPr lang="ja-JP" altLang="en-US" sz="1400" b="1" dirty="0" smtClean="0">
                <a:latin typeface="+mn-ea"/>
              </a:rPr>
              <a:t>収益</a:t>
            </a:r>
            <a:r>
              <a:rPr lang="en-US" altLang="ja-JP" sz="1400" b="1" dirty="0" smtClean="0">
                <a:latin typeface="+mn-ea"/>
              </a:rPr>
              <a:t>30</a:t>
            </a:r>
            <a:r>
              <a:rPr lang="ja-JP" altLang="en-US" sz="1400" b="1" dirty="0" smtClean="0">
                <a:latin typeface="+mn-ea"/>
              </a:rPr>
              <a:t>億円</a:t>
            </a:r>
            <a:endParaRPr lang="en-US" altLang="ja-JP" sz="1400" b="1" dirty="0" smtClean="0">
              <a:latin typeface="+mn-ea"/>
            </a:endParaRPr>
          </a:p>
          <a:p>
            <a:r>
              <a:rPr lang="ja-JP" altLang="en-US" sz="1400" b="1" dirty="0" smtClean="0">
                <a:latin typeface="+mn-ea"/>
              </a:rPr>
              <a:t>（負債</a:t>
            </a:r>
            <a:r>
              <a:rPr lang="en-US" altLang="ja-JP" sz="1400" b="1" dirty="0" smtClean="0">
                <a:latin typeface="+mn-ea"/>
              </a:rPr>
              <a:t>60</a:t>
            </a:r>
            <a:r>
              <a:rPr lang="ja-JP" altLang="en-US" sz="1400" b="1" dirty="0" smtClean="0">
                <a:latin typeface="+mn-ea"/>
              </a:rPr>
              <a:t>億）</a:t>
            </a:r>
            <a:endParaRPr kumimoji="1" lang="ja-JP" altLang="en-US" sz="1400" b="1" dirty="0">
              <a:latin typeface="+mn-ea"/>
            </a:endParaRPr>
          </a:p>
        </p:txBody>
      </p:sp>
      <p:cxnSp>
        <p:nvCxnSpPr>
          <p:cNvPr id="12" name="直線矢印コネクタ 11"/>
          <p:cNvCxnSpPr/>
          <p:nvPr/>
        </p:nvCxnSpPr>
        <p:spPr>
          <a:xfrm flipV="1">
            <a:off x="3314818" y="738118"/>
            <a:ext cx="0" cy="1898794"/>
          </a:xfrm>
          <a:prstGeom prst="straightConnector1">
            <a:avLst/>
          </a:prstGeom>
          <a:ln w="76200">
            <a:solidFill>
              <a:srgbClr val="4A7EBB"/>
            </a:solidFill>
            <a:tailEnd type="arrow"/>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3349930" y="1484784"/>
            <a:ext cx="390043" cy="369332"/>
          </a:xfrm>
          <a:prstGeom prst="rect">
            <a:avLst/>
          </a:prstGeom>
          <a:noFill/>
        </p:spPr>
        <p:txBody>
          <a:bodyPr wrap="square" rtlCol="0">
            <a:spAutoFit/>
          </a:bodyPr>
          <a:lstStyle/>
          <a:p>
            <a:r>
              <a:rPr lang="ja-JP" altLang="en-US" b="1" dirty="0" smtClean="0">
                <a:solidFill>
                  <a:srgbClr val="4A7EBB"/>
                </a:solidFill>
              </a:rPr>
              <a:t>①</a:t>
            </a:r>
            <a:endParaRPr kumimoji="1" lang="ja-JP" altLang="en-US" b="1" dirty="0">
              <a:solidFill>
                <a:srgbClr val="4A7EBB"/>
              </a:solidFill>
            </a:endParaRPr>
          </a:p>
        </p:txBody>
      </p:sp>
      <p:sp>
        <p:nvSpPr>
          <p:cNvPr id="26" name="テキスト ボックス 25"/>
          <p:cNvSpPr txBox="1"/>
          <p:nvPr/>
        </p:nvSpPr>
        <p:spPr>
          <a:xfrm>
            <a:off x="4683666" y="3060624"/>
            <a:ext cx="737387" cy="646331"/>
          </a:xfrm>
          <a:prstGeom prst="rect">
            <a:avLst/>
          </a:prstGeom>
          <a:noFill/>
        </p:spPr>
        <p:txBody>
          <a:bodyPr wrap="square" rtlCol="0">
            <a:spAutoFit/>
          </a:bodyPr>
          <a:lstStyle/>
          <a:p>
            <a:r>
              <a:rPr lang="ja-JP" altLang="en-US" b="1" dirty="0" smtClean="0">
                <a:solidFill>
                  <a:schemeClr val="accent5">
                    <a:lumMod val="60000"/>
                    <a:lumOff val="40000"/>
                  </a:schemeClr>
                </a:solidFill>
                <a:latin typeface="+mn-ea"/>
              </a:rPr>
              <a:t>②</a:t>
            </a:r>
            <a:r>
              <a:rPr lang="en-US" altLang="ja-JP" b="1" dirty="0">
                <a:solidFill>
                  <a:schemeClr val="accent5">
                    <a:lumMod val="60000"/>
                    <a:lumOff val="40000"/>
                  </a:schemeClr>
                </a:solidFill>
                <a:latin typeface="+mn-ea"/>
              </a:rPr>
              <a:t>-</a:t>
            </a:r>
            <a:r>
              <a:rPr lang="en-US" altLang="ja-JP" b="1" dirty="0" smtClean="0">
                <a:solidFill>
                  <a:schemeClr val="accent5">
                    <a:lumMod val="60000"/>
                    <a:lumOff val="40000"/>
                  </a:schemeClr>
                </a:solidFill>
                <a:latin typeface="+mn-ea"/>
              </a:rPr>
              <a:t>1</a:t>
            </a:r>
          </a:p>
          <a:p>
            <a:r>
              <a:rPr kumimoji="1" lang="ja-JP" altLang="en-US" b="1" dirty="0" smtClean="0">
                <a:solidFill>
                  <a:schemeClr val="accent5">
                    <a:lumMod val="60000"/>
                    <a:lumOff val="40000"/>
                  </a:schemeClr>
                </a:solidFill>
                <a:latin typeface="+mn-ea"/>
              </a:rPr>
              <a:t>②</a:t>
            </a:r>
            <a:r>
              <a:rPr lang="en-US" altLang="ja-JP" b="1" dirty="0" smtClean="0">
                <a:solidFill>
                  <a:schemeClr val="accent5">
                    <a:lumMod val="60000"/>
                    <a:lumOff val="40000"/>
                  </a:schemeClr>
                </a:solidFill>
                <a:latin typeface="+mn-ea"/>
              </a:rPr>
              <a:t>-2</a:t>
            </a:r>
            <a:endParaRPr kumimoji="1" lang="ja-JP" altLang="en-US" b="1" dirty="0">
              <a:solidFill>
                <a:schemeClr val="accent5">
                  <a:lumMod val="60000"/>
                  <a:lumOff val="40000"/>
                </a:schemeClr>
              </a:solidFill>
              <a:latin typeface="+mn-ea"/>
            </a:endParaRPr>
          </a:p>
        </p:txBody>
      </p:sp>
      <p:sp>
        <p:nvSpPr>
          <p:cNvPr id="27" name="テキスト ボックス 26"/>
          <p:cNvSpPr txBox="1"/>
          <p:nvPr/>
        </p:nvSpPr>
        <p:spPr>
          <a:xfrm>
            <a:off x="956556" y="3861048"/>
            <a:ext cx="1365153" cy="523220"/>
          </a:xfrm>
          <a:prstGeom prst="rect">
            <a:avLst/>
          </a:prstGeom>
          <a:noFill/>
        </p:spPr>
        <p:txBody>
          <a:bodyPr wrap="square" rtlCol="0">
            <a:spAutoFit/>
          </a:bodyPr>
          <a:lstStyle/>
          <a:p>
            <a:r>
              <a:rPr lang="ja-JP" altLang="en-US" sz="1400" b="1" dirty="0" smtClean="0">
                <a:latin typeface="+mn-ea"/>
              </a:rPr>
              <a:t>収益</a:t>
            </a:r>
            <a:r>
              <a:rPr lang="en-US" altLang="ja-JP" sz="1400" b="1" dirty="0" smtClean="0">
                <a:latin typeface="+mn-ea"/>
              </a:rPr>
              <a:t>10</a:t>
            </a:r>
            <a:r>
              <a:rPr lang="ja-JP" altLang="en-US" sz="1400" b="1" dirty="0" smtClean="0">
                <a:latin typeface="+mn-ea"/>
              </a:rPr>
              <a:t>億円</a:t>
            </a:r>
            <a:endParaRPr lang="en-US" altLang="ja-JP" sz="1400" b="1" dirty="0" smtClean="0">
              <a:latin typeface="+mn-ea"/>
            </a:endParaRPr>
          </a:p>
          <a:p>
            <a:r>
              <a:rPr lang="ja-JP" altLang="en-US" sz="1400" b="1" dirty="0" smtClean="0">
                <a:latin typeface="+mn-ea"/>
              </a:rPr>
              <a:t>（負債</a:t>
            </a:r>
            <a:r>
              <a:rPr lang="en-US" altLang="ja-JP" sz="1400" b="1" dirty="0">
                <a:latin typeface="+mn-ea"/>
              </a:rPr>
              <a:t>2</a:t>
            </a:r>
            <a:r>
              <a:rPr lang="en-US" altLang="ja-JP" sz="1400" b="1" dirty="0" smtClean="0">
                <a:latin typeface="+mn-ea"/>
              </a:rPr>
              <a:t>0</a:t>
            </a:r>
            <a:r>
              <a:rPr lang="ja-JP" altLang="en-US" sz="1400" b="1" dirty="0" smtClean="0">
                <a:latin typeface="+mn-ea"/>
              </a:rPr>
              <a:t>億）</a:t>
            </a:r>
            <a:endParaRPr kumimoji="1" lang="ja-JP" altLang="en-US" sz="1400" b="1" dirty="0">
              <a:latin typeface="+mn-ea"/>
            </a:endParaRPr>
          </a:p>
        </p:txBody>
      </p:sp>
      <p:sp>
        <p:nvSpPr>
          <p:cNvPr id="25" name="左中かっこ 24"/>
          <p:cNvSpPr/>
          <p:nvPr/>
        </p:nvSpPr>
        <p:spPr>
          <a:xfrm>
            <a:off x="830134" y="2636912"/>
            <a:ext cx="234434" cy="1440160"/>
          </a:xfrm>
          <a:prstGeom prst="lef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29" name="テキスト ボックス 28"/>
          <p:cNvSpPr txBox="1"/>
          <p:nvPr/>
        </p:nvSpPr>
        <p:spPr>
          <a:xfrm>
            <a:off x="-39555" y="2993019"/>
            <a:ext cx="985610" cy="707886"/>
          </a:xfrm>
          <a:prstGeom prst="rect">
            <a:avLst/>
          </a:prstGeom>
          <a:noFill/>
        </p:spPr>
        <p:txBody>
          <a:bodyPr wrap="square" rtlCol="0">
            <a:spAutoFit/>
          </a:bodyPr>
          <a:lstStyle/>
          <a:p>
            <a:pPr algn="ctr"/>
            <a:r>
              <a:rPr lang="ja-JP" altLang="en-US" sz="2000" b="1" dirty="0" smtClean="0">
                <a:latin typeface="+mn-ea"/>
              </a:rPr>
              <a:t>段階</a:t>
            </a:r>
            <a:endParaRPr lang="en-US" altLang="ja-JP" sz="2000" b="1" dirty="0" smtClean="0">
              <a:latin typeface="+mn-ea"/>
            </a:endParaRPr>
          </a:p>
          <a:p>
            <a:pPr algn="ctr"/>
            <a:r>
              <a:rPr lang="ja-JP" altLang="en-US" sz="2000" b="1" dirty="0" smtClean="0">
                <a:latin typeface="+mn-ea"/>
              </a:rPr>
              <a:t>施行</a:t>
            </a:r>
            <a:endParaRPr kumimoji="1" lang="ja-JP" altLang="en-US" sz="2000" b="1" dirty="0">
              <a:latin typeface="+mn-ea"/>
            </a:endParaRPr>
          </a:p>
        </p:txBody>
      </p:sp>
      <p:cxnSp>
        <p:nvCxnSpPr>
          <p:cNvPr id="31" name="直線コネクタ 30"/>
          <p:cNvCxnSpPr/>
          <p:nvPr/>
        </p:nvCxnSpPr>
        <p:spPr>
          <a:xfrm flipH="1">
            <a:off x="1754645" y="6305858"/>
            <a:ext cx="735284" cy="3463"/>
          </a:xfrm>
          <a:prstGeom prst="line">
            <a:avLst/>
          </a:prstGeom>
          <a:ln w="101600"/>
        </p:spPr>
        <p:style>
          <a:lnRef idx="1">
            <a:schemeClr val="accent1"/>
          </a:lnRef>
          <a:fillRef idx="0">
            <a:schemeClr val="accent1"/>
          </a:fillRef>
          <a:effectRef idx="0">
            <a:schemeClr val="accent1"/>
          </a:effectRef>
          <a:fontRef idx="minor">
            <a:schemeClr val="tx1"/>
          </a:fontRef>
        </p:style>
      </p:cxnSp>
      <p:cxnSp>
        <p:nvCxnSpPr>
          <p:cNvPr id="43" name="直線矢印コネクタ 42"/>
          <p:cNvCxnSpPr/>
          <p:nvPr/>
        </p:nvCxnSpPr>
        <p:spPr>
          <a:xfrm flipV="1">
            <a:off x="5733087" y="2664208"/>
            <a:ext cx="0" cy="1381800"/>
          </a:xfrm>
          <a:prstGeom prst="straightConnector1">
            <a:avLst/>
          </a:prstGeom>
          <a:ln w="76200">
            <a:solidFill>
              <a:srgbClr val="92D050"/>
            </a:solidFill>
            <a:tailEnd type="arrow"/>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a:off x="6669191" y="4135433"/>
            <a:ext cx="0" cy="2295329"/>
          </a:xfrm>
          <a:prstGeom prst="line">
            <a:avLst/>
          </a:prstGeom>
          <a:ln w="762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68" name="直線矢印コネクタ 67"/>
          <p:cNvCxnSpPr/>
          <p:nvPr/>
        </p:nvCxnSpPr>
        <p:spPr>
          <a:xfrm flipV="1">
            <a:off x="6669191" y="2690506"/>
            <a:ext cx="0" cy="1314558"/>
          </a:xfrm>
          <a:prstGeom prst="straightConnector1">
            <a:avLst/>
          </a:prstGeom>
          <a:ln w="76200">
            <a:solidFill>
              <a:schemeClr val="accent6"/>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69" name="直線コネクタ 68"/>
          <p:cNvCxnSpPr/>
          <p:nvPr/>
        </p:nvCxnSpPr>
        <p:spPr>
          <a:xfrm>
            <a:off x="5733087" y="4240849"/>
            <a:ext cx="0" cy="2189913"/>
          </a:xfrm>
          <a:prstGeom prst="line">
            <a:avLst/>
          </a:prstGeom>
          <a:ln w="76200">
            <a:solidFill>
              <a:srgbClr val="92D050"/>
            </a:solidFill>
            <a:prstDash val="sysDash"/>
          </a:ln>
        </p:spPr>
        <p:style>
          <a:lnRef idx="1">
            <a:schemeClr val="accent1"/>
          </a:lnRef>
          <a:fillRef idx="0">
            <a:schemeClr val="accent1"/>
          </a:fillRef>
          <a:effectRef idx="0">
            <a:schemeClr val="accent1"/>
          </a:effectRef>
          <a:fontRef idx="minor">
            <a:schemeClr val="tx1"/>
          </a:fontRef>
        </p:style>
      </p:cxnSp>
      <p:cxnSp>
        <p:nvCxnSpPr>
          <p:cNvPr id="70" name="直線コネクタ 69"/>
          <p:cNvCxnSpPr/>
          <p:nvPr/>
        </p:nvCxnSpPr>
        <p:spPr>
          <a:xfrm>
            <a:off x="2144688" y="692696"/>
            <a:ext cx="0" cy="639688"/>
          </a:xfrm>
          <a:prstGeom prst="line">
            <a:avLst/>
          </a:prstGeom>
          <a:ln w="57150">
            <a:prstDash val="sysDash"/>
          </a:ln>
        </p:spPr>
        <p:style>
          <a:lnRef idx="1">
            <a:schemeClr val="accent1"/>
          </a:lnRef>
          <a:fillRef idx="0">
            <a:schemeClr val="accent1"/>
          </a:fillRef>
          <a:effectRef idx="0">
            <a:schemeClr val="accent1"/>
          </a:effectRef>
          <a:fontRef idx="minor">
            <a:schemeClr val="tx1"/>
          </a:fontRef>
        </p:style>
      </p:cxnSp>
      <p:sp>
        <p:nvSpPr>
          <p:cNvPr id="73" name="テキスト ボックス 72"/>
          <p:cNvSpPr txBox="1"/>
          <p:nvPr/>
        </p:nvSpPr>
        <p:spPr>
          <a:xfrm>
            <a:off x="6669191" y="4797152"/>
            <a:ext cx="390043" cy="369332"/>
          </a:xfrm>
          <a:prstGeom prst="rect">
            <a:avLst/>
          </a:prstGeom>
          <a:noFill/>
        </p:spPr>
        <p:txBody>
          <a:bodyPr wrap="square" rtlCol="0">
            <a:spAutoFit/>
          </a:bodyPr>
          <a:lstStyle/>
          <a:p>
            <a:r>
              <a:rPr lang="ja-JP" altLang="en-US" b="1" dirty="0">
                <a:solidFill>
                  <a:schemeClr val="accent6"/>
                </a:solidFill>
              </a:rPr>
              <a:t>④</a:t>
            </a:r>
            <a:endParaRPr kumimoji="1" lang="ja-JP" altLang="en-US" b="1" dirty="0">
              <a:solidFill>
                <a:schemeClr val="accent6"/>
              </a:solidFill>
            </a:endParaRPr>
          </a:p>
        </p:txBody>
      </p:sp>
      <p:sp>
        <p:nvSpPr>
          <p:cNvPr id="74" name="テキスト ボックス 73"/>
          <p:cNvSpPr txBox="1"/>
          <p:nvPr/>
        </p:nvSpPr>
        <p:spPr>
          <a:xfrm>
            <a:off x="5733087" y="3199123"/>
            <a:ext cx="390043" cy="369332"/>
          </a:xfrm>
          <a:prstGeom prst="rect">
            <a:avLst/>
          </a:prstGeom>
          <a:noFill/>
          <a:ln>
            <a:noFill/>
          </a:ln>
        </p:spPr>
        <p:txBody>
          <a:bodyPr wrap="square" rtlCol="0">
            <a:spAutoFit/>
          </a:bodyPr>
          <a:lstStyle/>
          <a:p>
            <a:r>
              <a:rPr lang="ja-JP" altLang="en-US" b="1" dirty="0" smtClean="0">
                <a:solidFill>
                  <a:srgbClr val="92D050"/>
                </a:solidFill>
              </a:rPr>
              <a:t>③</a:t>
            </a:r>
            <a:endParaRPr kumimoji="1" lang="ja-JP" altLang="en-US" b="1" dirty="0">
              <a:solidFill>
                <a:srgbClr val="92D050"/>
              </a:solidFill>
            </a:endParaRPr>
          </a:p>
        </p:txBody>
      </p:sp>
      <p:cxnSp>
        <p:nvCxnSpPr>
          <p:cNvPr id="82" name="直線矢印コネクタ 81"/>
          <p:cNvCxnSpPr/>
          <p:nvPr/>
        </p:nvCxnSpPr>
        <p:spPr>
          <a:xfrm flipV="1">
            <a:off x="4718974" y="2650560"/>
            <a:ext cx="0" cy="1395448"/>
          </a:xfrm>
          <a:prstGeom prst="straightConnector1">
            <a:avLst/>
          </a:prstGeom>
          <a:ln w="76200">
            <a:solidFill>
              <a:schemeClr val="accent5">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88" name="テキスト ボックス 87"/>
          <p:cNvSpPr txBox="1"/>
          <p:nvPr/>
        </p:nvSpPr>
        <p:spPr>
          <a:xfrm>
            <a:off x="7176650" y="4567480"/>
            <a:ext cx="2534879" cy="1815882"/>
          </a:xfrm>
          <a:prstGeom prst="rect">
            <a:avLst/>
          </a:prstGeom>
          <a:noFill/>
          <a:ln w="19050">
            <a:solidFill>
              <a:schemeClr val="accent6"/>
            </a:solidFill>
          </a:ln>
        </p:spPr>
        <p:txBody>
          <a:bodyPr wrap="square" rtlCol="0">
            <a:spAutoFit/>
          </a:bodyPr>
          <a:lstStyle/>
          <a:p>
            <a:r>
              <a:rPr lang="ja-JP" altLang="en-US" sz="1400" dirty="0" smtClean="0"/>
              <a:t>・将来的</a:t>
            </a:r>
            <a:r>
              <a:rPr lang="ja-JP" altLang="en-US" sz="1400" dirty="0"/>
              <a:t>にも</a:t>
            </a:r>
            <a:r>
              <a:rPr kumimoji="1" lang="ja-JP" altLang="en-US" sz="1400" dirty="0" smtClean="0"/>
              <a:t>会計監査人設置義務のない規模の法人を</a:t>
            </a:r>
            <a:r>
              <a:rPr lang="ja-JP" altLang="en-US" sz="1400" dirty="0" smtClean="0"/>
              <a:t>想定した基本的な支援項目リストの内容とする。</a:t>
            </a:r>
            <a:endParaRPr lang="en-US" altLang="ja-JP" sz="1400" dirty="0" smtClean="0"/>
          </a:p>
          <a:p>
            <a:r>
              <a:rPr lang="ja-JP" altLang="en-US" sz="1400" dirty="0"/>
              <a:t>・</a:t>
            </a:r>
            <a:r>
              <a:rPr lang="ja-JP" altLang="en-US" sz="1400" dirty="0" smtClean="0"/>
              <a:t>ただし、点線の範囲の法人においても、段階施行以前において選択可能な専門家活用である。</a:t>
            </a:r>
            <a:endParaRPr kumimoji="1" lang="ja-JP" altLang="en-US" sz="1400" dirty="0"/>
          </a:p>
        </p:txBody>
      </p:sp>
      <p:sp>
        <p:nvSpPr>
          <p:cNvPr id="89" name="テキスト ボックス 88"/>
          <p:cNvSpPr txBox="1"/>
          <p:nvPr/>
        </p:nvSpPr>
        <p:spPr>
          <a:xfrm>
            <a:off x="5538065" y="1107902"/>
            <a:ext cx="3315368" cy="1384995"/>
          </a:xfrm>
          <a:prstGeom prst="rect">
            <a:avLst/>
          </a:prstGeom>
          <a:noFill/>
          <a:ln w="19050">
            <a:solidFill>
              <a:srgbClr val="92D050"/>
            </a:solidFill>
          </a:ln>
        </p:spPr>
        <p:txBody>
          <a:bodyPr wrap="square" rtlCol="0">
            <a:spAutoFit/>
          </a:bodyPr>
          <a:lstStyle/>
          <a:p>
            <a:r>
              <a:rPr lang="ja-JP" altLang="en-US" sz="1400" dirty="0" smtClean="0"/>
              <a:t>・基本的には、段階的に会計監査人設置義務法人となる法人が対象。</a:t>
            </a:r>
            <a:endParaRPr lang="en-US" altLang="ja-JP" sz="1400" dirty="0" smtClean="0"/>
          </a:p>
          <a:p>
            <a:r>
              <a:rPr kumimoji="1" lang="ja-JP" altLang="en-US" sz="1400" dirty="0" smtClean="0"/>
              <a:t>・よって、支援項目リストの内容は会計監査人を設置する場合を想定。</a:t>
            </a:r>
            <a:endParaRPr kumimoji="1" lang="en-US" altLang="ja-JP" sz="1400" dirty="0" smtClean="0"/>
          </a:p>
          <a:p>
            <a:r>
              <a:rPr lang="ja-JP" altLang="en-US" sz="1400" dirty="0" smtClean="0"/>
              <a:t>・ただし、点線の範囲の法人においても、選択</a:t>
            </a:r>
            <a:r>
              <a:rPr lang="ja-JP" altLang="en-US" sz="1400" smtClean="0"/>
              <a:t>可能な専門家活用で</a:t>
            </a:r>
            <a:r>
              <a:rPr lang="ja-JP" altLang="en-US" sz="1400" dirty="0" smtClean="0"/>
              <a:t>ある。</a:t>
            </a:r>
            <a:endParaRPr kumimoji="1" lang="ja-JP" altLang="en-US" sz="1400" dirty="0"/>
          </a:p>
        </p:txBody>
      </p:sp>
      <p:sp>
        <p:nvSpPr>
          <p:cNvPr id="103" name="テキスト ボックス 102"/>
          <p:cNvSpPr txBox="1"/>
          <p:nvPr/>
        </p:nvSpPr>
        <p:spPr>
          <a:xfrm>
            <a:off x="5536925" y="738118"/>
            <a:ext cx="430187" cy="369332"/>
          </a:xfrm>
          <a:prstGeom prst="rect">
            <a:avLst/>
          </a:prstGeom>
          <a:noFill/>
          <a:ln w="19050">
            <a:solidFill>
              <a:srgbClr val="92D050"/>
            </a:solidFill>
          </a:ln>
        </p:spPr>
        <p:txBody>
          <a:bodyPr wrap="square" rtlCol="0">
            <a:spAutoFit/>
          </a:bodyPr>
          <a:lstStyle/>
          <a:p>
            <a:r>
              <a:rPr kumimoji="1" lang="ja-JP" altLang="en-US" b="1" dirty="0" smtClean="0">
                <a:solidFill>
                  <a:srgbClr val="92D050"/>
                </a:solidFill>
              </a:rPr>
              <a:t>③</a:t>
            </a:r>
            <a:endParaRPr kumimoji="1" lang="ja-JP" altLang="en-US" b="1" dirty="0">
              <a:solidFill>
                <a:srgbClr val="92D050"/>
              </a:solidFill>
            </a:endParaRPr>
          </a:p>
        </p:txBody>
      </p:sp>
      <p:sp>
        <p:nvSpPr>
          <p:cNvPr id="104" name="テキスト ボックス 103"/>
          <p:cNvSpPr txBox="1"/>
          <p:nvPr/>
        </p:nvSpPr>
        <p:spPr>
          <a:xfrm>
            <a:off x="7175108" y="4191538"/>
            <a:ext cx="430187" cy="369332"/>
          </a:xfrm>
          <a:prstGeom prst="rect">
            <a:avLst/>
          </a:prstGeom>
          <a:noFill/>
          <a:ln w="19050">
            <a:solidFill>
              <a:schemeClr val="accent6"/>
            </a:solidFill>
          </a:ln>
        </p:spPr>
        <p:txBody>
          <a:bodyPr wrap="square" rtlCol="0">
            <a:spAutoFit/>
          </a:bodyPr>
          <a:lstStyle/>
          <a:p>
            <a:r>
              <a:rPr lang="ja-JP" altLang="en-US" b="1" dirty="0">
                <a:solidFill>
                  <a:schemeClr val="accent6"/>
                </a:solidFill>
              </a:rPr>
              <a:t>④</a:t>
            </a:r>
            <a:endParaRPr kumimoji="1" lang="ja-JP" altLang="en-US" b="1" dirty="0">
              <a:solidFill>
                <a:schemeClr val="accent6"/>
              </a:solidFill>
            </a:endParaRPr>
          </a:p>
        </p:txBody>
      </p:sp>
      <p:cxnSp>
        <p:nvCxnSpPr>
          <p:cNvPr id="105" name="直線コネクタ 104"/>
          <p:cNvCxnSpPr/>
          <p:nvPr/>
        </p:nvCxnSpPr>
        <p:spPr>
          <a:xfrm>
            <a:off x="4718974" y="4244315"/>
            <a:ext cx="0" cy="2200095"/>
          </a:xfrm>
          <a:prstGeom prst="line">
            <a:avLst/>
          </a:prstGeom>
          <a:ln w="76200">
            <a:solidFill>
              <a:schemeClr val="accent5">
                <a:lumMod val="60000"/>
                <a:lumOff val="40000"/>
              </a:schemeClr>
            </a:solidFill>
            <a:prstDash val="sysDash"/>
          </a:ln>
        </p:spPr>
        <p:style>
          <a:lnRef idx="1">
            <a:schemeClr val="accent1"/>
          </a:lnRef>
          <a:fillRef idx="0">
            <a:schemeClr val="accent1"/>
          </a:fillRef>
          <a:effectRef idx="0">
            <a:schemeClr val="accent1"/>
          </a:effectRef>
          <a:fontRef idx="minor">
            <a:schemeClr val="tx1"/>
          </a:fontRef>
        </p:style>
      </p:cxnSp>
      <p:sp>
        <p:nvSpPr>
          <p:cNvPr id="108" name="テキスト ボックス 107"/>
          <p:cNvSpPr txBox="1"/>
          <p:nvPr/>
        </p:nvSpPr>
        <p:spPr>
          <a:xfrm>
            <a:off x="2306876" y="4230666"/>
            <a:ext cx="1439269" cy="369332"/>
          </a:xfrm>
          <a:prstGeom prst="rect">
            <a:avLst/>
          </a:prstGeom>
          <a:noFill/>
          <a:ln w="19050">
            <a:solidFill>
              <a:schemeClr val="accent5">
                <a:lumMod val="60000"/>
                <a:lumOff val="40000"/>
              </a:schemeClr>
            </a:solidFill>
          </a:ln>
        </p:spPr>
        <p:txBody>
          <a:bodyPr wrap="square" rtlCol="0">
            <a:spAutoFit/>
          </a:bodyPr>
          <a:lstStyle/>
          <a:p>
            <a:r>
              <a:rPr lang="ja-JP" altLang="en-US" b="1" dirty="0">
                <a:solidFill>
                  <a:schemeClr val="accent5">
                    <a:lumMod val="60000"/>
                    <a:lumOff val="40000"/>
                  </a:schemeClr>
                </a:solidFill>
                <a:latin typeface="+mn-ea"/>
              </a:rPr>
              <a:t>②</a:t>
            </a:r>
            <a:r>
              <a:rPr lang="en-US" altLang="ja-JP" b="1" dirty="0">
                <a:solidFill>
                  <a:schemeClr val="accent5">
                    <a:lumMod val="60000"/>
                    <a:lumOff val="40000"/>
                  </a:schemeClr>
                </a:solidFill>
                <a:latin typeface="+mn-ea"/>
              </a:rPr>
              <a:t>-</a:t>
            </a:r>
            <a:r>
              <a:rPr lang="en-US" altLang="ja-JP" b="1" dirty="0" smtClean="0">
                <a:solidFill>
                  <a:schemeClr val="accent5">
                    <a:lumMod val="60000"/>
                    <a:lumOff val="40000"/>
                  </a:schemeClr>
                </a:solidFill>
                <a:latin typeface="+mn-ea"/>
              </a:rPr>
              <a:t>1</a:t>
            </a:r>
            <a:r>
              <a:rPr lang="ja-JP" altLang="en-US" b="1" dirty="0" err="1" smtClean="0">
                <a:solidFill>
                  <a:schemeClr val="accent5">
                    <a:lumMod val="60000"/>
                    <a:lumOff val="40000"/>
                  </a:schemeClr>
                </a:solidFill>
                <a:latin typeface="+mn-ea"/>
              </a:rPr>
              <a:t>、</a:t>
            </a:r>
            <a:r>
              <a:rPr lang="en-US" altLang="ja-JP" b="1" dirty="0" smtClean="0">
                <a:solidFill>
                  <a:schemeClr val="accent5">
                    <a:lumMod val="60000"/>
                    <a:lumOff val="40000"/>
                  </a:schemeClr>
                </a:solidFill>
                <a:latin typeface="+mn-ea"/>
              </a:rPr>
              <a:t>②</a:t>
            </a:r>
            <a:r>
              <a:rPr lang="en-US" altLang="ja-JP" b="1" dirty="0">
                <a:solidFill>
                  <a:schemeClr val="accent5">
                    <a:lumMod val="60000"/>
                    <a:lumOff val="40000"/>
                  </a:schemeClr>
                </a:solidFill>
                <a:latin typeface="+mn-ea"/>
              </a:rPr>
              <a:t>-</a:t>
            </a:r>
            <a:r>
              <a:rPr lang="en-US" altLang="ja-JP" b="1" dirty="0" smtClean="0">
                <a:solidFill>
                  <a:schemeClr val="accent5">
                    <a:lumMod val="60000"/>
                    <a:lumOff val="40000"/>
                  </a:schemeClr>
                </a:solidFill>
                <a:latin typeface="+mn-ea"/>
              </a:rPr>
              <a:t>2</a:t>
            </a:r>
            <a:endParaRPr kumimoji="1" lang="ja-JP" altLang="en-US" b="1" dirty="0">
              <a:solidFill>
                <a:schemeClr val="accent5">
                  <a:lumMod val="60000"/>
                  <a:lumOff val="40000"/>
                </a:schemeClr>
              </a:solidFill>
            </a:endParaRPr>
          </a:p>
        </p:txBody>
      </p:sp>
      <p:sp>
        <p:nvSpPr>
          <p:cNvPr id="110" name="テキスト ボックス 109"/>
          <p:cNvSpPr txBox="1"/>
          <p:nvPr/>
        </p:nvSpPr>
        <p:spPr>
          <a:xfrm>
            <a:off x="2311595" y="4599999"/>
            <a:ext cx="2173354" cy="1384995"/>
          </a:xfrm>
          <a:prstGeom prst="rect">
            <a:avLst/>
          </a:prstGeom>
          <a:noFill/>
          <a:ln w="19050">
            <a:solidFill>
              <a:schemeClr val="accent5">
                <a:lumMod val="60000"/>
                <a:lumOff val="40000"/>
              </a:schemeClr>
            </a:solidFill>
          </a:ln>
        </p:spPr>
        <p:txBody>
          <a:bodyPr wrap="square" rtlCol="0">
            <a:spAutoFit/>
          </a:bodyPr>
          <a:lstStyle/>
          <a:p>
            <a:r>
              <a:rPr lang="ja-JP" altLang="en-US" sz="1400" dirty="0" smtClean="0"/>
              <a:t>・基本的には、段階的</a:t>
            </a:r>
            <a:r>
              <a:rPr lang="ja-JP" altLang="en-US" sz="1400" dirty="0"/>
              <a:t>に会計監査人設置義務法人</a:t>
            </a:r>
            <a:r>
              <a:rPr lang="ja-JP" altLang="en-US" sz="1400" dirty="0" smtClean="0"/>
              <a:t>と</a:t>
            </a:r>
            <a:r>
              <a:rPr lang="ja-JP" altLang="en-US" sz="1400" dirty="0"/>
              <a:t>なる</a:t>
            </a:r>
            <a:r>
              <a:rPr lang="ja-JP" altLang="en-US" sz="1400" dirty="0" smtClean="0"/>
              <a:t>法人</a:t>
            </a:r>
            <a:r>
              <a:rPr lang="ja-JP" altLang="en-US" sz="1400" dirty="0"/>
              <a:t>が対象</a:t>
            </a:r>
            <a:r>
              <a:rPr lang="ja-JP" altLang="en-US" sz="1400" dirty="0" smtClean="0"/>
              <a:t>。</a:t>
            </a:r>
            <a:endParaRPr lang="en-US" altLang="ja-JP" sz="1400" dirty="0" smtClean="0"/>
          </a:p>
          <a:p>
            <a:r>
              <a:rPr lang="ja-JP" altLang="en-US" sz="1400" dirty="0" smtClean="0"/>
              <a:t>・ただし、点線の範囲の法人に</a:t>
            </a:r>
            <a:r>
              <a:rPr lang="ja-JP" altLang="en-US" sz="1400" smtClean="0"/>
              <a:t>おいても、選択</a:t>
            </a:r>
            <a:r>
              <a:rPr lang="ja-JP" altLang="en-US" sz="1400" dirty="0" smtClean="0"/>
              <a:t>可能な専門家活用である。</a:t>
            </a:r>
            <a:endParaRPr kumimoji="1" lang="ja-JP" altLang="en-US" sz="1400" dirty="0"/>
          </a:p>
        </p:txBody>
      </p:sp>
      <p:sp>
        <p:nvSpPr>
          <p:cNvPr id="33"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35</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3" name="テキスト ボックス 2"/>
          <p:cNvSpPr txBox="1"/>
          <p:nvPr/>
        </p:nvSpPr>
        <p:spPr>
          <a:xfrm>
            <a:off x="7185712" y="575056"/>
            <a:ext cx="2663832" cy="276999"/>
          </a:xfrm>
          <a:prstGeom prst="rect">
            <a:avLst/>
          </a:prstGeom>
          <a:noFill/>
        </p:spPr>
        <p:txBody>
          <a:bodyPr wrap="square" rtlCol="0">
            <a:spAutoFit/>
          </a:bodyPr>
          <a:lstStyle/>
          <a:p>
            <a:r>
              <a:rPr kumimoji="1" lang="en-US" altLang="ja-JP" sz="1200" dirty="0" smtClean="0">
                <a:latin typeface="+mn-ea"/>
              </a:rPr>
              <a:t>※</a:t>
            </a:r>
            <a:r>
              <a:rPr kumimoji="1" lang="ja-JP" altLang="en-US" sz="1200" dirty="0" smtClean="0">
                <a:latin typeface="+mn-ea"/>
              </a:rPr>
              <a:t>　番号はＰ</a:t>
            </a:r>
            <a:r>
              <a:rPr kumimoji="1" lang="en-US" altLang="ja-JP" sz="1200" smtClean="0">
                <a:latin typeface="+mn-ea"/>
              </a:rPr>
              <a:t>34</a:t>
            </a:r>
            <a:r>
              <a:rPr kumimoji="1" lang="ja-JP" altLang="en-US" sz="1200" smtClean="0">
                <a:latin typeface="+mn-ea"/>
              </a:rPr>
              <a:t>の</a:t>
            </a:r>
            <a:r>
              <a:rPr kumimoji="1" lang="ja-JP" altLang="en-US" sz="1200" dirty="0" smtClean="0">
                <a:latin typeface="+mn-ea"/>
              </a:rPr>
              <a:t>記載と対応している。</a:t>
            </a:r>
            <a:endParaRPr kumimoji="1" lang="ja-JP" altLang="en-US" sz="1200" dirty="0">
              <a:latin typeface="+mn-ea"/>
            </a:endParaRPr>
          </a:p>
        </p:txBody>
      </p:sp>
    </p:spTree>
    <p:extLst>
      <p:ext uri="{BB962C8B-B14F-4D97-AF65-F5344CB8AC3E}">
        <p14:creationId xmlns:p14="http://schemas.microsoft.com/office/powerpoint/2010/main" val="414361288"/>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p:cNvSpPr/>
          <p:nvPr/>
        </p:nvSpPr>
        <p:spPr>
          <a:xfrm>
            <a:off x="9165732" y="836712"/>
            <a:ext cx="683530" cy="4158369"/>
          </a:xfrm>
          <a:prstGeom prst="rect">
            <a:avLst/>
          </a:prstGeom>
          <a:solidFill>
            <a:srgbClr val="80BEC9"/>
          </a:solidFill>
          <a:ln w="12700" cap="rnd" cmpd="sng" algn="ctr">
            <a:noFill/>
            <a:prstDash val="solid"/>
          </a:ln>
          <a:effectLst/>
        </p:spPr>
        <p:txBody>
          <a:bodyPr vert="eaVert"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100" b="1" kern="0" noProof="0" dirty="0" smtClean="0">
                <a:solidFill>
                  <a:srgbClr val="000000">
                    <a:lumMod val="85000"/>
                    <a:lumOff val="15000"/>
                  </a:srgbClr>
                </a:solidFill>
                <a:latin typeface="ＭＳ Ｐゴシック" pitchFamily="50" charset="-128"/>
              </a:rPr>
              <a:t>　</a:t>
            </a:r>
            <a:r>
              <a:rPr kumimoji="0" lang="ja-JP" altLang="en-US" sz="1400" b="1" kern="0" dirty="0">
                <a:solidFill>
                  <a:srgbClr val="000000">
                    <a:lumMod val="85000"/>
                    <a:lumOff val="15000"/>
                  </a:srgbClr>
                </a:solidFill>
                <a:latin typeface="ＭＳ Ｐゴシック" pitchFamily="50" charset="-128"/>
              </a:rPr>
              <a:t> </a:t>
            </a:r>
            <a:r>
              <a:rPr kumimoji="0" lang="ja-JP" altLang="en-US" sz="1400" b="1" kern="0" noProof="0" dirty="0" smtClean="0">
                <a:solidFill>
                  <a:srgbClr val="000000">
                    <a:lumMod val="85000"/>
                    <a:lumOff val="15000"/>
                  </a:srgbClr>
                </a:solidFill>
                <a:latin typeface="ＭＳ Ｐゴシック" pitchFamily="50" charset="-128"/>
              </a:rPr>
              <a:t>３　「</a:t>
            </a:r>
            <a:r>
              <a:rPr kumimoji="0" lang="ja-JP" altLang="en-US" sz="1400" b="1" kern="0" dirty="0" smtClean="0">
                <a:solidFill>
                  <a:srgbClr val="000000">
                    <a:lumMod val="85000"/>
                    <a:lumOff val="15000"/>
                  </a:srgbClr>
                </a:solidFill>
                <a:latin typeface="ＭＳ Ｐゴシック" pitchFamily="50" charset="-128"/>
              </a:rPr>
              <a:t>独</a:t>
            </a:r>
            <a:r>
              <a:rPr kumimoji="0" lang="ja-JP" altLang="en-US" sz="1400" b="1" kern="0" noProof="0" dirty="0" smtClean="0">
                <a:solidFill>
                  <a:srgbClr val="000000">
                    <a:lumMod val="85000"/>
                    <a:lumOff val="15000"/>
                  </a:srgbClr>
                </a:solidFill>
                <a:latin typeface="ＭＳ Ｐゴシック" pitchFamily="50" charset="-128"/>
              </a:rPr>
              <a:t>立監査人</a:t>
            </a:r>
            <a:r>
              <a:rPr kumimoji="0" lang="ja-JP" altLang="en-US" sz="1400" b="1" kern="0" dirty="0">
                <a:solidFill>
                  <a:srgbClr val="000000">
                    <a:lumMod val="85000"/>
                    <a:lumOff val="15000"/>
                  </a:srgbClr>
                </a:solidFill>
                <a:latin typeface="ＭＳ Ｐゴシック" pitchFamily="50" charset="-128"/>
              </a:rPr>
              <a:t>の</a:t>
            </a:r>
            <a:r>
              <a:rPr kumimoji="0" lang="ja-JP" altLang="en-US" sz="1400" b="1" kern="0" noProof="0" dirty="0" smtClean="0">
                <a:solidFill>
                  <a:srgbClr val="000000">
                    <a:lumMod val="85000"/>
                    <a:lumOff val="15000"/>
                  </a:srgbClr>
                </a:solidFill>
                <a:latin typeface="ＭＳ Ｐゴシック" pitchFamily="50" charset="-128"/>
              </a:rPr>
              <a:t>監査報告書」及び</a:t>
            </a:r>
            <a:endParaRPr kumimoji="0" lang="en-US" altLang="ja-JP" sz="1400" b="1" kern="0" noProof="0" dirty="0" smtClean="0">
              <a:solidFill>
                <a:srgbClr val="000000">
                  <a:lumMod val="85000"/>
                  <a:lumOff val="15000"/>
                </a:srgbClr>
              </a:solidFill>
              <a:latin typeface="ＭＳ Ｐゴシック"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1" kern="0" dirty="0">
                <a:solidFill>
                  <a:srgbClr val="000000">
                    <a:lumMod val="85000"/>
                    <a:lumOff val="15000"/>
                  </a:srgbClr>
                </a:solidFill>
                <a:latin typeface="ＭＳ Ｐゴシック" pitchFamily="50" charset="-128"/>
              </a:rPr>
              <a:t>　</a:t>
            </a:r>
            <a:r>
              <a:rPr kumimoji="0" lang="ja-JP" altLang="en-US" sz="1400" b="1" kern="0" dirty="0" smtClean="0">
                <a:solidFill>
                  <a:srgbClr val="000000">
                    <a:lumMod val="85000"/>
                    <a:lumOff val="15000"/>
                  </a:srgbClr>
                </a:solidFill>
                <a:latin typeface="ＭＳ Ｐゴシック" pitchFamily="50" charset="-128"/>
              </a:rPr>
              <a:t>　　</a:t>
            </a:r>
            <a:r>
              <a:rPr kumimoji="0" lang="ja-JP" altLang="en-US" sz="1400" b="1" kern="0" noProof="0" dirty="0" smtClean="0">
                <a:solidFill>
                  <a:srgbClr val="000000">
                    <a:lumMod val="85000"/>
                    <a:lumOff val="15000"/>
                  </a:srgbClr>
                </a:solidFill>
                <a:latin typeface="ＭＳ Ｐゴシック" pitchFamily="50" charset="-128"/>
              </a:rPr>
              <a:t>「監査実施概要及び監査結果の説明書」の作成</a:t>
            </a:r>
            <a:endParaRPr kumimoji="0" lang="en-US" altLang="ja-JP" sz="1400" b="1" kern="0" noProof="0" dirty="0" smtClean="0">
              <a:solidFill>
                <a:srgbClr val="000000">
                  <a:lumMod val="85000"/>
                  <a:lumOff val="15000"/>
                </a:srgbClr>
              </a:solidFill>
              <a:latin typeface="ＭＳ Ｐゴシック" pitchFamily="50" charset="-128"/>
            </a:endParaRPr>
          </a:p>
        </p:txBody>
      </p:sp>
      <p:sp>
        <p:nvSpPr>
          <p:cNvPr id="55" name="正方形/長方形 54"/>
          <p:cNvSpPr/>
          <p:nvPr/>
        </p:nvSpPr>
        <p:spPr>
          <a:xfrm>
            <a:off x="194472" y="44624"/>
            <a:ext cx="9517057" cy="450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会計監査と指導</a:t>
            </a: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監査との関係 </a:t>
            </a:r>
            <a:endPar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46" name="テキスト ボックス 45"/>
          <p:cNvSpPr txBox="1"/>
          <p:nvPr/>
        </p:nvSpPr>
        <p:spPr>
          <a:xfrm>
            <a:off x="54969" y="528935"/>
            <a:ext cx="3457871" cy="307777"/>
          </a:xfrm>
          <a:prstGeom prst="rect">
            <a:avLst/>
          </a:prstGeom>
          <a:noFill/>
        </p:spPr>
        <p:txBody>
          <a:bodyPr wrap="square" rtlCol="0">
            <a:spAutoFit/>
          </a:bodyPr>
          <a:lstStyle/>
          <a:p>
            <a:r>
              <a:rPr kumimoji="1" lang="ja-JP" altLang="en-US" sz="1400" dirty="0" smtClean="0">
                <a:latin typeface="ＤＨＰ特太ゴシック体" panose="020B0500000000000000" pitchFamily="50" charset="-128"/>
                <a:ea typeface="ＤＨＰ特太ゴシック体" panose="020B0500000000000000" pitchFamily="50" charset="-128"/>
              </a:rPr>
              <a:t>＜</a:t>
            </a:r>
            <a:r>
              <a:rPr lang="ja-JP" altLang="en-US" sz="1400" dirty="0">
                <a:latin typeface="ＤＨＰ特太ゴシック体" panose="020B0500000000000000" pitchFamily="50" charset="-128"/>
                <a:ea typeface="ＤＨＰ特太ゴシック体" panose="020B0500000000000000" pitchFamily="50" charset="-128"/>
              </a:rPr>
              <a:t>会計</a:t>
            </a:r>
            <a:r>
              <a:rPr lang="ja-JP" altLang="en-US" sz="1400" dirty="0" smtClean="0">
                <a:latin typeface="ＤＨＰ特太ゴシック体" panose="020B0500000000000000" pitchFamily="50" charset="-128"/>
                <a:ea typeface="ＤＨＰ特太ゴシック体" panose="020B0500000000000000" pitchFamily="50" charset="-128"/>
              </a:rPr>
              <a:t>監査（イメージ）</a:t>
            </a:r>
            <a:r>
              <a:rPr kumimoji="1" lang="ja-JP" altLang="en-US" sz="1400" dirty="0" smtClean="0">
                <a:latin typeface="ＤＨＰ特太ゴシック体" panose="020B0500000000000000" pitchFamily="50" charset="-128"/>
                <a:ea typeface="ＤＨＰ特太ゴシック体" panose="020B0500000000000000" pitchFamily="50" charset="-128"/>
              </a:rPr>
              <a:t>＞</a:t>
            </a:r>
            <a:endParaRPr kumimoji="1" lang="ja-JP" altLang="en-US" sz="1400" dirty="0">
              <a:latin typeface="ＤＨＰ特太ゴシック体" panose="020B0500000000000000" pitchFamily="50" charset="-128"/>
              <a:ea typeface="ＤＨＰ特太ゴシック体" panose="020B0500000000000000" pitchFamily="50" charset="-128"/>
            </a:endParaRPr>
          </a:p>
        </p:txBody>
      </p:sp>
      <p:sp>
        <p:nvSpPr>
          <p:cNvPr id="50" name="正方形/長方形 49"/>
          <p:cNvSpPr/>
          <p:nvPr/>
        </p:nvSpPr>
        <p:spPr>
          <a:xfrm>
            <a:off x="152799" y="847345"/>
            <a:ext cx="683530" cy="4165831"/>
          </a:xfrm>
          <a:prstGeom prst="rect">
            <a:avLst/>
          </a:prstGeom>
          <a:solidFill>
            <a:srgbClr val="80BEC9"/>
          </a:solidFill>
          <a:ln w="12700" cap="rnd" cmpd="sng" algn="ctr">
            <a:noFill/>
            <a:prstDash val="solid"/>
          </a:ln>
          <a:effectLst/>
        </p:spPr>
        <p:txBody>
          <a:bodyPr vert="eaVert"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600" b="1" kern="0" noProof="0" dirty="0" smtClean="0">
                <a:solidFill>
                  <a:srgbClr val="000000">
                    <a:lumMod val="85000"/>
                    <a:lumOff val="15000"/>
                  </a:srgbClr>
                </a:solidFill>
                <a:latin typeface="ＭＳ Ｐゴシック" pitchFamily="50" charset="-128"/>
              </a:rPr>
              <a:t>  </a:t>
            </a:r>
            <a:r>
              <a:rPr kumimoji="0" lang="ja-JP" altLang="en-US" sz="1400" b="1" kern="0" noProof="0" dirty="0" smtClean="0">
                <a:solidFill>
                  <a:srgbClr val="000000">
                    <a:lumMod val="85000"/>
                    <a:lumOff val="15000"/>
                  </a:srgbClr>
                </a:solidFill>
                <a:latin typeface="ＭＳ Ｐゴシック" pitchFamily="50" charset="-128"/>
              </a:rPr>
              <a:t>１　法人の内部統制の確認</a:t>
            </a:r>
            <a:endParaRPr kumimoji="0" lang="en-US" altLang="ja-JP" sz="1400" b="1" kern="0" noProof="0" dirty="0" smtClean="0">
              <a:solidFill>
                <a:srgbClr val="000000">
                  <a:lumMod val="85000"/>
                  <a:lumOff val="15000"/>
                </a:srgbClr>
              </a:solidFill>
              <a:latin typeface="ＭＳ Ｐゴシック"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507420845"/>
              </p:ext>
            </p:extLst>
          </p:nvPr>
        </p:nvGraphicFramePr>
        <p:xfrm>
          <a:off x="807120" y="836712"/>
          <a:ext cx="5689194" cy="4176464"/>
        </p:xfrm>
        <a:graphic>
          <a:graphicData uri="http://schemas.openxmlformats.org/drawingml/2006/table">
            <a:tbl>
              <a:tblPr firstRow="1" bandRow="1">
                <a:tableStyleId>{5C22544A-7EE6-4342-B048-85BDC9FD1C3A}</a:tableStyleId>
              </a:tblPr>
              <a:tblGrid>
                <a:gridCol w="696639"/>
                <a:gridCol w="4992555"/>
              </a:tblGrid>
              <a:tr h="2376264">
                <a:tc>
                  <a:txBody>
                    <a:bodyPr/>
                    <a:lstStyle/>
                    <a:p>
                      <a:endParaRPr kumimoji="1" lang="ja-JP" altLang="en-US" dirty="0"/>
                    </a:p>
                  </a:txBody>
                  <a:tcPr marL="99060" marR="99060">
                    <a:solidFill>
                      <a:srgbClr val="D0D8E8"/>
                    </a:solidFill>
                  </a:tcPr>
                </a:tc>
                <a:tc>
                  <a:txBody>
                    <a:bodyPr/>
                    <a:lstStyle/>
                    <a:p>
                      <a:endParaRPr kumimoji="1" lang="ja-JP" altLang="en-US" dirty="0"/>
                    </a:p>
                  </a:txBody>
                  <a:tcPr marL="99060" marR="99060">
                    <a:solidFill>
                      <a:srgbClr val="D0D8E8"/>
                    </a:solidFill>
                  </a:tcPr>
                </a:tc>
              </a:tr>
              <a:tr h="1800200">
                <a:tc>
                  <a:txBody>
                    <a:bodyPr/>
                    <a:lstStyle/>
                    <a:p>
                      <a:endParaRPr kumimoji="1" lang="ja-JP" altLang="en-US" dirty="0"/>
                    </a:p>
                  </a:txBody>
                  <a:tcPr marL="99060" marR="99060">
                    <a:solidFill>
                      <a:srgbClr val="D0D8E8"/>
                    </a:solidFill>
                  </a:tcPr>
                </a:tc>
                <a:tc>
                  <a:txBody>
                    <a:bodyPr/>
                    <a:lstStyle/>
                    <a:p>
                      <a:endParaRPr kumimoji="1" lang="ja-JP" altLang="en-US" dirty="0"/>
                    </a:p>
                  </a:txBody>
                  <a:tcPr marL="99060" marR="99060">
                    <a:solidFill>
                      <a:srgbClr val="D0D8E8"/>
                    </a:solidFill>
                  </a:tcPr>
                </a:tc>
              </a:tr>
            </a:tbl>
          </a:graphicData>
        </a:graphic>
      </p:graphicFrame>
      <p:grpSp>
        <p:nvGrpSpPr>
          <p:cNvPr id="20" name="Groupe 46"/>
          <p:cNvGrpSpPr/>
          <p:nvPr/>
        </p:nvGrpSpPr>
        <p:grpSpPr>
          <a:xfrm>
            <a:off x="1843221" y="916503"/>
            <a:ext cx="3253795" cy="2166679"/>
            <a:chOff x="293769" y="1846944"/>
            <a:chExt cx="3924226" cy="3011031"/>
          </a:xfrm>
        </p:grpSpPr>
        <p:sp>
          <p:nvSpPr>
            <p:cNvPr id="21" name="Line 4"/>
            <p:cNvSpPr>
              <a:spLocks noChangeShapeType="1"/>
            </p:cNvSpPr>
            <p:nvPr/>
          </p:nvSpPr>
          <p:spPr bwMode="auto">
            <a:xfrm flipH="1">
              <a:off x="1576324" y="4829259"/>
              <a:ext cx="1487424" cy="0"/>
            </a:xfrm>
            <a:prstGeom prst="line">
              <a:avLst/>
            </a:prstGeom>
            <a:noFill/>
            <a:ln w="28575">
              <a:solidFill>
                <a:srgbClr val="B2D4EF"/>
              </a:solidFill>
              <a:miter lim="800000"/>
              <a:headEnd/>
              <a:tailEnd/>
            </a:ln>
            <a:extLst>
              <a:ext uri="{909E8E84-426E-40DD-AFC4-6F175D3DCCD1}">
                <a14:hiddenFill xmlns:a14="http://schemas.microsoft.com/office/drawing/2010/main">
                  <a:noFill/>
                </a14:hiddenFill>
              </a:ext>
            </a:extLst>
          </p:spPr>
          <p:txBody>
            <a:bodyPr anchor="ctr"/>
            <a:lstStyle/>
            <a:p>
              <a:pPr algn="ctr"/>
              <a:endParaRPr kumimoji="0" lang="fr-FR" sz="1200" b="1">
                <a:solidFill>
                  <a:srgbClr val="FFFFFF"/>
                </a:solidFill>
                <a:latin typeface="Arial"/>
              </a:endParaRPr>
            </a:p>
          </p:txBody>
        </p:sp>
        <p:sp>
          <p:nvSpPr>
            <p:cNvPr id="22" name="Line 5"/>
            <p:cNvSpPr>
              <a:spLocks noChangeShapeType="1"/>
            </p:cNvSpPr>
            <p:nvPr/>
          </p:nvSpPr>
          <p:spPr bwMode="auto">
            <a:xfrm flipH="1" flipV="1">
              <a:off x="834136" y="3561432"/>
              <a:ext cx="742188" cy="1267827"/>
            </a:xfrm>
            <a:prstGeom prst="line">
              <a:avLst/>
            </a:prstGeom>
            <a:noFill/>
            <a:ln w="28575">
              <a:solidFill>
                <a:srgbClr val="B2D4EF"/>
              </a:solidFill>
              <a:miter lim="800000"/>
              <a:headEnd/>
              <a:tailEnd/>
            </a:ln>
            <a:extLst>
              <a:ext uri="{909E8E84-426E-40DD-AFC4-6F175D3DCCD1}">
                <a14:hiddenFill xmlns:a14="http://schemas.microsoft.com/office/drawing/2010/main">
                  <a:noFill/>
                </a14:hiddenFill>
              </a:ext>
            </a:extLst>
          </p:spPr>
          <p:txBody>
            <a:bodyPr anchor="ctr"/>
            <a:lstStyle/>
            <a:p>
              <a:pPr algn="ctr"/>
              <a:endParaRPr kumimoji="0" lang="fr-FR" sz="1200" b="1">
                <a:solidFill>
                  <a:srgbClr val="FFFFFF"/>
                </a:solidFill>
                <a:latin typeface="Arial"/>
              </a:endParaRPr>
            </a:p>
          </p:txBody>
        </p:sp>
        <p:sp>
          <p:nvSpPr>
            <p:cNvPr id="23" name="Line 6"/>
            <p:cNvSpPr>
              <a:spLocks noChangeShapeType="1"/>
            </p:cNvSpPr>
            <p:nvPr/>
          </p:nvSpPr>
          <p:spPr bwMode="auto">
            <a:xfrm flipV="1">
              <a:off x="834136" y="2290597"/>
              <a:ext cx="742188" cy="1270835"/>
            </a:xfrm>
            <a:prstGeom prst="line">
              <a:avLst/>
            </a:prstGeom>
            <a:noFill/>
            <a:ln w="28575">
              <a:solidFill>
                <a:srgbClr val="B2D4EF"/>
              </a:solidFill>
              <a:miter lim="800000"/>
              <a:headEnd/>
              <a:tailEnd/>
            </a:ln>
            <a:extLst>
              <a:ext uri="{909E8E84-426E-40DD-AFC4-6F175D3DCCD1}">
                <a14:hiddenFill xmlns:a14="http://schemas.microsoft.com/office/drawing/2010/main">
                  <a:noFill/>
                </a14:hiddenFill>
              </a:ext>
            </a:extLst>
          </p:spPr>
          <p:txBody>
            <a:bodyPr anchor="ctr"/>
            <a:lstStyle/>
            <a:p>
              <a:pPr algn="ctr"/>
              <a:endParaRPr kumimoji="0" lang="fr-FR" sz="1200" b="1">
                <a:solidFill>
                  <a:srgbClr val="FFFFFF"/>
                </a:solidFill>
                <a:latin typeface="Arial"/>
              </a:endParaRPr>
            </a:p>
          </p:txBody>
        </p:sp>
        <p:sp>
          <p:nvSpPr>
            <p:cNvPr id="24" name="Line 7"/>
            <p:cNvSpPr>
              <a:spLocks noChangeShapeType="1"/>
            </p:cNvSpPr>
            <p:nvPr/>
          </p:nvSpPr>
          <p:spPr bwMode="auto">
            <a:xfrm>
              <a:off x="1576324" y="2290597"/>
              <a:ext cx="1487424" cy="0"/>
            </a:xfrm>
            <a:prstGeom prst="line">
              <a:avLst/>
            </a:prstGeom>
            <a:noFill/>
            <a:ln w="28575">
              <a:solidFill>
                <a:srgbClr val="B2D4EF"/>
              </a:solidFill>
              <a:miter lim="800000"/>
              <a:headEnd/>
              <a:tailEnd/>
            </a:ln>
            <a:extLst>
              <a:ext uri="{909E8E84-426E-40DD-AFC4-6F175D3DCCD1}">
                <a14:hiddenFill xmlns:a14="http://schemas.microsoft.com/office/drawing/2010/main">
                  <a:noFill/>
                </a14:hiddenFill>
              </a:ext>
            </a:extLst>
          </p:spPr>
          <p:txBody>
            <a:bodyPr anchor="ctr"/>
            <a:lstStyle/>
            <a:p>
              <a:pPr algn="ctr"/>
              <a:endParaRPr kumimoji="0" lang="fr-FR" sz="1200" b="1">
                <a:solidFill>
                  <a:srgbClr val="FFFFFF"/>
                </a:solidFill>
                <a:latin typeface="Arial"/>
              </a:endParaRPr>
            </a:p>
          </p:txBody>
        </p:sp>
        <p:sp>
          <p:nvSpPr>
            <p:cNvPr id="25" name="Line 8"/>
            <p:cNvSpPr>
              <a:spLocks noChangeShapeType="1"/>
            </p:cNvSpPr>
            <p:nvPr/>
          </p:nvSpPr>
          <p:spPr bwMode="auto">
            <a:xfrm>
              <a:off x="3063748" y="2290597"/>
              <a:ext cx="740664" cy="1270835"/>
            </a:xfrm>
            <a:prstGeom prst="line">
              <a:avLst/>
            </a:prstGeom>
            <a:noFill/>
            <a:ln w="28575">
              <a:solidFill>
                <a:srgbClr val="B2D4EF"/>
              </a:solidFill>
              <a:miter lim="800000"/>
              <a:headEnd/>
              <a:tailEnd/>
            </a:ln>
            <a:extLst>
              <a:ext uri="{909E8E84-426E-40DD-AFC4-6F175D3DCCD1}">
                <a14:hiddenFill xmlns:a14="http://schemas.microsoft.com/office/drawing/2010/main">
                  <a:noFill/>
                </a14:hiddenFill>
              </a:ext>
            </a:extLst>
          </p:spPr>
          <p:txBody>
            <a:bodyPr anchor="ctr"/>
            <a:lstStyle/>
            <a:p>
              <a:pPr algn="ctr"/>
              <a:endParaRPr kumimoji="0" lang="fr-FR" sz="1200" b="1">
                <a:solidFill>
                  <a:srgbClr val="FFFFFF"/>
                </a:solidFill>
                <a:latin typeface="Arial"/>
              </a:endParaRPr>
            </a:p>
          </p:txBody>
        </p:sp>
        <p:sp>
          <p:nvSpPr>
            <p:cNvPr id="26" name="Line 9"/>
            <p:cNvSpPr>
              <a:spLocks noChangeShapeType="1"/>
            </p:cNvSpPr>
            <p:nvPr/>
          </p:nvSpPr>
          <p:spPr bwMode="auto">
            <a:xfrm flipH="1">
              <a:off x="3063748" y="3561432"/>
              <a:ext cx="740664" cy="1267827"/>
            </a:xfrm>
            <a:prstGeom prst="line">
              <a:avLst/>
            </a:prstGeom>
            <a:noFill/>
            <a:ln w="28575">
              <a:solidFill>
                <a:srgbClr val="B2D4EF"/>
              </a:solidFill>
              <a:miter lim="800000"/>
              <a:headEnd/>
              <a:tailEnd/>
            </a:ln>
            <a:extLst>
              <a:ext uri="{909E8E84-426E-40DD-AFC4-6F175D3DCCD1}">
                <a14:hiddenFill xmlns:a14="http://schemas.microsoft.com/office/drawing/2010/main">
                  <a:noFill/>
                </a14:hiddenFill>
              </a:ext>
            </a:extLst>
          </p:spPr>
          <p:txBody>
            <a:bodyPr anchor="ctr"/>
            <a:lstStyle/>
            <a:p>
              <a:pPr algn="ctr"/>
              <a:endParaRPr kumimoji="0" lang="fr-FR" sz="1200" b="1">
                <a:solidFill>
                  <a:srgbClr val="FFFFFF"/>
                </a:solidFill>
                <a:latin typeface="Arial"/>
              </a:endParaRPr>
            </a:p>
          </p:txBody>
        </p:sp>
        <p:sp>
          <p:nvSpPr>
            <p:cNvPr id="27" name="Oval 17"/>
            <p:cNvSpPr>
              <a:spLocks noChangeArrowheads="1"/>
            </p:cNvSpPr>
            <p:nvPr/>
          </p:nvSpPr>
          <p:spPr bwMode="auto">
            <a:xfrm>
              <a:off x="764315" y="1846944"/>
              <a:ext cx="1282556" cy="828619"/>
            </a:xfrm>
            <a:prstGeom prst="ellipse">
              <a:avLst/>
            </a:prstGeom>
            <a:solidFill>
              <a:srgbClr val="80BEC9"/>
            </a:solidFill>
            <a:ln w="15875" cap="rnd">
              <a:noFill/>
              <a:miter lim="800000"/>
              <a:headEnd/>
              <a:tailEnd/>
            </a:ln>
          </p:spPr>
          <p:txBody>
            <a:bodyPr anchor="ctr"/>
            <a:lstStyle/>
            <a:p>
              <a:pPr algn="ctr"/>
              <a:r>
                <a:rPr kumimoji="0" lang="ja-JP" altLang="en-US" sz="1050" b="1" dirty="0" smtClean="0">
                  <a:latin typeface="Arial"/>
                </a:rPr>
                <a:t>収益プロセス</a:t>
              </a:r>
              <a:endParaRPr kumimoji="0" lang="en-US" altLang="ja-JP" sz="1050" b="1" dirty="0" smtClean="0">
                <a:latin typeface="Arial"/>
              </a:endParaRPr>
            </a:p>
          </p:txBody>
        </p:sp>
        <p:sp>
          <p:nvSpPr>
            <p:cNvPr id="28" name="Oval 18"/>
            <p:cNvSpPr>
              <a:spLocks noChangeArrowheads="1"/>
            </p:cNvSpPr>
            <p:nvPr/>
          </p:nvSpPr>
          <p:spPr bwMode="auto">
            <a:xfrm>
              <a:off x="293769" y="2926017"/>
              <a:ext cx="1282555" cy="821470"/>
            </a:xfrm>
            <a:prstGeom prst="ellipse">
              <a:avLst/>
            </a:prstGeom>
            <a:solidFill>
              <a:srgbClr val="80BEC9"/>
            </a:solidFill>
            <a:ln w="38100" cap="rnd">
              <a:noFill/>
              <a:miter lim="800000"/>
              <a:headEnd/>
              <a:tailEnd/>
            </a:ln>
          </p:spPr>
          <p:txBody>
            <a:bodyPr anchor="ctr"/>
            <a:lstStyle/>
            <a:p>
              <a:pPr algn="ctr"/>
              <a:r>
                <a:rPr kumimoji="0" lang="ja-JP" altLang="en-US" sz="1050" b="1" dirty="0" smtClean="0">
                  <a:latin typeface="+mn-ea"/>
                </a:rPr>
                <a:t>資金管理</a:t>
              </a:r>
              <a:endParaRPr kumimoji="0" lang="en-US" altLang="ja-JP" sz="1050" b="1" dirty="0" smtClean="0">
                <a:latin typeface="+mn-ea"/>
              </a:endParaRPr>
            </a:p>
            <a:p>
              <a:pPr algn="ctr"/>
              <a:r>
                <a:rPr kumimoji="0" lang="ja-JP" altLang="en-US" sz="1050" b="1" dirty="0" smtClean="0">
                  <a:latin typeface="+mn-ea"/>
                </a:rPr>
                <a:t>プロセス</a:t>
              </a:r>
              <a:endParaRPr kumimoji="0" lang="fr-FR" sz="1100" b="1" dirty="0">
                <a:latin typeface="+mn-ea"/>
              </a:endParaRPr>
            </a:p>
          </p:txBody>
        </p:sp>
        <p:sp>
          <p:nvSpPr>
            <p:cNvPr id="29" name="Oval 19"/>
            <p:cNvSpPr>
              <a:spLocks noChangeArrowheads="1"/>
            </p:cNvSpPr>
            <p:nvPr/>
          </p:nvSpPr>
          <p:spPr bwMode="auto">
            <a:xfrm>
              <a:off x="938004" y="4037655"/>
              <a:ext cx="1282557" cy="820320"/>
            </a:xfrm>
            <a:prstGeom prst="ellipse">
              <a:avLst/>
            </a:prstGeom>
            <a:solidFill>
              <a:srgbClr val="80BEC9"/>
            </a:solidFill>
            <a:ln w="38100" cap="rnd">
              <a:noFill/>
              <a:miter lim="800000"/>
              <a:headEnd/>
              <a:tailEnd/>
            </a:ln>
          </p:spPr>
          <p:txBody>
            <a:bodyPr anchor="ctr"/>
            <a:lstStyle/>
            <a:p>
              <a:pPr algn="ctr"/>
              <a:r>
                <a:rPr kumimoji="0" lang="ja-JP" altLang="en-US" sz="1050" b="1" dirty="0" smtClean="0">
                  <a:latin typeface="+mn-ea"/>
                </a:rPr>
                <a:t>人件費プロセス</a:t>
              </a:r>
              <a:endParaRPr kumimoji="0" lang="fr-FR" sz="1100" b="1" dirty="0">
                <a:latin typeface="+mn-ea"/>
              </a:endParaRPr>
            </a:p>
          </p:txBody>
        </p:sp>
        <p:sp>
          <p:nvSpPr>
            <p:cNvPr id="30" name="Oval 20"/>
            <p:cNvSpPr>
              <a:spLocks noChangeArrowheads="1"/>
            </p:cNvSpPr>
            <p:nvPr/>
          </p:nvSpPr>
          <p:spPr bwMode="auto">
            <a:xfrm>
              <a:off x="2481096" y="3937586"/>
              <a:ext cx="1154246" cy="861744"/>
            </a:xfrm>
            <a:prstGeom prst="ellipse">
              <a:avLst/>
            </a:prstGeom>
            <a:solidFill>
              <a:srgbClr val="80BEC9"/>
            </a:solidFill>
            <a:ln w="15875" cap="rnd">
              <a:noFill/>
              <a:miter lim="800000"/>
              <a:headEnd/>
              <a:tailEnd/>
            </a:ln>
          </p:spPr>
          <p:txBody>
            <a:bodyPr anchor="ctr"/>
            <a:lstStyle/>
            <a:p>
              <a:pPr algn="ctr"/>
              <a:r>
                <a:rPr kumimoji="0" lang="ja-JP" altLang="en-US" sz="1050" b="1" dirty="0" smtClean="0">
                  <a:latin typeface="Arial"/>
                </a:rPr>
                <a:t>在庫管理プロセス</a:t>
              </a:r>
              <a:endParaRPr kumimoji="0" lang="en-US" altLang="ja-JP" sz="700" b="1" dirty="0" smtClean="0">
                <a:latin typeface="+mn-ea"/>
              </a:endParaRPr>
            </a:p>
          </p:txBody>
        </p:sp>
        <p:sp>
          <p:nvSpPr>
            <p:cNvPr id="31" name="Oval 21"/>
            <p:cNvSpPr>
              <a:spLocks noChangeArrowheads="1"/>
            </p:cNvSpPr>
            <p:nvPr/>
          </p:nvSpPr>
          <p:spPr bwMode="auto">
            <a:xfrm>
              <a:off x="2928692" y="2936892"/>
              <a:ext cx="1289303" cy="922215"/>
            </a:xfrm>
            <a:prstGeom prst="ellipse">
              <a:avLst/>
            </a:prstGeom>
            <a:solidFill>
              <a:srgbClr val="80BEC9"/>
            </a:solidFill>
            <a:ln w="38100" cap="rnd">
              <a:noFill/>
              <a:miter lim="800000"/>
              <a:headEnd/>
              <a:tailEnd/>
            </a:ln>
          </p:spPr>
          <p:txBody>
            <a:bodyPr anchor="ctr"/>
            <a:lstStyle/>
            <a:p>
              <a:pPr algn="ctr"/>
              <a:r>
                <a:rPr kumimoji="0" lang="ja-JP" altLang="en-US" sz="1050" b="1" dirty="0" smtClean="0">
                  <a:latin typeface="+mn-ea"/>
                </a:rPr>
                <a:t>固定資産管理</a:t>
              </a:r>
              <a:endParaRPr kumimoji="0" lang="en-US" altLang="ja-JP" sz="1050" b="1" dirty="0" smtClean="0">
                <a:latin typeface="+mn-ea"/>
              </a:endParaRPr>
            </a:p>
            <a:p>
              <a:pPr algn="ctr"/>
              <a:r>
                <a:rPr kumimoji="0" lang="ja-JP" altLang="en-US" sz="1050" b="1" dirty="0" smtClean="0">
                  <a:latin typeface="+mn-ea"/>
                </a:rPr>
                <a:t>プロセス</a:t>
              </a:r>
              <a:endParaRPr kumimoji="0" lang="fr-FR" sz="1050" b="1" dirty="0">
                <a:latin typeface="+mn-ea"/>
              </a:endParaRPr>
            </a:p>
          </p:txBody>
        </p:sp>
        <p:sp>
          <p:nvSpPr>
            <p:cNvPr id="32" name="Oval 22"/>
            <p:cNvSpPr>
              <a:spLocks noChangeArrowheads="1"/>
            </p:cNvSpPr>
            <p:nvPr/>
          </p:nvSpPr>
          <p:spPr bwMode="auto">
            <a:xfrm>
              <a:off x="2654786" y="1850750"/>
              <a:ext cx="1128984" cy="824814"/>
            </a:xfrm>
            <a:prstGeom prst="ellipse">
              <a:avLst/>
            </a:prstGeom>
            <a:solidFill>
              <a:srgbClr val="80BEC9"/>
            </a:solidFill>
            <a:ln w="38100" cap="rnd">
              <a:noFill/>
              <a:miter lim="800000"/>
              <a:headEnd/>
              <a:tailEnd/>
            </a:ln>
          </p:spPr>
          <p:txBody>
            <a:bodyPr anchor="ctr"/>
            <a:lstStyle/>
            <a:p>
              <a:pPr algn="ctr"/>
              <a:r>
                <a:rPr kumimoji="0" lang="ja-JP" altLang="en-US" sz="1050" b="1" dirty="0" smtClean="0">
                  <a:latin typeface="+mn-ea"/>
                </a:rPr>
                <a:t>購買プロセス</a:t>
              </a:r>
              <a:endParaRPr kumimoji="0" lang="en-US" sz="1050" b="1" dirty="0">
                <a:latin typeface="+mn-ea"/>
              </a:endParaRPr>
            </a:p>
          </p:txBody>
        </p:sp>
      </p:grpSp>
      <p:sp>
        <p:nvSpPr>
          <p:cNvPr id="6" name="テキスト ボックス 5"/>
          <p:cNvSpPr txBox="1"/>
          <p:nvPr/>
        </p:nvSpPr>
        <p:spPr>
          <a:xfrm>
            <a:off x="848544" y="945120"/>
            <a:ext cx="553998" cy="3079869"/>
          </a:xfrm>
          <a:prstGeom prst="rect">
            <a:avLst/>
          </a:prstGeom>
          <a:noFill/>
        </p:spPr>
        <p:txBody>
          <a:bodyPr vert="eaVert" wrap="square" rtlCol="0">
            <a:spAutoFit/>
          </a:bodyPr>
          <a:lstStyle/>
          <a:p>
            <a:r>
              <a:rPr kumimoji="1" lang="ja-JP" altLang="en-US" sz="1200" b="1" dirty="0" smtClean="0"/>
              <a:t>事業（社会福祉、公益、収益事業）</a:t>
            </a:r>
            <a:endParaRPr kumimoji="1" lang="en-US" altLang="ja-JP" sz="1200" b="1" dirty="0" smtClean="0"/>
          </a:p>
          <a:p>
            <a:r>
              <a:rPr kumimoji="1" lang="ja-JP" altLang="en-US" sz="1200" b="1" dirty="0" smtClean="0"/>
              <a:t>にかかる内部統制の確認</a:t>
            </a:r>
            <a:endParaRPr kumimoji="1" lang="ja-JP" altLang="en-US" sz="1200" b="1" dirty="0"/>
          </a:p>
        </p:txBody>
      </p:sp>
      <p:sp>
        <p:nvSpPr>
          <p:cNvPr id="35" name="テキスト ボックス 34"/>
          <p:cNvSpPr txBox="1"/>
          <p:nvPr/>
        </p:nvSpPr>
        <p:spPr>
          <a:xfrm>
            <a:off x="901388" y="3405963"/>
            <a:ext cx="523220" cy="1263770"/>
          </a:xfrm>
          <a:prstGeom prst="rect">
            <a:avLst/>
          </a:prstGeom>
          <a:noFill/>
        </p:spPr>
        <p:txBody>
          <a:bodyPr vert="eaVert" wrap="square" rtlCol="0">
            <a:spAutoFit/>
          </a:bodyPr>
          <a:lstStyle/>
          <a:p>
            <a:r>
              <a:rPr kumimoji="1" lang="ja-JP" altLang="en-US" sz="1100" b="1" dirty="0" smtClean="0">
                <a:latin typeface="+mn-ea"/>
              </a:rPr>
              <a:t>法人全般にかかる</a:t>
            </a:r>
            <a:endParaRPr kumimoji="1" lang="en-US" altLang="ja-JP" sz="1100" b="1" dirty="0" smtClean="0">
              <a:latin typeface="+mn-ea"/>
            </a:endParaRPr>
          </a:p>
          <a:p>
            <a:r>
              <a:rPr lang="ja-JP" altLang="en-US" sz="1100" b="1" dirty="0" smtClean="0">
                <a:latin typeface="+mn-ea"/>
              </a:rPr>
              <a:t>　　</a:t>
            </a:r>
            <a:r>
              <a:rPr kumimoji="1" lang="ja-JP" altLang="en-US" sz="1100" b="1" dirty="0" smtClean="0">
                <a:latin typeface="+mn-ea"/>
              </a:rPr>
              <a:t>内部統制の確認</a:t>
            </a:r>
            <a:endParaRPr kumimoji="1" lang="en-US" altLang="ja-JP" sz="1100" b="1" dirty="0" smtClean="0">
              <a:latin typeface="+mn-ea"/>
            </a:endParaRPr>
          </a:p>
        </p:txBody>
      </p:sp>
      <p:sp>
        <p:nvSpPr>
          <p:cNvPr id="40" name="下矢印 39"/>
          <p:cNvSpPr/>
          <p:nvPr/>
        </p:nvSpPr>
        <p:spPr>
          <a:xfrm rot="16200000">
            <a:off x="7072313" y="848584"/>
            <a:ext cx="329648" cy="1170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1" name="四角形吹き出し 40"/>
          <p:cNvSpPr/>
          <p:nvPr/>
        </p:nvSpPr>
        <p:spPr>
          <a:xfrm>
            <a:off x="6660297" y="1772816"/>
            <a:ext cx="1230350" cy="1724171"/>
          </a:xfrm>
          <a:prstGeom prst="wedgeRectCallout">
            <a:avLst>
              <a:gd name="adj1" fmla="val -13281"/>
              <a:gd name="adj2" fmla="val -6337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b="1" dirty="0" smtClean="0">
                <a:solidFill>
                  <a:schemeClr val="tx1"/>
                </a:solidFill>
              </a:rPr>
              <a:t>内部統制の確認結果を踏まえ、その整備・運用状況</a:t>
            </a:r>
            <a:r>
              <a:rPr lang="ja-JP" altLang="en-US" sz="1100" b="1" dirty="0" smtClean="0">
                <a:solidFill>
                  <a:schemeClr val="tx1"/>
                </a:solidFill>
              </a:rPr>
              <a:t>のレベル</a:t>
            </a:r>
            <a:r>
              <a:rPr kumimoji="1" lang="ja-JP" altLang="en-US" sz="1100" b="1" dirty="0" smtClean="0">
                <a:solidFill>
                  <a:schemeClr val="tx1"/>
                </a:solidFill>
              </a:rPr>
              <a:t>に応じて</a:t>
            </a:r>
            <a:r>
              <a:rPr lang="ja-JP" altLang="en-US" sz="1100" b="1" dirty="0">
                <a:solidFill>
                  <a:schemeClr val="tx1"/>
                </a:solidFill>
              </a:rPr>
              <a:t>、</a:t>
            </a:r>
            <a:r>
              <a:rPr kumimoji="1" lang="ja-JP" altLang="en-US" sz="1100" b="1" dirty="0" smtClean="0">
                <a:solidFill>
                  <a:schemeClr val="tx1"/>
                </a:solidFill>
              </a:rPr>
              <a:t>監査の内容（重点化項目・省力化項目）を決定する。</a:t>
            </a:r>
            <a:endParaRPr kumimoji="1" lang="ja-JP" altLang="en-US" sz="1100" b="1" dirty="0">
              <a:solidFill>
                <a:schemeClr val="tx1"/>
              </a:solidFill>
            </a:endParaRPr>
          </a:p>
        </p:txBody>
      </p:sp>
      <p:sp>
        <p:nvSpPr>
          <p:cNvPr id="42" name="正方形/長方形 41"/>
          <p:cNvSpPr/>
          <p:nvPr/>
        </p:nvSpPr>
        <p:spPr>
          <a:xfrm>
            <a:off x="7970435" y="836712"/>
            <a:ext cx="683530" cy="4176464"/>
          </a:xfrm>
          <a:prstGeom prst="rect">
            <a:avLst/>
          </a:prstGeom>
          <a:solidFill>
            <a:srgbClr val="80BEC9"/>
          </a:solidFill>
          <a:ln w="12700" cap="rnd" cmpd="sng" algn="ctr">
            <a:noFill/>
            <a:prstDash val="solid"/>
          </a:ln>
          <a:effectLst/>
        </p:spPr>
        <p:txBody>
          <a:bodyPr vert="eaVert"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1" kern="0" dirty="0" smtClean="0">
                <a:solidFill>
                  <a:srgbClr val="000000">
                    <a:lumMod val="85000"/>
                    <a:lumOff val="15000"/>
                  </a:srgbClr>
                </a:solidFill>
                <a:latin typeface="ＭＳ Ｐゴシック" pitchFamily="50" charset="-128"/>
              </a:rPr>
              <a:t>　２　会計処理や計算書類等を対象とした</a:t>
            </a:r>
            <a:endParaRPr kumimoji="0" lang="en-US" altLang="ja-JP" sz="1400" b="1" kern="0" dirty="0" smtClean="0">
              <a:solidFill>
                <a:srgbClr val="000000">
                  <a:lumMod val="85000"/>
                  <a:lumOff val="15000"/>
                </a:srgbClr>
              </a:solidFill>
              <a:latin typeface="ＭＳ Ｐゴシック"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ja-JP" altLang="en-US" sz="1400" b="1" kern="0" dirty="0">
                <a:solidFill>
                  <a:srgbClr val="000000">
                    <a:lumMod val="85000"/>
                    <a:lumOff val="15000"/>
                  </a:srgbClr>
                </a:solidFill>
                <a:latin typeface="ＭＳ Ｐゴシック" pitchFamily="50" charset="-128"/>
              </a:rPr>
              <a:t>　</a:t>
            </a:r>
            <a:r>
              <a:rPr kumimoji="0" lang="ja-JP" altLang="en-US" sz="1400" b="1" kern="0" dirty="0" smtClean="0">
                <a:solidFill>
                  <a:srgbClr val="000000">
                    <a:lumMod val="85000"/>
                    <a:lumOff val="15000"/>
                  </a:srgbClr>
                </a:solidFill>
                <a:latin typeface="ＭＳ Ｐゴシック" pitchFamily="50" charset="-128"/>
              </a:rPr>
              <a:t>　　監査手続の実施</a:t>
            </a:r>
            <a:endParaRPr kumimoji="0" lang="en-US" altLang="ja-JP" sz="1400" b="1" kern="0" noProof="0" dirty="0" smtClean="0">
              <a:solidFill>
                <a:srgbClr val="000000">
                  <a:lumMod val="85000"/>
                  <a:lumOff val="15000"/>
                </a:srgbClr>
              </a:solidFill>
              <a:latin typeface="ＭＳ Ｐゴシック" pitchFamily="50" charset="-128"/>
            </a:endParaRPr>
          </a:p>
        </p:txBody>
      </p:sp>
      <p:sp>
        <p:nvSpPr>
          <p:cNvPr id="43" name="下矢印 42"/>
          <p:cNvSpPr/>
          <p:nvPr/>
        </p:nvSpPr>
        <p:spPr>
          <a:xfrm rot="16200000">
            <a:off x="8738577" y="1441792"/>
            <a:ext cx="356878" cy="3510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4" name="正方形/長方形 43"/>
          <p:cNvSpPr/>
          <p:nvPr/>
        </p:nvSpPr>
        <p:spPr>
          <a:xfrm>
            <a:off x="6669191" y="3501008"/>
            <a:ext cx="1221456" cy="14368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smtClean="0">
                <a:solidFill>
                  <a:schemeClr val="tx1"/>
                </a:solidFill>
              </a:rPr>
              <a:t>（注）会計監査を受ける法人の状況や公認会計士が行う監査手法等により内部統制の確認方法は様々である。</a:t>
            </a:r>
            <a:endParaRPr kumimoji="1" lang="ja-JP" altLang="en-US" sz="1100" dirty="0">
              <a:solidFill>
                <a:schemeClr val="tx1"/>
              </a:solidFill>
            </a:endParaRPr>
          </a:p>
        </p:txBody>
      </p:sp>
      <p:graphicFrame>
        <p:nvGraphicFramePr>
          <p:cNvPr id="4" name="表 3"/>
          <p:cNvGraphicFramePr>
            <a:graphicFrameLocks noGrp="1"/>
          </p:cNvGraphicFramePr>
          <p:nvPr>
            <p:extLst>
              <p:ext uri="{D42A27DB-BD31-4B8C-83A1-F6EECF244321}">
                <p14:modId xmlns:p14="http://schemas.microsoft.com/office/powerpoint/2010/main" val="2237417146"/>
              </p:ext>
            </p:extLst>
          </p:nvPr>
        </p:nvGraphicFramePr>
        <p:xfrm>
          <a:off x="1771672" y="3284784"/>
          <a:ext cx="3685384" cy="1615440"/>
        </p:xfrm>
        <a:graphic>
          <a:graphicData uri="http://schemas.openxmlformats.org/drawingml/2006/table">
            <a:tbl>
              <a:tblPr firstRow="1" bandRow="1">
                <a:tableStyleId>{5C22544A-7EE6-4342-B048-85BDC9FD1C3A}</a:tableStyleId>
              </a:tblPr>
              <a:tblGrid>
                <a:gridCol w="1145258"/>
                <a:gridCol w="2540126"/>
              </a:tblGrid>
              <a:tr h="435000">
                <a:tc>
                  <a:txBody>
                    <a:bodyPr/>
                    <a:lstStyle/>
                    <a:p>
                      <a:r>
                        <a:rPr kumimoji="1" lang="ja-JP" altLang="en-US" sz="800" b="1" dirty="0" smtClean="0">
                          <a:solidFill>
                            <a:schemeClr val="tx1"/>
                          </a:solidFill>
                        </a:rPr>
                        <a:t>法人全般の統制</a:t>
                      </a:r>
                      <a:endParaRPr kumimoji="1" lang="en-US" altLang="ja-JP" sz="800" b="1" dirty="0" smtClean="0">
                        <a:solidFill>
                          <a:schemeClr val="tx1"/>
                        </a:solidFill>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800" b="1" dirty="0" smtClean="0">
                          <a:solidFill>
                            <a:schemeClr val="tx1"/>
                          </a:solidFill>
                        </a:rPr>
                        <a:t>・統制環境</a:t>
                      </a:r>
                    </a:p>
                    <a:p>
                      <a:r>
                        <a:rPr lang="ja-JP" altLang="en-US" sz="800" b="1" dirty="0" smtClean="0">
                          <a:solidFill>
                            <a:schemeClr val="tx1"/>
                          </a:solidFill>
                        </a:rPr>
                        <a:t>・事業活動に伴うリスクの評価と対応</a:t>
                      </a:r>
                    </a:p>
                    <a:p>
                      <a:r>
                        <a:rPr lang="ja-JP" altLang="en-US" sz="800" b="1" dirty="0" smtClean="0">
                          <a:solidFill>
                            <a:schemeClr val="tx1"/>
                          </a:solidFill>
                        </a:rPr>
                        <a:t>・統制活動</a:t>
                      </a:r>
                    </a:p>
                    <a:p>
                      <a:r>
                        <a:rPr lang="ja-JP" altLang="en-US" sz="800" b="1" dirty="0" smtClean="0">
                          <a:solidFill>
                            <a:schemeClr val="tx1"/>
                          </a:solidFill>
                        </a:rPr>
                        <a:t>・情報と伝達</a:t>
                      </a:r>
                    </a:p>
                    <a:p>
                      <a:r>
                        <a:rPr lang="ja-JP" altLang="en-US" sz="800" b="1" dirty="0" smtClean="0">
                          <a:solidFill>
                            <a:schemeClr val="tx1"/>
                          </a:solidFill>
                        </a:rPr>
                        <a:t>・モニタリング</a:t>
                      </a:r>
                      <a:endParaRPr lang="ja-JP" altLang="en-US" sz="800" b="1" dirty="0">
                        <a:solidFill>
                          <a:schemeClr val="tx1"/>
                        </a:solidFill>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36411">
                <a:tc>
                  <a:txBody>
                    <a:bodyPr/>
                    <a:lstStyle/>
                    <a:p>
                      <a:r>
                        <a:rPr lang="en-US" altLang="ja-JP" sz="800" b="1" dirty="0" smtClean="0">
                          <a:latin typeface="+mn-ea"/>
                        </a:rPr>
                        <a:t>IT</a:t>
                      </a:r>
                      <a:r>
                        <a:rPr lang="ja-JP" altLang="en-US" sz="800" b="1" dirty="0" smtClean="0">
                          <a:latin typeface="+mn-ea"/>
                        </a:rPr>
                        <a:t>全般統制</a:t>
                      </a:r>
                      <a:endParaRPr lang="en-US" altLang="ja-JP" sz="800" b="1" dirty="0" smtClean="0">
                        <a:latin typeface="+mn-ea"/>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ja-JP" altLang="en-US" sz="800" b="1" dirty="0" smtClean="0"/>
                        <a:t>・セキュリティ管理</a:t>
                      </a:r>
                    </a:p>
                    <a:p>
                      <a:r>
                        <a:rPr lang="ja-JP" altLang="en-US" sz="800" b="1" dirty="0" smtClean="0"/>
                        <a:t>・変更管理</a:t>
                      </a:r>
                    </a:p>
                    <a:p>
                      <a:r>
                        <a:rPr lang="ja-JP" altLang="en-US" sz="800" b="1" dirty="0" smtClean="0"/>
                        <a:t>・開発管理</a:t>
                      </a:r>
                    </a:p>
                    <a:p>
                      <a:r>
                        <a:rPr lang="ja-JP" altLang="en-US" sz="800" b="1" dirty="0" smtClean="0"/>
                        <a:t>・運用管理 等</a:t>
                      </a:r>
                      <a:endParaRPr kumimoji="1" lang="ja-JP" altLang="en-US" sz="800" dirty="0">
                        <a:solidFill>
                          <a:schemeClr val="tx1"/>
                        </a:solidFill>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4508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1" dirty="0" smtClean="0">
                          <a:latin typeface="+mn-ea"/>
                        </a:rPr>
                        <a:t>決算の統制</a:t>
                      </a:r>
                      <a:endParaRPr kumimoji="1" lang="ja-JP" altLang="en-US" sz="800" dirty="0">
                        <a:solidFill>
                          <a:schemeClr val="tx1"/>
                        </a:solidFill>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800" b="1" dirty="0" smtClean="0"/>
                        <a:t>・決算にかかる規程の整備</a:t>
                      </a:r>
                      <a:endParaRPr lang="en-US" altLang="ja-JP" sz="800" b="1"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800" b="1" dirty="0" smtClean="0">
                          <a:solidFill>
                            <a:schemeClr val="tx1"/>
                          </a:solidFill>
                        </a:rPr>
                        <a:t>・伝票承認や決算整理仕訳の分掌体制　等</a:t>
                      </a:r>
                      <a:endParaRPr kumimoji="1" lang="ja-JP" altLang="en-US" sz="800" dirty="0">
                        <a:solidFill>
                          <a:schemeClr val="tx1"/>
                        </a:solidFill>
                      </a:endParaRP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5" name="右矢印 4"/>
          <p:cNvSpPr/>
          <p:nvPr/>
        </p:nvSpPr>
        <p:spPr>
          <a:xfrm>
            <a:off x="5511104" y="2023960"/>
            <a:ext cx="234026" cy="24961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7" name="テキスト ボックス 46"/>
          <p:cNvSpPr txBox="1"/>
          <p:nvPr/>
        </p:nvSpPr>
        <p:spPr>
          <a:xfrm>
            <a:off x="5745911" y="908720"/>
            <a:ext cx="553998" cy="3012137"/>
          </a:xfrm>
          <a:prstGeom prst="rect">
            <a:avLst/>
          </a:prstGeom>
          <a:noFill/>
        </p:spPr>
        <p:txBody>
          <a:bodyPr vert="eaVert" wrap="square" rtlCol="0">
            <a:spAutoFit/>
          </a:bodyPr>
          <a:lstStyle/>
          <a:p>
            <a:r>
              <a:rPr lang="ja-JP" altLang="en-US" sz="1200" b="1" dirty="0"/>
              <a:t>適正</a:t>
            </a:r>
            <a:r>
              <a:rPr lang="ja-JP" altLang="en-US" sz="1200" b="1" dirty="0" smtClean="0"/>
              <a:t>な支出・財産管理等を担保する</a:t>
            </a:r>
            <a:endParaRPr lang="en-US" altLang="ja-JP" sz="1200" b="1" dirty="0" smtClean="0"/>
          </a:p>
          <a:p>
            <a:r>
              <a:rPr lang="ja-JP" altLang="en-US" sz="1200" b="1" dirty="0" smtClean="0"/>
              <a:t>　　　　　　　　　　　内部統制の確認</a:t>
            </a:r>
            <a:endParaRPr kumimoji="1" lang="en-US" altLang="ja-JP" sz="1200" b="1" dirty="0" smtClean="0"/>
          </a:p>
        </p:txBody>
      </p:sp>
      <p:sp>
        <p:nvSpPr>
          <p:cNvPr id="34" name="屈折矢印 33"/>
          <p:cNvSpPr/>
          <p:nvPr/>
        </p:nvSpPr>
        <p:spPr>
          <a:xfrm rot="16200000" flipH="1">
            <a:off x="8782129" y="5288505"/>
            <a:ext cx="1008110" cy="601471"/>
          </a:xfrm>
          <a:prstGeom prst="bentUpArrow">
            <a:avLst>
              <a:gd name="adj1" fmla="val 32317"/>
              <a:gd name="adj2" fmla="val 32316"/>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p:cNvSpPr txBox="1"/>
          <p:nvPr/>
        </p:nvSpPr>
        <p:spPr>
          <a:xfrm>
            <a:off x="152798" y="5085756"/>
            <a:ext cx="8764218" cy="169277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indent="-1800000"/>
            <a:r>
              <a:rPr lang="ja-JP" altLang="en-US" sz="1600" dirty="0" smtClean="0">
                <a:solidFill>
                  <a:prstClr val="black"/>
                </a:solidFill>
              </a:rPr>
              <a:t>○　「独立監査人による監査報告書」</a:t>
            </a:r>
            <a:r>
              <a:rPr lang="ja-JP" altLang="en-US" sz="1600" b="1" dirty="0">
                <a:solidFill>
                  <a:prstClr val="black"/>
                </a:solidFill>
              </a:rPr>
              <a:t>　</a:t>
            </a:r>
            <a:r>
              <a:rPr lang="ja-JP" altLang="en-US" sz="1600" b="1" dirty="0" smtClean="0">
                <a:solidFill>
                  <a:prstClr val="black"/>
                </a:solidFill>
              </a:rPr>
              <a:t>　　　　　　　　　　　　　　　　　　</a:t>
            </a:r>
            <a:r>
              <a:rPr lang="ja-JP" altLang="en-US" sz="1600" b="1" dirty="0" smtClean="0">
                <a:solidFill>
                  <a:prstClr val="black"/>
                </a:solidFill>
                <a:latin typeface="ＤＦ特太ゴシック体" panose="020B0509000000000000" pitchFamily="49" charset="-128"/>
                <a:ea typeface="ＤＦ特太ゴシック体" panose="020B0509000000000000" pitchFamily="49" charset="-128"/>
              </a:rPr>
              <a:t>　</a:t>
            </a:r>
            <a:r>
              <a:rPr lang="en-US" altLang="ja-JP" sz="1600" b="1" dirty="0" smtClean="0">
                <a:solidFill>
                  <a:prstClr val="black"/>
                </a:solidFill>
                <a:latin typeface="ＤＦ特太ゴシック体" panose="020B0509000000000000" pitchFamily="49" charset="-128"/>
                <a:ea typeface="ＤＦ特太ゴシック体" panose="020B0509000000000000" pitchFamily="49" charset="-128"/>
              </a:rPr>
              <a:t>【</a:t>
            </a:r>
            <a:r>
              <a:rPr lang="ja-JP" altLang="en-US" sz="1600" b="1" u="sng" dirty="0" smtClean="0">
                <a:solidFill>
                  <a:prstClr val="black"/>
                </a:solidFill>
                <a:latin typeface="ＤＦ特太ゴシック体" panose="020B0509000000000000" pitchFamily="49" charset="-128"/>
                <a:ea typeface="ＤＦ特太ゴシック体" panose="020B0509000000000000" pitchFamily="49" charset="-128"/>
              </a:rPr>
              <a:t>指導</a:t>
            </a:r>
            <a:r>
              <a:rPr lang="ja-JP" altLang="en-US" sz="1600" b="1" u="sng" dirty="0">
                <a:solidFill>
                  <a:prstClr val="black"/>
                </a:solidFill>
                <a:latin typeface="ＤＦ特太ゴシック体" panose="020B0509000000000000" pitchFamily="49" charset="-128"/>
                <a:ea typeface="ＤＦ特太ゴシック体" panose="020B0509000000000000" pitchFamily="49" charset="-128"/>
              </a:rPr>
              <a:t>監査</a:t>
            </a:r>
            <a:r>
              <a:rPr lang="ja-JP" altLang="en-US" sz="1600" b="1" u="sng" dirty="0" smtClean="0">
                <a:solidFill>
                  <a:prstClr val="black"/>
                </a:solidFill>
                <a:latin typeface="ＤＦ特太ゴシック体" panose="020B0509000000000000" pitchFamily="49" charset="-128"/>
                <a:ea typeface="ＤＦ特太ゴシック体" panose="020B0509000000000000" pitchFamily="49" charset="-128"/>
              </a:rPr>
              <a:t>ガイドライン</a:t>
            </a:r>
            <a:r>
              <a:rPr lang="en-US" altLang="ja-JP" sz="1600" b="1" u="sng" dirty="0" smtClean="0">
                <a:solidFill>
                  <a:prstClr val="black"/>
                </a:solidFill>
                <a:latin typeface="ＤＦ特太ゴシック体" panose="020B0509000000000000" pitchFamily="49" charset="-128"/>
                <a:ea typeface="ＤＦ特太ゴシック体" panose="020B0509000000000000" pitchFamily="49" charset="-128"/>
              </a:rPr>
              <a:t>】</a:t>
            </a:r>
            <a:endParaRPr lang="en-US" altLang="ja-JP" sz="1600" dirty="0">
              <a:solidFill>
                <a:prstClr val="black"/>
              </a:solidFill>
              <a:latin typeface="ＤＦ特太ゴシック体" panose="020B0509000000000000" pitchFamily="49" charset="-128"/>
              <a:ea typeface="ＤＦ特太ゴシック体" panose="020B0509000000000000" pitchFamily="49" charset="-128"/>
            </a:endParaRPr>
          </a:p>
          <a:p>
            <a:pPr marL="6097588" indent="-7896225"/>
            <a:r>
              <a:rPr lang="ja-JP" altLang="en-US" sz="1600" dirty="0" smtClean="0">
                <a:solidFill>
                  <a:prstClr val="black"/>
                </a:solidFill>
              </a:rPr>
              <a:t>　　　無限定適正意見又は限定付適正意見の場合　　　　　　　　　　</a:t>
            </a:r>
            <a:r>
              <a:rPr lang="ja-JP" altLang="en-US" sz="1600" dirty="0" smtClean="0">
                <a:solidFill>
                  <a:prstClr val="black"/>
                </a:solidFill>
                <a:latin typeface="ＤＦ特太ゴシック体" panose="020B0509000000000000" pitchFamily="49" charset="-128"/>
                <a:ea typeface="ＤＦ特太ゴシック体" panose="020B0509000000000000" pitchFamily="49" charset="-128"/>
              </a:rPr>
              <a:t>→　</a:t>
            </a:r>
            <a:r>
              <a:rPr lang="en-US" altLang="ja-JP" sz="1600" b="1" u="sng" dirty="0" smtClean="0">
                <a:solidFill>
                  <a:prstClr val="black"/>
                </a:solidFill>
                <a:latin typeface="ＤＦ特太ゴシック体" panose="020B0509000000000000" pitchFamily="49" charset="-128"/>
                <a:ea typeface="ＤＦ特太ゴシック体" panose="020B0509000000000000" pitchFamily="49" charset="-128"/>
              </a:rPr>
              <a:t>Ⅲ</a:t>
            </a:r>
            <a:r>
              <a:rPr lang="ja-JP" altLang="en-US" sz="1600" b="1" u="sng" dirty="0" smtClean="0">
                <a:solidFill>
                  <a:prstClr val="black"/>
                </a:solidFill>
                <a:latin typeface="ＤＦ特太ゴシック体" panose="020B0509000000000000" pitchFamily="49" charset="-128"/>
                <a:ea typeface="ＤＦ特太ゴシック体" panose="020B0509000000000000" pitchFamily="49" charset="-128"/>
              </a:rPr>
              <a:t>管理３会計管理の省略可</a:t>
            </a:r>
            <a:endParaRPr lang="en-US" altLang="ja-JP" sz="1600" b="1" u="sng" dirty="0" smtClean="0">
              <a:solidFill>
                <a:prstClr val="black"/>
              </a:solidFill>
              <a:latin typeface="ＤＦ特太ゴシック体" panose="020B0509000000000000" pitchFamily="49" charset="-128"/>
              <a:ea typeface="ＤＦ特太ゴシック体" panose="020B0509000000000000" pitchFamily="49" charset="-128"/>
            </a:endParaRPr>
          </a:p>
          <a:p>
            <a:pPr marL="4224338" indent="-4224338">
              <a:tabLst>
                <a:tab pos="982663" algn="l"/>
                <a:tab pos="1706563" algn="l"/>
              </a:tabLst>
            </a:pPr>
            <a:r>
              <a:rPr lang="ja-JP" altLang="en-US" sz="1600" dirty="0" smtClean="0">
                <a:solidFill>
                  <a:prstClr val="black"/>
                </a:solidFill>
              </a:rPr>
              <a:t> 　</a:t>
            </a:r>
            <a:r>
              <a:rPr lang="en-US" altLang="ja-JP" sz="1200" dirty="0" smtClean="0">
                <a:solidFill>
                  <a:prstClr val="black"/>
                </a:solidFill>
              </a:rPr>
              <a:t>※</a:t>
            </a:r>
            <a:r>
              <a:rPr lang="ja-JP" altLang="en-US" sz="1200" dirty="0" smtClean="0">
                <a:solidFill>
                  <a:prstClr val="black"/>
                </a:solidFill>
              </a:rPr>
              <a:t>　但し、限定付適正意見の場合は、その原因となる事項について理事会等で協議し、</a:t>
            </a:r>
            <a:endParaRPr lang="en-US" altLang="ja-JP" sz="1200" dirty="0" smtClean="0">
              <a:solidFill>
                <a:prstClr val="black"/>
              </a:solidFill>
            </a:endParaRPr>
          </a:p>
          <a:p>
            <a:pPr marL="4224338" indent="-4224338">
              <a:tabLst>
                <a:tab pos="982663" algn="l"/>
                <a:tab pos="1706563" algn="l"/>
              </a:tabLst>
            </a:pPr>
            <a:r>
              <a:rPr lang="ja-JP" altLang="en-US" sz="1200" dirty="0">
                <a:solidFill>
                  <a:prstClr val="black"/>
                </a:solidFill>
              </a:rPr>
              <a:t>　</a:t>
            </a:r>
            <a:r>
              <a:rPr lang="ja-JP" altLang="en-US" sz="1200" dirty="0" smtClean="0">
                <a:solidFill>
                  <a:prstClr val="black"/>
                </a:solidFill>
              </a:rPr>
              <a:t>　　対応しているかについて、指導監査において確認</a:t>
            </a:r>
            <a:endParaRPr lang="en-US" altLang="ja-JP" sz="1200" dirty="0" smtClean="0">
              <a:solidFill>
                <a:prstClr val="black"/>
              </a:solidFill>
            </a:endParaRPr>
          </a:p>
          <a:p>
            <a:pPr marL="4224338" indent="-4224338">
              <a:tabLst>
                <a:tab pos="982663" algn="l"/>
                <a:tab pos="1706563" algn="l"/>
              </a:tabLst>
            </a:pPr>
            <a:endParaRPr lang="ja-JP" altLang="en-US" sz="1200" dirty="0">
              <a:solidFill>
                <a:prstClr val="black"/>
              </a:solidFill>
            </a:endParaRPr>
          </a:p>
          <a:p>
            <a:pPr indent="-1800000"/>
            <a:r>
              <a:rPr lang="ja-JP" altLang="en-US" sz="1600" dirty="0" smtClean="0">
                <a:solidFill>
                  <a:prstClr val="black"/>
                </a:solidFill>
              </a:rPr>
              <a:t>○　「監査実施概要及び監査結果の説明書」</a:t>
            </a:r>
            <a:endParaRPr lang="en-US" altLang="ja-JP" sz="1600" dirty="0" smtClean="0">
              <a:solidFill>
                <a:prstClr val="black"/>
              </a:solidFill>
            </a:endParaRPr>
          </a:p>
          <a:p>
            <a:pPr indent="-1800000"/>
            <a:r>
              <a:rPr lang="ja-JP" altLang="en-US" sz="1600" dirty="0">
                <a:solidFill>
                  <a:prstClr val="black"/>
                </a:solidFill>
              </a:rPr>
              <a:t>　</a:t>
            </a:r>
            <a:r>
              <a:rPr lang="ja-JP" altLang="en-US" sz="1600" dirty="0" smtClean="0">
                <a:solidFill>
                  <a:prstClr val="black"/>
                </a:solidFill>
              </a:rPr>
              <a:t>　　監査の結果についての記載を指導監査の</a:t>
            </a:r>
            <a:r>
              <a:rPr lang="ja-JP" altLang="en-US" sz="1600" dirty="0">
                <a:solidFill>
                  <a:prstClr val="black"/>
                </a:solidFill>
              </a:rPr>
              <a:t>際</a:t>
            </a:r>
            <a:r>
              <a:rPr lang="ja-JP" altLang="en-US" sz="1600" dirty="0" smtClean="0">
                <a:solidFill>
                  <a:prstClr val="black"/>
                </a:solidFill>
              </a:rPr>
              <a:t>に参照する。　　</a:t>
            </a:r>
            <a:r>
              <a:rPr lang="ja-JP" altLang="en-US" sz="1600" dirty="0" smtClean="0">
                <a:solidFill>
                  <a:prstClr val="black"/>
                </a:solidFill>
                <a:latin typeface="ＤＦ特太ゴシック体" panose="020B0509000000000000" pitchFamily="49" charset="-128"/>
                <a:ea typeface="ＤＦ特太ゴシック体" panose="020B0509000000000000" pitchFamily="49" charset="-128"/>
              </a:rPr>
              <a:t>→　</a:t>
            </a:r>
            <a:r>
              <a:rPr lang="en-US" altLang="ja-JP" sz="1600" b="1" u="sng" dirty="0" smtClean="0">
                <a:solidFill>
                  <a:prstClr val="black"/>
                </a:solidFill>
                <a:latin typeface="ＤＦ特太ゴシック体" panose="020B0509000000000000" pitchFamily="49" charset="-128"/>
                <a:ea typeface="ＤＦ特太ゴシック体" panose="020B0509000000000000" pitchFamily="49" charset="-128"/>
              </a:rPr>
              <a:t>Ⅰ</a:t>
            </a:r>
            <a:r>
              <a:rPr lang="ja-JP" altLang="en-US" sz="1600" b="1" u="sng" dirty="0" smtClean="0">
                <a:solidFill>
                  <a:prstClr val="black"/>
                </a:solidFill>
                <a:latin typeface="ＤＦ特太ゴシック体" panose="020B0509000000000000" pitchFamily="49" charset="-128"/>
                <a:ea typeface="ＤＦ特太ゴシック体" panose="020B0509000000000000" pitchFamily="49" charset="-128"/>
              </a:rPr>
              <a:t>組織運営の効率的な実施</a:t>
            </a:r>
            <a:endParaRPr lang="en-US" altLang="ja-JP" sz="1600" b="1" u="sng" dirty="0" smtClean="0">
              <a:solidFill>
                <a:prstClr val="black"/>
              </a:solidFill>
              <a:latin typeface="ＤＦ特太ゴシック体" panose="020B0509000000000000" pitchFamily="49" charset="-128"/>
              <a:ea typeface="ＤＦ特太ゴシック体" panose="020B0509000000000000" pitchFamily="49" charset="-128"/>
            </a:endParaRPr>
          </a:p>
        </p:txBody>
      </p:sp>
      <p:sp>
        <p:nvSpPr>
          <p:cNvPr id="33"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36</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396415477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106628" y="205724"/>
            <a:ext cx="9682909" cy="369332"/>
          </a:xfrm>
          <a:prstGeom prst="rect">
            <a:avLst/>
          </a:prstGeom>
          <a:ln w="12700"/>
        </p:spPr>
        <p:style>
          <a:lnRef idx="2">
            <a:schemeClr val="dk1"/>
          </a:lnRef>
          <a:fillRef idx="1">
            <a:schemeClr val="lt1"/>
          </a:fillRef>
          <a:effectRef idx="0">
            <a:schemeClr val="dk1"/>
          </a:effectRef>
          <a:fontRef idx="minor">
            <a:schemeClr val="dk1"/>
          </a:fontRef>
        </p:style>
        <p:txBody>
          <a:bodyPr wrap="square" rtlCol="0" anchor="ctr">
            <a:spAutoFit/>
          </a:bodyPr>
          <a:lstStyle/>
          <a:p>
            <a:r>
              <a:rPr lang="ja-JP" altLang="en-US" dirty="0" smtClean="0">
                <a:solidFill>
                  <a:prstClr val="black"/>
                </a:solidFill>
              </a:rPr>
              <a:t>○　指導監査の省略及び効率的な実施の対象</a:t>
            </a:r>
            <a:r>
              <a:rPr lang="ja-JP" altLang="en-US" dirty="0">
                <a:solidFill>
                  <a:prstClr val="black"/>
                </a:solidFill>
              </a:rPr>
              <a:t>と</a:t>
            </a:r>
            <a:r>
              <a:rPr lang="ja-JP" altLang="en-US" dirty="0" smtClean="0">
                <a:solidFill>
                  <a:prstClr val="black"/>
                </a:solidFill>
              </a:rPr>
              <a:t>なる</a:t>
            </a:r>
            <a:r>
              <a:rPr lang="zh-TW" altLang="en-US" dirty="0">
                <a:solidFill>
                  <a:prstClr val="black"/>
                </a:solidFill>
                <a:latin typeface="ＭＳ Ｐゴシック" panose="020B0600070205080204" pitchFamily="50" charset="-128"/>
                <a:ea typeface="ＭＳ Ｐゴシック" panose="020B0600070205080204" pitchFamily="50" charset="-128"/>
              </a:rPr>
              <a:t>指導監査</a:t>
            </a:r>
            <a:r>
              <a:rPr lang="zh-TW" altLang="en-US" dirty="0" smtClean="0">
                <a:solidFill>
                  <a:prstClr val="black"/>
                </a:solidFill>
                <a:latin typeface="ＭＳ Ｐゴシック" panose="020B0600070205080204" pitchFamily="50" charset="-128"/>
                <a:ea typeface="ＭＳ Ｐゴシック" panose="020B0600070205080204" pitchFamily="50" charset="-128"/>
              </a:rPr>
              <a:t>事項</a:t>
            </a:r>
            <a:r>
              <a:rPr lang="ja-JP" altLang="en-US" dirty="0" smtClean="0">
                <a:solidFill>
                  <a:prstClr val="black"/>
                </a:solidFill>
                <a:latin typeface="ＭＳ Ｐゴシック" panose="020B0600070205080204" pitchFamily="50" charset="-128"/>
                <a:ea typeface="ＭＳ Ｐゴシック" panose="020B0600070205080204" pitchFamily="50" charset="-128"/>
              </a:rPr>
              <a:t>は以下のとおり。</a:t>
            </a:r>
            <a:r>
              <a:rPr lang="en-US" altLang="ja-JP" dirty="0" smtClean="0">
                <a:solidFill>
                  <a:prstClr val="black"/>
                </a:solidFill>
                <a:latin typeface="ＭＳ Ｐゴシック" panose="020B0600070205080204" pitchFamily="50" charset="-128"/>
                <a:ea typeface="ＭＳ Ｐゴシック" panose="020B0600070205080204" pitchFamily="50" charset="-128"/>
              </a:rPr>
              <a:t> </a:t>
            </a:r>
            <a:endParaRPr lang="ja-JP" altLang="ja-JP" dirty="0">
              <a:solidFill>
                <a:prstClr val="black"/>
              </a:solidFill>
              <a:latin typeface="ＭＳ Ｐゴシック" panose="020B0600070205080204" pitchFamily="50" charset="-128"/>
              <a:ea typeface="ＭＳ Ｐゴシック" panose="020B0600070205080204" pitchFamily="50" charset="-128"/>
            </a:endParaRPr>
          </a:p>
        </p:txBody>
      </p:sp>
      <p:graphicFrame>
        <p:nvGraphicFramePr>
          <p:cNvPr id="6" name="表 5"/>
          <p:cNvGraphicFramePr>
            <a:graphicFrameLocks noGrp="1"/>
          </p:cNvGraphicFramePr>
          <p:nvPr>
            <p:extLst>
              <p:ext uri="{D42A27DB-BD31-4B8C-83A1-F6EECF244321}">
                <p14:modId xmlns:p14="http://schemas.microsoft.com/office/powerpoint/2010/main" val="541780152"/>
              </p:ext>
            </p:extLst>
          </p:nvPr>
        </p:nvGraphicFramePr>
        <p:xfrm>
          <a:off x="106630" y="836713"/>
          <a:ext cx="9682909" cy="5636687"/>
        </p:xfrm>
        <a:graphic>
          <a:graphicData uri="http://schemas.openxmlformats.org/drawingml/2006/table">
            <a:tbl>
              <a:tblPr firstRow="1" bandRow="1">
                <a:tableStyleId>{5C22544A-7EE6-4342-B048-85BDC9FD1C3A}</a:tableStyleId>
              </a:tblPr>
              <a:tblGrid>
                <a:gridCol w="1335982"/>
                <a:gridCol w="1950217"/>
                <a:gridCol w="2028225"/>
                <a:gridCol w="2184243"/>
                <a:gridCol w="2184242"/>
              </a:tblGrid>
              <a:tr h="323173">
                <a:tc>
                  <a:txBody>
                    <a:bodyPr/>
                    <a:lstStyle/>
                    <a:p>
                      <a:pPr algn="ctr"/>
                      <a:r>
                        <a:rPr kumimoji="1" lang="ja-JP" altLang="en-US" sz="1200" b="0" dirty="0" smtClean="0">
                          <a:solidFill>
                            <a:schemeClr val="tx1"/>
                          </a:solidFill>
                        </a:rPr>
                        <a:t>事項</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項目</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ＤＦ特太ゴシック体" panose="020B0509000000000000" pitchFamily="49" charset="-128"/>
                          <a:ea typeface="ＤＦ特太ゴシック体" panose="020B0509000000000000" pitchFamily="49" charset="-128"/>
                        </a:rPr>
                        <a:t>会計監査人設置（注）</a:t>
                      </a:r>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kumimoji="1" lang="ja-JP" altLang="en-US" sz="1200" b="0" dirty="0" smtClean="0">
                          <a:solidFill>
                            <a:schemeClr val="tx1"/>
                          </a:solidFill>
                          <a:latin typeface="ＤＦ特太ゴシック体" panose="020B0509000000000000" pitchFamily="49" charset="-128"/>
                          <a:ea typeface="ＤＦ特太ゴシック体" panose="020B0509000000000000" pitchFamily="49" charset="-128"/>
                        </a:rPr>
                        <a:t>内部統制支援</a:t>
                      </a:r>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kumimoji="1" lang="ja-JP" altLang="en-US" sz="1200" b="0" dirty="0" smtClean="0">
                          <a:solidFill>
                            <a:schemeClr val="tx1"/>
                          </a:solidFill>
                          <a:latin typeface="ＤＦ特太ゴシック体" panose="020B0509000000000000" pitchFamily="49" charset="-128"/>
                          <a:ea typeface="ＤＦ特太ゴシック体" panose="020B0509000000000000" pitchFamily="49" charset="-128"/>
                        </a:rPr>
                        <a:t>事務処理体制支援</a:t>
                      </a:r>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323173">
                <a:tc>
                  <a:txBody>
                    <a:bodyPr/>
                    <a:lstStyle/>
                    <a:p>
                      <a:r>
                        <a:rPr kumimoji="1" lang="en-US" altLang="ja-JP" sz="1200" b="0" dirty="0" smtClean="0">
                          <a:solidFill>
                            <a:schemeClr val="tx1"/>
                          </a:solidFill>
                          <a:latin typeface="ＤＦ特太ゴシック体" panose="020B0509000000000000" pitchFamily="49" charset="-128"/>
                          <a:ea typeface="ＤＦ特太ゴシック体" panose="020B0509000000000000" pitchFamily="49" charset="-128"/>
                        </a:rPr>
                        <a:t>Ⅰ</a:t>
                      </a:r>
                      <a:r>
                        <a:rPr kumimoji="1" lang="ja-JP" altLang="en-US" sz="1200" b="0" dirty="0" smtClean="0">
                          <a:solidFill>
                            <a:schemeClr val="tx1"/>
                          </a:solidFill>
                          <a:latin typeface="ＤＦ特太ゴシック体" panose="020B0509000000000000" pitchFamily="49" charset="-128"/>
                          <a:ea typeface="ＤＦ特太ゴシック体" panose="020B0509000000000000" pitchFamily="49" charset="-128"/>
                        </a:rPr>
                        <a:t>　組織運営</a:t>
                      </a:r>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ＤＦ特太ゴシック体" panose="020B0509000000000000" pitchFamily="49" charset="-128"/>
                          <a:ea typeface="ＤＦ特太ゴシック体" panose="020B0509000000000000" pitchFamily="49" charset="-128"/>
                        </a:rPr>
                        <a:t>１　定款</a:t>
                      </a:r>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8">
                  <a:txBody>
                    <a:bodyPr/>
                    <a:lstStyle/>
                    <a:p>
                      <a:r>
                        <a:rPr lang="ja-JP" altLang="en-US" sz="1200" dirty="0" smtClean="0">
                          <a:solidFill>
                            <a:schemeClr val="tx1"/>
                          </a:solidFill>
                        </a:rPr>
                        <a:t>「独立監査人の監査報告書」及び「監査実施概要及び監査結果の説明書」の活用を図ることができる。</a:t>
                      </a:r>
                      <a:endParaRPr kumimoji="1" lang="ja-JP" altLang="en-US" sz="1200" dirty="0">
                        <a:solidFill>
                          <a:srgbClr val="FF0000"/>
                        </a:solidFill>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bg1">
                        <a:lumMod val="75000"/>
                      </a:schemeClr>
                    </a:solidFill>
                  </a:tcPr>
                </a:tc>
                <a:tc rowSpan="8">
                  <a:txBody>
                    <a:bodyPr/>
                    <a:lstStyle/>
                    <a:p>
                      <a:r>
                        <a:rPr lang="ja-JP" altLang="en-US" sz="1200" dirty="0" smtClean="0">
                          <a:solidFill>
                            <a:schemeClr val="tx1"/>
                          </a:solidFill>
                        </a:rPr>
                        <a:t>「財務会計に関する内部統制の向上に対する支援業務実施報告書」の活用を図ることができる。</a:t>
                      </a:r>
                      <a:endParaRPr kumimoji="1" lang="ja-JP" altLang="en-US" sz="1200" dirty="0">
                        <a:solidFill>
                          <a:srgbClr val="FF0000"/>
                        </a:solidFill>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200" b="0" dirty="0" smtClean="0">
                          <a:solidFill>
                            <a:schemeClr val="tx1"/>
                          </a:solidFill>
                          <a:latin typeface="+mj-ea"/>
                          <a:ea typeface="+mj-ea"/>
                        </a:rPr>
                        <a:t>－</a:t>
                      </a:r>
                      <a:endParaRPr kumimoji="1" lang="ja-JP" altLang="en-US" sz="1200" b="0" dirty="0">
                        <a:solidFill>
                          <a:schemeClr val="tx1"/>
                        </a:solidFill>
                        <a:latin typeface="+mj-ea"/>
                        <a:ea typeface="+mj-ea"/>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173">
                <a:tc>
                  <a:txBody>
                    <a:bodyPr/>
                    <a:lstStyle/>
                    <a:p>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ＤＦ特太ゴシック体" panose="020B0509000000000000" pitchFamily="49" charset="-128"/>
                          <a:ea typeface="ＤＦ特太ゴシック体" panose="020B0509000000000000" pitchFamily="49" charset="-128"/>
                        </a:rPr>
                        <a:t>２　内部管理体制</a:t>
                      </a:r>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kumimoji="1" lang="ja-JP" altLang="en-US" sz="1200" b="0" dirty="0">
                        <a:solidFill>
                          <a:schemeClr val="tx1"/>
                        </a:solidFill>
                        <a:latin typeface="+mj-ea"/>
                        <a:ea typeface="+mj-ea"/>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vMerge="1">
                  <a:txBody>
                    <a:bodyPr/>
                    <a:lstStyle/>
                    <a:p>
                      <a:pPr algn="ctr"/>
                      <a:endParaRPr kumimoji="1" lang="ja-JP" altLang="en-US" sz="1200" b="0" dirty="0">
                        <a:solidFill>
                          <a:schemeClr val="tx1"/>
                        </a:solidFill>
                        <a:latin typeface="+mj-ea"/>
                        <a:ea typeface="+mj-ea"/>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200" b="0" dirty="0" smtClean="0">
                          <a:solidFill>
                            <a:schemeClr val="tx1"/>
                          </a:solidFill>
                          <a:latin typeface="+mj-ea"/>
                          <a:ea typeface="+mj-ea"/>
                        </a:rPr>
                        <a:t>－</a:t>
                      </a:r>
                      <a:endParaRPr kumimoji="1" lang="ja-JP" altLang="en-US" sz="1200" b="0" dirty="0">
                        <a:solidFill>
                          <a:schemeClr val="tx1"/>
                        </a:solidFill>
                        <a:latin typeface="+mj-ea"/>
                        <a:ea typeface="+mj-ea"/>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173">
                <a:tc>
                  <a:txBody>
                    <a:bodyPr/>
                    <a:lstStyle/>
                    <a:p>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ＤＦ特太ゴシック体" panose="020B0509000000000000" pitchFamily="49" charset="-128"/>
                          <a:ea typeface="ＤＦ特太ゴシック体" panose="020B0509000000000000" pitchFamily="49" charset="-128"/>
                        </a:rPr>
                        <a:t>３　評議員・評議員会</a:t>
                      </a:r>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kumimoji="1" lang="ja-JP" altLang="en-US" sz="1200" b="0" dirty="0">
                        <a:solidFill>
                          <a:schemeClr val="tx1"/>
                        </a:solidFill>
                        <a:latin typeface="+mj-ea"/>
                        <a:ea typeface="+mj-ea"/>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vMerge="1">
                  <a:txBody>
                    <a:bodyPr/>
                    <a:lstStyle/>
                    <a:p>
                      <a:pPr algn="ctr"/>
                      <a:endParaRPr kumimoji="1" lang="ja-JP" altLang="en-US" sz="1200" b="0" dirty="0">
                        <a:solidFill>
                          <a:schemeClr val="tx1"/>
                        </a:solidFill>
                        <a:latin typeface="+mj-ea"/>
                        <a:ea typeface="+mj-ea"/>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200" b="0" dirty="0" smtClean="0">
                          <a:solidFill>
                            <a:schemeClr val="tx1"/>
                          </a:solidFill>
                          <a:latin typeface="+mj-ea"/>
                          <a:ea typeface="+mj-ea"/>
                        </a:rPr>
                        <a:t>－</a:t>
                      </a:r>
                      <a:endParaRPr kumimoji="1" lang="ja-JP" altLang="en-US" sz="1200" b="0" dirty="0">
                        <a:solidFill>
                          <a:schemeClr val="tx1"/>
                        </a:solidFill>
                        <a:latin typeface="+mj-ea"/>
                        <a:ea typeface="+mj-ea"/>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173">
                <a:tc>
                  <a:txBody>
                    <a:bodyPr/>
                    <a:lstStyle/>
                    <a:p>
                      <a:endParaRPr kumimoji="1" lang="ja-JP" altLang="en-US" sz="1200" b="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ＤＦ特太ゴシック体" panose="020B0509000000000000" pitchFamily="49" charset="-128"/>
                          <a:ea typeface="ＤＦ特太ゴシック体" panose="020B0509000000000000" pitchFamily="49" charset="-128"/>
                        </a:rPr>
                        <a:t>４　理事</a:t>
                      </a:r>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kumimoji="1" lang="ja-JP" altLang="en-US" sz="1200" b="0" dirty="0">
                        <a:solidFill>
                          <a:schemeClr val="tx1"/>
                        </a:solidFill>
                        <a:latin typeface="+mj-ea"/>
                        <a:ea typeface="+mj-ea"/>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vMerge="1">
                  <a:txBody>
                    <a:bodyPr/>
                    <a:lstStyle/>
                    <a:p>
                      <a:pPr algn="ctr"/>
                      <a:endParaRPr kumimoji="1" lang="ja-JP" altLang="en-US" sz="1200" b="0" dirty="0">
                        <a:solidFill>
                          <a:schemeClr val="tx1"/>
                        </a:solidFill>
                        <a:latin typeface="+mj-ea"/>
                        <a:ea typeface="+mj-ea"/>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200" b="0" dirty="0" smtClean="0">
                          <a:solidFill>
                            <a:schemeClr val="tx1"/>
                          </a:solidFill>
                          <a:latin typeface="+mj-ea"/>
                          <a:ea typeface="+mj-ea"/>
                        </a:rPr>
                        <a:t>－</a:t>
                      </a:r>
                      <a:endParaRPr kumimoji="1" lang="ja-JP" altLang="en-US" sz="1200" b="0" dirty="0">
                        <a:solidFill>
                          <a:schemeClr val="tx1"/>
                        </a:solidFill>
                        <a:latin typeface="+mj-ea"/>
                        <a:ea typeface="+mj-ea"/>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173">
                <a:tc>
                  <a:txBody>
                    <a:bodyPr/>
                    <a:lstStyle/>
                    <a:p>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ＤＦ特太ゴシック体" panose="020B0509000000000000" pitchFamily="49" charset="-128"/>
                          <a:ea typeface="ＤＦ特太ゴシック体" panose="020B0509000000000000" pitchFamily="49" charset="-128"/>
                        </a:rPr>
                        <a:t>５　監事</a:t>
                      </a:r>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kumimoji="1" lang="ja-JP" altLang="en-US" sz="1200" b="0" dirty="0">
                        <a:solidFill>
                          <a:schemeClr val="tx1"/>
                        </a:solidFill>
                        <a:latin typeface="+mj-ea"/>
                        <a:ea typeface="+mj-ea"/>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vMerge="1">
                  <a:txBody>
                    <a:bodyPr/>
                    <a:lstStyle/>
                    <a:p>
                      <a:pPr algn="ctr"/>
                      <a:endParaRPr kumimoji="1" lang="ja-JP" altLang="en-US" sz="1200" b="0" dirty="0">
                        <a:solidFill>
                          <a:schemeClr val="tx1"/>
                        </a:solidFill>
                        <a:latin typeface="+mj-ea"/>
                        <a:ea typeface="+mj-ea"/>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200" b="0" dirty="0" smtClean="0">
                          <a:solidFill>
                            <a:schemeClr val="tx1"/>
                          </a:solidFill>
                          <a:latin typeface="+mj-ea"/>
                          <a:ea typeface="+mj-ea"/>
                        </a:rPr>
                        <a:t>－</a:t>
                      </a:r>
                      <a:endParaRPr kumimoji="1" lang="ja-JP" altLang="en-US" sz="1200" b="0" dirty="0">
                        <a:solidFill>
                          <a:schemeClr val="tx1"/>
                        </a:solidFill>
                        <a:latin typeface="+mj-ea"/>
                        <a:ea typeface="+mj-ea"/>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173">
                <a:tc>
                  <a:txBody>
                    <a:bodyPr/>
                    <a:lstStyle/>
                    <a:p>
                      <a:endParaRPr kumimoji="1" lang="ja-JP" altLang="en-US" sz="1200" b="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ＤＦ特太ゴシック体" panose="020B0509000000000000" pitchFamily="49" charset="-128"/>
                          <a:ea typeface="ＤＦ特太ゴシック体" panose="020B0509000000000000" pitchFamily="49" charset="-128"/>
                        </a:rPr>
                        <a:t>６　理事会</a:t>
                      </a:r>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kumimoji="1" lang="ja-JP" altLang="en-US" sz="1200" b="0" dirty="0">
                        <a:solidFill>
                          <a:schemeClr val="tx1"/>
                        </a:solidFill>
                        <a:latin typeface="+mj-ea"/>
                        <a:ea typeface="+mj-ea"/>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vMerge="1">
                  <a:txBody>
                    <a:bodyPr/>
                    <a:lstStyle/>
                    <a:p>
                      <a:pPr algn="ctr"/>
                      <a:endParaRPr kumimoji="1" lang="ja-JP" altLang="en-US" sz="1200" b="0" dirty="0">
                        <a:solidFill>
                          <a:schemeClr val="tx1"/>
                        </a:solidFill>
                        <a:latin typeface="+mj-ea"/>
                        <a:ea typeface="+mj-ea"/>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200" b="0" dirty="0" smtClean="0">
                          <a:solidFill>
                            <a:schemeClr val="tx1"/>
                          </a:solidFill>
                          <a:latin typeface="+mj-ea"/>
                          <a:ea typeface="+mj-ea"/>
                        </a:rPr>
                        <a:t>－</a:t>
                      </a:r>
                      <a:endParaRPr kumimoji="1" lang="ja-JP" altLang="en-US" sz="1200" b="0" dirty="0">
                        <a:solidFill>
                          <a:schemeClr val="tx1"/>
                        </a:solidFill>
                        <a:latin typeface="+mj-ea"/>
                        <a:ea typeface="+mj-ea"/>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173">
                <a:tc>
                  <a:txBody>
                    <a:bodyPr/>
                    <a:lstStyle/>
                    <a:p>
                      <a:endParaRPr kumimoji="1" lang="ja-JP" altLang="en-US" sz="1200" b="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ＤＦ特太ゴシック体" panose="020B0509000000000000" pitchFamily="49" charset="-128"/>
                          <a:ea typeface="ＤＦ特太ゴシック体" panose="020B0509000000000000" pitchFamily="49" charset="-128"/>
                        </a:rPr>
                        <a:t>７　会計監査人</a:t>
                      </a:r>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kumimoji="1" lang="ja-JP" altLang="en-US" sz="1200" b="0" dirty="0">
                        <a:solidFill>
                          <a:schemeClr val="tx1"/>
                        </a:solidFill>
                        <a:latin typeface="+mj-ea"/>
                        <a:ea typeface="+mj-ea"/>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vMerge="1">
                  <a:txBody>
                    <a:bodyPr/>
                    <a:lstStyle/>
                    <a:p>
                      <a:pPr algn="ctr"/>
                      <a:endParaRPr kumimoji="1" lang="ja-JP" altLang="en-US" sz="1200" b="0" dirty="0">
                        <a:solidFill>
                          <a:schemeClr val="tx1"/>
                        </a:solidFill>
                        <a:latin typeface="+mj-ea"/>
                        <a:ea typeface="+mj-ea"/>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200" b="0" dirty="0" smtClean="0">
                          <a:solidFill>
                            <a:schemeClr val="tx1"/>
                          </a:solidFill>
                          <a:latin typeface="+mj-ea"/>
                          <a:ea typeface="+mj-ea"/>
                        </a:rPr>
                        <a:t>－</a:t>
                      </a:r>
                      <a:endParaRPr kumimoji="1" lang="ja-JP" altLang="en-US" sz="1200" b="0" dirty="0">
                        <a:solidFill>
                          <a:schemeClr val="tx1"/>
                        </a:solidFill>
                        <a:latin typeface="+mj-ea"/>
                        <a:ea typeface="+mj-ea"/>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65919">
                <a:tc>
                  <a:txBody>
                    <a:bodyPr/>
                    <a:lstStyle/>
                    <a:p>
                      <a:endParaRPr kumimoji="1" lang="ja-JP" altLang="en-US" sz="1200" b="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ＤＦ特太ゴシック体" panose="020B0509000000000000" pitchFamily="49" charset="-128"/>
                          <a:ea typeface="ＤＦ特太ゴシック体" panose="020B0509000000000000" pitchFamily="49" charset="-128"/>
                        </a:rPr>
                        <a:t>８　評議員、理事、監事、会計監査人の報酬</a:t>
                      </a:r>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pPr algn="ctr"/>
                      <a:endParaRPr kumimoji="1" lang="ja-JP" altLang="en-US" sz="1200" b="0" dirty="0">
                        <a:solidFill>
                          <a:schemeClr val="tx1"/>
                        </a:solidFill>
                        <a:latin typeface="+mj-ea"/>
                        <a:ea typeface="+mj-ea"/>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bg1">
                        <a:lumMod val="75000"/>
                      </a:schemeClr>
                    </a:solidFill>
                  </a:tcPr>
                </a:tc>
                <a:tc vMerge="1">
                  <a:txBody>
                    <a:bodyPr/>
                    <a:lstStyle/>
                    <a:p>
                      <a:pPr algn="ctr"/>
                      <a:endParaRPr kumimoji="1" lang="ja-JP" altLang="en-US" sz="1200" b="0" dirty="0">
                        <a:solidFill>
                          <a:schemeClr val="tx1"/>
                        </a:solidFill>
                        <a:latin typeface="+mj-ea"/>
                        <a:ea typeface="+mj-ea"/>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kumimoji="1" lang="ja-JP" altLang="en-US" sz="1200" b="0" dirty="0" smtClean="0">
                          <a:solidFill>
                            <a:schemeClr val="tx1"/>
                          </a:solidFill>
                          <a:latin typeface="+mj-ea"/>
                          <a:ea typeface="+mj-ea"/>
                        </a:rPr>
                        <a:t>－</a:t>
                      </a:r>
                      <a:endParaRPr kumimoji="1" lang="ja-JP" altLang="en-US" sz="1200" b="0" dirty="0">
                        <a:solidFill>
                          <a:schemeClr val="tx1"/>
                        </a:solidFill>
                        <a:latin typeface="+mj-ea"/>
                        <a:ea typeface="+mj-ea"/>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173">
                <a:tc>
                  <a:txBody>
                    <a:bodyPr/>
                    <a:lstStyle/>
                    <a:p>
                      <a:r>
                        <a:rPr kumimoji="1" lang="en-US" altLang="ja-JP" sz="1200" b="0" dirty="0" smtClean="0">
                          <a:solidFill>
                            <a:schemeClr val="tx1"/>
                          </a:solidFill>
                          <a:latin typeface="+mj-ea"/>
                          <a:ea typeface="+mj-ea"/>
                        </a:rPr>
                        <a:t>Ⅱ</a:t>
                      </a:r>
                      <a:r>
                        <a:rPr kumimoji="1" lang="ja-JP" altLang="en-US" sz="1200" b="0" dirty="0" smtClean="0">
                          <a:solidFill>
                            <a:schemeClr val="tx1"/>
                          </a:solidFill>
                          <a:latin typeface="+mj-ea"/>
                          <a:ea typeface="+mj-ea"/>
                        </a:rPr>
                        <a:t>　事業</a:t>
                      </a:r>
                      <a:endParaRPr kumimoji="1" lang="ja-JP" altLang="en-US" sz="1200" b="0" dirty="0">
                        <a:solidFill>
                          <a:schemeClr val="tx1"/>
                        </a:solidFill>
                        <a:latin typeface="+mj-ea"/>
                        <a:ea typeface="+mj-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mj-ea"/>
                          <a:ea typeface="+mj-ea"/>
                        </a:rPr>
                        <a:t>１　事業一般</a:t>
                      </a:r>
                      <a:endParaRPr kumimoji="1" lang="ja-JP" altLang="en-US" sz="1200" b="0" dirty="0">
                        <a:solidFill>
                          <a:schemeClr val="tx1"/>
                        </a:solidFill>
                        <a:latin typeface="+mj-ea"/>
                        <a:ea typeface="+mj-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mj-ea"/>
                          <a:ea typeface="+mj-ea"/>
                        </a:rPr>
                        <a:t>－</a:t>
                      </a:r>
                      <a:endParaRPr kumimoji="1" lang="ja-JP" altLang="en-US" sz="1200" b="0" dirty="0">
                        <a:solidFill>
                          <a:schemeClr val="tx1"/>
                        </a:solidFill>
                        <a:latin typeface="+mj-ea"/>
                        <a:ea typeface="+mj-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mj-ea"/>
                          <a:ea typeface="+mj-ea"/>
                        </a:rPr>
                        <a:t>－</a:t>
                      </a:r>
                      <a:endParaRPr kumimoji="1" lang="ja-JP" altLang="en-US" sz="1200" b="0" dirty="0">
                        <a:solidFill>
                          <a:schemeClr val="tx1"/>
                        </a:solidFill>
                        <a:latin typeface="+mj-ea"/>
                        <a:ea typeface="+mj-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latin typeface="+mj-ea"/>
                          <a:ea typeface="+mj-ea"/>
                        </a:rPr>
                        <a:t>－</a:t>
                      </a:r>
                      <a:endParaRPr kumimoji="1" lang="ja-JP" altLang="en-US" sz="1200" b="0" dirty="0">
                        <a:solidFill>
                          <a:schemeClr val="tx1"/>
                        </a:solidFill>
                        <a:latin typeface="+mj-ea"/>
                        <a:ea typeface="+mj-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173">
                <a:tc>
                  <a:txBody>
                    <a:bodyPr/>
                    <a:lstStyle/>
                    <a:p>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rPr>
                        <a:t>２　社会福祉事業</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173">
                <a:tc>
                  <a:txBody>
                    <a:bodyPr/>
                    <a:lstStyle/>
                    <a:p>
                      <a:endParaRPr kumimoji="1" lang="ja-JP" altLang="en-US" sz="1200" b="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rPr>
                        <a:t>３　公益事業</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173">
                <a:tc>
                  <a:txBody>
                    <a:bodyPr/>
                    <a:lstStyle/>
                    <a:p>
                      <a:endParaRPr kumimoji="1" lang="ja-JP" altLang="en-US" sz="1200" b="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rPr>
                        <a:t>４　収益事業</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173">
                <a:tc>
                  <a:txBody>
                    <a:bodyPr/>
                    <a:lstStyle/>
                    <a:p>
                      <a:r>
                        <a:rPr kumimoji="1" lang="en-US" altLang="ja-JP" sz="1200" b="0" dirty="0" smtClean="0">
                          <a:solidFill>
                            <a:schemeClr val="tx1"/>
                          </a:solidFill>
                          <a:latin typeface="ＤＦ特太ゴシック体" panose="020B0509000000000000" pitchFamily="49" charset="-128"/>
                          <a:ea typeface="ＤＦ特太ゴシック体" panose="020B0509000000000000" pitchFamily="49" charset="-128"/>
                        </a:rPr>
                        <a:t>Ⅲ</a:t>
                      </a:r>
                      <a:r>
                        <a:rPr kumimoji="1" lang="ja-JP" altLang="en-US" sz="1200" b="0" dirty="0" smtClean="0">
                          <a:solidFill>
                            <a:schemeClr val="tx1"/>
                          </a:solidFill>
                          <a:latin typeface="ＤＦ特太ゴシック体" panose="020B0509000000000000" pitchFamily="49" charset="-128"/>
                          <a:ea typeface="ＤＦ特太ゴシック体" panose="020B0509000000000000" pitchFamily="49" charset="-128"/>
                        </a:rPr>
                        <a:t>　管理</a:t>
                      </a:r>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rPr>
                        <a:t>１　人事</a:t>
                      </a:r>
                      <a:r>
                        <a:rPr kumimoji="1" lang="ja-JP" altLang="en-US" sz="1200" b="0" dirty="0" smtClean="0">
                          <a:solidFill>
                            <a:schemeClr val="tx1"/>
                          </a:solidFill>
                        </a:rPr>
                        <a:t>管理</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173">
                <a:tc>
                  <a:txBody>
                    <a:bodyPr/>
                    <a:lstStyle/>
                    <a:p>
                      <a:endParaRPr kumimoji="1" lang="ja-JP" altLang="en-US" sz="1200" b="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rPr>
                        <a:t>２　資産管理</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noFill/>
                  </a:tcPr>
                </a:tc>
              </a:tr>
              <a:tr h="323173">
                <a:tc>
                  <a:txBody>
                    <a:bodyPr/>
                    <a:lstStyle/>
                    <a:p>
                      <a:endParaRPr kumimoji="1" lang="ja-JP" altLang="en-US" sz="1200" b="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ＤＦ特太ゴシック体" panose="020B0509000000000000" pitchFamily="49" charset="-128"/>
                          <a:ea typeface="ＤＦ特太ゴシック体" panose="020B0509000000000000" pitchFamily="49" charset="-128"/>
                        </a:rPr>
                        <a:t>３　会計管理</a:t>
                      </a:r>
                      <a:endParaRPr kumimoji="1" lang="ja-JP" altLang="en-US" sz="1200" b="0" dirty="0">
                        <a:solidFill>
                          <a:schemeClr val="tx1"/>
                        </a:solidFill>
                        <a:latin typeface="ＤＦ特太ゴシック体" panose="020B0509000000000000" pitchFamily="49" charset="-128"/>
                        <a:ea typeface="ＤＦ特太ゴシック体" panose="020B0509000000000000" pitchFamily="49" charset="-128"/>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省略可</a:t>
                      </a:r>
                      <a:endParaRPr kumimoji="1" lang="ja-JP" altLang="en-US" sz="1200" b="0" dirty="0">
                        <a:solidFill>
                          <a:schemeClr val="tx1"/>
                        </a:solidFill>
                      </a:endParaRPr>
                    </a:p>
                  </a:txBody>
                  <a:tcPr marL="99060" marR="99060" anchor="ctr">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solidFill>
                      <a:srgbClr val="FFFF00"/>
                    </a:solidFill>
                  </a:tcPr>
                </a:tc>
                <a:tc>
                  <a:txBody>
                    <a:bodyPr/>
                    <a:lstStyle/>
                    <a:p>
                      <a:pPr algn="ctr"/>
                      <a:r>
                        <a:rPr kumimoji="1" lang="ja-JP" altLang="en-US" sz="1200" b="0" dirty="0" smtClean="0">
                          <a:solidFill>
                            <a:schemeClr val="tx1"/>
                          </a:solidFill>
                        </a:rPr>
                        <a:t>省略可</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solidFill>
                      <a:srgbClr val="FFFF00"/>
                    </a:solidFill>
                  </a:tcPr>
                </a:tc>
                <a:tc>
                  <a:txBody>
                    <a:bodyPr/>
                    <a:lstStyle/>
                    <a:p>
                      <a:pPr algn="ctr"/>
                      <a:r>
                        <a:rPr kumimoji="1" lang="ja-JP" altLang="en-US" sz="1200" b="0" dirty="0" smtClean="0">
                          <a:solidFill>
                            <a:schemeClr val="tx1"/>
                          </a:solidFill>
                        </a:rPr>
                        <a:t>省略可</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solidFill>
                      <a:srgbClr val="FFFF00"/>
                    </a:solidFill>
                  </a:tcPr>
                </a:tc>
              </a:tr>
              <a:tr h="323173">
                <a:tc>
                  <a:txBody>
                    <a:bodyPr/>
                    <a:lstStyle/>
                    <a:p>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rPr>
                        <a:t>４　その他</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7" name="テキスト ボックス 6"/>
          <p:cNvSpPr txBox="1"/>
          <p:nvPr/>
        </p:nvSpPr>
        <p:spPr>
          <a:xfrm>
            <a:off x="38454" y="6536378"/>
            <a:ext cx="6162685" cy="276999"/>
          </a:xfrm>
          <a:prstGeom prst="rect">
            <a:avLst/>
          </a:prstGeom>
          <a:ln w="12700">
            <a:noFill/>
          </a:ln>
        </p:spPr>
        <p:style>
          <a:lnRef idx="2">
            <a:schemeClr val="dk1"/>
          </a:lnRef>
          <a:fillRef idx="1">
            <a:schemeClr val="lt1"/>
          </a:fillRef>
          <a:effectRef idx="0">
            <a:schemeClr val="dk1"/>
          </a:effectRef>
          <a:fontRef idx="minor">
            <a:schemeClr val="dk1"/>
          </a:fontRef>
        </p:style>
        <p:txBody>
          <a:bodyPr wrap="square" rtlCol="0" anchor="ctr">
            <a:spAutoFit/>
          </a:bodyPr>
          <a:lstStyle/>
          <a:p>
            <a:r>
              <a:rPr lang="ja-JP" altLang="en-US" sz="1200" dirty="0" smtClean="0">
                <a:solidFill>
                  <a:prstClr val="black"/>
                </a:solidFill>
              </a:rPr>
              <a:t>（注）　会計監査人設置については、会計監査人による監査に準ずる監査を含む。</a:t>
            </a:r>
            <a:endParaRPr lang="ja-JP" altLang="ja-JP" sz="1200" dirty="0">
              <a:solidFill>
                <a:prstClr val="black"/>
              </a:solidFill>
              <a:latin typeface="ＭＳ Ｐゴシック" panose="020B0600070205080204" pitchFamily="50" charset="-128"/>
              <a:ea typeface="ＭＳ Ｐゴシック" panose="020B0600070205080204" pitchFamily="50" charset="-128"/>
            </a:endParaRPr>
          </a:p>
        </p:txBody>
      </p:sp>
      <p:sp>
        <p:nvSpPr>
          <p:cNvPr id="9"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37</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59889198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ext uri="{D42A27DB-BD31-4B8C-83A1-F6EECF244321}">
                <p14:modId xmlns:p14="http://schemas.microsoft.com/office/powerpoint/2010/main" val="904694381"/>
              </p:ext>
            </p:extLst>
          </p:nvPr>
        </p:nvGraphicFramePr>
        <p:xfrm>
          <a:off x="107913" y="2233388"/>
          <a:ext cx="9603615" cy="4507980"/>
        </p:xfrm>
        <a:graphic>
          <a:graphicData uri="http://schemas.openxmlformats.org/drawingml/2006/table">
            <a:tbl>
              <a:tblPr firstRow="1" bandRow="1">
                <a:tableStyleId>{5C22544A-7EE6-4342-B048-85BDC9FD1C3A}</a:tableStyleId>
              </a:tblPr>
              <a:tblGrid>
                <a:gridCol w="1305336"/>
                <a:gridCol w="1659655"/>
                <a:gridCol w="3168434"/>
                <a:gridCol w="3470190"/>
              </a:tblGrid>
              <a:tr h="323173">
                <a:tc gridSpan="2">
                  <a:txBody>
                    <a:bodyPr/>
                    <a:lstStyle/>
                    <a:p>
                      <a:pPr algn="ctr"/>
                      <a:r>
                        <a:rPr kumimoji="1" lang="ja-JP" altLang="en-US" sz="1200" b="0" dirty="0" smtClean="0">
                          <a:solidFill>
                            <a:schemeClr val="tx1"/>
                          </a:solidFill>
                        </a:rPr>
                        <a:t>指導監査ガイドライン</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hMerge="1">
                  <a:txBody>
                    <a:bodyPr/>
                    <a:lstStyle/>
                    <a:p>
                      <a:pPr algn="ct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kumimoji="1" lang="ja-JP" altLang="en-US" sz="1200" b="0" dirty="0" smtClean="0">
                          <a:solidFill>
                            <a:schemeClr val="tx1"/>
                          </a:solidFill>
                        </a:rPr>
                        <a:t>財務会計に関する事務処理体制</a:t>
                      </a:r>
                      <a:endParaRPr kumimoji="1" lang="en-US" altLang="ja-JP" sz="1200" b="0" dirty="0" smtClean="0">
                        <a:solidFill>
                          <a:schemeClr val="tx1"/>
                        </a:solidFill>
                      </a:endParaRPr>
                    </a:p>
                    <a:p>
                      <a:pPr algn="ctr"/>
                      <a:r>
                        <a:rPr kumimoji="1" lang="ja-JP" altLang="en-US" sz="1200" b="0" dirty="0" smtClean="0">
                          <a:solidFill>
                            <a:schemeClr val="tx1"/>
                          </a:solidFill>
                        </a:rPr>
                        <a:t>に対する支援項目リスト</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kumimoji="1" lang="ja-JP" altLang="en-US" sz="1200" b="0" dirty="0" smtClean="0">
                          <a:solidFill>
                            <a:schemeClr val="tx1"/>
                          </a:solidFill>
                        </a:rPr>
                        <a:t>財務会計に関する内部統制</a:t>
                      </a:r>
                      <a:endParaRPr kumimoji="1" lang="en-US" altLang="ja-JP" sz="1200" b="0" dirty="0" smtClean="0">
                        <a:solidFill>
                          <a:schemeClr val="tx1"/>
                        </a:solidFill>
                      </a:endParaRPr>
                    </a:p>
                    <a:p>
                      <a:pPr algn="ctr"/>
                      <a:r>
                        <a:rPr kumimoji="1" lang="ja-JP" altLang="en-US" sz="1200" b="0" dirty="0" smtClean="0">
                          <a:solidFill>
                            <a:schemeClr val="tx1"/>
                          </a:solidFill>
                        </a:rPr>
                        <a:t>に対する支援項目リスト</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r>
              <a:tr h="386914">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200" b="0" i="0" u="none" strike="noStrike" kern="1200" cap="none" spc="0" normalizeH="0" baseline="0" noProof="0" dirty="0" smtClean="0">
                          <a:ln>
                            <a:noFill/>
                          </a:ln>
                          <a:solidFill>
                            <a:prstClr val="black"/>
                          </a:solidFill>
                          <a:effectLst/>
                          <a:uLnTx/>
                          <a:uFillTx/>
                          <a:latin typeface="+mn-ea"/>
                          <a:ea typeface="+mn-ea"/>
                          <a:cs typeface="+mn-cs"/>
                        </a:rPr>
                        <a:t>Ⅲ</a:t>
                      </a:r>
                      <a:r>
                        <a:rPr kumimoji="1" lang="ja-JP" altLang="en-US" sz="1200" b="0" i="0" u="none" strike="noStrike" kern="1200" cap="none" spc="0" normalizeH="0" baseline="0" noProof="0" dirty="0" smtClean="0">
                          <a:ln>
                            <a:noFill/>
                          </a:ln>
                          <a:solidFill>
                            <a:prstClr val="black"/>
                          </a:solidFill>
                          <a:effectLst/>
                          <a:uLnTx/>
                          <a:uFillTx/>
                          <a:latin typeface="+mn-ea"/>
                          <a:ea typeface="+mn-ea"/>
                          <a:cs typeface="+mn-cs"/>
                        </a:rPr>
                        <a:t>　管理</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mn-ea"/>
                          <a:ea typeface="+mn-ea"/>
                        </a:rPr>
                        <a:t>（１）予算</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mn-ea"/>
                          <a:ea typeface="+mn-ea"/>
                        </a:rPr>
                        <a:t>１　予算</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baseline="0" dirty="0" smtClean="0">
                          <a:solidFill>
                            <a:schemeClr val="tx1"/>
                          </a:solidFill>
                          <a:latin typeface="+mn-ea"/>
                          <a:ea typeface="+mn-ea"/>
                        </a:rPr>
                        <a:t>１－４　予算実績分析体制について</a:t>
                      </a:r>
                      <a:endParaRPr kumimoji="1" lang="ja-JP" altLang="en-US" sz="1200" b="0" dirty="0" smtClean="0">
                        <a:solidFill>
                          <a:schemeClr val="tx1"/>
                        </a:solidFill>
                        <a:latin typeface="+mn-ea"/>
                        <a:ea typeface="+mn-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3593">
                <a:tc>
                  <a:txBody>
                    <a:bodyPr/>
                    <a:lstStyle/>
                    <a:p>
                      <a:pPr marL="261938" marR="0" lvl="0" indent="-261938"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mn-ea"/>
                          <a:ea typeface="+mn-ea"/>
                        </a:rPr>
                        <a:t>　</a:t>
                      </a:r>
                      <a:r>
                        <a:rPr kumimoji="1" lang="ja-JP" altLang="en-US" sz="1200" b="0" i="0" u="none" strike="noStrike" kern="1200" cap="none" spc="0" normalizeH="0" baseline="0" noProof="0" dirty="0" smtClean="0">
                          <a:ln>
                            <a:noFill/>
                          </a:ln>
                          <a:solidFill>
                            <a:prstClr val="black"/>
                          </a:solidFill>
                          <a:effectLst/>
                          <a:uLnTx/>
                          <a:uFillTx/>
                          <a:latin typeface="+mn-ea"/>
                          <a:ea typeface="+mn-ea"/>
                          <a:cs typeface="+mn-cs"/>
                        </a:rPr>
                        <a:t>３　会計管理</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mn-ea"/>
                          <a:ea typeface="+mn-ea"/>
                        </a:rPr>
                        <a:t>（２）規程・体制</a:t>
                      </a:r>
                    </a:p>
                  </a:txBody>
                  <a:tcPr marL="99060" marR="9906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49263" marR="0" indent="-449263" algn="just" defTabSz="914400" rtl="0" eaLnBrk="1" fontAlgn="auto" latinLnBrk="0" hangingPunct="1">
                        <a:lnSpc>
                          <a:spcPct val="100000"/>
                        </a:lnSpc>
                        <a:spcBef>
                          <a:spcPts val="0"/>
                        </a:spcBef>
                        <a:spcAft>
                          <a:spcPts val="0"/>
                        </a:spcAft>
                        <a:buClrTx/>
                        <a:buSzTx/>
                        <a:buFontTx/>
                        <a:buNone/>
                        <a:tabLst/>
                        <a:defRPr/>
                      </a:pPr>
                      <a:r>
                        <a:rPr kumimoji="1" lang="ja-JP" altLang="en-US" sz="1200" kern="1200" dirty="0" smtClean="0">
                          <a:solidFill>
                            <a:schemeClr val="dk1"/>
                          </a:solidFill>
                          <a:effectLst/>
                          <a:latin typeface="+mn-ea"/>
                          <a:ea typeface="+mn-ea"/>
                          <a:cs typeface="+mn-cs"/>
                        </a:rPr>
                        <a:t>２　経理体制　</a:t>
                      </a:r>
                      <a:endParaRPr kumimoji="1" lang="ja-JP" altLang="ja-JP" sz="1200" kern="1200" dirty="0" smtClean="0">
                        <a:solidFill>
                          <a:schemeClr val="dk1"/>
                        </a:solidFill>
                        <a:effectLst/>
                        <a:latin typeface="+mn-ea"/>
                        <a:ea typeface="+mn-ea"/>
                        <a:cs typeface="+mn-cs"/>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449263" indent="-449263" algn="just">
                        <a:spcAft>
                          <a:spcPts val="0"/>
                        </a:spcAft>
                      </a:pPr>
                      <a:r>
                        <a:rPr kumimoji="1" lang="ja-JP" altLang="en-US" sz="1200" kern="1200" dirty="0" smtClean="0">
                          <a:solidFill>
                            <a:schemeClr val="dk1"/>
                          </a:solidFill>
                          <a:effectLst/>
                          <a:latin typeface="+mn-ea"/>
                          <a:ea typeface="+mn-ea"/>
                          <a:cs typeface="+mn-cs"/>
                        </a:rPr>
                        <a:t>１－２　各種規程・業務手順書の整備について</a:t>
                      </a:r>
                    </a:p>
                    <a:p>
                      <a:pPr marL="449263" indent="-449263" algn="just">
                        <a:spcAft>
                          <a:spcPts val="0"/>
                        </a:spcAft>
                      </a:pPr>
                      <a:r>
                        <a:rPr kumimoji="1" lang="ja-JP" altLang="en-US" sz="1200" kern="1200" dirty="0" smtClean="0">
                          <a:solidFill>
                            <a:schemeClr val="dk1"/>
                          </a:solidFill>
                          <a:effectLst/>
                          <a:latin typeface="+mn-ea"/>
                          <a:ea typeface="+mn-ea"/>
                          <a:cs typeface="+mn-cs"/>
                        </a:rPr>
                        <a:t>１－３　職務分掌・職務権限体制について</a:t>
                      </a:r>
                    </a:p>
                    <a:p>
                      <a:pPr marL="449263" indent="-449263" algn="just">
                        <a:spcAft>
                          <a:spcPts val="0"/>
                        </a:spcAft>
                      </a:pPr>
                      <a:r>
                        <a:rPr kumimoji="1" lang="ja-JP" altLang="en-US" sz="1200" kern="1200" dirty="0" smtClean="0">
                          <a:solidFill>
                            <a:schemeClr val="dk1"/>
                          </a:solidFill>
                          <a:effectLst/>
                          <a:latin typeface="+mn-ea"/>
                          <a:ea typeface="+mn-ea"/>
                          <a:cs typeface="+mn-cs"/>
                        </a:rPr>
                        <a:t>３－１　決算・財務報告に関する規程の整備</a:t>
                      </a:r>
                      <a:endParaRPr kumimoji="1" lang="en-US" altLang="ja-JP" sz="1200" kern="1200" dirty="0" smtClean="0">
                        <a:solidFill>
                          <a:schemeClr val="dk1"/>
                        </a:solidFill>
                        <a:effectLst/>
                        <a:latin typeface="+mn-ea"/>
                        <a:ea typeface="+mn-ea"/>
                        <a:cs typeface="+mn-cs"/>
                      </a:endParaRPr>
                    </a:p>
                    <a:p>
                      <a:pPr marL="449263" indent="-449263" algn="just">
                        <a:spcAft>
                          <a:spcPts val="0"/>
                        </a:spcAft>
                      </a:pPr>
                      <a:r>
                        <a:rPr kumimoji="1" lang="ja-JP" altLang="en-US" sz="1200" kern="1200" dirty="0" smtClean="0">
                          <a:solidFill>
                            <a:schemeClr val="dk1"/>
                          </a:solidFill>
                          <a:effectLst/>
                          <a:latin typeface="+mn-ea"/>
                          <a:ea typeface="+mn-ea"/>
                          <a:cs typeface="+mn-cs"/>
                        </a:rPr>
                        <a:t>３－２　決算・会計業務体制</a:t>
                      </a: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173">
                <a:tc>
                  <a:txBody>
                    <a:bodyPr/>
                    <a:lstStyle/>
                    <a:p>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smtClean="0">
                          <a:solidFill>
                            <a:schemeClr val="tx1"/>
                          </a:solidFill>
                        </a:rPr>
                        <a:t>（３）会計処理</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smtClean="0">
                          <a:solidFill>
                            <a:schemeClr val="tx1"/>
                          </a:solidFill>
                        </a:rPr>
                        <a:t>　５　資産、負債の基本的な会計処理</a:t>
                      </a:r>
                      <a:endParaRPr kumimoji="1" lang="en-US" altLang="ja-JP" sz="1200" b="0" dirty="0" smtClean="0">
                        <a:solidFill>
                          <a:schemeClr val="tx1"/>
                        </a:solidFill>
                      </a:endParaRPr>
                    </a:p>
                    <a:p>
                      <a:pPr algn="l"/>
                      <a:r>
                        <a:rPr kumimoji="1" lang="ja-JP" altLang="en-US" sz="1200" b="0" dirty="0" smtClean="0">
                          <a:solidFill>
                            <a:schemeClr val="tx1"/>
                          </a:solidFill>
                        </a:rPr>
                        <a:t>１０　有価証券</a:t>
                      </a:r>
                      <a:endParaRPr kumimoji="1" lang="en-US" altLang="ja-JP" sz="1200" b="0" dirty="0" smtClean="0">
                        <a:solidFill>
                          <a:schemeClr val="tx1"/>
                        </a:solidFill>
                      </a:endParaRPr>
                    </a:p>
                    <a:p>
                      <a:pPr algn="l"/>
                      <a:r>
                        <a:rPr kumimoji="1" lang="ja-JP" altLang="en-US" sz="1200" b="0" dirty="0" smtClean="0">
                          <a:solidFill>
                            <a:schemeClr val="tx1"/>
                          </a:solidFill>
                        </a:rPr>
                        <a:t>１１　棚卸資産</a:t>
                      </a:r>
                      <a:endParaRPr kumimoji="1" lang="en-US" altLang="ja-JP" sz="1200" b="0" dirty="0" smtClean="0">
                        <a:solidFill>
                          <a:schemeClr val="tx1"/>
                        </a:solidFill>
                      </a:endParaRPr>
                    </a:p>
                    <a:p>
                      <a:pPr algn="l"/>
                      <a:r>
                        <a:rPr kumimoji="1" lang="ja-JP" altLang="en-US" sz="1200" b="0" dirty="0" smtClean="0">
                          <a:solidFill>
                            <a:schemeClr val="tx1"/>
                          </a:solidFill>
                        </a:rPr>
                        <a:t>１３　固定資産</a:t>
                      </a:r>
                      <a:endParaRPr kumimoji="1" lang="en-US" altLang="ja-JP" sz="1200" b="0" dirty="0" smtClean="0">
                        <a:solidFill>
                          <a:schemeClr val="tx1"/>
                        </a:solidFill>
                      </a:endParaRPr>
                    </a:p>
                    <a:p>
                      <a:pPr algn="l"/>
                      <a:r>
                        <a:rPr kumimoji="1" lang="ja-JP" altLang="en-US" sz="1200" b="0" dirty="0" smtClean="0">
                          <a:solidFill>
                            <a:schemeClr val="tx1"/>
                          </a:solidFill>
                        </a:rPr>
                        <a:t>１６　引当金</a:t>
                      </a:r>
                      <a:endParaRPr kumimoji="1" lang="en-US" altLang="ja-JP" sz="1200" b="0" dirty="0" smtClean="0">
                        <a:solidFill>
                          <a:schemeClr val="tx1"/>
                        </a:solidFill>
                      </a:endParaRPr>
                    </a:p>
                    <a:p>
                      <a:pPr algn="l"/>
                      <a:r>
                        <a:rPr kumimoji="1" lang="ja-JP" altLang="en-US" sz="1200" b="0" dirty="0" smtClean="0">
                          <a:solidFill>
                            <a:schemeClr val="tx1"/>
                          </a:solidFill>
                        </a:rPr>
                        <a:t>１７　基本金</a:t>
                      </a:r>
                      <a:endParaRPr kumimoji="1" lang="en-US" altLang="ja-JP" sz="1200" b="0" dirty="0" smtClean="0">
                        <a:solidFill>
                          <a:schemeClr val="tx1"/>
                        </a:solidFill>
                      </a:endParaRPr>
                    </a:p>
                    <a:p>
                      <a:pPr algn="l"/>
                      <a:r>
                        <a:rPr kumimoji="1" lang="ja-JP" altLang="en-US" sz="1200" b="0" dirty="0" smtClean="0">
                          <a:solidFill>
                            <a:schemeClr val="tx1"/>
                          </a:solidFill>
                        </a:rPr>
                        <a:t>１８　国庫補助金等特別積立金</a:t>
                      </a:r>
                      <a:endParaRPr kumimoji="1" lang="en-US" altLang="ja-JP" sz="1200" b="0" dirty="0" smtClean="0">
                        <a:solidFill>
                          <a:schemeClr val="tx1"/>
                        </a:solidFill>
                      </a:endParaRPr>
                    </a:p>
                    <a:p>
                      <a:pPr algn="l"/>
                      <a:r>
                        <a:rPr kumimoji="1" lang="ja-JP" altLang="en-US" sz="1200" b="0" dirty="0" smtClean="0">
                          <a:solidFill>
                            <a:schemeClr val="tx1"/>
                          </a:solidFill>
                        </a:rPr>
                        <a:t>１９　その他の積立金</a:t>
                      </a:r>
                      <a:endParaRPr kumimoji="1" lang="en-US" altLang="ja-JP" sz="1200" b="0" dirty="0" smtClean="0">
                        <a:solidFill>
                          <a:schemeClr val="tx1"/>
                        </a:solidFill>
                      </a:endParaRPr>
                    </a:p>
                    <a:p>
                      <a:pPr algn="l"/>
                      <a:r>
                        <a:rPr kumimoji="1" lang="ja-JP" altLang="en-US" sz="1200" b="0" dirty="0" smtClean="0">
                          <a:solidFill>
                            <a:schemeClr val="tx1"/>
                          </a:solidFill>
                        </a:rPr>
                        <a:t>２４　注記</a:t>
                      </a:r>
                      <a:endParaRPr kumimoji="1" lang="en-US" altLang="ja-JP" sz="1200" b="0" dirty="0" smtClean="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r>
                        <a:rPr kumimoji="1" lang="ja-JP" altLang="en-US" sz="1200" b="0" dirty="0" smtClean="0">
                          <a:solidFill>
                            <a:schemeClr val="tx1"/>
                          </a:solidFill>
                        </a:rPr>
                        <a:t>３－５各勘定科目の統制</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173">
                <a:tc>
                  <a:txBody>
                    <a:bodyPr/>
                    <a:lstStyle/>
                    <a:p>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rPr>
                        <a:t>（４）会計帳簿</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rPr>
                        <a:t>３　会計帳簿</a:t>
                      </a:r>
                      <a:endParaRPr kumimoji="1" lang="en-US" altLang="ja-JP" sz="1200" b="0" dirty="0" smtClean="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solidFill>
                            <a:schemeClr val="tx1"/>
                          </a:solidFill>
                          <a:latin typeface="+mn-ea"/>
                          <a:ea typeface="+mn-ea"/>
                        </a:rPr>
                        <a:t>３－２　決算・会計業務体制</a:t>
                      </a:r>
                      <a:endParaRPr kumimoji="1" lang="en-US" altLang="ja-JP" sz="1200" b="0" dirty="0" smtClean="0">
                        <a:solidFill>
                          <a:schemeClr val="tx1"/>
                        </a:solidFill>
                        <a:latin typeface="+mn-ea"/>
                        <a:ea typeface="+mn-ea"/>
                      </a:endParaRPr>
                    </a:p>
                    <a:p>
                      <a:r>
                        <a:rPr kumimoji="1" lang="ja-JP" altLang="en-US" sz="1200" b="0" dirty="0" smtClean="0">
                          <a:solidFill>
                            <a:schemeClr val="tx1"/>
                          </a:solidFill>
                        </a:rPr>
                        <a:t>３－６　計算書類の開示・保存</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173">
                <a:tc>
                  <a:txBody>
                    <a:bodyPr/>
                    <a:lstStyle/>
                    <a:p>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rPr>
                        <a:t>（５）決算及び</a:t>
                      </a:r>
                      <a:endParaRPr kumimoji="1" lang="en-US" altLang="ja-JP" sz="1200" b="0" dirty="0" smtClean="0">
                        <a:solidFill>
                          <a:schemeClr val="tx1"/>
                        </a:solidFill>
                      </a:endParaRPr>
                    </a:p>
                    <a:p>
                      <a:r>
                        <a:rPr kumimoji="1" lang="ja-JP" altLang="en-US" sz="1200" b="0" dirty="0" smtClean="0">
                          <a:solidFill>
                            <a:schemeClr val="tx1"/>
                          </a:solidFill>
                        </a:rPr>
                        <a:t>計算関係書類</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latin typeface="+mn-ea"/>
                          <a:ea typeface="+mn-ea"/>
                        </a:rPr>
                        <a:t>４　計算書類等</a:t>
                      </a:r>
                      <a:endParaRPr kumimoji="1" lang="ja-JP" altLang="en-US" sz="1200" b="0" dirty="0">
                        <a:solidFill>
                          <a:schemeClr val="tx1"/>
                        </a:solidFill>
                        <a:latin typeface="+mn-ea"/>
                        <a:ea typeface="+mn-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sz="1200" b="0" dirty="0">
                        <a:solidFill>
                          <a:schemeClr val="tx1"/>
                        </a:solidFill>
                        <a:latin typeface="+mn-ea"/>
                        <a:ea typeface="+mn-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23173">
                <a:tc>
                  <a:txBody>
                    <a:bodyPr/>
                    <a:lstStyle/>
                    <a:p>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b="0" dirty="0" smtClean="0">
                          <a:solidFill>
                            <a:schemeClr val="tx1"/>
                          </a:solidFill>
                        </a:rPr>
                        <a:t>（６）債権債務の状況</a:t>
                      </a:r>
                      <a:endParaRPr kumimoji="1" lang="ja-JP" altLang="en-US" sz="1200" b="0" dirty="0">
                        <a:solidFill>
                          <a:schemeClr val="tx1"/>
                        </a:solidFill>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kern="1200" dirty="0" smtClean="0">
                          <a:solidFill>
                            <a:schemeClr val="dk1"/>
                          </a:solidFill>
                          <a:effectLst/>
                          <a:latin typeface="+mn-lt"/>
                          <a:ea typeface="+mn-ea"/>
                          <a:cs typeface="+mn-cs"/>
                        </a:rPr>
                        <a:t>１４　</a:t>
                      </a:r>
                      <a:r>
                        <a:rPr kumimoji="1" lang="ja-JP" altLang="ja-JP" sz="1200" kern="1200" dirty="0" smtClean="0">
                          <a:solidFill>
                            <a:schemeClr val="dk1"/>
                          </a:solidFill>
                          <a:effectLst/>
                          <a:latin typeface="+mn-lt"/>
                          <a:ea typeface="+mn-ea"/>
                          <a:cs typeface="+mn-cs"/>
                        </a:rPr>
                        <a:t>債権債務の状況</a:t>
                      </a:r>
                      <a:endParaRPr kumimoji="1" lang="ja-JP" altLang="en-US" sz="1200" b="0" dirty="0">
                        <a:solidFill>
                          <a:schemeClr val="tx1"/>
                        </a:solidFill>
                        <a:latin typeface="+mn-ea"/>
                        <a:ea typeface="+mn-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1" lang="ja-JP" altLang="en-US" sz="1200" kern="1200" dirty="0" smtClean="0">
                          <a:solidFill>
                            <a:schemeClr val="dk1"/>
                          </a:solidFill>
                          <a:effectLst/>
                          <a:latin typeface="+mn-ea"/>
                          <a:ea typeface="+mn-ea"/>
                          <a:cs typeface="+mn-cs"/>
                        </a:rPr>
                        <a:t>２ー４</a:t>
                      </a:r>
                      <a:r>
                        <a:rPr kumimoji="1" lang="ja-JP" altLang="en-US" sz="1200" kern="1200" baseline="0" dirty="0" smtClean="0">
                          <a:solidFill>
                            <a:schemeClr val="dk1"/>
                          </a:solidFill>
                          <a:effectLst/>
                          <a:latin typeface="+mn-ea"/>
                          <a:ea typeface="+mn-ea"/>
                          <a:cs typeface="+mn-cs"/>
                        </a:rPr>
                        <a:t>　</a:t>
                      </a:r>
                      <a:r>
                        <a:rPr kumimoji="1" lang="ja-JP" altLang="en-US" sz="1200" kern="1200" dirty="0" smtClean="0">
                          <a:solidFill>
                            <a:schemeClr val="dk1"/>
                          </a:solidFill>
                          <a:effectLst/>
                          <a:latin typeface="+mn-ea"/>
                          <a:ea typeface="+mn-ea"/>
                          <a:cs typeface="+mn-cs"/>
                        </a:rPr>
                        <a:t>財務・資金管理</a:t>
                      </a:r>
                      <a:endParaRPr kumimoji="1" lang="ja-JP" altLang="en-US" sz="1000" b="0" dirty="0">
                        <a:solidFill>
                          <a:schemeClr val="tx1"/>
                        </a:solidFill>
                        <a:latin typeface="+mn-ea"/>
                        <a:ea typeface="+mn-ea"/>
                      </a:endParaRPr>
                    </a:p>
                  </a:txBody>
                  <a:tcPr marL="99060" marR="9906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9" name="正方形/長方形 8"/>
          <p:cNvSpPr/>
          <p:nvPr/>
        </p:nvSpPr>
        <p:spPr>
          <a:xfrm>
            <a:off x="107914" y="59138"/>
            <a:ext cx="9603615" cy="72008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108000" rtlCol="0" anchor="ctr"/>
          <a:lstStyle/>
          <a:p>
            <a:pPr algn="ct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専門家</a:t>
            </a:r>
            <a:r>
              <a:rPr lang="ja-JP" altLang="en-US" sz="20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活用（内部統制支援、事務処理体制支援）と</a:t>
            </a:r>
            <a:endPar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gn="ctr"/>
            <a:r>
              <a:rPr lang="ja-JP" altLang="en-US"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指導監査ガイドラインにおける会計管理部分との関係</a:t>
            </a:r>
            <a:endParaRPr lang="en-US" altLang="ja-JP" sz="20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 name="テキスト ボックス 1"/>
          <p:cNvSpPr txBox="1"/>
          <p:nvPr/>
        </p:nvSpPr>
        <p:spPr>
          <a:xfrm>
            <a:off x="107912" y="908720"/>
            <a:ext cx="9603615" cy="1200329"/>
          </a:xfrm>
          <a:prstGeom prst="rect">
            <a:avLst/>
          </a:prstGeom>
          <a:noFill/>
          <a:ln>
            <a:solidFill>
              <a:schemeClr val="tx1"/>
            </a:solidFill>
          </a:ln>
        </p:spPr>
        <p:txBody>
          <a:bodyPr wrap="square" rtlCol="0">
            <a:spAutoFit/>
          </a:bodyPr>
          <a:lstStyle/>
          <a:p>
            <a:pPr indent="-1800000"/>
            <a:r>
              <a:rPr lang="ja-JP" altLang="en-US" dirty="0">
                <a:solidFill>
                  <a:prstClr val="black"/>
                </a:solidFill>
              </a:rPr>
              <a:t>○　指導監査ガイドラインと専門家の活用（内部統制支援、事務処理体制支援）については、</a:t>
            </a:r>
            <a:r>
              <a:rPr lang="ja-JP" altLang="en-US" dirty="0" smtClean="0">
                <a:solidFill>
                  <a:prstClr val="black"/>
                </a:solidFill>
              </a:rPr>
              <a:t>以下</a:t>
            </a:r>
            <a:endParaRPr lang="en-US" altLang="ja-JP" dirty="0" smtClean="0">
              <a:solidFill>
                <a:prstClr val="black"/>
              </a:solidFill>
            </a:endParaRPr>
          </a:p>
          <a:p>
            <a:pPr indent="-1800000"/>
            <a:r>
              <a:rPr lang="ja-JP" altLang="en-US" dirty="0">
                <a:solidFill>
                  <a:prstClr val="black"/>
                </a:solidFill>
              </a:rPr>
              <a:t>　</a:t>
            </a:r>
            <a:r>
              <a:rPr lang="ja-JP" altLang="en-US" dirty="0" smtClean="0">
                <a:solidFill>
                  <a:prstClr val="black"/>
                </a:solidFill>
              </a:rPr>
              <a:t>の</a:t>
            </a:r>
            <a:r>
              <a:rPr lang="ja-JP" altLang="en-US" dirty="0">
                <a:solidFill>
                  <a:prstClr val="black"/>
                </a:solidFill>
              </a:rPr>
              <a:t>関連性を持つ内容となっている</a:t>
            </a:r>
            <a:r>
              <a:rPr lang="ja-JP" altLang="en-US" dirty="0" smtClean="0">
                <a:solidFill>
                  <a:prstClr val="black"/>
                </a:solidFill>
              </a:rPr>
              <a:t>。</a:t>
            </a:r>
            <a:endParaRPr lang="en-US" altLang="ja-JP" dirty="0">
              <a:solidFill>
                <a:prstClr val="black"/>
              </a:solidFill>
            </a:endParaRPr>
          </a:p>
          <a:p>
            <a:pPr indent="-1800000"/>
            <a:r>
              <a:rPr lang="ja-JP" altLang="en-US" dirty="0">
                <a:solidFill>
                  <a:prstClr val="black"/>
                </a:solidFill>
              </a:rPr>
              <a:t>○　専門家の</a:t>
            </a:r>
            <a:r>
              <a:rPr lang="ja-JP" altLang="en-US" dirty="0" smtClean="0">
                <a:solidFill>
                  <a:prstClr val="black"/>
                </a:solidFill>
              </a:rPr>
              <a:t>活用については、専門家による助言に基づき、法人</a:t>
            </a:r>
            <a:r>
              <a:rPr lang="ja-JP" altLang="en-US" dirty="0">
                <a:solidFill>
                  <a:prstClr val="black"/>
                </a:solidFill>
              </a:rPr>
              <a:t>の財務会計に係る態勢の向上</a:t>
            </a:r>
            <a:r>
              <a:rPr lang="ja-JP" altLang="en-US" dirty="0" smtClean="0">
                <a:solidFill>
                  <a:prstClr val="black"/>
                </a:solidFill>
              </a:rPr>
              <a:t>に　</a:t>
            </a:r>
            <a:endParaRPr lang="en-US" altLang="ja-JP" dirty="0" smtClean="0">
              <a:solidFill>
                <a:prstClr val="black"/>
              </a:solidFill>
            </a:endParaRPr>
          </a:p>
          <a:p>
            <a:pPr indent="-1800000"/>
            <a:r>
              <a:rPr lang="ja-JP" altLang="en-US" dirty="0">
                <a:solidFill>
                  <a:prstClr val="black"/>
                </a:solidFill>
              </a:rPr>
              <a:t>　</a:t>
            </a:r>
            <a:r>
              <a:rPr lang="ja-JP" altLang="en-US" dirty="0" smtClean="0">
                <a:solidFill>
                  <a:prstClr val="black"/>
                </a:solidFill>
              </a:rPr>
              <a:t>資する</a:t>
            </a:r>
            <a:r>
              <a:rPr lang="ja-JP" altLang="en-US" dirty="0">
                <a:solidFill>
                  <a:prstClr val="black"/>
                </a:solidFill>
              </a:rPr>
              <a:t>もの</a:t>
            </a:r>
            <a:r>
              <a:rPr lang="ja-JP" altLang="en-US" dirty="0" smtClean="0">
                <a:solidFill>
                  <a:prstClr val="black"/>
                </a:solidFill>
              </a:rPr>
              <a:t>。</a:t>
            </a:r>
            <a:endParaRPr kumimoji="1" lang="ja-JP" altLang="en-US" dirty="0"/>
          </a:p>
        </p:txBody>
      </p:sp>
      <p:sp>
        <p:nvSpPr>
          <p:cNvPr id="5" name="スライド番号プレースホルダー 2"/>
          <p:cNvSpPr txBox="1">
            <a:spLocks/>
          </p:cNvSpPr>
          <p:nvPr/>
        </p:nvSpPr>
        <p:spPr>
          <a:xfrm>
            <a:off x="8794354" y="6453336"/>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38</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10410494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a:xfrm>
            <a:off x="4592950" y="6295182"/>
            <a:ext cx="5220000" cy="432000"/>
          </a:xfrm>
          <a:prstGeom prst="rect">
            <a:avLst/>
          </a:prstGeom>
          <a:solidFill>
            <a:schemeClr val="bg1"/>
          </a:solidFill>
          <a:ln w="12700">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5725" indent="-85725">
              <a:spcBef>
                <a:spcPts val="600"/>
              </a:spcBef>
            </a:pPr>
            <a:r>
              <a:rPr lang="ja-JP" altLang="en-US" sz="1100" dirty="0" smtClean="0">
                <a:solidFill>
                  <a:prstClr val="black"/>
                </a:solidFill>
                <a:latin typeface="+mn-ea"/>
              </a:rPr>
              <a:t>・　監査要綱及び監査周期の見直し</a:t>
            </a:r>
            <a:r>
              <a:rPr lang="ja-JP" altLang="en-US" sz="1100" dirty="0" smtClean="0">
                <a:solidFill>
                  <a:schemeClr val="tx1"/>
                </a:solidFill>
                <a:latin typeface="+mn-ea"/>
              </a:rPr>
              <a:t>等に当たり、関係団体及び自治体の意見を踏まえ検討。また、制度施行後も不断の見直し</a:t>
            </a:r>
            <a:r>
              <a:rPr lang="ja-JP" altLang="en-US" sz="1100" dirty="0" smtClean="0">
                <a:solidFill>
                  <a:prstClr val="black"/>
                </a:solidFill>
                <a:latin typeface="+mn-ea"/>
              </a:rPr>
              <a:t>に向けた意見交換を実施。</a:t>
            </a:r>
            <a:endParaRPr lang="en-US" altLang="ja-JP" sz="1100" dirty="0" smtClean="0">
              <a:solidFill>
                <a:srgbClr val="FF0000"/>
              </a:solidFill>
              <a:latin typeface="+mn-ea"/>
            </a:endParaRPr>
          </a:p>
          <a:p>
            <a:pPr>
              <a:spcBef>
                <a:spcPts val="600"/>
              </a:spcBef>
            </a:pPr>
            <a:endParaRPr lang="en-US" altLang="ja-JP" sz="1200" dirty="0">
              <a:solidFill>
                <a:prstClr val="black"/>
              </a:solidFill>
              <a:latin typeface="+mn-ea"/>
            </a:endParaRPr>
          </a:p>
          <a:p>
            <a:pPr>
              <a:spcBef>
                <a:spcPts val="600"/>
              </a:spcBef>
            </a:pPr>
            <a:endParaRPr lang="en-US" altLang="ja-JP" sz="1200" dirty="0" smtClean="0">
              <a:solidFill>
                <a:prstClr val="black"/>
              </a:solidFill>
              <a:latin typeface="+mn-ea"/>
            </a:endParaRPr>
          </a:p>
        </p:txBody>
      </p:sp>
      <p:sp>
        <p:nvSpPr>
          <p:cNvPr id="4" name="正方形/長方形 3"/>
          <p:cNvSpPr/>
          <p:nvPr/>
        </p:nvSpPr>
        <p:spPr>
          <a:xfrm>
            <a:off x="194478" y="188640"/>
            <a:ext cx="9555511" cy="489776"/>
          </a:xfrm>
          <a:prstGeom prst="rect">
            <a:avLst/>
          </a:prstGeom>
          <a:solidFill>
            <a:schemeClr val="bg1"/>
          </a:solid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solidFill>
                  <a:prstClr val="black"/>
                </a:solidFill>
              </a:rPr>
              <a:t>社会福祉法人に対する指導監督の見直しについて</a:t>
            </a:r>
            <a:endParaRPr lang="ja-JP" altLang="en-US" sz="2800" dirty="0">
              <a:solidFill>
                <a:srgbClr val="FF0000"/>
              </a:solidFill>
            </a:endParaRPr>
          </a:p>
        </p:txBody>
      </p:sp>
      <p:sp>
        <p:nvSpPr>
          <p:cNvPr id="12" name="テキスト ボックス 11"/>
          <p:cNvSpPr txBox="1"/>
          <p:nvPr/>
        </p:nvSpPr>
        <p:spPr>
          <a:xfrm>
            <a:off x="272480" y="894438"/>
            <a:ext cx="3687552" cy="2196000"/>
          </a:xfrm>
          <a:prstGeom prst="rect">
            <a:avLst/>
          </a:prstGeom>
          <a:noFill/>
          <a:ln>
            <a:solidFill>
              <a:schemeClr val="tx1"/>
            </a:solidFill>
          </a:ln>
        </p:spPr>
        <p:txBody>
          <a:bodyPr wrap="square" rtlCol="0">
            <a:spAutoFit/>
          </a:bodyPr>
          <a:lstStyle/>
          <a:p>
            <a:endParaRPr lang="en-US" altLang="ja-JP" sz="1600" dirty="0" smtClean="0">
              <a:solidFill>
                <a:prstClr val="black"/>
              </a:solidFill>
            </a:endParaRPr>
          </a:p>
          <a:p>
            <a:endParaRPr lang="en-US" altLang="ja-JP" sz="1600" dirty="0" smtClean="0">
              <a:solidFill>
                <a:srgbClr val="FF0000"/>
              </a:solidFill>
            </a:endParaRPr>
          </a:p>
          <a:p>
            <a:endParaRPr lang="en-US" altLang="ja-JP" sz="1600" dirty="0" smtClean="0">
              <a:solidFill>
                <a:srgbClr val="FF0000"/>
              </a:solidFill>
            </a:endParaRPr>
          </a:p>
          <a:p>
            <a:endParaRPr lang="en-US" altLang="ja-JP" sz="1600" dirty="0" smtClean="0">
              <a:solidFill>
                <a:srgbClr val="FF0000"/>
              </a:solidFill>
            </a:endParaRPr>
          </a:p>
          <a:p>
            <a:endParaRPr lang="en-US" altLang="ja-JP" sz="1600" dirty="0" smtClean="0">
              <a:solidFill>
                <a:srgbClr val="FF0000"/>
              </a:solidFill>
            </a:endParaRPr>
          </a:p>
          <a:p>
            <a:endParaRPr lang="en-US" altLang="ja-JP" sz="1600" dirty="0" smtClean="0">
              <a:solidFill>
                <a:srgbClr val="FF0000"/>
              </a:solidFill>
            </a:endParaRPr>
          </a:p>
          <a:p>
            <a:endParaRPr lang="en-US" altLang="ja-JP" sz="1600" dirty="0" smtClean="0">
              <a:solidFill>
                <a:srgbClr val="FF0000"/>
              </a:solidFill>
            </a:endParaRPr>
          </a:p>
          <a:p>
            <a:endParaRPr lang="en-US" altLang="ja-JP" sz="1600" dirty="0" smtClean="0">
              <a:solidFill>
                <a:srgbClr val="FF0000"/>
              </a:solidFill>
            </a:endParaRPr>
          </a:p>
        </p:txBody>
      </p:sp>
      <p:sp>
        <p:nvSpPr>
          <p:cNvPr id="17" name="テキスト ボックス 16"/>
          <p:cNvSpPr txBox="1"/>
          <p:nvPr/>
        </p:nvSpPr>
        <p:spPr>
          <a:xfrm>
            <a:off x="4597479" y="894440"/>
            <a:ext cx="5220000" cy="4932000"/>
          </a:xfrm>
          <a:prstGeom prst="rect">
            <a:avLst/>
          </a:prstGeom>
          <a:noFill/>
          <a:ln>
            <a:solidFill>
              <a:schemeClr val="tx1"/>
            </a:solidFill>
          </a:ln>
        </p:spPr>
        <p:txBody>
          <a:bodyPr wrap="square" rtlCol="0">
            <a:spAutoFit/>
          </a:bodyPr>
          <a:lstStyle/>
          <a:p>
            <a:pPr eaLnBrk="0" fontAlgn="base" hangingPunct="0">
              <a:spcBef>
                <a:spcPct val="0"/>
              </a:spcBef>
              <a:spcAft>
                <a:spcPct val="0"/>
              </a:spcAft>
            </a:pPr>
            <a:endParaRPr lang="en-US" altLang="ja-JP" sz="1600" dirty="0">
              <a:solidFill>
                <a:srgbClr val="FF0000"/>
              </a:solidFill>
            </a:endParaRPr>
          </a:p>
          <a:p>
            <a:pPr eaLnBrk="0" fontAlgn="base" hangingPunct="0">
              <a:spcBef>
                <a:spcPct val="0"/>
              </a:spcBef>
              <a:spcAft>
                <a:spcPct val="0"/>
              </a:spcAft>
            </a:pPr>
            <a:endParaRPr lang="ja-JP" altLang="en-US" sz="1600" dirty="0">
              <a:solidFill>
                <a:srgbClr val="FF0000"/>
              </a:solidFill>
              <a:latin typeface="ＭＳ Ｐゴシック"/>
            </a:endParaRPr>
          </a:p>
        </p:txBody>
      </p:sp>
      <p:sp>
        <p:nvSpPr>
          <p:cNvPr id="19" name="正方形/長方形 18"/>
          <p:cNvSpPr/>
          <p:nvPr/>
        </p:nvSpPr>
        <p:spPr>
          <a:xfrm>
            <a:off x="128464" y="750424"/>
            <a:ext cx="1167680" cy="360080"/>
          </a:xfrm>
          <a:prstGeom prst="rect">
            <a:avLst/>
          </a:prstGeom>
          <a:solidFill>
            <a:srgbClr val="FFFFDD"/>
          </a:solidFill>
          <a:ln w="38100"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ja-JP" altLang="en-US" sz="1400" dirty="0" smtClean="0">
                <a:solidFill>
                  <a:prstClr val="black"/>
                </a:solidFill>
                <a:latin typeface="ＭＳ Ｐゴシック"/>
              </a:rPr>
              <a:t>現状と課題</a:t>
            </a:r>
            <a:endParaRPr lang="ja-JP" altLang="en-US" sz="1400" dirty="0">
              <a:solidFill>
                <a:prstClr val="black"/>
              </a:solidFill>
              <a:latin typeface="ＭＳ Ｐゴシック"/>
            </a:endParaRPr>
          </a:p>
        </p:txBody>
      </p:sp>
      <p:sp>
        <p:nvSpPr>
          <p:cNvPr id="20" name="正方形/長方形 19"/>
          <p:cNvSpPr/>
          <p:nvPr/>
        </p:nvSpPr>
        <p:spPr>
          <a:xfrm>
            <a:off x="4476491" y="750423"/>
            <a:ext cx="1691039" cy="360081"/>
          </a:xfrm>
          <a:prstGeom prst="rect">
            <a:avLst/>
          </a:prstGeom>
          <a:solidFill>
            <a:srgbClr val="FFFFDD"/>
          </a:solidFill>
          <a:ln w="38100"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ja-JP" altLang="en-US" sz="1400" dirty="0" smtClean="0">
                <a:solidFill>
                  <a:prstClr val="black"/>
                </a:solidFill>
                <a:latin typeface="ＭＳ Ｐゴシック"/>
              </a:rPr>
              <a:t>見直しの方向性</a:t>
            </a:r>
            <a:endParaRPr lang="ja-JP" altLang="en-US" sz="1400" dirty="0">
              <a:solidFill>
                <a:prstClr val="black"/>
              </a:solidFill>
              <a:latin typeface="ＭＳ Ｐゴシック"/>
            </a:endParaRPr>
          </a:p>
        </p:txBody>
      </p:sp>
      <p:sp>
        <p:nvSpPr>
          <p:cNvPr id="24" name="テキスト ボックス 23"/>
          <p:cNvSpPr txBox="1"/>
          <p:nvPr/>
        </p:nvSpPr>
        <p:spPr>
          <a:xfrm>
            <a:off x="264704" y="5481400"/>
            <a:ext cx="3672000" cy="1368000"/>
          </a:xfrm>
          <a:prstGeom prst="rect">
            <a:avLst/>
          </a:prstGeom>
          <a:noFill/>
          <a:ln>
            <a:solidFill>
              <a:schemeClr val="tx1"/>
            </a:solidFill>
          </a:ln>
        </p:spPr>
        <p:txBody>
          <a:bodyPr wrap="square" rtlCol="0">
            <a:spAutoFit/>
          </a:bodyPr>
          <a:lstStyle/>
          <a:p>
            <a:endParaRPr lang="en-US" altLang="ja-JP" sz="1600" dirty="0" smtClean="0">
              <a:solidFill>
                <a:prstClr val="black"/>
              </a:solidFill>
            </a:endParaRPr>
          </a:p>
          <a:p>
            <a:endParaRPr lang="en-US" altLang="ja-JP" sz="1600" dirty="0">
              <a:solidFill>
                <a:srgbClr val="FF0000"/>
              </a:solidFill>
            </a:endParaRPr>
          </a:p>
          <a:p>
            <a:endParaRPr lang="en-US" altLang="ja-JP" sz="1600" dirty="0" smtClean="0">
              <a:solidFill>
                <a:srgbClr val="FF0000"/>
              </a:solidFill>
            </a:endParaRPr>
          </a:p>
          <a:p>
            <a:endParaRPr lang="en-US" altLang="ja-JP" sz="1600" dirty="0">
              <a:solidFill>
                <a:srgbClr val="FF0000"/>
              </a:solidFill>
            </a:endParaRPr>
          </a:p>
          <a:p>
            <a:endParaRPr lang="en-US" altLang="ja-JP" sz="1600" dirty="0" smtClean="0">
              <a:solidFill>
                <a:srgbClr val="FF0000"/>
              </a:solidFill>
            </a:endParaRPr>
          </a:p>
          <a:p>
            <a:endParaRPr lang="en-US" altLang="ja-JP" sz="1600" dirty="0">
              <a:solidFill>
                <a:srgbClr val="FF0000"/>
              </a:solidFill>
            </a:endParaRPr>
          </a:p>
          <a:p>
            <a:endParaRPr lang="en-US" altLang="ja-JP" sz="1600" dirty="0" smtClean="0">
              <a:solidFill>
                <a:srgbClr val="FF0000"/>
              </a:solidFill>
            </a:endParaRPr>
          </a:p>
          <a:p>
            <a:endParaRPr lang="en-US" altLang="ja-JP" sz="1600" dirty="0" smtClean="0">
              <a:solidFill>
                <a:srgbClr val="FF0000"/>
              </a:solidFill>
            </a:endParaRPr>
          </a:p>
        </p:txBody>
      </p:sp>
      <p:sp>
        <p:nvSpPr>
          <p:cNvPr id="25" name="正方形/長方形 24"/>
          <p:cNvSpPr/>
          <p:nvPr/>
        </p:nvSpPr>
        <p:spPr>
          <a:xfrm>
            <a:off x="105136" y="5373216"/>
            <a:ext cx="1296144" cy="360080"/>
          </a:xfrm>
          <a:prstGeom prst="rect">
            <a:avLst/>
          </a:prstGeom>
          <a:solidFill>
            <a:srgbClr val="FFFFDD"/>
          </a:solidFill>
          <a:ln w="38100"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ja-JP" altLang="en-US" sz="1400" dirty="0">
                <a:solidFill>
                  <a:prstClr val="black"/>
                </a:solidFill>
                <a:latin typeface="ＭＳ Ｐゴシック"/>
              </a:rPr>
              <a:t>附帯決議</a:t>
            </a:r>
          </a:p>
        </p:txBody>
      </p:sp>
      <p:sp>
        <p:nvSpPr>
          <p:cNvPr id="26" name="正方形/長方形 25"/>
          <p:cNvSpPr/>
          <p:nvPr/>
        </p:nvSpPr>
        <p:spPr>
          <a:xfrm>
            <a:off x="264704" y="3816926"/>
            <a:ext cx="3672000" cy="1398006"/>
          </a:xfrm>
          <a:prstGeom prst="rect">
            <a:avLst/>
          </a:prstGeom>
          <a:no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5725" indent="-85725"/>
            <a:r>
              <a:rPr lang="ja-JP" altLang="en-US" sz="1200" dirty="0" smtClean="0">
                <a:solidFill>
                  <a:prstClr val="black"/>
                </a:solidFill>
                <a:latin typeface="+mn-ea"/>
              </a:rPr>
              <a:t>・　所轄庁</a:t>
            </a:r>
            <a:r>
              <a:rPr lang="ja-JP" altLang="en-US" sz="1200" dirty="0" smtClean="0">
                <a:solidFill>
                  <a:schemeClr val="tx1"/>
                </a:solidFill>
                <a:latin typeface="+mn-ea"/>
              </a:rPr>
              <a:t>における指導・監督を強化するため、監査のガイドラインや監査人材の育成プログラムを策定することとし、その工程表を策定</a:t>
            </a:r>
            <a:r>
              <a:rPr lang="ja-JP" altLang="en-US" sz="1200" smtClean="0">
                <a:solidFill>
                  <a:schemeClr val="tx1"/>
                </a:solidFill>
                <a:latin typeface="+mn-ea"/>
              </a:rPr>
              <a:t>する。</a:t>
            </a:r>
            <a:endParaRPr lang="en-US" altLang="ja-JP" sz="1200" dirty="0" smtClean="0">
              <a:solidFill>
                <a:schemeClr val="tx1"/>
              </a:solidFill>
              <a:latin typeface="+mn-ea"/>
            </a:endParaRPr>
          </a:p>
          <a:p>
            <a:pPr marL="85725" indent="-85725">
              <a:spcBef>
                <a:spcPts val="600"/>
              </a:spcBef>
            </a:pPr>
            <a:r>
              <a:rPr lang="ja-JP" altLang="en-US" sz="1200" smtClean="0">
                <a:solidFill>
                  <a:schemeClr val="tx1"/>
                </a:solidFill>
                <a:latin typeface="+mn-ea"/>
              </a:rPr>
              <a:t>→　工程表に基づき、監査</a:t>
            </a:r>
            <a:r>
              <a:rPr lang="ja-JP" altLang="en-US" sz="1200" dirty="0">
                <a:solidFill>
                  <a:schemeClr val="tx1"/>
                </a:solidFill>
                <a:latin typeface="+mn-ea"/>
              </a:rPr>
              <a:t>の</a:t>
            </a:r>
            <a:r>
              <a:rPr lang="ja-JP" altLang="en-US" sz="1200">
                <a:solidFill>
                  <a:schemeClr val="tx1"/>
                </a:solidFill>
                <a:latin typeface="+mn-ea"/>
              </a:rPr>
              <a:t>ガイドライン</a:t>
            </a:r>
            <a:r>
              <a:rPr lang="ja-JP" altLang="en-US" sz="1200" smtClean="0">
                <a:solidFill>
                  <a:schemeClr val="tx1"/>
                </a:solidFill>
                <a:latin typeface="+mn-ea"/>
              </a:rPr>
              <a:t>を平成</a:t>
            </a:r>
            <a:r>
              <a:rPr lang="en-US" altLang="ja-JP" sz="1200" smtClean="0">
                <a:solidFill>
                  <a:schemeClr val="tx1"/>
                </a:solidFill>
                <a:latin typeface="+mn-ea"/>
              </a:rPr>
              <a:t>29</a:t>
            </a:r>
            <a:r>
              <a:rPr lang="ja-JP" altLang="en-US" sz="1200" smtClean="0">
                <a:solidFill>
                  <a:schemeClr val="tx1"/>
                </a:solidFill>
                <a:latin typeface="+mn-ea"/>
              </a:rPr>
              <a:t>年</a:t>
            </a:r>
            <a:r>
              <a:rPr lang="en-US" altLang="ja-JP" sz="1200" smtClean="0">
                <a:solidFill>
                  <a:schemeClr val="tx1"/>
                </a:solidFill>
                <a:latin typeface="+mn-ea"/>
              </a:rPr>
              <a:t>4</a:t>
            </a:r>
            <a:r>
              <a:rPr lang="ja-JP" altLang="en-US" sz="1200" smtClean="0">
                <a:solidFill>
                  <a:schemeClr val="tx1"/>
                </a:solidFill>
                <a:latin typeface="+mn-ea"/>
              </a:rPr>
              <a:t>月に策定</a:t>
            </a:r>
            <a:r>
              <a:rPr lang="ja-JP" altLang="en-US" sz="1200" dirty="0">
                <a:solidFill>
                  <a:schemeClr val="tx1"/>
                </a:solidFill>
                <a:latin typeface="+mn-ea"/>
              </a:rPr>
              <a:t>するとともに、平成</a:t>
            </a:r>
            <a:r>
              <a:rPr lang="en-US" altLang="ja-JP" sz="1200" dirty="0">
                <a:solidFill>
                  <a:schemeClr val="tx1"/>
                </a:solidFill>
                <a:latin typeface="+mn-ea"/>
              </a:rPr>
              <a:t>29</a:t>
            </a:r>
            <a:r>
              <a:rPr lang="ja-JP" altLang="en-US" sz="1200" dirty="0">
                <a:solidFill>
                  <a:schemeClr val="tx1"/>
                </a:solidFill>
                <a:latin typeface="+mn-ea"/>
              </a:rPr>
              <a:t>年５月から６月にかけて所轄庁に対する人材育成のための研修会を</a:t>
            </a:r>
            <a:r>
              <a:rPr lang="ja-JP" altLang="en-US" sz="1200">
                <a:solidFill>
                  <a:schemeClr val="tx1"/>
                </a:solidFill>
                <a:latin typeface="+mn-ea"/>
              </a:rPr>
              <a:t>実施</a:t>
            </a:r>
            <a:r>
              <a:rPr lang="ja-JP" altLang="en-US" sz="1200" smtClean="0">
                <a:solidFill>
                  <a:schemeClr val="tx1"/>
                </a:solidFill>
                <a:latin typeface="+mn-ea"/>
              </a:rPr>
              <a:t>する。</a:t>
            </a:r>
            <a:endParaRPr lang="en-US" altLang="ja-JP" sz="1200" dirty="0" smtClean="0">
              <a:solidFill>
                <a:prstClr val="black"/>
              </a:solidFill>
              <a:latin typeface="+mn-ea"/>
            </a:endParaRPr>
          </a:p>
        </p:txBody>
      </p:sp>
      <p:sp>
        <p:nvSpPr>
          <p:cNvPr id="28" name="正方形/長方形 27"/>
          <p:cNvSpPr/>
          <p:nvPr/>
        </p:nvSpPr>
        <p:spPr>
          <a:xfrm>
            <a:off x="272480" y="5697272"/>
            <a:ext cx="3687552" cy="1026094"/>
          </a:xfrm>
          <a:prstGeom prst="rect">
            <a:avLst/>
          </a:prstGeom>
          <a:no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5725" indent="-85725">
              <a:spcBef>
                <a:spcPts val="600"/>
              </a:spcBef>
            </a:pPr>
            <a:r>
              <a:rPr lang="ja-JP" altLang="en-US" sz="1200" dirty="0" smtClean="0">
                <a:solidFill>
                  <a:schemeClr val="tx1"/>
                </a:solidFill>
                <a:latin typeface="+mn-ea"/>
              </a:rPr>
              <a:t>・　指導監督等の権限が都道府県から小規模な一般市にも委譲されていることから、所轄庁に対し適切な支援を行う。</a:t>
            </a:r>
            <a:endParaRPr lang="en-US" altLang="ja-JP" sz="1200" dirty="0" smtClean="0">
              <a:solidFill>
                <a:schemeClr val="tx1"/>
              </a:solidFill>
              <a:latin typeface="+mn-ea"/>
            </a:endParaRPr>
          </a:p>
          <a:p>
            <a:pPr marL="85725" indent="-85725">
              <a:spcBef>
                <a:spcPts val="600"/>
              </a:spcBef>
            </a:pPr>
            <a:r>
              <a:rPr lang="ja-JP" altLang="en-US" sz="1200" dirty="0" smtClean="0">
                <a:solidFill>
                  <a:schemeClr val="tx1"/>
                </a:solidFill>
                <a:latin typeface="+mn-ea"/>
              </a:rPr>
              <a:t>・　指導監督に係る国の基準を一層明確化することで標準化を図ること。</a:t>
            </a:r>
            <a:endParaRPr lang="en-US" altLang="ja-JP" sz="1200" dirty="0" smtClean="0">
              <a:solidFill>
                <a:schemeClr val="tx1"/>
              </a:solidFill>
              <a:latin typeface="+mn-ea"/>
            </a:endParaRPr>
          </a:p>
        </p:txBody>
      </p:sp>
      <p:sp>
        <p:nvSpPr>
          <p:cNvPr id="30" name="正方形/長方形 29"/>
          <p:cNvSpPr/>
          <p:nvPr/>
        </p:nvSpPr>
        <p:spPr>
          <a:xfrm>
            <a:off x="272480" y="1136633"/>
            <a:ext cx="3687552" cy="1990056"/>
          </a:xfrm>
          <a:prstGeom prst="rect">
            <a:avLst/>
          </a:prstGeom>
          <a:no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85725" indent="-85725">
              <a:spcBef>
                <a:spcPts val="600"/>
              </a:spcBef>
            </a:pPr>
            <a:r>
              <a:rPr lang="ja-JP" altLang="en-US" sz="1200" dirty="0" smtClean="0">
                <a:solidFill>
                  <a:prstClr val="black"/>
                </a:solidFill>
                <a:latin typeface="+mn-ea"/>
              </a:rPr>
              <a:t>・　監査事項に関して、</a:t>
            </a:r>
            <a:r>
              <a:rPr lang="ja-JP" altLang="en-US" sz="1200" dirty="0" smtClean="0">
                <a:solidFill>
                  <a:schemeClr val="tx1"/>
                </a:solidFill>
                <a:latin typeface="+mn-ea"/>
              </a:rPr>
              <a:t>具体的な</a:t>
            </a:r>
            <a:r>
              <a:rPr lang="ja-JP" altLang="en-US" sz="1200" dirty="0">
                <a:solidFill>
                  <a:schemeClr val="tx1"/>
                </a:solidFill>
                <a:latin typeface="+mn-ea"/>
              </a:rPr>
              <a:t>確認内容</a:t>
            </a:r>
            <a:r>
              <a:rPr lang="ja-JP" altLang="en-US" sz="1200" dirty="0" smtClean="0">
                <a:solidFill>
                  <a:schemeClr val="tx1"/>
                </a:solidFill>
                <a:latin typeface="+mn-ea"/>
              </a:rPr>
              <a:t>や指導監査の基準が示されていないことから、所轄庁の指導が</a:t>
            </a:r>
            <a:r>
              <a:rPr lang="ja-JP" altLang="en-US" sz="1200" dirty="0">
                <a:solidFill>
                  <a:schemeClr val="tx1"/>
                </a:solidFill>
                <a:latin typeface="+mn-ea"/>
              </a:rPr>
              <a:t>地域に</a:t>
            </a:r>
            <a:r>
              <a:rPr lang="ja-JP" altLang="en-US" sz="1200" dirty="0" smtClean="0">
                <a:solidFill>
                  <a:schemeClr val="tx1"/>
                </a:solidFill>
                <a:latin typeface="+mn-ea"/>
              </a:rPr>
              <a:t>より異なる規制や必要以上に厳しい規制（ローカルルール）が存在している。</a:t>
            </a:r>
            <a:endParaRPr lang="en-US" altLang="ja-JP" sz="1200" dirty="0" smtClean="0">
              <a:solidFill>
                <a:schemeClr val="tx1"/>
              </a:solidFill>
              <a:latin typeface="+mn-ea"/>
            </a:endParaRPr>
          </a:p>
          <a:p>
            <a:pPr marL="85725" indent="-85725">
              <a:spcBef>
                <a:spcPts val="600"/>
              </a:spcBef>
            </a:pPr>
            <a:r>
              <a:rPr lang="ja-JP" altLang="en-US" sz="1200" dirty="0" smtClean="0">
                <a:solidFill>
                  <a:schemeClr val="tx1"/>
                </a:solidFill>
                <a:latin typeface="+mn-ea"/>
              </a:rPr>
              <a:t>・　地域の多様な福祉ニーズに対応していくためには、法人の自主性・</a:t>
            </a:r>
            <a:r>
              <a:rPr lang="ja-JP" altLang="en-US" sz="1200" dirty="0">
                <a:solidFill>
                  <a:schemeClr val="tx1"/>
                </a:solidFill>
                <a:latin typeface="+mn-ea"/>
              </a:rPr>
              <a:t>自律</a:t>
            </a:r>
            <a:r>
              <a:rPr lang="ja-JP" altLang="en-US" sz="1200" dirty="0" smtClean="0">
                <a:solidFill>
                  <a:schemeClr val="tx1"/>
                </a:solidFill>
                <a:latin typeface="+mn-ea"/>
              </a:rPr>
              <a:t>性を尊重する必要がある。</a:t>
            </a:r>
            <a:endParaRPr lang="en-US" altLang="ja-JP" sz="1200" dirty="0" smtClean="0">
              <a:solidFill>
                <a:schemeClr val="tx1"/>
              </a:solidFill>
              <a:latin typeface="+mn-ea"/>
            </a:endParaRPr>
          </a:p>
          <a:p>
            <a:pPr marL="85725" indent="-85725">
              <a:spcBef>
                <a:spcPts val="600"/>
              </a:spcBef>
            </a:pPr>
            <a:r>
              <a:rPr lang="ja-JP" altLang="en-US" sz="1200" dirty="0" smtClean="0">
                <a:solidFill>
                  <a:schemeClr val="tx1"/>
                </a:solidFill>
                <a:latin typeface="+mn-ea"/>
              </a:rPr>
              <a:t>・　社会</a:t>
            </a:r>
            <a:r>
              <a:rPr lang="ja-JP" altLang="en-US" sz="1200" dirty="0">
                <a:solidFill>
                  <a:schemeClr val="tx1"/>
                </a:solidFill>
                <a:latin typeface="+mn-ea"/>
              </a:rPr>
              <a:t>福祉法人の経営組織のガバナンスの</a:t>
            </a:r>
            <a:r>
              <a:rPr lang="ja-JP" altLang="en-US" sz="1200" dirty="0" smtClean="0">
                <a:solidFill>
                  <a:schemeClr val="tx1"/>
                </a:solidFill>
                <a:latin typeface="+mn-ea"/>
              </a:rPr>
              <a:t>強化を図るため、会計</a:t>
            </a:r>
            <a:r>
              <a:rPr lang="ja-JP" altLang="en-US" sz="1200" dirty="0">
                <a:solidFill>
                  <a:schemeClr val="tx1"/>
                </a:solidFill>
                <a:latin typeface="+mn-ea"/>
              </a:rPr>
              <a:t>監査人</a:t>
            </a:r>
            <a:r>
              <a:rPr lang="ja-JP" altLang="en-US" sz="1200" dirty="0" smtClean="0">
                <a:solidFill>
                  <a:schemeClr val="tx1"/>
                </a:solidFill>
                <a:latin typeface="+mn-ea"/>
              </a:rPr>
              <a:t>監査が導入されるが、所轄庁監査との関係性を整理する必要</a:t>
            </a:r>
            <a:r>
              <a:rPr lang="ja-JP" altLang="en-US" sz="1200" dirty="0">
                <a:solidFill>
                  <a:schemeClr val="tx1"/>
                </a:solidFill>
                <a:latin typeface="+mn-ea"/>
              </a:rPr>
              <a:t>がある。</a:t>
            </a:r>
            <a:endParaRPr lang="en-US" altLang="ja-JP" sz="1200" dirty="0">
              <a:solidFill>
                <a:schemeClr val="tx1"/>
              </a:solidFill>
              <a:latin typeface="+mn-ea"/>
            </a:endParaRPr>
          </a:p>
          <a:p>
            <a:pPr>
              <a:spcBef>
                <a:spcPts val="600"/>
              </a:spcBef>
            </a:pPr>
            <a:endParaRPr lang="en-US" altLang="ja-JP" sz="1200" dirty="0" smtClean="0">
              <a:solidFill>
                <a:srgbClr val="FF0000"/>
              </a:solidFill>
              <a:latin typeface="+mn-ea"/>
            </a:endParaRPr>
          </a:p>
          <a:p>
            <a:pPr>
              <a:spcBef>
                <a:spcPts val="600"/>
              </a:spcBef>
            </a:pPr>
            <a:endParaRPr lang="en-US" altLang="ja-JP" sz="1200" dirty="0" smtClean="0">
              <a:solidFill>
                <a:prstClr val="black"/>
              </a:solidFill>
              <a:latin typeface="+mn-ea"/>
            </a:endParaRPr>
          </a:p>
        </p:txBody>
      </p:sp>
      <p:sp>
        <p:nvSpPr>
          <p:cNvPr id="31" name="右矢印 30"/>
          <p:cNvSpPr/>
          <p:nvPr/>
        </p:nvSpPr>
        <p:spPr>
          <a:xfrm>
            <a:off x="4088904" y="2694640"/>
            <a:ext cx="432048" cy="208502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4640555" y="1326432"/>
            <a:ext cx="5172395" cy="610442"/>
          </a:xfrm>
          <a:prstGeom prst="rect">
            <a:avLst/>
          </a:prstGeom>
          <a:no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r>
              <a:rPr lang="ja-JP" altLang="en-US" sz="1200" dirty="0" smtClean="0">
                <a:solidFill>
                  <a:schemeClr val="tx1"/>
                </a:solidFill>
                <a:latin typeface="+mn-ea"/>
              </a:rPr>
              <a:t>　社会福祉法人に対する指導監督については、ガバナンス強化等による法人の自主性・自律性を前提とした上で、国の基準</a:t>
            </a:r>
            <a:r>
              <a:rPr lang="ja-JP" altLang="en-US" sz="1200" dirty="0">
                <a:solidFill>
                  <a:schemeClr val="tx1"/>
                </a:solidFill>
                <a:latin typeface="+mn-ea"/>
              </a:rPr>
              <a:t>を</a:t>
            </a:r>
            <a:r>
              <a:rPr lang="ja-JP" altLang="en-US" sz="1200" dirty="0" smtClean="0">
                <a:solidFill>
                  <a:schemeClr val="tx1"/>
                </a:solidFill>
                <a:latin typeface="+mn-ea"/>
              </a:rPr>
              <a:t>明確化（ローカルルールの是正）し、指導監査の効率化・重点化を図る。</a:t>
            </a:r>
            <a:endParaRPr lang="en-US" altLang="ja-JP" sz="1200" dirty="0" smtClean="0">
              <a:solidFill>
                <a:schemeClr val="tx1"/>
              </a:solidFill>
              <a:latin typeface="+mn-ea"/>
            </a:endParaRPr>
          </a:p>
        </p:txBody>
      </p:sp>
      <p:sp>
        <p:nvSpPr>
          <p:cNvPr id="36" name="正方形/長方形 35"/>
          <p:cNvSpPr/>
          <p:nvPr/>
        </p:nvSpPr>
        <p:spPr>
          <a:xfrm>
            <a:off x="4520952" y="1110503"/>
            <a:ext cx="1440160" cy="268273"/>
          </a:xfrm>
          <a:prstGeom prst="rect">
            <a:avLst/>
          </a:prstGeom>
          <a:no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r>
              <a:rPr lang="ja-JP" altLang="en-US" sz="1400" dirty="0" smtClean="0">
                <a:solidFill>
                  <a:prstClr val="black"/>
                </a:solidFill>
                <a:latin typeface="+mn-ea"/>
              </a:rPr>
              <a:t>＜</a:t>
            </a:r>
            <a:r>
              <a:rPr lang="ja-JP" altLang="en-US" sz="1400" dirty="0">
                <a:solidFill>
                  <a:prstClr val="black"/>
                </a:solidFill>
                <a:latin typeface="+mn-ea"/>
              </a:rPr>
              <a:t>考え方</a:t>
            </a:r>
            <a:r>
              <a:rPr lang="ja-JP" altLang="en-US" sz="1400" dirty="0" smtClean="0">
                <a:solidFill>
                  <a:prstClr val="black"/>
                </a:solidFill>
                <a:latin typeface="+mn-ea"/>
              </a:rPr>
              <a:t>＞</a:t>
            </a:r>
            <a:endParaRPr lang="en-US" altLang="ja-JP" sz="1400" dirty="0">
              <a:solidFill>
                <a:prstClr val="black"/>
              </a:solidFill>
              <a:latin typeface="+mn-ea"/>
            </a:endParaRPr>
          </a:p>
          <a:p>
            <a:pPr>
              <a:spcBef>
                <a:spcPts val="600"/>
              </a:spcBef>
            </a:pPr>
            <a:endParaRPr lang="en-US" altLang="ja-JP" sz="1400" dirty="0" smtClean="0">
              <a:solidFill>
                <a:prstClr val="black"/>
              </a:solidFill>
              <a:latin typeface="+mn-ea"/>
            </a:endParaRPr>
          </a:p>
        </p:txBody>
      </p:sp>
      <p:sp>
        <p:nvSpPr>
          <p:cNvPr id="37" name="正方形/長方形 36"/>
          <p:cNvSpPr/>
          <p:nvPr/>
        </p:nvSpPr>
        <p:spPr>
          <a:xfrm>
            <a:off x="4520952" y="1905668"/>
            <a:ext cx="1440160" cy="284884"/>
          </a:xfrm>
          <a:prstGeom prst="rect">
            <a:avLst/>
          </a:prstGeom>
          <a:noFill/>
          <a:ln w="12700">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r>
              <a:rPr lang="ja-JP" altLang="en-US" sz="1400" smtClean="0">
                <a:solidFill>
                  <a:prstClr val="black"/>
                </a:solidFill>
                <a:latin typeface="+mn-ea"/>
              </a:rPr>
              <a:t>＜対応＞</a:t>
            </a:r>
            <a:endParaRPr lang="en-US" altLang="ja-JP" sz="1400" dirty="0">
              <a:solidFill>
                <a:prstClr val="black"/>
              </a:solidFill>
              <a:latin typeface="+mn-ea"/>
            </a:endParaRPr>
          </a:p>
          <a:p>
            <a:pPr>
              <a:spcBef>
                <a:spcPts val="600"/>
              </a:spcBef>
            </a:pPr>
            <a:endParaRPr lang="en-US" altLang="ja-JP" sz="1400" dirty="0" smtClean="0">
              <a:solidFill>
                <a:prstClr val="black"/>
              </a:solidFill>
              <a:latin typeface="+mn-ea"/>
            </a:endParaRPr>
          </a:p>
        </p:txBody>
      </p:sp>
      <p:sp>
        <p:nvSpPr>
          <p:cNvPr id="38" name="正方形/長方形 37"/>
          <p:cNvSpPr/>
          <p:nvPr/>
        </p:nvSpPr>
        <p:spPr>
          <a:xfrm>
            <a:off x="4664960" y="3126690"/>
            <a:ext cx="5085022" cy="288032"/>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r>
              <a:rPr lang="ja-JP" altLang="en-US" sz="1400" b="1" dirty="0" smtClean="0">
                <a:solidFill>
                  <a:prstClr val="black"/>
                </a:solidFill>
                <a:latin typeface="+mn-ea"/>
              </a:rPr>
              <a:t>②会計監査人監査導入に伴う行政監査の省略</a:t>
            </a:r>
            <a:r>
              <a:rPr lang="ja-JP" altLang="en-US" sz="1400" b="1" dirty="0" smtClean="0">
                <a:solidFill>
                  <a:schemeClr val="tx1"/>
                </a:solidFill>
                <a:latin typeface="+mn-ea"/>
              </a:rPr>
              <a:t>・重点化</a:t>
            </a:r>
            <a:endParaRPr lang="en-US" altLang="ja-JP" sz="1400" b="1" dirty="0" smtClean="0">
              <a:solidFill>
                <a:schemeClr val="tx1"/>
              </a:solidFill>
              <a:latin typeface="+mn-ea"/>
            </a:endParaRPr>
          </a:p>
          <a:p>
            <a:pPr marL="85725" indent="-85725">
              <a:spcBef>
                <a:spcPts val="600"/>
              </a:spcBef>
            </a:pPr>
            <a:r>
              <a:rPr lang="ja-JP" altLang="en-US" sz="1100" dirty="0" smtClean="0">
                <a:solidFill>
                  <a:prstClr val="black"/>
                </a:solidFill>
                <a:latin typeface="+mn-ea"/>
              </a:rPr>
              <a:t>・　指導監査要綱の見直しの際、会計監査人監査において確認する会計管理に関する監査事項の重複部分</a:t>
            </a:r>
            <a:r>
              <a:rPr lang="ja-JP" altLang="en-US" sz="1100" dirty="0">
                <a:solidFill>
                  <a:prstClr val="black"/>
                </a:solidFill>
                <a:latin typeface="+mn-ea"/>
              </a:rPr>
              <a:t>の</a:t>
            </a:r>
            <a:r>
              <a:rPr lang="ja-JP" altLang="en-US" sz="1100" dirty="0" smtClean="0">
                <a:solidFill>
                  <a:prstClr val="black"/>
                </a:solidFill>
                <a:latin typeface="+mn-ea"/>
              </a:rPr>
              <a:t>省略を可能とし、</a:t>
            </a:r>
            <a:r>
              <a:rPr lang="ja-JP" altLang="en-US" sz="1100" dirty="0" smtClean="0">
                <a:solidFill>
                  <a:schemeClr val="tx1"/>
                </a:solidFill>
                <a:latin typeface="+mn-ea"/>
              </a:rPr>
              <a:t>監査の重点化を図る</a:t>
            </a:r>
            <a:r>
              <a:rPr lang="ja-JP" altLang="en-US" sz="1100" dirty="0" smtClean="0">
                <a:solidFill>
                  <a:prstClr val="black"/>
                </a:solidFill>
                <a:latin typeface="+mn-ea"/>
              </a:rPr>
              <a:t>。</a:t>
            </a:r>
            <a:endParaRPr lang="en-US" altLang="ja-JP" sz="1100" dirty="0" smtClean="0">
              <a:solidFill>
                <a:srgbClr val="FF0000"/>
              </a:solidFill>
              <a:latin typeface="+mn-ea"/>
            </a:endParaRPr>
          </a:p>
          <a:p>
            <a:pPr>
              <a:spcBef>
                <a:spcPts val="600"/>
              </a:spcBef>
            </a:pPr>
            <a:endParaRPr lang="en-US" altLang="ja-JP" sz="1200" dirty="0">
              <a:solidFill>
                <a:prstClr val="black"/>
              </a:solidFill>
              <a:latin typeface="+mn-ea"/>
            </a:endParaRPr>
          </a:p>
          <a:p>
            <a:pPr>
              <a:spcBef>
                <a:spcPts val="600"/>
              </a:spcBef>
            </a:pPr>
            <a:endParaRPr lang="en-US" altLang="ja-JP" sz="1200" dirty="0" smtClean="0">
              <a:solidFill>
                <a:prstClr val="black"/>
              </a:solidFill>
              <a:latin typeface="+mn-ea"/>
            </a:endParaRPr>
          </a:p>
        </p:txBody>
      </p:sp>
      <p:sp>
        <p:nvSpPr>
          <p:cNvPr id="39" name="正方形/長方形 38"/>
          <p:cNvSpPr/>
          <p:nvPr/>
        </p:nvSpPr>
        <p:spPr>
          <a:xfrm>
            <a:off x="4657408" y="2190592"/>
            <a:ext cx="5085022" cy="288000"/>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r>
              <a:rPr lang="ja-JP" altLang="en-US" sz="1400" b="1" dirty="0" smtClean="0">
                <a:solidFill>
                  <a:prstClr val="black"/>
                </a:solidFill>
                <a:latin typeface="+mn-ea"/>
              </a:rPr>
              <a:t>①指導監査要綱の見直し、監査</a:t>
            </a:r>
            <a:r>
              <a:rPr lang="ja-JP" altLang="en-US" sz="1400" b="1" dirty="0" smtClean="0">
                <a:solidFill>
                  <a:schemeClr val="tx1"/>
                </a:solidFill>
                <a:latin typeface="+mn-ea"/>
              </a:rPr>
              <a:t>ガイドラインの作成・周知</a:t>
            </a:r>
            <a:endParaRPr lang="en-US" altLang="ja-JP" sz="1400" b="1" dirty="0" smtClean="0">
              <a:solidFill>
                <a:schemeClr val="tx1"/>
              </a:solidFill>
              <a:latin typeface="+mn-ea"/>
            </a:endParaRPr>
          </a:p>
          <a:p>
            <a:pPr marL="85725" indent="-85725">
              <a:spcBef>
                <a:spcPts val="600"/>
              </a:spcBef>
            </a:pPr>
            <a:r>
              <a:rPr lang="ja-JP" altLang="en-US" sz="1100" dirty="0" smtClean="0">
                <a:solidFill>
                  <a:schemeClr val="tx1"/>
                </a:solidFill>
                <a:latin typeface="+mn-ea"/>
              </a:rPr>
              <a:t>・　法令、通知等で明確に定められた事項を原則とし、監査事項の整理・簡素化を図る。併せて、監査の確認事項や指導監査の基準を明確化したガイドラインを作成し、所轄庁へ通知するとともに法人にも周知を図る。</a:t>
            </a:r>
            <a:endParaRPr lang="en-US" altLang="ja-JP" sz="1100" dirty="0" smtClean="0">
              <a:solidFill>
                <a:schemeClr val="tx1"/>
              </a:solidFill>
              <a:latin typeface="+mn-ea"/>
            </a:endParaRPr>
          </a:p>
          <a:p>
            <a:pPr>
              <a:spcBef>
                <a:spcPts val="600"/>
              </a:spcBef>
            </a:pPr>
            <a:endParaRPr lang="en-US" altLang="ja-JP" sz="1200" dirty="0">
              <a:solidFill>
                <a:prstClr val="black"/>
              </a:solidFill>
              <a:latin typeface="+mn-ea"/>
            </a:endParaRPr>
          </a:p>
          <a:p>
            <a:pPr>
              <a:spcBef>
                <a:spcPts val="600"/>
              </a:spcBef>
            </a:pPr>
            <a:endParaRPr lang="en-US" altLang="ja-JP" sz="1200" dirty="0" smtClean="0">
              <a:solidFill>
                <a:prstClr val="black"/>
              </a:solidFill>
              <a:latin typeface="+mn-ea"/>
            </a:endParaRPr>
          </a:p>
        </p:txBody>
      </p:sp>
      <p:sp>
        <p:nvSpPr>
          <p:cNvPr id="40" name="正方形/長方形 39"/>
          <p:cNvSpPr/>
          <p:nvPr/>
        </p:nvSpPr>
        <p:spPr>
          <a:xfrm>
            <a:off x="4664960" y="3842368"/>
            <a:ext cx="5085022" cy="303408"/>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r>
              <a:rPr lang="ja-JP" altLang="en-US" sz="1400" b="1" dirty="0" smtClean="0">
                <a:solidFill>
                  <a:prstClr val="black"/>
                </a:solidFill>
                <a:latin typeface="+mn-ea"/>
              </a:rPr>
              <a:t>③監査周期等の見直しによる重点化</a:t>
            </a:r>
            <a:endParaRPr lang="en-US" altLang="ja-JP" sz="1400" b="1" dirty="0" smtClean="0">
              <a:solidFill>
                <a:prstClr val="black"/>
              </a:solidFill>
              <a:latin typeface="+mn-ea"/>
            </a:endParaRPr>
          </a:p>
          <a:p>
            <a:pPr marL="85725" indent="-85725">
              <a:spcBef>
                <a:spcPts val="600"/>
              </a:spcBef>
            </a:pPr>
            <a:r>
              <a:rPr lang="ja-JP" altLang="en-US" sz="1100" dirty="0" smtClean="0">
                <a:solidFill>
                  <a:prstClr val="black"/>
                </a:solidFill>
                <a:latin typeface="+mn-ea"/>
              </a:rPr>
              <a:t>・　前回</a:t>
            </a:r>
            <a:r>
              <a:rPr lang="ja-JP" altLang="en-US" sz="1100" dirty="0">
                <a:solidFill>
                  <a:prstClr val="black"/>
                </a:solidFill>
                <a:latin typeface="+mn-ea"/>
              </a:rPr>
              <a:t>の監査結果等を踏まえ</a:t>
            </a:r>
            <a:r>
              <a:rPr lang="ja-JP" altLang="en-US" sz="1100" dirty="0">
                <a:solidFill>
                  <a:schemeClr val="tx1"/>
                </a:solidFill>
                <a:latin typeface="+mn-ea"/>
              </a:rPr>
              <a:t>、経営</a:t>
            </a:r>
            <a:r>
              <a:rPr lang="ja-JP" altLang="en-US" sz="1100" dirty="0" smtClean="0">
                <a:solidFill>
                  <a:schemeClr val="tx1"/>
                </a:solidFill>
                <a:latin typeface="+mn-ea"/>
              </a:rPr>
              <a:t>組織のガバナンスの強化等が図られている等、良好と認められた法人に対する監査の実施周期を延長。一方、ガバナンス等に大きな問題があると認められる法人に対しては、毎年度監査を実施する</a:t>
            </a:r>
            <a:r>
              <a:rPr lang="ja-JP" altLang="en-US" sz="1100" dirty="0">
                <a:solidFill>
                  <a:schemeClr val="tx1"/>
                </a:solidFill>
                <a:latin typeface="+mn-ea"/>
              </a:rPr>
              <a:t>など</a:t>
            </a:r>
            <a:r>
              <a:rPr lang="ja-JP" altLang="en-US" sz="1100" dirty="0" smtClean="0">
                <a:solidFill>
                  <a:schemeClr val="tx1"/>
                </a:solidFill>
                <a:latin typeface="+mn-ea"/>
              </a:rPr>
              <a:t>、指導監査の重点化を</a:t>
            </a:r>
            <a:r>
              <a:rPr lang="ja-JP" altLang="en-US" sz="1100" dirty="0" smtClean="0">
                <a:solidFill>
                  <a:prstClr val="black"/>
                </a:solidFill>
                <a:latin typeface="+mn-ea"/>
              </a:rPr>
              <a:t>図る。</a:t>
            </a:r>
            <a:endParaRPr lang="en-US" altLang="ja-JP" sz="1100" dirty="0" smtClean="0">
              <a:solidFill>
                <a:srgbClr val="FF0000"/>
              </a:solidFill>
              <a:latin typeface="+mn-ea"/>
            </a:endParaRPr>
          </a:p>
          <a:p>
            <a:pPr>
              <a:spcBef>
                <a:spcPts val="600"/>
              </a:spcBef>
            </a:pPr>
            <a:endParaRPr lang="en-US" altLang="ja-JP" sz="1200" dirty="0">
              <a:solidFill>
                <a:prstClr val="black"/>
              </a:solidFill>
              <a:latin typeface="+mn-ea"/>
            </a:endParaRPr>
          </a:p>
          <a:p>
            <a:pPr>
              <a:spcBef>
                <a:spcPts val="600"/>
              </a:spcBef>
            </a:pPr>
            <a:endParaRPr lang="en-US" altLang="ja-JP" sz="1200" dirty="0" smtClean="0">
              <a:solidFill>
                <a:prstClr val="black"/>
              </a:solidFill>
              <a:latin typeface="+mn-ea"/>
            </a:endParaRPr>
          </a:p>
        </p:txBody>
      </p:sp>
      <p:sp>
        <p:nvSpPr>
          <p:cNvPr id="42" name="正方形/長方形 41"/>
          <p:cNvSpPr/>
          <p:nvPr/>
        </p:nvSpPr>
        <p:spPr>
          <a:xfrm>
            <a:off x="4664968" y="4926932"/>
            <a:ext cx="5085022" cy="288000"/>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Bef>
                <a:spcPts val="600"/>
              </a:spcBef>
            </a:pPr>
            <a:r>
              <a:rPr lang="ja-JP" altLang="en-US" sz="1400" b="1" dirty="0">
                <a:solidFill>
                  <a:prstClr val="black"/>
                </a:solidFill>
                <a:latin typeface="+mn-ea"/>
              </a:rPr>
              <a:t>④</a:t>
            </a:r>
            <a:r>
              <a:rPr lang="ja-JP" altLang="en-US" sz="1400" b="1" dirty="0" smtClean="0">
                <a:solidFill>
                  <a:prstClr val="black"/>
                </a:solidFill>
                <a:latin typeface="+mn-ea"/>
              </a:rPr>
              <a:t>監査を担う人材の育成</a:t>
            </a:r>
            <a:endParaRPr lang="en-US" altLang="ja-JP" sz="1400" b="1" dirty="0">
              <a:solidFill>
                <a:prstClr val="black"/>
              </a:solidFill>
              <a:latin typeface="+mn-ea"/>
            </a:endParaRPr>
          </a:p>
          <a:p>
            <a:pPr marL="85725" indent="-85725">
              <a:spcBef>
                <a:spcPts val="600"/>
              </a:spcBef>
            </a:pPr>
            <a:r>
              <a:rPr lang="ja-JP" altLang="en-US" sz="1100" dirty="0" smtClean="0">
                <a:solidFill>
                  <a:prstClr val="black"/>
                </a:solidFill>
                <a:latin typeface="+mn-ea"/>
              </a:rPr>
              <a:t>・　社会福祉法人に対する指導監査が法定受託事務であることを踏まえ、監査ガイドライン等により、所轄庁職員を育成するためのプログラムを作成し、平成</a:t>
            </a:r>
            <a:r>
              <a:rPr lang="en-US" altLang="ja-JP" sz="1100" dirty="0" smtClean="0">
                <a:solidFill>
                  <a:prstClr val="black"/>
                </a:solidFill>
                <a:latin typeface="+mn-ea"/>
              </a:rPr>
              <a:t>29</a:t>
            </a:r>
            <a:r>
              <a:rPr lang="ja-JP" altLang="en-US" sz="1100" dirty="0" smtClean="0">
                <a:solidFill>
                  <a:prstClr val="black"/>
                </a:solidFill>
                <a:latin typeface="+mn-ea"/>
              </a:rPr>
              <a:t>年度より研修を実施する。</a:t>
            </a:r>
            <a:endParaRPr lang="en-US" altLang="ja-JP" sz="1100" dirty="0" smtClean="0">
              <a:solidFill>
                <a:srgbClr val="FF0000"/>
              </a:solidFill>
              <a:latin typeface="+mn-ea"/>
            </a:endParaRPr>
          </a:p>
          <a:p>
            <a:pPr>
              <a:spcBef>
                <a:spcPts val="600"/>
              </a:spcBef>
            </a:pPr>
            <a:endParaRPr lang="en-US" altLang="ja-JP" sz="1200" dirty="0">
              <a:solidFill>
                <a:prstClr val="black"/>
              </a:solidFill>
              <a:latin typeface="+mn-ea"/>
            </a:endParaRPr>
          </a:p>
          <a:p>
            <a:pPr>
              <a:spcBef>
                <a:spcPts val="600"/>
              </a:spcBef>
            </a:pPr>
            <a:endParaRPr lang="en-US" altLang="ja-JP" sz="1200" dirty="0" smtClean="0">
              <a:solidFill>
                <a:prstClr val="black"/>
              </a:solidFill>
              <a:latin typeface="+mn-ea"/>
            </a:endParaRPr>
          </a:p>
        </p:txBody>
      </p:sp>
      <p:sp>
        <p:nvSpPr>
          <p:cNvPr id="27" name="正方形/長方形 26"/>
          <p:cNvSpPr/>
          <p:nvPr/>
        </p:nvSpPr>
        <p:spPr>
          <a:xfrm>
            <a:off x="4520940" y="5935072"/>
            <a:ext cx="4860000" cy="360080"/>
          </a:xfrm>
          <a:prstGeom prst="rect">
            <a:avLst/>
          </a:prstGeom>
          <a:noFill/>
          <a:ln w="3810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ja-JP" altLang="en-US" sz="1400" dirty="0" smtClean="0">
                <a:solidFill>
                  <a:schemeClr val="tx1"/>
                </a:solidFill>
                <a:latin typeface="ＭＳ Ｐゴシック"/>
              </a:rPr>
              <a:t>指導監督の見直しに向けた団体、自治体との意見交換の実施</a:t>
            </a:r>
            <a:endParaRPr lang="ja-JP" altLang="en-US" sz="1400" dirty="0">
              <a:solidFill>
                <a:schemeClr val="tx1"/>
              </a:solidFill>
              <a:latin typeface="ＭＳ Ｐゴシック"/>
            </a:endParaRPr>
          </a:p>
        </p:txBody>
      </p:sp>
      <p:sp>
        <p:nvSpPr>
          <p:cNvPr id="3" name="正方形/長方形 2"/>
          <p:cNvSpPr/>
          <p:nvPr/>
        </p:nvSpPr>
        <p:spPr>
          <a:xfrm>
            <a:off x="272480" y="3633903"/>
            <a:ext cx="3687552" cy="1667305"/>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120688" y="3447143"/>
            <a:ext cx="2448272" cy="373521"/>
          </a:xfrm>
          <a:prstGeom prst="rect">
            <a:avLst/>
          </a:prstGeom>
          <a:solidFill>
            <a:srgbClr val="FFFFDD"/>
          </a:solidFill>
          <a:ln w="38100" cmpd="dbl">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r>
              <a:rPr lang="ja-JP" altLang="en-US" sz="1400" dirty="0">
                <a:solidFill>
                  <a:prstClr val="black"/>
                </a:solidFill>
                <a:latin typeface="ＭＳ Ｐゴシック"/>
              </a:rPr>
              <a:t>規制</a:t>
            </a:r>
            <a:r>
              <a:rPr lang="ja-JP" altLang="en-US" sz="1400" dirty="0" smtClean="0">
                <a:solidFill>
                  <a:prstClr val="black"/>
                </a:solidFill>
                <a:latin typeface="ＭＳ Ｐゴシック"/>
              </a:rPr>
              <a:t>改革（</a:t>
            </a:r>
            <a:r>
              <a:rPr lang="en-US" altLang="ja-JP" sz="1400" dirty="0" smtClean="0">
                <a:solidFill>
                  <a:prstClr val="black"/>
                </a:solidFill>
                <a:latin typeface="ＭＳ Ｐゴシック"/>
              </a:rPr>
              <a:t>H26.6.24</a:t>
            </a:r>
            <a:r>
              <a:rPr lang="ja-JP" altLang="en-US" sz="1400" dirty="0" smtClean="0">
                <a:solidFill>
                  <a:prstClr val="black"/>
                </a:solidFill>
                <a:latin typeface="ＭＳ Ｐゴシック"/>
              </a:rPr>
              <a:t>閣議決定）</a:t>
            </a:r>
            <a:endParaRPr lang="ja-JP" altLang="en-US" sz="1400" dirty="0">
              <a:solidFill>
                <a:prstClr val="black"/>
              </a:solidFill>
              <a:latin typeface="ＭＳ Ｐゴシック"/>
            </a:endParaRPr>
          </a:p>
        </p:txBody>
      </p:sp>
      <p:sp>
        <p:nvSpPr>
          <p:cNvPr id="2" name="加算記号 1"/>
          <p:cNvSpPr/>
          <p:nvPr/>
        </p:nvSpPr>
        <p:spPr>
          <a:xfrm>
            <a:off x="1640632" y="2946488"/>
            <a:ext cx="936104" cy="648432"/>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スライド番号プレースホルダー 2"/>
          <p:cNvSpPr txBox="1">
            <a:spLocks/>
          </p:cNvSpPr>
          <p:nvPr/>
        </p:nvSpPr>
        <p:spPr>
          <a:xfrm>
            <a:off x="7538144" y="6448251"/>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solidFill>
                  <a:schemeClr val="bg1">
                    <a:lumMod val="50000"/>
                  </a:schemeClr>
                </a:solidFill>
                <a:latin typeface="ＭＳ ゴシック" panose="020B0609070205080204" pitchFamily="49" charset="-128"/>
                <a:ea typeface="ＭＳ ゴシック" panose="020B0609070205080204" pitchFamily="49" charset="-128"/>
              </a:rPr>
              <a:t>3</a:t>
            </a:r>
            <a:endParaRPr lang="ja-JP" altLang="en-US" sz="1600" dirty="0">
              <a:solidFill>
                <a:schemeClr val="bg1">
                  <a:lumMod val="50000"/>
                </a:schemeClr>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39662964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194478" y="346827"/>
            <a:ext cx="9555511" cy="633901"/>
          </a:xfrm>
          <a:prstGeom prst="rect">
            <a:avLst/>
          </a:prstGeom>
          <a:no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smtClean="0">
                <a:solidFill>
                  <a:schemeClr val="tx1"/>
                </a:solidFill>
                <a:latin typeface="+mn-ea"/>
              </a:rPr>
              <a:t>専門家の活用について</a:t>
            </a:r>
            <a:endParaRPr lang="ja-JP" altLang="en-US" b="1" dirty="0">
              <a:solidFill>
                <a:srgbClr val="FF0000"/>
              </a:solidFill>
              <a:latin typeface="+mn-ea"/>
            </a:endParaRPr>
          </a:p>
        </p:txBody>
      </p:sp>
      <p:sp>
        <p:nvSpPr>
          <p:cNvPr id="10" name="テキスト ボックス 9"/>
          <p:cNvSpPr txBox="1"/>
          <p:nvPr/>
        </p:nvSpPr>
        <p:spPr>
          <a:xfrm>
            <a:off x="194477" y="1318702"/>
            <a:ext cx="9555511" cy="646331"/>
          </a:xfrm>
          <a:prstGeom prst="rect">
            <a:avLst/>
          </a:prstGeom>
          <a:noFill/>
          <a:ln>
            <a:solidFill>
              <a:schemeClr val="tx1"/>
            </a:solidFill>
          </a:ln>
        </p:spPr>
        <p:txBody>
          <a:bodyPr wrap="square" rtlCol="0">
            <a:spAutoFit/>
          </a:bodyPr>
          <a:lstStyle/>
          <a:p>
            <a:pPr marL="360363" indent="-360363"/>
            <a:r>
              <a:rPr lang="ja-JP" altLang="en-US" dirty="0"/>
              <a:t>（</a:t>
            </a:r>
            <a:r>
              <a:rPr lang="ja-JP" altLang="ja-JP" dirty="0"/>
              <a:t>問</a:t>
            </a:r>
            <a:r>
              <a:rPr lang="ja-JP" altLang="en-US" dirty="0" smtClean="0"/>
              <a:t>）　法人の評議員や監事が公認会計士、税理士の資格を有する場合、同時に専門家として支援を行うことは可能か。</a:t>
            </a:r>
            <a:endParaRPr kumimoji="1" lang="ja-JP" altLang="en-US" dirty="0"/>
          </a:p>
        </p:txBody>
      </p:sp>
      <p:sp>
        <p:nvSpPr>
          <p:cNvPr id="11" name="テキスト ボックス 10"/>
          <p:cNvSpPr txBox="1"/>
          <p:nvPr/>
        </p:nvSpPr>
        <p:spPr>
          <a:xfrm>
            <a:off x="194478" y="2211829"/>
            <a:ext cx="9555510" cy="2585323"/>
          </a:xfrm>
          <a:prstGeom prst="rect">
            <a:avLst/>
          </a:prstGeom>
          <a:noFill/>
        </p:spPr>
        <p:txBody>
          <a:bodyPr wrap="square" rtlCol="0">
            <a:spAutoFit/>
          </a:bodyPr>
          <a:lstStyle/>
          <a:p>
            <a:r>
              <a:rPr lang="ja-JP" altLang="ja-JP" dirty="0"/>
              <a:t>（答</a:t>
            </a:r>
            <a:r>
              <a:rPr lang="ja-JP" altLang="ja-JP" dirty="0" smtClean="0"/>
              <a:t>）</a:t>
            </a:r>
            <a:r>
              <a:rPr lang="ja-JP" altLang="en-US" dirty="0" smtClean="0"/>
              <a:t>　可能である。</a:t>
            </a:r>
            <a:endParaRPr lang="en-US" altLang="ja-JP" dirty="0" smtClean="0"/>
          </a:p>
          <a:p>
            <a:r>
              <a:rPr lang="ja-JP" altLang="en-US" dirty="0" smtClean="0"/>
              <a:t>　ただし、</a:t>
            </a:r>
            <a:r>
              <a:rPr lang="ja-JP" altLang="ja-JP" dirty="0" smtClean="0"/>
              <a:t>評議員</a:t>
            </a:r>
            <a:r>
              <a:rPr lang="ja-JP" altLang="ja-JP" dirty="0"/>
              <a:t>については、法人運営の基本的事項を決定する者と業務執行を行う者を分離する観点から、業務執行に該当する業務を行うことは適当で</a:t>
            </a:r>
            <a:r>
              <a:rPr lang="ja-JP" altLang="ja-JP" dirty="0" smtClean="0"/>
              <a:t>な</a:t>
            </a:r>
            <a:r>
              <a:rPr lang="ja-JP" altLang="en-US" dirty="0" smtClean="0"/>
              <a:t>く、また</a:t>
            </a:r>
            <a:r>
              <a:rPr lang="ja-JP" altLang="en-US" dirty="0"/>
              <a:t>、</a:t>
            </a:r>
            <a:r>
              <a:rPr lang="ja-JP" altLang="ja-JP" dirty="0" smtClean="0"/>
              <a:t>監事</a:t>
            </a:r>
            <a:r>
              <a:rPr lang="ja-JP" altLang="en-US" dirty="0" smtClean="0"/>
              <a:t>について</a:t>
            </a:r>
            <a:r>
              <a:rPr lang="ja-JP" altLang="ja-JP" dirty="0" smtClean="0"/>
              <a:t>は</a:t>
            </a:r>
            <a:r>
              <a:rPr lang="ja-JP" altLang="ja-JP" dirty="0"/>
              <a:t>、理事の職務や法人の計算書類を監査する立場に</a:t>
            </a:r>
            <a:r>
              <a:rPr lang="ja-JP" altLang="ja-JP" dirty="0" smtClean="0"/>
              <a:t>あ</a:t>
            </a:r>
            <a:r>
              <a:rPr lang="ja-JP" altLang="en-US" dirty="0" smtClean="0"/>
              <a:t>り、</a:t>
            </a:r>
            <a:r>
              <a:rPr lang="ja-JP" altLang="ja-JP" dirty="0" smtClean="0"/>
              <a:t>自身</a:t>
            </a:r>
            <a:r>
              <a:rPr lang="ja-JP" altLang="ja-JP" dirty="0"/>
              <a:t>で行った業務を自身</a:t>
            </a:r>
            <a:r>
              <a:rPr lang="ja-JP" altLang="ja-JP" dirty="0" smtClean="0"/>
              <a:t>で</a:t>
            </a:r>
            <a:r>
              <a:rPr lang="ja-JP" altLang="en-US" dirty="0"/>
              <a:t>点検</a:t>
            </a:r>
            <a:r>
              <a:rPr lang="ja-JP" altLang="ja-JP" dirty="0" smtClean="0"/>
              <a:t>する</a:t>
            </a:r>
            <a:r>
              <a:rPr lang="ja-JP" altLang="ja-JP" dirty="0"/>
              <a:t>という自己点検に</a:t>
            </a:r>
            <a:r>
              <a:rPr lang="ja-JP" altLang="ja-JP" dirty="0" smtClean="0"/>
              <a:t>当た</a:t>
            </a:r>
            <a:r>
              <a:rPr lang="ja-JP" altLang="en-US" dirty="0" smtClean="0"/>
              <a:t>らぬよう、業務</a:t>
            </a:r>
            <a:r>
              <a:rPr lang="ja-JP" altLang="en-US" dirty="0"/>
              <a:t>執行に</a:t>
            </a:r>
            <a:r>
              <a:rPr lang="ja-JP" altLang="en-US" dirty="0" smtClean="0"/>
              <a:t>あたることは行わないことが必要である。</a:t>
            </a:r>
            <a:endParaRPr lang="en-US" altLang="ja-JP" dirty="0" smtClean="0"/>
          </a:p>
          <a:p>
            <a:endParaRPr lang="en-US" altLang="ja-JP" dirty="0"/>
          </a:p>
          <a:p>
            <a:r>
              <a:rPr lang="ja-JP" altLang="en-US" dirty="0" smtClean="0"/>
              <a:t>（</a:t>
            </a:r>
            <a:r>
              <a:rPr lang="ja-JP" altLang="en-US" dirty="0"/>
              <a:t>参考</a:t>
            </a:r>
            <a:r>
              <a:rPr lang="ja-JP" altLang="en-US" dirty="0" smtClean="0"/>
              <a:t>）</a:t>
            </a:r>
            <a:endParaRPr lang="en-US" altLang="ja-JP" dirty="0" smtClean="0"/>
          </a:p>
          <a:p>
            <a:r>
              <a:rPr lang="ja-JP" altLang="en-US" dirty="0"/>
              <a:t>　</a:t>
            </a:r>
            <a:r>
              <a:rPr lang="ja-JP" altLang="en-US" dirty="0" smtClean="0"/>
              <a:t>「</a:t>
            </a:r>
            <a:r>
              <a:rPr lang="ja-JP" altLang="en-US" dirty="0"/>
              <a:t>「社会福祉法人制度改革の施行に向けた留意事項について</a:t>
            </a:r>
            <a:r>
              <a:rPr lang="ja-JP" altLang="en-US" dirty="0" smtClean="0"/>
              <a:t>」等に関する</a:t>
            </a:r>
            <a:r>
              <a:rPr lang="en-US" altLang="ja-JP" dirty="0" smtClean="0">
                <a:latin typeface="+mn-ea"/>
              </a:rPr>
              <a:t>Q&amp;A</a:t>
            </a:r>
            <a:r>
              <a:rPr lang="ja-JP" altLang="en-US" dirty="0" smtClean="0">
                <a:latin typeface="+mn-ea"/>
              </a:rPr>
              <a:t>」（平成</a:t>
            </a:r>
            <a:r>
              <a:rPr lang="en-US" altLang="ja-JP" dirty="0" smtClean="0">
                <a:latin typeface="+mn-ea"/>
              </a:rPr>
              <a:t>29</a:t>
            </a:r>
            <a:r>
              <a:rPr lang="ja-JP" altLang="en-US" dirty="0" smtClean="0">
                <a:latin typeface="+mn-ea"/>
              </a:rPr>
              <a:t>年２月６日改訂）</a:t>
            </a:r>
            <a:r>
              <a:rPr lang="ja-JP" altLang="en-US" dirty="0" smtClean="0"/>
              <a:t> </a:t>
            </a:r>
            <a:r>
              <a:rPr lang="ja-JP" altLang="en-US" dirty="0"/>
              <a:t>問２２、問</a:t>
            </a:r>
            <a:r>
              <a:rPr lang="ja-JP" altLang="en-US" dirty="0" smtClean="0"/>
              <a:t>３９より</a:t>
            </a:r>
            <a:endParaRPr lang="en-US" altLang="ja-JP" dirty="0"/>
          </a:p>
        </p:txBody>
      </p:sp>
      <p:sp>
        <p:nvSpPr>
          <p:cNvPr id="6"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39</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47970039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94478" y="2636912"/>
            <a:ext cx="9555511" cy="936000"/>
          </a:xfrm>
          <a:prstGeom prst="rect">
            <a:avLst/>
          </a:prstGeom>
          <a:solidFill>
            <a:schemeClr val="accent5">
              <a:lumMod val="40000"/>
              <a:lumOff val="60000"/>
            </a:schemeClr>
          </a:solid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lgn="ctr"/>
            <a:r>
              <a:rPr lang="ja-JP" altLang="en-US" sz="3600" dirty="0" smtClean="0">
                <a:solidFill>
                  <a:schemeClr val="tx1"/>
                </a:solidFill>
                <a:latin typeface="ＤＨＰ特太ゴシック体" panose="020B0500000000000000" pitchFamily="50" charset="-128"/>
                <a:ea typeface="ＤＨＰ特太ゴシック体" panose="020B0500000000000000" pitchFamily="50" charset="-128"/>
              </a:rPr>
              <a:t>７．指導</a:t>
            </a:r>
            <a:r>
              <a:rPr lang="ja-JP" altLang="en-US" sz="3600" dirty="0">
                <a:solidFill>
                  <a:schemeClr val="tx1"/>
                </a:solidFill>
                <a:latin typeface="ＤＨＰ特太ゴシック体" panose="020B0500000000000000" pitchFamily="50" charset="-128"/>
                <a:ea typeface="ＤＨＰ特太ゴシック体" panose="020B0500000000000000" pitchFamily="50" charset="-128"/>
              </a:rPr>
              <a:t>監査ガイドラインについて</a:t>
            </a:r>
            <a:endParaRPr lang="en-US" altLang="ja-JP" sz="3600" dirty="0">
              <a:solidFill>
                <a:schemeClr val="tx1"/>
              </a:solidFill>
              <a:latin typeface="ＤＨＰ特太ゴシック体" panose="020B0500000000000000" pitchFamily="50" charset="-128"/>
              <a:ea typeface="ＤＨＰ特太ゴシック体" panose="020B0500000000000000" pitchFamily="50" charset="-128"/>
            </a:endParaRPr>
          </a:p>
        </p:txBody>
      </p:sp>
      <p:sp>
        <p:nvSpPr>
          <p:cNvPr id="4"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40</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101540439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28464" y="188640"/>
            <a:ext cx="9711522" cy="432048"/>
          </a:xfrm>
          <a:prstGeom prst="rect">
            <a:avLst/>
          </a:prstGeom>
          <a:no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a:solidFill>
                  <a:schemeClr val="tx1"/>
                </a:solidFill>
              </a:rPr>
              <a:t>指導</a:t>
            </a:r>
            <a:r>
              <a:rPr lang="ja-JP" altLang="en-US" sz="2400" b="1" smtClean="0">
                <a:solidFill>
                  <a:schemeClr val="tx1"/>
                </a:solidFill>
              </a:rPr>
              <a:t>監査ガイドラインについて①</a:t>
            </a:r>
            <a:endParaRPr lang="ja-JP" altLang="en-US" sz="2400" b="1" dirty="0">
              <a:solidFill>
                <a:schemeClr val="tx1"/>
              </a:solidFill>
            </a:endParaRPr>
          </a:p>
        </p:txBody>
      </p:sp>
      <p:graphicFrame>
        <p:nvGraphicFramePr>
          <p:cNvPr id="8" name="表 7"/>
          <p:cNvGraphicFramePr>
            <a:graphicFrameLocks noGrp="1"/>
          </p:cNvGraphicFramePr>
          <p:nvPr>
            <p:extLst>
              <p:ext uri="{D42A27DB-BD31-4B8C-83A1-F6EECF244321}">
                <p14:modId xmlns:p14="http://schemas.microsoft.com/office/powerpoint/2010/main" val="1335108377"/>
              </p:ext>
            </p:extLst>
          </p:nvPr>
        </p:nvGraphicFramePr>
        <p:xfrm>
          <a:off x="128464" y="2204864"/>
          <a:ext cx="9577064" cy="4632960"/>
        </p:xfrm>
        <a:graphic>
          <a:graphicData uri="http://schemas.openxmlformats.org/drawingml/2006/table">
            <a:tbl>
              <a:tblPr firstRow="1" bandRow="1">
                <a:tableStyleId>{5940675A-B579-460E-94D1-54222C63F5DA}</a:tableStyleId>
              </a:tblPr>
              <a:tblGrid>
                <a:gridCol w="1872208"/>
                <a:gridCol w="7704856"/>
              </a:tblGrid>
              <a:tr h="658676">
                <a:tc>
                  <a:txBody>
                    <a:bodyPr/>
                    <a:lstStyle/>
                    <a:p>
                      <a:r>
                        <a:rPr kumimoji="1" lang="ja-JP" altLang="en-US" sz="1600" dirty="0" smtClean="0">
                          <a:solidFill>
                            <a:schemeClr val="tx1"/>
                          </a:solidFill>
                        </a:rPr>
                        <a:t>適用範囲</a:t>
                      </a:r>
                      <a:endParaRPr kumimoji="1" lang="ja-JP" altLang="en-US" sz="1600" dirty="0">
                        <a:solidFill>
                          <a:schemeClr val="tx1"/>
                        </a:solidFill>
                      </a:endParaRPr>
                    </a:p>
                  </a:txBody>
                  <a:tcPr marL="99060" marR="99060"/>
                </a:tc>
                <a:tc>
                  <a:txBody>
                    <a:bodyPr/>
                    <a:lstStyle/>
                    <a:p>
                      <a:pPr>
                        <a:spcAft>
                          <a:spcPts val="600"/>
                        </a:spcAft>
                      </a:pPr>
                      <a:r>
                        <a:rPr kumimoji="1" lang="ja-JP" altLang="en-US" sz="1400" b="1" u="sng" dirty="0" smtClean="0">
                          <a:solidFill>
                            <a:schemeClr val="tx1"/>
                          </a:solidFill>
                        </a:rPr>
                        <a:t>一般監査</a:t>
                      </a:r>
                      <a:r>
                        <a:rPr kumimoji="1" lang="ja-JP" altLang="en-US" sz="1400" dirty="0" smtClean="0">
                          <a:solidFill>
                            <a:schemeClr val="tx1"/>
                          </a:solidFill>
                        </a:rPr>
                        <a:t>における確認及び指導は、実施要綱及びガイドラインに定めるところによる。</a:t>
                      </a:r>
                      <a:endParaRPr kumimoji="1" lang="en-US" altLang="ja-JP" sz="1400" dirty="0" smtClean="0">
                        <a:solidFill>
                          <a:schemeClr val="tx1"/>
                        </a:solidFill>
                      </a:endParaRPr>
                    </a:p>
                    <a:p>
                      <a:pPr marL="179388" indent="-179388">
                        <a:spcAft>
                          <a:spcPts val="600"/>
                        </a:spcAft>
                      </a:pPr>
                      <a:r>
                        <a:rPr kumimoji="1" lang="ja-JP" altLang="en-US" sz="1400" dirty="0" smtClean="0">
                          <a:solidFill>
                            <a:schemeClr val="tx1"/>
                          </a:solidFill>
                        </a:rPr>
                        <a:t>　</a:t>
                      </a:r>
                      <a:r>
                        <a:rPr kumimoji="1" lang="en-US" altLang="ja-JP" sz="1400" dirty="0" smtClean="0">
                          <a:solidFill>
                            <a:schemeClr val="tx1"/>
                          </a:solidFill>
                        </a:rPr>
                        <a:t>※</a:t>
                      </a:r>
                      <a:r>
                        <a:rPr kumimoji="1" lang="ja-JP" altLang="en-US" sz="1400" dirty="0" smtClean="0">
                          <a:solidFill>
                            <a:schemeClr val="tx1"/>
                          </a:solidFill>
                        </a:rPr>
                        <a:t>　</a:t>
                      </a:r>
                      <a:r>
                        <a:rPr kumimoji="1" lang="ja-JP" altLang="en-US" sz="1400" u="sng" dirty="0" smtClean="0">
                          <a:solidFill>
                            <a:schemeClr val="tx1"/>
                          </a:solidFill>
                        </a:rPr>
                        <a:t>特別監査</a:t>
                      </a:r>
                      <a:r>
                        <a:rPr kumimoji="1" lang="ja-JP" altLang="en-US" sz="1400" dirty="0" smtClean="0">
                          <a:solidFill>
                            <a:schemeClr val="tx1"/>
                          </a:solidFill>
                        </a:rPr>
                        <a:t>においては、その目的である法人運営に関する問題の内容又は原因等に関連する事項について必要な確認を行う。</a:t>
                      </a:r>
                      <a:endParaRPr kumimoji="1" lang="en-US" altLang="ja-JP" sz="1400" dirty="0" smtClean="0">
                        <a:solidFill>
                          <a:schemeClr val="tx1"/>
                        </a:solidFill>
                      </a:endParaRPr>
                    </a:p>
                  </a:txBody>
                  <a:tcPr marL="99060" marR="99060"/>
                </a:tc>
              </a:tr>
              <a:tr h="3502956">
                <a:tc>
                  <a:txBody>
                    <a:bodyPr/>
                    <a:lstStyle/>
                    <a:p>
                      <a:r>
                        <a:rPr kumimoji="1" lang="ja-JP" altLang="en-US" sz="1600" dirty="0" smtClean="0">
                          <a:solidFill>
                            <a:schemeClr val="tx1"/>
                          </a:solidFill>
                        </a:rPr>
                        <a:t>監査事項及びその確認に関する考え方</a:t>
                      </a:r>
                      <a:endParaRPr kumimoji="1" lang="ja-JP" altLang="en-US" sz="1600" dirty="0">
                        <a:solidFill>
                          <a:schemeClr val="tx1"/>
                        </a:solidFill>
                      </a:endParaRPr>
                    </a:p>
                  </a:txBody>
                  <a:tcPr marL="99060" marR="99060"/>
                </a:tc>
                <a:tc>
                  <a:txBody>
                    <a:bodyPr/>
                    <a:lstStyle/>
                    <a:p>
                      <a:pPr>
                        <a:spcAft>
                          <a:spcPts val="600"/>
                        </a:spcAft>
                      </a:pPr>
                      <a:r>
                        <a:rPr kumimoji="1" lang="ja-JP" altLang="en-US" sz="1400" dirty="0" smtClean="0">
                          <a:solidFill>
                            <a:schemeClr val="tx1"/>
                          </a:solidFill>
                        </a:rPr>
                        <a:t>○　法改正に伴う監査事項を整理するとともに、法令、通知等で明確に定められた事項を対象とする。</a:t>
                      </a:r>
                      <a:endParaRPr kumimoji="1" lang="en-US" altLang="ja-JP" sz="1400" dirty="0" smtClean="0">
                        <a:solidFill>
                          <a:schemeClr val="tx1"/>
                        </a:solidFill>
                      </a:endParaRPr>
                    </a:p>
                    <a:p>
                      <a:pPr marL="179388" indent="-179388">
                        <a:spcAft>
                          <a:spcPts val="600"/>
                        </a:spcAft>
                      </a:pPr>
                      <a:r>
                        <a:rPr kumimoji="1" lang="ja-JP" altLang="en-US" sz="1400" dirty="0" smtClean="0">
                          <a:solidFill>
                            <a:schemeClr val="tx1"/>
                          </a:solidFill>
                        </a:rPr>
                        <a:t>○　抽象的な監査事項の明確化を図るため、監査事項毎の具体的な確認事項（チェックポイント）、着眼点、確認の対象とする書類（確認書類）を追加する。</a:t>
                      </a:r>
                    </a:p>
                    <a:p>
                      <a:pPr marL="179388" indent="-179388">
                        <a:spcAft>
                          <a:spcPts val="600"/>
                        </a:spcAft>
                      </a:pPr>
                      <a:r>
                        <a:rPr kumimoji="1" lang="ja-JP" altLang="en-US" sz="1400" dirty="0" smtClean="0">
                          <a:solidFill>
                            <a:schemeClr val="tx1"/>
                          </a:solidFill>
                        </a:rPr>
                        <a:t>○　膨大な法令、通知に関する全ての事項を網羅的に確認するものではなく、一般監査において通常確認すべき基本的な監査事項を設定する。ただし、次の事項については、個別の監査事項に加え、法人運営が適正であるかを確認するため必要な範囲で必要に応じて確認ができることとし、複数の監査事項に共通する確認方法等を設定する。</a:t>
                      </a:r>
                      <a:endParaRPr kumimoji="1" lang="en-US" altLang="ja-JP" sz="1400" dirty="0" smtClean="0">
                        <a:solidFill>
                          <a:schemeClr val="tx1"/>
                        </a:solidFill>
                      </a:endParaRPr>
                    </a:p>
                    <a:p>
                      <a:pPr>
                        <a:spcAft>
                          <a:spcPts val="600"/>
                        </a:spcAft>
                      </a:pPr>
                      <a:r>
                        <a:rPr kumimoji="1" lang="ja-JP" altLang="en-US" sz="1400" dirty="0" smtClean="0">
                          <a:solidFill>
                            <a:schemeClr val="tx1"/>
                          </a:solidFill>
                        </a:rPr>
                        <a:t>　　</a:t>
                      </a:r>
                      <a:r>
                        <a:rPr kumimoji="1" lang="ja-JP" altLang="en-US" sz="1400" u="sng" dirty="0" smtClean="0">
                          <a:solidFill>
                            <a:schemeClr val="tx1"/>
                          </a:solidFill>
                        </a:rPr>
                        <a:t>・　法令、通知又は法人の内部規程を遵守しているか。</a:t>
                      </a:r>
                      <a:endParaRPr kumimoji="1" lang="en-US" altLang="ja-JP" sz="1400" u="sng" dirty="0" smtClean="0">
                        <a:solidFill>
                          <a:schemeClr val="tx1"/>
                        </a:solidFill>
                      </a:endParaRPr>
                    </a:p>
                    <a:p>
                      <a:pPr>
                        <a:spcAft>
                          <a:spcPts val="600"/>
                        </a:spcAft>
                      </a:pPr>
                      <a:r>
                        <a:rPr kumimoji="1" lang="ja-JP" altLang="en-US" sz="1400" dirty="0" smtClean="0">
                          <a:solidFill>
                            <a:schemeClr val="tx1"/>
                          </a:solidFill>
                        </a:rPr>
                        <a:t>　　</a:t>
                      </a:r>
                      <a:r>
                        <a:rPr kumimoji="1" lang="ja-JP" altLang="en-US" sz="1400" u="sng" dirty="0" smtClean="0">
                          <a:solidFill>
                            <a:schemeClr val="tx1"/>
                          </a:solidFill>
                        </a:rPr>
                        <a:t>・　経理規程を遵守しているか。</a:t>
                      </a:r>
                      <a:endParaRPr kumimoji="1" lang="en-US" altLang="ja-JP" sz="1400" u="sng" dirty="0" smtClean="0">
                        <a:solidFill>
                          <a:schemeClr val="tx1"/>
                        </a:solidFill>
                      </a:endParaRPr>
                    </a:p>
                    <a:p>
                      <a:pPr marL="623888" indent="-623888">
                        <a:spcAft>
                          <a:spcPts val="600"/>
                        </a:spcAft>
                      </a:pPr>
                      <a:r>
                        <a:rPr kumimoji="1" lang="ja-JP" altLang="en-US" sz="1400" dirty="0" smtClean="0">
                          <a:solidFill>
                            <a:schemeClr val="tx1"/>
                          </a:solidFill>
                        </a:rPr>
                        <a:t>　　　　</a:t>
                      </a:r>
                      <a:r>
                        <a:rPr kumimoji="1" lang="en-US" altLang="ja-JP" sz="1400" dirty="0" smtClean="0">
                          <a:solidFill>
                            <a:schemeClr val="tx1"/>
                          </a:solidFill>
                        </a:rPr>
                        <a:t>※</a:t>
                      </a:r>
                      <a:r>
                        <a:rPr kumimoji="1" lang="ja-JP" altLang="en-US" sz="1400" dirty="0" smtClean="0">
                          <a:solidFill>
                            <a:schemeClr val="tx1"/>
                          </a:solidFill>
                        </a:rPr>
                        <a:t>　経理規程は、法人の内部規程に含まれるが、法人の財務会計に関する基本的な事項を定める法人運営上特に重要な規程であることから、別に記載している。</a:t>
                      </a:r>
                      <a:endParaRPr kumimoji="1" lang="en-US" altLang="ja-JP" sz="1400" dirty="0" smtClean="0">
                        <a:solidFill>
                          <a:schemeClr val="tx1"/>
                        </a:solidFill>
                      </a:endParaRPr>
                    </a:p>
                    <a:p>
                      <a:pPr>
                        <a:spcAft>
                          <a:spcPts val="600"/>
                        </a:spcAft>
                      </a:pPr>
                      <a:r>
                        <a:rPr kumimoji="1" lang="ja-JP" altLang="en-US" sz="1400" dirty="0" smtClean="0">
                          <a:solidFill>
                            <a:schemeClr val="tx1"/>
                          </a:solidFill>
                        </a:rPr>
                        <a:t>　　</a:t>
                      </a:r>
                      <a:r>
                        <a:rPr kumimoji="1" lang="ja-JP" altLang="en-US" sz="1400" u="sng" dirty="0" smtClean="0">
                          <a:solidFill>
                            <a:schemeClr val="tx1"/>
                          </a:solidFill>
                        </a:rPr>
                        <a:t>・　会計処理、会計帳簿、計算関係書類について、社会福祉法人会計基準等に準拠しているか。</a:t>
                      </a:r>
                      <a:endParaRPr kumimoji="1" lang="en-US" altLang="ja-JP" sz="1400" u="sng" dirty="0" smtClean="0">
                        <a:solidFill>
                          <a:schemeClr val="tx1"/>
                        </a:solidFill>
                      </a:endParaRPr>
                    </a:p>
                    <a:p>
                      <a:pPr marL="623888" indent="-623888">
                        <a:spcAft>
                          <a:spcPts val="600"/>
                        </a:spcAft>
                      </a:pPr>
                      <a:r>
                        <a:rPr kumimoji="1" lang="ja-JP" altLang="en-US" sz="1400" dirty="0" smtClean="0">
                          <a:solidFill>
                            <a:schemeClr val="tx1"/>
                          </a:solidFill>
                        </a:rPr>
                        <a:t>　　　　</a:t>
                      </a:r>
                      <a:r>
                        <a:rPr kumimoji="1" lang="en-US" altLang="ja-JP" sz="1400" dirty="0" smtClean="0">
                          <a:solidFill>
                            <a:schemeClr val="tx1"/>
                          </a:solidFill>
                        </a:rPr>
                        <a:t>※</a:t>
                      </a:r>
                      <a:r>
                        <a:rPr kumimoji="1" lang="ja-JP" altLang="en-US" sz="1400" dirty="0" smtClean="0">
                          <a:solidFill>
                            <a:schemeClr val="tx1"/>
                          </a:solidFill>
                        </a:rPr>
                        <a:t>　これらの事項については、社会福祉法人会計基準等に基づき適正な会計処理を行い、法人の財務状況を正確に表示することは、法人の財務規律の強化や情報公開の観点から特に重要であるため、経理規程等の取扱いとは別に記載している。</a:t>
                      </a:r>
                      <a:endParaRPr kumimoji="1" lang="en-US" altLang="ja-JP" sz="1400" dirty="0" smtClean="0">
                        <a:solidFill>
                          <a:schemeClr val="tx1"/>
                        </a:solidFill>
                      </a:endParaRPr>
                    </a:p>
                  </a:txBody>
                  <a:tcPr marL="99060" marR="99060"/>
                </a:tc>
              </a:tr>
            </a:tbl>
          </a:graphicData>
        </a:graphic>
      </p:graphicFrame>
      <p:sp>
        <p:nvSpPr>
          <p:cNvPr id="10" name="テキスト ボックス 9"/>
          <p:cNvSpPr txBox="1"/>
          <p:nvPr/>
        </p:nvSpPr>
        <p:spPr>
          <a:xfrm>
            <a:off x="128464" y="764704"/>
            <a:ext cx="9577064" cy="1323439"/>
          </a:xfrm>
          <a:prstGeom prst="rect">
            <a:avLst/>
          </a:prstGeom>
          <a:solidFill>
            <a:schemeClr val="bg1"/>
          </a:solidFill>
          <a:ln>
            <a:solidFill>
              <a:schemeClr val="tx1"/>
            </a:solidFill>
          </a:ln>
        </p:spPr>
        <p:txBody>
          <a:bodyPr wrap="square" rtlCol="0">
            <a:spAutoFit/>
          </a:bodyPr>
          <a:lstStyle/>
          <a:p>
            <a:r>
              <a:rPr lang="ja-JP" altLang="en-US" sz="1600" dirty="0" smtClean="0"/>
              <a:t>　指導</a:t>
            </a:r>
            <a:r>
              <a:rPr lang="ja-JP" altLang="en-US" sz="1600" dirty="0"/>
              <a:t>監査</a:t>
            </a:r>
            <a:r>
              <a:rPr lang="ja-JP" altLang="en-US" sz="1600" dirty="0" smtClean="0"/>
              <a:t>ガイドラインは</a:t>
            </a:r>
            <a:r>
              <a:rPr lang="ja-JP" altLang="en-US" sz="1600" dirty="0"/>
              <a:t>、所轄庁</a:t>
            </a:r>
            <a:r>
              <a:rPr lang="ja-JP" altLang="en-US" sz="1600" dirty="0" smtClean="0"/>
              <a:t>が「</a:t>
            </a:r>
            <a:r>
              <a:rPr lang="ja-JP" altLang="en-US" sz="1600" dirty="0"/>
              <a:t>社会福祉法人指導監査実施要綱</a:t>
            </a:r>
            <a:r>
              <a:rPr lang="ja-JP" altLang="en-US" sz="1600" dirty="0" smtClean="0"/>
              <a:t>」に</a:t>
            </a:r>
            <a:r>
              <a:rPr lang="ja-JP" altLang="en-US" sz="1600" dirty="0"/>
              <a:t>基づいて行う一般監査について、その監査の対象とする事項（監査事項）、当該事項の法令及び通知上の根拠、監査事項の適法性に関する判断を行う際の確認事項（チェックポイント）、チェックポイントの確認を行う際に着目すべき点（着眼点）、法令又は通知等の違反がある場合に文書指摘を行うこととする基準（指摘基準）並びにチェックポイントを確認するために用いる書類（確認書類）を定めるものである。</a:t>
            </a:r>
            <a:r>
              <a:rPr lang="ja-JP" altLang="en-US" sz="1600" dirty="0" smtClean="0"/>
              <a:t>　</a:t>
            </a:r>
            <a:endParaRPr lang="en-US" altLang="ja-JP" sz="1600" dirty="0" smtClean="0"/>
          </a:p>
        </p:txBody>
      </p:sp>
      <p:sp>
        <p:nvSpPr>
          <p:cNvPr id="7" name="スライド番号プレースホルダー 2"/>
          <p:cNvSpPr txBox="1">
            <a:spLocks/>
          </p:cNvSpPr>
          <p:nvPr/>
        </p:nvSpPr>
        <p:spPr>
          <a:xfrm>
            <a:off x="9010378" y="6525344"/>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41</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2404639049"/>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28464" y="188640"/>
            <a:ext cx="9711522" cy="432048"/>
          </a:xfrm>
          <a:prstGeom prst="rect">
            <a:avLst/>
          </a:prstGeom>
          <a:no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a:solidFill>
                  <a:schemeClr val="tx1"/>
                </a:solidFill>
              </a:rPr>
              <a:t>指導</a:t>
            </a:r>
            <a:r>
              <a:rPr lang="ja-JP" altLang="en-US" sz="2400" b="1" smtClean="0">
                <a:solidFill>
                  <a:schemeClr val="tx1"/>
                </a:solidFill>
              </a:rPr>
              <a:t>監査ガイドラインについて②</a:t>
            </a:r>
            <a:endParaRPr lang="ja-JP" altLang="en-US" sz="2400" b="1" dirty="0">
              <a:solidFill>
                <a:schemeClr val="tx1"/>
              </a:solidFill>
            </a:endParaRPr>
          </a:p>
        </p:txBody>
      </p:sp>
      <p:graphicFrame>
        <p:nvGraphicFramePr>
          <p:cNvPr id="8" name="表 7"/>
          <p:cNvGraphicFramePr>
            <a:graphicFrameLocks noGrp="1"/>
          </p:cNvGraphicFramePr>
          <p:nvPr>
            <p:extLst>
              <p:ext uri="{D42A27DB-BD31-4B8C-83A1-F6EECF244321}">
                <p14:modId xmlns:p14="http://schemas.microsoft.com/office/powerpoint/2010/main" val="2694790970"/>
              </p:ext>
            </p:extLst>
          </p:nvPr>
        </p:nvGraphicFramePr>
        <p:xfrm>
          <a:off x="128464" y="951736"/>
          <a:ext cx="9711522" cy="2837304"/>
        </p:xfrm>
        <a:graphic>
          <a:graphicData uri="http://schemas.openxmlformats.org/drawingml/2006/table">
            <a:tbl>
              <a:tblPr firstRow="1" bandRow="1">
                <a:tableStyleId>{5940675A-B579-460E-94D1-54222C63F5DA}</a:tableStyleId>
              </a:tblPr>
              <a:tblGrid>
                <a:gridCol w="2149879"/>
                <a:gridCol w="7561643"/>
              </a:tblGrid>
              <a:tr h="2837304">
                <a:tc>
                  <a:txBody>
                    <a:bodyPr/>
                    <a:lstStyle/>
                    <a:p>
                      <a:r>
                        <a:rPr kumimoji="1" lang="ja-JP" altLang="en-US" sz="1600" dirty="0" smtClean="0">
                          <a:solidFill>
                            <a:schemeClr val="tx1"/>
                          </a:solidFill>
                        </a:rPr>
                        <a:t>確認書類の範囲及び考え方</a:t>
                      </a:r>
                      <a:endParaRPr kumimoji="1" lang="ja-JP" altLang="en-US" sz="1600" dirty="0">
                        <a:solidFill>
                          <a:schemeClr val="tx1"/>
                        </a:solidFill>
                      </a:endParaRPr>
                    </a:p>
                  </a:txBody>
                  <a:tcPr marL="99060" marR="99060"/>
                </a:tc>
                <a:tc>
                  <a:txBody>
                    <a:bodyPr/>
                    <a:lstStyle/>
                    <a:p>
                      <a:pPr marL="179388" indent="-179388">
                        <a:spcAft>
                          <a:spcPts val="1200"/>
                        </a:spcAft>
                      </a:pPr>
                      <a:r>
                        <a:rPr kumimoji="1" lang="ja-JP" altLang="en-US" sz="1400" dirty="0" smtClean="0">
                          <a:solidFill>
                            <a:schemeClr val="tx1"/>
                          </a:solidFill>
                        </a:rPr>
                        <a:t>○　監査事項の確認に当たっては、ガイドラインに定める確認書類を用いること。法人がガイドラインに定める確認書類を作成していない場合は、ガイドラインに定める指摘基準の該当性を確認できる既存の別の書類を用いて行うよう努めること。</a:t>
                      </a:r>
                      <a:endParaRPr kumimoji="1" lang="en-US" altLang="ja-JP" sz="1400" dirty="0" smtClean="0">
                        <a:solidFill>
                          <a:schemeClr val="tx1"/>
                        </a:solidFill>
                      </a:endParaRPr>
                    </a:p>
                    <a:p>
                      <a:pPr marL="179388" indent="-179388">
                        <a:spcAft>
                          <a:spcPts val="1200"/>
                        </a:spcAft>
                      </a:pPr>
                      <a:r>
                        <a:rPr kumimoji="1" lang="ja-JP" altLang="en-US" sz="1400" dirty="0" smtClean="0">
                          <a:solidFill>
                            <a:schemeClr val="tx1"/>
                          </a:solidFill>
                        </a:rPr>
                        <a:t>○　ガイドラインは法人に新たな書類の作成を義務付けるものではないため、法令又は通知の根拠なしに特定の書類の作成を求めないこと。 </a:t>
                      </a:r>
                    </a:p>
                    <a:p>
                      <a:pPr marL="179388" indent="-179388">
                        <a:spcAft>
                          <a:spcPts val="1200"/>
                        </a:spcAft>
                      </a:pPr>
                      <a:r>
                        <a:rPr kumimoji="1" lang="ja-JP" altLang="en-US" sz="1400" dirty="0" smtClean="0">
                          <a:solidFill>
                            <a:schemeClr val="tx1"/>
                          </a:solidFill>
                        </a:rPr>
                        <a:t>○　ただし、法人は、社会福祉事業を適正に行うため、事業運営の透明性の確保等を図る経営上の責務を負うものであり（法第</a:t>
                      </a:r>
                      <a:r>
                        <a:rPr kumimoji="1" lang="en-US" altLang="ja-JP" sz="1400" dirty="0" smtClean="0">
                          <a:solidFill>
                            <a:schemeClr val="tx1"/>
                          </a:solidFill>
                        </a:rPr>
                        <a:t>24</a:t>
                      </a:r>
                      <a:r>
                        <a:rPr kumimoji="1" lang="ja-JP" altLang="en-US" sz="1400" dirty="0" smtClean="0">
                          <a:solidFill>
                            <a:schemeClr val="tx1"/>
                          </a:solidFill>
                        </a:rPr>
                        <a:t>条第１項）、法令等に従い適正に運営を行っていることについて、客観的な資料に基づき自ら説明できるようにすることが適当である。そのため、法人は、法人において確認を要するものとガイドラインに定められている事項について、法令等で特定の文書の作成が義務付けられていない場合であっても、文書等により客観的な説明を行うことができるように努めるべきであること。</a:t>
                      </a:r>
                      <a:endParaRPr kumimoji="1" lang="en-US" altLang="ja-JP" sz="1200" dirty="0" smtClean="0">
                        <a:solidFill>
                          <a:schemeClr val="tx1"/>
                        </a:solidFill>
                      </a:endParaRPr>
                    </a:p>
                  </a:txBody>
                  <a:tcPr marL="99060" marR="99060"/>
                </a:tc>
              </a:tr>
            </a:tbl>
          </a:graphicData>
        </a:graphic>
      </p:graphicFrame>
      <p:graphicFrame>
        <p:nvGraphicFramePr>
          <p:cNvPr id="2" name="表 1"/>
          <p:cNvGraphicFramePr>
            <a:graphicFrameLocks noGrp="1"/>
          </p:cNvGraphicFramePr>
          <p:nvPr>
            <p:extLst>
              <p:ext uri="{D42A27DB-BD31-4B8C-83A1-F6EECF244321}">
                <p14:modId xmlns:p14="http://schemas.microsoft.com/office/powerpoint/2010/main" val="1314613628"/>
              </p:ext>
            </p:extLst>
          </p:nvPr>
        </p:nvGraphicFramePr>
        <p:xfrm>
          <a:off x="128464" y="3933056"/>
          <a:ext cx="9711522" cy="1671015"/>
        </p:xfrm>
        <a:graphic>
          <a:graphicData uri="http://schemas.openxmlformats.org/drawingml/2006/table">
            <a:tbl>
              <a:tblPr firstRow="1" bandRow="1">
                <a:tableStyleId>{5940675A-B579-460E-94D1-54222C63F5DA}</a:tableStyleId>
              </a:tblPr>
              <a:tblGrid>
                <a:gridCol w="2149879"/>
                <a:gridCol w="7561643"/>
              </a:tblGrid>
              <a:tr h="1671015">
                <a:tc>
                  <a:txBody>
                    <a:bodyPr/>
                    <a:lstStyle/>
                    <a:p>
                      <a:r>
                        <a:rPr kumimoji="1" lang="ja-JP" altLang="en-US" sz="1600" dirty="0" smtClean="0">
                          <a:solidFill>
                            <a:schemeClr val="tx1"/>
                          </a:solidFill>
                        </a:rPr>
                        <a:t>確認結果に基づく指導についての考え方</a:t>
                      </a:r>
                      <a:endParaRPr kumimoji="1" lang="en-US" altLang="ja-JP" sz="1600" dirty="0" smtClean="0">
                        <a:solidFill>
                          <a:schemeClr val="tx1"/>
                        </a:solidFill>
                      </a:endParaRPr>
                    </a:p>
                    <a:p>
                      <a:endParaRPr kumimoji="1" lang="en-US" altLang="ja-JP" sz="1600" dirty="0" smtClean="0">
                        <a:solidFill>
                          <a:schemeClr val="tx1"/>
                        </a:solidFill>
                      </a:endParaRPr>
                    </a:p>
                    <a:p>
                      <a:endParaRPr kumimoji="1" lang="en-US" altLang="ja-JP" sz="1600" dirty="0" smtClean="0">
                        <a:solidFill>
                          <a:schemeClr val="tx1"/>
                        </a:solidFill>
                      </a:endParaRPr>
                    </a:p>
                    <a:p>
                      <a:endParaRPr kumimoji="1" lang="en-US" altLang="ja-JP" sz="1050" dirty="0" smtClean="0">
                        <a:solidFill>
                          <a:schemeClr val="tx1"/>
                        </a:solidFill>
                      </a:endParaRPr>
                    </a:p>
                    <a:p>
                      <a:endParaRPr kumimoji="1" lang="en-US" altLang="ja-JP" sz="1050" dirty="0" smtClean="0">
                        <a:solidFill>
                          <a:schemeClr val="tx1"/>
                        </a:solidFill>
                      </a:endParaRPr>
                    </a:p>
                  </a:txBody>
                  <a:tcPr marL="99060" marR="99060"/>
                </a:tc>
                <a:tc>
                  <a:txBody>
                    <a:bodyPr/>
                    <a:lstStyle/>
                    <a:p>
                      <a:pPr marL="179388" indent="-179388"/>
                      <a:r>
                        <a:rPr kumimoji="1" lang="ja-JP" altLang="en-US" sz="1400" dirty="0" smtClean="0">
                          <a:solidFill>
                            <a:schemeClr val="tx1"/>
                          </a:solidFill>
                        </a:rPr>
                        <a:t>○　監査事項ごとに、実施要綱に定める指導（文書指摘、口頭指摘又は助言）を行う基準を具体的に設定する。ただし、次の場合は、指摘基準についても複数の監査事項に共通する指摘基準を設定する。</a:t>
                      </a:r>
                      <a:endParaRPr kumimoji="1" lang="en-US" altLang="ja-JP" sz="1400" dirty="0" smtClean="0">
                        <a:solidFill>
                          <a:schemeClr val="tx1"/>
                        </a:solidFill>
                      </a:endParaRPr>
                    </a:p>
                    <a:p>
                      <a:r>
                        <a:rPr kumimoji="1" lang="ja-JP" altLang="en-US" sz="1400" dirty="0" smtClean="0">
                          <a:solidFill>
                            <a:schemeClr val="tx1"/>
                          </a:solidFill>
                        </a:rPr>
                        <a:t>　　・　法令、通知又は法人の内部規程の違反がある場合</a:t>
                      </a:r>
                      <a:endParaRPr kumimoji="1" lang="en-US" altLang="ja-JP" sz="1400" dirty="0" smtClean="0">
                        <a:solidFill>
                          <a:schemeClr val="tx1"/>
                        </a:solidFill>
                      </a:endParaRPr>
                    </a:p>
                    <a:p>
                      <a:r>
                        <a:rPr kumimoji="1" lang="ja-JP" altLang="en-US" sz="1400" dirty="0" smtClean="0">
                          <a:solidFill>
                            <a:schemeClr val="tx1"/>
                          </a:solidFill>
                        </a:rPr>
                        <a:t>　　・　経理規程の違反がある場合</a:t>
                      </a:r>
                      <a:endParaRPr kumimoji="1" lang="en-US" altLang="ja-JP" sz="1400" dirty="0" smtClean="0">
                        <a:solidFill>
                          <a:schemeClr val="tx1"/>
                        </a:solidFill>
                      </a:endParaRPr>
                    </a:p>
                    <a:p>
                      <a:r>
                        <a:rPr kumimoji="1" lang="ja-JP" altLang="en-US" sz="1400" dirty="0" smtClean="0">
                          <a:solidFill>
                            <a:schemeClr val="tx1"/>
                          </a:solidFill>
                        </a:rPr>
                        <a:t>　　・　会計処理、会計帳簿、計算関係書類について、社会福祉法人会計基準等に準拠しない処理</a:t>
                      </a:r>
                      <a:endParaRPr kumimoji="1" lang="en-US" altLang="ja-JP" sz="1400" dirty="0" smtClean="0">
                        <a:solidFill>
                          <a:schemeClr val="tx1"/>
                        </a:solidFill>
                      </a:endParaRPr>
                    </a:p>
                    <a:p>
                      <a:r>
                        <a:rPr kumimoji="1" lang="ja-JP" altLang="en-US" sz="1400" dirty="0" smtClean="0">
                          <a:solidFill>
                            <a:schemeClr val="tx1"/>
                          </a:solidFill>
                        </a:rPr>
                        <a:t>　　　等が行われている場合</a:t>
                      </a:r>
                      <a:endParaRPr kumimoji="1" lang="en-US" altLang="ja-JP" sz="1400" dirty="0" smtClean="0">
                        <a:solidFill>
                          <a:schemeClr val="tx1"/>
                        </a:solidFill>
                      </a:endParaRPr>
                    </a:p>
                  </a:txBody>
                  <a:tcPr marL="99060" marR="99060"/>
                </a:tc>
              </a:tr>
            </a:tbl>
          </a:graphicData>
        </a:graphic>
      </p:graphicFrame>
      <p:sp>
        <p:nvSpPr>
          <p:cNvPr id="7"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42</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148972294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194478" y="335794"/>
            <a:ext cx="9555511" cy="633901"/>
          </a:xfrm>
          <a:prstGeom prst="rect">
            <a:avLst/>
          </a:prstGeom>
          <a:no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b="1" dirty="0" smtClean="0">
                <a:solidFill>
                  <a:schemeClr val="tx1"/>
                </a:solidFill>
                <a:latin typeface="+mn-ea"/>
              </a:rPr>
              <a:t>指導監査ガイドラインについて（</a:t>
            </a:r>
            <a:r>
              <a:rPr lang="en-US" altLang="ja-JP" sz="2400" b="1" dirty="0" smtClean="0">
                <a:solidFill>
                  <a:schemeClr val="tx1"/>
                </a:solidFill>
                <a:latin typeface="+mn-ea"/>
              </a:rPr>
              <a:t>Q&amp;A</a:t>
            </a:r>
            <a:r>
              <a:rPr lang="ja-JP" altLang="en-US" sz="2400" b="1" dirty="0" smtClean="0">
                <a:solidFill>
                  <a:schemeClr val="tx1"/>
                </a:solidFill>
                <a:latin typeface="+mn-ea"/>
              </a:rPr>
              <a:t>案より）</a:t>
            </a:r>
            <a:endParaRPr lang="ja-JP" altLang="en-US" sz="2400" b="1" dirty="0">
              <a:solidFill>
                <a:schemeClr val="tx1"/>
              </a:solidFill>
              <a:latin typeface="+mn-ea"/>
            </a:endParaRPr>
          </a:p>
        </p:txBody>
      </p:sp>
      <p:sp>
        <p:nvSpPr>
          <p:cNvPr id="10" name="テキスト ボックス 9"/>
          <p:cNvSpPr txBox="1"/>
          <p:nvPr/>
        </p:nvSpPr>
        <p:spPr>
          <a:xfrm>
            <a:off x="194477" y="1436583"/>
            <a:ext cx="9555511" cy="646331"/>
          </a:xfrm>
          <a:prstGeom prst="rect">
            <a:avLst/>
          </a:prstGeom>
          <a:noFill/>
          <a:ln>
            <a:solidFill>
              <a:schemeClr val="tx1"/>
            </a:solidFill>
          </a:ln>
        </p:spPr>
        <p:txBody>
          <a:bodyPr wrap="square" rtlCol="0">
            <a:spAutoFit/>
          </a:bodyPr>
          <a:lstStyle/>
          <a:p>
            <a:pPr marL="360363" indent="-360363"/>
            <a:r>
              <a:rPr lang="ja-JP" altLang="en-US" dirty="0"/>
              <a:t>（</a:t>
            </a:r>
            <a:r>
              <a:rPr lang="ja-JP" altLang="ja-JP" dirty="0"/>
              <a:t>問</a:t>
            </a:r>
            <a:r>
              <a:rPr lang="ja-JP" altLang="en-US" dirty="0" smtClean="0"/>
              <a:t>）　</a:t>
            </a:r>
            <a:r>
              <a:rPr lang="ja-JP" altLang="ja-JP" dirty="0" smtClean="0"/>
              <a:t>所轄庁</a:t>
            </a:r>
            <a:r>
              <a:rPr lang="ja-JP" altLang="ja-JP" dirty="0"/>
              <a:t>が、法令又は通知の定めとは別に、指導監査の実施に当たって独自の書類等の提出を求めることも認められるか。 </a:t>
            </a:r>
            <a:r>
              <a:rPr lang="ja-JP" altLang="en-US" dirty="0" smtClean="0"/>
              <a:t>　</a:t>
            </a:r>
            <a:r>
              <a:rPr lang="ja-JP" altLang="ja-JP" dirty="0" smtClean="0"/>
              <a:t> </a:t>
            </a:r>
            <a:r>
              <a:rPr lang="ja-JP" altLang="en-US" dirty="0" smtClean="0"/>
              <a:t>　</a:t>
            </a:r>
            <a:r>
              <a:rPr lang="ja-JP" altLang="ja-JP" dirty="0"/>
              <a:t>　</a:t>
            </a:r>
            <a:endParaRPr kumimoji="1" lang="ja-JP" altLang="en-US" dirty="0"/>
          </a:p>
        </p:txBody>
      </p:sp>
      <p:sp>
        <p:nvSpPr>
          <p:cNvPr id="11" name="テキスト ボックス 10"/>
          <p:cNvSpPr txBox="1"/>
          <p:nvPr/>
        </p:nvSpPr>
        <p:spPr>
          <a:xfrm>
            <a:off x="194478" y="2228671"/>
            <a:ext cx="9555510" cy="1200329"/>
          </a:xfrm>
          <a:prstGeom prst="rect">
            <a:avLst/>
          </a:prstGeom>
          <a:noFill/>
        </p:spPr>
        <p:txBody>
          <a:bodyPr wrap="square" rtlCol="0">
            <a:spAutoFit/>
          </a:bodyPr>
          <a:lstStyle/>
          <a:p>
            <a:pPr marL="360363" indent="-360363"/>
            <a:r>
              <a:rPr lang="ja-JP" altLang="ja-JP" dirty="0"/>
              <a:t>（答</a:t>
            </a:r>
            <a:r>
              <a:rPr lang="ja-JP" altLang="ja-JP" dirty="0" smtClean="0"/>
              <a:t>）</a:t>
            </a:r>
            <a:r>
              <a:rPr lang="ja-JP" altLang="en-US" dirty="0" smtClean="0"/>
              <a:t>　</a:t>
            </a:r>
            <a:r>
              <a:rPr lang="ja-JP" altLang="ja-JP" dirty="0" smtClean="0"/>
              <a:t>ガイドライン</a:t>
            </a:r>
            <a:r>
              <a:rPr lang="ja-JP" altLang="ja-JP" dirty="0"/>
              <a:t>では、法令又は通知の根拠なく、特定の書類の作成を求めないことを原則としている。しかしながら、指導監査に必要な範囲において、所轄庁から法人に十分説明し、また、法人の過度の負担にならないように配慮している場合は、法人に法令又は通知で定められている報告書類に加え、確認のために必要な特定の書類等の提出を求めることは差し支えない。 </a:t>
            </a:r>
            <a:r>
              <a:rPr lang="ja-JP" altLang="en-US" dirty="0" smtClean="0"/>
              <a:t>　</a:t>
            </a:r>
            <a:r>
              <a:rPr lang="ja-JP" altLang="ja-JP" dirty="0"/>
              <a:t>　</a:t>
            </a:r>
            <a:endParaRPr kumimoji="1" lang="ja-JP" altLang="en-US" dirty="0"/>
          </a:p>
        </p:txBody>
      </p:sp>
      <p:sp>
        <p:nvSpPr>
          <p:cNvPr id="12" name="スライド番号プレースホルダー 2"/>
          <p:cNvSpPr txBox="1">
            <a:spLocks/>
          </p:cNvSpPr>
          <p:nvPr/>
        </p:nvSpPr>
        <p:spPr>
          <a:xfrm>
            <a:off x="8841432" y="6453336"/>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43</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319627046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94478" y="2636912"/>
            <a:ext cx="9555511" cy="936000"/>
          </a:xfrm>
          <a:prstGeom prst="rect">
            <a:avLst/>
          </a:prstGeom>
          <a:solidFill>
            <a:schemeClr val="accent5">
              <a:lumMod val="40000"/>
              <a:lumOff val="60000"/>
            </a:schemeClr>
          </a:solid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lgn="ctr"/>
            <a:r>
              <a:rPr lang="ja-JP" altLang="en-US" sz="3600" dirty="0" smtClean="0">
                <a:solidFill>
                  <a:schemeClr val="tx1"/>
                </a:solidFill>
                <a:latin typeface="ＤＨＰ特太ゴシック体" panose="020B0500000000000000" pitchFamily="50" charset="-128"/>
                <a:ea typeface="ＤＨＰ特太ゴシック体" panose="020B0500000000000000" pitchFamily="50" charset="-128"/>
              </a:rPr>
              <a:t>８．指導</a:t>
            </a:r>
            <a:r>
              <a:rPr lang="ja-JP" altLang="en-US" sz="3600" dirty="0">
                <a:solidFill>
                  <a:schemeClr val="tx1"/>
                </a:solidFill>
                <a:latin typeface="ＤＨＰ特太ゴシック体" panose="020B0500000000000000" pitchFamily="50" charset="-128"/>
                <a:ea typeface="ＤＨＰ特太ゴシック体" panose="020B0500000000000000" pitchFamily="50" charset="-128"/>
              </a:rPr>
              <a:t>監査の</a:t>
            </a:r>
            <a:r>
              <a:rPr lang="ja-JP" altLang="en-US" sz="3600" dirty="0" smtClean="0">
                <a:solidFill>
                  <a:schemeClr val="tx1"/>
                </a:solidFill>
                <a:latin typeface="ＤＨＰ特太ゴシック体" panose="020B0500000000000000" pitchFamily="50" charset="-128"/>
                <a:ea typeface="ＤＨＰ特太ゴシック体" panose="020B0500000000000000" pitchFamily="50" charset="-128"/>
              </a:rPr>
              <a:t>実施について</a:t>
            </a:r>
            <a:endParaRPr lang="en-US" altLang="ja-JP" sz="3600" dirty="0">
              <a:solidFill>
                <a:schemeClr val="tx1"/>
              </a:solidFill>
              <a:latin typeface="ＤＨＰ特太ゴシック体" panose="020B0500000000000000" pitchFamily="50" charset="-128"/>
              <a:ea typeface="ＤＨＰ特太ゴシック体" panose="020B0500000000000000" pitchFamily="50" charset="-128"/>
            </a:endParaRPr>
          </a:p>
        </p:txBody>
      </p:sp>
      <p:sp>
        <p:nvSpPr>
          <p:cNvPr id="4"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44</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372106919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28464" y="260648"/>
            <a:ext cx="9674819" cy="6408712"/>
          </a:xfrm>
          <a:prstGeom prst="roundRect">
            <a:avLst>
              <a:gd name="adj" fmla="val 3902"/>
            </a:avLst>
          </a:prstGeom>
          <a:noFill/>
          <a:ln w="19050" cmpd="thickThi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9388" indent="-179388"/>
            <a:r>
              <a:rPr lang="ja-JP" altLang="en-US" sz="2800" dirty="0" smtClean="0">
                <a:solidFill>
                  <a:schemeClr val="tx1"/>
                </a:solidFill>
                <a:latin typeface="HGPｺﾞｼｯｸM" panose="020B0600000000000000" pitchFamily="50" charset="-128"/>
                <a:ea typeface="HGPｺﾞｼｯｸM" panose="020B0600000000000000" pitchFamily="50" charset="-128"/>
              </a:rPr>
              <a:t>○　監査方針の策定に当たって</a:t>
            </a:r>
            <a:endParaRPr lang="en-US" altLang="ja-JP" sz="2800" dirty="0" smtClean="0">
              <a:solidFill>
                <a:schemeClr val="tx1"/>
              </a:solidFill>
              <a:latin typeface="HGPｺﾞｼｯｸM" panose="020B0600000000000000" pitchFamily="50" charset="-128"/>
              <a:ea typeface="HGPｺﾞｼｯｸM" panose="020B0600000000000000" pitchFamily="50" charset="-128"/>
            </a:endParaRPr>
          </a:p>
          <a:p>
            <a:r>
              <a:rPr lang="ja-JP" altLang="en-US" sz="2400" dirty="0">
                <a:solidFill>
                  <a:schemeClr val="tx1"/>
                </a:solidFill>
                <a:latin typeface="HGPｺﾞｼｯｸM" panose="020B0600000000000000" pitchFamily="50" charset="-128"/>
                <a:ea typeface="HGPｺﾞｼｯｸM" panose="020B0600000000000000" pitchFamily="50" charset="-128"/>
              </a:rPr>
              <a:t>　</a:t>
            </a:r>
            <a:r>
              <a:rPr lang="ja-JP" altLang="en-US" sz="2400" dirty="0" smtClean="0">
                <a:solidFill>
                  <a:schemeClr val="tx1"/>
                </a:solidFill>
                <a:latin typeface="HGPｺﾞｼｯｸM" panose="020B0600000000000000" pitchFamily="50" charset="-128"/>
                <a:ea typeface="HGPｺﾞｼｯｸM" panose="020B0600000000000000" pitchFamily="50" charset="-128"/>
              </a:rPr>
              <a:t>・　当面３カ年の対応</a:t>
            </a:r>
            <a:endParaRPr lang="en-US" altLang="ja-JP" sz="2400" dirty="0" smtClean="0">
              <a:solidFill>
                <a:schemeClr val="tx1"/>
              </a:solidFill>
              <a:latin typeface="HGPｺﾞｼｯｸM" panose="020B0600000000000000" pitchFamily="50" charset="-128"/>
              <a:ea typeface="HGPｺﾞｼｯｸM" panose="020B0600000000000000" pitchFamily="50" charset="-128"/>
            </a:endParaRPr>
          </a:p>
          <a:p>
            <a:endParaRPr lang="en-US" altLang="ja-JP" sz="1600" dirty="0">
              <a:solidFill>
                <a:schemeClr val="tx1"/>
              </a:solidFill>
              <a:latin typeface="HGPｺﾞｼｯｸM" panose="020B0600000000000000" pitchFamily="50" charset="-128"/>
              <a:ea typeface="HGPｺﾞｼｯｸM" panose="020B0600000000000000" pitchFamily="50" charset="-128"/>
            </a:endParaRPr>
          </a:p>
          <a:p>
            <a:r>
              <a:rPr lang="ja-JP" altLang="en-US" sz="1600" dirty="0">
                <a:solidFill>
                  <a:schemeClr val="tx1"/>
                </a:solidFill>
                <a:latin typeface="ＭＳ ゴシック" panose="020B0609070205080204" pitchFamily="49" charset="-128"/>
                <a:ea typeface="ＭＳ ゴシック" panose="020B0609070205080204" pitchFamily="49" charset="-128"/>
              </a:rPr>
              <a:t>　</a:t>
            </a:r>
            <a:endParaRPr lang="ja-JP" altLang="en-US" sz="1600" dirty="0" smtClean="0">
              <a:solidFill>
                <a:schemeClr val="tx1"/>
              </a:solidFill>
              <a:latin typeface="HGPｺﾞｼｯｸM" panose="020B0600000000000000" pitchFamily="50" charset="-128"/>
              <a:ea typeface="HGPｺﾞｼｯｸM" panose="020B0600000000000000" pitchFamily="50" charset="-128"/>
            </a:endParaRPr>
          </a:p>
        </p:txBody>
      </p:sp>
      <p:sp>
        <p:nvSpPr>
          <p:cNvPr id="4" name="テキスト ボックス 3"/>
          <p:cNvSpPr txBox="1"/>
          <p:nvPr/>
        </p:nvSpPr>
        <p:spPr>
          <a:xfrm>
            <a:off x="402714" y="1646798"/>
            <a:ext cx="9158798" cy="2862322"/>
          </a:xfrm>
          <a:prstGeom prst="rect">
            <a:avLst/>
          </a:prstGeom>
          <a:noFill/>
          <a:ln>
            <a:noFill/>
          </a:ln>
        </p:spPr>
        <p:txBody>
          <a:bodyPr wrap="square" rtlCol="0">
            <a:spAutoFit/>
          </a:bodyPr>
          <a:lstStyle/>
          <a:p>
            <a:r>
              <a:rPr lang="ja-JP" altLang="en-US" dirty="0" smtClean="0"/>
              <a:t>○　今回の指導監査の見直しによって、所轄庁においては、所管するすべての法人に対し、</a:t>
            </a:r>
            <a:r>
              <a:rPr lang="ja-JP" altLang="en-US" u="sng" dirty="0" smtClean="0">
                <a:solidFill>
                  <a:srgbClr val="FF0000"/>
                </a:solidFill>
              </a:rPr>
              <a:t>概</a:t>
            </a:r>
            <a:endParaRPr lang="en-US" altLang="ja-JP" u="sng" dirty="0" smtClean="0">
              <a:solidFill>
                <a:srgbClr val="FF0000"/>
              </a:solidFill>
            </a:endParaRPr>
          </a:p>
          <a:p>
            <a:r>
              <a:rPr lang="ja-JP" altLang="en-US" dirty="0">
                <a:solidFill>
                  <a:srgbClr val="FF0000"/>
                </a:solidFill>
              </a:rPr>
              <a:t>　</a:t>
            </a:r>
            <a:r>
              <a:rPr lang="ja-JP" altLang="en-US" dirty="0" smtClean="0">
                <a:solidFill>
                  <a:srgbClr val="FF0000"/>
                </a:solidFill>
              </a:rPr>
              <a:t> </a:t>
            </a:r>
            <a:r>
              <a:rPr lang="ja-JP" altLang="en-US" u="sng" dirty="0" err="1" smtClean="0">
                <a:solidFill>
                  <a:srgbClr val="FF0000"/>
                </a:solidFill>
              </a:rPr>
              <a:t>ね</a:t>
            </a:r>
            <a:r>
              <a:rPr lang="ja-JP" altLang="en-US" u="sng" dirty="0" smtClean="0">
                <a:solidFill>
                  <a:srgbClr val="FF0000"/>
                </a:solidFill>
              </a:rPr>
              <a:t>３年以内を目処に指導監査を実施</a:t>
            </a:r>
            <a:r>
              <a:rPr lang="ja-JP" altLang="en-US" dirty="0"/>
              <a:t>していただきたい</a:t>
            </a:r>
            <a:r>
              <a:rPr lang="ja-JP" altLang="en-US" dirty="0" smtClean="0"/>
              <a:t>。</a:t>
            </a:r>
            <a:endParaRPr lang="en-US" altLang="ja-JP" dirty="0" smtClean="0"/>
          </a:p>
          <a:p>
            <a:endParaRPr lang="en-US" altLang="ja-JP" dirty="0" smtClean="0"/>
          </a:p>
          <a:p>
            <a:r>
              <a:rPr lang="ja-JP" altLang="en-US" dirty="0" smtClean="0">
                <a:latin typeface="ＭＳ ゴシック" panose="020B0609070205080204" pitchFamily="49" charset="-128"/>
                <a:ea typeface="ＭＳ ゴシック" panose="020B0609070205080204" pitchFamily="49" charset="-128"/>
              </a:rPr>
              <a:t>○　指導監査に当たっては、</a:t>
            </a:r>
            <a:r>
              <a:rPr lang="ja-JP" altLang="en-US" u="sng" dirty="0" smtClean="0">
                <a:solidFill>
                  <a:srgbClr val="FF0000"/>
                </a:solidFill>
                <a:latin typeface="ＭＳ ゴシック" panose="020B0609070205080204" pitchFamily="49" charset="-128"/>
                <a:ea typeface="ＭＳ ゴシック" panose="020B0609070205080204" pitchFamily="49" charset="-128"/>
              </a:rPr>
              <a:t>改正後</a:t>
            </a:r>
            <a:r>
              <a:rPr lang="ja-JP" altLang="en-US" u="sng" dirty="0">
                <a:solidFill>
                  <a:srgbClr val="FF0000"/>
                </a:solidFill>
                <a:latin typeface="ＭＳ ゴシック" panose="020B0609070205080204" pitchFamily="49" charset="-128"/>
                <a:ea typeface="ＭＳ ゴシック" panose="020B0609070205080204" pitchFamily="49" charset="-128"/>
              </a:rPr>
              <a:t>社会福祉法に基づく運営体制が</a:t>
            </a:r>
            <a:r>
              <a:rPr lang="ja-JP" altLang="en-US" u="sng" dirty="0" smtClean="0">
                <a:solidFill>
                  <a:srgbClr val="FF0000"/>
                </a:solidFill>
                <a:latin typeface="ＭＳ ゴシック" panose="020B0609070205080204" pitchFamily="49" charset="-128"/>
                <a:ea typeface="ＭＳ ゴシック" panose="020B0609070205080204" pitchFamily="49" charset="-128"/>
              </a:rPr>
              <a:t>確保されているかど</a:t>
            </a:r>
            <a:endParaRPr lang="en-US" altLang="ja-JP" u="sng" dirty="0" smtClean="0">
              <a:solidFill>
                <a:srgbClr val="FF0000"/>
              </a:solidFill>
              <a:latin typeface="ＭＳ ゴシック" panose="020B0609070205080204" pitchFamily="49" charset="-128"/>
              <a:ea typeface="ＭＳ ゴシック" panose="020B0609070205080204" pitchFamily="49" charset="-128"/>
            </a:endParaRPr>
          </a:p>
          <a:p>
            <a:r>
              <a:rPr lang="ja-JP" altLang="en-US" dirty="0">
                <a:solidFill>
                  <a:srgbClr val="FF0000"/>
                </a:solidFill>
                <a:latin typeface="ＭＳ ゴシック" panose="020B0609070205080204" pitchFamily="49" charset="-128"/>
                <a:ea typeface="ＭＳ ゴシック" panose="020B0609070205080204" pitchFamily="49" charset="-128"/>
              </a:rPr>
              <a:t>　</a:t>
            </a:r>
            <a:r>
              <a:rPr lang="ja-JP" altLang="en-US" u="sng" dirty="0" err="1" smtClean="0">
                <a:solidFill>
                  <a:srgbClr val="FF0000"/>
                </a:solidFill>
                <a:latin typeface="ＭＳ ゴシック" panose="020B0609070205080204" pitchFamily="49" charset="-128"/>
                <a:ea typeface="ＭＳ ゴシック" panose="020B0609070205080204" pitchFamily="49" charset="-128"/>
              </a:rPr>
              <a:t>うか</a:t>
            </a:r>
            <a:r>
              <a:rPr lang="ja-JP" altLang="en-US" dirty="0" err="1" smtClean="0">
                <a:latin typeface="ＭＳ ゴシック" panose="020B0609070205080204" pitchFamily="49" charset="-128"/>
                <a:ea typeface="ＭＳ ゴシック" panose="020B0609070205080204" pitchFamily="49" charset="-128"/>
              </a:rPr>
              <a:t>を</a:t>
            </a:r>
            <a:r>
              <a:rPr lang="ja-JP" altLang="en-US" dirty="0">
                <a:latin typeface="ＭＳ ゴシック" panose="020B0609070205080204" pitchFamily="49" charset="-128"/>
                <a:ea typeface="ＭＳ ゴシック" panose="020B0609070205080204" pitchFamily="49" charset="-128"/>
              </a:rPr>
              <a:t>確認すること</a:t>
            </a:r>
            <a:r>
              <a:rPr lang="ja-JP" altLang="en-US" dirty="0" smtClean="0">
                <a:latin typeface="ＭＳ ゴシック" panose="020B0609070205080204" pitchFamily="49" charset="-128"/>
                <a:ea typeface="ＭＳ ゴシック" panose="020B0609070205080204" pitchFamily="49" charset="-128"/>
              </a:rPr>
              <a:t>を主眼として、当面３カ年の監査方針を策定していただきたい。</a:t>
            </a:r>
            <a:endParaRPr lang="en-US" altLang="ja-JP" dirty="0" smtClean="0">
              <a:latin typeface="ＭＳ ゴシック" panose="020B0609070205080204" pitchFamily="49" charset="-128"/>
              <a:ea typeface="ＭＳ ゴシック" panose="020B0609070205080204" pitchFamily="49" charset="-128"/>
            </a:endParaRPr>
          </a:p>
          <a:p>
            <a:endParaRPr lang="en-US" altLang="ja-JP" dirty="0">
              <a:latin typeface="ＭＳ ゴシック" panose="020B0609070205080204" pitchFamily="49" charset="-128"/>
              <a:ea typeface="ＭＳ ゴシック" panose="020B0609070205080204" pitchFamily="49" charset="-128"/>
            </a:endParaRPr>
          </a:p>
          <a:p>
            <a:r>
              <a:rPr lang="ja-JP" altLang="en-US" dirty="0" smtClean="0">
                <a:latin typeface="ＭＳ ゴシック" panose="020B0609070205080204" pitchFamily="49" charset="-128"/>
                <a:ea typeface="ＭＳ ゴシック" panose="020B0609070205080204" pitchFamily="49" charset="-128"/>
              </a:rPr>
              <a:t>○　運営体制の確保の確認に当たっては、特に今回新たに制度に位置づけた中でも、</a:t>
            </a:r>
            <a:endParaRPr lang="en-US" altLang="ja-JP" dirty="0" smtClean="0">
              <a:latin typeface="ＭＳ ゴシック" panose="020B0609070205080204" pitchFamily="49" charset="-128"/>
              <a:ea typeface="ＭＳ ゴシック" panose="020B0609070205080204" pitchFamily="49" charset="-128"/>
            </a:endParaRPr>
          </a:p>
          <a:p>
            <a:r>
              <a:rPr lang="ja-JP" altLang="en-US" dirty="0">
                <a:solidFill>
                  <a:srgbClr val="FF0000"/>
                </a:solidFill>
                <a:latin typeface="ＭＳ ゴシック" panose="020B0609070205080204" pitchFamily="49" charset="-128"/>
                <a:ea typeface="ＭＳ ゴシック" panose="020B0609070205080204" pitchFamily="49" charset="-128"/>
              </a:rPr>
              <a:t>　</a:t>
            </a:r>
            <a:r>
              <a:rPr lang="ja-JP" altLang="en-US" u="sng" dirty="0" smtClean="0">
                <a:solidFill>
                  <a:srgbClr val="FF0000"/>
                </a:solidFill>
                <a:latin typeface="ＭＳ ゴシック" panose="020B0609070205080204" pitchFamily="49" charset="-128"/>
                <a:ea typeface="ＭＳ ゴシック" panose="020B0609070205080204" pitchFamily="49" charset="-128"/>
              </a:rPr>
              <a:t>①評議員、評議員会に関する事項、②評議員、理事、監事及び会計監査人の報酬に関</a:t>
            </a:r>
            <a:endParaRPr lang="en-US" altLang="ja-JP" u="sng" dirty="0" smtClean="0">
              <a:solidFill>
                <a:srgbClr val="FF0000"/>
              </a:solidFill>
              <a:latin typeface="ＭＳ ゴシック" panose="020B0609070205080204" pitchFamily="49" charset="-128"/>
              <a:ea typeface="ＭＳ ゴシック" panose="020B0609070205080204" pitchFamily="49" charset="-128"/>
            </a:endParaRPr>
          </a:p>
          <a:p>
            <a:r>
              <a:rPr lang="ja-JP" altLang="en-US" dirty="0">
                <a:solidFill>
                  <a:srgbClr val="FF0000"/>
                </a:solidFill>
                <a:latin typeface="ＭＳ ゴシック" panose="020B0609070205080204" pitchFamily="49" charset="-128"/>
                <a:ea typeface="ＭＳ ゴシック" panose="020B0609070205080204" pitchFamily="49" charset="-128"/>
              </a:rPr>
              <a:t>　</a:t>
            </a:r>
            <a:r>
              <a:rPr lang="ja-JP" altLang="en-US" u="sng" dirty="0" smtClean="0">
                <a:solidFill>
                  <a:srgbClr val="FF0000"/>
                </a:solidFill>
                <a:latin typeface="ＭＳ ゴシック" panose="020B0609070205080204" pitchFamily="49" charset="-128"/>
                <a:ea typeface="ＭＳ ゴシック" panose="020B0609070205080204" pitchFamily="49" charset="-128"/>
              </a:rPr>
              <a:t>する事項、③事業運営の透明性の向上に関する事項</a:t>
            </a:r>
            <a:r>
              <a:rPr lang="ja-JP" altLang="en-US" dirty="0" smtClean="0">
                <a:latin typeface="ＭＳ ゴシック" panose="020B0609070205080204" pitchFamily="49" charset="-128"/>
                <a:ea typeface="ＭＳ ゴシック" panose="020B0609070205080204" pitchFamily="49" charset="-128"/>
              </a:rPr>
              <a:t>、について、入念な確認をお願い</a:t>
            </a:r>
            <a:endParaRPr lang="en-US" altLang="ja-JP" dirty="0" smtClean="0">
              <a:latin typeface="ＭＳ ゴシック" panose="020B0609070205080204" pitchFamily="49" charset="-128"/>
              <a:ea typeface="ＭＳ ゴシック" panose="020B0609070205080204" pitchFamily="49" charset="-128"/>
            </a:endParaRPr>
          </a:p>
          <a:p>
            <a:r>
              <a:rPr lang="ja-JP" altLang="en-US" dirty="0">
                <a:latin typeface="ＭＳ ゴシック" panose="020B0609070205080204" pitchFamily="49" charset="-128"/>
                <a:ea typeface="ＭＳ ゴシック" panose="020B0609070205080204" pitchFamily="49" charset="-128"/>
              </a:rPr>
              <a:t>　</a:t>
            </a:r>
            <a:r>
              <a:rPr lang="ja-JP" altLang="en-US" dirty="0" smtClean="0">
                <a:latin typeface="ＭＳ ゴシック" panose="020B0609070205080204" pitchFamily="49" charset="-128"/>
                <a:ea typeface="ＭＳ ゴシック" panose="020B0609070205080204" pitchFamily="49" charset="-128"/>
              </a:rPr>
              <a:t>したい。</a:t>
            </a:r>
            <a:endParaRPr lang="en-US" altLang="ja-JP" dirty="0" smtClean="0">
              <a:latin typeface="ＭＳ ゴシック" panose="020B0609070205080204" pitchFamily="49" charset="-128"/>
              <a:ea typeface="ＭＳ ゴシック" panose="020B0609070205080204" pitchFamily="49" charset="-128"/>
            </a:endParaRPr>
          </a:p>
        </p:txBody>
      </p:sp>
      <p:sp>
        <p:nvSpPr>
          <p:cNvPr id="12" name="テキスト ボックス 11"/>
          <p:cNvSpPr txBox="1"/>
          <p:nvPr/>
        </p:nvSpPr>
        <p:spPr>
          <a:xfrm>
            <a:off x="416496" y="4883676"/>
            <a:ext cx="9155664" cy="1569660"/>
          </a:xfrm>
          <a:prstGeom prst="rect">
            <a:avLst/>
          </a:prstGeom>
          <a:noFill/>
          <a:ln>
            <a:noFill/>
          </a:ln>
        </p:spPr>
        <p:txBody>
          <a:bodyPr wrap="square" rtlCol="0">
            <a:spAutoFit/>
          </a:bodyPr>
          <a:lstStyle/>
          <a:p>
            <a:r>
              <a:rPr lang="ja-JP" altLang="en-US" sz="1600" dirty="0" smtClean="0">
                <a:latin typeface="ＭＳ 明朝" panose="02020609040205080304" pitchFamily="17" charset="-128"/>
                <a:ea typeface="ＭＳ 明朝" panose="02020609040205080304" pitchFamily="17" charset="-128"/>
              </a:rPr>
              <a:t>　平成</a:t>
            </a:r>
            <a:r>
              <a:rPr lang="en-US" altLang="ja-JP" sz="1600" dirty="0">
                <a:latin typeface="ＭＳ 明朝" panose="02020609040205080304" pitchFamily="17" charset="-128"/>
                <a:ea typeface="ＭＳ 明朝" panose="02020609040205080304" pitchFamily="17" charset="-128"/>
              </a:rPr>
              <a:t>29</a:t>
            </a:r>
            <a:r>
              <a:rPr lang="ja-JP" altLang="en-US" sz="1600" dirty="0">
                <a:latin typeface="ＭＳ 明朝" panose="02020609040205080304" pitchFamily="17" charset="-128"/>
                <a:ea typeface="ＭＳ 明朝" panose="02020609040205080304" pitchFamily="17" charset="-128"/>
              </a:rPr>
              <a:t>年度以降に実施する指導監査については、改正後社会福祉法に基づき初めて実施されることとなるが、所管するすべての法人について、改正後社会福祉法に基づく運営体制が確保されているかの確認を早期に行う必要がある。そのため、所轄庁においては、所管する法人数等を勘案し、</a:t>
            </a:r>
            <a:r>
              <a:rPr lang="ja-JP" altLang="en-US" sz="1600" u="sng" dirty="0">
                <a:latin typeface="ＭＳ 明朝" panose="02020609040205080304" pitchFamily="17" charset="-128"/>
                <a:ea typeface="ＭＳ 明朝" panose="02020609040205080304" pitchFamily="17" charset="-128"/>
              </a:rPr>
              <a:t>概ね３年以内を目途にすべての法人に対する指導監査が一巡するスケジュールで実施</a:t>
            </a:r>
            <a:r>
              <a:rPr lang="ja-JP" altLang="en-US" sz="1600" dirty="0">
                <a:latin typeface="ＭＳ 明朝" panose="02020609040205080304" pitchFamily="17" charset="-128"/>
                <a:ea typeface="ＭＳ 明朝" panose="02020609040205080304" pitchFamily="17" charset="-128"/>
              </a:rPr>
              <a:t>していただくようお願いする。</a:t>
            </a:r>
            <a:endParaRPr lang="en-US" altLang="ja-JP" sz="1600" dirty="0">
              <a:latin typeface="ＭＳ 明朝" panose="02020609040205080304" pitchFamily="17" charset="-128"/>
              <a:ea typeface="ＭＳ 明朝" panose="02020609040205080304" pitchFamily="17" charset="-128"/>
            </a:endParaRPr>
          </a:p>
          <a:p>
            <a:r>
              <a:rPr lang="ja-JP" altLang="en-US" sz="1600" dirty="0">
                <a:latin typeface="ＭＳ 明朝" panose="02020609040205080304" pitchFamily="17" charset="-128"/>
                <a:ea typeface="ＭＳ 明朝" panose="02020609040205080304" pitchFamily="17" charset="-128"/>
              </a:rPr>
              <a:t>　</a:t>
            </a:r>
            <a:r>
              <a:rPr lang="en-US" altLang="ja-JP" sz="1600" dirty="0">
                <a:latin typeface="ＭＳ 明朝" panose="02020609040205080304" pitchFamily="17" charset="-128"/>
                <a:ea typeface="ＭＳ 明朝" panose="02020609040205080304" pitchFamily="17" charset="-128"/>
              </a:rPr>
              <a:t>※</a:t>
            </a:r>
            <a:r>
              <a:rPr lang="ja-JP" altLang="en-US" sz="1600" dirty="0">
                <a:latin typeface="ＭＳ 明朝" panose="02020609040205080304" pitchFamily="17" charset="-128"/>
                <a:ea typeface="ＭＳ 明朝" panose="02020609040205080304" pitchFamily="17" charset="-128"/>
              </a:rPr>
              <a:t>　平成</a:t>
            </a:r>
            <a:r>
              <a:rPr lang="en-US" altLang="ja-JP" sz="1600" dirty="0">
                <a:latin typeface="ＭＳ 明朝" panose="02020609040205080304" pitchFamily="17" charset="-128"/>
                <a:ea typeface="ＭＳ 明朝" panose="02020609040205080304" pitchFamily="17" charset="-128"/>
              </a:rPr>
              <a:t>29</a:t>
            </a:r>
            <a:r>
              <a:rPr lang="ja-JP" altLang="en-US" sz="1600" dirty="0">
                <a:latin typeface="ＭＳ 明朝" panose="02020609040205080304" pitchFamily="17" charset="-128"/>
                <a:ea typeface="ＭＳ 明朝" panose="02020609040205080304" pitchFamily="17" charset="-128"/>
              </a:rPr>
              <a:t>年</a:t>
            </a:r>
            <a:r>
              <a:rPr lang="en-US" altLang="ja-JP" sz="1600" dirty="0">
                <a:latin typeface="ＭＳ 明朝" panose="02020609040205080304" pitchFamily="17" charset="-128"/>
                <a:ea typeface="ＭＳ 明朝" panose="02020609040205080304" pitchFamily="17" charset="-128"/>
              </a:rPr>
              <a:t>3</a:t>
            </a:r>
            <a:r>
              <a:rPr lang="ja-JP" altLang="en-US" sz="1600" dirty="0">
                <a:latin typeface="ＭＳ 明朝" panose="02020609040205080304" pitchFamily="17" charset="-128"/>
                <a:ea typeface="ＭＳ 明朝" panose="02020609040205080304" pitchFamily="17" charset="-128"/>
              </a:rPr>
              <a:t>月</a:t>
            </a:r>
            <a:r>
              <a:rPr lang="en-US" altLang="ja-JP" sz="1600" dirty="0">
                <a:latin typeface="ＭＳ 明朝" panose="02020609040205080304" pitchFamily="17" charset="-128"/>
                <a:ea typeface="ＭＳ 明朝" panose="02020609040205080304" pitchFamily="17" charset="-128"/>
              </a:rPr>
              <a:t>2</a:t>
            </a:r>
            <a:r>
              <a:rPr lang="ja-JP" altLang="en-US" sz="1600" dirty="0">
                <a:latin typeface="ＭＳ 明朝" panose="02020609040205080304" pitchFamily="17" charset="-128"/>
                <a:ea typeface="ＭＳ 明朝" panose="02020609040205080304" pitchFamily="17" charset="-128"/>
              </a:rPr>
              <a:t>日　社会･援護局関係主管</a:t>
            </a:r>
            <a:r>
              <a:rPr lang="ja-JP" altLang="en-US" sz="1600" dirty="0" smtClean="0">
                <a:latin typeface="ＭＳ 明朝" panose="02020609040205080304" pitchFamily="17" charset="-128"/>
                <a:ea typeface="ＭＳ 明朝" panose="02020609040205080304" pitchFamily="17" charset="-128"/>
              </a:rPr>
              <a:t>課長会議資料</a:t>
            </a:r>
            <a:endParaRPr lang="ja-JP" altLang="en-US" sz="1600" dirty="0">
              <a:latin typeface="ＭＳ 明朝" panose="02020609040205080304" pitchFamily="17" charset="-128"/>
              <a:ea typeface="ＭＳ 明朝" panose="02020609040205080304" pitchFamily="17" charset="-128"/>
            </a:endParaRPr>
          </a:p>
        </p:txBody>
      </p:sp>
      <p:sp>
        <p:nvSpPr>
          <p:cNvPr id="14" name="正方形/長方形 13"/>
          <p:cNvSpPr/>
          <p:nvPr/>
        </p:nvSpPr>
        <p:spPr>
          <a:xfrm>
            <a:off x="281133" y="4869200"/>
            <a:ext cx="9352385" cy="1569660"/>
          </a:xfrm>
          <a:prstGeom prst="rect">
            <a:avLst/>
          </a:prstGeom>
          <a:noFill/>
          <a:ln w="1270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281133" y="1412775"/>
            <a:ext cx="9352385" cy="332627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スライド番号プレースホルダー 2"/>
          <p:cNvSpPr txBox="1">
            <a:spLocks/>
          </p:cNvSpPr>
          <p:nvPr/>
        </p:nvSpPr>
        <p:spPr>
          <a:xfrm>
            <a:off x="8938370" y="6546830"/>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45</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315987804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28464" y="116632"/>
            <a:ext cx="9674819" cy="6552728"/>
          </a:xfrm>
          <a:prstGeom prst="roundRect">
            <a:avLst>
              <a:gd name="adj" fmla="val 3902"/>
            </a:avLst>
          </a:prstGeom>
          <a:noFill/>
          <a:ln w="19050" cmpd="thickThi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179388" indent="-179388"/>
            <a:r>
              <a:rPr lang="ja-JP" altLang="en-US" sz="2800" dirty="0" smtClean="0">
                <a:solidFill>
                  <a:schemeClr val="tx1"/>
                </a:solidFill>
                <a:latin typeface="HGPｺﾞｼｯｸM" panose="020B0600000000000000" pitchFamily="50" charset="-128"/>
                <a:ea typeface="HGPｺﾞｼｯｸM" panose="020B0600000000000000" pitchFamily="50" charset="-128"/>
              </a:rPr>
              <a:t>○　監査方針の策定に当たって</a:t>
            </a:r>
            <a:endParaRPr lang="en-US" altLang="ja-JP" sz="2800" dirty="0" smtClean="0">
              <a:solidFill>
                <a:schemeClr val="tx1"/>
              </a:solidFill>
              <a:latin typeface="HGPｺﾞｼｯｸM" panose="020B0600000000000000" pitchFamily="50" charset="-128"/>
              <a:ea typeface="HGPｺﾞｼｯｸM" panose="020B0600000000000000" pitchFamily="50" charset="-128"/>
            </a:endParaRPr>
          </a:p>
          <a:p>
            <a:pPr marL="179388" indent="-179388"/>
            <a:r>
              <a:rPr lang="ja-JP" altLang="en-US" sz="1600" dirty="0">
                <a:solidFill>
                  <a:schemeClr val="tx1"/>
                </a:solidFill>
                <a:latin typeface="HGPｺﾞｼｯｸM" panose="020B0600000000000000" pitchFamily="50" charset="-128"/>
                <a:ea typeface="HGPｺﾞｼｯｸM" panose="020B0600000000000000" pitchFamily="50" charset="-128"/>
              </a:rPr>
              <a:t>　</a:t>
            </a:r>
            <a:r>
              <a:rPr lang="ja-JP" altLang="en-US" sz="2400" dirty="0" smtClean="0">
                <a:solidFill>
                  <a:schemeClr val="tx1"/>
                </a:solidFill>
                <a:latin typeface="HGPｺﾞｼｯｸM" panose="020B0600000000000000" pitchFamily="50" charset="-128"/>
                <a:ea typeface="HGPｺﾞｼｯｸM" panose="020B0600000000000000" pitchFamily="50" charset="-128"/>
              </a:rPr>
              <a:t>・　平成</a:t>
            </a:r>
            <a:r>
              <a:rPr lang="en-US" altLang="ja-JP" sz="2400" dirty="0" smtClean="0">
                <a:solidFill>
                  <a:schemeClr val="tx1"/>
                </a:solidFill>
                <a:latin typeface="HGPｺﾞｼｯｸM" panose="020B0600000000000000" pitchFamily="50" charset="-128"/>
                <a:ea typeface="HGPｺﾞｼｯｸM" panose="020B0600000000000000" pitchFamily="50" charset="-128"/>
              </a:rPr>
              <a:t>29</a:t>
            </a:r>
            <a:r>
              <a:rPr lang="ja-JP" altLang="en-US" sz="2400" dirty="0" smtClean="0">
                <a:solidFill>
                  <a:schemeClr val="tx1"/>
                </a:solidFill>
                <a:latin typeface="HGPｺﾞｼｯｸM" panose="020B0600000000000000" pitchFamily="50" charset="-128"/>
                <a:ea typeface="HGPｺﾞｼｯｸM" panose="020B0600000000000000" pitchFamily="50" charset="-128"/>
              </a:rPr>
              <a:t>年度の留意点</a:t>
            </a:r>
            <a:endParaRPr lang="en-US" altLang="ja-JP" sz="2400" dirty="0" smtClean="0">
              <a:solidFill>
                <a:schemeClr val="tx1"/>
              </a:solidFill>
              <a:latin typeface="HGPｺﾞｼｯｸM" panose="020B0600000000000000" pitchFamily="50" charset="-128"/>
              <a:ea typeface="HGPｺﾞｼｯｸM" panose="020B0600000000000000" pitchFamily="50" charset="-128"/>
            </a:endParaRPr>
          </a:p>
        </p:txBody>
      </p:sp>
      <p:sp>
        <p:nvSpPr>
          <p:cNvPr id="5"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46</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
        <p:nvSpPr>
          <p:cNvPr id="4" name="テキスト ボックス 3"/>
          <p:cNvSpPr txBox="1"/>
          <p:nvPr/>
        </p:nvSpPr>
        <p:spPr>
          <a:xfrm>
            <a:off x="704528" y="1052736"/>
            <a:ext cx="8496944" cy="2492990"/>
          </a:xfrm>
          <a:prstGeom prst="rect">
            <a:avLst/>
          </a:prstGeom>
          <a:noFill/>
          <a:ln>
            <a:solidFill>
              <a:schemeClr val="tx1"/>
            </a:solidFill>
          </a:ln>
        </p:spPr>
        <p:txBody>
          <a:bodyPr wrap="square" rtlCol="0">
            <a:spAutoFit/>
          </a:bodyPr>
          <a:lstStyle/>
          <a:p>
            <a:r>
              <a:rPr kumimoji="1" lang="ja-JP" altLang="en-US" dirty="0" smtClean="0"/>
              <a:t>○　ガバナンスに関する事項については、制度改正により新たに導入された仕組みを</a:t>
            </a:r>
            <a:endParaRPr kumimoji="1" lang="en-US" altLang="ja-JP" dirty="0" smtClean="0"/>
          </a:p>
          <a:p>
            <a:r>
              <a:rPr lang="ja-JP" altLang="en-US" dirty="0"/>
              <a:t>　</a:t>
            </a:r>
            <a:r>
              <a:rPr kumimoji="1" lang="ja-JP" altLang="en-US" dirty="0" smtClean="0"/>
              <a:t>を法人が理解した上で適正に行われているかを中心に確認を行う。</a:t>
            </a:r>
            <a:endParaRPr kumimoji="1" lang="en-US" altLang="ja-JP" dirty="0" smtClean="0"/>
          </a:p>
          <a:p>
            <a:r>
              <a:rPr lang="ja-JP" altLang="en-US" dirty="0"/>
              <a:t>　</a:t>
            </a:r>
            <a:r>
              <a:rPr kumimoji="1" lang="ja-JP" altLang="en-US" dirty="0" smtClean="0"/>
              <a:t>（主な事項については、次ページ参照）</a:t>
            </a:r>
            <a:endParaRPr lang="en-US" altLang="ja-JP" sz="1600" dirty="0" smtClean="0"/>
          </a:p>
          <a:p>
            <a:endParaRPr lang="en-US" altLang="ja-JP" sz="1600" dirty="0" smtClean="0"/>
          </a:p>
          <a:p>
            <a:r>
              <a:rPr kumimoji="1" lang="ja-JP" altLang="en-US" dirty="0" smtClean="0"/>
              <a:t>○　財務会計に関する事項については、平成</a:t>
            </a:r>
            <a:r>
              <a:rPr kumimoji="1" lang="en-US" altLang="ja-JP" dirty="0" smtClean="0"/>
              <a:t>28</a:t>
            </a:r>
            <a:r>
              <a:rPr kumimoji="1" lang="ja-JP" altLang="en-US" dirty="0" smtClean="0"/>
              <a:t>年度の計算書類等が社会福祉法人会</a:t>
            </a:r>
            <a:endParaRPr kumimoji="1" lang="en-US" altLang="ja-JP" dirty="0" smtClean="0"/>
          </a:p>
          <a:p>
            <a:r>
              <a:rPr lang="ja-JP" altLang="en-US" dirty="0"/>
              <a:t>　</a:t>
            </a:r>
            <a:r>
              <a:rPr kumimoji="1" lang="ja-JP" altLang="en-US" dirty="0" smtClean="0"/>
              <a:t>計基準に従い、定時評議員会の承認を含む法令に定める手続を経て作成されている</a:t>
            </a:r>
            <a:endParaRPr kumimoji="1" lang="en-US" altLang="ja-JP" dirty="0" smtClean="0"/>
          </a:p>
          <a:p>
            <a:r>
              <a:rPr lang="ja-JP" altLang="en-US" dirty="0"/>
              <a:t>　</a:t>
            </a:r>
            <a:r>
              <a:rPr lang="ja-JP" altLang="en-US" dirty="0" err="1" smtClean="0"/>
              <a:t>か</a:t>
            </a:r>
            <a:r>
              <a:rPr kumimoji="1" lang="ja-JP" altLang="en-US" dirty="0" err="1" smtClean="0"/>
              <a:t>を</a:t>
            </a:r>
            <a:r>
              <a:rPr kumimoji="1" lang="ja-JP" altLang="en-US" dirty="0" smtClean="0"/>
              <a:t>中心に確認を行う。</a:t>
            </a:r>
            <a:endParaRPr kumimoji="1" lang="en-US" altLang="ja-JP" dirty="0" smtClean="0"/>
          </a:p>
          <a:p>
            <a:pPr marL="450850" indent="-450850"/>
            <a:r>
              <a:rPr lang="ja-JP" altLang="en-US" dirty="0">
                <a:latin typeface="+mj-ea"/>
                <a:ea typeface="+mj-ea"/>
              </a:rPr>
              <a:t>　</a:t>
            </a:r>
            <a:r>
              <a:rPr lang="en-US" altLang="ja-JP" sz="1400" dirty="0" smtClean="0">
                <a:latin typeface="+mj-ea"/>
                <a:ea typeface="+mj-ea"/>
              </a:rPr>
              <a:t>※</a:t>
            </a:r>
            <a:r>
              <a:rPr lang="ja-JP" altLang="en-US" sz="1400" dirty="0" smtClean="0">
                <a:latin typeface="+mj-ea"/>
                <a:ea typeface="+mj-ea"/>
              </a:rPr>
              <a:t>　平成</a:t>
            </a:r>
            <a:r>
              <a:rPr lang="en-US" altLang="ja-JP" sz="1400" dirty="0" smtClean="0">
                <a:latin typeface="+mj-ea"/>
                <a:ea typeface="+mj-ea"/>
              </a:rPr>
              <a:t>28</a:t>
            </a:r>
            <a:r>
              <a:rPr lang="ja-JP" altLang="en-US" sz="1400" dirty="0" smtClean="0">
                <a:latin typeface="+mj-ea"/>
                <a:ea typeface="+mj-ea"/>
              </a:rPr>
              <a:t>年</a:t>
            </a:r>
            <a:r>
              <a:rPr lang="en-US" altLang="ja-JP" sz="1400" dirty="0" smtClean="0">
                <a:latin typeface="+mj-ea"/>
                <a:ea typeface="+mj-ea"/>
              </a:rPr>
              <a:t>11</a:t>
            </a:r>
            <a:r>
              <a:rPr lang="ja-JP" altLang="en-US" sz="1400" dirty="0" smtClean="0">
                <a:latin typeface="+mj-ea"/>
                <a:ea typeface="+mj-ea"/>
              </a:rPr>
              <a:t>月</a:t>
            </a:r>
            <a:r>
              <a:rPr lang="en-US" altLang="ja-JP" sz="1400" dirty="0" smtClean="0">
                <a:latin typeface="+mj-ea"/>
                <a:ea typeface="+mj-ea"/>
              </a:rPr>
              <a:t>11</a:t>
            </a:r>
            <a:r>
              <a:rPr lang="ja-JP" altLang="en-US" sz="1400" dirty="0" smtClean="0">
                <a:latin typeface="+mj-ea"/>
                <a:ea typeface="+mj-ea"/>
              </a:rPr>
              <a:t>日付会計基準関係通知の改正については、財産目録及び決算に関する事項以外は平成</a:t>
            </a:r>
            <a:r>
              <a:rPr lang="en-US" altLang="ja-JP" sz="1400" dirty="0" smtClean="0">
                <a:latin typeface="+mj-ea"/>
                <a:ea typeface="+mj-ea"/>
              </a:rPr>
              <a:t>28</a:t>
            </a:r>
            <a:r>
              <a:rPr lang="ja-JP" altLang="en-US" sz="1400" dirty="0" smtClean="0">
                <a:latin typeface="+mj-ea"/>
                <a:ea typeface="+mj-ea"/>
              </a:rPr>
              <a:t>年度決算には適用されないことに留意が必要</a:t>
            </a:r>
            <a:endParaRPr kumimoji="1" lang="en-US" altLang="ja-JP" sz="1400" dirty="0" smtClean="0">
              <a:latin typeface="+mj-ea"/>
              <a:ea typeface="+mj-ea"/>
            </a:endParaRPr>
          </a:p>
        </p:txBody>
      </p:sp>
      <p:sp>
        <p:nvSpPr>
          <p:cNvPr id="6" name="下矢印 5"/>
          <p:cNvSpPr/>
          <p:nvPr/>
        </p:nvSpPr>
        <p:spPr>
          <a:xfrm>
            <a:off x="4304928" y="3501008"/>
            <a:ext cx="1584176" cy="64807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704528" y="4149080"/>
            <a:ext cx="8496944" cy="923330"/>
          </a:xfrm>
          <a:prstGeom prst="rect">
            <a:avLst/>
          </a:prstGeom>
          <a:noFill/>
          <a:ln>
            <a:solidFill>
              <a:schemeClr val="tx1"/>
            </a:solidFill>
          </a:ln>
        </p:spPr>
        <p:txBody>
          <a:bodyPr wrap="square" rtlCol="0">
            <a:spAutoFit/>
          </a:bodyPr>
          <a:lstStyle/>
          <a:p>
            <a:r>
              <a:rPr kumimoji="1" lang="ja-JP" altLang="en-US" dirty="0" smtClean="0">
                <a:latin typeface="+mj-ea"/>
                <a:ea typeface="+mj-ea"/>
              </a:rPr>
              <a:t>　平成</a:t>
            </a:r>
            <a:r>
              <a:rPr kumimoji="1" lang="en-US" altLang="ja-JP" dirty="0" smtClean="0">
                <a:latin typeface="+mj-ea"/>
                <a:ea typeface="+mj-ea"/>
              </a:rPr>
              <a:t>29</a:t>
            </a:r>
            <a:r>
              <a:rPr kumimoji="1" lang="ja-JP" altLang="en-US" dirty="0" smtClean="0">
                <a:latin typeface="+mj-ea"/>
                <a:ea typeface="+mj-ea"/>
              </a:rPr>
              <a:t>年度の指導監査（一般監査）は、各法人において平成</a:t>
            </a:r>
            <a:r>
              <a:rPr kumimoji="1" lang="en-US" altLang="ja-JP" dirty="0" smtClean="0">
                <a:latin typeface="+mj-ea"/>
                <a:ea typeface="+mj-ea"/>
              </a:rPr>
              <a:t>29</a:t>
            </a:r>
            <a:r>
              <a:rPr kumimoji="1" lang="ja-JP" altLang="en-US" dirty="0" smtClean="0">
                <a:latin typeface="+mj-ea"/>
                <a:ea typeface="+mj-ea"/>
              </a:rPr>
              <a:t>年</a:t>
            </a:r>
            <a:r>
              <a:rPr lang="ja-JP" altLang="en-US" dirty="0">
                <a:latin typeface="+mj-ea"/>
                <a:ea typeface="+mj-ea"/>
              </a:rPr>
              <a:t>６</a:t>
            </a:r>
            <a:r>
              <a:rPr kumimoji="1" lang="ja-JP" altLang="en-US" dirty="0" smtClean="0">
                <a:latin typeface="+mj-ea"/>
                <a:ea typeface="+mj-ea"/>
              </a:rPr>
              <a:t>月までに開催される定時評議員会における手続等法改正への対応が適正に行われているかを確認</a:t>
            </a:r>
            <a:r>
              <a:rPr lang="ja-JP" altLang="en-US" dirty="0" smtClean="0">
                <a:latin typeface="+mj-ea"/>
                <a:ea typeface="+mj-ea"/>
              </a:rPr>
              <a:t>することが特に重要であり、</a:t>
            </a:r>
            <a:r>
              <a:rPr lang="ja-JP" altLang="en-US" u="sng" dirty="0">
                <a:solidFill>
                  <a:srgbClr val="FF0000"/>
                </a:solidFill>
                <a:latin typeface="+mj-ea"/>
                <a:ea typeface="+mj-ea"/>
              </a:rPr>
              <a:t>７</a:t>
            </a:r>
            <a:r>
              <a:rPr lang="ja-JP" altLang="en-US" u="sng" dirty="0" smtClean="0">
                <a:solidFill>
                  <a:srgbClr val="FF0000"/>
                </a:solidFill>
                <a:latin typeface="+mj-ea"/>
                <a:ea typeface="+mj-ea"/>
              </a:rPr>
              <a:t>月以降</a:t>
            </a:r>
            <a:r>
              <a:rPr lang="ja-JP" altLang="en-US" dirty="0" smtClean="0">
                <a:latin typeface="+mj-ea"/>
                <a:ea typeface="+mj-ea"/>
              </a:rPr>
              <a:t>に実施することが適当。</a:t>
            </a:r>
            <a:endParaRPr kumimoji="1" lang="en-US" altLang="ja-JP" dirty="0" smtClean="0">
              <a:latin typeface="+mj-ea"/>
              <a:ea typeface="+mj-ea"/>
            </a:endParaRPr>
          </a:p>
        </p:txBody>
      </p:sp>
      <p:sp>
        <p:nvSpPr>
          <p:cNvPr id="8" name="テキスト ボックス 7"/>
          <p:cNvSpPr txBox="1"/>
          <p:nvPr/>
        </p:nvSpPr>
        <p:spPr>
          <a:xfrm>
            <a:off x="704528" y="5157192"/>
            <a:ext cx="8496944" cy="1477328"/>
          </a:xfrm>
          <a:prstGeom prst="rect">
            <a:avLst/>
          </a:prstGeom>
          <a:noFill/>
          <a:ln>
            <a:solidFill>
              <a:schemeClr val="tx1"/>
            </a:solidFill>
            <a:prstDash val="sysDash"/>
          </a:ln>
        </p:spPr>
        <p:txBody>
          <a:bodyPr wrap="square" rtlCol="0">
            <a:spAutoFit/>
          </a:bodyPr>
          <a:lstStyle/>
          <a:p>
            <a:r>
              <a:rPr kumimoji="1" lang="ja-JP" altLang="en-US" dirty="0" smtClean="0">
                <a:latin typeface="+mj-ea"/>
                <a:ea typeface="+mj-ea"/>
              </a:rPr>
              <a:t>　平成</a:t>
            </a:r>
            <a:r>
              <a:rPr kumimoji="1" lang="en-US" altLang="ja-JP" dirty="0" smtClean="0">
                <a:latin typeface="+mj-ea"/>
                <a:ea typeface="+mj-ea"/>
              </a:rPr>
              <a:t>28</a:t>
            </a:r>
            <a:r>
              <a:rPr kumimoji="1" lang="ja-JP" altLang="en-US" dirty="0" smtClean="0">
                <a:latin typeface="+mj-ea"/>
                <a:ea typeface="+mj-ea"/>
              </a:rPr>
              <a:t>年度の法人運営については、制度改正への準備行為や平成</a:t>
            </a:r>
            <a:r>
              <a:rPr kumimoji="1" lang="en-US" altLang="ja-JP" dirty="0" smtClean="0">
                <a:latin typeface="+mj-ea"/>
                <a:ea typeface="+mj-ea"/>
              </a:rPr>
              <a:t>28</a:t>
            </a:r>
            <a:r>
              <a:rPr kumimoji="1" lang="ja-JP" altLang="en-US" dirty="0" smtClean="0">
                <a:latin typeface="+mj-ea"/>
                <a:ea typeface="+mj-ea"/>
              </a:rPr>
              <a:t>年度の計算書類等の作成に関するもの、制度に変更がないもの（事業に関する部分等）はガイドラインに基づき指導を行う。一方、制度が変更になる部分は、従前の基準により指導を行うものであるが、ガイドラインを参考に、法人が制度改正に適切に対応できるようにする観点からの指導も行うこと。</a:t>
            </a:r>
            <a:endParaRPr kumimoji="1" lang="en-US" altLang="ja-JP" dirty="0" smtClean="0">
              <a:latin typeface="+mj-ea"/>
              <a:ea typeface="+mj-ea"/>
            </a:endParaRPr>
          </a:p>
        </p:txBody>
      </p:sp>
    </p:spTree>
    <p:extLst>
      <p:ext uri="{BB962C8B-B14F-4D97-AF65-F5344CB8AC3E}">
        <p14:creationId xmlns:p14="http://schemas.microsoft.com/office/powerpoint/2010/main" val="373815597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テキスト ボックス 2"/>
          <p:cNvSpPr txBox="1"/>
          <p:nvPr/>
        </p:nvSpPr>
        <p:spPr>
          <a:xfrm>
            <a:off x="620616" y="116287"/>
            <a:ext cx="8652864" cy="369332"/>
          </a:xfrm>
          <a:prstGeom prst="rect">
            <a:avLst/>
          </a:prstGeom>
          <a:solidFill>
            <a:srgbClr val="FFFF00"/>
          </a:solidFill>
          <a:ln w="28575">
            <a:solidFill>
              <a:schemeClr val="tx1"/>
            </a:solidFill>
          </a:ln>
        </p:spPr>
        <p:txBody>
          <a:bodyPr wrap="square" rtlCol="0">
            <a:spAutoFit/>
          </a:bodyPr>
          <a:lstStyle/>
          <a:p>
            <a:pPr algn="ctr"/>
            <a:r>
              <a:rPr lang="ja-JP" altLang="en-US" b="1" dirty="0" smtClean="0"/>
              <a:t>法人の運営体制が確保されているかを確認するための</a:t>
            </a:r>
            <a:r>
              <a:rPr lang="ja-JP" altLang="en-US" b="1" dirty="0"/>
              <a:t>主な</a:t>
            </a:r>
            <a:r>
              <a:rPr lang="ja-JP" altLang="en-US" b="1" dirty="0" smtClean="0"/>
              <a:t>事項（ガイドライン抜粋）</a:t>
            </a:r>
            <a:endParaRPr lang="ja-JP" altLang="en-US" b="1" dirty="0"/>
          </a:p>
        </p:txBody>
      </p:sp>
      <p:sp>
        <p:nvSpPr>
          <p:cNvPr id="4" name="テキスト ボックス 3"/>
          <p:cNvSpPr txBox="1"/>
          <p:nvPr/>
        </p:nvSpPr>
        <p:spPr>
          <a:xfrm>
            <a:off x="344488" y="532998"/>
            <a:ext cx="6912768" cy="338554"/>
          </a:xfrm>
          <a:prstGeom prst="rect">
            <a:avLst/>
          </a:prstGeom>
          <a:noFill/>
          <a:ln>
            <a:noFill/>
          </a:ln>
        </p:spPr>
        <p:txBody>
          <a:bodyPr wrap="square" rtlCol="0">
            <a:spAutoFit/>
          </a:bodyPr>
          <a:lstStyle/>
          <a:p>
            <a:r>
              <a:rPr lang="ja-JP" altLang="en-US" sz="1600" b="1" dirty="0" smtClean="0">
                <a:solidFill>
                  <a:srgbClr val="FF0000"/>
                </a:solidFill>
              </a:rPr>
              <a:t>１．評議員、評議員会に関する事項（ガイドライン</a:t>
            </a:r>
            <a:r>
              <a:rPr lang="en-US" altLang="ja-JP" sz="1600" b="1" dirty="0" smtClean="0">
                <a:solidFill>
                  <a:srgbClr val="FF0000"/>
                </a:solidFill>
              </a:rPr>
              <a:t>Ⅰ</a:t>
            </a:r>
            <a:r>
              <a:rPr lang="ja-JP" altLang="en-US" sz="1600" b="1" dirty="0" smtClean="0">
                <a:solidFill>
                  <a:srgbClr val="FF0000"/>
                </a:solidFill>
              </a:rPr>
              <a:t>の３「評議員、評議員会」）</a:t>
            </a:r>
            <a:endParaRPr lang="ja-JP" altLang="en-US" sz="1600" b="1" dirty="0">
              <a:solidFill>
                <a:srgbClr val="FF0000"/>
              </a:solidFill>
            </a:endParaRPr>
          </a:p>
        </p:txBody>
      </p:sp>
      <p:sp>
        <p:nvSpPr>
          <p:cNvPr id="5" name="テキスト ボックス 4"/>
          <p:cNvSpPr txBox="1"/>
          <p:nvPr/>
        </p:nvSpPr>
        <p:spPr>
          <a:xfrm>
            <a:off x="375592" y="4941168"/>
            <a:ext cx="9257928" cy="584775"/>
          </a:xfrm>
          <a:prstGeom prst="rect">
            <a:avLst/>
          </a:prstGeom>
          <a:noFill/>
          <a:ln>
            <a:noFill/>
          </a:ln>
        </p:spPr>
        <p:txBody>
          <a:bodyPr wrap="square" rtlCol="0">
            <a:spAutoFit/>
          </a:bodyPr>
          <a:lstStyle/>
          <a:p>
            <a:r>
              <a:rPr lang="ja-JP" altLang="en-US" sz="1600" b="1" dirty="0" smtClean="0">
                <a:solidFill>
                  <a:srgbClr val="FF0000"/>
                </a:solidFill>
              </a:rPr>
              <a:t>３．事業運営の透明性の向上に関する事項（ガイドライン</a:t>
            </a:r>
            <a:r>
              <a:rPr lang="en-US" altLang="ja-JP" sz="1600" b="1" dirty="0" smtClean="0">
                <a:solidFill>
                  <a:srgbClr val="FF0000"/>
                </a:solidFill>
              </a:rPr>
              <a:t>Ⅰ</a:t>
            </a:r>
            <a:r>
              <a:rPr lang="ja-JP" altLang="en-US" sz="1600" b="1" dirty="0" smtClean="0">
                <a:solidFill>
                  <a:srgbClr val="FF0000"/>
                </a:solidFill>
              </a:rPr>
              <a:t>の１の３、</a:t>
            </a:r>
            <a:r>
              <a:rPr lang="en-US" altLang="ja-JP" sz="1600" b="1" dirty="0" smtClean="0">
                <a:solidFill>
                  <a:srgbClr val="FF0000"/>
                </a:solidFill>
              </a:rPr>
              <a:t>Ⅲ</a:t>
            </a:r>
            <a:r>
              <a:rPr lang="ja-JP" altLang="en-US" sz="1600" b="1" dirty="0" smtClean="0">
                <a:solidFill>
                  <a:srgbClr val="FF0000"/>
                </a:solidFill>
              </a:rPr>
              <a:t>の４の（３）「情報の公表」、</a:t>
            </a:r>
            <a:r>
              <a:rPr lang="en-US" altLang="ja-JP" sz="1600" b="1" dirty="0" smtClean="0">
                <a:solidFill>
                  <a:srgbClr val="FF0000"/>
                </a:solidFill>
              </a:rPr>
              <a:t>Ⅰ</a:t>
            </a:r>
            <a:r>
              <a:rPr lang="ja-JP" altLang="en-US" sz="1600" b="1" dirty="0" smtClean="0">
                <a:solidFill>
                  <a:srgbClr val="FF0000"/>
                </a:solidFill>
              </a:rPr>
              <a:t>の８</a:t>
            </a:r>
            <a:endParaRPr lang="en-US" altLang="ja-JP" sz="1600" b="1" dirty="0" smtClean="0">
              <a:solidFill>
                <a:srgbClr val="FF0000"/>
              </a:solidFill>
            </a:endParaRPr>
          </a:p>
          <a:p>
            <a:r>
              <a:rPr lang="ja-JP" altLang="en-US" sz="1600" b="1" dirty="0">
                <a:solidFill>
                  <a:srgbClr val="FF0000"/>
                </a:solidFill>
              </a:rPr>
              <a:t>　</a:t>
            </a:r>
            <a:r>
              <a:rPr lang="ja-JP" altLang="en-US" sz="1600" b="1" dirty="0" smtClean="0">
                <a:solidFill>
                  <a:srgbClr val="FF0000"/>
                </a:solidFill>
              </a:rPr>
              <a:t>「評議員、理事、監事及び会計監査人の報酬」）</a:t>
            </a:r>
            <a:endParaRPr lang="ja-JP" altLang="en-US" sz="1600" b="1" dirty="0">
              <a:solidFill>
                <a:srgbClr val="FF0000"/>
              </a:solidFill>
            </a:endParaRPr>
          </a:p>
        </p:txBody>
      </p:sp>
      <p:sp>
        <p:nvSpPr>
          <p:cNvPr id="6" name="テキスト ボックス 5"/>
          <p:cNvSpPr txBox="1"/>
          <p:nvPr/>
        </p:nvSpPr>
        <p:spPr>
          <a:xfrm>
            <a:off x="375592" y="2604973"/>
            <a:ext cx="9257928" cy="584775"/>
          </a:xfrm>
          <a:prstGeom prst="rect">
            <a:avLst/>
          </a:prstGeom>
          <a:noFill/>
          <a:ln>
            <a:noFill/>
          </a:ln>
        </p:spPr>
        <p:txBody>
          <a:bodyPr wrap="square" rtlCol="0">
            <a:spAutoFit/>
          </a:bodyPr>
          <a:lstStyle/>
          <a:p>
            <a:r>
              <a:rPr lang="ja-JP" altLang="en-US" sz="1600" b="1" dirty="0" smtClean="0">
                <a:solidFill>
                  <a:srgbClr val="FF0000"/>
                </a:solidFill>
              </a:rPr>
              <a:t>２．評議員、理事、監事及び会計監査人の報酬に関する事項（ガイドライン</a:t>
            </a:r>
            <a:r>
              <a:rPr lang="en-US" altLang="ja-JP" sz="1600" b="1" dirty="0" smtClean="0">
                <a:solidFill>
                  <a:srgbClr val="FF0000"/>
                </a:solidFill>
              </a:rPr>
              <a:t>Ⅰ</a:t>
            </a:r>
            <a:r>
              <a:rPr lang="ja-JP" altLang="en-US" sz="1600" b="1" dirty="0" smtClean="0">
                <a:solidFill>
                  <a:srgbClr val="FF0000"/>
                </a:solidFill>
              </a:rPr>
              <a:t>の８「評議員、理事、監事</a:t>
            </a:r>
            <a:endParaRPr lang="en-US" altLang="ja-JP" sz="1600" b="1" dirty="0" smtClean="0">
              <a:solidFill>
                <a:srgbClr val="FF0000"/>
              </a:solidFill>
            </a:endParaRPr>
          </a:p>
          <a:p>
            <a:r>
              <a:rPr lang="ja-JP" altLang="en-US" sz="1600" b="1" dirty="0">
                <a:solidFill>
                  <a:srgbClr val="FF0000"/>
                </a:solidFill>
              </a:rPr>
              <a:t>　</a:t>
            </a:r>
            <a:r>
              <a:rPr lang="ja-JP" altLang="en-US" sz="1600" b="1" dirty="0" smtClean="0">
                <a:solidFill>
                  <a:srgbClr val="FF0000"/>
                </a:solidFill>
              </a:rPr>
              <a:t>及び会計監査人の報酬」）</a:t>
            </a:r>
            <a:endParaRPr lang="ja-JP" altLang="en-US" sz="1600" b="1" dirty="0">
              <a:solidFill>
                <a:srgbClr val="FF0000"/>
              </a:solidFill>
            </a:endParaRPr>
          </a:p>
        </p:txBody>
      </p:sp>
      <p:sp>
        <p:nvSpPr>
          <p:cNvPr id="7" name="テキスト ボックス 6"/>
          <p:cNvSpPr txBox="1"/>
          <p:nvPr/>
        </p:nvSpPr>
        <p:spPr>
          <a:xfrm>
            <a:off x="481536" y="821030"/>
            <a:ext cx="9155664" cy="1815882"/>
          </a:xfrm>
          <a:prstGeom prst="rect">
            <a:avLst/>
          </a:prstGeom>
          <a:noFill/>
          <a:ln>
            <a:noFill/>
          </a:ln>
        </p:spPr>
        <p:txBody>
          <a:bodyPr wrap="square" rtlCol="0">
            <a:spAutoFit/>
          </a:bodyPr>
          <a:lstStyle/>
          <a:p>
            <a:r>
              <a:rPr lang="ja-JP" altLang="en-US" sz="1400" dirty="0" smtClean="0"/>
              <a:t>○　評議員の選任について</a:t>
            </a:r>
            <a:endParaRPr lang="en-US" altLang="ja-JP" sz="1400" dirty="0" smtClean="0"/>
          </a:p>
          <a:p>
            <a:r>
              <a:rPr lang="ja-JP" altLang="en-US" sz="1400" dirty="0"/>
              <a:t>　</a:t>
            </a:r>
            <a:r>
              <a:rPr lang="ja-JP" altLang="en-US" sz="1400" dirty="0" smtClean="0"/>
              <a:t>　・　法律の要件を満たす者が適正な手続により選任されているか。</a:t>
            </a:r>
            <a:endParaRPr lang="en-US" altLang="ja-JP" sz="1400" dirty="0" smtClean="0"/>
          </a:p>
          <a:p>
            <a:r>
              <a:rPr lang="ja-JP" altLang="en-US" sz="1400" dirty="0" smtClean="0"/>
              <a:t>　　・　評議員となることができない者又は適当でない者が選任されていないか。</a:t>
            </a:r>
            <a:endParaRPr lang="en-US" altLang="ja-JP" sz="1400" dirty="0" smtClean="0"/>
          </a:p>
          <a:p>
            <a:r>
              <a:rPr lang="ja-JP" altLang="en-US" sz="1400" dirty="0" smtClean="0"/>
              <a:t>　　・　評議員の数は、法令及び定款に定める員数となっているか。</a:t>
            </a:r>
            <a:endParaRPr lang="en-US" altLang="ja-JP" sz="1400" dirty="0" smtClean="0"/>
          </a:p>
          <a:p>
            <a:r>
              <a:rPr lang="ja-JP" altLang="en-US" sz="1400" dirty="0" smtClean="0"/>
              <a:t>○　評議員会の招集・運営について</a:t>
            </a:r>
            <a:endParaRPr lang="en-US" altLang="ja-JP" sz="1400" dirty="0" smtClean="0"/>
          </a:p>
          <a:p>
            <a:r>
              <a:rPr lang="ja-JP" altLang="en-US" sz="1400" dirty="0"/>
              <a:t>　</a:t>
            </a:r>
            <a:r>
              <a:rPr lang="ja-JP" altLang="en-US" sz="1400" dirty="0" smtClean="0"/>
              <a:t>　・　評議員会の招集が適正に行われているか。</a:t>
            </a:r>
            <a:endParaRPr lang="en-US" altLang="ja-JP" sz="1400" dirty="0" smtClean="0"/>
          </a:p>
          <a:p>
            <a:r>
              <a:rPr lang="ja-JP" altLang="en-US" sz="1400" dirty="0"/>
              <a:t>　</a:t>
            </a:r>
            <a:r>
              <a:rPr lang="ja-JP" altLang="en-US" sz="1400" dirty="0" smtClean="0"/>
              <a:t>　・　決議が適正に行われているか。</a:t>
            </a:r>
            <a:endParaRPr lang="en-US" altLang="ja-JP" sz="1400" dirty="0" smtClean="0"/>
          </a:p>
          <a:p>
            <a:r>
              <a:rPr lang="ja-JP" altLang="en-US" sz="1400" dirty="0"/>
              <a:t>　</a:t>
            </a:r>
            <a:r>
              <a:rPr lang="ja-JP" altLang="en-US" sz="1400" dirty="0" smtClean="0"/>
              <a:t>　・　評議員会について、適正に記録の作成、保存を行っているか。</a:t>
            </a:r>
            <a:endParaRPr lang="en-US" altLang="ja-JP" sz="1400" dirty="0" smtClean="0"/>
          </a:p>
        </p:txBody>
      </p:sp>
      <p:sp>
        <p:nvSpPr>
          <p:cNvPr id="8" name="テキスト ボックス 7"/>
          <p:cNvSpPr txBox="1"/>
          <p:nvPr/>
        </p:nvSpPr>
        <p:spPr>
          <a:xfrm>
            <a:off x="477856" y="5453556"/>
            <a:ext cx="9155664" cy="1384995"/>
          </a:xfrm>
          <a:prstGeom prst="rect">
            <a:avLst/>
          </a:prstGeom>
          <a:noFill/>
          <a:ln>
            <a:noFill/>
          </a:ln>
        </p:spPr>
        <p:txBody>
          <a:bodyPr wrap="square" rtlCol="0">
            <a:spAutoFit/>
          </a:bodyPr>
          <a:lstStyle/>
          <a:p>
            <a:r>
              <a:rPr lang="ja-JP" altLang="en-US" sz="1400" dirty="0" smtClean="0"/>
              <a:t>○　定款について</a:t>
            </a:r>
            <a:endParaRPr lang="en-US" altLang="ja-JP" sz="1400" dirty="0" smtClean="0"/>
          </a:p>
          <a:p>
            <a:r>
              <a:rPr lang="ja-JP" altLang="en-US" sz="1400" dirty="0"/>
              <a:t>　</a:t>
            </a:r>
            <a:r>
              <a:rPr lang="ja-JP" altLang="en-US" sz="1400" dirty="0" smtClean="0"/>
              <a:t>　・　法令に従い、定款の備置き・公表がされているか。</a:t>
            </a:r>
            <a:endParaRPr lang="en-US" altLang="ja-JP" sz="1400" dirty="0" smtClean="0"/>
          </a:p>
          <a:p>
            <a:r>
              <a:rPr lang="ja-JP" altLang="en-US" sz="1400" dirty="0" smtClean="0"/>
              <a:t>○</a:t>
            </a:r>
            <a:r>
              <a:rPr lang="ja-JP" altLang="en-US" sz="1400" dirty="0"/>
              <a:t>　情報の公表に</a:t>
            </a:r>
            <a:r>
              <a:rPr lang="ja-JP" altLang="en-US" sz="1400" dirty="0" smtClean="0"/>
              <a:t>ついて（計算書類、現況報告書等）</a:t>
            </a:r>
            <a:endParaRPr lang="en-US" altLang="ja-JP" sz="1400" dirty="0"/>
          </a:p>
          <a:p>
            <a:r>
              <a:rPr lang="ja-JP" altLang="en-US" sz="1400" dirty="0"/>
              <a:t>　　・　法令に定める情報の公表を行っているか。</a:t>
            </a:r>
            <a:endParaRPr lang="en-US" altLang="ja-JP" sz="1400" dirty="0"/>
          </a:p>
          <a:p>
            <a:r>
              <a:rPr lang="ja-JP" altLang="en-US" sz="1400" dirty="0" smtClean="0"/>
              <a:t>○</a:t>
            </a:r>
            <a:r>
              <a:rPr lang="ja-JP" altLang="en-US" sz="1400" dirty="0"/>
              <a:t>　報酬等支給基準に</a:t>
            </a:r>
            <a:r>
              <a:rPr lang="ja-JP" altLang="en-US" sz="1400" dirty="0" smtClean="0"/>
              <a:t>ついて（再掲）</a:t>
            </a:r>
            <a:endParaRPr lang="en-US" altLang="ja-JP" sz="1400" dirty="0"/>
          </a:p>
          <a:p>
            <a:r>
              <a:rPr lang="ja-JP" altLang="en-US" sz="1400" dirty="0"/>
              <a:t>○　報酬等の総額の公表に</a:t>
            </a:r>
            <a:r>
              <a:rPr lang="ja-JP" altLang="en-US" sz="1400" dirty="0" smtClean="0"/>
              <a:t>ついて（再掲）</a:t>
            </a:r>
            <a:endParaRPr lang="en-US" altLang="ja-JP" sz="1400" dirty="0" smtClean="0"/>
          </a:p>
        </p:txBody>
      </p:sp>
      <p:sp>
        <p:nvSpPr>
          <p:cNvPr id="9" name="テキスト ボックス 8"/>
          <p:cNvSpPr txBox="1"/>
          <p:nvPr/>
        </p:nvSpPr>
        <p:spPr>
          <a:xfrm>
            <a:off x="488504" y="3125286"/>
            <a:ext cx="9465254" cy="1815882"/>
          </a:xfrm>
          <a:prstGeom prst="rect">
            <a:avLst/>
          </a:prstGeom>
          <a:noFill/>
          <a:ln>
            <a:noFill/>
          </a:ln>
        </p:spPr>
        <p:txBody>
          <a:bodyPr wrap="square" rtlCol="0">
            <a:spAutoFit/>
          </a:bodyPr>
          <a:lstStyle/>
          <a:p>
            <a:r>
              <a:rPr lang="ja-JP" altLang="en-US" sz="1400" dirty="0" smtClean="0"/>
              <a:t>○　報酬について</a:t>
            </a:r>
            <a:endParaRPr lang="en-US" altLang="ja-JP" sz="1400" dirty="0" smtClean="0"/>
          </a:p>
          <a:p>
            <a:r>
              <a:rPr lang="ja-JP" altLang="en-US" sz="1400" dirty="0"/>
              <a:t>　</a:t>
            </a:r>
            <a:r>
              <a:rPr lang="ja-JP" altLang="en-US" sz="1400" dirty="0" smtClean="0"/>
              <a:t>　・　評議員、理事、監事及び会計監査人の報酬等の額が法令で定めるところにより定められているか。</a:t>
            </a:r>
            <a:endParaRPr lang="en-US" altLang="ja-JP" sz="1400" dirty="0" smtClean="0"/>
          </a:p>
          <a:p>
            <a:r>
              <a:rPr lang="ja-JP" altLang="en-US" sz="1400" dirty="0" smtClean="0"/>
              <a:t>○　報酬等支給基準について</a:t>
            </a:r>
            <a:endParaRPr lang="en-US" altLang="ja-JP" sz="1400" dirty="0" smtClean="0"/>
          </a:p>
          <a:p>
            <a:r>
              <a:rPr lang="ja-JP" altLang="en-US" sz="1400" dirty="0"/>
              <a:t>　</a:t>
            </a:r>
            <a:r>
              <a:rPr lang="ja-JP" altLang="en-US" sz="1400" dirty="0" smtClean="0"/>
              <a:t>　・　役員及び評議員に対する報酬等の支給基準について、法令に定める手続により定め、公表しているか。</a:t>
            </a:r>
            <a:endParaRPr lang="en-US" altLang="ja-JP" sz="1400" dirty="0" smtClean="0"/>
          </a:p>
          <a:p>
            <a:r>
              <a:rPr lang="ja-JP" altLang="en-US" sz="1400" dirty="0" smtClean="0"/>
              <a:t>○　報酬の支給について</a:t>
            </a:r>
            <a:endParaRPr lang="en-US" altLang="ja-JP" sz="1400" dirty="0" smtClean="0"/>
          </a:p>
          <a:p>
            <a:r>
              <a:rPr lang="ja-JP" altLang="en-US" sz="1400" dirty="0"/>
              <a:t>　</a:t>
            </a:r>
            <a:r>
              <a:rPr lang="ja-JP" altLang="en-US" sz="1400" dirty="0" smtClean="0"/>
              <a:t>　・　役員及び評議員の報酬等が法令等に定めるところにより支給されているか。</a:t>
            </a:r>
            <a:endParaRPr lang="en-US" altLang="ja-JP" sz="1400" dirty="0" smtClean="0"/>
          </a:p>
          <a:p>
            <a:r>
              <a:rPr lang="ja-JP" altLang="en-US" sz="1400" dirty="0" smtClean="0"/>
              <a:t>○　報酬等の総額の公表について</a:t>
            </a:r>
            <a:endParaRPr lang="en-US" altLang="ja-JP" sz="1400" dirty="0" smtClean="0"/>
          </a:p>
          <a:p>
            <a:r>
              <a:rPr lang="ja-JP" altLang="en-US" sz="1400" dirty="0"/>
              <a:t>　</a:t>
            </a:r>
            <a:r>
              <a:rPr lang="ja-JP" altLang="en-US" sz="1400" dirty="0" smtClean="0"/>
              <a:t>　・　役員及び評議員等の報酬について、法令に定めるところにより公表しているか。</a:t>
            </a:r>
            <a:endParaRPr lang="en-US" altLang="ja-JP" sz="1400" dirty="0" smtClean="0"/>
          </a:p>
        </p:txBody>
      </p:sp>
      <p:sp>
        <p:nvSpPr>
          <p:cNvPr id="10"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47</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3116277606"/>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94478" y="2636912"/>
            <a:ext cx="9555511" cy="936000"/>
          </a:xfrm>
          <a:prstGeom prst="rect">
            <a:avLst/>
          </a:prstGeom>
          <a:solidFill>
            <a:schemeClr val="accent5">
              <a:lumMod val="40000"/>
              <a:lumOff val="60000"/>
            </a:schemeClr>
          </a:solid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lgn="ctr"/>
            <a:r>
              <a:rPr lang="ja-JP" altLang="en-US" sz="3600" dirty="0" smtClean="0">
                <a:solidFill>
                  <a:schemeClr val="tx1"/>
                </a:solidFill>
                <a:latin typeface="ＤＨＰ特太ゴシック体" panose="020B0500000000000000" pitchFamily="50" charset="-128"/>
                <a:ea typeface="ＤＨＰ特太ゴシック体" panose="020B0500000000000000" pitchFamily="50" charset="-128"/>
              </a:rPr>
              <a:t>（付　録）</a:t>
            </a:r>
            <a:endParaRPr lang="en-US" altLang="ja-JP" sz="3600" dirty="0">
              <a:solidFill>
                <a:schemeClr val="tx1"/>
              </a:solidFill>
              <a:latin typeface="ＤＨＰ特太ゴシック体" panose="020B0500000000000000" pitchFamily="50" charset="-128"/>
              <a:ea typeface="ＤＨＰ特太ゴシック体" panose="020B0500000000000000" pitchFamily="50" charset="-128"/>
            </a:endParaRPr>
          </a:p>
        </p:txBody>
      </p:sp>
      <p:sp>
        <p:nvSpPr>
          <p:cNvPr id="4" name="スライド番号プレースホルダー 2"/>
          <p:cNvSpPr txBox="1">
            <a:spLocks/>
          </p:cNvSpPr>
          <p:nvPr/>
        </p:nvSpPr>
        <p:spPr>
          <a:xfrm>
            <a:off x="8841432"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48</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spTree>
    <p:extLst>
      <p:ext uri="{BB962C8B-B14F-4D97-AF65-F5344CB8AC3E}">
        <p14:creationId xmlns:p14="http://schemas.microsoft.com/office/powerpoint/2010/main" val="33481940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角丸四角形 39"/>
          <p:cNvSpPr/>
          <p:nvPr/>
        </p:nvSpPr>
        <p:spPr>
          <a:xfrm>
            <a:off x="2" y="7572"/>
            <a:ext cx="9945555" cy="90114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sz="2000" b="1" dirty="0" smtClean="0">
              <a:solidFill>
                <a:prstClr val="black"/>
              </a:solidFill>
              <a:latin typeface="ＭＳ ゴシック" panose="020B0609070205080204" pitchFamily="49" charset="-128"/>
              <a:ea typeface="ＭＳ ゴシック" panose="020B0609070205080204" pitchFamily="49" charset="-128"/>
            </a:endParaRPr>
          </a:p>
        </p:txBody>
      </p:sp>
      <p:sp>
        <p:nvSpPr>
          <p:cNvPr id="5" name="正方形/長方形 4"/>
          <p:cNvSpPr/>
          <p:nvPr/>
        </p:nvSpPr>
        <p:spPr>
          <a:xfrm>
            <a:off x="70234" y="44624"/>
            <a:ext cx="9765533" cy="32508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400" dirty="0" smtClean="0"/>
              <a:t>附帯決議①（衆議院）</a:t>
            </a:r>
            <a:endParaRPr kumimoji="1" lang="ja-JP" altLang="en-US" sz="2400" dirty="0"/>
          </a:p>
        </p:txBody>
      </p:sp>
      <p:sp>
        <p:nvSpPr>
          <p:cNvPr id="7" name="正方形/長方形 6"/>
          <p:cNvSpPr/>
          <p:nvPr/>
        </p:nvSpPr>
        <p:spPr>
          <a:xfrm>
            <a:off x="56456" y="784447"/>
            <a:ext cx="9779311" cy="1476000"/>
          </a:xfrm>
          <a:prstGeom prst="rect">
            <a:avLst/>
          </a:prstGeom>
          <a:ln w="635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t"/>
          <a:lstStyle/>
          <a:p>
            <a:pPr marL="72000" indent="-72000" fontAlgn="base" hangingPunct="0">
              <a:lnSpc>
                <a:spcPct val="150000"/>
              </a:lnSpc>
            </a:pPr>
            <a:r>
              <a:rPr lang="ja-JP" altLang="ja-JP" sz="1600" dirty="0">
                <a:latin typeface="ＭＳ Ｐ明朝" panose="02020600040205080304" pitchFamily="18" charset="-128"/>
                <a:ea typeface="ＭＳ Ｐ明朝" panose="02020600040205080304" pitchFamily="18" charset="-128"/>
              </a:rPr>
              <a:t>政府は、本法の施行に当たり、次の事項について適切な措置を講ずるべきである。</a:t>
            </a:r>
          </a:p>
          <a:p>
            <a:pPr marL="72000" indent="-72000" fontAlgn="base" hangingPunct="0">
              <a:lnSpc>
                <a:spcPct val="150000"/>
              </a:lnSpc>
            </a:pPr>
            <a:r>
              <a:rPr lang="ja-JP" altLang="en-US" sz="1600" dirty="0" smtClean="0">
                <a:latin typeface="ＭＳ Ｐ明朝" panose="02020600040205080304" pitchFamily="18" charset="-128"/>
                <a:ea typeface="ＭＳ Ｐ明朝" panose="02020600040205080304" pitchFamily="18" charset="-128"/>
              </a:rPr>
              <a:t>（略）</a:t>
            </a:r>
            <a:endParaRPr lang="en-US" altLang="ja-JP" sz="1600" dirty="0" smtClean="0">
              <a:latin typeface="ＭＳ Ｐ明朝" panose="02020600040205080304" pitchFamily="18" charset="-128"/>
              <a:ea typeface="ＭＳ Ｐ明朝" panose="02020600040205080304" pitchFamily="18" charset="-128"/>
            </a:endParaRPr>
          </a:p>
          <a:p>
            <a:pPr marL="274638" indent="-274638" fontAlgn="base" hangingPunct="0">
              <a:spcAft>
                <a:spcPts val="1200"/>
              </a:spcAft>
            </a:pPr>
            <a:r>
              <a:rPr lang="ja-JP" altLang="ja-JP" sz="1600" dirty="0" smtClean="0">
                <a:latin typeface="ＭＳ 明朝" panose="02020609040205080304" pitchFamily="17" charset="-128"/>
                <a:ea typeface="ＭＳ 明朝" panose="02020609040205080304" pitchFamily="17" charset="-128"/>
              </a:rPr>
              <a:t>五</a:t>
            </a:r>
            <a:r>
              <a:rPr lang="ja-JP" altLang="ja-JP" sz="1600" dirty="0">
                <a:latin typeface="ＭＳ 明朝" panose="02020609040205080304" pitchFamily="17" charset="-128"/>
                <a:ea typeface="ＭＳ 明朝" panose="02020609040205080304" pitchFamily="17" charset="-128"/>
              </a:rPr>
              <a:t>、所轄庁による社会福祉法人に対する指導監督については、</a:t>
            </a:r>
            <a:r>
              <a:rPr lang="ja-JP" altLang="ja-JP" sz="1600" u="sng" dirty="0">
                <a:latin typeface="ＭＳ 明朝" panose="02020609040205080304" pitchFamily="17" charset="-128"/>
                <a:ea typeface="ＭＳ 明朝" panose="02020609040205080304" pitchFamily="17" charset="-128"/>
              </a:rPr>
              <a:t>一部の地域において独自の取扱いが散見されるとの指摘</a:t>
            </a:r>
            <a:r>
              <a:rPr lang="ja-JP" altLang="ja-JP" sz="1600" dirty="0">
                <a:latin typeface="ＭＳ 明朝" panose="02020609040205080304" pitchFamily="17" charset="-128"/>
                <a:ea typeface="ＭＳ 明朝" panose="02020609040205080304" pitchFamily="17" charset="-128"/>
              </a:rPr>
              <a:t>もあることから、</a:t>
            </a:r>
            <a:r>
              <a:rPr lang="ja-JP" altLang="ja-JP" sz="1600" u="sng" dirty="0">
                <a:latin typeface="ＭＳ 明朝" panose="02020609040205080304" pitchFamily="17" charset="-128"/>
                <a:ea typeface="ＭＳ 明朝" panose="02020609040205080304" pitchFamily="17" charset="-128"/>
              </a:rPr>
              <a:t>国の基準を一層明確化することで標準化を図る</a:t>
            </a:r>
            <a:r>
              <a:rPr lang="ja-JP" altLang="ja-JP" sz="1600" dirty="0">
                <a:latin typeface="ＭＳ 明朝" panose="02020609040205080304" pitchFamily="17" charset="-128"/>
                <a:ea typeface="ＭＳ 明朝" panose="02020609040205080304" pitchFamily="17" charset="-128"/>
              </a:rPr>
              <a:t>こと</a:t>
            </a:r>
            <a:r>
              <a:rPr lang="ja-JP" altLang="ja-JP" sz="1600" dirty="0" smtClean="0">
                <a:latin typeface="ＭＳ 明朝" panose="02020609040205080304" pitchFamily="17" charset="-128"/>
                <a:ea typeface="ＭＳ 明朝" panose="02020609040205080304" pitchFamily="17" charset="-128"/>
              </a:rPr>
              <a:t>。</a:t>
            </a:r>
            <a:endParaRPr lang="ja-JP" altLang="ja-JP" sz="1600" dirty="0">
              <a:latin typeface="ＭＳ 明朝" panose="02020609040205080304" pitchFamily="17" charset="-128"/>
              <a:ea typeface="ＭＳ 明朝" panose="02020609040205080304" pitchFamily="17" charset="-128"/>
            </a:endParaRPr>
          </a:p>
        </p:txBody>
      </p:sp>
      <p:sp>
        <p:nvSpPr>
          <p:cNvPr id="10" name="正方形/長方形 9"/>
          <p:cNvSpPr/>
          <p:nvPr/>
        </p:nvSpPr>
        <p:spPr>
          <a:xfrm>
            <a:off x="56455" y="404664"/>
            <a:ext cx="9792000" cy="338554"/>
          </a:xfrm>
          <a:prstGeom prst="rect">
            <a:avLst/>
          </a:prstGeom>
          <a:solidFill>
            <a:schemeClr val="accent5">
              <a:lumMod val="40000"/>
              <a:lumOff val="60000"/>
            </a:schemeClr>
          </a:solidFill>
        </p:spPr>
        <p:style>
          <a:lnRef idx="1">
            <a:schemeClr val="accent1"/>
          </a:lnRef>
          <a:fillRef idx="2">
            <a:schemeClr val="accent1"/>
          </a:fillRef>
          <a:effectRef idx="1">
            <a:schemeClr val="accent1"/>
          </a:effectRef>
          <a:fontRef idx="minor">
            <a:schemeClr val="dk1"/>
          </a:fontRef>
        </p:style>
        <p:txBody>
          <a:bodyPr wrap="square">
            <a:spAutoFit/>
          </a:bodyPr>
          <a:lstStyle/>
          <a:p>
            <a:pPr fontAlgn="base" hangingPunct="0"/>
            <a:r>
              <a:rPr lang="ja-JP" altLang="ja-JP" sz="1600" dirty="0">
                <a:latin typeface="+mj-ea"/>
                <a:ea typeface="+mj-ea"/>
              </a:rPr>
              <a:t>社会福祉法等の一部を改正する法律案に対する附帯</a:t>
            </a:r>
            <a:r>
              <a:rPr lang="ja-JP" altLang="ja-JP" sz="1600" dirty="0" smtClean="0">
                <a:latin typeface="+mj-ea"/>
                <a:ea typeface="+mj-ea"/>
              </a:rPr>
              <a:t>決議</a:t>
            </a:r>
            <a:r>
              <a:rPr lang="ja-JP" altLang="en-US" sz="1600" dirty="0" smtClean="0">
                <a:latin typeface="+mj-ea"/>
                <a:ea typeface="+mj-ea"/>
              </a:rPr>
              <a:t>　</a:t>
            </a:r>
            <a:r>
              <a:rPr lang="ja-JP" altLang="ja-JP" sz="1600" dirty="0" smtClean="0">
                <a:latin typeface="+mj-ea"/>
                <a:ea typeface="+mj-ea"/>
              </a:rPr>
              <a:t>平成</a:t>
            </a:r>
            <a:r>
              <a:rPr lang="ja-JP" altLang="en-US" sz="1600" dirty="0" smtClean="0">
                <a:latin typeface="+mj-ea"/>
                <a:ea typeface="+mj-ea"/>
              </a:rPr>
              <a:t>２７</a:t>
            </a:r>
            <a:r>
              <a:rPr lang="ja-JP" altLang="ja-JP" sz="1600" dirty="0" smtClean="0">
                <a:latin typeface="+mj-ea"/>
                <a:ea typeface="+mj-ea"/>
              </a:rPr>
              <a:t>年</a:t>
            </a:r>
            <a:r>
              <a:rPr lang="ja-JP" altLang="en-US" sz="1600" dirty="0" smtClean="0">
                <a:latin typeface="+mj-ea"/>
                <a:ea typeface="+mj-ea"/>
              </a:rPr>
              <a:t>７</a:t>
            </a:r>
            <a:r>
              <a:rPr lang="ja-JP" altLang="ja-JP" sz="1600" dirty="0" smtClean="0">
                <a:latin typeface="+mj-ea"/>
                <a:ea typeface="+mj-ea"/>
              </a:rPr>
              <a:t>月</a:t>
            </a:r>
            <a:r>
              <a:rPr lang="ja-JP" altLang="en-US" sz="1600" dirty="0" smtClean="0">
                <a:latin typeface="+mj-ea"/>
                <a:ea typeface="+mj-ea"/>
              </a:rPr>
              <a:t>２９</a:t>
            </a:r>
            <a:r>
              <a:rPr lang="ja-JP" altLang="ja-JP" sz="1600" dirty="0" smtClean="0">
                <a:latin typeface="+mj-ea"/>
                <a:ea typeface="+mj-ea"/>
              </a:rPr>
              <a:t>日</a:t>
            </a:r>
            <a:r>
              <a:rPr lang="ja-JP" altLang="en-US" sz="1600" dirty="0" smtClean="0">
                <a:latin typeface="+mj-ea"/>
                <a:ea typeface="+mj-ea"/>
              </a:rPr>
              <a:t>　</a:t>
            </a:r>
            <a:r>
              <a:rPr lang="ja-JP" altLang="ja-JP" sz="1600" dirty="0" smtClean="0">
                <a:latin typeface="+mj-ea"/>
                <a:ea typeface="+mj-ea"/>
              </a:rPr>
              <a:t>衆議院</a:t>
            </a:r>
            <a:r>
              <a:rPr lang="ja-JP" altLang="ja-JP" sz="1600" dirty="0">
                <a:latin typeface="+mj-ea"/>
                <a:ea typeface="+mj-ea"/>
              </a:rPr>
              <a:t>厚生労働委員会</a:t>
            </a:r>
            <a:endParaRPr lang="en-US" altLang="ja-JP" sz="1600" dirty="0">
              <a:latin typeface="+mj-ea"/>
              <a:ea typeface="+mj-ea"/>
            </a:endParaRPr>
          </a:p>
        </p:txBody>
      </p:sp>
      <p:sp>
        <p:nvSpPr>
          <p:cNvPr id="8" name="角丸四角形 7"/>
          <p:cNvSpPr/>
          <p:nvPr/>
        </p:nvSpPr>
        <p:spPr>
          <a:xfrm>
            <a:off x="2" y="2580528"/>
            <a:ext cx="9945555" cy="901148"/>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ja-JP" altLang="en-US" sz="2000" b="1" dirty="0" smtClean="0">
              <a:solidFill>
                <a:prstClr val="black"/>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70234" y="2508520"/>
            <a:ext cx="9765533" cy="325084"/>
          </a:xfrm>
          <a:prstGeom prst="rect">
            <a:avLst/>
          </a:prstGeom>
          <a:ln>
            <a:solidFill>
              <a:schemeClr val="bg1"/>
            </a:solidFill>
          </a:ln>
        </p:spPr>
        <p:style>
          <a:lnRef idx="2">
            <a:schemeClr val="dk1"/>
          </a:lnRef>
          <a:fillRef idx="1">
            <a:schemeClr val="lt1"/>
          </a:fillRef>
          <a:effectRef idx="0">
            <a:schemeClr val="dk1"/>
          </a:effectRef>
          <a:fontRef idx="minor">
            <a:schemeClr val="dk1"/>
          </a:fontRef>
        </p:style>
        <p:txBody>
          <a:bodyPr rtlCol="0" anchor="ctr"/>
          <a:lstStyle/>
          <a:p>
            <a:pPr algn="ctr"/>
            <a:r>
              <a:rPr lang="ja-JP" altLang="en-US" sz="2400" dirty="0" smtClean="0"/>
              <a:t>附帯決議②（参議院）</a:t>
            </a:r>
            <a:endParaRPr kumimoji="1" lang="ja-JP" altLang="en-US" sz="2400" dirty="0"/>
          </a:p>
        </p:txBody>
      </p:sp>
      <p:sp>
        <p:nvSpPr>
          <p:cNvPr id="11" name="正方形/長方形 10"/>
          <p:cNvSpPr/>
          <p:nvPr/>
        </p:nvSpPr>
        <p:spPr>
          <a:xfrm>
            <a:off x="56456" y="3285392"/>
            <a:ext cx="9779311" cy="3492000"/>
          </a:xfrm>
          <a:prstGeom prst="rect">
            <a:avLst/>
          </a:prstGeom>
          <a:ln w="6350">
            <a:solidFill>
              <a:schemeClr val="tx1"/>
            </a:solidFill>
            <a:prstDash val="dash"/>
          </a:ln>
        </p:spPr>
        <p:style>
          <a:lnRef idx="2">
            <a:schemeClr val="accent6"/>
          </a:lnRef>
          <a:fillRef idx="1">
            <a:schemeClr val="lt1"/>
          </a:fillRef>
          <a:effectRef idx="0">
            <a:schemeClr val="accent6"/>
          </a:effectRef>
          <a:fontRef idx="minor">
            <a:schemeClr val="dk1"/>
          </a:fontRef>
        </p:style>
        <p:txBody>
          <a:bodyPr rtlCol="0" anchor="t"/>
          <a:lstStyle/>
          <a:p>
            <a:pPr marL="72000" indent="-72000">
              <a:lnSpc>
                <a:spcPct val="150000"/>
              </a:lnSpc>
            </a:pPr>
            <a:r>
              <a:rPr lang="ja-JP" altLang="ja-JP" sz="1600" dirty="0">
                <a:latin typeface="ＭＳ Ｐ明朝" panose="02020600040205080304" pitchFamily="18" charset="-128"/>
                <a:ea typeface="ＭＳ Ｐ明朝" panose="02020600040205080304" pitchFamily="18" charset="-128"/>
              </a:rPr>
              <a:t>政府は、本法の施行に当たり、次の事項について適切な措置を講ずるべきである。</a:t>
            </a:r>
          </a:p>
          <a:p>
            <a:pPr marL="72000" indent="-72000">
              <a:lnSpc>
                <a:spcPct val="150000"/>
              </a:lnSpc>
            </a:pPr>
            <a:r>
              <a:rPr lang="ja-JP" altLang="en-US" sz="1600" dirty="0" smtClean="0">
                <a:latin typeface="ＭＳ Ｐ明朝" panose="02020600040205080304" pitchFamily="18" charset="-128"/>
                <a:ea typeface="ＭＳ Ｐ明朝" panose="02020600040205080304" pitchFamily="18" charset="-128"/>
              </a:rPr>
              <a:t>（略）</a:t>
            </a:r>
            <a:endParaRPr lang="en-US" altLang="ja-JP" sz="1600" dirty="0" smtClean="0">
              <a:latin typeface="ＭＳ Ｐ明朝" panose="02020600040205080304" pitchFamily="18" charset="-128"/>
              <a:ea typeface="ＭＳ Ｐ明朝" panose="02020600040205080304" pitchFamily="18" charset="-128"/>
            </a:endParaRPr>
          </a:p>
          <a:p>
            <a:pPr marL="274638" indent="-274638">
              <a:spcAft>
                <a:spcPts val="1200"/>
              </a:spcAft>
            </a:pPr>
            <a:r>
              <a:rPr lang="ja-JP" altLang="ja-JP" sz="1600" dirty="0" smtClean="0">
                <a:latin typeface="ＭＳ 明朝" panose="02020609040205080304" pitchFamily="17" charset="-128"/>
                <a:ea typeface="ＭＳ 明朝" panose="02020609040205080304" pitchFamily="17" charset="-128"/>
              </a:rPr>
              <a:t>六</a:t>
            </a:r>
            <a:r>
              <a:rPr lang="ja-JP" altLang="ja-JP" sz="1600" dirty="0">
                <a:latin typeface="ＭＳ 明朝" panose="02020609040205080304" pitchFamily="17" charset="-128"/>
                <a:ea typeface="ＭＳ 明朝" panose="02020609040205080304" pitchFamily="17" charset="-128"/>
              </a:rPr>
              <a:t>、社会福祉法人の所轄庁については、</a:t>
            </a:r>
            <a:r>
              <a:rPr lang="ja-JP" altLang="ja-JP" sz="1600" u="sng" dirty="0">
                <a:latin typeface="ＭＳ 明朝" panose="02020609040205080304" pitchFamily="17" charset="-128"/>
                <a:ea typeface="ＭＳ 明朝" panose="02020609040205080304" pitchFamily="17" charset="-128"/>
              </a:rPr>
              <a:t>指導監督等の権限が都道府県から小規模な一般市にも委譲</a:t>
            </a:r>
            <a:r>
              <a:rPr lang="ja-JP" altLang="ja-JP" sz="1600" dirty="0">
                <a:latin typeface="ＭＳ 明朝" panose="02020609040205080304" pitchFamily="17" charset="-128"/>
                <a:ea typeface="ＭＳ 明朝" panose="02020609040205080304" pitchFamily="17" charset="-128"/>
              </a:rPr>
              <a:t>されていること、社会福祉充実計画の承認等の新たな事務が増えることから、</a:t>
            </a:r>
            <a:r>
              <a:rPr lang="ja-JP" altLang="ja-JP" sz="1600" u="sng" dirty="0">
                <a:latin typeface="ＭＳ 明朝" panose="02020609040205080304" pitchFamily="17" charset="-128"/>
                <a:ea typeface="ＭＳ 明朝" panose="02020609040205080304" pitchFamily="17" charset="-128"/>
              </a:rPr>
              <a:t>所轄庁に対し適切な支援</a:t>
            </a:r>
            <a:r>
              <a:rPr lang="ja-JP" altLang="ja-JP" sz="1600" dirty="0">
                <a:latin typeface="ＭＳ 明朝" panose="02020609040205080304" pitchFamily="17" charset="-128"/>
                <a:ea typeface="ＭＳ 明朝" panose="02020609040205080304" pitchFamily="17" charset="-128"/>
              </a:rPr>
              <a:t>を行うとともに、一部の地域において独自の取扱いが散見されるとの指摘があることに鑑み、また、指導監督が法定受託事務であることを踏まえ、指導監督に係る</a:t>
            </a:r>
            <a:r>
              <a:rPr lang="ja-JP" altLang="ja-JP" sz="1600" u="sng" dirty="0">
                <a:latin typeface="ＭＳ 明朝" panose="02020609040205080304" pitchFamily="17" charset="-128"/>
                <a:ea typeface="ＭＳ 明朝" panose="02020609040205080304" pitchFamily="17" charset="-128"/>
              </a:rPr>
              <a:t>国の基準を一層明確化することで、その標準化を図る</a:t>
            </a:r>
            <a:r>
              <a:rPr lang="ja-JP" altLang="ja-JP" sz="1600" dirty="0">
                <a:latin typeface="ＭＳ 明朝" panose="02020609040205080304" pitchFamily="17" charset="-128"/>
                <a:ea typeface="ＭＳ 明朝" panose="02020609040205080304" pitchFamily="17" charset="-128"/>
              </a:rPr>
              <a:t>こと。</a:t>
            </a:r>
          </a:p>
          <a:p>
            <a:pPr marL="274638" indent="-274638">
              <a:spcAft>
                <a:spcPts val="1200"/>
              </a:spcAft>
            </a:pPr>
            <a:r>
              <a:rPr lang="ja-JP" altLang="ja-JP" sz="1600" dirty="0">
                <a:latin typeface="ＭＳ 明朝" panose="02020609040205080304" pitchFamily="17" charset="-128"/>
                <a:ea typeface="ＭＳ 明朝" panose="02020609040205080304" pitchFamily="17" charset="-128"/>
              </a:rPr>
              <a:t>七、社会福祉法人の提供するサービスの質の確保に当たっては、高い能力を発揮する人材の雇用及び職員全体で職務を補い合う業務体制の確立が求められることから、社会福祉法人において労働基準法、労働安全衛生法等の労働関係法令の確実な遵守並びに業務に関する規程の整備及び運用がなされるよう、所要の措置を講ずること</a:t>
            </a:r>
            <a:r>
              <a:rPr lang="ja-JP" altLang="ja-JP" sz="1600" dirty="0" smtClean="0">
                <a:latin typeface="ＭＳ 明朝" panose="02020609040205080304" pitchFamily="17" charset="-128"/>
                <a:ea typeface="ＭＳ 明朝" panose="02020609040205080304" pitchFamily="17" charset="-128"/>
              </a:rPr>
              <a:t>。</a:t>
            </a:r>
            <a:endParaRPr lang="ja-JP" altLang="ja-JP" sz="1600" dirty="0">
              <a:latin typeface="ＭＳ 明朝" panose="02020609040205080304" pitchFamily="17" charset="-128"/>
              <a:ea typeface="ＭＳ 明朝" panose="02020609040205080304" pitchFamily="17" charset="-128"/>
            </a:endParaRPr>
          </a:p>
        </p:txBody>
      </p:sp>
      <p:sp>
        <p:nvSpPr>
          <p:cNvPr id="12" name="正方形/長方形 11"/>
          <p:cNvSpPr/>
          <p:nvPr/>
        </p:nvSpPr>
        <p:spPr>
          <a:xfrm>
            <a:off x="56455" y="2905612"/>
            <a:ext cx="9792000" cy="338554"/>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r>
              <a:rPr lang="ja-JP" altLang="ja-JP" sz="1600" dirty="0"/>
              <a:t>社会福祉法等の一部を改正する法律案に対する附帯</a:t>
            </a:r>
            <a:r>
              <a:rPr lang="ja-JP" altLang="ja-JP" sz="1600" dirty="0" smtClean="0"/>
              <a:t>決議</a:t>
            </a:r>
            <a:r>
              <a:rPr lang="ja-JP" altLang="en-US" sz="1600" dirty="0" smtClean="0"/>
              <a:t>　</a:t>
            </a:r>
            <a:r>
              <a:rPr lang="ja-JP" altLang="ja-JP" sz="1600" dirty="0" smtClean="0"/>
              <a:t>平成</a:t>
            </a:r>
            <a:r>
              <a:rPr lang="ja-JP" altLang="ja-JP" sz="1600" dirty="0"/>
              <a:t>２８年３月</a:t>
            </a:r>
            <a:r>
              <a:rPr lang="ja-JP" altLang="ja-JP" sz="1600" dirty="0" smtClean="0"/>
              <a:t>１７日</a:t>
            </a:r>
            <a:r>
              <a:rPr lang="ja-JP" altLang="en-US" sz="1600" dirty="0" smtClean="0"/>
              <a:t>　</a:t>
            </a:r>
            <a:r>
              <a:rPr lang="ja-JP" altLang="ja-JP" sz="1600" dirty="0" smtClean="0"/>
              <a:t>参議院</a:t>
            </a:r>
            <a:r>
              <a:rPr lang="ja-JP" altLang="ja-JP" sz="1600" dirty="0"/>
              <a:t>厚生労働委員会</a:t>
            </a:r>
          </a:p>
        </p:txBody>
      </p:sp>
      <p:sp>
        <p:nvSpPr>
          <p:cNvPr id="2" name="スライド番号プレースホルダー 1"/>
          <p:cNvSpPr>
            <a:spLocks noGrp="1"/>
          </p:cNvSpPr>
          <p:nvPr>
            <p:ph type="sldNum" sz="quarter" idx="12"/>
          </p:nvPr>
        </p:nvSpPr>
        <p:spPr>
          <a:xfrm>
            <a:off x="7473280" y="6381328"/>
            <a:ext cx="2311400" cy="365125"/>
          </a:xfrm>
        </p:spPr>
        <p:txBody>
          <a:bodyPr/>
          <a:lstStyle/>
          <a:p>
            <a:r>
              <a:rPr kumimoji="1" lang="en-US" altLang="ja-JP" sz="1600" dirty="0" smtClean="0">
                <a:latin typeface="ＭＳ ゴシック" panose="020B0609070205080204" pitchFamily="49" charset="-128"/>
                <a:ea typeface="ＭＳ ゴシック" panose="020B0609070205080204" pitchFamily="49" charset="-128"/>
              </a:rPr>
              <a:t>4</a:t>
            </a:r>
            <a:endParaRPr kumimoji="1" lang="ja-JP" altLang="en-US" sz="1600"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2514349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201753"/>
            <a:ext cx="9906000" cy="756069"/>
          </a:xfrm>
        </p:spPr>
        <p:txBody>
          <a:bodyPr>
            <a:normAutofit/>
          </a:bodyPr>
          <a:lstStyle/>
          <a:p>
            <a:r>
              <a:rPr lang="ja-JP" altLang="en-US" sz="2200" b="1" dirty="0">
                <a:latin typeface="メイリオ" panose="020B0604030504040204" pitchFamily="50" charset="-128"/>
                <a:ea typeface="メイリオ" panose="020B0604030504040204" pitchFamily="50" charset="-128"/>
                <a:cs typeface="メイリオ" panose="020B0604030504040204" pitchFamily="50" charset="-128"/>
              </a:rPr>
              <a:t>法第</a:t>
            </a:r>
            <a:r>
              <a:rPr lang="en-US" altLang="ja-JP" sz="2200" b="1" dirty="0">
                <a:latin typeface="メイリオ" panose="020B0604030504040204" pitchFamily="50" charset="-128"/>
                <a:ea typeface="メイリオ" panose="020B0604030504040204" pitchFamily="50" charset="-128"/>
                <a:cs typeface="メイリオ" panose="020B0604030504040204" pitchFamily="50" charset="-128"/>
              </a:rPr>
              <a:t>59</a:t>
            </a:r>
            <a:r>
              <a:rPr lang="ja-JP" altLang="en-US" sz="2200" b="1" dirty="0">
                <a:latin typeface="メイリオ" panose="020B0604030504040204" pitchFamily="50" charset="-128"/>
                <a:ea typeface="メイリオ" panose="020B0604030504040204" pitchFamily="50" charset="-128"/>
                <a:cs typeface="メイリオ" panose="020B0604030504040204" pitchFamily="50" charset="-128"/>
              </a:rPr>
              <a:t>条の規定により社会福祉法人が届出を行う書類等の公表に</a:t>
            </a:r>
            <a:r>
              <a:rPr lang="ja-JP" altLang="en-US" sz="2200" b="1" dirty="0" smtClean="0">
                <a:latin typeface="メイリオ" panose="020B0604030504040204" pitchFamily="50" charset="-128"/>
                <a:ea typeface="メイリオ" panose="020B0604030504040204" pitchFamily="50" charset="-128"/>
                <a:cs typeface="メイリオ" panose="020B0604030504040204" pitchFamily="50" charset="-128"/>
              </a:rPr>
              <a:t>ついて①</a:t>
            </a:r>
            <a:endParaRPr kumimoji="1" lang="ja-JP" altLang="en-US" sz="2200" b="1"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5" name="スライド番号プレースホルダー 2"/>
          <p:cNvSpPr txBox="1">
            <a:spLocks/>
          </p:cNvSpPr>
          <p:nvPr/>
        </p:nvSpPr>
        <p:spPr>
          <a:xfrm>
            <a:off x="8985449"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49</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pic>
        <p:nvPicPr>
          <p:cNvPr id="3105" name="Picture 3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6099" y="332656"/>
            <a:ext cx="8860138" cy="64906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397445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p:cNvSpPr txBox="1"/>
          <p:nvPr/>
        </p:nvSpPr>
        <p:spPr>
          <a:xfrm>
            <a:off x="626625" y="6357228"/>
            <a:ext cx="9006895" cy="553998"/>
          </a:xfrm>
          <a:prstGeom prst="rect">
            <a:avLst/>
          </a:prstGeom>
          <a:noFill/>
        </p:spPr>
        <p:txBody>
          <a:bodyPr wrap="square" rtlCol="0">
            <a:spAutoFit/>
          </a:bodyPr>
          <a:lstStyle/>
          <a:p>
            <a:r>
              <a:rPr lang="ja-JP" altLang="en-US" sz="1000" dirty="0"/>
              <a:t>（注）・システムとは、社会福祉法人の財務諸表等電子開示システムをいう</a:t>
            </a:r>
            <a:r>
              <a:rPr lang="ja-JP" altLang="en-US" sz="1000" dirty="0" smtClean="0"/>
              <a:t>。</a:t>
            </a:r>
            <a:endParaRPr lang="en-US" altLang="ja-JP" sz="1000" dirty="0" smtClean="0"/>
          </a:p>
          <a:p>
            <a:r>
              <a:rPr lang="ja-JP" altLang="en-US" sz="1000" dirty="0" smtClean="0"/>
              <a:t>　　　・実線はシステムを用いるもの。点線はシステムを用いないもの。</a:t>
            </a:r>
            <a:endParaRPr lang="en-US" altLang="ja-JP" sz="1000" dirty="0" smtClean="0"/>
          </a:p>
          <a:p>
            <a:r>
              <a:rPr kumimoji="1" lang="ja-JP" altLang="en-US" sz="1000" dirty="0"/>
              <a:t>　</a:t>
            </a:r>
            <a:r>
              <a:rPr kumimoji="1" lang="ja-JP" altLang="en-US" sz="1000" dirty="0" smtClean="0"/>
              <a:t>　　・社会福祉充実計画については、公表はシステムで行うものであるが、承認申請は文書で行う必要があるので留意すること。</a:t>
            </a:r>
            <a:endParaRPr kumimoji="1" lang="ja-JP" altLang="en-US" sz="1000" dirty="0"/>
          </a:p>
        </p:txBody>
      </p:sp>
      <p:sp>
        <p:nvSpPr>
          <p:cNvPr id="5" name="スライド番号プレースホルダー 2"/>
          <p:cNvSpPr txBox="1">
            <a:spLocks/>
          </p:cNvSpPr>
          <p:nvPr/>
        </p:nvSpPr>
        <p:spPr>
          <a:xfrm>
            <a:off x="8938371" y="6474822"/>
            <a:ext cx="983182" cy="338554"/>
          </a:xfrm>
          <a:prstGeom prst="rect">
            <a:avLst/>
          </a:prstGeom>
        </p:spPr>
        <p:txBody>
          <a:bodyPr vert="horz" wrap="square" lIns="91440" tIns="45720" rIns="91440" bIns="45720" rtlCol="0" anchor="ctr">
            <a:spAutoFit/>
          </a:bodyP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600" dirty="0" smtClean="0">
                <a:latin typeface="ＭＳ ゴシック" panose="020B0609070205080204" pitchFamily="49" charset="-128"/>
                <a:ea typeface="ＭＳ ゴシック" panose="020B0609070205080204" pitchFamily="49" charset="-128"/>
                <a:cs typeface="Arial" panose="020B0604020202020204" pitchFamily="34" charset="0"/>
              </a:rPr>
              <a:t>50</a:t>
            </a:r>
            <a:endParaRPr lang="ja-JP" altLang="en-US" sz="1600" dirty="0">
              <a:latin typeface="ＭＳ ゴシック" panose="020B0609070205080204" pitchFamily="49" charset="-128"/>
              <a:ea typeface="ＭＳ ゴシック" panose="020B0609070205080204" pitchFamily="49" charset="-128"/>
              <a:cs typeface="Arial" panose="020B0604020202020204" pitchFamily="34" charset="0"/>
            </a:endParaRPr>
          </a:p>
        </p:txBody>
      </p:sp>
      <p:graphicFrame>
        <p:nvGraphicFramePr>
          <p:cNvPr id="2" name="オブジェクト 1"/>
          <p:cNvGraphicFramePr>
            <a:graphicFrameLocks noChangeAspect="1"/>
          </p:cNvGraphicFramePr>
          <p:nvPr>
            <p:extLst>
              <p:ext uri="{D42A27DB-BD31-4B8C-83A1-F6EECF244321}">
                <p14:modId xmlns:p14="http://schemas.microsoft.com/office/powerpoint/2010/main" val="2071291248"/>
              </p:ext>
            </p:extLst>
          </p:nvPr>
        </p:nvGraphicFramePr>
        <p:xfrm>
          <a:off x="632520" y="332656"/>
          <a:ext cx="8660370" cy="6085456"/>
        </p:xfrm>
        <a:graphic>
          <a:graphicData uri="http://schemas.openxmlformats.org/presentationml/2006/ole">
            <mc:AlternateContent xmlns:mc="http://schemas.openxmlformats.org/markup-compatibility/2006">
              <mc:Choice xmlns:v="urn:schemas-microsoft-com:vml" Requires="v">
                <p:oleObj spid="_x0000_s1033" name="ワークシート" r:id="rId4" imgW="10791696" imgH="7639120" progId="Excel.Sheet.12">
                  <p:embed/>
                </p:oleObj>
              </mc:Choice>
              <mc:Fallback>
                <p:oleObj name="ワークシート" r:id="rId4" imgW="10791696" imgH="7639120" progId="Excel.Sheet.12">
                  <p:embed/>
                  <p:pic>
                    <p:nvPicPr>
                      <p:cNvPr id="0" name=""/>
                      <p:cNvPicPr/>
                      <p:nvPr/>
                    </p:nvPicPr>
                    <p:blipFill>
                      <a:blip r:embed="rId5"/>
                      <a:stretch>
                        <a:fillRect/>
                      </a:stretch>
                    </p:blipFill>
                    <p:spPr>
                      <a:xfrm>
                        <a:off x="632520" y="332656"/>
                        <a:ext cx="8660370" cy="6085456"/>
                      </a:xfrm>
                      <a:prstGeom prst="rect">
                        <a:avLst/>
                      </a:prstGeom>
                    </p:spPr>
                  </p:pic>
                </p:oleObj>
              </mc:Fallback>
            </mc:AlternateContent>
          </a:graphicData>
        </a:graphic>
      </p:graphicFrame>
      <p:sp>
        <p:nvSpPr>
          <p:cNvPr id="10" name="タイトル 1"/>
          <p:cNvSpPr txBox="1">
            <a:spLocks/>
          </p:cNvSpPr>
          <p:nvPr/>
        </p:nvSpPr>
        <p:spPr>
          <a:xfrm>
            <a:off x="0" y="-201753"/>
            <a:ext cx="9906000" cy="756069"/>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2200" b="1" dirty="0" smtClean="0">
                <a:latin typeface="メイリオ" panose="020B0604030504040204" pitchFamily="50" charset="-128"/>
                <a:ea typeface="メイリオ" panose="020B0604030504040204" pitchFamily="50" charset="-128"/>
                <a:cs typeface="メイリオ" panose="020B0604030504040204" pitchFamily="50" charset="-128"/>
              </a:rPr>
              <a:t>法第</a:t>
            </a:r>
            <a:r>
              <a:rPr lang="en-US" altLang="ja-JP" sz="2200" b="1" dirty="0" smtClean="0">
                <a:latin typeface="メイリオ" panose="020B0604030504040204" pitchFamily="50" charset="-128"/>
                <a:ea typeface="メイリオ" panose="020B0604030504040204" pitchFamily="50" charset="-128"/>
                <a:cs typeface="メイリオ" panose="020B0604030504040204" pitchFamily="50" charset="-128"/>
              </a:rPr>
              <a:t>59</a:t>
            </a:r>
            <a:r>
              <a:rPr lang="ja-JP" altLang="en-US" sz="2200" b="1" dirty="0" smtClean="0">
                <a:latin typeface="メイリオ" panose="020B0604030504040204" pitchFamily="50" charset="-128"/>
                <a:ea typeface="メイリオ" panose="020B0604030504040204" pitchFamily="50" charset="-128"/>
                <a:cs typeface="メイリオ" panose="020B0604030504040204" pitchFamily="50" charset="-128"/>
              </a:rPr>
              <a:t>条の規定により社会福祉法人が届出を行う書類等の公表について②</a:t>
            </a:r>
            <a:endParaRPr lang="ja-JP" altLang="en-US" sz="2200" b="1" dirty="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23047609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額縁 1"/>
          <p:cNvSpPr/>
          <p:nvPr/>
        </p:nvSpPr>
        <p:spPr>
          <a:xfrm>
            <a:off x="194472" y="44624"/>
            <a:ext cx="9515824" cy="576064"/>
          </a:xfrm>
          <a:prstGeom prst="bevel">
            <a:avLst/>
          </a:prstGeom>
          <a:solidFill>
            <a:schemeClr val="accent1">
              <a:lumMod val="20000"/>
              <a:lumOff val="80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lang="ja-JP" altLang="en-US" sz="2400" dirty="0">
                <a:solidFill>
                  <a:schemeClr val="tx1"/>
                </a:solidFill>
                <a:latin typeface="ＤＦ特太ゴシック体" pitchFamily="49" charset="-128"/>
                <a:ea typeface="ＤＦ特太ゴシック体" pitchFamily="49" charset="-128"/>
              </a:rPr>
              <a:t>社会</a:t>
            </a:r>
            <a:r>
              <a:rPr lang="ja-JP" altLang="en-US" sz="2400" dirty="0" smtClean="0">
                <a:solidFill>
                  <a:schemeClr val="tx1"/>
                </a:solidFill>
                <a:latin typeface="ＤＦ特太ゴシック体" pitchFamily="49" charset="-128"/>
                <a:ea typeface="ＤＦ特太ゴシック体" pitchFamily="49" charset="-128"/>
              </a:rPr>
              <a:t>福祉法人に対する指導監督の流れ</a:t>
            </a:r>
            <a:endParaRPr kumimoji="1" lang="ja-JP" altLang="en-US" sz="2400" dirty="0">
              <a:solidFill>
                <a:schemeClr val="tx1"/>
              </a:solidFill>
              <a:latin typeface="ＤＦ特太ゴシック体" pitchFamily="49" charset="-128"/>
              <a:ea typeface="ＤＦ特太ゴシック体" pitchFamily="49" charset="-128"/>
            </a:endParaRPr>
          </a:p>
        </p:txBody>
      </p:sp>
      <p:sp>
        <p:nvSpPr>
          <p:cNvPr id="20" name="角丸四角形 19"/>
          <p:cNvSpPr/>
          <p:nvPr/>
        </p:nvSpPr>
        <p:spPr>
          <a:xfrm>
            <a:off x="194472" y="692696"/>
            <a:ext cx="9509984" cy="360000"/>
          </a:xfrm>
          <a:prstGeom prst="round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600" dirty="0" smtClean="0">
                <a:solidFill>
                  <a:schemeClr val="tx1"/>
                </a:solidFill>
              </a:rPr>
              <a:t>■社会福祉法における社会福祉法人に対する行政上の監督に関する仕組みは、以下のとおり。</a:t>
            </a:r>
            <a:endParaRPr kumimoji="1" lang="ja-JP" altLang="en-US" sz="1600" dirty="0">
              <a:solidFill>
                <a:schemeClr val="tx1"/>
              </a:solidFill>
            </a:endParaRPr>
          </a:p>
        </p:txBody>
      </p:sp>
      <p:sp>
        <p:nvSpPr>
          <p:cNvPr id="34" name="角丸四角形 33"/>
          <p:cNvSpPr/>
          <p:nvPr/>
        </p:nvSpPr>
        <p:spPr>
          <a:xfrm>
            <a:off x="1208584" y="1582179"/>
            <a:ext cx="468000" cy="3214973"/>
          </a:xfrm>
          <a:prstGeom prst="roundRect">
            <a:avLst>
              <a:gd name="adj" fmla="val 25551"/>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dirty="0">
                <a:solidFill>
                  <a:sysClr val="windowText" lastClr="000000"/>
                </a:solidFill>
                <a:latin typeface="ＤＦ特太ゴシック体" panose="020B0509000000000000" pitchFamily="49" charset="-128"/>
                <a:ea typeface="ＤＦ特太ゴシック体" panose="020B0509000000000000" pitchFamily="49" charset="-128"/>
              </a:rPr>
              <a:t>定期</a:t>
            </a:r>
            <a:r>
              <a:rPr lang="ja-JP" altLang="en-US" dirty="0" smtClean="0">
                <a:solidFill>
                  <a:sysClr val="windowText" lastClr="000000"/>
                </a:solidFill>
                <a:latin typeface="ＤＦ特太ゴシック体" panose="020B0509000000000000" pitchFamily="49" charset="-128"/>
                <a:ea typeface="ＤＦ特太ゴシック体" panose="020B0509000000000000" pitchFamily="49" charset="-128"/>
              </a:rPr>
              <a:t>監査</a:t>
            </a:r>
            <a:r>
              <a:rPr lang="ja-JP" altLang="en-US" sz="1050" dirty="0" smtClean="0">
                <a:solidFill>
                  <a:sysClr val="windowText" lastClr="000000"/>
                </a:solidFill>
                <a:latin typeface="ＤＦ特太ゴシック体" panose="020B0509000000000000" pitchFamily="49" charset="-128"/>
                <a:ea typeface="ＤＦ特太ゴシック体" panose="020B0509000000000000" pitchFamily="49" charset="-128"/>
              </a:rPr>
              <a:t>（監査実施計画に基づく監査）</a:t>
            </a:r>
            <a:endParaRPr kumimoji="1" lang="en-US" altLang="ja-JP" sz="1050" dirty="0">
              <a:solidFill>
                <a:sysClr val="windowText" lastClr="000000"/>
              </a:solidFill>
              <a:latin typeface="ＤＦ特太ゴシック体" panose="020B0509000000000000" pitchFamily="49" charset="-128"/>
              <a:ea typeface="ＤＦ特太ゴシック体" panose="020B0509000000000000" pitchFamily="49" charset="-128"/>
            </a:endParaRPr>
          </a:p>
        </p:txBody>
      </p:sp>
      <p:sp>
        <p:nvSpPr>
          <p:cNvPr id="35" name="右矢印 34"/>
          <p:cNvSpPr/>
          <p:nvPr/>
        </p:nvSpPr>
        <p:spPr>
          <a:xfrm>
            <a:off x="704528" y="2457032"/>
            <a:ext cx="504000" cy="1260000"/>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正方形/長方形 36"/>
          <p:cNvSpPr/>
          <p:nvPr/>
        </p:nvSpPr>
        <p:spPr>
          <a:xfrm>
            <a:off x="2216720" y="1264460"/>
            <a:ext cx="360016" cy="1440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dirty="0" smtClean="0">
                <a:solidFill>
                  <a:sysClr val="windowText" lastClr="000000"/>
                </a:solidFill>
              </a:rPr>
              <a:t>改善事項なし</a:t>
            </a:r>
            <a:endParaRPr kumimoji="1" lang="ja-JP" altLang="en-US" sz="1300" dirty="0">
              <a:solidFill>
                <a:sysClr val="windowText" lastClr="000000"/>
              </a:solidFill>
            </a:endParaRPr>
          </a:p>
        </p:txBody>
      </p:sp>
      <p:sp>
        <p:nvSpPr>
          <p:cNvPr id="39" name="円/楕円 38"/>
          <p:cNvSpPr/>
          <p:nvPr/>
        </p:nvSpPr>
        <p:spPr>
          <a:xfrm>
            <a:off x="3764804" y="1268760"/>
            <a:ext cx="5945492" cy="716546"/>
          </a:xfrm>
          <a:prstGeom prst="ellipse">
            <a:avLst/>
          </a:prstGeom>
          <a:solidFill>
            <a:schemeClr val="tx2">
              <a:lumMod val="20000"/>
              <a:lumOff val="80000"/>
            </a:schemeClr>
          </a:solidFill>
          <a:ln w="50800" cmpd="db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400" b="1" dirty="0" smtClean="0">
                <a:solidFill>
                  <a:sysClr val="windowText" lastClr="000000"/>
                </a:solidFill>
              </a:rPr>
              <a:t>運営の適正化</a:t>
            </a:r>
            <a:endParaRPr kumimoji="1" lang="ja-JP" altLang="en-US" sz="2400" b="1" dirty="0">
              <a:solidFill>
                <a:sysClr val="windowText" lastClr="000000"/>
              </a:solidFill>
            </a:endParaRPr>
          </a:p>
        </p:txBody>
      </p:sp>
      <p:sp>
        <p:nvSpPr>
          <p:cNvPr id="40" name="角丸四角形 39"/>
          <p:cNvSpPr/>
          <p:nvPr/>
        </p:nvSpPr>
        <p:spPr>
          <a:xfrm>
            <a:off x="7329384" y="2708920"/>
            <a:ext cx="359920" cy="2124000"/>
          </a:xfrm>
          <a:prstGeom prst="roundRect">
            <a:avLst>
              <a:gd name="adj" fmla="val 25551"/>
            </a:avLst>
          </a:prstGeom>
          <a:solidFill>
            <a:srgbClr val="A9DA74"/>
          </a:solidFill>
          <a:ln w="63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mtClean="0">
                <a:solidFill>
                  <a:sysClr val="windowText" lastClr="000000"/>
                </a:solidFill>
                <a:latin typeface="ＤＦ特太ゴシック体" panose="020B0509000000000000" pitchFamily="49" charset="-128"/>
                <a:ea typeface="ＤＦ特太ゴシック体" panose="020B0509000000000000" pitchFamily="49" charset="-128"/>
              </a:rPr>
              <a:t>改善命令</a:t>
            </a:r>
            <a:endParaRPr lang="en-US" altLang="ja-JP" dirty="0" smtClean="0">
              <a:solidFill>
                <a:sysClr val="windowText" lastClr="000000"/>
              </a:solidFill>
              <a:latin typeface="ＤＦ特太ゴシック体" panose="020B0509000000000000" pitchFamily="49" charset="-128"/>
              <a:ea typeface="ＤＦ特太ゴシック体" panose="020B0509000000000000" pitchFamily="49" charset="-128"/>
            </a:endParaRPr>
          </a:p>
        </p:txBody>
      </p:sp>
      <p:sp>
        <p:nvSpPr>
          <p:cNvPr id="42" name="角丸四角形 41"/>
          <p:cNvSpPr/>
          <p:nvPr/>
        </p:nvSpPr>
        <p:spPr>
          <a:xfrm>
            <a:off x="7919119" y="2708920"/>
            <a:ext cx="828000" cy="2124000"/>
          </a:xfrm>
          <a:prstGeom prst="roundRect">
            <a:avLst>
              <a:gd name="adj" fmla="val 13602"/>
            </a:avLst>
          </a:prstGeom>
          <a:solidFill>
            <a:srgbClr val="A9DA74"/>
          </a:solidFill>
          <a:ln w="63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t" anchorCtr="0"/>
          <a:lstStyle/>
          <a:p>
            <a:pPr algn="ctr"/>
            <a:r>
              <a:rPr lang="ja-JP" altLang="en-US" dirty="0" smtClean="0">
                <a:solidFill>
                  <a:sysClr val="windowText" lastClr="000000"/>
                </a:solidFill>
                <a:latin typeface="ＤＦ特太ゴシック体" panose="020B0509000000000000" pitchFamily="49" charset="-128"/>
                <a:ea typeface="ＤＦ特太ゴシック体" panose="020B0509000000000000" pitchFamily="49" charset="-128"/>
              </a:rPr>
              <a:t>業務停止命令</a:t>
            </a:r>
            <a:endParaRPr lang="en-US" altLang="ja-JP" dirty="0" smtClean="0">
              <a:solidFill>
                <a:sysClr val="windowText" lastClr="000000"/>
              </a:solidFill>
              <a:latin typeface="ＤＦ特太ゴシック体" panose="020B0509000000000000" pitchFamily="49" charset="-128"/>
              <a:ea typeface="ＤＦ特太ゴシック体" panose="020B0509000000000000" pitchFamily="49" charset="-128"/>
            </a:endParaRPr>
          </a:p>
          <a:p>
            <a:pPr algn="ctr"/>
            <a:r>
              <a:rPr kumimoji="1" lang="ja-JP" altLang="en-US" sz="1400" dirty="0" smtClean="0">
                <a:solidFill>
                  <a:sysClr val="windowText" lastClr="000000"/>
                </a:solidFill>
                <a:latin typeface="+mn-ea"/>
              </a:rPr>
              <a:t>又は</a:t>
            </a:r>
            <a:r>
              <a:rPr kumimoji="1" lang="ja-JP" altLang="en-US" dirty="0" smtClean="0">
                <a:solidFill>
                  <a:sysClr val="windowText" lastClr="000000"/>
                </a:solidFill>
                <a:latin typeface="ＤＦ特太ゴシック体" panose="020B0509000000000000" pitchFamily="49" charset="-128"/>
                <a:ea typeface="ＤＦ特太ゴシック体" panose="020B0509000000000000" pitchFamily="49" charset="-128"/>
              </a:rPr>
              <a:t>役員解職勧告</a:t>
            </a:r>
            <a:endParaRPr kumimoji="1" lang="en-US" altLang="ja-JP" dirty="0">
              <a:solidFill>
                <a:sysClr val="windowText" lastClr="000000"/>
              </a:solidFill>
              <a:latin typeface="ＤＦ特太ゴシック体" panose="020B0509000000000000" pitchFamily="49" charset="-128"/>
              <a:ea typeface="ＤＦ特太ゴシック体" panose="020B0509000000000000" pitchFamily="49" charset="-128"/>
            </a:endParaRPr>
          </a:p>
        </p:txBody>
      </p:sp>
      <p:sp>
        <p:nvSpPr>
          <p:cNvPr id="43" name="右矢印 42"/>
          <p:cNvSpPr/>
          <p:nvPr/>
        </p:nvSpPr>
        <p:spPr>
          <a:xfrm>
            <a:off x="7672063" y="3101018"/>
            <a:ext cx="233265" cy="1224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4" name="角丸四角形 43"/>
          <p:cNvSpPr/>
          <p:nvPr/>
        </p:nvSpPr>
        <p:spPr>
          <a:xfrm>
            <a:off x="9129464" y="2708920"/>
            <a:ext cx="504000" cy="2124000"/>
          </a:xfrm>
          <a:prstGeom prst="roundRect">
            <a:avLst>
              <a:gd name="adj" fmla="val 8272"/>
            </a:avLst>
          </a:prstGeom>
          <a:solidFill>
            <a:srgbClr val="A9DA74"/>
          </a:solidFill>
          <a:ln w="63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kumimoji="1" lang="ja-JP" altLang="en-US" dirty="0" smtClean="0">
                <a:solidFill>
                  <a:sysClr val="windowText" lastClr="000000"/>
                </a:solidFill>
                <a:latin typeface="ＤＦ特太ゴシック体" panose="020B0509000000000000" pitchFamily="49" charset="-128"/>
                <a:ea typeface="ＤＦ特太ゴシック体" panose="020B0509000000000000" pitchFamily="49" charset="-128"/>
              </a:rPr>
              <a:t>解散命令</a:t>
            </a:r>
            <a:endParaRPr kumimoji="1" lang="en-US" altLang="ja-JP" dirty="0" smtClean="0">
              <a:solidFill>
                <a:sysClr val="windowText" lastClr="000000"/>
              </a:solidFill>
              <a:latin typeface="ＤＦ特太ゴシック体" panose="020B0509000000000000" pitchFamily="49" charset="-128"/>
              <a:ea typeface="ＤＦ特太ゴシック体" panose="020B0509000000000000" pitchFamily="49" charset="-128"/>
            </a:endParaRPr>
          </a:p>
        </p:txBody>
      </p:sp>
      <p:sp>
        <p:nvSpPr>
          <p:cNvPr id="45" name="右矢印 44"/>
          <p:cNvSpPr/>
          <p:nvPr/>
        </p:nvSpPr>
        <p:spPr>
          <a:xfrm>
            <a:off x="8769551" y="3091895"/>
            <a:ext cx="359913" cy="1224000"/>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8" name="角丸四角形 47"/>
          <p:cNvSpPr/>
          <p:nvPr/>
        </p:nvSpPr>
        <p:spPr>
          <a:xfrm>
            <a:off x="2864768" y="5265376"/>
            <a:ext cx="504056" cy="1548000"/>
          </a:xfrm>
          <a:prstGeom prst="roundRect">
            <a:avLst>
              <a:gd name="adj" fmla="val 25551"/>
            </a:avLst>
          </a:prstGeom>
          <a:solidFill>
            <a:srgbClr val="A9DA74"/>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dirty="0">
                <a:solidFill>
                  <a:sysClr val="windowText" lastClr="000000"/>
                </a:solidFill>
                <a:latin typeface="ＤＦ特太ゴシック体" panose="020B0509000000000000" pitchFamily="49" charset="-128"/>
                <a:ea typeface="ＤＦ特太ゴシック体" panose="020B0509000000000000" pitchFamily="49" charset="-128"/>
              </a:rPr>
              <a:t>特別</a:t>
            </a:r>
            <a:r>
              <a:rPr lang="ja-JP" altLang="en-US" dirty="0" smtClean="0">
                <a:solidFill>
                  <a:sysClr val="windowText" lastClr="000000"/>
                </a:solidFill>
                <a:latin typeface="ＤＦ特太ゴシック体" panose="020B0509000000000000" pitchFamily="49" charset="-128"/>
                <a:ea typeface="ＤＦ特太ゴシック体" panose="020B0509000000000000" pitchFamily="49" charset="-128"/>
              </a:rPr>
              <a:t>監査</a:t>
            </a:r>
            <a:endParaRPr kumimoji="1" lang="en-US" altLang="ja-JP" dirty="0">
              <a:solidFill>
                <a:sysClr val="windowText" lastClr="000000"/>
              </a:solidFill>
              <a:latin typeface="ＤＦ特太ゴシック体" panose="020B0509000000000000" pitchFamily="49" charset="-128"/>
              <a:ea typeface="ＤＦ特太ゴシック体" panose="020B0509000000000000" pitchFamily="49" charset="-128"/>
            </a:endParaRPr>
          </a:p>
        </p:txBody>
      </p:sp>
      <p:sp>
        <p:nvSpPr>
          <p:cNvPr id="49" name="四角形吹き出し 48"/>
          <p:cNvSpPr/>
          <p:nvPr/>
        </p:nvSpPr>
        <p:spPr>
          <a:xfrm>
            <a:off x="7905328" y="4970766"/>
            <a:ext cx="341241" cy="1656000"/>
          </a:xfrm>
          <a:prstGeom prst="wedgeRectCallout">
            <a:avLst>
              <a:gd name="adj1" fmla="val -92537"/>
              <a:gd name="adj2" fmla="val -102322"/>
            </a:avLst>
          </a:prstGeom>
          <a:no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kumimoji="1" lang="ja-JP" altLang="en-US" sz="1100" dirty="0" smtClean="0">
                <a:solidFill>
                  <a:schemeClr val="tx1"/>
                </a:solidFill>
                <a:latin typeface="ＭＳ Ｐ明朝" panose="02020600040205080304" pitchFamily="18" charset="-128"/>
                <a:ea typeface="ＭＳ Ｐ明朝" panose="02020600040205080304" pitchFamily="18" charset="-128"/>
              </a:rPr>
              <a:t>改善命令に従わないとき</a:t>
            </a:r>
            <a:endParaRPr kumimoji="1"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50" name="四角形吹き出し 49"/>
          <p:cNvSpPr/>
          <p:nvPr/>
        </p:nvSpPr>
        <p:spPr>
          <a:xfrm>
            <a:off x="8506984" y="4977368"/>
            <a:ext cx="1368000" cy="1656000"/>
          </a:xfrm>
          <a:prstGeom prst="wedgeRectCallout">
            <a:avLst>
              <a:gd name="adj1" fmla="val 25556"/>
              <a:gd name="adj2" fmla="val -71349"/>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87313" indent="-87313"/>
            <a:r>
              <a:rPr lang="ja-JP" altLang="en-US" sz="1050" dirty="0" smtClean="0">
                <a:solidFill>
                  <a:schemeClr val="tx1"/>
                </a:solidFill>
                <a:latin typeface="ＭＳ Ｐ明朝" panose="02020600040205080304" pitchFamily="18" charset="-128"/>
                <a:ea typeface="ＭＳ Ｐ明朝" panose="02020600040205080304" pitchFamily="18" charset="-128"/>
              </a:rPr>
              <a:t>○行政指導、改善命令、業務停止命令及び役員解職勧告によっても監督の目的を達成することができないとき</a:t>
            </a:r>
            <a:endParaRPr lang="en-US" altLang="ja-JP" sz="1050" dirty="0" smtClean="0">
              <a:solidFill>
                <a:schemeClr val="tx1"/>
              </a:solidFill>
              <a:latin typeface="ＭＳ Ｐ明朝" panose="02020600040205080304" pitchFamily="18" charset="-128"/>
              <a:ea typeface="ＭＳ Ｐ明朝" panose="02020600040205080304" pitchFamily="18" charset="-128"/>
            </a:endParaRPr>
          </a:p>
          <a:p>
            <a:pPr marL="87313" indent="-87313"/>
            <a:r>
              <a:rPr lang="ja-JP" altLang="en-US" sz="1050" dirty="0" smtClean="0">
                <a:solidFill>
                  <a:schemeClr val="tx1"/>
                </a:solidFill>
                <a:latin typeface="ＭＳ Ｐ明朝" panose="02020600040205080304" pitchFamily="18" charset="-128"/>
                <a:ea typeface="ＭＳ Ｐ明朝" panose="02020600040205080304" pitchFamily="18" charset="-128"/>
              </a:rPr>
              <a:t>○正当な事由なく１年以上にわたって事業を行わないとき</a:t>
            </a:r>
            <a:endParaRPr lang="en-US" altLang="ja-JP" sz="1050" dirty="0" smtClean="0">
              <a:solidFill>
                <a:schemeClr val="tx1"/>
              </a:solidFill>
              <a:latin typeface="ＭＳ Ｐ明朝" panose="02020600040205080304" pitchFamily="18" charset="-128"/>
              <a:ea typeface="ＭＳ Ｐ明朝" panose="02020600040205080304" pitchFamily="18" charset="-128"/>
            </a:endParaRPr>
          </a:p>
        </p:txBody>
      </p:sp>
      <p:sp>
        <p:nvSpPr>
          <p:cNvPr id="57" name="正方形/長方形 56"/>
          <p:cNvSpPr/>
          <p:nvPr/>
        </p:nvSpPr>
        <p:spPr>
          <a:xfrm>
            <a:off x="2216696" y="3132573"/>
            <a:ext cx="360040" cy="1440000"/>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300" dirty="0" smtClean="0">
                <a:solidFill>
                  <a:sysClr val="windowText" lastClr="000000"/>
                </a:solidFill>
              </a:rPr>
              <a:t>改善事項あり</a:t>
            </a:r>
            <a:endParaRPr kumimoji="1" lang="ja-JP" altLang="en-US" sz="1300" dirty="0">
              <a:solidFill>
                <a:sysClr val="windowText" lastClr="000000"/>
              </a:solidFill>
            </a:endParaRPr>
          </a:p>
        </p:txBody>
      </p:sp>
      <p:sp>
        <p:nvSpPr>
          <p:cNvPr id="68" name="四角形吹き出し 67"/>
          <p:cNvSpPr/>
          <p:nvPr/>
        </p:nvSpPr>
        <p:spPr>
          <a:xfrm>
            <a:off x="7275856" y="4977368"/>
            <a:ext cx="468000" cy="1656000"/>
          </a:xfrm>
          <a:prstGeom prst="wedgeRectCallout">
            <a:avLst>
              <a:gd name="adj1" fmla="val -135452"/>
              <a:gd name="adj2" fmla="val -66451"/>
            </a:avLst>
          </a:prstGeom>
          <a:no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lang="ja-JP" altLang="en-US" sz="1050" dirty="0">
                <a:solidFill>
                  <a:schemeClr val="tx1"/>
                </a:solidFill>
                <a:latin typeface="ＭＳ Ｐ明朝" panose="02020600040205080304" pitchFamily="18" charset="-128"/>
                <a:ea typeface="ＭＳ Ｐ明朝" panose="02020600040205080304" pitchFamily="18" charset="-128"/>
              </a:rPr>
              <a:t>正当</a:t>
            </a:r>
            <a:r>
              <a:rPr lang="ja-JP" altLang="en-US" sz="1050" dirty="0" smtClean="0">
                <a:solidFill>
                  <a:schemeClr val="tx1"/>
                </a:solidFill>
                <a:latin typeface="ＭＳ Ｐ明朝" panose="02020600040205080304" pitchFamily="18" charset="-128"/>
                <a:ea typeface="ＭＳ Ｐ明朝" panose="02020600040205080304" pitchFamily="18" charset="-128"/>
              </a:rPr>
              <a:t>な</a:t>
            </a:r>
            <a:r>
              <a:rPr lang="ja-JP" altLang="en-US" sz="1050" dirty="0">
                <a:solidFill>
                  <a:schemeClr val="tx1"/>
                </a:solidFill>
                <a:latin typeface="ＭＳ Ｐ明朝" panose="02020600040205080304" pitchFamily="18" charset="-128"/>
                <a:ea typeface="ＭＳ Ｐ明朝" panose="02020600040205080304" pitchFamily="18" charset="-128"/>
              </a:rPr>
              <a:t>理由</a:t>
            </a:r>
            <a:r>
              <a:rPr lang="ja-JP" altLang="en-US" sz="1050" dirty="0" smtClean="0">
                <a:solidFill>
                  <a:schemeClr val="tx1"/>
                </a:solidFill>
                <a:latin typeface="ＭＳ Ｐ明朝" panose="02020600040205080304" pitchFamily="18" charset="-128"/>
                <a:ea typeface="ＭＳ Ｐ明朝" panose="02020600040205080304" pitchFamily="18" charset="-128"/>
              </a:rPr>
              <a:t>が</a:t>
            </a:r>
            <a:r>
              <a:rPr lang="ja-JP" altLang="en-US" sz="1050" dirty="0">
                <a:solidFill>
                  <a:schemeClr val="tx1"/>
                </a:solidFill>
                <a:latin typeface="ＭＳ Ｐ明朝" panose="02020600040205080304" pitchFamily="18" charset="-128"/>
                <a:ea typeface="ＭＳ Ｐ明朝" panose="02020600040205080304" pitchFamily="18" charset="-128"/>
              </a:rPr>
              <a:t>なく</a:t>
            </a:r>
            <a:r>
              <a:rPr lang="ja-JP" altLang="en-US" sz="1050" dirty="0" smtClean="0">
                <a:solidFill>
                  <a:schemeClr val="tx1"/>
                </a:solidFill>
                <a:latin typeface="ＭＳ Ｐ明朝" panose="02020600040205080304" pitchFamily="18" charset="-128"/>
                <a:ea typeface="ＭＳ Ｐ明朝" panose="02020600040205080304" pitchFamily="18" charset="-128"/>
              </a:rPr>
              <a:t>、改善勧告に係る措置をとらなかったとき</a:t>
            </a:r>
            <a:endParaRPr kumimoji="1" lang="ja-JP" altLang="en-US" sz="1050" dirty="0">
              <a:solidFill>
                <a:schemeClr val="tx1"/>
              </a:solidFill>
              <a:latin typeface="ＭＳ Ｐ明朝" panose="02020600040205080304" pitchFamily="18" charset="-128"/>
              <a:ea typeface="ＭＳ Ｐ明朝" panose="02020600040205080304" pitchFamily="18" charset="-128"/>
            </a:endParaRPr>
          </a:p>
        </p:txBody>
      </p:sp>
      <p:sp>
        <p:nvSpPr>
          <p:cNvPr id="69" name="右矢印 68"/>
          <p:cNvSpPr/>
          <p:nvPr/>
        </p:nvSpPr>
        <p:spPr>
          <a:xfrm>
            <a:off x="6897215" y="3068960"/>
            <a:ext cx="432000" cy="1224000"/>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4" name="右矢印 73"/>
          <p:cNvSpPr/>
          <p:nvPr/>
        </p:nvSpPr>
        <p:spPr>
          <a:xfrm>
            <a:off x="1784648" y="1704935"/>
            <a:ext cx="432000" cy="720000"/>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5" name="右矢印 74"/>
          <p:cNvSpPr/>
          <p:nvPr/>
        </p:nvSpPr>
        <p:spPr>
          <a:xfrm>
            <a:off x="1784648" y="3573016"/>
            <a:ext cx="432000" cy="720000"/>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0" name="右矢印 79"/>
          <p:cNvSpPr/>
          <p:nvPr/>
        </p:nvSpPr>
        <p:spPr>
          <a:xfrm>
            <a:off x="4088804" y="3140968"/>
            <a:ext cx="216097" cy="1224000"/>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 name="右矢印 80"/>
          <p:cNvSpPr/>
          <p:nvPr/>
        </p:nvSpPr>
        <p:spPr>
          <a:xfrm>
            <a:off x="2648744" y="1343365"/>
            <a:ext cx="893185" cy="573467"/>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2" name="角丸四角形 81"/>
          <p:cNvSpPr/>
          <p:nvPr/>
        </p:nvSpPr>
        <p:spPr>
          <a:xfrm>
            <a:off x="3728864" y="2636912"/>
            <a:ext cx="359940" cy="1897708"/>
          </a:xfrm>
          <a:prstGeom prst="roundRect">
            <a:avLst>
              <a:gd name="adj" fmla="val 0"/>
            </a:avLst>
          </a:prstGeom>
          <a:solidFill>
            <a:schemeClr val="bg1"/>
          </a:soli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ysClr val="windowText" lastClr="000000"/>
                </a:solidFill>
                <a:latin typeface="+mn-ea"/>
              </a:rPr>
              <a:t>監査結果通知書</a:t>
            </a:r>
            <a:endParaRPr lang="en-US" altLang="ja-JP" sz="1400" dirty="0" smtClean="0">
              <a:solidFill>
                <a:sysClr val="windowText" lastClr="000000"/>
              </a:solidFill>
              <a:latin typeface="+mn-ea"/>
            </a:endParaRPr>
          </a:p>
        </p:txBody>
      </p:sp>
      <p:sp>
        <p:nvSpPr>
          <p:cNvPr id="87" name="右矢印 86"/>
          <p:cNvSpPr/>
          <p:nvPr/>
        </p:nvSpPr>
        <p:spPr>
          <a:xfrm>
            <a:off x="2648744" y="3501008"/>
            <a:ext cx="1080000" cy="468000"/>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8" name="右矢印 87"/>
          <p:cNvSpPr/>
          <p:nvPr/>
        </p:nvSpPr>
        <p:spPr>
          <a:xfrm rot="5400000">
            <a:off x="2350044" y="4318620"/>
            <a:ext cx="1461448" cy="432000"/>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9" name="右矢印 88"/>
          <p:cNvSpPr/>
          <p:nvPr/>
        </p:nvSpPr>
        <p:spPr>
          <a:xfrm>
            <a:off x="2000648" y="5265344"/>
            <a:ext cx="863993" cy="1260000"/>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0" name="爆発 1 89"/>
          <p:cNvSpPr/>
          <p:nvPr/>
        </p:nvSpPr>
        <p:spPr>
          <a:xfrm>
            <a:off x="2576736" y="3861048"/>
            <a:ext cx="1188000" cy="1152128"/>
          </a:xfrm>
          <a:prstGeom prst="irregularSeal1">
            <a:avLst/>
          </a:prstGeom>
          <a:solidFill>
            <a:srgbClr val="FF7C80"/>
          </a:solidFill>
          <a:ln w="9525">
            <a:solidFill>
              <a:srgbClr val="FF5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ysClr val="windowText" lastClr="000000"/>
                </a:solidFill>
              </a:rPr>
              <a:t>運営等に重大な問題</a:t>
            </a:r>
            <a:endParaRPr kumimoji="1" lang="ja-JP" altLang="en-US" sz="1200" dirty="0">
              <a:solidFill>
                <a:sysClr val="windowText" lastClr="000000"/>
              </a:solidFill>
            </a:endParaRPr>
          </a:p>
        </p:txBody>
      </p:sp>
      <p:sp>
        <p:nvSpPr>
          <p:cNvPr id="3" name="角丸四角形 2"/>
          <p:cNvSpPr/>
          <p:nvPr/>
        </p:nvSpPr>
        <p:spPr>
          <a:xfrm>
            <a:off x="122592" y="1268760"/>
            <a:ext cx="1656000" cy="3672000"/>
          </a:xfrm>
          <a:prstGeom prst="roundRect">
            <a:avLst>
              <a:gd name="adj" fmla="val 9434"/>
            </a:avLst>
          </a:prstGeom>
          <a:noFill/>
          <a:ln w="952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スライド番号プレースホルダー 5"/>
          <p:cNvSpPr>
            <a:spLocks noGrp="1"/>
          </p:cNvSpPr>
          <p:nvPr>
            <p:ph type="sldNum" sz="quarter" idx="12"/>
          </p:nvPr>
        </p:nvSpPr>
        <p:spPr>
          <a:xfrm>
            <a:off x="7473280" y="6520259"/>
            <a:ext cx="2311400" cy="365125"/>
          </a:xfrm>
        </p:spPr>
        <p:txBody>
          <a:bodyPr/>
          <a:lstStyle/>
          <a:p>
            <a:r>
              <a:rPr kumimoji="1" lang="en-US" altLang="ja-JP" sz="1600" dirty="0" smtClean="0">
                <a:latin typeface="ＭＳ ゴシック" panose="020B0609070205080204" pitchFamily="49" charset="-128"/>
                <a:ea typeface="ＭＳ ゴシック" panose="020B0609070205080204" pitchFamily="49" charset="-128"/>
              </a:rPr>
              <a:t>5</a:t>
            </a:r>
            <a:endParaRPr kumimoji="1" lang="ja-JP" altLang="en-US" sz="1600" dirty="0">
              <a:latin typeface="ＭＳ ゴシック" panose="020B0609070205080204" pitchFamily="49" charset="-128"/>
              <a:ea typeface="ＭＳ ゴシック" panose="020B0609070205080204" pitchFamily="49" charset="-128"/>
            </a:endParaRPr>
          </a:p>
        </p:txBody>
      </p:sp>
      <p:sp>
        <p:nvSpPr>
          <p:cNvPr id="51" name="角丸四角形 50"/>
          <p:cNvSpPr/>
          <p:nvPr/>
        </p:nvSpPr>
        <p:spPr>
          <a:xfrm>
            <a:off x="5457056" y="2636912"/>
            <a:ext cx="359920" cy="2232000"/>
          </a:xfrm>
          <a:prstGeom prst="roundRect">
            <a:avLst>
              <a:gd name="adj" fmla="val 25551"/>
            </a:avLst>
          </a:prstGeom>
          <a:solidFill>
            <a:srgbClr val="FFFF00"/>
          </a:solidFill>
          <a:ln w="63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mtClean="0">
                <a:solidFill>
                  <a:srgbClr val="FF0000"/>
                </a:solidFill>
                <a:latin typeface="ＤＦ特太ゴシック体" panose="020B0509000000000000" pitchFamily="49" charset="-128"/>
                <a:ea typeface="ＤＦ特太ゴシック体" panose="020B0509000000000000" pitchFamily="49" charset="-128"/>
              </a:rPr>
              <a:t>改善勧告</a:t>
            </a:r>
            <a:endParaRPr lang="en-US" altLang="ja-JP" dirty="0" smtClean="0">
              <a:solidFill>
                <a:srgbClr val="FF0000"/>
              </a:solidFill>
              <a:latin typeface="ＤＦ特太ゴシック体" panose="020B0509000000000000" pitchFamily="49" charset="-128"/>
              <a:ea typeface="ＤＦ特太ゴシック体" panose="020B0509000000000000" pitchFamily="49" charset="-128"/>
            </a:endParaRPr>
          </a:p>
        </p:txBody>
      </p:sp>
      <p:sp>
        <p:nvSpPr>
          <p:cNvPr id="52" name="右矢印 51"/>
          <p:cNvSpPr/>
          <p:nvPr/>
        </p:nvSpPr>
        <p:spPr>
          <a:xfrm>
            <a:off x="4592960" y="3969152"/>
            <a:ext cx="864000" cy="756000"/>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角丸四角形 52"/>
          <p:cNvSpPr/>
          <p:nvPr/>
        </p:nvSpPr>
        <p:spPr>
          <a:xfrm>
            <a:off x="6249144" y="2648052"/>
            <a:ext cx="612000" cy="1788812"/>
          </a:xfrm>
          <a:prstGeom prst="roundRect">
            <a:avLst>
              <a:gd name="adj" fmla="val 25551"/>
            </a:avLst>
          </a:prstGeom>
          <a:solidFill>
            <a:srgbClr val="FFFF00"/>
          </a:solidFill>
          <a:ln w="63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sz="1600" smtClean="0">
                <a:solidFill>
                  <a:srgbClr val="FF0000"/>
                </a:solidFill>
                <a:latin typeface="ＤＦ特太ゴシック体" panose="020B0509000000000000" pitchFamily="49" charset="-128"/>
                <a:ea typeface="ＤＦ特太ゴシック体" panose="020B0509000000000000" pitchFamily="49" charset="-128"/>
              </a:rPr>
              <a:t>勧告に従わない</a:t>
            </a:r>
            <a:endParaRPr lang="en-US" altLang="ja-JP" sz="1600" smtClean="0">
              <a:solidFill>
                <a:srgbClr val="FF0000"/>
              </a:solidFill>
              <a:latin typeface="ＤＦ特太ゴシック体" panose="020B0509000000000000" pitchFamily="49" charset="-128"/>
              <a:ea typeface="ＤＦ特太ゴシック体" panose="020B0509000000000000" pitchFamily="49" charset="-128"/>
            </a:endParaRPr>
          </a:p>
          <a:p>
            <a:pPr algn="ctr"/>
            <a:r>
              <a:rPr lang="ja-JP" altLang="en-US" sz="1600" smtClean="0">
                <a:solidFill>
                  <a:srgbClr val="FF0000"/>
                </a:solidFill>
                <a:latin typeface="ＤＦ特太ゴシック体" panose="020B0509000000000000" pitchFamily="49" charset="-128"/>
                <a:ea typeface="ＤＦ特太ゴシック体" panose="020B0509000000000000" pitchFamily="49" charset="-128"/>
              </a:rPr>
              <a:t>旨の公表</a:t>
            </a:r>
            <a:endParaRPr lang="en-US" altLang="ja-JP" sz="1600" dirty="0" smtClean="0">
              <a:solidFill>
                <a:srgbClr val="FF0000"/>
              </a:solidFill>
              <a:latin typeface="ＤＦ特太ゴシック体" panose="020B0509000000000000" pitchFamily="49" charset="-128"/>
              <a:ea typeface="ＤＦ特太ゴシック体" panose="020B0509000000000000" pitchFamily="49" charset="-128"/>
            </a:endParaRPr>
          </a:p>
        </p:txBody>
      </p:sp>
      <p:sp>
        <p:nvSpPr>
          <p:cNvPr id="55" name="右矢印 54"/>
          <p:cNvSpPr/>
          <p:nvPr/>
        </p:nvSpPr>
        <p:spPr>
          <a:xfrm>
            <a:off x="5853144" y="3140968"/>
            <a:ext cx="396000" cy="1188000"/>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8" name="右矢印 57"/>
          <p:cNvSpPr/>
          <p:nvPr/>
        </p:nvSpPr>
        <p:spPr>
          <a:xfrm>
            <a:off x="5835894" y="4367701"/>
            <a:ext cx="1476000" cy="573467"/>
          </a:xfrm>
          <a:prstGeom prst="rightArrow">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四角形吹き出し 60"/>
          <p:cNvSpPr/>
          <p:nvPr/>
        </p:nvSpPr>
        <p:spPr>
          <a:xfrm>
            <a:off x="5457056" y="5013176"/>
            <a:ext cx="948847" cy="1158768"/>
          </a:xfrm>
          <a:prstGeom prst="wedgeRectCallout">
            <a:avLst>
              <a:gd name="adj1" fmla="val -24315"/>
              <a:gd name="adj2" fmla="val -72049"/>
            </a:avLst>
          </a:prstGeom>
          <a:no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marL="87313" indent="-87313"/>
            <a:r>
              <a:rPr lang="ja-JP" altLang="en-US" sz="1050" dirty="0" smtClean="0">
                <a:solidFill>
                  <a:schemeClr val="tx1"/>
                </a:solidFill>
                <a:latin typeface="ＭＳ Ｐ明朝" panose="02020600040205080304" pitchFamily="18" charset="-128"/>
                <a:ea typeface="ＭＳ Ｐ明朝" panose="02020600040205080304" pitchFamily="18" charset="-128"/>
              </a:rPr>
              <a:t>○法令、行政処分又は定款に違反</a:t>
            </a:r>
            <a:endParaRPr lang="en-US" altLang="ja-JP" sz="1050" dirty="0" smtClean="0">
              <a:solidFill>
                <a:schemeClr val="tx1"/>
              </a:solidFill>
              <a:latin typeface="ＭＳ Ｐ明朝" panose="02020600040205080304" pitchFamily="18" charset="-128"/>
              <a:ea typeface="ＭＳ Ｐ明朝" panose="02020600040205080304" pitchFamily="18" charset="-128"/>
            </a:endParaRPr>
          </a:p>
          <a:p>
            <a:pPr marL="87313" indent="-87313"/>
            <a:r>
              <a:rPr kumimoji="1" lang="ja-JP" altLang="en-US" sz="1050" dirty="0" smtClean="0">
                <a:solidFill>
                  <a:schemeClr val="tx1"/>
                </a:solidFill>
                <a:latin typeface="ＭＳ Ｐ明朝" panose="02020600040205080304" pitchFamily="18" charset="-128"/>
                <a:ea typeface="ＭＳ Ｐ明朝" panose="02020600040205080304" pitchFamily="18" charset="-128"/>
              </a:rPr>
              <a:t>○運営が著しく適正を欠くと認められるとき</a:t>
            </a:r>
            <a:endParaRPr kumimoji="1" lang="ja-JP" altLang="en-US" sz="1050" dirty="0">
              <a:solidFill>
                <a:schemeClr val="tx1"/>
              </a:solidFill>
              <a:latin typeface="ＭＳ Ｐ明朝" panose="02020600040205080304" pitchFamily="18" charset="-128"/>
              <a:ea typeface="ＭＳ Ｐ明朝" panose="02020600040205080304" pitchFamily="18" charset="-128"/>
            </a:endParaRPr>
          </a:p>
        </p:txBody>
      </p:sp>
      <p:sp>
        <p:nvSpPr>
          <p:cNvPr id="56" name="四角形吹き出し 55"/>
          <p:cNvSpPr/>
          <p:nvPr/>
        </p:nvSpPr>
        <p:spPr>
          <a:xfrm>
            <a:off x="6573145" y="5013176"/>
            <a:ext cx="396079" cy="1158768"/>
          </a:xfrm>
          <a:prstGeom prst="wedgeRectCallout">
            <a:avLst>
              <a:gd name="adj1" fmla="val -176908"/>
              <a:gd name="adj2" fmla="val -156873"/>
            </a:avLst>
          </a:prstGeom>
          <a:solidFill>
            <a:schemeClr val="bg1"/>
          </a:solidFill>
          <a:ln w="952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kumimoji="1" lang="ja-JP" altLang="en-US" sz="1050" dirty="0" smtClean="0">
                <a:solidFill>
                  <a:schemeClr val="tx1"/>
                </a:solidFill>
                <a:latin typeface="ＭＳ Ｐ明朝" panose="02020600040205080304" pitchFamily="18" charset="-128"/>
                <a:ea typeface="ＭＳ Ｐ明朝" panose="02020600040205080304" pitchFamily="18" charset="-128"/>
              </a:rPr>
              <a:t>改善</a:t>
            </a:r>
            <a:r>
              <a:rPr lang="ja-JP" altLang="en-US" sz="1050" dirty="0">
                <a:solidFill>
                  <a:schemeClr val="tx1"/>
                </a:solidFill>
                <a:latin typeface="ＭＳ Ｐ明朝" panose="02020600040205080304" pitchFamily="18" charset="-128"/>
                <a:ea typeface="ＭＳ Ｐ明朝" panose="02020600040205080304" pitchFamily="18" charset="-128"/>
              </a:rPr>
              <a:t>勧告</a:t>
            </a:r>
            <a:r>
              <a:rPr kumimoji="1" lang="ja-JP" altLang="en-US" sz="1050" dirty="0" smtClean="0">
                <a:solidFill>
                  <a:schemeClr val="tx1"/>
                </a:solidFill>
                <a:latin typeface="ＭＳ Ｐ明朝" panose="02020600040205080304" pitchFamily="18" charset="-128"/>
                <a:ea typeface="ＭＳ Ｐ明朝" panose="02020600040205080304" pitchFamily="18" charset="-128"/>
              </a:rPr>
              <a:t>に従わないとき</a:t>
            </a:r>
            <a:endParaRPr kumimoji="1" lang="ja-JP" altLang="en-US" sz="1050" dirty="0">
              <a:solidFill>
                <a:schemeClr val="tx1"/>
              </a:solidFill>
              <a:latin typeface="ＭＳ Ｐ明朝" panose="02020600040205080304" pitchFamily="18" charset="-128"/>
              <a:ea typeface="ＭＳ Ｐ明朝" panose="02020600040205080304" pitchFamily="18" charset="-128"/>
            </a:endParaRPr>
          </a:p>
        </p:txBody>
      </p:sp>
      <p:sp>
        <p:nvSpPr>
          <p:cNvPr id="8" name="テキスト ボックス 7"/>
          <p:cNvSpPr txBox="1"/>
          <p:nvPr/>
        </p:nvSpPr>
        <p:spPr>
          <a:xfrm>
            <a:off x="7871792" y="3068960"/>
            <a:ext cx="307777" cy="1961109"/>
          </a:xfrm>
          <a:prstGeom prst="rect">
            <a:avLst/>
          </a:prstGeom>
          <a:noFill/>
        </p:spPr>
        <p:txBody>
          <a:bodyPr vert="eaVert" wrap="square" rtlCol="0">
            <a:spAutoFit/>
          </a:bodyPr>
          <a:lstStyle/>
          <a:p>
            <a:r>
              <a:rPr kumimoji="1" lang="en-US" altLang="ja-JP" sz="800" dirty="0" smtClean="0"/>
              <a:t>※</a:t>
            </a:r>
            <a:r>
              <a:rPr kumimoji="1" lang="ja-JP" altLang="en-US" sz="800" dirty="0" smtClean="0"/>
              <a:t>役員解職勧告は行政処分ではない</a:t>
            </a:r>
            <a:endParaRPr kumimoji="1" lang="ja-JP" altLang="en-US" sz="800" dirty="0"/>
          </a:p>
        </p:txBody>
      </p:sp>
      <p:sp>
        <p:nvSpPr>
          <p:cNvPr id="70" name="角丸四角形 69"/>
          <p:cNvSpPr/>
          <p:nvPr/>
        </p:nvSpPr>
        <p:spPr>
          <a:xfrm>
            <a:off x="5385048" y="2564903"/>
            <a:ext cx="1656000" cy="3881793"/>
          </a:xfrm>
          <a:prstGeom prst="roundRect">
            <a:avLst>
              <a:gd name="adj" fmla="val 7545"/>
            </a:avLst>
          </a:prstGeom>
          <a:noFill/>
          <a:ln w="57150" cmpd="sng">
            <a:solidFill>
              <a:srgbClr val="FF0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6" name="角丸四角形 65"/>
          <p:cNvSpPr/>
          <p:nvPr/>
        </p:nvSpPr>
        <p:spPr>
          <a:xfrm>
            <a:off x="5421116" y="6309320"/>
            <a:ext cx="1548000" cy="400326"/>
          </a:xfrm>
          <a:prstGeom prst="roundRect">
            <a:avLst>
              <a:gd name="adj" fmla="val 25551"/>
            </a:avLst>
          </a:prstGeom>
          <a:solidFill>
            <a:srgbClr val="FFFF00"/>
          </a:solidFill>
          <a:ln w="63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400" smtClean="0">
                <a:solidFill>
                  <a:srgbClr val="FF0000"/>
                </a:solidFill>
                <a:latin typeface="ＤＦ特太ゴシック体" panose="020B0509000000000000" pitchFamily="49" charset="-128"/>
                <a:ea typeface="ＤＦ特太ゴシック体" panose="020B0509000000000000" pitchFamily="49" charset="-128"/>
              </a:rPr>
              <a:t>平成</a:t>
            </a:r>
            <a:r>
              <a:rPr lang="en-US" altLang="ja-JP" sz="1400">
                <a:solidFill>
                  <a:srgbClr val="FF0000"/>
                </a:solidFill>
                <a:latin typeface="ＤＦ特太ゴシック体" panose="020B0509000000000000" pitchFamily="49" charset="-128"/>
                <a:ea typeface="ＤＦ特太ゴシック体" panose="020B0509000000000000" pitchFamily="49" charset="-128"/>
              </a:rPr>
              <a:t>28</a:t>
            </a:r>
            <a:r>
              <a:rPr lang="ja-JP" altLang="en-US" sz="1400" smtClean="0">
                <a:solidFill>
                  <a:srgbClr val="FF0000"/>
                </a:solidFill>
                <a:latin typeface="ＤＦ特太ゴシック体" panose="020B0509000000000000" pitchFamily="49" charset="-128"/>
                <a:ea typeface="ＤＦ特太ゴシック体" panose="020B0509000000000000" pitchFamily="49" charset="-128"/>
              </a:rPr>
              <a:t>年度改正</a:t>
            </a:r>
            <a:endParaRPr lang="en-US" altLang="ja-JP" sz="1400" smtClean="0">
              <a:solidFill>
                <a:srgbClr val="FF0000"/>
              </a:solidFill>
              <a:latin typeface="ＤＦ特太ゴシック体" panose="020B0509000000000000" pitchFamily="49" charset="-128"/>
              <a:ea typeface="ＤＦ特太ゴシック体" panose="020B0509000000000000" pitchFamily="49" charset="-128"/>
            </a:endParaRPr>
          </a:p>
          <a:p>
            <a:pPr algn="ctr"/>
            <a:r>
              <a:rPr lang="ja-JP" altLang="en-US" sz="1400">
                <a:solidFill>
                  <a:srgbClr val="FF0000"/>
                </a:solidFill>
                <a:latin typeface="ＤＦ特太ゴシック体" panose="020B0509000000000000" pitchFamily="49" charset="-128"/>
                <a:ea typeface="ＤＦ特太ゴシック体" panose="020B0509000000000000" pitchFamily="49" charset="-128"/>
              </a:rPr>
              <a:t>に</a:t>
            </a:r>
            <a:r>
              <a:rPr lang="ja-JP" altLang="en-US" sz="1400" smtClean="0">
                <a:solidFill>
                  <a:srgbClr val="FF0000"/>
                </a:solidFill>
                <a:latin typeface="ＤＦ特太ゴシック体" panose="020B0509000000000000" pitchFamily="49" charset="-128"/>
                <a:ea typeface="ＤＦ特太ゴシック体" panose="020B0509000000000000" pitchFamily="49" charset="-128"/>
              </a:rPr>
              <a:t>より追加</a:t>
            </a:r>
            <a:endParaRPr lang="en-US" altLang="ja-JP" sz="1400" dirty="0" smtClean="0">
              <a:solidFill>
                <a:srgbClr val="FF0000"/>
              </a:solidFill>
              <a:latin typeface="ＤＦ特太ゴシック体" panose="020B0509000000000000" pitchFamily="49" charset="-128"/>
              <a:ea typeface="ＤＦ特太ゴシック体" panose="020B0509000000000000" pitchFamily="49" charset="-128"/>
            </a:endParaRPr>
          </a:p>
        </p:txBody>
      </p:sp>
      <p:sp>
        <p:nvSpPr>
          <p:cNvPr id="10" name="屈折矢印 9"/>
          <p:cNvSpPr/>
          <p:nvPr/>
        </p:nvSpPr>
        <p:spPr>
          <a:xfrm>
            <a:off x="3368824" y="4534620"/>
            <a:ext cx="684000" cy="1126628"/>
          </a:xfrm>
          <a:prstGeom prst="bentUpArrow">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4" name="直線矢印コネクタ 23"/>
          <p:cNvCxnSpPr/>
          <p:nvPr/>
        </p:nvCxnSpPr>
        <p:spPr>
          <a:xfrm flipV="1">
            <a:off x="3368824" y="4654436"/>
            <a:ext cx="2088000" cy="1836446"/>
          </a:xfrm>
          <a:prstGeom prst="straightConnector1">
            <a:avLst/>
          </a:prstGeom>
          <a:ln w="203200">
            <a:solidFill>
              <a:schemeClr val="bg1">
                <a:lumMod val="65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sp>
        <p:nvSpPr>
          <p:cNvPr id="21" name="テキスト ボックス 20"/>
          <p:cNvSpPr txBox="1"/>
          <p:nvPr/>
        </p:nvSpPr>
        <p:spPr>
          <a:xfrm>
            <a:off x="3440832" y="5733256"/>
            <a:ext cx="1548137" cy="900246"/>
          </a:xfrm>
          <a:prstGeom prst="rect">
            <a:avLst/>
          </a:prstGeom>
          <a:noFill/>
        </p:spPr>
        <p:txBody>
          <a:bodyPr wrap="square" rtlCol="0">
            <a:spAutoFit/>
          </a:bodyPr>
          <a:lstStyle/>
          <a:p>
            <a:r>
              <a:rPr kumimoji="1" lang="ja-JP" altLang="en-US" sz="1050" dirty="0" smtClean="0"/>
              <a:t>　法人における自主的な改善が難しい場合には、監査結果通知を法に基づく改善勧告として行うことも</a:t>
            </a:r>
            <a:r>
              <a:rPr lang="ja-JP" altLang="en-US" sz="1050" dirty="0" smtClean="0"/>
              <a:t>考えられる。</a:t>
            </a:r>
            <a:endParaRPr kumimoji="1" lang="ja-JP" altLang="en-US" sz="1050" dirty="0"/>
          </a:p>
        </p:txBody>
      </p:sp>
      <p:sp>
        <p:nvSpPr>
          <p:cNvPr id="72" name="角丸四角形 71"/>
          <p:cNvSpPr/>
          <p:nvPr/>
        </p:nvSpPr>
        <p:spPr>
          <a:xfrm>
            <a:off x="4808984" y="2617786"/>
            <a:ext cx="360040" cy="1351101"/>
          </a:xfrm>
          <a:prstGeom prst="roundRect">
            <a:avLst>
              <a:gd name="adj" fmla="val 25551"/>
            </a:avLst>
          </a:prstGeom>
          <a:solidFill>
            <a:srgbClr val="A9DA74"/>
          </a:solidFill>
          <a:ln w="63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pPr algn="ctr"/>
            <a:r>
              <a:rPr lang="ja-JP" altLang="en-US">
                <a:solidFill>
                  <a:sysClr val="windowText" lastClr="000000"/>
                </a:solidFill>
                <a:latin typeface="ＤＦ特太ゴシック体" panose="020B0509000000000000" pitchFamily="49" charset="-128"/>
                <a:ea typeface="ＤＦ特太ゴシック体" panose="020B0509000000000000" pitchFamily="49" charset="-128"/>
              </a:rPr>
              <a:t>再調査</a:t>
            </a:r>
            <a:endParaRPr kumimoji="1" lang="en-US" altLang="ja-JP" dirty="0">
              <a:solidFill>
                <a:sysClr val="windowText" lastClr="000000"/>
              </a:solidFill>
              <a:latin typeface="ＤＦ特太ゴシック体" panose="020B0509000000000000" pitchFamily="49" charset="-128"/>
              <a:ea typeface="ＤＦ特太ゴシック体" panose="020B0509000000000000" pitchFamily="49" charset="-128"/>
            </a:endParaRPr>
          </a:p>
        </p:txBody>
      </p:sp>
      <p:sp>
        <p:nvSpPr>
          <p:cNvPr id="77" name="右矢印 76"/>
          <p:cNvSpPr/>
          <p:nvPr/>
        </p:nvSpPr>
        <p:spPr>
          <a:xfrm>
            <a:off x="4592860" y="2385024"/>
            <a:ext cx="216097" cy="1224000"/>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9" name="右矢印 78"/>
          <p:cNvSpPr/>
          <p:nvPr/>
        </p:nvSpPr>
        <p:spPr>
          <a:xfrm>
            <a:off x="5168923" y="2420888"/>
            <a:ext cx="288000" cy="1188000"/>
          </a:xfrm>
          <a:prstGeom prst="rightArrow">
            <a:avLst/>
          </a:prstGeom>
          <a:solidFill>
            <a:schemeClr val="bg1">
              <a:lumMod val="6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角丸四角形 66"/>
          <p:cNvSpPr/>
          <p:nvPr/>
        </p:nvSpPr>
        <p:spPr>
          <a:xfrm>
            <a:off x="4304828" y="2632827"/>
            <a:ext cx="324127" cy="1901793"/>
          </a:xfrm>
          <a:prstGeom prst="roundRect">
            <a:avLst>
              <a:gd name="adj" fmla="val 0"/>
            </a:avLst>
          </a:prstGeom>
          <a:solidFill>
            <a:schemeClr val="bg1"/>
          </a:solidFill>
          <a:ln w="9525">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ysClr val="windowText" lastClr="000000"/>
                </a:solidFill>
                <a:latin typeface="+mn-ea"/>
              </a:rPr>
              <a:t>改</a:t>
            </a:r>
            <a:endParaRPr lang="en-US" altLang="ja-JP" sz="1400" dirty="0" smtClean="0">
              <a:solidFill>
                <a:sysClr val="windowText" lastClr="000000"/>
              </a:solidFill>
              <a:latin typeface="+mn-ea"/>
            </a:endParaRPr>
          </a:p>
          <a:p>
            <a:pPr algn="ctr"/>
            <a:r>
              <a:rPr lang="ja-JP" altLang="en-US" sz="1400" dirty="0" smtClean="0">
                <a:solidFill>
                  <a:sysClr val="windowText" lastClr="000000"/>
                </a:solidFill>
                <a:latin typeface="+mn-ea"/>
              </a:rPr>
              <a:t>善</a:t>
            </a:r>
            <a:endParaRPr lang="en-US" altLang="ja-JP" sz="1400" dirty="0" smtClean="0">
              <a:solidFill>
                <a:sysClr val="windowText" lastClr="000000"/>
              </a:solidFill>
              <a:latin typeface="+mn-ea"/>
            </a:endParaRPr>
          </a:p>
          <a:p>
            <a:pPr algn="ctr"/>
            <a:r>
              <a:rPr lang="ja-JP" altLang="en-US" sz="1400" dirty="0" smtClean="0">
                <a:solidFill>
                  <a:sysClr val="windowText" lastClr="000000"/>
                </a:solidFill>
                <a:latin typeface="+mn-ea"/>
              </a:rPr>
              <a:t>報</a:t>
            </a:r>
            <a:endParaRPr lang="en-US" altLang="ja-JP" sz="1400" dirty="0" smtClean="0">
              <a:solidFill>
                <a:sysClr val="windowText" lastClr="000000"/>
              </a:solidFill>
              <a:latin typeface="+mn-ea"/>
            </a:endParaRPr>
          </a:p>
          <a:p>
            <a:pPr algn="ctr"/>
            <a:r>
              <a:rPr lang="ja-JP" altLang="en-US" sz="1400" dirty="0" smtClean="0">
                <a:solidFill>
                  <a:sysClr val="windowText" lastClr="000000"/>
                </a:solidFill>
                <a:latin typeface="+mn-ea"/>
              </a:rPr>
              <a:t>告</a:t>
            </a:r>
            <a:endParaRPr lang="en-US" altLang="ja-JP" sz="1400" dirty="0" smtClean="0">
              <a:solidFill>
                <a:sysClr val="windowText" lastClr="000000"/>
              </a:solidFill>
              <a:latin typeface="+mn-ea"/>
            </a:endParaRPr>
          </a:p>
          <a:p>
            <a:pPr algn="ctr"/>
            <a:r>
              <a:rPr lang="ja-JP" altLang="en-US" sz="1400" dirty="0" smtClean="0">
                <a:solidFill>
                  <a:sysClr val="windowText" lastClr="000000"/>
                </a:solidFill>
                <a:latin typeface="+mn-ea"/>
              </a:rPr>
              <a:t>書</a:t>
            </a:r>
            <a:endParaRPr lang="en-US" altLang="ja-JP" sz="1400" dirty="0" smtClean="0">
              <a:solidFill>
                <a:sysClr val="windowText" lastClr="000000"/>
              </a:solidFill>
              <a:latin typeface="+mn-ea"/>
            </a:endParaRPr>
          </a:p>
        </p:txBody>
      </p:sp>
      <p:sp>
        <p:nvSpPr>
          <p:cNvPr id="54" name="爆発 1 53"/>
          <p:cNvSpPr/>
          <p:nvPr/>
        </p:nvSpPr>
        <p:spPr>
          <a:xfrm>
            <a:off x="776536" y="5105282"/>
            <a:ext cx="1944000" cy="1564078"/>
          </a:xfrm>
          <a:prstGeom prst="irregularSeal1">
            <a:avLst/>
          </a:prstGeom>
          <a:solidFill>
            <a:srgbClr val="FF7C80"/>
          </a:solidFill>
          <a:ln w="9525">
            <a:solidFill>
              <a:srgbClr val="FF5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smtClean="0">
                <a:solidFill>
                  <a:sysClr val="windowText" lastClr="000000"/>
                </a:solidFill>
              </a:rPr>
              <a:t>運営等に重大な問題や不祥事の発生　</a:t>
            </a:r>
            <a:endParaRPr kumimoji="1" lang="ja-JP" altLang="en-US" sz="1200" dirty="0">
              <a:solidFill>
                <a:sysClr val="windowText" lastClr="000000"/>
              </a:solidFill>
            </a:endParaRPr>
          </a:p>
        </p:txBody>
      </p:sp>
      <p:sp>
        <p:nvSpPr>
          <p:cNvPr id="83" name="角丸四角形 82"/>
          <p:cNvSpPr/>
          <p:nvPr/>
        </p:nvSpPr>
        <p:spPr>
          <a:xfrm>
            <a:off x="194472" y="1582178"/>
            <a:ext cx="468000" cy="3214973"/>
          </a:xfrm>
          <a:prstGeom prst="roundRect">
            <a:avLst>
              <a:gd name="adj" fmla="val 25551"/>
            </a:avLst>
          </a:prstGeom>
          <a:ln w="9525"/>
        </p:spPr>
        <p:style>
          <a:lnRef idx="2">
            <a:schemeClr val="dk1"/>
          </a:lnRef>
          <a:fillRef idx="1">
            <a:schemeClr val="lt1"/>
          </a:fillRef>
          <a:effectRef idx="0">
            <a:schemeClr val="dk1"/>
          </a:effectRef>
          <a:fontRef idx="minor">
            <a:schemeClr val="dk1"/>
          </a:fontRef>
        </p:style>
        <p:txBody>
          <a:bodyPr vert="eaVert" rtlCol="0" anchor="ctr"/>
          <a:lstStyle/>
          <a:p>
            <a:pPr algn="ctr"/>
            <a:r>
              <a:rPr lang="ja-JP" altLang="en-US" dirty="0" smtClean="0">
                <a:solidFill>
                  <a:sysClr val="windowText" lastClr="000000"/>
                </a:solidFill>
                <a:latin typeface="ＤＦ特太ゴシック体" panose="020B0509000000000000" pitchFamily="49" charset="-128"/>
                <a:ea typeface="ＤＦ特太ゴシック体" panose="020B0509000000000000" pitchFamily="49" charset="-128"/>
              </a:rPr>
              <a:t>監査実施計画の作成</a:t>
            </a:r>
            <a:r>
              <a:rPr lang="ja-JP" altLang="en-US" sz="1050" dirty="0" smtClean="0">
                <a:solidFill>
                  <a:sysClr val="windowText" lastClr="000000"/>
                </a:solidFill>
                <a:latin typeface="ＤＦ特太ゴシック体" panose="020B0509000000000000" pitchFamily="49" charset="-128"/>
                <a:ea typeface="ＤＦ特太ゴシック体" panose="020B0509000000000000" pitchFamily="49" charset="-128"/>
              </a:rPr>
              <a:t>（各年度）</a:t>
            </a:r>
            <a:endParaRPr kumimoji="1" lang="en-US" altLang="ja-JP" sz="1050" dirty="0">
              <a:solidFill>
                <a:sysClr val="windowText" lastClr="000000"/>
              </a:solidFill>
              <a:latin typeface="ＤＦ特太ゴシック体" panose="020B0509000000000000" pitchFamily="49" charset="-128"/>
              <a:ea typeface="ＤＦ特太ゴシック体" panose="020B0509000000000000" pitchFamily="49" charset="-128"/>
            </a:endParaRPr>
          </a:p>
        </p:txBody>
      </p:sp>
      <p:sp>
        <p:nvSpPr>
          <p:cNvPr id="63" name="角丸四角形 62"/>
          <p:cNvSpPr/>
          <p:nvPr/>
        </p:nvSpPr>
        <p:spPr>
          <a:xfrm>
            <a:off x="200472" y="1124744"/>
            <a:ext cx="1512000" cy="390566"/>
          </a:xfrm>
          <a:prstGeom prst="roundRect">
            <a:avLst>
              <a:gd name="adj" fmla="val 25551"/>
            </a:avLst>
          </a:prstGeom>
          <a:solidFill>
            <a:srgbClr val="A9DA74"/>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dirty="0" smtClean="0">
                <a:solidFill>
                  <a:sysClr val="windowText" lastClr="000000"/>
                </a:solidFill>
                <a:latin typeface="ＤＦ特太ゴシック体" panose="020B0509000000000000" pitchFamily="49" charset="-128"/>
                <a:ea typeface="ＤＦ特太ゴシック体" panose="020B0509000000000000" pitchFamily="49" charset="-128"/>
              </a:rPr>
              <a:t>一般監査</a:t>
            </a:r>
            <a:endParaRPr kumimoji="1" lang="en-US" altLang="ja-JP" dirty="0">
              <a:solidFill>
                <a:sysClr val="windowText" lastClr="000000"/>
              </a:solidFill>
              <a:latin typeface="ＤＦ特太ゴシック体" panose="020B0509000000000000" pitchFamily="49" charset="-128"/>
              <a:ea typeface="ＤＦ特太ゴシック体" panose="020B0509000000000000" pitchFamily="49" charset="-128"/>
            </a:endParaRPr>
          </a:p>
        </p:txBody>
      </p:sp>
      <p:sp>
        <p:nvSpPr>
          <p:cNvPr id="7" name="右中かっこ 6"/>
          <p:cNvSpPr/>
          <p:nvPr/>
        </p:nvSpPr>
        <p:spPr>
          <a:xfrm rot="16200000">
            <a:off x="6329961" y="75737"/>
            <a:ext cx="392099" cy="4442218"/>
          </a:xfrm>
          <a:prstGeom prst="rightBrace">
            <a:avLst/>
          </a:prstGeom>
          <a:ln w="38100"/>
        </p:spPr>
        <p:style>
          <a:lnRef idx="1">
            <a:schemeClr val="dk1"/>
          </a:lnRef>
          <a:fillRef idx="0">
            <a:schemeClr val="dk1"/>
          </a:fillRef>
          <a:effectRef idx="0">
            <a:schemeClr val="dk1"/>
          </a:effectRef>
          <a:fontRef idx="minor">
            <a:schemeClr val="tx1"/>
          </a:fontRef>
        </p:style>
        <p:txBody>
          <a:bodyPr rtlCol="0" anchor="ctr"/>
          <a:lstStyle/>
          <a:p>
            <a:pPr algn="ctr"/>
            <a:endParaRPr kumimoji="1" lang="ja-JP" altLang="en-US"/>
          </a:p>
        </p:txBody>
      </p:sp>
      <p:sp>
        <p:nvSpPr>
          <p:cNvPr id="64" name="角丸四角形 63"/>
          <p:cNvSpPr/>
          <p:nvPr/>
        </p:nvSpPr>
        <p:spPr>
          <a:xfrm>
            <a:off x="7185320" y="2617787"/>
            <a:ext cx="2643328" cy="2327148"/>
          </a:xfrm>
          <a:prstGeom prst="roundRect">
            <a:avLst>
              <a:gd name="adj" fmla="val 7545"/>
            </a:avLst>
          </a:prstGeom>
          <a:noFill/>
          <a:ln cmpd="sng">
            <a:solidFill>
              <a:srgbClr val="002060"/>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5" name="テキスト ボックス 84"/>
          <p:cNvSpPr txBox="1"/>
          <p:nvPr/>
        </p:nvSpPr>
        <p:spPr>
          <a:xfrm>
            <a:off x="8805544" y="2298358"/>
            <a:ext cx="1044000" cy="307777"/>
          </a:xfrm>
          <a:prstGeom prst="rect">
            <a:avLst/>
          </a:prstGeom>
          <a:solidFill>
            <a:schemeClr val="bg1"/>
          </a:solidFill>
          <a:ln w="25400">
            <a:solidFill>
              <a:srgbClr val="002060"/>
            </a:solidFill>
            <a:prstDash val="dash"/>
          </a:ln>
        </p:spPr>
        <p:txBody>
          <a:bodyPr wrap="square" rtlCol="0">
            <a:spAutoFit/>
          </a:bodyPr>
          <a:lstStyle/>
          <a:p>
            <a:pPr algn="ctr"/>
            <a:r>
              <a:rPr kumimoji="1" lang="ja-JP" altLang="en-US" sz="1400" b="1" dirty="0" smtClean="0">
                <a:solidFill>
                  <a:srgbClr val="002060"/>
                </a:solidFill>
              </a:rPr>
              <a:t>行政処分</a:t>
            </a:r>
            <a:endParaRPr kumimoji="1" lang="ja-JP" altLang="en-US" sz="1400" b="1" dirty="0">
              <a:solidFill>
                <a:srgbClr val="002060"/>
              </a:solidFill>
            </a:endParaRPr>
          </a:p>
        </p:txBody>
      </p:sp>
    </p:spTree>
    <p:extLst>
      <p:ext uri="{BB962C8B-B14F-4D97-AF65-F5344CB8AC3E}">
        <p14:creationId xmlns:p14="http://schemas.microsoft.com/office/powerpoint/2010/main" val="6494136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194478" y="2636912"/>
            <a:ext cx="9555511" cy="936104"/>
          </a:xfrm>
          <a:prstGeom prst="rect">
            <a:avLst/>
          </a:prstGeom>
          <a:solidFill>
            <a:schemeClr val="accent5">
              <a:lumMod val="40000"/>
              <a:lumOff val="60000"/>
            </a:schemeClr>
          </a:solidFill>
          <a:ln w="63500" cmpd="thickThi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9388" indent="-179388" algn="ctr"/>
            <a:r>
              <a:rPr lang="ja-JP" altLang="en-US" sz="3600" dirty="0" smtClean="0">
                <a:solidFill>
                  <a:schemeClr val="tx1"/>
                </a:solidFill>
                <a:latin typeface="ＤＨＰ特太ゴシック体" panose="020B0500000000000000" pitchFamily="50" charset="-128"/>
                <a:ea typeface="ＤＨＰ特太ゴシック体" panose="020B0500000000000000" pitchFamily="50" charset="-128"/>
              </a:rPr>
              <a:t>２．制度</a:t>
            </a:r>
            <a:r>
              <a:rPr lang="ja-JP" altLang="en-US" sz="3600" dirty="0">
                <a:solidFill>
                  <a:schemeClr val="tx1"/>
                </a:solidFill>
                <a:latin typeface="ＤＨＰ特太ゴシック体" panose="020B0500000000000000" pitchFamily="50" charset="-128"/>
                <a:ea typeface="ＤＨＰ特太ゴシック体" panose="020B0500000000000000" pitchFamily="50" charset="-128"/>
              </a:rPr>
              <a:t>見直し</a:t>
            </a:r>
            <a:r>
              <a:rPr lang="ja-JP" altLang="en-US" sz="3600" dirty="0" smtClean="0">
                <a:solidFill>
                  <a:schemeClr val="tx1"/>
                </a:solidFill>
                <a:latin typeface="ＤＨＰ特太ゴシック体" panose="020B0500000000000000" pitchFamily="50" charset="-128"/>
                <a:ea typeface="ＤＨＰ特太ゴシック体" panose="020B0500000000000000" pitchFamily="50" charset="-128"/>
              </a:rPr>
              <a:t>の概要及び背景</a:t>
            </a:r>
            <a:endParaRPr lang="en-US" altLang="ja-JP" sz="3600" dirty="0">
              <a:solidFill>
                <a:schemeClr val="tx1"/>
              </a:solidFill>
              <a:latin typeface="ＤＨＰ特太ゴシック体" panose="020B0500000000000000" pitchFamily="50" charset="-128"/>
              <a:ea typeface="ＤＨＰ特太ゴシック体" panose="020B0500000000000000" pitchFamily="50" charset="-128"/>
            </a:endParaRPr>
          </a:p>
        </p:txBody>
      </p:sp>
      <p:sp>
        <p:nvSpPr>
          <p:cNvPr id="2" name="スライド番号プレースホルダー 1"/>
          <p:cNvSpPr>
            <a:spLocks noGrp="1"/>
          </p:cNvSpPr>
          <p:nvPr>
            <p:ph type="sldNum" sz="quarter" idx="12"/>
          </p:nvPr>
        </p:nvSpPr>
        <p:spPr>
          <a:xfrm>
            <a:off x="7538144" y="6448251"/>
            <a:ext cx="2311400" cy="365125"/>
          </a:xfrm>
        </p:spPr>
        <p:txBody>
          <a:bodyPr/>
          <a:lstStyle/>
          <a:p>
            <a:r>
              <a:rPr lang="en-US" altLang="ja-JP" sz="1600" dirty="0">
                <a:solidFill>
                  <a:prstClr val="black">
                    <a:tint val="75000"/>
                  </a:prstClr>
                </a:solidFill>
                <a:latin typeface="ＭＳ ゴシック" panose="020B0609070205080204" pitchFamily="49" charset="-128"/>
                <a:ea typeface="ＭＳ ゴシック" panose="020B0609070205080204" pitchFamily="49" charset="-128"/>
              </a:rPr>
              <a:t>6</a:t>
            </a:r>
            <a:endParaRPr lang="ja-JP" altLang="en-US" sz="1600" dirty="0">
              <a:solidFill>
                <a:prstClr val="black">
                  <a:tint val="75000"/>
                </a:prstClr>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4621696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正方形/長方形 12"/>
          <p:cNvSpPr/>
          <p:nvPr/>
        </p:nvSpPr>
        <p:spPr>
          <a:xfrm>
            <a:off x="131823" y="344383"/>
            <a:ext cx="9658351" cy="568137"/>
          </a:xfrm>
          <a:prstGeom prst="rect">
            <a:avLst/>
          </a:prstGeom>
          <a:ln w="28575" cmpd="sng">
            <a:solidFill>
              <a:srgbClr val="0070C0"/>
            </a:solidFill>
          </a:ln>
        </p:spPr>
        <p:style>
          <a:lnRef idx="2">
            <a:schemeClr val="dk1"/>
          </a:lnRef>
          <a:fillRef idx="1">
            <a:schemeClr val="lt1"/>
          </a:fillRef>
          <a:effectRef idx="0">
            <a:schemeClr val="dk1"/>
          </a:effectRef>
          <a:fontRef idx="minor">
            <a:schemeClr val="dk1"/>
          </a:fontRef>
        </p:style>
        <p:txBody>
          <a:bodyPr vert="horz" lIns="74213" tIns="37106" rIns="74213" bIns="37106" anchor="ctr"/>
          <a:lstStyle/>
          <a:p>
            <a:pPr marL="146879" indent="-146879" eaLnBrk="1" fontAlgn="auto" hangingPunct="1">
              <a:lnSpc>
                <a:spcPts val="1948"/>
              </a:lnSpc>
              <a:spcBef>
                <a:spcPts val="0"/>
              </a:spcBef>
              <a:spcAft>
                <a:spcPts val="0"/>
              </a:spcAft>
            </a:pPr>
            <a:r>
              <a:rPr lang="ja-JP" altLang="en-US" sz="1600" spc="-32" dirty="0">
                <a:solidFill>
                  <a:prstClr val="black"/>
                </a:solidFill>
                <a:latin typeface="ＭＳ Ｐゴシック"/>
                <a:cs typeface="メイリオ" panose="020B0604030504040204" pitchFamily="50" charset="-128"/>
              </a:rPr>
              <a:t>○　公益性・非営利性を確保する観点から制度を見直し、国民に対する説明責任を果たし、地域社会に貢献</a:t>
            </a:r>
            <a:r>
              <a:rPr lang="ja-JP" altLang="en-US" sz="1600" spc="-32" dirty="0" smtClean="0">
                <a:solidFill>
                  <a:prstClr val="black"/>
                </a:solidFill>
                <a:latin typeface="ＭＳ Ｐゴシック"/>
                <a:cs typeface="メイリオ" panose="020B0604030504040204" pitchFamily="50" charset="-128"/>
              </a:rPr>
              <a:t>する</a:t>
            </a:r>
            <a:endParaRPr lang="en-US" altLang="ja-JP" sz="1600" spc="-32" dirty="0" smtClean="0">
              <a:solidFill>
                <a:prstClr val="black"/>
              </a:solidFill>
              <a:latin typeface="ＭＳ Ｐゴシック"/>
              <a:cs typeface="メイリオ" panose="020B0604030504040204" pitchFamily="50" charset="-128"/>
            </a:endParaRPr>
          </a:p>
          <a:p>
            <a:pPr marL="146879" indent="-146879" eaLnBrk="1" fontAlgn="auto" hangingPunct="1">
              <a:lnSpc>
                <a:spcPts val="1948"/>
              </a:lnSpc>
              <a:spcBef>
                <a:spcPts val="0"/>
              </a:spcBef>
              <a:spcAft>
                <a:spcPts val="0"/>
              </a:spcAft>
            </a:pPr>
            <a:r>
              <a:rPr lang="ja-JP" altLang="en-US" sz="1600" spc="-32" dirty="0">
                <a:solidFill>
                  <a:prstClr val="black"/>
                </a:solidFill>
                <a:latin typeface="ＭＳ Ｐゴシック"/>
                <a:cs typeface="メイリオ" panose="020B0604030504040204" pitchFamily="50" charset="-128"/>
              </a:rPr>
              <a:t>　</a:t>
            </a:r>
            <a:r>
              <a:rPr lang="ja-JP" altLang="en-US" sz="1600" spc="-32" dirty="0" smtClean="0">
                <a:solidFill>
                  <a:prstClr val="black"/>
                </a:solidFill>
                <a:latin typeface="ＭＳ Ｐゴシック"/>
                <a:cs typeface="メイリオ" panose="020B0604030504040204" pitchFamily="50" charset="-128"/>
              </a:rPr>
              <a:t>法人</a:t>
            </a:r>
            <a:r>
              <a:rPr lang="ja-JP" altLang="en-US" sz="1600" spc="-32" dirty="0">
                <a:solidFill>
                  <a:prstClr val="black"/>
                </a:solidFill>
                <a:latin typeface="ＭＳ Ｐゴシック"/>
                <a:cs typeface="メイリオ" panose="020B0604030504040204" pitchFamily="50" charset="-128"/>
              </a:rPr>
              <a:t>の在り方を</a:t>
            </a:r>
            <a:r>
              <a:rPr lang="ja-JP" altLang="en-US" sz="1600" spc="-32" dirty="0" smtClean="0">
                <a:solidFill>
                  <a:prstClr val="black"/>
                </a:solidFill>
                <a:latin typeface="ＭＳ Ｐゴシック"/>
                <a:cs typeface="メイリオ" panose="020B0604030504040204" pitchFamily="50" charset="-128"/>
              </a:rPr>
              <a:t>徹底する。</a:t>
            </a:r>
            <a:endParaRPr lang="en-US" altLang="ja-JP" sz="1600" spc="-32" dirty="0" smtClean="0">
              <a:solidFill>
                <a:prstClr val="black"/>
              </a:solidFill>
              <a:latin typeface="ＭＳ Ｐゴシック"/>
              <a:cs typeface="メイリオ" panose="020B0604030504040204" pitchFamily="50" charset="-128"/>
            </a:endParaRPr>
          </a:p>
        </p:txBody>
      </p:sp>
      <p:sp>
        <p:nvSpPr>
          <p:cNvPr id="94" name="正方形/長方形 93"/>
          <p:cNvSpPr/>
          <p:nvPr/>
        </p:nvSpPr>
        <p:spPr>
          <a:xfrm>
            <a:off x="1132918" y="2131037"/>
            <a:ext cx="3392506" cy="413491"/>
          </a:xfrm>
          <a:prstGeom prst="rect">
            <a:avLst/>
          </a:prstGeom>
        </p:spPr>
        <p:txBody>
          <a:bodyPr wrap="square" lIns="74213" tIns="37106" rIns="74213" bIns="37106">
            <a:spAutoFit/>
          </a:bodyPr>
          <a:lstStyle/>
          <a:p>
            <a:pPr eaLnBrk="1" fontAlgn="auto" hangingPunct="1">
              <a:spcBef>
                <a:spcPts val="0"/>
              </a:spcBef>
              <a:spcAft>
                <a:spcPts val="0"/>
              </a:spcAft>
            </a:pPr>
            <a:endParaRPr lang="ja-JP" altLang="en-US" sz="1100" dirty="0">
              <a:solidFill>
                <a:prstClr val="black"/>
              </a:solidFill>
              <a:latin typeface="ＭＳ Ｐゴシック"/>
              <a:ea typeface="ＭＳ Ｐゴシック"/>
            </a:endParaRPr>
          </a:p>
          <a:p>
            <a:pPr eaLnBrk="1" fontAlgn="auto" hangingPunct="1">
              <a:spcBef>
                <a:spcPts val="0"/>
              </a:spcBef>
              <a:spcAft>
                <a:spcPts val="0"/>
              </a:spcAft>
            </a:pPr>
            <a:endParaRPr lang="ja-JP" altLang="en-US" sz="1100" dirty="0">
              <a:solidFill>
                <a:prstClr val="black"/>
              </a:solidFill>
              <a:latin typeface="ＭＳ Ｐゴシック"/>
              <a:ea typeface="ＭＳ Ｐゴシック"/>
            </a:endParaRPr>
          </a:p>
        </p:txBody>
      </p:sp>
      <p:sp>
        <p:nvSpPr>
          <p:cNvPr id="25" name="ホームベース 24"/>
          <p:cNvSpPr/>
          <p:nvPr/>
        </p:nvSpPr>
        <p:spPr bwMode="auto">
          <a:xfrm>
            <a:off x="131814" y="2091543"/>
            <a:ext cx="3091632" cy="856418"/>
          </a:xfrm>
          <a:prstGeom prst="homePlate">
            <a:avLst>
              <a:gd name="adj" fmla="val 22773"/>
            </a:avLst>
          </a:prstGeom>
          <a:solidFill>
            <a:srgbClr val="FFFFCC">
              <a:alpha val="0"/>
            </a:srgbClr>
          </a:solidFill>
          <a:ln w="12700" cap="flat" cmpd="sng">
            <a:solidFill>
              <a:schemeClr val="accent6">
                <a:lumMod val="50000"/>
              </a:schemeClr>
            </a:solidFill>
            <a:prstDash val="solid"/>
            <a:round/>
            <a:headEnd/>
            <a:tailEnd/>
          </a:ln>
        </p:spPr>
        <p:txBody>
          <a:bodyPr wrap="square" lIns="63601" tIns="38014" rIns="76027" bIns="38014" rtlCol="0" anchor="ctr">
            <a:noAutofit/>
          </a:bodyPr>
          <a:lstStyle/>
          <a:p>
            <a:pPr eaLnBrk="1" fontAlgn="auto" hangingPunct="1">
              <a:spcBef>
                <a:spcPts val="0"/>
              </a:spcBef>
              <a:spcAft>
                <a:spcPts val="0"/>
              </a:spcAft>
            </a:pPr>
            <a:r>
              <a:rPr lang="ja-JP" altLang="en-US" sz="1400" b="1" dirty="0">
                <a:solidFill>
                  <a:prstClr val="black"/>
                </a:solidFill>
                <a:latin typeface="ＭＳ Ｐゴシック"/>
                <a:ea typeface="ＭＳ Ｐゴシック"/>
                <a:cs typeface="メイリオ" panose="020B0604030504040204" pitchFamily="50" charset="-128"/>
              </a:rPr>
              <a:t>２．</a:t>
            </a:r>
            <a:r>
              <a:rPr lang="ja-JP" altLang="en-US" sz="1400" b="1" dirty="0">
                <a:latin typeface="ＭＳ Ｐゴシック"/>
                <a:ea typeface="ＭＳ Ｐゴシック"/>
                <a:cs typeface="メイリオ" panose="020B0604030504040204" pitchFamily="50" charset="-128"/>
              </a:rPr>
              <a:t>事業運営の透明性</a:t>
            </a:r>
            <a:r>
              <a:rPr lang="ja-JP" altLang="en-US" sz="1400" b="1" dirty="0">
                <a:solidFill>
                  <a:prstClr val="black"/>
                </a:solidFill>
                <a:latin typeface="ＭＳ Ｐゴシック"/>
                <a:ea typeface="ＭＳ Ｐゴシック"/>
                <a:cs typeface="メイリオ" panose="020B0604030504040204" pitchFamily="50" charset="-128"/>
              </a:rPr>
              <a:t>の向上</a:t>
            </a:r>
            <a:endParaRPr lang="en-US" altLang="ja-JP" sz="1400" b="1" dirty="0">
              <a:solidFill>
                <a:prstClr val="black"/>
              </a:solidFill>
              <a:latin typeface="ＭＳ Ｐゴシック"/>
              <a:ea typeface="ＭＳ Ｐゴシック"/>
              <a:cs typeface="メイリオ" panose="020B0604030504040204" pitchFamily="50" charset="-128"/>
            </a:endParaRPr>
          </a:p>
          <a:p>
            <a:pPr marL="215166" indent="-215166" eaLnBrk="1" fontAlgn="auto" hangingPunct="1">
              <a:lnSpc>
                <a:spcPts val="1299"/>
              </a:lnSpc>
              <a:spcBef>
                <a:spcPts val="487"/>
              </a:spcBef>
              <a:spcAft>
                <a:spcPts val="0"/>
              </a:spcAft>
            </a:pPr>
            <a:r>
              <a:rPr lang="ja-JP" altLang="en-US" sz="1100" dirty="0">
                <a:solidFill>
                  <a:prstClr val="black"/>
                </a:solidFill>
                <a:latin typeface="ＭＳ Ｐゴシック"/>
                <a:ea typeface="ＭＳ Ｐゴシック"/>
                <a:cs typeface="メイリオ" panose="020B0604030504040204" pitchFamily="50" charset="-128"/>
              </a:rPr>
              <a:t>　□　財務諸表の公表等について法律上明記</a:t>
            </a:r>
            <a:endParaRPr lang="en-US" altLang="ja-JP" sz="1100" dirty="0">
              <a:solidFill>
                <a:prstClr val="black"/>
              </a:solidFill>
              <a:latin typeface="ＭＳ Ｐゴシック"/>
              <a:ea typeface="ＭＳ Ｐゴシック"/>
              <a:cs typeface="メイリオ" panose="020B0604030504040204" pitchFamily="50" charset="-128"/>
            </a:endParaRPr>
          </a:p>
        </p:txBody>
      </p:sp>
      <p:sp>
        <p:nvSpPr>
          <p:cNvPr id="26" name="ホームベース 25"/>
          <p:cNvSpPr/>
          <p:nvPr/>
        </p:nvSpPr>
        <p:spPr bwMode="auto">
          <a:xfrm>
            <a:off x="131814" y="970470"/>
            <a:ext cx="3091632" cy="1085476"/>
          </a:xfrm>
          <a:prstGeom prst="homePlate">
            <a:avLst>
              <a:gd name="adj" fmla="val 17484"/>
            </a:avLst>
          </a:prstGeom>
          <a:solidFill>
            <a:srgbClr val="FFFFCC">
              <a:alpha val="0"/>
            </a:srgbClr>
          </a:solidFill>
          <a:ln w="12700" cap="flat" cmpd="sng">
            <a:solidFill>
              <a:schemeClr val="accent6">
                <a:lumMod val="50000"/>
              </a:schemeClr>
            </a:solidFill>
            <a:prstDash val="solid"/>
            <a:round/>
            <a:headEnd/>
            <a:tailEnd/>
          </a:ln>
        </p:spPr>
        <p:txBody>
          <a:bodyPr wrap="square" lIns="63601" tIns="38014" rIns="76027" bIns="38014" rtlCol="0" anchor="ctr">
            <a:noAutofit/>
          </a:bodyPr>
          <a:lstStyle/>
          <a:p>
            <a:pPr eaLnBrk="1" fontAlgn="auto" hangingPunct="1">
              <a:spcBef>
                <a:spcPts val="0"/>
              </a:spcBef>
              <a:spcAft>
                <a:spcPts val="0"/>
              </a:spcAft>
            </a:pPr>
            <a:r>
              <a:rPr lang="ja-JP" altLang="en-US" sz="1400" b="1" dirty="0">
                <a:solidFill>
                  <a:prstClr val="black"/>
                </a:solidFill>
                <a:latin typeface="ＭＳ Ｐゴシック"/>
                <a:ea typeface="ＭＳ Ｐゴシック"/>
                <a:cs typeface="メイリオ" panose="020B0604030504040204" pitchFamily="50" charset="-128"/>
              </a:rPr>
              <a:t>１．</a:t>
            </a:r>
            <a:r>
              <a:rPr lang="ja-JP" altLang="en-US" sz="1400" b="1" dirty="0">
                <a:latin typeface="ＭＳ Ｐゴシック"/>
                <a:ea typeface="ＭＳ Ｐゴシック"/>
                <a:cs typeface="メイリオ" panose="020B0604030504040204" pitchFamily="50" charset="-128"/>
              </a:rPr>
              <a:t>経営組織のガバナンス</a:t>
            </a:r>
            <a:r>
              <a:rPr lang="ja-JP" altLang="en-US" sz="1400" b="1" dirty="0">
                <a:solidFill>
                  <a:prstClr val="black"/>
                </a:solidFill>
                <a:latin typeface="ＭＳ Ｐゴシック"/>
                <a:ea typeface="ＭＳ Ｐゴシック"/>
                <a:cs typeface="メイリオ" panose="020B0604030504040204" pitchFamily="50" charset="-128"/>
              </a:rPr>
              <a:t>の強化</a:t>
            </a:r>
            <a:endParaRPr lang="en-US" altLang="ja-JP" sz="1400" b="1" dirty="0">
              <a:solidFill>
                <a:prstClr val="black"/>
              </a:solidFill>
              <a:latin typeface="ＭＳ Ｐゴシック"/>
              <a:ea typeface="ＭＳ Ｐゴシック"/>
              <a:cs typeface="メイリオ" panose="020B0604030504040204" pitchFamily="50" charset="-128"/>
            </a:endParaRPr>
          </a:p>
          <a:p>
            <a:pPr eaLnBrk="1" fontAlgn="auto" hangingPunct="1">
              <a:spcBef>
                <a:spcPts val="487"/>
              </a:spcBef>
              <a:spcAft>
                <a:spcPts val="0"/>
              </a:spcAft>
            </a:pPr>
            <a:r>
              <a:rPr lang="ja-JP" altLang="en-US" sz="1100" dirty="0">
                <a:solidFill>
                  <a:prstClr val="black"/>
                </a:solidFill>
                <a:latin typeface="ＭＳ Ｐゴシック"/>
                <a:ea typeface="ＭＳ Ｐゴシック"/>
              </a:rPr>
              <a:t>　</a:t>
            </a:r>
            <a:r>
              <a:rPr lang="ja-JP" altLang="en-US" sz="1100" dirty="0">
                <a:solidFill>
                  <a:prstClr val="black"/>
                </a:solidFill>
                <a:latin typeface="ＭＳ Ｐゴシック"/>
                <a:ea typeface="ＭＳ Ｐゴシック"/>
                <a:cs typeface="メイリオ" panose="020B0604030504040204" pitchFamily="50" charset="-128"/>
              </a:rPr>
              <a:t>□　理事・理事長に対する牽制機能の発揮</a:t>
            </a:r>
            <a:endParaRPr lang="en-US" altLang="ja-JP" sz="1100" dirty="0">
              <a:solidFill>
                <a:prstClr val="black"/>
              </a:solidFill>
              <a:latin typeface="ＭＳ Ｐゴシック"/>
              <a:ea typeface="ＭＳ Ｐゴシック"/>
              <a:cs typeface="メイリオ" panose="020B0604030504040204" pitchFamily="50" charset="-128"/>
            </a:endParaRPr>
          </a:p>
          <a:p>
            <a:pPr eaLnBrk="1" fontAlgn="auto" hangingPunct="1">
              <a:spcBef>
                <a:spcPts val="243"/>
              </a:spcBef>
              <a:spcAft>
                <a:spcPts val="0"/>
              </a:spcAft>
            </a:pPr>
            <a:r>
              <a:rPr lang="ja-JP" altLang="en-US" sz="1100" dirty="0">
                <a:solidFill>
                  <a:prstClr val="black"/>
                </a:solidFill>
                <a:latin typeface="ＭＳ Ｐゴシック"/>
                <a:ea typeface="ＭＳ Ｐゴシック"/>
                <a:cs typeface="メイリオ" panose="020B0604030504040204" pitchFamily="50" charset="-128"/>
              </a:rPr>
              <a:t> </a:t>
            </a:r>
            <a:r>
              <a:rPr lang="ja-JP" altLang="en-US" sz="1100" dirty="0" smtClean="0">
                <a:solidFill>
                  <a:prstClr val="black"/>
                </a:solidFill>
                <a:latin typeface="ＭＳ Ｐゴシック"/>
                <a:ea typeface="ＭＳ Ｐゴシック"/>
                <a:cs typeface="メイリオ" panose="020B0604030504040204" pitchFamily="50" charset="-128"/>
              </a:rPr>
              <a:t> □</a:t>
            </a:r>
            <a:r>
              <a:rPr lang="ja-JP" altLang="en-US" sz="1100" dirty="0">
                <a:solidFill>
                  <a:prstClr val="black"/>
                </a:solidFill>
                <a:latin typeface="ＭＳ Ｐゴシック"/>
                <a:ea typeface="ＭＳ Ｐゴシック"/>
                <a:cs typeface="メイリオ" panose="020B0604030504040204" pitchFamily="50" charset="-128"/>
              </a:rPr>
              <a:t>　財務会計に係るチェック体制の整備</a:t>
            </a:r>
            <a:endParaRPr lang="en-US" altLang="ja-JP" sz="1100" dirty="0">
              <a:solidFill>
                <a:prstClr val="black"/>
              </a:solidFill>
              <a:latin typeface="ＭＳ Ｐゴシック"/>
              <a:ea typeface="ＭＳ Ｐゴシック"/>
              <a:cs typeface="メイリオ" panose="020B0604030504040204" pitchFamily="50" charset="-128"/>
            </a:endParaRPr>
          </a:p>
        </p:txBody>
      </p:sp>
      <p:sp>
        <p:nvSpPr>
          <p:cNvPr id="27" name="角丸四角形 26"/>
          <p:cNvSpPr/>
          <p:nvPr/>
        </p:nvSpPr>
        <p:spPr bwMode="auto">
          <a:xfrm>
            <a:off x="3223447" y="970719"/>
            <a:ext cx="6572061" cy="1080063"/>
          </a:xfrm>
          <a:prstGeom prst="roundRect">
            <a:avLst>
              <a:gd name="adj" fmla="val 7338"/>
            </a:avLst>
          </a:prstGeom>
          <a:pattFill prst="pct60">
            <a:fgClr>
              <a:srgbClr val="FFFFCC"/>
            </a:fgClr>
            <a:bgClr>
              <a:schemeClr val="bg1"/>
            </a:bgClr>
          </a:pattFill>
          <a:ln w="12700">
            <a:solidFill>
              <a:schemeClr val="accent4">
                <a:lumMod val="50000"/>
              </a:schemeClr>
            </a:solidFill>
            <a:headEnd/>
            <a:tailEnd/>
          </a:ln>
        </p:spPr>
        <p:style>
          <a:lnRef idx="2">
            <a:schemeClr val="dk1"/>
          </a:lnRef>
          <a:fillRef idx="1">
            <a:schemeClr val="lt1"/>
          </a:fillRef>
          <a:effectRef idx="0">
            <a:schemeClr val="dk1"/>
          </a:effectRef>
          <a:fontRef idx="minor">
            <a:schemeClr val="dk1"/>
          </a:fontRef>
        </p:style>
        <p:txBody>
          <a:bodyPr wrap="square" lIns="63601" tIns="38014" rIns="76027" bIns="38014" rtlCol="0" anchor="ctr">
            <a:noAutofit/>
          </a:bodyPr>
          <a:lstStyle/>
          <a:p>
            <a:pPr marL="123688" indent="-123688" eaLnBrk="1" fontAlgn="auto" hangingPunct="1">
              <a:spcBef>
                <a:spcPts val="0"/>
              </a:spcBef>
              <a:spcAft>
                <a:spcPts val="0"/>
              </a:spcAft>
            </a:pPr>
            <a:r>
              <a:rPr lang="ja-JP" altLang="en-US" sz="1400" kern="100" dirty="0">
                <a:solidFill>
                  <a:prstClr val="black"/>
                </a:solidFill>
                <a:latin typeface="ＭＳ Ｐゴシック"/>
                <a:cs typeface="メイリオ" panose="020B0604030504040204" pitchFamily="50" charset="-128"/>
              </a:rPr>
              <a:t>○</a:t>
            </a:r>
            <a:r>
              <a:rPr lang="ja-JP" altLang="ja-JP" sz="1400" kern="100" dirty="0">
                <a:solidFill>
                  <a:prstClr val="black"/>
                </a:solidFill>
                <a:latin typeface="ＭＳ Ｐゴシック"/>
                <a:cs typeface="メイリオ" panose="020B0604030504040204" pitchFamily="50" charset="-128"/>
              </a:rPr>
              <a:t>　</a:t>
            </a:r>
            <a:r>
              <a:rPr lang="ja-JP" altLang="en-US" sz="1400" u="sng" kern="100" dirty="0">
                <a:solidFill>
                  <a:prstClr val="black"/>
                </a:solidFill>
                <a:latin typeface="ＭＳ Ｐゴシック"/>
                <a:cs typeface="メイリオ" panose="020B0604030504040204" pitchFamily="50" charset="-128"/>
              </a:rPr>
              <a:t>議決機関としての評議員会を必置</a:t>
            </a:r>
            <a:r>
              <a:rPr lang="ja-JP" altLang="en-US" sz="1000" kern="100" dirty="0">
                <a:solidFill>
                  <a:prstClr val="black"/>
                </a:solidFill>
                <a:latin typeface="ＭＳ Ｐゴシック"/>
                <a:cs typeface="Times New Roman"/>
              </a:rPr>
              <a:t>　　</a:t>
            </a:r>
            <a:r>
              <a:rPr lang="en-US" altLang="ja-JP" sz="1000" kern="100" spc="-50" dirty="0">
                <a:solidFill>
                  <a:prstClr val="black"/>
                </a:solidFill>
                <a:latin typeface="ＭＳ Ｐ明朝" panose="02020600040205080304" pitchFamily="18" charset="-128"/>
                <a:ea typeface="ＭＳ Ｐ明朝" panose="02020600040205080304" pitchFamily="18" charset="-128"/>
                <a:cs typeface="Times New Roman"/>
              </a:rPr>
              <a:t>※</a:t>
            </a:r>
            <a:r>
              <a:rPr lang="ja-JP" altLang="en-US" sz="1000" kern="100" spc="-50" dirty="0">
                <a:solidFill>
                  <a:prstClr val="black"/>
                </a:solidFill>
                <a:latin typeface="ＭＳ Ｐ明朝" panose="02020600040205080304" pitchFamily="18" charset="-128"/>
                <a:ea typeface="ＭＳ Ｐ明朝" panose="02020600040205080304" pitchFamily="18" charset="-128"/>
                <a:cs typeface="Times New Roman"/>
              </a:rPr>
              <a:t>理事等の選任・解任や役員報酬の決定など重要事項を決議</a:t>
            </a:r>
            <a:endParaRPr lang="en-US" altLang="ja-JP" sz="1000" kern="100" spc="-50" dirty="0">
              <a:solidFill>
                <a:prstClr val="black"/>
              </a:solidFill>
              <a:latin typeface="ＭＳ Ｐ明朝" panose="02020600040205080304" pitchFamily="18" charset="-128"/>
              <a:ea typeface="ＭＳ Ｐ明朝" panose="02020600040205080304" pitchFamily="18" charset="-128"/>
              <a:cs typeface="Times New Roman"/>
            </a:endParaRPr>
          </a:p>
          <a:p>
            <a:pPr marL="123688" indent="-123688" eaLnBrk="1" fontAlgn="auto" hangingPunct="1">
              <a:lnSpc>
                <a:spcPts val="1200"/>
              </a:lnSpc>
              <a:spcBef>
                <a:spcPts val="243"/>
              </a:spcBef>
              <a:spcAft>
                <a:spcPts val="0"/>
              </a:spcAft>
            </a:pPr>
            <a:r>
              <a:rPr lang="ja-JP" altLang="en-US" sz="1400" kern="100" dirty="0" smtClean="0">
                <a:solidFill>
                  <a:prstClr val="black"/>
                </a:solidFill>
                <a:latin typeface="ＭＳ Ｐゴシック"/>
                <a:cs typeface="メイリオ" panose="020B0604030504040204" pitchFamily="50" charset="-128"/>
              </a:rPr>
              <a:t>　　　</a:t>
            </a:r>
            <a:r>
              <a:rPr lang="ja-JP" altLang="en-US" sz="1400" kern="100" dirty="0" smtClean="0">
                <a:solidFill>
                  <a:srgbClr val="FF0000"/>
                </a:solidFill>
                <a:latin typeface="ＭＳ Ｐゴシック"/>
                <a:cs typeface="メイリオ" panose="020B0604030504040204" pitchFamily="50" charset="-128"/>
              </a:rPr>
              <a:t>　</a:t>
            </a:r>
            <a:r>
              <a:rPr lang="en-US" altLang="ja-JP" sz="1200" kern="100" dirty="0" smtClean="0">
                <a:solidFill>
                  <a:prstClr val="black"/>
                </a:solidFill>
                <a:latin typeface="ＭＳ Ｐゴシック"/>
                <a:cs typeface="メイリオ" panose="020B0604030504040204" pitchFamily="50" charset="-128"/>
              </a:rPr>
              <a:t>(</a:t>
            </a:r>
            <a:r>
              <a:rPr lang="ja-JP" altLang="en-US" sz="1200" kern="100" dirty="0" smtClean="0">
                <a:solidFill>
                  <a:prstClr val="black"/>
                </a:solidFill>
                <a:latin typeface="ＭＳ Ｐゴシック"/>
                <a:cs typeface="メイリオ" panose="020B0604030504040204" pitchFamily="50" charset="-128"/>
              </a:rPr>
              <a:t>注）小規模法人について評議員定数に係る経過措置を設ける。</a:t>
            </a:r>
            <a:endParaRPr lang="en-US" altLang="ja-JP" sz="1200" kern="100" dirty="0" smtClean="0">
              <a:solidFill>
                <a:prstClr val="black"/>
              </a:solidFill>
              <a:latin typeface="ＭＳ Ｐゴシック"/>
              <a:cs typeface="メイリオ" panose="020B0604030504040204" pitchFamily="50" charset="-128"/>
            </a:endParaRPr>
          </a:p>
          <a:p>
            <a:pPr marL="123688" indent="-123688" eaLnBrk="1" fontAlgn="auto" hangingPunct="1">
              <a:lnSpc>
                <a:spcPts val="1600"/>
              </a:lnSpc>
              <a:spcBef>
                <a:spcPts val="243"/>
              </a:spcBef>
              <a:spcAft>
                <a:spcPts val="0"/>
              </a:spcAft>
            </a:pPr>
            <a:r>
              <a:rPr lang="ja-JP" altLang="en-US" sz="1400" kern="100" dirty="0" smtClean="0">
                <a:solidFill>
                  <a:prstClr val="black"/>
                </a:solidFill>
                <a:latin typeface="ＭＳ Ｐゴシック"/>
                <a:cs typeface="メイリオ" panose="020B0604030504040204" pitchFamily="50" charset="-128"/>
              </a:rPr>
              <a:t>○</a:t>
            </a:r>
            <a:r>
              <a:rPr lang="ja-JP" altLang="en-US" sz="1400" kern="100" dirty="0">
                <a:solidFill>
                  <a:prstClr val="black"/>
                </a:solidFill>
                <a:latin typeface="ＭＳ Ｐゴシック"/>
                <a:cs typeface="メイリオ" panose="020B0604030504040204" pitchFamily="50" charset="-128"/>
              </a:rPr>
              <a:t>　</a:t>
            </a:r>
            <a:r>
              <a:rPr lang="ja-JP" altLang="en-US" sz="1400" u="sng" kern="100" dirty="0">
                <a:solidFill>
                  <a:prstClr val="black"/>
                </a:solidFill>
                <a:latin typeface="ＭＳ Ｐゴシック"/>
                <a:cs typeface="メイリオ" panose="020B0604030504040204" pitchFamily="50" charset="-128"/>
              </a:rPr>
              <a:t>役員・理事会・評議員会の権限・責任に係る規定の整備</a:t>
            </a:r>
            <a:endParaRPr lang="en-US" altLang="ja-JP" sz="1400" u="sng" kern="100" dirty="0">
              <a:solidFill>
                <a:prstClr val="black"/>
              </a:solidFill>
              <a:latin typeface="ＭＳ Ｐゴシック"/>
              <a:cs typeface="メイリオ" panose="020B0604030504040204" pitchFamily="50" charset="-128"/>
            </a:endParaRPr>
          </a:p>
          <a:p>
            <a:pPr marL="123688" indent="-123688" eaLnBrk="1" fontAlgn="auto" hangingPunct="1">
              <a:lnSpc>
                <a:spcPts val="1600"/>
              </a:lnSpc>
              <a:spcBef>
                <a:spcPts val="0"/>
              </a:spcBef>
              <a:spcAft>
                <a:spcPts val="0"/>
              </a:spcAft>
            </a:pPr>
            <a:r>
              <a:rPr lang="ja-JP" altLang="en-US" sz="1400" kern="100" dirty="0">
                <a:solidFill>
                  <a:prstClr val="black"/>
                </a:solidFill>
                <a:latin typeface="ＭＳ Ｐゴシック"/>
                <a:cs typeface="メイリオ" panose="020B0604030504040204" pitchFamily="50" charset="-128"/>
              </a:rPr>
              <a:t>○　</a:t>
            </a:r>
            <a:r>
              <a:rPr lang="ja-JP" altLang="en-US" sz="1400" u="sng" kern="100" dirty="0" smtClean="0">
                <a:solidFill>
                  <a:prstClr val="black"/>
                </a:solidFill>
                <a:latin typeface="ＭＳ Ｐゴシック"/>
                <a:cs typeface="メイリオ" panose="020B0604030504040204" pitchFamily="50" charset="-128"/>
              </a:rPr>
              <a:t>親族等特殊関係者</a:t>
            </a:r>
            <a:r>
              <a:rPr lang="ja-JP" altLang="en-US" sz="1400" u="sng" kern="100" dirty="0">
                <a:solidFill>
                  <a:prstClr val="black"/>
                </a:solidFill>
                <a:latin typeface="ＭＳ Ｐゴシック"/>
                <a:cs typeface="メイリオ" panose="020B0604030504040204" pitchFamily="50" charset="-128"/>
              </a:rPr>
              <a:t>の理事等への選任の制限に係る規定の整備</a:t>
            </a:r>
            <a:endParaRPr lang="en-US" altLang="ja-JP" sz="1400" u="sng" kern="100" dirty="0">
              <a:solidFill>
                <a:prstClr val="black"/>
              </a:solidFill>
              <a:latin typeface="ＭＳ Ｐゴシック"/>
              <a:cs typeface="メイリオ" panose="020B0604030504040204" pitchFamily="50" charset="-128"/>
            </a:endParaRPr>
          </a:p>
          <a:p>
            <a:pPr marL="123688" indent="-123688" eaLnBrk="1" fontAlgn="auto" hangingPunct="1">
              <a:lnSpc>
                <a:spcPts val="1600"/>
              </a:lnSpc>
              <a:spcBef>
                <a:spcPts val="243"/>
              </a:spcBef>
              <a:spcAft>
                <a:spcPts val="0"/>
              </a:spcAft>
            </a:pPr>
            <a:r>
              <a:rPr lang="ja-JP" altLang="en-US" sz="1400" kern="100" dirty="0">
                <a:solidFill>
                  <a:prstClr val="black"/>
                </a:solidFill>
                <a:latin typeface="ＭＳ Ｐゴシック"/>
                <a:cs typeface="メイリオ" panose="020B0604030504040204" pitchFamily="50" charset="-128"/>
              </a:rPr>
              <a:t>○　</a:t>
            </a:r>
            <a:r>
              <a:rPr lang="ja-JP" altLang="en-US" sz="1400" u="sng" kern="100" dirty="0">
                <a:solidFill>
                  <a:prstClr val="black"/>
                </a:solidFill>
                <a:latin typeface="ＭＳ Ｐゴシック"/>
                <a:cs typeface="メイリオ" panose="020B0604030504040204" pitchFamily="50" charset="-128"/>
              </a:rPr>
              <a:t>一定規模以上の法人への会計監査人の導入</a:t>
            </a:r>
            <a:r>
              <a:rPr lang="ja-JP" altLang="en-US" sz="1400" kern="100" dirty="0">
                <a:solidFill>
                  <a:prstClr val="black"/>
                </a:solidFill>
                <a:latin typeface="ＭＳ Ｐゴシック"/>
                <a:cs typeface="メイリオ" panose="020B0604030504040204" pitchFamily="50" charset="-128"/>
              </a:rPr>
              <a:t>　　　等</a:t>
            </a:r>
            <a:endParaRPr lang="en-US" altLang="ja-JP" sz="1400" kern="100" dirty="0">
              <a:solidFill>
                <a:prstClr val="black"/>
              </a:solidFill>
              <a:latin typeface="ＭＳ Ｐゴシック"/>
              <a:cs typeface="メイリオ" panose="020B0604030504040204" pitchFamily="50" charset="-128"/>
            </a:endParaRPr>
          </a:p>
        </p:txBody>
      </p:sp>
      <p:sp>
        <p:nvSpPr>
          <p:cNvPr id="28" name="角丸四角形 27"/>
          <p:cNvSpPr/>
          <p:nvPr/>
        </p:nvSpPr>
        <p:spPr bwMode="auto">
          <a:xfrm>
            <a:off x="3223456" y="2093449"/>
            <a:ext cx="6566717" cy="840657"/>
          </a:xfrm>
          <a:prstGeom prst="roundRect">
            <a:avLst>
              <a:gd name="adj" fmla="val 11699"/>
            </a:avLst>
          </a:prstGeom>
          <a:pattFill prst="pct60">
            <a:fgClr>
              <a:srgbClr val="FFFFCC"/>
            </a:fgClr>
            <a:bgClr>
              <a:schemeClr val="bg1"/>
            </a:bgClr>
          </a:pattFill>
          <a:ln w="12700">
            <a:solidFill>
              <a:schemeClr val="accent4">
                <a:lumMod val="50000"/>
              </a:schemeClr>
            </a:solidFill>
            <a:headEnd/>
            <a:tailEnd/>
          </a:ln>
        </p:spPr>
        <p:style>
          <a:lnRef idx="2">
            <a:schemeClr val="dk1"/>
          </a:lnRef>
          <a:fillRef idx="1">
            <a:schemeClr val="lt1"/>
          </a:fillRef>
          <a:effectRef idx="0">
            <a:schemeClr val="dk1"/>
          </a:effectRef>
          <a:fontRef idx="minor">
            <a:schemeClr val="dk1"/>
          </a:fontRef>
        </p:style>
        <p:txBody>
          <a:bodyPr wrap="square" lIns="63601" tIns="38014" rIns="76027" bIns="38014" rtlCol="0" anchor="ctr">
            <a:noAutofit/>
          </a:bodyPr>
          <a:lstStyle/>
          <a:p>
            <a:pPr marL="123688" indent="-123688" eaLnBrk="1" fontAlgn="auto" hangingPunct="1">
              <a:spcBef>
                <a:spcPts val="0"/>
              </a:spcBef>
              <a:spcAft>
                <a:spcPts val="0"/>
              </a:spcAft>
            </a:pPr>
            <a:r>
              <a:rPr lang="ja-JP" altLang="en-US" sz="1400" kern="100" dirty="0" smtClean="0">
                <a:solidFill>
                  <a:prstClr val="black"/>
                </a:solidFill>
                <a:latin typeface="ＭＳ Ｐゴシック"/>
                <a:cs typeface="メイリオ" panose="020B0604030504040204" pitchFamily="50" charset="-128"/>
              </a:rPr>
              <a:t>○　</a:t>
            </a:r>
            <a:r>
              <a:rPr lang="ja-JP" altLang="en-US" sz="1400" u="sng" kern="100" dirty="0" smtClean="0">
                <a:solidFill>
                  <a:prstClr val="black"/>
                </a:solidFill>
                <a:latin typeface="ＭＳ Ｐゴシック"/>
                <a:cs typeface="メイリオ" panose="020B0604030504040204" pitchFamily="50" charset="-128"/>
              </a:rPr>
              <a:t>閲覧対象書類の拡大と閲覧請求者の国民一般への拡大</a:t>
            </a:r>
            <a:endParaRPr lang="en-US" altLang="ja-JP" sz="1400" u="sng" kern="100" dirty="0" smtClean="0">
              <a:solidFill>
                <a:prstClr val="black"/>
              </a:solidFill>
              <a:latin typeface="ＭＳ Ｐゴシック"/>
              <a:cs typeface="メイリオ" panose="020B0604030504040204" pitchFamily="50" charset="-128"/>
            </a:endParaRPr>
          </a:p>
          <a:p>
            <a:pPr marL="123688" indent="-123688" eaLnBrk="1" fontAlgn="auto" hangingPunct="1">
              <a:spcBef>
                <a:spcPts val="243"/>
              </a:spcBef>
              <a:spcAft>
                <a:spcPts val="0"/>
              </a:spcAft>
            </a:pPr>
            <a:r>
              <a:rPr lang="ja-JP" altLang="en-US" sz="1400" kern="100" dirty="0" smtClean="0">
                <a:solidFill>
                  <a:prstClr val="black"/>
                </a:solidFill>
                <a:latin typeface="ＭＳ Ｐゴシック"/>
                <a:cs typeface="メイリオ" panose="020B0604030504040204" pitchFamily="50" charset="-128"/>
              </a:rPr>
              <a:t>○　</a:t>
            </a:r>
            <a:r>
              <a:rPr lang="ja-JP" altLang="en-US" sz="1400" u="sng" kern="100" dirty="0" smtClean="0">
                <a:solidFill>
                  <a:prstClr val="black"/>
                </a:solidFill>
                <a:latin typeface="ＭＳ Ｐゴシック"/>
                <a:cs typeface="メイリオ" panose="020B0604030504040204" pitchFamily="50" charset="-128"/>
              </a:rPr>
              <a:t>財務諸表、現況報告書</a:t>
            </a:r>
            <a:r>
              <a:rPr lang="ja-JP" altLang="en-US" sz="1200" u="sng" kern="100" dirty="0" smtClean="0">
                <a:solidFill>
                  <a:prstClr val="black"/>
                </a:solidFill>
                <a:latin typeface="ＭＳ Ｐ明朝" panose="02020600040205080304" pitchFamily="18" charset="-128"/>
                <a:ea typeface="ＭＳ Ｐ明朝" panose="02020600040205080304" pitchFamily="18" charset="-128"/>
                <a:cs typeface="メイリオ" panose="020B0604030504040204" pitchFamily="50" charset="-128"/>
              </a:rPr>
              <a:t>（役員報酬総額、役員等関係者との取引内容を含む。）</a:t>
            </a:r>
            <a:r>
              <a:rPr lang="ja-JP" altLang="en-US" sz="1400" u="sng"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u="sng"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a:p>
            <a:pPr marL="123688" indent="-123688" eaLnBrk="1" fontAlgn="auto" hangingPunct="1">
              <a:spcBef>
                <a:spcPts val="243"/>
              </a:spcBef>
              <a:spcAft>
                <a:spcPts val="0"/>
              </a:spcAft>
            </a:pPr>
            <a:r>
              <a:rPr lang="en-US" altLang="ja-JP" sz="1400"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kern="100"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u="sng" kern="100" dirty="0" smtClean="0">
                <a:solidFill>
                  <a:prstClr val="black"/>
                </a:solidFill>
                <a:latin typeface="ＭＳ Ｐゴシック"/>
                <a:cs typeface="メイリオ" panose="020B0604030504040204" pitchFamily="50" charset="-128"/>
              </a:rPr>
              <a:t>役員報酬基準の公表に係る規定の整備</a:t>
            </a:r>
            <a:r>
              <a:rPr lang="ja-JP" altLang="en-US" sz="1400" kern="100" dirty="0" smtClean="0">
                <a:solidFill>
                  <a:prstClr val="black"/>
                </a:solidFill>
                <a:latin typeface="ＭＳ Ｐゴシック"/>
                <a:cs typeface="メイリオ" panose="020B0604030504040204" pitchFamily="50" charset="-128"/>
              </a:rPr>
              <a:t>　　　等</a:t>
            </a:r>
            <a:endParaRPr lang="en-US" altLang="ja-JP" sz="1400" kern="100" dirty="0">
              <a:solidFill>
                <a:prstClr val="black"/>
              </a:solidFill>
              <a:latin typeface="ＭＳ Ｐゴシック"/>
              <a:cs typeface="メイリオ" panose="020B0604030504040204" pitchFamily="50" charset="-128"/>
            </a:endParaRPr>
          </a:p>
        </p:txBody>
      </p:sp>
      <p:sp>
        <p:nvSpPr>
          <p:cNvPr id="32" name="ホームベース 31"/>
          <p:cNvSpPr/>
          <p:nvPr/>
        </p:nvSpPr>
        <p:spPr bwMode="auto">
          <a:xfrm>
            <a:off x="131814" y="2996517"/>
            <a:ext cx="3096976" cy="1545574"/>
          </a:xfrm>
          <a:prstGeom prst="homePlate">
            <a:avLst>
              <a:gd name="adj" fmla="val 11999"/>
            </a:avLst>
          </a:prstGeom>
          <a:solidFill>
            <a:srgbClr val="FFFFCC">
              <a:alpha val="0"/>
            </a:srgbClr>
          </a:solidFill>
          <a:ln w="12700" cap="flat" cmpd="sng">
            <a:solidFill>
              <a:schemeClr val="accent6">
                <a:lumMod val="50000"/>
              </a:schemeClr>
            </a:solidFill>
            <a:prstDash val="solid"/>
            <a:round/>
            <a:headEnd/>
            <a:tailEnd/>
          </a:ln>
        </p:spPr>
        <p:txBody>
          <a:bodyPr wrap="square" lIns="63601" tIns="38014" rIns="76027" bIns="38014" rtlCol="0" anchor="ctr">
            <a:noAutofit/>
          </a:bodyPr>
          <a:lstStyle/>
          <a:p>
            <a:pPr eaLnBrk="1" fontAlgn="auto" hangingPunct="1">
              <a:lnSpc>
                <a:spcPts val="1623"/>
              </a:lnSpc>
              <a:spcBef>
                <a:spcPts val="0"/>
              </a:spcBef>
              <a:spcAft>
                <a:spcPts val="0"/>
              </a:spcAft>
            </a:pPr>
            <a:r>
              <a:rPr lang="ja-JP" altLang="en-US" sz="1400" b="1" dirty="0">
                <a:solidFill>
                  <a:prstClr val="black"/>
                </a:solidFill>
                <a:latin typeface="ＭＳ Ｐゴシック"/>
                <a:ea typeface="ＭＳ Ｐゴシック"/>
                <a:cs typeface="メイリオ" panose="020B0604030504040204" pitchFamily="50" charset="-128"/>
              </a:rPr>
              <a:t>３．</a:t>
            </a:r>
            <a:r>
              <a:rPr lang="ja-JP" altLang="en-US" sz="1400" b="1" dirty="0">
                <a:latin typeface="ＭＳ Ｐゴシック"/>
                <a:ea typeface="ＭＳ Ｐゴシック"/>
                <a:cs typeface="メイリオ" panose="020B0604030504040204" pitchFamily="50" charset="-128"/>
              </a:rPr>
              <a:t>財務規律の強化</a:t>
            </a:r>
            <a:endParaRPr lang="en-US" altLang="ja-JP" sz="1400" b="1" dirty="0">
              <a:latin typeface="ＭＳ Ｐゴシック"/>
              <a:ea typeface="ＭＳ Ｐゴシック"/>
              <a:cs typeface="メイリオ" panose="020B0604030504040204" pitchFamily="50" charset="-128"/>
            </a:endParaRPr>
          </a:p>
          <a:p>
            <a:pPr eaLnBrk="1" fontAlgn="auto" hangingPunct="1">
              <a:lnSpc>
                <a:spcPts val="1623"/>
              </a:lnSpc>
              <a:spcBef>
                <a:spcPts val="0"/>
              </a:spcBef>
              <a:spcAft>
                <a:spcPts val="0"/>
              </a:spcAft>
            </a:pPr>
            <a:r>
              <a:rPr lang="ja-JP" altLang="en-US" sz="1100" b="1" dirty="0">
                <a:solidFill>
                  <a:prstClr val="black"/>
                </a:solidFill>
                <a:latin typeface="ＭＳ Ｐゴシック"/>
                <a:ea typeface="ＭＳ Ｐゴシック"/>
              </a:rPr>
              <a:t>　</a:t>
            </a:r>
            <a:r>
              <a:rPr lang="ja-JP" altLang="en-US" sz="1100" b="1" dirty="0" smtClean="0">
                <a:solidFill>
                  <a:prstClr val="black"/>
                </a:solidFill>
                <a:latin typeface="ＭＳ Ｐゴシック"/>
                <a:ea typeface="ＭＳ Ｐゴシック"/>
                <a:cs typeface="メイリオ" panose="020B0604030504040204" pitchFamily="50" charset="-128"/>
              </a:rPr>
              <a:t>①　適正</a:t>
            </a:r>
            <a:r>
              <a:rPr lang="ja-JP" altLang="en-US" sz="1100" b="1" dirty="0">
                <a:solidFill>
                  <a:prstClr val="black"/>
                </a:solidFill>
                <a:latin typeface="ＭＳ Ｐゴシック"/>
                <a:ea typeface="ＭＳ Ｐゴシック"/>
                <a:cs typeface="メイリオ" panose="020B0604030504040204" pitchFamily="50" charset="-128"/>
              </a:rPr>
              <a:t>かつ公正な支出管理の確保</a:t>
            </a:r>
            <a:endParaRPr lang="en-US" altLang="ja-JP" sz="1100" dirty="0">
              <a:solidFill>
                <a:prstClr val="black"/>
              </a:solidFill>
              <a:latin typeface="ＭＳ Ｐゴシック"/>
              <a:ea typeface="ＭＳ Ｐゴシック"/>
              <a:cs typeface="メイリオ" panose="020B0604030504040204" pitchFamily="50" charset="-128"/>
            </a:endParaRPr>
          </a:p>
          <a:p>
            <a:pPr eaLnBrk="1" fontAlgn="auto" hangingPunct="1">
              <a:lnSpc>
                <a:spcPts val="1623"/>
              </a:lnSpc>
              <a:spcBef>
                <a:spcPts val="0"/>
              </a:spcBef>
              <a:spcAft>
                <a:spcPts val="0"/>
              </a:spcAft>
            </a:pPr>
            <a:r>
              <a:rPr lang="ja-JP" altLang="en-US" sz="1100" b="1" dirty="0" smtClean="0">
                <a:solidFill>
                  <a:prstClr val="black"/>
                </a:solidFill>
                <a:latin typeface="ＭＳ Ｐゴシック"/>
                <a:ea typeface="ＭＳ Ｐゴシック"/>
                <a:cs typeface="メイリオ" panose="020B0604030504040204" pitchFamily="50" charset="-128"/>
              </a:rPr>
              <a:t>  ②　いわゆる内部</a:t>
            </a:r>
            <a:r>
              <a:rPr lang="ja-JP" altLang="en-US" sz="1100" b="1" dirty="0">
                <a:solidFill>
                  <a:prstClr val="black"/>
                </a:solidFill>
                <a:latin typeface="ＭＳ Ｐゴシック"/>
                <a:ea typeface="ＭＳ Ｐゴシック"/>
                <a:cs typeface="メイリオ" panose="020B0604030504040204" pitchFamily="50" charset="-128"/>
              </a:rPr>
              <a:t>留保の明確化</a:t>
            </a:r>
            <a:endParaRPr lang="en-US" altLang="ja-JP" sz="1100" b="1" dirty="0">
              <a:solidFill>
                <a:prstClr val="black"/>
              </a:solidFill>
              <a:latin typeface="ＭＳ Ｐゴシック"/>
              <a:ea typeface="ＭＳ Ｐゴシック"/>
              <a:cs typeface="メイリオ" panose="020B0604030504040204" pitchFamily="50" charset="-128"/>
            </a:endParaRPr>
          </a:p>
          <a:p>
            <a:pPr eaLnBrk="1" fontAlgn="auto" hangingPunct="1">
              <a:lnSpc>
                <a:spcPts val="1623"/>
              </a:lnSpc>
              <a:spcBef>
                <a:spcPts val="0"/>
              </a:spcBef>
              <a:spcAft>
                <a:spcPts val="0"/>
              </a:spcAft>
            </a:pPr>
            <a:r>
              <a:rPr lang="ja-JP" altLang="en-US" sz="1100" b="1" dirty="0" smtClean="0">
                <a:solidFill>
                  <a:prstClr val="black"/>
                </a:solidFill>
                <a:latin typeface="ＭＳ Ｐゴシック"/>
                <a:ea typeface="ＭＳ Ｐゴシック"/>
                <a:cs typeface="メイリオ" panose="020B0604030504040204" pitchFamily="50" charset="-128"/>
              </a:rPr>
              <a:t>  ③　社会</a:t>
            </a:r>
            <a:r>
              <a:rPr lang="ja-JP" altLang="en-US" sz="1100" b="1" dirty="0">
                <a:solidFill>
                  <a:prstClr val="black"/>
                </a:solidFill>
                <a:latin typeface="ＭＳ Ｐゴシック"/>
                <a:ea typeface="ＭＳ Ｐゴシック"/>
                <a:cs typeface="メイリオ" panose="020B0604030504040204" pitchFamily="50" charset="-128"/>
              </a:rPr>
              <a:t>福祉事業等への計画的な再投資</a:t>
            </a:r>
            <a:endParaRPr lang="en-US" altLang="ja-JP" sz="1100" b="1" dirty="0">
              <a:solidFill>
                <a:prstClr val="black"/>
              </a:solidFill>
              <a:latin typeface="ＭＳ Ｐゴシック"/>
              <a:ea typeface="ＭＳ Ｐゴシック"/>
              <a:cs typeface="メイリオ" panose="020B0604030504040204" pitchFamily="50" charset="-128"/>
            </a:endParaRPr>
          </a:p>
        </p:txBody>
      </p:sp>
      <p:sp>
        <p:nvSpPr>
          <p:cNvPr id="33" name="角丸四角形 32"/>
          <p:cNvSpPr/>
          <p:nvPr/>
        </p:nvSpPr>
        <p:spPr bwMode="auto">
          <a:xfrm>
            <a:off x="3228790" y="2986231"/>
            <a:ext cx="6594084" cy="1526503"/>
          </a:xfrm>
          <a:prstGeom prst="roundRect">
            <a:avLst>
              <a:gd name="adj" fmla="val 10048"/>
            </a:avLst>
          </a:prstGeom>
          <a:pattFill prst="pct60">
            <a:fgClr>
              <a:srgbClr val="FFFFCC"/>
            </a:fgClr>
            <a:bgClr>
              <a:schemeClr val="bg1"/>
            </a:bgClr>
          </a:pattFill>
          <a:ln w="12700">
            <a:solidFill>
              <a:schemeClr val="accent4">
                <a:lumMod val="50000"/>
              </a:schemeClr>
            </a:solidFill>
            <a:headEnd/>
            <a:tailEnd/>
          </a:ln>
        </p:spPr>
        <p:style>
          <a:lnRef idx="2">
            <a:schemeClr val="dk1"/>
          </a:lnRef>
          <a:fillRef idx="1">
            <a:schemeClr val="lt1"/>
          </a:fillRef>
          <a:effectRef idx="0">
            <a:schemeClr val="dk1"/>
          </a:effectRef>
          <a:fontRef idx="minor">
            <a:schemeClr val="dk1"/>
          </a:fontRef>
        </p:style>
        <p:txBody>
          <a:bodyPr wrap="square" lIns="63601" tIns="38014" rIns="76027" bIns="38014" rtlCol="0" anchor="ctr">
            <a:noAutofit/>
          </a:bodyPr>
          <a:lstStyle/>
          <a:p>
            <a:pPr marL="123688" indent="-123688" algn="just" eaLnBrk="1" fontAlgn="auto" hangingPunct="1">
              <a:spcBef>
                <a:spcPts val="0"/>
              </a:spcBef>
              <a:spcAft>
                <a:spcPts val="0"/>
              </a:spcAft>
            </a:pPr>
            <a:r>
              <a:rPr lang="ja-JP" altLang="en-US" sz="1400" kern="100" dirty="0">
                <a:solidFill>
                  <a:prstClr val="black"/>
                </a:solidFill>
                <a:latin typeface="ＭＳ Ｐゴシック"/>
                <a:cs typeface="メイリオ" panose="020B0604030504040204" pitchFamily="50" charset="-128"/>
              </a:rPr>
              <a:t>①</a:t>
            </a:r>
            <a:r>
              <a:rPr lang="ja-JP" altLang="ja-JP" sz="1400" kern="100" dirty="0">
                <a:solidFill>
                  <a:prstClr val="black"/>
                </a:solidFill>
                <a:latin typeface="ＭＳ Ｐゴシック"/>
                <a:cs typeface="メイリオ" panose="020B0604030504040204" pitchFamily="50" charset="-128"/>
              </a:rPr>
              <a:t>　</a:t>
            </a:r>
            <a:r>
              <a:rPr lang="ja-JP" altLang="en-US" sz="1400" u="sng" kern="100" spc="-30" dirty="0">
                <a:solidFill>
                  <a:prstClr val="black"/>
                </a:solidFill>
                <a:latin typeface="ＭＳ Ｐゴシック"/>
                <a:cs typeface="メイリオ" panose="020B0604030504040204" pitchFamily="50" charset="-128"/>
              </a:rPr>
              <a:t>役員報酬基準の作成と公表</a:t>
            </a:r>
            <a:r>
              <a:rPr lang="ja-JP" altLang="en-US" sz="1400" u="sng" kern="100" spc="-30" dirty="0" smtClean="0">
                <a:solidFill>
                  <a:prstClr val="black"/>
                </a:solidFill>
                <a:latin typeface="ＭＳ Ｐゴシック"/>
                <a:cs typeface="メイリオ" panose="020B0604030504040204" pitchFamily="50" charset="-128"/>
              </a:rPr>
              <a:t>、役員等関係者</a:t>
            </a:r>
            <a:r>
              <a:rPr lang="ja-JP" altLang="en-US" sz="1400" u="sng" kern="100" spc="-30" dirty="0">
                <a:solidFill>
                  <a:prstClr val="black"/>
                </a:solidFill>
                <a:latin typeface="ＭＳ Ｐゴシック"/>
                <a:cs typeface="メイリオ" panose="020B0604030504040204" pitchFamily="50" charset="-128"/>
              </a:rPr>
              <a:t>への特別の利益供与を</a:t>
            </a:r>
            <a:r>
              <a:rPr lang="ja-JP" altLang="en-US" sz="1400" u="sng" kern="100" spc="-30" dirty="0" smtClean="0">
                <a:solidFill>
                  <a:prstClr val="black"/>
                </a:solidFill>
                <a:latin typeface="ＭＳ Ｐゴシック"/>
                <a:cs typeface="メイリオ" panose="020B0604030504040204" pitchFamily="50" charset="-128"/>
              </a:rPr>
              <a:t>禁止</a:t>
            </a:r>
            <a:r>
              <a:rPr lang="ja-JP" altLang="en-US" sz="1400" kern="100" spc="-30" dirty="0" smtClean="0">
                <a:solidFill>
                  <a:prstClr val="black"/>
                </a:solidFill>
                <a:latin typeface="ＭＳ Ｐゴシック"/>
                <a:cs typeface="メイリオ" panose="020B0604030504040204" pitchFamily="50" charset="-128"/>
              </a:rPr>
              <a:t> 等</a:t>
            </a:r>
            <a:r>
              <a:rPr lang="ja-JP" altLang="en-US" sz="1400" kern="100" dirty="0">
                <a:solidFill>
                  <a:prstClr val="black"/>
                </a:solidFill>
                <a:latin typeface="ＭＳ Ｐゴシック"/>
                <a:cs typeface="メイリオ" panose="020B0604030504040204" pitchFamily="50" charset="-128"/>
              </a:rPr>
              <a:t>　</a:t>
            </a:r>
            <a:endParaRPr lang="en-US" altLang="ja-JP" sz="1400" kern="100" dirty="0">
              <a:solidFill>
                <a:prstClr val="black"/>
              </a:solidFill>
              <a:latin typeface="ＭＳ Ｐゴシック"/>
              <a:cs typeface="メイリオ" panose="020B0604030504040204" pitchFamily="50" charset="-128"/>
            </a:endParaRPr>
          </a:p>
          <a:p>
            <a:pPr marL="123688" indent="-123688" algn="just" eaLnBrk="1" fontAlgn="auto" hangingPunct="1">
              <a:spcBef>
                <a:spcPts val="0"/>
              </a:spcBef>
              <a:spcAft>
                <a:spcPts val="0"/>
              </a:spcAft>
            </a:pPr>
            <a:r>
              <a:rPr lang="ja-JP" altLang="en-US" sz="1400" kern="100" dirty="0">
                <a:solidFill>
                  <a:prstClr val="black"/>
                </a:solidFill>
                <a:latin typeface="ＭＳ Ｐゴシック"/>
                <a:cs typeface="メイリオ" panose="020B0604030504040204" pitchFamily="50" charset="-128"/>
              </a:rPr>
              <a:t>②</a:t>
            </a:r>
            <a:r>
              <a:rPr lang="ja-JP" altLang="ja-JP" sz="1400" kern="100" dirty="0">
                <a:solidFill>
                  <a:prstClr val="black"/>
                </a:solidFill>
                <a:latin typeface="ＭＳ Ｐゴシック"/>
                <a:cs typeface="メイリオ" panose="020B0604030504040204" pitchFamily="50" charset="-128"/>
              </a:rPr>
              <a:t>　</a:t>
            </a:r>
            <a:r>
              <a:rPr lang="ja-JP" altLang="en-US" sz="1400" kern="100" spc="-16" dirty="0">
                <a:solidFill>
                  <a:prstClr val="black"/>
                </a:solidFill>
                <a:latin typeface="ＭＳ Ｐゴシック"/>
                <a:cs typeface="メイリオ" panose="020B0604030504040204" pitchFamily="50" charset="-128"/>
              </a:rPr>
              <a:t>純資産から事業継続に必要な財産</a:t>
            </a:r>
            <a:r>
              <a:rPr lang="ja-JP" altLang="en-US" sz="1100" kern="100" spc="-16" dirty="0">
                <a:solidFill>
                  <a:prstClr val="black"/>
                </a:solidFill>
                <a:latin typeface="ＭＳ Ｐゴシック"/>
                <a:cs typeface="メイリオ" panose="020B0604030504040204" pitchFamily="50" charset="-128"/>
              </a:rPr>
              <a:t>（</a:t>
            </a:r>
            <a:r>
              <a:rPr lang="en-US" altLang="ja-JP" sz="1100" kern="100" spc="-16" dirty="0">
                <a:solidFill>
                  <a:prstClr val="black"/>
                </a:solidFill>
                <a:latin typeface="ＭＳ Ｐゴシック"/>
                <a:cs typeface="メイリオ" panose="020B0604030504040204" pitchFamily="50" charset="-128"/>
              </a:rPr>
              <a:t>※</a:t>
            </a:r>
            <a:r>
              <a:rPr lang="ja-JP" altLang="en-US" sz="1100" kern="100" spc="-16" dirty="0">
                <a:solidFill>
                  <a:prstClr val="black"/>
                </a:solidFill>
                <a:latin typeface="ＭＳ Ｐゴシック"/>
                <a:cs typeface="メイリオ" panose="020B0604030504040204" pitchFamily="50" charset="-128"/>
              </a:rPr>
              <a:t>）</a:t>
            </a:r>
            <a:r>
              <a:rPr lang="ja-JP" altLang="en-US" sz="1400" kern="100" spc="-16" dirty="0">
                <a:solidFill>
                  <a:prstClr val="black"/>
                </a:solidFill>
                <a:latin typeface="ＭＳ Ｐゴシック"/>
                <a:cs typeface="メイリオ" panose="020B0604030504040204" pitchFamily="50" charset="-128"/>
              </a:rPr>
              <a:t>の額を控除し、</a:t>
            </a:r>
            <a:r>
              <a:rPr lang="ja-JP" altLang="en-US" sz="1400" u="sng" kern="100" spc="-16" dirty="0">
                <a:solidFill>
                  <a:prstClr val="black"/>
                </a:solidFill>
                <a:latin typeface="ＭＳ Ｐゴシック"/>
                <a:cs typeface="メイリオ" panose="020B0604030504040204" pitchFamily="50" charset="-128"/>
              </a:rPr>
              <a:t>福祉サービス</a:t>
            </a:r>
            <a:r>
              <a:rPr lang="ja-JP" altLang="en-US" sz="1400" u="sng" kern="100" spc="-16" dirty="0" smtClean="0">
                <a:solidFill>
                  <a:prstClr val="black"/>
                </a:solidFill>
                <a:latin typeface="ＭＳ Ｐゴシック"/>
                <a:cs typeface="メイリオ" panose="020B0604030504040204" pitchFamily="50" charset="-128"/>
              </a:rPr>
              <a:t>に再投下可能</a:t>
            </a:r>
            <a:endParaRPr lang="en-US" altLang="ja-JP" sz="1400" u="sng" kern="100" spc="-16" dirty="0" smtClean="0">
              <a:solidFill>
                <a:prstClr val="black"/>
              </a:solidFill>
              <a:latin typeface="ＭＳ Ｐゴシック"/>
              <a:cs typeface="メイリオ" panose="020B0604030504040204" pitchFamily="50" charset="-128"/>
            </a:endParaRPr>
          </a:p>
          <a:p>
            <a:pPr marL="123688" indent="-123688" algn="just" eaLnBrk="1" fontAlgn="auto" hangingPunct="1">
              <a:spcBef>
                <a:spcPts val="0"/>
              </a:spcBef>
              <a:spcAft>
                <a:spcPts val="0"/>
              </a:spcAft>
            </a:pPr>
            <a:r>
              <a:rPr lang="en-US" altLang="ja-JP" sz="1400" kern="100" spc="-16" dirty="0">
                <a:solidFill>
                  <a:prstClr val="black"/>
                </a:solidFill>
                <a:latin typeface="ＭＳ Ｐゴシック"/>
                <a:cs typeface="メイリオ" panose="020B0604030504040204" pitchFamily="50" charset="-128"/>
              </a:rPr>
              <a:t> </a:t>
            </a:r>
            <a:r>
              <a:rPr lang="en-US" altLang="ja-JP" sz="1400" kern="100" spc="-16" dirty="0" smtClean="0">
                <a:solidFill>
                  <a:prstClr val="black"/>
                </a:solidFill>
                <a:latin typeface="ＭＳ Ｐゴシック"/>
                <a:cs typeface="メイリオ" panose="020B0604030504040204" pitchFamily="50" charset="-128"/>
              </a:rPr>
              <a:t> </a:t>
            </a:r>
            <a:r>
              <a:rPr lang="ja-JP" altLang="en-US" sz="1400" u="sng" kern="100" spc="-16" dirty="0" smtClean="0">
                <a:solidFill>
                  <a:prstClr val="black"/>
                </a:solidFill>
                <a:latin typeface="ＭＳ Ｐゴシック"/>
                <a:cs typeface="メイリオ" panose="020B0604030504040204" pitchFamily="50" charset="-128"/>
              </a:rPr>
              <a:t>な</a:t>
            </a:r>
            <a:r>
              <a:rPr lang="ja-JP" altLang="en-US" sz="1400" u="sng" kern="100" dirty="0">
                <a:solidFill>
                  <a:prstClr val="black"/>
                </a:solidFill>
                <a:latin typeface="ＭＳ Ｐゴシック"/>
                <a:cs typeface="メイリオ" panose="020B0604030504040204" pitchFamily="50" charset="-128"/>
              </a:rPr>
              <a:t>財産</a:t>
            </a:r>
            <a:r>
              <a:rPr lang="ja-JP" altLang="en-US" sz="1400" u="sng" kern="100" dirty="0" smtClean="0">
                <a:solidFill>
                  <a:prstClr val="black"/>
                </a:solidFill>
                <a:latin typeface="ＭＳ Ｐゴシック"/>
                <a:cs typeface="メイリオ" panose="020B0604030504040204" pitchFamily="50" charset="-128"/>
              </a:rPr>
              <a:t>額（「社会福祉充実残額」）を</a:t>
            </a:r>
            <a:r>
              <a:rPr lang="ja-JP" altLang="en-US" sz="1400" u="sng" kern="100" dirty="0">
                <a:solidFill>
                  <a:prstClr val="black"/>
                </a:solidFill>
                <a:latin typeface="ＭＳ Ｐゴシック"/>
                <a:cs typeface="メイリオ" panose="020B0604030504040204" pitchFamily="50" charset="-128"/>
              </a:rPr>
              <a:t>明確化</a:t>
            </a:r>
            <a:r>
              <a:rPr lang="ja-JP" altLang="en-US" sz="1100" kern="100" dirty="0">
                <a:solidFill>
                  <a:prstClr val="black"/>
                </a:solidFill>
                <a:latin typeface="ＭＳ Ｐゴシック"/>
                <a:cs typeface="Times New Roman"/>
              </a:rPr>
              <a:t>　　　</a:t>
            </a:r>
            <a:endParaRPr lang="en-US" altLang="ja-JP" sz="1100" kern="100" dirty="0">
              <a:solidFill>
                <a:prstClr val="black"/>
              </a:solidFill>
              <a:latin typeface="ＭＳ Ｐゴシック"/>
              <a:cs typeface="Times New Roman"/>
            </a:endParaRPr>
          </a:p>
          <a:p>
            <a:pPr marL="216454" indent="-216454" algn="just" eaLnBrk="1" fontAlgn="auto" hangingPunct="1">
              <a:lnSpc>
                <a:spcPts val="1136"/>
              </a:lnSpc>
              <a:spcBef>
                <a:spcPts val="0"/>
              </a:spcBef>
              <a:spcAft>
                <a:spcPts val="0"/>
              </a:spcAft>
            </a:pPr>
            <a:r>
              <a:rPr lang="ja-JP" altLang="en-US" sz="1100" kern="100" dirty="0">
                <a:solidFill>
                  <a:prstClr val="black"/>
                </a:solidFill>
                <a:latin typeface="ＭＳ Ｐゴシック"/>
                <a:ea typeface="ＭＳ Ｐ明朝" panose="02020600040205080304" pitchFamily="18" charset="-128"/>
                <a:cs typeface="Times New Roman"/>
              </a:rPr>
              <a:t>　　　</a:t>
            </a:r>
            <a:r>
              <a:rPr lang="en-US" altLang="ja-JP" sz="900" kern="100" dirty="0">
                <a:solidFill>
                  <a:prstClr val="black"/>
                </a:solidFill>
                <a:latin typeface="ＭＳ Ｐ明朝" panose="02020600040205080304" pitchFamily="18" charset="-128"/>
                <a:ea typeface="ＭＳ Ｐ明朝" panose="02020600040205080304" pitchFamily="18" charset="-128"/>
                <a:cs typeface="Times New Roman"/>
              </a:rPr>
              <a:t>※</a:t>
            </a:r>
            <a:r>
              <a:rPr lang="ja-JP" altLang="en-US" sz="900" kern="100" dirty="0">
                <a:solidFill>
                  <a:prstClr val="black"/>
                </a:solidFill>
                <a:latin typeface="ＭＳ Ｐ明朝" panose="02020600040205080304" pitchFamily="18" charset="-128"/>
                <a:ea typeface="ＭＳ Ｐ明朝" panose="02020600040205080304" pitchFamily="18" charset="-128"/>
                <a:cs typeface="Times New Roman"/>
              </a:rPr>
              <a:t>①事業に活用する土地、建物等 ②建物の建替、修繕に必要な資金 ③必要な運転資金 ④基本金、国庫補助等特別積立金</a:t>
            </a:r>
            <a:endParaRPr lang="en-US" altLang="ja-JP" sz="900" kern="100" dirty="0">
              <a:solidFill>
                <a:prstClr val="black"/>
              </a:solidFill>
              <a:latin typeface="ＭＳ Ｐ明朝" panose="02020600040205080304" pitchFamily="18" charset="-128"/>
              <a:ea typeface="ＭＳ Ｐ明朝" panose="02020600040205080304" pitchFamily="18" charset="-128"/>
              <a:cs typeface="Times New Roman"/>
            </a:endParaRPr>
          </a:p>
          <a:p>
            <a:pPr marL="123688" indent="-123688" algn="just" eaLnBrk="1" fontAlgn="auto" hangingPunct="1">
              <a:spcBef>
                <a:spcPts val="243"/>
              </a:spcBef>
              <a:spcAft>
                <a:spcPts val="0"/>
              </a:spcAft>
            </a:pPr>
            <a:r>
              <a:rPr lang="ja-JP" altLang="en-US" sz="1400" kern="100" dirty="0">
                <a:solidFill>
                  <a:prstClr val="black"/>
                </a:solidFill>
                <a:latin typeface="ＭＳ Ｐゴシック"/>
                <a:cs typeface="メイリオ" panose="020B0604030504040204" pitchFamily="50" charset="-128"/>
              </a:rPr>
              <a:t>③　</a:t>
            </a:r>
            <a:r>
              <a:rPr lang="ja-JP" altLang="en-US" sz="1400" u="sng" kern="100" dirty="0">
                <a:solidFill>
                  <a:prstClr val="black"/>
                </a:solidFill>
                <a:latin typeface="ＭＳ Ｐゴシック"/>
                <a:cs typeface="メイリオ" panose="020B0604030504040204" pitchFamily="50" charset="-128"/>
              </a:rPr>
              <a:t>再投下可能な財産額がある社会福祉法人に対して、社会福祉</a:t>
            </a:r>
            <a:r>
              <a:rPr lang="ja-JP" altLang="en-US" sz="1400" u="sng" kern="100" spc="-16" dirty="0">
                <a:solidFill>
                  <a:prstClr val="black"/>
                </a:solidFill>
                <a:latin typeface="ＭＳ Ｐゴシック"/>
                <a:cs typeface="メイリオ" panose="020B0604030504040204" pitchFamily="50" charset="-128"/>
              </a:rPr>
              <a:t>事業又は公益事業の新規実施・拡充に係る計画の作成を義務づけ</a:t>
            </a:r>
            <a:r>
              <a:rPr lang="ja-JP" altLang="en-US" sz="1100" kern="100" spc="-16" dirty="0">
                <a:solidFill>
                  <a:prstClr val="black"/>
                </a:solidFill>
                <a:latin typeface="ＭＳ Ｐゴシック"/>
                <a:cs typeface="Times New Roman"/>
              </a:rPr>
              <a:t>（</a:t>
            </a:r>
            <a:r>
              <a:rPr lang="ja-JP" altLang="en-US" sz="1100" kern="100" dirty="0">
                <a:solidFill>
                  <a:prstClr val="black"/>
                </a:solidFill>
                <a:latin typeface="ＭＳ Ｐ明朝" panose="02020600040205080304" pitchFamily="18" charset="-128"/>
                <a:ea typeface="ＭＳ Ｐ明朝" panose="02020600040205080304" pitchFamily="18" charset="-128"/>
                <a:cs typeface="Times New Roman"/>
              </a:rPr>
              <a:t>①社会福祉事業、②地域公益事業、③その他公益事業の順に検討）</a:t>
            </a:r>
            <a:r>
              <a:rPr lang="ja-JP" altLang="en-US" sz="1000" kern="100" dirty="0">
                <a:solidFill>
                  <a:prstClr val="black"/>
                </a:solidFill>
                <a:latin typeface="ＭＳ Ｐ明朝" panose="02020600040205080304" pitchFamily="18" charset="-128"/>
                <a:ea typeface="ＭＳ Ｐ明朝" panose="02020600040205080304" pitchFamily="18" charset="-128"/>
                <a:cs typeface="Times New Roman"/>
              </a:rPr>
              <a:t>　</a:t>
            </a:r>
            <a:r>
              <a:rPr lang="ja-JP" altLang="en-US" sz="1400" kern="100"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kern="100" dirty="0" smtClean="0">
                <a:solidFill>
                  <a:prstClr val="black"/>
                </a:solidFill>
                <a:latin typeface="ＭＳ Ｐゴシック"/>
                <a:cs typeface="メイリオ" panose="020B0604030504040204" pitchFamily="50" charset="-128"/>
              </a:rPr>
              <a:t>等</a:t>
            </a:r>
            <a:endParaRPr lang="en-US" altLang="ja-JP" sz="1000" kern="100" dirty="0">
              <a:solidFill>
                <a:prstClr val="black"/>
              </a:solidFill>
              <a:latin typeface="ＭＳ Ｐゴシック"/>
              <a:cs typeface="Times New Roman"/>
            </a:endParaRPr>
          </a:p>
        </p:txBody>
      </p:sp>
      <p:sp>
        <p:nvSpPr>
          <p:cNvPr id="12" name="ホームベース 11"/>
          <p:cNvSpPr/>
          <p:nvPr/>
        </p:nvSpPr>
        <p:spPr bwMode="auto">
          <a:xfrm>
            <a:off x="131820" y="4599933"/>
            <a:ext cx="3091633" cy="915834"/>
          </a:xfrm>
          <a:prstGeom prst="homePlate">
            <a:avLst>
              <a:gd name="adj" fmla="val 19876"/>
            </a:avLst>
          </a:prstGeom>
          <a:solidFill>
            <a:srgbClr val="FFFFCC">
              <a:alpha val="0"/>
            </a:srgbClr>
          </a:solidFill>
          <a:ln w="12700" cap="flat" cmpd="sng">
            <a:solidFill>
              <a:schemeClr val="accent6">
                <a:lumMod val="50000"/>
              </a:schemeClr>
            </a:solidFill>
            <a:prstDash val="solid"/>
            <a:round/>
            <a:headEnd/>
            <a:tailEnd/>
          </a:ln>
        </p:spPr>
        <p:txBody>
          <a:bodyPr wrap="square" lIns="63601" tIns="38014" rIns="76027" bIns="38014" rtlCol="0" anchor="b">
            <a:noAutofit/>
          </a:bodyPr>
          <a:lstStyle/>
          <a:p>
            <a:pPr marL="216454" indent="-216454" eaLnBrk="1" fontAlgn="auto" hangingPunct="1">
              <a:lnSpc>
                <a:spcPts val="1299"/>
              </a:lnSpc>
              <a:spcBef>
                <a:spcPts val="487"/>
              </a:spcBef>
              <a:spcAft>
                <a:spcPts val="0"/>
              </a:spcAft>
            </a:pPr>
            <a:r>
              <a:rPr lang="ja-JP" altLang="en-US" sz="1100" dirty="0">
                <a:solidFill>
                  <a:prstClr val="black"/>
                </a:solidFill>
                <a:latin typeface="ＭＳ Ｐゴシック"/>
                <a:ea typeface="ＭＳ Ｐゴシック"/>
                <a:cs typeface="メイリオ" panose="020B0604030504040204" pitchFamily="50" charset="-128"/>
              </a:rPr>
              <a:t>　□　社会福祉法人の本旨に従い他の主体では困難な福祉ニーズへの対応を求める</a:t>
            </a:r>
            <a:endParaRPr lang="en-US" altLang="ja-JP" sz="1100" dirty="0">
              <a:solidFill>
                <a:prstClr val="black"/>
              </a:solidFill>
              <a:latin typeface="ＭＳ Ｐゴシック"/>
              <a:ea typeface="ＭＳ Ｐゴシック"/>
              <a:cs typeface="メイリオ" panose="020B0604030504040204" pitchFamily="50" charset="-128"/>
            </a:endParaRPr>
          </a:p>
        </p:txBody>
      </p:sp>
      <p:sp>
        <p:nvSpPr>
          <p:cNvPr id="14" name="角丸四角形 13"/>
          <p:cNvSpPr/>
          <p:nvPr/>
        </p:nvSpPr>
        <p:spPr bwMode="auto">
          <a:xfrm>
            <a:off x="3223446" y="4623733"/>
            <a:ext cx="6599428" cy="794732"/>
          </a:xfrm>
          <a:prstGeom prst="roundRect">
            <a:avLst>
              <a:gd name="adj" fmla="val 11929"/>
            </a:avLst>
          </a:prstGeom>
          <a:pattFill prst="pct60">
            <a:fgClr>
              <a:srgbClr val="FFFFCC"/>
            </a:fgClr>
            <a:bgClr>
              <a:schemeClr val="bg1"/>
            </a:bgClr>
          </a:pattFill>
          <a:ln w="12700">
            <a:solidFill>
              <a:schemeClr val="accent4">
                <a:lumMod val="50000"/>
              </a:schemeClr>
            </a:solidFill>
            <a:headEnd/>
            <a:tailEnd/>
          </a:ln>
        </p:spPr>
        <p:style>
          <a:lnRef idx="2">
            <a:schemeClr val="dk1"/>
          </a:lnRef>
          <a:fillRef idx="1">
            <a:schemeClr val="lt1"/>
          </a:fillRef>
          <a:effectRef idx="0">
            <a:schemeClr val="dk1"/>
          </a:effectRef>
          <a:fontRef idx="minor">
            <a:schemeClr val="dk1"/>
          </a:fontRef>
        </p:style>
        <p:txBody>
          <a:bodyPr wrap="square" lIns="63601" tIns="38014" rIns="76027" bIns="38014" rtlCol="0" anchor="ctr">
            <a:noAutofit/>
          </a:bodyPr>
          <a:lstStyle/>
          <a:p>
            <a:pPr marL="123688" indent="-123688" eaLnBrk="1" fontAlgn="auto" hangingPunct="1">
              <a:spcBef>
                <a:spcPts val="0"/>
              </a:spcBef>
              <a:spcAft>
                <a:spcPts val="0"/>
              </a:spcAft>
            </a:pPr>
            <a:r>
              <a:rPr lang="ja-JP" altLang="en-US" sz="1400" kern="100" dirty="0">
                <a:solidFill>
                  <a:prstClr val="black"/>
                </a:solidFill>
                <a:latin typeface="ＭＳ Ｐゴシック"/>
                <a:cs typeface="メイリオ" panose="020B0604030504040204" pitchFamily="50" charset="-128"/>
              </a:rPr>
              <a:t>○　社会福祉事業又は公益事業を行うに当たり、日常生活又は社会生活上</a:t>
            </a:r>
            <a:r>
              <a:rPr lang="ja-JP" altLang="en-US" sz="1400" kern="100" spc="-16" dirty="0">
                <a:solidFill>
                  <a:prstClr val="black"/>
                </a:solidFill>
                <a:latin typeface="ＭＳ Ｐゴシック"/>
                <a:cs typeface="メイリオ" panose="020B0604030504040204" pitchFamily="50" charset="-128"/>
              </a:rPr>
              <a:t>支援</a:t>
            </a:r>
            <a:r>
              <a:rPr lang="ja-JP" altLang="en-US" sz="1400" kern="100" spc="-16" dirty="0" smtClean="0">
                <a:solidFill>
                  <a:prstClr val="black"/>
                </a:solidFill>
                <a:latin typeface="ＭＳ Ｐゴシック"/>
                <a:cs typeface="メイリオ" panose="020B0604030504040204" pitchFamily="50" charset="-128"/>
              </a:rPr>
              <a:t>を</a:t>
            </a:r>
            <a:endParaRPr lang="en-US" altLang="ja-JP" sz="1400" kern="100" spc="-16" dirty="0" smtClean="0">
              <a:solidFill>
                <a:prstClr val="black"/>
              </a:solidFill>
              <a:latin typeface="ＭＳ Ｐゴシック"/>
              <a:cs typeface="メイリオ" panose="020B0604030504040204" pitchFamily="50" charset="-128"/>
            </a:endParaRPr>
          </a:p>
          <a:p>
            <a:pPr marL="123688" indent="-123688" eaLnBrk="1" fontAlgn="auto" hangingPunct="1">
              <a:spcBef>
                <a:spcPts val="0"/>
              </a:spcBef>
              <a:spcAft>
                <a:spcPts val="0"/>
              </a:spcAft>
            </a:pPr>
            <a:r>
              <a:rPr lang="en-US" altLang="ja-JP" sz="1400" kern="100" spc="-16" dirty="0">
                <a:solidFill>
                  <a:prstClr val="black"/>
                </a:solidFill>
                <a:latin typeface="ＭＳ Ｐゴシック"/>
                <a:cs typeface="メイリオ" panose="020B0604030504040204" pitchFamily="50" charset="-128"/>
              </a:rPr>
              <a:t> </a:t>
            </a:r>
            <a:r>
              <a:rPr lang="en-US" altLang="ja-JP" sz="1400" kern="100" spc="-16" dirty="0" smtClean="0">
                <a:solidFill>
                  <a:prstClr val="black"/>
                </a:solidFill>
                <a:latin typeface="ＭＳ Ｐゴシック"/>
                <a:cs typeface="メイリオ" panose="020B0604030504040204" pitchFamily="50" charset="-128"/>
              </a:rPr>
              <a:t> </a:t>
            </a:r>
            <a:r>
              <a:rPr lang="ja-JP" altLang="en-US" sz="1400" kern="100" spc="-16" dirty="0" smtClean="0">
                <a:solidFill>
                  <a:prstClr val="black"/>
                </a:solidFill>
                <a:latin typeface="ＭＳ Ｐゴシック"/>
                <a:cs typeface="メイリオ" panose="020B0604030504040204" pitchFamily="50" charset="-128"/>
              </a:rPr>
              <a:t>要する</a:t>
            </a:r>
            <a:r>
              <a:rPr lang="ja-JP" altLang="en-US" sz="1400" kern="100" spc="-16" dirty="0">
                <a:solidFill>
                  <a:prstClr val="black"/>
                </a:solidFill>
                <a:latin typeface="ＭＳ Ｐゴシック"/>
                <a:cs typeface="メイリオ" panose="020B0604030504040204" pitchFamily="50" charset="-128"/>
              </a:rPr>
              <a:t>者に対する</a:t>
            </a:r>
            <a:r>
              <a:rPr lang="ja-JP" altLang="en-US" sz="1400" u="sng" kern="100" spc="-16" dirty="0">
                <a:solidFill>
                  <a:prstClr val="black"/>
                </a:solidFill>
                <a:latin typeface="ＭＳ Ｐゴシック"/>
                <a:cs typeface="メイリオ" panose="020B0604030504040204" pitchFamily="50" charset="-128"/>
              </a:rPr>
              <a:t>無料又は低額の料金で福祉サービス</a:t>
            </a:r>
            <a:r>
              <a:rPr lang="ja-JP" altLang="en-US" sz="1400" u="sng" kern="100" dirty="0">
                <a:solidFill>
                  <a:prstClr val="black"/>
                </a:solidFill>
                <a:latin typeface="ＭＳ Ｐゴシック"/>
                <a:cs typeface="メイリオ" panose="020B0604030504040204" pitchFamily="50" charset="-128"/>
              </a:rPr>
              <a:t>を提供することを責務として</a:t>
            </a:r>
            <a:r>
              <a:rPr lang="ja-JP" altLang="en-US" sz="1400" u="sng" kern="100" dirty="0" smtClean="0">
                <a:solidFill>
                  <a:prstClr val="black"/>
                </a:solidFill>
                <a:latin typeface="ＭＳ Ｐゴシック"/>
                <a:cs typeface="メイリオ" panose="020B0604030504040204" pitchFamily="50" charset="-128"/>
              </a:rPr>
              <a:t>規定</a:t>
            </a:r>
            <a:r>
              <a:rPr lang="ja-JP" altLang="en-US" sz="1400" kern="100" dirty="0" smtClean="0">
                <a:solidFill>
                  <a:prstClr val="black"/>
                </a:solidFill>
                <a:latin typeface="ＭＳ Ｐゴシック"/>
                <a:cs typeface="メイリオ" panose="020B0604030504040204" pitchFamily="50" charset="-128"/>
              </a:rPr>
              <a:t> </a:t>
            </a:r>
            <a:r>
              <a:rPr lang="ja-JP" altLang="en-US" sz="1100" kern="100" dirty="0">
                <a:solidFill>
                  <a:prstClr val="black"/>
                </a:solidFill>
                <a:latin typeface="ＭＳ Ｐ明朝" panose="02020600040205080304" pitchFamily="18" charset="-128"/>
                <a:ea typeface="ＭＳ Ｐ明朝" panose="02020600040205080304" pitchFamily="18" charset="-128"/>
                <a:cs typeface="Times New Roman"/>
              </a:rPr>
              <a:t>　　</a:t>
            </a:r>
            <a:r>
              <a:rPr lang="en-US" altLang="ja-JP" sz="1000" kern="100" dirty="0">
                <a:solidFill>
                  <a:prstClr val="black"/>
                </a:solidFill>
                <a:latin typeface="ＭＳ Ｐ明朝" panose="02020600040205080304" pitchFamily="18" charset="-128"/>
                <a:ea typeface="ＭＳ Ｐ明朝" panose="02020600040205080304" pitchFamily="18" charset="-128"/>
                <a:cs typeface="Times New Roman"/>
              </a:rPr>
              <a:t>※</a:t>
            </a:r>
            <a:r>
              <a:rPr lang="ja-JP" altLang="en-US" sz="1000" kern="100" dirty="0">
                <a:solidFill>
                  <a:prstClr val="black"/>
                </a:solidFill>
                <a:latin typeface="ＭＳ Ｐ明朝" panose="02020600040205080304" pitchFamily="18" charset="-128"/>
                <a:ea typeface="ＭＳ Ｐ明朝" panose="02020600040205080304" pitchFamily="18" charset="-128"/>
                <a:cs typeface="Times New Roman"/>
              </a:rPr>
              <a:t>利用者負担の軽減、無料又は低額による高齢者の生活支援等</a:t>
            </a:r>
            <a:endParaRPr lang="en-US" altLang="ja-JP" sz="1000" kern="100" dirty="0">
              <a:solidFill>
                <a:prstClr val="black"/>
              </a:solidFill>
              <a:latin typeface="ＭＳ Ｐ明朝" panose="02020600040205080304" pitchFamily="18" charset="-128"/>
              <a:ea typeface="ＭＳ Ｐ明朝" panose="02020600040205080304" pitchFamily="18" charset="-128"/>
              <a:cs typeface="Times New Roman"/>
            </a:endParaRPr>
          </a:p>
        </p:txBody>
      </p:sp>
      <p:sp>
        <p:nvSpPr>
          <p:cNvPr id="15" name="ホームベース 14"/>
          <p:cNvSpPr/>
          <p:nvPr/>
        </p:nvSpPr>
        <p:spPr bwMode="auto">
          <a:xfrm>
            <a:off x="131820" y="5583868"/>
            <a:ext cx="3091633" cy="1200922"/>
          </a:xfrm>
          <a:prstGeom prst="homePlate">
            <a:avLst>
              <a:gd name="adj" fmla="val 15268"/>
            </a:avLst>
          </a:prstGeom>
          <a:solidFill>
            <a:srgbClr val="FFFFCC">
              <a:alpha val="0"/>
            </a:srgbClr>
          </a:solidFill>
          <a:ln w="12700" cap="flat" cmpd="sng">
            <a:solidFill>
              <a:schemeClr val="accent6">
                <a:lumMod val="50000"/>
              </a:schemeClr>
            </a:solidFill>
            <a:prstDash val="solid"/>
            <a:round/>
            <a:headEnd/>
            <a:tailEnd/>
          </a:ln>
        </p:spPr>
        <p:txBody>
          <a:bodyPr wrap="square" lIns="63601" tIns="38014" rIns="76027" bIns="38014" rtlCol="0" anchor="ctr">
            <a:noAutofit/>
          </a:bodyPr>
          <a:lstStyle/>
          <a:p>
            <a:pPr eaLnBrk="1" fontAlgn="auto" hangingPunct="1">
              <a:spcBef>
                <a:spcPts val="0"/>
              </a:spcBef>
              <a:spcAft>
                <a:spcPts val="0"/>
              </a:spcAft>
            </a:pPr>
            <a:r>
              <a:rPr lang="ja-JP" altLang="en-US" sz="1400" b="1" dirty="0">
                <a:solidFill>
                  <a:prstClr val="black"/>
                </a:solidFill>
                <a:latin typeface="ＭＳ Ｐゴシック"/>
                <a:ea typeface="ＭＳ Ｐゴシック"/>
                <a:cs typeface="メイリオ" panose="020B0604030504040204" pitchFamily="50" charset="-128"/>
              </a:rPr>
              <a:t>５．行政</a:t>
            </a:r>
            <a:r>
              <a:rPr lang="ja-JP" altLang="en-US" sz="1400" b="1" dirty="0" smtClean="0">
                <a:solidFill>
                  <a:prstClr val="black"/>
                </a:solidFill>
                <a:latin typeface="ＭＳ Ｐゴシック"/>
                <a:ea typeface="ＭＳ Ｐゴシック"/>
                <a:cs typeface="メイリオ" panose="020B0604030504040204" pitchFamily="50" charset="-128"/>
              </a:rPr>
              <a:t>の関与</a:t>
            </a:r>
            <a:r>
              <a:rPr lang="ja-JP" altLang="en-US" sz="1400" b="1" dirty="0">
                <a:solidFill>
                  <a:prstClr val="black"/>
                </a:solidFill>
                <a:latin typeface="ＭＳ Ｐゴシック"/>
                <a:ea typeface="ＭＳ Ｐゴシック"/>
                <a:cs typeface="メイリオ" panose="020B0604030504040204" pitchFamily="50" charset="-128"/>
              </a:rPr>
              <a:t>の在り方</a:t>
            </a:r>
            <a:endParaRPr lang="en-US" altLang="ja-JP" sz="1400" b="1" dirty="0">
              <a:solidFill>
                <a:prstClr val="black"/>
              </a:solidFill>
              <a:latin typeface="ＭＳ Ｐゴシック"/>
              <a:ea typeface="ＭＳ Ｐゴシック"/>
              <a:cs typeface="メイリオ" panose="020B0604030504040204" pitchFamily="50" charset="-128"/>
            </a:endParaRPr>
          </a:p>
          <a:p>
            <a:pPr eaLnBrk="1" fontAlgn="auto" hangingPunct="1">
              <a:spcBef>
                <a:spcPts val="487"/>
              </a:spcBef>
              <a:spcAft>
                <a:spcPts val="0"/>
              </a:spcAft>
            </a:pPr>
            <a:r>
              <a:rPr lang="ja-JP" altLang="en-US" sz="1100" dirty="0">
                <a:solidFill>
                  <a:prstClr val="black"/>
                </a:solidFill>
                <a:latin typeface="ＭＳ Ｐゴシック"/>
                <a:ea typeface="ＭＳ Ｐゴシック"/>
              </a:rPr>
              <a:t>　</a:t>
            </a:r>
            <a:r>
              <a:rPr lang="ja-JP" altLang="en-US" sz="1100" dirty="0">
                <a:solidFill>
                  <a:prstClr val="black"/>
                </a:solidFill>
                <a:latin typeface="ＭＳ Ｐゴシック"/>
                <a:ea typeface="ＭＳ Ｐゴシック"/>
                <a:cs typeface="メイリオ" panose="020B0604030504040204" pitchFamily="50" charset="-128"/>
              </a:rPr>
              <a:t>□　所轄庁による指導監督の機能強化</a:t>
            </a:r>
            <a:endParaRPr lang="en-US" altLang="ja-JP" sz="1100" dirty="0">
              <a:solidFill>
                <a:prstClr val="black"/>
              </a:solidFill>
              <a:latin typeface="ＭＳ Ｐゴシック"/>
              <a:ea typeface="ＭＳ Ｐゴシック"/>
              <a:cs typeface="メイリオ" panose="020B0604030504040204" pitchFamily="50" charset="-128"/>
            </a:endParaRPr>
          </a:p>
          <a:p>
            <a:pPr marL="77305" indent="-77305" eaLnBrk="1" fontAlgn="auto" hangingPunct="1">
              <a:spcBef>
                <a:spcPts val="243"/>
              </a:spcBef>
              <a:spcAft>
                <a:spcPts val="0"/>
              </a:spcAft>
            </a:pPr>
            <a:r>
              <a:rPr lang="ja-JP" altLang="en-US" sz="1100" kern="500" dirty="0">
                <a:solidFill>
                  <a:prstClr val="black"/>
                </a:solidFill>
                <a:latin typeface="ＭＳ Ｐゴシック"/>
                <a:ea typeface="ＭＳ Ｐゴシック"/>
                <a:cs typeface="メイリオ" panose="020B0604030504040204" pitchFamily="50" charset="-128"/>
              </a:rPr>
              <a:t> </a:t>
            </a:r>
            <a:r>
              <a:rPr lang="ja-JP" altLang="en-US" sz="1100" kern="500" dirty="0" smtClean="0">
                <a:solidFill>
                  <a:prstClr val="black"/>
                </a:solidFill>
                <a:latin typeface="ＭＳ Ｐゴシック"/>
                <a:ea typeface="ＭＳ Ｐゴシック"/>
                <a:cs typeface="メイリオ" panose="020B0604030504040204" pitchFamily="50" charset="-128"/>
              </a:rPr>
              <a:t> □</a:t>
            </a:r>
            <a:r>
              <a:rPr lang="ja-JP" altLang="en-US" sz="1100" kern="500" dirty="0">
                <a:solidFill>
                  <a:prstClr val="black"/>
                </a:solidFill>
                <a:latin typeface="ＭＳ Ｐゴシック"/>
                <a:ea typeface="ＭＳ Ｐゴシック"/>
                <a:cs typeface="メイリオ" panose="020B0604030504040204" pitchFamily="50" charset="-128"/>
              </a:rPr>
              <a:t>　国・都道府県・市の連携を推進</a:t>
            </a:r>
          </a:p>
        </p:txBody>
      </p:sp>
      <p:sp>
        <p:nvSpPr>
          <p:cNvPr id="16" name="角丸四角形 15"/>
          <p:cNvSpPr/>
          <p:nvPr/>
        </p:nvSpPr>
        <p:spPr bwMode="auto">
          <a:xfrm>
            <a:off x="3228790" y="5509967"/>
            <a:ext cx="6594084" cy="1321014"/>
          </a:xfrm>
          <a:prstGeom prst="roundRect">
            <a:avLst>
              <a:gd name="adj" fmla="val 9296"/>
            </a:avLst>
          </a:prstGeom>
          <a:pattFill prst="pct60">
            <a:fgClr>
              <a:srgbClr val="FFFFCC"/>
            </a:fgClr>
            <a:bgClr>
              <a:schemeClr val="bg1"/>
            </a:bgClr>
          </a:pattFill>
          <a:ln w="12700" cap="flat" cmpd="sng">
            <a:solidFill>
              <a:schemeClr val="accent4">
                <a:lumMod val="50000"/>
              </a:schemeClr>
            </a:solidFill>
            <a:prstDash val="solid"/>
            <a:round/>
            <a:headEnd/>
            <a:tailEnd/>
          </a:ln>
        </p:spPr>
        <p:txBody>
          <a:bodyPr wrap="square" lIns="63601" tIns="38014" rIns="76027" bIns="38014" rtlCol="0" anchor="ctr">
            <a:noAutofit/>
          </a:bodyPr>
          <a:lstStyle/>
          <a:p>
            <a:pPr eaLnBrk="1" fontAlgn="auto" hangingPunct="1">
              <a:spcBef>
                <a:spcPts val="243"/>
              </a:spcBef>
              <a:spcAft>
                <a:spcPts val="0"/>
              </a:spcAft>
            </a:pPr>
            <a:r>
              <a:rPr lang="ja-JP" altLang="en-US" sz="1400" dirty="0">
                <a:solidFill>
                  <a:prstClr val="black"/>
                </a:solidFill>
                <a:latin typeface="ＭＳ Ｐゴシック"/>
                <a:ea typeface="ＭＳ Ｐゴシック"/>
                <a:cs typeface="メイリオ" panose="020B0604030504040204" pitchFamily="50" charset="-128"/>
              </a:rPr>
              <a:t>○　</a:t>
            </a:r>
            <a:r>
              <a:rPr lang="ja-JP" altLang="en-US" sz="1400" u="sng" dirty="0">
                <a:solidFill>
                  <a:prstClr val="black"/>
                </a:solidFill>
                <a:latin typeface="ＭＳ Ｐゴシック"/>
                <a:ea typeface="ＭＳ Ｐゴシック"/>
                <a:cs typeface="メイリオ" panose="020B0604030504040204" pitchFamily="50" charset="-128"/>
              </a:rPr>
              <a:t>都道府県の役割として、市による指導監督の支援を位置づけ</a:t>
            </a:r>
            <a:r>
              <a:rPr lang="ja-JP" altLang="en-US" sz="1400" dirty="0">
                <a:solidFill>
                  <a:prstClr val="black"/>
                </a:solidFill>
                <a:latin typeface="ＭＳ Ｐゴシック"/>
                <a:ea typeface="ＭＳ Ｐゴシック"/>
                <a:cs typeface="メイリオ" panose="020B0604030504040204" pitchFamily="50" charset="-128"/>
              </a:rPr>
              <a:t>　</a:t>
            </a:r>
            <a:endParaRPr lang="en-US" altLang="ja-JP" sz="1400" dirty="0">
              <a:solidFill>
                <a:prstClr val="black"/>
              </a:solidFill>
              <a:latin typeface="ＭＳ Ｐゴシック"/>
              <a:ea typeface="ＭＳ Ｐゴシック"/>
              <a:cs typeface="メイリオ" panose="020B0604030504040204" pitchFamily="50" charset="-128"/>
            </a:endParaRPr>
          </a:p>
          <a:p>
            <a:pPr eaLnBrk="1" fontAlgn="auto" hangingPunct="1">
              <a:spcBef>
                <a:spcPts val="243"/>
              </a:spcBef>
              <a:spcAft>
                <a:spcPts val="0"/>
              </a:spcAft>
            </a:pPr>
            <a:r>
              <a:rPr lang="ja-JP" altLang="en-US" sz="1400" dirty="0">
                <a:solidFill>
                  <a:prstClr val="black"/>
                </a:solidFill>
                <a:latin typeface="ＭＳ Ｐゴシック"/>
                <a:ea typeface="ＭＳ Ｐゴシック"/>
                <a:cs typeface="メイリオ" panose="020B0604030504040204" pitchFamily="50" charset="-128"/>
              </a:rPr>
              <a:t>○　経営改善や法令遵守について、</a:t>
            </a:r>
            <a:r>
              <a:rPr lang="ja-JP" altLang="en-US" sz="1400" u="sng" dirty="0">
                <a:solidFill>
                  <a:prstClr val="black"/>
                </a:solidFill>
                <a:latin typeface="ＭＳ Ｐゴシック"/>
                <a:ea typeface="ＭＳ Ｐゴシック"/>
                <a:cs typeface="メイリオ" panose="020B0604030504040204" pitchFamily="50" charset="-128"/>
              </a:rPr>
              <a:t>柔軟に指導監督する</a:t>
            </a:r>
            <a:r>
              <a:rPr lang="ja-JP" altLang="en-US" sz="1400" u="sng" dirty="0" smtClean="0">
                <a:solidFill>
                  <a:prstClr val="black"/>
                </a:solidFill>
                <a:latin typeface="ＭＳ Ｐゴシック"/>
                <a:ea typeface="ＭＳ Ｐゴシック"/>
                <a:cs typeface="メイリオ" panose="020B0604030504040204" pitchFamily="50" charset="-128"/>
              </a:rPr>
              <a:t>仕組み</a:t>
            </a:r>
            <a:r>
              <a:rPr lang="ja-JP" altLang="en-US" sz="1400" u="sng" dirty="0">
                <a:solidFill>
                  <a:prstClr val="black"/>
                </a:solidFill>
                <a:latin typeface="ＭＳ Ｐゴシック"/>
                <a:ea typeface="ＭＳ Ｐゴシック"/>
                <a:cs typeface="メイリオ" panose="020B0604030504040204" pitchFamily="50" charset="-128"/>
              </a:rPr>
              <a:t>（</a:t>
            </a:r>
            <a:r>
              <a:rPr lang="ja-JP" altLang="en-US" sz="1400" u="sng" dirty="0" smtClean="0">
                <a:solidFill>
                  <a:prstClr val="black"/>
                </a:solidFill>
                <a:latin typeface="ＭＳ Ｐゴシック"/>
                <a:ea typeface="ＭＳ Ｐゴシック"/>
                <a:cs typeface="メイリオ" panose="020B0604030504040204" pitchFamily="50" charset="-128"/>
              </a:rPr>
              <a:t>勧告等）に関する</a:t>
            </a:r>
            <a:endParaRPr lang="en-US" altLang="ja-JP" sz="1400" u="sng" dirty="0" smtClean="0">
              <a:solidFill>
                <a:prstClr val="black"/>
              </a:solidFill>
              <a:latin typeface="ＭＳ Ｐゴシック"/>
              <a:ea typeface="ＭＳ Ｐゴシック"/>
              <a:cs typeface="メイリオ" panose="020B0604030504040204" pitchFamily="50" charset="-128"/>
            </a:endParaRPr>
          </a:p>
          <a:p>
            <a:pPr eaLnBrk="1" fontAlgn="auto" hangingPunct="1">
              <a:spcBef>
                <a:spcPts val="243"/>
              </a:spcBef>
              <a:spcAft>
                <a:spcPts val="0"/>
              </a:spcAft>
            </a:pPr>
            <a:r>
              <a:rPr lang="en-US" altLang="ja-JP" sz="1400" dirty="0">
                <a:solidFill>
                  <a:prstClr val="black"/>
                </a:solidFill>
                <a:latin typeface="ＭＳ Ｐゴシック"/>
                <a:ea typeface="ＭＳ Ｐゴシック"/>
                <a:cs typeface="メイリオ" panose="020B0604030504040204" pitchFamily="50" charset="-128"/>
              </a:rPr>
              <a:t> </a:t>
            </a:r>
            <a:r>
              <a:rPr lang="en-US" altLang="ja-JP" sz="1400" dirty="0" smtClean="0">
                <a:solidFill>
                  <a:prstClr val="black"/>
                </a:solidFill>
                <a:latin typeface="ＭＳ Ｐゴシック"/>
                <a:ea typeface="ＭＳ Ｐゴシック"/>
                <a:cs typeface="メイリオ" panose="020B0604030504040204" pitchFamily="50" charset="-128"/>
              </a:rPr>
              <a:t>  </a:t>
            </a:r>
            <a:r>
              <a:rPr lang="ja-JP" altLang="en-US" sz="1400" u="sng" dirty="0" smtClean="0">
                <a:solidFill>
                  <a:prstClr val="black"/>
                </a:solidFill>
                <a:latin typeface="ＭＳ Ｐゴシック"/>
                <a:ea typeface="ＭＳ Ｐゴシック"/>
                <a:cs typeface="メイリオ" panose="020B0604030504040204" pitchFamily="50" charset="-128"/>
              </a:rPr>
              <a:t>規定</a:t>
            </a:r>
            <a:r>
              <a:rPr lang="ja-JP" altLang="en-US" sz="1400" u="sng" dirty="0">
                <a:solidFill>
                  <a:prstClr val="black"/>
                </a:solidFill>
                <a:latin typeface="ＭＳ Ｐゴシック"/>
                <a:ea typeface="ＭＳ Ｐゴシック"/>
                <a:cs typeface="メイリオ" panose="020B0604030504040204" pitchFamily="50" charset="-128"/>
              </a:rPr>
              <a:t>を整備</a:t>
            </a:r>
            <a:endParaRPr lang="en-US" altLang="ja-JP" sz="1400" u="sng" dirty="0">
              <a:solidFill>
                <a:prstClr val="black"/>
              </a:solidFill>
              <a:latin typeface="ＭＳ Ｐゴシック"/>
              <a:ea typeface="ＭＳ Ｐゴシック"/>
              <a:cs typeface="メイリオ" panose="020B0604030504040204" pitchFamily="50" charset="-128"/>
            </a:endParaRPr>
          </a:p>
          <a:p>
            <a:pPr eaLnBrk="1" fontAlgn="auto" hangingPunct="1">
              <a:spcBef>
                <a:spcPts val="243"/>
              </a:spcBef>
              <a:spcAft>
                <a:spcPts val="0"/>
              </a:spcAft>
            </a:pPr>
            <a:r>
              <a:rPr lang="ja-JP" altLang="en-US" sz="1400" dirty="0">
                <a:solidFill>
                  <a:prstClr val="black"/>
                </a:solidFill>
                <a:latin typeface="ＭＳ Ｐゴシック"/>
                <a:ea typeface="ＭＳ Ｐゴシック"/>
                <a:cs typeface="メイリオ" panose="020B0604030504040204" pitchFamily="50" charset="-128"/>
              </a:rPr>
              <a:t>○　</a:t>
            </a:r>
            <a:r>
              <a:rPr lang="ja-JP" altLang="en-US" sz="1400" u="sng" dirty="0">
                <a:solidFill>
                  <a:prstClr val="black"/>
                </a:solidFill>
                <a:latin typeface="ＭＳ Ｐゴシック"/>
                <a:ea typeface="ＭＳ Ｐゴシック"/>
                <a:cs typeface="メイリオ" panose="020B0604030504040204" pitchFamily="50" charset="-128"/>
              </a:rPr>
              <a:t>都道府県による財務諸表等の収集・分析・活用、国による全国的</a:t>
            </a:r>
            <a:r>
              <a:rPr lang="ja-JP" altLang="en-US" sz="1400" u="sng" dirty="0" smtClean="0">
                <a:solidFill>
                  <a:prstClr val="black"/>
                </a:solidFill>
                <a:latin typeface="ＭＳ Ｐゴシック"/>
                <a:ea typeface="ＭＳ Ｐゴシック"/>
                <a:cs typeface="メイリオ" panose="020B0604030504040204" pitchFamily="50" charset="-128"/>
              </a:rPr>
              <a:t>なデータベース</a:t>
            </a:r>
            <a:endParaRPr lang="en-US" altLang="ja-JP" sz="1400" u="sng" dirty="0" smtClean="0">
              <a:solidFill>
                <a:prstClr val="black"/>
              </a:solidFill>
              <a:latin typeface="ＭＳ Ｐゴシック"/>
              <a:ea typeface="ＭＳ Ｐゴシック"/>
              <a:cs typeface="メイリオ" panose="020B0604030504040204" pitchFamily="50" charset="-128"/>
            </a:endParaRPr>
          </a:p>
          <a:p>
            <a:pPr eaLnBrk="1" fontAlgn="auto" hangingPunct="1">
              <a:spcBef>
                <a:spcPts val="243"/>
              </a:spcBef>
              <a:spcAft>
                <a:spcPts val="0"/>
              </a:spcAft>
            </a:pPr>
            <a:r>
              <a:rPr lang="en-US" altLang="ja-JP" sz="1400" dirty="0">
                <a:solidFill>
                  <a:prstClr val="black"/>
                </a:solidFill>
                <a:latin typeface="ＭＳ Ｐゴシック"/>
                <a:ea typeface="ＭＳ Ｐゴシック"/>
                <a:cs typeface="メイリオ" panose="020B0604030504040204" pitchFamily="50" charset="-128"/>
              </a:rPr>
              <a:t> </a:t>
            </a:r>
            <a:r>
              <a:rPr lang="en-US" altLang="ja-JP" sz="1400" dirty="0" smtClean="0">
                <a:solidFill>
                  <a:prstClr val="black"/>
                </a:solidFill>
                <a:latin typeface="ＭＳ Ｐゴシック"/>
                <a:ea typeface="ＭＳ Ｐゴシック"/>
                <a:cs typeface="メイリオ" panose="020B0604030504040204" pitchFamily="50" charset="-128"/>
              </a:rPr>
              <a:t>  </a:t>
            </a:r>
            <a:r>
              <a:rPr lang="ja-JP" altLang="en-US" sz="1400" u="sng" dirty="0" smtClean="0">
                <a:solidFill>
                  <a:prstClr val="black"/>
                </a:solidFill>
                <a:latin typeface="ＭＳ Ｐゴシック"/>
                <a:ea typeface="ＭＳ Ｐゴシック"/>
                <a:cs typeface="メイリオ" panose="020B0604030504040204" pitchFamily="50" charset="-128"/>
              </a:rPr>
              <a:t>の</a:t>
            </a:r>
            <a:r>
              <a:rPr lang="ja-JP" altLang="en-US" sz="1400" u="sng" dirty="0">
                <a:solidFill>
                  <a:prstClr val="black"/>
                </a:solidFill>
                <a:latin typeface="ＭＳ Ｐゴシック"/>
                <a:ea typeface="ＭＳ Ｐゴシック"/>
                <a:cs typeface="メイリオ" panose="020B0604030504040204" pitchFamily="50" charset="-128"/>
              </a:rPr>
              <a:t>整備</a:t>
            </a:r>
            <a:r>
              <a:rPr lang="ja-JP" altLang="en-US" sz="1400" dirty="0">
                <a:solidFill>
                  <a:prstClr val="black"/>
                </a:solidFill>
                <a:latin typeface="ＭＳ Ｐゴシック"/>
                <a:ea typeface="ＭＳ Ｐゴシック"/>
                <a:cs typeface="メイリオ" panose="020B0604030504040204" pitchFamily="50" charset="-128"/>
              </a:rPr>
              <a:t>　　　等</a:t>
            </a:r>
            <a:endParaRPr lang="en-US" altLang="ja-JP" sz="1400" dirty="0">
              <a:solidFill>
                <a:prstClr val="black"/>
              </a:solidFill>
              <a:latin typeface="ＭＳ Ｐゴシック"/>
              <a:ea typeface="ＭＳ Ｐゴシック"/>
              <a:cs typeface="メイリオ" panose="020B0604030504040204" pitchFamily="50" charset="-128"/>
            </a:endParaRPr>
          </a:p>
        </p:txBody>
      </p:sp>
      <p:sp>
        <p:nvSpPr>
          <p:cNvPr id="2" name="テキスト ボックス 1"/>
          <p:cNvSpPr txBox="1"/>
          <p:nvPr/>
        </p:nvSpPr>
        <p:spPr>
          <a:xfrm>
            <a:off x="131822" y="12134"/>
            <a:ext cx="9658349" cy="413491"/>
          </a:xfrm>
          <a:prstGeom prst="rect">
            <a:avLst/>
          </a:prstGeom>
          <a:noFill/>
          <a:ln>
            <a:noFill/>
            <a:prstDash val="solid"/>
          </a:ln>
        </p:spPr>
        <p:txBody>
          <a:bodyPr wrap="square" lIns="74213" tIns="37106" rIns="74213" bIns="37106" rtlCol="0">
            <a:spAutoFit/>
          </a:bodyPr>
          <a:lstStyle/>
          <a:p>
            <a:pPr algn="ctr" eaLnBrk="1" fontAlgn="auto" hangingPunct="1">
              <a:spcBef>
                <a:spcPts val="0"/>
              </a:spcBef>
              <a:spcAft>
                <a:spcPts val="0"/>
              </a:spcAft>
            </a:pPr>
            <a:r>
              <a:rPr lang="ja-JP" altLang="en-US" sz="2200" b="1" dirty="0" smtClean="0">
                <a:solidFill>
                  <a:prstClr val="black"/>
                </a:solidFill>
                <a:latin typeface="メイリオ" panose="020B0604030504040204" pitchFamily="50" charset="-128"/>
                <a:ea typeface="メイリオ" panose="020B0604030504040204" pitchFamily="50" charset="-128"/>
              </a:rPr>
              <a:t>社会</a:t>
            </a:r>
            <a:r>
              <a:rPr lang="ja-JP" altLang="en-US" sz="2200" b="1" dirty="0">
                <a:solidFill>
                  <a:prstClr val="black"/>
                </a:solidFill>
                <a:latin typeface="メイリオ" panose="020B0604030504040204" pitchFamily="50" charset="-128"/>
                <a:ea typeface="メイリオ" panose="020B0604030504040204" pitchFamily="50" charset="-128"/>
              </a:rPr>
              <a:t>福祉法人制度の</a:t>
            </a:r>
            <a:r>
              <a:rPr lang="ja-JP" altLang="en-US" sz="2200" b="1" dirty="0" smtClean="0">
                <a:solidFill>
                  <a:prstClr val="black"/>
                </a:solidFill>
                <a:latin typeface="メイリオ" panose="020B0604030504040204" pitchFamily="50" charset="-128"/>
                <a:ea typeface="メイリオ" panose="020B0604030504040204" pitchFamily="50" charset="-128"/>
              </a:rPr>
              <a:t>改革（主な内容）</a:t>
            </a:r>
            <a:endParaRPr lang="ja-JP" altLang="en-US" sz="2200" b="1" dirty="0">
              <a:solidFill>
                <a:prstClr val="black"/>
              </a:solidFill>
              <a:latin typeface="メイリオ" panose="020B0604030504040204" pitchFamily="50" charset="-128"/>
              <a:ea typeface="メイリオ" panose="020B0604030504040204" pitchFamily="50" charset="-128"/>
            </a:endParaRPr>
          </a:p>
        </p:txBody>
      </p:sp>
      <p:sp>
        <p:nvSpPr>
          <p:cNvPr id="3" name="正方形/長方形 2"/>
          <p:cNvSpPr/>
          <p:nvPr/>
        </p:nvSpPr>
        <p:spPr>
          <a:xfrm>
            <a:off x="131814" y="4627707"/>
            <a:ext cx="3091632" cy="523220"/>
          </a:xfrm>
          <a:prstGeom prst="rect">
            <a:avLst/>
          </a:prstGeom>
          <a:ln w="12700">
            <a:noFill/>
          </a:ln>
        </p:spPr>
        <p:txBody>
          <a:bodyPr wrap="square">
            <a:spAutoFit/>
          </a:bodyPr>
          <a:lstStyle/>
          <a:p>
            <a:pPr marL="77305" indent="-77305" eaLnBrk="1" fontAlgn="auto" hangingPunct="1">
              <a:spcBef>
                <a:spcPts val="600"/>
              </a:spcBef>
              <a:spcAft>
                <a:spcPts val="0"/>
              </a:spcAft>
            </a:pPr>
            <a:r>
              <a:rPr lang="ja-JP" altLang="en-US" sz="1400" b="1" dirty="0">
                <a:solidFill>
                  <a:prstClr val="black"/>
                </a:solidFill>
                <a:latin typeface="ＭＳ Ｐゴシック"/>
                <a:ea typeface="ＭＳ Ｐゴシック"/>
                <a:cs typeface="メイリオ" panose="020B0604030504040204" pitchFamily="50" charset="-128"/>
              </a:rPr>
              <a:t>４．地域における公益的な取組を</a:t>
            </a:r>
            <a:endParaRPr lang="en-US" altLang="ja-JP" sz="1400" b="1" dirty="0">
              <a:solidFill>
                <a:prstClr val="black"/>
              </a:solidFill>
              <a:latin typeface="ＭＳ Ｐゴシック"/>
              <a:ea typeface="ＭＳ Ｐゴシック"/>
              <a:cs typeface="メイリオ" panose="020B0604030504040204" pitchFamily="50" charset="-128"/>
            </a:endParaRPr>
          </a:p>
          <a:p>
            <a:pPr marL="77305" indent="-77305" eaLnBrk="1" fontAlgn="auto" hangingPunct="1">
              <a:spcBef>
                <a:spcPts val="0"/>
              </a:spcBef>
              <a:spcAft>
                <a:spcPts val="0"/>
              </a:spcAft>
            </a:pPr>
            <a:r>
              <a:rPr lang="ja-JP" altLang="en-US" sz="1400" b="1" dirty="0">
                <a:solidFill>
                  <a:prstClr val="black"/>
                </a:solidFill>
                <a:latin typeface="ＭＳ Ｐゴシック"/>
                <a:ea typeface="ＭＳ Ｐゴシック"/>
                <a:cs typeface="メイリオ" panose="020B0604030504040204" pitchFamily="50" charset="-128"/>
              </a:rPr>
              <a:t>　実施する責務</a:t>
            </a:r>
            <a:endParaRPr lang="en-US" altLang="ja-JP" sz="1400" b="1" dirty="0">
              <a:solidFill>
                <a:prstClr val="black"/>
              </a:solidFill>
              <a:latin typeface="ＭＳ Ｐゴシック"/>
              <a:ea typeface="ＭＳ Ｐゴシック"/>
              <a:cs typeface="メイリオ" panose="020B0604030504040204" pitchFamily="50" charset="-128"/>
            </a:endParaRPr>
          </a:p>
        </p:txBody>
      </p:sp>
      <p:sp>
        <p:nvSpPr>
          <p:cNvPr id="17" name="スライド番号プレースホルダー 1"/>
          <p:cNvSpPr>
            <a:spLocks noGrp="1"/>
          </p:cNvSpPr>
          <p:nvPr>
            <p:ph type="sldNum" sz="quarter" idx="12"/>
          </p:nvPr>
        </p:nvSpPr>
        <p:spPr>
          <a:xfrm>
            <a:off x="7538144" y="6448251"/>
            <a:ext cx="2311400" cy="365125"/>
          </a:xfrm>
        </p:spPr>
        <p:txBody>
          <a:bodyPr/>
          <a:lstStyle/>
          <a:p>
            <a:r>
              <a:rPr lang="en-US" altLang="ja-JP" sz="1600" dirty="0" smtClean="0">
                <a:solidFill>
                  <a:prstClr val="black">
                    <a:tint val="75000"/>
                  </a:prstClr>
                </a:solidFill>
                <a:latin typeface="ＭＳ ゴシック" panose="020B0609070205080204" pitchFamily="49" charset="-128"/>
                <a:ea typeface="ＭＳ ゴシック" panose="020B0609070205080204" pitchFamily="49" charset="-128"/>
              </a:rPr>
              <a:t>7</a:t>
            </a:r>
            <a:endParaRPr lang="ja-JP" altLang="en-US" sz="1600" dirty="0">
              <a:solidFill>
                <a:prstClr val="black">
                  <a:tint val="75000"/>
                </a:prstClr>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2953812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p:cNvGraphicFramePr>
            <a:graphicFrameLocks noGrp="1"/>
          </p:cNvGraphicFramePr>
          <p:nvPr>
            <p:extLst>
              <p:ext uri="{D42A27DB-BD31-4B8C-83A1-F6EECF244321}">
                <p14:modId xmlns:p14="http://schemas.microsoft.com/office/powerpoint/2010/main" val="637957604"/>
              </p:ext>
            </p:extLst>
          </p:nvPr>
        </p:nvGraphicFramePr>
        <p:xfrm>
          <a:off x="174208" y="4149090"/>
          <a:ext cx="9465054" cy="2565072"/>
        </p:xfrm>
        <a:graphic>
          <a:graphicData uri="http://schemas.openxmlformats.org/drawingml/2006/table">
            <a:tbl>
              <a:tblPr firstRow="1" bandRow="1">
                <a:tableStyleId>{BDBED569-4797-4DF1-A0F4-6AAB3CD982D8}</a:tableStyleId>
              </a:tblPr>
              <a:tblGrid>
                <a:gridCol w="3155018"/>
                <a:gridCol w="3155018"/>
                <a:gridCol w="3155018"/>
              </a:tblGrid>
              <a:tr h="548848">
                <a:tc>
                  <a:txBody>
                    <a:bodyPr/>
                    <a:lstStyle/>
                    <a:p>
                      <a:pPr algn="ctr"/>
                      <a:r>
                        <a:rPr kumimoji="1" lang="ja-JP" altLang="en-US" sz="1600" dirty="0" smtClean="0"/>
                        <a:t>運営の透明性の確保</a:t>
                      </a:r>
                      <a:endParaRPr kumimoji="1" lang="ja-JP" altLang="en-US" sz="1600" dirty="0"/>
                    </a:p>
                  </a:txBody>
                  <a:tcPr marL="132080" marR="132080" marT="31326" marB="31326"/>
                </a:tc>
                <a:tc>
                  <a:txBody>
                    <a:bodyPr/>
                    <a:lstStyle/>
                    <a:p>
                      <a:pPr algn="ctr"/>
                      <a:r>
                        <a:rPr kumimoji="1" lang="ja-JP" altLang="en-US" sz="1600" dirty="0" smtClean="0"/>
                        <a:t>経営組織のガバナンスの確保</a:t>
                      </a:r>
                      <a:endParaRPr kumimoji="1" lang="ja-JP" altLang="en-US" sz="1600" dirty="0"/>
                    </a:p>
                  </a:txBody>
                  <a:tcPr marL="132080" marR="132080" marT="31326" marB="31326"/>
                </a:tc>
                <a:tc>
                  <a:txBody>
                    <a:bodyPr/>
                    <a:lstStyle/>
                    <a:p>
                      <a:pPr algn="ctr"/>
                      <a:r>
                        <a:rPr kumimoji="1" lang="ja-JP" altLang="en-US" sz="1600" dirty="0" smtClean="0"/>
                        <a:t>財務規律の強化</a:t>
                      </a:r>
                      <a:endParaRPr kumimoji="1" lang="ja-JP" altLang="en-US" sz="1600" dirty="0"/>
                    </a:p>
                  </a:txBody>
                  <a:tcPr marL="132080" marR="132080" marT="31326" marB="31326"/>
                </a:tc>
              </a:tr>
              <a:tr h="2016224">
                <a:tc>
                  <a:txBody>
                    <a:bodyPr/>
                    <a:lstStyle/>
                    <a:p>
                      <a:pPr marL="342900" indent="-342900">
                        <a:spcBef>
                          <a:spcPts val="600"/>
                        </a:spcBef>
                        <a:buFont typeface="+mj-ea"/>
                        <a:buAutoNum type="circleNumDbPlain"/>
                      </a:pPr>
                      <a:r>
                        <a:rPr kumimoji="1" lang="ja-JP" altLang="en-US" sz="1600" dirty="0" smtClean="0"/>
                        <a:t>財務諸表・現況報告書・役員報酬基準の公表</a:t>
                      </a:r>
                      <a:endParaRPr kumimoji="1" lang="en-US" altLang="ja-JP" sz="1600" dirty="0" smtClean="0"/>
                    </a:p>
                    <a:p>
                      <a:pPr marL="342900" indent="-342900">
                        <a:spcBef>
                          <a:spcPts val="600"/>
                        </a:spcBef>
                        <a:buFont typeface="+mj-ea"/>
                        <a:buAutoNum type="circleNumDbPlain"/>
                      </a:pPr>
                      <a:r>
                        <a:rPr kumimoji="1" lang="ja-JP" altLang="en-US" sz="1600" dirty="0" smtClean="0"/>
                        <a:t>国・都道府県・市の連携による法人情報の収集・分析・公表</a:t>
                      </a:r>
                      <a:endParaRPr kumimoji="1" lang="en-US" altLang="ja-JP" sz="1600" dirty="0" smtClean="0"/>
                    </a:p>
                    <a:p>
                      <a:pPr marL="342900" indent="-342900">
                        <a:spcBef>
                          <a:spcPts val="600"/>
                        </a:spcBef>
                        <a:buFont typeface="+mj-ea"/>
                        <a:buAutoNum type="circleNumDbPlain"/>
                      </a:pPr>
                      <a:r>
                        <a:rPr kumimoji="1" lang="ja-JP" altLang="en-US" sz="1600" dirty="0" smtClean="0"/>
                        <a:t>国による全国的なデータベースの整備</a:t>
                      </a:r>
                      <a:endParaRPr kumimoji="1" lang="ja-JP" altLang="en-US" sz="1600" dirty="0"/>
                    </a:p>
                  </a:txBody>
                  <a:tcPr marL="132080" marR="132080" marT="31326" marB="31326"/>
                </a:tc>
                <a:tc>
                  <a:txBody>
                    <a:bodyPr/>
                    <a:lstStyle/>
                    <a:p>
                      <a:pPr marL="342900" indent="-342900">
                        <a:spcBef>
                          <a:spcPts val="600"/>
                        </a:spcBef>
                        <a:buFont typeface="+mj-ea"/>
                        <a:buAutoNum type="circleNumDbPlain"/>
                      </a:pPr>
                      <a:r>
                        <a:rPr kumimoji="1" lang="ja-JP" altLang="en-US" sz="1600" dirty="0" smtClean="0"/>
                        <a:t>評議員会による理事・理事会に対する牽制機能の発揮</a:t>
                      </a:r>
                      <a:endParaRPr kumimoji="1" lang="en-US" altLang="ja-JP" sz="1600" dirty="0" smtClean="0"/>
                    </a:p>
                    <a:p>
                      <a:pPr marL="342900" indent="-342900">
                        <a:spcBef>
                          <a:spcPts val="600"/>
                        </a:spcBef>
                        <a:buFont typeface="+mj-ea"/>
                        <a:buAutoNum type="circleNumDbPlain"/>
                      </a:pPr>
                      <a:r>
                        <a:rPr kumimoji="1" lang="ja-JP" altLang="en-US" sz="1600" dirty="0" smtClean="0"/>
                        <a:t>理事・理事会等の権限・義務・責任の明確化</a:t>
                      </a:r>
                      <a:endParaRPr kumimoji="1" lang="en-US" altLang="ja-JP" sz="1600" dirty="0" smtClean="0"/>
                    </a:p>
                    <a:p>
                      <a:pPr marL="342900" indent="-342900">
                        <a:spcBef>
                          <a:spcPts val="600"/>
                        </a:spcBef>
                        <a:buFont typeface="+mj-ea"/>
                        <a:buAutoNum type="circleNumDbPlain"/>
                      </a:pPr>
                      <a:r>
                        <a:rPr kumimoji="1" lang="ja-JP" altLang="en-US" sz="1600" dirty="0" smtClean="0"/>
                        <a:t>会計監査人制度の導入</a:t>
                      </a:r>
                      <a:endParaRPr kumimoji="1" lang="ja-JP" altLang="en-US" sz="1600" dirty="0"/>
                    </a:p>
                  </a:txBody>
                  <a:tcPr marL="132080" marR="132080" marT="31326" marB="31326"/>
                </a:tc>
                <a:tc>
                  <a:txBody>
                    <a:bodyPr/>
                    <a:lstStyle/>
                    <a:p>
                      <a:pPr marL="342900" indent="-342900">
                        <a:spcBef>
                          <a:spcPts val="600"/>
                        </a:spcBef>
                        <a:buFont typeface="+mj-ea"/>
                        <a:buAutoNum type="circleNumDbPlain"/>
                      </a:pPr>
                      <a:r>
                        <a:rPr kumimoji="1" lang="ja-JP" altLang="en-US" sz="1600" dirty="0" smtClean="0"/>
                        <a:t>適正かつ公正な支出管理　　</a:t>
                      </a:r>
                      <a:r>
                        <a:rPr kumimoji="1" lang="ja-JP" altLang="en-US" sz="1100" spc="0" baseline="0" dirty="0" smtClean="0">
                          <a:latin typeface="ＭＳ Ｐ明朝" panose="02020600040205080304" pitchFamily="18" charset="-128"/>
                          <a:ea typeface="ＭＳ Ｐ明朝" panose="02020600040205080304" pitchFamily="18" charset="-128"/>
                        </a:rPr>
                        <a:t>（役員報酬基準の設定、関係者への利益供与の禁止）</a:t>
                      </a:r>
                      <a:endParaRPr kumimoji="1" lang="en-US" altLang="ja-JP" sz="1100" spc="0" baseline="0" dirty="0" smtClean="0">
                        <a:latin typeface="ＭＳ Ｐ明朝" panose="02020600040205080304" pitchFamily="18" charset="-128"/>
                        <a:ea typeface="ＭＳ Ｐ明朝" panose="02020600040205080304" pitchFamily="18" charset="-128"/>
                      </a:endParaRPr>
                    </a:p>
                    <a:p>
                      <a:pPr marL="342900" indent="-342900">
                        <a:spcBef>
                          <a:spcPts val="600"/>
                        </a:spcBef>
                        <a:buFont typeface="+mj-ea"/>
                        <a:buAutoNum type="circleNumDbPlain"/>
                      </a:pPr>
                      <a:r>
                        <a:rPr kumimoji="1" lang="ja-JP" altLang="en-US" sz="1600" dirty="0" smtClean="0">
                          <a:solidFill>
                            <a:schemeClr val="tx1"/>
                          </a:solidFill>
                        </a:rPr>
                        <a:t>再投下可能</a:t>
                      </a:r>
                      <a:r>
                        <a:rPr kumimoji="1" lang="ja-JP" altLang="en-US" sz="1600" strike="noStrike" baseline="0" dirty="0" smtClean="0">
                          <a:solidFill>
                            <a:schemeClr val="tx1"/>
                          </a:solidFill>
                        </a:rPr>
                        <a:t>な</a:t>
                      </a:r>
                      <a:r>
                        <a:rPr kumimoji="1" lang="ja-JP" altLang="en-US" sz="1600" dirty="0" smtClean="0">
                          <a:solidFill>
                            <a:schemeClr val="tx1"/>
                          </a:solidFill>
                        </a:rPr>
                        <a:t>財産の明確化</a:t>
                      </a:r>
                      <a:r>
                        <a:rPr kumimoji="1" lang="ja-JP" altLang="en-US" sz="1200" dirty="0" smtClean="0">
                          <a:solidFill>
                            <a:schemeClr val="tx1"/>
                          </a:solidFill>
                          <a:latin typeface="ＭＳ Ｐ明朝" panose="02020600040205080304" pitchFamily="18" charset="-128"/>
                          <a:ea typeface="ＭＳ Ｐ明朝" panose="02020600040205080304" pitchFamily="18" charset="-128"/>
                        </a:rPr>
                        <a:t>（「社会福祉充実残額」の算出）</a:t>
                      </a:r>
                      <a:endParaRPr kumimoji="1" lang="en-US" altLang="ja-JP" sz="1200" dirty="0" smtClean="0">
                        <a:solidFill>
                          <a:schemeClr val="tx1"/>
                        </a:solidFill>
                        <a:latin typeface="ＭＳ Ｐ明朝" panose="02020600040205080304" pitchFamily="18" charset="-128"/>
                        <a:ea typeface="ＭＳ Ｐ明朝" panose="02020600040205080304" pitchFamily="18" charset="-128"/>
                      </a:endParaRPr>
                    </a:p>
                    <a:p>
                      <a:pPr marL="342900" indent="-342900">
                        <a:spcBef>
                          <a:spcPts val="600"/>
                        </a:spcBef>
                        <a:buFont typeface="+mj-ea"/>
                        <a:buAutoNum type="circleNumDbPlain"/>
                      </a:pPr>
                      <a:r>
                        <a:rPr kumimoji="1" lang="ja-JP" altLang="en-US" sz="1600" dirty="0" smtClean="0">
                          <a:solidFill>
                            <a:schemeClr val="tx1"/>
                          </a:solidFill>
                        </a:rPr>
                        <a:t>再投下可能</a:t>
                      </a:r>
                      <a:r>
                        <a:rPr kumimoji="1" lang="ja-JP" altLang="en-US" sz="1600" strike="noStrike" baseline="0" dirty="0" smtClean="0">
                          <a:solidFill>
                            <a:schemeClr val="tx1"/>
                          </a:solidFill>
                        </a:rPr>
                        <a:t>な</a:t>
                      </a:r>
                      <a:r>
                        <a:rPr kumimoji="1" lang="ja-JP" altLang="en-US" sz="1600" dirty="0" smtClean="0">
                          <a:solidFill>
                            <a:schemeClr val="tx1"/>
                          </a:solidFill>
                        </a:rPr>
                        <a:t>財産の計画的再投下</a:t>
                      </a:r>
                      <a:r>
                        <a:rPr kumimoji="1" lang="ja-JP" altLang="en-US" sz="1100" dirty="0" smtClean="0">
                          <a:latin typeface="ＭＳ Ｐ明朝" panose="02020600040205080304" pitchFamily="18" charset="-128"/>
                          <a:ea typeface="ＭＳ Ｐ明朝" panose="02020600040205080304" pitchFamily="18" charset="-128"/>
                        </a:rPr>
                        <a:t>（「社会福祉充実計画」の策定）</a:t>
                      </a:r>
                      <a:endParaRPr kumimoji="1" lang="ja-JP" altLang="en-US" sz="1200" dirty="0">
                        <a:latin typeface="ＭＳ Ｐ明朝" panose="02020600040205080304" pitchFamily="18" charset="-128"/>
                        <a:ea typeface="ＭＳ Ｐ明朝" panose="02020600040205080304" pitchFamily="18" charset="-128"/>
                      </a:endParaRPr>
                    </a:p>
                  </a:txBody>
                  <a:tcPr marL="132080" marR="132080" marT="31326" marB="31326"/>
                </a:tc>
              </a:tr>
            </a:tbl>
          </a:graphicData>
        </a:graphic>
      </p:graphicFrame>
      <p:sp>
        <p:nvSpPr>
          <p:cNvPr id="16" name="円/楕円 15"/>
          <p:cNvSpPr/>
          <p:nvPr/>
        </p:nvSpPr>
        <p:spPr>
          <a:xfrm>
            <a:off x="168478" y="2492611"/>
            <a:ext cx="9543499" cy="690786"/>
          </a:xfrm>
          <a:prstGeom prst="ellipse">
            <a:avLst/>
          </a:prstGeom>
          <a:solidFill>
            <a:schemeClr val="bg1">
              <a:lumMod val="75000"/>
            </a:schemeClr>
          </a:solidFill>
          <a:ln>
            <a:noFill/>
          </a:ln>
        </p:spPr>
        <p:style>
          <a:lnRef idx="2">
            <a:schemeClr val="dk1"/>
          </a:lnRef>
          <a:fillRef idx="1">
            <a:schemeClr val="lt1"/>
          </a:fillRef>
          <a:effectRef idx="0">
            <a:schemeClr val="dk1"/>
          </a:effectRef>
          <a:fontRef idx="minor">
            <a:schemeClr val="dk1"/>
          </a:fontRef>
        </p:style>
        <p:txBody>
          <a:bodyPr rtlCol="0" anchor="ctr"/>
          <a:lstStyle/>
          <a:p>
            <a:pPr algn="ctr"/>
            <a:endParaRPr lang="ja-JP" altLang="en-US">
              <a:solidFill>
                <a:prstClr val="black"/>
              </a:solidFill>
            </a:endParaRPr>
          </a:p>
        </p:txBody>
      </p:sp>
      <p:sp>
        <p:nvSpPr>
          <p:cNvPr id="11" name="メモ 10"/>
          <p:cNvSpPr/>
          <p:nvPr/>
        </p:nvSpPr>
        <p:spPr>
          <a:xfrm>
            <a:off x="6629137" y="548638"/>
            <a:ext cx="3184804" cy="2304016"/>
          </a:xfrm>
          <a:prstGeom prst="foldedCorner">
            <a:avLst/>
          </a:prstGeom>
          <a:pattFill prst="dotGrid">
            <a:fgClr>
              <a:schemeClr val="accent5">
                <a:lumMod val="60000"/>
                <a:lumOff val="40000"/>
              </a:schemeClr>
            </a:fgClr>
            <a:bgClr>
              <a:schemeClr val="bg1"/>
            </a:bgClr>
          </a:pattFill>
          <a:ln>
            <a:solidFill>
              <a:schemeClr val="accent5">
                <a:lumMod val="60000"/>
                <a:lumOff val="40000"/>
              </a:schemeClr>
            </a:solidFill>
          </a:ln>
        </p:spPr>
        <p:style>
          <a:lnRef idx="2">
            <a:schemeClr val="dk1"/>
          </a:lnRef>
          <a:fillRef idx="1">
            <a:schemeClr val="lt1"/>
          </a:fillRef>
          <a:effectRef idx="0">
            <a:schemeClr val="dk1"/>
          </a:effectRef>
          <a:fontRef idx="minor">
            <a:schemeClr val="dk1"/>
          </a:fontRef>
        </p:style>
        <p:txBody>
          <a:bodyPr rtlCol="0" anchor="t"/>
          <a:lstStyle/>
          <a:p>
            <a:pPr algn="ctr"/>
            <a:r>
              <a:rPr lang="ja-JP" altLang="en-US" u="sng" dirty="0" smtClean="0">
                <a:solidFill>
                  <a:prstClr val="black"/>
                </a:solidFill>
              </a:rPr>
              <a:t>公益</a:t>
            </a:r>
            <a:r>
              <a:rPr lang="ja-JP" altLang="en-US" u="sng" dirty="0">
                <a:solidFill>
                  <a:prstClr val="black"/>
                </a:solidFill>
              </a:rPr>
              <a:t>法人の在り方の</a:t>
            </a:r>
            <a:r>
              <a:rPr lang="ja-JP" altLang="en-US" u="sng" dirty="0" smtClean="0">
                <a:solidFill>
                  <a:prstClr val="black"/>
                </a:solidFill>
              </a:rPr>
              <a:t>見直し</a:t>
            </a:r>
            <a:endParaRPr lang="en-US" altLang="ja-JP" u="sng" dirty="0" smtClean="0">
              <a:solidFill>
                <a:prstClr val="black"/>
              </a:solidFill>
            </a:endParaRPr>
          </a:p>
          <a:p>
            <a:endParaRPr lang="en-US" altLang="ja-JP" u="sng" dirty="0" smtClean="0">
              <a:solidFill>
                <a:prstClr val="black"/>
              </a:solidFill>
            </a:endParaRPr>
          </a:p>
          <a:p>
            <a:pPr marL="342900" indent="-342900">
              <a:spcBef>
                <a:spcPts val="1200"/>
              </a:spcBef>
              <a:buFont typeface="+mj-lt"/>
              <a:buAutoNum type="arabicPeriod"/>
            </a:pPr>
            <a:r>
              <a:rPr lang="ja-JP" altLang="en-US" sz="1600" dirty="0" smtClean="0">
                <a:solidFill>
                  <a:prstClr val="black"/>
                </a:solidFill>
              </a:rPr>
              <a:t>平成</a:t>
            </a:r>
            <a:r>
              <a:rPr lang="en-US" altLang="ja-JP" sz="1600" dirty="0" smtClean="0">
                <a:solidFill>
                  <a:prstClr val="black"/>
                </a:solidFill>
              </a:rPr>
              <a:t>18</a:t>
            </a:r>
            <a:r>
              <a:rPr lang="ja-JP" altLang="en-US" sz="1600" dirty="0" smtClean="0">
                <a:solidFill>
                  <a:prstClr val="black"/>
                </a:solidFill>
              </a:rPr>
              <a:t>年の公益法人制度改革</a:t>
            </a:r>
            <a:endParaRPr lang="en-US" altLang="ja-JP" sz="1600" dirty="0" smtClean="0">
              <a:solidFill>
                <a:prstClr val="black"/>
              </a:solidFill>
            </a:endParaRPr>
          </a:p>
          <a:p>
            <a:pPr>
              <a:spcBef>
                <a:spcPts val="600"/>
              </a:spcBef>
            </a:pPr>
            <a:r>
              <a:rPr lang="en-US" altLang="ja-JP" sz="1600" dirty="0" smtClean="0">
                <a:solidFill>
                  <a:prstClr val="black"/>
                </a:solidFill>
              </a:rPr>
              <a:t>2</a:t>
            </a:r>
            <a:r>
              <a:rPr lang="ja-JP" altLang="en-US" sz="1600" dirty="0" err="1" smtClean="0">
                <a:solidFill>
                  <a:prstClr val="black"/>
                </a:solidFill>
              </a:rPr>
              <a:t>．</a:t>
            </a:r>
            <a:r>
              <a:rPr lang="ja-JP" altLang="en-US" sz="1600" dirty="0">
                <a:solidFill>
                  <a:prstClr val="black"/>
                </a:solidFill>
              </a:rPr>
              <a:t>　</a:t>
            </a:r>
            <a:r>
              <a:rPr lang="ja-JP" altLang="en-US" sz="1600" dirty="0" smtClean="0">
                <a:solidFill>
                  <a:prstClr val="black"/>
                </a:solidFill>
              </a:rPr>
              <a:t>公益</a:t>
            </a:r>
            <a:r>
              <a:rPr lang="ja-JP" altLang="en-US" sz="1600" dirty="0">
                <a:solidFill>
                  <a:prstClr val="black"/>
                </a:solidFill>
              </a:rPr>
              <a:t>法人税制</a:t>
            </a:r>
            <a:r>
              <a:rPr lang="ja-JP" altLang="en-US" sz="1600" dirty="0" smtClean="0">
                <a:solidFill>
                  <a:prstClr val="black"/>
                </a:solidFill>
              </a:rPr>
              <a:t>の見直しの議論</a:t>
            </a:r>
            <a:endParaRPr lang="en-US" altLang="ja-JP" sz="1600" dirty="0" smtClean="0">
              <a:solidFill>
                <a:prstClr val="black"/>
              </a:solidFill>
            </a:endParaRPr>
          </a:p>
          <a:p>
            <a:r>
              <a:rPr lang="ja-JP" altLang="en-US" sz="1600" dirty="0" smtClean="0">
                <a:solidFill>
                  <a:prstClr val="black"/>
                </a:solidFill>
              </a:rPr>
              <a:t>　　（政府税調等）</a:t>
            </a:r>
            <a:endParaRPr lang="ja-JP" altLang="en-US" sz="1600" dirty="0">
              <a:solidFill>
                <a:prstClr val="black"/>
              </a:solidFill>
            </a:endParaRPr>
          </a:p>
        </p:txBody>
      </p:sp>
      <p:sp>
        <p:nvSpPr>
          <p:cNvPr id="10" name="正方形/長方形 9"/>
          <p:cNvSpPr/>
          <p:nvPr/>
        </p:nvSpPr>
        <p:spPr>
          <a:xfrm>
            <a:off x="320669" y="3456326"/>
            <a:ext cx="9391298" cy="511003"/>
          </a:xfrm>
          <a:prstGeom prst="rect">
            <a:avLst/>
          </a:prstGeom>
          <a:pattFill prst="dotGrid">
            <a:fgClr>
              <a:schemeClr val="accent6"/>
            </a:fgClr>
            <a:bgClr>
              <a:schemeClr val="bg1"/>
            </a:bgClr>
          </a:pattFill>
          <a:ln>
            <a:solidFill>
              <a:schemeClr val="accent6"/>
            </a:solidFill>
          </a:ln>
        </p:spPr>
        <p:style>
          <a:lnRef idx="2">
            <a:schemeClr val="dk1"/>
          </a:lnRef>
          <a:fillRef idx="1">
            <a:schemeClr val="lt1"/>
          </a:fillRef>
          <a:effectRef idx="0">
            <a:schemeClr val="dk1"/>
          </a:effectRef>
          <a:fontRef idx="minor">
            <a:schemeClr val="dk1"/>
          </a:fontRef>
        </p:style>
        <p:txBody>
          <a:bodyPr rtlCol="0" anchor="ctr"/>
          <a:lstStyle/>
          <a:p>
            <a:pPr marL="1704975" indent="-1704975" algn="ctr">
              <a:tabLst>
                <a:tab pos="1524000" algn="l"/>
              </a:tabLst>
            </a:pPr>
            <a:endParaRPr lang="ja-JP" altLang="en-US" dirty="0">
              <a:solidFill>
                <a:prstClr val="black"/>
              </a:solidFill>
            </a:endParaRPr>
          </a:p>
        </p:txBody>
      </p:sp>
      <p:sp>
        <p:nvSpPr>
          <p:cNvPr id="7" name="テキスト ボックス 6"/>
          <p:cNvSpPr txBox="1"/>
          <p:nvPr/>
        </p:nvSpPr>
        <p:spPr>
          <a:xfrm>
            <a:off x="905878" y="57447"/>
            <a:ext cx="8248691" cy="430887"/>
          </a:xfrm>
          <a:prstGeom prst="rect">
            <a:avLst/>
          </a:prstGeom>
          <a:noFill/>
        </p:spPr>
        <p:txBody>
          <a:bodyPr wrap="square" rtlCol="0">
            <a:spAutoFit/>
          </a:bodyPr>
          <a:lstStyle/>
          <a:p>
            <a:pPr algn="ctr"/>
            <a:r>
              <a:rPr lang="ja-JP" altLang="en-US" sz="2200" b="1" dirty="0" smtClean="0">
                <a:solidFill>
                  <a:prstClr val="black"/>
                </a:solidFill>
                <a:latin typeface="メイリオ" panose="020B0604030504040204" pitchFamily="50" charset="-128"/>
                <a:ea typeface="メイリオ" panose="020B0604030504040204" pitchFamily="50" charset="-128"/>
                <a:cs typeface="メイリオ" panose="020B0604030504040204" pitchFamily="50" charset="-128"/>
              </a:rPr>
              <a:t>社会福祉法人を取り巻く課題</a:t>
            </a:r>
            <a:endParaRPr lang="ja-JP" altLang="en-US" sz="2200" b="1" dirty="0">
              <a:solidFill>
                <a:prstClr val="black"/>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9" name="横巻き 8"/>
          <p:cNvSpPr/>
          <p:nvPr/>
        </p:nvSpPr>
        <p:spPr>
          <a:xfrm>
            <a:off x="206149" y="3209621"/>
            <a:ext cx="2288254" cy="345364"/>
          </a:xfrm>
          <a:prstGeom prst="horizontalScroll">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ja-JP" altLang="en-US" dirty="0" smtClean="0">
                <a:solidFill>
                  <a:prstClr val="white"/>
                </a:solidFill>
              </a:rPr>
              <a:t>改革の視点</a:t>
            </a:r>
            <a:endParaRPr lang="ja-JP" altLang="en-US" dirty="0">
              <a:solidFill>
                <a:prstClr val="white"/>
              </a:solidFill>
            </a:endParaRPr>
          </a:p>
        </p:txBody>
      </p:sp>
      <p:sp>
        <p:nvSpPr>
          <p:cNvPr id="19" name="メモ 18"/>
          <p:cNvSpPr/>
          <p:nvPr/>
        </p:nvSpPr>
        <p:spPr>
          <a:xfrm>
            <a:off x="64456" y="548651"/>
            <a:ext cx="3120000" cy="2296095"/>
          </a:xfrm>
          <a:prstGeom prst="foldedCorner">
            <a:avLst/>
          </a:prstGeom>
          <a:pattFill prst="dotGrid">
            <a:fgClr>
              <a:schemeClr val="accent4">
                <a:lumMod val="60000"/>
                <a:lumOff val="40000"/>
              </a:schemeClr>
            </a:fgClr>
            <a:bgClr>
              <a:schemeClr val="bg1"/>
            </a:bgClr>
          </a:pattFill>
          <a:ln>
            <a:solidFill>
              <a:schemeClr val="accent4">
                <a:lumMod val="60000"/>
                <a:lumOff val="40000"/>
              </a:schemeClr>
            </a:solidFill>
          </a:ln>
        </p:spPr>
        <p:style>
          <a:lnRef idx="2">
            <a:schemeClr val="dk1"/>
          </a:lnRef>
          <a:fillRef idx="1">
            <a:schemeClr val="lt1"/>
          </a:fillRef>
          <a:effectRef idx="0">
            <a:schemeClr val="dk1"/>
          </a:effectRef>
          <a:fontRef idx="minor">
            <a:schemeClr val="dk1"/>
          </a:fontRef>
        </p:style>
        <p:txBody>
          <a:bodyPr rtlCol="0" anchor="t"/>
          <a:lstStyle/>
          <a:p>
            <a:pPr algn="ctr"/>
            <a:r>
              <a:rPr lang="ja-JP" altLang="en-US" u="sng" dirty="0" smtClean="0">
                <a:solidFill>
                  <a:prstClr val="black"/>
                </a:solidFill>
              </a:rPr>
              <a:t>福祉</a:t>
            </a:r>
            <a:r>
              <a:rPr lang="ja-JP" altLang="en-US" u="sng" dirty="0">
                <a:solidFill>
                  <a:prstClr val="black"/>
                </a:solidFill>
              </a:rPr>
              <a:t>サービス</a:t>
            </a:r>
            <a:r>
              <a:rPr lang="ja-JP" altLang="en-US" u="sng" dirty="0" smtClean="0">
                <a:solidFill>
                  <a:prstClr val="black"/>
                </a:solidFill>
              </a:rPr>
              <a:t>の変容</a:t>
            </a:r>
            <a:endParaRPr lang="ja-JP" altLang="en-US" u="sng" dirty="0">
              <a:solidFill>
                <a:prstClr val="black"/>
              </a:solidFill>
            </a:endParaRPr>
          </a:p>
          <a:p>
            <a:endParaRPr lang="en-US" altLang="ja-JP" u="sng" dirty="0" smtClean="0">
              <a:solidFill>
                <a:prstClr val="black"/>
              </a:solidFill>
            </a:endParaRPr>
          </a:p>
          <a:p>
            <a:pPr marL="342900" indent="-342900">
              <a:spcBef>
                <a:spcPts val="1200"/>
              </a:spcBef>
              <a:buFont typeface="+mj-lt"/>
              <a:buAutoNum type="arabicPeriod"/>
            </a:pPr>
            <a:r>
              <a:rPr lang="ja-JP" altLang="en-US" sz="1600" dirty="0" smtClean="0">
                <a:solidFill>
                  <a:prstClr val="black"/>
                </a:solidFill>
              </a:rPr>
              <a:t>福祉</a:t>
            </a:r>
            <a:r>
              <a:rPr lang="ja-JP" altLang="en-US" sz="1600" dirty="0">
                <a:solidFill>
                  <a:prstClr val="black"/>
                </a:solidFill>
              </a:rPr>
              <a:t>ニーズ</a:t>
            </a:r>
            <a:r>
              <a:rPr lang="ja-JP" altLang="en-US" sz="1600" dirty="0" smtClean="0">
                <a:solidFill>
                  <a:prstClr val="black"/>
                </a:solidFill>
              </a:rPr>
              <a:t>の多様化・複雑化</a:t>
            </a:r>
            <a:endParaRPr lang="en-US" altLang="ja-JP" sz="1600" dirty="0">
              <a:solidFill>
                <a:prstClr val="black"/>
              </a:solidFill>
            </a:endParaRPr>
          </a:p>
          <a:p>
            <a:pPr marL="342900" indent="-342900">
              <a:spcBef>
                <a:spcPts val="600"/>
              </a:spcBef>
              <a:buFont typeface="+mj-lt"/>
              <a:buAutoNum type="arabicPeriod"/>
            </a:pPr>
            <a:r>
              <a:rPr lang="ja-JP" altLang="en-US" sz="1600" dirty="0">
                <a:solidFill>
                  <a:prstClr val="black"/>
                </a:solidFill>
              </a:rPr>
              <a:t>措置から契約への移行</a:t>
            </a:r>
            <a:endParaRPr lang="en-US" altLang="ja-JP" sz="1600" dirty="0">
              <a:solidFill>
                <a:prstClr val="black"/>
              </a:solidFill>
            </a:endParaRPr>
          </a:p>
          <a:p>
            <a:pPr marL="342900" indent="-342900">
              <a:spcBef>
                <a:spcPts val="600"/>
              </a:spcBef>
              <a:buFont typeface="+mj-lt"/>
              <a:buAutoNum type="arabicPeriod"/>
            </a:pPr>
            <a:r>
              <a:rPr lang="ja-JP" altLang="en-US" sz="1600" dirty="0">
                <a:solidFill>
                  <a:prstClr val="black"/>
                </a:solidFill>
              </a:rPr>
              <a:t>多様な事業主体の参入</a:t>
            </a:r>
          </a:p>
        </p:txBody>
      </p:sp>
      <p:sp>
        <p:nvSpPr>
          <p:cNvPr id="20" name="メモ 19"/>
          <p:cNvSpPr/>
          <p:nvPr/>
        </p:nvSpPr>
        <p:spPr>
          <a:xfrm>
            <a:off x="3242573" y="548649"/>
            <a:ext cx="3328369" cy="2303813"/>
          </a:xfrm>
          <a:prstGeom prst="foldedCorner">
            <a:avLst/>
          </a:prstGeom>
          <a:pattFill prst="dotGrid">
            <a:fgClr>
              <a:schemeClr val="accent2">
                <a:lumMod val="60000"/>
                <a:lumOff val="40000"/>
              </a:schemeClr>
            </a:fgClr>
            <a:bgClr>
              <a:schemeClr val="bg1"/>
            </a:bgClr>
          </a:pattFill>
          <a:ln>
            <a:solidFill>
              <a:schemeClr val="accent2">
                <a:lumMod val="60000"/>
                <a:lumOff val="40000"/>
              </a:schemeClr>
            </a:solidFill>
          </a:ln>
        </p:spPr>
        <p:style>
          <a:lnRef idx="2">
            <a:schemeClr val="dk1"/>
          </a:lnRef>
          <a:fillRef idx="1">
            <a:schemeClr val="lt1"/>
          </a:fillRef>
          <a:effectRef idx="0">
            <a:schemeClr val="dk1"/>
          </a:effectRef>
          <a:fontRef idx="minor">
            <a:schemeClr val="dk1"/>
          </a:fontRef>
        </p:style>
        <p:txBody>
          <a:bodyPr rtlCol="0" anchor="ctr"/>
          <a:lstStyle/>
          <a:p>
            <a:pPr algn="ctr"/>
            <a:endParaRPr lang="en-US" altLang="ja-JP" u="sng" dirty="0" smtClean="0">
              <a:solidFill>
                <a:prstClr val="black"/>
              </a:solidFill>
            </a:endParaRPr>
          </a:p>
          <a:p>
            <a:pPr algn="ctr"/>
            <a:r>
              <a:rPr lang="ja-JP" altLang="en-US" u="sng" dirty="0" smtClean="0">
                <a:solidFill>
                  <a:prstClr val="black"/>
                </a:solidFill>
              </a:rPr>
              <a:t>社会</a:t>
            </a:r>
            <a:r>
              <a:rPr lang="ja-JP" altLang="en-US" u="sng" dirty="0">
                <a:solidFill>
                  <a:prstClr val="black"/>
                </a:solidFill>
              </a:rPr>
              <a:t>福祉法人</a:t>
            </a:r>
            <a:r>
              <a:rPr lang="ja-JP" altLang="en-US" u="sng" dirty="0" smtClean="0">
                <a:solidFill>
                  <a:prstClr val="black"/>
                </a:solidFill>
              </a:rPr>
              <a:t>の運営に対する</a:t>
            </a:r>
            <a:endParaRPr lang="en-US" altLang="ja-JP" u="sng" dirty="0" smtClean="0">
              <a:solidFill>
                <a:prstClr val="black"/>
              </a:solidFill>
            </a:endParaRPr>
          </a:p>
          <a:p>
            <a:pPr algn="ctr"/>
            <a:r>
              <a:rPr lang="ja-JP" altLang="en-US" u="sng" dirty="0" smtClean="0">
                <a:solidFill>
                  <a:prstClr val="black"/>
                </a:solidFill>
              </a:rPr>
              <a:t>指摘</a:t>
            </a:r>
          </a:p>
          <a:p>
            <a:pPr marL="342900" indent="-342900">
              <a:spcBef>
                <a:spcPts val="600"/>
              </a:spcBef>
              <a:buFont typeface="+mj-lt"/>
              <a:buAutoNum type="arabicPeriod"/>
            </a:pPr>
            <a:r>
              <a:rPr lang="ja-JP" altLang="en-US" sz="1600" dirty="0" smtClean="0">
                <a:solidFill>
                  <a:prstClr val="black"/>
                </a:solidFill>
              </a:rPr>
              <a:t>他</a:t>
            </a:r>
            <a:r>
              <a:rPr lang="ja-JP" altLang="en-US" sz="1600" dirty="0">
                <a:solidFill>
                  <a:prstClr val="black"/>
                </a:solidFill>
              </a:rPr>
              <a:t>の事業主体と</a:t>
            </a:r>
            <a:r>
              <a:rPr lang="ja-JP" altLang="en-US" sz="1600" dirty="0" smtClean="0">
                <a:solidFill>
                  <a:prstClr val="black"/>
                </a:solidFill>
              </a:rPr>
              <a:t>のｲｺｰﾙﾌｯﾃｨﾝｸﾞ</a:t>
            </a:r>
            <a:r>
              <a:rPr lang="en-US" altLang="ja-JP" sz="1600" dirty="0" smtClean="0">
                <a:solidFill>
                  <a:prstClr val="black"/>
                </a:solidFill>
              </a:rPr>
              <a:t> </a:t>
            </a:r>
            <a:r>
              <a:rPr lang="ja-JP" altLang="en-US" sz="1600" dirty="0" smtClean="0">
                <a:solidFill>
                  <a:prstClr val="black"/>
                </a:solidFill>
              </a:rPr>
              <a:t>と社会</a:t>
            </a:r>
            <a:r>
              <a:rPr lang="ja-JP" altLang="en-US" sz="1600" dirty="0">
                <a:solidFill>
                  <a:prstClr val="black"/>
                </a:solidFill>
              </a:rPr>
              <a:t>貢献（規制改革実施計画）</a:t>
            </a:r>
            <a:endParaRPr lang="en-US" altLang="ja-JP" sz="1600" dirty="0">
              <a:solidFill>
                <a:prstClr val="black"/>
              </a:solidFill>
            </a:endParaRPr>
          </a:p>
          <a:p>
            <a:pPr marL="342900" indent="-342900">
              <a:spcBef>
                <a:spcPts val="600"/>
              </a:spcBef>
              <a:buFont typeface="+mj-lt"/>
              <a:buAutoNum type="arabicPeriod"/>
            </a:pPr>
            <a:r>
              <a:rPr lang="ja-JP" altLang="en-US" sz="1600" spc="-100" dirty="0">
                <a:solidFill>
                  <a:prstClr val="black"/>
                </a:solidFill>
              </a:rPr>
              <a:t>内部留保の明確化</a:t>
            </a:r>
            <a:endParaRPr lang="en-US" altLang="ja-JP" sz="1600" spc="-100" dirty="0">
              <a:solidFill>
                <a:prstClr val="black"/>
              </a:solidFill>
            </a:endParaRPr>
          </a:p>
          <a:p>
            <a:pPr marL="342900" indent="-342900">
              <a:spcBef>
                <a:spcPts val="600"/>
              </a:spcBef>
              <a:buFont typeface="+mj-lt"/>
              <a:buAutoNum type="arabicPeriod"/>
            </a:pPr>
            <a:r>
              <a:rPr lang="ja-JP" altLang="en-US" sz="1600" dirty="0">
                <a:solidFill>
                  <a:prstClr val="black"/>
                </a:solidFill>
              </a:rPr>
              <a:t>一部の法人</a:t>
            </a:r>
            <a:r>
              <a:rPr lang="ja-JP" altLang="en-US" sz="1600" dirty="0" smtClean="0">
                <a:solidFill>
                  <a:prstClr val="black"/>
                </a:solidFill>
              </a:rPr>
              <a:t>の不適正</a:t>
            </a:r>
            <a:r>
              <a:rPr lang="ja-JP" altLang="en-US" sz="1600" dirty="0">
                <a:solidFill>
                  <a:prstClr val="black"/>
                </a:solidFill>
              </a:rPr>
              <a:t>な運営</a:t>
            </a:r>
            <a:r>
              <a:rPr lang="ja-JP" altLang="en-US" sz="1600" dirty="0" smtClean="0">
                <a:solidFill>
                  <a:prstClr val="black"/>
                </a:solidFill>
              </a:rPr>
              <a:t>に対する</a:t>
            </a:r>
            <a:r>
              <a:rPr lang="ja-JP" altLang="en-US" sz="1600" dirty="0">
                <a:solidFill>
                  <a:prstClr val="black"/>
                </a:solidFill>
              </a:rPr>
              <a:t>指摘</a:t>
            </a:r>
          </a:p>
        </p:txBody>
      </p:sp>
      <p:sp>
        <p:nvSpPr>
          <p:cNvPr id="21" name="正方形/長方形 20"/>
          <p:cNvSpPr/>
          <p:nvPr/>
        </p:nvSpPr>
        <p:spPr>
          <a:xfrm>
            <a:off x="677003" y="3554988"/>
            <a:ext cx="8551996" cy="369332"/>
          </a:xfrm>
          <a:prstGeom prst="rect">
            <a:avLst/>
          </a:prstGeom>
        </p:spPr>
        <p:txBody>
          <a:bodyPr wrap="square">
            <a:spAutoFit/>
          </a:bodyPr>
          <a:lstStyle/>
          <a:p>
            <a:pPr marL="1704975" indent="-1704975">
              <a:tabLst>
                <a:tab pos="1524000" algn="l"/>
              </a:tabLst>
            </a:pPr>
            <a:r>
              <a:rPr lang="ja-JP" altLang="en-US" dirty="0">
                <a:solidFill>
                  <a:prstClr val="black"/>
                </a:solidFill>
              </a:rPr>
              <a:t>○公益性・非営利性の</a:t>
            </a:r>
            <a:r>
              <a:rPr lang="ja-JP" altLang="en-US" dirty="0" smtClean="0">
                <a:solidFill>
                  <a:prstClr val="black"/>
                </a:solidFill>
              </a:rPr>
              <a:t>徹底　○</a:t>
            </a:r>
            <a:r>
              <a:rPr lang="ja-JP" altLang="en-US" dirty="0">
                <a:solidFill>
                  <a:prstClr val="black"/>
                </a:solidFill>
              </a:rPr>
              <a:t>国民に対する説明責任の</a:t>
            </a:r>
            <a:r>
              <a:rPr lang="ja-JP" altLang="en-US" dirty="0" smtClean="0">
                <a:solidFill>
                  <a:prstClr val="black"/>
                </a:solidFill>
              </a:rPr>
              <a:t>履行　○</a:t>
            </a:r>
            <a:r>
              <a:rPr lang="ja-JP" altLang="en-US" dirty="0">
                <a:solidFill>
                  <a:prstClr val="black"/>
                </a:solidFill>
              </a:rPr>
              <a:t>地域社会への貢献</a:t>
            </a:r>
          </a:p>
        </p:txBody>
      </p:sp>
      <p:sp>
        <p:nvSpPr>
          <p:cNvPr id="22" name="下矢印 21"/>
          <p:cNvSpPr/>
          <p:nvPr/>
        </p:nvSpPr>
        <p:spPr>
          <a:xfrm>
            <a:off x="3808735" y="3069013"/>
            <a:ext cx="2080231" cy="329047"/>
          </a:xfrm>
          <a:prstGeom prst="downArrow">
            <a:avLst/>
          </a:prstGeom>
        </p:spPr>
        <p:style>
          <a:lnRef idx="1">
            <a:schemeClr val="accent2"/>
          </a:lnRef>
          <a:fillRef idx="2">
            <a:schemeClr val="accent2"/>
          </a:fillRef>
          <a:effectRef idx="1">
            <a:schemeClr val="accent2"/>
          </a:effectRef>
          <a:fontRef idx="minor">
            <a:schemeClr val="dk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704975" indent="-1704975" algn="ctr">
              <a:tabLst>
                <a:tab pos="1524000" algn="l"/>
              </a:tabLst>
            </a:pPr>
            <a:endParaRPr lang="ja-JP" altLang="en-US" dirty="0">
              <a:solidFill>
                <a:prstClr val="black"/>
              </a:solidFill>
            </a:endParaRPr>
          </a:p>
        </p:txBody>
      </p:sp>
      <p:sp>
        <p:nvSpPr>
          <p:cNvPr id="12" name="スライド番号プレースホルダー 3"/>
          <p:cNvSpPr>
            <a:spLocks noGrp="1"/>
          </p:cNvSpPr>
          <p:nvPr>
            <p:ph type="sldNum" sz="quarter" idx="12"/>
          </p:nvPr>
        </p:nvSpPr>
        <p:spPr>
          <a:xfrm>
            <a:off x="7610152" y="6520259"/>
            <a:ext cx="2311400" cy="365125"/>
          </a:xfrm>
        </p:spPr>
        <p:txBody>
          <a:bodyPr/>
          <a:lstStyle/>
          <a:p>
            <a:r>
              <a:rPr lang="en-US" altLang="ja-JP" sz="1600" dirty="0" smtClean="0">
                <a:latin typeface="ＭＳ ゴシック" panose="020B0609070205080204" pitchFamily="49" charset="-128"/>
                <a:ea typeface="ＭＳ ゴシック" panose="020B0609070205080204" pitchFamily="49" charset="-128"/>
                <a:cs typeface="メイリオ" panose="020B0604030504040204" pitchFamily="50" charset="-128"/>
              </a:rPr>
              <a:t>8</a:t>
            </a:r>
            <a:endParaRPr lang="ja-JP" altLang="en-US" sz="16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Tree>
    <p:extLst>
      <p:ext uri="{BB962C8B-B14F-4D97-AF65-F5344CB8AC3E}">
        <p14:creationId xmlns:p14="http://schemas.microsoft.com/office/powerpoint/2010/main" val="2348640437"/>
      </p:ext>
    </p:extLst>
  </p:cSld>
  <p:clrMapOvr>
    <a:masterClrMapping/>
  </p:clrMapOvr>
  <p:timing>
    <p:tnLst>
      <p:par>
        <p:cTn id="1" dur="indefinite" restart="never" nodeType="tmRoot"/>
      </p:par>
    </p:tnLst>
  </p:timing>
</p:sld>
</file>

<file path=ppt/theme/theme1.xml><?xml version="1.0" encoding="utf-8"?>
<a:theme xmlns:a="http://schemas.openxmlformats.org/drawingml/2006/main" name="8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9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0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21354</TotalTime>
  <Words>4810</Words>
  <Application>Microsoft Office PowerPoint</Application>
  <PresentationFormat>A4 210 x 297 mm</PresentationFormat>
  <Paragraphs>1155</Paragraphs>
  <Slides>51</Slides>
  <Notes>11</Notes>
  <HiddenSlides>0</HiddenSlides>
  <MMClips>0</MMClips>
  <ScaleCrop>false</ScaleCrop>
  <HeadingPairs>
    <vt:vector size="6" baseType="variant">
      <vt:variant>
        <vt:lpstr>テーマ</vt:lpstr>
      </vt:variant>
      <vt:variant>
        <vt:i4>3</vt:i4>
      </vt:variant>
      <vt:variant>
        <vt:lpstr>埋め込まれた OLE サーバー</vt:lpstr>
      </vt:variant>
      <vt:variant>
        <vt:i4>1</vt:i4>
      </vt:variant>
      <vt:variant>
        <vt:lpstr>スライド タイトル</vt:lpstr>
      </vt:variant>
      <vt:variant>
        <vt:i4>51</vt:i4>
      </vt:variant>
    </vt:vector>
  </HeadingPairs>
  <TitlesOfParts>
    <vt:vector size="55" baseType="lpstr">
      <vt:lpstr>8_Office ​​テーマ</vt:lpstr>
      <vt:lpstr>9_Office ​​テーマ</vt:lpstr>
      <vt:lpstr>10_Office ​​テーマ</vt:lpstr>
      <vt:lpstr>ワークシート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法第59条の規定により社会福祉法人が届出を行う書類等の公表について①</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内野 英夫(uchino-hideo)</dc:creator>
  <cp:lastModifiedBy>厚生労働省ネットワークシステム</cp:lastModifiedBy>
  <cp:revision>616</cp:revision>
  <cp:lastPrinted>2017-05-18T11:32:38Z</cp:lastPrinted>
  <dcterms:created xsi:type="dcterms:W3CDTF">2014-08-18T09:24:32Z</dcterms:created>
  <dcterms:modified xsi:type="dcterms:W3CDTF">2017-06-07T07:13:36Z</dcterms:modified>
</cp:coreProperties>
</file>