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3399"/>
    <a:srgbClr val="E9A9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52"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0B2C7B7-49A9-4133-95EA-712DC0A97272}" type="datetimeFigureOut">
              <a:rPr kumimoji="1" lang="ja-JP" altLang="en-US" smtClean="0"/>
              <a:t>2017/10/31</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CA79E6E-E145-4C43-8A96-B4E0022B9D40}" type="slidenum">
              <a:rPr kumimoji="1" lang="ja-JP" altLang="en-US" smtClean="0"/>
              <a:t>‹#›</a:t>
            </a:fld>
            <a:endParaRPr kumimoji="1" lang="ja-JP" altLang="en-US"/>
          </a:p>
        </p:txBody>
      </p:sp>
    </p:spTree>
    <p:extLst>
      <p:ext uri="{BB962C8B-B14F-4D97-AF65-F5344CB8AC3E}">
        <p14:creationId xmlns:p14="http://schemas.microsoft.com/office/powerpoint/2010/main" val="26446723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2327777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2966400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2999441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4055892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8"/>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70986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8"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3"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4109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2"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3006114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3105985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1293355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7"/>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0" y="394408"/>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3"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233210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4"/>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70CCA96-C0C8-4659-B9EF-98200B14EC9A}" type="datetimeFigureOut">
              <a:rPr kumimoji="1" lang="ja-JP" altLang="en-US" smtClean="0"/>
              <a:t>2017/10/31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3341743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7"/>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F70CCA96-C0C8-4659-B9EF-98200B14EC9A}" type="datetimeFigureOut">
              <a:rPr kumimoji="1" lang="ja-JP" altLang="en-US" smtClean="0"/>
              <a:t>2017/10/31</a:t>
            </a:fld>
            <a:endParaRPr kumimoji="1" lang="ja-JP" altLang="en-US"/>
          </a:p>
        </p:txBody>
      </p:sp>
      <p:sp>
        <p:nvSpPr>
          <p:cNvPr id="5" name="フッター プレースホルダー 4"/>
          <p:cNvSpPr>
            <a:spLocks noGrp="1"/>
          </p:cNvSpPr>
          <p:nvPr>
            <p:ph type="ftr" sz="quarter" idx="3"/>
          </p:nvPr>
        </p:nvSpPr>
        <p:spPr>
          <a:xfrm>
            <a:off x="2343150" y="9181397"/>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7"/>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2065EADA-42C4-44CE-9525-EEF7BC72BD0A}" type="slidenum">
              <a:rPr kumimoji="1" lang="ja-JP" altLang="en-US" smtClean="0"/>
              <a:t>‹#›</a:t>
            </a:fld>
            <a:endParaRPr kumimoji="1" lang="ja-JP" altLang="en-US"/>
          </a:p>
        </p:txBody>
      </p:sp>
    </p:spTree>
    <p:extLst>
      <p:ext uri="{BB962C8B-B14F-4D97-AF65-F5344CB8AC3E}">
        <p14:creationId xmlns:p14="http://schemas.microsoft.com/office/powerpoint/2010/main" val="236411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Picture 2" descr="C:\Users\TKRIT\Pictures\kensaku2_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19228" y="9651348"/>
            <a:ext cx="1504624" cy="205373"/>
          </a:xfrm>
          <a:prstGeom prst="rect">
            <a:avLst/>
          </a:prstGeom>
          <a:noFill/>
          <a:extLst>
            <a:ext uri="{909E8E84-426E-40DD-AFC4-6F175D3DCCD1}">
              <a14:hiddenFill xmlns:a14="http://schemas.microsoft.com/office/drawing/2010/main">
                <a:solidFill>
                  <a:srgbClr val="FFFFFF"/>
                </a:solidFill>
              </a14:hiddenFill>
            </a:ext>
          </a:extLst>
        </p:spPr>
      </p:pic>
      <p:sp>
        <p:nvSpPr>
          <p:cNvPr id="5122" name="正方形/長方形 11"/>
          <p:cNvSpPr>
            <a:spLocks noChangeArrowheads="1"/>
          </p:cNvSpPr>
          <p:nvPr/>
        </p:nvSpPr>
        <p:spPr bwMode="auto">
          <a:xfrm>
            <a:off x="154831" y="8753933"/>
            <a:ext cx="6635750"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342900" indent="-34290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50813" indent="-5207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lvl="2" eaLnBrk="1" hangingPunct="1">
              <a:spcBef>
                <a:spcPts val="100"/>
              </a:spcBef>
              <a:buFontTx/>
              <a:buNone/>
              <a:defRPr/>
            </a:pPr>
            <a:r>
              <a:rPr lang="en-US" altLang="ja-JP" sz="750" dirty="0" smtClean="0">
                <a:latin typeface="メイリオ" pitchFamily="50" charset="-128"/>
                <a:ea typeface="メイリオ" pitchFamily="50" charset="-128"/>
                <a:cs typeface="メイリオ" pitchFamily="50" charset="-128"/>
              </a:rPr>
              <a:t>※</a:t>
            </a:r>
            <a:r>
              <a:rPr lang="ja-JP" altLang="en-US" sz="750" dirty="0" smtClean="0">
                <a:latin typeface="メイリオ" pitchFamily="50" charset="-128"/>
                <a:ea typeface="メイリオ" pitchFamily="50" charset="-128"/>
                <a:cs typeface="メイリオ" pitchFamily="50" charset="-128"/>
              </a:rPr>
              <a:t>達成状況を客観的資料で確認できない目標、適切な課題分析に基づかない目標、数値目標の達成に直接関連しない目標等は助成対象となりません。</a:t>
            </a:r>
            <a:endParaRPr lang="en-US" altLang="ja-JP" sz="750" dirty="0" smtClean="0">
              <a:latin typeface="メイリオ" pitchFamily="50" charset="-128"/>
              <a:ea typeface="メイリオ" pitchFamily="50" charset="-128"/>
              <a:cs typeface="メイリオ" pitchFamily="50" charset="-128"/>
            </a:endParaRPr>
          </a:p>
          <a:p>
            <a:pPr lvl="2" eaLnBrk="1" hangingPunct="1">
              <a:spcBef>
                <a:spcPts val="100"/>
              </a:spcBef>
              <a:buFontTx/>
              <a:buNone/>
              <a:defRPr/>
            </a:pPr>
            <a:r>
              <a:rPr lang="en-US" altLang="ja-JP" sz="750" dirty="0" smtClean="0">
                <a:latin typeface="メイリオ" pitchFamily="50" charset="-128"/>
                <a:ea typeface="メイリオ" pitchFamily="50" charset="-128"/>
                <a:cs typeface="メイリオ" pitchFamily="50" charset="-128"/>
              </a:rPr>
              <a:t>※</a:t>
            </a:r>
            <a:r>
              <a:rPr lang="ja-JP" altLang="en-US" sz="750" dirty="0" smtClean="0">
                <a:latin typeface="メイリオ" pitchFamily="50" charset="-128"/>
                <a:ea typeface="メイリオ" pitchFamily="50" charset="-128"/>
                <a:cs typeface="メイリオ" pitchFamily="50" charset="-128"/>
              </a:rPr>
              <a:t>助成対象となる取組目標は、事業主が主体的に行う規定や制度の整備・施行、機器・設備の導入、研修の実施等に限ります。</a:t>
            </a:r>
            <a:endParaRPr lang="en-US" altLang="ja-JP" sz="750" dirty="0" smtClean="0">
              <a:latin typeface="メイリオ" pitchFamily="50" charset="-128"/>
              <a:ea typeface="メイリオ" pitchFamily="50" charset="-128"/>
              <a:cs typeface="メイリオ" pitchFamily="50" charset="-128"/>
            </a:endParaRPr>
          </a:p>
        </p:txBody>
      </p:sp>
      <p:cxnSp>
        <p:nvCxnSpPr>
          <p:cNvPr id="15" name="直線コネクタ 14"/>
          <p:cNvCxnSpPr/>
          <p:nvPr/>
        </p:nvCxnSpPr>
        <p:spPr>
          <a:xfrm>
            <a:off x="369887" y="9099013"/>
            <a:ext cx="6118225" cy="0"/>
          </a:xfrm>
          <a:prstGeom prst="line">
            <a:avLst/>
          </a:prstGeom>
          <a:ln w="34925">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38099" y="0"/>
            <a:ext cx="6961188" cy="362273"/>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50000"/>
              </a:lnSpc>
              <a:spcBef>
                <a:spcPts val="0"/>
              </a:spcBef>
              <a:spcAft>
                <a:spcPts val="0"/>
              </a:spcAft>
              <a:defRPr/>
            </a:pPr>
            <a:r>
              <a:rPr lang="ja-JP" altLang="en-US" sz="1700" b="1" dirty="0" smtClean="0">
                <a:solidFill>
                  <a:schemeClr val="bg1"/>
                </a:solidFill>
                <a:latin typeface="メイリオ" pitchFamily="50" charset="-128"/>
                <a:ea typeface="メイリオ" pitchFamily="50" charset="-128"/>
              </a:rPr>
              <a:t>両立支援等助成金（女性</a:t>
            </a:r>
            <a:r>
              <a:rPr lang="ja-JP" altLang="en-US" sz="1700" b="1" dirty="0">
                <a:solidFill>
                  <a:schemeClr val="bg1"/>
                </a:solidFill>
                <a:latin typeface="メイリオ" pitchFamily="50" charset="-128"/>
                <a:ea typeface="メイリオ" pitchFamily="50" charset="-128"/>
              </a:rPr>
              <a:t>活躍</a:t>
            </a:r>
            <a:r>
              <a:rPr lang="ja-JP" altLang="en-US" sz="1700" b="1" dirty="0" smtClean="0">
                <a:solidFill>
                  <a:schemeClr val="bg1"/>
                </a:solidFill>
                <a:latin typeface="メイリオ" pitchFamily="50" charset="-128"/>
                <a:ea typeface="メイリオ" pitchFamily="50" charset="-128"/>
              </a:rPr>
              <a:t>加速化コース）のご案内</a:t>
            </a:r>
            <a:endParaRPr lang="ja-JP" altLang="en-US" sz="1700" b="1" dirty="0">
              <a:solidFill>
                <a:schemeClr val="bg1"/>
              </a:solidFill>
              <a:latin typeface="メイリオ" pitchFamily="50" charset="-128"/>
              <a:ea typeface="メイリオ" pitchFamily="50" charset="-128"/>
            </a:endParaRPr>
          </a:p>
        </p:txBody>
      </p:sp>
      <p:sp>
        <p:nvSpPr>
          <p:cNvPr id="2066" name="Text Box 4"/>
          <p:cNvSpPr txBox="1">
            <a:spLocks noChangeArrowheads="1"/>
          </p:cNvSpPr>
          <p:nvPr/>
        </p:nvSpPr>
        <p:spPr bwMode="auto">
          <a:xfrm>
            <a:off x="193675" y="507555"/>
            <a:ext cx="6605588"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50" dirty="0">
                <a:latin typeface="メイリオ" pitchFamily="50" charset="-128"/>
                <a:ea typeface="メイリオ" pitchFamily="50" charset="-128"/>
                <a:cs typeface="メイリオ" pitchFamily="50" charset="-128"/>
              </a:rPr>
              <a:t>女性活躍推進法に基づき、自社の女性の活躍に関する「数値目標」、「数値目標」の達成に向けた取組目標を盛り込んだ「行動計画」を策定して、目標を達成した事業主に支給します。</a:t>
            </a:r>
            <a:endParaRPr lang="en-US" altLang="ja-JP" sz="1250" dirty="0">
              <a:latin typeface="メイリオ" pitchFamily="50" charset="-128"/>
              <a:ea typeface="メイリオ" pitchFamily="50" charset="-128"/>
              <a:cs typeface="メイリオ" pitchFamily="50" charset="-128"/>
            </a:endParaRPr>
          </a:p>
        </p:txBody>
      </p:sp>
      <p:sp>
        <p:nvSpPr>
          <p:cNvPr id="22" name="テキスト ボックス 10"/>
          <p:cNvSpPr txBox="1">
            <a:spLocks noChangeArrowheads="1"/>
          </p:cNvSpPr>
          <p:nvPr/>
        </p:nvSpPr>
        <p:spPr bwMode="auto">
          <a:xfrm>
            <a:off x="0" y="9089922"/>
            <a:ext cx="6858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79388"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lnSpc>
                <a:spcPct val="120000"/>
              </a:lnSpc>
              <a:defRPr/>
            </a:pPr>
            <a:r>
              <a:rPr lang="ja-JP" altLang="en-US" sz="1400" b="1" dirty="0" smtClean="0">
                <a:solidFill>
                  <a:schemeClr val="accent4">
                    <a:lumMod val="50000"/>
                  </a:schemeClr>
                </a:solidFill>
                <a:latin typeface="HG丸ｺﾞｼｯｸM-PRO" pitchFamily="50" charset="-128"/>
                <a:ea typeface="HG丸ｺﾞｼｯｸM-PRO" pitchFamily="50" charset="-128"/>
              </a:rPr>
              <a:t>女性活躍加速化コースの詳細や支給申請については、</a:t>
            </a:r>
            <a:endParaRPr lang="en-US" altLang="ja-JP" sz="1400" u="sng" dirty="0" smtClean="0">
              <a:solidFill>
                <a:schemeClr val="accent4">
                  <a:lumMod val="50000"/>
                </a:schemeClr>
              </a:solidFill>
              <a:latin typeface="メイリオ" pitchFamily="50" charset="-128"/>
              <a:ea typeface="メイリオ" pitchFamily="50" charset="-128"/>
              <a:cs typeface="メイリオ" pitchFamily="50" charset="-128"/>
            </a:endParaRPr>
          </a:p>
          <a:p>
            <a:pPr algn="ctr" eaLnBrk="1" hangingPunct="1">
              <a:lnSpc>
                <a:spcPct val="120000"/>
              </a:lnSpc>
              <a:defRPr/>
            </a:pPr>
            <a:r>
              <a:rPr lang="ja-JP" altLang="en-US" sz="1500" dirty="0" smtClean="0">
                <a:latin typeface="メイリオ" pitchFamily="50" charset="-128"/>
                <a:ea typeface="メイリオ" pitchFamily="50" charset="-128"/>
                <a:cs typeface="メイリオ" pitchFamily="50" charset="-128"/>
              </a:rPr>
              <a:t>最寄りの</a:t>
            </a:r>
            <a:r>
              <a:rPr lang="ja-JP" altLang="en-US" sz="1500" b="1" dirty="0" smtClean="0">
                <a:solidFill>
                  <a:schemeClr val="accent4">
                    <a:lumMod val="50000"/>
                  </a:schemeClr>
                </a:solidFill>
                <a:latin typeface="メイリオ" pitchFamily="50" charset="-128"/>
                <a:ea typeface="メイリオ" pitchFamily="50" charset="-128"/>
                <a:cs typeface="メイリオ" pitchFamily="50" charset="-128"/>
              </a:rPr>
              <a:t>都道府県労働局雇用環境・均等部（室）</a:t>
            </a:r>
            <a:r>
              <a:rPr lang="ja-JP" altLang="en-US" sz="1500" dirty="0" smtClean="0">
                <a:latin typeface="メイリオ" pitchFamily="50" charset="-128"/>
                <a:ea typeface="メイリオ" pitchFamily="50" charset="-128"/>
                <a:cs typeface="メイリオ" pitchFamily="50" charset="-128"/>
              </a:rPr>
              <a:t>へお問い合わせください</a:t>
            </a:r>
            <a:endParaRPr lang="en-US" altLang="ja-JP" sz="1600" u="sng" dirty="0" smtClean="0">
              <a:solidFill>
                <a:srgbClr val="0000FF"/>
              </a:solidFill>
              <a:latin typeface="メイリオ" pitchFamily="50" charset="-128"/>
              <a:ea typeface="メイリオ" pitchFamily="50" charset="-128"/>
              <a:cs typeface="メイリオ"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747105765"/>
              </p:ext>
            </p:extLst>
          </p:nvPr>
        </p:nvGraphicFramePr>
        <p:xfrm>
          <a:off x="171451" y="1006278"/>
          <a:ext cx="1457325" cy="3168352"/>
        </p:xfrm>
        <a:graphic>
          <a:graphicData uri="http://schemas.openxmlformats.org/drawingml/2006/table">
            <a:tbl>
              <a:tblPr firstRow="1" bandRow="1">
                <a:tableStyleId>{5C22544A-7EE6-4342-B048-85BDC9FD1C3A}</a:tableStyleId>
              </a:tblPr>
              <a:tblGrid>
                <a:gridCol w="1457325"/>
              </a:tblGrid>
              <a:tr h="305017">
                <a:tc>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ステップ ①</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63335">
                <a:tc>
                  <a:txBody>
                    <a:bodyPr/>
                    <a:lstStyle/>
                    <a:p>
                      <a:endParaRPr kumimoji="1" lang="ja-JP" altLang="en-US" sz="1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8" name="テキスト ボックス 7"/>
          <p:cNvSpPr txBox="1"/>
          <p:nvPr/>
        </p:nvSpPr>
        <p:spPr>
          <a:xfrm>
            <a:off x="222252" y="1366641"/>
            <a:ext cx="1439863" cy="384175"/>
          </a:xfrm>
          <a:prstGeom prst="rect">
            <a:avLst/>
          </a:prstGeom>
        </p:spPr>
        <p:txBody>
          <a:bodyPr lIns="0" tIns="0" rIns="36000" bIns="0"/>
          <a:lstStyle/>
          <a:p>
            <a:pPr>
              <a:lnSpc>
                <a:spcPts val="1300"/>
              </a:lnSpc>
              <a:spcBef>
                <a:spcPts val="600"/>
              </a:spcBef>
              <a:defRPr/>
            </a:pPr>
            <a:r>
              <a:rPr lang="ja-JP" altLang="en-US" sz="1000" dirty="0">
                <a:latin typeface="+mn-ea"/>
                <a:ea typeface="+mn-ea"/>
              </a:rPr>
              <a:t>　</a:t>
            </a:r>
            <a:r>
              <a:rPr lang="ja-JP" altLang="en-US" sz="1000" u="sng" dirty="0">
                <a:latin typeface="+mn-ea"/>
                <a:ea typeface="+mn-ea"/>
              </a:rPr>
              <a:t>女性の活躍の状況把握</a:t>
            </a:r>
            <a:r>
              <a:rPr lang="en-US" altLang="ja-JP" sz="900" u="sng" baseline="40000" dirty="0">
                <a:latin typeface="+mn-ea"/>
                <a:ea typeface="+mn-ea"/>
              </a:rPr>
              <a:t>※</a:t>
            </a:r>
            <a:r>
              <a:rPr lang="ja-JP" altLang="en-US" sz="1000" u="sng" dirty="0">
                <a:latin typeface="+mn-ea"/>
                <a:ea typeface="+mn-ea"/>
              </a:rPr>
              <a:t>を行い、自社の女性の活躍に向けた課題を分析</a:t>
            </a:r>
          </a:p>
        </p:txBody>
      </p:sp>
      <p:graphicFrame>
        <p:nvGraphicFramePr>
          <p:cNvPr id="34" name="表 33"/>
          <p:cNvGraphicFramePr>
            <a:graphicFrameLocks noGrp="1"/>
          </p:cNvGraphicFramePr>
          <p:nvPr>
            <p:extLst>
              <p:ext uri="{D42A27DB-BD31-4B8C-83A1-F6EECF244321}">
                <p14:modId xmlns:p14="http://schemas.microsoft.com/office/powerpoint/2010/main" val="3089707523"/>
              </p:ext>
            </p:extLst>
          </p:nvPr>
        </p:nvGraphicFramePr>
        <p:xfrm>
          <a:off x="1797050" y="1006278"/>
          <a:ext cx="1517650" cy="3168352"/>
        </p:xfrm>
        <a:graphic>
          <a:graphicData uri="http://schemas.openxmlformats.org/drawingml/2006/table">
            <a:tbl>
              <a:tblPr firstRow="1" bandRow="1">
                <a:tableStyleId>{5C22544A-7EE6-4342-B048-85BDC9FD1C3A}</a:tableStyleId>
              </a:tblPr>
              <a:tblGrid>
                <a:gridCol w="1517650"/>
              </a:tblGrid>
              <a:tr h="272831">
                <a:tc>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ステップ ②</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95521">
                <a:tc>
                  <a:txBody>
                    <a:bodyPr/>
                    <a:lstStyle/>
                    <a:p>
                      <a:endParaRPr kumimoji="1" lang="ja-JP" altLang="en-US" sz="1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1750029586"/>
              </p:ext>
            </p:extLst>
          </p:nvPr>
        </p:nvGraphicFramePr>
        <p:xfrm>
          <a:off x="3486152" y="1006278"/>
          <a:ext cx="1514475" cy="3168352"/>
        </p:xfrm>
        <a:graphic>
          <a:graphicData uri="http://schemas.openxmlformats.org/drawingml/2006/table">
            <a:tbl>
              <a:tblPr firstRow="1" bandRow="1">
                <a:tableStyleId>{5C22544A-7EE6-4342-B048-85BDC9FD1C3A}</a:tableStyleId>
              </a:tblPr>
              <a:tblGrid>
                <a:gridCol w="1514475"/>
              </a:tblGrid>
              <a:tr h="251023">
                <a:tc>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ステップ ③</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17329">
                <a:tc>
                  <a:txBody>
                    <a:bodyPr/>
                    <a:lstStyle/>
                    <a:p>
                      <a:endParaRPr kumimoji="1" lang="ja-JP" altLang="en-US" sz="1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36" name="表 35"/>
          <p:cNvGraphicFramePr>
            <a:graphicFrameLocks noGrp="1"/>
          </p:cNvGraphicFramePr>
          <p:nvPr>
            <p:extLst>
              <p:ext uri="{D42A27DB-BD31-4B8C-83A1-F6EECF244321}">
                <p14:modId xmlns:p14="http://schemas.microsoft.com/office/powerpoint/2010/main" val="213598951"/>
              </p:ext>
            </p:extLst>
          </p:nvPr>
        </p:nvGraphicFramePr>
        <p:xfrm>
          <a:off x="5186363" y="1006278"/>
          <a:ext cx="1547812" cy="3168352"/>
        </p:xfrm>
        <a:graphic>
          <a:graphicData uri="http://schemas.openxmlformats.org/drawingml/2006/table">
            <a:tbl>
              <a:tblPr firstRow="1" bandRow="1">
                <a:tableStyleId>{5C22544A-7EE6-4342-B048-85BDC9FD1C3A}</a:tableStyleId>
              </a:tblPr>
              <a:tblGrid>
                <a:gridCol w="1547812"/>
              </a:tblGrid>
              <a:tr h="255763">
                <a:tc>
                  <a:txBody>
                    <a:bodyPr/>
                    <a:lstStyle/>
                    <a:p>
                      <a:pPr algn="ctr"/>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ステップ ④</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12589">
                <a:tc>
                  <a:txBody>
                    <a:bodyPr/>
                    <a:lstStyle/>
                    <a:p>
                      <a:endParaRPr kumimoji="1" lang="ja-JP" altLang="en-US" sz="1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37" name="テキスト ボックス 36"/>
          <p:cNvSpPr txBox="1"/>
          <p:nvPr/>
        </p:nvSpPr>
        <p:spPr>
          <a:xfrm>
            <a:off x="1846263" y="1339653"/>
            <a:ext cx="1439862" cy="384175"/>
          </a:xfrm>
          <a:prstGeom prst="rect">
            <a:avLst/>
          </a:prstGeom>
        </p:spPr>
        <p:txBody>
          <a:bodyPr lIns="0" tIns="0" rIns="0" bIns="0"/>
          <a:lstStyle/>
          <a:p>
            <a:pPr>
              <a:lnSpc>
                <a:spcPts val="1300"/>
              </a:lnSpc>
              <a:spcBef>
                <a:spcPts val="600"/>
              </a:spcBef>
              <a:defRPr/>
            </a:pPr>
            <a:r>
              <a:rPr lang="ja-JP" altLang="en-US" sz="1000" dirty="0">
                <a:latin typeface="+mn-ea"/>
                <a:ea typeface="+mn-ea"/>
              </a:rPr>
              <a:t>　</a:t>
            </a:r>
            <a:r>
              <a:rPr lang="ja-JP" altLang="en-US" sz="1000" u="sng" dirty="0">
                <a:latin typeface="+mn-ea"/>
                <a:ea typeface="+mn-ea"/>
              </a:rPr>
              <a:t>自社の課題解決に相応しい数値目標と取組目標を盛り込んだ行動計画</a:t>
            </a:r>
            <a:r>
              <a:rPr lang="en-US" altLang="ja-JP" sz="900" u="sng" baseline="40000" dirty="0">
                <a:latin typeface="+mn-ea"/>
                <a:ea typeface="+mn-ea"/>
              </a:rPr>
              <a:t>※</a:t>
            </a:r>
            <a:r>
              <a:rPr lang="ja-JP" altLang="en-US" sz="1000" u="sng" dirty="0">
                <a:latin typeface="+mn-ea"/>
                <a:ea typeface="+mn-ea"/>
              </a:rPr>
              <a:t>の策定・公表等</a:t>
            </a:r>
            <a:r>
              <a:rPr lang="en-US" altLang="ja-JP" sz="1000" u="sng" baseline="20000" dirty="0">
                <a:latin typeface="+mn-ea"/>
                <a:ea typeface="+mn-ea"/>
              </a:rPr>
              <a:t>※</a:t>
            </a:r>
            <a:r>
              <a:rPr lang="ja-JP" altLang="en-US" sz="1000" u="sng" dirty="0">
                <a:latin typeface="+mn-ea"/>
                <a:ea typeface="+mn-ea"/>
              </a:rPr>
              <a:t>と自社の女性の活躍状況の公表</a:t>
            </a:r>
            <a:r>
              <a:rPr lang="en-US" altLang="ja-JP" sz="900" u="sng" baseline="40000" dirty="0">
                <a:latin typeface="+mn-ea"/>
                <a:ea typeface="+mn-ea"/>
              </a:rPr>
              <a:t>※</a:t>
            </a:r>
            <a:endParaRPr lang="ja-JP" altLang="en-US" sz="900" u="sng" baseline="40000" dirty="0">
              <a:latin typeface="+mn-ea"/>
              <a:ea typeface="+mn-ea"/>
            </a:endParaRPr>
          </a:p>
        </p:txBody>
      </p:sp>
      <p:sp>
        <p:nvSpPr>
          <p:cNvPr id="38" name="テキスト ボックス 37"/>
          <p:cNvSpPr txBox="1"/>
          <p:nvPr/>
        </p:nvSpPr>
        <p:spPr>
          <a:xfrm>
            <a:off x="3533777" y="1339653"/>
            <a:ext cx="1439863" cy="384175"/>
          </a:xfrm>
          <a:prstGeom prst="rect">
            <a:avLst/>
          </a:prstGeom>
        </p:spPr>
        <p:txBody>
          <a:bodyPr lIns="0" tIns="0" rIns="0" bIns="0"/>
          <a:lstStyle/>
          <a:p>
            <a:pPr>
              <a:lnSpc>
                <a:spcPts val="1300"/>
              </a:lnSpc>
              <a:spcBef>
                <a:spcPts val="600"/>
              </a:spcBef>
              <a:defRPr/>
            </a:pPr>
            <a:r>
              <a:rPr lang="ja-JP" altLang="en-US" sz="1000" dirty="0">
                <a:latin typeface="+mn-ea"/>
                <a:ea typeface="+mn-ea"/>
              </a:rPr>
              <a:t>　</a:t>
            </a:r>
            <a:r>
              <a:rPr lang="ja-JP" altLang="en-US" sz="1000" u="sng" dirty="0">
                <a:latin typeface="+mn-ea"/>
                <a:ea typeface="+mn-ea"/>
              </a:rPr>
              <a:t>行動計画期間内に「取組目標」を達成</a:t>
            </a:r>
            <a:r>
              <a:rPr lang="en-US" altLang="ja-JP" sz="900" u="sng" baseline="40000" dirty="0" smtClean="0">
                <a:latin typeface="+mn-ea"/>
                <a:ea typeface="+mn-ea"/>
              </a:rPr>
              <a:t>※</a:t>
            </a:r>
            <a:endParaRPr lang="ja-JP" altLang="en-US" sz="1000" b="1" u="sng" baseline="30000" dirty="0">
              <a:latin typeface="+mn-ea"/>
              <a:ea typeface="+mn-ea"/>
            </a:endParaRPr>
          </a:p>
        </p:txBody>
      </p:sp>
      <p:sp>
        <p:nvSpPr>
          <p:cNvPr id="39" name="テキスト ボックス 38"/>
          <p:cNvSpPr txBox="1"/>
          <p:nvPr/>
        </p:nvSpPr>
        <p:spPr>
          <a:xfrm>
            <a:off x="5232402" y="1330128"/>
            <a:ext cx="1547813" cy="384175"/>
          </a:xfrm>
          <a:prstGeom prst="rect">
            <a:avLst/>
          </a:prstGeom>
        </p:spPr>
        <p:txBody>
          <a:bodyPr lIns="0" tIns="0" rIns="36000" bIns="0"/>
          <a:lstStyle/>
          <a:p>
            <a:pPr>
              <a:lnSpc>
                <a:spcPts val="1300"/>
              </a:lnSpc>
              <a:spcBef>
                <a:spcPts val="600"/>
              </a:spcBef>
              <a:defRPr/>
            </a:pPr>
            <a:r>
              <a:rPr lang="ja-JP" altLang="en-US" sz="1000" dirty="0">
                <a:latin typeface="+mn-ea"/>
                <a:ea typeface="+mn-ea"/>
              </a:rPr>
              <a:t>　</a:t>
            </a:r>
            <a:r>
              <a:rPr lang="ja-JP" altLang="en-US" sz="1000" u="sng" dirty="0">
                <a:latin typeface="+mn-ea"/>
                <a:ea typeface="+mn-ea"/>
              </a:rPr>
              <a:t>取組目標達成時から３年以内に「数値目標」を達成</a:t>
            </a:r>
            <a:r>
              <a:rPr lang="en-US" altLang="ja-JP" sz="900" u="sng" baseline="40000" dirty="0">
                <a:latin typeface="+mn-ea"/>
                <a:ea typeface="+mn-ea"/>
              </a:rPr>
              <a:t>※</a:t>
            </a:r>
            <a:r>
              <a:rPr lang="ja-JP" altLang="en-US" sz="1000" u="sng" dirty="0">
                <a:latin typeface="+mn-ea"/>
                <a:ea typeface="+mn-ea"/>
              </a:rPr>
              <a:t>して、達成状況を公表</a:t>
            </a:r>
            <a:endParaRPr lang="ja-JP" altLang="en-US" sz="1000" b="1" u="sng" dirty="0">
              <a:latin typeface="+mn-ea"/>
              <a:ea typeface="+mn-ea"/>
            </a:endParaRPr>
          </a:p>
        </p:txBody>
      </p:sp>
      <p:sp>
        <p:nvSpPr>
          <p:cNvPr id="5226" name="テキスト ボックス 39"/>
          <p:cNvSpPr txBox="1">
            <a:spLocks noChangeArrowheads="1"/>
          </p:cNvSpPr>
          <p:nvPr/>
        </p:nvSpPr>
        <p:spPr bwMode="auto">
          <a:xfrm>
            <a:off x="217488" y="2014390"/>
            <a:ext cx="14398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ts val="700"/>
              </a:lnSpc>
              <a:spcBef>
                <a:spcPts val="600"/>
              </a:spcBef>
              <a:defRPr/>
            </a:pPr>
            <a:r>
              <a:rPr lang="en-US" altLang="ja-JP" sz="870" dirty="0" smtClean="0">
                <a:latin typeface="ＭＳ Ｐ明朝" charset="-128"/>
                <a:ea typeface="ＭＳ Ｐ明朝" charset="-128"/>
              </a:rPr>
              <a:t>※</a:t>
            </a:r>
            <a:r>
              <a:rPr lang="ja-JP" altLang="en-US" sz="870" dirty="0" smtClean="0">
                <a:latin typeface="ＭＳ Ｐ明朝" charset="-128"/>
                <a:ea typeface="ＭＳ Ｐ明朝" charset="-128"/>
              </a:rPr>
              <a:t>必ず把握する項目</a:t>
            </a:r>
            <a:endParaRPr lang="en-US" altLang="ja-JP" sz="870" dirty="0" smtClean="0">
              <a:latin typeface="ＭＳ Ｐ明朝" charset="-128"/>
              <a:ea typeface="ＭＳ Ｐ明朝" charset="-128"/>
            </a:endParaRPr>
          </a:p>
          <a:p>
            <a:pPr eaLnBrk="1" hangingPunct="1">
              <a:lnSpc>
                <a:spcPts val="700"/>
              </a:lnSpc>
              <a:spcBef>
                <a:spcPts val="600"/>
              </a:spcBef>
              <a:defRPr/>
            </a:pPr>
            <a:r>
              <a:rPr lang="ja-JP" altLang="en-US" sz="870" dirty="0" smtClean="0">
                <a:latin typeface="ＭＳ Ｐ明朝" charset="-128"/>
                <a:ea typeface="ＭＳ Ｐ明朝" charset="-128"/>
              </a:rPr>
              <a:t>　・採用者に占める女性比率</a:t>
            </a:r>
            <a:endParaRPr lang="en-US" altLang="ja-JP" sz="870" dirty="0" smtClean="0">
              <a:latin typeface="ＭＳ Ｐ明朝" charset="-128"/>
              <a:ea typeface="ＭＳ Ｐ明朝" charset="-128"/>
            </a:endParaRPr>
          </a:p>
          <a:p>
            <a:pPr eaLnBrk="1" hangingPunct="1">
              <a:lnSpc>
                <a:spcPts val="500"/>
              </a:lnSpc>
              <a:spcBef>
                <a:spcPts val="600"/>
              </a:spcBef>
              <a:defRPr/>
            </a:pPr>
            <a:r>
              <a:rPr lang="ja-JP" altLang="en-US" sz="870" dirty="0" smtClean="0">
                <a:latin typeface="ＭＳ Ｐ明朝" charset="-128"/>
                <a:ea typeface="ＭＳ Ｐ明朝" charset="-128"/>
              </a:rPr>
              <a:t>　・勤続年数の男女差</a:t>
            </a:r>
            <a:endParaRPr lang="en-US" altLang="ja-JP" sz="870" dirty="0" smtClean="0">
              <a:latin typeface="ＭＳ Ｐ明朝" charset="-128"/>
              <a:ea typeface="ＭＳ Ｐ明朝" charset="-128"/>
            </a:endParaRPr>
          </a:p>
          <a:p>
            <a:pPr eaLnBrk="1" hangingPunct="1">
              <a:lnSpc>
                <a:spcPts val="500"/>
              </a:lnSpc>
              <a:spcBef>
                <a:spcPts val="600"/>
              </a:spcBef>
              <a:defRPr/>
            </a:pPr>
            <a:r>
              <a:rPr lang="ja-JP" altLang="en-US" sz="870" dirty="0" smtClean="0">
                <a:latin typeface="ＭＳ Ｐ明朝" charset="-128"/>
                <a:ea typeface="ＭＳ Ｐ明朝" charset="-128"/>
              </a:rPr>
              <a:t>　・労働時間の状況</a:t>
            </a:r>
            <a:endParaRPr lang="en-US" altLang="ja-JP" sz="870" dirty="0" smtClean="0">
              <a:latin typeface="ＭＳ Ｐ明朝" charset="-128"/>
              <a:ea typeface="ＭＳ Ｐ明朝" charset="-128"/>
            </a:endParaRPr>
          </a:p>
          <a:p>
            <a:pPr eaLnBrk="1" hangingPunct="1">
              <a:lnSpc>
                <a:spcPts val="500"/>
              </a:lnSpc>
              <a:spcBef>
                <a:spcPts val="600"/>
              </a:spcBef>
              <a:defRPr/>
            </a:pPr>
            <a:r>
              <a:rPr lang="ja-JP" altLang="en-US" sz="870" dirty="0" smtClean="0">
                <a:latin typeface="ＭＳ Ｐ明朝" charset="-128"/>
                <a:ea typeface="ＭＳ Ｐ明朝" charset="-128"/>
              </a:rPr>
              <a:t>　・管理職に占める女性比率</a:t>
            </a:r>
          </a:p>
        </p:txBody>
      </p:sp>
      <p:sp>
        <p:nvSpPr>
          <p:cNvPr id="41" name="テキスト ボックス 40"/>
          <p:cNvSpPr txBox="1"/>
          <p:nvPr/>
        </p:nvSpPr>
        <p:spPr>
          <a:xfrm>
            <a:off x="1836738" y="2260402"/>
            <a:ext cx="1439862" cy="396875"/>
          </a:xfrm>
          <a:prstGeom prst="rect">
            <a:avLst/>
          </a:prstGeom>
        </p:spPr>
        <p:txBody>
          <a:bodyPr lIns="0" tIns="0" rIns="0" bIns="0"/>
          <a:lstStyle/>
          <a:p>
            <a:pPr marL="114300" indent="-114300">
              <a:spcBef>
                <a:spcPts val="600"/>
              </a:spcBef>
              <a:defRPr/>
            </a:pPr>
            <a:r>
              <a:rPr lang="en-US" altLang="ja-JP" sz="870" dirty="0">
                <a:latin typeface="ＭＳ Ｐ明朝" panose="02020600040205080304" pitchFamily="18" charset="-128"/>
                <a:ea typeface="ＭＳ Ｐ明朝" panose="02020600040205080304" pitchFamily="18" charset="-128"/>
              </a:rPr>
              <a:t>※ </a:t>
            </a:r>
            <a:r>
              <a:rPr lang="ja-JP" altLang="en-US" sz="870" dirty="0">
                <a:latin typeface="ＭＳ Ｐ明朝" panose="02020600040205080304" pitchFamily="18" charset="-128"/>
                <a:ea typeface="ＭＳ Ｐ明朝" panose="02020600040205080304" pitchFamily="18" charset="-128"/>
              </a:rPr>
              <a:t>行動計画には必ず「長時間労働是正などの働き方改革に向けた取組」を盛り込んでください</a:t>
            </a:r>
            <a:endParaRPr lang="ja-JP" altLang="en-US" sz="870" dirty="0">
              <a:solidFill>
                <a:srgbClr val="FF0000"/>
              </a:solidFill>
              <a:latin typeface="+mn-ea"/>
              <a:ea typeface="+mn-ea"/>
            </a:endParaRPr>
          </a:p>
        </p:txBody>
      </p:sp>
      <p:sp>
        <p:nvSpPr>
          <p:cNvPr id="5228" name="テキスト ボックス 41"/>
          <p:cNvSpPr txBox="1">
            <a:spLocks noChangeArrowheads="1"/>
          </p:cNvSpPr>
          <p:nvPr/>
        </p:nvSpPr>
        <p:spPr bwMode="auto">
          <a:xfrm>
            <a:off x="1836738" y="2825528"/>
            <a:ext cx="1439862"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36000" bIns="0"/>
          <a:lstStyle>
            <a:lvl1pPr marL="123825" indent="-1238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ts val="600"/>
              </a:spcBef>
              <a:defRPr/>
            </a:pPr>
            <a:r>
              <a:rPr lang="en-US" altLang="ja-JP" sz="870" dirty="0" smtClean="0">
                <a:latin typeface="ＭＳ Ｐ明朝" charset="-128"/>
                <a:ea typeface="ＭＳ Ｐ明朝" charset="-128"/>
              </a:rPr>
              <a:t>※ </a:t>
            </a:r>
            <a:r>
              <a:rPr lang="ja-JP" altLang="en-US" sz="870" dirty="0" smtClean="0">
                <a:latin typeface="ＭＳ Ｐ明朝" charset="-128"/>
                <a:ea typeface="ＭＳ Ｐ明朝" charset="-128"/>
              </a:rPr>
              <a:t>公表は厚生労働省の「女性の活躍推進企業データベース」で掲載ください（ステップ４の公表も同様）</a:t>
            </a:r>
          </a:p>
        </p:txBody>
      </p:sp>
      <p:sp>
        <p:nvSpPr>
          <p:cNvPr id="5229" name="テキスト ボックス 42"/>
          <p:cNvSpPr txBox="1">
            <a:spLocks noChangeArrowheads="1"/>
          </p:cNvSpPr>
          <p:nvPr/>
        </p:nvSpPr>
        <p:spPr bwMode="auto">
          <a:xfrm>
            <a:off x="3516313" y="2466778"/>
            <a:ext cx="14398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14300" indent="-11430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ts val="600"/>
              </a:spcBef>
              <a:defRPr/>
            </a:pPr>
            <a:r>
              <a:rPr lang="en-US" altLang="ja-JP" sz="870" dirty="0" smtClean="0">
                <a:latin typeface="ＭＳ Ｐ明朝" charset="-128"/>
                <a:ea typeface="ＭＳ Ｐ明朝" charset="-128"/>
              </a:rPr>
              <a:t>※ </a:t>
            </a:r>
            <a:r>
              <a:rPr lang="ja-JP" altLang="en-US" sz="870" dirty="0" smtClean="0">
                <a:latin typeface="ＭＳ Ｐ明朝" charset="-128"/>
                <a:ea typeface="ＭＳ Ｐ明朝" charset="-128"/>
              </a:rPr>
              <a:t>複数の取組目標がある場合、どれか１つを達成した時点で申請可能です</a:t>
            </a:r>
          </a:p>
        </p:txBody>
      </p:sp>
      <p:sp>
        <p:nvSpPr>
          <p:cNvPr id="5230" name="テキスト ボックス 44"/>
          <p:cNvSpPr txBox="1">
            <a:spLocks noChangeArrowheads="1"/>
          </p:cNvSpPr>
          <p:nvPr/>
        </p:nvSpPr>
        <p:spPr bwMode="auto">
          <a:xfrm>
            <a:off x="5224463" y="2442965"/>
            <a:ext cx="14398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14300" indent="-11430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ts val="600"/>
              </a:spcBef>
              <a:defRPr/>
            </a:pPr>
            <a:r>
              <a:rPr lang="en-US" altLang="ja-JP" sz="870" dirty="0" smtClean="0">
                <a:latin typeface="ＭＳ Ｐ明朝" charset="-128"/>
                <a:ea typeface="ＭＳ Ｐ明朝" charset="-128"/>
              </a:rPr>
              <a:t>※ </a:t>
            </a:r>
            <a:r>
              <a:rPr lang="ja-JP" altLang="en-US" sz="870" dirty="0" smtClean="0">
                <a:latin typeface="ＭＳ Ｐ明朝" charset="-128"/>
                <a:ea typeface="ＭＳ Ｐ明朝" charset="-128"/>
              </a:rPr>
              <a:t>複数の取組目標がある場合、どれか１つを達成した時点で申請可能です</a:t>
            </a:r>
          </a:p>
        </p:txBody>
      </p:sp>
      <p:sp>
        <p:nvSpPr>
          <p:cNvPr id="5231" name="テキスト ボックス 45"/>
          <p:cNvSpPr txBox="1">
            <a:spLocks noChangeArrowheads="1"/>
          </p:cNvSpPr>
          <p:nvPr/>
        </p:nvSpPr>
        <p:spPr bwMode="auto">
          <a:xfrm>
            <a:off x="5248277" y="2903340"/>
            <a:ext cx="1439863"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36000" bIns="0"/>
          <a:lstStyle>
            <a:lvl1pPr marL="123825" indent="-1238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ts val="600"/>
              </a:spcBef>
              <a:defRPr/>
            </a:pPr>
            <a:r>
              <a:rPr lang="en-US" altLang="ja-JP" sz="870" dirty="0" smtClean="0">
                <a:latin typeface="ＭＳ Ｐ明朝" charset="-128"/>
                <a:ea typeface="ＭＳ Ｐ明朝" charset="-128"/>
              </a:rPr>
              <a:t>※ </a:t>
            </a:r>
            <a:r>
              <a:rPr lang="ja-JP" altLang="en-US" sz="870" dirty="0" smtClean="0">
                <a:latin typeface="ＭＳ Ｐ明朝" charset="-128"/>
                <a:ea typeface="ＭＳ Ｐ明朝" charset="-128"/>
              </a:rPr>
              <a:t>大企業は、更に女性管理職比率が上昇し業界平均の１．３倍以上になったことが必要です</a:t>
            </a:r>
          </a:p>
        </p:txBody>
      </p:sp>
      <p:sp>
        <p:nvSpPr>
          <p:cNvPr id="47" name="テキスト ボックス 46"/>
          <p:cNvSpPr txBox="1"/>
          <p:nvPr/>
        </p:nvSpPr>
        <p:spPr>
          <a:xfrm>
            <a:off x="5146974" y="4446533"/>
            <a:ext cx="1624161" cy="288032"/>
          </a:xfrm>
          <a:prstGeom prst="rect">
            <a:avLst/>
          </a:prstGeom>
        </p:spPr>
        <p:txBody>
          <a:bodyPr lIns="0" tIns="0" rIns="0" bIns="0"/>
          <a:lstStyle/>
          <a:p>
            <a:pPr marL="114300" indent="-114300">
              <a:lnSpc>
                <a:spcPts val="850"/>
              </a:lnSpc>
              <a:spcBef>
                <a:spcPts val="600"/>
              </a:spcBef>
              <a:defRPr/>
            </a:pPr>
            <a:r>
              <a:rPr lang="en-US" altLang="ja-JP" sz="800" dirty="0" smtClean="0">
                <a:latin typeface="ＭＳ Ｐ明朝" panose="02020600040205080304" pitchFamily="18" charset="-128"/>
                <a:ea typeface="ＭＳ Ｐ明朝" panose="02020600040205080304" pitchFamily="18" charset="-128"/>
              </a:rPr>
              <a:t>※ </a:t>
            </a:r>
            <a:r>
              <a:rPr lang="ja-JP" altLang="en-US" sz="800" dirty="0" smtClean="0">
                <a:latin typeface="ＭＳ Ｐ明朝" panose="02020600040205080304" pitchFamily="18" charset="-128"/>
                <a:ea typeface="ＭＳ Ｐ明朝" panose="02020600040205080304" pitchFamily="18" charset="-128"/>
              </a:rPr>
              <a:t>中小企業：本助成金</a:t>
            </a:r>
            <a:r>
              <a:rPr lang="ja-JP" altLang="en-US" sz="800" dirty="0">
                <a:latin typeface="ＭＳ Ｐ明朝" panose="02020600040205080304" pitchFamily="18" charset="-128"/>
                <a:ea typeface="ＭＳ Ｐ明朝" panose="02020600040205080304" pitchFamily="18" charset="-128"/>
              </a:rPr>
              <a:t>で</a:t>
            </a:r>
            <a:r>
              <a:rPr lang="ja-JP" altLang="en-US" sz="800" dirty="0" smtClean="0">
                <a:latin typeface="ＭＳ Ｐ明朝" panose="02020600040205080304" pitchFamily="18" charset="-128"/>
                <a:ea typeface="ＭＳ Ｐ明朝" panose="02020600040205080304" pitchFamily="18" charset="-128"/>
              </a:rPr>
              <a:t>は産業</a:t>
            </a:r>
            <a:r>
              <a:rPr lang="ja-JP" altLang="en-US" sz="800" dirty="0">
                <a:latin typeface="ＭＳ Ｐ明朝" panose="02020600040205080304" pitchFamily="18" charset="-128"/>
                <a:ea typeface="ＭＳ Ｐ明朝" panose="02020600040205080304" pitchFamily="18" charset="-128"/>
              </a:rPr>
              <a:t>に関わりなく常用労働者</a:t>
            </a:r>
            <a:r>
              <a:rPr lang="ja-JP" altLang="en-US" sz="800" dirty="0" smtClean="0">
                <a:latin typeface="ＭＳ Ｐ明朝" panose="02020600040205080304" pitchFamily="18" charset="-128"/>
                <a:ea typeface="ＭＳ Ｐ明朝" panose="02020600040205080304" pitchFamily="18" charset="-128"/>
              </a:rPr>
              <a:t>数</a:t>
            </a:r>
            <a:r>
              <a:rPr lang="en-US" altLang="ja-JP" sz="800" dirty="0" smtClean="0">
                <a:latin typeface="ＭＳ Ｐ明朝" panose="02020600040205080304" pitchFamily="18" charset="-128"/>
                <a:ea typeface="ＭＳ Ｐ明朝" panose="02020600040205080304" pitchFamily="18" charset="-128"/>
              </a:rPr>
              <a:t>300</a:t>
            </a:r>
            <a:r>
              <a:rPr lang="ja-JP" altLang="en-US" sz="800" dirty="0">
                <a:latin typeface="ＭＳ Ｐ明朝" panose="02020600040205080304" pitchFamily="18" charset="-128"/>
                <a:ea typeface="ＭＳ Ｐ明朝" panose="02020600040205080304" pitchFamily="18" charset="-128"/>
              </a:rPr>
              <a:t>人以下の</a:t>
            </a:r>
            <a:r>
              <a:rPr lang="ja-JP" altLang="en-US" sz="800" dirty="0" smtClean="0">
                <a:latin typeface="ＭＳ Ｐ明朝" panose="02020600040205080304" pitchFamily="18" charset="-128"/>
                <a:ea typeface="ＭＳ Ｐ明朝" panose="02020600040205080304" pitchFamily="18" charset="-128"/>
              </a:rPr>
              <a:t>企業</a:t>
            </a:r>
            <a:endParaRPr lang="ja-JP" altLang="en-US" sz="800" dirty="0">
              <a:latin typeface="ＭＳ Ｐ明朝" panose="02020600040205080304" pitchFamily="18" charset="-128"/>
              <a:ea typeface="ＭＳ Ｐ明朝" panose="02020600040205080304" pitchFamily="18" charset="-128"/>
            </a:endParaRPr>
          </a:p>
        </p:txBody>
      </p:sp>
      <p:sp>
        <p:nvSpPr>
          <p:cNvPr id="48" name="テキスト ボックス 47"/>
          <p:cNvSpPr txBox="1"/>
          <p:nvPr/>
        </p:nvSpPr>
        <p:spPr>
          <a:xfrm>
            <a:off x="3576640" y="1949253"/>
            <a:ext cx="1512887" cy="179388"/>
          </a:xfrm>
          <a:prstGeom prst="rect">
            <a:avLst/>
          </a:prstGeom>
        </p:spPr>
        <p:txBody>
          <a:bodyPr lIns="0" tIns="0" rIns="0" bIns="0"/>
          <a:lstStyle/>
          <a:p>
            <a:pPr>
              <a:spcBef>
                <a:spcPts val="600"/>
              </a:spcBef>
              <a:defRPr/>
            </a:pPr>
            <a:r>
              <a:rPr lang="ja-JP" altLang="en-US" sz="800" dirty="0">
                <a:latin typeface="+mn-ea"/>
                <a:ea typeface="ＭＳ Ｐゴシック"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加速化Ａコース</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spcBef>
                <a:spcPts val="600"/>
              </a:spcBef>
              <a:defRPr/>
            </a:pPr>
            <a:r>
              <a:rPr lang="ja-JP" altLang="en-US" sz="800" b="1" dirty="0">
                <a:latin typeface="+mn-ea"/>
                <a:ea typeface="ＭＳ Ｐゴシック" pitchFamily="50" charset="-128"/>
              </a:rPr>
              <a:t>　　  </a:t>
            </a:r>
            <a:r>
              <a:rPr lang="ja-JP" altLang="en-US" sz="900" dirty="0">
                <a:latin typeface="+mn-ea"/>
                <a:ea typeface="ＭＳ Ｐゴシック" pitchFamily="50" charset="-128"/>
              </a:rPr>
              <a:t>を申請</a:t>
            </a:r>
          </a:p>
        </p:txBody>
      </p:sp>
      <p:sp>
        <p:nvSpPr>
          <p:cNvPr id="49" name="テキスト ボックス 48"/>
          <p:cNvSpPr txBox="1"/>
          <p:nvPr/>
        </p:nvSpPr>
        <p:spPr>
          <a:xfrm>
            <a:off x="5276850" y="1944491"/>
            <a:ext cx="1684338" cy="198437"/>
          </a:xfrm>
          <a:prstGeom prst="rect">
            <a:avLst/>
          </a:prstGeom>
        </p:spPr>
        <p:txBody>
          <a:bodyPr lIns="0" tIns="0" rIns="0" bIns="0"/>
          <a:lstStyle/>
          <a:p>
            <a:pPr>
              <a:spcBef>
                <a:spcPts val="600"/>
              </a:spcBef>
              <a:defRPr/>
            </a:pPr>
            <a:r>
              <a:rPr lang="ja-JP" altLang="en-US" sz="800" dirty="0">
                <a:latin typeface="+mn-ea"/>
                <a:ea typeface="ＭＳ Ｐゴシック"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加速化Ｎコース</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nSpc>
                <a:spcPct val="150000"/>
              </a:lnSpc>
              <a:spcBef>
                <a:spcPts val="600"/>
              </a:spcBef>
              <a:defRPr/>
            </a:pPr>
            <a:r>
              <a:rPr lang="ja-JP" altLang="en-US" sz="800" dirty="0">
                <a:latin typeface="+mn-ea"/>
                <a:ea typeface="ＭＳ Ｐゴシック" pitchFamily="50" charset="-128"/>
              </a:rPr>
              <a:t>　　　　</a:t>
            </a:r>
            <a:r>
              <a:rPr lang="ja-JP" altLang="en-US" sz="900" dirty="0">
                <a:latin typeface="+mn-ea"/>
                <a:ea typeface="ＭＳ Ｐゴシック" pitchFamily="50" charset="-128"/>
              </a:rPr>
              <a:t>を申請</a:t>
            </a:r>
          </a:p>
        </p:txBody>
      </p:sp>
      <p:sp>
        <p:nvSpPr>
          <p:cNvPr id="10" name="二等辺三角形 9"/>
          <p:cNvSpPr/>
          <p:nvPr/>
        </p:nvSpPr>
        <p:spPr>
          <a:xfrm rot="5400000">
            <a:off x="1496220" y="1603971"/>
            <a:ext cx="431800" cy="90488"/>
          </a:xfrm>
          <a:prstGeom prst="triangle">
            <a:avLst/>
          </a:prstGeom>
          <a:solidFill>
            <a:srgbClr val="0070C0"/>
          </a:solidFill>
          <a:ln>
            <a:solidFill>
              <a:srgbClr val="0070C0"/>
            </a:solidFill>
          </a:ln>
        </p:spPr>
        <p:style>
          <a:lnRef idx="2">
            <a:schemeClr val="accent6"/>
          </a:lnRef>
          <a:fillRef idx="1">
            <a:schemeClr val="lt1"/>
          </a:fillRef>
          <a:effectRef idx="0">
            <a:schemeClr val="accent6"/>
          </a:effectRef>
          <a:fontRef idx="minor">
            <a:schemeClr val="dk1"/>
          </a:fontRef>
        </p:style>
        <p:txBody>
          <a:bodyPr rIns="36000"/>
          <a:lstStyle/>
          <a:p>
            <a:pPr algn="ctr">
              <a:spcBef>
                <a:spcPts val="100"/>
              </a:spcBef>
              <a:defRPr/>
            </a:pPr>
            <a:endParaRPr lang="ja-JP" altLang="en-US" sz="1200" dirty="0">
              <a:solidFill>
                <a:schemeClr val="tx1"/>
              </a:solidFill>
              <a:latin typeface="+mn-ea"/>
            </a:endParaRPr>
          </a:p>
        </p:txBody>
      </p:sp>
      <p:sp>
        <p:nvSpPr>
          <p:cNvPr id="50" name="二等辺三角形 49"/>
          <p:cNvSpPr/>
          <p:nvPr/>
        </p:nvSpPr>
        <p:spPr>
          <a:xfrm rot="5400000">
            <a:off x="3180558" y="1603972"/>
            <a:ext cx="431800" cy="90487"/>
          </a:xfrm>
          <a:prstGeom prst="triangle">
            <a:avLst/>
          </a:prstGeom>
          <a:solidFill>
            <a:srgbClr val="0070C0"/>
          </a:solidFill>
          <a:ln>
            <a:solidFill>
              <a:srgbClr val="0070C0"/>
            </a:solidFill>
          </a:ln>
        </p:spPr>
        <p:style>
          <a:lnRef idx="2">
            <a:schemeClr val="accent6"/>
          </a:lnRef>
          <a:fillRef idx="1">
            <a:schemeClr val="lt1"/>
          </a:fillRef>
          <a:effectRef idx="0">
            <a:schemeClr val="accent6"/>
          </a:effectRef>
          <a:fontRef idx="minor">
            <a:schemeClr val="dk1"/>
          </a:fontRef>
        </p:style>
        <p:txBody>
          <a:bodyPr rIns="36000"/>
          <a:lstStyle/>
          <a:p>
            <a:pPr algn="ctr">
              <a:spcBef>
                <a:spcPts val="100"/>
              </a:spcBef>
              <a:defRPr/>
            </a:pPr>
            <a:endParaRPr lang="ja-JP" altLang="en-US" sz="1200" dirty="0">
              <a:solidFill>
                <a:schemeClr val="tx1"/>
              </a:solidFill>
              <a:latin typeface="+mn-ea"/>
            </a:endParaRPr>
          </a:p>
        </p:txBody>
      </p:sp>
      <p:sp>
        <p:nvSpPr>
          <p:cNvPr id="51" name="二等辺三角形 50"/>
          <p:cNvSpPr/>
          <p:nvPr/>
        </p:nvSpPr>
        <p:spPr>
          <a:xfrm rot="5400000">
            <a:off x="4871245" y="1603971"/>
            <a:ext cx="431800" cy="90488"/>
          </a:xfrm>
          <a:prstGeom prst="triangle">
            <a:avLst/>
          </a:prstGeom>
          <a:solidFill>
            <a:srgbClr val="0070C0"/>
          </a:solidFill>
          <a:ln>
            <a:solidFill>
              <a:srgbClr val="0070C0"/>
            </a:solidFill>
          </a:ln>
        </p:spPr>
        <p:style>
          <a:lnRef idx="2">
            <a:schemeClr val="accent6"/>
          </a:lnRef>
          <a:fillRef idx="1">
            <a:schemeClr val="lt1"/>
          </a:fillRef>
          <a:effectRef idx="0">
            <a:schemeClr val="accent6"/>
          </a:effectRef>
          <a:fontRef idx="minor">
            <a:schemeClr val="dk1"/>
          </a:fontRef>
        </p:style>
        <p:txBody>
          <a:bodyPr rIns="36000"/>
          <a:lstStyle/>
          <a:p>
            <a:pPr algn="ctr">
              <a:spcBef>
                <a:spcPts val="100"/>
              </a:spcBef>
              <a:defRPr/>
            </a:pPr>
            <a:endParaRPr lang="ja-JP" altLang="en-US" sz="1200" dirty="0">
              <a:solidFill>
                <a:schemeClr val="tx1"/>
              </a:solidFill>
              <a:latin typeface="+mn-ea"/>
            </a:endParaRPr>
          </a:p>
        </p:txBody>
      </p:sp>
      <p:sp>
        <p:nvSpPr>
          <p:cNvPr id="5238" name="テキスト ボックス 51"/>
          <p:cNvSpPr txBox="1">
            <a:spLocks noChangeArrowheads="1"/>
          </p:cNvSpPr>
          <p:nvPr/>
        </p:nvSpPr>
        <p:spPr bwMode="auto">
          <a:xfrm>
            <a:off x="3530602" y="2990652"/>
            <a:ext cx="143986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14300" indent="-114300"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ts val="600"/>
              </a:spcBef>
              <a:defRPr/>
            </a:pPr>
            <a:r>
              <a:rPr lang="en-US" altLang="ja-JP" sz="870" dirty="0" smtClean="0">
                <a:latin typeface="ＭＳ Ｐ明朝" charset="-128"/>
                <a:ea typeface="ＭＳ Ｐ明朝" charset="-128"/>
              </a:rPr>
              <a:t>※ </a:t>
            </a:r>
            <a:r>
              <a:rPr lang="ja-JP" altLang="en-US" sz="870" dirty="0" smtClean="0">
                <a:latin typeface="ＭＳ Ｐ明朝" charset="-128"/>
                <a:ea typeface="ＭＳ Ｐ明朝" charset="-128"/>
              </a:rPr>
              <a:t>支給申請期限は目標達成日の翌日から２ヶ月以内です（Ｎコースの支給申請期限も同様です）</a:t>
            </a:r>
          </a:p>
        </p:txBody>
      </p:sp>
      <p:grpSp>
        <p:nvGrpSpPr>
          <p:cNvPr id="2146" name="グループ化 52"/>
          <p:cNvGrpSpPr>
            <a:grpSpLocks/>
          </p:cNvGrpSpPr>
          <p:nvPr/>
        </p:nvGrpSpPr>
        <p:grpSpPr bwMode="auto">
          <a:xfrm>
            <a:off x="5486400" y="2138166"/>
            <a:ext cx="1189038" cy="33337"/>
            <a:chOff x="-1440000" y="1352600"/>
            <a:chExt cx="792000" cy="33908"/>
          </a:xfrm>
        </p:grpSpPr>
        <p:cxnSp>
          <p:nvCxnSpPr>
            <p:cNvPr id="54" name="直線コネクタ 53"/>
            <p:cNvCxnSpPr/>
            <p:nvPr/>
          </p:nvCxnSpPr>
          <p:spPr>
            <a:xfrm>
              <a:off x="-1440000" y="1352600"/>
              <a:ext cx="792000" cy="0"/>
            </a:xfrm>
            <a:prstGeom prst="line">
              <a:avLst/>
            </a:prstGeom>
            <a:ln w="15875">
              <a:solidFill>
                <a:srgbClr val="FF9900"/>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1440000" y="1386508"/>
              <a:ext cx="792000" cy="0"/>
            </a:xfrm>
            <a:prstGeom prst="line">
              <a:avLst/>
            </a:prstGeom>
            <a:ln w="15875">
              <a:solidFill>
                <a:srgbClr val="FF9900"/>
              </a:solidFill>
            </a:ln>
          </p:spPr>
          <p:style>
            <a:lnRef idx="1">
              <a:schemeClr val="accent1"/>
            </a:lnRef>
            <a:fillRef idx="0">
              <a:schemeClr val="accent1"/>
            </a:fillRef>
            <a:effectRef idx="0">
              <a:schemeClr val="accent1"/>
            </a:effectRef>
            <a:fontRef idx="minor">
              <a:schemeClr val="tx1"/>
            </a:fontRef>
          </p:style>
        </p:cxnSp>
      </p:grpSp>
      <p:sp>
        <p:nvSpPr>
          <p:cNvPr id="45" name="テキスト ボックス 44"/>
          <p:cNvSpPr txBox="1"/>
          <p:nvPr/>
        </p:nvSpPr>
        <p:spPr>
          <a:xfrm>
            <a:off x="212725" y="3459362"/>
            <a:ext cx="1403350" cy="396875"/>
          </a:xfrm>
          <a:prstGeom prst="rect">
            <a:avLst/>
          </a:prstGeom>
        </p:spPr>
        <p:txBody>
          <a:bodyPr lIns="0" tIns="0" rIns="0" bIns="0"/>
          <a:lstStyle/>
          <a:p>
            <a:pPr marL="114300" indent="-114300">
              <a:spcBef>
                <a:spcPts val="600"/>
              </a:spcBef>
              <a:defRPr/>
            </a:pPr>
            <a:r>
              <a:rPr lang="en-US" altLang="ja-JP" sz="870" dirty="0">
                <a:latin typeface="ＭＳ Ｐ明朝" panose="02020600040205080304" pitchFamily="18" charset="-128"/>
                <a:ea typeface="ＭＳ Ｐ明朝" panose="02020600040205080304" pitchFamily="18" charset="-128"/>
              </a:rPr>
              <a:t>※  </a:t>
            </a:r>
            <a:r>
              <a:rPr lang="ja-JP" altLang="en-US" sz="870" dirty="0">
                <a:latin typeface="ＭＳ Ｐ明朝" panose="02020600040205080304" pitchFamily="18" charset="-128"/>
                <a:ea typeface="ＭＳ Ｐ明朝" panose="02020600040205080304" pitchFamily="18" charset="-128"/>
              </a:rPr>
              <a:t>現状把握の方法などの詳細は厚生労働省</a:t>
            </a:r>
            <a:r>
              <a:rPr lang="en-US" altLang="ja-JP" sz="870" dirty="0">
                <a:latin typeface="ＭＳ Ｐ明朝" panose="02020600040205080304" pitchFamily="18" charset="-128"/>
                <a:ea typeface="ＭＳ Ｐ明朝" panose="02020600040205080304" pitchFamily="18" charset="-128"/>
              </a:rPr>
              <a:t>HP</a:t>
            </a:r>
            <a:r>
              <a:rPr lang="ja-JP" altLang="en-US" sz="870" dirty="0">
                <a:latin typeface="ＭＳ Ｐ明朝" panose="02020600040205080304" pitchFamily="18" charset="-128"/>
                <a:ea typeface="ＭＳ Ｐ明朝" panose="02020600040205080304" pitchFamily="18" charset="-128"/>
              </a:rPr>
              <a:t>掲載のパンフレット</a:t>
            </a:r>
            <a:r>
              <a:rPr lang="en-US" altLang="ja-JP" sz="870" dirty="0">
                <a:latin typeface="ＭＳ Ｐ明朝" panose="02020600040205080304" pitchFamily="18" charset="-128"/>
                <a:ea typeface="ＭＳ Ｐ明朝" panose="02020600040205080304" pitchFamily="18" charset="-128"/>
              </a:rPr>
              <a:t>『</a:t>
            </a:r>
            <a:r>
              <a:rPr lang="ja-JP" altLang="en-US" sz="870" dirty="0">
                <a:latin typeface="ＭＳ Ｐ明朝" panose="02020600040205080304" pitchFamily="18" charset="-128"/>
                <a:ea typeface="ＭＳ Ｐ明朝" panose="02020600040205080304" pitchFamily="18" charset="-128"/>
              </a:rPr>
              <a:t>一般事業主行動計画を策定しましょう</a:t>
            </a:r>
            <a:r>
              <a:rPr lang="en-US" altLang="ja-JP" sz="870" dirty="0">
                <a:latin typeface="ＭＳ Ｐ明朝" panose="02020600040205080304" pitchFamily="18" charset="-128"/>
                <a:ea typeface="ＭＳ Ｐ明朝" panose="02020600040205080304" pitchFamily="18" charset="-128"/>
              </a:rPr>
              <a:t>』</a:t>
            </a:r>
            <a:r>
              <a:rPr lang="ja-JP" altLang="en-US" sz="870" dirty="0">
                <a:latin typeface="ＭＳ Ｐ明朝" panose="02020600040205080304" pitchFamily="18" charset="-128"/>
                <a:ea typeface="ＭＳ Ｐ明朝" panose="02020600040205080304" pitchFamily="18" charset="-128"/>
              </a:rPr>
              <a:t>をご参照ください</a:t>
            </a:r>
            <a:endParaRPr lang="ja-JP" altLang="en-US" sz="870" dirty="0">
              <a:latin typeface="+mn-ea"/>
              <a:ea typeface="+mn-ea"/>
            </a:endParaRPr>
          </a:p>
        </p:txBody>
      </p:sp>
      <p:sp>
        <p:nvSpPr>
          <p:cNvPr id="56" name="テキスト ボックス 55"/>
          <p:cNvSpPr txBox="1"/>
          <p:nvPr/>
        </p:nvSpPr>
        <p:spPr>
          <a:xfrm>
            <a:off x="1836738" y="3425603"/>
            <a:ext cx="1439862" cy="396875"/>
          </a:xfrm>
          <a:prstGeom prst="rect">
            <a:avLst/>
          </a:prstGeom>
        </p:spPr>
        <p:txBody>
          <a:bodyPr lIns="0" tIns="0" rIns="0" bIns="0"/>
          <a:lstStyle/>
          <a:p>
            <a:pPr marL="114300" indent="-114300">
              <a:spcBef>
                <a:spcPts val="600"/>
              </a:spcBef>
              <a:defRPr/>
            </a:pPr>
            <a:r>
              <a:rPr lang="en-US" altLang="ja-JP" sz="870" dirty="0">
                <a:latin typeface="ＭＳ Ｐ明朝" panose="02020600040205080304" pitchFamily="18" charset="-128"/>
                <a:ea typeface="ＭＳ Ｐ明朝" panose="02020600040205080304" pitchFamily="18" charset="-128"/>
              </a:rPr>
              <a:t>※ </a:t>
            </a:r>
            <a:r>
              <a:rPr lang="ja-JP" altLang="en-US" sz="870" dirty="0">
                <a:latin typeface="ＭＳ Ｐ明朝" panose="02020600040205080304" pitchFamily="18" charset="-128"/>
                <a:ea typeface="ＭＳ Ｐ明朝" panose="02020600040205080304" pitchFamily="18" charset="-128"/>
              </a:rPr>
              <a:t>行動計画の策定支援（説明会・個別支援）を行う厚生労働省委託事業「中小企業のための女性活躍推進事業」もご利用</a:t>
            </a:r>
            <a:r>
              <a:rPr lang="ja-JP" altLang="en-US" sz="870" dirty="0" smtClean="0">
                <a:latin typeface="ＭＳ Ｐ明朝" panose="02020600040205080304" pitchFamily="18" charset="-128"/>
                <a:ea typeface="ＭＳ Ｐ明朝" panose="02020600040205080304" pitchFamily="18" charset="-128"/>
              </a:rPr>
              <a:t>ください</a:t>
            </a:r>
            <a:endParaRPr lang="ja-JP" altLang="en-US" sz="870" dirty="0">
              <a:latin typeface="+mn-ea"/>
              <a:ea typeface="+mn-ea"/>
            </a:endParaRPr>
          </a:p>
        </p:txBody>
      </p:sp>
      <p:sp>
        <p:nvSpPr>
          <p:cNvPr id="57" name="テキスト ボックス 45"/>
          <p:cNvSpPr txBox="1">
            <a:spLocks noChangeArrowheads="1"/>
          </p:cNvSpPr>
          <p:nvPr/>
        </p:nvSpPr>
        <p:spPr bwMode="auto">
          <a:xfrm>
            <a:off x="5185768" y="3497660"/>
            <a:ext cx="1502371"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36000" bIns="0"/>
          <a:lstStyle>
            <a:lvl1pPr marL="123825" indent="-123825"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marL="180975" indent="-180975" eaLnBrk="1" hangingPunct="1">
              <a:spcBef>
                <a:spcPts val="600"/>
              </a:spcBef>
              <a:defRPr/>
            </a:pPr>
            <a:r>
              <a:rPr lang="ja-JP" altLang="en-US" sz="870" dirty="0" smtClean="0">
                <a:latin typeface="ＭＳ Ｐ明朝" charset="-128"/>
                <a:ea typeface="ＭＳ Ｐ明朝" charset="-128"/>
              </a:rPr>
              <a:t>　</a:t>
            </a:r>
            <a:r>
              <a:rPr lang="en-US" altLang="ja-JP" sz="870" dirty="0" smtClean="0">
                <a:latin typeface="ＭＳ Ｐ明朝" charset="-128"/>
                <a:ea typeface="ＭＳ Ｐ明朝" charset="-128"/>
              </a:rPr>
              <a:t>※</a:t>
            </a:r>
            <a:r>
              <a:rPr lang="ja-JP" altLang="en-US" sz="870" dirty="0" smtClean="0">
                <a:latin typeface="ＭＳ Ｐ明朝" charset="-128"/>
                <a:ea typeface="ＭＳ Ｐ明朝" charset="-128"/>
              </a:rPr>
              <a:t>　中小企業は、女性管理職比率が上昇し１５％以上となった場合は、支給額が加算されます。</a:t>
            </a:r>
          </a:p>
        </p:txBody>
      </p:sp>
      <p:grpSp>
        <p:nvGrpSpPr>
          <p:cNvPr id="2150" name="グループ化 52"/>
          <p:cNvGrpSpPr>
            <a:grpSpLocks/>
          </p:cNvGrpSpPr>
          <p:nvPr/>
        </p:nvGrpSpPr>
        <p:grpSpPr bwMode="auto">
          <a:xfrm>
            <a:off x="3752850" y="2138166"/>
            <a:ext cx="1189038" cy="33337"/>
            <a:chOff x="-1440000" y="1352600"/>
            <a:chExt cx="792000" cy="33908"/>
          </a:xfrm>
        </p:grpSpPr>
        <p:cxnSp>
          <p:nvCxnSpPr>
            <p:cNvPr id="43" name="直線コネクタ 42"/>
            <p:cNvCxnSpPr/>
            <p:nvPr/>
          </p:nvCxnSpPr>
          <p:spPr>
            <a:xfrm>
              <a:off x="-1440000" y="1352600"/>
              <a:ext cx="792000" cy="0"/>
            </a:xfrm>
            <a:prstGeom prst="line">
              <a:avLst/>
            </a:prstGeom>
            <a:ln w="15875">
              <a:solidFill>
                <a:srgbClr val="FF99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1440000" y="1386508"/>
              <a:ext cx="792000" cy="0"/>
            </a:xfrm>
            <a:prstGeom prst="line">
              <a:avLst/>
            </a:prstGeom>
            <a:ln w="15875">
              <a:solidFill>
                <a:srgbClr val="FF9900"/>
              </a:solidFill>
            </a:ln>
          </p:spPr>
          <p:style>
            <a:lnRef idx="1">
              <a:schemeClr val="accent1"/>
            </a:lnRef>
            <a:fillRef idx="0">
              <a:schemeClr val="accent1"/>
            </a:fillRef>
            <a:effectRef idx="0">
              <a:schemeClr val="accent1"/>
            </a:effectRef>
            <a:fontRef idx="minor">
              <a:schemeClr val="tx1"/>
            </a:fontRef>
          </p:style>
        </p:cxnSp>
      </p:grpSp>
      <p:sp>
        <p:nvSpPr>
          <p:cNvPr id="42" name="テキスト ボックス 39"/>
          <p:cNvSpPr txBox="1">
            <a:spLocks noChangeArrowheads="1"/>
          </p:cNvSpPr>
          <p:nvPr/>
        </p:nvSpPr>
        <p:spPr bwMode="auto">
          <a:xfrm>
            <a:off x="222250" y="2748806"/>
            <a:ext cx="1368425"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marL="85725" indent="-85725" eaLnBrk="1" hangingPunct="1">
              <a:spcBef>
                <a:spcPts val="600"/>
              </a:spcBef>
              <a:defRPr/>
            </a:pPr>
            <a:r>
              <a:rPr lang="en-US" altLang="ja-JP" sz="870" dirty="0" smtClean="0">
                <a:latin typeface="ＭＳ Ｐ明朝" charset="-128"/>
                <a:ea typeface="ＭＳ Ｐ明朝" charset="-128"/>
              </a:rPr>
              <a:t>※</a:t>
            </a:r>
            <a:r>
              <a:rPr lang="ja-JP" altLang="en-US" sz="870" dirty="0" smtClean="0">
                <a:latin typeface="ＭＳ Ｐ明朝" charset="-128"/>
                <a:ea typeface="ＭＳ Ｐ明朝" charset="-128"/>
              </a:rPr>
              <a:t>　雇用</a:t>
            </a:r>
            <a:r>
              <a:rPr lang="ja-JP" altLang="en-US" sz="870" dirty="0">
                <a:latin typeface="ＭＳ Ｐ明朝" charset="-128"/>
                <a:ea typeface="ＭＳ Ｐ明朝" charset="-128"/>
              </a:rPr>
              <a:t>管理区分ごとに見た職務または役職において、男性と比べて女性の活躍</a:t>
            </a:r>
            <a:r>
              <a:rPr lang="ja-JP" altLang="en-US" sz="870" dirty="0" smtClean="0">
                <a:latin typeface="ＭＳ Ｐ明朝" charset="-128"/>
                <a:ea typeface="ＭＳ Ｐ明朝" charset="-128"/>
              </a:rPr>
              <a:t>に課題</a:t>
            </a:r>
            <a:r>
              <a:rPr lang="ja-JP" altLang="en-US" sz="870" dirty="0">
                <a:latin typeface="ＭＳ Ｐ明朝" charset="-128"/>
                <a:ea typeface="ＭＳ Ｐ明朝" charset="-128"/>
              </a:rPr>
              <a:t>があるか、原因は何かを分析してください。</a:t>
            </a:r>
            <a:endParaRPr lang="ja-JP" altLang="en-US" sz="870" dirty="0" smtClean="0">
              <a:latin typeface="ＭＳ Ｐ明朝" charset="-128"/>
              <a:ea typeface="ＭＳ Ｐ明朝" charset="-128"/>
            </a:endParaRPr>
          </a:p>
        </p:txBody>
      </p:sp>
      <p:sp>
        <p:nvSpPr>
          <p:cNvPr id="2" name="正方形/長方形 1"/>
          <p:cNvSpPr/>
          <p:nvPr/>
        </p:nvSpPr>
        <p:spPr>
          <a:xfrm>
            <a:off x="307033" y="9649552"/>
            <a:ext cx="4356000" cy="238527"/>
          </a:xfrm>
          <a:prstGeom prst="rect">
            <a:avLst/>
          </a:prstGeom>
        </p:spPr>
        <p:txBody>
          <a:bodyPr wrap="square">
            <a:spAutoFit/>
          </a:bodyPr>
          <a:lstStyle/>
          <a:p>
            <a:r>
              <a:rPr lang="en-US" altLang="ja-JP" sz="9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http://www.mhlw.go.jp/kouseiroudoushou/shozaiannai/roudoukyoku/</a:t>
            </a:r>
            <a:endParaRPr lang="ja-JP" altLang="en-US" sz="950" dirty="0"/>
          </a:p>
        </p:txBody>
      </p:sp>
      <p:sp>
        <p:nvSpPr>
          <p:cNvPr id="44" name="テキスト ボックス 43"/>
          <p:cNvSpPr txBox="1"/>
          <p:nvPr/>
        </p:nvSpPr>
        <p:spPr>
          <a:xfrm>
            <a:off x="6104040" y="9645813"/>
            <a:ext cx="661750" cy="205373"/>
          </a:xfrm>
          <a:prstGeom prst="rect">
            <a:avLst/>
          </a:prstGeom>
          <a:noFill/>
          <a:ln>
            <a:noFill/>
          </a:ln>
        </p:spPr>
        <p:txBody>
          <a:bodyPr wrap="square" rtlCol="0">
            <a:noAutofit/>
          </a:bodyPr>
          <a:lstStyle/>
          <a:p>
            <a:r>
              <a:rPr kumimoji="1"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で検索</a:t>
            </a:r>
          </a:p>
        </p:txBody>
      </p:sp>
      <p:sp>
        <p:nvSpPr>
          <p:cNvPr id="52" name="テキスト ボックス 51"/>
          <p:cNvSpPr txBox="1"/>
          <p:nvPr/>
        </p:nvSpPr>
        <p:spPr>
          <a:xfrm>
            <a:off x="4619228" y="9658058"/>
            <a:ext cx="1530982" cy="180882"/>
          </a:xfrm>
          <a:prstGeom prst="rect">
            <a:avLst/>
          </a:prstGeom>
          <a:noFill/>
          <a:ln>
            <a:noFill/>
          </a:ln>
        </p:spPr>
        <p:txBody>
          <a:bodyPr wrap="square" rtlCol="0">
            <a:noAutofit/>
          </a:bodyPr>
          <a:lstStyle/>
          <a:p>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雇用環境・均等部（室）</a:t>
            </a:r>
          </a:p>
        </p:txBody>
      </p:sp>
      <p:graphicFrame>
        <p:nvGraphicFramePr>
          <p:cNvPr id="53" name="表 52"/>
          <p:cNvGraphicFramePr>
            <a:graphicFrameLocks noGrp="1"/>
          </p:cNvGraphicFramePr>
          <p:nvPr>
            <p:extLst>
              <p:ext uri="{D42A27DB-BD31-4B8C-83A1-F6EECF244321}">
                <p14:modId xmlns:p14="http://schemas.microsoft.com/office/powerpoint/2010/main" val="1454168844"/>
              </p:ext>
            </p:extLst>
          </p:nvPr>
        </p:nvGraphicFramePr>
        <p:xfrm>
          <a:off x="116632" y="4337695"/>
          <a:ext cx="4968552" cy="1012344"/>
        </p:xfrm>
        <a:graphic>
          <a:graphicData uri="http://schemas.openxmlformats.org/drawingml/2006/table">
            <a:tbl>
              <a:tblPr>
                <a:noFill/>
                <a:effectLst>
                  <a:outerShdw blurRad="50800" dist="50800" dir="5400000" sx="7000" sy="7000" algn="ctr" rotWithShape="0">
                    <a:srgbClr val="000000">
                      <a:alpha val="43137"/>
                    </a:srgbClr>
                  </a:outerShdw>
                </a:effectLst>
              </a:tblPr>
              <a:tblGrid>
                <a:gridCol w="156121"/>
                <a:gridCol w="203919"/>
                <a:gridCol w="2016224"/>
                <a:gridCol w="1296144"/>
                <a:gridCol w="1296144"/>
              </a:tblGrid>
              <a:tr h="100681">
                <a:tc rowSpan="2" gridSpan="3">
                  <a:txBody>
                    <a:bodyPr/>
                    <a:lstStyle/>
                    <a:p>
                      <a:pPr marL="0" indent="0" algn="l" rtl="0" fontAlgn="ctr">
                        <a:lnSpc>
                          <a:spcPts val="1000"/>
                        </a:lnSpc>
                      </a:pPr>
                      <a:r>
                        <a:rPr kumimoji="1" lang="ja-JP" altLang="en-US" sz="1300" b="1" i="0" u="none" strike="noStrike" cap="none" normalizeH="0" baseline="0" dirty="0" smtClean="0">
                          <a:ln>
                            <a:noFill/>
                          </a:ln>
                          <a:solidFill>
                            <a:schemeClr val="tx1"/>
                          </a:solidFill>
                          <a:effectLst/>
                          <a:latin typeface="メイリオ" pitchFamily="50" charset="-128"/>
                          <a:ea typeface="メイリオ" pitchFamily="50" charset="-128"/>
                        </a:rPr>
                        <a:t>◎支給額</a:t>
                      </a:r>
                      <a:r>
                        <a:rPr kumimoji="1" lang="ja-JP" altLang="en-US" sz="1000" b="0" i="0" u="none" strike="noStrike" cap="none" normalizeH="0" baseline="0" dirty="0" smtClean="0">
                          <a:ln>
                            <a:noFill/>
                          </a:ln>
                          <a:solidFill>
                            <a:schemeClr val="tx1"/>
                          </a:solidFill>
                          <a:effectLst/>
                          <a:latin typeface="メイリオ" pitchFamily="50" charset="-128"/>
                          <a:ea typeface="メイリオ" pitchFamily="50" charset="-128"/>
                        </a:rPr>
                        <a:t>（各コース１企業１回限り）</a:t>
                      </a:r>
                      <a:endPar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36000" anchor="ctr" horzOverflow="overflow">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noFill/>
                      <a:prstDash val="solid"/>
                      <a:round/>
                      <a:headEnd type="none" w="med" len="med"/>
                      <a:tailEnd type="none" w="med" len="med"/>
                    </a:lnB>
                    <a:solidFill>
                      <a:schemeClr val="bg1"/>
                    </a:solidFill>
                  </a:tcPr>
                </a:tc>
                <a:tc rowSpan="2" hMerge="1">
                  <a:txBody>
                    <a:bodyPr/>
                    <a:lstStyle/>
                    <a:p>
                      <a:pPr marL="0" indent="0" algn="l" rtl="0" fontAlgn="ctr">
                        <a:lnSpc>
                          <a:spcPts val="1000"/>
                        </a:lnSpc>
                      </a:pPr>
                      <a:endPar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36000" marB="36000" anchor="ctr" horzOverflow="overflow">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gridSpan="2">
                  <a:txBody>
                    <a:bodyPr/>
                    <a:lstStyle/>
                    <a:p>
                      <a:pPr marL="0" marR="0" lvl="0" indent="0" algn="ctr" defTabSz="957263" rtl="0" eaLnBrk="1" fontAlgn="base" latinLnBrk="0" hangingPunct="1">
                        <a:lnSpc>
                          <a:spcPts val="200"/>
                        </a:lnSpc>
                        <a:spcBef>
                          <a:spcPct val="20000"/>
                        </a:spcBef>
                        <a:spcAft>
                          <a:spcPct val="0"/>
                        </a:spcAft>
                        <a:buClrTx/>
                        <a:buSzTx/>
                        <a:buFontTx/>
                        <a:buNone/>
                        <a:tabLst/>
                        <a:defRPr/>
                      </a:pPr>
                      <a:endPar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pPr marL="114300" indent="-114300" algn="ctr">
                        <a:lnSpc>
                          <a:spcPts val="200"/>
                        </a:lnSpc>
                        <a:spcBef>
                          <a:spcPts val="600"/>
                        </a:spcBef>
                        <a:defRPr/>
                      </a:pP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583">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defRPr/>
                      </a:pP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中小企業</a:t>
                      </a:r>
                      <a:endParaRPr kumimoji="1" lang="en-US" altLang="ja-JP" sz="1000" b="0" i="0" u="none" strike="noStrike" cap="none" normalizeH="0" baseline="0" dirty="0" smtClean="0">
                        <a:ln>
                          <a:noFill/>
                        </a:ln>
                        <a:solidFill>
                          <a:schemeClr val="tx1"/>
                        </a:solidFill>
                        <a:effectLst/>
                        <a:latin typeface="ＭＳ 明朝" panose="02020609040205080304" pitchFamily="17" charset="-128"/>
                        <a:ea typeface="ＭＳ 明朝" panose="02020609040205080304" pitchFamily="17" charset="-128"/>
                        <a:cs typeface="メイリオ" panose="020B0604030504040204" pitchFamily="50" charset="-128"/>
                      </a:endParaRPr>
                    </a:p>
                  </a:txBody>
                  <a:tcPr marL="36000" marR="36000" marT="36000" marB="18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114300" marR="0" indent="-114300" algn="ctr" defTabSz="914400" rtl="0" eaLnBrk="1" fontAlgn="auto" latinLnBrk="0" hangingPunct="1">
                        <a:lnSpc>
                          <a:spcPts val="850"/>
                        </a:lnSpc>
                        <a:spcBef>
                          <a:spcPts val="600"/>
                        </a:spcBef>
                        <a:spcAft>
                          <a:spcPts val="0"/>
                        </a:spcAft>
                        <a:buClrTx/>
                        <a:buSzTx/>
                        <a:buFontTx/>
                        <a:buNone/>
                        <a:tabLst/>
                        <a:defRPr/>
                      </a:pP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大企業</a:t>
                      </a:r>
                      <a:endPar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18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r h="238868">
                <a:tc rowSpan="2">
                  <a:txBody>
                    <a:bodyPr/>
                    <a:lstStyle/>
                    <a:p>
                      <a:pPr algn="l" rtl="0" fontAlgn="ctr">
                        <a:lnSpc>
                          <a:spcPts val="1000"/>
                        </a:lnSpc>
                      </a:pPr>
                      <a:endPar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horzOverflow="overflow">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gridSpan="2">
                  <a:txBody>
                    <a:bodyPr/>
                    <a:lstStyle/>
                    <a:p>
                      <a:pPr algn="l" rtl="0" fontAlgn="ctr">
                        <a:lnSpc>
                          <a:spcPts val="1000"/>
                        </a:lnSpc>
                      </a:pPr>
                      <a:r>
                        <a:rPr lang="en-US" altLang="ja-JP" sz="10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加速化Ａコース</a:t>
                      </a:r>
                      <a:r>
                        <a:rPr lang="en-US" altLang="ja-JP" sz="10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取組目標達成時</a:t>
                      </a:r>
                      <a:endParaRPr lang="en-US" altLang="ja-JP"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94721"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28.5</a:t>
                      </a:r>
                      <a:r>
                        <a:rPr kumimoji="1" lang="ja-JP" altLang="en-US" sz="10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&lt;36</a:t>
                      </a:r>
                      <a:r>
                        <a:rPr kumimoji="1" lang="ja-JP" altLang="en-US"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&gt;</a:t>
                      </a:r>
                    </a:p>
                  </a:txBody>
                  <a:tcPr marL="36000" marR="36000"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r>
              <a:tr h="255181">
                <a:tc vMerge="1">
                  <a:txBody>
                    <a:bodyPr/>
                    <a:lstStyle/>
                    <a:p>
                      <a:pPr algn="l" rtl="0" fontAlgn="ctr">
                        <a:lnSpc>
                          <a:spcPts val="1000"/>
                        </a:lnSpc>
                      </a:pPr>
                      <a:endPar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horzOverflow="overflow">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dash"/>
                      <a:round/>
                      <a:headEnd type="none" w="med" len="med"/>
                      <a:tailEnd type="none" w="med" len="med"/>
                    </a:lnB>
                    <a:solidFill>
                      <a:schemeClr val="bg1"/>
                    </a:solidFill>
                  </a:tcPr>
                </a:tc>
                <a:tc gridSpan="2">
                  <a:txBody>
                    <a:bodyPr/>
                    <a:lstStyle/>
                    <a:p>
                      <a:pPr algn="l" rtl="0" fontAlgn="ctr">
                        <a:lnSpc>
                          <a:spcPts val="1000"/>
                        </a:lnSpc>
                      </a:pPr>
                      <a:r>
                        <a:rPr lang="en-US" altLang="ja-JP" sz="10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加速化Ｎコース</a:t>
                      </a:r>
                      <a:r>
                        <a:rPr lang="en-US" altLang="ja-JP" sz="1000" b="1"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数値目標達成時</a:t>
                      </a:r>
                      <a:endParaRPr lang="en-US" altLang="ja-JP" sz="8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94721"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dash"/>
                      <a:round/>
                      <a:headEnd type="none" w="med" len="med"/>
                      <a:tailEnd type="none" w="med" len="med"/>
                    </a:lnB>
                    <a:solidFill>
                      <a:schemeClr val="bg1"/>
                    </a:solidFill>
                  </a:tcPr>
                </a:tc>
                <a:tc hMerge="1">
                  <a:txBody>
                    <a:bodyPr/>
                    <a:lstStyle/>
                    <a:p>
                      <a:endParaRPr kumimoji="1" lang="ja-JP" altLang="en-US"/>
                    </a:p>
                  </a:txBody>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28.5</a:t>
                      </a:r>
                      <a:r>
                        <a:rPr kumimoji="1" lang="ja-JP" altLang="en-US" sz="10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&lt;36</a:t>
                      </a:r>
                      <a:r>
                        <a:rPr kumimoji="1" lang="ja-JP" altLang="en-US"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&gt;</a:t>
                      </a:r>
                    </a:p>
                  </a:txBody>
                  <a:tcPr marL="36000" marR="36000"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dash"/>
                      <a:round/>
                      <a:headEnd type="none" w="med" len="med"/>
                      <a:tailEnd type="none" w="med" len="med"/>
                    </a:lnB>
                    <a:solidFill>
                      <a:srgbClr val="FFFFCC"/>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dash"/>
                      <a:round/>
                      <a:headEnd type="none" w="med" len="med"/>
                      <a:tailEnd type="none" w="med" len="med"/>
                    </a:lnB>
                    <a:solidFill>
                      <a:srgbClr val="FFFFCC"/>
                    </a:solidFill>
                  </a:tcPr>
                </a:tc>
              </a:tr>
              <a:tr h="226031">
                <a:tc>
                  <a:txBody>
                    <a:bodyPr/>
                    <a:lstStyle/>
                    <a:p>
                      <a:pPr algn="l" rtl="0" fontAlgn="ctr">
                        <a:lnSpc>
                          <a:spcPts val="1000"/>
                        </a:lnSpc>
                      </a:pPr>
                      <a:endPar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horzOverflow="overflow">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noFill/>
                      <a:prstDash val="dash"/>
                      <a:round/>
                      <a:headEnd type="none" w="med" len="med"/>
                      <a:tailEnd type="none" w="med" len="med"/>
                    </a:lnT>
                    <a:lnB w="19050" cap="flat" cmpd="sng" algn="ctr">
                      <a:noFill/>
                      <a:prstDash val="solid"/>
                      <a:round/>
                      <a:headEnd type="none" w="med" len="med"/>
                      <a:tailEnd type="none" w="med" len="med"/>
                    </a:lnB>
                    <a:solidFill>
                      <a:schemeClr val="bg1"/>
                    </a:solidFill>
                  </a:tcPr>
                </a:tc>
                <a:tc>
                  <a:txBody>
                    <a:bodyPr/>
                    <a:lstStyle/>
                    <a:p>
                      <a:pPr algn="l" rtl="0" fontAlgn="ctr">
                        <a:lnSpc>
                          <a:spcPts val="1000"/>
                        </a:lnSpc>
                      </a:pPr>
                      <a:endParaRPr lang="en-US" altLang="ja-JP" sz="10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94721" marT="36000" marB="36000" anchor="ctr" horzOverflow="overflow">
                    <a:lnL w="19050" cap="flat" cmpd="sng" algn="ctr">
                      <a:solidFill>
                        <a:schemeClr val="tx1"/>
                      </a:solidFill>
                      <a:prstDash val="solid"/>
                      <a:round/>
                      <a:headEnd type="none" w="med" len="med"/>
                      <a:tailEnd type="none" w="med" len="med"/>
                    </a:lnL>
                    <a:lnR w="9525" cap="flat" cmpd="sng" algn="ctr">
                      <a:solidFill>
                        <a:schemeClr val="tx1"/>
                      </a:solidFill>
                      <a:prstDash val="dash"/>
                      <a:round/>
                      <a:headEnd type="none" w="med" len="med"/>
                      <a:tailEnd type="none" w="med" len="med"/>
                    </a:lnR>
                    <a:lnT w="9525" cap="flat" cmpd="sng" algn="ctr">
                      <a:noFill/>
                      <a:prstDash val="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l" rtl="0" fontAlgn="ctr">
                        <a:lnSpc>
                          <a:spcPts val="1000"/>
                        </a:lnSpc>
                      </a:pPr>
                      <a:r>
                        <a:rPr lang="ja-JP" altLang="en-US" sz="900" b="0" i="0" u="none" strike="noStrike" baseline="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女性管理職比率が基準値以上に上昇</a:t>
                      </a:r>
                      <a:endParaRPr lang="en-US" altLang="ja-JP" sz="900" b="0" i="0" u="none" strike="noStrike"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b" horzOverflow="overflow">
                    <a:lnL w="952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1000" b="1" i="0" u="none" strike="noStrike" kern="1200"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47.5</a:t>
                      </a:r>
                      <a:r>
                        <a:rPr kumimoji="1" lang="ja-JP" altLang="en-US" sz="1000" b="1" i="0" u="none" strike="noStrike" kern="1200"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kern="1200"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&lt;60</a:t>
                      </a:r>
                      <a:r>
                        <a:rPr kumimoji="1" lang="ja-JP" altLang="en-US" sz="1000" b="0" i="0" u="none" strike="noStrike" kern="1200"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kern="1200"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&gt;</a:t>
                      </a:r>
                      <a:endParaRPr kumimoji="1" lang="ja-JP" altLang="en-US"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57263" rtl="0" eaLnBrk="1" fontAlgn="base" latinLnBrk="0" hangingPunct="1">
                        <a:lnSpc>
                          <a:spcPts val="1000"/>
                        </a:lnSpc>
                        <a:spcBef>
                          <a:spcPct val="2000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28.5</a:t>
                      </a:r>
                      <a:r>
                        <a:rPr kumimoji="1" lang="ja-JP" altLang="en-US" sz="10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&lt;36</a:t>
                      </a:r>
                      <a:r>
                        <a:rPr kumimoji="1" lang="ja-JP" altLang="en-US"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&gt;</a:t>
                      </a:r>
                    </a:p>
                  </a:txBody>
                  <a:tcPr marL="36000" marR="36000" marT="36000" marB="36000" anchor="b"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solidFill>
                      <a:srgbClr val="FFFFCC"/>
                    </a:solidFill>
                  </a:tcPr>
                </a:tc>
              </a:tr>
            </a:tbl>
          </a:graphicData>
        </a:graphic>
      </p:graphicFrame>
      <p:sp>
        <p:nvSpPr>
          <p:cNvPr id="59" name="テキスト ボックス 58"/>
          <p:cNvSpPr txBox="1"/>
          <p:nvPr/>
        </p:nvSpPr>
        <p:spPr>
          <a:xfrm>
            <a:off x="5142334" y="4801543"/>
            <a:ext cx="1628800" cy="288032"/>
          </a:xfrm>
          <a:prstGeom prst="rect">
            <a:avLst/>
          </a:prstGeom>
        </p:spPr>
        <p:txBody>
          <a:bodyPr lIns="0" tIns="0" rIns="0" bIns="0"/>
          <a:lstStyle/>
          <a:p>
            <a:pPr marL="114300" indent="-114300">
              <a:lnSpc>
                <a:spcPts val="850"/>
              </a:lnSpc>
              <a:spcBef>
                <a:spcPts val="600"/>
              </a:spcBef>
              <a:defRPr/>
            </a:pPr>
            <a:r>
              <a:rPr lang="en-US" altLang="ja-JP" sz="800" dirty="0">
                <a:latin typeface="ＭＳ Ｐ明朝" panose="02020600040205080304" pitchFamily="18" charset="-128"/>
                <a:ea typeface="ＭＳ Ｐ明朝" panose="02020600040205080304" pitchFamily="18" charset="-128"/>
              </a:rPr>
              <a:t>※ </a:t>
            </a:r>
            <a:r>
              <a:rPr lang="en-US" altLang="ja-JP" sz="800" dirty="0" smtClean="0">
                <a:latin typeface="ＭＳ Ｐ明朝" panose="02020600040205080304" pitchFamily="18" charset="-128"/>
                <a:ea typeface="ＭＳ Ｐ明朝" panose="02020600040205080304" pitchFamily="18" charset="-128"/>
              </a:rPr>
              <a:t>&lt; &gt;</a:t>
            </a:r>
            <a:r>
              <a:rPr lang="ja-JP" altLang="en-US" sz="800" dirty="0" smtClean="0">
                <a:latin typeface="ＭＳ Ｐ明朝" panose="02020600040205080304" pitchFamily="18" charset="-128"/>
                <a:ea typeface="ＭＳ Ｐ明朝" panose="02020600040205080304" pitchFamily="18" charset="-128"/>
              </a:rPr>
              <a:t>内は、生産性要件を満たした場合の支給</a:t>
            </a:r>
            <a:r>
              <a:rPr lang="ja-JP" altLang="en-US" sz="800" dirty="0">
                <a:latin typeface="ＭＳ Ｐ明朝" panose="02020600040205080304" pitchFamily="18" charset="-128"/>
                <a:ea typeface="ＭＳ Ｐ明朝" panose="02020600040205080304" pitchFamily="18" charset="-128"/>
              </a:rPr>
              <a:t>額</a:t>
            </a:r>
            <a:r>
              <a:rPr lang="ja-JP" altLang="en-US" sz="800" dirty="0" smtClean="0">
                <a:latin typeface="ＭＳ Ｐ明朝" panose="02020600040205080304" pitchFamily="18" charset="-128"/>
                <a:ea typeface="ＭＳ Ｐ明朝" panose="02020600040205080304" pitchFamily="18" charset="-128"/>
              </a:rPr>
              <a:t>。生産性</a:t>
            </a:r>
            <a:r>
              <a:rPr lang="ja-JP" altLang="en-US" sz="800" dirty="0">
                <a:latin typeface="ＭＳ Ｐ明朝" panose="02020600040205080304" pitchFamily="18" charset="-128"/>
                <a:ea typeface="ＭＳ Ｐ明朝" panose="02020600040205080304" pitchFamily="18" charset="-128"/>
              </a:rPr>
              <a:t>要件については厚生労働省ＨＰ「生産性を向上させた企業は労働関係助成金が割増されます</a:t>
            </a:r>
            <a:r>
              <a:rPr lang="ja-JP" altLang="en-US" sz="800" dirty="0" smtClean="0">
                <a:latin typeface="ＭＳ Ｐ明朝" panose="02020600040205080304" pitchFamily="18" charset="-128"/>
                <a:ea typeface="ＭＳ Ｐ明朝" panose="02020600040205080304" pitchFamily="18" charset="-128"/>
              </a:rPr>
              <a:t>」をご参照ください。</a:t>
            </a:r>
            <a:endParaRPr lang="ja-JP" altLang="en-US" sz="800" dirty="0">
              <a:latin typeface="ＭＳ Ｐ明朝" panose="02020600040205080304" pitchFamily="18" charset="-128"/>
              <a:ea typeface="ＭＳ Ｐ明朝" panose="02020600040205080304" pitchFamily="18" charset="-128"/>
            </a:endParaRPr>
          </a:p>
        </p:txBody>
      </p:sp>
      <p:graphicFrame>
        <p:nvGraphicFramePr>
          <p:cNvPr id="60" name="表 59"/>
          <p:cNvGraphicFramePr>
            <a:graphicFrameLocks noGrp="1"/>
          </p:cNvGraphicFramePr>
          <p:nvPr>
            <p:extLst>
              <p:ext uri="{D42A27DB-BD31-4B8C-83A1-F6EECF244321}">
                <p14:modId xmlns:p14="http://schemas.microsoft.com/office/powerpoint/2010/main" val="259046792"/>
              </p:ext>
            </p:extLst>
          </p:nvPr>
        </p:nvGraphicFramePr>
        <p:xfrm>
          <a:off x="192881" y="5475210"/>
          <a:ext cx="6553199" cy="3278723"/>
        </p:xfrm>
        <a:graphic>
          <a:graphicData uri="http://schemas.openxmlformats.org/drawingml/2006/table">
            <a:tbl>
              <a:tblPr/>
              <a:tblGrid>
                <a:gridCol w="1151855"/>
                <a:gridCol w="2160889"/>
                <a:gridCol w="3240455"/>
              </a:tblGrid>
              <a:tr h="270778">
                <a:tc gridSpan="3">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ＭＳ Ｐゴシック" charset="-128"/>
                          <a:ea typeface="ＭＳ Ｐゴシック" charset="-128"/>
                        </a:rPr>
                        <a:t>支給対象となる数値目標と取組目標の例</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hMerge="1">
                  <a:txBody>
                    <a:bodyPr/>
                    <a:lstStyle/>
                    <a:p>
                      <a:endParaRPr kumimoji="1" lang="ja-JP" altLang="en-US"/>
                    </a:p>
                  </a:txBody>
                  <a:tcPr/>
                </a:tc>
                <a:tc hMerge="1">
                  <a:txBody>
                    <a:bodyPr/>
                    <a:lstStyle/>
                    <a:p>
                      <a:endParaRPr kumimoji="1" lang="ja-JP" altLang="en-US"/>
                    </a:p>
                  </a:txBody>
                  <a:tcPr/>
                </a:tc>
              </a:tr>
              <a:tr h="215973">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charset="-128"/>
                          <a:ea typeface="ＭＳ Ｐゴシック" charset="-128"/>
                        </a:rPr>
                        <a:t>目標の区分</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6F9"/>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charset="-128"/>
                          <a:ea typeface="ＭＳ Ｐゴシック" charset="-128"/>
                        </a:rPr>
                        <a:t>数値目標の例</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6F9"/>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charset="-128"/>
                          <a:ea typeface="ＭＳ Ｐゴシック" charset="-128"/>
                        </a:rPr>
                        <a:t>取組目標の例</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6F9"/>
                    </a:solidFill>
                  </a:tcPr>
                </a:tc>
              </a:tr>
              <a:tr h="1227689">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女性の積極採用に関する目標</a:t>
                      </a:r>
                    </a:p>
                  </a:txBody>
                  <a:tcPr marL="36005" marR="36005" marT="18007"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47625" indent="-47625"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95250" marR="0" lvl="0" indent="-9525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・ある</a:t>
                      </a:r>
                      <a:r>
                        <a:rPr kumimoji="1" lang="ja-JP" altLang="en-US" sz="800" b="0" i="0" u="none" strike="noStrike" cap="none" normalizeH="0" baseline="0" smtClean="0">
                          <a:ln>
                            <a:noFill/>
                          </a:ln>
                          <a:solidFill>
                            <a:schemeClr val="tx1"/>
                          </a:solidFill>
                          <a:effectLst/>
                          <a:latin typeface="ＭＳ Ｐゴシック" charset="-128"/>
                          <a:ea typeface="メイリオ" pitchFamily="50" charset="-128"/>
                          <a:cs typeface="メイリオ" pitchFamily="50" charset="-128"/>
                        </a:rPr>
                        <a:t>採用区分について、</a:t>
                      </a: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採用における「女性の競争倍率（応募者数</a:t>
                      </a:r>
                      <a:r>
                        <a:rPr kumimoji="1" lang="en-US" altLang="ja-JP"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a:t>
                      </a: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採用者数）」を●倍まで引き下げる。</a:t>
                      </a:r>
                    </a:p>
                    <a:p>
                      <a:pPr marL="95250" marR="0" lvl="0" indent="-9525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・ある採用区分について、女性の採用人数を●人以上増加させ、かつ全採用者に占める女性割合も●％以上引き上げる。</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57150" indent="-57150"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95250" marR="0" lvl="0" indent="-9525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・女性の少ない職種に女子学生の応募が得られるよう、大学等と連携して女子学生向けのセミナー等を実施</a:t>
                      </a:r>
                    </a:p>
                    <a:p>
                      <a:pPr marL="95250" marR="0" lvl="0" indent="-9525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・スポット的に面接官を担う事業部門管理者に対する性別にとらわれない公正な選考採用にむけた研修の実施</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49839">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女性の配置・育成・教育訓練に関する目標</a:t>
                      </a:r>
                    </a:p>
                  </a:txBody>
                  <a:tcPr marL="36005" marR="36005" marT="18007"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6F9"/>
                    </a:solidFill>
                  </a:tcPr>
                </a:tc>
                <a:tc>
                  <a:txBody>
                    <a:bodyPr/>
                    <a:lstStyle>
                      <a:lvl1pPr marL="28575" indent="-28575"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85725" marR="0" lvl="0" indent="-85725"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・ある雇用管理区分（女性の少ない職種等）で、女性の比率を●％まで引き上げる。</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6F9"/>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85725" marR="0" lvl="0" indent="-85725"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・女性の少ない職種への女性の配置転換を可能とする研修の実施</a:t>
                      </a:r>
                    </a:p>
                    <a:p>
                      <a:pPr marL="85725" marR="0" lvl="0" indent="-85725"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・女性の体力・体格等に配慮した安全具や設備・機器等の導入等</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・管理職登用準備研修の受講者選定基準の明確化</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6F9"/>
                    </a:solidFill>
                  </a:tcPr>
                </a:tc>
              </a:tr>
              <a:tr h="457222">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女性の積極登用・評価・昇進に関する目標</a:t>
                      </a:r>
                    </a:p>
                  </a:txBody>
                  <a:tcPr marL="36005" marR="36005" marT="18007"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・管理職の女性比率を●％以上とする。</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・課長級の女性管理職を●人増加させる。</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・管理職を目指す女性社員を対象としたセミナーの実施</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・管理職候補の女性向けのメンター制度等の導入、実施</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457222">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多様なキャリアコースに関する目標</a:t>
                      </a:r>
                    </a:p>
                  </a:txBody>
                  <a:tcPr marL="36004" marR="36004" marT="17999"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85725" marR="0" lvl="0" indent="-85725"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・一般職から総合職に転換する女性を●人以上増加させる。</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・一般職から総合職への転換制度の構築、実施</a:t>
                      </a:r>
                    </a:p>
                    <a:p>
                      <a:pPr marL="104775" marR="0" lvl="0" indent="-104775" algn="l" defTabSz="914400" rtl="0" eaLnBrk="1" fontAlgn="base" latinLnBrk="0" hangingPunct="1">
                        <a:lnSpc>
                          <a:spcPts val="14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ＭＳ Ｐゴシック" charset="-128"/>
                          <a:ea typeface="メイリオ" pitchFamily="50" charset="-128"/>
                          <a:cs typeface="メイリオ" pitchFamily="50" charset="-128"/>
                        </a:rPr>
                        <a:t>・総合職へのコース転換を目指す女性社員向けのセミナー研修の実施</a:t>
                      </a:r>
                    </a:p>
                  </a:txBody>
                  <a:tcPr marL="18002" marR="36004" marT="35994" marB="3599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r>
            </a:tbl>
          </a:graphicData>
        </a:graphic>
      </p:graphicFrame>
    </p:spTree>
    <p:extLst>
      <p:ext uri="{BB962C8B-B14F-4D97-AF65-F5344CB8AC3E}">
        <p14:creationId xmlns:p14="http://schemas.microsoft.com/office/powerpoint/2010/main" val="1343292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a:spLocks noChangeArrowheads="1"/>
          </p:cNvSpPr>
          <p:nvPr/>
        </p:nvSpPr>
        <p:spPr bwMode="auto">
          <a:xfrm>
            <a:off x="63674" y="85505"/>
            <a:ext cx="6660000" cy="9711000"/>
          </a:xfrm>
          <a:prstGeom prst="rect">
            <a:avLst/>
          </a:prstGeom>
          <a:noFill/>
          <a:ln w="57150">
            <a:solidFill>
              <a:srgbClr val="4F81BD"/>
            </a:solidFill>
            <a:miter lim="800000"/>
            <a:headEnd/>
            <a:tailEnd/>
          </a:ln>
          <a:effectLst>
            <a:outerShdw dist="107763" dir="2700000" algn="ctr" rotWithShape="0">
              <a:srgbClr val="808080">
                <a:alpha val="50000"/>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dirty="0">
              <a:solidFill>
                <a:prstClr val="black"/>
              </a:solidFill>
            </a:endParaRPr>
          </a:p>
        </p:txBody>
      </p:sp>
      <p:sp>
        <p:nvSpPr>
          <p:cNvPr id="16" name="Rectangle 6"/>
          <p:cNvSpPr>
            <a:spLocks noChangeArrowheads="1"/>
          </p:cNvSpPr>
          <p:nvPr/>
        </p:nvSpPr>
        <p:spPr bwMode="auto">
          <a:xfrm>
            <a:off x="259841" y="896549"/>
            <a:ext cx="6337590" cy="1950000"/>
          </a:xfrm>
          <a:prstGeom prst="rect">
            <a:avLst/>
          </a:prstGeom>
          <a:noFill/>
          <a:ln w="19050">
            <a:solidFill>
              <a:srgbClr val="00B050"/>
            </a:solidFill>
            <a:prstDash val="sys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indent="127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139700">
              <a:lnSpc>
                <a:spcPts val="1500"/>
              </a:lnSpc>
            </a:pPr>
            <a:endParaRPr lang="en-US" altLang="ja-JP" b="1" dirty="0">
              <a:solidFill>
                <a:srgbClr val="E36C0A"/>
              </a:solidFill>
              <a:latin typeface="HGP創英角ｺﾞｼｯｸUB" pitchFamily="50" charset="-128"/>
              <a:ea typeface="HGP創英角ｺﾞｼｯｸUB" pitchFamily="50" charset="-128"/>
            </a:endParaRPr>
          </a:p>
          <a:p>
            <a:pPr indent="139700"/>
            <a:endParaRPr lang="ja-JP" altLang="ja-JP" sz="600" dirty="0" smtClean="0">
              <a:solidFill>
                <a:prstClr val="black"/>
              </a:solidFill>
            </a:endParaRPr>
          </a:p>
          <a:p>
            <a:pPr marL="363538" indent="-363538" eaLnBrk="0" hangingPunct="0"/>
            <a:r>
              <a:rPr lang="ja-JP" altLang="en-US" sz="1100" dirty="0">
                <a:solidFill>
                  <a:prstClr val="black"/>
                </a:solidFill>
                <a:latin typeface="メイリオ" pitchFamily="50" charset="-128"/>
                <a:ea typeface="メイリオ" pitchFamily="50" charset="-128"/>
                <a:cs typeface="メイリオ" pitchFamily="50" charset="-128"/>
              </a:rPr>
              <a:t>　</a:t>
            </a:r>
            <a:endParaRPr lang="en-US" altLang="ja-JP" sz="1100" dirty="0" smtClean="0">
              <a:solidFill>
                <a:prstClr val="black"/>
              </a:solidFill>
              <a:latin typeface="メイリオ" pitchFamily="50" charset="-128"/>
              <a:ea typeface="メイリオ" pitchFamily="50" charset="-128"/>
              <a:cs typeface="メイリオ" pitchFamily="50" charset="-128"/>
            </a:endParaRPr>
          </a:p>
        </p:txBody>
      </p:sp>
      <p:sp>
        <p:nvSpPr>
          <p:cNvPr id="4" name="Rectangle 6"/>
          <p:cNvSpPr>
            <a:spLocks noChangeArrowheads="1"/>
          </p:cNvSpPr>
          <p:nvPr/>
        </p:nvSpPr>
        <p:spPr bwMode="auto">
          <a:xfrm>
            <a:off x="327578" y="178904"/>
            <a:ext cx="633759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a:r>
              <a:rPr lang="ja-JP" altLang="ja-JP" b="1" dirty="0" smtClean="0">
                <a:solidFill>
                  <a:srgbClr val="632423"/>
                </a:solidFill>
                <a:latin typeface="HGP創英角ｺﾞｼｯｸUB" pitchFamily="50" charset="-128"/>
                <a:ea typeface="HGP創英角ｺﾞｼｯｸUB" pitchFamily="50" charset="-128"/>
                <a:cs typeface="ShinGoPro-DeBold-90pv-RKSJ-H-Id"/>
              </a:rPr>
              <a:t>■　</a:t>
            </a:r>
            <a:r>
              <a:rPr lang="ja-JP" altLang="en-US" b="1" dirty="0" smtClean="0">
                <a:solidFill>
                  <a:srgbClr val="632423"/>
                </a:solidFill>
                <a:latin typeface="HGP創英角ｺﾞｼｯｸUB" pitchFamily="50" charset="-128"/>
                <a:ea typeface="HGP創英角ｺﾞｼｯｸUB" pitchFamily="50" charset="-128"/>
                <a:cs typeface="ShinGoPro-DeBold-90pv-RKSJ-H-Id"/>
              </a:rPr>
              <a:t>（参考） 本助成金の活用例</a:t>
            </a:r>
            <a:r>
              <a:rPr lang="ja-JP" altLang="ja-JP" b="1" dirty="0" smtClean="0">
                <a:solidFill>
                  <a:srgbClr val="632423"/>
                </a:solidFill>
                <a:latin typeface="HGP創英角ｺﾞｼｯｸUB" pitchFamily="50" charset="-128"/>
                <a:ea typeface="HGP創英角ｺﾞｼｯｸUB" pitchFamily="50" charset="-128"/>
                <a:cs typeface="ShinGoPro-DeBold-90pv-RKSJ-H-Id"/>
              </a:rPr>
              <a:t>　■</a:t>
            </a:r>
            <a:endParaRPr lang="ja-JP" altLang="en-US" sz="1050" dirty="0" smtClean="0">
              <a:solidFill>
                <a:srgbClr val="632423"/>
              </a:solidFill>
              <a:latin typeface="ＭＳ Ｐゴシック"/>
              <a:ea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3318760572"/>
              </p:ext>
            </p:extLst>
          </p:nvPr>
        </p:nvGraphicFramePr>
        <p:xfrm>
          <a:off x="366882" y="1170000"/>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自社の現状・課題</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516951793"/>
              </p:ext>
            </p:extLst>
          </p:nvPr>
        </p:nvGraphicFramePr>
        <p:xfrm>
          <a:off x="2507629" y="1170000"/>
          <a:ext cx="1872208" cy="1560000"/>
        </p:xfrm>
        <a:graphic>
          <a:graphicData uri="http://schemas.openxmlformats.org/drawingml/2006/table">
            <a:tbl>
              <a:tblPr firstRow="1" bandRow="1">
                <a:tableStyleId>{5C22544A-7EE6-4342-B048-85BDC9FD1C3A}</a:tableStyleId>
              </a:tblPr>
              <a:tblGrid>
                <a:gridCol w="1872208"/>
              </a:tblGrid>
              <a:tr h="401284">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数値目標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6">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20677295"/>
              </p:ext>
            </p:extLst>
          </p:nvPr>
        </p:nvGraphicFramePr>
        <p:xfrm>
          <a:off x="4628753" y="1170000"/>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取組目標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8" name="角丸四角形 7"/>
          <p:cNvSpPr/>
          <p:nvPr/>
        </p:nvSpPr>
        <p:spPr>
          <a:xfrm>
            <a:off x="210674" y="731133"/>
            <a:ext cx="1994190" cy="312000"/>
          </a:xfrm>
          <a:prstGeom prst="roundRect">
            <a:avLst/>
          </a:prstGeom>
        </p:spPr>
        <p:style>
          <a:lnRef idx="1">
            <a:schemeClr val="accent3"/>
          </a:lnRef>
          <a:fillRef idx="2">
            <a:schemeClr val="accent3"/>
          </a:fillRef>
          <a:effectRef idx="1">
            <a:schemeClr val="accent3"/>
          </a:effectRef>
          <a:fontRef idx="minor">
            <a:schemeClr val="dk1"/>
          </a:fontRef>
        </p:style>
        <p:txBody>
          <a:bodyPr lIns="80147" tIns="40074" rIns="80147" bIns="40074" rtlCol="0" anchor="ctr"/>
          <a:lstStyle/>
          <a:p>
            <a:pPr algn="ct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活用例①　</a:t>
            </a:r>
            <a:r>
              <a:rPr lang="en-US" altLang="ja-JP"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建設業</a:t>
            </a:r>
            <a:endParaRPr lang="ja-JP" altLang="en-US" sz="1400" b="1" dirty="0">
              <a:solidFill>
                <a:prstClr val="black"/>
              </a:solidFill>
              <a:latin typeface="メイリオ" pitchFamily="50" charset="-128"/>
              <a:ea typeface="メイリオ" pitchFamily="50" charset="-128"/>
              <a:cs typeface="メイリオ" panose="020B0604030504040204" pitchFamily="50" charset="-128"/>
            </a:endParaRPr>
          </a:p>
        </p:txBody>
      </p:sp>
      <p:sp>
        <p:nvSpPr>
          <p:cNvPr id="9" name="二等辺三角形 8"/>
          <p:cNvSpPr/>
          <p:nvPr/>
        </p:nvSpPr>
        <p:spPr>
          <a:xfrm rot="5400000">
            <a:off x="2083913" y="1927936"/>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二等辺三角形 9"/>
          <p:cNvSpPr/>
          <p:nvPr/>
        </p:nvSpPr>
        <p:spPr>
          <a:xfrm rot="5400000">
            <a:off x="4198612" y="1927936"/>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 name="Rectangle 6"/>
          <p:cNvSpPr>
            <a:spLocks noChangeArrowheads="1"/>
          </p:cNvSpPr>
          <p:nvPr/>
        </p:nvSpPr>
        <p:spPr bwMode="auto">
          <a:xfrm>
            <a:off x="259841" y="3168809"/>
            <a:ext cx="6337590" cy="1950000"/>
          </a:xfrm>
          <a:prstGeom prst="rect">
            <a:avLst/>
          </a:prstGeom>
          <a:noFill/>
          <a:ln w="19050">
            <a:solidFill>
              <a:srgbClr val="00B050"/>
            </a:solidFill>
            <a:prstDash val="sys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indent="127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139700">
              <a:lnSpc>
                <a:spcPts val="1500"/>
              </a:lnSpc>
            </a:pPr>
            <a:endParaRPr lang="en-US" altLang="ja-JP" b="1" dirty="0">
              <a:solidFill>
                <a:srgbClr val="E36C0A"/>
              </a:solidFill>
              <a:latin typeface="HGP創英角ｺﾞｼｯｸUB" pitchFamily="50" charset="-128"/>
              <a:ea typeface="HGP創英角ｺﾞｼｯｸUB" pitchFamily="50" charset="-128"/>
            </a:endParaRPr>
          </a:p>
          <a:p>
            <a:pPr indent="139700"/>
            <a:endParaRPr lang="ja-JP" altLang="ja-JP" sz="600" dirty="0" smtClean="0">
              <a:solidFill>
                <a:prstClr val="black"/>
              </a:solidFill>
            </a:endParaRPr>
          </a:p>
          <a:p>
            <a:pPr marL="363538" indent="-363538" eaLnBrk="0" hangingPunct="0"/>
            <a:r>
              <a:rPr lang="ja-JP" altLang="en-US" sz="1100" dirty="0">
                <a:solidFill>
                  <a:prstClr val="black"/>
                </a:solidFill>
                <a:latin typeface="メイリオ" pitchFamily="50" charset="-128"/>
                <a:ea typeface="メイリオ" pitchFamily="50" charset="-128"/>
                <a:cs typeface="メイリオ" pitchFamily="50" charset="-128"/>
              </a:rPr>
              <a:t>　</a:t>
            </a:r>
            <a:endParaRPr lang="en-US" altLang="ja-JP" sz="1100" dirty="0" smtClean="0">
              <a:solidFill>
                <a:prstClr val="black"/>
              </a:solidFill>
              <a:latin typeface="メイリオ" pitchFamily="50" charset="-128"/>
              <a:ea typeface="メイリオ" pitchFamily="50" charset="-128"/>
              <a:cs typeface="メイリオ"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281405438"/>
              </p:ext>
            </p:extLst>
          </p:nvPr>
        </p:nvGraphicFramePr>
        <p:xfrm>
          <a:off x="366882" y="3442259"/>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自社の現状・課題</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8245504"/>
              </p:ext>
            </p:extLst>
          </p:nvPr>
        </p:nvGraphicFramePr>
        <p:xfrm>
          <a:off x="2507629" y="3442259"/>
          <a:ext cx="1872208" cy="1560000"/>
        </p:xfrm>
        <a:graphic>
          <a:graphicData uri="http://schemas.openxmlformats.org/drawingml/2006/table">
            <a:tbl>
              <a:tblPr firstRow="1" bandRow="1">
                <a:tableStyleId>{5C22544A-7EE6-4342-B048-85BDC9FD1C3A}</a:tableStyleId>
              </a:tblPr>
              <a:tblGrid>
                <a:gridCol w="1872208"/>
              </a:tblGrid>
              <a:tr h="401284">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数値目標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6">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861547552"/>
              </p:ext>
            </p:extLst>
          </p:nvPr>
        </p:nvGraphicFramePr>
        <p:xfrm>
          <a:off x="4628753" y="3442259"/>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取組目標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17" name="角丸四角形 16"/>
          <p:cNvSpPr/>
          <p:nvPr/>
        </p:nvSpPr>
        <p:spPr>
          <a:xfrm>
            <a:off x="210674" y="3003392"/>
            <a:ext cx="1922182" cy="312000"/>
          </a:xfrm>
          <a:prstGeom prst="roundRect">
            <a:avLst/>
          </a:prstGeom>
        </p:spPr>
        <p:style>
          <a:lnRef idx="1">
            <a:schemeClr val="accent3"/>
          </a:lnRef>
          <a:fillRef idx="2">
            <a:schemeClr val="accent3"/>
          </a:fillRef>
          <a:effectRef idx="1">
            <a:schemeClr val="accent3"/>
          </a:effectRef>
          <a:fontRef idx="minor">
            <a:schemeClr val="dk1"/>
          </a:fontRef>
        </p:style>
        <p:txBody>
          <a:bodyPr lIns="80147" tIns="40074" rIns="80147" bIns="40074" rtlCol="0" anchor="ctr"/>
          <a:lstStyle/>
          <a:p>
            <a:pPr algn="ct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活</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用例②</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運輸業</a:t>
            </a:r>
            <a:endParaRPr lang="ja-JP" altLang="en-US" sz="1400" b="1" dirty="0">
              <a:solidFill>
                <a:prstClr val="black"/>
              </a:solidFill>
              <a:latin typeface="メイリオ" pitchFamily="50" charset="-128"/>
              <a:ea typeface="メイリオ" pitchFamily="50" charset="-128"/>
              <a:cs typeface="メイリオ" panose="020B0604030504040204" pitchFamily="50" charset="-128"/>
            </a:endParaRPr>
          </a:p>
        </p:txBody>
      </p:sp>
      <p:sp>
        <p:nvSpPr>
          <p:cNvPr id="18" name="二等辺三角形 17"/>
          <p:cNvSpPr/>
          <p:nvPr/>
        </p:nvSpPr>
        <p:spPr>
          <a:xfrm rot="5400000">
            <a:off x="2083913" y="4200195"/>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19" name="二等辺三角形 18"/>
          <p:cNvSpPr/>
          <p:nvPr/>
        </p:nvSpPr>
        <p:spPr>
          <a:xfrm rot="5400000">
            <a:off x="4198612" y="4200195"/>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20" name="Rectangle 6"/>
          <p:cNvSpPr>
            <a:spLocks noChangeArrowheads="1"/>
          </p:cNvSpPr>
          <p:nvPr/>
        </p:nvSpPr>
        <p:spPr bwMode="auto">
          <a:xfrm>
            <a:off x="268622" y="5461898"/>
            <a:ext cx="6337590" cy="1950000"/>
          </a:xfrm>
          <a:prstGeom prst="rect">
            <a:avLst/>
          </a:prstGeom>
          <a:noFill/>
          <a:ln w="19050">
            <a:solidFill>
              <a:srgbClr val="00B050"/>
            </a:solidFill>
            <a:prstDash val="sys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indent="127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139700">
              <a:lnSpc>
                <a:spcPts val="1500"/>
              </a:lnSpc>
            </a:pPr>
            <a:endParaRPr lang="en-US" altLang="ja-JP" b="1" dirty="0">
              <a:solidFill>
                <a:srgbClr val="E36C0A"/>
              </a:solidFill>
              <a:latin typeface="HGP創英角ｺﾞｼｯｸUB" pitchFamily="50" charset="-128"/>
              <a:ea typeface="HGP創英角ｺﾞｼｯｸUB" pitchFamily="50" charset="-128"/>
            </a:endParaRPr>
          </a:p>
          <a:p>
            <a:pPr indent="139700"/>
            <a:endParaRPr lang="ja-JP" altLang="ja-JP" sz="600" dirty="0" smtClean="0">
              <a:solidFill>
                <a:prstClr val="black"/>
              </a:solidFill>
            </a:endParaRPr>
          </a:p>
          <a:p>
            <a:pPr marL="363538" indent="-363538" eaLnBrk="0" hangingPunct="0"/>
            <a:r>
              <a:rPr lang="ja-JP" altLang="en-US" sz="1100" dirty="0">
                <a:solidFill>
                  <a:prstClr val="black"/>
                </a:solidFill>
                <a:latin typeface="メイリオ" pitchFamily="50" charset="-128"/>
                <a:ea typeface="メイリオ" pitchFamily="50" charset="-128"/>
                <a:cs typeface="メイリオ" pitchFamily="50" charset="-128"/>
              </a:rPr>
              <a:t>　</a:t>
            </a:r>
            <a:endParaRPr lang="en-US" altLang="ja-JP" sz="1100" dirty="0" smtClean="0">
              <a:solidFill>
                <a:prstClr val="black"/>
              </a:solidFill>
              <a:latin typeface="メイリオ" pitchFamily="50" charset="-128"/>
              <a:ea typeface="メイリオ" pitchFamily="50" charset="-128"/>
              <a:cs typeface="メイリオ" pitchFamily="50" charset="-128"/>
            </a:endParaRPr>
          </a:p>
        </p:txBody>
      </p:sp>
      <p:graphicFrame>
        <p:nvGraphicFramePr>
          <p:cNvPr id="21" name="表 20"/>
          <p:cNvGraphicFramePr>
            <a:graphicFrameLocks noGrp="1"/>
          </p:cNvGraphicFramePr>
          <p:nvPr>
            <p:extLst>
              <p:ext uri="{D42A27DB-BD31-4B8C-83A1-F6EECF244321}">
                <p14:modId xmlns:p14="http://schemas.microsoft.com/office/powerpoint/2010/main" val="1478585184"/>
              </p:ext>
            </p:extLst>
          </p:nvPr>
        </p:nvGraphicFramePr>
        <p:xfrm>
          <a:off x="375663" y="5735349"/>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自社の現状・課題</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3793967448"/>
              </p:ext>
            </p:extLst>
          </p:nvPr>
        </p:nvGraphicFramePr>
        <p:xfrm>
          <a:off x="2516410" y="5735349"/>
          <a:ext cx="1872208" cy="1560000"/>
        </p:xfrm>
        <a:graphic>
          <a:graphicData uri="http://schemas.openxmlformats.org/drawingml/2006/table">
            <a:tbl>
              <a:tblPr firstRow="1" bandRow="1">
                <a:tableStyleId>{5C22544A-7EE6-4342-B048-85BDC9FD1C3A}</a:tableStyleId>
              </a:tblPr>
              <a:tblGrid>
                <a:gridCol w="1872208"/>
              </a:tblGrid>
              <a:tr h="401284">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数値目標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6">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706872020"/>
              </p:ext>
            </p:extLst>
          </p:nvPr>
        </p:nvGraphicFramePr>
        <p:xfrm>
          <a:off x="4637534" y="5735349"/>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取組目標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24" name="角丸四角形 23"/>
          <p:cNvSpPr/>
          <p:nvPr/>
        </p:nvSpPr>
        <p:spPr>
          <a:xfrm>
            <a:off x="219455" y="5296482"/>
            <a:ext cx="2340000" cy="312000"/>
          </a:xfrm>
          <a:prstGeom prst="roundRect">
            <a:avLst/>
          </a:prstGeom>
        </p:spPr>
        <p:style>
          <a:lnRef idx="1">
            <a:schemeClr val="accent3"/>
          </a:lnRef>
          <a:fillRef idx="2">
            <a:schemeClr val="accent3"/>
          </a:fillRef>
          <a:effectRef idx="1">
            <a:schemeClr val="accent3"/>
          </a:effectRef>
          <a:fontRef idx="minor">
            <a:schemeClr val="dk1"/>
          </a:fontRef>
        </p:style>
        <p:txBody>
          <a:bodyPr lIns="80147" tIns="40074" rIns="80147" bIns="40074" rtlCol="0" anchor="ctr"/>
          <a:lstStyle/>
          <a:p>
            <a:pPr algn="ct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活</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用例③</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医療・福祉</a:t>
            </a:r>
            <a:endParaRPr lang="ja-JP" altLang="en-US" sz="1400" b="1" dirty="0">
              <a:solidFill>
                <a:prstClr val="black"/>
              </a:solidFill>
              <a:latin typeface="メイリオ" pitchFamily="50" charset="-128"/>
              <a:ea typeface="メイリオ" pitchFamily="50" charset="-128"/>
              <a:cs typeface="メイリオ" panose="020B0604030504040204" pitchFamily="50" charset="-128"/>
            </a:endParaRPr>
          </a:p>
        </p:txBody>
      </p:sp>
      <p:sp>
        <p:nvSpPr>
          <p:cNvPr id="25" name="二等辺三角形 24"/>
          <p:cNvSpPr/>
          <p:nvPr/>
        </p:nvSpPr>
        <p:spPr>
          <a:xfrm rot="5400000">
            <a:off x="2092694" y="6493284"/>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26" name="二等辺三角形 25"/>
          <p:cNvSpPr/>
          <p:nvPr/>
        </p:nvSpPr>
        <p:spPr>
          <a:xfrm rot="5400000">
            <a:off x="4207393" y="6493284"/>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27" name="Rectangle 6"/>
          <p:cNvSpPr>
            <a:spLocks noChangeArrowheads="1"/>
          </p:cNvSpPr>
          <p:nvPr/>
        </p:nvSpPr>
        <p:spPr bwMode="auto">
          <a:xfrm>
            <a:off x="279111" y="7745805"/>
            <a:ext cx="6337590" cy="1950000"/>
          </a:xfrm>
          <a:prstGeom prst="rect">
            <a:avLst/>
          </a:prstGeom>
          <a:noFill/>
          <a:ln w="19050">
            <a:solidFill>
              <a:srgbClr val="00B050"/>
            </a:solidFill>
            <a:prstDash val="sys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indent="1270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139700">
              <a:lnSpc>
                <a:spcPts val="1500"/>
              </a:lnSpc>
            </a:pPr>
            <a:endParaRPr lang="en-US" altLang="ja-JP" b="1" dirty="0">
              <a:solidFill>
                <a:srgbClr val="E36C0A"/>
              </a:solidFill>
              <a:latin typeface="HGP創英角ｺﾞｼｯｸUB" pitchFamily="50" charset="-128"/>
              <a:ea typeface="HGP創英角ｺﾞｼｯｸUB" pitchFamily="50" charset="-128"/>
            </a:endParaRPr>
          </a:p>
          <a:p>
            <a:pPr indent="139700"/>
            <a:endParaRPr lang="ja-JP" altLang="ja-JP" sz="600" dirty="0" smtClean="0">
              <a:solidFill>
                <a:prstClr val="black"/>
              </a:solidFill>
            </a:endParaRPr>
          </a:p>
          <a:p>
            <a:pPr marL="363538" indent="-363538" eaLnBrk="0" hangingPunct="0"/>
            <a:r>
              <a:rPr lang="ja-JP" altLang="en-US" sz="1100" dirty="0">
                <a:solidFill>
                  <a:prstClr val="black"/>
                </a:solidFill>
                <a:latin typeface="メイリオ" pitchFamily="50" charset="-128"/>
                <a:ea typeface="メイリオ" pitchFamily="50" charset="-128"/>
                <a:cs typeface="メイリオ" pitchFamily="50" charset="-128"/>
              </a:rPr>
              <a:t>　</a:t>
            </a:r>
            <a:endParaRPr lang="en-US" altLang="ja-JP" sz="1100" dirty="0" smtClean="0">
              <a:solidFill>
                <a:prstClr val="black"/>
              </a:solidFill>
              <a:latin typeface="メイリオ" pitchFamily="50" charset="-128"/>
              <a:ea typeface="メイリオ" pitchFamily="50" charset="-128"/>
              <a:cs typeface="メイリオ" pitchFamily="50" charset="-128"/>
            </a:endParaRPr>
          </a:p>
        </p:txBody>
      </p:sp>
      <p:graphicFrame>
        <p:nvGraphicFramePr>
          <p:cNvPr id="28" name="表 27"/>
          <p:cNvGraphicFramePr>
            <a:graphicFrameLocks noGrp="1"/>
          </p:cNvGraphicFramePr>
          <p:nvPr>
            <p:extLst>
              <p:ext uri="{D42A27DB-BD31-4B8C-83A1-F6EECF244321}">
                <p14:modId xmlns:p14="http://schemas.microsoft.com/office/powerpoint/2010/main" val="196452214"/>
              </p:ext>
            </p:extLst>
          </p:nvPr>
        </p:nvGraphicFramePr>
        <p:xfrm>
          <a:off x="386152" y="8019256"/>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自社の現状・課題</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29" name="表 28"/>
          <p:cNvGraphicFramePr>
            <a:graphicFrameLocks noGrp="1"/>
          </p:cNvGraphicFramePr>
          <p:nvPr>
            <p:extLst>
              <p:ext uri="{D42A27DB-BD31-4B8C-83A1-F6EECF244321}">
                <p14:modId xmlns:p14="http://schemas.microsoft.com/office/powerpoint/2010/main" val="2417113580"/>
              </p:ext>
            </p:extLst>
          </p:nvPr>
        </p:nvGraphicFramePr>
        <p:xfrm>
          <a:off x="2526899" y="8019256"/>
          <a:ext cx="1872208" cy="1560000"/>
        </p:xfrm>
        <a:graphic>
          <a:graphicData uri="http://schemas.openxmlformats.org/drawingml/2006/table">
            <a:tbl>
              <a:tblPr firstRow="1" bandRow="1">
                <a:tableStyleId>{5C22544A-7EE6-4342-B048-85BDC9FD1C3A}</a:tableStyleId>
              </a:tblPr>
              <a:tblGrid>
                <a:gridCol w="1872208"/>
              </a:tblGrid>
              <a:tr h="401284">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数値目標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6">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graphicFrame>
        <p:nvGraphicFramePr>
          <p:cNvPr id="30" name="表 29"/>
          <p:cNvGraphicFramePr>
            <a:graphicFrameLocks noGrp="1"/>
          </p:cNvGraphicFramePr>
          <p:nvPr>
            <p:extLst>
              <p:ext uri="{D42A27DB-BD31-4B8C-83A1-F6EECF244321}">
                <p14:modId xmlns:p14="http://schemas.microsoft.com/office/powerpoint/2010/main" val="3698080105"/>
              </p:ext>
            </p:extLst>
          </p:nvPr>
        </p:nvGraphicFramePr>
        <p:xfrm>
          <a:off x="4648023" y="8019256"/>
          <a:ext cx="1872208" cy="1560000"/>
        </p:xfrm>
        <a:graphic>
          <a:graphicData uri="http://schemas.openxmlformats.org/drawingml/2006/table">
            <a:tbl>
              <a:tblPr firstRow="1" bandRow="1">
                <a:tableStyleId>{5C22544A-7EE6-4342-B048-85BDC9FD1C3A}</a:tableStyleId>
              </a:tblPr>
              <a:tblGrid>
                <a:gridCol w="1872208"/>
              </a:tblGrid>
              <a:tr h="401281">
                <a:tc>
                  <a:txBody>
                    <a:bodyPr/>
                    <a:lstStyle/>
                    <a:p>
                      <a:pPr algn="ctr"/>
                      <a:r>
                        <a:rPr kumimoji="1" lang="ja-JP" altLang="en-US" sz="1300" u="none" dirty="0" smtClean="0">
                          <a:latin typeface="メイリオ" panose="020B0604030504040204" pitchFamily="50" charset="-128"/>
                          <a:ea typeface="メイリオ" panose="020B0604030504040204" pitchFamily="50" charset="-128"/>
                          <a:cs typeface="メイリオ" panose="020B0604030504040204" pitchFamily="50" charset="-128"/>
                        </a:rPr>
                        <a:t>取組目標</a:t>
                      </a:r>
                      <a:endParaRPr kumimoji="1" lang="ja-JP" altLang="en-US" sz="13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8719">
                <a:tc>
                  <a:txBody>
                    <a:bodyPr/>
                    <a:lstStyle/>
                    <a:p>
                      <a:endParaRPr kumimoji="1" lang="ja-JP" altLang="en-US" sz="1100" u="none"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31" name="角丸四角形 30"/>
          <p:cNvSpPr/>
          <p:nvPr/>
        </p:nvSpPr>
        <p:spPr>
          <a:xfrm>
            <a:off x="229944" y="7580389"/>
            <a:ext cx="2160000" cy="312000"/>
          </a:xfrm>
          <a:prstGeom prst="roundRect">
            <a:avLst/>
          </a:prstGeom>
        </p:spPr>
        <p:style>
          <a:lnRef idx="1">
            <a:schemeClr val="accent3"/>
          </a:lnRef>
          <a:fillRef idx="2">
            <a:schemeClr val="accent3"/>
          </a:fillRef>
          <a:effectRef idx="1">
            <a:schemeClr val="accent3"/>
          </a:effectRef>
          <a:fontRef idx="minor">
            <a:schemeClr val="dk1"/>
          </a:fontRef>
        </p:style>
        <p:txBody>
          <a:bodyPr lIns="80147" tIns="40074" rIns="80147" bIns="40074" rtlCol="0" anchor="ctr"/>
          <a:lstStyle/>
          <a:p>
            <a:pPr algn="ct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活</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用例④</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小売業</a:t>
            </a:r>
            <a:endParaRPr lang="ja-JP" altLang="en-US" sz="1400" b="1" dirty="0">
              <a:solidFill>
                <a:prstClr val="black"/>
              </a:solidFill>
              <a:latin typeface="メイリオ" pitchFamily="50" charset="-128"/>
              <a:ea typeface="メイリオ" pitchFamily="50" charset="-128"/>
              <a:cs typeface="メイリオ" panose="020B0604030504040204" pitchFamily="50" charset="-128"/>
            </a:endParaRPr>
          </a:p>
        </p:txBody>
      </p:sp>
      <p:sp>
        <p:nvSpPr>
          <p:cNvPr id="32" name="二等辺三角形 31"/>
          <p:cNvSpPr/>
          <p:nvPr/>
        </p:nvSpPr>
        <p:spPr>
          <a:xfrm rot="5400000">
            <a:off x="2103183" y="8777191"/>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3" name="二等辺三角形 32"/>
          <p:cNvSpPr/>
          <p:nvPr/>
        </p:nvSpPr>
        <p:spPr>
          <a:xfrm rot="5400000">
            <a:off x="4217882" y="8777191"/>
            <a:ext cx="585000" cy="108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4" name="正方形/長方形 33"/>
          <p:cNvSpPr/>
          <p:nvPr/>
        </p:nvSpPr>
        <p:spPr>
          <a:xfrm>
            <a:off x="375636" y="1625889"/>
            <a:ext cx="1908000" cy="901668"/>
          </a:xfrm>
          <a:prstGeom prst="rect">
            <a:avLst/>
          </a:prstGeom>
        </p:spPr>
        <p:txBody>
          <a:bodyPr wrap="square" lIns="80147" tIns="40074" rIns="80147" bIns="40074">
            <a:spAutoFit/>
          </a:bodyPr>
          <a:lstStyle/>
          <a:p>
            <a:pPr fontAlgn="base" hangingPunct="0">
              <a:lnSpc>
                <a:spcPts val="1600"/>
              </a:lnSpc>
            </a:pPr>
            <a:r>
              <a:rPr lang="ja-JP" altLang="en-US" sz="1200" dirty="0">
                <a:solidFill>
                  <a:prstClr val="black"/>
                </a:solidFill>
                <a:latin typeface="ＭＳ Ｐゴシック" panose="020B0600070205080204" pitchFamily="50" charset="-128"/>
                <a:cs typeface="メイリオ" panose="020B0604030504040204" pitchFamily="50" charset="-128"/>
              </a:rPr>
              <a:t>技能</a:t>
            </a:r>
            <a:r>
              <a:rPr lang="ja-JP" altLang="en-US" sz="1200" dirty="0" smtClean="0">
                <a:solidFill>
                  <a:prstClr val="black"/>
                </a:solidFill>
                <a:latin typeface="ＭＳ Ｐゴシック" panose="020B0600070205080204" pitchFamily="50" charset="-128"/>
                <a:cs typeface="メイリオ" panose="020B0604030504040204" pitchFamily="50" charset="-128"/>
              </a:rPr>
              <a:t>職に女性が少ない（昨年度の採用は１名、採用割合</a:t>
            </a:r>
            <a:r>
              <a:rPr lang="en-US" altLang="ja-JP" sz="1200" dirty="0" smtClean="0">
                <a:solidFill>
                  <a:prstClr val="black"/>
                </a:solidFill>
                <a:latin typeface="ＭＳ Ｐゴシック" panose="020B0600070205080204" pitchFamily="50" charset="-128"/>
                <a:cs typeface="メイリオ" panose="020B0604030504040204" pitchFamily="50" charset="-128"/>
              </a:rPr>
              <a:t>20%</a:t>
            </a:r>
            <a:r>
              <a:rPr lang="ja-JP" altLang="en-US" sz="1200" dirty="0" smtClean="0">
                <a:solidFill>
                  <a:prstClr val="black"/>
                </a:solidFill>
                <a:latin typeface="ＭＳ Ｐゴシック" panose="020B0600070205080204" pitchFamily="50" charset="-128"/>
                <a:cs typeface="メイリオ" panose="020B0604030504040204" pitchFamily="50" charset="-128"/>
              </a:rPr>
              <a:t>）。女性が働く環境が整備できていない。</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35" name="正方形/長方形 34"/>
          <p:cNvSpPr/>
          <p:nvPr/>
        </p:nvSpPr>
        <p:spPr>
          <a:xfrm>
            <a:off x="390149" y="3862401"/>
            <a:ext cx="1908000" cy="1106853"/>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タクシードライバーに女性が少ない（</a:t>
            </a:r>
            <a:r>
              <a:rPr lang="en-US" altLang="ja-JP" sz="1200" dirty="0" smtClean="0">
                <a:solidFill>
                  <a:prstClr val="black"/>
                </a:solidFill>
                <a:latin typeface="ＭＳ Ｐゴシック" panose="020B0600070205080204" pitchFamily="50" charset="-128"/>
                <a:cs typeface="メイリオ" panose="020B0604030504040204" pitchFamily="50" charset="-128"/>
              </a:rPr>
              <a:t>10%</a:t>
            </a:r>
            <a:r>
              <a:rPr lang="ja-JP" altLang="en-US" sz="1200" dirty="0" smtClean="0">
                <a:solidFill>
                  <a:prstClr val="black"/>
                </a:solidFill>
                <a:latin typeface="ＭＳ Ｐゴシック" panose="020B0600070205080204" pitchFamily="50" charset="-128"/>
                <a:cs typeface="メイリオ" panose="020B0604030504040204" pitchFamily="50" charset="-128"/>
              </a:rPr>
              <a:t>）。アンケートにより、事務職の女性の中にドライバーへの転換希望者がいることを把握。</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36" name="正方形/長方形 35"/>
          <p:cNvSpPr/>
          <p:nvPr/>
        </p:nvSpPr>
        <p:spPr>
          <a:xfrm>
            <a:off x="2508420" y="1618434"/>
            <a:ext cx="1908000" cy="696484"/>
          </a:xfrm>
          <a:prstGeom prst="rect">
            <a:avLst/>
          </a:prstGeom>
        </p:spPr>
        <p:txBody>
          <a:bodyPr wrap="square" lIns="80147" tIns="40074" rIns="80147" bIns="40074">
            <a:spAutoFit/>
          </a:bodyPr>
          <a:lstStyle/>
          <a:p>
            <a:pPr fontAlgn="base" hangingPunct="0">
              <a:lnSpc>
                <a:spcPts val="1600"/>
              </a:lnSpc>
            </a:pPr>
            <a:r>
              <a:rPr lang="ja-JP" altLang="en-US" sz="1200" dirty="0">
                <a:solidFill>
                  <a:prstClr val="black"/>
                </a:solidFill>
                <a:latin typeface="ＭＳ Ｐゴシック" panose="020B0600070205080204" pitchFamily="50" charset="-128"/>
                <a:cs typeface="メイリオ" panose="020B0604030504040204" pitchFamily="50" charset="-128"/>
              </a:rPr>
              <a:t>技能</a:t>
            </a:r>
            <a:r>
              <a:rPr lang="ja-JP" altLang="en-US" sz="1200" dirty="0" smtClean="0">
                <a:solidFill>
                  <a:prstClr val="black"/>
                </a:solidFill>
                <a:latin typeface="ＭＳ Ｐゴシック" panose="020B0600070205080204" pitchFamily="50" charset="-128"/>
                <a:cs typeface="メイリオ" panose="020B0604030504040204" pitchFamily="50" charset="-128"/>
              </a:rPr>
              <a:t>職</a:t>
            </a:r>
            <a:r>
              <a:rPr lang="ja-JP" altLang="en-US" sz="1200" dirty="0">
                <a:solidFill>
                  <a:prstClr val="black"/>
                </a:solidFill>
                <a:latin typeface="ＭＳ Ｐゴシック" panose="020B0600070205080204" pitchFamily="50" charset="-128"/>
                <a:cs typeface="メイリオ" panose="020B0604030504040204" pitchFamily="50" charset="-128"/>
              </a:rPr>
              <a:t>の</a:t>
            </a:r>
            <a:r>
              <a:rPr lang="ja-JP" altLang="en-US" sz="1200" dirty="0" smtClean="0">
                <a:solidFill>
                  <a:prstClr val="black"/>
                </a:solidFill>
                <a:latin typeface="ＭＳ Ｐゴシック" panose="020B0600070205080204" pitchFamily="50" charset="-128"/>
                <a:cs typeface="メイリオ" panose="020B0604030504040204" pitchFamily="50" charset="-128"/>
              </a:rPr>
              <a:t>女性を</a:t>
            </a:r>
            <a:r>
              <a:rPr lang="en-US" altLang="ja-JP" sz="1200" dirty="0" smtClean="0">
                <a:solidFill>
                  <a:prstClr val="black"/>
                </a:solidFill>
                <a:latin typeface="ＭＳ Ｐゴシック" panose="020B0600070205080204" pitchFamily="50" charset="-128"/>
                <a:cs typeface="メイリオ" panose="020B0604030504040204" pitchFamily="50" charset="-128"/>
              </a:rPr>
              <a:t>2</a:t>
            </a:r>
            <a:r>
              <a:rPr lang="ja-JP" altLang="en-US" sz="1200" dirty="0" smtClean="0">
                <a:solidFill>
                  <a:prstClr val="black"/>
                </a:solidFill>
                <a:latin typeface="ＭＳ Ｐゴシック" panose="020B0600070205080204" pitchFamily="50" charset="-128"/>
                <a:cs typeface="メイリオ" panose="020B0604030504040204" pitchFamily="50" charset="-128"/>
              </a:rPr>
              <a:t>名採用し、採用者</a:t>
            </a:r>
            <a:r>
              <a:rPr lang="ja-JP" altLang="en-US" sz="1200" dirty="0">
                <a:solidFill>
                  <a:prstClr val="black"/>
                </a:solidFill>
                <a:latin typeface="ＭＳ Ｐゴシック" panose="020B0600070205080204" pitchFamily="50" charset="-128"/>
                <a:cs typeface="メイリオ" panose="020B0604030504040204" pitchFamily="50" charset="-128"/>
              </a:rPr>
              <a:t>に占める</a:t>
            </a:r>
            <a:r>
              <a:rPr lang="ja-JP" altLang="en-US" sz="1200" dirty="0" smtClean="0">
                <a:solidFill>
                  <a:prstClr val="black"/>
                </a:solidFill>
                <a:latin typeface="ＭＳ Ｐゴシック" panose="020B0600070205080204" pitchFamily="50" charset="-128"/>
                <a:cs typeface="メイリオ" panose="020B0604030504040204" pitchFamily="50" charset="-128"/>
              </a:rPr>
              <a:t>女性の割合も</a:t>
            </a:r>
            <a:r>
              <a:rPr lang="en-US" altLang="ja-JP" sz="1200" dirty="0">
                <a:solidFill>
                  <a:prstClr val="black"/>
                </a:solidFill>
                <a:latin typeface="ＭＳ Ｐゴシック" panose="020B0600070205080204" pitchFamily="50" charset="-128"/>
                <a:cs typeface="メイリオ" panose="020B0604030504040204" pitchFamily="50" charset="-128"/>
              </a:rPr>
              <a:t>3</a:t>
            </a:r>
            <a:r>
              <a:rPr lang="en-US" altLang="ja-JP" sz="1200" dirty="0" smtClean="0">
                <a:solidFill>
                  <a:prstClr val="black"/>
                </a:solidFill>
                <a:latin typeface="ＭＳ Ｐゴシック" panose="020B0600070205080204" pitchFamily="50" charset="-128"/>
                <a:cs typeface="メイリオ" panose="020B0604030504040204" pitchFamily="50" charset="-128"/>
              </a:rPr>
              <a:t>0</a:t>
            </a:r>
            <a:r>
              <a:rPr lang="ja-JP" altLang="en-US" sz="1200" dirty="0" smtClean="0">
                <a:solidFill>
                  <a:prstClr val="black"/>
                </a:solidFill>
                <a:latin typeface="ＭＳ Ｐゴシック" panose="020B0600070205080204" pitchFamily="50" charset="-128"/>
                <a:cs typeface="メイリオ" panose="020B0604030504040204" pitchFamily="50" charset="-128"/>
              </a:rPr>
              <a:t>％に引き上げる。</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38" name="正方形/長方形 37"/>
          <p:cNvSpPr/>
          <p:nvPr/>
        </p:nvSpPr>
        <p:spPr>
          <a:xfrm>
            <a:off x="4630496" y="1582904"/>
            <a:ext cx="1908000" cy="1106853"/>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・女性専用仮設トイレを購入し工事現場に設置する。</a:t>
            </a:r>
            <a:endParaRPr lang="en-US" altLang="ja-JP" sz="1200" dirty="0" smtClean="0">
              <a:solidFill>
                <a:prstClr val="black"/>
              </a:solidFill>
              <a:latin typeface="ＭＳ Ｐゴシック" panose="020B0600070205080204" pitchFamily="50" charset="-128"/>
              <a:cs typeface="メイリオ" panose="020B0604030504040204" pitchFamily="50" charset="-128"/>
            </a:endParaRPr>
          </a:p>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・先輩女性技能者の活躍状況をﾘｰﾌﾚｯﾄにまとめ、ﾎｰﾑﾍﾟｰｼﾞに掲載する。</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39" name="正方形/長方形 38"/>
          <p:cNvSpPr/>
          <p:nvPr/>
        </p:nvSpPr>
        <p:spPr>
          <a:xfrm>
            <a:off x="2476706" y="3876933"/>
            <a:ext cx="1908000" cy="696484"/>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事務職の女性の中から、タクシードライバーへ</a:t>
            </a:r>
            <a:r>
              <a:rPr lang="en-US" altLang="ja-JP" sz="1200" dirty="0" smtClean="0">
                <a:solidFill>
                  <a:prstClr val="black"/>
                </a:solidFill>
                <a:latin typeface="ＭＳ Ｐゴシック" panose="020B0600070205080204" pitchFamily="50" charset="-128"/>
                <a:cs typeface="メイリオ" panose="020B0604030504040204" pitchFamily="50" charset="-128"/>
              </a:rPr>
              <a:t>1</a:t>
            </a:r>
            <a:r>
              <a:rPr lang="ja-JP" altLang="en-US" sz="1200" dirty="0" smtClean="0">
                <a:solidFill>
                  <a:prstClr val="black"/>
                </a:solidFill>
                <a:latin typeface="ＭＳ Ｐゴシック" panose="020B0600070205080204" pitchFamily="50" charset="-128"/>
                <a:cs typeface="メイリオ" panose="020B0604030504040204" pitchFamily="50" charset="-128"/>
              </a:rPr>
              <a:t>名以上配置転換する。</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0" name="正方形/長方形 39"/>
          <p:cNvSpPr/>
          <p:nvPr/>
        </p:nvSpPr>
        <p:spPr>
          <a:xfrm>
            <a:off x="4615289" y="3892656"/>
            <a:ext cx="1908000" cy="901668"/>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タクシードライバーへの転換希望者を募り、普通第二種免許講習や接遇研修を実施する。</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1" name="正方形/長方形 40"/>
          <p:cNvSpPr/>
          <p:nvPr/>
        </p:nvSpPr>
        <p:spPr>
          <a:xfrm>
            <a:off x="403920" y="6156454"/>
            <a:ext cx="1908000" cy="901668"/>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女性の従業員比率は４割を超えているが、管理職は</a:t>
            </a:r>
            <a:r>
              <a:rPr lang="en-US" altLang="ja-JP" sz="1200" dirty="0" smtClean="0">
                <a:solidFill>
                  <a:prstClr val="black"/>
                </a:solidFill>
                <a:latin typeface="ＭＳ Ｐゴシック" panose="020B0600070205080204" pitchFamily="50" charset="-128"/>
                <a:cs typeface="メイリオ" panose="020B0604030504040204" pitchFamily="50" charset="-128"/>
              </a:rPr>
              <a:t>20%</a:t>
            </a:r>
            <a:r>
              <a:rPr lang="ja-JP" altLang="en-US" sz="1200" dirty="0" smtClean="0">
                <a:solidFill>
                  <a:prstClr val="black"/>
                </a:solidFill>
                <a:latin typeface="ＭＳ Ｐゴシック" panose="020B0600070205080204" pitchFamily="50" charset="-128"/>
                <a:cs typeface="メイリオ" panose="020B0604030504040204" pitchFamily="50" charset="-128"/>
              </a:rPr>
              <a:t>に留まっている。管理職登用基準が明確でない。</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2" name="正方形/長方形 41"/>
          <p:cNvSpPr/>
          <p:nvPr/>
        </p:nvSpPr>
        <p:spPr>
          <a:xfrm>
            <a:off x="2543626" y="6149177"/>
            <a:ext cx="1908000" cy="504804"/>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管理職に占める女性の割合を</a:t>
            </a:r>
            <a:r>
              <a:rPr lang="en-US" altLang="ja-JP" sz="1200" dirty="0" smtClean="0">
                <a:solidFill>
                  <a:prstClr val="black"/>
                </a:solidFill>
                <a:latin typeface="ＭＳ Ｐゴシック" panose="020B0600070205080204" pitchFamily="50" charset="-128"/>
                <a:cs typeface="メイリオ" panose="020B0604030504040204" pitchFamily="50" charset="-128"/>
              </a:rPr>
              <a:t>25</a:t>
            </a:r>
            <a:r>
              <a:rPr lang="ja-JP" altLang="en-US" sz="1200" dirty="0" smtClean="0">
                <a:solidFill>
                  <a:prstClr val="black"/>
                </a:solidFill>
                <a:latin typeface="ＭＳ Ｐゴシック" panose="020B0600070205080204" pitchFamily="50" charset="-128"/>
                <a:cs typeface="メイリオ" panose="020B0604030504040204" pitchFamily="50" charset="-128"/>
              </a:rPr>
              <a:t>％以上とする。</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3" name="正方形/長方形 42"/>
          <p:cNvSpPr/>
          <p:nvPr/>
        </p:nvSpPr>
        <p:spPr>
          <a:xfrm>
            <a:off x="4645010" y="6145142"/>
            <a:ext cx="1908000" cy="1106853"/>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管理職登用に係る評価項目や評価基準を定め、社内のセミナー等で説明し、女性社員の昇進意欲を促す。</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4" name="正方形/長方形 43"/>
          <p:cNvSpPr/>
          <p:nvPr/>
        </p:nvSpPr>
        <p:spPr>
          <a:xfrm>
            <a:off x="375636" y="8434741"/>
            <a:ext cx="1908000" cy="901668"/>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一般職から総合職への転換制度はあるが、女性の利用者が直近</a:t>
            </a:r>
            <a:r>
              <a:rPr lang="en-US" altLang="ja-JP" sz="1200" dirty="0" smtClean="0">
                <a:solidFill>
                  <a:prstClr val="black"/>
                </a:solidFill>
                <a:latin typeface="ＭＳ Ｐゴシック" panose="020B0600070205080204" pitchFamily="50" charset="-128"/>
                <a:cs typeface="メイリオ" panose="020B0604030504040204" pitchFamily="50" charset="-128"/>
              </a:rPr>
              <a:t>3</a:t>
            </a:r>
            <a:r>
              <a:rPr lang="ja-JP" altLang="en-US" sz="1200" dirty="0" smtClean="0">
                <a:solidFill>
                  <a:prstClr val="black"/>
                </a:solidFill>
                <a:latin typeface="ＭＳ Ｐゴシック" panose="020B0600070205080204" pitchFamily="50" charset="-128"/>
                <a:cs typeface="メイリオ" panose="020B0604030504040204" pitchFamily="50" charset="-128"/>
              </a:rPr>
              <a:t>年で</a:t>
            </a:r>
            <a:r>
              <a:rPr lang="en-US" altLang="ja-JP" sz="1200" dirty="0" smtClean="0">
                <a:solidFill>
                  <a:prstClr val="black"/>
                </a:solidFill>
                <a:latin typeface="ＭＳ Ｐゴシック" panose="020B0600070205080204" pitchFamily="50" charset="-128"/>
                <a:cs typeface="メイリオ" panose="020B0604030504040204" pitchFamily="50" charset="-128"/>
              </a:rPr>
              <a:t>1</a:t>
            </a:r>
            <a:r>
              <a:rPr lang="ja-JP" altLang="en-US" sz="1200" dirty="0" smtClean="0">
                <a:solidFill>
                  <a:prstClr val="black"/>
                </a:solidFill>
                <a:latin typeface="ＭＳ Ｐゴシック" panose="020B0600070205080204" pitchFamily="50" charset="-128"/>
                <a:cs typeface="メイリオ" panose="020B0604030504040204" pitchFamily="50" charset="-128"/>
              </a:rPr>
              <a:t>人と少ない。</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5" name="正方形/長方形 44"/>
          <p:cNvSpPr/>
          <p:nvPr/>
        </p:nvSpPr>
        <p:spPr>
          <a:xfrm>
            <a:off x="2537893" y="8434741"/>
            <a:ext cx="1908000" cy="696484"/>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一般職から総合職への転換者を</a:t>
            </a:r>
            <a:r>
              <a:rPr lang="en-US" altLang="ja-JP" sz="1200" dirty="0" smtClean="0">
                <a:solidFill>
                  <a:prstClr val="black"/>
                </a:solidFill>
                <a:latin typeface="ＭＳ Ｐゴシック" panose="020B0600070205080204" pitchFamily="50" charset="-128"/>
                <a:cs typeface="メイリオ" panose="020B0604030504040204" pitchFamily="50" charset="-128"/>
              </a:rPr>
              <a:t>3</a:t>
            </a:r>
            <a:r>
              <a:rPr lang="ja-JP" altLang="en-US" sz="1200" dirty="0" smtClean="0">
                <a:solidFill>
                  <a:prstClr val="black"/>
                </a:solidFill>
                <a:latin typeface="ＭＳ Ｐゴシック" panose="020B0600070205080204" pitchFamily="50" charset="-128"/>
                <a:cs typeface="メイリオ" panose="020B0604030504040204" pitchFamily="50" charset="-128"/>
              </a:rPr>
              <a:t>年間で</a:t>
            </a:r>
            <a:r>
              <a:rPr lang="en-US" altLang="ja-JP" sz="1200" dirty="0" smtClean="0">
                <a:solidFill>
                  <a:prstClr val="black"/>
                </a:solidFill>
                <a:latin typeface="ＭＳ Ｐゴシック" panose="020B0600070205080204" pitchFamily="50" charset="-128"/>
                <a:cs typeface="メイリオ" panose="020B0604030504040204" pitchFamily="50" charset="-128"/>
              </a:rPr>
              <a:t>5</a:t>
            </a:r>
            <a:r>
              <a:rPr lang="ja-JP" altLang="en-US" sz="1200" dirty="0">
                <a:solidFill>
                  <a:prstClr val="black"/>
                </a:solidFill>
                <a:latin typeface="ＭＳ Ｐゴシック" panose="020B0600070205080204" pitchFamily="50" charset="-128"/>
                <a:cs typeface="メイリオ" panose="020B0604030504040204" pitchFamily="50" charset="-128"/>
              </a:rPr>
              <a:t>人</a:t>
            </a:r>
            <a:r>
              <a:rPr lang="ja-JP" altLang="en-US" sz="1200" dirty="0" smtClean="0">
                <a:solidFill>
                  <a:prstClr val="black"/>
                </a:solidFill>
                <a:latin typeface="ＭＳ Ｐゴシック" panose="020B0600070205080204" pitchFamily="50" charset="-128"/>
                <a:cs typeface="メイリオ" panose="020B0604030504040204" pitchFamily="50" charset="-128"/>
              </a:rPr>
              <a:t>以上に増加させる。</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
        <p:nvSpPr>
          <p:cNvPr id="46" name="正方形/長方形 45"/>
          <p:cNvSpPr/>
          <p:nvPr/>
        </p:nvSpPr>
        <p:spPr>
          <a:xfrm>
            <a:off x="4630496" y="8453929"/>
            <a:ext cx="1908000" cy="901668"/>
          </a:xfrm>
          <a:prstGeom prst="rect">
            <a:avLst/>
          </a:prstGeom>
        </p:spPr>
        <p:txBody>
          <a:bodyPr wrap="square" lIns="80147" tIns="40074" rIns="80147" bIns="40074">
            <a:spAutoFit/>
          </a:bodyPr>
          <a:lstStyle/>
          <a:p>
            <a:pPr fontAlgn="base" hangingPunct="0">
              <a:lnSpc>
                <a:spcPts val="1600"/>
              </a:lnSpc>
            </a:pPr>
            <a:r>
              <a:rPr lang="ja-JP" altLang="en-US" sz="1200" dirty="0" smtClean="0">
                <a:solidFill>
                  <a:prstClr val="black"/>
                </a:solidFill>
                <a:latin typeface="ＭＳ Ｐゴシック" panose="020B0600070205080204" pitchFamily="50" charset="-128"/>
                <a:cs typeface="メイリオ" panose="020B0604030504040204" pitchFamily="50" charset="-128"/>
              </a:rPr>
              <a:t>・総合職に転換した先輩女性社員を講師として仕事のやりがいや子育てとの両立に係るセミナーを行う。</a:t>
            </a:r>
            <a:endParaRPr lang="en-US" altLang="ja-JP" sz="1200" dirty="0">
              <a:solidFill>
                <a:prstClr val="black"/>
              </a:solidFill>
              <a:latin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1782997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1201</Words>
  <Application>Microsoft Office PowerPoint</Application>
  <PresentationFormat>A4 210 x 297 mm</PresentationFormat>
  <Paragraphs>115</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2017-06-20T07:17:45Z</dcterms:created>
  <dcterms:modified xsi:type="dcterms:W3CDTF">2017-10-31T05:00:54Z</dcterms:modified>
</cp:coreProperties>
</file>