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3.xml" ContentType="application/vnd.openxmlformats-officedocument.drawingml.chart+xml"/>
  <Override PartName="/ppt/notesSlides/notesSlide27.xml" ContentType="application/vnd.openxmlformats-officedocument.presentationml.notesSlide+xml"/>
  <Override PartName="/ppt/charts/chart4.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39" r:id="rId1"/>
  </p:sldMasterIdLst>
  <p:notesMasterIdLst>
    <p:notesMasterId r:id="rId34"/>
  </p:notesMasterIdLst>
  <p:handoutMasterIdLst>
    <p:handoutMasterId r:id="rId35"/>
  </p:handoutMasterIdLst>
  <p:sldIdLst>
    <p:sldId id="435" r:id="rId2"/>
    <p:sldId id="649" r:id="rId3"/>
    <p:sldId id="660" r:id="rId4"/>
    <p:sldId id="533" r:id="rId5"/>
    <p:sldId id="650" r:id="rId6"/>
    <p:sldId id="540" r:id="rId7"/>
    <p:sldId id="652" r:id="rId8"/>
    <p:sldId id="653" r:id="rId9"/>
    <p:sldId id="590" r:id="rId10"/>
    <p:sldId id="591" r:id="rId11"/>
    <p:sldId id="592" r:id="rId12"/>
    <p:sldId id="663" r:id="rId13"/>
    <p:sldId id="656" r:id="rId14"/>
    <p:sldId id="666" r:id="rId15"/>
    <p:sldId id="595" r:id="rId16"/>
    <p:sldId id="556" r:id="rId17"/>
    <p:sldId id="644" r:id="rId18"/>
    <p:sldId id="643" r:id="rId19"/>
    <p:sldId id="594" r:id="rId20"/>
    <p:sldId id="658" r:id="rId21"/>
    <p:sldId id="560" r:id="rId22"/>
    <p:sldId id="593" r:id="rId23"/>
    <p:sldId id="562" r:id="rId24"/>
    <p:sldId id="596" r:id="rId25"/>
    <p:sldId id="665" r:id="rId26"/>
    <p:sldId id="671" r:id="rId27"/>
    <p:sldId id="672" r:id="rId28"/>
    <p:sldId id="667" r:id="rId29"/>
    <p:sldId id="668" r:id="rId30"/>
    <p:sldId id="564" r:id="rId31"/>
    <p:sldId id="583" r:id="rId32"/>
    <p:sldId id="673" r:id="rId33"/>
  </p:sldIdLst>
  <p:sldSz cx="9144000" cy="6858000" type="screen4x3"/>
  <p:notesSz cx="6807200" cy="9939338"/>
  <p:defaultTextStyle>
    <a:defPPr>
      <a:defRPr lang="ja-JP"/>
    </a:defPPr>
    <a:lvl1pPr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p:defaultTextStyle>
  <p:extLst>
    <p:ext uri="{EFAFB233-063F-42B5-8137-9DF3F51BA10A}">
      <p15:sldGuideLst xmlns:p15="http://schemas.microsoft.com/office/powerpoint/2012/main" xmlns="">
        <p15:guide id="1" orient="horz" pos="2160">
          <p15:clr>
            <a:srgbClr val="A4A3A4"/>
          </p15:clr>
        </p15:guide>
        <p15:guide id="2" orient="horz" pos="119">
          <p15:clr>
            <a:srgbClr val="A4A3A4"/>
          </p15:clr>
        </p15:guide>
        <p15:guide id="3" orient="horz" pos="4201">
          <p15:clr>
            <a:srgbClr val="A4A3A4"/>
          </p15:clr>
        </p15:guide>
        <p15:guide id="4" orient="horz" pos="1071">
          <p15:clr>
            <a:srgbClr val="A4A3A4"/>
          </p15:clr>
        </p15:guide>
        <p15:guide id="5" orient="horz" pos="1797">
          <p15:clr>
            <a:srgbClr val="A4A3A4"/>
          </p15:clr>
        </p15:guide>
        <p15:guide id="6" orient="horz" pos="255">
          <p15:clr>
            <a:srgbClr val="A4A3A4"/>
          </p15:clr>
        </p15:guide>
        <p15:guide id="7" pos="2880">
          <p15:clr>
            <a:srgbClr val="A4A3A4"/>
          </p15:clr>
        </p15:guide>
        <p15:guide id="8" pos="113">
          <p15:clr>
            <a:srgbClr val="A4A3A4"/>
          </p15:clr>
        </p15:guide>
        <p15:guide id="9" pos="5647">
          <p15:clr>
            <a:srgbClr val="A4A3A4"/>
          </p15:clr>
        </p15:guide>
      </p15:sldGuideLst>
    </p:ext>
    <p:ext uri="{2D200454-40CA-4A62-9FC3-DE9A4176ACB9}">
      <p15:notesGuideLst xmlns:p15="http://schemas.microsoft.com/office/powerpoint/2012/main" xmlns="">
        <p15:guide id="1" orient="horz" pos="3132">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urata" initials="m" lastIdx="1" clrIdx="0"/>
  <p:cmAuthor id="1" name="IVC" initials="IVC" lastIdx="7"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1EB6"/>
    <a:srgbClr val="333399"/>
    <a:srgbClr val="FFE7E7"/>
    <a:srgbClr val="1C1C1C"/>
    <a:srgbClr val="EBC8C7"/>
    <a:srgbClr val="D2DFEE"/>
    <a:srgbClr val="B6CBE4"/>
    <a:srgbClr val="85A7D1"/>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1187" autoAdjust="0"/>
  </p:normalViewPr>
  <p:slideViewPr>
    <p:cSldViewPr>
      <p:cViewPr>
        <p:scale>
          <a:sx n="100" d="100"/>
          <a:sy n="100" d="100"/>
        </p:scale>
        <p:origin x="-1152" y="1218"/>
      </p:cViewPr>
      <p:guideLst>
        <p:guide orient="horz" pos="2160"/>
        <p:guide orient="horz" pos="119"/>
        <p:guide orient="horz" pos="4201"/>
        <p:guide orient="horz" pos="1071"/>
        <p:guide orient="horz" pos="1797"/>
        <p:guide orient="horz" pos="255"/>
        <p:guide pos="2880"/>
        <p:guide pos="113"/>
        <p:guide pos="5647"/>
      </p:guideLst>
    </p:cSldViewPr>
  </p:slideViewPr>
  <p:notesTextViewPr>
    <p:cViewPr>
      <p:scale>
        <a:sx n="100" d="100"/>
        <a:sy n="100" d="100"/>
      </p:scale>
      <p:origin x="0" y="0"/>
    </p:cViewPr>
  </p:notesTextViewPr>
  <p:sorterViewPr>
    <p:cViewPr varScale="1">
      <p:scale>
        <a:sx n="1" d="1"/>
        <a:sy n="1" d="1"/>
      </p:scale>
      <p:origin x="0" y="624"/>
    </p:cViewPr>
  </p:sorterViewPr>
  <p:notesViewPr>
    <p:cSldViewPr>
      <p:cViewPr varScale="1">
        <p:scale>
          <a:sx n="61" d="100"/>
          <a:sy n="61" d="100"/>
        </p:scale>
        <p:origin x="-2106" y="-102"/>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FSS\Free\wiwiw&#12452;&#12531;&#12479;&#12540;&#12531;\&#9733;&#38463;&#37096;&#12373;&#12435;\&#9733;&#26449;&#30000;&#12373;&#12435;&#12363;&#12425;&#12398;&#20181;&#20107;\&#20171;&#35703;&#12398;&#36000;&#25285;&#12464;&#12521;&#1250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miho\Documents\&#9733;&#9733;&#9733;&#12463;&#12525;&#12473;&#38598;&#35336;&#12464;&#12521;&#1250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iho\Documents\&#9733;&#9733;&#9733;&#12463;&#12525;&#12473;&#38598;&#35336;&#12464;&#12521;&#125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46"/>
      <c:rotY val="20"/>
      <c:depthPercent val="100"/>
      <c:rAngAx val="1"/>
    </c:view3D>
    <c:floor>
      <c:thickness val="0"/>
      <c:spPr>
        <a:solidFill>
          <a:srgbClr val="C0C0C0"/>
        </a:solidFill>
        <a:ln w="3175">
          <a:solidFill>
            <a:schemeClr val="tx1"/>
          </a:solidFill>
          <a:prstDash val="solid"/>
        </a:ln>
      </c:spPr>
    </c:floor>
    <c:sideWall>
      <c:thickness val="0"/>
      <c:spPr>
        <a:noFill/>
        <a:ln w="25400">
          <a:noFill/>
        </a:ln>
      </c:spPr>
    </c:sideWall>
    <c:backWall>
      <c:thickness val="0"/>
      <c:spPr>
        <a:noFill/>
        <a:ln w="25400">
          <a:noFill/>
        </a:ln>
      </c:spPr>
    </c:backWall>
    <c:plotArea>
      <c:layout>
        <c:manualLayout>
          <c:layoutTarget val="inner"/>
          <c:xMode val="edge"/>
          <c:yMode val="edge"/>
          <c:x val="4.2334096109840201E-2"/>
          <c:y val="5.6497175141243104E-2"/>
          <c:w val="0.7951945080091537"/>
          <c:h val="0.81920903954802593"/>
        </c:manualLayout>
      </c:layout>
      <c:bar3DChart>
        <c:barDir val="col"/>
        <c:grouping val="clustered"/>
        <c:varyColors val="0"/>
        <c:ser>
          <c:idx val="0"/>
          <c:order val="0"/>
          <c:tx>
            <c:strRef>
              <c:f>Sheet1!$A$2</c:f>
              <c:strCache>
                <c:ptCount val="1"/>
                <c:pt idx="0">
                  <c:v>男性</c:v>
                </c:pt>
              </c:strCache>
            </c:strRef>
          </c:tx>
          <c:spPr>
            <a:solidFill>
              <a:schemeClr val="accent1"/>
            </a:solidFill>
            <a:ln w="18092">
              <a:solidFill>
                <a:schemeClr val="tx1"/>
              </a:solidFill>
              <a:prstDash val="solid"/>
            </a:ln>
          </c:spPr>
          <c:invertIfNegative val="0"/>
          <c:dLbls>
            <c:dLbl>
              <c:idx val="0"/>
              <c:layout>
                <c:manualLayout>
                  <c:x val="2.6206730799606692E-3"/>
                  <c:y val="1.35129081199639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2390188836611561E-3"/>
                  <c:y val="4.8756276781709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663214501013521E-3"/>
                  <c:y val="1.736396149428600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1229246333082013E-2"/>
                  <c:y val="5.611033853273887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9.1156769619456918E-4"/>
                  <c:y val="1.552135271099216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8426512975409012E-4"/>
                  <c:y val="1.768988426684102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201127323039739E-3"/>
                  <c:y val="7.5377822646266329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Sheet1!$B$2:$H$2</c:f>
              <c:numCache>
                <c:formatCode>0.0_);[Red]\(0.0\)</c:formatCode>
                <c:ptCount val="7"/>
                <c:pt idx="0">
                  <c:v>1</c:v>
                </c:pt>
                <c:pt idx="1">
                  <c:v>2.5</c:v>
                </c:pt>
                <c:pt idx="2">
                  <c:v>5.4</c:v>
                </c:pt>
                <c:pt idx="3">
                  <c:v>7.4</c:v>
                </c:pt>
                <c:pt idx="4">
                  <c:v>7.1</c:v>
                </c:pt>
                <c:pt idx="5">
                  <c:v>5.0999999999999996</c:v>
                </c:pt>
                <c:pt idx="6">
                  <c:v>4</c:v>
                </c:pt>
              </c:numCache>
            </c:numRef>
          </c:val>
        </c:ser>
        <c:ser>
          <c:idx val="1"/>
          <c:order val="1"/>
          <c:tx>
            <c:strRef>
              <c:f>Sheet1!$A$3</c:f>
              <c:strCache>
                <c:ptCount val="1"/>
                <c:pt idx="0">
                  <c:v>女性</c:v>
                </c:pt>
              </c:strCache>
            </c:strRef>
          </c:tx>
          <c:spPr>
            <a:solidFill>
              <a:schemeClr val="accent2"/>
            </a:solidFill>
            <a:ln w="18092">
              <a:solidFill>
                <a:schemeClr val="tx1"/>
              </a:solidFill>
              <a:prstDash val="solid"/>
            </a:ln>
          </c:spPr>
          <c:invertIfNegative val="0"/>
          <c:dLbls>
            <c:dLbl>
              <c:idx val="0"/>
              <c:layout>
                <c:manualLayout>
                  <c:x val="5.5768229800194887E-3"/>
                  <c:y val="4.97314729426679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053556538538534E-3"/>
                  <c:y val="1.790545134406885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9646952961720061E-3"/>
                  <c:y val="-4.531632795602448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336458390766206E-3"/>
                  <c:y val="-1.912504598856370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00634327263654E-3"/>
                  <c:y val="-1.630724104431552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7287445492637109E-3"/>
                  <c:y val="4.301031119788746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3014419828238532E-3"/>
                  <c:y val="1.6822471644501115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Sheet1!$B$3:$H$3</c:f>
              <c:numCache>
                <c:formatCode>0.0_);[Red]\(0.0\)</c:formatCode>
                <c:ptCount val="7"/>
                <c:pt idx="0">
                  <c:v>1.6</c:v>
                </c:pt>
                <c:pt idx="1">
                  <c:v>4.9000000000000004</c:v>
                </c:pt>
                <c:pt idx="2">
                  <c:v>11.1</c:v>
                </c:pt>
                <c:pt idx="3">
                  <c:v>13</c:v>
                </c:pt>
                <c:pt idx="4">
                  <c:v>10.4</c:v>
                </c:pt>
                <c:pt idx="5">
                  <c:v>7.8</c:v>
                </c:pt>
                <c:pt idx="6">
                  <c:v>5.9</c:v>
                </c:pt>
              </c:numCache>
            </c:numRef>
          </c:val>
        </c:ser>
        <c:ser>
          <c:idx val="2"/>
          <c:order val="2"/>
          <c:tx>
            <c:strRef>
              <c:f>Sheet1!$A$4</c:f>
              <c:strCache>
                <c:ptCount val="1"/>
                <c:pt idx="0">
                  <c:v>男女の合計の比率</c:v>
                </c:pt>
              </c:strCache>
            </c:strRef>
          </c:tx>
          <c:spPr>
            <a:solidFill>
              <a:srgbClr val="99CC00"/>
            </a:solidFill>
            <a:ln w="18092">
              <a:solidFill>
                <a:schemeClr val="tx1"/>
              </a:solidFill>
              <a:prstDash val="solid"/>
            </a:ln>
          </c:spPr>
          <c:invertIfNegative val="0"/>
          <c:dLbls>
            <c:dLbl>
              <c:idx val="0"/>
              <c:layout>
                <c:manualLayout>
                  <c:x val="7.3888081203529162E-3"/>
                  <c:y val="2.18088081445996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0393999833088844E-2"/>
                  <c:y val="1.605572916693022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5687625947270443E-2"/>
                  <c:y val="-1.370500317729578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6404488140555649E-2"/>
                  <c:y val="-4.390398306982592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5977185574115569E-2"/>
                  <c:y val="-4.249508059770175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405718247949841E-2"/>
                  <c:y val="-9.64978014105396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266745200960338E-2"/>
                  <c:y val="-6.6732527829179945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Sheet1!$B$4:$H$4</c:f>
              <c:numCache>
                <c:formatCode>0.0_);[Red]\(0.0\)</c:formatCode>
                <c:ptCount val="7"/>
                <c:pt idx="0">
                  <c:v>1.3</c:v>
                </c:pt>
                <c:pt idx="1">
                  <c:v>3.6</c:v>
                </c:pt>
                <c:pt idx="2">
                  <c:v>8</c:v>
                </c:pt>
                <c:pt idx="3">
                  <c:v>9.8000000000000007</c:v>
                </c:pt>
                <c:pt idx="4">
                  <c:v>8.5</c:v>
                </c:pt>
                <c:pt idx="5">
                  <c:v>6.2</c:v>
                </c:pt>
                <c:pt idx="6">
                  <c:v>4.8</c:v>
                </c:pt>
              </c:numCache>
            </c:numRef>
          </c:val>
        </c:ser>
        <c:dLbls>
          <c:showLegendKey val="0"/>
          <c:showVal val="0"/>
          <c:showCatName val="0"/>
          <c:showSerName val="0"/>
          <c:showPercent val="0"/>
          <c:showBubbleSize val="0"/>
        </c:dLbls>
        <c:gapWidth val="150"/>
        <c:gapDepth val="0"/>
        <c:shape val="box"/>
        <c:axId val="19868672"/>
        <c:axId val="31851264"/>
        <c:axId val="0"/>
      </c:bar3DChart>
      <c:catAx>
        <c:axId val="19868672"/>
        <c:scaling>
          <c:orientation val="minMax"/>
        </c:scaling>
        <c:delete val="0"/>
        <c:axPos val="b"/>
        <c:numFmt formatCode="General" sourceLinked="1"/>
        <c:majorTickMark val="in"/>
        <c:minorTickMark val="none"/>
        <c:tickLblPos val="low"/>
        <c:spPr>
          <a:ln w="4523">
            <a:solidFill>
              <a:schemeClr val="tx1"/>
            </a:solidFill>
            <a:prstDash val="solid"/>
          </a:ln>
        </c:spPr>
        <c:txPr>
          <a:bodyPr rot="0" vert="horz"/>
          <a:lstStyle/>
          <a:p>
            <a:pPr>
              <a:defRPr sz="1140" b="0" i="0" u="none" strike="noStrike" baseline="0">
                <a:solidFill>
                  <a:schemeClr val="tx1"/>
                </a:solidFill>
                <a:latin typeface="Meiryo UI"/>
                <a:ea typeface="Meiryo UI"/>
                <a:cs typeface="Meiryo UI"/>
              </a:defRPr>
            </a:pPr>
            <a:endParaRPr lang="ja-JP"/>
          </a:p>
        </c:txPr>
        <c:crossAx val="31851264"/>
        <c:crosses val="autoZero"/>
        <c:auto val="1"/>
        <c:lblAlgn val="ctr"/>
        <c:lblOffset val="100"/>
        <c:tickLblSkip val="1"/>
        <c:tickMarkSkip val="1"/>
        <c:noMultiLvlLbl val="0"/>
      </c:catAx>
      <c:valAx>
        <c:axId val="31851264"/>
        <c:scaling>
          <c:orientation val="minMax"/>
        </c:scaling>
        <c:delete val="0"/>
        <c:axPos val="l"/>
        <c:majorGridlines>
          <c:spPr>
            <a:ln w="18092">
              <a:solidFill>
                <a:srgbClr val="FFFFFF"/>
              </a:solidFill>
              <a:prstDash val="solid"/>
            </a:ln>
          </c:spPr>
        </c:majorGridlines>
        <c:numFmt formatCode="0_);[Red]\(0\)" sourceLinked="0"/>
        <c:majorTickMark val="in"/>
        <c:minorTickMark val="none"/>
        <c:tickLblPos val="nextTo"/>
        <c:spPr>
          <a:ln w="13569">
            <a:noFill/>
          </a:ln>
        </c:spPr>
        <c:txPr>
          <a:bodyPr rot="0" vert="horz"/>
          <a:lstStyle/>
          <a:p>
            <a:pPr>
              <a:defRPr sz="1140" b="0" i="0" u="none" strike="noStrike" baseline="0">
                <a:solidFill>
                  <a:schemeClr val="tx1"/>
                </a:solidFill>
                <a:latin typeface="Meiryo UI"/>
                <a:ea typeface="Meiryo UI"/>
                <a:cs typeface="Meiryo UI"/>
              </a:defRPr>
            </a:pPr>
            <a:endParaRPr lang="ja-JP"/>
          </a:p>
        </c:txPr>
        <c:crossAx val="19868672"/>
        <c:crosses val="autoZero"/>
        <c:crossBetween val="between"/>
      </c:valAx>
      <c:spPr>
        <a:noFill/>
        <a:ln w="36185">
          <a:noFill/>
        </a:ln>
      </c:spPr>
    </c:plotArea>
    <c:legend>
      <c:legendPos val="r"/>
      <c:layout>
        <c:manualLayout>
          <c:xMode val="edge"/>
          <c:yMode val="edge"/>
          <c:x val="0.69221967963387221"/>
          <c:y val="0.1214689265536727"/>
          <c:w val="0.13958810068649993"/>
          <c:h val="0.18926553672316476"/>
        </c:manualLayout>
      </c:layout>
      <c:overlay val="0"/>
      <c:spPr>
        <a:noFill/>
        <a:ln w="36185">
          <a:noFill/>
        </a:ln>
      </c:spPr>
      <c:txPr>
        <a:bodyPr/>
        <a:lstStyle/>
        <a:p>
          <a:pPr>
            <a:defRPr sz="1047" b="0" i="0" u="none" strike="noStrike" baseline="0">
              <a:solidFill>
                <a:schemeClr val="tx1"/>
              </a:solidFill>
              <a:latin typeface="Meiryo UI"/>
              <a:ea typeface="Meiryo UI"/>
              <a:cs typeface="Meiryo UI"/>
            </a:defRPr>
          </a:pPr>
          <a:endParaRPr lang="ja-JP"/>
        </a:p>
      </c:txPr>
    </c:legend>
    <c:plotVisOnly val="1"/>
    <c:dispBlanksAs val="gap"/>
    <c:showDLblsOverMax val="0"/>
  </c:chart>
  <c:spPr>
    <a:noFill/>
    <a:ln>
      <a:noFill/>
    </a:ln>
  </c:spPr>
  <c:txPr>
    <a:bodyPr/>
    <a:lstStyle/>
    <a:p>
      <a:pPr>
        <a:defRPr sz="1140" b="0" i="0" u="none" strike="noStrike" baseline="0">
          <a:solidFill>
            <a:schemeClr val="tx1"/>
          </a:solidFill>
          <a:latin typeface="Meiryo UI"/>
          <a:ea typeface="Meiryo UI"/>
          <a:cs typeface="Meiryo UI"/>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1602929210740712E-2"/>
          <c:y val="1.1820358258436548E-2"/>
          <c:w val="0.89910496338486701"/>
          <c:h val="0.9172598008546673"/>
        </c:manualLayout>
      </c:layout>
      <c:barChart>
        <c:barDir val="bar"/>
        <c:grouping val="stacked"/>
        <c:varyColors val="0"/>
        <c:ser>
          <c:idx val="0"/>
          <c:order val="0"/>
          <c:tx>
            <c:strRef>
              <c:f>Sheet1!$C$3</c:f>
              <c:strCache>
                <c:ptCount val="1"/>
                <c:pt idx="0">
                  <c:v>非常に負担が増した</c:v>
                </c:pt>
              </c:strCache>
            </c:strRef>
          </c:tx>
          <c:spPr>
            <a:solidFill>
              <a:srgbClr val="FF8080"/>
            </a:solidFill>
            <a:ln w="3175">
              <a:solidFill>
                <a:srgbClr val="FFFFFF"/>
              </a:solidFill>
              <a:prstDash val="solid"/>
            </a:ln>
            <a:effectLst>
              <a:outerShdw dist="35921" dir="2700000" algn="br">
                <a:srgbClr val="000000"/>
              </a:outerShdw>
            </a:effectLst>
          </c:spPr>
          <c:invertIfNegative val="0"/>
          <c:dLbls>
            <c:dLbl>
              <c:idx val="0"/>
              <c:layout>
                <c:manualLayout>
                  <c:x val="3.423405262738443E-2"/>
                  <c:y val="-1.3566512552736306E-2"/>
                </c:manualLayout>
              </c:layout>
              <c:showLegendKey val="0"/>
              <c:showVal val="1"/>
              <c:showCatName val="0"/>
              <c:showSerName val="0"/>
              <c:showPercent val="0"/>
              <c:showBubbleSize val="0"/>
            </c:dLbl>
            <c:dLbl>
              <c:idx val="2"/>
              <c:layout>
                <c:manualLayout>
                  <c:x val="2.6791867273605177E-2"/>
                  <c:y val="0"/>
                </c:manualLayout>
              </c:layout>
              <c:showLegendKey val="0"/>
              <c:showVal val="1"/>
              <c:showCatName val="0"/>
              <c:showSerName val="0"/>
              <c:showPercent val="0"/>
              <c:showBubbleSize val="0"/>
            </c:dLbl>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Sheet1!$C$4:$C$6</c:f>
              <c:numCache>
                <c:formatCode>0.0%</c:formatCode>
                <c:ptCount val="3"/>
                <c:pt idx="0">
                  <c:v>0.31600000000000106</c:v>
                </c:pt>
                <c:pt idx="1">
                  <c:v>0.22300000000000031</c:v>
                </c:pt>
                <c:pt idx="2">
                  <c:v>0.35900000000000032</c:v>
                </c:pt>
              </c:numCache>
            </c:numRef>
          </c:val>
        </c:ser>
        <c:ser>
          <c:idx val="1"/>
          <c:order val="1"/>
          <c:tx>
            <c:strRef>
              <c:f>Sheet1!$D$3</c:f>
              <c:strCache>
                <c:ptCount val="1"/>
                <c:pt idx="0">
                  <c:v>負担が増した</c:v>
                </c:pt>
              </c:strCache>
            </c:strRef>
          </c:tx>
          <c:spPr>
            <a:solidFill>
              <a:srgbClr val="FFCC99"/>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Sheet1!$D$4:$D$6</c:f>
              <c:numCache>
                <c:formatCode>0.0%</c:formatCode>
                <c:ptCount val="3"/>
                <c:pt idx="0">
                  <c:v>0.33300000000000135</c:v>
                </c:pt>
                <c:pt idx="1">
                  <c:v>0.34300000000000092</c:v>
                </c:pt>
                <c:pt idx="2">
                  <c:v>0.39000000000000112</c:v>
                </c:pt>
              </c:numCache>
            </c:numRef>
          </c:val>
        </c:ser>
        <c:ser>
          <c:idx val="2"/>
          <c:order val="2"/>
          <c:tx>
            <c:strRef>
              <c:f>Sheet1!$E$3</c:f>
              <c:strCache>
                <c:ptCount val="1"/>
                <c:pt idx="0">
                  <c:v>変わらない</c:v>
                </c:pt>
              </c:strCache>
            </c:strRef>
          </c:tx>
          <c:spPr>
            <a:solidFill>
              <a:srgbClr val="FFFF99"/>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Sheet1!$E$4:$E$6</c:f>
              <c:numCache>
                <c:formatCode>0.0%</c:formatCode>
                <c:ptCount val="3"/>
                <c:pt idx="0">
                  <c:v>0.12300000000000012</c:v>
                </c:pt>
                <c:pt idx="1">
                  <c:v>0.18100000000000024</c:v>
                </c:pt>
                <c:pt idx="2">
                  <c:v>0.19600000000000034</c:v>
                </c:pt>
              </c:numCache>
            </c:numRef>
          </c:val>
        </c:ser>
        <c:ser>
          <c:idx val="3"/>
          <c:order val="3"/>
          <c:tx>
            <c:strRef>
              <c:f>Sheet1!$F$3</c:f>
              <c:strCache>
                <c:ptCount val="1"/>
                <c:pt idx="0">
                  <c:v>負担が減った</c:v>
                </c:pt>
              </c:strCache>
            </c:strRef>
          </c:tx>
          <c:spPr>
            <a:solidFill>
              <a:srgbClr val="CCFFFF"/>
            </a:solidFill>
            <a:ln w="3175">
              <a:solidFill>
                <a:srgbClr val="FFFFFF"/>
              </a:solidFill>
              <a:prstDash val="solid"/>
            </a:ln>
            <a:effectLst>
              <a:outerShdw dist="35921" dir="2700000" algn="br">
                <a:srgbClr val="000000"/>
              </a:outerShdw>
            </a:effectLst>
          </c:spPr>
          <c:invertIfNegative val="0"/>
          <c:dLbls>
            <c:dLbl>
              <c:idx val="2"/>
              <c:layout>
                <c:manualLayout>
                  <c:x val="-1.8177466619781663E-2"/>
                  <c:y val="-0.1397835316796739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Sheet1!$F$4:$F$6</c:f>
              <c:numCache>
                <c:formatCode>0.0%</c:formatCode>
                <c:ptCount val="3"/>
                <c:pt idx="0">
                  <c:v>0.12300000000000012</c:v>
                </c:pt>
                <c:pt idx="1">
                  <c:v>0.14000000000000001</c:v>
                </c:pt>
                <c:pt idx="2">
                  <c:v>1.2000000000000021E-2</c:v>
                </c:pt>
              </c:numCache>
            </c:numRef>
          </c:val>
        </c:ser>
        <c:ser>
          <c:idx val="4"/>
          <c:order val="4"/>
          <c:tx>
            <c:strRef>
              <c:f>Sheet1!$G$3</c:f>
              <c:strCache>
                <c:ptCount val="1"/>
                <c:pt idx="0">
                  <c:v>かなり負担が減った</c:v>
                </c:pt>
              </c:strCache>
            </c:strRef>
          </c:tx>
          <c:spPr>
            <a:solidFill>
              <a:srgbClr val="99CCFF"/>
            </a:solidFill>
            <a:ln w="3175">
              <a:solidFill>
                <a:srgbClr val="FFFFFF"/>
              </a:solidFill>
              <a:prstDash val="solid"/>
            </a:ln>
            <a:effectLst>
              <a:outerShdw dist="35921" dir="2700000" algn="br">
                <a:srgbClr val="000000"/>
              </a:outerShdw>
            </a:effectLst>
          </c:spPr>
          <c:invertIfNegative val="0"/>
          <c:dLbls>
            <c:dLbl>
              <c:idx val="2"/>
              <c:layout>
                <c:manualLayout>
                  <c:x val="1.3760796879137255E-2"/>
                  <c:y val="-0.13269131672461212"/>
                </c:manualLayout>
              </c:layout>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Sheet1!$G$4:$G$6</c:f>
              <c:numCache>
                <c:formatCode>0.0%</c:formatCode>
                <c:ptCount val="3"/>
                <c:pt idx="0">
                  <c:v>7.3000000000000134E-2</c:v>
                </c:pt>
                <c:pt idx="1">
                  <c:v>8.1000000000000044E-2</c:v>
                </c:pt>
                <c:pt idx="2">
                  <c:v>7.0000000000000236E-3</c:v>
                </c:pt>
              </c:numCache>
            </c:numRef>
          </c:val>
        </c:ser>
        <c:ser>
          <c:idx val="5"/>
          <c:order val="5"/>
          <c:tx>
            <c:strRef>
              <c:f>Sheet1!$H$3</c:f>
              <c:strCache>
                <c:ptCount val="1"/>
                <c:pt idx="0">
                  <c:v>わからない</c:v>
                </c:pt>
              </c:strCache>
            </c:strRef>
          </c:tx>
          <c:spPr>
            <a:solidFill>
              <a:srgbClr val="C0C0C0"/>
            </a:solidFill>
            <a:ln w="3175">
              <a:solidFill>
                <a:srgbClr val="FFFFFF"/>
              </a:solidFill>
              <a:prstDash val="solid"/>
            </a:ln>
            <a:effectLst>
              <a:outerShdw dist="35921" dir="2700000" algn="br">
                <a:srgbClr val="000000"/>
              </a:outerShdw>
            </a:effectLst>
          </c:spPr>
          <c:invertIfNegative val="0"/>
          <c:dLbls>
            <c:dLbl>
              <c:idx val="0"/>
              <c:layout>
                <c:manualLayout>
                  <c:x val="2.2170287613145482E-4"/>
                  <c:y val="0.10686807873713119"/>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4099826075872597E-3"/>
                  <c:y val="0.105292090570397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7904408336540226E-3"/>
                  <c:y val="0.10607992009580355"/>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Sheet1!$B$4:$B$6</c:f>
              <c:strCache>
                <c:ptCount val="3"/>
                <c:pt idx="0">
                  <c:v>精神面</c:v>
                </c:pt>
                <c:pt idx="1">
                  <c:v>肉体面</c:v>
                </c:pt>
                <c:pt idx="2">
                  <c:v>経済面</c:v>
                </c:pt>
              </c:strCache>
            </c:strRef>
          </c:cat>
          <c:val>
            <c:numRef>
              <c:f>Sheet1!$H$4:$H$6</c:f>
              <c:numCache>
                <c:formatCode>0.0%</c:formatCode>
                <c:ptCount val="3"/>
                <c:pt idx="0">
                  <c:v>3.2000000000000139E-2</c:v>
                </c:pt>
                <c:pt idx="1">
                  <c:v>3.1000000000000107E-2</c:v>
                </c:pt>
                <c:pt idx="2">
                  <c:v>3.5000000000000087E-2</c:v>
                </c:pt>
              </c:numCache>
            </c:numRef>
          </c:val>
        </c:ser>
        <c:dLbls>
          <c:showLegendKey val="0"/>
          <c:showVal val="0"/>
          <c:showCatName val="0"/>
          <c:showSerName val="0"/>
          <c:showPercent val="0"/>
          <c:showBubbleSize val="0"/>
        </c:dLbls>
        <c:gapWidth val="70"/>
        <c:overlap val="100"/>
        <c:axId val="74355840"/>
        <c:axId val="74357376"/>
      </c:barChart>
      <c:catAx>
        <c:axId val="74355840"/>
        <c:scaling>
          <c:orientation val="maxMin"/>
        </c:scaling>
        <c:delete val="0"/>
        <c:axPos val="l"/>
        <c:numFmt formatCode="General" sourceLinked="1"/>
        <c:majorTickMark val="out"/>
        <c:minorTickMark val="none"/>
        <c:tickLblPos val="nextTo"/>
        <c:txPr>
          <a:bodyPr rot="0" vert="horz"/>
          <a:lstStyle/>
          <a:p>
            <a:pPr>
              <a:defRPr sz="1600" b="0" i="0" u="none" strike="noStrike" baseline="0">
                <a:solidFill>
                  <a:srgbClr val="000000"/>
                </a:solidFill>
                <a:latin typeface="ＭＳ Ｐゴシック"/>
                <a:ea typeface="ＭＳ Ｐゴシック"/>
                <a:cs typeface="ＭＳ Ｐゴシック"/>
              </a:defRPr>
            </a:pPr>
            <a:endParaRPr lang="ja-JP"/>
          </a:p>
        </c:txPr>
        <c:crossAx val="74357376"/>
        <c:crosses val="autoZero"/>
        <c:auto val="1"/>
        <c:lblAlgn val="ctr"/>
        <c:lblOffset val="100"/>
        <c:noMultiLvlLbl val="0"/>
      </c:catAx>
      <c:valAx>
        <c:axId val="74357376"/>
        <c:scaling>
          <c:orientation val="minMax"/>
        </c:scaling>
        <c:delete val="1"/>
        <c:axPos val="t"/>
        <c:numFmt formatCode="0.0%" sourceLinked="1"/>
        <c:majorTickMark val="out"/>
        <c:minorTickMark val="none"/>
        <c:tickLblPos val="none"/>
        <c:crossAx val="74355840"/>
        <c:crosses val="autoZero"/>
        <c:crossBetween val="between"/>
      </c:valAx>
      <c:spPr>
        <a:noFill/>
        <a:ln w="25400">
          <a:noFill/>
        </a:ln>
      </c:spPr>
    </c:plotArea>
    <c:legend>
      <c:legendPos val="r"/>
      <c:layout>
        <c:manualLayout>
          <c:xMode val="edge"/>
          <c:yMode val="edge"/>
          <c:x val="4.8820179007323114E-3"/>
          <c:y val="0.92671608746141643"/>
          <c:w val="0.71358828315703826"/>
          <c:h val="6.6194006247244114E-2"/>
        </c:manualLayout>
      </c:layout>
      <c:overlay val="0"/>
      <c:txPr>
        <a:bodyPr/>
        <a:lstStyle/>
        <a:p>
          <a:pPr>
            <a:defRPr sz="128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noFill/>
    <a:ln w="9525">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'[★★★クロス集計グラフ.xlsx]残業　仕事継続'!$B$21</c:f>
              <c:strCache>
                <c:ptCount val="1"/>
                <c:pt idx="0">
                  <c:v>恒常的に残業がある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仕事継続'!$B$22:$B$24</c:f>
              <c:numCache>
                <c:formatCode>0.0%</c:formatCode>
                <c:ptCount val="3"/>
                <c:pt idx="0">
                  <c:v>0.42494388327721838</c:v>
                </c:pt>
                <c:pt idx="1">
                  <c:v>0.52804446690247664</c:v>
                </c:pt>
                <c:pt idx="2">
                  <c:v>0.38166711337443215</c:v>
                </c:pt>
              </c:numCache>
            </c:numRef>
          </c:val>
        </c:ser>
        <c:ser>
          <c:idx val="1"/>
          <c:order val="1"/>
          <c:tx>
            <c:strRef>
              <c:f>'[★★★クロス集計グラフ.xlsx]残業　仕事継続'!$C$21</c:f>
              <c:strCache>
                <c:ptCount val="1"/>
                <c:pt idx="0">
                  <c:v>週に半分は残業がある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仕事継続'!$C$22:$C$24</c:f>
              <c:numCache>
                <c:formatCode>0.0%</c:formatCode>
                <c:ptCount val="3"/>
                <c:pt idx="0">
                  <c:v>0.24789562289562339</c:v>
                </c:pt>
                <c:pt idx="1">
                  <c:v>0.20953343439447619</c:v>
                </c:pt>
                <c:pt idx="2">
                  <c:v>0.25596354864647525</c:v>
                </c:pt>
              </c:numCache>
            </c:numRef>
          </c:val>
        </c:ser>
        <c:ser>
          <c:idx val="2"/>
          <c:order val="2"/>
          <c:tx>
            <c:strRef>
              <c:f>'[★★★クロス集計グラフ.xlsx]残業　仕事継続'!$D$21</c:f>
              <c:strCache>
                <c:ptCount val="1"/>
                <c:pt idx="0">
                  <c:v>おおむね定時退社している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仕事継続'!$D$22:$D$24</c:f>
              <c:numCache>
                <c:formatCode>0.0%</c:formatCode>
                <c:ptCount val="3"/>
                <c:pt idx="0">
                  <c:v>0.28310886644219985</c:v>
                </c:pt>
                <c:pt idx="1">
                  <c:v>0.22856661613609591</c:v>
                </c:pt>
                <c:pt idx="2">
                  <c:v>0.32564995979630135</c:v>
                </c:pt>
              </c:numCache>
            </c:numRef>
          </c:val>
        </c:ser>
        <c:ser>
          <c:idx val="3"/>
          <c:order val="3"/>
          <c:tx>
            <c:strRef>
              <c:f>'[★★★クロス集計グラフ.xlsx]残業　仕事継続'!$E$21</c:f>
              <c:strCache>
                <c:ptCount val="1"/>
                <c:pt idx="0">
                  <c:v>その他</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仕事継続'!$E$22:$E$24</c:f>
              <c:numCache>
                <c:formatCode>0.0%</c:formatCode>
                <c:ptCount val="3"/>
                <c:pt idx="0">
                  <c:v>4.3490460157127105E-2</c:v>
                </c:pt>
                <c:pt idx="1">
                  <c:v>3.3350176856998474E-2</c:v>
                </c:pt>
                <c:pt idx="2">
                  <c:v>3.6183328866255818E-2</c:v>
                </c:pt>
              </c:numCache>
            </c:numRef>
          </c:val>
        </c:ser>
        <c:ser>
          <c:idx val="4"/>
          <c:order val="4"/>
          <c:tx>
            <c:strRef>
              <c:f>'[★★★クロス集計グラフ.xlsx]残業　仕事継続'!$F$21</c:f>
              <c:strCache>
                <c:ptCount val="1"/>
                <c:pt idx="0">
                  <c:v>無回答</c:v>
                </c:pt>
              </c:strCache>
            </c:strRef>
          </c:tx>
          <c:invertIfNegative val="0"/>
          <c:dLbls>
            <c:delete val="1"/>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仕事継続'!$F$22:$F$24</c:f>
              <c:numCache>
                <c:formatCode>0.0%</c:formatCode>
                <c:ptCount val="3"/>
                <c:pt idx="0">
                  <c:v>5.6116722783389487E-4</c:v>
                </c:pt>
                <c:pt idx="1">
                  <c:v>5.0530570995452339E-4</c:v>
                </c:pt>
                <c:pt idx="2">
                  <c:v>5.3604931653712402E-4</c:v>
                </c:pt>
              </c:numCache>
            </c:numRef>
          </c:val>
        </c:ser>
        <c:dLbls>
          <c:showLegendKey val="0"/>
          <c:showVal val="1"/>
          <c:showCatName val="0"/>
          <c:showSerName val="0"/>
          <c:showPercent val="0"/>
          <c:showBubbleSize val="0"/>
        </c:dLbls>
        <c:gapWidth val="95"/>
        <c:overlap val="100"/>
        <c:axId val="71165824"/>
        <c:axId val="71167360"/>
      </c:barChart>
      <c:catAx>
        <c:axId val="71165824"/>
        <c:scaling>
          <c:orientation val="minMax"/>
        </c:scaling>
        <c:delete val="0"/>
        <c:axPos val="l"/>
        <c:numFmt formatCode="General" sourceLinked="0"/>
        <c:majorTickMark val="none"/>
        <c:minorTickMark val="none"/>
        <c:tickLblPos val="nextTo"/>
        <c:txPr>
          <a:bodyPr/>
          <a:lstStyle/>
          <a:p>
            <a:pPr>
              <a:defRPr sz="1600" b="1"/>
            </a:pPr>
            <a:endParaRPr lang="ja-JP"/>
          </a:p>
        </c:txPr>
        <c:crossAx val="71167360"/>
        <c:crosses val="autoZero"/>
        <c:auto val="1"/>
        <c:lblAlgn val="ctr"/>
        <c:lblOffset val="100"/>
        <c:noMultiLvlLbl val="0"/>
      </c:catAx>
      <c:valAx>
        <c:axId val="71167360"/>
        <c:scaling>
          <c:orientation val="minMax"/>
        </c:scaling>
        <c:delete val="1"/>
        <c:axPos val="b"/>
        <c:numFmt formatCode="0%" sourceLinked="1"/>
        <c:majorTickMark val="out"/>
        <c:minorTickMark val="none"/>
        <c:tickLblPos val="none"/>
        <c:crossAx val="71165824"/>
        <c:crosses val="autoZero"/>
        <c:crossBetween val="between"/>
      </c:valAx>
    </c:plotArea>
    <c:legend>
      <c:legendPos val="t"/>
      <c:overlay val="0"/>
      <c:txPr>
        <a:bodyPr/>
        <a:lstStyle/>
        <a:p>
          <a:pPr>
            <a:defRPr sz="1400" b="1"/>
          </a:pPr>
          <a:endParaRPr lang="ja-JP"/>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'有給　仕事継続'!$B$22</c:f>
              <c:strCache>
                <c:ptCount val="1"/>
                <c:pt idx="0">
                  <c:v>希望通りとれた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仕事継続'!$B$23:$B$25</c:f>
              <c:numCache>
                <c:formatCode>0.0%</c:formatCode>
                <c:ptCount val="3"/>
                <c:pt idx="0">
                  <c:v>0.22081930415263801</c:v>
                </c:pt>
                <c:pt idx="1">
                  <c:v>0.18073100892706806</c:v>
                </c:pt>
                <c:pt idx="2">
                  <c:v>0.31144465290806844</c:v>
                </c:pt>
              </c:numCache>
            </c:numRef>
          </c:val>
        </c:ser>
        <c:ser>
          <c:idx val="1"/>
          <c:order val="1"/>
          <c:tx>
            <c:strRef>
              <c:f>'有給　仕事継続'!$C$22</c:f>
              <c:strCache>
                <c:ptCount val="1"/>
                <c:pt idx="0">
                  <c:v>大体希望通りとれた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仕事継続'!$C$23:$C$25</c:f>
              <c:numCache>
                <c:formatCode>0.0%</c:formatCode>
                <c:ptCount val="3"/>
                <c:pt idx="0">
                  <c:v>0.31088664421997958</c:v>
                </c:pt>
                <c:pt idx="1">
                  <c:v>0.26040087586323174</c:v>
                </c:pt>
                <c:pt idx="2">
                  <c:v>0.29187885285446463</c:v>
                </c:pt>
              </c:numCache>
            </c:numRef>
          </c:val>
        </c:ser>
        <c:ser>
          <c:idx val="2"/>
          <c:order val="2"/>
          <c:tx>
            <c:strRef>
              <c:f>'有給　仕事継続'!$D$22</c:f>
              <c:strCache>
                <c:ptCount val="1"/>
                <c:pt idx="0">
                  <c:v>どちらともいえない</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仕事継続'!$D$23:$D$25</c:f>
              <c:numCache>
                <c:formatCode>0.0%</c:formatCode>
                <c:ptCount val="3"/>
                <c:pt idx="0">
                  <c:v>0.22362514029180697</c:v>
                </c:pt>
                <c:pt idx="1">
                  <c:v>0.21357588007411149</c:v>
                </c:pt>
                <c:pt idx="2">
                  <c:v>0.212007504690432</c:v>
                </c:pt>
              </c:numCache>
            </c:numRef>
          </c:val>
        </c:ser>
        <c:ser>
          <c:idx val="3"/>
          <c:order val="3"/>
          <c:tx>
            <c:strRef>
              <c:f>'有給　仕事継続'!$E$22</c:f>
              <c:strCache>
                <c:ptCount val="1"/>
                <c:pt idx="0">
                  <c:v>あまり希望通りとれなかった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仕事継続'!$E$23:$E$25</c:f>
              <c:numCache>
                <c:formatCode>0.0%</c:formatCode>
                <c:ptCount val="3"/>
                <c:pt idx="0">
                  <c:v>0.11728395061728412</c:v>
                </c:pt>
                <c:pt idx="1">
                  <c:v>0.13660097692437237</c:v>
                </c:pt>
                <c:pt idx="2">
                  <c:v>9.4612704368801925E-2</c:v>
                </c:pt>
              </c:numCache>
            </c:numRef>
          </c:val>
        </c:ser>
        <c:ser>
          <c:idx val="4"/>
          <c:order val="4"/>
          <c:tx>
            <c:strRef>
              <c:f>'有給　仕事継続'!$F$22</c:f>
              <c:strCache>
                <c:ptCount val="1"/>
                <c:pt idx="0">
                  <c:v>希望通りとれなかった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仕事継続'!$F$23:$F$25</c:f>
              <c:numCache>
                <c:formatCode>0.0%</c:formatCode>
                <c:ptCount val="3"/>
                <c:pt idx="0">
                  <c:v>0.12668350168350098</c:v>
                </c:pt>
                <c:pt idx="1">
                  <c:v>0.20784908202796129</c:v>
                </c:pt>
                <c:pt idx="2">
                  <c:v>8.9252211203430687E-2</c:v>
                </c:pt>
              </c:numCache>
            </c:numRef>
          </c:val>
        </c:ser>
        <c:ser>
          <c:idx val="5"/>
          <c:order val="5"/>
          <c:tx>
            <c:strRef>
              <c:f>'有給　仕事継続'!$G$22</c:f>
              <c:strCache>
                <c:ptCount val="1"/>
                <c:pt idx="0">
                  <c:v>無回答</c:v>
                </c:pt>
              </c:strCache>
            </c:strRef>
          </c:tx>
          <c:invertIfNegative val="0"/>
          <c:dLbls>
            <c:delete val="1"/>
          </c:dLbls>
          <c:cat>
            <c:strRef>
              <c:f>'有給　仕事継続'!$A$23:$A$25</c:f>
              <c:strCache>
                <c:ptCount val="3"/>
                <c:pt idx="0">
                  <c:v>わからない</c:v>
                </c:pt>
                <c:pt idx="1">
                  <c:v>続けられないと思う</c:v>
                </c:pt>
                <c:pt idx="2">
                  <c:v>続けられると思う</c:v>
                </c:pt>
              </c:strCache>
            </c:strRef>
          </c:cat>
          <c:val>
            <c:numRef>
              <c:f>'有給　仕事継続'!$G$23:$G$25</c:f>
              <c:numCache>
                <c:formatCode>0.0%</c:formatCode>
                <c:ptCount val="3"/>
                <c:pt idx="0">
                  <c:v>7.0145903479236884E-4</c:v>
                </c:pt>
                <c:pt idx="1">
                  <c:v>8.4217618325753744E-4</c:v>
                </c:pt>
                <c:pt idx="2">
                  <c:v>8.0407397480568223E-4</c:v>
                </c:pt>
              </c:numCache>
            </c:numRef>
          </c:val>
        </c:ser>
        <c:dLbls>
          <c:showLegendKey val="0"/>
          <c:showVal val="1"/>
          <c:showCatName val="0"/>
          <c:showSerName val="0"/>
          <c:showPercent val="0"/>
          <c:showBubbleSize val="0"/>
        </c:dLbls>
        <c:gapWidth val="95"/>
        <c:overlap val="100"/>
        <c:axId val="71249280"/>
        <c:axId val="71267456"/>
      </c:barChart>
      <c:catAx>
        <c:axId val="71249280"/>
        <c:scaling>
          <c:orientation val="minMax"/>
        </c:scaling>
        <c:delete val="0"/>
        <c:axPos val="l"/>
        <c:numFmt formatCode="General" sourceLinked="0"/>
        <c:majorTickMark val="none"/>
        <c:minorTickMark val="none"/>
        <c:tickLblPos val="nextTo"/>
        <c:txPr>
          <a:bodyPr/>
          <a:lstStyle/>
          <a:p>
            <a:pPr>
              <a:defRPr sz="1400" b="1"/>
            </a:pPr>
            <a:endParaRPr lang="ja-JP"/>
          </a:p>
        </c:txPr>
        <c:crossAx val="71267456"/>
        <c:crosses val="autoZero"/>
        <c:auto val="1"/>
        <c:lblAlgn val="ctr"/>
        <c:lblOffset val="100"/>
        <c:noMultiLvlLbl val="0"/>
      </c:catAx>
      <c:valAx>
        <c:axId val="71267456"/>
        <c:scaling>
          <c:orientation val="minMax"/>
        </c:scaling>
        <c:delete val="1"/>
        <c:axPos val="b"/>
        <c:numFmt formatCode="0%" sourceLinked="1"/>
        <c:majorTickMark val="out"/>
        <c:minorTickMark val="none"/>
        <c:tickLblPos val="none"/>
        <c:crossAx val="71249280"/>
        <c:crosses val="autoZero"/>
        <c:crossBetween val="between"/>
      </c:valAx>
    </c:plotArea>
    <c:legend>
      <c:legendPos val="t"/>
      <c:overlay val="0"/>
      <c:txPr>
        <a:bodyPr/>
        <a:lstStyle/>
        <a:p>
          <a:pPr>
            <a:defRPr sz="1400" b="1"/>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50193" cy="496427"/>
          </a:xfrm>
          <a:prstGeom prst="rect">
            <a:avLst/>
          </a:prstGeom>
        </p:spPr>
        <p:txBody>
          <a:bodyPr vert="horz" lIns="92118" tIns="46060" rIns="92118" bIns="46060" rtlCol="0"/>
          <a:lstStyle>
            <a:lvl1pPr algn="l">
              <a:defRPr sz="1200">
                <a:ea typeface="ＭＳ Ｐゴシック" pitchFamily="50" charset="-128"/>
                <a:cs typeface="+mn-cs"/>
              </a:defRPr>
            </a:lvl1pPr>
          </a:lstStyle>
          <a:p>
            <a:pPr>
              <a:defRPr/>
            </a:pPr>
            <a:endParaRPr lang="ja-JP" altLang="en-US"/>
          </a:p>
        </p:txBody>
      </p:sp>
      <p:sp>
        <p:nvSpPr>
          <p:cNvPr id="3" name="日付プレースホルダ 2"/>
          <p:cNvSpPr>
            <a:spLocks noGrp="1"/>
          </p:cNvSpPr>
          <p:nvPr>
            <p:ph type="dt" sz="quarter" idx="1"/>
          </p:nvPr>
        </p:nvSpPr>
        <p:spPr>
          <a:xfrm>
            <a:off x="3857010" y="1"/>
            <a:ext cx="2948671" cy="496427"/>
          </a:xfrm>
          <a:prstGeom prst="rect">
            <a:avLst/>
          </a:prstGeom>
        </p:spPr>
        <p:txBody>
          <a:bodyPr vert="horz" lIns="92118" tIns="46060" rIns="92118" bIns="46060" rtlCol="0"/>
          <a:lstStyle>
            <a:lvl1pPr algn="r">
              <a:defRPr sz="1200">
                <a:ea typeface="ＭＳ Ｐゴシック" pitchFamily="50" charset="-128"/>
                <a:cs typeface="+mn-cs"/>
              </a:defRPr>
            </a:lvl1pPr>
          </a:lstStyle>
          <a:p>
            <a:pPr>
              <a:defRPr/>
            </a:pPr>
            <a:fld id="{62FE3A14-CA96-4A88-A9F1-54521A07182D}" type="datetimeFigureOut">
              <a:rPr lang="ja-JP" altLang="en-US"/>
              <a:pPr>
                <a:defRPr/>
              </a:pPr>
              <a:t>2017/1/13</a:t>
            </a:fld>
            <a:endParaRPr lang="ja-JP" altLang="en-US"/>
          </a:p>
        </p:txBody>
      </p:sp>
      <p:sp>
        <p:nvSpPr>
          <p:cNvPr id="4" name="フッター プレースホルダ 3"/>
          <p:cNvSpPr>
            <a:spLocks noGrp="1"/>
          </p:cNvSpPr>
          <p:nvPr>
            <p:ph type="ftr" sz="quarter" idx="2"/>
          </p:nvPr>
        </p:nvSpPr>
        <p:spPr>
          <a:xfrm>
            <a:off x="1" y="9441370"/>
            <a:ext cx="2950193" cy="496427"/>
          </a:xfrm>
          <a:prstGeom prst="rect">
            <a:avLst/>
          </a:prstGeom>
        </p:spPr>
        <p:txBody>
          <a:bodyPr vert="horz" lIns="92118" tIns="46060" rIns="92118" bIns="46060" rtlCol="0" anchor="b"/>
          <a:lstStyle>
            <a:lvl1pPr algn="l">
              <a:defRPr sz="1200">
                <a:ea typeface="ＭＳ Ｐゴシック" pitchFamily="50" charset="-128"/>
                <a:cs typeface="+mn-cs"/>
              </a:defRPr>
            </a:lvl1pPr>
          </a:lstStyle>
          <a:p>
            <a:pPr>
              <a:defRPr/>
            </a:pPr>
            <a:endParaRPr lang="ja-JP" altLang="en-US"/>
          </a:p>
        </p:txBody>
      </p:sp>
      <p:sp>
        <p:nvSpPr>
          <p:cNvPr id="5" name="スライド番号プレースホルダ 4"/>
          <p:cNvSpPr>
            <a:spLocks noGrp="1"/>
          </p:cNvSpPr>
          <p:nvPr>
            <p:ph type="sldNum" sz="quarter" idx="3"/>
          </p:nvPr>
        </p:nvSpPr>
        <p:spPr>
          <a:xfrm>
            <a:off x="3857010" y="9441370"/>
            <a:ext cx="2948671" cy="496427"/>
          </a:xfrm>
          <a:prstGeom prst="rect">
            <a:avLst/>
          </a:prstGeom>
        </p:spPr>
        <p:txBody>
          <a:bodyPr vert="horz" lIns="92118" tIns="46060" rIns="92118" bIns="46060" rtlCol="0" anchor="b"/>
          <a:lstStyle>
            <a:lvl1pPr algn="r">
              <a:defRPr sz="1200">
                <a:ea typeface="ＭＳ Ｐゴシック" pitchFamily="50" charset="-128"/>
                <a:cs typeface="+mn-cs"/>
              </a:defRPr>
            </a:lvl1pPr>
          </a:lstStyle>
          <a:p>
            <a:pPr>
              <a:defRPr/>
            </a:pPr>
            <a:fld id="{E368A6ED-E07B-4B1A-A66F-9708D1EE8F57}" type="slidenum">
              <a:rPr lang="ja-JP" altLang="en-US"/>
              <a:pPr>
                <a:defRPr/>
              </a:pPr>
              <a:t>‹#›</a:t>
            </a:fld>
            <a:endParaRPr lang="ja-JP" altLang="en-US"/>
          </a:p>
        </p:txBody>
      </p:sp>
    </p:spTree>
    <p:extLst>
      <p:ext uri="{BB962C8B-B14F-4D97-AF65-F5344CB8AC3E}">
        <p14:creationId xmlns:p14="http://schemas.microsoft.com/office/powerpoint/2010/main" val="369116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1" y="1"/>
            <a:ext cx="2950193" cy="496427"/>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39" name="Rectangle 3"/>
          <p:cNvSpPr>
            <a:spLocks noGrp="1" noChangeArrowheads="1"/>
          </p:cNvSpPr>
          <p:nvPr>
            <p:ph type="dt" idx="1"/>
          </p:nvPr>
        </p:nvSpPr>
        <p:spPr bwMode="auto">
          <a:xfrm>
            <a:off x="3855488" y="1"/>
            <a:ext cx="2950193" cy="496427"/>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lvl1pPr algn="r">
              <a:defRPr sz="1200">
                <a:latin typeface="Arial" charset="0"/>
                <a:ea typeface="ＭＳ Ｐゴシック" pitchFamily="50" charset="-128"/>
                <a:cs typeface="+mn-cs"/>
              </a:defRPr>
            </a:lvl1pPr>
          </a:lstStyle>
          <a:p>
            <a:pPr>
              <a:defRPr/>
            </a:pPr>
            <a:endParaRPr lang="en-US" altLang="ja-JP"/>
          </a:p>
        </p:txBody>
      </p:sp>
      <p:sp>
        <p:nvSpPr>
          <p:cNvPr id="16388" name="Rectangle 4"/>
          <p:cNvSpPr>
            <a:spLocks noGrp="1" noRot="1" noChangeAspect="1" noChangeArrowheads="1" noTextEdit="1"/>
          </p:cNvSpPr>
          <p:nvPr>
            <p:ph type="sldImg" idx="2"/>
          </p:nvPr>
        </p:nvSpPr>
        <p:spPr bwMode="auto">
          <a:xfrm>
            <a:off x="917575" y="742950"/>
            <a:ext cx="4973638" cy="3732213"/>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0112" y="4720685"/>
            <a:ext cx="5446977" cy="4472471"/>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5542" name="Rectangle 6"/>
          <p:cNvSpPr>
            <a:spLocks noGrp="1" noChangeArrowheads="1"/>
          </p:cNvSpPr>
          <p:nvPr>
            <p:ph type="ftr" sz="quarter" idx="4"/>
          </p:nvPr>
        </p:nvSpPr>
        <p:spPr bwMode="auto">
          <a:xfrm>
            <a:off x="1" y="9441370"/>
            <a:ext cx="2950193" cy="496427"/>
          </a:xfrm>
          <a:prstGeom prst="rect">
            <a:avLst/>
          </a:prstGeom>
          <a:noFill/>
          <a:ln w="9525">
            <a:noFill/>
            <a:miter lim="800000"/>
            <a:headEnd/>
            <a:tailEnd/>
          </a:ln>
          <a:effectLst/>
        </p:spPr>
        <p:txBody>
          <a:bodyPr vert="horz" wrap="square" lIns="92118" tIns="46060" rIns="92118" bIns="46060" numCol="1" anchor="b"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43" name="Rectangle 7"/>
          <p:cNvSpPr>
            <a:spLocks noGrp="1" noChangeArrowheads="1"/>
          </p:cNvSpPr>
          <p:nvPr>
            <p:ph type="sldNum" sz="quarter" idx="5"/>
          </p:nvPr>
        </p:nvSpPr>
        <p:spPr bwMode="auto">
          <a:xfrm>
            <a:off x="3855488" y="9441370"/>
            <a:ext cx="2950193" cy="496427"/>
          </a:xfrm>
          <a:prstGeom prst="rect">
            <a:avLst/>
          </a:prstGeom>
          <a:noFill/>
          <a:ln w="9525">
            <a:noFill/>
            <a:miter lim="800000"/>
            <a:headEnd/>
            <a:tailEnd/>
          </a:ln>
          <a:effectLst/>
        </p:spPr>
        <p:txBody>
          <a:bodyPr vert="horz" wrap="square" lIns="92118" tIns="46060" rIns="92118" bIns="46060" numCol="1" anchor="b" anchorCtr="0" compatLnSpc="1">
            <a:prstTxWarp prst="textNoShape">
              <a:avLst/>
            </a:prstTxWarp>
          </a:bodyPr>
          <a:lstStyle>
            <a:lvl1pPr algn="r">
              <a:defRPr sz="1200">
                <a:latin typeface="Arial" charset="0"/>
                <a:ea typeface="ＭＳ Ｐゴシック" pitchFamily="50" charset="-128"/>
                <a:cs typeface="+mn-cs"/>
              </a:defRPr>
            </a:lvl1pPr>
          </a:lstStyle>
          <a:p>
            <a:pPr>
              <a:defRPr/>
            </a:pPr>
            <a:fld id="{97148411-97A2-4D23-9669-CFB458EBA0B0}" type="slidenum">
              <a:rPr lang="en-US" altLang="ja-JP"/>
              <a:pPr>
                <a:defRPr/>
              </a:pPr>
              <a:t>‹#›</a:t>
            </a:fld>
            <a:endParaRPr lang="en-US" altLang="ja-JP" dirty="0"/>
          </a:p>
        </p:txBody>
      </p:sp>
    </p:spTree>
    <p:extLst>
      <p:ext uri="{BB962C8B-B14F-4D97-AF65-F5344CB8AC3E}">
        <p14:creationId xmlns:p14="http://schemas.microsoft.com/office/powerpoint/2010/main" val="10283177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ltLang="ja-JP" dirty="0" smtClean="0"/>
          </a:p>
        </p:txBody>
      </p:sp>
    </p:spTree>
    <p:extLst>
      <p:ext uri="{BB962C8B-B14F-4D97-AF65-F5344CB8AC3E}">
        <p14:creationId xmlns:p14="http://schemas.microsoft.com/office/powerpoint/2010/main" val="1805658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F274C37C-B13D-4873-B027-C5AB3AD63017}" type="slidenum">
              <a:rPr lang="en-US" altLang="ja-JP" smtClean="0"/>
              <a:pPr>
                <a:defRPr/>
              </a:pPr>
              <a:t>10</a:t>
            </a:fld>
            <a:endParaRPr lang="en-US" altLang="ja-JP" dirty="0"/>
          </a:p>
        </p:txBody>
      </p:sp>
    </p:spTree>
    <p:extLst>
      <p:ext uri="{BB962C8B-B14F-4D97-AF65-F5344CB8AC3E}">
        <p14:creationId xmlns:p14="http://schemas.microsoft.com/office/powerpoint/2010/main" val="1129786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スライド イメージ プレースホルダ 1"/>
          <p:cNvSpPr>
            <a:spLocks noGrp="1" noRot="1" noChangeAspect="1"/>
          </p:cNvSpPr>
          <p:nvPr>
            <p:ph type="sldImg"/>
          </p:nvPr>
        </p:nvSpPr>
        <p:spPr>
          <a:ln/>
        </p:spPr>
      </p:sp>
      <p:sp>
        <p:nvSpPr>
          <p:cNvPr id="40962" name="ノート プレースホルダ 2"/>
          <p:cNvSpPr>
            <a:spLocks noGrp="1"/>
          </p:cNvSpPr>
          <p:nvPr>
            <p:ph type="body" idx="1"/>
          </p:nvPr>
        </p:nvSpPr>
        <p:spPr>
          <a:noFill/>
          <a:ln/>
        </p:spPr>
        <p:txBody>
          <a:bodyPr/>
          <a:lstStyle/>
          <a:p>
            <a:endParaRPr lang="en-US" altLang="ja-JP" dirty="0" smtClean="0"/>
          </a:p>
          <a:p>
            <a:r>
              <a:rPr lang="ja-JP" altLang="en-US" dirty="0" smtClean="0"/>
              <a:t>　</a:t>
            </a:r>
          </a:p>
        </p:txBody>
      </p:sp>
      <p:sp>
        <p:nvSpPr>
          <p:cNvPr id="4" name="スライド番号プレースホルダ 3"/>
          <p:cNvSpPr>
            <a:spLocks noGrp="1"/>
          </p:cNvSpPr>
          <p:nvPr>
            <p:ph type="sldNum" sz="quarter" idx="5"/>
          </p:nvPr>
        </p:nvSpPr>
        <p:spPr/>
        <p:txBody>
          <a:bodyPr/>
          <a:lstStyle/>
          <a:p>
            <a:pPr>
              <a:defRPr/>
            </a:pPr>
            <a:fld id="{D886071A-40F2-4936-BB78-AB4A69C091E4}" type="slidenum">
              <a:rPr lang="en-US" altLang="ja-JP" smtClean="0"/>
              <a:pPr>
                <a:defRPr/>
              </a:pPr>
              <a:t>11</a:t>
            </a:fld>
            <a:endParaRPr lang="en-US" altLang="ja-JP" dirty="0"/>
          </a:p>
        </p:txBody>
      </p:sp>
    </p:spTree>
    <p:extLst>
      <p:ext uri="{BB962C8B-B14F-4D97-AF65-F5344CB8AC3E}">
        <p14:creationId xmlns:p14="http://schemas.microsoft.com/office/powerpoint/2010/main" val="2363391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スライド イメージ プレースホルダ 1"/>
          <p:cNvSpPr>
            <a:spLocks noGrp="1" noRot="1" noChangeAspect="1"/>
          </p:cNvSpPr>
          <p:nvPr>
            <p:ph type="sldImg"/>
          </p:nvPr>
        </p:nvSpPr>
        <p:spPr>
          <a:ln/>
        </p:spPr>
      </p:sp>
      <p:sp>
        <p:nvSpPr>
          <p:cNvPr id="43010"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29D12F3A-1DA1-4BB7-8ED6-2B361D7A4FD2}" type="slidenum">
              <a:rPr lang="en-US" altLang="ja-JP" smtClean="0"/>
              <a:pPr>
                <a:defRPr/>
              </a:pPr>
              <a:t>12</a:t>
            </a:fld>
            <a:endParaRPr lang="en-US" altLang="ja-JP" dirty="0"/>
          </a:p>
        </p:txBody>
      </p:sp>
    </p:spTree>
    <p:extLst>
      <p:ext uri="{BB962C8B-B14F-4D97-AF65-F5344CB8AC3E}">
        <p14:creationId xmlns:p14="http://schemas.microsoft.com/office/powerpoint/2010/main" val="2190437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p:cNvSpPr>
          <p:nvPr>
            <p:ph type="sldImg"/>
          </p:nvPr>
        </p:nvSpPr>
        <p:spPr>
          <a:ln/>
        </p:spPr>
      </p:sp>
      <p:sp>
        <p:nvSpPr>
          <p:cNvPr id="45058" name="ノート プレースホルダ 2"/>
          <p:cNvSpPr>
            <a:spLocks noGrp="1"/>
          </p:cNvSpPr>
          <p:nvPr>
            <p:ph type="body" idx="1"/>
          </p:nvPr>
        </p:nvSpPr>
        <p:spPr>
          <a:noFill/>
          <a:ln/>
        </p:spPr>
        <p:txBody>
          <a:bodyPr/>
          <a:lstStyle/>
          <a:p>
            <a:endParaRPr lang="en-US" altLang="ja-JP" dirty="0" smtClean="0"/>
          </a:p>
          <a:p>
            <a:endParaRPr lang="ja-JP" altLang="en-US" dirty="0" smtClean="0"/>
          </a:p>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10836732-6E42-4FAE-BC41-C000CDE76C4B}" type="slidenum">
              <a:rPr lang="en-US" altLang="ja-JP" smtClean="0"/>
              <a:pPr>
                <a:defRPr/>
              </a:pPr>
              <a:t>13</a:t>
            </a:fld>
            <a:endParaRPr lang="en-US" altLang="ja-JP" dirty="0"/>
          </a:p>
        </p:txBody>
      </p:sp>
    </p:spTree>
    <p:extLst>
      <p:ext uri="{BB962C8B-B14F-4D97-AF65-F5344CB8AC3E}">
        <p14:creationId xmlns:p14="http://schemas.microsoft.com/office/powerpoint/2010/main" val="1856316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14</a:t>
            </a:fld>
            <a:endParaRPr lang="en-US" altLang="ja-JP" dirty="0"/>
          </a:p>
        </p:txBody>
      </p:sp>
    </p:spTree>
    <p:extLst>
      <p:ext uri="{BB962C8B-B14F-4D97-AF65-F5344CB8AC3E}">
        <p14:creationId xmlns:p14="http://schemas.microsoft.com/office/powerpoint/2010/main" val="3996756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p:cNvSpPr>
          <p:nvPr>
            <p:ph type="sldImg"/>
          </p:nvPr>
        </p:nvSpPr>
        <p:spPr>
          <a:ln/>
        </p:spPr>
      </p:sp>
      <p:sp>
        <p:nvSpPr>
          <p:cNvPr id="47106" name="ノート プレースホルダ 2"/>
          <p:cNvSpPr>
            <a:spLocks noGrp="1"/>
          </p:cNvSpPr>
          <p:nvPr>
            <p:ph type="body" idx="1"/>
          </p:nvPr>
        </p:nvSpPr>
        <p:spPr>
          <a:noFill/>
          <a:ln/>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103A5916-8BDF-45A8-A4B7-3DB5EC236371}" type="slidenum">
              <a:rPr lang="en-US" altLang="ja-JP" smtClean="0"/>
              <a:pPr>
                <a:defRPr/>
              </a:pPr>
              <a:t>15</a:t>
            </a:fld>
            <a:endParaRPr lang="en-US" altLang="ja-JP" dirty="0"/>
          </a:p>
        </p:txBody>
      </p:sp>
    </p:spTree>
    <p:extLst>
      <p:ext uri="{BB962C8B-B14F-4D97-AF65-F5344CB8AC3E}">
        <p14:creationId xmlns:p14="http://schemas.microsoft.com/office/powerpoint/2010/main" val="2392067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 1"/>
          <p:cNvSpPr>
            <a:spLocks noGrp="1" noRot="1" noChangeAspect="1"/>
          </p:cNvSpPr>
          <p:nvPr>
            <p:ph type="sldImg"/>
          </p:nvPr>
        </p:nvSpPr>
        <p:spPr>
          <a:ln/>
        </p:spPr>
      </p:sp>
      <p:sp>
        <p:nvSpPr>
          <p:cNvPr id="4915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9D1B191A-FC3C-4E41-AA84-A560C3E70AE9}" type="slidenum">
              <a:rPr lang="en-US" altLang="ja-JP" smtClean="0"/>
              <a:pPr>
                <a:defRPr/>
              </a:pPr>
              <a:t>16</a:t>
            </a:fld>
            <a:endParaRPr lang="en-US" altLang="ja-JP" dirty="0"/>
          </a:p>
        </p:txBody>
      </p:sp>
    </p:spTree>
    <p:extLst>
      <p:ext uri="{BB962C8B-B14F-4D97-AF65-F5344CB8AC3E}">
        <p14:creationId xmlns:p14="http://schemas.microsoft.com/office/powerpoint/2010/main" val="8730683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17</a:t>
            </a:fld>
            <a:endParaRPr lang="en-US" altLang="ja-JP" dirty="0"/>
          </a:p>
        </p:txBody>
      </p:sp>
    </p:spTree>
    <p:extLst>
      <p:ext uri="{BB962C8B-B14F-4D97-AF65-F5344CB8AC3E}">
        <p14:creationId xmlns:p14="http://schemas.microsoft.com/office/powerpoint/2010/main" val="3221406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18</a:t>
            </a:fld>
            <a:endParaRPr lang="en-US" altLang="ja-JP" dirty="0"/>
          </a:p>
        </p:txBody>
      </p:sp>
    </p:spTree>
    <p:extLst>
      <p:ext uri="{BB962C8B-B14F-4D97-AF65-F5344CB8AC3E}">
        <p14:creationId xmlns:p14="http://schemas.microsoft.com/office/powerpoint/2010/main" val="39716688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スライド イメージ プレースホルダ 1"/>
          <p:cNvSpPr>
            <a:spLocks noGrp="1" noRot="1" noChangeAspect="1"/>
          </p:cNvSpPr>
          <p:nvPr>
            <p:ph type="sldImg"/>
          </p:nvPr>
        </p:nvSpPr>
        <p:spPr>
          <a:ln/>
        </p:spPr>
      </p:sp>
      <p:sp>
        <p:nvSpPr>
          <p:cNvPr id="57346" name="ノート プレースホルダ 2"/>
          <p:cNvSpPr>
            <a:spLocks noGrp="1"/>
          </p:cNvSpPr>
          <p:nvPr>
            <p:ph type="body" idx="1"/>
          </p:nvPr>
        </p:nvSpPr>
        <p:spPr>
          <a:noFill/>
          <a:ln/>
        </p:spPr>
        <p:txBody>
          <a:bodyPr/>
          <a:lstStyle/>
          <a:p>
            <a:endParaRPr lang="en-US" altLang="ja-JP" smtClean="0"/>
          </a:p>
          <a:p>
            <a:endParaRPr lang="en-US" altLang="ja-JP" smtClean="0"/>
          </a:p>
          <a:p>
            <a:endParaRPr lang="ja-JP" altLang="en-US" smtClean="0"/>
          </a:p>
        </p:txBody>
      </p:sp>
      <p:sp>
        <p:nvSpPr>
          <p:cNvPr id="4" name="スライド番号プレースホルダ 3"/>
          <p:cNvSpPr>
            <a:spLocks noGrp="1"/>
          </p:cNvSpPr>
          <p:nvPr>
            <p:ph type="sldNum" sz="quarter" idx="5"/>
          </p:nvPr>
        </p:nvSpPr>
        <p:spPr/>
        <p:txBody>
          <a:bodyPr/>
          <a:lstStyle/>
          <a:p>
            <a:pPr>
              <a:defRPr/>
            </a:pPr>
            <a:fld id="{26B1D5D3-DF70-4928-A534-5BEA986170EA}" type="slidenum">
              <a:rPr lang="en-US" altLang="ja-JP" smtClean="0"/>
              <a:pPr>
                <a:defRPr/>
              </a:pPr>
              <a:t>19</a:t>
            </a:fld>
            <a:endParaRPr lang="en-US" altLang="ja-JP" dirty="0"/>
          </a:p>
        </p:txBody>
      </p:sp>
    </p:spTree>
    <p:extLst>
      <p:ext uri="{BB962C8B-B14F-4D97-AF65-F5344CB8AC3E}">
        <p14:creationId xmlns:p14="http://schemas.microsoft.com/office/powerpoint/2010/main" val="2462900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スライド イメージ プレースホルダー 1"/>
          <p:cNvSpPr>
            <a:spLocks noGrp="1" noRot="1" noChangeAspect="1"/>
          </p:cNvSpPr>
          <p:nvPr>
            <p:ph type="sldImg"/>
          </p:nvPr>
        </p:nvSpPr>
        <p:spPr>
          <a:ln/>
        </p:spPr>
      </p:sp>
      <p:sp>
        <p:nvSpPr>
          <p:cNvPr id="21506" name="ノート プレースホルダー 2"/>
          <p:cNvSpPr>
            <a:spLocks noGrp="1"/>
          </p:cNvSpPr>
          <p:nvPr>
            <p:ph type="body" idx="1"/>
          </p:nvPr>
        </p:nvSpPr>
        <p:spPr>
          <a:noFill/>
          <a:ln/>
        </p:spPr>
        <p:txBody>
          <a:bodyPr/>
          <a:lstStyle/>
          <a:p>
            <a:endParaRPr lang="en-US" altLang="ja-JP" dirty="0" smtClean="0"/>
          </a:p>
        </p:txBody>
      </p:sp>
      <p:sp>
        <p:nvSpPr>
          <p:cNvPr id="4" name="スライド番号プレースホルダー 3"/>
          <p:cNvSpPr>
            <a:spLocks noGrp="1"/>
          </p:cNvSpPr>
          <p:nvPr>
            <p:ph type="sldNum" sz="quarter" idx="5"/>
          </p:nvPr>
        </p:nvSpPr>
        <p:spPr/>
        <p:txBody>
          <a:bodyPr/>
          <a:lstStyle/>
          <a:p>
            <a:pPr>
              <a:defRPr/>
            </a:pPr>
            <a:fld id="{A60D4CAC-272C-44D1-9AC8-B8EAEB1703AB}" type="slidenum">
              <a:rPr lang="en-US" altLang="ja-JP" smtClean="0"/>
              <a:pPr>
                <a:defRPr/>
              </a:pPr>
              <a:t>2</a:t>
            </a:fld>
            <a:endParaRPr lang="en-US" altLang="ja-JP" dirty="0"/>
          </a:p>
        </p:txBody>
      </p:sp>
    </p:spTree>
    <p:extLst>
      <p:ext uri="{BB962C8B-B14F-4D97-AF65-F5344CB8AC3E}">
        <p14:creationId xmlns:p14="http://schemas.microsoft.com/office/powerpoint/2010/main" val="4042018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スライド イメージ プレースホルダ 1"/>
          <p:cNvSpPr>
            <a:spLocks noGrp="1" noRot="1" noChangeAspect="1"/>
          </p:cNvSpPr>
          <p:nvPr>
            <p:ph type="sldImg"/>
          </p:nvPr>
        </p:nvSpPr>
        <p:spPr>
          <a:ln/>
        </p:spPr>
      </p:sp>
      <p:sp>
        <p:nvSpPr>
          <p:cNvPr id="59394" name="ノート プレースホルダ 2"/>
          <p:cNvSpPr>
            <a:spLocks noGrp="1"/>
          </p:cNvSpPr>
          <p:nvPr>
            <p:ph type="body" idx="1"/>
          </p:nvPr>
        </p:nvSpPr>
        <p:spPr>
          <a:noFill/>
          <a:ln/>
        </p:spPr>
        <p:txBody>
          <a:bodyPr/>
          <a:lstStyle/>
          <a:p>
            <a:endParaRPr lang="ja-JP" altLang="ja-JP" dirty="0" smtClean="0">
              <a:solidFill>
                <a:srgbClr val="262626"/>
              </a:solidFill>
              <a:latin typeface="Meiryo UI" pitchFamily="50" charset="-128"/>
              <a:ea typeface="Meiryo UI" pitchFamily="50" charset="-128"/>
              <a:cs typeface="Meiryo UI" pitchFamily="50" charset="-128"/>
            </a:endParaRPr>
          </a:p>
          <a:p>
            <a:pPr eaLnBrk="1" hangingPunct="1">
              <a:lnSpc>
                <a:spcPct val="90000"/>
              </a:lnSpc>
            </a:pPr>
            <a:endParaRPr lang="ja-JP" altLang="en-US" dirty="0" smtClean="0">
              <a:solidFill>
                <a:srgbClr val="262626"/>
              </a:solidFill>
              <a:latin typeface="Meiryo UI" pitchFamily="50" charset="-128"/>
              <a:ea typeface="Meiryo UI" pitchFamily="50" charset="-128"/>
              <a:cs typeface="Meiryo UI" pitchFamily="50" charset="-128"/>
            </a:endParaRPr>
          </a:p>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320AE734-F291-4EF4-B7E6-E24B379E3411}" type="slidenum">
              <a:rPr lang="en-US" altLang="ja-JP" smtClean="0"/>
              <a:pPr>
                <a:defRPr/>
              </a:pPr>
              <a:t>20</a:t>
            </a:fld>
            <a:endParaRPr lang="en-US" altLang="ja-JP" dirty="0"/>
          </a:p>
        </p:txBody>
      </p:sp>
    </p:spTree>
    <p:extLst>
      <p:ext uri="{BB962C8B-B14F-4D97-AF65-F5344CB8AC3E}">
        <p14:creationId xmlns:p14="http://schemas.microsoft.com/office/powerpoint/2010/main" val="498507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スライド イメージ プレースホルダ 1"/>
          <p:cNvSpPr>
            <a:spLocks noGrp="1" noRot="1" noChangeAspect="1"/>
          </p:cNvSpPr>
          <p:nvPr>
            <p:ph type="sldImg"/>
          </p:nvPr>
        </p:nvSpPr>
        <p:spPr>
          <a:ln/>
        </p:spPr>
      </p:sp>
      <p:sp>
        <p:nvSpPr>
          <p:cNvPr id="61442" name="ノート プレースホルダ 2"/>
          <p:cNvSpPr>
            <a:spLocks noGrp="1"/>
          </p:cNvSpPr>
          <p:nvPr>
            <p:ph type="body" idx="1"/>
          </p:nvPr>
        </p:nvSpPr>
        <p:spPr>
          <a:noFill/>
          <a:ln/>
        </p:spPr>
        <p:txBody>
          <a:bodyPr/>
          <a:lstStyle/>
          <a:p>
            <a:endParaRPr lang="ja-JP" altLang="ja-JP" smtClean="0">
              <a:solidFill>
                <a:srgbClr val="262626"/>
              </a:solidFill>
              <a:latin typeface="Meiryo UI" pitchFamily="50" charset="-128"/>
              <a:ea typeface="Meiryo UI" pitchFamily="50" charset="-128"/>
              <a:cs typeface="Meiryo UI" pitchFamily="50" charset="-128"/>
            </a:endParaRPr>
          </a:p>
          <a:p>
            <a:pPr eaLnBrk="1" hangingPunct="1">
              <a:lnSpc>
                <a:spcPct val="90000"/>
              </a:lnSpc>
            </a:pPr>
            <a:endParaRPr lang="ja-JP" altLang="en-US" smtClean="0">
              <a:solidFill>
                <a:srgbClr val="262626"/>
              </a:solidFill>
              <a:latin typeface="Meiryo UI" pitchFamily="50" charset="-128"/>
              <a:ea typeface="Meiryo UI" pitchFamily="50" charset="-128"/>
              <a:cs typeface="Meiryo UI" pitchFamily="50" charset="-128"/>
            </a:endParaRPr>
          </a:p>
          <a:p>
            <a:endParaRPr lang="ja-JP" altLang="en-US" smtClean="0"/>
          </a:p>
        </p:txBody>
      </p:sp>
      <p:sp>
        <p:nvSpPr>
          <p:cNvPr id="4" name="スライド番号プレースホルダ 3"/>
          <p:cNvSpPr>
            <a:spLocks noGrp="1"/>
          </p:cNvSpPr>
          <p:nvPr>
            <p:ph type="sldNum" sz="quarter" idx="5"/>
          </p:nvPr>
        </p:nvSpPr>
        <p:spPr/>
        <p:txBody>
          <a:bodyPr/>
          <a:lstStyle/>
          <a:p>
            <a:pPr>
              <a:defRPr/>
            </a:pPr>
            <a:fld id="{26CB82B3-E2F4-4FFF-A84E-A3DBAF20C5F5}" type="slidenum">
              <a:rPr lang="en-US" altLang="ja-JP" smtClean="0"/>
              <a:pPr>
                <a:defRPr/>
              </a:pPr>
              <a:t>21</a:t>
            </a:fld>
            <a:endParaRPr lang="en-US" altLang="ja-JP" dirty="0"/>
          </a:p>
        </p:txBody>
      </p:sp>
    </p:spTree>
    <p:extLst>
      <p:ext uri="{BB962C8B-B14F-4D97-AF65-F5344CB8AC3E}">
        <p14:creationId xmlns:p14="http://schemas.microsoft.com/office/powerpoint/2010/main" val="2745864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スライド イメージ プレースホルダ 1"/>
          <p:cNvSpPr>
            <a:spLocks noGrp="1" noRot="1" noChangeAspect="1"/>
          </p:cNvSpPr>
          <p:nvPr>
            <p:ph type="sldImg"/>
          </p:nvPr>
        </p:nvSpPr>
        <p:spPr>
          <a:ln/>
        </p:spPr>
      </p:sp>
      <p:sp>
        <p:nvSpPr>
          <p:cNvPr id="63490"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EDC3699D-C2C6-404A-B205-692736989CBB}" type="slidenum">
              <a:rPr lang="en-US" altLang="ja-JP" smtClean="0"/>
              <a:pPr>
                <a:defRPr/>
              </a:pPr>
              <a:t>22</a:t>
            </a:fld>
            <a:endParaRPr lang="en-US" altLang="ja-JP" dirty="0"/>
          </a:p>
        </p:txBody>
      </p:sp>
    </p:spTree>
    <p:extLst>
      <p:ext uri="{BB962C8B-B14F-4D97-AF65-F5344CB8AC3E}">
        <p14:creationId xmlns:p14="http://schemas.microsoft.com/office/powerpoint/2010/main" val="9268025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スライド イメージ プレースホルダ 1"/>
          <p:cNvSpPr>
            <a:spLocks noGrp="1" noRot="1" noChangeAspect="1"/>
          </p:cNvSpPr>
          <p:nvPr>
            <p:ph type="sldImg"/>
          </p:nvPr>
        </p:nvSpPr>
        <p:spPr>
          <a:ln/>
        </p:spPr>
      </p:sp>
      <p:sp>
        <p:nvSpPr>
          <p:cNvPr id="65538" name="ノート プレースホルダ 2"/>
          <p:cNvSpPr>
            <a:spLocks noGrp="1"/>
          </p:cNvSpPr>
          <p:nvPr>
            <p:ph type="body" idx="1"/>
          </p:nvPr>
        </p:nvSpPr>
        <p:spPr>
          <a:noFill/>
          <a:ln/>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E3A3A7F8-EDBA-449D-ABC7-2C6FBA108010}" type="slidenum">
              <a:rPr lang="en-US" altLang="ja-JP" smtClean="0"/>
              <a:pPr>
                <a:defRPr/>
              </a:pPr>
              <a:t>23</a:t>
            </a:fld>
            <a:endParaRPr lang="en-US" altLang="ja-JP" dirty="0"/>
          </a:p>
        </p:txBody>
      </p:sp>
    </p:spTree>
    <p:extLst>
      <p:ext uri="{BB962C8B-B14F-4D97-AF65-F5344CB8AC3E}">
        <p14:creationId xmlns:p14="http://schemas.microsoft.com/office/powerpoint/2010/main" val="25632517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スライド イメージ プレースホルダ 1"/>
          <p:cNvSpPr>
            <a:spLocks noGrp="1" noRot="1" noChangeAspect="1"/>
          </p:cNvSpPr>
          <p:nvPr>
            <p:ph type="sldImg"/>
          </p:nvPr>
        </p:nvSpPr>
        <p:spPr>
          <a:ln/>
        </p:spPr>
      </p:sp>
      <p:sp>
        <p:nvSpPr>
          <p:cNvPr id="67586" name="ノート プレースホルダ 2"/>
          <p:cNvSpPr>
            <a:spLocks noGrp="1"/>
          </p:cNvSpPr>
          <p:nvPr>
            <p:ph type="body" idx="1"/>
          </p:nvPr>
        </p:nvSpPr>
        <p:spPr>
          <a:noFill/>
          <a:ln/>
        </p:spPr>
        <p:txBody>
          <a:bodyPr/>
          <a:lstStyle/>
          <a:p>
            <a:endParaRPr lang="en-US" altLang="ja-JP" smtClean="0"/>
          </a:p>
        </p:txBody>
      </p:sp>
      <p:sp>
        <p:nvSpPr>
          <p:cNvPr id="4" name="スライド番号プレースホルダ 3"/>
          <p:cNvSpPr>
            <a:spLocks noGrp="1"/>
          </p:cNvSpPr>
          <p:nvPr>
            <p:ph type="sldNum" sz="quarter" idx="5"/>
          </p:nvPr>
        </p:nvSpPr>
        <p:spPr/>
        <p:txBody>
          <a:bodyPr/>
          <a:lstStyle/>
          <a:p>
            <a:pPr>
              <a:defRPr/>
            </a:pPr>
            <a:fld id="{9A31F2DE-5AEF-4321-A72F-F25B5F838F44}" type="slidenum">
              <a:rPr lang="en-US" altLang="ja-JP" smtClean="0"/>
              <a:pPr>
                <a:defRPr/>
              </a:pPr>
              <a:t>24</a:t>
            </a:fld>
            <a:endParaRPr lang="en-US" altLang="ja-JP" dirty="0"/>
          </a:p>
        </p:txBody>
      </p:sp>
    </p:spTree>
    <p:extLst>
      <p:ext uri="{BB962C8B-B14F-4D97-AF65-F5344CB8AC3E}">
        <p14:creationId xmlns:p14="http://schemas.microsoft.com/office/powerpoint/2010/main" val="3925622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25</a:t>
            </a:fld>
            <a:endParaRPr lang="en-US" altLang="ja-JP" dirty="0"/>
          </a:p>
        </p:txBody>
      </p:sp>
    </p:spTree>
    <p:extLst>
      <p:ext uri="{BB962C8B-B14F-4D97-AF65-F5344CB8AC3E}">
        <p14:creationId xmlns:p14="http://schemas.microsoft.com/office/powerpoint/2010/main" val="1815523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4576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25955"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BF5B56-36BD-41F5-B5F0-3306ECA035B0}" type="slidenum">
              <a:rPr lang="ja-JP" altLang="en-US">
                <a:cs typeface="Meiryo UI" pitchFamily="50" charset="-128"/>
              </a:rPr>
              <a:pPr fontAlgn="base">
                <a:spcBef>
                  <a:spcPct val="0"/>
                </a:spcBef>
                <a:spcAft>
                  <a:spcPct val="0"/>
                </a:spcAft>
                <a:defRPr/>
              </a:pPr>
              <a:t>26</a:t>
            </a:fld>
            <a:endParaRPr lang="en-US" altLang="ja-JP">
              <a:cs typeface="Meiryo UI" pitchFamily="50" charset="-128"/>
            </a:endParaRPr>
          </a:p>
        </p:txBody>
      </p:sp>
    </p:spTree>
    <p:extLst>
      <p:ext uri="{BB962C8B-B14F-4D97-AF65-F5344CB8AC3E}">
        <p14:creationId xmlns:p14="http://schemas.microsoft.com/office/powerpoint/2010/main" val="274229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 name="ノート プレースホルダ 2"/>
          <p:cNvSpPr>
            <a:spLocks noGrp="1"/>
          </p:cNvSpPr>
          <p:nvPr>
            <p:ph type="body" idx="1"/>
          </p:nvPr>
        </p:nvSpPr>
        <p:spPr/>
        <p:txBody>
          <a:bodyPr>
            <a:normAutofit/>
          </a:bodyPr>
          <a:lstStyle/>
          <a:p>
            <a:pPr marL="173234" indent="-173234" fontAlgn="auto">
              <a:spcAft>
                <a:spcPts val="0"/>
              </a:spcAft>
              <a:defRPr/>
            </a:pPr>
            <a:endParaRPr lang="ja-JP" altLang="en-US" dirty="0"/>
          </a:p>
        </p:txBody>
      </p:sp>
      <p:sp>
        <p:nvSpPr>
          <p:cNvPr id="125955"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F0790D-F51A-4A53-9F2E-C3D6FB4D5E48}" type="slidenum">
              <a:rPr lang="ja-JP" altLang="en-US">
                <a:cs typeface="Meiryo UI" pitchFamily="50" charset="-128"/>
              </a:rPr>
              <a:pPr fontAlgn="base">
                <a:spcBef>
                  <a:spcPct val="0"/>
                </a:spcBef>
                <a:spcAft>
                  <a:spcPct val="0"/>
                </a:spcAft>
                <a:defRPr/>
              </a:pPr>
              <a:t>27</a:t>
            </a:fld>
            <a:endParaRPr lang="en-US" altLang="ja-JP">
              <a:cs typeface="Meiryo UI" pitchFamily="50" charset="-128"/>
            </a:endParaRPr>
          </a:p>
        </p:txBody>
      </p:sp>
    </p:spTree>
    <p:extLst>
      <p:ext uri="{BB962C8B-B14F-4D97-AF65-F5344CB8AC3E}">
        <p14:creationId xmlns:p14="http://schemas.microsoft.com/office/powerpoint/2010/main" val="28632466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7FC278BF-27D4-4625-9E44-6F56CA1D184B}" type="slidenum">
              <a:rPr lang="en-US" altLang="ja-JP" smtClean="0"/>
              <a:pPr>
                <a:defRPr/>
              </a:pPr>
              <a:t>28</a:t>
            </a:fld>
            <a:endParaRPr lang="en-US" altLang="ja-JP" dirty="0"/>
          </a:p>
        </p:txBody>
      </p:sp>
    </p:spTree>
    <p:extLst>
      <p:ext uri="{BB962C8B-B14F-4D97-AF65-F5344CB8AC3E}">
        <p14:creationId xmlns:p14="http://schemas.microsoft.com/office/powerpoint/2010/main" val="2583862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0C129831-43DD-42B8-905A-5128F7AAB6B1}" type="slidenum">
              <a:rPr lang="en-US" altLang="ja-JP" smtClean="0"/>
              <a:pPr>
                <a:defRPr/>
              </a:pPr>
              <a:t>29</a:t>
            </a:fld>
            <a:endParaRPr lang="en-US" altLang="ja-JP" dirty="0"/>
          </a:p>
        </p:txBody>
      </p:sp>
    </p:spTree>
    <p:extLst>
      <p:ext uri="{BB962C8B-B14F-4D97-AF65-F5344CB8AC3E}">
        <p14:creationId xmlns:p14="http://schemas.microsoft.com/office/powerpoint/2010/main" val="3750797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0C129831-43DD-42B8-905A-5128F7AAB6B1}" type="slidenum">
              <a:rPr lang="en-US" altLang="ja-JP" smtClean="0"/>
              <a:pPr>
                <a:defRPr/>
              </a:pPr>
              <a:t>3</a:t>
            </a:fld>
            <a:endParaRPr lang="en-US" altLang="ja-JP" dirty="0"/>
          </a:p>
        </p:txBody>
      </p:sp>
    </p:spTree>
    <p:extLst>
      <p:ext uri="{BB962C8B-B14F-4D97-AF65-F5344CB8AC3E}">
        <p14:creationId xmlns:p14="http://schemas.microsoft.com/office/powerpoint/2010/main" val="3407471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7FC278BF-27D4-4625-9E44-6F56CA1D184B}" type="slidenum">
              <a:rPr lang="en-US" altLang="ja-JP" smtClean="0"/>
              <a:pPr>
                <a:defRPr/>
              </a:pPr>
              <a:t>30</a:t>
            </a:fld>
            <a:endParaRPr lang="en-US" altLang="ja-JP" dirty="0"/>
          </a:p>
        </p:txBody>
      </p:sp>
    </p:spTree>
    <p:extLst>
      <p:ext uri="{BB962C8B-B14F-4D97-AF65-F5344CB8AC3E}">
        <p14:creationId xmlns:p14="http://schemas.microsoft.com/office/powerpoint/2010/main" val="2220433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スライド イメージ プレースホルダ 1"/>
          <p:cNvSpPr>
            <a:spLocks noGrp="1" noRot="1" noChangeAspect="1"/>
          </p:cNvSpPr>
          <p:nvPr>
            <p:ph type="sldImg"/>
          </p:nvPr>
        </p:nvSpPr>
        <p:spPr>
          <a:ln/>
        </p:spPr>
      </p:sp>
      <p:sp>
        <p:nvSpPr>
          <p:cNvPr id="73730" name="ノート プレースホルダ 2"/>
          <p:cNvSpPr>
            <a:spLocks noGrp="1"/>
          </p:cNvSpPr>
          <p:nvPr>
            <p:ph type="body" idx="1"/>
          </p:nvPr>
        </p:nvSpPr>
        <p:spPr>
          <a:noFill/>
          <a:ln/>
        </p:spPr>
        <p:txBody>
          <a:bodyPr/>
          <a:lstStyle/>
          <a:p>
            <a:pPr algn="l"/>
            <a:endParaRPr lang="en-US" altLang="ja-JP" dirty="0" smtClean="0"/>
          </a:p>
        </p:txBody>
      </p:sp>
      <p:sp>
        <p:nvSpPr>
          <p:cNvPr id="4" name="スライド番号プレースホルダ 3"/>
          <p:cNvSpPr>
            <a:spLocks noGrp="1"/>
          </p:cNvSpPr>
          <p:nvPr>
            <p:ph type="sldNum" sz="quarter" idx="5"/>
          </p:nvPr>
        </p:nvSpPr>
        <p:spPr/>
        <p:txBody>
          <a:bodyPr/>
          <a:lstStyle/>
          <a:p>
            <a:pPr>
              <a:defRPr/>
            </a:pPr>
            <a:fld id="{80A51AB9-8569-4478-BD96-BBFB07505CC9}" type="slidenum">
              <a:rPr lang="en-US" altLang="ja-JP" smtClean="0"/>
              <a:pPr>
                <a:defRPr/>
              </a:pPr>
              <a:t>31</a:t>
            </a:fld>
            <a:endParaRPr lang="en-US" altLang="ja-JP" dirty="0"/>
          </a:p>
        </p:txBody>
      </p:sp>
    </p:spTree>
    <p:extLst>
      <p:ext uri="{BB962C8B-B14F-4D97-AF65-F5344CB8AC3E}">
        <p14:creationId xmlns:p14="http://schemas.microsoft.com/office/powerpoint/2010/main" val="18232512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スライド イメージ プレースホルダ 1"/>
          <p:cNvSpPr>
            <a:spLocks noGrp="1" noRot="1" noChangeAspect="1"/>
          </p:cNvSpPr>
          <p:nvPr>
            <p:ph type="sldImg"/>
          </p:nvPr>
        </p:nvSpPr>
        <p:spPr>
          <a:ln/>
        </p:spPr>
      </p:sp>
      <p:sp>
        <p:nvSpPr>
          <p:cNvPr id="73730" name="ノート プレースホルダ 2"/>
          <p:cNvSpPr>
            <a:spLocks noGrp="1"/>
          </p:cNvSpPr>
          <p:nvPr>
            <p:ph type="body" idx="1"/>
          </p:nvPr>
        </p:nvSpPr>
        <p:spPr>
          <a:noFill/>
          <a:ln/>
        </p:spPr>
        <p:txBody>
          <a:bodyPr/>
          <a:lstStyle/>
          <a:p>
            <a:pPr algn="l"/>
            <a:endParaRPr lang="en-US" altLang="ja-JP" dirty="0" smtClean="0"/>
          </a:p>
        </p:txBody>
      </p:sp>
      <p:sp>
        <p:nvSpPr>
          <p:cNvPr id="4" name="スライド番号プレースホルダ 3"/>
          <p:cNvSpPr>
            <a:spLocks noGrp="1"/>
          </p:cNvSpPr>
          <p:nvPr>
            <p:ph type="sldNum" sz="quarter" idx="5"/>
          </p:nvPr>
        </p:nvSpPr>
        <p:spPr/>
        <p:txBody>
          <a:bodyPr/>
          <a:lstStyle/>
          <a:p>
            <a:pPr>
              <a:defRPr/>
            </a:pPr>
            <a:fld id="{80A51AB9-8569-4478-BD96-BBFB07505CC9}" type="slidenum">
              <a:rPr lang="en-US" altLang="ja-JP" smtClean="0"/>
              <a:pPr>
                <a:defRPr/>
              </a:pPr>
              <a:t>32</a:t>
            </a:fld>
            <a:endParaRPr lang="en-US" altLang="ja-JP" dirty="0"/>
          </a:p>
        </p:txBody>
      </p:sp>
    </p:spTree>
    <p:extLst>
      <p:ext uri="{BB962C8B-B14F-4D97-AF65-F5344CB8AC3E}">
        <p14:creationId xmlns:p14="http://schemas.microsoft.com/office/powerpoint/2010/main" val="1823251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スライド イメージ プレースホルダ 1"/>
          <p:cNvSpPr>
            <a:spLocks noGrp="1" noRot="1" noChangeAspect="1"/>
          </p:cNvSpPr>
          <p:nvPr>
            <p:ph type="sldImg"/>
          </p:nvPr>
        </p:nvSpPr>
        <p:spPr>
          <a:ln/>
        </p:spPr>
      </p:sp>
      <p:sp>
        <p:nvSpPr>
          <p:cNvPr id="25602" name="ノート プレースホルダ 2"/>
          <p:cNvSpPr>
            <a:spLocks noGrp="1"/>
          </p:cNvSpPr>
          <p:nvPr>
            <p:ph type="body" idx="1"/>
          </p:nvPr>
        </p:nvSpPr>
        <p:spPr>
          <a:noFill/>
          <a:ln/>
        </p:spPr>
        <p:txBody>
          <a:bodyPr/>
          <a:lstStyle/>
          <a:p>
            <a:endParaRPr lang="ja-JP" altLang="en-US" dirty="0" smtClean="0"/>
          </a:p>
        </p:txBody>
      </p:sp>
      <p:sp>
        <p:nvSpPr>
          <p:cNvPr id="18435" name="スライド番号プレースホルダ 3"/>
          <p:cNvSpPr>
            <a:spLocks noGrp="1"/>
          </p:cNvSpPr>
          <p:nvPr>
            <p:ph type="sldNum" sz="quarter" idx="5"/>
          </p:nvPr>
        </p:nvSpPr>
        <p:spPr/>
        <p:txBody>
          <a:bodyPr/>
          <a:lstStyle/>
          <a:p>
            <a:pPr>
              <a:defRPr/>
            </a:pPr>
            <a:fld id="{4BF74D50-B792-4EE5-90F3-E56F023A808A}" type="slidenum">
              <a:rPr lang="en-US" altLang="ja-JP" smtClean="0">
                <a:ea typeface="ＭＳ Ｐゴシック" charset="-128"/>
              </a:rPr>
              <a:pPr>
                <a:defRPr/>
              </a:pPr>
              <a:t>4</a:t>
            </a:fld>
            <a:endParaRPr lang="en-US" altLang="ja-JP" smtClean="0">
              <a:ea typeface="ＭＳ Ｐゴシック" charset="-128"/>
            </a:endParaRPr>
          </a:p>
        </p:txBody>
      </p:sp>
    </p:spTree>
    <p:extLst>
      <p:ext uri="{BB962C8B-B14F-4D97-AF65-F5344CB8AC3E}">
        <p14:creationId xmlns:p14="http://schemas.microsoft.com/office/powerpoint/2010/main" val="4236420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5</a:t>
            </a:fld>
            <a:endParaRPr lang="en-US" altLang="ja-JP" dirty="0"/>
          </a:p>
        </p:txBody>
      </p:sp>
    </p:spTree>
    <p:extLst>
      <p:ext uri="{BB962C8B-B14F-4D97-AF65-F5344CB8AC3E}">
        <p14:creationId xmlns:p14="http://schemas.microsoft.com/office/powerpoint/2010/main" val="1022426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スライド イメージ プレースホルダ 1"/>
          <p:cNvSpPr>
            <a:spLocks noGrp="1" noRot="1" noChangeAspect="1" noTextEdit="1"/>
          </p:cNvSpPr>
          <p:nvPr>
            <p:ph type="sldImg"/>
          </p:nvPr>
        </p:nvSpPr>
        <p:spPr>
          <a:xfrm>
            <a:off x="920750" y="746125"/>
            <a:ext cx="4967288" cy="3727450"/>
          </a:xfrm>
          <a:ln/>
        </p:spPr>
      </p:sp>
      <p:sp>
        <p:nvSpPr>
          <p:cNvPr id="30722" name="ノート プレースホルダ 2"/>
          <p:cNvSpPr>
            <a:spLocks noGrp="1"/>
          </p:cNvSpPr>
          <p:nvPr>
            <p:ph type="body" idx="1"/>
          </p:nvPr>
        </p:nvSpPr>
        <p:spPr>
          <a:noFill/>
          <a:ln/>
        </p:spPr>
        <p:txBody>
          <a:bodyPr/>
          <a:lstStyle/>
          <a:p>
            <a:endParaRPr lang="en-US" altLang="ja-JP" dirty="0" smtClean="0"/>
          </a:p>
        </p:txBody>
      </p:sp>
      <p:sp>
        <p:nvSpPr>
          <p:cNvPr id="20483" name="スライド番号プレースホルダー 1"/>
          <p:cNvSpPr>
            <a:spLocks noGrp="1"/>
          </p:cNvSpPr>
          <p:nvPr>
            <p:ph type="sldNum" sz="quarter" idx="5"/>
          </p:nvPr>
        </p:nvSpPr>
        <p:spPr/>
        <p:txBody>
          <a:bodyPr/>
          <a:lstStyle/>
          <a:p>
            <a:pPr>
              <a:defRPr/>
            </a:pPr>
            <a:fld id="{9729345B-5E99-47D9-B152-AA299427D556}" type="slidenum">
              <a:rPr lang="ja-JP" altLang="en-US" smtClean="0">
                <a:ea typeface="ＭＳ Ｐゴシック" charset="-128"/>
              </a:rPr>
              <a:pPr>
                <a:defRPr/>
              </a:pPr>
              <a:t>6</a:t>
            </a:fld>
            <a:endParaRPr lang="en-US" altLang="ja-JP" smtClean="0">
              <a:ea typeface="ＭＳ Ｐゴシック" charset="-128"/>
            </a:endParaRPr>
          </a:p>
        </p:txBody>
      </p:sp>
    </p:spTree>
    <p:extLst>
      <p:ext uri="{BB962C8B-B14F-4D97-AF65-F5344CB8AC3E}">
        <p14:creationId xmlns:p14="http://schemas.microsoft.com/office/powerpoint/2010/main" val="1024799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スライド イメージ プレースホルダ 1"/>
          <p:cNvSpPr>
            <a:spLocks noGrp="1" noRot="1" noChangeAspect="1"/>
          </p:cNvSpPr>
          <p:nvPr>
            <p:ph type="sldImg"/>
          </p:nvPr>
        </p:nvSpPr>
        <p:spPr>
          <a:ln/>
        </p:spPr>
      </p:sp>
      <p:sp>
        <p:nvSpPr>
          <p:cNvPr id="32770" name="ノート プレースホルダ 2"/>
          <p:cNvSpPr>
            <a:spLocks noGrp="1"/>
          </p:cNvSpPr>
          <p:nvPr>
            <p:ph type="body" idx="1"/>
          </p:nvPr>
        </p:nvSpPr>
        <p:spPr>
          <a:noFill/>
          <a:ln/>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C420D003-A7F7-4D4F-B918-60F79250637D}" type="slidenum">
              <a:rPr lang="en-US" altLang="ja-JP" smtClean="0"/>
              <a:pPr>
                <a:defRPr/>
              </a:pPr>
              <a:t>7</a:t>
            </a:fld>
            <a:endParaRPr lang="en-US" altLang="ja-JP" dirty="0"/>
          </a:p>
        </p:txBody>
      </p:sp>
    </p:spTree>
    <p:extLst>
      <p:ext uri="{BB962C8B-B14F-4D97-AF65-F5344CB8AC3E}">
        <p14:creationId xmlns:p14="http://schemas.microsoft.com/office/powerpoint/2010/main" val="1304511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スライド イメージ プレースホルダ 1"/>
          <p:cNvSpPr>
            <a:spLocks noGrp="1" noRot="1" noChangeAspect="1" noTextEdit="1"/>
          </p:cNvSpPr>
          <p:nvPr>
            <p:ph type="sldImg"/>
          </p:nvPr>
        </p:nvSpPr>
        <p:spPr>
          <a:ln/>
        </p:spPr>
      </p:sp>
      <p:sp>
        <p:nvSpPr>
          <p:cNvPr id="34818" name="ノート プレースホルダ 2"/>
          <p:cNvSpPr>
            <a:spLocks noGrp="1"/>
          </p:cNvSpPr>
          <p:nvPr>
            <p:ph type="body" idx="1"/>
          </p:nvPr>
        </p:nvSpPr>
        <p:spPr>
          <a:noFill/>
          <a:ln/>
        </p:spPr>
        <p:txBody>
          <a:bodyPr/>
          <a:lstStyle/>
          <a:p>
            <a:pPr eaLnBrk="1" hangingPunct="1">
              <a:spcBef>
                <a:spcPct val="0"/>
              </a:spcBef>
            </a:pPr>
            <a:endParaRPr lang="ja-JP" altLang="en-US" dirty="0" smtClean="0"/>
          </a:p>
        </p:txBody>
      </p:sp>
      <p:sp>
        <p:nvSpPr>
          <p:cNvPr id="17411" name="スライド番号プレースホルダ 3"/>
          <p:cNvSpPr>
            <a:spLocks noGrp="1"/>
          </p:cNvSpPr>
          <p:nvPr>
            <p:ph type="sldNum" sz="quarter" idx="5"/>
          </p:nvPr>
        </p:nvSpPr>
        <p:spPr/>
        <p:txBody>
          <a:bodyPr/>
          <a:lstStyle/>
          <a:p>
            <a:pPr>
              <a:defRPr/>
            </a:pPr>
            <a:fld id="{0DA335A0-A885-4360-B8F7-314A6973AF2F}" type="slidenum">
              <a:rPr lang="ja-JP" altLang="en-US"/>
              <a:pPr>
                <a:defRPr/>
              </a:pPr>
              <a:t>8</a:t>
            </a:fld>
            <a:endParaRPr lang="en-US" altLang="ja-JP"/>
          </a:p>
        </p:txBody>
      </p:sp>
    </p:spTree>
    <p:extLst>
      <p:ext uri="{BB962C8B-B14F-4D97-AF65-F5344CB8AC3E}">
        <p14:creationId xmlns:p14="http://schemas.microsoft.com/office/powerpoint/2010/main" val="1090500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スライド イメージ プレースホルダ 1"/>
          <p:cNvSpPr>
            <a:spLocks noGrp="1" noRot="1" noChangeAspect="1"/>
          </p:cNvSpPr>
          <p:nvPr>
            <p:ph type="sldImg"/>
          </p:nvPr>
        </p:nvSpPr>
        <p:spPr>
          <a:ln/>
        </p:spPr>
      </p:sp>
      <p:sp>
        <p:nvSpPr>
          <p:cNvPr id="36866" name="ノート プレースホルダ 2"/>
          <p:cNvSpPr>
            <a:spLocks noGrp="1"/>
          </p:cNvSpPr>
          <p:nvPr>
            <p:ph type="body" idx="1"/>
          </p:nvPr>
        </p:nvSpPr>
        <p:spPr>
          <a:noFill/>
          <a:ln/>
        </p:spPr>
        <p:txBody>
          <a:bodyPr/>
          <a:lstStyle/>
          <a:p>
            <a:endParaRPr lang="en-US" altLang="ja-JP" smtClean="0"/>
          </a:p>
        </p:txBody>
      </p:sp>
      <p:sp>
        <p:nvSpPr>
          <p:cNvPr id="4" name="スライド番号プレースホルダ 3"/>
          <p:cNvSpPr>
            <a:spLocks noGrp="1"/>
          </p:cNvSpPr>
          <p:nvPr>
            <p:ph type="sldNum" sz="quarter" idx="5"/>
          </p:nvPr>
        </p:nvSpPr>
        <p:spPr/>
        <p:txBody>
          <a:bodyPr/>
          <a:lstStyle/>
          <a:p>
            <a:pPr>
              <a:defRPr/>
            </a:pPr>
            <a:fld id="{C9ED0AA1-0E9B-40F4-9A31-1E732804E282}" type="slidenum">
              <a:rPr lang="en-US" altLang="ja-JP" smtClean="0"/>
              <a:pPr>
                <a:defRPr/>
              </a:pPr>
              <a:t>9</a:t>
            </a:fld>
            <a:endParaRPr lang="en-US" altLang="ja-JP" dirty="0"/>
          </a:p>
        </p:txBody>
      </p:sp>
    </p:spTree>
    <p:extLst>
      <p:ext uri="{BB962C8B-B14F-4D97-AF65-F5344CB8AC3E}">
        <p14:creationId xmlns:p14="http://schemas.microsoft.com/office/powerpoint/2010/main" val="3540952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1_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dirty="0"/>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5" name="フッター プレースホルダ 4"/>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baseline="0">
                <a:solidFill>
                  <a:schemeClr val="tx2"/>
                </a:solidFill>
              </a:defRPr>
            </a:lvl1pPr>
          </a:lstStyle>
          <a:p>
            <a:pPr>
              <a:defRPr/>
            </a:pPr>
            <a:fld id="{36599DFA-5948-43DD-8BC7-0E57E8A5B203}" type="slidenum">
              <a:rPr lang="en-US" altLang="ja-JP" smtClean="0"/>
              <a:pPr>
                <a:defRPr/>
              </a:pPr>
              <a:t>‹#›</a:t>
            </a:fld>
            <a:endParaRPr lang="en-US" altLang="ja-JP" dirty="0"/>
          </a:p>
        </p:txBody>
      </p:sp>
      <p:sp>
        <p:nvSpPr>
          <p:cNvPr id="8" name="コンテンツ プレースホルダ 7"/>
          <p:cNvSpPr>
            <a:spLocks noGrp="1"/>
          </p:cNvSpPr>
          <p:nvPr>
            <p:ph sz="quarter" idx="1"/>
          </p:nvPr>
        </p:nvSpPr>
        <p:spPr>
          <a:xfrm>
            <a:off x="612648" y="1600200"/>
            <a:ext cx="8153400" cy="4495800"/>
          </a:xfrm>
          <a:prstGeom prst="rect">
            <a:avLst/>
          </a:prstGeo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テキスト ボックス 6"/>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10" name="スライド番号プレースホルダ 9"/>
          <p:cNvSpPr>
            <a:spLocks noGrp="1"/>
          </p:cNvSpPr>
          <p:nvPr>
            <p:ph type="sldNum" sz="quarter" idx="16"/>
          </p:nvPr>
        </p:nvSpPr>
        <p:spPr>
          <a:xfrm>
            <a:off x="8244408" y="6309320"/>
            <a:ext cx="899592" cy="548680"/>
          </a:xfrm>
        </p:spPr>
        <p:txBody>
          <a:bodyPr rtlCol="0"/>
          <a:lstStyle>
            <a:lvl1pPr>
              <a:defRPr baseline="0">
                <a:solidFill>
                  <a:schemeClr val="tx2"/>
                </a:solidFill>
              </a:defRPr>
            </a:lvl1pPr>
          </a:lstStyle>
          <a:p>
            <a:pPr>
              <a:defRPr/>
            </a:pPr>
            <a:fld id="{8FF21515-35BC-4FD1-B293-5320F0CCC4A0}" type="slidenum">
              <a:rPr lang="en-US" altLang="ja-JP" smtClean="0"/>
              <a:pPr>
                <a:defRPr/>
              </a:pPr>
              <a:t>‹#›</a:t>
            </a:fld>
            <a:endParaRPr lang="en-US" altLang="ja-JP" dirty="0"/>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4" name="フッター プレースホルダ 3"/>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pPr>
              <a:defRPr/>
            </a:pPr>
            <a:fld id="{F0094C85-5D0F-4A98-A535-442583B402E3}" type="slidenum">
              <a:rPr lang="en-US" altLang="ja-JP" smtClean="0"/>
              <a:pPr>
                <a:defRPr/>
              </a:pPr>
              <a:t>‹#›</a:t>
            </a:fld>
            <a:endParaRPr lang="en-US" altLang="ja-JP" dirty="0"/>
          </a:p>
        </p:txBody>
      </p:sp>
      <p:sp>
        <p:nvSpPr>
          <p:cNvPr id="6" name="テキスト ボックス 5"/>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3" name="フッター プレースホルダ 2"/>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C637DF86-04A6-41C0-847C-2C9F1C44E7C2}" type="slidenum">
              <a:rPr lang="en-US" altLang="ja-JP" smtClean="0"/>
              <a:pPr>
                <a:defRPr/>
              </a:pPr>
              <a:t>‹#›</a:t>
            </a:fld>
            <a:endParaRPr lang="en-US" altLang="ja-JP"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0"/>
            <a:ext cx="8229600" cy="4525963"/>
          </a:xfrm>
          <a:prstGeom prst="rect">
            <a:avLst/>
          </a:prstGeom>
        </p:spPr>
        <p:txBody>
          <a:bodyPr/>
          <a:lstStyle/>
          <a:p>
            <a:pPr lvl="0"/>
            <a:endParaRPr lang="ja-JP" altLang="en-US" noProof="0"/>
          </a:p>
        </p:txBody>
      </p:sp>
      <p:sp>
        <p:nvSpPr>
          <p:cNvPr id="4" name="日付プレースホルダ 3"/>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a:xfrm>
            <a:off x="6553200" y="6245225"/>
            <a:ext cx="2133600" cy="476250"/>
          </a:xfrm>
        </p:spPr>
        <p:txBody>
          <a:bodyPr/>
          <a:lstStyle>
            <a:lvl1pPr>
              <a:defRPr/>
            </a:lvl1pPr>
          </a:lstStyle>
          <a:p>
            <a:pPr>
              <a:defRPr/>
            </a:pPr>
            <a:fld id="{764C35D2-FEA1-48F5-947B-050B98C165FA}"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600200"/>
            <a:ext cx="3657600" cy="45720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270248" y="1600200"/>
            <a:ext cx="3657600" cy="45720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4"/>
          <p:cNvSpPr>
            <a:spLocks noGrp="1"/>
          </p:cNvSpPr>
          <p:nvPr>
            <p:ph type="dt" sz="half" idx="10"/>
          </p:nvPr>
        </p:nvSpPr>
        <p:spPr>
          <a:xfrm rot="5400000">
            <a:off x="7590266" y="1082004"/>
            <a:ext cx="2011362" cy="383931"/>
          </a:xfrm>
          <a:prstGeom prst="rect">
            <a:avLst/>
          </a:prstGeom>
        </p:spPr>
        <p:txBody>
          <a:bodyPr/>
          <a:lstStyle>
            <a:lvl1pPr fontAlgn="auto">
              <a:spcBef>
                <a:spcPts val="0"/>
              </a:spcBef>
              <a:spcAft>
                <a:spcPts val="0"/>
              </a:spcAft>
              <a:defRPr>
                <a:latin typeface="+mn-lt"/>
                <a:ea typeface="+mn-ea"/>
              </a:defRPr>
            </a:lvl1pPr>
          </a:lstStyle>
          <a:p>
            <a:pPr>
              <a:defRPr/>
            </a:pPr>
            <a:fld id="{7D99F55A-B4E9-4467-AC18-5C1AD1CED2C1}" type="datetime1">
              <a:rPr lang="ja-JP" altLang="en-US"/>
              <a:pPr>
                <a:defRPr/>
              </a:pPr>
              <a:t>2017/1/13</a:t>
            </a:fld>
            <a:endParaRPr lang="ja-JP" altLang="en-US"/>
          </a:p>
        </p:txBody>
      </p:sp>
      <p:sp>
        <p:nvSpPr>
          <p:cNvPr id="6" name="スライド番号プレースホルダー 6"/>
          <p:cNvSpPr>
            <a:spLocks noGrp="1"/>
          </p:cNvSpPr>
          <p:nvPr>
            <p:ph type="sldNum" sz="quarter" idx="11"/>
          </p:nvPr>
        </p:nvSpPr>
        <p:spPr/>
        <p:txBody>
          <a:bodyPr/>
          <a:lstStyle>
            <a:lvl1pPr fontAlgn="auto">
              <a:spcBef>
                <a:spcPts val="0"/>
              </a:spcBef>
              <a:spcAft>
                <a:spcPts val="0"/>
              </a:spcAft>
              <a:defRPr>
                <a:latin typeface="+mn-lt"/>
                <a:ea typeface="+mn-ea"/>
              </a:defRPr>
            </a:lvl1pPr>
          </a:lstStyle>
          <a:p>
            <a:pPr>
              <a:defRPr/>
            </a:pPr>
            <a:fld id="{89743487-62DA-477B-AD90-3BF7496B22DA}" type="slidenum">
              <a:rPr lang="ja-JP" altLang="en-US"/>
              <a:pPr>
                <a:defRPr/>
              </a:pPr>
              <a:t>‹#›</a:t>
            </a:fld>
            <a:endParaRPr lang="ja-JP" altLang="en-US"/>
          </a:p>
        </p:txBody>
      </p:sp>
      <p:sp>
        <p:nvSpPr>
          <p:cNvPr id="7" name="フッター プレースホルダー 2"/>
          <p:cNvSpPr>
            <a:spLocks noGrp="1"/>
          </p:cNvSpPr>
          <p:nvPr>
            <p:ph type="ftr" sz="quarter" idx="12"/>
          </p:nvPr>
        </p:nvSpPr>
        <p:spPr>
          <a:xfrm>
            <a:off x="184638" y="6686550"/>
            <a:ext cx="1994389" cy="198438"/>
          </a:xfrm>
          <a:prstGeom prst="rect">
            <a:avLst/>
          </a:prstGeom>
        </p:spPr>
        <p:txBody>
          <a:bodyPr/>
          <a:lstStyle>
            <a:lvl1pPr algn="l" eaLnBrk="1" latinLnBrk="0" hangingPunct="1">
              <a:defRPr kumimoji="0" sz="800">
                <a:solidFill>
                  <a:srgbClr val="3E3D2D"/>
                </a:solidFill>
              </a:defRPr>
            </a:lvl1pPr>
          </a:lstStyle>
          <a:p>
            <a:pPr>
              <a:defRPr/>
            </a:pPr>
            <a:r>
              <a:rPr lang="en-US" altLang="ja-JP"/>
              <a:t>※</a:t>
            </a:r>
            <a:r>
              <a:rPr lang="ja-JP" altLang="en-US"/>
              <a:t>記載内容の無断転記、転載を禁止します</a:t>
            </a:r>
            <a:endParaRPr lang="en-US" altLang="ja-JP"/>
          </a:p>
        </p:txBody>
      </p:sp>
      <p:sp>
        <p:nvSpPr>
          <p:cNvPr id="8" name="テキスト ボックス 7"/>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687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8423920" y="6425952"/>
            <a:ext cx="720080" cy="432048"/>
          </a:xfrm>
          <a:prstGeom prst="rect">
            <a:avLst/>
          </a:prstGeom>
        </p:spPr>
        <p:txBody>
          <a:bodyPr vert="horz" anchor="ctr" anchorCtr="0">
            <a:normAutofit/>
          </a:bodyPr>
          <a:lstStyle>
            <a:lvl1pPr algn="ctr" eaLnBrk="1" latinLnBrk="0" hangingPunct="1">
              <a:defRPr kumimoji="0" sz="1600" b="1" baseline="0">
                <a:solidFill>
                  <a:schemeClr val="tx2"/>
                </a:solidFill>
              </a:defRPr>
            </a:lvl1pPr>
          </a:lstStyle>
          <a:p>
            <a:pPr>
              <a:defRPr/>
            </a:pPr>
            <a:fld id="{47EB5C7F-CDC9-48C8-B284-F701006BA03D}"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4152" r:id="rId1"/>
    <p:sldLayoutId id="2147484142" r:id="rId2"/>
    <p:sldLayoutId id="2147484141" r:id="rId3"/>
    <p:sldLayoutId id="2147484143" r:id="rId4"/>
    <p:sldLayoutId id="2147484145" r:id="rId5"/>
    <p:sldLayoutId id="2147484146" r:id="rId6"/>
    <p:sldLayoutId id="2147484151" r:id="rId7"/>
    <p:sldLayoutId id="2147484153" r:id="rId8"/>
  </p:sldLayoutIdLst>
  <p:hf hdr="0" ftr="0" dt="0"/>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タイトル 3"/>
          <p:cNvSpPr>
            <a:spLocks noGrp="1"/>
          </p:cNvSpPr>
          <p:nvPr>
            <p:ph type="title"/>
          </p:nvPr>
        </p:nvSpPr>
        <p:spPr>
          <a:xfrm>
            <a:off x="0" y="2781349"/>
            <a:ext cx="9144000" cy="1655763"/>
          </a:xfrm>
        </p:spPr>
        <p:txBody>
          <a:bodyPr>
            <a:normAutofit fontScale="90000"/>
          </a:bodyPr>
          <a:lstStyle/>
          <a:p>
            <a:pPr algn="ct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en-US" altLang="ja-JP" sz="4800" dirty="0">
                <a:solidFill>
                  <a:schemeClr val="tx1"/>
                </a:solidFill>
                <a:latin typeface="Meiryo UI" pitchFamily="50" charset="-128"/>
                <a:ea typeface="Meiryo UI" pitchFamily="50" charset="-128"/>
                <a:cs typeface="Meiryo UI" pitchFamily="50" charset="-128"/>
              </a:rPr>
              <a:t/>
            </a:r>
            <a:br>
              <a:rPr lang="en-US" altLang="ja-JP" sz="4800" dirty="0">
                <a:solidFill>
                  <a:schemeClr val="tx1"/>
                </a:solidFill>
                <a:latin typeface="Meiryo UI" pitchFamily="50" charset="-128"/>
                <a:ea typeface="Meiryo UI" pitchFamily="50" charset="-128"/>
                <a:cs typeface="Meiryo UI" pitchFamily="50" charset="-128"/>
              </a:rPr>
            </a:br>
            <a:r>
              <a:rPr lang="ja-JP" altLang="en-US" sz="3600" dirty="0" smtClean="0">
                <a:solidFill>
                  <a:schemeClr val="tx1"/>
                </a:solidFill>
                <a:latin typeface="Meiryo UI" pitchFamily="50" charset="-128"/>
                <a:ea typeface="Meiryo UI" pitchFamily="50" charset="-128"/>
                <a:cs typeface="Meiryo UI" pitchFamily="50" charset="-128"/>
              </a:rPr>
              <a:t>介護で離職しないために</a:t>
            </a: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r>
              <a:rPr lang="ja-JP" altLang="en-US" sz="4800" dirty="0" smtClean="0">
                <a:solidFill>
                  <a:schemeClr val="tx1"/>
                </a:solidFill>
                <a:latin typeface="Meiryo UI" pitchFamily="50" charset="-128"/>
                <a:ea typeface="Meiryo UI" pitchFamily="50" charset="-128"/>
                <a:cs typeface="Meiryo UI" pitchFamily="50" charset="-128"/>
              </a:rPr>
              <a:t>仕事と介護の両立セミナー</a:t>
            </a: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endParaRPr lang="ja-JP" altLang="en-US" sz="3600" dirty="0" smtClean="0">
              <a:latin typeface="Meiryo UI" pitchFamily="50" charset="-128"/>
              <a:ea typeface="Meiryo UI" pitchFamily="50" charset="-128"/>
              <a:cs typeface="Meiryo UI" pitchFamily="50" charset="-128"/>
            </a:endParaRPr>
          </a:p>
        </p:txBody>
      </p:sp>
      <p:sp>
        <p:nvSpPr>
          <p:cNvPr id="7" name="スライド番号プレースホルダー 6"/>
          <p:cNvSpPr>
            <a:spLocks noGrp="1"/>
          </p:cNvSpPr>
          <p:nvPr>
            <p:ph type="sldNum" sz="quarter" idx="11"/>
          </p:nvPr>
        </p:nvSpPr>
        <p:spPr>
          <a:xfrm>
            <a:off x="8496944" y="6264696"/>
            <a:ext cx="683568" cy="692696"/>
          </a:xfrm>
        </p:spPr>
        <p:txBody>
          <a:bodyPr/>
          <a:lstStyle/>
          <a:p>
            <a:pPr>
              <a:defRPr/>
            </a:pPr>
            <a:fld id="{F4546B77-9535-4989-8729-2255D4F273C7}" type="slidenum">
              <a:rPr lang="en-US" altLang="ja-JP" sz="1600" smtClean="0"/>
              <a:pPr>
                <a:defRPr/>
              </a:pPr>
              <a:t>1</a:t>
            </a:fld>
            <a:endParaRPr lang="en-US" altLang="ja-JP" sz="1600" dirty="0"/>
          </a:p>
        </p:txBody>
      </p:sp>
      <p:sp>
        <p:nvSpPr>
          <p:cNvPr id="6" name="テキスト ボックス 5"/>
          <p:cNvSpPr txBox="1"/>
          <p:nvPr/>
        </p:nvSpPr>
        <p:spPr bwMode="auto">
          <a:xfrm>
            <a:off x="179388" y="5956300"/>
            <a:ext cx="8785225" cy="646113"/>
          </a:xfrm>
          <a:prstGeom prst="rect">
            <a:avLst/>
          </a:prstGeom>
          <a:noFill/>
          <a:ln>
            <a:noFill/>
            <a:headEnd/>
            <a:tailEnd/>
          </a:ln>
        </p:spPr>
        <p:style>
          <a:lnRef idx="2">
            <a:schemeClr val="accent4"/>
          </a:lnRef>
          <a:fillRef idx="1">
            <a:schemeClr val="lt1"/>
          </a:fillRef>
          <a:effectRef idx="0">
            <a:schemeClr val="accent4"/>
          </a:effectRef>
          <a:fontRef idx="minor">
            <a:schemeClr val="dk1"/>
          </a:fontRef>
        </p:style>
        <p:txBody>
          <a:bodyPr>
            <a:spAutoFit/>
          </a:bodyPr>
          <a:lstStyle/>
          <a:p>
            <a:pPr algn="ctr" eaLnBrk="0">
              <a:defRPr/>
            </a:pPr>
            <a:r>
              <a:rPr lang="ja-JP" altLang="en-US" sz="1800" dirty="0" smtClean="0">
                <a:latin typeface="Meiryo UI" pitchFamily="50" charset="-128"/>
                <a:ea typeface="Meiryo UI" pitchFamily="50" charset="-128"/>
                <a:cs typeface="Meiryo UI" pitchFamily="50" charset="-128"/>
              </a:rPr>
              <a:t>○年</a:t>
            </a:r>
            <a:r>
              <a:rPr lang="ja-JP" altLang="en-US" sz="1800" dirty="0">
                <a:latin typeface="Meiryo UI" pitchFamily="50" charset="-128"/>
                <a:ea typeface="Meiryo UI" pitchFamily="50" charset="-128"/>
                <a:cs typeface="Meiryo UI" pitchFamily="50" charset="-128"/>
              </a:rPr>
              <a:t>○月○日</a:t>
            </a:r>
            <a:endParaRPr lang="en-US" altLang="ja-JP" sz="1800" dirty="0">
              <a:latin typeface="Meiryo UI" pitchFamily="50" charset="-128"/>
              <a:ea typeface="Meiryo UI" pitchFamily="50" charset="-128"/>
              <a:cs typeface="Meiryo UI" pitchFamily="50" charset="-128"/>
            </a:endParaRPr>
          </a:p>
          <a:p>
            <a:pPr algn="ctr" eaLnBrk="0">
              <a:defRPr/>
            </a:pPr>
            <a:r>
              <a:rPr lang="ja-JP" altLang="en-US" sz="1800" dirty="0">
                <a:latin typeface="Meiryo UI" pitchFamily="50" charset="-128"/>
                <a:ea typeface="Meiryo UI" pitchFamily="50" charset="-128"/>
                <a:cs typeface="Meiryo UI" pitchFamily="50" charset="-128"/>
              </a:rPr>
              <a:t>株式会社○○○</a:t>
            </a:r>
            <a:endParaRPr lang="en-US" altLang="ja-JP" sz="1800" dirty="0">
              <a:latin typeface="Meiryo UI" pitchFamily="50" charset="-128"/>
              <a:ea typeface="Meiryo UI" pitchFamily="50" charset="-128"/>
              <a:cs typeface="Meiryo UI" pitchFamily="50" charset="-128"/>
            </a:endParaRPr>
          </a:p>
        </p:txBody>
      </p:sp>
      <p:sp>
        <p:nvSpPr>
          <p:cNvPr id="2" name="正方形/長方形 1"/>
          <p:cNvSpPr/>
          <p:nvPr/>
        </p:nvSpPr>
        <p:spPr>
          <a:xfrm>
            <a:off x="7812360" y="205830"/>
            <a:ext cx="1199703" cy="28803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参考様式４</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79388" y="533400"/>
            <a:ext cx="8785225" cy="609600"/>
          </a:xfrm>
        </p:spPr>
        <p:txBody>
          <a:bodyPr>
            <a:normAutofit/>
          </a:bodyPr>
          <a:lstStyle/>
          <a:p>
            <a:pPr algn="ctr"/>
            <a:r>
              <a:rPr lang="ja-JP" altLang="en-US" sz="3200" dirty="0" smtClean="0">
                <a:latin typeface="Meiryo UI" pitchFamily="50" charset="-128"/>
                <a:ea typeface="Meiryo UI" pitchFamily="50" charset="-128"/>
                <a:cs typeface="Meiryo UI" pitchFamily="50" charset="-128"/>
              </a:rPr>
              <a:t>仕事と介護の両立のための</a:t>
            </a:r>
            <a:r>
              <a:rPr lang="en-US" altLang="ja-JP" sz="3200" dirty="0" smtClean="0">
                <a:latin typeface="Meiryo UI" pitchFamily="50" charset="-128"/>
                <a:ea typeface="Meiryo UI" pitchFamily="50" charset="-128"/>
                <a:cs typeface="Meiryo UI" pitchFamily="50" charset="-128"/>
              </a:rPr>
              <a:t>5</a:t>
            </a:r>
            <a:r>
              <a:rPr lang="ja-JP" altLang="en-US" sz="3200" dirty="0" err="1" smtClean="0">
                <a:latin typeface="Meiryo UI" pitchFamily="50" charset="-128"/>
                <a:ea typeface="Meiryo UI" pitchFamily="50" charset="-128"/>
                <a:cs typeface="Meiryo UI" pitchFamily="50" charset="-128"/>
              </a:rPr>
              <a:t>つの</a:t>
            </a:r>
            <a:r>
              <a:rPr lang="ja-JP" altLang="en-US" sz="3200" dirty="0" smtClean="0">
                <a:latin typeface="Meiryo UI" pitchFamily="50" charset="-128"/>
                <a:ea typeface="Meiryo UI" pitchFamily="50" charset="-128"/>
                <a:cs typeface="Meiryo UI" pitchFamily="50" charset="-128"/>
              </a:rPr>
              <a:t>ポイント</a:t>
            </a:r>
            <a:r>
              <a:rPr lang="ja-JP" altLang="en-US" sz="3400" dirty="0" smtClean="0">
                <a:latin typeface="Meiryo UI" pitchFamily="50" charset="-128"/>
                <a:ea typeface="Meiryo UI" pitchFamily="50" charset="-128"/>
                <a:cs typeface="Meiryo UI" pitchFamily="50" charset="-128"/>
              </a:rPr>
              <a:t>　　　　　　　　　　　　</a:t>
            </a:r>
            <a:endParaRPr lang="en-US" altLang="ja-JP" sz="3400" dirty="0" smtClean="0">
              <a:latin typeface="Meiryo UI" pitchFamily="50" charset="-128"/>
              <a:ea typeface="Meiryo UI" pitchFamily="50" charset="-128"/>
              <a:cs typeface="Meiryo UI" pitchFamily="50" charset="-128"/>
            </a:endParaRPr>
          </a:p>
        </p:txBody>
      </p:sp>
      <p:sp>
        <p:nvSpPr>
          <p:cNvPr id="5" name="スライド番号プレースホルダー 4"/>
          <p:cNvSpPr>
            <a:spLocks noGrp="1"/>
          </p:cNvSpPr>
          <p:nvPr>
            <p:ph type="sldNum" sz="quarter" idx="12"/>
          </p:nvPr>
        </p:nvSpPr>
        <p:spPr>
          <a:xfrm>
            <a:off x="8388424" y="6425952"/>
            <a:ext cx="755576" cy="432048"/>
          </a:xfrm>
        </p:spPr>
        <p:txBody>
          <a:bodyPr>
            <a:normAutofit/>
          </a:bodyPr>
          <a:lstStyle/>
          <a:p>
            <a:pPr>
              <a:defRPr/>
            </a:pPr>
            <a:fld id="{4C935E9E-A6F8-4CDA-8847-843C5E713512}" type="slidenum">
              <a:rPr lang="en-US" altLang="ja-JP" smtClean="0"/>
              <a:pPr>
                <a:defRPr/>
              </a:pPr>
              <a:t>10</a:t>
            </a:fld>
            <a:endParaRPr lang="en-US" altLang="ja-JP" dirty="0"/>
          </a:p>
        </p:txBody>
      </p:sp>
      <p:sp>
        <p:nvSpPr>
          <p:cNvPr id="48130" name="Rectangle 3"/>
          <p:cNvSpPr>
            <a:spLocks noGrp="1"/>
          </p:cNvSpPr>
          <p:nvPr>
            <p:ph sz="quarter" idx="1"/>
          </p:nvPr>
        </p:nvSpPr>
        <p:spPr>
          <a:xfrm>
            <a:off x="179388" y="1700213"/>
            <a:ext cx="8785100" cy="4249737"/>
          </a:xfrm>
        </p:spPr>
        <p:txBody>
          <a:bodyPr/>
          <a:lstStyle/>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１．職場に「家族等の介護を行っている」ことを伝え、必要に応じて、</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勤務先の「仕事と介護の両立支援制度」を利用する</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２．介護保険サービスを利用し、自分で「介護をしすぎない」</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３．ケアマネジャーを信頼し、「何でも相談する」 </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４．日ごろから「家族や要介護者宅の近所の方々等と良好な関係」を築く</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５．介護を深刻に捉えすぎずに、「自分の時間を確保」する</a:t>
            </a:r>
          </a:p>
          <a:p>
            <a:pPr marL="533400" indent="-533400">
              <a:spcAft>
                <a:spcPts val="1200"/>
              </a:spcAft>
              <a:buNone/>
            </a:pPr>
            <a:endParaRPr lang="ja-JP" altLang="en-US" sz="2000" dirty="0" smtClean="0">
              <a:latin typeface="Meiryo UI" pitchFamily="50" charset="-128"/>
              <a:ea typeface="Meiryo UI" pitchFamily="50" charset="-128"/>
              <a:cs typeface="Meiryo UI" pitchFamily="50" charset="-128"/>
            </a:endParaRPr>
          </a:p>
        </p:txBody>
      </p:sp>
      <p:sp>
        <p:nvSpPr>
          <p:cNvPr id="9" name="角丸四角形 8"/>
          <p:cNvSpPr/>
          <p:nvPr/>
        </p:nvSpPr>
        <p:spPr>
          <a:xfrm>
            <a:off x="971550" y="5157788"/>
            <a:ext cx="7704138" cy="917575"/>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7892" name="正方形/長方形 9"/>
          <p:cNvSpPr>
            <a:spLocks noChangeArrowheads="1"/>
          </p:cNvSpPr>
          <p:nvPr/>
        </p:nvSpPr>
        <p:spPr bwMode="auto">
          <a:xfrm>
            <a:off x="973138" y="5353050"/>
            <a:ext cx="7702550" cy="523875"/>
          </a:xfrm>
          <a:prstGeom prst="rect">
            <a:avLst/>
          </a:prstGeom>
          <a:noFill/>
          <a:ln w="9525">
            <a:noFill/>
            <a:miter lim="800000"/>
            <a:headEnd/>
            <a:tailEnd/>
          </a:ln>
        </p:spPr>
        <p:txBody>
          <a:bodyPr>
            <a:spAutoFit/>
          </a:bodyPr>
          <a:lstStyle/>
          <a:p>
            <a:pPr algn="ctr"/>
            <a:r>
              <a:rPr lang="ja-JP" altLang="en-US" sz="2800">
                <a:solidFill>
                  <a:schemeClr val="bg1"/>
                </a:solidFill>
                <a:latin typeface="HGｺﾞｼｯｸE" pitchFamily="49" charset="-128"/>
                <a:ea typeface="HGｺﾞｼｯｸE" pitchFamily="49" charset="-128"/>
                <a:cs typeface="小塚ゴシック Pro M"/>
              </a:rPr>
              <a:t>ひとりで抱え込まないことが大事</a:t>
            </a:r>
            <a:endParaRPr lang="en-US" altLang="ja-JP" sz="2800">
              <a:solidFill>
                <a:schemeClr val="bg1"/>
              </a:solidFill>
              <a:latin typeface="HGｺﾞｼｯｸE" pitchFamily="49" charset="-128"/>
              <a:ea typeface="HGｺﾞｼｯｸE" pitchFamily="49" charset="-128"/>
              <a:cs typeface="小塚ゴシック Pro M"/>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179388" y="188640"/>
            <a:ext cx="8785225" cy="1077218"/>
          </a:xfrm>
        </p:spPr>
        <p:txBody>
          <a:bodyPr>
            <a:noAutofit/>
          </a:bodyPr>
          <a:lstStyle/>
          <a:p>
            <a:pPr marL="177800" indent="-177800"/>
            <a:r>
              <a:rPr lang="ja-JP" altLang="en-US" sz="2400" dirty="0" smtClean="0">
                <a:solidFill>
                  <a:schemeClr val="tx1"/>
                </a:solidFill>
                <a:ea typeface="Meiryo UI" pitchFamily="50" charset="-128"/>
                <a:cs typeface="Meiryo UI" pitchFamily="50" charset="-128"/>
              </a:rPr>
              <a:t>１</a:t>
            </a:r>
            <a:r>
              <a:rPr lang="en-US" altLang="ja-JP" sz="2400" dirty="0" smtClean="0">
                <a:solidFill>
                  <a:schemeClr val="tx1"/>
                </a:solidFill>
                <a:ea typeface="Meiryo UI" pitchFamily="50" charset="-128"/>
                <a:cs typeface="Meiryo UI" pitchFamily="50" charset="-128"/>
              </a:rPr>
              <a:t>. </a:t>
            </a:r>
            <a:r>
              <a:rPr lang="ja-JP" altLang="en-US" sz="2400" dirty="0" smtClean="0">
                <a:solidFill>
                  <a:schemeClr val="tx1"/>
                </a:solidFill>
                <a:ea typeface="Meiryo UI" pitchFamily="50" charset="-128"/>
                <a:cs typeface="Meiryo UI" pitchFamily="50" charset="-128"/>
              </a:rPr>
              <a:t>職場に「家族等の介護を行っている」ことを伝え、</a:t>
            </a:r>
            <a:r>
              <a:rPr lang="en-US" altLang="ja-JP" sz="2400" dirty="0" smtClean="0">
                <a:solidFill>
                  <a:schemeClr val="tx1"/>
                </a:solidFill>
                <a:ea typeface="Meiryo UI" pitchFamily="50" charset="-128"/>
                <a:cs typeface="Meiryo UI" pitchFamily="50" charset="-128"/>
              </a:rPr>
              <a:t/>
            </a:r>
            <a:br>
              <a:rPr lang="en-US" altLang="ja-JP" sz="2400" dirty="0" smtClean="0">
                <a:solidFill>
                  <a:schemeClr val="tx1"/>
                </a:solidFill>
                <a:ea typeface="Meiryo UI" pitchFamily="50" charset="-128"/>
                <a:cs typeface="Meiryo UI" pitchFamily="50" charset="-128"/>
              </a:rPr>
            </a:br>
            <a:r>
              <a:rPr lang="ja-JP" altLang="en-US" sz="2400" dirty="0" smtClean="0">
                <a:solidFill>
                  <a:schemeClr val="tx1"/>
                </a:solidFill>
                <a:ea typeface="Meiryo UI" pitchFamily="50" charset="-128"/>
                <a:cs typeface="Meiryo UI" pitchFamily="50" charset="-128"/>
              </a:rPr>
              <a:t>必要に応じて、勤務先の「仕事と介護の両立支援制度」を利用する</a:t>
            </a:r>
          </a:p>
        </p:txBody>
      </p:sp>
      <p:sp>
        <p:nvSpPr>
          <p:cNvPr id="6" name="スライド番号プレースホルダー 5"/>
          <p:cNvSpPr>
            <a:spLocks noGrp="1"/>
          </p:cNvSpPr>
          <p:nvPr>
            <p:ph type="sldNum" sz="quarter" idx="12"/>
          </p:nvPr>
        </p:nvSpPr>
        <p:spPr/>
        <p:txBody>
          <a:bodyPr>
            <a:normAutofit/>
          </a:bodyPr>
          <a:lstStyle/>
          <a:p>
            <a:pPr>
              <a:defRPr/>
            </a:pPr>
            <a:fld id="{8EE4F2F6-8944-4AE6-9814-F4CA80292FE3}" type="slidenum">
              <a:rPr lang="en-US" altLang="ja-JP" smtClean="0"/>
              <a:pPr>
                <a:defRPr/>
              </a:pPr>
              <a:t>11</a:t>
            </a:fld>
            <a:endParaRPr lang="en-US" altLang="ja-JP" dirty="0"/>
          </a:p>
        </p:txBody>
      </p:sp>
      <p:sp>
        <p:nvSpPr>
          <p:cNvPr id="39938" name="Rectangle 3"/>
          <p:cNvSpPr>
            <a:spLocks noGrp="1"/>
          </p:cNvSpPr>
          <p:nvPr>
            <p:ph sz="quarter" idx="1"/>
          </p:nvPr>
        </p:nvSpPr>
        <p:spPr>
          <a:xfrm>
            <a:off x="179388" y="1709738"/>
            <a:ext cx="8641084"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職場に介護を行っていることを伝える。</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伝えることはデメリットではなく</a:t>
            </a:r>
            <a:endParaRPr lang="en-US" altLang="ja-JP" sz="2400" dirty="0">
              <a:latin typeface="Meiryo UI" panose="020B0604030504040204" pitchFamily="50" charset="-128"/>
              <a:ea typeface="Meiryo UI" panose="020B0604030504040204" pitchFamily="50" charset="-128"/>
              <a:sym typeface="Meiryo UI" panose="020B0604030504040204" pitchFamily="50" charset="-128"/>
            </a:endParaRPr>
          </a:p>
          <a:p>
            <a:pPr marL="0" indent="0">
              <a:lnSpc>
                <a:spcPts val="2900"/>
              </a:lnSpc>
              <a:spcAft>
                <a:spcPts val="1200"/>
              </a:spcAft>
              <a:buNone/>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メリット。</a:t>
            </a:r>
            <a:endParaRPr lang="ja-JP" altLang="en-US"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休暇取得など</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が</a:t>
            </a:r>
            <a:r>
              <a:rPr lang="ja-JP" altLang="en-US" sz="2400" dirty="0" smtClean="0">
                <a:latin typeface="Meiryo UI" pitchFamily="50" charset="-128"/>
                <a:ea typeface="Meiryo UI" pitchFamily="50" charset="-128"/>
                <a:cs typeface="Meiryo UI" pitchFamily="50" charset="-128"/>
              </a:rPr>
              <a:t>介護を理由としたものだとわかれば協力を得やすい。</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勤務先の仕事と介護の両立支援制度を利用して両立を図る。</a:t>
            </a:r>
            <a:endParaRPr lang="en-US" altLang="ja-JP" sz="2400" dirty="0" smtClean="0">
              <a:latin typeface="Meiryo UI" pitchFamily="50" charset="-128"/>
              <a:ea typeface="Meiryo UI" pitchFamily="50" charset="-128"/>
              <a:cs typeface="Meiryo UI" pitchFamily="50" charset="-128"/>
            </a:endParaRPr>
          </a:p>
          <a:p>
            <a:pPr marL="0" indent="0">
              <a:lnSpc>
                <a:spcPts val="2900"/>
              </a:lnSpc>
              <a:spcAft>
                <a:spcPts val="1200"/>
              </a:spcAft>
              <a:buNone/>
            </a:pP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normAutofit/>
          </a:bodyPr>
          <a:lstStyle/>
          <a:p>
            <a:pPr>
              <a:defRPr/>
            </a:pPr>
            <a:fld id="{8D889879-7E10-4A11-A8CC-8A7993E37D82}" type="slidenum">
              <a:rPr lang="en-US" altLang="ja-JP" smtClean="0"/>
              <a:pPr>
                <a:defRPr/>
              </a:pPr>
              <a:t>12</a:t>
            </a:fld>
            <a:endParaRPr lang="en-US" altLang="ja-JP" dirty="0"/>
          </a:p>
        </p:txBody>
      </p:sp>
      <p:sp>
        <p:nvSpPr>
          <p:cNvPr id="106527" name="Rectangle 76"/>
          <p:cNvSpPr>
            <a:spLocks noChangeArrowheads="1"/>
          </p:cNvSpPr>
          <p:nvPr/>
        </p:nvSpPr>
        <p:spPr bwMode="auto">
          <a:xfrm>
            <a:off x="211724" y="260648"/>
            <a:ext cx="8785225" cy="647700"/>
          </a:xfrm>
          <a:prstGeom prst="rect">
            <a:avLst/>
          </a:prstGeom>
          <a:noFill/>
          <a:ln w="9525">
            <a:noFill/>
            <a:miter lim="800000"/>
            <a:headEnd/>
            <a:tailEnd/>
          </a:ln>
        </p:spPr>
        <p:txBody>
          <a:bodyPr/>
          <a:lstStyle/>
          <a:p>
            <a:pPr marL="319088" indent="-319088" eaLnBrk="0" hangingPunct="0">
              <a:spcBef>
                <a:spcPts val="0"/>
              </a:spcBef>
              <a:buClr>
                <a:schemeClr val="accent2"/>
              </a:buClr>
              <a:buSzPct val="60000"/>
              <a:defRPr/>
            </a:pPr>
            <a:r>
              <a:rPr lang="ja-JP" altLang="en-US" sz="2800" dirty="0">
                <a:latin typeface="+mn-lt"/>
              </a:rPr>
              <a:t>（１）当社の仕事と介護の</a:t>
            </a:r>
            <a:r>
              <a:rPr lang="ja-JP" altLang="en-US" sz="2800" dirty="0" smtClean="0">
                <a:latin typeface="+mn-lt"/>
              </a:rPr>
              <a:t>両立支援制度</a:t>
            </a:r>
            <a:endParaRPr lang="ja-JP" altLang="ja-JP" sz="1600" dirty="0">
              <a:solidFill>
                <a:srgbClr val="FF0000"/>
              </a:solidFill>
              <a:latin typeface="Meiryo UI" pitchFamily="50" charset="-128"/>
            </a:endParaRPr>
          </a:p>
          <a:p>
            <a:pPr marL="319088" indent="-319088" eaLnBrk="0" hangingPunct="0">
              <a:spcBef>
                <a:spcPts val="0"/>
              </a:spcBef>
              <a:buClr>
                <a:schemeClr val="accent2"/>
              </a:buClr>
              <a:buSzPct val="60000"/>
              <a:defRPr/>
            </a:pPr>
            <a:endParaRPr lang="ja-JP" altLang="en-US" sz="2000" dirty="0">
              <a:latin typeface="+mn-lt"/>
            </a:endParaRPr>
          </a:p>
        </p:txBody>
      </p:sp>
      <p:graphicFrame>
        <p:nvGraphicFramePr>
          <p:cNvPr id="7" name="Group 93"/>
          <p:cNvGraphicFramePr>
            <a:graphicFrameLocks/>
          </p:cNvGraphicFramePr>
          <p:nvPr>
            <p:extLst>
              <p:ext uri="{D42A27DB-BD31-4B8C-83A1-F6EECF244321}">
                <p14:modId xmlns:p14="http://schemas.microsoft.com/office/powerpoint/2010/main" val="1258225725"/>
              </p:ext>
            </p:extLst>
          </p:nvPr>
        </p:nvGraphicFramePr>
        <p:xfrm>
          <a:off x="350829" y="877144"/>
          <a:ext cx="8368927" cy="5176192"/>
        </p:xfrm>
        <a:graphic>
          <a:graphicData uri="http://schemas.openxmlformats.org/drawingml/2006/table">
            <a:tbl>
              <a:tblPr/>
              <a:tblGrid>
                <a:gridCol w="963920"/>
                <a:gridCol w="1592127"/>
                <a:gridCol w="2042717"/>
                <a:gridCol w="1835481"/>
                <a:gridCol w="1934682"/>
              </a:tblGrid>
              <a:tr h="347331">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概要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制度の対象外となる方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取得できる日数・回数</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取得のための手続き</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24537">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介護休業</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介護のために仕事を休むことができます。</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年未満の方、申出の日から</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日以内に雇用関係が終了することが明らかな方、週の所定労働日数が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rgbClr val="C0504D"/>
                        </a:buClr>
                        <a:buSzPct val="60000"/>
                        <a:buFont typeface="Wingdings" pitchFamily="2" charset="2"/>
                        <a:buNone/>
                        <a:tabLst/>
                        <a:defRPr/>
                      </a:pPr>
                      <a:r>
                        <a:rPr kumimoji="1" lang="en-US" altLang="ja-JP"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対象外の者について一部省略。介護休業規則○条参照。</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要介護状態の対象家族１人につき通算</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93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日まで、３回を上限として分割取得可能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開始予定日の２週間前までに申出書を提出してください。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669522">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所定外労働の制限</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介護のために所定外労働が制限されます。</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勤続１年未満の方、週の所定労働日数が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人につき、介護が終了するまで利用可能</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請求できる回数に制限なし</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開始予定日の１月前までに請求書を提出してください。</a:t>
                      </a: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984185">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時差出勤</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介護のために１日の所定労働時間を変更することなく、始業・終業時刻を</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分単位で</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時間まで繰り上げ又は繰り下げすることができます。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勤続１年未満の方、週の所定労働日数が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対象家族１人につき、利用開始から</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年の間で</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回以上利用可能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開始予定日の２週間前までに申出書を提出してください。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832233">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介護休暇</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対象家族の介護その他の世話のために、１日又は半日単位で仕事を休むことができます。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か月未満の方、</a:t>
                      </a:r>
                      <a:r>
                        <a:rPr kumimoji="1" lang="ja-JP" altLang="en-US" sz="10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週の所定労働日数が</a:t>
                      </a:r>
                      <a:r>
                        <a:rPr kumimoji="1" lang="en-US" altLang="ja-JP" sz="10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2</a:t>
                      </a:r>
                      <a:r>
                        <a:rPr kumimoji="1" lang="ja-JP" altLang="en-US" sz="1000" b="0" i="0" u="none" strike="noStrike" kern="1200" cap="none" spc="0" normalizeH="0" baseline="0" noProof="0" dirty="0" smtClean="0">
                          <a:ln>
                            <a:noFill/>
                          </a:ln>
                          <a:solidFill>
                            <a:schemeClr val="tx1"/>
                          </a:solidFill>
                          <a:effectLst/>
                          <a:uLnTx/>
                          <a:uFillTx/>
                          <a:latin typeface="Meiryo UI" pitchFamily="50" charset="-128"/>
                          <a:ea typeface="Meiryo UI" pitchFamily="50" charset="-128"/>
                          <a:cs typeface="Meiryo UI" pitchFamily="50" charset="-128"/>
                        </a:rPr>
                        <a:t>日以下の方</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は対象外です。</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対象家族が１人であれば年に５日、２人以上であれば年に</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口頭での申出も可能です。その場合は事後に届出をしてください。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673385">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時間外労働の制限</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１か月に</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24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時間、１年に</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150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時間を超える時間外労働が免除されます。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勤続</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年未満の方、週の所定労働日数が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日以下の方は対象外です。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１回の請求につき１月以上１年以内の期間</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請求できる回数に制限なし</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開始予定日の１月前までに請求書を提出してください。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703001">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深夜業の制限</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深夜業（午後</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 </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時から午前５時までの労働）が免除されます。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深夜に対象家族の介護ができる同居の家族がいる方は対象外です。</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rgbClr val="C0504D"/>
                        </a:buClr>
                        <a:buSzPct val="60000"/>
                        <a:buFont typeface="Wingdings" pitchFamily="2" charset="2"/>
                        <a:buNone/>
                        <a:tabLst/>
                        <a:defRPr/>
                      </a:pPr>
                      <a:r>
                        <a:rPr kumimoji="1" lang="en-US" altLang="ja-JP"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8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対象外の者について一部省略。介護休業規則○条参照。</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１回の請求につき１月以上６か月以内の期間</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請求できる回数に制限なし</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開始予定日の１月前までに請求書を提出してください。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r>
            </a:tbl>
          </a:graphicData>
        </a:graphic>
      </p:graphicFrame>
      <p:sp>
        <p:nvSpPr>
          <p:cNvPr id="8" name="テキスト ボックス 3"/>
          <p:cNvSpPr txBox="1">
            <a:spLocks noChangeArrowheads="1"/>
          </p:cNvSpPr>
          <p:nvPr/>
        </p:nvSpPr>
        <p:spPr bwMode="auto">
          <a:xfrm>
            <a:off x="53049" y="6191348"/>
            <a:ext cx="8964488" cy="400110"/>
          </a:xfrm>
          <a:prstGeom prst="rect">
            <a:avLst/>
          </a:prstGeom>
          <a:noFill/>
          <a:ln w="9525">
            <a:noFill/>
            <a:miter lim="800000"/>
            <a:headEnd/>
            <a:tailEnd/>
          </a:ln>
        </p:spPr>
        <p:txBody>
          <a:bodyPr wrap="square">
            <a:spAutoFit/>
          </a:bodyPr>
          <a:lstStyle/>
          <a:p>
            <a:r>
              <a:rPr lang="ja-JP" altLang="en-US" sz="1000" dirty="0" smtClean="0"/>
              <a:t>（注）要介護</a:t>
            </a:r>
            <a:r>
              <a:rPr lang="ja-JP" altLang="en-US" sz="1000" dirty="0"/>
              <a:t>状態にある対象家族とは、負傷、疾病又は身体上若しくは精神上の障害により、</a:t>
            </a:r>
            <a:r>
              <a:rPr lang="en-US" altLang="ja-JP" sz="1000" dirty="0"/>
              <a:t>2</a:t>
            </a:r>
            <a:r>
              <a:rPr lang="ja-JP" altLang="en-US" sz="1000" dirty="0"/>
              <a:t>週間以上の期間にわたり常時介護を必要と</a:t>
            </a:r>
            <a:r>
              <a:rPr lang="ja-JP" altLang="en-US" sz="1000" dirty="0" smtClean="0"/>
              <a:t>する状態</a:t>
            </a:r>
            <a:r>
              <a:rPr lang="ja-JP" altLang="en-US" sz="1000" dirty="0"/>
              <a:t>に</a:t>
            </a:r>
            <a:r>
              <a:rPr lang="ja-JP" altLang="en-US" sz="1000" dirty="0" smtClean="0"/>
              <a:t>ある家族（配偶者・父母・子・配偶者の父母・祖父母、兄弟姉妹又</a:t>
            </a:r>
            <a:r>
              <a:rPr lang="ja-JP" altLang="en-US" sz="1000" smtClean="0"/>
              <a:t>は</a:t>
            </a:r>
            <a:r>
              <a:rPr lang="ja-JP" altLang="en-US" sz="1000" smtClean="0"/>
              <a:t>孫</a:t>
            </a:r>
            <a:r>
              <a:rPr lang="ja-JP" altLang="en-US" sz="1000"/>
              <a:t>）</a:t>
            </a:r>
            <a:r>
              <a:rPr lang="ja-JP" altLang="en-US" sz="1000" smtClean="0"/>
              <a:t>を</a:t>
            </a:r>
            <a:r>
              <a:rPr lang="ja-JP" altLang="en-US" sz="1000"/>
              <a:t>いいます</a:t>
            </a:r>
            <a:r>
              <a:rPr lang="ja-JP" altLang="en-US" sz="1000" smtClean="0"/>
              <a:t>。</a:t>
            </a:r>
            <a:endParaRPr lang="ja-JP" altLang="en-US" sz="1000" dirty="0"/>
          </a:p>
        </p:txBody>
      </p:sp>
      <p:sp>
        <p:nvSpPr>
          <p:cNvPr id="9" name="正方形/長方形 8"/>
          <p:cNvSpPr/>
          <p:nvPr/>
        </p:nvSpPr>
        <p:spPr>
          <a:xfrm>
            <a:off x="2771800" y="2286794"/>
            <a:ext cx="4142002" cy="2829829"/>
          </a:xfrm>
          <a:prstGeom prst="rect">
            <a:avLst/>
          </a:prstGeom>
          <a:solidFill>
            <a:schemeClr val="bg1">
              <a:alpha val="54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rgbClr val="FF0000"/>
                </a:solidFill>
              </a:rPr>
              <a:t>研修担当者様　：</a:t>
            </a:r>
          </a:p>
          <a:p>
            <a:endParaRPr lang="en-US" altLang="ja-JP" sz="2000" dirty="0" smtClean="0">
              <a:solidFill>
                <a:srgbClr val="FF0000"/>
              </a:solidFill>
            </a:endParaRPr>
          </a:p>
          <a:p>
            <a:r>
              <a:rPr lang="ja-JP" altLang="en-US" sz="2000" dirty="0" smtClean="0">
                <a:solidFill>
                  <a:srgbClr val="FF0000"/>
                </a:solidFill>
              </a:rPr>
              <a:t>これ</a:t>
            </a:r>
            <a:r>
              <a:rPr lang="ja-JP" altLang="en-US" sz="2000" dirty="0">
                <a:solidFill>
                  <a:srgbClr val="FF0000"/>
                </a:solidFill>
              </a:rPr>
              <a:t>は記入例</a:t>
            </a:r>
            <a:r>
              <a:rPr lang="ja-JP" altLang="en-US" sz="2000" dirty="0" smtClean="0">
                <a:solidFill>
                  <a:srgbClr val="FF0000"/>
                </a:solidFill>
              </a:rPr>
              <a:t>です。</a:t>
            </a:r>
          </a:p>
          <a:p>
            <a:r>
              <a:rPr lang="ja-JP" altLang="en-US" sz="2000" dirty="0">
                <a:solidFill>
                  <a:srgbClr val="FF0000"/>
                </a:solidFill>
              </a:rPr>
              <a:t>御社</a:t>
            </a:r>
            <a:r>
              <a:rPr lang="ja-JP" altLang="en-US" sz="2000" dirty="0" smtClean="0">
                <a:solidFill>
                  <a:srgbClr val="FF0000"/>
                </a:solidFill>
              </a:rPr>
              <a:t>の制度の内容に合わせて修正の上、ご活用ください。</a:t>
            </a:r>
            <a:endParaRPr lang="en-US" altLang="ja-JP" sz="2000" dirty="0" smtClean="0">
              <a:solidFill>
                <a:srgbClr val="FF0000"/>
              </a:solidFill>
            </a:endParaRPr>
          </a:p>
          <a:p>
            <a:pPr lvl="0"/>
            <a:endParaRPr lang="en-US" altLang="ja-JP" sz="1100" b="1" dirty="0" smtClean="0">
              <a:solidFill>
                <a:srgbClr val="FF0000"/>
              </a:solidFill>
              <a:latin typeface="HG丸ｺﾞｼｯｸM-PRO" panose="020F0600000000000000" pitchFamily="50" charset="-128"/>
              <a:ea typeface="HG丸ｺﾞｼｯｸM-PRO" panose="020F0600000000000000" pitchFamily="50" charset="-128"/>
            </a:endParaRPr>
          </a:p>
          <a:p>
            <a:pPr lvl="0"/>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①</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介護休業</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 ➁</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所定外</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労働の</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制限、➂介護</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のため</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の所定労働時間の短縮等</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の</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措置（短時間勤務の制度、フレックスタイムの制度、時差出勤の制度、介護サービスの費用助成等の制度のいずれか）、④介護</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休暇</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、⑤時間外</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労働の制限</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、⑥深夜業</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の</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制限の全てについて記載</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してください</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a:t>
            </a:r>
            <a:endParaRPr kumimoji="1" lang="ja-JP" altLang="en-US" sz="1200" u="sng"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7C3E0915-AEF3-49B8-A6D2-88F79AE7A443}" type="slidenum">
              <a:rPr lang="en-US" altLang="ja-JP" smtClean="0"/>
              <a:pPr>
                <a:defRPr/>
              </a:pPr>
              <a:t>13</a:t>
            </a:fld>
            <a:endParaRPr lang="en-US" altLang="ja-JP" dirty="0"/>
          </a:p>
        </p:txBody>
      </p:sp>
      <p:sp>
        <p:nvSpPr>
          <p:cNvPr id="110595" name="コンテンツ プレースホルダ 3"/>
          <p:cNvSpPr>
            <a:spLocks noGrp="1"/>
          </p:cNvSpPr>
          <p:nvPr>
            <p:ph sz="quarter" idx="1"/>
          </p:nvPr>
        </p:nvSpPr>
        <p:spPr>
          <a:xfrm>
            <a:off x="179388" y="1700213"/>
            <a:ext cx="8785225" cy="4968875"/>
          </a:xfrm>
        </p:spPr>
        <p:txBody>
          <a:bodyPr/>
          <a:lstStyle/>
          <a:p>
            <a:pPr marL="0" indent="0"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（２）留意点</a:t>
            </a:r>
            <a:endParaRPr lang="ja-JP"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pPr>
            <a:r>
              <a:rPr lang="ja-JP" altLang="ja-JP" sz="2000" dirty="0" smtClean="0">
                <a:solidFill>
                  <a:srgbClr val="262626"/>
                </a:solidFill>
                <a:latin typeface="Meiryo UI" pitchFamily="50" charset="-128"/>
                <a:ea typeface="Meiryo UI" pitchFamily="50" charset="-128"/>
                <a:cs typeface="Meiryo UI" pitchFamily="50" charset="-128"/>
              </a:rPr>
              <a:t>介護休業は、緊急対応のための介護を担うと同時に、</a:t>
            </a:r>
            <a:r>
              <a:rPr lang="ja-JP" altLang="ja-JP" sz="2000" dirty="0" smtClean="0">
                <a:solidFill>
                  <a:srgbClr val="E46C0A"/>
                </a:solidFill>
                <a:latin typeface="Meiryo UI" pitchFamily="50" charset="-128"/>
                <a:ea typeface="Meiryo UI" pitchFamily="50" charset="-128"/>
                <a:cs typeface="Meiryo UI" pitchFamily="50" charset="-128"/>
              </a:rPr>
              <a:t>仕事と介護の両立のための準備</a:t>
            </a:r>
            <a:r>
              <a:rPr lang="ja-JP" altLang="ja-JP" sz="2000" dirty="0" smtClean="0">
                <a:solidFill>
                  <a:srgbClr val="262626"/>
                </a:solidFill>
                <a:latin typeface="Meiryo UI" pitchFamily="50" charset="-128"/>
                <a:ea typeface="Meiryo UI" pitchFamily="50" charset="-128"/>
                <a:cs typeface="Meiryo UI" pitchFamily="50" charset="-128"/>
              </a:rPr>
              <a:t>（</a:t>
            </a:r>
            <a:r>
              <a:rPr lang="zh-TW" altLang="en-US" sz="2000" dirty="0" smtClean="0">
                <a:solidFill>
                  <a:srgbClr val="262626"/>
                </a:solidFill>
                <a:latin typeface="Meiryo UI" pitchFamily="50" charset="-128"/>
                <a:ea typeface="Meiryo UI" pitchFamily="50" charset="-128"/>
                <a:cs typeface="Meiryo UI" pitchFamily="50" charset="-128"/>
              </a:rPr>
              <a:t>要介護（要支援）</a:t>
            </a:r>
            <a:r>
              <a:rPr lang="ja-JP" altLang="en-US" sz="2000" dirty="0" smtClean="0">
                <a:solidFill>
                  <a:srgbClr val="262626"/>
                </a:solidFill>
                <a:latin typeface="Meiryo UI" pitchFamily="50" charset="-128"/>
                <a:ea typeface="Meiryo UI" pitchFamily="50" charset="-128"/>
                <a:cs typeface="Meiryo UI" pitchFamily="50" charset="-128"/>
              </a:rPr>
              <a:t>認定</a:t>
            </a:r>
            <a:r>
              <a:rPr lang="ja-JP" altLang="ja-JP" sz="2000" dirty="0" smtClean="0">
                <a:solidFill>
                  <a:srgbClr val="262626"/>
                </a:solidFill>
                <a:latin typeface="Meiryo UI" pitchFamily="50" charset="-128"/>
                <a:ea typeface="Meiryo UI" pitchFamily="50" charset="-128"/>
                <a:cs typeface="Meiryo UI" pitchFamily="50" charset="-128"/>
              </a:rPr>
              <a:t>の申請、</a:t>
            </a:r>
            <a:r>
              <a:rPr lang="ja-JP" altLang="en-US" sz="2000" dirty="0" smtClean="0">
                <a:solidFill>
                  <a:srgbClr val="262626"/>
                </a:solidFill>
                <a:latin typeface="Meiryo UI" pitchFamily="50" charset="-128"/>
                <a:ea typeface="Meiryo UI" pitchFamily="50" charset="-128"/>
                <a:cs typeface="Meiryo UI" pitchFamily="50" charset="-128"/>
              </a:rPr>
              <a:t>ケアマネジャーを決める、</a:t>
            </a:r>
            <a:r>
              <a:rPr lang="ja-JP" altLang="ja-JP" sz="2000" dirty="0" smtClean="0">
                <a:solidFill>
                  <a:srgbClr val="262626"/>
                </a:solidFill>
                <a:latin typeface="Meiryo UI" pitchFamily="50" charset="-128"/>
                <a:ea typeface="Meiryo UI" pitchFamily="50" charset="-128"/>
                <a:cs typeface="Meiryo UI" pitchFamily="50" charset="-128"/>
              </a:rPr>
              <a:t>介護施設の見学など）を行うための期間</a:t>
            </a:r>
            <a:r>
              <a:rPr lang="ja-JP" altLang="en-US" sz="2000" dirty="0" smtClean="0">
                <a:solidFill>
                  <a:srgbClr val="262626"/>
                </a:solidFill>
                <a:latin typeface="Meiryo UI" pitchFamily="50" charset="-128"/>
                <a:ea typeface="Meiryo UI" pitchFamily="50" charset="-128"/>
                <a:cs typeface="Meiryo UI" pitchFamily="50" charset="-128"/>
              </a:rPr>
              <a:t>。</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ja-JP" altLang="ja-JP" sz="2000" dirty="0" smtClean="0">
                <a:solidFill>
                  <a:srgbClr val="262626"/>
                </a:solidFill>
                <a:latin typeface="Meiryo UI" pitchFamily="50" charset="-128"/>
                <a:ea typeface="Meiryo UI" pitchFamily="50" charset="-128"/>
                <a:cs typeface="Meiryo UI" pitchFamily="50" charset="-128"/>
              </a:rPr>
              <a:t>→</a:t>
            </a:r>
            <a:r>
              <a:rPr lang="ja-JP" altLang="en-US" sz="2000" dirty="0" smtClean="0">
                <a:solidFill>
                  <a:srgbClr val="262626"/>
                </a:solidFill>
                <a:latin typeface="Meiryo UI" pitchFamily="50" charset="-128"/>
                <a:ea typeface="Meiryo UI" pitchFamily="50" charset="-128"/>
                <a:cs typeface="Meiryo UI" pitchFamily="50" charset="-128"/>
              </a:rPr>
              <a:t>介護は先が見えないため、</a:t>
            </a:r>
            <a:r>
              <a:rPr lang="ja-JP" altLang="ja-JP" sz="2000" dirty="0" smtClean="0">
                <a:solidFill>
                  <a:srgbClr val="262626"/>
                </a:solidFill>
                <a:latin typeface="Meiryo UI" pitchFamily="50" charset="-128"/>
                <a:ea typeface="Meiryo UI" pitchFamily="50" charset="-128"/>
                <a:cs typeface="Meiryo UI" pitchFamily="50" charset="-128"/>
              </a:rPr>
              <a:t>介護休業</a:t>
            </a:r>
            <a:r>
              <a:rPr lang="ja-JP" altLang="en-US" sz="2000" dirty="0" smtClean="0">
                <a:solidFill>
                  <a:srgbClr val="262626"/>
                </a:solidFill>
                <a:latin typeface="Meiryo UI" pitchFamily="50" charset="-128"/>
                <a:ea typeface="Meiryo UI" pitchFamily="50" charset="-128"/>
                <a:cs typeface="Meiryo UI" pitchFamily="50" charset="-128"/>
              </a:rPr>
              <a:t>中に</a:t>
            </a:r>
            <a:r>
              <a:rPr lang="ja-JP" altLang="ja-JP" sz="2000" dirty="0" smtClean="0">
                <a:solidFill>
                  <a:srgbClr val="262626"/>
                </a:solidFill>
                <a:latin typeface="Meiryo UI" pitchFamily="50" charset="-128"/>
                <a:ea typeface="Meiryo UI" pitchFamily="50" charset="-128"/>
                <a:cs typeface="Meiryo UI" pitchFamily="50" charset="-128"/>
              </a:rPr>
              <a:t>自分</a:t>
            </a:r>
            <a:r>
              <a:rPr lang="ja-JP" altLang="en-US" sz="2000" dirty="0" smtClean="0">
                <a:solidFill>
                  <a:srgbClr val="262626"/>
                </a:solidFill>
                <a:latin typeface="Meiryo UI" pitchFamily="50" charset="-128"/>
                <a:ea typeface="Meiryo UI" pitchFamily="50" charset="-128"/>
                <a:cs typeface="Meiryo UI" pitchFamily="50" charset="-128"/>
              </a:rPr>
              <a:t>が</a:t>
            </a:r>
            <a:r>
              <a:rPr lang="ja-JP" altLang="ja-JP" sz="2000" dirty="0" smtClean="0">
                <a:solidFill>
                  <a:srgbClr val="262626"/>
                </a:solidFill>
                <a:latin typeface="Meiryo UI" pitchFamily="50" charset="-128"/>
                <a:ea typeface="Meiryo UI" pitchFamily="50" charset="-128"/>
                <a:cs typeface="Meiryo UI" pitchFamily="50" charset="-128"/>
              </a:rPr>
              <a:t>介護</a:t>
            </a:r>
            <a:r>
              <a:rPr lang="ja-JP" altLang="en-US" sz="2000" dirty="0" smtClean="0">
                <a:solidFill>
                  <a:srgbClr val="262626"/>
                </a:solidFill>
                <a:latin typeface="Meiryo UI" pitchFamily="50" charset="-128"/>
                <a:ea typeface="Meiryo UI" pitchFamily="50" charset="-128"/>
                <a:cs typeface="Meiryo UI" pitchFamily="50" charset="-128"/>
              </a:rPr>
              <a:t>に専念してしまうと</a:t>
            </a:r>
            <a:r>
              <a:rPr lang="ja-JP" altLang="ja-JP" sz="2000" dirty="0" smtClean="0">
                <a:solidFill>
                  <a:srgbClr val="262626"/>
                </a:solidFill>
                <a:latin typeface="Meiryo UI" pitchFamily="50" charset="-128"/>
                <a:ea typeface="Meiryo UI" pitchFamily="50" charset="-128"/>
                <a:cs typeface="Meiryo UI" pitchFamily="50" charset="-128"/>
              </a:rPr>
              <a:t>仕事に復帰できなくなる</a:t>
            </a:r>
            <a:r>
              <a:rPr lang="ja-JP" altLang="en-US" sz="2000" dirty="0" smtClean="0">
                <a:solidFill>
                  <a:srgbClr val="262626"/>
                </a:solidFill>
                <a:latin typeface="Meiryo UI" pitchFamily="50" charset="-128"/>
                <a:ea typeface="Meiryo UI" pitchFamily="50" charset="-128"/>
                <a:cs typeface="Meiryo UI" pitchFamily="50" charset="-128"/>
              </a:rPr>
              <a:t>。</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ja-JP" altLang="en-US" sz="2000" dirty="0" smtClean="0">
                <a:solidFill>
                  <a:srgbClr val="262626"/>
                </a:solidFill>
                <a:latin typeface="Meiryo UI" pitchFamily="50" charset="-128"/>
                <a:ea typeface="Meiryo UI" pitchFamily="50" charset="-128"/>
                <a:cs typeface="Meiryo UI" pitchFamily="50" charset="-128"/>
              </a:rPr>
              <a:t>→子育てのための育児休業は自分が育児を行うため、介護休業と育児休業は役割が異なる。</a:t>
            </a:r>
            <a:endParaRPr lang="ja-JP"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介護休暇や介護休業等の取得は緊急を要することも多いために、予め取得のための手続きを確認しておくこと。</a:t>
            </a:r>
            <a:endParaRPr lang="en-US"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buNone/>
            </a:pPr>
            <a:endParaRPr lang="ja-JP" altLang="en-US" sz="20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コンテンツ プレースホルダー 2"/>
          <p:cNvSpPr>
            <a:spLocks/>
          </p:cNvSpPr>
          <p:nvPr/>
        </p:nvSpPr>
        <p:spPr bwMode="auto">
          <a:xfrm>
            <a:off x="683568" y="1557611"/>
            <a:ext cx="6480175"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buFont typeface="Wingdings" pitchFamily="2" charset="2"/>
              <a:buNone/>
            </a:pPr>
            <a:r>
              <a:rPr lang="ja-JP" altLang="en-US" sz="2200" dirty="0" smtClean="0">
                <a:solidFill>
                  <a:srgbClr val="262626"/>
                </a:solidFill>
                <a:latin typeface="Meiryo UI" pitchFamily="50" charset="-128"/>
              </a:rPr>
              <a:t>■介護</a:t>
            </a:r>
            <a:r>
              <a:rPr lang="ja-JP" altLang="en-US" sz="2200" dirty="0">
                <a:solidFill>
                  <a:srgbClr val="262626"/>
                </a:solidFill>
                <a:latin typeface="Meiryo UI" pitchFamily="50" charset="-128"/>
              </a:rPr>
              <a:t>休業を利用して行った手助け・介護：複数回答</a:t>
            </a:r>
            <a:endParaRPr lang="en-US" altLang="ja-JP" sz="2200" dirty="0">
              <a:solidFill>
                <a:srgbClr val="262626"/>
              </a:solidFill>
              <a:latin typeface="Meiryo UI" pitchFamily="50" charset="-128"/>
            </a:endParaRPr>
          </a:p>
        </p:txBody>
      </p:sp>
      <p:pic>
        <p:nvPicPr>
          <p:cNvPr id="90118" name="Picture 3" descr="C:\Documents and Settings\okoshi\デスクトップ\1pixel.JPG"/>
          <p:cNvPicPr>
            <a:picLocks noChangeAspect="1" noChangeArrowheads="1"/>
          </p:cNvPicPr>
          <p:nvPr/>
        </p:nvPicPr>
        <p:blipFill>
          <a:blip r:embed="rId3" cstate="print"/>
          <a:srcRect/>
          <a:stretch>
            <a:fillRect/>
          </a:stretch>
        </p:blipFill>
        <p:spPr bwMode="auto">
          <a:xfrm>
            <a:off x="4932363" y="2060575"/>
            <a:ext cx="3887787" cy="3600450"/>
          </a:xfrm>
          <a:prstGeom prst="rect">
            <a:avLst/>
          </a:prstGeom>
          <a:noFill/>
          <a:ln w="9525">
            <a:noFill/>
            <a:miter lim="800000"/>
            <a:headEnd/>
            <a:tailEnd/>
          </a:ln>
        </p:spPr>
      </p:pic>
      <p:sp>
        <p:nvSpPr>
          <p:cNvPr id="6" name="Text Box 6"/>
          <p:cNvSpPr txBox="1">
            <a:spLocks noChangeArrowheads="1"/>
          </p:cNvSpPr>
          <p:nvPr/>
        </p:nvSpPr>
        <p:spPr bwMode="auto">
          <a:xfrm>
            <a:off x="179388" y="2205038"/>
            <a:ext cx="3311525" cy="280987"/>
          </a:xfrm>
          <a:prstGeom prst="rect">
            <a:avLst/>
          </a:prstGeom>
          <a:noFill/>
          <a:ln>
            <a:noFill/>
          </a:ln>
          <a:extLst/>
        </p:spPr>
        <p:txBody>
          <a:bodyPr lIns="0" tIns="0" rIns="0" bIns="0"/>
          <a:lstStyle/>
          <a:p>
            <a:pPr marL="1588" indent="-1588">
              <a:lnSpc>
                <a:spcPts val="688"/>
              </a:lnSpc>
              <a:spcBef>
                <a:spcPct val="89000"/>
              </a:spcBef>
              <a:spcAft>
                <a:spcPct val="1000"/>
              </a:spcAft>
              <a:tabLst>
                <a:tab pos="723900" algn="l"/>
                <a:tab pos="1447800" algn="l"/>
                <a:tab pos="2171700" algn="l"/>
                <a:tab pos="2895600" algn="l"/>
                <a:tab pos="3619500" algn="l"/>
                <a:tab pos="4343400" algn="l"/>
                <a:tab pos="5067300" algn="l"/>
                <a:tab pos="5791200" algn="l"/>
                <a:tab pos="6515100" algn="l"/>
              </a:tabLst>
            </a:pPr>
            <a:r>
              <a:rPr lang="ja-JP" altLang="en-US" sz="1200">
                <a:solidFill>
                  <a:srgbClr val="FBD45E"/>
                </a:solidFill>
                <a:latin typeface="ＭＳ Ｐ明朝" pitchFamily="18" charset="-128"/>
              </a:rPr>
              <a:t>■</a:t>
            </a:r>
            <a:r>
              <a:rPr lang="en-US" altLang="ja-JP" sz="1200">
                <a:solidFill>
                  <a:srgbClr val="2B2A25"/>
                </a:solidFill>
                <a:latin typeface="ＭＳ Ｐ明朝" pitchFamily="18" charset="-128"/>
              </a:rPr>
              <a:t>就労者（</a:t>
            </a:r>
            <a:r>
              <a:rPr lang="en-US" altLang="ja-JP" sz="1200">
                <a:solidFill>
                  <a:srgbClr val="0F0E0C"/>
                </a:solidFill>
                <a:latin typeface="ＭＳ Ｐ明朝" pitchFamily="18" charset="-128"/>
              </a:rPr>
              <a:t>ｎ＝</a:t>
            </a:r>
            <a:r>
              <a:rPr lang="en-US" altLang="ja-JP" sz="1200">
                <a:solidFill>
                  <a:srgbClr val="2B2A25"/>
                </a:solidFill>
                <a:latin typeface="ＭＳ Ｐ明朝" pitchFamily="18" charset="-128"/>
              </a:rPr>
              <a:t>１３）    </a:t>
            </a:r>
            <a:r>
              <a:rPr lang="en-US" altLang="ja-JP" sz="1200">
                <a:solidFill>
                  <a:srgbClr val="48BCD4"/>
                </a:solidFill>
                <a:latin typeface="ＭＳ Ｐ明朝" pitchFamily="18" charset="-128"/>
              </a:rPr>
              <a:t>■</a:t>
            </a:r>
            <a:r>
              <a:rPr lang="en-US" altLang="ja-JP" sz="1200">
                <a:solidFill>
                  <a:srgbClr val="2B2A25"/>
                </a:solidFill>
                <a:latin typeface="ＭＳ Ｐ明朝" pitchFamily="18" charset="-128"/>
              </a:rPr>
              <a:t>離職者（ｎ</a:t>
            </a:r>
            <a:r>
              <a:rPr lang="en-US" altLang="ja-JP" sz="1200">
                <a:solidFill>
                  <a:srgbClr val="0F0E0C"/>
                </a:solidFill>
                <a:latin typeface="ＭＳ Ｐ明朝" pitchFamily="18" charset="-128"/>
              </a:rPr>
              <a:t>＝</a:t>
            </a:r>
            <a:r>
              <a:rPr lang="en-US" altLang="ja-JP" sz="1200">
                <a:solidFill>
                  <a:srgbClr val="2B2A25"/>
                </a:solidFill>
                <a:latin typeface="ＭＳ Ｐ明朝" pitchFamily="18" charset="-128"/>
              </a:rPr>
              <a:t>９</a:t>
            </a:r>
            <a:r>
              <a:rPr lang="en-US" altLang="ja-JP" sz="1200">
                <a:solidFill>
                  <a:srgbClr val="0F0E0C"/>
                </a:solidFill>
                <a:latin typeface="ＭＳ Ｐ明朝" pitchFamily="18" charset="-128"/>
              </a:rPr>
              <a:t>１</a:t>
            </a:r>
            <a:r>
              <a:rPr lang="en-US" altLang="ja-JP" sz="1200">
                <a:solidFill>
                  <a:srgbClr val="2B2A25"/>
                </a:solidFill>
                <a:latin typeface="ＭＳ Ｐ明朝" pitchFamily="18" charset="-128"/>
              </a:rPr>
              <a:t>)</a:t>
            </a:r>
            <a:endParaRPr lang="en-US" altLang="ja-JP" sz="1200">
              <a:solidFill>
                <a:srgbClr val="000000"/>
              </a:solidFill>
              <a:latin typeface="ＭＳ Ｐ明朝" pitchFamily="18" charset="-128"/>
            </a:endParaRPr>
          </a:p>
          <a:p>
            <a:pPr marL="1588" indent="-1588">
              <a:lnSpc>
                <a:spcPts val="688"/>
              </a:lnSpc>
              <a:spcBef>
                <a:spcPct val="89000"/>
              </a:spcBef>
              <a:spcAft>
                <a:spcPct val="1000"/>
              </a:spcAft>
              <a:tabLst>
                <a:tab pos="723900" algn="l"/>
                <a:tab pos="1447800" algn="l"/>
                <a:tab pos="2171700" algn="l"/>
                <a:tab pos="2895600" algn="l"/>
                <a:tab pos="3619500" algn="l"/>
                <a:tab pos="4343400" algn="l"/>
                <a:tab pos="5067300" algn="l"/>
                <a:tab pos="5791200" algn="l"/>
                <a:tab pos="6515100" algn="l"/>
              </a:tabLst>
            </a:pPr>
            <a:endParaRPr lang="en-US" altLang="ja-JP" sz="1200">
              <a:solidFill>
                <a:srgbClr val="000000"/>
              </a:solidFill>
              <a:latin typeface="ＭＳ Ｐ明朝" pitchFamily="18" charset="-128"/>
            </a:endParaRPr>
          </a:p>
        </p:txBody>
      </p:sp>
      <p:sp>
        <p:nvSpPr>
          <p:cNvPr id="90120" name="テキスト ボックス 9"/>
          <p:cNvSpPr txBox="1">
            <a:spLocks noChangeArrowheads="1"/>
          </p:cNvSpPr>
          <p:nvPr/>
        </p:nvSpPr>
        <p:spPr bwMode="auto">
          <a:xfrm>
            <a:off x="-180975" y="1989138"/>
            <a:ext cx="5148263" cy="3618939"/>
          </a:xfrm>
          <a:prstGeom prst="rect">
            <a:avLst/>
          </a:prstGeom>
          <a:noFill/>
          <a:ln w="9525">
            <a:noFill/>
            <a:miter lim="800000"/>
            <a:headEnd/>
            <a:tailEnd/>
          </a:ln>
        </p:spPr>
        <p:txBody>
          <a:bodyPr>
            <a:spAutoFit/>
          </a:bodyPr>
          <a:lstStyle/>
          <a:p>
            <a:pPr algn="r">
              <a:lnSpc>
                <a:spcPts val="2500"/>
              </a:lnSpc>
            </a:pPr>
            <a:r>
              <a:rPr lang="ja-JP" altLang="en-US" sz="1400" dirty="0">
                <a:latin typeface="Calibri" pitchFamily="34" charset="0"/>
              </a:rPr>
              <a:t>入退院の手続き</a:t>
            </a:r>
          </a:p>
          <a:p>
            <a:pPr algn="r">
              <a:lnSpc>
                <a:spcPts val="2500"/>
              </a:lnSpc>
            </a:pPr>
            <a:r>
              <a:rPr lang="ja-JP" altLang="en-US" sz="1400" dirty="0">
                <a:latin typeface="Calibri" pitchFamily="34" charset="0"/>
              </a:rPr>
              <a:t>排泄や入浴等の身体介護</a:t>
            </a:r>
          </a:p>
          <a:p>
            <a:pPr algn="r">
              <a:lnSpc>
                <a:spcPts val="2500"/>
              </a:lnSpc>
            </a:pPr>
            <a:r>
              <a:rPr lang="ja-JP" altLang="en-US" sz="1400" dirty="0">
                <a:latin typeface="Calibri" pitchFamily="34" charset="0"/>
              </a:rPr>
              <a:t>食事のしたくや掃除、洗濯などの家事</a:t>
            </a:r>
          </a:p>
          <a:p>
            <a:pPr algn="r">
              <a:lnSpc>
                <a:spcPts val="2500"/>
              </a:lnSpc>
            </a:pPr>
            <a:r>
              <a:rPr lang="ja-JP" altLang="en-US" sz="1400" dirty="0">
                <a:latin typeface="Calibri" pitchFamily="34" charset="0"/>
              </a:rPr>
              <a:t>ちょっとした買い物やゴミ出し</a:t>
            </a:r>
          </a:p>
          <a:p>
            <a:pPr algn="r">
              <a:lnSpc>
                <a:spcPts val="2500"/>
              </a:lnSpc>
            </a:pPr>
            <a:r>
              <a:rPr lang="ja-JP" altLang="en-US" sz="1400" dirty="0">
                <a:latin typeface="Calibri" pitchFamily="34" charset="0"/>
              </a:rPr>
              <a:t>手助け・介護の役割分担やサービス利用等にかかわる調整・手続き</a:t>
            </a:r>
          </a:p>
          <a:p>
            <a:pPr algn="r">
              <a:lnSpc>
                <a:spcPts val="2500"/>
              </a:lnSpc>
            </a:pPr>
            <a:r>
              <a:rPr lang="ja-JP" altLang="en-US" sz="1400" dirty="0">
                <a:latin typeface="Calibri" pitchFamily="34" charset="0"/>
              </a:rPr>
              <a:t>通院の送迎や外出の手助け</a:t>
            </a:r>
          </a:p>
          <a:p>
            <a:pPr algn="r">
              <a:lnSpc>
                <a:spcPts val="2500"/>
              </a:lnSpc>
            </a:pPr>
            <a:r>
              <a:rPr lang="ja-JP" altLang="en-US" sz="1400" dirty="0">
                <a:latin typeface="Calibri" pitchFamily="34" charset="0"/>
              </a:rPr>
              <a:t>金銭の管理</a:t>
            </a:r>
          </a:p>
          <a:p>
            <a:pPr algn="r">
              <a:lnSpc>
                <a:spcPts val="2500"/>
              </a:lnSpc>
            </a:pPr>
            <a:r>
              <a:rPr lang="ja-JP" altLang="en-US" sz="1400" dirty="0">
                <a:latin typeface="Calibri" pitchFamily="34" charset="0"/>
              </a:rPr>
              <a:t>定期的な声かけ（見守り）</a:t>
            </a:r>
          </a:p>
          <a:p>
            <a:pPr algn="r">
              <a:lnSpc>
                <a:spcPts val="2500"/>
              </a:lnSpc>
            </a:pPr>
            <a:r>
              <a:rPr lang="ja-JP" altLang="en-US" sz="1400" dirty="0">
                <a:latin typeface="Calibri" pitchFamily="34" charset="0"/>
              </a:rPr>
              <a:t>救急搬送、緊急入院などの急変時の</a:t>
            </a:r>
            <a:r>
              <a:rPr lang="ja-JP" altLang="en-US" sz="1400" dirty="0" smtClean="0">
                <a:latin typeface="Calibri" pitchFamily="34" charset="0"/>
              </a:rPr>
              <a:t>対応</a:t>
            </a:r>
            <a:endParaRPr lang="en-US" altLang="ja-JP" sz="1400" dirty="0" smtClean="0">
              <a:latin typeface="Calibri" pitchFamily="34" charset="0"/>
            </a:endParaRPr>
          </a:p>
          <a:p>
            <a:pPr algn="r">
              <a:lnSpc>
                <a:spcPts val="2500"/>
              </a:lnSpc>
            </a:pPr>
            <a:r>
              <a:rPr lang="ja-JP" altLang="en-US" sz="1400" dirty="0" smtClean="0">
                <a:latin typeface="Calibri" pitchFamily="34" charset="0"/>
              </a:rPr>
              <a:t>関係機関（警察・施設</a:t>
            </a:r>
            <a:r>
              <a:rPr lang="ja-JP" altLang="en-US" sz="1400" dirty="0">
                <a:latin typeface="Calibri" pitchFamily="34" charset="0"/>
              </a:rPr>
              <a:t>等） からの呼び出し対応</a:t>
            </a:r>
          </a:p>
          <a:p>
            <a:pPr algn="r">
              <a:lnSpc>
                <a:spcPts val="2500"/>
              </a:lnSpc>
            </a:pPr>
            <a:r>
              <a:rPr lang="ja-JP" altLang="en-US" sz="1400" dirty="0">
                <a:latin typeface="Calibri" pitchFamily="34" charset="0"/>
              </a:rPr>
              <a:t>その他</a:t>
            </a:r>
          </a:p>
        </p:txBody>
      </p:sp>
      <p:sp>
        <p:nvSpPr>
          <p:cNvPr id="90121" name="テキスト ボックス 10"/>
          <p:cNvSpPr txBox="1">
            <a:spLocks noChangeArrowheads="1"/>
          </p:cNvSpPr>
          <p:nvPr/>
        </p:nvSpPr>
        <p:spPr bwMode="auto">
          <a:xfrm>
            <a:off x="5148263" y="5589588"/>
            <a:ext cx="3883025" cy="214312"/>
          </a:xfrm>
          <a:prstGeom prst="rect">
            <a:avLst/>
          </a:prstGeom>
          <a:noFill/>
          <a:ln w="9525">
            <a:noFill/>
            <a:miter lim="800000"/>
            <a:headEnd/>
            <a:tailEnd/>
          </a:ln>
        </p:spPr>
        <p:txBody>
          <a:bodyPr wrap="none">
            <a:spAutoFit/>
          </a:bodyPr>
          <a:lstStyle/>
          <a:p>
            <a:r>
              <a:rPr lang="ja-JP" altLang="en-US" sz="800">
                <a:latin typeface="Calibri" pitchFamily="34" charset="0"/>
              </a:rPr>
              <a:t>０　　　　　　１０                       ２０                     ３０                    ４０                    ５０（％）</a:t>
            </a:r>
            <a:endParaRPr lang="en-US" altLang="ja-JP" sz="800">
              <a:latin typeface="Calibri" pitchFamily="34" charset="0"/>
            </a:endParaRPr>
          </a:p>
        </p:txBody>
      </p:sp>
      <p:sp>
        <p:nvSpPr>
          <p:cNvPr id="90122" name="テキスト ボックス 11"/>
          <p:cNvSpPr txBox="1">
            <a:spLocks noChangeArrowheads="1"/>
          </p:cNvSpPr>
          <p:nvPr/>
        </p:nvSpPr>
        <p:spPr bwMode="auto">
          <a:xfrm>
            <a:off x="250825" y="6237312"/>
            <a:ext cx="8281988" cy="396875"/>
          </a:xfrm>
          <a:prstGeom prst="rect">
            <a:avLst/>
          </a:prstGeom>
          <a:noFill/>
          <a:ln w="9525">
            <a:noFill/>
            <a:miter lim="800000"/>
            <a:headEnd/>
            <a:tailEnd/>
          </a:ln>
        </p:spPr>
        <p:txBody>
          <a:bodyPr>
            <a:spAutoFit/>
          </a:bodyPr>
          <a:lstStyle/>
          <a:p>
            <a:r>
              <a:rPr lang="ja-JP" altLang="en-US" sz="1000" dirty="0">
                <a:latin typeface="Calibri" pitchFamily="34" charset="0"/>
              </a:rPr>
              <a:t>（注） 回答者は、就労者および介護による離職者のうち、介護休業制度を利用したことのある</a:t>
            </a:r>
            <a:r>
              <a:rPr lang="ja-JP" altLang="en-US" sz="1000" dirty="0" smtClean="0">
                <a:latin typeface="Calibri" pitchFamily="34" charset="0"/>
              </a:rPr>
              <a:t>もの</a:t>
            </a:r>
            <a:r>
              <a:rPr lang="ja-JP" altLang="en-US" sz="1000" dirty="0">
                <a:latin typeface="Calibri" pitchFamily="34" charset="0"/>
              </a:rPr>
              <a:t>。</a:t>
            </a:r>
            <a:endParaRPr lang="en-US" altLang="ja-JP" sz="1000" dirty="0">
              <a:latin typeface="Calibri" pitchFamily="34" charset="0"/>
            </a:endParaRPr>
          </a:p>
          <a:p>
            <a:r>
              <a:rPr lang="ja-JP" altLang="en-US" sz="1000" dirty="0">
                <a:latin typeface="Calibri" pitchFamily="34" charset="0"/>
              </a:rPr>
              <a:t>（資料） </a:t>
            </a:r>
            <a:r>
              <a:rPr lang="ja-JP" altLang="en-US" sz="1000" dirty="0" smtClean="0">
                <a:latin typeface="Calibri" pitchFamily="34" charset="0"/>
              </a:rPr>
              <a:t>三菱</a:t>
            </a:r>
            <a:r>
              <a:rPr lang="en-US" altLang="ja-JP" sz="1000" dirty="0" smtClean="0">
                <a:latin typeface="Calibri" pitchFamily="34" charset="0"/>
              </a:rPr>
              <a:t>UFJ</a:t>
            </a:r>
            <a:r>
              <a:rPr lang="ja-JP" altLang="en-US" sz="1000" dirty="0" smtClean="0">
                <a:latin typeface="Calibri" pitchFamily="34" charset="0"/>
              </a:rPr>
              <a:t>リサーチ</a:t>
            </a:r>
            <a:r>
              <a:rPr lang="ja-JP" altLang="en-US" sz="1000" dirty="0">
                <a:latin typeface="Calibri" pitchFamily="34" charset="0"/>
              </a:rPr>
              <a:t>＆コンサルティング「仕事と介護の両立に関する労働者調査」（厚生労働省委託事業） </a:t>
            </a:r>
            <a:r>
              <a:rPr lang="ja-JP" altLang="en-US" sz="1000" dirty="0" smtClean="0">
                <a:latin typeface="Calibri" pitchFamily="34" charset="0"/>
              </a:rPr>
              <a:t>平成</a:t>
            </a:r>
            <a:r>
              <a:rPr lang="en-US" altLang="ja-JP" sz="1000" dirty="0" smtClean="0">
                <a:latin typeface="Calibri" pitchFamily="34" charset="0"/>
              </a:rPr>
              <a:t>25</a:t>
            </a:r>
            <a:r>
              <a:rPr lang="ja-JP" altLang="en-US" sz="1000" dirty="0" smtClean="0">
                <a:latin typeface="Calibri" pitchFamily="34" charset="0"/>
              </a:rPr>
              <a:t>年</a:t>
            </a:r>
            <a:r>
              <a:rPr lang="en-US" altLang="ja-JP" sz="1000" dirty="0" smtClean="0">
                <a:latin typeface="Calibri" pitchFamily="34" charset="0"/>
              </a:rPr>
              <a:t>1</a:t>
            </a:r>
            <a:r>
              <a:rPr lang="ja-JP" altLang="en-US" sz="1000" dirty="0" smtClean="0">
                <a:latin typeface="Calibri" pitchFamily="34" charset="0"/>
              </a:rPr>
              <a:t>月</a:t>
            </a:r>
            <a:r>
              <a:rPr lang="ja-JP" altLang="en-US" sz="1000" dirty="0">
                <a:latin typeface="Calibri" pitchFamily="34" charset="0"/>
              </a:rPr>
              <a:t>実施</a:t>
            </a:r>
          </a:p>
        </p:txBody>
      </p:sp>
      <p:sp>
        <p:nvSpPr>
          <p:cNvPr id="14" name="円/楕円 13"/>
          <p:cNvSpPr/>
          <p:nvPr/>
        </p:nvSpPr>
        <p:spPr>
          <a:xfrm>
            <a:off x="3563938" y="2060575"/>
            <a:ext cx="1403350" cy="360363"/>
          </a:xfrm>
          <a:prstGeom prst="ellipse">
            <a:avLst/>
          </a:prstGeom>
          <a:noFill/>
          <a:ln w="2222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5" name="円/楕円 14"/>
          <p:cNvSpPr/>
          <p:nvPr/>
        </p:nvSpPr>
        <p:spPr>
          <a:xfrm>
            <a:off x="6351" y="3212977"/>
            <a:ext cx="5069705" cy="505394"/>
          </a:xfrm>
          <a:prstGeom prst="ellipse">
            <a:avLst/>
          </a:prstGeom>
          <a:noFill/>
          <a:ln w="2222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0" name="円/楕円 9"/>
          <p:cNvSpPr/>
          <p:nvPr/>
        </p:nvSpPr>
        <p:spPr>
          <a:xfrm>
            <a:off x="7380312" y="2348880"/>
            <a:ext cx="1512168" cy="360363"/>
          </a:xfrm>
          <a:prstGeom prst="ellipse">
            <a:avLst/>
          </a:prstGeom>
          <a:noFill/>
          <a:ln w="22225" cmpd="sng">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1" name="円/楕円 10"/>
          <p:cNvSpPr/>
          <p:nvPr/>
        </p:nvSpPr>
        <p:spPr>
          <a:xfrm>
            <a:off x="5724128" y="4293096"/>
            <a:ext cx="2088232" cy="432048"/>
          </a:xfrm>
          <a:prstGeom prst="ellipse">
            <a:avLst/>
          </a:prstGeom>
          <a:noFill/>
          <a:ln w="22225" cmpd="sng">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2"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14</a:t>
            </a:fld>
            <a:endParaRPr lang="en-US" altLang="ja-JP" dirty="0"/>
          </a:p>
        </p:txBody>
      </p:sp>
      <p:sp>
        <p:nvSpPr>
          <p:cNvPr id="13" name="Rectangle 4"/>
          <p:cNvSpPr>
            <a:spLocks noGrp="1" noChangeArrowheads="1"/>
          </p:cNvSpPr>
          <p:nvPr>
            <p:ph type="title"/>
          </p:nvPr>
        </p:nvSpPr>
        <p:spPr>
          <a:xfrm>
            <a:off x="179388" y="5589240"/>
            <a:ext cx="8769350" cy="866775"/>
          </a:xfrm>
        </p:spPr>
        <p:txBody>
          <a:bodyPr>
            <a:normAutofit/>
          </a:bodyPr>
          <a:lstStyle/>
          <a:p>
            <a:pPr algn="ctr"/>
            <a:r>
              <a:rPr lang="ja-JP" altLang="en-US" sz="2600" dirty="0" smtClean="0">
                <a:ea typeface="メイリオ" pitchFamily="50" charset="-128"/>
              </a:rPr>
              <a:t>介護休業は介護体制を作るための時間に使う</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a:xfrm>
            <a:off x="179388" y="178854"/>
            <a:ext cx="8785225" cy="1077218"/>
          </a:xfrm>
        </p:spPr>
        <p:txBody>
          <a:bodyPr>
            <a:normAutofit fontScale="90000"/>
          </a:bodyPr>
          <a:lstStyle/>
          <a:p>
            <a:pPr marL="177800" indent="-177800" algn="ctr"/>
            <a:r>
              <a:rPr lang="ja-JP" altLang="en-US" sz="3600" dirty="0" smtClean="0">
                <a:solidFill>
                  <a:schemeClr val="tx1"/>
                </a:solidFill>
                <a:ea typeface="Meiryo UI" pitchFamily="50" charset="-128"/>
                <a:cs typeface="Meiryo UI" pitchFamily="50" charset="-128"/>
              </a:rPr>
              <a:t>２．介護保険サービスを利用し、</a:t>
            </a:r>
            <a:r>
              <a:rPr lang="en-US" altLang="ja-JP" sz="3600" dirty="0" smtClean="0">
                <a:solidFill>
                  <a:schemeClr val="tx1"/>
                </a:solidFill>
                <a:ea typeface="Meiryo UI" pitchFamily="50" charset="-128"/>
                <a:cs typeface="Meiryo UI" pitchFamily="50" charset="-128"/>
              </a:rPr>
              <a:t/>
            </a:r>
            <a:br>
              <a:rPr lang="en-US" altLang="ja-JP" sz="3600" dirty="0" smtClean="0">
                <a:solidFill>
                  <a:schemeClr val="tx1"/>
                </a:solidFill>
                <a:ea typeface="Meiryo UI" pitchFamily="50" charset="-128"/>
                <a:cs typeface="Meiryo UI" pitchFamily="50" charset="-128"/>
              </a:rPr>
            </a:br>
            <a:r>
              <a:rPr lang="ja-JP" altLang="en-US" sz="3600" dirty="0" smtClean="0">
                <a:solidFill>
                  <a:schemeClr val="tx1"/>
                </a:solidFill>
                <a:ea typeface="Meiryo UI" pitchFamily="50" charset="-128"/>
                <a:cs typeface="Meiryo UI" pitchFamily="50" charset="-128"/>
              </a:rPr>
              <a:t>自分で「介護をしすぎない」</a:t>
            </a:r>
            <a:endParaRPr lang="ja-JP" altLang="en-US" sz="3200" dirty="0" smtClean="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15</a:t>
            </a:fld>
            <a:endParaRPr lang="en-US" altLang="ja-JP" dirty="0"/>
          </a:p>
        </p:txBody>
      </p:sp>
      <p:sp>
        <p:nvSpPr>
          <p:cNvPr id="46082" name="Rectangle 3"/>
          <p:cNvSpPr>
            <a:spLocks noGrp="1"/>
          </p:cNvSpPr>
          <p:nvPr>
            <p:ph sz="quarter" idx="1"/>
          </p:nvPr>
        </p:nvSpPr>
        <p:spPr>
          <a:xfrm>
            <a:off x="179388" y="1700213"/>
            <a:ext cx="8785225"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自分ですべての介護を行ったら働くことが難しくなってしまう。</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また、「介護</a:t>
            </a:r>
            <a:r>
              <a:rPr lang="ja-JP" altLang="en-US" sz="2400" dirty="0" err="1">
                <a:latin typeface="Meiryo UI" panose="020B0604030504040204" pitchFamily="50" charset="-128"/>
                <a:ea typeface="Meiryo UI" panose="020B0604030504040204" pitchFamily="50" charset="-128"/>
                <a:sym typeface="Meiryo UI" panose="020B0604030504040204" pitchFamily="50" charset="-128"/>
              </a:rPr>
              <a:t>うつの</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状態」になってしまう可能性も。</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要</a:t>
            </a:r>
            <a:r>
              <a:rPr lang="zh-TW" altLang="en-US" sz="2400" dirty="0" smtClean="0">
                <a:latin typeface="Meiryo UI" pitchFamily="50" charset="-128"/>
                <a:ea typeface="Meiryo UI" pitchFamily="50" charset="-128"/>
                <a:cs typeface="Meiryo UI" pitchFamily="50" charset="-128"/>
              </a:rPr>
              <a:t>介護（要支援）</a:t>
            </a:r>
            <a:r>
              <a:rPr lang="ja-JP" altLang="en-US" sz="2400" dirty="0" smtClean="0">
                <a:latin typeface="Meiryo UI" pitchFamily="50" charset="-128"/>
                <a:ea typeface="Meiryo UI" pitchFamily="50" charset="-128"/>
                <a:cs typeface="Meiryo UI" pitchFamily="50" charset="-128"/>
              </a:rPr>
              <a:t>認定を受けることで介護保険によるサービスを利用できる。</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ホームヘルパーなど専門家に支援を任せることで、</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働き続ける</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こと</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ができる環境</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を。</a:t>
            </a: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E1FD9165-4172-44FC-86E4-E24926F65C4B}" type="slidenum">
              <a:rPr lang="en-US" altLang="ja-JP" smtClean="0"/>
              <a:pPr>
                <a:defRPr/>
              </a:pPr>
              <a:t>16</a:t>
            </a:fld>
            <a:endParaRPr lang="en-US" altLang="ja-JP" dirty="0"/>
          </a:p>
        </p:txBody>
      </p:sp>
      <p:sp>
        <p:nvSpPr>
          <p:cNvPr id="7" name="コンテンツ プレースホルダ 3"/>
          <p:cNvSpPr>
            <a:spLocks noGrp="1"/>
          </p:cNvSpPr>
          <p:nvPr>
            <p:ph sz="quarter" idx="1"/>
          </p:nvPr>
        </p:nvSpPr>
        <p:spPr>
          <a:xfrm>
            <a:off x="0" y="1412453"/>
            <a:ext cx="9144000" cy="4968875"/>
          </a:xfrm>
        </p:spPr>
        <p:txBody>
          <a:bodyPr>
            <a:noAutofit/>
          </a:bodyPr>
          <a:lstStyle/>
          <a:p>
            <a:pPr marL="0" indent="0">
              <a:lnSpc>
                <a:spcPct val="150000"/>
              </a:lnSpc>
              <a:spcBef>
                <a:spcPct val="0"/>
              </a:spcBef>
              <a:buClrTx/>
              <a:buSzTx/>
              <a:buFont typeface="Wingdings" pitchFamily="2" charset="2"/>
              <a:buNone/>
              <a:defRPr/>
            </a:pPr>
            <a:r>
              <a:rPr lang="ja-JP" altLang="en-US" sz="2800" dirty="0" smtClean="0">
                <a:solidFill>
                  <a:prstClr val="black"/>
                </a:solidFill>
                <a:ea typeface="Meiryo UI" pitchFamily="50" charset="-128"/>
                <a:cs typeface="Meiryo UI" pitchFamily="50" charset="-128"/>
              </a:rPr>
              <a:t>（１）介護保険の概要　　</a:t>
            </a:r>
            <a:r>
              <a:rPr lang="ja-JP" altLang="en-US" sz="2800" dirty="0" smtClean="0">
                <a:ea typeface="Meiryo UI" pitchFamily="50" charset="-128"/>
                <a:cs typeface="Meiryo UI" pitchFamily="50" charset="-128"/>
              </a:rPr>
              <a:t>　　</a:t>
            </a:r>
            <a:r>
              <a:rPr lang="ja-JP" altLang="en-US" sz="1800" dirty="0" smtClean="0">
                <a:ea typeface="Meiryo UI" pitchFamily="50" charset="-128"/>
                <a:cs typeface="Meiryo UI" pitchFamily="50" charset="-128"/>
              </a:rPr>
              <a:t>＊</a:t>
            </a:r>
            <a:r>
              <a:rPr lang="en-US" altLang="ja-JP" sz="1800" dirty="0" smtClean="0">
                <a:latin typeface="Meiryo UI" pitchFamily="50" charset="-128"/>
                <a:ea typeface="Meiryo UI" pitchFamily="50" charset="-128"/>
                <a:cs typeface="Meiryo UI" pitchFamily="50" charset="-128"/>
              </a:rPr>
              <a:t>2016</a:t>
            </a:r>
            <a:r>
              <a:rPr lang="ja-JP" altLang="en-US" sz="1800" dirty="0" smtClean="0">
                <a:solidFill>
                  <a:prstClr val="black"/>
                </a:solidFill>
                <a:latin typeface="Meiryo UI" pitchFamily="50" charset="-128"/>
                <a:ea typeface="Meiryo UI" pitchFamily="50" charset="-128"/>
                <a:cs typeface="Meiryo UI" pitchFamily="50" charset="-128"/>
              </a:rPr>
              <a:t>年</a:t>
            </a:r>
            <a:r>
              <a:rPr lang="en-US" altLang="ja-JP" sz="1800" dirty="0" smtClean="0">
                <a:solidFill>
                  <a:prstClr val="black"/>
                </a:solidFill>
                <a:latin typeface="Meiryo UI" pitchFamily="50" charset="-128"/>
                <a:ea typeface="Meiryo UI" pitchFamily="50" charset="-128"/>
                <a:cs typeface="Meiryo UI" pitchFamily="50" charset="-128"/>
              </a:rPr>
              <a:t>2</a:t>
            </a:r>
            <a:r>
              <a:rPr lang="ja-JP" altLang="en-US" sz="1800" dirty="0" smtClean="0">
                <a:solidFill>
                  <a:prstClr val="black"/>
                </a:solidFill>
                <a:latin typeface="Meiryo UI" pitchFamily="50" charset="-128"/>
                <a:ea typeface="Meiryo UI" pitchFamily="50" charset="-128"/>
                <a:cs typeface="Meiryo UI" pitchFamily="50" charset="-128"/>
              </a:rPr>
              <a:t>月時点</a:t>
            </a:r>
            <a:endParaRPr lang="ja-JP" altLang="en-US" sz="2800" dirty="0" smtClean="0">
              <a:solidFill>
                <a:prstClr val="black"/>
              </a:solidFill>
              <a:ea typeface="Meiryo UI" pitchFamily="50" charset="-128"/>
              <a:cs typeface="Meiryo UI" pitchFamily="50" charset="-128"/>
            </a:endParaRP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保険加入者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40</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歳以上</a:t>
            </a: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制度利用者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65</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歳以上（</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40</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歳から</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64</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歳は</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特定疾病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のみ）</a:t>
            </a:r>
          </a:p>
          <a:p>
            <a:pPr marL="0" indent="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介護保険の利用条件</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zh-TW" altLang="en-US" sz="2000" b="1" dirty="0" smtClean="0">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en-US" sz="2000" b="1" dirty="0" smtClean="0">
                <a:latin typeface="Meiryo UI" pitchFamily="50" charset="-128"/>
                <a:ea typeface="Meiryo UI" pitchFamily="50" charset="-128"/>
                <a:cs typeface="Meiryo UI" pitchFamily="50" charset="-128"/>
              </a:rPr>
              <a:t>等</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が必要</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市町村又は</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地域包括支援センターに</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相談する。</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zh-TW" altLang="en-US" sz="2000" u="sng" dirty="0" smtClean="0">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7</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段階及び非該当で認定</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要支援</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en-US" sz="2000" b="1" dirty="0" err="1"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2</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（地域包括支援センターが介護予防ケアプランを作成）</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要介護</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en-US" sz="2000" b="1"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5</a:t>
            </a:r>
            <a:r>
              <a:rPr lang="ja-JP" altLang="en-US" sz="2000" dirty="0" smtClean="0">
                <a:latin typeface="Meiryo UI" pitchFamily="50" charset="-128"/>
                <a:ea typeface="Meiryo UI" pitchFamily="50" charset="-128"/>
                <a:cs typeface="Meiryo UI" pitchFamily="50" charset="-128"/>
              </a:rPr>
              <a:t>（</a:t>
            </a:r>
            <a:r>
              <a:rPr lang="ja-JP" altLang="en-US" sz="2000" dirty="0">
                <a:latin typeface="Meiryo UI" pitchFamily="50" charset="-128"/>
                <a:ea typeface="Meiryo UI" pitchFamily="50" charset="-128"/>
                <a:cs typeface="Meiryo UI" pitchFamily="50" charset="-128"/>
              </a:rPr>
              <a:t>介護が必要な方の希望を踏まえ）</a:t>
            </a: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介護方針の決定</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在宅か施設か等</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在宅を選択した場合</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ケアマネジャー</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を決め、ケアプランの作成を依頼する</a:t>
            </a:r>
            <a:r>
              <a:rPr lang="en-US" altLang="ja-JP" sz="2000" dirty="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a:solidFill>
                  <a:schemeClr val="tx1">
                    <a:lumMod val="85000"/>
                    <a:lumOff val="15000"/>
                  </a:schemeClr>
                </a:solidFill>
                <a:latin typeface="Meiryo UI" pitchFamily="50" charset="-128"/>
                <a:ea typeface="Meiryo UI" pitchFamily="50" charset="-128"/>
                <a:cs typeface="Meiryo UI" pitchFamily="50" charset="-128"/>
              </a:rPr>
            </a:b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⇒利用できるサービスの種類：訪問介護（</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ホーム</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ヘルパーによる支援）、訪問入浴、訪問看護、デイサービス（食事、入浴等）、ショートステイ（短期間の入所）、</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福祉用具貸与、</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住宅改修など</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利用者負担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en-US" sz="2000" b="1" dirty="0" smtClean="0">
                <a:solidFill>
                  <a:schemeClr val="tx1">
                    <a:lumMod val="85000"/>
                    <a:lumOff val="15000"/>
                  </a:schemeClr>
                </a:solidFill>
                <a:latin typeface="Meiryo UI" pitchFamily="50" charset="-128"/>
                <a:ea typeface="Meiryo UI" pitchFamily="50" charset="-128"/>
                <a:cs typeface="Meiryo UI" pitchFamily="50" charset="-128"/>
              </a:rPr>
              <a:t>原則</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割</a:t>
            </a:r>
            <a:r>
              <a:rPr lang="ja-JP" altLang="en-US" sz="2000" b="1" dirty="0" smtClean="0">
                <a:latin typeface="Meiryo UI" pitchFamily="50" charset="-128"/>
                <a:ea typeface="Meiryo UI" pitchFamily="50" charset="-128"/>
                <a:cs typeface="Meiryo UI" pitchFamily="50" charset="-128"/>
              </a:rPr>
              <a:t>（所得によって</a:t>
            </a:r>
            <a:r>
              <a:rPr lang="en-US" altLang="ja-JP" sz="2000" b="1" dirty="0" smtClean="0">
                <a:latin typeface="Meiryo UI" pitchFamily="50" charset="-128"/>
                <a:ea typeface="Meiryo UI" pitchFamily="50" charset="-128"/>
                <a:cs typeface="Meiryo UI" pitchFamily="50" charset="-128"/>
              </a:rPr>
              <a:t>2</a:t>
            </a:r>
            <a:r>
              <a:rPr lang="ja-JP" altLang="en-US" sz="2000" b="1" dirty="0" smtClean="0">
                <a:latin typeface="Meiryo UI" pitchFamily="50" charset="-128"/>
                <a:ea typeface="Meiryo UI" pitchFamily="50" charset="-128"/>
                <a:cs typeface="Meiryo UI" pitchFamily="50" charset="-128"/>
              </a:rPr>
              <a:t>割）</a:t>
            </a:r>
            <a:endParaRPr lang="ja-JP" altLang="ja-JP" sz="2000" b="1"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normAutofit/>
          </a:bodyPr>
          <a:lstStyle/>
          <a:p>
            <a:pPr>
              <a:defRPr/>
            </a:pPr>
            <a:fld id="{693889E1-5B28-4BCD-A267-B6602D92AE0C}" type="slidenum">
              <a:rPr lang="en-US" altLang="ja-JP" smtClean="0"/>
              <a:pPr>
                <a:defRPr/>
              </a:pPr>
              <a:t>17</a:t>
            </a:fld>
            <a:endParaRPr lang="en-US" altLang="ja-JP" dirty="0"/>
          </a:p>
        </p:txBody>
      </p:sp>
      <p:sp>
        <p:nvSpPr>
          <p:cNvPr id="59393" name="Rectangle 3"/>
          <p:cNvSpPr>
            <a:spLocks noGrp="1"/>
          </p:cNvSpPr>
          <p:nvPr>
            <p:ph sz="quarter" idx="1"/>
          </p:nvPr>
        </p:nvSpPr>
        <p:spPr>
          <a:xfrm>
            <a:off x="179388" y="1700213"/>
            <a:ext cx="8785225" cy="4968875"/>
          </a:xfrm>
        </p:spPr>
        <p:txBody>
          <a:bodyPr/>
          <a:lstStyle/>
          <a:p>
            <a:pPr marL="0" indent="0">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（２）介護の基礎知識</a:t>
            </a:r>
            <a:endParaRPr lang="en-US" altLang="ja-JP" sz="1800" dirty="0" smtClean="0">
              <a:latin typeface="Meiryo UI" pitchFamily="50" charset="-128"/>
              <a:ea typeface="Meiryo UI" pitchFamily="50" charset="-128"/>
              <a:cs typeface="Meiryo UI" pitchFamily="50" charset="-128"/>
            </a:endParaRPr>
          </a:p>
          <a:p>
            <a:pPr marL="271463" indent="-271463">
              <a:lnSpc>
                <a:spcPts val="2900"/>
              </a:lnSpc>
              <a:spcAft>
                <a:spcPts val="1200"/>
              </a:spcAft>
            </a:pPr>
            <a:r>
              <a:rPr lang="ja-JP" altLang="en-US" sz="2000" dirty="0" smtClean="0">
                <a:latin typeface="Meiryo UI" pitchFamily="50" charset="-128"/>
                <a:ea typeface="Meiryo UI" pitchFamily="50" charset="-128"/>
                <a:cs typeface="Meiryo UI" pitchFamily="50" charset="-128"/>
              </a:rPr>
              <a:t>介護について分からないことがあれば、</a:t>
            </a:r>
            <a:r>
              <a:rPr lang="ja-JP" altLang="en-US" sz="2000" dirty="0" smtClean="0">
                <a:solidFill>
                  <a:srgbClr val="E46C0A"/>
                </a:solidFill>
                <a:latin typeface="Meiryo UI" pitchFamily="50" charset="-128"/>
                <a:ea typeface="Meiryo UI" pitchFamily="50" charset="-128"/>
                <a:cs typeface="Meiryo UI" pitchFamily="50" charset="-128"/>
              </a:rPr>
              <a:t>「地域包括支援センター」</a:t>
            </a:r>
            <a:r>
              <a:rPr lang="ja-JP" altLang="en-US" sz="2000" dirty="0" smtClean="0">
                <a:latin typeface="Meiryo UI" pitchFamily="50" charset="-128"/>
                <a:ea typeface="Meiryo UI" pitchFamily="50" charset="-128"/>
                <a:cs typeface="Meiryo UI" pitchFamily="50" charset="-128"/>
              </a:rPr>
              <a:t>に相談すれば、介護の専門家</a:t>
            </a:r>
            <a:r>
              <a:rPr lang="en-US"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保健師、社会福祉士、主任ケアマネジャーなど</a:t>
            </a:r>
            <a:r>
              <a:rPr lang="en-US"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が相談に乗ってくれる。</a:t>
            </a:r>
          </a:p>
          <a:p>
            <a:pPr marL="271463" indent="-271463">
              <a:lnSpc>
                <a:spcPts val="2900"/>
              </a:lnSpc>
              <a:spcAft>
                <a:spcPts val="1200"/>
              </a:spcAft>
            </a:pPr>
            <a:r>
              <a:rPr lang="ja-JP" altLang="en-US" sz="2000" dirty="0" smtClean="0">
                <a:latin typeface="Meiryo UI" pitchFamily="50" charset="-128"/>
                <a:ea typeface="Meiryo UI" pitchFamily="50" charset="-128"/>
                <a:cs typeface="Meiryo UI" pitchFamily="50" charset="-128"/>
              </a:rPr>
              <a:t>要介護度が判定された後、施設への入所ではなく在宅介護を希望する場合、ケアマネジャーと相談しながら「どのような介護保険サービスを、いつ、どれだけ利用するか」について介護（介護予防）サービス計画書（ケアプラン）をケアマネジャーに作成してもらい、ケアプランに基づいたサービスを利用することになる。</a:t>
            </a:r>
            <a:endParaRPr lang="en-US" altLang="ja-JP" sz="2000" dirty="0" smtClean="0">
              <a:latin typeface="Meiryo UI" pitchFamily="50" charset="-128"/>
              <a:ea typeface="Meiryo UI" pitchFamily="50" charset="-128"/>
              <a:cs typeface="Meiryo UI" pitchFamily="50" charset="-128"/>
            </a:endParaRPr>
          </a:p>
        </p:txBody>
      </p:sp>
      <p:grpSp>
        <p:nvGrpSpPr>
          <p:cNvPr id="50178" name="グループ化 5"/>
          <p:cNvGrpSpPr>
            <a:grpSpLocks/>
          </p:cNvGrpSpPr>
          <p:nvPr/>
        </p:nvGrpSpPr>
        <p:grpSpPr bwMode="auto">
          <a:xfrm>
            <a:off x="395288" y="5445224"/>
            <a:ext cx="8413750" cy="701675"/>
            <a:chOff x="971600" y="5751472"/>
            <a:chExt cx="7513960" cy="749069"/>
          </a:xfrm>
        </p:grpSpPr>
        <p:sp>
          <p:nvSpPr>
            <p:cNvPr id="7" name="角丸四角形 6"/>
            <p:cNvSpPr/>
            <p:nvPr/>
          </p:nvSpPr>
          <p:spPr>
            <a:xfrm>
              <a:off x="971600" y="5751472"/>
              <a:ext cx="7513960" cy="7490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182" name="正方形/長方形 7"/>
            <p:cNvSpPr>
              <a:spLocks noChangeArrowheads="1"/>
            </p:cNvSpPr>
            <p:nvPr/>
          </p:nvSpPr>
          <p:spPr bwMode="auto">
            <a:xfrm>
              <a:off x="996489" y="5893824"/>
              <a:ext cx="7463942" cy="443443"/>
            </a:xfrm>
            <a:prstGeom prst="rect">
              <a:avLst/>
            </a:prstGeom>
            <a:noFill/>
            <a:ln w="9525">
              <a:noFill/>
              <a:miter lim="800000"/>
              <a:headEnd/>
              <a:tailEnd/>
            </a:ln>
          </p:spPr>
          <p:txBody>
            <a:bodyPr>
              <a:spAutoFit/>
            </a:bodyPr>
            <a:lstStyle/>
            <a:p>
              <a:pPr algn="ctr"/>
              <a:r>
                <a:rPr lang="ja-JP" altLang="en-US" dirty="0">
                  <a:solidFill>
                    <a:schemeClr val="bg1"/>
                  </a:solidFill>
                  <a:latin typeface="HGｺﾞｼｯｸE" pitchFamily="49" charset="-128"/>
                  <a:ea typeface="HGｺﾞｼｯｸE" pitchFamily="49" charset="-128"/>
                  <a:cs typeface="小塚ゴシック Pro M"/>
                </a:rPr>
                <a:t>在宅介護の場合は、ケアマネジャーとの付き合い方が特に大事</a:t>
              </a:r>
              <a:endParaRPr lang="en-US" altLang="ja-JP" dirty="0">
                <a:solidFill>
                  <a:schemeClr val="bg1"/>
                </a:solidFill>
                <a:latin typeface="HGｺﾞｼｯｸE" pitchFamily="49" charset="-128"/>
                <a:ea typeface="HGｺﾞｼｯｸE" pitchFamily="49" charset="-128"/>
                <a:cs typeface="小塚ゴシック Pro M"/>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a:xfrm>
            <a:off x="179388" y="1556793"/>
            <a:ext cx="8785225" cy="5112296"/>
          </a:xfrm>
        </p:spPr>
        <p:txBody>
          <a:bodyPr anchor="t"/>
          <a:lstStyle/>
          <a:p>
            <a:pPr>
              <a:lnSpc>
                <a:spcPct val="150000"/>
              </a:lnSpc>
              <a:spcBef>
                <a:spcPts val="700"/>
              </a:spcBef>
            </a:pPr>
            <a:r>
              <a:rPr lang="ja-JP" altLang="en-US" sz="2800" dirty="0" smtClean="0">
                <a:solidFill>
                  <a:schemeClr val="tx1"/>
                </a:solidFill>
                <a:ea typeface="Meiryo UI" pitchFamily="50" charset="-128"/>
                <a:cs typeface="Meiryo UI" pitchFamily="50" charset="-128"/>
              </a:rPr>
              <a:t>（３）在宅介護の場合の介護保険サービス利用の流れ</a:t>
            </a:r>
          </a:p>
        </p:txBody>
      </p:sp>
      <p:sp>
        <p:nvSpPr>
          <p:cNvPr id="6" name="スライド番号プレースホルダー 5"/>
          <p:cNvSpPr>
            <a:spLocks noGrp="1"/>
          </p:cNvSpPr>
          <p:nvPr>
            <p:ph type="sldNum" sz="quarter" idx="12"/>
          </p:nvPr>
        </p:nvSpPr>
        <p:spPr/>
        <p:txBody>
          <a:bodyPr>
            <a:normAutofit/>
          </a:bodyPr>
          <a:lstStyle/>
          <a:p>
            <a:pPr>
              <a:defRPr/>
            </a:pPr>
            <a:fld id="{C81A9C9A-8552-4B8C-A812-7FF6B44D1F64}" type="slidenum">
              <a:rPr lang="en-US" altLang="ja-JP" smtClean="0"/>
              <a:pPr>
                <a:defRPr/>
              </a:pPr>
              <a:t>18</a:t>
            </a:fld>
            <a:endParaRPr lang="en-US" altLang="ja-JP" dirty="0"/>
          </a:p>
        </p:txBody>
      </p:sp>
      <p:pic>
        <p:nvPicPr>
          <p:cNvPr id="2050" name="Picture 2"/>
          <p:cNvPicPr>
            <a:picLocks noChangeAspect="1" noChangeArrowheads="1"/>
          </p:cNvPicPr>
          <p:nvPr/>
        </p:nvPicPr>
        <p:blipFill>
          <a:blip r:embed="rId3" cstate="print"/>
          <a:srcRect/>
          <a:stretch>
            <a:fillRect/>
          </a:stretch>
        </p:blipFill>
        <p:spPr bwMode="auto">
          <a:xfrm>
            <a:off x="539552" y="2204864"/>
            <a:ext cx="4176464" cy="998277"/>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4572000" y="3573016"/>
            <a:ext cx="4176464" cy="994890"/>
          </a:xfrm>
          <a:prstGeom prst="rect">
            <a:avLst/>
          </a:prstGeom>
          <a:noFill/>
          <a:ln w="9525">
            <a:noFill/>
            <a:miter lim="800000"/>
            <a:headEnd/>
            <a:tailEnd/>
          </a:ln>
        </p:spPr>
      </p:pic>
      <p:sp>
        <p:nvSpPr>
          <p:cNvPr id="7" name="テキスト ボックス 6"/>
          <p:cNvSpPr txBox="1"/>
          <p:nvPr/>
        </p:nvSpPr>
        <p:spPr>
          <a:xfrm>
            <a:off x="251520" y="3140968"/>
            <a:ext cx="1656184" cy="923330"/>
          </a:xfrm>
          <a:prstGeom prst="rect">
            <a:avLst/>
          </a:prstGeom>
          <a:noFill/>
        </p:spPr>
        <p:txBody>
          <a:bodyPr wrap="square" rtlCol="0">
            <a:spAutoFit/>
          </a:bodyPr>
          <a:lstStyle/>
          <a:p>
            <a:r>
              <a:rPr kumimoji="1" lang="ja-JP" altLang="en-US" sz="1800" dirty="0" smtClean="0"/>
              <a:t>①要介護認定</a:t>
            </a:r>
            <a:r>
              <a:rPr kumimoji="1" lang="en-US" altLang="ja-JP" sz="1800" dirty="0" smtClean="0"/>
              <a:t>(</a:t>
            </a:r>
            <a:r>
              <a:rPr kumimoji="1" lang="ja-JP" altLang="en-US" sz="1800" dirty="0" smtClean="0"/>
              <a:t>要支援認定</a:t>
            </a:r>
            <a:r>
              <a:rPr kumimoji="1" lang="en-US" altLang="ja-JP" sz="1800" dirty="0" smtClean="0"/>
              <a:t>)</a:t>
            </a:r>
            <a:r>
              <a:rPr kumimoji="1" lang="ja-JP" altLang="en-US" sz="1800" dirty="0" smtClean="0"/>
              <a:t>の申請</a:t>
            </a:r>
            <a:endParaRPr kumimoji="1" lang="ja-JP" altLang="en-US" sz="1800" dirty="0"/>
          </a:p>
        </p:txBody>
      </p:sp>
      <p:sp>
        <p:nvSpPr>
          <p:cNvPr id="8" name="テキスト ボックス 7"/>
          <p:cNvSpPr txBox="1"/>
          <p:nvPr/>
        </p:nvSpPr>
        <p:spPr>
          <a:xfrm>
            <a:off x="1907704" y="3140968"/>
            <a:ext cx="1584176" cy="646331"/>
          </a:xfrm>
          <a:prstGeom prst="rect">
            <a:avLst/>
          </a:prstGeom>
          <a:noFill/>
        </p:spPr>
        <p:txBody>
          <a:bodyPr wrap="square" rtlCol="0">
            <a:spAutoFit/>
          </a:bodyPr>
          <a:lstStyle/>
          <a:p>
            <a:r>
              <a:rPr kumimoji="1" lang="ja-JP" altLang="en-US" sz="1800" dirty="0" smtClean="0"/>
              <a:t>②認定調査・主治医意見書</a:t>
            </a:r>
            <a:endParaRPr kumimoji="1" lang="ja-JP" altLang="en-US" sz="1800" dirty="0"/>
          </a:p>
        </p:txBody>
      </p:sp>
      <p:sp>
        <p:nvSpPr>
          <p:cNvPr id="10" name="テキスト ボックス 9"/>
          <p:cNvSpPr txBox="1"/>
          <p:nvPr/>
        </p:nvSpPr>
        <p:spPr>
          <a:xfrm>
            <a:off x="3419872" y="3140968"/>
            <a:ext cx="1656184" cy="646331"/>
          </a:xfrm>
          <a:prstGeom prst="rect">
            <a:avLst/>
          </a:prstGeom>
          <a:noFill/>
        </p:spPr>
        <p:txBody>
          <a:bodyPr wrap="square" rtlCol="0">
            <a:spAutoFit/>
          </a:bodyPr>
          <a:lstStyle/>
          <a:p>
            <a:r>
              <a:rPr kumimoji="1" lang="ja-JP" altLang="en-US" sz="1800" dirty="0" smtClean="0"/>
              <a:t>③要介護度の審査判定</a:t>
            </a:r>
            <a:endParaRPr kumimoji="1" lang="ja-JP" altLang="en-US" sz="1800" dirty="0"/>
          </a:p>
        </p:txBody>
      </p:sp>
      <p:sp>
        <p:nvSpPr>
          <p:cNvPr id="11" name="テキスト ボックス 10"/>
          <p:cNvSpPr txBox="1"/>
          <p:nvPr/>
        </p:nvSpPr>
        <p:spPr>
          <a:xfrm>
            <a:off x="4283968" y="4653136"/>
            <a:ext cx="1440160" cy="646331"/>
          </a:xfrm>
          <a:prstGeom prst="rect">
            <a:avLst/>
          </a:prstGeom>
          <a:noFill/>
        </p:spPr>
        <p:txBody>
          <a:bodyPr wrap="square" rtlCol="0">
            <a:spAutoFit/>
          </a:bodyPr>
          <a:lstStyle/>
          <a:p>
            <a:r>
              <a:rPr kumimoji="1" lang="ja-JP" altLang="en-US" sz="1800" dirty="0" smtClean="0"/>
              <a:t>④介護度の認定</a:t>
            </a:r>
            <a:endParaRPr kumimoji="1" lang="ja-JP" altLang="en-US" sz="1800" dirty="0"/>
          </a:p>
        </p:txBody>
      </p:sp>
      <p:sp>
        <p:nvSpPr>
          <p:cNvPr id="14" name="テキスト ボックス 13"/>
          <p:cNvSpPr txBox="1"/>
          <p:nvPr/>
        </p:nvSpPr>
        <p:spPr>
          <a:xfrm>
            <a:off x="6012160" y="4581128"/>
            <a:ext cx="1296144" cy="646331"/>
          </a:xfrm>
          <a:prstGeom prst="rect">
            <a:avLst/>
          </a:prstGeom>
          <a:noFill/>
        </p:spPr>
        <p:txBody>
          <a:bodyPr wrap="square" rtlCol="0">
            <a:spAutoFit/>
          </a:bodyPr>
          <a:lstStyle/>
          <a:p>
            <a:r>
              <a:rPr kumimoji="1" lang="ja-JP" altLang="en-US" sz="1800" dirty="0" smtClean="0"/>
              <a:t>⑤ケアプランの作成</a:t>
            </a:r>
            <a:endParaRPr kumimoji="1" lang="ja-JP" altLang="en-US" sz="1800" dirty="0"/>
          </a:p>
        </p:txBody>
      </p:sp>
      <p:sp>
        <p:nvSpPr>
          <p:cNvPr id="15" name="テキスト ボックス 14"/>
          <p:cNvSpPr txBox="1"/>
          <p:nvPr/>
        </p:nvSpPr>
        <p:spPr>
          <a:xfrm>
            <a:off x="7452320" y="4653136"/>
            <a:ext cx="1512168" cy="923330"/>
          </a:xfrm>
          <a:prstGeom prst="rect">
            <a:avLst/>
          </a:prstGeom>
          <a:noFill/>
        </p:spPr>
        <p:txBody>
          <a:bodyPr wrap="square" rtlCol="0">
            <a:spAutoFit/>
          </a:bodyPr>
          <a:lstStyle/>
          <a:p>
            <a:r>
              <a:rPr kumimoji="1" lang="ja-JP" altLang="en-US" sz="1800" dirty="0" smtClean="0"/>
              <a:t>⑥介護保険サービスの利用開始</a:t>
            </a:r>
            <a:endParaRPr kumimoji="1" lang="ja-JP" altLang="en-US" sz="1800" dirty="0"/>
          </a:p>
        </p:txBody>
      </p:sp>
      <p:sp>
        <p:nvSpPr>
          <p:cNvPr id="17" name="円形吹き出し 16"/>
          <p:cNvSpPr/>
          <p:nvPr/>
        </p:nvSpPr>
        <p:spPr>
          <a:xfrm>
            <a:off x="179512" y="4077072"/>
            <a:ext cx="3168352" cy="1656184"/>
          </a:xfrm>
          <a:prstGeom prst="wedgeEllipseCallout">
            <a:avLst>
              <a:gd name="adj1" fmla="val -17211"/>
              <a:gd name="adj2" fmla="val -64652"/>
            </a:avLst>
          </a:prstGeom>
          <a:noFill/>
          <a:ln w="158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地域包括支援センター、居宅介護支援事業者等では、要介護認定</a:t>
            </a:r>
            <a:r>
              <a:rPr kumimoji="1" lang="en-US" altLang="ja-JP" sz="1600" dirty="0" smtClean="0">
                <a:solidFill>
                  <a:schemeClr val="tx1"/>
                </a:solidFill>
                <a:latin typeface="メイリオ" pitchFamily="50" charset="-128"/>
                <a:ea typeface="メイリオ" pitchFamily="50" charset="-128"/>
                <a:cs typeface="メイリオ" pitchFamily="50" charset="-128"/>
              </a:rPr>
              <a:t>(</a:t>
            </a:r>
            <a:r>
              <a:rPr kumimoji="1" lang="ja-JP" altLang="en-US" sz="1600" dirty="0" smtClean="0">
                <a:solidFill>
                  <a:schemeClr val="tx1"/>
                </a:solidFill>
                <a:latin typeface="メイリオ" pitchFamily="50" charset="-128"/>
                <a:ea typeface="メイリオ" pitchFamily="50" charset="-128"/>
                <a:cs typeface="メイリオ" pitchFamily="50" charset="-128"/>
              </a:rPr>
              <a:t>要支援認定</a:t>
            </a:r>
            <a:r>
              <a:rPr kumimoji="1" lang="en-US" altLang="ja-JP" sz="1600" dirty="0" smtClean="0">
                <a:solidFill>
                  <a:schemeClr val="tx1"/>
                </a:solidFill>
                <a:latin typeface="メイリオ" pitchFamily="50" charset="-128"/>
                <a:ea typeface="メイリオ" pitchFamily="50" charset="-128"/>
                <a:cs typeface="メイリオ" pitchFamily="50" charset="-128"/>
              </a:rPr>
              <a:t>)</a:t>
            </a:r>
            <a:r>
              <a:rPr kumimoji="1" lang="ja-JP" altLang="en-US" sz="1600" dirty="0" smtClean="0">
                <a:solidFill>
                  <a:schemeClr val="tx1"/>
                </a:solidFill>
                <a:latin typeface="メイリオ" pitchFamily="50" charset="-128"/>
                <a:ea typeface="メイリオ" pitchFamily="50" charset="-128"/>
                <a:cs typeface="メイリオ" pitchFamily="50" charset="-128"/>
              </a:rPr>
              <a:t>の申請代行も行っています。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sp>
        <p:nvSpPr>
          <p:cNvPr id="18" name="円形吹き出し 17"/>
          <p:cNvSpPr/>
          <p:nvPr/>
        </p:nvSpPr>
        <p:spPr>
          <a:xfrm>
            <a:off x="5364088" y="2204864"/>
            <a:ext cx="3240360" cy="1224136"/>
          </a:xfrm>
          <a:prstGeom prst="wedgeEllipseCallout">
            <a:avLst>
              <a:gd name="adj1" fmla="val 38616"/>
              <a:gd name="adj2" fmla="val 49735"/>
            </a:avLst>
          </a:prstGeom>
          <a:no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ケアプランに基づき、</a:t>
            </a:r>
            <a:endParaRPr kumimoji="1" lang="en-US" altLang="ja-JP" sz="1600" dirty="0" smtClean="0">
              <a:solidFill>
                <a:schemeClr val="tx1"/>
              </a:solidFill>
              <a:latin typeface="メイリオ" pitchFamily="50" charset="-128"/>
              <a:ea typeface="メイリオ" pitchFamily="50" charset="-128"/>
              <a:cs typeface="メイリオ" pitchFamily="50" charset="-128"/>
            </a:endParaRPr>
          </a:p>
          <a:p>
            <a:r>
              <a:rPr lang="ja-JP" altLang="en-US" sz="1600" dirty="0" smtClean="0">
                <a:solidFill>
                  <a:schemeClr val="tx1"/>
                </a:solidFill>
                <a:latin typeface="メイリオ" pitchFamily="50" charset="-128"/>
                <a:ea typeface="メイリオ" pitchFamily="50" charset="-128"/>
                <a:cs typeface="メイリオ" pitchFamily="50" charset="-128"/>
              </a:rPr>
              <a:t>介護保険サービス事業所と契約を結び、サービスを利用します。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cxnSp>
        <p:nvCxnSpPr>
          <p:cNvPr id="20" name="カギ線コネクタ 19"/>
          <p:cNvCxnSpPr/>
          <p:nvPr/>
        </p:nvCxnSpPr>
        <p:spPr>
          <a:xfrm rot="16200000" flipH="1">
            <a:off x="4572000" y="2996952"/>
            <a:ext cx="792088" cy="360040"/>
          </a:xfrm>
          <a:prstGeom prst="bentConnector3">
            <a:avLst>
              <a:gd name="adj1" fmla="val -1009"/>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2" name="円形吹き出し 31"/>
          <p:cNvSpPr/>
          <p:nvPr/>
        </p:nvSpPr>
        <p:spPr>
          <a:xfrm>
            <a:off x="2555776" y="5445224"/>
            <a:ext cx="4752528" cy="1224136"/>
          </a:xfrm>
          <a:prstGeom prst="wedgeEllipseCallout">
            <a:avLst>
              <a:gd name="adj1" fmla="val 27916"/>
              <a:gd name="adj2" fmla="val -72118"/>
            </a:avLst>
          </a:prstGeom>
          <a:no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ケアマネジャーと相談しながら、</a:t>
            </a:r>
            <a:endParaRPr kumimoji="1" lang="en-US" altLang="ja-JP" sz="1600" dirty="0" smtClean="0">
              <a:solidFill>
                <a:schemeClr val="tx1"/>
              </a:solidFill>
              <a:latin typeface="メイリオ" pitchFamily="50" charset="-128"/>
              <a:ea typeface="メイリオ" pitchFamily="50" charset="-128"/>
              <a:cs typeface="メイリオ" pitchFamily="50" charset="-128"/>
            </a:endParaRPr>
          </a:p>
          <a:p>
            <a:r>
              <a:rPr kumimoji="1" lang="ja-JP" altLang="en-US" sz="1600" dirty="0" smtClean="0">
                <a:solidFill>
                  <a:schemeClr val="tx1"/>
                </a:solidFill>
                <a:latin typeface="メイリオ" pitchFamily="50" charset="-128"/>
                <a:ea typeface="メイリオ" pitchFamily="50" charset="-128"/>
                <a:cs typeface="メイリオ" pitchFamily="50" charset="-128"/>
              </a:rPr>
              <a:t>介護や支援の必要性に応じたサービスを組み合わせてケアプランを</a:t>
            </a:r>
            <a:endParaRPr lang="en-US" altLang="ja-JP" sz="1600" dirty="0" smtClean="0">
              <a:solidFill>
                <a:schemeClr val="tx1"/>
              </a:solidFill>
              <a:latin typeface="メイリオ" pitchFamily="50" charset="-128"/>
              <a:ea typeface="メイリオ" pitchFamily="50" charset="-128"/>
              <a:cs typeface="メイリオ" pitchFamily="50" charset="-128"/>
            </a:endParaRPr>
          </a:p>
          <a:p>
            <a:r>
              <a:rPr kumimoji="1" lang="ja-JP" altLang="en-US" sz="1600" dirty="0" smtClean="0">
                <a:solidFill>
                  <a:schemeClr val="tx1"/>
                </a:solidFill>
                <a:latin typeface="メイリオ" pitchFamily="50" charset="-128"/>
                <a:ea typeface="メイリオ" pitchFamily="50" charset="-128"/>
                <a:cs typeface="メイリオ" pitchFamily="50" charset="-128"/>
              </a:rPr>
              <a:t>作成します。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p:nvPr>
        </p:nvSpPr>
        <p:spPr>
          <a:xfrm>
            <a:off x="179388" y="188640"/>
            <a:ext cx="8785225" cy="1077218"/>
          </a:xfrm>
        </p:spPr>
        <p:txBody>
          <a:bodyPr>
            <a:normAutofit/>
          </a:bodyPr>
          <a:lstStyle/>
          <a:p>
            <a:pPr algn="ctr"/>
            <a:r>
              <a:rPr lang="ja-JP" altLang="en-US" sz="3200" dirty="0" smtClean="0">
                <a:solidFill>
                  <a:schemeClr val="tx1"/>
                </a:solidFill>
                <a:latin typeface="Meiryo UI" pitchFamily="50" charset="-128"/>
                <a:ea typeface="Meiryo UI" pitchFamily="50" charset="-128"/>
                <a:cs typeface="Meiryo UI" pitchFamily="50" charset="-128"/>
              </a:rPr>
              <a:t>３．ケアマネジャーを信頼し、「何でも相談する」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E5ECEFE-8610-4751-8A9A-20F392D7F992}" type="slidenum">
              <a:rPr lang="en-US" altLang="ja-JP" smtClean="0"/>
              <a:pPr>
                <a:defRPr/>
              </a:pPr>
              <a:t>19</a:t>
            </a:fld>
            <a:endParaRPr lang="en-US" altLang="ja-JP" dirty="0"/>
          </a:p>
        </p:txBody>
      </p:sp>
      <p:sp>
        <p:nvSpPr>
          <p:cNvPr id="56322" name="Rectangle 3"/>
          <p:cNvSpPr>
            <a:spLocks noGrp="1"/>
          </p:cNvSpPr>
          <p:nvPr>
            <p:ph sz="quarter" idx="1"/>
          </p:nvPr>
        </p:nvSpPr>
        <p:spPr>
          <a:xfrm>
            <a:off x="107504" y="1700213"/>
            <a:ext cx="8964612"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まずはケアマネジャーとの信頼関係を築くことが重要</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状況が変化したらケアマネジャーに相談してケアプランの見直しをする。</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介護者の悩みや不安を発見することもケアマネジャーの仕事。</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ストレスの悩みなども相談を。</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ケアマネジャーを変更することも可能。市区町村や地域包括支援センターに相談を。</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タイトル 1"/>
          <p:cNvSpPr>
            <a:spLocks noGrp="1"/>
          </p:cNvSpPr>
          <p:nvPr>
            <p:ph type="title"/>
          </p:nvPr>
        </p:nvSpPr>
        <p:spPr>
          <a:xfrm>
            <a:off x="179388" y="393700"/>
            <a:ext cx="8785225" cy="677863"/>
          </a:xfrm>
        </p:spPr>
        <p:txBody>
          <a:bodyPr>
            <a:spAutoFit/>
          </a:bodyPr>
          <a:lstStyle/>
          <a:p>
            <a:pPr algn="ctr"/>
            <a:r>
              <a:rPr lang="ja-JP" altLang="en-US" sz="3800" dirty="0" smtClean="0">
                <a:latin typeface="Meiryo UI" pitchFamily="50" charset="-128"/>
                <a:ea typeface="Meiryo UI" pitchFamily="50" charset="-128"/>
                <a:cs typeface="Meiryo UI" pitchFamily="50" charset="-128"/>
              </a:rPr>
              <a:t>目次</a:t>
            </a:r>
          </a:p>
        </p:txBody>
      </p:sp>
      <p:sp>
        <p:nvSpPr>
          <p:cNvPr id="20482" name="コンテンツ プレースホルダ 2"/>
          <p:cNvSpPr>
            <a:spLocks noGrp="1"/>
          </p:cNvSpPr>
          <p:nvPr>
            <p:ph sz="quarter" idx="4294967295"/>
          </p:nvPr>
        </p:nvSpPr>
        <p:spPr>
          <a:xfrm>
            <a:off x="179388" y="1556469"/>
            <a:ext cx="4392612" cy="4968875"/>
          </a:xfrm>
          <a:prstGeom prst="rect">
            <a:avLst/>
          </a:prstGeom>
        </p:spPr>
        <p:txBody>
          <a:bodyPr/>
          <a:lstStyle/>
          <a:p>
            <a:pPr eaLnBrk="1" hangingPunct="1">
              <a:buFont typeface="Wingdings" pitchFamily="2" charset="2"/>
              <a:buNone/>
            </a:pPr>
            <a:r>
              <a:rPr lang="ja-JP" altLang="en-US" sz="1800" b="1" dirty="0" smtClean="0">
                <a:solidFill>
                  <a:srgbClr val="262626"/>
                </a:solidFill>
                <a:latin typeface="Meiryo UI" pitchFamily="50" charset="-128"/>
                <a:ea typeface="Meiryo UI" pitchFamily="50" charset="-128"/>
                <a:cs typeface="Meiryo UI" pitchFamily="50" charset="-128"/>
              </a:rPr>
              <a:t>はじめに</a:t>
            </a:r>
            <a:endParaRPr lang="en-US" altLang="ja-JP" sz="1800" b="1"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dirty="0" smtClean="0">
                <a:solidFill>
                  <a:schemeClr val="tx2"/>
                </a:solidFill>
                <a:latin typeface="Meiryo UI" pitchFamily="50" charset="-128"/>
                <a:ea typeface="Meiryo UI" pitchFamily="50" charset="-128"/>
                <a:cs typeface="Meiryo UI" pitchFamily="50" charset="-128"/>
              </a:rPr>
              <a:t>　チェック！仕事と介護の両立に向けて</a:t>
            </a:r>
            <a:endParaRPr lang="en-US" altLang="ja-JP" sz="1800" dirty="0" smtClean="0">
              <a:solidFill>
                <a:schemeClr val="tx2"/>
              </a:solidFill>
              <a:latin typeface="Meiryo UI" pitchFamily="50" charset="-128"/>
              <a:ea typeface="Meiryo UI" pitchFamily="50" charset="-128"/>
              <a:cs typeface="Meiryo UI" pitchFamily="50" charset="-128"/>
            </a:endParaRPr>
          </a:p>
          <a:p>
            <a:pPr eaLnBrk="1" hangingPunct="1">
              <a:buFont typeface="Wingdings" pitchFamily="2" charset="2"/>
              <a:buNone/>
            </a:pPr>
            <a:r>
              <a:rPr lang="en-US" altLang="ja-JP" sz="1800" b="1" dirty="0" smtClean="0">
                <a:solidFill>
                  <a:srgbClr val="262626"/>
                </a:solidFill>
                <a:latin typeface="Meiryo UI" pitchFamily="50" charset="-128"/>
                <a:ea typeface="Meiryo UI" pitchFamily="50" charset="-128"/>
                <a:cs typeface="Meiryo UI" pitchFamily="50" charset="-128"/>
              </a:rPr>
              <a:t>Ⅰ.</a:t>
            </a:r>
            <a:r>
              <a:rPr lang="ja-JP" altLang="en-US" sz="1800" b="1" dirty="0" smtClean="0">
                <a:solidFill>
                  <a:srgbClr val="262626"/>
                </a:solidFill>
                <a:latin typeface="Meiryo UI" pitchFamily="50" charset="-128"/>
                <a:ea typeface="Meiryo UI" pitchFamily="50" charset="-128"/>
                <a:cs typeface="Meiryo UI" pitchFamily="50" charset="-128"/>
              </a:rPr>
              <a:t>事前の心構えの重要性</a:t>
            </a:r>
          </a:p>
          <a:p>
            <a:pPr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１．介護はなぜ誰もが直面する課題なのか</a:t>
            </a:r>
            <a:endParaRPr lang="en-US" altLang="ja-JP" sz="16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２．大事な「事前の心構え」　</a:t>
            </a:r>
            <a:endParaRPr lang="en-US" altLang="ja-JP" sz="16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dirty="0" smtClean="0">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dirty="0" smtClean="0">
              <a:latin typeface="Meiryo UI" pitchFamily="50" charset="-128"/>
              <a:ea typeface="Meiryo UI" pitchFamily="50" charset="-128"/>
              <a:cs typeface="Meiryo UI" pitchFamily="50" charset="-128"/>
            </a:endParaRPr>
          </a:p>
        </p:txBody>
      </p:sp>
      <p:sp>
        <p:nvSpPr>
          <p:cNvPr id="20483" name="コンテンツ プレースホルダ 3"/>
          <p:cNvSpPr>
            <a:spLocks noGrp="1"/>
          </p:cNvSpPr>
          <p:nvPr>
            <p:ph sz="quarter" idx="4294967295"/>
          </p:nvPr>
        </p:nvSpPr>
        <p:spPr>
          <a:xfrm>
            <a:off x="3995936" y="1556469"/>
            <a:ext cx="4968677" cy="4968875"/>
          </a:xfrm>
          <a:prstGeom prst="rect">
            <a:avLst/>
          </a:prstGeom>
        </p:spPr>
        <p:txBody>
          <a:bodyPr/>
          <a:lstStyle/>
          <a:p>
            <a:pPr marL="1795463" indent="-1795463">
              <a:buNone/>
            </a:pPr>
            <a:r>
              <a:rPr lang="en-US" altLang="ja-JP" sz="1800" b="1" dirty="0">
                <a:latin typeface="Meiryo UI" panose="020B0604030504040204" pitchFamily="50" charset="-128"/>
                <a:ea typeface="Meiryo UI" panose="020B0604030504040204" pitchFamily="50" charset="-128"/>
                <a:sym typeface="Meiryo UI" panose="020B0604030504040204" pitchFamily="50" charset="-128"/>
              </a:rPr>
              <a:t>Ⅱ.</a:t>
            </a:r>
            <a:r>
              <a:rPr lang="ja-JP" altLang="en-US" sz="1800" b="1" dirty="0">
                <a:latin typeface="Meiryo UI" panose="020B0604030504040204" pitchFamily="50" charset="-128"/>
                <a:ea typeface="Meiryo UI" panose="020B0604030504040204" pitchFamily="50" charset="-128"/>
                <a:sym typeface="Meiryo UI" panose="020B0604030504040204" pitchFamily="50" charset="-128"/>
              </a:rPr>
              <a:t>ひとりで抱え込まない</a:t>
            </a:r>
            <a:endParaRPr lang="en-US" altLang="ja-JP" sz="1800" b="1" dirty="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800" b="1" dirty="0">
                <a:latin typeface="Meiryo UI" panose="020B0604030504040204" pitchFamily="50" charset="-128"/>
                <a:ea typeface="Meiryo UI" panose="020B0604030504040204" pitchFamily="50" charset="-128"/>
                <a:sym typeface="Meiryo UI" panose="020B0604030504040204" pitchFamily="50" charset="-128"/>
              </a:rPr>
              <a:t>　～仕事と介護の両立のための５つのポイント～</a:t>
            </a:r>
            <a:endParaRPr lang="en-US" altLang="ja-JP" sz="1800" b="1" dirty="0">
              <a:latin typeface="Meiryo UI" panose="020B0604030504040204" pitchFamily="50" charset="-128"/>
              <a:ea typeface="Meiryo UI" panose="020B0604030504040204" pitchFamily="50" charset="-128"/>
              <a:sym typeface="Meiryo UI" panose="020B0604030504040204" pitchFamily="50" charset="-128"/>
            </a:endParaRPr>
          </a:p>
          <a:p>
            <a:pPr marL="0" indent="-1795463">
              <a:lnSpc>
                <a:spcPts val="1600"/>
              </a:lnSpc>
              <a:buNone/>
            </a:pPr>
            <a:r>
              <a:rPr lang="ja-JP" altLang="en-US" sz="18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sym typeface="Meiryo UI" panose="020B0604030504040204" pitchFamily="50" charset="-128"/>
              </a:rPr>
              <a:t>１</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．職場に「家族等の介護を行っている」ことを伝え、</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必要に応じて、勤務先の</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「仕事と介護の両立支援制度」を利用する</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lnSpc>
                <a:spcPts val="1600"/>
              </a:lnSpc>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２</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．介護保険サービスを利用し、</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自分で「介護をしすぎない」</a:t>
            </a:r>
            <a:endParaRPr lang="en-US" altLang="ja-JP" sz="1600" dirty="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３．ケアマネジャーを信頼し、「何でも相談する」 </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ct val="0"/>
              </a:spcBef>
              <a:buNone/>
            </a:pP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ct val="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４</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．日ごろから「家族や要介護者宅の近所の方々等と</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良好な関係」を築く</a:t>
            </a:r>
            <a:endParaRPr lang="en-US" altLang="ja-JP" sz="1600" dirty="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ts val="300"/>
              </a:spcBef>
              <a:buNone/>
            </a:pP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ts val="30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５</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．介護を深刻に捉えすぎずに、</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「自分の時間を確保」する</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ts val="300"/>
              </a:spcBef>
              <a:buNone/>
            </a:pPr>
            <a:r>
              <a:rPr lang="en-US" altLang="ja-JP" sz="1800" b="1" dirty="0" smtClean="0">
                <a:solidFill>
                  <a:srgbClr val="262626"/>
                </a:solidFill>
                <a:latin typeface="Meiryo UI" pitchFamily="50" charset="-128"/>
                <a:ea typeface="Meiryo UI" pitchFamily="50" charset="-128"/>
                <a:cs typeface="Meiryo UI" pitchFamily="50" charset="-128"/>
              </a:rPr>
              <a:t>Ⅲ.</a:t>
            </a:r>
            <a:r>
              <a:rPr lang="ja-JP" altLang="en-US" sz="1800" b="1" dirty="0" smtClean="0">
                <a:solidFill>
                  <a:srgbClr val="262626"/>
                </a:solidFill>
                <a:latin typeface="Meiryo UI" pitchFamily="50" charset="-128"/>
                <a:ea typeface="Meiryo UI" pitchFamily="50" charset="-128"/>
                <a:cs typeface="Meiryo UI" pitchFamily="50" charset="-128"/>
              </a:rPr>
              <a:t>働き方の見直しも重要</a:t>
            </a:r>
            <a:endParaRPr lang="ja-JP" altLang="en-US" sz="1600" dirty="0" smtClean="0">
              <a:solidFill>
                <a:srgbClr val="262626"/>
              </a:solidFill>
              <a:latin typeface="Meiryo UI" pitchFamily="50" charset="-128"/>
              <a:ea typeface="Meiryo UI" pitchFamily="50" charset="-128"/>
              <a:cs typeface="Meiryo UI" pitchFamily="50" charset="-128"/>
            </a:endParaRPr>
          </a:p>
          <a:p>
            <a:pPr marL="1795463" indent="-1795463" eaLnBrk="1" hangingPunct="1">
              <a:buFont typeface="Wingdings" pitchFamily="2" charset="2"/>
              <a:buNone/>
            </a:pPr>
            <a:r>
              <a:rPr lang="ja-JP" altLang="en-US" sz="1800" b="1" dirty="0" smtClean="0">
                <a:solidFill>
                  <a:srgbClr val="262626"/>
                </a:solidFill>
                <a:latin typeface="Meiryo UI" pitchFamily="50" charset="-128"/>
                <a:ea typeface="Meiryo UI" pitchFamily="50" charset="-128"/>
                <a:cs typeface="Meiryo UI" pitchFamily="50" charset="-128"/>
              </a:rPr>
              <a:t>まとめ　介護で離職しないために</a:t>
            </a:r>
          </a:p>
          <a:p>
            <a:pPr marL="1795463" indent="-1795463" eaLnBrk="1" hangingPunct="1">
              <a:buFont typeface="Wingdings" pitchFamily="2" charset="2"/>
              <a:buNone/>
            </a:pPr>
            <a:r>
              <a:rPr lang="ja-JP" altLang="en-US" sz="1600" dirty="0" smtClean="0">
                <a:solidFill>
                  <a:schemeClr val="tx2"/>
                </a:solidFill>
                <a:latin typeface="Meiryo UI" pitchFamily="50" charset="-128"/>
                <a:ea typeface="Meiryo UI" pitchFamily="50" charset="-128"/>
                <a:cs typeface="Meiryo UI" pitchFamily="50" charset="-128"/>
              </a:rPr>
              <a:t>　チェック！このセミナーのゴール</a:t>
            </a:r>
            <a:endParaRPr lang="ja-JP" altLang="en-US" sz="1800" b="1" dirty="0" smtClean="0">
              <a:solidFill>
                <a:srgbClr val="262626"/>
              </a:solidFill>
              <a:latin typeface="Meiryo UI" pitchFamily="50" charset="-128"/>
              <a:ea typeface="Meiryo UI" pitchFamily="50" charset="-128"/>
              <a:cs typeface="Meiryo UI" pitchFamily="50" charset="-128"/>
            </a:endParaRPr>
          </a:p>
          <a:p>
            <a:pPr marL="1795463" indent="-1795463"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お役立ちリンク</a:t>
            </a:r>
            <a:endParaRPr lang="en-US" altLang="ja-JP" sz="1600" dirty="0" smtClean="0">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dirty="0" smtClean="0">
              <a:latin typeface="Meiryo UI" pitchFamily="50" charset="-128"/>
              <a:ea typeface="Meiryo UI" pitchFamily="50" charset="-128"/>
              <a:cs typeface="Meiryo UI" pitchFamily="50" charset="-128"/>
            </a:endParaRPr>
          </a:p>
        </p:txBody>
      </p:sp>
      <p:sp>
        <p:nvSpPr>
          <p:cNvPr id="6" name="スライド番号プレースホルダー 6"/>
          <p:cNvSpPr txBox="1">
            <a:spLocks/>
          </p:cNvSpPr>
          <p:nvPr/>
        </p:nvSpPr>
        <p:spPr>
          <a:xfrm>
            <a:off x="8711952" y="6425952"/>
            <a:ext cx="432048" cy="432048"/>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4546B77-9535-4989-8729-2255D4F27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A283C074-381D-4709-9129-8AC163852AF8}" type="slidenum">
              <a:rPr lang="en-US" altLang="ja-JP" smtClean="0"/>
              <a:pPr>
                <a:defRPr/>
              </a:pPr>
              <a:t>20</a:t>
            </a:fld>
            <a:endParaRPr lang="en-US" altLang="ja-JP" dirty="0"/>
          </a:p>
        </p:txBody>
      </p:sp>
      <p:sp>
        <p:nvSpPr>
          <p:cNvPr id="6"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（１）ケアマネジャーとは</a:t>
            </a:r>
            <a:endParaRPr lang="ja-JP" altLang="en-US" sz="1800" dirty="0" smtClean="0">
              <a:latin typeface="Meiryo UI" pitchFamily="50" charset="-128"/>
              <a:ea typeface="Meiryo UI" pitchFamily="50" charset="-128"/>
              <a:cs typeface="Meiryo UI" pitchFamily="50" charset="-128"/>
            </a:endParaRPr>
          </a:p>
          <a:p>
            <a:pPr eaLnBrk="1" hangingPunct="1">
              <a:lnSpc>
                <a:spcPts val="2800"/>
              </a:lnSpc>
              <a:spcAft>
                <a:spcPts val="1200"/>
              </a:spcAft>
            </a:pPr>
            <a:r>
              <a:rPr lang="ja-JP" altLang="en-US" sz="2000" dirty="0" smtClean="0">
                <a:latin typeface="Meiryo UI" pitchFamily="50" charset="-128"/>
                <a:ea typeface="Meiryo UI" pitchFamily="50" charset="-128"/>
                <a:cs typeface="Meiryo UI" pitchFamily="50" charset="-128"/>
              </a:rPr>
              <a:t>ケアマネジャーとは（介護支援専門員）</a:t>
            </a:r>
            <a:r>
              <a:rPr lang="en-US" altLang="ja-JP" sz="1800" dirty="0" smtClean="0">
                <a:latin typeface="Meiryo UI" pitchFamily="50" charset="-128"/>
                <a:ea typeface="Meiryo UI" pitchFamily="50" charset="-128"/>
                <a:cs typeface="Meiryo UI" pitchFamily="50" charset="-128"/>
              </a:rPr>
              <a:t/>
            </a:r>
            <a:br>
              <a:rPr lang="en-US" altLang="ja-JP" sz="18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●保健・医療・福祉関係の国家資格者などで、</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   ５年以上の実務経験があり、かつ、ケアマネジャー試験に合格した人</a:t>
            </a:r>
            <a:br>
              <a:rPr lang="ja-JP" altLang="en-US"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●介護サービス等のコーディネーター</a:t>
            </a:r>
            <a:br>
              <a:rPr lang="ja-JP" altLang="en-US"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●事情に応じて、担当のケアマネジャーを変更することは可能</a:t>
            </a:r>
            <a:endParaRPr lang="en-US" altLang="ja-JP" sz="2000" dirty="0" smtClean="0">
              <a:latin typeface="Meiryo UI" pitchFamily="50" charset="-128"/>
              <a:ea typeface="Meiryo UI" pitchFamily="50" charset="-128"/>
              <a:cs typeface="Meiryo UI" pitchFamily="50" charset="-128"/>
            </a:endParaRPr>
          </a:p>
          <a:p>
            <a:pPr>
              <a:lnSpc>
                <a:spcPts val="2800"/>
              </a:lnSpc>
              <a:spcAft>
                <a:spcPts val="1200"/>
              </a:spcAft>
            </a:pPr>
            <a:r>
              <a:rPr lang="ja-JP" altLang="en-US" sz="2000" dirty="0" smtClean="0">
                <a:latin typeface="Meiryo UI" pitchFamily="50" charset="-128"/>
                <a:ea typeface="Meiryo UI" pitchFamily="50" charset="-128"/>
                <a:cs typeface="Meiryo UI" pitchFamily="50" charset="-128"/>
              </a:rPr>
              <a:t>ケアマネジメント</a:t>
            </a:r>
            <a:r>
              <a:rPr lang="en-US" altLang="ja-JP" sz="1800" dirty="0">
                <a:latin typeface="Meiryo UI" pitchFamily="50" charset="-128"/>
                <a:ea typeface="Meiryo UI" pitchFamily="50" charset="-128"/>
                <a:cs typeface="Meiryo UI" pitchFamily="50" charset="-128"/>
              </a:rPr>
              <a:t/>
            </a:r>
            <a:br>
              <a:rPr lang="en-US" altLang="ja-JP" sz="1800" dirty="0">
                <a:latin typeface="Meiryo UI" pitchFamily="50" charset="-128"/>
                <a:ea typeface="Meiryo UI" pitchFamily="50" charset="-128"/>
                <a:cs typeface="Meiryo UI" pitchFamily="50" charset="-128"/>
              </a:rPr>
            </a:br>
            <a:r>
              <a:rPr lang="ja-JP" altLang="en-US" sz="2000" dirty="0" smtClean="0">
                <a:ea typeface="Meiryo UI" pitchFamily="50" charset="-128"/>
                <a:cs typeface="Meiryo UI" pitchFamily="50" charset="-128"/>
              </a:rPr>
              <a:t>ケアマネジャーが</a:t>
            </a:r>
            <a:r>
              <a:rPr lang="ja-JP" altLang="en-US" sz="2000" dirty="0">
                <a:ea typeface="Meiryo UI" pitchFamily="50" charset="-128"/>
                <a:cs typeface="Meiryo UI" pitchFamily="50" charset="-128"/>
              </a:rPr>
              <a:t>高齢者や家族のニーズを把握し、介護サービスを効果的に受けられるよう利用者の同意を得て計画（ケアプラン）を立て、サービス事業者や市区町村と</a:t>
            </a:r>
            <a:r>
              <a:rPr lang="ja-JP" altLang="en-US" sz="2000" dirty="0" smtClean="0">
                <a:ea typeface="Meiryo UI" pitchFamily="50" charset="-128"/>
                <a:cs typeface="Meiryo UI" pitchFamily="50" charset="-128"/>
              </a:rPr>
              <a:t>の連絡調整を行う。ケアプランに基づきサービスを提供した後の利用者の状況や環境の変化などの評価と、評価を踏まえた計画の見直しを行う。</a:t>
            </a:r>
            <a:r>
              <a:rPr lang="ja-JP" altLang="en-US" sz="1800" dirty="0">
                <a:latin typeface="Meiryo UI" pitchFamily="50" charset="-128"/>
                <a:ea typeface="Meiryo UI" pitchFamily="50" charset="-128"/>
                <a:cs typeface="Meiryo UI" pitchFamily="50" charset="-128"/>
              </a:rPr>
              <a:t>　</a:t>
            </a:r>
            <a:endParaRPr lang="ja-JP" altLang="en-US" sz="20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EAF26C75-5315-44ED-B253-1488EF8B82CF}" type="slidenum">
              <a:rPr lang="en-US" altLang="ja-JP" smtClean="0"/>
              <a:pPr>
                <a:defRPr/>
              </a:pPr>
              <a:t>21</a:t>
            </a:fld>
            <a:endParaRPr lang="en-US" altLang="ja-JP" dirty="0"/>
          </a:p>
        </p:txBody>
      </p:sp>
      <p:sp>
        <p:nvSpPr>
          <p:cNvPr id="60417"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（２）ケアマネジャーに伝えるべきこと</a:t>
            </a:r>
            <a:endParaRPr lang="en-US" altLang="ja-JP" sz="2800" dirty="0" smtClean="0">
              <a:latin typeface="Meiryo UI" pitchFamily="50" charset="-128"/>
              <a:ea typeface="Meiryo UI" pitchFamily="50" charset="-128"/>
              <a:cs typeface="Meiryo UI" pitchFamily="50" charset="-128"/>
            </a:endParaRPr>
          </a:p>
          <a:p>
            <a:pPr>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介護が必要な人について</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・健康状態や介護に対する考え方（自宅で最期までか、</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施設へ入居するかなど</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・生活のこと（生活パターン、経済状況、交友関係、趣味・嗜好、悩み等）</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あなた（介護者）自身に</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ついて</a:t>
            </a:r>
          </a:p>
          <a:p>
            <a:pPr marL="0" indent="0">
              <a:spcBef>
                <a:spcPts val="0"/>
              </a:spcBef>
              <a:buNone/>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・介護に対する考え方や状況</a:t>
            </a:r>
            <a:endParaRPr lang="en-US" altLang="ja-JP" sz="20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（介護経験の有無、介護</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を担える範囲、介護分担者の有無</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、介護サービスの利用　　　</a:t>
            </a:r>
            <a: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意向等</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・仕事や生活のこと</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（健康</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状態、仕事</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内容、勤務時間、残業の有無、出張の頻度、転勤の有無、</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会社や同僚の理解や協力関係</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smtClean="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buClr>
                <a:srgbClr val="C0504D"/>
              </a:buClr>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勤務先の介護休業など両立支援制度の内容</a:t>
            </a:r>
          </a:p>
          <a:p>
            <a:pPr lvl="0">
              <a:spcAft>
                <a:spcPts val="600"/>
              </a:spcAft>
              <a:buClr>
                <a:srgbClr val="C0504D"/>
              </a:buClr>
              <a:defRPr/>
            </a:pPr>
            <a:endParaRPr lang="ja-JP" altLang="en-US" sz="20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eaLnBrk="1" hangingPunct="1">
              <a:lnSpc>
                <a:spcPct val="90000"/>
              </a:lnSpc>
            </a:pPr>
            <a:endParaRPr lang="ja-JP" altLang="en-US"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a:xfrm>
            <a:off x="179388" y="545813"/>
            <a:ext cx="8785225" cy="584775"/>
          </a:xfrm>
        </p:spPr>
        <p:txBody>
          <a:bodyPr>
            <a:normAutofit fontScale="90000"/>
          </a:bodyPr>
          <a:lstStyle/>
          <a:p>
            <a:pPr algn="ctr"/>
            <a:r>
              <a:rPr lang="ja-JP" altLang="en-US" sz="3600" dirty="0" smtClean="0">
                <a:solidFill>
                  <a:schemeClr val="tx1"/>
                </a:solidFill>
                <a:ea typeface="Meiryo UI" pitchFamily="50" charset="-128"/>
                <a:cs typeface="Meiryo UI" pitchFamily="50" charset="-128"/>
              </a:rPr>
              <a:t>４．日ごろから「家族や要介護者宅の近所の方々等と良好な関係」を築く</a:t>
            </a:r>
            <a:r>
              <a:rPr lang="ja-JP" altLang="en-US" sz="3200" dirty="0" smtClean="0">
                <a:solidFill>
                  <a:schemeClr val="tx1"/>
                </a:solidFill>
                <a:latin typeface="Meiryo UI" pitchFamily="50" charset="-128"/>
                <a:ea typeface="Meiryo UI" pitchFamily="50" charset="-128"/>
                <a:cs typeface="Meiryo UI" pitchFamily="50" charset="-128"/>
              </a:rPr>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F1BD037C-BE88-4C0D-AC4A-B0B38BCEA4B4}" type="slidenum">
              <a:rPr lang="en-US" altLang="ja-JP" smtClean="0"/>
              <a:pPr>
                <a:defRPr/>
              </a:pPr>
              <a:t>22</a:t>
            </a:fld>
            <a:endParaRPr lang="en-US" altLang="ja-JP" dirty="0"/>
          </a:p>
        </p:txBody>
      </p:sp>
      <p:sp>
        <p:nvSpPr>
          <p:cNvPr id="62466" name="Rectangle 3"/>
          <p:cNvSpPr>
            <a:spLocks noGrp="1"/>
          </p:cNvSpPr>
          <p:nvPr>
            <p:ph sz="quarter" idx="1"/>
          </p:nvPr>
        </p:nvSpPr>
        <p:spPr>
          <a:xfrm>
            <a:off x="177800" y="1700213"/>
            <a:ext cx="8786813"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介護はいつ始まるか分からないため、父母が元気なうちから話し合っておくことが重要。</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介護費用は原則要介護者の年金や貯金で賄うため、銀行の通帳や</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印鑑、生命保険の加入証書の場所等の把握をしておくこと。</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認知症の要介護者には、徘徊等で近所の方々にお世話になることも</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自身や配偶者の父母との、そして、自身の配偶者・子ども、自身の兄弟姉妹、要介護者の近所の方々等との良好な関係を築くため、日ごろから積極的なコミュニケーションを</a:t>
            </a:r>
          </a:p>
          <a:p>
            <a:pPr>
              <a:lnSpc>
                <a:spcPts val="2900"/>
              </a:lnSpc>
              <a:spcAft>
                <a:spcPts val="1200"/>
              </a:spcAft>
            </a:pP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9D10AD68-2F78-46CC-978D-F02AAA54E038}" type="slidenum">
              <a:rPr lang="en-US" altLang="ja-JP" smtClean="0"/>
              <a:pPr>
                <a:defRPr/>
              </a:pPr>
              <a:t>23</a:t>
            </a:fld>
            <a:endParaRPr lang="en-US" altLang="ja-JP" dirty="0"/>
          </a:p>
        </p:txBody>
      </p:sp>
      <p:sp>
        <p:nvSpPr>
          <p:cNvPr id="6" name="コンテンツ プレースホルダ 5"/>
          <p:cNvSpPr>
            <a:spLocks noGrp="1"/>
          </p:cNvSpPr>
          <p:nvPr>
            <p:ph sz="quarter" idx="1"/>
          </p:nvPr>
        </p:nvSpPr>
        <p:spPr>
          <a:xfrm>
            <a:off x="0" y="1484784"/>
            <a:ext cx="9144000" cy="5616624"/>
          </a:xfrm>
        </p:spPr>
        <p:txBody>
          <a:bodyPr>
            <a:noAutofit/>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（１）親と話し合う機会を（</a:t>
            </a:r>
            <a:r>
              <a:rPr lang="en-US" altLang="ja-JP" sz="2800" dirty="0" smtClean="0">
                <a:latin typeface="Meiryo UI" pitchFamily="50" charset="-128"/>
                <a:ea typeface="Meiryo UI" pitchFamily="50" charset="-128"/>
                <a:cs typeface="Meiryo UI" pitchFamily="50" charset="-128"/>
              </a:rPr>
              <a:t>65</a:t>
            </a:r>
            <a:r>
              <a:rPr lang="ja-JP" altLang="en-US" sz="2800" dirty="0" smtClean="0">
                <a:latin typeface="Meiryo UI" pitchFamily="50" charset="-128"/>
                <a:ea typeface="Meiryo UI" pitchFamily="50" charset="-128"/>
                <a:cs typeface="Meiryo UI" pitchFamily="50" charset="-128"/>
              </a:rPr>
              <a:t>歳がきっかけ）</a:t>
            </a:r>
            <a:endParaRPr lang="en-US" altLang="ja-JP" sz="2800" dirty="0" smtClean="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親に介護保険被保険者証が届く</a:t>
            </a:r>
            <a:r>
              <a:rPr lang="en-US" altLang="ja-JP" sz="2000" dirty="0">
                <a:latin typeface="Meiryo UI" panose="020B0604030504040204" pitchFamily="50" charset="-128"/>
                <a:ea typeface="Meiryo UI" panose="020B0604030504040204" pitchFamily="50" charset="-128"/>
                <a:sym typeface="Meiryo UI" panose="020B0604030504040204" pitchFamily="50" charset="-128"/>
              </a:rPr>
              <a:t>65</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歳、もしくはあなたが介護保険料を納付し始める40歳を話し合うきっかけに</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a:t>
            </a:r>
            <a:r>
              <a:rPr lang="en-US" altLang="ja-JP" sz="1600" dirty="0">
                <a:latin typeface="Meiryo UI" panose="020B0604030504040204" pitchFamily="50" charset="-128"/>
                <a:ea typeface="Meiryo UI" panose="020B0604030504040204" pitchFamily="50" charset="-128"/>
                <a:sym typeface="Meiryo UI" panose="020B0604030504040204" pitchFamily="50" charset="-128"/>
              </a:rPr>
              <a:t>65</a:t>
            </a:r>
            <a:r>
              <a:rPr lang="ja-JP" altLang="en-US" sz="1600" dirty="0">
                <a:latin typeface="Meiryo UI" panose="020B0604030504040204" pitchFamily="50" charset="-128"/>
                <a:ea typeface="Meiryo UI" panose="020B0604030504040204" pitchFamily="50" charset="-128"/>
                <a:sym typeface="Meiryo UI" panose="020B0604030504040204" pitchFamily="50" charset="-128"/>
              </a:rPr>
              <a:t>歳になる誕生日の月に介護保険被保険者証が</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交付される</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sym typeface="Meiryo UI" panose="020B0604030504040204" pitchFamily="50" charset="-128"/>
            </a:endParaRPr>
          </a:p>
          <a:p>
            <a:pPr marL="266700" indent="-266700">
              <a:lnSpc>
                <a:spcPts val="2900"/>
              </a:lnSpc>
              <a:spcAft>
                <a:spcPts val="1200"/>
              </a:spcAft>
            </a:pPr>
            <a:r>
              <a:rPr lang="ja-JP" altLang="ja-JP" sz="2000" dirty="0" smtClean="0">
                <a:latin typeface="Meiryo UI" pitchFamily="50" charset="-128"/>
                <a:ea typeface="Meiryo UI" pitchFamily="50" charset="-128"/>
                <a:cs typeface="Meiryo UI" pitchFamily="50" charset="-128"/>
              </a:rPr>
              <a:t>介護保険制度の仕組みの説明と親の現状を把握する機会とする</a:t>
            </a:r>
            <a:r>
              <a:rPr lang="en-US" altLang="ja-JP" sz="2000" dirty="0" smtClean="0">
                <a:latin typeface="Meiryo UI" pitchFamily="50" charset="-128"/>
                <a:ea typeface="Meiryo UI" pitchFamily="50" charset="-128"/>
                <a:cs typeface="Meiryo UI" pitchFamily="50" charset="-128"/>
              </a:rPr>
              <a:t>｡</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・生活状態（日常生活、経済状態、交友関係</a:t>
            </a:r>
            <a:r>
              <a:rPr lang="ja-JP" altLang="en-US" sz="2000" dirty="0" smtClean="0">
                <a:latin typeface="Meiryo UI" pitchFamily="50" charset="-128"/>
                <a:ea typeface="Meiryo UI" pitchFamily="50" charset="-128"/>
                <a:cs typeface="Meiryo UI" pitchFamily="50" charset="-128"/>
              </a:rPr>
              <a:t>、</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趣味</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・嗜好</a:t>
            </a:r>
            <a:r>
              <a:rPr lang="ja-JP" altLang="ja-JP" sz="2000" dirty="0" smtClean="0">
                <a:latin typeface="Meiryo UI" pitchFamily="50" charset="-128"/>
                <a:ea typeface="Meiryo UI" pitchFamily="50" charset="-128"/>
                <a:cs typeface="Meiryo UI" pitchFamily="50" charset="-128"/>
              </a:rPr>
              <a:t>等）</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・健康状態（</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既往歴</a:t>
            </a:r>
            <a:r>
              <a:rPr lang="ja-JP" altLang="ja-JP" sz="2000" dirty="0" smtClean="0">
                <a:latin typeface="Meiryo UI" pitchFamily="50" charset="-128"/>
                <a:ea typeface="Meiryo UI" pitchFamily="50" charset="-128"/>
                <a:cs typeface="Meiryo UI" pitchFamily="50" charset="-128"/>
              </a:rPr>
              <a:t>、服用薬、通院先等）→</a:t>
            </a:r>
            <a:r>
              <a:rPr lang="ja-JP" altLang="en-US" sz="2000" dirty="0" smtClean="0">
                <a:latin typeface="Meiryo UI" pitchFamily="50" charset="-128"/>
                <a:ea typeface="Meiryo UI" pitchFamily="50" charset="-128"/>
                <a:cs typeface="Meiryo UI" pitchFamily="50" charset="-128"/>
              </a:rPr>
              <a:t>　</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　かかりつけ</a:t>
            </a:r>
            <a:r>
              <a:rPr lang="ja-JP" altLang="ja-JP" sz="2000" dirty="0" smtClean="0">
                <a:latin typeface="Meiryo UI" pitchFamily="50" charset="-128"/>
                <a:ea typeface="Meiryo UI" pitchFamily="50" charset="-128"/>
                <a:cs typeface="Meiryo UI" pitchFamily="50" charset="-128"/>
              </a:rPr>
              <a:t>医の確認</a:t>
            </a:r>
            <a:r>
              <a:rPr lang="ja-JP" altLang="en-US" sz="2000" dirty="0" smtClean="0">
                <a:latin typeface="Meiryo UI" pitchFamily="50" charset="-128"/>
                <a:ea typeface="Meiryo UI" pitchFamily="50" charset="-128"/>
                <a:cs typeface="Meiryo UI" pitchFamily="50" charset="-128"/>
              </a:rPr>
              <a:t>　</a:t>
            </a:r>
            <a:endParaRPr lang="en-US" altLang="ja-JP" sz="2000" dirty="0" smtClean="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親の老後の生き方の希望（暮らし方、</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介護に対する考え方、</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延命治療の希望等）　</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・必要があれば</a:t>
            </a:r>
            <a:r>
              <a:rPr lang="zh-TW" altLang="en-US" sz="2000" dirty="0" smtClean="0">
                <a:latin typeface="Meiryo UI" pitchFamily="50" charset="-128"/>
                <a:ea typeface="Meiryo UI" pitchFamily="50" charset="-128"/>
                <a:cs typeface="Meiryo UI" pitchFamily="50" charset="-128"/>
              </a:rPr>
              <a:t>要介護（要支援）認定</a:t>
            </a:r>
            <a:r>
              <a:rPr lang="ja-JP" altLang="ja-JP" sz="2000" dirty="0" smtClean="0">
                <a:latin typeface="Meiryo UI" pitchFamily="50" charset="-128"/>
                <a:ea typeface="Meiryo UI" pitchFamily="50" charset="-128"/>
                <a:cs typeface="Meiryo UI" pitchFamily="50" charset="-128"/>
              </a:rPr>
              <a:t>を受ける</a:t>
            </a: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住宅改修など早めの対応も</a:t>
            </a:r>
            <a:r>
              <a:rPr lang="en-US" altLang="ja-JP" sz="2000" dirty="0" smtClean="0">
                <a:latin typeface="Meiryo UI" pitchFamily="50" charset="-128"/>
                <a:ea typeface="Meiryo UI" pitchFamily="50" charset="-128"/>
                <a:cs typeface="Meiryo UI" pitchFamily="50" charset="-128"/>
              </a:rPr>
              <a:t>｡</a:t>
            </a:r>
          </a:p>
          <a:p>
            <a:pPr marL="266700" indent="-266700">
              <a:lnSpc>
                <a:spcPts val="2900"/>
              </a:lnSpc>
              <a:spcAft>
                <a:spcPts val="1200"/>
              </a:spcAft>
            </a:pPr>
            <a:r>
              <a:rPr lang="ja-JP" altLang="ja-JP" sz="2000" dirty="0" smtClean="0">
                <a:latin typeface="Meiryo UI" pitchFamily="50" charset="-128"/>
                <a:ea typeface="Meiryo UI" pitchFamily="50" charset="-128"/>
                <a:cs typeface="Meiryo UI" pitchFamily="50" charset="-128"/>
              </a:rPr>
              <a:t>兄弟姉妹や配偶者</a:t>
            </a:r>
            <a:r>
              <a:rPr lang="ja-JP" altLang="en-US" sz="2000" dirty="0" smtClean="0">
                <a:latin typeface="Meiryo UI" pitchFamily="50" charset="-128"/>
                <a:ea typeface="Meiryo UI" pitchFamily="50" charset="-128"/>
                <a:cs typeface="Meiryo UI" pitchFamily="50" charset="-128"/>
              </a:rPr>
              <a:t>と</a:t>
            </a:r>
            <a:r>
              <a:rPr lang="ja-JP" altLang="ja-JP" sz="2000" dirty="0" smtClean="0">
                <a:latin typeface="Meiryo UI" pitchFamily="50" charset="-128"/>
                <a:ea typeface="Meiryo UI" pitchFamily="50" charset="-128"/>
                <a:cs typeface="Meiryo UI" pitchFamily="50" charset="-128"/>
              </a:rPr>
              <a:t>も情報を共有</a:t>
            </a:r>
            <a:r>
              <a:rPr lang="ja-JP" altLang="en-US" sz="2000" dirty="0" smtClean="0">
                <a:latin typeface="Meiryo UI" pitchFamily="50" charset="-128"/>
                <a:ea typeface="Meiryo UI" pitchFamily="50" charset="-128"/>
                <a:cs typeface="Meiryo UI" pitchFamily="50" charset="-128"/>
              </a:rPr>
              <a:t>する</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br>
            <a:r>
              <a:rPr lang="ja-JP" altLang="ja-JP" sz="2000" dirty="0" smtClean="0">
                <a:latin typeface="Meiryo UI" pitchFamily="50" charset="-128"/>
                <a:ea typeface="Meiryo UI" pitchFamily="50" charset="-128"/>
                <a:cs typeface="Meiryo UI" pitchFamily="50" charset="-128"/>
              </a:rPr>
              <a:t>→同様の取組を毎年行うこと。とりわけ親が</a:t>
            </a:r>
            <a:r>
              <a:rPr lang="en-US" altLang="ja-JP" sz="2000" dirty="0" smtClean="0">
                <a:latin typeface="Meiryo UI" pitchFamily="50" charset="-128"/>
                <a:ea typeface="Meiryo UI" pitchFamily="50" charset="-128"/>
                <a:cs typeface="Meiryo UI" pitchFamily="50" charset="-128"/>
              </a:rPr>
              <a:t>75</a:t>
            </a:r>
            <a:r>
              <a:rPr lang="ja-JP" altLang="ja-JP" sz="2000" dirty="0" smtClean="0">
                <a:latin typeface="Meiryo UI" pitchFamily="50" charset="-128"/>
                <a:ea typeface="Meiryo UI" pitchFamily="50" charset="-128"/>
                <a:cs typeface="Meiryo UI" pitchFamily="50" charset="-128"/>
              </a:rPr>
              <a:t>歳以降になると情報の共有はより重要</a:t>
            </a:r>
            <a:r>
              <a:rPr lang="ja-JP" altLang="en-US" sz="2000" dirty="0" smtClean="0">
                <a:latin typeface="Meiryo UI" pitchFamily="50" charset="-128"/>
                <a:ea typeface="Meiryo UI" pitchFamily="50" charset="-128"/>
                <a:cs typeface="Meiryo UI" pitchFamily="50" charset="-128"/>
              </a:rPr>
              <a:t>　</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に。</a:t>
            </a:r>
          </a:p>
          <a:p>
            <a:pPr eaLnBrk="1" hangingPunct="1">
              <a:lnSpc>
                <a:spcPct val="80000"/>
              </a:lnSpc>
              <a:buFont typeface="Wingdings" pitchFamily="2" charset="2"/>
              <a:buNone/>
            </a:pPr>
            <a:r>
              <a:rPr lang="ja-JP" altLang="en-US" sz="1500" dirty="0" smtClean="0">
                <a:latin typeface="Meiryo UI" pitchFamily="50" charset="-128"/>
                <a:ea typeface="Meiryo UI" pitchFamily="50" charset="-128"/>
                <a:cs typeface="Meiryo UI" pitchFamily="50" charset="-128"/>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p:nvPr>
        </p:nvSpPr>
        <p:spPr>
          <a:xfrm>
            <a:off x="-36513" y="263550"/>
            <a:ext cx="9145588" cy="1077218"/>
          </a:xfrm>
        </p:spPr>
        <p:txBody>
          <a:bodyPr>
            <a:normAutofit fontScale="90000"/>
          </a:bodyPr>
          <a:lstStyle/>
          <a:p>
            <a:pPr marL="812800" indent="-812800" algn="ctr"/>
            <a:r>
              <a:rPr lang="ja-JP" altLang="en-US" sz="3600" dirty="0" smtClean="0">
                <a:solidFill>
                  <a:schemeClr val="tx1"/>
                </a:solidFill>
                <a:ea typeface="Meiryo UI" pitchFamily="50" charset="-128"/>
                <a:cs typeface="Meiryo UI" pitchFamily="50" charset="-128"/>
              </a:rPr>
              <a:t>５．介護を深刻に捉えすぎずに、</a:t>
            </a:r>
            <a:r>
              <a:rPr lang="en-US" altLang="ja-JP" sz="3600" dirty="0" smtClean="0">
                <a:solidFill>
                  <a:schemeClr val="tx1"/>
                </a:solidFill>
                <a:ea typeface="Meiryo UI" pitchFamily="50" charset="-128"/>
                <a:cs typeface="Meiryo UI" pitchFamily="50" charset="-128"/>
              </a:rPr>
              <a:t/>
            </a:r>
            <a:br>
              <a:rPr lang="en-US" altLang="ja-JP" sz="3600" dirty="0" smtClean="0">
                <a:solidFill>
                  <a:schemeClr val="tx1"/>
                </a:solidFill>
                <a:ea typeface="Meiryo UI" pitchFamily="50" charset="-128"/>
                <a:cs typeface="Meiryo UI" pitchFamily="50" charset="-128"/>
              </a:rPr>
            </a:br>
            <a:r>
              <a:rPr lang="ja-JP" altLang="en-US" sz="3600" dirty="0" smtClean="0">
                <a:solidFill>
                  <a:schemeClr val="tx1"/>
                </a:solidFill>
                <a:ea typeface="Meiryo UI" pitchFamily="50" charset="-128"/>
                <a:cs typeface="Meiryo UI" pitchFamily="50" charset="-128"/>
              </a:rPr>
              <a:t>「自分の時間を確保」する</a:t>
            </a:r>
            <a:r>
              <a:rPr lang="ja-JP" altLang="en-US" sz="3200" dirty="0" smtClean="0">
                <a:solidFill>
                  <a:schemeClr val="tx1"/>
                </a:solidFill>
                <a:latin typeface="Meiryo UI" pitchFamily="50" charset="-128"/>
                <a:ea typeface="Meiryo UI" pitchFamily="50" charset="-128"/>
                <a:cs typeface="Meiryo UI" pitchFamily="50" charset="-128"/>
              </a:rPr>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4E93AA33-01F2-4229-9593-2B99E484ABEA}" type="slidenum">
              <a:rPr lang="en-US" altLang="ja-JP" smtClean="0"/>
              <a:pPr>
                <a:defRPr/>
              </a:pPr>
              <a:t>24</a:t>
            </a:fld>
            <a:endParaRPr lang="en-US" altLang="ja-JP" dirty="0"/>
          </a:p>
        </p:txBody>
      </p:sp>
      <p:sp>
        <p:nvSpPr>
          <p:cNvPr id="73730" name="Rectangle 3"/>
          <p:cNvSpPr>
            <a:spLocks noGrp="1"/>
          </p:cNvSpPr>
          <p:nvPr>
            <p:ph sz="quarter" idx="1"/>
          </p:nvPr>
        </p:nvSpPr>
        <p:spPr>
          <a:xfrm>
            <a:off x="179388" y="1700213"/>
            <a:ext cx="8785225" cy="6121275"/>
          </a:xfrm>
        </p:spPr>
        <p:txBody>
          <a:bodyPr/>
          <a:lstStyle/>
          <a:p>
            <a:pPr>
              <a:lnSpc>
                <a:spcPct val="150000"/>
              </a:lnSpc>
              <a:buFont typeface="Wingdings" pitchFamily="2" charset="2"/>
              <a:buNone/>
              <a:defRPr/>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ひとりで介護を抱え込みすぎると、介護者自身の心身の健康状態が悪化する懸念も。</a:t>
            </a: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介護者が、</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まず</a:t>
            </a:r>
            <a:r>
              <a:rPr lang="ja-JP" altLang="en-US" sz="2400" dirty="0" smtClean="0">
                <a:latin typeface="Meiryo UI" panose="020B0604030504040204" pitchFamily="50" charset="-128"/>
                <a:ea typeface="Meiryo UI" panose="020B0604030504040204" pitchFamily="50" charset="-128"/>
                <a:cs typeface="Meiryo UI" pitchFamily="50" charset="-128"/>
              </a:rPr>
              <a:t>自分自身の生活や健康</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を</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第一</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に</a:t>
            </a:r>
            <a:r>
              <a:rPr lang="ja-JP" altLang="en-US" sz="2400" dirty="0" smtClean="0">
                <a:latin typeface="Meiryo UI" panose="020B0604030504040204" pitchFamily="50" charset="-128"/>
                <a:ea typeface="Meiryo UI" panose="020B0604030504040204" pitchFamily="50" charset="-128"/>
                <a:cs typeface="Meiryo UI" pitchFamily="50" charset="-128"/>
              </a:rPr>
              <a:t>考えることも重要。</a:t>
            </a: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仕事が休みの日に介護サービスを利用</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したり、時には家族に全てを任せる</a:t>
            </a:r>
            <a:r>
              <a:rPr lang="ja-JP" altLang="en-US" sz="2400" dirty="0" smtClean="0">
                <a:latin typeface="Meiryo UI" panose="020B0604030504040204" pitchFamily="50" charset="-128"/>
                <a:ea typeface="Meiryo UI" panose="020B0604030504040204" pitchFamily="50" charset="-128"/>
                <a:cs typeface="Meiryo UI" pitchFamily="50" charset="-128"/>
              </a:rPr>
              <a:t>などして自分の息抜きの時間も作る。</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深刻に捉えすぎないことが、仕事と介護の両立には重要</a:t>
            </a:r>
            <a:endParaRPr lang="en-US" altLang="ja-JP" sz="2400" dirty="0">
              <a:latin typeface="Meiryo UI" panose="020B0604030504040204" pitchFamily="50" charset="-128"/>
              <a:ea typeface="Meiryo UI" panose="020B0604030504040204" pitchFamily="50" charset="-128"/>
              <a:sym typeface="Meiryo UI" panose="020B0604030504040204" pitchFamily="50" charset="-128"/>
            </a:endParaRPr>
          </a:p>
          <a:p>
            <a:pPr>
              <a:lnSpc>
                <a:spcPts val="2900"/>
              </a:lnSpc>
              <a:spcAft>
                <a:spcPts val="1200"/>
              </a:spcAft>
              <a:buFont typeface="Wingdings" pitchFamily="2" charset="2"/>
              <a:buNone/>
              <a:defRPr/>
            </a:pP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a:t>
            </a:r>
            <a:r>
              <a:rPr lang="ja-JP"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平均介護期間</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4</a:t>
            </a:r>
            <a:r>
              <a:rPr lang="ja-JP" altLang="en-US" sz="2200" dirty="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年</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11</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か月</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、介護期間が</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10</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年以上：</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15.9%</a:t>
            </a:r>
          </a:p>
          <a:p>
            <a:pPr>
              <a:lnSpc>
                <a:spcPts val="2900"/>
              </a:lnSpc>
              <a:spcAft>
                <a:spcPts val="1200"/>
              </a:spcAft>
              <a:buFont typeface="Wingdings" pitchFamily="2" charset="2"/>
              <a:buNone/>
              <a:defRPr/>
            </a:pPr>
            <a:r>
              <a:rPr lang="ja-JP" altLang="en-US" sz="1200" dirty="0" smtClean="0">
                <a:latin typeface="Meiryo UI" panose="020B0604030504040204" pitchFamily="50" charset="-128"/>
                <a:ea typeface="Meiryo UI" panose="020B0604030504040204" pitchFamily="50" charset="-128"/>
                <a:cs typeface="Meiryo UI" pitchFamily="50" charset="-128"/>
              </a:rPr>
              <a:t>公益財団法人　生命保険文化センター　平成</a:t>
            </a:r>
            <a:r>
              <a:rPr lang="en-US" altLang="ja-JP" sz="1200" dirty="0">
                <a:latin typeface="Meiryo UI" panose="020B0604030504040204" pitchFamily="50" charset="-128"/>
                <a:ea typeface="Meiryo UI" panose="020B0604030504040204" pitchFamily="50" charset="-128"/>
                <a:sym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年度</a:t>
            </a:r>
            <a:r>
              <a:rPr lang="ja-JP" altLang="en-US" sz="1200" dirty="0" smtClean="0">
                <a:latin typeface="Meiryo UI" panose="020B0604030504040204" pitchFamily="50" charset="-128"/>
                <a:ea typeface="Meiryo UI" panose="020B0604030504040204" pitchFamily="50" charset="-128"/>
                <a:cs typeface="Meiryo UI" pitchFamily="50" charset="-128"/>
              </a:rPr>
              <a:t>「生命保険に関する全国実態調査」</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 （速報版） </a:t>
            </a:r>
            <a:r>
              <a:rPr lang="ja-JP" altLang="en-US" sz="1200" dirty="0" smtClean="0">
                <a:latin typeface="Meiryo UI" panose="020B0604030504040204" pitchFamily="50" charset="-128"/>
                <a:ea typeface="Meiryo UI" panose="020B0604030504040204" pitchFamily="50" charset="-128"/>
                <a:cs typeface="Meiryo UI" pitchFamily="50" charset="-128"/>
              </a:rPr>
              <a:t>　平成</a:t>
            </a:r>
            <a:r>
              <a:rPr lang="en-US" altLang="ja-JP" sz="1200" dirty="0">
                <a:latin typeface="Meiryo UI" panose="020B0604030504040204" pitchFamily="50" charset="-128"/>
                <a:ea typeface="Meiryo UI" panose="020B0604030504040204" pitchFamily="50" charset="-128"/>
                <a:sym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年９</a:t>
            </a:r>
            <a:r>
              <a:rPr lang="ja-JP" altLang="en-US" sz="1200" dirty="0" smtClean="0">
                <a:latin typeface="Meiryo UI" panose="020B0604030504040204" pitchFamily="50" charset="-128"/>
                <a:ea typeface="Meiryo UI" panose="020B0604030504040204" pitchFamily="50" charset="-128"/>
                <a:cs typeface="Meiryo UI" pitchFamily="50" charset="-128"/>
              </a:rPr>
              <a:t>月</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タイトル 2"/>
          <p:cNvSpPr>
            <a:spLocks noGrp="1"/>
          </p:cNvSpPr>
          <p:nvPr>
            <p:ph type="title"/>
          </p:nvPr>
        </p:nvSpPr>
        <p:spPr>
          <a:xfrm>
            <a:off x="1371600" y="1600200"/>
            <a:ext cx="7620000" cy="990600"/>
          </a:xfrm>
        </p:spPr>
        <p:txBody>
          <a:bodyPr/>
          <a:lstStyle/>
          <a:p>
            <a:r>
              <a:rPr lang="en-US" altLang="ja-JP" smtClean="0">
                <a:solidFill>
                  <a:schemeClr val="bg1"/>
                </a:solidFill>
                <a:latin typeface="Meiryo UI" pitchFamily="50" charset="-128"/>
                <a:ea typeface="Meiryo UI" pitchFamily="50" charset="-128"/>
                <a:cs typeface="Meiryo UI" pitchFamily="50" charset="-128"/>
              </a:rPr>
              <a:t>Ⅲ.</a:t>
            </a:r>
            <a:r>
              <a:rPr lang="ja-JP" altLang="en-US" smtClean="0">
                <a:solidFill>
                  <a:schemeClr val="bg1"/>
                </a:solidFill>
                <a:latin typeface="Meiryo UI" pitchFamily="50" charset="-128"/>
                <a:ea typeface="Meiryo UI" pitchFamily="50" charset="-128"/>
                <a:cs typeface="Meiryo UI" pitchFamily="50" charset="-128"/>
              </a:rPr>
              <a:t>働き方の見直しも重要</a:t>
            </a:r>
            <a:endParaRPr lang="ja-JP" altLang="en-US" smtClean="0">
              <a:solidFill>
                <a:srgbClr val="FFFFFF"/>
              </a:solidFill>
            </a:endParaRPr>
          </a:p>
        </p:txBody>
      </p:sp>
      <p:sp>
        <p:nvSpPr>
          <p:cNvPr id="5" name="スライド番号プレースホルダ 4"/>
          <p:cNvSpPr>
            <a:spLocks noGrp="1"/>
          </p:cNvSpPr>
          <p:nvPr>
            <p:ph type="sldNum" sz="quarter" idx="11"/>
          </p:nvPr>
        </p:nvSpPr>
        <p:spPr>
          <a:xfrm>
            <a:off x="8567936" y="6353944"/>
            <a:ext cx="576064" cy="504056"/>
          </a:xfrm>
        </p:spPr>
        <p:txBody>
          <a:bodyPr/>
          <a:lstStyle/>
          <a:p>
            <a:pPr>
              <a:defRPr/>
            </a:pPr>
            <a:fld id="{2990E7F1-B4EB-499D-ACA8-D2713CCFB715}" type="slidenum">
              <a:rPr lang="en-US" altLang="ja-JP" sz="1600" smtClean="0"/>
              <a:pPr>
                <a:defRPr/>
              </a:pPr>
              <a:t>25</a:t>
            </a:fld>
            <a:endParaRPr lang="en-US" altLang="ja-JP"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スライド番号プレースホルダー 2"/>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67B9651-E1EE-402A-87D0-81A3E3756B4F}" type="slidenum">
              <a:rPr lang="ja-JP" altLang="en-US">
                <a:latin typeface="Meiryo UI" pitchFamily="50" charset="-128"/>
                <a:cs typeface="Meiryo UI" pitchFamily="50" charset="-128"/>
              </a:rPr>
              <a:pPr fontAlgn="base">
                <a:spcBef>
                  <a:spcPct val="0"/>
                </a:spcBef>
                <a:spcAft>
                  <a:spcPct val="0"/>
                </a:spcAft>
                <a:defRPr/>
              </a:pPr>
              <a:t>26</a:t>
            </a:fld>
            <a:endParaRPr lang="en-US" altLang="ja-JP">
              <a:latin typeface="Meiryo UI" pitchFamily="50" charset="-128"/>
              <a:cs typeface="Meiryo UI" pitchFamily="50" charset="-128"/>
            </a:endParaRPr>
          </a:p>
        </p:txBody>
      </p:sp>
      <p:sp>
        <p:nvSpPr>
          <p:cNvPr id="160784" name="テキスト ボックス 16"/>
          <p:cNvSpPr txBox="1">
            <a:spLocks noChangeArrowheads="1"/>
          </p:cNvSpPr>
          <p:nvPr/>
        </p:nvSpPr>
        <p:spPr bwMode="auto">
          <a:xfrm>
            <a:off x="186286" y="5550331"/>
            <a:ext cx="8107974" cy="830997"/>
          </a:xfrm>
          <a:prstGeom prst="rect">
            <a:avLst/>
          </a:prstGeom>
          <a:noFill/>
          <a:ln w="9525">
            <a:noFill/>
            <a:miter lim="800000"/>
            <a:headEnd/>
            <a:tailEnd/>
          </a:ln>
        </p:spPr>
        <p:txBody>
          <a:bodyPr>
            <a:spAutoFit/>
          </a:bodyPr>
          <a:lstStyle/>
          <a:p>
            <a:r>
              <a:rPr lang="ja-JP" altLang="en-US" sz="1600" b="1" dirty="0" smtClean="0">
                <a:solidFill>
                  <a:srgbClr val="2E2E22"/>
                </a:solidFill>
                <a:latin typeface="Meiryo UI" pitchFamily="50" charset="-128"/>
              </a:rPr>
              <a:t>介護の課題に直面した際の仕事継続の可能性について、「続けられると思う」人のうち、「恒常的に残業がある」「週に半分は残業がある」のは合計</a:t>
            </a:r>
            <a:r>
              <a:rPr lang="en-US" altLang="ja-JP" sz="1600" b="1" dirty="0" smtClean="0">
                <a:solidFill>
                  <a:srgbClr val="2E2E22"/>
                </a:solidFill>
                <a:latin typeface="Meiryo UI" pitchFamily="50" charset="-128"/>
              </a:rPr>
              <a:t>63.8</a:t>
            </a:r>
            <a:r>
              <a:rPr lang="ja-JP" altLang="en-US" sz="1600" b="1" dirty="0" smtClean="0">
                <a:solidFill>
                  <a:srgbClr val="2E2E22"/>
                </a:solidFill>
                <a:latin typeface="Meiryo UI" pitchFamily="50" charset="-128"/>
              </a:rPr>
              <a:t>％ポイントと高い傾向にあるものの、「続けられないと思う」人</a:t>
            </a:r>
            <a:r>
              <a:rPr lang="en-US" altLang="ja-JP" sz="1600" b="1" dirty="0" smtClean="0">
                <a:solidFill>
                  <a:srgbClr val="2E2E22"/>
                </a:solidFill>
                <a:latin typeface="Meiryo UI" pitchFamily="50" charset="-128"/>
              </a:rPr>
              <a:t>73.8%</a:t>
            </a:r>
            <a:r>
              <a:rPr lang="ja-JP" altLang="en-US" sz="1600" b="1" dirty="0" smtClean="0">
                <a:solidFill>
                  <a:srgbClr val="2E2E22"/>
                </a:solidFill>
                <a:latin typeface="Meiryo UI" pitchFamily="50" charset="-128"/>
              </a:rPr>
              <a:t>ポイントよりも低い。</a:t>
            </a:r>
            <a:endParaRPr lang="en-US" altLang="ja-JP" sz="1600" b="1" dirty="0" smtClean="0">
              <a:solidFill>
                <a:srgbClr val="2E2E22"/>
              </a:solidFill>
              <a:latin typeface="Meiryo UI" pitchFamily="50" charset="-128"/>
            </a:endParaRPr>
          </a:p>
        </p:txBody>
      </p:sp>
      <p:sp>
        <p:nvSpPr>
          <p:cNvPr id="13" name="正方形/長方形 12"/>
          <p:cNvSpPr/>
          <p:nvPr/>
        </p:nvSpPr>
        <p:spPr>
          <a:xfrm>
            <a:off x="2060331" y="6237312"/>
            <a:ext cx="636709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（平成</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26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年度　</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厚生労働省委託事業　仕事と介護の両立支援事業）社内アンケート（事前）結果より</a:t>
            </a:r>
          </a:p>
        </p:txBody>
      </p:sp>
      <p:sp>
        <p:nvSpPr>
          <p:cNvPr id="160787" name="Rectangle 15"/>
          <p:cNvSpPr>
            <a:spLocks noChangeArrowheads="1"/>
          </p:cNvSpPr>
          <p:nvPr/>
        </p:nvSpPr>
        <p:spPr bwMode="auto">
          <a:xfrm>
            <a:off x="451339" y="1558533"/>
            <a:ext cx="7643446" cy="646331"/>
          </a:xfrm>
          <a:prstGeom prst="rect">
            <a:avLst/>
          </a:prstGeom>
          <a:noFill/>
          <a:ln w="9525">
            <a:noFill/>
            <a:miter lim="800000"/>
            <a:headEnd/>
            <a:tailEnd/>
          </a:ln>
        </p:spPr>
        <p:txBody>
          <a:bodyPr>
            <a:spAutoFit/>
          </a:bodyPr>
          <a:lstStyle/>
          <a:p>
            <a:r>
              <a:rPr lang="en-US" altLang="ja-JP" sz="1600" b="1" dirty="0" smtClean="0">
                <a:latin typeface="Meiryo UI" pitchFamily="50" charset="-128"/>
              </a:rPr>
              <a:t>【</a:t>
            </a:r>
            <a:r>
              <a:rPr lang="ja-JP" altLang="en-US" sz="1600" b="1" dirty="0" smtClean="0">
                <a:latin typeface="Meiryo UI" pitchFamily="50" charset="-128"/>
              </a:rPr>
              <a:t>全員</a:t>
            </a:r>
            <a:r>
              <a:rPr lang="en-US" altLang="ja-JP" sz="1600" b="1" dirty="0" smtClean="0">
                <a:latin typeface="Meiryo UI" pitchFamily="50" charset="-128"/>
              </a:rPr>
              <a:t>】</a:t>
            </a:r>
            <a:r>
              <a:rPr lang="ja-JP" altLang="en-US" sz="1600" b="1" dirty="0" smtClean="0">
                <a:latin typeface="Meiryo UI" pitchFamily="50" charset="-128"/>
              </a:rPr>
              <a:t>　単数回答　</a:t>
            </a:r>
            <a:r>
              <a:rPr lang="en-US" altLang="ja-JP" sz="1600" b="1" dirty="0" smtClean="0">
                <a:latin typeface="Meiryo UI" pitchFamily="50" charset="-128"/>
              </a:rPr>
              <a:t>n=22,582</a:t>
            </a:r>
            <a:endParaRPr lang="en-US" altLang="ja-JP" sz="1600" b="1" dirty="0">
              <a:latin typeface="Meiryo UI" pitchFamily="50" charset="-128"/>
            </a:endParaRPr>
          </a:p>
          <a:p>
            <a:r>
              <a:rPr lang="en-US" altLang="ja-JP" sz="2000" dirty="0"/>
              <a:t>Q</a:t>
            </a:r>
            <a:r>
              <a:rPr lang="en-US" altLang="ja-JP" sz="2000" dirty="0" smtClean="0"/>
              <a:t>:</a:t>
            </a:r>
            <a:r>
              <a:rPr lang="ja-JP" altLang="en-US" sz="2000" dirty="0" smtClean="0"/>
              <a:t>あなたの職場の残業の程度は平均的にみて次のどれにあたりますか。</a:t>
            </a:r>
            <a:endParaRPr lang="ja-JP" altLang="en-US" sz="2000" dirty="0"/>
          </a:p>
        </p:txBody>
      </p:sp>
      <p:graphicFrame>
        <p:nvGraphicFramePr>
          <p:cNvPr id="15" name="グラフ 14"/>
          <p:cNvGraphicFramePr/>
          <p:nvPr/>
        </p:nvGraphicFramePr>
        <p:xfrm>
          <a:off x="251521" y="2420888"/>
          <a:ext cx="8208911" cy="3024336"/>
        </p:xfrm>
        <a:graphic>
          <a:graphicData uri="http://schemas.openxmlformats.org/drawingml/2006/chart">
            <c:chart xmlns:c="http://schemas.openxmlformats.org/drawingml/2006/chart" xmlns:r="http://schemas.openxmlformats.org/officeDocument/2006/relationships" r:id="rId3"/>
          </a:graphicData>
        </a:graphic>
      </p:graphicFrame>
      <p:sp>
        <p:nvSpPr>
          <p:cNvPr id="9" name="円/楕円 8"/>
          <p:cNvSpPr/>
          <p:nvPr/>
        </p:nvSpPr>
        <p:spPr>
          <a:xfrm>
            <a:off x="450928" y="2996952"/>
            <a:ext cx="5450452"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7" name="円/楕円 16"/>
          <p:cNvSpPr/>
          <p:nvPr/>
        </p:nvSpPr>
        <p:spPr>
          <a:xfrm>
            <a:off x="578326" y="2276872"/>
            <a:ext cx="3921666"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4" name="タイトル 1"/>
          <p:cNvSpPr>
            <a:spLocks noGrp="1"/>
          </p:cNvSpPr>
          <p:nvPr>
            <p:ph type="title"/>
          </p:nvPr>
        </p:nvSpPr>
        <p:spPr>
          <a:xfrm>
            <a:off x="-972616" y="683985"/>
            <a:ext cx="8785225" cy="584775"/>
          </a:xfrm>
        </p:spPr>
        <p:txBody>
          <a:bodyPr>
            <a:noAutofit/>
          </a:bodyPr>
          <a:lstStyle/>
          <a:p>
            <a:pPr algn="ctr" eaLnBrk="1" hangingPunct="1"/>
            <a:r>
              <a:rPr lang="ja-JP" altLang="en-US" sz="2000" dirty="0" smtClean="0">
                <a:latin typeface="Meiryo UI" pitchFamily="50" charset="-128"/>
                <a:ea typeface="Meiryo UI" pitchFamily="50" charset="-128"/>
                <a:cs typeface="Meiryo UI" pitchFamily="50" charset="-128"/>
              </a:rPr>
              <a:t>介護の課題に直面した際の仕事継続の可能性（残業との関連）</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スライド番号プレースホルダー 2"/>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182B3F7-7F92-4699-AD02-40EFAD115D74}" type="slidenum">
              <a:rPr lang="ja-JP" altLang="en-US">
                <a:latin typeface="Meiryo UI" pitchFamily="50" charset="-128"/>
                <a:cs typeface="Meiryo UI" pitchFamily="50" charset="-128"/>
              </a:rPr>
              <a:pPr fontAlgn="base">
                <a:spcBef>
                  <a:spcPct val="0"/>
                </a:spcBef>
                <a:spcAft>
                  <a:spcPct val="0"/>
                </a:spcAft>
                <a:defRPr/>
              </a:pPr>
              <a:t>27</a:t>
            </a:fld>
            <a:endParaRPr lang="en-US" altLang="ja-JP">
              <a:latin typeface="Meiryo UI" pitchFamily="50" charset="-128"/>
              <a:cs typeface="Meiryo UI" pitchFamily="50" charset="-128"/>
            </a:endParaRPr>
          </a:p>
        </p:txBody>
      </p:sp>
      <p:sp>
        <p:nvSpPr>
          <p:cNvPr id="162834" name="テキスト ボックス 16"/>
          <p:cNvSpPr txBox="1">
            <a:spLocks noChangeArrowheads="1"/>
          </p:cNvSpPr>
          <p:nvPr/>
        </p:nvSpPr>
        <p:spPr bwMode="auto">
          <a:xfrm>
            <a:off x="184639" y="5589240"/>
            <a:ext cx="7910214" cy="830997"/>
          </a:xfrm>
          <a:prstGeom prst="rect">
            <a:avLst/>
          </a:prstGeom>
          <a:noFill/>
          <a:ln w="9525">
            <a:noFill/>
            <a:miter lim="800000"/>
            <a:headEnd/>
            <a:tailEnd/>
          </a:ln>
        </p:spPr>
        <p:txBody>
          <a:bodyPr wrap="square">
            <a:spAutoFit/>
          </a:bodyPr>
          <a:lstStyle/>
          <a:p>
            <a:r>
              <a:rPr lang="ja-JP" altLang="en-US" sz="1600" b="1" dirty="0" smtClean="0">
                <a:solidFill>
                  <a:srgbClr val="2E2E22"/>
                </a:solidFill>
                <a:latin typeface="Meiryo UI" pitchFamily="50" charset="-128"/>
              </a:rPr>
              <a:t>介護の課題に直面した際の仕事継続の可能性について、「続けられると思う」人のうち、有給</a:t>
            </a:r>
            <a:r>
              <a:rPr lang="ja-JP" altLang="en-US" sz="1600" b="1" dirty="0">
                <a:solidFill>
                  <a:srgbClr val="2E2E22"/>
                </a:solidFill>
                <a:latin typeface="Meiryo UI" pitchFamily="50" charset="-128"/>
              </a:rPr>
              <a:t>休暇</a:t>
            </a:r>
            <a:r>
              <a:rPr lang="ja-JP" altLang="en-US" sz="1600" b="1" dirty="0" smtClean="0">
                <a:solidFill>
                  <a:srgbClr val="2E2E22"/>
                </a:solidFill>
                <a:latin typeface="Meiryo UI" pitchFamily="50" charset="-128"/>
              </a:rPr>
              <a:t>が「希望通りとれた」「大体希望通りとれた」のは</a:t>
            </a:r>
            <a:r>
              <a:rPr lang="en-US" altLang="ja-JP" sz="1600" b="1" dirty="0" smtClean="0">
                <a:solidFill>
                  <a:srgbClr val="2E2E22"/>
                </a:solidFill>
                <a:latin typeface="Meiryo UI" pitchFamily="50" charset="-128"/>
              </a:rPr>
              <a:t>60.3</a:t>
            </a:r>
            <a:r>
              <a:rPr lang="ja-JP" altLang="en-US" sz="1600" b="1" dirty="0" smtClean="0">
                <a:solidFill>
                  <a:srgbClr val="2E2E22"/>
                </a:solidFill>
                <a:latin typeface="Meiryo UI" pitchFamily="50" charset="-128"/>
              </a:rPr>
              <a:t>％と高く、有給休暇が取りやすい職場だと続けられると思う傾向が強まる。</a:t>
            </a:r>
            <a:endParaRPr lang="ja-JP" altLang="en-US" sz="1600" b="1" dirty="0">
              <a:solidFill>
                <a:srgbClr val="2E2E22"/>
              </a:solidFill>
              <a:latin typeface="Meiryo UI" pitchFamily="50" charset="-128"/>
            </a:endParaRPr>
          </a:p>
        </p:txBody>
      </p:sp>
      <p:sp>
        <p:nvSpPr>
          <p:cNvPr id="13" name="正方形/長方形 12"/>
          <p:cNvSpPr/>
          <p:nvPr/>
        </p:nvSpPr>
        <p:spPr>
          <a:xfrm>
            <a:off x="2060331" y="6276643"/>
            <a:ext cx="636709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（平成</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26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年度　</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厚生労働省委託事業　仕事と介護の両立支援事業）社内アンケート（事前）結果より</a:t>
            </a:r>
          </a:p>
        </p:txBody>
      </p:sp>
      <p:sp>
        <p:nvSpPr>
          <p:cNvPr id="162838" name="Rectangle 12"/>
          <p:cNvSpPr>
            <a:spLocks noChangeArrowheads="1"/>
          </p:cNvSpPr>
          <p:nvPr/>
        </p:nvSpPr>
        <p:spPr bwMode="auto">
          <a:xfrm>
            <a:off x="451338" y="1456328"/>
            <a:ext cx="8308204" cy="892552"/>
          </a:xfrm>
          <a:prstGeom prst="rect">
            <a:avLst/>
          </a:prstGeom>
          <a:noFill/>
          <a:ln w="9525">
            <a:noFill/>
            <a:miter lim="800000"/>
            <a:headEnd/>
            <a:tailEnd/>
          </a:ln>
        </p:spPr>
        <p:txBody>
          <a:bodyPr wrap="square">
            <a:spAutoFit/>
          </a:bodyPr>
          <a:lstStyle/>
          <a:p>
            <a:r>
              <a:rPr lang="en-US" altLang="ja-JP" sz="1600" b="1" dirty="0" smtClean="0"/>
              <a:t>【</a:t>
            </a:r>
            <a:r>
              <a:rPr lang="ja-JP" altLang="en-US" sz="1600" b="1" dirty="0" smtClean="0"/>
              <a:t>全員</a:t>
            </a:r>
            <a:r>
              <a:rPr lang="en-US" altLang="ja-JP" sz="1600" b="1" dirty="0" smtClean="0"/>
              <a:t>】</a:t>
            </a:r>
            <a:r>
              <a:rPr lang="ja-JP" altLang="en-US" sz="1600" b="1" dirty="0" smtClean="0"/>
              <a:t>　単数回答　</a:t>
            </a:r>
            <a:r>
              <a:rPr lang="en-US" altLang="ja-JP" sz="1600" b="1" dirty="0" smtClean="0"/>
              <a:t>n=22,582</a:t>
            </a:r>
            <a:endParaRPr lang="en-US" altLang="ja-JP" sz="1600" b="1" dirty="0"/>
          </a:p>
          <a:p>
            <a:r>
              <a:rPr lang="en-US" altLang="ja-JP" sz="2000" dirty="0"/>
              <a:t>Q</a:t>
            </a:r>
            <a:r>
              <a:rPr lang="en-US" altLang="ja-JP" sz="2000" dirty="0" smtClean="0"/>
              <a:t>:</a:t>
            </a:r>
            <a:r>
              <a:rPr lang="ja-JP" altLang="en-US" sz="2000" dirty="0" smtClean="0"/>
              <a:t>あなたの</a:t>
            </a:r>
            <a:r>
              <a:rPr lang="en-US" altLang="ja-JP" sz="2000" dirty="0" smtClean="0"/>
              <a:t>1</a:t>
            </a:r>
            <a:r>
              <a:rPr lang="ja-JP" altLang="en-US" sz="2000" dirty="0" smtClean="0"/>
              <a:t>年間（</a:t>
            </a:r>
            <a:r>
              <a:rPr lang="en-US" altLang="ja-JP" sz="2000" dirty="0" smtClean="0"/>
              <a:t>2013</a:t>
            </a:r>
            <a:r>
              <a:rPr lang="ja-JP" altLang="en-US" sz="2000" dirty="0" smtClean="0"/>
              <a:t>年度）の年次有給休暇は希望通りとれましたか。</a:t>
            </a:r>
            <a:endParaRPr lang="en-US" altLang="ja-JP" sz="2000" dirty="0" smtClean="0"/>
          </a:p>
          <a:p>
            <a:r>
              <a:rPr lang="ja-JP" altLang="en-US" sz="1600" dirty="0" smtClean="0"/>
              <a:t>（＊</a:t>
            </a:r>
            <a:r>
              <a:rPr lang="en-US" altLang="ja-JP" sz="1600" dirty="0" smtClean="0"/>
              <a:t>2014</a:t>
            </a:r>
            <a:r>
              <a:rPr lang="ja-JP" altLang="en-US" sz="1600" dirty="0" smtClean="0"/>
              <a:t>年</a:t>
            </a:r>
            <a:r>
              <a:rPr lang="en-US" altLang="ja-JP" sz="1600" dirty="0" smtClean="0"/>
              <a:t>4</a:t>
            </a:r>
            <a:r>
              <a:rPr lang="ja-JP" altLang="en-US" sz="1600" dirty="0" smtClean="0"/>
              <a:t>月</a:t>
            </a:r>
            <a:r>
              <a:rPr lang="en-US" altLang="ja-JP" sz="1600" dirty="0" smtClean="0"/>
              <a:t>1</a:t>
            </a:r>
            <a:r>
              <a:rPr lang="ja-JP" altLang="en-US" sz="1600" dirty="0" smtClean="0"/>
              <a:t>日時点での実績で回答してください）</a:t>
            </a:r>
            <a:endParaRPr lang="ja-JP" altLang="en-US" sz="1600" dirty="0"/>
          </a:p>
        </p:txBody>
      </p:sp>
      <p:graphicFrame>
        <p:nvGraphicFramePr>
          <p:cNvPr id="15" name="グラフ 14"/>
          <p:cNvGraphicFramePr/>
          <p:nvPr/>
        </p:nvGraphicFramePr>
        <p:xfrm>
          <a:off x="467544" y="2420888"/>
          <a:ext cx="8135730"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11" name="円/楕円 10"/>
          <p:cNvSpPr/>
          <p:nvPr/>
        </p:nvSpPr>
        <p:spPr>
          <a:xfrm>
            <a:off x="517396" y="3212976"/>
            <a:ext cx="5383983"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0" name="円/楕円 9"/>
          <p:cNvSpPr/>
          <p:nvPr/>
        </p:nvSpPr>
        <p:spPr>
          <a:xfrm>
            <a:off x="916210" y="2439616"/>
            <a:ext cx="4519886" cy="3413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4" name="タイトル 1"/>
          <p:cNvSpPr>
            <a:spLocks noGrp="1"/>
          </p:cNvSpPr>
          <p:nvPr>
            <p:ph type="title"/>
          </p:nvPr>
        </p:nvSpPr>
        <p:spPr>
          <a:xfrm>
            <a:off x="-756592" y="764704"/>
            <a:ext cx="8785225" cy="584775"/>
          </a:xfrm>
        </p:spPr>
        <p:txBody>
          <a:bodyPr>
            <a:noAutofit/>
          </a:bodyPr>
          <a:lstStyle/>
          <a:p>
            <a:pPr algn="ctr" eaLnBrk="1" hangingPunct="1"/>
            <a:r>
              <a:rPr lang="ja-JP" altLang="en-US" sz="2000" dirty="0" smtClean="0">
                <a:latin typeface="Meiryo UI" pitchFamily="50" charset="-128"/>
                <a:ea typeface="Meiryo UI" pitchFamily="50" charset="-128"/>
                <a:cs typeface="Meiryo UI" pitchFamily="50" charset="-128"/>
              </a:rPr>
              <a:t>介護の課題に直面した際の仕事継続の可能性（有給取得との関連）</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28</a:t>
            </a:fld>
            <a:endParaRPr lang="en-US" altLang="ja-JP" dirty="0"/>
          </a:p>
        </p:txBody>
      </p:sp>
      <p:sp>
        <p:nvSpPr>
          <p:cNvPr id="68610" name="コンテンツ プレースホルダ 3"/>
          <p:cNvSpPr>
            <a:spLocks noGrp="1"/>
          </p:cNvSpPr>
          <p:nvPr>
            <p:ph sz="quarter" idx="1"/>
          </p:nvPr>
        </p:nvSpPr>
        <p:spPr>
          <a:xfrm>
            <a:off x="755576" y="1700213"/>
            <a:ext cx="7704980" cy="4968875"/>
          </a:xfrm>
        </p:spPr>
        <p:txBody>
          <a:bodyPr/>
          <a:lstStyle/>
          <a:p>
            <a:pPr eaLnBrk="1" hangingPunct="1">
              <a:lnSpc>
                <a:spcPts val="3400"/>
              </a:lnSpc>
              <a:spcAft>
                <a:spcPts val="1800"/>
              </a:spcAft>
              <a:buFont typeface="Wingdings" pitchFamily="2" charset="2"/>
              <a:buNone/>
            </a:pPr>
            <a:r>
              <a:rPr lang="ja-JP" altLang="en-US" sz="2400" dirty="0" smtClean="0">
                <a:solidFill>
                  <a:srgbClr val="262626"/>
                </a:solidFill>
                <a:latin typeface="Meiryo UI" pitchFamily="50" charset="-128"/>
                <a:ea typeface="Meiryo UI" pitchFamily="50" charset="-128"/>
                <a:cs typeface="Meiryo UI" pitchFamily="50" charset="-128"/>
              </a:rPr>
              <a:t>　　　　　　　　</a:t>
            </a:r>
            <a:r>
              <a:rPr lang="en-US" altLang="ja-JP" sz="2400" dirty="0" smtClean="0">
                <a:solidFill>
                  <a:srgbClr val="262626"/>
                </a:solidFill>
                <a:latin typeface="Meiryo UI" pitchFamily="50" charset="-128"/>
                <a:ea typeface="Meiryo UI" pitchFamily="50" charset="-128"/>
                <a:cs typeface="Meiryo UI" pitchFamily="50" charset="-128"/>
              </a:rPr>
              <a:t/>
            </a:r>
            <a:br>
              <a:rPr lang="en-US" altLang="ja-JP" sz="2400" dirty="0" smtClean="0">
                <a:solidFill>
                  <a:srgbClr val="262626"/>
                </a:solidFill>
                <a:latin typeface="Meiryo UI" pitchFamily="50" charset="-128"/>
                <a:ea typeface="Meiryo UI" pitchFamily="50" charset="-128"/>
                <a:cs typeface="Meiryo UI" pitchFamily="50" charset="-128"/>
              </a:rPr>
            </a:br>
            <a:r>
              <a:rPr lang="ja-JP" altLang="en-US" sz="2400" dirty="0" smtClean="0">
                <a:solidFill>
                  <a:srgbClr val="262626"/>
                </a:solidFill>
                <a:latin typeface="Meiryo UI" pitchFamily="50" charset="-128"/>
                <a:ea typeface="Meiryo UI" pitchFamily="50" charset="-128"/>
                <a:cs typeface="Meiryo UI" pitchFamily="50" charset="-128"/>
              </a:rPr>
              <a:t>　　</a:t>
            </a:r>
            <a:endParaRPr lang="ja-JP" altLang="ja-JP" sz="2400" dirty="0" smtClean="0">
              <a:solidFill>
                <a:srgbClr val="262626"/>
              </a:solidFill>
              <a:latin typeface="Meiryo UI" pitchFamily="50" charset="-128"/>
              <a:ea typeface="Meiryo UI" pitchFamily="50" charset="-128"/>
              <a:cs typeface="Meiryo UI" pitchFamily="50" charset="-128"/>
            </a:endParaRPr>
          </a:p>
        </p:txBody>
      </p:sp>
      <p:sp>
        <p:nvSpPr>
          <p:cNvPr id="7" name="コンテンツ プレースホルダ 37"/>
          <p:cNvSpPr txBox="1">
            <a:spLocks/>
          </p:cNvSpPr>
          <p:nvPr/>
        </p:nvSpPr>
        <p:spPr>
          <a:xfrm>
            <a:off x="395536" y="1484784"/>
            <a:ext cx="8748464" cy="4751982"/>
          </a:xfrm>
          <a:prstGeom prst="rect">
            <a:avLst/>
          </a:prstGeom>
        </p:spPr>
        <p:txBody>
          <a:bodyPr/>
          <a:lstStyle/>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4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a:t>
            </a: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仕事と介護を両立するためには、働き方の見直しも重要。</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・介護に直面した場合に、必要な制度を利用したり、周囲がサポートできるような働き方ができているか、現状をチェック。</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できていない場合は・・・</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・管理職を中心として職場全体の働き方を見直す</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dirty="0" smtClean="0">
                <a:solidFill>
                  <a:schemeClr val="tx2"/>
                </a:solidFill>
                <a:latin typeface="Meiryo UI" pitchFamily="50" charset="-128"/>
              </a:rPr>
              <a:t>　→業務配分、業務の流れの見直し</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dirty="0" smtClean="0">
                <a:solidFill>
                  <a:schemeClr val="tx2"/>
                </a:solidFill>
                <a:latin typeface="Meiryo UI" pitchFamily="50" charset="-128"/>
              </a:rPr>
              <a:t>　→情報共有の方法の見直し（ファイルの共有化、会議時間の設定の仕方）等</a:t>
            </a:r>
            <a:endParaRPr lang="en-US" altLang="ja-JP" sz="1800" dirty="0" smtClean="0">
              <a:solidFill>
                <a:schemeClr val="tx2"/>
              </a:solidFill>
              <a:latin typeface="Meiryo UI" pitchFamily="50" charset="-128"/>
            </a:endParaRPr>
          </a:p>
          <a:p>
            <a:pPr eaLnBrk="1" hangingPunct="1">
              <a:spcBef>
                <a:spcPts val="600"/>
              </a:spcBef>
              <a:buFont typeface="Wingdings" panose="05000000000000000000" pitchFamily="2" charset="2"/>
              <a:buNone/>
            </a:pPr>
            <a:r>
              <a:rPr lang="ja-JP" altLang="en-US" sz="1800" dirty="0" smtClean="0">
                <a:solidFill>
                  <a:schemeClr val="tx2"/>
                </a:solidFill>
                <a:latin typeface="Meiryo UI" pitchFamily="50" charset="-128"/>
              </a:rPr>
              <a:t>　→</a:t>
            </a:r>
            <a:r>
              <a:rPr lang="ja-JP" altLang="en-US" sz="1800" dirty="0">
                <a:solidFill>
                  <a:schemeClr val="tx2"/>
                </a:solidFill>
                <a:latin typeface="Meiryo UI" pitchFamily="50" charset="-128"/>
              </a:rPr>
              <a:t>権限移譲の仕組みの整備</a:t>
            </a:r>
            <a:endParaRPr lang="en-US" altLang="ja-JP" sz="1800" dirty="0">
              <a:solidFill>
                <a:schemeClr val="tx2"/>
              </a:solidFill>
              <a:latin typeface="Meiryo UI" pitchFamily="50" charset="-128"/>
            </a:endParaRPr>
          </a:p>
          <a:p>
            <a:pPr eaLnBrk="1" hangingPunct="1">
              <a:spcBef>
                <a:spcPts val="600"/>
              </a:spcBef>
              <a:buFont typeface="Wingdings" panose="05000000000000000000" pitchFamily="2" charset="2"/>
              <a:buNone/>
            </a:pPr>
            <a:r>
              <a:rPr lang="ja-JP" altLang="en-US" sz="1800" dirty="0">
                <a:solidFill>
                  <a:schemeClr val="tx2"/>
                </a:solidFill>
                <a:latin typeface="Meiryo UI" pitchFamily="50" charset="-128"/>
              </a:rPr>
              <a:t>　→職場内の介護への理解の醸成等</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kumimoji="1" lang="ja-JP" altLang="en-US" sz="1800" b="0" i="0" u="none" strike="noStrike" kern="1200" cap="none" spc="0" normalizeH="0" baseline="0" noProof="0" dirty="0" smtClean="0">
              <a:ln>
                <a:noFill/>
              </a:ln>
              <a:solidFill>
                <a:schemeClr val="tx2"/>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自分自身の働き方を見直す</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lvl="0" indent="-174625">
              <a:spcBef>
                <a:spcPts val="600"/>
              </a:spcBef>
              <a:defRPr/>
            </a:pPr>
            <a:r>
              <a:rPr lang="ja-JP" altLang="en-US" sz="1800" dirty="0" smtClean="0">
                <a:solidFill>
                  <a:schemeClr val="tx2"/>
                </a:solidFill>
                <a:latin typeface="Meiryo UI" pitchFamily="50" charset="-128"/>
              </a:rPr>
              <a:t>　→資料等の整理（引き継ぎをしやすいよう</a:t>
            </a:r>
            <a:r>
              <a:rPr lang="ja-JP" altLang="en-US" sz="1800" dirty="0">
                <a:solidFill>
                  <a:schemeClr val="tx2"/>
                </a:solidFill>
                <a:latin typeface="Meiryo UI" pitchFamily="50" charset="-128"/>
              </a:rPr>
              <a:t>仕事を見える化</a:t>
            </a:r>
            <a:r>
              <a:rPr lang="ja-JP" altLang="en-US" sz="1800" dirty="0" smtClean="0">
                <a:solidFill>
                  <a:schemeClr val="tx2"/>
                </a:solidFill>
                <a:latin typeface="Meiryo UI" pitchFamily="50" charset="-128"/>
              </a:rPr>
              <a:t>）</a:t>
            </a:r>
          </a:p>
          <a:p>
            <a:pPr marL="174625" lvl="0" indent="-174625">
              <a:spcBef>
                <a:spcPts val="600"/>
              </a:spcBef>
              <a:defRPr/>
            </a:pPr>
            <a:r>
              <a:rPr lang="ja-JP" altLang="en-US" sz="1800" dirty="0" smtClean="0">
                <a:solidFill>
                  <a:schemeClr val="tx2"/>
                </a:solidFill>
                <a:latin typeface="Meiryo UI" pitchFamily="50" charset="-128"/>
              </a:rPr>
              <a:t>　→計画的・効率的な業務遂行（業務の棚卸し、業務の優先順位の設定、各業務に必要な時間の想定、退社時間の目標設定）等</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1371600" y="1600200"/>
            <a:ext cx="7772400" cy="990600"/>
          </a:xfrm>
        </p:spPr>
        <p:txBody>
          <a:bodyPr/>
          <a:lstStyle/>
          <a:p>
            <a:r>
              <a:rPr lang="ja-JP" altLang="en-US" sz="4000" dirty="0" smtClean="0">
                <a:latin typeface="Meiryo UI" pitchFamily="50" charset="-128"/>
                <a:ea typeface="Meiryo UI" pitchFamily="50" charset="-128"/>
                <a:cs typeface="Meiryo UI" pitchFamily="50" charset="-128"/>
              </a:rPr>
              <a:t>まとめ</a:t>
            </a:r>
          </a:p>
        </p:txBody>
      </p:sp>
      <p:sp>
        <p:nvSpPr>
          <p:cNvPr id="10" name="スライド番号プレースホルダー 9"/>
          <p:cNvSpPr>
            <a:spLocks noGrp="1"/>
          </p:cNvSpPr>
          <p:nvPr>
            <p:ph type="sldNum" sz="quarter" idx="11"/>
          </p:nvPr>
        </p:nvSpPr>
        <p:spPr>
          <a:xfrm>
            <a:off x="8604448" y="6425952"/>
            <a:ext cx="539552" cy="432048"/>
          </a:xfrm>
        </p:spPr>
        <p:txBody>
          <a:bodyPr/>
          <a:lstStyle/>
          <a:p>
            <a:pPr>
              <a:defRPr/>
            </a:pPr>
            <a:fld id="{D94C92D5-C44B-4BD2-BE87-AF919B45576A}" type="slidenum">
              <a:rPr lang="en-US" altLang="ja-JP" sz="1600" smtClean="0"/>
              <a:pPr>
                <a:defRPr/>
              </a:pPr>
              <a:t>29</a:t>
            </a:fld>
            <a:endParaRPr lang="en-US" altLang="ja-JP"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コンテンツ プレースホルダ 2"/>
          <p:cNvSpPr>
            <a:spLocks noGrp="1"/>
          </p:cNvSpPr>
          <p:nvPr>
            <p:ph type="body" idx="1"/>
          </p:nvPr>
        </p:nvSpPr>
        <p:spPr>
          <a:xfrm>
            <a:off x="1371600" y="2862263"/>
            <a:ext cx="7772400" cy="2703304"/>
          </a:xfrm>
        </p:spPr>
        <p:txBody>
          <a:bodyPr wrap="square">
            <a:spAutoFit/>
          </a:bodyPr>
          <a:lstStyle/>
          <a:p>
            <a:pPr eaLnBrk="1" hangingPunct="1">
              <a:spcAft>
                <a:spcPts val="1200"/>
              </a:spcAft>
            </a:pPr>
            <a:r>
              <a:rPr lang="ja-JP" altLang="en-US" sz="3200" b="1" dirty="0" smtClean="0">
                <a:solidFill>
                  <a:srgbClr val="262626"/>
                </a:solidFill>
                <a:latin typeface="Meiryo UI" pitchFamily="50" charset="-128"/>
                <a:ea typeface="Meiryo UI" pitchFamily="50" charset="-128"/>
                <a:cs typeface="Meiryo UI" pitchFamily="50" charset="-128"/>
              </a:rPr>
              <a:t>このセミナーのゴール</a:t>
            </a:r>
            <a:endParaRPr lang="en-US" altLang="ja-JP" sz="3200" b="1" dirty="0" smtClean="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dirty="0" smtClean="0">
                <a:solidFill>
                  <a:srgbClr val="262626"/>
                </a:solidFill>
                <a:latin typeface="Meiryo UI" pitchFamily="50" charset="-128"/>
                <a:ea typeface="Meiryo UI" pitchFamily="50" charset="-128"/>
                <a:cs typeface="Meiryo UI" pitchFamily="50" charset="-128"/>
              </a:rPr>
              <a:t>１．「事前の心構えの重要性」を理解する。</a:t>
            </a:r>
            <a:endParaRPr lang="en-US" altLang="ja-JP" sz="2400" dirty="0" smtClean="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dirty="0" smtClean="0">
                <a:solidFill>
                  <a:srgbClr val="262626"/>
                </a:solidFill>
                <a:latin typeface="Meiryo UI" pitchFamily="50" charset="-128"/>
                <a:ea typeface="Meiryo UI" pitchFamily="50" charset="-128"/>
                <a:cs typeface="Meiryo UI" pitchFamily="50" charset="-128"/>
              </a:rPr>
              <a:t>２．「仕事と介護の両立のための５つのポイント」を理解する。</a:t>
            </a:r>
            <a:endParaRPr lang="en-US" altLang="ja-JP" sz="2400" dirty="0" smtClean="0">
              <a:solidFill>
                <a:srgbClr val="262626"/>
              </a:solidFill>
              <a:latin typeface="Meiryo UI" pitchFamily="50" charset="-128"/>
              <a:ea typeface="Meiryo UI" pitchFamily="50" charset="-128"/>
              <a:cs typeface="Meiryo UI" pitchFamily="50" charset="-128"/>
            </a:endParaRPr>
          </a:p>
          <a:p>
            <a:pPr marL="533400" indent="-533400" eaLnBrk="1" hangingPunct="1">
              <a:spcBef>
                <a:spcPts val="200"/>
              </a:spcBef>
            </a:pPr>
            <a:r>
              <a:rPr lang="ja-JP" altLang="en-US" sz="2400" dirty="0" smtClean="0">
                <a:solidFill>
                  <a:srgbClr val="262626"/>
                </a:solidFill>
                <a:latin typeface="Meiryo UI" pitchFamily="50" charset="-128"/>
                <a:ea typeface="Meiryo UI" pitchFamily="50" charset="-128"/>
                <a:cs typeface="Meiryo UI" pitchFamily="50" charset="-128"/>
              </a:rPr>
              <a:t>３．仕事と介護を両立するためには「働き方の見直しも重要」であることを理解する。</a:t>
            </a:r>
          </a:p>
        </p:txBody>
      </p:sp>
      <p:sp>
        <p:nvSpPr>
          <p:cNvPr id="22530" name="タイトル 1"/>
          <p:cNvSpPr>
            <a:spLocks noGrp="1"/>
          </p:cNvSpPr>
          <p:nvPr>
            <p:ph type="title"/>
          </p:nvPr>
        </p:nvSpPr>
        <p:spPr>
          <a:xfrm>
            <a:off x="1371600" y="1600200"/>
            <a:ext cx="7772400" cy="990600"/>
          </a:xfrm>
        </p:spPr>
        <p:txBody>
          <a:bodyPr/>
          <a:lstStyle/>
          <a:p>
            <a:r>
              <a:rPr lang="ja-JP" altLang="en-US" sz="4000" smtClean="0">
                <a:latin typeface="Meiryo UI" pitchFamily="50" charset="-128"/>
                <a:ea typeface="Meiryo UI" pitchFamily="50" charset="-128"/>
                <a:cs typeface="Meiryo UI" pitchFamily="50" charset="-128"/>
              </a:rPr>
              <a:t>はじめに</a:t>
            </a:r>
          </a:p>
        </p:txBody>
      </p:sp>
      <p:sp>
        <p:nvSpPr>
          <p:cNvPr id="10" name="スライド番号プレースホルダー 9"/>
          <p:cNvSpPr>
            <a:spLocks noGrp="1"/>
          </p:cNvSpPr>
          <p:nvPr>
            <p:ph type="sldNum" sz="quarter" idx="11"/>
          </p:nvPr>
        </p:nvSpPr>
        <p:spPr>
          <a:xfrm>
            <a:off x="8604448" y="6425952"/>
            <a:ext cx="539552" cy="432048"/>
          </a:xfrm>
        </p:spPr>
        <p:txBody>
          <a:bodyPr/>
          <a:lstStyle/>
          <a:p>
            <a:pPr>
              <a:defRPr/>
            </a:pPr>
            <a:fld id="{D94C92D5-C44B-4BD2-BE87-AF919B45576A}" type="slidenum">
              <a:rPr lang="en-US" altLang="ja-JP" sz="1600" smtClean="0"/>
              <a:pPr>
                <a:defRPr/>
              </a:pPr>
              <a:t>3</a:t>
            </a:fld>
            <a:endParaRPr lang="en-US" altLang="ja-JP" sz="1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チェック！このセミナーのゴール</a:t>
            </a:r>
          </a:p>
        </p:txBody>
      </p:sp>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30</a:t>
            </a:fld>
            <a:endParaRPr lang="en-US" altLang="ja-JP" dirty="0"/>
          </a:p>
        </p:txBody>
      </p:sp>
      <p:sp>
        <p:nvSpPr>
          <p:cNvPr id="68610" name="コンテンツ プレースホルダ 3"/>
          <p:cNvSpPr>
            <a:spLocks noGrp="1"/>
          </p:cNvSpPr>
          <p:nvPr>
            <p:ph sz="quarter" idx="1"/>
          </p:nvPr>
        </p:nvSpPr>
        <p:spPr>
          <a:xfrm>
            <a:off x="467544" y="1700213"/>
            <a:ext cx="8208912" cy="4968875"/>
          </a:xfrm>
        </p:spPr>
        <p:txBody>
          <a:bodyPr/>
          <a:lstStyle/>
          <a:p>
            <a:pPr eaLnBrk="1" hangingPunct="1">
              <a:lnSpc>
                <a:spcPts val="3400"/>
              </a:lnSpc>
              <a:spcAft>
                <a:spcPts val="1800"/>
              </a:spcAft>
              <a:buFont typeface="Wingdings" pitchFamily="2" charset="2"/>
              <a:buNone/>
            </a:pPr>
            <a:r>
              <a:rPr lang="ja-JP" altLang="en-US" sz="2400" dirty="0" smtClean="0">
                <a:solidFill>
                  <a:srgbClr val="262626"/>
                </a:solidFill>
                <a:latin typeface="Meiryo UI" pitchFamily="50" charset="-128"/>
                <a:ea typeface="Meiryo UI" pitchFamily="50" charset="-128"/>
                <a:cs typeface="Meiryo UI" pitchFamily="50" charset="-128"/>
              </a:rPr>
              <a:t>　　　　　　　　</a:t>
            </a:r>
            <a:endParaRPr lang="ja-JP" altLang="en-US" sz="2400" b="1"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r>
              <a:rPr lang="ja-JP" altLang="en-US" sz="2800" dirty="0" smtClean="0">
                <a:solidFill>
                  <a:srgbClr val="262626"/>
                </a:solidFill>
                <a:latin typeface="Meiryo UI" pitchFamily="50" charset="-128"/>
                <a:ea typeface="Meiryo UI" pitchFamily="50" charset="-128"/>
                <a:cs typeface="Meiryo UI" pitchFamily="50" charset="-128"/>
              </a:rPr>
              <a:t>１</a:t>
            </a:r>
            <a:r>
              <a:rPr lang="en-US" altLang="ja-JP" sz="2800" dirty="0" smtClean="0">
                <a:solidFill>
                  <a:srgbClr val="262626"/>
                </a:solidFill>
                <a:latin typeface="Meiryo UI" pitchFamily="50" charset="-128"/>
                <a:ea typeface="Meiryo UI" pitchFamily="50" charset="-128"/>
                <a:cs typeface="Meiryo UI" pitchFamily="50" charset="-128"/>
              </a:rPr>
              <a:t>.  </a:t>
            </a:r>
            <a:r>
              <a:rPr lang="ja-JP" altLang="en-US" sz="2800" dirty="0" smtClean="0">
                <a:solidFill>
                  <a:srgbClr val="262626"/>
                </a:solidFill>
                <a:latin typeface="Meiryo UI" pitchFamily="50" charset="-128"/>
                <a:ea typeface="Meiryo UI" pitchFamily="50" charset="-128"/>
                <a:cs typeface="Meiryo UI" pitchFamily="50" charset="-128"/>
              </a:rPr>
              <a:t>「事前の心構えの重要性」を理解できましたか？</a:t>
            </a: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dirty="0" smtClean="0">
                <a:solidFill>
                  <a:srgbClr val="262626"/>
                </a:solidFill>
                <a:latin typeface="Meiryo UI" pitchFamily="50" charset="-128"/>
                <a:ea typeface="Meiryo UI" pitchFamily="50" charset="-128"/>
                <a:cs typeface="Meiryo UI" pitchFamily="50" charset="-128"/>
              </a:rPr>
              <a:t>２</a:t>
            </a:r>
            <a:r>
              <a:rPr lang="en-US" altLang="ja-JP" sz="2800" dirty="0" smtClean="0">
                <a:solidFill>
                  <a:srgbClr val="262626"/>
                </a:solidFill>
                <a:latin typeface="Meiryo UI" pitchFamily="50" charset="-128"/>
                <a:ea typeface="Meiryo UI" pitchFamily="50" charset="-128"/>
                <a:cs typeface="Meiryo UI" pitchFamily="50" charset="-128"/>
              </a:rPr>
              <a:t>.</a:t>
            </a:r>
            <a:r>
              <a:rPr lang="ja-JP" altLang="en-US" sz="2800" dirty="0" smtClean="0">
                <a:solidFill>
                  <a:srgbClr val="262626"/>
                </a:solidFill>
                <a:latin typeface="Meiryo UI" pitchFamily="50" charset="-128"/>
                <a:ea typeface="Meiryo UI" pitchFamily="50" charset="-128"/>
                <a:cs typeface="Meiryo UI" pitchFamily="50" charset="-128"/>
              </a:rPr>
              <a:t>　「仕事と介護の両立のための５つのポイント」を理解できましたか？</a:t>
            </a: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dirty="0" smtClean="0">
                <a:solidFill>
                  <a:srgbClr val="262626"/>
                </a:solidFill>
                <a:latin typeface="Meiryo UI" pitchFamily="50" charset="-128"/>
                <a:ea typeface="Meiryo UI" pitchFamily="50" charset="-128"/>
                <a:cs typeface="Meiryo UI" pitchFamily="50" charset="-128"/>
              </a:rPr>
              <a:t>３</a:t>
            </a:r>
            <a:r>
              <a:rPr lang="en-US" altLang="ja-JP" sz="2800" dirty="0" smtClean="0">
                <a:solidFill>
                  <a:srgbClr val="262626"/>
                </a:solidFill>
                <a:latin typeface="Meiryo UI" pitchFamily="50" charset="-128"/>
                <a:ea typeface="Meiryo UI" pitchFamily="50" charset="-128"/>
                <a:cs typeface="Meiryo UI" pitchFamily="50" charset="-128"/>
              </a:rPr>
              <a:t>.</a:t>
            </a:r>
            <a:r>
              <a:rPr lang="ja-JP" altLang="en-US" sz="2800" dirty="0" smtClean="0">
                <a:solidFill>
                  <a:srgbClr val="262626"/>
                </a:solidFill>
                <a:latin typeface="Meiryo UI" pitchFamily="50" charset="-128"/>
                <a:ea typeface="Meiryo UI" pitchFamily="50" charset="-128"/>
                <a:cs typeface="Meiryo UI" pitchFamily="50" charset="-128"/>
              </a:rPr>
              <a:t>　仕事と介護を両立するためには「働き方の見直しも重要」であることを理解できましたか？</a:t>
            </a:r>
            <a:r>
              <a:rPr lang="en-US" altLang="ja-JP" sz="2800" dirty="0" smtClean="0">
                <a:solidFill>
                  <a:srgbClr val="262626"/>
                </a:solidFill>
                <a:latin typeface="Meiryo UI" pitchFamily="50" charset="-128"/>
                <a:ea typeface="Meiryo UI" pitchFamily="50" charset="-128"/>
                <a:cs typeface="Meiryo UI" pitchFamily="50" charset="-128"/>
              </a:rPr>
              <a:t/>
            </a:r>
            <a:br>
              <a:rPr lang="en-US" altLang="ja-JP" sz="2800" dirty="0" smtClean="0">
                <a:solidFill>
                  <a:srgbClr val="262626"/>
                </a:solidFill>
                <a:latin typeface="Meiryo UI" pitchFamily="50" charset="-128"/>
                <a:ea typeface="Meiryo UI" pitchFamily="50" charset="-128"/>
                <a:cs typeface="Meiryo UI" pitchFamily="50" charset="-128"/>
              </a:rPr>
            </a:br>
            <a:r>
              <a:rPr lang="ja-JP" altLang="en-US" sz="2800" dirty="0" smtClean="0">
                <a:solidFill>
                  <a:srgbClr val="262626"/>
                </a:solidFill>
                <a:latin typeface="Meiryo UI" pitchFamily="50" charset="-128"/>
                <a:ea typeface="Meiryo UI" pitchFamily="50" charset="-128"/>
                <a:cs typeface="Meiryo UI" pitchFamily="50" charset="-128"/>
              </a:rPr>
              <a:t>　　</a:t>
            </a:r>
            <a:endParaRPr lang="ja-JP" altLang="ja-JP" sz="2800" dirty="0" smtClean="0">
              <a:solidFill>
                <a:srgbClr val="262626"/>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0EA070E8-3A96-4D6A-8CAE-38ECFB364902}" type="slidenum">
              <a:rPr lang="en-US" altLang="ja-JP" smtClean="0"/>
              <a:pPr>
                <a:defRPr/>
              </a:pPr>
              <a:t>31</a:t>
            </a:fld>
            <a:endParaRPr lang="en-US" altLang="ja-JP" dirty="0"/>
          </a:p>
        </p:txBody>
      </p:sp>
      <p:sp>
        <p:nvSpPr>
          <p:cNvPr id="4" name="コンテンツ プレースホルダ 3"/>
          <p:cNvSpPr>
            <a:spLocks noGrp="1"/>
          </p:cNvSpPr>
          <p:nvPr>
            <p:ph sz="quarter" idx="1"/>
          </p:nvPr>
        </p:nvSpPr>
        <p:spPr>
          <a:xfrm>
            <a:off x="251520" y="1556792"/>
            <a:ext cx="8785225" cy="4176713"/>
          </a:xfrm>
        </p:spPr>
        <p:txBody>
          <a:bodyPr>
            <a:normAutofit/>
          </a:bodyPr>
          <a:lstStyle/>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介護にかかわる基礎的な知識を持つ（</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特に</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介護保険等について）</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親のことを知る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親の居住地域の介護サービスに</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関する</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情報を収集する</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3000"/>
              </a:lnSpc>
              <a:spcBef>
                <a:spcPts val="0"/>
              </a:spcBef>
              <a:spcAft>
                <a:spcPts val="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親や</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兄弟姉妹と</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介護の方向性について話し合う</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勤務先の</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仕事と</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の両立</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支援制度について知る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働き方を点検し仕事と介護の両立が可能な職場とする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a:solidFill>
                  <a:schemeClr val="tx1">
                    <a:lumMod val="85000"/>
                    <a:lumOff val="15000"/>
                  </a:schemeClr>
                </a:solidFill>
                <a:latin typeface="Meiryo UI" pitchFamily="50" charset="-128"/>
                <a:ea typeface="Meiryo UI" pitchFamily="50" charset="-128"/>
                <a:cs typeface="Meiryo UI" pitchFamily="50" charset="-128"/>
              </a:rPr>
            </a:b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→恒常的な残業の削減、情報の共有化、メリハリのある働き方など</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p:txBody>
      </p:sp>
      <p:sp>
        <p:nvSpPr>
          <p:cNvPr id="5" name="タイトル 1"/>
          <p:cNvSpPr txBox="1">
            <a:spLocks/>
          </p:cNvSpPr>
          <p:nvPr/>
        </p:nvSpPr>
        <p:spPr bwMode="auto">
          <a:xfrm>
            <a:off x="522361" y="5952256"/>
            <a:ext cx="7866063" cy="573088"/>
          </a:xfrm>
          <a:prstGeom prst="rect">
            <a:avLst/>
          </a:prstGeom>
          <a:noFill/>
          <a:ln w="9525">
            <a:noFill/>
            <a:miter lim="800000"/>
            <a:headEnd/>
            <a:tailEnd/>
          </a:ln>
        </p:spPr>
        <p:txBody>
          <a:bodyPr anchor="ctr"/>
          <a:lstStyle/>
          <a:p>
            <a:pPr algn="ctr">
              <a:defRPr/>
            </a:pPr>
            <a:r>
              <a:rPr lang="ja-JP" altLang="en-US" sz="2000" dirty="0" smtClean="0">
                <a:solidFill>
                  <a:schemeClr val="accent6">
                    <a:lumMod val="75000"/>
                  </a:schemeClr>
                </a:solidFill>
                <a:latin typeface="Meiryo UI" pitchFamily="50" charset="-128"/>
              </a:rPr>
              <a:t>まずは、「当社の制度を確認する」、「介護休業の意味を理解する」、</a:t>
            </a:r>
            <a:endParaRPr lang="en-US" altLang="ja-JP" sz="2000" dirty="0" smtClean="0">
              <a:solidFill>
                <a:schemeClr val="accent6">
                  <a:lumMod val="75000"/>
                </a:schemeClr>
              </a:solidFill>
              <a:latin typeface="Meiryo UI" pitchFamily="50" charset="-128"/>
            </a:endParaRPr>
          </a:p>
          <a:p>
            <a:pPr algn="ctr">
              <a:defRPr/>
            </a:pPr>
            <a:r>
              <a:rPr lang="ja-JP" altLang="en-US" sz="2000" dirty="0" smtClean="0">
                <a:solidFill>
                  <a:schemeClr val="accent6">
                    <a:lumMod val="75000"/>
                  </a:schemeClr>
                </a:solidFill>
                <a:latin typeface="Meiryo UI" pitchFamily="50" charset="-128"/>
              </a:rPr>
              <a:t>「地域包括支援センターへ相談する」ことから始めましょう！</a:t>
            </a:r>
            <a:endParaRPr lang="en-US" altLang="ja-JP" sz="2000" dirty="0" smtClean="0">
              <a:solidFill>
                <a:schemeClr val="accent6">
                  <a:lumMod val="75000"/>
                </a:schemeClr>
              </a:solidFill>
              <a:latin typeface="Meiryo UI" pitchFamily="50" charset="-128"/>
            </a:endParaRPr>
          </a:p>
          <a:p>
            <a:pPr algn="ctr"/>
            <a:endParaRPr lang="ja-JP" altLang="en-US" sz="2000" dirty="0">
              <a:solidFill>
                <a:srgbClr val="E46C0A"/>
              </a:solidFill>
              <a:latin typeface="Meiryo UI" pitchFamily="50" charset="-128"/>
            </a:endParaRPr>
          </a:p>
        </p:txBody>
      </p:sp>
      <p:sp>
        <p:nvSpPr>
          <p:cNvPr id="6"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仕事と介護の両立のために今から心がけてほしいこと</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0EA070E8-3A96-4D6A-8CAE-38ECFB364902}" type="slidenum">
              <a:rPr lang="en-US" altLang="ja-JP" smtClean="0"/>
              <a:pPr>
                <a:defRPr/>
              </a:pPr>
              <a:t>32</a:t>
            </a:fld>
            <a:endParaRPr lang="en-US" altLang="ja-JP" dirty="0"/>
          </a:p>
        </p:txBody>
      </p:sp>
      <p:sp>
        <p:nvSpPr>
          <p:cNvPr id="6"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お役立ちツールのご紹介</a:t>
            </a:r>
          </a:p>
        </p:txBody>
      </p:sp>
      <p:sp>
        <p:nvSpPr>
          <p:cNvPr id="9" name="Rectangle 3"/>
          <p:cNvSpPr>
            <a:spLocks noGrp="1"/>
          </p:cNvSpPr>
          <p:nvPr>
            <p:ph sz="quarter" idx="1"/>
          </p:nvPr>
        </p:nvSpPr>
        <p:spPr>
          <a:xfrm>
            <a:off x="179388" y="1628801"/>
            <a:ext cx="8785225" cy="3744416"/>
          </a:xfrm>
        </p:spPr>
        <p:txBody>
          <a:bodyPr/>
          <a:lstStyle/>
          <a:p>
            <a:pPr>
              <a:lnSpc>
                <a:spcPct val="150000"/>
              </a:lnSpc>
              <a:buFont typeface="Wingdings" pitchFamily="2" charset="2"/>
              <a:buNone/>
              <a:defRPr/>
            </a:pPr>
            <a:r>
              <a:rPr lang="ja-JP" altLang="en-US" sz="2400" dirty="0" smtClean="0">
                <a:latin typeface="Meiryo UI" panose="020B0604030504040204" pitchFamily="50" charset="-128"/>
                <a:ea typeface="Meiryo UI" panose="020B0604030504040204" pitchFamily="50" charset="-128"/>
                <a:cs typeface="Meiryo UI" pitchFamily="50" charset="-128"/>
              </a:rPr>
              <a:t>１．</a:t>
            </a:r>
            <a:r>
              <a:rPr lang="ja-JP" altLang="ja-JP" sz="2400" dirty="0" smtClean="0">
                <a:latin typeface="Meiryo UI" panose="020B0604030504040204" pitchFamily="50" charset="-128"/>
                <a:ea typeface="Meiryo UI" panose="020B0604030504040204" pitchFamily="50" charset="-128"/>
                <a:cs typeface="Meiryo UI" pitchFamily="50" charset="-128"/>
              </a:rPr>
              <a:t>「親が元気なうちから把握しておくべきこと」チェックリスト</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r>
              <a:rPr lang="ja-JP" altLang="en-US" sz="2200" dirty="0" smtClean="0">
                <a:latin typeface="Meiryo UI" panose="020B0604030504040204" pitchFamily="50" charset="-128"/>
                <a:ea typeface="Meiryo UI" panose="020B0604030504040204" pitchFamily="50" charset="-128"/>
                <a:cs typeface="Meiryo UI" pitchFamily="50" charset="-128"/>
              </a:rPr>
              <a:t>「介護への事前の備え」の一環として、親の状況や親の住む地域の地域包括支援センターの情報などを確認・記録するためのツールです。</a:t>
            </a:r>
          </a:p>
          <a:p>
            <a:pPr>
              <a:lnSpc>
                <a:spcPts val="2900"/>
              </a:lnSpc>
              <a:spcAft>
                <a:spcPts val="1200"/>
              </a:spcAft>
              <a:buNone/>
              <a:defRPr/>
            </a:pP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None/>
              <a:defRPr/>
            </a:pPr>
            <a:r>
              <a:rPr lang="ja-JP" altLang="en-US" sz="2400" dirty="0" smtClean="0">
                <a:latin typeface="Meiryo UI" panose="020B0604030504040204" pitchFamily="50" charset="-128"/>
                <a:ea typeface="Meiryo UI" panose="020B0604030504040204" pitchFamily="50" charset="-128"/>
                <a:cs typeface="Meiryo UI" pitchFamily="50" charset="-128"/>
              </a:rPr>
              <a:t>２．「ケアマネジャーに相談する際に確認しておくべきこと」チェックリスト</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Clr>
                <a:srgbClr val="C0504D"/>
              </a:buClr>
              <a:defRPr/>
            </a:pPr>
            <a:r>
              <a:rPr lang="ja-JP" altLang="en-US" sz="2200" dirty="0" smtClean="0">
                <a:solidFill>
                  <a:prstClr val="black"/>
                </a:solidFill>
                <a:latin typeface="Meiryo UI" panose="020B0604030504040204" pitchFamily="50" charset="-128"/>
                <a:ea typeface="Meiryo UI" panose="020B0604030504040204" pitchFamily="50" charset="-128"/>
                <a:cs typeface="Meiryo UI" pitchFamily="50" charset="-128"/>
              </a:rPr>
              <a:t>ケアマネジャーへ相談する際に、どのようなことをケアマネジャーに伝えるべきか、確認すべきかのポイントをまとめたツールです。</a:t>
            </a:r>
            <a:endParaRPr lang="en-US" altLang="ja-JP" sz="2200" dirty="0" smtClean="0">
              <a:solidFill>
                <a:prstClr val="black"/>
              </a:solidFill>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None/>
              <a:defRPr/>
            </a:pP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endParaRPr lang="ja-JP" altLang="en-US" sz="2400" dirty="0" smtClean="0">
              <a:latin typeface="Meiryo UI" panose="020B0604030504040204" pitchFamily="50" charset="-128"/>
              <a:ea typeface="Meiryo UI" panose="020B0604030504040204" pitchFamily="50" charset="-128"/>
              <a:cs typeface="Meiryo UI" pitchFamily="50" charset="-128"/>
            </a:endParaRPr>
          </a:p>
        </p:txBody>
      </p:sp>
      <p:sp>
        <p:nvSpPr>
          <p:cNvPr id="10" name="タイトル 1"/>
          <p:cNvSpPr txBox="1">
            <a:spLocks/>
          </p:cNvSpPr>
          <p:nvPr/>
        </p:nvSpPr>
        <p:spPr bwMode="auto">
          <a:xfrm>
            <a:off x="107504" y="5301208"/>
            <a:ext cx="8892480" cy="1152128"/>
          </a:xfrm>
          <a:prstGeom prst="rect">
            <a:avLst/>
          </a:prstGeom>
          <a:noFill/>
          <a:ln w="9525">
            <a:noFill/>
            <a:miter lim="800000"/>
            <a:headEnd/>
            <a:tailEnd/>
          </a:ln>
        </p:spPr>
        <p:txBody>
          <a:bodyPr anchor="ctr"/>
          <a:lstStyle/>
          <a:p>
            <a:pPr algn="ctr"/>
            <a:r>
              <a:rPr lang="ja-JP" altLang="en-US" sz="2000" dirty="0" smtClean="0">
                <a:solidFill>
                  <a:srgbClr val="E46C0A"/>
                </a:solidFill>
                <a:latin typeface="Meiryo UI" pitchFamily="50" charset="-128"/>
              </a:rPr>
              <a:t>厚生労働省ホームページからダウンロードできますので、ぜひご活用ください！</a:t>
            </a:r>
          </a:p>
          <a:p>
            <a:pPr algn="ctr"/>
            <a:endParaRPr lang="en-US" altLang="ja-JP" sz="2000" dirty="0" smtClean="0">
              <a:solidFill>
                <a:srgbClr val="E46C0A"/>
              </a:solidFill>
              <a:latin typeface="Meiryo UI" pitchFamily="50" charset="-128"/>
            </a:endParaRPr>
          </a:p>
          <a:p>
            <a:pPr algn="ctr"/>
            <a:r>
              <a:rPr lang="ja-JP" altLang="en-US" sz="1600" dirty="0" smtClean="0">
                <a:solidFill>
                  <a:srgbClr val="E46C0A"/>
                </a:solidFill>
                <a:latin typeface="Meiryo UI" pitchFamily="50" charset="-128"/>
              </a:rPr>
              <a:t>ホーム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政策について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分野別の政策一覧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雇用・労働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雇用均等 </a:t>
            </a:r>
            <a:endParaRPr lang="en-US" altLang="ja-JP" sz="1600" dirty="0" smtClean="0">
              <a:solidFill>
                <a:srgbClr val="E46C0A"/>
              </a:solidFill>
              <a:latin typeface="Meiryo UI" pitchFamily="50" charset="-128"/>
            </a:endParaRPr>
          </a:p>
          <a:p>
            <a:pPr algn="ct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仕事と介護の両立　～介護離職を防ぐために～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仕事と介護の両立支援</a:t>
            </a:r>
            <a:endParaRPr lang="en-US" altLang="ja-JP" sz="1600" dirty="0" smtClean="0">
              <a:solidFill>
                <a:srgbClr val="E46C0A"/>
              </a:solidFill>
              <a:latin typeface="Meiryo UI" pitchFamily="50" charset="-128"/>
            </a:endParaRPr>
          </a:p>
        </p:txBody>
      </p:sp>
      <p:sp>
        <p:nvSpPr>
          <p:cNvPr id="11" name="下矢印 10"/>
          <p:cNvSpPr/>
          <p:nvPr/>
        </p:nvSpPr>
        <p:spPr>
          <a:xfrm>
            <a:off x="4139952" y="5661248"/>
            <a:ext cx="720080" cy="288032"/>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 6"/>
          <p:cNvSpPr>
            <a:spLocks noGrp="1"/>
          </p:cNvSpPr>
          <p:nvPr>
            <p:ph sz="quarter" idx="1"/>
          </p:nvPr>
        </p:nvSpPr>
        <p:spPr>
          <a:xfrm>
            <a:off x="179388" y="1700213"/>
            <a:ext cx="8785225" cy="4968875"/>
          </a:xfrm>
        </p:spPr>
        <p:txBody>
          <a:bodyPr>
            <a:noAutofit/>
          </a:bodyPr>
          <a:lstStyle/>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配偶者の親を含めて</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75</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歳以上の親が</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配偶者の親を含めて親の介護を経験している</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あるいは経験したことがあ</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りますか。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介護保険制度の被保険者は（保険料を支払うことになる年齢）</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a:t>
            </a:r>
            <a: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）歳から</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介護保険によるサービスを利用した場合、自己負担割合は原則</a:t>
            </a:r>
            <a: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）割で</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す。</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自治体が設置している介護に関する相談窓口の名称を知ってい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p>
        </p:txBody>
      </p:sp>
      <p:sp>
        <p:nvSpPr>
          <p:cNvPr id="24578" name="正方形/長方形 7"/>
          <p:cNvSpPr>
            <a:spLocks noChangeArrowheads="1"/>
          </p:cNvSpPr>
          <p:nvPr/>
        </p:nvSpPr>
        <p:spPr bwMode="auto">
          <a:xfrm>
            <a:off x="179388" y="404813"/>
            <a:ext cx="8785225" cy="879475"/>
          </a:xfrm>
          <a:prstGeom prst="rect">
            <a:avLst/>
          </a:prstGeom>
          <a:noFill/>
          <a:ln w="9525">
            <a:noFill/>
            <a:miter lim="800000"/>
            <a:headEnd/>
            <a:tailEnd/>
          </a:ln>
        </p:spPr>
        <p:txBody>
          <a:bodyPr anchor="ctr"/>
          <a:lstStyle/>
          <a:p>
            <a:pPr algn="ctr"/>
            <a:r>
              <a:rPr lang="ja-JP" altLang="en-US" sz="3200" dirty="0">
                <a:solidFill>
                  <a:schemeClr val="tx2"/>
                </a:solidFill>
                <a:latin typeface="Meiryo UI" pitchFamily="50" charset="-128"/>
              </a:rPr>
              <a:t>チェック！仕事と介護の両立に向けて</a:t>
            </a:r>
          </a:p>
        </p:txBody>
      </p:sp>
      <p:sp>
        <p:nvSpPr>
          <p:cNvPr id="5" name="スライド番号プレースホルダー 9"/>
          <p:cNvSpPr txBox="1">
            <a:spLocks/>
          </p:cNvSpPr>
          <p:nvPr/>
        </p:nvSpPr>
        <p:spPr>
          <a:xfrm>
            <a:off x="8676456" y="6453336"/>
            <a:ext cx="395536" cy="476672"/>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6459CC2-B1BB-4776-BBF1-8AB71E08B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4</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テキスト プレースホルダ 1"/>
          <p:cNvSpPr>
            <a:spLocks noGrp="1"/>
          </p:cNvSpPr>
          <p:nvPr>
            <p:ph type="body" idx="1"/>
          </p:nvPr>
        </p:nvSpPr>
        <p:spPr>
          <a:xfrm>
            <a:off x="1404938" y="2862263"/>
            <a:ext cx="7559675" cy="1673225"/>
          </a:xfrm>
        </p:spPr>
        <p:txBody>
          <a:bodyPr>
            <a:normAutofit/>
          </a:bodyPr>
          <a:lstStyle/>
          <a:p>
            <a:pPr marL="514350" indent="-514350">
              <a:spcAft>
                <a:spcPts val="1200"/>
              </a:spcAft>
            </a:pPr>
            <a:r>
              <a:rPr lang="ja-JP" altLang="en-US" sz="3200" smtClean="0">
                <a:solidFill>
                  <a:schemeClr val="tx1"/>
                </a:solidFill>
                <a:latin typeface="Meiryo UI" pitchFamily="50" charset="-128"/>
                <a:ea typeface="Meiryo UI" pitchFamily="50" charset="-128"/>
                <a:cs typeface="Meiryo UI" pitchFamily="50" charset="-128"/>
              </a:rPr>
              <a:t>１．介護はなぜ誰もが直面する課題なのか</a:t>
            </a:r>
            <a:endParaRPr lang="en-US" altLang="ja-JP" sz="3200" smtClean="0">
              <a:solidFill>
                <a:schemeClr val="tx1"/>
              </a:solidFill>
              <a:latin typeface="Meiryo UI" pitchFamily="50" charset="-128"/>
              <a:ea typeface="Meiryo UI" pitchFamily="50" charset="-128"/>
              <a:cs typeface="Meiryo UI" pitchFamily="50" charset="-128"/>
            </a:endParaRPr>
          </a:p>
          <a:p>
            <a:pPr marL="514350" indent="-514350"/>
            <a:r>
              <a:rPr lang="ja-JP" altLang="en-US" sz="3200" smtClean="0">
                <a:solidFill>
                  <a:schemeClr val="tx1"/>
                </a:solidFill>
                <a:latin typeface="Meiryo UI" pitchFamily="50" charset="-128"/>
                <a:ea typeface="Meiryo UI" pitchFamily="50" charset="-128"/>
                <a:cs typeface="Meiryo UI" pitchFamily="50" charset="-128"/>
              </a:rPr>
              <a:t>２．大事な「事前の心構え」</a:t>
            </a:r>
          </a:p>
        </p:txBody>
      </p:sp>
      <p:sp>
        <p:nvSpPr>
          <p:cNvPr id="28674" name="タイトル 2"/>
          <p:cNvSpPr>
            <a:spLocks noGrp="1"/>
          </p:cNvSpPr>
          <p:nvPr>
            <p:ph type="title"/>
          </p:nvPr>
        </p:nvSpPr>
        <p:spPr>
          <a:xfrm>
            <a:off x="1371600" y="1600200"/>
            <a:ext cx="7772400" cy="990600"/>
          </a:xfrm>
        </p:spPr>
        <p:txBody>
          <a:bodyPr/>
          <a:lstStyle/>
          <a:p>
            <a:r>
              <a:rPr lang="en-US" altLang="ja-JP" sz="4000" smtClean="0">
                <a:solidFill>
                  <a:schemeClr val="bg1"/>
                </a:solidFill>
                <a:latin typeface="Meiryo UI" pitchFamily="50" charset="-128"/>
                <a:ea typeface="Meiryo UI" pitchFamily="50" charset="-128"/>
                <a:cs typeface="Meiryo UI" pitchFamily="50" charset="-128"/>
              </a:rPr>
              <a:t>Ⅰ.</a:t>
            </a:r>
            <a:r>
              <a:rPr lang="ja-JP" altLang="en-US" sz="4000" smtClean="0">
                <a:solidFill>
                  <a:schemeClr val="bg1"/>
                </a:solidFill>
                <a:latin typeface="Meiryo UI" pitchFamily="50" charset="-128"/>
                <a:ea typeface="Meiryo UI" pitchFamily="50" charset="-128"/>
                <a:cs typeface="Meiryo UI" pitchFamily="50" charset="-128"/>
              </a:rPr>
              <a:t>事前の心構えの重要性</a:t>
            </a:r>
            <a:endParaRPr lang="ja-JP" altLang="en-US" sz="4000" smtClean="0"/>
          </a:p>
        </p:txBody>
      </p:sp>
      <p:sp>
        <p:nvSpPr>
          <p:cNvPr id="8" name="スライド番号プレースホルダー 7"/>
          <p:cNvSpPr>
            <a:spLocks noGrp="1"/>
          </p:cNvSpPr>
          <p:nvPr>
            <p:ph type="sldNum" sz="quarter" idx="11"/>
          </p:nvPr>
        </p:nvSpPr>
        <p:spPr>
          <a:xfrm>
            <a:off x="8676456" y="6255716"/>
            <a:ext cx="395536" cy="701676"/>
          </a:xfrm>
        </p:spPr>
        <p:txBody>
          <a:bodyPr/>
          <a:lstStyle/>
          <a:p>
            <a:pPr>
              <a:defRPr/>
            </a:pPr>
            <a:fld id="{BD08C02C-3AAA-463A-8132-56B3413F955F}" type="slidenum">
              <a:rPr lang="en-US" altLang="ja-JP" sz="1600" smtClean="0"/>
              <a:pPr>
                <a:defRPr/>
              </a:pPr>
              <a:t>5</a:t>
            </a:fld>
            <a:endParaRPr lang="en-US" altLang="ja-JP"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8610600" y="6381328"/>
            <a:ext cx="533400" cy="476672"/>
          </a:xfrm>
        </p:spPr>
        <p:txBody>
          <a:bodyPr>
            <a:noAutofit/>
          </a:bodyPr>
          <a:lstStyle/>
          <a:p>
            <a:pPr>
              <a:defRPr/>
            </a:pPr>
            <a:fld id="{90B69FF9-90B9-4F57-ABC6-2FC053ACE51A}" type="slidenum">
              <a:rPr lang="en-US" altLang="ja-JP" smtClean="0">
                <a:solidFill>
                  <a:schemeClr val="tx2"/>
                </a:solidFill>
              </a:rPr>
              <a:pPr>
                <a:defRPr/>
              </a:pPr>
              <a:t>6</a:t>
            </a:fld>
            <a:endParaRPr lang="en-US" altLang="ja-JP" dirty="0">
              <a:solidFill>
                <a:schemeClr val="tx2"/>
              </a:solidFill>
            </a:endParaRPr>
          </a:p>
        </p:txBody>
      </p:sp>
      <p:sp>
        <p:nvSpPr>
          <p:cNvPr id="25602" name="コンテンツ プレースホルダ 37"/>
          <p:cNvSpPr>
            <a:spLocks noGrp="1"/>
          </p:cNvSpPr>
          <p:nvPr>
            <p:ph sz="quarter" idx="1"/>
          </p:nvPr>
        </p:nvSpPr>
        <p:spPr>
          <a:xfrm>
            <a:off x="179388" y="1700213"/>
            <a:ext cx="8785225" cy="4968875"/>
          </a:xfrm>
        </p:spPr>
        <p:txBody>
          <a:bodyPr/>
          <a:lstStyle/>
          <a:p>
            <a:pPr marL="320400" indent="-320400" eaLnBrk="1" hangingPunct="1">
              <a:lnSpc>
                <a:spcPts val="1000"/>
              </a:lnSpc>
              <a:spcBef>
                <a:spcPts val="600"/>
              </a:spcBef>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多くの人が、まず親の介護に直面する。</a:t>
            </a:r>
            <a:endParaRPr lang="en-US" altLang="ja-JP" sz="2000" dirty="0" smtClean="0">
              <a:solidFill>
                <a:srgbClr val="262626"/>
              </a:solidFill>
              <a:latin typeface="Meiryo UI" pitchFamily="50" charset="-128"/>
              <a:ea typeface="Meiryo UI" pitchFamily="50" charset="-128"/>
              <a:cs typeface="Meiryo UI" pitchFamily="50" charset="-128"/>
            </a:endParaRPr>
          </a:p>
          <a:p>
            <a:pPr marL="320400" indent="-320400" eaLnBrk="1" hangingPunct="1">
              <a:lnSpc>
                <a:spcPts val="1000"/>
              </a:lnSpc>
              <a:spcBef>
                <a:spcPts val="600"/>
              </a:spcBef>
              <a:spcAft>
                <a:spcPts val="1200"/>
              </a:spcAft>
              <a:buNone/>
            </a:pPr>
            <a:r>
              <a:rPr lang="ja-JP" altLang="en-US" sz="2000" dirty="0" smtClean="0">
                <a:solidFill>
                  <a:schemeClr val="tx2"/>
                </a:solidFill>
                <a:latin typeface="Meiryo UI" pitchFamily="50" charset="-128"/>
                <a:ea typeface="Meiryo UI" pitchFamily="50" charset="-128"/>
                <a:cs typeface="Meiryo UI" pitchFamily="50" charset="-128"/>
              </a:rPr>
              <a:t>　　→</a:t>
            </a:r>
            <a:r>
              <a:rPr lang="en-US" altLang="ja-JP" sz="2000" dirty="0" smtClean="0">
                <a:solidFill>
                  <a:schemeClr val="tx2"/>
                </a:solidFill>
                <a:latin typeface="Meiryo UI" pitchFamily="50" charset="-128"/>
                <a:ea typeface="Meiryo UI" pitchFamily="50" charset="-128"/>
                <a:cs typeface="Meiryo UI" pitchFamily="50" charset="-128"/>
              </a:rPr>
              <a:t>75</a:t>
            </a:r>
            <a:r>
              <a:rPr lang="ja-JP" altLang="en-US" sz="2000" dirty="0" smtClean="0">
                <a:solidFill>
                  <a:schemeClr val="tx2"/>
                </a:solidFill>
                <a:latin typeface="Meiryo UI" pitchFamily="50" charset="-128"/>
                <a:ea typeface="Meiryo UI" pitchFamily="50" charset="-128"/>
                <a:cs typeface="Meiryo UI" pitchFamily="50" charset="-128"/>
              </a:rPr>
              <a:t>歳を過ぎると要支援・要介護となる者の比率が高くなりはじめる。</a:t>
            </a:r>
            <a:endParaRPr lang="en-US" altLang="ja-JP" sz="2000" dirty="0" smtClean="0">
              <a:solidFill>
                <a:schemeClr val="tx2"/>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en-US" altLang="ja-JP" sz="2000" dirty="0" smtClean="0">
                <a:solidFill>
                  <a:srgbClr val="262626"/>
                </a:solidFill>
                <a:latin typeface="Meiryo UI" pitchFamily="50" charset="-128"/>
                <a:ea typeface="Meiryo UI" pitchFamily="50" charset="-128"/>
                <a:cs typeface="Meiryo UI" pitchFamily="50" charset="-128"/>
              </a:rPr>
              <a:t>40</a:t>
            </a:r>
            <a:r>
              <a:rPr lang="ja-JP" altLang="en-US" sz="2000" dirty="0" smtClean="0">
                <a:solidFill>
                  <a:srgbClr val="262626"/>
                </a:solidFill>
                <a:latin typeface="Meiryo UI" pitchFamily="50" charset="-128"/>
                <a:ea typeface="Meiryo UI" pitchFamily="50" charset="-128"/>
                <a:cs typeface="Meiryo UI" pitchFamily="50" charset="-128"/>
              </a:rPr>
              <a:t>歳代後半から介護の課題に直面する人が出現し、</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en-US" altLang="ja-JP" sz="2000" dirty="0" smtClean="0">
                <a:solidFill>
                  <a:srgbClr val="262626"/>
                </a:solidFill>
                <a:latin typeface="Meiryo UI" pitchFamily="50" charset="-128"/>
                <a:ea typeface="Meiryo UI" pitchFamily="50" charset="-128"/>
                <a:cs typeface="Meiryo UI" pitchFamily="50" charset="-128"/>
              </a:rPr>
              <a:t>50</a:t>
            </a:r>
            <a:r>
              <a:rPr lang="ja-JP" altLang="en-US" sz="2000" dirty="0" smtClean="0">
                <a:solidFill>
                  <a:srgbClr val="262626"/>
                </a:solidFill>
                <a:latin typeface="Meiryo UI" pitchFamily="50" charset="-128"/>
                <a:ea typeface="Meiryo UI" pitchFamily="50" charset="-128"/>
                <a:cs typeface="Meiryo UI" pitchFamily="50" charset="-128"/>
              </a:rPr>
              <a:t>歳から定年までのキャリアは、仕事と介護の両立の時期となる。</a:t>
            </a:r>
            <a:endParaRPr lang="en-US" altLang="ja-JP" sz="2000" dirty="0" smtClean="0">
              <a:solidFill>
                <a:srgbClr val="262626"/>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配偶者がいても配偶者が自分の親の介護を担ってくれるとは限らない。</a:t>
            </a:r>
            <a:r>
              <a:rPr lang="en-US" altLang="ja-JP" sz="2200" dirty="0" smtClean="0">
                <a:solidFill>
                  <a:srgbClr val="262626"/>
                </a:solidFill>
                <a:latin typeface="Meiryo UI" pitchFamily="50" charset="-128"/>
                <a:ea typeface="Meiryo UI" pitchFamily="50" charset="-128"/>
                <a:cs typeface="Meiryo UI" pitchFamily="50" charset="-128"/>
              </a:rPr>
              <a:t/>
            </a:r>
            <a:br>
              <a:rPr lang="en-US" altLang="ja-JP" sz="2200" dirty="0" smtClean="0">
                <a:solidFill>
                  <a:srgbClr val="262626"/>
                </a:solidFill>
                <a:latin typeface="Meiryo UI" pitchFamily="50" charset="-128"/>
                <a:ea typeface="Meiryo UI" pitchFamily="50" charset="-128"/>
                <a:cs typeface="Meiryo UI" pitchFamily="50" charset="-128"/>
              </a:rPr>
            </a:br>
            <a:endParaRPr lang="ja-JP" altLang="en-US" sz="2200" dirty="0" smtClean="0">
              <a:solidFill>
                <a:srgbClr val="FF0000"/>
              </a:solidFill>
              <a:latin typeface="Meiryo UI" pitchFamily="50" charset="-128"/>
              <a:ea typeface="Meiryo UI" pitchFamily="50" charset="-128"/>
              <a:cs typeface="Meiryo UI" pitchFamily="50" charset="-128"/>
            </a:endParaRPr>
          </a:p>
        </p:txBody>
      </p:sp>
      <p:sp>
        <p:nvSpPr>
          <p:cNvPr id="29698" name="正方形/長方形 44"/>
          <p:cNvSpPr>
            <a:spLocks noChangeArrowheads="1"/>
          </p:cNvSpPr>
          <p:nvPr/>
        </p:nvSpPr>
        <p:spPr bwMode="auto">
          <a:xfrm>
            <a:off x="179388" y="404813"/>
            <a:ext cx="8785225" cy="866775"/>
          </a:xfrm>
          <a:prstGeom prst="rect">
            <a:avLst/>
          </a:prstGeom>
          <a:noFill/>
          <a:ln w="9525">
            <a:noFill/>
            <a:miter lim="800000"/>
            <a:headEnd/>
            <a:tailEnd/>
          </a:ln>
        </p:spPr>
        <p:txBody>
          <a:bodyPr wrap="none" anchor="ctr"/>
          <a:lstStyle/>
          <a:p>
            <a:pPr algn="ctr"/>
            <a:r>
              <a:rPr lang="en-US" altLang="ja-JP" sz="3200" dirty="0">
                <a:solidFill>
                  <a:schemeClr val="tx2"/>
                </a:solidFill>
                <a:latin typeface="Meiryo UI" pitchFamily="50" charset="-128"/>
              </a:rPr>
              <a:t>1.</a:t>
            </a:r>
            <a:r>
              <a:rPr lang="ja-JP" altLang="en-US" sz="3200" dirty="0">
                <a:solidFill>
                  <a:schemeClr val="tx2"/>
                </a:solidFill>
                <a:latin typeface="Meiryo UI" pitchFamily="50" charset="-128"/>
              </a:rPr>
              <a:t>介護はなぜ誰もが直面する課題なのか</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4"/>
          <p:cNvSpPr>
            <a:spLocks noGrp="1" noChangeArrowheads="1"/>
          </p:cNvSpPr>
          <p:nvPr>
            <p:ph type="title"/>
          </p:nvPr>
        </p:nvSpPr>
        <p:spPr>
          <a:xfrm>
            <a:off x="179388" y="5157192"/>
            <a:ext cx="8769350" cy="866775"/>
          </a:xfrm>
        </p:spPr>
        <p:txBody>
          <a:bodyPr/>
          <a:lstStyle/>
          <a:p>
            <a:pPr algn="ctr"/>
            <a:r>
              <a:rPr lang="ja-JP" altLang="en-US" sz="2600" b="1" dirty="0" smtClean="0">
                <a:latin typeface="Meiryo UI" pitchFamily="50" charset="-128"/>
                <a:ea typeface="Meiryo UI" pitchFamily="50" charset="-128"/>
                <a:cs typeface="Meiryo UI" pitchFamily="50" charset="-128"/>
              </a:rPr>
              <a:t>雇用者に占める介護者の比率は</a:t>
            </a:r>
            <a:r>
              <a:rPr lang="en-US" altLang="ja-JP" sz="2600" b="1" dirty="0" smtClean="0">
                <a:latin typeface="Meiryo UI" pitchFamily="50" charset="-128"/>
                <a:ea typeface="Meiryo UI" pitchFamily="50" charset="-128"/>
                <a:cs typeface="Meiryo UI" pitchFamily="50" charset="-128"/>
              </a:rPr>
              <a:t>50</a:t>
            </a:r>
            <a:r>
              <a:rPr lang="ja-JP" altLang="en-US" sz="2600" b="1" dirty="0" smtClean="0">
                <a:latin typeface="Meiryo UI" pitchFamily="50" charset="-128"/>
                <a:ea typeface="Meiryo UI" pitchFamily="50" charset="-128"/>
                <a:cs typeface="Meiryo UI" pitchFamily="50" charset="-128"/>
              </a:rPr>
              <a:t>代がピーク</a:t>
            </a:r>
          </a:p>
        </p:txBody>
      </p:sp>
      <p:sp>
        <p:nvSpPr>
          <p:cNvPr id="5159" name="Text Box 1063"/>
          <p:cNvSpPr txBox="1">
            <a:spLocks noChangeArrowheads="1"/>
          </p:cNvSpPr>
          <p:nvPr/>
        </p:nvSpPr>
        <p:spPr bwMode="auto">
          <a:xfrm>
            <a:off x="90488" y="5805264"/>
            <a:ext cx="8874000" cy="792525"/>
          </a:xfrm>
          <a:prstGeom prst="rect">
            <a:avLst/>
          </a:prstGeom>
          <a:noFill/>
          <a:ln w="9525">
            <a:noFill/>
            <a:miter lim="800000"/>
            <a:headEnd/>
            <a:tailEnd/>
          </a:ln>
          <a:effectLst/>
        </p:spPr>
        <p:txBody>
          <a:bodyPr wrap="square">
            <a:spAutoFit/>
          </a:bodyPr>
          <a:lstStyle/>
          <a:p>
            <a:pPr>
              <a:spcBef>
                <a:spcPct val="50000"/>
              </a:spcBef>
              <a:defRPr/>
            </a:pPr>
            <a:r>
              <a:rPr lang="ja-JP" altLang="en-US" sz="1050" dirty="0" smtClean="0">
                <a:ea typeface="メイリオ" pitchFamily="50" charset="-128"/>
              </a:rPr>
              <a:t>（資料）：総務省</a:t>
            </a:r>
            <a:r>
              <a:rPr lang="ja-JP" altLang="en-US" sz="1050" dirty="0">
                <a:ea typeface="メイリオ" pitchFamily="50" charset="-128"/>
              </a:rPr>
              <a:t>「平成</a:t>
            </a:r>
            <a:r>
              <a:rPr lang="en-US" altLang="ja-JP" sz="1050" dirty="0">
                <a:ea typeface="メイリオ" pitchFamily="50" charset="-128"/>
              </a:rPr>
              <a:t>24</a:t>
            </a:r>
            <a:r>
              <a:rPr lang="ja-JP" altLang="en-US" sz="1050" dirty="0">
                <a:ea typeface="メイリオ" pitchFamily="50" charset="-128"/>
              </a:rPr>
              <a:t>年就業構造基本調査」より</a:t>
            </a:r>
            <a:r>
              <a:rPr lang="ja-JP" altLang="en-US" sz="1050" dirty="0" smtClean="0">
                <a:ea typeface="メイリオ" pitchFamily="50" charset="-128"/>
              </a:rPr>
              <a:t>作成　　　　　　</a:t>
            </a:r>
            <a:endParaRPr lang="en-US" altLang="ja-JP" sz="1050" dirty="0" smtClean="0">
              <a:ea typeface="メイリオ" pitchFamily="50" charset="-128"/>
            </a:endParaRPr>
          </a:p>
          <a:p>
            <a:pPr>
              <a:spcBef>
                <a:spcPct val="50000"/>
              </a:spcBef>
              <a:defRPr/>
            </a:pPr>
            <a:r>
              <a:rPr lang="en-US" altLang="ja-JP" sz="1000" dirty="0" smtClean="0">
                <a:ea typeface="メイリオ" pitchFamily="50" charset="-128"/>
              </a:rPr>
              <a:t>(</a:t>
            </a:r>
            <a:r>
              <a:rPr lang="ja-JP" altLang="en-US" sz="1000" dirty="0">
                <a:ea typeface="メイリオ" pitchFamily="50" charset="-128"/>
              </a:rPr>
              <a:t>注</a:t>
            </a:r>
            <a:r>
              <a:rPr lang="en-US" altLang="ja-JP" sz="1000" dirty="0">
                <a:ea typeface="メイリオ" pitchFamily="50" charset="-128"/>
              </a:rPr>
              <a:t>)</a:t>
            </a:r>
            <a:r>
              <a:rPr lang="ja-JP" altLang="en-US" sz="1000" dirty="0">
                <a:ea typeface="メイリオ" pitchFamily="50" charset="-128"/>
              </a:rPr>
              <a:t>「介護をしている」とは</a:t>
            </a:r>
            <a:r>
              <a:rPr lang="en-US" altLang="ja-JP" sz="1000" dirty="0">
                <a:ea typeface="メイリオ" pitchFamily="50" charset="-128"/>
              </a:rPr>
              <a:t>…</a:t>
            </a:r>
            <a:r>
              <a:rPr lang="ja-JP" altLang="en-US" sz="1000" dirty="0">
                <a:ea typeface="メイリオ" pitchFamily="50" charset="-128"/>
              </a:rPr>
              <a:t>日常生活における入浴・着替え・トイレ・移動・食事などの際に何らかの手助けをする場合をいい、介護保険制度</a:t>
            </a:r>
            <a:r>
              <a:rPr lang="ja-JP" altLang="en-US" sz="1000" dirty="0" smtClean="0">
                <a:ea typeface="メイリオ" pitchFamily="50" charset="-128"/>
              </a:rPr>
              <a:t>で</a:t>
            </a:r>
            <a:r>
              <a:rPr lang="zh-TW" altLang="en-US" sz="1000" dirty="0" smtClean="0">
                <a:ea typeface="メイリオ" pitchFamily="50" charset="-128"/>
              </a:rPr>
              <a:t>要介護（要支援）</a:t>
            </a:r>
            <a:r>
              <a:rPr lang="ja-JP" altLang="en-US" sz="1000" dirty="0" smtClean="0">
                <a:ea typeface="メイリオ" pitchFamily="50" charset="-128"/>
              </a:rPr>
              <a:t>認定を</a:t>
            </a:r>
            <a:r>
              <a:rPr lang="ja-JP" altLang="en-US" sz="1000" dirty="0">
                <a:ea typeface="メイリオ" pitchFamily="50" charset="-128"/>
              </a:rPr>
              <a:t>受けていない人や、自宅外にいる家族の介護も含まれる。ただし、病気などで一時的に寝ている人に対する介護は含まない。なお、ふだん介護しているかはっきり決められない場合は、便宜、</a:t>
            </a:r>
            <a:r>
              <a:rPr lang="en-US" altLang="ja-JP" sz="1000" dirty="0">
                <a:ea typeface="メイリオ" pitchFamily="50" charset="-128"/>
              </a:rPr>
              <a:t>1</a:t>
            </a:r>
            <a:r>
              <a:rPr lang="ja-JP" altLang="en-US" sz="1000" dirty="0">
                <a:ea typeface="メイリオ" pitchFamily="50" charset="-128"/>
              </a:rPr>
              <a:t>年間に</a:t>
            </a:r>
            <a:r>
              <a:rPr lang="en-US" altLang="ja-JP" sz="1000" dirty="0">
                <a:ea typeface="メイリオ" pitchFamily="50" charset="-128"/>
              </a:rPr>
              <a:t>30</a:t>
            </a:r>
            <a:r>
              <a:rPr lang="ja-JP" altLang="en-US" sz="1000" dirty="0">
                <a:ea typeface="メイリオ" pitchFamily="50" charset="-128"/>
              </a:rPr>
              <a:t>日以上介護をしている場合を「ふだん家族の介護をしている」とする。</a:t>
            </a:r>
          </a:p>
        </p:txBody>
      </p:sp>
      <p:sp>
        <p:nvSpPr>
          <p:cNvPr id="11" name="スライド番号プレースホルダー 2"/>
          <p:cNvSpPr txBox="1">
            <a:spLocks/>
          </p:cNvSpPr>
          <p:nvPr/>
        </p:nvSpPr>
        <p:spPr>
          <a:xfrm>
            <a:off x="0" y="1271588"/>
            <a:ext cx="533400" cy="244475"/>
          </a:xfrm>
          <a:prstGeom prst="rect">
            <a:avLst/>
          </a:prstGeom>
        </p:spPr>
        <p:txBody>
          <a:bodyPr anchor="ctr">
            <a:normAutofit fontScale="85000" lnSpcReduction="20000"/>
          </a:bodyPr>
          <a:lstStyle>
            <a:defPPr>
              <a:defRPr lang="ja-JP"/>
            </a:defPPr>
            <a:lvl1pPr algn="ctr" rtl="0" eaLnBrk="1" fontAlgn="base" latinLnBrk="0" hangingPunct="1">
              <a:spcBef>
                <a:spcPct val="0"/>
              </a:spcBef>
              <a:spcAft>
                <a:spcPct val="0"/>
              </a:spcAft>
              <a:defRPr kumimoji="0" sz="1400" b="1" kern="1200">
                <a:solidFill>
                  <a:srgbClr val="FFFFFF"/>
                </a:solidFill>
                <a:latin typeface="Verdana" pitchFamily="34" charset="0"/>
                <a:ea typeface="ＭＳ Ｐゴシック" pitchFamily="50" charset="-128"/>
                <a:cs typeface="+mn-cs"/>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a:lstStyle>
          <a:p>
            <a:pPr>
              <a:defRPr/>
            </a:pPr>
            <a:endParaRPr lang="en-US" altLang="ja-JP" dirty="0"/>
          </a:p>
        </p:txBody>
      </p:sp>
      <p:sp>
        <p:nvSpPr>
          <p:cNvPr id="15" name="スライド番号プレースホルダー 5"/>
          <p:cNvSpPr txBox="1">
            <a:spLocks/>
          </p:cNvSpPr>
          <p:nvPr/>
        </p:nvSpPr>
        <p:spPr>
          <a:xfrm>
            <a:off x="0" y="1271588"/>
            <a:ext cx="533400" cy="244475"/>
          </a:xfrm>
          <a:prstGeom prst="rect">
            <a:avLst/>
          </a:prstGeom>
        </p:spPr>
        <p:txBody>
          <a:bodyPr anchor="ctr">
            <a:normAutofit fontScale="85000" lnSpcReduction="20000"/>
          </a:bodyPr>
          <a:lstStyle>
            <a:defPPr>
              <a:defRPr lang="ja-JP"/>
            </a:defPPr>
            <a:lvl1pPr algn="ctr" rtl="0" eaLnBrk="1" fontAlgn="base" latinLnBrk="0" hangingPunct="1">
              <a:spcBef>
                <a:spcPct val="0"/>
              </a:spcBef>
              <a:spcAft>
                <a:spcPct val="0"/>
              </a:spcAft>
              <a:defRPr kumimoji="0" sz="1400" b="1" kern="1200">
                <a:solidFill>
                  <a:srgbClr val="FFFFFF"/>
                </a:solidFill>
                <a:latin typeface="Verdana" pitchFamily="34" charset="0"/>
                <a:ea typeface="ＭＳ Ｐゴシック" pitchFamily="50" charset="-128"/>
                <a:cs typeface="+mn-cs"/>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a:lstStyle>
          <a:p>
            <a:pPr>
              <a:defRPr/>
            </a:pPr>
            <a:endParaRPr lang="en-US" altLang="ja-JP" dirty="0"/>
          </a:p>
        </p:txBody>
      </p:sp>
      <p:graphicFrame>
        <p:nvGraphicFramePr>
          <p:cNvPr id="10" name="Object 9"/>
          <p:cNvGraphicFramePr>
            <a:graphicFrameLocks noChangeAspect="1"/>
          </p:cNvGraphicFramePr>
          <p:nvPr>
            <p:extLst>
              <p:ext uri="{D42A27DB-BD31-4B8C-83A1-F6EECF244321}">
                <p14:modId xmlns:p14="http://schemas.microsoft.com/office/powerpoint/2010/main" val="2842259191"/>
              </p:ext>
            </p:extLst>
          </p:nvPr>
        </p:nvGraphicFramePr>
        <p:xfrm>
          <a:off x="323528" y="1628801"/>
          <a:ext cx="9261797" cy="3672407"/>
        </p:xfrm>
        <a:graphic>
          <a:graphicData uri="http://schemas.openxmlformats.org/drawingml/2006/chart">
            <c:chart xmlns:c="http://schemas.openxmlformats.org/drawingml/2006/chart" xmlns:r="http://schemas.openxmlformats.org/officeDocument/2006/relationships" r:id="rId3"/>
          </a:graphicData>
        </a:graphic>
      </p:graphicFrame>
      <p:sp>
        <p:nvSpPr>
          <p:cNvPr id="9" name="円/楕円 8"/>
          <p:cNvSpPr/>
          <p:nvPr/>
        </p:nvSpPr>
        <p:spPr>
          <a:xfrm>
            <a:off x="2915816" y="4869160"/>
            <a:ext cx="1872208"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2" name="円/楕円 11"/>
          <p:cNvSpPr/>
          <p:nvPr/>
        </p:nvSpPr>
        <p:spPr>
          <a:xfrm>
            <a:off x="2915816" y="2348880"/>
            <a:ext cx="1944216" cy="2088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3" name="テキスト ボックス 12"/>
          <p:cNvSpPr txBox="1"/>
          <p:nvPr/>
        </p:nvSpPr>
        <p:spPr>
          <a:xfrm>
            <a:off x="395536" y="2185119"/>
            <a:ext cx="288032" cy="307777"/>
          </a:xfrm>
          <a:prstGeom prst="rect">
            <a:avLst/>
          </a:prstGeom>
          <a:noFill/>
        </p:spPr>
        <p:txBody>
          <a:bodyPr wrap="square" rtlCol="0">
            <a:spAutoFit/>
          </a:bodyPr>
          <a:lstStyle/>
          <a:p>
            <a:r>
              <a:rPr kumimoji="1" lang="en-US" altLang="ja-JP" sz="1400" dirty="0" smtClean="0"/>
              <a:t>%</a:t>
            </a:r>
            <a:endParaRPr kumimoji="1" lang="ja-JP" altLang="en-US" sz="1400" dirty="0"/>
          </a:p>
        </p:txBody>
      </p:sp>
      <p:sp>
        <p:nvSpPr>
          <p:cNvPr id="14" name="スライド番号プレースホルダ 13"/>
          <p:cNvSpPr>
            <a:spLocks noGrp="1"/>
          </p:cNvSpPr>
          <p:nvPr>
            <p:ph type="sldNum" sz="quarter" idx="12"/>
          </p:nvPr>
        </p:nvSpPr>
        <p:spPr>
          <a:xfrm>
            <a:off x="8532440" y="6381329"/>
            <a:ext cx="611560" cy="476671"/>
          </a:xfrm>
        </p:spPr>
        <p:txBody>
          <a:bodyPr>
            <a:noAutofit/>
          </a:bodyPr>
          <a:lstStyle/>
          <a:p>
            <a:pPr>
              <a:defRPr/>
            </a:pPr>
            <a:fld id="{764C35D2-FEA1-48F5-947B-050B98C165FA}" type="slidenum">
              <a:rPr lang="en-US" altLang="ja-JP" smtClean="0"/>
              <a:pPr>
                <a:defRPr/>
              </a:pPr>
              <a:t>7</a:t>
            </a:fld>
            <a:endParaRPr lang="en-US" altLang="ja-JP" dirty="0"/>
          </a:p>
        </p:txBody>
      </p:sp>
      <p:sp>
        <p:nvSpPr>
          <p:cNvPr id="16" name="コンテンツ プレースホルダー 2"/>
          <p:cNvSpPr>
            <a:spLocks/>
          </p:cNvSpPr>
          <p:nvPr/>
        </p:nvSpPr>
        <p:spPr bwMode="auto">
          <a:xfrm>
            <a:off x="683568" y="1484784"/>
            <a:ext cx="7560840"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pPr>
            <a:r>
              <a:rPr lang="ja-JP" altLang="en-US" sz="2200" dirty="0" smtClean="0">
                <a:solidFill>
                  <a:srgbClr val="262626"/>
                </a:solidFill>
                <a:latin typeface="Meiryo UI" pitchFamily="50" charset="-128"/>
              </a:rPr>
              <a:t>■年齢階級別雇用者に占める介護者の割合　（平成</a:t>
            </a:r>
            <a:r>
              <a:rPr lang="en-US" altLang="ja-JP" sz="2200" dirty="0" smtClean="0">
                <a:solidFill>
                  <a:srgbClr val="262626"/>
                </a:solidFill>
                <a:latin typeface="Meiryo UI" pitchFamily="50" charset="-128"/>
              </a:rPr>
              <a:t>24</a:t>
            </a:r>
            <a:r>
              <a:rPr lang="ja-JP" altLang="en-US" sz="2200" dirty="0" smtClean="0">
                <a:solidFill>
                  <a:srgbClr val="262626"/>
                </a:solidFill>
                <a:latin typeface="Meiryo UI" pitchFamily="50" charset="-128"/>
              </a:rPr>
              <a:t>年）</a:t>
            </a:r>
          </a:p>
        </p:txBody>
      </p:sp>
      <p:sp>
        <p:nvSpPr>
          <p:cNvPr id="17" name="テキスト ボックス 16"/>
          <p:cNvSpPr txBox="1"/>
          <p:nvPr/>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38" name="正方形/長方形 5"/>
          <p:cNvSpPr>
            <a:spLocks noChangeArrowheads="1"/>
          </p:cNvSpPr>
          <p:nvPr/>
        </p:nvSpPr>
        <p:spPr bwMode="auto">
          <a:xfrm>
            <a:off x="179388" y="406400"/>
            <a:ext cx="8785225" cy="579438"/>
          </a:xfrm>
          <a:prstGeom prst="rect">
            <a:avLst/>
          </a:prstGeom>
          <a:noFill/>
          <a:ln w="9525">
            <a:noFill/>
            <a:miter lim="800000"/>
            <a:headEnd/>
            <a:tailEnd/>
          </a:ln>
        </p:spPr>
        <p:txBody>
          <a:bodyPr>
            <a:spAutoFit/>
          </a:bodyPr>
          <a:lstStyle/>
          <a:p>
            <a:pPr algn="ctr"/>
            <a:r>
              <a:rPr lang="en-US" altLang="ja-JP" sz="3200" dirty="0">
                <a:solidFill>
                  <a:schemeClr val="tx2"/>
                </a:solidFill>
                <a:latin typeface="Meiryo UI" pitchFamily="50" charset="-128"/>
              </a:rPr>
              <a:t>2. </a:t>
            </a:r>
            <a:r>
              <a:rPr lang="ja-JP" altLang="en-US" sz="3200" dirty="0">
                <a:solidFill>
                  <a:schemeClr val="tx2"/>
                </a:solidFill>
                <a:latin typeface="Meiryo UI" pitchFamily="50" charset="-128"/>
              </a:rPr>
              <a:t>大事な「事前の心構え」</a:t>
            </a:r>
            <a:endParaRPr lang="ja-JP" altLang="en-US" sz="2000" dirty="0">
              <a:solidFill>
                <a:schemeClr val="tx2"/>
              </a:solidFill>
              <a:latin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147E6F2-DA94-4419-BAB8-02B61099C81B}" type="slidenum">
              <a:rPr lang="en-US" altLang="ja-JP" smtClean="0"/>
              <a:pPr>
                <a:defRPr/>
              </a:pPr>
              <a:t>8</a:t>
            </a:fld>
            <a:endParaRPr lang="en-US" altLang="ja-JP" dirty="0"/>
          </a:p>
        </p:txBody>
      </p:sp>
      <p:sp>
        <p:nvSpPr>
          <p:cNvPr id="7" name="テキスト ボックス 6"/>
          <p:cNvSpPr txBox="1"/>
          <p:nvPr/>
        </p:nvSpPr>
        <p:spPr>
          <a:xfrm>
            <a:off x="734499" y="1988840"/>
            <a:ext cx="5421677" cy="369332"/>
          </a:xfrm>
          <a:prstGeom prst="rect">
            <a:avLst/>
          </a:prstGeom>
          <a:noFill/>
        </p:spPr>
        <p:txBody>
          <a:bodyPr wrap="none" rtlCol="0">
            <a:spAutoFit/>
          </a:bodyPr>
          <a:lstStyle/>
          <a:p>
            <a:r>
              <a:rPr lang="ja-JP" altLang="en-US" sz="1800" dirty="0" smtClean="0">
                <a:latin typeface="Meiryo UI" pitchFamily="50" charset="-128"/>
              </a:rPr>
              <a:t>■介護のための離職による影響度：単数回答　</a:t>
            </a:r>
            <a:r>
              <a:rPr lang="en-US" altLang="ja-JP" sz="1800" dirty="0" smtClean="0">
                <a:latin typeface="Meiryo UI" pitchFamily="50" charset="-128"/>
              </a:rPr>
              <a:t>n</a:t>
            </a:r>
            <a:r>
              <a:rPr lang="ja-JP" altLang="en-US" sz="1800" dirty="0" smtClean="0">
                <a:latin typeface="Meiryo UI" pitchFamily="50" charset="-128"/>
              </a:rPr>
              <a:t>＝</a:t>
            </a:r>
            <a:r>
              <a:rPr lang="en-US" altLang="ja-JP" sz="1800" dirty="0" smtClean="0">
                <a:latin typeface="Meiryo UI" pitchFamily="50" charset="-128"/>
              </a:rPr>
              <a:t>994</a:t>
            </a:r>
            <a:endParaRPr kumimoji="1" lang="ja-JP" altLang="en-US" sz="2000" dirty="0"/>
          </a:p>
        </p:txBody>
      </p:sp>
      <p:sp>
        <p:nvSpPr>
          <p:cNvPr id="11" name="正方形/長方形 10"/>
          <p:cNvSpPr/>
          <p:nvPr/>
        </p:nvSpPr>
        <p:spPr>
          <a:xfrm>
            <a:off x="8532440" y="2276872"/>
            <a:ext cx="46754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prstClr val="black"/>
                </a:solidFill>
                <a:latin typeface="Verdana" pitchFamily="34" charset="0"/>
                <a:ea typeface="Meiryo UI" pitchFamily="50" charset="-128"/>
                <a:cs typeface="Meiryo UI" pitchFamily="50" charset="-128"/>
              </a:rPr>
              <a:t>(%)</a:t>
            </a:r>
          </a:p>
        </p:txBody>
      </p:sp>
      <p:sp>
        <p:nvSpPr>
          <p:cNvPr id="13" name="スライド番号プレースホルダー 9"/>
          <p:cNvSpPr txBox="1">
            <a:spLocks/>
          </p:cNvSpPr>
          <p:nvPr/>
        </p:nvSpPr>
        <p:spPr>
          <a:xfrm>
            <a:off x="8604448" y="6453336"/>
            <a:ext cx="539552" cy="404664"/>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6459CC2-B1BB-4776-BBF1-8AB71E08B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8</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
        <p:nvSpPr>
          <p:cNvPr id="12" name="テキスト ボックス 11"/>
          <p:cNvSpPr txBox="1">
            <a:spLocks noChangeArrowheads="1"/>
          </p:cNvSpPr>
          <p:nvPr/>
        </p:nvSpPr>
        <p:spPr bwMode="auto">
          <a:xfrm>
            <a:off x="1619672" y="5301209"/>
            <a:ext cx="8281988" cy="246221"/>
          </a:xfrm>
          <a:prstGeom prst="rect">
            <a:avLst/>
          </a:prstGeom>
          <a:noFill/>
          <a:ln w="9525">
            <a:noFill/>
            <a:miter lim="800000"/>
            <a:headEnd/>
            <a:tailEnd/>
          </a:ln>
        </p:spPr>
        <p:txBody>
          <a:bodyPr wrap="square">
            <a:spAutoFit/>
          </a:bodyPr>
          <a:lstStyle/>
          <a:p>
            <a:r>
              <a:rPr lang="ja-JP" altLang="en-US" sz="1000" dirty="0" smtClean="0">
                <a:latin typeface="Calibri" pitchFamily="34" charset="0"/>
              </a:rPr>
              <a:t>（</a:t>
            </a:r>
            <a:r>
              <a:rPr lang="ja-JP" altLang="en-US" sz="1000" dirty="0">
                <a:latin typeface="Calibri" pitchFamily="34" charset="0"/>
              </a:rPr>
              <a:t>資料） 三菱ＵＦＪ リサーチ＆コンサルティング「仕事と介護の両立に関する労働者調査」（厚生労働省委託事業） </a:t>
            </a:r>
            <a:r>
              <a:rPr lang="ja-JP" altLang="en-US" sz="1000" dirty="0" smtClean="0">
                <a:latin typeface="Calibri" pitchFamily="34" charset="0"/>
              </a:rPr>
              <a:t>平成</a:t>
            </a:r>
            <a:r>
              <a:rPr lang="en-US" altLang="ja-JP" sz="1000" dirty="0" smtClean="0">
                <a:latin typeface="Calibri" pitchFamily="34" charset="0"/>
              </a:rPr>
              <a:t>25</a:t>
            </a:r>
            <a:r>
              <a:rPr lang="ja-JP" altLang="en-US" sz="1000" dirty="0" smtClean="0">
                <a:latin typeface="Calibri" pitchFamily="34" charset="0"/>
              </a:rPr>
              <a:t>年</a:t>
            </a:r>
            <a:r>
              <a:rPr lang="en-US" altLang="ja-JP" sz="1000" dirty="0" smtClean="0">
                <a:latin typeface="Calibri" pitchFamily="34" charset="0"/>
              </a:rPr>
              <a:t>1</a:t>
            </a:r>
            <a:r>
              <a:rPr lang="ja-JP" altLang="en-US" sz="1000" dirty="0" smtClean="0">
                <a:latin typeface="Calibri" pitchFamily="34" charset="0"/>
              </a:rPr>
              <a:t>月</a:t>
            </a:r>
            <a:r>
              <a:rPr lang="ja-JP" altLang="en-US" sz="1000" dirty="0">
                <a:latin typeface="Calibri" pitchFamily="34" charset="0"/>
              </a:rPr>
              <a:t>実施</a:t>
            </a:r>
          </a:p>
        </p:txBody>
      </p:sp>
      <p:sp>
        <p:nvSpPr>
          <p:cNvPr id="33844" name="Text Box 52"/>
          <p:cNvSpPr txBox="1">
            <a:spLocks noChangeArrowheads="1"/>
          </p:cNvSpPr>
          <p:nvPr/>
        </p:nvSpPr>
        <p:spPr bwMode="auto">
          <a:xfrm>
            <a:off x="179512" y="1515263"/>
            <a:ext cx="8748712" cy="415498"/>
          </a:xfrm>
          <a:prstGeom prst="rect">
            <a:avLst/>
          </a:prstGeom>
          <a:noFill/>
          <a:ln w="9525">
            <a:noFill/>
            <a:miter lim="800000"/>
            <a:headEnd/>
            <a:tailEnd/>
          </a:ln>
          <a:effectLst/>
        </p:spPr>
        <p:txBody>
          <a:bodyPr wrap="square">
            <a:spAutoFit/>
          </a:bodyPr>
          <a:lstStyle/>
          <a:p>
            <a:pPr indent="-262800">
              <a:spcBef>
                <a:spcPct val="50000"/>
              </a:spcBef>
              <a:buClr>
                <a:schemeClr val="accent2"/>
              </a:buClr>
              <a:buSzPct val="60000"/>
              <a:buFont typeface="Wingdings" pitchFamily="2" charset="2"/>
              <a:buChar char="p"/>
            </a:pPr>
            <a:r>
              <a:rPr lang="ja-JP" altLang="en-US" sz="2000" dirty="0"/>
              <a:t>介護を自分も直面する課題として</a:t>
            </a:r>
            <a:r>
              <a:rPr lang="ja-JP" altLang="en-US" sz="2000" dirty="0" smtClean="0"/>
              <a:t>捉え、介護</a:t>
            </a:r>
            <a:r>
              <a:rPr lang="ja-JP" altLang="en-US" sz="2000" dirty="0"/>
              <a:t>に直面しても離職せず</a:t>
            </a:r>
            <a:r>
              <a:rPr lang="ja-JP" altLang="en-US" sz="2000" dirty="0" smtClean="0"/>
              <a:t>働き続ける。</a:t>
            </a:r>
            <a:endParaRPr lang="ja-JP" altLang="en-US" sz="2000" dirty="0"/>
          </a:p>
        </p:txBody>
      </p:sp>
      <p:sp>
        <p:nvSpPr>
          <p:cNvPr id="14" name="Text Box 52"/>
          <p:cNvSpPr txBox="1">
            <a:spLocks noChangeArrowheads="1"/>
          </p:cNvSpPr>
          <p:nvPr/>
        </p:nvSpPr>
        <p:spPr bwMode="auto">
          <a:xfrm>
            <a:off x="179512" y="5589240"/>
            <a:ext cx="8632701" cy="1169551"/>
          </a:xfrm>
          <a:prstGeom prst="rect">
            <a:avLst/>
          </a:prstGeom>
          <a:noFill/>
          <a:ln w="9525">
            <a:noFill/>
            <a:miter lim="800000"/>
            <a:headEnd/>
            <a:tailEnd/>
          </a:ln>
          <a:effectLst/>
        </p:spPr>
        <p:txBody>
          <a:bodyPr wrap="square">
            <a:spAutoFit/>
          </a:bodyPr>
          <a:lstStyle/>
          <a:p>
            <a:pPr indent="-262800">
              <a:spcBef>
                <a:spcPct val="50000"/>
              </a:spcBef>
              <a:buClr>
                <a:schemeClr val="accent2"/>
              </a:buClr>
              <a:buSzPct val="60000"/>
              <a:buFont typeface="Wingdings" pitchFamily="2" charset="2"/>
              <a:buChar char="p"/>
            </a:pPr>
            <a:r>
              <a:rPr lang="ja-JP" altLang="en-US" sz="2000" dirty="0" smtClean="0"/>
              <a:t>仕事</a:t>
            </a:r>
            <a:r>
              <a:rPr lang="ja-JP" altLang="en-US" sz="2000" dirty="0"/>
              <a:t>と介護の両立のために必要な準備</a:t>
            </a:r>
            <a:r>
              <a:rPr lang="ja-JP" altLang="en-US" sz="2000" dirty="0" smtClean="0"/>
              <a:t>を今すぐ行う。</a:t>
            </a:r>
            <a:endParaRPr lang="en-US" altLang="ja-JP" sz="2000" dirty="0" smtClean="0"/>
          </a:p>
          <a:p>
            <a:pPr marL="270000" indent="-262800">
              <a:spcBef>
                <a:spcPct val="50000"/>
              </a:spcBef>
              <a:buClr>
                <a:schemeClr val="accent2"/>
              </a:buClr>
              <a:buSzPct val="60000"/>
              <a:buFont typeface="Wingdings" pitchFamily="2" charset="2"/>
              <a:buChar char="p"/>
            </a:pPr>
            <a:r>
              <a:rPr lang="ja-JP" altLang="en-US" sz="2000" dirty="0" smtClean="0"/>
              <a:t>介護費用は基本的には親が負担するもの。親の経済状況と終末期の希望を把握</a:t>
            </a:r>
            <a:r>
              <a:rPr lang="en-US" altLang="ja-JP" sz="2000" dirty="0" smtClean="0"/>
              <a:t/>
            </a:r>
            <a:br>
              <a:rPr lang="en-US" altLang="ja-JP" sz="2000" dirty="0" smtClean="0"/>
            </a:br>
            <a:r>
              <a:rPr lang="ja-JP" altLang="en-US" sz="2000" dirty="0" smtClean="0"/>
              <a:t>しておきましょう。</a:t>
            </a:r>
            <a:endParaRPr lang="ja-JP" altLang="en-US" sz="2000" dirty="0"/>
          </a:p>
        </p:txBody>
      </p:sp>
      <p:graphicFrame>
        <p:nvGraphicFramePr>
          <p:cNvPr id="15" name="グラフ 14"/>
          <p:cNvGraphicFramePr>
            <a:graphicFrameLocks/>
          </p:cNvGraphicFramePr>
          <p:nvPr>
            <p:extLst>
              <p:ext uri="{D42A27DB-BD31-4B8C-83A1-F6EECF244321}">
                <p14:modId xmlns:p14="http://schemas.microsoft.com/office/powerpoint/2010/main" val="3194893054"/>
              </p:ext>
            </p:extLst>
          </p:nvPr>
        </p:nvGraphicFramePr>
        <p:xfrm>
          <a:off x="611560" y="2420888"/>
          <a:ext cx="8532440" cy="2808312"/>
        </p:xfrm>
        <a:graphic>
          <a:graphicData uri="http://schemas.openxmlformats.org/drawingml/2006/chart">
            <c:chart xmlns:c="http://schemas.openxmlformats.org/drawingml/2006/chart" xmlns:r="http://schemas.openxmlformats.org/officeDocument/2006/relationships" r:id="rId3"/>
          </a:graphicData>
        </a:graphic>
      </p:graphicFrame>
      <p:sp>
        <p:nvSpPr>
          <p:cNvPr id="8" name="円/楕円 7"/>
          <p:cNvSpPr/>
          <p:nvPr/>
        </p:nvSpPr>
        <p:spPr>
          <a:xfrm>
            <a:off x="1259632" y="2636912"/>
            <a:ext cx="4752528" cy="22322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タイトル 4"/>
          <p:cNvSpPr>
            <a:spLocks noGrp="1"/>
          </p:cNvSpPr>
          <p:nvPr>
            <p:ph type="title"/>
          </p:nvPr>
        </p:nvSpPr>
        <p:spPr>
          <a:xfrm>
            <a:off x="1371600" y="1600200"/>
            <a:ext cx="7772400" cy="990600"/>
          </a:xfrm>
        </p:spPr>
        <p:txBody>
          <a:bodyPr>
            <a:normAutofit fontScale="90000"/>
          </a:bodyPr>
          <a:lstStyle/>
          <a:p>
            <a:pPr eaLnBrk="1" hangingPunct="1"/>
            <a:r>
              <a:rPr lang="en-US" altLang="ja-JP" sz="4000" smtClean="0">
                <a:solidFill>
                  <a:schemeClr val="bg1"/>
                </a:solidFill>
                <a:latin typeface="Meiryo UI" pitchFamily="50" charset="-128"/>
                <a:ea typeface="Meiryo UI" pitchFamily="50" charset="-128"/>
                <a:cs typeface="Meiryo UI" pitchFamily="50" charset="-128"/>
              </a:rPr>
              <a:t>Ⅱ.</a:t>
            </a:r>
            <a:r>
              <a:rPr lang="ja-JP" altLang="en-US" sz="4000" smtClean="0">
                <a:solidFill>
                  <a:schemeClr val="bg1"/>
                </a:solidFill>
                <a:latin typeface="Meiryo UI" pitchFamily="50" charset="-128"/>
                <a:ea typeface="Meiryo UI" pitchFamily="50" charset="-128"/>
                <a:cs typeface="Meiryo UI" pitchFamily="50" charset="-128"/>
              </a:rPr>
              <a:t>ひとりで抱え込まない</a:t>
            </a:r>
            <a:r>
              <a:rPr lang="en-US" altLang="ja-JP" sz="3200" smtClean="0">
                <a:solidFill>
                  <a:schemeClr val="bg1"/>
                </a:solidFill>
                <a:latin typeface="Meiryo UI" pitchFamily="50" charset="-128"/>
                <a:ea typeface="Meiryo UI" pitchFamily="50" charset="-128"/>
                <a:cs typeface="Meiryo UI" pitchFamily="50" charset="-128"/>
              </a:rPr>
              <a:t/>
            </a:r>
            <a:br>
              <a:rPr lang="en-US" altLang="ja-JP" sz="3200" smtClean="0">
                <a:solidFill>
                  <a:schemeClr val="bg1"/>
                </a:solidFill>
                <a:latin typeface="Meiryo UI" pitchFamily="50" charset="-128"/>
                <a:ea typeface="Meiryo UI" pitchFamily="50" charset="-128"/>
                <a:cs typeface="Meiryo UI" pitchFamily="50" charset="-128"/>
              </a:rPr>
            </a:br>
            <a:r>
              <a:rPr lang="ja-JP" altLang="en-US" sz="2000" smtClean="0">
                <a:solidFill>
                  <a:schemeClr val="bg1"/>
                </a:solidFill>
                <a:latin typeface="Meiryo UI" pitchFamily="50" charset="-128"/>
                <a:ea typeface="Meiryo UI" pitchFamily="50" charset="-128"/>
                <a:cs typeface="Meiryo UI" pitchFamily="50" charset="-128"/>
              </a:rPr>
              <a:t>　　　　～仕事と介護の両立のための５つのポイント～</a:t>
            </a:r>
          </a:p>
        </p:txBody>
      </p:sp>
      <p:sp>
        <p:nvSpPr>
          <p:cNvPr id="7" name="スライド番号プレースホルダー 6"/>
          <p:cNvSpPr>
            <a:spLocks noGrp="1"/>
          </p:cNvSpPr>
          <p:nvPr>
            <p:ph type="sldNum" sz="quarter" idx="11"/>
          </p:nvPr>
        </p:nvSpPr>
        <p:spPr>
          <a:xfrm>
            <a:off x="8460432" y="6309320"/>
            <a:ext cx="683568" cy="548680"/>
          </a:xfrm>
        </p:spPr>
        <p:txBody>
          <a:bodyPr/>
          <a:lstStyle/>
          <a:p>
            <a:pPr>
              <a:defRPr/>
            </a:pPr>
            <a:fld id="{F98B0E67-BCA3-4E60-8682-BC1BBCF87AFA}" type="slidenum">
              <a:rPr lang="en-US" altLang="ja-JP" sz="1600" smtClean="0"/>
              <a:pPr>
                <a:defRPr/>
              </a:pPr>
              <a:t>9</a:t>
            </a:fld>
            <a:endParaRPr lang="en-US" altLang="ja-JP"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12997</TotalTime>
  <Words>2430</Words>
  <Application>Microsoft Office PowerPoint</Application>
  <PresentationFormat>画面に合わせる (4:3)</PresentationFormat>
  <Paragraphs>359</Paragraphs>
  <Slides>32</Slides>
  <Notes>32</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デザート</vt:lpstr>
      <vt:lpstr>   介護で離職しないために 仕事と介護の両立セミナー   </vt:lpstr>
      <vt:lpstr>目次</vt:lpstr>
      <vt:lpstr>はじめに</vt:lpstr>
      <vt:lpstr>PowerPoint プレゼンテーション</vt:lpstr>
      <vt:lpstr>Ⅰ.事前の心構えの重要性</vt:lpstr>
      <vt:lpstr>PowerPoint プレゼンテーション</vt:lpstr>
      <vt:lpstr>雇用者に占める介護者の比率は50代がピーク</vt:lpstr>
      <vt:lpstr>PowerPoint プレゼンテーション</vt:lpstr>
      <vt:lpstr>Ⅱ.ひとりで抱え込まない 　　　　～仕事と介護の両立のための５つのポイント～</vt:lpstr>
      <vt:lpstr>仕事と介護の両立のための5つのポイント　　　　　　　　　　　　</vt:lpstr>
      <vt:lpstr>１. 職場に「家族等の介護を行っている」ことを伝え、 必要に応じて、勤務先の「仕事と介護の両立支援制度」を利用する</vt:lpstr>
      <vt:lpstr>PowerPoint プレゼンテーション</vt:lpstr>
      <vt:lpstr>PowerPoint プレゼンテーション</vt:lpstr>
      <vt:lpstr>介護休業は介護体制を作るための時間に使う</vt:lpstr>
      <vt:lpstr>２．介護保険サービスを利用し、 自分で「介護をしすぎない」</vt:lpstr>
      <vt:lpstr>PowerPoint プレゼンテーション</vt:lpstr>
      <vt:lpstr>PowerPoint プレゼンテーション</vt:lpstr>
      <vt:lpstr>（３）在宅介護の場合の介護保険サービス利用の流れ</vt:lpstr>
      <vt:lpstr>３．ケアマネジャーを信頼し、「何でも相談する」  </vt:lpstr>
      <vt:lpstr>PowerPoint プレゼンテーション</vt:lpstr>
      <vt:lpstr>PowerPoint プレゼンテーション</vt:lpstr>
      <vt:lpstr>４．日ごろから「家族や要介護者宅の近所の方々等と良好な関係」を築く </vt:lpstr>
      <vt:lpstr>PowerPoint プレゼンテーション</vt:lpstr>
      <vt:lpstr>５．介護を深刻に捉えすぎずに、 「自分の時間を確保」する </vt:lpstr>
      <vt:lpstr>Ⅲ.働き方の見直しも重要</vt:lpstr>
      <vt:lpstr>介護の課題に直面した際の仕事継続の可能性（残業との関連）</vt:lpstr>
      <vt:lpstr>介護の課題に直面した際の仕事継続の可能性（有給取得との関連）</vt:lpstr>
      <vt:lpstr>PowerPoint プレゼンテーション</vt:lpstr>
      <vt:lpstr>まとめ</vt:lpstr>
      <vt:lpstr>チェック！このセミナーのゴール</vt:lpstr>
      <vt:lpstr>仕事と介護の両立のために今から心がけてほしいこと</vt:lpstr>
      <vt:lpstr>お役立ちツールのご紹介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中島 史裕(nakajima-fumihiro)</dc:creator>
  <cp:lastModifiedBy>雇児</cp:lastModifiedBy>
  <cp:revision>1574</cp:revision>
  <cp:lastPrinted>2016-10-26T01:44:53Z</cp:lastPrinted>
  <dcterms:created xsi:type="dcterms:W3CDTF">2009-06-14T02:27:28Z</dcterms:created>
  <dcterms:modified xsi:type="dcterms:W3CDTF">2017-01-13T05:04:47Z</dcterms:modified>
</cp:coreProperties>
</file>