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6"/>
  </p:notesMasterIdLst>
  <p:handoutMasterIdLst>
    <p:handoutMasterId r:id="rId7"/>
  </p:handoutMasterIdLst>
  <p:sldIdLst>
    <p:sldId id="264" r:id="rId2"/>
    <p:sldId id="260" r:id="rId3"/>
    <p:sldId id="262" r:id="rId4"/>
    <p:sldId id="263" r:id="rId5"/>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 xmlns:p15="http://schemas.microsoft.com/office/powerpoint/2012/main">
        <p15:guide id="1" orient="horz" pos="3120">
          <p15:clr>
            <a:srgbClr val="A4A3A4"/>
          </p15:clr>
        </p15:guide>
        <p15:guide id="2" pos="210" userDrawn="1">
          <p15:clr>
            <a:srgbClr val="A4A3A4"/>
          </p15:clr>
        </p15:guide>
        <p15:guide id="3" pos="4110" userDrawn="1">
          <p15:clr>
            <a:srgbClr val="A4A3A4"/>
          </p15:clr>
        </p15:guide>
        <p15:guide id="4" orient="horz" pos="5978" userDrawn="1">
          <p15:clr>
            <a:srgbClr val="A4A3A4"/>
          </p15:clr>
        </p15:guide>
        <p15:guide id="5" orient="horz" pos="262" userDrawn="1">
          <p15:clr>
            <a:srgbClr val="A4A3A4"/>
          </p15:clr>
        </p15:guide>
        <p15:guide id="6"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AF"/>
    <a:srgbClr val="C0E898"/>
    <a:srgbClr val="4D4D4D"/>
    <a:srgbClr val="CCFF99"/>
    <a:srgbClr val="CCFFCC"/>
    <a:srgbClr val="CCECFF"/>
    <a:srgbClr val="BEE795"/>
    <a:srgbClr val="99EB95"/>
    <a:srgbClr val="93EDB7"/>
    <a:srgbClr val="00A0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162" autoAdjust="0"/>
    <p:restoredTop sz="94639" autoAdjust="0"/>
  </p:normalViewPr>
  <p:slideViewPr>
    <p:cSldViewPr>
      <p:cViewPr>
        <p:scale>
          <a:sx n="125" d="100"/>
          <a:sy n="125" d="100"/>
        </p:scale>
        <p:origin x="-1200" y="4536"/>
      </p:cViewPr>
      <p:guideLst>
        <p:guide orient="horz" pos="3120"/>
        <p:guide orient="horz" pos="5978"/>
        <p:guide orient="horz" pos="262"/>
        <p:guide pos="210"/>
        <p:guide pos="411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50193" cy="496427"/>
          </a:xfrm>
          <a:prstGeom prst="rect">
            <a:avLst/>
          </a:prstGeom>
        </p:spPr>
        <p:txBody>
          <a:bodyPr vert="horz" lIns="88322" tIns="44161" rIns="88322" bIns="441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487" y="1"/>
            <a:ext cx="2950193" cy="496427"/>
          </a:xfrm>
          <a:prstGeom prst="rect">
            <a:avLst/>
          </a:prstGeom>
        </p:spPr>
        <p:txBody>
          <a:bodyPr vert="horz" lIns="88322" tIns="44161" rIns="88322" bIns="44161" rtlCol="0"/>
          <a:lstStyle>
            <a:lvl1pPr algn="r">
              <a:defRPr sz="1200"/>
            </a:lvl1pPr>
          </a:lstStyle>
          <a:p>
            <a:fld id="{DEFA854D-32A4-4373-B17A-C1263FC1C773}" type="datetimeFigureOut">
              <a:rPr kumimoji="1" lang="ja-JP" altLang="en-US" smtClean="0"/>
              <a:t>2016/10/26</a:t>
            </a:fld>
            <a:endParaRPr kumimoji="1" lang="ja-JP" altLang="en-US"/>
          </a:p>
        </p:txBody>
      </p:sp>
      <p:sp>
        <p:nvSpPr>
          <p:cNvPr id="4" name="フッター プレースホルダー 3"/>
          <p:cNvSpPr>
            <a:spLocks noGrp="1"/>
          </p:cNvSpPr>
          <p:nvPr>
            <p:ph type="ftr" sz="quarter" idx="2"/>
          </p:nvPr>
        </p:nvSpPr>
        <p:spPr>
          <a:xfrm>
            <a:off x="0" y="9441369"/>
            <a:ext cx="2950193" cy="496427"/>
          </a:xfrm>
          <a:prstGeom prst="rect">
            <a:avLst/>
          </a:prstGeom>
        </p:spPr>
        <p:txBody>
          <a:bodyPr vert="horz" lIns="88322" tIns="44161" rIns="88322" bIns="4416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487" y="9441369"/>
            <a:ext cx="2950193" cy="496427"/>
          </a:xfrm>
          <a:prstGeom prst="rect">
            <a:avLst/>
          </a:prstGeom>
        </p:spPr>
        <p:txBody>
          <a:bodyPr vert="horz" lIns="88322" tIns="44161" rIns="88322" bIns="44161" rtlCol="0" anchor="b"/>
          <a:lstStyle>
            <a:lvl1pPr algn="r">
              <a:defRPr sz="1200"/>
            </a:lvl1pPr>
          </a:lstStyle>
          <a:p>
            <a:fld id="{020838EF-77FA-445C-8B1E-BC083340B309}" type="slidenum">
              <a:rPr kumimoji="1" lang="ja-JP" altLang="en-US" smtClean="0"/>
              <a:t>‹#›</a:t>
            </a:fld>
            <a:endParaRPr kumimoji="1" lang="ja-JP" altLang="en-US"/>
          </a:p>
        </p:txBody>
      </p:sp>
    </p:spTree>
    <p:extLst>
      <p:ext uri="{BB962C8B-B14F-4D97-AF65-F5344CB8AC3E}">
        <p14:creationId xmlns:p14="http://schemas.microsoft.com/office/powerpoint/2010/main" val="9603504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bwMode="auto">
          <a:xfrm>
            <a:off x="3" y="3"/>
            <a:ext cx="2948939" cy="495934"/>
          </a:xfrm>
          <a:prstGeom prst="rect">
            <a:avLst/>
          </a:prstGeom>
          <a:noFill/>
          <a:ln w="9525">
            <a:noFill/>
            <a:miter lim="800000"/>
            <a:headEnd/>
            <a:tailEnd/>
          </a:ln>
        </p:spPr>
        <p:txBody>
          <a:bodyPr vert="horz" wrap="square" lIns="91599" tIns="45801" rIns="91599" bIns="45801" numCol="1" anchor="t" anchorCtr="0" compatLnSpc="1">
            <a:prstTxWarp prst="textNoShape">
              <a:avLst/>
            </a:prstTxWarp>
          </a:bodyPr>
          <a:lstStyle>
            <a:lvl1pPr>
              <a:defRPr sz="1400">
                <a:latin typeface="Calibri" pitchFamily="34" charset="0"/>
              </a:defRPr>
            </a:lvl1pPr>
          </a:lstStyle>
          <a:p>
            <a:pPr>
              <a:defRPr/>
            </a:pPr>
            <a:endParaRPr lang="ja-JP" altLang="en-US"/>
          </a:p>
        </p:txBody>
      </p:sp>
      <p:sp>
        <p:nvSpPr>
          <p:cNvPr id="3" name="日付プレースホルダ 2"/>
          <p:cNvSpPr>
            <a:spLocks noGrp="1"/>
          </p:cNvSpPr>
          <p:nvPr>
            <p:ph type="dt" idx="1"/>
          </p:nvPr>
        </p:nvSpPr>
        <p:spPr bwMode="auto">
          <a:xfrm>
            <a:off x="3858265" y="3"/>
            <a:ext cx="2947349" cy="495934"/>
          </a:xfrm>
          <a:prstGeom prst="rect">
            <a:avLst/>
          </a:prstGeom>
          <a:noFill/>
          <a:ln w="9525">
            <a:noFill/>
            <a:miter lim="800000"/>
            <a:headEnd/>
            <a:tailEnd/>
          </a:ln>
        </p:spPr>
        <p:txBody>
          <a:bodyPr vert="horz" wrap="square" lIns="91599" tIns="45801" rIns="91599" bIns="45801" numCol="1" anchor="t" anchorCtr="0" compatLnSpc="1">
            <a:prstTxWarp prst="textNoShape">
              <a:avLst/>
            </a:prstTxWarp>
          </a:bodyPr>
          <a:lstStyle>
            <a:lvl1pPr algn="r">
              <a:defRPr sz="1400">
                <a:latin typeface="Calibri" pitchFamily="34" charset="0"/>
              </a:defRPr>
            </a:lvl1pPr>
          </a:lstStyle>
          <a:p>
            <a:pPr>
              <a:defRPr/>
            </a:pPr>
            <a:fld id="{40A820A3-73B8-4116-8986-BF7C50A2C1DE}" type="datetimeFigureOut">
              <a:rPr lang="ja-JP" altLang="en-US"/>
              <a:pPr>
                <a:defRPr/>
              </a:pPr>
              <a:t>2016/10/26</a:t>
            </a:fld>
            <a:endParaRPr lang="en-US" altLang="ja-JP"/>
          </a:p>
        </p:txBody>
      </p:sp>
      <p:sp>
        <p:nvSpPr>
          <p:cNvPr id="4" name="スライド イメージ プレースホルダ 3"/>
          <p:cNvSpPr>
            <a:spLocks noGrp="1" noRot="1" noChangeAspect="1"/>
          </p:cNvSpPr>
          <p:nvPr>
            <p:ph type="sldImg" idx="2"/>
          </p:nvPr>
        </p:nvSpPr>
        <p:spPr>
          <a:xfrm>
            <a:off x="2116138" y="746125"/>
            <a:ext cx="2578100" cy="3727450"/>
          </a:xfrm>
          <a:prstGeom prst="rect">
            <a:avLst/>
          </a:prstGeom>
          <a:noFill/>
          <a:ln w="12700">
            <a:solidFill>
              <a:prstClr val="black"/>
            </a:solidFill>
          </a:ln>
        </p:spPr>
        <p:txBody>
          <a:bodyPr vert="horz" lIns="91639" tIns="45819" rIns="91639" bIns="45819" rtlCol="0" anchor="ctr"/>
          <a:lstStyle/>
          <a:p>
            <a:pPr lvl="0"/>
            <a:endParaRPr lang="ja-JP" altLang="en-US" noProof="0"/>
          </a:p>
        </p:txBody>
      </p:sp>
      <p:sp>
        <p:nvSpPr>
          <p:cNvPr id="5" name="ノート プレースホルダ 4"/>
          <p:cNvSpPr>
            <a:spLocks noGrp="1"/>
          </p:cNvSpPr>
          <p:nvPr>
            <p:ph type="body" sz="quarter" idx="3"/>
          </p:nvPr>
        </p:nvSpPr>
        <p:spPr bwMode="auto">
          <a:xfrm>
            <a:off x="680407" y="4720911"/>
            <a:ext cx="5446395" cy="4472940"/>
          </a:xfrm>
          <a:prstGeom prst="rect">
            <a:avLst/>
          </a:prstGeom>
          <a:noFill/>
          <a:ln w="9525">
            <a:noFill/>
            <a:miter lim="800000"/>
            <a:headEnd/>
            <a:tailEnd/>
          </a:ln>
        </p:spPr>
        <p:txBody>
          <a:bodyPr vert="horz" wrap="square" lIns="91599" tIns="45801" rIns="91599" bIns="45801"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bwMode="auto">
          <a:xfrm>
            <a:off x="3" y="9441818"/>
            <a:ext cx="2948939" cy="495934"/>
          </a:xfrm>
          <a:prstGeom prst="rect">
            <a:avLst/>
          </a:prstGeom>
          <a:noFill/>
          <a:ln w="9525">
            <a:noFill/>
            <a:miter lim="800000"/>
            <a:headEnd/>
            <a:tailEnd/>
          </a:ln>
        </p:spPr>
        <p:txBody>
          <a:bodyPr vert="horz" wrap="square" lIns="91599" tIns="45801" rIns="91599" bIns="45801" numCol="1" anchor="b" anchorCtr="0" compatLnSpc="1">
            <a:prstTxWarp prst="textNoShape">
              <a:avLst/>
            </a:prstTxWarp>
          </a:bodyPr>
          <a:lstStyle>
            <a:lvl1pPr>
              <a:defRPr sz="1400">
                <a:latin typeface="Calibri" pitchFamily="34" charset="0"/>
              </a:defRPr>
            </a:lvl1pPr>
          </a:lstStyle>
          <a:p>
            <a:pPr>
              <a:defRPr/>
            </a:pPr>
            <a:endParaRPr lang="ja-JP" altLang="en-US"/>
          </a:p>
        </p:txBody>
      </p:sp>
      <p:sp>
        <p:nvSpPr>
          <p:cNvPr id="7" name="スライド番号プレースホルダ 6"/>
          <p:cNvSpPr>
            <a:spLocks noGrp="1"/>
          </p:cNvSpPr>
          <p:nvPr>
            <p:ph type="sldNum" sz="quarter" idx="5"/>
          </p:nvPr>
        </p:nvSpPr>
        <p:spPr bwMode="auto">
          <a:xfrm>
            <a:off x="3858265" y="9441818"/>
            <a:ext cx="2947349" cy="495934"/>
          </a:xfrm>
          <a:prstGeom prst="rect">
            <a:avLst/>
          </a:prstGeom>
          <a:noFill/>
          <a:ln w="9525">
            <a:noFill/>
            <a:miter lim="800000"/>
            <a:headEnd/>
            <a:tailEnd/>
          </a:ln>
        </p:spPr>
        <p:txBody>
          <a:bodyPr vert="horz" wrap="square" lIns="91599" tIns="45801" rIns="91599" bIns="45801" numCol="1" anchor="b" anchorCtr="0" compatLnSpc="1">
            <a:prstTxWarp prst="textNoShape">
              <a:avLst/>
            </a:prstTxWarp>
          </a:bodyPr>
          <a:lstStyle>
            <a:lvl1pPr algn="r">
              <a:defRPr sz="1400">
                <a:latin typeface="Calibri" pitchFamily="34" charset="0"/>
              </a:defRPr>
            </a:lvl1pPr>
          </a:lstStyle>
          <a:p>
            <a:pPr>
              <a:defRPr/>
            </a:pPr>
            <a:fld id="{CA189539-2ECE-4DFF-B646-1A06EC9EC013}" type="slidenum">
              <a:rPr lang="ja-JP" altLang="en-US"/>
              <a:pPr>
                <a:defRPr/>
              </a:pPr>
              <a:t>‹#›</a:t>
            </a:fld>
            <a:endParaRPr lang="en-US" altLang="ja-JP"/>
          </a:p>
        </p:txBody>
      </p:sp>
    </p:spTree>
    <p:extLst>
      <p:ext uri="{BB962C8B-B14F-4D97-AF65-F5344CB8AC3E}">
        <p14:creationId xmlns:p14="http://schemas.microsoft.com/office/powerpoint/2010/main" val="4376418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CA189539-2ECE-4DFF-B646-1A06EC9EC013}" type="slidenum">
              <a:rPr lang="ja-JP" altLang="en-US" smtClean="0"/>
              <a:pPr>
                <a:defRPr/>
              </a:pPr>
              <a:t>1</a:t>
            </a:fld>
            <a:endParaRPr lang="en-US" altLang="ja-JP"/>
          </a:p>
        </p:txBody>
      </p:sp>
    </p:spTree>
    <p:extLst>
      <p:ext uri="{BB962C8B-B14F-4D97-AF65-F5344CB8AC3E}">
        <p14:creationId xmlns:p14="http://schemas.microsoft.com/office/powerpoint/2010/main" val="1075736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219" name="ノート プレースホルダ 2"/>
          <p:cNvSpPr>
            <a:spLocks noGrp="1"/>
          </p:cNvSpPr>
          <p:nvPr>
            <p:ph type="body" idx="1"/>
          </p:nvPr>
        </p:nvSpPr>
        <p:spPr>
          <a:noFill/>
          <a:ln/>
        </p:spPr>
        <p:txBody>
          <a:bodyPr/>
          <a:lstStyle/>
          <a:p>
            <a:pPr eaLnBrk="1" hangingPunct="1">
              <a:spcBef>
                <a:spcPct val="0"/>
              </a:spcBef>
            </a:pPr>
            <a:endParaRPr lang="ja-JP" altLang="en-US" smtClean="0"/>
          </a:p>
        </p:txBody>
      </p:sp>
      <p:sp>
        <p:nvSpPr>
          <p:cNvPr id="9220" name="スライド番号プレースホルダ 3"/>
          <p:cNvSpPr>
            <a:spLocks noGrp="1"/>
          </p:cNvSpPr>
          <p:nvPr>
            <p:ph type="sldNum" sz="quarter" idx="5"/>
          </p:nvPr>
        </p:nvSpPr>
        <p:spPr>
          <a:noFill/>
        </p:spPr>
        <p:txBody>
          <a:bodyPr/>
          <a:lstStyle/>
          <a:p>
            <a:fld id="{61063297-CA3B-4F34-9744-30EAD140880E}" type="slidenum">
              <a:rPr lang="ja-JP" altLang="en-US" smtClean="0"/>
              <a:pPr/>
              <a:t>2</a:t>
            </a:fld>
            <a:endParaRPr lang="en-US" altLang="ja-JP" smtClean="0"/>
          </a:p>
        </p:txBody>
      </p:sp>
    </p:spTree>
    <p:extLst>
      <p:ext uri="{BB962C8B-B14F-4D97-AF65-F5344CB8AC3E}">
        <p14:creationId xmlns:p14="http://schemas.microsoft.com/office/powerpoint/2010/main" val="3281978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0243" name="ノート プレースホルダ 2"/>
          <p:cNvSpPr>
            <a:spLocks noGrp="1"/>
          </p:cNvSpPr>
          <p:nvPr>
            <p:ph type="body" idx="1"/>
          </p:nvPr>
        </p:nvSpPr>
        <p:spPr>
          <a:noFill/>
          <a:ln/>
        </p:spPr>
        <p:txBody>
          <a:bodyPr/>
          <a:lstStyle/>
          <a:p>
            <a:pPr eaLnBrk="1" hangingPunct="1">
              <a:spcBef>
                <a:spcPct val="0"/>
              </a:spcBef>
            </a:pPr>
            <a:endParaRPr lang="ja-JP" altLang="en-US" smtClean="0"/>
          </a:p>
        </p:txBody>
      </p:sp>
      <p:sp>
        <p:nvSpPr>
          <p:cNvPr id="10244" name="スライド番号プレースホルダ 3"/>
          <p:cNvSpPr>
            <a:spLocks noGrp="1"/>
          </p:cNvSpPr>
          <p:nvPr>
            <p:ph type="sldNum" sz="quarter" idx="5"/>
          </p:nvPr>
        </p:nvSpPr>
        <p:spPr>
          <a:noFill/>
        </p:spPr>
        <p:txBody>
          <a:bodyPr/>
          <a:lstStyle/>
          <a:p>
            <a:fld id="{D562525A-4B9C-41AF-820A-1833C27CEA1D}" type="slidenum">
              <a:rPr lang="ja-JP" altLang="en-US" smtClean="0"/>
              <a:pPr/>
              <a:t>3</a:t>
            </a:fld>
            <a:endParaRPr lang="en-US" altLang="ja-JP" smtClean="0"/>
          </a:p>
        </p:txBody>
      </p:sp>
    </p:spTree>
    <p:extLst>
      <p:ext uri="{BB962C8B-B14F-4D97-AF65-F5344CB8AC3E}">
        <p14:creationId xmlns:p14="http://schemas.microsoft.com/office/powerpoint/2010/main" val="2267728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1267" name="ノート プレースホルダ 2"/>
          <p:cNvSpPr>
            <a:spLocks noGrp="1"/>
          </p:cNvSpPr>
          <p:nvPr>
            <p:ph type="body" idx="1"/>
          </p:nvPr>
        </p:nvSpPr>
        <p:spPr>
          <a:noFill/>
          <a:ln/>
        </p:spPr>
        <p:txBody>
          <a:bodyPr/>
          <a:lstStyle/>
          <a:p>
            <a:pPr eaLnBrk="1" hangingPunct="1">
              <a:spcBef>
                <a:spcPct val="0"/>
              </a:spcBef>
            </a:pPr>
            <a:endParaRPr lang="ja-JP" altLang="en-US" smtClean="0"/>
          </a:p>
        </p:txBody>
      </p:sp>
      <p:sp>
        <p:nvSpPr>
          <p:cNvPr id="11268" name="スライド番号プレースホルダ 3"/>
          <p:cNvSpPr>
            <a:spLocks noGrp="1"/>
          </p:cNvSpPr>
          <p:nvPr>
            <p:ph type="sldNum" sz="quarter" idx="5"/>
          </p:nvPr>
        </p:nvSpPr>
        <p:spPr>
          <a:noFill/>
        </p:spPr>
        <p:txBody>
          <a:bodyPr/>
          <a:lstStyle/>
          <a:p>
            <a:fld id="{89F0244C-260E-479D-8526-0C40F1D99D83}" type="slidenum">
              <a:rPr lang="ja-JP" altLang="en-US" smtClean="0"/>
              <a:pPr/>
              <a:t>4</a:t>
            </a:fld>
            <a:endParaRPr lang="en-US" altLang="ja-JP" smtClean="0"/>
          </a:p>
        </p:txBody>
      </p:sp>
    </p:spTree>
    <p:extLst>
      <p:ext uri="{BB962C8B-B14F-4D97-AF65-F5344CB8AC3E}">
        <p14:creationId xmlns:p14="http://schemas.microsoft.com/office/powerpoint/2010/main" val="1549272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34FDA63B-603D-49F4-9A56-C54C36EBBCE9}" type="datetime1">
              <a:rPr lang="ja-JP" altLang="en-US" smtClean="0"/>
              <a:t>2016/10/26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7FC2F34-A3D2-4505-9080-A5DAFECC0A03}"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C125A2D6-D7FD-47E0-934B-E2AF2A43F40D}" type="datetime1">
              <a:rPr lang="ja-JP" altLang="en-US" smtClean="0"/>
              <a:t>2016/10/26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56B47E9-DE80-4687-8BF9-FB492F97759D}"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7177" y="573264"/>
            <a:ext cx="3357563" cy="1220822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234D3AE7-E106-402B-8D0A-214A398A5DEC}" type="datetime1">
              <a:rPr lang="ja-JP" altLang="en-US" smtClean="0"/>
              <a:t>2016/10/26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0C650C7-BF97-41CA-9216-7545698995F5}"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F90995F-FB7F-4989-9B93-E0309FBC33F0}" type="datetime1">
              <a:rPr lang="ja-JP" altLang="en-US" smtClean="0"/>
              <a:t>2016/10/26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1413009-FDE1-475D-9989-079A0F2EB4E0}"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4198589"/>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D229A52-5DFF-4E8C-AABA-4F3099757E16}" type="datetime1">
              <a:rPr lang="ja-JP" altLang="en-US" smtClean="0"/>
              <a:t>2016/10/26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B7EC5D8-C92C-4E4D-8B76-43DA90F4F9BE}"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7177" y="3338692"/>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2628902" y="3338692"/>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02589FE1-543C-489E-A95C-3D8AA8A1B23A}" type="datetime1">
              <a:rPr lang="ja-JP" altLang="en-US" smtClean="0"/>
              <a:t>2016/10/26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AC1CF8BA-7796-4D46-95DC-DC455EF113DC}"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2"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2"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71"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71"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B555923E-7422-4A28-BD9A-97E1BD6B6CF1}" type="datetime1">
              <a:rPr lang="ja-JP" altLang="en-US" smtClean="0"/>
              <a:t>2016/10/26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02C37A45-D505-4ED2-87A3-0882739BB769}"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F929FB52-75A1-44D4-9BCF-795A0C7758F9}" type="datetime1">
              <a:rPr lang="ja-JP" altLang="en-US" smtClean="0"/>
              <a:t>2016/10/26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87ED08CB-559A-460C-8093-0B55F1A5B4E7}"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正方形/長方形 1"/>
          <p:cNvSpPr>
            <a:spLocks noChangeAspect="1"/>
          </p:cNvSpPr>
          <p:nvPr userDrawn="1"/>
        </p:nvSpPr>
        <p:spPr>
          <a:xfrm>
            <a:off x="171450" y="247650"/>
            <a:ext cx="6515100" cy="9410700"/>
          </a:xfrm>
          <a:prstGeom prst="rect">
            <a:avLst/>
          </a:prstGeom>
          <a:noFill/>
          <a:ln w="63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 name="日付プレースホルダ 1"/>
          <p:cNvSpPr>
            <a:spLocks noGrp="1"/>
          </p:cNvSpPr>
          <p:nvPr>
            <p:ph type="dt" sz="half" idx="10"/>
          </p:nvPr>
        </p:nvSpPr>
        <p:spPr/>
        <p:txBody>
          <a:bodyPr/>
          <a:lstStyle>
            <a:lvl1pPr>
              <a:defRPr/>
            </a:lvl1pPr>
          </a:lstStyle>
          <a:p>
            <a:pPr>
              <a:defRPr/>
            </a:pPr>
            <a:fld id="{F7B6B42C-94AA-4677-87F7-D4F7157C9027}" type="datetime1">
              <a:rPr lang="ja-JP" altLang="en-US" smtClean="0"/>
              <a:t>2016/10/26</a:t>
            </a:fld>
            <a:endParaRPr lang="ja-JP" altLang="en-US"/>
          </a:p>
        </p:txBody>
      </p:sp>
      <p:sp>
        <p:nvSpPr>
          <p:cNvPr id="4" name="フッター プレースホルダ 2"/>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3"/>
          <p:cNvSpPr>
            <a:spLocks noGrp="1"/>
          </p:cNvSpPr>
          <p:nvPr>
            <p:ph type="sldNum" sz="quarter" idx="12"/>
          </p:nvPr>
        </p:nvSpPr>
        <p:spPr/>
        <p:txBody>
          <a:bodyPr/>
          <a:lstStyle>
            <a:lvl1pPr>
              <a:defRPr/>
            </a:lvl1pPr>
          </a:lstStyle>
          <a:p>
            <a:pPr>
              <a:defRPr/>
            </a:pPr>
            <a:fld id="{DFD6004F-231E-4F1C-8EF2-76646DEF20A7}" type="slidenum">
              <a:rPr lang="ja-JP" altLang="en-US"/>
              <a:pPr>
                <a:defRPr/>
              </a:pPr>
              <a:t>‹#›</a:t>
            </a:fld>
            <a:endParaRPr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2" y="394405"/>
            <a:ext cx="2256235" cy="1678517"/>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9"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2"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82E8AE2D-828A-4A5D-979D-08FE1C7A1287}" type="datetime1">
              <a:rPr lang="ja-JP" altLang="en-US" smtClean="0"/>
              <a:t>2016/10/26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13CF6C9-BDF0-40BD-BD85-C923BA399DA4}"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979ED5E-B4AF-4CFD-A75D-53E602610366}" type="datetime1">
              <a:rPr lang="ja-JP" altLang="en-US" smtClean="0"/>
              <a:t>2016/10/26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7BEA804-DD56-4D53-B837-E9FD2C48171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342900" y="396875"/>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342900" y="2311400"/>
            <a:ext cx="6172200" cy="653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52369FA-2D23-4053-8276-39CF22DF6761}" type="datetime1">
              <a:rPr lang="ja-JP" altLang="en-US" smtClean="0"/>
              <a:t>2016/10/26</a:t>
            </a:fld>
            <a:endParaRPr lang="ja-JP" altLang="en-US"/>
          </a:p>
        </p:txBody>
      </p:sp>
      <p:sp>
        <p:nvSpPr>
          <p:cNvPr id="5" name="フッター プレースホルダ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C7921925-DAF4-4A45-8A9C-983588ABC04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40" r:id="rId7"/>
    <p:sldLayoutId id="2147483836" r:id="rId8"/>
    <p:sldLayoutId id="2147483837" r:id="rId9"/>
    <p:sldLayoutId id="2147483838" r:id="rId10"/>
    <p:sldLayoutId id="214748383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p:cNvGrpSpPr/>
          <p:nvPr/>
        </p:nvGrpSpPr>
        <p:grpSpPr>
          <a:xfrm>
            <a:off x="0" y="0"/>
            <a:ext cx="6858000" cy="9414207"/>
            <a:chOff x="333375" y="916672"/>
            <a:chExt cx="6205839" cy="8570239"/>
          </a:xfrm>
        </p:grpSpPr>
        <p:sp>
          <p:nvSpPr>
            <p:cNvPr id="6" name="角丸四角形 5"/>
            <p:cNvSpPr/>
            <p:nvPr/>
          </p:nvSpPr>
          <p:spPr>
            <a:xfrm>
              <a:off x="347963" y="916672"/>
              <a:ext cx="6191251" cy="8140783"/>
            </a:xfrm>
            <a:prstGeom prst="roundRect">
              <a:avLst>
                <a:gd name="adj" fmla="val 0"/>
              </a:avLst>
            </a:prstGeom>
            <a:gradFill>
              <a:gsLst>
                <a:gs pos="0">
                  <a:schemeClr val="bg1"/>
                </a:gs>
                <a:gs pos="100000">
                  <a:schemeClr val="accent3">
                    <a:tint val="15000"/>
                    <a:satMod val="3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lgn="ctr">
                <a:lnSpc>
                  <a:spcPts val="5700"/>
                </a:lnSpc>
              </a:pPr>
              <a:r>
                <a:rPr lang="ja-JP" altLang="en-US" sz="2400" b="1" dirty="0">
                  <a:solidFill>
                    <a:schemeClr val="accent3">
                      <a:lumMod val="50000"/>
                    </a:schemeClr>
                  </a:solidFill>
                  <a:latin typeface="メイリオ" panose="020B0604030504040204" pitchFamily="50" charset="-128"/>
                  <a:ea typeface="メイリオ" panose="020B0604030504040204" pitchFamily="50" charset="-128"/>
                </a:rPr>
                <a:t>介護離職を予防するため</a:t>
              </a:r>
              <a:r>
                <a:rPr lang="ja-JP" altLang="en-US" sz="2400" b="1" dirty="0" smtClean="0">
                  <a:solidFill>
                    <a:schemeClr val="accent3">
                      <a:lumMod val="50000"/>
                    </a:schemeClr>
                  </a:solidFill>
                  <a:latin typeface="メイリオ" panose="020B0604030504040204" pitchFamily="50" charset="-128"/>
                  <a:ea typeface="メイリオ" panose="020B0604030504040204" pitchFamily="50" charset="-128"/>
                </a:rPr>
                <a:t>の</a:t>
              </a:r>
              <a:r>
                <a:rPr lang="en-US" altLang="ja-JP" sz="2400" b="1" dirty="0" smtClean="0">
                  <a:solidFill>
                    <a:schemeClr val="accent3">
                      <a:lumMod val="50000"/>
                    </a:schemeClr>
                  </a:solidFill>
                  <a:latin typeface="メイリオ" panose="020B0604030504040204" pitchFamily="50" charset="-128"/>
                  <a:ea typeface="メイリオ" panose="020B0604030504040204" pitchFamily="50" charset="-128"/>
                </a:rPr>
                <a:t/>
              </a:r>
              <a:br>
                <a:rPr lang="en-US" altLang="ja-JP" sz="2400" b="1" dirty="0" smtClean="0">
                  <a:solidFill>
                    <a:schemeClr val="accent3">
                      <a:lumMod val="50000"/>
                    </a:schemeClr>
                  </a:solidFill>
                  <a:latin typeface="メイリオ" panose="020B0604030504040204" pitchFamily="50" charset="-128"/>
                  <a:ea typeface="メイリオ" panose="020B0604030504040204" pitchFamily="50" charset="-128"/>
                </a:rPr>
              </a:br>
              <a:r>
                <a:rPr lang="ja-JP" altLang="ja-JP" sz="4400" b="1" dirty="0" smtClean="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rPr>
                <a:t>仕事</a:t>
              </a:r>
              <a:r>
                <a:rPr lang="ja-JP" altLang="ja-JP" sz="4400" b="1" dirty="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rPr>
                <a:t>と介護の</a:t>
              </a:r>
              <a:r>
                <a:rPr lang="ja-JP" altLang="ja-JP" sz="4400" b="1" dirty="0" smtClean="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rPr>
                <a:t>両立</a:t>
              </a:r>
              <a:endParaRPr lang="en-US" altLang="ja-JP" sz="4400" b="1" dirty="0" smtClean="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endParaRPr>
            </a:p>
            <a:p>
              <a:pPr algn="ctr">
                <a:lnSpc>
                  <a:spcPts val="5700"/>
                </a:lnSpc>
              </a:pPr>
              <a:r>
                <a:rPr lang="ja-JP" altLang="en-US" sz="4400" b="1" dirty="0">
                  <a:solidFill>
                    <a:schemeClr val="accent3">
                      <a:lumMod val="50000"/>
                    </a:schemeClr>
                  </a:solidFill>
                  <a:latin typeface="メイリオ" pitchFamily="50" charset="-128"/>
                  <a:ea typeface="メイリオ" pitchFamily="50" charset="-128"/>
                  <a:cs typeface="メイリオ" pitchFamily="50" charset="-128"/>
                </a:rPr>
                <a:t>準備</a:t>
              </a:r>
              <a:r>
                <a:rPr lang="ja-JP" altLang="en-US" sz="4400" b="1" dirty="0" smtClean="0">
                  <a:solidFill>
                    <a:schemeClr val="accent3">
                      <a:lumMod val="50000"/>
                    </a:schemeClr>
                  </a:solidFill>
                  <a:latin typeface="メイリオ" pitchFamily="50" charset="-128"/>
                  <a:ea typeface="メイリオ" pitchFamily="50" charset="-128"/>
                  <a:cs typeface="メイリオ" pitchFamily="50" charset="-128"/>
                </a:rPr>
                <a:t>ガイド</a:t>
              </a:r>
              <a:endParaRPr lang="ja-JP" altLang="ja-JP" sz="4400" dirty="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endParaRPr>
            </a:p>
          </p:txBody>
        </p:sp>
        <p:sp>
          <p:nvSpPr>
            <p:cNvPr id="7" name="テキスト ボックス 6"/>
            <p:cNvSpPr txBox="1"/>
            <p:nvPr/>
          </p:nvSpPr>
          <p:spPr>
            <a:xfrm>
              <a:off x="333375" y="6183992"/>
              <a:ext cx="6191250" cy="558212"/>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wrap="square" rtlCol="0" anchor="ctr" anchorCtr="0">
              <a:noAutofit/>
            </a:bodyPr>
            <a:lstStyle/>
            <a:p>
              <a:pPr algn="ctr"/>
              <a:r>
                <a:rPr kumimoji="1" lang="ja-JP" altLang="en-US" sz="4000" b="1" dirty="0" smtClean="0">
                  <a:latin typeface="メイリオ" pitchFamily="50" charset="-128"/>
                  <a:ea typeface="メイリオ" pitchFamily="50" charset="-128"/>
                  <a:cs typeface="メイリオ" pitchFamily="50" charset="-128"/>
                </a:rPr>
                <a:t>３ つ の </a:t>
              </a:r>
              <a:r>
                <a:rPr lang="ja-JP" altLang="en-US" sz="4000" b="1" dirty="0" smtClean="0">
                  <a:latin typeface="メイリオ" pitchFamily="50" charset="-128"/>
                  <a:ea typeface="メイリオ" pitchFamily="50" charset="-128"/>
                  <a:cs typeface="メイリオ" pitchFamily="50" charset="-128"/>
                </a:rPr>
                <a:t>要 点</a:t>
              </a:r>
              <a:endParaRPr kumimoji="1" lang="ja-JP" altLang="en-US" sz="4000" b="1" dirty="0">
                <a:latin typeface="メイリオ" pitchFamily="50" charset="-128"/>
                <a:ea typeface="メイリオ" pitchFamily="50" charset="-128"/>
                <a:cs typeface="メイリオ" pitchFamily="50" charset="-128"/>
              </a:endParaRPr>
            </a:p>
          </p:txBody>
        </p:sp>
        <p:pic>
          <p:nvPicPr>
            <p:cNvPr id="8" name="Picture 2" descr="\\FSS\wiwiw\wiwiw2\20.Ｈ26年度厚労省案件\★ポスター\トモニンロゴ\トモニン.png"/>
            <p:cNvPicPr>
              <a:picLocks noChangeAspect="1" noChangeArrowheads="1"/>
            </p:cNvPicPr>
            <p:nvPr/>
          </p:nvPicPr>
          <p:blipFill>
            <a:blip r:embed="rId3" cstate="print"/>
            <a:srcRect/>
            <a:stretch>
              <a:fillRect/>
            </a:stretch>
          </p:blipFill>
          <p:spPr bwMode="auto">
            <a:xfrm>
              <a:off x="1974850" y="2994333"/>
              <a:ext cx="2908300" cy="2541587"/>
            </a:xfrm>
            <a:prstGeom prst="rect">
              <a:avLst/>
            </a:prstGeom>
            <a:noFill/>
          </p:spPr>
        </p:pic>
        <p:sp>
          <p:nvSpPr>
            <p:cNvPr id="9" name="正方形/長方形 8"/>
            <p:cNvSpPr/>
            <p:nvPr/>
          </p:nvSpPr>
          <p:spPr>
            <a:xfrm>
              <a:off x="1304541" y="5679936"/>
              <a:ext cx="3960440" cy="364241"/>
            </a:xfrm>
            <a:prstGeom prst="rect">
              <a:avLst/>
            </a:prstGeom>
          </p:spPr>
          <p:txBody>
            <a:bodyPr wrap="square">
              <a:spAutoFit/>
            </a:bodyPr>
            <a:lstStyle/>
            <a:p>
              <a:pPr algn="ctr"/>
              <a:r>
                <a:rPr lang="ja-JP" altLang="en-US" sz="1000" dirty="0" smtClean="0">
                  <a:latin typeface="メイリオ" panose="020B0604030504040204" pitchFamily="50" charset="-128"/>
                  <a:ea typeface="メイリオ" panose="020B0604030504040204" pitchFamily="50" charset="-128"/>
                </a:rPr>
                <a:t>「仕事</a:t>
              </a:r>
              <a:r>
                <a:rPr lang="ja-JP" altLang="en-US" sz="1000" dirty="0">
                  <a:latin typeface="メイリオ" panose="020B0604030504040204" pitchFamily="50" charset="-128"/>
                  <a:ea typeface="メイリオ" panose="020B0604030504040204" pitchFamily="50" charset="-128"/>
                </a:rPr>
                <a:t>と介護を両立できる職場</a:t>
              </a:r>
              <a:r>
                <a:rPr lang="ja-JP" altLang="en-US" sz="1000" dirty="0" smtClean="0">
                  <a:latin typeface="メイリオ" panose="020B0604030504040204" pitchFamily="50" charset="-128"/>
                  <a:ea typeface="メイリオ" panose="020B0604030504040204" pitchFamily="50" charset="-128"/>
                </a:rPr>
                <a:t>環境」　整備</a:t>
              </a:r>
              <a:r>
                <a:rPr lang="ja-JP" altLang="en-US" sz="1000" dirty="0">
                  <a:latin typeface="メイリオ" panose="020B0604030504040204" pitchFamily="50" charset="-128"/>
                  <a:ea typeface="メイリオ" panose="020B0604030504040204" pitchFamily="50" charset="-128"/>
                </a:rPr>
                <a:t>促進のシンボルマーク</a:t>
              </a:r>
              <a:br>
                <a:rPr lang="ja-JP" altLang="en-US" sz="1000" dirty="0">
                  <a:latin typeface="メイリオ" panose="020B0604030504040204" pitchFamily="50" charset="-128"/>
                  <a:ea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rPr>
                <a:t>（愛称：トモニン）</a:t>
              </a:r>
            </a:p>
          </p:txBody>
        </p:sp>
        <p:grpSp>
          <p:nvGrpSpPr>
            <p:cNvPr id="10" name="グループ化 5"/>
            <p:cNvGrpSpPr/>
            <p:nvPr/>
          </p:nvGrpSpPr>
          <p:grpSpPr>
            <a:xfrm>
              <a:off x="347963" y="6867801"/>
              <a:ext cx="6074427" cy="656590"/>
              <a:chOff x="347963" y="7004961"/>
              <a:chExt cx="6074427" cy="656590"/>
            </a:xfrm>
          </p:grpSpPr>
          <p:sp>
            <p:nvSpPr>
              <p:cNvPr id="20" name="正方形/長方形 11"/>
              <p:cNvSpPr>
                <a:spLocks noChangeArrowheads="1"/>
              </p:cNvSpPr>
              <p:nvPr/>
            </p:nvSpPr>
            <p:spPr bwMode="auto">
              <a:xfrm>
                <a:off x="863704" y="7004961"/>
                <a:ext cx="5558686" cy="656590"/>
              </a:xfrm>
              <a:prstGeom prst="rect">
                <a:avLst/>
              </a:prstGeom>
              <a:noFill/>
              <a:ln w="9525">
                <a:noFill/>
                <a:miter lim="800000"/>
                <a:headEnd/>
                <a:tailEnd/>
              </a:ln>
            </p:spPr>
            <p:txBody>
              <a:bodyPr wrap="square" anchor="ctr">
                <a:spAutoFit/>
              </a:bodyPr>
              <a:lstStyle/>
              <a:p>
                <a:pPr>
                  <a:lnSpc>
                    <a:spcPts val="2200"/>
                  </a:lnSpc>
                </a:pPr>
                <a:r>
                  <a:rPr lang="ja-JP" altLang="ja-JP" sz="1600" dirty="0">
                    <a:latin typeface="メイリオ" pitchFamily="50" charset="-128"/>
                    <a:ea typeface="メイリオ" pitchFamily="50" charset="-128"/>
                    <a:cs typeface="メイリオ" pitchFamily="50" charset="-128"/>
                  </a:rPr>
                  <a:t>介護は定年までに</a:t>
                </a:r>
                <a:r>
                  <a:rPr lang="ja-JP" altLang="ja-JP" sz="1600" dirty="0" smtClean="0">
                    <a:latin typeface="メイリオ" pitchFamily="50" charset="-128"/>
                    <a:ea typeface="メイリオ" pitchFamily="50" charset="-128"/>
                    <a:cs typeface="メイリオ" pitchFamily="50" charset="-128"/>
                  </a:rPr>
                  <a:t>ほぼ全員が直面する課題です。</a:t>
                </a:r>
              </a:p>
              <a:p>
                <a:pPr>
                  <a:lnSpc>
                    <a:spcPts val="2200"/>
                  </a:lnSpc>
                </a:pPr>
                <a:r>
                  <a:rPr lang="ja-JP" altLang="en-US" sz="1600" dirty="0" smtClean="0">
                    <a:latin typeface="メイリオ" pitchFamily="50" charset="-128"/>
                    <a:ea typeface="メイリオ" pitchFamily="50" charset="-128"/>
                    <a:cs typeface="メイリオ" pitchFamily="50" charset="-128"/>
                  </a:rPr>
                  <a:t>備えあれば憂いなし、今から準備をしましょう。</a:t>
                </a:r>
                <a:endParaRPr lang="ja-JP" altLang="ja-JP" sz="1600" dirty="0">
                  <a:latin typeface="メイリオ" pitchFamily="50" charset="-128"/>
                  <a:ea typeface="メイリオ" pitchFamily="50" charset="-128"/>
                  <a:cs typeface="メイリオ" pitchFamily="50" charset="-128"/>
                </a:endParaRPr>
              </a:p>
            </p:txBody>
          </p:sp>
          <p:sp>
            <p:nvSpPr>
              <p:cNvPr id="21" name="正方形/長方形 20"/>
              <p:cNvSpPr/>
              <p:nvPr/>
            </p:nvSpPr>
            <p:spPr>
              <a:xfrm>
                <a:off x="347963" y="7049544"/>
                <a:ext cx="423736" cy="423736"/>
              </a:xfrm>
              <a:prstGeom prst="rect">
                <a:avLst/>
              </a:prstGeom>
              <a:ln>
                <a:solidFill>
                  <a:schemeClr val="bg1"/>
                </a:solid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smtClean="0"/>
                  <a:t>１</a:t>
                </a:r>
                <a:endParaRPr kumimoji="1" lang="ja-JP" altLang="en-US" dirty="0"/>
              </a:p>
            </p:txBody>
          </p:sp>
        </p:grpSp>
        <p:grpSp>
          <p:nvGrpSpPr>
            <p:cNvPr id="11" name="グループ化 4"/>
            <p:cNvGrpSpPr/>
            <p:nvPr/>
          </p:nvGrpSpPr>
          <p:grpSpPr>
            <a:xfrm>
              <a:off x="347963" y="7704472"/>
              <a:ext cx="6074426" cy="423736"/>
              <a:chOff x="347963" y="7667520"/>
              <a:chExt cx="6074426" cy="423736"/>
            </a:xfrm>
          </p:grpSpPr>
          <p:sp>
            <p:nvSpPr>
              <p:cNvPr id="15" name="正方形/長方形 13"/>
              <p:cNvSpPr>
                <a:spLocks noChangeArrowheads="1"/>
              </p:cNvSpPr>
              <p:nvPr/>
            </p:nvSpPr>
            <p:spPr bwMode="auto">
              <a:xfrm>
                <a:off x="863704" y="7683033"/>
                <a:ext cx="5558685" cy="394339"/>
              </a:xfrm>
              <a:prstGeom prst="rect">
                <a:avLst/>
              </a:prstGeom>
              <a:noFill/>
              <a:ln w="9525">
                <a:noFill/>
                <a:miter lim="800000"/>
                <a:headEnd/>
                <a:tailEnd/>
              </a:ln>
            </p:spPr>
            <p:txBody>
              <a:bodyPr wrap="square" anchor="ctr">
                <a:spAutoFit/>
              </a:bodyPr>
              <a:lstStyle/>
              <a:p>
                <a:pPr>
                  <a:lnSpc>
                    <a:spcPts val="2500"/>
                  </a:lnSpc>
                </a:pPr>
                <a:r>
                  <a:rPr lang="ja-JP" altLang="en-US" sz="1600" dirty="0" smtClean="0">
                    <a:latin typeface="メイリオ" pitchFamily="50" charset="-128"/>
                    <a:ea typeface="メイリオ" pitchFamily="50" charset="-128"/>
                    <a:cs typeface="メイリオ" pitchFamily="50" charset="-128"/>
                  </a:rPr>
                  <a:t>ひとりで抱え込まずに、人事部・</a:t>
                </a:r>
                <a:r>
                  <a:rPr lang="ja-JP" altLang="ja-JP" sz="1600" dirty="0" smtClean="0">
                    <a:latin typeface="メイリオ" pitchFamily="50" charset="-128"/>
                    <a:ea typeface="メイリオ" pitchFamily="50" charset="-128"/>
                    <a:cs typeface="メイリオ" pitchFamily="50" charset="-128"/>
                  </a:rPr>
                  <a:t>専門家</a:t>
                </a:r>
                <a:r>
                  <a:rPr lang="ja-JP" altLang="ja-JP" sz="1600" dirty="0">
                    <a:latin typeface="メイリオ" pitchFamily="50" charset="-128"/>
                    <a:ea typeface="メイリオ" pitchFamily="50" charset="-128"/>
                    <a:cs typeface="メイリオ" pitchFamily="50" charset="-128"/>
                  </a:rPr>
                  <a:t>に相談しましょう</a:t>
                </a:r>
                <a:r>
                  <a:rPr lang="ja-JP" altLang="ja-JP" sz="1600" dirty="0" smtClean="0">
                    <a:latin typeface="メイリオ" pitchFamily="50" charset="-128"/>
                    <a:ea typeface="メイリオ" pitchFamily="50" charset="-128"/>
                    <a:cs typeface="メイリオ" pitchFamily="50" charset="-128"/>
                  </a:rPr>
                  <a:t>。</a:t>
                </a:r>
                <a:endParaRPr lang="en-US" altLang="ja-JP" sz="1600" dirty="0">
                  <a:latin typeface="メイリオ" pitchFamily="50" charset="-128"/>
                  <a:ea typeface="メイリオ" pitchFamily="50" charset="-128"/>
                  <a:cs typeface="メイリオ" pitchFamily="50" charset="-128"/>
                </a:endParaRPr>
              </a:p>
            </p:txBody>
          </p:sp>
          <p:sp>
            <p:nvSpPr>
              <p:cNvPr id="17" name="正方形/長方形 16"/>
              <p:cNvSpPr/>
              <p:nvPr/>
            </p:nvSpPr>
            <p:spPr>
              <a:xfrm>
                <a:off x="347963" y="7667520"/>
                <a:ext cx="423736" cy="423736"/>
              </a:xfrm>
              <a:prstGeom prst="rect">
                <a:avLst/>
              </a:prstGeom>
              <a:ln>
                <a:solidFill>
                  <a:schemeClr val="bg1"/>
                </a:solid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kumimoji="1" lang="en-US" altLang="ja-JP" dirty="0" smtClean="0"/>
                  <a:t>2</a:t>
                </a:r>
                <a:endParaRPr kumimoji="1" lang="ja-JP" altLang="en-US" dirty="0"/>
              </a:p>
            </p:txBody>
          </p:sp>
        </p:grpSp>
        <p:grpSp>
          <p:nvGrpSpPr>
            <p:cNvPr id="12" name="グループ化 3"/>
            <p:cNvGrpSpPr/>
            <p:nvPr/>
          </p:nvGrpSpPr>
          <p:grpSpPr>
            <a:xfrm>
              <a:off x="347963" y="8352544"/>
              <a:ext cx="6074428" cy="1134367"/>
              <a:chOff x="347963" y="8193265"/>
              <a:chExt cx="6074428" cy="1134367"/>
            </a:xfrm>
          </p:grpSpPr>
          <p:sp>
            <p:nvSpPr>
              <p:cNvPr id="13" name="正方形/長方形 15"/>
              <p:cNvSpPr>
                <a:spLocks noChangeArrowheads="1"/>
              </p:cNvSpPr>
              <p:nvPr/>
            </p:nvSpPr>
            <p:spPr bwMode="auto">
              <a:xfrm>
                <a:off x="863705" y="8216232"/>
                <a:ext cx="5558686" cy="1111400"/>
              </a:xfrm>
              <a:prstGeom prst="rect">
                <a:avLst/>
              </a:prstGeom>
              <a:noFill/>
              <a:ln w="9525">
                <a:noFill/>
                <a:miter lim="800000"/>
                <a:headEnd/>
                <a:tailEnd/>
              </a:ln>
            </p:spPr>
            <p:txBody>
              <a:bodyPr wrap="square" anchor="ctr">
                <a:spAutoFit/>
              </a:bodyPr>
              <a:lstStyle/>
              <a:p>
                <a:pPr>
                  <a:lnSpc>
                    <a:spcPts val="2200"/>
                  </a:lnSpc>
                </a:pPr>
                <a:r>
                  <a:rPr lang="ja-JP" altLang="ja-JP" sz="1600" dirty="0">
                    <a:latin typeface="メイリオ" pitchFamily="50" charset="-128"/>
                    <a:ea typeface="メイリオ" pitchFamily="50" charset="-128"/>
                    <a:cs typeface="メイリオ" pitchFamily="50" charset="-128"/>
                  </a:rPr>
                  <a:t>仕事と介護の両立は大変ですが</a:t>
                </a:r>
                <a:r>
                  <a:rPr lang="ja-JP" altLang="ja-JP" sz="1600" dirty="0" smtClean="0">
                    <a:latin typeface="メイリオ" pitchFamily="50" charset="-128"/>
                    <a:ea typeface="メイリオ" pitchFamily="50" charset="-128"/>
                    <a:cs typeface="メイリオ" pitchFamily="50" charset="-128"/>
                  </a:rPr>
                  <a:t>、仕事</a:t>
                </a:r>
                <a:r>
                  <a:rPr lang="ja-JP" altLang="ja-JP" sz="1600" dirty="0">
                    <a:latin typeface="メイリオ" pitchFamily="50" charset="-128"/>
                    <a:ea typeface="メイリオ" pitchFamily="50" charset="-128"/>
                    <a:cs typeface="メイリオ" pitchFamily="50" charset="-128"/>
                  </a:rPr>
                  <a:t>を辞めて介護</a:t>
                </a:r>
                <a:r>
                  <a:rPr lang="ja-JP" altLang="ja-JP" sz="1600" dirty="0" smtClean="0">
                    <a:latin typeface="メイリオ" pitchFamily="50" charset="-128"/>
                    <a:ea typeface="メイリオ" pitchFamily="50" charset="-128"/>
                    <a:cs typeface="メイリオ" pitchFamily="50" charset="-128"/>
                  </a:rPr>
                  <a:t>に専念</a:t>
                </a:r>
                <a:r>
                  <a:rPr lang="ja-JP" altLang="ja-JP" sz="1600" dirty="0">
                    <a:latin typeface="メイリオ" pitchFamily="50" charset="-128"/>
                    <a:ea typeface="メイリオ" pitchFamily="50" charset="-128"/>
                    <a:cs typeface="メイリオ" pitchFamily="50" charset="-128"/>
                  </a:rPr>
                  <a:t>するとさらに大変です。</a:t>
                </a:r>
                <a:endParaRPr lang="en-US" altLang="ja-JP" sz="1600" dirty="0">
                  <a:latin typeface="メイリオ" pitchFamily="50" charset="-128"/>
                  <a:ea typeface="メイリオ" pitchFamily="50" charset="-128"/>
                  <a:cs typeface="メイリオ" pitchFamily="50" charset="-128"/>
                </a:endParaRPr>
              </a:p>
              <a:p>
                <a:pPr>
                  <a:lnSpc>
                    <a:spcPts val="2200"/>
                  </a:lnSpc>
                </a:pPr>
                <a:r>
                  <a:rPr lang="ja-JP" altLang="ja-JP" sz="1600" dirty="0">
                    <a:latin typeface="メイリオ" pitchFamily="50" charset="-128"/>
                    <a:ea typeface="メイリオ" pitchFamily="50" charset="-128"/>
                    <a:cs typeface="メイリオ" pitchFamily="50" charset="-128"/>
                  </a:rPr>
                  <a:t>仕事と介護の両立は</a:t>
                </a:r>
                <a:r>
                  <a:rPr lang="ja-JP" altLang="ja-JP" sz="1600" dirty="0" smtClean="0">
                    <a:latin typeface="メイリオ" pitchFamily="50" charset="-128"/>
                    <a:ea typeface="メイリオ" pitchFamily="50" charset="-128"/>
                    <a:cs typeface="メイリオ" pitchFamily="50" charset="-128"/>
                  </a:rPr>
                  <a:t>、</a:t>
                </a:r>
                <a:r>
                  <a:rPr lang="ja-JP" altLang="en-US" sz="1600" dirty="0" smtClean="0">
                    <a:latin typeface="メイリオ" pitchFamily="50" charset="-128"/>
                    <a:ea typeface="メイリオ" pitchFamily="50" charset="-128"/>
                    <a:cs typeface="メイリオ" pitchFamily="50" charset="-128"/>
                  </a:rPr>
                  <a:t>誰もが関わる課題だと認識すること</a:t>
                </a:r>
                <a:r>
                  <a:rPr lang="ja-JP" altLang="ja-JP" sz="1600" dirty="0" smtClean="0">
                    <a:latin typeface="メイリオ" pitchFamily="50" charset="-128"/>
                    <a:ea typeface="メイリオ" pitchFamily="50" charset="-128"/>
                    <a:cs typeface="メイリオ" pitchFamily="50" charset="-128"/>
                  </a:rPr>
                  <a:t>が</a:t>
                </a:r>
                <a:r>
                  <a:rPr lang="ja-JP" altLang="ja-JP" sz="1600" dirty="0">
                    <a:latin typeface="メイリオ" pitchFamily="50" charset="-128"/>
                    <a:ea typeface="メイリオ" pitchFamily="50" charset="-128"/>
                    <a:cs typeface="メイリオ" pitchFamily="50" charset="-128"/>
                  </a:rPr>
                  <a:t>大切です。</a:t>
                </a:r>
                <a:endParaRPr lang="ja-JP" altLang="en-US" sz="1600" dirty="0">
                  <a:latin typeface="メイリオ" pitchFamily="50" charset="-128"/>
                  <a:ea typeface="メイリオ" pitchFamily="50" charset="-128"/>
                  <a:cs typeface="メイリオ" pitchFamily="50" charset="-128"/>
                </a:endParaRPr>
              </a:p>
            </p:txBody>
          </p:sp>
          <p:sp>
            <p:nvSpPr>
              <p:cNvPr id="14" name="正方形/長方形 13"/>
              <p:cNvSpPr/>
              <p:nvPr/>
            </p:nvSpPr>
            <p:spPr>
              <a:xfrm>
                <a:off x="347963" y="8193265"/>
                <a:ext cx="423736" cy="423736"/>
              </a:xfrm>
              <a:prstGeom prst="rect">
                <a:avLst/>
              </a:prstGeom>
              <a:ln>
                <a:solidFill>
                  <a:schemeClr val="bg1"/>
                </a:solid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kumimoji="1" lang="en-US" altLang="ja-JP" dirty="0" smtClean="0"/>
                  <a:t>3</a:t>
                </a:r>
                <a:endParaRPr kumimoji="1" lang="ja-JP" altLang="en-US" dirty="0"/>
              </a:p>
            </p:txBody>
          </p:sp>
        </p:grpSp>
      </p:grpSp>
      <p:sp>
        <p:nvSpPr>
          <p:cNvPr id="16" name="スライド番号プレースホルダ 15"/>
          <p:cNvSpPr>
            <a:spLocks noGrp="1"/>
          </p:cNvSpPr>
          <p:nvPr>
            <p:ph type="sldNum" sz="quarter" idx="12"/>
          </p:nvPr>
        </p:nvSpPr>
        <p:spPr/>
        <p:txBody>
          <a:bodyPr/>
          <a:lstStyle/>
          <a:p>
            <a:pPr>
              <a:defRPr/>
            </a:pPr>
            <a:fld id="{A7FC2F34-A3D2-4505-9080-A5DAFECC0A03}" type="slidenum">
              <a:rPr lang="ja-JP" altLang="en-US" smtClean="0"/>
              <a:pPr>
                <a:defRPr/>
              </a:pPr>
              <a:t>1</a:t>
            </a:fld>
            <a:endParaRPr lang="ja-JP" altLang="en-US"/>
          </a:p>
        </p:txBody>
      </p:sp>
      <p:sp>
        <p:nvSpPr>
          <p:cNvPr id="3" name="左矢印吹き出し 2"/>
          <p:cNvSpPr/>
          <p:nvPr/>
        </p:nvSpPr>
        <p:spPr>
          <a:xfrm>
            <a:off x="3420939" y="2282261"/>
            <a:ext cx="3325000" cy="1395937"/>
          </a:xfrm>
          <a:prstGeom prst="leftArrowCallout">
            <a:avLst>
              <a:gd name="adj1" fmla="val 25000"/>
              <a:gd name="adj2" fmla="val 25000"/>
              <a:gd name="adj3" fmla="val 25000"/>
              <a:gd name="adj4" fmla="val 8431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rgbClr val="FF0000"/>
                </a:solidFill>
                <a:latin typeface="HG丸ｺﾞｼｯｸM-PRO" panose="020F0600000000000000" pitchFamily="50" charset="-128"/>
                <a:ea typeface="HG丸ｺﾞｼｯｸM-PRO" panose="020F0600000000000000" pitchFamily="50" charset="-128"/>
              </a:rPr>
              <a:t>＜ご確認ください！＞</a:t>
            </a:r>
          </a:p>
          <a:p>
            <a:pPr algn="ctr"/>
            <a:endParaRPr kumimoji="1" lang="ja-JP" altLang="en-US" sz="1600" b="1" dirty="0" smtClean="0">
              <a:solidFill>
                <a:srgbClr val="FF0000"/>
              </a:solidFill>
              <a:latin typeface="HG丸ｺﾞｼｯｸM-PRO" panose="020F0600000000000000" pitchFamily="50" charset="-128"/>
              <a:ea typeface="HG丸ｺﾞｼｯｸM-PRO" panose="020F0600000000000000" pitchFamily="50" charset="-128"/>
            </a:endParaRPr>
          </a:p>
          <a:p>
            <a:pPr algn="ctr"/>
            <a:r>
              <a:rPr kumimoji="1" lang="ja-JP" altLang="en-US" sz="1200" b="1" dirty="0" smtClean="0">
                <a:solidFill>
                  <a:srgbClr val="FF0000"/>
                </a:solidFill>
                <a:latin typeface="HG丸ｺﾞｼｯｸM-PRO" panose="020F0600000000000000" pitchFamily="50" charset="-128"/>
                <a:ea typeface="HG丸ｺﾞｼｯｸM-PRO" panose="020F0600000000000000" pitchFamily="50" charset="-128"/>
              </a:rPr>
              <a:t>「</a:t>
            </a:r>
            <a:r>
              <a:rPr kumimoji="1" lang="ja-JP" altLang="en-US" sz="1050" b="1" dirty="0" smtClean="0">
                <a:solidFill>
                  <a:srgbClr val="FF0000"/>
                </a:solidFill>
                <a:latin typeface="HG丸ｺﾞｼｯｸM-PRO" panose="020F0600000000000000" pitchFamily="50" charset="-128"/>
                <a:ea typeface="HG丸ｺﾞｼｯｸM-PRO" panose="020F0600000000000000" pitchFamily="50" charset="-128"/>
              </a:rPr>
              <a:t>トモニン」を使用するためには、</a:t>
            </a:r>
            <a:r>
              <a:rPr kumimoji="1" lang="ja-JP" altLang="en-US" sz="1050" b="1" u="sng" dirty="0" smtClean="0">
                <a:solidFill>
                  <a:srgbClr val="FF0000"/>
                </a:solidFill>
                <a:latin typeface="HG丸ｺﾞｼｯｸM-PRO" panose="020F0600000000000000" pitchFamily="50" charset="-128"/>
                <a:ea typeface="HG丸ｺﾞｼｯｸM-PRO" panose="020F0600000000000000" pitchFamily="50" charset="-128"/>
              </a:rPr>
              <a:t>事前に「両立支援のひろば」に御社の介護休業関係の両立支援の取組を登録していただくことが必要</a:t>
            </a:r>
            <a:r>
              <a:rPr kumimoji="1" lang="ja-JP" altLang="en-US" sz="1050" b="1" dirty="0" smtClean="0">
                <a:solidFill>
                  <a:srgbClr val="FF0000"/>
                </a:solidFill>
                <a:latin typeface="HG丸ｺﾞｼｯｸM-PRO" panose="020F0600000000000000" pitchFamily="50" charset="-128"/>
                <a:ea typeface="HG丸ｺﾞｼｯｸM-PRO" panose="020F0600000000000000" pitchFamily="50" charset="-128"/>
              </a:rPr>
              <a:t>です</a:t>
            </a:r>
            <a:endParaRPr kumimoji="1" lang="ja-JP" altLang="en-US" sz="1050" b="1" dirty="0">
              <a:solidFill>
                <a:srgbClr val="FF0000"/>
              </a:solidFill>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4941168" y="56456"/>
            <a:ext cx="1944216" cy="288032"/>
          </a:xfrm>
          <a:prstGeom prst="rect">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平成</a:t>
            </a:r>
            <a:r>
              <a:rPr lang="ja-JP" altLang="en-US" sz="1100"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年　　月　　日</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35" name="正方形/長方形 34"/>
          <p:cNvSpPr/>
          <p:nvPr/>
        </p:nvSpPr>
        <p:spPr>
          <a:xfrm>
            <a:off x="5573972" y="416496"/>
            <a:ext cx="1199703" cy="28803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参考様式５</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435482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347963" y="412617"/>
            <a:ext cx="6191251" cy="2308135"/>
          </a:xfrm>
          <a:prstGeom prst="roundRect">
            <a:avLst>
              <a:gd name="adj" fmla="val 0"/>
            </a:avLst>
          </a:prstGeom>
          <a:gradFill>
            <a:gsLst>
              <a:gs pos="0">
                <a:schemeClr val="bg1"/>
              </a:gs>
              <a:gs pos="100000">
                <a:schemeClr val="accent3">
                  <a:tint val="15000"/>
                  <a:satMod val="3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lgn="ctr">
              <a:lnSpc>
                <a:spcPts val="5700"/>
              </a:lnSpc>
            </a:pPr>
            <a:endParaRPr lang="ja-JP" altLang="ja-JP" sz="5000" dirty="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endParaRPr>
          </a:p>
        </p:txBody>
      </p:sp>
      <p:graphicFrame>
        <p:nvGraphicFramePr>
          <p:cNvPr id="3164" name="Group 92"/>
          <p:cNvGraphicFramePr>
            <a:graphicFrameLocks noGrp="1"/>
          </p:cNvGraphicFramePr>
          <p:nvPr>
            <p:extLst>
              <p:ext uri="{D42A27DB-BD31-4B8C-83A1-F6EECF244321}">
                <p14:modId xmlns:p14="http://schemas.microsoft.com/office/powerpoint/2010/main" val="3801445223"/>
              </p:ext>
            </p:extLst>
          </p:nvPr>
        </p:nvGraphicFramePr>
        <p:xfrm>
          <a:off x="344949" y="5946990"/>
          <a:ext cx="6191250" cy="3336832"/>
        </p:xfrm>
        <a:graphic>
          <a:graphicData uri="http://schemas.openxmlformats.org/drawingml/2006/table">
            <a:tbl>
              <a:tblPr>
                <a:tableStyleId>{8799B23B-EC83-4686-B30A-512413B5E67A}</a:tableStyleId>
              </a:tblPr>
              <a:tblGrid>
                <a:gridCol w="369943"/>
                <a:gridCol w="5821307"/>
              </a:tblGrid>
              <a:tr h="66529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１</a:t>
                      </a:r>
                      <a:endParaRPr kumimoji="1" lang="ja-JP" altLang="en-US" sz="1600" b="1"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base" latinLnBrk="0" hangingPunct="1">
                        <a:lnSpc>
                          <a:spcPts val="2300"/>
                        </a:lnSpc>
                        <a:spcBef>
                          <a:spcPct val="0"/>
                        </a:spcBef>
                        <a:spcAft>
                          <a:spcPct val="0"/>
                        </a:spcAft>
                        <a:buClrTx/>
                        <a:buSzTx/>
                        <a:buFontTx/>
                        <a:buNone/>
                        <a:tabLst/>
                      </a:pPr>
                      <a:r>
                        <a:rPr kumimoji="1" lang="ja-JP" altLang="en-US" sz="1600" u="none" strike="noStrike" cap="none" normalizeH="0" baseline="0" smtClean="0">
                          <a:ln>
                            <a:noFill/>
                          </a:ln>
                          <a:effectLst/>
                          <a:latin typeface="メイリオ" panose="020B0604030504040204" pitchFamily="50" charset="-128"/>
                          <a:ea typeface="メイリオ" panose="020B0604030504040204" pitchFamily="50" charset="-128"/>
                        </a:rPr>
                        <a:t>要支援、要介護</a:t>
                      </a: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家族がいることを職場に伝え、仕事と介護の両立支援制度を利用する。</a:t>
                      </a:r>
                      <a:endParaRPr kumimoji="1" lang="en-US" altLang="ja-JP" sz="16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66529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２</a:t>
                      </a:r>
                      <a:endParaRPr kumimoji="1" lang="ja-JP" altLang="en-US" sz="1600" b="1"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介護サービスを利用し、自分で「介護をしすぎない」。</a:t>
                      </a:r>
                      <a:endParaRPr kumimoji="1" lang="en-US" altLang="ja-JP" sz="16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66529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３</a:t>
                      </a:r>
                      <a:endParaRPr kumimoji="1" lang="ja-JP" altLang="en-US" sz="1600" b="1"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地域包括支援センターやケアマネジャーなど専門家に何でも相談する。</a:t>
                      </a:r>
                      <a:endParaRPr kumimoji="1" lang="en-US" altLang="ja-JP" sz="16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66529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４</a:t>
                      </a:r>
                      <a:endParaRPr kumimoji="1" lang="ja-JP" altLang="en-US" sz="1600" b="1"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日頃から「家族と良好な関係」を築く。</a:t>
                      </a:r>
                      <a:endParaRPr kumimoji="1" lang="en-US" altLang="ja-JP" sz="16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66529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５</a:t>
                      </a:r>
                      <a:endParaRPr kumimoji="1" lang="ja-JP" altLang="en-US" sz="1600" b="1"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u="none" strike="noStrike" cap="none" normalizeH="0" baseline="0" dirty="0" smtClean="0">
                          <a:ln>
                            <a:noFill/>
                          </a:ln>
                          <a:effectLst/>
                          <a:latin typeface="メイリオ" panose="020B0604030504040204" pitchFamily="50" charset="-128"/>
                          <a:ea typeface="メイリオ" panose="020B0604030504040204" pitchFamily="50" charset="-128"/>
                        </a:rPr>
                        <a:t>介護を深刻に捉えすぎずに、「自分のための時間を確保」する。</a:t>
                      </a:r>
                      <a:endParaRPr kumimoji="1" lang="ja-JP" altLang="en-US" sz="1600" b="0"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sp>
        <p:nvSpPr>
          <p:cNvPr id="4139" name="テキスト ボックス 1"/>
          <p:cNvSpPr txBox="1">
            <a:spLocks noChangeArrowheads="1"/>
          </p:cNvSpPr>
          <p:nvPr/>
        </p:nvSpPr>
        <p:spPr bwMode="auto">
          <a:xfrm>
            <a:off x="333375" y="560512"/>
            <a:ext cx="6216476" cy="800219"/>
          </a:xfrm>
          <a:prstGeom prst="rect">
            <a:avLst/>
          </a:prstGeom>
          <a:noFill/>
          <a:ln w="19050">
            <a:noFill/>
            <a:miter lim="800000"/>
            <a:headEnd/>
            <a:tailEnd/>
          </a:ln>
        </p:spPr>
        <p:txBody>
          <a:bodyPr wrap="square">
            <a:spAutoFit/>
          </a:bodyPr>
          <a:lstStyle/>
          <a:p>
            <a:pPr algn="ctr"/>
            <a:r>
              <a:rPr lang="ja-JP" altLang="en-US" sz="4600" b="1" dirty="0" smtClean="0">
                <a:solidFill>
                  <a:schemeClr val="accent3">
                    <a:lumMod val="75000"/>
                  </a:schemeClr>
                </a:solidFill>
                <a:latin typeface="メイリオ" panose="020B0604030504040204" pitchFamily="50" charset="-128"/>
                <a:ea typeface="メイリオ" panose="020B0604030504040204" pitchFamily="50" charset="-128"/>
                <a:cs typeface="Times New Roman" pitchFamily="18" charset="0"/>
              </a:rPr>
              <a:t>事前の心構えの重要性</a:t>
            </a:r>
            <a:endParaRPr lang="ja-JP" altLang="en-US" sz="4600" b="1" dirty="0">
              <a:solidFill>
                <a:schemeClr val="accent3">
                  <a:lumMod val="75000"/>
                </a:schemeClr>
              </a:solidFill>
              <a:latin typeface="メイリオ" panose="020B0604030504040204" pitchFamily="50" charset="-128"/>
              <a:ea typeface="メイリオ" panose="020B0604030504040204" pitchFamily="50" charset="-128"/>
              <a:cs typeface="Times New Roman" pitchFamily="18" charset="0"/>
            </a:endParaRPr>
          </a:p>
        </p:txBody>
      </p:sp>
      <p:sp>
        <p:nvSpPr>
          <p:cNvPr id="4158" name="テキスト ボックス 5"/>
          <p:cNvSpPr txBox="1">
            <a:spLocks noChangeArrowheads="1"/>
          </p:cNvSpPr>
          <p:nvPr/>
        </p:nvSpPr>
        <p:spPr bwMode="auto">
          <a:xfrm>
            <a:off x="344949" y="2272024"/>
            <a:ext cx="6191251" cy="2759730"/>
          </a:xfrm>
          <a:prstGeom prst="rect">
            <a:avLst/>
          </a:prstGeom>
          <a:noFill/>
          <a:ln w="9525">
            <a:noFill/>
            <a:miter lim="800000"/>
            <a:headEnd/>
            <a:tailEnd/>
          </a:ln>
        </p:spPr>
        <p:txBody>
          <a:bodyPr wrap="square">
            <a:spAutoFit/>
          </a:bodyPr>
          <a:lstStyle/>
          <a:p>
            <a:pPr marL="285750" indent="-285750">
              <a:lnSpc>
                <a:spcPts val="2200"/>
              </a:lnSpc>
              <a:spcAft>
                <a:spcPts val="1800"/>
              </a:spcAft>
              <a:buClr>
                <a:schemeClr val="accent3">
                  <a:lumMod val="75000"/>
                </a:schemeClr>
              </a:buClr>
              <a:buFont typeface="Wingdings" panose="05000000000000000000" pitchFamily="2" charset="2"/>
              <a:buChar char="l"/>
            </a:pPr>
            <a:r>
              <a:rPr lang="ja-JP" altLang="en-US" sz="1600" dirty="0" smtClean="0">
                <a:solidFill>
                  <a:srgbClr val="4D4D4D"/>
                </a:solidFill>
                <a:latin typeface="メイリオ" pitchFamily="50" charset="-128"/>
                <a:ea typeface="メイリオ" pitchFamily="50" charset="-128"/>
                <a:cs typeface="メイリオ" pitchFamily="50" charset="-128"/>
              </a:rPr>
              <a:t>定年までに誰もが介護の課題に直面します。</a:t>
            </a:r>
            <a:endParaRPr lang="ja-JP" altLang="en-US" sz="1600" dirty="0">
              <a:solidFill>
                <a:srgbClr val="4D4D4D"/>
              </a:solidFill>
              <a:latin typeface="メイリオ" pitchFamily="50" charset="-128"/>
              <a:ea typeface="メイリオ" pitchFamily="50" charset="-128"/>
              <a:cs typeface="メイリオ" pitchFamily="50" charset="-128"/>
            </a:endParaRPr>
          </a:p>
          <a:p>
            <a:pPr marL="285750" indent="-285750">
              <a:lnSpc>
                <a:spcPts val="2200"/>
              </a:lnSpc>
              <a:spcAft>
                <a:spcPts val="1800"/>
              </a:spcAft>
              <a:buClr>
                <a:schemeClr val="accent3">
                  <a:lumMod val="75000"/>
                </a:schemeClr>
              </a:buClr>
              <a:buFont typeface="Wingdings" panose="05000000000000000000" pitchFamily="2" charset="2"/>
              <a:buChar char="l"/>
            </a:pPr>
            <a:r>
              <a:rPr lang="ja-JP" altLang="en-US" sz="1600" dirty="0" smtClean="0">
                <a:solidFill>
                  <a:srgbClr val="4D4D4D"/>
                </a:solidFill>
                <a:latin typeface="メイリオ" pitchFamily="50" charset="-128"/>
                <a:ea typeface="メイリオ" pitchFamily="50" charset="-128"/>
                <a:cs typeface="メイリオ" pitchFamily="50" charset="-128"/>
              </a:rPr>
              <a:t>あなた</a:t>
            </a:r>
            <a:r>
              <a:rPr lang="ja-JP" altLang="en-US" sz="1600" dirty="0">
                <a:solidFill>
                  <a:srgbClr val="4D4D4D"/>
                </a:solidFill>
                <a:latin typeface="メイリオ" pitchFamily="50" charset="-128"/>
                <a:ea typeface="メイリオ" pitchFamily="50" charset="-128"/>
                <a:cs typeface="メイリオ" pitchFamily="50" charset="-128"/>
              </a:rPr>
              <a:t>自身も定年までに介護に直面</a:t>
            </a:r>
            <a:r>
              <a:rPr lang="ja-JP" altLang="en-US" sz="1600" dirty="0" smtClean="0">
                <a:solidFill>
                  <a:srgbClr val="4D4D4D"/>
                </a:solidFill>
                <a:latin typeface="メイリオ" pitchFamily="50" charset="-128"/>
                <a:ea typeface="メイリオ" pitchFamily="50" charset="-128"/>
                <a:cs typeface="メイリオ" pitchFamily="50" charset="-128"/>
              </a:rPr>
              <a:t>する</a:t>
            </a:r>
            <a:r>
              <a:rPr lang="en-US" altLang="ja-JP" sz="1600" dirty="0" smtClean="0">
                <a:solidFill>
                  <a:srgbClr val="4D4D4D"/>
                </a:solidFill>
                <a:latin typeface="メイリオ" pitchFamily="50" charset="-128"/>
                <a:ea typeface="メイリオ" pitchFamily="50" charset="-128"/>
                <a:cs typeface="メイリオ" pitchFamily="50" charset="-128"/>
              </a:rPr>
              <a:t/>
            </a:r>
            <a:br>
              <a:rPr lang="en-US" altLang="ja-JP" sz="1600" dirty="0" smtClean="0">
                <a:solidFill>
                  <a:srgbClr val="4D4D4D"/>
                </a:solidFill>
                <a:latin typeface="メイリオ" pitchFamily="50" charset="-128"/>
                <a:ea typeface="メイリオ" pitchFamily="50" charset="-128"/>
                <a:cs typeface="メイリオ" pitchFamily="50" charset="-128"/>
              </a:rPr>
            </a:br>
            <a:r>
              <a:rPr lang="ja-JP" altLang="en-US" sz="1600" dirty="0" smtClean="0">
                <a:solidFill>
                  <a:srgbClr val="4D4D4D"/>
                </a:solidFill>
                <a:latin typeface="メイリオ" pitchFamily="50" charset="-128"/>
                <a:ea typeface="メイリオ" pitchFamily="50" charset="-128"/>
                <a:cs typeface="メイリオ" pitchFamily="50" charset="-128"/>
              </a:rPr>
              <a:t>可能性が高い</a:t>
            </a:r>
            <a:r>
              <a:rPr lang="ja-JP" altLang="en-US" sz="1600" dirty="0">
                <a:solidFill>
                  <a:srgbClr val="4D4D4D"/>
                </a:solidFill>
                <a:latin typeface="メイリオ" pitchFamily="50" charset="-128"/>
                <a:ea typeface="メイリオ" pitchFamily="50" charset="-128"/>
                <a:cs typeface="メイリオ" pitchFamily="50" charset="-128"/>
              </a:rPr>
              <a:t>のです</a:t>
            </a:r>
            <a:r>
              <a:rPr lang="ja-JP" altLang="en-US" sz="1600" dirty="0" smtClean="0">
                <a:solidFill>
                  <a:srgbClr val="4D4D4D"/>
                </a:solidFill>
                <a:latin typeface="メイリオ" pitchFamily="50" charset="-128"/>
                <a:ea typeface="メイリオ" pitchFamily="50" charset="-128"/>
                <a:cs typeface="メイリオ" pitchFamily="50" charset="-128"/>
              </a:rPr>
              <a:t>。</a:t>
            </a:r>
            <a:endParaRPr lang="en-US" altLang="ja-JP" sz="1600" dirty="0" smtClean="0">
              <a:solidFill>
                <a:srgbClr val="4D4D4D"/>
              </a:solidFill>
              <a:latin typeface="メイリオ" pitchFamily="50" charset="-128"/>
              <a:ea typeface="メイリオ" pitchFamily="50" charset="-128"/>
              <a:cs typeface="メイリオ" pitchFamily="50" charset="-128"/>
            </a:endParaRPr>
          </a:p>
          <a:p>
            <a:pPr marL="285750" indent="-285750">
              <a:lnSpc>
                <a:spcPts val="2200"/>
              </a:lnSpc>
              <a:spcAft>
                <a:spcPts val="1800"/>
              </a:spcAft>
              <a:buClr>
                <a:schemeClr val="accent3">
                  <a:lumMod val="75000"/>
                </a:schemeClr>
              </a:buClr>
              <a:buFont typeface="Wingdings" panose="05000000000000000000" pitchFamily="2" charset="2"/>
              <a:buChar char="l"/>
            </a:pPr>
            <a:r>
              <a:rPr lang="ja-JP" altLang="en-US" sz="1600" dirty="0" smtClean="0">
                <a:solidFill>
                  <a:srgbClr val="4D4D4D"/>
                </a:solidFill>
                <a:latin typeface="メイリオ" pitchFamily="50" charset="-128"/>
                <a:ea typeface="メイリオ" pitchFamily="50" charset="-128"/>
                <a:cs typeface="メイリオ" pitchFamily="50" charset="-128"/>
              </a:rPr>
              <a:t>仕事と介護の両立のために</a:t>
            </a:r>
            <a:r>
              <a:rPr lang="en-US" altLang="ja-JP" sz="1600" dirty="0" smtClean="0">
                <a:solidFill>
                  <a:srgbClr val="4D4D4D"/>
                </a:solidFill>
                <a:latin typeface="メイリオ" pitchFamily="50" charset="-128"/>
                <a:ea typeface="メイリオ" pitchFamily="50" charset="-128"/>
                <a:cs typeface="メイリオ" pitchFamily="50" charset="-128"/>
              </a:rPr>
              <a:t/>
            </a:r>
            <a:br>
              <a:rPr lang="en-US" altLang="ja-JP" sz="1600" dirty="0" smtClean="0">
                <a:solidFill>
                  <a:srgbClr val="4D4D4D"/>
                </a:solidFill>
                <a:latin typeface="メイリオ" pitchFamily="50" charset="-128"/>
                <a:ea typeface="メイリオ" pitchFamily="50" charset="-128"/>
                <a:cs typeface="メイリオ" pitchFamily="50" charset="-128"/>
              </a:rPr>
            </a:br>
            <a:r>
              <a:rPr lang="ja-JP" altLang="en-US" sz="1600" dirty="0" smtClean="0">
                <a:solidFill>
                  <a:srgbClr val="4D4D4D"/>
                </a:solidFill>
                <a:latin typeface="メイリオ" pitchFamily="50" charset="-128"/>
                <a:ea typeface="メイリオ" pitchFamily="50" charset="-128"/>
                <a:cs typeface="メイリオ" pitchFamily="50" charset="-128"/>
              </a:rPr>
              <a:t>働き方を変える必要があります。</a:t>
            </a:r>
            <a:endParaRPr lang="ja-JP" altLang="en-US" sz="1600" dirty="0">
              <a:solidFill>
                <a:srgbClr val="4D4D4D"/>
              </a:solidFill>
              <a:latin typeface="メイリオ" pitchFamily="50" charset="-128"/>
              <a:ea typeface="メイリオ" pitchFamily="50" charset="-128"/>
              <a:cs typeface="メイリオ" pitchFamily="50" charset="-128"/>
            </a:endParaRPr>
          </a:p>
          <a:p>
            <a:pPr marL="285750" indent="-285750">
              <a:lnSpc>
                <a:spcPts val="2200"/>
              </a:lnSpc>
              <a:spcAft>
                <a:spcPts val="1800"/>
              </a:spcAft>
              <a:buClr>
                <a:schemeClr val="accent3">
                  <a:lumMod val="75000"/>
                </a:schemeClr>
              </a:buClr>
              <a:buFont typeface="Wingdings" panose="05000000000000000000" pitchFamily="2" charset="2"/>
              <a:buChar char="l"/>
            </a:pPr>
            <a:r>
              <a:rPr lang="ja-JP" altLang="en-US" sz="1600" dirty="0" smtClean="0">
                <a:solidFill>
                  <a:srgbClr val="4D4D4D"/>
                </a:solidFill>
                <a:latin typeface="メイリオ" pitchFamily="50" charset="-128"/>
                <a:ea typeface="メイリオ" pitchFamily="50" charset="-128"/>
                <a:cs typeface="メイリオ" pitchFamily="50" charset="-128"/>
              </a:rPr>
              <a:t>仕事</a:t>
            </a:r>
            <a:r>
              <a:rPr lang="ja-JP" altLang="en-US" sz="1600" dirty="0">
                <a:solidFill>
                  <a:srgbClr val="4D4D4D"/>
                </a:solidFill>
                <a:latin typeface="メイリオ" pitchFamily="50" charset="-128"/>
                <a:ea typeface="メイリオ" pitchFamily="50" charset="-128"/>
                <a:cs typeface="メイリオ" pitchFamily="50" charset="-128"/>
              </a:rPr>
              <a:t>と介護の両立ができるように</a:t>
            </a:r>
            <a:r>
              <a:rPr lang="ja-JP" altLang="en-US" sz="1600" dirty="0" smtClean="0">
                <a:solidFill>
                  <a:srgbClr val="4D4D4D"/>
                </a:solidFill>
                <a:latin typeface="メイリオ" pitchFamily="50" charset="-128"/>
                <a:ea typeface="メイリオ" pitchFamily="50" charset="-128"/>
                <a:cs typeface="メイリオ" pitchFamily="50" charset="-128"/>
              </a:rPr>
              <a:t>、</a:t>
            </a:r>
            <a:r>
              <a:rPr lang="en-US" altLang="ja-JP" sz="1600" dirty="0" smtClean="0">
                <a:solidFill>
                  <a:srgbClr val="4D4D4D"/>
                </a:solidFill>
                <a:latin typeface="メイリオ" pitchFamily="50" charset="-128"/>
                <a:ea typeface="メイリオ" pitchFamily="50" charset="-128"/>
                <a:cs typeface="メイリオ" pitchFamily="50" charset="-128"/>
              </a:rPr>
              <a:t/>
            </a:r>
            <a:br>
              <a:rPr lang="en-US" altLang="ja-JP" sz="1600" dirty="0" smtClean="0">
                <a:solidFill>
                  <a:srgbClr val="4D4D4D"/>
                </a:solidFill>
                <a:latin typeface="メイリオ" pitchFamily="50" charset="-128"/>
                <a:ea typeface="メイリオ" pitchFamily="50" charset="-128"/>
                <a:cs typeface="メイリオ" pitchFamily="50" charset="-128"/>
              </a:rPr>
            </a:br>
            <a:r>
              <a:rPr lang="ja-JP" altLang="en-US" sz="1600" dirty="0" smtClean="0">
                <a:solidFill>
                  <a:srgbClr val="4D4D4D"/>
                </a:solidFill>
                <a:latin typeface="メイリオ" pitchFamily="50" charset="-128"/>
                <a:ea typeface="メイリオ" pitchFamily="50" charset="-128"/>
                <a:cs typeface="メイリオ" pitchFamily="50" charset="-128"/>
              </a:rPr>
              <a:t>今</a:t>
            </a:r>
            <a:r>
              <a:rPr lang="ja-JP" altLang="en-US" sz="1600" dirty="0">
                <a:solidFill>
                  <a:srgbClr val="4D4D4D"/>
                </a:solidFill>
                <a:latin typeface="メイリオ" pitchFamily="50" charset="-128"/>
                <a:ea typeface="メイリオ" pitchFamily="50" charset="-128"/>
                <a:cs typeface="メイリオ" pitchFamily="50" charset="-128"/>
              </a:rPr>
              <a:t>から準備して</a:t>
            </a:r>
            <a:r>
              <a:rPr lang="ja-JP" altLang="en-US" sz="1600" dirty="0" smtClean="0">
                <a:solidFill>
                  <a:srgbClr val="4D4D4D"/>
                </a:solidFill>
                <a:latin typeface="メイリオ" pitchFamily="50" charset="-128"/>
                <a:ea typeface="メイリオ" pitchFamily="50" charset="-128"/>
                <a:cs typeface="メイリオ" pitchFamily="50" charset="-128"/>
              </a:rPr>
              <a:t>おくこと</a:t>
            </a:r>
            <a:r>
              <a:rPr lang="ja-JP" altLang="en-US" sz="1600" dirty="0">
                <a:solidFill>
                  <a:srgbClr val="4D4D4D"/>
                </a:solidFill>
                <a:latin typeface="メイリオ" pitchFamily="50" charset="-128"/>
                <a:ea typeface="メイリオ" pitchFamily="50" charset="-128"/>
                <a:cs typeface="メイリオ" pitchFamily="50" charset="-128"/>
              </a:rPr>
              <a:t>が</a:t>
            </a:r>
            <a:r>
              <a:rPr lang="ja-JP" altLang="en-US" sz="1600" dirty="0" smtClean="0">
                <a:solidFill>
                  <a:srgbClr val="4D4D4D"/>
                </a:solidFill>
                <a:latin typeface="メイリオ" pitchFamily="50" charset="-128"/>
                <a:ea typeface="メイリオ" pitchFamily="50" charset="-128"/>
                <a:cs typeface="メイリオ" pitchFamily="50" charset="-128"/>
              </a:rPr>
              <a:t>大事に</a:t>
            </a:r>
            <a:r>
              <a:rPr lang="ja-JP" altLang="en-US" sz="1600" dirty="0">
                <a:solidFill>
                  <a:srgbClr val="4D4D4D"/>
                </a:solidFill>
                <a:latin typeface="メイリオ" pitchFamily="50" charset="-128"/>
                <a:ea typeface="メイリオ" pitchFamily="50" charset="-128"/>
                <a:cs typeface="メイリオ" pitchFamily="50" charset="-128"/>
              </a:rPr>
              <a:t>なります。</a:t>
            </a:r>
          </a:p>
        </p:txBody>
      </p:sp>
      <p:sp>
        <p:nvSpPr>
          <p:cNvPr id="32" name="正方形/長方形 31"/>
          <p:cNvSpPr/>
          <p:nvPr/>
        </p:nvSpPr>
        <p:spPr bwMode="auto">
          <a:xfrm flipH="1">
            <a:off x="5516415" y="2260418"/>
            <a:ext cx="241300" cy="230188"/>
          </a:xfrm>
          <a:prstGeom prst="rect">
            <a:avLst/>
          </a:prstGeom>
        </p:spPr>
        <p:txBody>
          <a:bodyPr>
            <a:spAutoFit/>
          </a:bodyPr>
          <a:lstStyle/>
          <a:p>
            <a:pPr fontAlgn="auto">
              <a:spcBef>
                <a:spcPts val="0"/>
              </a:spcBef>
              <a:spcAft>
                <a:spcPts val="0"/>
              </a:spcAft>
              <a:defRPr/>
            </a:pPr>
            <a:endParaRPr lang="ja-JP" altLang="en-US" sz="900" dirty="0">
              <a:solidFill>
                <a:schemeClr val="tx1">
                  <a:lumMod val="75000"/>
                  <a:lumOff val="25000"/>
                </a:schemeClr>
              </a:solidFill>
              <a:latin typeface="+mn-lt"/>
              <a:ea typeface="+mn-ea"/>
            </a:endParaRPr>
          </a:p>
        </p:txBody>
      </p:sp>
      <p:sp>
        <p:nvSpPr>
          <p:cNvPr id="42" name="角丸四角形 41"/>
          <p:cNvSpPr/>
          <p:nvPr/>
        </p:nvSpPr>
        <p:spPr>
          <a:xfrm>
            <a:off x="344949" y="1491481"/>
            <a:ext cx="6191251" cy="648072"/>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smtClean="0">
                <a:solidFill>
                  <a:schemeClr val="accent3">
                    <a:lumMod val="50000"/>
                  </a:schemeClr>
                </a:solidFill>
                <a:latin typeface="メイリオ" pitchFamily="50" charset="-128"/>
                <a:ea typeface="メイリオ" pitchFamily="50" charset="-128"/>
                <a:cs typeface="メイリオ" pitchFamily="50" charset="-128"/>
              </a:rPr>
              <a:t>～どうしたら「介護をしながら働き続けられる」のでしょうか？</a:t>
            </a:r>
            <a:endParaRPr lang="ja-JP" altLang="en-US" sz="1600" b="1" dirty="0">
              <a:solidFill>
                <a:schemeClr val="accent3">
                  <a:lumMod val="50000"/>
                </a:schemeClr>
              </a:solidFill>
              <a:latin typeface="メイリオ" pitchFamily="50" charset="-128"/>
              <a:ea typeface="メイリオ" pitchFamily="50" charset="-128"/>
              <a:cs typeface="メイリオ" pitchFamily="50" charset="-128"/>
            </a:endParaRPr>
          </a:p>
        </p:txBody>
      </p:sp>
      <p:pic>
        <p:nvPicPr>
          <p:cNvPr id="2050" name="Picture 2" descr="\\FSS\wiwiw\wiwiw2\20.Ｈ26年度厚労省案件\★ポスター\トモニンロゴ\トモニン.png"/>
          <p:cNvPicPr>
            <a:picLocks noChangeAspect="1" noChangeArrowheads="1"/>
          </p:cNvPicPr>
          <p:nvPr/>
        </p:nvPicPr>
        <p:blipFill>
          <a:blip r:embed="rId3" cstate="print"/>
          <a:srcRect/>
          <a:stretch>
            <a:fillRect/>
          </a:stretch>
        </p:blipFill>
        <p:spPr bwMode="auto">
          <a:xfrm>
            <a:off x="4783651" y="2260446"/>
            <a:ext cx="1310134" cy="1144937"/>
          </a:xfrm>
          <a:prstGeom prst="rect">
            <a:avLst/>
          </a:prstGeom>
          <a:noFill/>
        </p:spPr>
      </p:pic>
      <p:sp>
        <p:nvSpPr>
          <p:cNvPr id="2" name="正方形/長方形 1"/>
          <p:cNvSpPr/>
          <p:nvPr/>
        </p:nvSpPr>
        <p:spPr>
          <a:xfrm>
            <a:off x="4422979" y="3466351"/>
            <a:ext cx="2030357" cy="230832"/>
          </a:xfrm>
          <a:prstGeom prst="rect">
            <a:avLst/>
          </a:prstGeom>
        </p:spPr>
        <p:txBody>
          <a:bodyPr wrap="square">
            <a:spAutoFit/>
          </a:bodyPr>
          <a:lstStyle/>
          <a:p>
            <a:r>
              <a:rPr lang="ja-JP" altLang="en-US" sz="900" dirty="0">
                <a:latin typeface="メイリオ" panose="020B0604030504040204" pitchFamily="50" charset="-128"/>
                <a:ea typeface="メイリオ" panose="020B0604030504040204" pitchFamily="50" charset="-128"/>
              </a:rPr>
              <a:t>仕事と介護の両立を推進しています</a:t>
            </a:r>
          </a:p>
        </p:txBody>
      </p:sp>
      <p:sp>
        <p:nvSpPr>
          <p:cNvPr id="10" name="角丸四角形 9"/>
          <p:cNvSpPr/>
          <p:nvPr/>
        </p:nvSpPr>
        <p:spPr>
          <a:xfrm>
            <a:off x="344949" y="5180610"/>
            <a:ext cx="6191251" cy="648072"/>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b="1" dirty="0">
                <a:solidFill>
                  <a:schemeClr val="accent3">
                    <a:lumMod val="50000"/>
                  </a:schemeClr>
                </a:solidFill>
                <a:latin typeface="メイリオ" pitchFamily="50" charset="-128"/>
                <a:ea typeface="メイリオ" pitchFamily="50" charset="-128"/>
                <a:cs typeface="メイリオ" pitchFamily="50" charset="-128"/>
              </a:rPr>
              <a:t>仕事と介護はこうやって両立させる！５つのポイント</a:t>
            </a:r>
          </a:p>
        </p:txBody>
      </p:sp>
      <p:sp>
        <p:nvSpPr>
          <p:cNvPr id="12" name="スライド番号プレースホルダ 11"/>
          <p:cNvSpPr>
            <a:spLocks noGrp="1"/>
          </p:cNvSpPr>
          <p:nvPr>
            <p:ph type="sldNum" sz="quarter" idx="12"/>
          </p:nvPr>
        </p:nvSpPr>
        <p:spPr/>
        <p:txBody>
          <a:bodyPr/>
          <a:lstStyle/>
          <a:p>
            <a:pPr>
              <a:defRPr/>
            </a:pPr>
            <a:fld id="{A7FC2F34-A3D2-4505-9080-A5DAFECC0A03}" type="slidenum">
              <a:rPr lang="ja-JP" altLang="en-US" smtClean="0"/>
              <a:pPr>
                <a:defRPr/>
              </a:pPr>
              <a:t>2</a:t>
            </a:fld>
            <a:endParaRPr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角丸四角形 26"/>
          <p:cNvSpPr/>
          <p:nvPr/>
        </p:nvSpPr>
        <p:spPr>
          <a:xfrm>
            <a:off x="347963" y="412617"/>
            <a:ext cx="6191251" cy="2308135"/>
          </a:xfrm>
          <a:prstGeom prst="roundRect">
            <a:avLst>
              <a:gd name="adj" fmla="val 0"/>
            </a:avLst>
          </a:prstGeom>
          <a:gradFill>
            <a:gsLst>
              <a:gs pos="0">
                <a:schemeClr val="bg1"/>
              </a:gs>
              <a:gs pos="100000">
                <a:schemeClr val="accent3">
                  <a:tint val="15000"/>
                  <a:satMod val="3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lgn="ctr">
              <a:lnSpc>
                <a:spcPts val="5700"/>
              </a:lnSpc>
            </a:pPr>
            <a:endParaRPr lang="ja-JP" altLang="ja-JP" sz="5000" dirty="0">
              <a:solidFill>
                <a:schemeClr val="accent6">
                  <a:lumMod val="50000"/>
                </a:schemeClr>
              </a:solidFill>
              <a:latin typeface="メイリオ" panose="020B0604030504040204" pitchFamily="50" charset="-128"/>
              <a:ea typeface="メイリオ" panose="020B0604030504040204" pitchFamily="50" charset="-128"/>
              <a:cs typeface="Times New Roman" pitchFamily="18" charset="0"/>
            </a:endParaRPr>
          </a:p>
        </p:txBody>
      </p:sp>
      <p:sp>
        <p:nvSpPr>
          <p:cNvPr id="5133" name="テキスト ボックス 45"/>
          <p:cNvSpPr txBox="1">
            <a:spLocks noChangeArrowheads="1"/>
          </p:cNvSpPr>
          <p:nvPr/>
        </p:nvSpPr>
        <p:spPr bwMode="auto">
          <a:xfrm>
            <a:off x="333374" y="7216634"/>
            <a:ext cx="6191250" cy="1631216"/>
          </a:xfrm>
          <a:prstGeom prst="rect">
            <a:avLst/>
          </a:prstGeom>
          <a:noFill/>
          <a:ln w="9525">
            <a:noFill/>
            <a:miter lim="800000"/>
            <a:headEnd/>
            <a:tailEnd/>
          </a:ln>
        </p:spPr>
        <p:txBody>
          <a:bodyPr wrap="square">
            <a:spAutoFit/>
          </a:bodyPr>
          <a:lstStyle/>
          <a:p>
            <a:pPr marL="342900" indent="-342900">
              <a:lnSpc>
                <a:spcPts val="2400"/>
              </a:lnSpc>
              <a:spcAft>
                <a:spcPts val="1200"/>
              </a:spcAft>
              <a:buAutoNum type="arabicPeriod"/>
            </a:pPr>
            <a:r>
              <a:rPr lang="ja-JP" altLang="en-US"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rPr>
              <a:t>自分</a:t>
            </a:r>
            <a:r>
              <a:rPr lang="ja-JP" altLang="en-US" sz="1700" dirty="0">
                <a:solidFill>
                  <a:schemeClr val="accent3">
                    <a:lumMod val="50000"/>
                  </a:schemeClr>
                </a:solidFill>
                <a:latin typeface="メイリオ" panose="020B0604030504040204" pitchFamily="50" charset="-128"/>
                <a:ea typeface="メイリオ" panose="020B0604030504040204" pitchFamily="50" charset="-128"/>
                <a:cs typeface="小塚ゴシック Pro M"/>
              </a:rPr>
              <a:t>自身が仕事と介護を両立したいことを強く伝える</a:t>
            </a:r>
            <a:r>
              <a:rPr lang="ja-JP" altLang="en-US"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rPr>
              <a:t>。</a:t>
            </a:r>
            <a:endParaRPr lang="en-US" altLang="ja-JP"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endParaRPr>
          </a:p>
          <a:p>
            <a:pPr marL="342900" indent="-342900">
              <a:lnSpc>
                <a:spcPts val="2400"/>
              </a:lnSpc>
              <a:spcAft>
                <a:spcPts val="1200"/>
              </a:spcAft>
              <a:buFontTx/>
              <a:buAutoNum type="arabicPeriod"/>
            </a:pPr>
            <a:r>
              <a:rPr lang="ja-JP" altLang="en-US"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rPr>
              <a:t>現在の自分の状況（自分の仕事や要介護者について）を</a:t>
            </a:r>
            <a:r>
              <a:rPr lang="ja-JP" altLang="en-US" sz="1700" dirty="0">
                <a:solidFill>
                  <a:schemeClr val="accent3">
                    <a:lumMod val="50000"/>
                  </a:schemeClr>
                </a:solidFill>
                <a:latin typeface="メイリオ" panose="020B0604030504040204" pitchFamily="50" charset="-128"/>
                <a:ea typeface="メイリオ" panose="020B0604030504040204" pitchFamily="50" charset="-128"/>
                <a:cs typeface="小塚ゴシック Pro M"/>
              </a:rPr>
              <a:t>なるべく正確に伝える</a:t>
            </a:r>
            <a:r>
              <a:rPr lang="ja-JP" altLang="en-US"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rPr>
              <a:t>。</a:t>
            </a:r>
            <a:endParaRPr lang="en-US" altLang="ja-JP"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endParaRPr>
          </a:p>
          <a:p>
            <a:pPr marL="342900" indent="-342900">
              <a:lnSpc>
                <a:spcPts val="2400"/>
              </a:lnSpc>
              <a:spcAft>
                <a:spcPts val="1200"/>
              </a:spcAft>
              <a:buFontTx/>
              <a:buAutoNum type="arabicPeriod"/>
            </a:pPr>
            <a:r>
              <a:rPr lang="ja-JP" altLang="en-US" sz="1700" dirty="0">
                <a:solidFill>
                  <a:schemeClr val="accent3">
                    <a:lumMod val="50000"/>
                  </a:schemeClr>
                </a:solidFill>
                <a:latin typeface="メイリオ" panose="020B0604030504040204" pitchFamily="50" charset="-128"/>
                <a:ea typeface="メイリオ" panose="020B0604030504040204" pitchFamily="50" charset="-128"/>
                <a:cs typeface="小塚ゴシック Pro M"/>
              </a:rPr>
              <a:t>両立のための選択肢をできるだけ多く知りたいと伝える</a:t>
            </a:r>
            <a:r>
              <a:rPr lang="ja-JP" altLang="en-US" sz="1700" dirty="0" smtClean="0">
                <a:solidFill>
                  <a:schemeClr val="accent3">
                    <a:lumMod val="50000"/>
                  </a:schemeClr>
                </a:solidFill>
                <a:latin typeface="メイリオ" panose="020B0604030504040204" pitchFamily="50" charset="-128"/>
                <a:ea typeface="メイリオ" panose="020B0604030504040204" pitchFamily="50" charset="-128"/>
                <a:cs typeface="小塚ゴシック Pro M"/>
              </a:rPr>
              <a:t>。</a:t>
            </a:r>
            <a:endParaRPr lang="ja-JP" altLang="en-US" sz="1700" dirty="0">
              <a:solidFill>
                <a:schemeClr val="accent3">
                  <a:lumMod val="50000"/>
                </a:schemeClr>
              </a:solidFill>
              <a:latin typeface="メイリオ" panose="020B0604030504040204" pitchFamily="50" charset="-128"/>
              <a:ea typeface="メイリオ" panose="020B0604030504040204" pitchFamily="50" charset="-128"/>
              <a:cs typeface="小塚ゴシック Pro M"/>
            </a:endParaRPr>
          </a:p>
        </p:txBody>
      </p:sp>
      <p:sp>
        <p:nvSpPr>
          <p:cNvPr id="5145" name="テキスト ボックス 71"/>
          <p:cNvSpPr txBox="1">
            <a:spLocks noChangeArrowheads="1"/>
          </p:cNvSpPr>
          <p:nvPr/>
        </p:nvSpPr>
        <p:spPr bwMode="auto">
          <a:xfrm>
            <a:off x="406102" y="8841432"/>
            <a:ext cx="6191250" cy="864667"/>
          </a:xfrm>
          <a:prstGeom prst="rect">
            <a:avLst/>
          </a:prstGeom>
          <a:noFill/>
          <a:ln w="9525">
            <a:noFill/>
            <a:miter lim="800000"/>
            <a:headEnd/>
            <a:tailEnd/>
          </a:ln>
        </p:spPr>
        <p:txBody>
          <a:bodyPr wrap="square" anchor="ctr" anchorCtr="0">
            <a:noAutofit/>
          </a:bodyPr>
          <a:lstStyle/>
          <a:p>
            <a:pPr algn="ctr"/>
            <a:r>
              <a:rPr lang="ja-JP" altLang="en-US" dirty="0">
                <a:latin typeface="メイリオ" pitchFamily="50" charset="-128"/>
                <a:ea typeface="メイリオ" pitchFamily="50" charset="-128"/>
                <a:cs typeface="メイリオ" pitchFamily="50" charset="-128"/>
              </a:rPr>
              <a:t>介護は十人十色</a:t>
            </a:r>
            <a:r>
              <a:rPr lang="ja-JP" altLang="en-US" dirty="0" smtClean="0">
                <a:latin typeface="メイリオ" pitchFamily="50" charset="-128"/>
                <a:ea typeface="メイリオ" pitchFamily="50" charset="-128"/>
                <a:cs typeface="メイリオ" pitchFamily="50" charset="-128"/>
              </a:rPr>
              <a:t>。</a:t>
            </a:r>
            <a:endParaRPr lang="ja-JP" altLang="en-US" dirty="0">
              <a:latin typeface="メイリオ" pitchFamily="50" charset="-128"/>
              <a:ea typeface="メイリオ" pitchFamily="50" charset="-128"/>
              <a:cs typeface="メイリオ" pitchFamily="50" charset="-128"/>
            </a:endParaRPr>
          </a:p>
          <a:p>
            <a:pPr algn="ctr"/>
            <a:r>
              <a:rPr lang="ja-JP" altLang="en-US" dirty="0">
                <a:latin typeface="メイリオ" pitchFamily="50" charset="-128"/>
                <a:ea typeface="メイリオ" pitchFamily="50" charset="-128"/>
                <a:cs typeface="メイリオ" pitchFamily="50" charset="-128"/>
              </a:rPr>
              <a:t>あなたと介護される方にとって最もよいと思う方法を</a:t>
            </a:r>
            <a:r>
              <a:rPr lang="ja-JP" altLang="en-US" dirty="0">
                <a:latin typeface="HGｺﾞｼｯｸE" pitchFamily="49" charset="-128"/>
                <a:ea typeface="HGｺﾞｼｯｸE" pitchFamily="49" charset="-128"/>
                <a:cs typeface="小塚ゴシック Pro M"/>
              </a:rPr>
              <a:t>。</a:t>
            </a:r>
          </a:p>
        </p:txBody>
      </p:sp>
      <p:sp>
        <p:nvSpPr>
          <p:cNvPr id="5148" name="テキスト ボックス 1"/>
          <p:cNvSpPr txBox="1">
            <a:spLocks noChangeArrowheads="1"/>
          </p:cNvSpPr>
          <p:nvPr/>
        </p:nvSpPr>
        <p:spPr bwMode="auto">
          <a:xfrm>
            <a:off x="333373" y="552381"/>
            <a:ext cx="6191251" cy="800219"/>
          </a:xfrm>
          <a:prstGeom prst="rect">
            <a:avLst/>
          </a:prstGeom>
          <a:noFill/>
          <a:ln w="19050">
            <a:noFill/>
            <a:miter lim="800000"/>
            <a:headEnd/>
            <a:tailEnd/>
          </a:ln>
        </p:spPr>
        <p:txBody>
          <a:bodyPr wrap="square">
            <a:spAutoFit/>
          </a:bodyPr>
          <a:lstStyle/>
          <a:p>
            <a:pPr algn="ctr"/>
            <a:r>
              <a:rPr lang="ja-JP" altLang="en-US" sz="4600" b="1" dirty="0" smtClean="0">
                <a:solidFill>
                  <a:schemeClr val="accent3">
                    <a:lumMod val="75000"/>
                  </a:schemeClr>
                </a:solidFill>
                <a:latin typeface="メイリオ" pitchFamily="50" charset="-128"/>
                <a:ea typeface="メイリオ" pitchFamily="50" charset="-128"/>
                <a:cs typeface="メイリオ" pitchFamily="50" charset="-128"/>
              </a:rPr>
              <a:t>ひとりで抱え込まない</a:t>
            </a:r>
            <a:endParaRPr lang="ja-JP" altLang="en-US" sz="4600" b="1" dirty="0">
              <a:solidFill>
                <a:schemeClr val="accent3">
                  <a:lumMod val="75000"/>
                </a:schemeClr>
              </a:solidFill>
              <a:latin typeface="メイリオ" pitchFamily="50" charset="-128"/>
              <a:ea typeface="メイリオ" pitchFamily="50" charset="-128"/>
              <a:cs typeface="メイリオ" pitchFamily="50" charset="-128"/>
            </a:endParaRPr>
          </a:p>
        </p:txBody>
      </p:sp>
      <p:sp>
        <p:nvSpPr>
          <p:cNvPr id="5131" name="テキスト ボックス 25"/>
          <p:cNvSpPr txBox="1">
            <a:spLocks noChangeArrowheads="1"/>
          </p:cNvSpPr>
          <p:nvPr/>
        </p:nvSpPr>
        <p:spPr bwMode="auto">
          <a:xfrm>
            <a:off x="692696" y="3040722"/>
            <a:ext cx="5976664" cy="400110"/>
          </a:xfrm>
          <a:prstGeom prst="rect">
            <a:avLst/>
          </a:prstGeom>
          <a:noFill/>
          <a:ln w="9525">
            <a:noFill/>
            <a:miter lim="800000"/>
            <a:headEnd/>
            <a:tailEnd/>
          </a:ln>
        </p:spPr>
        <p:txBody>
          <a:bodyPr wrap="square">
            <a:spAutoFit/>
          </a:bodyPr>
          <a:lstStyle/>
          <a:p>
            <a:r>
              <a:rPr lang="ja-JP" altLang="en-US" sz="2000" dirty="0">
                <a:solidFill>
                  <a:schemeClr val="accent3">
                    <a:lumMod val="50000"/>
                  </a:schemeClr>
                </a:solidFill>
                <a:latin typeface="メイリオ" pitchFamily="50" charset="-128"/>
                <a:ea typeface="メイリオ" pitchFamily="50" charset="-128"/>
                <a:cs typeface="メイリオ" pitchFamily="50" charset="-128"/>
              </a:rPr>
              <a:t>仕事と介護の両立</a:t>
            </a:r>
            <a:r>
              <a:rPr lang="ja-JP" altLang="en-US" sz="2000" dirty="0" smtClean="0">
                <a:solidFill>
                  <a:schemeClr val="accent3">
                    <a:lumMod val="50000"/>
                  </a:schemeClr>
                </a:solidFill>
                <a:latin typeface="メイリオ" pitchFamily="50" charset="-128"/>
                <a:ea typeface="メイリオ" pitchFamily="50" charset="-128"/>
                <a:cs typeface="メイリオ" pitchFamily="50" charset="-128"/>
              </a:rPr>
              <a:t>について相談する窓口</a:t>
            </a:r>
            <a:endParaRPr lang="ja-JP" altLang="ja-JP" sz="2000" dirty="0">
              <a:solidFill>
                <a:schemeClr val="accent3">
                  <a:lumMod val="50000"/>
                </a:schemeClr>
              </a:solidFill>
              <a:latin typeface="メイリオ" pitchFamily="50" charset="-128"/>
              <a:ea typeface="メイリオ" pitchFamily="50" charset="-128"/>
              <a:cs typeface="メイリオ" pitchFamily="50" charset="-128"/>
            </a:endParaRPr>
          </a:p>
        </p:txBody>
      </p:sp>
      <p:sp>
        <p:nvSpPr>
          <p:cNvPr id="53" name="テキスト ボックス 79"/>
          <p:cNvSpPr txBox="1">
            <a:spLocks noChangeArrowheads="1"/>
          </p:cNvSpPr>
          <p:nvPr/>
        </p:nvSpPr>
        <p:spPr bwMode="auto">
          <a:xfrm>
            <a:off x="692696" y="3406666"/>
            <a:ext cx="5831930" cy="1015663"/>
          </a:xfrm>
          <a:prstGeom prst="rect">
            <a:avLst/>
          </a:prstGeom>
          <a:noFill/>
          <a:ln w="9525">
            <a:noFill/>
            <a:miter lim="800000"/>
            <a:headEnd/>
            <a:tailEnd/>
          </a:ln>
        </p:spPr>
        <p:txBody>
          <a:bodyPr wrap="square">
            <a:spAutoFit/>
          </a:bodyPr>
          <a:lstStyle/>
          <a:p>
            <a:pPr>
              <a:lnSpc>
                <a:spcPts val="2000"/>
              </a:lnSpc>
              <a:spcBef>
                <a:spcPts val="600"/>
              </a:spcBef>
            </a:pPr>
            <a:endParaRPr lang="en-US" altLang="ja-JP" sz="1600" dirty="0" smtClean="0">
              <a:solidFill>
                <a:srgbClr val="595959"/>
              </a:solidFill>
              <a:latin typeface="メイリオ" pitchFamily="50" charset="-128"/>
              <a:ea typeface="メイリオ" pitchFamily="50" charset="-128"/>
              <a:cs typeface="メイリオ" pitchFamily="50" charset="-128"/>
            </a:endParaRPr>
          </a:p>
          <a:p>
            <a:pPr>
              <a:lnSpc>
                <a:spcPts val="2000"/>
              </a:lnSpc>
              <a:spcBef>
                <a:spcPts val="600"/>
              </a:spcBef>
            </a:pPr>
            <a:r>
              <a:rPr lang="ja-JP" altLang="en-US" sz="1600" dirty="0" smtClean="0">
                <a:solidFill>
                  <a:srgbClr val="FF0000"/>
                </a:solidFill>
                <a:latin typeface="メイリオ" pitchFamily="50" charset="-128"/>
                <a:ea typeface="メイリオ" pitchFamily="50" charset="-128"/>
                <a:cs typeface="メイリオ" pitchFamily="50" charset="-128"/>
              </a:rPr>
              <a:t>社内の相談窓口</a:t>
            </a:r>
            <a:r>
              <a:rPr lang="ja-JP" altLang="en-US" sz="1600" dirty="0">
                <a:solidFill>
                  <a:srgbClr val="FF0000"/>
                </a:solidFill>
                <a:latin typeface="メイリオ" pitchFamily="50" charset="-128"/>
                <a:ea typeface="メイリオ" pitchFamily="50" charset="-128"/>
                <a:cs typeface="メイリオ" pitchFamily="50" charset="-128"/>
              </a:rPr>
              <a:t>を</a:t>
            </a:r>
            <a:r>
              <a:rPr lang="ja-JP" altLang="en-US" sz="1600" dirty="0" smtClean="0">
                <a:solidFill>
                  <a:srgbClr val="FF0000"/>
                </a:solidFill>
                <a:latin typeface="メイリオ" pitchFamily="50" charset="-128"/>
                <a:ea typeface="メイリオ" pitchFamily="50" charset="-128"/>
                <a:cs typeface="メイリオ" pitchFamily="50" charset="-128"/>
              </a:rPr>
              <a:t>、記入してください。</a:t>
            </a:r>
            <a:endParaRPr lang="en-US" altLang="ja-JP" sz="1600" dirty="0">
              <a:solidFill>
                <a:srgbClr val="FF0000"/>
              </a:solidFill>
              <a:latin typeface="メイリオ" pitchFamily="50" charset="-128"/>
              <a:ea typeface="メイリオ" pitchFamily="50" charset="-128"/>
              <a:cs typeface="メイリオ" pitchFamily="50" charset="-128"/>
            </a:endParaRPr>
          </a:p>
          <a:p>
            <a:pPr>
              <a:lnSpc>
                <a:spcPts val="2000"/>
              </a:lnSpc>
              <a:spcBef>
                <a:spcPts val="600"/>
              </a:spcBef>
            </a:pPr>
            <a:r>
              <a:rPr lang="ja-JP" altLang="en-US" sz="1600" dirty="0" smtClean="0">
                <a:solidFill>
                  <a:srgbClr val="FF0000"/>
                </a:solidFill>
                <a:latin typeface="メイリオ" pitchFamily="50" charset="-128"/>
                <a:ea typeface="メイリオ" pitchFamily="50" charset="-128"/>
                <a:cs typeface="メイリオ" pitchFamily="50" charset="-128"/>
              </a:rPr>
              <a:t>○○</a:t>
            </a:r>
            <a:r>
              <a:rPr lang="ja-JP" altLang="en-US" sz="1600" dirty="0">
                <a:solidFill>
                  <a:srgbClr val="FF0000"/>
                </a:solidFill>
                <a:latin typeface="メイリオ" pitchFamily="50" charset="-128"/>
                <a:ea typeface="メイリオ" pitchFamily="50" charset="-128"/>
                <a:cs typeface="メイリオ" pitchFamily="50" charset="-128"/>
              </a:rPr>
              <a:t>○</a:t>
            </a:r>
            <a:r>
              <a:rPr lang="en-US" altLang="ja-JP" sz="1600" dirty="0" smtClean="0">
                <a:solidFill>
                  <a:srgbClr val="FF0000"/>
                </a:solidFill>
                <a:latin typeface="メイリオ" pitchFamily="50" charset="-128"/>
                <a:ea typeface="メイリオ" pitchFamily="50" charset="-128"/>
                <a:cs typeface="メイリオ" pitchFamily="50" charset="-128"/>
              </a:rPr>
              <a:t>-</a:t>
            </a:r>
            <a:r>
              <a:rPr lang="ja-JP" altLang="en-US" sz="1600" dirty="0" smtClean="0">
                <a:solidFill>
                  <a:srgbClr val="FF0000"/>
                </a:solidFill>
                <a:latin typeface="メイリオ" pitchFamily="50" charset="-128"/>
                <a:ea typeface="メイリオ" pitchFamily="50" charset="-128"/>
                <a:cs typeface="メイリオ" pitchFamily="50" charset="-128"/>
              </a:rPr>
              <a:t>○○○</a:t>
            </a:r>
            <a:r>
              <a:rPr lang="en-US" altLang="ja-JP" sz="1600" dirty="0" smtClean="0">
                <a:solidFill>
                  <a:srgbClr val="FF0000"/>
                </a:solidFill>
                <a:latin typeface="メイリオ" pitchFamily="50" charset="-128"/>
                <a:ea typeface="メイリオ" pitchFamily="50" charset="-128"/>
                <a:cs typeface="メイリオ" pitchFamily="50" charset="-128"/>
              </a:rPr>
              <a:t>-</a:t>
            </a:r>
            <a:r>
              <a:rPr lang="ja-JP" altLang="en-US" sz="1600" dirty="0">
                <a:solidFill>
                  <a:srgbClr val="FF0000"/>
                </a:solidFill>
                <a:latin typeface="メイリオ" pitchFamily="50" charset="-128"/>
                <a:ea typeface="メイリオ" pitchFamily="50" charset="-128"/>
                <a:cs typeface="メイリオ" pitchFamily="50" charset="-128"/>
              </a:rPr>
              <a:t>○○○○　　人事部　　●●●</a:t>
            </a:r>
            <a:r>
              <a:rPr lang="ja-JP" altLang="en-US" sz="1600" dirty="0" smtClean="0">
                <a:solidFill>
                  <a:srgbClr val="FF0000"/>
                </a:solidFill>
                <a:latin typeface="メイリオ" pitchFamily="50" charset="-128"/>
                <a:ea typeface="メイリオ" pitchFamily="50" charset="-128"/>
                <a:cs typeface="メイリオ" pitchFamily="50" charset="-128"/>
              </a:rPr>
              <a:t>まで</a:t>
            </a:r>
            <a:endParaRPr lang="ja-JP" altLang="en-US" sz="1600" dirty="0">
              <a:solidFill>
                <a:srgbClr val="FF0000"/>
              </a:solidFill>
              <a:latin typeface="メイリオ" pitchFamily="50" charset="-128"/>
              <a:ea typeface="メイリオ" pitchFamily="50" charset="-128"/>
              <a:cs typeface="メイリオ" pitchFamily="50" charset="-128"/>
            </a:endParaRPr>
          </a:p>
        </p:txBody>
      </p:sp>
      <p:pic>
        <p:nvPicPr>
          <p:cNvPr id="21" name="Picture 2" descr="\\FSS\wiwiw\wiwiw2\20.Ｈ26年度厚労省案件\★ポスター\トモニンロゴ\トモニン.png"/>
          <p:cNvPicPr>
            <a:picLocks noChangeAspect="1" noChangeArrowheads="1"/>
          </p:cNvPicPr>
          <p:nvPr/>
        </p:nvPicPr>
        <p:blipFill>
          <a:blip r:embed="rId3" cstate="print"/>
          <a:srcRect/>
          <a:stretch>
            <a:fillRect/>
          </a:stretch>
        </p:blipFill>
        <p:spPr bwMode="auto">
          <a:xfrm>
            <a:off x="390675" y="3030697"/>
            <a:ext cx="302021" cy="263939"/>
          </a:xfrm>
          <a:prstGeom prst="rect">
            <a:avLst/>
          </a:prstGeom>
          <a:noFill/>
        </p:spPr>
      </p:pic>
      <p:sp>
        <p:nvSpPr>
          <p:cNvPr id="20" name="角丸四角形 19"/>
          <p:cNvSpPr/>
          <p:nvPr/>
        </p:nvSpPr>
        <p:spPr>
          <a:xfrm>
            <a:off x="260648" y="1495229"/>
            <a:ext cx="6336704" cy="1007786"/>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accent3">
                    <a:lumMod val="50000"/>
                  </a:schemeClr>
                </a:solidFill>
                <a:latin typeface="メイリオ" pitchFamily="50" charset="-128"/>
                <a:ea typeface="メイリオ" pitchFamily="50" charset="-128"/>
                <a:cs typeface="メイリオ" pitchFamily="50" charset="-128"/>
              </a:rPr>
              <a:t>介護の課題に直面したら</a:t>
            </a:r>
            <a:r>
              <a:rPr lang="ja-JP" altLang="en-US" sz="1600" b="1" dirty="0" smtClean="0">
                <a:solidFill>
                  <a:schemeClr val="accent3">
                    <a:lumMod val="50000"/>
                  </a:schemeClr>
                </a:solidFill>
                <a:latin typeface="メイリオ" pitchFamily="50" charset="-128"/>
                <a:ea typeface="メイリオ" pitchFamily="50" charset="-128"/>
                <a:cs typeface="メイリオ" pitchFamily="50" charset="-128"/>
              </a:rPr>
              <a:t>、職場の上司や人事部、</a:t>
            </a:r>
            <a:endParaRPr lang="en-US" altLang="ja-JP" sz="1600" b="1" dirty="0" smtClean="0">
              <a:solidFill>
                <a:schemeClr val="accent3">
                  <a:lumMod val="50000"/>
                </a:schemeClr>
              </a:solidFill>
              <a:latin typeface="メイリオ" pitchFamily="50" charset="-128"/>
              <a:ea typeface="メイリオ" pitchFamily="50" charset="-128"/>
              <a:cs typeface="メイリオ" pitchFamily="50" charset="-128"/>
            </a:endParaRPr>
          </a:p>
          <a:p>
            <a:pPr algn="ctr" fontAlgn="auto">
              <a:spcBef>
                <a:spcPts val="0"/>
              </a:spcBef>
              <a:spcAft>
                <a:spcPts val="0"/>
              </a:spcAft>
              <a:defRPr/>
            </a:pPr>
            <a:r>
              <a:rPr lang="ja-JP" altLang="en-US" sz="1600" b="1" dirty="0" smtClean="0">
                <a:solidFill>
                  <a:schemeClr val="accent3">
                    <a:lumMod val="50000"/>
                  </a:schemeClr>
                </a:solidFill>
                <a:latin typeface="メイリオ" pitchFamily="50" charset="-128"/>
                <a:ea typeface="メイリオ" pitchFamily="50" charset="-128"/>
                <a:cs typeface="メイリオ" pitchFamily="50" charset="-128"/>
              </a:rPr>
              <a:t>専門家</a:t>
            </a:r>
            <a:r>
              <a:rPr lang="ja-JP" altLang="en-US" sz="1600" b="1" dirty="0">
                <a:solidFill>
                  <a:schemeClr val="accent3">
                    <a:lumMod val="50000"/>
                  </a:schemeClr>
                </a:solidFill>
                <a:latin typeface="メイリオ" pitchFamily="50" charset="-128"/>
                <a:ea typeface="メイリオ" pitchFamily="50" charset="-128"/>
                <a:cs typeface="メイリオ" pitchFamily="50" charset="-128"/>
              </a:rPr>
              <a:t>に相談しましょう。ひとりで抱え込まないことが大切です</a:t>
            </a:r>
            <a:r>
              <a:rPr lang="ja-JP" altLang="en-US" sz="1600" b="1" dirty="0" smtClean="0">
                <a:solidFill>
                  <a:schemeClr val="accent3">
                    <a:lumMod val="50000"/>
                  </a:schemeClr>
                </a:solidFill>
                <a:latin typeface="メイリオ" pitchFamily="50" charset="-128"/>
                <a:ea typeface="メイリオ" pitchFamily="50" charset="-128"/>
                <a:cs typeface="メイリオ" pitchFamily="50" charset="-128"/>
              </a:rPr>
              <a:t>。</a:t>
            </a:r>
            <a:endParaRPr lang="en-US" altLang="ja-JP" sz="1600" b="1" dirty="0" smtClean="0">
              <a:solidFill>
                <a:schemeClr val="accent3">
                  <a:lumMod val="50000"/>
                </a:schemeClr>
              </a:solidFill>
              <a:latin typeface="メイリオ" pitchFamily="50" charset="-128"/>
              <a:ea typeface="メイリオ" pitchFamily="50" charset="-128"/>
              <a:cs typeface="メイリオ" pitchFamily="50" charset="-128"/>
            </a:endParaRPr>
          </a:p>
          <a:p>
            <a:pPr algn="ctr" fontAlgn="auto">
              <a:spcBef>
                <a:spcPts val="0"/>
              </a:spcBef>
              <a:spcAft>
                <a:spcPts val="0"/>
              </a:spcAft>
              <a:defRPr/>
            </a:pPr>
            <a:r>
              <a:rPr lang="ja-JP" altLang="en-US" sz="2000" b="1" dirty="0" smtClean="0">
                <a:solidFill>
                  <a:schemeClr val="accent3">
                    <a:lumMod val="50000"/>
                  </a:schemeClr>
                </a:solidFill>
                <a:latin typeface="メイリオ" pitchFamily="50" charset="-128"/>
                <a:ea typeface="メイリオ" pitchFamily="50" charset="-128"/>
                <a:cs typeface="メイリオ" pitchFamily="50" charset="-128"/>
              </a:rPr>
              <a:t>主</a:t>
            </a:r>
            <a:r>
              <a:rPr lang="ja-JP" altLang="en-US" sz="2000" b="1" dirty="0">
                <a:solidFill>
                  <a:schemeClr val="accent3">
                    <a:lumMod val="50000"/>
                  </a:schemeClr>
                </a:solidFill>
                <a:latin typeface="メイリオ" pitchFamily="50" charset="-128"/>
                <a:ea typeface="メイリオ" pitchFamily="50" charset="-128"/>
                <a:cs typeface="メイリオ" pitchFamily="50" charset="-128"/>
              </a:rPr>
              <a:t>な相談先は以下です。</a:t>
            </a:r>
          </a:p>
        </p:txBody>
      </p:sp>
      <p:sp>
        <p:nvSpPr>
          <p:cNvPr id="25" name="角丸四角形 24"/>
          <p:cNvSpPr/>
          <p:nvPr/>
        </p:nvSpPr>
        <p:spPr>
          <a:xfrm>
            <a:off x="345987" y="6321152"/>
            <a:ext cx="6191251" cy="648072"/>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b="1" dirty="0">
                <a:solidFill>
                  <a:schemeClr val="accent3">
                    <a:lumMod val="50000"/>
                  </a:schemeClr>
                </a:solidFill>
                <a:latin typeface="メイリオ" pitchFamily="50" charset="-128"/>
                <a:ea typeface="メイリオ" pitchFamily="50" charset="-128"/>
                <a:cs typeface="メイリオ" pitchFamily="50" charset="-128"/>
              </a:rPr>
              <a:t>相談する</a:t>
            </a:r>
            <a:r>
              <a:rPr lang="ja-JP" altLang="en-US" sz="2400" b="1" dirty="0" smtClean="0">
                <a:solidFill>
                  <a:schemeClr val="accent3">
                    <a:lumMod val="50000"/>
                  </a:schemeClr>
                </a:solidFill>
                <a:latin typeface="メイリオ" pitchFamily="50" charset="-128"/>
                <a:ea typeface="メイリオ" pitchFamily="50" charset="-128"/>
                <a:cs typeface="メイリオ" pitchFamily="50" charset="-128"/>
              </a:rPr>
              <a:t>ときに伝えるべき</a:t>
            </a:r>
            <a:r>
              <a:rPr lang="en-US" altLang="ja-JP" sz="2400" b="1" dirty="0" smtClean="0">
                <a:solidFill>
                  <a:schemeClr val="accent3">
                    <a:lumMod val="50000"/>
                  </a:schemeClr>
                </a:solidFill>
                <a:latin typeface="メイリオ" pitchFamily="50" charset="-128"/>
                <a:ea typeface="メイリオ" pitchFamily="50" charset="-128"/>
                <a:cs typeface="メイリオ" pitchFamily="50" charset="-128"/>
              </a:rPr>
              <a:t>3</a:t>
            </a:r>
            <a:r>
              <a:rPr lang="ja-JP" altLang="en-US" sz="2400" b="1" dirty="0" smtClean="0">
                <a:solidFill>
                  <a:schemeClr val="accent3">
                    <a:lumMod val="50000"/>
                  </a:schemeClr>
                </a:solidFill>
                <a:latin typeface="メイリオ" pitchFamily="50" charset="-128"/>
                <a:ea typeface="メイリオ" pitchFamily="50" charset="-128"/>
                <a:cs typeface="メイリオ" pitchFamily="50" charset="-128"/>
              </a:rPr>
              <a:t>点</a:t>
            </a:r>
            <a:endParaRPr lang="ja-JP" altLang="en-US" sz="2400" b="1" dirty="0">
              <a:solidFill>
                <a:schemeClr val="accent3">
                  <a:lumMod val="50000"/>
                </a:schemeClr>
              </a:solidFill>
              <a:latin typeface="メイリオ" pitchFamily="50" charset="-128"/>
              <a:ea typeface="メイリオ" pitchFamily="50" charset="-128"/>
              <a:cs typeface="メイリオ" pitchFamily="50" charset="-128"/>
            </a:endParaRPr>
          </a:p>
        </p:txBody>
      </p:sp>
      <p:sp>
        <p:nvSpPr>
          <p:cNvPr id="18" name="テキスト ボックス 5"/>
          <p:cNvSpPr txBox="1">
            <a:spLocks noChangeArrowheads="1"/>
          </p:cNvSpPr>
          <p:nvPr/>
        </p:nvSpPr>
        <p:spPr bwMode="auto">
          <a:xfrm>
            <a:off x="692696" y="5027330"/>
            <a:ext cx="5831929" cy="682238"/>
          </a:xfrm>
          <a:prstGeom prst="rect">
            <a:avLst/>
          </a:prstGeom>
          <a:noFill/>
          <a:ln w="9525">
            <a:noFill/>
            <a:miter lim="800000"/>
            <a:headEnd/>
            <a:tailEnd/>
          </a:ln>
        </p:spPr>
        <p:txBody>
          <a:bodyPr wrap="square">
            <a:spAutoFit/>
          </a:bodyPr>
          <a:lstStyle/>
          <a:p>
            <a:pPr>
              <a:lnSpc>
                <a:spcPts val="2000"/>
              </a:lnSpc>
              <a:spcBef>
                <a:spcPts val="600"/>
              </a:spcBef>
            </a:pPr>
            <a:r>
              <a:rPr lang="ja-JP" altLang="en-US" sz="1600" dirty="0">
                <a:solidFill>
                  <a:srgbClr val="595959"/>
                </a:solidFill>
                <a:latin typeface="メイリオ" pitchFamily="50" charset="-128"/>
                <a:ea typeface="メイリオ" pitchFamily="50" charset="-128"/>
                <a:cs typeface="メイリオ" pitchFamily="50" charset="-128"/>
              </a:rPr>
              <a:t>地域包括支援</a:t>
            </a:r>
            <a:r>
              <a:rPr lang="ja-JP" altLang="en-US" sz="1600" dirty="0" smtClean="0">
                <a:solidFill>
                  <a:srgbClr val="595959"/>
                </a:solidFill>
                <a:latin typeface="メイリオ" pitchFamily="50" charset="-128"/>
                <a:ea typeface="メイリオ" pitchFamily="50" charset="-128"/>
                <a:cs typeface="メイリオ" pitchFamily="50" charset="-128"/>
              </a:rPr>
              <a:t>センター（各自治体</a:t>
            </a:r>
            <a:r>
              <a:rPr lang="ja-JP" altLang="en-US" sz="1600" dirty="0">
                <a:solidFill>
                  <a:srgbClr val="595959"/>
                </a:solidFill>
                <a:latin typeface="メイリオ" pitchFamily="50" charset="-128"/>
                <a:ea typeface="メイリオ" pitchFamily="50" charset="-128"/>
                <a:cs typeface="メイリオ" pitchFamily="50" charset="-128"/>
              </a:rPr>
              <a:t>の</a:t>
            </a:r>
            <a:r>
              <a:rPr lang="en-US" altLang="ja-JP" sz="1600" dirty="0">
                <a:solidFill>
                  <a:srgbClr val="595959"/>
                </a:solidFill>
                <a:latin typeface="メイリオ" pitchFamily="50" charset="-128"/>
                <a:ea typeface="メイリオ" pitchFamily="50" charset="-128"/>
                <a:cs typeface="メイリオ" pitchFamily="50" charset="-128"/>
              </a:rPr>
              <a:t>HP</a:t>
            </a:r>
            <a:r>
              <a:rPr lang="ja-JP" altLang="en-US" sz="1600" dirty="0" smtClean="0">
                <a:solidFill>
                  <a:srgbClr val="595959"/>
                </a:solidFill>
                <a:latin typeface="メイリオ" pitchFamily="50" charset="-128"/>
                <a:ea typeface="メイリオ" pitchFamily="50" charset="-128"/>
                <a:cs typeface="メイリオ" pitchFamily="50" charset="-128"/>
              </a:rPr>
              <a:t>で検索可）</a:t>
            </a:r>
            <a:endParaRPr lang="en-US" altLang="ja-JP" sz="1600" dirty="0" smtClean="0">
              <a:solidFill>
                <a:srgbClr val="595959"/>
              </a:solidFill>
              <a:latin typeface="メイリオ" pitchFamily="50" charset="-128"/>
              <a:ea typeface="メイリオ" pitchFamily="50" charset="-128"/>
              <a:cs typeface="メイリオ" pitchFamily="50" charset="-128"/>
            </a:endParaRPr>
          </a:p>
          <a:p>
            <a:pPr>
              <a:lnSpc>
                <a:spcPts val="2000"/>
              </a:lnSpc>
              <a:spcBef>
                <a:spcPts val="600"/>
              </a:spcBef>
            </a:pPr>
            <a:r>
              <a:rPr lang="ja-JP" altLang="en-US" sz="1600" dirty="0" smtClean="0">
                <a:solidFill>
                  <a:srgbClr val="595959"/>
                </a:solidFill>
                <a:latin typeface="メイリオ" pitchFamily="50" charset="-128"/>
                <a:ea typeface="メイリオ" pitchFamily="50" charset="-128"/>
                <a:cs typeface="メイリオ" pitchFamily="50" charset="-128"/>
              </a:rPr>
              <a:t>＊</a:t>
            </a:r>
            <a:r>
              <a:rPr lang="ja-JP" altLang="en-US" sz="1600" dirty="0" smtClean="0">
                <a:solidFill>
                  <a:srgbClr val="4D4D4D"/>
                </a:solidFill>
                <a:latin typeface="メイリオ" pitchFamily="50" charset="-128"/>
                <a:ea typeface="メイリオ" pitchFamily="50" charset="-128"/>
                <a:cs typeface="メイリオ" pitchFamily="50" charset="-128"/>
              </a:rPr>
              <a:t>遠距離介護の場合は、ご両親の居住地域</a:t>
            </a:r>
            <a:endParaRPr lang="ja-JP" altLang="en-US" sz="1600" dirty="0">
              <a:solidFill>
                <a:srgbClr val="595959"/>
              </a:solidFill>
              <a:latin typeface="メイリオ" pitchFamily="50" charset="-128"/>
              <a:ea typeface="メイリオ" pitchFamily="50" charset="-128"/>
              <a:cs typeface="メイリオ" pitchFamily="50" charset="-128"/>
            </a:endParaRPr>
          </a:p>
        </p:txBody>
      </p:sp>
      <p:sp>
        <p:nvSpPr>
          <p:cNvPr id="19" name="テキスト ボックス 4"/>
          <p:cNvSpPr txBox="1">
            <a:spLocks noChangeArrowheads="1"/>
          </p:cNvSpPr>
          <p:nvPr/>
        </p:nvSpPr>
        <p:spPr bwMode="auto">
          <a:xfrm>
            <a:off x="692696" y="4621560"/>
            <a:ext cx="3262432" cy="400110"/>
          </a:xfrm>
          <a:prstGeom prst="rect">
            <a:avLst/>
          </a:prstGeom>
          <a:noFill/>
          <a:ln w="9525">
            <a:noFill/>
            <a:miter lim="800000"/>
            <a:headEnd/>
            <a:tailEnd/>
          </a:ln>
        </p:spPr>
        <p:txBody>
          <a:bodyPr wrap="none">
            <a:spAutoFit/>
          </a:bodyPr>
          <a:lstStyle/>
          <a:p>
            <a:r>
              <a:rPr lang="ja-JP" altLang="en-US" sz="2000" dirty="0">
                <a:solidFill>
                  <a:schemeClr val="accent3">
                    <a:lumMod val="50000"/>
                  </a:schemeClr>
                </a:solidFill>
                <a:latin typeface="メイリオ" pitchFamily="50" charset="-128"/>
                <a:ea typeface="メイリオ" pitchFamily="50" charset="-128"/>
                <a:cs typeface="メイリオ" pitchFamily="50" charset="-128"/>
              </a:rPr>
              <a:t>介護に関して相談する窓口</a:t>
            </a:r>
          </a:p>
        </p:txBody>
      </p:sp>
      <p:pic>
        <p:nvPicPr>
          <p:cNvPr id="23" name="Picture 2" descr="\\FSS\wiwiw\wiwiw2\20.Ｈ26年度厚労省案件\★ポスター\トモニンロゴ\トモニン.png"/>
          <p:cNvPicPr>
            <a:picLocks noChangeAspect="1" noChangeArrowheads="1"/>
          </p:cNvPicPr>
          <p:nvPr/>
        </p:nvPicPr>
        <p:blipFill>
          <a:blip r:embed="rId3" cstate="print"/>
          <a:srcRect/>
          <a:stretch>
            <a:fillRect/>
          </a:stretch>
        </p:blipFill>
        <p:spPr bwMode="auto">
          <a:xfrm>
            <a:off x="404664" y="4664968"/>
            <a:ext cx="302021" cy="263939"/>
          </a:xfrm>
          <a:prstGeom prst="rect">
            <a:avLst/>
          </a:prstGeom>
          <a:noFill/>
        </p:spPr>
      </p:pic>
      <p:sp>
        <p:nvSpPr>
          <p:cNvPr id="14" name="スライド番号プレースホルダ 13"/>
          <p:cNvSpPr>
            <a:spLocks noGrp="1"/>
          </p:cNvSpPr>
          <p:nvPr>
            <p:ph type="sldNum" sz="quarter" idx="12"/>
          </p:nvPr>
        </p:nvSpPr>
        <p:spPr/>
        <p:txBody>
          <a:bodyPr/>
          <a:lstStyle/>
          <a:p>
            <a:pPr>
              <a:defRPr/>
            </a:pPr>
            <a:fld id="{A7FC2F34-A3D2-4505-9080-A5DAFECC0A03}" type="slidenum">
              <a:rPr lang="ja-JP" altLang="en-US" smtClean="0"/>
              <a:pPr>
                <a:defRPr/>
              </a:pPr>
              <a:t>3</a:t>
            </a:fld>
            <a:endParaRPr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332656" y="8617857"/>
            <a:ext cx="6191969" cy="1015663"/>
          </a:xfrm>
          <a:prstGeom prst="rect">
            <a:avLst/>
          </a:prstGeom>
          <a:noFill/>
        </p:spPr>
        <p:txBody>
          <a:bodyPr wrap="square" rtlCol="0">
            <a:spAutoFit/>
          </a:bodyPr>
          <a:lstStyle/>
          <a:p>
            <a:r>
              <a:rPr lang="ja-JP" altLang="en-US" sz="1400" dirty="0" smtClean="0">
                <a:latin typeface="メイリオ" pitchFamily="50" charset="-128"/>
                <a:ea typeface="メイリオ" pitchFamily="50" charset="-128"/>
                <a:cs typeface="メイリオ" pitchFamily="50" charset="-128"/>
              </a:rPr>
              <a:t>介護休業は、緊急対応のための介護を担うと同時に、仕事と介護の両立のための準備（介護認定の申請、ケアマネジャーを決める、介護施設の見学など）としてお使いください。</a:t>
            </a:r>
            <a:endParaRPr lang="en-US" altLang="ja-JP" sz="1400" dirty="0" smtClean="0">
              <a:latin typeface="メイリオ" pitchFamily="50" charset="-128"/>
              <a:ea typeface="メイリオ" pitchFamily="50" charset="-128"/>
              <a:cs typeface="メイリオ" pitchFamily="50" charset="-128"/>
            </a:endParaRPr>
          </a:p>
          <a:p>
            <a:endParaRPr kumimoji="1" lang="ja-JP" altLang="en-US" dirty="0"/>
          </a:p>
        </p:txBody>
      </p:sp>
      <p:sp>
        <p:nvSpPr>
          <p:cNvPr id="25" name="テキスト ボックス 24"/>
          <p:cNvSpPr txBox="1"/>
          <p:nvPr/>
        </p:nvSpPr>
        <p:spPr>
          <a:xfrm>
            <a:off x="3429000" y="8409384"/>
            <a:ext cx="2880320" cy="369332"/>
          </a:xfrm>
          <a:prstGeom prst="rect">
            <a:avLst/>
          </a:prstGeom>
          <a:noFill/>
        </p:spPr>
        <p:txBody>
          <a:bodyPr wrap="square" rtlCol="0">
            <a:spAutoFit/>
          </a:bodyPr>
          <a:lstStyle/>
          <a:p>
            <a:endParaRPr kumimoji="1" lang="ja-JP" altLang="en-US" dirty="0"/>
          </a:p>
        </p:txBody>
      </p:sp>
      <p:sp>
        <p:nvSpPr>
          <p:cNvPr id="28" name="テキスト ボックス 27"/>
          <p:cNvSpPr txBox="1"/>
          <p:nvPr/>
        </p:nvSpPr>
        <p:spPr>
          <a:xfrm>
            <a:off x="188640" y="7689304"/>
            <a:ext cx="6480720" cy="792088"/>
          </a:xfrm>
          <a:prstGeom prst="rect">
            <a:avLst/>
          </a:prstGeom>
          <a:ln>
            <a:solidFill>
              <a:schemeClr val="bg1">
                <a:lumMod val="65000"/>
              </a:schemeClr>
            </a:solidFill>
          </a:ln>
        </p:spPr>
        <p:style>
          <a:lnRef idx="2">
            <a:schemeClr val="accent3"/>
          </a:lnRef>
          <a:fillRef idx="1">
            <a:schemeClr val="lt1"/>
          </a:fillRef>
          <a:effectRef idx="0">
            <a:schemeClr val="accent3"/>
          </a:effectRef>
          <a:fontRef idx="minor">
            <a:schemeClr val="dk1"/>
          </a:fontRef>
        </p:style>
        <p:txBody>
          <a:bodyPr wrap="square" rtlCol="0">
            <a:noAutofit/>
          </a:bodyPr>
          <a:lstStyle/>
          <a:p>
            <a:pPr marL="228600" indent="-228600">
              <a:lnSpc>
                <a:spcPct val="150000"/>
              </a:lnSpc>
            </a:pPr>
            <a:r>
              <a:rPr lang="ja-JP" altLang="en-US" dirty="0" smtClean="0">
                <a:solidFill>
                  <a:srgbClr val="FF0000"/>
                </a:solidFill>
                <a:latin typeface="HGｺﾞｼｯｸE" pitchFamily="49" charset="-128"/>
                <a:ea typeface="HGｺﾞｼｯｸE" pitchFamily="49" charset="-128"/>
                <a:cs typeface="小塚ゴシック Pro M"/>
              </a:rPr>
              <a:t>●その他の制度</a:t>
            </a:r>
            <a:endParaRPr lang="en-US" altLang="ja-JP" dirty="0" smtClean="0">
              <a:solidFill>
                <a:srgbClr val="FF0000"/>
              </a:solidFill>
              <a:latin typeface="HGｺﾞｼｯｸE" pitchFamily="49" charset="-128"/>
              <a:ea typeface="HGｺﾞｼｯｸE" pitchFamily="49" charset="-128"/>
              <a:cs typeface="小塚ゴシック Pro M"/>
            </a:endParaRPr>
          </a:p>
        </p:txBody>
      </p:sp>
      <p:graphicFrame>
        <p:nvGraphicFramePr>
          <p:cNvPr id="8" name="Group 93"/>
          <p:cNvGraphicFramePr>
            <a:graphicFrameLocks/>
          </p:cNvGraphicFramePr>
          <p:nvPr>
            <p:extLst>
              <p:ext uri="{D42A27DB-BD31-4B8C-83A1-F6EECF244321}">
                <p14:modId xmlns:p14="http://schemas.microsoft.com/office/powerpoint/2010/main" val="1041652418"/>
              </p:ext>
            </p:extLst>
          </p:nvPr>
        </p:nvGraphicFramePr>
        <p:xfrm>
          <a:off x="188639" y="1236072"/>
          <a:ext cx="6480721" cy="6474570"/>
        </p:xfrm>
        <a:graphic>
          <a:graphicData uri="http://schemas.openxmlformats.org/drawingml/2006/table">
            <a:tbl>
              <a:tblPr/>
              <a:tblGrid>
                <a:gridCol w="746440"/>
                <a:gridCol w="1269785"/>
                <a:gridCol w="1468142"/>
                <a:gridCol w="1498177"/>
                <a:gridCol w="1498177"/>
              </a:tblGrid>
              <a:tr h="387586">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概要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制度の対象外となる方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取得できる日数・回数</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取得のための手続き</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92118">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介護休業</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介護のために仕事を休むことができます。</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0"/>
                        </a:spcBef>
                        <a:spcAft>
                          <a:spcPct val="0"/>
                        </a:spcAft>
                        <a:buClr>
                          <a:srgbClr val="C0504D"/>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年未満の方、申出の日から</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日以内に雇用関係が終了することが明らかな方、週の所定労働日数が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rgbClr val="C0504D"/>
                        </a:buClr>
                        <a:buSzPct val="60000"/>
                        <a:buFont typeface="Wingdings" pitchFamily="2" charset="2"/>
                        <a:buNone/>
                        <a:tabLst/>
                        <a:defRPr/>
                      </a:pPr>
                      <a:r>
                        <a:rPr kumimoji="1" lang="en-US" altLang="ja-JP"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対象外の者について一部省略。介護休業規則○条参照。</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要介護状態の対象家族１人につき通算</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93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日まで、３回を上限として分割取得可能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開始予定日の２週間前までに申出書を提出してください。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844384">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所定外労働の制限</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介護のために所定外労働が制限されます。</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勤続１年未満の方、週の所定労働日数が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人につき、介護が終了するまで利用可能</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請求できる回数に制限なし</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開始予定日の１月前までに請求書を提出してください。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844384">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時差出勤</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介護のために１日の所定労働時間を変更することなく、始業・終業時刻を</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分単位で</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時間まで繰り上げ又は繰り下げすることができます。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勤続１年未満の方、週の所定労働日数が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対象家族１人につき、利用開始から</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年の間で</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回以上利用可能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開始予定日の２週間前までに申出書を提出してください。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844384">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介護休暇</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対象家族の介護その他の世話のために、１日又は半日単位で仕事を休むことができます。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か月未満の方、</a:t>
                      </a:r>
                      <a:r>
                        <a:rPr kumimoji="1" lang="ja-JP" altLang="en-US" sz="10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週の所定労働日数が</a:t>
                      </a:r>
                      <a:r>
                        <a:rPr kumimoji="1" lang="en-US" altLang="ja-JP" sz="10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2</a:t>
                      </a:r>
                      <a:r>
                        <a:rPr kumimoji="1" lang="ja-JP" altLang="en-US" sz="10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日以下の方</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は対象外です</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対象家族が１人であれば年に５日、２人以上であれば年に</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口頭での申出も可能です。その場合は事後に届出をしてください。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925132">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時間外労働の制限</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１か月に</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24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時間、１年に</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150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時間を超える時間外労働が免除されます。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年未満の方、週の所定労働日数が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１回の請求につき１月以上１年以内の期間</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請求できる回数に制限なし</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開始予定日の１月前までに請求書を提出してください。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925132">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深夜業の制限</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深夜業（午後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時から午前５時までの労働）が免除されます。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深夜に対象家族の介護ができる同居の家族がいる方は対象外です</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rgbClr val="C0504D"/>
                        </a:buClr>
                        <a:buSzPct val="60000"/>
                        <a:buFont typeface="Wingdings" pitchFamily="2" charset="2"/>
                        <a:buNone/>
                        <a:tabLst/>
                        <a:defRPr/>
                      </a:pPr>
                      <a:r>
                        <a:rPr kumimoji="1" lang="en-US" altLang="ja-JP"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対象外の者について一部省略。介護休業規則○条参照。</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１回の請求につき１月以上６か月以内の期間</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請求できる回数に制限なし</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開始予定日の１月前までに請求書を提出してください。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r>
            </a:tbl>
          </a:graphicData>
        </a:graphic>
      </p:graphicFrame>
      <p:sp>
        <p:nvSpPr>
          <p:cNvPr id="9" name="Rectangle 76"/>
          <p:cNvSpPr>
            <a:spLocks noChangeArrowheads="1"/>
          </p:cNvSpPr>
          <p:nvPr/>
        </p:nvSpPr>
        <p:spPr bwMode="auto">
          <a:xfrm>
            <a:off x="260648" y="416496"/>
            <a:ext cx="6336704" cy="792088"/>
          </a:xfrm>
          <a:prstGeom prst="rect">
            <a:avLst/>
          </a:prstGeom>
          <a:noFill/>
          <a:ln w="9525">
            <a:noFill/>
            <a:miter lim="800000"/>
            <a:headEnd/>
            <a:tailEnd/>
          </a:ln>
        </p:spPr>
        <p:txBody>
          <a:bodyPr wrap="square">
            <a:noAutofit/>
          </a:bodyPr>
          <a:lstStyle/>
          <a:p>
            <a:pPr marL="319088" indent="-319088" algn="ctr" eaLnBrk="0" hangingPunct="0">
              <a:spcBef>
                <a:spcPts val="0"/>
              </a:spcBef>
              <a:buClr>
                <a:schemeClr val="accent2"/>
              </a:buClr>
              <a:buSzPct val="60000"/>
            </a:pPr>
            <a:r>
              <a:rPr lang="ja-JP" altLang="en-US" sz="2800" dirty="0" smtClean="0">
                <a:latin typeface="+mn-lt"/>
              </a:rPr>
              <a:t>当社の仕事と介護の両立支援制度</a:t>
            </a:r>
            <a:endParaRPr lang="ja-JP" altLang="en-US" sz="2000" dirty="0">
              <a:latin typeface="+mn-lt"/>
            </a:endParaRPr>
          </a:p>
        </p:txBody>
      </p:sp>
      <p:sp>
        <p:nvSpPr>
          <p:cNvPr id="10" name="スライド番号プレースホルダ 9"/>
          <p:cNvSpPr>
            <a:spLocks noGrp="1"/>
          </p:cNvSpPr>
          <p:nvPr>
            <p:ph type="sldNum" sz="quarter" idx="12"/>
          </p:nvPr>
        </p:nvSpPr>
        <p:spPr/>
        <p:txBody>
          <a:bodyPr/>
          <a:lstStyle/>
          <a:p>
            <a:pPr>
              <a:defRPr/>
            </a:pPr>
            <a:fld id="{A7FC2F34-A3D2-4505-9080-A5DAFECC0A03}" type="slidenum">
              <a:rPr lang="ja-JP" altLang="en-US" smtClean="0"/>
              <a:pPr>
                <a:defRPr/>
              </a:pPr>
              <a:t>4</a:t>
            </a:fld>
            <a:endParaRPr lang="ja-JP" altLang="en-US"/>
          </a:p>
        </p:txBody>
      </p:sp>
      <p:sp>
        <p:nvSpPr>
          <p:cNvPr id="12" name="正方形/長方形 11"/>
          <p:cNvSpPr/>
          <p:nvPr/>
        </p:nvSpPr>
        <p:spPr>
          <a:xfrm>
            <a:off x="2455350" y="4953000"/>
            <a:ext cx="4142002" cy="2664296"/>
          </a:xfrm>
          <a:prstGeom prst="rect">
            <a:avLst/>
          </a:prstGeom>
          <a:solidFill>
            <a:schemeClr val="bg1">
              <a:alpha val="5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rgbClr val="FF0000"/>
                </a:solidFill>
                <a:latin typeface="HG丸ｺﾞｼｯｸM-PRO" panose="020F0600000000000000" pitchFamily="50" charset="-128"/>
                <a:ea typeface="HG丸ｺﾞｼｯｸM-PRO" panose="020F0600000000000000" pitchFamily="50" charset="-128"/>
              </a:rPr>
              <a:t>＜ご確認ください！＞</a:t>
            </a:r>
          </a:p>
          <a:p>
            <a:endParaRPr kumimoji="1" lang="ja-JP" altLang="en-US" sz="2000" b="1" dirty="0" smtClean="0">
              <a:solidFill>
                <a:srgbClr val="FF0000"/>
              </a:solidFill>
              <a:latin typeface="HG丸ｺﾞｼｯｸM-PRO" panose="020F0600000000000000" pitchFamily="50" charset="-128"/>
              <a:ea typeface="HG丸ｺﾞｼｯｸM-PRO" panose="020F0600000000000000" pitchFamily="50" charset="-128"/>
            </a:endParaRPr>
          </a:p>
          <a:p>
            <a:r>
              <a:rPr lang="ja-JP" altLang="en-US" sz="2000" b="1" dirty="0">
                <a:solidFill>
                  <a:srgbClr val="FF0000"/>
                </a:solidFill>
                <a:latin typeface="HG丸ｺﾞｼｯｸM-PRO" panose="020F0600000000000000" pitchFamily="50" charset="-128"/>
                <a:ea typeface="HG丸ｺﾞｼｯｸM-PRO" panose="020F0600000000000000" pitchFamily="50" charset="-128"/>
              </a:rPr>
              <a:t>これは記入例</a:t>
            </a:r>
            <a:r>
              <a:rPr lang="ja-JP" altLang="en-US" sz="2000" b="1" dirty="0" smtClean="0">
                <a:solidFill>
                  <a:srgbClr val="FF0000"/>
                </a:solidFill>
                <a:latin typeface="HG丸ｺﾞｼｯｸM-PRO" panose="020F0600000000000000" pitchFamily="50" charset="-128"/>
                <a:ea typeface="HG丸ｺﾞｼｯｸM-PRO" panose="020F0600000000000000" pitchFamily="50" charset="-128"/>
              </a:rPr>
              <a:t>です。</a:t>
            </a:r>
          </a:p>
          <a:p>
            <a:r>
              <a:rPr lang="ja-JP" altLang="en-US" sz="2000" b="1" dirty="0">
                <a:solidFill>
                  <a:srgbClr val="FF0000"/>
                </a:solidFill>
                <a:latin typeface="HG丸ｺﾞｼｯｸM-PRO" panose="020F0600000000000000" pitchFamily="50" charset="-128"/>
                <a:ea typeface="HG丸ｺﾞｼｯｸM-PRO" panose="020F0600000000000000" pitchFamily="50" charset="-128"/>
              </a:rPr>
              <a:t>御社</a:t>
            </a:r>
            <a:r>
              <a:rPr lang="ja-JP" altLang="en-US" sz="2000" b="1" dirty="0" smtClean="0">
                <a:solidFill>
                  <a:srgbClr val="FF0000"/>
                </a:solidFill>
                <a:latin typeface="HG丸ｺﾞｼｯｸM-PRO" panose="020F0600000000000000" pitchFamily="50" charset="-128"/>
                <a:ea typeface="HG丸ｺﾞｼｯｸM-PRO" panose="020F0600000000000000" pitchFamily="50" charset="-128"/>
              </a:rPr>
              <a:t>の制度の内容に合わせて修正の上、ご活用ください。</a:t>
            </a:r>
            <a:endParaRPr lang="en-US" altLang="ja-JP" sz="2000" b="1" dirty="0" smtClean="0">
              <a:solidFill>
                <a:srgbClr val="FF0000"/>
              </a:solidFill>
              <a:latin typeface="HG丸ｺﾞｼｯｸM-PRO" panose="020F0600000000000000" pitchFamily="50" charset="-128"/>
              <a:ea typeface="HG丸ｺﾞｼｯｸM-PRO" panose="020F0600000000000000" pitchFamily="50" charset="-128"/>
            </a:endParaRPr>
          </a:p>
          <a:p>
            <a:endParaRPr kumimoji="1" lang="en-US" altLang="ja-JP" sz="1000" b="1" dirty="0" smtClean="0">
              <a:solidFill>
                <a:srgbClr val="FF0000"/>
              </a:solidFill>
              <a:latin typeface="HG丸ｺﾞｼｯｸM-PRO" panose="020F0600000000000000" pitchFamily="50" charset="-128"/>
              <a:ea typeface="HG丸ｺﾞｼｯｸM-PRO" panose="020F0600000000000000" pitchFamily="50" charset="-128"/>
            </a:endParaRPr>
          </a:p>
          <a:p>
            <a:r>
              <a:rPr kumimoji="1" lang="ja-JP" altLang="en-US" sz="1100" b="1" u="sng" dirty="0" smtClean="0">
                <a:solidFill>
                  <a:srgbClr val="FF0000"/>
                </a:solidFill>
                <a:latin typeface="HG丸ｺﾞｼｯｸM-PRO" panose="020F0600000000000000" pitchFamily="50" charset="-128"/>
                <a:ea typeface="HG丸ｺﾞｼｯｸM-PRO" panose="020F0600000000000000" pitchFamily="50" charset="-128"/>
              </a:rPr>
              <a:t>①介護休業、➁所定外労働の制限、➂介護のための所定労働時間の短縮等の</a:t>
            </a:r>
            <a:r>
              <a:rPr kumimoji="1" lang="ja-JP" altLang="en-US" sz="1100" b="1" u="sng" dirty="0" smtClean="0">
                <a:solidFill>
                  <a:srgbClr val="FF0000"/>
                </a:solidFill>
                <a:latin typeface="HG丸ｺﾞｼｯｸM-PRO" panose="020F0600000000000000" pitchFamily="50" charset="-128"/>
                <a:ea typeface="HG丸ｺﾞｼｯｸM-PRO" panose="020F0600000000000000" pitchFamily="50" charset="-128"/>
              </a:rPr>
              <a:t>措置</a:t>
            </a:r>
            <a:r>
              <a:rPr lang="ja-JP" altLang="en-US" sz="1100" b="1" u="sng" dirty="0">
                <a:solidFill>
                  <a:srgbClr val="FF0000"/>
                </a:solidFill>
                <a:latin typeface="HG丸ｺﾞｼｯｸM-PRO" panose="020F0600000000000000" pitchFamily="50" charset="-128"/>
                <a:ea typeface="HG丸ｺﾞｼｯｸM-PRO" panose="020F0600000000000000" pitchFamily="50" charset="-128"/>
              </a:rPr>
              <a:t>（短時間勤務の制度、フレックスタイムの制度、時差出勤の制度、介護サービスの費用助成等の制度のいずれか） </a:t>
            </a:r>
            <a:r>
              <a:rPr kumimoji="1" lang="ja-JP" altLang="en-US" sz="1100" b="1" u="sng" dirty="0" smtClean="0">
                <a:solidFill>
                  <a:srgbClr val="FF0000"/>
                </a:solidFill>
                <a:latin typeface="HG丸ｺﾞｼｯｸM-PRO" panose="020F0600000000000000" pitchFamily="50" charset="-128"/>
                <a:ea typeface="HG丸ｺﾞｼｯｸM-PRO" panose="020F0600000000000000" pitchFamily="50" charset="-128"/>
              </a:rPr>
              <a:t>、</a:t>
            </a:r>
            <a:r>
              <a:rPr lang="ja-JP" altLang="en-US" sz="1100" b="1" u="sng" dirty="0">
                <a:solidFill>
                  <a:srgbClr val="FF0000"/>
                </a:solidFill>
                <a:latin typeface="HG丸ｺﾞｼｯｸM-PRO" panose="020F0600000000000000" pitchFamily="50" charset="-128"/>
                <a:ea typeface="HG丸ｺﾞｼｯｸM-PRO" panose="020F0600000000000000" pitchFamily="50" charset="-128"/>
              </a:rPr>
              <a:t>④</a:t>
            </a:r>
            <a:r>
              <a:rPr kumimoji="1" lang="ja-JP" altLang="en-US" sz="1100" b="1" u="sng" dirty="0" smtClean="0">
                <a:solidFill>
                  <a:srgbClr val="FF0000"/>
                </a:solidFill>
                <a:latin typeface="HG丸ｺﾞｼｯｸM-PRO" panose="020F0600000000000000" pitchFamily="50" charset="-128"/>
                <a:ea typeface="HG丸ｺﾞｼｯｸM-PRO" panose="020F0600000000000000" pitchFamily="50" charset="-128"/>
              </a:rPr>
              <a:t>介護休暇、⑤時間外労働の制限、⑥深夜業の制限</a:t>
            </a:r>
            <a:r>
              <a:rPr lang="ja-JP" altLang="en-US" sz="1100" b="1" u="sng" dirty="0" smtClean="0">
                <a:solidFill>
                  <a:srgbClr val="FF0000"/>
                </a:solidFill>
                <a:latin typeface="HG丸ｺﾞｼｯｸM-PRO" panose="020F0600000000000000" pitchFamily="50" charset="-128"/>
                <a:ea typeface="HG丸ｺﾞｼｯｸM-PRO" panose="020F0600000000000000" pitchFamily="50" charset="-128"/>
              </a:rPr>
              <a:t>の</a:t>
            </a:r>
            <a:r>
              <a:rPr kumimoji="1" lang="ja-JP" altLang="en-US" sz="1100" b="1" u="sng" dirty="0" smtClean="0">
                <a:solidFill>
                  <a:srgbClr val="FF0000"/>
                </a:solidFill>
                <a:latin typeface="HG丸ｺﾞｼｯｸM-PRO" panose="020F0600000000000000" pitchFamily="50" charset="-128"/>
                <a:ea typeface="HG丸ｺﾞｼｯｸM-PRO" panose="020F0600000000000000" pitchFamily="50" charset="-128"/>
              </a:rPr>
              <a:t>全てについて記載してください。</a:t>
            </a:r>
            <a:endParaRPr kumimoji="1" lang="ja-JP" altLang="en-US" sz="1100" b="1" u="sng" dirty="0">
              <a:solidFill>
                <a:srgbClr val="FF0000"/>
              </a:solidFill>
              <a:latin typeface="HG丸ｺﾞｼｯｸM-PRO" panose="020F0600000000000000" pitchFamily="50" charset="-128"/>
              <a:ea typeface="HG丸ｺﾞｼｯｸM-PRO" panose="020F0600000000000000"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2287</TotalTime>
  <Words>1150</Words>
  <Application>Microsoft Office PowerPoint</Application>
  <PresentationFormat>A4 210 x 297 mm</PresentationFormat>
  <Paragraphs>109</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村田 美穂</dc:creator>
  <cp:lastModifiedBy>厚生労働省ネットワークシステム</cp:lastModifiedBy>
  <cp:revision>277</cp:revision>
  <cp:lastPrinted>2016-10-26T05:53:34Z</cp:lastPrinted>
  <dcterms:created xsi:type="dcterms:W3CDTF">2012-10-25T03:01:58Z</dcterms:created>
  <dcterms:modified xsi:type="dcterms:W3CDTF">2016-10-26T08:10:51Z</dcterms:modified>
</cp:coreProperties>
</file>