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9" r:id="rId2"/>
    <p:sldId id="260" r:id="rId3"/>
  </p:sldIdLst>
  <p:sldSz cx="9906000" cy="6858000" type="A4"/>
  <p:notesSz cx="9939338" cy="143684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F3FF"/>
    <a:srgbClr val="EFFBFF"/>
    <a:srgbClr val="B9E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101" autoAdjust="0"/>
  </p:normalViewPr>
  <p:slideViewPr>
    <p:cSldViewPr>
      <p:cViewPr>
        <p:scale>
          <a:sx n="130" d="100"/>
          <a:sy n="130" d="100"/>
        </p:scale>
        <p:origin x="1548" y="-72"/>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4307045" cy="718423"/>
          </a:xfrm>
          <a:prstGeom prst="rect">
            <a:avLst/>
          </a:prstGeom>
        </p:spPr>
        <p:txBody>
          <a:bodyPr vert="horz" lIns="138888" tIns="69444" rIns="138888" bIns="69444" rtlCol="0"/>
          <a:lstStyle>
            <a:lvl1pPr algn="l">
              <a:defRPr sz="1700"/>
            </a:lvl1pPr>
          </a:lstStyle>
          <a:p>
            <a:endParaRPr kumimoji="1" lang="ja-JP" altLang="en-US"/>
          </a:p>
        </p:txBody>
      </p:sp>
      <p:sp>
        <p:nvSpPr>
          <p:cNvPr id="3" name="日付プレースホルダ 2"/>
          <p:cNvSpPr>
            <a:spLocks noGrp="1"/>
          </p:cNvSpPr>
          <p:nvPr>
            <p:ph type="dt" idx="1"/>
          </p:nvPr>
        </p:nvSpPr>
        <p:spPr>
          <a:xfrm>
            <a:off x="5629993" y="1"/>
            <a:ext cx="4307045" cy="718423"/>
          </a:xfrm>
          <a:prstGeom prst="rect">
            <a:avLst/>
          </a:prstGeom>
        </p:spPr>
        <p:txBody>
          <a:bodyPr vert="horz" lIns="138888" tIns="69444" rIns="138888" bIns="69444" rtlCol="0"/>
          <a:lstStyle>
            <a:lvl1pPr algn="r">
              <a:defRPr sz="1700"/>
            </a:lvl1pPr>
          </a:lstStyle>
          <a:p>
            <a:fld id="{16B17AE3-4726-4B77-9012-D206F9A79D7C}" type="datetimeFigureOut">
              <a:rPr kumimoji="1" lang="ja-JP" altLang="en-US" smtClean="0"/>
              <a:pPr/>
              <a:t>2017/11/17</a:t>
            </a:fld>
            <a:endParaRPr kumimoji="1" lang="ja-JP" altLang="en-US"/>
          </a:p>
        </p:txBody>
      </p:sp>
      <p:sp>
        <p:nvSpPr>
          <p:cNvPr id="4" name="スライド イメージ プレースホルダ 3"/>
          <p:cNvSpPr>
            <a:spLocks noGrp="1" noRot="1" noChangeAspect="1"/>
          </p:cNvSpPr>
          <p:nvPr>
            <p:ph type="sldImg" idx="2"/>
          </p:nvPr>
        </p:nvSpPr>
        <p:spPr>
          <a:xfrm>
            <a:off x="1079500" y="1077913"/>
            <a:ext cx="7780338" cy="5386387"/>
          </a:xfrm>
          <a:prstGeom prst="rect">
            <a:avLst/>
          </a:prstGeom>
          <a:noFill/>
          <a:ln w="12700">
            <a:solidFill>
              <a:prstClr val="black"/>
            </a:solidFill>
          </a:ln>
        </p:spPr>
        <p:txBody>
          <a:bodyPr vert="horz" lIns="138888" tIns="69444" rIns="138888" bIns="69444" rtlCol="0" anchor="ctr"/>
          <a:lstStyle/>
          <a:p>
            <a:endParaRPr lang="ja-JP" altLang="en-US"/>
          </a:p>
        </p:txBody>
      </p:sp>
      <p:sp>
        <p:nvSpPr>
          <p:cNvPr id="5" name="ノート プレースホルダ 4"/>
          <p:cNvSpPr>
            <a:spLocks noGrp="1"/>
          </p:cNvSpPr>
          <p:nvPr>
            <p:ph type="body" sz="quarter" idx="3"/>
          </p:nvPr>
        </p:nvSpPr>
        <p:spPr>
          <a:xfrm>
            <a:off x="993934" y="6825021"/>
            <a:ext cx="7951470" cy="6465808"/>
          </a:xfrm>
          <a:prstGeom prst="rect">
            <a:avLst/>
          </a:prstGeom>
        </p:spPr>
        <p:txBody>
          <a:bodyPr vert="horz" lIns="138888" tIns="69444" rIns="138888" bIns="6944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13647547"/>
            <a:ext cx="4307045" cy="718423"/>
          </a:xfrm>
          <a:prstGeom prst="rect">
            <a:avLst/>
          </a:prstGeom>
        </p:spPr>
        <p:txBody>
          <a:bodyPr vert="horz" lIns="138888" tIns="69444" rIns="138888" bIns="69444" rtlCol="0" anchor="b"/>
          <a:lstStyle>
            <a:lvl1pPr algn="l">
              <a:defRPr sz="1700"/>
            </a:lvl1pPr>
          </a:lstStyle>
          <a:p>
            <a:endParaRPr kumimoji="1" lang="ja-JP" altLang="en-US"/>
          </a:p>
        </p:txBody>
      </p:sp>
      <p:sp>
        <p:nvSpPr>
          <p:cNvPr id="7" name="スライド番号プレースホルダ 6"/>
          <p:cNvSpPr>
            <a:spLocks noGrp="1"/>
          </p:cNvSpPr>
          <p:nvPr>
            <p:ph type="sldNum" sz="quarter" idx="5"/>
          </p:nvPr>
        </p:nvSpPr>
        <p:spPr>
          <a:xfrm>
            <a:off x="5629993" y="13647547"/>
            <a:ext cx="4307045" cy="718423"/>
          </a:xfrm>
          <a:prstGeom prst="rect">
            <a:avLst/>
          </a:prstGeom>
        </p:spPr>
        <p:txBody>
          <a:bodyPr vert="horz" lIns="138888" tIns="69444" rIns="138888" bIns="69444" rtlCol="0" anchor="b"/>
          <a:lstStyle>
            <a:lvl1pPr algn="r">
              <a:defRPr sz="17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4789483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FED9ADCE-5754-4AAD-968F-8E1219AECAB0}" type="slidenum">
              <a:rPr kumimoji="1" lang="ja-JP" altLang="en-US" smtClean="0"/>
              <a:pPr/>
              <a:t>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FED9ADCE-5754-4AAD-968F-8E1219AECAB0}" type="slidenum">
              <a:rPr kumimoji="1" lang="ja-JP" altLang="en-US" smtClean="0"/>
              <a:pPr/>
              <a:t>2</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8193742" y="39085"/>
            <a:ext cx="1543792" cy="223476"/>
          </a:xfrm>
          <a:prstGeom prst="rect">
            <a:avLst/>
          </a:prstGeom>
          <a:ln>
            <a:solidFill>
              <a:srgbClr val="C00000"/>
            </a:solidFill>
          </a:ln>
        </p:spPr>
        <p:txBody>
          <a:bodyPr/>
          <a:lstStyle>
            <a:lvl1pPr algn="ctr">
              <a:defRPr b="1">
                <a:solidFill>
                  <a:srgbClr val="C00000"/>
                </a:solidFill>
              </a:defRPr>
            </a:lvl1pPr>
          </a:lstStyle>
          <a:p>
            <a:r>
              <a:rPr lang="ja-JP" altLang="en-US" smtClean="0"/>
              <a:t>プラン案</a:t>
            </a:r>
            <a:endParaRPr lang="ja-JP" altLang="en-US" dirty="0"/>
          </a:p>
        </p:txBody>
      </p:sp>
      <p:sp>
        <p:nvSpPr>
          <p:cNvPr id="6" name="スライド番号プレースホルダ 5"/>
          <p:cNvSpPr>
            <a:spLocks noGrp="1"/>
          </p:cNvSpPr>
          <p:nvPr>
            <p:ph type="sldNum" sz="quarter" idx="12"/>
          </p:nvPr>
        </p:nvSpPr>
        <p:spPr>
          <a:xfrm>
            <a:off x="4224919" y="6569658"/>
            <a:ext cx="2311400" cy="165718"/>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5" name="フッター プレースホルダ 4"/>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0"/>
            <a:ext cx="2228850" cy="5851525"/>
          </a:xfrm>
          <a:prstGeom prst="rect">
            <a:avLst/>
          </a:prstGeo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0"/>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5" name="フッター プレースホルダ 4"/>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5" name="フッター プレースホルダ 4"/>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a:prstGeom prst="rect">
            <a:avLst/>
          </a:prstGeo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4"/>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5" name="フッター プレースホルダ 4"/>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6" name="フッター プレースホルダ 5"/>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535114"/>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2" y="2174876"/>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3" y="1535114"/>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3" y="2174876"/>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8" name="フッター プレースホルダ 7"/>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4" name="フッター プレースホルダ 3"/>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3" name="フッター プレースホルダ 2"/>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50"/>
            <a:ext cx="3259006" cy="1162050"/>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2"/>
            <a:ext cx="553773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2"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6" name="フッター プレースホルダ 5"/>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495300" y="6356352"/>
            <a:ext cx="2311400" cy="365125"/>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6" name="フッター プレースホルダ 5"/>
          <p:cNvSpPr>
            <a:spLocks noGrp="1"/>
          </p:cNvSpPr>
          <p:nvPr>
            <p:ph type="ftr" sz="quarter" idx="11"/>
          </p:nvPr>
        </p:nvSpPr>
        <p:spPr>
          <a:xfrm>
            <a:off x="3384550" y="6356352"/>
            <a:ext cx="3136900" cy="365125"/>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495300" y="437900"/>
            <a:ext cx="8915400" cy="5688265"/>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スライド番号プレースホルダ 5"/>
          <p:cNvSpPr>
            <a:spLocks noGrp="1"/>
          </p:cNvSpPr>
          <p:nvPr>
            <p:ph type="sldNum" sz="quarter" idx="4"/>
          </p:nvPr>
        </p:nvSpPr>
        <p:spPr>
          <a:xfrm>
            <a:off x="4097762" y="6669360"/>
            <a:ext cx="2311400" cy="188640"/>
          </a:xfrm>
          <a:prstGeom prst="rect">
            <a:avLst/>
          </a:prstGeom>
        </p:spPr>
        <p:txBody>
          <a:bodyPr vert="horz" lIns="91440" tIns="45720" rIns="91440" bIns="45720" rtlCol="0" anchor="ctr"/>
          <a:lstStyle>
            <a:lvl1pPr algn="ctr">
              <a:defRPr sz="1200">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1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11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105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1" name="グループ化 160"/>
          <p:cNvGrpSpPr/>
          <p:nvPr/>
        </p:nvGrpSpPr>
        <p:grpSpPr>
          <a:xfrm>
            <a:off x="-9522" y="188640"/>
            <a:ext cx="10065568" cy="6692449"/>
            <a:chOff x="0" y="188640"/>
            <a:chExt cx="10065568" cy="6692449"/>
          </a:xfrm>
        </p:grpSpPr>
        <p:sp>
          <p:nvSpPr>
            <p:cNvPr id="2127" name="AutoShape 136"/>
            <p:cNvSpPr>
              <a:spLocks noChangeArrowheads="1"/>
            </p:cNvSpPr>
            <p:nvPr/>
          </p:nvSpPr>
          <p:spPr bwMode="auto">
            <a:xfrm>
              <a:off x="2055151" y="188641"/>
              <a:ext cx="2673048" cy="246884"/>
            </a:xfrm>
            <a:prstGeom prst="roundRect">
              <a:avLst/>
            </a:prstGeom>
            <a:solidFill>
              <a:srgbClr val="FEDACA"/>
            </a:solidFill>
            <a:ln w="9525">
              <a:solidFill>
                <a:srgbClr val="868686"/>
              </a:solidFill>
              <a:round/>
              <a:headEnd/>
              <a:tailEnd/>
            </a:ln>
          </p:spPr>
          <p:txBody>
            <a:bodyPr wrap="none" lIns="67338" tIns="35016" rIns="67338" bIns="35016" anchor="ctr"/>
            <a:lstStyle/>
            <a:p>
              <a:pPr algn="ctr" defTabSz="957341"/>
              <a:r>
                <a:rPr lang="ja-JP" altLang="en-US" sz="1400" b="1" dirty="0">
                  <a:latin typeface="HGSｺﾞｼｯｸM" pitchFamily="50" charset="-128"/>
                  <a:ea typeface="HGSｺﾞｼｯｸM" pitchFamily="50" charset="-128"/>
                </a:rPr>
                <a:t>妊娠期</a:t>
              </a:r>
            </a:p>
          </p:txBody>
        </p:sp>
        <p:sp>
          <p:nvSpPr>
            <p:cNvPr id="2128" name="AutoShape 137"/>
            <p:cNvSpPr>
              <a:spLocks noChangeArrowheads="1"/>
            </p:cNvSpPr>
            <p:nvPr/>
          </p:nvSpPr>
          <p:spPr bwMode="auto">
            <a:xfrm>
              <a:off x="4728199" y="188641"/>
              <a:ext cx="1224027" cy="246884"/>
            </a:xfrm>
            <a:prstGeom prst="roundRect">
              <a:avLst/>
            </a:prstGeom>
            <a:solidFill>
              <a:srgbClr val="FCAE91"/>
            </a:solidFill>
            <a:ln w="9525">
              <a:solidFill>
                <a:srgbClr val="868686"/>
              </a:solidFill>
              <a:round/>
              <a:headEnd/>
              <a:tailEnd/>
            </a:ln>
          </p:spPr>
          <p:txBody>
            <a:bodyPr wrap="none" lIns="67338" tIns="35016" rIns="67338" bIns="35016" anchor="ctr"/>
            <a:lstStyle/>
            <a:p>
              <a:pPr algn="ctr" defTabSz="957341"/>
              <a:r>
                <a:rPr lang="ja-JP" altLang="en-US" sz="1400" b="1" dirty="0">
                  <a:latin typeface="HGSｺﾞｼｯｸM" pitchFamily="50" charset="-128"/>
                  <a:ea typeface="HGSｺﾞｼｯｸM" pitchFamily="50" charset="-128"/>
                </a:rPr>
                <a:t>出産・産後期</a:t>
              </a:r>
            </a:p>
          </p:txBody>
        </p:sp>
        <p:sp>
          <p:nvSpPr>
            <p:cNvPr id="2129" name="AutoShape 138"/>
            <p:cNvSpPr>
              <a:spLocks noChangeArrowheads="1"/>
            </p:cNvSpPr>
            <p:nvPr/>
          </p:nvSpPr>
          <p:spPr bwMode="auto">
            <a:xfrm>
              <a:off x="5940652" y="188641"/>
              <a:ext cx="2245557" cy="246884"/>
            </a:xfrm>
            <a:prstGeom prst="roundRect">
              <a:avLst/>
            </a:prstGeom>
            <a:solidFill>
              <a:srgbClr val="FB8265"/>
            </a:solidFill>
            <a:ln w="9525">
              <a:solidFill>
                <a:srgbClr val="868686"/>
              </a:solidFill>
              <a:round/>
              <a:headEnd/>
              <a:tailEnd/>
            </a:ln>
          </p:spPr>
          <p:txBody>
            <a:bodyPr wrap="none" lIns="67338" tIns="35016" rIns="67338" bIns="35016" anchor="ctr"/>
            <a:lstStyle/>
            <a:p>
              <a:pPr algn="ctr" defTabSz="957341"/>
              <a:r>
                <a:rPr lang="ja-JP" altLang="en-US" sz="1400" b="1" dirty="0" smtClean="0">
                  <a:latin typeface="HGSｺﾞｼｯｸM" pitchFamily="50" charset="-128"/>
                  <a:ea typeface="HGSｺﾞｼｯｸM" pitchFamily="50" charset="-128"/>
                </a:rPr>
                <a:t>育休期</a:t>
              </a:r>
              <a:endParaRPr lang="ja-JP" altLang="en-US" sz="1400" b="1" dirty="0">
                <a:latin typeface="HGSｺﾞｼｯｸM" pitchFamily="50" charset="-128"/>
                <a:ea typeface="HGSｺﾞｼｯｸM" pitchFamily="50" charset="-128"/>
              </a:endParaRPr>
            </a:p>
          </p:txBody>
        </p:sp>
        <p:sp>
          <p:nvSpPr>
            <p:cNvPr id="2130" name="AutoShape 139"/>
            <p:cNvSpPr>
              <a:spLocks noChangeArrowheads="1"/>
            </p:cNvSpPr>
            <p:nvPr/>
          </p:nvSpPr>
          <p:spPr bwMode="auto">
            <a:xfrm>
              <a:off x="8177610" y="188640"/>
              <a:ext cx="1604745" cy="246883"/>
            </a:xfrm>
            <a:prstGeom prst="roundRect">
              <a:avLst/>
            </a:prstGeom>
            <a:solidFill>
              <a:srgbClr val="E60000"/>
            </a:solidFill>
            <a:ln w="9525">
              <a:solidFill>
                <a:srgbClr val="868686"/>
              </a:solidFill>
              <a:round/>
              <a:headEnd/>
              <a:tailEnd/>
            </a:ln>
          </p:spPr>
          <p:txBody>
            <a:bodyPr wrap="none" lIns="67338" tIns="35016" rIns="67338" bIns="35016" anchor="ctr"/>
            <a:lstStyle/>
            <a:p>
              <a:pPr algn="ctr" defTabSz="957341"/>
              <a:r>
                <a:rPr lang="ja-JP" altLang="en-US" sz="1400" b="1" dirty="0" smtClean="0">
                  <a:solidFill>
                    <a:srgbClr val="FFFFFF"/>
                  </a:solidFill>
                  <a:latin typeface="HGSｺﾞｼｯｸM" pitchFamily="50" charset="-128"/>
                  <a:ea typeface="HGSｺﾞｼｯｸM" pitchFamily="50" charset="-128"/>
                </a:rPr>
                <a:t>復職後</a:t>
              </a:r>
              <a:endParaRPr lang="ja-JP" altLang="en-US" sz="1400" b="1" dirty="0">
                <a:solidFill>
                  <a:srgbClr val="FFFFFF"/>
                </a:solidFill>
                <a:latin typeface="HGSｺﾞｼｯｸM" pitchFamily="50" charset="-128"/>
                <a:ea typeface="HGSｺﾞｼｯｸM" pitchFamily="50" charset="-128"/>
              </a:endParaRPr>
            </a:p>
          </p:txBody>
        </p:sp>
        <p:sp>
          <p:nvSpPr>
            <p:cNvPr id="4265" name="AutoShape 169" descr="20%"/>
            <p:cNvSpPr>
              <a:spLocks noChangeArrowheads="1"/>
            </p:cNvSpPr>
            <p:nvPr/>
          </p:nvSpPr>
          <p:spPr bwMode="auto">
            <a:xfrm>
              <a:off x="0" y="1525933"/>
              <a:ext cx="9877244" cy="1997621"/>
            </a:xfrm>
            <a:prstGeom prst="roundRect">
              <a:avLst>
                <a:gd name="adj" fmla="val 3667"/>
              </a:avLst>
            </a:prstGeom>
            <a:pattFill prst="pct20">
              <a:fgClr>
                <a:srgbClr val="FCAE91"/>
              </a:fgClr>
              <a:bgClr>
                <a:schemeClr val="bg1"/>
              </a:bgClr>
            </a:pattFill>
            <a:ln w="38100">
              <a:solidFill>
                <a:srgbClr val="FB8265"/>
              </a:solidFill>
              <a:round/>
              <a:headEnd/>
              <a:tailEnd/>
            </a:ln>
            <a:effectLst>
              <a:outerShdw dist="53882" dir="2700000" algn="ctr" rotWithShape="0">
                <a:schemeClr val="bg2"/>
              </a:outerShdw>
            </a:effectLst>
          </p:spPr>
          <p:txBody>
            <a:bodyPr wrap="none" lIns="67338" tIns="35016" rIns="67338" bIns="35016" anchor="ctr"/>
            <a:lstStyle/>
            <a:p>
              <a:pPr>
                <a:defRPr/>
              </a:pPr>
              <a:endParaRPr lang="ja-JP" altLang="en-US"/>
            </a:p>
          </p:txBody>
        </p:sp>
        <p:sp>
          <p:nvSpPr>
            <p:cNvPr id="2067" name="Line 17"/>
            <p:cNvSpPr>
              <a:spLocks noChangeShapeType="1"/>
            </p:cNvSpPr>
            <p:nvPr/>
          </p:nvSpPr>
          <p:spPr bwMode="auto">
            <a:xfrm flipV="1">
              <a:off x="1126423" y="3867963"/>
              <a:ext cx="8795129" cy="5395"/>
            </a:xfrm>
            <a:prstGeom prst="line">
              <a:avLst/>
            </a:prstGeom>
            <a:noFill/>
            <a:ln w="76200">
              <a:solidFill>
                <a:srgbClr val="876B1B"/>
              </a:solidFill>
              <a:round/>
              <a:headEnd/>
              <a:tailEnd type="triangle" w="med" len="sm"/>
            </a:ln>
          </p:spPr>
          <p:txBody>
            <a:bodyPr lIns="68415" tIns="34208" rIns="68415" bIns="34208"/>
            <a:lstStyle/>
            <a:p>
              <a:endParaRPr lang="ja-JP" altLang="en-US"/>
            </a:p>
          </p:txBody>
        </p:sp>
        <p:sp>
          <p:nvSpPr>
            <p:cNvPr id="2052" name="Rectangle 5"/>
            <p:cNvSpPr>
              <a:spLocks noChangeArrowheads="1"/>
            </p:cNvSpPr>
            <p:nvPr/>
          </p:nvSpPr>
          <p:spPr bwMode="auto">
            <a:xfrm>
              <a:off x="358446" y="1691792"/>
              <a:ext cx="665425" cy="593958"/>
            </a:xfrm>
            <a:prstGeom prst="rect">
              <a:avLst/>
            </a:prstGeom>
            <a:solidFill>
              <a:srgbClr val="F1DB9D"/>
            </a:solidFill>
            <a:ln w="9525">
              <a:solidFill>
                <a:srgbClr val="808080"/>
              </a:solidFill>
              <a:miter lim="800000"/>
              <a:headEnd/>
              <a:tailEnd/>
            </a:ln>
          </p:spPr>
          <p:txBody>
            <a:bodyPr lIns="40403" tIns="35016" rIns="40403" bIns="35016" anchor="ctr"/>
            <a:lstStyle/>
            <a:p>
              <a:pPr algn="ctr" defTabSz="957341">
                <a:defRPr/>
              </a:pPr>
              <a:r>
                <a:rPr lang="ja-JP" altLang="en-US" sz="800" dirty="0" smtClean="0">
                  <a:latin typeface="HGSｺﾞｼｯｸM" pitchFamily="50" charset="-128"/>
                  <a:ea typeface="HGSｺﾞｼｯｸM" pitchFamily="50" charset="-128"/>
                </a:rPr>
                <a:t>制度対象者</a:t>
              </a:r>
              <a:endParaRPr lang="ja-JP" altLang="en-US" sz="800" dirty="0">
                <a:latin typeface="HGSｺﾞｼｯｸM" pitchFamily="50" charset="-128"/>
                <a:ea typeface="HGSｺﾞｼｯｸM" pitchFamily="50" charset="-128"/>
              </a:endParaRPr>
            </a:p>
            <a:p>
              <a:pPr algn="ctr" defTabSz="957341">
                <a:defRPr/>
              </a:pPr>
              <a:r>
                <a:rPr lang="ja-JP" altLang="en-US" sz="800" dirty="0" smtClean="0">
                  <a:latin typeface="HGSｺﾞｼｯｸM" pitchFamily="50" charset="-128"/>
                  <a:ea typeface="HGSｺﾞｼｯｸM" pitchFamily="50" charset="-128"/>
                </a:rPr>
                <a:t>→企業・</a:t>
              </a:r>
              <a:r>
                <a:rPr lang="ja-JP" altLang="en-US" sz="800" dirty="0">
                  <a:latin typeface="HGSｺﾞｼｯｸM" pitchFamily="50" charset="-128"/>
                  <a:ea typeface="HGSｺﾞｼｯｸM" pitchFamily="50" charset="-128"/>
                </a:rPr>
                <a:t>　上司</a:t>
              </a:r>
            </a:p>
          </p:txBody>
        </p:sp>
        <p:sp>
          <p:nvSpPr>
            <p:cNvPr id="2" name="Rectangle 6"/>
            <p:cNvSpPr>
              <a:spLocks noChangeArrowheads="1"/>
            </p:cNvSpPr>
            <p:nvPr/>
          </p:nvSpPr>
          <p:spPr bwMode="auto">
            <a:xfrm>
              <a:off x="358445" y="3674852"/>
              <a:ext cx="665426" cy="411685"/>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休業制度</a:t>
              </a:r>
            </a:p>
          </p:txBody>
        </p:sp>
        <p:sp>
          <p:nvSpPr>
            <p:cNvPr id="2053" name="Rectangle 10"/>
            <p:cNvSpPr>
              <a:spLocks noChangeArrowheads="1"/>
            </p:cNvSpPr>
            <p:nvPr/>
          </p:nvSpPr>
          <p:spPr bwMode="auto">
            <a:xfrm>
              <a:off x="357220" y="4145502"/>
              <a:ext cx="665425" cy="627062"/>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妊娠期の</a:t>
              </a:r>
            </a:p>
            <a:p>
              <a:pPr algn="ctr" defTabSz="957341"/>
              <a:r>
                <a:rPr lang="ja-JP" altLang="en-US" sz="800" dirty="0">
                  <a:latin typeface="HGSｺﾞｼｯｸM" pitchFamily="50" charset="-128"/>
                  <a:ea typeface="HGSｺﾞｼｯｸM" pitchFamily="50" charset="-128"/>
                </a:rPr>
                <a:t>の支援</a:t>
              </a:r>
            </a:p>
          </p:txBody>
        </p:sp>
        <p:sp>
          <p:nvSpPr>
            <p:cNvPr id="2054" name="Rectangle 11"/>
            <p:cNvSpPr>
              <a:spLocks noChangeArrowheads="1"/>
            </p:cNvSpPr>
            <p:nvPr/>
          </p:nvSpPr>
          <p:spPr bwMode="auto">
            <a:xfrm>
              <a:off x="358445" y="6342612"/>
              <a:ext cx="665426" cy="212044"/>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社会保険</a:t>
              </a:r>
            </a:p>
          </p:txBody>
        </p:sp>
        <p:sp>
          <p:nvSpPr>
            <p:cNvPr id="2055" name="Rectangle 13"/>
            <p:cNvSpPr>
              <a:spLocks noChangeArrowheads="1"/>
            </p:cNvSpPr>
            <p:nvPr/>
          </p:nvSpPr>
          <p:spPr bwMode="auto">
            <a:xfrm>
              <a:off x="17768" y="1691792"/>
              <a:ext cx="312492" cy="1008530"/>
            </a:xfrm>
            <a:prstGeom prst="rect">
              <a:avLst/>
            </a:prstGeom>
            <a:solidFill>
              <a:srgbClr val="E4BB46"/>
            </a:solidFill>
            <a:ln w="9525">
              <a:noFill/>
              <a:miter lim="800000"/>
              <a:headEnd/>
              <a:tailEnd/>
            </a:ln>
          </p:spPr>
          <p:txBody>
            <a:bodyPr vert="eaVert" wrap="none" lIns="67338" tIns="35016" rIns="67338" bIns="35016" anchor="ctr"/>
            <a:lstStyle/>
            <a:p>
              <a:pPr algn="ctr" defTabSz="957341"/>
              <a:r>
                <a:rPr lang="ja-JP" altLang="en-US" sz="1000" dirty="0">
                  <a:latin typeface="HGSｺﾞｼｯｸM" pitchFamily="50" charset="-128"/>
                  <a:ea typeface="HGSｺﾞｼｯｸM" pitchFamily="50" charset="-128"/>
                </a:rPr>
                <a:t>報告・連絡</a:t>
              </a:r>
            </a:p>
          </p:txBody>
        </p:sp>
        <p:sp>
          <p:nvSpPr>
            <p:cNvPr id="2056" name="Rectangle 14"/>
            <p:cNvSpPr>
              <a:spLocks noChangeArrowheads="1"/>
            </p:cNvSpPr>
            <p:nvPr/>
          </p:nvSpPr>
          <p:spPr bwMode="auto">
            <a:xfrm>
              <a:off x="17767" y="3674852"/>
              <a:ext cx="312493" cy="411685"/>
            </a:xfrm>
            <a:prstGeom prst="rect">
              <a:avLst/>
            </a:prstGeom>
            <a:solidFill>
              <a:srgbClr val="9ED468"/>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休業</a:t>
              </a:r>
            </a:p>
          </p:txBody>
        </p:sp>
        <p:sp>
          <p:nvSpPr>
            <p:cNvPr id="2057" name="Rectangle 15"/>
            <p:cNvSpPr>
              <a:spLocks noChangeArrowheads="1"/>
            </p:cNvSpPr>
            <p:nvPr/>
          </p:nvSpPr>
          <p:spPr bwMode="auto">
            <a:xfrm>
              <a:off x="18993" y="4139832"/>
              <a:ext cx="307590" cy="2151346"/>
            </a:xfrm>
            <a:prstGeom prst="rect">
              <a:avLst/>
            </a:prstGeom>
            <a:solidFill>
              <a:srgbClr val="9ED468"/>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（公）妊娠・出産・育児支援制度</a:t>
              </a:r>
            </a:p>
            <a:p>
              <a:pPr algn="ctr" defTabSz="957341"/>
              <a:r>
                <a:rPr lang="ja-JP" altLang="en-US" sz="900" dirty="0">
                  <a:latin typeface="HGSｺﾞｼｯｸM" pitchFamily="50" charset="-128"/>
                  <a:ea typeface="HGSｺﾞｼｯｸM" pitchFamily="50" charset="-128"/>
                </a:rPr>
                <a:t>（被保険者のみ）</a:t>
              </a:r>
            </a:p>
          </p:txBody>
        </p:sp>
        <p:sp>
          <p:nvSpPr>
            <p:cNvPr id="2069" name="Rectangle 28"/>
            <p:cNvSpPr>
              <a:spLocks noChangeArrowheads="1"/>
            </p:cNvSpPr>
            <p:nvPr/>
          </p:nvSpPr>
          <p:spPr bwMode="auto">
            <a:xfrm>
              <a:off x="358445" y="2342000"/>
              <a:ext cx="665426" cy="359456"/>
            </a:xfrm>
            <a:prstGeom prst="rect">
              <a:avLst/>
            </a:prstGeom>
            <a:solidFill>
              <a:srgbClr val="F1DB9D"/>
            </a:solidFill>
            <a:ln w="9525">
              <a:solidFill>
                <a:srgbClr val="808080"/>
              </a:solidFill>
              <a:miter lim="800000"/>
              <a:headEnd/>
              <a:tailEnd/>
            </a:ln>
          </p:spPr>
          <p:txBody>
            <a:bodyPr lIns="40403" tIns="35016" rIns="40403" bIns="35016" anchor="ctr"/>
            <a:lstStyle/>
            <a:p>
              <a:pPr algn="ctr" defTabSz="957341">
                <a:defRPr/>
              </a:pPr>
              <a:r>
                <a:rPr lang="ja-JP" altLang="en-US" sz="800" dirty="0" smtClean="0">
                  <a:latin typeface="HGSｺﾞｼｯｸM" pitchFamily="50" charset="-128"/>
                  <a:ea typeface="HGSｺﾞｼｯｸM" pitchFamily="50" charset="-128"/>
                </a:rPr>
                <a:t>企業・</a:t>
              </a:r>
              <a:r>
                <a:rPr lang="ja-JP" altLang="en-US" sz="800" dirty="0">
                  <a:latin typeface="HGSｺﾞｼｯｸM" pitchFamily="50" charset="-128"/>
                  <a:ea typeface="HGSｺﾞｼｯｸM" pitchFamily="50" charset="-128"/>
                </a:rPr>
                <a:t>上司</a:t>
              </a:r>
            </a:p>
            <a:p>
              <a:pPr algn="ctr" defTabSz="957341">
                <a:defRPr/>
              </a:pPr>
              <a:r>
                <a:rPr lang="ja-JP" altLang="en-US" sz="800" dirty="0">
                  <a:latin typeface="HGSｺﾞｼｯｸM" pitchFamily="50" charset="-128"/>
                  <a:ea typeface="HGSｺﾞｼｯｸM" pitchFamily="50" charset="-128"/>
                </a:rPr>
                <a:t>→制度　　</a:t>
              </a:r>
              <a:r>
                <a:rPr lang="ja-JP" altLang="en-US" sz="800" dirty="0" smtClean="0">
                  <a:latin typeface="HGSｺﾞｼｯｸM" pitchFamily="50" charset="-128"/>
                  <a:ea typeface="HGSｺﾞｼｯｸM" pitchFamily="50" charset="-128"/>
                </a:rPr>
                <a:t>対象者</a:t>
              </a:r>
              <a:endParaRPr lang="ja-JP" altLang="en-US" sz="800" dirty="0">
                <a:latin typeface="HGSｺﾞｼｯｸM" pitchFamily="50" charset="-128"/>
                <a:ea typeface="HGSｺﾞｼｯｸM" pitchFamily="50" charset="-128"/>
              </a:endParaRPr>
            </a:p>
          </p:txBody>
        </p:sp>
        <p:sp>
          <p:nvSpPr>
            <p:cNvPr id="2059" name="Rectangle 91"/>
            <p:cNvSpPr>
              <a:spLocks noChangeArrowheads="1"/>
            </p:cNvSpPr>
            <p:nvPr/>
          </p:nvSpPr>
          <p:spPr bwMode="auto">
            <a:xfrm>
              <a:off x="352318" y="4832662"/>
              <a:ext cx="665425" cy="839107"/>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出産期</a:t>
              </a:r>
            </a:p>
            <a:p>
              <a:pPr algn="ctr" defTabSz="957341"/>
              <a:r>
                <a:rPr lang="ja-JP" altLang="en-US" sz="800" dirty="0">
                  <a:latin typeface="HGSｺﾞｼｯｸM" pitchFamily="50" charset="-128"/>
                  <a:ea typeface="HGSｺﾞｼｯｸM" pitchFamily="50" charset="-128"/>
                </a:rPr>
                <a:t>の支援</a:t>
              </a:r>
            </a:p>
          </p:txBody>
        </p:sp>
        <p:sp>
          <p:nvSpPr>
            <p:cNvPr id="2060" name="Rectangle 92"/>
            <p:cNvSpPr>
              <a:spLocks noChangeArrowheads="1"/>
            </p:cNvSpPr>
            <p:nvPr/>
          </p:nvSpPr>
          <p:spPr bwMode="auto">
            <a:xfrm>
              <a:off x="367023" y="5720528"/>
              <a:ext cx="665425" cy="570649"/>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育児期</a:t>
              </a:r>
            </a:p>
            <a:p>
              <a:pPr algn="ctr" defTabSz="957341"/>
              <a:r>
                <a:rPr lang="ja-JP" altLang="en-US" sz="800" dirty="0">
                  <a:latin typeface="HGSｺﾞｼｯｸM" pitchFamily="50" charset="-128"/>
                  <a:ea typeface="HGSｺﾞｼｯｸM" pitchFamily="50" charset="-128"/>
                </a:rPr>
                <a:t>の支援</a:t>
              </a:r>
            </a:p>
          </p:txBody>
        </p:sp>
        <p:sp>
          <p:nvSpPr>
            <p:cNvPr id="2061" name="Rectangle 94"/>
            <p:cNvSpPr>
              <a:spLocks noChangeArrowheads="1"/>
            </p:cNvSpPr>
            <p:nvPr/>
          </p:nvSpPr>
          <p:spPr bwMode="auto">
            <a:xfrm>
              <a:off x="23895" y="6342611"/>
              <a:ext cx="312492" cy="470580"/>
            </a:xfrm>
            <a:prstGeom prst="rect">
              <a:avLst/>
            </a:prstGeom>
            <a:solidFill>
              <a:srgbClr val="9ED468"/>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保険</a:t>
              </a:r>
            </a:p>
          </p:txBody>
        </p:sp>
        <p:sp>
          <p:nvSpPr>
            <p:cNvPr id="2062" name="Rectangle 95"/>
            <p:cNvSpPr>
              <a:spLocks noChangeArrowheads="1"/>
            </p:cNvSpPr>
            <p:nvPr/>
          </p:nvSpPr>
          <p:spPr bwMode="auto">
            <a:xfrm>
              <a:off x="358445" y="6576467"/>
              <a:ext cx="665426" cy="229054"/>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雇用保険</a:t>
              </a:r>
            </a:p>
          </p:txBody>
        </p:sp>
        <p:sp>
          <p:nvSpPr>
            <p:cNvPr id="2141" name="Rectangle 164"/>
            <p:cNvSpPr>
              <a:spLocks noChangeArrowheads="1"/>
            </p:cNvSpPr>
            <p:nvPr/>
          </p:nvSpPr>
          <p:spPr bwMode="auto">
            <a:xfrm>
              <a:off x="358446" y="2760420"/>
              <a:ext cx="665425" cy="717776"/>
            </a:xfrm>
            <a:prstGeom prst="rect">
              <a:avLst/>
            </a:prstGeom>
            <a:solidFill>
              <a:srgbClr val="F1DB9D"/>
            </a:solidFill>
            <a:ln w="9525">
              <a:solidFill>
                <a:srgbClr val="808080"/>
              </a:solidFill>
              <a:miter lim="800000"/>
              <a:headEnd/>
              <a:tailEnd/>
            </a:ln>
          </p:spPr>
          <p:txBody>
            <a:bodyPr lIns="40403" tIns="35016" rIns="40403" bIns="35016" anchor="ctr"/>
            <a:lstStyle/>
            <a:p>
              <a:pPr algn="ctr" defTabSz="957341">
                <a:defRPr/>
              </a:pPr>
              <a:r>
                <a:rPr lang="ja-JP" altLang="en-US" sz="800" dirty="0" smtClean="0">
                  <a:latin typeface="HGSｺﾞｼｯｸM" pitchFamily="50" charset="-128"/>
                  <a:ea typeface="HGSｺﾞｼｯｸM" pitchFamily="50" charset="-128"/>
                </a:rPr>
                <a:t>制度対象者</a:t>
              </a:r>
              <a:endParaRPr lang="ja-JP" altLang="en-US" sz="800" dirty="0">
                <a:latin typeface="HGSｺﾞｼｯｸM" pitchFamily="50" charset="-128"/>
                <a:ea typeface="HGSｺﾞｼｯｸM" pitchFamily="50" charset="-128"/>
              </a:endParaRPr>
            </a:p>
          </p:txBody>
        </p:sp>
        <p:sp>
          <p:nvSpPr>
            <p:cNvPr id="2064" name="Rectangle 166"/>
            <p:cNvSpPr>
              <a:spLocks noChangeArrowheads="1"/>
            </p:cNvSpPr>
            <p:nvPr/>
          </p:nvSpPr>
          <p:spPr bwMode="auto">
            <a:xfrm>
              <a:off x="17768" y="2760420"/>
              <a:ext cx="312492" cy="734786"/>
            </a:xfrm>
            <a:prstGeom prst="rect">
              <a:avLst/>
            </a:prstGeom>
            <a:solidFill>
              <a:srgbClr val="E4BB46"/>
            </a:solidFill>
            <a:ln w="9525">
              <a:noFill/>
              <a:miter lim="800000"/>
              <a:headEnd/>
              <a:tailEnd/>
            </a:ln>
          </p:spPr>
          <p:txBody>
            <a:bodyPr vert="eaVert" wrap="none" lIns="67338" tIns="35016" rIns="67338" bIns="35016" anchor="ctr"/>
            <a:lstStyle/>
            <a:p>
              <a:pPr algn="ctr" defTabSz="957341"/>
              <a:r>
                <a:rPr lang="ja-JP" altLang="en-US" sz="1000" dirty="0">
                  <a:latin typeface="HGSｺﾞｼｯｸM" pitchFamily="50" charset="-128"/>
                  <a:ea typeface="HGSｺﾞｼｯｸM" pitchFamily="50" charset="-128"/>
                </a:rPr>
                <a:t>実施事項</a:t>
              </a:r>
            </a:p>
          </p:txBody>
        </p:sp>
        <p:sp>
          <p:nvSpPr>
            <p:cNvPr id="2065" name="Text Box 172"/>
            <p:cNvSpPr txBox="1">
              <a:spLocks noChangeArrowheads="1"/>
            </p:cNvSpPr>
            <p:nvPr/>
          </p:nvSpPr>
          <p:spPr bwMode="auto">
            <a:xfrm>
              <a:off x="56456" y="3501008"/>
              <a:ext cx="974794" cy="232299"/>
            </a:xfrm>
            <a:prstGeom prst="rect">
              <a:avLst/>
            </a:prstGeom>
            <a:noFill/>
            <a:ln w="9525">
              <a:noFill/>
              <a:miter lim="800000"/>
              <a:headEnd/>
              <a:tailEnd/>
            </a:ln>
          </p:spPr>
          <p:txBody>
            <a:bodyPr wrap="square" lIns="67338" tIns="35016" rIns="67338" bIns="35016">
              <a:spAutoFit/>
            </a:bodyPr>
            <a:lstStyle/>
            <a:p>
              <a:pPr defTabSz="957341">
                <a:spcBef>
                  <a:spcPct val="50000"/>
                </a:spcBef>
              </a:pPr>
              <a:r>
                <a:rPr lang="en-US" altLang="ja-JP" sz="1050" b="1" dirty="0">
                  <a:solidFill>
                    <a:srgbClr val="000000"/>
                  </a:solidFill>
                </a:rPr>
                <a:t>【</a:t>
              </a:r>
              <a:r>
                <a:rPr lang="ja-JP" altLang="en-US" sz="1050" b="1" dirty="0">
                  <a:solidFill>
                    <a:srgbClr val="000000"/>
                  </a:solidFill>
                </a:rPr>
                <a:t>支援制度等</a:t>
              </a:r>
              <a:r>
                <a:rPr lang="en-US" altLang="ja-JP" sz="1050" b="1" dirty="0">
                  <a:solidFill>
                    <a:srgbClr val="000000"/>
                  </a:solidFill>
                </a:rPr>
                <a:t>】</a:t>
              </a:r>
            </a:p>
          </p:txBody>
        </p:sp>
        <p:sp>
          <p:nvSpPr>
            <p:cNvPr id="2068" name="Rectangle 18"/>
            <p:cNvSpPr>
              <a:spLocks noChangeArrowheads="1"/>
            </p:cNvSpPr>
            <p:nvPr/>
          </p:nvSpPr>
          <p:spPr bwMode="auto">
            <a:xfrm>
              <a:off x="4286048" y="3789040"/>
              <a:ext cx="1623046" cy="257401"/>
            </a:xfrm>
            <a:prstGeom prst="rect">
              <a:avLst/>
            </a:prstGeom>
            <a:solidFill>
              <a:srgbClr val="FCAE91"/>
            </a:solidFill>
            <a:ln w="9525">
              <a:noFill/>
              <a:miter lim="800000"/>
              <a:headEnd/>
              <a:tailEnd/>
            </a:ln>
          </p:spPr>
          <p:txBody>
            <a:bodyPr wrap="none" lIns="67338" tIns="35016" rIns="67338" bIns="35016" anchor="ctr"/>
            <a:lstStyle/>
            <a:p>
              <a:pPr algn="ctr" defTabSz="957341"/>
              <a:r>
                <a:rPr lang="ja-JP" altLang="en-US" sz="1200" dirty="0">
                  <a:latin typeface="HGSｺﾞｼｯｸM" pitchFamily="50" charset="-128"/>
                  <a:ea typeface="HGSｺﾞｼｯｸM" pitchFamily="50" charset="-128"/>
                </a:rPr>
                <a:t>産前・産後休業</a:t>
              </a:r>
            </a:p>
          </p:txBody>
        </p:sp>
        <p:sp>
          <p:nvSpPr>
            <p:cNvPr id="3" name="Line 20"/>
            <p:cNvSpPr>
              <a:spLocks noChangeShapeType="1"/>
            </p:cNvSpPr>
            <p:nvPr/>
          </p:nvSpPr>
          <p:spPr bwMode="auto">
            <a:xfrm>
              <a:off x="4985786" y="3595651"/>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70" name="Oval 21"/>
            <p:cNvSpPr>
              <a:spLocks noChangeArrowheads="1"/>
            </p:cNvSpPr>
            <p:nvPr/>
          </p:nvSpPr>
          <p:spPr bwMode="auto">
            <a:xfrm>
              <a:off x="4825251" y="3477933"/>
              <a:ext cx="289209" cy="206375"/>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ja-JP" altLang="en-US" sz="700" dirty="0">
                  <a:latin typeface="HGSｺﾞｼｯｸM" pitchFamily="50" charset="-128"/>
                  <a:ea typeface="HGSｺﾞｼｯｸM" pitchFamily="50" charset="-128"/>
                </a:rPr>
                <a:t>出産</a:t>
              </a:r>
            </a:p>
          </p:txBody>
        </p:sp>
        <p:sp>
          <p:nvSpPr>
            <p:cNvPr id="2071" name="Line 22"/>
            <p:cNvSpPr>
              <a:spLocks noChangeShapeType="1"/>
            </p:cNvSpPr>
            <p:nvPr/>
          </p:nvSpPr>
          <p:spPr bwMode="auto">
            <a:xfrm>
              <a:off x="4295851" y="3573016"/>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72" name="Line 23"/>
            <p:cNvSpPr>
              <a:spLocks noChangeShapeType="1"/>
            </p:cNvSpPr>
            <p:nvPr/>
          </p:nvSpPr>
          <p:spPr bwMode="auto">
            <a:xfrm>
              <a:off x="5929390" y="3573016"/>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73" name="Line 24"/>
            <p:cNvSpPr>
              <a:spLocks noChangeShapeType="1"/>
            </p:cNvSpPr>
            <p:nvPr/>
          </p:nvSpPr>
          <p:spPr bwMode="auto">
            <a:xfrm>
              <a:off x="4295851" y="3742181"/>
              <a:ext cx="672778" cy="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2074" name="Line 25"/>
            <p:cNvSpPr>
              <a:spLocks noChangeShapeType="1"/>
            </p:cNvSpPr>
            <p:nvPr/>
          </p:nvSpPr>
          <p:spPr bwMode="auto">
            <a:xfrm flipV="1">
              <a:off x="4988236" y="3734244"/>
              <a:ext cx="937478" cy="2268"/>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2075" name="Text Box 26"/>
            <p:cNvSpPr txBox="1">
              <a:spLocks noChangeArrowheads="1"/>
            </p:cNvSpPr>
            <p:nvPr/>
          </p:nvSpPr>
          <p:spPr bwMode="auto">
            <a:xfrm>
              <a:off x="4440456" y="3587967"/>
              <a:ext cx="421326" cy="178438"/>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700" dirty="0">
                  <a:latin typeface="HGSｺﾞｼｯｸM" pitchFamily="50" charset="-128"/>
                  <a:ea typeface="HGSｺﾞｼｯｸM" pitchFamily="50" charset="-128"/>
                </a:rPr>
                <a:t>42</a:t>
              </a:r>
              <a:r>
                <a:rPr lang="ja-JP" altLang="en-US" sz="700" dirty="0">
                  <a:latin typeface="HGSｺﾞｼｯｸM" pitchFamily="50" charset="-128"/>
                  <a:ea typeface="HGSｺﾞｼｯｸM" pitchFamily="50" charset="-128"/>
                </a:rPr>
                <a:t>日間</a:t>
              </a:r>
            </a:p>
          </p:txBody>
        </p:sp>
        <p:sp>
          <p:nvSpPr>
            <p:cNvPr id="2076" name="Text Box 27"/>
            <p:cNvSpPr txBox="1">
              <a:spLocks noChangeArrowheads="1"/>
            </p:cNvSpPr>
            <p:nvPr/>
          </p:nvSpPr>
          <p:spPr bwMode="auto">
            <a:xfrm>
              <a:off x="5305632" y="3587967"/>
              <a:ext cx="421326" cy="178438"/>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700" dirty="0">
                  <a:latin typeface="HGSｺﾞｼｯｸM" pitchFamily="50" charset="-128"/>
                  <a:ea typeface="HGSｺﾞｼｯｸM" pitchFamily="50" charset="-128"/>
                </a:rPr>
                <a:t>56</a:t>
              </a:r>
              <a:r>
                <a:rPr lang="ja-JP" altLang="en-US" sz="700" dirty="0">
                  <a:latin typeface="HGSｺﾞｼｯｸM" pitchFamily="50" charset="-128"/>
                  <a:ea typeface="HGSｺﾞｼｯｸM" pitchFamily="50" charset="-128"/>
                </a:rPr>
                <a:t>日間</a:t>
              </a:r>
            </a:p>
          </p:txBody>
        </p:sp>
        <p:sp>
          <p:nvSpPr>
            <p:cNvPr id="2077" name="Rectangle 34"/>
            <p:cNvSpPr>
              <a:spLocks noChangeArrowheads="1"/>
            </p:cNvSpPr>
            <p:nvPr/>
          </p:nvSpPr>
          <p:spPr bwMode="auto">
            <a:xfrm>
              <a:off x="4200265" y="4688635"/>
              <a:ext cx="912968" cy="205241"/>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出産育児一時金</a:t>
              </a:r>
            </a:p>
          </p:txBody>
        </p:sp>
        <p:sp>
          <p:nvSpPr>
            <p:cNvPr id="2078" name="Text Box 35"/>
            <p:cNvSpPr txBox="1">
              <a:spLocks noChangeArrowheads="1"/>
            </p:cNvSpPr>
            <p:nvPr/>
          </p:nvSpPr>
          <p:spPr bwMode="auto">
            <a:xfrm>
              <a:off x="4103453" y="4882537"/>
              <a:ext cx="1873730" cy="255382"/>
            </a:xfrm>
            <a:prstGeom prst="rect">
              <a:avLst/>
            </a:prstGeom>
            <a:noFill/>
            <a:ln w="9525">
              <a:noFill/>
              <a:miter lim="800000"/>
              <a:headEnd/>
              <a:tailEnd/>
            </a:ln>
          </p:spPr>
          <p:txBody>
            <a:bodyPr lIns="67338" tIns="35016" rIns="67338" bIns="35016">
              <a:spAutoFit/>
            </a:bodyPr>
            <a:lstStyle/>
            <a:p>
              <a:pPr marL="68891" indent="-68891" defTabSz="957341">
                <a:spcBef>
                  <a:spcPct val="50000"/>
                </a:spcBef>
              </a:pPr>
              <a:r>
                <a:rPr lang="ja-JP" altLang="en-US" sz="600" dirty="0">
                  <a:latin typeface="HGSｺﾞｼｯｸM" pitchFamily="50" charset="-128"/>
                  <a:ea typeface="HGSｺﾞｼｯｸM" pitchFamily="50" charset="-128"/>
                </a:rPr>
                <a:t>・出産費用の負担軽減を図るため、</a:t>
              </a:r>
              <a:r>
                <a:rPr lang="ja-JP" altLang="en-US" sz="600" dirty="0" smtClean="0">
                  <a:latin typeface="HGSｺﾞｼｯｸM" pitchFamily="50" charset="-128"/>
                  <a:ea typeface="HGSｺﾞｼｯｸM" pitchFamily="50" charset="-128"/>
                </a:rPr>
                <a:t>子</a:t>
              </a:r>
              <a:r>
                <a:rPr lang="en-US" altLang="ja-JP" sz="600" dirty="0" smtClean="0">
                  <a:latin typeface="HGSｺﾞｼｯｸM" pitchFamily="50" charset="-128"/>
                  <a:ea typeface="HGSｺﾞｼｯｸM" pitchFamily="50" charset="-128"/>
                </a:rPr>
                <a:t>1</a:t>
              </a:r>
              <a:r>
                <a:rPr lang="ja-JP" altLang="en-US" sz="600" dirty="0">
                  <a:latin typeface="HGSｺﾞｼｯｸM" pitchFamily="50" charset="-128"/>
                  <a:ea typeface="HGSｺﾞｼｯｸM" pitchFamily="50" charset="-128"/>
                </a:rPr>
                <a:t>人につき</a:t>
              </a:r>
              <a:r>
                <a:rPr lang="en-US" altLang="ja-JP" sz="600" dirty="0">
                  <a:latin typeface="HGSｺﾞｼｯｸM" pitchFamily="50" charset="-128"/>
                  <a:ea typeface="HGSｺﾞｼｯｸM" pitchFamily="50" charset="-128"/>
                </a:rPr>
                <a:t>42</a:t>
              </a:r>
              <a:r>
                <a:rPr lang="ja-JP" altLang="en-US" sz="600" dirty="0">
                  <a:latin typeface="HGSｺﾞｼｯｸM" pitchFamily="50" charset="-128"/>
                  <a:ea typeface="HGSｺﾞｼｯｸM" pitchFamily="50" charset="-128"/>
                </a:rPr>
                <a:t>万円が支給される制度</a:t>
              </a:r>
            </a:p>
          </p:txBody>
        </p:sp>
        <p:sp>
          <p:nvSpPr>
            <p:cNvPr id="2079" name="Rectangle 36"/>
            <p:cNvSpPr>
              <a:spLocks noChangeArrowheads="1"/>
            </p:cNvSpPr>
            <p:nvPr/>
          </p:nvSpPr>
          <p:spPr bwMode="auto">
            <a:xfrm>
              <a:off x="4200265" y="5313448"/>
              <a:ext cx="912968" cy="205241"/>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出産手当金</a:t>
              </a:r>
            </a:p>
          </p:txBody>
        </p:sp>
        <p:sp>
          <p:nvSpPr>
            <p:cNvPr id="2080" name="Text Box 37"/>
            <p:cNvSpPr txBox="1">
              <a:spLocks noChangeArrowheads="1"/>
            </p:cNvSpPr>
            <p:nvPr/>
          </p:nvSpPr>
          <p:spPr bwMode="auto">
            <a:xfrm>
              <a:off x="4152472" y="5481269"/>
              <a:ext cx="1729125" cy="347715"/>
            </a:xfrm>
            <a:prstGeom prst="rect">
              <a:avLst/>
            </a:prstGeom>
            <a:noFill/>
            <a:ln w="9525">
              <a:noFill/>
              <a:miter lim="800000"/>
              <a:headEnd/>
              <a:tailEnd/>
            </a:ln>
          </p:spPr>
          <p:txBody>
            <a:bodyPr lIns="67338" tIns="35016" rIns="67338" bIns="35016">
              <a:spAutoFit/>
            </a:bodyPr>
            <a:lstStyle/>
            <a:p>
              <a:pPr marL="68891" indent="-68891" defTabSz="957341">
                <a:spcBef>
                  <a:spcPct val="50000"/>
                </a:spcBef>
              </a:pPr>
              <a:r>
                <a:rPr lang="ja-JP" altLang="en-US" sz="600" dirty="0" smtClean="0">
                  <a:latin typeface="HGSｺﾞｼｯｸM" pitchFamily="50" charset="-128"/>
                  <a:ea typeface="HGSｺﾞｼｯｸM" pitchFamily="50" charset="-128"/>
                </a:rPr>
                <a:t>・産前・産後休業期間の収入減をカバーするため、</a:t>
              </a:r>
              <a:r>
                <a:rPr lang="en-US" altLang="ja-JP" sz="600" dirty="0" smtClean="0">
                  <a:latin typeface="HGSｺﾞｼｯｸM" pitchFamily="50" charset="-128"/>
                  <a:ea typeface="HGSｺﾞｼｯｸM" pitchFamily="50" charset="-128"/>
                </a:rPr>
                <a:t>1</a:t>
              </a:r>
              <a:r>
                <a:rPr lang="ja-JP" altLang="en-US" sz="600" dirty="0">
                  <a:latin typeface="HGSｺﾞｼｯｸM" pitchFamily="50" charset="-128"/>
                  <a:ea typeface="HGSｺﾞｼｯｸM" pitchFamily="50" charset="-128"/>
                </a:rPr>
                <a:t>日につき標準報酬の</a:t>
              </a:r>
              <a:r>
                <a:rPr lang="en-US" altLang="ja-JP" sz="600" dirty="0" smtClean="0">
                  <a:latin typeface="HGSｺﾞｼｯｸM" pitchFamily="50" charset="-128"/>
                  <a:ea typeface="HGSｺﾞｼｯｸM" pitchFamily="50" charset="-128"/>
                </a:rPr>
                <a:t>2/3</a:t>
              </a:r>
              <a:r>
                <a:rPr lang="ja-JP" altLang="en-US" sz="600" dirty="0" smtClean="0">
                  <a:latin typeface="HGSｺﾞｼｯｸM" pitchFamily="50" charset="-128"/>
                  <a:ea typeface="HGSｺﾞｼｯｸM" pitchFamily="50" charset="-128"/>
                </a:rPr>
                <a:t>相当額が</a:t>
              </a:r>
              <a:r>
                <a:rPr lang="ja-JP" altLang="en-US" sz="600" dirty="0">
                  <a:latin typeface="HGSｺﾞｼｯｸM" pitchFamily="50" charset="-128"/>
                  <a:ea typeface="HGSｺﾞｼｯｸM" pitchFamily="50" charset="-128"/>
                </a:rPr>
                <a:t>支給される制度</a:t>
              </a:r>
            </a:p>
          </p:txBody>
        </p:sp>
        <p:sp>
          <p:nvSpPr>
            <p:cNvPr id="2081" name="AutoShape 43"/>
            <p:cNvSpPr>
              <a:spLocks/>
            </p:cNvSpPr>
            <p:nvPr/>
          </p:nvSpPr>
          <p:spPr bwMode="auto">
            <a:xfrm>
              <a:off x="6026202" y="4705662"/>
              <a:ext cx="95586" cy="852714"/>
            </a:xfrm>
            <a:prstGeom prst="rightBrace">
              <a:avLst>
                <a:gd name="adj1" fmla="val 69451"/>
                <a:gd name="adj2" fmla="val 50056"/>
              </a:avLst>
            </a:prstGeom>
            <a:noFill/>
            <a:ln w="25400">
              <a:solidFill>
                <a:srgbClr val="808080"/>
              </a:solidFill>
              <a:round/>
              <a:headEnd/>
              <a:tailEnd/>
            </a:ln>
          </p:spPr>
          <p:txBody>
            <a:bodyPr wrap="none" lIns="67338" tIns="35016" rIns="67338" bIns="35016" anchor="ctr"/>
            <a:lstStyle/>
            <a:p>
              <a:endParaRPr lang="ja-JP" altLang="en-US" dirty="0"/>
            </a:p>
          </p:txBody>
        </p:sp>
        <p:sp>
          <p:nvSpPr>
            <p:cNvPr id="2082" name="Text Box 44"/>
            <p:cNvSpPr txBox="1">
              <a:spLocks noChangeArrowheads="1"/>
            </p:cNvSpPr>
            <p:nvPr/>
          </p:nvSpPr>
          <p:spPr bwMode="auto">
            <a:xfrm>
              <a:off x="6121788" y="5154698"/>
              <a:ext cx="912968" cy="255382"/>
            </a:xfrm>
            <a:prstGeom prst="rect">
              <a:avLst/>
            </a:prstGeom>
            <a:noFill/>
            <a:ln w="9525">
              <a:noFill/>
              <a:miter lim="800000"/>
              <a:headEnd/>
              <a:tailEnd/>
            </a:ln>
          </p:spPr>
          <p:txBody>
            <a:bodyPr lIns="67338" tIns="35016" rIns="67338" bIns="35016">
              <a:spAutoFit/>
            </a:bodyPr>
            <a:lstStyle/>
            <a:p>
              <a:pPr marL="67703" indent="-67703" defTabSz="957341"/>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必要資料を受領し人事部に提出</a:t>
              </a:r>
            </a:p>
          </p:txBody>
        </p:sp>
        <p:sp>
          <p:nvSpPr>
            <p:cNvPr id="2083" name="Rectangle 45"/>
            <p:cNvSpPr>
              <a:spLocks noChangeArrowheads="1"/>
            </p:cNvSpPr>
            <p:nvPr/>
          </p:nvSpPr>
          <p:spPr bwMode="auto">
            <a:xfrm>
              <a:off x="5937969" y="3789040"/>
              <a:ext cx="2202153" cy="257401"/>
            </a:xfrm>
            <a:prstGeom prst="rect">
              <a:avLst/>
            </a:prstGeom>
            <a:solidFill>
              <a:srgbClr val="FB8265"/>
            </a:solidFill>
            <a:ln w="9525">
              <a:noFill/>
              <a:miter lim="800000"/>
              <a:headEnd/>
              <a:tailEnd/>
            </a:ln>
          </p:spPr>
          <p:txBody>
            <a:bodyPr wrap="none" lIns="67338" tIns="35016" rIns="67338" bIns="35016" anchor="ctr"/>
            <a:lstStyle/>
            <a:p>
              <a:pPr algn="ctr" defTabSz="957341"/>
              <a:r>
                <a:rPr lang="ja-JP" altLang="en-US" sz="1200" dirty="0">
                  <a:latin typeface="HGSｺﾞｼｯｸM" pitchFamily="50" charset="-128"/>
                  <a:ea typeface="HGSｺﾞｼｯｸM" pitchFamily="50" charset="-128"/>
                </a:rPr>
                <a:t>育児休業</a:t>
              </a:r>
            </a:p>
          </p:txBody>
        </p:sp>
        <p:sp>
          <p:nvSpPr>
            <p:cNvPr id="2084" name="Line 47"/>
            <p:cNvSpPr>
              <a:spLocks noChangeShapeType="1"/>
            </p:cNvSpPr>
            <p:nvPr/>
          </p:nvSpPr>
          <p:spPr bwMode="auto">
            <a:xfrm>
              <a:off x="8137670" y="3595651"/>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85" name="Line 48"/>
            <p:cNvSpPr>
              <a:spLocks noChangeShapeType="1"/>
            </p:cNvSpPr>
            <p:nvPr/>
          </p:nvSpPr>
          <p:spPr bwMode="auto">
            <a:xfrm flipV="1">
              <a:off x="5929390" y="3735378"/>
              <a:ext cx="1109655" cy="1133"/>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2086" name="Line 49"/>
            <p:cNvSpPr>
              <a:spLocks noChangeShapeType="1"/>
            </p:cNvSpPr>
            <p:nvPr/>
          </p:nvSpPr>
          <p:spPr bwMode="auto">
            <a:xfrm flipV="1">
              <a:off x="7592812" y="3742181"/>
              <a:ext cx="547310" cy="0"/>
            </a:xfrm>
            <a:prstGeom prst="line">
              <a:avLst/>
            </a:prstGeom>
            <a:noFill/>
            <a:ln w="9525">
              <a:solidFill>
                <a:schemeClr val="tx1"/>
              </a:solidFill>
              <a:prstDash val="dash"/>
              <a:round/>
              <a:headEnd type="stealth" w="med" len="med"/>
              <a:tailEnd type="triangle" w="med" len="med"/>
            </a:ln>
          </p:spPr>
          <p:txBody>
            <a:bodyPr lIns="67338" tIns="35016" rIns="67338" bIns="35016" anchor="ctr"/>
            <a:lstStyle/>
            <a:p>
              <a:endParaRPr lang="ja-JP" altLang="en-US"/>
            </a:p>
          </p:txBody>
        </p:sp>
        <p:sp>
          <p:nvSpPr>
            <p:cNvPr id="2087" name="Text Box 50"/>
            <p:cNvSpPr txBox="1">
              <a:spLocks noChangeArrowheads="1"/>
            </p:cNvSpPr>
            <p:nvPr/>
          </p:nvSpPr>
          <p:spPr bwMode="auto">
            <a:xfrm>
              <a:off x="5970634" y="3538594"/>
              <a:ext cx="996804" cy="178438"/>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ja-JP" altLang="en-US" sz="700" dirty="0">
                  <a:latin typeface="HGSｺﾞｼｯｸM" pitchFamily="50" charset="-128"/>
                  <a:ea typeface="HGSｺﾞｼｯｸM" pitchFamily="50" charset="-128"/>
                </a:rPr>
                <a:t>子が</a:t>
              </a:r>
              <a:r>
                <a:rPr lang="en-US" altLang="ja-JP" sz="700" dirty="0">
                  <a:latin typeface="HGSｺﾞｼｯｸM" pitchFamily="50" charset="-128"/>
                  <a:ea typeface="HGSｺﾞｼｯｸM" pitchFamily="50" charset="-128"/>
                </a:rPr>
                <a:t>1</a:t>
              </a:r>
              <a:r>
                <a:rPr lang="ja-JP" altLang="en-US" sz="700" dirty="0">
                  <a:latin typeface="HGSｺﾞｼｯｸM" pitchFamily="50" charset="-128"/>
                  <a:ea typeface="HGSｺﾞｼｯｸM" pitchFamily="50" charset="-128"/>
                </a:rPr>
                <a:t>歳に達するまで</a:t>
              </a:r>
            </a:p>
          </p:txBody>
        </p:sp>
        <p:sp>
          <p:nvSpPr>
            <p:cNvPr id="2088" name="Line 51"/>
            <p:cNvSpPr>
              <a:spLocks noChangeShapeType="1"/>
            </p:cNvSpPr>
            <p:nvPr/>
          </p:nvSpPr>
          <p:spPr bwMode="auto">
            <a:xfrm>
              <a:off x="7028141" y="3564929"/>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89" name="Oval 52"/>
            <p:cNvSpPr>
              <a:spLocks noChangeArrowheads="1"/>
            </p:cNvSpPr>
            <p:nvPr/>
          </p:nvSpPr>
          <p:spPr bwMode="auto">
            <a:xfrm>
              <a:off x="6894440" y="3472839"/>
              <a:ext cx="289209" cy="206375"/>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en-US" altLang="ja-JP" sz="700" dirty="0">
                  <a:latin typeface="HGSｺﾞｼｯｸM" pitchFamily="50" charset="-128"/>
                  <a:ea typeface="HGSｺﾞｼｯｸM" pitchFamily="50" charset="-128"/>
                </a:rPr>
                <a:t>1</a:t>
              </a:r>
              <a:r>
                <a:rPr lang="ja-JP" altLang="en-US" sz="700" dirty="0">
                  <a:latin typeface="HGSｺﾞｼｯｸM" pitchFamily="50" charset="-128"/>
                  <a:ea typeface="HGSｺﾞｼｯｸM" pitchFamily="50" charset="-128"/>
                </a:rPr>
                <a:t>歳</a:t>
              </a:r>
            </a:p>
          </p:txBody>
        </p:sp>
        <p:sp>
          <p:nvSpPr>
            <p:cNvPr id="2091" name="Rectangle 54"/>
            <p:cNvSpPr>
              <a:spLocks noChangeArrowheads="1"/>
            </p:cNvSpPr>
            <p:nvPr/>
          </p:nvSpPr>
          <p:spPr bwMode="auto">
            <a:xfrm>
              <a:off x="6072559" y="5591827"/>
              <a:ext cx="1093111" cy="205241"/>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育児休業給付金</a:t>
              </a:r>
            </a:p>
          </p:txBody>
        </p:sp>
        <p:sp>
          <p:nvSpPr>
            <p:cNvPr id="2094" name="Text Box 59"/>
            <p:cNvSpPr txBox="1">
              <a:spLocks noChangeArrowheads="1"/>
            </p:cNvSpPr>
            <p:nvPr/>
          </p:nvSpPr>
          <p:spPr bwMode="auto">
            <a:xfrm>
              <a:off x="7283314" y="5760782"/>
              <a:ext cx="1067376" cy="255382"/>
            </a:xfrm>
            <a:prstGeom prst="rect">
              <a:avLst/>
            </a:prstGeom>
            <a:noFill/>
            <a:ln w="9525">
              <a:noFill/>
              <a:miter lim="800000"/>
              <a:headEnd/>
              <a:tailEnd/>
            </a:ln>
          </p:spPr>
          <p:txBody>
            <a:bodyPr lIns="67338" tIns="35016" rIns="67338" bIns="35016">
              <a:spAutoFit/>
            </a:bodyPr>
            <a:lstStyle/>
            <a:p>
              <a:pPr marL="67703" indent="-67703" defTabSz="957341"/>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必要資料を受領し、人事部に提出</a:t>
              </a:r>
            </a:p>
          </p:txBody>
        </p:sp>
        <p:sp>
          <p:nvSpPr>
            <p:cNvPr id="2095" name="Text Box 62"/>
            <p:cNvSpPr txBox="1">
              <a:spLocks noChangeArrowheads="1"/>
            </p:cNvSpPr>
            <p:nvPr/>
          </p:nvSpPr>
          <p:spPr bwMode="auto">
            <a:xfrm>
              <a:off x="6310509" y="2398697"/>
              <a:ext cx="1537953" cy="393881"/>
            </a:xfrm>
            <a:prstGeom prst="rect">
              <a:avLst/>
            </a:prstGeom>
            <a:noFill/>
            <a:ln w="9525">
              <a:noFill/>
              <a:miter lim="800000"/>
              <a:headEnd/>
              <a:tailEnd/>
            </a:ln>
          </p:spPr>
          <p:txBody>
            <a:bodyPr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育児休業終了前、人事部より、復職時の就業条件等について確認連絡</a:t>
              </a:r>
            </a:p>
          </p:txBody>
        </p:sp>
        <p:sp>
          <p:nvSpPr>
            <p:cNvPr id="2096" name="Text Box 64"/>
            <p:cNvSpPr txBox="1">
              <a:spLocks noChangeArrowheads="1"/>
            </p:cNvSpPr>
            <p:nvPr/>
          </p:nvSpPr>
          <p:spPr bwMode="auto">
            <a:xfrm>
              <a:off x="6310509" y="3014420"/>
              <a:ext cx="1011005" cy="178438"/>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就業条件の確認</a:t>
              </a:r>
            </a:p>
          </p:txBody>
        </p:sp>
        <p:sp>
          <p:nvSpPr>
            <p:cNvPr id="2097" name="Text Box 65"/>
            <p:cNvSpPr txBox="1">
              <a:spLocks noChangeArrowheads="1"/>
            </p:cNvSpPr>
            <p:nvPr/>
          </p:nvSpPr>
          <p:spPr bwMode="auto">
            <a:xfrm>
              <a:off x="7473280" y="3014420"/>
              <a:ext cx="679447" cy="286160"/>
            </a:xfrm>
            <a:prstGeom prst="rect">
              <a:avLst/>
            </a:prstGeom>
            <a:noFill/>
            <a:ln w="9525">
              <a:noFill/>
              <a:miter lim="800000"/>
              <a:headEnd/>
              <a:tailEnd/>
            </a:ln>
          </p:spPr>
          <p:txBody>
            <a:bodyPr wrap="square"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復職のための準備</a:t>
              </a:r>
            </a:p>
          </p:txBody>
        </p:sp>
        <p:sp>
          <p:nvSpPr>
            <p:cNvPr id="2098" name="Line 68"/>
            <p:cNvSpPr>
              <a:spLocks noChangeShapeType="1"/>
            </p:cNvSpPr>
            <p:nvPr/>
          </p:nvSpPr>
          <p:spPr bwMode="auto">
            <a:xfrm flipV="1">
              <a:off x="7274946" y="3113071"/>
              <a:ext cx="240190" cy="1134"/>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099" name="Rectangle 76"/>
            <p:cNvSpPr>
              <a:spLocks noChangeArrowheads="1"/>
            </p:cNvSpPr>
            <p:nvPr/>
          </p:nvSpPr>
          <p:spPr bwMode="auto">
            <a:xfrm>
              <a:off x="3094900" y="4144367"/>
              <a:ext cx="1153158" cy="205241"/>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妊婦健康診査助成金 </a:t>
              </a:r>
            </a:p>
          </p:txBody>
        </p:sp>
        <p:sp>
          <p:nvSpPr>
            <p:cNvPr id="2100" name="Text Box 77"/>
            <p:cNvSpPr txBox="1">
              <a:spLocks noChangeArrowheads="1"/>
            </p:cNvSpPr>
            <p:nvPr/>
          </p:nvSpPr>
          <p:spPr bwMode="auto">
            <a:xfrm>
              <a:off x="2998088" y="4338269"/>
              <a:ext cx="1633540" cy="255382"/>
            </a:xfrm>
            <a:prstGeom prst="rect">
              <a:avLst/>
            </a:prstGeom>
            <a:noFill/>
            <a:ln w="9525">
              <a:noFill/>
              <a:miter lim="800000"/>
              <a:headEnd/>
              <a:tailEnd/>
            </a:ln>
          </p:spPr>
          <p:txBody>
            <a:bodyPr lIns="67338" tIns="35016" rIns="67338" bIns="35016">
              <a:spAutoFit/>
            </a:bodyPr>
            <a:lstStyle/>
            <a:p>
              <a:pPr marL="68891" indent="-68891" defTabSz="957341">
                <a:spcBef>
                  <a:spcPct val="10000"/>
                </a:spcBef>
              </a:pPr>
              <a:r>
                <a:rPr lang="ja-JP" altLang="en-US" sz="600" dirty="0">
                  <a:latin typeface="HGSｺﾞｼｯｸM" pitchFamily="50" charset="-128"/>
                  <a:ea typeface="HGSｺﾞｼｯｸM" pitchFamily="50" charset="-128"/>
                </a:rPr>
                <a:t>・妊婦の定期的な健康診査及び超音波検査費用の一部を助成するための制度</a:t>
              </a:r>
            </a:p>
          </p:txBody>
        </p:sp>
        <p:sp>
          <p:nvSpPr>
            <p:cNvPr id="2101" name="Text Box 83"/>
            <p:cNvSpPr txBox="1">
              <a:spLocks noChangeArrowheads="1"/>
            </p:cNvSpPr>
            <p:nvPr/>
          </p:nvSpPr>
          <p:spPr bwMode="auto">
            <a:xfrm>
              <a:off x="1806940" y="4184055"/>
              <a:ext cx="1047770" cy="423728"/>
            </a:xfrm>
            <a:prstGeom prst="rect">
              <a:avLst/>
            </a:prstGeom>
            <a:noFill/>
            <a:ln w="9525" cap="rnd">
              <a:noFill/>
              <a:prstDash val="sysDot"/>
              <a:miter lim="800000"/>
              <a:headEnd/>
              <a:tailEnd/>
            </a:ln>
          </p:spPr>
          <p:txBody>
            <a:bodyPr lIns="13468" tIns="26935" rIns="13468" bIns="26935">
              <a:spAutoFit/>
            </a:bodyPr>
            <a:lstStyle/>
            <a:p>
              <a:pPr marL="67703" indent="-67703"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市区町村で母子健康手帳および「妊娠検査助成券」（名称は市区町村により異なる）を受領</a:t>
              </a:r>
            </a:p>
          </p:txBody>
        </p:sp>
        <p:sp>
          <p:nvSpPr>
            <p:cNvPr id="2102" name="Line 93"/>
            <p:cNvSpPr>
              <a:spLocks noChangeShapeType="1"/>
            </p:cNvSpPr>
            <p:nvPr/>
          </p:nvSpPr>
          <p:spPr bwMode="auto">
            <a:xfrm>
              <a:off x="2859611" y="4501555"/>
              <a:ext cx="192397" cy="0"/>
            </a:xfrm>
            <a:prstGeom prst="line">
              <a:avLst/>
            </a:prstGeom>
            <a:noFill/>
            <a:ln w="12700">
              <a:solidFill>
                <a:schemeClr val="tx1"/>
              </a:solidFill>
              <a:prstDash val="sysDot"/>
              <a:round/>
              <a:headEnd/>
              <a:tailEnd type="triangle" w="med" len="med"/>
            </a:ln>
          </p:spPr>
          <p:txBody>
            <a:bodyPr lIns="67338" tIns="35016" rIns="67338" bIns="35016" anchor="ctr"/>
            <a:lstStyle/>
            <a:p>
              <a:endParaRPr lang="ja-JP" altLang="en-US"/>
            </a:p>
          </p:txBody>
        </p:sp>
        <p:sp>
          <p:nvSpPr>
            <p:cNvPr id="2103" name="Line 96"/>
            <p:cNvSpPr>
              <a:spLocks noChangeShapeType="1"/>
            </p:cNvSpPr>
            <p:nvPr/>
          </p:nvSpPr>
          <p:spPr bwMode="auto">
            <a:xfrm flipV="1">
              <a:off x="1152525" y="6712794"/>
              <a:ext cx="8629650" cy="28574"/>
            </a:xfrm>
            <a:prstGeom prst="line">
              <a:avLst/>
            </a:prstGeom>
            <a:noFill/>
            <a:ln w="19050">
              <a:solidFill>
                <a:schemeClr val="tx1"/>
              </a:solidFill>
              <a:round/>
              <a:headEnd type="triangle" w="med" len="med"/>
              <a:tailEnd type="triangle" w="med" len="med"/>
            </a:ln>
          </p:spPr>
          <p:txBody>
            <a:bodyPr lIns="67338" tIns="35016" rIns="67338" bIns="35016" anchor="ctr"/>
            <a:lstStyle/>
            <a:p>
              <a:endParaRPr lang="ja-JP" altLang="en-US"/>
            </a:p>
          </p:txBody>
        </p:sp>
        <p:sp>
          <p:nvSpPr>
            <p:cNvPr id="2104" name="Line 97"/>
            <p:cNvSpPr>
              <a:spLocks noChangeShapeType="1"/>
            </p:cNvSpPr>
            <p:nvPr/>
          </p:nvSpPr>
          <p:spPr bwMode="auto">
            <a:xfrm flipV="1">
              <a:off x="1162051" y="6467473"/>
              <a:ext cx="3105150" cy="1"/>
            </a:xfrm>
            <a:prstGeom prst="line">
              <a:avLst/>
            </a:prstGeom>
            <a:noFill/>
            <a:ln w="19050">
              <a:solidFill>
                <a:schemeClr val="tx1"/>
              </a:solidFill>
              <a:round/>
              <a:headEnd type="triangle" w="med" len="med"/>
              <a:tailEnd type="triangle" w="med" len="med"/>
            </a:ln>
          </p:spPr>
          <p:txBody>
            <a:bodyPr lIns="67338" tIns="35016" rIns="67338" bIns="35016" anchor="ctr"/>
            <a:lstStyle/>
            <a:p>
              <a:endParaRPr lang="ja-JP" altLang="en-US"/>
            </a:p>
          </p:txBody>
        </p:sp>
        <p:sp>
          <p:nvSpPr>
            <p:cNvPr id="2105" name="Line 98"/>
            <p:cNvSpPr>
              <a:spLocks noChangeShapeType="1"/>
            </p:cNvSpPr>
            <p:nvPr/>
          </p:nvSpPr>
          <p:spPr bwMode="auto">
            <a:xfrm>
              <a:off x="4352926" y="6477000"/>
              <a:ext cx="3876674" cy="0"/>
            </a:xfrm>
            <a:prstGeom prst="line">
              <a:avLst/>
            </a:prstGeom>
            <a:noFill/>
            <a:ln w="19050">
              <a:solidFill>
                <a:schemeClr val="tx1"/>
              </a:solidFill>
              <a:prstDash val="dash"/>
              <a:round/>
              <a:headEnd type="triangle" w="med" len="med"/>
              <a:tailEnd type="triangle" w="med" len="med"/>
            </a:ln>
          </p:spPr>
          <p:txBody>
            <a:bodyPr lIns="67338" tIns="35016" rIns="67338" bIns="35016" anchor="ctr"/>
            <a:lstStyle/>
            <a:p>
              <a:endParaRPr lang="ja-JP" altLang="en-US"/>
            </a:p>
          </p:txBody>
        </p:sp>
        <p:sp>
          <p:nvSpPr>
            <p:cNvPr id="2106" name="Line 99"/>
            <p:cNvSpPr>
              <a:spLocks noChangeShapeType="1"/>
            </p:cNvSpPr>
            <p:nvPr/>
          </p:nvSpPr>
          <p:spPr bwMode="auto">
            <a:xfrm>
              <a:off x="8331082" y="6485362"/>
              <a:ext cx="1441568" cy="10687"/>
            </a:xfrm>
            <a:prstGeom prst="line">
              <a:avLst/>
            </a:prstGeom>
            <a:noFill/>
            <a:ln w="19050">
              <a:solidFill>
                <a:schemeClr val="tx1"/>
              </a:solidFill>
              <a:round/>
              <a:headEnd type="triangle" w="med" len="med"/>
              <a:tailEnd type="triangle" w="med" len="med"/>
            </a:ln>
          </p:spPr>
          <p:txBody>
            <a:bodyPr lIns="67338" tIns="35016" rIns="67338" bIns="35016" anchor="ctr"/>
            <a:lstStyle/>
            <a:p>
              <a:endParaRPr lang="ja-JP" altLang="en-US"/>
            </a:p>
          </p:txBody>
        </p:sp>
        <p:sp>
          <p:nvSpPr>
            <p:cNvPr id="2107" name="Text Box 100"/>
            <p:cNvSpPr txBox="1">
              <a:spLocks noChangeArrowheads="1"/>
            </p:cNvSpPr>
            <p:nvPr/>
          </p:nvSpPr>
          <p:spPr bwMode="auto">
            <a:xfrm>
              <a:off x="5385048" y="6370836"/>
              <a:ext cx="2160240" cy="193827"/>
            </a:xfrm>
            <a:prstGeom prst="rect">
              <a:avLst/>
            </a:prstGeom>
            <a:solidFill>
              <a:schemeClr val="bg1"/>
            </a:solidFill>
            <a:ln w="9525">
              <a:noFill/>
              <a:miter lim="800000"/>
              <a:headEnd/>
              <a:tailEnd/>
            </a:ln>
          </p:spPr>
          <p:txBody>
            <a:bodyPr wrap="square" lIns="67338" tIns="35016" rIns="67338" bIns="35016">
              <a:spAutoFit/>
            </a:bodyPr>
            <a:lstStyle/>
            <a:p>
              <a:pPr algn="ctr" defTabSz="957341">
                <a:spcBef>
                  <a:spcPct val="50000"/>
                </a:spcBef>
              </a:pPr>
              <a:r>
                <a:rPr lang="ja-JP" altLang="en-US" sz="800" dirty="0">
                  <a:latin typeface="HGSｺﾞｼｯｸM" pitchFamily="50" charset="-128"/>
                  <a:ea typeface="HGSｺﾞｼｯｸM" pitchFamily="50" charset="-128"/>
                </a:rPr>
                <a:t>免除期間</a:t>
              </a:r>
              <a:r>
                <a:rPr lang="ja-JP" altLang="en-US" sz="800" dirty="0" smtClean="0">
                  <a:latin typeface="HGSｺﾞｼｯｸM" pitchFamily="50" charset="-128"/>
                  <a:ea typeface="HGSｺﾞｼｯｸM" pitchFamily="50" charset="-128"/>
                </a:rPr>
                <a:t>（産前・産後休業・育休中）</a:t>
              </a:r>
              <a:endParaRPr lang="ja-JP" altLang="en-US" sz="800" dirty="0">
                <a:latin typeface="HGSｺﾞｼｯｸM" pitchFamily="50" charset="-128"/>
                <a:ea typeface="HGSｺﾞｼｯｸM" pitchFamily="50" charset="-128"/>
              </a:endParaRPr>
            </a:p>
          </p:txBody>
        </p:sp>
        <p:sp>
          <p:nvSpPr>
            <p:cNvPr id="2108" name="Text Box 110"/>
            <p:cNvSpPr txBox="1">
              <a:spLocks noChangeArrowheads="1"/>
            </p:cNvSpPr>
            <p:nvPr/>
          </p:nvSpPr>
          <p:spPr bwMode="auto">
            <a:xfrm>
              <a:off x="8458200" y="6046844"/>
              <a:ext cx="679450" cy="178438"/>
            </a:xfrm>
            <a:prstGeom prst="rect">
              <a:avLst/>
            </a:prstGeom>
            <a:noFill/>
            <a:ln w="9525">
              <a:noFill/>
              <a:miter lim="800000"/>
              <a:headEnd/>
              <a:tailEnd/>
            </a:ln>
          </p:spPr>
          <p:txBody>
            <a:bodyPr wrap="square" lIns="67338" tIns="35016" rIns="67338" bIns="35016">
              <a:spAutoFit/>
            </a:bodyPr>
            <a:lstStyle/>
            <a:p>
              <a:pPr marL="67703" indent="-67703" defTabSz="957341"/>
              <a:r>
                <a:rPr lang="ja-JP" altLang="en-US" sz="700" dirty="0" smtClean="0">
                  <a:latin typeface="HGSｺﾞｼｯｸM" pitchFamily="50" charset="-128"/>
                  <a:ea typeface="HGSｺﾞｼｯｸM" pitchFamily="50" charset="-128"/>
                </a:rPr>
                <a:t>保育所等入所</a:t>
              </a:r>
              <a:endParaRPr lang="ja-JP" altLang="en-US" sz="700" dirty="0">
                <a:latin typeface="HGSｺﾞｼｯｸM" pitchFamily="50" charset="-128"/>
                <a:ea typeface="HGSｺﾞｼｯｸM" pitchFamily="50" charset="-128"/>
              </a:endParaRPr>
            </a:p>
          </p:txBody>
        </p:sp>
        <p:sp>
          <p:nvSpPr>
            <p:cNvPr id="2109" name="Line 111"/>
            <p:cNvSpPr>
              <a:spLocks noChangeShapeType="1"/>
            </p:cNvSpPr>
            <p:nvPr/>
          </p:nvSpPr>
          <p:spPr bwMode="auto">
            <a:xfrm>
              <a:off x="8265368" y="6159925"/>
              <a:ext cx="193623" cy="0"/>
            </a:xfrm>
            <a:prstGeom prst="line">
              <a:avLst/>
            </a:prstGeom>
            <a:noFill/>
            <a:ln w="12700">
              <a:solidFill>
                <a:schemeClr val="tx1"/>
              </a:solidFill>
              <a:prstDash val="sysDot"/>
              <a:round/>
              <a:headEnd/>
              <a:tailEnd type="triangle" w="med" len="med"/>
            </a:ln>
          </p:spPr>
          <p:txBody>
            <a:bodyPr lIns="67338" tIns="35016" rIns="67338" bIns="35016" anchor="ctr"/>
            <a:lstStyle/>
            <a:p>
              <a:endParaRPr lang="ja-JP" altLang="en-US"/>
            </a:p>
          </p:txBody>
        </p:sp>
        <p:sp>
          <p:nvSpPr>
            <p:cNvPr id="2110" name="Text Box 112"/>
            <p:cNvSpPr txBox="1">
              <a:spLocks noChangeArrowheads="1"/>
            </p:cNvSpPr>
            <p:nvPr/>
          </p:nvSpPr>
          <p:spPr bwMode="auto">
            <a:xfrm>
              <a:off x="7274736" y="6046844"/>
              <a:ext cx="1139678" cy="178438"/>
            </a:xfrm>
            <a:prstGeom prst="rect">
              <a:avLst/>
            </a:prstGeom>
            <a:noFill/>
            <a:ln w="9525" cap="rnd">
              <a:noFill/>
              <a:prstDash val="sysDot"/>
              <a:miter lim="800000"/>
              <a:headEnd/>
              <a:tailEnd/>
            </a:ln>
          </p:spPr>
          <p:txBody>
            <a:bodyPr lIns="67338" tIns="35016" rIns="67338" bIns="35016">
              <a:spAutoFit/>
            </a:bodyPr>
            <a:lstStyle/>
            <a:p>
              <a:pPr marL="67703" indent="-67703" algn="ctr" defTabSz="957341">
                <a:spcBef>
                  <a:spcPct val="50000"/>
                </a:spcBef>
              </a:pPr>
              <a:r>
                <a:rPr lang="en-US" altLang="ja-JP" sz="700" dirty="0" smtClean="0">
                  <a:latin typeface="HGSｺﾞｼｯｸM" pitchFamily="50" charset="-128"/>
                  <a:ea typeface="HGSｺﾞｼｯｸM" pitchFamily="50" charset="-128"/>
                </a:rPr>
                <a:t>●</a:t>
              </a:r>
              <a:r>
                <a:rPr lang="ja-JP" altLang="en-US" sz="700" dirty="0" smtClean="0">
                  <a:latin typeface="HGSｺﾞｼｯｸM" pitchFamily="50" charset="-128"/>
                  <a:ea typeface="HGSｺﾞｼｯｸM" pitchFamily="50" charset="-128"/>
                </a:rPr>
                <a:t>保育所等申し込み</a:t>
              </a:r>
              <a:endParaRPr lang="ja-JP" altLang="en-US" sz="700" dirty="0">
                <a:latin typeface="HGSｺﾞｼｯｸM" pitchFamily="50" charset="-128"/>
                <a:ea typeface="HGSｺﾞｼｯｸM" pitchFamily="50" charset="-128"/>
              </a:endParaRPr>
            </a:p>
          </p:txBody>
        </p:sp>
        <p:sp>
          <p:nvSpPr>
            <p:cNvPr id="2111" name="Text Box 82"/>
            <p:cNvSpPr txBox="1">
              <a:spLocks noChangeArrowheads="1"/>
            </p:cNvSpPr>
            <p:nvPr/>
          </p:nvSpPr>
          <p:spPr bwMode="auto">
            <a:xfrm>
              <a:off x="7416890" y="6165304"/>
              <a:ext cx="1970541" cy="255382"/>
            </a:xfrm>
            <a:prstGeom prst="rect">
              <a:avLst/>
            </a:prstGeom>
            <a:noFill/>
            <a:ln w="9525" cap="rnd">
              <a:noFill/>
              <a:prstDash val="sysDot"/>
              <a:miter lim="800000"/>
              <a:headEnd/>
              <a:tailEnd/>
            </a:ln>
          </p:spPr>
          <p:txBody>
            <a:bodyPr lIns="67338" tIns="35016" rIns="67338" bIns="35016">
              <a:spAutoFit/>
            </a:bodyPr>
            <a:lstStyle/>
            <a:p>
              <a:pPr marL="67703" indent="-67703" defTabSz="957341">
                <a:spcBef>
                  <a:spcPct val="20000"/>
                </a:spcBef>
              </a:pPr>
              <a:r>
                <a:rPr lang="ja-JP" altLang="en-US" sz="600" dirty="0">
                  <a:latin typeface="HGSｺﾞｼｯｸM" pitchFamily="50" charset="-128"/>
                  <a:ea typeface="HGSｺﾞｼｯｸM" pitchFamily="50" charset="-128"/>
                </a:rPr>
                <a:t>・申し込み方法については、各市区町村へ</a:t>
              </a:r>
              <a:r>
                <a:rPr lang="ja-JP" altLang="en-US" sz="600" dirty="0" smtClean="0">
                  <a:latin typeface="HGSｺﾞｼｯｸM" pitchFamily="50" charset="-128"/>
                  <a:ea typeface="HGSｺﾞｼｯｸM" pitchFamily="50" charset="-128"/>
                </a:rPr>
                <a:t>問い合わせ、必要書類については人事部へ申請</a:t>
              </a:r>
              <a:endParaRPr lang="ja-JP" altLang="en-US" sz="600" dirty="0">
                <a:latin typeface="HGSｺﾞｼｯｸM" pitchFamily="50" charset="-128"/>
                <a:ea typeface="HGSｺﾞｼｯｸM" pitchFamily="50" charset="-128"/>
              </a:endParaRPr>
            </a:p>
          </p:txBody>
        </p:sp>
        <p:sp>
          <p:nvSpPr>
            <p:cNvPr id="2112" name="Text Box 113"/>
            <p:cNvSpPr txBox="1">
              <a:spLocks noChangeArrowheads="1"/>
            </p:cNvSpPr>
            <p:nvPr/>
          </p:nvSpPr>
          <p:spPr bwMode="auto">
            <a:xfrm>
              <a:off x="3584848" y="6702651"/>
              <a:ext cx="2952328" cy="178438"/>
            </a:xfrm>
            <a:prstGeom prst="rect">
              <a:avLst/>
            </a:prstGeom>
            <a:noFill/>
            <a:ln w="9525">
              <a:noFill/>
              <a:miter lim="800000"/>
              <a:headEnd/>
              <a:tailEnd/>
            </a:ln>
          </p:spPr>
          <p:txBody>
            <a:bodyPr wrap="square" lIns="67338" tIns="35016" rIns="67338" bIns="35016">
              <a:spAutoFit/>
            </a:bodyPr>
            <a:lstStyle/>
            <a:p>
              <a:pPr marL="68891" indent="-68891" algn="ctr" defTabSz="957341"/>
              <a:r>
                <a:rPr lang="ja-JP" altLang="en-US" sz="700" b="1" dirty="0">
                  <a:solidFill>
                    <a:srgbClr val="FF0000"/>
                  </a:solidFill>
                  <a:latin typeface="HGSｺﾞｼｯｸM" pitchFamily="50" charset="-128"/>
                  <a:ea typeface="HGSｺﾞｼｯｸM" pitchFamily="50" charset="-128"/>
                </a:rPr>
                <a:t>・給料が</a:t>
              </a:r>
              <a:r>
                <a:rPr lang="en-US" altLang="ja-JP" sz="700" b="1" dirty="0">
                  <a:solidFill>
                    <a:srgbClr val="FF0000"/>
                  </a:solidFill>
                  <a:latin typeface="HGSｺﾞｼｯｸM" pitchFamily="50" charset="-128"/>
                  <a:ea typeface="HGSｺﾞｼｯｸM" pitchFamily="50" charset="-128"/>
                </a:rPr>
                <a:t>0</a:t>
              </a:r>
              <a:r>
                <a:rPr lang="ja-JP" altLang="en-US" sz="700" b="1" dirty="0">
                  <a:solidFill>
                    <a:srgbClr val="FF0000"/>
                  </a:solidFill>
                  <a:latin typeface="HGSｺﾞｼｯｸM" pitchFamily="50" charset="-128"/>
                  <a:ea typeface="HGSｺﾞｼｯｸM" pitchFamily="50" charset="-128"/>
                </a:rPr>
                <a:t>円の場合に</a:t>
              </a:r>
              <a:r>
                <a:rPr lang="ja-JP" altLang="en-US" sz="700" b="1" dirty="0" smtClean="0">
                  <a:solidFill>
                    <a:srgbClr val="FF0000"/>
                  </a:solidFill>
                  <a:latin typeface="HGSｺﾞｼｯｸM" pitchFamily="50" charset="-128"/>
                  <a:ea typeface="HGSｺﾞｼｯｸM" pitchFamily="50" charset="-128"/>
                </a:rPr>
                <a:t>は、個人ならびに企業の保険料負担なし</a:t>
              </a:r>
              <a:endParaRPr lang="ja-JP" altLang="en-US" sz="700" b="1" dirty="0">
                <a:solidFill>
                  <a:srgbClr val="FF0000"/>
                </a:solidFill>
                <a:latin typeface="HGSｺﾞｼｯｸM" pitchFamily="50" charset="-128"/>
                <a:ea typeface="HGSｺﾞｼｯｸM" pitchFamily="50" charset="-128"/>
              </a:endParaRPr>
            </a:p>
          </p:txBody>
        </p:sp>
        <p:sp>
          <p:nvSpPr>
            <p:cNvPr id="2114" name="Text Box 115"/>
            <p:cNvSpPr txBox="1">
              <a:spLocks noChangeArrowheads="1"/>
            </p:cNvSpPr>
            <p:nvPr/>
          </p:nvSpPr>
          <p:spPr bwMode="auto">
            <a:xfrm>
              <a:off x="1793831" y="6403525"/>
              <a:ext cx="1572282" cy="193827"/>
            </a:xfrm>
            <a:prstGeom prst="rect">
              <a:avLst/>
            </a:prstGeom>
            <a:solidFill>
              <a:schemeClr val="bg1"/>
            </a:solidFill>
            <a:ln w="9525">
              <a:noFill/>
              <a:miter lim="800000"/>
              <a:headEnd/>
              <a:tailEnd/>
            </a:ln>
          </p:spPr>
          <p:txBody>
            <a:bodyPr wrap="none" lIns="67338" tIns="35016" rIns="67338" bIns="35016">
              <a:spAutoFit/>
            </a:bodyPr>
            <a:lstStyle/>
            <a:p>
              <a:pPr algn="ctr" defTabSz="957341">
                <a:spcBef>
                  <a:spcPct val="50000"/>
                </a:spcBef>
              </a:pPr>
              <a:r>
                <a:rPr lang="ja-JP" altLang="en-US" sz="800" dirty="0" smtClean="0">
                  <a:latin typeface="HGSｺﾞｼｯｸM" pitchFamily="50" charset="-128"/>
                  <a:ea typeface="HGSｺﾞｼｯｸM" pitchFamily="50" charset="-128"/>
                </a:rPr>
                <a:t>要支払期間</a:t>
              </a:r>
              <a:r>
                <a:rPr lang="ja-JP" altLang="en-US" sz="800" dirty="0">
                  <a:latin typeface="HGSｺﾞｼｯｸM" pitchFamily="50" charset="-128"/>
                  <a:ea typeface="HGSｺﾞｼｯｸM" pitchFamily="50" charset="-128"/>
                </a:rPr>
                <a:t>（特に免除等なし）</a:t>
              </a:r>
            </a:p>
          </p:txBody>
        </p:sp>
        <p:sp>
          <p:nvSpPr>
            <p:cNvPr id="2116" name="AutoShape 117"/>
            <p:cNvSpPr>
              <a:spLocks noChangeArrowheads="1"/>
            </p:cNvSpPr>
            <p:nvPr/>
          </p:nvSpPr>
          <p:spPr bwMode="auto">
            <a:xfrm>
              <a:off x="7473279" y="4139832"/>
              <a:ext cx="1914151" cy="729328"/>
            </a:xfrm>
            <a:prstGeom prst="wedgeRoundRectCallout">
              <a:avLst>
                <a:gd name="adj1" fmla="val -22347"/>
                <a:gd name="adj2" fmla="val -78464"/>
                <a:gd name="adj3" fmla="val 16667"/>
              </a:avLst>
            </a:prstGeom>
            <a:solidFill>
              <a:srgbClr val="FEDACA"/>
            </a:solidFill>
            <a:ln w="9525">
              <a:solidFill>
                <a:schemeClr val="tx1"/>
              </a:solidFill>
              <a:miter lim="800000"/>
              <a:headEnd/>
              <a:tailEnd/>
            </a:ln>
          </p:spPr>
          <p:txBody>
            <a:bodyPr lIns="67338" tIns="35016" rIns="67338" bIns="35016"/>
            <a:lstStyle/>
            <a:p>
              <a:pPr marL="66515" indent="-66515" defTabSz="957341">
                <a:spcBef>
                  <a:spcPct val="25000"/>
                </a:spcBef>
              </a:pPr>
              <a:r>
                <a:rPr lang="en-US" altLang="ja-JP" sz="700" dirty="0" smtClean="0">
                  <a:latin typeface="HGSｺﾞｼｯｸM" pitchFamily="50" charset="-128"/>
                  <a:ea typeface="HGSｺﾞｼｯｸM" pitchFamily="50" charset="-128"/>
                </a:rPr>
                <a:t>【</a:t>
              </a:r>
              <a:r>
                <a:rPr lang="ja-JP" altLang="en-US" sz="700" dirty="0" smtClean="0">
                  <a:latin typeface="HGSｺﾞｼｯｸM" pitchFamily="50" charset="-128"/>
                  <a:ea typeface="HGSｺﾞｼｯｸM" pitchFamily="50" charset="-128"/>
                </a:rPr>
                <a:t>最長２歳までの育児</a:t>
              </a:r>
              <a:r>
                <a:rPr lang="ja-JP" altLang="en-US" sz="700" dirty="0">
                  <a:latin typeface="HGSｺﾞｼｯｸM" pitchFamily="50" charset="-128"/>
                  <a:ea typeface="HGSｺﾞｼｯｸM" pitchFamily="50" charset="-128"/>
                </a:rPr>
                <a:t>休業</a:t>
              </a:r>
              <a:r>
                <a:rPr lang="ja-JP" altLang="en-US" sz="700" dirty="0" smtClean="0">
                  <a:latin typeface="HGSｺﾞｼｯｸM" pitchFamily="50" charset="-128"/>
                  <a:ea typeface="HGSｺﾞｼｯｸM" pitchFamily="50" charset="-128"/>
                </a:rPr>
                <a:t>の取得</a:t>
              </a:r>
              <a:r>
                <a:rPr lang="en-US" altLang="ja-JP" sz="700" dirty="0" smtClean="0">
                  <a:latin typeface="HGSｺﾞｼｯｸM" pitchFamily="50" charset="-128"/>
                  <a:ea typeface="HGSｺﾞｼｯｸM" pitchFamily="50" charset="-128"/>
                </a:rPr>
                <a:t>】</a:t>
              </a:r>
              <a:endParaRPr lang="en-US" altLang="ja-JP" sz="700" dirty="0">
                <a:latin typeface="HGSｺﾞｼｯｸM" pitchFamily="50" charset="-128"/>
                <a:ea typeface="HGSｺﾞｼｯｸM" pitchFamily="50" charset="-128"/>
              </a:endParaRPr>
            </a:p>
            <a:p>
              <a:pPr marL="66515" indent="-66515" defTabSz="957341">
                <a:spcBef>
                  <a:spcPct val="25000"/>
                </a:spcBef>
              </a:pPr>
              <a:r>
                <a:rPr lang="ja-JP" altLang="en-US" sz="700" dirty="0" smtClean="0">
                  <a:latin typeface="HGSｺﾞｼｯｸM" pitchFamily="50" charset="-128"/>
                  <a:ea typeface="HGSｺﾞｼｯｸM" pitchFamily="50" charset="-128"/>
                </a:rPr>
                <a:t>・保育所等に</a:t>
              </a:r>
              <a:r>
                <a:rPr lang="ja-JP" altLang="en-US" sz="700" dirty="0">
                  <a:latin typeface="HGSｺﾞｼｯｸM" pitchFamily="50" charset="-128"/>
                  <a:ea typeface="HGSｺﾞｼｯｸM" pitchFamily="50" charset="-128"/>
                </a:rPr>
                <a:t>入所できない場合</a:t>
              </a:r>
              <a:r>
                <a:rPr lang="ja-JP" altLang="en-US" sz="700" dirty="0" smtClean="0">
                  <a:latin typeface="HGSｺﾞｼｯｸM" pitchFamily="50" charset="-128"/>
                  <a:ea typeface="HGSｺﾞｼｯｸM" pitchFamily="50" charset="-128"/>
                </a:rPr>
                <a:t>、</a:t>
              </a:r>
              <a:r>
                <a:rPr lang="en-US" altLang="ja-JP" sz="700" dirty="0" smtClean="0">
                  <a:latin typeface="HGSｺﾞｼｯｸM" pitchFamily="50" charset="-128"/>
                  <a:ea typeface="HGSｺﾞｼｯｸM" pitchFamily="50" charset="-128"/>
                </a:rPr>
                <a:t>1</a:t>
              </a:r>
              <a:r>
                <a:rPr lang="ja-JP" altLang="en-US" sz="700" dirty="0" smtClean="0">
                  <a:latin typeface="HGSｺﾞｼｯｸM" pitchFamily="50" charset="-128"/>
                  <a:ea typeface="HGSｺﾞｼｯｸM" pitchFamily="50" charset="-128"/>
                </a:rPr>
                <a:t>歳</a:t>
              </a:r>
              <a:r>
                <a:rPr lang="en-US" altLang="ja-JP" sz="700" dirty="0" smtClean="0">
                  <a:latin typeface="HGSｺﾞｼｯｸM" pitchFamily="50" charset="-128"/>
                  <a:ea typeface="HGSｺﾞｼｯｸM" pitchFamily="50" charset="-128"/>
                </a:rPr>
                <a:t>6</a:t>
              </a:r>
              <a:r>
                <a:rPr lang="ja-JP" altLang="en-US" sz="700" dirty="0" smtClean="0">
                  <a:latin typeface="HGSｺﾞｼｯｸM" pitchFamily="50" charset="-128"/>
                  <a:ea typeface="HGSｺﾞｼｯｸM" pitchFamily="50" charset="-128"/>
                </a:rPr>
                <a:t>か月（再延長の場合は２歳）まで育休を取得することができる　</a:t>
              </a:r>
              <a:endParaRPr lang="ja-JP" altLang="en-US" sz="700" dirty="0">
                <a:latin typeface="HGSｺﾞｼｯｸM" pitchFamily="50" charset="-128"/>
                <a:ea typeface="HGSｺﾞｼｯｸM" pitchFamily="50" charset="-128"/>
              </a:endParaRPr>
            </a:p>
          </p:txBody>
        </p:sp>
        <p:sp>
          <p:nvSpPr>
            <p:cNvPr id="4" name="Text Box 120"/>
            <p:cNvSpPr txBox="1">
              <a:spLocks noChangeArrowheads="1"/>
            </p:cNvSpPr>
            <p:nvPr/>
          </p:nvSpPr>
          <p:spPr bwMode="auto">
            <a:xfrm>
              <a:off x="1797136" y="1541446"/>
              <a:ext cx="1488936" cy="178438"/>
            </a:xfrm>
            <a:prstGeom prst="rect">
              <a:avLst/>
            </a:prstGeom>
            <a:noFill/>
            <a:ln w="9525">
              <a:noFill/>
              <a:miter lim="800000"/>
              <a:headEnd/>
              <a:tailEnd/>
            </a:ln>
          </p:spPr>
          <p:txBody>
            <a:bodyPr lIns="67338" tIns="35016" rIns="67338" bIns="35016">
              <a:spAutoFit/>
            </a:bodyPr>
            <a:lstStyle/>
            <a:p>
              <a:pPr marL="67703" indent="-67703" defTabSz="957341">
                <a:spcBef>
                  <a:spcPct val="50000"/>
                </a:spcBef>
                <a:defRPr/>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妊娠の</a:t>
              </a:r>
              <a:r>
                <a:rPr lang="ja-JP" altLang="en-US" sz="700" b="1" dirty="0" smtClean="0">
                  <a:latin typeface="HGSｺﾞｼｯｸM" pitchFamily="50" charset="-128"/>
                  <a:ea typeface="HGSｺﾞｼｯｸM" pitchFamily="50" charset="-128"/>
                </a:rPr>
                <a:t>報告</a:t>
              </a:r>
              <a:endParaRPr lang="ja-JP" altLang="en-US" sz="700" b="1" dirty="0">
                <a:latin typeface="HGSｺﾞｼｯｸM" pitchFamily="50" charset="-128"/>
                <a:ea typeface="HGSｺﾞｼｯｸM" pitchFamily="50" charset="-128"/>
              </a:endParaRPr>
            </a:p>
          </p:txBody>
        </p:sp>
        <p:sp>
          <p:nvSpPr>
            <p:cNvPr id="2118" name="Text Box 121"/>
            <p:cNvSpPr txBox="1">
              <a:spLocks noChangeArrowheads="1"/>
            </p:cNvSpPr>
            <p:nvPr/>
          </p:nvSpPr>
          <p:spPr bwMode="auto">
            <a:xfrm>
              <a:off x="3238278" y="2398697"/>
              <a:ext cx="1338203" cy="178438"/>
            </a:xfrm>
            <a:prstGeom prst="rect">
              <a:avLst/>
            </a:prstGeom>
            <a:noFill/>
            <a:ln w="9525">
              <a:noFill/>
              <a:miter lim="800000"/>
              <a:headEnd/>
              <a:tailEnd/>
            </a:ln>
          </p:spPr>
          <p:txBody>
            <a:bodyPr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提出必要資料の連絡</a:t>
              </a:r>
            </a:p>
          </p:txBody>
        </p:sp>
        <p:sp>
          <p:nvSpPr>
            <p:cNvPr id="2119" name="Text Box 124"/>
            <p:cNvSpPr txBox="1">
              <a:spLocks noChangeArrowheads="1"/>
            </p:cNvSpPr>
            <p:nvPr/>
          </p:nvSpPr>
          <p:spPr bwMode="auto">
            <a:xfrm>
              <a:off x="4678195" y="1536911"/>
              <a:ext cx="1498941" cy="404653"/>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育児休業の</a:t>
              </a:r>
              <a:r>
                <a:rPr lang="ja-JP" altLang="en-US" sz="700" b="1" dirty="0" smtClean="0">
                  <a:latin typeface="HGSｺﾞｼｯｸM" pitchFamily="50" charset="-128"/>
                  <a:ea typeface="HGSｺﾞｼｯｸM" pitchFamily="50" charset="-128"/>
                </a:rPr>
                <a:t>申出</a:t>
              </a:r>
              <a:endParaRPr lang="ja-JP" altLang="en-US" sz="700" b="1" dirty="0">
                <a:latin typeface="HGSｺﾞｼｯｸM" pitchFamily="50" charset="-128"/>
                <a:ea typeface="HGSｺﾞｼｯｸM" pitchFamily="50" charset="-128"/>
              </a:endParaRPr>
            </a:p>
            <a:p>
              <a:pPr marL="67703" indent="-67703" defTabSz="957341">
                <a:spcBef>
                  <a:spcPct val="10000"/>
                </a:spcBef>
              </a:pPr>
              <a:r>
                <a:rPr lang="en-US" altLang="ja-JP" sz="700" dirty="0" smtClean="0">
                  <a:latin typeface="HGSｺﾞｼｯｸM" pitchFamily="50" charset="-128"/>
                  <a:ea typeface="HGSｺﾞｼｯｸM" pitchFamily="50" charset="-128"/>
                </a:rPr>
                <a:t>※</a:t>
              </a:r>
              <a:r>
                <a:rPr lang="ja-JP" altLang="en-US" sz="700" dirty="0" smtClean="0">
                  <a:latin typeface="HGSｺﾞｼｯｸM" pitchFamily="50" charset="-128"/>
                  <a:ea typeface="HGSｺﾞｼｯｸM" pitchFamily="50" charset="-128"/>
                </a:rPr>
                <a:t>原則として、育児</a:t>
              </a:r>
              <a:r>
                <a:rPr lang="ja-JP" altLang="en-US" sz="700" dirty="0">
                  <a:latin typeface="HGSｺﾞｼｯｸM" pitchFamily="50" charset="-128"/>
                  <a:ea typeface="HGSｺﾞｼｯｸM" pitchFamily="50" charset="-128"/>
                </a:rPr>
                <a:t>休業開始予定日の</a:t>
              </a:r>
              <a:r>
                <a:rPr lang="en-US" altLang="ja-JP" sz="700" dirty="0" smtClean="0">
                  <a:latin typeface="HGSｺﾞｼｯｸM" pitchFamily="50" charset="-128"/>
                  <a:ea typeface="HGSｺﾞｼｯｸM" pitchFamily="50" charset="-128"/>
                </a:rPr>
                <a:t>1</a:t>
              </a:r>
              <a:r>
                <a:rPr lang="ja-JP" altLang="en-US" sz="700" dirty="0" smtClean="0">
                  <a:latin typeface="HGSｺﾞｼｯｸM" pitchFamily="50" charset="-128"/>
                  <a:ea typeface="HGSｺﾞｼｯｸM" pitchFamily="50" charset="-128"/>
                </a:rPr>
                <a:t>か月前</a:t>
              </a:r>
              <a:r>
                <a:rPr lang="ja-JP" altLang="en-US" sz="700" dirty="0">
                  <a:latin typeface="HGSｺﾞｼｯｸM" pitchFamily="50" charset="-128"/>
                  <a:ea typeface="HGSｺﾞｼｯｸM" pitchFamily="50" charset="-128"/>
                </a:rPr>
                <a:t>まで</a:t>
              </a:r>
              <a:r>
                <a:rPr lang="ja-JP" altLang="en-US" sz="700" dirty="0" smtClean="0">
                  <a:latin typeface="HGSｺﾞｼｯｸM" pitchFamily="50" charset="-128"/>
                  <a:ea typeface="HGSｺﾞｼｯｸM" pitchFamily="50" charset="-128"/>
                </a:rPr>
                <a:t>可能</a:t>
              </a:r>
              <a:endParaRPr lang="ja-JP" altLang="en-US" sz="700" dirty="0">
                <a:latin typeface="HGSｺﾞｼｯｸM" pitchFamily="50" charset="-128"/>
                <a:ea typeface="HGSｺﾞｼｯｸM" pitchFamily="50" charset="-128"/>
              </a:endParaRPr>
            </a:p>
          </p:txBody>
        </p:sp>
        <p:sp>
          <p:nvSpPr>
            <p:cNvPr id="2120" name="Text Box 125"/>
            <p:cNvSpPr txBox="1">
              <a:spLocks noChangeArrowheads="1"/>
            </p:cNvSpPr>
            <p:nvPr/>
          </p:nvSpPr>
          <p:spPr bwMode="auto">
            <a:xfrm>
              <a:off x="4678195" y="2398697"/>
              <a:ext cx="1591873" cy="393881"/>
            </a:xfrm>
            <a:prstGeom prst="rect">
              <a:avLst/>
            </a:prstGeom>
            <a:noFill/>
            <a:ln w="9525">
              <a:noFill/>
              <a:miter lim="800000"/>
              <a:headEnd/>
              <a:tailEnd/>
            </a:ln>
          </p:spPr>
          <p:txBody>
            <a:bodyPr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育児休業の対象となるかを確認の上、従業員へ連絡（提出必要資料の連絡）</a:t>
              </a:r>
            </a:p>
          </p:txBody>
        </p:sp>
        <p:sp>
          <p:nvSpPr>
            <p:cNvPr id="2121" name="Text Box 126"/>
            <p:cNvSpPr txBox="1">
              <a:spLocks noChangeArrowheads="1"/>
            </p:cNvSpPr>
            <p:nvPr/>
          </p:nvSpPr>
          <p:spPr bwMode="auto">
            <a:xfrm>
              <a:off x="4895101" y="2978314"/>
              <a:ext cx="865176" cy="178438"/>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資料の提出</a:t>
              </a:r>
            </a:p>
          </p:txBody>
        </p:sp>
        <p:sp>
          <p:nvSpPr>
            <p:cNvPr id="2122" name="Line 127"/>
            <p:cNvSpPr>
              <a:spLocks noChangeShapeType="1"/>
            </p:cNvSpPr>
            <p:nvPr/>
          </p:nvSpPr>
          <p:spPr bwMode="auto">
            <a:xfrm flipH="1">
              <a:off x="5353421" y="1958196"/>
              <a:ext cx="3582" cy="433697"/>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123" name="Text Box 133"/>
            <p:cNvSpPr txBox="1">
              <a:spLocks noChangeArrowheads="1"/>
            </p:cNvSpPr>
            <p:nvPr/>
          </p:nvSpPr>
          <p:spPr bwMode="auto">
            <a:xfrm>
              <a:off x="5032352" y="3142840"/>
              <a:ext cx="834540" cy="286160"/>
            </a:xfrm>
            <a:prstGeom prst="rect">
              <a:avLst/>
            </a:prstGeom>
            <a:noFill/>
            <a:ln w="9525">
              <a:noFill/>
              <a:miter lim="800000"/>
              <a:headEnd/>
              <a:tailEnd/>
            </a:ln>
          </p:spPr>
          <p:txBody>
            <a:bodyPr lIns="67338" tIns="35016" rIns="67338" bIns="35016">
              <a:spAutoFit/>
            </a:bodyPr>
            <a:lstStyle/>
            <a:p>
              <a:pPr defTabSz="957341">
                <a:spcBef>
                  <a:spcPct val="50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提出時期</a:t>
              </a:r>
              <a:r>
                <a:rPr lang="ja-JP" altLang="en-US" sz="700" dirty="0" smtClean="0">
                  <a:latin typeface="HGSｺﾞｼｯｸM" pitchFamily="50" charset="-128"/>
                  <a:ea typeface="HGSｺﾞｼｯｸM" pitchFamily="50" charset="-128"/>
                </a:rPr>
                <a:t>は企業の</a:t>
              </a:r>
              <a:r>
                <a:rPr lang="ja-JP" altLang="en-US" sz="700" dirty="0">
                  <a:latin typeface="HGSｺﾞｼｯｸM" pitchFamily="50" charset="-128"/>
                  <a:ea typeface="HGSｺﾞｼｯｸM" pitchFamily="50" charset="-128"/>
                </a:rPr>
                <a:t>定めによる</a:t>
              </a:r>
            </a:p>
          </p:txBody>
        </p:sp>
        <p:sp>
          <p:nvSpPr>
            <p:cNvPr id="2124" name="Freeform 134"/>
            <p:cNvSpPr>
              <a:spLocks/>
            </p:cNvSpPr>
            <p:nvPr/>
          </p:nvSpPr>
          <p:spPr bwMode="auto">
            <a:xfrm>
              <a:off x="5688672" y="3043921"/>
              <a:ext cx="273978" cy="683617"/>
            </a:xfrm>
            <a:custGeom>
              <a:avLst/>
              <a:gdLst>
                <a:gd name="T0" fmla="*/ 0 w 182"/>
                <a:gd name="T1" fmla="*/ 0 h 1225"/>
                <a:gd name="T2" fmla="*/ 472092 w 182"/>
                <a:gd name="T3" fmla="*/ 0 h 1225"/>
                <a:gd name="T4" fmla="*/ 472092 w 182"/>
                <a:gd name="T5" fmla="*/ 1144588 h 1225"/>
                <a:gd name="T6" fmla="*/ 0 60000 65536"/>
                <a:gd name="T7" fmla="*/ 0 60000 65536"/>
                <a:gd name="T8" fmla="*/ 0 60000 65536"/>
                <a:gd name="T9" fmla="*/ 0 w 182"/>
                <a:gd name="T10" fmla="*/ 0 h 1225"/>
                <a:gd name="T11" fmla="*/ 182 w 182"/>
                <a:gd name="T12" fmla="*/ 1225 h 1225"/>
              </a:gdLst>
              <a:ahLst/>
              <a:cxnLst>
                <a:cxn ang="T6">
                  <a:pos x="T0" y="T1"/>
                </a:cxn>
                <a:cxn ang="T7">
                  <a:pos x="T2" y="T3"/>
                </a:cxn>
                <a:cxn ang="T8">
                  <a:pos x="T4" y="T5"/>
                </a:cxn>
              </a:cxnLst>
              <a:rect l="T9" t="T10" r="T11" b="T12"/>
              <a:pathLst>
                <a:path w="182" h="1225">
                  <a:moveTo>
                    <a:pt x="0" y="0"/>
                  </a:moveTo>
                  <a:lnTo>
                    <a:pt x="182" y="0"/>
                  </a:lnTo>
                  <a:lnTo>
                    <a:pt x="182" y="1225"/>
                  </a:lnTo>
                </a:path>
              </a:pathLst>
            </a:custGeom>
            <a:noFill/>
            <a:ln w="25400" cap="flat" cmpd="sng">
              <a:solidFill>
                <a:srgbClr val="FB8265"/>
              </a:solidFill>
              <a:prstDash val="solid"/>
              <a:round/>
              <a:headEnd/>
              <a:tailEnd type="triangle" w="med" len="med"/>
            </a:ln>
          </p:spPr>
          <p:txBody>
            <a:bodyPr lIns="67338" tIns="35016" rIns="67338" bIns="35016" anchor="ctr"/>
            <a:lstStyle/>
            <a:p>
              <a:endParaRPr lang="ja-JP" altLang="en-US"/>
            </a:p>
          </p:txBody>
        </p:sp>
        <p:sp>
          <p:nvSpPr>
            <p:cNvPr id="2125" name="Oval 132"/>
            <p:cNvSpPr>
              <a:spLocks noChangeArrowheads="1"/>
            </p:cNvSpPr>
            <p:nvPr/>
          </p:nvSpPr>
          <p:spPr bwMode="auto">
            <a:xfrm>
              <a:off x="5821318" y="2822077"/>
              <a:ext cx="287984" cy="731384"/>
            </a:xfrm>
            <a:prstGeom prst="ellipse">
              <a:avLst/>
            </a:prstGeom>
            <a:solidFill>
              <a:srgbClr val="FB8265"/>
            </a:solidFill>
            <a:ln w="9525">
              <a:noFill/>
              <a:round/>
              <a:headEnd/>
              <a:tailEnd/>
            </a:ln>
          </p:spPr>
          <p:txBody>
            <a:bodyPr vert="eaVert" wrap="none" lIns="67338" tIns="35016" rIns="67338" bIns="35016" anchor="ctr"/>
            <a:lstStyle/>
            <a:p>
              <a:pPr algn="ctr" defTabSz="957341"/>
              <a:r>
                <a:rPr lang="ja-JP" altLang="en-US" sz="700" dirty="0">
                  <a:latin typeface="HGSｺﾞｼｯｸM" pitchFamily="50" charset="-128"/>
                  <a:ea typeface="HGSｺﾞｼｯｸM" pitchFamily="50" charset="-128"/>
                </a:rPr>
                <a:t>育児休業へ</a:t>
              </a:r>
            </a:p>
          </p:txBody>
        </p:sp>
        <p:sp>
          <p:nvSpPr>
            <p:cNvPr id="2126" name="Rectangle 135"/>
            <p:cNvSpPr>
              <a:spLocks noChangeArrowheads="1"/>
            </p:cNvSpPr>
            <p:nvPr/>
          </p:nvSpPr>
          <p:spPr bwMode="auto">
            <a:xfrm>
              <a:off x="7545288" y="4613778"/>
              <a:ext cx="1800200" cy="255382"/>
            </a:xfrm>
            <a:prstGeom prst="rect">
              <a:avLst/>
            </a:prstGeom>
            <a:noFill/>
            <a:ln w="9525">
              <a:noFill/>
              <a:miter lim="800000"/>
              <a:headEnd/>
              <a:tailEnd/>
            </a:ln>
          </p:spPr>
          <p:txBody>
            <a:bodyPr wrap="square" lIns="67338" tIns="35016" rIns="67338" bIns="35016">
              <a:spAutoFit/>
            </a:bodyPr>
            <a:lstStyle/>
            <a:p>
              <a:pPr defTabSz="957341">
                <a:spcBef>
                  <a:spcPct val="25000"/>
                </a:spcBef>
              </a:pPr>
              <a:r>
                <a:rPr lang="ja-JP" altLang="en-US" sz="600" dirty="0">
                  <a:latin typeface="HGSｺﾞｼｯｸM" pitchFamily="50" charset="-128"/>
                  <a:ea typeface="HGSｺﾞｼｯｸM" pitchFamily="50" charset="-128"/>
                </a:rPr>
                <a:t>（注：特別な事情により育児を担う者が不在となった場合について</a:t>
              </a:r>
              <a:r>
                <a:rPr lang="ja-JP" altLang="en-US" sz="600" dirty="0" smtClean="0">
                  <a:latin typeface="HGSｺﾞｼｯｸM" pitchFamily="50" charset="-128"/>
                  <a:ea typeface="HGSｺﾞｼｯｸM" pitchFamily="50" charset="-128"/>
                </a:rPr>
                <a:t>も取得可能</a:t>
              </a:r>
              <a:r>
                <a:rPr lang="ja-JP" altLang="en-US" sz="600" dirty="0">
                  <a:latin typeface="HGSｺﾞｼｯｸM" pitchFamily="50" charset="-128"/>
                  <a:ea typeface="HGSｺﾞｼｯｸM" pitchFamily="50" charset="-128"/>
                </a:rPr>
                <a:t>）</a:t>
              </a:r>
            </a:p>
          </p:txBody>
        </p:sp>
        <p:sp>
          <p:nvSpPr>
            <p:cNvPr id="2131" name="Text Box 145"/>
            <p:cNvSpPr txBox="1">
              <a:spLocks noChangeArrowheads="1"/>
            </p:cNvSpPr>
            <p:nvPr/>
          </p:nvSpPr>
          <p:spPr bwMode="auto">
            <a:xfrm>
              <a:off x="2998088" y="3960671"/>
              <a:ext cx="597656"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市区町村</a:t>
              </a:r>
              <a:r>
                <a:rPr lang="en-US" altLang="ja-JP" sz="600" dirty="0">
                  <a:latin typeface="HGSｺﾞｼｯｸM" pitchFamily="50" charset="-128"/>
                  <a:ea typeface="HGSｺﾞｼｯｸM" pitchFamily="50" charset="-128"/>
                </a:rPr>
                <a:t>】</a:t>
              </a:r>
            </a:p>
          </p:txBody>
        </p:sp>
        <p:sp>
          <p:nvSpPr>
            <p:cNvPr id="2132" name="Text Box 146"/>
            <p:cNvSpPr txBox="1">
              <a:spLocks noChangeArrowheads="1"/>
            </p:cNvSpPr>
            <p:nvPr/>
          </p:nvSpPr>
          <p:spPr bwMode="auto">
            <a:xfrm>
              <a:off x="4098552" y="4542377"/>
              <a:ext cx="828488"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健康保険</a:t>
              </a:r>
              <a:r>
                <a:rPr lang="ja-JP" altLang="en-US" sz="600" dirty="0" smtClean="0">
                  <a:latin typeface="HGSｺﾞｼｯｸM" pitchFamily="50" charset="-128"/>
                  <a:ea typeface="HGSｺﾞｼｯｸM" pitchFamily="50" charset="-128"/>
                </a:rPr>
                <a:t>組合等</a:t>
              </a:r>
              <a:r>
                <a:rPr lang="en-US" altLang="ja-JP" sz="600" dirty="0" smtClean="0">
                  <a:latin typeface="HGSｺﾞｼｯｸM" pitchFamily="50" charset="-128"/>
                  <a:ea typeface="HGSｺﾞｼｯｸM" pitchFamily="50" charset="-128"/>
                </a:rPr>
                <a:t>】</a:t>
              </a:r>
              <a:endParaRPr lang="en-US" altLang="ja-JP" sz="600" dirty="0">
                <a:latin typeface="HGSｺﾞｼｯｸM" pitchFamily="50" charset="-128"/>
                <a:ea typeface="HGSｺﾞｼｯｸM" pitchFamily="50" charset="-128"/>
              </a:endParaRPr>
            </a:p>
          </p:txBody>
        </p:sp>
        <p:sp>
          <p:nvSpPr>
            <p:cNvPr id="2133" name="Text Box 147"/>
            <p:cNvSpPr txBox="1">
              <a:spLocks noChangeArrowheads="1"/>
            </p:cNvSpPr>
            <p:nvPr/>
          </p:nvSpPr>
          <p:spPr bwMode="auto">
            <a:xfrm>
              <a:off x="4083847" y="5139956"/>
              <a:ext cx="828488"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健康保険</a:t>
              </a:r>
              <a:r>
                <a:rPr lang="ja-JP" altLang="en-US" sz="600" dirty="0" smtClean="0">
                  <a:latin typeface="HGSｺﾞｼｯｸM" pitchFamily="50" charset="-128"/>
                  <a:ea typeface="HGSｺﾞｼｯｸM" pitchFamily="50" charset="-128"/>
                </a:rPr>
                <a:t>組合等</a:t>
              </a:r>
              <a:r>
                <a:rPr lang="en-US" altLang="ja-JP" sz="600" dirty="0" smtClean="0">
                  <a:latin typeface="HGSｺﾞｼｯｸM" pitchFamily="50" charset="-128"/>
                  <a:ea typeface="HGSｺﾞｼｯｸM" pitchFamily="50" charset="-128"/>
                </a:rPr>
                <a:t>】</a:t>
              </a:r>
              <a:endParaRPr lang="en-US" altLang="ja-JP" sz="600" dirty="0">
                <a:latin typeface="HGSｺﾞｼｯｸM" pitchFamily="50" charset="-128"/>
                <a:ea typeface="HGSｺﾞｼｯｸM" pitchFamily="50" charset="-128"/>
              </a:endParaRPr>
            </a:p>
          </p:txBody>
        </p:sp>
        <p:sp>
          <p:nvSpPr>
            <p:cNvPr id="2134" name="Text Box 148"/>
            <p:cNvSpPr txBox="1">
              <a:spLocks noChangeArrowheads="1"/>
            </p:cNvSpPr>
            <p:nvPr/>
          </p:nvSpPr>
          <p:spPr bwMode="auto">
            <a:xfrm>
              <a:off x="6018510" y="5434937"/>
              <a:ext cx="751544"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ハローワーク</a:t>
              </a:r>
              <a:r>
                <a:rPr lang="en-US" altLang="ja-JP" sz="600" dirty="0">
                  <a:latin typeface="HGSｺﾞｼｯｸM" pitchFamily="50" charset="-128"/>
                  <a:ea typeface="HGSｺﾞｼｯｸM" pitchFamily="50" charset="-128"/>
                </a:rPr>
                <a:t>】</a:t>
              </a:r>
            </a:p>
          </p:txBody>
        </p:sp>
        <p:sp>
          <p:nvSpPr>
            <p:cNvPr id="2135" name="Text Box 149"/>
            <p:cNvSpPr txBox="1">
              <a:spLocks noChangeArrowheads="1"/>
            </p:cNvSpPr>
            <p:nvPr/>
          </p:nvSpPr>
          <p:spPr bwMode="auto">
            <a:xfrm>
              <a:off x="2391485" y="5045841"/>
              <a:ext cx="1120071" cy="347715"/>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出産予定の病院へ分娩予約（予約が困難な地域もあるので注意）</a:t>
              </a:r>
            </a:p>
          </p:txBody>
        </p:sp>
        <p:sp>
          <p:nvSpPr>
            <p:cNvPr id="2136" name="Text Box 150"/>
            <p:cNvSpPr txBox="1">
              <a:spLocks noChangeArrowheads="1"/>
            </p:cNvSpPr>
            <p:nvPr/>
          </p:nvSpPr>
          <p:spPr bwMode="auto">
            <a:xfrm>
              <a:off x="6121788" y="4868017"/>
              <a:ext cx="948590" cy="163049"/>
            </a:xfrm>
            <a:prstGeom prst="rect">
              <a:avLst/>
            </a:prstGeom>
            <a:noFill/>
            <a:ln w="9525">
              <a:noFill/>
              <a:miter lim="800000"/>
              <a:headEnd/>
              <a:tailEnd/>
            </a:ln>
          </p:spPr>
          <p:txBody>
            <a:bodyPr wrap="square" lIns="67338" tIns="35016" rIns="67338" bIns="35016">
              <a:spAutoFit/>
            </a:bodyPr>
            <a:lstStyle/>
            <a:p>
              <a:pPr marL="67703" indent="-67703" defTabSz="957341"/>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提出必要書類の連絡</a:t>
              </a:r>
            </a:p>
          </p:txBody>
        </p:sp>
        <p:sp>
          <p:nvSpPr>
            <p:cNvPr id="2137" name="Line 151"/>
            <p:cNvSpPr>
              <a:spLocks noChangeShapeType="1"/>
            </p:cNvSpPr>
            <p:nvPr/>
          </p:nvSpPr>
          <p:spPr bwMode="auto">
            <a:xfrm>
              <a:off x="6505357" y="5032234"/>
              <a:ext cx="0" cy="155348"/>
            </a:xfrm>
            <a:prstGeom prst="line">
              <a:avLst/>
            </a:prstGeom>
            <a:noFill/>
            <a:ln w="9525">
              <a:solidFill>
                <a:schemeClr val="tx1"/>
              </a:solidFill>
              <a:round/>
              <a:headEnd/>
              <a:tailEnd type="triangle" w="med" len="med"/>
            </a:ln>
          </p:spPr>
          <p:txBody>
            <a:bodyPr lIns="67338" tIns="35016" rIns="67338" bIns="35016" anchor="ctr"/>
            <a:lstStyle/>
            <a:p>
              <a:endParaRPr lang="ja-JP" altLang="en-US"/>
            </a:p>
          </p:txBody>
        </p:sp>
        <p:sp>
          <p:nvSpPr>
            <p:cNvPr id="2138" name="Text Box 152"/>
            <p:cNvSpPr txBox="1">
              <a:spLocks noChangeArrowheads="1"/>
            </p:cNvSpPr>
            <p:nvPr/>
          </p:nvSpPr>
          <p:spPr bwMode="auto">
            <a:xfrm>
              <a:off x="7283314" y="5478433"/>
              <a:ext cx="1052670" cy="163049"/>
            </a:xfrm>
            <a:prstGeom prst="rect">
              <a:avLst/>
            </a:prstGeom>
            <a:noFill/>
            <a:ln w="9525">
              <a:noFill/>
              <a:miter lim="800000"/>
              <a:headEnd/>
              <a:tailEnd/>
            </a:ln>
          </p:spPr>
          <p:txBody>
            <a:bodyPr lIns="67338" tIns="35016" rIns="67338" bIns="35016">
              <a:spAutoFit/>
            </a:bodyPr>
            <a:lstStyle/>
            <a:p>
              <a:pPr marL="67703" indent="-67703" defTabSz="957341"/>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提出必要書類の連絡</a:t>
              </a:r>
            </a:p>
          </p:txBody>
        </p:sp>
        <p:sp>
          <p:nvSpPr>
            <p:cNvPr id="2139" name="Line 153"/>
            <p:cNvSpPr>
              <a:spLocks noChangeShapeType="1"/>
            </p:cNvSpPr>
            <p:nvPr/>
          </p:nvSpPr>
          <p:spPr bwMode="auto">
            <a:xfrm flipH="1">
              <a:off x="7688534" y="5603183"/>
              <a:ext cx="770" cy="202081"/>
            </a:xfrm>
            <a:prstGeom prst="line">
              <a:avLst/>
            </a:prstGeom>
            <a:noFill/>
            <a:ln w="9525">
              <a:solidFill>
                <a:schemeClr val="tx1"/>
              </a:solidFill>
              <a:round/>
              <a:headEnd/>
              <a:tailEnd type="triangle" w="med" len="med"/>
            </a:ln>
          </p:spPr>
          <p:txBody>
            <a:bodyPr lIns="67338" tIns="35016" rIns="67338" bIns="35016" anchor="ctr"/>
            <a:lstStyle/>
            <a:p>
              <a:endParaRPr lang="ja-JP" altLang="en-US"/>
            </a:p>
          </p:txBody>
        </p:sp>
        <p:sp>
          <p:nvSpPr>
            <p:cNvPr id="2140" name="Text Box 160"/>
            <p:cNvSpPr txBox="1">
              <a:spLocks noChangeArrowheads="1"/>
            </p:cNvSpPr>
            <p:nvPr/>
          </p:nvSpPr>
          <p:spPr bwMode="auto">
            <a:xfrm>
              <a:off x="8263683" y="5468229"/>
              <a:ext cx="1075955" cy="347715"/>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乳幼児の予防接種（市区町村により予防接種の助成・種類は異なる）</a:t>
              </a:r>
            </a:p>
          </p:txBody>
        </p:sp>
        <p:sp>
          <p:nvSpPr>
            <p:cNvPr id="5" name="Text Box 161"/>
            <p:cNvSpPr txBox="1">
              <a:spLocks noChangeArrowheads="1"/>
            </p:cNvSpPr>
            <p:nvPr/>
          </p:nvSpPr>
          <p:spPr bwMode="auto">
            <a:xfrm>
              <a:off x="5457056" y="6525344"/>
              <a:ext cx="2523567" cy="163049"/>
            </a:xfrm>
            <a:prstGeom prst="rect">
              <a:avLst/>
            </a:prstGeom>
            <a:noFill/>
            <a:ln w="9525">
              <a:noFill/>
              <a:miter lim="800000"/>
              <a:headEnd/>
              <a:tailEnd/>
            </a:ln>
          </p:spPr>
          <p:txBody>
            <a:bodyPr wrap="square" lIns="67338" tIns="35016" rIns="67338" bIns="35016">
              <a:spAutoFit/>
            </a:bodyPr>
            <a:lstStyle/>
            <a:p>
              <a:pPr marL="68891" indent="-68891" defTabSz="957341"/>
              <a:r>
                <a:rPr lang="ja-JP" altLang="en-US" sz="600" dirty="0">
                  <a:latin typeface="HGSｺﾞｼｯｸM" pitchFamily="50" charset="-128"/>
                  <a:ea typeface="HGSｺﾞｼｯｸM" pitchFamily="50" charset="-128"/>
                </a:rPr>
                <a:t>・提出書類</a:t>
              </a:r>
              <a:r>
                <a:rPr lang="ja-JP" altLang="en-US" sz="600" dirty="0" smtClean="0">
                  <a:latin typeface="HGSｺﾞｼｯｸM" pitchFamily="50" charset="-128"/>
                  <a:ea typeface="HGSｺﾞｼｯｸM" pitchFamily="50" charset="-128"/>
                </a:rPr>
                <a:t>：</a:t>
              </a:r>
              <a:r>
                <a:rPr lang="zh-TW" altLang="en-US" sz="600" dirty="0" smtClean="0">
                  <a:latin typeface="HGPｺﾞｼｯｸM" pitchFamily="50" charset="-128"/>
                  <a:ea typeface="HGPｺﾞｼｯｸM" pitchFamily="50" charset="-128"/>
                </a:rPr>
                <a:t>産前産後休業取得者申出書</a:t>
              </a:r>
              <a:r>
                <a:rPr lang="ja-JP" altLang="en-US" sz="600" dirty="0" smtClean="0">
                  <a:latin typeface="HGPｺﾞｼｯｸM" pitchFamily="50" charset="-128"/>
                  <a:ea typeface="HGPｺﾞｼｯｸM" pitchFamily="50" charset="-128"/>
                </a:rPr>
                <a:t>・育児</a:t>
              </a:r>
              <a:r>
                <a:rPr lang="ja-JP" altLang="en-US" sz="600" dirty="0">
                  <a:latin typeface="HGPｺﾞｼｯｸM" pitchFamily="50" charset="-128"/>
                  <a:ea typeface="HGPｺﾞｼｯｸM" pitchFamily="50" charset="-128"/>
                </a:rPr>
                <a:t>休業保険料免除申出書</a:t>
              </a:r>
            </a:p>
          </p:txBody>
        </p:sp>
        <p:sp>
          <p:nvSpPr>
            <p:cNvPr id="2142" name="Text Box 122"/>
            <p:cNvSpPr txBox="1">
              <a:spLocks noChangeArrowheads="1"/>
            </p:cNvSpPr>
            <p:nvPr/>
          </p:nvSpPr>
          <p:spPr bwMode="auto">
            <a:xfrm>
              <a:off x="3454303" y="2996952"/>
              <a:ext cx="706609" cy="178438"/>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資料の提出</a:t>
              </a:r>
            </a:p>
          </p:txBody>
        </p:sp>
        <p:sp>
          <p:nvSpPr>
            <p:cNvPr id="2143" name="Freeform 167"/>
            <p:cNvSpPr>
              <a:spLocks/>
            </p:cNvSpPr>
            <p:nvPr/>
          </p:nvSpPr>
          <p:spPr bwMode="auto">
            <a:xfrm>
              <a:off x="4124287" y="3043920"/>
              <a:ext cx="200063" cy="664567"/>
            </a:xfrm>
            <a:custGeom>
              <a:avLst/>
              <a:gdLst>
                <a:gd name="T0" fmla="*/ 0 w 182"/>
                <a:gd name="T1" fmla="*/ 0 h 1225"/>
                <a:gd name="T2" fmla="*/ 727351 w 182"/>
                <a:gd name="T3" fmla="*/ 0 h 1225"/>
                <a:gd name="T4" fmla="*/ 727351 w 182"/>
                <a:gd name="T5" fmla="*/ 939800 h 1225"/>
                <a:gd name="T6" fmla="*/ 0 60000 65536"/>
                <a:gd name="T7" fmla="*/ 0 60000 65536"/>
                <a:gd name="T8" fmla="*/ 0 60000 65536"/>
                <a:gd name="T9" fmla="*/ 0 w 182"/>
                <a:gd name="T10" fmla="*/ 0 h 1225"/>
                <a:gd name="T11" fmla="*/ 182 w 182"/>
                <a:gd name="T12" fmla="*/ 1225 h 1225"/>
              </a:gdLst>
              <a:ahLst/>
              <a:cxnLst>
                <a:cxn ang="T6">
                  <a:pos x="T0" y="T1"/>
                </a:cxn>
                <a:cxn ang="T7">
                  <a:pos x="T2" y="T3"/>
                </a:cxn>
                <a:cxn ang="T8">
                  <a:pos x="T4" y="T5"/>
                </a:cxn>
              </a:cxnLst>
              <a:rect l="T9" t="T10" r="T11" b="T12"/>
              <a:pathLst>
                <a:path w="182" h="1225">
                  <a:moveTo>
                    <a:pt x="0" y="0"/>
                  </a:moveTo>
                  <a:lnTo>
                    <a:pt x="182" y="0"/>
                  </a:lnTo>
                  <a:lnTo>
                    <a:pt x="182" y="1225"/>
                  </a:lnTo>
                </a:path>
              </a:pathLst>
            </a:custGeom>
            <a:noFill/>
            <a:ln w="25400" cap="flat" cmpd="sng">
              <a:solidFill>
                <a:srgbClr val="FB8265"/>
              </a:solidFill>
              <a:prstDash val="solid"/>
              <a:round/>
              <a:headEnd/>
              <a:tailEnd type="triangle" w="med" len="med"/>
            </a:ln>
          </p:spPr>
          <p:txBody>
            <a:bodyPr lIns="67338" tIns="35016" rIns="67338" bIns="35016" anchor="ctr"/>
            <a:lstStyle/>
            <a:p>
              <a:endParaRPr lang="ja-JP" altLang="en-US" sz="1600"/>
            </a:p>
          </p:txBody>
        </p:sp>
        <p:sp>
          <p:nvSpPr>
            <p:cNvPr id="2144" name="Oval 131"/>
            <p:cNvSpPr>
              <a:spLocks noChangeArrowheads="1"/>
            </p:cNvSpPr>
            <p:nvPr/>
          </p:nvSpPr>
          <p:spPr bwMode="auto">
            <a:xfrm>
              <a:off x="4160912" y="3064737"/>
              <a:ext cx="416657" cy="514804"/>
            </a:xfrm>
            <a:prstGeom prst="ellipse">
              <a:avLst/>
            </a:prstGeom>
            <a:solidFill>
              <a:srgbClr val="FCAE91"/>
            </a:solidFill>
            <a:ln w="9525">
              <a:noFill/>
              <a:round/>
              <a:headEnd/>
              <a:tailEnd/>
            </a:ln>
          </p:spPr>
          <p:txBody>
            <a:bodyPr vert="eaVert" lIns="67338" tIns="8081" rIns="67338" bIns="8081" anchor="ctr"/>
            <a:lstStyle/>
            <a:p>
              <a:pPr algn="ctr" defTabSz="957341"/>
              <a:r>
                <a:rPr lang="ja-JP" altLang="en-US" sz="700" dirty="0">
                  <a:latin typeface="HGSｺﾞｼｯｸM" pitchFamily="50" charset="-128"/>
                  <a:ea typeface="HGSｺﾞｼｯｸM" pitchFamily="50" charset="-128"/>
                </a:rPr>
                <a:t>産前・産後</a:t>
              </a:r>
            </a:p>
            <a:p>
              <a:pPr algn="ctr" defTabSz="957341"/>
              <a:r>
                <a:rPr lang="ja-JP" altLang="en-US" sz="700" dirty="0">
                  <a:latin typeface="HGSｺﾞｼｯｸM" pitchFamily="50" charset="-128"/>
                  <a:ea typeface="HGSｺﾞｼｯｸM" pitchFamily="50" charset="-128"/>
                </a:rPr>
                <a:t>休業へ</a:t>
              </a:r>
            </a:p>
          </p:txBody>
        </p:sp>
        <p:sp>
          <p:nvSpPr>
            <p:cNvPr id="2150" name="Text Box 173"/>
            <p:cNvSpPr txBox="1">
              <a:spLocks noChangeArrowheads="1"/>
            </p:cNvSpPr>
            <p:nvPr/>
          </p:nvSpPr>
          <p:spPr bwMode="auto">
            <a:xfrm>
              <a:off x="1855958" y="1826063"/>
              <a:ext cx="1443593" cy="377561"/>
            </a:xfrm>
            <a:prstGeom prst="rect">
              <a:avLst/>
            </a:prstGeom>
            <a:noFill/>
            <a:ln w="9525" cap="rnd">
              <a:noFill/>
              <a:prstDash val="sysDot"/>
              <a:miter lim="800000"/>
              <a:headEnd/>
              <a:tailEnd/>
            </a:ln>
          </p:spPr>
          <p:txBody>
            <a:bodyPr lIns="13468" tIns="26935" rIns="13468" bIns="26935">
              <a:spAutoFit/>
            </a:bodyPr>
            <a:lstStyle/>
            <a:p>
              <a:pPr marL="66515" indent="-66515" defTabSz="957341">
                <a:spcBef>
                  <a:spcPct val="50000"/>
                </a:spcBef>
                <a:defRPr/>
              </a:pPr>
              <a:r>
                <a:rPr lang="en-US" altLang="ja-JP" sz="700" b="1" dirty="0">
                  <a:ea typeface="HGSｺﾞｼｯｸM" pitchFamily="50" charset="-128"/>
                </a:rPr>
                <a:t>●</a:t>
              </a:r>
              <a:r>
                <a:rPr lang="ja-JP" altLang="en-US" sz="700" b="1" dirty="0">
                  <a:ea typeface="HGSｺﾞｼｯｸM" pitchFamily="50" charset="-128"/>
                </a:rPr>
                <a:t>医師等から通勤緩和や休憩等の指導を受けた場合「母健連絡カード」で指導内容を事業主に伝える</a:t>
              </a:r>
            </a:p>
          </p:txBody>
        </p:sp>
        <p:sp>
          <p:nvSpPr>
            <p:cNvPr id="2149" name="Text Box 176"/>
            <p:cNvSpPr txBox="1">
              <a:spLocks noChangeArrowheads="1"/>
            </p:cNvSpPr>
            <p:nvPr/>
          </p:nvSpPr>
          <p:spPr bwMode="auto">
            <a:xfrm>
              <a:off x="3238278" y="1533509"/>
              <a:ext cx="1537954" cy="178438"/>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産前休業の</a:t>
              </a:r>
              <a:r>
                <a:rPr lang="ja-JP" altLang="en-US" sz="700" b="1" dirty="0" smtClean="0">
                  <a:latin typeface="HGSｺﾞｼｯｸM" pitchFamily="50" charset="-128"/>
                  <a:ea typeface="HGSｺﾞｼｯｸM" pitchFamily="50" charset="-128"/>
                </a:rPr>
                <a:t>申出</a:t>
              </a:r>
              <a:endParaRPr lang="ja-JP" altLang="en-US" sz="700" b="1" dirty="0">
                <a:latin typeface="HGSｺﾞｼｯｸM" pitchFamily="50" charset="-128"/>
                <a:ea typeface="HGSｺﾞｼｯｸM" pitchFamily="50" charset="-128"/>
              </a:endParaRPr>
            </a:p>
          </p:txBody>
        </p:sp>
        <p:sp>
          <p:nvSpPr>
            <p:cNvPr id="6" name="Text Box 177"/>
            <p:cNvSpPr txBox="1">
              <a:spLocks noChangeArrowheads="1"/>
            </p:cNvSpPr>
            <p:nvPr/>
          </p:nvSpPr>
          <p:spPr bwMode="auto">
            <a:xfrm>
              <a:off x="3314231" y="1644635"/>
              <a:ext cx="1422745" cy="630869"/>
            </a:xfrm>
            <a:prstGeom prst="rect">
              <a:avLst/>
            </a:prstGeom>
            <a:noFill/>
            <a:ln w="9525">
              <a:noFill/>
              <a:miter lim="800000"/>
              <a:headEnd/>
              <a:tailEnd/>
            </a:ln>
          </p:spPr>
          <p:txBody>
            <a:bodyPr wrap="square" lIns="67338" tIns="35016" rIns="67338" bIns="35016">
              <a:spAutoFit/>
            </a:bodyPr>
            <a:lstStyle/>
            <a:p>
              <a:pPr marL="136594" indent="-136594" defTabSz="957341">
                <a:spcBef>
                  <a:spcPct val="20000"/>
                </a:spcBef>
              </a:pPr>
              <a:r>
                <a:rPr lang="en-US" altLang="ja-JP" sz="700" dirty="0" smtClean="0">
                  <a:latin typeface="HGSｺﾞｼｯｸM" pitchFamily="50" charset="-128"/>
                  <a:ea typeface="HGSｺﾞｼｯｸM" pitchFamily="50" charset="-128"/>
                </a:rPr>
                <a:t>※</a:t>
              </a:r>
              <a:r>
                <a:rPr lang="ja-JP" altLang="en-US" sz="700" dirty="0" smtClean="0">
                  <a:latin typeface="HGSｺﾞｼｯｸM" pitchFamily="50" charset="-128"/>
                  <a:ea typeface="HGSｺﾞｼｯｸM" pitchFamily="50" charset="-128"/>
                </a:rPr>
                <a:t>出産予定日を含め</a:t>
              </a:r>
              <a:r>
                <a:rPr lang="en-US" altLang="ja-JP" sz="700" dirty="0" smtClean="0">
                  <a:latin typeface="HGSｺﾞｼｯｸM" pitchFamily="50" charset="-128"/>
                  <a:ea typeface="HGSｺﾞｼｯｸM" pitchFamily="50" charset="-128"/>
                </a:rPr>
                <a:t>42</a:t>
              </a:r>
              <a:r>
                <a:rPr lang="ja-JP" altLang="en-US" sz="700" dirty="0" smtClean="0">
                  <a:latin typeface="HGSｺﾞｼｯｸM" pitchFamily="50" charset="-128"/>
                  <a:ea typeface="HGSｺﾞｼｯｸM" pitchFamily="50" charset="-128"/>
                </a:rPr>
                <a:t>日前取得可能</a:t>
              </a:r>
              <a:endParaRPr lang="ja-JP" altLang="en-US" sz="700" dirty="0">
                <a:latin typeface="HGSｺﾞｼｯｸM" pitchFamily="50" charset="-128"/>
                <a:ea typeface="HGSｺﾞｼｯｸM" pitchFamily="50" charset="-128"/>
              </a:endParaRPr>
            </a:p>
            <a:p>
              <a:pPr marL="136594" indent="-136594" defTabSz="957341">
                <a:spcBef>
                  <a:spcPct val="20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産後休業は</a:t>
              </a:r>
              <a:r>
                <a:rPr lang="ja-JP" altLang="en-US" sz="700" dirty="0" smtClean="0">
                  <a:latin typeface="HGSｺﾞｼｯｸM" pitchFamily="50" charset="-128"/>
                  <a:ea typeface="HGSｺﾞｼｯｸM" pitchFamily="50" charset="-128"/>
                </a:rPr>
                <a:t>申出</a:t>
              </a:r>
              <a:r>
                <a:rPr lang="ja-JP" altLang="en-US" sz="700" dirty="0">
                  <a:latin typeface="HGSｺﾞｼｯｸM" pitchFamily="50" charset="-128"/>
                  <a:ea typeface="HGSｺﾞｼｯｸM" pitchFamily="50" charset="-128"/>
                </a:rPr>
                <a:t>の有無に</a:t>
              </a:r>
              <a:r>
                <a:rPr lang="ja-JP" altLang="en-US" sz="700" dirty="0" smtClean="0">
                  <a:latin typeface="HGSｺﾞｼｯｸM" pitchFamily="50" charset="-128"/>
                  <a:ea typeface="HGSｺﾞｼｯｸM" pitchFamily="50" charset="-128"/>
                </a:rPr>
                <a:t>関わらず出産日の翌日から</a:t>
              </a:r>
              <a:r>
                <a:rPr lang="en-US" altLang="ja-JP" sz="700" dirty="0" smtClean="0">
                  <a:latin typeface="HGSｺﾞｼｯｸM" pitchFamily="50" charset="-128"/>
                  <a:ea typeface="HGSｺﾞｼｯｸM" pitchFamily="50" charset="-128"/>
                </a:rPr>
                <a:t>56</a:t>
              </a:r>
              <a:r>
                <a:rPr lang="ja-JP" altLang="en-US" sz="700" dirty="0" smtClean="0">
                  <a:latin typeface="HGSｺﾞｼｯｸM" pitchFamily="50" charset="-128"/>
                  <a:ea typeface="HGSｺﾞｼｯｸM" pitchFamily="50" charset="-128"/>
                </a:rPr>
                <a:t>日間取得</a:t>
              </a:r>
              <a:r>
                <a:rPr lang="ja-JP" altLang="en-US" sz="700" dirty="0">
                  <a:latin typeface="HGSｺﾞｼｯｸM" pitchFamily="50" charset="-128"/>
                  <a:ea typeface="HGSｺﾞｼｯｸM" pitchFamily="50" charset="-128"/>
                </a:rPr>
                <a:t>可能</a:t>
              </a:r>
            </a:p>
          </p:txBody>
        </p:sp>
        <p:sp>
          <p:nvSpPr>
            <p:cNvPr id="2151" name="Line 178"/>
            <p:cNvSpPr>
              <a:spLocks noChangeShapeType="1"/>
            </p:cNvSpPr>
            <p:nvPr/>
          </p:nvSpPr>
          <p:spPr bwMode="auto">
            <a:xfrm>
              <a:off x="4014445" y="2589197"/>
              <a:ext cx="2451" cy="438831"/>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152" name="Line 180"/>
            <p:cNvSpPr>
              <a:spLocks noChangeShapeType="1"/>
            </p:cNvSpPr>
            <p:nvPr/>
          </p:nvSpPr>
          <p:spPr bwMode="auto">
            <a:xfrm flipH="1">
              <a:off x="5359399" y="2696040"/>
              <a:ext cx="2309" cy="312717"/>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153" name="Line 181"/>
            <p:cNvSpPr>
              <a:spLocks noChangeShapeType="1"/>
            </p:cNvSpPr>
            <p:nvPr/>
          </p:nvSpPr>
          <p:spPr bwMode="auto">
            <a:xfrm flipH="1">
              <a:off x="7145047" y="2699188"/>
              <a:ext cx="1226" cy="310696"/>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154" name="Rectangle 182"/>
            <p:cNvSpPr>
              <a:spLocks noChangeArrowheads="1"/>
            </p:cNvSpPr>
            <p:nvPr/>
          </p:nvSpPr>
          <p:spPr bwMode="auto">
            <a:xfrm>
              <a:off x="1901300" y="2398697"/>
              <a:ext cx="1033673" cy="178438"/>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700" b="1" dirty="0">
                  <a:ea typeface="HGSｺﾞｼｯｸM" pitchFamily="50" charset="-128"/>
                </a:rPr>
                <a:t>◎</a:t>
              </a:r>
              <a:r>
                <a:rPr lang="ja-JP" altLang="en-US" sz="700" b="1" dirty="0">
                  <a:ea typeface="HGSｺﾞｼｯｸM" pitchFamily="50" charset="-128"/>
                </a:rPr>
                <a:t>必要な措置を講じる</a:t>
              </a:r>
            </a:p>
          </p:txBody>
        </p:sp>
        <p:sp>
          <p:nvSpPr>
            <p:cNvPr id="2155" name="Line 183"/>
            <p:cNvSpPr>
              <a:spLocks noChangeShapeType="1"/>
            </p:cNvSpPr>
            <p:nvPr/>
          </p:nvSpPr>
          <p:spPr bwMode="auto">
            <a:xfrm>
              <a:off x="2683823" y="2185124"/>
              <a:ext cx="2998" cy="199275"/>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160" name="Text Box 120"/>
            <p:cNvSpPr txBox="1">
              <a:spLocks noChangeArrowheads="1"/>
            </p:cNvSpPr>
            <p:nvPr/>
          </p:nvSpPr>
          <p:spPr bwMode="auto">
            <a:xfrm>
              <a:off x="1018968" y="4140966"/>
              <a:ext cx="778168" cy="824768"/>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ja-JP" altLang="en-US" sz="700" dirty="0">
                  <a:latin typeface="HGSｺﾞｼｯｸM" pitchFamily="50" charset="-128"/>
                  <a:ea typeface="HGSｺﾞｼｯｸM" pitchFamily="50" charset="-128"/>
                </a:rPr>
                <a:t>●（自治体によって内容が異なる）不妊や不育症の相談や助成金支給　</a:t>
              </a: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非被保険者でも可</a:t>
              </a:r>
            </a:p>
          </p:txBody>
        </p:sp>
        <p:sp>
          <p:nvSpPr>
            <p:cNvPr id="2164" name="Line 183"/>
            <p:cNvSpPr>
              <a:spLocks noChangeShapeType="1"/>
            </p:cNvSpPr>
            <p:nvPr/>
          </p:nvSpPr>
          <p:spPr bwMode="auto">
            <a:xfrm>
              <a:off x="4009146" y="2155436"/>
              <a:ext cx="2848" cy="282402"/>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165" name="Text Box 170"/>
            <p:cNvSpPr txBox="1">
              <a:spLocks noChangeArrowheads="1"/>
            </p:cNvSpPr>
            <p:nvPr/>
          </p:nvSpPr>
          <p:spPr bwMode="auto">
            <a:xfrm>
              <a:off x="129399" y="1509658"/>
              <a:ext cx="791153" cy="232299"/>
            </a:xfrm>
            <a:prstGeom prst="rect">
              <a:avLst/>
            </a:prstGeom>
            <a:noFill/>
            <a:ln w="9525">
              <a:noFill/>
              <a:miter lim="800000"/>
              <a:headEnd/>
              <a:tailEnd/>
            </a:ln>
          </p:spPr>
          <p:txBody>
            <a:bodyPr wrap="square" lIns="67338" tIns="35016" rIns="67338" bIns="35016">
              <a:spAutoFit/>
            </a:bodyPr>
            <a:lstStyle/>
            <a:p>
              <a:pPr defTabSz="957341">
                <a:spcBef>
                  <a:spcPct val="50000"/>
                </a:spcBef>
              </a:pPr>
              <a:r>
                <a:rPr lang="en-US" altLang="ja-JP" sz="1050" b="1" dirty="0">
                  <a:solidFill>
                    <a:srgbClr val="000000"/>
                  </a:solidFill>
                </a:rPr>
                <a:t>【</a:t>
              </a:r>
              <a:r>
                <a:rPr lang="ja-JP" altLang="en-US" sz="1050" b="1" dirty="0">
                  <a:solidFill>
                    <a:srgbClr val="000000"/>
                  </a:solidFill>
                </a:rPr>
                <a:t>手続き等</a:t>
              </a:r>
              <a:r>
                <a:rPr lang="en-US" altLang="ja-JP" sz="1050" b="1" dirty="0">
                  <a:solidFill>
                    <a:srgbClr val="000000"/>
                  </a:solidFill>
                </a:rPr>
                <a:t>】</a:t>
              </a:r>
            </a:p>
          </p:txBody>
        </p:sp>
        <p:sp>
          <p:nvSpPr>
            <p:cNvPr id="131" name="Rectangle 5"/>
            <p:cNvSpPr>
              <a:spLocks noChangeArrowheads="1"/>
            </p:cNvSpPr>
            <p:nvPr/>
          </p:nvSpPr>
          <p:spPr bwMode="auto">
            <a:xfrm>
              <a:off x="371655" y="548680"/>
              <a:ext cx="667033" cy="322588"/>
            </a:xfrm>
            <a:prstGeom prst="rect">
              <a:avLst/>
            </a:prstGeom>
            <a:solidFill>
              <a:srgbClr val="FEDACA"/>
            </a:solidFill>
            <a:ln w="9525">
              <a:solidFill>
                <a:srgbClr val="808080"/>
              </a:solidFill>
              <a:miter lim="800000"/>
              <a:headEnd/>
              <a:tailEnd/>
            </a:ln>
          </p:spPr>
          <p:txBody>
            <a:bodyPr lIns="40403" tIns="35016" rIns="40403" bIns="35016" anchor="ctr"/>
            <a:lstStyle/>
            <a:p>
              <a:pPr algn="ctr" defTabSz="957341">
                <a:defRPr/>
              </a:pPr>
              <a:r>
                <a:rPr lang="ja-JP" altLang="en-US" sz="800" dirty="0" smtClean="0">
                  <a:solidFill>
                    <a:srgbClr val="000000"/>
                  </a:solidFill>
                  <a:latin typeface="HGSｺﾞｼｯｸM" pitchFamily="50" charset="-128"/>
                  <a:ea typeface="HGSｺﾞｼｯｸM" pitchFamily="50" charset="-128"/>
                </a:rPr>
                <a:t>制度対象者</a:t>
              </a:r>
              <a:endParaRPr lang="en-US" altLang="ja-JP" sz="800" dirty="0" smtClean="0">
                <a:solidFill>
                  <a:srgbClr val="000000"/>
                </a:solidFill>
                <a:latin typeface="HGSｺﾞｼｯｸM" pitchFamily="50" charset="-128"/>
                <a:ea typeface="HGSｺﾞｼｯｸM" pitchFamily="50" charset="-128"/>
              </a:endParaRPr>
            </a:p>
            <a:p>
              <a:pPr algn="ctr" defTabSz="957341">
                <a:defRPr/>
              </a:pPr>
              <a:r>
                <a:rPr lang="ja-JP" altLang="en-US" sz="900" dirty="0" smtClean="0">
                  <a:solidFill>
                    <a:srgbClr val="000000"/>
                  </a:solidFill>
                  <a:latin typeface="HGSｺﾞｼｯｸM" pitchFamily="50" charset="-128"/>
                  <a:ea typeface="HGSｺﾞｼｯｸM" pitchFamily="50" charset="-128"/>
                </a:rPr>
                <a:t>↔</a:t>
              </a:r>
              <a:r>
                <a:rPr lang="ja-JP" altLang="en-US" sz="800" dirty="0" smtClean="0">
                  <a:solidFill>
                    <a:srgbClr val="000000"/>
                  </a:solidFill>
                  <a:latin typeface="HGSｺﾞｼｯｸM" pitchFamily="50" charset="-128"/>
                  <a:ea typeface="HGSｺﾞｼｯｸM" pitchFamily="50" charset="-128"/>
                </a:rPr>
                <a:t>上司</a:t>
              </a:r>
              <a:endParaRPr lang="ja-JP" altLang="en-US" sz="800" dirty="0">
                <a:solidFill>
                  <a:srgbClr val="000000"/>
                </a:solidFill>
                <a:latin typeface="HGSｺﾞｼｯｸM" pitchFamily="50" charset="-128"/>
                <a:ea typeface="HGSｺﾞｼｯｸM" pitchFamily="50" charset="-128"/>
              </a:endParaRPr>
            </a:p>
          </p:txBody>
        </p:sp>
        <p:sp>
          <p:nvSpPr>
            <p:cNvPr id="2145" name="Freeform 171"/>
            <p:cNvSpPr>
              <a:spLocks/>
            </p:cNvSpPr>
            <p:nvPr/>
          </p:nvSpPr>
          <p:spPr bwMode="auto">
            <a:xfrm flipV="1">
              <a:off x="8143336" y="836711"/>
              <a:ext cx="50024" cy="2881271"/>
            </a:xfrm>
            <a:custGeom>
              <a:avLst/>
              <a:gdLst>
                <a:gd name="T0" fmla="*/ 0 w 182"/>
                <a:gd name="T1" fmla="*/ 0 h 1225"/>
                <a:gd name="T2" fmla="*/ 603839 w 182"/>
                <a:gd name="T3" fmla="*/ 0 h 1225"/>
                <a:gd name="T4" fmla="*/ 603839 w 182"/>
                <a:gd name="T5" fmla="*/ 4529137 h 1225"/>
                <a:gd name="T6" fmla="*/ 0 60000 65536"/>
                <a:gd name="T7" fmla="*/ 0 60000 65536"/>
                <a:gd name="T8" fmla="*/ 0 60000 65536"/>
                <a:gd name="T9" fmla="*/ 0 w 182"/>
                <a:gd name="T10" fmla="*/ 0 h 1225"/>
                <a:gd name="T11" fmla="*/ 182 w 182"/>
                <a:gd name="T12" fmla="*/ 1225 h 1225"/>
              </a:gdLst>
              <a:ahLst/>
              <a:cxnLst>
                <a:cxn ang="T6">
                  <a:pos x="T0" y="T1"/>
                </a:cxn>
                <a:cxn ang="T7">
                  <a:pos x="T2" y="T3"/>
                </a:cxn>
                <a:cxn ang="T8">
                  <a:pos x="T4" y="T5"/>
                </a:cxn>
              </a:cxnLst>
              <a:rect l="T9" t="T10" r="T11" b="T12"/>
              <a:pathLst>
                <a:path w="182" h="1225">
                  <a:moveTo>
                    <a:pt x="0" y="0"/>
                  </a:moveTo>
                  <a:lnTo>
                    <a:pt x="182" y="0"/>
                  </a:lnTo>
                  <a:lnTo>
                    <a:pt x="182" y="1225"/>
                  </a:lnTo>
                </a:path>
              </a:pathLst>
            </a:custGeom>
            <a:noFill/>
            <a:ln w="25400" cap="flat" cmpd="sng">
              <a:solidFill>
                <a:srgbClr val="E60000"/>
              </a:solidFill>
              <a:prstDash val="sysDot"/>
              <a:round/>
              <a:headEnd/>
              <a:tailEnd type="triangle" w="med" len="med"/>
            </a:ln>
          </p:spPr>
          <p:txBody>
            <a:bodyPr lIns="67338" tIns="35016" rIns="67338" bIns="35016" anchor="ctr"/>
            <a:lstStyle/>
            <a:p>
              <a:endParaRPr lang="ja-JP" altLang="en-US"/>
            </a:p>
          </p:txBody>
        </p:sp>
        <p:sp>
          <p:nvSpPr>
            <p:cNvPr id="2146" name="Oval 66"/>
            <p:cNvSpPr>
              <a:spLocks noChangeArrowheads="1"/>
            </p:cNvSpPr>
            <p:nvPr/>
          </p:nvSpPr>
          <p:spPr bwMode="auto">
            <a:xfrm>
              <a:off x="8049344" y="1835079"/>
              <a:ext cx="287984" cy="1170567"/>
            </a:xfrm>
            <a:prstGeom prst="ellipse">
              <a:avLst/>
            </a:prstGeom>
            <a:solidFill>
              <a:srgbClr val="C71F0D"/>
            </a:solidFill>
            <a:ln w="9525">
              <a:noFill/>
              <a:round/>
              <a:headEnd/>
              <a:tailEnd/>
            </a:ln>
          </p:spPr>
          <p:txBody>
            <a:bodyPr vert="eaVert" wrap="none" lIns="67338" tIns="35016" rIns="67338" bIns="35016" anchor="ctr"/>
            <a:lstStyle/>
            <a:p>
              <a:pPr algn="ctr" defTabSz="957341"/>
              <a:r>
                <a:rPr lang="ja-JP" altLang="en-US" sz="700" dirty="0">
                  <a:solidFill>
                    <a:schemeClr val="bg1"/>
                  </a:solidFill>
                  <a:latin typeface="HGSｺﾞｼｯｸM" pitchFamily="50" charset="-128"/>
                  <a:ea typeface="HGSｺﾞｼｯｸM" pitchFamily="50" charset="-128"/>
                </a:rPr>
                <a:t>復職へ</a:t>
              </a:r>
            </a:p>
          </p:txBody>
        </p:sp>
        <p:sp>
          <p:nvSpPr>
            <p:cNvPr id="137" name="Text Box 124"/>
            <p:cNvSpPr txBox="1">
              <a:spLocks noChangeArrowheads="1"/>
            </p:cNvSpPr>
            <p:nvPr/>
          </p:nvSpPr>
          <p:spPr bwMode="auto">
            <a:xfrm>
              <a:off x="8625408" y="1536220"/>
              <a:ext cx="1342436" cy="717047"/>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smtClean="0">
                  <a:latin typeface="HGSｺﾞｼｯｸM" pitchFamily="50" charset="-128"/>
                  <a:ea typeface="HGSｺﾞｼｯｸM" pitchFamily="50" charset="-128"/>
                </a:rPr>
                <a:t>●</a:t>
              </a:r>
              <a:r>
                <a:rPr lang="ja-JP" altLang="en-US" sz="700" b="1" dirty="0" smtClean="0">
                  <a:latin typeface="HGSｺﾞｼｯｸM" pitchFamily="50" charset="-128"/>
                  <a:ea typeface="HGSｺﾞｼｯｸM" pitchFamily="50" charset="-128"/>
                </a:rPr>
                <a:t>復職後の制度利用の申出</a:t>
              </a:r>
              <a:endParaRPr lang="en-US" altLang="ja-JP" sz="700" b="1" dirty="0">
                <a:latin typeface="HGSｺﾞｼｯｸM" pitchFamily="50" charset="-128"/>
                <a:ea typeface="HGSｺﾞｼｯｸM" pitchFamily="50" charset="-128"/>
              </a:endParaRPr>
            </a:p>
            <a:p>
              <a:pPr marL="67703" indent="-67703" defTabSz="957341"/>
              <a:r>
                <a:rPr lang="en-US" altLang="ja-JP" sz="700" b="1" dirty="0" smtClean="0">
                  <a:latin typeface="HGSｺﾞｼｯｸM" pitchFamily="50" charset="-128"/>
                  <a:ea typeface="HGSｺﾞｼｯｸM" pitchFamily="50" charset="-128"/>
                </a:rPr>
                <a:t>	</a:t>
              </a:r>
              <a:r>
                <a:rPr lang="ja-JP" altLang="en-US" sz="700" dirty="0" smtClean="0">
                  <a:latin typeface="HGSｺﾞｼｯｸM" pitchFamily="50" charset="-128"/>
                  <a:ea typeface="HGSｺﾞｼｯｸM" pitchFamily="50" charset="-128"/>
                </a:rPr>
                <a:t>・短時間勤務</a:t>
              </a:r>
              <a:endParaRPr lang="en-US" altLang="ja-JP" sz="700" dirty="0" smtClean="0">
                <a:latin typeface="HGSｺﾞｼｯｸM" pitchFamily="50" charset="-128"/>
                <a:ea typeface="HGSｺﾞｼｯｸM" pitchFamily="50" charset="-128"/>
              </a:endParaRPr>
            </a:p>
            <a:p>
              <a:pPr marL="67703" indent="-67703" defTabSz="957341"/>
              <a:r>
                <a:rPr lang="ja-JP" altLang="en-US" sz="700" dirty="0" smtClean="0">
                  <a:latin typeface="HGSｺﾞｼｯｸM" pitchFamily="50" charset="-128"/>
                  <a:ea typeface="HGSｺﾞｼｯｸM" pitchFamily="50" charset="-128"/>
                </a:rPr>
                <a:t>　・所定外労働の制限等</a:t>
              </a:r>
              <a:endParaRPr lang="en-US" altLang="ja-JP" sz="700" dirty="0" smtClean="0">
                <a:latin typeface="HGSｺﾞｼｯｸM" pitchFamily="50" charset="-128"/>
                <a:ea typeface="HGSｺﾞｼｯｸM" pitchFamily="50" charset="-128"/>
              </a:endParaRPr>
            </a:p>
            <a:p>
              <a:pPr marL="67703" indent="-67703" defTabSz="957341"/>
              <a:r>
                <a:rPr lang="ja-JP" altLang="en-US" sz="700" dirty="0" smtClean="0">
                  <a:latin typeface="HGSｺﾞｼｯｸM" pitchFamily="50" charset="-128"/>
                  <a:ea typeface="HGSｺﾞｼｯｸM" pitchFamily="50" charset="-128"/>
                </a:rPr>
                <a:t>　　（時間外／深夜／休日）</a:t>
              </a:r>
              <a:endParaRPr lang="en-US" altLang="ja-JP" sz="700" dirty="0" smtClean="0">
                <a:latin typeface="HGSｺﾞｼｯｸM" pitchFamily="50" charset="-128"/>
                <a:ea typeface="HGSｺﾞｼｯｸM" pitchFamily="50" charset="-128"/>
              </a:endParaRPr>
            </a:p>
            <a:p>
              <a:pPr marL="67703" indent="-67703" defTabSz="957341"/>
              <a:r>
                <a:rPr lang="ja-JP" altLang="en-US" sz="700" dirty="0" smtClean="0">
                  <a:latin typeface="HGSｺﾞｼｯｸM" pitchFamily="50" charset="-128"/>
                  <a:ea typeface="HGSｺﾞｼｯｸM" pitchFamily="50" charset="-128"/>
                </a:rPr>
                <a:t>　・育児時間</a:t>
              </a:r>
              <a:endParaRPr lang="en-US" altLang="ja-JP" sz="700" dirty="0" smtClean="0">
                <a:latin typeface="HGSｺﾞｼｯｸM" pitchFamily="50" charset="-128"/>
                <a:ea typeface="HGSｺﾞｼｯｸM" pitchFamily="50" charset="-128"/>
              </a:endParaRPr>
            </a:p>
            <a:p>
              <a:pPr marL="67703" indent="-67703" defTabSz="957341"/>
              <a:r>
                <a:rPr lang="ja-JP" altLang="en-US" sz="700" dirty="0" smtClean="0">
                  <a:latin typeface="HGSｺﾞｼｯｸM" pitchFamily="50" charset="-128"/>
                  <a:ea typeface="HGSｺﾞｼｯｸM" pitchFamily="50" charset="-128"/>
                </a:rPr>
                <a:t>　　　</a:t>
              </a:r>
              <a:r>
                <a:rPr lang="en-US" altLang="ja-JP" sz="700" dirty="0" smtClean="0">
                  <a:latin typeface="HGSｺﾞｼｯｸM" pitchFamily="50" charset="-128"/>
                  <a:ea typeface="HGSｺﾞｼｯｸM" pitchFamily="50" charset="-128"/>
                </a:rPr>
                <a:t>※</a:t>
              </a:r>
              <a:r>
                <a:rPr lang="ja-JP" altLang="en-US" sz="700" dirty="0" smtClean="0">
                  <a:latin typeface="HGSｺﾞｼｯｸM" pitchFamily="50" charset="-128"/>
                  <a:ea typeface="HGSｺﾞｼｯｸM" pitchFamily="50" charset="-128"/>
                </a:rPr>
                <a:t>子が</a:t>
              </a:r>
              <a:r>
                <a:rPr lang="en-US" altLang="ja-JP" sz="700" dirty="0" smtClean="0">
                  <a:latin typeface="HGSｺﾞｼｯｸM" pitchFamily="50" charset="-128"/>
                  <a:ea typeface="HGSｺﾞｼｯｸM" pitchFamily="50" charset="-128"/>
                </a:rPr>
                <a:t>1</a:t>
              </a:r>
              <a:r>
                <a:rPr lang="ja-JP" altLang="en-US" sz="700" dirty="0" smtClean="0">
                  <a:latin typeface="HGSｺﾞｼｯｸM" pitchFamily="50" charset="-128"/>
                  <a:ea typeface="HGSｺﾞｼｯｸM" pitchFamily="50" charset="-128"/>
                </a:rPr>
                <a:t>歳になるまで</a:t>
              </a:r>
              <a:endParaRPr lang="ja-JP" altLang="en-US" sz="700" dirty="0">
                <a:latin typeface="HGSｺﾞｼｯｸM" pitchFamily="50" charset="-128"/>
                <a:ea typeface="HGSｺﾞｼｯｸM" pitchFamily="50" charset="-128"/>
              </a:endParaRPr>
            </a:p>
          </p:txBody>
        </p:sp>
        <p:sp>
          <p:nvSpPr>
            <p:cNvPr id="139" name="Line 127"/>
            <p:cNvSpPr>
              <a:spLocks noChangeShapeType="1"/>
            </p:cNvSpPr>
            <p:nvPr/>
          </p:nvSpPr>
          <p:spPr bwMode="auto">
            <a:xfrm>
              <a:off x="9273480" y="2235723"/>
              <a:ext cx="0" cy="185165"/>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45" name="Rectangle 5"/>
            <p:cNvSpPr>
              <a:spLocks noChangeArrowheads="1"/>
            </p:cNvSpPr>
            <p:nvPr/>
          </p:nvSpPr>
          <p:spPr bwMode="auto">
            <a:xfrm>
              <a:off x="37333" y="908721"/>
              <a:ext cx="278602" cy="575022"/>
            </a:xfrm>
            <a:prstGeom prst="rect">
              <a:avLst/>
            </a:prstGeom>
            <a:solidFill>
              <a:srgbClr val="0F99BC"/>
            </a:solidFill>
            <a:ln w="9525">
              <a:noFill/>
              <a:miter lim="800000"/>
              <a:headEnd/>
              <a:tailEnd/>
            </a:ln>
          </p:spPr>
          <p:txBody>
            <a:bodyPr vert="eaVert" lIns="40403" tIns="35016" rIns="40403" bIns="35016" anchor="ctr"/>
            <a:lstStyle/>
            <a:p>
              <a:pPr algn="ctr" defTabSz="957341">
                <a:defRPr/>
              </a:pPr>
              <a:r>
                <a:rPr lang="ja-JP" altLang="en-US" sz="700" dirty="0" smtClean="0">
                  <a:solidFill>
                    <a:srgbClr val="FFFFFF"/>
                  </a:solidFill>
                  <a:latin typeface="HGSｺﾞｼｯｸM" pitchFamily="50" charset="-128"/>
                  <a:ea typeface="HGSｺﾞｼｯｸM" pitchFamily="50" charset="-128"/>
                </a:rPr>
                <a:t>休業・復職</a:t>
              </a:r>
              <a:r>
                <a:rPr lang="ja-JP" altLang="en-US" sz="800" dirty="0" smtClean="0">
                  <a:solidFill>
                    <a:srgbClr val="FFFFFF"/>
                  </a:solidFill>
                  <a:latin typeface="HGSｺﾞｼｯｸM" pitchFamily="50" charset="-128"/>
                  <a:ea typeface="HGSｺﾞｼｯｸM" pitchFamily="50" charset="-128"/>
                </a:rPr>
                <a:t>準備</a:t>
              </a:r>
              <a:endParaRPr lang="ja-JP" altLang="en-US" sz="800" dirty="0">
                <a:solidFill>
                  <a:srgbClr val="FFFFFF"/>
                </a:solidFill>
                <a:latin typeface="HGSｺﾞｼｯｸM" pitchFamily="50" charset="-128"/>
                <a:ea typeface="HGSｺﾞｼｯｸM" pitchFamily="50" charset="-128"/>
              </a:endParaRPr>
            </a:p>
          </p:txBody>
        </p:sp>
        <p:sp>
          <p:nvSpPr>
            <p:cNvPr id="146" name="Rectangle 5"/>
            <p:cNvSpPr>
              <a:spLocks noChangeArrowheads="1"/>
            </p:cNvSpPr>
            <p:nvPr/>
          </p:nvSpPr>
          <p:spPr bwMode="auto">
            <a:xfrm>
              <a:off x="371655" y="908721"/>
              <a:ext cx="667033" cy="575686"/>
            </a:xfrm>
            <a:prstGeom prst="rect">
              <a:avLst/>
            </a:prstGeom>
            <a:solidFill>
              <a:srgbClr val="77D4ED"/>
            </a:solidFill>
            <a:ln w="9525">
              <a:solidFill>
                <a:srgbClr val="808080"/>
              </a:solidFill>
              <a:miter lim="800000"/>
              <a:headEnd/>
              <a:tailEnd/>
            </a:ln>
          </p:spPr>
          <p:txBody>
            <a:bodyPr lIns="40403" tIns="35016" rIns="40403" bIns="35016" anchor="ctr"/>
            <a:lstStyle/>
            <a:p>
              <a:pPr algn="ctr" defTabSz="957341">
                <a:defRPr/>
              </a:pPr>
              <a:r>
                <a:rPr lang="ja-JP" altLang="en-US" sz="800" dirty="0" smtClean="0">
                  <a:solidFill>
                    <a:srgbClr val="000000"/>
                  </a:solidFill>
                  <a:latin typeface="HGSｺﾞｼｯｸM" pitchFamily="50" charset="-128"/>
                  <a:ea typeface="HGSｺﾞｼｯｸM" pitchFamily="50" charset="-128"/>
                </a:rPr>
                <a:t>企業・社員</a:t>
              </a:r>
              <a:endParaRPr lang="ja-JP" altLang="en-US" sz="800" dirty="0">
                <a:solidFill>
                  <a:srgbClr val="000000"/>
                </a:solidFill>
                <a:latin typeface="HGSｺﾞｼｯｸM" pitchFamily="50" charset="-128"/>
                <a:ea typeface="HGSｺﾞｼｯｸM" pitchFamily="50" charset="-128"/>
              </a:endParaRPr>
            </a:p>
          </p:txBody>
        </p:sp>
        <p:sp>
          <p:nvSpPr>
            <p:cNvPr id="147" name="Rectangle 5"/>
            <p:cNvSpPr>
              <a:spLocks noChangeArrowheads="1"/>
            </p:cNvSpPr>
            <p:nvPr/>
          </p:nvSpPr>
          <p:spPr bwMode="auto">
            <a:xfrm>
              <a:off x="1138687" y="908720"/>
              <a:ext cx="6982666" cy="581459"/>
            </a:xfrm>
            <a:prstGeom prst="rect">
              <a:avLst/>
            </a:prstGeom>
            <a:noFill/>
            <a:ln w="9525">
              <a:solidFill>
                <a:schemeClr val="tx1">
                  <a:lumMod val="50000"/>
                  <a:lumOff val="50000"/>
                </a:schemeClr>
              </a:solidFill>
              <a:miter lim="800000"/>
              <a:headEnd/>
              <a:tailEnd/>
            </a:ln>
          </p:spPr>
          <p:txBody>
            <a:bodyPr lIns="40403" tIns="35016" rIns="40403" bIns="35016" anchor="ctr"/>
            <a:lstStyle/>
            <a:p>
              <a:pPr algn="ctr" defTabSz="957341">
                <a:lnSpc>
                  <a:spcPts val="1100"/>
                </a:lnSpc>
                <a:defRPr/>
              </a:pPr>
              <a:endParaRPr lang="en-US" altLang="ja-JP" sz="700" dirty="0" smtClean="0">
                <a:solidFill>
                  <a:srgbClr val="000000"/>
                </a:solidFill>
                <a:latin typeface="+mn-ea"/>
              </a:endParaRPr>
            </a:p>
          </p:txBody>
        </p:sp>
        <p:sp>
          <p:nvSpPr>
            <p:cNvPr id="123" name="正方形/長方形 122"/>
            <p:cNvSpPr/>
            <p:nvPr/>
          </p:nvSpPr>
          <p:spPr bwMode="auto">
            <a:xfrm>
              <a:off x="1999815" y="548680"/>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solidFill>
                    <a:srgbClr val="FF0000"/>
                  </a:solidFill>
                </a:rPr>
                <a:t>●◎</a:t>
              </a:r>
              <a:r>
                <a:rPr lang="en-US" altLang="ja-JP" sz="800" dirty="0" smtClean="0">
                  <a:solidFill>
                    <a:srgbClr val="FF0000"/>
                  </a:solidFill>
                </a:rPr>
                <a:t>《</a:t>
              </a:r>
              <a:r>
                <a:rPr lang="ja-JP" altLang="en-US" sz="800" dirty="0" smtClean="0">
                  <a:solidFill>
                    <a:srgbClr val="FF0000"/>
                  </a:solidFill>
                </a:rPr>
                <a:t>面談</a:t>
              </a:r>
              <a:r>
                <a:rPr lang="en-US" altLang="ja-JP" sz="800" dirty="0" smtClean="0">
                  <a:solidFill>
                    <a:srgbClr val="FF0000"/>
                  </a:solidFill>
                </a:rPr>
                <a:t>》</a:t>
              </a:r>
              <a:r>
                <a:rPr lang="ja-JP" altLang="en-US" sz="800" dirty="0" smtClean="0">
                  <a:solidFill>
                    <a:srgbClr val="FF0000"/>
                  </a:solidFill>
                </a:rPr>
                <a:t>妊娠報告後</a:t>
              </a:r>
              <a:endParaRPr lang="ja-JP" altLang="en-US" sz="800" dirty="0" smtClean="0">
                <a:solidFill>
                  <a:srgbClr val="FF0000"/>
                </a:solidFill>
                <a:latin typeface="Arial" charset="0"/>
                <a:ea typeface="ＭＳ Ｐゴシック" pitchFamily="50" charset="-128"/>
              </a:endParaRPr>
            </a:p>
          </p:txBody>
        </p:sp>
        <p:sp>
          <p:nvSpPr>
            <p:cNvPr id="124" name="正方形/長方形 123"/>
            <p:cNvSpPr/>
            <p:nvPr/>
          </p:nvSpPr>
          <p:spPr bwMode="auto">
            <a:xfrm>
              <a:off x="1928664" y="651549"/>
              <a:ext cx="1656185"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t>体調面で配慮が必要なことや産休までの業務引き継ぎについて話し合いましょう</a:t>
              </a:r>
              <a:endParaRPr lang="ja-JP" altLang="en-US" sz="600" dirty="0" smtClean="0">
                <a:latin typeface="Arial" charset="0"/>
                <a:ea typeface="ＭＳ Ｐゴシック" pitchFamily="50" charset="-128"/>
              </a:endParaRPr>
            </a:p>
          </p:txBody>
        </p:sp>
        <p:sp>
          <p:nvSpPr>
            <p:cNvPr id="125" name="正方形/長方形 124"/>
            <p:cNvSpPr/>
            <p:nvPr/>
          </p:nvSpPr>
          <p:spPr bwMode="auto">
            <a:xfrm>
              <a:off x="3671429" y="548680"/>
              <a:ext cx="1671614" cy="146335"/>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solidFill>
                    <a:srgbClr val="FF0000"/>
                  </a:solidFill>
                </a:rPr>
                <a:t>●◎</a:t>
              </a:r>
              <a:r>
                <a:rPr lang="en-US" altLang="ja-JP" sz="800" dirty="0" smtClean="0">
                  <a:solidFill>
                    <a:srgbClr val="FF0000"/>
                  </a:solidFill>
                </a:rPr>
                <a:t>《</a:t>
              </a:r>
              <a:r>
                <a:rPr lang="ja-JP" altLang="en-US" sz="800" dirty="0">
                  <a:solidFill>
                    <a:srgbClr val="FF0000"/>
                  </a:solidFill>
                </a:rPr>
                <a:t>面談</a:t>
              </a:r>
              <a:r>
                <a:rPr lang="en-US" altLang="ja-JP" sz="800" dirty="0" smtClean="0">
                  <a:solidFill>
                    <a:srgbClr val="FF0000"/>
                  </a:solidFill>
                </a:rPr>
                <a:t>》</a:t>
              </a:r>
              <a:r>
                <a:rPr lang="ja-JP" altLang="en-US" sz="800" dirty="0" smtClean="0">
                  <a:solidFill>
                    <a:srgbClr val="FF0000"/>
                  </a:solidFill>
                </a:rPr>
                <a:t>休業</a:t>
              </a:r>
              <a:r>
                <a:rPr lang="en-US" altLang="ja-JP" sz="800" dirty="0" smtClean="0">
                  <a:solidFill>
                    <a:srgbClr val="FF0000"/>
                  </a:solidFill>
                </a:rPr>
                <a:t>2</a:t>
              </a:r>
              <a:r>
                <a:rPr lang="ja-JP" altLang="en-US" sz="800" dirty="0" smtClean="0">
                  <a:solidFill>
                    <a:srgbClr val="FF0000"/>
                  </a:solidFill>
                </a:rPr>
                <a:t>か月前</a:t>
              </a:r>
              <a:endParaRPr lang="ja-JP" altLang="en-US" sz="800" dirty="0" smtClean="0">
                <a:solidFill>
                  <a:srgbClr val="FF0000"/>
                </a:solidFill>
                <a:latin typeface="Arial" charset="0"/>
                <a:ea typeface="ＭＳ Ｐゴシック" pitchFamily="50" charset="-128"/>
              </a:endParaRPr>
            </a:p>
          </p:txBody>
        </p:sp>
        <p:sp>
          <p:nvSpPr>
            <p:cNvPr id="126" name="正方形/長方形 125"/>
            <p:cNvSpPr/>
            <p:nvPr/>
          </p:nvSpPr>
          <p:spPr bwMode="auto">
            <a:xfrm>
              <a:off x="3671429" y="651549"/>
              <a:ext cx="1351833"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t>産休・育休中の予定や復職後の就業イメージについて話し合いましょう</a:t>
              </a:r>
              <a:endParaRPr lang="ja-JP" altLang="en-US" sz="600" dirty="0" smtClean="0">
                <a:latin typeface="Arial" charset="0"/>
                <a:ea typeface="ＭＳ Ｐゴシック" pitchFamily="50" charset="-128"/>
              </a:endParaRPr>
            </a:p>
          </p:txBody>
        </p:sp>
        <p:sp>
          <p:nvSpPr>
            <p:cNvPr id="127" name="正方形/長方形 126"/>
            <p:cNvSpPr/>
            <p:nvPr/>
          </p:nvSpPr>
          <p:spPr bwMode="auto">
            <a:xfrm>
              <a:off x="6924648" y="548680"/>
              <a:ext cx="1448732" cy="120888"/>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solidFill>
                    <a:srgbClr val="FF0000"/>
                  </a:solidFill>
                </a:rPr>
                <a:t>●◎</a:t>
              </a:r>
              <a:r>
                <a:rPr lang="en-US" altLang="ja-JP" sz="800" dirty="0" smtClean="0">
                  <a:solidFill>
                    <a:srgbClr val="FF0000"/>
                  </a:solidFill>
                </a:rPr>
                <a:t>《</a:t>
              </a:r>
              <a:r>
                <a:rPr lang="ja-JP" altLang="en-US" sz="800" dirty="0">
                  <a:solidFill>
                    <a:srgbClr val="FF0000"/>
                  </a:solidFill>
                </a:rPr>
                <a:t>面談</a:t>
              </a:r>
              <a:r>
                <a:rPr lang="en-US" altLang="ja-JP" sz="800" dirty="0" smtClean="0">
                  <a:solidFill>
                    <a:srgbClr val="FF0000"/>
                  </a:solidFill>
                </a:rPr>
                <a:t>》</a:t>
              </a:r>
              <a:r>
                <a:rPr lang="ja-JP" altLang="en-US" sz="800" dirty="0" smtClean="0">
                  <a:solidFill>
                    <a:srgbClr val="FF0000"/>
                  </a:solidFill>
                </a:rPr>
                <a:t>復職</a:t>
              </a:r>
              <a:r>
                <a:rPr lang="en-US" altLang="ja-JP" sz="800" dirty="0" smtClean="0">
                  <a:solidFill>
                    <a:srgbClr val="FF0000"/>
                  </a:solidFill>
                </a:rPr>
                <a:t>1</a:t>
              </a:r>
              <a:r>
                <a:rPr lang="ja-JP" altLang="en-US" sz="800" dirty="0" smtClean="0">
                  <a:solidFill>
                    <a:srgbClr val="FF0000"/>
                  </a:solidFill>
                </a:rPr>
                <a:t>～</a:t>
              </a:r>
              <a:r>
                <a:rPr lang="en-US" altLang="ja-JP" sz="800" dirty="0" smtClean="0">
                  <a:solidFill>
                    <a:srgbClr val="FF0000"/>
                  </a:solidFill>
                </a:rPr>
                <a:t>2</a:t>
              </a:r>
              <a:r>
                <a:rPr lang="ja-JP" altLang="en-US" sz="800" dirty="0" smtClean="0">
                  <a:solidFill>
                    <a:srgbClr val="FF0000"/>
                  </a:solidFill>
                </a:rPr>
                <a:t>か月前</a:t>
              </a:r>
              <a:endParaRPr lang="ja-JP" altLang="en-US" sz="800" dirty="0" smtClean="0">
                <a:solidFill>
                  <a:srgbClr val="FF0000"/>
                </a:solidFill>
                <a:latin typeface="Arial" charset="0"/>
                <a:ea typeface="ＭＳ Ｐゴシック" pitchFamily="50" charset="-128"/>
              </a:endParaRPr>
            </a:p>
          </p:txBody>
        </p:sp>
        <p:sp>
          <p:nvSpPr>
            <p:cNvPr id="128" name="正方形/長方形 127"/>
            <p:cNvSpPr/>
            <p:nvPr/>
          </p:nvSpPr>
          <p:spPr bwMode="auto">
            <a:xfrm>
              <a:off x="6992264" y="651549"/>
              <a:ext cx="1201096"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latin typeface="Arial" charset="0"/>
                  <a:ea typeface="ＭＳ Ｐゴシック" pitchFamily="50" charset="-128"/>
                </a:rPr>
                <a:t>復職に向けて、就労条件や担当業務について</a:t>
              </a:r>
              <a:r>
                <a:rPr lang="ja-JP" altLang="en-US" sz="600" dirty="0" smtClean="0"/>
                <a:t>話し合いましょう</a:t>
              </a:r>
              <a:endParaRPr lang="ja-JP" altLang="en-US" sz="600" dirty="0" smtClean="0">
                <a:latin typeface="Arial" charset="0"/>
                <a:ea typeface="ＭＳ Ｐゴシック" pitchFamily="50" charset="-128"/>
              </a:endParaRPr>
            </a:p>
          </p:txBody>
        </p:sp>
        <p:sp>
          <p:nvSpPr>
            <p:cNvPr id="129" name="正方形/長方形 128"/>
            <p:cNvSpPr/>
            <p:nvPr/>
          </p:nvSpPr>
          <p:spPr bwMode="auto">
            <a:xfrm>
              <a:off x="8574831" y="548680"/>
              <a:ext cx="1331169" cy="1293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solidFill>
                    <a:srgbClr val="FF0000"/>
                  </a:solidFill>
                </a:rPr>
                <a:t>●◎</a:t>
              </a:r>
              <a:r>
                <a:rPr lang="en-US" altLang="ja-JP" sz="800" dirty="0" smtClean="0">
                  <a:solidFill>
                    <a:srgbClr val="FF0000"/>
                  </a:solidFill>
                </a:rPr>
                <a:t>《</a:t>
              </a:r>
              <a:r>
                <a:rPr lang="ja-JP" altLang="en-US" sz="800" dirty="0" smtClean="0">
                  <a:solidFill>
                    <a:srgbClr val="FF0000"/>
                  </a:solidFill>
                </a:rPr>
                <a:t>面談</a:t>
              </a:r>
              <a:r>
                <a:rPr lang="en-US" altLang="ja-JP" sz="800" dirty="0" smtClean="0">
                  <a:solidFill>
                    <a:srgbClr val="FF0000"/>
                  </a:solidFill>
                </a:rPr>
                <a:t>》</a:t>
              </a:r>
              <a:r>
                <a:rPr lang="ja-JP" altLang="en-US" sz="800" dirty="0" smtClean="0">
                  <a:solidFill>
                    <a:srgbClr val="FF0000"/>
                  </a:solidFill>
                </a:rPr>
                <a:t>復職</a:t>
              </a:r>
              <a:r>
                <a:rPr lang="en-US" altLang="ja-JP" sz="800" dirty="0" smtClean="0">
                  <a:solidFill>
                    <a:srgbClr val="FF0000"/>
                  </a:solidFill>
                </a:rPr>
                <a:t>2</a:t>
              </a:r>
              <a:r>
                <a:rPr lang="ja-JP" altLang="en-US" sz="800" dirty="0" smtClean="0">
                  <a:solidFill>
                    <a:srgbClr val="FF0000"/>
                  </a:solidFill>
                </a:rPr>
                <a:t>か月後</a:t>
              </a:r>
              <a:endParaRPr lang="ja-JP" altLang="en-US" sz="800" dirty="0" smtClean="0">
                <a:solidFill>
                  <a:srgbClr val="FF0000"/>
                </a:solidFill>
                <a:latin typeface="Arial" charset="0"/>
                <a:ea typeface="ＭＳ Ｐゴシック" pitchFamily="50" charset="-128"/>
              </a:endParaRPr>
            </a:p>
          </p:txBody>
        </p:sp>
        <p:sp>
          <p:nvSpPr>
            <p:cNvPr id="130" name="正方形/長方形 129"/>
            <p:cNvSpPr/>
            <p:nvPr/>
          </p:nvSpPr>
          <p:spPr bwMode="auto">
            <a:xfrm>
              <a:off x="8553400" y="651549"/>
              <a:ext cx="1375131"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latin typeface="Arial" charset="0"/>
                  <a:ea typeface="ＭＳ Ｐゴシック" pitchFamily="50" charset="-128"/>
                </a:rPr>
                <a:t>配慮してほしいことや</a:t>
              </a:r>
              <a:r>
                <a:rPr lang="ja-JP" altLang="en-US" sz="600" dirty="0" smtClean="0"/>
                <a:t>今後の働き方について話し合いましょう</a:t>
              </a:r>
              <a:endParaRPr lang="ja-JP" altLang="en-US" sz="600" dirty="0" smtClean="0">
                <a:latin typeface="Arial" charset="0"/>
                <a:ea typeface="ＭＳ Ｐゴシック" pitchFamily="50" charset="-128"/>
              </a:endParaRPr>
            </a:p>
          </p:txBody>
        </p:sp>
        <p:sp>
          <p:nvSpPr>
            <p:cNvPr id="143" name="正方形/長方形 142"/>
            <p:cNvSpPr/>
            <p:nvPr/>
          </p:nvSpPr>
          <p:spPr bwMode="auto">
            <a:xfrm>
              <a:off x="5415714" y="680741"/>
              <a:ext cx="1193470" cy="216024"/>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latin typeface="Arial" charset="0"/>
                  <a:ea typeface="ＭＳ Ｐゴシック" pitchFamily="50" charset="-128"/>
                </a:rPr>
                <a:t>定期的に連絡を取り、状況を把握しましょう</a:t>
              </a:r>
            </a:p>
          </p:txBody>
        </p:sp>
        <p:sp>
          <p:nvSpPr>
            <p:cNvPr id="144" name="正方形/長方形 143"/>
            <p:cNvSpPr/>
            <p:nvPr/>
          </p:nvSpPr>
          <p:spPr bwMode="auto">
            <a:xfrm>
              <a:off x="5354603" y="548680"/>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solidFill>
                    <a:srgbClr val="FF0000"/>
                  </a:solidFill>
                </a:rPr>
                <a:t>●◎</a:t>
              </a:r>
              <a:r>
                <a:rPr lang="en-US" altLang="ja-JP" sz="800" dirty="0" smtClean="0">
                  <a:solidFill>
                    <a:srgbClr val="FF0000"/>
                  </a:solidFill>
                </a:rPr>
                <a:t>《</a:t>
              </a:r>
              <a:r>
                <a:rPr lang="ja-JP" altLang="en-US" sz="800" dirty="0" smtClean="0">
                  <a:solidFill>
                    <a:srgbClr val="FF0000"/>
                  </a:solidFill>
                </a:rPr>
                <a:t>定期連絡</a:t>
              </a:r>
              <a:r>
                <a:rPr lang="en-US" altLang="ja-JP" sz="800" dirty="0" smtClean="0">
                  <a:solidFill>
                    <a:srgbClr val="FF0000"/>
                  </a:solidFill>
                </a:rPr>
                <a:t>》</a:t>
              </a:r>
              <a:r>
                <a:rPr lang="ja-JP" altLang="en-US" sz="800" dirty="0" smtClean="0">
                  <a:solidFill>
                    <a:srgbClr val="FF0000"/>
                  </a:solidFill>
                </a:rPr>
                <a:t>休業中</a:t>
              </a:r>
              <a:endParaRPr lang="ja-JP" altLang="en-US" sz="800" dirty="0" smtClean="0">
                <a:solidFill>
                  <a:srgbClr val="FF0000"/>
                </a:solidFill>
                <a:latin typeface="Arial" charset="0"/>
                <a:ea typeface="ＭＳ Ｐゴシック" pitchFamily="50" charset="-128"/>
              </a:endParaRPr>
            </a:p>
          </p:txBody>
        </p:sp>
        <p:sp>
          <p:nvSpPr>
            <p:cNvPr id="149" name="Text Box 149"/>
            <p:cNvSpPr txBox="1">
              <a:spLocks noChangeArrowheads="1"/>
            </p:cNvSpPr>
            <p:nvPr/>
          </p:nvSpPr>
          <p:spPr bwMode="auto">
            <a:xfrm>
              <a:off x="4232920" y="6095168"/>
              <a:ext cx="1296144" cy="286160"/>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dirty="0" smtClean="0">
                  <a:latin typeface="HGSｺﾞｼｯｸM" pitchFamily="50" charset="-128"/>
                  <a:ea typeface="HGSｺﾞｼｯｸM" pitchFamily="50" charset="-128"/>
                </a:rPr>
                <a:t>●</a:t>
              </a:r>
              <a:r>
                <a:rPr lang="ja-JP" altLang="en-US" sz="700" dirty="0" smtClean="0">
                  <a:latin typeface="HGSｺﾞｼｯｸM" pitchFamily="50" charset="-128"/>
                  <a:ea typeface="HGSｺﾞｼｯｸM" pitchFamily="50" charset="-128"/>
                </a:rPr>
                <a:t>復職時に利用する保育所等の情報収集・見学</a:t>
              </a:r>
              <a:endParaRPr lang="ja-JP" altLang="en-US" sz="700" dirty="0">
                <a:latin typeface="HGSｺﾞｼｯｸM" pitchFamily="50" charset="-128"/>
                <a:ea typeface="HGSｺﾞｼｯｸM" pitchFamily="50" charset="-128"/>
              </a:endParaRPr>
            </a:p>
          </p:txBody>
        </p:sp>
        <p:sp>
          <p:nvSpPr>
            <p:cNvPr id="152" name="AutoShape 117"/>
            <p:cNvSpPr>
              <a:spLocks noChangeArrowheads="1"/>
            </p:cNvSpPr>
            <p:nvPr/>
          </p:nvSpPr>
          <p:spPr bwMode="auto">
            <a:xfrm>
              <a:off x="2720752" y="5733256"/>
              <a:ext cx="1440160" cy="504056"/>
            </a:xfrm>
            <a:prstGeom prst="wedgeRoundRectCallout">
              <a:avLst>
                <a:gd name="adj1" fmla="val 59886"/>
                <a:gd name="adj2" fmla="val 32792"/>
                <a:gd name="adj3" fmla="val 16667"/>
              </a:avLst>
            </a:prstGeom>
            <a:solidFill>
              <a:schemeClr val="accent2">
                <a:lumMod val="20000"/>
                <a:lumOff val="80000"/>
              </a:schemeClr>
            </a:solidFill>
            <a:ln w="9525">
              <a:solidFill>
                <a:schemeClr val="tx1"/>
              </a:solidFill>
              <a:miter lim="800000"/>
              <a:headEnd/>
              <a:tailEnd/>
            </a:ln>
          </p:spPr>
          <p:txBody>
            <a:bodyPr lIns="67338" tIns="35016" rIns="67338" bIns="35016"/>
            <a:lstStyle/>
            <a:p>
              <a:pPr defTabSz="957341">
                <a:spcBef>
                  <a:spcPct val="25000"/>
                </a:spcBef>
              </a:pPr>
              <a:r>
                <a:rPr lang="ja-JP" altLang="en-US" sz="600" dirty="0" smtClean="0">
                  <a:latin typeface="HGSｺﾞｼｯｸM" pitchFamily="50" charset="-128"/>
                  <a:ea typeface="HGSｺﾞｼｯｸM" pitchFamily="50" charset="-128"/>
                </a:rPr>
                <a:t>保育所等の利用予定の方は、入所が決まらないと復職が困難になる場合があります。早めに入所準備を始めましょう</a:t>
              </a:r>
              <a:endParaRPr lang="en-US" altLang="ja-JP" sz="600" dirty="0" smtClean="0">
                <a:latin typeface="HGSｺﾞｼｯｸM" pitchFamily="50" charset="-128"/>
                <a:ea typeface="HGSｺﾞｼｯｸM" pitchFamily="50" charset="-128"/>
              </a:endParaRPr>
            </a:p>
          </p:txBody>
        </p:sp>
        <p:sp>
          <p:nvSpPr>
            <p:cNvPr id="2092" name="Text Box 55"/>
            <p:cNvSpPr txBox="1">
              <a:spLocks noChangeArrowheads="1"/>
            </p:cNvSpPr>
            <p:nvPr/>
          </p:nvSpPr>
          <p:spPr bwMode="auto">
            <a:xfrm>
              <a:off x="5986777" y="5797550"/>
              <a:ext cx="1322073" cy="532381"/>
            </a:xfrm>
            <a:prstGeom prst="rect">
              <a:avLst/>
            </a:prstGeom>
            <a:solidFill>
              <a:schemeClr val="bg1"/>
            </a:solid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smtClean="0">
                  <a:latin typeface="HGSｺﾞｼｯｸM" pitchFamily="50" charset="-128"/>
                  <a:ea typeface="HGSｺﾞｼｯｸM" pitchFamily="50" charset="-128"/>
                </a:rPr>
                <a:t>・一定の要件を満たすと、育休開始から</a:t>
              </a:r>
              <a:r>
                <a:rPr lang="en-US" altLang="ja-JP" sz="600" dirty="0" smtClean="0">
                  <a:latin typeface="HGSｺﾞｼｯｸM" pitchFamily="50" charset="-128"/>
                  <a:ea typeface="HGSｺﾞｼｯｸM" pitchFamily="50" charset="-128"/>
                </a:rPr>
                <a:t>180</a:t>
              </a:r>
              <a:r>
                <a:rPr lang="ja-JP" altLang="en-US" sz="600" dirty="0" smtClean="0">
                  <a:latin typeface="HGSｺﾞｼｯｸM" pitchFamily="50" charset="-128"/>
                  <a:ea typeface="HGSｺﾞｼｯｸM" pitchFamily="50" charset="-128"/>
                </a:rPr>
                <a:t>日目までは休業開始前の賃金の</a:t>
              </a:r>
              <a:r>
                <a:rPr lang="en-US" altLang="ja-JP" sz="600" dirty="0" smtClean="0">
                  <a:latin typeface="HGSｺﾞｼｯｸM" pitchFamily="50" charset="-128"/>
                  <a:ea typeface="HGSｺﾞｼｯｸM" pitchFamily="50" charset="-128"/>
                </a:rPr>
                <a:t>67</a:t>
              </a:r>
              <a:r>
                <a:rPr lang="ja-JP" altLang="en-US" sz="600" dirty="0" smtClean="0">
                  <a:latin typeface="HGSｺﾞｼｯｸM" pitchFamily="50" charset="-128"/>
                  <a:ea typeface="HGSｺﾞｼｯｸM" pitchFamily="50" charset="-128"/>
                </a:rPr>
                <a:t>％、</a:t>
              </a:r>
              <a:r>
                <a:rPr lang="en-US" altLang="ja-JP" sz="600" dirty="0" smtClean="0">
                  <a:latin typeface="HGSｺﾞｼｯｸM" pitchFamily="50" charset="-128"/>
                  <a:ea typeface="HGSｺﾞｼｯｸM" pitchFamily="50" charset="-128"/>
                </a:rPr>
                <a:t>181</a:t>
              </a:r>
              <a:r>
                <a:rPr lang="ja-JP" altLang="en-US" sz="600" dirty="0" smtClean="0">
                  <a:latin typeface="HGSｺﾞｼｯｸM" pitchFamily="50" charset="-128"/>
                  <a:ea typeface="HGSｺﾞｼｯｸM" pitchFamily="50" charset="-128"/>
                </a:rPr>
                <a:t>日目からは休業開始前の賃金の</a:t>
              </a:r>
              <a:r>
                <a:rPr lang="en-US" altLang="ja-JP" sz="600" dirty="0" smtClean="0">
                  <a:latin typeface="HGSｺﾞｼｯｸM" pitchFamily="50" charset="-128"/>
                  <a:ea typeface="HGSｺﾞｼｯｸM" pitchFamily="50" charset="-128"/>
                </a:rPr>
                <a:t>50</a:t>
              </a:r>
              <a:r>
                <a:rPr lang="ja-JP" altLang="en-US" sz="600" dirty="0" smtClean="0">
                  <a:latin typeface="HGSｺﾞｼｯｸM" pitchFamily="50" charset="-128"/>
                  <a:ea typeface="HGSｺﾞｼｯｸM" pitchFamily="50" charset="-128"/>
                </a:rPr>
                <a:t>％が支給される制度</a:t>
              </a:r>
              <a:endParaRPr lang="ja-JP" altLang="en-US" sz="600" dirty="0">
                <a:latin typeface="HGSｺﾞｼｯｸM" pitchFamily="50" charset="-128"/>
                <a:ea typeface="HGSｺﾞｼｯｸM" pitchFamily="50" charset="-128"/>
              </a:endParaRPr>
            </a:p>
          </p:txBody>
        </p:sp>
        <p:sp>
          <p:nvSpPr>
            <p:cNvPr id="2093" name="AutoShape 58"/>
            <p:cNvSpPr>
              <a:spLocks/>
            </p:cNvSpPr>
            <p:nvPr/>
          </p:nvSpPr>
          <p:spPr bwMode="auto">
            <a:xfrm>
              <a:off x="7215913" y="5580487"/>
              <a:ext cx="106615" cy="775607"/>
            </a:xfrm>
            <a:prstGeom prst="rightBrace">
              <a:avLst>
                <a:gd name="adj1" fmla="val 56636"/>
                <a:gd name="adj2" fmla="val 23097"/>
              </a:avLst>
            </a:prstGeom>
            <a:noFill/>
            <a:ln w="25400">
              <a:solidFill>
                <a:srgbClr val="808080"/>
              </a:solidFill>
              <a:round/>
              <a:headEnd/>
              <a:tailEnd/>
            </a:ln>
          </p:spPr>
          <p:txBody>
            <a:bodyPr wrap="none" lIns="67338" tIns="35016" rIns="67338" bIns="35016" anchor="ctr"/>
            <a:lstStyle/>
            <a:p>
              <a:endParaRPr lang="ja-JP" altLang="en-US" dirty="0"/>
            </a:p>
          </p:txBody>
        </p:sp>
        <p:sp>
          <p:nvSpPr>
            <p:cNvPr id="141" name="Text Box 121"/>
            <p:cNvSpPr txBox="1">
              <a:spLocks noChangeArrowheads="1"/>
            </p:cNvSpPr>
            <p:nvPr/>
          </p:nvSpPr>
          <p:spPr bwMode="auto">
            <a:xfrm>
              <a:off x="8727365" y="2390029"/>
              <a:ext cx="1338203" cy="178438"/>
            </a:xfrm>
            <a:prstGeom prst="rect">
              <a:avLst/>
            </a:prstGeom>
            <a:noFill/>
            <a:ln w="9525">
              <a:noFill/>
              <a:miter lim="800000"/>
              <a:headEnd/>
              <a:tailEnd/>
            </a:ln>
          </p:spPr>
          <p:txBody>
            <a:bodyPr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提出必要資料の連絡</a:t>
              </a:r>
            </a:p>
          </p:txBody>
        </p:sp>
        <p:sp>
          <p:nvSpPr>
            <p:cNvPr id="148" name="Text Box 122"/>
            <p:cNvSpPr txBox="1">
              <a:spLocks noChangeArrowheads="1"/>
            </p:cNvSpPr>
            <p:nvPr/>
          </p:nvSpPr>
          <p:spPr bwMode="auto">
            <a:xfrm>
              <a:off x="8943390" y="3010288"/>
              <a:ext cx="706609" cy="178438"/>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資料の提出</a:t>
              </a:r>
            </a:p>
          </p:txBody>
        </p:sp>
        <p:sp>
          <p:nvSpPr>
            <p:cNvPr id="151" name="Line 178"/>
            <p:cNvSpPr>
              <a:spLocks noChangeShapeType="1"/>
            </p:cNvSpPr>
            <p:nvPr/>
          </p:nvSpPr>
          <p:spPr bwMode="auto">
            <a:xfrm>
              <a:off x="9271029" y="2580529"/>
              <a:ext cx="2451" cy="438831"/>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40" name="正方形/長方形 139"/>
            <p:cNvSpPr/>
            <p:nvPr/>
          </p:nvSpPr>
          <p:spPr>
            <a:xfrm>
              <a:off x="1138687" y="530099"/>
              <a:ext cx="8712679" cy="345058"/>
            </a:xfrm>
            <a:prstGeom prst="rect">
              <a:avLst/>
            </a:prstGeom>
            <a:no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7" name="Text Box 72"/>
            <p:cNvSpPr txBox="1">
              <a:spLocks noChangeArrowheads="1"/>
            </p:cNvSpPr>
            <p:nvPr/>
          </p:nvSpPr>
          <p:spPr bwMode="auto">
            <a:xfrm>
              <a:off x="128464" y="188640"/>
              <a:ext cx="870722" cy="347715"/>
            </a:xfrm>
            <a:prstGeom prst="rect">
              <a:avLst/>
            </a:prstGeom>
            <a:solidFill>
              <a:schemeClr val="bg1"/>
            </a:solidFill>
            <a:ln w="19050">
              <a:solidFill>
                <a:srgbClr val="666699"/>
              </a:solidFill>
              <a:prstDash val="sysDot"/>
              <a:miter lim="800000"/>
              <a:headEnd/>
              <a:tailEnd/>
            </a:ln>
          </p:spPr>
          <p:txBody>
            <a:bodyPr wrap="square" lIns="40403" tIns="35016" rIns="40403" bIns="35016">
              <a:spAutoFit/>
            </a:bodyPr>
            <a:lstStyle/>
            <a:p>
              <a:pPr defTabSz="957341"/>
              <a:r>
                <a:rPr lang="ja-JP" altLang="en-US" sz="600" dirty="0">
                  <a:latin typeface="HGSｺﾞｼｯｸM" pitchFamily="50" charset="-128"/>
                  <a:ea typeface="HGSｺﾞｼｯｸM" pitchFamily="50" charset="-128"/>
                </a:rPr>
                <a:t>フロー図の見方</a:t>
              </a:r>
            </a:p>
            <a:p>
              <a:pPr defTabSz="957341"/>
              <a:r>
                <a:rPr lang="ja-JP" altLang="en-US" sz="600" dirty="0">
                  <a:latin typeface="HGSｺﾞｼｯｸM" pitchFamily="50" charset="-128"/>
                  <a:ea typeface="HGSｺﾞｼｯｸM" pitchFamily="50" charset="-128"/>
                </a:rPr>
                <a:t>●</a:t>
              </a:r>
              <a:r>
                <a:rPr lang="en-US" altLang="ja-JP" sz="600" dirty="0" smtClean="0">
                  <a:latin typeface="HGSｺﾞｼｯｸM" pitchFamily="50" charset="-128"/>
                  <a:ea typeface="HGSｺﾞｼｯｸM" pitchFamily="50" charset="-128"/>
                </a:rPr>
                <a:t>:</a:t>
              </a:r>
              <a:r>
                <a:rPr lang="ja-JP" altLang="en-US" sz="600" dirty="0" smtClean="0">
                  <a:latin typeface="HGSｺﾞｼｯｸM" pitchFamily="50" charset="-128"/>
                  <a:ea typeface="HGSｺﾞｼｯｸM" pitchFamily="50" charset="-128"/>
                </a:rPr>
                <a:t>制度対象者実施</a:t>
              </a:r>
              <a:r>
                <a:rPr lang="ja-JP" altLang="en-US" sz="600" dirty="0">
                  <a:latin typeface="HGSｺﾞｼｯｸM" pitchFamily="50" charset="-128"/>
                  <a:ea typeface="HGSｺﾞｼｯｸM" pitchFamily="50" charset="-128"/>
                </a:rPr>
                <a:t>事項</a:t>
              </a:r>
            </a:p>
            <a:p>
              <a:pPr defTabSz="957341"/>
              <a:r>
                <a:rPr lang="ja-JP" altLang="en-US" sz="600" dirty="0">
                  <a:latin typeface="HGSｺﾞｼｯｸM" pitchFamily="50" charset="-128"/>
                  <a:ea typeface="HGSｺﾞｼｯｸM" pitchFamily="50" charset="-128"/>
                </a:rPr>
                <a:t>◎</a:t>
              </a:r>
              <a:r>
                <a:rPr lang="en-US" altLang="ja-JP" sz="600" dirty="0" smtClean="0">
                  <a:latin typeface="HGSｺﾞｼｯｸM" pitchFamily="50" charset="-128"/>
                  <a:ea typeface="HGSｺﾞｼｯｸM" pitchFamily="50" charset="-128"/>
                </a:rPr>
                <a:t>;</a:t>
              </a:r>
              <a:r>
                <a:rPr lang="ja-JP" altLang="en-US" sz="600" dirty="0" smtClean="0">
                  <a:latin typeface="HGSｺﾞｼｯｸM" pitchFamily="50" charset="-128"/>
                  <a:ea typeface="HGSｺﾞｼｯｸM" pitchFamily="50" charset="-128"/>
                </a:rPr>
                <a:t>企業実施</a:t>
              </a:r>
              <a:r>
                <a:rPr lang="ja-JP" altLang="en-US" sz="600" dirty="0">
                  <a:latin typeface="HGSｺﾞｼｯｸM" pitchFamily="50" charset="-128"/>
                  <a:ea typeface="HGSｺﾞｼｯｸM" pitchFamily="50" charset="-128"/>
                </a:rPr>
                <a:t>事項</a:t>
              </a:r>
            </a:p>
          </p:txBody>
        </p:sp>
        <p:sp>
          <p:nvSpPr>
            <p:cNvPr id="153" name="Line 17"/>
            <p:cNvSpPr>
              <a:spLocks noChangeShapeType="1"/>
            </p:cNvSpPr>
            <p:nvPr/>
          </p:nvSpPr>
          <p:spPr bwMode="auto">
            <a:xfrm flipV="1">
              <a:off x="1128070" y="471277"/>
              <a:ext cx="8795129" cy="5395"/>
            </a:xfrm>
            <a:prstGeom prst="line">
              <a:avLst/>
            </a:prstGeom>
            <a:noFill/>
            <a:ln w="76200">
              <a:solidFill>
                <a:srgbClr val="876B1B"/>
              </a:solidFill>
              <a:round/>
              <a:headEnd/>
              <a:tailEnd type="triangle" w="med" len="sm"/>
            </a:ln>
          </p:spPr>
          <p:txBody>
            <a:bodyPr lIns="68415" tIns="34208" rIns="68415" bIns="34208"/>
            <a:lstStyle/>
            <a:p>
              <a:endParaRPr lang="ja-JP" altLang="en-US"/>
            </a:p>
          </p:txBody>
        </p:sp>
        <p:sp>
          <p:nvSpPr>
            <p:cNvPr id="155" name="Rectangle 5"/>
            <p:cNvSpPr>
              <a:spLocks noChangeArrowheads="1"/>
            </p:cNvSpPr>
            <p:nvPr/>
          </p:nvSpPr>
          <p:spPr bwMode="auto">
            <a:xfrm>
              <a:off x="22331" y="548680"/>
              <a:ext cx="308606" cy="331214"/>
            </a:xfrm>
            <a:prstGeom prst="rect">
              <a:avLst/>
            </a:prstGeom>
            <a:solidFill>
              <a:srgbClr val="F24A38"/>
            </a:solidFill>
            <a:ln w="9525">
              <a:noFill/>
              <a:miter lim="800000"/>
              <a:headEnd/>
              <a:tailEnd/>
            </a:ln>
          </p:spPr>
          <p:txBody>
            <a:bodyPr vert="eaVert" lIns="40403" tIns="35016" rIns="40403" bIns="35016" anchor="ctr"/>
            <a:lstStyle/>
            <a:p>
              <a:pPr algn="ctr" defTabSz="957341">
                <a:defRPr/>
              </a:pPr>
              <a:r>
                <a:rPr lang="ja-JP" altLang="en-US" sz="800" dirty="0" smtClean="0">
                  <a:solidFill>
                    <a:srgbClr val="FFFFFF"/>
                  </a:solidFill>
                  <a:latin typeface="HGSｺﾞｼｯｸM" pitchFamily="50" charset="-128"/>
                  <a:ea typeface="HGSｺﾞｼｯｸM" pitchFamily="50" charset="-128"/>
                </a:rPr>
                <a:t>面談等</a:t>
              </a:r>
              <a:endParaRPr lang="ja-JP" altLang="en-US" sz="800" dirty="0">
                <a:solidFill>
                  <a:srgbClr val="FFFFFF"/>
                </a:solidFill>
                <a:latin typeface="HGSｺﾞｼｯｸM" pitchFamily="50" charset="-128"/>
                <a:ea typeface="HGSｺﾞｼｯｸM" pitchFamily="50" charset="-128"/>
              </a:endParaRPr>
            </a:p>
          </p:txBody>
        </p:sp>
        <p:sp>
          <p:nvSpPr>
            <p:cNvPr id="2113" name="Text Box 114"/>
            <p:cNvSpPr txBox="1">
              <a:spLocks noChangeArrowheads="1"/>
            </p:cNvSpPr>
            <p:nvPr/>
          </p:nvSpPr>
          <p:spPr bwMode="auto">
            <a:xfrm>
              <a:off x="3872880" y="6547541"/>
              <a:ext cx="1572282" cy="193827"/>
            </a:xfrm>
            <a:prstGeom prst="rect">
              <a:avLst/>
            </a:prstGeom>
            <a:solidFill>
              <a:schemeClr val="bg1"/>
            </a:solidFill>
            <a:ln w="9525">
              <a:noFill/>
              <a:miter lim="800000"/>
              <a:headEnd/>
              <a:tailEnd/>
            </a:ln>
          </p:spPr>
          <p:txBody>
            <a:bodyPr wrap="square" lIns="67338" tIns="35016" rIns="67338" bIns="35016">
              <a:spAutoFit/>
            </a:bodyPr>
            <a:lstStyle/>
            <a:p>
              <a:pPr algn="ctr" defTabSz="957341">
                <a:spcBef>
                  <a:spcPct val="50000"/>
                </a:spcBef>
              </a:pPr>
              <a:r>
                <a:rPr lang="ja-JP" altLang="en-US" sz="800" dirty="0">
                  <a:latin typeface="HGSｺﾞｼｯｸM" pitchFamily="50" charset="-128"/>
                  <a:ea typeface="HGSｺﾞｼｯｸM" pitchFamily="50" charset="-128"/>
                </a:rPr>
                <a:t>要支払期間（特に免除等なし）</a:t>
              </a:r>
            </a:p>
          </p:txBody>
        </p:sp>
        <p:sp>
          <p:nvSpPr>
            <p:cNvPr id="138" name="正方形/長方形 137"/>
            <p:cNvSpPr/>
            <p:nvPr/>
          </p:nvSpPr>
          <p:spPr bwMode="auto">
            <a:xfrm>
              <a:off x="1928664" y="908720"/>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t>●業務の棚卸し</a:t>
              </a:r>
              <a:endParaRPr lang="ja-JP" altLang="en-US" sz="800" dirty="0" smtClean="0">
                <a:latin typeface="Arial" charset="0"/>
                <a:ea typeface="ＭＳ Ｐゴシック" pitchFamily="50" charset="-128"/>
              </a:endParaRPr>
            </a:p>
          </p:txBody>
        </p:sp>
        <p:sp>
          <p:nvSpPr>
            <p:cNvPr id="142" name="正方形/長方形 141"/>
            <p:cNvSpPr/>
            <p:nvPr/>
          </p:nvSpPr>
          <p:spPr bwMode="auto">
            <a:xfrm>
              <a:off x="1928664" y="1011589"/>
              <a:ext cx="1008112" cy="473195"/>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t>担当業務の</a:t>
              </a:r>
              <a:r>
                <a:rPr lang="ja-JP" altLang="en-US" sz="600" dirty="0" smtClean="0">
                  <a:latin typeface="Arial" charset="0"/>
                  <a:ea typeface="ＭＳ Ｐゴシック" pitchFamily="50" charset="-128"/>
                </a:rPr>
                <a:t>流れ・所要時間を確認し、不要な作業の洗い出し・整理を行い、</a:t>
              </a:r>
              <a:r>
                <a:rPr lang="ja-JP" altLang="en-US" sz="600" dirty="0" smtClean="0"/>
                <a:t>業務をスリム化しましょう</a:t>
              </a:r>
              <a:endParaRPr lang="en-US" altLang="ja-JP" sz="600" dirty="0" smtClean="0"/>
            </a:p>
          </p:txBody>
        </p:sp>
        <p:sp>
          <p:nvSpPr>
            <p:cNvPr id="150" name="正方形/長方形 149"/>
            <p:cNvSpPr/>
            <p:nvPr/>
          </p:nvSpPr>
          <p:spPr bwMode="auto">
            <a:xfrm>
              <a:off x="3776012" y="908720"/>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t>●◎業務の引き継ぎ</a:t>
              </a:r>
              <a:endParaRPr lang="ja-JP" altLang="en-US" sz="800" dirty="0" smtClean="0">
                <a:latin typeface="Arial" charset="0"/>
                <a:ea typeface="ＭＳ Ｐゴシック" pitchFamily="50" charset="-128"/>
              </a:endParaRPr>
            </a:p>
          </p:txBody>
        </p:sp>
        <p:sp>
          <p:nvSpPr>
            <p:cNvPr id="154" name="正方形/長方形 153"/>
            <p:cNvSpPr/>
            <p:nvPr/>
          </p:nvSpPr>
          <p:spPr bwMode="auto">
            <a:xfrm>
              <a:off x="3800872" y="1052736"/>
              <a:ext cx="1152128" cy="432047"/>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t>担当業務の手順を休業中の担当者に引き継ぎましょう。必要な場合は、引継用のマニュアルを作成しましょう</a:t>
              </a:r>
              <a:endParaRPr lang="en-US" altLang="ja-JP" sz="600" dirty="0" smtClean="0"/>
            </a:p>
          </p:txBody>
        </p:sp>
        <p:sp>
          <p:nvSpPr>
            <p:cNvPr id="156" name="正方形/長方形 155"/>
            <p:cNvSpPr/>
            <p:nvPr/>
          </p:nvSpPr>
          <p:spPr bwMode="auto">
            <a:xfrm>
              <a:off x="2839908" y="914884"/>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t>◎代替要員の確保</a:t>
              </a:r>
              <a:endParaRPr lang="ja-JP" altLang="en-US" sz="800" dirty="0" smtClean="0">
                <a:latin typeface="Arial" charset="0"/>
                <a:ea typeface="ＭＳ Ｐゴシック" pitchFamily="50" charset="-128"/>
              </a:endParaRPr>
            </a:p>
          </p:txBody>
        </p:sp>
        <p:sp>
          <p:nvSpPr>
            <p:cNvPr id="157" name="正方形/長方形 156"/>
            <p:cNvSpPr/>
            <p:nvPr/>
          </p:nvSpPr>
          <p:spPr bwMode="auto">
            <a:xfrm>
              <a:off x="2889628" y="1052737"/>
              <a:ext cx="911244" cy="432047"/>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t>社員の休業中に業務を代替する要員を、人事異動や新規採用で確保しましょう</a:t>
              </a:r>
              <a:endParaRPr lang="en-US" altLang="ja-JP" sz="600" dirty="0" smtClean="0"/>
            </a:p>
          </p:txBody>
        </p:sp>
        <p:sp>
          <p:nvSpPr>
            <p:cNvPr id="158" name="正方形/長方形 157"/>
            <p:cNvSpPr/>
            <p:nvPr/>
          </p:nvSpPr>
          <p:spPr bwMode="auto">
            <a:xfrm>
              <a:off x="5432196" y="908720"/>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t>◎社員の多能工化</a:t>
              </a:r>
              <a:endParaRPr lang="ja-JP" altLang="en-US" sz="800" dirty="0" smtClean="0">
                <a:latin typeface="Arial" charset="0"/>
                <a:ea typeface="ＭＳ Ｐゴシック" pitchFamily="50" charset="-128"/>
              </a:endParaRPr>
            </a:p>
          </p:txBody>
        </p:sp>
        <p:sp>
          <p:nvSpPr>
            <p:cNvPr id="159" name="正方形/長方形 158"/>
            <p:cNvSpPr/>
            <p:nvPr/>
          </p:nvSpPr>
          <p:spPr bwMode="auto">
            <a:xfrm>
              <a:off x="5385048" y="1052737"/>
              <a:ext cx="2016224" cy="432047"/>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t>複数の業務をできるスキルを社員が身につけることで、職場内で急な欠員が出てもフォローできる体制が作れます。</a:t>
              </a:r>
              <a:endParaRPr lang="en-US" altLang="ja-JP" sz="600" dirty="0" smtClean="0"/>
            </a:p>
            <a:p>
              <a:pPr defTabSz="957341" fontAlgn="base">
                <a:spcBef>
                  <a:spcPct val="0"/>
                </a:spcBef>
                <a:spcAft>
                  <a:spcPct val="0"/>
                </a:spcAft>
              </a:pPr>
              <a:r>
                <a:rPr lang="ja-JP" altLang="en-US" sz="600" dirty="0" smtClean="0"/>
                <a:t>育休制度対象者が復職した後のフォローを見据え、社員の多能工化を推進しましょう</a:t>
              </a:r>
              <a:endParaRPr lang="en-US" altLang="ja-JP" sz="600" dirty="0" smtClean="0"/>
            </a:p>
          </p:txBody>
        </p:sp>
        <p:sp>
          <p:nvSpPr>
            <p:cNvPr id="160" name="AutoShape 117"/>
            <p:cNvSpPr>
              <a:spLocks noChangeArrowheads="1"/>
            </p:cNvSpPr>
            <p:nvPr/>
          </p:nvSpPr>
          <p:spPr bwMode="auto">
            <a:xfrm>
              <a:off x="5745088" y="4149945"/>
              <a:ext cx="1584176" cy="575199"/>
            </a:xfrm>
            <a:prstGeom prst="wedgeRoundRectCallout">
              <a:avLst>
                <a:gd name="adj1" fmla="val -20378"/>
                <a:gd name="adj2" fmla="val -94612"/>
                <a:gd name="adj3" fmla="val 16667"/>
              </a:avLst>
            </a:prstGeom>
            <a:solidFill>
              <a:srgbClr val="CCDAEC"/>
            </a:solidFill>
            <a:ln w="9525">
              <a:solidFill>
                <a:schemeClr val="tx1"/>
              </a:solidFill>
              <a:miter lim="800000"/>
              <a:headEnd/>
              <a:tailEnd/>
            </a:ln>
          </p:spPr>
          <p:txBody>
            <a:bodyPr lIns="67338" tIns="35016" rIns="67338" bIns="35016"/>
            <a:lstStyle/>
            <a:p>
              <a:pPr marL="66515" indent="-66515" defTabSz="957341">
                <a:spcBef>
                  <a:spcPct val="25000"/>
                </a:spcBef>
              </a:pPr>
              <a:r>
                <a:rPr lang="en-US" altLang="ja-JP" sz="700" dirty="0" smtClean="0">
                  <a:solidFill>
                    <a:srgbClr val="000000"/>
                  </a:solidFill>
                  <a:latin typeface="HGSｺﾞｼｯｸM" pitchFamily="50" charset="-128"/>
                  <a:ea typeface="HGSｺﾞｼｯｸM" pitchFamily="50" charset="-128"/>
                </a:rPr>
                <a:t>【</a:t>
              </a:r>
              <a:r>
                <a:rPr lang="ja-JP" altLang="en-US" sz="700" dirty="0" smtClean="0">
                  <a:solidFill>
                    <a:srgbClr val="000000"/>
                  </a:solidFill>
                  <a:latin typeface="HGSｺﾞｼｯｸM" pitchFamily="50" charset="-128"/>
                  <a:ea typeface="HGSｺﾞｼｯｸM" pitchFamily="50" charset="-128"/>
                </a:rPr>
                <a:t>パパ・ママ育休プラス</a:t>
              </a:r>
              <a:r>
                <a:rPr lang="en-US" altLang="ja-JP" sz="700" dirty="0" smtClean="0">
                  <a:solidFill>
                    <a:srgbClr val="000000"/>
                  </a:solidFill>
                  <a:latin typeface="HGSｺﾞｼｯｸM" pitchFamily="50" charset="-128"/>
                  <a:ea typeface="HGSｺﾞｼｯｸM" pitchFamily="50" charset="-128"/>
                </a:rPr>
                <a:t>】</a:t>
              </a:r>
            </a:p>
            <a:p>
              <a:pPr marL="66515" indent="-66515" defTabSz="957341">
                <a:spcBef>
                  <a:spcPct val="25000"/>
                </a:spcBef>
              </a:pPr>
              <a:r>
                <a:rPr lang="ja-JP" altLang="en-US" sz="700" dirty="0" smtClean="0">
                  <a:solidFill>
                    <a:srgbClr val="000000"/>
                  </a:solidFill>
                  <a:latin typeface="HGSｺﾞｼｯｸM" pitchFamily="50" charset="-128"/>
                  <a:ea typeface="HGSｺﾞｼｯｸM" pitchFamily="50" charset="-128"/>
                </a:rPr>
                <a:t>父母がともに育児休業を取得する場合は、子が</a:t>
              </a:r>
              <a:r>
                <a:rPr lang="en-US" altLang="ja-JP" sz="700" dirty="0" smtClean="0">
                  <a:solidFill>
                    <a:srgbClr val="000000"/>
                  </a:solidFill>
                  <a:latin typeface="HGSｺﾞｼｯｸM" pitchFamily="50" charset="-128"/>
                  <a:ea typeface="HGSｺﾞｼｯｸM" pitchFamily="50" charset="-128"/>
                </a:rPr>
                <a:t>1</a:t>
              </a:r>
              <a:r>
                <a:rPr lang="ja-JP" altLang="en-US" sz="700" dirty="0" smtClean="0">
                  <a:solidFill>
                    <a:srgbClr val="000000"/>
                  </a:solidFill>
                  <a:latin typeface="HGSｺﾞｼｯｸM" pitchFamily="50" charset="-128"/>
                  <a:ea typeface="HGSｺﾞｼｯｸM" pitchFamily="50" charset="-128"/>
                </a:rPr>
                <a:t>歳</a:t>
              </a:r>
              <a:r>
                <a:rPr lang="en-US" altLang="ja-JP" sz="700" dirty="0" smtClean="0">
                  <a:solidFill>
                    <a:srgbClr val="000000"/>
                  </a:solidFill>
                  <a:latin typeface="HGSｺﾞｼｯｸM" pitchFamily="50" charset="-128"/>
                  <a:ea typeface="HGSｺﾞｼｯｸM" pitchFamily="50" charset="-128"/>
                </a:rPr>
                <a:t>2</a:t>
              </a:r>
              <a:r>
                <a:rPr lang="ja-JP" altLang="en-US" sz="700" dirty="0" smtClean="0">
                  <a:solidFill>
                    <a:srgbClr val="000000"/>
                  </a:solidFill>
                  <a:latin typeface="HGSｺﾞｼｯｸM" pitchFamily="50" charset="-128"/>
                  <a:ea typeface="HGSｺﾞｼｯｸM" pitchFamily="50" charset="-128"/>
                </a:rPr>
                <a:t>か月に達するまで休業可能となる　　</a:t>
              </a:r>
              <a:endParaRPr lang="ja-JP" altLang="en-US" sz="700" dirty="0">
                <a:solidFill>
                  <a:srgbClr val="000000"/>
                </a:solidFill>
                <a:latin typeface="HGSｺﾞｼｯｸM" pitchFamily="50" charset="-128"/>
                <a:ea typeface="HGSｺﾞｼｯｸM" pitchFamily="50" charset="-128"/>
              </a:endParaRPr>
            </a:p>
          </p:txBody>
        </p:sp>
      </p:grpSp>
      <p:sp>
        <p:nvSpPr>
          <p:cNvPr id="162" name="Line 49"/>
          <p:cNvSpPr>
            <a:spLocks noChangeShapeType="1"/>
          </p:cNvSpPr>
          <p:nvPr/>
        </p:nvSpPr>
        <p:spPr bwMode="auto">
          <a:xfrm>
            <a:off x="7035082" y="3749865"/>
            <a:ext cx="548208" cy="0"/>
          </a:xfrm>
          <a:prstGeom prst="line">
            <a:avLst/>
          </a:prstGeom>
          <a:noFill/>
          <a:ln w="9525">
            <a:solidFill>
              <a:schemeClr val="tx1"/>
            </a:solidFill>
            <a:prstDash val="dash"/>
            <a:round/>
            <a:headEnd type="stealth" w="med" len="med"/>
            <a:tailEnd type="triangle" w="med" len="med"/>
          </a:ln>
        </p:spPr>
        <p:txBody>
          <a:bodyPr lIns="67338" tIns="35016" rIns="67338" bIns="35016" anchor="ctr"/>
          <a:lstStyle/>
          <a:p>
            <a:endParaRPr lang="ja-JP" altLang="en-US"/>
          </a:p>
        </p:txBody>
      </p:sp>
      <p:sp>
        <p:nvSpPr>
          <p:cNvPr id="163" name="Line 51"/>
          <p:cNvSpPr>
            <a:spLocks noChangeShapeType="1"/>
          </p:cNvSpPr>
          <p:nvPr/>
        </p:nvSpPr>
        <p:spPr bwMode="auto">
          <a:xfrm>
            <a:off x="7583290" y="3573016"/>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164" name="Oval 52"/>
          <p:cNvSpPr>
            <a:spLocks noChangeArrowheads="1"/>
          </p:cNvSpPr>
          <p:nvPr/>
        </p:nvSpPr>
        <p:spPr bwMode="auto">
          <a:xfrm>
            <a:off x="7355276" y="3467919"/>
            <a:ext cx="433225" cy="206933"/>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en-US" altLang="ja-JP" sz="700" dirty="0" smtClean="0">
                <a:latin typeface="HGSｺﾞｼｯｸM" pitchFamily="50" charset="-128"/>
                <a:ea typeface="HGSｺﾞｼｯｸM" pitchFamily="50" charset="-128"/>
              </a:rPr>
              <a:t>1</a:t>
            </a:r>
            <a:r>
              <a:rPr lang="ja-JP" altLang="en-US" sz="700" dirty="0" smtClean="0">
                <a:latin typeface="HGSｺﾞｼｯｸM" pitchFamily="50" charset="-128"/>
                <a:ea typeface="HGSｺﾞｼｯｸM" pitchFamily="50" charset="-128"/>
              </a:rPr>
              <a:t>歳</a:t>
            </a:r>
            <a:r>
              <a:rPr lang="en-US" altLang="ja-JP" sz="700" dirty="0" smtClean="0">
                <a:latin typeface="HGSｺﾞｼｯｸM" pitchFamily="50" charset="-128"/>
                <a:ea typeface="HGSｺﾞｼｯｸM" pitchFamily="50" charset="-128"/>
              </a:rPr>
              <a:t>6</a:t>
            </a:r>
            <a:r>
              <a:rPr lang="ja-JP" altLang="en-US" sz="700" dirty="0" smtClean="0">
                <a:latin typeface="HGSｺﾞｼｯｸM" pitchFamily="50" charset="-128"/>
                <a:ea typeface="HGSｺﾞｼｯｸM" pitchFamily="50" charset="-128"/>
              </a:rPr>
              <a:t>か月</a:t>
            </a:r>
            <a:endParaRPr lang="ja-JP" altLang="en-US" sz="700" dirty="0">
              <a:latin typeface="HGSｺﾞｼｯｸM" pitchFamily="50" charset="-128"/>
              <a:ea typeface="HGSｺﾞｼｯｸM" pitchFamily="50" charset="-128"/>
            </a:endParaRPr>
          </a:p>
        </p:txBody>
      </p:sp>
      <p:sp>
        <p:nvSpPr>
          <p:cNvPr id="165" name="Oval 52"/>
          <p:cNvSpPr>
            <a:spLocks noChangeArrowheads="1"/>
          </p:cNvSpPr>
          <p:nvPr/>
        </p:nvSpPr>
        <p:spPr bwMode="auto">
          <a:xfrm>
            <a:off x="7998600" y="3472840"/>
            <a:ext cx="289209" cy="206375"/>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en-US" altLang="ja-JP" sz="700" dirty="0">
                <a:latin typeface="HGSｺﾞｼｯｸM" pitchFamily="50" charset="-128"/>
                <a:ea typeface="HGSｺﾞｼｯｸM" pitchFamily="50" charset="-128"/>
              </a:rPr>
              <a:t>2</a:t>
            </a:r>
            <a:r>
              <a:rPr lang="ja-JP" altLang="en-US" sz="700" dirty="0" smtClean="0">
                <a:latin typeface="HGSｺﾞｼｯｸM" pitchFamily="50" charset="-128"/>
                <a:ea typeface="HGSｺﾞｼｯｸM" pitchFamily="50" charset="-128"/>
              </a:rPr>
              <a:t>歳</a:t>
            </a:r>
            <a:endParaRPr lang="ja-JP" altLang="en-US" sz="700" dirty="0">
              <a:latin typeface="HGSｺﾞｼｯｸM" pitchFamily="50" charset="-128"/>
              <a:ea typeface="HGSｺﾞｼｯｸM" pitchFamily="50"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7" name="AutoShape 136"/>
          <p:cNvSpPr>
            <a:spLocks noChangeArrowheads="1"/>
          </p:cNvSpPr>
          <p:nvPr/>
        </p:nvSpPr>
        <p:spPr bwMode="auto">
          <a:xfrm>
            <a:off x="2055151" y="188641"/>
            <a:ext cx="1817729" cy="246884"/>
          </a:xfrm>
          <a:prstGeom prst="roundRect">
            <a:avLst/>
          </a:prstGeom>
          <a:solidFill>
            <a:srgbClr val="FEDACA"/>
          </a:solidFill>
          <a:ln w="9525">
            <a:solidFill>
              <a:srgbClr val="868686"/>
            </a:solidFill>
            <a:round/>
            <a:headEnd/>
            <a:tailEnd/>
          </a:ln>
        </p:spPr>
        <p:txBody>
          <a:bodyPr wrap="none" lIns="67338" tIns="35016" rIns="67338" bIns="35016" anchor="ctr"/>
          <a:lstStyle/>
          <a:p>
            <a:pPr algn="ctr" defTabSz="957341"/>
            <a:r>
              <a:rPr lang="ja-JP" altLang="en-US" sz="1050" b="1" dirty="0" smtClean="0">
                <a:latin typeface="HGSｺﾞｼｯｸM" pitchFamily="50" charset="-128"/>
                <a:ea typeface="HGSｺﾞｼｯｸM" pitchFamily="50" charset="-128"/>
              </a:rPr>
              <a:t>配偶者</a:t>
            </a:r>
            <a:r>
              <a:rPr lang="ja-JP" altLang="en-US" sz="1200" b="1" dirty="0" smtClean="0">
                <a:latin typeface="HGSｺﾞｼｯｸM" pitchFamily="50" charset="-128"/>
                <a:ea typeface="HGSｺﾞｼｯｸM" pitchFamily="50" charset="-128"/>
              </a:rPr>
              <a:t>妊娠期</a:t>
            </a:r>
            <a:endParaRPr lang="ja-JP" altLang="en-US" sz="1200" b="1" dirty="0">
              <a:latin typeface="HGSｺﾞｼｯｸM" pitchFamily="50" charset="-128"/>
              <a:ea typeface="HGSｺﾞｼｯｸM" pitchFamily="50" charset="-128"/>
            </a:endParaRPr>
          </a:p>
        </p:txBody>
      </p:sp>
      <p:sp>
        <p:nvSpPr>
          <p:cNvPr id="2128" name="AutoShape 137"/>
          <p:cNvSpPr>
            <a:spLocks noChangeArrowheads="1"/>
          </p:cNvSpPr>
          <p:nvPr/>
        </p:nvSpPr>
        <p:spPr bwMode="auto">
          <a:xfrm>
            <a:off x="3872881" y="188641"/>
            <a:ext cx="1224136" cy="246884"/>
          </a:xfrm>
          <a:prstGeom prst="roundRect">
            <a:avLst/>
          </a:prstGeom>
          <a:solidFill>
            <a:srgbClr val="FCAE91"/>
          </a:solidFill>
          <a:ln w="9525">
            <a:solidFill>
              <a:srgbClr val="868686"/>
            </a:solidFill>
            <a:round/>
            <a:headEnd/>
            <a:tailEnd/>
          </a:ln>
        </p:spPr>
        <p:txBody>
          <a:bodyPr wrap="none" lIns="67338" tIns="35016" rIns="67338" bIns="35016" anchor="ctr"/>
          <a:lstStyle/>
          <a:p>
            <a:pPr algn="ctr" defTabSz="957341"/>
            <a:r>
              <a:rPr lang="ja-JP" altLang="en-US" sz="900" b="1" dirty="0" smtClean="0">
                <a:latin typeface="HGSｺﾞｼｯｸM" pitchFamily="50" charset="-128"/>
                <a:ea typeface="HGSｺﾞｼｯｸM" pitchFamily="50" charset="-128"/>
              </a:rPr>
              <a:t>配偶者</a:t>
            </a:r>
            <a:r>
              <a:rPr lang="ja-JP" altLang="en-US" sz="1100" b="1" dirty="0" smtClean="0">
                <a:latin typeface="HGSｺﾞｼｯｸM" pitchFamily="50" charset="-128"/>
                <a:ea typeface="HGSｺﾞｼｯｸM" pitchFamily="50" charset="-128"/>
              </a:rPr>
              <a:t>出産</a:t>
            </a:r>
            <a:r>
              <a:rPr lang="ja-JP" altLang="en-US" sz="1100" b="1" dirty="0">
                <a:latin typeface="HGSｺﾞｼｯｸM" pitchFamily="50" charset="-128"/>
                <a:ea typeface="HGSｺﾞｼｯｸM" pitchFamily="50" charset="-128"/>
              </a:rPr>
              <a:t>・産後期</a:t>
            </a:r>
          </a:p>
        </p:txBody>
      </p:sp>
      <p:sp>
        <p:nvSpPr>
          <p:cNvPr id="2129" name="AutoShape 138"/>
          <p:cNvSpPr>
            <a:spLocks noChangeArrowheads="1"/>
          </p:cNvSpPr>
          <p:nvPr/>
        </p:nvSpPr>
        <p:spPr bwMode="auto">
          <a:xfrm>
            <a:off x="5097016" y="188641"/>
            <a:ext cx="3168352" cy="246884"/>
          </a:xfrm>
          <a:prstGeom prst="roundRect">
            <a:avLst/>
          </a:prstGeom>
          <a:solidFill>
            <a:srgbClr val="FB8265"/>
          </a:solidFill>
          <a:ln w="9525">
            <a:solidFill>
              <a:srgbClr val="868686"/>
            </a:solidFill>
            <a:round/>
            <a:headEnd/>
            <a:tailEnd/>
          </a:ln>
        </p:spPr>
        <p:txBody>
          <a:bodyPr wrap="none" lIns="67338" tIns="35016" rIns="67338" bIns="35016" anchor="ctr"/>
          <a:lstStyle/>
          <a:p>
            <a:pPr algn="ctr" defTabSz="957341"/>
            <a:r>
              <a:rPr lang="ja-JP" altLang="en-US" sz="1200" b="1" dirty="0" smtClean="0">
                <a:latin typeface="HGSｺﾞｼｯｸM" pitchFamily="50" charset="-128"/>
                <a:ea typeface="HGSｺﾞｼｯｸM" pitchFamily="50" charset="-128"/>
              </a:rPr>
              <a:t>育休期</a:t>
            </a:r>
            <a:endParaRPr lang="ja-JP" altLang="en-US" sz="1200" b="1" dirty="0">
              <a:latin typeface="HGSｺﾞｼｯｸM" pitchFamily="50" charset="-128"/>
              <a:ea typeface="HGSｺﾞｼｯｸM" pitchFamily="50" charset="-128"/>
            </a:endParaRPr>
          </a:p>
        </p:txBody>
      </p:sp>
      <p:sp>
        <p:nvSpPr>
          <p:cNvPr id="2130" name="AutoShape 139"/>
          <p:cNvSpPr>
            <a:spLocks noChangeArrowheads="1"/>
          </p:cNvSpPr>
          <p:nvPr/>
        </p:nvSpPr>
        <p:spPr bwMode="auto">
          <a:xfrm>
            <a:off x="8265368" y="188640"/>
            <a:ext cx="1516987" cy="246883"/>
          </a:xfrm>
          <a:prstGeom prst="roundRect">
            <a:avLst/>
          </a:prstGeom>
          <a:solidFill>
            <a:srgbClr val="E60000"/>
          </a:solidFill>
          <a:ln w="9525">
            <a:solidFill>
              <a:srgbClr val="868686"/>
            </a:solidFill>
            <a:round/>
            <a:headEnd/>
            <a:tailEnd/>
          </a:ln>
        </p:spPr>
        <p:txBody>
          <a:bodyPr wrap="none" lIns="67338" tIns="35016" rIns="67338" bIns="35016" anchor="ctr"/>
          <a:lstStyle/>
          <a:p>
            <a:pPr algn="ctr" defTabSz="957341"/>
            <a:r>
              <a:rPr lang="ja-JP" altLang="en-US" sz="1200" b="1" dirty="0" smtClean="0">
                <a:solidFill>
                  <a:srgbClr val="FFFFFF"/>
                </a:solidFill>
                <a:latin typeface="HGSｺﾞｼｯｸM" pitchFamily="50" charset="-128"/>
                <a:ea typeface="HGSｺﾞｼｯｸM" pitchFamily="50" charset="-128"/>
              </a:rPr>
              <a:t>復職後</a:t>
            </a:r>
            <a:endParaRPr lang="ja-JP" altLang="en-US" sz="1200" b="1" dirty="0">
              <a:solidFill>
                <a:srgbClr val="FFFFFF"/>
              </a:solidFill>
              <a:latin typeface="HGSｺﾞｼｯｸM" pitchFamily="50" charset="-128"/>
              <a:ea typeface="HGSｺﾞｼｯｸM" pitchFamily="50" charset="-128"/>
            </a:endParaRPr>
          </a:p>
        </p:txBody>
      </p:sp>
      <p:sp>
        <p:nvSpPr>
          <p:cNvPr id="4265" name="AutoShape 169" descr="20%"/>
          <p:cNvSpPr>
            <a:spLocks noChangeArrowheads="1"/>
          </p:cNvSpPr>
          <p:nvPr/>
        </p:nvSpPr>
        <p:spPr bwMode="auto">
          <a:xfrm>
            <a:off x="0" y="1525933"/>
            <a:ext cx="9877244" cy="1997621"/>
          </a:xfrm>
          <a:prstGeom prst="roundRect">
            <a:avLst>
              <a:gd name="adj" fmla="val 3667"/>
            </a:avLst>
          </a:prstGeom>
          <a:pattFill prst="pct20">
            <a:fgClr>
              <a:srgbClr val="FCAE91"/>
            </a:fgClr>
            <a:bgClr>
              <a:schemeClr val="bg1"/>
            </a:bgClr>
          </a:pattFill>
          <a:ln w="38100">
            <a:solidFill>
              <a:srgbClr val="FB8265"/>
            </a:solidFill>
            <a:round/>
            <a:headEnd/>
            <a:tailEnd/>
          </a:ln>
          <a:effectLst>
            <a:outerShdw dist="53882" dir="2700000" algn="ctr" rotWithShape="0">
              <a:schemeClr val="bg2"/>
            </a:outerShdw>
          </a:effectLst>
        </p:spPr>
        <p:txBody>
          <a:bodyPr wrap="none" lIns="67338" tIns="35016" rIns="67338" bIns="35016" anchor="ctr"/>
          <a:lstStyle/>
          <a:p>
            <a:pPr>
              <a:defRPr/>
            </a:pPr>
            <a:endParaRPr lang="ja-JP" altLang="en-US"/>
          </a:p>
        </p:txBody>
      </p:sp>
      <p:sp>
        <p:nvSpPr>
          <p:cNvPr id="2067" name="Line 17"/>
          <p:cNvSpPr>
            <a:spLocks noChangeShapeType="1"/>
          </p:cNvSpPr>
          <p:nvPr/>
        </p:nvSpPr>
        <p:spPr bwMode="auto">
          <a:xfrm flipV="1">
            <a:off x="1126423" y="3867963"/>
            <a:ext cx="8795129" cy="5395"/>
          </a:xfrm>
          <a:prstGeom prst="line">
            <a:avLst/>
          </a:prstGeom>
          <a:noFill/>
          <a:ln w="76200">
            <a:solidFill>
              <a:srgbClr val="876B1B"/>
            </a:solidFill>
            <a:round/>
            <a:headEnd/>
            <a:tailEnd type="triangle" w="med" len="sm"/>
          </a:ln>
        </p:spPr>
        <p:txBody>
          <a:bodyPr lIns="68415" tIns="34208" rIns="68415" bIns="34208"/>
          <a:lstStyle/>
          <a:p>
            <a:endParaRPr lang="ja-JP" altLang="en-US"/>
          </a:p>
        </p:txBody>
      </p:sp>
      <p:sp>
        <p:nvSpPr>
          <p:cNvPr id="2052" name="Rectangle 5"/>
          <p:cNvSpPr>
            <a:spLocks noChangeArrowheads="1"/>
          </p:cNvSpPr>
          <p:nvPr/>
        </p:nvSpPr>
        <p:spPr bwMode="auto">
          <a:xfrm>
            <a:off x="358446" y="1691792"/>
            <a:ext cx="665425" cy="593958"/>
          </a:xfrm>
          <a:prstGeom prst="rect">
            <a:avLst/>
          </a:prstGeom>
          <a:solidFill>
            <a:srgbClr val="F1DB9D"/>
          </a:solidFill>
          <a:ln w="9525">
            <a:solidFill>
              <a:srgbClr val="808080"/>
            </a:solidFill>
            <a:miter lim="800000"/>
            <a:headEnd/>
            <a:tailEnd/>
          </a:ln>
        </p:spPr>
        <p:txBody>
          <a:bodyPr lIns="40403" tIns="35016" rIns="40403" bIns="35016" anchor="ctr"/>
          <a:lstStyle/>
          <a:p>
            <a:pPr algn="ctr" defTabSz="957341">
              <a:defRPr/>
            </a:pPr>
            <a:r>
              <a:rPr lang="ja-JP" altLang="en-US" sz="800" dirty="0" smtClean="0">
                <a:latin typeface="HGSｺﾞｼｯｸM" pitchFamily="50" charset="-128"/>
                <a:ea typeface="HGSｺﾞｼｯｸM" pitchFamily="50" charset="-128"/>
              </a:rPr>
              <a:t>制度対象者</a:t>
            </a:r>
            <a:endParaRPr lang="ja-JP" altLang="en-US" sz="800" dirty="0">
              <a:latin typeface="HGSｺﾞｼｯｸM" pitchFamily="50" charset="-128"/>
              <a:ea typeface="HGSｺﾞｼｯｸM" pitchFamily="50" charset="-128"/>
            </a:endParaRPr>
          </a:p>
          <a:p>
            <a:pPr algn="ctr" defTabSz="957341">
              <a:defRPr/>
            </a:pPr>
            <a:r>
              <a:rPr lang="ja-JP" altLang="en-US" sz="800" dirty="0" smtClean="0">
                <a:latin typeface="HGSｺﾞｼｯｸM" pitchFamily="50" charset="-128"/>
                <a:ea typeface="HGSｺﾞｼｯｸM" pitchFamily="50" charset="-128"/>
              </a:rPr>
              <a:t>→企業・</a:t>
            </a:r>
            <a:r>
              <a:rPr lang="ja-JP" altLang="en-US" sz="800" dirty="0">
                <a:latin typeface="HGSｺﾞｼｯｸM" pitchFamily="50" charset="-128"/>
                <a:ea typeface="HGSｺﾞｼｯｸM" pitchFamily="50" charset="-128"/>
              </a:rPr>
              <a:t>　上司</a:t>
            </a:r>
          </a:p>
        </p:txBody>
      </p:sp>
      <p:sp>
        <p:nvSpPr>
          <p:cNvPr id="2" name="Rectangle 6"/>
          <p:cNvSpPr>
            <a:spLocks noChangeArrowheads="1"/>
          </p:cNvSpPr>
          <p:nvPr/>
        </p:nvSpPr>
        <p:spPr bwMode="auto">
          <a:xfrm>
            <a:off x="358445" y="3674852"/>
            <a:ext cx="665426" cy="411685"/>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休業制度</a:t>
            </a:r>
          </a:p>
        </p:txBody>
      </p:sp>
      <p:sp>
        <p:nvSpPr>
          <p:cNvPr id="2053" name="Rectangle 10"/>
          <p:cNvSpPr>
            <a:spLocks noChangeArrowheads="1"/>
          </p:cNvSpPr>
          <p:nvPr/>
        </p:nvSpPr>
        <p:spPr bwMode="auto">
          <a:xfrm>
            <a:off x="357220" y="4145502"/>
            <a:ext cx="665425" cy="627062"/>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妊娠期の</a:t>
            </a:r>
          </a:p>
          <a:p>
            <a:pPr algn="ctr" defTabSz="957341"/>
            <a:r>
              <a:rPr lang="ja-JP" altLang="en-US" sz="800" dirty="0">
                <a:latin typeface="HGSｺﾞｼｯｸM" pitchFamily="50" charset="-128"/>
                <a:ea typeface="HGSｺﾞｼｯｸM" pitchFamily="50" charset="-128"/>
              </a:rPr>
              <a:t>の支援</a:t>
            </a:r>
          </a:p>
        </p:txBody>
      </p:sp>
      <p:sp>
        <p:nvSpPr>
          <p:cNvPr id="2054" name="Rectangle 11"/>
          <p:cNvSpPr>
            <a:spLocks noChangeArrowheads="1"/>
          </p:cNvSpPr>
          <p:nvPr/>
        </p:nvSpPr>
        <p:spPr bwMode="auto">
          <a:xfrm>
            <a:off x="358445" y="6342612"/>
            <a:ext cx="665426" cy="212044"/>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社会保険</a:t>
            </a:r>
          </a:p>
        </p:txBody>
      </p:sp>
      <p:sp>
        <p:nvSpPr>
          <p:cNvPr id="2055" name="Rectangle 13"/>
          <p:cNvSpPr>
            <a:spLocks noChangeArrowheads="1"/>
          </p:cNvSpPr>
          <p:nvPr/>
        </p:nvSpPr>
        <p:spPr bwMode="auto">
          <a:xfrm>
            <a:off x="17768" y="1691792"/>
            <a:ext cx="312492" cy="1008530"/>
          </a:xfrm>
          <a:prstGeom prst="rect">
            <a:avLst/>
          </a:prstGeom>
          <a:solidFill>
            <a:srgbClr val="E4BB46"/>
          </a:solidFill>
          <a:ln w="9525">
            <a:noFill/>
            <a:miter lim="800000"/>
            <a:headEnd/>
            <a:tailEnd/>
          </a:ln>
        </p:spPr>
        <p:txBody>
          <a:bodyPr vert="eaVert" wrap="none" lIns="67338" tIns="35016" rIns="67338" bIns="35016" anchor="ctr"/>
          <a:lstStyle/>
          <a:p>
            <a:pPr algn="ctr" defTabSz="957341"/>
            <a:r>
              <a:rPr lang="ja-JP" altLang="en-US" sz="1000" dirty="0">
                <a:latin typeface="HGSｺﾞｼｯｸM" pitchFamily="50" charset="-128"/>
                <a:ea typeface="HGSｺﾞｼｯｸM" pitchFamily="50" charset="-128"/>
              </a:rPr>
              <a:t>報告・連絡</a:t>
            </a:r>
          </a:p>
        </p:txBody>
      </p:sp>
      <p:sp>
        <p:nvSpPr>
          <p:cNvPr id="2056" name="Rectangle 14"/>
          <p:cNvSpPr>
            <a:spLocks noChangeArrowheads="1"/>
          </p:cNvSpPr>
          <p:nvPr/>
        </p:nvSpPr>
        <p:spPr bwMode="auto">
          <a:xfrm>
            <a:off x="17767" y="3674852"/>
            <a:ext cx="312493" cy="411685"/>
          </a:xfrm>
          <a:prstGeom prst="rect">
            <a:avLst/>
          </a:prstGeom>
          <a:solidFill>
            <a:srgbClr val="9ED468"/>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休業</a:t>
            </a:r>
          </a:p>
        </p:txBody>
      </p:sp>
      <p:sp>
        <p:nvSpPr>
          <p:cNvPr id="2057" name="Rectangle 15"/>
          <p:cNvSpPr>
            <a:spLocks noChangeArrowheads="1"/>
          </p:cNvSpPr>
          <p:nvPr/>
        </p:nvSpPr>
        <p:spPr bwMode="auto">
          <a:xfrm>
            <a:off x="18993" y="4139832"/>
            <a:ext cx="307590" cy="2151346"/>
          </a:xfrm>
          <a:prstGeom prst="rect">
            <a:avLst/>
          </a:prstGeom>
          <a:solidFill>
            <a:srgbClr val="9ED468"/>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（公）妊娠・出産・育児支援制度</a:t>
            </a:r>
          </a:p>
          <a:p>
            <a:pPr algn="ctr" defTabSz="957341"/>
            <a:r>
              <a:rPr lang="ja-JP" altLang="en-US" sz="900" dirty="0">
                <a:latin typeface="HGSｺﾞｼｯｸM" pitchFamily="50" charset="-128"/>
                <a:ea typeface="HGSｺﾞｼｯｸM" pitchFamily="50" charset="-128"/>
              </a:rPr>
              <a:t>（被保険者のみ）</a:t>
            </a:r>
          </a:p>
        </p:txBody>
      </p:sp>
      <p:sp>
        <p:nvSpPr>
          <p:cNvPr id="2069" name="Rectangle 28"/>
          <p:cNvSpPr>
            <a:spLocks noChangeArrowheads="1"/>
          </p:cNvSpPr>
          <p:nvPr/>
        </p:nvSpPr>
        <p:spPr bwMode="auto">
          <a:xfrm>
            <a:off x="358445" y="2342000"/>
            <a:ext cx="665426" cy="359456"/>
          </a:xfrm>
          <a:prstGeom prst="rect">
            <a:avLst/>
          </a:prstGeom>
          <a:solidFill>
            <a:srgbClr val="F1DB9D"/>
          </a:solidFill>
          <a:ln w="9525">
            <a:solidFill>
              <a:srgbClr val="808080"/>
            </a:solidFill>
            <a:miter lim="800000"/>
            <a:headEnd/>
            <a:tailEnd/>
          </a:ln>
        </p:spPr>
        <p:txBody>
          <a:bodyPr lIns="40403" tIns="35016" rIns="40403" bIns="35016" anchor="ctr"/>
          <a:lstStyle/>
          <a:p>
            <a:pPr algn="ctr" defTabSz="957341">
              <a:defRPr/>
            </a:pPr>
            <a:r>
              <a:rPr lang="ja-JP" altLang="en-US" sz="800" dirty="0" smtClean="0">
                <a:latin typeface="HGSｺﾞｼｯｸM" pitchFamily="50" charset="-128"/>
                <a:ea typeface="HGSｺﾞｼｯｸM" pitchFamily="50" charset="-128"/>
              </a:rPr>
              <a:t>企業・</a:t>
            </a:r>
            <a:r>
              <a:rPr lang="ja-JP" altLang="en-US" sz="800" dirty="0">
                <a:latin typeface="HGSｺﾞｼｯｸM" pitchFamily="50" charset="-128"/>
                <a:ea typeface="HGSｺﾞｼｯｸM" pitchFamily="50" charset="-128"/>
              </a:rPr>
              <a:t>上司</a:t>
            </a:r>
          </a:p>
          <a:p>
            <a:pPr algn="ctr" defTabSz="957341">
              <a:defRPr/>
            </a:pPr>
            <a:r>
              <a:rPr lang="ja-JP" altLang="en-US" sz="800" dirty="0">
                <a:latin typeface="HGSｺﾞｼｯｸM" pitchFamily="50" charset="-128"/>
                <a:ea typeface="HGSｺﾞｼｯｸM" pitchFamily="50" charset="-128"/>
              </a:rPr>
              <a:t>→制度　　</a:t>
            </a:r>
            <a:r>
              <a:rPr lang="ja-JP" altLang="en-US" sz="800" dirty="0" smtClean="0">
                <a:latin typeface="HGSｺﾞｼｯｸM" pitchFamily="50" charset="-128"/>
                <a:ea typeface="HGSｺﾞｼｯｸM" pitchFamily="50" charset="-128"/>
              </a:rPr>
              <a:t>対象者</a:t>
            </a:r>
            <a:endParaRPr lang="ja-JP" altLang="en-US" sz="800" dirty="0">
              <a:latin typeface="HGSｺﾞｼｯｸM" pitchFamily="50" charset="-128"/>
              <a:ea typeface="HGSｺﾞｼｯｸM" pitchFamily="50" charset="-128"/>
            </a:endParaRPr>
          </a:p>
        </p:txBody>
      </p:sp>
      <p:sp>
        <p:nvSpPr>
          <p:cNvPr id="2059" name="Rectangle 91"/>
          <p:cNvSpPr>
            <a:spLocks noChangeArrowheads="1"/>
          </p:cNvSpPr>
          <p:nvPr/>
        </p:nvSpPr>
        <p:spPr bwMode="auto">
          <a:xfrm>
            <a:off x="352318" y="4832662"/>
            <a:ext cx="665425" cy="839107"/>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出産期</a:t>
            </a:r>
          </a:p>
          <a:p>
            <a:pPr algn="ctr" defTabSz="957341"/>
            <a:r>
              <a:rPr lang="ja-JP" altLang="en-US" sz="800" dirty="0">
                <a:latin typeface="HGSｺﾞｼｯｸM" pitchFamily="50" charset="-128"/>
                <a:ea typeface="HGSｺﾞｼｯｸM" pitchFamily="50" charset="-128"/>
              </a:rPr>
              <a:t>の支援</a:t>
            </a:r>
          </a:p>
        </p:txBody>
      </p:sp>
      <p:sp>
        <p:nvSpPr>
          <p:cNvPr id="2060" name="Rectangle 92"/>
          <p:cNvSpPr>
            <a:spLocks noChangeArrowheads="1"/>
          </p:cNvSpPr>
          <p:nvPr/>
        </p:nvSpPr>
        <p:spPr bwMode="auto">
          <a:xfrm>
            <a:off x="367023" y="5720528"/>
            <a:ext cx="665425" cy="570649"/>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育児期</a:t>
            </a:r>
          </a:p>
          <a:p>
            <a:pPr algn="ctr" defTabSz="957341"/>
            <a:r>
              <a:rPr lang="ja-JP" altLang="en-US" sz="800" dirty="0">
                <a:latin typeface="HGSｺﾞｼｯｸM" pitchFamily="50" charset="-128"/>
                <a:ea typeface="HGSｺﾞｼｯｸM" pitchFamily="50" charset="-128"/>
              </a:rPr>
              <a:t>の支援</a:t>
            </a:r>
          </a:p>
        </p:txBody>
      </p:sp>
      <p:sp>
        <p:nvSpPr>
          <p:cNvPr id="2061" name="Rectangle 94"/>
          <p:cNvSpPr>
            <a:spLocks noChangeArrowheads="1"/>
          </p:cNvSpPr>
          <p:nvPr/>
        </p:nvSpPr>
        <p:spPr bwMode="auto">
          <a:xfrm>
            <a:off x="23895" y="6342611"/>
            <a:ext cx="312492" cy="470580"/>
          </a:xfrm>
          <a:prstGeom prst="rect">
            <a:avLst/>
          </a:prstGeom>
          <a:solidFill>
            <a:srgbClr val="9ED468"/>
          </a:solidFill>
          <a:ln w="9525">
            <a:noFill/>
            <a:miter lim="800000"/>
            <a:headEnd/>
            <a:tailEnd/>
          </a:ln>
        </p:spPr>
        <p:txBody>
          <a:bodyPr vert="eaVert" wrap="none" lIns="67338" tIns="35016" rIns="67338" bIns="35016" anchor="ctr"/>
          <a:lstStyle/>
          <a:p>
            <a:pPr algn="ctr" defTabSz="957341"/>
            <a:r>
              <a:rPr lang="ja-JP" altLang="en-US" sz="900" dirty="0">
                <a:latin typeface="HGSｺﾞｼｯｸM" pitchFamily="50" charset="-128"/>
                <a:ea typeface="HGSｺﾞｼｯｸM" pitchFamily="50" charset="-128"/>
              </a:rPr>
              <a:t>保険</a:t>
            </a:r>
          </a:p>
        </p:txBody>
      </p:sp>
      <p:sp>
        <p:nvSpPr>
          <p:cNvPr id="2062" name="Rectangle 95"/>
          <p:cNvSpPr>
            <a:spLocks noChangeArrowheads="1"/>
          </p:cNvSpPr>
          <p:nvPr/>
        </p:nvSpPr>
        <p:spPr bwMode="auto">
          <a:xfrm>
            <a:off x="358445" y="6576467"/>
            <a:ext cx="665426" cy="229054"/>
          </a:xfrm>
          <a:prstGeom prst="rect">
            <a:avLst/>
          </a:prstGeom>
          <a:solidFill>
            <a:srgbClr val="C9E7AB"/>
          </a:solidFill>
          <a:ln w="9525">
            <a:solidFill>
              <a:srgbClr val="808080"/>
            </a:solidFill>
            <a:miter lim="800000"/>
            <a:headEnd/>
            <a:tailEnd/>
          </a:ln>
        </p:spPr>
        <p:txBody>
          <a:bodyPr lIns="40403" tIns="35016" rIns="40403" bIns="35016" anchor="ctr"/>
          <a:lstStyle/>
          <a:p>
            <a:pPr algn="ctr" defTabSz="957341"/>
            <a:r>
              <a:rPr lang="ja-JP" altLang="en-US" sz="800" dirty="0">
                <a:latin typeface="HGSｺﾞｼｯｸM" pitchFamily="50" charset="-128"/>
                <a:ea typeface="HGSｺﾞｼｯｸM" pitchFamily="50" charset="-128"/>
              </a:rPr>
              <a:t>雇用保険</a:t>
            </a:r>
          </a:p>
        </p:txBody>
      </p:sp>
      <p:sp>
        <p:nvSpPr>
          <p:cNvPr id="2141" name="Rectangle 164"/>
          <p:cNvSpPr>
            <a:spLocks noChangeArrowheads="1"/>
          </p:cNvSpPr>
          <p:nvPr/>
        </p:nvSpPr>
        <p:spPr bwMode="auto">
          <a:xfrm>
            <a:off x="358446" y="2760420"/>
            <a:ext cx="665425" cy="717776"/>
          </a:xfrm>
          <a:prstGeom prst="rect">
            <a:avLst/>
          </a:prstGeom>
          <a:solidFill>
            <a:srgbClr val="F1DB9D"/>
          </a:solidFill>
          <a:ln w="9525">
            <a:solidFill>
              <a:srgbClr val="808080"/>
            </a:solidFill>
            <a:miter lim="800000"/>
            <a:headEnd/>
            <a:tailEnd/>
          </a:ln>
        </p:spPr>
        <p:txBody>
          <a:bodyPr lIns="40403" tIns="35016" rIns="40403" bIns="35016" anchor="ctr"/>
          <a:lstStyle/>
          <a:p>
            <a:pPr algn="ctr" defTabSz="957341">
              <a:defRPr/>
            </a:pPr>
            <a:r>
              <a:rPr lang="ja-JP" altLang="en-US" sz="800" dirty="0" smtClean="0">
                <a:latin typeface="HGSｺﾞｼｯｸM" pitchFamily="50" charset="-128"/>
                <a:ea typeface="HGSｺﾞｼｯｸM" pitchFamily="50" charset="-128"/>
              </a:rPr>
              <a:t>制度対象者</a:t>
            </a:r>
            <a:endParaRPr lang="ja-JP" altLang="en-US" sz="800" dirty="0">
              <a:latin typeface="HGSｺﾞｼｯｸM" pitchFamily="50" charset="-128"/>
              <a:ea typeface="HGSｺﾞｼｯｸM" pitchFamily="50" charset="-128"/>
            </a:endParaRPr>
          </a:p>
        </p:txBody>
      </p:sp>
      <p:sp>
        <p:nvSpPr>
          <p:cNvPr id="2064" name="Rectangle 166"/>
          <p:cNvSpPr>
            <a:spLocks noChangeArrowheads="1"/>
          </p:cNvSpPr>
          <p:nvPr/>
        </p:nvSpPr>
        <p:spPr bwMode="auto">
          <a:xfrm>
            <a:off x="17768" y="2760420"/>
            <a:ext cx="312492" cy="734786"/>
          </a:xfrm>
          <a:prstGeom prst="rect">
            <a:avLst/>
          </a:prstGeom>
          <a:solidFill>
            <a:srgbClr val="E4BB46"/>
          </a:solidFill>
          <a:ln w="9525">
            <a:noFill/>
            <a:miter lim="800000"/>
            <a:headEnd/>
            <a:tailEnd/>
          </a:ln>
        </p:spPr>
        <p:txBody>
          <a:bodyPr vert="eaVert" wrap="none" lIns="67338" tIns="35016" rIns="67338" bIns="35016" anchor="ctr"/>
          <a:lstStyle/>
          <a:p>
            <a:pPr algn="ctr" defTabSz="957341"/>
            <a:r>
              <a:rPr lang="ja-JP" altLang="en-US" sz="1000" dirty="0">
                <a:latin typeface="HGSｺﾞｼｯｸM" pitchFamily="50" charset="-128"/>
                <a:ea typeface="HGSｺﾞｼｯｸM" pitchFamily="50" charset="-128"/>
              </a:rPr>
              <a:t>実施事項</a:t>
            </a:r>
          </a:p>
        </p:txBody>
      </p:sp>
      <p:sp>
        <p:nvSpPr>
          <p:cNvPr id="2065" name="Text Box 172"/>
          <p:cNvSpPr txBox="1">
            <a:spLocks noChangeArrowheads="1"/>
          </p:cNvSpPr>
          <p:nvPr/>
        </p:nvSpPr>
        <p:spPr bwMode="auto">
          <a:xfrm>
            <a:off x="56456" y="3501008"/>
            <a:ext cx="974794" cy="232299"/>
          </a:xfrm>
          <a:prstGeom prst="rect">
            <a:avLst/>
          </a:prstGeom>
          <a:noFill/>
          <a:ln w="9525">
            <a:noFill/>
            <a:miter lim="800000"/>
            <a:headEnd/>
            <a:tailEnd/>
          </a:ln>
        </p:spPr>
        <p:txBody>
          <a:bodyPr wrap="square" lIns="67338" tIns="35016" rIns="67338" bIns="35016">
            <a:spAutoFit/>
          </a:bodyPr>
          <a:lstStyle/>
          <a:p>
            <a:pPr defTabSz="957341">
              <a:spcBef>
                <a:spcPct val="50000"/>
              </a:spcBef>
            </a:pPr>
            <a:r>
              <a:rPr lang="en-US" altLang="ja-JP" sz="1050" b="1" dirty="0">
                <a:solidFill>
                  <a:srgbClr val="000000"/>
                </a:solidFill>
              </a:rPr>
              <a:t>【</a:t>
            </a:r>
            <a:r>
              <a:rPr lang="ja-JP" altLang="en-US" sz="1050" b="1" dirty="0">
                <a:solidFill>
                  <a:srgbClr val="000000"/>
                </a:solidFill>
              </a:rPr>
              <a:t>支援制度等</a:t>
            </a:r>
            <a:r>
              <a:rPr lang="en-US" altLang="ja-JP" sz="1050" b="1" dirty="0">
                <a:solidFill>
                  <a:srgbClr val="000000"/>
                </a:solidFill>
              </a:rPr>
              <a:t>】</a:t>
            </a:r>
          </a:p>
        </p:txBody>
      </p:sp>
      <p:sp>
        <p:nvSpPr>
          <p:cNvPr id="2072" name="Line 23"/>
          <p:cNvSpPr>
            <a:spLocks noChangeShapeType="1"/>
          </p:cNvSpPr>
          <p:nvPr/>
        </p:nvSpPr>
        <p:spPr bwMode="auto">
          <a:xfrm>
            <a:off x="5025008" y="3573016"/>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77" name="Rectangle 34"/>
          <p:cNvSpPr>
            <a:spLocks noChangeArrowheads="1"/>
          </p:cNvSpPr>
          <p:nvPr/>
        </p:nvSpPr>
        <p:spPr bwMode="auto">
          <a:xfrm>
            <a:off x="4190617" y="4799394"/>
            <a:ext cx="912968" cy="205241"/>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出産育児一時金</a:t>
            </a:r>
          </a:p>
        </p:txBody>
      </p:sp>
      <p:sp>
        <p:nvSpPr>
          <p:cNvPr id="2078" name="Text Box 35"/>
          <p:cNvSpPr txBox="1">
            <a:spLocks noChangeArrowheads="1"/>
          </p:cNvSpPr>
          <p:nvPr/>
        </p:nvSpPr>
        <p:spPr bwMode="auto">
          <a:xfrm>
            <a:off x="4093805" y="4993296"/>
            <a:ext cx="1353603" cy="255382"/>
          </a:xfrm>
          <a:prstGeom prst="rect">
            <a:avLst/>
          </a:prstGeom>
          <a:no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smtClean="0">
                <a:latin typeface="HGSｺﾞｼｯｸM" pitchFamily="50" charset="-128"/>
                <a:ea typeface="HGSｺﾞｼｯｸM" pitchFamily="50" charset="-128"/>
              </a:rPr>
              <a:t>・配偶者が受給しない場合、子</a:t>
            </a:r>
            <a:r>
              <a:rPr lang="en-US" altLang="ja-JP" sz="600" dirty="0" smtClean="0">
                <a:latin typeface="HGSｺﾞｼｯｸM" pitchFamily="50" charset="-128"/>
                <a:ea typeface="HGSｺﾞｼｯｸM" pitchFamily="50" charset="-128"/>
              </a:rPr>
              <a:t>1</a:t>
            </a:r>
            <a:r>
              <a:rPr lang="ja-JP" altLang="en-US" sz="600" dirty="0">
                <a:latin typeface="HGSｺﾞｼｯｸM" pitchFamily="50" charset="-128"/>
                <a:ea typeface="HGSｺﾞｼｯｸM" pitchFamily="50" charset="-128"/>
              </a:rPr>
              <a:t>人につき</a:t>
            </a:r>
            <a:r>
              <a:rPr lang="en-US" altLang="ja-JP" sz="600" dirty="0">
                <a:latin typeface="HGSｺﾞｼｯｸM" pitchFamily="50" charset="-128"/>
                <a:ea typeface="HGSｺﾞｼｯｸM" pitchFamily="50" charset="-128"/>
              </a:rPr>
              <a:t>42</a:t>
            </a:r>
            <a:r>
              <a:rPr lang="ja-JP" altLang="en-US" sz="600" dirty="0">
                <a:latin typeface="HGSｺﾞｼｯｸM" pitchFamily="50" charset="-128"/>
                <a:ea typeface="HGSｺﾞｼｯｸM" pitchFamily="50" charset="-128"/>
              </a:rPr>
              <a:t>万円が支給される制度</a:t>
            </a:r>
          </a:p>
        </p:txBody>
      </p:sp>
      <p:sp>
        <p:nvSpPr>
          <p:cNvPr id="2082" name="Text Box 44"/>
          <p:cNvSpPr txBox="1">
            <a:spLocks noChangeArrowheads="1"/>
          </p:cNvSpPr>
          <p:nvPr/>
        </p:nvSpPr>
        <p:spPr bwMode="auto">
          <a:xfrm>
            <a:off x="5444570" y="5083833"/>
            <a:ext cx="912968" cy="255382"/>
          </a:xfrm>
          <a:prstGeom prst="rect">
            <a:avLst/>
          </a:prstGeom>
          <a:noFill/>
          <a:ln w="9525">
            <a:noFill/>
            <a:miter lim="800000"/>
            <a:headEnd/>
            <a:tailEnd/>
          </a:ln>
        </p:spPr>
        <p:txBody>
          <a:bodyPr lIns="67338" tIns="35016" rIns="67338" bIns="35016">
            <a:spAutoFit/>
          </a:bodyPr>
          <a:lstStyle/>
          <a:p>
            <a:pPr marL="67703" indent="-67703" defTabSz="957341"/>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必要資料を受領し人事部に提出</a:t>
            </a:r>
          </a:p>
        </p:txBody>
      </p:sp>
      <p:sp>
        <p:nvSpPr>
          <p:cNvPr id="2083" name="Rectangle 45"/>
          <p:cNvSpPr>
            <a:spLocks noChangeArrowheads="1"/>
          </p:cNvSpPr>
          <p:nvPr/>
        </p:nvSpPr>
        <p:spPr bwMode="auto">
          <a:xfrm>
            <a:off x="5037826" y="3789040"/>
            <a:ext cx="3102297" cy="257401"/>
          </a:xfrm>
          <a:prstGeom prst="rect">
            <a:avLst/>
          </a:prstGeom>
          <a:solidFill>
            <a:srgbClr val="FB8265"/>
          </a:solidFill>
          <a:ln w="9525">
            <a:noFill/>
            <a:miter lim="800000"/>
            <a:headEnd/>
            <a:tailEnd/>
          </a:ln>
        </p:spPr>
        <p:txBody>
          <a:bodyPr wrap="none" lIns="67338" tIns="35016" rIns="67338" bIns="35016" anchor="ctr"/>
          <a:lstStyle/>
          <a:p>
            <a:pPr algn="ctr" defTabSz="957341"/>
            <a:r>
              <a:rPr lang="ja-JP" altLang="en-US" sz="1200" dirty="0">
                <a:latin typeface="HGSｺﾞｼｯｸM" pitchFamily="50" charset="-128"/>
                <a:ea typeface="HGSｺﾞｼｯｸM" pitchFamily="50" charset="-128"/>
              </a:rPr>
              <a:t>育児休業</a:t>
            </a:r>
          </a:p>
        </p:txBody>
      </p:sp>
      <p:sp>
        <p:nvSpPr>
          <p:cNvPr id="2084" name="Line 47"/>
          <p:cNvSpPr>
            <a:spLocks noChangeShapeType="1"/>
          </p:cNvSpPr>
          <p:nvPr/>
        </p:nvSpPr>
        <p:spPr bwMode="auto">
          <a:xfrm>
            <a:off x="8137670" y="3595651"/>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85" name="Line 48"/>
          <p:cNvSpPr>
            <a:spLocks noChangeShapeType="1"/>
          </p:cNvSpPr>
          <p:nvPr/>
        </p:nvSpPr>
        <p:spPr bwMode="auto">
          <a:xfrm>
            <a:off x="5029200" y="3735238"/>
            <a:ext cx="1724000" cy="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2086" name="Line 49"/>
          <p:cNvSpPr>
            <a:spLocks noChangeShapeType="1"/>
          </p:cNvSpPr>
          <p:nvPr/>
        </p:nvSpPr>
        <p:spPr bwMode="auto">
          <a:xfrm flipV="1">
            <a:off x="7483051" y="3742177"/>
            <a:ext cx="657070" cy="1437"/>
          </a:xfrm>
          <a:prstGeom prst="line">
            <a:avLst/>
          </a:prstGeom>
          <a:noFill/>
          <a:ln w="9525">
            <a:solidFill>
              <a:schemeClr val="tx1"/>
            </a:solidFill>
            <a:prstDash val="dash"/>
            <a:round/>
            <a:headEnd type="stealth" w="med" len="med"/>
            <a:tailEnd type="triangle" w="med" len="med"/>
          </a:ln>
        </p:spPr>
        <p:txBody>
          <a:bodyPr lIns="67338" tIns="35016" rIns="67338" bIns="35016" anchor="ctr"/>
          <a:lstStyle/>
          <a:p>
            <a:endParaRPr lang="ja-JP" altLang="en-US"/>
          </a:p>
        </p:txBody>
      </p:sp>
      <p:sp>
        <p:nvSpPr>
          <p:cNvPr id="2087" name="Text Box 50"/>
          <p:cNvSpPr txBox="1">
            <a:spLocks noChangeArrowheads="1"/>
          </p:cNvSpPr>
          <p:nvPr/>
        </p:nvSpPr>
        <p:spPr bwMode="auto">
          <a:xfrm>
            <a:off x="5612380" y="3527938"/>
            <a:ext cx="996804" cy="178438"/>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ja-JP" altLang="en-US" sz="700" dirty="0">
                <a:latin typeface="HGSｺﾞｼｯｸM" pitchFamily="50" charset="-128"/>
                <a:ea typeface="HGSｺﾞｼｯｸM" pitchFamily="50" charset="-128"/>
              </a:rPr>
              <a:t>子が</a:t>
            </a:r>
            <a:r>
              <a:rPr lang="en-US" altLang="ja-JP" sz="700" dirty="0">
                <a:latin typeface="HGSｺﾞｼｯｸM" pitchFamily="50" charset="-128"/>
                <a:ea typeface="HGSｺﾞｼｯｸM" pitchFamily="50" charset="-128"/>
              </a:rPr>
              <a:t>1</a:t>
            </a:r>
            <a:r>
              <a:rPr lang="ja-JP" altLang="en-US" sz="700" dirty="0">
                <a:latin typeface="HGSｺﾞｼｯｸM" pitchFamily="50" charset="-128"/>
                <a:ea typeface="HGSｺﾞｼｯｸM" pitchFamily="50" charset="-128"/>
              </a:rPr>
              <a:t>歳に達するまで</a:t>
            </a:r>
          </a:p>
        </p:txBody>
      </p:sp>
      <p:sp>
        <p:nvSpPr>
          <p:cNvPr id="2088" name="Line 51"/>
          <p:cNvSpPr>
            <a:spLocks noChangeShapeType="1"/>
          </p:cNvSpPr>
          <p:nvPr/>
        </p:nvSpPr>
        <p:spPr bwMode="auto">
          <a:xfrm>
            <a:off x="6753200" y="3559534"/>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2089" name="Oval 52"/>
          <p:cNvSpPr>
            <a:spLocks noChangeArrowheads="1"/>
          </p:cNvSpPr>
          <p:nvPr/>
        </p:nvSpPr>
        <p:spPr bwMode="auto">
          <a:xfrm>
            <a:off x="6609184" y="3454878"/>
            <a:ext cx="289209" cy="206375"/>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en-US" altLang="ja-JP" sz="700" dirty="0">
                <a:latin typeface="HGSｺﾞｼｯｸM" pitchFamily="50" charset="-128"/>
                <a:ea typeface="HGSｺﾞｼｯｸM" pitchFamily="50" charset="-128"/>
              </a:rPr>
              <a:t>1</a:t>
            </a:r>
            <a:r>
              <a:rPr lang="ja-JP" altLang="en-US" sz="700" dirty="0">
                <a:latin typeface="HGSｺﾞｼｯｸM" pitchFamily="50" charset="-128"/>
                <a:ea typeface="HGSｺﾞｼｯｸM" pitchFamily="50" charset="-128"/>
              </a:rPr>
              <a:t>歳</a:t>
            </a:r>
          </a:p>
        </p:txBody>
      </p:sp>
      <p:sp>
        <p:nvSpPr>
          <p:cNvPr id="2091" name="Rectangle 54"/>
          <p:cNvSpPr>
            <a:spLocks noChangeArrowheads="1"/>
          </p:cNvSpPr>
          <p:nvPr/>
        </p:nvSpPr>
        <p:spPr bwMode="auto">
          <a:xfrm>
            <a:off x="5614846" y="5591827"/>
            <a:ext cx="1093111" cy="205241"/>
          </a:xfrm>
          <a:prstGeom prst="rect">
            <a:avLst/>
          </a:prstGeom>
          <a:solidFill>
            <a:schemeClr val="bg1"/>
          </a:solidFill>
          <a:ln w="19050">
            <a:solidFill>
              <a:srgbClr val="333333"/>
            </a:solidFill>
            <a:miter lim="800000"/>
            <a:headEnd/>
            <a:tailEnd/>
          </a:ln>
        </p:spPr>
        <p:txBody>
          <a:bodyPr wrap="none" lIns="67338" tIns="35016" rIns="67338" bIns="35016" anchor="ctr"/>
          <a:lstStyle/>
          <a:p>
            <a:pPr algn="ctr" defTabSz="957341"/>
            <a:r>
              <a:rPr lang="ja-JP" altLang="en-US" sz="800" dirty="0">
                <a:latin typeface="HGSｺﾞｼｯｸM" pitchFamily="50" charset="-128"/>
                <a:ea typeface="HGSｺﾞｼｯｸM" pitchFamily="50" charset="-128"/>
              </a:rPr>
              <a:t>育児休業給付金</a:t>
            </a:r>
          </a:p>
        </p:txBody>
      </p:sp>
      <p:sp>
        <p:nvSpPr>
          <p:cNvPr id="2094" name="Text Box 59"/>
          <p:cNvSpPr txBox="1">
            <a:spLocks noChangeArrowheads="1"/>
          </p:cNvSpPr>
          <p:nvPr/>
        </p:nvSpPr>
        <p:spPr bwMode="auto">
          <a:xfrm>
            <a:off x="6825601" y="5799581"/>
            <a:ext cx="1067376" cy="255382"/>
          </a:xfrm>
          <a:prstGeom prst="rect">
            <a:avLst/>
          </a:prstGeom>
          <a:noFill/>
          <a:ln w="9525">
            <a:noFill/>
            <a:miter lim="800000"/>
            <a:headEnd/>
            <a:tailEnd/>
          </a:ln>
        </p:spPr>
        <p:txBody>
          <a:bodyPr lIns="67338" tIns="35016" rIns="67338" bIns="35016">
            <a:spAutoFit/>
          </a:bodyPr>
          <a:lstStyle/>
          <a:p>
            <a:pPr marL="67703" indent="-67703" defTabSz="957341"/>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必要資料を受領し、人事部に提出</a:t>
            </a:r>
          </a:p>
        </p:txBody>
      </p:sp>
      <p:sp>
        <p:nvSpPr>
          <p:cNvPr id="2095" name="Text Box 62"/>
          <p:cNvSpPr txBox="1">
            <a:spLocks noChangeArrowheads="1"/>
          </p:cNvSpPr>
          <p:nvPr/>
        </p:nvSpPr>
        <p:spPr bwMode="auto">
          <a:xfrm>
            <a:off x="6279648" y="2398697"/>
            <a:ext cx="1537953" cy="393881"/>
          </a:xfrm>
          <a:prstGeom prst="rect">
            <a:avLst/>
          </a:prstGeom>
          <a:noFill/>
          <a:ln w="9525">
            <a:noFill/>
            <a:miter lim="800000"/>
            <a:headEnd/>
            <a:tailEnd/>
          </a:ln>
        </p:spPr>
        <p:txBody>
          <a:bodyPr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育児休業終了前、人事部より、復職時の就業条件等について確認連絡</a:t>
            </a:r>
          </a:p>
        </p:txBody>
      </p:sp>
      <p:sp>
        <p:nvSpPr>
          <p:cNvPr id="2096" name="Text Box 64"/>
          <p:cNvSpPr txBox="1">
            <a:spLocks noChangeArrowheads="1"/>
          </p:cNvSpPr>
          <p:nvPr/>
        </p:nvSpPr>
        <p:spPr bwMode="auto">
          <a:xfrm>
            <a:off x="6279648" y="3014420"/>
            <a:ext cx="1011005" cy="178438"/>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就業条件の確認</a:t>
            </a:r>
          </a:p>
        </p:txBody>
      </p:sp>
      <p:sp>
        <p:nvSpPr>
          <p:cNvPr id="2097" name="Text Box 65"/>
          <p:cNvSpPr txBox="1">
            <a:spLocks noChangeArrowheads="1"/>
          </p:cNvSpPr>
          <p:nvPr/>
        </p:nvSpPr>
        <p:spPr bwMode="auto">
          <a:xfrm>
            <a:off x="7483051" y="3014420"/>
            <a:ext cx="782317" cy="286160"/>
          </a:xfrm>
          <a:prstGeom prst="rect">
            <a:avLst/>
          </a:prstGeom>
          <a:noFill/>
          <a:ln w="9525">
            <a:noFill/>
            <a:miter lim="800000"/>
            <a:headEnd/>
            <a:tailEnd/>
          </a:ln>
        </p:spPr>
        <p:txBody>
          <a:bodyPr wrap="square"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復職のための準備</a:t>
            </a:r>
          </a:p>
        </p:txBody>
      </p:sp>
      <p:sp>
        <p:nvSpPr>
          <p:cNvPr id="2098" name="Line 68"/>
          <p:cNvSpPr>
            <a:spLocks noChangeShapeType="1"/>
          </p:cNvSpPr>
          <p:nvPr/>
        </p:nvSpPr>
        <p:spPr bwMode="auto">
          <a:xfrm flipV="1">
            <a:off x="7274946" y="3113071"/>
            <a:ext cx="240190" cy="1134"/>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103" name="Line 96"/>
          <p:cNvSpPr>
            <a:spLocks noChangeShapeType="1"/>
          </p:cNvSpPr>
          <p:nvPr/>
        </p:nvSpPr>
        <p:spPr bwMode="auto">
          <a:xfrm flipV="1">
            <a:off x="1152525" y="6715125"/>
            <a:ext cx="8629650" cy="28574"/>
          </a:xfrm>
          <a:prstGeom prst="line">
            <a:avLst/>
          </a:prstGeom>
          <a:noFill/>
          <a:ln w="19050">
            <a:solidFill>
              <a:schemeClr val="tx1"/>
            </a:solidFill>
            <a:round/>
            <a:headEnd type="triangle" w="med" len="med"/>
            <a:tailEnd type="triangle" w="med" len="med"/>
          </a:ln>
        </p:spPr>
        <p:txBody>
          <a:bodyPr lIns="67338" tIns="35016" rIns="67338" bIns="35016" anchor="ctr"/>
          <a:lstStyle/>
          <a:p>
            <a:endParaRPr lang="ja-JP" altLang="en-US"/>
          </a:p>
        </p:txBody>
      </p:sp>
      <p:sp>
        <p:nvSpPr>
          <p:cNvPr id="2104" name="Line 97"/>
          <p:cNvSpPr>
            <a:spLocks noChangeShapeType="1"/>
          </p:cNvSpPr>
          <p:nvPr/>
        </p:nvSpPr>
        <p:spPr bwMode="auto">
          <a:xfrm>
            <a:off x="1162050" y="6467473"/>
            <a:ext cx="3893029" cy="10965"/>
          </a:xfrm>
          <a:prstGeom prst="line">
            <a:avLst/>
          </a:prstGeom>
          <a:noFill/>
          <a:ln w="19050">
            <a:solidFill>
              <a:schemeClr val="tx1"/>
            </a:solidFill>
            <a:round/>
            <a:headEnd type="triangle" w="med" len="med"/>
            <a:tailEnd type="triangle" w="med" len="med"/>
          </a:ln>
        </p:spPr>
        <p:txBody>
          <a:bodyPr lIns="67338" tIns="35016" rIns="67338" bIns="35016" anchor="ctr"/>
          <a:lstStyle/>
          <a:p>
            <a:endParaRPr lang="ja-JP" altLang="en-US"/>
          </a:p>
        </p:txBody>
      </p:sp>
      <p:sp>
        <p:nvSpPr>
          <p:cNvPr id="2105" name="Line 98"/>
          <p:cNvSpPr>
            <a:spLocks noChangeShapeType="1"/>
          </p:cNvSpPr>
          <p:nvPr/>
        </p:nvSpPr>
        <p:spPr bwMode="auto">
          <a:xfrm flipV="1">
            <a:off x="5098211" y="6477000"/>
            <a:ext cx="3131389" cy="10064"/>
          </a:xfrm>
          <a:prstGeom prst="line">
            <a:avLst/>
          </a:prstGeom>
          <a:noFill/>
          <a:ln w="19050">
            <a:solidFill>
              <a:schemeClr val="tx1"/>
            </a:solidFill>
            <a:prstDash val="dash"/>
            <a:round/>
            <a:headEnd type="triangle" w="med" len="med"/>
            <a:tailEnd type="triangle" w="med" len="med"/>
          </a:ln>
        </p:spPr>
        <p:txBody>
          <a:bodyPr lIns="67338" tIns="35016" rIns="67338" bIns="35016" anchor="ctr"/>
          <a:lstStyle/>
          <a:p>
            <a:endParaRPr lang="ja-JP" altLang="en-US"/>
          </a:p>
        </p:txBody>
      </p:sp>
      <p:sp>
        <p:nvSpPr>
          <p:cNvPr id="2106" name="Line 99"/>
          <p:cNvSpPr>
            <a:spLocks noChangeShapeType="1"/>
          </p:cNvSpPr>
          <p:nvPr/>
        </p:nvSpPr>
        <p:spPr bwMode="auto">
          <a:xfrm>
            <a:off x="8331082" y="6485362"/>
            <a:ext cx="1441568" cy="10687"/>
          </a:xfrm>
          <a:prstGeom prst="line">
            <a:avLst/>
          </a:prstGeom>
          <a:noFill/>
          <a:ln w="19050">
            <a:solidFill>
              <a:schemeClr val="tx1"/>
            </a:solidFill>
            <a:round/>
            <a:headEnd type="triangle" w="med" len="med"/>
            <a:tailEnd type="triangle" w="med" len="med"/>
          </a:ln>
        </p:spPr>
        <p:txBody>
          <a:bodyPr lIns="67338" tIns="35016" rIns="67338" bIns="35016" anchor="ctr"/>
          <a:lstStyle/>
          <a:p>
            <a:endParaRPr lang="ja-JP" altLang="en-US"/>
          </a:p>
        </p:txBody>
      </p:sp>
      <p:sp>
        <p:nvSpPr>
          <p:cNvPr id="2108" name="Text Box 110"/>
          <p:cNvSpPr txBox="1">
            <a:spLocks noChangeArrowheads="1"/>
          </p:cNvSpPr>
          <p:nvPr/>
        </p:nvSpPr>
        <p:spPr bwMode="auto">
          <a:xfrm>
            <a:off x="8305998" y="6046844"/>
            <a:ext cx="679450" cy="178438"/>
          </a:xfrm>
          <a:prstGeom prst="rect">
            <a:avLst/>
          </a:prstGeom>
          <a:noFill/>
          <a:ln w="9525">
            <a:noFill/>
            <a:miter lim="800000"/>
            <a:headEnd/>
            <a:tailEnd/>
          </a:ln>
        </p:spPr>
        <p:txBody>
          <a:bodyPr wrap="square" lIns="67338" tIns="35016" rIns="67338" bIns="35016">
            <a:spAutoFit/>
          </a:bodyPr>
          <a:lstStyle/>
          <a:p>
            <a:pPr marL="67703" indent="-67703" defTabSz="957341"/>
            <a:r>
              <a:rPr lang="ja-JP" altLang="en-US" sz="700" dirty="0" smtClean="0">
                <a:latin typeface="HGSｺﾞｼｯｸM" pitchFamily="50" charset="-128"/>
                <a:ea typeface="HGSｺﾞｼｯｸM" pitchFamily="50" charset="-128"/>
              </a:rPr>
              <a:t>保育所等入所</a:t>
            </a:r>
            <a:endParaRPr lang="ja-JP" altLang="en-US" sz="700" dirty="0">
              <a:latin typeface="HGSｺﾞｼｯｸM" pitchFamily="50" charset="-128"/>
              <a:ea typeface="HGSｺﾞｼｯｸM" pitchFamily="50" charset="-128"/>
            </a:endParaRPr>
          </a:p>
        </p:txBody>
      </p:sp>
      <p:sp>
        <p:nvSpPr>
          <p:cNvPr id="2109" name="Line 111"/>
          <p:cNvSpPr>
            <a:spLocks noChangeShapeType="1"/>
          </p:cNvSpPr>
          <p:nvPr/>
        </p:nvSpPr>
        <p:spPr bwMode="auto">
          <a:xfrm>
            <a:off x="8113166" y="6159925"/>
            <a:ext cx="193623" cy="0"/>
          </a:xfrm>
          <a:prstGeom prst="line">
            <a:avLst/>
          </a:prstGeom>
          <a:noFill/>
          <a:ln w="12700">
            <a:solidFill>
              <a:schemeClr val="tx1"/>
            </a:solidFill>
            <a:prstDash val="sysDot"/>
            <a:round/>
            <a:headEnd/>
            <a:tailEnd type="triangle" w="med" len="med"/>
          </a:ln>
        </p:spPr>
        <p:txBody>
          <a:bodyPr lIns="67338" tIns="35016" rIns="67338" bIns="35016" anchor="ctr"/>
          <a:lstStyle/>
          <a:p>
            <a:endParaRPr lang="ja-JP" altLang="en-US"/>
          </a:p>
        </p:txBody>
      </p:sp>
      <p:sp>
        <p:nvSpPr>
          <p:cNvPr id="2110" name="Text Box 112"/>
          <p:cNvSpPr txBox="1">
            <a:spLocks noChangeArrowheads="1"/>
          </p:cNvSpPr>
          <p:nvPr/>
        </p:nvSpPr>
        <p:spPr bwMode="auto">
          <a:xfrm>
            <a:off x="7113240" y="6046844"/>
            <a:ext cx="1139678" cy="178438"/>
          </a:xfrm>
          <a:prstGeom prst="rect">
            <a:avLst/>
          </a:prstGeom>
          <a:noFill/>
          <a:ln w="9525" cap="rnd">
            <a:noFill/>
            <a:prstDash val="sysDot"/>
            <a:miter lim="800000"/>
            <a:headEnd/>
            <a:tailEnd/>
          </a:ln>
        </p:spPr>
        <p:txBody>
          <a:bodyPr lIns="67338" tIns="35016" rIns="67338" bIns="35016">
            <a:spAutoFit/>
          </a:bodyPr>
          <a:lstStyle/>
          <a:p>
            <a:pPr marL="67703" indent="-67703" algn="ctr" defTabSz="957341">
              <a:spcBef>
                <a:spcPct val="50000"/>
              </a:spcBef>
            </a:pPr>
            <a:r>
              <a:rPr lang="en-US" altLang="ja-JP" sz="700" dirty="0" smtClean="0">
                <a:latin typeface="HGSｺﾞｼｯｸM" pitchFamily="50" charset="-128"/>
                <a:ea typeface="HGSｺﾞｼｯｸM" pitchFamily="50" charset="-128"/>
              </a:rPr>
              <a:t>●</a:t>
            </a:r>
            <a:r>
              <a:rPr lang="ja-JP" altLang="en-US" sz="700" dirty="0" smtClean="0">
                <a:latin typeface="HGSｺﾞｼｯｸM" pitchFamily="50" charset="-128"/>
                <a:ea typeface="HGSｺﾞｼｯｸM" pitchFamily="50" charset="-128"/>
              </a:rPr>
              <a:t>保育所等申し込み</a:t>
            </a:r>
            <a:endParaRPr lang="ja-JP" altLang="en-US" sz="700" dirty="0">
              <a:latin typeface="HGSｺﾞｼｯｸM" pitchFamily="50" charset="-128"/>
              <a:ea typeface="HGSｺﾞｼｯｸM" pitchFamily="50" charset="-128"/>
            </a:endParaRPr>
          </a:p>
        </p:txBody>
      </p:sp>
      <p:sp>
        <p:nvSpPr>
          <p:cNvPr id="2111" name="Text Box 82"/>
          <p:cNvSpPr txBox="1">
            <a:spLocks noChangeArrowheads="1"/>
          </p:cNvSpPr>
          <p:nvPr/>
        </p:nvSpPr>
        <p:spPr bwMode="auto">
          <a:xfrm>
            <a:off x="7255394" y="6165304"/>
            <a:ext cx="1970541" cy="255382"/>
          </a:xfrm>
          <a:prstGeom prst="rect">
            <a:avLst/>
          </a:prstGeom>
          <a:noFill/>
          <a:ln w="9525" cap="rnd">
            <a:noFill/>
            <a:prstDash val="sysDot"/>
            <a:miter lim="800000"/>
            <a:headEnd/>
            <a:tailEnd/>
          </a:ln>
        </p:spPr>
        <p:txBody>
          <a:bodyPr lIns="67338" tIns="35016" rIns="67338" bIns="35016">
            <a:spAutoFit/>
          </a:bodyPr>
          <a:lstStyle/>
          <a:p>
            <a:pPr marL="67703" indent="-67703" defTabSz="957341">
              <a:spcBef>
                <a:spcPct val="20000"/>
              </a:spcBef>
            </a:pPr>
            <a:r>
              <a:rPr lang="ja-JP" altLang="en-US" sz="600" dirty="0">
                <a:latin typeface="HGSｺﾞｼｯｸM" pitchFamily="50" charset="-128"/>
                <a:ea typeface="HGSｺﾞｼｯｸM" pitchFamily="50" charset="-128"/>
              </a:rPr>
              <a:t>・申し込み方法については、各市区町村へ</a:t>
            </a:r>
            <a:r>
              <a:rPr lang="ja-JP" altLang="en-US" sz="600" dirty="0" smtClean="0">
                <a:latin typeface="HGSｺﾞｼｯｸM" pitchFamily="50" charset="-128"/>
                <a:ea typeface="HGSｺﾞｼｯｸM" pitchFamily="50" charset="-128"/>
              </a:rPr>
              <a:t>問い合わせ、必要書類については人事部へ申請</a:t>
            </a:r>
            <a:endParaRPr lang="ja-JP" altLang="en-US" sz="600" dirty="0">
              <a:latin typeface="HGSｺﾞｼｯｸM" pitchFamily="50" charset="-128"/>
              <a:ea typeface="HGSｺﾞｼｯｸM" pitchFamily="50" charset="-128"/>
            </a:endParaRPr>
          </a:p>
        </p:txBody>
      </p:sp>
      <p:sp>
        <p:nvSpPr>
          <p:cNvPr id="2112" name="Text Box 113"/>
          <p:cNvSpPr txBox="1">
            <a:spLocks noChangeArrowheads="1"/>
          </p:cNvSpPr>
          <p:nvPr/>
        </p:nvSpPr>
        <p:spPr bwMode="auto">
          <a:xfrm>
            <a:off x="3656856" y="6702651"/>
            <a:ext cx="2952328" cy="178438"/>
          </a:xfrm>
          <a:prstGeom prst="rect">
            <a:avLst/>
          </a:prstGeom>
          <a:noFill/>
          <a:ln w="9525">
            <a:noFill/>
            <a:miter lim="800000"/>
            <a:headEnd/>
            <a:tailEnd/>
          </a:ln>
        </p:spPr>
        <p:txBody>
          <a:bodyPr wrap="square" lIns="67338" tIns="35016" rIns="67338" bIns="35016">
            <a:spAutoFit/>
          </a:bodyPr>
          <a:lstStyle/>
          <a:p>
            <a:pPr marL="68891" indent="-68891" algn="ctr" defTabSz="957341"/>
            <a:r>
              <a:rPr lang="ja-JP" altLang="en-US" sz="700" b="1" dirty="0">
                <a:solidFill>
                  <a:srgbClr val="FF0000"/>
                </a:solidFill>
                <a:latin typeface="HGSｺﾞｼｯｸM" pitchFamily="50" charset="-128"/>
                <a:ea typeface="HGSｺﾞｼｯｸM" pitchFamily="50" charset="-128"/>
              </a:rPr>
              <a:t>・給料が</a:t>
            </a:r>
            <a:r>
              <a:rPr lang="en-US" altLang="ja-JP" sz="700" b="1" dirty="0">
                <a:solidFill>
                  <a:srgbClr val="FF0000"/>
                </a:solidFill>
                <a:latin typeface="HGSｺﾞｼｯｸM" pitchFamily="50" charset="-128"/>
                <a:ea typeface="HGSｺﾞｼｯｸM" pitchFamily="50" charset="-128"/>
              </a:rPr>
              <a:t>0</a:t>
            </a:r>
            <a:r>
              <a:rPr lang="ja-JP" altLang="en-US" sz="700" b="1" dirty="0">
                <a:solidFill>
                  <a:srgbClr val="FF0000"/>
                </a:solidFill>
                <a:latin typeface="HGSｺﾞｼｯｸM" pitchFamily="50" charset="-128"/>
                <a:ea typeface="HGSｺﾞｼｯｸM" pitchFamily="50" charset="-128"/>
              </a:rPr>
              <a:t>円の場合に</a:t>
            </a:r>
            <a:r>
              <a:rPr lang="ja-JP" altLang="en-US" sz="700" b="1" dirty="0" smtClean="0">
                <a:solidFill>
                  <a:srgbClr val="FF0000"/>
                </a:solidFill>
                <a:latin typeface="HGSｺﾞｼｯｸM" pitchFamily="50" charset="-128"/>
                <a:ea typeface="HGSｺﾞｼｯｸM" pitchFamily="50" charset="-128"/>
              </a:rPr>
              <a:t>は、個人ならびに企業の保険料負担なし</a:t>
            </a:r>
            <a:endParaRPr lang="ja-JP" altLang="en-US" sz="700" b="1" dirty="0">
              <a:solidFill>
                <a:srgbClr val="FF0000"/>
              </a:solidFill>
              <a:latin typeface="HGSｺﾞｼｯｸM" pitchFamily="50" charset="-128"/>
              <a:ea typeface="HGSｺﾞｼｯｸM" pitchFamily="50" charset="-128"/>
            </a:endParaRPr>
          </a:p>
        </p:txBody>
      </p:sp>
      <p:sp>
        <p:nvSpPr>
          <p:cNvPr id="2113" name="Text Box 114"/>
          <p:cNvSpPr txBox="1">
            <a:spLocks noChangeArrowheads="1"/>
          </p:cNvSpPr>
          <p:nvPr/>
        </p:nvSpPr>
        <p:spPr bwMode="auto">
          <a:xfrm>
            <a:off x="4004796" y="6525344"/>
            <a:ext cx="1572282" cy="193827"/>
          </a:xfrm>
          <a:prstGeom prst="rect">
            <a:avLst/>
          </a:prstGeom>
          <a:solidFill>
            <a:schemeClr val="bg1"/>
          </a:solidFill>
          <a:ln w="9525">
            <a:noFill/>
            <a:miter lim="800000"/>
            <a:headEnd/>
            <a:tailEnd/>
          </a:ln>
        </p:spPr>
        <p:txBody>
          <a:bodyPr wrap="none" lIns="67338" tIns="35016" rIns="67338" bIns="35016">
            <a:spAutoFit/>
          </a:bodyPr>
          <a:lstStyle/>
          <a:p>
            <a:pPr algn="ctr" defTabSz="957341">
              <a:spcBef>
                <a:spcPct val="50000"/>
              </a:spcBef>
            </a:pPr>
            <a:r>
              <a:rPr lang="ja-JP" altLang="en-US" sz="800" dirty="0">
                <a:latin typeface="HGSｺﾞｼｯｸM" pitchFamily="50" charset="-128"/>
                <a:ea typeface="HGSｺﾞｼｯｸM" pitchFamily="50" charset="-128"/>
              </a:rPr>
              <a:t>要支払期間（特に免除等なし）</a:t>
            </a:r>
          </a:p>
        </p:txBody>
      </p:sp>
      <p:sp>
        <p:nvSpPr>
          <p:cNvPr id="2114" name="Text Box 115"/>
          <p:cNvSpPr txBox="1">
            <a:spLocks noChangeArrowheads="1"/>
          </p:cNvSpPr>
          <p:nvPr/>
        </p:nvSpPr>
        <p:spPr bwMode="auto">
          <a:xfrm>
            <a:off x="1793831" y="6403525"/>
            <a:ext cx="1572282" cy="193827"/>
          </a:xfrm>
          <a:prstGeom prst="rect">
            <a:avLst/>
          </a:prstGeom>
          <a:solidFill>
            <a:schemeClr val="bg1"/>
          </a:solidFill>
          <a:ln w="9525">
            <a:noFill/>
            <a:miter lim="800000"/>
            <a:headEnd/>
            <a:tailEnd/>
          </a:ln>
        </p:spPr>
        <p:txBody>
          <a:bodyPr wrap="none" lIns="67338" tIns="35016" rIns="67338" bIns="35016">
            <a:spAutoFit/>
          </a:bodyPr>
          <a:lstStyle/>
          <a:p>
            <a:pPr algn="ctr" defTabSz="957341">
              <a:spcBef>
                <a:spcPct val="50000"/>
              </a:spcBef>
            </a:pPr>
            <a:r>
              <a:rPr lang="ja-JP" altLang="en-US" sz="800" dirty="0" smtClean="0">
                <a:latin typeface="HGSｺﾞｼｯｸM" pitchFamily="50" charset="-128"/>
                <a:ea typeface="HGSｺﾞｼｯｸM" pitchFamily="50" charset="-128"/>
              </a:rPr>
              <a:t>要支払期間</a:t>
            </a:r>
            <a:r>
              <a:rPr lang="ja-JP" altLang="en-US" sz="800" dirty="0">
                <a:latin typeface="HGSｺﾞｼｯｸM" pitchFamily="50" charset="-128"/>
                <a:ea typeface="HGSｺﾞｼｯｸM" pitchFamily="50" charset="-128"/>
              </a:rPr>
              <a:t>（特に免除等なし）</a:t>
            </a:r>
          </a:p>
        </p:txBody>
      </p:sp>
      <p:sp>
        <p:nvSpPr>
          <p:cNvPr id="2116" name="AutoShape 117"/>
          <p:cNvSpPr>
            <a:spLocks noChangeArrowheads="1"/>
          </p:cNvSpPr>
          <p:nvPr/>
        </p:nvSpPr>
        <p:spPr bwMode="auto">
          <a:xfrm>
            <a:off x="7257256" y="4139832"/>
            <a:ext cx="1920886" cy="729328"/>
          </a:xfrm>
          <a:prstGeom prst="wedgeRoundRectCallout">
            <a:avLst>
              <a:gd name="adj1" fmla="val -22415"/>
              <a:gd name="adj2" fmla="val -82770"/>
              <a:gd name="adj3" fmla="val 16667"/>
            </a:avLst>
          </a:prstGeom>
          <a:solidFill>
            <a:srgbClr val="FEDACA"/>
          </a:solidFill>
          <a:ln w="9525">
            <a:solidFill>
              <a:schemeClr val="tx1"/>
            </a:solidFill>
            <a:miter lim="800000"/>
            <a:headEnd/>
            <a:tailEnd/>
          </a:ln>
        </p:spPr>
        <p:txBody>
          <a:bodyPr lIns="67338" tIns="35016" rIns="67338" bIns="35016"/>
          <a:lstStyle/>
          <a:p>
            <a:pPr marL="66515" indent="-66515" defTabSz="957341">
              <a:spcBef>
                <a:spcPct val="25000"/>
              </a:spcBef>
            </a:pPr>
            <a:r>
              <a:rPr lang="en-US" altLang="ja-JP" sz="700" dirty="0" smtClean="0">
                <a:latin typeface="HGSｺﾞｼｯｸM" pitchFamily="50" charset="-128"/>
                <a:ea typeface="HGSｺﾞｼｯｸM" pitchFamily="50" charset="-128"/>
              </a:rPr>
              <a:t>【</a:t>
            </a:r>
            <a:r>
              <a:rPr lang="ja-JP" altLang="en-US" sz="700" dirty="0" smtClean="0">
                <a:latin typeface="HGSｺﾞｼｯｸM" pitchFamily="50" charset="-128"/>
                <a:ea typeface="HGSｺﾞｼｯｸM" pitchFamily="50" charset="-128"/>
              </a:rPr>
              <a:t>最長２歳までの育児休業の取得</a:t>
            </a:r>
            <a:r>
              <a:rPr lang="en-US" altLang="ja-JP" sz="700" dirty="0" smtClean="0">
                <a:latin typeface="HGSｺﾞｼｯｸM" pitchFamily="50" charset="-128"/>
                <a:ea typeface="HGSｺﾞｼｯｸM" pitchFamily="50" charset="-128"/>
              </a:rPr>
              <a:t>】</a:t>
            </a:r>
          </a:p>
          <a:p>
            <a:pPr marL="66515" indent="-66515" defTabSz="957341">
              <a:spcBef>
                <a:spcPct val="25000"/>
              </a:spcBef>
            </a:pPr>
            <a:r>
              <a:rPr lang="ja-JP" altLang="en-US" sz="700" dirty="0" smtClean="0">
                <a:latin typeface="HGSｺﾞｼｯｸM" pitchFamily="50" charset="-128"/>
                <a:ea typeface="HGSｺﾞｼｯｸM" pitchFamily="50" charset="-128"/>
              </a:rPr>
              <a:t>・保育所等に入所できない場合、</a:t>
            </a:r>
            <a:r>
              <a:rPr lang="en-US" altLang="ja-JP" sz="700" dirty="0" smtClean="0">
                <a:latin typeface="HGSｺﾞｼｯｸM" pitchFamily="50" charset="-128"/>
                <a:ea typeface="HGSｺﾞｼｯｸM" pitchFamily="50" charset="-128"/>
              </a:rPr>
              <a:t>1</a:t>
            </a:r>
            <a:r>
              <a:rPr lang="ja-JP" altLang="en-US" sz="700" dirty="0" smtClean="0">
                <a:latin typeface="HGSｺﾞｼｯｸM" pitchFamily="50" charset="-128"/>
                <a:ea typeface="HGSｺﾞｼｯｸM" pitchFamily="50" charset="-128"/>
              </a:rPr>
              <a:t>歳</a:t>
            </a:r>
            <a:r>
              <a:rPr lang="en-US" altLang="ja-JP" sz="700" dirty="0" smtClean="0">
                <a:latin typeface="HGSｺﾞｼｯｸM" pitchFamily="50" charset="-128"/>
                <a:ea typeface="HGSｺﾞｼｯｸM" pitchFamily="50" charset="-128"/>
              </a:rPr>
              <a:t>6</a:t>
            </a:r>
            <a:r>
              <a:rPr lang="ja-JP" altLang="en-US" sz="700" dirty="0" smtClean="0">
                <a:latin typeface="HGSｺﾞｼｯｸM" pitchFamily="50" charset="-128"/>
                <a:ea typeface="HGSｺﾞｼｯｸM" pitchFamily="50" charset="-128"/>
              </a:rPr>
              <a:t>か月（再延長の場合は２歳）まで育休を取得することができる　</a:t>
            </a:r>
            <a:endParaRPr lang="ja-JP" altLang="en-US" sz="700" dirty="0">
              <a:latin typeface="HGSｺﾞｼｯｸM" pitchFamily="50" charset="-128"/>
              <a:ea typeface="HGSｺﾞｼｯｸM" pitchFamily="50" charset="-128"/>
            </a:endParaRPr>
          </a:p>
        </p:txBody>
      </p:sp>
      <p:sp>
        <p:nvSpPr>
          <p:cNvPr id="4" name="Text Box 120"/>
          <p:cNvSpPr txBox="1">
            <a:spLocks noChangeArrowheads="1"/>
          </p:cNvSpPr>
          <p:nvPr/>
        </p:nvSpPr>
        <p:spPr bwMode="auto">
          <a:xfrm>
            <a:off x="2288704" y="1556792"/>
            <a:ext cx="1488936" cy="501603"/>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defRPr/>
            </a:pPr>
            <a:r>
              <a:rPr lang="en-US" altLang="ja-JP" sz="700" b="1" dirty="0" smtClean="0">
                <a:latin typeface="HGSｺﾞｼｯｸM" pitchFamily="50" charset="-128"/>
                <a:ea typeface="HGSｺﾞｼｯｸM" pitchFamily="50" charset="-128"/>
              </a:rPr>
              <a:t>●</a:t>
            </a:r>
            <a:r>
              <a:rPr lang="ja-JP" altLang="en-US" sz="700" b="1" dirty="0" smtClean="0">
                <a:latin typeface="HGSｺﾞｼｯｸM" pitchFamily="50" charset="-128"/>
                <a:ea typeface="HGSｺﾞｼｯｸM" pitchFamily="50" charset="-128"/>
              </a:rPr>
              <a:t>配偶者の妊娠</a:t>
            </a:r>
            <a:r>
              <a:rPr lang="ja-JP" altLang="en-US" sz="700" b="1" dirty="0">
                <a:latin typeface="HGSｺﾞｼｯｸM" pitchFamily="50" charset="-128"/>
                <a:ea typeface="HGSｺﾞｼｯｸM" pitchFamily="50" charset="-128"/>
              </a:rPr>
              <a:t>の</a:t>
            </a:r>
            <a:r>
              <a:rPr lang="ja-JP" altLang="en-US" sz="700" b="1" dirty="0" smtClean="0">
                <a:latin typeface="HGSｺﾞｼｯｸM" pitchFamily="50" charset="-128"/>
                <a:ea typeface="HGSｺﾞｼｯｸM" pitchFamily="50" charset="-128"/>
              </a:rPr>
              <a:t>報告　　　　　　　　（配偶者のサポートのために、残業対応など働き方を変更したい場合は上司に相談）</a:t>
            </a:r>
            <a:endParaRPr lang="en-US" altLang="ja-JP" sz="700" b="1" dirty="0" smtClean="0">
              <a:latin typeface="HGSｺﾞｼｯｸM" pitchFamily="50" charset="-128"/>
              <a:ea typeface="HGSｺﾞｼｯｸM" pitchFamily="50" charset="-128"/>
            </a:endParaRPr>
          </a:p>
        </p:txBody>
      </p:sp>
      <p:sp>
        <p:nvSpPr>
          <p:cNvPr id="2119" name="Text Box 124"/>
          <p:cNvSpPr txBox="1">
            <a:spLocks noChangeArrowheads="1"/>
          </p:cNvSpPr>
          <p:nvPr/>
        </p:nvSpPr>
        <p:spPr bwMode="auto">
          <a:xfrm>
            <a:off x="3800873" y="1536911"/>
            <a:ext cx="1440160" cy="404653"/>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育児休業の申し出</a:t>
            </a:r>
          </a:p>
          <a:p>
            <a:pPr marL="67703" indent="-67703" defTabSz="957341">
              <a:spcBef>
                <a:spcPct val="10000"/>
              </a:spcBef>
            </a:pPr>
            <a:r>
              <a:rPr lang="ja-JP" altLang="en-US" sz="700" b="1" dirty="0">
                <a:latin typeface="HGSｺﾞｼｯｸM" pitchFamily="50" charset="-128"/>
                <a:ea typeface="HGSｺﾞｼｯｸM" pitchFamily="50" charset="-128"/>
              </a:rPr>
              <a:t>（育児休業開始予定日の</a:t>
            </a:r>
            <a:r>
              <a:rPr lang="en-US" altLang="ja-JP" sz="700" b="1" dirty="0" smtClean="0">
                <a:latin typeface="HGSｺﾞｼｯｸM" pitchFamily="50" charset="-128"/>
                <a:ea typeface="HGSｺﾞｼｯｸM" pitchFamily="50" charset="-128"/>
              </a:rPr>
              <a:t>1</a:t>
            </a:r>
            <a:r>
              <a:rPr lang="ja-JP" altLang="en-US" sz="700" b="1" dirty="0" smtClean="0">
                <a:latin typeface="HGSｺﾞｼｯｸM" pitchFamily="50" charset="-128"/>
                <a:ea typeface="HGSｺﾞｼｯｸM" pitchFamily="50" charset="-128"/>
              </a:rPr>
              <a:t>か月前  まで</a:t>
            </a:r>
            <a:r>
              <a:rPr lang="ja-JP" altLang="en-US" sz="700" b="1" dirty="0">
                <a:latin typeface="HGSｺﾞｼｯｸM" pitchFamily="50" charset="-128"/>
                <a:ea typeface="HGSｺﾞｼｯｸM" pitchFamily="50" charset="-128"/>
              </a:rPr>
              <a:t>可能）</a:t>
            </a:r>
          </a:p>
        </p:txBody>
      </p:sp>
      <p:sp>
        <p:nvSpPr>
          <p:cNvPr id="2120" name="Text Box 125"/>
          <p:cNvSpPr txBox="1">
            <a:spLocks noChangeArrowheads="1"/>
          </p:cNvSpPr>
          <p:nvPr/>
        </p:nvSpPr>
        <p:spPr bwMode="auto">
          <a:xfrm>
            <a:off x="3800872" y="2398697"/>
            <a:ext cx="1591873" cy="393881"/>
          </a:xfrm>
          <a:prstGeom prst="rect">
            <a:avLst/>
          </a:prstGeom>
          <a:noFill/>
          <a:ln w="9525">
            <a:noFill/>
            <a:miter lim="800000"/>
            <a:headEnd/>
            <a:tailEnd/>
          </a:ln>
        </p:spPr>
        <p:txBody>
          <a:bodyPr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育児休業の対象となるかを確認の上、従業員へ連絡（提出必要資料の連絡）</a:t>
            </a:r>
          </a:p>
        </p:txBody>
      </p:sp>
      <p:sp>
        <p:nvSpPr>
          <p:cNvPr id="2121" name="Text Box 126"/>
          <p:cNvSpPr txBox="1">
            <a:spLocks noChangeArrowheads="1"/>
          </p:cNvSpPr>
          <p:nvPr/>
        </p:nvSpPr>
        <p:spPr bwMode="auto">
          <a:xfrm>
            <a:off x="4017778" y="3014420"/>
            <a:ext cx="865176" cy="178438"/>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資料の提出</a:t>
            </a:r>
          </a:p>
        </p:txBody>
      </p:sp>
      <p:sp>
        <p:nvSpPr>
          <p:cNvPr id="2122" name="Line 127"/>
          <p:cNvSpPr>
            <a:spLocks noChangeShapeType="1"/>
          </p:cNvSpPr>
          <p:nvPr/>
        </p:nvSpPr>
        <p:spPr bwMode="auto">
          <a:xfrm>
            <a:off x="4476100" y="1878224"/>
            <a:ext cx="0" cy="513669"/>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123" name="Text Box 133"/>
          <p:cNvSpPr txBox="1">
            <a:spLocks noChangeArrowheads="1"/>
          </p:cNvSpPr>
          <p:nvPr/>
        </p:nvSpPr>
        <p:spPr bwMode="auto">
          <a:xfrm>
            <a:off x="4155029" y="3178946"/>
            <a:ext cx="834540" cy="286160"/>
          </a:xfrm>
          <a:prstGeom prst="rect">
            <a:avLst/>
          </a:prstGeom>
          <a:noFill/>
          <a:ln w="9525">
            <a:noFill/>
            <a:miter lim="800000"/>
            <a:headEnd/>
            <a:tailEnd/>
          </a:ln>
        </p:spPr>
        <p:txBody>
          <a:bodyPr lIns="67338" tIns="35016" rIns="67338" bIns="35016">
            <a:spAutoFit/>
          </a:bodyPr>
          <a:lstStyle/>
          <a:p>
            <a:pPr defTabSz="957341">
              <a:spcBef>
                <a:spcPct val="50000"/>
              </a:spcBef>
            </a:pP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提出時期</a:t>
            </a:r>
            <a:r>
              <a:rPr lang="ja-JP" altLang="en-US" sz="700" dirty="0" smtClean="0">
                <a:latin typeface="HGSｺﾞｼｯｸM" pitchFamily="50" charset="-128"/>
                <a:ea typeface="HGSｺﾞｼｯｸM" pitchFamily="50" charset="-128"/>
              </a:rPr>
              <a:t>は企業の</a:t>
            </a:r>
            <a:r>
              <a:rPr lang="ja-JP" altLang="en-US" sz="700" dirty="0">
                <a:latin typeface="HGSｺﾞｼｯｸM" pitchFamily="50" charset="-128"/>
                <a:ea typeface="HGSｺﾞｼｯｸM" pitchFamily="50" charset="-128"/>
              </a:rPr>
              <a:t>定めによる</a:t>
            </a:r>
          </a:p>
        </p:txBody>
      </p:sp>
      <p:sp>
        <p:nvSpPr>
          <p:cNvPr id="2124" name="Freeform 134"/>
          <p:cNvSpPr>
            <a:spLocks/>
          </p:cNvSpPr>
          <p:nvPr/>
        </p:nvSpPr>
        <p:spPr bwMode="auto">
          <a:xfrm>
            <a:off x="4736976" y="3140968"/>
            <a:ext cx="361578" cy="586570"/>
          </a:xfrm>
          <a:custGeom>
            <a:avLst/>
            <a:gdLst>
              <a:gd name="T0" fmla="*/ 0 w 182"/>
              <a:gd name="T1" fmla="*/ 0 h 1225"/>
              <a:gd name="T2" fmla="*/ 472092 w 182"/>
              <a:gd name="T3" fmla="*/ 0 h 1225"/>
              <a:gd name="T4" fmla="*/ 472092 w 182"/>
              <a:gd name="T5" fmla="*/ 1144588 h 1225"/>
              <a:gd name="T6" fmla="*/ 0 60000 65536"/>
              <a:gd name="T7" fmla="*/ 0 60000 65536"/>
              <a:gd name="T8" fmla="*/ 0 60000 65536"/>
              <a:gd name="T9" fmla="*/ 0 w 182"/>
              <a:gd name="T10" fmla="*/ 0 h 1225"/>
              <a:gd name="T11" fmla="*/ 182 w 182"/>
              <a:gd name="T12" fmla="*/ 1225 h 1225"/>
            </a:gdLst>
            <a:ahLst/>
            <a:cxnLst>
              <a:cxn ang="T6">
                <a:pos x="T0" y="T1"/>
              </a:cxn>
              <a:cxn ang="T7">
                <a:pos x="T2" y="T3"/>
              </a:cxn>
              <a:cxn ang="T8">
                <a:pos x="T4" y="T5"/>
              </a:cxn>
            </a:cxnLst>
            <a:rect l="T9" t="T10" r="T11" b="T12"/>
            <a:pathLst>
              <a:path w="182" h="1225">
                <a:moveTo>
                  <a:pt x="0" y="0"/>
                </a:moveTo>
                <a:lnTo>
                  <a:pt x="182" y="0"/>
                </a:lnTo>
                <a:lnTo>
                  <a:pt x="182" y="1225"/>
                </a:lnTo>
              </a:path>
            </a:pathLst>
          </a:custGeom>
          <a:noFill/>
          <a:ln w="25400" cap="flat" cmpd="sng">
            <a:solidFill>
              <a:srgbClr val="FB8265"/>
            </a:solidFill>
            <a:prstDash val="solid"/>
            <a:round/>
            <a:headEnd/>
            <a:tailEnd type="triangle" w="med" len="med"/>
          </a:ln>
        </p:spPr>
        <p:txBody>
          <a:bodyPr lIns="67338" tIns="35016" rIns="67338" bIns="35016" anchor="ctr"/>
          <a:lstStyle/>
          <a:p>
            <a:endParaRPr lang="ja-JP" altLang="en-US"/>
          </a:p>
        </p:txBody>
      </p:sp>
      <p:sp>
        <p:nvSpPr>
          <p:cNvPr id="2125" name="Oval 132"/>
          <p:cNvSpPr>
            <a:spLocks noChangeArrowheads="1"/>
          </p:cNvSpPr>
          <p:nvPr/>
        </p:nvSpPr>
        <p:spPr bwMode="auto">
          <a:xfrm>
            <a:off x="4957222" y="2708921"/>
            <a:ext cx="283810" cy="720080"/>
          </a:xfrm>
          <a:prstGeom prst="ellipse">
            <a:avLst/>
          </a:prstGeom>
          <a:solidFill>
            <a:srgbClr val="FB8265"/>
          </a:solidFill>
          <a:ln w="9525">
            <a:noFill/>
            <a:round/>
            <a:headEnd/>
            <a:tailEnd/>
          </a:ln>
        </p:spPr>
        <p:txBody>
          <a:bodyPr vert="eaVert" wrap="none" lIns="67338" tIns="35016" rIns="67338" bIns="35016" anchor="ctr"/>
          <a:lstStyle/>
          <a:p>
            <a:pPr algn="ctr" defTabSz="957341"/>
            <a:r>
              <a:rPr lang="ja-JP" altLang="en-US" sz="700" dirty="0">
                <a:latin typeface="HGSｺﾞｼｯｸM" pitchFamily="50" charset="-128"/>
                <a:ea typeface="HGSｺﾞｼｯｸM" pitchFamily="50" charset="-128"/>
              </a:rPr>
              <a:t>育児休業へ</a:t>
            </a:r>
          </a:p>
        </p:txBody>
      </p:sp>
      <p:sp>
        <p:nvSpPr>
          <p:cNvPr id="2126" name="Rectangle 135"/>
          <p:cNvSpPr>
            <a:spLocks noChangeArrowheads="1"/>
          </p:cNvSpPr>
          <p:nvPr/>
        </p:nvSpPr>
        <p:spPr bwMode="auto">
          <a:xfrm>
            <a:off x="7329264" y="4613778"/>
            <a:ext cx="1728192" cy="255382"/>
          </a:xfrm>
          <a:prstGeom prst="rect">
            <a:avLst/>
          </a:prstGeom>
          <a:noFill/>
          <a:ln w="9525">
            <a:noFill/>
            <a:miter lim="800000"/>
            <a:headEnd/>
            <a:tailEnd/>
          </a:ln>
        </p:spPr>
        <p:txBody>
          <a:bodyPr wrap="square" lIns="67338" tIns="35016" rIns="67338" bIns="35016">
            <a:spAutoFit/>
          </a:bodyPr>
          <a:lstStyle/>
          <a:p>
            <a:pPr defTabSz="957341">
              <a:spcBef>
                <a:spcPct val="25000"/>
              </a:spcBef>
            </a:pPr>
            <a:r>
              <a:rPr lang="ja-JP" altLang="en-US" sz="600" dirty="0">
                <a:latin typeface="HGSｺﾞｼｯｸM" pitchFamily="50" charset="-128"/>
                <a:ea typeface="HGSｺﾞｼｯｸM" pitchFamily="50" charset="-128"/>
              </a:rPr>
              <a:t>（注：特別な事情により育児を担う者が不在となった場合について</a:t>
            </a:r>
            <a:r>
              <a:rPr lang="ja-JP" altLang="en-US" sz="600" dirty="0" smtClean="0">
                <a:latin typeface="HGSｺﾞｼｯｸM" pitchFamily="50" charset="-128"/>
                <a:ea typeface="HGSｺﾞｼｯｸM" pitchFamily="50" charset="-128"/>
              </a:rPr>
              <a:t>も取得可能）</a:t>
            </a:r>
            <a:endParaRPr lang="ja-JP" altLang="en-US" sz="600" dirty="0">
              <a:latin typeface="HGSｺﾞｼｯｸM" pitchFamily="50" charset="-128"/>
              <a:ea typeface="HGSｺﾞｼｯｸM" pitchFamily="50" charset="-128"/>
            </a:endParaRPr>
          </a:p>
        </p:txBody>
      </p:sp>
      <p:sp>
        <p:nvSpPr>
          <p:cNvPr id="2132" name="Text Box 146"/>
          <p:cNvSpPr txBox="1">
            <a:spLocks noChangeArrowheads="1"/>
          </p:cNvSpPr>
          <p:nvPr/>
        </p:nvSpPr>
        <p:spPr bwMode="auto">
          <a:xfrm>
            <a:off x="4088904" y="4653136"/>
            <a:ext cx="828488"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健康</a:t>
            </a:r>
            <a:r>
              <a:rPr lang="ja-JP" altLang="en-US" sz="600" dirty="0" smtClean="0">
                <a:latin typeface="HGSｺﾞｼｯｸM" pitchFamily="50" charset="-128"/>
                <a:ea typeface="HGSｺﾞｼｯｸM" pitchFamily="50" charset="-128"/>
              </a:rPr>
              <a:t>保険組合等</a:t>
            </a:r>
            <a:r>
              <a:rPr lang="en-US" altLang="ja-JP" sz="600" dirty="0" smtClean="0">
                <a:latin typeface="HGSｺﾞｼｯｸM" pitchFamily="50" charset="-128"/>
                <a:ea typeface="HGSｺﾞｼｯｸM" pitchFamily="50" charset="-128"/>
              </a:rPr>
              <a:t>】</a:t>
            </a:r>
            <a:endParaRPr lang="en-US" altLang="ja-JP" sz="600" dirty="0">
              <a:latin typeface="HGSｺﾞｼｯｸM" pitchFamily="50" charset="-128"/>
              <a:ea typeface="HGSｺﾞｼｯｸM" pitchFamily="50" charset="-128"/>
            </a:endParaRPr>
          </a:p>
        </p:txBody>
      </p:sp>
      <p:sp>
        <p:nvSpPr>
          <p:cNvPr id="2134" name="Text Box 148"/>
          <p:cNvSpPr txBox="1">
            <a:spLocks noChangeArrowheads="1"/>
          </p:cNvSpPr>
          <p:nvPr/>
        </p:nvSpPr>
        <p:spPr bwMode="auto">
          <a:xfrm>
            <a:off x="5560797" y="5434937"/>
            <a:ext cx="751544" cy="163049"/>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ハローワーク</a:t>
            </a:r>
            <a:r>
              <a:rPr lang="en-US" altLang="ja-JP" sz="600" dirty="0">
                <a:latin typeface="HGSｺﾞｼｯｸM" pitchFamily="50" charset="-128"/>
                <a:ea typeface="HGSｺﾞｼｯｸM" pitchFamily="50" charset="-128"/>
              </a:rPr>
              <a:t>】</a:t>
            </a:r>
          </a:p>
        </p:txBody>
      </p:sp>
      <p:sp>
        <p:nvSpPr>
          <p:cNvPr id="2135" name="Text Box 149"/>
          <p:cNvSpPr txBox="1">
            <a:spLocks noChangeArrowheads="1"/>
          </p:cNvSpPr>
          <p:nvPr/>
        </p:nvSpPr>
        <p:spPr bwMode="auto">
          <a:xfrm>
            <a:off x="2391485" y="5045841"/>
            <a:ext cx="1120071" cy="347715"/>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出産予定の病院へ分娩予約（予約が困難な地域もあるので注意）</a:t>
            </a:r>
          </a:p>
        </p:txBody>
      </p:sp>
      <p:sp>
        <p:nvSpPr>
          <p:cNvPr id="2136" name="Text Box 150"/>
          <p:cNvSpPr txBox="1">
            <a:spLocks noChangeArrowheads="1"/>
          </p:cNvSpPr>
          <p:nvPr/>
        </p:nvSpPr>
        <p:spPr bwMode="auto">
          <a:xfrm>
            <a:off x="5444570" y="4797152"/>
            <a:ext cx="948590" cy="163049"/>
          </a:xfrm>
          <a:prstGeom prst="rect">
            <a:avLst/>
          </a:prstGeom>
          <a:noFill/>
          <a:ln w="9525">
            <a:noFill/>
            <a:miter lim="800000"/>
            <a:headEnd/>
            <a:tailEnd/>
          </a:ln>
        </p:spPr>
        <p:txBody>
          <a:bodyPr wrap="square" lIns="67338" tIns="35016" rIns="67338" bIns="35016">
            <a:spAutoFit/>
          </a:bodyPr>
          <a:lstStyle/>
          <a:p>
            <a:pPr marL="67703" indent="-67703" defTabSz="957341"/>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提出必要書類の連絡</a:t>
            </a:r>
          </a:p>
        </p:txBody>
      </p:sp>
      <p:sp>
        <p:nvSpPr>
          <p:cNvPr id="2137" name="Line 151"/>
          <p:cNvSpPr>
            <a:spLocks noChangeShapeType="1"/>
          </p:cNvSpPr>
          <p:nvPr/>
        </p:nvSpPr>
        <p:spPr bwMode="auto">
          <a:xfrm>
            <a:off x="5828139" y="4961369"/>
            <a:ext cx="0" cy="155348"/>
          </a:xfrm>
          <a:prstGeom prst="line">
            <a:avLst/>
          </a:prstGeom>
          <a:noFill/>
          <a:ln w="9525">
            <a:solidFill>
              <a:schemeClr val="tx1"/>
            </a:solidFill>
            <a:round/>
            <a:headEnd/>
            <a:tailEnd type="triangle" w="med" len="med"/>
          </a:ln>
        </p:spPr>
        <p:txBody>
          <a:bodyPr lIns="67338" tIns="35016" rIns="67338" bIns="35016" anchor="ctr"/>
          <a:lstStyle/>
          <a:p>
            <a:endParaRPr lang="ja-JP" altLang="en-US"/>
          </a:p>
        </p:txBody>
      </p:sp>
      <p:sp>
        <p:nvSpPr>
          <p:cNvPr id="2138" name="Text Box 152"/>
          <p:cNvSpPr txBox="1">
            <a:spLocks noChangeArrowheads="1"/>
          </p:cNvSpPr>
          <p:nvPr/>
        </p:nvSpPr>
        <p:spPr bwMode="auto">
          <a:xfrm>
            <a:off x="6825601" y="5517232"/>
            <a:ext cx="1052670" cy="163049"/>
          </a:xfrm>
          <a:prstGeom prst="rect">
            <a:avLst/>
          </a:prstGeom>
          <a:noFill/>
          <a:ln w="9525">
            <a:noFill/>
            <a:miter lim="800000"/>
            <a:headEnd/>
            <a:tailEnd/>
          </a:ln>
        </p:spPr>
        <p:txBody>
          <a:bodyPr lIns="67338" tIns="35016" rIns="67338" bIns="35016">
            <a:spAutoFit/>
          </a:bodyPr>
          <a:lstStyle/>
          <a:p>
            <a:pPr marL="67703" indent="-67703" defTabSz="957341"/>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提出必要書類の連絡</a:t>
            </a:r>
          </a:p>
        </p:txBody>
      </p:sp>
      <p:sp>
        <p:nvSpPr>
          <p:cNvPr id="2139" name="Line 153"/>
          <p:cNvSpPr>
            <a:spLocks noChangeShapeType="1"/>
          </p:cNvSpPr>
          <p:nvPr/>
        </p:nvSpPr>
        <p:spPr bwMode="auto">
          <a:xfrm>
            <a:off x="7084173" y="5628039"/>
            <a:ext cx="0" cy="155349"/>
          </a:xfrm>
          <a:prstGeom prst="line">
            <a:avLst/>
          </a:prstGeom>
          <a:noFill/>
          <a:ln w="9525">
            <a:solidFill>
              <a:schemeClr val="tx1"/>
            </a:solidFill>
            <a:round/>
            <a:headEnd/>
            <a:tailEnd type="triangle" w="med" len="med"/>
          </a:ln>
        </p:spPr>
        <p:txBody>
          <a:bodyPr lIns="67338" tIns="35016" rIns="67338" bIns="35016" anchor="ctr"/>
          <a:lstStyle/>
          <a:p>
            <a:endParaRPr lang="ja-JP" altLang="en-US"/>
          </a:p>
        </p:txBody>
      </p:sp>
      <p:sp>
        <p:nvSpPr>
          <p:cNvPr id="2140" name="Text Box 160"/>
          <p:cNvSpPr txBox="1">
            <a:spLocks noChangeArrowheads="1"/>
          </p:cNvSpPr>
          <p:nvPr/>
        </p:nvSpPr>
        <p:spPr bwMode="auto">
          <a:xfrm>
            <a:off x="8102187" y="5468229"/>
            <a:ext cx="1075955" cy="347715"/>
          </a:xfrm>
          <a:prstGeom prst="rect">
            <a:avLst/>
          </a:prstGeom>
          <a:noFill/>
          <a:ln w="9525">
            <a:noFill/>
            <a:miter lim="800000"/>
            <a:headEnd/>
            <a:tailEnd/>
          </a:ln>
        </p:spPr>
        <p:txBody>
          <a:bodyPr lIns="67338" tIns="35016" rIns="67338" bIns="35016">
            <a:spAutoFit/>
          </a:bodyPr>
          <a:lstStyle/>
          <a:p>
            <a:pPr marL="67703" indent="-67703" defTabSz="957341">
              <a:spcBef>
                <a:spcPct val="50000"/>
              </a:spcBef>
            </a:pPr>
            <a:r>
              <a:rPr lang="en-US" altLang="ja-JP" sz="600" dirty="0">
                <a:latin typeface="HGSｺﾞｼｯｸM" pitchFamily="50" charset="-128"/>
                <a:ea typeface="HGSｺﾞｼｯｸM" pitchFamily="50" charset="-128"/>
              </a:rPr>
              <a:t>●</a:t>
            </a:r>
            <a:r>
              <a:rPr lang="ja-JP" altLang="en-US" sz="600" dirty="0">
                <a:latin typeface="HGSｺﾞｼｯｸM" pitchFamily="50" charset="-128"/>
                <a:ea typeface="HGSｺﾞｼｯｸM" pitchFamily="50" charset="-128"/>
              </a:rPr>
              <a:t>乳幼児の予防接種（市区町村により予防接種の助成・種類は異なる）</a:t>
            </a:r>
          </a:p>
        </p:txBody>
      </p:sp>
      <p:sp>
        <p:nvSpPr>
          <p:cNvPr id="5" name="Text Box 161"/>
          <p:cNvSpPr txBox="1">
            <a:spLocks noChangeArrowheads="1"/>
          </p:cNvSpPr>
          <p:nvPr/>
        </p:nvSpPr>
        <p:spPr bwMode="auto">
          <a:xfrm>
            <a:off x="5813809" y="6525344"/>
            <a:ext cx="2307543" cy="163049"/>
          </a:xfrm>
          <a:prstGeom prst="rect">
            <a:avLst/>
          </a:prstGeom>
          <a:noFill/>
          <a:ln w="9525">
            <a:noFill/>
            <a:miter lim="800000"/>
            <a:headEnd/>
            <a:tailEnd/>
          </a:ln>
        </p:spPr>
        <p:txBody>
          <a:bodyPr lIns="67338" tIns="35016" rIns="67338" bIns="35016">
            <a:spAutoFit/>
          </a:bodyPr>
          <a:lstStyle/>
          <a:p>
            <a:pPr marL="68891" indent="-68891" defTabSz="957341"/>
            <a:r>
              <a:rPr lang="ja-JP" altLang="en-US" sz="600" dirty="0">
                <a:latin typeface="HGSｺﾞｼｯｸM" pitchFamily="50" charset="-128"/>
                <a:ea typeface="HGSｺﾞｼｯｸM" pitchFamily="50" charset="-128"/>
              </a:rPr>
              <a:t>・提出書類：育児休業保険料免除申出書</a:t>
            </a:r>
          </a:p>
        </p:txBody>
      </p:sp>
      <p:sp>
        <p:nvSpPr>
          <p:cNvPr id="2152" name="Line 180"/>
          <p:cNvSpPr>
            <a:spLocks noChangeShapeType="1"/>
          </p:cNvSpPr>
          <p:nvPr/>
        </p:nvSpPr>
        <p:spPr bwMode="auto">
          <a:xfrm flipH="1">
            <a:off x="4482076" y="2696040"/>
            <a:ext cx="2309" cy="312717"/>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153" name="Line 181"/>
          <p:cNvSpPr>
            <a:spLocks noChangeShapeType="1"/>
          </p:cNvSpPr>
          <p:nvPr/>
        </p:nvSpPr>
        <p:spPr bwMode="auto">
          <a:xfrm flipH="1">
            <a:off x="7114186" y="2699188"/>
            <a:ext cx="1226" cy="310696"/>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154" name="Rectangle 182"/>
          <p:cNvSpPr>
            <a:spLocks noChangeArrowheads="1"/>
          </p:cNvSpPr>
          <p:nvPr/>
        </p:nvSpPr>
        <p:spPr bwMode="auto">
          <a:xfrm>
            <a:off x="2432720" y="2398697"/>
            <a:ext cx="1033673" cy="178438"/>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700" b="1" dirty="0">
                <a:ea typeface="HGSｺﾞｼｯｸM" pitchFamily="50" charset="-128"/>
              </a:rPr>
              <a:t>◎</a:t>
            </a:r>
            <a:r>
              <a:rPr lang="ja-JP" altLang="en-US" sz="700" b="1" dirty="0">
                <a:ea typeface="HGSｺﾞｼｯｸM" pitchFamily="50" charset="-128"/>
              </a:rPr>
              <a:t>必要な措置を講じる</a:t>
            </a:r>
          </a:p>
        </p:txBody>
      </p:sp>
      <p:sp>
        <p:nvSpPr>
          <p:cNvPr id="2155" name="Line 183"/>
          <p:cNvSpPr>
            <a:spLocks noChangeShapeType="1"/>
          </p:cNvSpPr>
          <p:nvPr/>
        </p:nvSpPr>
        <p:spPr bwMode="auto">
          <a:xfrm flipH="1">
            <a:off x="3178388" y="2087592"/>
            <a:ext cx="4031" cy="296807"/>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2160" name="Text Box 120"/>
          <p:cNvSpPr txBox="1">
            <a:spLocks noChangeArrowheads="1"/>
          </p:cNvSpPr>
          <p:nvPr/>
        </p:nvSpPr>
        <p:spPr bwMode="auto">
          <a:xfrm>
            <a:off x="1018968" y="4149080"/>
            <a:ext cx="1125720" cy="501603"/>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ja-JP" altLang="en-US" sz="700" dirty="0">
                <a:latin typeface="HGSｺﾞｼｯｸM" pitchFamily="50" charset="-128"/>
                <a:ea typeface="HGSｺﾞｼｯｸM" pitchFamily="50" charset="-128"/>
              </a:rPr>
              <a:t>●（自治体によって内容が異なる）不妊や不育症の相談や助成金支給　</a:t>
            </a:r>
            <a:r>
              <a:rPr lang="en-US" altLang="ja-JP" sz="700" dirty="0">
                <a:latin typeface="HGSｺﾞｼｯｸM" pitchFamily="50" charset="-128"/>
                <a:ea typeface="HGSｺﾞｼｯｸM" pitchFamily="50" charset="-128"/>
              </a:rPr>
              <a:t>※</a:t>
            </a:r>
            <a:r>
              <a:rPr lang="ja-JP" altLang="en-US" sz="700" dirty="0">
                <a:latin typeface="HGSｺﾞｼｯｸM" pitchFamily="50" charset="-128"/>
                <a:ea typeface="HGSｺﾞｼｯｸM" pitchFamily="50" charset="-128"/>
              </a:rPr>
              <a:t>非被保険者でも可</a:t>
            </a:r>
          </a:p>
        </p:txBody>
      </p:sp>
      <p:sp>
        <p:nvSpPr>
          <p:cNvPr id="2165" name="Text Box 170"/>
          <p:cNvSpPr txBox="1">
            <a:spLocks noChangeArrowheads="1"/>
          </p:cNvSpPr>
          <p:nvPr/>
        </p:nvSpPr>
        <p:spPr bwMode="auto">
          <a:xfrm>
            <a:off x="129399" y="1509658"/>
            <a:ext cx="791153" cy="232299"/>
          </a:xfrm>
          <a:prstGeom prst="rect">
            <a:avLst/>
          </a:prstGeom>
          <a:noFill/>
          <a:ln w="9525">
            <a:noFill/>
            <a:miter lim="800000"/>
            <a:headEnd/>
            <a:tailEnd/>
          </a:ln>
        </p:spPr>
        <p:txBody>
          <a:bodyPr wrap="square" lIns="67338" tIns="35016" rIns="67338" bIns="35016">
            <a:spAutoFit/>
          </a:bodyPr>
          <a:lstStyle/>
          <a:p>
            <a:pPr defTabSz="957341">
              <a:spcBef>
                <a:spcPct val="50000"/>
              </a:spcBef>
            </a:pPr>
            <a:r>
              <a:rPr lang="en-US" altLang="ja-JP" sz="1050" b="1" dirty="0">
                <a:solidFill>
                  <a:srgbClr val="000000"/>
                </a:solidFill>
              </a:rPr>
              <a:t>【</a:t>
            </a:r>
            <a:r>
              <a:rPr lang="ja-JP" altLang="en-US" sz="1050" b="1" dirty="0">
                <a:solidFill>
                  <a:srgbClr val="000000"/>
                </a:solidFill>
              </a:rPr>
              <a:t>手続き等</a:t>
            </a:r>
            <a:r>
              <a:rPr lang="en-US" altLang="ja-JP" sz="1050" b="1" dirty="0">
                <a:solidFill>
                  <a:srgbClr val="000000"/>
                </a:solidFill>
              </a:rPr>
              <a:t>】</a:t>
            </a:r>
          </a:p>
        </p:txBody>
      </p:sp>
      <p:sp>
        <p:nvSpPr>
          <p:cNvPr id="131" name="Rectangle 5"/>
          <p:cNvSpPr>
            <a:spLocks noChangeArrowheads="1"/>
          </p:cNvSpPr>
          <p:nvPr/>
        </p:nvSpPr>
        <p:spPr bwMode="auto">
          <a:xfrm>
            <a:off x="371655" y="548680"/>
            <a:ext cx="667033" cy="322588"/>
          </a:xfrm>
          <a:prstGeom prst="rect">
            <a:avLst/>
          </a:prstGeom>
          <a:solidFill>
            <a:srgbClr val="FEDACA"/>
          </a:solidFill>
          <a:ln w="9525">
            <a:solidFill>
              <a:srgbClr val="808080"/>
            </a:solidFill>
            <a:miter lim="800000"/>
            <a:headEnd/>
            <a:tailEnd/>
          </a:ln>
        </p:spPr>
        <p:txBody>
          <a:bodyPr lIns="40403" tIns="35016" rIns="40403" bIns="35016" anchor="ctr"/>
          <a:lstStyle/>
          <a:p>
            <a:pPr algn="ctr" defTabSz="957341">
              <a:defRPr/>
            </a:pPr>
            <a:r>
              <a:rPr lang="ja-JP" altLang="en-US" sz="800" dirty="0" smtClean="0">
                <a:solidFill>
                  <a:srgbClr val="000000"/>
                </a:solidFill>
                <a:latin typeface="HGSｺﾞｼｯｸM" pitchFamily="50" charset="-128"/>
                <a:ea typeface="HGSｺﾞｼｯｸM" pitchFamily="50" charset="-128"/>
              </a:rPr>
              <a:t>制度対象者</a:t>
            </a:r>
            <a:endParaRPr lang="en-US" altLang="ja-JP" sz="800" dirty="0" smtClean="0">
              <a:solidFill>
                <a:srgbClr val="000000"/>
              </a:solidFill>
              <a:latin typeface="HGSｺﾞｼｯｸM" pitchFamily="50" charset="-128"/>
              <a:ea typeface="HGSｺﾞｼｯｸM" pitchFamily="50" charset="-128"/>
            </a:endParaRPr>
          </a:p>
          <a:p>
            <a:pPr algn="ctr" defTabSz="957341">
              <a:defRPr/>
            </a:pPr>
            <a:r>
              <a:rPr lang="ja-JP" altLang="en-US" sz="900" dirty="0" smtClean="0">
                <a:solidFill>
                  <a:srgbClr val="000000"/>
                </a:solidFill>
                <a:latin typeface="HGSｺﾞｼｯｸM" pitchFamily="50" charset="-128"/>
                <a:ea typeface="HGSｺﾞｼｯｸM" pitchFamily="50" charset="-128"/>
              </a:rPr>
              <a:t>↔</a:t>
            </a:r>
            <a:r>
              <a:rPr lang="ja-JP" altLang="en-US" sz="800" dirty="0" smtClean="0">
                <a:solidFill>
                  <a:srgbClr val="000000"/>
                </a:solidFill>
                <a:latin typeface="HGSｺﾞｼｯｸM" pitchFamily="50" charset="-128"/>
                <a:ea typeface="HGSｺﾞｼｯｸM" pitchFamily="50" charset="-128"/>
              </a:rPr>
              <a:t>上司</a:t>
            </a:r>
            <a:endParaRPr lang="ja-JP" altLang="en-US" sz="800" dirty="0">
              <a:solidFill>
                <a:srgbClr val="000000"/>
              </a:solidFill>
              <a:latin typeface="HGSｺﾞｼｯｸM" pitchFamily="50" charset="-128"/>
              <a:ea typeface="HGSｺﾞｼｯｸM" pitchFamily="50" charset="-128"/>
            </a:endParaRPr>
          </a:p>
        </p:txBody>
      </p:sp>
      <p:sp>
        <p:nvSpPr>
          <p:cNvPr id="134" name="Rectangle 5"/>
          <p:cNvSpPr>
            <a:spLocks noChangeArrowheads="1"/>
          </p:cNvSpPr>
          <p:nvPr/>
        </p:nvSpPr>
        <p:spPr bwMode="auto">
          <a:xfrm>
            <a:off x="22331" y="548680"/>
            <a:ext cx="308606" cy="333986"/>
          </a:xfrm>
          <a:prstGeom prst="rect">
            <a:avLst/>
          </a:prstGeom>
          <a:solidFill>
            <a:srgbClr val="F24A38"/>
          </a:solidFill>
          <a:ln w="9525">
            <a:noFill/>
            <a:miter lim="800000"/>
            <a:headEnd/>
            <a:tailEnd/>
          </a:ln>
        </p:spPr>
        <p:txBody>
          <a:bodyPr vert="eaVert" lIns="40403" tIns="35016" rIns="40403" bIns="35016" anchor="ctr"/>
          <a:lstStyle/>
          <a:p>
            <a:pPr algn="ctr" defTabSz="957341">
              <a:defRPr/>
            </a:pPr>
            <a:r>
              <a:rPr lang="ja-JP" altLang="en-US" sz="800" dirty="0" smtClean="0">
                <a:solidFill>
                  <a:srgbClr val="FFFFFF"/>
                </a:solidFill>
                <a:latin typeface="HGSｺﾞｼｯｸM" pitchFamily="50" charset="-128"/>
                <a:ea typeface="HGSｺﾞｼｯｸM" pitchFamily="50" charset="-128"/>
              </a:rPr>
              <a:t>面談等</a:t>
            </a:r>
            <a:endParaRPr lang="ja-JP" altLang="en-US" sz="800" dirty="0">
              <a:solidFill>
                <a:srgbClr val="FFFFFF"/>
              </a:solidFill>
              <a:latin typeface="HGSｺﾞｼｯｸM" pitchFamily="50" charset="-128"/>
              <a:ea typeface="HGSｺﾞｼｯｸM" pitchFamily="50" charset="-128"/>
            </a:endParaRPr>
          </a:p>
        </p:txBody>
      </p:sp>
      <p:sp>
        <p:nvSpPr>
          <p:cNvPr id="2145" name="Freeform 171"/>
          <p:cNvSpPr>
            <a:spLocks/>
          </p:cNvSpPr>
          <p:nvPr/>
        </p:nvSpPr>
        <p:spPr bwMode="auto">
          <a:xfrm flipV="1">
            <a:off x="8143336" y="1124741"/>
            <a:ext cx="208612" cy="2593243"/>
          </a:xfrm>
          <a:custGeom>
            <a:avLst/>
            <a:gdLst>
              <a:gd name="T0" fmla="*/ 0 w 182"/>
              <a:gd name="T1" fmla="*/ 0 h 1225"/>
              <a:gd name="T2" fmla="*/ 603839 w 182"/>
              <a:gd name="T3" fmla="*/ 0 h 1225"/>
              <a:gd name="T4" fmla="*/ 603839 w 182"/>
              <a:gd name="T5" fmla="*/ 4529137 h 1225"/>
              <a:gd name="T6" fmla="*/ 0 60000 65536"/>
              <a:gd name="T7" fmla="*/ 0 60000 65536"/>
              <a:gd name="T8" fmla="*/ 0 60000 65536"/>
              <a:gd name="T9" fmla="*/ 0 w 182"/>
              <a:gd name="T10" fmla="*/ 0 h 1225"/>
              <a:gd name="T11" fmla="*/ 182 w 182"/>
              <a:gd name="T12" fmla="*/ 1225 h 1225"/>
            </a:gdLst>
            <a:ahLst/>
            <a:cxnLst>
              <a:cxn ang="T6">
                <a:pos x="T0" y="T1"/>
              </a:cxn>
              <a:cxn ang="T7">
                <a:pos x="T2" y="T3"/>
              </a:cxn>
              <a:cxn ang="T8">
                <a:pos x="T4" y="T5"/>
              </a:cxn>
            </a:cxnLst>
            <a:rect l="T9" t="T10" r="T11" b="T12"/>
            <a:pathLst>
              <a:path w="182" h="1225">
                <a:moveTo>
                  <a:pt x="0" y="0"/>
                </a:moveTo>
                <a:lnTo>
                  <a:pt x="182" y="0"/>
                </a:lnTo>
                <a:lnTo>
                  <a:pt x="182" y="1225"/>
                </a:lnTo>
              </a:path>
            </a:pathLst>
          </a:custGeom>
          <a:noFill/>
          <a:ln w="25400" cap="flat" cmpd="sng">
            <a:solidFill>
              <a:srgbClr val="E60000"/>
            </a:solidFill>
            <a:prstDash val="sysDot"/>
            <a:round/>
            <a:headEnd/>
            <a:tailEnd type="triangle" w="med" len="med"/>
          </a:ln>
        </p:spPr>
        <p:txBody>
          <a:bodyPr lIns="67338" tIns="35016" rIns="67338" bIns="35016" anchor="ctr"/>
          <a:lstStyle/>
          <a:p>
            <a:endParaRPr lang="ja-JP" altLang="en-US"/>
          </a:p>
        </p:txBody>
      </p:sp>
      <p:sp>
        <p:nvSpPr>
          <p:cNvPr id="2146" name="Oval 66"/>
          <p:cNvSpPr>
            <a:spLocks noChangeArrowheads="1"/>
          </p:cNvSpPr>
          <p:nvPr/>
        </p:nvSpPr>
        <p:spPr bwMode="auto">
          <a:xfrm>
            <a:off x="8184788" y="1835079"/>
            <a:ext cx="287984" cy="1170567"/>
          </a:xfrm>
          <a:prstGeom prst="ellipse">
            <a:avLst/>
          </a:prstGeom>
          <a:solidFill>
            <a:srgbClr val="C71F0D"/>
          </a:solidFill>
          <a:ln w="9525">
            <a:noFill/>
            <a:round/>
            <a:headEnd/>
            <a:tailEnd/>
          </a:ln>
        </p:spPr>
        <p:txBody>
          <a:bodyPr vert="eaVert" wrap="none" lIns="67338" tIns="35016" rIns="67338" bIns="35016" anchor="ctr"/>
          <a:lstStyle/>
          <a:p>
            <a:pPr algn="ctr" defTabSz="957341"/>
            <a:r>
              <a:rPr lang="ja-JP" altLang="en-US" sz="700" dirty="0">
                <a:solidFill>
                  <a:schemeClr val="bg1"/>
                </a:solidFill>
                <a:latin typeface="HGSｺﾞｼｯｸM" pitchFamily="50" charset="-128"/>
                <a:ea typeface="HGSｺﾞｼｯｸM" pitchFamily="50" charset="-128"/>
              </a:rPr>
              <a:t>復職へ</a:t>
            </a:r>
          </a:p>
        </p:txBody>
      </p:sp>
      <p:sp>
        <p:nvSpPr>
          <p:cNvPr id="137" name="Text Box 124"/>
          <p:cNvSpPr txBox="1">
            <a:spLocks noChangeArrowheads="1"/>
          </p:cNvSpPr>
          <p:nvPr/>
        </p:nvSpPr>
        <p:spPr bwMode="auto">
          <a:xfrm>
            <a:off x="8600536" y="1536220"/>
            <a:ext cx="1367308" cy="609325"/>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smtClean="0">
                <a:latin typeface="HGSｺﾞｼｯｸM" pitchFamily="50" charset="-128"/>
                <a:ea typeface="HGSｺﾞｼｯｸM" pitchFamily="50" charset="-128"/>
              </a:rPr>
              <a:t>●</a:t>
            </a:r>
            <a:r>
              <a:rPr lang="ja-JP" altLang="en-US" sz="700" b="1" dirty="0" smtClean="0">
                <a:latin typeface="HGSｺﾞｼｯｸM" pitchFamily="50" charset="-128"/>
                <a:ea typeface="HGSｺﾞｼｯｸM" pitchFamily="50" charset="-128"/>
              </a:rPr>
              <a:t>復職後の就業制限の申し出</a:t>
            </a:r>
            <a:endParaRPr lang="en-US" altLang="ja-JP" sz="700" b="1" dirty="0">
              <a:latin typeface="HGSｺﾞｼｯｸM" pitchFamily="50" charset="-128"/>
              <a:ea typeface="HGSｺﾞｼｯｸM" pitchFamily="50" charset="-128"/>
            </a:endParaRPr>
          </a:p>
          <a:p>
            <a:pPr marL="67703" indent="-67703" defTabSz="957341"/>
            <a:r>
              <a:rPr lang="en-US" altLang="ja-JP" sz="700" b="1" dirty="0" smtClean="0">
                <a:latin typeface="HGSｺﾞｼｯｸM" pitchFamily="50" charset="-128"/>
                <a:ea typeface="HGSｺﾞｼｯｸM" pitchFamily="50" charset="-128"/>
              </a:rPr>
              <a:t>	</a:t>
            </a:r>
            <a:r>
              <a:rPr lang="ja-JP" altLang="en-US" sz="700" dirty="0" smtClean="0">
                <a:latin typeface="HGSｺﾞｼｯｸM" pitchFamily="50" charset="-128"/>
                <a:ea typeface="HGSｺﾞｼｯｸM" pitchFamily="50" charset="-128"/>
              </a:rPr>
              <a:t>・短時間勤務</a:t>
            </a:r>
            <a:endParaRPr lang="en-US" altLang="ja-JP" sz="700" dirty="0" smtClean="0">
              <a:latin typeface="HGSｺﾞｼｯｸM" pitchFamily="50" charset="-128"/>
              <a:ea typeface="HGSｺﾞｼｯｸM" pitchFamily="50" charset="-128"/>
            </a:endParaRPr>
          </a:p>
          <a:p>
            <a:pPr marL="67703" indent="-67703" defTabSz="957341"/>
            <a:r>
              <a:rPr lang="ja-JP" altLang="en-US" sz="700" dirty="0" smtClean="0">
                <a:latin typeface="HGSｺﾞｼｯｸM" pitchFamily="50" charset="-128"/>
                <a:ea typeface="HGSｺﾞｼｯｸM" pitchFamily="50" charset="-128"/>
              </a:rPr>
              <a:t>　・所定外労働の免除</a:t>
            </a:r>
            <a:endParaRPr lang="en-US" altLang="ja-JP" sz="700" dirty="0" smtClean="0">
              <a:latin typeface="HGSｺﾞｼｯｸM" pitchFamily="50" charset="-128"/>
              <a:ea typeface="HGSｺﾞｼｯｸM" pitchFamily="50" charset="-128"/>
            </a:endParaRPr>
          </a:p>
          <a:p>
            <a:pPr marL="67703" indent="-67703" defTabSz="957341"/>
            <a:r>
              <a:rPr lang="ja-JP" altLang="en-US" sz="700" dirty="0" smtClean="0">
                <a:latin typeface="HGSｺﾞｼｯｸM" pitchFamily="50" charset="-128"/>
                <a:ea typeface="HGSｺﾞｼｯｸM" pitchFamily="50" charset="-128"/>
              </a:rPr>
              <a:t>　　（時間外／深夜／休日）</a:t>
            </a:r>
            <a:endParaRPr lang="en-US" altLang="ja-JP" sz="700" dirty="0" smtClean="0">
              <a:latin typeface="HGSｺﾞｼｯｸM" pitchFamily="50" charset="-128"/>
              <a:ea typeface="HGSｺﾞｼｯｸM" pitchFamily="50" charset="-128"/>
            </a:endParaRPr>
          </a:p>
          <a:p>
            <a:pPr marL="67703" indent="-67703" defTabSz="957341"/>
            <a:r>
              <a:rPr lang="ja-JP" altLang="en-US" sz="700" dirty="0" smtClean="0">
                <a:latin typeface="HGSｺﾞｼｯｸM" pitchFamily="50" charset="-128"/>
                <a:ea typeface="HGSｺﾞｼｯｸM" pitchFamily="50" charset="-128"/>
              </a:rPr>
              <a:t>　</a:t>
            </a:r>
            <a:endParaRPr lang="ja-JP" altLang="en-US" sz="700" dirty="0">
              <a:latin typeface="HGSｺﾞｼｯｸM" pitchFamily="50" charset="-128"/>
              <a:ea typeface="HGSｺﾞｼｯｸM" pitchFamily="50" charset="-128"/>
            </a:endParaRPr>
          </a:p>
        </p:txBody>
      </p:sp>
      <p:sp>
        <p:nvSpPr>
          <p:cNvPr id="139" name="Line 127"/>
          <p:cNvSpPr>
            <a:spLocks noChangeShapeType="1"/>
          </p:cNvSpPr>
          <p:nvPr/>
        </p:nvSpPr>
        <p:spPr bwMode="auto">
          <a:xfrm>
            <a:off x="9273396" y="2105859"/>
            <a:ext cx="84" cy="284170"/>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25" name="正方形/長方形 124"/>
          <p:cNvSpPr/>
          <p:nvPr/>
        </p:nvSpPr>
        <p:spPr bwMode="auto">
          <a:xfrm>
            <a:off x="3296816" y="548680"/>
            <a:ext cx="1671614" cy="146335"/>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solidFill>
                  <a:srgbClr val="FF0000"/>
                </a:solidFill>
              </a:rPr>
              <a:t>●◎</a:t>
            </a:r>
            <a:r>
              <a:rPr lang="en-US" altLang="ja-JP" sz="800" dirty="0" smtClean="0">
                <a:solidFill>
                  <a:srgbClr val="FF0000"/>
                </a:solidFill>
              </a:rPr>
              <a:t>《</a:t>
            </a:r>
            <a:r>
              <a:rPr lang="ja-JP" altLang="en-US" sz="800" dirty="0">
                <a:solidFill>
                  <a:srgbClr val="FF0000"/>
                </a:solidFill>
              </a:rPr>
              <a:t>面談</a:t>
            </a:r>
            <a:r>
              <a:rPr lang="en-US" altLang="ja-JP" sz="800" dirty="0" smtClean="0">
                <a:solidFill>
                  <a:srgbClr val="FF0000"/>
                </a:solidFill>
              </a:rPr>
              <a:t>》</a:t>
            </a:r>
            <a:r>
              <a:rPr lang="ja-JP" altLang="en-US" sz="800" dirty="0" smtClean="0">
                <a:solidFill>
                  <a:srgbClr val="FF0000"/>
                </a:solidFill>
              </a:rPr>
              <a:t>育休</a:t>
            </a:r>
            <a:r>
              <a:rPr lang="en-US" altLang="ja-JP" sz="800" dirty="0" smtClean="0">
                <a:solidFill>
                  <a:srgbClr val="FF0000"/>
                </a:solidFill>
              </a:rPr>
              <a:t>2</a:t>
            </a:r>
            <a:r>
              <a:rPr lang="ja-JP" altLang="en-US" sz="800" dirty="0" smtClean="0">
                <a:solidFill>
                  <a:srgbClr val="FF0000"/>
                </a:solidFill>
              </a:rPr>
              <a:t>か月前</a:t>
            </a:r>
            <a:endParaRPr lang="ja-JP" altLang="en-US" sz="800" dirty="0" smtClean="0">
              <a:solidFill>
                <a:srgbClr val="FF0000"/>
              </a:solidFill>
              <a:latin typeface="Arial" charset="0"/>
              <a:ea typeface="ＭＳ Ｐゴシック" pitchFamily="50" charset="-128"/>
            </a:endParaRPr>
          </a:p>
        </p:txBody>
      </p:sp>
      <p:sp>
        <p:nvSpPr>
          <p:cNvPr id="126" name="正方形/長方形 125"/>
          <p:cNvSpPr/>
          <p:nvPr/>
        </p:nvSpPr>
        <p:spPr bwMode="auto">
          <a:xfrm>
            <a:off x="3296816" y="651549"/>
            <a:ext cx="2664296"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t>配偶者の妊娠の報告を上司にし、育休取得を希望することを伝えましょう。</a:t>
            </a:r>
            <a:endParaRPr lang="en-US" altLang="ja-JP" sz="600" dirty="0" smtClean="0"/>
          </a:p>
          <a:p>
            <a:pPr defTabSz="957341" fontAlgn="base">
              <a:spcBef>
                <a:spcPct val="0"/>
              </a:spcBef>
              <a:spcAft>
                <a:spcPct val="0"/>
              </a:spcAft>
            </a:pPr>
            <a:r>
              <a:rPr lang="ja-JP" altLang="en-US" sz="600" dirty="0" smtClean="0"/>
              <a:t>その際に、休業までの業務引き継ぎや休業中の対応ついて話し合いましょう</a:t>
            </a:r>
            <a:endParaRPr lang="ja-JP" altLang="en-US" sz="600" dirty="0" smtClean="0">
              <a:latin typeface="Arial" charset="0"/>
              <a:ea typeface="ＭＳ Ｐゴシック" pitchFamily="50" charset="-128"/>
            </a:endParaRPr>
          </a:p>
        </p:txBody>
      </p:sp>
      <p:sp>
        <p:nvSpPr>
          <p:cNvPr id="127" name="正方形/長方形 126"/>
          <p:cNvSpPr/>
          <p:nvPr/>
        </p:nvSpPr>
        <p:spPr bwMode="auto">
          <a:xfrm>
            <a:off x="7117632" y="548680"/>
            <a:ext cx="1448732" cy="120888"/>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solidFill>
                  <a:srgbClr val="FF0000"/>
                </a:solidFill>
              </a:rPr>
              <a:t>●◎</a:t>
            </a:r>
            <a:r>
              <a:rPr lang="en-US" altLang="ja-JP" sz="800" dirty="0" smtClean="0">
                <a:solidFill>
                  <a:srgbClr val="FF0000"/>
                </a:solidFill>
              </a:rPr>
              <a:t>《</a:t>
            </a:r>
            <a:r>
              <a:rPr lang="ja-JP" altLang="en-US" sz="800" dirty="0">
                <a:solidFill>
                  <a:srgbClr val="FF0000"/>
                </a:solidFill>
              </a:rPr>
              <a:t>面談</a:t>
            </a:r>
            <a:r>
              <a:rPr lang="en-US" altLang="ja-JP" sz="800" dirty="0" smtClean="0">
                <a:solidFill>
                  <a:srgbClr val="FF0000"/>
                </a:solidFill>
              </a:rPr>
              <a:t>》</a:t>
            </a:r>
            <a:r>
              <a:rPr lang="ja-JP" altLang="en-US" sz="800" dirty="0" smtClean="0">
                <a:solidFill>
                  <a:srgbClr val="FF0000"/>
                </a:solidFill>
              </a:rPr>
              <a:t>復職</a:t>
            </a:r>
            <a:r>
              <a:rPr lang="en-US" altLang="ja-JP" sz="800" dirty="0" smtClean="0">
                <a:solidFill>
                  <a:srgbClr val="FF0000"/>
                </a:solidFill>
              </a:rPr>
              <a:t>1</a:t>
            </a:r>
            <a:r>
              <a:rPr lang="ja-JP" altLang="en-US" sz="800" dirty="0" smtClean="0">
                <a:solidFill>
                  <a:srgbClr val="FF0000"/>
                </a:solidFill>
              </a:rPr>
              <a:t>～</a:t>
            </a:r>
            <a:r>
              <a:rPr lang="en-US" altLang="ja-JP" sz="800" dirty="0" smtClean="0">
                <a:solidFill>
                  <a:srgbClr val="FF0000"/>
                </a:solidFill>
              </a:rPr>
              <a:t>2</a:t>
            </a:r>
            <a:r>
              <a:rPr lang="ja-JP" altLang="en-US" sz="800" dirty="0" smtClean="0">
                <a:solidFill>
                  <a:srgbClr val="FF0000"/>
                </a:solidFill>
              </a:rPr>
              <a:t>か月前</a:t>
            </a:r>
            <a:endParaRPr lang="ja-JP" altLang="en-US" sz="800" dirty="0" smtClean="0">
              <a:solidFill>
                <a:srgbClr val="FF0000"/>
              </a:solidFill>
              <a:latin typeface="Arial" charset="0"/>
              <a:ea typeface="ＭＳ Ｐゴシック" pitchFamily="50" charset="-128"/>
            </a:endParaRPr>
          </a:p>
        </p:txBody>
      </p:sp>
      <p:sp>
        <p:nvSpPr>
          <p:cNvPr id="128" name="正方形/長方形 127"/>
          <p:cNvSpPr/>
          <p:nvPr/>
        </p:nvSpPr>
        <p:spPr bwMode="auto">
          <a:xfrm>
            <a:off x="7113240" y="651549"/>
            <a:ext cx="1417120"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latin typeface="Arial" charset="0"/>
                <a:ea typeface="ＭＳ Ｐゴシック" pitchFamily="50" charset="-128"/>
              </a:rPr>
              <a:t>復職に向けて、就労条件や担当</a:t>
            </a:r>
            <a:endParaRPr lang="en-US" altLang="ja-JP" sz="600" dirty="0" smtClean="0">
              <a:latin typeface="Arial" charset="0"/>
              <a:ea typeface="ＭＳ Ｐゴシック" pitchFamily="50" charset="-128"/>
            </a:endParaRPr>
          </a:p>
          <a:p>
            <a:pPr defTabSz="957341" fontAlgn="base">
              <a:spcBef>
                <a:spcPct val="0"/>
              </a:spcBef>
              <a:spcAft>
                <a:spcPct val="0"/>
              </a:spcAft>
            </a:pPr>
            <a:r>
              <a:rPr lang="ja-JP" altLang="en-US" sz="600" dirty="0" smtClean="0">
                <a:latin typeface="Arial" charset="0"/>
                <a:ea typeface="ＭＳ Ｐゴシック" pitchFamily="50" charset="-128"/>
              </a:rPr>
              <a:t>業務について</a:t>
            </a:r>
            <a:r>
              <a:rPr lang="ja-JP" altLang="en-US" sz="600" dirty="0" smtClean="0"/>
              <a:t>話し合いましょう</a:t>
            </a:r>
            <a:endParaRPr lang="ja-JP" altLang="en-US" sz="600" dirty="0" smtClean="0">
              <a:latin typeface="Arial" charset="0"/>
              <a:ea typeface="ＭＳ Ｐゴシック" pitchFamily="50" charset="-128"/>
            </a:endParaRPr>
          </a:p>
        </p:txBody>
      </p:sp>
      <p:sp>
        <p:nvSpPr>
          <p:cNvPr id="129" name="正方形/長方形 128"/>
          <p:cNvSpPr/>
          <p:nvPr/>
        </p:nvSpPr>
        <p:spPr bwMode="auto">
          <a:xfrm>
            <a:off x="8502823" y="548680"/>
            <a:ext cx="1331169" cy="1293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solidFill>
                  <a:srgbClr val="FF0000"/>
                </a:solidFill>
              </a:rPr>
              <a:t>●◎</a:t>
            </a:r>
            <a:r>
              <a:rPr lang="en-US" altLang="ja-JP" sz="800" dirty="0" smtClean="0">
                <a:solidFill>
                  <a:srgbClr val="FF0000"/>
                </a:solidFill>
              </a:rPr>
              <a:t>《</a:t>
            </a:r>
            <a:r>
              <a:rPr lang="ja-JP" altLang="en-US" sz="800" dirty="0" smtClean="0">
                <a:solidFill>
                  <a:srgbClr val="FF0000"/>
                </a:solidFill>
              </a:rPr>
              <a:t>面談</a:t>
            </a:r>
            <a:r>
              <a:rPr lang="en-US" altLang="ja-JP" sz="800" dirty="0" smtClean="0">
                <a:solidFill>
                  <a:srgbClr val="FF0000"/>
                </a:solidFill>
              </a:rPr>
              <a:t>》</a:t>
            </a:r>
            <a:r>
              <a:rPr lang="ja-JP" altLang="en-US" sz="800" dirty="0" smtClean="0">
                <a:solidFill>
                  <a:srgbClr val="FF0000"/>
                </a:solidFill>
              </a:rPr>
              <a:t>復職</a:t>
            </a:r>
            <a:r>
              <a:rPr lang="en-US" altLang="ja-JP" sz="800" dirty="0" smtClean="0">
                <a:solidFill>
                  <a:srgbClr val="FF0000"/>
                </a:solidFill>
              </a:rPr>
              <a:t>2</a:t>
            </a:r>
            <a:r>
              <a:rPr lang="ja-JP" altLang="en-US" sz="800" dirty="0" smtClean="0">
                <a:solidFill>
                  <a:srgbClr val="FF0000"/>
                </a:solidFill>
              </a:rPr>
              <a:t>か月後</a:t>
            </a:r>
            <a:endParaRPr lang="ja-JP" altLang="en-US" sz="800" dirty="0" smtClean="0">
              <a:solidFill>
                <a:srgbClr val="FF0000"/>
              </a:solidFill>
              <a:latin typeface="Arial" charset="0"/>
              <a:ea typeface="ＭＳ Ｐゴシック" pitchFamily="50" charset="-128"/>
            </a:endParaRPr>
          </a:p>
        </p:txBody>
      </p:sp>
      <p:sp>
        <p:nvSpPr>
          <p:cNvPr id="130" name="正方形/長方形 129"/>
          <p:cNvSpPr/>
          <p:nvPr/>
        </p:nvSpPr>
        <p:spPr bwMode="auto">
          <a:xfrm>
            <a:off x="8625408" y="651549"/>
            <a:ext cx="1280592" cy="257171"/>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latin typeface="Arial" charset="0"/>
                <a:ea typeface="ＭＳ Ｐゴシック" pitchFamily="50" charset="-128"/>
              </a:rPr>
              <a:t>復職後、今後の育児参加予定に</a:t>
            </a:r>
            <a:endParaRPr lang="en-US" altLang="ja-JP" sz="600" dirty="0" smtClean="0">
              <a:latin typeface="Arial" charset="0"/>
              <a:ea typeface="ＭＳ Ｐゴシック" pitchFamily="50" charset="-128"/>
            </a:endParaRPr>
          </a:p>
          <a:p>
            <a:pPr defTabSz="957341" fontAlgn="base">
              <a:spcBef>
                <a:spcPct val="0"/>
              </a:spcBef>
              <a:spcAft>
                <a:spcPct val="0"/>
              </a:spcAft>
            </a:pPr>
            <a:r>
              <a:rPr lang="ja-JP" altLang="en-US" sz="600" dirty="0" smtClean="0">
                <a:latin typeface="Arial" charset="0"/>
                <a:ea typeface="ＭＳ Ｐゴシック" pitchFamily="50" charset="-128"/>
              </a:rPr>
              <a:t>ついて</a:t>
            </a:r>
            <a:r>
              <a:rPr lang="ja-JP" altLang="en-US" sz="600" dirty="0" smtClean="0"/>
              <a:t>話し合いましょう</a:t>
            </a:r>
            <a:endParaRPr lang="ja-JP" altLang="en-US" sz="600" dirty="0" smtClean="0">
              <a:latin typeface="Arial" charset="0"/>
              <a:ea typeface="ＭＳ Ｐゴシック" pitchFamily="50" charset="-128"/>
            </a:endParaRPr>
          </a:p>
        </p:txBody>
      </p:sp>
      <p:sp>
        <p:nvSpPr>
          <p:cNvPr id="143" name="正方形/長方形 142"/>
          <p:cNvSpPr/>
          <p:nvPr/>
        </p:nvSpPr>
        <p:spPr bwMode="auto">
          <a:xfrm>
            <a:off x="5903067" y="680741"/>
            <a:ext cx="1193470" cy="216024"/>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latin typeface="Arial" charset="0"/>
                <a:ea typeface="ＭＳ Ｐゴシック" pitchFamily="50" charset="-128"/>
              </a:rPr>
              <a:t>定期的に連絡を取り、状況を</a:t>
            </a:r>
            <a:endParaRPr lang="en-US" altLang="ja-JP" sz="600" dirty="0" smtClean="0">
              <a:latin typeface="Arial" charset="0"/>
              <a:ea typeface="ＭＳ Ｐゴシック" pitchFamily="50" charset="-128"/>
            </a:endParaRPr>
          </a:p>
          <a:p>
            <a:pPr defTabSz="957341" fontAlgn="base">
              <a:spcBef>
                <a:spcPct val="0"/>
              </a:spcBef>
              <a:spcAft>
                <a:spcPct val="0"/>
              </a:spcAft>
            </a:pPr>
            <a:r>
              <a:rPr lang="ja-JP" altLang="en-US" sz="600" dirty="0" smtClean="0">
                <a:latin typeface="Arial" charset="0"/>
                <a:ea typeface="ＭＳ Ｐゴシック" pitchFamily="50" charset="-128"/>
              </a:rPr>
              <a:t>把握しましょう</a:t>
            </a:r>
          </a:p>
        </p:txBody>
      </p:sp>
      <p:sp>
        <p:nvSpPr>
          <p:cNvPr id="144" name="正方形/長方形 143"/>
          <p:cNvSpPr/>
          <p:nvPr/>
        </p:nvSpPr>
        <p:spPr bwMode="auto">
          <a:xfrm>
            <a:off x="5889104" y="548680"/>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solidFill>
                  <a:srgbClr val="FF0000"/>
                </a:solidFill>
              </a:rPr>
              <a:t>●◎</a:t>
            </a:r>
            <a:r>
              <a:rPr lang="en-US" altLang="ja-JP" sz="800" dirty="0" smtClean="0">
                <a:solidFill>
                  <a:srgbClr val="FF0000"/>
                </a:solidFill>
              </a:rPr>
              <a:t>《</a:t>
            </a:r>
            <a:r>
              <a:rPr lang="ja-JP" altLang="en-US" sz="800" dirty="0" smtClean="0">
                <a:solidFill>
                  <a:srgbClr val="FF0000"/>
                </a:solidFill>
              </a:rPr>
              <a:t>定期連絡</a:t>
            </a:r>
            <a:r>
              <a:rPr lang="en-US" altLang="ja-JP" sz="800" dirty="0" smtClean="0">
                <a:solidFill>
                  <a:srgbClr val="FF0000"/>
                </a:solidFill>
              </a:rPr>
              <a:t>》</a:t>
            </a:r>
            <a:r>
              <a:rPr lang="ja-JP" altLang="en-US" sz="800" dirty="0" smtClean="0">
                <a:solidFill>
                  <a:srgbClr val="FF0000"/>
                </a:solidFill>
              </a:rPr>
              <a:t>休業中</a:t>
            </a:r>
            <a:endParaRPr lang="ja-JP" altLang="en-US" sz="800" dirty="0" smtClean="0">
              <a:solidFill>
                <a:srgbClr val="FF0000"/>
              </a:solidFill>
              <a:latin typeface="Arial" charset="0"/>
              <a:ea typeface="ＭＳ Ｐゴシック" pitchFamily="50" charset="-128"/>
            </a:endParaRPr>
          </a:p>
        </p:txBody>
      </p:sp>
      <p:sp>
        <p:nvSpPr>
          <p:cNvPr id="149" name="Text Box 149"/>
          <p:cNvSpPr txBox="1">
            <a:spLocks noChangeArrowheads="1"/>
          </p:cNvSpPr>
          <p:nvPr/>
        </p:nvSpPr>
        <p:spPr bwMode="auto">
          <a:xfrm>
            <a:off x="4232920" y="6095168"/>
            <a:ext cx="1296144" cy="286160"/>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dirty="0" smtClean="0">
                <a:latin typeface="HGSｺﾞｼｯｸM" pitchFamily="50" charset="-128"/>
                <a:ea typeface="HGSｺﾞｼｯｸM" pitchFamily="50" charset="-128"/>
              </a:rPr>
              <a:t>●</a:t>
            </a:r>
            <a:r>
              <a:rPr lang="ja-JP" altLang="en-US" sz="700" dirty="0" smtClean="0">
                <a:latin typeface="HGSｺﾞｼｯｸM" pitchFamily="50" charset="-128"/>
                <a:ea typeface="HGSｺﾞｼｯｸM" pitchFamily="50" charset="-128"/>
              </a:rPr>
              <a:t>復職時に利用する保育所等の情報収集・見学</a:t>
            </a:r>
            <a:endParaRPr lang="ja-JP" altLang="en-US" sz="700" dirty="0">
              <a:latin typeface="HGSｺﾞｼｯｸM" pitchFamily="50" charset="-128"/>
              <a:ea typeface="HGSｺﾞｼｯｸM" pitchFamily="50" charset="-128"/>
            </a:endParaRPr>
          </a:p>
        </p:txBody>
      </p:sp>
      <p:sp>
        <p:nvSpPr>
          <p:cNvPr id="152" name="AutoShape 117"/>
          <p:cNvSpPr>
            <a:spLocks noChangeArrowheads="1"/>
          </p:cNvSpPr>
          <p:nvPr/>
        </p:nvSpPr>
        <p:spPr bwMode="auto">
          <a:xfrm>
            <a:off x="2720752" y="5733256"/>
            <a:ext cx="1440160" cy="504056"/>
          </a:xfrm>
          <a:prstGeom prst="wedgeRoundRectCallout">
            <a:avLst>
              <a:gd name="adj1" fmla="val 59886"/>
              <a:gd name="adj2" fmla="val 32792"/>
              <a:gd name="adj3" fmla="val 16667"/>
            </a:avLst>
          </a:prstGeom>
          <a:solidFill>
            <a:schemeClr val="accent2">
              <a:lumMod val="20000"/>
              <a:lumOff val="80000"/>
            </a:schemeClr>
          </a:solidFill>
          <a:ln w="9525">
            <a:solidFill>
              <a:schemeClr val="tx1"/>
            </a:solidFill>
            <a:miter lim="800000"/>
            <a:headEnd/>
            <a:tailEnd/>
          </a:ln>
        </p:spPr>
        <p:txBody>
          <a:bodyPr lIns="67338" tIns="35016" rIns="67338" bIns="35016"/>
          <a:lstStyle/>
          <a:p>
            <a:pPr defTabSz="957341">
              <a:spcBef>
                <a:spcPct val="25000"/>
              </a:spcBef>
            </a:pPr>
            <a:r>
              <a:rPr lang="ja-JP" altLang="en-US" sz="600" dirty="0" smtClean="0">
                <a:latin typeface="HGSｺﾞｼｯｸM" pitchFamily="50" charset="-128"/>
                <a:ea typeface="HGSｺﾞｼｯｸM" pitchFamily="50" charset="-128"/>
              </a:rPr>
              <a:t>保育所等の利用予定の方は、入所が決まらないと復職が困難になる場合があります。早めに入所準備を始めましょう</a:t>
            </a:r>
            <a:endParaRPr lang="en-US" altLang="ja-JP" sz="600" dirty="0" smtClean="0">
              <a:latin typeface="HGSｺﾞｼｯｸM" pitchFamily="50" charset="-128"/>
              <a:ea typeface="HGSｺﾞｼｯｸM" pitchFamily="50" charset="-128"/>
            </a:endParaRPr>
          </a:p>
        </p:txBody>
      </p:sp>
      <p:sp>
        <p:nvSpPr>
          <p:cNvPr id="2092" name="Text Box 55"/>
          <p:cNvSpPr txBox="1">
            <a:spLocks noChangeArrowheads="1"/>
          </p:cNvSpPr>
          <p:nvPr/>
        </p:nvSpPr>
        <p:spPr bwMode="auto">
          <a:xfrm>
            <a:off x="5529064" y="5797550"/>
            <a:ext cx="1322073" cy="532381"/>
          </a:xfrm>
          <a:prstGeom prst="rect">
            <a:avLst/>
          </a:prstGeom>
          <a:solidFill>
            <a:schemeClr val="bg1"/>
          </a:solidFill>
          <a:ln w="9525">
            <a:noFill/>
            <a:miter lim="800000"/>
            <a:headEnd/>
            <a:tailEnd/>
          </a:ln>
        </p:spPr>
        <p:txBody>
          <a:bodyPr wrap="square" lIns="67338" tIns="35016" rIns="67338" bIns="35016">
            <a:spAutoFit/>
          </a:bodyPr>
          <a:lstStyle/>
          <a:p>
            <a:pPr marL="68891" indent="-68891" defTabSz="957341">
              <a:spcBef>
                <a:spcPct val="50000"/>
              </a:spcBef>
            </a:pPr>
            <a:r>
              <a:rPr lang="ja-JP" altLang="en-US" sz="600" dirty="0" smtClean="0">
                <a:latin typeface="HGSｺﾞｼｯｸM" pitchFamily="50" charset="-128"/>
                <a:ea typeface="HGSｺﾞｼｯｸM" pitchFamily="50" charset="-128"/>
              </a:rPr>
              <a:t>・一定の要件を満たすと、育休開始から</a:t>
            </a:r>
            <a:r>
              <a:rPr lang="en-US" altLang="ja-JP" sz="600" dirty="0" smtClean="0">
                <a:latin typeface="HGSｺﾞｼｯｸM" pitchFamily="50" charset="-128"/>
                <a:ea typeface="HGSｺﾞｼｯｸM" pitchFamily="50" charset="-128"/>
              </a:rPr>
              <a:t>180</a:t>
            </a:r>
            <a:r>
              <a:rPr lang="ja-JP" altLang="en-US" sz="600" dirty="0" smtClean="0">
                <a:latin typeface="HGSｺﾞｼｯｸM" pitchFamily="50" charset="-128"/>
                <a:ea typeface="HGSｺﾞｼｯｸM" pitchFamily="50" charset="-128"/>
              </a:rPr>
              <a:t>日目までは休業開始前の賃金の</a:t>
            </a:r>
            <a:r>
              <a:rPr lang="en-US" altLang="ja-JP" sz="600" dirty="0" smtClean="0">
                <a:latin typeface="HGSｺﾞｼｯｸM" pitchFamily="50" charset="-128"/>
                <a:ea typeface="HGSｺﾞｼｯｸM" pitchFamily="50" charset="-128"/>
              </a:rPr>
              <a:t>67</a:t>
            </a:r>
            <a:r>
              <a:rPr lang="ja-JP" altLang="en-US" sz="600" dirty="0" smtClean="0">
                <a:latin typeface="HGSｺﾞｼｯｸM" pitchFamily="50" charset="-128"/>
                <a:ea typeface="HGSｺﾞｼｯｸM" pitchFamily="50" charset="-128"/>
              </a:rPr>
              <a:t>％、</a:t>
            </a:r>
            <a:r>
              <a:rPr lang="en-US" altLang="ja-JP" sz="600" dirty="0" smtClean="0">
                <a:latin typeface="HGSｺﾞｼｯｸM" pitchFamily="50" charset="-128"/>
                <a:ea typeface="HGSｺﾞｼｯｸM" pitchFamily="50" charset="-128"/>
              </a:rPr>
              <a:t>181</a:t>
            </a:r>
            <a:r>
              <a:rPr lang="ja-JP" altLang="en-US" sz="600" dirty="0" smtClean="0">
                <a:latin typeface="HGSｺﾞｼｯｸM" pitchFamily="50" charset="-128"/>
                <a:ea typeface="HGSｺﾞｼｯｸM" pitchFamily="50" charset="-128"/>
              </a:rPr>
              <a:t>日目からは休業開始前の賃金の</a:t>
            </a:r>
            <a:r>
              <a:rPr lang="en-US" altLang="ja-JP" sz="600" dirty="0" smtClean="0">
                <a:latin typeface="HGSｺﾞｼｯｸM" pitchFamily="50" charset="-128"/>
                <a:ea typeface="HGSｺﾞｼｯｸM" pitchFamily="50" charset="-128"/>
              </a:rPr>
              <a:t>50</a:t>
            </a:r>
            <a:r>
              <a:rPr lang="ja-JP" altLang="en-US" sz="600" dirty="0" smtClean="0">
                <a:latin typeface="HGSｺﾞｼｯｸM" pitchFamily="50" charset="-128"/>
                <a:ea typeface="HGSｺﾞｼｯｸM" pitchFamily="50" charset="-128"/>
              </a:rPr>
              <a:t>％が支給される制度</a:t>
            </a:r>
            <a:endParaRPr lang="ja-JP" altLang="en-US" sz="600" dirty="0">
              <a:latin typeface="HGSｺﾞｼｯｸM" pitchFamily="50" charset="-128"/>
              <a:ea typeface="HGSｺﾞｼｯｸM" pitchFamily="50" charset="-128"/>
            </a:endParaRPr>
          </a:p>
        </p:txBody>
      </p:sp>
      <p:sp>
        <p:nvSpPr>
          <p:cNvPr id="2093" name="AutoShape 58"/>
          <p:cNvSpPr>
            <a:spLocks/>
          </p:cNvSpPr>
          <p:nvPr/>
        </p:nvSpPr>
        <p:spPr bwMode="auto">
          <a:xfrm>
            <a:off x="6753200" y="5580487"/>
            <a:ext cx="106615" cy="775607"/>
          </a:xfrm>
          <a:prstGeom prst="rightBrace">
            <a:avLst>
              <a:gd name="adj1" fmla="val 56636"/>
              <a:gd name="adj2" fmla="val 23097"/>
            </a:avLst>
          </a:prstGeom>
          <a:noFill/>
          <a:ln w="25400">
            <a:solidFill>
              <a:srgbClr val="808080"/>
            </a:solidFill>
            <a:round/>
            <a:headEnd/>
            <a:tailEnd/>
          </a:ln>
        </p:spPr>
        <p:txBody>
          <a:bodyPr wrap="none" lIns="67338" tIns="35016" rIns="67338" bIns="35016" anchor="ctr"/>
          <a:lstStyle/>
          <a:p>
            <a:endParaRPr lang="ja-JP" altLang="en-US" dirty="0"/>
          </a:p>
        </p:txBody>
      </p:sp>
      <p:sp>
        <p:nvSpPr>
          <p:cNvPr id="141" name="Text Box 121"/>
          <p:cNvSpPr txBox="1">
            <a:spLocks noChangeArrowheads="1"/>
          </p:cNvSpPr>
          <p:nvPr/>
        </p:nvSpPr>
        <p:spPr bwMode="auto">
          <a:xfrm>
            <a:off x="8727365" y="2390029"/>
            <a:ext cx="1338203" cy="178438"/>
          </a:xfrm>
          <a:prstGeom prst="rect">
            <a:avLst/>
          </a:prstGeom>
          <a:noFill/>
          <a:ln w="9525">
            <a:noFill/>
            <a:miter lim="800000"/>
            <a:headEnd/>
            <a:tailEnd/>
          </a:ln>
        </p:spPr>
        <p:txBody>
          <a:bodyPr lIns="67338" tIns="35016" rIns="67338" bIns="35016">
            <a:spAutoFit/>
          </a:bodyPr>
          <a:lstStyle/>
          <a:p>
            <a:pPr marL="67703" indent="-67703" defTabSz="957341"/>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提出必要資料の連絡</a:t>
            </a:r>
          </a:p>
        </p:txBody>
      </p:sp>
      <p:sp>
        <p:nvSpPr>
          <p:cNvPr id="148" name="Text Box 122"/>
          <p:cNvSpPr txBox="1">
            <a:spLocks noChangeArrowheads="1"/>
          </p:cNvSpPr>
          <p:nvPr/>
        </p:nvSpPr>
        <p:spPr bwMode="auto">
          <a:xfrm>
            <a:off x="8943390" y="3010288"/>
            <a:ext cx="706609" cy="178438"/>
          </a:xfrm>
          <a:prstGeom prst="rect">
            <a:avLst/>
          </a:prstGeom>
          <a:noFill/>
          <a:ln w="9525">
            <a:noFill/>
            <a:miter lim="800000"/>
            <a:headEnd/>
            <a:tailEnd/>
          </a:ln>
        </p:spPr>
        <p:txBody>
          <a:bodyPr wrap="square" lIns="67338" tIns="35016" rIns="67338" bIns="35016">
            <a:spAutoFit/>
          </a:bodyPr>
          <a:lstStyle/>
          <a:p>
            <a:pPr marL="67703" indent="-67703" defTabSz="957341">
              <a:spcBef>
                <a:spcPct val="50000"/>
              </a:spcBef>
            </a:pPr>
            <a:r>
              <a:rPr lang="en-US" altLang="ja-JP" sz="700" b="1" dirty="0">
                <a:latin typeface="HGSｺﾞｼｯｸM" pitchFamily="50" charset="-128"/>
                <a:ea typeface="HGSｺﾞｼｯｸM" pitchFamily="50" charset="-128"/>
              </a:rPr>
              <a:t>●</a:t>
            </a:r>
            <a:r>
              <a:rPr lang="ja-JP" altLang="en-US" sz="700" b="1" dirty="0">
                <a:latin typeface="HGSｺﾞｼｯｸM" pitchFamily="50" charset="-128"/>
                <a:ea typeface="HGSｺﾞｼｯｸM" pitchFamily="50" charset="-128"/>
              </a:rPr>
              <a:t>資料の提出</a:t>
            </a:r>
          </a:p>
        </p:txBody>
      </p:sp>
      <p:sp>
        <p:nvSpPr>
          <p:cNvPr id="151" name="Line 178"/>
          <p:cNvSpPr>
            <a:spLocks noChangeShapeType="1"/>
          </p:cNvSpPr>
          <p:nvPr/>
        </p:nvSpPr>
        <p:spPr bwMode="auto">
          <a:xfrm>
            <a:off x="9271029" y="2580529"/>
            <a:ext cx="2451" cy="438831"/>
          </a:xfrm>
          <a:prstGeom prst="line">
            <a:avLst/>
          </a:prstGeom>
          <a:noFill/>
          <a:ln w="28575">
            <a:solidFill>
              <a:schemeClr val="tx1"/>
            </a:solidFill>
            <a:round/>
            <a:headEnd/>
            <a:tailEnd type="triangle" w="med" len="med"/>
          </a:ln>
        </p:spPr>
        <p:txBody>
          <a:bodyPr lIns="67338" tIns="35016" rIns="67338" bIns="35016" anchor="ctr"/>
          <a:lstStyle/>
          <a:p>
            <a:endParaRPr lang="ja-JP" altLang="en-US" sz="1600"/>
          </a:p>
        </p:txBody>
      </p:sp>
      <p:sp>
        <p:nvSpPr>
          <p:cNvPr id="140" name="正方形/長方形 139"/>
          <p:cNvSpPr/>
          <p:nvPr/>
        </p:nvSpPr>
        <p:spPr>
          <a:xfrm>
            <a:off x="1138687" y="530099"/>
            <a:ext cx="8712679" cy="345058"/>
          </a:xfrm>
          <a:prstGeom prst="rect">
            <a:avLst/>
          </a:prstGeom>
          <a:no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7" name="Text Box 72"/>
          <p:cNvSpPr txBox="1">
            <a:spLocks noChangeArrowheads="1"/>
          </p:cNvSpPr>
          <p:nvPr/>
        </p:nvSpPr>
        <p:spPr bwMode="auto">
          <a:xfrm>
            <a:off x="121838" y="188640"/>
            <a:ext cx="870722" cy="347715"/>
          </a:xfrm>
          <a:prstGeom prst="rect">
            <a:avLst/>
          </a:prstGeom>
          <a:solidFill>
            <a:schemeClr val="bg1"/>
          </a:solidFill>
          <a:ln w="19050">
            <a:solidFill>
              <a:srgbClr val="666699"/>
            </a:solidFill>
            <a:prstDash val="sysDot"/>
            <a:miter lim="800000"/>
            <a:headEnd/>
            <a:tailEnd/>
          </a:ln>
        </p:spPr>
        <p:txBody>
          <a:bodyPr wrap="square" lIns="40403" tIns="35016" rIns="40403" bIns="35016">
            <a:spAutoFit/>
          </a:bodyPr>
          <a:lstStyle/>
          <a:p>
            <a:pPr defTabSz="957341"/>
            <a:r>
              <a:rPr lang="ja-JP" altLang="en-US" sz="600" dirty="0">
                <a:latin typeface="HGSｺﾞｼｯｸM" pitchFamily="50" charset="-128"/>
                <a:ea typeface="HGSｺﾞｼｯｸM" pitchFamily="50" charset="-128"/>
              </a:rPr>
              <a:t>フロー図の見方</a:t>
            </a:r>
          </a:p>
          <a:p>
            <a:pPr defTabSz="957341"/>
            <a:r>
              <a:rPr lang="ja-JP" altLang="en-US" sz="600" dirty="0">
                <a:latin typeface="HGSｺﾞｼｯｸM" pitchFamily="50" charset="-128"/>
                <a:ea typeface="HGSｺﾞｼｯｸM" pitchFamily="50" charset="-128"/>
              </a:rPr>
              <a:t>●</a:t>
            </a:r>
            <a:r>
              <a:rPr lang="en-US" altLang="ja-JP" sz="600" dirty="0" smtClean="0">
                <a:latin typeface="HGSｺﾞｼｯｸM" pitchFamily="50" charset="-128"/>
                <a:ea typeface="HGSｺﾞｼｯｸM" pitchFamily="50" charset="-128"/>
              </a:rPr>
              <a:t>:</a:t>
            </a:r>
            <a:r>
              <a:rPr lang="ja-JP" altLang="en-US" sz="600" dirty="0" smtClean="0">
                <a:latin typeface="HGSｺﾞｼｯｸM" pitchFamily="50" charset="-128"/>
                <a:ea typeface="HGSｺﾞｼｯｸM" pitchFamily="50" charset="-128"/>
              </a:rPr>
              <a:t>制度対象者実施</a:t>
            </a:r>
            <a:r>
              <a:rPr lang="ja-JP" altLang="en-US" sz="600" dirty="0">
                <a:latin typeface="HGSｺﾞｼｯｸM" pitchFamily="50" charset="-128"/>
                <a:ea typeface="HGSｺﾞｼｯｸM" pitchFamily="50" charset="-128"/>
              </a:rPr>
              <a:t>事項</a:t>
            </a:r>
          </a:p>
          <a:p>
            <a:pPr defTabSz="957341"/>
            <a:r>
              <a:rPr lang="ja-JP" altLang="en-US" sz="600" dirty="0">
                <a:latin typeface="HGSｺﾞｼｯｸM" pitchFamily="50" charset="-128"/>
                <a:ea typeface="HGSｺﾞｼｯｸM" pitchFamily="50" charset="-128"/>
              </a:rPr>
              <a:t>◎</a:t>
            </a:r>
            <a:r>
              <a:rPr lang="en-US" altLang="ja-JP" sz="600" dirty="0" smtClean="0">
                <a:latin typeface="HGSｺﾞｼｯｸM" pitchFamily="50" charset="-128"/>
                <a:ea typeface="HGSｺﾞｼｯｸM" pitchFamily="50" charset="-128"/>
              </a:rPr>
              <a:t>;</a:t>
            </a:r>
            <a:r>
              <a:rPr lang="ja-JP" altLang="en-US" sz="600" dirty="0" smtClean="0">
                <a:latin typeface="HGSｺﾞｼｯｸM" pitchFamily="50" charset="-128"/>
                <a:ea typeface="HGSｺﾞｼｯｸM" pitchFamily="50" charset="-128"/>
              </a:rPr>
              <a:t>企業実施</a:t>
            </a:r>
            <a:r>
              <a:rPr lang="ja-JP" altLang="en-US" sz="600" dirty="0">
                <a:latin typeface="HGSｺﾞｼｯｸM" pitchFamily="50" charset="-128"/>
                <a:ea typeface="HGSｺﾞｼｯｸM" pitchFamily="50" charset="-128"/>
              </a:rPr>
              <a:t>事項</a:t>
            </a:r>
          </a:p>
        </p:txBody>
      </p:sp>
      <p:sp>
        <p:nvSpPr>
          <p:cNvPr id="153" name="Line 17"/>
          <p:cNvSpPr>
            <a:spLocks noChangeShapeType="1"/>
          </p:cNvSpPr>
          <p:nvPr/>
        </p:nvSpPr>
        <p:spPr bwMode="auto">
          <a:xfrm flipV="1">
            <a:off x="1126423" y="471277"/>
            <a:ext cx="8795129" cy="5395"/>
          </a:xfrm>
          <a:prstGeom prst="line">
            <a:avLst/>
          </a:prstGeom>
          <a:noFill/>
          <a:ln w="76200">
            <a:solidFill>
              <a:srgbClr val="876B1B"/>
            </a:solidFill>
            <a:round/>
            <a:headEnd/>
            <a:tailEnd type="triangle" w="med" len="sm"/>
          </a:ln>
        </p:spPr>
        <p:txBody>
          <a:bodyPr lIns="68415" tIns="34208" rIns="68415" bIns="34208"/>
          <a:lstStyle/>
          <a:p>
            <a:endParaRPr lang="ja-JP" altLang="en-US"/>
          </a:p>
        </p:txBody>
      </p:sp>
      <p:sp>
        <p:nvSpPr>
          <p:cNvPr id="154" name="AutoShape 117"/>
          <p:cNvSpPr>
            <a:spLocks noChangeArrowheads="1"/>
          </p:cNvSpPr>
          <p:nvPr/>
        </p:nvSpPr>
        <p:spPr bwMode="auto">
          <a:xfrm>
            <a:off x="5385048" y="4149945"/>
            <a:ext cx="1584176" cy="575199"/>
          </a:xfrm>
          <a:prstGeom prst="wedgeRoundRectCallout">
            <a:avLst>
              <a:gd name="adj1" fmla="val -22012"/>
              <a:gd name="adj2" fmla="val -88613"/>
              <a:gd name="adj3" fmla="val 16667"/>
            </a:avLst>
          </a:prstGeom>
          <a:solidFill>
            <a:srgbClr val="CCDAEC"/>
          </a:solidFill>
          <a:ln w="9525">
            <a:solidFill>
              <a:schemeClr val="tx1"/>
            </a:solidFill>
            <a:miter lim="800000"/>
            <a:headEnd/>
            <a:tailEnd/>
          </a:ln>
        </p:spPr>
        <p:txBody>
          <a:bodyPr lIns="67338" tIns="35016" rIns="67338" bIns="35016"/>
          <a:lstStyle/>
          <a:p>
            <a:pPr marL="66515" indent="-66515" defTabSz="957341">
              <a:spcBef>
                <a:spcPct val="25000"/>
              </a:spcBef>
            </a:pPr>
            <a:r>
              <a:rPr lang="en-US" altLang="ja-JP" sz="700" dirty="0" smtClean="0">
                <a:solidFill>
                  <a:srgbClr val="000000"/>
                </a:solidFill>
                <a:latin typeface="HGSｺﾞｼｯｸM" pitchFamily="50" charset="-128"/>
                <a:ea typeface="HGSｺﾞｼｯｸM" pitchFamily="50" charset="-128"/>
              </a:rPr>
              <a:t>【</a:t>
            </a:r>
            <a:r>
              <a:rPr lang="ja-JP" altLang="en-US" sz="700" dirty="0" smtClean="0">
                <a:solidFill>
                  <a:srgbClr val="000000"/>
                </a:solidFill>
                <a:latin typeface="HGSｺﾞｼｯｸM" pitchFamily="50" charset="-128"/>
                <a:ea typeface="HGSｺﾞｼｯｸM" pitchFamily="50" charset="-128"/>
              </a:rPr>
              <a:t>パパ・ママ育休プラス</a:t>
            </a:r>
            <a:r>
              <a:rPr lang="en-US" altLang="ja-JP" sz="700" dirty="0" smtClean="0">
                <a:solidFill>
                  <a:srgbClr val="000000"/>
                </a:solidFill>
                <a:latin typeface="HGSｺﾞｼｯｸM" pitchFamily="50" charset="-128"/>
                <a:ea typeface="HGSｺﾞｼｯｸM" pitchFamily="50" charset="-128"/>
              </a:rPr>
              <a:t>】</a:t>
            </a:r>
          </a:p>
          <a:p>
            <a:pPr marL="66515" indent="-66515" defTabSz="957341">
              <a:spcBef>
                <a:spcPct val="25000"/>
              </a:spcBef>
            </a:pPr>
            <a:r>
              <a:rPr lang="ja-JP" altLang="en-US" sz="700" dirty="0" smtClean="0">
                <a:solidFill>
                  <a:srgbClr val="000000"/>
                </a:solidFill>
                <a:latin typeface="HGSｺﾞｼｯｸM" pitchFamily="50" charset="-128"/>
                <a:ea typeface="HGSｺﾞｼｯｸM" pitchFamily="50" charset="-128"/>
              </a:rPr>
              <a:t>父母がともに育児休業を取得する場合は、子が</a:t>
            </a:r>
            <a:r>
              <a:rPr lang="en-US" altLang="ja-JP" sz="700" dirty="0" smtClean="0">
                <a:solidFill>
                  <a:srgbClr val="000000"/>
                </a:solidFill>
                <a:latin typeface="HGSｺﾞｼｯｸM" pitchFamily="50" charset="-128"/>
                <a:ea typeface="HGSｺﾞｼｯｸM" pitchFamily="50" charset="-128"/>
              </a:rPr>
              <a:t>1</a:t>
            </a:r>
            <a:r>
              <a:rPr lang="ja-JP" altLang="en-US" sz="700" dirty="0" smtClean="0">
                <a:solidFill>
                  <a:srgbClr val="000000"/>
                </a:solidFill>
                <a:latin typeface="HGSｺﾞｼｯｸM" pitchFamily="50" charset="-128"/>
                <a:ea typeface="HGSｺﾞｼｯｸM" pitchFamily="50" charset="-128"/>
              </a:rPr>
              <a:t>歳</a:t>
            </a:r>
            <a:r>
              <a:rPr lang="en-US" altLang="ja-JP" sz="700" dirty="0" smtClean="0">
                <a:solidFill>
                  <a:srgbClr val="000000"/>
                </a:solidFill>
                <a:latin typeface="HGSｺﾞｼｯｸM" pitchFamily="50" charset="-128"/>
                <a:ea typeface="HGSｺﾞｼｯｸM" pitchFamily="50" charset="-128"/>
              </a:rPr>
              <a:t>2</a:t>
            </a:r>
            <a:r>
              <a:rPr lang="ja-JP" altLang="en-US" sz="700" dirty="0" smtClean="0">
                <a:solidFill>
                  <a:srgbClr val="000000"/>
                </a:solidFill>
                <a:latin typeface="HGSｺﾞｼｯｸM" pitchFamily="50" charset="-128"/>
                <a:ea typeface="HGSｺﾞｼｯｸM" pitchFamily="50" charset="-128"/>
              </a:rPr>
              <a:t>か月に達するまで休業可能となる　　</a:t>
            </a:r>
            <a:endParaRPr lang="ja-JP" altLang="en-US" sz="700" dirty="0">
              <a:solidFill>
                <a:srgbClr val="000000"/>
              </a:solidFill>
              <a:latin typeface="HGSｺﾞｼｯｸM" pitchFamily="50" charset="-128"/>
              <a:ea typeface="HGSｺﾞｼｯｸM" pitchFamily="50" charset="-128"/>
            </a:endParaRPr>
          </a:p>
        </p:txBody>
      </p:sp>
      <p:sp>
        <p:nvSpPr>
          <p:cNvPr id="2070" name="Oval 21"/>
          <p:cNvSpPr>
            <a:spLocks noChangeArrowheads="1"/>
          </p:cNvSpPr>
          <p:nvPr/>
        </p:nvSpPr>
        <p:spPr bwMode="auto">
          <a:xfrm>
            <a:off x="4664968" y="3468284"/>
            <a:ext cx="631805" cy="216024"/>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ja-JP" altLang="en-US" sz="700" dirty="0" smtClean="0">
                <a:latin typeface="HGSｺﾞｼｯｸM" pitchFamily="50" charset="-128"/>
                <a:ea typeface="HGSｺﾞｼｯｸM" pitchFamily="50" charset="-128"/>
              </a:rPr>
              <a:t>配偶者の出産</a:t>
            </a:r>
            <a:endParaRPr lang="ja-JP" altLang="en-US" sz="700" dirty="0">
              <a:latin typeface="HGSｺﾞｼｯｸM" pitchFamily="50" charset="-128"/>
              <a:ea typeface="HGSｺﾞｼｯｸM" pitchFamily="50" charset="-128"/>
            </a:endParaRPr>
          </a:p>
        </p:txBody>
      </p:sp>
      <p:sp>
        <p:nvSpPr>
          <p:cNvPr id="155" name="Text Box 100"/>
          <p:cNvSpPr txBox="1">
            <a:spLocks noChangeArrowheads="1"/>
          </p:cNvSpPr>
          <p:nvPr/>
        </p:nvSpPr>
        <p:spPr bwMode="auto">
          <a:xfrm>
            <a:off x="5889104" y="6366294"/>
            <a:ext cx="1080120" cy="193827"/>
          </a:xfrm>
          <a:prstGeom prst="rect">
            <a:avLst/>
          </a:prstGeom>
          <a:solidFill>
            <a:schemeClr val="bg1"/>
          </a:solidFill>
          <a:ln w="9525">
            <a:noFill/>
            <a:miter lim="800000"/>
            <a:headEnd/>
            <a:tailEnd/>
          </a:ln>
        </p:spPr>
        <p:txBody>
          <a:bodyPr wrap="square" lIns="67338" tIns="35016" rIns="67338" bIns="35016">
            <a:spAutoFit/>
          </a:bodyPr>
          <a:lstStyle/>
          <a:p>
            <a:pPr algn="ctr" defTabSz="957341">
              <a:spcBef>
                <a:spcPct val="50000"/>
              </a:spcBef>
            </a:pPr>
            <a:r>
              <a:rPr lang="ja-JP" altLang="en-US" sz="800" dirty="0">
                <a:latin typeface="HGSｺﾞｼｯｸM" pitchFamily="50" charset="-128"/>
                <a:ea typeface="HGSｺﾞｼｯｸM" pitchFamily="50" charset="-128"/>
              </a:rPr>
              <a:t>免除期間</a:t>
            </a:r>
            <a:r>
              <a:rPr lang="ja-JP" altLang="en-US" sz="800" dirty="0" smtClean="0">
                <a:latin typeface="HGSｺﾞｼｯｸM" pitchFamily="50" charset="-128"/>
                <a:ea typeface="HGSｺﾞｼｯｸM" pitchFamily="50" charset="-128"/>
              </a:rPr>
              <a:t>（育休中）</a:t>
            </a:r>
            <a:endParaRPr lang="ja-JP" altLang="en-US" sz="800" dirty="0">
              <a:latin typeface="HGSｺﾞｼｯｸM" pitchFamily="50" charset="-128"/>
              <a:ea typeface="HGSｺﾞｼｯｸM" pitchFamily="50" charset="-128"/>
            </a:endParaRPr>
          </a:p>
        </p:txBody>
      </p:sp>
      <p:sp>
        <p:nvSpPr>
          <p:cNvPr id="115" name="Rectangle 5"/>
          <p:cNvSpPr>
            <a:spLocks noChangeArrowheads="1"/>
          </p:cNvSpPr>
          <p:nvPr/>
        </p:nvSpPr>
        <p:spPr bwMode="auto">
          <a:xfrm>
            <a:off x="37333" y="908720"/>
            <a:ext cx="278602" cy="565743"/>
          </a:xfrm>
          <a:prstGeom prst="rect">
            <a:avLst/>
          </a:prstGeom>
          <a:solidFill>
            <a:srgbClr val="0F99BC"/>
          </a:solidFill>
          <a:ln w="9525">
            <a:noFill/>
            <a:miter lim="800000"/>
            <a:headEnd/>
            <a:tailEnd/>
          </a:ln>
        </p:spPr>
        <p:txBody>
          <a:bodyPr vert="eaVert" lIns="40403" tIns="35016" rIns="40403" bIns="35016" anchor="ctr"/>
          <a:lstStyle/>
          <a:p>
            <a:pPr algn="ctr" defTabSz="957341">
              <a:defRPr/>
            </a:pPr>
            <a:r>
              <a:rPr lang="ja-JP" altLang="en-US" sz="700" dirty="0" smtClean="0">
                <a:solidFill>
                  <a:srgbClr val="FFFFFF"/>
                </a:solidFill>
                <a:latin typeface="HGSｺﾞｼｯｸM" pitchFamily="50" charset="-128"/>
                <a:ea typeface="HGSｺﾞｼｯｸM" pitchFamily="50" charset="-128"/>
              </a:rPr>
              <a:t>休業・復職</a:t>
            </a:r>
            <a:r>
              <a:rPr lang="ja-JP" altLang="en-US" sz="800" dirty="0" smtClean="0">
                <a:solidFill>
                  <a:srgbClr val="FFFFFF"/>
                </a:solidFill>
                <a:latin typeface="HGSｺﾞｼｯｸM" pitchFamily="50" charset="-128"/>
                <a:ea typeface="HGSｺﾞｼｯｸM" pitchFamily="50" charset="-128"/>
              </a:rPr>
              <a:t>準備</a:t>
            </a:r>
            <a:endParaRPr lang="ja-JP" altLang="en-US" sz="800" dirty="0">
              <a:solidFill>
                <a:srgbClr val="FFFFFF"/>
              </a:solidFill>
              <a:latin typeface="HGSｺﾞｼｯｸM" pitchFamily="50" charset="-128"/>
              <a:ea typeface="HGSｺﾞｼｯｸM" pitchFamily="50" charset="-128"/>
            </a:endParaRPr>
          </a:p>
        </p:txBody>
      </p:sp>
      <p:sp>
        <p:nvSpPr>
          <p:cNvPr id="116" name="Rectangle 5"/>
          <p:cNvSpPr>
            <a:spLocks noChangeArrowheads="1"/>
          </p:cNvSpPr>
          <p:nvPr/>
        </p:nvSpPr>
        <p:spPr bwMode="auto">
          <a:xfrm>
            <a:off x="371655" y="908721"/>
            <a:ext cx="667033" cy="575022"/>
          </a:xfrm>
          <a:prstGeom prst="rect">
            <a:avLst/>
          </a:prstGeom>
          <a:solidFill>
            <a:srgbClr val="77D4ED"/>
          </a:solidFill>
          <a:ln w="9525">
            <a:solidFill>
              <a:srgbClr val="808080"/>
            </a:solidFill>
            <a:miter lim="800000"/>
            <a:headEnd/>
            <a:tailEnd/>
          </a:ln>
        </p:spPr>
        <p:txBody>
          <a:bodyPr lIns="40403" tIns="35016" rIns="40403" bIns="35016" anchor="ctr"/>
          <a:lstStyle/>
          <a:p>
            <a:pPr algn="ctr" defTabSz="957341">
              <a:defRPr/>
            </a:pPr>
            <a:r>
              <a:rPr lang="ja-JP" altLang="en-US" sz="800" dirty="0" smtClean="0">
                <a:solidFill>
                  <a:srgbClr val="000000"/>
                </a:solidFill>
                <a:latin typeface="HGSｺﾞｼｯｸM" pitchFamily="50" charset="-128"/>
                <a:ea typeface="HGSｺﾞｼｯｸM" pitchFamily="50" charset="-128"/>
              </a:rPr>
              <a:t>企業・社員</a:t>
            </a:r>
            <a:endParaRPr lang="ja-JP" altLang="en-US" sz="800" dirty="0">
              <a:solidFill>
                <a:srgbClr val="000000"/>
              </a:solidFill>
              <a:latin typeface="HGSｺﾞｼｯｸM" pitchFamily="50" charset="-128"/>
              <a:ea typeface="HGSｺﾞｼｯｸM" pitchFamily="50" charset="-128"/>
            </a:endParaRPr>
          </a:p>
        </p:txBody>
      </p:sp>
      <p:sp>
        <p:nvSpPr>
          <p:cNvPr id="117" name="Rectangle 5"/>
          <p:cNvSpPr>
            <a:spLocks noChangeArrowheads="1"/>
          </p:cNvSpPr>
          <p:nvPr/>
        </p:nvSpPr>
        <p:spPr bwMode="auto">
          <a:xfrm>
            <a:off x="1138686" y="908720"/>
            <a:ext cx="7054673" cy="581459"/>
          </a:xfrm>
          <a:prstGeom prst="rect">
            <a:avLst/>
          </a:prstGeom>
          <a:noFill/>
          <a:ln w="9525">
            <a:solidFill>
              <a:schemeClr val="tx1">
                <a:lumMod val="50000"/>
                <a:lumOff val="50000"/>
              </a:schemeClr>
            </a:solidFill>
            <a:miter lim="800000"/>
            <a:headEnd/>
            <a:tailEnd/>
          </a:ln>
        </p:spPr>
        <p:txBody>
          <a:bodyPr lIns="40403" tIns="35016" rIns="40403" bIns="35016" anchor="ctr"/>
          <a:lstStyle/>
          <a:p>
            <a:pPr algn="ctr" defTabSz="957341">
              <a:lnSpc>
                <a:spcPts val="1100"/>
              </a:lnSpc>
              <a:defRPr/>
            </a:pPr>
            <a:endParaRPr lang="en-US" altLang="ja-JP" sz="700" dirty="0" smtClean="0">
              <a:solidFill>
                <a:srgbClr val="000000"/>
              </a:solidFill>
              <a:latin typeface="+mn-ea"/>
            </a:endParaRPr>
          </a:p>
        </p:txBody>
      </p:sp>
      <p:sp>
        <p:nvSpPr>
          <p:cNvPr id="118" name="正方形/長方形 117"/>
          <p:cNvSpPr/>
          <p:nvPr/>
        </p:nvSpPr>
        <p:spPr bwMode="auto">
          <a:xfrm>
            <a:off x="1928664" y="908720"/>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t>●業務の棚卸し</a:t>
            </a:r>
            <a:endParaRPr lang="ja-JP" altLang="en-US" sz="800" dirty="0" smtClean="0">
              <a:latin typeface="Arial" charset="0"/>
              <a:ea typeface="ＭＳ Ｐゴシック" pitchFamily="50" charset="-128"/>
            </a:endParaRPr>
          </a:p>
        </p:txBody>
      </p:sp>
      <p:sp>
        <p:nvSpPr>
          <p:cNvPr id="119" name="正方形/長方形 118"/>
          <p:cNvSpPr/>
          <p:nvPr/>
        </p:nvSpPr>
        <p:spPr bwMode="auto">
          <a:xfrm>
            <a:off x="1928664" y="1011589"/>
            <a:ext cx="1008112" cy="473195"/>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t>担当業務の</a:t>
            </a:r>
            <a:r>
              <a:rPr lang="ja-JP" altLang="en-US" sz="600" dirty="0" smtClean="0">
                <a:latin typeface="Arial" charset="0"/>
                <a:ea typeface="ＭＳ Ｐゴシック" pitchFamily="50" charset="-128"/>
              </a:rPr>
              <a:t>流れ・所要時間を確認し、不要な作業の洗い出し・整理を行い、</a:t>
            </a:r>
            <a:r>
              <a:rPr lang="ja-JP" altLang="en-US" sz="600" dirty="0" smtClean="0"/>
              <a:t>業務をスリム化しましょう</a:t>
            </a:r>
            <a:endParaRPr lang="en-US" altLang="ja-JP" sz="600" dirty="0" smtClean="0"/>
          </a:p>
        </p:txBody>
      </p:sp>
      <p:sp>
        <p:nvSpPr>
          <p:cNvPr id="120" name="正方形/長方形 119"/>
          <p:cNvSpPr/>
          <p:nvPr/>
        </p:nvSpPr>
        <p:spPr bwMode="auto">
          <a:xfrm>
            <a:off x="3776012" y="908720"/>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t>●◎業務の引き継ぎ</a:t>
            </a:r>
            <a:endParaRPr lang="ja-JP" altLang="en-US" sz="800" dirty="0" smtClean="0">
              <a:latin typeface="Arial" charset="0"/>
              <a:ea typeface="ＭＳ Ｐゴシック" pitchFamily="50" charset="-128"/>
            </a:endParaRPr>
          </a:p>
        </p:txBody>
      </p:sp>
      <p:sp>
        <p:nvSpPr>
          <p:cNvPr id="121" name="正方形/長方形 120"/>
          <p:cNvSpPr/>
          <p:nvPr/>
        </p:nvSpPr>
        <p:spPr bwMode="auto">
          <a:xfrm>
            <a:off x="3800872" y="1052736"/>
            <a:ext cx="1152128" cy="432047"/>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t>担当業務の手順を休業中の担当者に引き継ぎましょう。必要な場合は、引継用のマニュアルを作成しましょう</a:t>
            </a:r>
            <a:endParaRPr lang="en-US" altLang="ja-JP" sz="600" dirty="0" smtClean="0"/>
          </a:p>
        </p:txBody>
      </p:sp>
      <p:sp>
        <p:nvSpPr>
          <p:cNvPr id="122" name="正方形/長方形 121"/>
          <p:cNvSpPr/>
          <p:nvPr/>
        </p:nvSpPr>
        <p:spPr bwMode="auto">
          <a:xfrm>
            <a:off x="2839908" y="914884"/>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t>◎代替要員の確保</a:t>
            </a:r>
            <a:endParaRPr lang="ja-JP" altLang="en-US" sz="800" dirty="0" smtClean="0">
              <a:latin typeface="Arial" charset="0"/>
              <a:ea typeface="ＭＳ Ｐゴシック" pitchFamily="50" charset="-128"/>
            </a:endParaRPr>
          </a:p>
        </p:txBody>
      </p:sp>
      <p:sp>
        <p:nvSpPr>
          <p:cNvPr id="123" name="正方形/長方形 122"/>
          <p:cNvSpPr/>
          <p:nvPr/>
        </p:nvSpPr>
        <p:spPr bwMode="auto">
          <a:xfrm>
            <a:off x="2889628" y="1052737"/>
            <a:ext cx="911244" cy="432047"/>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t>社員の休業中に業務を代替する要員を、人事異動や新規採用で確保しましょう</a:t>
            </a:r>
            <a:endParaRPr lang="en-US" altLang="ja-JP" sz="600" dirty="0" smtClean="0"/>
          </a:p>
        </p:txBody>
      </p:sp>
      <p:sp>
        <p:nvSpPr>
          <p:cNvPr id="124" name="正方形/長方形 123"/>
          <p:cNvSpPr/>
          <p:nvPr/>
        </p:nvSpPr>
        <p:spPr bwMode="auto">
          <a:xfrm>
            <a:off x="5432196" y="908720"/>
            <a:ext cx="1393012" cy="137852"/>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a:r>
              <a:rPr lang="ja-JP" altLang="en-US" sz="800" dirty="0" smtClean="0"/>
              <a:t>◎社員の多能工化</a:t>
            </a:r>
            <a:endParaRPr lang="ja-JP" altLang="en-US" sz="800" dirty="0" smtClean="0">
              <a:latin typeface="Arial" charset="0"/>
              <a:ea typeface="ＭＳ Ｐゴシック" pitchFamily="50" charset="-128"/>
            </a:endParaRPr>
          </a:p>
        </p:txBody>
      </p:sp>
      <p:sp>
        <p:nvSpPr>
          <p:cNvPr id="132" name="正方形/長方形 131"/>
          <p:cNvSpPr/>
          <p:nvPr/>
        </p:nvSpPr>
        <p:spPr bwMode="auto">
          <a:xfrm>
            <a:off x="5385048" y="1052737"/>
            <a:ext cx="2016224" cy="432047"/>
          </a:xfrm>
          <a:prstGeom prst="rect">
            <a:avLst/>
          </a:prstGeom>
          <a:noFill/>
          <a:ln w="9525" cap="flat" cmpd="sng" algn="ctr">
            <a:noFill/>
            <a:prstDash val="solid"/>
            <a:round/>
            <a:headEnd type="none" w="med" len="med"/>
            <a:tailEnd type="none" w="med" len="med"/>
          </a:ln>
          <a:effectLst/>
        </p:spPr>
        <p:txBody>
          <a:bodyPr vert="horz" wrap="square" lIns="67338" tIns="35016" rIns="67338" bIns="35016" numCol="1" rtlCol="0" anchor="ctr" anchorCtr="0" compatLnSpc="1">
            <a:prstTxWarp prst="textNoShape">
              <a:avLst/>
            </a:prstTxWarp>
          </a:bodyPr>
          <a:lstStyle/>
          <a:p>
            <a:pPr defTabSz="957341" fontAlgn="base">
              <a:spcBef>
                <a:spcPct val="0"/>
              </a:spcBef>
              <a:spcAft>
                <a:spcPct val="0"/>
              </a:spcAft>
            </a:pPr>
            <a:r>
              <a:rPr lang="ja-JP" altLang="en-US" sz="600" dirty="0" smtClean="0"/>
              <a:t>複数の業務をできるスキルを社員が身につけることで、職場内で急な欠員が出てもフォローできる体制が作れます。</a:t>
            </a:r>
            <a:endParaRPr lang="en-US" altLang="ja-JP" sz="600" dirty="0" smtClean="0"/>
          </a:p>
          <a:p>
            <a:pPr defTabSz="957341" fontAlgn="base">
              <a:spcBef>
                <a:spcPct val="0"/>
              </a:spcBef>
              <a:spcAft>
                <a:spcPct val="0"/>
              </a:spcAft>
            </a:pPr>
            <a:r>
              <a:rPr lang="ja-JP" altLang="en-US" sz="600" dirty="0" smtClean="0"/>
              <a:t>育休制度対象者が復職した後のフォローを見据え、社員の多能工化を推進しましょう</a:t>
            </a:r>
            <a:endParaRPr lang="en-US" altLang="ja-JP" sz="600" dirty="0" smtClean="0"/>
          </a:p>
        </p:txBody>
      </p:sp>
      <p:sp>
        <p:nvSpPr>
          <p:cNvPr id="133" name="正方形/長方形 132"/>
          <p:cNvSpPr/>
          <p:nvPr/>
        </p:nvSpPr>
        <p:spPr bwMode="auto">
          <a:xfrm>
            <a:off x="-1167680" y="0"/>
            <a:ext cx="1008112" cy="548680"/>
          </a:xfrm>
          <a:prstGeom prst="rect">
            <a:avLst/>
          </a:prstGeom>
          <a:solidFill>
            <a:srgbClr val="917CBA"/>
          </a:solidFill>
          <a:ln w="57150">
            <a:solidFill>
              <a:srgbClr val="7157A5"/>
            </a:solidFill>
            <a:round/>
            <a:headEnd/>
            <a:tailEnd type="triangle" w="med" len="sm"/>
          </a:ln>
        </p:spPr>
        <p:txBody>
          <a:bodyPr lIns="68415" tIns="34208" rIns="68415" bIns="34208" rtlCol="0" anchor="ctr"/>
          <a:lstStyle/>
          <a:p>
            <a:pPr algn="ctr"/>
            <a:r>
              <a:rPr kumimoji="1" lang="ja-JP" altLang="en-US" sz="1600" dirty="0" smtClean="0">
                <a:solidFill>
                  <a:srgbClr val="FFFFFF"/>
                </a:solidFill>
              </a:rPr>
              <a:t>男性向け</a:t>
            </a:r>
            <a:endParaRPr kumimoji="1" lang="ja-JP" altLang="en-US" sz="1600" dirty="0">
              <a:solidFill>
                <a:srgbClr val="FFFFFF"/>
              </a:solidFill>
            </a:endParaRPr>
          </a:p>
        </p:txBody>
      </p:sp>
      <p:sp>
        <p:nvSpPr>
          <p:cNvPr id="138" name="AutoShape 58"/>
          <p:cNvSpPr>
            <a:spLocks/>
          </p:cNvSpPr>
          <p:nvPr/>
        </p:nvSpPr>
        <p:spPr bwMode="auto">
          <a:xfrm>
            <a:off x="5313040" y="4797153"/>
            <a:ext cx="216024" cy="504056"/>
          </a:xfrm>
          <a:prstGeom prst="rightBrace">
            <a:avLst>
              <a:gd name="adj1" fmla="val 56636"/>
              <a:gd name="adj2" fmla="val 43634"/>
            </a:avLst>
          </a:prstGeom>
          <a:noFill/>
          <a:ln w="25400">
            <a:solidFill>
              <a:srgbClr val="808080"/>
            </a:solidFill>
            <a:round/>
            <a:headEnd/>
            <a:tailEnd/>
          </a:ln>
        </p:spPr>
        <p:txBody>
          <a:bodyPr wrap="none" lIns="67338" tIns="35016" rIns="67338" bIns="35016" anchor="ctr"/>
          <a:lstStyle/>
          <a:p>
            <a:endParaRPr lang="ja-JP" altLang="en-US" dirty="0"/>
          </a:p>
        </p:txBody>
      </p:sp>
      <p:sp>
        <p:nvSpPr>
          <p:cNvPr id="135" name="Line 49"/>
          <p:cNvSpPr>
            <a:spLocks noChangeShapeType="1"/>
          </p:cNvSpPr>
          <p:nvPr/>
        </p:nvSpPr>
        <p:spPr bwMode="auto">
          <a:xfrm flipV="1">
            <a:off x="6770111" y="3735238"/>
            <a:ext cx="712940" cy="12692"/>
          </a:xfrm>
          <a:prstGeom prst="line">
            <a:avLst/>
          </a:prstGeom>
          <a:noFill/>
          <a:ln w="9525">
            <a:solidFill>
              <a:schemeClr val="tx1"/>
            </a:solidFill>
            <a:prstDash val="dash"/>
            <a:round/>
            <a:headEnd type="stealth" w="med" len="med"/>
            <a:tailEnd type="triangle" w="med" len="med"/>
          </a:ln>
        </p:spPr>
        <p:txBody>
          <a:bodyPr lIns="67338" tIns="35016" rIns="67338" bIns="35016" anchor="ctr"/>
          <a:lstStyle/>
          <a:p>
            <a:endParaRPr lang="ja-JP" altLang="en-US"/>
          </a:p>
        </p:txBody>
      </p:sp>
      <p:sp>
        <p:nvSpPr>
          <p:cNvPr id="136" name="Line 51"/>
          <p:cNvSpPr>
            <a:spLocks noChangeShapeType="1"/>
          </p:cNvSpPr>
          <p:nvPr/>
        </p:nvSpPr>
        <p:spPr bwMode="auto">
          <a:xfrm>
            <a:off x="7473280" y="3573016"/>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142" name="Oval 52"/>
          <p:cNvSpPr>
            <a:spLocks noChangeArrowheads="1"/>
          </p:cNvSpPr>
          <p:nvPr/>
        </p:nvSpPr>
        <p:spPr bwMode="auto">
          <a:xfrm>
            <a:off x="7258298" y="3468284"/>
            <a:ext cx="429963" cy="194437"/>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en-US" altLang="ja-JP" sz="700" dirty="0" smtClean="0">
                <a:latin typeface="HGSｺﾞｼｯｸM" pitchFamily="50" charset="-128"/>
                <a:ea typeface="HGSｺﾞｼｯｸM" pitchFamily="50" charset="-128"/>
              </a:rPr>
              <a:t>1</a:t>
            </a:r>
            <a:r>
              <a:rPr lang="ja-JP" altLang="en-US" sz="700" dirty="0" smtClean="0">
                <a:latin typeface="HGSｺﾞｼｯｸM" pitchFamily="50" charset="-128"/>
                <a:ea typeface="HGSｺﾞｼｯｸM" pitchFamily="50" charset="-128"/>
              </a:rPr>
              <a:t>歳</a:t>
            </a:r>
            <a:r>
              <a:rPr lang="en-US" altLang="ja-JP" sz="700" dirty="0" smtClean="0">
                <a:latin typeface="HGSｺﾞｼｯｸM" pitchFamily="50" charset="-128"/>
                <a:ea typeface="HGSｺﾞｼｯｸM" pitchFamily="50" charset="-128"/>
              </a:rPr>
              <a:t>6</a:t>
            </a:r>
            <a:r>
              <a:rPr lang="ja-JP" altLang="en-US" sz="700" dirty="0" smtClean="0">
                <a:latin typeface="HGSｺﾞｼｯｸM" pitchFamily="50" charset="-128"/>
                <a:ea typeface="HGSｺﾞｼｯｸM" pitchFamily="50" charset="-128"/>
              </a:rPr>
              <a:t>か月</a:t>
            </a:r>
            <a:endParaRPr lang="ja-JP" altLang="en-US" sz="700" dirty="0">
              <a:latin typeface="HGSｺﾞｼｯｸM" pitchFamily="50" charset="-128"/>
              <a:ea typeface="HGSｺﾞｼｯｸM" pitchFamily="50" charset="-128"/>
            </a:endParaRPr>
          </a:p>
        </p:txBody>
      </p:sp>
      <p:sp>
        <p:nvSpPr>
          <p:cNvPr id="145" name="Oval 52"/>
          <p:cNvSpPr>
            <a:spLocks noChangeArrowheads="1"/>
          </p:cNvSpPr>
          <p:nvPr/>
        </p:nvSpPr>
        <p:spPr bwMode="auto">
          <a:xfrm>
            <a:off x="7993065" y="3473108"/>
            <a:ext cx="289209" cy="206375"/>
          </a:xfrm>
          <a:prstGeom prst="ellipse">
            <a:avLst/>
          </a:prstGeom>
          <a:solidFill>
            <a:srgbClr val="F1DB9D"/>
          </a:solidFill>
          <a:ln w="9525">
            <a:solidFill>
              <a:schemeClr val="tx1"/>
            </a:solidFill>
            <a:round/>
            <a:headEnd/>
            <a:tailEnd/>
          </a:ln>
        </p:spPr>
        <p:txBody>
          <a:bodyPr wrap="none" lIns="67338" tIns="35016" rIns="67338" bIns="35016" anchor="ctr"/>
          <a:lstStyle/>
          <a:p>
            <a:pPr algn="ctr" defTabSz="957341"/>
            <a:r>
              <a:rPr lang="en-US" altLang="ja-JP" sz="700" dirty="0">
                <a:latin typeface="HGSｺﾞｼｯｸM" pitchFamily="50" charset="-128"/>
                <a:ea typeface="HGSｺﾞｼｯｸM" pitchFamily="50" charset="-128"/>
              </a:rPr>
              <a:t>2</a:t>
            </a:r>
            <a:r>
              <a:rPr lang="ja-JP" altLang="en-US" sz="700" dirty="0" smtClean="0">
                <a:latin typeface="HGSｺﾞｼｯｸM" pitchFamily="50" charset="-128"/>
                <a:ea typeface="HGSｺﾞｼｯｸM" pitchFamily="50" charset="-128"/>
              </a:rPr>
              <a:t>歳</a:t>
            </a:r>
            <a:endParaRPr lang="ja-JP" altLang="en-US" sz="700" dirty="0">
              <a:latin typeface="HGSｺﾞｼｯｸM" pitchFamily="50" charset="-128"/>
              <a:ea typeface="HGSｺﾞｼｯｸM" pitchFamily="50"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1611</TotalTime>
  <Words>1866</Words>
  <Application>Microsoft Office PowerPoint</Application>
  <PresentationFormat>A4 210 x 297 mm</PresentationFormat>
  <Paragraphs>236</Paragraphs>
  <Slides>2</Slides>
  <Notes>2</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川島 陽子(kawashima-youko01)</dc:creator>
  <cp:lastModifiedBy>厚生労働省ネットワークシステム</cp:lastModifiedBy>
  <cp:revision>162</cp:revision>
  <dcterms:created xsi:type="dcterms:W3CDTF">2014-09-09T02:58:30Z</dcterms:created>
  <dcterms:modified xsi:type="dcterms:W3CDTF">2017-11-17T08:27:31Z</dcterms:modified>
</cp:coreProperties>
</file>