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57" d="100"/>
          <a:sy n="57" d="100"/>
        </p:scale>
        <p:origin x="-2160" y="-7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66185"/>
            <a:ext cx="4514850" cy="780203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762E660-777A-463F-87B6-FC9A1355E385}" type="datetimeFigureOut">
              <a:rPr kumimoji="1" lang="ja-JP" altLang="en-US" smtClean="0"/>
              <a:pPr/>
              <a:t>2017/11/17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3E12AA0-BBCF-4816-ACC8-671FB136703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D762E660-777A-463F-87B6-FC9A1355E385}" type="datetimeFigureOut">
              <a:rPr kumimoji="1" lang="ja-JP" altLang="en-US" smtClean="0"/>
              <a:pPr/>
              <a:t>2017/11/17</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3E12AA0-BBCF-4816-ACC8-671FB136703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2.mhlw.go.jp/topics/seido/josei/hourei/20000401-25-1.ht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角丸四角形 52"/>
          <p:cNvSpPr/>
          <p:nvPr/>
        </p:nvSpPr>
        <p:spPr>
          <a:xfrm>
            <a:off x="836712" y="5142016"/>
            <a:ext cx="3888432" cy="1543792"/>
          </a:xfrm>
          <a:prstGeom prst="roundRect">
            <a:avLst>
              <a:gd name="adj" fmla="val 703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764704" y="2123728"/>
            <a:ext cx="4020864" cy="6912768"/>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lvl="0" indent="-180975">
              <a:lnSpc>
                <a:spcPts val="1300"/>
              </a:lnSpc>
              <a:buFont typeface="Wingdings" pitchFamily="2" charset="2"/>
              <a:buChar char="p"/>
            </a:pPr>
            <a:r>
              <a:rPr lang="ja-JP" altLang="en-US" sz="900" b="1" dirty="0">
                <a:solidFill>
                  <a:srgbClr val="FF0000"/>
                </a:solidFill>
                <a:latin typeface="ＭＳ Ｐゴシック" charset="-128"/>
                <a:ea typeface="ＭＳ Ｐゴシック" charset="-128"/>
              </a:rPr>
              <a:t>妊娠の報告を受けたら・・・</a:t>
            </a:r>
            <a:endParaRPr lang="en-US" altLang="ja-JP" sz="900" b="1" dirty="0">
              <a:solidFill>
                <a:srgbClr val="FF0000"/>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まずは「おめでとう」と伝え、妊娠をお祝いしましょう。間違っても、職場が多忙だからといって「困るなぁ」等と否定的な発言をしてはいけません</a:t>
            </a:r>
            <a:endParaRPr lang="en-US" altLang="ja-JP" sz="900" dirty="0">
              <a:solidFill>
                <a:prstClr val="black"/>
              </a:solidFill>
              <a:latin typeface="ＭＳ Ｐゴシック" charset="-128"/>
              <a:ea typeface="ＭＳ Ｐゴシック" charset="-128"/>
            </a:endParaRPr>
          </a:p>
          <a:p>
            <a:pPr lvl="0">
              <a:lnSpc>
                <a:spcPts val="1300"/>
              </a:lnSpc>
            </a:pPr>
            <a:endParaRPr lang="ja-JP" altLang="en-US" sz="900" dirty="0">
              <a:solidFill>
                <a:prstClr val="black"/>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a:solidFill>
                  <a:srgbClr val="FF0000"/>
                </a:solidFill>
                <a:latin typeface="ＭＳ Ｐゴシック" charset="-128"/>
                <a:ea typeface="ＭＳ Ｐゴシック" charset="-128"/>
              </a:rPr>
              <a:t>妊娠・出産・育児に関して利用可能な制度、給付金や社会保険料の免除等について説明</a:t>
            </a:r>
            <a:r>
              <a:rPr lang="ja-JP" altLang="en-US" sz="900" b="1" dirty="0" smtClean="0">
                <a:solidFill>
                  <a:srgbClr val="FF0000"/>
                </a:solidFill>
                <a:latin typeface="ＭＳ Ｐゴシック" charset="-128"/>
                <a:ea typeface="ＭＳ Ｐゴシック" charset="-128"/>
              </a:rPr>
              <a:t>します（人事担当から説明してもかまいません）</a:t>
            </a:r>
            <a:endParaRPr lang="ja-JP" altLang="en-US" sz="900" b="1" dirty="0">
              <a:solidFill>
                <a:srgbClr val="FF0000"/>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「法律で定められている措置・制度の周知資料」等を活用するとよいでしょう</a:t>
            </a:r>
            <a:endParaRPr lang="en-US" altLang="ja-JP" sz="900" dirty="0">
              <a:solidFill>
                <a:prstClr val="black"/>
              </a:solidFill>
              <a:latin typeface="ＭＳ Ｐゴシック" charset="-128"/>
              <a:ea typeface="ＭＳ Ｐゴシック" charset="-128"/>
            </a:endParaRPr>
          </a:p>
          <a:p>
            <a:pPr marL="85725" lvl="0" indent="-85725">
              <a:lnSpc>
                <a:spcPts val="1300"/>
              </a:lnSpc>
            </a:pPr>
            <a:r>
              <a:rPr lang="en-US" altLang="ja-JP" sz="900" dirty="0">
                <a:solidFill>
                  <a:prstClr val="black"/>
                </a:solidFill>
                <a:latin typeface="ＭＳ Ｐゴシック" charset="-128"/>
                <a:ea typeface="ＭＳ Ｐゴシック" charset="-128"/>
              </a:rPr>
              <a:t>※</a:t>
            </a:r>
            <a:r>
              <a:rPr lang="ja-JP" altLang="en-US" sz="900" dirty="0">
                <a:solidFill>
                  <a:prstClr val="black"/>
                </a:solidFill>
                <a:latin typeface="ＭＳ Ｐゴシック" charset="-128"/>
                <a:ea typeface="ＭＳ Ｐゴシック" charset="-128"/>
              </a:rPr>
              <a:t>有期契約労働者が育休の対象となるかは</a:t>
            </a:r>
            <a:r>
              <a:rPr lang="ja-JP" altLang="en-US" sz="900" dirty="0" smtClean="0">
                <a:solidFill>
                  <a:prstClr val="black"/>
                </a:solidFill>
                <a:latin typeface="ＭＳ Ｐゴシック" charset="-128"/>
                <a:ea typeface="ＭＳ Ｐゴシック" charset="-128"/>
              </a:rPr>
              <a:t>、人事</a:t>
            </a:r>
            <a:r>
              <a:rPr lang="ja-JP" altLang="en-US" sz="900" dirty="0">
                <a:solidFill>
                  <a:prstClr val="black"/>
                </a:solidFill>
                <a:latin typeface="ＭＳ Ｐゴシック" charset="-128"/>
                <a:ea typeface="ＭＳ Ｐゴシック" charset="-128"/>
              </a:rPr>
              <a:t>担当へ相談してください</a:t>
            </a:r>
            <a:endParaRPr lang="en-US" altLang="ja-JP" sz="900" dirty="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endParaRPr lang="en-US" altLang="ja-JP" sz="900" dirty="0">
              <a:solidFill>
                <a:prstClr val="black"/>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a:solidFill>
                  <a:srgbClr val="FF0000"/>
                </a:solidFill>
                <a:latin typeface="ＭＳ Ｐゴシック" charset="-128"/>
                <a:ea typeface="ＭＳ Ｐゴシック" charset="-128"/>
              </a:rPr>
              <a:t>妊娠中の働き方について確認します</a:t>
            </a:r>
            <a:endParaRPr lang="en-US" altLang="ja-JP" sz="900" b="1" dirty="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「産休・育休</a:t>
            </a:r>
            <a:r>
              <a:rPr lang="ja-JP" altLang="en-US" sz="900" dirty="0">
                <a:solidFill>
                  <a:prstClr val="black"/>
                </a:solidFill>
                <a:latin typeface="ＭＳ Ｐゴシック" charset="-128"/>
                <a:ea typeface="ＭＳ Ｐゴシック" charset="-128"/>
              </a:rPr>
              <a:t>復帰支援面談シート」を使い、妊娠中の働き方について体調面で配慮が必要なことや産休までの業務引き継ぎについて話し合いましょう</a:t>
            </a:r>
            <a:endParaRPr lang="en-US" altLang="ja-JP" sz="900" dirty="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 「母性健康管理指導事項連絡カード（母健連絡カード</a:t>
            </a:r>
            <a:r>
              <a:rPr lang="ja-JP" altLang="en-US" sz="900" dirty="0" smtClean="0">
                <a:solidFill>
                  <a:prstClr val="black"/>
                </a:solidFill>
                <a:latin typeface="ＭＳ Ｐゴシック" charset="-128"/>
                <a:ea typeface="ＭＳ Ｐゴシック" charset="-128"/>
              </a:rPr>
              <a:t>）</a:t>
            </a:r>
            <a:r>
              <a:rPr lang="en-US" altLang="ja-JP" sz="900" dirty="0" smtClean="0">
                <a:solidFill>
                  <a:prstClr val="black"/>
                </a:solidFill>
                <a:latin typeface="ＭＳ Ｐゴシック" charset="-128"/>
                <a:ea typeface="ＭＳ Ｐゴシック" charset="-128"/>
              </a:rPr>
              <a:t>※ </a:t>
            </a:r>
            <a:r>
              <a:rPr lang="ja-JP" altLang="en-US" sz="900" dirty="0" smtClean="0">
                <a:solidFill>
                  <a:prstClr val="black"/>
                </a:solidFill>
                <a:latin typeface="ＭＳ Ｐゴシック" charset="-128"/>
                <a:ea typeface="ＭＳ Ｐゴシック" charset="-128"/>
              </a:rPr>
              <a:t>」が提出</a:t>
            </a:r>
            <a:r>
              <a:rPr lang="ja-JP" altLang="en-US" sz="900" dirty="0">
                <a:solidFill>
                  <a:prstClr val="black"/>
                </a:solidFill>
                <a:latin typeface="ＭＳ Ｐゴシック" charset="-128"/>
                <a:ea typeface="ＭＳ Ｐゴシック" charset="-128"/>
              </a:rPr>
              <a:t>された場合は、人事担当に報告のうえ、カードの指導内容に従い、時差通勤や休憩時間の延長等の措置を講じます</a:t>
            </a:r>
            <a:endParaRPr lang="en-US" altLang="ja-JP" sz="900" dirty="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軽易業務への転換や時間外労働等の制限の請求があった場合は、措置を</a:t>
            </a:r>
            <a:r>
              <a:rPr lang="ja-JP" altLang="en-US" sz="900" dirty="0" smtClean="0">
                <a:solidFill>
                  <a:prstClr val="black"/>
                </a:solidFill>
                <a:latin typeface="ＭＳ Ｐゴシック" charset="-128"/>
                <a:ea typeface="ＭＳ Ｐゴシック" charset="-128"/>
              </a:rPr>
              <a:t>講じます</a:t>
            </a:r>
            <a:endParaRPr lang="en-US" altLang="ja-JP" sz="900" b="1" dirty="0">
              <a:solidFill>
                <a:prstClr val="black"/>
              </a:solidFill>
              <a:latin typeface="ＭＳ Ｐゴシック" charset="-128"/>
              <a:ea typeface="ＭＳ Ｐゴシック" charset="-128"/>
            </a:endParaRPr>
          </a:p>
          <a:p>
            <a:pPr lvl="0">
              <a:lnSpc>
                <a:spcPts val="1300"/>
              </a:lnSpc>
            </a:pPr>
            <a:r>
              <a:rPr lang="ja-JP" altLang="en-US" sz="900" b="1" dirty="0">
                <a:solidFill>
                  <a:prstClr val="black"/>
                </a:solidFill>
                <a:latin typeface="ＭＳ Ｐゴシック" charset="-128"/>
                <a:ea typeface="ＭＳ Ｐゴシック" charset="-128"/>
              </a:rPr>
              <a:t>＜職場マネジメントについて＞</a:t>
            </a: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軽易業務への転換や時間外労働等の制限を行う際には、その後</a:t>
            </a:r>
            <a:r>
              <a:rPr lang="ja-JP" altLang="en-US" sz="900" dirty="0" smtClean="0">
                <a:solidFill>
                  <a:prstClr val="black"/>
                </a:solidFill>
                <a:latin typeface="ＭＳ Ｐゴシック" charset="-128"/>
                <a:ea typeface="ＭＳ Ｐゴシック" charset="-128"/>
              </a:rPr>
              <a:t>の休業期</a:t>
            </a:r>
            <a:r>
              <a:rPr lang="ja-JP" altLang="en-US" sz="900" dirty="0">
                <a:solidFill>
                  <a:prstClr val="black"/>
                </a:solidFill>
                <a:latin typeface="ＭＳ Ｐゴシック" charset="-128"/>
                <a:ea typeface="ＭＳ Ｐゴシック" charset="-128"/>
              </a:rPr>
              <a:t>間中の代替要員として予定している</a:t>
            </a:r>
            <a:r>
              <a:rPr lang="ja-JP" altLang="en-US" sz="900" dirty="0" smtClean="0">
                <a:solidFill>
                  <a:prstClr val="black"/>
                </a:solidFill>
                <a:latin typeface="ＭＳ Ｐゴシック" charset="-128"/>
                <a:ea typeface="ＭＳ Ｐゴシック" charset="-128"/>
              </a:rPr>
              <a:t>従業員等に</a:t>
            </a:r>
            <a:r>
              <a:rPr lang="ja-JP" altLang="en-US" sz="900" dirty="0">
                <a:solidFill>
                  <a:prstClr val="black"/>
                </a:solidFill>
                <a:latin typeface="ＭＳ Ｐゴシック" charset="-128"/>
                <a:ea typeface="ＭＳ Ｐゴシック" charset="-128"/>
              </a:rPr>
              <a:t>、引継ぎや予行演習を兼ねて、業務を担当させるとよいでしょう</a:t>
            </a:r>
            <a:endParaRPr lang="en-US" altLang="ja-JP" sz="900" dirty="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社内で代替要員を確保することが難しく、休業期間に限り、社外から確保する場合には、</a:t>
            </a:r>
            <a:r>
              <a:rPr lang="ja-JP" altLang="en-US" sz="900" dirty="0" smtClean="0">
                <a:solidFill>
                  <a:prstClr val="black"/>
                </a:solidFill>
                <a:latin typeface="ＭＳ Ｐゴシック" charset="-128"/>
                <a:ea typeface="ＭＳ Ｐゴシック" charset="-128"/>
              </a:rPr>
              <a:t>制度対象者</a:t>
            </a:r>
            <a:r>
              <a:rPr lang="ja-JP" altLang="en-US" sz="900" dirty="0">
                <a:solidFill>
                  <a:prstClr val="black"/>
                </a:solidFill>
                <a:latin typeface="ＭＳ Ｐゴシック" charset="-128"/>
                <a:ea typeface="ＭＳ Ｐゴシック" charset="-128"/>
              </a:rPr>
              <a:t>が産休・育休に入る少し前の段階で職場に来てもらうと引継ぎがスムーズに行えます</a:t>
            </a:r>
            <a:endParaRPr lang="en-US" altLang="ja-JP" sz="900" dirty="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社外から代替要員を確保する場合は、</a:t>
            </a:r>
            <a:r>
              <a:rPr lang="ja-JP" altLang="en-US" sz="900" dirty="0" smtClean="0">
                <a:solidFill>
                  <a:prstClr val="black"/>
                </a:solidFill>
                <a:latin typeface="ＭＳ Ｐゴシック" charset="-128"/>
                <a:ea typeface="ＭＳ Ｐゴシック" charset="-128"/>
              </a:rPr>
              <a:t>制度対象者</a:t>
            </a:r>
            <a:r>
              <a:rPr lang="ja-JP" altLang="en-US" sz="900" dirty="0">
                <a:solidFill>
                  <a:prstClr val="black"/>
                </a:solidFill>
                <a:latin typeface="ＭＳ Ｐゴシック" charset="-128"/>
                <a:ea typeface="ＭＳ Ｐゴシック" charset="-128"/>
              </a:rPr>
              <a:t>が職場に復帰した際の</a:t>
            </a:r>
            <a:r>
              <a:rPr lang="ja-JP" altLang="en-US" sz="900" dirty="0" smtClean="0">
                <a:solidFill>
                  <a:prstClr val="black"/>
                </a:solidFill>
                <a:latin typeface="ＭＳ Ｐゴシック" charset="-128"/>
                <a:ea typeface="ＭＳ Ｐゴシック" charset="-128"/>
              </a:rPr>
              <a:t>雇用をどうするか、方針を明確</a:t>
            </a:r>
            <a:r>
              <a:rPr lang="ja-JP" altLang="en-US" sz="900" dirty="0">
                <a:solidFill>
                  <a:prstClr val="black"/>
                </a:solidFill>
                <a:latin typeface="ＭＳ Ｐゴシック" charset="-128"/>
                <a:ea typeface="ＭＳ Ｐゴシック" charset="-128"/>
              </a:rPr>
              <a:t>にしておくことに留意しましょう</a:t>
            </a:r>
            <a:endParaRPr lang="en-US" altLang="ja-JP" sz="900" dirty="0">
              <a:solidFill>
                <a:prstClr val="black"/>
              </a:solidFill>
              <a:latin typeface="ＭＳ Ｐゴシック" charset="-128"/>
              <a:ea typeface="ＭＳ Ｐゴシック" charset="-128"/>
            </a:endParaRPr>
          </a:p>
          <a:p>
            <a:pPr marL="180975" lvl="0" indent="-180975">
              <a:lnSpc>
                <a:spcPts val="1300"/>
              </a:lnSpc>
              <a:buFont typeface="Wingdings" pitchFamily="2" charset="2"/>
              <a:buChar char="p"/>
            </a:pPr>
            <a:endParaRPr lang="en-US" altLang="ja-JP" sz="900" b="1" dirty="0" smtClean="0">
              <a:solidFill>
                <a:srgbClr val="FF0000"/>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産休の</a:t>
            </a:r>
            <a:r>
              <a:rPr lang="ja-JP" altLang="en-US" sz="900" b="1" dirty="0">
                <a:solidFill>
                  <a:srgbClr val="FF0000"/>
                </a:solidFill>
                <a:latin typeface="ＭＳ Ｐゴシック" charset="-128"/>
                <a:ea typeface="ＭＳ Ｐゴシック" charset="-128"/>
              </a:rPr>
              <a:t>申出を受けます</a:t>
            </a:r>
            <a:endParaRPr lang="en-US" altLang="ja-JP" sz="900" b="1" dirty="0">
              <a:solidFill>
                <a:srgbClr val="FF0000"/>
              </a:solidFill>
              <a:latin typeface="ＭＳ Ｐゴシック" charset="-128"/>
              <a:ea typeface="ＭＳ Ｐゴシック" charset="-128"/>
            </a:endParaRPr>
          </a:p>
          <a:p>
            <a:pPr lvl="0">
              <a:lnSpc>
                <a:spcPts val="1300"/>
              </a:lnSpc>
            </a:pPr>
            <a:endParaRPr lang="en-US" altLang="ja-JP" sz="900" dirty="0" smtClean="0">
              <a:solidFill>
                <a:srgbClr val="FF0066"/>
              </a:solidFill>
              <a:latin typeface="ＭＳ Ｐゴシック" charset="-128"/>
              <a:ea typeface="ＭＳ Ｐゴシック" charset="-128"/>
            </a:endParaRPr>
          </a:p>
          <a:p>
            <a:pPr marL="180975"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休業中の連絡先や復帰後の就業イメージを確認します</a:t>
            </a:r>
            <a:endParaRPr lang="en-US" altLang="ja-JP" sz="900" b="1" dirty="0" smtClean="0">
              <a:solidFill>
                <a:prstClr val="black"/>
              </a:solidFill>
              <a:latin typeface="ＭＳ Ｐゴシック" charset="-128"/>
              <a:ea typeface="ＭＳ Ｐゴシック" charset="-128"/>
            </a:endParaRPr>
          </a:p>
          <a:p>
            <a:pPr lvl="0">
              <a:lnSpc>
                <a:spcPts val="1300"/>
              </a:lnSpc>
            </a:pPr>
            <a:endParaRPr lang="ja-JP" altLang="en-US" sz="900" dirty="0">
              <a:solidFill>
                <a:srgbClr val="FF0066"/>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育休の</a:t>
            </a:r>
            <a:r>
              <a:rPr lang="ja-JP" altLang="en-US" sz="900" b="1" dirty="0">
                <a:solidFill>
                  <a:srgbClr val="FF0000"/>
                </a:solidFill>
                <a:latin typeface="ＭＳ Ｐゴシック" charset="-128"/>
                <a:ea typeface="ＭＳ Ｐゴシック" charset="-128"/>
              </a:rPr>
              <a:t>申出を受けます</a:t>
            </a: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育休の</a:t>
            </a:r>
            <a:r>
              <a:rPr lang="ja-JP" altLang="en-US" sz="900" dirty="0">
                <a:solidFill>
                  <a:prstClr val="black"/>
                </a:solidFill>
                <a:latin typeface="ＭＳ Ｐゴシック" charset="-128"/>
                <a:ea typeface="ＭＳ Ｐゴシック" charset="-128"/>
              </a:rPr>
              <a:t>申出期限</a:t>
            </a:r>
            <a:r>
              <a:rPr lang="ja-JP" altLang="en-US" sz="900" dirty="0" smtClean="0">
                <a:solidFill>
                  <a:prstClr val="black"/>
                </a:solidFill>
                <a:latin typeface="ＭＳ Ｐゴシック" charset="-128"/>
                <a:ea typeface="ＭＳ Ｐゴシック" charset="-128"/>
              </a:rPr>
              <a:t>は原則休業</a:t>
            </a:r>
            <a:r>
              <a:rPr lang="ja-JP" altLang="en-US" sz="900" dirty="0">
                <a:solidFill>
                  <a:prstClr val="black"/>
                </a:solidFill>
                <a:latin typeface="ＭＳ Ｐゴシック" charset="-128"/>
                <a:ea typeface="ＭＳ Ｐゴシック" charset="-128"/>
              </a:rPr>
              <a:t>開始予定日の</a:t>
            </a:r>
            <a:r>
              <a:rPr lang="en-US" altLang="ja-JP" sz="900" dirty="0">
                <a:solidFill>
                  <a:prstClr val="black"/>
                </a:solidFill>
                <a:latin typeface="ＭＳ Ｐゴシック" charset="-128"/>
                <a:ea typeface="ＭＳ Ｐゴシック" charset="-128"/>
              </a:rPr>
              <a:t>1</a:t>
            </a:r>
            <a:r>
              <a:rPr lang="ja-JP" altLang="en-US" sz="900" dirty="0">
                <a:solidFill>
                  <a:prstClr val="black"/>
                </a:solidFill>
                <a:latin typeface="ＭＳ Ｐゴシック" charset="-128"/>
                <a:ea typeface="ＭＳ Ｐゴシック" charset="-128"/>
              </a:rPr>
              <a:t>か</a:t>
            </a:r>
            <a:r>
              <a:rPr lang="ja-JP" altLang="en-US" sz="900" dirty="0" smtClean="0">
                <a:solidFill>
                  <a:prstClr val="black"/>
                </a:solidFill>
                <a:latin typeface="ＭＳ Ｐゴシック" charset="-128"/>
                <a:ea typeface="ＭＳ Ｐゴシック" charset="-128"/>
              </a:rPr>
              <a:t>月前までです</a:t>
            </a:r>
            <a:r>
              <a:rPr lang="ja-JP" altLang="en-US" sz="900" dirty="0">
                <a:solidFill>
                  <a:prstClr val="black"/>
                </a:solidFill>
                <a:latin typeface="ＭＳ Ｐゴシック" charset="-128"/>
                <a:ea typeface="ＭＳ Ｐゴシック" charset="-128"/>
              </a:rPr>
              <a:t>ので</a:t>
            </a:r>
            <a:r>
              <a:rPr lang="ja-JP" altLang="en-US" sz="900" dirty="0" smtClean="0">
                <a:solidFill>
                  <a:prstClr val="black"/>
                </a:solidFill>
                <a:latin typeface="ＭＳ Ｐゴシック" charset="-128"/>
                <a:ea typeface="ＭＳ Ｐゴシック" charset="-128"/>
              </a:rPr>
              <a:t>、産休に</a:t>
            </a:r>
            <a:r>
              <a:rPr lang="ja-JP" altLang="en-US" sz="900" dirty="0">
                <a:solidFill>
                  <a:prstClr val="black"/>
                </a:solidFill>
                <a:latin typeface="ＭＳ Ｐゴシック" charset="-128"/>
                <a:ea typeface="ＭＳ Ｐゴシック" charset="-128"/>
              </a:rPr>
              <a:t>入る前に申出を受けることもあります</a:t>
            </a:r>
            <a:r>
              <a:rPr lang="ja-JP" altLang="en-US" sz="900" dirty="0" smtClean="0">
                <a:solidFill>
                  <a:prstClr val="black"/>
                </a:solidFill>
                <a:latin typeface="ＭＳ Ｐゴシック" charset="-128"/>
                <a:ea typeface="ＭＳ Ｐゴシック" charset="-128"/>
              </a:rPr>
              <a:t>。育休は、出産した女性</a:t>
            </a:r>
            <a:r>
              <a:rPr lang="ja-JP" altLang="en-US" sz="900" dirty="0">
                <a:solidFill>
                  <a:prstClr val="black"/>
                </a:solidFill>
                <a:latin typeface="ＭＳ Ｐゴシック" charset="-128"/>
                <a:ea typeface="ＭＳ Ｐゴシック" charset="-128"/>
              </a:rPr>
              <a:t>従業員の場合は早くて産後休業終了後</a:t>
            </a:r>
            <a:r>
              <a:rPr lang="ja-JP" altLang="en-US" sz="900" dirty="0" smtClean="0">
                <a:solidFill>
                  <a:prstClr val="black"/>
                </a:solidFill>
                <a:latin typeface="ＭＳ Ｐゴシック" charset="-128"/>
                <a:ea typeface="ＭＳ Ｐゴシック" charset="-128"/>
              </a:rPr>
              <a:t>からとなります。子が出生した日から育休をすることになるのは、主に男性従業員です</a:t>
            </a:r>
            <a:endParaRPr lang="en-US" altLang="ja-JP" sz="900" dirty="0">
              <a:solidFill>
                <a:prstClr val="black"/>
              </a:solidFill>
              <a:latin typeface="ＭＳ Ｐゴシック" charset="-128"/>
              <a:ea typeface="ＭＳ Ｐゴシック" charset="-128"/>
            </a:endParaRPr>
          </a:p>
          <a:p>
            <a:pPr lvl="0">
              <a:lnSpc>
                <a:spcPts val="1300"/>
              </a:lnSpc>
            </a:pPr>
            <a:endParaRPr lang="ja-JP" altLang="en-US" sz="900" dirty="0">
              <a:solidFill>
                <a:prstClr val="black"/>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育休取扱</a:t>
            </a:r>
            <a:r>
              <a:rPr lang="ja-JP" altLang="en-US" sz="900" b="1" dirty="0">
                <a:solidFill>
                  <a:srgbClr val="FF0000"/>
                </a:solidFill>
                <a:latin typeface="ＭＳ Ｐゴシック" charset="-128"/>
                <a:ea typeface="ＭＳ Ｐゴシック" charset="-128"/>
              </a:rPr>
              <a:t>通知書の内容を説明します</a:t>
            </a:r>
          </a:p>
          <a:p>
            <a:pPr marL="85725" lvl="0" indent="-85725">
              <a:lnSpc>
                <a:spcPts val="1300"/>
              </a:lnSpc>
              <a:buFont typeface="Arial" pitchFamily="34" charset="0"/>
              <a:buChar char="•"/>
            </a:pPr>
            <a:r>
              <a:rPr lang="ja-JP" altLang="en-US" sz="900" dirty="0">
                <a:solidFill>
                  <a:prstClr val="black"/>
                </a:solidFill>
                <a:latin typeface="ＭＳ Ｐゴシック" charset="-128"/>
                <a:ea typeface="ＭＳ Ｐゴシック" charset="-128"/>
              </a:rPr>
              <a:t>人事担当から、休業期間、休業中の賃金等の取扱い、休業後の労働条件等について記載した取扱通知書</a:t>
            </a:r>
            <a:r>
              <a:rPr lang="ja-JP" altLang="en-US" sz="900" dirty="0" smtClean="0">
                <a:solidFill>
                  <a:prstClr val="black"/>
                </a:solidFill>
                <a:latin typeface="ＭＳ Ｐゴシック" charset="-128"/>
                <a:ea typeface="ＭＳ Ｐゴシック" charset="-128"/>
              </a:rPr>
              <a:t>を受け取り、</a:t>
            </a:r>
            <a:r>
              <a:rPr lang="ja-JP" altLang="en-US" sz="900" dirty="0">
                <a:solidFill>
                  <a:prstClr val="black"/>
                </a:solidFill>
                <a:latin typeface="ＭＳ Ｐゴシック" charset="-128"/>
                <a:ea typeface="ＭＳ Ｐゴシック" charset="-128"/>
              </a:rPr>
              <a:t>制度利用対象者に説明してください</a:t>
            </a:r>
          </a:p>
        </p:txBody>
      </p:sp>
      <p:sp>
        <p:nvSpPr>
          <p:cNvPr id="61" name="角丸四角形 60"/>
          <p:cNvSpPr/>
          <p:nvPr/>
        </p:nvSpPr>
        <p:spPr>
          <a:xfrm>
            <a:off x="836712" y="971600"/>
            <a:ext cx="5760640" cy="1008112"/>
          </a:xfrm>
          <a:prstGeom prst="roundRect">
            <a:avLst>
              <a:gd name="adj" fmla="val 703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AutoShape 136"/>
          <p:cNvSpPr>
            <a:spLocks noChangeArrowheads="1"/>
          </p:cNvSpPr>
          <p:nvPr/>
        </p:nvSpPr>
        <p:spPr bwMode="auto">
          <a:xfrm>
            <a:off x="116632" y="2123728"/>
            <a:ext cx="576064" cy="6912768"/>
          </a:xfrm>
          <a:prstGeom prst="roundRect">
            <a:avLst/>
          </a:prstGeom>
          <a:solidFill>
            <a:srgbClr val="FEDACA"/>
          </a:solidFill>
          <a:ln w="9525">
            <a:solidFill>
              <a:srgbClr val="868686"/>
            </a:solidFill>
            <a:round/>
            <a:headEnd/>
            <a:tailEnd/>
          </a:ln>
        </p:spPr>
        <p:txBody>
          <a:bodyPr vert="eaVert" wrap="none" lIns="67338" tIns="35016" rIns="67338" bIns="35016" anchor="ctr"/>
          <a:lstStyle/>
          <a:p>
            <a:pPr algn="ctr" defTabSz="957341"/>
            <a:r>
              <a:rPr lang="ja-JP" altLang="en-US" sz="1400" b="1" dirty="0">
                <a:latin typeface="HGSｺﾞｼｯｸM" pitchFamily="50" charset="-128"/>
                <a:ea typeface="HGSｺﾞｼｯｸM" pitchFamily="50" charset="-128"/>
              </a:rPr>
              <a:t>妊娠期</a:t>
            </a:r>
          </a:p>
        </p:txBody>
      </p:sp>
      <p:sp>
        <p:nvSpPr>
          <p:cNvPr id="13" name="正方形/長方形 12"/>
          <p:cNvSpPr/>
          <p:nvPr/>
        </p:nvSpPr>
        <p:spPr>
          <a:xfrm>
            <a:off x="764704" y="467544"/>
            <a:ext cx="4020864" cy="35083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a:t>管理職</a:t>
            </a:r>
          </a:p>
        </p:txBody>
      </p:sp>
      <p:sp>
        <p:nvSpPr>
          <p:cNvPr id="14" name="正方形/長方形 13"/>
          <p:cNvSpPr/>
          <p:nvPr/>
        </p:nvSpPr>
        <p:spPr>
          <a:xfrm>
            <a:off x="5001592" y="467544"/>
            <a:ext cx="1655912" cy="35083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smtClean="0"/>
              <a:t>制度対象者</a:t>
            </a:r>
            <a:endParaRPr lang="ja-JP" altLang="en-US" sz="1200" b="1" dirty="0"/>
          </a:p>
        </p:txBody>
      </p:sp>
      <p:sp>
        <p:nvSpPr>
          <p:cNvPr id="16" name="正方形/長方形 15"/>
          <p:cNvSpPr/>
          <p:nvPr/>
        </p:nvSpPr>
        <p:spPr>
          <a:xfrm>
            <a:off x="5001592" y="2123165"/>
            <a:ext cx="1655912" cy="6905394"/>
          </a:xfrm>
          <a:prstGeom prst="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lvl="0"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妊娠</a:t>
            </a:r>
            <a:r>
              <a:rPr lang="ja-JP" altLang="en-US" sz="900" dirty="0">
                <a:solidFill>
                  <a:prstClr val="black"/>
                </a:solidFill>
                <a:latin typeface="ＭＳ Ｐゴシック" pitchFamily="50" charset="-128"/>
                <a:ea typeface="ＭＳ Ｐゴシック" pitchFamily="50" charset="-128"/>
              </a:rPr>
              <a:t>の</a:t>
            </a:r>
            <a:r>
              <a:rPr lang="ja-JP" altLang="en-US" sz="900" dirty="0" smtClean="0">
                <a:solidFill>
                  <a:prstClr val="black"/>
                </a:solidFill>
                <a:latin typeface="ＭＳ Ｐゴシック" pitchFamily="50" charset="-128"/>
                <a:ea typeface="ＭＳ Ｐゴシック" pitchFamily="50" charset="-128"/>
              </a:rPr>
              <a:t>報告</a:t>
            </a: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lvl="0" indent="-180975">
              <a:lnSpc>
                <a:spcPts val="1300"/>
              </a:lnSpc>
              <a:defRPr/>
            </a:pPr>
            <a:endParaRPr lang="en-US" altLang="zh-TW"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zh-TW"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r>
              <a:rPr lang="en-US" altLang="zh-TW" sz="900" dirty="0" smtClean="0">
                <a:solidFill>
                  <a:prstClr val="black"/>
                </a:solidFill>
                <a:latin typeface="ＭＳ Ｐゴシック" pitchFamily="50" charset="-128"/>
                <a:ea typeface="ＭＳ Ｐゴシック" pitchFamily="50" charset="-128"/>
              </a:rPr>
              <a:t>《</a:t>
            </a:r>
            <a:r>
              <a:rPr lang="zh-TW" altLang="en-US" sz="900" dirty="0">
                <a:solidFill>
                  <a:prstClr val="black"/>
                </a:solidFill>
                <a:latin typeface="ＭＳ Ｐゴシック" pitchFamily="50" charset="-128"/>
                <a:ea typeface="ＭＳ Ｐゴシック" pitchFamily="50" charset="-128"/>
              </a:rPr>
              <a:t>面談</a:t>
            </a:r>
            <a:r>
              <a:rPr lang="en-US" altLang="zh-TW" sz="900" dirty="0">
                <a:solidFill>
                  <a:prstClr val="black"/>
                </a:solidFill>
                <a:latin typeface="ＭＳ Ｐゴシック" pitchFamily="50" charset="-128"/>
                <a:ea typeface="ＭＳ Ｐゴシック" pitchFamily="50" charset="-128"/>
              </a:rPr>
              <a:t>》</a:t>
            </a:r>
            <a:r>
              <a:rPr lang="zh-TW" altLang="en-US" sz="900" dirty="0">
                <a:solidFill>
                  <a:prstClr val="black"/>
                </a:solidFill>
                <a:latin typeface="ＭＳ Ｐゴシック" pitchFamily="50" charset="-128"/>
                <a:ea typeface="ＭＳ Ｐゴシック" pitchFamily="50" charset="-128"/>
              </a:rPr>
              <a:t>妊娠</a:t>
            </a:r>
            <a:r>
              <a:rPr lang="zh-TW" altLang="en-US" sz="900" dirty="0" smtClean="0">
                <a:solidFill>
                  <a:prstClr val="black"/>
                </a:solidFill>
                <a:latin typeface="ＭＳ Ｐゴシック" pitchFamily="50" charset="-128"/>
                <a:ea typeface="ＭＳ Ｐゴシック" pitchFamily="50" charset="-128"/>
              </a:rPr>
              <a:t>報告後</a:t>
            </a:r>
            <a:endParaRPr lang="en-US" altLang="zh-TW"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体調</a:t>
            </a:r>
            <a:r>
              <a:rPr lang="ja-JP" altLang="en-US" sz="900" dirty="0">
                <a:solidFill>
                  <a:prstClr val="black"/>
                </a:solidFill>
                <a:latin typeface="ＭＳ Ｐゴシック" pitchFamily="50" charset="-128"/>
                <a:ea typeface="ＭＳ Ｐゴシック" pitchFamily="50" charset="-128"/>
              </a:rPr>
              <a:t>が悪い場合など、</a:t>
            </a:r>
            <a:r>
              <a:rPr lang="ja-JP" altLang="en-US" sz="900" dirty="0" smtClean="0">
                <a:solidFill>
                  <a:prstClr val="black"/>
                </a:solidFill>
                <a:latin typeface="ＭＳ Ｐゴシック" pitchFamily="50" charset="-128"/>
                <a:ea typeface="ＭＳ Ｐゴシック" pitchFamily="50" charset="-128"/>
              </a:rPr>
              <a:t>医師等から休憩等の</a:t>
            </a:r>
            <a:r>
              <a:rPr lang="ja-JP" altLang="en-US" sz="900" dirty="0">
                <a:solidFill>
                  <a:prstClr val="black"/>
                </a:solidFill>
                <a:latin typeface="ＭＳ Ｐゴシック" pitchFamily="50" charset="-128"/>
                <a:ea typeface="ＭＳ Ｐゴシック" pitchFamily="50" charset="-128"/>
              </a:rPr>
              <a:t>指導を受けた</a:t>
            </a:r>
            <a:r>
              <a:rPr lang="ja-JP" altLang="en-US" sz="900" dirty="0" smtClean="0">
                <a:solidFill>
                  <a:prstClr val="black"/>
                </a:solidFill>
                <a:latin typeface="ＭＳ Ｐゴシック" pitchFamily="50" charset="-128"/>
                <a:ea typeface="ＭＳ Ｐゴシック" pitchFamily="50" charset="-128"/>
              </a:rPr>
              <a:t>場合は、</a:t>
            </a:r>
            <a:r>
              <a:rPr lang="ja-JP" altLang="en-US" sz="900" dirty="0">
                <a:solidFill>
                  <a:prstClr val="black"/>
                </a:solidFill>
                <a:latin typeface="ＭＳ Ｐゴシック" pitchFamily="50" charset="-128"/>
                <a:ea typeface="ＭＳ Ｐゴシック" pitchFamily="50" charset="-128"/>
              </a:rPr>
              <a:t>「母健連絡カード」で</a:t>
            </a:r>
            <a:r>
              <a:rPr lang="ja-JP" altLang="en-US" sz="900" dirty="0" smtClean="0">
                <a:solidFill>
                  <a:prstClr val="black"/>
                </a:solidFill>
                <a:latin typeface="ＭＳ Ｐゴシック" pitchFamily="50" charset="-128"/>
                <a:ea typeface="ＭＳ Ｐゴシック" pitchFamily="50" charset="-128"/>
              </a:rPr>
              <a:t>指導内容</a:t>
            </a:r>
            <a:r>
              <a:rPr lang="ja-JP" altLang="en-US" sz="900" dirty="0">
                <a:solidFill>
                  <a:prstClr val="black"/>
                </a:solidFill>
                <a:latin typeface="ＭＳ Ｐゴシック" pitchFamily="50" charset="-128"/>
                <a:ea typeface="ＭＳ Ｐゴシック" pitchFamily="50" charset="-128"/>
              </a:rPr>
              <a:t>を</a:t>
            </a:r>
            <a:r>
              <a:rPr lang="ja-JP" altLang="en-US" sz="900" dirty="0" smtClean="0">
                <a:solidFill>
                  <a:prstClr val="black"/>
                </a:solidFill>
                <a:latin typeface="ＭＳ Ｐゴシック" pitchFamily="50" charset="-128"/>
                <a:ea typeface="ＭＳ Ｐゴシック" pitchFamily="50" charset="-128"/>
              </a:rPr>
              <a:t>連絡</a:t>
            </a:r>
            <a:endParaRPr lang="en-US" altLang="ja-JP"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必要</a:t>
            </a:r>
            <a:r>
              <a:rPr lang="ja-JP" altLang="en-US" sz="900" dirty="0">
                <a:solidFill>
                  <a:prstClr val="black"/>
                </a:solidFill>
                <a:latin typeface="ＭＳ Ｐゴシック" pitchFamily="50" charset="-128"/>
                <a:ea typeface="ＭＳ Ｐゴシック" pitchFamily="50" charset="-128"/>
              </a:rPr>
              <a:t>に</a:t>
            </a:r>
            <a:r>
              <a:rPr lang="ja-JP" altLang="en-US" sz="900" dirty="0" smtClean="0">
                <a:solidFill>
                  <a:prstClr val="black"/>
                </a:solidFill>
                <a:latin typeface="ＭＳ Ｐゴシック" pitchFamily="50" charset="-128"/>
                <a:ea typeface="ＭＳ Ｐゴシック" pitchFamily="50" charset="-128"/>
              </a:rPr>
              <a:t>応じて</a:t>
            </a:r>
            <a:r>
              <a:rPr lang="ja-JP" altLang="en-US" sz="900" dirty="0">
                <a:solidFill>
                  <a:prstClr val="black"/>
                </a:solidFill>
                <a:latin typeface="ＭＳ Ｐゴシック" pitchFamily="50" charset="-128"/>
                <a:ea typeface="ＭＳ Ｐゴシック" pitchFamily="50" charset="-128"/>
              </a:rPr>
              <a:t>軽易業務</a:t>
            </a:r>
            <a:r>
              <a:rPr lang="ja-JP" altLang="en-US" sz="900" dirty="0" smtClean="0">
                <a:solidFill>
                  <a:prstClr val="black"/>
                </a:solidFill>
                <a:latin typeface="ＭＳ Ｐゴシック" pitchFamily="50" charset="-128"/>
                <a:ea typeface="ＭＳ Ｐゴシック" pitchFamily="50" charset="-128"/>
              </a:rPr>
              <a:t>転換や時間外労働等の制限の</a:t>
            </a:r>
            <a:r>
              <a:rPr lang="ja-JP" altLang="en-US" sz="900" dirty="0">
                <a:solidFill>
                  <a:prstClr val="black"/>
                </a:solidFill>
                <a:latin typeface="ＭＳ Ｐゴシック" pitchFamily="50" charset="-128"/>
                <a:ea typeface="ＭＳ Ｐゴシック" pitchFamily="50" charset="-128"/>
              </a:rPr>
              <a:t>請求</a:t>
            </a:r>
            <a:endParaRPr lang="en-US" altLang="ja-JP"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defRPr/>
            </a:pPr>
            <a:endParaRPr lang="en-US" altLang="ja-JP"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産休の申出</a:t>
            </a: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r>
              <a:rPr lang="en-US" altLang="ja-JP" sz="900" dirty="0">
                <a:solidFill>
                  <a:prstClr val="black"/>
                </a:solidFill>
                <a:latin typeface="ＭＳ Ｐゴシック" pitchFamily="50" charset="-128"/>
                <a:ea typeface="ＭＳ Ｐゴシック" pitchFamily="50" charset="-128"/>
              </a:rPr>
              <a:t>《</a:t>
            </a:r>
            <a:r>
              <a:rPr lang="ja-JP" altLang="en-US" sz="900" dirty="0">
                <a:solidFill>
                  <a:prstClr val="black"/>
                </a:solidFill>
                <a:latin typeface="ＭＳ Ｐゴシック" pitchFamily="50" charset="-128"/>
                <a:ea typeface="ＭＳ Ｐゴシック" pitchFamily="50" charset="-128"/>
              </a:rPr>
              <a:t>面談</a:t>
            </a:r>
            <a:r>
              <a:rPr lang="en-US" altLang="ja-JP" sz="900" dirty="0" smtClean="0">
                <a:solidFill>
                  <a:prstClr val="black"/>
                </a:solidFill>
                <a:latin typeface="ＭＳ Ｐゴシック" pitchFamily="50" charset="-128"/>
                <a:ea typeface="ＭＳ Ｐゴシック" pitchFamily="50" charset="-128"/>
              </a:rPr>
              <a:t>》</a:t>
            </a:r>
            <a:r>
              <a:rPr lang="ja-JP" altLang="en-US" sz="900" dirty="0" smtClean="0">
                <a:solidFill>
                  <a:prstClr val="black"/>
                </a:solidFill>
                <a:latin typeface="ＭＳ Ｐゴシック" pitchFamily="50" charset="-128"/>
                <a:ea typeface="ＭＳ Ｐゴシック" pitchFamily="50" charset="-128"/>
              </a:rPr>
              <a:t>休業</a:t>
            </a:r>
            <a:r>
              <a:rPr lang="en-US" altLang="ja-JP" sz="900" dirty="0" smtClean="0">
                <a:solidFill>
                  <a:prstClr val="black"/>
                </a:solidFill>
                <a:latin typeface="ＭＳ Ｐゴシック" pitchFamily="50" charset="-128"/>
                <a:ea typeface="ＭＳ Ｐゴシック" pitchFamily="50" charset="-128"/>
              </a:rPr>
              <a:t>2</a:t>
            </a:r>
            <a:r>
              <a:rPr lang="ja-JP" altLang="en-US" sz="900" dirty="0" smtClean="0">
                <a:solidFill>
                  <a:prstClr val="black"/>
                </a:solidFill>
                <a:latin typeface="ＭＳ Ｐゴシック" pitchFamily="50" charset="-128"/>
                <a:ea typeface="ＭＳ Ｐゴシック" pitchFamily="50" charset="-128"/>
              </a:rPr>
              <a:t>か月前</a:t>
            </a:r>
            <a:endParaRPr lang="en-US" altLang="zh-TW"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育休の申出</a:t>
            </a:r>
            <a:endParaRPr lang="en-US" altLang="zh-TW" sz="900" dirty="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a:solidFill>
                <a:prstClr val="black"/>
              </a:solidFill>
              <a:latin typeface="ＭＳ Ｐゴシック" pitchFamily="50" charset="-128"/>
              <a:ea typeface="ＭＳ Ｐゴシック" pitchFamily="50" charset="-128"/>
            </a:endParaRPr>
          </a:p>
          <a:p>
            <a:pPr lvl="0">
              <a:lnSpc>
                <a:spcPts val="1300"/>
              </a:lnSpc>
              <a:buFont typeface="Wingdings" pitchFamily="2" charset="2"/>
              <a:buChar char="p"/>
              <a:defRPr/>
            </a:pPr>
            <a:endParaRPr lang="ja-JP" altLang="en-US" sz="900" dirty="0">
              <a:solidFill>
                <a:prstClr val="black"/>
              </a:solidFill>
              <a:latin typeface="ＭＳ Ｐゴシック" pitchFamily="50" charset="-128"/>
              <a:ea typeface="ＭＳ Ｐゴシック" pitchFamily="50" charset="-128"/>
            </a:endParaRPr>
          </a:p>
          <a:p>
            <a:pPr lvl="0">
              <a:lnSpc>
                <a:spcPts val="1300"/>
              </a:lnSpc>
              <a:buFont typeface="Wingdings" pitchFamily="2" charset="2"/>
              <a:buChar char="p"/>
              <a:defRPr/>
            </a:pPr>
            <a:endParaRPr lang="ja-JP" altLang="en-US" sz="900" dirty="0">
              <a:solidFill>
                <a:prstClr val="black"/>
              </a:solidFill>
              <a:latin typeface="ＭＳ Ｐゴシック" pitchFamily="50" charset="-128"/>
              <a:ea typeface="ＭＳ Ｐゴシック" pitchFamily="50" charset="-128"/>
            </a:endParaRPr>
          </a:p>
          <a:p>
            <a:pPr algn="ctr">
              <a:lnSpc>
                <a:spcPts val="1300"/>
              </a:lnSpc>
              <a:defRPr/>
            </a:pPr>
            <a:endParaRPr lang="ja-JP" altLang="en-US" sz="1200" dirty="0"/>
          </a:p>
        </p:txBody>
      </p:sp>
      <p:sp>
        <p:nvSpPr>
          <p:cNvPr id="27" name="右矢印 26"/>
          <p:cNvSpPr/>
          <p:nvPr/>
        </p:nvSpPr>
        <p:spPr>
          <a:xfrm rot="10800000">
            <a:off x="4725665" y="2123728"/>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角丸四角形 43"/>
          <p:cNvSpPr/>
          <p:nvPr/>
        </p:nvSpPr>
        <p:spPr>
          <a:xfrm>
            <a:off x="188640" y="35496"/>
            <a:ext cx="6480720" cy="360040"/>
          </a:xfrm>
          <a:prstGeom prst="roundRect">
            <a:avLst>
              <a:gd name="adj" fmla="val 50000"/>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lIns="68415" tIns="34208" rIns="68415" bIns="34208" rtlCol="0" anchor="ctr"/>
          <a:lstStyle/>
          <a:p>
            <a:pPr algn="ctr"/>
            <a:r>
              <a:rPr lang="ja-JP" altLang="en-US" sz="1200" b="1" dirty="0" smtClean="0">
                <a:solidFill>
                  <a:srgbClr val="000000"/>
                </a:solidFill>
              </a:rPr>
              <a:t>管理職（上司）向け　妊娠期～復職後までの制度対象者に対する主な対応</a:t>
            </a:r>
            <a:endParaRPr lang="ja-JP" altLang="en-US" sz="1200" b="1" dirty="0">
              <a:solidFill>
                <a:srgbClr val="000000"/>
              </a:solidFill>
            </a:endParaRPr>
          </a:p>
        </p:txBody>
      </p:sp>
      <p:sp>
        <p:nvSpPr>
          <p:cNvPr id="46" name="右矢印 45"/>
          <p:cNvSpPr/>
          <p:nvPr/>
        </p:nvSpPr>
        <p:spPr>
          <a:xfrm>
            <a:off x="4725144" y="2843808"/>
            <a:ext cx="360040" cy="21602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9" name="AutoShape 136"/>
          <p:cNvSpPr>
            <a:spLocks noChangeArrowheads="1"/>
          </p:cNvSpPr>
          <p:nvPr/>
        </p:nvSpPr>
        <p:spPr bwMode="auto">
          <a:xfrm>
            <a:off x="116633" y="899592"/>
            <a:ext cx="576064" cy="1152128"/>
          </a:xfrm>
          <a:prstGeom prst="roundRect">
            <a:avLst/>
          </a:prstGeom>
          <a:solidFill>
            <a:srgbClr val="FFF4EF"/>
          </a:solidFill>
          <a:ln w="9525">
            <a:solidFill>
              <a:srgbClr val="868686"/>
            </a:solidFill>
            <a:round/>
            <a:headEnd/>
            <a:tailEnd/>
          </a:ln>
        </p:spPr>
        <p:txBody>
          <a:bodyPr vert="eaVert" wrap="none" lIns="67338" tIns="35016" rIns="67338" bIns="35016" anchor="ctr"/>
          <a:lstStyle/>
          <a:p>
            <a:pPr algn="ctr" defTabSz="957341"/>
            <a:r>
              <a:rPr lang="ja-JP" altLang="en-US" sz="1400" b="1" dirty="0">
                <a:solidFill>
                  <a:srgbClr val="000000"/>
                </a:solidFill>
                <a:latin typeface="HGSｺﾞｼｯｸM" pitchFamily="50" charset="-128"/>
                <a:ea typeface="HGSｺﾞｼｯｸM" pitchFamily="50" charset="-128"/>
              </a:rPr>
              <a:t>妊娠前</a:t>
            </a:r>
          </a:p>
        </p:txBody>
      </p:sp>
      <p:sp>
        <p:nvSpPr>
          <p:cNvPr id="51" name="右矢印 50"/>
          <p:cNvSpPr/>
          <p:nvPr/>
        </p:nvSpPr>
        <p:spPr>
          <a:xfrm rot="10800000">
            <a:off x="4725665" y="3923928"/>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2" name="右矢印 51"/>
          <p:cNvSpPr/>
          <p:nvPr/>
        </p:nvSpPr>
        <p:spPr>
          <a:xfrm>
            <a:off x="4725144" y="3770089"/>
            <a:ext cx="360040" cy="21602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4" name="右矢印 53"/>
          <p:cNvSpPr/>
          <p:nvPr/>
        </p:nvSpPr>
        <p:spPr>
          <a:xfrm rot="10800000">
            <a:off x="4725145" y="6732240"/>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5" name="右矢印 54"/>
          <p:cNvSpPr/>
          <p:nvPr/>
        </p:nvSpPr>
        <p:spPr>
          <a:xfrm rot="10800000">
            <a:off x="4725145" y="7442497"/>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6" name="右矢印 55"/>
          <p:cNvSpPr/>
          <p:nvPr/>
        </p:nvSpPr>
        <p:spPr>
          <a:xfrm>
            <a:off x="4725144" y="8460432"/>
            <a:ext cx="360040" cy="21602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7" name="右矢印 56"/>
          <p:cNvSpPr/>
          <p:nvPr/>
        </p:nvSpPr>
        <p:spPr>
          <a:xfrm rot="10800000">
            <a:off x="4725665" y="7174111"/>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8" name="右矢印 57"/>
          <p:cNvSpPr/>
          <p:nvPr/>
        </p:nvSpPr>
        <p:spPr>
          <a:xfrm>
            <a:off x="4725144" y="7020272"/>
            <a:ext cx="360040" cy="21602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9" name="正方形/長方形 58"/>
          <p:cNvSpPr/>
          <p:nvPr/>
        </p:nvSpPr>
        <p:spPr>
          <a:xfrm>
            <a:off x="764704" y="903692"/>
            <a:ext cx="5904656" cy="1153358"/>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lvl="0">
              <a:lnSpc>
                <a:spcPts val="1300"/>
              </a:lnSpc>
            </a:pPr>
            <a:r>
              <a:rPr lang="ja-JP" altLang="en-US" sz="900" b="1" dirty="0" smtClean="0">
                <a:solidFill>
                  <a:prstClr val="black"/>
                </a:solidFill>
                <a:latin typeface="ＭＳ Ｐゴシック" charset="-128"/>
                <a:ea typeface="ＭＳ Ｐゴシック" charset="-128"/>
              </a:rPr>
              <a:t>＜職場マネジメントについて＞</a:t>
            </a:r>
          </a:p>
          <a:p>
            <a:pPr marL="85725"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いつ制度利用対象者が生じても業務に支障がないよう、職場マネジメントにより体制を準備しておくことが必要です</a:t>
            </a:r>
          </a:p>
          <a:p>
            <a:pPr marL="352425" lvl="1" indent="-85725">
              <a:lnSpc>
                <a:spcPts val="1300"/>
              </a:lnSpc>
              <a:buFont typeface="Wingdings" pitchFamily="2" charset="2"/>
              <a:buChar char="Ø"/>
            </a:pPr>
            <a:r>
              <a:rPr lang="ja-JP" altLang="en-US" sz="900" dirty="0" smtClean="0">
                <a:solidFill>
                  <a:prstClr val="black"/>
                </a:solidFill>
                <a:latin typeface="ＭＳ Ｐゴシック" charset="-128"/>
                <a:ea typeface="ＭＳ Ｐゴシック" charset="-128"/>
              </a:rPr>
              <a:t>業務の棚卸しにより、必要性の低い業務を「やめる」「へらす」「（やり方等を）かえる」ことで、職場全体の業務のスリム化を図りましょう</a:t>
            </a:r>
            <a:endParaRPr lang="en-US" altLang="ja-JP" sz="900" dirty="0" smtClean="0">
              <a:solidFill>
                <a:prstClr val="black"/>
              </a:solidFill>
              <a:latin typeface="ＭＳ Ｐゴシック" charset="-128"/>
              <a:ea typeface="ＭＳ Ｐゴシック" charset="-128"/>
            </a:endParaRPr>
          </a:p>
          <a:p>
            <a:pPr marL="352425" lvl="1" indent="-85725">
              <a:lnSpc>
                <a:spcPts val="1300"/>
              </a:lnSpc>
              <a:buFont typeface="Wingdings" pitchFamily="2" charset="2"/>
              <a:buChar char="Ø"/>
            </a:pPr>
            <a:r>
              <a:rPr lang="ja-JP" altLang="en-US" sz="900" dirty="0" smtClean="0">
                <a:solidFill>
                  <a:prstClr val="black"/>
                </a:solidFill>
                <a:latin typeface="ＭＳ Ｐゴシック" charset="-128"/>
                <a:ea typeface="ＭＳ Ｐゴシック" charset="-128"/>
              </a:rPr>
              <a:t>１人で複数の仕事ができるよう教育・訓練を行い、多能工化を進めることで、従業員が不在となっても代わりに業務を行える従業員が育成され、職場内でのサポート力が高まります</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836712" y="7020273"/>
            <a:ext cx="3888432" cy="1279824"/>
          </a:xfrm>
          <a:prstGeom prst="roundRect">
            <a:avLst>
              <a:gd name="adj" fmla="val 703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764704" y="5724129"/>
            <a:ext cx="4020864" cy="2694721"/>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支援制度利用の申出を受けます</a:t>
            </a:r>
            <a:endParaRPr lang="ja-JP" altLang="en-US" sz="900" dirty="0" smtClean="0">
              <a:solidFill>
                <a:prstClr val="black"/>
              </a:solidFill>
              <a:latin typeface="ＭＳ Ｐゴシック" charset="-128"/>
              <a:ea typeface="ＭＳ Ｐゴシック" charset="-128"/>
            </a:endParaRPr>
          </a:p>
          <a:p>
            <a:pPr marL="180975" lvl="0" indent="-180975">
              <a:lnSpc>
                <a:spcPts val="1300"/>
              </a:lnSpc>
              <a:buFont typeface="Wingdings" pitchFamily="2" charset="2"/>
              <a:buChar char="p"/>
            </a:pPr>
            <a:endParaRPr lang="en-US" altLang="ja-JP" sz="900" b="1" dirty="0" smtClean="0">
              <a:solidFill>
                <a:srgbClr val="FF0000"/>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復職後、配慮して欲しいことや今後の働き方について話し合います</a:t>
            </a:r>
            <a:endParaRPr lang="ja-JP" altLang="en-US"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仕事と育児の両立が思い通りに進んでいるか、今後の支援制度の利用方法を含めた働き方について確認します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また、周囲の従業員に対して、業務の偏りが生じていないかを確認し、必要に応じて業務分担の調整を行います</a:t>
            </a:r>
            <a:endParaRPr lang="en-US" altLang="ja-JP" sz="900" dirty="0" smtClean="0">
              <a:solidFill>
                <a:prstClr val="black"/>
              </a:solidFill>
              <a:latin typeface="ＭＳ Ｐゴシック" charset="-128"/>
              <a:ea typeface="ＭＳ Ｐゴシック" charset="-128"/>
            </a:endParaRPr>
          </a:p>
          <a:p>
            <a:pPr marL="180975" lvl="0" indent="-180975">
              <a:lnSpc>
                <a:spcPts val="1300"/>
              </a:lnSpc>
            </a:pPr>
            <a:endParaRPr lang="en-US" altLang="ja-JP" sz="900" dirty="0" smtClean="0">
              <a:solidFill>
                <a:prstClr val="black"/>
              </a:solidFill>
              <a:latin typeface="ＭＳ Ｐゴシック" charset="-128"/>
              <a:ea typeface="ＭＳ Ｐゴシック" charset="-128"/>
            </a:endParaRPr>
          </a:p>
          <a:p>
            <a:pPr lvl="0">
              <a:lnSpc>
                <a:spcPts val="1300"/>
              </a:lnSpc>
            </a:pPr>
            <a:r>
              <a:rPr lang="ja-JP" altLang="en-US" sz="900" b="1" dirty="0" smtClean="0">
                <a:solidFill>
                  <a:prstClr val="black"/>
                </a:solidFill>
                <a:latin typeface="ＭＳ Ｐゴシック" charset="-128"/>
                <a:ea typeface="ＭＳ Ｐゴシック" charset="-128"/>
              </a:rPr>
              <a:t>＜職場マネジメントについて＞</a:t>
            </a: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業務の見える化により、担当者以外の従業員も業務の進行状況が分かるようにすることで、育休からの復帰後、子どもの体調等の問題で急に休む必要がある際に業務に支障を生じさせないようにします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ジョブシェアリング・ペア制で、ある業務を２人もしくは複数の従業員で担当することにより、業務に支障を生じさせることがなくなり、また複数の人で業務を行うことで仕事を属人的にすることなく効率化を図ることも期待できます</a:t>
            </a:r>
          </a:p>
        </p:txBody>
      </p:sp>
      <p:sp>
        <p:nvSpPr>
          <p:cNvPr id="15" name="正方形/長方形 14"/>
          <p:cNvSpPr/>
          <p:nvPr/>
        </p:nvSpPr>
        <p:spPr>
          <a:xfrm>
            <a:off x="764704" y="2268461"/>
            <a:ext cx="4020864" cy="3383659"/>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育休中も会社や職場の状況等について必要な情報提供を行います</a:t>
            </a:r>
            <a:endParaRPr lang="ja-JP" altLang="en-US"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制度対象者と定期的に連絡を取り、双方の状況を把握し、制度対象者に対して</a:t>
            </a:r>
            <a:r>
              <a:rPr lang="ja-JP" altLang="en-US" sz="900" dirty="0" smtClean="0">
                <a:solidFill>
                  <a:prstClr val="black"/>
                </a:solidFill>
                <a:latin typeface="ＭＳ Ｐゴシック" charset="-128"/>
                <a:ea typeface="ＭＳ Ｐゴシック" charset="-128"/>
              </a:rPr>
              <a:t>保育所の</a:t>
            </a:r>
            <a:r>
              <a:rPr lang="ja-JP" altLang="en-US" sz="900" dirty="0" smtClean="0">
                <a:solidFill>
                  <a:prstClr val="black"/>
                </a:solidFill>
                <a:latin typeface="ＭＳ Ｐゴシック" charset="-128"/>
                <a:ea typeface="ＭＳ Ｐゴシック" charset="-128"/>
              </a:rPr>
              <a:t>確保等を含め、復職に向けた準備を促すとともに、職場側も制度対象者の復職に備えましょう</a:t>
            </a:r>
          </a:p>
          <a:p>
            <a:pPr marL="85725" lvl="0" indent="-85725">
              <a:lnSpc>
                <a:spcPts val="1300"/>
              </a:lnSpc>
              <a:buFont typeface="Arial" pitchFamily="34" charset="0"/>
              <a:buChar char="•"/>
            </a:pPr>
            <a:endParaRPr lang="en-US" altLang="ja-JP" sz="900" dirty="0" smtClean="0">
              <a:solidFill>
                <a:prstClr val="black"/>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復職に向けて、就労条件や担当業務について話し合います</a:t>
            </a:r>
            <a:endParaRPr lang="ja-JP" altLang="en-US"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育休者が休業前と同じ職場に復帰する場合、復帰後の働き方について確認をして、仕事と子育ての両立に対する不安を解消するようにします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勤務時間帯や残業など、これまでと同じ働き方ができるかどうか確認し、周囲の労働者に対しても説明を行うことが重要です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育休後に短時間勤務や所定外労働の制限等の利用希望を把握した場合、所定の期限までに手続きをするよう説明して</a:t>
            </a:r>
            <a:r>
              <a:rPr lang="ja-JP" altLang="en-US" sz="900" dirty="0" smtClean="0">
                <a:solidFill>
                  <a:prstClr val="black"/>
                </a:solidFill>
                <a:latin typeface="ＭＳ Ｐゴシック" charset="-128"/>
                <a:ea typeface="ＭＳ Ｐゴシック" charset="-128"/>
              </a:rPr>
              <a:t>ください</a:t>
            </a:r>
            <a:r>
              <a:rPr lang="ja-JP" altLang="en-US" sz="900" dirty="0" smtClean="0">
                <a:solidFill>
                  <a:prstClr val="black"/>
                </a:solidFill>
                <a:latin typeface="ＭＳ Ｐゴシック" charset="-128"/>
                <a:ea typeface="ＭＳ Ｐゴシック" charset="-128"/>
              </a:rPr>
              <a:t/>
            </a:r>
            <a:br>
              <a:rPr lang="ja-JP" altLang="en-US" sz="900" dirty="0" smtClean="0">
                <a:solidFill>
                  <a:prstClr val="black"/>
                </a:solidFill>
                <a:latin typeface="ＭＳ Ｐゴシック" charset="-128"/>
                <a:ea typeface="ＭＳ Ｐゴシック" charset="-128"/>
              </a:rPr>
            </a:br>
            <a:endParaRPr lang="en-US" altLang="ja-JP" sz="900" dirty="0" smtClean="0">
              <a:solidFill>
                <a:prstClr val="black"/>
              </a:solidFill>
              <a:latin typeface="ＭＳ Ｐゴシック" charset="-128"/>
              <a:ea typeface="ＭＳ Ｐゴシック" charset="-128"/>
            </a:endParaRPr>
          </a:p>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最長</a:t>
            </a:r>
            <a:r>
              <a:rPr lang="ja-JP" altLang="en-US" sz="900" b="1" dirty="0" smtClean="0">
                <a:solidFill>
                  <a:srgbClr val="FF0000"/>
                </a:solidFill>
                <a:latin typeface="ＭＳ Ｐゴシック" charset="-128"/>
                <a:ea typeface="ＭＳ Ｐゴシック" charset="-128"/>
              </a:rPr>
              <a:t>２</a:t>
            </a:r>
            <a:r>
              <a:rPr lang="ja-JP" altLang="en-US" sz="900" b="1" dirty="0" smtClean="0">
                <a:solidFill>
                  <a:srgbClr val="FF0000"/>
                </a:solidFill>
                <a:latin typeface="ＭＳ Ｐゴシック" charset="-128"/>
                <a:ea typeface="ＭＳ Ｐゴシック" charset="-128"/>
              </a:rPr>
              <a:t>歳までの</a:t>
            </a:r>
            <a:r>
              <a:rPr lang="ja-JP" altLang="en-US" sz="900" b="1" dirty="0" smtClean="0">
                <a:solidFill>
                  <a:srgbClr val="FF0000"/>
                </a:solidFill>
                <a:latin typeface="ＭＳ Ｐゴシック" charset="-128"/>
                <a:ea typeface="ＭＳ Ｐゴシック" charset="-128"/>
              </a:rPr>
              <a:t>育休期間の取得の申出を受けます</a:t>
            </a:r>
            <a:endParaRPr lang="ja-JP" altLang="en-US"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子どもが１歳になった後に保育所に入れないなどの場合、育休期間を子どもが１歳</a:t>
            </a:r>
            <a:r>
              <a:rPr lang="ja-JP" altLang="en-US" sz="900" dirty="0" smtClean="0">
                <a:solidFill>
                  <a:prstClr val="black"/>
                </a:solidFill>
                <a:latin typeface="ＭＳ Ｐゴシック" charset="-128"/>
                <a:ea typeface="ＭＳ Ｐゴシック" charset="-128"/>
              </a:rPr>
              <a:t>６か月（２歳までの育児休業の場合は２歳）に</a:t>
            </a:r>
            <a:r>
              <a:rPr lang="ja-JP" altLang="en-US" sz="900" dirty="0" smtClean="0">
                <a:solidFill>
                  <a:prstClr val="black"/>
                </a:solidFill>
                <a:latin typeface="ＭＳ Ｐゴシック" charset="-128"/>
                <a:ea typeface="ＭＳ Ｐゴシック" charset="-128"/>
              </a:rPr>
              <a:t>達する日まで取得することができます。取得するためには、２週間前までに申し出てもらうことが必要</a:t>
            </a:r>
            <a:r>
              <a:rPr lang="ja-JP" altLang="en-US" sz="900" dirty="0" smtClean="0">
                <a:solidFill>
                  <a:prstClr val="black"/>
                </a:solidFill>
                <a:latin typeface="ＭＳ Ｐゴシック" charset="-128"/>
                <a:ea typeface="ＭＳ Ｐゴシック" charset="-128"/>
              </a:rPr>
              <a:t>です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pPr>
            <a:endParaRPr lang="en-US" altLang="ja-JP" sz="900" dirty="0" smtClean="0">
              <a:solidFill>
                <a:prstClr val="black"/>
              </a:solidFill>
              <a:latin typeface="ＭＳ Ｐゴシック" charset="-128"/>
              <a:ea typeface="ＭＳ Ｐゴシック" charset="-128"/>
            </a:endParaRPr>
          </a:p>
          <a:p>
            <a:pPr marL="177800" indent="-177800">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支援制度利用の申出を受けます</a:t>
            </a:r>
            <a:endParaRPr lang="ja-JP" altLang="en-US"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endParaRPr lang="en-US" altLang="ja-JP" sz="900" dirty="0" smtClean="0">
              <a:solidFill>
                <a:prstClr val="black"/>
              </a:solidFill>
              <a:latin typeface="ＭＳ Ｐゴシック" charset="-128"/>
              <a:ea typeface="ＭＳ Ｐゴシック" charset="-128"/>
            </a:endParaRPr>
          </a:p>
        </p:txBody>
      </p:sp>
      <p:sp>
        <p:nvSpPr>
          <p:cNvPr id="59" name="正方形/長方形 58"/>
          <p:cNvSpPr/>
          <p:nvPr/>
        </p:nvSpPr>
        <p:spPr>
          <a:xfrm>
            <a:off x="764704" y="903692"/>
            <a:ext cx="4032448" cy="1292044"/>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lvl="0" indent="-180975">
              <a:lnSpc>
                <a:spcPts val="1300"/>
              </a:lnSpc>
              <a:buFont typeface="Wingdings" pitchFamily="2" charset="2"/>
              <a:buChar char="p"/>
            </a:pPr>
            <a:r>
              <a:rPr lang="ja-JP" altLang="en-US" sz="900" b="1" dirty="0" smtClean="0">
                <a:solidFill>
                  <a:srgbClr val="FF0000"/>
                </a:solidFill>
                <a:latin typeface="ＭＳ Ｐゴシック" charset="-128"/>
                <a:ea typeface="ＭＳ Ｐゴシック" charset="-128"/>
              </a:rPr>
              <a:t>育休の申出を受けます</a:t>
            </a: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育休の申出が産前・産後休業期間中に行われることもあります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産休は、女性労働者が請求した場合に就業させてはならない期間（６週間。多胎妊娠の場合は</a:t>
            </a:r>
            <a:r>
              <a:rPr lang="en-US" altLang="ja-JP" sz="900" dirty="0" smtClean="0">
                <a:solidFill>
                  <a:prstClr val="black"/>
                </a:solidFill>
                <a:latin typeface="ＭＳ Ｐゴシック" charset="-128"/>
                <a:ea typeface="ＭＳ Ｐゴシック" charset="-128"/>
              </a:rPr>
              <a:t>14</a:t>
            </a:r>
            <a:r>
              <a:rPr lang="ja-JP" altLang="en-US" sz="900" dirty="0" smtClean="0">
                <a:solidFill>
                  <a:prstClr val="black"/>
                </a:solidFill>
                <a:latin typeface="ＭＳ Ｐゴシック" charset="-128"/>
                <a:ea typeface="ＭＳ Ｐゴシック" charset="-128"/>
              </a:rPr>
              <a:t>週間）です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buFont typeface="Arial" pitchFamily="34" charset="0"/>
              <a:buChar char="•"/>
            </a:pPr>
            <a:r>
              <a:rPr lang="ja-JP" altLang="en-US" sz="900" dirty="0" smtClean="0">
                <a:solidFill>
                  <a:prstClr val="black"/>
                </a:solidFill>
                <a:latin typeface="ＭＳ Ｐゴシック" charset="-128"/>
                <a:ea typeface="ＭＳ Ｐゴシック" charset="-128"/>
              </a:rPr>
              <a:t>産後休業は、女性労働者を就業させてはならない期間（８週間。但し、　６週間を経過した後は労働者本人が請求し、医師が支障ないと認めた業務に就かせることは可能）です</a:t>
            </a:r>
          </a:p>
          <a:p>
            <a:pPr marL="85725" lvl="0" indent="-85725">
              <a:lnSpc>
                <a:spcPts val="1300"/>
              </a:lnSpc>
            </a:pPr>
            <a:endParaRPr lang="en-US" altLang="ja-JP" sz="900" dirty="0" smtClean="0">
              <a:solidFill>
                <a:prstClr val="black"/>
              </a:solidFill>
              <a:latin typeface="ＭＳ Ｐゴシック" charset="-128"/>
              <a:ea typeface="ＭＳ Ｐゴシック" charset="-128"/>
            </a:endParaRPr>
          </a:p>
          <a:p>
            <a:pPr marL="85725" lvl="0" indent="-85725">
              <a:lnSpc>
                <a:spcPts val="1300"/>
              </a:lnSpc>
            </a:pPr>
            <a:endParaRPr lang="en-US" altLang="ja-JP" sz="900" dirty="0" smtClean="0">
              <a:solidFill>
                <a:prstClr val="black"/>
              </a:solidFill>
              <a:latin typeface="ＭＳ Ｐゴシック" charset="-128"/>
              <a:ea typeface="ＭＳ Ｐゴシック" charset="-128"/>
            </a:endParaRPr>
          </a:p>
          <a:p>
            <a:pPr lvl="0">
              <a:lnSpc>
                <a:spcPts val="1300"/>
              </a:lnSpc>
            </a:pPr>
            <a:endParaRPr lang="ja-JP" altLang="en-US" sz="900" dirty="0" smtClean="0">
              <a:solidFill>
                <a:prstClr val="black"/>
              </a:solidFill>
              <a:latin typeface="ＭＳ Ｐゴシック" charset="-128"/>
              <a:ea typeface="ＭＳ Ｐゴシック" charset="-128"/>
            </a:endParaRPr>
          </a:p>
        </p:txBody>
      </p:sp>
      <p:sp>
        <p:nvSpPr>
          <p:cNvPr id="9" name="AutoShape 137"/>
          <p:cNvSpPr>
            <a:spLocks noChangeArrowheads="1"/>
          </p:cNvSpPr>
          <p:nvPr/>
        </p:nvSpPr>
        <p:spPr bwMode="auto">
          <a:xfrm>
            <a:off x="116632" y="899592"/>
            <a:ext cx="576064" cy="1290666"/>
          </a:xfrm>
          <a:prstGeom prst="roundRect">
            <a:avLst/>
          </a:prstGeom>
          <a:solidFill>
            <a:srgbClr val="FCAE91"/>
          </a:solidFill>
          <a:ln w="9525">
            <a:solidFill>
              <a:srgbClr val="868686"/>
            </a:solidFill>
            <a:round/>
            <a:headEnd/>
            <a:tailEnd/>
          </a:ln>
        </p:spPr>
        <p:txBody>
          <a:bodyPr vert="eaVert" wrap="none" lIns="67338" tIns="35016" rIns="67338" bIns="35016" anchor="ctr"/>
          <a:lstStyle/>
          <a:p>
            <a:pPr algn="ctr" defTabSz="957341"/>
            <a:r>
              <a:rPr lang="ja-JP" altLang="en-US" sz="1400" b="1" dirty="0">
                <a:latin typeface="HGSｺﾞｼｯｸM" pitchFamily="50" charset="-128"/>
                <a:ea typeface="HGSｺﾞｼｯｸM" pitchFamily="50" charset="-128"/>
              </a:rPr>
              <a:t>出産・産後期</a:t>
            </a:r>
          </a:p>
        </p:txBody>
      </p:sp>
      <p:sp>
        <p:nvSpPr>
          <p:cNvPr id="10" name="AutoShape 138"/>
          <p:cNvSpPr>
            <a:spLocks noChangeArrowheads="1"/>
          </p:cNvSpPr>
          <p:nvPr/>
        </p:nvSpPr>
        <p:spPr bwMode="auto">
          <a:xfrm>
            <a:off x="116632" y="2268288"/>
            <a:ext cx="576064" cy="3383832"/>
          </a:xfrm>
          <a:prstGeom prst="roundRect">
            <a:avLst/>
          </a:prstGeom>
          <a:solidFill>
            <a:srgbClr val="FB8265"/>
          </a:solidFill>
          <a:ln w="9525">
            <a:solidFill>
              <a:srgbClr val="868686"/>
            </a:solidFill>
            <a:round/>
            <a:headEnd/>
            <a:tailEnd/>
          </a:ln>
        </p:spPr>
        <p:txBody>
          <a:bodyPr vert="eaVert" wrap="none" lIns="67338" tIns="35016" rIns="67338" bIns="35016" anchor="ctr"/>
          <a:lstStyle/>
          <a:p>
            <a:pPr algn="ctr" defTabSz="957341"/>
            <a:r>
              <a:rPr lang="ja-JP" altLang="en-US" sz="1400" b="1" dirty="0" smtClean="0">
                <a:latin typeface="HGSｺﾞｼｯｸM" pitchFamily="50" charset="-128"/>
                <a:ea typeface="HGSｺﾞｼｯｸM" pitchFamily="50" charset="-128"/>
              </a:rPr>
              <a:t>育休期</a:t>
            </a:r>
            <a:endParaRPr lang="ja-JP" altLang="en-US" sz="1400" b="1" dirty="0">
              <a:latin typeface="HGSｺﾞｼｯｸM" pitchFamily="50" charset="-128"/>
              <a:ea typeface="HGSｺﾞｼｯｸM" pitchFamily="50" charset="-128"/>
            </a:endParaRPr>
          </a:p>
        </p:txBody>
      </p:sp>
      <p:sp>
        <p:nvSpPr>
          <p:cNvPr id="11" name="AutoShape 139"/>
          <p:cNvSpPr>
            <a:spLocks noChangeArrowheads="1"/>
          </p:cNvSpPr>
          <p:nvPr/>
        </p:nvSpPr>
        <p:spPr bwMode="auto">
          <a:xfrm>
            <a:off x="116632" y="5724128"/>
            <a:ext cx="576064" cy="2694721"/>
          </a:xfrm>
          <a:prstGeom prst="roundRect">
            <a:avLst/>
          </a:prstGeom>
          <a:solidFill>
            <a:srgbClr val="E60000"/>
          </a:solidFill>
          <a:ln w="9525">
            <a:solidFill>
              <a:srgbClr val="868686"/>
            </a:solidFill>
            <a:round/>
            <a:headEnd/>
            <a:tailEnd/>
          </a:ln>
        </p:spPr>
        <p:txBody>
          <a:bodyPr vert="eaVert" wrap="none" lIns="67338" tIns="35016" rIns="67338" bIns="35016" anchor="ctr"/>
          <a:lstStyle/>
          <a:p>
            <a:pPr algn="ctr" defTabSz="957341"/>
            <a:r>
              <a:rPr lang="ja-JP" altLang="en-US" sz="1400" b="1" dirty="0">
                <a:solidFill>
                  <a:srgbClr val="FFFFFF"/>
                </a:solidFill>
                <a:latin typeface="HGSｺﾞｼｯｸM" pitchFamily="50" charset="-128"/>
                <a:ea typeface="HGSｺﾞｼｯｸM" pitchFamily="50" charset="-128"/>
              </a:rPr>
              <a:t>復職</a:t>
            </a:r>
          </a:p>
        </p:txBody>
      </p:sp>
      <p:sp>
        <p:nvSpPr>
          <p:cNvPr id="13" name="正方形/長方形 12"/>
          <p:cNvSpPr/>
          <p:nvPr/>
        </p:nvSpPr>
        <p:spPr>
          <a:xfrm>
            <a:off x="764704" y="467544"/>
            <a:ext cx="4020864" cy="35083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a:t>管理職</a:t>
            </a:r>
          </a:p>
        </p:txBody>
      </p:sp>
      <p:sp>
        <p:nvSpPr>
          <p:cNvPr id="14" name="正方形/長方形 13"/>
          <p:cNvSpPr/>
          <p:nvPr/>
        </p:nvSpPr>
        <p:spPr>
          <a:xfrm>
            <a:off x="5001592" y="467544"/>
            <a:ext cx="1655912" cy="35083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dirty="0" smtClean="0"/>
              <a:t>制度対象者</a:t>
            </a:r>
            <a:endParaRPr lang="ja-JP" altLang="en-US" sz="1200" dirty="0"/>
          </a:p>
        </p:txBody>
      </p:sp>
      <p:sp>
        <p:nvSpPr>
          <p:cNvPr id="16" name="正方形/長方形 15"/>
          <p:cNvSpPr/>
          <p:nvPr/>
        </p:nvSpPr>
        <p:spPr>
          <a:xfrm>
            <a:off x="5001592" y="2267744"/>
            <a:ext cx="1655912" cy="3384376"/>
          </a:xfrm>
          <a:prstGeom prst="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r>
              <a:rPr lang="en-US" altLang="ja-JP" sz="900" dirty="0" smtClean="0">
                <a:solidFill>
                  <a:prstClr val="black"/>
                </a:solidFill>
                <a:latin typeface="ＭＳ Ｐゴシック" pitchFamily="50" charset="-128"/>
                <a:ea typeface="ＭＳ Ｐゴシック" pitchFamily="50" charset="-128"/>
              </a:rPr>
              <a:t>《</a:t>
            </a:r>
            <a:r>
              <a:rPr lang="ja-JP" altLang="en-US" sz="900" dirty="0" smtClean="0">
                <a:solidFill>
                  <a:prstClr val="black"/>
                </a:solidFill>
                <a:latin typeface="ＭＳ Ｐゴシック" pitchFamily="50" charset="-128"/>
                <a:ea typeface="ＭＳ Ｐゴシック" pitchFamily="50" charset="-128"/>
              </a:rPr>
              <a:t>面談</a:t>
            </a:r>
            <a:r>
              <a:rPr lang="en-US" altLang="ja-JP" sz="900" dirty="0" smtClean="0">
                <a:solidFill>
                  <a:prstClr val="black"/>
                </a:solidFill>
                <a:latin typeface="ＭＳ Ｐゴシック" pitchFamily="50" charset="-128"/>
                <a:ea typeface="ＭＳ Ｐゴシック" pitchFamily="50" charset="-128"/>
              </a:rPr>
              <a:t>》</a:t>
            </a:r>
            <a:r>
              <a:rPr lang="ja-JP" altLang="en-US" sz="900" dirty="0" smtClean="0">
                <a:solidFill>
                  <a:prstClr val="black"/>
                </a:solidFill>
                <a:latin typeface="ＭＳ Ｐゴシック" pitchFamily="50" charset="-128"/>
                <a:ea typeface="ＭＳ Ｐゴシック" pitchFamily="50" charset="-128"/>
              </a:rPr>
              <a:t>復職１～</a:t>
            </a:r>
            <a:r>
              <a:rPr lang="en-US" altLang="ja-JP" sz="900" dirty="0" smtClean="0">
                <a:solidFill>
                  <a:prstClr val="black"/>
                </a:solidFill>
                <a:latin typeface="ＭＳ Ｐゴシック" pitchFamily="50" charset="-128"/>
                <a:ea typeface="ＭＳ Ｐゴシック" pitchFamily="50" charset="-128"/>
              </a:rPr>
              <a:t>2</a:t>
            </a:r>
            <a:r>
              <a:rPr lang="ja-JP" altLang="en-US" sz="900" dirty="0" smtClean="0">
                <a:solidFill>
                  <a:prstClr val="black"/>
                </a:solidFill>
                <a:latin typeface="ＭＳ Ｐゴシック" pitchFamily="50" charset="-128"/>
                <a:ea typeface="ＭＳ Ｐゴシック" pitchFamily="50" charset="-128"/>
              </a:rPr>
              <a:t>か月前</a:t>
            </a: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（必要に応じて</a:t>
            </a:r>
            <a:r>
              <a:rPr lang="ja-JP" altLang="en-US" sz="900" dirty="0" smtClean="0">
                <a:solidFill>
                  <a:prstClr val="black"/>
                </a:solidFill>
                <a:latin typeface="ＭＳ Ｐゴシック" pitchFamily="50" charset="-128"/>
                <a:ea typeface="ＭＳ Ｐゴシック" pitchFamily="50" charset="-128"/>
              </a:rPr>
              <a:t>）２歳まで</a:t>
            </a:r>
            <a:r>
              <a:rPr lang="ja-JP" altLang="en-US" sz="900" dirty="0" smtClean="0">
                <a:solidFill>
                  <a:prstClr val="black"/>
                </a:solidFill>
                <a:latin typeface="ＭＳ Ｐゴシック" pitchFamily="50" charset="-128"/>
                <a:ea typeface="ＭＳ Ｐゴシック" pitchFamily="50" charset="-128"/>
              </a:rPr>
              <a:t>の休業期間取得の申出</a:t>
            </a: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短時間勤務や所定外労働の制限等の申出</a:t>
            </a:r>
            <a:endParaRPr lang="en-US" altLang="zh-TW" sz="900" dirty="0" smtClean="0">
              <a:solidFill>
                <a:prstClr val="black"/>
              </a:solidFill>
              <a:latin typeface="ＭＳ Ｐゴシック" pitchFamily="50" charset="-128"/>
              <a:ea typeface="ＭＳ Ｐゴシック" pitchFamily="50" charset="-128"/>
            </a:endParaRPr>
          </a:p>
          <a:p>
            <a:pPr marL="180975" indent="-180975">
              <a:lnSpc>
                <a:spcPts val="1300"/>
              </a:lnSpc>
              <a:defRPr/>
            </a:pPr>
            <a:endParaRPr lang="en-US" altLang="zh-TW" sz="900" dirty="0" smtClean="0">
              <a:solidFill>
                <a:prstClr val="black"/>
              </a:solidFill>
              <a:latin typeface="ＭＳ Ｐゴシック" pitchFamily="50" charset="-128"/>
              <a:ea typeface="ＭＳ Ｐゴシック" pitchFamily="50" charset="-128"/>
            </a:endParaRPr>
          </a:p>
          <a:p>
            <a:pPr algn="ctr">
              <a:lnSpc>
                <a:spcPts val="1300"/>
              </a:lnSpc>
              <a:defRPr/>
            </a:pPr>
            <a:endParaRPr lang="ja-JP" altLang="en-US" sz="1200" dirty="0"/>
          </a:p>
        </p:txBody>
      </p:sp>
      <p:sp>
        <p:nvSpPr>
          <p:cNvPr id="31" name="正方形/長方形 30"/>
          <p:cNvSpPr/>
          <p:nvPr/>
        </p:nvSpPr>
        <p:spPr>
          <a:xfrm>
            <a:off x="5001592" y="899592"/>
            <a:ext cx="1655912" cy="1290666"/>
          </a:xfrm>
          <a:prstGeom prst="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lvl="0"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育休の申出</a:t>
            </a:r>
            <a:endParaRPr lang="en-US" altLang="ja-JP" sz="900" dirty="0" smtClean="0">
              <a:solidFill>
                <a:prstClr val="black"/>
              </a:solidFill>
              <a:latin typeface="ＭＳ Ｐゴシック" pitchFamily="50" charset="-128"/>
              <a:ea typeface="ＭＳ Ｐゴシック" pitchFamily="50" charset="-128"/>
            </a:endParaRPr>
          </a:p>
          <a:p>
            <a:pPr algn="ctr">
              <a:lnSpc>
                <a:spcPts val="1300"/>
              </a:lnSpc>
              <a:defRPr/>
            </a:pPr>
            <a:endParaRPr lang="ja-JP" altLang="en-US" sz="1200" dirty="0"/>
          </a:p>
        </p:txBody>
      </p:sp>
      <p:sp>
        <p:nvSpPr>
          <p:cNvPr id="34" name="正方形/長方形 33"/>
          <p:cNvSpPr/>
          <p:nvPr/>
        </p:nvSpPr>
        <p:spPr>
          <a:xfrm>
            <a:off x="5001592" y="5724128"/>
            <a:ext cx="1655912" cy="2694721"/>
          </a:xfrm>
          <a:prstGeom prst="rect">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180975" indent="-180975">
              <a:lnSpc>
                <a:spcPts val="1300"/>
              </a:lnSpc>
              <a:buFont typeface="Wingdings" pitchFamily="2" charset="2"/>
              <a:buChar char="p"/>
              <a:defRPr/>
            </a:pPr>
            <a:r>
              <a:rPr lang="ja-JP" altLang="en-US" sz="900" dirty="0" smtClean="0">
                <a:solidFill>
                  <a:prstClr val="black"/>
                </a:solidFill>
                <a:latin typeface="ＭＳ Ｐゴシック" pitchFamily="50" charset="-128"/>
                <a:ea typeface="ＭＳ Ｐゴシック" pitchFamily="50" charset="-128"/>
              </a:rPr>
              <a:t>短時間勤務や所定外労働の制限等の申出</a:t>
            </a:r>
            <a:endParaRPr lang="en-US" altLang="zh-TW"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buFont typeface="Wingdings" pitchFamily="2" charset="2"/>
              <a:buChar char="p"/>
              <a:defRPr/>
            </a:pPr>
            <a:r>
              <a:rPr lang="en-US" altLang="ja-JP" sz="900" dirty="0" smtClean="0">
                <a:solidFill>
                  <a:prstClr val="black"/>
                </a:solidFill>
                <a:latin typeface="ＭＳ Ｐゴシック" pitchFamily="50" charset="-128"/>
                <a:ea typeface="ＭＳ Ｐゴシック" pitchFamily="50" charset="-128"/>
              </a:rPr>
              <a:t>《</a:t>
            </a:r>
            <a:r>
              <a:rPr lang="ja-JP" altLang="en-US" sz="900" dirty="0" smtClean="0">
                <a:solidFill>
                  <a:prstClr val="black"/>
                </a:solidFill>
                <a:latin typeface="ＭＳ Ｐゴシック" pitchFamily="50" charset="-128"/>
                <a:ea typeface="ＭＳ Ｐゴシック" pitchFamily="50" charset="-128"/>
              </a:rPr>
              <a:t>面談</a:t>
            </a:r>
            <a:r>
              <a:rPr lang="en-US" altLang="ja-JP" sz="900" dirty="0" smtClean="0">
                <a:solidFill>
                  <a:prstClr val="black"/>
                </a:solidFill>
                <a:latin typeface="ＭＳ Ｐゴシック" pitchFamily="50" charset="-128"/>
                <a:ea typeface="ＭＳ Ｐゴシック" pitchFamily="50" charset="-128"/>
              </a:rPr>
              <a:t>》</a:t>
            </a:r>
            <a:r>
              <a:rPr lang="ja-JP" altLang="en-US" sz="900" dirty="0" smtClean="0">
                <a:solidFill>
                  <a:prstClr val="black"/>
                </a:solidFill>
                <a:latin typeface="ＭＳ Ｐゴシック" pitchFamily="50" charset="-128"/>
                <a:ea typeface="ＭＳ Ｐゴシック" pitchFamily="50" charset="-128"/>
              </a:rPr>
              <a:t>復職</a:t>
            </a:r>
            <a:r>
              <a:rPr lang="en-US" altLang="ja-JP" sz="900" dirty="0" smtClean="0">
                <a:solidFill>
                  <a:prstClr val="black"/>
                </a:solidFill>
                <a:latin typeface="ＭＳ Ｐゴシック" pitchFamily="50" charset="-128"/>
                <a:ea typeface="ＭＳ Ｐゴシック" pitchFamily="50" charset="-128"/>
              </a:rPr>
              <a:t>2</a:t>
            </a:r>
            <a:r>
              <a:rPr lang="ja-JP" altLang="en-US" sz="900" dirty="0" smtClean="0">
                <a:solidFill>
                  <a:prstClr val="black"/>
                </a:solidFill>
                <a:latin typeface="ＭＳ Ｐゴシック" pitchFamily="50" charset="-128"/>
                <a:ea typeface="ＭＳ Ｐゴシック" pitchFamily="50" charset="-128"/>
              </a:rPr>
              <a:t>か月後</a:t>
            </a:r>
            <a:endParaRPr lang="en-US" altLang="ja-JP" sz="900" dirty="0" smtClean="0">
              <a:solidFill>
                <a:prstClr val="black"/>
              </a:solidFill>
              <a:latin typeface="ＭＳ Ｐゴシック" pitchFamily="50" charset="-128"/>
              <a:ea typeface="ＭＳ Ｐゴシック" pitchFamily="50" charset="-128"/>
            </a:endParaRPr>
          </a:p>
          <a:p>
            <a:pPr marL="180975" lvl="0" indent="-180975">
              <a:lnSpc>
                <a:spcPts val="1300"/>
              </a:lnSpc>
              <a:defRPr/>
            </a:pPr>
            <a:endParaRPr lang="en-US" altLang="ja-JP" sz="900" dirty="0" smtClean="0">
              <a:solidFill>
                <a:prstClr val="black"/>
              </a:solidFill>
              <a:latin typeface="ＭＳ Ｐゴシック" pitchFamily="50" charset="-128"/>
              <a:ea typeface="ＭＳ Ｐゴシック" pitchFamily="50" charset="-128"/>
            </a:endParaRPr>
          </a:p>
        </p:txBody>
      </p:sp>
      <p:sp>
        <p:nvSpPr>
          <p:cNvPr id="17" name="右矢印 16"/>
          <p:cNvSpPr/>
          <p:nvPr/>
        </p:nvSpPr>
        <p:spPr>
          <a:xfrm rot="10800000">
            <a:off x="4725145" y="899593"/>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8" name="右矢印 17"/>
          <p:cNvSpPr/>
          <p:nvPr/>
        </p:nvSpPr>
        <p:spPr>
          <a:xfrm>
            <a:off x="4725144" y="2267744"/>
            <a:ext cx="360040" cy="21602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 name="右矢印 18"/>
          <p:cNvSpPr/>
          <p:nvPr/>
        </p:nvSpPr>
        <p:spPr>
          <a:xfrm rot="10800000">
            <a:off x="4725665" y="3266033"/>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0" name="右矢印 19"/>
          <p:cNvSpPr/>
          <p:nvPr/>
        </p:nvSpPr>
        <p:spPr>
          <a:xfrm>
            <a:off x="4725144" y="3112194"/>
            <a:ext cx="360040" cy="21602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2" name="右矢印 21"/>
          <p:cNvSpPr/>
          <p:nvPr/>
        </p:nvSpPr>
        <p:spPr>
          <a:xfrm rot="10800000">
            <a:off x="4725664" y="5724129"/>
            <a:ext cx="359519" cy="208492"/>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4" name="右矢印 23"/>
          <p:cNvSpPr/>
          <p:nvPr/>
        </p:nvSpPr>
        <p:spPr>
          <a:xfrm rot="10800000">
            <a:off x="4725665" y="4418161"/>
            <a:ext cx="359519" cy="225846"/>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 name="右矢印 24"/>
          <p:cNvSpPr/>
          <p:nvPr/>
        </p:nvSpPr>
        <p:spPr>
          <a:xfrm rot="10800000">
            <a:off x="4725664" y="6379732"/>
            <a:ext cx="359519" cy="208492"/>
          </a:xfrm>
          <a:prstGeom prst="right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6" name="右矢印 25"/>
          <p:cNvSpPr/>
          <p:nvPr/>
        </p:nvSpPr>
        <p:spPr>
          <a:xfrm>
            <a:off x="4725144" y="6225139"/>
            <a:ext cx="360040" cy="19942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3" name="正方形/長方形 22"/>
          <p:cNvSpPr/>
          <p:nvPr/>
        </p:nvSpPr>
        <p:spPr>
          <a:xfrm>
            <a:off x="764704" y="8532440"/>
            <a:ext cx="5904656"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85725" lvl="0" indent="-85725">
              <a:lnSpc>
                <a:spcPts val="1300"/>
              </a:lnSpc>
            </a:pPr>
            <a:r>
              <a:rPr lang="en-US" altLang="ja-JP" sz="900" dirty="0" smtClean="0">
                <a:solidFill>
                  <a:prstClr val="black"/>
                </a:solidFill>
                <a:latin typeface="ＭＳ Ｐゴシック" charset="-128"/>
                <a:ea typeface="ＭＳ Ｐゴシック" charset="-128"/>
              </a:rPr>
              <a:t>※</a:t>
            </a:r>
            <a:r>
              <a:rPr lang="ja-JP" altLang="en-US" sz="900" dirty="0" smtClean="0">
                <a:solidFill>
                  <a:prstClr val="black"/>
                </a:solidFill>
                <a:latin typeface="ＭＳ Ｐゴシック" charset="-128"/>
                <a:ea typeface="ＭＳ Ｐゴシック" charset="-128"/>
              </a:rPr>
              <a:t>「母性</a:t>
            </a:r>
            <a:r>
              <a:rPr lang="ja-JP" altLang="en-US" sz="900" dirty="0">
                <a:solidFill>
                  <a:prstClr val="black"/>
                </a:solidFill>
                <a:latin typeface="ＭＳ Ｐゴシック" charset="-128"/>
                <a:ea typeface="ＭＳ Ｐゴシック" charset="-128"/>
              </a:rPr>
              <a:t>健康管理指導事項連絡カード（母健連絡カード）</a:t>
            </a:r>
            <a:r>
              <a:rPr lang="ja-JP" altLang="en-US" sz="900" dirty="0" smtClean="0">
                <a:solidFill>
                  <a:prstClr val="black"/>
                </a:solidFill>
                <a:latin typeface="ＭＳ Ｐゴシック" charset="-128"/>
                <a:ea typeface="ＭＳ Ｐゴシック" charset="-128"/>
              </a:rPr>
              <a:t>」は、主治医等が行った指導事項の内容を女性労働者から事業主へ伝えるのに役立つカードです</a:t>
            </a:r>
            <a:endParaRPr lang="en-US" altLang="ja-JP" sz="900" dirty="0" smtClean="0">
              <a:solidFill>
                <a:prstClr val="black"/>
              </a:solidFill>
              <a:latin typeface="ＭＳ Ｐゴシック" charset="-128"/>
              <a:ea typeface="ＭＳ Ｐゴシック" charset="-128"/>
            </a:endParaRPr>
          </a:p>
          <a:p>
            <a:pPr marL="85725" lvl="0" indent="-85725">
              <a:lnSpc>
                <a:spcPts val="1300"/>
              </a:lnSpc>
            </a:pPr>
            <a:r>
              <a:rPr lang="ja-JP" altLang="en-US" sz="900" dirty="0" smtClean="0">
                <a:solidFill>
                  <a:prstClr val="black"/>
                </a:solidFill>
                <a:latin typeface="ＭＳ Ｐゴシック" charset="-128"/>
                <a:ea typeface="ＭＳ Ｐゴシック" charset="-128"/>
              </a:rPr>
              <a:t>　</a:t>
            </a:r>
            <a:r>
              <a:rPr lang="en-US" altLang="ja-JP" sz="900" dirty="0">
                <a:solidFill>
                  <a:prstClr val="black"/>
                </a:solidFill>
                <a:latin typeface="ＭＳ Ｐゴシック" charset="-128"/>
                <a:ea typeface="ＭＳ Ｐゴシック" charset="-128"/>
                <a:hlinkClick r:id="rId2"/>
              </a:rPr>
              <a:t>http://</a:t>
            </a:r>
            <a:r>
              <a:rPr lang="en-US" altLang="ja-JP" sz="900" dirty="0" smtClean="0">
                <a:solidFill>
                  <a:prstClr val="black"/>
                </a:solidFill>
                <a:latin typeface="ＭＳ Ｐゴシック" charset="-128"/>
                <a:ea typeface="ＭＳ Ｐゴシック" charset="-128"/>
                <a:hlinkClick r:id="rId2"/>
              </a:rPr>
              <a:t>www2.mhlw.go.jp/topics/seido/josei/hourei/20000401-25-1.htm</a:t>
            </a:r>
            <a:endParaRPr lang="en-US" altLang="ja-JP" sz="900" dirty="0" smtClean="0">
              <a:solidFill>
                <a:prstClr val="black"/>
              </a:solidFill>
              <a:latin typeface="ＭＳ Ｐゴシック" charset="-128"/>
              <a:ea typeface="ＭＳ Ｐゴシック" charset="-128"/>
            </a:endParaRPr>
          </a:p>
          <a:p>
            <a:pPr marL="85725" lvl="0" indent="-85725">
              <a:lnSpc>
                <a:spcPts val="1300"/>
              </a:lnSpc>
            </a:pPr>
            <a:endParaRPr lang="en-US" altLang="ja-JP" sz="900" dirty="0" smtClean="0">
              <a:solidFill>
                <a:prstClr val="black"/>
              </a:solidFill>
              <a:latin typeface="ＭＳ Ｐゴシック" charset="-128"/>
              <a:ea typeface="ＭＳ Ｐゴシック" charset="-128"/>
            </a:endParaRPr>
          </a:p>
          <a:p>
            <a:pPr marL="85725" lvl="0" indent="-85725">
              <a:lnSpc>
                <a:spcPts val="1300"/>
              </a:lnSpc>
            </a:pPr>
            <a:endParaRPr lang="en-US" altLang="ja-JP" sz="900" dirty="0" smtClean="0">
              <a:solidFill>
                <a:prstClr val="black"/>
              </a:solidFill>
              <a:latin typeface="ＭＳ Ｐゴシック" charset="-128"/>
              <a:ea typeface="ＭＳ Ｐゴシック"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TotalTime>
  <Words>1194</Words>
  <Application>Microsoft Office PowerPoint</Application>
  <PresentationFormat>画面に合わせる (4:3)</PresentationFormat>
  <Paragraphs>116</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メール管理者2</dc:creator>
  <cp:lastModifiedBy>厚生労働省ネットワークシステム</cp:lastModifiedBy>
  <cp:revision>26</cp:revision>
  <dcterms:created xsi:type="dcterms:W3CDTF">2014-10-09T09:41:06Z</dcterms:created>
  <dcterms:modified xsi:type="dcterms:W3CDTF">2017-11-17T02:24:14Z</dcterms:modified>
</cp:coreProperties>
</file>