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1" r:id="rId2"/>
  </p:sldIdLst>
  <p:sldSz cx="6858000" cy="9906000" type="A4"/>
  <p:notesSz cx="9939338" cy="143684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F3FF"/>
    <a:srgbClr val="EFFBFF"/>
    <a:srgbClr val="B9ED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67310" autoAdjust="0"/>
  </p:normalViewPr>
  <p:slideViewPr>
    <p:cSldViewPr>
      <p:cViewPr>
        <p:scale>
          <a:sx n="120" d="100"/>
          <a:sy n="120" d="100"/>
        </p:scale>
        <p:origin x="-810" y="324"/>
      </p:cViewPr>
      <p:guideLst>
        <p:guide orient="horz" pos="3120"/>
        <p:guide pos="216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4307045" cy="718423"/>
          </a:xfrm>
          <a:prstGeom prst="rect">
            <a:avLst/>
          </a:prstGeom>
        </p:spPr>
        <p:txBody>
          <a:bodyPr vert="horz" lIns="138888" tIns="69444" rIns="138888" bIns="69444" rtlCol="0"/>
          <a:lstStyle>
            <a:lvl1pPr algn="l">
              <a:defRPr sz="1700"/>
            </a:lvl1pPr>
          </a:lstStyle>
          <a:p>
            <a:endParaRPr kumimoji="1" lang="ja-JP" altLang="en-US"/>
          </a:p>
        </p:txBody>
      </p:sp>
      <p:sp>
        <p:nvSpPr>
          <p:cNvPr id="3" name="日付プレースホルダ 2"/>
          <p:cNvSpPr>
            <a:spLocks noGrp="1"/>
          </p:cNvSpPr>
          <p:nvPr>
            <p:ph type="dt" idx="1"/>
          </p:nvPr>
        </p:nvSpPr>
        <p:spPr>
          <a:xfrm>
            <a:off x="5629993" y="1"/>
            <a:ext cx="4307045" cy="718423"/>
          </a:xfrm>
          <a:prstGeom prst="rect">
            <a:avLst/>
          </a:prstGeom>
        </p:spPr>
        <p:txBody>
          <a:bodyPr vert="horz" lIns="138888" tIns="69444" rIns="138888" bIns="69444" rtlCol="0"/>
          <a:lstStyle>
            <a:lvl1pPr algn="r">
              <a:defRPr sz="1700"/>
            </a:lvl1pPr>
          </a:lstStyle>
          <a:p>
            <a:fld id="{16B17AE3-4726-4B77-9012-D206F9A79D7C}" type="datetimeFigureOut">
              <a:rPr kumimoji="1" lang="ja-JP" altLang="en-US" smtClean="0"/>
              <a:pPr/>
              <a:t>2017/3/23</a:t>
            </a:fld>
            <a:endParaRPr kumimoji="1" lang="ja-JP" altLang="en-US"/>
          </a:p>
        </p:txBody>
      </p:sp>
      <p:sp>
        <p:nvSpPr>
          <p:cNvPr id="4" name="スライド イメージ プレースホルダ 3"/>
          <p:cNvSpPr>
            <a:spLocks noGrp="1" noRot="1" noChangeAspect="1"/>
          </p:cNvSpPr>
          <p:nvPr>
            <p:ph type="sldImg" idx="2"/>
          </p:nvPr>
        </p:nvSpPr>
        <p:spPr>
          <a:xfrm>
            <a:off x="3105150" y="1077913"/>
            <a:ext cx="3729038" cy="5386387"/>
          </a:xfrm>
          <a:prstGeom prst="rect">
            <a:avLst/>
          </a:prstGeom>
          <a:noFill/>
          <a:ln w="12700">
            <a:solidFill>
              <a:prstClr val="black"/>
            </a:solidFill>
          </a:ln>
        </p:spPr>
        <p:txBody>
          <a:bodyPr vert="horz" lIns="138888" tIns="69444" rIns="138888" bIns="69444" rtlCol="0" anchor="ctr"/>
          <a:lstStyle/>
          <a:p>
            <a:endParaRPr lang="ja-JP" altLang="en-US"/>
          </a:p>
        </p:txBody>
      </p:sp>
      <p:sp>
        <p:nvSpPr>
          <p:cNvPr id="5" name="ノート プレースホルダ 4"/>
          <p:cNvSpPr>
            <a:spLocks noGrp="1"/>
          </p:cNvSpPr>
          <p:nvPr>
            <p:ph type="body" sz="quarter" idx="3"/>
          </p:nvPr>
        </p:nvSpPr>
        <p:spPr>
          <a:xfrm>
            <a:off x="993934" y="6825021"/>
            <a:ext cx="7951470" cy="6465808"/>
          </a:xfrm>
          <a:prstGeom prst="rect">
            <a:avLst/>
          </a:prstGeom>
        </p:spPr>
        <p:txBody>
          <a:bodyPr vert="horz" lIns="138888" tIns="69444" rIns="138888" bIns="69444"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13647547"/>
            <a:ext cx="4307045" cy="718423"/>
          </a:xfrm>
          <a:prstGeom prst="rect">
            <a:avLst/>
          </a:prstGeom>
        </p:spPr>
        <p:txBody>
          <a:bodyPr vert="horz" lIns="138888" tIns="69444" rIns="138888" bIns="69444" rtlCol="0" anchor="b"/>
          <a:lstStyle>
            <a:lvl1pPr algn="l">
              <a:defRPr sz="1700"/>
            </a:lvl1pPr>
          </a:lstStyle>
          <a:p>
            <a:endParaRPr kumimoji="1" lang="ja-JP" altLang="en-US"/>
          </a:p>
        </p:txBody>
      </p:sp>
      <p:sp>
        <p:nvSpPr>
          <p:cNvPr id="7" name="スライド番号プレースホルダ 6"/>
          <p:cNvSpPr>
            <a:spLocks noGrp="1"/>
          </p:cNvSpPr>
          <p:nvPr>
            <p:ph type="sldNum" sz="quarter" idx="5"/>
          </p:nvPr>
        </p:nvSpPr>
        <p:spPr>
          <a:xfrm>
            <a:off x="5629993" y="13647547"/>
            <a:ext cx="4307045" cy="718423"/>
          </a:xfrm>
          <a:prstGeom prst="rect">
            <a:avLst/>
          </a:prstGeom>
        </p:spPr>
        <p:txBody>
          <a:bodyPr vert="horz" lIns="138888" tIns="69444" rIns="138888" bIns="69444" rtlCol="0" anchor="b"/>
          <a:lstStyle>
            <a:lvl1pPr algn="r">
              <a:defRPr sz="1700"/>
            </a:lvl1pPr>
          </a:lstStyle>
          <a:p>
            <a:fld id="{54125028-120C-4575-B19E-FCFA79BADF33}" type="slidenum">
              <a:rPr kumimoji="1" lang="ja-JP" altLang="en-US" smtClean="0"/>
              <a:pPr/>
              <a:t>‹#›</a:t>
            </a:fld>
            <a:endParaRPr kumimoji="1" lang="ja-JP" altLang="en-US"/>
          </a:p>
        </p:txBody>
      </p:sp>
    </p:spTree>
    <p:extLst>
      <p:ext uri="{BB962C8B-B14F-4D97-AF65-F5344CB8AC3E}">
        <p14:creationId xmlns:p14="http://schemas.microsoft.com/office/powerpoint/2010/main" val="40994201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a:xfrm>
            <a:off x="5672591" y="56456"/>
            <a:ext cx="1068779" cy="322799"/>
          </a:xfrm>
          <a:prstGeom prst="rect">
            <a:avLst/>
          </a:prstGeom>
          <a:ln>
            <a:solidFill>
              <a:srgbClr val="C00000"/>
            </a:solidFill>
          </a:ln>
        </p:spPr>
        <p:txBody>
          <a:bodyPr/>
          <a:lstStyle>
            <a:lvl1pPr algn="ctr">
              <a:defRPr b="1">
                <a:solidFill>
                  <a:srgbClr val="C00000"/>
                </a:solidFill>
              </a:defRPr>
            </a:lvl1pPr>
          </a:lstStyle>
          <a:p>
            <a:r>
              <a:rPr lang="ja-JP" altLang="en-US" smtClean="0"/>
              <a:t>プラン案</a:t>
            </a:r>
            <a:endParaRPr lang="ja-JP" altLang="en-US" dirty="0"/>
          </a:p>
        </p:txBody>
      </p:sp>
      <p:sp>
        <p:nvSpPr>
          <p:cNvPr id="6" name="スライド番号プレースホルダ 5"/>
          <p:cNvSpPr>
            <a:spLocks noGrp="1"/>
          </p:cNvSpPr>
          <p:nvPr>
            <p:ph type="sldNum" sz="quarter" idx="12"/>
          </p:nvPr>
        </p:nvSpPr>
        <p:spPr>
          <a:xfrm>
            <a:off x="2924944" y="9489506"/>
            <a:ext cx="1600200" cy="239370"/>
          </a:xfrm>
        </p:spPr>
        <p:txBody>
          <a:bodyPr/>
          <a:lstStyle>
            <a:lvl1pPr algn="ctr">
              <a:defRPr/>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2017/3/23</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3"/>
            <a:ext cx="1543050" cy="8452203"/>
          </a:xfrm>
          <a:prstGeom prst="rect">
            <a:avLst/>
          </a:prstGeo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42900" y="396703"/>
            <a:ext cx="4514850" cy="8452203"/>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2017/3/23</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2017/3/23</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4"/>
            <a:ext cx="5829300" cy="1967442"/>
          </a:xfrm>
          <a:prstGeom prst="rect">
            <a:avLst/>
          </a:prstGeo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41735" y="4198588"/>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2017/3/23</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2017/3/23</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1" y="2217387"/>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42901" y="3141488"/>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83771" y="2217387"/>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83771" y="3141488"/>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2017/3/23</a:t>
            </a:fld>
            <a:endParaRPr kumimoji="1" lang="ja-JP" altLang="en-US"/>
          </a:p>
        </p:txBody>
      </p:sp>
      <p:sp>
        <p:nvSpPr>
          <p:cNvPr id="8" name="フッター プレースホルダ 7"/>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2017/3/23</a:t>
            </a:fld>
            <a:endParaRPr kumimoji="1" lang="ja-JP" altLang="en-US"/>
          </a:p>
        </p:txBody>
      </p:sp>
      <p:sp>
        <p:nvSpPr>
          <p:cNvPr id="4" name="フッター プレースホルダ 3"/>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2017/3/23</a:t>
            </a:fld>
            <a:endParaRPr kumimoji="1" lang="ja-JP" altLang="en-US"/>
          </a:p>
        </p:txBody>
      </p:sp>
      <p:sp>
        <p:nvSpPr>
          <p:cNvPr id="3" name="フッター プレースホルダ 2"/>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5"/>
            <a:ext cx="2256235" cy="1678517"/>
          </a:xfrm>
          <a:prstGeom prst="rect">
            <a:avLst/>
          </a:prstGeo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81288" y="394409"/>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42901" y="2072924"/>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2017/3/23</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a:prstGeom prst="rect">
            <a:avLst/>
          </a:prstGeo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2017/3/23</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342900" y="632523"/>
            <a:ext cx="6172200" cy="8216383"/>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6" name="スライド番号プレースホルダ 5"/>
          <p:cNvSpPr>
            <a:spLocks noGrp="1"/>
          </p:cNvSpPr>
          <p:nvPr>
            <p:ph type="sldNum" sz="quarter" idx="4"/>
          </p:nvPr>
        </p:nvSpPr>
        <p:spPr>
          <a:xfrm>
            <a:off x="2836912" y="9633520"/>
            <a:ext cx="1600200" cy="272480"/>
          </a:xfrm>
          <a:prstGeom prst="rect">
            <a:avLst/>
          </a:prstGeom>
        </p:spPr>
        <p:txBody>
          <a:bodyPr vert="horz" lIns="91440" tIns="45720" rIns="91440" bIns="45720" rtlCol="0" anchor="ctr"/>
          <a:lstStyle>
            <a:lvl1pPr algn="ctr">
              <a:defRPr sz="1200">
                <a:solidFill>
                  <a:schemeClr val="tx1">
                    <a:tint val="75000"/>
                  </a:schemeClr>
                </a:solidFill>
              </a:defRPr>
            </a:lvl1pPr>
          </a:lstStyle>
          <a:p>
            <a:fld id="{D2D8002D-B5B0-4BAC-B1F6-782DDCCE6D9C}"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1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11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105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1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1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bwMode="auto">
          <a:xfrm>
            <a:off x="66762" y="488504"/>
            <a:ext cx="6724476" cy="653728"/>
          </a:xfrm>
          <a:prstGeom prst="rect">
            <a:avLst/>
          </a:prstGeom>
          <a:solidFill>
            <a:srgbClr val="F1DB9D"/>
          </a:solidFill>
          <a:ln w="25400">
            <a:solidFill>
              <a:srgbClr val="6A6A6A"/>
            </a:solidFill>
            <a:round/>
            <a:headEnd/>
            <a:tailEnd type="triangle" w="med" len="sm"/>
          </a:ln>
        </p:spPr>
        <p:txBody>
          <a:bodyPr lIns="68415" tIns="34208" rIns="68415" bIns="34208" rtlCol="0" anchor="ctr"/>
          <a:lstStyle/>
          <a:p>
            <a:pPr algn="ctr"/>
            <a:r>
              <a:rPr kumimoji="1" lang="ja-JP" altLang="en-US" b="1" dirty="0" smtClean="0">
                <a:solidFill>
                  <a:srgbClr val="000000"/>
                </a:solidFill>
              </a:rPr>
              <a:t>妊娠・出産、育休等を理由とする</a:t>
            </a:r>
            <a:r>
              <a:rPr kumimoji="1" lang="ja-JP" altLang="en-US" dirty="0" smtClean="0">
                <a:solidFill>
                  <a:srgbClr val="000000"/>
                </a:solidFill>
              </a:rPr>
              <a:t> </a:t>
            </a:r>
            <a:r>
              <a:rPr kumimoji="1" lang="ja-JP" altLang="en-US" b="1" dirty="0" smtClean="0">
                <a:solidFill>
                  <a:srgbClr val="000000"/>
                </a:solidFill>
              </a:rPr>
              <a:t>違法な不利益取扱いの禁止</a:t>
            </a:r>
            <a:endParaRPr kumimoji="1" lang="ja-JP" altLang="en-US" dirty="0">
              <a:solidFill>
                <a:srgbClr val="000000"/>
              </a:solidFill>
            </a:endParaRPr>
          </a:p>
        </p:txBody>
      </p:sp>
      <p:sp>
        <p:nvSpPr>
          <p:cNvPr id="6" name="角丸四角形 5"/>
          <p:cNvSpPr/>
          <p:nvPr/>
        </p:nvSpPr>
        <p:spPr bwMode="auto">
          <a:xfrm>
            <a:off x="50056" y="6704111"/>
            <a:ext cx="6691312" cy="466989"/>
          </a:xfrm>
          <a:prstGeom prst="roundRect">
            <a:avLst/>
          </a:prstGeom>
          <a:solidFill>
            <a:srgbClr val="F1DB9D"/>
          </a:solidFill>
          <a:ln w="25400">
            <a:noFill/>
            <a:round/>
            <a:headEnd/>
            <a:tailEnd type="triangle" w="med" len="sm"/>
          </a:ln>
        </p:spPr>
        <p:txBody>
          <a:bodyPr lIns="68415" tIns="34208" rIns="68415" bIns="34208" rtlCol="0" anchor="ctr"/>
          <a:lstStyle/>
          <a:p>
            <a:pPr algn="ctr"/>
            <a:r>
              <a:rPr lang="ja-JP" altLang="en-US" sz="1400" b="1" dirty="0" smtClean="0">
                <a:solidFill>
                  <a:srgbClr val="000000"/>
                </a:solidFill>
              </a:rPr>
              <a:t>妊娠・出産、育休等を理由として不利益取扱いを行う　とは</a:t>
            </a:r>
          </a:p>
        </p:txBody>
      </p:sp>
      <p:sp>
        <p:nvSpPr>
          <p:cNvPr id="7" name="テキスト ボックス 6"/>
          <p:cNvSpPr txBox="1"/>
          <p:nvPr/>
        </p:nvSpPr>
        <p:spPr>
          <a:xfrm>
            <a:off x="260648" y="5529064"/>
            <a:ext cx="6336704" cy="938719"/>
          </a:xfrm>
          <a:prstGeom prst="rect">
            <a:avLst/>
          </a:prstGeom>
          <a:noFill/>
        </p:spPr>
        <p:txBody>
          <a:bodyPr wrap="square" rtlCol="0">
            <a:spAutoFit/>
          </a:bodyPr>
          <a:lstStyle/>
          <a:p>
            <a:r>
              <a:rPr lang="en-US" altLang="ja-JP" sz="1100" dirty="0" smtClean="0">
                <a:latin typeface="+mn-ea"/>
              </a:rPr>
              <a:t>※</a:t>
            </a:r>
            <a:r>
              <a:rPr lang="ja-JP" altLang="en-US" sz="1100" dirty="0" smtClean="0">
                <a:latin typeface="+mn-ea"/>
              </a:rPr>
              <a:t>不利益取扱いの理由となる事由としては、上記のほかにも、妊産婦の坑内業務・危険有害業務の就労制限、変形労働時間制の場合の法定労働時間外労働をしないことや、要介護状態の家族がいる労働者の介護休業、短時間勤務、介護</a:t>
            </a:r>
            <a:r>
              <a:rPr lang="ja-JP" altLang="en-US" sz="1100" smtClean="0">
                <a:latin typeface="+mn-ea"/>
              </a:rPr>
              <a:t>休暇</a:t>
            </a:r>
            <a:r>
              <a:rPr lang="ja-JP" altLang="en-US" sz="1100" smtClean="0">
                <a:latin typeface="+mn-ea"/>
              </a:rPr>
              <a:t>及び</a:t>
            </a:r>
            <a:r>
              <a:rPr lang="ja-JP" altLang="en-US" sz="1100" smtClean="0">
                <a:latin typeface="+mn-ea"/>
              </a:rPr>
              <a:t>所定外労働・</a:t>
            </a:r>
            <a:r>
              <a:rPr lang="ja-JP" altLang="en-US" sz="1100" smtClean="0">
                <a:latin typeface="+mn-ea"/>
              </a:rPr>
              <a:t>時間外</a:t>
            </a:r>
            <a:r>
              <a:rPr lang="ja-JP" altLang="en-US" sz="1100" dirty="0" smtClean="0">
                <a:latin typeface="+mn-ea"/>
              </a:rPr>
              <a:t>労働・深夜業をしないことも含まれます。</a:t>
            </a:r>
            <a:endParaRPr lang="en-US" altLang="ja-JP" sz="1100" dirty="0" smtClean="0">
              <a:latin typeface="+mn-ea"/>
            </a:endParaRPr>
          </a:p>
          <a:p>
            <a:r>
              <a:rPr lang="en-US" altLang="ja-JP" sz="1100" dirty="0" smtClean="0">
                <a:latin typeface="+mn-ea"/>
              </a:rPr>
              <a:t>※</a:t>
            </a:r>
            <a:r>
              <a:rPr lang="ja-JP" altLang="en-US" sz="1100" dirty="0" smtClean="0">
                <a:latin typeface="+mn-ea"/>
              </a:rPr>
              <a:t>育児休業や介護休業等の育児・介護休業法に規定された制度については、法に基づく休業等の申出・取得が対象となります。</a:t>
            </a:r>
            <a:endParaRPr lang="en-US" altLang="ja-JP" sz="1100" dirty="0" smtClean="0">
              <a:latin typeface="+mn-ea"/>
            </a:endParaRPr>
          </a:p>
        </p:txBody>
      </p:sp>
      <p:grpSp>
        <p:nvGrpSpPr>
          <p:cNvPr id="56" name="グループ化 55"/>
          <p:cNvGrpSpPr/>
          <p:nvPr/>
        </p:nvGrpSpPr>
        <p:grpSpPr>
          <a:xfrm>
            <a:off x="404664" y="2144687"/>
            <a:ext cx="6120680" cy="3321151"/>
            <a:chOff x="188640" y="2860107"/>
            <a:chExt cx="5760640" cy="2119518"/>
          </a:xfrm>
        </p:grpSpPr>
        <p:sp>
          <p:nvSpPr>
            <p:cNvPr id="47" name="Rectangle 45"/>
            <p:cNvSpPr>
              <a:spLocks noChangeArrowheads="1"/>
            </p:cNvSpPr>
            <p:nvPr/>
          </p:nvSpPr>
          <p:spPr bwMode="auto">
            <a:xfrm>
              <a:off x="3212976" y="3141440"/>
              <a:ext cx="2736304" cy="1838185"/>
            </a:xfrm>
            <a:prstGeom prst="rect">
              <a:avLst/>
            </a:prstGeom>
            <a:solidFill>
              <a:srgbClr val="9ED468"/>
            </a:solidFill>
            <a:ln w="9525">
              <a:noFill/>
              <a:miter lim="800000"/>
              <a:headEnd/>
              <a:tailEnd/>
            </a:ln>
          </p:spPr>
          <p:txBody>
            <a:bodyPr wrap="none" lIns="67338" tIns="35016" rIns="67338" bIns="35016" anchor="ctr"/>
            <a:lstStyle/>
            <a:p>
              <a:r>
                <a:rPr lang="ja-JP" altLang="en-US" sz="1200" dirty="0" smtClean="0">
                  <a:solidFill>
                    <a:srgbClr val="000000"/>
                  </a:solidFill>
                </a:rPr>
                <a:t>・解雇</a:t>
              </a:r>
            </a:p>
            <a:p>
              <a:r>
                <a:rPr lang="ja-JP" altLang="en-US" sz="1200" dirty="0" smtClean="0">
                  <a:solidFill>
                    <a:srgbClr val="000000"/>
                  </a:solidFill>
                </a:rPr>
                <a:t>・雇止め</a:t>
              </a:r>
            </a:p>
            <a:p>
              <a:r>
                <a:rPr lang="ja-JP" altLang="en-US" sz="1200" dirty="0" smtClean="0">
                  <a:solidFill>
                    <a:srgbClr val="000000"/>
                  </a:solidFill>
                </a:rPr>
                <a:t>・契約更新回数の引き下げ</a:t>
              </a:r>
            </a:p>
            <a:p>
              <a:r>
                <a:rPr lang="ja-JP" altLang="en-US" sz="1200" dirty="0" smtClean="0">
                  <a:solidFill>
                    <a:srgbClr val="000000"/>
                  </a:solidFill>
                </a:rPr>
                <a:t>・退職や正社員を非正規社員とするような</a:t>
              </a:r>
              <a:endParaRPr lang="en-US" altLang="ja-JP" sz="1200" dirty="0" smtClean="0">
                <a:solidFill>
                  <a:srgbClr val="000000"/>
                </a:solidFill>
              </a:endParaRPr>
            </a:p>
            <a:p>
              <a:r>
                <a:rPr lang="ja-JP" altLang="en-US" sz="1200" dirty="0" smtClean="0">
                  <a:solidFill>
                    <a:srgbClr val="000000"/>
                  </a:solidFill>
                </a:rPr>
                <a:t>　契約内容変更の強要</a:t>
              </a:r>
            </a:p>
            <a:p>
              <a:r>
                <a:rPr lang="ja-JP" altLang="en-US" sz="1200" dirty="0" smtClean="0">
                  <a:solidFill>
                    <a:srgbClr val="000000"/>
                  </a:solidFill>
                </a:rPr>
                <a:t>・降格</a:t>
              </a:r>
            </a:p>
            <a:p>
              <a:r>
                <a:rPr lang="ja-JP" altLang="en-US" sz="1200" dirty="0" smtClean="0">
                  <a:solidFill>
                    <a:srgbClr val="000000"/>
                  </a:solidFill>
                </a:rPr>
                <a:t>・減給</a:t>
              </a:r>
            </a:p>
            <a:p>
              <a:r>
                <a:rPr lang="ja-JP" altLang="en-US" sz="1200" dirty="0" smtClean="0">
                  <a:solidFill>
                    <a:srgbClr val="000000"/>
                  </a:solidFill>
                </a:rPr>
                <a:t>・賞与等における不利益な算定</a:t>
              </a:r>
            </a:p>
            <a:p>
              <a:r>
                <a:rPr lang="ja-JP" altLang="en-US" sz="1200" dirty="0" smtClean="0">
                  <a:solidFill>
                    <a:srgbClr val="000000"/>
                  </a:solidFill>
                </a:rPr>
                <a:t>・不利益な配置変更</a:t>
              </a:r>
            </a:p>
            <a:p>
              <a:r>
                <a:rPr lang="ja-JP" altLang="en-US" sz="1200" dirty="0" smtClean="0">
                  <a:solidFill>
                    <a:srgbClr val="000000"/>
                  </a:solidFill>
                </a:rPr>
                <a:t>・不利益な自宅待機命令</a:t>
              </a:r>
            </a:p>
            <a:p>
              <a:r>
                <a:rPr lang="ja-JP" altLang="en-US" sz="1200" dirty="0" smtClean="0">
                  <a:solidFill>
                    <a:srgbClr val="000000"/>
                  </a:solidFill>
                </a:rPr>
                <a:t>・昇進・昇格の人事考課で不利益な評価</a:t>
              </a:r>
              <a:endParaRPr lang="en-US" altLang="ja-JP" sz="1200" dirty="0" smtClean="0">
                <a:solidFill>
                  <a:srgbClr val="000000"/>
                </a:solidFill>
              </a:endParaRPr>
            </a:p>
            <a:p>
              <a:r>
                <a:rPr lang="ja-JP" altLang="en-US" sz="1200" dirty="0" smtClean="0">
                  <a:solidFill>
                    <a:srgbClr val="000000"/>
                  </a:solidFill>
                </a:rPr>
                <a:t>　を行う</a:t>
              </a:r>
            </a:p>
            <a:p>
              <a:r>
                <a:rPr lang="ja-JP" altLang="en-US" sz="1200" dirty="0" smtClean="0">
                  <a:solidFill>
                    <a:srgbClr val="000000"/>
                  </a:solidFill>
                </a:rPr>
                <a:t>・仕事をさせない、もっぱら雑務をさせる</a:t>
              </a:r>
              <a:endParaRPr lang="en-US" altLang="ja-JP" sz="1200" dirty="0" smtClean="0">
                <a:solidFill>
                  <a:srgbClr val="000000"/>
                </a:solidFill>
              </a:endParaRPr>
            </a:p>
            <a:p>
              <a:r>
                <a:rPr lang="ja-JP" altLang="en-US" sz="1200" dirty="0" smtClean="0">
                  <a:solidFill>
                    <a:srgbClr val="000000"/>
                  </a:solidFill>
                </a:rPr>
                <a:t>　など就業環境を害する行為をする</a:t>
              </a:r>
              <a:endParaRPr lang="ja-JP" altLang="en-US" sz="1200" dirty="0">
                <a:solidFill>
                  <a:srgbClr val="000000"/>
                </a:solidFill>
                <a:latin typeface="HGSｺﾞｼｯｸM" pitchFamily="50" charset="-128"/>
                <a:ea typeface="HGSｺﾞｼｯｸM" pitchFamily="50" charset="-128"/>
              </a:endParaRPr>
            </a:p>
          </p:txBody>
        </p:sp>
        <p:sp>
          <p:nvSpPr>
            <p:cNvPr id="31" name="Rectangle 18"/>
            <p:cNvSpPr>
              <a:spLocks noChangeArrowheads="1"/>
            </p:cNvSpPr>
            <p:nvPr/>
          </p:nvSpPr>
          <p:spPr bwMode="auto">
            <a:xfrm>
              <a:off x="188640" y="3141440"/>
              <a:ext cx="2643117" cy="1838185"/>
            </a:xfrm>
            <a:prstGeom prst="rect">
              <a:avLst/>
            </a:prstGeom>
            <a:solidFill>
              <a:srgbClr val="C9E7AB"/>
            </a:solidFill>
            <a:ln w="9525">
              <a:noFill/>
              <a:miter lim="800000"/>
              <a:headEnd/>
              <a:tailEnd/>
            </a:ln>
          </p:spPr>
          <p:txBody>
            <a:bodyPr wrap="none" lIns="67338" tIns="35016" rIns="67338" bIns="35016" anchor="ctr"/>
            <a:lstStyle/>
            <a:p>
              <a:endParaRPr lang="en-US" altLang="ja-JP" sz="1200" b="1" dirty="0" smtClean="0">
                <a:solidFill>
                  <a:srgbClr val="000000"/>
                </a:solidFill>
              </a:endParaRPr>
            </a:p>
            <a:p>
              <a:endParaRPr lang="en-US" altLang="ja-JP" sz="1200" b="1" dirty="0" smtClean="0">
                <a:solidFill>
                  <a:srgbClr val="000000"/>
                </a:solidFill>
              </a:endParaRPr>
            </a:p>
            <a:p>
              <a:r>
                <a:rPr lang="ja-JP" altLang="en-US" sz="1200" b="1" dirty="0" smtClean="0">
                  <a:solidFill>
                    <a:srgbClr val="000000"/>
                  </a:solidFill>
                </a:rPr>
                <a:t>妊娠中・産後の女性労働者の</a:t>
              </a:r>
              <a:r>
                <a:rPr lang="en-US" altLang="ja-JP" sz="1200" b="1" dirty="0" smtClean="0">
                  <a:solidFill>
                    <a:srgbClr val="000000"/>
                  </a:solidFill>
                </a:rPr>
                <a:t>…</a:t>
              </a:r>
            </a:p>
            <a:p>
              <a:r>
                <a:rPr lang="ja-JP" altLang="en-US" sz="1200" dirty="0" smtClean="0">
                  <a:solidFill>
                    <a:srgbClr val="000000"/>
                  </a:solidFill>
                </a:rPr>
                <a:t>・妊娠、出産</a:t>
              </a:r>
            </a:p>
            <a:p>
              <a:r>
                <a:rPr lang="ja-JP" altLang="en-US" sz="1200" dirty="0" smtClean="0">
                  <a:solidFill>
                    <a:srgbClr val="000000"/>
                  </a:solidFill>
                </a:rPr>
                <a:t>・妊婦健診などの母性健康管理措置</a:t>
              </a:r>
            </a:p>
            <a:p>
              <a:r>
                <a:rPr lang="ja-JP" altLang="en-US" sz="1200" dirty="0" smtClean="0">
                  <a:solidFill>
                    <a:srgbClr val="000000"/>
                  </a:solidFill>
                </a:rPr>
                <a:t>・産前・産後休業</a:t>
              </a:r>
            </a:p>
            <a:p>
              <a:r>
                <a:rPr lang="ja-JP" altLang="en-US" sz="1200" dirty="0" smtClean="0">
                  <a:solidFill>
                    <a:srgbClr val="000000"/>
                  </a:solidFill>
                </a:rPr>
                <a:t>・軽易な業務への転換</a:t>
              </a:r>
            </a:p>
            <a:p>
              <a:r>
                <a:rPr lang="ja-JP" altLang="en-US" sz="1200" dirty="0" smtClean="0">
                  <a:solidFill>
                    <a:srgbClr val="000000"/>
                  </a:solidFill>
                </a:rPr>
                <a:t>・つわり、切迫流産などで仕事ができない、</a:t>
              </a:r>
              <a:endParaRPr lang="en-US" altLang="ja-JP" sz="1200" dirty="0" smtClean="0">
                <a:solidFill>
                  <a:srgbClr val="000000"/>
                </a:solidFill>
              </a:endParaRPr>
            </a:p>
            <a:p>
              <a:r>
                <a:rPr lang="ja-JP" altLang="en-US" sz="1200" dirty="0" smtClean="0">
                  <a:solidFill>
                    <a:srgbClr val="000000"/>
                  </a:solidFill>
                </a:rPr>
                <a:t>　労働能率が低下した</a:t>
              </a:r>
            </a:p>
            <a:p>
              <a:r>
                <a:rPr lang="ja-JP" altLang="en-US" sz="1200" dirty="0" smtClean="0">
                  <a:solidFill>
                    <a:srgbClr val="000000"/>
                  </a:solidFill>
                </a:rPr>
                <a:t>・育児時間</a:t>
              </a:r>
            </a:p>
            <a:p>
              <a:r>
                <a:rPr lang="ja-JP" altLang="en-US" sz="1200" dirty="0" smtClean="0">
                  <a:solidFill>
                    <a:srgbClr val="000000"/>
                  </a:solidFill>
                </a:rPr>
                <a:t>・時間外労働、休日労働、深夜業をしない</a:t>
              </a:r>
              <a:endParaRPr lang="en-US" altLang="ja-JP" sz="1200" dirty="0" smtClean="0">
                <a:solidFill>
                  <a:srgbClr val="000000"/>
                </a:solidFill>
              </a:endParaRPr>
            </a:p>
            <a:p>
              <a:endParaRPr lang="ja-JP" altLang="en-US" sz="1200" dirty="0" smtClean="0">
                <a:solidFill>
                  <a:srgbClr val="000000"/>
                </a:solidFill>
              </a:endParaRPr>
            </a:p>
            <a:p>
              <a:r>
                <a:rPr lang="ja-JP" altLang="en-US" sz="1200" b="1" dirty="0" smtClean="0">
                  <a:solidFill>
                    <a:srgbClr val="000000"/>
                  </a:solidFill>
                </a:rPr>
                <a:t>子どもを持つ労働者の</a:t>
              </a:r>
              <a:r>
                <a:rPr lang="en-US" altLang="ja-JP" sz="1200" b="1" dirty="0" smtClean="0">
                  <a:solidFill>
                    <a:srgbClr val="000000"/>
                  </a:solidFill>
                </a:rPr>
                <a:t>…</a:t>
              </a:r>
            </a:p>
            <a:p>
              <a:r>
                <a:rPr lang="ja-JP" altLang="en-US" sz="1200" dirty="0" smtClean="0">
                  <a:solidFill>
                    <a:srgbClr val="000000"/>
                  </a:solidFill>
                </a:rPr>
                <a:t>・育児休業</a:t>
              </a:r>
            </a:p>
            <a:p>
              <a:r>
                <a:rPr lang="ja-JP" altLang="en-US" sz="1200" dirty="0" smtClean="0">
                  <a:solidFill>
                    <a:srgbClr val="000000"/>
                  </a:solidFill>
                </a:rPr>
                <a:t>・短時間勤務</a:t>
              </a:r>
            </a:p>
            <a:p>
              <a:r>
                <a:rPr lang="ja-JP" altLang="en-US" sz="1200" dirty="0" smtClean="0">
                  <a:solidFill>
                    <a:srgbClr val="000000"/>
                  </a:solidFill>
                </a:rPr>
                <a:t>・子の看護休暇</a:t>
              </a:r>
            </a:p>
            <a:p>
              <a:r>
                <a:rPr lang="ja-JP" altLang="en-US" sz="1200" dirty="0" smtClean="0">
                  <a:solidFill>
                    <a:srgbClr val="000000"/>
                  </a:solidFill>
                </a:rPr>
                <a:t>・時間外労働、深夜業をしない</a:t>
              </a:r>
              <a:endParaRPr lang="en-US" altLang="ja-JP" sz="1200" dirty="0" smtClean="0">
                <a:solidFill>
                  <a:srgbClr val="000000"/>
                </a:solidFill>
              </a:endParaRPr>
            </a:p>
            <a:p>
              <a:endParaRPr lang="ja-JP" altLang="en-US" sz="1200" dirty="0" smtClean="0">
                <a:solidFill>
                  <a:srgbClr val="000000"/>
                </a:solidFill>
                <a:latin typeface="HGSｺﾞｼｯｸM" pitchFamily="50" charset="-128"/>
                <a:ea typeface="HGSｺﾞｼｯｸM" pitchFamily="50" charset="-128"/>
              </a:endParaRPr>
            </a:p>
            <a:p>
              <a:endParaRPr lang="ja-JP" altLang="en-US" sz="1200" b="1" dirty="0">
                <a:solidFill>
                  <a:srgbClr val="000000"/>
                </a:solidFill>
                <a:latin typeface="HGSｺﾞｼｯｸM" pitchFamily="50" charset="-128"/>
                <a:ea typeface="HGSｺﾞｼｯｸM" pitchFamily="50" charset="-128"/>
              </a:endParaRPr>
            </a:p>
          </p:txBody>
        </p:sp>
        <p:sp>
          <p:nvSpPr>
            <p:cNvPr id="36" name="Rectangle 18"/>
            <p:cNvSpPr>
              <a:spLocks noChangeArrowheads="1"/>
            </p:cNvSpPr>
            <p:nvPr/>
          </p:nvSpPr>
          <p:spPr bwMode="auto">
            <a:xfrm>
              <a:off x="188640" y="2860107"/>
              <a:ext cx="2643117" cy="252722"/>
            </a:xfrm>
            <a:prstGeom prst="rect">
              <a:avLst/>
            </a:prstGeom>
            <a:solidFill>
              <a:srgbClr val="DADADA"/>
            </a:solidFill>
            <a:ln w="28575" cmpd="sng">
              <a:noFill/>
              <a:miter lim="800000"/>
              <a:headEnd/>
              <a:tailEnd/>
            </a:ln>
          </p:spPr>
          <p:txBody>
            <a:bodyPr wrap="none" lIns="67338" tIns="35016" rIns="67338" bIns="35016" anchor="ctr"/>
            <a:lstStyle/>
            <a:p>
              <a:pPr algn="ctr"/>
              <a:r>
                <a:rPr lang="ja-JP" altLang="en-US" sz="1600" b="1" dirty="0" smtClean="0">
                  <a:solidFill>
                    <a:srgbClr val="000000"/>
                  </a:solidFill>
                  <a:latin typeface="HGSｺﾞｼｯｸM" pitchFamily="50" charset="-128"/>
                  <a:ea typeface="HGSｺﾞｼｯｸM" pitchFamily="50" charset="-128"/>
                </a:rPr>
                <a:t>事　由</a:t>
              </a:r>
              <a:endParaRPr lang="ja-JP" altLang="en-US" sz="1600" b="1" dirty="0">
                <a:solidFill>
                  <a:srgbClr val="000000"/>
                </a:solidFill>
                <a:latin typeface="HGSｺﾞｼｯｸM" pitchFamily="50" charset="-128"/>
                <a:ea typeface="HGSｺﾞｼｯｸM" pitchFamily="50" charset="-128"/>
              </a:endParaRPr>
            </a:p>
          </p:txBody>
        </p:sp>
        <p:sp>
          <p:nvSpPr>
            <p:cNvPr id="37" name="Rectangle 18"/>
            <p:cNvSpPr>
              <a:spLocks noChangeArrowheads="1"/>
            </p:cNvSpPr>
            <p:nvPr/>
          </p:nvSpPr>
          <p:spPr bwMode="auto">
            <a:xfrm>
              <a:off x="3212976" y="2860108"/>
              <a:ext cx="2736304" cy="252722"/>
            </a:xfrm>
            <a:prstGeom prst="rect">
              <a:avLst/>
            </a:prstGeom>
            <a:solidFill>
              <a:srgbClr val="DADADA"/>
            </a:solidFill>
            <a:ln w="28575" cmpd="sng">
              <a:noFill/>
              <a:miter lim="800000"/>
              <a:headEnd/>
              <a:tailEnd/>
            </a:ln>
          </p:spPr>
          <p:txBody>
            <a:bodyPr wrap="none" lIns="67338" tIns="35016" rIns="67338" bIns="35016" anchor="ctr"/>
            <a:lstStyle/>
            <a:p>
              <a:pPr algn="ctr"/>
              <a:r>
                <a:rPr lang="ja-JP" altLang="en-US" sz="1600" b="1" dirty="0" smtClean="0">
                  <a:solidFill>
                    <a:srgbClr val="000000"/>
                  </a:solidFill>
                  <a:latin typeface="HGSｺﾞｼｯｸM" pitchFamily="50" charset="-128"/>
                  <a:ea typeface="HGSｺﾞｼｯｸM" pitchFamily="50" charset="-128"/>
                </a:rPr>
                <a:t>違法な不利益取扱いの例</a:t>
              </a:r>
              <a:endParaRPr lang="en-US" altLang="ja-JP" sz="1600" b="1" dirty="0" smtClean="0">
                <a:solidFill>
                  <a:srgbClr val="000000"/>
                </a:solidFill>
                <a:latin typeface="HGSｺﾞｼｯｸM" pitchFamily="50" charset="-128"/>
                <a:ea typeface="HGSｺﾞｼｯｸM" pitchFamily="50" charset="-128"/>
              </a:endParaRPr>
            </a:p>
          </p:txBody>
        </p:sp>
      </p:grpSp>
      <p:sp>
        <p:nvSpPr>
          <p:cNvPr id="12" name="テキスト ボックス 11"/>
          <p:cNvSpPr txBox="1"/>
          <p:nvPr/>
        </p:nvSpPr>
        <p:spPr>
          <a:xfrm>
            <a:off x="260648" y="7273513"/>
            <a:ext cx="6336704" cy="2215991"/>
          </a:xfrm>
          <a:prstGeom prst="rect">
            <a:avLst/>
          </a:prstGeom>
          <a:noFill/>
        </p:spPr>
        <p:txBody>
          <a:bodyPr wrap="square" rtlCol="0">
            <a:spAutoFit/>
          </a:bodyPr>
          <a:lstStyle/>
          <a:p>
            <a:pPr>
              <a:buFont typeface="Wingdings" pitchFamily="2" charset="2"/>
              <a:buChar char="l"/>
            </a:pPr>
            <a:r>
              <a:rPr lang="ja-JP" altLang="en-US" sz="1200" dirty="0" smtClean="0">
                <a:latin typeface="+mn-ea"/>
              </a:rPr>
              <a:t>男女雇用機会均等法や育児・介護休業法の違反の要件となっている「理由として」とは、</a:t>
            </a:r>
            <a:endParaRPr lang="en-US" altLang="ja-JP" sz="1200" dirty="0" smtClean="0">
              <a:latin typeface="+mn-ea"/>
            </a:endParaRPr>
          </a:p>
          <a:p>
            <a:r>
              <a:rPr lang="ja-JP" altLang="en-US" sz="1200" dirty="0" smtClean="0">
                <a:latin typeface="+mn-ea"/>
              </a:rPr>
              <a:t>妊娠・出産、育児休業等の事由と不利益取扱いとの間に「因果関係」があることを指します。</a:t>
            </a:r>
            <a:endParaRPr lang="en-US" altLang="ja-JP" sz="1200" dirty="0" smtClean="0">
              <a:latin typeface="+mn-ea"/>
            </a:endParaRPr>
          </a:p>
          <a:p>
            <a:pPr>
              <a:buFont typeface="Wingdings" pitchFamily="2" charset="2"/>
              <a:buChar char="l"/>
            </a:pPr>
            <a:endParaRPr lang="ja-JP" altLang="en-US" sz="1400" dirty="0" smtClean="0">
              <a:latin typeface="+mn-ea"/>
            </a:endParaRPr>
          </a:p>
          <a:p>
            <a:r>
              <a:rPr lang="ja-JP" altLang="en-US" sz="1400" dirty="0" smtClean="0">
                <a:latin typeface="+mn-ea"/>
              </a:rPr>
              <a:t>　</a:t>
            </a:r>
            <a:r>
              <a:rPr lang="ja-JP" altLang="en-US" sz="1400" b="1" dirty="0" smtClean="0">
                <a:latin typeface="+mn-ea"/>
              </a:rPr>
              <a:t>妊娠・出産、育児休業等の事由を「契機として」</a:t>
            </a:r>
            <a:r>
              <a:rPr lang="ja-JP" altLang="en-US" sz="900" dirty="0" smtClean="0">
                <a:latin typeface="+mn-ea"/>
              </a:rPr>
              <a:t>（</a:t>
            </a:r>
            <a:r>
              <a:rPr lang="en-US" altLang="ja-JP" sz="900" dirty="0" smtClean="0">
                <a:latin typeface="+mn-ea"/>
              </a:rPr>
              <a:t>※</a:t>
            </a:r>
            <a:r>
              <a:rPr lang="ja-JP" altLang="en-US" sz="900" dirty="0" smtClean="0">
                <a:latin typeface="+mn-ea"/>
              </a:rPr>
              <a:t>）</a:t>
            </a:r>
            <a:r>
              <a:rPr lang="ja-JP" altLang="en-US" sz="1400" b="1" dirty="0" smtClean="0">
                <a:latin typeface="+mn-ea"/>
              </a:rPr>
              <a:t>不利益取扱いを行った場合は、原則として「理由として」いる（事由と不利益取扱いとの間に因果関係がある）と解され、法違反となります。</a:t>
            </a:r>
            <a:endParaRPr lang="en-US" altLang="ja-JP" sz="1400" b="1" dirty="0" smtClean="0">
              <a:latin typeface="+mn-ea"/>
            </a:endParaRPr>
          </a:p>
          <a:p>
            <a:endParaRPr lang="ja-JP" altLang="en-US" sz="1400" b="1" dirty="0" smtClean="0">
              <a:latin typeface="+mn-ea"/>
            </a:endParaRPr>
          </a:p>
          <a:p>
            <a:r>
              <a:rPr lang="en-US" altLang="ja-JP" sz="1100" dirty="0" smtClean="0">
                <a:latin typeface="+mn-ea"/>
              </a:rPr>
              <a:t>※</a:t>
            </a:r>
            <a:r>
              <a:rPr lang="ja-JP" altLang="en-US" sz="1100" u="sng" dirty="0" smtClean="0">
                <a:latin typeface="+mn-ea"/>
              </a:rPr>
              <a:t>原則として、妊娠・出産、育休等の</a:t>
            </a:r>
            <a:r>
              <a:rPr lang="ja-JP" altLang="en-US" sz="1100" b="1" u="sng" dirty="0" smtClean="0">
                <a:latin typeface="+mn-ea"/>
              </a:rPr>
              <a:t>事由の終了から１年以内</a:t>
            </a:r>
            <a:r>
              <a:rPr lang="ja-JP" altLang="en-US" sz="1100" u="sng" dirty="0" smtClean="0">
                <a:latin typeface="+mn-ea"/>
              </a:rPr>
              <a:t>に不利益取扱いがなされた場合は</a:t>
            </a:r>
            <a:r>
              <a:rPr lang="ja-JP" altLang="en-US" sz="1100" b="1" u="sng" dirty="0" smtClean="0">
                <a:latin typeface="+mn-ea"/>
              </a:rPr>
              <a:t>「契機として」いると判断</a:t>
            </a:r>
            <a:r>
              <a:rPr lang="ja-JP" altLang="en-US" sz="1100" dirty="0" smtClean="0">
                <a:latin typeface="+mn-ea"/>
              </a:rPr>
              <a:t>します。 ただし、事由の終了から１年を超えている場合であっても、実施時期が事前に決まっている、又は、ある程度定期的になされる措置（人事異動、人事考課、雇止めなど）については、事由の終了後の最初のタイミングまでの間に不利益取扱いがなされた場合は「契機として」いると判断します。</a:t>
            </a:r>
            <a:endParaRPr lang="en-US" altLang="ja-JP" sz="1100" dirty="0" smtClean="0">
              <a:latin typeface="+mn-ea"/>
            </a:endParaRPr>
          </a:p>
        </p:txBody>
      </p:sp>
      <p:sp>
        <p:nvSpPr>
          <p:cNvPr id="29" name="テキスト ボックス 28"/>
          <p:cNvSpPr txBox="1"/>
          <p:nvPr/>
        </p:nvSpPr>
        <p:spPr>
          <a:xfrm>
            <a:off x="0" y="1334016"/>
            <a:ext cx="6858000" cy="738664"/>
          </a:xfrm>
          <a:prstGeom prst="rect">
            <a:avLst/>
          </a:prstGeom>
          <a:noFill/>
        </p:spPr>
        <p:txBody>
          <a:bodyPr wrap="square" rtlCol="0">
            <a:spAutoFit/>
          </a:bodyPr>
          <a:lstStyle/>
          <a:p>
            <a:pPr algn="ctr"/>
            <a:r>
              <a:rPr lang="ja-JP" altLang="en-US" dirty="0" smtClean="0">
                <a:latin typeface="+mn-ea"/>
              </a:rPr>
              <a:t>以下のような事由を理由として</a:t>
            </a:r>
            <a:endParaRPr lang="en-US" altLang="ja-JP" dirty="0" smtClean="0">
              <a:latin typeface="+mn-ea"/>
            </a:endParaRPr>
          </a:p>
          <a:p>
            <a:pPr algn="ctr"/>
            <a:r>
              <a:rPr lang="ja-JP" altLang="en-US" b="1" u="sng" dirty="0" smtClean="0">
                <a:latin typeface="+mn-ea"/>
              </a:rPr>
              <a:t>不利益取扱いを行うことは</a:t>
            </a:r>
            <a:r>
              <a:rPr lang="ja-JP" altLang="en-US" sz="2400" b="1" u="sng" dirty="0" smtClean="0">
                <a:latin typeface="+mn-ea"/>
              </a:rPr>
              <a:t>違法</a:t>
            </a:r>
            <a:r>
              <a:rPr lang="ja-JP" altLang="en-US" b="1" u="sng" dirty="0" smtClean="0">
                <a:latin typeface="+mn-ea"/>
              </a:rPr>
              <a:t>です</a:t>
            </a:r>
          </a:p>
        </p:txBody>
      </p:sp>
      <p:sp>
        <p:nvSpPr>
          <p:cNvPr id="55" name="二等辺三角形 54"/>
          <p:cNvSpPr/>
          <p:nvPr/>
        </p:nvSpPr>
        <p:spPr bwMode="auto">
          <a:xfrm rot="5400000">
            <a:off x="2816932" y="3820113"/>
            <a:ext cx="1224136" cy="288032"/>
          </a:xfrm>
          <a:prstGeom prst="triangle">
            <a:avLst/>
          </a:prstGeom>
          <a:solidFill>
            <a:srgbClr val="BEBEBE"/>
          </a:solidFill>
          <a:ln w="57150">
            <a:noFill/>
            <a:round/>
            <a:headEnd/>
            <a:tailEnd type="triangle" w="med" len="sm"/>
          </a:ln>
        </p:spPr>
        <p:txBody>
          <a:bodyPr lIns="68415" tIns="34208" rIns="68415" bIns="34208" rtlCol="0" anchor="ctr"/>
          <a:lstStyle/>
          <a:p>
            <a:pPr algn="ctr"/>
            <a:endParaRPr kumimoji="1" lang="ja-JP" altLang="en-US">
              <a:solidFill>
                <a:srgbClr val="000000"/>
              </a:solidFill>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57150">
          <a:solidFill>
            <a:srgbClr val="876B1B"/>
          </a:solidFill>
          <a:round/>
          <a:headEnd/>
          <a:tailEnd type="triangle" w="med" len="sm"/>
        </a:ln>
      </a:spPr>
      <a:bodyPr lIns="68415" tIns="34208" rIns="68415" bIns="34208"/>
      <a:lstStyle>
        <a:defPPr>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1807</TotalTime>
  <Words>280</Words>
  <Application>Microsoft Office PowerPoint</Application>
  <PresentationFormat>A4 210 x 297 mm</PresentationFormat>
  <Paragraphs>45</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Maeda Naoko(前田 修子)</dc:creator>
  <cp:lastModifiedBy>両立課</cp:lastModifiedBy>
  <cp:revision>216</cp:revision>
  <dcterms:created xsi:type="dcterms:W3CDTF">2014-09-09T02:58:30Z</dcterms:created>
  <dcterms:modified xsi:type="dcterms:W3CDTF">2017-03-23T06:06:59Z</dcterms:modified>
</cp:coreProperties>
</file>