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2" r:id="rId3"/>
  </p:sldIdLst>
  <p:sldSz cx="6858000" cy="9906000" type="A4"/>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p:scale>
          <a:sx n="75" d="100"/>
          <a:sy n="75" d="100"/>
        </p:scale>
        <p:origin x="-1776" y="1368"/>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5" cy="718423"/>
          </a:xfrm>
          <a:prstGeom prst="rect">
            <a:avLst/>
          </a:prstGeom>
        </p:spPr>
        <p:txBody>
          <a:bodyPr vert="horz" lIns="138888" tIns="69444" rIns="138888" bIns="69444" rtlCol="0"/>
          <a:lstStyle>
            <a:lvl1pPr algn="l">
              <a:defRPr sz="1700"/>
            </a:lvl1pPr>
          </a:lstStyle>
          <a:p>
            <a:endParaRPr kumimoji="1" lang="ja-JP" altLang="en-US"/>
          </a:p>
        </p:txBody>
      </p:sp>
      <p:sp>
        <p:nvSpPr>
          <p:cNvPr id="3" name="日付プレースホルダ 2"/>
          <p:cNvSpPr>
            <a:spLocks noGrp="1"/>
          </p:cNvSpPr>
          <p:nvPr>
            <p:ph type="dt" idx="1"/>
          </p:nvPr>
        </p:nvSpPr>
        <p:spPr>
          <a:xfrm>
            <a:off x="5629993" y="1"/>
            <a:ext cx="4307045" cy="718423"/>
          </a:xfrm>
          <a:prstGeom prst="rect">
            <a:avLst/>
          </a:prstGeom>
        </p:spPr>
        <p:txBody>
          <a:bodyPr vert="horz" lIns="138888" tIns="69444" rIns="138888" bIns="69444" rtlCol="0"/>
          <a:lstStyle>
            <a:lvl1pPr algn="r">
              <a:defRPr sz="1700"/>
            </a:lvl1pPr>
          </a:lstStyle>
          <a:p>
            <a:fld id="{16B17AE3-4726-4B77-9012-D206F9A79D7C}" type="datetimeFigureOut">
              <a:rPr kumimoji="1" lang="ja-JP" altLang="en-US" smtClean="0"/>
              <a:pPr/>
              <a:t>2017/11/17</a:t>
            </a:fld>
            <a:endParaRPr kumimoji="1" lang="ja-JP" altLang="en-US"/>
          </a:p>
        </p:txBody>
      </p:sp>
      <p:sp>
        <p:nvSpPr>
          <p:cNvPr id="4" name="スライド イメージ プレースホルダ 3"/>
          <p:cNvSpPr>
            <a:spLocks noGrp="1" noRot="1" noChangeAspect="1"/>
          </p:cNvSpPr>
          <p:nvPr>
            <p:ph type="sldImg" idx="2"/>
          </p:nvPr>
        </p:nvSpPr>
        <p:spPr>
          <a:xfrm>
            <a:off x="3105150" y="1077913"/>
            <a:ext cx="3729038" cy="5386387"/>
          </a:xfrm>
          <a:prstGeom prst="rect">
            <a:avLst/>
          </a:prstGeom>
          <a:noFill/>
          <a:ln w="12700">
            <a:solidFill>
              <a:prstClr val="black"/>
            </a:solidFill>
          </a:ln>
        </p:spPr>
        <p:txBody>
          <a:bodyPr vert="horz" lIns="138888" tIns="69444" rIns="138888" bIns="69444" rtlCol="0" anchor="ctr"/>
          <a:lstStyle/>
          <a:p>
            <a:endParaRPr lang="ja-JP" altLang="en-US"/>
          </a:p>
        </p:txBody>
      </p:sp>
      <p:sp>
        <p:nvSpPr>
          <p:cNvPr id="5" name="ノート プレースホルダ 4"/>
          <p:cNvSpPr>
            <a:spLocks noGrp="1"/>
          </p:cNvSpPr>
          <p:nvPr>
            <p:ph type="body" sz="quarter" idx="3"/>
          </p:nvPr>
        </p:nvSpPr>
        <p:spPr>
          <a:xfrm>
            <a:off x="993934" y="6825021"/>
            <a:ext cx="7951470" cy="6465808"/>
          </a:xfrm>
          <a:prstGeom prst="rect">
            <a:avLst/>
          </a:prstGeom>
        </p:spPr>
        <p:txBody>
          <a:bodyPr vert="horz" lIns="138888" tIns="69444" rIns="138888" bIns="694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13647547"/>
            <a:ext cx="4307045" cy="718423"/>
          </a:xfrm>
          <a:prstGeom prst="rect">
            <a:avLst/>
          </a:prstGeom>
        </p:spPr>
        <p:txBody>
          <a:bodyPr vert="horz" lIns="138888" tIns="69444" rIns="138888" bIns="69444" rtlCol="0" anchor="b"/>
          <a:lstStyle>
            <a:lvl1pPr algn="l">
              <a:defRPr sz="1700"/>
            </a:lvl1pPr>
          </a:lstStyle>
          <a:p>
            <a:endParaRPr kumimoji="1" lang="ja-JP" altLang="en-US"/>
          </a:p>
        </p:txBody>
      </p:sp>
      <p:sp>
        <p:nvSpPr>
          <p:cNvPr id="7" name="スライド番号プレースホルダ 6"/>
          <p:cNvSpPr>
            <a:spLocks noGrp="1"/>
          </p:cNvSpPr>
          <p:nvPr>
            <p:ph type="sldNum" sz="quarter" idx="5"/>
          </p:nvPr>
        </p:nvSpPr>
        <p:spPr>
          <a:xfrm>
            <a:off x="5629993" y="13647547"/>
            <a:ext cx="4307045" cy="718423"/>
          </a:xfrm>
          <a:prstGeom prst="rect">
            <a:avLst/>
          </a:prstGeom>
        </p:spPr>
        <p:txBody>
          <a:bodyPr vert="horz" lIns="138888" tIns="69444" rIns="138888" bIns="69444" rtlCol="0" anchor="b"/>
          <a:lstStyle>
            <a:lvl1pPr algn="r">
              <a:defRPr sz="17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39187214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bwMode="auto">
          <a:xfrm>
            <a:off x="188640" y="8409383"/>
            <a:ext cx="6480720" cy="1152129"/>
          </a:xfrm>
          <a:prstGeom prst="rect">
            <a:avLst/>
          </a:prstGeom>
          <a:solidFill>
            <a:srgbClr val="D1F3FF"/>
          </a:solidFill>
          <a:ln w="50800" cmpd="sng">
            <a:solidFill>
              <a:schemeClr val="bg1">
                <a:lumMod val="50000"/>
              </a:schemeClr>
            </a:solidFill>
            <a:round/>
            <a:headEnd/>
            <a:tailEnd type="triangle" w="med" len="sm"/>
          </a:ln>
        </p:spPr>
        <p:txBody>
          <a:bodyPr lIns="68415" tIns="34208" rIns="68415" bIns="34208" rtlCol="0" anchor="ctr"/>
          <a:lstStyle/>
          <a:p>
            <a:pPr algn="ctr"/>
            <a:endParaRPr kumimoji="1" lang="ja-JP" altLang="en-US">
              <a:solidFill>
                <a:srgbClr val="FFFFFF"/>
              </a:solidFill>
            </a:endParaRPr>
          </a:p>
        </p:txBody>
      </p:sp>
      <p:sp>
        <p:nvSpPr>
          <p:cNvPr id="24" name="角丸四角形 23"/>
          <p:cNvSpPr/>
          <p:nvPr/>
        </p:nvSpPr>
        <p:spPr bwMode="auto">
          <a:xfrm>
            <a:off x="1052736" y="6825208"/>
            <a:ext cx="5616624" cy="864096"/>
          </a:xfrm>
          <a:prstGeom prst="roundRect">
            <a:avLst/>
          </a:prstGeom>
          <a:solidFill>
            <a:srgbClr val="DADADA"/>
          </a:solidFill>
          <a:ln w="57150">
            <a:noFill/>
            <a:round/>
            <a:headEnd/>
            <a:tailEnd type="triangle" w="med" len="sm"/>
          </a:ln>
        </p:spPr>
        <p:txBody>
          <a:bodyPr lIns="68415" tIns="34208" rIns="68415" bIns="34208" rtlCol="0" anchor="ctr"/>
          <a:lstStyle/>
          <a:p>
            <a:pPr algn="ctr"/>
            <a:endParaRPr kumimoji="1" lang="ja-JP" altLang="en-US">
              <a:solidFill>
                <a:srgbClr val="000000"/>
              </a:solidFill>
            </a:endParaRPr>
          </a:p>
        </p:txBody>
      </p:sp>
      <p:sp>
        <p:nvSpPr>
          <p:cNvPr id="27" name="正方形/長方形 26"/>
          <p:cNvSpPr/>
          <p:nvPr/>
        </p:nvSpPr>
        <p:spPr>
          <a:xfrm>
            <a:off x="180020" y="8776682"/>
            <a:ext cx="6489340" cy="784830"/>
          </a:xfrm>
          <a:prstGeom prst="rect">
            <a:avLst/>
          </a:prstGeom>
        </p:spPr>
        <p:txBody>
          <a:bodyPr wrap="square">
            <a:spAutoFit/>
          </a:bodyPr>
          <a:lstStyle/>
          <a:p>
            <a:pPr lvl="1">
              <a:lnSpc>
                <a:spcPts val="1800"/>
              </a:lnSpc>
            </a:pPr>
            <a:r>
              <a:rPr lang="ja-JP" altLang="en-US" sz="1400" b="1" u="sng" dirty="0" smtClean="0">
                <a:latin typeface="+mn-ea"/>
              </a:rPr>
              <a:t>育休は、</a:t>
            </a:r>
            <a:r>
              <a:rPr lang="ja-JP" altLang="en-US" sz="1400" b="1" u="sng" dirty="0" smtClean="0">
                <a:solidFill>
                  <a:srgbClr val="FF0000"/>
                </a:solidFill>
                <a:latin typeface="+mn-ea"/>
              </a:rPr>
              <a:t>“男性（父親）も”</a:t>
            </a:r>
            <a:r>
              <a:rPr lang="ja-JP" altLang="en-US" sz="1400" b="1" u="sng" dirty="0" smtClean="0">
                <a:latin typeface="+mn-ea"/>
              </a:rPr>
              <a:t>子が１歳になる前日まで取得可能</a:t>
            </a:r>
            <a:r>
              <a:rPr lang="ja-JP" altLang="en-US" sz="1400" dirty="0" smtClean="0">
                <a:latin typeface="+mn-ea"/>
              </a:rPr>
              <a:t>です。</a:t>
            </a:r>
            <a:endParaRPr lang="en-US" altLang="ja-JP" sz="1400" dirty="0" smtClean="0">
              <a:latin typeface="+mn-ea"/>
            </a:endParaRPr>
          </a:p>
          <a:p>
            <a:pPr lvl="1">
              <a:lnSpc>
                <a:spcPts val="1800"/>
              </a:lnSpc>
            </a:pPr>
            <a:r>
              <a:rPr lang="ja-JP" altLang="en-US" sz="1200" dirty="0" smtClean="0">
                <a:latin typeface="+mn-ea"/>
              </a:rPr>
              <a:t>両親ともに育児休業を取る時は、子が１歳２ヶ月になるまでお休みできます。</a:t>
            </a:r>
            <a:endParaRPr lang="en-US" altLang="ja-JP" sz="1200" dirty="0" smtClean="0">
              <a:latin typeface="+mn-ea"/>
            </a:endParaRPr>
          </a:p>
          <a:p>
            <a:pPr lvl="1">
              <a:lnSpc>
                <a:spcPts val="1800"/>
              </a:lnSpc>
            </a:pPr>
            <a:r>
              <a:rPr lang="ja-JP" altLang="en-US" sz="1200" dirty="0" smtClean="0">
                <a:latin typeface="+mn-ea"/>
              </a:rPr>
              <a:t>　（取得できる日数は１年まで）</a:t>
            </a:r>
            <a:endParaRPr lang="en-US" altLang="ja-JP" sz="1200" dirty="0" smtClean="0">
              <a:latin typeface="+mn-ea"/>
            </a:endParaRPr>
          </a:p>
        </p:txBody>
      </p:sp>
      <p:sp>
        <p:nvSpPr>
          <p:cNvPr id="4" name="正方形/長方形 3"/>
          <p:cNvSpPr/>
          <p:nvPr/>
        </p:nvSpPr>
        <p:spPr bwMode="auto">
          <a:xfrm>
            <a:off x="44624" y="122808"/>
            <a:ext cx="6724476" cy="797744"/>
          </a:xfrm>
          <a:prstGeom prst="rect">
            <a:avLst/>
          </a:prstGeom>
          <a:solidFill>
            <a:srgbClr val="FB8265"/>
          </a:solidFill>
          <a:ln w="25400">
            <a:solidFill>
              <a:srgbClr val="6A6A6A"/>
            </a:solidFill>
            <a:round/>
            <a:headEnd/>
            <a:tailEnd type="triangle" w="med" len="sm"/>
          </a:ln>
        </p:spPr>
        <p:txBody>
          <a:bodyPr lIns="68415" tIns="34208" rIns="68415" bIns="34208" rtlCol="0" anchor="ctr"/>
          <a:lstStyle/>
          <a:p>
            <a:pPr algn="ctr"/>
            <a:r>
              <a:rPr lang="ja-JP" altLang="en-US" sz="2400" b="1" dirty="0" smtClean="0">
                <a:solidFill>
                  <a:srgbClr val="000000"/>
                </a:solidFill>
              </a:rPr>
              <a:t>パート社員・派遣社員・契約社員の方でも</a:t>
            </a:r>
            <a:endParaRPr lang="en-US" altLang="ja-JP" sz="2400" b="1" dirty="0" smtClean="0">
              <a:solidFill>
                <a:srgbClr val="000000"/>
              </a:solidFill>
            </a:endParaRPr>
          </a:p>
          <a:p>
            <a:pPr algn="ctr"/>
            <a:r>
              <a:rPr kumimoji="1" lang="ja-JP" altLang="en-US" sz="2400" b="1" dirty="0" smtClean="0">
                <a:solidFill>
                  <a:srgbClr val="000000"/>
                </a:solidFill>
              </a:rPr>
              <a:t>産休・育休は取得可能です！</a:t>
            </a:r>
            <a:endParaRPr kumimoji="1" lang="ja-JP" altLang="en-US" sz="2400" b="1" dirty="0">
              <a:solidFill>
                <a:srgbClr val="000000"/>
              </a:solidFill>
            </a:endParaRPr>
          </a:p>
        </p:txBody>
      </p:sp>
      <p:sp>
        <p:nvSpPr>
          <p:cNvPr id="6" name="角丸四角形 5"/>
          <p:cNvSpPr/>
          <p:nvPr/>
        </p:nvSpPr>
        <p:spPr bwMode="auto">
          <a:xfrm>
            <a:off x="50056" y="992560"/>
            <a:ext cx="6691312" cy="466989"/>
          </a:xfrm>
          <a:prstGeom prst="roundRect">
            <a:avLst/>
          </a:prstGeom>
          <a:solidFill>
            <a:srgbClr val="FEDACA"/>
          </a:solidFill>
          <a:ln w="25400">
            <a:noFill/>
            <a:round/>
            <a:headEnd/>
            <a:tailEnd type="triangle" w="med" len="sm"/>
          </a:ln>
        </p:spPr>
        <p:txBody>
          <a:bodyPr lIns="68415" tIns="34208" rIns="68415" bIns="34208" rtlCol="0" anchor="ctr"/>
          <a:lstStyle/>
          <a:p>
            <a:pPr algn="ctr"/>
            <a:r>
              <a:rPr lang="ja-JP" altLang="en-US" sz="1400" b="1" dirty="0" smtClean="0"/>
              <a:t>一定の要件を満たしていれば、</a:t>
            </a:r>
            <a:endParaRPr lang="en-US" altLang="ja-JP" sz="1400" b="1" dirty="0" smtClean="0"/>
          </a:p>
          <a:p>
            <a:pPr algn="ctr"/>
            <a:r>
              <a:rPr lang="ja-JP" altLang="en-US" sz="1400" b="1" dirty="0" smtClean="0"/>
              <a:t>出産や育児のためのお休み（産前・産後休業、育児休業）を取得できます</a:t>
            </a:r>
          </a:p>
        </p:txBody>
      </p:sp>
      <p:sp>
        <p:nvSpPr>
          <p:cNvPr id="7" name="テキスト ボックス 6"/>
          <p:cNvSpPr txBox="1"/>
          <p:nvPr/>
        </p:nvSpPr>
        <p:spPr>
          <a:xfrm>
            <a:off x="260648" y="1496616"/>
            <a:ext cx="6597352" cy="1708160"/>
          </a:xfrm>
          <a:prstGeom prst="rect">
            <a:avLst/>
          </a:prstGeom>
          <a:noFill/>
        </p:spPr>
        <p:txBody>
          <a:bodyPr wrap="square" rtlCol="0">
            <a:spAutoFit/>
          </a:bodyPr>
          <a:lstStyle/>
          <a:p>
            <a:pPr>
              <a:lnSpc>
                <a:spcPts val="2200"/>
              </a:lnSpc>
            </a:pPr>
            <a:r>
              <a:rPr lang="en-US" altLang="ja-JP" sz="2000" dirty="0" smtClean="0">
                <a:latin typeface="HGP創英角ﾎﾟｯﾌﾟ体" pitchFamily="50" charset="-128"/>
                <a:ea typeface="HGP創英角ﾎﾟｯﾌﾟ体" pitchFamily="50" charset="-128"/>
              </a:rPr>
              <a:t>Q</a:t>
            </a:r>
            <a:r>
              <a:rPr lang="ja-JP" altLang="en-US" sz="2000" dirty="0" smtClean="0">
                <a:latin typeface="HGP創英角ﾎﾟｯﾌﾟ体" pitchFamily="50" charset="-128"/>
                <a:ea typeface="HGP創英角ﾎﾟｯﾌﾟ体" pitchFamily="50" charset="-128"/>
              </a:rPr>
              <a:t>１ ．</a:t>
            </a:r>
            <a:r>
              <a:rPr lang="ja-JP" altLang="en-US" dirty="0" smtClean="0">
                <a:latin typeface="HGP創英角ﾎﾟｯﾌﾟ体" pitchFamily="50" charset="-128"/>
                <a:ea typeface="HGP創英角ﾎﾟｯﾌﾟ体" pitchFamily="50" charset="-128"/>
              </a:rPr>
              <a:t>どんなお休みがありますか？</a:t>
            </a:r>
            <a:endParaRPr lang="en-US" altLang="ja-JP" dirty="0" smtClean="0">
              <a:latin typeface="HGP創英角ﾎﾟｯﾌﾟ体" pitchFamily="50" charset="-128"/>
              <a:ea typeface="HGP創英角ﾎﾟｯﾌﾟ体" pitchFamily="50" charset="-128"/>
            </a:endParaRPr>
          </a:p>
          <a:p>
            <a:pPr>
              <a:lnSpc>
                <a:spcPts val="2200"/>
              </a:lnSpc>
            </a:pPr>
            <a:endParaRPr lang="en-US" altLang="ja-JP" sz="1600" dirty="0" smtClean="0">
              <a:latin typeface="HGP創英角ﾎﾟｯﾌﾟ体" pitchFamily="50" charset="-128"/>
              <a:ea typeface="HGP創英角ﾎﾟｯﾌﾟ体" pitchFamily="50" charset="-128"/>
            </a:endParaRPr>
          </a:p>
          <a:p>
            <a:pPr lvl="1">
              <a:lnSpc>
                <a:spcPts val="2200"/>
              </a:lnSpc>
            </a:pPr>
            <a:r>
              <a:rPr lang="en-US" altLang="ja-JP" b="1" u="sng" dirty="0" smtClean="0">
                <a:latin typeface="+mn-ea"/>
              </a:rPr>
              <a:t>A</a:t>
            </a:r>
            <a:r>
              <a:rPr lang="ja-JP" altLang="en-US" b="1" u="sng" dirty="0" smtClean="0">
                <a:latin typeface="+mn-ea"/>
              </a:rPr>
              <a:t>１</a:t>
            </a:r>
            <a:r>
              <a:rPr lang="ja-JP" altLang="en-US" sz="1600" b="1" u="sng" dirty="0" smtClean="0">
                <a:latin typeface="+mn-ea"/>
              </a:rPr>
              <a:t>． ２種類の休業制度があります。</a:t>
            </a:r>
            <a:endParaRPr lang="en-US" altLang="ja-JP" sz="1600" b="1" u="sng" dirty="0" smtClean="0">
              <a:latin typeface="+mn-ea"/>
            </a:endParaRPr>
          </a:p>
          <a:p>
            <a:pPr lvl="1">
              <a:lnSpc>
                <a:spcPts val="1600"/>
              </a:lnSpc>
            </a:pPr>
            <a:endParaRPr lang="en-US" altLang="ja-JP" sz="1600" b="1" u="sng" dirty="0" smtClean="0">
              <a:latin typeface="+mn-ea"/>
            </a:endParaRPr>
          </a:p>
          <a:p>
            <a:pPr lvl="1">
              <a:lnSpc>
                <a:spcPts val="2200"/>
              </a:lnSpc>
            </a:pPr>
            <a:r>
              <a:rPr lang="ja-JP" altLang="en-US" sz="1400" b="1" dirty="0" smtClean="0">
                <a:latin typeface="+mn-ea"/>
              </a:rPr>
              <a:t>産休</a:t>
            </a:r>
            <a:r>
              <a:rPr lang="ja-JP" altLang="en-US" sz="1400" dirty="0" smtClean="0">
                <a:latin typeface="+mn-ea"/>
              </a:rPr>
              <a:t>とは</a:t>
            </a:r>
            <a:r>
              <a:rPr lang="en-US" altLang="ja-JP" sz="1400" dirty="0" smtClean="0">
                <a:latin typeface="+mn-ea"/>
              </a:rPr>
              <a:t>『</a:t>
            </a:r>
            <a:r>
              <a:rPr lang="ja-JP" altLang="en-US" sz="1400" u="sng" dirty="0" smtClean="0">
                <a:latin typeface="+mn-ea"/>
              </a:rPr>
              <a:t>産前休業・産後休業</a:t>
            </a:r>
            <a:r>
              <a:rPr lang="en-US" altLang="ja-JP" sz="1400" u="sng" dirty="0" smtClean="0">
                <a:latin typeface="+mn-ea"/>
              </a:rPr>
              <a:t>』</a:t>
            </a:r>
            <a:r>
              <a:rPr lang="ja-JP" altLang="en-US" sz="1400" dirty="0" err="1" smtClean="0">
                <a:latin typeface="+mn-ea"/>
              </a:rPr>
              <a:t>、</a:t>
            </a:r>
            <a:r>
              <a:rPr lang="ja-JP" altLang="en-US" sz="1400" b="1" dirty="0" smtClean="0">
                <a:latin typeface="+mn-ea"/>
              </a:rPr>
              <a:t>育休</a:t>
            </a:r>
            <a:r>
              <a:rPr lang="ja-JP" altLang="en-US" sz="1400" dirty="0" smtClean="0">
                <a:latin typeface="+mn-ea"/>
              </a:rPr>
              <a:t>とは</a:t>
            </a:r>
            <a:r>
              <a:rPr lang="en-US" altLang="ja-JP" sz="1400" dirty="0" smtClean="0">
                <a:latin typeface="+mn-ea"/>
              </a:rPr>
              <a:t>『</a:t>
            </a:r>
            <a:r>
              <a:rPr lang="ja-JP" altLang="en-US" sz="1400" u="sng" dirty="0" smtClean="0">
                <a:latin typeface="+mn-ea"/>
              </a:rPr>
              <a:t>育児休業</a:t>
            </a:r>
            <a:r>
              <a:rPr lang="en-US" altLang="ja-JP" sz="1400" u="sng" dirty="0" smtClean="0">
                <a:latin typeface="+mn-ea"/>
              </a:rPr>
              <a:t>』</a:t>
            </a:r>
            <a:r>
              <a:rPr lang="ja-JP" altLang="en-US" sz="1400" dirty="0" smtClean="0">
                <a:latin typeface="+mn-ea"/>
              </a:rPr>
              <a:t>のことで、</a:t>
            </a:r>
            <a:endParaRPr lang="en-US" altLang="ja-JP" sz="1400" dirty="0" smtClean="0">
              <a:latin typeface="+mn-ea"/>
            </a:endParaRPr>
          </a:p>
          <a:p>
            <a:pPr lvl="1">
              <a:lnSpc>
                <a:spcPts val="2200"/>
              </a:lnSpc>
            </a:pPr>
            <a:r>
              <a:rPr lang="ja-JP" altLang="en-US" sz="1400" dirty="0" smtClean="0">
                <a:latin typeface="+mn-ea"/>
              </a:rPr>
              <a:t>取得できる期間が下記のように決まっています。</a:t>
            </a:r>
            <a:endParaRPr lang="en-US" altLang="ja-JP" sz="1400" dirty="0" smtClean="0">
              <a:latin typeface="+mn-ea"/>
            </a:endParaRPr>
          </a:p>
        </p:txBody>
      </p:sp>
      <p:grpSp>
        <p:nvGrpSpPr>
          <p:cNvPr id="26" name="グループ化 25"/>
          <p:cNvGrpSpPr/>
          <p:nvPr/>
        </p:nvGrpSpPr>
        <p:grpSpPr>
          <a:xfrm>
            <a:off x="620688" y="3227827"/>
            <a:ext cx="5688632" cy="1760119"/>
            <a:chOff x="1052736" y="3440832"/>
            <a:chExt cx="5256584" cy="1654985"/>
          </a:xfrm>
        </p:grpSpPr>
        <p:grpSp>
          <p:nvGrpSpPr>
            <p:cNvPr id="56" name="グループ化 55"/>
            <p:cNvGrpSpPr/>
            <p:nvPr/>
          </p:nvGrpSpPr>
          <p:grpSpPr>
            <a:xfrm>
              <a:off x="1451970" y="3440832"/>
              <a:ext cx="4497927" cy="1080120"/>
              <a:chOff x="1091930" y="2936776"/>
              <a:chExt cx="4497927" cy="1080120"/>
            </a:xfrm>
          </p:grpSpPr>
          <p:sp>
            <p:nvSpPr>
              <p:cNvPr id="40" name="Rectangle 18"/>
              <p:cNvSpPr>
                <a:spLocks noChangeArrowheads="1"/>
              </p:cNvSpPr>
              <p:nvPr/>
            </p:nvSpPr>
            <p:spPr bwMode="auto">
              <a:xfrm>
                <a:off x="1091930" y="3529610"/>
                <a:ext cx="1623046" cy="480981"/>
              </a:xfrm>
              <a:prstGeom prst="rect">
                <a:avLst/>
              </a:prstGeom>
              <a:solidFill>
                <a:srgbClr val="FCAE91"/>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産前・産後休業</a:t>
                </a:r>
              </a:p>
            </p:txBody>
          </p:sp>
          <p:sp>
            <p:nvSpPr>
              <p:cNvPr id="41" name="Line 20"/>
              <p:cNvSpPr>
                <a:spLocks noChangeShapeType="1"/>
              </p:cNvSpPr>
              <p:nvPr/>
            </p:nvSpPr>
            <p:spPr bwMode="auto">
              <a:xfrm>
                <a:off x="1757320" y="3342526"/>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42" name="Oval 21"/>
              <p:cNvSpPr>
                <a:spLocks noChangeArrowheads="1"/>
              </p:cNvSpPr>
              <p:nvPr/>
            </p:nvSpPr>
            <p:spPr bwMode="auto">
              <a:xfrm>
                <a:off x="1624242" y="2936776"/>
                <a:ext cx="289209" cy="494407"/>
              </a:xfrm>
              <a:prstGeom prst="ellipse">
                <a:avLst/>
              </a:prstGeom>
              <a:solidFill>
                <a:srgbClr val="F1DB9D"/>
              </a:solidFill>
              <a:ln w="9525">
                <a:noFill/>
                <a:round/>
                <a:headEnd/>
                <a:tailEnd/>
              </a:ln>
            </p:spPr>
            <p:txBody>
              <a:bodyPr wrap="none" lIns="67338" tIns="35016" rIns="67338" bIns="35016" anchor="ctr"/>
              <a:lstStyle/>
              <a:p>
                <a:pPr algn="ctr" defTabSz="957341"/>
                <a:r>
                  <a:rPr lang="ja-JP" altLang="en-US" sz="1100" b="1" dirty="0">
                    <a:latin typeface="HGSｺﾞｼｯｸM" pitchFamily="50" charset="-128"/>
                    <a:ea typeface="HGSｺﾞｼｯｸM" pitchFamily="50" charset="-128"/>
                  </a:rPr>
                  <a:t>出産</a:t>
                </a:r>
              </a:p>
            </p:txBody>
          </p:sp>
          <p:sp>
            <p:nvSpPr>
              <p:cNvPr id="43" name="Line 24"/>
              <p:cNvSpPr>
                <a:spLocks noChangeShapeType="1"/>
              </p:cNvSpPr>
              <p:nvPr/>
            </p:nvSpPr>
            <p:spPr bwMode="auto">
              <a:xfrm>
                <a:off x="1091930" y="3489056"/>
                <a:ext cx="672778"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4" name="Line 25"/>
              <p:cNvSpPr>
                <a:spLocks noChangeShapeType="1"/>
              </p:cNvSpPr>
              <p:nvPr/>
            </p:nvSpPr>
            <p:spPr bwMode="auto">
              <a:xfrm flipV="1">
                <a:off x="1757320" y="3481119"/>
                <a:ext cx="937478" cy="2268"/>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5" name="Text Box 26"/>
              <p:cNvSpPr txBox="1">
                <a:spLocks noChangeArrowheads="1"/>
              </p:cNvSpPr>
              <p:nvPr/>
            </p:nvSpPr>
            <p:spPr bwMode="auto">
              <a:xfrm>
                <a:off x="1147627" y="3266985"/>
                <a:ext cx="543154" cy="224604"/>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42</a:t>
                </a:r>
                <a:r>
                  <a:rPr lang="ja-JP" altLang="en-US" sz="1000" dirty="0">
                    <a:latin typeface="HGSｺﾞｼｯｸM" pitchFamily="50" charset="-128"/>
                    <a:ea typeface="HGSｺﾞｼｯｸM" pitchFamily="50" charset="-128"/>
                  </a:rPr>
                  <a:t>日間</a:t>
                </a:r>
              </a:p>
            </p:txBody>
          </p:sp>
          <p:sp>
            <p:nvSpPr>
              <p:cNvPr id="46" name="Text Box 27"/>
              <p:cNvSpPr txBox="1">
                <a:spLocks noChangeArrowheads="1"/>
              </p:cNvSpPr>
              <p:nvPr/>
            </p:nvSpPr>
            <p:spPr bwMode="auto">
              <a:xfrm>
                <a:off x="1956938" y="3266985"/>
                <a:ext cx="543154" cy="224604"/>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56</a:t>
                </a:r>
                <a:r>
                  <a:rPr lang="ja-JP" altLang="en-US" sz="1000" dirty="0">
                    <a:latin typeface="HGSｺﾞｼｯｸM" pitchFamily="50" charset="-128"/>
                    <a:ea typeface="HGSｺﾞｼｯｸM" pitchFamily="50" charset="-128"/>
                  </a:rPr>
                  <a:t>日間</a:t>
                </a:r>
              </a:p>
            </p:txBody>
          </p:sp>
          <p:sp>
            <p:nvSpPr>
              <p:cNvPr id="47" name="Rectangle 45"/>
              <p:cNvSpPr>
                <a:spLocks noChangeArrowheads="1"/>
              </p:cNvSpPr>
              <p:nvPr/>
            </p:nvSpPr>
            <p:spPr bwMode="auto">
              <a:xfrm>
                <a:off x="2688867" y="3535915"/>
                <a:ext cx="2900990" cy="480981"/>
              </a:xfrm>
              <a:prstGeom prst="rect">
                <a:avLst/>
              </a:prstGeom>
              <a:solidFill>
                <a:srgbClr val="FB8265"/>
              </a:solidFill>
              <a:ln w="9525">
                <a:noFill/>
                <a:miter lim="800000"/>
                <a:headEnd/>
                <a:tailEnd/>
              </a:ln>
            </p:spPr>
            <p:txBody>
              <a:bodyPr wrap="none" lIns="67338" tIns="35016" rIns="67338" bIns="35016" anchor="ctr"/>
              <a:lstStyle/>
              <a:p>
                <a:pPr algn="ctr" defTabSz="957341"/>
                <a:r>
                  <a:rPr lang="ja-JP" altLang="en-US" sz="1200" dirty="0">
                    <a:latin typeface="HGSｺﾞｼｯｸM" pitchFamily="50" charset="-128"/>
                    <a:ea typeface="HGSｺﾞｼｯｸM" pitchFamily="50" charset="-128"/>
                  </a:rPr>
                  <a:t>育児</a:t>
                </a:r>
                <a:r>
                  <a:rPr lang="ja-JP" altLang="en-US" sz="1200" dirty="0" smtClean="0">
                    <a:latin typeface="HGSｺﾞｼｯｸM" pitchFamily="50" charset="-128"/>
                    <a:ea typeface="HGSｺﾞｼｯｸM" pitchFamily="50" charset="-128"/>
                  </a:rPr>
                  <a:t>休業</a:t>
                </a:r>
                <a:endParaRPr lang="ja-JP" altLang="en-US" sz="1200" dirty="0">
                  <a:latin typeface="HGSｺﾞｼｯｸM" pitchFamily="50" charset="-128"/>
                  <a:ea typeface="HGSｺﾞｼｯｸM" pitchFamily="50" charset="-128"/>
                </a:endParaRPr>
              </a:p>
            </p:txBody>
          </p:sp>
          <p:sp>
            <p:nvSpPr>
              <p:cNvPr id="48" name="Line 48"/>
              <p:cNvSpPr>
                <a:spLocks noChangeShapeType="1"/>
              </p:cNvSpPr>
              <p:nvPr/>
            </p:nvSpPr>
            <p:spPr bwMode="auto">
              <a:xfrm flipV="1">
                <a:off x="2688867" y="3483387"/>
                <a:ext cx="1304125"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9" name="Line 49"/>
              <p:cNvSpPr>
                <a:spLocks noChangeShapeType="1"/>
              </p:cNvSpPr>
              <p:nvPr/>
            </p:nvSpPr>
            <p:spPr bwMode="auto">
              <a:xfrm flipV="1">
                <a:off x="4019648" y="3474106"/>
                <a:ext cx="798468" cy="1495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50" name="Text Box 50"/>
              <p:cNvSpPr txBox="1">
                <a:spLocks noChangeArrowheads="1"/>
              </p:cNvSpPr>
              <p:nvPr/>
            </p:nvSpPr>
            <p:spPr bwMode="auto">
              <a:xfrm>
                <a:off x="2843221" y="3152800"/>
                <a:ext cx="777192" cy="327196"/>
              </a:xfrm>
              <a:prstGeom prst="rect">
                <a:avLst/>
              </a:prstGeom>
              <a:noFill/>
              <a:ln w="9525">
                <a:noFill/>
                <a:miter lim="800000"/>
                <a:headEnd/>
                <a:tailEnd/>
              </a:ln>
            </p:spPr>
            <p:txBody>
              <a:bodyPr wrap="none" lIns="67338" tIns="35016" rIns="67338" bIns="35016">
                <a:spAutoFit/>
              </a:bodyPr>
              <a:lstStyle/>
              <a:p>
                <a:pPr defTabSz="957341">
                  <a:lnSpc>
                    <a:spcPts val="700"/>
                  </a:lnSpc>
                  <a:spcBef>
                    <a:spcPct val="50000"/>
                  </a:spcBef>
                </a:pPr>
                <a:r>
                  <a:rPr lang="ja-JP" altLang="en-US" sz="1000" dirty="0">
                    <a:latin typeface="HGSｺﾞｼｯｸM" pitchFamily="50" charset="-128"/>
                    <a:ea typeface="HGSｺﾞｼｯｸM" pitchFamily="50" charset="-128"/>
                  </a:rPr>
                  <a:t>子が</a:t>
                </a:r>
                <a:r>
                  <a:rPr lang="en-US" altLang="ja-JP" sz="1000" dirty="0">
                    <a:latin typeface="HGSｺﾞｼｯｸM" pitchFamily="50" charset="-128"/>
                    <a:ea typeface="HGSｺﾞｼｯｸM" pitchFamily="50" charset="-128"/>
                  </a:rPr>
                  <a:t>1</a:t>
                </a:r>
                <a:r>
                  <a:rPr lang="ja-JP" altLang="en-US" sz="1000" dirty="0">
                    <a:latin typeface="HGSｺﾞｼｯｸM" pitchFamily="50" charset="-128"/>
                    <a:ea typeface="HGSｺﾞｼｯｸM" pitchFamily="50" charset="-128"/>
                  </a:rPr>
                  <a:t>歳</a:t>
                </a:r>
                <a:r>
                  <a:rPr lang="ja-JP" altLang="en-US" sz="1000" dirty="0" smtClean="0">
                    <a:latin typeface="HGSｺﾞｼｯｸM" pitchFamily="50" charset="-128"/>
                    <a:ea typeface="HGSｺﾞｼｯｸM" pitchFamily="50" charset="-128"/>
                  </a:rPr>
                  <a:t>に</a:t>
                </a:r>
                <a:endParaRPr lang="en-US" altLang="ja-JP" sz="1000" dirty="0" smtClean="0">
                  <a:latin typeface="HGSｺﾞｼｯｸM" pitchFamily="50" charset="-128"/>
                  <a:ea typeface="HGSｺﾞｼｯｸM" pitchFamily="50" charset="-128"/>
                </a:endParaRPr>
              </a:p>
              <a:p>
                <a:pPr defTabSz="957341">
                  <a:lnSpc>
                    <a:spcPts val="700"/>
                  </a:lnSpc>
                  <a:spcBef>
                    <a:spcPct val="50000"/>
                  </a:spcBef>
                </a:pPr>
                <a:r>
                  <a:rPr lang="ja-JP" altLang="en-US" sz="1000" dirty="0" smtClean="0">
                    <a:latin typeface="HGSｺﾞｼｯｸM" pitchFamily="50" charset="-128"/>
                    <a:ea typeface="HGSｺﾞｼｯｸM" pitchFamily="50" charset="-128"/>
                  </a:rPr>
                  <a:t>達する</a:t>
                </a:r>
                <a:r>
                  <a:rPr lang="ja-JP" altLang="en-US" sz="1000" dirty="0">
                    <a:latin typeface="HGSｺﾞｼｯｸM" pitchFamily="50" charset="-128"/>
                    <a:ea typeface="HGSｺﾞｼｯｸM" pitchFamily="50" charset="-128"/>
                  </a:rPr>
                  <a:t>まで</a:t>
                </a:r>
              </a:p>
            </p:txBody>
          </p:sp>
          <p:sp>
            <p:nvSpPr>
              <p:cNvPr id="51" name="Line 51"/>
              <p:cNvSpPr>
                <a:spLocks noChangeShapeType="1"/>
              </p:cNvSpPr>
              <p:nvPr/>
            </p:nvSpPr>
            <p:spPr bwMode="auto">
              <a:xfrm>
                <a:off x="4019647" y="3319891"/>
                <a:ext cx="0" cy="30842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52" name="Oval 52"/>
              <p:cNvSpPr>
                <a:spLocks noChangeArrowheads="1"/>
              </p:cNvSpPr>
              <p:nvPr/>
            </p:nvSpPr>
            <p:spPr bwMode="auto">
              <a:xfrm>
                <a:off x="3886569" y="2936776"/>
                <a:ext cx="289209" cy="494407"/>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a:latin typeface="HGSｺﾞｼｯｸM" pitchFamily="50" charset="-128"/>
                    <a:ea typeface="HGSｺﾞｼｯｸM" pitchFamily="50" charset="-128"/>
                  </a:rPr>
                  <a:t>1</a:t>
                </a:r>
                <a:r>
                  <a:rPr lang="ja-JP" altLang="en-US" sz="1200" b="1" dirty="0">
                    <a:latin typeface="HGSｺﾞｼｯｸM" pitchFamily="50" charset="-128"/>
                    <a:ea typeface="HGSｺﾞｼｯｸM" pitchFamily="50" charset="-128"/>
                  </a:rPr>
                  <a:t>歳</a:t>
                </a:r>
              </a:p>
            </p:txBody>
          </p:sp>
          <p:sp>
            <p:nvSpPr>
              <p:cNvPr id="53" name="Text Box 53"/>
              <p:cNvSpPr txBox="1">
                <a:spLocks noChangeArrowheads="1"/>
              </p:cNvSpPr>
              <p:nvPr/>
            </p:nvSpPr>
            <p:spPr bwMode="auto">
              <a:xfrm>
                <a:off x="3992991" y="3293343"/>
                <a:ext cx="804078" cy="182250"/>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ja-JP" altLang="en-US" sz="800" dirty="0" smtClean="0">
                    <a:latin typeface="HGSｺﾞｼｯｸM" pitchFamily="50" charset="-128"/>
                    <a:ea typeface="HGSｺﾞｼｯｸM" pitchFamily="50" charset="-128"/>
                  </a:rPr>
                  <a:t>　</a:t>
                </a:r>
                <a:r>
                  <a:rPr lang="en-US" altLang="ja-JP" sz="800" dirty="0" smtClean="0">
                    <a:latin typeface="HGSｺﾞｼｯｸM" pitchFamily="50" charset="-128"/>
                    <a:ea typeface="HGSｺﾞｼｯｸM" pitchFamily="50" charset="-128"/>
                  </a:rPr>
                  <a:t>1</a:t>
                </a:r>
                <a:r>
                  <a:rPr lang="ja-JP" altLang="en-US" sz="800" dirty="0">
                    <a:latin typeface="HGSｺﾞｼｯｸM" pitchFamily="50" charset="-128"/>
                    <a:ea typeface="HGSｺﾞｼｯｸM" pitchFamily="50" charset="-128"/>
                  </a:rPr>
                  <a:t>歳</a:t>
                </a:r>
                <a:r>
                  <a:rPr lang="en-US" altLang="ja-JP" sz="800" dirty="0" smtClean="0">
                    <a:latin typeface="HGSｺﾞｼｯｸM" pitchFamily="50" charset="-128"/>
                    <a:ea typeface="HGSｺﾞｼｯｸM" pitchFamily="50" charset="-128"/>
                  </a:rPr>
                  <a:t>6</a:t>
                </a:r>
                <a:r>
                  <a:rPr lang="ja-JP" altLang="en-US" sz="800" dirty="0" smtClean="0">
                    <a:latin typeface="HGSｺﾞｼｯｸM" pitchFamily="50" charset="-128"/>
                    <a:ea typeface="HGSｺﾞｼｯｸM" pitchFamily="50" charset="-128"/>
                  </a:rPr>
                  <a:t>か月まで</a:t>
                </a:r>
                <a:endParaRPr lang="ja-JP" altLang="en-US" sz="800" dirty="0">
                  <a:latin typeface="HGSｺﾞｼｯｸM" pitchFamily="50" charset="-128"/>
                  <a:ea typeface="HGSｺﾞｼｯｸM" pitchFamily="50" charset="-128"/>
                </a:endParaRPr>
              </a:p>
            </p:txBody>
          </p:sp>
        </p:grpSp>
        <p:sp>
          <p:nvSpPr>
            <p:cNvPr id="22" name="テキスト ボックス 21"/>
            <p:cNvSpPr txBox="1"/>
            <p:nvPr/>
          </p:nvSpPr>
          <p:spPr>
            <a:xfrm>
              <a:off x="1052736" y="4520952"/>
              <a:ext cx="2448272" cy="431776"/>
            </a:xfrm>
            <a:prstGeom prst="rect">
              <a:avLst/>
            </a:prstGeom>
            <a:noFill/>
          </p:spPr>
          <p:txBody>
            <a:bodyPr wrap="square" lIns="36000" tIns="36000" rIns="36000" bIns="36000" rtlCol="0">
              <a:spAutoFit/>
            </a:bodyPr>
            <a:lstStyle/>
            <a:p>
              <a:pPr lvl="1">
                <a:lnSpc>
                  <a:spcPts val="1400"/>
                </a:lnSpc>
              </a:pPr>
              <a:r>
                <a:rPr lang="ja-JP" altLang="en-US" sz="1000" b="1" dirty="0" smtClean="0">
                  <a:latin typeface="+mn-ea"/>
                </a:rPr>
                <a:t>産前</a:t>
              </a:r>
              <a:r>
                <a:rPr lang="en-US" altLang="ja-JP" sz="1000" dirty="0" smtClean="0">
                  <a:latin typeface="+mn-ea"/>
                </a:rPr>
                <a:t>…</a:t>
              </a:r>
              <a:r>
                <a:rPr lang="ja-JP" altLang="en-US" sz="1000" dirty="0" smtClean="0">
                  <a:latin typeface="+mn-ea"/>
                </a:rPr>
                <a:t>出産予定日を含む４２日間　　</a:t>
              </a:r>
              <a:endParaRPr lang="en-US" altLang="ja-JP" sz="1000" dirty="0" smtClean="0">
                <a:latin typeface="+mn-ea"/>
              </a:endParaRPr>
            </a:p>
            <a:p>
              <a:pPr lvl="1">
                <a:lnSpc>
                  <a:spcPts val="1400"/>
                </a:lnSpc>
              </a:pPr>
              <a:r>
                <a:rPr lang="ja-JP" altLang="en-US" sz="1000" b="1" dirty="0" smtClean="0">
                  <a:latin typeface="+mn-ea"/>
                </a:rPr>
                <a:t>産後</a:t>
              </a:r>
              <a:r>
                <a:rPr lang="en-US" altLang="ja-JP" sz="1000" dirty="0" smtClean="0">
                  <a:latin typeface="+mn-ea"/>
                </a:rPr>
                <a:t>…</a:t>
              </a:r>
              <a:r>
                <a:rPr lang="ja-JP" altLang="en-US" sz="1000" dirty="0" smtClean="0">
                  <a:latin typeface="+mn-ea"/>
                </a:rPr>
                <a:t>出産日の翌日から５６日間</a:t>
              </a:r>
              <a:endParaRPr lang="en-US" altLang="ja-JP" sz="1000" dirty="0" smtClean="0">
                <a:latin typeface="+mn-ea"/>
              </a:endParaRPr>
            </a:p>
          </p:txBody>
        </p:sp>
        <p:sp>
          <p:nvSpPr>
            <p:cNvPr id="23" name="テキスト ボックス 22"/>
            <p:cNvSpPr txBox="1"/>
            <p:nvPr/>
          </p:nvSpPr>
          <p:spPr>
            <a:xfrm>
              <a:off x="3140968" y="4502562"/>
              <a:ext cx="3168352" cy="593255"/>
            </a:xfrm>
            <a:prstGeom prst="rect">
              <a:avLst/>
            </a:prstGeom>
            <a:noFill/>
          </p:spPr>
          <p:txBody>
            <a:bodyPr wrap="square" rtlCol="0">
              <a:spAutoFit/>
            </a:bodyPr>
            <a:lstStyle/>
            <a:p>
              <a:pPr lvl="1">
                <a:lnSpc>
                  <a:spcPts val="1400"/>
                </a:lnSpc>
              </a:pPr>
              <a:r>
                <a:rPr lang="ja-JP" altLang="en-US" sz="1000" b="1" dirty="0" smtClean="0">
                  <a:latin typeface="+mn-ea"/>
                </a:rPr>
                <a:t>育児休業</a:t>
              </a:r>
              <a:r>
                <a:rPr lang="en-US" altLang="ja-JP" sz="1000" dirty="0" smtClean="0">
                  <a:latin typeface="+mn-ea"/>
                </a:rPr>
                <a:t>…</a:t>
              </a:r>
              <a:r>
                <a:rPr lang="ja-JP" altLang="en-US" sz="1000" dirty="0" smtClean="0">
                  <a:latin typeface="+mn-ea"/>
                </a:rPr>
                <a:t>子が１歳になる誕生日の前日まで</a:t>
              </a:r>
              <a:endParaRPr lang="en-US" altLang="ja-JP" sz="1000" dirty="0" smtClean="0">
                <a:latin typeface="+mn-ea"/>
              </a:endParaRPr>
            </a:p>
            <a:p>
              <a:pPr lvl="1">
                <a:lnSpc>
                  <a:spcPts val="1400"/>
                </a:lnSpc>
              </a:pPr>
              <a:r>
                <a:rPr lang="ja-JP" altLang="en-US" sz="1000" dirty="0" smtClean="0">
                  <a:latin typeface="+mn-ea"/>
                </a:rPr>
                <a:t>（保育所に入所できない等の理由で１歳６カ月又は</a:t>
              </a:r>
              <a:endParaRPr lang="en-US" altLang="ja-JP" sz="1000" dirty="0" smtClean="0">
                <a:latin typeface="+mn-ea"/>
              </a:endParaRPr>
            </a:p>
            <a:p>
              <a:pPr lvl="1">
                <a:lnSpc>
                  <a:spcPts val="1400"/>
                </a:lnSpc>
              </a:pPr>
              <a:r>
                <a:rPr lang="ja-JP" altLang="en-US" sz="1000" dirty="0">
                  <a:latin typeface="+mn-ea"/>
                </a:rPr>
                <a:t>２</a:t>
              </a:r>
              <a:r>
                <a:rPr lang="ja-JP" altLang="en-US" sz="1000" dirty="0" smtClean="0">
                  <a:latin typeface="+mn-ea"/>
                </a:rPr>
                <a:t>歳まで延長も可能）</a:t>
              </a:r>
              <a:endParaRPr lang="en-US" altLang="ja-JP" sz="1000" dirty="0" smtClean="0">
                <a:latin typeface="+mn-ea"/>
              </a:endParaRPr>
            </a:p>
          </p:txBody>
        </p:sp>
      </p:grpSp>
      <p:sp>
        <p:nvSpPr>
          <p:cNvPr id="28" name="角丸四角形 27"/>
          <p:cNvSpPr/>
          <p:nvPr/>
        </p:nvSpPr>
        <p:spPr bwMode="auto">
          <a:xfrm>
            <a:off x="196442" y="8409384"/>
            <a:ext cx="3528392" cy="265430"/>
          </a:xfrm>
          <a:prstGeom prst="roundRect">
            <a:avLst/>
          </a:prstGeom>
          <a:solidFill>
            <a:srgbClr val="D9D2E6"/>
          </a:solidFill>
          <a:ln w="57150">
            <a:noFill/>
            <a:round/>
            <a:headEnd/>
            <a:tailEnd type="triangle" w="med" len="sm"/>
          </a:ln>
        </p:spPr>
        <p:txBody>
          <a:bodyPr lIns="68415" tIns="34208" rIns="68415" bIns="34208" rtlCol="0" anchor="ctr"/>
          <a:lstStyle/>
          <a:p>
            <a:r>
              <a:rPr lang="en-US" altLang="ja-JP" b="1" dirty="0" smtClean="0">
                <a:solidFill>
                  <a:srgbClr val="000000"/>
                </a:solidFill>
              </a:rPr>
              <a:t>〈</a:t>
            </a:r>
            <a:r>
              <a:rPr lang="ja-JP" altLang="en-US" b="1" dirty="0" smtClean="0">
                <a:solidFill>
                  <a:srgbClr val="000000"/>
                </a:solidFill>
              </a:rPr>
              <a:t>参考情報</a:t>
            </a:r>
            <a:r>
              <a:rPr lang="en-US" altLang="ja-JP" b="1" dirty="0" smtClean="0">
                <a:solidFill>
                  <a:srgbClr val="000000"/>
                </a:solidFill>
              </a:rPr>
              <a:t>〉</a:t>
            </a:r>
            <a:r>
              <a:rPr lang="ja-JP" altLang="en-US" b="1" dirty="0" smtClean="0">
                <a:solidFill>
                  <a:srgbClr val="000000"/>
                </a:solidFill>
              </a:rPr>
              <a:t>　男性の育休について</a:t>
            </a:r>
            <a:endParaRPr kumimoji="1" lang="ja-JP" altLang="en-US" b="1" dirty="0">
              <a:solidFill>
                <a:srgbClr val="000000"/>
              </a:solidFill>
            </a:endParaRPr>
          </a:p>
        </p:txBody>
      </p:sp>
      <p:sp>
        <p:nvSpPr>
          <p:cNvPr id="29" name="正方形/長方形 28"/>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kumimoji="1" lang="en-US" altLang="ja-JP" b="1" dirty="0" smtClean="0"/>
              <a:t>1</a:t>
            </a:r>
            <a:endParaRPr kumimoji="1" lang="ja-JP" altLang="en-US" b="1" dirty="0"/>
          </a:p>
        </p:txBody>
      </p:sp>
      <p:sp>
        <p:nvSpPr>
          <p:cNvPr id="12" name="テキスト ボックス 11"/>
          <p:cNvSpPr txBox="1"/>
          <p:nvPr/>
        </p:nvSpPr>
        <p:spPr>
          <a:xfrm>
            <a:off x="171748" y="5097016"/>
            <a:ext cx="6597352" cy="3298339"/>
          </a:xfrm>
          <a:prstGeom prst="rect">
            <a:avLst/>
          </a:prstGeom>
          <a:noFill/>
        </p:spPr>
        <p:txBody>
          <a:bodyPr wrap="square" rtlCol="0">
            <a:spAutoFit/>
          </a:bodyPr>
          <a:lstStyle/>
          <a:p>
            <a:pPr>
              <a:lnSpc>
                <a:spcPts val="2200"/>
              </a:lnSpc>
            </a:pPr>
            <a:r>
              <a:rPr lang="en-US" altLang="ja-JP" sz="2000" dirty="0" smtClean="0">
                <a:latin typeface="HGP創英角ﾎﾟｯﾌﾟ体" pitchFamily="50" charset="-128"/>
                <a:ea typeface="HGP創英角ﾎﾟｯﾌﾟ体" pitchFamily="50" charset="-128"/>
              </a:rPr>
              <a:t>Q2</a:t>
            </a:r>
            <a:r>
              <a:rPr lang="ja-JP" altLang="en-US" sz="2000" dirty="0" smtClean="0">
                <a:latin typeface="HGP創英角ﾎﾟｯﾌﾟ体" pitchFamily="50" charset="-128"/>
                <a:ea typeface="HGP創英角ﾎﾟｯﾌﾟ体" pitchFamily="50" charset="-128"/>
              </a:rPr>
              <a:t> </a:t>
            </a:r>
            <a:r>
              <a:rPr lang="ja-JP" altLang="en-US" sz="2000" dirty="0" err="1" smtClean="0">
                <a:latin typeface="HGP創英角ﾎﾟｯﾌﾟ体" pitchFamily="50" charset="-128"/>
                <a:ea typeface="HGP創英角ﾎﾟｯﾌﾟ体" pitchFamily="50" charset="-128"/>
              </a:rPr>
              <a:t>．</a:t>
            </a:r>
            <a:r>
              <a:rPr lang="ja-JP" altLang="en-US" dirty="0" smtClean="0">
                <a:latin typeface="HGP創英角ﾎﾟｯﾌﾟ体" pitchFamily="50" charset="-128"/>
                <a:ea typeface="HGP創英角ﾎﾟｯﾌﾟ体" pitchFamily="50" charset="-128"/>
              </a:rPr>
              <a:t>パートや派遣・契約社員もお休みをとれますか？</a:t>
            </a:r>
            <a:endParaRPr lang="en-US" altLang="ja-JP" dirty="0" smtClean="0">
              <a:latin typeface="HGP創英角ﾎﾟｯﾌﾟ体" pitchFamily="50" charset="-128"/>
              <a:ea typeface="HGP創英角ﾎﾟｯﾌﾟ体" pitchFamily="50" charset="-128"/>
            </a:endParaRPr>
          </a:p>
          <a:p>
            <a:pPr>
              <a:lnSpc>
                <a:spcPts val="2200"/>
              </a:lnSpc>
            </a:pPr>
            <a:endParaRPr lang="en-US" altLang="ja-JP" sz="1600" dirty="0" smtClean="0">
              <a:latin typeface="HGP創英角ﾎﾟｯﾌﾟ体" pitchFamily="50" charset="-128"/>
              <a:ea typeface="HGP創英角ﾎﾟｯﾌﾟ体" pitchFamily="50" charset="-128"/>
            </a:endParaRPr>
          </a:p>
          <a:p>
            <a:pPr lvl="1">
              <a:lnSpc>
                <a:spcPts val="2600"/>
              </a:lnSpc>
            </a:pPr>
            <a:r>
              <a:rPr lang="en-US" altLang="ja-JP" b="1" u="sng" dirty="0" smtClean="0">
                <a:latin typeface="+mn-ea"/>
              </a:rPr>
              <a:t>A</a:t>
            </a:r>
            <a:r>
              <a:rPr lang="ja-JP" altLang="en-US" b="1" u="sng" dirty="0" smtClean="0">
                <a:latin typeface="+mn-ea"/>
              </a:rPr>
              <a:t>２</a:t>
            </a:r>
            <a:r>
              <a:rPr lang="ja-JP" altLang="en-US" sz="1600" b="1" u="sng" dirty="0" smtClean="0">
                <a:latin typeface="+mn-ea"/>
              </a:rPr>
              <a:t>．雇用契約期間内であれば誰でも産前・産後休業</a:t>
            </a:r>
            <a:r>
              <a:rPr lang="en-US" altLang="ja-JP" sz="1000" u="sng" dirty="0" smtClean="0">
                <a:latin typeface="+mn-ea"/>
              </a:rPr>
              <a:t>※</a:t>
            </a:r>
            <a:r>
              <a:rPr lang="ja-JP" altLang="en-US" sz="1000" u="sng" dirty="0" smtClean="0">
                <a:latin typeface="+mn-ea"/>
              </a:rPr>
              <a:t>１</a:t>
            </a:r>
            <a:r>
              <a:rPr lang="ja-JP" altLang="en-US" sz="1600" b="1" u="sng" dirty="0" smtClean="0">
                <a:latin typeface="+mn-ea"/>
              </a:rPr>
              <a:t>がとれます。</a:t>
            </a:r>
            <a:endParaRPr lang="en-US" altLang="ja-JP" sz="1600" b="1" u="sng" dirty="0" smtClean="0">
              <a:latin typeface="+mn-ea"/>
            </a:endParaRPr>
          </a:p>
          <a:p>
            <a:pPr lvl="1">
              <a:lnSpc>
                <a:spcPts val="2600"/>
              </a:lnSpc>
            </a:pPr>
            <a:r>
              <a:rPr lang="ja-JP" altLang="en-US" sz="1600" b="1" dirty="0" smtClean="0">
                <a:latin typeface="+mn-ea"/>
              </a:rPr>
              <a:t>　　　　</a:t>
            </a:r>
            <a:r>
              <a:rPr lang="ja-JP" altLang="en-US" sz="1600" b="1" u="sng" dirty="0" smtClean="0">
                <a:latin typeface="+mn-ea"/>
              </a:rPr>
              <a:t>さらに</a:t>
            </a:r>
            <a:r>
              <a:rPr lang="en-US" altLang="ja-JP" sz="1600" b="1" u="sng" dirty="0" smtClean="0">
                <a:latin typeface="+mn-ea"/>
              </a:rPr>
              <a:t>『</a:t>
            </a:r>
            <a:r>
              <a:rPr lang="ja-JP" altLang="en-US" sz="1600" b="1" u="sng" dirty="0" smtClean="0">
                <a:latin typeface="+mn-ea"/>
              </a:rPr>
              <a:t>育児休業申し出</a:t>
            </a:r>
            <a:r>
              <a:rPr lang="en-US" altLang="ja-JP" sz="1600" b="1" u="sng" dirty="0" smtClean="0">
                <a:latin typeface="+mn-ea"/>
              </a:rPr>
              <a:t>』</a:t>
            </a:r>
            <a:r>
              <a:rPr lang="ja-JP" altLang="en-US" sz="1600" b="1" u="sng" dirty="0" smtClean="0">
                <a:latin typeface="+mn-ea"/>
              </a:rPr>
              <a:t>の時点で下記条件に合えば、</a:t>
            </a:r>
            <a:endParaRPr lang="en-US" altLang="ja-JP" sz="1600" b="1" u="sng" dirty="0" smtClean="0">
              <a:latin typeface="+mn-ea"/>
            </a:endParaRPr>
          </a:p>
          <a:p>
            <a:pPr lvl="1">
              <a:lnSpc>
                <a:spcPts val="2600"/>
              </a:lnSpc>
            </a:pPr>
            <a:r>
              <a:rPr lang="ja-JP" altLang="en-US" sz="1600" b="1" dirty="0" smtClean="0">
                <a:latin typeface="+mn-ea"/>
              </a:rPr>
              <a:t>　　　　</a:t>
            </a:r>
            <a:r>
              <a:rPr lang="ja-JP" altLang="en-US" sz="1600" b="1" u="sng" dirty="0" smtClean="0">
                <a:latin typeface="+mn-ea"/>
              </a:rPr>
              <a:t>育児休業も取得可能です。</a:t>
            </a:r>
            <a:endParaRPr lang="en-US" altLang="ja-JP" sz="1600" b="1" u="sng" dirty="0" smtClean="0">
              <a:latin typeface="+mn-ea"/>
            </a:endParaRPr>
          </a:p>
          <a:p>
            <a:pPr lvl="1">
              <a:lnSpc>
                <a:spcPts val="1200"/>
              </a:lnSpc>
            </a:pPr>
            <a:endParaRPr lang="en-US" altLang="ja-JP" sz="1400" dirty="0" smtClean="0"/>
          </a:p>
          <a:p>
            <a:pPr lvl="1">
              <a:lnSpc>
                <a:spcPts val="2200"/>
              </a:lnSpc>
            </a:pPr>
            <a:r>
              <a:rPr lang="ja-JP" altLang="en-US" sz="1400" dirty="0" smtClean="0"/>
              <a:t>　　　　</a:t>
            </a:r>
            <a:r>
              <a:rPr lang="ja-JP" altLang="en-US" sz="1200" dirty="0" smtClean="0"/>
              <a:t>□ 今の職場で１年以上働いている　</a:t>
            </a:r>
            <a:endParaRPr lang="en-US" altLang="ja-JP" sz="1200" dirty="0" smtClean="0"/>
          </a:p>
          <a:p>
            <a:pPr lvl="1">
              <a:lnSpc>
                <a:spcPts val="2200"/>
              </a:lnSpc>
            </a:pPr>
            <a:r>
              <a:rPr lang="ja-JP" altLang="en-US" sz="1400" dirty="0" smtClean="0"/>
              <a:t>　　　　</a:t>
            </a:r>
            <a:r>
              <a:rPr lang="ja-JP" altLang="en-US" sz="1200" dirty="0" smtClean="0"/>
              <a:t>□ 子が１歳６か月（２歳までの育児休業については２歳）に達する日までに雇用契約　　　</a:t>
            </a:r>
            <a:endParaRPr lang="en-US" altLang="ja-JP" sz="1200" dirty="0" smtClean="0"/>
          </a:p>
          <a:p>
            <a:pPr lvl="1">
              <a:lnSpc>
                <a:spcPts val="2200"/>
              </a:lnSpc>
            </a:pPr>
            <a:r>
              <a:rPr lang="ja-JP" altLang="en-US" sz="1200" dirty="0"/>
              <a:t>　</a:t>
            </a:r>
            <a:r>
              <a:rPr lang="ja-JP" altLang="en-US" sz="1200" dirty="0" smtClean="0"/>
              <a:t>　　　　　　が満了することが明らかでない</a:t>
            </a:r>
            <a:endParaRPr lang="en-US" altLang="ja-JP" sz="1200" dirty="0" smtClean="0"/>
          </a:p>
          <a:p>
            <a:pPr lvl="1">
              <a:lnSpc>
                <a:spcPts val="2200"/>
              </a:lnSpc>
            </a:pPr>
            <a:endParaRPr lang="en-US" altLang="ja-JP" sz="800" dirty="0" smtClean="0"/>
          </a:p>
          <a:p>
            <a:pPr lvl="1">
              <a:lnSpc>
                <a:spcPts val="1400"/>
              </a:lnSpc>
            </a:pPr>
            <a:r>
              <a:rPr lang="ja-JP" altLang="en-US" sz="1200" dirty="0" smtClean="0">
                <a:latin typeface="+mn-ea"/>
              </a:rPr>
              <a:t>　　</a:t>
            </a:r>
            <a:r>
              <a:rPr lang="en-US" altLang="ja-JP" sz="1200" dirty="0" smtClean="0">
                <a:latin typeface="+mn-ea"/>
              </a:rPr>
              <a:t>※</a:t>
            </a:r>
            <a:r>
              <a:rPr lang="ja-JP" altLang="en-US" sz="1200" dirty="0" smtClean="0">
                <a:latin typeface="+mn-ea"/>
              </a:rPr>
              <a:t>１　産前休業を必要としない人は、出産前日まで働くことも可能です。　</a:t>
            </a:r>
            <a:endParaRPr lang="en-US" altLang="ja-JP" sz="1200" dirty="0" smtClean="0">
              <a:latin typeface="+mn-ea"/>
            </a:endParaRPr>
          </a:p>
          <a:p>
            <a:pPr lvl="1">
              <a:lnSpc>
                <a:spcPts val="1400"/>
              </a:lnSpc>
            </a:pPr>
            <a:r>
              <a:rPr lang="ja-JP" altLang="en-US" sz="1200" dirty="0" smtClean="0">
                <a:latin typeface="+mn-ea"/>
              </a:rPr>
              <a:t>　</a:t>
            </a:r>
            <a:endParaRPr lang="en-US" altLang="ja-JP" sz="1000" dirty="0" smtClean="0">
              <a:latin typeface="+mn-ea"/>
            </a:endParaRPr>
          </a:p>
        </p:txBody>
      </p:sp>
      <p:sp>
        <p:nvSpPr>
          <p:cNvPr id="30" name="Line 49"/>
          <p:cNvSpPr>
            <a:spLocks noChangeShapeType="1"/>
          </p:cNvSpPr>
          <p:nvPr/>
        </p:nvSpPr>
        <p:spPr bwMode="auto">
          <a:xfrm flipV="1">
            <a:off x="5056260" y="3785753"/>
            <a:ext cx="864096" cy="15900"/>
          </a:xfrm>
          <a:prstGeom prst="line">
            <a:avLst/>
          </a:prstGeom>
          <a:noFill/>
          <a:ln w="9525">
            <a:solidFill>
              <a:schemeClr val="tx1"/>
            </a:solidFill>
            <a:prstDash val="dash"/>
            <a:round/>
            <a:headEnd type="stealth" w="med" len="med"/>
            <a:tailEnd type="triangle" w="med" len="med"/>
          </a:ln>
        </p:spPr>
        <p:txBody>
          <a:bodyPr lIns="67338" tIns="35016" rIns="67338" bIns="35016" anchor="ctr"/>
          <a:lstStyle/>
          <a:p>
            <a:endParaRPr lang="ja-JP" altLang="en-US"/>
          </a:p>
        </p:txBody>
      </p:sp>
      <p:sp>
        <p:nvSpPr>
          <p:cNvPr id="31" name="Line 51"/>
          <p:cNvSpPr>
            <a:spLocks noChangeShapeType="1"/>
          </p:cNvSpPr>
          <p:nvPr/>
        </p:nvSpPr>
        <p:spPr bwMode="auto">
          <a:xfrm>
            <a:off x="5060948" y="3656856"/>
            <a:ext cx="0" cy="328022"/>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32" name="Line 51"/>
          <p:cNvSpPr>
            <a:spLocks noChangeShapeType="1"/>
          </p:cNvSpPr>
          <p:nvPr/>
        </p:nvSpPr>
        <p:spPr bwMode="auto">
          <a:xfrm>
            <a:off x="5920356" y="3645151"/>
            <a:ext cx="0" cy="328022"/>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33" name="Oval 52"/>
          <p:cNvSpPr>
            <a:spLocks noChangeArrowheads="1"/>
          </p:cNvSpPr>
          <p:nvPr/>
        </p:nvSpPr>
        <p:spPr bwMode="auto">
          <a:xfrm>
            <a:off x="4916220" y="3203050"/>
            <a:ext cx="312980" cy="525814"/>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smtClean="0">
                <a:latin typeface="HGSｺﾞｼｯｸM" pitchFamily="50" charset="-128"/>
                <a:ea typeface="HGSｺﾞｼｯｸM" pitchFamily="50" charset="-128"/>
              </a:rPr>
              <a:t>1</a:t>
            </a:r>
            <a:r>
              <a:rPr lang="ja-JP" altLang="en-US" sz="1200" b="1" dirty="0" smtClean="0">
                <a:latin typeface="HGSｺﾞｼｯｸM" pitchFamily="50" charset="-128"/>
                <a:ea typeface="HGSｺﾞｼｯｸM" pitchFamily="50" charset="-128"/>
              </a:rPr>
              <a:t>歳</a:t>
            </a:r>
            <a:r>
              <a:rPr lang="en-US" altLang="ja-JP" sz="1200" b="1" dirty="0" smtClean="0">
                <a:latin typeface="HGSｺﾞｼｯｸM" pitchFamily="50" charset="-128"/>
                <a:ea typeface="HGSｺﾞｼｯｸM" pitchFamily="50" charset="-128"/>
              </a:rPr>
              <a:t>6</a:t>
            </a:r>
            <a:r>
              <a:rPr lang="ja-JP" altLang="en-US" sz="1200" b="1" dirty="0" smtClean="0">
                <a:latin typeface="HGSｺﾞｼｯｸM" pitchFamily="50" charset="-128"/>
                <a:ea typeface="HGSｺﾞｼｯｸM" pitchFamily="50" charset="-128"/>
              </a:rPr>
              <a:t>か月</a:t>
            </a:r>
            <a:endParaRPr lang="ja-JP" altLang="en-US" sz="1200" b="1" dirty="0">
              <a:latin typeface="HGSｺﾞｼｯｸM" pitchFamily="50" charset="-128"/>
              <a:ea typeface="HGSｺﾞｼｯｸM" pitchFamily="50" charset="-128"/>
            </a:endParaRPr>
          </a:p>
        </p:txBody>
      </p:sp>
      <p:sp>
        <p:nvSpPr>
          <p:cNvPr id="34" name="Oval 52"/>
          <p:cNvSpPr>
            <a:spLocks noChangeArrowheads="1"/>
          </p:cNvSpPr>
          <p:nvPr/>
        </p:nvSpPr>
        <p:spPr bwMode="auto">
          <a:xfrm>
            <a:off x="5780316" y="3203050"/>
            <a:ext cx="312980" cy="525814"/>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a:latin typeface="HGSｺﾞｼｯｸM" pitchFamily="50" charset="-128"/>
                <a:ea typeface="HGSｺﾞｼｯｸM" pitchFamily="50" charset="-128"/>
              </a:rPr>
              <a:t>2</a:t>
            </a:r>
            <a:r>
              <a:rPr lang="ja-JP" altLang="en-US" sz="1200" b="1" dirty="0" smtClean="0">
                <a:latin typeface="HGSｺﾞｼｯｸM" pitchFamily="50" charset="-128"/>
                <a:ea typeface="HGSｺﾞｼｯｸM" pitchFamily="50" charset="-128"/>
              </a:rPr>
              <a:t>歳</a:t>
            </a:r>
            <a:endParaRPr lang="ja-JP" altLang="en-US" sz="1200" b="1" dirty="0">
              <a:latin typeface="HGSｺﾞｼｯｸM" pitchFamily="50" charset="-128"/>
              <a:ea typeface="HGSｺﾞｼｯｸM" pitchFamily="50" charset="-128"/>
            </a:endParaRPr>
          </a:p>
        </p:txBody>
      </p:sp>
      <p:sp>
        <p:nvSpPr>
          <p:cNvPr id="35" name="Text Box 53"/>
          <p:cNvSpPr txBox="1">
            <a:spLocks noChangeArrowheads="1"/>
          </p:cNvSpPr>
          <p:nvPr/>
        </p:nvSpPr>
        <p:spPr bwMode="auto">
          <a:xfrm>
            <a:off x="5157192" y="3607045"/>
            <a:ext cx="605672" cy="193827"/>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ja-JP" altLang="en-US" sz="800" dirty="0" smtClean="0">
                <a:latin typeface="HGSｺﾞｼｯｸM" pitchFamily="50" charset="-128"/>
                <a:ea typeface="HGSｺﾞｼｯｸM" pitchFamily="50" charset="-128"/>
              </a:rPr>
              <a:t>　</a:t>
            </a:r>
            <a:r>
              <a:rPr lang="en-US" altLang="ja-JP" sz="800" dirty="0">
                <a:latin typeface="HGSｺﾞｼｯｸM" pitchFamily="50" charset="-128"/>
                <a:ea typeface="HGSｺﾞｼｯｸM" pitchFamily="50" charset="-128"/>
              </a:rPr>
              <a:t>2</a:t>
            </a:r>
            <a:r>
              <a:rPr lang="ja-JP" altLang="en-US" sz="800" dirty="0" smtClean="0">
                <a:latin typeface="HGSｺﾞｼｯｸM" pitchFamily="50" charset="-128"/>
                <a:ea typeface="HGSｺﾞｼｯｸM" pitchFamily="50" charset="-128"/>
              </a:rPr>
              <a:t>歳まで</a:t>
            </a:r>
            <a:endParaRPr lang="ja-JP" altLang="en-US" sz="800" dirty="0">
              <a:latin typeface="HGSｺﾞｼｯｸM" pitchFamily="50" charset="-128"/>
              <a:ea typeface="HGSｺﾞｼｯｸM"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44624" y="1900103"/>
            <a:ext cx="6768752" cy="6735177"/>
          </a:xfrm>
          <a:prstGeom prst="rect">
            <a:avLst/>
          </a:prstGeom>
          <a:noFill/>
        </p:spPr>
        <p:txBody>
          <a:bodyPr wrap="square" rtlCol="0">
            <a:spAutoFit/>
          </a:bodyPr>
          <a:lstStyle/>
          <a:p>
            <a:pPr>
              <a:lnSpc>
                <a:spcPts val="2200"/>
              </a:lnSpc>
            </a:pPr>
            <a:r>
              <a:rPr lang="en-US" altLang="ja-JP" sz="2000" dirty="0" smtClean="0">
                <a:latin typeface="HGP創英角ﾎﾟｯﾌﾟ体" pitchFamily="50" charset="-128"/>
                <a:ea typeface="HGP創英角ﾎﾟｯﾌﾟ体" pitchFamily="50" charset="-128"/>
              </a:rPr>
              <a:t>Q</a:t>
            </a:r>
            <a:r>
              <a:rPr lang="ja-JP" altLang="en-US" sz="2000" dirty="0" smtClean="0">
                <a:latin typeface="HGP創英角ﾎﾟｯﾌﾟ体" pitchFamily="50" charset="-128"/>
                <a:ea typeface="HGP創英角ﾎﾟｯﾌﾟ体" pitchFamily="50" charset="-128"/>
              </a:rPr>
              <a:t>３．</a:t>
            </a:r>
            <a:r>
              <a:rPr lang="ja-JP" altLang="en-US" sz="1600" dirty="0" smtClean="0">
                <a:latin typeface="HGP創英角ﾎﾟｯﾌﾟ体" pitchFamily="50" charset="-128"/>
                <a:ea typeface="HGP創英角ﾎﾟｯﾌﾟ体" pitchFamily="50" charset="-128"/>
              </a:rPr>
              <a:t>産前・産後休業、育児休業をする時に、経済的支援はありますか？</a:t>
            </a:r>
            <a:endParaRPr lang="en-US" altLang="ja-JP" sz="1600" dirty="0" smtClean="0">
              <a:latin typeface="HGP創英角ﾎﾟｯﾌﾟ体" pitchFamily="50" charset="-128"/>
              <a:ea typeface="HGP創英角ﾎﾟｯﾌﾟ体" pitchFamily="50" charset="-128"/>
            </a:endParaRPr>
          </a:p>
          <a:p>
            <a:pPr lvl="1">
              <a:lnSpc>
                <a:spcPts val="2200"/>
              </a:lnSpc>
              <a:spcBef>
                <a:spcPts val="1200"/>
              </a:spcBef>
            </a:pPr>
            <a:r>
              <a:rPr lang="en-US" altLang="ja-JP" b="1" u="sng" dirty="0" smtClean="0">
                <a:latin typeface="+mn-ea"/>
              </a:rPr>
              <a:t>A</a:t>
            </a:r>
            <a:r>
              <a:rPr lang="ja-JP" altLang="en-US" b="1" u="sng" dirty="0" smtClean="0">
                <a:latin typeface="+mn-ea"/>
              </a:rPr>
              <a:t>３</a:t>
            </a:r>
            <a:r>
              <a:rPr lang="ja-JP" altLang="en-US" sz="1600" b="1" u="sng" dirty="0" smtClean="0">
                <a:latin typeface="+mn-ea"/>
              </a:rPr>
              <a:t>．条件を満たしていれば、以下の支援が受けられます。</a:t>
            </a:r>
            <a:endParaRPr lang="en-US" altLang="ja-JP" sz="1600" b="1" u="sng" dirty="0" smtClean="0">
              <a:latin typeface="+mn-ea"/>
            </a:endParaRPr>
          </a:p>
          <a:p>
            <a:pPr lvl="1">
              <a:lnSpc>
                <a:spcPts val="1600"/>
              </a:lnSpc>
            </a:pPr>
            <a:endParaRPr lang="en-US" altLang="ja-JP" sz="1400" b="1" u="sng" dirty="0" smtClean="0">
              <a:latin typeface="+mn-ea"/>
            </a:endParaRPr>
          </a:p>
          <a:p>
            <a:pPr lvl="1">
              <a:lnSpc>
                <a:spcPts val="2200"/>
              </a:lnSpc>
            </a:pPr>
            <a:r>
              <a:rPr lang="ja-JP" altLang="en-US" sz="1400" dirty="0" smtClean="0">
                <a:latin typeface="+mn-ea"/>
              </a:rPr>
              <a:t>■</a:t>
            </a:r>
            <a:r>
              <a:rPr lang="ja-JP" altLang="en-US" sz="1400" b="1" dirty="0" smtClean="0">
                <a:latin typeface="+mn-ea"/>
              </a:rPr>
              <a:t>育児休業給付</a:t>
            </a:r>
            <a:endParaRPr lang="en-US" altLang="ja-JP" sz="1400" b="1" dirty="0" smtClean="0">
              <a:latin typeface="+mn-ea"/>
            </a:endParaRPr>
          </a:p>
          <a:p>
            <a:pPr lvl="1"/>
            <a:r>
              <a:rPr lang="ja-JP" altLang="en-US" sz="1200" dirty="0" smtClean="0">
                <a:latin typeface="+mn-ea"/>
              </a:rPr>
              <a:t>雇用保険に加入している方が、育児休業をした場合に、原則として休業開始時の賃金の６７</a:t>
            </a:r>
            <a:r>
              <a:rPr lang="en-US" altLang="ja-JP" sz="1200" dirty="0" smtClean="0">
                <a:latin typeface="+mn-ea"/>
              </a:rPr>
              <a:t>%</a:t>
            </a:r>
            <a:r>
              <a:rPr lang="ja-JP" altLang="en-US" sz="1200" dirty="0" smtClean="0">
                <a:latin typeface="+mn-ea"/>
              </a:rPr>
              <a:t>（</a:t>
            </a:r>
            <a:r>
              <a:rPr lang="en-US" altLang="ja-JP" sz="1200" dirty="0" smtClean="0">
                <a:latin typeface="+mn-ea"/>
              </a:rPr>
              <a:t>6</a:t>
            </a:r>
            <a:r>
              <a:rPr lang="ja-JP" altLang="en-US" sz="1200" dirty="0" smtClean="0">
                <a:latin typeface="+mn-ea"/>
              </a:rPr>
              <a:t>か月経過後は</a:t>
            </a:r>
            <a:r>
              <a:rPr lang="en-US" altLang="ja-JP" sz="1200" dirty="0" smtClean="0">
                <a:latin typeface="+mn-ea"/>
              </a:rPr>
              <a:t>50%</a:t>
            </a:r>
            <a:r>
              <a:rPr lang="ja-JP" altLang="en-US" sz="1200" dirty="0" smtClean="0">
                <a:latin typeface="+mn-ea"/>
              </a:rPr>
              <a:t>）</a:t>
            </a:r>
            <a:r>
              <a:rPr lang="en-US" altLang="ja-JP" sz="800" dirty="0" smtClean="0">
                <a:latin typeface="+mn-ea"/>
              </a:rPr>
              <a:t>※3</a:t>
            </a:r>
            <a:r>
              <a:rPr lang="ja-JP" altLang="en-US" sz="1200" dirty="0" smtClean="0">
                <a:latin typeface="+mn-ea"/>
              </a:rPr>
              <a:t>の給付を受けることができます。　　</a:t>
            </a:r>
            <a:endParaRPr lang="en-US" altLang="ja-JP" sz="1200" dirty="0" smtClean="0">
              <a:latin typeface="+mn-ea"/>
            </a:endParaRPr>
          </a:p>
          <a:p>
            <a:pPr lvl="1"/>
            <a:r>
              <a:rPr lang="en-US" altLang="ja-JP" sz="1000" dirty="0" smtClean="0">
                <a:latin typeface="+mn-ea"/>
              </a:rPr>
              <a:t>※</a:t>
            </a:r>
            <a:r>
              <a:rPr lang="ja-JP" altLang="en-US" sz="1000" dirty="0" smtClean="0">
                <a:latin typeface="+mn-ea"/>
              </a:rPr>
              <a:t>３　平成２９年３月現在支給割合。支給額に上限があります。詳細はハローワークへ</a:t>
            </a:r>
            <a:endParaRPr lang="en-US" altLang="ja-JP" sz="1000" dirty="0" smtClean="0">
              <a:latin typeface="+mn-ea"/>
            </a:endParaRPr>
          </a:p>
          <a:p>
            <a:pPr marL="3051175" lvl="1"/>
            <a:endParaRPr lang="en-US" altLang="ja-JP" sz="1000" dirty="0" smtClean="0">
              <a:latin typeface="+mn-ea"/>
            </a:endParaRPr>
          </a:p>
          <a:p>
            <a:pPr lvl="1">
              <a:lnSpc>
                <a:spcPct val="150000"/>
              </a:lnSpc>
            </a:pPr>
            <a:r>
              <a:rPr lang="ja-JP" altLang="en-US" sz="1400" dirty="0" smtClean="0">
                <a:latin typeface="+mn-ea"/>
              </a:rPr>
              <a:t>■</a:t>
            </a:r>
            <a:r>
              <a:rPr lang="ja-JP" altLang="en-US" sz="1400" b="1" dirty="0" smtClean="0">
                <a:latin typeface="+mn-ea"/>
              </a:rPr>
              <a:t>育児休業期間中の社会保険料の免除</a:t>
            </a:r>
            <a:r>
              <a:rPr lang="ja-JP" altLang="en-US" sz="1400" dirty="0" smtClean="0">
                <a:latin typeface="+mn-ea"/>
              </a:rPr>
              <a:t>　</a:t>
            </a:r>
            <a:endParaRPr lang="en-US" altLang="ja-JP" sz="1400" dirty="0" smtClean="0">
              <a:latin typeface="+mn-ea"/>
            </a:endParaRPr>
          </a:p>
          <a:p>
            <a:pPr lvl="1">
              <a:lnSpc>
                <a:spcPts val="2200"/>
              </a:lnSpc>
            </a:pPr>
            <a:r>
              <a:rPr lang="ja-JP" altLang="en-US" sz="1200" dirty="0" smtClean="0">
                <a:latin typeface="+mn-ea"/>
              </a:rPr>
              <a:t>事業主の方が年金事務所又は健康保険組合に申出することにより、育児休業等をしている間の社会保険料が被保険者本人負担分および事業主負担分ともに免除されます。</a:t>
            </a:r>
            <a:endParaRPr lang="en-US" altLang="ja-JP" sz="1200" dirty="0" smtClean="0">
              <a:latin typeface="+mn-ea"/>
            </a:endParaRPr>
          </a:p>
          <a:p>
            <a:pPr lvl="1">
              <a:lnSpc>
                <a:spcPts val="2200"/>
              </a:lnSpc>
            </a:pPr>
            <a:r>
              <a:rPr lang="ja-JP" altLang="en-US" sz="1400" dirty="0" smtClean="0">
                <a:latin typeface="+mn-ea"/>
              </a:rPr>
              <a:t>■</a:t>
            </a:r>
            <a:r>
              <a:rPr lang="ja-JP" altLang="en-US" sz="1400" b="1" dirty="0" smtClean="0">
                <a:latin typeface="+mn-ea"/>
              </a:rPr>
              <a:t>産前・産後休業期間中の社会保険料の免除</a:t>
            </a:r>
            <a:r>
              <a:rPr lang="ja-JP" altLang="en-US" sz="1400" dirty="0" smtClean="0">
                <a:latin typeface="+mn-ea"/>
              </a:rPr>
              <a:t>　</a:t>
            </a:r>
            <a:r>
              <a:rPr lang="ja-JP" altLang="en-US" sz="1000" dirty="0" smtClean="0">
                <a:latin typeface="+mn-ea"/>
              </a:rPr>
              <a:t>　</a:t>
            </a:r>
            <a:endParaRPr lang="en-US" altLang="ja-JP" sz="1000" dirty="0" smtClean="0">
              <a:latin typeface="+mn-ea"/>
            </a:endParaRPr>
          </a:p>
          <a:p>
            <a:pPr lvl="1">
              <a:lnSpc>
                <a:spcPts val="2200"/>
              </a:lnSpc>
            </a:pPr>
            <a:r>
              <a:rPr lang="ja-JP" altLang="en-US" sz="1200" dirty="0" smtClean="0">
                <a:latin typeface="+mn-ea"/>
              </a:rPr>
              <a:t>産前・産後休業期間中についても育児休業期間と同様、厚生年金・健康保険料が免除されます。</a:t>
            </a:r>
            <a:endParaRPr lang="en-US" altLang="ja-JP" sz="1200" dirty="0" smtClean="0">
              <a:latin typeface="+mn-ea"/>
            </a:endParaRPr>
          </a:p>
          <a:p>
            <a:pPr lvl="1">
              <a:lnSpc>
                <a:spcPts val="2200"/>
              </a:lnSpc>
            </a:pPr>
            <a:r>
              <a:rPr lang="ja-JP" altLang="en-US" sz="1400" b="1" dirty="0" smtClean="0">
                <a:latin typeface="+mn-ea"/>
              </a:rPr>
              <a:t>■出産手当金</a:t>
            </a:r>
            <a:r>
              <a:rPr lang="ja-JP" altLang="en-US" sz="1400" dirty="0" smtClean="0">
                <a:latin typeface="+mn-ea"/>
              </a:rPr>
              <a:t>　</a:t>
            </a:r>
            <a:endParaRPr lang="en-US" altLang="ja-JP" sz="1400" dirty="0" smtClean="0">
              <a:latin typeface="+mn-ea"/>
            </a:endParaRPr>
          </a:p>
          <a:p>
            <a:pPr lvl="1">
              <a:lnSpc>
                <a:spcPts val="2200"/>
              </a:lnSpc>
            </a:pPr>
            <a:r>
              <a:rPr lang="ja-JP" altLang="en-US" sz="1200" dirty="0" smtClean="0">
                <a:latin typeface="+mn-ea"/>
              </a:rPr>
              <a:t>出産日以前４２日から出産日後５６日までの間、欠勤１日について、健康保険から賃金の３分の２相当額が支給されます。</a:t>
            </a:r>
            <a:endParaRPr lang="en-US" altLang="ja-JP" sz="1200" dirty="0" smtClean="0">
              <a:latin typeface="+mn-ea"/>
            </a:endParaRPr>
          </a:p>
          <a:p>
            <a:pPr>
              <a:lnSpc>
                <a:spcPts val="2200"/>
              </a:lnSpc>
            </a:pPr>
            <a:endParaRPr lang="en-US" altLang="ja-JP" sz="1400" dirty="0" smtClean="0">
              <a:latin typeface="HGP創英角ﾎﾟｯﾌﾟ体" pitchFamily="50" charset="-128"/>
              <a:ea typeface="HGP創英角ﾎﾟｯﾌﾟ体" pitchFamily="50" charset="-128"/>
            </a:endParaRPr>
          </a:p>
          <a:p>
            <a:pPr>
              <a:lnSpc>
                <a:spcPts val="2200"/>
              </a:lnSpc>
            </a:pPr>
            <a:r>
              <a:rPr lang="en-US" altLang="ja-JP" sz="2000" dirty="0" smtClean="0">
                <a:latin typeface="HGP創英角ﾎﾟｯﾌﾟ体" pitchFamily="50" charset="-128"/>
                <a:ea typeface="HGP創英角ﾎﾟｯﾌﾟ体" pitchFamily="50" charset="-128"/>
              </a:rPr>
              <a:t>Q4</a:t>
            </a:r>
            <a:r>
              <a:rPr lang="ja-JP" altLang="en-US" sz="2000" dirty="0" err="1" smtClean="0">
                <a:latin typeface="HGP創英角ﾎﾟｯﾌﾟ体" pitchFamily="50" charset="-128"/>
                <a:ea typeface="HGP創英角ﾎﾟｯﾌﾟ体" pitchFamily="50" charset="-128"/>
              </a:rPr>
              <a:t>．</a:t>
            </a:r>
            <a:r>
              <a:rPr lang="ja-JP" altLang="en-US" sz="1600" dirty="0" smtClean="0">
                <a:latin typeface="HGP創英角ﾎﾟｯﾌﾟ体" pitchFamily="50" charset="-128"/>
                <a:ea typeface="HGP創英角ﾎﾟｯﾌﾟ体" pitchFamily="50" charset="-128"/>
              </a:rPr>
              <a:t>疑問や相談したい事があったら</a:t>
            </a:r>
            <a:r>
              <a:rPr lang="en-US" altLang="ja-JP" sz="1600" dirty="0" smtClean="0">
                <a:latin typeface="HGP創英角ﾎﾟｯﾌﾟ体" pitchFamily="50" charset="-128"/>
                <a:ea typeface="HGP創英角ﾎﾟｯﾌﾟ体" pitchFamily="50" charset="-128"/>
              </a:rPr>
              <a:t>…</a:t>
            </a:r>
          </a:p>
          <a:p>
            <a:pPr lvl="1">
              <a:lnSpc>
                <a:spcPts val="2200"/>
              </a:lnSpc>
              <a:spcBef>
                <a:spcPts val="1200"/>
              </a:spcBef>
            </a:pPr>
            <a:r>
              <a:rPr lang="en-US" altLang="ja-JP" b="1" u="sng" dirty="0" smtClean="0">
                <a:latin typeface="+mn-ea"/>
              </a:rPr>
              <a:t>A</a:t>
            </a:r>
            <a:r>
              <a:rPr lang="ja-JP" altLang="en-US" b="1" u="sng" dirty="0" smtClean="0">
                <a:latin typeface="+mn-ea"/>
              </a:rPr>
              <a:t>４</a:t>
            </a:r>
            <a:r>
              <a:rPr lang="ja-JP" altLang="en-US" sz="1600" b="1" u="sng" dirty="0" smtClean="0">
                <a:latin typeface="+mn-ea"/>
              </a:rPr>
              <a:t>．会社の担当部署や上司 に相談しましょう。</a:t>
            </a:r>
            <a:endParaRPr lang="en-US" altLang="ja-JP" sz="1600" b="1" u="sng" dirty="0" smtClean="0">
              <a:latin typeface="+mn-ea"/>
            </a:endParaRPr>
          </a:p>
          <a:p>
            <a:pPr lvl="1">
              <a:lnSpc>
                <a:spcPts val="1600"/>
              </a:lnSpc>
            </a:pPr>
            <a:endParaRPr lang="en-US" altLang="ja-JP" sz="1400" dirty="0" smtClean="0"/>
          </a:p>
          <a:p>
            <a:pPr lvl="1">
              <a:lnSpc>
                <a:spcPts val="1600"/>
              </a:lnSpc>
            </a:pPr>
            <a:r>
              <a:rPr lang="ja-JP" altLang="en-US" sz="1400" b="1" dirty="0"/>
              <a:t>　</a:t>
            </a:r>
            <a:r>
              <a:rPr lang="ja-JP" altLang="en-US" sz="1400" b="1" dirty="0" smtClean="0"/>
              <a:t>　担当部署はこちら</a:t>
            </a:r>
            <a:endParaRPr lang="en-US" altLang="ja-JP" sz="1400" b="1" dirty="0" smtClean="0"/>
          </a:p>
          <a:p>
            <a:pPr marL="468000" lvl="1">
              <a:lnSpc>
                <a:spcPts val="1900"/>
              </a:lnSpc>
              <a:spcBef>
                <a:spcPts val="600"/>
              </a:spcBef>
            </a:pPr>
            <a:r>
              <a:rPr lang="ja-JP" altLang="en-US" sz="1400" b="1" dirty="0"/>
              <a:t>　</a:t>
            </a:r>
            <a:r>
              <a:rPr lang="ja-JP" altLang="en-US" sz="1400" b="1" dirty="0" smtClean="0"/>
              <a:t>　</a:t>
            </a:r>
            <a:r>
              <a:rPr lang="ja-JP" altLang="en-US" sz="1400" dirty="0" smtClean="0"/>
              <a:t>　　○○部○○課</a:t>
            </a:r>
            <a:endParaRPr lang="en-US" altLang="ja-JP" sz="1400" dirty="0" smtClean="0"/>
          </a:p>
          <a:p>
            <a:pPr marL="468000" lvl="1">
              <a:lnSpc>
                <a:spcPts val="1900"/>
              </a:lnSpc>
            </a:pPr>
            <a:r>
              <a:rPr lang="ja-JP" altLang="en-US" sz="1400" dirty="0"/>
              <a:t>　</a:t>
            </a:r>
            <a:r>
              <a:rPr lang="ja-JP" altLang="en-US" sz="1400" dirty="0" smtClean="0"/>
              <a:t>　　　　　　担当：△△、□□</a:t>
            </a:r>
            <a:endParaRPr lang="en-US" altLang="ja-JP" sz="1400" dirty="0" smtClean="0"/>
          </a:p>
          <a:p>
            <a:pPr marL="468000" lvl="1">
              <a:lnSpc>
                <a:spcPts val="1900"/>
              </a:lnSpc>
            </a:pPr>
            <a:r>
              <a:rPr lang="ja-JP" altLang="en-US" sz="1400" dirty="0"/>
              <a:t>　</a:t>
            </a:r>
            <a:r>
              <a:rPr lang="ja-JP" altLang="en-US" sz="1400" dirty="0" smtClean="0"/>
              <a:t>　　　　　　ＴＥＬ：○○－○○○○－○○○○（内線○○）</a:t>
            </a:r>
            <a:endParaRPr lang="en-US" altLang="ja-JP" sz="1400" dirty="0" smtClean="0"/>
          </a:p>
          <a:p>
            <a:pPr marL="468000" lvl="1">
              <a:lnSpc>
                <a:spcPts val="1900"/>
              </a:lnSpc>
            </a:pPr>
            <a:r>
              <a:rPr lang="ja-JP" altLang="en-US" sz="1400" dirty="0"/>
              <a:t>　</a:t>
            </a:r>
            <a:r>
              <a:rPr lang="ja-JP" altLang="en-US" sz="1400" dirty="0" smtClean="0"/>
              <a:t>　　　　　　</a:t>
            </a:r>
            <a:r>
              <a:rPr lang="ja-JP" altLang="en-US" sz="1400" dirty="0"/>
              <a:t>ＦＡＸ： ○○－○○○○－○○○○</a:t>
            </a:r>
            <a:endParaRPr lang="en-US" altLang="ja-JP" sz="1400" dirty="0"/>
          </a:p>
        </p:txBody>
      </p:sp>
      <p:sp>
        <p:nvSpPr>
          <p:cNvPr id="9" name="角丸四角形 8"/>
          <p:cNvSpPr/>
          <p:nvPr/>
        </p:nvSpPr>
        <p:spPr bwMode="auto">
          <a:xfrm>
            <a:off x="50056" y="8769424"/>
            <a:ext cx="6691312" cy="755021"/>
          </a:xfrm>
          <a:prstGeom prst="roundRect">
            <a:avLst/>
          </a:prstGeom>
          <a:solidFill>
            <a:srgbClr val="FEDACA"/>
          </a:solidFill>
          <a:ln w="25400">
            <a:solidFill>
              <a:srgbClr val="6A6A6A"/>
            </a:solidFill>
            <a:round/>
            <a:headEnd/>
            <a:tailEnd type="triangle" w="med" len="sm"/>
          </a:ln>
        </p:spPr>
        <p:txBody>
          <a:bodyPr lIns="68415" tIns="34208" rIns="68415" bIns="34208" rtlCol="0" anchor="ctr"/>
          <a:lstStyle/>
          <a:p>
            <a:r>
              <a:rPr lang="ja-JP" altLang="en-US" sz="1400" b="1" dirty="0" smtClean="0"/>
              <a:t>会社の</a:t>
            </a:r>
            <a:r>
              <a:rPr lang="ja-JP" altLang="en-US" sz="1400" b="1" dirty="0" smtClean="0"/>
              <a:t>制度の内容、支援制度や各種</a:t>
            </a:r>
            <a:r>
              <a:rPr lang="ja-JP" altLang="en-US" sz="1400" b="1" dirty="0" smtClean="0"/>
              <a:t>制度</a:t>
            </a:r>
            <a:r>
              <a:rPr lang="ja-JP" altLang="en-US" sz="1400" b="1" dirty="0" smtClean="0"/>
              <a:t>の必要</a:t>
            </a:r>
            <a:r>
              <a:rPr lang="ja-JP" altLang="en-US" sz="1400" b="1" dirty="0" smtClean="0"/>
              <a:t>な手続きなどについて</a:t>
            </a:r>
            <a:r>
              <a:rPr lang="ja-JP" altLang="en-US" sz="1400" b="1" dirty="0" smtClean="0"/>
              <a:t>、不明な点はお気軽に担当</a:t>
            </a:r>
            <a:r>
              <a:rPr lang="ja-JP" altLang="en-US" sz="1400" b="1" dirty="0" smtClean="0"/>
              <a:t>部署、上司に</a:t>
            </a:r>
            <a:r>
              <a:rPr lang="ja-JP" altLang="en-US" sz="1400" b="1" dirty="0" smtClean="0"/>
              <a:t>尋ね</a:t>
            </a:r>
            <a:r>
              <a:rPr lang="ja-JP" altLang="en-US" sz="1400" b="1" dirty="0" smtClean="0"/>
              <a:t>てください</a:t>
            </a:r>
            <a:r>
              <a:rPr lang="ja-JP" altLang="en-US" sz="1400" b="1" dirty="0" smtClean="0"/>
              <a:t>。</a:t>
            </a:r>
            <a:endParaRPr lang="ja-JP" altLang="en-US" sz="1400" b="1" dirty="0" smtClean="0"/>
          </a:p>
        </p:txBody>
      </p:sp>
      <p:sp>
        <p:nvSpPr>
          <p:cNvPr id="4" name="正方形/長方形 3"/>
          <p:cNvSpPr/>
          <p:nvPr/>
        </p:nvSpPr>
        <p:spPr bwMode="auto">
          <a:xfrm>
            <a:off x="44624" y="122808"/>
            <a:ext cx="6724476" cy="797744"/>
          </a:xfrm>
          <a:prstGeom prst="rect">
            <a:avLst/>
          </a:prstGeom>
          <a:solidFill>
            <a:srgbClr val="FB8265"/>
          </a:solidFill>
          <a:ln w="25400">
            <a:solidFill>
              <a:srgbClr val="6A6A6A"/>
            </a:solidFill>
            <a:round/>
            <a:headEnd/>
            <a:tailEnd type="triangle" w="med" len="sm"/>
          </a:ln>
        </p:spPr>
        <p:txBody>
          <a:bodyPr lIns="68415" tIns="34208" rIns="68415" bIns="34208" rtlCol="0" anchor="ctr"/>
          <a:lstStyle/>
          <a:p>
            <a:pPr algn="ctr"/>
            <a:r>
              <a:rPr lang="ja-JP" altLang="en-US" sz="2400" b="1" dirty="0" smtClean="0">
                <a:solidFill>
                  <a:srgbClr val="000000"/>
                </a:solidFill>
              </a:rPr>
              <a:t>パート社員・派遣社員・契約社員の方でも</a:t>
            </a:r>
            <a:endParaRPr lang="en-US" altLang="ja-JP" sz="2400" b="1" dirty="0" smtClean="0">
              <a:solidFill>
                <a:srgbClr val="000000"/>
              </a:solidFill>
            </a:endParaRPr>
          </a:p>
          <a:p>
            <a:pPr algn="ctr"/>
            <a:r>
              <a:rPr kumimoji="1" lang="ja-JP" altLang="en-US" sz="2400" b="1" dirty="0" smtClean="0">
                <a:solidFill>
                  <a:srgbClr val="000000"/>
                </a:solidFill>
              </a:rPr>
              <a:t>産休・育休は取得可能です！</a:t>
            </a:r>
            <a:endParaRPr kumimoji="1" lang="ja-JP" altLang="en-US" sz="2400" b="1" dirty="0">
              <a:solidFill>
                <a:srgbClr val="000000"/>
              </a:solidFill>
            </a:endParaRPr>
          </a:p>
        </p:txBody>
      </p:sp>
      <p:sp>
        <p:nvSpPr>
          <p:cNvPr id="5" name="角丸四角形 4"/>
          <p:cNvSpPr/>
          <p:nvPr/>
        </p:nvSpPr>
        <p:spPr bwMode="auto">
          <a:xfrm>
            <a:off x="77440" y="1173643"/>
            <a:ext cx="6691312" cy="466989"/>
          </a:xfrm>
          <a:prstGeom prst="roundRect">
            <a:avLst/>
          </a:prstGeom>
          <a:solidFill>
            <a:srgbClr val="FEDACA"/>
          </a:solidFill>
          <a:ln w="25400">
            <a:noFill/>
            <a:round/>
            <a:headEnd/>
            <a:tailEnd type="triangle" w="med" len="sm"/>
          </a:ln>
        </p:spPr>
        <p:txBody>
          <a:bodyPr lIns="68415" tIns="34208" rIns="68415" bIns="34208" rtlCol="0" anchor="ctr"/>
          <a:lstStyle/>
          <a:p>
            <a:pPr algn="ctr"/>
            <a:r>
              <a:rPr lang="ja-JP" altLang="en-US" sz="1400" b="1" dirty="0" smtClean="0"/>
              <a:t>出産や育児のためのお休み</a:t>
            </a:r>
            <a:endParaRPr lang="en-US" altLang="ja-JP" sz="1400" b="1" dirty="0" smtClean="0"/>
          </a:p>
          <a:p>
            <a:pPr algn="ctr"/>
            <a:r>
              <a:rPr lang="ja-JP" altLang="en-US" sz="1400" b="1" dirty="0" smtClean="0"/>
              <a:t>（産前・産後休業</a:t>
            </a:r>
            <a:r>
              <a:rPr lang="ja-JP" altLang="en-US" sz="1400" b="1" dirty="0"/>
              <a:t>、一定の要件を満たしていれば</a:t>
            </a:r>
            <a:r>
              <a:rPr lang="ja-JP" altLang="en-US" sz="1400" b="1" dirty="0" smtClean="0"/>
              <a:t>、育児休業）を取得できます</a:t>
            </a:r>
          </a:p>
        </p:txBody>
      </p:sp>
      <p:sp>
        <p:nvSpPr>
          <p:cNvPr id="6" name="正方形/長方形 5"/>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lang="en-US" altLang="ja-JP" b="1" dirty="0" smtClean="0"/>
              <a:t>2</a:t>
            </a:r>
            <a:endParaRPr kumimoji="1" lang="ja-JP" altLang="en-US" b="1"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2017</TotalTime>
  <Words>407</Words>
  <Application>Microsoft Office PowerPoint</Application>
  <PresentationFormat>A4 210 x 297 mm</PresentationFormat>
  <Paragraphs>72</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Maeda Naoko(前田 修子)</dc:creator>
  <cp:lastModifiedBy>厚生労働省ネットワークシステム</cp:lastModifiedBy>
  <cp:revision>229</cp:revision>
  <dcterms:created xsi:type="dcterms:W3CDTF">2014-09-09T02:58:30Z</dcterms:created>
  <dcterms:modified xsi:type="dcterms:W3CDTF">2017-11-17T10:24:04Z</dcterms:modified>
</cp:coreProperties>
</file>