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1" r:id="rId2"/>
  </p:sldIdLst>
  <p:sldSz cx="6858000" cy="9906000" type="A4"/>
  <p:notesSz cx="9939338" cy="143684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1F3FF"/>
    <a:srgbClr val="EFFBFF"/>
    <a:srgbClr val="B9ED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67310" autoAdjust="0"/>
  </p:normalViewPr>
  <p:slideViewPr>
    <p:cSldViewPr>
      <p:cViewPr>
        <p:scale>
          <a:sx n="75" d="100"/>
          <a:sy n="75" d="100"/>
        </p:scale>
        <p:origin x="-1776" y="1416"/>
      </p:cViewPr>
      <p:guideLst>
        <p:guide orient="horz" pos="3120"/>
        <p:guide pos="216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4307045" cy="718423"/>
          </a:xfrm>
          <a:prstGeom prst="rect">
            <a:avLst/>
          </a:prstGeom>
        </p:spPr>
        <p:txBody>
          <a:bodyPr vert="horz" lIns="138888" tIns="69444" rIns="138888" bIns="69444" rtlCol="0"/>
          <a:lstStyle>
            <a:lvl1pPr algn="l">
              <a:defRPr sz="1700"/>
            </a:lvl1pPr>
          </a:lstStyle>
          <a:p>
            <a:endParaRPr kumimoji="1" lang="ja-JP" altLang="en-US"/>
          </a:p>
        </p:txBody>
      </p:sp>
      <p:sp>
        <p:nvSpPr>
          <p:cNvPr id="3" name="日付プレースホルダ 2"/>
          <p:cNvSpPr>
            <a:spLocks noGrp="1"/>
          </p:cNvSpPr>
          <p:nvPr>
            <p:ph type="dt" idx="1"/>
          </p:nvPr>
        </p:nvSpPr>
        <p:spPr>
          <a:xfrm>
            <a:off x="5629993" y="1"/>
            <a:ext cx="4307045" cy="718423"/>
          </a:xfrm>
          <a:prstGeom prst="rect">
            <a:avLst/>
          </a:prstGeom>
        </p:spPr>
        <p:txBody>
          <a:bodyPr vert="horz" lIns="138888" tIns="69444" rIns="138888" bIns="69444" rtlCol="0"/>
          <a:lstStyle>
            <a:lvl1pPr algn="r">
              <a:defRPr sz="1700"/>
            </a:lvl1pPr>
          </a:lstStyle>
          <a:p>
            <a:fld id="{16B17AE3-4726-4B77-9012-D206F9A79D7C}" type="datetimeFigureOut">
              <a:rPr kumimoji="1" lang="ja-JP" altLang="en-US" smtClean="0"/>
              <a:pPr/>
              <a:t>2017/3/23</a:t>
            </a:fld>
            <a:endParaRPr kumimoji="1" lang="ja-JP" altLang="en-US"/>
          </a:p>
        </p:txBody>
      </p:sp>
      <p:sp>
        <p:nvSpPr>
          <p:cNvPr id="4" name="スライド イメージ プレースホルダ 3"/>
          <p:cNvSpPr>
            <a:spLocks noGrp="1" noRot="1" noChangeAspect="1"/>
          </p:cNvSpPr>
          <p:nvPr>
            <p:ph type="sldImg" idx="2"/>
          </p:nvPr>
        </p:nvSpPr>
        <p:spPr>
          <a:xfrm>
            <a:off x="3105150" y="1077913"/>
            <a:ext cx="3729038" cy="5386387"/>
          </a:xfrm>
          <a:prstGeom prst="rect">
            <a:avLst/>
          </a:prstGeom>
          <a:noFill/>
          <a:ln w="12700">
            <a:solidFill>
              <a:prstClr val="black"/>
            </a:solidFill>
          </a:ln>
        </p:spPr>
        <p:txBody>
          <a:bodyPr vert="horz" lIns="138888" tIns="69444" rIns="138888" bIns="69444" rtlCol="0" anchor="ctr"/>
          <a:lstStyle/>
          <a:p>
            <a:endParaRPr lang="ja-JP" altLang="en-US"/>
          </a:p>
        </p:txBody>
      </p:sp>
      <p:sp>
        <p:nvSpPr>
          <p:cNvPr id="5" name="ノート プレースホルダ 4"/>
          <p:cNvSpPr>
            <a:spLocks noGrp="1"/>
          </p:cNvSpPr>
          <p:nvPr>
            <p:ph type="body" sz="quarter" idx="3"/>
          </p:nvPr>
        </p:nvSpPr>
        <p:spPr>
          <a:xfrm>
            <a:off x="993934" y="6825021"/>
            <a:ext cx="7951470" cy="6465808"/>
          </a:xfrm>
          <a:prstGeom prst="rect">
            <a:avLst/>
          </a:prstGeom>
        </p:spPr>
        <p:txBody>
          <a:bodyPr vert="horz" lIns="138888" tIns="69444" rIns="138888" bIns="6944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13647547"/>
            <a:ext cx="4307045" cy="718423"/>
          </a:xfrm>
          <a:prstGeom prst="rect">
            <a:avLst/>
          </a:prstGeom>
        </p:spPr>
        <p:txBody>
          <a:bodyPr vert="horz" lIns="138888" tIns="69444" rIns="138888" bIns="69444" rtlCol="0" anchor="b"/>
          <a:lstStyle>
            <a:lvl1pPr algn="l">
              <a:defRPr sz="1700"/>
            </a:lvl1pPr>
          </a:lstStyle>
          <a:p>
            <a:endParaRPr kumimoji="1" lang="ja-JP" altLang="en-US"/>
          </a:p>
        </p:txBody>
      </p:sp>
      <p:sp>
        <p:nvSpPr>
          <p:cNvPr id="7" name="スライド番号プレースホルダ 6"/>
          <p:cNvSpPr>
            <a:spLocks noGrp="1"/>
          </p:cNvSpPr>
          <p:nvPr>
            <p:ph type="sldNum" sz="quarter" idx="5"/>
          </p:nvPr>
        </p:nvSpPr>
        <p:spPr>
          <a:xfrm>
            <a:off x="5629993" y="13647547"/>
            <a:ext cx="4307045" cy="718423"/>
          </a:xfrm>
          <a:prstGeom prst="rect">
            <a:avLst/>
          </a:prstGeom>
        </p:spPr>
        <p:txBody>
          <a:bodyPr vert="horz" lIns="138888" tIns="69444" rIns="138888" bIns="69444" rtlCol="0" anchor="b"/>
          <a:lstStyle>
            <a:lvl1pPr algn="r">
              <a:defRPr sz="17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26592432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5672591" y="56456"/>
            <a:ext cx="1068779" cy="322799"/>
          </a:xfrm>
          <a:prstGeom prst="rect">
            <a:avLst/>
          </a:prstGeom>
          <a:ln>
            <a:solidFill>
              <a:srgbClr val="C00000"/>
            </a:solidFill>
          </a:ln>
        </p:spPr>
        <p:txBody>
          <a:bodyPr/>
          <a:lstStyle>
            <a:lvl1pPr algn="ctr">
              <a:defRPr b="1">
                <a:solidFill>
                  <a:srgbClr val="C00000"/>
                </a:solidFill>
              </a:defRPr>
            </a:lvl1pPr>
          </a:lstStyle>
          <a:p>
            <a:r>
              <a:rPr lang="ja-JP" altLang="en-US" smtClean="0"/>
              <a:t>プラン案</a:t>
            </a:r>
            <a:endParaRPr lang="ja-JP" altLang="en-US" dirty="0"/>
          </a:p>
        </p:txBody>
      </p:sp>
      <p:sp>
        <p:nvSpPr>
          <p:cNvPr id="6" name="スライド番号プレースホルダ 5"/>
          <p:cNvSpPr>
            <a:spLocks noGrp="1"/>
          </p:cNvSpPr>
          <p:nvPr>
            <p:ph type="sldNum" sz="quarter" idx="12"/>
          </p:nvPr>
        </p:nvSpPr>
        <p:spPr>
          <a:xfrm>
            <a:off x="2924944" y="9489506"/>
            <a:ext cx="1600200" cy="239370"/>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3"/>
            <a:ext cx="1543050" cy="8452203"/>
          </a:xfrm>
          <a:prstGeom prst="rect">
            <a:avLst/>
          </a:prstGeo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42900" y="396703"/>
            <a:ext cx="4514850" cy="8452203"/>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4"/>
            <a:ext cx="5829300" cy="1967442"/>
          </a:xfrm>
          <a:prstGeom prst="rect">
            <a:avLst/>
          </a:prstGeo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41735" y="4198588"/>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5" name="フッター プレースホルダ 4"/>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42901" y="2217387"/>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42901" y="3141488"/>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83771" y="2217387"/>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83771" y="3141488"/>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8" name="フッター プレースホルダ 7"/>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a:prstGeom prst="rect">
            <a:avLst/>
          </a:prstGeom>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4" name="フッター プレースホルダ 3"/>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3" name="フッター プレースホルダ 2"/>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5"/>
            <a:ext cx="2256235" cy="1678517"/>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81288" y="394409"/>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42901" y="2072924"/>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a:prstGeom prst="rect">
            <a:avLst/>
          </a:prstGeo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a:xfrm>
            <a:off x="342900" y="9181398"/>
            <a:ext cx="1600200" cy="527403"/>
          </a:xfrm>
          <a:prstGeom prst="rect">
            <a:avLst/>
          </a:prstGeom>
        </p:spPr>
        <p:txBody>
          <a:bodyPr/>
          <a:lstStyle/>
          <a:p>
            <a:fld id="{E90ED720-0104-4369-84BC-D37694168613}" type="datetimeFigureOut">
              <a:rPr kumimoji="1" lang="ja-JP" altLang="en-US" smtClean="0"/>
              <a:pPr/>
              <a:t>2017/3/23</a:t>
            </a:fld>
            <a:endParaRPr kumimoji="1" lang="ja-JP" altLang="en-US"/>
          </a:p>
        </p:txBody>
      </p:sp>
      <p:sp>
        <p:nvSpPr>
          <p:cNvPr id="6" name="フッター プレースホルダ 5"/>
          <p:cNvSpPr>
            <a:spLocks noGrp="1"/>
          </p:cNvSpPr>
          <p:nvPr>
            <p:ph type="ftr" sz="quarter" idx="11"/>
          </p:nvPr>
        </p:nvSpPr>
        <p:spPr>
          <a:xfrm>
            <a:off x="2343150" y="9181398"/>
            <a:ext cx="2171700" cy="527403"/>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42900" y="632523"/>
            <a:ext cx="6172200" cy="821638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スライド番号プレースホルダ 5"/>
          <p:cNvSpPr>
            <a:spLocks noGrp="1"/>
          </p:cNvSpPr>
          <p:nvPr>
            <p:ph type="sldNum" sz="quarter" idx="4"/>
          </p:nvPr>
        </p:nvSpPr>
        <p:spPr>
          <a:xfrm>
            <a:off x="2836912" y="9633520"/>
            <a:ext cx="1600200" cy="272480"/>
          </a:xfrm>
          <a:prstGeom prst="rect">
            <a:avLst/>
          </a:prstGeom>
        </p:spPr>
        <p:txBody>
          <a:bodyPr vert="horz" lIns="91440" tIns="45720" rIns="91440" bIns="45720" rtlCol="0" anchor="ctr"/>
          <a:lstStyle>
            <a:lvl1pPr algn="ctr">
              <a:defRPr sz="1200">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1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11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105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1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44624" y="122808"/>
            <a:ext cx="6724476" cy="8765759"/>
            <a:chOff x="44624" y="122808"/>
            <a:chExt cx="6724476" cy="8765759"/>
          </a:xfrm>
        </p:grpSpPr>
        <p:sp>
          <p:nvSpPr>
            <p:cNvPr id="4" name="正方形/長方形 3"/>
            <p:cNvSpPr/>
            <p:nvPr/>
          </p:nvSpPr>
          <p:spPr bwMode="auto">
            <a:xfrm>
              <a:off x="44624" y="122808"/>
              <a:ext cx="6724476" cy="653728"/>
            </a:xfrm>
            <a:prstGeom prst="rect">
              <a:avLst/>
            </a:prstGeom>
            <a:solidFill>
              <a:srgbClr val="FB8265"/>
            </a:solidFill>
            <a:ln w="25400">
              <a:solidFill>
                <a:srgbClr val="6A6A6A"/>
              </a:solidFill>
              <a:round/>
              <a:headEnd/>
              <a:tailEnd type="triangle" w="med" len="sm"/>
            </a:ln>
          </p:spPr>
          <p:txBody>
            <a:bodyPr lIns="68415" tIns="34208" rIns="68415" bIns="34208" rtlCol="0" anchor="ctr"/>
            <a:lstStyle/>
            <a:p>
              <a:pPr algn="ctr"/>
              <a:r>
                <a:rPr lang="ja-JP" altLang="en-US" sz="2000" b="1" dirty="0" smtClean="0">
                  <a:solidFill>
                    <a:srgbClr val="000000"/>
                  </a:solidFill>
                </a:rPr>
                <a:t>妊娠～職場復帰後において法律で定められている両立支援のための措置・制度の一覧</a:t>
              </a:r>
              <a:endParaRPr kumimoji="1" lang="ja-JP" altLang="en-US" sz="2000" b="1" dirty="0">
                <a:solidFill>
                  <a:srgbClr val="000000"/>
                </a:solidFill>
              </a:endParaRPr>
            </a:p>
          </p:txBody>
        </p:sp>
        <p:sp>
          <p:nvSpPr>
            <p:cNvPr id="6" name="角丸四角形 5"/>
            <p:cNvSpPr/>
            <p:nvPr/>
          </p:nvSpPr>
          <p:spPr bwMode="auto">
            <a:xfrm>
              <a:off x="50056" y="1101635"/>
              <a:ext cx="3162920" cy="324048"/>
            </a:xfrm>
            <a:prstGeom prst="roundRect">
              <a:avLst/>
            </a:prstGeom>
            <a:solidFill>
              <a:srgbClr val="FEDACA"/>
            </a:solidFill>
            <a:ln w="25400">
              <a:solidFill>
                <a:srgbClr val="6A6A6A"/>
              </a:solidFill>
              <a:round/>
              <a:headEnd/>
              <a:tailEnd type="triangle" w="med" len="sm"/>
            </a:ln>
          </p:spPr>
          <p:txBody>
            <a:bodyPr lIns="68415" tIns="34208" rIns="68415" bIns="34208" rtlCol="0" anchor="ctr"/>
            <a:lstStyle/>
            <a:p>
              <a:pPr algn="ctr"/>
              <a:r>
                <a:rPr lang="ja-JP" altLang="ja-JP" b="1" dirty="0" smtClean="0"/>
                <a:t>妊娠～産前・産後休業期間</a:t>
              </a:r>
              <a:endParaRPr lang="ja-JP" altLang="en-US" b="1" dirty="0" smtClean="0"/>
            </a:p>
          </p:txBody>
        </p:sp>
        <p:sp>
          <p:nvSpPr>
            <p:cNvPr id="7" name="テキスト ボックス 6"/>
            <p:cNvSpPr txBox="1"/>
            <p:nvPr/>
          </p:nvSpPr>
          <p:spPr>
            <a:xfrm>
              <a:off x="476672" y="1535519"/>
              <a:ext cx="6120680" cy="2769989"/>
            </a:xfrm>
            <a:prstGeom prst="rect">
              <a:avLst/>
            </a:prstGeom>
            <a:noFill/>
          </p:spPr>
          <p:txBody>
            <a:bodyPr wrap="square" rtlCol="0">
              <a:spAutoFit/>
            </a:bodyPr>
            <a:lstStyle/>
            <a:p>
              <a:pPr>
                <a:buFont typeface="Wingdings" pitchFamily="2" charset="2"/>
                <a:buChar char="l"/>
              </a:pPr>
              <a:r>
                <a:rPr lang="ja-JP" altLang="en-US" sz="1600" dirty="0" smtClean="0">
                  <a:latin typeface="HGP創英角ﾎﾟｯﾌﾟ体" pitchFamily="50" charset="-128"/>
                  <a:ea typeface="HGP創英角ﾎﾟｯﾌﾟ体" pitchFamily="50" charset="-128"/>
                </a:rPr>
                <a:t>制度対象者の希望の有無に関わらず必ず実施しなくてはならない措置・制度</a:t>
              </a:r>
              <a:endParaRPr lang="en-US" altLang="ja-JP" sz="1600" dirty="0" smtClean="0">
                <a:latin typeface="HGP創英角ﾎﾟｯﾌﾟ体" pitchFamily="50" charset="-128"/>
                <a:ea typeface="HGP創英角ﾎﾟｯﾌﾟ体" pitchFamily="50" charset="-128"/>
              </a:endParaRPr>
            </a:p>
            <a:p>
              <a:pPr lvl="1">
                <a:buFont typeface="Arial" pitchFamily="34" charset="0"/>
                <a:buChar char="•"/>
              </a:pPr>
              <a:r>
                <a:rPr lang="ja-JP" altLang="ja-JP" sz="1400" dirty="0" smtClean="0"/>
                <a:t>妊産婦の危険有害業務の就業制限</a:t>
              </a:r>
              <a:endParaRPr lang="en-US" altLang="ja-JP" sz="1400" dirty="0" smtClean="0"/>
            </a:p>
            <a:p>
              <a:pPr lvl="1">
                <a:buFont typeface="Arial" pitchFamily="34" charset="0"/>
                <a:buChar char="•"/>
              </a:pPr>
              <a:r>
                <a:rPr lang="ja-JP" altLang="en-US" sz="1400" dirty="0" smtClean="0"/>
                <a:t>産後休業（産後</a:t>
              </a:r>
              <a:r>
                <a:rPr lang="en-US" altLang="ja-JP" sz="1400" dirty="0" smtClean="0"/>
                <a:t>8</a:t>
              </a:r>
              <a:r>
                <a:rPr lang="ja-JP" altLang="en-US" sz="1400" dirty="0" smtClean="0"/>
                <a:t>週間）</a:t>
              </a:r>
              <a:endParaRPr lang="en-US" altLang="ja-JP" sz="1400" dirty="0" smtClean="0"/>
            </a:p>
            <a:p>
              <a:pPr>
                <a:buFont typeface="Wingdings" pitchFamily="2" charset="2"/>
                <a:buChar char="l"/>
              </a:pPr>
              <a:r>
                <a:rPr kumimoji="1" lang="ja-JP" altLang="en-US" sz="1600" dirty="0" smtClean="0">
                  <a:latin typeface="HGP創英角ﾎﾟｯﾌﾟ体" pitchFamily="50" charset="-128"/>
                  <a:ea typeface="HGP創英角ﾎﾟｯﾌﾟ体" pitchFamily="50" charset="-128"/>
                </a:rPr>
                <a:t>制度対象者の希望があれば必ず認めなくてはならない措置・制度</a:t>
              </a:r>
              <a:endParaRPr kumimoji="1" lang="en-US" altLang="ja-JP" sz="1600" dirty="0" smtClean="0">
                <a:latin typeface="HGP創英角ﾎﾟｯﾌﾟ体" pitchFamily="50" charset="-128"/>
                <a:ea typeface="HGP創英角ﾎﾟｯﾌﾟ体" pitchFamily="50" charset="-128"/>
              </a:endParaRPr>
            </a:p>
            <a:p>
              <a:pPr lvl="1">
                <a:buFont typeface="Arial" pitchFamily="34" charset="0"/>
                <a:buChar char="•"/>
              </a:pPr>
              <a:r>
                <a:rPr lang="ja-JP" altLang="en-US" sz="1400" dirty="0" smtClean="0"/>
                <a:t>保健指導又は健康診査を受けるための時間の確保</a:t>
              </a:r>
              <a:endParaRPr lang="en-US" altLang="ja-JP" sz="1400" dirty="0" smtClean="0"/>
            </a:p>
            <a:p>
              <a:pPr lvl="1">
                <a:buFont typeface="Arial" pitchFamily="34" charset="0"/>
                <a:buChar char="•"/>
              </a:pPr>
              <a:r>
                <a:rPr lang="ja-JP" altLang="en-US" sz="1400" dirty="0" smtClean="0"/>
                <a:t>（医師等からの）指導事項を守ることができるようにするための措置</a:t>
              </a:r>
              <a:endParaRPr lang="en-US" altLang="ja-JP" sz="1400" dirty="0" smtClean="0"/>
            </a:p>
            <a:p>
              <a:pPr lvl="1">
                <a:buFont typeface="Arial" pitchFamily="34" charset="0"/>
                <a:buChar char="•"/>
              </a:pPr>
              <a:r>
                <a:rPr lang="ja-JP" altLang="en-US" sz="1400" dirty="0" smtClean="0"/>
                <a:t>妊婦の軽易業務転換</a:t>
              </a:r>
              <a:endParaRPr lang="en-US" altLang="ja-JP" sz="1400" dirty="0" smtClean="0"/>
            </a:p>
            <a:p>
              <a:pPr lvl="1">
                <a:buFont typeface="Arial" pitchFamily="34" charset="0"/>
                <a:buChar char="•"/>
              </a:pPr>
              <a:r>
                <a:rPr lang="ja-JP" altLang="ja-JP" sz="1400" dirty="0" smtClean="0"/>
                <a:t>妊産婦の時間外労働、休日労働、深夜業の制限</a:t>
              </a:r>
              <a:endParaRPr lang="en-US" altLang="ja-JP" sz="1400" dirty="0" smtClean="0"/>
            </a:p>
            <a:p>
              <a:pPr lvl="1">
                <a:buFont typeface="Arial" pitchFamily="34" charset="0"/>
                <a:buChar char="•"/>
              </a:pPr>
              <a:r>
                <a:rPr lang="ja-JP" altLang="ja-JP" sz="1400" dirty="0" smtClean="0"/>
                <a:t>妊産婦に対する変形労働時間制の適用制限</a:t>
              </a:r>
              <a:r>
                <a:rPr lang="ja-JP" altLang="en-US" sz="1400" dirty="0" smtClean="0"/>
                <a:t>（</a:t>
              </a:r>
              <a:r>
                <a:rPr lang="en-US" altLang="ja-JP" sz="1400" dirty="0" smtClean="0"/>
                <a:t>1</a:t>
              </a:r>
              <a:r>
                <a:rPr lang="ja-JP" altLang="ja-JP" sz="1400" dirty="0" smtClean="0"/>
                <a:t>日</a:t>
              </a:r>
              <a:r>
                <a:rPr lang="en-US" altLang="ja-JP" sz="1400" dirty="0" smtClean="0"/>
                <a:t>8</a:t>
              </a:r>
              <a:r>
                <a:rPr lang="ja-JP" altLang="ja-JP" sz="1400" dirty="0" smtClean="0"/>
                <a:t>時間、</a:t>
              </a:r>
              <a:r>
                <a:rPr lang="en-US" altLang="ja-JP" sz="1400" dirty="0" smtClean="0"/>
                <a:t>1</a:t>
              </a:r>
              <a:r>
                <a:rPr lang="ja-JP" altLang="ja-JP" sz="1400" dirty="0" smtClean="0"/>
                <a:t>週間</a:t>
              </a:r>
              <a:r>
                <a:rPr lang="en-US" altLang="ja-JP" sz="1400" dirty="0" smtClean="0"/>
                <a:t>40</a:t>
              </a:r>
              <a:r>
                <a:rPr lang="ja-JP" altLang="ja-JP" sz="1400" dirty="0" smtClean="0"/>
                <a:t>時間</a:t>
              </a:r>
              <a:r>
                <a:rPr lang="ja-JP" altLang="en-US" sz="1400" dirty="0" smtClean="0"/>
                <a:t>まで）</a:t>
              </a:r>
              <a:endParaRPr lang="en-US" altLang="ja-JP" sz="1400" dirty="0" smtClean="0"/>
            </a:p>
            <a:p>
              <a:pPr lvl="1">
                <a:buFont typeface="Arial" pitchFamily="34" charset="0"/>
                <a:buChar char="•"/>
              </a:pPr>
              <a:r>
                <a:rPr kumimoji="1" lang="ja-JP" altLang="en-US" sz="1400" dirty="0" smtClean="0"/>
                <a:t>産前休業</a:t>
              </a:r>
              <a:r>
                <a:rPr lang="ja-JP" altLang="en-US" sz="1400" dirty="0" smtClean="0"/>
                <a:t>（</a:t>
              </a:r>
              <a:r>
                <a:rPr lang="ja-JP" altLang="ja-JP" sz="1400" dirty="0" smtClean="0"/>
                <a:t>産前</a:t>
              </a:r>
              <a:r>
                <a:rPr lang="en-US" altLang="ja-JP" sz="1400" dirty="0" smtClean="0"/>
                <a:t>6</a:t>
              </a:r>
              <a:r>
                <a:rPr lang="ja-JP" altLang="ja-JP" sz="1400" dirty="0" smtClean="0"/>
                <a:t>週間</a:t>
              </a:r>
              <a:r>
                <a:rPr lang="ja-JP" altLang="en-US" sz="1400" dirty="0" smtClean="0"/>
                <a:t>、</a:t>
              </a:r>
              <a:r>
                <a:rPr lang="ja-JP" altLang="ja-JP" sz="1400" dirty="0" smtClean="0"/>
                <a:t>多胎妊娠の場合は</a:t>
              </a:r>
              <a:r>
                <a:rPr lang="en-US" altLang="ja-JP" sz="1400" dirty="0" smtClean="0"/>
                <a:t>14</a:t>
              </a:r>
              <a:r>
                <a:rPr lang="ja-JP" altLang="ja-JP" sz="1400" dirty="0" smtClean="0"/>
                <a:t>週間</a:t>
              </a:r>
              <a:r>
                <a:rPr lang="ja-JP" altLang="en-US" sz="1400" dirty="0" smtClean="0"/>
                <a:t>）</a:t>
              </a:r>
              <a:endParaRPr lang="ja-JP" altLang="en-US" sz="1400" dirty="0"/>
            </a:p>
          </p:txBody>
        </p:sp>
        <p:sp>
          <p:nvSpPr>
            <p:cNvPr id="8" name="角丸四角形 7"/>
            <p:cNvSpPr/>
            <p:nvPr/>
          </p:nvSpPr>
          <p:spPr bwMode="auto">
            <a:xfrm>
              <a:off x="44624" y="4685779"/>
              <a:ext cx="3162920" cy="324048"/>
            </a:xfrm>
            <a:prstGeom prst="roundRect">
              <a:avLst/>
            </a:prstGeom>
            <a:solidFill>
              <a:srgbClr val="FEDACA"/>
            </a:solidFill>
            <a:ln w="25400">
              <a:solidFill>
                <a:srgbClr val="6A6A6A"/>
              </a:solidFill>
              <a:round/>
              <a:headEnd/>
              <a:tailEnd type="triangle" w="med" len="sm"/>
            </a:ln>
          </p:spPr>
          <p:txBody>
            <a:bodyPr lIns="68415" tIns="34208" rIns="68415" bIns="34208" rtlCol="0" anchor="ctr"/>
            <a:lstStyle/>
            <a:p>
              <a:pPr algn="ctr"/>
              <a:r>
                <a:rPr lang="ja-JP" altLang="en-US" b="1" dirty="0" smtClean="0"/>
                <a:t>育児</a:t>
              </a:r>
              <a:r>
                <a:rPr lang="ja-JP" altLang="ja-JP" b="1" dirty="0" smtClean="0"/>
                <a:t>休業期間</a:t>
              </a:r>
              <a:endParaRPr lang="ja-JP" altLang="en-US" b="1" dirty="0" smtClean="0"/>
            </a:p>
          </p:txBody>
        </p:sp>
        <p:sp>
          <p:nvSpPr>
            <p:cNvPr id="9" name="テキスト ボックス 8"/>
            <p:cNvSpPr txBox="1"/>
            <p:nvPr/>
          </p:nvSpPr>
          <p:spPr>
            <a:xfrm>
              <a:off x="471240" y="5119663"/>
              <a:ext cx="6120680" cy="769441"/>
            </a:xfrm>
            <a:prstGeom prst="rect">
              <a:avLst/>
            </a:prstGeom>
            <a:noFill/>
          </p:spPr>
          <p:txBody>
            <a:bodyPr wrap="square" rtlCol="0">
              <a:spAutoFit/>
            </a:bodyPr>
            <a:lstStyle/>
            <a:p>
              <a:pPr>
                <a:buFont typeface="Wingdings" pitchFamily="2" charset="2"/>
                <a:buChar char="l"/>
              </a:pPr>
              <a:r>
                <a:rPr kumimoji="1" lang="ja-JP" altLang="en-US" sz="1600" dirty="0" smtClean="0">
                  <a:latin typeface="HGP創英角ﾎﾟｯﾌﾟ体" pitchFamily="50" charset="-128"/>
                  <a:ea typeface="HGP創英角ﾎﾟｯﾌﾟ体" pitchFamily="50" charset="-128"/>
                </a:rPr>
                <a:t>制度対象者の希望があれば必ず認めなくてはならない措置・制度</a:t>
              </a:r>
              <a:endParaRPr kumimoji="1" lang="en-US" altLang="ja-JP" sz="1600" dirty="0" smtClean="0">
                <a:latin typeface="HGP創英角ﾎﾟｯﾌﾟ体" pitchFamily="50" charset="-128"/>
                <a:ea typeface="HGP創英角ﾎﾟｯﾌﾟ体" pitchFamily="50" charset="-128"/>
              </a:endParaRPr>
            </a:p>
            <a:p>
              <a:pPr lvl="1">
                <a:buFont typeface="Arial" pitchFamily="34" charset="0"/>
                <a:buChar char="•"/>
              </a:pPr>
              <a:r>
                <a:rPr lang="ja-JP" altLang="en-US" sz="1400" dirty="0" smtClean="0"/>
                <a:t>育休</a:t>
              </a:r>
              <a:r>
                <a:rPr kumimoji="1" lang="ja-JP" altLang="en-US" sz="1400" dirty="0" smtClean="0"/>
                <a:t>（子が</a:t>
              </a:r>
              <a:r>
                <a:rPr kumimoji="1" lang="en-US" altLang="ja-JP" sz="1400" dirty="0" smtClean="0"/>
                <a:t>1</a:t>
              </a:r>
              <a:r>
                <a:rPr kumimoji="1" lang="ja-JP" altLang="en-US" sz="1400" dirty="0" smtClean="0"/>
                <a:t>歳に達するまで）</a:t>
              </a:r>
              <a:endParaRPr kumimoji="1" lang="en-US" altLang="ja-JP" sz="1400" dirty="0" smtClean="0"/>
            </a:p>
            <a:p>
              <a:pPr lvl="1">
                <a:buFont typeface="Arial" pitchFamily="34" charset="0"/>
                <a:buChar char="•"/>
              </a:pPr>
              <a:r>
                <a:rPr lang="ja-JP" altLang="ja-JP" sz="1400" dirty="0" smtClean="0"/>
                <a:t>パパ・ママ育休プラス</a:t>
              </a:r>
              <a:r>
                <a:rPr lang="ja-JP" altLang="en-US" sz="1400" dirty="0" smtClean="0"/>
                <a:t>（子が</a:t>
              </a:r>
              <a:r>
                <a:rPr lang="en-US" altLang="ja-JP" sz="1400" dirty="0" smtClean="0"/>
                <a:t>1</a:t>
              </a:r>
              <a:r>
                <a:rPr lang="ja-JP" altLang="en-US" sz="1400" dirty="0" smtClean="0"/>
                <a:t>歳</a:t>
              </a:r>
              <a:r>
                <a:rPr lang="en-US" altLang="ja-JP" sz="1400" dirty="0" smtClean="0"/>
                <a:t>2</a:t>
              </a:r>
              <a:r>
                <a:rPr lang="ja-JP" altLang="en-US" sz="1400" dirty="0" smtClean="0"/>
                <a:t>か月に達するまで）</a:t>
              </a:r>
              <a:endParaRPr kumimoji="1" lang="ja-JP" altLang="en-US" sz="1400" dirty="0"/>
            </a:p>
          </p:txBody>
        </p:sp>
        <p:sp>
          <p:nvSpPr>
            <p:cNvPr id="10" name="角丸四角形 9"/>
            <p:cNvSpPr/>
            <p:nvPr/>
          </p:nvSpPr>
          <p:spPr bwMode="auto">
            <a:xfrm>
              <a:off x="44624" y="6177136"/>
              <a:ext cx="3162920" cy="324048"/>
            </a:xfrm>
            <a:prstGeom prst="roundRect">
              <a:avLst/>
            </a:prstGeom>
            <a:solidFill>
              <a:srgbClr val="FEDACA"/>
            </a:solidFill>
            <a:ln w="25400">
              <a:solidFill>
                <a:srgbClr val="6A6A6A"/>
              </a:solidFill>
              <a:round/>
              <a:headEnd/>
              <a:tailEnd type="triangle" w="med" len="sm"/>
            </a:ln>
          </p:spPr>
          <p:txBody>
            <a:bodyPr lIns="68415" tIns="34208" rIns="68415" bIns="34208" rtlCol="0" anchor="ctr"/>
            <a:lstStyle/>
            <a:p>
              <a:pPr algn="ctr"/>
              <a:r>
                <a:rPr lang="ja-JP" altLang="en-US" b="1" dirty="0" smtClean="0"/>
                <a:t>職場復帰後</a:t>
              </a:r>
            </a:p>
          </p:txBody>
        </p:sp>
        <p:sp>
          <p:nvSpPr>
            <p:cNvPr id="11" name="テキスト ボックス 10"/>
            <p:cNvSpPr txBox="1"/>
            <p:nvPr/>
          </p:nvSpPr>
          <p:spPr>
            <a:xfrm>
              <a:off x="471240" y="6611020"/>
              <a:ext cx="6120680" cy="2277547"/>
            </a:xfrm>
            <a:prstGeom prst="rect">
              <a:avLst/>
            </a:prstGeom>
            <a:solidFill>
              <a:srgbClr val="FFFFFF"/>
            </a:solidFill>
          </p:spPr>
          <p:txBody>
            <a:bodyPr wrap="square" rtlCol="0">
              <a:spAutoFit/>
            </a:bodyPr>
            <a:lstStyle/>
            <a:p>
              <a:pPr>
                <a:buFont typeface="Wingdings" pitchFamily="2" charset="2"/>
                <a:buChar char="l"/>
              </a:pPr>
              <a:r>
                <a:rPr kumimoji="1" lang="ja-JP" altLang="en-US" sz="1600" dirty="0" smtClean="0">
                  <a:solidFill>
                    <a:srgbClr val="000000"/>
                  </a:solidFill>
                  <a:latin typeface="HGP創英角ﾎﾟｯﾌﾟ体" pitchFamily="50" charset="-128"/>
                  <a:ea typeface="HGP創英角ﾎﾟｯﾌﾟ体" pitchFamily="50" charset="-128"/>
                </a:rPr>
                <a:t>制度対象者の希望があれば必ず認めなくてはならない措置・制度</a:t>
              </a:r>
              <a:endParaRPr kumimoji="1" lang="en-US" altLang="ja-JP" sz="1600" dirty="0" smtClean="0">
                <a:solidFill>
                  <a:srgbClr val="000000"/>
                </a:solidFill>
                <a:latin typeface="HGP創英角ﾎﾟｯﾌﾟ体" pitchFamily="50" charset="-128"/>
                <a:ea typeface="HGP創英角ﾎﾟｯﾌﾟ体" pitchFamily="50" charset="-128"/>
              </a:endParaRPr>
            </a:p>
            <a:p>
              <a:pPr lvl="1">
                <a:buFont typeface="Arial" pitchFamily="34" charset="0"/>
                <a:buChar char="•"/>
              </a:pPr>
              <a:r>
                <a:rPr lang="ja-JP" altLang="en-US" sz="1400" dirty="0" smtClean="0">
                  <a:solidFill>
                    <a:srgbClr val="000000"/>
                  </a:solidFill>
                </a:rPr>
                <a:t>育児時間（子が生後</a:t>
              </a:r>
              <a:r>
                <a:rPr lang="en-US" altLang="ja-JP" sz="1400" dirty="0" smtClean="0">
                  <a:solidFill>
                    <a:srgbClr val="000000"/>
                  </a:solidFill>
                </a:rPr>
                <a:t>1</a:t>
              </a:r>
              <a:r>
                <a:rPr lang="ja-JP" altLang="en-US" sz="1400" dirty="0" smtClean="0">
                  <a:solidFill>
                    <a:srgbClr val="000000"/>
                  </a:solidFill>
                </a:rPr>
                <a:t>年未満、</a:t>
              </a:r>
              <a:r>
                <a:rPr lang="en-US" altLang="ja-JP" sz="1400" dirty="0" smtClean="0">
                  <a:solidFill>
                    <a:srgbClr val="000000"/>
                  </a:solidFill>
                </a:rPr>
                <a:t>1</a:t>
              </a:r>
              <a:r>
                <a:rPr lang="ja-JP" altLang="en-US" sz="1400" dirty="0" smtClean="0">
                  <a:solidFill>
                    <a:srgbClr val="000000"/>
                  </a:solidFill>
                </a:rPr>
                <a:t>日</a:t>
              </a:r>
              <a:r>
                <a:rPr lang="en-US" altLang="ja-JP" sz="1400" dirty="0" smtClean="0">
                  <a:solidFill>
                    <a:srgbClr val="000000"/>
                  </a:solidFill>
                </a:rPr>
                <a:t>2</a:t>
              </a:r>
              <a:r>
                <a:rPr lang="ja-JP" altLang="en-US" sz="1400" dirty="0" smtClean="0">
                  <a:solidFill>
                    <a:srgbClr val="000000"/>
                  </a:solidFill>
                </a:rPr>
                <a:t>回</a:t>
              </a:r>
              <a:r>
                <a:rPr lang="en-US" altLang="ja-JP" sz="1400" dirty="0" smtClean="0">
                  <a:solidFill>
                    <a:srgbClr val="000000"/>
                  </a:solidFill>
                </a:rPr>
                <a:t>30</a:t>
              </a:r>
              <a:r>
                <a:rPr lang="ja-JP" altLang="en-US" sz="1400" dirty="0" smtClean="0">
                  <a:solidFill>
                    <a:srgbClr val="000000"/>
                  </a:solidFill>
                </a:rPr>
                <a:t>分以上）</a:t>
              </a:r>
              <a:endParaRPr lang="en-US" altLang="ja-JP" sz="1400" dirty="0" smtClean="0">
                <a:solidFill>
                  <a:srgbClr val="000000"/>
                </a:solidFill>
              </a:endParaRPr>
            </a:p>
            <a:p>
              <a:pPr lvl="1">
                <a:buFont typeface="Arial" pitchFamily="34" charset="0"/>
                <a:buChar char="•"/>
              </a:pPr>
              <a:r>
                <a:rPr kumimoji="1" lang="ja-JP" altLang="en-US" sz="1400" dirty="0" smtClean="0">
                  <a:solidFill>
                    <a:srgbClr val="000000"/>
                  </a:solidFill>
                </a:rPr>
                <a:t>育児短時間勤務制度（子が</a:t>
              </a:r>
              <a:r>
                <a:rPr kumimoji="1" lang="en-US" altLang="ja-JP" sz="1400" dirty="0" smtClean="0">
                  <a:solidFill>
                    <a:srgbClr val="000000"/>
                  </a:solidFill>
                </a:rPr>
                <a:t>3</a:t>
              </a:r>
              <a:r>
                <a:rPr kumimoji="1" lang="ja-JP" altLang="en-US" sz="1400" dirty="0" smtClean="0">
                  <a:solidFill>
                    <a:srgbClr val="000000"/>
                  </a:solidFill>
                </a:rPr>
                <a:t>歳未満の間）</a:t>
              </a:r>
              <a:endParaRPr kumimoji="1" lang="en-US" altLang="ja-JP" sz="1400" dirty="0" smtClean="0">
                <a:solidFill>
                  <a:srgbClr val="000000"/>
                </a:solidFill>
              </a:endParaRPr>
            </a:p>
            <a:p>
              <a:pPr lvl="1">
                <a:buFont typeface="Arial" pitchFamily="34" charset="0"/>
                <a:buChar char="•"/>
              </a:pPr>
              <a:r>
                <a:rPr lang="ja-JP" altLang="en-US" sz="1400" dirty="0" smtClean="0">
                  <a:solidFill>
                    <a:srgbClr val="000000"/>
                  </a:solidFill>
                </a:rPr>
                <a:t>所定外労働の制限（子が</a:t>
              </a:r>
              <a:r>
                <a:rPr lang="en-US" altLang="ja-JP" sz="1400" dirty="0" smtClean="0">
                  <a:solidFill>
                    <a:srgbClr val="000000"/>
                  </a:solidFill>
                </a:rPr>
                <a:t>3</a:t>
              </a:r>
              <a:r>
                <a:rPr lang="ja-JP" altLang="en-US" sz="1400" dirty="0" smtClean="0">
                  <a:solidFill>
                    <a:srgbClr val="000000"/>
                  </a:solidFill>
                </a:rPr>
                <a:t>歳未満の間）</a:t>
              </a:r>
              <a:endParaRPr lang="en-US" altLang="ja-JP" sz="1400" dirty="0" smtClean="0">
                <a:solidFill>
                  <a:srgbClr val="000000"/>
                </a:solidFill>
              </a:endParaRPr>
            </a:p>
            <a:p>
              <a:pPr lvl="1">
                <a:buFont typeface="Arial" pitchFamily="34" charset="0"/>
                <a:buChar char="•"/>
              </a:pPr>
              <a:r>
                <a:rPr kumimoji="1" lang="ja-JP" altLang="en-US" sz="1400" dirty="0" smtClean="0">
                  <a:solidFill>
                    <a:srgbClr val="000000"/>
                  </a:solidFill>
                </a:rPr>
                <a:t>時間外労働の制限</a:t>
              </a:r>
              <a:r>
                <a:rPr lang="ja-JP" altLang="en-US" sz="1400" dirty="0" smtClean="0">
                  <a:solidFill>
                    <a:srgbClr val="000000"/>
                  </a:solidFill>
                </a:rPr>
                <a:t>（子が小学校就学未満の間、</a:t>
              </a:r>
              <a:r>
                <a:rPr lang="ja-JP" altLang="ja-JP" sz="1400" dirty="0" smtClean="0"/>
                <a:t> </a:t>
              </a:r>
              <a:r>
                <a:rPr lang="en-US" altLang="ja-JP" sz="1400" dirty="0" smtClean="0"/>
                <a:t>1</a:t>
              </a:r>
              <a:r>
                <a:rPr lang="ja-JP" altLang="ja-JP" sz="1400" dirty="0" smtClean="0"/>
                <a:t>か月</a:t>
              </a:r>
              <a:r>
                <a:rPr lang="en-US" altLang="ja-JP" sz="1400" dirty="0" smtClean="0"/>
                <a:t>24</a:t>
              </a:r>
              <a:r>
                <a:rPr lang="ja-JP" altLang="ja-JP" sz="1400" dirty="0" smtClean="0"/>
                <a:t>時間、</a:t>
              </a:r>
              <a:r>
                <a:rPr lang="en-US" altLang="ja-JP" sz="1400" dirty="0" smtClean="0"/>
                <a:t>1</a:t>
              </a:r>
              <a:r>
                <a:rPr lang="ja-JP" altLang="ja-JP" sz="1400" dirty="0" smtClean="0"/>
                <a:t>年</a:t>
              </a:r>
              <a:r>
                <a:rPr lang="en-US" altLang="ja-JP" sz="1400" dirty="0" smtClean="0"/>
                <a:t>150</a:t>
              </a:r>
              <a:r>
                <a:rPr lang="ja-JP" altLang="ja-JP" sz="1400" dirty="0" smtClean="0"/>
                <a:t>時間</a:t>
              </a:r>
              <a:r>
                <a:rPr lang="ja-JP" altLang="en-US" sz="1400" dirty="0" smtClean="0"/>
                <a:t>まで</a:t>
              </a:r>
              <a:r>
                <a:rPr lang="ja-JP" altLang="en-US" sz="1400" dirty="0" smtClean="0">
                  <a:solidFill>
                    <a:srgbClr val="000000"/>
                  </a:solidFill>
                </a:rPr>
                <a:t>）</a:t>
              </a:r>
              <a:endParaRPr lang="en-US" altLang="ja-JP" sz="1400" dirty="0" smtClean="0">
                <a:solidFill>
                  <a:srgbClr val="000000"/>
                </a:solidFill>
              </a:endParaRPr>
            </a:p>
            <a:p>
              <a:pPr lvl="1">
                <a:buFont typeface="Arial" pitchFamily="34" charset="0"/>
                <a:buChar char="•"/>
              </a:pPr>
              <a:r>
                <a:rPr kumimoji="1" lang="ja-JP" altLang="en-US" sz="1400" dirty="0" smtClean="0">
                  <a:solidFill>
                    <a:srgbClr val="000000"/>
                  </a:solidFill>
                </a:rPr>
                <a:t>深夜業の制限</a:t>
              </a:r>
              <a:r>
                <a:rPr lang="ja-JP" altLang="en-US" sz="1400" dirty="0" smtClean="0">
                  <a:solidFill>
                    <a:srgbClr val="000000"/>
                  </a:solidFill>
                </a:rPr>
                <a:t>（子が小学校就学未満の間、</a:t>
              </a:r>
              <a:r>
                <a:rPr lang="ja-JP" altLang="ja-JP" sz="1400" dirty="0" smtClean="0"/>
                <a:t>深夜</a:t>
              </a:r>
              <a:r>
                <a:rPr lang="ja-JP" altLang="en-US" sz="1400" dirty="0" smtClean="0"/>
                <a:t>（</a:t>
              </a:r>
              <a:r>
                <a:rPr lang="ja-JP" altLang="ja-JP" sz="1400" dirty="0" smtClean="0"/>
                <a:t>午後</a:t>
              </a:r>
              <a:r>
                <a:rPr lang="en-US" altLang="ja-JP" sz="1400" dirty="0" smtClean="0"/>
                <a:t>10</a:t>
              </a:r>
              <a:r>
                <a:rPr lang="ja-JP" altLang="ja-JP" sz="1400" dirty="0" smtClean="0"/>
                <a:t>時から午前</a:t>
              </a:r>
              <a:r>
                <a:rPr lang="en-US" altLang="ja-JP" sz="1400" dirty="0" smtClean="0"/>
                <a:t>5</a:t>
              </a:r>
              <a:r>
                <a:rPr lang="ja-JP" altLang="ja-JP" sz="1400" dirty="0" smtClean="0"/>
                <a:t>時まで</a:t>
              </a:r>
              <a:r>
                <a:rPr lang="ja-JP" altLang="en-US" sz="1400" dirty="0" smtClean="0"/>
                <a:t>））</a:t>
              </a:r>
              <a:endParaRPr kumimoji="1" lang="en-US" altLang="ja-JP" sz="1400" dirty="0" smtClean="0">
                <a:solidFill>
                  <a:srgbClr val="000000"/>
                </a:solidFill>
              </a:endParaRPr>
            </a:p>
            <a:p>
              <a:pPr lvl="1">
                <a:buFont typeface="Arial" pitchFamily="34" charset="0"/>
                <a:buChar char="•"/>
              </a:pPr>
              <a:r>
                <a:rPr lang="ja-JP" altLang="en-US" sz="1400" dirty="0" smtClean="0">
                  <a:solidFill>
                    <a:srgbClr val="000000"/>
                  </a:solidFill>
                </a:rPr>
                <a:t>子の看護休暇制度（小学校就学前の子</a:t>
              </a:r>
              <a:r>
                <a:rPr lang="en-US" altLang="ja-JP" sz="1400" dirty="0" smtClean="0">
                  <a:solidFill>
                    <a:srgbClr val="000000"/>
                  </a:solidFill>
                </a:rPr>
                <a:t>1</a:t>
              </a:r>
              <a:r>
                <a:rPr lang="ja-JP" altLang="en-US" sz="1400" dirty="0" smtClean="0">
                  <a:solidFill>
                    <a:srgbClr val="000000"/>
                  </a:solidFill>
                </a:rPr>
                <a:t>人の場合</a:t>
              </a:r>
              <a:r>
                <a:rPr lang="en-US" altLang="ja-JP" sz="1400" dirty="0" smtClean="0">
                  <a:solidFill>
                    <a:srgbClr val="000000"/>
                  </a:solidFill>
                </a:rPr>
                <a:t>5</a:t>
              </a:r>
              <a:r>
                <a:rPr lang="ja-JP" altLang="en-US" sz="1400" dirty="0" smtClean="0">
                  <a:solidFill>
                    <a:srgbClr val="000000"/>
                  </a:solidFill>
                </a:rPr>
                <a:t>日、</a:t>
              </a:r>
              <a:r>
                <a:rPr lang="en-US" altLang="ja-JP" sz="1400" dirty="0" smtClean="0">
                  <a:solidFill>
                    <a:srgbClr val="000000"/>
                  </a:solidFill>
                </a:rPr>
                <a:t>2</a:t>
              </a:r>
              <a:r>
                <a:rPr lang="ja-JP" altLang="en-US" sz="1400" dirty="0" smtClean="0">
                  <a:solidFill>
                    <a:srgbClr val="000000"/>
                  </a:solidFill>
                </a:rPr>
                <a:t>人以上の場合</a:t>
              </a:r>
              <a:r>
                <a:rPr lang="en-US" altLang="ja-JP" sz="1400" dirty="0" smtClean="0">
                  <a:solidFill>
                    <a:srgbClr val="000000"/>
                  </a:solidFill>
                </a:rPr>
                <a:t>10</a:t>
              </a:r>
              <a:r>
                <a:rPr lang="ja-JP" altLang="en-US" sz="1400" dirty="0" smtClean="0">
                  <a:solidFill>
                    <a:srgbClr val="000000"/>
                  </a:solidFill>
                </a:rPr>
                <a:t>日</a:t>
              </a:r>
              <a:r>
                <a:rPr lang="ja-JP" altLang="en-US" sz="1400" dirty="0" smtClean="0">
                  <a:solidFill>
                    <a:srgbClr val="000000"/>
                  </a:solidFill>
                </a:rPr>
                <a:t>、</a:t>
              </a:r>
              <a:r>
                <a:rPr lang="en-US" altLang="ja-JP" sz="1400" dirty="0" smtClean="0">
                  <a:solidFill>
                    <a:srgbClr val="000000"/>
                  </a:solidFill>
                </a:rPr>
                <a:t>1</a:t>
              </a:r>
              <a:r>
                <a:rPr lang="ja-JP" altLang="en-US" sz="1400" dirty="0" smtClean="0">
                  <a:solidFill>
                    <a:srgbClr val="000000"/>
                  </a:solidFill>
                </a:rPr>
                <a:t>日</a:t>
              </a:r>
              <a:r>
                <a:rPr lang="ja-JP" altLang="en-US" sz="1400" dirty="0" smtClean="0">
                  <a:solidFill>
                    <a:srgbClr val="000000"/>
                  </a:solidFill>
                </a:rPr>
                <a:t>又は半日単位）</a:t>
              </a:r>
              <a:endParaRPr kumimoji="1" lang="ja-JP" altLang="en-US" sz="1400" dirty="0">
                <a:solidFill>
                  <a:srgbClr val="000000"/>
                </a:solidFill>
              </a:endParaRPr>
            </a:p>
          </p:txBody>
        </p:sp>
      </p:gr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1591</TotalTime>
  <Words>337</Words>
  <Application>Microsoft Office PowerPoint</Application>
  <PresentationFormat>A4 210 x 297 mm</PresentationFormat>
  <Paragraphs>24</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Tsukada Satoshi(塚田 聡)</dc:creator>
  <cp:lastModifiedBy>両立課</cp:lastModifiedBy>
  <cp:revision>179</cp:revision>
  <dcterms:created xsi:type="dcterms:W3CDTF">2014-09-09T02:58:30Z</dcterms:created>
  <dcterms:modified xsi:type="dcterms:W3CDTF">2017-03-23T07:24:50Z</dcterms:modified>
</cp:coreProperties>
</file>