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71" r:id="rId6"/>
    <p:sldId id="261" r:id="rId7"/>
    <p:sldId id="270" r:id="rId8"/>
    <p:sldId id="267" r:id="rId9"/>
    <p:sldId id="272" r:id="rId10"/>
    <p:sldId id="259" r:id="rId11"/>
    <p:sldId id="273" r:id="rId12"/>
    <p:sldId id="269" r:id="rId13"/>
    <p:sldId id="274" r:id="rId14"/>
    <p:sldId id="260" r:id="rId15"/>
    <p:sldId id="275" r:id="rId16"/>
    <p:sldId id="263" r:id="rId17"/>
    <p:sldId id="276" r:id="rId18"/>
    <p:sldId id="262" r:id="rId19"/>
    <p:sldId id="277" r:id="rId20"/>
    <p:sldId id="264" r:id="rId21"/>
    <p:sldId id="278" r:id="rId22"/>
    <p:sldId id="265" r:id="rId23"/>
    <p:sldId id="279" r:id="rId24"/>
    <p:sldId id="266" r:id="rId25"/>
    <p:sldId id="280"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10" autoAdjust="0"/>
    <p:restoredTop sz="94660"/>
  </p:normalViewPr>
  <p:slideViewPr>
    <p:cSldViewPr>
      <p:cViewPr>
        <p:scale>
          <a:sx n="49" d="100"/>
          <a:sy n="49" d="100"/>
        </p:scale>
        <p:origin x="-1770" y="-4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9"/>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2284161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2446986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2"/>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42"/>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1050228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0548431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638806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3"/>
            <a:ext cx="78867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348359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34163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9"/>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2"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97345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7905211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5402223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954799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3324747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9763204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6004385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6"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2"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2902050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7971761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972410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6603120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6956887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7450094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4106190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06639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940486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8856464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243265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6369440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0622871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8F5C86F-438E-480A-A2FF-48903907136F}"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2623230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6D24DDD-9954-42B6-A619-543DBD754EDE}"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661628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A5BC502-4D86-41E1-9E73-C3970C86885B}"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176377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CB762C9-3F86-429B-A074-2262CF737B60}"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310559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DF17594-D5DB-44E2-8A3C-4C260D47600F}"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892213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F90CAF4-C594-4914-A48A-2D3D6B97A6D6}"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89413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128243596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EB8A04-67FD-40BE-922A-E8024C38DE93}"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72085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E7EBA8F-FDBB-458F-966A-F18CD07E1030}"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6253823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87E50AE-CD4C-492D-B2B7-0E730EEA0E10}"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88116548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925CD1-C652-4D2D-90A9-27E142782C39}"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9461250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D630786-6925-4CC3-B8C0-9A54AE4AFCAF}"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48969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2816824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1680720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234326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3612852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4846D6-7379-499A-8408-FD2D3F54ED9D}" type="datetimeFigureOut">
              <a:rPr kumimoji="1" lang="ja-JP" altLang="en-US" smtClean="0"/>
              <a:t>2017/2/22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136038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4846D6-7379-499A-8408-FD2D3F54ED9D}" type="datetimeFigureOut">
              <a:rPr kumimoji="1" lang="ja-JP" altLang="en-US" smtClean="0"/>
              <a:t>2017/2/22</a:t>
            </a:fld>
            <a:endParaRPr kumimoji="1" lang="ja-JP" altLang="en-US" dirty="0"/>
          </a:p>
        </p:txBody>
      </p:sp>
      <p:sp>
        <p:nvSpPr>
          <p:cNvPr id="5" name="フッター プレースホルダー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A9079-FA0D-4D14-99B4-8A7E24567563}" type="slidenum">
              <a:rPr kumimoji="1" lang="ja-JP" altLang="en-US" smtClean="0"/>
              <a:t>‹#›</a:t>
            </a:fld>
            <a:endParaRPr kumimoji="1" lang="ja-JP" altLang="en-US" dirty="0"/>
          </a:p>
        </p:txBody>
      </p:sp>
    </p:spTree>
    <p:extLst>
      <p:ext uri="{BB962C8B-B14F-4D97-AF65-F5344CB8AC3E}">
        <p14:creationId xmlns:p14="http://schemas.microsoft.com/office/powerpoint/2010/main" val="26186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72802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8BF946-38D5-4BE1-826E-65E41CB5B51D}" type="datetimeFigureOut">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3F077-8BEF-4898-8827-E84362A37D62}"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0296745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F2345-91DE-427E-A968-9350F85A7E2C}" type="datetime1">
              <a:rPr lang="ja-JP" altLang="en-US" smtClean="0">
                <a:solidFill>
                  <a:prstClr val="black">
                    <a:tint val="75000"/>
                  </a:prstClr>
                </a:solidFill>
              </a:rPr>
              <a:pPr/>
              <a:t>2017/2/22</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EC14B2-6D07-440E-830F-E27C3FB7ABBD}"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19188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332657"/>
            <a:ext cx="7772400" cy="1080119"/>
          </a:xfrm>
          <a:solidFill>
            <a:schemeClr val="accent6">
              <a:lumMod val="60000"/>
              <a:lumOff val="40000"/>
            </a:schemeClr>
          </a:solidFill>
        </p:spPr>
        <p:txBody>
          <a:bodyPr>
            <a:normAutofit/>
          </a:bodyPr>
          <a:lstStyle/>
          <a:p>
            <a:r>
              <a:rPr lang="ja-JP" altLang="en-US" sz="4800" dirty="0" smtClean="0"/>
              <a:t>なぜ</a:t>
            </a:r>
            <a:r>
              <a:rPr lang="en-US" altLang="ja-JP" sz="4800" dirty="0" smtClean="0"/>
              <a:t>GAIN</a:t>
            </a:r>
            <a:r>
              <a:rPr lang="ja-JP" altLang="en-US" sz="4800" dirty="0" smtClean="0"/>
              <a:t>なのか？</a:t>
            </a:r>
            <a:endParaRPr kumimoji="1" lang="ja-JP" altLang="en-US" sz="2400" dirty="0"/>
          </a:p>
        </p:txBody>
      </p:sp>
      <p:sp>
        <p:nvSpPr>
          <p:cNvPr id="3" name="サブタイトル 2"/>
          <p:cNvSpPr>
            <a:spLocks noGrp="1"/>
          </p:cNvSpPr>
          <p:nvPr>
            <p:ph type="subTitle" idx="1"/>
          </p:nvPr>
        </p:nvSpPr>
        <p:spPr>
          <a:xfrm>
            <a:off x="1014516" y="1556792"/>
            <a:ext cx="7560840" cy="2016224"/>
          </a:xfrm>
        </p:spPr>
        <p:txBody>
          <a:bodyPr>
            <a:normAutofit/>
          </a:bodyPr>
          <a:lstStyle/>
          <a:p>
            <a:pPr algn="l"/>
            <a:r>
              <a:rPr lang="ja-JP" altLang="en-US" sz="2400" dirty="0">
                <a:solidFill>
                  <a:schemeClr val="tx1"/>
                </a:solidFill>
              </a:rPr>
              <a:t>ＡＳＥＡＮ経済共同体（ＡＥＣ</a:t>
            </a:r>
            <a:r>
              <a:rPr lang="ja-JP" altLang="en-US" sz="2400" dirty="0" smtClean="0">
                <a:solidFill>
                  <a:schemeClr val="tx1"/>
                </a:solidFill>
              </a:rPr>
              <a:t>）：域内</a:t>
            </a:r>
            <a:r>
              <a:rPr lang="ja-JP" altLang="en-US" sz="2400" dirty="0">
                <a:solidFill>
                  <a:schemeClr val="tx1"/>
                </a:solidFill>
              </a:rPr>
              <a:t>自由化の対象をモノの貿易だけでなく、サービスや投資にも広げ、ＡＥＣに発展させること</a:t>
            </a:r>
            <a:r>
              <a:rPr lang="ja-JP" altLang="en-US" sz="2400" dirty="0" smtClean="0">
                <a:solidFill>
                  <a:schemeClr val="tx1"/>
                </a:solidFill>
              </a:rPr>
              <a:t>で加盟</a:t>
            </a:r>
            <a:r>
              <a:rPr lang="en-US" altLang="ja-JP" sz="2400" dirty="0">
                <a:solidFill>
                  <a:schemeClr val="tx1"/>
                </a:solidFill>
              </a:rPr>
              <a:t>10</a:t>
            </a:r>
            <a:r>
              <a:rPr lang="ja-JP" altLang="en-US" sz="2400" dirty="0">
                <a:solidFill>
                  <a:schemeClr val="tx1"/>
                </a:solidFill>
              </a:rPr>
              <a:t>カ国</a:t>
            </a:r>
            <a:r>
              <a:rPr lang="ja-JP" altLang="en-US" sz="2400" dirty="0" smtClean="0">
                <a:solidFill>
                  <a:schemeClr val="tx1"/>
                </a:solidFill>
              </a:rPr>
              <a:t>が</a:t>
            </a:r>
            <a:r>
              <a:rPr lang="en-US" altLang="ja-JP" sz="2400" dirty="0" smtClean="0">
                <a:solidFill>
                  <a:schemeClr val="tx1"/>
                </a:solidFill>
              </a:rPr>
              <a:t>2003</a:t>
            </a:r>
            <a:r>
              <a:rPr lang="ja-JP" altLang="en-US" sz="2400" dirty="0">
                <a:solidFill>
                  <a:schemeClr val="tx1"/>
                </a:solidFill>
              </a:rPr>
              <a:t>年</a:t>
            </a:r>
            <a:r>
              <a:rPr lang="ja-JP" altLang="en-US" sz="2400" dirty="0" smtClean="0">
                <a:solidFill>
                  <a:schemeClr val="tx1"/>
                </a:solidFill>
              </a:rPr>
              <a:t>に合意した。今後は、域内の労働力の質、レベルの向上が必須であり、人材育成が課題となる。</a:t>
            </a:r>
            <a:endParaRPr kumimoji="1" lang="ja-JP" altLang="en-US" sz="2400" dirty="0">
              <a:solidFill>
                <a:schemeClr val="tx1"/>
              </a:solidFill>
            </a:endParaRPr>
          </a:p>
        </p:txBody>
      </p:sp>
      <p:sp>
        <p:nvSpPr>
          <p:cNvPr id="4" name="サブタイトル 2"/>
          <p:cNvSpPr txBox="1">
            <a:spLocks/>
          </p:cNvSpPr>
          <p:nvPr/>
        </p:nvSpPr>
        <p:spPr>
          <a:xfrm>
            <a:off x="690480" y="3717032"/>
            <a:ext cx="8208912" cy="21602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en-US" altLang="ja-JP" b="1" dirty="0" smtClean="0">
                <a:solidFill>
                  <a:schemeClr val="tx1"/>
                </a:solidFill>
              </a:rPr>
              <a:t>GAIN</a:t>
            </a:r>
            <a:r>
              <a:rPr lang="ja-JP" altLang="en-US" b="1" dirty="0" smtClean="0">
                <a:solidFill>
                  <a:schemeClr val="tx1"/>
                </a:solidFill>
              </a:rPr>
              <a:t>の開発は、</a:t>
            </a:r>
            <a:r>
              <a:rPr lang="en-US" altLang="ja-JP" b="1" dirty="0" smtClean="0">
                <a:solidFill>
                  <a:schemeClr val="tx1"/>
                </a:solidFill>
              </a:rPr>
              <a:t>ASEAN</a:t>
            </a:r>
            <a:r>
              <a:rPr lang="ja-JP" altLang="en-US" b="1" dirty="0" smtClean="0">
                <a:solidFill>
                  <a:schemeClr val="tx1"/>
                </a:solidFill>
              </a:rPr>
              <a:t>統合</a:t>
            </a:r>
            <a:r>
              <a:rPr lang="ja-JP" altLang="en-US" b="1" dirty="0">
                <a:solidFill>
                  <a:schemeClr val="tx1"/>
                </a:solidFill>
              </a:rPr>
              <a:t>に向けた人材養成協力</a:t>
            </a:r>
            <a:r>
              <a:rPr lang="ja-JP" altLang="en-US" b="1" dirty="0" smtClean="0">
                <a:solidFill>
                  <a:schemeClr val="tx1"/>
                </a:solidFill>
              </a:rPr>
              <a:t>事業の一環である。</a:t>
            </a:r>
            <a:r>
              <a:rPr lang="en-US" altLang="ja-JP" b="1" dirty="0" smtClean="0">
                <a:solidFill>
                  <a:schemeClr val="tx1"/>
                </a:solidFill>
              </a:rPr>
              <a:t>GAIN</a:t>
            </a:r>
            <a:r>
              <a:rPr lang="ja-JP" altLang="en-US" b="1" dirty="0" smtClean="0">
                <a:solidFill>
                  <a:schemeClr val="tx1"/>
                </a:solidFill>
              </a:rPr>
              <a:t>は、日本の経済発展の一翼を担った労働者の能力向上を支え、労働者の地位向上に貢献してきた職業訓練指導員の経験とノウハウを紹介している。</a:t>
            </a:r>
            <a:endParaRPr lang="ja-JP" altLang="en-US" b="1" dirty="0">
              <a:solidFill>
                <a:schemeClr val="tx1"/>
              </a:solidFill>
            </a:endParaRPr>
          </a:p>
        </p:txBody>
      </p:sp>
    </p:spTree>
    <p:extLst>
      <p:ext uri="{BB962C8B-B14F-4D97-AF65-F5344CB8AC3E}">
        <p14:creationId xmlns:p14="http://schemas.microsoft.com/office/powerpoint/2010/main" val="1389044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CFF">
            <a:alpha val="39000"/>
          </a:srgb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686800" cy="945243"/>
          </a:xfrm>
        </p:spPr>
        <p:txBody>
          <a:bodyPr>
            <a:normAutofit/>
          </a:bodyPr>
          <a:lstStyle/>
          <a:p>
            <a:r>
              <a:rPr lang="en-US" altLang="ja-JP" sz="4000" dirty="0">
                <a:latin typeface="HGP創英角ﾎﾟｯﾌﾟ体" pitchFamily="50" charset="-128"/>
                <a:ea typeface="HGP創英角ﾎﾟｯﾌﾟ体" pitchFamily="50" charset="-128"/>
              </a:rPr>
              <a:t>D</a:t>
            </a:r>
            <a:r>
              <a:rPr lang="en-US" altLang="ja-JP" sz="4000" dirty="0" smtClean="0">
                <a:latin typeface="HGP創英角ﾎﾟｯﾌﾟ体" pitchFamily="50" charset="-128"/>
                <a:ea typeface="HGP創英角ﾎﾟｯﾌﾟ体" pitchFamily="50" charset="-128"/>
              </a:rPr>
              <a:t>esign </a:t>
            </a:r>
            <a:r>
              <a:rPr lang="en-US" altLang="ja-JP" sz="4000" dirty="0">
                <a:latin typeface="HGP創英角ﾎﾟｯﾌﾟ体" pitchFamily="50" charset="-128"/>
                <a:ea typeface="HGP創英角ﾎﾟｯﾌﾟ体" pitchFamily="50" charset="-128"/>
              </a:rPr>
              <a:t>of the training </a:t>
            </a:r>
            <a:r>
              <a:rPr lang="en-US" altLang="ja-JP" sz="4000" dirty="0" smtClean="0">
                <a:latin typeface="HGP創英角ﾎﾟｯﾌﾟ体" pitchFamily="50" charset="-128"/>
                <a:ea typeface="HGP創英角ﾎﾟｯﾌﾟ体" pitchFamily="50" charset="-128"/>
              </a:rPr>
              <a:t>assignment</a:t>
            </a:r>
            <a:endParaRPr lang="ja-JP" altLang="en-US" sz="4000" dirty="0">
              <a:latin typeface="HGP創英角ﾎﾟｯﾌﾟ体" pitchFamily="50" charset="-128"/>
              <a:ea typeface="HGP創英角ﾎﾟｯﾌﾟ体" pitchFamily="50" charset="-128"/>
            </a:endParaRPr>
          </a:p>
        </p:txBody>
      </p:sp>
      <p:grpSp>
        <p:nvGrpSpPr>
          <p:cNvPr id="3" name="グループ化 2"/>
          <p:cNvGrpSpPr/>
          <p:nvPr/>
        </p:nvGrpSpPr>
        <p:grpSpPr>
          <a:xfrm>
            <a:off x="457331" y="1700808"/>
            <a:ext cx="2602501" cy="3888432"/>
            <a:chOff x="900550" y="1700808"/>
            <a:chExt cx="3060394" cy="4464496"/>
          </a:xfrm>
        </p:grpSpPr>
        <p:sp>
          <p:nvSpPr>
            <p:cNvPr id="4" name="フローチャート: 処理 3"/>
            <p:cNvSpPr/>
            <p:nvPr/>
          </p:nvSpPr>
          <p:spPr>
            <a:xfrm>
              <a:off x="900550" y="1700808"/>
              <a:ext cx="3024336" cy="86409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prstClr val="black"/>
                  </a:solidFill>
                </a:rPr>
                <a:t>Attainment objective</a:t>
              </a:r>
              <a:endParaRPr lang="ja-JP" altLang="en-US" sz="2400" b="1" dirty="0">
                <a:solidFill>
                  <a:prstClr val="black"/>
                </a:solidFill>
              </a:endParaRPr>
            </a:p>
          </p:txBody>
        </p:sp>
        <p:sp>
          <p:nvSpPr>
            <p:cNvPr id="5" name="上矢印 4"/>
            <p:cNvSpPr/>
            <p:nvPr/>
          </p:nvSpPr>
          <p:spPr>
            <a:xfrm>
              <a:off x="980374" y="2797195"/>
              <a:ext cx="1007154" cy="23042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en-US" altLang="ja-JP" dirty="0" smtClean="0">
                  <a:solidFill>
                    <a:prstClr val="white"/>
                  </a:solidFill>
                </a:rPr>
                <a:t>Level up</a:t>
              </a:r>
              <a:endParaRPr lang="ja-JP" altLang="en-US" dirty="0">
                <a:solidFill>
                  <a:prstClr val="white"/>
                </a:solidFill>
              </a:endParaRPr>
            </a:p>
          </p:txBody>
        </p:sp>
        <p:sp>
          <p:nvSpPr>
            <p:cNvPr id="6" name="フローチャート: 処理 5"/>
            <p:cNvSpPr/>
            <p:nvPr/>
          </p:nvSpPr>
          <p:spPr>
            <a:xfrm>
              <a:off x="900550" y="5373216"/>
              <a:ext cx="3024336" cy="79208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smtClean="0">
                  <a:solidFill>
                    <a:prstClr val="black"/>
                  </a:solidFill>
                </a:rPr>
                <a:t>Beginner</a:t>
              </a:r>
              <a:endParaRPr lang="ja-JP" altLang="en-US" sz="2400" dirty="0">
                <a:solidFill>
                  <a:prstClr val="black"/>
                </a:solidFill>
              </a:endParaRPr>
            </a:p>
          </p:txBody>
        </p:sp>
        <p:sp>
          <p:nvSpPr>
            <p:cNvPr id="7" name="フローチャート: 処理 6"/>
            <p:cNvSpPr/>
            <p:nvPr/>
          </p:nvSpPr>
          <p:spPr>
            <a:xfrm>
              <a:off x="2195736" y="2788811"/>
              <a:ext cx="1729150"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prstClr val="black"/>
                  </a:solidFill>
                </a:rPr>
                <a:t>Assignment 4</a:t>
              </a:r>
              <a:endParaRPr lang="ja-JP" altLang="en-US" dirty="0">
                <a:solidFill>
                  <a:prstClr val="black"/>
                </a:solidFill>
              </a:endParaRPr>
            </a:p>
          </p:txBody>
        </p:sp>
        <p:sp>
          <p:nvSpPr>
            <p:cNvPr id="8" name="フローチャート: 処理 7"/>
            <p:cNvSpPr/>
            <p:nvPr/>
          </p:nvSpPr>
          <p:spPr>
            <a:xfrm>
              <a:off x="2195736" y="3445267"/>
              <a:ext cx="1729150"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prstClr val="black"/>
                  </a:solidFill>
                </a:rPr>
                <a:t>Assignment 3</a:t>
              </a:r>
              <a:endParaRPr lang="ja-JP" altLang="en-US" dirty="0">
                <a:solidFill>
                  <a:prstClr val="black"/>
                </a:solidFill>
              </a:endParaRPr>
            </a:p>
          </p:txBody>
        </p:sp>
        <p:sp>
          <p:nvSpPr>
            <p:cNvPr id="9" name="フローチャート: 処理 8"/>
            <p:cNvSpPr/>
            <p:nvPr/>
          </p:nvSpPr>
          <p:spPr>
            <a:xfrm>
              <a:off x="2195736" y="4055110"/>
              <a:ext cx="1765208"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prstClr val="black"/>
                  </a:solidFill>
                </a:rPr>
                <a:t>Assignment 2</a:t>
              </a:r>
              <a:endParaRPr lang="ja-JP" altLang="en-US" dirty="0">
                <a:solidFill>
                  <a:prstClr val="black"/>
                </a:solidFill>
              </a:endParaRPr>
            </a:p>
          </p:txBody>
        </p:sp>
        <p:sp>
          <p:nvSpPr>
            <p:cNvPr id="10" name="フローチャート: 処理 9"/>
            <p:cNvSpPr/>
            <p:nvPr/>
          </p:nvSpPr>
          <p:spPr>
            <a:xfrm>
              <a:off x="2195736" y="4693354"/>
              <a:ext cx="1729150"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prstClr val="black"/>
                  </a:solidFill>
                </a:rPr>
                <a:t>Assignment 1</a:t>
              </a:r>
              <a:endParaRPr lang="ja-JP" altLang="en-US" dirty="0">
                <a:solidFill>
                  <a:prstClr val="black"/>
                </a:solidFill>
              </a:endParaRPr>
            </a:p>
          </p:txBody>
        </p:sp>
      </p:grpSp>
      <p:sp>
        <p:nvSpPr>
          <p:cNvPr id="11" name="テキスト ボックス 10"/>
          <p:cNvSpPr txBox="1"/>
          <p:nvPr/>
        </p:nvSpPr>
        <p:spPr>
          <a:xfrm>
            <a:off x="3197022" y="983956"/>
            <a:ext cx="5756310" cy="1815882"/>
          </a:xfrm>
          <a:prstGeom prst="rect">
            <a:avLst/>
          </a:prstGeom>
          <a:noFill/>
        </p:spPr>
        <p:txBody>
          <a:bodyPr wrap="square" rtlCol="0">
            <a:spAutoFit/>
          </a:bodyPr>
          <a:lstStyle/>
          <a:p>
            <a:r>
              <a:rPr lang="en-US" altLang="ja-JP" sz="2800" dirty="0" smtClean="0">
                <a:solidFill>
                  <a:prstClr val="black"/>
                </a:solidFill>
              </a:rPr>
              <a:t>Based on the attainment objective, </a:t>
            </a:r>
            <a:r>
              <a:rPr lang="en-US" altLang="ja-JP" sz="2800" dirty="0">
                <a:solidFill>
                  <a:prstClr val="black"/>
                </a:solidFill>
              </a:rPr>
              <a:t>training courses </a:t>
            </a:r>
            <a:r>
              <a:rPr lang="en-US" altLang="ja-JP" sz="2800" dirty="0" smtClean="0">
                <a:solidFill>
                  <a:prstClr val="black"/>
                </a:solidFill>
              </a:rPr>
              <a:t>and assignments are designed  for trainees to be </a:t>
            </a:r>
            <a:r>
              <a:rPr lang="en-US" altLang="ja-JP" sz="2800" dirty="0">
                <a:solidFill>
                  <a:prstClr val="black"/>
                </a:solidFill>
              </a:rPr>
              <a:t>able to </a:t>
            </a:r>
            <a:r>
              <a:rPr lang="en-US" altLang="ja-JP" sz="2800" dirty="0" smtClean="0">
                <a:solidFill>
                  <a:prstClr val="black"/>
                </a:solidFill>
              </a:rPr>
              <a:t>perform.</a:t>
            </a:r>
            <a:endParaRPr lang="ja-JP" altLang="en-US" sz="2800" dirty="0">
              <a:solidFill>
                <a:prstClr val="black"/>
              </a:solidFill>
            </a:endParaRPr>
          </a:p>
        </p:txBody>
      </p:sp>
      <p:sp>
        <p:nvSpPr>
          <p:cNvPr id="12" name="角丸四角形吹き出し 11"/>
          <p:cNvSpPr/>
          <p:nvPr/>
        </p:nvSpPr>
        <p:spPr>
          <a:xfrm>
            <a:off x="3568218" y="3638699"/>
            <a:ext cx="2127386" cy="620571"/>
          </a:xfrm>
          <a:prstGeom prst="wedgeRoundRectCallout">
            <a:avLst>
              <a:gd name="adj1" fmla="val -77185"/>
              <a:gd name="adj2" fmla="val 2852"/>
              <a:gd name="adj3" fmla="val 16667"/>
            </a:avLst>
          </a:prstGeom>
          <a:solidFill>
            <a:srgbClr val="00B0F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prstClr val="black"/>
                </a:solidFill>
              </a:rPr>
              <a:t>Addition</a:t>
            </a:r>
            <a:endParaRPr lang="ja-JP" altLang="en-US" sz="2800" dirty="0">
              <a:solidFill>
                <a:prstClr val="black"/>
              </a:solidFill>
            </a:endParaRPr>
          </a:p>
        </p:txBody>
      </p:sp>
      <p:sp>
        <p:nvSpPr>
          <p:cNvPr id="17" name="角丸四角形吹き出し 16"/>
          <p:cNvSpPr/>
          <p:nvPr/>
        </p:nvSpPr>
        <p:spPr>
          <a:xfrm>
            <a:off x="3552453" y="2854333"/>
            <a:ext cx="2127386" cy="594606"/>
          </a:xfrm>
          <a:prstGeom prst="wedgeRoundRectCallout">
            <a:avLst>
              <a:gd name="adj1" fmla="val -76920"/>
              <a:gd name="adj2" fmla="val 40342"/>
              <a:gd name="adj3" fmla="val 16667"/>
            </a:avLst>
          </a:prstGeom>
          <a:solidFill>
            <a:srgbClr val="00B0F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prstClr val="black"/>
                </a:solidFill>
              </a:rPr>
              <a:t>Change</a:t>
            </a:r>
            <a:endParaRPr lang="ja-JP" altLang="en-US" sz="2800" dirty="0">
              <a:solidFill>
                <a:prstClr val="black"/>
              </a:solidFill>
            </a:endParaRPr>
          </a:p>
        </p:txBody>
      </p:sp>
      <p:sp>
        <p:nvSpPr>
          <p:cNvPr id="18" name="角丸四角形吹き出し 17"/>
          <p:cNvSpPr/>
          <p:nvPr/>
        </p:nvSpPr>
        <p:spPr>
          <a:xfrm>
            <a:off x="3568218" y="4498242"/>
            <a:ext cx="2160240" cy="874974"/>
          </a:xfrm>
          <a:prstGeom prst="wedgeRoundRectCallout">
            <a:avLst>
              <a:gd name="adj1" fmla="val -76542"/>
              <a:gd name="adj2" fmla="val -45091"/>
              <a:gd name="adj3" fmla="val 16667"/>
            </a:avLst>
          </a:prstGeom>
          <a:solidFill>
            <a:srgbClr val="00B0F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prstClr val="black"/>
                </a:solidFill>
              </a:rPr>
              <a:t>Change the </a:t>
            </a:r>
            <a:r>
              <a:rPr lang="en-US" altLang="ja-JP" sz="2800" dirty="0" smtClean="0">
                <a:solidFill>
                  <a:prstClr val="black"/>
                </a:solidFill>
              </a:rPr>
              <a:t>order</a:t>
            </a:r>
            <a:endParaRPr lang="ja-JP" altLang="en-US" sz="2800" dirty="0">
              <a:solidFill>
                <a:prstClr val="black"/>
              </a:solidFill>
            </a:endParaRPr>
          </a:p>
        </p:txBody>
      </p:sp>
      <p:sp>
        <p:nvSpPr>
          <p:cNvPr id="19" name="テキスト ボックス 18"/>
          <p:cNvSpPr txBox="1"/>
          <p:nvPr/>
        </p:nvSpPr>
        <p:spPr>
          <a:xfrm>
            <a:off x="5868144" y="2847452"/>
            <a:ext cx="3033257" cy="1815882"/>
          </a:xfrm>
          <a:prstGeom prst="rect">
            <a:avLst/>
          </a:prstGeom>
          <a:noFill/>
        </p:spPr>
        <p:txBody>
          <a:bodyPr wrap="square" rtlCol="0">
            <a:spAutoFit/>
          </a:bodyPr>
          <a:lstStyle/>
          <a:p>
            <a:r>
              <a:rPr lang="en-US" altLang="ja-JP" sz="2800" dirty="0" smtClean="0">
                <a:solidFill>
                  <a:prstClr val="black"/>
                </a:solidFill>
              </a:rPr>
              <a:t>Re-setting </a:t>
            </a:r>
            <a:r>
              <a:rPr lang="en-US" altLang="ja-JP" sz="2800" dirty="0">
                <a:solidFill>
                  <a:prstClr val="black"/>
                </a:solidFill>
              </a:rPr>
              <a:t>ability of </a:t>
            </a:r>
            <a:r>
              <a:rPr lang="en-US" altLang="ja-JP" sz="2800" dirty="0" smtClean="0">
                <a:solidFill>
                  <a:prstClr val="black"/>
                </a:solidFill>
              </a:rPr>
              <a:t>assignment based on trainee’s  capabilities</a:t>
            </a:r>
            <a:endParaRPr lang="ja-JP" altLang="en-US" sz="2800" dirty="0">
              <a:solidFill>
                <a:prstClr val="black"/>
              </a:solidFill>
            </a:endParaRPr>
          </a:p>
        </p:txBody>
      </p:sp>
      <p:sp>
        <p:nvSpPr>
          <p:cNvPr id="20" name="テキスト ボックス 19"/>
          <p:cNvSpPr txBox="1"/>
          <p:nvPr/>
        </p:nvSpPr>
        <p:spPr>
          <a:xfrm>
            <a:off x="446519" y="5618889"/>
            <a:ext cx="8147117" cy="1200329"/>
          </a:xfrm>
          <a:prstGeom prst="rect">
            <a:avLst/>
          </a:prstGeom>
          <a:noFill/>
        </p:spPr>
        <p:txBody>
          <a:bodyPr wrap="square" rtlCol="0">
            <a:spAutoFit/>
          </a:bodyPr>
          <a:lstStyle/>
          <a:p>
            <a:r>
              <a:rPr lang="en-US" altLang="ja-JP" sz="2400" dirty="0">
                <a:solidFill>
                  <a:prstClr val="black"/>
                </a:solidFill>
              </a:rPr>
              <a:t>Only </a:t>
            </a:r>
            <a:r>
              <a:rPr lang="en-US" altLang="ja-JP" sz="2400" dirty="0" smtClean="0">
                <a:solidFill>
                  <a:prstClr val="black"/>
                </a:solidFill>
              </a:rPr>
              <a:t>VT instructors can assist trainees to acquire skills and master the use of technologies with confidence to get a job. </a:t>
            </a:r>
            <a:r>
              <a:rPr lang="en-US" altLang="ja-JP" sz="2400" dirty="0">
                <a:solidFill>
                  <a:prstClr val="black"/>
                </a:solidFill>
              </a:rPr>
              <a:t>Responsibility of </a:t>
            </a:r>
            <a:r>
              <a:rPr lang="en-US" altLang="ja-JP" sz="2400" dirty="0" smtClean="0">
                <a:solidFill>
                  <a:prstClr val="black"/>
                </a:solidFill>
              </a:rPr>
              <a:t>VT  instructors </a:t>
            </a:r>
            <a:r>
              <a:rPr lang="en-US" altLang="ja-JP" sz="2400" dirty="0">
                <a:solidFill>
                  <a:prstClr val="black"/>
                </a:solidFill>
              </a:rPr>
              <a:t>is critical </a:t>
            </a:r>
            <a:r>
              <a:rPr lang="en-US" altLang="ja-JP" sz="2400" dirty="0" smtClean="0">
                <a:solidFill>
                  <a:prstClr val="black"/>
                </a:solidFill>
              </a:rPr>
              <a:t>.</a:t>
            </a:r>
            <a:endParaRPr lang="ja-JP" altLang="en-US" sz="2400" dirty="0">
              <a:solidFill>
                <a:prstClr val="black"/>
              </a:solidFill>
            </a:endParaRPr>
          </a:p>
        </p:txBody>
      </p:sp>
      <p:sp>
        <p:nvSpPr>
          <p:cNvPr id="13" name="スライド番号プレースホルダー 12"/>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10</a:t>
            </a:fld>
            <a:endParaRPr lang="ja-JP" altLang="en-US" dirty="0">
              <a:solidFill>
                <a:prstClr val="black">
                  <a:tint val="75000"/>
                </a:prstClr>
              </a:solidFill>
            </a:endParaRPr>
          </a:p>
        </p:txBody>
      </p:sp>
    </p:spTree>
    <p:extLst>
      <p:ext uri="{BB962C8B-B14F-4D97-AF65-F5344CB8AC3E}">
        <p14:creationId xmlns:p14="http://schemas.microsoft.com/office/powerpoint/2010/main" val="175656317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left)">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up)">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arn(inVertical)">
                                      <p:cBhvr>
                                        <p:cTn id="3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7" grpId="0" animBg="1"/>
      <p:bldP spid="18" grpId="0" animBg="1"/>
      <p:bldP spid="19"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03117" y="1353954"/>
            <a:ext cx="4608512" cy="1631216"/>
          </a:xfrm>
          <a:prstGeom prst="rect">
            <a:avLst/>
          </a:prstGeom>
          <a:solidFill>
            <a:schemeClr val="accent2">
              <a:lumMod val="40000"/>
              <a:lumOff val="60000"/>
            </a:schemeClr>
          </a:solidFill>
          <a:ln>
            <a:solidFill>
              <a:schemeClr val="accent1"/>
            </a:solidFill>
          </a:ln>
        </p:spPr>
        <p:txBody>
          <a:bodyPr wrap="square" rtlCol="0">
            <a:spAutoFit/>
          </a:bodyPr>
          <a:lstStyle/>
          <a:p>
            <a:pPr fontAlgn="base">
              <a:spcBef>
                <a:spcPct val="0"/>
              </a:spcBef>
              <a:spcAft>
                <a:spcPct val="0"/>
              </a:spcAft>
            </a:pPr>
            <a:r>
              <a:rPr lang="ja-JP" altLang="en-US" sz="2000" dirty="0">
                <a:solidFill>
                  <a:prstClr val="black"/>
                </a:solidFill>
                <a:latin typeface="Times New Roman" pitchFamily="18" charset="0"/>
              </a:rPr>
              <a:t>第１巻（</a:t>
            </a:r>
            <a:r>
              <a:rPr lang="en-US" altLang="ja-JP" sz="2000" dirty="0">
                <a:solidFill>
                  <a:prstClr val="black"/>
                </a:solidFill>
                <a:latin typeface="Times New Roman" pitchFamily="18" charset="0"/>
              </a:rPr>
              <a:t>2013</a:t>
            </a:r>
            <a:r>
              <a:rPr lang="ja-JP" altLang="en-US" sz="2000" dirty="0">
                <a:solidFill>
                  <a:prstClr val="black"/>
                </a:solidFill>
                <a:latin typeface="Times New Roman" pitchFamily="18" charset="0"/>
              </a:rPr>
              <a:t>年）</a:t>
            </a:r>
            <a:endParaRPr lang="en-US" altLang="ja-JP" sz="2000" dirty="0">
              <a:solidFill>
                <a:prstClr val="black"/>
              </a:solidFill>
              <a:latin typeface="Times New Roman" pitchFamily="18" charset="0"/>
            </a:endParaRPr>
          </a:p>
          <a:p>
            <a:pPr fontAlgn="base">
              <a:spcBef>
                <a:spcPct val="0"/>
              </a:spcBef>
              <a:spcAft>
                <a:spcPct val="0"/>
              </a:spcAft>
            </a:pPr>
            <a:r>
              <a:rPr lang="ja-JP" altLang="en-US" sz="2000" dirty="0">
                <a:solidFill>
                  <a:prstClr val="black"/>
                </a:solidFill>
                <a:latin typeface="Times New Roman" pitchFamily="18" charset="0"/>
              </a:rPr>
              <a:t>　 ・職業訓練の目的、関係者の役割</a:t>
            </a:r>
            <a:r>
              <a:rPr lang="en-US" altLang="ja-JP" sz="2000" dirty="0">
                <a:solidFill>
                  <a:prstClr val="black"/>
                </a:solidFill>
                <a:latin typeface="Times New Roman" pitchFamily="18" charset="0"/>
              </a:rPr>
              <a:t> </a:t>
            </a:r>
          </a:p>
          <a:p>
            <a:pPr algn="just" fontAlgn="base">
              <a:spcBef>
                <a:spcPct val="0"/>
              </a:spcBef>
              <a:spcAft>
                <a:spcPct val="0"/>
              </a:spcAft>
            </a:pPr>
            <a:r>
              <a:rPr lang="ja-JP" altLang="en-US" sz="2000" dirty="0">
                <a:solidFill>
                  <a:prstClr val="black"/>
                </a:solidFill>
                <a:latin typeface="Times New Roman" pitchFamily="18" charset="0"/>
              </a:rPr>
              <a:t>　</a:t>
            </a:r>
            <a:r>
              <a:rPr lang="en-US" altLang="ja-JP" sz="2000" dirty="0">
                <a:solidFill>
                  <a:prstClr val="black"/>
                </a:solidFill>
                <a:latin typeface="Times New Roman" pitchFamily="18" charset="0"/>
              </a:rPr>
              <a:t> </a:t>
            </a:r>
            <a:r>
              <a:rPr lang="ja-JP" altLang="en-US" sz="2000" dirty="0">
                <a:solidFill>
                  <a:prstClr val="black"/>
                </a:solidFill>
                <a:latin typeface="Times New Roman" pitchFamily="18" charset="0"/>
              </a:rPr>
              <a:t>・管理と評価</a:t>
            </a:r>
            <a:endParaRPr lang="en-US" altLang="ja-JP" sz="2000" dirty="0">
              <a:solidFill>
                <a:prstClr val="black"/>
              </a:solidFill>
              <a:latin typeface="Times New Roman" pitchFamily="18" charset="0"/>
            </a:endParaRPr>
          </a:p>
          <a:p>
            <a:pPr algn="just" fontAlgn="base">
              <a:spcBef>
                <a:spcPct val="0"/>
              </a:spcBef>
              <a:spcAft>
                <a:spcPct val="0"/>
              </a:spcAft>
            </a:pPr>
            <a:r>
              <a:rPr lang="ja-JP" altLang="en-US" sz="2000" dirty="0">
                <a:solidFill>
                  <a:prstClr val="black"/>
                </a:solidFill>
                <a:latin typeface="Times New Roman" pitchFamily="18" charset="0"/>
              </a:rPr>
              <a:t>　      </a:t>
            </a:r>
            <a:r>
              <a:rPr lang="en-US" altLang="ja-JP" sz="2000" dirty="0">
                <a:solidFill>
                  <a:prstClr val="black"/>
                </a:solidFill>
                <a:latin typeface="Times New Roman" pitchFamily="18" charset="0"/>
              </a:rPr>
              <a:t>PDCA </a:t>
            </a:r>
            <a:r>
              <a:rPr lang="ja-JP" altLang="en-US" sz="2000" dirty="0">
                <a:solidFill>
                  <a:prstClr val="black"/>
                </a:solidFill>
                <a:latin typeface="Times New Roman" pitchFamily="18" charset="0"/>
              </a:rPr>
              <a:t>　</a:t>
            </a:r>
            <a:r>
              <a:rPr lang="en-US" altLang="ja-JP" sz="2000" dirty="0">
                <a:solidFill>
                  <a:prstClr val="black"/>
                </a:solidFill>
                <a:latin typeface="Times New Roman" pitchFamily="18" charset="0"/>
              </a:rPr>
              <a:t>(</a:t>
            </a:r>
            <a:r>
              <a:rPr lang="ja-JP" altLang="en-US" sz="2000" dirty="0">
                <a:solidFill>
                  <a:prstClr val="black"/>
                </a:solidFill>
                <a:latin typeface="Times New Roman" pitchFamily="18" charset="0"/>
              </a:rPr>
              <a:t>計画－実行－評価－改善</a:t>
            </a:r>
            <a:r>
              <a:rPr lang="en-US" altLang="ja-JP" sz="2000" dirty="0">
                <a:solidFill>
                  <a:prstClr val="black"/>
                </a:solidFill>
                <a:latin typeface="Times New Roman" pitchFamily="18" charset="0"/>
              </a:rPr>
              <a:t>) </a:t>
            </a:r>
          </a:p>
          <a:p>
            <a:pPr algn="just" fontAlgn="base">
              <a:spcBef>
                <a:spcPct val="0"/>
              </a:spcBef>
              <a:spcAft>
                <a:spcPct val="0"/>
              </a:spcAft>
            </a:pPr>
            <a:r>
              <a:rPr lang="en-US" altLang="ja-JP" sz="2000" dirty="0">
                <a:solidFill>
                  <a:prstClr val="black"/>
                </a:solidFill>
                <a:latin typeface="Times New Roman" pitchFamily="18" charset="0"/>
              </a:rPr>
              <a:t>  </a:t>
            </a:r>
            <a:r>
              <a:rPr lang="ja-JP" altLang="en-US" sz="2000" dirty="0">
                <a:solidFill>
                  <a:prstClr val="black"/>
                </a:solidFill>
                <a:latin typeface="Times New Roman" pitchFamily="18" charset="0"/>
              </a:rPr>
              <a:t>　</a:t>
            </a:r>
            <a:r>
              <a:rPr lang="en-US" altLang="ja-JP" sz="2000" dirty="0" smtClean="0">
                <a:solidFill>
                  <a:prstClr val="black"/>
                </a:solidFill>
                <a:latin typeface="Times New Roman" pitchFamily="18" charset="0"/>
              </a:rPr>
              <a:t>    </a:t>
            </a:r>
            <a:r>
              <a:rPr lang="ja-JP" altLang="en-US" sz="2000" dirty="0">
                <a:solidFill>
                  <a:prstClr val="black"/>
                </a:solidFill>
                <a:latin typeface="Times New Roman" pitchFamily="18" charset="0"/>
              </a:rPr>
              <a:t>職業訓練</a:t>
            </a:r>
            <a:r>
              <a:rPr lang="ja-JP" altLang="en-US" sz="2000" dirty="0" smtClean="0">
                <a:solidFill>
                  <a:prstClr val="black"/>
                </a:solidFill>
                <a:latin typeface="Times New Roman" pitchFamily="18" charset="0"/>
              </a:rPr>
              <a:t>評価</a:t>
            </a:r>
            <a:endParaRPr lang="ja-JP" altLang="ja-JP" sz="2000" dirty="0">
              <a:solidFill>
                <a:prstClr val="black"/>
              </a:solidFill>
              <a:latin typeface="ＭＳ Ｐゴシック"/>
            </a:endParaRPr>
          </a:p>
        </p:txBody>
      </p:sp>
      <p:sp>
        <p:nvSpPr>
          <p:cNvPr id="3" name="テキスト ボックス 2"/>
          <p:cNvSpPr txBox="1"/>
          <p:nvPr/>
        </p:nvSpPr>
        <p:spPr>
          <a:xfrm>
            <a:off x="406184" y="3215394"/>
            <a:ext cx="4615789" cy="1323439"/>
          </a:xfrm>
          <a:prstGeom prst="rect">
            <a:avLst/>
          </a:prstGeom>
          <a:solidFill>
            <a:schemeClr val="accent2">
              <a:lumMod val="40000"/>
              <a:lumOff val="60000"/>
            </a:schemeClr>
          </a:solidFill>
          <a:ln>
            <a:solidFill>
              <a:schemeClr val="accent1">
                <a:shade val="50000"/>
              </a:schemeClr>
            </a:solidFill>
          </a:ln>
        </p:spPr>
        <p:txBody>
          <a:bodyPr wrap="square" rtlCol="0">
            <a:spAutoFit/>
          </a:bodyPr>
          <a:lstStyle/>
          <a:p>
            <a:r>
              <a:rPr lang="ja-JP" altLang="en-US" sz="2000" dirty="0">
                <a:solidFill>
                  <a:prstClr val="black"/>
                </a:solidFill>
                <a:latin typeface="Times New Roman" pitchFamily="18" charset="0"/>
              </a:rPr>
              <a:t>第２巻</a:t>
            </a:r>
            <a:r>
              <a:rPr lang="en-US" altLang="ja-JP" sz="2000" dirty="0">
                <a:solidFill>
                  <a:prstClr val="black"/>
                </a:solidFill>
                <a:latin typeface="Times New Roman" pitchFamily="18" charset="0"/>
              </a:rPr>
              <a:t>(2014</a:t>
            </a:r>
            <a:r>
              <a:rPr lang="ja-JP" altLang="en-US" sz="2000" dirty="0">
                <a:solidFill>
                  <a:prstClr val="black"/>
                </a:solidFill>
                <a:latin typeface="Times New Roman" pitchFamily="18" charset="0"/>
              </a:rPr>
              <a:t>年</a:t>
            </a:r>
            <a:r>
              <a:rPr lang="en-US" altLang="ja-JP" sz="2000" dirty="0" smtClean="0">
                <a:solidFill>
                  <a:prstClr val="black"/>
                </a:solidFill>
                <a:latin typeface="Times New Roman" pitchFamily="18" charset="0"/>
              </a:rPr>
              <a:t>)</a:t>
            </a:r>
            <a:r>
              <a:rPr lang="ja-JP" altLang="en-US" sz="2000" dirty="0" smtClean="0">
                <a:solidFill>
                  <a:prstClr val="black"/>
                </a:solidFill>
                <a:latin typeface="Times New Roman" pitchFamily="18" charset="0"/>
              </a:rPr>
              <a:t>「</a:t>
            </a:r>
            <a:r>
              <a:rPr lang="ja-JP" altLang="en-US" sz="2000" dirty="0">
                <a:solidFill>
                  <a:prstClr val="black"/>
                </a:solidFill>
                <a:latin typeface="Times New Roman" pitchFamily="18" charset="0"/>
              </a:rPr>
              <a:t>職業訓練コースの開設</a:t>
            </a:r>
            <a:r>
              <a:rPr lang="ja-JP" altLang="en-US" sz="2000" dirty="0" smtClean="0">
                <a:solidFill>
                  <a:prstClr val="black"/>
                </a:solidFill>
                <a:latin typeface="Times New Roman" pitchFamily="18" charset="0"/>
              </a:rPr>
              <a:t>」</a:t>
            </a:r>
            <a:endParaRPr lang="en-US" altLang="ja-JP" sz="2000" dirty="0" smtClean="0">
              <a:solidFill>
                <a:prstClr val="black"/>
              </a:solidFill>
              <a:latin typeface="Times New Roman" pitchFamily="18" charset="0"/>
            </a:endParaRPr>
          </a:p>
          <a:p>
            <a:r>
              <a:rPr lang="ja-JP" altLang="en-US" sz="2000" dirty="0">
                <a:solidFill>
                  <a:prstClr val="black"/>
                </a:solidFill>
                <a:latin typeface="Times New Roman" pitchFamily="18" charset="0"/>
              </a:rPr>
              <a:t>　</a:t>
            </a:r>
            <a:r>
              <a:rPr lang="en-US" altLang="ja-JP" sz="2000" dirty="0" smtClean="0">
                <a:solidFill>
                  <a:prstClr val="black"/>
                </a:solidFill>
                <a:latin typeface="Times New Roman" pitchFamily="18" charset="0"/>
              </a:rPr>
              <a:t> </a:t>
            </a:r>
            <a:r>
              <a:rPr lang="ja-JP" altLang="en-US" sz="2000" dirty="0" smtClean="0">
                <a:solidFill>
                  <a:prstClr val="black"/>
                </a:solidFill>
                <a:latin typeface="Times New Roman" pitchFamily="18" charset="0"/>
              </a:rPr>
              <a:t>・ニーズ</a:t>
            </a:r>
            <a:r>
              <a:rPr lang="ja-JP" altLang="en-US" sz="2000" dirty="0">
                <a:solidFill>
                  <a:prstClr val="black"/>
                </a:solidFill>
                <a:latin typeface="Times New Roman" pitchFamily="18" charset="0"/>
              </a:rPr>
              <a:t>の分析</a:t>
            </a:r>
            <a:endParaRPr lang="en-US" altLang="ja-JP" sz="2000" dirty="0">
              <a:solidFill>
                <a:prstClr val="black"/>
              </a:solidFill>
              <a:latin typeface="Times New Roman" pitchFamily="18" charset="0"/>
              <a:cs typeface="Times New Roman" pitchFamily="18" charset="0"/>
            </a:endParaRPr>
          </a:p>
          <a:p>
            <a:r>
              <a:rPr lang="ja-JP" altLang="en-US" sz="2000" dirty="0">
                <a:solidFill>
                  <a:prstClr val="black"/>
                </a:solidFill>
                <a:latin typeface="Times New Roman" pitchFamily="18" charset="0"/>
                <a:cs typeface="Times New Roman" pitchFamily="18" charset="0"/>
              </a:rPr>
              <a:t>　</a:t>
            </a:r>
            <a:r>
              <a:rPr lang="ja-JP" altLang="en-US" sz="2000" dirty="0" smtClean="0">
                <a:solidFill>
                  <a:prstClr val="black"/>
                </a:solidFill>
                <a:latin typeface="Times New Roman" pitchFamily="18" charset="0"/>
                <a:cs typeface="Times New Roman" pitchFamily="18" charset="0"/>
              </a:rPr>
              <a:t>・訓練</a:t>
            </a:r>
            <a:r>
              <a:rPr lang="ja-JP" altLang="en-US" sz="2000" dirty="0">
                <a:solidFill>
                  <a:prstClr val="black"/>
                </a:solidFill>
                <a:latin typeface="Times New Roman" pitchFamily="18" charset="0"/>
                <a:cs typeface="Times New Roman" pitchFamily="18" charset="0"/>
              </a:rPr>
              <a:t>コースの</a:t>
            </a:r>
            <a:r>
              <a:rPr lang="ja-JP" altLang="en-US" sz="2000" dirty="0" smtClean="0">
                <a:solidFill>
                  <a:prstClr val="black"/>
                </a:solidFill>
                <a:latin typeface="Times New Roman" pitchFamily="18" charset="0"/>
                <a:cs typeface="Times New Roman" pitchFamily="18" charset="0"/>
              </a:rPr>
              <a:t>企画・設計</a:t>
            </a:r>
            <a:endParaRPr lang="en-US" altLang="ja-JP" sz="2000" dirty="0">
              <a:solidFill>
                <a:prstClr val="black"/>
              </a:solidFill>
              <a:latin typeface="Times New Roman" pitchFamily="18" charset="0"/>
              <a:cs typeface="Times New Roman" pitchFamily="18" charset="0"/>
            </a:endParaRPr>
          </a:p>
          <a:p>
            <a:r>
              <a:rPr lang="ja-JP" altLang="en-US" sz="2000" dirty="0">
                <a:solidFill>
                  <a:prstClr val="black"/>
                </a:solidFill>
                <a:latin typeface="Times New Roman" pitchFamily="18" charset="0"/>
              </a:rPr>
              <a:t>　</a:t>
            </a:r>
            <a:r>
              <a:rPr lang="ja-JP" altLang="en-US" sz="2000" dirty="0" smtClean="0">
                <a:solidFill>
                  <a:prstClr val="black"/>
                </a:solidFill>
                <a:latin typeface="Times New Roman" pitchFamily="18" charset="0"/>
              </a:rPr>
              <a:t>　・訓練課題・教材の開発</a:t>
            </a:r>
            <a:r>
              <a:rPr lang="en-US" altLang="ja-JP" sz="2000" dirty="0" smtClean="0">
                <a:solidFill>
                  <a:prstClr val="black"/>
                </a:solidFill>
                <a:latin typeface="Times New Roman" pitchFamily="18" charset="0"/>
              </a:rPr>
              <a:t>    </a:t>
            </a:r>
            <a:endParaRPr lang="ja-JP" altLang="en-US" sz="2000" dirty="0">
              <a:solidFill>
                <a:prstClr val="black"/>
              </a:solidFill>
            </a:endParaRPr>
          </a:p>
        </p:txBody>
      </p:sp>
      <p:sp>
        <p:nvSpPr>
          <p:cNvPr id="4" name="テキスト ボックス 3"/>
          <p:cNvSpPr txBox="1"/>
          <p:nvPr/>
        </p:nvSpPr>
        <p:spPr>
          <a:xfrm>
            <a:off x="467545" y="4797152"/>
            <a:ext cx="4608511" cy="1631216"/>
          </a:xfrm>
          <a:prstGeom prst="rect">
            <a:avLst/>
          </a:prstGeom>
          <a:solidFill>
            <a:schemeClr val="accent2">
              <a:lumMod val="40000"/>
              <a:lumOff val="60000"/>
            </a:schemeClr>
          </a:solidFill>
          <a:ln>
            <a:solidFill>
              <a:schemeClr val="accent1"/>
            </a:solidFill>
          </a:ln>
        </p:spPr>
        <p:txBody>
          <a:bodyPr wrap="square" rtlCol="0">
            <a:spAutoFit/>
          </a:bodyPr>
          <a:lstStyle/>
          <a:p>
            <a:r>
              <a:rPr lang="ja-JP" altLang="en-US" sz="2000" dirty="0" smtClean="0">
                <a:solidFill>
                  <a:prstClr val="black"/>
                </a:solidFill>
                <a:latin typeface="Times New Roman" panose="02020603050405020304" pitchFamily="18" charset="0"/>
              </a:rPr>
              <a:t>第３巻</a:t>
            </a:r>
            <a:r>
              <a:rPr lang="en-US" altLang="ja-JP" sz="2000" dirty="0" smtClean="0">
                <a:solidFill>
                  <a:prstClr val="black"/>
                </a:solidFill>
                <a:latin typeface="Times New Roman" panose="02020603050405020304" pitchFamily="18" charset="0"/>
              </a:rPr>
              <a:t>(2015</a:t>
            </a:r>
            <a:r>
              <a:rPr lang="ja-JP" altLang="en-US" sz="2000" dirty="0">
                <a:solidFill>
                  <a:prstClr val="black"/>
                </a:solidFill>
                <a:latin typeface="Times New Roman" panose="02020603050405020304" pitchFamily="18" charset="0"/>
              </a:rPr>
              <a:t>年</a:t>
            </a:r>
            <a:r>
              <a:rPr lang="en-US" altLang="ja-JP" sz="2000" dirty="0" smtClean="0">
                <a:solidFill>
                  <a:prstClr val="black"/>
                </a:solidFill>
                <a:latin typeface="Times New Roman" panose="02020603050405020304" pitchFamily="18" charset="0"/>
              </a:rPr>
              <a:t>)</a:t>
            </a:r>
            <a:r>
              <a:rPr lang="ja-JP" altLang="en-US" sz="2000" dirty="0" smtClean="0">
                <a:solidFill>
                  <a:prstClr val="black"/>
                </a:solidFill>
                <a:latin typeface="Times New Roman" panose="02020603050405020304" pitchFamily="18" charset="0"/>
              </a:rPr>
              <a:t>　</a:t>
            </a:r>
            <a:r>
              <a:rPr lang="en-US" altLang="ja-JP" sz="2000" dirty="0" smtClean="0">
                <a:solidFill>
                  <a:prstClr val="black"/>
                </a:solidFill>
                <a:latin typeface="Times New Roman" panose="02020603050405020304" pitchFamily="18" charset="0"/>
              </a:rPr>
              <a:t> </a:t>
            </a:r>
            <a:r>
              <a:rPr lang="ja-JP" altLang="en-US" sz="2000" dirty="0">
                <a:solidFill>
                  <a:prstClr val="black"/>
                </a:solidFill>
                <a:latin typeface="Times New Roman" panose="02020603050405020304" pitchFamily="18" charset="0"/>
              </a:rPr>
              <a:t>「授業の指導技術」</a:t>
            </a:r>
            <a:endParaRPr lang="en-US" altLang="ja-JP"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・授業の役割</a:t>
            </a:r>
            <a:endParaRPr lang="ja-JP" altLang="en-US"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指導の計画（指導案）</a:t>
            </a:r>
            <a:endParaRPr lang="en-US" altLang="ja-JP"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評価の設計</a:t>
            </a:r>
            <a:r>
              <a:rPr lang="en-US" altLang="ja-JP" sz="2000" dirty="0" smtClean="0">
                <a:solidFill>
                  <a:prstClr val="black"/>
                </a:solidFill>
                <a:latin typeface="Times New Roman" panose="02020603050405020304" pitchFamily="18" charset="0"/>
              </a:rPr>
              <a:t> </a:t>
            </a:r>
            <a:endParaRPr lang="en-US" altLang="ja-JP"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・授業の実施方法</a:t>
            </a:r>
            <a:endParaRPr lang="en-US" altLang="ja-JP" sz="2000" dirty="0">
              <a:solidFill>
                <a:prstClr val="black"/>
              </a:solidFill>
              <a:latin typeface="Times New Roman" panose="02020603050405020304" pitchFamily="18" charset="0"/>
            </a:endParaRPr>
          </a:p>
        </p:txBody>
      </p:sp>
      <p:sp>
        <p:nvSpPr>
          <p:cNvPr id="5" name="タイトル 4"/>
          <p:cNvSpPr>
            <a:spLocks noGrp="1"/>
          </p:cNvSpPr>
          <p:nvPr>
            <p:ph type="title"/>
          </p:nvPr>
        </p:nvSpPr>
        <p:spPr>
          <a:xfrm>
            <a:off x="628650" y="365126"/>
            <a:ext cx="4231382" cy="975641"/>
          </a:xfrm>
        </p:spPr>
        <p:txBody>
          <a:bodyPr/>
          <a:lstStyle/>
          <a:p>
            <a:pPr algn="ctr"/>
            <a:r>
              <a:rPr kumimoji="1" lang="en-US" altLang="ja-JP" dirty="0" smtClean="0"/>
              <a:t>GAIN</a:t>
            </a:r>
            <a:r>
              <a:rPr kumimoji="1" lang="ja-JP" altLang="en-US" dirty="0" smtClean="0"/>
              <a:t>の構成</a:t>
            </a: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725315343"/>
              </p:ext>
            </p:extLst>
          </p:nvPr>
        </p:nvGraphicFramePr>
        <p:xfrm>
          <a:off x="5076056" y="404664"/>
          <a:ext cx="3600400" cy="6059675"/>
        </p:xfrm>
        <a:graphic>
          <a:graphicData uri="http://schemas.openxmlformats.org/drawingml/2006/table">
            <a:tbl>
              <a:tblPr bandRow="1"/>
              <a:tblGrid>
                <a:gridCol w="1205491"/>
                <a:gridCol w="1205491"/>
                <a:gridCol w="1189418"/>
              </a:tblGrid>
              <a:tr h="93610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管理者</a:t>
                      </a:r>
                      <a:endParaRPr kumimoji="1" lang="en-US" altLang="ja-JP"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責任者</a:t>
                      </a:r>
                      <a:endParaRPr kumimoji="1" lang="en-US" altLang="ja-JP" sz="20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企画開発</a:t>
                      </a:r>
                      <a:endParaRPr kumimoji="1" lang="en-US" altLang="ja-JP"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担当者</a:t>
                      </a:r>
                      <a:endParaRPr kumimoji="1" lang="en-US" altLang="ja-JP" sz="20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実施者</a:t>
                      </a:r>
                      <a:endParaRPr kumimoji="1" lang="en-US" altLang="ja-JP"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指導員</a:t>
                      </a:r>
                      <a:endParaRPr kumimoji="1" lang="en-US" altLang="ja-JP" sz="20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165618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en-US" altLang="ja-JP" sz="17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en-US" altLang="ja-JP" sz="17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en-US" altLang="ja-JP" sz="17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172819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173919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7" name="フローチャート: 手作業 6"/>
          <p:cNvSpPr/>
          <p:nvPr/>
        </p:nvSpPr>
        <p:spPr>
          <a:xfrm>
            <a:off x="5181600" y="1463030"/>
            <a:ext cx="902568" cy="4980568"/>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ローチャート: 手作業 7"/>
          <p:cNvSpPr/>
          <p:nvPr/>
        </p:nvSpPr>
        <p:spPr>
          <a:xfrm rot="10800000">
            <a:off x="7668344" y="1402668"/>
            <a:ext cx="902568" cy="4980568"/>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ローチャート: 手作業 8"/>
          <p:cNvSpPr/>
          <p:nvPr/>
        </p:nvSpPr>
        <p:spPr>
          <a:xfrm>
            <a:off x="6444208" y="3061370"/>
            <a:ext cx="902568" cy="3366998"/>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ローチャート: 手作業 9"/>
          <p:cNvSpPr/>
          <p:nvPr/>
        </p:nvSpPr>
        <p:spPr>
          <a:xfrm rot="10800000">
            <a:off x="6444208" y="1402668"/>
            <a:ext cx="902568" cy="1658702"/>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66169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528" y="1353954"/>
            <a:ext cx="4716000" cy="1631216"/>
          </a:xfrm>
          <a:prstGeom prst="rect">
            <a:avLst/>
          </a:prstGeom>
          <a:solidFill>
            <a:schemeClr val="accent2">
              <a:lumMod val="40000"/>
              <a:lumOff val="60000"/>
            </a:schemeClr>
          </a:solidFill>
          <a:ln>
            <a:solidFill>
              <a:schemeClr val="accent1"/>
            </a:solidFill>
          </a:ln>
        </p:spPr>
        <p:txBody>
          <a:bodyPr wrap="square" rtlCol="0">
            <a:spAutoFit/>
          </a:bodyPr>
          <a:lstStyle/>
          <a:p>
            <a:pPr fontAlgn="base">
              <a:spcBef>
                <a:spcPct val="0"/>
              </a:spcBef>
              <a:spcAft>
                <a:spcPct val="0"/>
              </a:spcAft>
            </a:pPr>
            <a:r>
              <a:rPr lang="en-US" altLang="ja-JP" sz="2000" dirty="0" smtClean="0">
                <a:solidFill>
                  <a:prstClr val="black"/>
                </a:solidFill>
                <a:latin typeface="Times New Roman" pitchFamily="18" charset="0"/>
              </a:rPr>
              <a:t>Vol 1</a:t>
            </a:r>
            <a:r>
              <a:rPr lang="ja-JP" altLang="en-US" sz="2000" dirty="0">
                <a:solidFill>
                  <a:prstClr val="black"/>
                </a:solidFill>
                <a:latin typeface="Times New Roman" pitchFamily="18" charset="0"/>
              </a:rPr>
              <a:t> </a:t>
            </a:r>
            <a:r>
              <a:rPr lang="en-US" altLang="ja-JP" sz="2000" dirty="0" smtClean="0">
                <a:solidFill>
                  <a:prstClr val="black"/>
                </a:solidFill>
                <a:latin typeface="Times New Roman" pitchFamily="18" charset="0"/>
              </a:rPr>
              <a:t>(2013)</a:t>
            </a:r>
            <a:endParaRPr lang="en-US" altLang="ja-JP" sz="2000" dirty="0">
              <a:solidFill>
                <a:prstClr val="black"/>
              </a:solidFill>
              <a:latin typeface="Times New Roman" pitchFamily="18" charset="0"/>
            </a:endParaRPr>
          </a:p>
          <a:p>
            <a:pPr fontAlgn="base">
              <a:spcBef>
                <a:spcPct val="0"/>
              </a:spcBef>
              <a:spcAft>
                <a:spcPct val="0"/>
              </a:spcAft>
            </a:pPr>
            <a:r>
              <a:rPr lang="ja-JP" altLang="en-US" sz="2000" dirty="0">
                <a:solidFill>
                  <a:prstClr val="black"/>
                </a:solidFill>
                <a:latin typeface="Times New Roman" pitchFamily="18" charset="0"/>
              </a:rPr>
              <a:t>　 </a:t>
            </a:r>
            <a:r>
              <a:rPr lang="ja-JP" altLang="en-US" sz="2000" dirty="0" smtClean="0">
                <a:solidFill>
                  <a:prstClr val="black"/>
                </a:solidFill>
                <a:latin typeface="Times New Roman" pitchFamily="18" charset="0"/>
              </a:rPr>
              <a:t>・</a:t>
            </a:r>
            <a:r>
              <a:rPr lang="en-US" altLang="ja-JP" sz="2000" dirty="0" smtClean="0">
                <a:solidFill>
                  <a:prstClr val="black"/>
                </a:solidFill>
                <a:latin typeface="Times New Roman" pitchFamily="18" charset="0"/>
              </a:rPr>
              <a:t>VT purpose, </a:t>
            </a:r>
            <a:r>
              <a:rPr lang="en-US" altLang="ja-JP" sz="2000" dirty="0">
                <a:solidFill>
                  <a:prstClr val="black"/>
                </a:solidFill>
                <a:latin typeface="Times New Roman" pitchFamily="18" charset="0"/>
              </a:rPr>
              <a:t>role of </a:t>
            </a:r>
            <a:r>
              <a:rPr lang="en-US" altLang="ja-JP" sz="2000" dirty="0" smtClean="0">
                <a:solidFill>
                  <a:prstClr val="black"/>
                </a:solidFill>
                <a:latin typeface="Times New Roman" pitchFamily="18" charset="0"/>
              </a:rPr>
              <a:t>concerned personnel </a:t>
            </a:r>
            <a:endParaRPr lang="en-US" altLang="ja-JP" sz="2000" dirty="0">
              <a:solidFill>
                <a:prstClr val="black"/>
              </a:solidFill>
              <a:latin typeface="Times New Roman" pitchFamily="18" charset="0"/>
            </a:endParaRPr>
          </a:p>
          <a:p>
            <a:pPr algn="just" fontAlgn="base">
              <a:spcBef>
                <a:spcPct val="0"/>
              </a:spcBef>
              <a:spcAft>
                <a:spcPct val="0"/>
              </a:spcAft>
            </a:pPr>
            <a:r>
              <a:rPr lang="ja-JP" altLang="en-US" sz="2000" dirty="0">
                <a:solidFill>
                  <a:prstClr val="black"/>
                </a:solidFill>
                <a:latin typeface="Times New Roman" pitchFamily="18" charset="0"/>
              </a:rPr>
              <a:t>　</a:t>
            </a:r>
            <a:r>
              <a:rPr lang="en-US" altLang="ja-JP" sz="2000" dirty="0">
                <a:solidFill>
                  <a:prstClr val="black"/>
                </a:solidFill>
                <a:latin typeface="Times New Roman" pitchFamily="18" charset="0"/>
              </a:rPr>
              <a:t> </a:t>
            </a:r>
            <a:r>
              <a:rPr lang="ja-JP" altLang="en-US" sz="2000" dirty="0" smtClean="0">
                <a:solidFill>
                  <a:prstClr val="black"/>
                </a:solidFill>
                <a:latin typeface="Times New Roman" pitchFamily="18" charset="0"/>
              </a:rPr>
              <a:t>・</a:t>
            </a:r>
            <a:r>
              <a:rPr lang="en-US" altLang="ja-JP" sz="2000" dirty="0" smtClean="0">
                <a:solidFill>
                  <a:prstClr val="black"/>
                </a:solidFill>
                <a:latin typeface="Times New Roman" pitchFamily="18" charset="0"/>
              </a:rPr>
              <a:t>management and evaluation</a:t>
            </a:r>
          </a:p>
          <a:p>
            <a:pPr algn="just" fontAlgn="base">
              <a:spcBef>
                <a:spcPct val="0"/>
              </a:spcBef>
              <a:spcAft>
                <a:spcPct val="0"/>
              </a:spcAft>
            </a:pPr>
            <a:r>
              <a:rPr lang="ja-JP" altLang="en-US" sz="2000" dirty="0">
                <a:solidFill>
                  <a:prstClr val="black"/>
                </a:solidFill>
                <a:latin typeface="Times New Roman" pitchFamily="18" charset="0"/>
              </a:rPr>
              <a:t>　      </a:t>
            </a:r>
            <a:r>
              <a:rPr lang="en-US" altLang="ja-JP" sz="2000" dirty="0">
                <a:solidFill>
                  <a:prstClr val="black"/>
                </a:solidFill>
                <a:latin typeface="Times New Roman" pitchFamily="18" charset="0"/>
              </a:rPr>
              <a:t>PDCA </a:t>
            </a:r>
            <a:r>
              <a:rPr lang="en-US" altLang="ja-JP" sz="2000" dirty="0" smtClean="0">
                <a:solidFill>
                  <a:prstClr val="black"/>
                </a:solidFill>
                <a:latin typeface="Times New Roman" pitchFamily="18" charset="0"/>
              </a:rPr>
              <a:t>(plan</a:t>
            </a:r>
            <a:r>
              <a:rPr lang="ja-JP" altLang="en-US" sz="2000" dirty="0" smtClean="0">
                <a:solidFill>
                  <a:prstClr val="black"/>
                </a:solidFill>
                <a:latin typeface="Times New Roman" pitchFamily="18" charset="0"/>
              </a:rPr>
              <a:t>－</a:t>
            </a:r>
            <a:r>
              <a:rPr lang="en-US" altLang="ja-JP" sz="2000" dirty="0" smtClean="0">
                <a:solidFill>
                  <a:prstClr val="black"/>
                </a:solidFill>
                <a:latin typeface="Times New Roman" pitchFamily="18" charset="0"/>
              </a:rPr>
              <a:t>do</a:t>
            </a:r>
            <a:r>
              <a:rPr lang="ja-JP" altLang="en-US" sz="2000" dirty="0" smtClean="0">
                <a:solidFill>
                  <a:prstClr val="black"/>
                </a:solidFill>
                <a:latin typeface="Times New Roman" pitchFamily="18" charset="0"/>
              </a:rPr>
              <a:t>－</a:t>
            </a:r>
            <a:r>
              <a:rPr lang="en-US" altLang="ja-JP" sz="2000" dirty="0" smtClean="0">
                <a:solidFill>
                  <a:prstClr val="black"/>
                </a:solidFill>
                <a:latin typeface="Times New Roman" pitchFamily="18" charset="0"/>
              </a:rPr>
              <a:t>check</a:t>
            </a:r>
            <a:r>
              <a:rPr lang="ja-JP" altLang="en-US" sz="2000" dirty="0" smtClean="0">
                <a:solidFill>
                  <a:prstClr val="black"/>
                </a:solidFill>
                <a:latin typeface="Times New Roman" pitchFamily="18" charset="0"/>
              </a:rPr>
              <a:t>－</a:t>
            </a:r>
            <a:r>
              <a:rPr lang="en-US" altLang="ja-JP" sz="2000" dirty="0" smtClean="0">
                <a:solidFill>
                  <a:prstClr val="black"/>
                </a:solidFill>
                <a:latin typeface="Times New Roman" pitchFamily="18" charset="0"/>
              </a:rPr>
              <a:t>action) </a:t>
            </a:r>
            <a:endParaRPr lang="en-US" altLang="ja-JP" sz="2000" dirty="0">
              <a:solidFill>
                <a:prstClr val="black"/>
              </a:solidFill>
              <a:latin typeface="Times New Roman" pitchFamily="18" charset="0"/>
            </a:endParaRPr>
          </a:p>
          <a:p>
            <a:pPr algn="just" fontAlgn="base">
              <a:spcBef>
                <a:spcPct val="0"/>
              </a:spcBef>
              <a:spcAft>
                <a:spcPct val="0"/>
              </a:spcAft>
            </a:pPr>
            <a:r>
              <a:rPr lang="en-US" altLang="ja-JP" sz="2000" dirty="0">
                <a:solidFill>
                  <a:prstClr val="black"/>
                </a:solidFill>
                <a:latin typeface="Times New Roman" pitchFamily="18" charset="0"/>
              </a:rPr>
              <a:t>  </a:t>
            </a:r>
            <a:r>
              <a:rPr lang="ja-JP" altLang="en-US" sz="2000" dirty="0">
                <a:solidFill>
                  <a:prstClr val="black"/>
                </a:solidFill>
                <a:latin typeface="Times New Roman" pitchFamily="18" charset="0"/>
              </a:rPr>
              <a:t>　</a:t>
            </a:r>
            <a:r>
              <a:rPr lang="en-US" altLang="ja-JP" sz="2000" dirty="0" smtClean="0">
                <a:solidFill>
                  <a:prstClr val="black"/>
                </a:solidFill>
                <a:latin typeface="Times New Roman" pitchFamily="18" charset="0"/>
              </a:rPr>
              <a:t>    VT evaluation</a:t>
            </a:r>
            <a:endParaRPr lang="ja-JP" altLang="ja-JP" sz="2000" dirty="0">
              <a:solidFill>
                <a:prstClr val="black"/>
              </a:solidFill>
              <a:latin typeface="ＭＳ Ｐゴシック"/>
            </a:endParaRPr>
          </a:p>
        </p:txBody>
      </p:sp>
      <p:sp>
        <p:nvSpPr>
          <p:cNvPr id="3" name="テキスト ボックス 2"/>
          <p:cNvSpPr txBox="1"/>
          <p:nvPr/>
        </p:nvSpPr>
        <p:spPr>
          <a:xfrm>
            <a:off x="323528" y="3069980"/>
            <a:ext cx="4716000" cy="1631216"/>
          </a:xfrm>
          <a:prstGeom prst="rect">
            <a:avLst/>
          </a:prstGeom>
          <a:solidFill>
            <a:schemeClr val="accent2">
              <a:lumMod val="40000"/>
              <a:lumOff val="60000"/>
            </a:schemeClr>
          </a:solidFill>
          <a:ln>
            <a:solidFill>
              <a:schemeClr val="accent1">
                <a:shade val="50000"/>
              </a:schemeClr>
            </a:solidFill>
          </a:ln>
        </p:spPr>
        <p:txBody>
          <a:bodyPr wrap="square" rtlCol="0">
            <a:spAutoFit/>
          </a:bodyPr>
          <a:lstStyle/>
          <a:p>
            <a:r>
              <a:rPr lang="en-US" altLang="ja-JP" sz="2000" dirty="0" smtClean="0">
                <a:solidFill>
                  <a:prstClr val="black"/>
                </a:solidFill>
                <a:latin typeface="Times New Roman" pitchFamily="18" charset="0"/>
              </a:rPr>
              <a:t>Vol 2(2014)</a:t>
            </a:r>
            <a:r>
              <a:rPr lang="ja-JP" altLang="en-US" sz="2000" dirty="0">
                <a:solidFill>
                  <a:prstClr val="black"/>
                </a:solidFill>
                <a:latin typeface="Times New Roman" pitchFamily="18" charset="0"/>
              </a:rPr>
              <a:t> </a:t>
            </a:r>
            <a:r>
              <a:rPr lang="en-US" altLang="ja-JP" sz="2000" dirty="0" smtClean="0">
                <a:solidFill>
                  <a:prstClr val="black"/>
                </a:solidFill>
                <a:latin typeface="Times New Roman" pitchFamily="18" charset="0"/>
              </a:rPr>
              <a:t>“Setting up a VT course” </a:t>
            </a:r>
          </a:p>
          <a:p>
            <a:r>
              <a:rPr lang="ja-JP" altLang="en-US" sz="2000" dirty="0">
                <a:solidFill>
                  <a:prstClr val="black"/>
                </a:solidFill>
                <a:latin typeface="Times New Roman" pitchFamily="18" charset="0"/>
              </a:rPr>
              <a:t>　</a:t>
            </a:r>
            <a:r>
              <a:rPr lang="ja-JP" altLang="en-US" sz="2000" dirty="0" smtClean="0">
                <a:solidFill>
                  <a:prstClr val="black"/>
                </a:solidFill>
                <a:latin typeface="Times New Roman" pitchFamily="18" charset="0"/>
              </a:rPr>
              <a:t>・</a:t>
            </a:r>
            <a:r>
              <a:rPr lang="en-US" altLang="ja-JP" sz="2000" dirty="0" smtClean="0">
                <a:solidFill>
                  <a:prstClr val="black"/>
                </a:solidFill>
                <a:latin typeface="Times New Roman" pitchFamily="18" charset="0"/>
              </a:rPr>
              <a:t>analysis of training needs</a:t>
            </a:r>
            <a:endParaRPr lang="en-US" altLang="ja-JP" sz="2000" dirty="0">
              <a:solidFill>
                <a:prstClr val="black"/>
              </a:solidFill>
              <a:latin typeface="Times New Roman" pitchFamily="18" charset="0"/>
              <a:cs typeface="Times New Roman" pitchFamily="18" charset="0"/>
            </a:endParaRPr>
          </a:p>
          <a:p>
            <a:r>
              <a:rPr lang="ja-JP" altLang="en-US" sz="2000" dirty="0">
                <a:solidFill>
                  <a:prstClr val="black"/>
                </a:solidFill>
                <a:latin typeface="Times New Roman" pitchFamily="18" charset="0"/>
                <a:cs typeface="Times New Roman" pitchFamily="18" charset="0"/>
              </a:rPr>
              <a:t>　</a:t>
            </a:r>
            <a:r>
              <a:rPr lang="ja-JP" altLang="en-US" sz="2000" dirty="0" smtClean="0">
                <a:solidFill>
                  <a:prstClr val="black"/>
                </a:solidFill>
                <a:latin typeface="Times New Roman" pitchFamily="18" charset="0"/>
                <a:cs typeface="Times New Roman" pitchFamily="18" charset="0"/>
              </a:rPr>
              <a:t>・</a:t>
            </a:r>
            <a:r>
              <a:rPr lang="en-US" altLang="ja-JP" sz="2000" dirty="0" smtClean="0">
                <a:solidFill>
                  <a:prstClr val="black"/>
                </a:solidFill>
                <a:latin typeface="Times New Roman" pitchFamily="18" charset="0"/>
                <a:cs typeface="Times New Roman" pitchFamily="18" charset="0"/>
              </a:rPr>
              <a:t>planning and design of the VT course </a:t>
            </a:r>
            <a:endParaRPr lang="en-US" altLang="ja-JP" sz="2000" dirty="0">
              <a:solidFill>
                <a:prstClr val="black"/>
              </a:solidFill>
              <a:latin typeface="Times New Roman" pitchFamily="18" charset="0"/>
              <a:cs typeface="Times New Roman" pitchFamily="18" charset="0"/>
            </a:endParaRPr>
          </a:p>
          <a:p>
            <a:r>
              <a:rPr lang="ja-JP" altLang="en-US" sz="2000" dirty="0" smtClean="0">
                <a:solidFill>
                  <a:prstClr val="black"/>
                </a:solidFill>
                <a:latin typeface="Times New Roman" pitchFamily="18" charset="0"/>
              </a:rPr>
              <a:t>　・</a:t>
            </a:r>
            <a:r>
              <a:rPr lang="en-US" altLang="ja-JP" sz="2000" dirty="0" smtClean="0">
                <a:solidFill>
                  <a:prstClr val="black"/>
                </a:solidFill>
                <a:latin typeface="Times New Roman" pitchFamily="18" charset="0"/>
              </a:rPr>
              <a:t>development of training </a:t>
            </a:r>
            <a:r>
              <a:rPr lang="en-US" altLang="ja-JP" sz="2000" dirty="0">
                <a:solidFill>
                  <a:prstClr val="black"/>
                </a:solidFill>
                <a:latin typeface="Times New Roman" pitchFamily="18" charset="0"/>
              </a:rPr>
              <a:t>a</a:t>
            </a:r>
            <a:r>
              <a:rPr lang="en-US" altLang="ja-JP" sz="2000" dirty="0" smtClean="0">
                <a:solidFill>
                  <a:prstClr val="black"/>
                </a:solidFill>
                <a:latin typeface="Times New Roman" pitchFamily="18" charset="0"/>
              </a:rPr>
              <a:t>ssignment /   </a:t>
            </a:r>
          </a:p>
          <a:p>
            <a:r>
              <a:rPr lang="en-US" altLang="ja-JP" sz="2000" dirty="0">
                <a:solidFill>
                  <a:prstClr val="black"/>
                </a:solidFill>
                <a:latin typeface="Times New Roman" pitchFamily="18" charset="0"/>
              </a:rPr>
              <a:t> </a:t>
            </a:r>
            <a:r>
              <a:rPr lang="en-US" altLang="ja-JP" sz="2000" dirty="0" smtClean="0">
                <a:solidFill>
                  <a:prstClr val="black"/>
                </a:solidFill>
                <a:latin typeface="Times New Roman" pitchFamily="18" charset="0"/>
              </a:rPr>
              <a:t>   materials</a:t>
            </a:r>
            <a:endParaRPr lang="ja-JP" altLang="en-US" sz="2000" dirty="0">
              <a:solidFill>
                <a:prstClr val="black"/>
              </a:solidFill>
            </a:endParaRPr>
          </a:p>
        </p:txBody>
      </p:sp>
      <p:sp>
        <p:nvSpPr>
          <p:cNvPr id="4" name="テキスト ボックス 3"/>
          <p:cNvSpPr txBox="1"/>
          <p:nvPr/>
        </p:nvSpPr>
        <p:spPr>
          <a:xfrm>
            <a:off x="323528" y="4786005"/>
            <a:ext cx="4716000" cy="1631216"/>
          </a:xfrm>
          <a:prstGeom prst="rect">
            <a:avLst/>
          </a:prstGeom>
          <a:solidFill>
            <a:schemeClr val="accent2">
              <a:lumMod val="40000"/>
              <a:lumOff val="60000"/>
            </a:schemeClr>
          </a:solidFill>
          <a:ln>
            <a:solidFill>
              <a:schemeClr val="accent1"/>
            </a:solidFill>
          </a:ln>
        </p:spPr>
        <p:txBody>
          <a:bodyPr wrap="square" rtlCol="0">
            <a:spAutoFit/>
          </a:bodyPr>
          <a:lstStyle/>
          <a:p>
            <a:r>
              <a:rPr lang="en-US" altLang="ja-JP" sz="2000" dirty="0" smtClean="0">
                <a:solidFill>
                  <a:prstClr val="black"/>
                </a:solidFill>
                <a:latin typeface="Times New Roman" panose="02020603050405020304" pitchFamily="18" charset="0"/>
              </a:rPr>
              <a:t>Vol 3(2015)</a:t>
            </a:r>
            <a:r>
              <a:rPr lang="ja-JP" altLang="en-US" sz="2000" dirty="0">
                <a:solidFill>
                  <a:prstClr val="black"/>
                </a:solidFill>
                <a:latin typeface="Times New Roman" panose="02020603050405020304" pitchFamily="18" charset="0"/>
              </a:rPr>
              <a:t> </a:t>
            </a:r>
            <a:r>
              <a:rPr lang="en-US" altLang="ja-JP" sz="2000" dirty="0" smtClean="0">
                <a:solidFill>
                  <a:prstClr val="black"/>
                </a:solidFill>
                <a:latin typeface="Times New Roman" panose="02020603050405020304" pitchFamily="18" charset="0"/>
              </a:rPr>
              <a:t>“Lesson instruction skill”</a:t>
            </a:r>
            <a:endParaRPr lang="en-US" altLang="ja-JP"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a:t>
            </a:r>
            <a:r>
              <a:rPr lang="en-US" altLang="ja-JP" sz="2000" dirty="0" smtClean="0">
                <a:solidFill>
                  <a:prstClr val="black"/>
                </a:solidFill>
                <a:latin typeface="Times New Roman" panose="02020603050405020304" pitchFamily="18" charset="0"/>
              </a:rPr>
              <a:t>role of lesson</a:t>
            </a:r>
            <a:endParaRPr lang="ja-JP" altLang="en-US"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a:t>
            </a:r>
            <a:r>
              <a:rPr lang="en-US" altLang="ja-JP" sz="2000" dirty="0" smtClean="0">
                <a:solidFill>
                  <a:prstClr val="black"/>
                </a:solidFill>
                <a:latin typeface="Times New Roman" panose="02020603050405020304" pitchFamily="18" charset="0"/>
              </a:rPr>
              <a:t>lesson plan</a:t>
            </a:r>
            <a:endParaRPr lang="en-US" altLang="ja-JP"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a:t>
            </a:r>
            <a:r>
              <a:rPr lang="en-US" altLang="ja-JP" sz="2000" dirty="0" smtClean="0">
                <a:solidFill>
                  <a:prstClr val="black"/>
                </a:solidFill>
                <a:latin typeface="Times New Roman" panose="02020603050405020304" pitchFamily="18" charset="0"/>
              </a:rPr>
              <a:t>evaluation design</a:t>
            </a:r>
            <a:endParaRPr lang="en-US" altLang="ja-JP" sz="2000" dirty="0">
              <a:solidFill>
                <a:prstClr val="black"/>
              </a:solidFill>
              <a:latin typeface="Times New Roman" panose="02020603050405020304" pitchFamily="18" charset="0"/>
            </a:endParaRPr>
          </a:p>
          <a:p>
            <a:r>
              <a:rPr lang="ja-JP" altLang="en-US" sz="2000" dirty="0">
                <a:solidFill>
                  <a:prstClr val="black"/>
                </a:solidFill>
                <a:latin typeface="Times New Roman" panose="02020603050405020304" pitchFamily="18" charset="0"/>
              </a:rPr>
              <a:t>　</a:t>
            </a:r>
            <a:r>
              <a:rPr lang="ja-JP" altLang="en-US" sz="2000" dirty="0" smtClean="0">
                <a:solidFill>
                  <a:prstClr val="black"/>
                </a:solidFill>
                <a:latin typeface="Times New Roman" panose="02020603050405020304" pitchFamily="18" charset="0"/>
              </a:rPr>
              <a:t>・</a:t>
            </a:r>
            <a:r>
              <a:rPr lang="en-US" altLang="ja-JP" sz="2000" dirty="0" smtClean="0">
                <a:solidFill>
                  <a:prstClr val="black"/>
                </a:solidFill>
                <a:latin typeface="Times New Roman" panose="02020603050405020304" pitchFamily="18" charset="0"/>
              </a:rPr>
              <a:t>implementation of lesson </a:t>
            </a:r>
            <a:endParaRPr lang="en-US" altLang="ja-JP" sz="2000" dirty="0">
              <a:solidFill>
                <a:prstClr val="black"/>
              </a:solidFill>
              <a:latin typeface="Times New Roman" panose="02020603050405020304" pitchFamily="18" charset="0"/>
            </a:endParaRPr>
          </a:p>
        </p:txBody>
      </p:sp>
      <p:sp>
        <p:nvSpPr>
          <p:cNvPr id="5" name="タイトル 4"/>
          <p:cNvSpPr>
            <a:spLocks noGrp="1"/>
          </p:cNvSpPr>
          <p:nvPr>
            <p:ph type="title"/>
          </p:nvPr>
        </p:nvSpPr>
        <p:spPr>
          <a:xfrm>
            <a:off x="628650" y="365126"/>
            <a:ext cx="4231382" cy="975641"/>
          </a:xfrm>
        </p:spPr>
        <p:txBody>
          <a:bodyPr>
            <a:normAutofit fontScale="90000"/>
          </a:bodyPr>
          <a:lstStyle/>
          <a:p>
            <a:pPr algn="ctr"/>
            <a:r>
              <a:rPr lang="en-US" altLang="ja-JP" dirty="0" smtClean="0"/>
              <a:t>Structure </a:t>
            </a:r>
            <a:r>
              <a:rPr lang="en-US" altLang="ja-JP" dirty="0"/>
              <a:t>of the </a:t>
            </a:r>
            <a:r>
              <a:rPr lang="en-US" altLang="ja-JP" dirty="0" smtClean="0"/>
              <a:t>GAIN</a:t>
            </a: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3669975981"/>
              </p:ext>
            </p:extLst>
          </p:nvPr>
        </p:nvGraphicFramePr>
        <p:xfrm>
          <a:off x="5181600" y="311915"/>
          <a:ext cx="3782888" cy="6131683"/>
        </p:xfrm>
        <a:graphic>
          <a:graphicData uri="http://schemas.openxmlformats.org/drawingml/2006/table">
            <a:tbl>
              <a:tblPr bandRow="1"/>
              <a:tblGrid>
                <a:gridCol w="1266592"/>
                <a:gridCol w="1266592"/>
                <a:gridCol w="1249704"/>
              </a:tblGrid>
              <a:tr h="100811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Administrator</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Person in charge of Planning and development</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Instructor</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165618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en-US" altLang="ja-JP" sz="17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en-US" altLang="ja-JP" sz="17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en-US" altLang="ja-JP" sz="1700" dirty="0" smtClean="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172819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173919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l"/>
                      <a:endParaRPr kumimoji="1" lang="ja-JP" altLang="en-US" sz="1700" dirty="0"/>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7" name="フローチャート: 手作業 6"/>
          <p:cNvSpPr/>
          <p:nvPr/>
        </p:nvSpPr>
        <p:spPr>
          <a:xfrm>
            <a:off x="5333197" y="1369930"/>
            <a:ext cx="902568" cy="4980568"/>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ローチャート: 手作業 7"/>
          <p:cNvSpPr/>
          <p:nvPr/>
        </p:nvSpPr>
        <p:spPr>
          <a:xfrm rot="10800000">
            <a:off x="7900133" y="1369930"/>
            <a:ext cx="902568" cy="4980568"/>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ローチャート: 手作業 8"/>
          <p:cNvSpPr/>
          <p:nvPr/>
        </p:nvSpPr>
        <p:spPr>
          <a:xfrm>
            <a:off x="6616665" y="2996952"/>
            <a:ext cx="902568" cy="3366998"/>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ローチャート: 手作業 9"/>
          <p:cNvSpPr/>
          <p:nvPr/>
        </p:nvSpPr>
        <p:spPr>
          <a:xfrm rot="10800000">
            <a:off x="6616665" y="1369930"/>
            <a:ext cx="902568" cy="1658702"/>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936468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274638"/>
            <a:ext cx="8229600" cy="1282154"/>
          </a:xfrm>
        </p:spPr>
        <p:txBody>
          <a:bodyPr>
            <a:normAutofit/>
          </a:bodyPr>
          <a:lstStyle/>
          <a:p>
            <a:r>
              <a:rPr kumimoji="1" lang="en-US" altLang="ja-JP" dirty="0" smtClean="0"/>
              <a:t>GAIN</a:t>
            </a:r>
            <a:r>
              <a:rPr kumimoji="1" lang="ja-JP" altLang="en-US" dirty="0" smtClean="0"/>
              <a:t>　まえがき（抜粋）　１</a:t>
            </a:r>
            <a:endParaRPr kumimoji="1" lang="ja-JP" altLang="en-US" dirty="0"/>
          </a:p>
        </p:txBody>
      </p:sp>
      <p:sp>
        <p:nvSpPr>
          <p:cNvPr id="5" name="コンテンツ プレースホルダー 4"/>
          <p:cNvSpPr>
            <a:spLocks noGrp="1"/>
          </p:cNvSpPr>
          <p:nvPr>
            <p:ph idx="1"/>
          </p:nvPr>
        </p:nvSpPr>
        <p:spPr>
          <a:xfrm>
            <a:off x="683568" y="1628800"/>
            <a:ext cx="7823720" cy="4608512"/>
          </a:xfrm>
        </p:spPr>
        <p:txBody>
          <a:bodyPr>
            <a:noAutofit/>
          </a:bodyPr>
          <a:lstStyle/>
          <a:p>
            <a:r>
              <a:rPr lang="ja-JP" altLang="en-US" sz="2400" dirty="0"/>
              <a:t>日本の職業訓練界はこれまでに、産業界・教育界を基盤とした雇用情勢を踏まえて、法（職業能力開発促進法）の制定目的である「労働者の雇用安定と能力開発・向上」のために</a:t>
            </a:r>
            <a:r>
              <a:rPr lang="ja-JP" altLang="en-US" sz="2400" dirty="0" smtClean="0"/>
              <a:t>、訓練</a:t>
            </a:r>
            <a:r>
              <a:rPr lang="ja-JP" altLang="en-US" sz="2400" dirty="0"/>
              <a:t>の形態を大きく変えながら、社会に貢献してきた。</a:t>
            </a:r>
          </a:p>
          <a:p>
            <a:r>
              <a:rPr lang="ja-JP" altLang="en-US" sz="2400" dirty="0" smtClean="0"/>
              <a:t>この営みを支えてきたのは職業訓練施設の職業訓練指導員である。日本の職業訓練指導員は、組織運営についてプロセス管理（</a:t>
            </a:r>
            <a:r>
              <a:rPr lang="en-US" altLang="ja-JP" sz="2400" dirty="0" smtClean="0"/>
              <a:t>PDCA</a:t>
            </a:r>
            <a:r>
              <a:rPr lang="ja-JP" altLang="en-US" sz="2400" dirty="0" smtClean="0"/>
              <a:t>）の重要性がうたわれる前から、雇用情勢、産業界の動向、卒業生の動向等に留意して訓練コース内容の変更、訓練コースの開発・運営・改善を自ら実施してきた。</a:t>
            </a:r>
            <a:endParaRPr kumimoji="1" lang="ja-JP" altLang="en-US" sz="2400" dirty="0"/>
          </a:p>
        </p:txBody>
      </p:sp>
    </p:spTree>
    <p:extLst>
      <p:ext uri="{BB962C8B-B14F-4D97-AF65-F5344CB8AC3E}">
        <p14:creationId xmlns:p14="http://schemas.microsoft.com/office/powerpoint/2010/main" val="1097748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274638"/>
            <a:ext cx="8229600" cy="1282154"/>
          </a:xfrm>
        </p:spPr>
        <p:txBody>
          <a:bodyPr>
            <a:normAutofit/>
          </a:bodyPr>
          <a:lstStyle/>
          <a:p>
            <a:r>
              <a:rPr lang="en-US" altLang="ja-JP" dirty="0"/>
              <a:t>GAIN Preface </a:t>
            </a:r>
            <a:r>
              <a:rPr lang="en-US" altLang="ja-JP" dirty="0" smtClean="0"/>
              <a:t>(excerpt) </a:t>
            </a:r>
            <a:r>
              <a:rPr lang="en-US" altLang="ja-JP" dirty="0"/>
              <a:t>1</a:t>
            </a:r>
            <a:endParaRPr kumimoji="1" lang="ja-JP" altLang="en-US" dirty="0"/>
          </a:p>
        </p:txBody>
      </p:sp>
      <p:sp>
        <p:nvSpPr>
          <p:cNvPr id="5" name="コンテンツ プレースホルダー 4"/>
          <p:cNvSpPr>
            <a:spLocks noGrp="1"/>
          </p:cNvSpPr>
          <p:nvPr>
            <p:ph idx="1"/>
          </p:nvPr>
        </p:nvSpPr>
        <p:spPr>
          <a:xfrm>
            <a:off x="323528" y="1412776"/>
            <a:ext cx="8496944" cy="4608512"/>
          </a:xfrm>
        </p:spPr>
        <p:txBody>
          <a:bodyPr>
            <a:noAutofit/>
          </a:bodyPr>
          <a:lstStyle/>
          <a:p>
            <a:r>
              <a:rPr lang="en-US" altLang="ja-JP" sz="2200" dirty="0"/>
              <a:t>Considering the employment conditions based on various industries and educational communities, the VT in Japan has made contributions to the society by having changed the forms of VT courses in order to achieve the purpose of enacting the Human Resources </a:t>
            </a:r>
            <a:r>
              <a:rPr lang="en-US" altLang="ja-JP" sz="2200" dirty="0" smtClean="0"/>
              <a:t>Development (</a:t>
            </a:r>
            <a:r>
              <a:rPr lang="en-US" altLang="ja-JP" sz="2200" dirty="0"/>
              <a:t>HRD) Promotion Act, namely to achieve employment stability for laborers including to develop and to enhance their vocational ability. </a:t>
            </a:r>
            <a:endParaRPr lang="en-US" altLang="ja-JP" sz="2200" dirty="0" smtClean="0"/>
          </a:p>
          <a:p>
            <a:r>
              <a:rPr lang="en-US" altLang="ja-JP" sz="2200" dirty="0"/>
              <a:t>VT instructors working for VT institutions have spared no effort in supporting VT related activities. Before the importance of process management (PDCA) regarding organization management was recognized, Japanese VT instructors changed and adjusted the VT course content with the focus on employment conditions, industrial trends, and the trends among graduates, while developing, operating, and enhancing VT courses by themselves. </a:t>
            </a:r>
            <a:endParaRPr lang="ja-JP" altLang="ja-JP" sz="2200" dirty="0"/>
          </a:p>
        </p:txBody>
      </p:sp>
    </p:spTree>
    <p:extLst>
      <p:ext uri="{BB962C8B-B14F-4D97-AF65-F5344CB8AC3E}">
        <p14:creationId xmlns:p14="http://schemas.microsoft.com/office/powerpoint/2010/main" val="891439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274638"/>
            <a:ext cx="8229600" cy="994122"/>
          </a:xfrm>
        </p:spPr>
        <p:txBody>
          <a:bodyPr>
            <a:normAutofit/>
          </a:bodyPr>
          <a:lstStyle/>
          <a:p>
            <a:r>
              <a:rPr kumimoji="1" lang="en-US" altLang="ja-JP" dirty="0" smtClean="0"/>
              <a:t>GAIN</a:t>
            </a:r>
            <a:r>
              <a:rPr kumimoji="1" lang="ja-JP" altLang="en-US" dirty="0" smtClean="0"/>
              <a:t>　まえがき（抜粋）　２</a:t>
            </a:r>
            <a:endParaRPr kumimoji="1" lang="ja-JP" altLang="en-US" dirty="0"/>
          </a:p>
        </p:txBody>
      </p:sp>
      <p:sp>
        <p:nvSpPr>
          <p:cNvPr id="5" name="コンテンツ プレースホルダー 4"/>
          <p:cNvSpPr>
            <a:spLocks noGrp="1"/>
          </p:cNvSpPr>
          <p:nvPr>
            <p:ph idx="1"/>
          </p:nvPr>
        </p:nvSpPr>
        <p:spPr>
          <a:xfrm>
            <a:off x="755576" y="1628800"/>
            <a:ext cx="7895728" cy="4392488"/>
          </a:xfrm>
        </p:spPr>
        <p:txBody>
          <a:bodyPr>
            <a:noAutofit/>
          </a:bodyPr>
          <a:lstStyle/>
          <a:p>
            <a:r>
              <a:rPr lang="ja-JP" altLang="en-US" sz="2400" dirty="0" smtClean="0"/>
              <a:t>中卒</a:t>
            </a:r>
            <a:r>
              <a:rPr lang="ja-JP" altLang="en-US" sz="2400" dirty="0"/>
              <a:t>対象</a:t>
            </a:r>
            <a:r>
              <a:rPr lang="en-US" altLang="ja-JP" sz="2400" dirty="0"/>
              <a:t>2</a:t>
            </a:r>
            <a:r>
              <a:rPr lang="ja-JP" altLang="en-US" sz="2400" dirty="0"/>
              <a:t>年の養成訓練を求職者中心の</a:t>
            </a:r>
            <a:r>
              <a:rPr lang="en-US" altLang="ja-JP" sz="2400" dirty="0"/>
              <a:t>1</a:t>
            </a:r>
            <a:r>
              <a:rPr lang="ja-JP" altLang="en-US" sz="2400" dirty="0"/>
              <a:t>年訓練に変更するには教材の変更だけでなく、指導法の変更を含めて訓練コース全体の見直しが求められたのは言うまでもない。現状の離職者</a:t>
            </a:r>
            <a:r>
              <a:rPr lang="ja-JP" altLang="en-US" sz="2400" dirty="0" smtClean="0"/>
              <a:t>訓練（システムユニット訓練）は、</a:t>
            </a:r>
            <a:r>
              <a:rPr lang="ja-JP" altLang="en-US" sz="2400" dirty="0"/>
              <a:t>職業訓練指導員</a:t>
            </a:r>
            <a:r>
              <a:rPr lang="ja-JP" altLang="en-US" sz="2400" dirty="0" smtClean="0"/>
              <a:t>のノウハウ</a:t>
            </a:r>
            <a:r>
              <a:rPr lang="ja-JP" altLang="en-US" sz="2400" dirty="0"/>
              <a:t>が生み出した訓練手法で</a:t>
            </a:r>
            <a:r>
              <a:rPr lang="ja-JP" altLang="en-US" sz="2400" dirty="0" smtClean="0"/>
              <a:t>あり、</a:t>
            </a:r>
            <a:r>
              <a:rPr lang="ja-JP" altLang="en-US" sz="2400" dirty="0"/>
              <a:t>高い就職率を保持している</a:t>
            </a:r>
            <a:r>
              <a:rPr lang="ja-JP" altLang="en-US" sz="2400" dirty="0" smtClean="0"/>
              <a:t>。</a:t>
            </a:r>
            <a:endParaRPr lang="en-US" altLang="ja-JP" sz="2400" dirty="0" smtClean="0"/>
          </a:p>
          <a:p>
            <a:pPr lvl="0"/>
            <a:r>
              <a:rPr lang="ja-JP" altLang="en-US" sz="2400" dirty="0">
                <a:solidFill>
                  <a:prstClr val="black"/>
                </a:solidFill>
              </a:rPr>
              <a:t>一方、</a:t>
            </a:r>
            <a:r>
              <a:rPr lang="en-US" altLang="ja-JP" sz="2400" dirty="0">
                <a:solidFill>
                  <a:prstClr val="black"/>
                </a:solidFill>
              </a:rPr>
              <a:t>1961</a:t>
            </a:r>
            <a:r>
              <a:rPr lang="ja-JP" altLang="en-US" sz="2400" dirty="0">
                <a:solidFill>
                  <a:prstClr val="black"/>
                </a:solidFill>
              </a:rPr>
              <a:t>年から本格的に</a:t>
            </a:r>
            <a:r>
              <a:rPr lang="ja-JP" altLang="en-US" sz="2400" dirty="0" smtClean="0">
                <a:solidFill>
                  <a:prstClr val="black"/>
                </a:solidFill>
              </a:rPr>
              <a:t>始まる政府間</a:t>
            </a:r>
            <a:r>
              <a:rPr lang="ja-JP" altLang="en-US" sz="2400" dirty="0">
                <a:solidFill>
                  <a:prstClr val="black"/>
                </a:solidFill>
              </a:rPr>
              <a:t>国際協力においても職業訓練指導員が長期・短期専門家と</a:t>
            </a:r>
            <a:r>
              <a:rPr lang="ja-JP" altLang="en-US" sz="2400" dirty="0" smtClean="0">
                <a:solidFill>
                  <a:prstClr val="black"/>
                </a:solidFill>
              </a:rPr>
              <a:t>して開発</a:t>
            </a:r>
            <a:r>
              <a:rPr lang="ja-JP" altLang="en-US" sz="2400" dirty="0">
                <a:solidFill>
                  <a:prstClr val="black"/>
                </a:solidFill>
              </a:rPr>
              <a:t>途上国に派遣され、職業訓練施設の運営管理、職業訓練コースの実施</a:t>
            </a:r>
            <a:r>
              <a:rPr lang="ja-JP" altLang="en-US" sz="2400" dirty="0" smtClean="0">
                <a:solidFill>
                  <a:prstClr val="black"/>
                </a:solidFill>
              </a:rPr>
              <a:t>について、</a:t>
            </a:r>
            <a:r>
              <a:rPr lang="ja-JP" altLang="en-US" sz="2400" dirty="0">
                <a:solidFill>
                  <a:prstClr val="black"/>
                </a:solidFill>
              </a:rPr>
              <a:t>相手国の産業人育成の一端を担ってきた。</a:t>
            </a:r>
            <a:endParaRPr lang="en-US" altLang="ja-JP" sz="2400" dirty="0">
              <a:solidFill>
                <a:prstClr val="black"/>
              </a:solidFill>
            </a:endParaRPr>
          </a:p>
          <a:p>
            <a:endParaRPr kumimoji="1" lang="ja-JP" altLang="en-US" sz="2200" dirty="0"/>
          </a:p>
        </p:txBody>
      </p:sp>
    </p:spTree>
    <p:extLst>
      <p:ext uri="{BB962C8B-B14F-4D97-AF65-F5344CB8AC3E}">
        <p14:creationId xmlns:p14="http://schemas.microsoft.com/office/powerpoint/2010/main" val="2347198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274638"/>
            <a:ext cx="8229600" cy="994122"/>
          </a:xfrm>
        </p:spPr>
        <p:txBody>
          <a:bodyPr>
            <a:normAutofit/>
          </a:bodyPr>
          <a:lstStyle/>
          <a:p>
            <a:r>
              <a:rPr lang="en-US" altLang="ja-JP" dirty="0"/>
              <a:t>GAIN Preface </a:t>
            </a:r>
            <a:r>
              <a:rPr lang="en-US" altLang="ja-JP" dirty="0" smtClean="0"/>
              <a:t>(excerpt) </a:t>
            </a:r>
            <a:r>
              <a:rPr lang="en-US" altLang="ja-JP" dirty="0"/>
              <a:t>2</a:t>
            </a:r>
            <a:endParaRPr kumimoji="1" lang="ja-JP" altLang="en-US" dirty="0"/>
          </a:p>
        </p:txBody>
      </p:sp>
      <p:sp>
        <p:nvSpPr>
          <p:cNvPr id="5" name="コンテンツ プレースホルダー 4"/>
          <p:cNvSpPr>
            <a:spLocks noGrp="1"/>
          </p:cNvSpPr>
          <p:nvPr>
            <p:ph idx="1"/>
          </p:nvPr>
        </p:nvSpPr>
        <p:spPr>
          <a:xfrm>
            <a:off x="457200" y="1340768"/>
            <a:ext cx="8194104" cy="4392488"/>
          </a:xfrm>
        </p:spPr>
        <p:txBody>
          <a:bodyPr>
            <a:noAutofit/>
          </a:bodyPr>
          <a:lstStyle/>
          <a:p>
            <a:r>
              <a:rPr lang="en-US" altLang="ja-JP" sz="2200" dirty="0"/>
              <a:t>Needless to say, not only changing the training materials, but also reviewing the training courses, including changing instruction methods was required to change the two-year training course targeting junior high school graduates to a one-year training course mainly targeting job seekers. Currently, the method of VT course for unemployed workers (system unit training) is the method </a:t>
            </a:r>
            <a:r>
              <a:rPr lang="en-US" altLang="ja-JP" sz="2200" dirty="0" smtClean="0"/>
              <a:t>developed </a:t>
            </a:r>
            <a:r>
              <a:rPr lang="en-US" altLang="ja-JP" sz="2200" dirty="0"/>
              <a:t>from knowhow accumulated by VT instructors and it has maintained a high employment rate</a:t>
            </a:r>
            <a:r>
              <a:rPr lang="en-US" altLang="ja-JP" sz="2200" dirty="0" smtClean="0"/>
              <a:t>.</a:t>
            </a:r>
          </a:p>
          <a:p>
            <a:r>
              <a:rPr lang="en-US" altLang="ja-JP" sz="2200" dirty="0"/>
              <a:t>Global intergovernmental cooperation was officially started in 1961. In this framework too, VT instructors were dispatched as long/short-term VT experts to developing countries in order to operate and manage VT institutions including the implementation of VT courses. By doing so, they have played a part in </a:t>
            </a:r>
            <a:r>
              <a:rPr lang="en-US" altLang="ja-JP" sz="2200"/>
              <a:t>the </a:t>
            </a:r>
            <a:r>
              <a:rPr lang="en-US" altLang="ja-JP" sz="2200" smtClean="0"/>
              <a:t>development </a:t>
            </a:r>
            <a:r>
              <a:rPr lang="en-US" altLang="ja-JP" sz="2200" dirty="0"/>
              <a:t>of industrial human resources in overseas countries. </a:t>
            </a:r>
            <a:endParaRPr lang="ja-JP" altLang="ja-JP" sz="2200" dirty="0"/>
          </a:p>
        </p:txBody>
      </p:sp>
    </p:spTree>
    <p:extLst>
      <p:ext uri="{BB962C8B-B14F-4D97-AF65-F5344CB8AC3E}">
        <p14:creationId xmlns:p14="http://schemas.microsoft.com/office/powerpoint/2010/main" val="503310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en-US" altLang="ja-JP" dirty="0" smtClean="0"/>
              <a:t>GAIN</a:t>
            </a:r>
            <a:r>
              <a:rPr kumimoji="1" lang="ja-JP" altLang="en-US" dirty="0" smtClean="0"/>
              <a:t>　まえがき（抜粋）　３</a:t>
            </a:r>
            <a:endParaRPr kumimoji="1" lang="ja-JP" altLang="en-US" dirty="0"/>
          </a:p>
        </p:txBody>
      </p:sp>
      <p:sp>
        <p:nvSpPr>
          <p:cNvPr id="5" name="コンテンツ プレースホルダー 4"/>
          <p:cNvSpPr>
            <a:spLocks noGrp="1"/>
          </p:cNvSpPr>
          <p:nvPr>
            <p:ph idx="1"/>
          </p:nvPr>
        </p:nvSpPr>
        <p:spPr/>
        <p:txBody>
          <a:bodyPr>
            <a:normAutofit/>
          </a:bodyPr>
          <a:lstStyle/>
          <a:p>
            <a:r>
              <a:rPr lang="ja-JP" altLang="en-US" sz="2800" dirty="0" smtClean="0"/>
              <a:t>訓練</a:t>
            </a:r>
            <a:r>
              <a:rPr lang="ja-JP" altLang="en-US" sz="2800" dirty="0"/>
              <a:t>形態</a:t>
            </a:r>
            <a:r>
              <a:rPr lang="ja-JP" altLang="en-US" sz="2800" dirty="0" smtClean="0"/>
              <a:t>は国</a:t>
            </a:r>
            <a:r>
              <a:rPr lang="ja-JP" altLang="en-US" sz="2800" dirty="0"/>
              <a:t>に</a:t>
            </a:r>
            <a:r>
              <a:rPr lang="ja-JP" altLang="en-US" sz="2800" dirty="0" smtClean="0"/>
              <a:t>よって様々である。日本のこれまでの技術協力手法は、単</a:t>
            </a:r>
            <a:r>
              <a:rPr lang="ja-JP" altLang="en-US" sz="2800" dirty="0"/>
              <a:t>に日本</a:t>
            </a:r>
            <a:r>
              <a:rPr lang="ja-JP" altLang="en-US" sz="2800" dirty="0" smtClean="0"/>
              <a:t>の制度</a:t>
            </a:r>
            <a:r>
              <a:rPr lang="ja-JP" altLang="en-US" sz="2800" dirty="0"/>
              <a:t>を相手国に持ち込むのではなく、相手国の産業状況、教育制度を踏まえてカウンターパートとともに協働で職業訓練制度・職業訓練施設運営に携わるのが特徴であった。協力終了後の職業訓練施設運営が相手国の自立によって実施されるという国際協力支援の目的にかなった運営であったと言える。</a:t>
            </a:r>
          </a:p>
          <a:p>
            <a:endParaRPr kumimoji="1" lang="ja-JP" altLang="en-US" dirty="0"/>
          </a:p>
        </p:txBody>
      </p:sp>
    </p:spTree>
    <p:extLst>
      <p:ext uri="{BB962C8B-B14F-4D97-AF65-F5344CB8AC3E}">
        <p14:creationId xmlns:p14="http://schemas.microsoft.com/office/powerpoint/2010/main" val="2014354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en-US" altLang="ja-JP" dirty="0"/>
              <a:t>GAIN Preface </a:t>
            </a:r>
            <a:r>
              <a:rPr lang="en-US" altLang="ja-JP" dirty="0" smtClean="0"/>
              <a:t>(excerpt) </a:t>
            </a:r>
            <a:r>
              <a:rPr lang="en-US" altLang="ja-JP" dirty="0"/>
              <a:t>3</a:t>
            </a:r>
            <a:endParaRPr kumimoji="1" lang="ja-JP" altLang="en-US" dirty="0"/>
          </a:p>
        </p:txBody>
      </p:sp>
      <p:sp>
        <p:nvSpPr>
          <p:cNvPr id="5" name="コンテンツ プレースホルダー 4"/>
          <p:cNvSpPr>
            <a:spLocks noGrp="1"/>
          </p:cNvSpPr>
          <p:nvPr>
            <p:ph idx="1"/>
          </p:nvPr>
        </p:nvSpPr>
        <p:spPr/>
        <p:txBody>
          <a:bodyPr>
            <a:normAutofit fontScale="92500"/>
          </a:bodyPr>
          <a:lstStyle/>
          <a:p>
            <a:r>
              <a:rPr lang="en-US" altLang="ja-JP" sz="2800" dirty="0"/>
              <a:t>The training forms varied depending on the country. The characteristic point in this cooperation method was not merely to introduce the VT system of Japan into each country, but to engage in VT systems and operation of VT institutions in collaboration together with each counterpart while the industrial conditions and educational systems of each country were considered. We can say that this cooperation met the purpose of international cooperation support where VT institutions were operated by each country themselves after the relevant cooperation project ended.</a:t>
            </a:r>
            <a:endParaRPr lang="ja-JP" altLang="ja-JP" sz="2800" dirty="0"/>
          </a:p>
        </p:txBody>
      </p:sp>
    </p:spTree>
    <p:extLst>
      <p:ext uri="{BB962C8B-B14F-4D97-AF65-F5344CB8AC3E}">
        <p14:creationId xmlns:p14="http://schemas.microsoft.com/office/powerpoint/2010/main" val="1981310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en-US" altLang="ja-JP" dirty="0" smtClean="0"/>
              <a:t>GAIN</a:t>
            </a:r>
            <a:r>
              <a:rPr kumimoji="1" lang="ja-JP" altLang="en-US" dirty="0" smtClean="0"/>
              <a:t>　まえがき（抜粋）　４</a:t>
            </a:r>
            <a:endParaRPr kumimoji="1" lang="ja-JP" altLang="en-US" dirty="0"/>
          </a:p>
        </p:txBody>
      </p:sp>
      <p:sp>
        <p:nvSpPr>
          <p:cNvPr id="5" name="コンテンツ プレースホルダー 4"/>
          <p:cNvSpPr>
            <a:spLocks noGrp="1"/>
          </p:cNvSpPr>
          <p:nvPr>
            <p:ph idx="1"/>
          </p:nvPr>
        </p:nvSpPr>
        <p:spPr/>
        <p:txBody>
          <a:bodyPr>
            <a:normAutofit fontScale="92500" lnSpcReduction="10000"/>
          </a:bodyPr>
          <a:lstStyle/>
          <a:p>
            <a:r>
              <a:rPr lang="ja-JP" altLang="en-US" dirty="0" smtClean="0"/>
              <a:t>冒頭</a:t>
            </a:r>
            <a:r>
              <a:rPr lang="ja-JP" altLang="en-US" dirty="0"/>
              <a:t>において述べたように日本の職業訓練指導員は</a:t>
            </a:r>
            <a:r>
              <a:rPr lang="ja-JP" altLang="en-US" dirty="0" smtClean="0"/>
              <a:t>、どの</a:t>
            </a:r>
            <a:r>
              <a:rPr lang="ja-JP" altLang="en-US" dirty="0"/>
              <a:t>様な職業訓練を実施することが社会貢献につながるかを念頭に置いて各種の職業訓練を実施してきた。訓練を実施して一定の成果を上げるためには、訓練施設や機材を整備し、教材を作成し、効果的な訓練方法を検討しながら今日に至っている。この日本国内での経験があったからこそ、国際協力においても相手国事情（産業状況、教育状況）を勘案しながらの職業訓練の実行が可能になったのである。</a:t>
            </a:r>
          </a:p>
          <a:p>
            <a:endParaRPr lang="ja-JP" altLang="en-US" dirty="0"/>
          </a:p>
          <a:p>
            <a:endParaRPr kumimoji="1" lang="ja-JP" altLang="en-US" dirty="0"/>
          </a:p>
        </p:txBody>
      </p:sp>
    </p:spTree>
    <p:extLst>
      <p:ext uri="{BB962C8B-B14F-4D97-AF65-F5344CB8AC3E}">
        <p14:creationId xmlns:p14="http://schemas.microsoft.com/office/powerpoint/2010/main" val="389936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332657"/>
            <a:ext cx="7772400" cy="1080119"/>
          </a:xfrm>
          <a:solidFill>
            <a:schemeClr val="accent6">
              <a:lumMod val="60000"/>
              <a:lumOff val="40000"/>
            </a:schemeClr>
          </a:solidFill>
        </p:spPr>
        <p:txBody>
          <a:bodyPr>
            <a:normAutofit/>
          </a:bodyPr>
          <a:lstStyle/>
          <a:p>
            <a:r>
              <a:rPr lang="en-US" altLang="ja-JP" sz="4800" dirty="0" smtClean="0"/>
              <a:t>Why GAIN</a:t>
            </a:r>
            <a:r>
              <a:rPr lang="ja-JP" altLang="en-US" sz="4800" dirty="0" smtClean="0"/>
              <a:t>？</a:t>
            </a:r>
            <a:endParaRPr kumimoji="1" lang="ja-JP" altLang="en-US" sz="2400" dirty="0"/>
          </a:p>
        </p:txBody>
      </p:sp>
      <p:sp>
        <p:nvSpPr>
          <p:cNvPr id="3" name="サブタイトル 2"/>
          <p:cNvSpPr>
            <a:spLocks noGrp="1"/>
          </p:cNvSpPr>
          <p:nvPr>
            <p:ph type="subTitle" idx="1"/>
          </p:nvPr>
        </p:nvSpPr>
        <p:spPr>
          <a:xfrm>
            <a:off x="467544" y="1484784"/>
            <a:ext cx="8431848" cy="2016224"/>
          </a:xfrm>
        </p:spPr>
        <p:txBody>
          <a:bodyPr>
            <a:noAutofit/>
          </a:bodyPr>
          <a:lstStyle/>
          <a:p>
            <a:pPr algn="l"/>
            <a:r>
              <a:rPr lang="en-US" altLang="ja-JP" sz="2400" dirty="0">
                <a:solidFill>
                  <a:schemeClr val="tx1"/>
                </a:solidFill>
              </a:rPr>
              <a:t>ASEAN Economic Community (AEC</a:t>
            </a:r>
            <a:r>
              <a:rPr lang="en-US" altLang="ja-JP" sz="2400" dirty="0" smtClean="0">
                <a:solidFill>
                  <a:schemeClr val="tx1"/>
                </a:solidFill>
              </a:rPr>
              <a:t>): In 2003, 10 ASEAN member countries </a:t>
            </a:r>
            <a:r>
              <a:rPr lang="en-US" altLang="ja-JP" sz="2400" dirty="0">
                <a:solidFill>
                  <a:schemeClr val="tx1"/>
                </a:solidFill>
              </a:rPr>
              <a:t>agreed </a:t>
            </a:r>
            <a:r>
              <a:rPr lang="en-US" altLang="ja-JP" sz="2400" dirty="0" smtClean="0">
                <a:solidFill>
                  <a:schemeClr val="tx1"/>
                </a:solidFill>
              </a:rPr>
              <a:t>to develop the AEC by </a:t>
            </a:r>
            <a:r>
              <a:rPr lang="en-US" altLang="ja-JP" sz="2400" dirty="0">
                <a:solidFill>
                  <a:schemeClr val="tx1"/>
                </a:solidFill>
              </a:rPr>
              <a:t>not only </a:t>
            </a:r>
            <a:r>
              <a:rPr lang="en-US" altLang="ja-JP" sz="2400" dirty="0" smtClean="0">
                <a:solidFill>
                  <a:schemeClr val="tx1"/>
                </a:solidFill>
              </a:rPr>
              <a:t>the trade </a:t>
            </a:r>
            <a:r>
              <a:rPr lang="en-US" altLang="ja-JP" sz="2400" dirty="0">
                <a:solidFill>
                  <a:schemeClr val="tx1"/>
                </a:solidFill>
              </a:rPr>
              <a:t>of intra-regional </a:t>
            </a:r>
            <a:r>
              <a:rPr lang="en-US" altLang="ja-JP" sz="2400" dirty="0" smtClean="0">
                <a:solidFill>
                  <a:schemeClr val="tx1"/>
                </a:solidFill>
              </a:rPr>
              <a:t>liberalization, but also spreading into </a:t>
            </a:r>
            <a:r>
              <a:rPr lang="en-US" altLang="ja-JP" sz="2400" dirty="0">
                <a:solidFill>
                  <a:schemeClr val="tx1"/>
                </a:solidFill>
              </a:rPr>
              <a:t>services and </a:t>
            </a:r>
            <a:r>
              <a:rPr lang="en-US" altLang="ja-JP" sz="2400" dirty="0" smtClean="0">
                <a:solidFill>
                  <a:schemeClr val="tx1"/>
                </a:solidFill>
              </a:rPr>
              <a:t>investment. In </a:t>
            </a:r>
            <a:r>
              <a:rPr lang="en-US" altLang="ja-JP" sz="2400" dirty="0">
                <a:solidFill>
                  <a:schemeClr val="tx1"/>
                </a:solidFill>
              </a:rPr>
              <a:t>the </a:t>
            </a:r>
            <a:r>
              <a:rPr lang="en-US" altLang="ja-JP" sz="2400" dirty="0" smtClean="0">
                <a:solidFill>
                  <a:schemeClr val="tx1"/>
                </a:solidFill>
              </a:rPr>
              <a:t>future, high quality and </a:t>
            </a:r>
            <a:r>
              <a:rPr lang="en-US" altLang="ja-JP" sz="2400" dirty="0">
                <a:solidFill>
                  <a:schemeClr val="tx1"/>
                </a:solidFill>
              </a:rPr>
              <a:t>proficiency </a:t>
            </a:r>
            <a:r>
              <a:rPr lang="en-US" altLang="ja-JP" sz="2400" dirty="0" smtClean="0">
                <a:solidFill>
                  <a:schemeClr val="tx1"/>
                </a:solidFill>
              </a:rPr>
              <a:t>in </a:t>
            </a:r>
            <a:r>
              <a:rPr lang="en-US" altLang="ja-JP" sz="2400" dirty="0">
                <a:solidFill>
                  <a:schemeClr val="tx1"/>
                </a:solidFill>
              </a:rPr>
              <a:t>the labor </a:t>
            </a:r>
            <a:r>
              <a:rPr lang="en-US" altLang="ja-JP" sz="2400" dirty="0" smtClean="0">
                <a:solidFill>
                  <a:schemeClr val="tx1"/>
                </a:solidFill>
              </a:rPr>
              <a:t>force are essential. This is why human </a:t>
            </a:r>
            <a:r>
              <a:rPr lang="en-US" altLang="ja-JP" sz="2400" dirty="0">
                <a:solidFill>
                  <a:schemeClr val="tx1"/>
                </a:solidFill>
              </a:rPr>
              <a:t>resource development is </a:t>
            </a:r>
            <a:r>
              <a:rPr lang="en-US" altLang="ja-JP" sz="2400" dirty="0" smtClean="0">
                <a:solidFill>
                  <a:schemeClr val="tx1"/>
                </a:solidFill>
              </a:rPr>
              <a:t>so important</a:t>
            </a:r>
            <a:r>
              <a:rPr lang="en-US" altLang="ja-JP" sz="2300" dirty="0" smtClean="0">
                <a:solidFill>
                  <a:schemeClr val="tx1"/>
                </a:solidFill>
              </a:rPr>
              <a:t>.</a:t>
            </a:r>
            <a:endParaRPr kumimoji="1" lang="ja-JP" altLang="en-US" sz="2300" dirty="0">
              <a:solidFill>
                <a:schemeClr val="tx1"/>
              </a:solidFill>
            </a:endParaRPr>
          </a:p>
        </p:txBody>
      </p:sp>
      <p:sp>
        <p:nvSpPr>
          <p:cNvPr id="4" name="サブタイトル 2"/>
          <p:cNvSpPr txBox="1">
            <a:spLocks/>
          </p:cNvSpPr>
          <p:nvPr/>
        </p:nvSpPr>
        <p:spPr>
          <a:xfrm>
            <a:off x="467544" y="3789040"/>
            <a:ext cx="8431848" cy="21602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en-US" altLang="ja-JP" sz="2600" b="1" dirty="0" smtClean="0">
                <a:solidFill>
                  <a:schemeClr val="tx1"/>
                </a:solidFill>
              </a:rPr>
              <a:t>Development </a:t>
            </a:r>
            <a:r>
              <a:rPr lang="en-US" altLang="ja-JP" sz="2600" b="1" dirty="0">
                <a:solidFill>
                  <a:schemeClr val="tx1"/>
                </a:solidFill>
              </a:rPr>
              <a:t>of GAIN is a part of the human </a:t>
            </a:r>
            <a:r>
              <a:rPr lang="en-US" altLang="ja-JP" sz="2600" b="1" dirty="0" smtClean="0">
                <a:solidFill>
                  <a:schemeClr val="tx1"/>
                </a:solidFill>
              </a:rPr>
              <a:t>resource </a:t>
            </a:r>
            <a:r>
              <a:rPr lang="en-US" altLang="ja-JP" sz="2600" b="1" dirty="0">
                <a:solidFill>
                  <a:schemeClr val="tx1"/>
                </a:solidFill>
              </a:rPr>
              <a:t>development cooperation projects towards ASEAN </a:t>
            </a:r>
            <a:r>
              <a:rPr lang="en-US" altLang="ja-JP" sz="2600" b="1" dirty="0" smtClean="0">
                <a:solidFill>
                  <a:schemeClr val="tx1"/>
                </a:solidFill>
              </a:rPr>
              <a:t>integration. GAIN is </a:t>
            </a:r>
            <a:r>
              <a:rPr lang="en-US" altLang="ja-JP" sz="2600" b="1" dirty="0">
                <a:solidFill>
                  <a:schemeClr val="tx1"/>
                </a:solidFill>
              </a:rPr>
              <a:t>to introduce the experience and know-how of </a:t>
            </a:r>
            <a:r>
              <a:rPr lang="en-US" altLang="ja-JP" sz="2600" b="1" dirty="0" smtClean="0">
                <a:solidFill>
                  <a:schemeClr val="tx1"/>
                </a:solidFill>
              </a:rPr>
              <a:t>the Japanese Vocational Training (VT) instructors in order to support </a:t>
            </a:r>
            <a:r>
              <a:rPr lang="en-US" altLang="ja-JP" sz="2600" b="1" dirty="0">
                <a:solidFill>
                  <a:schemeClr val="tx1"/>
                </a:solidFill>
              </a:rPr>
              <a:t>the capacity building of </a:t>
            </a:r>
            <a:r>
              <a:rPr lang="en-US" altLang="ja-JP" sz="2600" b="1" dirty="0" smtClean="0">
                <a:solidFill>
                  <a:schemeClr val="tx1"/>
                </a:solidFill>
              </a:rPr>
              <a:t>workers, who play roles in economic </a:t>
            </a:r>
            <a:r>
              <a:rPr lang="en-US" altLang="ja-JP" sz="2600" b="1" dirty="0">
                <a:solidFill>
                  <a:schemeClr val="tx1"/>
                </a:solidFill>
              </a:rPr>
              <a:t>development </a:t>
            </a:r>
            <a:r>
              <a:rPr lang="en-US" altLang="ja-JP" sz="2600" b="1" dirty="0" smtClean="0">
                <a:solidFill>
                  <a:schemeClr val="tx1"/>
                </a:solidFill>
              </a:rPr>
              <a:t>and also contribute </a:t>
            </a:r>
            <a:r>
              <a:rPr lang="en-US" altLang="ja-JP" sz="2600" b="1" dirty="0">
                <a:solidFill>
                  <a:schemeClr val="tx1"/>
                </a:solidFill>
              </a:rPr>
              <a:t>to </a:t>
            </a:r>
            <a:r>
              <a:rPr lang="en-US" altLang="ja-JP" sz="2600" b="1" dirty="0" smtClean="0">
                <a:solidFill>
                  <a:schemeClr val="tx1"/>
                </a:solidFill>
              </a:rPr>
              <a:t>the improvement of </a:t>
            </a:r>
            <a:r>
              <a:rPr lang="en-US" altLang="ja-JP" sz="2600" b="1" dirty="0">
                <a:solidFill>
                  <a:schemeClr val="tx1"/>
                </a:solidFill>
              </a:rPr>
              <a:t>the status of </a:t>
            </a:r>
            <a:r>
              <a:rPr lang="en-US" altLang="ja-JP" sz="2600" b="1" dirty="0" smtClean="0">
                <a:solidFill>
                  <a:schemeClr val="tx1"/>
                </a:solidFill>
              </a:rPr>
              <a:t>workers.</a:t>
            </a:r>
            <a:endParaRPr lang="ja-JP" altLang="en-US" sz="2600" b="1" dirty="0">
              <a:solidFill>
                <a:schemeClr val="tx1"/>
              </a:solidFill>
            </a:endParaRPr>
          </a:p>
        </p:txBody>
      </p:sp>
    </p:spTree>
    <p:extLst>
      <p:ext uri="{BB962C8B-B14F-4D97-AF65-F5344CB8AC3E}">
        <p14:creationId xmlns:p14="http://schemas.microsoft.com/office/powerpoint/2010/main" val="1336949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en-US" altLang="ja-JP" dirty="0"/>
              <a:t>GAIN Preface </a:t>
            </a:r>
            <a:r>
              <a:rPr lang="en-US" altLang="ja-JP" dirty="0" smtClean="0"/>
              <a:t>(excerpt) </a:t>
            </a:r>
            <a:r>
              <a:rPr lang="en-US" altLang="ja-JP" dirty="0"/>
              <a:t>4</a:t>
            </a:r>
            <a:endParaRPr kumimoji="1" lang="ja-JP" altLang="en-US" dirty="0"/>
          </a:p>
        </p:txBody>
      </p:sp>
      <p:sp>
        <p:nvSpPr>
          <p:cNvPr id="5" name="コンテンツ プレースホルダー 4"/>
          <p:cNvSpPr>
            <a:spLocks noGrp="1"/>
          </p:cNvSpPr>
          <p:nvPr>
            <p:ph idx="1"/>
          </p:nvPr>
        </p:nvSpPr>
        <p:spPr/>
        <p:txBody>
          <a:bodyPr>
            <a:normAutofit fontScale="85000" lnSpcReduction="20000"/>
          </a:bodyPr>
          <a:lstStyle/>
          <a:p>
            <a:r>
              <a:rPr lang="en-US" altLang="ja-JP" dirty="0"/>
              <a:t>As mentioned earlier, the Japanese VT instructors have implemented a variety of VT courses having their focus on the point as to what kind of VT courses can really lead to societal contributions. We have managed training institutions and equipment, prepared training materials, and examined effective training methods in order to achieve a certain level of training results to the point where we are now. Our experience of implementing VT courses in Japan enabled us to conduct VT based on a consideration of related conditions of each country (industrial and educational conditions) within the international-cooperation framework</a:t>
            </a:r>
            <a:r>
              <a:rPr lang="en-US" altLang="ja-JP" dirty="0" smtClean="0"/>
              <a:t>.</a:t>
            </a:r>
            <a:endParaRPr lang="ja-JP" altLang="ja-JP" dirty="0"/>
          </a:p>
        </p:txBody>
      </p:sp>
    </p:spTree>
    <p:extLst>
      <p:ext uri="{BB962C8B-B14F-4D97-AF65-F5344CB8AC3E}">
        <p14:creationId xmlns:p14="http://schemas.microsoft.com/office/powerpoint/2010/main" val="410656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en-US" altLang="ja-JP" dirty="0" smtClean="0"/>
              <a:t>GAIN</a:t>
            </a:r>
            <a:r>
              <a:rPr kumimoji="1" lang="ja-JP" altLang="en-US" dirty="0" smtClean="0"/>
              <a:t>　まえがき（抜粋）　５</a:t>
            </a:r>
            <a:endParaRPr kumimoji="1" lang="ja-JP" altLang="en-US" dirty="0"/>
          </a:p>
        </p:txBody>
      </p:sp>
      <p:sp>
        <p:nvSpPr>
          <p:cNvPr id="5" name="コンテンツ プレースホルダー 4"/>
          <p:cNvSpPr>
            <a:spLocks noGrp="1"/>
          </p:cNvSpPr>
          <p:nvPr>
            <p:ph idx="1"/>
          </p:nvPr>
        </p:nvSpPr>
        <p:spPr/>
        <p:txBody>
          <a:bodyPr>
            <a:normAutofit/>
          </a:bodyPr>
          <a:lstStyle/>
          <a:p>
            <a:r>
              <a:rPr lang="ja-JP" altLang="en-US" dirty="0" smtClean="0"/>
              <a:t>本マニュアルは、日本</a:t>
            </a:r>
            <a:r>
              <a:rPr lang="ja-JP" altLang="en-US" dirty="0"/>
              <a:t>の職業訓練指導員がこれまでに蓄積してきた職業訓練施設運営・訓練コース運営管理に関するノウハウ、実技・学科の訓練指導に関するノウハウをまとめた。本マニュアルが</a:t>
            </a:r>
            <a:r>
              <a:rPr lang="en-US" altLang="ja-JP" dirty="0"/>
              <a:t>ASEAN</a:t>
            </a:r>
            <a:r>
              <a:rPr lang="ja-JP" altLang="en-US" dirty="0"/>
              <a:t>諸国における産業人育成の一助になるとともに、本マニュアルによって全ての職業訓練関係者がやりがいをもって働き、より一層社会貢献できるよう、たゆまない努力が行われることを期待する。</a:t>
            </a:r>
          </a:p>
          <a:p>
            <a:endParaRPr kumimoji="1" lang="ja-JP" altLang="en-US" dirty="0"/>
          </a:p>
        </p:txBody>
      </p:sp>
    </p:spTree>
    <p:extLst>
      <p:ext uri="{BB962C8B-B14F-4D97-AF65-F5344CB8AC3E}">
        <p14:creationId xmlns:p14="http://schemas.microsoft.com/office/powerpoint/2010/main" val="1014892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en-US" altLang="ja-JP" dirty="0"/>
              <a:t>GAIN Preface </a:t>
            </a:r>
            <a:r>
              <a:rPr lang="en-US" altLang="ja-JP" dirty="0" smtClean="0"/>
              <a:t>(excerpt) 5</a:t>
            </a:r>
            <a:endParaRPr kumimoji="1" lang="ja-JP" altLang="en-US" dirty="0"/>
          </a:p>
        </p:txBody>
      </p:sp>
      <p:sp>
        <p:nvSpPr>
          <p:cNvPr id="5" name="コンテンツ プレースホルダー 4"/>
          <p:cNvSpPr>
            <a:spLocks noGrp="1"/>
          </p:cNvSpPr>
          <p:nvPr>
            <p:ph idx="1"/>
          </p:nvPr>
        </p:nvSpPr>
        <p:spPr/>
        <p:txBody>
          <a:bodyPr>
            <a:normAutofit fontScale="92500" lnSpcReduction="20000"/>
          </a:bodyPr>
          <a:lstStyle/>
          <a:p>
            <a:r>
              <a:rPr lang="en-US" altLang="ja-JP" dirty="0"/>
              <a:t>This manual contains the management knowhow of VT institutions, and VT courses, and the knowhow regarding instructions for practice and theoretical subjects accumulated by VT instructors. We hope that this manual will serve as help for development of industrial human resources in ASEAN countries. We also desire that tireless efforts will be made so that all VT concerned personnel can make further contributions to the society with the use of this manual while working with challenging and rewarding feelings.</a:t>
            </a:r>
            <a:endParaRPr lang="ja-JP" altLang="ja-JP" dirty="0"/>
          </a:p>
        </p:txBody>
      </p:sp>
    </p:spTree>
    <p:extLst>
      <p:ext uri="{BB962C8B-B14F-4D97-AF65-F5344CB8AC3E}">
        <p14:creationId xmlns:p14="http://schemas.microsoft.com/office/powerpoint/2010/main" val="2572133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922140" y="364696"/>
            <a:ext cx="5472608" cy="64807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smtClean="0">
                <a:solidFill>
                  <a:schemeClr val="tx1"/>
                </a:solidFill>
              </a:rPr>
              <a:t>職業訓練政策</a:t>
            </a:r>
            <a:endParaRPr kumimoji="1" lang="ja-JP" altLang="en-US" sz="3600" dirty="0">
              <a:solidFill>
                <a:schemeClr val="tx1"/>
              </a:solidFill>
            </a:endParaRPr>
          </a:p>
        </p:txBody>
      </p:sp>
      <p:sp>
        <p:nvSpPr>
          <p:cNvPr id="5" name="正方形/長方形 4"/>
          <p:cNvSpPr/>
          <p:nvPr/>
        </p:nvSpPr>
        <p:spPr>
          <a:xfrm>
            <a:off x="2922140" y="1552288"/>
            <a:ext cx="5472608"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smtClean="0">
                <a:solidFill>
                  <a:schemeClr val="tx1"/>
                </a:solidFill>
              </a:rPr>
              <a:t>職業訓練の実施</a:t>
            </a:r>
            <a:endParaRPr kumimoji="1" lang="ja-JP" altLang="en-US" sz="3600" dirty="0">
              <a:solidFill>
                <a:schemeClr val="tx1"/>
              </a:solidFill>
            </a:endParaRPr>
          </a:p>
        </p:txBody>
      </p:sp>
      <p:sp>
        <p:nvSpPr>
          <p:cNvPr id="6" name="角丸四角形 5"/>
          <p:cNvSpPr/>
          <p:nvPr/>
        </p:nvSpPr>
        <p:spPr>
          <a:xfrm>
            <a:off x="2995292" y="3136400"/>
            <a:ext cx="5472608" cy="65264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solidFill>
              </a:rPr>
              <a:t>卒業生の労働界への輩出</a:t>
            </a:r>
          </a:p>
        </p:txBody>
      </p:sp>
      <p:sp>
        <p:nvSpPr>
          <p:cNvPr id="7" name="下矢印 6"/>
          <p:cNvSpPr/>
          <p:nvPr/>
        </p:nvSpPr>
        <p:spPr>
          <a:xfrm>
            <a:off x="4355976" y="1120240"/>
            <a:ext cx="22322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下矢印 7"/>
          <p:cNvSpPr/>
          <p:nvPr/>
        </p:nvSpPr>
        <p:spPr>
          <a:xfrm>
            <a:off x="4355976" y="2643784"/>
            <a:ext cx="22322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868784" y="4005064"/>
            <a:ext cx="7704856" cy="2246769"/>
          </a:xfrm>
          <a:prstGeom prst="rect">
            <a:avLst/>
          </a:prstGeom>
          <a:noFill/>
        </p:spPr>
        <p:txBody>
          <a:bodyPr wrap="square" rtlCol="0">
            <a:spAutoFit/>
          </a:bodyPr>
          <a:lstStyle/>
          <a:p>
            <a:r>
              <a:rPr kumimoji="1" lang="ja-JP" altLang="en-US" sz="2800" dirty="0" smtClean="0"/>
              <a:t>日本に限らず、国家の職業訓練政策を効果的に実行し、その業績を積み上げるためには、職業訓練指導員の質の高い能力が必須である。指導能力のない指導員による訓練は、実効性の無い空虚な職業訓練施策になってしまう。</a:t>
            </a:r>
            <a:endParaRPr kumimoji="1" lang="ja-JP" altLang="en-US" sz="2800" dirty="0"/>
          </a:p>
        </p:txBody>
      </p:sp>
      <p:sp>
        <p:nvSpPr>
          <p:cNvPr id="10" name="角丸四角形 9"/>
          <p:cNvSpPr/>
          <p:nvPr/>
        </p:nvSpPr>
        <p:spPr>
          <a:xfrm>
            <a:off x="467544" y="836712"/>
            <a:ext cx="1944216" cy="262600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指導員能力の養成</a:t>
            </a:r>
            <a:endParaRPr kumimoji="1" lang="ja-JP" altLang="en-US" sz="4000" dirty="0">
              <a:solidFill>
                <a:schemeClr val="tx1"/>
              </a:solidFill>
            </a:endParaRPr>
          </a:p>
        </p:txBody>
      </p:sp>
    </p:spTree>
    <p:extLst>
      <p:ext uri="{BB962C8B-B14F-4D97-AF65-F5344CB8AC3E}">
        <p14:creationId xmlns:p14="http://schemas.microsoft.com/office/powerpoint/2010/main" val="4058350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3203848" y="364696"/>
            <a:ext cx="5190900" cy="83205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800" dirty="0" smtClean="0">
                <a:solidFill>
                  <a:schemeClr val="tx1"/>
                </a:solidFill>
              </a:rPr>
              <a:t>VT Policy</a:t>
            </a:r>
            <a:endParaRPr kumimoji="1" lang="ja-JP" altLang="en-US" sz="4800" dirty="0">
              <a:solidFill>
                <a:schemeClr val="tx1"/>
              </a:solidFill>
            </a:endParaRPr>
          </a:p>
        </p:txBody>
      </p:sp>
      <p:sp>
        <p:nvSpPr>
          <p:cNvPr id="5" name="正方形/長方形 4"/>
          <p:cNvSpPr/>
          <p:nvPr/>
        </p:nvSpPr>
        <p:spPr>
          <a:xfrm>
            <a:off x="3203848" y="1844824"/>
            <a:ext cx="5190900" cy="79208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dirty="0" smtClean="0">
                <a:solidFill>
                  <a:schemeClr val="tx1"/>
                </a:solidFill>
              </a:rPr>
              <a:t>VT</a:t>
            </a:r>
            <a:r>
              <a:rPr kumimoji="1" lang="ja-JP" altLang="en-US" sz="3600" dirty="0" smtClean="0">
                <a:solidFill>
                  <a:schemeClr val="tx1"/>
                </a:solidFill>
              </a:rPr>
              <a:t>　</a:t>
            </a:r>
            <a:r>
              <a:rPr kumimoji="1" lang="en-US" altLang="ja-JP" sz="3600" dirty="0" smtClean="0">
                <a:solidFill>
                  <a:schemeClr val="tx1"/>
                </a:solidFill>
              </a:rPr>
              <a:t>Implementation</a:t>
            </a:r>
            <a:endParaRPr kumimoji="1" lang="ja-JP" altLang="en-US" sz="3600" dirty="0">
              <a:solidFill>
                <a:schemeClr val="tx1"/>
              </a:solidFill>
            </a:endParaRPr>
          </a:p>
        </p:txBody>
      </p:sp>
      <p:sp>
        <p:nvSpPr>
          <p:cNvPr id="6" name="角丸四角形 5"/>
          <p:cNvSpPr/>
          <p:nvPr/>
        </p:nvSpPr>
        <p:spPr>
          <a:xfrm>
            <a:off x="3203848" y="3303856"/>
            <a:ext cx="5264052" cy="92923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solidFill>
                  <a:srgbClr val="212121"/>
                </a:solidFill>
                <a:latin typeface="arial"/>
              </a:rPr>
              <a:t>Graduates </a:t>
            </a:r>
            <a:r>
              <a:rPr lang="en-US" altLang="ja-JP" sz="2800" dirty="0">
                <a:solidFill>
                  <a:srgbClr val="212121"/>
                </a:solidFill>
                <a:latin typeface="arial"/>
              </a:rPr>
              <a:t>to the labor </a:t>
            </a:r>
            <a:r>
              <a:rPr lang="en-US" altLang="ja-JP" sz="2800" dirty="0" smtClean="0">
                <a:solidFill>
                  <a:srgbClr val="212121"/>
                </a:solidFill>
                <a:latin typeface="arial"/>
              </a:rPr>
              <a:t>market</a:t>
            </a:r>
            <a:endParaRPr lang="ja-JP" altLang="en-US" sz="2800" dirty="0">
              <a:solidFill>
                <a:schemeClr val="tx1"/>
              </a:solidFill>
            </a:endParaRPr>
          </a:p>
        </p:txBody>
      </p:sp>
      <p:sp>
        <p:nvSpPr>
          <p:cNvPr id="7" name="下矢印 6"/>
          <p:cNvSpPr/>
          <p:nvPr/>
        </p:nvSpPr>
        <p:spPr>
          <a:xfrm>
            <a:off x="4355976" y="1370648"/>
            <a:ext cx="22322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下矢印 7"/>
          <p:cNvSpPr/>
          <p:nvPr/>
        </p:nvSpPr>
        <p:spPr>
          <a:xfrm>
            <a:off x="4355976" y="2859808"/>
            <a:ext cx="223224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338448" y="4437112"/>
            <a:ext cx="8568952" cy="2246769"/>
          </a:xfrm>
          <a:prstGeom prst="rect">
            <a:avLst/>
          </a:prstGeom>
          <a:noFill/>
        </p:spPr>
        <p:txBody>
          <a:bodyPr wrap="square" rtlCol="0">
            <a:spAutoFit/>
          </a:bodyPr>
          <a:lstStyle/>
          <a:p>
            <a:r>
              <a:rPr lang="en-US" altLang="ja-JP" sz="2800" dirty="0" smtClean="0"/>
              <a:t>Not </a:t>
            </a:r>
            <a:r>
              <a:rPr lang="en-US" altLang="ja-JP" sz="2800" dirty="0"/>
              <a:t>only in </a:t>
            </a:r>
            <a:r>
              <a:rPr lang="en-US" altLang="ja-JP" sz="2800" dirty="0" smtClean="0"/>
              <a:t>Japan, </a:t>
            </a:r>
            <a:r>
              <a:rPr lang="en-US" altLang="ja-JP" sz="2800" dirty="0"/>
              <a:t>high </a:t>
            </a:r>
            <a:r>
              <a:rPr lang="en-US" altLang="ja-JP" sz="2800" dirty="0" smtClean="0"/>
              <a:t>quality capabilities of VT instructors are essential to implement </a:t>
            </a:r>
            <a:r>
              <a:rPr lang="en-US" altLang="ja-JP" sz="2800" dirty="0"/>
              <a:t>the </a:t>
            </a:r>
            <a:r>
              <a:rPr lang="en-US" altLang="ja-JP" sz="2800" dirty="0" smtClean="0"/>
              <a:t>VT policies effectively and </a:t>
            </a:r>
            <a:r>
              <a:rPr lang="en-US" altLang="ja-JP" sz="2800" dirty="0"/>
              <a:t>build up </a:t>
            </a:r>
            <a:r>
              <a:rPr lang="en-US" altLang="ja-JP" sz="2800" dirty="0" smtClean="0"/>
              <a:t>performance</a:t>
            </a:r>
            <a:r>
              <a:rPr lang="en-US" altLang="ja-JP" sz="2800" dirty="0"/>
              <a:t>. </a:t>
            </a:r>
          </a:p>
          <a:p>
            <a:r>
              <a:rPr lang="en-US" altLang="ja-JP" sz="2800" dirty="0"/>
              <a:t>Training by </a:t>
            </a:r>
            <a:r>
              <a:rPr lang="en-US" altLang="ja-JP" sz="2800" dirty="0" smtClean="0"/>
              <a:t>instructors with low capability means that the VT policies become less effective.</a:t>
            </a:r>
            <a:endParaRPr kumimoji="1" lang="ja-JP" altLang="en-US" sz="2800" dirty="0"/>
          </a:p>
        </p:txBody>
      </p:sp>
      <p:sp>
        <p:nvSpPr>
          <p:cNvPr id="10" name="角丸四角形 9"/>
          <p:cNvSpPr/>
          <p:nvPr/>
        </p:nvSpPr>
        <p:spPr>
          <a:xfrm>
            <a:off x="251520" y="364696"/>
            <a:ext cx="2808312" cy="386839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smtClean="0">
                <a:solidFill>
                  <a:schemeClr val="tx1"/>
                </a:solidFill>
              </a:rPr>
              <a:t>Developing</a:t>
            </a:r>
            <a:r>
              <a:rPr lang="en-US" altLang="ja-JP" sz="4000" dirty="0" smtClean="0">
                <a:solidFill>
                  <a:schemeClr val="tx1"/>
                </a:solidFill>
              </a:rPr>
              <a:t> instructors’ capabilities</a:t>
            </a:r>
            <a:endParaRPr kumimoji="1" lang="ja-JP" altLang="en-US" sz="4000" dirty="0">
              <a:solidFill>
                <a:schemeClr val="tx1"/>
              </a:solidFill>
            </a:endParaRPr>
          </a:p>
        </p:txBody>
      </p:sp>
    </p:spTree>
    <p:extLst>
      <p:ext uri="{BB962C8B-B14F-4D97-AF65-F5344CB8AC3E}">
        <p14:creationId xmlns:p14="http://schemas.microsoft.com/office/powerpoint/2010/main" val="394844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4768" y="260648"/>
            <a:ext cx="8229600" cy="1143000"/>
          </a:xfrm>
        </p:spPr>
        <p:txBody>
          <a:bodyPr/>
          <a:lstStyle/>
          <a:p>
            <a:r>
              <a:rPr kumimoji="1" lang="ja-JP" altLang="en-US" dirty="0" smtClean="0"/>
              <a:t>優秀な労働力確保のために</a:t>
            </a:r>
            <a:endParaRPr kumimoji="1" lang="ja-JP" altLang="en-US" dirty="0"/>
          </a:p>
        </p:txBody>
      </p:sp>
      <p:sp>
        <p:nvSpPr>
          <p:cNvPr id="4" name="角丸四角形 3"/>
          <p:cNvSpPr/>
          <p:nvPr/>
        </p:nvSpPr>
        <p:spPr>
          <a:xfrm>
            <a:off x="971520" y="4221088"/>
            <a:ext cx="7632848" cy="208823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smtClean="0">
                <a:solidFill>
                  <a:schemeClr val="tx1"/>
                </a:solidFill>
              </a:rPr>
              <a:t>このために各国は、職業訓練施策を</a:t>
            </a:r>
            <a:r>
              <a:rPr kumimoji="1" lang="en-US" altLang="ja-JP" sz="3200" dirty="0" smtClean="0">
                <a:solidFill>
                  <a:schemeClr val="tx1"/>
                </a:solidFill>
              </a:rPr>
              <a:t>PDCA</a:t>
            </a:r>
            <a:r>
              <a:rPr kumimoji="1" lang="ja-JP" altLang="en-US" sz="3200" dirty="0" smtClean="0">
                <a:solidFill>
                  <a:schemeClr val="tx1"/>
                </a:solidFill>
              </a:rPr>
              <a:t>によって効果効率的に運営ができる質の高い職業訓練指導員を育成</a:t>
            </a:r>
            <a:r>
              <a:rPr lang="ja-JP" altLang="en-US" sz="3200" dirty="0" smtClean="0">
                <a:solidFill>
                  <a:schemeClr val="tx1"/>
                </a:solidFill>
              </a:rPr>
              <a:t>しなければ</a:t>
            </a:r>
            <a:r>
              <a:rPr lang="ja-JP" altLang="en-US" sz="3200" dirty="0">
                <a:solidFill>
                  <a:schemeClr val="tx1"/>
                </a:solidFill>
              </a:rPr>
              <a:t>ならない</a:t>
            </a:r>
            <a:r>
              <a:rPr lang="ja-JP" altLang="en-US" sz="3200" dirty="0" smtClean="0">
                <a:solidFill>
                  <a:schemeClr val="tx1"/>
                </a:solidFill>
              </a:rPr>
              <a:t>。</a:t>
            </a:r>
            <a:endParaRPr kumimoji="1" lang="ja-JP" altLang="en-US" sz="3200" dirty="0">
              <a:solidFill>
                <a:schemeClr val="tx1"/>
              </a:solidFill>
            </a:endParaRPr>
          </a:p>
        </p:txBody>
      </p:sp>
      <p:sp>
        <p:nvSpPr>
          <p:cNvPr id="5" name="角丸四角形 4"/>
          <p:cNvSpPr/>
          <p:nvPr/>
        </p:nvSpPr>
        <p:spPr>
          <a:xfrm>
            <a:off x="957936" y="1556792"/>
            <a:ext cx="7632848" cy="2016224"/>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smtClean="0">
                <a:solidFill>
                  <a:schemeClr val="tx1"/>
                </a:solidFill>
              </a:rPr>
              <a:t>訓練ニーズを適切に反映した訓練を実施し、市場が求める労働力を提供し、労働者が希望を持って就労する能力を付与するのが職業訓練指導員の責務である。</a:t>
            </a:r>
            <a:endParaRPr kumimoji="1" lang="ja-JP" altLang="en-US" sz="3200" dirty="0">
              <a:solidFill>
                <a:schemeClr val="tx1"/>
              </a:solidFill>
            </a:endParaRPr>
          </a:p>
        </p:txBody>
      </p:sp>
      <p:sp>
        <p:nvSpPr>
          <p:cNvPr id="6" name="下矢印 5"/>
          <p:cNvSpPr/>
          <p:nvPr/>
        </p:nvSpPr>
        <p:spPr>
          <a:xfrm>
            <a:off x="2915816" y="3609020"/>
            <a:ext cx="331236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98929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4768" y="260648"/>
            <a:ext cx="8229600" cy="1143000"/>
          </a:xfrm>
        </p:spPr>
        <p:txBody>
          <a:bodyPr>
            <a:normAutofit/>
          </a:bodyPr>
          <a:lstStyle/>
          <a:p>
            <a:r>
              <a:rPr lang="en-US" altLang="ja-JP" dirty="0" smtClean="0"/>
              <a:t>For ensuring excellent </a:t>
            </a:r>
            <a:r>
              <a:rPr lang="en-US" altLang="ja-JP" dirty="0"/>
              <a:t>labor </a:t>
            </a:r>
            <a:r>
              <a:rPr lang="en-US" altLang="ja-JP" dirty="0" smtClean="0"/>
              <a:t>force</a:t>
            </a:r>
            <a:endParaRPr kumimoji="1" lang="ja-JP" altLang="en-US" dirty="0"/>
          </a:p>
        </p:txBody>
      </p:sp>
      <p:sp>
        <p:nvSpPr>
          <p:cNvPr id="4" name="角丸四角形 3"/>
          <p:cNvSpPr/>
          <p:nvPr/>
        </p:nvSpPr>
        <p:spPr>
          <a:xfrm>
            <a:off x="755576" y="4221088"/>
            <a:ext cx="8064896" cy="208823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3200" dirty="0" smtClean="0">
                <a:solidFill>
                  <a:schemeClr val="tx1"/>
                </a:solidFill>
              </a:rPr>
              <a:t>For an excellent labor force, each country </a:t>
            </a:r>
            <a:r>
              <a:rPr lang="en-US" altLang="ja-JP" sz="3200" dirty="0">
                <a:solidFill>
                  <a:schemeClr val="tx1"/>
                </a:solidFill>
              </a:rPr>
              <a:t>must </a:t>
            </a:r>
            <a:r>
              <a:rPr lang="en-US" altLang="ja-JP" sz="3200" dirty="0" smtClean="0">
                <a:solidFill>
                  <a:schemeClr val="tx1"/>
                </a:solidFill>
              </a:rPr>
              <a:t>develop high quality VT instructors with great</a:t>
            </a:r>
            <a:r>
              <a:rPr lang="en-US" altLang="ja-JP" sz="3200" dirty="0">
                <a:solidFill>
                  <a:schemeClr val="tx1"/>
                </a:solidFill>
              </a:rPr>
              <a:t> </a:t>
            </a:r>
            <a:r>
              <a:rPr lang="en-US" altLang="ja-JP" sz="3200" dirty="0" smtClean="0">
                <a:solidFill>
                  <a:schemeClr val="tx1"/>
                </a:solidFill>
              </a:rPr>
              <a:t>capabilities, who can implement VT effectively and efficiently </a:t>
            </a:r>
            <a:r>
              <a:rPr lang="en-US" altLang="ja-JP" sz="3200" dirty="0">
                <a:solidFill>
                  <a:schemeClr val="tx1"/>
                </a:solidFill>
              </a:rPr>
              <a:t>by PDCA</a:t>
            </a:r>
            <a:r>
              <a:rPr lang="en-US" altLang="ja-JP" sz="3200" dirty="0" smtClean="0">
                <a:solidFill>
                  <a:schemeClr val="tx1"/>
                </a:solidFill>
              </a:rPr>
              <a:t>.</a:t>
            </a:r>
            <a:endParaRPr kumimoji="1" lang="ja-JP" altLang="en-US" sz="3200" dirty="0">
              <a:solidFill>
                <a:schemeClr val="tx1"/>
              </a:solidFill>
            </a:endParaRPr>
          </a:p>
        </p:txBody>
      </p:sp>
      <p:sp>
        <p:nvSpPr>
          <p:cNvPr id="5" name="角丸四角形 4"/>
          <p:cNvSpPr/>
          <p:nvPr/>
        </p:nvSpPr>
        <p:spPr>
          <a:xfrm>
            <a:off x="957936" y="1403648"/>
            <a:ext cx="7632848" cy="216936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3200" dirty="0">
              <a:solidFill>
                <a:schemeClr val="tx1"/>
              </a:solidFill>
            </a:endParaRPr>
          </a:p>
          <a:p>
            <a:r>
              <a:rPr lang="en-US" altLang="ja-JP" sz="2800" dirty="0" smtClean="0">
                <a:solidFill>
                  <a:schemeClr val="tx1"/>
                </a:solidFill>
              </a:rPr>
              <a:t>The responsibility of VT instructor is to implement training properly based on the training needs, </a:t>
            </a:r>
            <a:r>
              <a:rPr lang="en-US" altLang="ja-JP" sz="2800" dirty="0">
                <a:solidFill>
                  <a:schemeClr val="tx1"/>
                </a:solidFill>
              </a:rPr>
              <a:t>provide a labor force </a:t>
            </a:r>
            <a:r>
              <a:rPr lang="en-US" altLang="ja-JP" sz="2800" dirty="0" smtClean="0">
                <a:solidFill>
                  <a:schemeClr val="tx1"/>
                </a:solidFill>
              </a:rPr>
              <a:t>that meets with market demands, and produce skilled graduates with hopes of a working future.</a:t>
            </a:r>
            <a:endParaRPr lang="en-US" altLang="ja-JP" sz="2800" dirty="0">
              <a:solidFill>
                <a:schemeClr val="tx1"/>
              </a:solidFill>
            </a:endParaRPr>
          </a:p>
          <a:p>
            <a:endParaRPr kumimoji="1" lang="ja-JP" altLang="en-US" sz="3200" dirty="0">
              <a:solidFill>
                <a:schemeClr val="tx1"/>
              </a:solidFill>
            </a:endParaRPr>
          </a:p>
        </p:txBody>
      </p:sp>
      <p:sp>
        <p:nvSpPr>
          <p:cNvPr id="6" name="下矢印 5"/>
          <p:cNvSpPr/>
          <p:nvPr/>
        </p:nvSpPr>
        <p:spPr>
          <a:xfrm>
            <a:off x="2915816" y="3645024"/>
            <a:ext cx="331236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886351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2"/>
          <p:cNvSpPr txBox="1"/>
          <p:nvPr/>
        </p:nvSpPr>
        <p:spPr>
          <a:xfrm>
            <a:off x="6331747" y="2522538"/>
            <a:ext cx="184731"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ltLang="en-US" dirty="0">
              <a:solidFill>
                <a:prstClr val="black"/>
              </a:solidFill>
            </a:endParaRPr>
          </a:p>
        </p:txBody>
      </p:sp>
      <p:sp>
        <p:nvSpPr>
          <p:cNvPr id="7" name="横巻き 6"/>
          <p:cNvSpPr/>
          <p:nvPr/>
        </p:nvSpPr>
        <p:spPr>
          <a:xfrm>
            <a:off x="1043608" y="188640"/>
            <a:ext cx="7128792" cy="1866193"/>
          </a:xfrm>
          <a:prstGeom prst="horizont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3600" dirty="0" smtClean="0">
                <a:solidFill>
                  <a:prstClr val="black"/>
                </a:solidFill>
              </a:rPr>
              <a:t>職業</a:t>
            </a:r>
            <a:r>
              <a:rPr lang="ja-JP" altLang="en-US" sz="3600" dirty="0">
                <a:solidFill>
                  <a:prstClr val="black"/>
                </a:solidFill>
              </a:rPr>
              <a:t>訓練指導員マニュアル</a:t>
            </a:r>
          </a:p>
          <a:p>
            <a:endParaRPr lang="ja-JP" altLang="en-US" dirty="0">
              <a:solidFill>
                <a:prstClr val="black"/>
              </a:solidFill>
            </a:endParaRPr>
          </a:p>
        </p:txBody>
      </p:sp>
      <p:sp>
        <p:nvSpPr>
          <p:cNvPr id="8" name="テキスト ボックス 14"/>
          <p:cNvSpPr txBox="1"/>
          <p:nvPr/>
        </p:nvSpPr>
        <p:spPr>
          <a:xfrm>
            <a:off x="1547664" y="1369835"/>
            <a:ext cx="6624736" cy="372115"/>
          </a:xfrm>
          <a:prstGeom prst="rect">
            <a:avLst/>
          </a:prstGeom>
          <a:solidFill>
            <a:schemeClr val="accent2">
              <a:lumMod val="60000"/>
              <a:lumOff val="4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b"/>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2800" dirty="0" smtClean="0">
                <a:solidFill>
                  <a:prstClr val="black"/>
                </a:solidFill>
              </a:rPr>
              <a:t>GAIN</a:t>
            </a:r>
            <a:r>
              <a:rPr lang="ja-JP" altLang="en-US" sz="2800" dirty="0" smtClean="0">
                <a:solidFill>
                  <a:prstClr val="black"/>
                </a:solidFill>
              </a:rPr>
              <a:t>　</a:t>
            </a:r>
            <a:r>
              <a:rPr lang="en-US" altLang="ja-JP" sz="2800" dirty="0" smtClean="0">
                <a:solidFill>
                  <a:prstClr val="black"/>
                </a:solidFill>
              </a:rPr>
              <a:t>(Guide </a:t>
            </a:r>
            <a:r>
              <a:rPr lang="en-US" altLang="ja-JP" sz="2800" dirty="0">
                <a:solidFill>
                  <a:prstClr val="black"/>
                </a:solidFill>
              </a:rPr>
              <a:t>for ASEAN </a:t>
            </a:r>
            <a:r>
              <a:rPr lang="en-US" altLang="ja-JP" sz="2800" dirty="0" smtClean="0">
                <a:solidFill>
                  <a:prstClr val="black"/>
                </a:solidFill>
              </a:rPr>
              <a:t>Instructors)</a:t>
            </a:r>
            <a:endParaRPr lang="ja-JP" altLang="en-US" sz="2800" dirty="0">
              <a:solidFill>
                <a:prstClr val="black"/>
              </a:solidFill>
            </a:endParaRPr>
          </a:p>
        </p:txBody>
      </p:sp>
      <p:sp>
        <p:nvSpPr>
          <p:cNvPr id="27" name="角丸四角形 26"/>
          <p:cNvSpPr/>
          <p:nvPr/>
        </p:nvSpPr>
        <p:spPr>
          <a:xfrm>
            <a:off x="1043608" y="2639009"/>
            <a:ext cx="7128792" cy="160852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altLang="ja-JP" sz="2400" dirty="0" smtClean="0">
                <a:solidFill>
                  <a:prstClr val="black"/>
                </a:solidFill>
              </a:rPr>
              <a:t>ASEAN</a:t>
            </a:r>
            <a:r>
              <a:rPr lang="ja-JP" altLang="en-US" sz="2400" dirty="0">
                <a:solidFill>
                  <a:prstClr val="black"/>
                </a:solidFill>
              </a:rPr>
              <a:t>諸国の職業</a:t>
            </a:r>
            <a:r>
              <a:rPr lang="ja-JP" altLang="en-US" sz="2400" dirty="0" smtClean="0">
                <a:solidFill>
                  <a:prstClr val="black"/>
                </a:solidFill>
              </a:rPr>
              <a:t>訓練指導員能力向上</a:t>
            </a:r>
            <a:endParaRPr lang="ja-JP" altLang="en-US" sz="2400" dirty="0">
              <a:solidFill>
                <a:prstClr val="black"/>
              </a:solidFill>
            </a:endParaRPr>
          </a:p>
          <a:p>
            <a:r>
              <a:rPr lang="ja-JP" altLang="en-US" sz="2400" dirty="0" smtClean="0">
                <a:solidFill>
                  <a:prstClr val="black"/>
                </a:solidFill>
              </a:rPr>
              <a:t>　◎</a:t>
            </a:r>
            <a:r>
              <a:rPr lang="en-US" altLang="ja-JP" sz="2400" dirty="0">
                <a:solidFill>
                  <a:prstClr val="black"/>
                </a:solidFill>
              </a:rPr>
              <a:t>PDCA</a:t>
            </a:r>
            <a:r>
              <a:rPr lang="ja-JP" altLang="en-US" sz="2400" dirty="0">
                <a:solidFill>
                  <a:prstClr val="black"/>
                </a:solidFill>
              </a:rPr>
              <a:t>サイクルに</a:t>
            </a:r>
            <a:r>
              <a:rPr lang="ja-JP" altLang="en-US" sz="2400" dirty="0" smtClean="0">
                <a:solidFill>
                  <a:prstClr val="black"/>
                </a:solidFill>
              </a:rPr>
              <a:t>よる訓練</a:t>
            </a:r>
            <a:r>
              <a:rPr lang="ja-JP" altLang="en-US" sz="2400" dirty="0">
                <a:solidFill>
                  <a:prstClr val="black"/>
                </a:solidFill>
              </a:rPr>
              <a:t>コースの設定・改善　</a:t>
            </a:r>
          </a:p>
          <a:p>
            <a:r>
              <a:rPr lang="ja-JP" altLang="en-US" sz="2400" dirty="0" smtClean="0">
                <a:solidFill>
                  <a:prstClr val="black"/>
                </a:solidFill>
              </a:rPr>
              <a:t>　◎</a:t>
            </a:r>
            <a:r>
              <a:rPr lang="ja-JP" altLang="en-US" sz="2400" dirty="0">
                <a:solidFill>
                  <a:prstClr val="black"/>
                </a:solidFill>
              </a:rPr>
              <a:t>指導員の指導技術の向上　</a:t>
            </a:r>
          </a:p>
        </p:txBody>
      </p:sp>
      <p:sp>
        <p:nvSpPr>
          <p:cNvPr id="29" name="下矢印 28"/>
          <p:cNvSpPr/>
          <p:nvPr/>
        </p:nvSpPr>
        <p:spPr>
          <a:xfrm>
            <a:off x="1835696" y="2054837"/>
            <a:ext cx="2592289" cy="4677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2400" dirty="0" smtClean="0">
                <a:solidFill>
                  <a:prstClr val="black"/>
                </a:solidFill>
              </a:rPr>
              <a:t>普及</a:t>
            </a:r>
            <a:endParaRPr lang="ja-JP" altLang="en-US" sz="2400" dirty="0">
              <a:solidFill>
                <a:prstClr val="black"/>
              </a:solidFill>
            </a:endParaRPr>
          </a:p>
        </p:txBody>
      </p:sp>
      <p:sp>
        <p:nvSpPr>
          <p:cNvPr id="30" name="上矢印 29"/>
          <p:cNvSpPr/>
          <p:nvPr/>
        </p:nvSpPr>
        <p:spPr>
          <a:xfrm>
            <a:off x="5148064" y="1979206"/>
            <a:ext cx="2304255" cy="49869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2400" dirty="0" smtClean="0">
                <a:solidFill>
                  <a:prstClr val="black"/>
                </a:solidFill>
              </a:rPr>
              <a:t>改定</a:t>
            </a:r>
            <a:endParaRPr lang="ja-JP" altLang="en-US" sz="2400" dirty="0">
              <a:solidFill>
                <a:prstClr val="black"/>
              </a:solidFill>
            </a:endParaRPr>
          </a:p>
        </p:txBody>
      </p:sp>
      <p:sp>
        <p:nvSpPr>
          <p:cNvPr id="33" name="テキスト ボックス 41"/>
          <p:cNvSpPr txBox="1"/>
          <p:nvPr/>
        </p:nvSpPr>
        <p:spPr>
          <a:xfrm>
            <a:off x="10103647" y="5789613"/>
            <a:ext cx="184731"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ltLang="en-US" dirty="0">
              <a:solidFill>
                <a:prstClr val="black"/>
              </a:solidFill>
            </a:endParaRPr>
          </a:p>
        </p:txBody>
      </p:sp>
      <p:sp>
        <p:nvSpPr>
          <p:cNvPr id="34" name="下矢印 33"/>
          <p:cNvSpPr/>
          <p:nvPr/>
        </p:nvSpPr>
        <p:spPr>
          <a:xfrm>
            <a:off x="3311861" y="4556670"/>
            <a:ext cx="2592288" cy="5367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dirty="0">
              <a:solidFill>
                <a:prstClr val="white"/>
              </a:solidFill>
            </a:endParaRPr>
          </a:p>
        </p:txBody>
      </p:sp>
      <p:sp>
        <p:nvSpPr>
          <p:cNvPr id="35" name="テキスト ボックス 43"/>
          <p:cNvSpPr txBox="1"/>
          <p:nvPr/>
        </p:nvSpPr>
        <p:spPr>
          <a:xfrm>
            <a:off x="8796340" y="8218488"/>
            <a:ext cx="184731"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ltLang="en-US" dirty="0">
              <a:solidFill>
                <a:prstClr val="black"/>
              </a:solidFill>
            </a:endParaRPr>
          </a:p>
        </p:txBody>
      </p:sp>
      <p:sp>
        <p:nvSpPr>
          <p:cNvPr id="36" name="円/楕円 35"/>
          <p:cNvSpPr/>
          <p:nvPr/>
        </p:nvSpPr>
        <p:spPr>
          <a:xfrm>
            <a:off x="467545" y="5157192"/>
            <a:ext cx="8421160" cy="122413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3200" dirty="0" smtClean="0">
                <a:solidFill>
                  <a:prstClr val="black"/>
                </a:solidFill>
              </a:rPr>
              <a:t>AEC</a:t>
            </a:r>
            <a:r>
              <a:rPr lang="ja-JP" altLang="en-US" sz="3200" dirty="0" smtClean="0">
                <a:solidFill>
                  <a:prstClr val="black"/>
                </a:solidFill>
              </a:rPr>
              <a:t>職業</a:t>
            </a:r>
            <a:r>
              <a:rPr lang="ja-JP" altLang="en-US" sz="3200" dirty="0">
                <a:solidFill>
                  <a:prstClr val="black"/>
                </a:solidFill>
              </a:rPr>
              <a:t>訓練の質の統一と</a:t>
            </a:r>
            <a:r>
              <a:rPr lang="ja-JP" altLang="en-US" sz="3200" dirty="0" smtClean="0">
                <a:solidFill>
                  <a:prstClr val="black"/>
                </a:solidFill>
              </a:rPr>
              <a:t>向上</a:t>
            </a:r>
            <a:endParaRPr lang="ja-JP" altLang="en-US" sz="3200" dirty="0">
              <a:solidFill>
                <a:prstClr val="black"/>
              </a:solidFill>
            </a:endParaRPr>
          </a:p>
        </p:txBody>
      </p:sp>
    </p:spTree>
    <p:extLst>
      <p:ext uri="{BB962C8B-B14F-4D97-AF65-F5344CB8AC3E}">
        <p14:creationId xmlns:p14="http://schemas.microsoft.com/office/powerpoint/2010/main" val="2272258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12"/>
          <p:cNvSpPr txBox="1"/>
          <p:nvPr/>
        </p:nvSpPr>
        <p:spPr>
          <a:xfrm>
            <a:off x="6331747" y="2522538"/>
            <a:ext cx="184731"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ltLang="en-US" dirty="0">
              <a:solidFill>
                <a:prstClr val="black"/>
              </a:solidFill>
            </a:endParaRPr>
          </a:p>
        </p:txBody>
      </p:sp>
      <p:sp>
        <p:nvSpPr>
          <p:cNvPr id="7" name="横巻き 6"/>
          <p:cNvSpPr/>
          <p:nvPr/>
        </p:nvSpPr>
        <p:spPr>
          <a:xfrm>
            <a:off x="1043608" y="188640"/>
            <a:ext cx="7128792" cy="1866193"/>
          </a:xfrm>
          <a:prstGeom prst="horizont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altLang="ja-JP" sz="3200" dirty="0" smtClean="0">
                <a:solidFill>
                  <a:prstClr val="black"/>
                </a:solidFill>
              </a:rPr>
              <a:t>   GAIN</a:t>
            </a:r>
            <a:r>
              <a:rPr lang="ja-JP" altLang="en-US" sz="3200" dirty="0">
                <a:solidFill>
                  <a:prstClr val="black"/>
                </a:solidFill>
              </a:rPr>
              <a:t>　</a:t>
            </a:r>
            <a:r>
              <a:rPr lang="en-US" altLang="ja-JP" sz="3200" dirty="0">
                <a:solidFill>
                  <a:prstClr val="black"/>
                </a:solidFill>
              </a:rPr>
              <a:t>(</a:t>
            </a:r>
            <a:r>
              <a:rPr lang="en-US" altLang="ja-JP" sz="3200" dirty="0">
                <a:solidFill>
                  <a:srgbClr val="FF0000"/>
                </a:solidFill>
              </a:rPr>
              <a:t>G</a:t>
            </a:r>
            <a:r>
              <a:rPr lang="en-US" altLang="ja-JP" sz="3200" dirty="0">
                <a:solidFill>
                  <a:prstClr val="black"/>
                </a:solidFill>
              </a:rPr>
              <a:t>uide for </a:t>
            </a:r>
            <a:r>
              <a:rPr lang="en-US" altLang="ja-JP" sz="3200" dirty="0" err="1" smtClean="0">
                <a:solidFill>
                  <a:srgbClr val="FF0000"/>
                </a:solidFill>
              </a:rPr>
              <a:t>A</a:t>
            </a:r>
            <a:r>
              <a:rPr lang="en-US" altLang="ja-JP" sz="3200" dirty="0" err="1" smtClean="0">
                <a:solidFill>
                  <a:prstClr val="black"/>
                </a:solidFill>
              </a:rPr>
              <a:t>sean</a:t>
            </a:r>
            <a:r>
              <a:rPr lang="en-US" altLang="ja-JP" sz="3200" dirty="0" smtClean="0">
                <a:solidFill>
                  <a:prstClr val="black"/>
                </a:solidFill>
              </a:rPr>
              <a:t> </a:t>
            </a:r>
            <a:r>
              <a:rPr lang="en-US" altLang="ja-JP" sz="3200" dirty="0" err="1" smtClean="0">
                <a:solidFill>
                  <a:srgbClr val="FF0000"/>
                </a:solidFill>
              </a:rPr>
              <a:t>IN</a:t>
            </a:r>
            <a:r>
              <a:rPr lang="en-US" altLang="ja-JP" sz="3200" dirty="0" err="1" smtClean="0">
                <a:solidFill>
                  <a:prstClr val="black"/>
                </a:solidFill>
              </a:rPr>
              <a:t>structors</a:t>
            </a:r>
            <a:r>
              <a:rPr lang="en-US" altLang="ja-JP" sz="3200" dirty="0">
                <a:solidFill>
                  <a:prstClr val="black"/>
                </a:solidFill>
              </a:rPr>
              <a:t>)</a:t>
            </a:r>
          </a:p>
        </p:txBody>
      </p:sp>
      <p:sp>
        <p:nvSpPr>
          <p:cNvPr id="8" name="テキスト ボックス 14"/>
          <p:cNvSpPr txBox="1"/>
          <p:nvPr/>
        </p:nvSpPr>
        <p:spPr>
          <a:xfrm>
            <a:off x="1547664" y="1369835"/>
            <a:ext cx="6624736" cy="372115"/>
          </a:xfrm>
          <a:prstGeom prst="rect">
            <a:avLst/>
          </a:prstGeom>
          <a:solidFill>
            <a:schemeClr val="accent2">
              <a:lumMod val="60000"/>
              <a:lumOff val="4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b"/>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ja-JP" altLang="en-US" sz="2800" dirty="0">
              <a:solidFill>
                <a:prstClr val="black"/>
              </a:solidFill>
            </a:endParaRPr>
          </a:p>
        </p:txBody>
      </p:sp>
      <p:sp>
        <p:nvSpPr>
          <p:cNvPr id="27" name="角丸四角形 26"/>
          <p:cNvSpPr/>
          <p:nvPr/>
        </p:nvSpPr>
        <p:spPr>
          <a:xfrm>
            <a:off x="899592" y="2639009"/>
            <a:ext cx="7896748" cy="160852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altLang="ja-JP" sz="2400" dirty="0" smtClean="0">
                <a:solidFill>
                  <a:prstClr val="black"/>
                </a:solidFill>
              </a:rPr>
              <a:t>Building capabilities </a:t>
            </a:r>
            <a:r>
              <a:rPr lang="en-US" altLang="ja-JP" sz="2400" dirty="0">
                <a:solidFill>
                  <a:prstClr val="black"/>
                </a:solidFill>
              </a:rPr>
              <a:t>of the </a:t>
            </a:r>
            <a:r>
              <a:rPr lang="en-US" altLang="ja-JP" sz="2400" dirty="0" smtClean="0">
                <a:solidFill>
                  <a:prstClr val="black"/>
                </a:solidFill>
              </a:rPr>
              <a:t>VT instructors in ASEAN </a:t>
            </a:r>
            <a:r>
              <a:rPr lang="en-US" altLang="ja-JP" sz="2400" dirty="0">
                <a:solidFill>
                  <a:prstClr val="black"/>
                </a:solidFill>
              </a:rPr>
              <a:t>countries</a:t>
            </a:r>
            <a:endParaRPr lang="ja-JP" altLang="en-US" sz="2400" dirty="0">
              <a:solidFill>
                <a:prstClr val="black"/>
              </a:solidFill>
            </a:endParaRPr>
          </a:p>
          <a:p>
            <a:r>
              <a:rPr lang="ja-JP" altLang="en-US" sz="2400" dirty="0" smtClean="0">
                <a:solidFill>
                  <a:prstClr val="black"/>
                </a:solidFill>
              </a:rPr>
              <a:t>　◎</a:t>
            </a:r>
            <a:r>
              <a:rPr lang="en-US" altLang="ja-JP" sz="2400" dirty="0" smtClean="0">
                <a:solidFill>
                  <a:prstClr val="black"/>
                </a:solidFill>
              </a:rPr>
              <a:t>Development and </a:t>
            </a:r>
            <a:r>
              <a:rPr lang="en-US" altLang="ja-JP" sz="2400" dirty="0">
                <a:solidFill>
                  <a:prstClr val="black"/>
                </a:solidFill>
              </a:rPr>
              <a:t>improvement of </a:t>
            </a:r>
            <a:r>
              <a:rPr lang="en-US" altLang="ja-JP" sz="2400" dirty="0" smtClean="0">
                <a:solidFill>
                  <a:prstClr val="black"/>
                </a:solidFill>
              </a:rPr>
              <a:t>VT courses </a:t>
            </a:r>
            <a:r>
              <a:rPr lang="en-US" altLang="ja-JP" sz="2400" dirty="0">
                <a:solidFill>
                  <a:prstClr val="black"/>
                </a:solidFill>
              </a:rPr>
              <a:t>by the PDCA </a:t>
            </a:r>
            <a:r>
              <a:rPr lang="en-US" altLang="ja-JP" sz="2400" dirty="0" smtClean="0">
                <a:solidFill>
                  <a:prstClr val="black"/>
                </a:solidFill>
              </a:rPr>
              <a:t>cycle</a:t>
            </a:r>
            <a:endParaRPr lang="ja-JP" altLang="en-US" sz="2400" dirty="0">
              <a:solidFill>
                <a:prstClr val="black"/>
              </a:solidFill>
            </a:endParaRPr>
          </a:p>
          <a:p>
            <a:r>
              <a:rPr lang="ja-JP" altLang="en-US" sz="2400" dirty="0" smtClean="0">
                <a:solidFill>
                  <a:prstClr val="black"/>
                </a:solidFill>
              </a:rPr>
              <a:t>　◎</a:t>
            </a:r>
            <a:r>
              <a:rPr lang="en-US" altLang="ja-JP" sz="2400" dirty="0" smtClean="0">
                <a:solidFill>
                  <a:prstClr val="black"/>
                </a:solidFill>
              </a:rPr>
              <a:t>Improvement </a:t>
            </a:r>
            <a:r>
              <a:rPr lang="en-US" altLang="ja-JP" sz="2400" dirty="0">
                <a:solidFill>
                  <a:prstClr val="black"/>
                </a:solidFill>
              </a:rPr>
              <a:t>of </a:t>
            </a:r>
            <a:r>
              <a:rPr lang="en-US" altLang="ja-JP" sz="2400" dirty="0" smtClean="0">
                <a:solidFill>
                  <a:prstClr val="black"/>
                </a:solidFill>
              </a:rPr>
              <a:t>the training skills </a:t>
            </a:r>
            <a:r>
              <a:rPr lang="en-US" altLang="ja-JP" sz="2400" dirty="0">
                <a:solidFill>
                  <a:prstClr val="black"/>
                </a:solidFill>
              </a:rPr>
              <a:t>of </a:t>
            </a:r>
            <a:r>
              <a:rPr lang="en-US" altLang="ja-JP" sz="2400" dirty="0" smtClean="0">
                <a:solidFill>
                  <a:prstClr val="black"/>
                </a:solidFill>
              </a:rPr>
              <a:t>instructors</a:t>
            </a:r>
            <a:endParaRPr lang="ja-JP" altLang="en-US" sz="2400" dirty="0">
              <a:solidFill>
                <a:prstClr val="black"/>
              </a:solidFill>
            </a:endParaRPr>
          </a:p>
        </p:txBody>
      </p:sp>
      <p:sp>
        <p:nvSpPr>
          <p:cNvPr id="29" name="下矢印 28"/>
          <p:cNvSpPr/>
          <p:nvPr/>
        </p:nvSpPr>
        <p:spPr>
          <a:xfrm>
            <a:off x="1043609" y="1975460"/>
            <a:ext cx="4104455" cy="504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2400" dirty="0" smtClean="0">
                <a:solidFill>
                  <a:prstClr val="black"/>
                </a:solidFill>
              </a:rPr>
              <a:t>Dissemination</a:t>
            </a:r>
            <a:endParaRPr lang="ja-JP" altLang="en-US" sz="2400" dirty="0">
              <a:solidFill>
                <a:prstClr val="black"/>
              </a:solidFill>
            </a:endParaRPr>
          </a:p>
        </p:txBody>
      </p:sp>
      <p:sp>
        <p:nvSpPr>
          <p:cNvPr id="30" name="上矢印 29"/>
          <p:cNvSpPr/>
          <p:nvPr/>
        </p:nvSpPr>
        <p:spPr>
          <a:xfrm>
            <a:off x="5364089" y="1980441"/>
            <a:ext cx="2808312" cy="504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2400" dirty="0">
                <a:solidFill>
                  <a:prstClr val="black"/>
                </a:solidFill>
              </a:rPr>
              <a:t>Revision</a:t>
            </a:r>
            <a:endParaRPr lang="ja-JP" altLang="en-US" sz="2400" dirty="0">
              <a:solidFill>
                <a:prstClr val="black"/>
              </a:solidFill>
            </a:endParaRPr>
          </a:p>
        </p:txBody>
      </p:sp>
      <p:sp>
        <p:nvSpPr>
          <p:cNvPr id="33" name="テキスト ボックス 41"/>
          <p:cNvSpPr txBox="1"/>
          <p:nvPr/>
        </p:nvSpPr>
        <p:spPr>
          <a:xfrm>
            <a:off x="10103647" y="5789613"/>
            <a:ext cx="184731"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ltLang="en-US" dirty="0">
              <a:solidFill>
                <a:prstClr val="black"/>
              </a:solidFill>
            </a:endParaRPr>
          </a:p>
        </p:txBody>
      </p:sp>
      <p:sp>
        <p:nvSpPr>
          <p:cNvPr id="34" name="下矢印 33"/>
          <p:cNvSpPr/>
          <p:nvPr/>
        </p:nvSpPr>
        <p:spPr>
          <a:xfrm>
            <a:off x="3311860" y="4433997"/>
            <a:ext cx="2592288" cy="5367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dirty="0">
              <a:solidFill>
                <a:prstClr val="white"/>
              </a:solidFill>
            </a:endParaRPr>
          </a:p>
        </p:txBody>
      </p:sp>
      <p:sp>
        <p:nvSpPr>
          <p:cNvPr id="35" name="テキスト ボックス 43"/>
          <p:cNvSpPr txBox="1"/>
          <p:nvPr/>
        </p:nvSpPr>
        <p:spPr>
          <a:xfrm>
            <a:off x="8796340" y="8218488"/>
            <a:ext cx="184731" cy="26161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ja-JP" altLang="en-US" dirty="0">
              <a:solidFill>
                <a:prstClr val="black"/>
              </a:solidFill>
            </a:endParaRPr>
          </a:p>
        </p:txBody>
      </p:sp>
      <p:sp>
        <p:nvSpPr>
          <p:cNvPr id="36" name="円/楕円 35"/>
          <p:cNvSpPr/>
          <p:nvPr/>
        </p:nvSpPr>
        <p:spPr>
          <a:xfrm>
            <a:off x="467545" y="5157192"/>
            <a:ext cx="8421160" cy="122413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3200" dirty="0" smtClean="0">
                <a:solidFill>
                  <a:prstClr val="black"/>
                </a:solidFill>
              </a:rPr>
              <a:t>Unification </a:t>
            </a:r>
            <a:r>
              <a:rPr lang="en-US" altLang="ja-JP" sz="3200" dirty="0">
                <a:solidFill>
                  <a:prstClr val="black"/>
                </a:solidFill>
              </a:rPr>
              <a:t>and improvement of the quality of the AEC </a:t>
            </a:r>
            <a:r>
              <a:rPr lang="en-US" altLang="ja-JP" sz="3200" dirty="0" smtClean="0">
                <a:solidFill>
                  <a:prstClr val="black"/>
                </a:solidFill>
              </a:rPr>
              <a:t> VT</a:t>
            </a:r>
            <a:endParaRPr lang="ja-JP" altLang="en-US" sz="3200" dirty="0">
              <a:solidFill>
                <a:prstClr val="black"/>
              </a:solidFill>
            </a:endParaRPr>
          </a:p>
        </p:txBody>
      </p:sp>
    </p:spTree>
    <p:extLst>
      <p:ext uri="{BB962C8B-B14F-4D97-AF65-F5344CB8AC3E}">
        <p14:creationId xmlns:p14="http://schemas.microsoft.com/office/powerpoint/2010/main" val="2485526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CFF">
            <a:alpha val="39000"/>
          </a:srgb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5400" dirty="0" smtClean="0">
                <a:latin typeface="HGP創英角ﾎﾟｯﾌﾟ体" pitchFamily="50" charset="-128"/>
                <a:ea typeface="HGP創英角ﾎﾟｯﾌﾟ体" pitchFamily="50" charset="-128"/>
              </a:rPr>
              <a:t>訓練課題の設計</a:t>
            </a:r>
            <a:endParaRPr lang="ja-JP" altLang="en-US" sz="5400" dirty="0">
              <a:latin typeface="HGP創英角ﾎﾟｯﾌﾟ体" pitchFamily="50" charset="-128"/>
              <a:ea typeface="HGP創英角ﾎﾟｯﾌﾟ体" pitchFamily="50" charset="-128"/>
            </a:endParaRPr>
          </a:p>
        </p:txBody>
      </p:sp>
      <p:grpSp>
        <p:nvGrpSpPr>
          <p:cNvPr id="3" name="グループ化 2"/>
          <p:cNvGrpSpPr/>
          <p:nvPr/>
        </p:nvGrpSpPr>
        <p:grpSpPr>
          <a:xfrm>
            <a:off x="457331" y="1700808"/>
            <a:ext cx="2602501" cy="3888432"/>
            <a:chOff x="900550" y="1700808"/>
            <a:chExt cx="3060394" cy="4464496"/>
          </a:xfrm>
        </p:grpSpPr>
        <p:sp>
          <p:nvSpPr>
            <p:cNvPr id="4" name="フローチャート: 処理 3"/>
            <p:cNvSpPr/>
            <p:nvPr/>
          </p:nvSpPr>
          <p:spPr>
            <a:xfrm>
              <a:off x="900550" y="1700808"/>
              <a:ext cx="3024336" cy="86409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prstClr val="black"/>
                  </a:solidFill>
                </a:rPr>
                <a:t>到達目標</a:t>
              </a:r>
              <a:endParaRPr lang="ja-JP" altLang="en-US" sz="2400" b="1" dirty="0">
                <a:solidFill>
                  <a:prstClr val="black"/>
                </a:solidFill>
              </a:endParaRPr>
            </a:p>
          </p:txBody>
        </p:sp>
        <p:sp>
          <p:nvSpPr>
            <p:cNvPr id="5" name="上矢印 4"/>
            <p:cNvSpPr/>
            <p:nvPr/>
          </p:nvSpPr>
          <p:spPr>
            <a:xfrm>
              <a:off x="980374" y="2797195"/>
              <a:ext cx="1007154" cy="23042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white"/>
                  </a:solidFill>
                </a:rPr>
                <a:t>レベルアップ</a:t>
              </a:r>
              <a:endParaRPr lang="ja-JP" altLang="en-US" dirty="0">
                <a:solidFill>
                  <a:prstClr val="white"/>
                </a:solidFill>
              </a:endParaRPr>
            </a:p>
          </p:txBody>
        </p:sp>
        <p:sp>
          <p:nvSpPr>
            <p:cNvPr id="6" name="フローチャート: 処理 5"/>
            <p:cNvSpPr/>
            <p:nvPr/>
          </p:nvSpPr>
          <p:spPr>
            <a:xfrm>
              <a:off x="900550" y="5373216"/>
              <a:ext cx="3024336" cy="79208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prstClr val="black"/>
                  </a:solidFill>
                </a:rPr>
                <a:t>初心者</a:t>
              </a:r>
              <a:endParaRPr lang="ja-JP" altLang="en-US" sz="2400" dirty="0">
                <a:solidFill>
                  <a:prstClr val="black"/>
                </a:solidFill>
              </a:endParaRPr>
            </a:p>
          </p:txBody>
        </p:sp>
        <p:sp>
          <p:nvSpPr>
            <p:cNvPr id="7" name="フローチャート: 処理 6"/>
            <p:cNvSpPr/>
            <p:nvPr/>
          </p:nvSpPr>
          <p:spPr>
            <a:xfrm>
              <a:off x="2195736" y="2788811"/>
              <a:ext cx="1729150"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rPr>
                <a:t>課題４</a:t>
              </a:r>
            </a:p>
          </p:txBody>
        </p:sp>
        <p:sp>
          <p:nvSpPr>
            <p:cNvPr id="8" name="フローチャート: 処理 7"/>
            <p:cNvSpPr/>
            <p:nvPr/>
          </p:nvSpPr>
          <p:spPr>
            <a:xfrm>
              <a:off x="2195736" y="3445267"/>
              <a:ext cx="1729150"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rPr>
                <a:t>課題３</a:t>
              </a:r>
            </a:p>
          </p:txBody>
        </p:sp>
        <p:sp>
          <p:nvSpPr>
            <p:cNvPr id="9" name="フローチャート: 処理 8"/>
            <p:cNvSpPr/>
            <p:nvPr/>
          </p:nvSpPr>
          <p:spPr>
            <a:xfrm>
              <a:off x="2195736" y="4055110"/>
              <a:ext cx="1765208"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rPr>
                <a:t>課題２</a:t>
              </a:r>
            </a:p>
          </p:txBody>
        </p:sp>
        <p:sp>
          <p:nvSpPr>
            <p:cNvPr id="10" name="フローチャート: 処理 9"/>
            <p:cNvSpPr/>
            <p:nvPr/>
          </p:nvSpPr>
          <p:spPr>
            <a:xfrm>
              <a:off x="2195736" y="4693354"/>
              <a:ext cx="1729150" cy="504056"/>
            </a:xfrm>
            <a:prstGeom prst="flowChart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black"/>
                  </a:solidFill>
                </a:rPr>
                <a:t>課題１</a:t>
              </a:r>
              <a:endParaRPr lang="ja-JP" altLang="en-US" dirty="0">
                <a:solidFill>
                  <a:prstClr val="black"/>
                </a:solidFill>
              </a:endParaRPr>
            </a:p>
          </p:txBody>
        </p:sp>
      </p:grpSp>
      <p:sp>
        <p:nvSpPr>
          <p:cNvPr id="11" name="テキスト ボックス 10"/>
          <p:cNvSpPr txBox="1"/>
          <p:nvPr/>
        </p:nvSpPr>
        <p:spPr>
          <a:xfrm>
            <a:off x="3563888" y="1402031"/>
            <a:ext cx="5184576" cy="1384995"/>
          </a:xfrm>
          <a:prstGeom prst="rect">
            <a:avLst/>
          </a:prstGeom>
          <a:noFill/>
        </p:spPr>
        <p:txBody>
          <a:bodyPr wrap="square" rtlCol="0">
            <a:spAutoFit/>
          </a:bodyPr>
          <a:lstStyle/>
          <a:p>
            <a:r>
              <a:rPr lang="ja-JP" altLang="en-US" sz="2800" dirty="0" smtClean="0">
                <a:solidFill>
                  <a:prstClr val="black"/>
                </a:solidFill>
              </a:rPr>
              <a:t>目標に合致させて、訓練生ができるようになるための訓練コース、訓練課題の設計</a:t>
            </a:r>
            <a:endParaRPr lang="ja-JP" altLang="en-US" sz="2800" dirty="0">
              <a:solidFill>
                <a:prstClr val="black"/>
              </a:solidFill>
            </a:endParaRPr>
          </a:p>
        </p:txBody>
      </p:sp>
      <p:sp>
        <p:nvSpPr>
          <p:cNvPr id="12" name="角丸四角形吹き出し 11"/>
          <p:cNvSpPr/>
          <p:nvPr/>
        </p:nvSpPr>
        <p:spPr>
          <a:xfrm>
            <a:off x="3568218" y="3685031"/>
            <a:ext cx="2127386" cy="620571"/>
          </a:xfrm>
          <a:prstGeom prst="wedgeRoundRectCallout">
            <a:avLst>
              <a:gd name="adj1" fmla="val -85668"/>
              <a:gd name="adj2" fmla="val 12546"/>
              <a:gd name="adj3" fmla="val 16667"/>
            </a:avLst>
          </a:prstGeom>
          <a:solidFill>
            <a:srgbClr val="00B0F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prstClr val="black"/>
                </a:solidFill>
              </a:rPr>
              <a:t>追加</a:t>
            </a:r>
            <a:endParaRPr lang="ja-JP" altLang="en-US" sz="2800" dirty="0">
              <a:solidFill>
                <a:prstClr val="black"/>
              </a:solidFill>
            </a:endParaRPr>
          </a:p>
        </p:txBody>
      </p:sp>
      <p:sp>
        <p:nvSpPr>
          <p:cNvPr id="17" name="角丸四角形吹き出し 16"/>
          <p:cNvSpPr/>
          <p:nvPr/>
        </p:nvSpPr>
        <p:spPr>
          <a:xfrm>
            <a:off x="3552453" y="2854333"/>
            <a:ext cx="2127386" cy="594606"/>
          </a:xfrm>
          <a:prstGeom prst="wedgeRoundRectCallout">
            <a:avLst>
              <a:gd name="adj1" fmla="val -87666"/>
              <a:gd name="adj2" fmla="val 60576"/>
              <a:gd name="adj3" fmla="val 16667"/>
            </a:avLst>
          </a:prstGeom>
          <a:solidFill>
            <a:srgbClr val="00B0F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prstClr val="black"/>
                </a:solidFill>
              </a:rPr>
              <a:t>変更</a:t>
            </a:r>
            <a:endParaRPr lang="ja-JP" altLang="en-US" sz="2800" dirty="0">
              <a:solidFill>
                <a:prstClr val="black"/>
              </a:solidFill>
            </a:endParaRPr>
          </a:p>
        </p:txBody>
      </p:sp>
      <p:sp>
        <p:nvSpPr>
          <p:cNvPr id="18" name="角丸四角形吹き出し 17"/>
          <p:cNvSpPr/>
          <p:nvPr/>
        </p:nvSpPr>
        <p:spPr>
          <a:xfrm>
            <a:off x="3568218" y="4498243"/>
            <a:ext cx="2160240" cy="603076"/>
          </a:xfrm>
          <a:prstGeom prst="wedgeRoundRectCallout">
            <a:avLst>
              <a:gd name="adj1" fmla="val -80998"/>
              <a:gd name="adj2" fmla="val -32189"/>
              <a:gd name="adj3" fmla="val 16667"/>
            </a:avLst>
          </a:prstGeom>
          <a:solidFill>
            <a:srgbClr val="00B0F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prstClr val="black"/>
                </a:solidFill>
              </a:rPr>
              <a:t>順序の変更</a:t>
            </a:r>
            <a:endParaRPr lang="ja-JP" altLang="en-US" sz="2800" dirty="0">
              <a:solidFill>
                <a:prstClr val="black"/>
              </a:solidFill>
            </a:endParaRPr>
          </a:p>
        </p:txBody>
      </p:sp>
      <p:sp>
        <p:nvSpPr>
          <p:cNvPr id="19" name="テキスト ボックス 18"/>
          <p:cNvSpPr txBox="1"/>
          <p:nvPr/>
        </p:nvSpPr>
        <p:spPr>
          <a:xfrm>
            <a:off x="6188259" y="2847452"/>
            <a:ext cx="2448272" cy="1815882"/>
          </a:xfrm>
          <a:prstGeom prst="rect">
            <a:avLst/>
          </a:prstGeom>
          <a:noFill/>
        </p:spPr>
        <p:txBody>
          <a:bodyPr wrap="square" rtlCol="0">
            <a:spAutoFit/>
          </a:bodyPr>
          <a:lstStyle/>
          <a:p>
            <a:r>
              <a:rPr lang="ja-JP" altLang="en-US" sz="2800" dirty="0" smtClean="0">
                <a:solidFill>
                  <a:prstClr val="black"/>
                </a:solidFill>
              </a:rPr>
              <a:t>訓練生</a:t>
            </a:r>
            <a:r>
              <a:rPr lang="ja-JP" altLang="en-US" sz="2800" dirty="0">
                <a:solidFill>
                  <a:prstClr val="black"/>
                </a:solidFill>
              </a:rPr>
              <a:t>の力量に合わせた</a:t>
            </a:r>
            <a:r>
              <a:rPr lang="ja-JP" altLang="en-US" sz="2800" dirty="0" smtClean="0">
                <a:solidFill>
                  <a:prstClr val="black"/>
                </a:solidFill>
              </a:rPr>
              <a:t>課題の再設定能力</a:t>
            </a:r>
            <a:endParaRPr lang="ja-JP" altLang="en-US" sz="2800" dirty="0">
              <a:solidFill>
                <a:prstClr val="black"/>
              </a:solidFill>
            </a:endParaRPr>
          </a:p>
        </p:txBody>
      </p:sp>
      <p:sp>
        <p:nvSpPr>
          <p:cNvPr id="20" name="テキスト ボックス 19"/>
          <p:cNvSpPr txBox="1"/>
          <p:nvPr/>
        </p:nvSpPr>
        <p:spPr>
          <a:xfrm>
            <a:off x="457462" y="5733256"/>
            <a:ext cx="8147117" cy="830997"/>
          </a:xfrm>
          <a:prstGeom prst="rect">
            <a:avLst/>
          </a:prstGeom>
          <a:noFill/>
        </p:spPr>
        <p:txBody>
          <a:bodyPr wrap="square" rtlCol="0">
            <a:spAutoFit/>
          </a:bodyPr>
          <a:lstStyle/>
          <a:p>
            <a:r>
              <a:rPr lang="ja-JP" altLang="en-US" sz="2400" dirty="0" smtClean="0">
                <a:solidFill>
                  <a:prstClr val="black"/>
                </a:solidFill>
              </a:rPr>
              <a:t>職業訓練指導員だけが、自信を持って就職できる技能・技術習得支援ができる。職業訓練指導員の責務は重大である。</a:t>
            </a:r>
            <a:endParaRPr lang="ja-JP" altLang="en-US" sz="2400" dirty="0">
              <a:solidFill>
                <a:prstClr val="black"/>
              </a:solidFill>
            </a:endParaRPr>
          </a:p>
        </p:txBody>
      </p:sp>
      <p:sp>
        <p:nvSpPr>
          <p:cNvPr id="13" name="スライド番号プレースホルダー 12"/>
          <p:cNvSpPr>
            <a:spLocks noGrp="1"/>
          </p:cNvSpPr>
          <p:nvPr>
            <p:ph type="sldNum" sz="quarter" idx="12"/>
          </p:nvPr>
        </p:nvSpPr>
        <p:spPr/>
        <p:txBody>
          <a:bodyPr/>
          <a:lstStyle/>
          <a:p>
            <a:fld id="{FBEC14B2-6D07-440E-830F-E27C3FB7ABBD}" type="slidenum">
              <a:rPr lang="ja-JP" altLang="en-US" smtClean="0">
                <a:solidFill>
                  <a:prstClr val="black">
                    <a:tint val="75000"/>
                  </a:prstClr>
                </a:solidFill>
              </a:rPr>
              <a:pPr/>
              <a:t>9</a:t>
            </a:fld>
            <a:endParaRPr lang="ja-JP" altLang="en-US" dirty="0">
              <a:solidFill>
                <a:prstClr val="black">
                  <a:tint val="75000"/>
                </a:prstClr>
              </a:solidFill>
            </a:endParaRPr>
          </a:p>
        </p:txBody>
      </p:sp>
    </p:spTree>
    <p:extLst>
      <p:ext uri="{BB962C8B-B14F-4D97-AF65-F5344CB8AC3E}">
        <p14:creationId xmlns:p14="http://schemas.microsoft.com/office/powerpoint/2010/main" val="22635012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left)">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up)">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arn(inVertical)">
                                      <p:cBhvr>
                                        <p:cTn id="3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7" grpId="0" animBg="1"/>
      <p:bldP spid="18" grpId="0" animBg="1"/>
      <p:bldP spid="19" grpId="0"/>
      <p:bldP spid="20"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551</TotalTime>
  <Words>1956</Words>
  <Application>Microsoft Office PowerPoint</Application>
  <PresentationFormat>画面に合わせる (4:3)</PresentationFormat>
  <Paragraphs>133</Paragraphs>
  <Slides>22</Slides>
  <Notes>0</Notes>
  <HiddenSlides>0</HiddenSlides>
  <MMClips>0</MMClips>
  <ScaleCrop>false</ScaleCrop>
  <HeadingPairs>
    <vt:vector size="4" baseType="variant">
      <vt:variant>
        <vt:lpstr>テーマ</vt:lpstr>
      </vt:variant>
      <vt:variant>
        <vt:i4>4</vt:i4>
      </vt:variant>
      <vt:variant>
        <vt:lpstr>スライド タイトル</vt:lpstr>
      </vt:variant>
      <vt:variant>
        <vt:i4>22</vt:i4>
      </vt:variant>
    </vt:vector>
  </HeadingPairs>
  <TitlesOfParts>
    <vt:vector size="26" baseType="lpstr">
      <vt:lpstr>Office ​​テーマ</vt:lpstr>
      <vt:lpstr>Office テーマ</vt:lpstr>
      <vt:lpstr>1_Office テーマ</vt:lpstr>
      <vt:lpstr>1_Office ​​テーマ</vt:lpstr>
      <vt:lpstr>なぜGAINなのか？</vt:lpstr>
      <vt:lpstr>Why GAIN？</vt:lpstr>
      <vt:lpstr>PowerPoint プレゼンテーション</vt:lpstr>
      <vt:lpstr>PowerPoint プレゼンテーション</vt:lpstr>
      <vt:lpstr>優秀な労働力確保のために</vt:lpstr>
      <vt:lpstr>For ensuring excellent labor force</vt:lpstr>
      <vt:lpstr>PowerPoint プレゼンテーション</vt:lpstr>
      <vt:lpstr>PowerPoint プレゼンテーション</vt:lpstr>
      <vt:lpstr>訓練課題の設計</vt:lpstr>
      <vt:lpstr>Design of the training assignment</vt:lpstr>
      <vt:lpstr>GAINの構成</vt:lpstr>
      <vt:lpstr>Structure of the GAIN</vt:lpstr>
      <vt:lpstr>GAIN　まえがき（抜粋）　１</vt:lpstr>
      <vt:lpstr>GAIN Preface (excerpt) 1</vt:lpstr>
      <vt:lpstr>GAIN　まえがき（抜粋）　２</vt:lpstr>
      <vt:lpstr>GAIN Preface (excerpt) 2</vt:lpstr>
      <vt:lpstr>GAIN　まえがき（抜粋）　３</vt:lpstr>
      <vt:lpstr>GAIN Preface (excerpt) 3</vt:lpstr>
      <vt:lpstr>GAIN　まえがき（抜粋）　４</vt:lpstr>
      <vt:lpstr>GAIN Preface (excerpt) 4</vt:lpstr>
      <vt:lpstr>GAIN　まえがき（抜粋）　５</vt:lpstr>
      <vt:lpstr>GAIN Preface (excerpt) 5</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アセアン統合に向けた 人材養成協力事業</dc:title>
  <dc:creator>Yoichi</dc:creator>
  <cp:lastModifiedBy>厚生労働省ネットワークシステム</cp:lastModifiedBy>
  <cp:revision>61</cp:revision>
  <dcterms:created xsi:type="dcterms:W3CDTF">2016-02-06T00:00:02Z</dcterms:created>
  <dcterms:modified xsi:type="dcterms:W3CDTF">2017-02-22T06:22:10Z</dcterms:modified>
</cp:coreProperties>
</file>