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handoutMasterIdLst>
    <p:handoutMasterId r:id="rId9"/>
  </p:handoutMasterIdLst>
  <p:sldIdLst>
    <p:sldId id="295" r:id="rId2"/>
    <p:sldId id="311" r:id="rId3"/>
    <p:sldId id="317" r:id="rId4"/>
    <p:sldId id="318" r:id="rId5"/>
    <p:sldId id="319" r:id="rId6"/>
    <p:sldId id="320" r:id="rId7"/>
  </p:sldIdLst>
  <p:sldSz cx="9144000" cy="6858000" type="screen4x3"/>
  <p:notesSz cx="6735763" cy="9866313"/>
  <p:defaultTextStyle>
    <a:defPPr>
      <a:defRPr lang="en-US"/>
    </a:defPPr>
    <a:lvl1pPr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imes New Roman" pitchFamily="18" charset="0"/>
        <a:ea typeface="ＭＳ Ｐゴシック" charset="-128"/>
        <a:cs typeface="+mn-cs"/>
      </a:defRPr>
    </a:lvl5pPr>
    <a:lvl6pPr marL="2286000" algn="l" defTabSz="914400" rtl="0" eaLnBrk="1" latinLnBrk="0" hangingPunct="1">
      <a:defRPr kumimoji="1" sz="2400" kern="1200">
        <a:solidFill>
          <a:schemeClr val="tx1"/>
        </a:solidFill>
        <a:latin typeface="Times New Roman" pitchFamily="18" charset="0"/>
        <a:ea typeface="ＭＳ Ｐゴシック" charset="-128"/>
        <a:cs typeface="+mn-cs"/>
      </a:defRPr>
    </a:lvl6pPr>
    <a:lvl7pPr marL="2743200" algn="l" defTabSz="914400" rtl="0" eaLnBrk="1" latinLnBrk="0" hangingPunct="1">
      <a:defRPr kumimoji="1" sz="2400" kern="1200">
        <a:solidFill>
          <a:schemeClr val="tx1"/>
        </a:solidFill>
        <a:latin typeface="Times New Roman" pitchFamily="18" charset="0"/>
        <a:ea typeface="ＭＳ Ｐゴシック" charset="-128"/>
        <a:cs typeface="+mn-cs"/>
      </a:defRPr>
    </a:lvl7pPr>
    <a:lvl8pPr marL="3200400" algn="l" defTabSz="914400" rtl="0" eaLnBrk="1" latinLnBrk="0" hangingPunct="1">
      <a:defRPr kumimoji="1" sz="2400" kern="1200">
        <a:solidFill>
          <a:schemeClr val="tx1"/>
        </a:solidFill>
        <a:latin typeface="Times New Roman" pitchFamily="18" charset="0"/>
        <a:ea typeface="ＭＳ Ｐゴシック" charset="-128"/>
        <a:cs typeface="+mn-cs"/>
      </a:defRPr>
    </a:lvl8pPr>
    <a:lvl9pPr marL="3657600" algn="l" defTabSz="914400" rtl="0" eaLnBrk="1" latinLnBrk="0" hangingPunct="1">
      <a:defRPr kumimoji="1" sz="2400" kern="1200">
        <a:solidFill>
          <a:schemeClr val="tx1"/>
        </a:solidFill>
        <a:latin typeface="Times New Roman" pitchFamily="18"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92929"/>
    <a:srgbClr val="351413"/>
    <a:srgbClr val="003300"/>
    <a:srgbClr val="A50021"/>
    <a:srgbClr val="CC0066"/>
    <a:srgbClr val="CC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1860" y="-22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356" cy="493632"/>
          </a:xfrm>
          <a:prstGeom prst="rect">
            <a:avLst/>
          </a:prstGeom>
        </p:spPr>
        <p:txBody>
          <a:bodyPr vert="horz" lIns="90754" tIns="45377" rIns="90754" bIns="45377" rtlCol="0"/>
          <a:lstStyle>
            <a:lvl1pPr algn="l">
              <a:defRPr sz="1200"/>
            </a:lvl1pPr>
          </a:lstStyle>
          <a:p>
            <a:pPr>
              <a:defRPr/>
            </a:pPr>
            <a:endParaRPr lang="ja-JP" altLang="en-US"/>
          </a:p>
        </p:txBody>
      </p:sp>
      <p:sp>
        <p:nvSpPr>
          <p:cNvPr id="3" name="日付プレースホルダ 2"/>
          <p:cNvSpPr>
            <a:spLocks noGrp="1"/>
          </p:cNvSpPr>
          <p:nvPr>
            <p:ph type="dt" sz="quarter" idx="1"/>
          </p:nvPr>
        </p:nvSpPr>
        <p:spPr>
          <a:xfrm>
            <a:off x="3814834" y="0"/>
            <a:ext cx="2919356" cy="493632"/>
          </a:xfrm>
          <a:prstGeom prst="rect">
            <a:avLst/>
          </a:prstGeom>
        </p:spPr>
        <p:txBody>
          <a:bodyPr vert="horz" lIns="90754" tIns="45377" rIns="90754" bIns="45377" rtlCol="0"/>
          <a:lstStyle>
            <a:lvl1pPr algn="r">
              <a:defRPr sz="1200"/>
            </a:lvl1pPr>
          </a:lstStyle>
          <a:p>
            <a:pPr>
              <a:defRPr/>
            </a:pPr>
            <a:fld id="{3872C613-A50B-442B-9065-1D73F8654FD0}" type="datetimeFigureOut">
              <a:rPr lang="ja-JP" altLang="en-US"/>
              <a:pPr>
                <a:defRPr/>
              </a:pPr>
              <a:t>2014/11/25</a:t>
            </a:fld>
            <a:endParaRPr lang="ja-JP" altLang="en-US"/>
          </a:p>
        </p:txBody>
      </p:sp>
      <p:sp>
        <p:nvSpPr>
          <p:cNvPr id="4" name="フッター プレースホルダ 3"/>
          <p:cNvSpPr>
            <a:spLocks noGrp="1"/>
          </p:cNvSpPr>
          <p:nvPr>
            <p:ph type="ftr" sz="quarter" idx="2"/>
          </p:nvPr>
        </p:nvSpPr>
        <p:spPr>
          <a:xfrm>
            <a:off x="0" y="9371105"/>
            <a:ext cx="2919356" cy="493632"/>
          </a:xfrm>
          <a:prstGeom prst="rect">
            <a:avLst/>
          </a:prstGeom>
        </p:spPr>
        <p:txBody>
          <a:bodyPr vert="horz" lIns="90754" tIns="45377" rIns="90754" bIns="45377" rtlCol="0" anchor="b"/>
          <a:lstStyle>
            <a:lvl1pPr algn="l">
              <a:defRPr sz="1200"/>
            </a:lvl1pPr>
          </a:lstStyle>
          <a:p>
            <a:pPr>
              <a:defRPr/>
            </a:pPr>
            <a:endParaRPr lang="ja-JP" altLang="en-US"/>
          </a:p>
        </p:txBody>
      </p:sp>
      <p:sp>
        <p:nvSpPr>
          <p:cNvPr id="5" name="スライド番号プレースホルダ 4"/>
          <p:cNvSpPr>
            <a:spLocks noGrp="1"/>
          </p:cNvSpPr>
          <p:nvPr>
            <p:ph type="sldNum" sz="quarter" idx="3"/>
          </p:nvPr>
        </p:nvSpPr>
        <p:spPr>
          <a:xfrm>
            <a:off x="3814834" y="9371105"/>
            <a:ext cx="2919356" cy="493632"/>
          </a:xfrm>
          <a:prstGeom prst="rect">
            <a:avLst/>
          </a:prstGeom>
        </p:spPr>
        <p:txBody>
          <a:bodyPr vert="horz" lIns="90754" tIns="45377" rIns="90754" bIns="45377" rtlCol="0" anchor="b"/>
          <a:lstStyle>
            <a:lvl1pPr algn="r">
              <a:defRPr sz="1200"/>
            </a:lvl1pPr>
          </a:lstStyle>
          <a:p>
            <a:pPr>
              <a:defRPr/>
            </a:pPr>
            <a:fld id="{15FD71D9-660D-409A-81F3-AC9F947FA1A2}" type="slidenum">
              <a:rPr lang="ja-JP" altLang="en-US"/>
              <a:pPr>
                <a:defRPr/>
              </a:pPr>
              <a:t>‹#›</a:t>
            </a:fld>
            <a:endParaRPr lang="ja-JP" altLang="en-US"/>
          </a:p>
        </p:txBody>
      </p:sp>
    </p:spTree>
    <p:extLst>
      <p:ext uri="{BB962C8B-B14F-4D97-AF65-F5344CB8AC3E}">
        <p14:creationId xmlns:p14="http://schemas.microsoft.com/office/powerpoint/2010/main" val="303677887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356" cy="493632"/>
          </a:xfrm>
          <a:prstGeom prst="rect">
            <a:avLst/>
          </a:prstGeom>
        </p:spPr>
        <p:txBody>
          <a:bodyPr vert="horz" lIns="90754" tIns="45377" rIns="90754" bIns="45377" rtlCol="0"/>
          <a:lstStyle>
            <a:lvl1pPr algn="l">
              <a:defRPr sz="1200">
                <a:latin typeface="Times New Roman" charset="0"/>
                <a:ea typeface="+mn-ea"/>
              </a:defRPr>
            </a:lvl1pPr>
          </a:lstStyle>
          <a:p>
            <a:pPr>
              <a:defRPr/>
            </a:pPr>
            <a:endParaRPr lang="ja-JP" altLang="en-US"/>
          </a:p>
        </p:txBody>
      </p:sp>
      <p:sp>
        <p:nvSpPr>
          <p:cNvPr id="3" name="日付プレースホルダ 2"/>
          <p:cNvSpPr>
            <a:spLocks noGrp="1"/>
          </p:cNvSpPr>
          <p:nvPr>
            <p:ph type="dt" idx="1"/>
          </p:nvPr>
        </p:nvSpPr>
        <p:spPr>
          <a:xfrm>
            <a:off x="3814834" y="0"/>
            <a:ext cx="2919356" cy="493632"/>
          </a:xfrm>
          <a:prstGeom prst="rect">
            <a:avLst/>
          </a:prstGeom>
        </p:spPr>
        <p:txBody>
          <a:bodyPr vert="horz" lIns="90754" tIns="45377" rIns="90754" bIns="45377" rtlCol="0"/>
          <a:lstStyle>
            <a:lvl1pPr algn="r">
              <a:defRPr sz="1200">
                <a:latin typeface="Times New Roman" charset="0"/>
                <a:ea typeface="+mn-ea"/>
              </a:defRPr>
            </a:lvl1pPr>
          </a:lstStyle>
          <a:p>
            <a:pPr>
              <a:defRPr/>
            </a:pPr>
            <a:fld id="{E87B9E53-8387-485D-9893-A4B429A778DA}" type="datetimeFigureOut">
              <a:rPr lang="ja-JP" altLang="en-US"/>
              <a:pPr>
                <a:defRPr/>
              </a:pPr>
              <a:t>2014/11/25</a:t>
            </a:fld>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0754" tIns="45377" rIns="90754" bIns="45377" rtlCol="0" anchor="ctr"/>
          <a:lstStyle/>
          <a:p>
            <a:pPr lvl="0"/>
            <a:endParaRPr lang="ja-JP" altLang="en-US" noProof="0" smtClean="0"/>
          </a:p>
        </p:txBody>
      </p:sp>
      <p:sp>
        <p:nvSpPr>
          <p:cNvPr id="5" name="ノート プレースホルダ 4"/>
          <p:cNvSpPr>
            <a:spLocks noGrp="1"/>
          </p:cNvSpPr>
          <p:nvPr>
            <p:ph type="body" sz="quarter" idx="3"/>
          </p:nvPr>
        </p:nvSpPr>
        <p:spPr>
          <a:xfrm>
            <a:off x="673577" y="4687130"/>
            <a:ext cx="5388610" cy="4439526"/>
          </a:xfrm>
          <a:prstGeom prst="rect">
            <a:avLst/>
          </a:prstGeom>
        </p:spPr>
        <p:txBody>
          <a:bodyPr vert="horz" lIns="90754" tIns="45377" rIns="90754" bIns="45377"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9371105"/>
            <a:ext cx="2919356" cy="493632"/>
          </a:xfrm>
          <a:prstGeom prst="rect">
            <a:avLst/>
          </a:prstGeom>
        </p:spPr>
        <p:txBody>
          <a:bodyPr vert="horz" lIns="90754" tIns="45377" rIns="90754" bIns="45377" rtlCol="0" anchor="b"/>
          <a:lstStyle>
            <a:lvl1pPr algn="l">
              <a:defRPr sz="1200">
                <a:latin typeface="Times New Roman" charset="0"/>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4834" y="9371105"/>
            <a:ext cx="2919356" cy="493632"/>
          </a:xfrm>
          <a:prstGeom prst="rect">
            <a:avLst/>
          </a:prstGeom>
        </p:spPr>
        <p:txBody>
          <a:bodyPr vert="horz" lIns="90754" tIns="45377" rIns="90754" bIns="45377" rtlCol="0" anchor="b"/>
          <a:lstStyle>
            <a:lvl1pPr algn="r">
              <a:defRPr sz="1200">
                <a:latin typeface="Times New Roman" charset="0"/>
                <a:ea typeface="+mn-ea"/>
              </a:defRPr>
            </a:lvl1pPr>
          </a:lstStyle>
          <a:p>
            <a:pPr>
              <a:defRPr/>
            </a:pPr>
            <a:fld id="{49125CF8-4B38-49B4-BA43-63DFA7A50A5F}" type="slidenum">
              <a:rPr lang="ja-JP" altLang="en-US"/>
              <a:pPr>
                <a:defRPr/>
              </a:pPr>
              <a:t>‹#›</a:t>
            </a:fld>
            <a:endParaRPr lang="ja-JP" altLang="en-US"/>
          </a:p>
        </p:txBody>
      </p:sp>
    </p:spTree>
    <p:extLst>
      <p:ext uri="{BB962C8B-B14F-4D97-AF65-F5344CB8AC3E}">
        <p14:creationId xmlns:p14="http://schemas.microsoft.com/office/powerpoint/2010/main" val="798963227"/>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4" name="円/楕円 3"/>
          <p:cNvSpPr/>
          <p:nvPr userDrawn="1"/>
        </p:nvSpPr>
        <p:spPr>
          <a:xfrm>
            <a:off x="4468813" y="6515100"/>
            <a:ext cx="323850" cy="331788"/>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 name="スライド番号プレースホルダー 1"/>
          <p:cNvSpPr txBox="1">
            <a:spLocks/>
          </p:cNvSpPr>
          <p:nvPr userDrawn="1"/>
        </p:nvSpPr>
        <p:spPr>
          <a:xfrm>
            <a:off x="2627313" y="6434138"/>
            <a:ext cx="2133600" cy="476250"/>
          </a:xfrm>
          <a:prstGeom prst="rect">
            <a:avLst/>
          </a:prstGeom>
          <a:noFill/>
          <a:ln/>
          <a:extLst/>
        </p:spPr>
        <p:txBody>
          <a:bodyPr anchor="ctr"/>
          <a:lstStyle>
            <a:defPPr>
              <a:defRPr lang="ja-JP"/>
            </a:defPPr>
            <a:lvl1pPr algn="r" rtl="0" eaLnBrk="0" fontAlgn="auto" hangingPunct="0">
              <a:spcBef>
                <a:spcPts val="0"/>
              </a:spcBef>
              <a:spcAft>
                <a:spcPts val="0"/>
              </a:spcAft>
              <a:defRPr kumimoji="1" sz="1200"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pitchFamily="34" charset="0"/>
                <a:ea typeface="ＭＳ Ｐゴシック" pitchFamily="50" charset="-128"/>
                <a:cs typeface="+mn-cs"/>
              </a:defRPr>
            </a:lvl9pPr>
          </a:lstStyle>
          <a:p>
            <a:pPr eaLnBrk="1" hangingPunct="1">
              <a:defRPr/>
            </a:pPr>
            <a:fld id="{A583E5F1-9837-4386-93FB-D39A9EE769E0}" type="slidenum">
              <a:rPr lang="en-US" altLang="ja-JP" sz="1000" smtClean="0">
                <a:solidFill>
                  <a:schemeClr val="bg1"/>
                </a:solidFill>
                <a:latin typeface="Century" pitchFamily="18" charset="0"/>
              </a:rPr>
              <a:pPr eaLnBrk="1" hangingPunct="1">
                <a:defRPr/>
              </a:pPr>
              <a:t>‹#›</a:t>
            </a:fld>
            <a:endParaRPr lang="en-US" altLang="ja-JP" sz="1000" dirty="0" smtClean="0">
              <a:solidFill>
                <a:schemeClr val="bg1"/>
              </a:solidFill>
              <a:latin typeface="Century" pitchFamily="18" charset="0"/>
            </a:endParaRPr>
          </a:p>
        </p:txBody>
      </p:sp>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6" name="日付プレースホルダ 3"/>
          <p:cNvSpPr>
            <a:spLocks noGrp="1"/>
          </p:cNvSpPr>
          <p:nvPr>
            <p:ph type="dt" sz="half" idx="10"/>
          </p:nvPr>
        </p:nvSpPr>
        <p:spPr/>
        <p:txBody>
          <a:bodyPr/>
          <a:lstStyle>
            <a:lvl1pPr>
              <a:defRPr/>
            </a:lvl1pPr>
          </a:lstStyle>
          <a:p>
            <a:pPr>
              <a:defRPr/>
            </a:pPr>
            <a:endParaRPr lang="ja-JP" altLang="en-US"/>
          </a:p>
        </p:txBody>
      </p:sp>
      <p:sp>
        <p:nvSpPr>
          <p:cNvPr id="7" name="フッター プレースホルダ 4"/>
          <p:cNvSpPr>
            <a:spLocks noGrp="1"/>
          </p:cNvSpPr>
          <p:nvPr>
            <p:ph type="ftr" sz="quarter" idx="11"/>
          </p:nvPr>
        </p:nvSpPr>
        <p:spPr>
          <a:xfrm>
            <a:off x="3124200" y="6408738"/>
            <a:ext cx="2895600" cy="365125"/>
          </a:xfrm>
        </p:spPr>
        <p:txBody>
          <a:bodyPr/>
          <a:lstStyle>
            <a:lvl1pPr>
              <a:defRPr/>
            </a:lvl1pPr>
          </a:lstStyle>
          <a:p>
            <a:pPr>
              <a:defRPr/>
            </a:pPr>
            <a:endParaRPr lang="ja-JP" altLang="en-US"/>
          </a:p>
        </p:txBody>
      </p:sp>
      <p:sp>
        <p:nvSpPr>
          <p:cNvPr id="8" name="スライド番号プレースホルダ 5"/>
          <p:cNvSpPr>
            <a:spLocks noGrp="1"/>
          </p:cNvSpPr>
          <p:nvPr>
            <p:ph type="sldNum" sz="quarter" idx="12"/>
          </p:nvPr>
        </p:nvSpPr>
        <p:spPr/>
        <p:txBody>
          <a:bodyPr/>
          <a:lstStyle>
            <a:lvl1pPr>
              <a:defRPr/>
            </a:lvl1pPr>
          </a:lstStyle>
          <a:p>
            <a:pPr>
              <a:defRPr/>
            </a:pPr>
            <a:fld id="{043A31A0-ED49-40F4-9B88-4BFBB82341B0}" type="slidenum">
              <a:rPr lang="en-US" altLang="ja-JP"/>
              <a:pPr>
                <a:defRPr/>
              </a:pPr>
              <a:t>‹#›</a:t>
            </a:fld>
            <a:endParaRPr lang="en-US" altLang="ja-JP"/>
          </a:p>
        </p:txBody>
      </p:sp>
    </p:spTree>
    <p:extLst>
      <p:ext uri="{BB962C8B-B14F-4D97-AF65-F5344CB8AC3E}">
        <p14:creationId xmlns:p14="http://schemas.microsoft.com/office/powerpoint/2010/main" val="1236687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7A81AB8-2EA4-4388-8A73-A35B0FBFAA43}" type="slidenum">
              <a:rPr lang="en-US" altLang="ja-JP"/>
              <a:pPr>
                <a:defRPr/>
              </a:pPr>
              <a:t>‹#›</a:t>
            </a:fld>
            <a:endParaRPr lang="en-US" altLang="ja-JP"/>
          </a:p>
        </p:txBody>
      </p:sp>
    </p:spTree>
    <p:extLst>
      <p:ext uri="{BB962C8B-B14F-4D97-AF65-F5344CB8AC3E}">
        <p14:creationId xmlns:p14="http://schemas.microsoft.com/office/powerpoint/2010/main" val="15056265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64CE845C-F274-48F2-8EEA-F5D023DEC50A}" type="slidenum">
              <a:rPr lang="en-US" altLang="ja-JP"/>
              <a:pPr>
                <a:defRPr/>
              </a:pPr>
              <a:t>‹#›</a:t>
            </a:fld>
            <a:endParaRPr lang="en-US" altLang="ja-JP"/>
          </a:p>
        </p:txBody>
      </p:sp>
    </p:spTree>
    <p:extLst>
      <p:ext uri="{BB962C8B-B14F-4D97-AF65-F5344CB8AC3E}">
        <p14:creationId xmlns:p14="http://schemas.microsoft.com/office/powerpoint/2010/main" val="262850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 name="スライド番号プレースホルダー 1"/>
          <p:cNvSpPr txBox="1">
            <a:spLocks/>
          </p:cNvSpPr>
          <p:nvPr userDrawn="1"/>
        </p:nvSpPr>
        <p:spPr>
          <a:xfrm>
            <a:off x="7034213" y="6553200"/>
            <a:ext cx="2133600" cy="476250"/>
          </a:xfrm>
          <a:prstGeom prst="rect">
            <a:avLst/>
          </a:prstGeom>
          <a:noFill/>
          <a:ln/>
          <a:extLst/>
        </p:spPr>
        <p:txBody>
          <a:bodyPr anchor="ctr"/>
          <a:lstStyle>
            <a:defPPr>
              <a:defRPr lang="ja-JP"/>
            </a:defPPr>
            <a:lvl1pPr algn="r" rtl="0" eaLnBrk="0" fontAlgn="auto" hangingPunct="0">
              <a:spcBef>
                <a:spcPts val="0"/>
              </a:spcBef>
              <a:spcAft>
                <a:spcPts val="0"/>
              </a:spcAft>
              <a:defRPr kumimoji="1" sz="1200" kern="1200">
                <a:solidFill>
                  <a:schemeClr val="tx1"/>
                </a:solidFill>
                <a:latin typeface="Arial" pitchFamily="34" charset="0"/>
                <a:ea typeface="ＭＳ Ｐゴシック" pitchFamily="50" charset="-128"/>
                <a:cs typeface="+mn-cs"/>
              </a:defRPr>
            </a:lvl1pPr>
            <a:lvl2pPr marL="742950" indent="-28575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2pPr>
            <a:lvl3pPr marL="1143000" indent="-2286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3pPr>
            <a:lvl4pPr marL="1600200" indent="-2286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4pPr>
            <a:lvl5pPr marL="2057400" indent="-228600" algn="l" rtl="0" eaLnBrk="0" fontAlgn="base" hangingPunct="0">
              <a:spcBef>
                <a:spcPct val="0"/>
              </a:spcBef>
              <a:spcAft>
                <a:spcPct val="0"/>
              </a:spcAft>
              <a:defRPr kumimoji="1" kern="1200">
                <a:solidFill>
                  <a:schemeClr val="tx1"/>
                </a:solidFill>
                <a:latin typeface="Arial" pitchFamily="34" charset="0"/>
                <a:ea typeface="ＭＳ Ｐゴシック" pitchFamily="50" charset="-128"/>
                <a:cs typeface="+mn-cs"/>
              </a:defRPr>
            </a:lvl5pPr>
            <a:lvl6pPr marL="2514600" indent="-228600" algn="l" defTabSz="914400" rtl="0" eaLnBrk="0" fontAlgn="base" latinLnBrk="0" hangingPunct="0">
              <a:spcBef>
                <a:spcPct val="0"/>
              </a:spcBef>
              <a:spcAft>
                <a:spcPct val="0"/>
              </a:spcAft>
              <a:defRPr kumimoji="1" kern="1200">
                <a:solidFill>
                  <a:schemeClr val="tx1"/>
                </a:solidFill>
                <a:latin typeface="Arial" pitchFamily="34" charset="0"/>
                <a:ea typeface="ＭＳ Ｐゴシック" pitchFamily="50" charset="-128"/>
                <a:cs typeface="+mn-cs"/>
              </a:defRPr>
            </a:lvl6pPr>
            <a:lvl7pPr marL="2971800" indent="-228600" algn="l" defTabSz="914400" rtl="0" eaLnBrk="0" fontAlgn="base" latinLnBrk="0" hangingPunct="0">
              <a:spcBef>
                <a:spcPct val="0"/>
              </a:spcBef>
              <a:spcAft>
                <a:spcPct val="0"/>
              </a:spcAft>
              <a:defRPr kumimoji="1" kern="1200">
                <a:solidFill>
                  <a:schemeClr val="tx1"/>
                </a:solidFill>
                <a:latin typeface="Arial" pitchFamily="34" charset="0"/>
                <a:ea typeface="ＭＳ Ｐゴシック" pitchFamily="50" charset="-128"/>
                <a:cs typeface="+mn-cs"/>
              </a:defRPr>
            </a:lvl7pPr>
            <a:lvl8pPr marL="3429000" indent="-228600" algn="l" defTabSz="914400" rtl="0" eaLnBrk="0" fontAlgn="base" latinLnBrk="0" hangingPunct="0">
              <a:spcBef>
                <a:spcPct val="0"/>
              </a:spcBef>
              <a:spcAft>
                <a:spcPct val="0"/>
              </a:spcAft>
              <a:defRPr kumimoji="1" kern="1200">
                <a:solidFill>
                  <a:schemeClr val="tx1"/>
                </a:solidFill>
                <a:latin typeface="Arial" pitchFamily="34" charset="0"/>
                <a:ea typeface="ＭＳ Ｐゴシック" pitchFamily="50" charset="-128"/>
                <a:cs typeface="+mn-cs"/>
              </a:defRPr>
            </a:lvl8pPr>
            <a:lvl9pPr marL="3886200" indent="-228600" algn="l" defTabSz="914400" rtl="0" eaLnBrk="0" fontAlgn="base" latinLnBrk="0" hangingPunct="0">
              <a:spcBef>
                <a:spcPct val="0"/>
              </a:spcBef>
              <a:spcAft>
                <a:spcPct val="0"/>
              </a:spcAft>
              <a:defRPr kumimoji="1" kern="1200">
                <a:solidFill>
                  <a:schemeClr val="tx1"/>
                </a:solidFill>
                <a:latin typeface="Arial" pitchFamily="34" charset="0"/>
                <a:ea typeface="ＭＳ Ｐゴシック" pitchFamily="50" charset="-128"/>
                <a:cs typeface="+mn-cs"/>
              </a:defRPr>
            </a:lvl9pPr>
          </a:lstStyle>
          <a:p>
            <a:pPr eaLnBrk="1" hangingPunct="1">
              <a:defRPr/>
            </a:pPr>
            <a:fld id="{BEB3CF3D-68A0-473D-AEC1-C60FEB8D588F}" type="slidenum">
              <a:rPr lang="en-US" altLang="ja-JP" smtClean="0"/>
              <a:pPr eaLnBrk="1" hangingPunct="1">
                <a:defRPr/>
              </a:pPr>
              <a:t>‹#›</a:t>
            </a:fld>
            <a:endParaRPr lang="en-US" altLang="ja-JP" dirty="0" smtClean="0"/>
          </a:p>
        </p:txBody>
      </p:sp>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D0B13A59-060A-45C4-9641-FE25D90BA55D}" type="slidenum">
              <a:rPr lang="en-US" altLang="ja-JP"/>
              <a:pPr>
                <a:defRPr/>
              </a:pPr>
              <a:t>‹#›</a:t>
            </a:fld>
            <a:endParaRPr lang="en-US" altLang="ja-JP"/>
          </a:p>
        </p:txBody>
      </p:sp>
    </p:spTree>
    <p:extLst>
      <p:ext uri="{BB962C8B-B14F-4D97-AF65-F5344CB8AC3E}">
        <p14:creationId xmlns:p14="http://schemas.microsoft.com/office/powerpoint/2010/main" val="1296002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CC54C988-04E9-4281-9E6A-2A6876189279}" type="slidenum">
              <a:rPr lang="en-US" altLang="ja-JP"/>
              <a:pPr>
                <a:defRPr/>
              </a:pPr>
              <a:t>‹#›</a:t>
            </a:fld>
            <a:endParaRPr lang="en-US" altLang="ja-JP"/>
          </a:p>
        </p:txBody>
      </p:sp>
    </p:spTree>
    <p:extLst>
      <p:ext uri="{BB962C8B-B14F-4D97-AF65-F5344CB8AC3E}">
        <p14:creationId xmlns:p14="http://schemas.microsoft.com/office/powerpoint/2010/main" val="1381494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E2A29EDD-F776-422A-8D7B-7066D9E14DB1}" type="slidenum">
              <a:rPr lang="en-US" altLang="ja-JP"/>
              <a:pPr>
                <a:defRPr/>
              </a:pPr>
              <a:t>‹#›</a:t>
            </a:fld>
            <a:endParaRPr lang="en-US" altLang="ja-JP"/>
          </a:p>
        </p:txBody>
      </p:sp>
    </p:spTree>
    <p:extLst>
      <p:ext uri="{BB962C8B-B14F-4D97-AF65-F5344CB8AC3E}">
        <p14:creationId xmlns:p14="http://schemas.microsoft.com/office/powerpoint/2010/main" val="3003667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2E6F390F-BDD0-4000-8B11-9CE41A99B146}" type="slidenum">
              <a:rPr lang="en-US" altLang="ja-JP"/>
              <a:pPr>
                <a:defRPr/>
              </a:pPr>
              <a:t>‹#›</a:t>
            </a:fld>
            <a:endParaRPr lang="en-US" altLang="ja-JP"/>
          </a:p>
        </p:txBody>
      </p:sp>
    </p:spTree>
    <p:extLst>
      <p:ext uri="{BB962C8B-B14F-4D97-AF65-F5344CB8AC3E}">
        <p14:creationId xmlns:p14="http://schemas.microsoft.com/office/powerpoint/2010/main" val="2462891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FDBA9599-3603-4110-99FD-1723F5716D8F}" type="slidenum">
              <a:rPr lang="en-US" altLang="ja-JP"/>
              <a:pPr>
                <a:defRPr/>
              </a:pPr>
              <a:t>‹#›</a:t>
            </a:fld>
            <a:endParaRPr lang="en-US" altLang="ja-JP"/>
          </a:p>
        </p:txBody>
      </p:sp>
    </p:spTree>
    <p:extLst>
      <p:ext uri="{BB962C8B-B14F-4D97-AF65-F5344CB8AC3E}">
        <p14:creationId xmlns:p14="http://schemas.microsoft.com/office/powerpoint/2010/main" val="1165706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4471DAE8-7A0F-42ED-8EA1-DF3BE9898C61}" type="slidenum">
              <a:rPr lang="en-US" altLang="ja-JP"/>
              <a:pPr>
                <a:defRPr/>
              </a:pPr>
              <a:t>‹#›</a:t>
            </a:fld>
            <a:endParaRPr lang="en-US" altLang="ja-JP"/>
          </a:p>
        </p:txBody>
      </p:sp>
    </p:spTree>
    <p:extLst>
      <p:ext uri="{BB962C8B-B14F-4D97-AF65-F5344CB8AC3E}">
        <p14:creationId xmlns:p14="http://schemas.microsoft.com/office/powerpoint/2010/main" val="2364678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F1E888CB-D624-464C-89DF-0184828963E2}" type="slidenum">
              <a:rPr lang="en-US" altLang="ja-JP"/>
              <a:pPr>
                <a:defRPr/>
              </a:pPr>
              <a:t>‹#›</a:t>
            </a:fld>
            <a:endParaRPr lang="en-US" altLang="ja-JP"/>
          </a:p>
        </p:txBody>
      </p:sp>
    </p:spTree>
    <p:extLst>
      <p:ext uri="{BB962C8B-B14F-4D97-AF65-F5344CB8AC3E}">
        <p14:creationId xmlns:p14="http://schemas.microsoft.com/office/powerpoint/2010/main" val="390915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773DA2A1-27E3-4E5B-8AFE-CFFD4FC38577}" type="slidenum">
              <a:rPr lang="en-US" altLang="ja-JP"/>
              <a:pPr>
                <a:defRPr/>
              </a:pPr>
              <a:t>‹#›</a:t>
            </a:fld>
            <a:endParaRPr lang="en-US" altLang="ja-JP"/>
          </a:p>
        </p:txBody>
      </p:sp>
    </p:spTree>
    <p:extLst>
      <p:ext uri="{BB962C8B-B14F-4D97-AF65-F5344CB8AC3E}">
        <p14:creationId xmlns:p14="http://schemas.microsoft.com/office/powerpoint/2010/main" val="36965450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kumimoji="0" sz="1200">
                <a:solidFill>
                  <a:schemeClr val="tx1">
                    <a:tint val="75000"/>
                  </a:schemeClr>
                </a:solidFill>
                <a:latin typeface="Times New Roman" charset="0"/>
                <a:ea typeface="+mn-ea"/>
              </a:defRPr>
            </a:lvl1pPr>
          </a:lstStyle>
          <a:p>
            <a:pPr>
              <a:defRPr/>
            </a:pPr>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kumimoji="0" sz="1200">
                <a:solidFill>
                  <a:schemeClr val="tx1">
                    <a:tint val="75000"/>
                  </a:schemeClr>
                </a:solidFill>
                <a:latin typeface="Times New Roman" charset="0"/>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kumimoji="0" sz="1200">
                <a:solidFill>
                  <a:schemeClr val="tx1">
                    <a:tint val="75000"/>
                  </a:schemeClr>
                </a:solidFill>
                <a:latin typeface="Times New Roman" charset="0"/>
                <a:ea typeface="+mn-ea"/>
              </a:defRPr>
            </a:lvl1pPr>
          </a:lstStyle>
          <a:p>
            <a:pPr>
              <a:defRPr/>
            </a:pPr>
            <a:fld id="{342E2A08-7107-4A95-9CEE-193367B9C460}"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930" r:id="rId1"/>
    <p:sldLayoutId id="2147483931" r:id="rId2"/>
    <p:sldLayoutId id="2147483921" r:id="rId3"/>
    <p:sldLayoutId id="2147483922" r:id="rId4"/>
    <p:sldLayoutId id="2147483923" r:id="rId5"/>
    <p:sldLayoutId id="2147483924" r:id="rId6"/>
    <p:sldLayoutId id="2147483925" r:id="rId7"/>
    <p:sldLayoutId id="2147483926" r:id="rId8"/>
    <p:sldLayoutId id="2147483927" r:id="rId9"/>
    <p:sldLayoutId id="2147483928" r:id="rId10"/>
    <p:sldLayoutId id="2147483929" r:id="rId11"/>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defRPr>
      </a:lvl2pPr>
      <a:lvl3pPr algn="ctr" rtl="0" eaLnBrk="0" fontAlgn="base" hangingPunct="0">
        <a:spcBef>
          <a:spcPct val="0"/>
        </a:spcBef>
        <a:spcAft>
          <a:spcPct val="0"/>
        </a:spcAft>
        <a:defRPr kumimoji="1" sz="4400">
          <a:solidFill>
            <a:schemeClr val="tx1"/>
          </a:solidFill>
          <a:latin typeface="Calibri" pitchFamily="34" charset="0"/>
        </a:defRPr>
      </a:lvl3pPr>
      <a:lvl4pPr algn="ctr" rtl="0" eaLnBrk="0" fontAlgn="base" hangingPunct="0">
        <a:spcBef>
          <a:spcPct val="0"/>
        </a:spcBef>
        <a:spcAft>
          <a:spcPct val="0"/>
        </a:spcAft>
        <a:defRPr kumimoji="1" sz="4400">
          <a:solidFill>
            <a:schemeClr val="tx1"/>
          </a:solidFill>
          <a:latin typeface="Calibri" pitchFamily="34" charset="0"/>
        </a:defRPr>
      </a:lvl4pPr>
      <a:lvl5pPr algn="ctr" rtl="0" eaLnBrk="0" fontAlgn="base" hangingPunct="0">
        <a:spcBef>
          <a:spcPct val="0"/>
        </a:spcBef>
        <a:spcAft>
          <a:spcPct val="0"/>
        </a:spcAft>
        <a:defRPr kumimoji="1" sz="4400">
          <a:solidFill>
            <a:schemeClr val="tx1"/>
          </a:solidFill>
          <a:latin typeface="Calibri" pitchFamily="34" charset="0"/>
        </a:defRPr>
      </a:lvl5pPr>
      <a:lvl6pPr marL="457200" algn="ctr" rtl="0" fontAlgn="base">
        <a:spcBef>
          <a:spcPct val="0"/>
        </a:spcBef>
        <a:spcAft>
          <a:spcPct val="0"/>
        </a:spcAft>
        <a:defRPr kumimoji="1" sz="4400">
          <a:solidFill>
            <a:schemeClr val="tx1"/>
          </a:solidFill>
          <a:latin typeface="Calibri" pitchFamily="34" charset="0"/>
        </a:defRPr>
      </a:lvl6pPr>
      <a:lvl7pPr marL="914400" algn="ctr" rtl="0" fontAlgn="base">
        <a:spcBef>
          <a:spcPct val="0"/>
        </a:spcBef>
        <a:spcAft>
          <a:spcPct val="0"/>
        </a:spcAft>
        <a:defRPr kumimoji="1" sz="4400">
          <a:solidFill>
            <a:schemeClr val="tx1"/>
          </a:solidFill>
          <a:latin typeface="Calibri" pitchFamily="34" charset="0"/>
        </a:defRPr>
      </a:lvl7pPr>
      <a:lvl8pPr marL="1371600" algn="ctr" rtl="0" fontAlgn="base">
        <a:spcBef>
          <a:spcPct val="0"/>
        </a:spcBef>
        <a:spcAft>
          <a:spcPct val="0"/>
        </a:spcAft>
        <a:defRPr kumimoji="1" sz="4400">
          <a:solidFill>
            <a:schemeClr val="tx1"/>
          </a:solidFill>
          <a:latin typeface="Calibri" pitchFamily="34" charset="0"/>
        </a:defRPr>
      </a:lvl8pPr>
      <a:lvl9pPr marL="1828800" algn="ctr" rtl="0" fontAlgn="base">
        <a:spcBef>
          <a:spcPct val="0"/>
        </a:spcBef>
        <a:spcAft>
          <a:spcPct val="0"/>
        </a:spcAft>
        <a:defRPr kumimoji="1"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テキスト ボックス 2"/>
          <p:cNvSpPr txBox="1">
            <a:spLocks noChangeArrowheads="1"/>
          </p:cNvSpPr>
          <p:nvPr/>
        </p:nvSpPr>
        <p:spPr bwMode="auto">
          <a:xfrm>
            <a:off x="746125" y="2555875"/>
            <a:ext cx="7704138" cy="1200150"/>
          </a:xfrm>
          <a:prstGeom prst="rect">
            <a:avLst/>
          </a:prstGeom>
          <a:noFill/>
          <a:ln w="9525">
            <a:noFill/>
            <a:miter lim="800000"/>
            <a:headEnd/>
            <a:tailEnd/>
          </a:ln>
        </p:spPr>
        <p:txBody>
          <a:bodyPr>
            <a:spAutoFit/>
          </a:bodyPr>
          <a:lstStyle/>
          <a:p>
            <a:pPr algn="ctr">
              <a:defRPr/>
            </a:pPr>
            <a:r>
              <a:rPr lang="ja-JP" altLang="en-US" sz="3600" dirty="0" smtClean="0">
                <a:solidFill>
                  <a:schemeClr val="accent3">
                    <a:lumMod val="75000"/>
                  </a:schemeClr>
                </a:solidFill>
                <a:latin typeface="HGP創英角ｺﾞｼｯｸUB" pitchFamily="50" charset="-128"/>
                <a:ea typeface="HGP創英角ｺﾞｼｯｸUB" pitchFamily="50" charset="-128"/>
              </a:rPr>
              <a:t>ポータブルスキルの</a:t>
            </a:r>
            <a:endParaRPr lang="en-US" altLang="ja-JP" sz="3600" dirty="0">
              <a:solidFill>
                <a:schemeClr val="accent3">
                  <a:lumMod val="75000"/>
                </a:schemeClr>
              </a:solidFill>
              <a:latin typeface="HGP創英角ｺﾞｼｯｸUB" pitchFamily="50" charset="-128"/>
              <a:ea typeface="HGP創英角ｺﾞｼｯｸUB" pitchFamily="50" charset="-128"/>
            </a:endParaRPr>
          </a:p>
          <a:p>
            <a:pPr algn="ctr">
              <a:defRPr/>
            </a:pPr>
            <a:r>
              <a:rPr lang="ja-JP" altLang="en-US" sz="3600" dirty="0">
                <a:solidFill>
                  <a:schemeClr val="accent3">
                    <a:lumMod val="75000"/>
                  </a:schemeClr>
                </a:solidFill>
                <a:latin typeface="HGP創英角ｺﾞｼｯｸUB" pitchFamily="50" charset="-128"/>
                <a:ea typeface="HGP創英角ｺﾞｼｯｸUB" pitchFamily="50" charset="-128"/>
              </a:rPr>
              <a:t>活</a:t>
            </a:r>
            <a:r>
              <a:rPr lang="ja-JP" altLang="en-US" sz="3600" dirty="0" smtClean="0">
                <a:solidFill>
                  <a:schemeClr val="accent3">
                    <a:lumMod val="75000"/>
                  </a:schemeClr>
                </a:solidFill>
                <a:latin typeface="HGP創英角ｺﾞｼｯｸUB" pitchFamily="50" charset="-128"/>
                <a:ea typeface="HGP創英角ｺﾞｼｯｸUB" pitchFamily="50" charset="-128"/>
              </a:rPr>
              <a:t>用例</a:t>
            </a:r>
            <a:endParaRPr lang="en-US" altLang="ja-JP" sz="3600" dirty="0">
              <a:solidFill>
                <a:schemeClr val="accent3">
                  <a:lumMod val="75000"/>
                </a:schemeClr>
              </a:solidFill>
              <a:latin typeface="HGP創英角ｺﾞｼｯｸUB" pitchFamily="50" charset="-128"/>
              <a:ea typeface="HGP創英角ｺﾞｼｯｸUB" pitchFamily="50" charset="-128"/>
            </a:endParaRPr>
          </a:p>
        </p:txBody>
      </p:sp>
      <p:pic>
        <p:nvPicPr>
          <p:cNvPr id="16387"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170363" y="4603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テキスト ボックス 2"/>
          <p:cNvSpPr txBox="1">
            <a:spLocks noChangeArrowheads="1"/>
          </p:cNvSpPr>
          <p:nvPr/>
        </p:nvSpPr>
        <p:spPr bwMode="auto">
          <a:xfrm>
            <a:off x="736600" y="0"/>
            <a:ext cx="8202613" cy="461963"/>
          </a:xfrm>
          <a:prstGeom prst="rect">
            <a:avLst/>
          </a:prstGeom>
          <a:noFill/>
          <a:ln w="9525">
            <a:noFill/>
            <a:miter lim="800000"/>
            <a:headEnd/>
            <a:tailEnd/>
          </a:ln>
        </p:spPr>
        <p:txBody>
          <a:bodyPr>
            <a:spAutoFit/>
          </a:bodyPr>
          <a:lstStyle/>
          <a:p>
            <a:pPr>
              <a:defRPr/>
            </a:pPr>
            <a:r>
              <a:rPr lang="ja-JP" altLang="en-US" dirty="0" smtClean="0">
                <a:latin typeface="+mj-ea"/>
                <a:ea typeface="+mj-ea"/>
              </a:rPr>
              <a:t>活用例 ①　ビデオ事例の整理（営業編）</a:t>
            </a:r>
            <a:endParaRPr lang="en-US" altLang="ja-JP" dirty="0">
              <a:latin typeface="+mj-ea"/>
              <a:ea typeface="+mj-ea"/>
            </a:endParaRPr>
          </a:p>
        </p:txBody>
      </p:sp>
      <p:sp>
        <p:nvSpPr>
          <p:cNvPr id="29" name="角丸四角形 28"/>
          <p:cNvSpPr/>
          <p:nvPr/>
        </p:nvSpPr>
        <p:spPr>
          <a:xfrm>
            <a:off x="0" y="595313"/>
            <a:ext cx="9144000" cy="3619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smtClean="0">
                <a:solidFill>
                  <a:schemeClr val="accent3">
                    <a:lumMod val="75000"/>
                  </a:schemeClr>
                </a:solidFill>
                <a:latin typeface="HGPｺﾞｼｯｸE" pitchFamily="50" charset="-128"/>
                <a:ea typeface="HGPｺﾞｼｯｸE" pitchFamily="50" charset="-128"/>
              </a:rPr>
              <a:t>ニッチなハイスペック求人からの転換</a:t>
            </a:r>
            <a:endParaRPr lang="en-US" altLang="ja-JP" sz="2000" dirty="0">
              <a:solidFill>
                <a:schemeClr val="accent3">
                  <a:lumMod val="75000"/>
                </a:schemeClr>
              </a:solidFill>
              <a:latin typeface="HGPｺﾞｼｯｸE" pitchFamily="50" charset="-128"/>
              <a:ea typeface="HGPｺﾞｼｯｸE"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102278574"/>
              </p:ext>
            </p:extLst>
          </p:nvPr>
        </p:nvGraphicFramePr>
        <p:xfrm>
          <a:off x="379412" y="1393826"/>
          <a:ext cx="8469313" cy="3698748"/>
        </p:xfrm>
        <a:graphic>
          <a:graphicData uri="http://schemas.openxmlformats.org/drawingml/2006/table">
            <a:tbl>
              <a:tblPr firstRow="1" bandRow="1">
                <a:tableStyleId>{69012ECD-51FC-41F1-AA8D-1B2483CD663E}</a:tableStyleId>
              </a:tblPr>
              <a:tblGrid>
                <a:gridCol w="4048291"/>
                <a:gridCol w="320964"/>
                <a:gridCol w="4100058"/>
              </a:tblGrid>
              <a:tr h="204816">
                <a:tc>
                  <a:txBody>
                    <a:bodyPr/>
                    <a:lstStyle/>
                    <a:p>
                      <a:pPr algn="ctr"/>
                      <a:r>
                        <a:rPr lang="ja-JP" altLang="en-US" sz="1400" dirty="0" smtClean="0"/>
                        <a:t>外資系 商業印刷機器メーカー／日本支社長</a:t>
                      </a:r>
                      <a:endParaRPr kumimoji="1" lang="ja-JP" altLang="en-US" sz="1400" dirty="0"/>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p>
                  </a:txBody>
                  <a:tcPr>
                    <a:lnT w="9525" cap="flat" cmpd="sng" algn="ctr">
                      <a:noFill/>
                      <a:prstDash val="solid"/>
                    </a:lnT>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国内大手素材メーカー</a:t>
                      </a:r>
                      <a:r>
                        <a:rPr kumimoji="1" lang="en-US" altLang="ja-JP" sz="1400" dirty="0" smtClean="0"/>
                        <a:t>/</a:t>
                      </a:r>
                      <a:r>
                        <a:rPr kumimoji="1" lang="ja-JP" altLang="en-US" sz="1400" dirty="0" smtClean="0"/>
                        <a:t>子会社役員</a:t>
                      </a:r>
                      <a:r>
                        <a:rPr kumimoji="1" lang="ja-JP" altLang="en-US" sz="1400" dirty="0" smtClean="0"/>
                        <a:t>　（</a:t>
                      </a:r>
                      <a:r>
                        <a:rPr kumimoji="1" lang="en-US" altLang="ja-JP" sz="1400" dirty="0" smtClean="0"/>
                        <a:t>61</a:t>
                      </a:r>
                      <a:r>
                        <a:rPr kumimoji="1" lang="ja-JP" altLang="en-US" sz="1400" dirty="0" smtClean="0"/>
                        <a:t>歳）</a:t>
                      </a:r>
                    </a:p>
                  </a:txBody>
                  <a:tcPr/>
                </a:tc>
              </a:tr>
              <a:tr h="939079">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（当初の求人ニーズ）</a:t>
                      </a:r>
                      <a:endParaRPr kumimoji="1" lang="en-US" altLang="ja-JP" sz="1050" u="none" strike="noStrike" kern="1200" cap="none" spc="0" normalizeH="0" baseline="0" noProof="0" dirty="0" smtClean="0">
                        <a:ln>
                          <a:noFill/>
                        </a:ln>
                        <a:effectLst/>
                        <a:uLnTx/>
                        <a:uFillTx/>
                      </a:endParaRPr>
                    </a:p>
                    <a:p>
                      <a:pPr>
                        <a:spcBef>
                          <a:spcPct val="20000"/>
                        </a:spcBef>
                        <a:spcAft>
                          <a:spcPts val="600"/>
                        </a:spcAft>
                        <a:defRPr/>
                      </a:pPr>
                      <a:r>
                        <a:rPr kumimoji="1" lang="ja-JP" altLang="en-US" sz="1100" dirty="0" smtClean="0"/>
                        <a:t>・</a:t>
                      </a:r>
                      <a:r>
                        <a:rPr lang="ja-JP" altLang="en-US" sz="1000" dirty="0" smtClean="0"/>
                        <a:t>包装業界への新規営業、新製品の提案営業、支社経営すべてできる人。</a:t>
                      </a:r>
                      <a:endParaRPr lang="en-US" altLang="ja-JP" sz="1000" dirty="0" smtClean="0"/>
                    </a:p>
                    <a:p>
                      <a:pPr>
                        <a:spcBef>
                          <a:spcPct val="20000"/>
                        </a:spcBef>
                        <a:spcAft>
                          <a:spcPts val="600"/>
                        </a:spcAft>
                        <a:defRPr/>
                      </a:pPr>
                      <a:r>
                        <a:rPr lang="ja-JP" altLang="en-US" sz="1000" dirty="0" smtClean="0"/>
                        <a:t>－英語力上級（本国社長へのレポート）</a:t>
                      </a:r>
                      <a:r>
                        <a:rPr lang="en-US" altLang="ja-JP" sz="1000" dirty="0" smtClean="0"/>
                        <a:t/>
                      </a:r>
                      <a:br>
                        <a:rPr lang="en-US" altLang="ja-JP" sz="1000" dirty="0" smtClean="0"/>
                      </a:br>
                      <a:r>
                        <a:rPr lang="ja-JP" altLang="en-US" sz="1000" dirty="0" smtClean="0"/>
                        <a:t>－大型商業印刷機器の国内向け新規営業の経験</a:t>
                      </a:r>
                      <a:r>
                        <a:rPr lang="en-US" altLang="ja-JP" sz="1000" dirty="0" smtClean="0"/>
                        <a:t/>
                      </a:r>
                      <a:br>
                        <a:rPr lang="en-US" altLang="ja-JP" sz="1000" dirty="0" smtClean="0"/>
                      </a:br>
                      <a:r>
                        <a:rPr lang="ja-JP" altLang="en-US" sz="1000" dirty="0" smtClean="0"/>
                        <a:t>－色味や電子機器制御の技術的な知識</a:t>
                      </a:r>
                      <a:r>
                        <a:rPr lang="en-US" altLang="ja-JP" sz="1000" dirty="0" smtClean="0"/>
                        <a:t/>
                      </a:r>
                      <a:br>
                        <a:rPr lang="en-US" altLang="ja-JP" sz="1000" dirty="0" smtClean="0"/>
                      </a:br>
                      <a:r>
                        <a:rPr lang="ja-JP" altLang="en-US" sz="1000" dirty="0" smtClean="0"/>
                        <a:t>－ </a:t>
                      </a:r>
                      <a:r>
                        <a:rPr lang="en-US" altLang="ja-JP" sz="1000" dirty="0" smtClean="0"/>
                        <a:t>15</a:t>
                      </a:r>
                      <a:r>
                        <a:rPr lang="ja-JP" altLang="en-US" sz="1000" dirty="0" smtClean="0"/>
                        <a:t>名前後のマネジメント経験</a:t>
                      </a:r>
                      <a:endParaRPr lang="en-US" altLang="ja-JP" sz="1050" dirty="0" smtClean="0">
                        <a:solidFill>
                          <a:prstClr val="black"/>
                        </a:solidFill>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200" dirty="0" smtClean="0">
                        <a:solidFill>
                          <a:prstClr val="black"/>
                        </a:solidFill>
                        <a:latin typeface="+mn-ea"/>
                        <a:ea typeface="+mn-ea"/>
                      </a:endParaRPr>
                    </a:p>
                  </a:txBody>
                  <a:tcPr/>
                </a:tc>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（当初の本人希望・スキル評価）</a:t>
                      </a:r>
                      <a:endParaRPr kumimoji="1" lang="en-US" altLang="ja-JP" sz="1050" u="none" strike="noStrike" kern="1200" cap="none" spc="0" normalizeH="0" baseline="0" noProof="0" dirty="0" smtClean="0">
                        <a:ln>
                          <a:noFill/>
                        </a:ln>
                        <a:effectLst/>
                        <a:uLnTx/>
                        <a:uFillTx/>
                      </a:endParaRPr>
                    </a:p>
                    <a:p>
                      <a:pPr>
                        <a:spcBef>
                          <a:spcPct val="20000"/>
                        </a:spcBef>
                        <a:spcAft>
                          <a:spcPts val="600"/>
                        </a:spcAft>
                        <a:defRPr/>
                      </a:pPr>
                      <a:r>
                        <a:rPr kumimoji="1" lang="ja-JP" altLang="en-US" sz="1000" dirty="0" smtClean="0"/>
                        <a:t>・素材メーカーの技術責任者を希望</a:t>
                      </a:r>
                      <a:r>
                        <a:rPr kumimoji="1" lang="ja-JP" altLang="en-US" sz="1000" dirty="0" smtClean="0"/>
                        <a:t>。転職理由は</a:t>
                      </a:r>
                      <a:r>
                        <a:rPr kumimoji="1" lang="ja-JP" altLang="en-US" sz="1000" dirty="0" smtClean="0"/>
                        <a:t>定年後の職探し。</a:t>
                      </a:r>
                      <a:r>
                        <a:rPr kumimoji="1" lang="en-US" altLang="ja-JP" sz="1000" dirty="0" smtClean="0"/>
                        <a:t/>
                      </a:r>
                      <a:br>
                        <a:rPr kumimoji="1" lang="en-US" altLang="ja-JP" sz="1000" dirty="0" smtClean="0"/>
                      </a:br>
                      <a:r>
                        <a:rPr kumimoji="1" lang="ja-JP" altLang="en-US" sz="1000" dirty="0" smtClean="0">
                          <a:solidFill>
                            <a:prstClr val="black"/>
                          </a:solidFill>
                          <a:latin typeface="+mn-ea"/>
                          <a:ea typeface="+mn-ea"/>
                        </a:rPr>
                        <a:t>・素材大手</a:t>
                      </a:r>
                      <a:r>
                        <a:rPr kumimoji="1" lang="ja-JP" altLang="en-US" sz="1000" dirty="0" smtClean="0">
                          <a:solidFill>
                            <a:prstClr val="black"/>
                          </a:solidFill>
                          <a:latin typeface="+mn-ea"/>
                          <a:ea typeface="+mn-ea"/>
                        </a:rPr>
                        <a:t>メーカー子会社</a:t>
                      </a:r>
                      <a:r>
                        <a:rPr kumimoji="1" lang="ja-JP" altLang="en-US" sz="1000" dirty="0" smtClean="0">
                          <a:solidFill>
                            <a:prstClr val="black"/>
                          </a:solidFill>
                          <a:latin typeface="+mn-ea"/>
                          <a:ea typeface="+mn-ea"/>
                        </a:rPr>
                        <a:t>で役員まで昇進。</a:t>
                      </a:r>
                      <a:endParaRPr kumimoji="1" lang="en-US" altLang="ja-JP" sz="1000" dirty="0" smtClean="0">
                        <a:solidFill>
                          <a:prstClr val="black"/>
                        </a:solidFill>
                        <a:latin typeface="+mn-ea"/>
                        <a:ea typeface="+mn-ea"/>
                      </a:endParaRPr>
                    </a:p>
                    <a:p>
                      <a:pPr>
                        <a:spcBef>
                          <a:spcPct val="20000"/>
                        </a:spcBef>
                        <a:spcAft>
                          <a:spcPts val="600"/>
                        </a:spcAft>
                        <a:defRPr/>
                      </a:pPr>
                      <a:r>
                        <a:rPr kumimoji="1" lang="ja-JP" altLang="en-US" sz="1000" dirty="0" smtClean="0">
                          <a:solidFill>
                            <a:prstClr val="black"/>
                          </a:solidFill>
                          <a:latin typeface="+mn-ea"/>
                          <a:ea typeface="+mn-ea"/>
                        </a:rPr>
                        <a:t>・被膜材料、インキ、着色剤、コンパウンド等素材開発を経て、技術営業として活躍。</a:t>
                      </a:r>
                      <a:endParaRPr lang="en-US" altLang="ja-JP" sz="1050" dirty="0" smtClean="0">
                        <a:solidFill>
                          <a:prstClr val="black"/>
                        </a:solidFill>
                        <a:latin typeface="+mn-ea"/>
                        <a:ea typeface="+mn-ea"/>
                      </a:endParaRPr>
                    </a:p>
                  </a:txBody>
                  <a:tcPr>
                    <a:lnR w="9525" cap="flat" cmpd="sng" algn="ctr">
                      <a:noFill/>
                      <a:prstDash val="solid"/>
                    </a:lnR>
                  </a:tcPr>
                </a:tc>
              </a:tr>
              <a:tr h="650289">
                <a:tc>
                  <a:txBody>
                    <a:bodyPr/>
                    <a:lstStyle/>
                    <a:p>
                      <a:pPr lvl="0">
                        <a:spcBef>
                          <a:spcPct val="20000"/>
                        </a:spcBef>
                        <a:spcAft>
                          <a:spcPts val="600"/>
                        </a:spcAft>
                        <a:defRPr/>
                      </a:pPr>
                      <a:r>
                        <a:rPr lang="ja-JP" altLang="en-US" sz="1050" dirty="0" smtClean="0"/>
                        <a:t>（コト軸ヒアリングからわかったこと）</a:t>
                      </a:r>
                    </a:p>
                    <a:p>
                      <a:pPr lvl="0">
                        <a:spcBef>
                          <a:spcPct val="20000"/>
                        </a:spcBef>
                        <a:spcAft>
                          <a:spcPts val="600"/>
                        </a:spcAft>
                        <a:defRPr/>
                      </a:pPr>
                      <a:r>
                        <a:rPr lang="ja-JP" altLang="en-US" sz="1000" dirty="0" smtClean="0"/>
                        <a:t>・最優先事業課題は、包装業界でのシェアＵＰ。どの企業に何を提案するかは既に決まっているため、営業計画の立案と推進が重要。</a:t>
                      </a:r>
                      <a:r>
                        <a:rPr lang="en-US" altLang="ja-JP" sz="1000" dirty="0" smtClean="0"/>
                        <a:t/>
                      </a:r>
                      <a:br>
                        <a:rPr lang="en-US" altLang="ja-JP" sz="1000" dirty="0" smtClean="0"/>
                      </a:br>
                      <a:r>
                        <a:rPr lang="ja-JP" altLang="en-US" sz="1000" dirty="0" smtClean="0"/>
                        <a:t>・アメリカ出張は月</a:t>
                      </a:r>
                      <a:r>
                        <a:rPr lang="en-US" altLang="ja-JP" sz="1000" dirty="0" smtClean="0"/>
                        <a:t>1</a:t>
                      </a:r>
                      <a:r>
                        <a:rPr lang="ja-JP" altLang="en-US" sz="1000" dirty="0" smtClean="0"/>
                        <a:t>回程度。</a:t>
                      </a:r>
                      <a:r>
                        <a:rPr lang="en-US" altLang="ja-JP" sz="1000" dirty="0" smtClean="0"/>
                        <a:t/>
                      </a:r>
                      <a:br>
                        <a:rPr lang="en-US" altLang="ja-JP" sz="1000" dirty="0" smtClean="0"/>
                      </a:br>
                      <a:r>
                        <a:rPr lang="ja-JP" altLang="en-US" sz="1000" dirty="0" smtClean="0"/>
                        <a:t>・支社では</a:t>
                      </a:r>
                      <a:r>
                        <a:rPr lang="en-US" altLang="ja-JP" sz="1000" dirty="0" smtClean="0"/>
                        <a:t>3</a:t>
                      </a:r>
                      <a:r>
                        <a:rPr lang="ja-JP" altLang="en-US" sz="1000" dirty="0" smtClean="0"/>
                        <a:t>名の課長によって部下マネジメントはできている。</a:t>
                      </a:r>
                      <a:endParaRPr lang="en-US" altLang="ja-JP" sz="1050" dirty="0" smtClean="0">
                        <a:solidFill>
                          <a:prstClr val="black"/>
                        </a:solidFill>
                        <a:latin typeface="+mn-ea"/>
                        <a:ea typeface="+mn-ea"/>
                      </a:endParaRPr>
                    </a:p>
                  </a:txBody>
                  <a:tcPr>
                    <a:lnL w="9525" cap="flat" cmpd="sng" algn="ctr">
                      <a:noFill/>
                      <a:prstDash val="solid"/>
                    </a:lnL>
                  </a:tcPr>
                </a:tc>
                <a:tc rowSpan="2">
                  <a:txBody>
                    <a:bodyPr/>
                    <a:lstStyle/>
                    <a:p>
                      <a:pPr lvl="0">
                        <a:spcBef>
                          <a:spcPct val="20000"/>
                        </a:spcBef>
                        <a:spcAft>
                          <a:spcPts val="600"/>
                        </a:spcAft>
                        <a:defRPr/>
                      </a:pPr>
                      <a:endParaRPr lang="en-US" altLang="ja-JP" sz="1050" dirty="0" smtClean="0">
                        <a:solidFill>
                          <a:prstClr val="black"/>
                        </a:solidFill>
                        <a:latin typeface="+mn-ea"/>
                        <a:ea typeface="+mn-ea"/>
                      </a:endParaRPr>
                    </a:p>
                  </a:txBody>
                  <a:tcPr>
                    <a:lnB w="9525" cap="flat" cmpd="sng" algn="ctr">
                      <a:noFill/>
                      <a:prstDash val="solid"/>
                    </a:lnB>
                  </a:tcPr>
                </a:tc>
                <a:tc>
                  <a:txBody>
                    <a:bodyPr/>
                    <a:lstStyle/>
                    <a:p>
                      <a:pPr lvl="0">
                        <a:spcBef>
                          <a:spcPct val="20000"/>
                        </a:spcBef>
                        <a:spcAft>
                          <a:spcPts val="600"/>
                        </a:spcAft>
                        <a:defRPr/>
                      </a:pPr>
                      <a:r>
                        <a:rPr lang="ja-JP" altLang="en-US" sz="1050" dirty="0" smtClean="0"/>
                        <a:t>（ポータブルスキル面談からわかったこと）</a:t>
                      </a:r>
                    </a:p>
                    <a:p>
                      <a:pPr lvl="0">
                        <a:spcBef>
                          <a:spcPct val="20000"/>
                        </a:spcBef>
                        <a:spcAft>
                          <a:spcPts val="600"/>
                        </a:spcAft>
                        <a:defRPr/>
                      </a:pPr>
                      <a:r>
                        <a:rPr lang="ja-JP" altLang="en-US" sz="1000" dirty="0" smtClean="0"/>
                        <a:t>・素材開発のプロジェクト推進の経験から課題設定と計画立案に強み。</a:t>
                      </a:r>
                      <a:r>
                        <a:rPr lang="en-US" altLang="ja-JP" sz="1000" dirty="0" smtClean="0"/>
                        <a:t/>
                      </a:r>
                      <a:br>
                        <a:rPr lang="en-US" altLang="ja-JP" sz="1000" dirty="0" smtClean="0"/>
                      </a:br>
                      <a:r>
                        <a:rPr lang="ja-JP" altLang="en-US" sz="1000" dirty="0" smtClean="0"/>
                        <a:t>・高い技術力に基づいたリーダーシップを発揮し、部下統率に秀でている。</a:t>
                      </a:r>
                      <a:endParaRPr lang="en-US" altLang="ja-JP" sz="1050" dirty="0" smtClean="0">
                        <a:solidFill>
                          <a:prstClr val="black"/>
                        </a:solidFill>
                        <a:latin typeface="+mn-ea"/>
                        <a:ea typeface="+mn-ea"/>
                      </a:endParaRPr>
                    </a:p>
                  </a:txBody>
                  <a:tcPr>
                    <a:lnR w="9525" cap="flat" cmpd="sng" algn="ctr">
                      <a:noFill/>
                      <a:prstDash val="solid"/>
                    </a:lnR>
                  </a:tcPr>
                </a:tc>
              </a:tr>
              <a:tr h="926790">
                <a:tc>
                  <a:txBody>
                    <a:bodyPr/>
                    <a:lstStyle/>
                    <a:p>
                      <a:pPr lvl="0">
                        <a:spcBef>
                          <a:spcPct val="20000"/>
                        </a:spcBef>
                        <a:spcAft>
                          <a:spcPts val="600"/>
                        </a:spcAft>
                        <a:defRPr/>
                      </a:pPr>
                      <a:r>
                        <a:rPr lang="ja-JP" altLang="en-US" sz="1050" dirty="0" smtClean="0"/>
                        <a:t>（最終的な求人要件）</a:t>
                      </a:r>
                      <a:endParaRPr lang="en-US" altLang="ja-JP" sz="1050" dirty="0" smtClean="0"/>
                    </a:p>
                    <a:p>
                      <a:pPr>
                        <a:spcBef>
                          <a:spcPct val="20000"/>
                        </a:spcBef>
                        <a:spcAft>
                          <a:spcPts val="600"/>
                        </a:spcAft>
                        <a:defRPr/>
                      </a:pPr>
                      <a:r>
                        <a:rPr lang="ja-JP" altLang="en-US" sz="1000" dirty="0" smtClean="0"/>
                        <a:t>・包装業界への新規営業を最優先に。商業印刷機器だけでなく、産業機器関連業界であればＯＫ。</a:t>
                      </a:r>
                      <a:endParaRPr lang="en-US" altLang="ja-JP" sz="1000" dirty="0" smtClean="0"/>
                    </a:p>
                    <a:p>
                      <a:pPr>
                        <a:spcBef>
                          <a:spcPct val="20000"/>
                        </a:spcBef>
                        <a:spcAft>
                          <a:spcPts val="600"/>
                        </a:spcAft>
                        <a:defRPr/>
                      </a:pPr>
                      <a:r>
                        <a:rPr lang="ja-JP" altLang="en-US" sz="1000" dirty="0" smtClean="0"/>
                        <a:t>－英語力中級以上　　－産業機器関連業界での営業経験</a:t>
                      </a:r>
                      <a:r>
                        <a:rPr lang="en-US" altLang="ja-JP" sz="1000" dirty="0" smtClean="0"/>
                        <a:t/>
                      </a:r>
                      <a:br>
                        <a:rPr lang="en-US" altLang="ja-JP" sz="1000" dirty="0" smtClean="0"/>
                      </a:br>
                      <a:r>
                        <a:rPr lang="ja-JP" altLang="en-US" sz="1000" dirty="0" smtClean="0"/>
                        <a:t>－</a:t>
                      </a:r>
                      <a:r>
                        <a:rPr lang="ja-JP" altLang="en-US" sz="1000" b="1" dirty="0" smtClean="0">
                          <a:solidFill>
                            <a:srgbClr val="FF0000"/>
                          </a:solidFill>
                        </a:rPr>
                        <a:t>「計画を立てる」「実行する」「社外対応」　</a:t>
                      </a:r>
                      <a:r>
                        <a:rPr lang="ja-JP" altLang="en-US" sz="1000" dirty="0" smtClean="0"/>
                        <a:t>－マネジメント経験　尚可</a:t>
                      </a:r>
                      <a:endParaRPr lang="en-US" altLang="ja-JP" sz="1000" b="1" dirty="0" smtClean="0">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100" b="1" dirty="0" smtClean="0">
                        <a:latin typeface="+mn-ea"/>
                        <a:ea typeface="+mn-ea"/>
                      </a:endParaRPr>
                    </a:p>
                  </a:txBody>
                  <a:tcPr/>
                </a:tc>
                <a:tc>
                  <a:txBody>
                    <a:bodyPr/>
                    <a:lstStyle/>
                    <a:p>
                      <a:pPr lvl="0">
                        <a:spcBef>
                          <a:spcPct val="20000"/>
                        </a:spcBef>
                        <a:spcAft>
                          <a:spcPts val="600"/>
                        </a:spcAft>
                        <a:defRPr/>
                      </a:pPr>
                      <a:r>
                        <a:rPr lang="ja-JP" altLang="en-US" sz="1050" dirty="0" smtClean="0"/>
                        <a:t>（最終的な本人希望・スキル評価）</a:t>
                      </a:r>
                      <a:endParaRPr lang="en-US" altLang="ja-JP" sz="1050" dirty="0" smtClean="0"/>
                    </a:p>
                    <a:p>
                      <a:pPr>
                        <a:spcBef>
                          <a:spcPct val="20000"/>
                        </a:spcBef>
                        <a:spcAft>
                          <a:spcPts val="600"/>
                        </a:spcAft>
                        <a:defRPr/>
                      </a:pPr>
                      <a:r>
                        <a:rPr lang="ja-JP" altLang="en-US" sz="1000" dirty="0" smtClean="0"/>
                        <a:t>・業界</a:t>
                      </a:r>
                      <a:r>
                        <a:rPr lang="en-US" altLang="ja-JP" sz="1000" dirty="0" smtClean="0"/>
                        <a:t>/</a:t>
                      </a:r>
                      <a:r>
                        <a:rPr lang="ja-JP" altLang="en-US" sz="1000" dirty="0" smtClean="0"/>
                        <a:t>職種不問で経営に近い立場で新しい仕事に関わりたい。</a:t>
                      </a:r>
                      <a:endParaRPr lang="en-US" altLang="ja-JP" sz="1000" dirty="0" smtClean="0"/>
                    </a:p>
                    <a:p>
                      <a:pPr>
                        <a:spcBef>
                          <a:spcPct val="20000"/>
                        </a:spcBef>
                        <a:spcAft>
                          <a:spcPts val="600"/>
                        </a:spcAft>
                        <a:defRPr/>
                      </a:pPr>
                      <a:r>
                        <a:rPr lang="ja-JP" altLang="en-US" sz="1000" dirty="0" smtClean="0"/>
                        <a:t>・英語</a:t>
                      </a:r>
                      <a:r>
                        <a:rPr lang="ja-JP" altLang="en-US" sz="1000" dirty="0" smtClean="0"/>
                        <a:t>上級、色味が分かる。インキ関連技術経験から印刷機器の知見あり</a:t>
                      </a:r>
                      <a:r>
                        <a:rPr lang="ja-JP" altLang="en-US" sz="1000" dirty="0" smtClean="0"/>
                        <a:t>。</a:t>
                      </a:r>
                      <a:endParaRPr lang="en-US" altLang="ja-JP" sz="1000" dirty="0" smtClean="0"/>
                    </a:p>
                    <a:p>
                      <a:pPr>
                        <a:spcBef>
                          <a:spcPct val="20000"/>
                        </a:spcBef>
                        <a:spcAft>
                          <a:spcPts val="600"/>
                        </a:spcAft>
                        <a:defRPr/>
                      </a:pPr>
                      <a:r>
                        <a:rPr lang="ja-JP" altLang="en-US" sz="1000" dirty="0" smtClean="0"/>
                        <a:t>・</a:t>
                      </a:r>
                      <a:r>
                        <a:rPr lang="ja-JP" altLang="en-US" sz="1000" b="1" dirty="0" smtClean="0">
                          <a:solidFill>
                            <a:srgbClr val="FF0000"/>
                          </a:solidFill>
                        </a:rPr>
                        <a:t>「課題を明らかにする（課題の設定）」「計画を立てる」「部下マネジメント」</a:t>
                      </a:r>
                      <a:r>
                        <a:rPr lang="ja-JP" altLang="en-US" sz="1000" dirty="0" smtClean="0"/>
                        <a:t>が強み。</a:t>
                      </a:r>
                      <a:endParaRPr lang="en-US" altLang="ja-JP" sz="1000" dirty="0" smtClean="0"/>
                    </a:p>
                  </a:txBody>
                  <a:tcPr>
                    <a:lnR w="9525" cap="flat" cmpd="sng" algn="ctr">
                      <a:noFill/>
                      <a:prstDash val="solid"/>
                    </a:lnR>
                  </a:tcPr>
                </a:tc>
              </a:tr>
            </a:tbl>
          </a:graphicData>
        </a:graphic>
      </p:graphicFrame>
      <p:sp>
        <p:nvSpPr>
          <p:cNvPr id="4" name="テキスト ボックス 3"/>
          <p:cNvSpPr txBox="1"/>
          <p:nvPr/>
        </p:nvSpPr>
        <p:spPr>
          <a:xfrm>
            <a:off x="866775" y="971550"/>
            <a:ext cx="3067050" cy="369332"/>
          </a:xfrm>
          <a:prstGeom prst="rect">
            <a:avLst/>
          </a:prstGeom>
          <a:noFill/>
        </p:spPr>
        <p:txBody>
          <a:bodyPr wrap="square" rtlCol="0">
            <a:spAutoFit/>
          </a:bodyPr>
          <a:lstStyle/>
          <a:p>
            <a:pPr algn="ctr"/>
            <a:r>
              <a:rPr kumimoji="1" lang="ja-JP" altLang="en-US" sz="1800" dirty="0" smtClean="0"/>
              <a:t>求人企業</a:t>
            </a:r>
            <a:endParaRPr kumimoji="1" lang="ja-JP" altLang="en-US" sz="1800" dirty="0"/>
          </a:p>
        </p:txBody>
      </p:sp>
      <p:sp>
        <p:nvSpPr>
          <p:cNvPr id="23" name="テキスト ボックス 22"/>
          <p:cNvSpPr txBox="1"/>
          <p:nvPr/>
        </p:nvSpPr>
        <p:spPr>
          <a:xfrm>
            <a:off x="4876800" y="971550"/>
            <a:ext cx="3067050" cy="369332"/>
          </a:xfrm>
          <a:prstGeom prst="rect">
            <a:avLst/>
          </a:prstGeom>
          <a:noFill/>
        </p:spPr>
        <p:txBody>
          <a:bodyPr wrap="square" rtlCol="0">
            <a:spAutoFit/>
          </a:bodyPr>
          <a:lstStyle/>
          <a:p>
            <a:pPr algn="ctr"/>
            <a:r>
              <a:rPr kumimoji="1" lang="ja-JP" altLang="en-US" sz="1800" dirty="0" smtClean="0"/>
              <a:t>求職者</a:t>
            </a:r>
            <a:endParaRPr kumimoji="1" lang="ja-JP" altLang="en-US" sz="1800" dirty="0"/>
          </a:p>
        </p:txBody>
      </p:sp>
      <p:graphicFrame>
        <p:nvGraphicFramePr>
          <p:cNvPr id="8" name="表 7"/>
          <p:cNvGraphicFramePr>
            <a:graphicFrameLocks noGrp="1"/>
          </p:cNvGraphicFramePr>
          <p:nvPr>
            <p:extLst>
              <p:ext uri="{D42A27DB-BD31-4B8C-83A1-F6EECF244321}">
                <p14:modId xmlns:p14="http://schemas.microsoft.com/office/powerpoint/2010/main" val="3820286491"/>
              </p:ext>
            </p:extLst>
          </p:nvPr>
        </p:nvGraphicFramePr>
        <p:xfrm>
          <a:off x="379412" y="5139297"/>
          <a:ext cx="5453063" cy="1718703"/>
        </p:xfrm>
        <a:graphic>
          <a:graphicData uri="http://schemas.openxmlformats.org/drawingml/2006/table">
            <a:tbl>
              <a:tblPr/>
              <a:tblGrid>
                <a:gridCol w="719009"/>
                <a:gridCol w="1562808"/>
                <a:gridCol w="1421044"/>
                <a:gridCol w="875101"/>
                <a:gridCol w="875101"/>
              </a:tblGrid>
              <a:tr h="193600">
                <a:tc gridSpan="3">
                  <a:txBody>
                    <a:bodyPr/>
                    <a:lstStyle/>
                    <a:p>
                      <a:pPr algn="ctr" fontAlgn="ctr"/>
                      <a:r>
                        <a:rPr lang="ja-JP" altLang="en-US" sz="1000" b="0" i="0" u="none" strike="noStrike" dirty="0">
                          <a:solidFill>
                            <a:srgbClr val="000000"/>
                          </a:solidFill>
                          <a:effectLst/>
                          <a:latin typeface="ＭＳ Ｐゴシック"/>
                        </a:rPr>
                        <a:t>成果をあげるために重要な行動</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900" b="0" i="0" u="none" strike="noStrike" dirty="0" smtClean="0">
                          <a:solidFill>
                            <a:srgbClr val="000000"/>
                          </a:solidFill>
                          <a:effectLst/>
                          <a:latin typeface="ＭＳ Ｐゴシック"/>
                        </a:rPr>
                        <a:t>求人企業</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重要度 高い</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900" b="0" i="0" u="none" strike="noStrike" dirty="0" smtClean="0">
                          <a:solidFill>
                            <a:srgbClr val="000000"/>
                          </a:solidFill>
                          <a:effectLst/>
                          <a:latin typeface="ＭＳ Ｐゴシック"/>
                        </a:rPr>
                        <a:t>求職者</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強み</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133194">
                <a:tc rowSpan="5">
                  <a:txBody>
                    <a:bodyPr/>
                    <a:lstStyle/>
                    <a:p>
                      <a:pPr algn="ctr" fontAlgn="ctr"/>
                      <a:r>
                        <a:rPr lang="ja-JP" altLang="en-US" sz="1000" b="0" i="0" u="none" strike="noStrike" dirty="0" smtClean="0">
                          <a:solidFill>
                            <a:srgbClr val="000000"/>
                          </a:solidFill>
                          <a:effectLst/>
                          <a:latin typeface="ＭＳ Ｐゴシック"/>
                        </a:rPr>
                        <a:t>仕事の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し方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課題を明らかにする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現状の把握</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52717">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課題の</a:t>
                      </a:r>
                      <a:r>
                        <a:rPr lang="ja-JP" altLang="en-US" sz="1000" b="0" i="0" u="none" strike="noStrike" dirty="0" smtClean="0">
                          <a:solidFill>
                            <a:srgbClr val="000000"/>
                          </a:solidFill>
                          <a:effectLst/>
                          <a:latin typeface="ＭＳ Ｐゴシック"/>
                        </a:rPr>
                        <a:t>設定</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1449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計画を立てる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課題遂行のため</a:t>
                      </a:r>
                      <a:r>
                        <a:rPr lang="ja-JP" altLang="en-US" sz="1000" b="0" i="0" u="none" strike="noStrike" dirty="0" smtClean="0">
                          <a:solidFill>
                            <a:srgbClr val="000000"/>
                          </a:solidFill>
                          <a:effectLst/>
                          <a:latin typeface="ＭＳ Ｐゴシック"/>
                        </a:rPr>
                        <a:t>の計画</a:t>
                      </a:r>
                      <a:r>
                        <a:rPr lang="ja-JP" altLang="en-US" sz="1000" b="0" i="0" u="none" strike="noStrike" dirty="0">
                          <a:solidFill>
                            <a:srgbClr val="000000"/>
                          </a:solidFill>
                          <a:effectLst/>
                          <a:latin typeface="ＭＳ Ｐゴシック"/>
                        </a:rPr>
                        <a:t>の立て方</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実行する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実際の課題遂行</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34285">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状況への対応</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rowSpan="3">
                  <a:txBody>
                    <a:bodyPr/>
                    <a:lstStyle/>
                    <a:p>
                      <a:pPr algn="ctr" fontAlgn="ctr"/>
                      <a:r>
                        <a:rPr lang="ja-JP" altLang="en-US" sz="1000" b="0" i="0" u="none" strike="noStrike" dirty="0" smtClean="0">
                          <a:solidFill>
                            <a:srgbClr val="000000"/>
                          </a:solidFill>
                          <a:effectLst/>
                          <a:latin typeface="ＭＳ Ｐゴシック"/>
                        </a:rPr>
                        <a:t>人との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関わり方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社内対応（上司・経営層など）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社外対応（顧客、パートナーなど）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部下マネジメント（評価や指導）</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937207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テキスト ボックス 2"/>
          <p:cNvSpPr txBox="1">
            <a:spLocks noChangeArrowheads="1"/>
          </p:cNvSpPr>
          <p:nvPr/>
        </p:nvSpPr>
        <p:spPr bwMode="auto">
          <a:xfrm>
            <a:off x="736600" y="0"/>
            <a:ext cx="8202613" cy="461963"/>
          </a:xfrm>
          <a:prstGeom prst="rect">
            <a:avLst/>
          </a:prstGeom>
          <a:noFill/>
          <a:ln w="9525">
            <a:noFill/>
            <a:miter lim="800000"/>
            <a:headEnd/>
            <a:tailEnd/>
          </a:ln>
        </p:spPr>
        <p:txBody>
          <a:bodyPr>
            <a:spAutoFit/>
          </a:bodyPr>
          <a:lstStyle/>
          <a:p>
            <a:pPr>
              <a:defRPr/>
            </a:pPr>
            <a:r>
              <a:rPr lang="ja-JP" altLang="en-US" dirty="0" smtClean="0">
                <a:latin typeface="+mj-ea"/>
                <a:ea typeface="+mj-ea"/>
              </a:rPr>
              <a:t>活用例 ②　ビデオ事例の整理（キャリア・コンサルタント編）</a:t>
            </a:r>
            <a:endParaRPr lang="en-US" altLang="ja-JP" dirty="0">
              <a:latin typeface="+mj-ea"/>
              <a:ea typeface="+mj-ea"/>
            </a:endParaRPr>
          </a:p>
        </p:txBody>
      </p:sp>
      <p:sp>
        <p:nvSpPr>
          <p:cNvPr id="29" name="角丸四角形 28"/>
          <p:cNvSpPr/>
          <p:nvPr/>
        </p:nvSpPr>
        <p:spPr>
          <a:xfrm>
            <a:off x="0" y="395288"/>
            <a:ext cx="9144000" cy="3619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smtClean="0">
                <a:solidFill>
                  <a:schemeClr val="accent3">
                    <a:lumMod val="75000"/>
                  </a:schemeClr>
                </a:solidFill>
                <a:latin typeface="HGPｺﾞｼｯｸE" pitchFamily="50" charset="-128"/>
                <a:ea typeface="HGPｺﾞｼｯｸE" pitchFamily="50" charset="-128"/>
              </a:rPr>
              <a:t>営業一筋</a:t>
            </a:r>
            <a:r>
              <a:rPr lang="en-US" altLang="ja-JP" sz="2000" dirty="0" smtClean="0">
                <a:solidFill>
                  <a:schemeClr val="accent3">
                    <a:lumMod val="75000"/>
                  </a:schemeClr>
                </a:solidFill>
                <a:latin typeface="HGPｺﾞｼｯｸE" pitchFamily="50" charset="-128"/>
                <a:ea typeface="HGPｺﾞｼｯｸE" pitchFamily="50" charset="-128"/>
              </a:rPr>
              <a:t>17</a:t>
            </a:r>
            <a:r>
              <a:rPr lang="ja-JP" altLang="en-US" sz="2000" dirty="0" smtClean="0">
                <a:solidFill>
                  <a:schemeClr val="accent3">
                    <a:lumMod val="75000"/>
                  </a:schemeClr>
                </a:solidFill>
                <a:latin typeface="HGPｺﾞｼｯｸE" pitchFamily="50" charset="-128"/>
                <a:ea typeface="HGPｺﾞｼｯｸE" pitchFamily="50" charset="-128"/>
              </a:rPr>
              <a:t>年から異業界、異職種への転身</a:t>
            </a:r>
            <a:endParaRPr lang="en-US" altLang="ja-JP" sz="2000" dirty="0">
              <a:solidFill>
                <a:schemeClr val="accent3">
                  <a:lumMod val="75000"/>
                </a:schemeClr>
              </a:solidFill>
              <a:latin typeface="HGPｺﾞｼｯｸE" pitchFamily="50" charset="-128"/>
              <a:ea typeface="HGPｺﾞｼｯｸE"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961980653"/>
              </p:ext>
            </p:extLst>
          </p:nvPr>
        </p:nvGraphicFramePr>
        <p:xfrm>
          <a:off x="379412" y="974726"/>
          <a:ext cx="8469313" cy="4034028"/>
        </p:xfrm>
        <a:graphic>
          <a:graphicData uri="http://schemas.openxmlformats.org/drawingml/2006/table">
            <a:tbl>
              <a:tblPr firstRow="1" bandRow="1">
                <a:tableStyleId>{69012ECD-51FC-41F1-AA8D-1B2483CD663E}</a:tableStyleId>
              </a:tblPr>
              <a:tblGrid>
                <a:gridCol w="4048291"/>
                <a:gridCol w="320964"/>
                <a:gridCol w="4100058"/>
              </a:tblGrid>
              <a:tr h="204816">
                <a:tc>
                  <a:txBody>
                    <a:bodyPr/>
                    <a:lstStyle/>
                    <a:p>
                      <a:pPr algn="ctr"/>
                      <a:r>
                        <a:rPr lang="ja-JP" altLang="en-US" sz="1400" dirty="0" smtClean="0"/>
                        <a:t>介護／施設長候補</a:t>
                      </a:r>
                      <a:endParaRPr kumimoji="1" lang="ja-JP" altLang="en-US" sz="1400" dirty="0"/>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p>
                  </a:txBody>
                  <a:tcPr>
                    <a:lnT w="9525" cap="flat" cmpd="sng" algn="ctr">
                      <a:noFill/>
                      <a:prstDash val="solid"/>
                    </a:lnT>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食品メーカー／営業　（</a:t>
                      </a:r>
                      <a:r>
                        <a:rPr kumimoji="1" lang="en-US" altLang="ja-JP" sz="1400" dirty="0" smtClean="0"/>
                        <a:t>46</a:t>
                      </a:r>
                      <a:r>
                        <a:rPr kumimoji="1" lang="ja-JP" altLang="en-US" sz="1400" dirty="0" smtClean="0"/>
                        <a:t>歳）</a:t>
                      </a:r>
                    </a:p>
                  </a:txBody>
                  <a:tcPr/>
                </a:tc>
              </a:tr>
              <a:tr h="939079">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（当初の求人ニーズ）</a:t>
                      </a:r>
                      <a:endParaRPr kumimoji="1" lang="en-US" altLang="ja-JP" sz="1050" u="none" strike="noStrike" kern="1200" cap="none" spc="0" normalizeH="0" baseline="0" noProof="0" dirty="0" smtClean="0">
                        <a:ln>
                          <a:noFill/>
                        </a:ln>
                        <a:effectLst/>
                        <a:uLnTx/>
                        <a:uFillTx/>
                      </a:endParaRPr>
                    </a:p>
                    <a:p>
                      <a:pPr>
                        <a:spcBef>
                          <a:spcPct val="20000"/>
                        </a:spcBef>
                        <a:spcAft>
                          <a:spcPts val="600"/>
                        </a:spcAft>
                        <a:defRPr/>
                      </a:pPr>
                      <a:r>
                        <a:rPr kumimoji="1" lang="ja-JP" altLang="en-US" sz="1100" dirty="0" smtClean="0"/>
                        <a:t>・老人介護ホームでの責任者経験</a:t>
                      </a:r>
                      <a:r>
                        <a:rPr kumimoji="1" lang="en-US" altLang="ja-JP" sz="1100" dirty="0" smtClean="0"/>
                        <a:t>5</a:t>
                      </a:r>
                      <a:r>
                        <a:rPr kumimoji="1" lang="ja-JP" altLang="en-US" sz="1100" dirty="0" smtClean="0"/>
                        <a:t>年以上。</a:t>
                      </a:r>
                      <a:endParaRPr lang="en-US" altLang="ja-JP" sz="1000" dirty="0" smtClean="0"/>
                    </a:p>
                    <a:p>
                      <a:pPr>
                        <a:spcBef>
                          <a:spcPct val="20000"/>
                        </a:spcBef>
                        <a:spcAft>
                          <a:spcPts val="600"/>
                        </a:spcAft>
                        <a:defRPr/>
                      </a:pPr>
                      <a:r>
                        <a:rPr lang="ja-JP" altLang="en-US" sz="1000" dirty="0" smtClean="0"/>
                        <a:t>－</a:t>
                      </a:r>
                      <a:r>
                        <a:rPr lang="en-US" altLang="ja-JP" sz="1000" dirty="0" smtClean="0"/>
                        <a:t>30</a:t>
                      </a:r>
                      <a:r>
                        <a:rPr lang="ja-JP" altLang="en-US" sz="1000" dirty="0" smtClean="0"/>
                        <a:t>名以上のスタッフマネジメント経験</a:t>
                      </a:r>
                      <a:r>
                        <a:rPr lang="en-US" altLang="ja-JP" sz="1000" dirty="0" smtClean="0"/>
                        <a:t/>
                      </a:r>
                      <a:br>
                        <a:rPr lang="en-US" altLang="ja-JP" sz="1000" dirty="0" smtClean="0"/>
                      </a:br>
                      <a:r>
                        <a:rPr lang="ja-JP" altLang="en-US" sz="1000" dirty="0" smtClean="0"/>
                        <a:t>－入居率維持・向上のためのサービス改善、企画ができること</a:t>
                      </a:r>
                      <a:r>
                        <a:rPr lang="en-US" altLang="ja-JP" sz="1000" dirty="0" smtClean="0"/>
                        <a:t/>
                      </a:r>
                      <a:br>
                        <a:rPr lang="en-US" altLang="ja-JP" sz="1000" dirty="0" smtClean="0"/>
                      </a:br>
                      <a:r>
                        <a:rPr lang="ja-JP" altLang="en-US" sz="1000" dirty="0" smtClean="0"/>
                        <a:t>－ 公的な機関とのやり取り経験</a:t>
                      </a:r>
                      <a:endParaRPr lang="en-US" altLang="ja-JP" sz="1050" dirty="0" smtClean="0">
                        <a:solidFill>
                          <a:prstClr val="black"/>
                        </a:solidFill>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200" dirty="0" smtClean="0">
                        <a:solidFill>
                          <a:prstClr val="black"/>
                        </a:solidFill>
                        <a:latin typeface="+mn-ea"/>
                        <a:ea typeface="+mn-ea"/>
                      </a:endParaRPr>
                    </a:p>
                  </a:txBody>
                  <a:tcPr/>
                </a:tc>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（当初の本人希望・スキル評価）</a:t>
                      </a:r>
                      <a:endParaRPr kumimoji="1" lang="en-US" altLang="ja-JP" sz="1050" u="none" strike="noStrike" kern="1200" cap="none" spc="0" normalizeH="0" baseline="0" noProof="0" dirty="0" smtClean="0">
                        <a:ln>
                          <a:noFill/>
                        </a:ln>
                        <a:effectLst/>
                        <a:uLnTx/>
                        <a:uFillTx/>
                      </a:endParaRPr>
                    </a:p>
                    <a:p>
                      <a:pPr>
                        <a:spcBef>
                          <a:spcPct val="20000"/>
                        </a:spcBef>
                        <a:spcAft>
                          <a:spcPts val="600"/>
                        </a:spcAft>
                        <a:defRPr/>
                      </a:pPr>
                      <a:r>
                        <a:rPr kumimoji="1" lang="ja-JP" altLang="en-US" sz="1000" dirty="0" smtClean="0"/>
                        <a:t>・成長のための「顧客の広さ」を重要視し、</a:t>
                      </a:r>
                      <a:r>
                        <a:rPr kumimoji="1" lang="ja-JP" altLang="en-US" sz="1000" dirty="0" smtClean="0">
                          <a:solidFill>
                            <a:prstClr val="black"/>
                          </a:solidFill>
                          <a:latin typeface="+mn-ea"/>
                          <a:ea typeface="+mn-ea"/>
                        </a:rPr>
                        <a:t>風通しのよさのために「ベンチャー企業」を希望。</a:t>
                      </a:r>
                      <a:endParaRPr kumimoji="1" lang="en-US" altLang="ja-JP" sz="1000" dirty="0" smtClean="0">
                        <a:solidFill>
                          <a:prstClr val="black"/>
                        </a:solidFill>
                        <a:latin typeface="+mn-ea"/>
                        <a:ea typeface="+mn-ea"/>
                      </a:endParaRPr>
                    </a:p>
                    <a:p>
                      <a:pPr>
                        <a:spcBef>
                          <a:spcPct val="20000"/>
                        </a:spcBef>
                        <a:spcAft>
                          <a:spcPts val="600"/>
                        </a:spcAft>
                        <a:defRPr/>
                      </a:pPr>
                      <a:r>
                        <a:rPr kumimoji="1" lang="ja-JP" altLang="en-US" sz="1000" dirty="0" smtClean="0">
                          <a:solidFill>
                            <a:prstClr val="black"/>
                          </a:solidFill>
                          <a:latin typeface="+mn-ea"/>
                          <a:ea typeface="+mn-ea"/>
                        </a:rPr>
                        <a:t>・</a:t>
                      </a:r>
                      <a:r>
                        <a:rPr kumimoji="1" lang="en-US" altLang="ja-JP" sz="1000" dirty="0" smtClean="0">
                          <a:solidFill>
                            <a:prstClr val="black"/>
                          </a:solidFill>
                          <a:latin typeface="+mn-ea"/>
                          <a:ea typeface="+mn-ea"/>
                        </a:rPr>
                        <a:t>2</a:t>
                      </a:r>
                      <a:r>
                        <a:rPr kumimoji="1" lang="ja-JP" altLang="en-US" sz="1000" dirty="0" smtClean="0">
                          <a:solidFill>
                            <a:prstClr val="black"/>
                          </a:solidFill>
                          <a:latin typeface="+mn-ea"/>
                          <a:ea typeface="+mn-ea"/>
                        </a:rPr>
                        <a:t>社経験。呉服店での営業職、営業マネジメントを計</a:t>
                      </a:r>
                      <a:r>
                        <a:rPr kumimoji="1" lang="en-US" altLang="ja-JP" sz="1000" dirty="0" smtClean="0">
                          <a:solidFill>
                            <a:prstClr val="black"/>
                          </a:solidFill>
                          <a:latin typeface="+mn-ea"/>
                          <a:ea typeface="+mn-ea"/>
                        </a:rPr>
                        <a:t>17</a:t>
                      </a:r>
                      <a:r>
                        <a:rPr kumimoji="1" lang="ja-JP" altLang="en-US" sz="1000" dirty="0" smtClean="0">
                          <a:solidFill>
                            <a:prstClr val="black"/>
                          </a:solidFill>
                          <a:latin typeface="+mn-ea"/>
                          <a:ea typeface="+mn-ea"/>
                        </a:rPr>
                        <a:t>年、商品企画を</a:t>
                      </a:r>
                      <a:r>
                        <a:rPr kumimoji="1" lang="en-US" altLang="ja-JP" sz="1000" dirty="0" smtClean="0">
                          <a:solidFill>
                            <a:prstClr val="black"/>
                          </a:solidFill>
                          <a:latin typeface="+mn-ea"/>
                          <a:ea typeface="+mn-ea"/>
                        </a:rPr>
                        <a:t>4</a:t>
                      </a:r>
                      <a:r>
                        <a:rPr kumimoji="1" lang="ja-JP" altLang="en-US" sz="1000" dirty="0" smtClean="0">
                          <a:solidFill>
                            <a:prstClr val="black"/>
                          </a:solidFill>
                          <a:latin typeface="+mn-ea"/>
                          <a:ea typeface="+mn-ea"/>
                        </a:rPr>
                        <a:t>年経験。</a:t>
                      </a:r>
                      <a:r>
                        <a:rPr kumimoji="1" lang="en-US" altLang="ja-JP" sz="1000" dirty="0" smtClean="0">
                          <a:solidFill>
                            <a:prstClr val="black"/>
                          </a:solidFill>
                          <a:latin typeface="+mn-ea"/>
                          <a:ea typeface="+mn-ea"/>
                        </a:rPr>
                        <a:t>2</a:t>
                      </a:r>
                      <a:r>
                        <a:rPr kumimoji="1" lang="ja-JP" altLang="en-US" sz="1000" dirty="0" smtClean="0">
                          <a:solidFill>
                            <a:prstClr val="black"/>
                          </a:solidFill>
                          <a:latin typeface="+mn-ea"/>
                          <a:ea typeface="+mn-ea"/>
                        </a:rPr>
                        <a:t>社目は食品メーカーでの営業を</a:t>
                      </a:r>
                      <a:r>
                        <a:rPr kumimoji="1" lang="en-US" altLang="ja-JP" sz="1000" dirty="0" smtClean="0">
                          <a:solidFill>
                            <a:prstClr val="black"/>
                          </a:solidFill>
                          <a:latin typeface="+mn-ea"/>
                          <a:ea typeface="+mn-ea"/>
                        </a:rPr>
                        <a:t>3</a:t>
                      </a:r>
                      <a:r>
                        <a:rPr kumimoji="1" lang="ja-JP" altLang="en-US" sz="1000" dirty="0" smtClean="0">
                          <a:solidFill>
                            <a:prstClr val="black"/>
                          </a:solidFill>
                          <a:latin typeface="+mn-ea"/>
                          <a:ea typeface="+mn-ea"/>
                        </a:rPr>
                        <a:t>ヵ月経験後、退職。</a:t>
                      </a:r>
                      <a:endParaRPr lang="en-US" altLang="ja-JP" sz="1050" dirty="0" smtClean="0">
                        <a:solidFill>
                          <a:prstClr val="black"/>
                        </a:solidFill>
                        <a:latin typeface="+mn-ea"/>
                        <a:ea typeface="+mn-ea"/>
                      </a:endParaRPr>
                    </a:p>
                  </a:txBody>
                  <a:tcPr>
                    <a:lnR w="9525" cap="flat" cmpd="sng" algn="ctr">
                      <a:noFill/>
                      <a:prstDash val="solid"/>
                    </a:lnR>
                  </a:tcPr>
                </a:tc>
              </a:tr>
              <a:tr h="650289">
                <a:tc>
                  <a:txBody>
                    <a:bodyPr/>
                    <a:lstStyle/>
                    <a:p>
                      <a:pPr lvl="0">
                        <a:spcBef>
                          <a:spcPct val="20000"/>
                        </a:spcBef>
                        <a:spcAft>
                          <a:spcPts val="600"/>
                        </a:spcAft>
                        <a:defRPr/>
                      </a:pPr>
                      <a:r>
                        <a:rPr lang="ja-JP" altLang="en-US" sz="1050" dirty="0" smtClean="0"/>
                        <a:t>（コト軸ヒアリングからわかったこと）</a:t>
                      </a:r>
                    </a:p>
                    <a:p>
                      <a:pPr lvl="0">
                        <a:lnSpc>
                          <a:spcPts val="1100"/>
                        </a:lnSpc>
                        <a:spcBef>
                          <a:spcPct val="20000"/>
                        </a:spcBef>
                        <a:spcAft>
                          <a:spcPts val="600"/>
                        </a:spcAft>
                        <a:defRPr/>
                      </a:pPr>
                      <a:r>
                        <a:rPr lang="ja-JP" altLang="en-US" sz="1000" dirty="0" smtClean="0"/>
                        <a:t>・介護スタッフや看護師、調理担当等様々な職種が混同するスタッフに対して、トップダウンのマネジメントでは統率が取れず、組織が円滑に運営されていない。（離職率が高い、モチベーションが低い）</a:t>
                      </a:r>
                    </a:p>
                    <a:p>
                      <a:pPr lvl="0">
                        <a:lnSpc>
                          <a:spcPts val="1100"/>
                        </a:lnSpc>
                        <a:spcBef>
                          <a:spcPct val="20000"/>
                        </a:spcBef>
                        <a:spcAft>
                          <a:spcPts val="600"/>
                        </a:spcAft>
                        <a:defRPr/>
                      </a:pPr>
                      <a:r>
                        <a:rPr lang="ja-JP" altLang="en-US" sz="1000" dirty="0" smtClean="0"/>
                        <a:t>・介護施設の主治医や近隣機関との連携が取れず関係が希薄。それによりサービスレベルも低下。</a:t>
                      </a:r>
                      <a:r>
                        <a:rPr lang="en-US" altLang="ja-JP" sz="1000" dirty="0" smtClean="0"/>
                        <a:t/>
                      </a:r>
                      <a:br>
                        <a:rPr lang="en-US" altLang="ja-JP" sz="1000" dirty="0" smtClean="0"/>
                      </a:br>
                      <a:r>
                        <a:rPr lang="ja-JP" altLang="en-US" sz="1000" dirty="0" smtClean="0"/>
                        <a:t>・上記課題等が影響し入居率の低下が深刻な状態</a:t>
                      </a:r>
                      <a:endParaRPr lang="en-US" altLang="ja-JP" sz="1050" dirty="0" smtClean="0">
                        <a:solidFill>
                          <a:prstClr val="black"/>
                        </a:solidFill>
                        <a:latin typeface="+mn-ea"/>
                        <a:ea typeface="+mn-ea"/>
                      </a:endParaRPr>
                    </a:p>
                  </a:txBody>
                  <a:tcPr>
                    <a:lnL w="9525" cap="flat" cmpd="sng" algn="ctr">
                      <a:noFill/>
                      <a:prstDash val="solid"/>
                    </a:lnL>
                  </a:tcPr>
                </a:tc>
                <a:tc rowSpan="2">
                  <a:txBody>
                    <a:bodyPr/>
                    <a:lstStyle/>
                    <a:p>
                      <a:pPr lvl="0">
                        <a:spcBef>
                          <a:spcPct val="20000"/>
                        </a:spcBef>
                        <a:spcAft>
                          <a:spcPts val="600"/>
                        </a:spcAft>
                        <a:defRPr/>
                      </a:pPr>
                      <a:endParaRPr lang="en-US" altLang="ja-JP" sz="1050" dirty="0" smtClean="0">
                        <a:solidFill>
                          <a:prstClr val="black"/>
                        </a:solidFill>
                        <a:latin typeface="+mn-ea"/>
                        <a:ea typeface="+mn-ea"/>
                      </a:endParaRPr>
                    </a:p>
                  </a:txBody>
                  <a:tcPr>
                    <a:lnB w="9525" cap="flat" cmpd="sng" algn="ctr">
                      <a:noFill/>
                      <a:prstDash val="solid"/>
                    </a:lnB>
                  </a:tcPr>
                </a:tc>
                <a:tc>
                  <a:txBody>
                    <a:bodyPr/>
                    <a:lstStyle/>
                    <a:p>
                      <a:pPr lvl="0">
                        <a:spcBef>
                          <a:spcPct val="20000"/>
                        </a:spcBef>
                        <a:spcAft>
                          <a:spcPts val="600"/>
                        </a:spcAft>
                        <a:defRPr/>
                      </a:pPr>
                      <a:r>
                        <a:rPr lang="ja-JP" altLang="en-US" sz="1050" dirty="0" smtClean="0"/>
                        <a:t>（ポータブルスキル面談からわかったこと）</a:t>
                      </a:r>
                    </a:p>
                    <a:p>
                      <a:pPr lvl="0">
                        <a:spcBef>
                          <a:spcPct val="20000"/>
                        </a:spcBef>
                        <a:spcAft>
                          <a:spcPts val="600"/>
                        </a:spcAft>
                        <a:defRPr/>
                      </a:pPr>
                      <a:r>
                        <a:rPr lang="ja-JP" altLang="en-US" sz="1000" dirty="0" smtClean="0"/>
                        <a:t>・前職の呉服の営業では、呉服を着て過ごすイベントや空間、雰囲気を購入いただくようなものなので、顧客との世間話などから、見立てる力がある。</a:t>
                      </a:r>
                    </a:p>
                    <a:p>
                      <a:pPr lvl="0">
                        <a:spcBef>
                          <a:spcPct val="20000"/>
                        </a:spcBef>
                        <a:spcAft>
                          <a:spcPts val="600"/>
                        </a:spcAft>
                        <a:defRPr/>
                      </a:pPr>
                      <a:r>
                        <a:rPr lang="ja-JP" altLang="en-US" sz="1000" dirty="0" smtClean="0"/>
                        <a:t>・低価格帯商品の開発や若者向けの普段使いの呉服、結婚式場との提携等々を提案した実績、および、それらを社長に直談判して同意を取り付けたこと。</a:t>
                      </a:r>
                      <a:endParaRPr lang="en-US" altLang="ja-JP" sz="1000" dirty="0" smtClean="0">
                        <a:solidFill>
                          <a:prstClr val="black"/>
                        </a:solidFill>
                        <a:latin typeface="+mn-ea"/>
                        <a:ea typeface="+mn-ea"/>
                      </a:endParaRPr>
                    </a:p>
                  </a:txBody>
                  <a:tcPr>
                    <a:lnR w="9525" cap="flat" cmpd="sng" algn="ctr">
                      <a:noFill/>
                      <a:prstDash val="solid"/>
                    </a:lnR>
                  </a:tcPr>
                </a:tc>
              </a:tr>
              <a:tr h="926790">
                <a:tc>
                  <a:txBody>
                    <a:bodyPr/>
                    <a:lstStyle/>
                    <a:p>
                      <a:pPr lvl="0">
                        <a:spcBef>
                          <a:spcPct val="20000"/>
                        </a:spcBef>
                        <a:spcAft>
                          <a:spcPts val="600"/>
                        </a:spcAft>
                        <a:defRPr/>
                      </a:pPr>
                      <a:r>
                        <a:rPr lang="ja-JP" altLang="en-US" sz="1050" dirty="0" smtClean="0"/>
                        <a:t>（最終的な求人要件）</a:t>
                      </a:r>
                      <a:endParaRPr lang="en-US" altLang="ja-JP" sz="1050" dirty="0" smtClean="0"/>
                    </a:p>
                    <a:p>
                      <a:pPr>
                        <a:lnSpc>
                          <a:spcPts val="1000"/>
                        </a:lnSpc>
                        <a:spcBef>
                          <a:spcPct val="20000"/>
                        </a:spcBef>
                        <a:spcAft>
                          <a:spcPts val="600"/>
                        </a:spcAft>
                        <a:defRPr/>
                      </a:pPr>
                      <a:r>
                        <a:rPr lang="ja-JP" altLang="en-US" sz="1000" dirty="0" smtClean="0"/>
                        <a:t>・傾聴型のマネジメント経験。スタッフに寄り添い、長期的に信頼関係を築くことのできる方。</a:t>
                      </a:r>
                      <a:endParaRPr lang="en-US" altLang="ja-JP" sz="1000" dirty="0" smtClean="0"/>
                    </a:p>
                    <a:p>
                      <a:pPr>
                        <a:lnSpc>
                          <a:spcPts val="1000"/>
                        </a:lnSpc>
                        <a:spcBef>
                          <a:spcPct val="20000"/>
                        </a:spcBef>
                        <a:spcAft>
                          <a:spcPts val="600"/>
                        </a:spcAft>
                        <a:defRPr/>
                      </a:pPr>
                      <a:r>
                        <a:rPr lang="ja-JP" altLang="en-US" sz="1000" dirty="0" smtClean="0"/>
                        <a:t>－スタッフ定着、入居率向上のための課題把握、計画立案力</a:t>
                      </a:r>
                      <a:endParaRPr lang="en-US" altLang="ja-JP" sz="1000" dirty="0" smtClean="0"/>
                    </a:p>
                    <a:p>
                      <a:pPr>
                        <a:lnSpc>
                          <a:spcPts val="1000"/>
                        </a:lnSpc>
                        <a:spcBef>
                          <a:spcPct val="20000"/>
                        </a:spcBef>
                        <a:spcAft>
                          <a:spcPts val="600"/>
                        </a:spcAft>
                        <a:defRPr/>
                      </a:pPr>
                      <a:r>
                        <a:rPr lang="ja-JP" altLang="en-US" sz="1000" dirty="0" smtClean="0"/>
                        <a:t>－多様な関係者と円滑に物事を進められる調整力</a:t>
                      </a:r>
                      <a:r>
                        <a:rPr lang="en-US" altLang="ja-JP" sz="1000" dirty="0" smtClean="0"/>
                        <a:t/>
                      </a:r>
                      <a:br>
                        <a:rPr lang="en-US" altLang="ja-JP" sz="1000" dirty="0" smtClean="0"/>
                      </a:br>
                      <a:r>
                        <a:rPr lang="ja-JP" altLang="en-US" sz="1000" dirty="0" smtClean="0"/>
                        <a:t>－</a:t>
                      </a:r>
                      <a:r>
                        <a:rPr lang="ja-JP" altLang="en-US" sz="1000" b="1" dirty="0" smtClean="0">
                          <a:solidFill>
                            <a:srgbClr val="FF0000"/>
                          </a:solidFill>
                        </a:rPr>
                        <a:t>「課題を明らかにする」「計画を立てる」「社外対応（上司）　「部下マネジメント」</a:t>
                      </a:r>
                      <a:endParaRPr lang="en-US" altLang="ja-JP" sz="1000" b="1" dirty="0" smtClean="0">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100" b="1" dirty="0" smtClean="0">
                        <a:latin typeface="+mn-ea"/>
                        <a:ea typeface="+mn-ea"/>
                      </a:endParaRPr>
                    </a:p>
                  </a:txBody>
                  <a:tcPr/>
                </a:tc>
                <a:tc>
                  <a:txBody>
                    <a:bodyPr/>
                    <a:lstStyle/>
                    <a:p>
                      <a:pPr lvl="0">
                        <a:spcBef>
                          <a:spcPct val="20000"/>
                        </a:spcBef>
                        <a:spcAft>
                          <a:spcPts val="600"/>
                        </a:spcAft>
                        <a:defRPr/>
                      </a:pPr>
                      <a:r>
                        <a:rPr lang="ja-JP" altLang="en-US" sz="1050" dirty="0" smtClean="0"/>
                        <a:t>（最終的な本人希望・スキル評価）</a:t>
                      </a:r>
                      <a:endParaRPr lang="en-US" altLang="ja-JP" sz="1050" dirty="0" smtClean="0"/>
                    </a:p>
                    <a:p>
                      <a:pPr marL="0" marR="0" indent="0" algn="l" defTabSz="914400" rtl="0" eaLnBrk="1" fontAlgn="auto" latinLnBrk="0" hangingPunct="1">
                        <a:lnSpc>
                          <a:spcPct val="100000"/>
                        </a:lnSpc>
                        <a:spcBef>
                          <a:spcPct val="20000"/>
                        </a:spcBef>
                        <a:spcAft>
                          <a:spcPts val="600"/>
                        </a:spcAft>
                        <a:buClrTx/>
                        <a:buSzTx/>
                        <a:buFontTx/>
                        <a:buNone/>
                        <a:tabLst/>
                        <a:defRPr/>
                      </a:pPr>
                      <a:r>
                        <a:rPr lang="ja-JP" altLang="en-US" sz="1000" dirty="0" smtClean="0"/>
                        <a:t>・風通しの良い、成長を実感できる可能性があれば、業界、商材、顧客属性、従業員規模は不問。</a:t>
                      </a:r>
                      <a:endParaRPr lang="en-US" altLang="ja-JP" sz="1000" dirty="0" smtClean="0"/>
                    </a:p>
                    <a:p>
                      <a:pPr marL="0" marR="0" indent="0" algn="l" defTabSz="914400" rtl="0" eaLnBrk="1" fontAlgn="auto" latinLnBrk="0" hangingPunct="1">
                        <a:lnSpc>
                          <a:spcPct val="100000"/>
                        </a:lnSpc>
                        <a:spcBef>
                          <a:spcPct val="20000"/>
                        </a:spcBef>
                        <a:spcAft>
                          <a:spcPts val="600"/>
                        </a:spcAft>
                        <a:buClrTx/>
                        <a:buSzTx/>
                        <a:buFontTx/>
                        <a:buNone/>
                        <a:tabLst/>
                        <a:defRPr/>
                      </a:pPr>
                      <a:r>
                        <a:rPr lang="ja-JP" altLang="en-US" sz="1000" dirty="0" smtClean="0"/>
                        <a:t>・</a:t>
                      </a:r>
                      <a:r>
                        <a:rPr lang="en-US" altLang="ja-JP" sz="1000" dirty="0" smtClean="0"/>
                        <a:t>40</a:t>
                      </a:r>
                      <a:r>
                        <a:rPr lang="ja-JP" altLang="en-US" sz="1000" dirty="0" smtClean="0"/>
                        <a:t>代という年齢も踏まえ、「やりたいこと」を叶えるだけはなく「できること＝商品企画等で身に着けた課題特定力、計画立案力」を</a:t>
                      </a:r>
                      <a:r>
                        <a:rPr lang="ja-JP" altLang="en-US" sz="1000" dirty="0" smtClean="0"/>
                        <a:t>活かしたい。</a:t>
                      </a:r>
                      <a:r>
                        <a:rPr lang="en-US" altLang="ja-JP" sz="1000" dirty="0" smtClean="0"/>
                        <a:t/>
                      </a:r>
                      <a:br>
                        <a:rPr lang="en-US" altLang="ja-JP" sz="1000" dirty="0" smtClean="0"/>
                      </a:br>
                      <a:r>
                        <a:rPr lang="ja-JP" altLang="en-US" sz="1000" dirty="0" smtClean="0"/>
                        <a:t>・</a:t>
                      </a:r>
                      <a:r>
                        <a:rPr lang="ja-JP" altLang="en-US" sz="1000" b="1" dirty="0" smtClean="0">
                          <a:solidFill>
                            <a:srgbClr val="FF0000"/>
                          </a:solidFill>
                        </a:rPr>
                        <a:t>「課題を明らかにする」「計画を立てる」「社内対応（上司）</a:t>
                      </a:r>
                      <a:r>
                        <a:rPr lang="ja-JP" altLang="en-US" sz="1000" b="1" dirty="0" smtClean="0">
                          <a:solidFill>
                            <a:srgbClr val="FF0000"/>
                          </a:solidFill>
                        </a:rPr>
                        <a:t>」</a:t>
                      </a:r>
                      <a:r>
                        <a:rPr lang="ja-JP" altLang="en-US" sz="1000" b="0" dirty="0" smtClean="0">
                          <a:solidFill>
                            <a:schemeClr val="tx1"/>
                          </a:solidFill>
                        </a:rPr>
                        <a:t>が強み</a:t>
                      </a:r>
                      <a:r>
                        <a:rPr lang="ja-JP" altLang="en-US" sz="1000" dirty="0" smtClean="0"/>
                        <a:t>。</a:t>
                      </a:r>
                      <a:endParaRPr lang="en-US" altLang="ja-JP" sz="1000" dirty="0" smtClean="0"/>
                    </a:p>
                  </a:txBody>
                  <a:tcPr>
                    <a:lnR w="9525" cap="flat" cmpd="sng" algn="ctr">
                      <a:noFill/>
                      <a:prstDash val="solid"/>
                    </a:lnR>
                  </a:tcPr>
                </a:tc>
              </a:tr>
            </a:tbl>
          </a:graphicData>
        </a:graphic>
      </p:graphicFrame>
      <p:sp>
        <p:nvSpPr>
          <p:cNvPr id="4" name="テキスト ボックス 3"/>
          <p:cNvSpPr txBox="1"/>
          <p:nvPr/>
        </p:nvSpPr>
        <p:spPr>
          <a:xfrm>
            <a:off x="866775" y="666750"/>
            <a:ext cx="3067050" cy="369332"/>
          </a:xfrm>
          <a:prstGeom prst="rect">
            <a:avLst/>
          </a:prstGeom>
          <a:noFill/>
        </p:spPr>
        <p:txBody>
          <a:bodyPr wrap="square" rtlCol="0">
            <a:spAutoFit/>
          </a:bodyPr>
          <a:lstStyle/>
          <a:p>
            <a:pPr algn="ctr"/>
            <a:r>
              <a:rPr kumimoji="1" lang="ja-JP" altLang="en-US" sz="1800" dirty="0" smtClean="0"/>
              <a:t>求人企業</a:t>
            </a:r>
            <a:endParaRPr kumimoji="1" lang="ja-JP" altLang="en-US" sz="1800" dirty="0"/>
          </a:p>
        </p:txBody>
      </p:sp>
      <p:sp>
        <p:nvSpPr>
          <p:cNvPr id="23" name="テキスト ボックス 22"/>
          <p:cNvSpPr txBox="1"/>
          <p:nvPr/>
        </p:nvSpPr>
        <p:spPr>
          <a:xfrm>
            <a:off x="4876800" y="666750"/>
            <a:ext cx="3067050" cy="369332"/>
          </a:xfrm>
          <a:prstGeom prst="rect">
            <a:avLst/>
          </a:prstGeom>
          <a:noFill/>
        </p:spPr>
        <p:txBody>
          <a:bodyPr wrap="square" rtlCol="0">
            <a:spAutoFit/>
          </a:bodyPr>
          <a:lstStyle/>
          <a:p>
            <a:pPr algn="ctr"/>
            <a:r>
              <a:rPr kumimoji="1" lang="ja-JP" altLang="en-US" sz="1800" dirty="0" smtClean="0"/>
              <a:t>求職者</a:t>
            </a:r>
            <a:endParaRPr kumimoji="1" lang="ja-JP" altLang="en-US" sz="1800" dirty="0"/>
          </a:p>
        </p:txBody>
      </p:sp>
      <p:graphicFrame>
        <p:nvGraphicFramePr>
          <p:cNvPr id="8" name="表 7"/>
          <p:cNvGraphicFramePr>
            <a:graphicFrameLocks noGrp="1"/>
          </p:cNvGraphicFramePr>
          <p:nvPr>
            <p:extLst>
              <p:ext uri="{D42A27DB-BD31-4B8C-83A1-F6EECF244321}">
                <p14:modId xmlns:p14="http://schemas.microsoft.com/office/powerpoint/2010/main" val="3823008849"/>
              </p:ext>
            </p:extLst>
          </p:nvPr>
        </p:nvGraphicFramePr>
        <p:xfrm>
          <a:off x="379412" y="5101197"/>
          <a:ext cx="5453063" cy="1718703"/>
        </p:xfrm>
        <a:graphic>
          <a:graphicData uri="http://schemas.openxmlformats.org/drawingml/2006/table">
            <a:tbl>
              <a:tblPr/>
              <a:tblGrid>
                <a:gridCol w="719009"/>
                <a:gridCol w="1562808"/>
                <a:gridCol w="1421044"/>
                <a:gridCol w="875101"/>
                <a:gridCol w="875101"/>
              </a:tblGrid>
              <a:tr h="193600">
                <a:tc gridSpan="3">
                  <a:txBody>
                    <a:bodyPr/>
                    <a:lstStyle/>
                    <a:p>
                      <a:pPr algn="ctr" fontAlgn="ctr"/>
                      <a:r>
                        <a:rPr lang="ja-JP" altLang="en-US" sz="1000" b="0" i="0" u="none" strike="noStrike" dirty="0">
                          <a:solidFill>
                            <a:srgbClr val="000000"/>
                          </a:solidFill>
                          <a:effectLst/>
                          <a:latin typeface="ＭＳ Ｐゴシック"/>
                        </a:rPr>
                        <a:t>成果をあげるために重要な行動</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900" b="0" i="0" u="none" strike="noStrike" dirty="0" smtClean="0">
                          <a:solidFill>
                            <a:srgbClr val="000000"/>
                          </a:solidFill>
                          <a:effectLst/>
                          <a:latin typeface="ＭＳ Ｐゴシック"/>
                        </a:rPr>
                        <a:t>求人企業</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重要度 高い</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900" b="0" i="0" u="none" strike="noStrike" dirty="0" smtClean="0">
                          <a:solidFill>
                            <a:srgbClr val="000000"/>
                          </a:solidFill>
                          <a:effectLst/>
                          <a:latin typeface="ＭＳ Ｐゴシック"/>
                        </a:rPr>
                        <a:t>求職者</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強み</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133194">
                <a:tc rowSpan="5">
                  <a:txBody>
                    <a:bodyPr/>
                    <a:lstStyle/>
                    <a:p>
                      <a:pPr algn="ctr" fontAlgn="ctr"/>
                      <a:r>
                        <a:rPr lang="ja-JP" altLang="en-US" sz="1000" b="0" i="0" u="none" strike="noStrike" dirty="0" smtClean="0">
                          <a:solidFill>
                            <a:srgbClr val="000000"/>
                          </a:solidFill>
                          <a:effectLst/>
                          <a:latin typeface="ＭＳ Ｐゴシック"/>
                        </a:rPr>
                        <a:t>仕事の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し方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課題を明らかにする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現状の把握</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52717">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課題の</a:t>
                      </a:r>
                      <a:r>
                        <a:rPr lang="ja-JP" altLang="en-US" sz="1000" b="0" i="0" u="none" strike="noStrike" dirty="0" smtClean="0">
                          <a:solidFill>
                            <a:srgbClr val="000000"/>
                          </a:solidFill>
                          <a:effectLst/>
                          <a:latin typeface="ＭＳ Ｐゴシック"/>
                        </a:rPr>
                        <a:t>設定</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1449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計画を立てる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課題遂行のため</a:t>
                      </a:r>
                      <a:r>
                        <a:rPr lang="ja-JP" altLang="en-US" sz="1000" b="0" i="0" u="none" strike="noStrike" dirty="0" smtClean="0">
                          <a:solidFill>
                            <a:srgbClr val="000000"/>
                          </a:solidFill>
                          <a:effectLst/>
                          <a:latin typeface="ＭＳ Ｐゴシック"/>
                        </a:rPr>
                        <a:t>の計画</a:t>
                      </a:r>
                      <a:r>
                        <a:rPr lang="ja-JP" altLang="en-US" sz="1000" b="0" i="0" u="none" strike="noStrike" dirty="0">
                          <a:solidFill>
                            <a:srgbClr val="000000"/>
                          </a:solidFill>
                          <a:effectLst/>
                          <a:latin typeface="ＭＳ Ｐゴシック"/>
                        </a:rPr>
                        <a:t>の立て方</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実行する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実際の課題遂行</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34285">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状況への対応</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rowSpan="3">
                  <a:txBody>
                    <a:bodyPr/>
                    <a:lstStyle/>
                    <a:p>
                      <a:pPr algn="ctr" fontAlgn="ctr"/>
                      <a:r>
                        <a:rPr lang="ja-JP" altLang="en-US" sz="1000" b="0" i="0" u="none" strike="noStrike" dirty="0" smtClean="0">
                          <a:solidFill>
                            <a:srgbClr val="000000"/>
                          </a:solidFill>
                          <a:effectLst/>
                          <a:latin typeface="ＭＳ Ｐゴシック"/>
                        </a:rPr>
                        <a:t>人との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関わり方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社内対応（上司・経営層など）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社外対応（顧客、パートナーなど）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部下マネジメント（評価や指導）</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42304821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テキスト ボックス 2"/>
          <p:cNvSpPr txBox="1">
            <a:spLocks noChangeArrowheads="1"/>
          </p:cNvSpPr>
          <p:nvPr/>
        </p:nvSpPr>
        <p:spPr bwMode="auto">
          <a:xfrm>
            <a:off x="736600" y="0"/>
            <a:ext cx="8202613" cy="461963"/>
          </a:xfrm>
          <a:prstGeom prst="rect">
            <a:avLst/>
          </a:prstGeom>
          <a:noFill/>
          <a:ln w="9525">
            <a:noFill/>
            <a:miter lim="800000"/>
            <a:headEnd/>
            <a:tailEnd/>
          </a:ln>
        </p:spPr>
        <p:txBody>
          <a:bodyPr>
            <a:spAutoFit/>
          </a:bodyPr>
          <a:lstStyle/>
          <a:p>
            <a:pPr>
              <a:defRPr/>
            </a:pPr>
            <a:r>
              <a:rPr lang="ja-JP" altLang="en-US" dirty="0" smtClean="0">
                <a:latin typeface="+mj-ea"/>
                <a:ea typeface="+mj-ea"/>
              </a:rPr>
              <a:t>活用例 ③</a:t>
            </a:r>
            <a:endParaRPr lang="en-US" altLang="ja-JP" dirty="0">
              <a:latin typeface="+mj-ea"/>
              <a:ea typeface="+mj-ea"/>
            </a:endParaRPr>
          </a:p>
        </p:txBody>
      </p:sp>
      <p:sp>
        <p:nvSpPr>
          <p:cNvPr id="29" name="角丸四角形 28"/>
          <p:cNvSpPr/>
          <p:nvPr/>
        </p:nvSpPr>
        <p:spPr>
          <a:xfrm>
            <a:off x="0" y="595313"/>
            <a:ext cx="9144000" cy="3619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smtClean="0">
                <a:solidFill>
                  <a:schemeClr val="accent3">
                    <a:lumMod val="75000"/>
                  </a:schemeClr>
                </a:solidFill>
                <a:latin typeface="HGPｺﾞｼｯｸE" pitchFamily="50" charset="-128"/>
                <a:ea typeface="HGPｺﾞｼｯｸE" pitchFamily="50" charset="-128"/>
              </a:rPr>
              <a:t>法務の専門性や転職回数の少なさではなく、実行する力、社内対応力で採用。</a:t>
            </a:r>
            <a:endParaRPr lang="en-US" altLang="ja-JP" sz="2000" dirty="0">
              <a:solidFill>
                <a:schemeClr val="accent3">
                  <a:lumMod val="75000"/>
                </a:schemeClr>
              </a:solidFill>
              <a:latin typeface="HGPｺﾞｼｯｸE" pitchFamily="50" charset="-128"/>
              <a:ea typeface="HGPｺﾞｼｯｸE"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181512799"/>
              </p:ext>
            </p:extLst>
          </p:nvPr>
        </p:nvGraphicFramePr>
        <p:xfrm>
          <a:off x="379412" y="1393826"/>
          <a:ext cx="8469313" cy="3292038"/>
        </p:xfrm>
        <a:graphic>
          <a:graphicData uri="http://schemas.openxmlformats.org/drawingml/2006/table">
            <a:tbl>
              <a:tblPr firstRow="1" bandRow="1">
                <a:tableStyleId>{69012ECD-51FC-41F1-AA8D-1B2483CD663E}</a:tableStyleId>
              </a:tblPr>
              <a:tblGrid>
                <a:gridCol w="4048291"/>
                <a:gridCol w="320964"/>
                <a:gridCol w="4100058"/>
              </a:tblGrid>
              <a:tr h="204816">
                <a:tc>
                  <a:txBody>
                    <a:bodyPr/>
                    <a:lstStyle/>
                    <a:p>
                      <a:pPr algn="ctr"/>
                      <a:r>
                        <a:rPr lang="ja-JP" altLang="en-US" sz="1400" dirty="0" smtClean="0"/>
                        <a:t>不動産／法務部長</a:t>
                      </a:r>
                      <a:endParaRPr kumimoji="1" lang="ja-JP" altLang="en-US" sz="1400" dirty="0"/>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p>
                  </a:txBody>
                  <a:tcPr>
                    <a:lnT w="9525" cap="flat" cmpd="sng" algn="ctr">
                      <a:noFill/>
                      <a:prstDash val="solid"/>
                    </a:lnT>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サービス／総務・法務部長　（</a:t>
                      </a:r>
                      <a:r>
                        <a:rPr kumimoji="1" lang="en-US" altLang="ja-JP" sz="1400" smtClean="0"/>
                        <a:t>58</a:t>
                      </a:r>
                      <a:r>
                        <a:rPr kumimoji="1" lang="ja-JP" altLang="en-US" sz="1400" smtClean="0"/>
                        <a:t>歳</a:t>
                      </a:r>
                      <a:r>
                        <a:rPr kumimoji="1" lang="ja-JP" altLang="en-US" sz="1400" dirty="0" smtClean="0"/>
                        <a:t>）</a:t>
                      </a:r>
                    </a:p>
                  </a:txBody>
                  <a:tcPr/>
                </a:tc>
              </a:tr>
              <a:tr h="939079">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（当初の求人ニーズ）</a:t>
                      </a:r>
                      <a:endParaRPr kumimoji="1" lang="en-US" altLang="ja-JP" sz="1050" u="none" strike="noStrike" kern="1200" cap="none" spc="0" normalizeH="0" baseline="0" noProof="0" dirty="0" smtClean="0">
                        <a:ln>
                          <a:noFill/>
                        </a:ln>
                        <a:effectLst/>
                        <a:uLnTx/>
                        <a:uFillTx/>
                      </a:endParaRPr>
                    </a:p>
                    <a:p>
                      <a:pPr>
                        <a:spcBef>
                          <a:spcPct val="20000"/>
                        </a:spcBef>
                        <a:spcAft>
                          <a:spcPts val="600"/>
                        </a:spcAft>
                        <a:defRPr/>
                      </a:pPr>
                      <a:r>
                        <a:rPr kumimoji="1" lang="ja-JP" altLang="en-US" sz="1100" dirty="0" smtClean="0"/>
                        <a:t>・法務スペシャリスト。</a:t>
                      </a:r>
                      <a:endParaRPr lang="en-US" altLang="ja-JP" sz="1000" dirty="0" smtClean="0"/>
                    </a:p>
                    <a:p>
                      <a:pPr>
                        <a:spcBef>
                          <a:spcPct val="20000"/>
                        </a:spcBef>
                        <a:spcAft>
                          <a:spcPts val="600"/>
                        </a:spcAft>
                        <a:defRPr/>
                      </a:pPr>
                      <a:r>
                        <a:rPr lang="en-US" altLang="ja-JP" sz="1000" dirty="0" smtClean="0"/>
                        <a:t>―</a:t>
                      </a:r>
                      <a:r>
                        <a:rPr lang="ja-JP" altLang="en-US" sz="1000" dirty="0" smtClean="0"/>
                        <a:t>上場企業での法務部長経験者</a:t>
                      </a:r>
                      <a:r>
                        <a:rPr lang="en-US" altLang="ja-JP" sz="1000" dirty="0" smtClean="0"/>
                        <a:t/>
                      </a:r>
                      <a:br>
                        <a:rPr lang="en-US" altLang="ja-JP" sz="1000" dirty="0" smtClean="0"/>
                      </a:br>
                      <a:r>
                        <a:rPr lang="ja-JP" altLang="en-US" sz="1000" dirty="0" smtClean="0"/>
                        <a:t>－転職回数</a:t>
                      </a:r>
                      <a:r>
                        <a:rPr lang="en-US" altLang="ja-JP" sz="1000" dirty="0" smtClean="0"/>
                        <a:t>1</a:t>
                      </a:r>
                      <a:r>
                        <a:rPr lang="ja-JP" altLang="en-US" sz="1000" dirty="0" smtClean="0"/>
                        <a:t>～</a:t>
                      </a:r>
                      <a:r>
                        <a:rPr lang="en-US" altLang="ja-JP" sz="1000" dirty="0" smtClean="0"/>
                        <a:t>2</a:t>
                      </a:r>
                      <a:r>
                        <a:rPr lang="ja-JP" altLang="en-US" sz="1000" dirty="0" smtClean="0"/>
                        <a:t>回くらいまで</a:t>
                      </a:r>
                      <a:r>
                        <a:rPr lang="en-US" altLang="ja-JP" sz="1000" dirty="0" smtClean="0"/>
                        <a:t/>
                      </a:r>
                      <a:br>
                        <a:rPr lang="en-US" altLang="ja-JP" sz="1000" dirty="0" smtClean="0"/>
                      </a:br>
                      <a:r>
                        <a:rPr lang="ja-JP" altLang="en-US" sz="1000" dirty="0" smtClean="0"/>
                        <a:t>－ がつがつした人</a:t>
                      </a:r>
                      <a:endParaRPr lang="en-US" altLang="ja-JP" sz="1050" dirty="0" smtClean="0">
                        <a:solidFill>
                          <a:prstClr val="black"/>
                        </a:solidFill>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200" dirty="0" smtClean="0">
                        <a:solidFill>
                          <a:prstClr val="black"/>
                        </a:solidFill>
                        <a:latin typeface="+mn-ea"/>
                        <a:ea typeface="+mn-ea"/>
                      </a:endParaRPr>
                    </a:p>
                  </a:txBody>
                  <a:tcPr/>
                </a:tc>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（当初の本人希望・スキル評価）</a:t>
                      </a:r>
                      <a:endParaRPr kumimoji="1" lang="en-US" altLang="ja-JP" sz="1050" u="none" strike="noStrike" kern="1200" cap="none" spc="0" normalizeH="0" baseline="0" noProof="0" dirty="0" smtClean="0">
                        <a:ln>
                          <a:noFill/>
                        </a:ln>
                        <a:effectLst/>
                        <a:uLnTx/>
                        <a:uFillTx/>
                      </a:endParaRPr>
                    </a:p>
                    <a:p>
                      <a:pPr>
                        <a:spcBef>
                          <a:spcPct val="20000"/>
                        </a:spcBef>
                        <a:spcAft>
                          <a:spcPts val="600"/>
                        </a:spcAft>
                        <a:defRPr/>
                      </a:pPr>
                      <a:r>
                        <a:rPr kumimoji="1" lang="ja-JP" altLang="en-US" sz="1000" dirty="0" smtClean="0"/>
                        <a:t>・後ろ向きの業務が多く、もの足りなさを感じている</a:t>
                      </a:r>
                      <a:r>
                        <a:rPr kumimoji="1" lang="ja-JP" altLang="en-US" sz="1000" dirty="0" smtClean="0">
                          <a:solidFill>
                            <a:prstClr val="black"/>
                          </a:solidFill>
                          <a:latin typeface="+mn-ea"/>
                          <a:ea typeface="+mn-ea"/>
                        </a:rPr>
                        <a:t>。</a:t>
                      </a:r>
                      <a:r>
                        <a:rPr kumimoji="1" lang="en-US" altLang="ja-JP" sz="1000" dirty="0" smtClean="0">
                          <a:solidFill>
                            <a:prstClr val="black"/>
                          </a:solidFill>
                          <a:latin typeface="+mn-ea"/>
                          <a:ea typeface="+mn-ea"/>
                        </a:rPr>
                        <a:t/>
                      </a:r>
                      <a:br>
                        <a:rPr kumimoji="1" lang="en-US" altLang="ja-JP" sz="1000" dirty="0" smtClean="0">
                          <a:solidFill>
                            <a:prstClr val="black"/>
                          </a:solidFill>
                          <a:latin typeface="+mn-ea"/>
                          <a:ea typeface="+mn-ea"/>
                        </a:rPr>
                      </a:br>
                      <a:r>
                        <a:rPr kumimoji="1" lang="ja-JP" altLang="en-US" sz="1000" dirty="0" smtClean="0">
                          <a:solidFill>
                            <a:prstClr val="black"/>
                          </a:solidFill>
                          <a:latin typeface="+mn-ea"/>
                          <a:ea typeface="+mn-ea"/>
                        </a:rPr>
                        <a:t>・もっとやりがいのある仕事をしたい。</a:t>
                      </a:r>
                      <a:endParaRPr lang="en-US" altLang="ja-JP" sz="1050" dirty="0" smtClean="0">
                        <a:solidFill>
                          <a:prstClr val="black"/>
                        </a:solidFill>
                        <a:latin typeface="+mn-ea"/>
                        <a:ea typeface="+mn-ea"/>
                      </a:endParaRPr>
                    </a:p>
                    <a:p>
                      <a:pPr>
                        <a:spcBef>
                          <a:spcPct val="20000"/>
                        </a:spcBef>
                        <a:spcAft>
                          <a:spcPts val="600"/>
                        </a:spcAft>
                        <a:defRPr/>
                      </a:pPr>
                      <a:r>
                        <a:rPr kumimoji="1" lang="ja-JP" altLang="en-US" sz="1000" dirty="0" smtClean="0">
                          <a:solidFill>
                            <a:prstClr val="black"/>
                          </a:solidFill>
                          <a:latin typeface="+mn-ea"/>
                          <a:ea typeface="+mn-ea"/>
                        </a:rPr>
                        <a:t>・転職回数</a:t>
                      </a:r>
                      <a:r>
                        <a:rPr kumimoji="1" lang="en-US" altLang="ja-JP" sz="1000" dirty="0" smtClean="0">
                          <a:solidFill>
                            <a:prstClr val="black"/>
                          </a:solidFill>
                          <a:latin typeface="+mn-ea"/>
                          <a:ea typeface="+mn-ea"/>
                        </a:rPr>
                        <a:t>4</a:t>
                      </a:r>
                      <a:r>
                        <a:rPr kumimoji="1" lang="ja-JP" altLang="en-US" sz="1000" dirty="0" smtClean="0">
                          <a:solidFill>
                            <a:prstClr val="black"/>
                          </a:solidFill>
                          <a:latin typeface="+mn-ea"/>
                          <a:ea typeface="+mn-ea"/>
                        </a:rPr>
                        <a:t>回。経理、経営企画、法務、</a:t>
                      </a:r>
                      <a:r>
                        <a:rPr kumimoji="1" lang="en-US" altLang="ja-JP" sz="1000" dirty="0" smtClean="0">
                          <a:solidFill>
                            <a:prstClr val="black"/>
                          </a:solidFill>
                          <a:latin typeface="+mn-ea"/>
                          <a:ea typeface="+mn-ea"/>
                        </a:rPr>
                        <a:t>IR</a:t>
                      </a:r>
                      <a:r>
                        <a:rPr kumimoji="1" lang="ja-JP" altLang="en-US" sz="1000" dirty="0" smtClean="0">
                          <a:solidFill>
                            <a:prstClr val="black"/>
                          </a:solidFill>
                          <a:latin typeface="+mn-ea"/>
                          <a:ea typeface="+mn-ea"/>
                        </a:rPr>
                        <a:t>と幅広い業務を経験しているが、専門性の軸がよくわからない。</a:t>
                      </a:r>
                      <a:endParaRPr lang="en-US" altLang="ja-JP" sz="1050" dirty="0" smtClean="0">
                        <a:solidFill>
                          <a:prstClr val="black"/>
                        </a:solidFill>
                        <a:latin typeface="+mn-ea"/>
                        <a:ea typeface="+mn-ea"/>
                      </a:endParaRPr>
                    </a:p>
                  </a:txBody>
                  <a:tcPr>
                    <a:lnR w="9525" cap="flat" cmpd="sng" algn="ctr">
                      <a:noFill/>
                      <a:prstDash val="solid"/>
                    </a:lnR>
                  </a:tcPr>
                </a:tc>
              </a:tr>
              <a:tr h="650289">
                <a:tc>
                  <a:txBody>
                    <a:bodyPr/>
                    <a:lstStyle/>
                    <a:p>
                      <a:pPr lvl="0">
                        <a:spcBef>
                          <a:spcPct val="20000"/>
                        </a:spcBef>
                        <a:spcAft>
                          <a:spcPts val="600"/>
                        </a:spcAft>
                        <a:defRPr/>
                      </a:pPr>
                      <a:r>
                        <a:rPr lang="ja-JP" altLang="en-US" sz="1050" dirty="0" smtClean="0"/>
                        <a:t>（コト軸ヒアリングからわかったこと）</a:t>
                      </a:r>
                    </a:p>
                    <a:p>
                      <a:pPr lvl="0">
                        <a:spcBef>
                          <a:spcPct val="20000"/>
                        </a:spcBef>
                        <a:spcAft>
                          <a:spcPts val="600"/>
                        </a:spcAft>
                        <a:defRPr/>
                      </a:pPr>
                      <a:r>
                        <a:rPr lang="ja-JP" altLang="en-US" sz="1000" dirty="0" smtClean="0"/>
                        <a:t>・急成長中の同社において、事業を前に進めるにあたり、法律を避けて通れない。法的解釈をもとに、リスクを減らしながらも、事業を推進していくような提案をしていくことが求められる。</a:t>
                      </a:r>
                      <a:r>
                        <a:rPr lang="en-US" altLang="ja-JP" sz="1000" dirty="0" smtClean="0"/>
                        <a:t/>
                      </a:r>
                      <a:br>
                        <a:rPr lang="en-US" altLang="ja-JP" sz="1000" dirty="0" smtClean="0"/>
                      </a:br>
                      <a:r>
                        <a:rPr lang="ja-JP" altLang="en-US" sz="1000" dirty="0" smtClean="0"/>
                        <a:t>・カリスマ社長であるトップに対しても、積極的に進言していってほしい。</a:t>
                      </a:r>
                      <a:endParaRPr lang="en-US" altLang="ja-JP" sz="1000" dirty="0" smtClean="0"/>
                    </a:p>
                  </a:txBody>
                  <a:tcPr>
                    <a:lnL w="9525" cap="flat" cmpd="sng" algn="ctr">
                      <a:noFill/>
                      <a:prstDash val="solid"/>
                    </a:lnL>
                  </a:tcPr>
                </a:tc>
                <a:tc rowSpan="2">
                  <a:txBody>
                    <a:bodyPr/>
                    <a:lstStyle/>
                    <a:p>
                      <a:pPr lvl="0">
                        <a:spcBef>
                          <a:spcPct val="20000"/>
                        </a:spcBef>
                        <a:spcAft>
                          <a:spcPts val="600"/>
                        </a:spcAft>
                        <a:defRPr/>
                      </a:pPr>
                      <a:endParaRPr lang="en-US" altLang="ja-JP" sz="1050" dirty="0" smtClean="0">
                        <a:solidFill>
                          <a:prstClr val="black"/>
                        </a:solidFill>
                        <a:latin typeface="+mn-ea"/>
                        <a:ea typeface="+mn-ea"/>
                      </a:endParaRPr>
                    </a:p>
                  </a:txBody>
                  <a:tcPr>
                    <a:lnB w="9525" cap="flat" cmpd="sng" algn="ctr">
                      <a:noFill/>
                      <a:prstDash val="solid"/>
                    </a:lnB>
                  </a:tcPr>
                </a:tc>
                <a:tc>
                  <a:txBody>
                    <a:bodyPr/>
                    <a:lstStyle/>
                    <a:p>
                      <a:pPr lvl="0">
                        <a:spcBef>
                          <a:spcPct val="20000"/>
                        </a:spcBef>
                        <a:spcAft>
                          <a:spcPts val="600"/>
                        </a:spcAft>
                        <a:defRPr/>
                      </a:pPr>
                      <a:r>
                        <a:rPr lang="ja-JP" altLang="en-US" sz="1050" dirty="0" smtClean="0"/>
                        <a:t>（ポータブルスキル面談からわかったこと）</a:t>
                      </a:r>
                    </a:p>
                    <a:p>
                      <a:pPr lvl="0">
                        <a:spcBef>
                          <a:spcPct val="20000"/>
                        </a:spcBef>
                        <a:spcAft>
                          <a:spcPts val="600"/>
                        </a:spcAft>
                        <a:defRPr/>
                      </a:pPr>
                      <a:r>
                        <a:rPr lang="ja-JP" altLang="en-US" sz="1000" dirty="0" smtClean="0"/>
                        <a:t>・中堅規模の企業で、経営に近い立場で幅広くスタッフ業務を推進。未経験業務であっても、自ら手を動かしながら、物事をどんどん前に進めていける力がある。</a:t>
                      </a:r>
                      <a:r>
                        <a:rPr lang="en-US" altLang="ja-JP" sz="1000" dirty="0" smtClean="0"/>
                        <a:t/>
                      </a:r>
                      <a:br>
                        <a:rPr lang="en-US" altLang="ja-JP" sz="1000" dirty="0" smtClean="0"/>
                      </a:br>
                      <a:r>
                        <a:rPr lang="ja-JP" altLang="en-US" sz="1000" dirty="0" smtClean="0"/>
                        <a:t>・現職では、オーナー社長と丁丁発止のやりとりを行っている。</a:t>
                      </a:r>
                      <a:endParaRPr lang="en-US" altLang="ja-JP" sz="1000" dirty="0" smtClean="0">
                        <a:solidFill>
                          <a:prstClr val="black"/>
                        </a:solidFill>
                        <a:latin typeface="+mn-ea"/>
                        <a:ea typeface="+mn-ea"/>
                      </a:endParaRPr>
                    </a:p>
                  </a:txBody>
                  <a:tcPr>
                    <a:lnR w="9525" cap="flat" cmpd="sng" algn="ctr">
                      <a:noFill/>
                      <a:prstDash val="solid"/>
                    </a:lnR>
                  </a:tcPr>
                </a:tc>
              </a:tr>
              <a:tr h="926790">
                <a:tc>
                  <a:txBody>
                    <a:bodyPr/>
                    <a:lstStyle/>
                    <a:p>
                      <a:pPr lvl="0">
                        <a:spcBef>
                          <a:spcPct val="20000"/>
                        </a:spcBef>
                        <a:spcAft>
                          <a:spcPts val="600"/>
                        </a:spcAft>
                        <a:defRPr/>
                      </a:pPr>
                      <a:r>
                        <a:rPr lang="ja-JP" altLang="en-US" sz="1050" dirty="0" smtClean="0"/>
                        <a:t>（最終的な求人要件）</a:t>
                      </a:r>
                      <a:endParaRPr lang="en-US" altLang="ja-JP" sz="1050" dirty="0" smtClean="0"/>
                    </a:p>
                    <a:p>
                      <a:pPr>
                        <a:spcBef>
                          <a:spcPct val="20000"/>
                        </a:spcBef>
                        <a:spcAft>
                          <a:spcPts val="600"/>
                        </a:spcAft>
                        <a:defRPr/>
                      </a:pPr>
                      <a:r>
                        <a:rPr lang="ja-JP" altLang="en-US" sz="1000" dirty="0" smtClean="0"/>
                        <a:t>・事業推進上の提案力と、上にものを申す力があることが最優先。</a:t>
                      </a:r>
                      <a:endParaRPr lang="en-US" altLang="ja-JP" sz="1000" dirty="0" smtClean="0"/>
                    </a:p>
                    <a:p>
                      <a:pPr>
                        <a:spcBef>
                          <a:spcPct val="20000"/>
                        </a:spcBef>
                        <a:spcAft>
                          <a:spcPts val="600"/>
                        </a:spcAft>
                        <a:defRPr/>
                      </a:pPr>
                      <a:r>
                        <a:rPr lang="ja-JP" altLang="en-US" sz="1000" dirty="0" smtClean="0"/>
                        <a:t>－法務経験者（上場企業経験がなくても</a:t>
                      </a:r>
                      <a:r>
                        <a:rPr lang="en-US" altLang="ja-JP" sz="1000" dirty="0" smtClean="0"/>
                        <a:t>OK</a:t>
                      </a:r>
                      <a:r>
                        <a:rPr lang="ja-JP" altLang="en-US" sz="1000" dirty="0" smtClean="0"/>
                        <a:t>）　－転職回数不問</a:t>
                      </a:r>
                      <a:r>
                        <a:rPr lang="en-US" altLang="ja-JP" sz="1000" dirty="0" smtClean="0"/>
                        <a:t/>
                      </a:r>
                      <a:br>
                        <a:rPr lang="en-US" altLang="ja-JP" sz="1000" dirty="0" smtClean="0"/>
                      </a:br>
                      <a:r>
                        <a:rPr lang="ja-JP" altLang="en-US" sz="1000" dirty="0" smtClean="0"/>
                        <a:t>－</a:t>
                      </a:r>
                      <a:r>
                        <a:rPr lang="ja-JP" altLang="en-US" sz="1000" b="1" dirty="0" smtClean="0">
                          <a:solidFill>
                            <a:srgbClr val="FF0000"/>
                          </a:solidFill>
                        </a:rPr>
                        <a:t>「課題を明らかにする」「実行する」「社内対応（上司）」</a:t>
                      </a:r>
                      <a:endParaRPr lang="en-US" altLang="ja-JP" sz="1000" b="1" dirty="0" smtClean="0">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100" b="1" dirty="0" smtClean="0">
                        <a:latin typeface="+mn-ea"/>
                        <a:ea typeface="+mn-ea"/>
                      </a:endParaRPr>
                    </a:p>
                  </a:txBody>
                  <a:tcPr/>
                </a:tc>
                <a:tc>
                  <a:txBody>
                    <a:bodyPr/>
                    <a:lstStyle/>
                    <a:p>
                      <a:pPr lvl="0">
                        <a:spcBef>
                          <a:spcPct val="20000"/>
                        </a:spcBef>
                        <a:spcAft>
                          <a:spcPts val="600"/>
                        </a:spcAft>
                        <a:defRPr/>
                      </a:pPr>
                      <a:r>
                        <a:rPr lang="ja-JP" altLang="en-US" sz="1050" dirty="0" smtClean="0"/>
                        <a:t>（最終的な本人希望・スキル評価）</a:t>
                      </a:r>
                      <a:endParaRPr lang="en-US" altLang="ja-JP" sz="1050" dirty="0" smtClean="0"/>
                    </a:p>
                    <a:p>
                      <a:pPr marL="0" marR="0" indent="0" algn="l" defTabSz="914400" rtl="0" eaLnBrk="1" fontAlgn="auto" latinLnBrk="0" hangingPunct="1">
                        <a:lnSpc>
                          <a:spcPct val="100000"/>
                        </a:lnSpc>
                        <a:spcBef>
                          <a:spcPct val="20000"/>
                        </a:spcBef>
                        <a:spcAft>
                          <a:spcPts val="600"/>
                        </a:spcAft>
                        <a:buClrTx/>
                        <a:buSzTx/>
                        <a:buFontTx/>
                        <a:buNone/>
                        <a:tabLst/>
                        <a:defRPr/>
                      </a:pPr>
                      <a:r>
                        <a:rPr lang="ja-JP" altLang="en-US" sz="1000" dirty="0" smtClean="0"/>
                        <a:t>・本人希望の変化はない。</a:t>
                      </a:r>
                      <a:r>
                        <a:rPr lang="en-US" altLang="ja-JP" sz="1000" dirty="0" smtClean="0"/>
                        <a:t/>
                      </a:r>
                      <a:br>
                        <a:rPr lang="en-US" altLang="ja-JP" sz="1000" dirty="0" smtClean="0"/>
                      </a:br>
                      <a:r>
                        <a:rPr lang="ja-JP" altLang="en-US" sz="1000" dirty="0" smtClean="0"/>
                        <a:t>・</a:t>
                      </a:r>
                      <a:r>
                        <a:rPr lang="ja-JP" altLang="en-US" sz="1000" b="1" dirty="0" smtClean="0">
                          <a:solidFill>
                            <a:srgbClr val="FF0000"/>
                          </a:solidFill>
                        </a:rPr>
                        <a:t>「実行する」「社内対応（上司）</a:t>
                      </a:r>
                      <a:r>
                        <a:rPr lang="ja-JP" altLang="en-US" sz="1000" b="1" dirty="0" smtClean="0">
                          <a:solidFill>
                            <a:srgbClr val="FF0000"/>
                          </a:solidFill>
                        </a:rPr>
                        <a:t>」</a:t>
                      </a:r>
                      <a:r>
                        <a:rPr lang="ja-JP" altLang="en-US" sz="1000" dirty="0" smtClean="0"/>
                        <a:t>が強み。</a:t>
                      </a:r>
                      <a:endParaRPr lang="en-US" altLang="ja-JP" sz="1000" dirty="0" smtClean="0"/>
                    </a:p>
                  </a:txBody>
                  <a:tcPr>
                    <a:lnR w="9525" cap="flat" cmpd="sng" algn="ctr">
                      <a:noFill/>
                      <a:prstDash val="solid"/>
                    </a:lnR>
                  </a:tcPr>
                </a:tc>
              </a:tr>
            </a:tbl>
          </a:graphicData>
        </a:graphic>
      </p:graphicFrame>
      <p:sp>
        <p:nvSpPr>
          <p:cNvPr id="4" name="テキスト ボックス 3"/>
          <p:cNvSpPr txBox="1"/>
          <p:nvPr/>
        </p:nvSpPr>
        <p:spPr>
          <a:xfrm>
            <a:off x="866775" y="971550"/>
            <a:ext cx="3067050" cy="369332"/>
          </a:xfrm>
          <a:prstGeom prst="rect">
            <a:avLst/>
          </a:prstGeom>
          <a:noFill/>
        </p:spPr>
        <p:txBody>
          <a:bodyPr wrap="square" rtlCol="0">
            <a:spAutoFit/>
          </a:bodyPr>
          <a:lstStyle/>
          <a:p>
            <a:pPr algn="ctr"/>
            <a:r>
              <a:rPr kumimoji="1" lang="ja-JP" altLang="en-US" sz="1800" dirty="0" smtClean="0"/>
              <a:t>求人企業</a:t>
            </a:r>
            <a:endParaRPr kumimoji="1" lang="ja-JP" altLang="en-US" sz="1800" dirty="0"/>
          </a:p>
        </p:txBody>
      </p:sp>
      <p:sp>
        <p:nvSpPr>
          <p:cNvPr id="23" name="テキスト ボックス 22"/>
          <p:cNvSpPr txBox="1"/>
          <p:nvPr/>
        </p:nvSpPr>
        <p:spPr>
          <a:xfrm>
            <a:off x="4876800" y="971550"/>
            <a:ext cx="3067050" cy="369332"/>
          </a:xfrm>
          <a:prstGeom prst="rect">
            <a:avLst/>
          </a:prstGeom>
          <a:noFill/>
        </p:spPr>
        <p:txBody>
          <a:bodyPr wrap="square" rtlCol="0">
            <a:spAutoFit/>
          </a:bodyPr>
          <a:lstStyle/>
          <a:p>
            <a:pPr algn="ctr"/>
            <a:r>
              <a:rPr kumimoji="1" lang="ja-JP" altLang="en-US" sz="1800" dirty="0" smtClean="0"/>
              <a:t>求職者</a:t>
            </a:r>
            <a:endParaRPr kumimoji="1" lang="ja-JP" altLang="en-US" sz="1800" dirty="0"/>
          </a:p>
        </p:txBody>
      </p:sp>
      <p:graphicFrame>
        <p:nvGraphicFramePr>
          <p:cNvPr id="8" name="表 7"/>
          <p:cNvGraphicFramePr>
            <a:graphicFrameLocks noGrp="1"/>
          </p:cNvGraphicFramePr>
          <p:nvPr>
            <p:extLst>
              <p:ext uri="{D42A27DB-BD31-4B8C-83A1-F6EECF244321}">
                <p14:modId xmlns:p14="http://schemas.microsoft.com/office/powerpoint/2010/main" val="3478973877"/>
              </p:ext>
            </p:extLst>
          </p:nvPr>
        </p:nvGraphicFramePr>
        <p:xfrm>
          <a:off x="379412" y="5139297"/>
          <a:ext cx="5453063" cy="1718703"/>
        </p:xfrm>
        <a:graphic>
          <a:graphicData uri="http://schemas.openxmlformats.org/drawingml/2006/table">
            <a:tbl>
              <a:tblPr/>
              <a:tblGrid>
                <a:gridCol w="719009"/>
                <a:gridCol w="1562808"/>
                <a:gridCol w="1421044"/>
                <a:gridCol w="875101"/>
                <a:gridCol w="875101"/>
              </a:tblGrid>
              <a:tr h="193600">
                <a:tc gridSpan="3">
                  <a:txBody>
                    <a:bodyPr/>
                    <a:lstStyle/>
                    <a:p>
                      <a:pPr algn="ctr" fontAlgn="ctr"/>
                      <a:r>
                        <a:rPr lang="ja-JP" altLang="en-US" sz="1000" b="0" i="0" u="none" strike="noStrike" dirty="0">
                          <a:solidFill>
                            <a:srgbClr val="000000"/>
                          </a:solidFill>
                          <a:effectLst/>
                          <a:latin typeface="ＭＳ Ｐゴシック"/>
                        </a:rPr>
                        <a:t>成果をあげるために重要な行動</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900" b="0" i="0" u="none" strike="noStrike" dirty="0" smtClean="0">
                          <a:solidFill>
                            <a:srgbClr val="000000"/>
                          </a:solidFill>
                          <a:effectLst/>
                          <a:latin typeface="ＭＳ Ｐゴシック"/>
                        </a:rPr>
                        <a:t>求人企業</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重要度 高い</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900" b="0" i="0" u="none" strike="noStrike" dirty="0" smtClean="0">
                          <a:solidFill>
                            <a:srgbClr val="000000"/>
                          </a:solidFill>
                          <a:effectLst/>
                          <a:latin typeface="ＭＳ Ｐゴシック"/>
                        </a:rPr>
                        <a:t>求職者</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強み</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133194">
                <a:tc rowSpan="5">
                  <a:txBody>
                    <a:bodyPr/>
                    <a:lstStyle/>
                    <a:p>
                      <a:pPr algn="ctr" fontAlgn="ctr"/>
                      <a:r>
                        <a:rPr lang="ja-JP" altLang="en-US" sz="1000" b="0" i="0" u="none" strike="noStrike" dirty="0" smtClean="0">
                          <a:solidFill>
                            <a:srgbClr val="000000"/>
                          </a:solidFill>
                          <a:effectLst/>
                          <a:latin typeface="ＭＳ Ｐゴシック"/>
                        </a:rPr>
                        <a:t>仕事の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し方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課題を明らかにする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現状の把握</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52717">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課題の</a:t>
                      </a:r>
                      <a:r>
                        <a:rPr lang="ja-JP" altLang="en-US" sz="1000" b="0" i="0" u="none" strike="noStrike" dirty="0" smtClean="0">
                          <a:solidFill>
                            <a:srgbClr val="000000"/>
                          </a:solidFill>
                          <a:effectLst/>
                          <a:latin typeface="ＭＳ Ｐゴシック"/>
                        </a:rPr>
                        <a:t>設定</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1449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計画を立てる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課題遂行のため</a:t>
                      </a:r>
                      <a:r>
                        <a:rPr lang="ja-JP" altLang="en-US" sz="1000" b="0" i="0" u="none" strike="noStrike" dirty="0" smtClean="0">
                          <a:solidFill>
                            <a:srgbClr val="000000"/>
                          </a:solidFill>
                          <a:effectLst/>
                          <a:latin typeface="ＭＳ Ｐゴシック"/>
                        </a:rPr>
                        <a:t>の計画</a:t>
                      </a:r>
                      <a:r>
                        <a:rPr lang="ja-JP" altLang="en-US" sz="1000" b="0" i="0" u="none" strike="noStrike" dirty="0">
                          <a:solidFill>
                            <a:srgbClr val="000000"/>
                          </a:solidFill>
                          <a:effectLst/>
                          <a:latin typeface="ＭＳ Ｐゴシック"/>
                        </a:rPr>
                        <a:t>の立て方</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実行する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実際の課題遂行</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34285">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状況への対応</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rowSpan="3">
                  <a:txBody>
                    <a:bodyPr/>
                    <a:lstStyle/>
                    <a:p>
                      <a:pPr algn="ctr" fontAlgn="ctr"/>
                      <a:r>
                        <a:rPr lang="ja-JP" altLang="en-US" sz="1000" b="0" i="0" u="none" strike="noStrike" dirty="0" smtClean="0">
                          <a:solidFill>
                            <a:srgbClr val="000000"/>
                          </a:solidFill>
                          <a:effectLst/>
                          <a:latin typeface="ＭＳ Ｐゴシック"/>
                        </a:rPr>
                        <a:t>人との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関わり方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社内対応（上司・経営層など）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社外対応（顧客、パートナーなど）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部下マネジメント（評価や指導）</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6359941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テキスト ボックス 2"/>
          <p:cNvSpPr txBox="1">
            <a:spLocks noChangeArrowheads="1"/>
          </p:cNvSpPr>
          <p:nvPr/>
        </p:nvSpPr>
        <p:spPr bwMode="auto">
          <a:xfrm>
            <a:off x="736600" y="0"/>
            <a:ext cx="8202613" cy="461963"/>
          </a:xfrm>
          <a:prstGeom prst="rect">
            <a:avLst/>
          </a:prstGeom>
          <a:noFill/>
          <a:ln w="9525">
            <a:noFill/>
            <a:miter lim="800000"/>
            <a:headEnd/>
            <a:tailEnd/>
          </a:ln>
        </p:spPr>
        <p:txBody>
          <a:bodyPr>
            <a:spAutoFit/>
          </a:bodyPr>
          <a:lstStyle/>
          <a:p>
            <a:pPr>
              <a:defRPr/>
            </a:pPr>
            <a:r>
              <a:rPr lang="ja-JP" altLang="en-US" dirty="0" smtClean="0">
                <a:latin typeface="+mj-ea"/>
                <a:ea typeface="+mj-ea"/>
              </a:rPr>
              <a:t>活用例 ④</a:t>
            </a:r>
            <a:endParaRPr lang="en-US" altLang="ja-JP" dirty="0">
              <a:latin typeface="+mj-ea"/>
              <a:ea typeface="+mj-ea"/>
            </a:endParaRPr>
          </a:p>
        </p:txBody>
      </p:sp>
      <p:sp>
        <p:nvSpPr>
          <p:cNvPr id="29" name="角丸四角形 28"/>
          <p:cNvSpPr/>
          <p:nvPr/>
        </p:nvSpPr>
        <p:spPr>
          <a:xfrm>
            <a:off x="0" y="595313"/>
            <a:ext cx="9144000" cy="3619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smtClean="0">
                <a:solidFill>
                  <a:schemeClr val="accent3">
                    <a:lumMod val="75000"/>
                  </a:schemeClr>
                </a:solidFill>
                <a:latin typeface="HGPｺﾞｼｯｸE" pitchFamily="50" charset="-128"/>
                <a:ea typeface="HGPｺﾞｼｯｸE" pitchFamily="50" charset="-128"/>
              </a:rPr>
              <a:t>社内での年齢構成への配慮よりも、豊富なマネジメント経験を重視</a:t>
            </a:r>
            <a:endParaRPr lang="en-US" altLang="ja-JP" sz="2000" dirty="0">
              <a:solidFill>
                <a:schemeClr val="accent3">
                  <a:lumMod val="75000"/>
                </a:schemeClr>
              </a:solidFill>
              <a:latin typeface="HGPｺﾞｼｯｸE" pitchFamily="50" charset="-128"/>
              <a:ea typeface="HGPｺﾞｼｯｸE"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337117137"/>
              </p:ext>
            </p:extLst>
          </p:nvPr>
        </p:nvGraphicFramePr>
        <p:xfrm>
          <a:off x="379412" y="1393826"/>
          <a:ext cx="8469313" cy="3133639"/>
        </p:xfrm>
        <a:graphic>
          <a:graphicData uri="http://schemas.openxmlformats.org/drawingml/2006/table">
            <a:tbl>
              <a:tblPr firstRow="1" bandRow="1">
                <a:tableStyleId>{69012ECD-51FC-41F1-AA8D-1B2483CD663E}</a:tableStyleId>
              </a:tblPr>
              <a:tblGrid>
                <a:gridCol w="4048291"/>
                <a:gridCol w="320964"/>
                <a:gridCol w="4100058"/>
              </a:tblGrid>
              <a:tr h="204816">
                <a:tc>
                  <a:txBody>
                    <a:bodyPr/>
                    <a:lstStyle/>
                    <a:p>
                      <a:pPr algn="ctr"/>
                      <a:r>
                        <a:rPr lang="ja-JP" altLang="en-US" sz="1400" dirty="0" smtClean="0"/>
                        <a:t>小売／カスタマーサポート部門　次期部長</a:t>
                      </a:r>
                      <a:endParaRPr kumimoji="1" lang="ja-JP" altLang="en-US" sz="1400" dirty="0"/>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p>
                  </a:txBody>
                  <a:tcPr>
                    <a:lnT w="9525" cap="flat" cmpd="sng" algn="ctr">
                      <a:noFill/>
                      <a:prstDash val="solid"/>
                    </a:lnT>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smtClean="0"/>
                        <a:t>国内大手航空会社／地上サービス責任者　（</a:t>
                      </a:r>
                      <a:r>
                        <a:rPr kumimoji="1" lang="en-US" altLang="ja-JP" sz="1400" dirty="0" smtClean="0"/>
                        <a:t>54</a:t>
                      </a:r>
                      <a:r>
                        <a:rPr kumimoji="1" lang="ja-JP" altLang="en-US" sz="1400" dirty="0" smtClean="0"/>
                        <a:t>歳）</a:t>
                      </a:r>
                    </a:p>
                  </a:txBody>
                  <a:tcPr/>
                </a:tc>
              </a:tr>
              <a:tr h="939079">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（当初の求人ニーズ）</a:t>
                      </a:r>
                      <a:endParaRPr kumimoji="1" lang="en-US" altLang="ja-JP" sz="1050" u="none" strike="noStrike" kern="1200" cap="none" spc="0" normalizeH="0" baseline="0" noProof="0" dirty="0" smtClean="0">
                        <a:ln>
                          <a:noFill/>
                        </a:ln>
                        <a:effectLst/>
                        <a:uLnTx/>
                        <a:uFillTx/>
                      </a:endParaRPr>
                    </a:p>
                    <a:p>
                      <a:pPr>
                        <a:spcBef>
                          <a:spcPct val="20000"/>
                        </a:spcBef>
                        <a:spcAft>
                          <a:spcPts val="600"/>
                        </a:spcAft>
                        <a:defRPr/>
                      </a:pPr>
                      <a:r>
                        <a:rPr kumimoji="1" lang="ja-JP" altLang="en-US" sz="1100" dirty="0" smtClean="0"/>
                        <a:t>・メンバーが若いため、若い管理職（課長）を採用したい。</a:t>
                      </a:r>
                      <a:endParaRPr lang="en-US" altLang="ja-JP" sz="1000" dirty="0" smtClean="0"/>
                    </a:p>
                    <a:p>
                      <a:pPr>
                        <a:spcBef>
                          <a:spcPct val="20000"/>
                        </a:spcBef>
                        <a:spcAft>
                          <a:spcPts val="600"/>
                        </a:spcAft>
                        <a:defRPr/>
                      </a:pPr>
                      <a:r>
                        <a:rPr lang="ja-JP" altLang="en-US" sz="1000" dirty="0" smtClean="0"/>
                        <a:t>－カスタマーサポート部門での管理職</a:t>
                      </a:r>
                      <a:r>
                        <a:rPr lang="ja-JP" altLang="en-US" sz="1000" dirty="0" smtClean="0"/>
                        <a:t>経験者</a:t>
                      </a:r>
                      <a:endParaRPr lang="en-US" altLang="ja-JP" sz="1050" dirty="0" smtClean="0">
                        <a:solidFill>
                          <a:prstClr val="black"/>
                        </a:solidFill>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200" dirty="0" smtClean="0">
                        <a:solidFill>
                          <a:prstClr val="black"/>
                        </a:solidFill>
                        <a:latin typeface="+mn-ea"/>
                        <a:ea typeface="+mn-ea"/>
                      </a:endParaRPr>
                    </a:p>
                  </a:txBody>
                  <a:tcPr/>
                </a:tc>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（当初の本人希望・スキル評価）</a:t>
                      </a:r>
                      <a:endParaRPr kumimoji="1" lang="en-US" altLang="ja-JP" sz="1050" u="none" strike="noStrike" kern="1200" cap="none" spc="0" normalizeH="0" baseline="0" noProof="0" dirty="0" smtClean="0">
                        <a:ln>
                          <a:noFill/>
                        </a:ln>
                        <a:effectLst/>
                        <a:uLnTx/>
                        <a:uFillTx/>
                      </a:endParaRPr>
                    </a:p>
                    <a:p>
                      <a:pPr>
                        <a:spcBef>
                          <a:spcPct val="20000"/>
                        </a:spcBef>
                        <a:spcAft>
                          <a:spcPts val="600"/>
                        </a:spcAft>
                        <a:defRPr/>
                      </a:pPr>
                      <a:r>
                        <a:rPr kumimoji="1" lang="ja-JP" altLang="en-US" sz="1000" dirty="0" smtClean="0"/>
                        <a:t>・業界不問で事業部長クラスを希望</a:t>
                      </a:r>
                      <a:r>
                        <a:rPr kumimoji="1" lang="ja-JP" altLang="en-US" sz="1000" dirty="0" smtClean="0">
                          <a:solidFill>
                            <a:prstClr val="black"/>
                          </a:solidFill>
                          <a:latin typeface="+mn-ea"/>
                          <a:ea typeface="+mn-ea"/>
                        </a:rPr>
                        <a:t>。</a:t>
                      </a:r>
                      <a:r>
                        <a:rPr kumimoji="1" lang="en-US" altLang="ja-JP" sz="1000" dirty="0" smtClean="0">
                          <a:solidFill>
                            <a:prstClr val="black"/>
                          </a:solidFill>
                          <a:latin typeface="+mn-ea"/>
                          <a:ea typeface="+mn-ea"/>
                        </a:rPr>
                        <a:t/>
                      </a:r>
                      <a:br>
                        <a:rPr kumimoji="1" lang="en-US" altLang="ja-JP" sz="1000" dirty="0" smtClean="0">
                          <a:solidFill>
                            <a:prstClr val="black"/>
                          </a:solidFill>
                          <a:latin typeface="+mn-ea"/>
                          <a:ea typeface="+mn-ea"/>
                        </a:rPr>
                      </a:br>
                      <a:r>
                        <a:rPr kumimoji="1" lang="ja-JP" altLang="en-US" sz="1000" dirty="0" smtClean="0">
                          <a:solidFill>
                            <a:prstClr val="black"/>
                          </a:solidFill>
                          <a:latin typeface="+mn-ea"/>
                          <a:ea typeface="+mn-ea"/>
                        </a:rPr>
                        <a:t>・航空業界の地上勤務が長く、天災、事故、事件やＶＩＰ対応と豊富な経験。</a:t>
                      </a:r>
                      <a:endParaRPr lang="en-US" altLang="ja-JP" sz="1050" dirty="0" smtClean="0">
                        <a:solidFill>
                          <a:prstClr val="black"/>
                        </a:solidFill>
                        <a:latin typeface="+mn-ea"/>
                        <a:ea typeface="+mn-ea"/>
                      </a:endParaRPr>
                    </a:p>
                    <a:p>
                      <a:pPr>
                        <a:spcBef>
                          <a:spcPct val="20000"/>
                        </a:spcBef>
                        <a:spcAft>
                          <a:spcPts val="600"/>
                        </a:spcAft>
                        <a:defRPr/>
                      </a:pPr>
                      <a:r>
                        <a:rPr kumimoji="1" lang="ja-JP" altLang="en-US" sz="1000" dirty="0" smtClean="0">
                          <a:solidFill>
                            <a:prstClr val="black"/>
                          </a:solidFill>
                          <a:latin typeface="+mn-ea"/>
                          <a:ea typeface="+mn-ea"/>
                        </a:rPr>
                        <a:t>・顧客対応は柔和で紳士的だが、毅然とした態度も取れる。</a:t>
                      </a:r>
                      <a:endParaRPr lang="en-US" altLang="ja-JP" sz="1050" dirty="0" smtClean="0">
                        <a:solidFill>
                          <a:prstClr val="black"/>
                        </a:solidFill>
                        <a:latin typeface="+mn-ea"/>
                        <a:ea typeface="+mn-ea"/>
                      </a:endParaRPr>
                    </a:p>
                  </a:txBody>
                  <a:tcPr>
                    <a:lnR w="9525" cap="flat" cmpd="sng" algn="ctr">
                      <a:noFill/>
                      <a:prstDash val="solid"/>
                    </a:lnR>
                  </a:tcPr>
                </a:tc>
              </a:tr>
              <a:tr h="650289">
                <a:tc>
                  <a:txBody>
                    <a:bodyPr/>
                    <a:lstStyle/>
                    <a:p>
                      <a:pPr lvl="0">
                        <a:spcBef>
                          <a:spcPct val="20000"/>
                        </a:spcBef>
                        <a:spcAft>
                          <a:spcPts val="600"/>
                        </a:spcAft>
                        <a:defRPr/>
                      </a:pPr>
                      <a:r>
                        <a:rPr lang="ja-JP" altLang="en-US" sz="1050" dirty="0" smtClean="0"/>
                        <a:t>（コト軸ヒアリングからわかったこと）</a:t>
                      </a:r>
                    </a:p>
                    <a:p>
                      <a:pPr lvl="0">
                        <a:spcBef>
                          <a:spcPct val="20000"/>
                        </a:spcBef>
                        <a:spcAft>
                          <a:spcPts val="600"/>
                        </a:spcAft>
                        <a:defRPr/>
                      </a:pPr>
                      <a:r>
                        <a:rPr lang="ja-JP" altLang="en-US" sz="1000" dirty="0" smtClean="0"/>
                        <a:t>・会社の急成長に伴い、カスタマークレームが増加している。組織としての顧客対応レベルを向上させることが最優先課題。</a:t>
                      </a:r>
                      <a:endParaRPr lang="en-US" altLang="ja-JP" sz="1000" dirty="0" smtClean="0"/>
                    </a:p>
                  </a:txBody>
                  <a:tcPr>
                    <a:lnL w="9525" cap="flat" cmpd="sng" algn="ctr">
                      <a:noFill/>
                      <a:prstDash val="solid"/>
                    </a:lnL>
                  </a:tcPr>
                </a:tc>
                <a:tc rowSpan="2">
                  <a:txBody>
                    <a:bodyPr/>
                    <a:lstStyle/>
                    <a:p>
                      <a:pPr lvl="0">
                        <a:spcBef>
                          <a:spcPct val="20000"/>
                        </a:spcBef>
                        <a:spcAft>
                          <a:spcPts val="600"/>
                        </a:spcAft>
                        <a:defRPr/>
                      </a:pPr>
                      <a:endParaRPr lang="en-US" altLang="ja-JP" sz="1050" dirty="0" smtClean="0">
                        <a:solidFill>
                          <a:prstClr val="black"/>
                        </a:solidFill>
                        <a:latin typeface="+mn-ea"/>
                        <a:ea typeface="+mn-ea"/>
                      </a:endParaRPr>
                    </a:p>
                  </a:txBody>
                  <a:tcPr>
                    <a:lnB w="9525" cap="flat" cmpd="sng" algn="ctr">
                      <a:noFill/>
                      <a:prstDash val="solid"/>
                    </a:lnB>
                  </a:tcPr>
                </a:tc>
                <a:tc>
                  <a:txBody>
                    <a:bodyPr/>
                    <a:lstStyle/>
                    <a:p>
                      <a:pPr lvl="0">
                        <a:spcBef>
                          <a:spcPct val="20000"/>
                        </a:spcBef>
                        <a:spcAft>
                          <a:spcPts val="600"/>
                        </a:spcAft>
                        <a:defRPr/>
                      </a:pPr>
                      <a:r>
                        <a:rPr lang="ja-JP" altLang="en-US" sz="1050" dirty="0" smtClean="0"/>
                        <a:t>（ポータブルスキル面談からわかったこと）</a:t>
                      </a:r>
                    </a:p>
                    <a:p>
                      <a:pPr lvl="0">
                        <a:spcBef>
                          <a:spcPct val="20000"/>
                        </a:spcBef>
                        <a:spcAft>
                          <a:spcPts val="600"/>
                        </a:spcAft>
                        <a:defRPr/>
                      </a:pPr>
                      <a:r>
                        <a:rPr lang="ja-JP" altLang="en-US" sz="1000" dirty="0" smtClean="0"/>
                        <a:t>・スタッフ</a:t>
                      </a:r>
                      <a:r>
                        <a:rPr lang="en-US" altLang="ja-JP" sz="1000" dirty="0" smtClean="0"/>
                        <a:t>300</a:t>
                      </a:r>
                      <a:r>
                        <a:rPr lang="ja-JP" altLang="en-US" sz="1000" dirty="0" smtClean="0"/>
                        <a:t>人のマネジメント経験。</a:t>
                      </a:r>
                      <a:r>
                        <a:rPr lang="en-US" altLang="ja-JP" sz="1000" dirty="0" smtClean="0"/>
                        <a:t/>
                      </a:r>
                      <a:br>
                        <a:rPr lang="en-US" altLang="ja-JP" sz="1000" dirty="0" smtClean="0"/>
                      </a:br>
                      <a:r>
                        <a:rPr lang="ja-JP" altLang="en-US" sz="1000" dirty="0" smtClean="0"/>
                        <a:t>・顧客対応スキルの高さ。　</a:t>
                      </a:r>
                      <a:r>
                        <a:rPr lang="en-US" altLang="ja-JP" sz="1000" dirty="0" smtClean="0"/>
                        <a:t/>
                      </a:r>
                      <a:br>
                        <a:rPr lang="en-US" altLang="ja-JP" sz="1000" dirty="0" smtClean="0"/>
                      </a:br>
                      <a:r>
                        <a:rPr lang="ja-JP" altLang="en-US" sz="1000" dirty="0" smtClean="0"/>
                        <a:t>・</a:t>
                      </a:r>
                      <a:r>
                        <a:rPr kumimoji="1" lang="ja-JP" altLang="en-US" sz="1000" dirty="0" smtClean="0">
                          <a:solidFill>
                            <a:prstClr val="black"/>
                          </a:solidFill>
                          <a:latin typeface="+mn-ea"/>
                          <a:ea typeface="+mn-ea"/>
                        </a:rPr>
                        <a:t>事故の対応経験などから、臨機応変な対応力の高さ。</a:t>
                      </a:r>
                      <a:endParaRPr lang="en-US" altLang="ja-JP" sz="1000" dirty="0" smtClean="0">
                        <a:solidFill>
                          <a:prstClr val="black"/>
                        </a:solidFill>
                        <a:latin typeface="+mn-ea"/>
                        <a:ea typeface="+mn-ea"/>
                      </a:endParaRPr>
                    </a:p>
                  </a:txBody>
                  <a:tcPr>
                    <a:lnR w="9525" cap="flat" cmpd="sng" algn="ctr">
                      <a:noFill/>
                      <a:prstDash val="solid"/>
                    </a:lnR>
                  </a:tcPr>
                </a:tc>
              </a:tr>
              <a:tr h="926790">
                <a:tc>
                  <a:txBody>
                    <a:bodyPr/>
                    <a:lstStyle/>
                    <a:p>
                      <a:pPr lvl="0">
                        <a:spcBef>
                          <a:spcPct val="20000"/>
                        </a:spcBef>
                        <a:spcAft>
                          <a:spcPts val="600"/>
                        </a:spcAft>
                        <a:defRPr/>
                      </a:pPr>
                      <a:r>
                        <a:rPr lang="ja-JP" altLang="en-US" sz="1050" dirty="0" smtClean="0"/>
                        <a:t>（最終的な求人要件）</a:t>
                      </a:r>
                      <a:endParaRPr lang="en-US" altLang="ja-JP" sz="1050" dirty="0" smtClean="0"/>
                    </a:p>
                    <a:p>
                      <a:pPr>
                        <a:spcBef>
                          <a:spcPct val="20000"/>
                        </a:spcBef>
                        <a:spcAft>
                          <a:spcPts val="600"/>
                        </a:spcAft>
                        <a:defRPr/>
                      </a:pPr>
                      <a:r>
                        <a:rPr lang="ja-JP" altLang="en-US" sz="1000" dirty="0" smtClean="0"/>
                        <a:t>・カスタマーサポート部門の組織対応レベルを向上させる力があることが最優先。</a:t>
                      </a:r>
                      <a:endParaRPr lang="en-US" altLang="ja-JP" sz="1000" dirty="0" smtClean="0"/>
                    </a:p>
                    <a:p>
                      <a:pPr>
                        <a:spcBef>
                          <a:spcPct val="20000"/>
                        </a:spcBef>
                        <a:spcAft>
                          <a:spcPts val="600"/>
                        </a:spcAft>
                        <a:defRPr/>
                      </a:pPr>
                      <a:r>
                        <a:rPr lang="ja-JP" altLang="en-US" sz="1000" dirty="0" smtClean="0"/>
                        <a:t>－顧客接点のある部門での豊富なマネジメント経験</a:t>
                      </a:r>
                      <a:r>
                        <a:rPr lang="en-US" altLang="ja-JP" sz="1000" dirty="0" smtClean="0"/>
                        <a:t/>
                      </a:r>
                      <a:br>
                        <a:rPr lang="en-US" altLang="ja-JP" sz="1000" dirty="0" smtClean="0"/>
                      </a:br>
                      <a:r>
                        <a:rPr lang="ja-JP" altLang="en-US" sz="1000" dirty="0" smtClean="0"/>
                        <a:t>－</a:t>
                      </a:r>
                      <a:r>
                        <a:rPr lang="ja-JP" altLang="en-US" sz="1000" b="1" dirty="0" smtClean="0">
                          <a:solidFill>
                            <a:srgbClr val="FF0000"/>
                          </a:solidFill>
                        </a:rPr>
                        <a:t>「部下マネジメント」「実行する」「社内対応（上司）」</a:t>
                      </a:r>
                      <a:endParaRPr lang="en-US" altLang="ja-JP" sz="1000" b="1" dirty="0" smtClean="0">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100" b="1" dirty="0" smtClean="0">
                        <a:latin typeface="+mn-ea"/>
                        <a:ea typeface="+mn-ea"/>
                      </a:endParaRPr>
                    </a:p>
                  </a:txBody>
                  <a:tcPr/>
                </a:tc>
                <a:tc>
                  <a:txBody>
                    <a:bodyPr/>
                    <a:lstStyle/>
                    <a:p>
                      <a:pPr lvl="0">
                        <a:spcBef>
                          <a:spcPct val="20000"/>
                        </a:spcBef>
                        <a:spcAft>
                          <a:spcPts val="600"/>
                        </a:spcAft>
                        <a:defRPr/>
                      </a:pPr>
                      <a:r>
                        <a:rPr lang="ja-JP" altLang="en-US" sz="1050" dirty="0" smtClean="0"/>
                        <a:t>（最終的な本人希望・スキル評価）</a:t>
                      </a:r>
                      <a:endParaRPr lang="en-US" altLang="ja-JP" sz="1050" dirty="0" smtClean="0"/>
                    </a:p>
                    <a:p>
                      <a:pPr marL="0" marR="0" indent="0" algn="l" defTabSz="914400" rtl="0" eaLnBrk="1" fontAlgn="auto" latinLnBrk="0" hangingPunct="1">
                        <a:lnSpc>
                          <a:spcPct val="100000"/>
                        </a:lnSpc>
                        <a:spcBef>
                          <a:spcPct val="20000"/>
                        </a:spcBef>
                        <a:spcAft>
                          <a:spcPts val="600"/>
                        </a:spcAft>
                        <a:buClrTx/>
                        <a:buSzTx/>
                        <a:buFontTx/>
                        <a:buNone/>
                        <a:tabLst/>
                        <a:defRPr/>
                      </a:pPr>
                      <a:r>
                        <a:rPr lang="ja-JP" altLang="en-US" sz="1000" dirty="0" smtClean="0"/>
                        <a:t>・業界</a:t>
                      </a:r>
                      <a:r>
                        <a:rPr lang="en-US" altLang="ja-JP" sz="1000" dirty="0" smtClean="0"/>
                        <a:t>/</a:t>
                      </a:r>
                      <a:r>
                        <a:rPr lang="ja-JP" altLang="en-US" sz="1000" dirty="0" smtClean="0"/>
                        <a:t>ポジション不問。質の良いサービスで顧客に喜んでもらいたい。</a:t>
                      </a:r>
                      <a:r>
                        <a:rPr lang="en-US" altLang="ja-JP" sz="1000" dirty="0" smtClean="0"/>
                        <a:t/>
                      </a:r>
                      <a:br>
                        <a:rPr lang="en-US" altLang="ja-JP" sz="1000" dirty="0" smtClean="0"/>
                      </a:br>
                      <a:r>
                        <a:rPr lang="ja-JP" altLang="en-US" sz="1000" dirty="0" smtClean="0"/>
                        <a:t>・</a:t>
                      </a:r>
                      <a:r>
                        <a:rPr lang="ja-JP" altLang="en-US" sz="1000" b="1" dirty="0" smtClean="0">
                          <a:solidFill>
                            <a:srgbClr val="FF0000"/>
                          </a:solidFill>
                        </a:rPr>
                        <a:t>「実行する（状況への対応）」「社外対応」「部下マネジメント」</a:t>
                      </a:r>
                      <a:r>
                        <a:rPr lang="ja-JP" altLang="en-US" sz="1000" dirty="0" smtClean="0"/>
                        <a:t>が強み。</a:t>
                      </a:r>
                      <a:endParaRPr lang="en-US" altLang="ja-JP" sz="1000" dirty="0" smtClean="0"/>
                    </a:p>
                  </a:txBody>
                  <a:tcPr>
                    <a:lnR w="9525" cap="flat" cmpd="sng" algn="ctr">
                      <a:noFill/>
                      <a:prstDash val="solid"/>
                    </a:lnR>
                  </a:tcPr>
                </a:tc>
              </a:tr>
            </a:tbl>
          </a:graphicData>
        </a:graphic>
      </p:graphicFrame>
      <p:sp>
        <p:nvSpPr>
          <p:cNvPr id="4" name="テキスト ボックス 3"/>
          <p:cNvSpPr txBox="1"/>
          <p:nvPr/>
        </p:nvSpPr>
        <p:spPr>
          <a:xfrm>
            <a:off x="866775" y="971550"/>
            <a:ext cx="3067050" cy="369332"/>
          </a:xfrm>
          <a:prstGeom prst="rect">
            <a:avLst/>
          </a:prstGeom>
          <a:noFill/>
        </p:spPr>
        <p:txBody>
          <a:bodyPr wrap="square" rtlCol="0">
            <a:spAutoFit/>
          </a:bodyPr>
          <a:lstStyle/>
          <a:p>
            <a:pPr algn="ctr"/>
            <a:r>
              <a:rPr kumimoji="1" lang="ja-JP" altLang="en-US" sz="1800" dirty="0" smtClean="0"/>
              <a:t>求人企業</a:t>
            </a:r>
            <a:endParaRPr kumimoji="1" lang="ja-JP" altLang="en-US" sz="1800" dirty="0"/>
          </a:p>
        </p:txBody>
      </p:sp>
      <p:sp>
        <p:nvSpPr>
          <p:cNvPr id="23" name="テキスト ボックス 22"/>
          <p:cNvSpPr txBox="1"/>
          <p:nvPr/>
        </p:nvSpPr>
        <p:spPr>
          <a:xfrm>
            <a:off x="4876800" y="971550"/>
            <a:ext cx="3067050" cy="369332"/>
          </a:xfrm>
          <a:prstGeom prst="rect">
            <a:avLst/>
          </a:prstGeom>
          <a:noFill/>
        </p:spPr>
        <p:txBody>
          <a:bodyPr wrap="square" rtlCol="0">
            <a:spAutoFit/>
          </a:bodyPr>
          <a:lstStyle/>
          <a:p>
            <a:pPr algn="ctr"/>
            <a:r>
              <a:rPr kumimoji="1" lang="ja-JP" altLang="en-US" sz="1800" dirty="0" smtClean="0"/>
              <a:t>求職者</a:t>
            </a:r>
            <a:endParaRPr kumimoji="1" lang="ja-JP" altLang="en-US" sz="1800" dirty="0"/>
          </a:p>
        </p:txBody>
      </p:sp>
      <p:graphicFrame>
        <p:nvGraphicFramePr>
          <p:cNvPr id="8" name="表 7"/>
          <p:cNvGraphicFramePr>
            <a:graphicFrameLocks noGrp="1"/>
          </p:cNvGraphicFramePr>
          <p:nvPr>
            <p:extLst>
              <p:ext uri="{D42A27DB-BD31-4B8C-83A1-F6EECF244321}">
                <p14:modId xmlns:p14="http://schemas.microsoft.com/office/powerpoint/2010/main" val="1145135033"/>
              </p:ext>
            </p:extLst>
          </p:nvPr>
        </p:nvGraphicFramePr>
        <p:xfrm>
          <a:off x="379412" y="5139297"/>
          <a:ext cx="5453063" cy="1718703"/>
        </p:xfrm>
        <a:graphic>
          <a:graphicData uri="http://schemas.openxmlformats.org/drawingml/2006/table">
            <a:tbl>
              <a:tblPr/>
              <a:tblGrid>
                <a:gridCol w="719009"/>
                <a:gridCol w="1562808"/>
                <a:gridCol w="1421044"/>
                <a:gridCol w="875101"/>
                <a:gridCol w="875101"/>
              </a:tblGrid>
              <a:tr h="193600">
                <a:tc gridSpan="3">
                  <a:txBody>
                    <a:bodyPr/>
                    <a:lstStyle/>
                    <a:p>
                      <a:pPr algn="ctr" fontAlgn="ctr"/>
                      <a:r>
                        <a:rPr lang="ja-JP" altLang="en-US" sz="1000" b="0" i="0" u="none" strike="noStrike" dirty="0">
                          <a:solidFill>
                            <a:srgbClr val="000000"/>
                          </a:solidFill>
                          <a:effectLst/>
                          <a:latin typeface="ＭＳ Ｐゴシック"/>
                        </a:rPr>
                        <a:t>成果をあげるために重要な行動</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900" b="0" i="0" u="none" strike="noStrike" dirty="0" smtClean="0">
                          <a:solidFill>
                            <a:srgbClr val="000000"/>
                          </a:solidFill>
                          <a:effectLst/>
                          <a:latin typeface="ＭＳ Ｐゴシック"/>
                        </a:rPr>
                        <a:t>求人企業</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重要度 高い</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900" b="0" i="0" u="none" strike="noStrike" dirty="0" smtClean="0">
                          <a:solidFill>
                            <a:srgbClr val="000000"/>
                          </a:solidFill>
                          <a:effectLst/>
                          <a:latin typeface="ＭＳ Ｐゴシック"/>
                        </a:rPr>
                        <a:t>求職者</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強み</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133194">
                <a:tc rowSpan="5">
                  <a:txBody>
                    <a:bodyPr/>
                    <a:lstStyle/>
                    <a:p>
                      <a:pPr algn="ctr" fontAlgn="ctr"/>
                      <a:r>
                        <a:rPr lang="ja-JP" altLang="en-US" sz="1000" b="0" i="0" u="none" strike="noStrike" dirty="0" smtClean="0">
                          <a:solidFill>
                            <a:srgbClr val="000000"/>
                          </a:solidFill>
                          <a:effectLst/>
                          <a:latin typeface="ＭＳ Ｐゴシック"/>
                        </a:rPr>
                        <a:t>仕事の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し方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課題を明らかにする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現状の把握</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52717">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課題の</a:t>
                      </a:r>
                      <a:r>
                        <a:rPr lang="ja-JP" altLang="en-US" sz="1000" b="0" i="0" u="none" strike="noStrike" dirty="0" smtClean="0">
                          <a:solidFill>
                            <a:srgbClr val="000000"/>
                          </a:solidFill>
                          <a:effectLst/>
                          <a:latin typeface="ＭＳ Ｐゴシック"/>
                        </a:rPr>
                        <a:t>設定</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1449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計画を立てる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課題遂行のため</a:t>
                      </a:r>
                      <a:r>
                        <a:rPr lang="ja-JP" altLang="en-US" sz="1000" b="0" i="0" u="none" strike="noStrike" dirty="0" smtClean="0">
                          <a:solidFill>
                            <a:srgbClr val="000000"/>
                          </a:solidFill>
                          <a:effectLst/>
                          <a:latin typeface="ＭＳ Ｐゴシック"/>
                        </a:rPr>
                        <a:t>の計画</a:t>
                      </a:r>
                      <a:r>
                        <a:rPr lang="ja-JP" altLang="en-US" sz="1000" b="0" i="0" u="none" strike="noStrike" dirty="0">
                          <a:solidFill>
                            <a:srgbClr val="000000"/>
                          </a:solidFill>
                          <a:effectLst/>
                          <a:latin typeface="ＭＳ Ｐゴシック"/>
                        </a:rPr>
                        <a:t>の立て方</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実行する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実際の課題遂行</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34285">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状況への対応</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rowSpan="3">
                  <a:txBody>
                    <a:bodyPr/>
                    <a:lstStyle/>
                    <a:p>
                      <a:pPr algn="ctr" fontAlgn="ctr"/>
                      <a:r>
                        <a:rPr lang="ja-JP" altLang="en-US" sz="1000" b="0" i="0" u="none" strike="noStrike" dirty="0" smtClean="0">
                          <a:solidFill>
                            <a:srgbClr val="000000"/>
                          </a:solidFill>
                          <a:effectLst/>
                          <a:latin typeface="ＭＳ Ｐゴシック"/>
                        </a:rPr>
                        <a:t>人との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関わり方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社内対応（上司・経営層など）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社外対応（顧客、パートナーなど）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部下マネジメント（評価や指導）</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9530696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0" y="65088"/>
            <a:ext cx="758825"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テキスト ボックス 2"/>
          <p:cNvSpPr txBox="1">
            <a:spLocks noChangeArrowheads="1"/>
          </p:cNvSpPr>
          <p:nvPr/>
        </p:nvSpPr>
        <p:spPr bwMode="auto">
          <a:xfrm>
            <a:off x="736600" y="0"/>
            <a:ext cx="8202613" cy="461963"/>
          </a:xfrm>
          <a:prstGeom prst="rect">
            <a:avLst/>
          </a:prstGeom>
          <a:noFill/>
          <a:ln w="9525">
            <a:noFill/>
            <a:miter lim="800000"/>
            <a:headEnd/>
            <a:tailEnd/>
          </a:ln>
        </p:spPr>
        <p:txBody>
          <a:bodyPr>
            <a:spAutoFit/>
          </a:bodyPr>
          <a:lstStyle/>
          <a:p>
            <a:pPr>
              <a:defRPr/>
            </a:pPr>
            <a:r>
              <a:rPr lang="ja-JP" altLang="en-US" dirty="0" smtClean="0">
                <a:latin typeface="+mj-ea"/>
                <a:ea typeface="+mj-ea"/>
              </a:rPr>
              <a:t>活用例 ⑤</a:t>
            </a:r>
            <a:endParaRPr lang="en-US" altLang="ja-JP" dirty="0">
              <a:latin typeface="+mj-ea"/>
              <a:ea typeface="+mj-ea"/>
            </a:endParaRPr>
          </a:p>
        </p:txBody>
      </p:sp>
      <p:sp>
        <p:nvSpPr>
          <p:cNvPr id="29" name="角丸四角形 28"/>
          <p:cNvSpPr/>
          <p:nvPr/>
        </p:nvSpPr>
        <p:spPr>
          <a:xfrm>
            <a:off x="0" y="595313"/>
            <a:ext cx="9144000" cy="361950"/>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dirty="0" smtClean="0">
                <a:solidFill>
                  <a:schemeClr val="accent3">
                    <a:lumMod val="75000"/>
                  </a:schemeClr>
                </a:solidFill>
                <a:latin typeface="HGPｺﾞｼｯｸE" pitchFamily="50" charset="-128"/>
                <a:ea typeface="HGPｺﾞｼｯｸE" pitchFamily="50" charset="-128"/>
              </a:rPr>
              <a:t>エンジニアとしての専門性よりも、新サービス企画力を評価</a:t>
            </a:r>
            <a:endParaRPr lang="en-US" altLang="ja-JP" sz="2000" dirty="0">
              <a:solidFill>
                <a:schemeClr val="accent3">
                  <a:lumMod val="75000"/>
                </a:schemeClr>
              </a:solidFill>
              <a:latin typeface="HGPｺﾞｼｯｸE" pitchFamily="50" charset="-128"/>
              <a:ea typeface="HGPｺﾞｼｯｸE"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518532078"/>
              </p:ext>
            </p:extLst>
          </p:nvPr>
        </p:nvGraphicFramePr>
        <p:xfrm>
          <a:off x="379412" y="1393826"/>
          <a:ext cx="8469313" cy="3604260"/>
        </p:xfrm>
        <a:graphic>
          <a:graphicData uri="http://schemas.openxmlformats.org/drawingml/2006/table">
            <a:tbl>
              <a:tblPr firstRow="1" bandRow="1">
                <a:tableStyleId>{69012ECD-51FC-41F1-AA8D-1B2483CD663E}</a:tableStyleId>
              </a:tblPr>
              <a:tblGrid>
                <a:gridCol w="4048291"/>
                <a:gridCol w="320964"/>
                <a:gridCol w="4100058"/>
              </a:tblGrid>
              <a:tr h="204816">
                <a:tc>
                  <a:txBody>
                    <a:bodyPr/>
                    <a:lstStyle/>
                    <a:p>
                      <a:pPr algn="ctr"/>
                      <a:r>
                        <a:rPr lang="ja-JP" altLang="en-US" sz="1400" dirty="0" smtClean="0"/>
                        <a:t>Ｅコマース／新サービス企画</a:t>
                      </a:r>
                      <a:endParaRPr kumimoji="1" lang="ja-JP" altLang="en-US" sz="1400" dirty="0"/>
                    </a:p>
                  </a:txBody>
                  <a:tcPr/>
                </a:tc>
                <a:tc row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ja-JP" altLang="en-US" sz="1100" dirty="0" smtClean="0"/>
                    </a:p>
                  </a:txBody>
                  <a:tcPr>
                    <a:lnT w="9525" cap="flat" cmpd="sng" algn="ctr">
                      <a:noFill/>
                      <a:prstDash val="solid"/>
                    </a:lnT>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ＩＴサービス他中小数社／新規事業開発・ＰＧ　（</a:t>
                      </a:r>
                      <a:r>
                        <a:rPr kumimoji="1" lang="en-US" altLang="ja-JP" sz="1200" dirty="0" smtClean="0"/>
                        <a:t>43</a:t>
                      </a:r>
                      <a:r>
                        <a:rPr kumimoji="1" lang="ja-JP" altLang="en-US" sz="1200" dirty="0" smtClean="0"/>
                        <a:t>歳）</a:t>
                      </a:r>
                    </a:p>
                  </a:txBody>
                  <a:tcPr/>
                </a:tc>
              </a:tr>
              <a:tr h="939079">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（当初の求人ニーズ）</a:t>
                      </a:r>
                      <a:endParaRPr kumimoji="1" lang="en-US" altLang="ja-JP" sz="1050" u="none" strike="noStrike" kern="1200" cap="none" spc="0" normalizeH="0" baseline="0" noProof="0" dirty="0" smtClean="0">
                        <a:ln>
                          <a:noFill/>
                        </a:ln>
                        <a:effectLst/>
                        <a:uLnTx/>
                        <a:uFillTx/>
                      </a:endParaRPr>
                    </a:p>
                    <a:p>
                      <a:pPr>
                        <a:spcBef>
                          <a:spcPct val="20000"/>
                        </a:spcBef>
                        <a:spcAft>
                          <a:spcPts val="600"/>
                        </a:spcAft>
                        <a:defRPr/>
                      </a:pPr>
                      <a:r>
                        <a:rPr kumimoji="1" lang="ja-JP" altLang="en-US" sz="1100" dirty="0" smtClean="0"/>
                        <a:t>・</a:t>
                      </a:r>
                      <a:r>
                        <a:rPr kumimoji="1" lang="en-US" altLang="ja-JP" sz="1100" dirty="0" smtClean="0"/>
                        <a:t>EC</a:t>
                      </a:r>
                      <a:r>
                        <a:rPr kumimoji="1" lang="ja-JP" altLang="en-US" sz="1100" dirty="0" smtClean="0"/>
                        <a:t>サイトの企画・運用。</a:t>
                      </a:r>
                      <a:endParaRPr lang="en-US" altLang="ja-JP" sz="1000" dirty="0" smtClean="0"/>
                    </a:p>
                    <a:p>
                      <a:pPr>
                        <a:spcBef>
                          <a:spcPct val="20000"/>
                        </a:spcBef>
                        <a:spcAft>
                          <a:spcPts val="600"/>
                        </a:spcAft>
                        <a:defRPr/>
                      </a:pPr>
                      <a:r>
                        <a:rPr lang="ja-JP" altLang="en-US" sz="1000" dirty="0" smtClean="0"/>
                        <a:t>－</a:t>
                      </a:r>
                      <a:r>
                        <a:rPr lang="en-US" altLang="ja-JP" sz="1000" dirty="0" smtClean="0"/>
                        <a:t>WEB</a:t>
                      </a:r>
                      <a:r>
                        <a:rPr lang="ja-JP" altLang="en-US" sz="1000" dirty="0" smtClean="0"/>
                        <a:t>エンジニアとしての一定以上のスキル</a:t>
                      </a:r>
                      <a:endParaRPr lang="en-US" altLang="ja-JP" sz="1050" dirty="0" smtClean="0">
                        <a:solidFill>
                          <a:prstClr val="black"/>
                        </a:solidFill>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200" dirty="0" smtClean="0">
                        <a:solidFill>
                          <a:prstClr val="black"/>
                        </a:solidFill>
                        <a:latin typeface="+mn-ea"/>
                        <a:ea typeface="+mn-ea"/>
                      </a:endParaRPr>
                    </a:p>
                  </a:txBody>
                  <a:tcPr/>
                </a:tc>
                <a:tc>
                  <a:txBody>
                    <a:bodyPr/>
                    <a:lstStyle/>
                    <a:p>
                      <a:pPr marL="0" marR="0" lvl="0" indent="0" algn="l" defTabSz="914400" rtl="0" eaLnBrk="1" fontAlgn="base" latinLnBrk="0" hangingPunct="1">
                        <a:lnSpc>
                          <a:spcPct val="100000"/>
                        </a:lnSpc>
                        <a:spcBef>
                          <a:spcPct val="20000"/>
                        </a:spcBef>
                        <a:spcAft>
                          <a:spcPts val="600"/>
                        </a:spcAft>
                        <a:buClrTx/>
                        <a:buSzTx/>
                        <a:buFontTx/>
                        <a:buNone/>
                        <a:tabLst/>
                        <a:defRPr/>
                      </a:pPr>
                      <a:r>
                        <a:rPr kumimoji="1" lang="ja-JP" altLang="en-US" sz="1050" u="none" strike="noStrike" kern="1200" cap="none" spc="0" normalizeH="0" baseline="0" noProof="0" dirty="0" smtClean="0">
                          <a:ln>
                            <a:noFill/>
                          </a:ln>
                          <a:effectLst/>
                          <a:uLnTx/>
                          <a:uFillTx/>
                        </a:rPr>
                        <a:t>（当初の本人希望・スキル評価）</a:t>
                      </a:r>
                      <a:endParaRPr kumimoji="1" lang="en-US" altLang="ja-JP" sz="1050" u="none" strike="noStrike" kern="1200" cap="none" spc="0" normalizeH="0" baseline="0" noProof="0" dirty="0" smtClean="0">
                        <a:ln>
                          <a:noFill/>
                        </a:ln>
                        <a:effectLst/>
                        <a:uLnTx/>
                        <a:uFillTx/>
                      </a:endParaRPr>
                    </a:p>
                    <a:p>
                      <a:pPr marL="0" marR="0" indent="0" algn="l" defTabSz="914400" rtl="0" eaLnBrk="1" fontAlgn="auto" latinLnBrk="0" hangingPunct="1">
                        <a:lnSpc>
                          <a:spcPct val="100000"/>
                        </a:lnSpc>
                        <a:spcBef>
                          <a:spcPct val="20000"/>
                        </a:spcBef>
                        <a:spcAft>
                          <a:spcPts val="0"/>
                        </a:spcAft>
                        <a:buClrTx/>
                        <a:buSzTx/>
                        <a:buFontTx/>
                        <a:buNone/>
                        <a:tabLst/>
                        <a:defRPr/>
                      </a:pPr>
                      <a:r>
                        <a:rPr kumimoji="1" lang="ja-JP" altLang="en-US" sz="1000" dirty="0" smtClean="0"/>
                        <a:t>・</a:t>
                      </a:r>
                      <a:r>
                        <a:rPr lang="ja-JP" altLang="en-US" sz="1000" b="0" dirty="0" smtClean="0">
                          <a:latin typeface="+mn-ea"/>
                          <a:ea typeface="+mn-ea"/>
                        </a:rPr>
                        <a:t>新しいものを企画するのが好きで得意ゆえ、新規事業や新規サービスの立ち上げにかかわりたい。</a:t>
                      </a:r>
                      <a:endParaRPr lang="en-US" altLang="ja-JP" sz="1000" dirty="0" smtClean="0">
                        <a:latin typeface="+mn-ea"/>
                      </a:endParaRPr>
                    </a:p>
                    <a:p>
                      <a:pPr>
                        <a:spcBef>
                          <a:spcPct val="20000"/>
                        </a:spcBef>
                        <a:defRPr/>
                      </a:pPr>
                      <a:r>
                        <a:rPr lang="ja-JP" altLang="en-US" sz="1000" dirty="0" smtClean="0">
                          <a:latin typeface="+mn-ea"/>
                        </a:rPr>
                        <a:t>・</a:t>
                      </a:r>
                      <a:r>
                        <a:rPr lang="en-US" altLang="ja-JP" sz="1000" dirty="0" smtClean="0">
                          <a:latin typeface="+mn-ea"/>
                          <a:ea typeface="+mn-ea"/>
                        </a:rPr>
                        <a:t>PM</a:t>
                      </a:r>
                      <a:r>
                        <a:rPr lang="ja-JP" altLang="en-US" sz="1000" dirty="0" smtClean="0">
                          <a:latin typeface="+mn-ea"/>
                          <a:ea typeface="+mn-ea"/>
                        </a:rPr>
                        <a:t>や開発エンジニア、サービス企画と幅広いＩＴ経験を持つ</a:t>
                      </a:r>
                      <a:r>
                        <a:rPr lang="ja-JP" altLang="en-US" sz="1000" dirty="0" smtClean="0">
                          <a:latin typeface="+mn-ea"/>
                        </a:rPr>
                        <a:t>ゼネラリストで転職</a:t>
                      </a:r>
                      <a:r>
                        <a:rPr lang="en-US" altLang="ja-JP" sz="1000" dirty="0" smtClean="0">
                          <a:latin typeface="+mn-ea"/>
                        </a:rPr>
                        <a:t>6</a:t>
                      </a:r>
                      <a:r>
                        <a:rPr lang="ja-JP" altLang="en-US" sz="1000" dirty="0" smtClean="0">
                          <a:latin typeface="+mn-ea"/>
                        </a:rPr>
                        <a:t>回。</a:t>
                      </a:r>
                      <a:r>
                        <a:rPr lang="ja-JP" altLang="en-US" sz="1000" dirty="0" smtClean="0">
                          <a:latin typeface="+mn-ea"/>
                          <a:ea typeface="+mn-ea"/>
                        </a:rPr>
                        <a:t>各分野での専門性は高くない。新しいものに触れたり、考えるのが好き。</a:t>
                      </a:r>
                      <a:endParaRPr lang="en-US" altLang="ja-JP" sz="1050" dirty="0" smtClean="0">
                        <a:solidFill>
                          <a:prstClr val="black"/>
                        </a:solidFill>
                        <a:latin typeface="+mn-ea"/>
                        <a:ea typeface="+mn-ea"/>
                      </a:endParaRPr>
                    </a:p>
                  </a:txBody>
                  <a:tcPr>
                    <a:lnR w="9525" cap="flat" cmpd="sng" algn="ctr">
                      <a:noFill/>
                      <a:prstDash val="solid"/>
                    </a:lnR>
                  </a:tcPr>
                </a:tc>
              </a:tr>
              <a:tr h="650289">
                <a:tc>
                  <a:txBody>
                    <a:bodyPr/>
                    <a:lstStyle/>
                    <a:p>
                      <a:pPr lvl="0">
                        <a:spcBef>
                          <a:spcPct val="20000"/>
                        </a:spcBef>
                        <a:spcAft>
                          <a:spcPts val="600"/>
                        </a:spcAft>
                        <a:defRPr/>
                      </a:pPr>
                      <a:r>
                        <a:rPr lang="ja-JP" altLang="en-US" sz="1050" dirty="0" smtClean="0"/>
                        <a:t>（コト軸ヒアリングからわかったこと）</a:t>
                      </a:r>
                    </a:p>
                    <a:p>
                      <a:pPr lvl="0">
                        <a:spcBef>
                          <a:spcPct val="20000"/>
                        </a:spcBef>
                        <a:spcAft>
                          <a:spcPts val="600"/>
                        </a:spcAft>
                        <a:defRPr/>
                      </a:pPr>
                      <a:r>
                        <a:rPr lang="ja-JP" altLang="en-US" sz="1000" dirty="0" smtClean="0"/>
                        <a:t>・今後の事業展開を考える上で、新サービスの企画・開発が最優先課題。</a:t>
                      </a:r>
                      <a:r>
                        <a:rPr lang="en-US" altLang="ja-JP" sz="1000" dirty="0" smtClean="0"/>
                        <a:t/>
                      </a:r>
                      <a:br>
                        <a:rPr lang="en-US" altLang="ja-JP" sz="1000" dirty="0" smtClean="0"/>
                      </a:br>
                      <a:r>
                        <a:rPr lang="ja-JP" altLang="en-US" sz="1000" dirty="0" smtClean="0"/>
                        <a:t>・技術力のある</a:t>
                      </a:r>
                      <a:r>
                        <a:rPr lang="en-US" altLang="ja-JP" sz="1000" dirty="0" smtClean="0"/>
                        <a:t>WEB</a:t>
                      </a:r>
                      <a:r>
                        <a:rPr lang="ja-JP" altLang="en-US" sz="1000" dirty="0" smtClean="0"/>
                        <a:t>エンジニアは社内にいるが、売上の柱となる新企画がなかなか出てこない。</a:t>
                      </a:r>
                      <a:endParaRPr lang="en-US" altLang="ja-JP" sz="1000" dirty="0" smtClean="0"/>
                    </a:p>
                  </a:txBody>
                  <a:tcPr>
                    <a:lnL w="9525" cap="flat" cmpd="sng" algn="ctr">
                      <a:noFill/>
                      <a:prstDash val="solid"/>
                    </a:lnL>
                  </a:tcPr>
                </a:tc>
                <a:tc rowSpan="2">
                  <a:txBody>
                    <a:bodyPr/>
                    <a:lstStyle/>
                    <a:p>
                      <a:pPr lvl="0">
                        <a:spcBef>
                          <a:spcPct val="20000"/>
                        </a:spcBef>
                        <a:spcAft>
                          <a:spcPts val="600"/>
                        </a:spcAft>
                        <a:defRPr/>
                      </a:pPr>
                      <a:endParaRPr lang="en-US" altLang="ja-JP" sz="1050" dirty="0" smtClean="0">
                        <a:solidFill>
                          <a:prstClr val="black"/>
                        </a:solidFill>
                        <a:latin typeface="+mn-ea"/>
                        <a:ea typeface="+mn-ea"/>
                      </a:endParaRPr>
                    </a:p>
                  </a:txBody>
                  <a:tcPr>
                    <a:lnB w="9525" cap="flat" cmpd="sng" algn="ctr">
                      <a:noFill/>
                      <a:prstDash val="solid"/>
                    </a:lnB>
                  </a:tcPr>
                </a:tc>
                <a:tc>
                  <a:txBody>
                    <a:bodyPr/>
                    <a:lstStyle/>
                    <a:p>
                      <a:pPr lvl="0">
                        <a:spcBef>
                          <a:spcPct val="20000"/>
                        </a:spcBef>
                        <a:spcAft>
                          <a:spcPts val="600"/>
                        </a:spcAft>
                        <a:defRPr/>
                      </a:pPr>
                      <a:r>
                        <a:rPr lang="ja-JP" altLang="en-US" sz="1050" dirty="0" smtClean="0"/>
                        <a:t>（ポータブルスキル面談からわかったこと）</a:t>
                      </a:r>
                    </a:p>
                    <a:p>
                      <a:pPr lvl="0">
                        <a:spcBef>
                          <a:spcPct val="20000"/>
                        </a:spcBef>
                        <a:spcAft>
                          <a:spcPts val="600"/>
                        </a:spcAft>
                        <a:defRPr/>
                      </a:pPr>
                      <a:r>
                        <a:rPr lang="ja-JP" altLang="en-US" sz="1000" dirty="0" smtClean="0"/>
                        <a:t>・自発的に新しい企画を考えてきた。提案した企画が実行される事が多く、高い企画力と上司や経営陣を説得する力がうかがえる</a:t>
                      </a:r>
                      <a:r>
                        <a:rPr kumimoji="1" lang="ja-JP" altLang="en-US" sz="1000" dirty="0" smtClean="0">
                          <a:solidFill>
                            <a:prstClr val="black"/>
                          </a:solidFill>
                          <a:latin typeface="+mn-ea"/>
                          <a:ea typeface="+mn-ea"/>
                        </a:rPr>
                        <a:t>。</a:t>
                      </a:r>
                      <a:endParaRPr kumimoji="1" lang="en-US" altLang="ja-JP" sz="1000" dirty="0" smtClean="0">
                        <a:solidFill>
                          <a:prstClr val="black"/>
                        </a:solidFill>
                        <a:latin typeface="+mn-ea"/>
                        <a:ea typeface="+mn-ea"/>
                      </a:endParaRPr>
                    </a:p>
                    <a:p>
                      <a:pPr lvl="0">
                        <a:spcBef>
                          <a:spcPct val="20000"/>
                        </a:spcBef>
                        <a:spcAft>
                          <a:spcPts val="600"/>
                        </a:spcAft>
                        <a:defRPr/>
                      </a:pPr>
                      <a:r>
                        <a:rPr kumimoji="1" lang="ja-JP" altLang="en-US" sz="1000" dirty="0" smtClean="0">
                          <a:solidFill>
                            <a:prstClr val="black"/>
                          </a:solidFill>
                          <a:latin typeface="+mn-ea"/>
                          <a:ea typeface="+mn-ea"/>
                        </a:rPr>
                        <a:t>・転職が多いことから、新しい環境への順応力が身に付き、幅広い経験に基づく知見から、専門家が気付かないユニークな視点で企画提案できる。</a:t>
                      </a:r>
                      <a:endParaRPr lang="en-US" altLang="ja-JP" sz="1000" dirty="0" smtClean="0">
                        <a:solidFill>
                          <a:prstClr val="black"/>
                        </a:solidFill>
                        <a:latin typeface="+mn-ea"/>
                        <a:ea typeface="+mn-ea"/>
                      </a:endParaRPr>
                    </a:p>
                  </a:txBody>
                  <a:tcPr>
                    <a:lnR w="9525" cap="flat" cmpd="sng" algn="ctr">
                      <a:noFill/>
                      <a:prstDash val="solid"/>
                    </a:lnR>
                  </a:tcPr>
                </a:tc>
              </a:tr>
              <a:tr h="926790">
                <a:tc>
                  <a:txBody>
                    <a:bodyPr/>
                    <a:lstStyle/>
                    <a:p>
                      <a:pPr lvl="0">
                        <a:spcBef>
                          <a:spcPct val="20000"/>
                        </a:spcBef>
                        <a:spcAft>
                          <a:spcPts val="600"/>
                        </a:spcAft>
                        <a:defRPr/>
                      </a:pPr>
                      <a:r>
                        <a:rPr lang="ja-JP" altLang="en-US" sz="1050" dirty="0" smtClean="0"/>
                        <a:t>（最終的な求人要件）</a:t>
                      </a:r>
                      <a:endParaRPr lang="en-US" altLang="ja-JP" sz="1050" dirty="0" smtClean="0"/>
                    </a:p>
                    <a:p>
                      <a:pPr>
                        <a:spcBef>
                          <a:spcPct val="20000"/>
                        </a:spcBef>
                        <a:spcAft>
                          <a:spcPts val="600"/>
                        </a:spcAft>
                        <a:defRPr/>
                      </a:pPr>
                      <a:r>
                        <a:rPr lang="ja-JP" altLang="en-US" sz="1000" dirty="0" smtClean="0"/>
                        <a:t>・技術力の高さよりも、新サービスを企画する力があることが最優先。</a:t>
                      </a:r>
                      <a:endParaRPr lang="en-US" altLang="ja-JP" sz="1000" dirty="0" smtClean="0"/>
                    </a:p>
                    <a:p>
                      <a:pPr>
                        <a:spcBef>
                          <a:spcPct val="20000"/>
                        </a:spcBef>
                        <a:spcAft>
                          <a:spcPts val="600"/>
                        </a:spcAft>
                        <a:defRPr/>
                      </a:pPr>
                      <a:r>
                        <a:rPr lang="ja-JP" altLang="en-US" sz="1000" dirty="0" smtClean="0"/>
                        <a:t>－</a:t>
                      </a:r>
                      <a:r>
                        <a:rPr lang="en-US" altLang="ja-JP" sz="1000" dirty="0" smtClean="0"/>
                        <a:t>IT</a:t>
                      </a:r>
                      <a:r>
                        <a:rPr lang="ja-JP" altLang="en-US" sz="1000" dirty="0" smtClean="0"/>
                        <a:t>サービスの企画経験者　　－プロジェクト・マネジメントができること　　</a:t>
                      </a:r>
                      <a:r>
                        <a:rPr lang="en-US" altLang="ja-JP" sz="1000" dirty="0" smtClean="0"/>
                        <a:t/>
                      </a:r>
                      <a:br>
                        <a:rPr lang="en-US" altLang="ja-JP" sz="1000" dirty="0" smtClean="0"/>
                      </a:br>
                      <a:r>
                        <a:rPr lang="ja-JP" altLang="en-US" sz="1000" dirty="0" smtClean="0"/>
                        <a:t>－</a:t>
                      </a:r>
                      <a:r>
                        <a:rPr lang="en-US" altLang="ja-JP" sz="1000" dirty="0" smtClean="0"/>
                        <a:t>WEB</a:t>
                      </a:r>
                      <a:r>
                        <a:rPr lang="ja-JP" altLang="en-US" sz="1000" dirty="0" smtClean="0"/>
                        <a:t>エンジニアとしての技術力の高さはあれば尚可</a:t>
                      </a:r>
                      <a:r>
                        <a:rPr lang="en-US" altLang="ja-JP" sz="1000" dirty="0" smtClean="0"/>
                        <a:t/>
                      </a:r>
                      <a:br>
                        <a:rPr lang="en-US" altLang="ja-JP" sz="1000" dirty="0" smtClean="0"/>
                      </a:br>
                      <a:r>
                        <a:rPr lang="ja-JP" altLang="en-US" sz="1000" dirty="0" smtClean="0"/>
                        <a:t>－</a:t>
                      </a:r>
                      <a:r>
                        <a:rPr lang="ja-JP" altLang="en-US" sz="1000" b="1" dirty="0" smtClean="0">
                          <a:solidFill>
                            <a:srgbClr val="FF0000"/>
                          </a:solidFill>
                        </a:rPr>
                        <a:t>「課題を明らかにする（課題の設定）」「社内対応」</a:t>
                      </a:r>
                      <a:endParaRPr lang="en-US" altLang="ja-JP" sz="1000" b="1" dirty="0" smtClean="0">
                        <a:latin typeface="+mn-ea"/>
                        <a:ea typeface="+mn-ea"/>
                      </a:endParaRPr>
                    </a:p>
                  </a:txBody>
                  <a:tcPr>
                    <a:lnL w="9525" cap="flat" cmpd="sng" algn="ctr">
                      <a:noFill/>
                      <a:prstDash val="solid"/>
                    </a:lnL>
                  </a:tcPr>
                </a:tc>
                <a:tc vMerge="1">
                  <a:txBody>
                    <a:bodyPr/>
                    <a:lstStyle/>
                    <a:p>
                      <a:pPr lvl="1">
                        <a:spcBef>
                          <a:spcPct val="20000"/>
                        </a:spcBef>
                        <a:spcAft>
                          <a:spcPts val="600"/>
                        </a:spcAft>
                        <a:defRPr/>
                      </a:pPr>
                      <a:endParaRPr lang="en-US" altLang="ja-JP" sz="1100" b="1" dirty="0" smtClean="0">
                        <a:latin typeface="+mn-ea"/>
                        <a:ea typeface="+mn-ea"/>
                      </a:endParaRPr>
                    </a:p>
                  </a:txBody>
                  <a:tcPr/>
                </a:tc>
                <a:tc>
                  <a:txBody>
                    <a:bodyPr/>
                    <a:lstStyle/>
                    <a:p>
                      <a:pPr lvl="0">
                        <a:spcBef>
                          <a:spcPct val="20000"/>
                        </a:spcBef>
                        <a:spcAft>
                          <a:spcPts val="600"/>
                        </a:spcAft>
                        <a:defRPr/>
                      </a:pPr>
                      <a:r>
                        <a:rPr lang="ja-JP" altLang="en-US" sz="1050" dirty="0" smtClean="0"/>
                        <a:t>（最終的な本人希望・スキル評価）</a:t>
                      </a:r>
                      <a:endParaRPr lang="en-US" altLang="ja-JP" sz="1050" dirty="0" smtClean="0"/>
                    </a:p>
                    <a:p>
                      <a:pPr marL="0" marR="0" indent="0" algn="l" defTabSz="914400" rtl="0" eaLnBrk="1" fontAlgn="auto" latinLnBrk="0" hangingPunct="1">
                        <a:lnSpc>
                          <a:spcPct val="100000"/>
                        </a:lnSpc>
                        <a:spcBef>
                          <a:spcPct val="20000"/>
                        </a:spcBef>
                        <a:spcAft>
                          <a:spcPts val="600"/>
                        </a:spcAft>
                        <a:buClrTx/>
                        <a:buSzTx/>
                        <a:buFontTx/>
                        <a:buNone/>
                        <a:tabLst/>
                        <a:defRPr/>
                      </a:pPr>
                      <a:r>
                        <a:rPr lang="ja-JP" altLang="en-US" sz="1000" dirty="0" smtClean="0"/>
                        <a:t>・新しいＩＴサービスの立ち上げにかかわりたい。</a:t>
                      </a:r>
                      <a:endParaRPr lang="en-US" altLang="ja-JP" sz="1000" dirty="0" smtClean="0"/>
                    </a:p>
                    <a:p>
                      <a:pPr marL="0" marR="0" indent="0" algn="l" defTabSz="914400" rtl="0" eaLnBrk="1" fontAlgn="auto" latinLnBrk="0" hangingPunct="1">
                        <a:lnSpc>
                          <a:spcPct val="100000"/>
                        </a:lnSpc>
                        <a:spcBef>
                          <a:spcPct val="20000"/>
                        </a:spcBef>
                        <a:spcAft>
                          <a:spcPts val="600"/>
                        </a:spcAft>
                        <a:buClrTx/>
                        <a:buSzTx/>
                        <a:buFontTx/>
                        <a:buNone/>
                        <a:tabLst/>
                        <a:defRPr/>
                      </a:pPr>
                      <a:r>
                        <a:rPr lang="ja-JP" altLang="en-US" sz="1000" dirty="0" smtClean="0"/>
                        <a:t>・</a:t>
                      </a:r>
                      <a:r>
                        <a:rPr lang="ja-JP" altLang="en-US" sz="1000" b="1" dirty="0" smtClean="0">
                          <a:solidFill>
                            <a:srgbClr val="FF0000"/>
                          </a:solidFill>
                        </a:rPr>
                        <a:t>「課題を明らかにする（課題の設定）」「計画を立てる」「社内対応</a:t>
                      </a:r>
                      <a:r>
                        <a:rPr lang="ja-JP" altLang="en-US" sz="1000" b="1" dirty="0" smtClean="0">
                          <a:solidFill>
                            <a:srgbClr val="FF0000"/>
                          </a:solidFill>
                        </a:rPr>
                        <a:t>」</a:t>
                      </a:r>
                      <a:r>
                        <a:rPr lang="ja-JP" altLang="en-US" sz="1000" b="0" dirty="0" smtClean="0">
                          <a:solidFill>
                            <a:schemeClr val="tx1"/>
                          </a:solidFill>
                        </a:rPr>
                        <a:t>が</a:t>
                      </a:r>
                      <a:r>
                        <a:rPr lang="ja-JP" altLang="en-US" sz="1000" dirty="0" smtClean="0"/>
                        <a:t>強み。</a:t>
                      </a:r>
                      <a:endParaRPr lang="en-US" altLang="ja-JP" sz="1000" dirty="0" smtClean="0"/>
                    </a:p>
                  </a:txBody>
                  <a:tcPr>
                    <a:lnR w="9525" cap="flat" cmpd="sng" algn="ctr">
                      <a:noFill/>
                      <a:prstDash val="solid"/>
                    </a:lnR>
                  </a:tcPr>
                </a:tc>
              </a:tr>
            </a:tbl>
          </a:graphicData>
        </a:graphic>
      </p:graphicFrame>
      <p:sp>
        <p:nvSpPr>
          <p:cNvPr id="4" name="テキスト ボックス 3"/>
          <p:cNvSpPr txBox="1"/>
          <p:nvPr/>
        </p:nvSpPr>
        <p:spPr>
          <a:xfrm>
            <a:off x="866775" y="971550"/>
            <a:ext cx="3067050" cy="369332"/>
          </a:xfrm>
          <a:prstGeom prst="rect">
            <a:avLst/>
          </a:prstGeom>
          <a:noFill/>
        </p:spPr>
        <p:txBody>
          <a:bodyPr wrap="square" rtlCol="0">
            <a:spAutoFit/>
          </a:bodyPr>
          <a:lstStyle/>
          <a:p>
            <a:pPr algn="ctr"/>
            <a:r>
              <a:rPr kumimoji="1" lang="ja-JP" altLang="en-US" sz="1800" dirty="0" smtClean="0"/>
              <a:t>求人企業</a:t>
            </a:r>
            <a:endParaRPr kumimoji="1" lang="ja-JP" altLang="en-US" sz="1800" dirty="0"/>
          </a:p>
        </p:txBody>
      </p:sp>
      <p:sp>
        <p:nvSpPr>
          <p:cNvPr id="23" name="テキスト ボックス 22"/>
          <p:cNvSpPr txBox="1"/>
          <p:nvPr/>
        </p:nvSpPr>
        <p:spPr>
          <a:xfrm>
            <a:off x="4876800" y="971550"/>
            <a:ext cx="3067050" cy="369332"/>
          </a:xfrm>
          <a:prstGeom prst="rect">
            <a:avLst/>
          </a:prstGeom>
          <a:noFill/>
        </p:spPr>
        <p:txBody>
          <a:bodyPr wrap="square" rtlCol="0">
            <a:spAutoFit/>
          </a:bodyPr>
          <a:lstStyle/>
          <a:p>
            <a:pPr algn="ctr"/>
            <a:r>
              <a:rPr kumimoji="1" lang="ja-JP" altLang="en-US" sz="1800" dirty="0" smtClean="0"/>
              <a:t>求職者</a:t>
            </a:r>
            <a:endParaRPr kumimoji="1" lang="ja-JP" altLang="en-US" sz="1800" dirty="0"/>
          </a:p>
        </p:txBody>
      </p:sp>
      <p:graphicFrame>
        <p:nvGraphicFramePr>
          <p:cNvPr id="8" name="表 7"/>
          <p:cNvGraphicFramePr>
            <a:graphicFrameLocks noGrp="1"/>
          </p:cNvGraphicFramePr>
          <p:nvPr>
            <p:extLst>
              <p:ext uri="{D42A27DB-BD31-4B8C-83A1-F6EECF244321}">
                <p14:modId xmlns:p14="http://schemas.microsoft.com/office/powerpoint/2010/main" val="3841526783"/>
              </p:ext>
            </p:extLst>
          </p:nvPr>
        </p:nvGraphicFramePr>
        <p:xfrm>
          <a:off x="379412" y="5139297"/>
          <a:ext cx="5453063" cy="1718703"/>
        </p:xfrm>
        <a:graphic>
          <a:graphicData uri="http://schemas.openxmlformats.org/drawingml/2006/table">
            <a:tbl>
              <a:tblPr/>
              <a:tblGrid>
                <a:gridCol w="719009"/>
                <a:gridCol w="1562808"/>
                <a:gridCol w="1421044"/>
                <a:gridCol w="875101"/>
                <a:gridCol w="875101"/>
              </a:tblGrid>
              <a:tr h="193600">
                <a:tc gridSpan="3">
                  <a:txBody>
                    <a:bodyPr/>
                    <a:lstStyle/>
                    <a:p>
                      <a:pPr algn="ctr" fontAlgn="ctr"/>
                      <a:r>
                        <a:rPr lang="ja-JP" altLang="en-US" sz="1000" b="0" i="0" u="none" strike="noStrike" dirty="0">
                          <a:solidFill>
                            <a:srgbClr val="000000"/>
                          </a:solidFill>
                          <a:effectLst/>
                          <a:latin typeface="ＭＳ Ｐゴシック"/>
                        </a:rPr>
                        <a:t>成果をあげるために重要な行動</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900" b="0" i="0" u="none" strike="noStrike" dirty="0" smtClean="0">
                          <a:solidFill>
                            <a:srgbClr val="000000"/>
                          </a:solidFill>
                          <a:effectLst/>
                          <a:latin typeface="ＭＳ Ｐゴシック"/>
                        </a:rPr>
                        <a:t>求人企業</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重要度 高い</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900" b="0" i="0" u="none" strike="noStrike" dirty="0" smtClean="0">
                          <a:solidFill>
                            <a:srgbClr val="000000"/>
                          </a:solidFill>
                          <a:effectLst/>
                          <a:latin typeface="ＭＳ Ｐゴシック"/>
                        </a:rPr>
                        <a:t>求職者</a:t>
                      </a:r>
                      <a:endParaRPr lang="en-US" altLang="ja-JP" sz="900" b="0" i="0" u="none" strike="noStrike" dirty="0" smtClean="0">
                        <a:solidFill>
                          <a:srgbClr val="000000"/>
                        </a:solidFill>
                        <a:effectLst/>
                        <a:latin typeface="ＭＳ Ｐゴシック"/>
                      </a:endParaRPr>
                    </a:p>
                    <a:p>
                      <a:pPr algn="ctr" fontAlgn="ctr"/>
                      <a:r>
                        <a:rPr lang="ja-JP" altLang="en-US" sz="900" b="0" i="0" u="none" strike="noStrike" dirty="0" smtClean="0">
                          <a:solidFill>
                            <a:srgbClr val="000000"/>
                          </a:solidFill>
                          <a:effectLst/>
                          <a:latin typeface="ＭＳ Ｐゴシック"/>
                        </a:rPr>
                        <a:t>強み</a:t>
                      </a:r>
                      <a:endParaRPr lang="ja-JP" altLang="en-US" sz="9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133194">
                <a:tc rowSpan="5">
                  <a:txBody>
                    <a:bodyPr/>
                    <a:lstStyle/>
                    <a:p>
                      <a:pPr algn="ctr" fontAlgn="ctr"/>
                      <a:r>
                        <a:rPr lang="ja-JP" altLang="en-US" sz="1000" b="0" i="0" u="none" strike="noStrike" dirty="0" smtClean="0">
                          <a:solidFill>
                            <a:srgbClr val="000000"/>
                          </a:solidFill>
                          <a:effectLst/>
                          <a:latin typeface="ＭＳ Ｐゴシック"/>
                        </a:rPr>
                        <a:t>仕事の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し方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課題を明らかにする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現状の把握</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52717">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課題の</a:t>
                      </a:r>
                      <a:r>
                        <a:rPr lang="ja-JP" altLang="en-US" sz="1000" b="0" i="0" u="none" strike="noStrike" dirty="0" smtClean="0">
                          <a:solidFill>
                            <a:srgbClr val="000000"/>
                          </a:solidFill>
                          <a:effectLst/>
                          <a:latin typeface="ＭＳ Ｐゴシック"/>
                        </a:rPr>
                        <a:t>設定</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1449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計画を立てる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課題遂行のため</a:t>
                      </a:r>
                      <a:r>
                        <a:rPr lang="ja-JP" altLang="en-US" sz="1000" b="0" i="0" u="none" strike="noStrike" dirty="0" smtClean="0">
                          <a:solidFill>
                            <a:srgbClr val="000000"/>
                          </a:solidFill>
                          <a:effectLst/>
                          <a:latin typeface="ＭＳ Ｐゴシック"/>
                        </a:rPr>
                        <a:t>の計画</a:t>
                      </a:r>
                      <a:r>
                        <a:rPr lang="ja-JP" altLang="en-US" sz="1000" b="0" i="0" u="none" strike="noStrike" dirty="0">
                          <a:solidFill>
                            <a:srgbClr val="000000"/>
                          </a:solidFill>
                          <a:effectLst/>
                          <a:latin typeface="ＭＳ Ｐゴシック"/>
                        </a:rPr>
                        <a:t>の立て方</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rowSpan="2">
                  <a:txBody>
                    <a:bodyPr/>
                    <a:lstStyle/>
                    <a:p>
                      <a:pPr algn="ctr" fontAlgn="ctr"/>
                      <a:r>
                        <a:rPr lang="ja-JP" altLang="en-US" sz="1000" b="0" i="0" u="none" strike="noStrike" dirty="0" smtClean="0">
                          <a:solidFill>
                            <a:srgbClr val="000000"/>
                          </a:solidFill>
                          <a:effectLst/>
                          <a:latin typeface="ＭＳ Ｐゴシック"/>
                        </a:rPr>
                        <a:t>実行する</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a:solidFill>
                            <a:srgbClr val="000000"/>
                          </a:solidFill>
                          <a:effectLst/>
                          <a:latin typeface="ＭＳ Ｐゴシック"/>
                        </a:rPr>
                        <a:t>実際の課題遂行</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solidFill>
                  </a:tcPr>
                </a:tc>
              </a:tr>
              <a:tr h="134285">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ja-JP" altLang="en-US" sz="1000" b="0" i="0" u="none" strike="noStrike" dirty="0">
                          <a:solidFill>
                            <a:srgbClr val="000000"/>
                          </a:solidFill>
                          <a:effectLst/>
                          <a:latin typeface="ＭＳ Ｐゴシック"/>
                        </a:rPr>
                        <a:t>状況への対応</a:t>
                      </a: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sz="900" b="0" i="0" u="none" strike="noStrike" dirty="0">
                          <a:solidFill>
                            <a:schemeClr val="tx2"/>
                          </a:solidFill>
                          <a:effectLst/>
                          <a:latin typeface="ＭＳ Ｐゴシック"/>
                        </a:rPr>
                        <a:t>　</a:t>
                      </a: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rowSpan="3">
                  <a:txBody>
                    <a:bodyPr/>
                    <a:lstStyle/>
                    <a:p>
                      <a:pPr algn="ctr" fontAlgn="ctr"/>
                      <a:r>
                        <a:rPr lang="ja-JP" altLang="en-US" sz="1000" b="0" i="0" u="none" strike="noStrike" dirty="0" smtClean="0">
                          <a:solidFill>
                            <a:srgbClr val="000000"/>
                          </a:solidFill>
                          <a:effectLst/>
                          <a:latin typeface="ＭＳ Ｐゴシック"/>
                        </a:rPr>
                        <a:t>人との</a:t>
                      </a:r>
                      <a:endParaRPr lang="en-US" altLang="ja-JP" sz="1000" b="0" i="0" u="none" strike="noStrike" dirty="0" smtClean="0">
                        <a:solidFill>
                          <a:srgbClr val="000000"/>
                        </a:solidFill>
                        <a:effectLst/>
                        <a:latin typeface="ＭＳ Ｐゴシック"/>
                      </a:endParaRPr>
                    </a:p>
                    <a:p>
                      <a:pPr algn="ctr" fontAlgn="ctr"/>
                      <a:r>
                        <a:rPr lang="ja-JP" altLang="en-US" sz="1000" b="0" i="0" u="none" strike="noStrike" dirty="0" smtClean="0">
                          <a:solidFill>
                            <a:srgbClr val="000000"/>
                          </a:solidFill>
                          <a:effectLst/>
                          <a:latin typeface="ＭＳ Ｐゴシック"/>
                        </a:rPr>
                        <a:t>関わり方</a:t>
                      </a: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社内対応（上司・経営層など）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900" b="0" i="0" u="none" strike="noStrike" dirty="0" smtClean="0">
                          <a:solidFill>
                            <a:schemeClr val="tx2"/>
                          </a:solidFill>
                          <a:effectLst/>
                          <a:latin typeface="ＭＳ Ｐゴシック"/>
                        </a:rPr>
                        <a:t>●</a:t>
                      </a: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社外対応（顧客、パートナーなど）</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34285">
                <a:tc v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gridSpan="2">
                  <a:txBody>
                    <a:bodyPr/>
                    <a:lstStyle/>
                    <a:p>
                      <a:pPr algn="ctr" fontAlgn="ctr"/>
                      <a:r>
                        <a:rPr lang="ja-JP" altLang="en-US" sz="1000" b="0" i="0" u="none" strike="noStrike" dirty="0" smtClean="0">
                          <a:solidFill>
                            <a:srgbClr val="000000"/>
                          </a:solidFill>
                          <a:effectLst/>
                          <a:latin typeface="ＭＳ Ｐゴシック"/>
                        </a:rPr>
                        <a:t>部下マネジメント（評価や指導）</a:t>
                      </a:r>
                      <a:endParaRPr lang="ja-JP" altLang="en-US" sz="1000" b="0" i="0" u="none" strike="noStrike" dirty="0">
                        <a:solidFill>
                          <a:srgbClr val="000000"/>
                        </a:solidFill>
                        <a:effectLst/>
                        <a:latin typeface="ＭＳ Ｐゴシック"/>
                      </a:endParaRPr>
                    </a:p>
                  </a:txBody>
                  <a:tcPr marL="8532" marR="8532" marT="8087"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8532" marR="8532" marT="8087"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endParaRPr lang="en-US" sz="900" b="0" i="0" u="none" strike="noStrike" dirty="0">
                        <a:solidFill>
                          <a:schemeClr val="tx2"/>
                        </a:solidFill>
                        <a:effectLst/>
                        <a:latin typeface="ＭＳ Ｐゴシック"/>
                      </a:endParaRPr>
                    </a:p>
                  </a:txBody>
                  <a:tcPr marL="8532" marR="8532" marT="808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61275315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2093</TotalTime>
  <Words>1812</Words>
  <Application>Microsoft Office PowerPoint</Application>
  <PresentationFormat>画面に合わせる (4:3)</PresentationFormat>
  <Paragraphs>262</Paragraphs>
  <Slides>6</Slides>
  <Notes>0</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吉田 祥子</dc:creator>
  <cp:lastModifiedBy>藤村　直子</cp:lastModifiedBy>
  <cp:revision>311</cp:revision>
  <cp:lastPrinted>2014-11-19T07:01:44Z</cp:lastPrinted>
  <dcterms:created xsi:type="dcterms:W3CDTF">2013-06-05T08:19:35Z</dcterms:created>
  <dcterms:modified xsi:type="dcterms:W3CDTF">2014-11-25T05:24:55Z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