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467" r:id="rId2"/>
    <p:sldId id="468" r:id="rId3"/>
    <p:sldId id="469" r:id="rId4"/>
    <p:sldId id="470" r:id="rId5"/>
    <p:sldId id="479" r:id="rId6"/>
    <p:sldId id="472" r:id="rId7"/>
    <p:sldId id="473" r:id="rId8"/>
    <p:sldId id="474" r:id="rId9"/>
    <p:sldId id="480" r:id="rId10"/>
    <p:sldId id="476" r:id="rId11"/>
    <p:sldId id="477" r:id="rId12"/>
    <p:sldId id="478" r:id="rId13"/>
  </p:sldIdLst>
  <p:sldSz cx="9144000" cy="6858000" type="screen4x3"/>
  <p:notesSz cx="6794500" cy="9931400"/>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0795"/>
    <a:srgbClr val="4F81BD"/>
    <a:srgbClr val="C050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p:scale>
          <a:sx n="81" d="100"/>
          <a:sy n="81" d="100"/>
        </p:scale>
        <p:origin x="-1044" y="-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3"/>
            <a:ext cx="2944682" cy="496515"/>
          </a:xfrm>
          <a:prstGeom prst="rect">
            <a:avLst/>
          </a:prstGeom>
        </p:spPr>
        <p:txBody>
          <a:bodyPr vert="horz" lIns="91355" tIns="45679" rIns="91355" bIns="45679" rtlCol="0"/>
          <a:lstStyle>
            <a:lvl1pPr algn="l">
              <a:defRPr sz="1200">
                <a:latin typeface="Arial" charset="0"/>
                <a:ea typeface="ＭＳ Ｐゴシック" pitchFamily="50" charset="-128"/>
              </a:defRPr>
            </a:lvl1pPr>
          </a:lstStyle>
          <a:p>
            <a:pPr>
              <a:defRPr/>
            </a:pPr>
            <a:endParaRPr lang="ja-JP" altLang="en-US"/>
          </a:p>
        </p:txBody>
      </p:sp>
      <p:sp>
        <p:nvSpPr>
          <p:cNvPr id="3" name="日付プレースホルダ 2"/>
          <p:cNvSpPr>
            <a:spLocks noGrp="1"/>
          </p:cNvSpPr>
          <p:nvPr>
            <p:ph type="dt" sz="quarter" idx="1"/>
          </p:nvPr>
        </p:nvSpPr>
        <p:spPr>
          <a:xfrm>
            <a:off x="3847645" y="3"/>
            <a:ext cx="2945768" cy="496515"/>
          </a:xfrm>
          <a:prstGeom prst="rect">
            <a:avLst/>
          </a:prstGeom>
        </p:spPr>
        <p:txBody>
          <a:bodyPr vert="horz" lIns="91355" tIns="45679" rIns="91355" bIns="45679" rtlCol="0"/>
          <a:lstStyle>
            <a:lvl1pPr algn="r">
              <a:defRPr sz="1200">
                <a:latin typeface="Arial" charset="0"/>
                <a:ea typeface="ＭＳ Ｐゴシック" pitchFamily="50" charset="-128"/>
              </a:defRPr>
            </a:lvl1pPr>
          </a:lstStyle>
          <a:p>
            <a:pPr>
              <a:defRPr/>
            </a:pPr>
            <a:fld id="{387D39C0-9F6C-4EA0-9F56-2617B640977D}" type="datetimeFigureOut">
              <a:rPr lang="ja-JP" altLang="en-US"/>
              <a:pPr>
                <a:defRPr/>
              </a:pPr>
              <a:t>2014/12/4</a:t>
            </a:fld>
            <a:endParaRPr lang="ja-JP" altLang="en-US" dirty="0"/>
          </a:p>
        </p:txBody>
      </p:sp>
      <p:sp>
        <p:nvSpPr>
          <p:cNvPr id="4" name="フッター プレースホルダ 3"/>
          <p:cNvSpPr>
            <a:spLocks noGrp="1"/>
          </p:cNvSpPr>
          <p:nvPr>
            <p:ph type="ftr" sz="quarter" idx="2"/>
          </p:nvPr>
        </p:nvSpPr>
        <p:spPr>
          <a:xfrm>
            <a:off x="0" y="9432692"/>
            <a:ext cx="2944682" cy="497613"/>
          </a:xfrm>
          <a:prstGeom prst="rect">
            <a:avLst/>
          </a:prstGeom>
        </p:spPr>
        <p:txBody>
          <a:bodyPr vert="horz" lIns="91355" tIns="45679" rIns="91355" bIns="45679" rtlCol="0" anchor="b"/>
          <a:lstStyle>
            <a:lvl1pPr algn="l">
              <a:defRPr sz="1200">
                <a:latin typeface="Arial" charset="0"/>
                <a:ea typeface="ＭＳ Ｐゴシック" pitchFamily="50" charset="-128"/>
              </a:defRPr>
            </a:lvl1pPr>
          </a:lstStyle>
          <a:p>
            <a:pPr>
              <a:defRPr/>
            </a:pPr>
            <a:endParaRPr lang="ja-JP" altLang="en-US"/>
          </a:p>
        </p:txBody>
      </p:sp>
      <p:sp>
        <p:nvSpPr>
          <p:cNvPr id="5" name="スライド番号プレースホルダ 4"/>
          <p:cNvSpPr>
            <a:spLocks noGrp="1"/>
          </p:cNvSpPr>
          <p:nvPr>
            <p:ph type="sldNum" sz="quarter" idx="3"/>
          </p:nvPr>
        </p:nvSpPr>
        <p:spPr>
          <a:xfrm>
            <a:off x="3847645" y="9432692"/>
            <a:ext cx="2945768" cy="497613"/>
          </a:xfrm>
          <a:prstGeom prst="rect">
            <a:avLst/>
          </a:prstGeom>
        </p:spPr>
        <p:txBody>
          <a:bodyPr vert="horz" lIns="91355" tIns="45679" rIns="91355" bIns="45679" rtlCol="0" anchor="b"/>
          <a:lstStyle>
            <a:lvl1pPr algn="r">
              <a:defRPr sz="1200">
                <a:latin typeface="Arial" charset="0"/>
                <a:ea typeface="ＭＳ Ｐゴシック" pitchFamily="50" charset="-128"/>
              </a:defRPr>
            </a:lvl1pPr>
          </a:lstStyle>
          <a:p>
            <a:pPr>
              <a:defRPr/>
            </a:pPr>
            <a:fld id="{C80EA0B1-FE80-4FC3-9F19-A876CC82365A}" type="slidenum">
              <a:rPr lang="ja-JP" altLang="en-US"/>
              <a:pPr>
                <a:defRPr/>
              </a:pPr>
              <a:t>‹#›</a:t>
            </a:fld>
            <a:endParaRPr lang="ja-JP" altLang="en-US" dirty="0"/>
          </a:p>
        </p:txBody>
      </p:sp>
    </p:spTree>
    <p:extLst>
      <p:ext uri="{BB962C8B-B14F-4D97-AF65-F5344CB8AC3E}">
        <p14:creationId xmlns:p14="http://schemas.microsoft.com/office/powerpoint/2010/main" val="12075723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3"/>
            <a:ext cx="2944682" cy="496515"/>
          </a:xfrm>
          <a:prstGeom prst="rect">
            <a:avLst/>
          </a:prstGeom>
        </p:spPr>
        <p:txBody>
          <a:bodyPr vert="horz" lIns="91355" tIns="45679" rIns="91355" bIns="45679" rtlCol="0"/>
          <a:lstStyle>
            <a:lvl1pPr algn="l">
              <a:defRPr sz="1200">
                <a:latin typeface="Arial" charset="0"/>
                <a:ea typeface="ＭＳ Ｐゴシック" pitchFamily="50" charset="-128"/>
              </a:defRPr>
            </a:lvl1pPr>
          </a:lstStyle>
          <a:p>
            <a:pPr>
              <a:defRPr/>
            </a:pPr>
            <a:endParaRPr lang="ja-JP" altLang="en-US"/>
          </a:p>
        </p:txBody>
      </p:sp>
      <p:sp>
        <p:nvSpPr>
          <p:cNvPr id="3" name="日付プレースホルダ 2"/>
          <p:cNvSpPr>
            <a:spLocks noGrp="1"/>
          </p:cNvSpPr>
          <p:nvPr>
            <p:ph type="dt" idx="1"/>
          </p:nvPr>
        </p:nvSpPr>
        <p:spPr>
          <a:xfrm>
            <a:off x="3847645" y="3"/>
            <a:ext cx="2945768" cy="496515"/>
          </a:xfrm>
          <a:prstGeom prst="rect">
            <a:avLst/>
          </a:prstGeom>
        </p:spPr>
        <p:txBody>
          <a:bodyPr vert="horz" lIns="91355" tIns="45679" rIns="91355" bIns="45679" rtlCol="0"/>
          <a:lstStyle>
            <a:lvl1pPr algn="r">
              <a:defRPr sz="1200">
                <a:latin typeface="Arial" charset="0"/>
                <a:ea typeface="ＭＳ Ｐゴシック" pitchFamily="50" charset="-128"/>
              </a:defRPr>
            </a:lvl1pPr>
          </a:lstStyle>
          <a:p>
            <a:pPr>
              <a:defRPr/>
            </a:pPr>
            <a:fld id="{9C1A23A8-1CF6-46B5-890A-CFD211543A74}" type="datetimeFigureOut">
              <a:rPr lang="ja-JP" altLang="en-US"/>
              <a:pPr>
                <a:defRPr/>
              </a:pPr>
              <a:t>2014/12/4</a:t>
            </a:fld>
            <a:endParaRPr lang="ja-JP" altLang="en-US" dirty="0"/>
          </a:p>
        </p:txBody>
      </p:sp>
      <p:sp>
        <p:nvSpPr>
          <p:cNvPr id="4" name="スライド イメージ プレースホルダ 3"/>
          <p:cNvSpPr>
            <a:spLocks noGrp="1" noRot="1" noChangeAspect="1"/>
          </p:cNvSpPr>
          <p:nvPr>
            <p:ph type="sldImg" idx="2"/>
          </p:nvPr>
        </p:nvSpPr>
        <p:spPr>
          <a:xfrm>
            <a:off x="914400" y="744538"/>
            <a:ext cx="4965700" cy="3725862"/>
          </a:xfrm>
          <a:prstGeom prst="rect">
            <a:avLst/>
          </a:prstGeom>
          <a:noFill/>
          <a:ln w="12700">
            <a:solidFill>
              <a:prstClr val="black"/>
            </a:solidFill>
          </a:ln>
        </p:spPr>
        <p:txBody>
          <a:bodyPr vert="horz" lIns="91355" tIns="45679" rIns="91355" bIns="45679" rtlCol="0" anchor="ctr"/>
          <a:lstStyle/>
          <a:p>
            <a:pPr lvl="0"/>
            <a:endParaRPr lang="ja-JP" altLang="en-US" noProof="0" dirty="0" smtClean="0"/>
          </a:p>
        </p:txBody>
      </p:sp>
      <p:sp>
        <p:nvSpPr>
          <p:cNvPr id="5" name="ノート プレースホルダ 4"/>
          <p:cNvSpPr>
            <a:spLocks noGrp="1"/>
          </p:cNvSpPr>
          <p:nvPr>
            <p:ph type="body" sz="quarter" idx="3"/>
          </p:nvPr>
        </p:nvSpPr>
        <p:spPr>
          <a:xfrm>
            <a:off x="679126" y="4717992"/>
            <a:ext cx="5436251" cy="4468636"/>
          </a:xfrm>
          <a:prstGeom prst="rect">
            <a:avLst/>
          </a:prstGeom>
        </p:spPr>
        <p:txBody>
          <a:bodyPr vert="horz" lIns="91355" tIns="45679" rIns="91355" bIns="45679"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6" name="フッター プレースホルダ 5"/>
          <p:cNvSpPr>
            <a:spLocks noGrp="1"/>
          </p:cNvSpPr>
          <p:nvPr>
            <p:ph type="ftr" sz="quarter" idx="4"/>
          </p:nvPr>
        </p:nvSpPr>
        <p:spPr>
          <a:xfrm>
            <a:off x="0" y="9432692"/>
            <a:ext cx="2944682" cy="497613"/>
          </a:xfrm>
          <a:prstGeom prst="rect">
            <a:avLst/>
          </a:prstGeom>
        </p:spPr>
        <p:txBody>
          <a:bodyPr vert="horz" lIns="91355" tIns="45679" rIns="91355" bIns="45679" rtlCol="0" anchor="b"/>
          <a:lstStyle>
            <a:lvl1pPr algn="l">
              <a:defRPr sz="1200">
                <a:latin typeface="Arial" charset="0"/>
                <a:ea typeface="ＭＳ Ｐゴシック" pitchFamily="50"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47645" y="9432692"/>
            <a:ext cx="2945768" cy="497613"/>
          </a:xfrm>
          <a:prstGeom prst="rect">
            <a:avLst/>
          </a:prstGeom>
        </p:spPr>
        <p:txBody>
          <a:bodyPr vert="horz" lIns="91355" tIns="45679" rIns="91355" bIns="45679" rtlCol="0" anchor="b"/>
          <a:lstStyle>
            <a:lvl1pPr algn="r">
              <a:defRPr sz="1200">
                <a:latin typeface="Arial" charset="0"/>
                <a:ea typeface="ＭＳ Ｐゴシック" pitchFamily="50" charset="-128"/>
              </a:defRPr>
            </a:lvl1pPr>
          </a:lstStyle>
          <a:p>
            <a:pPr>
              <a:defRPr/>
            </a:pPr>
            <a:fld id="{D5AB81E0-5086-4D79-9F50-8174BDC95E5F}" type="slidenum">
              <a:rPr lang="ja-JP" altLang="en-US"/>
              <a:pPr>
                <a:defRPr/>
              </a:pPr>
              <a:t>‹#›</a:t>
            </a:fld>
            <a:endParaRPr lang="ja-JP" altLang="en-US" dirty="0"/>
          </a:p>
        </p:txBody>
      </p:sp>
    </p:spTree>
    <p:extLst>
      <p:ext uri="{BB962C8B-B14F-4D97-AF65-F5344CB8AC3E}">
        <p14:creationId xmlns:p14="http://schemas.microsoft.com/office/powerpoint/2010/main" val="22018049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97FD0DE0-21D9-4EB3-8984-F659C7F90E23}" type="datetime1">
              <a:rPr lang="ja-JP" altLang="en-US" smtClean="0"/>
              <a:t>2014/12/4</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282001AA-0CEE-48F3-B22D-0645E3D99F22}" type="slidenum">
              <a:rPr lang="ja-JP" altLang="en-US"/>
              <a:pPr>
                <a:defRPr/>
              </a:pPr>
              <a:t>‹#›</a:t>
            </a:fld>
            <a:endParaRPr lang="ja-JP" altLang="en-US" dirty="0"/>
          </a:p>
        </p:txBody>
      </p:sp>
    </p:spTree>
    <p:extLst>
      <p:ext uri="{BB962C8B-B14F-4D97-AF65-F5344CB8AC3E}">
        <p14:creationId xmlns:p14="http://schemas.microsoft.com/office/powerpoint/2010/main" val="1432396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83DDF4C1-922A-4475-B08C-5479F5E496A1}" type="datetime1">
              <a:rPr lang="ja-JP" altLang="en-US" smtClean="0"/>
              <a:t>2014/12/4</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BD91A2CE-173F-40AD-8820-89DF0819CBBA}" type="slidenum">
              <a:rPr lang="ja-JP" altLang="en-US"/>
              <a:pPr>
                <a:defRPr/>
              </a:pPr>
              <a:t>‹#›</a:t>
            </a:fld>
            <a:endParaRPr lang="ja-JP" altLang="en-US" dirty="0"/>
          </a:p>
        </p:txBody>
      </p:sp>
    </p:spTree>
    <p:extLst>
      <p:ext uri="{BB962C8B-B14F-4D97-AF65-F5344CB8AC3E}">
        <p14:creationId xmlns:p14="http://schemas.microsoft.com/office/powerpoint/2010/main" val="2000869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A087005E-C9B2-4613-A9CA-FF473F32D14A}" type="datetime1">
              <a:rPr lang="ja-JP" altLang="en-US" smtClean="0"/>
              <a:t>2014/12/4</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F3DA6B96-B4D2-426A-91A8-AB1EFD355160}" type="slidenum">
              <a:rPr lang="ja-JP" altLang="en-US"/>
              <a:pPr>
                <a:defRPr/>
              </a:pPr>
              <a:t>‹#›</a:t>
            </a:fld>
            <a:endParaRPr lang="ja-JP" altLang="en-US" dirty="0"/>
          </a:p>
        </p:txBody>
      </p:sp>
    </p:spTree>
    <p:extLst>
      <p:ext uri="{BB962C8B-B14F-4D97-AF65-F5344CB8AC3E}">
        <p14:creationId xmlns:p14="http://schemas.microsoft.com/office/powerpoint/2010/main" val="45913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0AF76D34-544D-4252-91D5-B102F0BF46D6}" type="datetime1">
              <a:rPr lang="ja-JP" altLang="en-US" smtClean="0"/>
              <a:t>2014/12/4</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C024EF52-B82D-496B-9F03-C0358D47F893}" type="slidenum">
              <a:rPr lang="ja-JP" altLang="en-US"/>
              <a:pPr>
                <a:defRPr/>
              </a:pPr>
              <a:t>‹#›</a:t>
            </a:fld>
            <a:endParaRPr lang="ja-JP" altLang="en-US" dirty="0"/>
          </a:p>
        </p:txBody>
      </p:sp>
    </p:spTree>
    <p:extLst>
      <p:ext uri="{BB962C8B-B14F-4D97-AF65-F5344CB8AC3E}">
        <p14:creationId xmlns:p14="http://schemas.microsoft.com/office/powerpoint/2010/main" val="4141909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04CEBFC0-78ED-4E7C-836E-FD59BCAA1FD3}" type="datetime1">
              <a:rPr lang="ja-JP" altLang="en-US" smtClean="0"/>
              <a:t>2014/12/4</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38F48968-B4E5-452E-A368-2C7BBA299FAA}" type="slidenum">
              <a:rPr lang="ja-JP" altLang="en-US"/>
              <a:pPr>
                <a:defRPr/>
              </a:pPr>
              <a:t>‹#›</a:t>
            </a:fld>
            <a:endParaRPr lang="ja-JP" altLang="en-US" dirty="0"/>
          </a:p>
        </p:txBody>
      </p:sp>
    </p:spTree>
    <p:extLst>
      <p:ext uri="{BB962C8B-B14F-4D97-AF65-F5344CB8AC3E}">
        <p14:creationId xmlns:p14="http://schemas.microsoft.com/office/powerpoint/2010/main" val="2639632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fld id="{569AE854-ED4E-4BFF-8280-6A879F61F948}" type="datetime1">
              <a:rPr lang="ja-JP" altLang="en-US" smtClean="0"/>
              <a:t>2014/12/4</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908182E5-5301-424A-8BA7-B16E17D5B6F6}" type="slidenum">
              <a:rPr lang="ja-JP" altLang="en-US"/>
              <a:pPr>
                <a:defRPr/>
              </a:pPr>
              <a:t>‹#›</a:t>
            </a:fld>
            <a:endParaRPr lang="ja-JP" altLang="en-US" dirty="0"/>
          </a:p>
        </p:txBody>
      </p:sp>
    </p:spTree>
    <p:extLst>
      <p:ext uri="{BB962C8B-B14F-4D97-AF65-F5344CB8AC3E}">
        <p14:creationId xmlns:p14="http://schemas.microsoft.com/office/powerpoint/2010/main" val="475290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fld id="{5FCF0583-3718-481B-8E1E-E588DE772D36}" type="datetime1">
              <a:rPr lang="ja-JP" altLang="en-US" smtClean="0"/>
              <a:t>2014/12/4</a:t>
            </a:fld>
            <a:endParaRPr lang="ja-JP" altLang="en-US" dirty="0"/>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3C1C22BD-A223-4CC5-A69E-E46D8C7D3EB5}" type="slidenum">
              <a:rPr lang="ja-JP" altLang="en-US"/>
              <a:pPr>
                <a:defRPr/>
              </a:pPr>
              <a:t>‹#›</a:t>
            </a:fld>
            <a:endParaRPr lang="ja-JP" altLang="en-US" dirty="0"/>
          </a:p>
        </p:txBody>
      </p:sp>
    </p:spTree>
    <p:extLst>
      <p:ext uri="{BB962C8B-B14F-4D97-AF65-F5344CB8AC3E}">
        <p14:creationId xmlns:p14="http://schemas.microsoft.com/office/powerpoint/2010/main" val="2594955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fld id="{89E44394-0547-4F0D-990A-4C14C81FFA40}" type="datetime1">
              <a:rPr lang="ja-JP" altLang="en-US" smtClean="0"/>
              <a:t>2014/12/4</a:t>
            </a:fld>
            <a:endParaRPr lang="ja-JP" altLang="en-US" dirty="0"/>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23E4E04D-06D4-4024-80FC-4675666C18C0}" type="slidenum">
              <a:rPr lang="ja-JP" altLang="en-US"/>
              <a:pPr>
                <a:defRPr/>
              </a:pPr>
              <a:t>‹#›</a:t>
            </a:fld>
            <a:endParaRPr lang="ja-JP" altLang="en-US" dirty="0"/>
          </a:p>
        </p:txBody>
      </p:sp>
    </p:spTree>
    <p:extLst>
      <p:ext uri="{BB962C8B-B14F-4D97-AF65-F5344CB8AC3E}">
        <p14:creationId xmlns:p14="http://schemas.microsoft.com/office/powerpoint/2010/main" val="1476632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AB8CAE0C-D720-456E-9AC1-3DEF20FAA92C}" type="datetime1">
              <a:rPr lang="ja-JP" altLang="en-US" smtClean="0"/>
              <a:t>2014/12/4</a:t>
            </a:fld>
            <a:endParaRPr lang="ja-JP" altLang="en-US" dirty="0"/>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D8EB4E60-DA00-4958-9FA7-16D554194874}" type="slidenum">
              <a:rPr lang="ja-JP" altLang="en-US"/>
              <a:pPr>
                <a:defRPr/>
              </a:pPr>
              <a:t>‹#›</a:t>
            </a:fld>
            <a:endParaRPr lang="ja-JP" altLang="en-US" dirty="0"/>
          </a:p>
        </p:txBody>
      </p:sp>
    </p:spTree>
    <p:extLst>
      <p:ext uri="{BB962C8B-B14F-4D97-AF65-F5344CB8AC3E}">
        <p14:creationId xmlns:p14="http://schemas.microsoft.com/office/powerpoint/2010/main" val="17943842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3A25F62A-C6C1-49C6-B92C-56DA93391C6B}" type="datetime1">
              <a:rPr lang="ja-JP" altLang="en-US" smtClean="0"/>
              <a:t>2014/12/4</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B8D63D53-C6A9-49CA-A397-962B5099A9CA}" type="slidenum">
              <a:rPr lang="ja-JP" altLang="en-US"/>
              <a:pPr>
                <a:defRPr/>
              </a:pPr>
              <a:t>‹#›</a:t>
            </a:fld>
            <a:endParaRPr lang="ja-JP" altLang="en-US" dirty="0"/>
          </a:p>
        </p:txBody>
      </p:sp>
    </p:spTree>
    <p:extLst>
      <p:ext uri="{BB962C8B-B14F-4D97-AF65-F5344CB8AC3E}">
        <p14:creationId xmlns:p14="http://schemas.microsoft.com/office/powerpoint/2010/main" val="7669571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50DE0FB5-AE5F-460E-83BE-7942A31CF49E}" type="datetime1">
              <a:rPr lang="ja-JP" altLang="en-US" smtClean="0"/>
              <a:t>2014/12/4</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C3A11CC0-0B37-49E0-ACAC-03DC130F481A}" type="slidenum">
              <a:rPr lang="ja-JP" altLang="en-US"/>
              <a:pPr>
                <a:defRPr/>
              </a:pPr>
              <a:t>‹#›</a:t>
            </a:fld>
            <a:endParaRPr lang="ja-JP" altLang="en-US" dirty="0"/>
          </a:p>
        </p:txBody>
      </p:sp>
    </p:spTree>
    <p:extLst>
      <p:ext uri="{BB962C8B-B14F-4D97-AF65-F5344CB8AC3E}">
        <p14:creationId xmlns:p14="http://schemas.microsoft.com/office/powerpoint/2010/main" val="1105421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B00AE2A9-A87B-450D-AF33-1022A964947E}" type="datetime1">
              <a:rPr lang="ja-JP" altLang="en-US" smtClean="0"/>
              <a:t>2014/12/4</a:t>
            </a:fld>
            <a:endParaRPr lang="ja-JP" altLang="en-US" dirty="0"/>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76F3BDA2-4145-4AA6-83B8-ADFE8CD96B2D}" type="slidenum">
              <a:rPr lang="ja-JP" altLang="en-US"/>
              <a:pPr>
                <a:defRPr/>
              </a:pPr>
              <a:t>‹#›</a:t>
            </a:fld>
            <a:endParaRPr lang="ja-JP" alt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 descr="一般社団法人　人材サービス産業協議会"/>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13" y="17463"/>
            <a:ext cx="40767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正方形/長方形 3"/>
          <p:cNvSpPr/>
          <p:nvPr/>
        </p:nvSpPr>
        <p:spPr>
          <a:xfrm>
            <a:off x="195263" y="2492896"/>
            <a:ext cx="8769350" cy="31162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事例１　（</a:t>
            </a:r>
            <a:r>
              <a:rPr lang="en-US" altLang="ja-JP" sz="4000" dirty="0" smtClean="0">
                <a:solidFill>
                  <a:schemeClr val="tx1">
                    <a:lumMod val="95000"/>
                    <a:lumOff val="5000"/>
                  </a:schemeClr>
                </a:solidFill>
                <a:latin typeface="HGP創英角ｺﾞｼｯｸUB" pitchFamily="50" charset="-128"/>
                <a:ea typeface="HGP創英角ｺﾞｼｯｸUB" pitchFamily="50" charset="-128"/>
              </a:rPr>
              <a:t>A</a:t>
            </a: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社・</a:t>
            </a:r>
            <a:r>
              <a:rPr lang="en-US" altLang="ja-JP" sz="4000" dirty="0" smtClean="0">
                <a:solidFill>
                  <a:schemeClr val="tx1">
                    <a:lumMod val="95000"/>
                    <a:lumOff val="5000"/>
                  </a:schemeClr>
                </a:solidFill>
                <a:latin typeface="HGP創英角ｺﾞｼｯｸUB" pitchFamily="50" charset="-128"/>
                <a:ea typeface="HGP創英角ｺﾞｼｯｸUB" pitchFamily="50" charset="-128"/>
              </a:rPr>
              <a:t>A</a:t>
            </a: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氏）</a:t>
            </a: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p:txBody>
      </p:sp>
      <p:sp>
        <p:nvSpPr>
          <p:cNvPr id="5" name="スライド番号プレースホルダー 1"/>
          <p:cNvSpPr>
            <a:spLocks noGrp="1"/>
          </p:cNvSpPr>
          <p:nvPr>
            <p:ph type="sldNum" sz="quarter" idx="12"/>
          </p:nvPr>
        </p:nvSpPr>
        <p:spPr>
          <a:xfrm>
            <a:off x="6553200" y="6356350"/>
            <a:ext cx="2133600" cy="365125"/>
          </a:xfrm>
        </p:spPr>
        <p:txBody>
          <a:bodyPr/>
          <a:lstStyle/>
          <a:p>
            <a:pPr>
              <a:defRPr/>
            </a:pPr>
            <a:fld id="{282001AA-0CEE-48F3-B22D-0645E3D99F22}" type="slidenum">
              <a:rPr lang="ja-JP" altLang="en-US" smtClean="0"/>
              <a:pPr>
                <a:defRPr/>
              </a:pPr>
              <a:t>1</a:t>
            </a:fld>
            <a:endParaRPr lang="ja-JP" altLang="en-US" dirty="0"/>
          </a:p>
        </p:txBody>
      </p:sp>
      <p:sp>
        <p:nvSpPr>
          <p:cNvPr id="6" name="正方形/長方形 5"/>
          <p:cNvSpPr/>
          <p:nvPr/>
        </p:nvSpPr>
        <p:spPr>
          <a:xfrm>
            <a:off x="195263" y="751234"/>
            <a:ext cx="8697217" cy="181367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ロールプレイング事例解説</a:t>
            </a: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別途配布資料</a:t>
            </a: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p:txBody>
      </p:sp>
    </p:spTree>
    <p:extLst>
      <p:ext uri="{BB962C8B-B14F-4D97-AF65-F5344CB8AC3E}">
        <p14:creationId xmlns:p14="http://schemas.microsoft.com/office/powerpoint/2010/main" val="6985333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135"/>
          <p:cNvSpPr txBox="1">
            <a:spLocks noChangeArrowheads="1"/>
          </p:cNvSpPr>
          <p:nvPr/>
        </p:nvSpPr>
        <p:spPr bwMode="auto">
          <a:xfrm>
            <a:off x="1420728" y="-22186"/>
            <a:ext cx="5676537" cy="305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6" rIns="91431" bIns="45716">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lgn="ctr" eaLnBrk="1" hangingPunct="1"/>
            <a:r>
              <a:rPr lang="ja-JP" altLang="en-US" sz="1400" dirty="0">
                <a:latin typeface="HG創英角ｺﾞｼｯｸUB" pitchFamily="49" charset="-128"/>
                <a:ea typeface="HG創英角ｺﾞｼｯｸUB" pitchFamily="49" charset="-128"/>
              </a:rPr>
              <a:t>＜</a:t>
            </a:r>
            <a:r>
              <a:rPr lang="ja-JP" altLang="en-US" sz="1400" dirty="0" smtClean="0">
                <a:latin typeface="HG創英角ｺﾞｼｯｸUB" pitchFamily="49" charset="-128"/>
                <a:ea typeface="HG創英角ｺﾞｼｯｸUB" pitchFamily="49" charset="-128"/>
              </a:rPr>
              <a:t>事例３</a:t>
            </a:r>
            <a:r>
              <a:rPr lang="ja-JP" altLang="en-US" sz="1400" dirty="0">
                <a:latin typeface="HG創英角ｺﾞｼｯｸUB" pitchFamily="49" charset="-128"/>
                <a:ea typeface="HG創英角ｺﾞｼｯｸUB" pitchFamily="49" charset="-128"/>
              </a:rPr>
              <a:t>　</a:t>
            </a:r>
            <a:r>
              <a:rPr lang="ja-JP" altLang="en-US" sz="1400" dirty="0" smtClean="0">
                <a:latin typeface="HG創英角ｺﾞｼｯｸUB" pitchFamily="49" charset="-128"/>
                <a:ea typeface="HG創英角ｺﾞｼｯｸUB" pitchFamily="49" charset="-128"/>
              </a:rPr>
              <a:t>Ｃ社</a:t>
            </a:r>
            <a:r>
              <a:rPr lang="ja-JP" altLang="en-US" sz="1400" dirty="0">
                <a:latin typeface="HG創英角ｺﾞｼｯｸUB" pitchFamily="49" charset="-128"/>
                <a:ea typeface="HG創英角ｺﾞｼｯｸUB" pitchFamily="49" charset="-128"/>
              </a:rPr>
              <a:t>＞　求人</a:t>
            </a:r>
            <a:r>
              <a:rPr lang="ja-JP" altLang="en-US" sz="1400" dirty="0" smtClean="0">
                <a:latin typeface="HG創英角ｺﾞｼｯｸUB" pitchFamily="49" charset="-128"/>
                <a:ea typeface="HG創英角ｺﾞｼｯｸUB" pitchFamily="49" charset="-128"/>
              </a:rPr>
              <a:t>企業</a:t>
            </a:r>
            <a:endParaRPr lang="ja-JP" altLang="en-US" sz="1400" dirty="0">
              <a:latin typeface="HG創英角ｺﾞｼｯｸUB" pitchFamily="49" charset="-128"/>
              <a:ea typeface="HG創英角ｺﾞｼｯｸUB" pitchFamily="49" charset="-128"/>
            </a:endParaRPr>
          </a:p>
        </p:txBody>
      </p:sp>
      <p:sp>
        <p:nvSpPr>
          <p:cNvPr id="34" name="正方形/長方形 33"/>
          <p:cNvSpPr/>
          <p:nvPr/>
        </p:nvSpPr>
        <p:spPr>
          <a:xfrm>
            <a:off x="8135529" y="31996"/>
            <a:ext cx="979345" cy="261471"/>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smtClean="0">
                <a:solidFill>
                  <a:schemeClr val="tx1">
                    <a:lumMod val="95000"/>
                    <a:lumOff val="5000"/>
                  </a:schemeClr>
                </a:solidFill>
                <a:latin typeface="HGP創英角ｺﾞｼｯｸUB" pitchFamily="50" charset="-128"/>
                <a:ea typeface="HGP創英角ｺﾞｼｯｸUB" pitchFamily="50" charset="-128"/>
              </a:rPr>
              <a:t>別途配布</a:t>
            </a:r>
            <a:endParaRPr lang="en-US" altLang="ja-JP" sz="1200" dirty="0" smtClean="0">
              <a:solidFill>
                <a:schemeClr val="tx1">
                  <a:lumMod val="95000"/>
                  <a:lumOff val="5000"/>
                </a:schemeClr>
              </a:solidFill>
              <a:latin typeface="HGP創英角ｺﾞｼｯｸUB" pitchFamily="50" charset="-128"/>
              <a:ea typeface="HGP創英角ｺﾞｼｯｸUB" pitchFamily="50" charset="-128"/>
            </a:endParaRPr>
          </a:p>
        </p:txBody>
      </p:sp>
      <p:sp>
        <p:nvSpPr>
          <p:cNvPr id="55" name="テキスト ボックス 54"/>
          <p:cNvSpPr txBox="1"/>
          <p:nvPr/>
        </p:nvSpPr>
        <p:spPr>
          <a:xfrm>
            <a:off x="197276" y="5733256"/>
            <a:ext cx="4302715" cy="954107"/>
          </a:xfrm>
          <a:prstGeom prst="rect">
            <a:avLst/>
          </a:prstGeom>
          <a:noFill/>
        </p:spPr>
        <p:txBody>
          <a:bodyPr wrap="square">
            <a:spAutoFit/>
          </a:bodyPr>
          <a:lstStyle/>
          <a:p>
            <a:pPr marL="85725" indent="-85725" fontAlgn="ctr"/>
            <a:r>
              <a:rPr lang="ja-JP" altLang="en-US" sz="1400" dirty="0" smtClean="0"/>
              <a:t>・まず</a:t>
            </a:r>
            <a:r>
              <a:rPr lang="ja-JP" altLang="en-US" sz="1400" dirty="0"/>
              <a:t>は様々な問題やトラブルに対し、広報として</a:t>
            </a:r>
            <a:r>
              <a:rPr lang="ja-JP" altLang="en-US" sz="1400" u="sng" dirty="0">
                <a:solidFill>
                  <a:srgbClr val="FF0000"/>
                </a:solidFill>
              </a:rPr>
              <a:t>状況に応じた適切な対応</a:t>
            </a:r>
            <a:r>
              <a:rPr lang="ja-JP" altLang="en-US" sz="1400" dirty="0"/>
              <a:t>を取ることが最優先。</a:t>
            </a:r>
            <a:endParaRPr lang="en-US" altLang="ja-JP" sz="1400" dirty="0"/>
          </a:p>
          <a:p>
            <a:pPr marL="85725" indent="-85725" fontAlgn="ctr"/>
            <a:r>
              <a:rPr lang="ja-JP" altLang="en-US" sz="1400" dirty="0" smtClean="0"/>
              <a:t>・経営陣に現場</a:t>
            </a:r>
            <a:r>
              <a:rPr lang="ja-JP" altLang="en-US" sz="1400" dirty="0"/>
              <a:t>で生じている問題とそのリスクを簡潔に伝え、</a:t>
            </a:r>
            <a:r>
              <a:rPr lang="ja-JP" altLang="en-US" sz="1400" u="sng" dirty="0">
                <a:solidFill>
                  <a:srgbClr val="FF0000"/>
                </a:solidFill>
              </a:rPr>
              <a:t>適切で迅速な意思決定を引き出す</a:t>
            </a:r>
            <a:r>
              <a:rPr lang="ja-JP" altLang="en-US" sz="1400" dirty="0"/>
              <a:t>ことが重要。</a:t>
            </a:r>
            <a:endParaRPr lang="en-US" altLang="ja-JP" sz="1400" dirty="0"/>
          </a:p>
        </p:txBody>
      </p:sp>
      <p:sp>
        <p:nvSpPr>
          <p:cNvPr id="61" name="テキスト ボックス 55"/>
          <p:cNvSpPr txBox="1">
            <a:spLocks noChangeArrowheads="1"/>
          </p:cNvSpPr>
          <p:nvPr/>
        </p:nvSpPr>
        <p:spPr bwMode="auto">
          <a:xfrm>
            <a:off x="197277" y="692696"/>
            <a:ext cx="4302715"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ja-JP" altLang="en-US" sz="1400" dirty="0" smtClean="0">
                <a:solidFill>
                  <a:srgbClr val="000000"/>
                </a:solidFill>
                <a:latin typeface="ＭＳ Ｐゴシック" charset="-128"/>
              </a:rPr>
              <a:t>・社外</a:t>
            </a:r>
            <a:r>
              <a:rPr lang="ja-JP" altLang="en-US" sz="1400" dirty="0">
                <a:solidFill>
                  <a:srgbClr val="000000"/>
                </a:solidFill>
                <a:latin typeface="ＭＳ Ｐゴシック" charset="-128"/>
              </a:rPr>
              <a:t>広報</a:t>
            </a:r>
            <a:r>
              <a:rPr lang="en-US" altLang="ja-JP" sz="1400" dirty="0">
                <a:solidFill>
                  <a:srgbClr val="000000"/>
                </a:solidFill>
                <a:latin typeface="ＭＳ Ｐゴシック" charset="-128"/>
              </a:rPr>
              <a:t>/</a:t>
            </a:r>
            <a:r>
              <a:rPr lang="ja-JP" altLang="en-US" sz="1400" dirty="0">
                <a:solidFill>
                  <a:srgbClr val="000000"/>
                </a:solidFill>
                <a:latin typeface="ＭＳ Ｐゴシック" charset="-128"/>
              </a:rPr>
              <a:t>社内広報に加え宣伝の管理職経験者。</a:t>
            </a:r>
            <a:endParaRPr lang="en-US" altLang="ja-JP" sz="1400" dirty="0">
              <a:solidFill>
                <a:srgbClr val="000000"/>
              </a:solidFill>
              <a:latin typeface="ＭＳ Ｐゴシック" charset="-128"/>
            </a:endParaRPr>
          </a:p>
          <a:p>
            <a:r>
              <a:rPr lang="ja-JP" altLang="en-US" sz="1400" dirty="0" smtClean="0">
                <a:solidFill>
                  <a:srgbClr val="000000"/>
                </a:solidFill>
                <a:latin typeface="ＭＳ Ｐゴシック" charset="-128"/>
              </a:rPr>
              <a:t>・トラブル</a:t>
            </a:r>
            <a:r>
              <a:rPr lang="ja-JP" altLang="en-US" sz="1400" dirty="0">
                <a:solidFill>
                  <a:srgbClr val="000000"/>
                </a:solidFill>
                <a:latin typeface="ＭＳ Ｐゴシック" charset="-128"/>
              </a:rPr>
              <a:t>対応経験者で</a:t>
            </a:r>
            <a:r>
              <a:rPr lang="en-US" altLang="ja-JP" sz="1400" dirty="0">
                <a:solidFill>
                  <a:srgbClr val="000000"/>
                </a:solidFill>
                <a:latin typeface="ＭＳ Ｐゴシック" charset="-128"/>
              </a:rPr>
              <a:t>30</a:t>
            </a:r>
            <a:r>
              <a:rPr lang="ja-JP" altLang="en-US" sz="1400" dirty="0">
                <a:solidFill>
                  <a:srgbClr val="000000"/>
                </a:solidFill>
                <a:latin typeface="ＭＳ Ｐゴシック" charset="-128"/>
              </a:rPr>
              <a:t>～</a:t>
            </a:r>
            <a:r>
              <a:rPr lang="en-US" altLang="ja-JP" sz="1400" dirty="0">
                <a:solidFill>
                  <a:srgbClr val="000000"/>
                </a:solidFill>
                <a:latin typeface="ＭＳ Ｐゴシック" charset="-128"/>
              </a:rPr>
              <a:t>40</a:t>
            </a:r>
            <a:r>
              <a:rPr lang="ja-JP" altLang="en-US" sz="1400" dirty="0">
                <a:solidFill>
                  <a:srgbClr val="000000"/>
                </a:solidFill>
                <a:latin typeface="ＭＳ Ｐゴシック" charset="-128"/>
              </a:rPr>
              <a:t>代前半位までの方。</a:t>
            </a:r>
            <a:br>
              <a:rPr lang="ja-JP" altLang="en-US" sz="1400" dirty="0">
                <a:solidFill>
                  <a:srgbClr val="000000"/>
                </a:solidFill>
                <a:latin typeface="ＭＳ Ｐゴシック" charset="-128"/>
              </a:rPr>
            </a:br>
            <a:r>
              <a:rPr lang="ja-JP" altLang="en-US" sz="1400" dirty="0" smtClean="0">
                <a:solidFill>
                  <a:srgbClr val="000000"/>
                </a:solidFill>
                <a:latin typeface="ＭＳ Ｐゴシック" charset="-128"/>
              </a:rPr>
              <a:t>・記者</a:t>
            </a:r>
            <a:r>
              <a:rPr lang="en-US" altLang="ja-JP" sz="1400" dirty="0">
                <a:solidFill>
                  <a:srgbClr val="000000"/>
                </a:solidFill>
                <a:latin typeface="ＭＳ Ｐゴシック" charset="-128"/>
              </a:rPr>
              <a:t>/</a:t>
            </a:r>
            <a:r>
              <a:rPr lang="ja-JP" altLang="en-US" sz="1400" dirty="0">
                <a:solidFill>
                  <a:srgbClr val="000000"/>
                </a:solidFill>
                <a:latin typeface="ＭＳ Ｐゴシック" charset="-128"/>
              </a:rPr>
              <a:t>広告代理店の</a:t>
            </a:r>
            <a:r>
              <a:rPr lang="ja-JP" altLang="en-US" sz="1400" dirty="0" smtClean="0">
                <a:solidFill>
                  <a:srgbClr val="000000"/>
                </a:solidFill>
                <a:latin typeface="ＭＳ Ｐゴシック" charset="-128"/>
              </a:rPr>
              <a:t>人脈。</a:t>
            </a:r>
            <a:endParaRPr lang="ja-JP" altLang="en-US" sz="1400" dirty="0"/>
          </a:p>
        </p:txBody>
      </p:sp>
      <p:sp>
        <p:nvSpPr>
          <p:cNvPr id="2" name="テキスト ボックス 1"/>
          <p:cNvSpPr txBox="1"/>
          <p:nvPr/>
        </p:nvSpPr>
        <p:spPr>
          <a:xfrm>
            <a:off x="199782" y="404664"/>
            <a:ext cx="2085727" cy="369332"/>
          </a:xfrm>
          <a:prstGeom prst="rect">
            <a:avLst/>
          </a:prstGeom>
          <a:noFill/>
        </p:spPr>
        <p:txBody>
          <a:bodyPr wrap="square" rtlCol="0">
            <a:spAutoFit/>
          </a:bodyPr>
          <a:lstStyle/>
          <a:p>
            <a:r>
              <a:rPr kumimoji="1" lang="ja-JP" altLang="en-US" dirty="0" smtClean="0"/>
              <a:t>■当初ニーズ</a:t>
            </a:r>
            <a:endParaRPr kumimoji="1" lang="ja-JP" altLang="en-US" dirty="0"/>
          </a:p>
        </p:txBody>
      </p:sp>
      <p:sp>
        <p:nvSpPr>
          <p:cNvPr id="3" name="正方形/長方形 2"/>
          <p:cNvSpPr/>
          <p:nvPr/>
        </p:nvSpPr>
        <p:spPr>
          <a:xfrm>
            <a:off x="197277" y="3771617"/>
            <a:ext cx="4302715" cy="1384995"/>
          </a:xfrm>
          <a:prstGeom prst="rect">
            <a:avLst/>
          </a:prstGeom>
        </p:spPr>
        <p:txBody>
          <a:bodyPr wrap="square">
            <a:spAutoFit/>
          </a:bodyPr>
          <a:lstStyle/>
          <a:p>
            <a:pPr marL="85725" indent="-85725" fontAlgn="ctr"/>
            <a:r>
              <a:rPr lang="ja-JP" altLang="en-US" sz="1400" dirty="0"/>
              <a:t>・会社の成長に</a:t>
            </a:r>
            <a:r>
              <a:rPr lang="ja-JP" altLang="en-US" sz="1400" dirty="0" smtClean="0"/>
              <a:t>伴い夜間</a:t>
            </a:r>
            <a:r>
              <a:rPr lang="ja-JP" altLang="en-US" sz="1400" dirty="0"/>
              <a:t>騒音など近隣住民との対応機会も増える中、経験不足によるトラブルが増加。</a:t>
            </a:r>
            <a:endParaRPr lang="en-US" altLang="ja-JP" sz="1400" dirty="0"/>
          </a:p>
          <a:p>
            <a:pPr marL="85725" indent="-85725" fontAlgn="ctr"/>
            <a:r>
              <a:rPr lang="ja-JP" altLang="en-US" sz="1400" dirty="0" smtClean="0"/>
              <a:t>・人脈や</a:t>
            </a:r>
            <a:r>
              <a:rPr lang="ja-JP" altLang="en-US" sz="1400" dirty="0"/>
              <a:t>近隣住民対策のノウハウもなく、機動的な対応が出来ていない</a:t>
            </a:r>
            <a:endParaRPr lang="en-US" altLang="ja-JP" sz="1400" dirty="0"/>
          </a:p>
          <a:p>
            <a:pPr marL="85725" indent="-85725" fontAlgn="ctr"/>
            <a:r>
              <a:rPr lang="ja-JP" altLang="en-US" sz="1400" dirty="0"/>
              <a:t>・経営陣の対外広報経験も不足しており、現場で生じている問題のリスクを踏まえた意思決定が出来ていない。</a:t>
            </a:r>
          </a:p>
        </p:txBody>
      </p:sp>
      <p:sp>
        <p:nvSpPr>
          <p:cNvPr id="69" name="テキスト ボックス 68"/>
          <p:cNvSpPr txBox="1"/>
          <p:nvPr/>
        </p:nvSpPr>
        <p:spPr>
          <a:xfrm>
            <a:off x="197277" y="3419708"/>
            <a:ext cx="2085727" cy="369332"/>
          </a:xfrm>
          <a:prstGeom prst="rect">
            <a:avLst/>
          </a:prstGeom>
          <a:noFill/>
        </p:spPr>
        <p:txBody>
          <a:bodyPr wrap="square" rtlCol="0">
            <a:spAutoFit/>
          </a:bodyPr>
          <a:lstStyle/>
          <a:p>
            <a:r>
              <a:rPr kumimoji="1" lang="ja-JP" altLang="en-US" dirty="0" smtClean="0"/>
              <a:t>■採用背景</a:t>
            </a:r>
            <a:endParaRPr kumimoji="1" lang="ja-JP" altLang="en-US" dirty="0"/>
          </a:p>
        </p:txBody>
      </p:sp>
      <p:sp>
        <p:nvSpPr>
          <p:cNvPr id="70" name="テキスト ボックス 69"/>
          <p:cNvSpPr txBox="1"/>
          <p:nvPr/>
        </p:nvSpPr>
        <p:spPr>
          <a:xfrm>
            <a:off x="139439" y="1547500"/>
            <a:ext cx="2318359" cy="369332"/>
          </a:xfrm>
          <a:prstGeom prst="rect">
            <a:avLst/>
          </a:prstGeom>
          <a:noFill/>
        </p:spPr>
        <p:txBody>
          <a:bodyPr wrap="square" rtlCol="0">
            <a:spAutoFit/>
          </a:bodyPr>
          <a:lstStyle/>
          <a:p>
            <a:r>
              <a:rPr kumimoji="1" lang="ja-JP" altLang="en-US" dirty="0" smtClean="0"/>
              <a:t>■仕事内容</a:t>
            </a:r>
            <a:endParaRPr kumimoji="1" lang="ja-JP" altLang="en-US" dirty="0"/>
          </a:p>
        </p:txBody>
      </p:sp>
      <p:sp>
        <p:nvSpPr>
          <p:cNvPr id="26" name="正方形/長方形 25"/>
          <p:cNvSpPr/>
          <p:nvPr/>
        </p:nvSpPr>
        <p:spPr>
          <a:xfrm>
            <a:off x="229891" y="1899989"/>
            <a:ext cx="4270101" cy="1384995"/>
          </a:xfrm>
          <a:prstGeom prst="rect">
            <a:avLst/>
          </a:prstGeom>
        </p:spPr>
        <p:txBody>
          <a:bodyPr wrap="square">
            <a:spAutoFit/>
          </a:bodyPr>
          <a:lstStyle/>
          <a:p>
            <a:pPr marL="85725" indent="-85725" fontAlgn="ctr"/>
            <a:r>
              <a:rPr lang="ja-JP" altLang="en-US" sz="1400" dirty="0" smtClean="0"/>
              <a:t>・グループ</a:t>
            </a:r>
            <a:r>
              <a:rPr lang="ja-JP" altLang="en-US" sz="1400" dirty="0"/>
              <a:t>全体の広報業務全般を担当</a:t>
            </a:r>
            <a:endParaRPr lang="en-US" altLang="ja-JP" sz="1400" dirty="0"/>
          </a:p>
          <a:p>
            <a:pPr marL="85725" indent="-85725" fontAlgn="ctr"/>
            <a:r>
              <a:rPr lang="ja-JP" altLang="en-US" sz="1400" dirty="0"/>
              <a:t>・広報戦略の立案</a:t>
            </a:r>
            <a:r>
              <a:rPr lang="en-US" altLang="ja-JP" sz="1400" dirty="0"/>
              <a:t>/</a:t>
            </a:r>
            <a:r>
              <a:rPr lang="ja-JP" altLang="en-US" sz="1400" dirty="0"/>
              <a:t>推進　</a:t>
            </a:r>
            <a:r>
              <a:rPr lang="en-US" altLang="ja-JP" sz="1400" dirty="0"/>
              <a:t>※</a:t>
            </a:r>
            <a:r>
              <a:rPr lang="ja-JP" altLang="en-US" sz="1400" dirty="0"/>
              <a:t>主に社外広報</a:t>
            </a:r>
            <a:endParaRPr lang="en-US" altLang="ja-JP" sz="1400" dirty="0"/>
          </a:p>
          <a:p>
            <a:pPr marL="85725" indent="-85725" fontAlgn="ctr"/>
            <a:r>
              <a:rPr lang="ja-JP" altLang="en-US" sz="1400" dirty="0"/>
              <a:t>・マスコミ各社への情報提供（プレスリリースや広報資料の作成）、取材対応</a:t>
            </a:r>
            <a:endParaRPr lang="en-US" altLang="ja-JP" sz="1400" dirty="0"/>
          </a:p>
          <a:p>
            <a:pPr marL="85725" indent="-85725" fontAlgn="ctr"/>
            <a:r>
              <a:rPr lang="ja-JP" altLang="en-US" sz="1400" dirty="0"/>
              <a:t>・記者発表会、展示会、セミナー等の企画運営</a:t>
            </a:r>
            <a:endParaRPr lang="en-US" altLang="ja-JP" sz="1400" dirty="0"/>
          </a:p>
          <a:p>
            <a:pPr marL="85725" indent="-85725" fontAlgn="ctr"/>
            <a:r>
              <a:rPr lang="ja-JP" altLang="en-US" sz="1400" dirty="0"/>
              <a:t>・近隣住民への説明、折衝</a:t>
            </a:r>
            <a:endParaRPr lang="en-US" altLang="ja-JP" sz="1400" dirty="0"/>
          </a:p>
        </p:txBody>
      </p:sp>
      <p:sp>
        <p:nvSpPr>
          <p:cNvPr id="71" name="角丸四角形 70"/>
          <p:cNvSpPr/>
          <p:nvPr/>
        </p:nvSpPr>
        <p:spPr>
          <a:xfrm>
            <a:off x="114953" y="404664"/>
            <a:ext cx="4457418" cy="1026696"/>
          </a:xfrm>
          <a:prstGeom prst="roundRect">
            <a:avLst>
              <a:gd name="adj" fmla="val 8966"/>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角丸四角形 71"/>
          <p:cNvSpPr/>
          <p:nvPr/>
        </p:nvSpPr>
        <p:spPr>
          <a:xfrm>
            <a:off x="107505" y="3356992"/>
            <a:ext cx="4464496" cy="1799620"/>
          </a:xfrm>
          <a:prstGeom prst="roundRect">
            <a:avLst>
              <a:gd name="adj" fmla="val 46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角丸四角形 72"/>
          <p:cNvSpPr/>
          <p:nvPr/>
        </p:nvSpPr>
        <p:spPr>
          <a:xfrm>
            <a:off x="107505" y="1526595"/>
            <a:ext cx="4464496" cy="1758389"/>
          </a:xfrm>
          <a:prstGeom prst="roundRect">
            <a:avLst>
              <a:gd name="adj" fmla="val 46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角丸四角形 73"/>
          <p:cNvSpPr/>
          <p:nvPr/>
        </p:nvSpPr>
        <p:spPr>
          <a:xfrm>
            <a:off x="107505" y="5301208"/>
            <a:ext cx="4464496" cy="1512168"/>
          </a:xfrm>
          <a:prstGeom prst="roundRect">
            <a:avLst>
              <a:gd name="adj" fmla="val 46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テキスト ボックス 74"/>
          <p:cNvSpPr txBox="1"/>
          <p:nvPr/>
        </p:nvSpPr>
        <p:spPr>
          <a:xfrm>
            <a:off x="199782" y="5363924"/>
            <a:ext cx="3381871" cy="369332"/>
          </a:xfrm>
          <a:prstGeom prst="rect">
            <a:avLst/>
          </a:prstGeom>
          <a:noFill/>
        </p:spPr>
        <p:txBody>
          <a:bodyPr wrap="square" rtlCol="0">
            <a:spAutoFit/>
          </a:bodyPr>
          <a:lstStyle/>
          <a:p>
            <a:r>
              <a:rPr kumimoji="1" lang="ja-JP" altLang="en-US" dirty="0" smtClean="0"/>
              <a:t>■求人企業の優先課題</a:t>
            </a:r>
            <a:endParaRPr kumimoji="1" lang="ja-JP" altLang="en-US" dirty="0"/>
          </a:p>
        </p:txBody>
      </p:sp>
      <p:sp>
        <p:nvSpPr>
          <p:cNvPr id="77" name="テキスト ボックス 55"/>
          <p:cNvSpPr txBox="1">
            <a:spLocks noChangeArrowheads="1"/>
          </p:cNvSpPr>
          <p:nvPr/>
        </p:nvSpPr>
        <p:spPr bwMode="auto">
          <a:xfrm>
            <a:off x="5364089" y="771257"/>
            <a:ext cx="352839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ja-JP" altLang="en-US" sz="1400" dirty="0" smtClean="0"/>
              <a:t>・年齢不問</a:t>
            </a:r>
            <a:endParaRPr lang="en-US" altLang="ja-JP" sz="1400" dirty="0" smtClean="0"/>
          </a:p>
          <a:p>
            <a:r>
              <a:rPr lang="ja-JP" altLang="en-US" sz="1400" dirty="0" smtClean="0">
                <a:solidFill>
                  <a:srgbClr val="070795"/>
                </a:solidFill>
              </a:rPr>
              <a:t>・</a:t>
            </a:r>
            <a:r>
              <a:rPr lang="ja-JP" altLang="en-US" sz="1400" dirty="0" smtClean="0"/>
              <a:t>広報</a:t>
            </a:r>
            <a:r>
              <a:rPr lang="ja-JP" altLang="en-US" sz="1400" dirty="0"/>
              <a:t>関連の業務経験・</a:t>
            </a:r>
            <a:r>
              <a:rPr lang="ja-JP" altLang="en-US" sz="1400" dirty="0" smtClean="0"/>
              <a:t>知識</a:t>
            </a:r>
            <a:endParaRPr lang="ja-JP" altLang="en-US" sz="1400" dirty="0"/>
          </a:p>
        </p:txBody>
      </p:sp>
      <p:sp>
        <p:nvSpPr>
          <p:cNvPr id="78" name="テキスト ボックス 77"/>
          <p:cNvSpPr txBox="1"/>
          <p:nvPr/>
        </p:nvSpPr>
        <p:spPr>
          <a:xfrm>
            <a:off x="5366593" y="404664"/>
            <a:ext cx="3165847" cy="369332"/>
          </a:xfrm>
          <a:prstGeom prst="rect">
            <a:avLst/>
          </a:prstGeom>
          <a:noFill/>
        </p:spPr>
        <p:txBody>
          <a:bodyPr wrap="square" rtlCol="0">
            <a:spAutoFit/>
          </a:bodyPr>
          <a:lstStyle/>
          <a:p>
            <a:r>
              <a:rPr kumimoji="1" lang="ja-JP" altLang="en-US" dirty="0" smtClean="0"/>
              <a:t>■変更後の専門知識・技能</a:t>
            </a:r>
            <a:endParaRPr kumimoji="1" lang="ja-JP" altLang="en-US" dirty="0"/>
          </a:p>
        </p:txBody>
      </p:sp>
      <p:sp>
        <p:nvSpPr>
          <p:cNvPr id="79" name="角丸四角形 78"/>
          <p:cNvSpPr/>
          <p:nvPr/>
        </p:nvSpPr>
        <p:spPr>
          <a:xfrm>
            <a:off x="5234974" y="404664"/>
            <a:ext cx="3729514" cy="889813"/>
          </a:xfrm>
          <a:prstGeom prst="roundRect">
            <a:avLst>
              <a:gd name="adj" fmla="val 8966"/>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二等辺三角形 79"/>
          <p:cNvSpPr/>
          <p:nvPr/>
        </p:nvSpPr>
        <p:spPr>
          <a:xfrm rot="5400000">
            <a:off x="2456186" y="3429000"/>
            <a:ext cx="4852118" cy="243606"/>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aphicFrame>
        <p:nvGraphicFramePr>
          <p:cNvPr id="107" name="表 106"/>
          <p:cNvGraphicFramePr>
            <a:graphicFrameLocks noGrp="1"/>
          </p:cNvGraphicFramePr>
          <p:nvPr>
            <p:extLst>
              <p:ext uri="{D42A27DB-BD31-4B8C-83A1-F6EECF244321}">
                <p14:modId xmlns:p14="http://schemas.microsoft.com/office/powerpoint/2010/main" val="43671056"/>
              </p:ext>
            </p:extLst>
          </p:nvPr>
        </p:nvGraphicFramePr>
        <p:xfrm>
          <a:off x="5220072" y="4653136"/>
          <a:ext cx="3672408" cy="1872208"/>
        </p:xfrm>
        <a:graphic>
          <a:graphicData uri="http://schemas.openxmlformats.org/drawingml/2006/table">
            <a:tbl>
              <a:tblPr/>
              <a:tblGrid>
                <a:gridCol w="994611"/>
                <a:gridCol w="306034"/>
                <a:gridCol w="2371763"/>
              </a:tblGrid>
              <a:tr h="360040">
                <a:tc>
                  <a:txBody>
                    <a:bodyPr/>
                    <a:lstStyle/>
                    <a:p>
                      <a:pPr algn="ctr" fontAlgn="ctr"/>
                      <a:r>
                        <a:rPr lang="ja-JP" altLang="en-US" sz="600" b="0" i="0" u="none" strike="noStrike" dirty="0">
                          <a:solidFill>
                            <a:srgbClr val="000000"/>
                          </a:solidFill>
                          <a:effectLst/>
                          <a:latin typeface="ＭＳ Ｐゴシック"/>
                        </a:rPr>
                        <a:t>対人マネジメントで重要なこと</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indent="0" algn="ctr" defTabSz="884591" rtl="0" eaLnBrk="1" fontAlgn="ctr" latinLnBrk="0" hangingPunct="1">
                        <a:lnSpc>
                          <a:spcPct val="100000"/>
                        </a:lnSpc>
                        <a:spcBef>
                          <a:spcPts val="0"/>
                        </a:spcBef>
                        <a:spcAft>
                          <a:spcPts val="0"/>
                        </a:spcAft>
                        <a:buClrTx/>
                        <a:buSzTx/>
                        <a:buFontTx/>
                        <a:buNone/>
                        <a:tabLst/>
                        <a:defRPr/>
                      </a:pPr>
                      <a:r>
                        <a:rPr lang="ja-JP" altLang="en-US" sz="500" b="0" i="0" u="none" strike="noStrike" dirty="0" smtClean="0">
                          <a:solidFill>
                            <a:srgbClr val="000000"/>
                          </a:solidFill>
                          <a:effectLst/>
                          <a:latin typeface="ＭＳ Ｐゴシック"/>
                        </a:rPr>
                        <a:t>得意な項目に◯</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600" b="0" i="0" u="none" strike="noStrike" dirty="0" smtClean="0">
                          <a:solidFill>
                            <a:srgbClr val="000000"/>
                          </a:solidFill>
                          <a:effectLst/>
                          <a:latin typeface="ＭＳ Ｐゴシック"/>
                        </a:rPr>
                        <a:t>得意な項目に</a:t>
                      </a:r>
                      <a:r>
                        <a:rPr lang="ja-JP" altLang="en-US" sz="600" b="0" i="0" u="none" strike="noStrike" dirty="0">
                          <a:solidFill>
                            <a:srgbClr val="000000"/>
                          </a:solidFill>
                          <a:effectLst/>
                          <a:latin typeface="ＭＳ Ｐゴシック"/>
                        </a:rPr>
                        <a:t>ついて、具体的な行動やその理由</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r>
              <a:tr h="504056">
                <a:tc>
                  <a:txBody>
                    <a:bodyPr/>
                    <a:lstStyle/>
                    <a:p>
                      <a:pPr algn="ctr" fontAlgn="ctr"/>
                      <a:r>
                        <a:rPr lang="ja-JP" altLang="en-US" sz="700" b="0" i="0" u="none" strike="noStrike" dirty="0">
                          <a:solidFill>
                            <a:srgbClr val="000000"/>
                          </a:solidFill>
                          <a:effectLst/>
                          <a:latin typeface="ＭＳ Ｐゴシック"/>
                        </a:rPr>
                        <a:t>社内対応</a:t>
                      </a:r>
                      <a:br>
                        <a:rPr lang="ja-JP" altLang="en-US" sz="700" b="0" i="0" u="none" strike="noStrike" dirty="0">
                          <a:solidFill>
                            <a:srgbClr val="000000"/>
                          </a:solidFill>
                          <a:effectLst/>
                          <a:latin typeface="ＭＳ Ｐゴシック"/>
                        </a:rPr>
                      </a:br>
                      <a:r>
                        <a:rPr lang="ja-JP" altLang="en-US" sz="700" b="0" i="0" u="none" strike="noStrike" dirty="0">
                          <a:solidFill>
                            <a:srgbClr val="000000"/>
                          </a:solidFill>
                          <a:effectLst/>
                          <a:latin typeface="ＭＳ Ｐゴシック"/>
                        </a:rPr>
                        <a:t>（上司・経営層など）</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indent="0" algn="l" defTabSz="884591" rtl="0" eaLnBrk="1" fontAlgn="t" latinLnBrk="0" hangingPunct="1">
                        <a:lnSpc>
                          <a:spcPct val="100000"/>
                        </a:lnSpc>
                        <a:spcBef>
                          <a:spcPts val="0"/>
                        </a:spcBef>
                        <a:spcAft>
                          <a:spcPts val="0"/>
                        </a:spcAft>
                        <a:buClrTx/>
                        <a:buSzTx/>
                        <a:buFontTx/>
                        <a:buNone/>
                        <a:tabLst/>
                        <a:defRPr/>
                      </a:pPr>
                      <a:r>
                        <a:rPr lang="ja-JP" altLang="en-US" sz="900" b="0" i="0" u="none" strike="noStrike" dirty="0" smtClean="0">
                          <a:solidFill>
                            <a:srgbClr val="FF0000"/>
                          </a:solidFill>
                          <a:effectLst/>
                          <a:latin typeface="ＭＳ Ｐゴシック"/>
                        </a:rPr>
                        <a:t>◎</a:t>
                      </a:r>
                      <a:endParaRPr lang="ja-JP" altLang="en-US" sz="900" b="0" i="0" u="none" strike="noStrike" dirty="0">
                        <a:solidFill>
                          <a:srgbClr val="FF0000"/>
                        </a:solidFill>
                        <a:effectLst/>
                        <a:latin typeface="ＭＳ Ｐゴシック"/>
                      </a:endParaRPr>
                    </a:p>
                  </a:txBody>
                  <a:tcPr marL="8781" marR="8781" marT="8325" marB="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884591" rtl="0" eaLnBrk="1" fontAlgn="t" latinLnBrk="0" hangingPunct="1">
                        <a:lnSpc>
                          <a:spcPct val="100000"/>
                        </a:lnSpc>
                        <a:spcBef>
                          <a:spcPts val="0"/>
                        </a:spcBef>
                        <a:spcAft>
                          <a:spcPts val="0"/>
                        </a:spcAft>
                        <a:buClrTx/>
                        <a:buSzTx/>
                        <a:buFontTx/>
                        <a:buNone/>
                        <a:tabLst/>
                        <a:defRPr/>
                      </a:pPr>
                      <a:r>
                        <a:rPr kumimoji="1" lang="ja-JP" altLang="en-US" sz="900" b="0" i="0" u="none" strike="noStrike" kern="1200" dirty="0" smtClean="0">
                          <a:solidFill>
                            <a:srgbClr val="FF0000"/>
                          </a:solidFill>
                          <a:effectLst/>
                          <a:latin typeface="ＭＳ Ｐゴシック"/>
                          <a:ea typeface="+mn-ea"/>
                          <a:cs typeface="+mn-cs"/>
                        </a:rPr>
                        <a:t>経営陣に簡潔で適切な報告や提案を行い、適切な意思決定を迅速に引き出す</a:t>
                      </a:r>
                      <a:endParaRPr lang="ja-JP" altLang="en-US" sz="900" b="0" i="1" u="none" strike="noStrike" dirty="0">
                        <a:solidFill>
                          <a:srgbClr val="FF0000"/>
                        </a:solidFill>
                        <a:effectLst/>
                        <a:latin typeface="ＭＳ Ｐゴシック"/>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4056">
                <a:tc>
                  <a:txBody>
                    <a:bodyPr/>
                    <a:lstStyle/>
                    <a:p>
                      <a:pPr algn="ctr" fontAlgn="ctr"/>
                      <a:r>
                        <a:rPr lang="ja-JP" altLang="en-US" sz="700" b="0" i="0" u="none" strike="noStrike" dirty="0">
                          <a:solidFill>
                            <a:srgbClr val="000000"/>
                          </a:solidFill>
                          <a:effectLst/>
                          <a:latin typeface="ＭＳ Ｐゴシック"/>
                        </a:rPr>
                        <a:t>社外対応</a:t>
                      </a:r>
                      <a:br>
                        <a:rPr lang="ja-JP" altLang="en-US" sz="700" b="0" i="0" u="none" strike="noStrike" dirty="0">
                          <a:solidFill>
                            <a:srgbClr val="000000"/>
                          </a:solidFill>
                          <a:effectLst/>
                          <a:latin typeface="ＭＳ Ｐゴシック"/>
                        </a:rPr>
                      </a:br>
                      <a:r>
                        <a:rPr lang="ja-JP" altLang="en-US" sz="700" b="0" i="0" u="none" strike="noStrike" dirty="0">
                          <a:solidFill>
                            <a:srgbClr val="000000"/>
                          </a:solidFill>
                          <a:effectLst/>
                          <a:latin typeface="ＭＳ Ｐゴシック"/>
                        </a:rPr>
                        <a:t>（顧客</a:t>
                      </a:r>
                      <a:r>
                        <a:rPr lang="ja-JP" altLang="en-US" sz="700" b="0" i="0" u="none" strike="noStrike" dirty="0" smtClean="0">
                          <a:solidFill>
                            <a:srgbClr val="000000"/>
                          </a:solidFill>
                          <a:effectLst/>
                          <a:latin typeface="ＭＳ Ｐゴシック"/>
                        </a:rPr>
                        <a:t>、パートナーなど</a:t>
                      </a:r>
                      <a:r>
                        <a:rPr lang="ja-JP" altLang="en-US" sz="700" b="0" i="0" u="none" strike="noStrike" dirty="0">
                          <a:solidFill>
                            <a:srgbClr val="000000"/>
                          </a:solidFill>
                          <a:effectLst/>
                          <a:latin typeface="ＭＳ Ｐゴシック"/>
                        </a:rPr>
                        <a:t>）</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t"/>
                      <a:r>
                        <a:rPr lang="ja-JP" altLang="en-US" sz="900" b="0" i="0" u="none" strike="noStrike" dirty="0" smtClean="0">
                          <a:solidFill>
                            <a:srgbClr val="070795"/>
                          </a:solidFill>
                          <a:effectLst/>
                          <a:latin typeface="ＭＳ Ｐゴシック"/>
                        </a:rPr>
                        <a:t>○</a:t>
                      </a:r>
                      <a:endParaRPr lang="ja-JP" altLang="en-US" sz="900" b="0" i="0" u="none" strike="noStrike" dirty="0">
                        <a:solidFill>
                          <a:srgbClr val="070795"/>
                        </a:solidFill>
                        <a:effectLst/>
                        <a:latin typeface="ＭＳ Ｐゴシック"/>
                      </a:endParaRPr>
                    </a:p>
                  </a:txBody>
                  <a:tcPr marL="8781" marR="8781" marT="8325" marB="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ja-JP" altLang="en-US" sz="900" b="0" i="0" u="none" strike="noStrike" dirty="0" smtClean="0">
                          <a:solidFill>
                            <a:srgbClr val="070795"/>
                          </a:solidFill>
                          <a:effectLst/>
                          <a:latin typeface="ＭＳ Ｐゴシック"/>
                        </a:rPr>
                        <a:t>マスコミや近隣住民との折衝、人脈形成</a:t>
                      </a:r>
                      <a:endParaRPr lang="en-US" altLang="ja-JP" sz="900" b="0" i="0" u="none" strike="noStrike" dirty="0" smtClean="0">
                        <a:solidFill>
                          <a:srgbClr val="070795"/>
                        </a:solidFill>
                        <a:effectLst/>
                        <a:latin typeface="ＭＳ Ｐゴシック"/>
                      </a:endParaRPr>
                    </a:p>
                    <a:p>
                      <a:pPr marL="0" marR="0" indent="0" algn="l" defTabSz="884591" rtl="0" eaLnBrk="1" fontAlgn="t" latinLnBrk="0" hangingPunct="1">
                        <a:lnSpc>
                          <a:spcPct val="100000"/>
                        </a:lnSpc>
                        <a:spcBef>
                          <a:spcPts val="0"/>
                        </a:spcBef>
                        <a:spcAft>
                          <a:spcPts val="0"/>
                        </a:spcAft>
                        <a:buClrTx/>
                        <a:buSzTx/>
                        <a:buFontTx/>
                        <a:buNone/>
                        <a:tabLst/>
                        <a:defRPr/>
                      </a:pPr>
                      <a:r>
                        <a:rPr lang="ja-JP" altLang="en-US" sz="900" b="0" i="0" u="none" strike="noStrike" dirty="0" smtClean="0">
                          <a:solidFill>
                            <a:srgbClr val="070795"/>
                          </a:solidFill>
                          <a:effectLst/>
                          <a:latin typeface="ＭＳ Ｐゴシック"/>
                        </a:rPr>
                        <a:t>トラブルやクレームに怯まず、丁寧に適切に対応</a:t>
                      </a:r>
                      <a:endParaRPr lang="ja-JP" altLang="en-US" sz="900" b="0" i="0" u="none" strike="noStrike" dirty="0">
                        <a:solidFill>
                          <a:srgbClr val="FF0000"/>
                        </a:solidFill>
                        <a:effectLst/>
                        <a:latin typeface="ＭＳ Ｐゴシック"/>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4056">
                <a:tc>
                  <a:txBody>
                    <a:bodyPr/>
                    <a:lstStyle/>
                    <a:p>
                      <a:pPr algn="ctr" fontAlgn="ctr"/>
                      <a:r>
                        <a:rPr lang="ja-JP" altLang="en-US" sz="700" b="0" i="0" u="none" strike="noStrike" dirty="0" smtClean="0">
                          <a:solidFill>
                            <a:srgbClr val="000000"/>
                          </a:solidFill>
                          <a:effectLst/>
                          <a:latin typeface="ＭＳ Ｐゴシック"/>
                        </a:rPr>
                        <a:t>部下マネジメント</a:t>
                      </a:r>
                      <a:endParaRPr lang="en-US" altLang="ja-JP" sz="700" b="0" i="0" u="none" strike="noStrike" dirty="0" smtClean="0">
                        <a:solidFill>
                          <a:srgbClr val="000000"/>
                        </a:solidFill>
                        <a:effectLst/>
                        <a:latin typeface="ＭＳ Ｐゴシック"/>
                      </a:endParaRPr>
                    </a:p>
                    <a:p>
                      <a:pPr algn="ctr" fontAlgn="ctr"/>
                      <a:r>
                        <a:rPr lang="ja-JP" altLang="en-US" sz="700" b="0" i="0" u="none" strike="noStrike" dirty="0" smtClean="0">
                          <a:solidFill>
                            <a:srgbClr val="000000"/>
                          </a:solidFill>
                          <a:effectLst/>
                          <a:latin typeface="ＭＳ Ｐゴシック"/>
                        </a:rPr>
                        <a:t>（評価</a:t>
                      </a:r>
                      <a:r>
                        <a:rPr lang="ja-JP" altLang="en-US" sz="700" b="0" i="0" u="none" strike="noStrike" dirty="0">
                          <a:solidFill>
                            <a:srgbClr val="000000"/>
                          </a:solidFill>
                          <a:effectLst/>
                          <a:latin typeface="ＭＳ Ｐゴシック"/>
                        </a:rPr>
                        <a:t>や指導）</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indent="0" algn="ctr" defTabSz="884591" rtl="0" eaLnBrk="1" fontAlgn="t" latinLnBrk="0" hangingPunct="1">
                        <a:lnSpc>
                          <a:spcPct val="100000"/>
                        </a:lnSpc>
                        <a:spcBef>
                          <a:spcPts val="0"/>
                        </a:spcBef>
                        <a:spcAft>
                          <a:spcPts val="0"/>
                        </a:spcAft>
                        <a:buClrTx/>
                        <a:buSzTx/>
                        <a:buFontTx/>
                        <a:buNone/>
                        <a:tabLst/>
                        <a:defRPr/>
                      </a:pPr>
                      <a:endParaRPr kumimoji="1" lang="ja-JP" altLang="en-US" sz="900" b="0" i="0" u="none" strike="noStrike" kern="1200" dirty="0">
                        <a:solidFill>
                          <a:srgbClr val="070795"/>
                        </a:solidFill>
                        <a:effectLst/>
                        <a:latin typeface="ＭＳ Ｐゴシック"/>
                        <a:ea typeface="+mn-ea"/>
                        <a:cs typeface="+mn-cs"/>
                      </a:endParaRPr>
                    </a:p>
                  </a:txBody>
                  <a:tcPr marL="8781" marR="8781" marT="8325" marB="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884591" rtl="0" eaLnBrk="1" fontAlgn="t" latinLnBrk="0" hangingPunct="1">
                        <a:lnSpc>
                          <a:spcPct val="100000"/>
                        </a:lnSpc>
                        <a:spcBef>
                          <a:spcPts val="0"/>
                        </a:spcBef>
                        <a:spcAft>
                          <a:spcPts val="0"/>
                        </a:spcAft>
                        <a:buClrTx/>
                        <a:buSzTx/>
                        <a:buFontTx/>
                        <a:buNone/>
                        <a:tabLst/>
                        <a:defRPr/>
                      </a:pPr>
                      <a:endParaRPr lang="ja-JP" altLang="en-US" sz="900" b="0" i="1" u="none" strike="noStrike" dirty="0">
                        <a:solidFill>
                          <a:srgbClr val="070795"/>
                        </a:solidFill>
                        <a:effectLst/>
                        <a:latin typeface="ＭＳ Ｐゴシック"/>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110" name="表 109"/>
          <p:cNvGraphicFramePr>
            <a:graphicFrameLocks noGrp="1"/>
          </p:cNvGraphicFramePr>
          <p:nvPr>
            <p:extLst>
              <p:ext uri="{D42A27DB-BD31-4B8C-83A1-F6EECF244321}">
                <p14:modId xmlns:p14="http://schemas.microsoft.com/office/powerpoint/2010/main" val="625031044"/>
              </p:ext>
            </p:extLst>
          </p:nvPr>
        </p:nvGraphicFramePr>
        <p:xfrm>
          <a:off x="5222676" y="1867217"/>
          <a:ext cx="3741813" cy="2128132"/>
        </p:xfrm>
        <a:graphic>
          <a:graphicData uri="http://schemas.openxmlformats.org/drawingml/2006/table">
            <a:tbl>
              <a:tblPr/>
              <a:tblGrid>
                <a:gridCol w="398389"/>
                <a:gridCol w="607119"/>
                <a:gridCol w="288032"/>
                <a:gridCol w="2448273"/>
              </a:tblGrid>
              <a:tr h="309831">
                <a:tc gridSpan="2">
                  <a:txBody>
                    <a:bodyPr/>
                    <a:lstStyle/>
                    <a:p>
                      <a:pPr algn="ctr" fontAlgn="ctr"/>
                      <a:r>
                        <a:rPr lang="ja-JP" altLang="en-US" sz="600" b="0" i="0" u="none" strike="noStrike" dirty="0">
                          <a:solidFill>
                            <a:srgbClr val="000000"/>
                          </a:solidFill>
                          <a:effectLst/>
                          <a:latin typeface="ＭＳ Ｐゴシック"/>
                        </a:rPr>
                        <a:t>成果をあげるために重要な行動</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endParaRPr kumimoji="1" lang="ja-JP" altLang="en-US"/>
                    </a:p>
                  </a:txBody>
                  <a:tcPr/>
                </a:tc>
                <a:tc>
                  <a:txBody>
                    <a:bodyPr/>
                    <a:lstStyle/>
                    <a:p>
                      <a:pPr marL="0" marR="0" indent="0" algn="ctr" defTabSz="884591" rtl="0" eaLnBrk="1" fontAlgn="ctr" latinLnBrk="0" hangingPunct="1">
                        <a:lnSpc>
                          <a:spcPct val="100000"/>
                        </a:lnSpc>
                        <a:spcBef>
                          <a:spcPts val="0"/>
                        </a:spcBef>
                        <a:spcAft>
                          <a:spcPts val="0"/>
                        </a:spcAft>
                        <a:buClrTx/>
                        <a:buSzTx/>
                        <a:buFontTx/>
                        <a:buNone/>
                        <a:tabLst/>
                        <a:defRPr/>
                      </a:pPr>
                      <a:r>
                        <a:rPr lang="ja-JP" altLang="en-US" sz="500" b="0" i="0" u="none" strike="noStrike" dirty="0" smtClean="0">
                          <a:solidFill>
                            <a:srgbClr val="000000"/>
                          </a:solidFill>
                          <a:effectLst/>
                          <a:latin typeface="ＭＳ Ｐゴシック"/>
                        </a:rPr>
                        <a:t>得意な項目に◯</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600" b="0" i="0" u="none" strike="noStrike" dirty="0" smtClean="0">
                          <a:solidFill>
                            <a:srgbClr val="000000"/>
                          </a:solidFill>
                          <a:effectLst/>
                          <a:latin typeface="ＭＳ Ｐゴシック"/>
                        </a:rPr>
                        <a:t>得意な項目に</a:t>
                      </a:r>
                      <a:r>
                        <a:rPr lang="ja-JP" altLang="en-US" sz="600" b="0" i="0" u="none" strike="noStrike" dirty="0">
                          <a:solidFill>
                            <a:srgbClr val="000000"/>
                          </a:solidFill>
                          <a:effectLst/>
                          <a:latin typeface="ＭＳ Ｐゴシック"/>
                        </a:rPr>
                        <a:t>ついて、具体的な行動やその理由</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r>
              <a:tr h="329955">
                <a:tc rowSpan="2">
                  <a:txBody>
                    <a:bodyPr/>
                    <a:lstStyle/>
                    <a:p>
                      <a:pPr algn="ctr" fontAlgn="ctr"/>
                      <a:r>
                        <a:rPr lang="ja-JP" altLang="en-US" sz="700" b="0" i="0" u="none" strike="noStrike" dirty="0" smtClean="0">
                          <a:solidFill>
                            <a:srgbClr val="000000"/>
                          </a:solidFill>
                          <a:effectLst/>
                          <a:latin typeface="ＭＳ Ｐゴシック"/>
                        </a:rPr>
                        <a:t>課題を</a:t>
                      </a:r>
                    </a:p>
                    <a:p>
                      <a:pPr algn="ctr" fontAlgn="ctr"/>
                      <a:r>
                        <a:rPr lang="ja-JP" altLang="en-US" sz="700" b="0" i="0" u="none" strike="noStrike" dirty="0" smtClean="0">
                          <a:solidFill>
                            <a:srgbClr val="000000"/>
                          </a:solidFill>
                          <a:effectLst/>
                          <a:latin typeface="ＭＳ Ｐゴシック"/>
                        </a:rPr>
                        <a:t>明らかにする</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700" b="0" i="0" u="none" strike="noStrike" dirty="0">
                          <a:solidFill>
                            <a:srgbClr val="000000"/>
                          </a:solidFill>
                          <a:effectLst/>
                          <a:latin typeface="ＭＳ Ｐゴシック"/>
                        </a:rPr>
                        <a:t>現状の把握</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en-US" sz="900" b="0" i="0" u="none" strike="noStrike" dirty="0">
                        <a:solidFill>
                          <a:srgbClr val="070795"/>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ja-JP" altLang="en-US" sz="800" dirty="0" smtClean="0">
                          <a:solidFill>
                            <a:srgbClr val="FF0000"/>
                          </a:solidFill>
                        </a:rPr>
                        <a:t>　</a:t>
                      </a:r>
                      <a:endParaRPr lang="en-US" altLang="ja-JP" sz="800" dirty="0" smtClean="0">
                        <a:solidFill>
                          <a:srgbClr val="FF0000"/>
                        </a:solidFill>
                      </a:endParaRPr>
                    </a:p>
                    <a:p>
                      <a:pPr algn="l" fontAlgn="t"/>
                      <a:endParaRPr lang="ja-JP" altLang="en-US" sz="800" b="0" i="1" u="none" strike="noStrike" dirty="0">
                        <a:solidFill>
                          <a:srgbClr val="FF0000"/>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r>
              <a:tr h="330209">
                <a:tc vMerge="1">
                  <a:txBody>
                    <a:bodyPr/>
                    <a:lstStyle/>
                    <a:p>
                      <a:endParaRPr kumimoji="1" lang="ja-JP" altLang="en-US"/>
                    </a:p>
                  </a:txBody>
                  <a:tcPr/>
                </a:tc>
                <a:tc>
                  <a:txBody>
                    <a:bodyPr/>
                    <a:lstStyle/>
                    <a:p>
                      <a:pPr algn="ctr" fontAlgn="ctr"/>
                      <a:r>
                        <a:rPr lang="ja-JP" altLang="en-US" sz="700" b="0" i="0" u="none" strike="noStrike" dirty="0">
                          <a:solidFill>
                            <a:srgbClr val="000000"/>
                          </a:solidFill>
                          <a:effectLst/>
                          <a:latin typeface="ＭＳ Ｐゴシック"/>
                        </a:rPr>
                        <a:t>課題</a:t>
                      </a:r>
                      <a:r>
                        <a:rPr lang="ja-JP" altLang="en-US" sz="700" b="0" i="0" u="none" strike="noStrike" dirty="0" smtClean="0">
                          <a:solidFill>
                            <a:srgbClr val="000000"/>
                          </a:solidFill>
                          <a:effectLst/>
                          <a:latin typeface="ＭＳ Ｐゴシック"/>
                        </a:rPr>
                        <a:t>の</a:t>
                      </a:r>
                      <a:endParaRPr lang="en-US" altLang="ja-JP" sz="700" b="0" i="0" u="none" strike="noStrike" dirty="0" smtClean="0">
                        <a:solidFill>
                          <a:srgbClr val="000000"/>
                        </a:solidFill>
                        <a:effectLst/>
                        <a:latin typeface="ＭＳ Ｐゴシック"/>
                      </a:endParaRPr>
                    </a:p>
                    <a:p>
                      <a:pPr algn="ctr" fontAlgn="ctr"/>
                      <a:r>
                        <a:rPr lang="ja-JP" altLang="en-US" sz="700" b="0" i="0" u="none" strike="noStrike" dirty="0" smtClean="0">
                          <a:solidFill>
                            <a:srgbClr val="000000"/>
                          </a:solidFill>
                          <a:effectLst/>
                          <a:latin typeface="ＭＳ Ｐゴシック"/>
                        </a:rPr>
                        <a:t>設定</a:t>
                      </a:r>
                      <a:r>
                        <a:rPr lang="ja-JP" altLang="en-US" sz="700" b="0" i="0" u="none" strike="noStrike" dirty="0">
                          <a:solidFill>
                            <a:srgbClr val="000000"/>
                          </a:solidFill>
                          <a:effectLst/>
                          <a:latin typeface="ＭＳ Ｐゴシック"/>
                        </a:rPr>
                        <a:t>方法</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900" b="0" i="0" u="none" strike="noStrike" dirty="0">
                        <a:solidFill>
                          <a:srgbClr val="070795"/>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800" dirty="0">
                        <a:solidFill>
                          <a:srgbClr val="070795"/>
                        </a:solidFill>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r>
              <a:tr h="497975">
                <a:tc>
                  <a:txBody>
                    <a:bodyPr/>
                    <a:lstStyle/>
                    <a:p>
                      <a:pPr algn="ctr" fontAlgn="ctr"/>
                      <a:r>
                        <a:rPr lang="ja-JP" altLang="en-US" sz="700" b="0" i="0" u="none" strike="noStrike" dirty="0" smtClean="0">
                          <a:solidFill>
                            <a:srgbClr val="000000"/>
                          </a:solidFill>
                          <a:effectLst/>
                          <a:latin typeface="ＭＳ Ｐゴシック"/>
                        </a:rPr>
                        <a:t>計画を立てる</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700" b="0" i="0" u="none" strike="noStrike" dirty="0">
                          <a:solidFill>
                            <a:srgbClr val="000000"/>
                          </a:solidFill>
                          <a:effectLst/>
                          <a:latin typeface="ＭＳ Ｐゴシック"/>
                        </a:rPr>
                        <a:t>課題遂行のための</a:t>
                      </a:r>
                      <a:br>
                        <a:rPr lang="ja-JP" altLang="en-US" sz="700" b="0" i="0" u="none" strike="noStrike" dirty="0">
                          <a:solidFill>
                            <a:srgbClr val="000000"/>
                          </a:solidFill>
                          <a:effectLst/>
                          <a:latin typeface="ＭＳ Ｐゴシック"/>
                        </a:rPr>
                      </a:br>
                      <a:r>
                        <a:rPr lang="ja-JP" altLang="en-US" sz="700" b="0" i="0" u="none" strike="noStrike" dirty="0">
                          <a:solidFill>
                            <a:srgbClr val="000000"/>
                          </a:solidFill>
                          <a:effectLst/>
                          <a:latin typeface="ＭＳ Ｐゴシック"/>
                        </a:rPr>
                        <a:t>計画の立て方</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dirty="0" smtClean="0">
                          <a:solidFill>
                            <a:srgbClr val="070795"/>
                          </a:solidFill>
                          <a:effectLst/>
                          <a:latin typeface="ＭＳ Ｐゴシック"/>
                        </a:rPr>
                        <a:t>○</a:t>
                      </a:r>
                      <a:r>
                        <a:rPr lang="en-US" sz="900" b="0" i="0" u="none" strike="noStrike" dirty="0">
                          <a:solidFill>
                            <a:srgbClr val="070795"/>
                          </a:solidFill>
                          <a:effectLst/>
                          <a:latin typeface="ＭＳ Ｐゴシック"/>
                        </a:rPr>
                        <a:t>　</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ja-JP" altLang="en-US" sz="900" dirty="0" smtClean="0">
                          <a:solidFill>
                            <a:srgbClr val="070795"/>
                          </a:solidFill>
                          <a:latin typeface="ＭＳ Ｐゴシック" charset="-128"/>
                        </a:rPr>
                        <a:t>広報戦略、計画の企画・立案</a:t>
                      </a:r>
                      <a:endParaRPr lang="ja-JP" altLang="en-US" sz="900" dirty="0">
                        <a:solidFill>
                          <a:srgbClr val="070795"/>
                        </a:solidFill>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51615">
                <a:tc rowSpan="2">
                  <a:txBody>
                    <a:bodyPr/>
                    <a:lstStyle/>
                    <a:p>
                      <a:pPr algn="ctr" fontAlgn="ctr"/>
                      <a:r>
                        <a:rPr lang="ja-JP" altLang="en-US" sz="700" b="0" i="0" u="none" strike="noStrike" dirty="0" smtClean="0">
                          <a:solidFill>
                            <a:srgbClr val="000000"/>
                          </a:solidFill>
                          <a:effectLst/>
                          <a:latin typeface="ＭＳ Ｐゴシック"/>
                        </a:rPr>
                        <a:t>実行する</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700" b="0" i="0" u="none" strike="noStrike" dirty="0">
                          <a:solidFill>
                            <a:srgbClr val="000000"/>
                          </a:solidFill>
                          <a:effectLst/>
                          <a:latin typeface="ＭＳ Ｐゴシック"/>
                        </a:rPr>
                        <a:t>実際</a:t>
                      </a:r>
                      <a:r>
                        <a:rPr lang="ja-JP" altLang="en-US" sz="700" b="0" i="0" u="none" strike="noStrike" dirty="0" smtClean="0">
                          <a:solidFill>
                            <a:srgbClr val="000000"/>
                          </a:solidFill>
                          <a:effectLst/>
                          <a:latin typeface="ＭＳ Ｐゴシック"/>
                        </a:rPr>
                        <a:t>の</a:t>
                      </a:r>
                      <a:endParaRPr lang="en-US" altLang="ja-JP" sz="700" b="0" i="0" u="none" strike="noStrike" dirty="0" smtClean="0">
                        <a:solidFill>
                          <a:srgbClr val="000000"/>
                        </a:solidFill>
                        <a:effectLst/>
                        <a:latin typeface="ＭＳ Ｐゴシック"/>
                      </a:endParaRPr>
                    </a:p>
                    <a:p>
                      <a:pPr algn="ctr" fontAlgn="ctr"/>
                      <a:r>
                        <a:rPr lang="ja-JP" altLang="en-US" sz="700" b="0" i="0" u="none" strike="noStrike" dirty="0" smtClean="0">
                          <a:solidFill>
                            <a:srgbClr val="000000"/>
                          </a:solidFill>
                          <a:effectLst/>
                          <a:latin typeface="ＭＳ Ｐゴシック"/>
                        </a:rPr>
                        <a:t>課題</a:t>
                      </a:r>
                      <a:r>
                        <a:rPr lang="ja-JP" altLang="en-US" sz="700" b="0" i="0" u="none" strike="noStrike" dirty="0">
                          <a:solidFill>
                            <a:srgbClr val="000000"/>
                          </a:solidFill>
                          <a:effectLst/>
                          <a:latin typeface="ＭＳ Ｐゴシック"/>
                        </a:rPr>
                        <a:t>遂行</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900" b="0" i="0" u="none" strike="noStrike" dirty="0" smtClean="0">
                          <a:solidFill>
                            <a:srgbClr val="070795"/>
                          </a:solidFill>
                          <a:effectLst/>
                          <a:latin typeface="ＭＳ Ｐゴシック"/>
                        </a:rPr>
                        <a:t>○</a:t>
                      </a:r>
                      <a:r>
                        <a:rPr lang="en-US" sz="900" b="0" i="0" u="none" strike="noStrike" dirty="0">
                          <a:solidFill>
                            <a:srgbClr val="000000"/>
                          </a:solidFill>
                          <a:effectLst/>
                          <a:latin typeface="ＭＳ Ｐゴシック"/>
                        </a:rPr>
                        <a:t>　</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r>
                        <a:rPr lang="ja-JP" altLang="en-US" sz="900" dirty="0" smtClean="0">
                          <a:solidFill>
                            <a:srgbClr val="070795"/>
                          </a:solidFill>
                          <a:latin typeface="ＭＳ Ｐゴシック" charset="-128"/>
                        </a:rPr>
                        <a:t>記者発表や展示会、セミナー等の実施</a:t>
                      </a:r>
                      <a:endParaRPr lang="ja-JP" altLang="en-US" sz="900" dirty="0">
                        <a:solidFill>
                          <a:srgbClr val="070795"/>
                        </a:solidFill>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r>
              <a:tr h="308547">
                <a:tc vMerge="1">
                  <a:txBody>
                    <a:bodyPr/>
                    <a:lstStyle/>
                    <a:p>
                      <a:endParaRPr kumimoji="1" lang="ja-JP" altLang="en-US" dirty="0"/>
                    </a:p>
                  </a:txBody>
                  <a:tcPr/>
                </a:tc>
                <a:tc>
                  <a:txBody>
                    <a:bodyPr/>
                    <a:lstStyle/>
                    <a:p>
                      <a:pPr algn="ctr" fontAlgn="ctr"/>
                      <a:r>
                        <a:rPr lang="ja-JP" altLang="en-US" sz="700" b="0" i="0" u="none" strike="noStrike" dirty="0">
                          <a:solidFill>
                            <a:srgbClr val="000000"/>
                          </a:solidFill>
                          <a:effectLst/>
                          <a:latin typeface="ＭＳ Ｐゴシック"/>
                        </a:rPr>
                        <a:t>状況への対応</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dirty="0" smtClean="0">
                          <a:solidFill>
                            <a:srgbClr val="FF0000"/>
                          </a:solidFill>
                          <a:effectLst/>
                          <a:latin typeface="ＭＳ Ｐゴシック"/>
                        </a:rPr>
                        <a:t>◎</a:t>
                      </a:r>
                      <a:endParaRPr lang="en-US" sz="900" b="0" i="0" u="none" strike="noStrike" dirty="0">
                        <a:solidFill>
                          <a:srgbClr val="FF0000"/>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ja-JP" altLang="en-US" sz="900" dirty="0" smtClean="0">
                          <a:solidFill>
                            <a:srgbClr val="FF0000"/>
                          </a:solidFill>
                          <a:latin typeface="ＭＳ Ｐゴシック" charset="-128"/>
                        </a:rPr>
                        <a:t>トラブル等に迅速・柔軟に対応し、問題を未然に防ぐ</a:t>
                      </a:r>
                      <a:endParaRPr lang="ja-JP" altLang="en-US" sz="900" b="0" i="1" u="none" strike="noStrike" dirty="0">
                        <a:solidFill>
                          <a:srgbClr val="FF0000"/>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112" name="角丸四角形 9"/>
          <p:cNvSpPr>
            <a:spLocks noChangeArrowheads="1"/>
          </p:cNvSpPr>
          <p:nvPr/>
        </p:nvSpPr>
        <p:spPr bwMode="auto">
          <a:xfrm>
            <a:off x="5234974" y="1484784"/>
            <a:ext cx="1353250" cy="302759"/>
          </a:xfrm>
          <a:prstGeom prst="roundRect">
            <a:avLst>
              <a:gd name="adj" fmla="val 16667"/>
            </a:avLst>
          </a:prstGeom>
          <a:solidFill>
            <a:schemeClr val="accent5">
              <a:lumMod val="40000"/>
              <a:lumOff val="60000"/>
            </a:schemeClr>
          </a:solidFill>
          <a:ln>
            <a:noFill/>
          </a:ln>
          <a:extLst/>
        </p:spPr>
        <p:txBody>
          <a:bodyPr lIns="88459" tIns="44230" rIns="88459" bIns="44230" anchor="ctr"/>
          <a:lstStyle/>
          <a:p>
            <a:pPr algn="ctr" fontAlgn="auto">
              <a:spcAft>
                <a:spcPts val="0"/>
              </a:spcAft>
              <a:buFont typeface="Arial" charset="0"/>
              <a:buNone/>
              <a:defRPr/>
            </a:pPr>
            <a:r>
              <a:rPr kumimoji="0" lang="ja-JP" altLang="en-US" sz="1000" b="1" dirty="0">
                <a:latin typeface="+mj-ea"/>
                <a:ea typeface="+mj-ea"/>
              </a:rPr>
              <a:t>仕事の</a:t>
            </a:r>
            <a:r>
              <a:rPr kumimoji="0" lang="ja-JP" altLang="en-US" sz="1000" b="1" dirty="0" smtClean="0">
                <a:latin typeface="+mj-ea"/>
                <a:ea typeface="+mj-ea"/>
              </a:rPr>
              <a:t>し方</a:t>
            </a:r>
            <a:endParaRPr kumimoji="0" lang="ja-JP" altLang="en-US" sz="1000" b="1" dirty="0">
              <a:latin typeface="+mj-ea"/>
              <a:ea typeface="+mj-ea"/>
            </a:endParaRPr>
          </a:p>
        </p:txBody>
      </p:sp>
      <p:sp>
        <p:nvSpPr>
          <p:cNvPr id="113" name="角丸四角形 10"/>
          <p:cNvSpPr>
            <a:spLocks noChangeArrowheads="1"/>
          </p:cNvSpPr>
          <p:nvPr/>
        </p:nvSpPr>
        <p:spPr bwMode="auto">
          <a:xfrm>
            <a:off x="5223602" y="4284384"/>
            <a:ext cx="1436630" cy="299420"/>
          </a:xfrm>
          <a:prstGeom prst="roundRect">
            <a:avLst>
              <a:gd name="adj" fmla="val 16667"/>
            </a:avLst>
          </a:prstGeom>
          <a:solidFill>
            <a:schemeClr val="accent5">
              <a:lumMod val="40000"/>
              <a:lumOff val="60000"/>
            </a:schemeClr>
          </a:solidFill>
          <a:ln>
            <a:noFill/>
          </a:ln>
          <a:extLst/>
        </p:spPr>
        <p:txBody>
          <a:bodyPr lIns="88459" tIns="44230" rIns="88459" bIns="44230" anchor="ctr"/>
          <a:lstStyle/>
          <a:p>
            <a:pPr algn="ctr" fontAlgn="auto">
              <a:spcAft>
                <a:spcPts val="0"/>
              </a:spcAft>
              <a:buFont typeface="Arial" charset="0"/>
              <a:buNone/>
              <a:defRPr/>
            </a:pPr>
            <a:r>
              <a:rPr kumimoji="0" lang="ja-JP" altLang="en-US" sz="1000" b="1" dirty="0">
                <a:latin typeface="+mj-ea"/>
                <a:ea typeface="+mj-ea"/>
              </a:rPr>
              <a:t>人と</a:t>
            </a:r>
            <a:r>
              <a:rPr kumimoji="0" lang="ja-JP" altLang="en-US" sz="1000" b="1" dirty="0" smtClean="0">
                <a:latin typeface="+mj-ea"/>
                <a:ea typeface="+mj-ea"/>
              </a:rPr>
              <a:t>の関わり方</a:t>
            </a:r>
            <a:r>
              <a:rPr kumimoji="0" lang="ja-JP" altLang="en-US" sz="1000" b="1" dirty="0">
                <a:latin typeface="+mj-ea"/>
                <a:ea typeface="+mj-ea"/>
              </a:rPr>
              <a:t>　</a:t>
            </a:r>
          </a:p>
        </p:txBody>
      </p:sp>
      <p:pic>
        <p:nvPicPr>
          <p:cNvPr id="25"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43377" y="17187"/>
            <a:ext cx="627128" cy="31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スライド番号プレースホルダー 3"/>
          <p:cNvSpPr txBox="1">
            <a:spLocks/>
          </p:cNvSpPr>
          <p:nvPr/>
        </p:nvSpPr>
        <p:spPr>
          <a:xfrm>
            <a:off x="6948264" y="6525344"/>
            <a:ext cx="2133600" cy="365125"/>
          </a:xfrm>
          <a:prstGeom prst="rect">
            <a:avLst/>
          </a:prstGeom>
        </p:spPr>
        <p:txBody>
          <a:bodyPr vert="horz" lIns="91440" tIns="45720" rIns="91440" bIns="45720" rtlCol="0" anchor="ctr"/>
          <a:lstStyle>
            <a:defPPr>
              <a:defRPr lang="ja-JP"/>
            </a:defPPr>
            <a:lvl1pPr algn="r" rtl="0" fontAlgn="auto">
              <a:spcBef>
                <a:spcPts val="0"/>
              </a:spcBef>
              <a:spcAft>
                <a:spcPts val="0"/>
              </a:spcAft>
              <a:defRPr kumimoji="1" sz="1200" kern="1200">
                <a:solidFill>
                  <a:schemeClr val="tx1">
                    <a:tint val="75000"/>
                  </a:schemeClr>
                </a:solidFill>
                <a:latin typeface="+mn-lt"/>
                <a:ea typeface="+mn-ea"/>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defRPr/>
            </a:pPr>
            <a:fld id="{C024EF52-B82D-496B-9F03-C0358D47F893}" type="slidenum">
              <a:rPr lang="ja-JP" altLang="en-US" smtClean="0"/>
              <a:pPr>
                <a:defRPr/>
              </a:pPr>
              <a:t>10</a:t>
            </a:fld>
            <a:endParaRPr lang="ja-JP" altLang="en-US" dirty="0"/>
          </a:p>
        </p:txBody>
      </p:sp>
    </p:spTree>
    <p:extLst>
      <p:ext uri="{BB962C8B-B14F-4D97-AF65-F5344CB8AC3E}">
        <p14:creationId xmlns:p14="http://schemas.microsoft.com/office/powerpoint/2010/main" val="38385495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6948264" y="6525344"/>
            <a:ext cx="2133600" cy="365125"/>
          </a:xfrm>
        </p:spPr>
        <p:txBody>
          <a:bodyPr/>
          <a:lstStyle/>
          <a:p>
            <a:pPr>
              <a:defRPr/>
            </a:pPr>
            <a:fld id="{C024EF52-B82D-496B-9F03-C0358D47F893}" type="slidenum">
              <a:rPr lang="ja-JP" altLang="en-US" smtClean="0"/>
              <a:pPr>
                <a:defRPr/>
              </a:pPr>
              <a:t>11</a:t>
            </a:fld>
            <a:endParaRPr lang="ja-JP" altLang="en-US" dirty="0"/>
          </a:p>
        </p:txBody>
      </p:sp>
      <p:sp>
        <p:nvSpPr>
          <p:cNvPr id="9" name="テキスト ボックス 135"/>
          <p:cNvSpPr txBox="1">
            <a:spLocks noChangeArrowheads="1"/>
          </p:cNvSpPr>
          <p:nvPr/>
        </p:nvSpPr>
        <p:spPr bwMode="auto">
          <a:xfrm>
            <a:off x="1420728" y="-22186"/>
            <a:ext cx="5676537" cy="305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6" rIns="91431" bIns="45716">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lgn="ctr" eaLnBrk="1" hangingPunct="1"/>
            <a:r>
              <a:rPr lang="ja-JP" altLang="en-US" sz="1400" dirty="0">
                <a:latin typeface="HG創英角ｺﾞｼｯｸUB" pitchFamily="49" charset="-128"/>
                <a:ea typeface="HG創英角ｺﾞｼｯｸUB" pitchFamily="49" charset="-128"/>
              </a:rPr>
              <a:t>＜</a:t>
            </a:r>
            <a:r>
              <a:rPr lang="ja-JP" altLang="en-US" sz="1400" dirty="0" smtClean="0">
                <a:latin typeface="HG創英角ｺﾞｼｯｸUB" pitchFamily="49" charset="-128"/>
                <a:ea typeface="HG創英角ｺﾞｼｯｸUB" pitchFamily="49" charset="-128"/>
              </a:rPr>
              <a:t>事例３</a:t>
            </a:r>
            <a:r>
              <a:rPr lang="ja-JP" altLang="en-US" sz="1400" dirty="0">
                <a:latin typeface="HG創英角ｺﾞｼｯｸUB" pitchFamily="49" charset="-128"/>
                <a:ea typeface="HG創英角ｺﾞｼｯｸUB" pitchFamily="49" charset="-128"/>
              </a:rPr>
              <a:t>　</a:t>
            </a:r>
            <a:r>
              <a:rPr lang="ja-JP" altLang="en-US" sz="1400" dirty="0" smtClean="0">
                <a:latin typeface="HG創英角ｺﾞｼｯｸUB" pitchFamily="49" charset="-128"/>
                <a:ea typeface="HG創英角ｺﾞｼｯｸUB" pitchFamily="49" charset="-128"/>
              </a:rPr>
              <a:t>Ｃ氏＞</a:t>
            </a:r>
            <a:r>
              <a:rPr lang="ja-JP" altLang="en-US" sz="1400" dirty="0">
                <a:latin typeface="HG創英角ｺﾞｼｯｸUB" pitchFamily="49" charset="-128"/>
                <a:ea typeface="HG創英角ｺﾞｼｯｸUB" pitchFamily="49" charset="-128"/>
              </a:rPr>
              <a:t>　</a:t>
            </a:r>
            <a:r>
              <a:rPr lang="ja-JP" altLang="en-US" sz="1400" dirty="0" smtClean="0">
                <a:latin typeface="HG創英角ｺﾞｼｯｸUB" pitchFamily="49" charset="-128"/>
                <a:ea typeface="HG創英角ｺﾞｼｯｸUB" pitchFamily="49" charset="-128"/>
              </a:rPr>
              <a:t>求職者</a:t>
            </a:r>
            <a:endParaRPr lang="ja-JP" altLang="en-US" sz="1400" dirty="0">
              <a:latin typeface="HG創英角ｺﾞｼｯｸUB" pitchFamily="49" charset="-128"/>
              <a:ea typeface="HG創英角ｺﾞｼｯｸUB" pitchFamily="49" charset="-128"/>
            </a:endParaRPr>
          </a:p>
        </p:txBody>
      </p:sp>
      <p:sp>
        <p:nvSpPr>
          <p:cNvPr id="34" name="正方形/長方形 33"/>
          <p:cNvSpPr/>
          <p:nvPr/>
        </p:nvSpPr>
        <p:spPr>
          <a:xfrm>
            <a:off x="8135529" y="31996"/>
            <a:ext cx="979345" cy="261471"/>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smtClean="0">
                <a:solidFill>
                  <a:schemeClr val="tx1">
                    <a:lumMod val="95000"/>
                    <a:lumOff val="5000"/>
                  </a:schemeClr>
                </a:solidFill>
                <a:latin typeface="HGP創英角ｺﾞｼｯｸUB" pitchFamily="50" charset="-128"/>
                <a:ea typeface="HGP創英角ｺﾞｼｯｸUB" pitchFamily="50" charset="-128"/>
              </a:rPr>
              <a:t>別途配布</a:t>
            </a:r>
            <a:endParaRPr lang="en-US" altLang="ja-JP" sz="1200" dirty="0" smtClean="0">
              <a:solidFill>
                <a:schemeClr val="tx1">
                  <a:lumMod val="95000"/>
                  <a:lumOff val="5000"/>
                </a:schemeClr>
              </a:solidFill>
              <a:latin typeface="HGP創英角ｺﾞｼｯｸUB" pitchFamily="50" charset="-128"/>
              <a:ea typeface="HGP創英角ｺﾞｼｯｸUB" pitchFamily="50" charset="-128"/>
            </a:endParaRPr>
          </a:p>
        </p:txBody>
      </p:sp>
      <p:sp>
        <p:nvSpPr>
          <p:cNvPr id="55" name="テキスト ボックス 54"/>
          <p:cNvSpPr txBox="1"/>
          <p:nvPr/>
        </p:nvSpPr>
        <p:spPr>
          <a:xfrm>
            <a:off x="197276" y="5733256"/>
            <a:ext cx="4302715" cy="954107"/>
          </a:xfrm>
          <a:prstGeom prst="rect">
            <a:avLst/>
          </a:prstGeom>
          <a:noFill/>
        </p:spPr>
        <p:txBody>
          <a:bodyPr wrap="square">
            <a:spAutoFit/>
          </a:bodyPr>
          <a:lstStyle/>
          <a:p>
            <a:pPr marL="85725" indent="-85725" fontAlgn="ctr"/>
            <a:r>
              <a:rPr lang="ja-JP" altLang="en-US" sz="1400" dirty="0" smtClean="0"/>
              <a:t>・様々なトラブルや問題に</a:t>
            </a:r>
            <a:r>
              <a:rPr lang="ja-JP" altLang="en-US" sz="1400" u="sng" dirty="0" smtClean="0">
                <a:solidFill>
                  <a:srgbClr val="FF0000"/>
                </a:solidFill>
              </a:rPr>
              <a:t>相手の立場に立って臨機応変に適切に対応</a:t>
            </a:r>
            <a:r>
              <a:rPr lang="ja-JP" altLang="en-US" sz="1400" dirty="0" smtClean="0"/>
              <a:t>する。</a:t>
            </a:r>
            <a:endParaRPr lang="en-US" altLang="ja-JP" sz="1400" dirty="0" smtClean="0"/>
          </a:p>
          <a:p>
            <a:pPr marL="85725" indent="-85725" fontAlgn="ctr"/>
            <a:r>
              <a:rPr lang="ja-JP" altLang="en-US" sz="1400" dirty="0" smtClean="0">
                <a:solidFill>
                  <a:srgbClr val="000000"/>
                </a:solidFill>
                <a:latin typeface="ＭＳ Ｐゴシック"/>
              </a:rPr>
              <a:t>・議員や経営陣に現状やリスクを端的に伝え、</a:t>
            </a:r>
            <a:r>
              <a:rPr lang="ja-JP" altLang="en-US" sz="1400" u="sng" dirty="0" smtClean="0">
                <a:solidFill>
                  <a:srgbClr val="FF0000"/>
                </a:solidFill>
                <a:latin typeface="ＭＳ Ｐゴシック"/>
              </a:rPr>
              <a:t>適切で迅速な意思決定を引き出す</a:t>
            </a:r>
            <a:r>
              <a:rPr lang="ja-JP" altLang="en-US" sz="1400" dirty="0" smtClean="0">
                <a:solidFill>
                  <a:srgbClr val="000000"/>
                </a:solidFill>
                <a:latin typeface="ＭＳ Ｐゴシック"/>
              </a:rPr>
              <a:t>。</a:t>
            </a:r>
            <a:endParaRPr lang="en-US" altLang="ja-JP" sz="1400" dirty="0">
              <a:solidFill>
                <a:srgbClr val="000000"/>
              </a:solidFill>
              <a:latin typeface="ＭＳ Ｐゴシック"/>
            </a:endParaRPr>
          </a:p>
        </p:txBody>
      </p:sp>
      <p:sp>
        <p:nvSpPr>
          <p:cNvPr id="61" name="テキスト ボックス 55"/>
          <p:cNvSpPr txBox="1">
            <a:spLocks noChangeArrowheads="1"/>
          </p:cNvSpPr>
          <p:nvPr/>
        </p:nvSpPr>
        <p:spPr bwMode="auto">
          <a:xfrm>
            <a:off x="197277" y="692696"/>
            <a:ext cx="430271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ja-JP" altLang="en-US" sz="1400" dirty="0" smtClean="0">
                <a:solidFill>
                  <a:srgbClr val="000000"/>
                </a:solidFill>
                <a:latin typeface="ＭＳ Ｐゴシック" charset="-128"/>
              </a:rPr>
              <a:t>・</a:t>
            </a:r>
            <a:r>
              <a:rPr lang="ja-JP" altLang="en-US" sz="1400" dirty="0"/>
              <a:t>販促・宣伝・広報などＰＲ関連業務を希望</a:t>
            </a:r>
            <a:r>
              <a:rPr lang="ja-JP" altLang="en-US" sz="1400" dirty="0" smtClean="0">
                <a:solidFill>
                  <a:srgbClr val="000000"/>
                </a:solidFill>
                <a:latin typeface="ＭＳ Ｐゴシック"/>
              </a:rPr>
              <a:t>。</a:t>
            </a:r>
            <a:endParaRPr lang="ja-JP" altLang="en-US" sz="1400" dirty="0"/>
          </a:p>
        </p:txBody>
      </p:sp>
      <p:sp>
        <p:nvSpPr>
          <p:cNvPr id="2" name="テキスト ボックス 1"/>
          <p:cNvSpPr txBox="1"/>
          <p:nvPr/>
        </p:nvSpPr>
        <p:spPr>
          <a:xfrm>
            <a:off x="199782" y="404664"/>
            <a:ext cx="2085727" cy="369332"/>
          </a:xfrm>
          <a:prstGeom prst="rect">
            <a:avLst/>
          </a:prstGeom>
          <a:noFill/>
        </p:spPr>
        <p:txBody>
          <a:bodyPr wrap="square" rtlCol="0">
            <a:spAutoFit/>
          </a:bodyPr>
          <a:lstStyle/>
          <a:p>
            <a:r>
              <a:rPr kumimoji="1" lang="ja-JP" altLang="en-US" dirty="0" smtClean="0"/>
              <a:t>■当初希望</a:t>
            </a:r>
            <a:endParaRPr kumimoji="1" lang="ja-JP" altLang="en-US" dirty="0"/>
          </a:p>
        </p:txBody>
      </p:sp>
      <p:sp>
        <p:nvSpPr>
          <p:cNvPr id="3" name="正方形/長方形 2"/>
          <p:cNvSpPr/>
          <p:nvPr/>
        </p:nvSpPr>
        <p:spPr>
          <a:xfrm>
            <a:off x="197277" y="3356992"/>
            <a:ext cx="4302715" cy="1815882"/>
          </a:xfrm>
          <a:prstGeom prst="rect">
            <a:avLst/>
          </a:prstGeom>
        </p:spPr>
        <p:txBody>
          <a:bodyPr wrap="square">
            <a:spAutoFit/>
          </a:bodyPr>
          <a:lstStyle/>
          <a:p>
            <a:pPr marL="85725" indent="-85725"/>
            <a:r>
              <a:rPr lang="ja-JP" altLang="en-US" sz="1400" dirty="0" smtClean="0"/>
              <a:t>・議員</a:t>
            </a:r>
            <a:r>
              <a:rPr lang="ja-JP" altLang="en-US" sz="1400" dirty="0"/>
              <a:t>秘書として</a:t>
            </a:r>
            <a:r>
              <a:rPr lang="ja-JP" altLang="en-US" sz="1400" dirty="0" smtClean="0"/>
              <a:t>、様々な陳情を親身に傾聴、議員</a:t>
            </a:r>
            <a:r>
              <a:rPr lang="ja-JP" altLang="en-US" sz="1400" dirty="0"/>
              <a:t>に進言し</a:t>
            </a:r>
            <a:r>
              <a:rPr lang="ja-JP" altLang="en-US" sz="1400" dirty="0" smtClean="0"/>
              <a:t>、難局</a:t>
            </a:r>
            <a:r>
              <a:rPr lang="ja-JP" altLang="en-US" sz="1400" dirty="0"/>
              <a:t>を乗り切ってきた</a:t>
            </a:r>
            <a:r>
              <a:rPr lang="ja-JP" altLang="en-US" sz="1400" dirty="0" smtClean="0"/>
              <a:t>。</a:t>
            </a:r>
            <a:endParaRPr lang="en-US" altLang="ja-JP" sz="1400" dirty="0"/>
          </a:p>
          <a:p>
            <a:pPr marL="85725" indent="-85725"/>
            <a:r>
              <a:rPr lang="ja-JP" altLang="en-US" sz="1400" dirty="0" smtClean="0"/>
              <a:t>・宣伝</a:t>
            </a:r>
            <a:r>
              <a:rPr lang="en-US" altLang="ja-JP" sz="1400" dirty="0"/>
              <a:t>/</a:t>
            </a:r>
            <a:r>
              <a:rPr lang="ja-JP" altLang="en-US" sz="1400" dirty="0"/>
              <a:t>広報業務では</a:t>
            </a:r>
            <a:r>
              <a:rPr lang="ja-JP" altLang="en-US" sz="1400" dirty="0" smtClean="0"/>
              <a:t>、記者</a:t>
            </a:r>
            <a:r>
              <a:rPr lang="ja-JP" altLang="en-US" sz="1400" dirty="0"/>
              <a:t>から情報を</a:t>
            </a:r>
            <a:r>
              <a:rPr lang="ja-JP" altLang="en-US" sz="1400" dirty="0" smtClean="0"/>
              <a:t>収集、リスクの芽を</a:t>
            </a:r>
            <a:r>
              <a:rPr lang="ja-JP" altLang="en-US" sz="1400" dirty="0"/>
              <a:t>未然に察知</a:t>
            </a:r>
            <a:r>
              <a:rPr lang="ja-JP" altLang="en-US" sz="1400" dirty="0" smtClean="0"/>
              <a:t>、経営陣に具申</a:t>
            </a:r>
            <a:r>
              <a:rPr lang="ja-JP" altLang="en-US" sz="1400" dirty="0"/>
              <a:t>しリスクを</a:t>
            </a:r>
            <a:r>
              <a:rPr lang="ja-JP" altLang="en-US" sz="1400" dirty="0" smtClean="0"/>
              <a:t>軽減。</a:t>
            </a:r>
            <a:endParaRPr lang="en-US" altLang="ja-JP" sz="1400" dirty="0"/>
          </a:p>
          <a:p>
            <a:pPr marL="85725" indent="-85725"/>
            <a:r>
              <a:rPr lang="ja-JP" altLang="en-US" sz="1400" dirty="0" smtClean="0"/>
              <a:t>・広告</a:t>
            </a:r>
            <a:r>
              <a:rPr lang="ja-JP" altLang="en-US" sz="1400" dirty="0"/>
              <a:t>代理店や</a:t>
            </a:r>
            <a:r>
              <a:rPr lang="ja-JP" altLang="en-US" sz="1400" dirty="0" smtClean="0"/>
              <a:t>記者に折々</a:t>
            </a:r>
            <a:r>
              <a:rPr lang="ja-JP" altLang="en-US" sz="1400" dirty="0"/>
              <a:t>の連絡やお礼状をまめに出すなど</a:t>
            </a:r>
            <a:r>
              <a:rPr lang="ja-JP" altLang="en-US" sz="1400" dirty="0" smtClean="0"/>
              <a:t>で関係を構築。</a:t>
            </a:r>
            <a:endParaRPr lang="en-US" altLang="ja-JP" sz="1400" dirty="0" smtClean="0"/>
          </a:p>
          <a:p>
            <a:pPr marL="85725" indent="-85725"/>
            <a:r>
              <a:rPr lang="ja-JP" altLang="en-US" sz="1400" dirty="0"/>
              <a:t>・</a:t>
            </a:r>
            <a:r>
              <a:rPr lang="ja-JP" altLang="en-US" sz="1400" dirty="0" smtClean="0"/>
              <a:t>子育て</a:t>
            </a:r>
            <a:r>
              <a:rPr lang="ja-JP" altLang="en-US" sz="1400" dirty="0"/>
              <a:t>、陳情対応、マスコミとの付き合いを経て、たいていのことには動じないようになった</a:t>
            </a:r>
            <a:r>
              <a:rPr lang="ja-JP" altLang="en-US" sz="1400" dirty="0" smtClean="0"/>
              <a:t>。</a:t>
            </a:r>
            <a:endParaRPr lang="ja-JP" altLang="en-US" sz="1400" dirty="0">
              <a:solidFill>
                <a:srgbClr val="000000"/>
              </a:solidFill>
              <a:latin typeface="ＭＳ Ｐゴシック"/>
            </a:endParaRPr>
          </a:p>
        </p:txBody>
      </p:sp>
      <p:sp>
        <p:nvSpPr>
          <p:cNvPr id="69" name="テキスト ボックス 68"/>
          <p:cNvSpPr txBox="1"/>
          <p:nvPr/>
        </p:nvSpPr>
        <p:spPr>
          <a:xfrm>
            <a:off x="197277" y="3068960"/>
            <a:ext cx="2085727" cy="369332"/>
          </a:xfrm>
          <a:prstGeom prst="rect">
            <a:avLst/>
          </a:prstGeom>
          <a:noFill/>
        </p:spPr>
        <p:txBody>
          <a:bodyPr wrap="square" rtlCol="0">
            <a:spAutoFit/>
          </a:bodyPr>
          <a:lstStyle/>
          <a:p>
            <a:r>
              <a:rPr kumimoji="1" lang="ja-JP" altLang="en-US" dirty="0" smtClean="0"/>
              <a:t>■エピソード</a:t>
            </a:r>
            <a:endParaRPr kumimoji="1" lang="ja-JP" altLang="en-US" dirty="0"/>
          </a:p>
        </p:txBody>
      </p:sp>
      <p:sp>
        <p:nvSpPr>
          <p:cNvPr id="70" name="テキスト ボックス 69"/>
          <p:cNvSpPr txBox="1"/>
          <p:nvPr/>
        </p:nvSpPr>
        <p:spPr>
          <a:xfrm>
            <a:off x="139439" y="1242624"/>
            <a:ext cx="2318359" cy="369332"/>
          </a:xfrm>
          <a:prstGeom prst="rect">
            <a:avLst/>
          </a:prstGeom>
          <a:noFill/>
        </p:spPr>
        <p:txBody>
          <a:bodyPr wrap="square" rtlCol="0">
            <a:spAutoFit/>
          </a:bodyPr>
          <a:lstStyle/>
          <a:p>
            <a:r>
              <a:rPr kumimoji="1" lang="ja-JP" altLang="en-US" dirty="0" smtClean="0"/>
              <a:t>■プロフィール</a:t>
            </a:r>
            <a:endParaRPr kumimoji="1" lang="ja-JP" altLang="en-US" dirty="0"/>
          </a:p>
        </p:txBody>
      </p:sp>
      <p:sp>
        <p:nvSpPr>
          <p:cNvPr id="26" name="正方形/長方形 25"/>
          <p:cNvSpPr/>
          <p:nvPr/>
        </p:nvSpPr>
        <p:spPr>
          <a:xfrm>
            <a:off x="229891" y="1539948"/>
            <a:ext cx="4270101" cy="1384995"/>
          </a:xfrm>
          <a:prstGeom prst="rect">
            <a:avLst/>
          </a:prstGeom>
        </p:spPr>
        <p:txBody>
          <a:bodyPr wrap="square">
            <a:spAutoFit/>
          </a:bodyPr>
          <a:lstStyle/>
          <a:p>
            <a:pPr marL="85725" indent="-85725">
              <a:buFont typeface="Arial" charset="0"/>
              <a:buNone/>
            </a:pPr>
            <a:r>
              <a:rPr lang="ja-JP" altLang="en-US" sz="1400" dirty="0" smtClean="0">
                <a:solidFill>
                  <a:srgbClr val="000000"/>
                </a:solidFill>
                <a:latin typeface="ＭＳ Ｐゴシック"/>
              </a:rPr>
              <a:t>・</a:t>
            </a:r>
            <a:r>
              <a:rPr lang="en-US" altLang="ja-JP" sz="1400" dirty="0"/>
              <a:t>51</a:t>
            </a:r>
            <a:r>
              <a:rPr lang="ja-JP" altLang="en-US" sz="1400" dirty="0"/>
              <a:t>才</a:t>
            </a:r>
            <a:r>
              <a:rPr lang="en-US" altLang="ja-JP" sz="1400" dirty="0"/>
              <a:t>/</a:t>
            </a:r>
            <a:r>
              <a:rPr lang="ja-JP" altLang="en-US" sz="1400" dirty="0"/>
              <a:t>女性</a:t>
            </a:r>
            <a:r>
              <a:rPr lang="ja-JP" altLang="en-US" sz="1400" dirty="0" smtClean="0"/>
              <a:t>。議員</a:t>
            </a:r>
            <a:r>
              <a:rPr lang="ja-JP" altLang="en-US" sz="1400" dirty="0"/>
              <a:t>秘書（</a:t>
            </a:r>
            <a:r>
              <a:rPr lang="en-US" altLang="ja-JP" sz="1400" dirty="0"/>
              <a:t>6</a:t>
            </a:r>
            <a:r>
              <a:rPr lang="ja-JP" altLang="en-US" sz="1400" dirty="0"/>
              <a:t>年）、出版社で文化欄編集を経て独立（</a:t>
            </a:r>
            <a:r>
              <a:rPr lang="en-US" altLang="ja-JP" sz="1400" dirty="0"/>
              <a:t>3</a:t>
            </a:r>
            <a:r>
              <a:rPr lang="ja-JP" altLang="en-US" sz="1400" dirty="0"/>
              <a:t>年）。子育てで数年ブランク（</a:t>
            </a:r>
            <a:r>
              <a:rPr lang="en-US" altLang="ja-JP" sz="1400" dirty="0"/>
              <a:t>7</a:t>
            </a:r>
            <a:r>
              <a:rPr lang="ja-JP" altLang="en-US" sz="1400" dirty="0"/>
              <a:t>年）の後、契約社員で２社（</a:t>
            </a:r>
            <a:r>
              <a:rPr lang="en-US" altLang="ja-JP" sz="1400" dirty="0"/>
              <a:t>5</a:t>
            </a:r>
            <a:r>
              <a:rPr lang="ja-JP" altLang="en-US" sz="1400" dirty="0"/>
              <a:t>年</a:t>
            </a:r>
            <a:r>
              <a:rPr lang="en-US" altLang="ja-JP" sz="1400" dirty="0"/>
              <a:t>/7</a:t>
            </a:r>
            <a:r>
              <a:rPr lang="ja-JP" altLang="en-US" sz="1400" dirty="0"/>
              <a:t>年）に勤務、</a:t>
            </a:r>
            <a:endParaRPr lang="en-US" altLang="ja-JP" sz="1400" dirty="0"/>
          </a:p>
          <a:p>
            <a:pPr marL="85725" indent="-85725">
              <a:buFont typeface="Arial" charset="0"/>
              <a:buNone/>
            </a:pPr>
            <a:r>
              <a:rPr lang="ja-JP" altLang="en-US" sz="1400" dirty="0" smtClean="0"/>
              <a:t>・いずれ</a:t>
            </a:r>
            <a:r>
              <a:rPr lang="ja-JP" altLang="en-US" sz="1400" dirty="0"/>
              <a:t>も広報・宣伝担当。　販売促進・ＰＲ、広告宣伝、広報、マーケ・コミュニケーションに一貫して従事。</a:t>
            </a:r>
            <a:endParaRPr lang="en-US" altLang="ja-JP" sz="1400" dirty="0"/>
          </a:p>
          <a:p>
            <a:pPr marL="85725" indent="-85725">
              <a:buFont typeface="Arial" charset="0"/>
              <a:buNone/>
            </a:pPr>
            <a:r>
              <a:rPr lang="ja-JP" altLang="en-US" sz="1400" dirty="0" smtClean="0"/>
              <a:t>・逞しさ</a:t>
            </a:r>
            <a:r>
              <a:rPr lang="ja-JP" altLang="en-US" sz="1400" dirty="0"/>
              <a:t>と爽やかさを備える。　</a:t>
            </a:r>
            <a:endParaRPr lang="en-US" altLang="ja-JP" sz="1400" dirty="0"/>
          </a:p>
        </p:txBody>
      </p:sp>
      <p:sp>
        <p:nvSpPr>
          <p:cNvPr id="71" name="角丸四角形 70"/>
          <p:cNvSpPr/>
          <p:nvPr/>
        </p:nvSpPr>
        <p:spPr>
          <a:xfrm>
            <a:off x="114953" y="404664"/>
            <a:ext cx="4457418" cy="706398"/>
          </a:xfrm>
          <a:prstGeom prst="roundRect">
            <a:avLst>
              <a:gd name="adj" fmla="val 8966"/>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角丸四角形 71"/>
          <p:cNvSpPr/>
          <p:nvPr/>
        </p:nvSpPr>
        <p:spPr>
          <a:xfrm>
            <a:off x="107505" y="3068960"/>
            <a:ext cx="4464496" cy="2087652"/>
          </a:xfrm>
          <a:prstGeom prst="roundRect">
            <a:avLst>
              <a:gd name="adj" fmla="val 46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角丸四角形 72"/>
          <p:cNvSpPr/>
          <p:nvPr/>
        </p:nvSpPr>
        <p:spPr>
          <a:xfrm>
            <a:off x="107505" y="1221720"/>
            <a:ext cx="4464496" cy="1703224"/>
          </a:xfrm>
          <a:prstGeom prst="roundRect">
            <a:avLst>
              <a:gd name="adj" fmla="val 46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角丸四角形 73"/>
          <p:cNvSpPr/>
          <p:nvPr/>
        </p:nvSpPr>
        <p:spPr>
          <a:xfrm>
            <a:off x="107505" y="5301208"/>
            <a:ext cx="4464496" cy="1512168"/>
          </a:xfrm>
          <a:prstGeom prst="roundRect">
            <a:avLst>
              <a:gd name="adj" fmla="val 46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テキスト ボックス 74"/>
          <p:cNvSpPr txBox="1"/>
          <p:nvPr/>
        </p:nvSpPr>
        <p:spPr>
          <a:xfrm>
            <a:off x="199782" y="5363924"/>
            <a:ext cx="3381871" cy="369332"/>
          </a:xfrm>
          <a:prstGeom prst="rect">
            <a:avLst/>
          </a:prstGeom>
          <a:noFill/>
        </p:spPr>
        <p:txBody>
          <a:bodyPr wrap="square" rtlCol="0">
            <a:spAutoFit/>
          </a:bodyPr>
          <a:lstStyle/>
          <a:p>
            <a:r>
              <a:rPr kumimoji="1" lang="ja-JP" altLang="en-US" dirty="0" smtClean="0"/>
              <a:t>■解決してきた課題</a:t>
            </a:r>
            <a:endParaRPr kumimoji="1" lang="ja-JP" altLang="en-US" dirty="0"/>
          </a:p>
        </p:txBody>
      </p:sp>
      <p:sp>
        <p:nvSpPr>
          <p:cNvPr id="80" name="二等辺三角形 79"/>
          <p:cNvSpPr/>
          <p:nvPr/>
        </p:nvSpPr>
        <p:spPr>
          <a:xfrm rot="5400000">
            <a:off x="2456186" y="3429000"/>
            <a:ext cx="4852118" cy="243606"/>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aphicFrame>
        <p:nvGraphicFramePr>
          <p:cNvPr id="107" name="表 106"/>
          <p:cNvGraphicFramePr>
            <a:graphicFrameLocks noGrp="1"/>
          </p:cNvGraphicFramePr>
          <p:nvPr>
            <p:extLst>
              <p:ext uri="{D42A27DB-BD31-4B8C-83A1-F6EECF244321}">
                <p14:modId xmlns:p14="http://schemas.microsoft.com/office/powerpoint/2010/main" val="1334762947"/>
              </p:ext>
            </p:extLst>
          </p:nvPr>
        </p:nvGraphicFramePr>
        <p:xfrm>
          <a:off x="5220072" y="4653136"/>
          <a:ext cx="3672408" cy="1872208"/>
        </p:xfrm>
        <a:graphic>
          <a:graphicData uri="http://schemas.openxmlformats.org/drawingml/2006/table">
            <a:tbl>
              <a:tblPr/>
              <a:tblGrid>
                <a:gridCol w="994611"/>
                <a:gridCol w="306034"/>
                <a:gridCol w="2371763"/>
              </a:tblGrid>
              <a:tr h="360040">
                <a:tc>
                  <a:txBody>
                    <a:bodyPr/>
                    <a:lstStyle/>
                    <a:p>
                      <a:pPr algn="ctr" fontAlgn="ctr"/>
                      <a:r>
                        <a:rPr lang="ja-JP" altLang="en-US" sz="600" b="0" i="0" u="none" strike="noStrike" dirty="0">
                          <a:solidFill>
                            <a:srgbClr val="000000"/>
                          </a:solidFill>
                          <a:effectLst/>
                          <a:latin typeface="ＭＳ Ｐゴシック"/>
                        </a:rPr>
                        <a:t>対人マネジメントで重要なこと</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indent="0" algn="ctr" defTabSz="884591" rtl="0" eaLnBrk="1" fontAlgn="ctr" latinLnBrk="0" hangingPunct="1">
                        <a:lnSpc>
                          <a:spcPct val="100000"/>
                        </a:lnSpc>
                        <a:spcBef>
                          <a:spcPts val="0"/>
                        </a:spcBef>
                        <a:spcAft>
                          <a:spcPts val="0"/>
                        </a:spcAft>
                        <a:buClrTx/>
                        <a:buSzTx/>
                        <a:buFontTx/>
                        <a:buNone/>
                        <a:tabLst/>
                        <a:defRPr/>
                      </a:pPr>
                      <a:r>
                        <a:rPr lang="ja-JP" altLang="en-US" sz="500" b="0" i="0" u="none" strike="noStrike" dirty="0" smtClean="0">
                          <a:solidFill>
                            <a:srgbClr val="000000"/>
                          </a:solidFill>
                          <a:effectLst/>
                          <a:latin typeface="ＭＳ Ｐゴシック"/>
                        </a:rPr>
                        <a:t>得意な項目に◯</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600" b="0" i="0" u="none" strike="noStrike" dirty="0" smtClean="0">
                          <a:solidFill>
                            <a:srgbClr val="000000"/>
                          </a:solidFill>
                          <a:effectLst/>
                          <a:latin typeface="ＭＳ Ｐゴシック"/>
                        </a:rPr>
                        <a:t>得意な項目に</a:t>
                      </a:r>
                      <a:r>
                        <a:rPr lang="ja-JP" altLang="en-US" sz="600" b="0" i="0" u="none" strike="noStrike" dirty="0">
                          <a:solidFill>
                            <a:srgbClr val="000000"/>
                          </a:solidFill>
                          <a:effectLst/>
                          <a:latin typeface="ＭＳ Ｐゴシック"/>
                        </a:rPr>
                        <a:t>ついて、具体的な行動やその理由</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r>
              <a:tr h="504056">
                <a:tc>
                  <a:txBody>
                    <a:bodyPr/>
                    <a:lstStyle/>
                    <a:p>
                      <a:pPr algn="ctr" fontAlgn="ctr"/>
                      <a:r>
                        <a:rPr lang="ja-JP" altLang="en-US" sz="700" b="0" i="0" u="none" strike="noStrike" dirty="0">
                          <a:solidFill>
                            <a:srgbClr val="000000"/>
                          </a:solidFill>
                          <a:effectLst/>
                          <a:latin typeface="ＭＳ Ｐゴシック"/>
                        </a:rPr>
                        <a:t>社内対応</a:t>
                      </a:r>
                      <a:br>
                        <a:rPr lang="ja-JP" altLang="en-US" sz="700" b="0" i="0" u="none" strike="noStrike" dirty="0">
                          <a:solidFill>
                            <a:srgbClr val="000000"/>
                          </a:solidFill>
                          <a:effectLst/>
                          <a:latin typeface="ＭＳ Ｐゴシック"/>
                        </a:rPr>
                      </a:br>
                      <a:r>
                        <a:rPr lang="ja-JP" altLang="en-US" sz="700" b="0" i="0" u="none" strike="noStrike" dirty="0">
                          <a:solidFill>
                            <a:srgbClr val="000000"/>
                          </a:solidFill>
                          <a:effectLst/>
                          <a:latin typeface="ＭＳ Ｐゴシック"/>
                        </a:rPr>
                        <a:t>（上司・経営層など）</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indent="0" algn="l" defTabSz="884591" rtl="0" eaLnBrk="1" fontAlgn="t" latinLnBrk="0" hangingPunct="1">
                        <a:lnSpc>
                          <a:spcPct val="100000"/>
                        </a:lnSpc>
                        <a:spcBef>
                          <a:spcPts val="0"/>
                        </a:spcBef>
                        <a:spcAft>
                          <a:spcPts val="0"/>
                        </a:spcAft>
                        <a:buClrTx/>
                        <a:buSzTx/>
                        <a:buFontTx/>
                        <a:buNone/>
                        <a:tabLst/>
                        <a:defRPr/>
                      </a:pPr>
                      <a:r>
                        <a:rPr lang="ja-JP" altLang="en-US" sz="900" b="0" i="0" u="none" strike="noStrike" dirty="0" smtClean="0">
                          <a:solidFill>
                            <a:srgbClr val="FF0000"/>
                          </a:solidFill>
                          <a:effectLst/>
                          <a:latin typeface="ＭＳ Ｐゴシック"/>
                        </a:rPr>
                        <a:t>◎</a:t>
                      </a:r>
                      <a:endParaRPr lang="ja-JP" altLang="en-US" sz="900" b="0" i="0" u="none" strike="noStrike" dirty="0">
                        <a:solidFill>
                          <a:srgbClr val="FF0000"/>
                        </a:solidFill>
                        <a:effectLst/>
                        <a:latin typeface="ＭＳ Ｐゴシック"/>
                      </a:endParaRPr>
                    </a:p>
                  </a:txBody>
                  <a:tcPr marL="8781" marR="8781" marT="8325" marB="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884591" rtl="0" eaLnBrk="1" fontAlgn="t" latinLnBrk="0" hangingPunct="1">
                        <a:lnSpc>
                          <a:spcPct val="100000"/>
                        </a:lnSpc>
                        <a:spcBef>
                          <a:spcPts val="0"/>
                        </a:spcBef>
                        <a:spcAft>
                          <a:spcPts val="0"/>
                        </a:spcAft>
                        <a:buClrTx/>
                        <a:buSzTx/>
                        <a:buFontTx/>
                        <a:buNone/>
                        <a:tabLst/>
                        <a:defRPr/>
                      </a:pPr>
                      <a:r>
                        <a:rPr lang="ja-JP" altLang="en-US" sz="900" dirty="0" smtClean="0">
                          <a:solidFill>
                            <a:srgbClr val="FF0000"/>
                          </a:solidFill>
                        </a:rPr>
                        <a:t>議員、経営陣から適切で迅速な意思決定を引き出す</a:t>
                      </a:r>
                      <a:endParaRPr lang="en-US" altLang="ja-JP" sz="900" dirty="0" smtClean="0">
                        <a:solidFill>
                          <a:srgbClr val="FF0000"/>
                        </a:solidFill>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4056">
                <a:tc>
                  <a:txBody>
                    <a:bodyPr/>
                    <a:lstStyle/>
                    <a:p>
                      <a:pPr algn="ctr" fontAlgn="ctr"/>
                      <a:r>
                        <a:rPr lang="ja-JP" altLang="en-US" sz="700" b="0" i="0" u="none" strike="noStrike" dirty="0">
                          <a:solidFill>
                            <a:srgbClr val="000000"/>
                          </a:solidFill>
                          <a:effectLst/>
                          <a:latin typeface="ＭＳ Ｐゴシック"/>
                        </a:rPr>
                        <a:t>社外対応</a:t>
                      </a:r>
                      <a:br>
                        <a:rPr lang="ja-JP" altLang="en-US" sz="700" b="0" i="0" u="none" strike="noStrike" dirty="0">
                          <a:solidFill>
                            <a:srgbClr val="000000"/>
                          </a:solidFill>
                          <a:effectLst/>
                          <a:latin typeface="ＭＳ Ｐゴシック"/>
                        </a:rPr>
                      </a:br>
                      <a:r>
                        <a:rPr lang="ja-JP" altLang="en-US" sz="700" b="0" i="0" u="none" strike="noStrike" dirty="0">
                          <a:solidFill>
                            <a:srgbClr val="000000"/>
                          </a:solidFill>
                          <a:effectLst/>
                          <a:latin typeface="ＭＳ Ｐゴシック"/>
                        </a:rPr>
                        <a:t>（顧客</a:t>
                      </a:r>
                      <a:r>
                        <a:rPr lang="ja-JP" altLang="en-US" sz="700" b="0" i="0" u="none" strike="noStrike" dirty="0" smtClean="0">
                          <a:solidFill>
                            <a:srgbClr val="000000"/>
                          </a:solidFill>
                          <a:effectLst/>
                          <a:latin typeface="ＭＳ Ｐゴシック"/>
                        </a:rPr>
                        <a:t>、パートナーなど</a:t>
                      </a:r>
                      <a:r>
                        <a:rPr lang="ja-JP" altLang="en-US" sz="700" b="0" i="0" u="none" strike="noStrike" dirty="0">
                          <a:solidFill>
                            <a:srgbClr val="000000"/>
                          </a:solidFill>
                          <a:effectLst/>
                          <a:latin typeface="ＭＳ Ｐゴシック"/>
                        </a:rPr>
                        <a:t>）</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t"/>
                      <a:r>
                        <a:rPr lang="ja-JP" altLang="en-US" sz="900" b="0" i="0" u="none" strike="noStrike" dirty="0" smtClean="0">
                          <a:solidFill>
                            <a:srgbClr val="070795"/>
                          </a:solidFill>
                          <a:effectLst/>
                          <a:latin typeface="ＭＳ Ｐゴシック"/>
                        </a:rPr>
                        <a:t>○</a:t>
                      </a:r>
                      <a:endParaRPr lang="ja-JP" altLang="en-US" sz="900" b="0" i="0" u="none" strike="noStrike" dirty="0">
                        <a:solidFill>
                          <a:srgbClr val="070795"/>
                        </a:solidFill>
                        <a:effectLst/>
                        <a:latin typeface="ＭＳ Ｐゴシック"/>
                      </a:endParaRPr>
                    </a:p>
                  </a:txBody>
                  <a:tcPr marL="8781" marR="8781" marT="8325" marB="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884591" rtl="0" eaLnBrk="1" fontAlgn="t" latinLnBrk="0" hangingPunct="1">
                        <a:lnSpc>
                          <a:spcPct val="100000"/>
                        </a:lnSpc>
                        <a:spcBef>
                          <a:spcPts val="0"/>
                        </a:spcBef>
                        <a:spcAft>
                          <a:spcPts val="0"/>
                        </a:spcAft>
                        <a:buClrTx/>
                        <a:buSzTx/>
                        <a:buFontTx/>
                        <a:buNone/>
                        <a:tabLst/>
                        <a:defRPr/>
                      </a:pPr>
                      <a:r>
                        <a:rPr lang="ja-JP" altLang="en-US" sz="900" dirty="0" smtClean="0">
                          <a:solidFill>
                            <a:srgbClr val="070795"/>
                          </a:solidFill>
                        </a:rPr>
                        <a:t>相手の立場に立った対応力、マスコミとの関係構築力</a:t>
                      </a:r>
                      <a:endParaRPr lang="ja-JP" altLang="en-US" sz="900" b="0" i="1" u="none" strike="noStrike" dirty="0">
                        <a:solidFill>
                          <a:srgbClr val="070795"/>
                        </a:solidFill>
                        <a:effectLst/>
                        <a:latin typeface="ＭＳ Ｐゴシック"/>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4056">
                <a:tc>
                  <a:txBody>
                    <a:bodyPr/>
                    <a:lstStyle/>
                    <a:p>
                      <a:pPr algn="ctr" fontAlgn="ctr"/>
                      <a:r>
                        <a:rPr lang="ja-JP" altLang="en-US" sz="700" b="0" i="0" u="none" strike="noStrike" dirty="0" smtClean="0">
                          <a:solidFill>
                            <a:srgbClr val="000000"/>
                          </a:solidFill>
                          <a:effectLst/>
                          <a:latin typeface="ＭＳ Ｐゴシック"/>
                        </a:rPr>
                        <a:t>部下マネジメント</a:t>
                      </a:r>
                      <a:endParaRPr lang="en-US" altLang="ja-JP" sz="700" b="0" i="0" u="none" strike="noStrike" dirty="0" smtClean="0">
                        <a:solidFill>
                          <a:srgbClr val="000000"/>
                        </a:solidFill>
                        <a:effectLst/>
                        <a:latin typeface="ＭＳ Ｐゴシック"/>
                      </a:endParaRPr>
                    </a:p>
                    <a:p>
                      <a:pPr algn="ctr" fontAlgn="ctr"/>
                      <a:r>
                        <a:rPr lang="ja-JP" altLang="en-US" sz="700" b="0" i="0" u="none" strike="noStrike" dirty="0" smtClean="0">
                          <a:solidFill>
                            <a:srgbClr val="000000"/>
                          </a:solidFill>
                          <a:effectLst/>
                          <a:latin typeface="ＭＳ Ｐゴシック"/>
                        </a:rPr>
                        <a:t>（評価</a:t>
                      </a:r>
                      <a:r>
                        <a:rPr lang="ja-JP" altLang="en-US" sz="700" b="0" i="0" u="none" strike="noStrike" dirty="0">
                          <a:solidFill>
                            <a:srgbClr val="000000"/>
                          </a:solidFill>
                          <a:effectLst/>
                          <a:latin typeface="ＭＳ Ｐゴシック"/>
                        </a:rPr>
                        <a:t>や指導）</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indent="0" algn="ctr" defTabSz="884591" rtl="0" eaLnBrk="1" fontAlgn="t" latinLnBrk="0" hangingPunct="1">
                        <a:lnSpc>
                          <a:spcPct val="100000"/>
                        </a:lnSpc>
                        <a:spcBef>
                          <a:spcPts val="0"/>
                        </a:spcBef>
                        <a:spcAft>
                          <a:spcPts val="0"/>
                        </a:spcAft>
                        <a:buClrTx/>
                        <a:buSzTx/>
                        <a:buFontTx/>
                        <a:buNone/>
                        <a:tabLst/>
                        <a:defRPr/>
                      </a:pPr>
                      <a:endParaRPr kumimoji="1" lang="ja-JP" altLang="en-US" sz="900" b="0" i="0" u="none" strike="noStrike" kern="1200" dirty="0">
                        <a:solidFill>
                          <a:srgbClr val="070795"/>
                        </a:solidFill>
                        <a:effectLst/>
                        <a:latin typeface="ＭＳ Ｐゴシック"/>
                        <a:ea typeface="+mn-ea"/>
                        <a:cs typeface="+mn-cs"/>
                      </a:endParaRPr>
                    </a:p>
                  </a:txBody>
                  <a:tcPr marL="8781" marR="8781" marT="8325" marB="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884591" rtl="0" eaLnBrk="1" fontAlgn="t" latinLnBrk="0" hangingPunct="1">
                        <a:lnSpc>
                          <a:spcPct val="100000"/>
                        </a:lnSpc>
                        <a:spcBef>
                          <a:spcPts val="0"/>
                        </a:spcBef>
                        <a:spcAft>
                          <a:spcPts val="0"/>
                        </a:spcAft>
                        <a:buClrTx/>
                        <a:buSzTx/>
                        <a:buFontTx/>
                        <a:buNone/>
                        <a:tabLst/>
                        <a:defRPr/>
                      </a:pPr>
                      <a:endParaRPr lang="en-US" altLang="ja-JP" sz="600" b="0" i="1" u="none" strike="noStrike" dirty="0" smtClean="0">
                        <a:solidFill>
                          <a:srgbClr val="070795"/>
                        </a:solidFill>
                        <a:effectLst/>
                        <a:latin typeface="ＭＳ Ｐゴシック"/>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110" name="表 109"/>
          <p:cNvGraphicFramePr>
            <a:graphicFrameLocks noGrp="1"/>
          </p:cNvGraphicFramePr>
          <p:nvPr>
            <p:extLst>
              <p:ext uri="{D42A27DB-BD31-4B8C-83A1-F6EECF244321}">
                <p14:modId xmlns:p14="http://schemas.microsoft.com/office/powerpoint/2010/main" val="3863062004"/>
              </p:ext>
            </p:extLst>
          </p:nvPr>
        </p:nvGraphicFramePr>
        <p:xfrm>
          <a:off x="5222676" y="1867217"/>
          <a:ext cx="3741813" cy="2128132"/>
        </p:xfrm>
        <a:graphic>
          <a:graphicData uri="http://schemas.openxmlformats.org/drawingml/2006/table">
            <a:tbl>
              <a:tblPr/>
              <a:tblGrid>
                <a:gridCol w="398389"/>
                <a:gridCol w="607119"/>
                <a:gridCol w="288032"/>
                <a:gridCol w="2448273"/>
              </a:tblGrid>
              <a:tr h="309831">
                <a:tc gridSpan="2">
                  <a:txBody>
                    <a:bodyPr/>
                    <a:lstStyle/>
                    <a:p>
                      <a:pPr algn="ctr" fontAlgn="ctr"/>
                      <a:r>
                        <a:rPr lang="ja-JP" altLang="en-US" sz="600" b="0" i="0" u="none" strike="noStrike" dirty="0">
                          <a:solidFill>
                            <a:srgbClr val="000000"/>
                          </a:solidFill>
                          <a:effectLst/>
                          <a:latin typeface="ＭＳ Ｐゴシック"/>
                        </a:rPr>
                        <a:t>成果をあげるために重要な行動</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endParaRPr kumimoji="1" lang="ja-JP" altLang="en-US"/>
                    </a:p>
                  </a:txBody>
                  <a:tcPr/>
                </a:tc>
                <a:tc>
                  <a:txBody>
                    <a:bodyPr/>
                    <a:lstStyle/>
                    <a:p>
                      <a:pPr marL="0" marR="0" indent="0" algn="ctr" defTabSz="884591" rtl="0" eaLnBrk="1" fontAlgn="ctr" latinLnBrk="0" hangingPunct="1">
                        <a:lnSpc>
                          <a:spcPct val="100000"/>
                        </a:lnSpc>
                        <a:spcBef>
                          <a:spcPts val="0"/>
                        </a:spcBef>
                        <a:spcAft>
                          <a:spcPts val="0"/>
                        </a:spcAft>
                        <a:buClrTx/>
                        <a:buSzTx/>
                        <a:buFontTx/>
                        <a:buNone/>
                        <a:tabLst/>
                        <a:defRPr/>
                      </a:pPr>
                      <a:r>
                        <a:rPr lang="ja-JP" altLang="en-US" sz="500" b="0" i="0" u="none" strike="noStrike" dirty="0" smtClean="0">
                          <a:solidFill>
                            <a:srgbClr val="000000"/>
                          </a:solidFill>
                          <a:effectLst/>
                          <a:latin typeface="ＭＳ Ｐゴシック"/>
                        </a:rPr>
                        <a:t>得意な項目に◯</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600" b="0" i="0" u="none" strike="noStrike" dirty="0" smtClean="0">
                          <a:solidFill>
                            <a:srgbClr val="000000"/>
                          </a:solidFill>
                          <a:effectLst/>
                          <a:latin typeface="ＭＳ Ｐゴシック"/>
                        </a:rPr>
                        <a:t>得意な項目に</a:t>
                      </a:r>
                      <a:r>
                        <a:rPr lang="ja-JP" altLang="en-US" sz="600" b="0" i="0" u="none" strike="noStrike" dirty="0">
                          <a:solidFill>
                            <a:srgbClr val="000000"/>
                          </a:solidFill>
                          <a:effectLst/>
                          <a:latin typeface="ＭＳ Ｐゴシック"/>
                        </a:rPr>
                        <a:t>ついて、具体的な行動やその理由</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r>
              <a:tr h="329955">
                <a:tc rowSpan="2">
                  <a:txBody>
                    <a:bodyPr/>
                    <a:lstStyle/>
                    <a:p>
                      <a:pPr algn="ctr" fontAlgn="ctr"/>
                      <a:r>
                        <a:rPr lang="ja-JP" altLang="en-US" sz="700" b="0" i="0" u="none" strike="noStrike" dirty="0" smtClean="0">
                          <a:solidFill>
                            <a:srgbClr val="000000"/>
                          </a:solidFill>
                          <a:effectLst/>
                          <a:latin typeface="ＭＳ Ｐゴシック"/>
                        </a:rPr>
                        <a:t>課題を</a:t>
                      </a:r>
                    </a:p>
                    <a:p>
                      <a:pPr algn="ctr" fontAlgn="ctr"/>
                      <a:r>
                        <a:rPr lang="ja-JP" altLang="en-US" sz="700" b="0" i="0" u="none" strike="noStrike" dirty="0" smtClean="0">
                          <a:solidFill>
                            <a:srgbClr val="000000"/>
                          </a:solidFill>
                          <a:effectLst/>
                          <a:latin typeface="ＭＳ Ｐゴシック"/>
                        </a:rPr>
                        <a:t>明らかにする</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700" b="0" i="0" u="none" strike="noStrike" dirty="0">
                          <a:solidFill>
                            <a:srgbClr val="000000"/>
                          </a:solidFill>
                          <a:effectLst/>
                          <a:latin typeface="ＭＳ Ｐゴシック"/>
                        </a:rPr>
                        <a:t>現状の把握</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900" b="0" i="0" u="none" strike="noStrike" dirty="0" smtClean="0">
                          <a:solidFill>
                            <a:srgbClr val="070795"/>
                          </a:solidFill>
                          <a:effectLst/>
                          <a:latin typeface="ＭＳ Ｐゴシック"/>
                        </a:rPr>
                        <a:t>○</a:t>
                      </a:r>
                      <a:endParaRPr lang="en-US" sz="900" b="0" i="0" u="none" strike="noStrike" dirty="0">
                        <a:solidFill>
                          <a:srgbClr val="070795"/>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ja-JP" altLang="en-US" sz="900" dirty="0" smtClean="0">
                          <a:solidFill>
                            <a:srgbClr val="070795"/>
                          </a:solidFill>
                        </a:rPr>
                        <a:t>様々なステークホルダーから常に情報を収集する</a:t>
                      </a:r>
                      <a:endParaRPr lang="ja-JP" altLang="en-US" sz="900" b="0" i="1" u="none" strike="noStrike" dirty="0">
                        <a:solidFill>
                          <a:srgbClr val="FF0000"/>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r>
              <a:tr h="330209">
                <a:tc vMerge="1">
                  <a:txBody>
                    <a:bodyPr/>
                    <a:lstStyle/>
                    <a:p>
                      <a:endParaRPr kumimoji="1" lang="ja-JP" altLang="en-US"/>
                    </a:p>
                  </a:txBody>
                  <a:tcPr/>
                </a:tc>
                <a:tc>
                  <a:txBody>
                    <a:bodyPr/>
                    <a:lstStyle/>
                    <a:p>
                      <a:pPr algn="ctr" fontAlgn="ctr"/>
                      <a:r>
                        <a:rPr lang="ja-JP" altLang="en-US" sz="700" b="0" i="0" u="none" strike="noStrike" dirty="0">
                          <a:solidFill>
                            <a:srgbClr val="000000"/>
                          </a:solidFill>
                          <a:effectLst/>
                          <a:latin typeface="ＭＳ Ｐゴシック"/>
                        </a:rPr>
                        <a:t>課題</a:t>
                      </a:r>
                      <a:r>
                        <a:rPr lang="ja-JP" altLang="en-US" sz="700" b="0" i="0" u="none" strike="noStrike" dirty="0" smtClean="0">
                          <a:solidFill>
                            <a:srgbClr val="000000"/>
                          </a:solidFill>
                          <a:effectLst/>
                          <a:latin typeface="ＭＳ Ｐゴシック"/>
                        </a:rPr>
                        <a:t>の</a:t>
                      </a:r>
                      <a:endParaRPr lang="en-US" altLang="ja-JP" sz="700" b="0" i="0" u="none" strike="noStrike" dirty="0" smtClean="0">
                        <a:solidFill>
                          <a:srgbClr val="000000"/>
                        </a:solidFill>
                        <a:effectLst/>
                        <a:latin typeface="ＭＳ Ｐゴシック"/>
                      </a:endParaRPr>
                    </a:p>
                    <a:p>
                      <a:pPr algn="ctr" fontAlgn="ctr"/>
                      <a:r>
                        <a:rPr lang="ja-JP" altLang="en-US" sz="700" b="0" i="0" u="none" strike="noStrike" dirty="0" smtClean="0">
                          <a:solidFill>
                            <a:srgbClr val="000000"/>
                          </a:solidFill>
                          <a:effectLst/>
                          <a:latin typeface="ＭＳ Ｐゴシック"/>
                        </a:rPr>
                        <a:t>設定</a:t>
                      </a:r>
                      <a:r>
                        <a:rPr lang="ja-JP" altLang="en-US" sz="700" b="0" i="0" u="none" strike="noStrike" dirty="0">
                          <a:solidFill>
                            <a:srgbClr val="000000"/>
                          </a:solidFill>
                          <a:effectLst/>
                          <a:latin typeface="ＭＳ Ｐゴシック"/>
                        </a:rPr>
                        <a:t>方法</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900" b="0" i="0" u="none" strike="noStrike" dirty="0">
                        <a:solidFill>
                          <a:srgbClr val="070795"/>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900" dirty="0">
                        <a:solidFill>
                          <a:srgbClr val="FF0000"/>
                        </a:solidFill>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r>
              <a:tr h="497975">
                <a:tc>
                  <a:txBody>
                    <a:bodyPr/>
                    <a:lstStyle/>
                    <a:p>
                      <a:pPr algn="ctr" fontAlgn="ctr"/>
                      <a:r>
                        <a:rPr lang="ja-JP" altLang="en-US" sz="700" b="0" i="0" u="none" strike="noStrike" dirty="0" smtClean="0">
                          <a:solidFill>
                            <a:srgbClr val="000000"/>
                          </a:solidFill>
                          <a:effectLst/>
                          <a:latin typeface="ＭＳ Ｐゴシック"/>
                        </a:rPr>
                        <a:t>計画を立てる</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700" b="0" i="0" u="none" strike="noStrike" dirty="0">
                          <a:solidFill>
                            <a:srgbClr val="000000"/>
                          </a:solidFill>
                          <a:effectLst/>
                          <a:latin typeface="ＭＳ Ｐゴシック"/>
                        </a:rPr>
                        <a:t>課題遂行のための</a:t>
                      </a:r>
                      <a:br>
                        <a:rPr lang="ja-JP" altLang="en-US" sz="700" b="0" i="0" u="none" strike="noStrike" dirty="0">
                          <a:solidFill>
                            <a:srgbClr val="000000"/>
                          </a:solidFill>
                          <a:effectLst/>
                          <a:latin typeface="ＭＳ Ｐゴシック"/>
                        </a:rPr>
                      </a:br>
                      <a:r>
                        <a:rPr lang="ja-JP" altLang="en-US" sz="700" b="0" i="0" u="none" strike="noStrike" dirty="0">
                          <a:solidFill>
                            <a:srgbClr val="000000"/>
                          </a:solidFill>
                          <a:effectLst/>
                          <a:latin typeface="ＭＳ Ｐゴシック"/>
                        </a:rPr>
                        <a:t>計画の立て方</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900" b="0" i="0" u="none" strike="noStrike" dirty="0">
                        <a:solidFill>
                          <a:srgbClr val="070795"/>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endParaRPr lang="ja-JP" altLang="en-US" sz="900" dirty="0">
                        <a:solidFill>
                          <a:srgbClr val="070795"/>
                        </a:solidFill>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51615">
                <a:tc rowSpan="2">
                  <a:txBody>
                    <a:bodyPr/>
                    <a:lstStyle/>
                    <a:p>
                      <a:pPr algn="ctr" fontAlgn="ctr"/>
                      <a:r>
                        <a:rPr lang="ja-JP" altLang="en-US" sz="700" b="0" i="0" u="none" strike="noStrike" dirty="0" smtClean="0">
                          <a:solidFill>
                            <a:srgbClr val="000000"/>
                          </a:solidFill>
                          <a:effectLst/>
                          <a:latin typeface="ＭＳ Ｐゴシック"/>
                        </a:rPr>
                        <a:t>実行する</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700" b="0" i="0" u="none" strike="noStrike" dirty="0">
                          <a:solidFill>
                            <a:srgbClr val="000000"/>
                          </a:solidFill>
                          <a:effectLst/>
                          <a:latin typeface="ＭＳ Ｐゴシック"/>
                        </a:rPr>
                        <a:t>実際</a:t>
                      </a:r>
                      <a:r>
                        <a:rPr lang="ja-JP" altLang="en-US" sz="700" b="0" i="0" u="none" strike="noStrike" dirty="0" smtClean="0">
                          <a:solidFill>
                            <a:srgbClr val="000000"/>
                          </a:solidFill>
                          <a:effectLst/>
                          <a:latin typeface="ＭＳ Ｐゴシック"/>
                        </a:rPr>
                        <a:t>の</a:t>
                      </a:r>
                      <a:endParaRPr lang="en-US" altLang="ja-JP" sz="700" b="0" i="0" u="none" strike="noStrike" dirty="0" smtClean="0">
                        <a:solidFill>
                          <a:srgbClr val="000000"/>
                        </a:solidFill>
                        <a:effectLst/>
                        <a:latin typeface="ＭＳ Ｐゴシック"/>
                      </a:endParaRPr>
                    </a:p>
                    <a:p>
                      <a:pPr algn="ctr" fontAlgn="ctr"/>
                      <a:r>
                        <a:rPr lang="ja-JP" altLang="en-US" sz="700" b="0" i="0" u="none" strike="noStrike" dirty="0" smtClean="0">
                          <a:solidFill>
                            <a:srgbClr val="000000"/>
                          </a:solidFill>
                          <a:effectLst/>
                          <a:latin typeface="ＭＳ Ｐゴシック"/>
                        </a:rPr>
                        <a:t>課題</a:t>
                      </a:r>
                      <a:r>
                        <a:rPr lang="ja-JP" altLang="en-US" sz="700" b="0" i="0" u="none" strike="noStrike" dirty="0">
                          <a:solidFill>
                            <a:srgbClr val="000000"/>
                          </a:solidFill>
                          <a:effectLst/>
                          <a:latin typeface="ＭＳ Ｐゴシック"/>
                        </a:rPr>
                        <a:t>遂行</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900" b="0" i="0" u="none" strike="noStrike" dirty="0" smtClean="0">
                          <a:solidFill>
                            <a:srgbClr val="070795"/>
                          </a:solidFill>
                          <a:effectLst/>
                          <a:latin typeface="ＭＳ Ｐゴシック"/>
                        </a:rPr>
                        <a:t>○</a:t>
                      </a:r>
                      <a:endParaRPr lang="en-US" sz="900" b="0" i="0" u="none" strike="noStrike" dirty="0">
                        <a:solidFill>
                          <a:srgbClr val="070795"/>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900" dirty="0" smtClean="0">
                          <a:solidFill>
                            <a:srgbClr val="070795"/>
                          </a:solidFill>
                        </a:rPr>
                        <a:t>強いプレッシャーの中でも複数のタスクを遂行する</a:t>
                      </a:r>
                      <a:endParaRPr lang="ja-JP" altLang="en-US" sz="900" dirty="0">
                        <a:solidFill>
                          <a:srgbClr val="070795"/>
                        </a:solidFill>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r>
              <a:tr h="308547">
                <a:tc vMerge="1">
                  <a:txBody>
                    <a:bodyPr/>
                    <a:lstStyle/>
                    <a:p>
                      <a:endParaRPr kumimoji="1" lang="ja-JP" altLang="en-US" dirty="0"/>
                    </a:p>
                  </a:txBody>
                  <a:tcPr/>
                </a:tc>
                <a:tc>
                  <a:txBody>
                    <a:bodyPr/>
                    <a:lstStyle/>
                    <a:p>
                      <a:pPr algn="ctr" fontAlgn="ctr"/>
                      <a:r>
                        <a:rPr lang="ja-JP" altLang="en-US" sz="700" b="0" i="0" u="none" strike="noStrike" dirty="0">
                          <a:solidFill>
                            <a:srgbClr val="000000"/>
                          </a:solidFill>
                          <a:effectLst/>
                          <a:latin typeface="ＭＳ Ｐゴシック"/>
                        </a:rPr>
                        <a:t>状況への対応</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dirty="0" smtClean="0">
                          <a:solidFill>
                            <a:srgbClr val="FF0000"/>
                          </a:solidFill>
                          <a:effectLst/>
                          <a:latin typeface="ＭＳ Ｐゴシック"/>
                        </a:rPr>
                        <a:t>◎</a:t>
                      </a:r>
                      <a:endParaRPr lang="en-US" sz="900" b="0" i="0" u="none" strike="noStrike" dirty="0">
                        <a:solidFill>
                          <a:srgbClr val="FF0000"/>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ja-JP" altLang="en-US" sz="900" dirty="0" smtClean="0">
                          <a:solidFill>
                            <a:srgbClr val="FF0000"/>
                          </a:solidFill>
                        </a:rPr>
                        <a:t>予期しない状況に臨機応変に対応する</a:t>
                      </a:r>
                      <a:endParaRPr lang="ja-JP" altLang="en-US" sz="900" b="0" i="1" u="none" strike="noStrike" dirty="0">
                        <a:solidFill>
                          <a:srgbClr val="FF0000"/>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112" name="角丸四角形 9"/>
          <p:cNvSpPr>
            <a:spLocks noChangeArrowheads="1"/>
          </p:cNvSpPr>
          <p:nvPr/>
        </p:nvSpPr>
        <p:spPr bwMode="auto">
          <a:xfrm>
            <a:off x="5234974" y="1484784"/>
            <a:ext cx="1353250" cy="302759"/>
          </a:xfrm>
          <a:prstGeom prst="roundRect">
            <a:avLst>
              <a:gd name="adj" fmla="val 16667"/>
            </a:avLst>
          </a:prstGeom>
          <a:solidFill>
            <a:schemeClr val="accent5">
              <a:lumMod val="40000"/>
              <a:lumOff val="60000"/>
            </a:schemeClr>
          </a:solidFill>
          <a:ln>
            <a:noFill/>
          </a:ln>
          <a:extLst/>
        </p:spPr>
        <p:txBody>
          <a:bodyPr lIns="88459" tIns="44230" rIns="88459" bIns="44230" anchor="ctr"/>
          <a:lstStyle/>
          <a:p>
            <a:pPr algn="ctr" fontAlgn="auto">
              <a:spcAft>
                <a:spcPts val="0"/>
              </a:spcAft>
              <a:buFont typeface="Arial" charset="0"/>
              <a:buNone/>
              <a:defRPr/>
            </a:pPr>
            <a:r>
              <a:rPr kumimoji="0" lang="ja-JP" altLang="en-US" sz="1000" b="1" dirty="0">
                <a:latin typeface="+mj-ea"/>
                <a:ea typeface="+mj-ea"/>
              </a:rPr>
              <a:t>仕事の</a:t>
            </a:r>
            <a:r>
              <a:rPr kumimoji="0" lang="ja-JP" altLang="en-US" sz="1000" b="1" dirty="0" smtClean="0">
                <a:latin typeface="+mj-ea"/>
                <a:ea typeface="+mj-ea"/>
              </a:rPr>
              <a:t>し方</a:t>
            </a:r>
            <a:endParaRPr kumimoji="0" lang="ja-JP" altLang="en-US" sz="1000" b="1" dirty="0">
              <a:latin typeface="+mj-ea"/>
              <a:ea typeface="+mj-ea"/>
            </a:endParaRPr>
          </a:p>
        </p:txBody>
      </p:sp>
      <p:sp>
        <p:nvSpPr>
          <p:cNvPr id="113" name="角丸四角形 10"/>
          <p:cNvSpPr>
            <a:spLocks noChangeArrowheads="1"/>
          </p:cNvSpPr>
          <p:nvPr/>
        </p:nvSpPr>
        <p:spPr bwMode="auto">
          <a:xfrm>
            <a:off x="5223602" y="4284384"/>
            <a:ext cx="1436630" cy="299420"/>
          </a:xfrm>
          <a:prstGeom prst="roundRect">
            <a:avLst>
              <a:gd name="adj" fmla="val 16667"/>
            </a:avLst>
          </a:prstGeom>
          <a:solidFill>
            <a:schemeClr val="accent5">
              <a:lumMod val="40000"/>
              <a:lumOff val="60000"/>
            </a:schemeClr>
          </a:solidFill>
          <a:ln>
            <a:noFill/>
          </a:ln>
          <a:extLst/>
        </p:spPr>
        <p:txBody>
          <a:bodyPr lIns="88459" tIns="44230" rIns="88459" bIns="44230" anchor="ctr"/>
          <a:lstStyle/>
          <a:p>
            <a:pPr algn="ctr" fontAlgn="auto">
              <a:spcAft>
                <a:spcPts val="0"/>
              </a:spcAft>
              <a:buFont typeface="Arial" charset="0"/>
              <a:buNone/>
              <a:defRPr/>
            </a:pPr>
            <a:r>
              <a:rPr kumimoji="0" lang="ja-JP" altLang="en-US" sz="1000" b="1" dirty="0">
                <a:latin typeface="+mj-ea"/>
                <a:ea typeface="+mj-ea"/>
              </a:rPr>
              <a:t>人と</a:t>
            </a:r>
            <a:r>
              <a:rPr kumimoji="0" lang="ja-JP" altLang="en-US" sz="1000" b="1" dirty="0" smtClean="0">
                <a:latin typeface="+mj-ea"/>
                <a:ea typeface="+mj-ea"/>
              </a:rPr>
              <a:t>の関わり方</a:t>
            </a:r>
            <a:r>
              <a:rPr kumimoji="0" lang="ja-JP" altLang="en-US" sz="1000" b="1" dirty="0">
                <a:latin typeface="+mj-ea"/>
                <a:ea typeface="+mj-ea"/>
              </a:rPr>
              <a:t>　</a:t>
            </a:r>
          </a:p>
        </p:txBody>
      </p:sp>
      <p:sp>
        <p:nvSpPr>
          <p:cNvPr id="25" name="テキスト ボックス 24"/>
          <p:cNvSpPr txBox="1"/>
          <p:nvPr/>
        </p:nvSpPr>
        <p:spPr>
          <a:xfrm>
            <a:off x="5223602" y="926396"/>
            <a:ext cx="3524862" cy="369332"/>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kumimoji="1" lang="ja-JP" altLang="en-US" dirty="0" smtClean="0"/>
              <a:t>ポータブルスキルの見立て</a:t>
            </a:r>
            <a:endParaRPr kumimoji="1" lang="ja-JP" altLang="en-US" dirty="0"/>
          </a:p>
        </p:txBody>
      </p:sp>
      <p:pic>
        <p:nvPicPr>
          <p:cNvPr id="23"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43377" y="17187"/>
            <a:ext cx="627128" cy="31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068185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pPr>
              <a:defRPr/>
            </a:pPr>
            <a:fld id="{C024EF52-B82D-496B-9F03-C0358D47F893}" type="slidenum">
              <a:rPr lang="ja-JP" altLang="en-US" smtClean="0"/>
              <a:pPr>
                <a:defRPr/>
              </a:pPr>
              <a:t>12</a:t>
            </a:fld>
            <a:endParaRPr lang="ja-JP" altLang="en-US" dirty="0"/>
          </a:p>
        </p:txBody>
      </p:sp>
      <p:sp>
        <p:nvSpPr>
          <p:cNvPr id="8" name="タイトル 1"/>
          <p:cNvSpPr>
            <a:spLocks noGrp="1"/>
          </p:cNvSpPr>
          <p:nvPr>
            <p:ph type="title"/>
          </p:nvPr>
        </p:nvSpPr>
        <p:spPr>
          <a:xfrm>
            <a:off x="457200" y="188913"/>
            <a:ext cx="8218488" cy="576262"/>
          </a:xfrm>
        </p:spPr>
        <p:txBody>
          <a:bodyPr/>
          <a:lstStyle/>
          <a:p>
            <a:pPr eaLnBrk="1" hangingPunct="1"/>
            <a:r>
              <a:rPr lang="ja-JP" altLang="en-US" sz="3600" dirty="0" smtClean="0"/>
              <a:t>＜決定：Ｃ社</a:t>
            </a:r>
            <a:r>
              <a:rPr lang="en-US" altLang="ja-JP" sz="3600" dirty="0" smtClean="0"/>
              <a:t>×</a:t>
            </a:r>
            <a:r>
              <a:rPr lang="ja-JP" altLang="en-US" sz="3600" dirty="0" smtClean="0"/>
              <a:t>Ｃ氏＞</a:t>
            </a:r>
            <a:endParaRPr lang="ja-JP" altLang="en-US" sz="2800" dirty="0" smtClean="0">
              <a:solidFill>
                <a:srgbClr val="FF0000"/>
              </a:solidFill>
            </a:endParaRPr>
          </a:p>
        </p:txBody>
      </p:sp>
      <p:graphicFrame>
        <p:nvGraphicFramePr>
          <p:cNvPr id="12" name="表 11"/>
          <p:cNvGraphicFramePr>
            <a:graphicFrameLocks noGrp="1"/>
          </p:cNvGraphicFramePr>
          <p:nvPr>
            <p:extLst>
              <p:ext uri="{D42A27DB-BD31-4B8C-83A1-F6EECF244321}">
                <p14:modId xmlns:p14="http://schemas.microsoft.com/office/powerpoint/2010/main" val="3483030451"/>
              </p:ext>
            </p:extLst>
          </p:nvPr>
        </p:nvGraphicFramePr>
        <p:xfrm>
          <a:off x="5220072" y="5219908"/>
          <a:ext cx="3672408" cy="1449452"/>
        </p:xfrm>
        <a:graphic>
          <a:graphicData uri="http://schemas.openxmlformats.org/drawingml/2006/table">
            <a:tbl>
              <a:tblPr/>
              <a:tblGrid>
                <a:gridCol w="1296144"/>
                <a:gridCol w="1224136"/>
                <a:gridCol w="1152128"/>
              </a:tblGrid>
              <a:tr h="278741">
                <a:tc>
                  <a:txBody>
                    <a:bodyPr/>
                    <a:lstStyle/>
                    <a:p>
                      <a:pPr algn="ctr" fontAlgn="ctr"/>
                      <a:r>
                        <a:rPr lang="ja-JP" altLang="en-US" sz="600" b="0" i="0" u="none" strike="noStrike" dirty="0">
                          <a:solidFill>
                            <a:srgbClr val="000000"/>
                          </a:solidFill>
                          <a:effectLst/>
                          <a:latin typeface="ＭＳ Ｐゴシック"/>
                        </a:rPr>
                        <a:t>対人マネジメントで重要なこと</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000" b="0" i="0" u="none" strike="noStrike" dirty="0" smtClean="0">
                          <a:solidFill>
                            <a:srgbClr val="000000"/>
                          </a:solidFill>
                          <a:effectLst/>
                          <a:latin typeface="ＭＳ Ｐゴシック"/>
                        </a:rPr>
                        <a:t>Ｃ社</a:t>
                      </a:r>
                      <a:endParaRPr lang="ja-JP" altLang="en-US" sz="1000" b="0" i="0" u="none" strike="noStrike" dirty="0">
                        <a:solidFill>
                          <a:srgbClr val="000000"/>
                        </a:solidFill>
                        <a:effectLst/>
                        <a:latin typeface="ＭＳ Ｐゴシック"/>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000" b="0" i="0" u="none" strike="noStrike" dirty="0" smtClean="0">
                          <a:solidFill>
                            <a:srgbClr val="000000"/>
                          </a:solidFill>
                          <a:effectLst/>
                          <a:latin typeface="ＭＳ Ｐゴシック"/>
                        </a:rPr>
                        <a:t>Ｃ氏</a:t>
                      </a:r>
                      <a:endParaRPr lang="ja-JP" altLang="en-US" sz="1000" b="0" i="0" u="none" strike="noStrike" dirty="0">
                        <a:solidFill>
                          <a:srgbClr val="000000"/>
                        </a:solidFill>
                        <a:effectLst/>
                        <a:latin typeface="ＭＳ Ｐゴシック"/>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r>
              <a:tr h="390237">
                <a:tc>
                  <a:txBody>
                    <a:bodyPr/>
                    <a:lstStyle/>
                    <a:p>
                      <a:pPr algn="ctr" fontAlgn="ctr"/>
                      <a:r>
                        <a:rPr lang="ja-JP" altLang="en-US" sz="700" b="0" i="0" u="none" strike="noStrike" dirty="0">
                          <a:solidFill>
                            <a:srgbClr val="000000"/>
                          </a:solidFill>
                          <a:effectLst/>
                          <a:latin typeface="ＭＳ Ｐゴシック"/>
                        </a:rPr>
                        <a:t>社内対応</a:t>
                      </a:r>
                      <a:br>
                        <a:rPr lang="ja-JP" altLang="en-US" sz="700" b="0" i="0" u="none" strike="noStrike" dirty="0">
                          <a:solidFill>
                            <a:srgbClr val="000000"/>
                          </a:solidFill>
                          <a:effectLst/>
                          <a:latin typeface="ＭＳ Ｐゴシック"/>
                        </a:rPr>
                      </a:br>
                      <a:r>
                        <a:rPr lang="ja-JP" altLang="en-US" sz="700" b="0" i="0" u="none" strike="noStrike" dirty="0">
                          <a:solidFill>
                            <a:srgbClr val="000000"/>
                          </a:solidFill>
                          <a:effectLst/>
                          <a:latin typeface="ＭＳ Ｐゴシック"/>
                        </a:rPr>
                        <a:t>（上司・経営層など）</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indent="0" algn="ctr" defTabSz="884591" rtl="0" eaLnBrk="1" fontAlgn="t" latinLnBrk="0" hangingPunct="1">
                        <a:lnSpc>
                          <a:spcPct val="100000"/>
                        </a:lnSpc>
                        <a:spcBef>
                          <a:spcPts val="0"/>
                        </a:spcBef>
                        <a:spcAft>
                          <a:spcPts val="0"/>
                        </a:spcAft>
                        <a:buClrTx/>
                        <a:buSzTx/>
                        <a:buFontTx/>
                        <a:buNone/>
                        <a:tabLst/>
                        <a:defRPr/>
                      </a:pPr>
                      <a:r>
                        <a:rPr lang="ja-JP" altLang="en-US" sz="900" b="0" i="0" u="none" strike="noStrike" dirty="0" smtClean="0">
                          <a:solidFill>
                            <a:srgbClr val="FF0000"/>
                          </a:solidFill>
                          <a:effectLst/>
                          <a:latin typeface="ＭＳ Ｐゴシック"/>
                        </a:rPr>
                        <a:t>◎</a:t>
                      </a:r>
                      <a:endParaRPr lang="ja-JP" altLang="en-US" sz="900" b="0" i="0" u="none" strike="noStrike" dirty="0">
                        <a:solidFill>
                          <a:srgbClr val="FF0000"/>
                        </a:solidFill>
                        <a:effectLst/>
                        <a:latin typeface="ＭＳ Ｐゴシック"/>
                      </a:endParaRPr>
                    </a:p>
                  </a:txBody>
                  <a:tcPr marL="8781" marR="8781" marT="8325" marB="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884591" rtl="0" eaLnBrk="1" fontAlgn="t" latinLnBrk="0" hangingPunct="1">
                        <a:lnSpc>
                          <a:spcPct val="100000"/>
                        </a:lnSpc>
                        <a:spcBef>
                          <a:spcPts val="0"/>
                        </a:spcBef>
                        <a:spcAft>
                          <a:spcPts val="0"/>
                        </a:spcAft>
                        <a:buClrTx/>
                        <a:buSzTx/>
                        <a:buFontTx/>
                        <a:buNone/>
                        <a:tabLst/>
                        <a:defRPr/>
                      </a:pPr>
                      <a:r>
                        <a:rPr lang="ja-JP" altLang="en-US" sz="900" b="0" i="0" u="none" strike="noStrike" dirty="0" smtClean="0">
                          <a:solidFill>
                            <a:srgbClr val="FF0000"/>
                          </a:solidFill>
                          <a:effectLst/>
                          <a:latin typeface="ＭＳ Ｐゴシック"/>
                        </a:rPr>
                        <a:t>◎</a:t>
                      </a:r>
                      <a:endParaRPr lang="ja-JP" altLang="en-US" sz="900" b="0" i="0" u="none" strike="noStrike" dirty="0">
                        <a:solidFill>
                          <a:srgbClr val="FF0000"/>
                        </a:solidFill>
                        <a:effectLst/>
                        <a:latin typeface="ＭＳ Ｐゴシック"/>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90237">
                <a:tc>
                  <a:txBody>
                    <a:bodyPr/>
                    <a:lstStyle/>
                    <a:p>
                      <a:pPr algn="ctr" fontAlgn="ctr"/>
                      <a:r>
                        <a:rPr lang="ja-JP" altLang="en-US" sz="700" b="0" i="0" u="none" strike="noStrike" dirty="0">
                          <a:solidFill>
                            <a:srgbClr val="000000"/>
                          </a:solidFill>
                          <a:effectLst/>
                          <a:latin typeface="ＭＳ Ｐゴシック"/>
                        </a:rPr>
                        <a:t>社外対応</a:t>
                      </a:r>
                      <a:br>
                        <a:rPr lang="ja-JP" altLang="en-US" sz="700" b="0" i="0" u="none" strike="noStrike" dirty="0">
                          <a:solidFill>
                            <a:srgbClr val="000000"/>
                          </a:solidFill>
                          <a:effectLst/>
                          <a:latin typeface="ＭＳ Ｐゴシック"/>
                        </a:rPr>
                      </a:br>
                      <a:r>
                        <a:rPr lang="ja-JP" altLang="en-US" sz="700" b="0" i="0" u="none" strike="noStrike" dirty="0">
                          <a:solidFill>
                            <a:srgbClr val="000000"/>
                          </a:solidFill>
                          <a:effectLst/>
                          <a:latin typeface="ＭＳ Ｐゴシック"/>
                        </a:rPr>
                        <a:t>（顧客</a:t>
                      </a:r>
                      <a:r>
                        <a:rPr lang="ja-JP" altLang="en-US" sz="700" b="0" i="0" u="none" strike="noStrike" dirty="0" smtClean="0">
                          <a:solidFill>
                            <a:srgbClr val="000000"/>
                          </a:solidFill>
                          <a:effectLst/>
                          <a:latin typeface="ＭＳ Ｐゴシック"/>
                        </a:rPr>
                        <a:t>、パートナーなど</a:t>
                      </a:r>
                      <a:r>
                        <a:rPr lang="ja-JP" altLang="en-US" sz="700" b="0" i="0" u="none" strike="noStrike" dirty="0">
                          <a:solidFill>
                            <a:srgbClr val="000000"/>
                          </a:solidFill>
                          <a:effectLst/>
                          <a:latin typeface="ＭＳ Ｐゴシック"/>
                        </a:rPr>
                        <a:t>）</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t"/>
                      <a:r>
                        <a:rPr lang="ja-JP" altLang="en-US" sz="900" b="0" i="0" u="none" strike="noStrike" dirty="0" smtClean="0">
                          <a:solidFill>
                            <a:srgbClr val="070795"/>
                          </a:solidFill>
                          <a:effectLst/>
                          <a:latin typeface="ＭＳ Ｐゴシック"/>
                        </a:rPr>
                        <a:t>○</a:t>
                      </a:r>
                      <a:endParaRPr lang="ja-JP" altLang="en-US" sz="900" b="0" i="0" u="none" strike="noStrike" dirty="0">
                        <a:solidFill>
                          <a:srgbClr val="070795"/>
                        </a:solidFill>
                        <a:effectLst/>
                        <a:latin typeface="ＭＳ Ｐゴシック"/>
                      </a:endParaRPr>
                    </a:p>
                  </a:txBody>
                  <a:tcPr marL="8781" marR="8781" marT="8325" marB="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884591" rtl="0" eaLnBrk="1" fontAlgn="t" latinLnBrk="0" hangingPunct="1">
                        <a:lnSpc>
                          <a:spcPct val="100000"/>
                        </a:lnSpc>
                        <a:spcBef>
                          <a:spcPts val="0"/>
                        </a:spcBef>
                        <a:spcAft>
                          <a:spcPts val="0"/>
                        </a:spcAft>
                        <a:buClrTx/>
                        <a:buSzTx/>
                        <a:buFontTx/>
                        <a:buNone/>
                        <a:tabLst/>
                        <a:defRPr/>
                      </a:pPr>
                      <a:r>
                        <a:rPr kumimoji="1" lang="ja-JP" altLang="en-US" sz="900" b="0" i="0" u="none" strike="noStrike" kern="1200" dirty="0" smtClean="0">
                          <a:solidFill>
                            <a:srgbClr val="070795"/>
                          </a:solidFill>
                          <a:effectLst/>
                          <a:latin typeface="ＭＳ Ｐゴシック"/>
                          <a:ea typeface="+mn-ea"/>
                          <a:cs typeface="+mn-cs"/>
                        </a:rPr>
                        <a:t>○</a:t>
                      </a:r>
                      <a:endParaRPr kumimoji="1" lang="ja-JP" altLang="en-US" sz="900" b="0" i="0" u="none" strike="noStrike" kern="1200" dirty="0">
                        <a:solidFill>
                          <a:srgbClr val="070795"/>
                        </a:solidFill>
                        <a:effectLst/>
                        <a:latin typeface="ＭＳ Ｐゴシック"/>
                        <a:ea typeface="+mn-ea"/>
                        <a:cs typeface="+mn-cs"/>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90237">
                <a:tc>
                  <a:txBody>
                    <a:bodyPr/>
                    <a:lstStyle/>
                    <a:p>
                      <a:pPr algn="ctr" fontAlgn="ctr"/>
                      <a:r>
                        <a:rPr lang="ja-JP" altLang="en-US" sz="700" b="0" i="0" u="none" strike="noStrike" dirty="0" smtClean="0">
                          <a:solidFill>
                            <a:srgbClr val="000000"/>
                          </a:solidFill>
                          <a:effectLst/>
                          <a:latin typeface="ＭＳ Ｐゴシック"/>
                        </a:rPr>
                        <a:t>部下マネジメント</a:t>
                      </a:r>
                      <a:endParaRPr lang="en-US" altLang="ja-JP" sz="700" b="0" i="0" u="none" strike="noStrike" dirty="0" smtClean="0">
                        <a:solidFill>
                          <a:srgbClr val="000000"/>
                        </a:solidFill>
                        <a:effectLst/>
                        <a:latin typeface="ＭＳ Ｐゴシック"/>
                      </a:endParaRPr>
                    </a:p>
                    <a:p>
                      <a:pPr algn="ctr" fontAlgn="ctr"/>
                      <a:r>
                        <a:rPr lang="ja-JP" altLang="en-US" sz="700" b="0" i="0" u="none" strike="noStrike" dirty="0" smtClean="0">
                          <a:solidFill>
                            <a:srgbClr val="000000"/>
                          </a:solidFill>
                          <a:effectLst/>
                          <a:latin typeface="ＭＳ Ｐゴシック"/>
                        </a:rPr>
                        <a:t>（評価</a:t>
                      </a:r>
                      <a:r>
                        <a:rPr lang="ja-JP" altLang="en-US" sz="700" b="0" i="0" u="none" strike="noStrike" dirty="0">
                          <a:solidFill>
                            <a:srgbClr val="000000"/>
                          </a:solidFill>
                          <a:effectLst/>
                          <a:latin typeface="ＭＳ Ｐゴシック"/>
                        </a:rPr>
                        <a:t>や指導）</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indent="0" algn="ctr" defTabSz="884591" rtl="0" eaLnBrk="1" fontAlgn="t" latinLnBrk="0" hangingPunct="1">
                        <a:lnSpc>
                          <a:spcPct val="100000"/>
                        </a:lnSpc>
                        <a:spcBef>
                          <a:spcPts val="0"/>
                        </a:spcBef>
                        <a:spcAft>
                          <a:spcPts val="0"/>
                        </a:spcAft>
                        <a:buClrTx/>
                        <a:buSzTx/>
                        <a:buFontTx/>
                        <a:buNone/>
                        <a:tabLst/>
                        <a:defRPr/>
                      </a:pPr>
                      <a:endParaRPr kumimoji="1" lang="ja-JP" altLang="en-US" sz="900" b="0" i="0" u="none" strike="noStrike" kern="1200" dirty="0">
                        <a:solidFill>
                          <a:srgbClr val="002060"/>
                        </a:solidFill>
                        <a:effectLst/>
                        <a:latin typeface="ＭＳ Ｐゴシック"/>
                        <a:ea typeface="+mn-ea"/>
                        <a:cs typeface="+mn-cs"/>
                      </a:endParaRPr>
                    </a:p>
                  </a:txBody>
                  <a:tcPr marL="8781" marR="8781" marT="8325" marB="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eaLnBrk="1" fontAlgn="t" hangingPunct="1">
                        <a:spcBef>
                          <a:spcPct val="0"/>
                        </a:spcBef>
                        <a:buFontTx/>
                        <a:buNone/>
                      </a:pPr>
                      <a:endParaRPr lang="ja-JP" altLang="en-US" sz="900" b="0" i="0" u="none" strike="noStrike" dirty="0">
                        <a:solidFill>
                          <a:srgbClr val="002060"/>
                        </a:solidFill>
                        <a:effectLst/>
                        <a:latin typeface="ＭＳ Ｐゴシック"/>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13" name="表 12"/>
          <p:cNvGraphicFramePr>
            <a:graphicFrameLocks noGrp="1"/>
          </p:cNvGraphicFramePr>
          <p:nvPr>
            <p:extLst>
              <p:ext uri="{D42A27DB-BD31-4B8C-83A1-F6EECF244321}">
                <p14:modId xmlns:p14="http://schemas.microsoft.com/office/powerpoint/2010/main" val="3113876775"/>
              </p:ext>
            </p:extLst>
          </p:nvPr>
        </p:nvGraphicFramePr>
        <p:xfrm>
          <a:off x="5222676" y="3138024"/>
          <a:ext cx="3741813" cy="1629331"/>
        </p:xfrm>
        <a:graphic>
          <a:graphicData uri="http://schemas.openxmlformats.org/drawingml/2006/table">
            <a:tbl>
              <a:tblPr/>
              <a:tblGrid>
                <a:gridCol w="398389"/>
                <a:gridCol w="895151"/>
                <a:gridCol w="1224136"/>
                <a:gridCol w="1224137"/>
              </a:tblGrid>
              <a:tr h="237212">
                <a:tc gridSpan="2">
                  <a:txBody>
                    <a:bodyPr/>
                    <a:lstStyle/>
                    <a:p>
                      <a:pPr algn="ctr" fontAlgn="ctr"/>
                      <a:r>
                        <a:rPr lang="ja-JP" altLang="en-US" sz="600" b="0" i="0" u="none" strike="noStrike" dirty="0">
                          <a:solidFill>
                            <a:srgbClr val="000000"/>
                          </a:solidFill>
                          <a:effectLst/>
                          <a:latin typeface="ＭＳ Ｐゴシック"/>
                        </a:rPr>
                        <a:t>成果をあげるために重要な行動</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endParaRPr kumimoji="1" lang="ja-JP" altLang="en-US"/>
                    </a:p>
                  </a:txBody>
                  <a:tcPr/>
                </a:tc>
                <a:tc>
                  <a:txBody>
                    <a:bodyPr/>
                    <a:lstStyle/>
                    <a:p>
                      <a:pPr algn="ctr" fontAlgn="ctr"/>
                      <a:r>
                        <a:rPr lang="ja-JP" altLang="en-US" sz="1000" b="0" i="0" u="none" strike="noStrike" dirty="0" smtClean="0">
                          <a:solidFill>
                            <a:srgbClr val="000000"/>
                          </a:solidFill>
                          <a:effectLst/>
                          <a:latin typeface="ＭＳ Ｐゴシック"/>
                        </a:rPr>
                        <a:t>Ｃ社</a:t>
                      </a:r>
                      <a:endParaRPr lang="ja-JP" altLang="en-US" sz="1000" b="0" i="0" u="none" strike="noStrike" dirty="0">
                        <a:solidFill>
                          <a:srgbClr val="000000"/>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000" b="0" i="0" u="none" strike="noStrike" dirty="0" smtClean="0">
                          <a:solidFill>
                            <a:srgbClr val="000000"/>
                          </a:solidFill>
                          <a:effectLst/>
                          <a:latin typeface="ＭＳ Ｐゴシック"/>
                        </a:rPr>
                        <a:t>Ｃ氏</a:t>
                      </a:r>
                      <a:endParaRPr lang="ja-JP" altLang="en-US" sz="1000" b="0" i="0" u="none" strike="noStrike" dirty="0">
                        <a:solidFill>
                          <a:srgbClr val="000000"/>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r>
              <a:tr h="252619">
                <a:tc rowSpan="2">
                  <a:txBody>
                    <a:bodyPr/>
                    <a:lstStyle/>
                    <a:p>
                      <a:pPr algn="ctr" fontAlgn="ctr"/>
                      <a:r>
                        <a:rPr lang="ja-JP" altLang="en-US" sz="700" b="0" i="0" u="none" strike="noStrike" dirty="0" smtClean="0">
                          <a:solidFill>
                            <a:srgbClr val="000000"/>
                          </a:solidFill>
                          <a:effectLst/>
                          <a:latin typeface="ＭＳ Ｐゴシック"/>
                        </a:rPr>
                        <a:t>課題を</a:t>
                      </a:r>
                    </a:p>
                    <a:p>
                      <a:pPr algn="ctr" fontAlgn="ctr"/>
                      <a:r>
                        <a:rPr lang="ja-JP" altLang="en-US" sz="700" b="0" i="0" u="none" strike="noStrike" dirty="0" smtClean="0">
                          <a:solidFill>
                            <a:srgbClr val="000000"/>
                          </a:solidFill>
                          <a:effectLst/>
                          <a:latin typeface="ＭＳ Ｐゴシック"/>
                        </a:rPr>
                        <a:t>明らかにする</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700" b="0" i="0" u="none" strike="noStrike" dirty="0">
                          <a:solidFill>
                            <a:srgbClr val="000000"/>
                          </a:solidFill>
                          <a:effectLst/>
                          <a:latin typeface="ＭＳ Ｐゴシック"/>
                        </a:rPr>
                        <a:t>現状の把握</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en-US" sz="900" b="0" i="0" u="none" strike="noStrike" dirty="0">
                        <a:solidFill>
                          <a:srgbClr val="070795"/>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t"/>
                      <a:r>
                        <a:rPr lang="ja-JP" altLang="en-US" sz="900" dirty="0" smtClean="0">
                          <a:solidFill>
                            <a:srgbClr val="070795"/>
                          </a:solidFill>
                        </a:rPr>
                        <a:t>○</a:t>
                      </a:r>
                      <a:endParaRPr lang="ja-JP" altLang="en-US" sz="900" b="0" i="1" u="none" strike="noStrike" dirty="0">
                        <a:solidFill>
                          <a:srgbClr val="070795"/>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r>
              <a:tr h="252813">
                <a:tc vMerge="1">
                  <a:txBody>
                    <a:bodyPr/>
                    <a:lstStyle/>
                    <a:p>
                      <a:endParaRPr kumimoji="1" lang="ja-JP" altLang="en-US"/>
                    </a:p>
                  </a:txBody>
                  <a:tcPr/>
                </a:tc>
                <a:tc>
                  <a:txBody>
                    <a:bodyPr/>
                    <a:lstStyle/>
                    <a:p>
                      <a:pPr algn="ctr" fontAlgn="ctr"/>
                      <a:r>
                        <a:rPr lang="ja-JP" altLang="en-US" sz="700" b="0" i="0" u="none" strike="noStrike" dirty="0">
                          <a:solidFill>
                            <a:srgbClr val="000000"/>
                          </a:solidFill>
                          <a:effectLst/>
                          <a:latin typeface="ＭＳ Ｐゴシック"/>
                        </a:rPr>
                        <a:t>課題</a:t>
                      </a:r>
                      <a:r>
                        <a:rPr lang="ja-JP" altLang="en-US" sz="700" b="0" i="0" u="none" strike="noStrike" dirty="0" smtClean="0">
                          <a:solidFill>
                            <a:srgbClr val="000000"/>
                          </a:solidFill>
                          <a:effectLst/>
                          <a:latin typeface="ＭＳ Ｐゴシック"/>
                        </a:rPr>
                        <a:t>の</a:t>
                      </a:r>
                      <a:endParaRPr lang="en-US" altLang="ja-JP" sz="700" b="0" i="0" u="none" strike="noStrike" dirty="0" smtClean="0">
                        <a:solidFill>
                          <a:srgbClr val="000000"/>
                        </a:solidFill>
                        <a:effectLst/>
                        <a:latin typeface="ＭＳ Ｐゴシック"/>
                      </a:endParaRPr>
                    </a:p>
                    <a:p>
                      <a:pPr algn="ctr" fontAlgn="ctr"/>
                      <a:r>
                        <a:rPr lang="ja-JP" altLang="en-US" sz="700" b="0" i="0" u="none" strike="noStrike" dirty="0" smtClean="0">
                          <a:solidFill>
                            <a:srgbClr val="000000"/>
                          </a:solidFill>
                          <a:effectLst/>
                          <a:latin typeface="ＭＳ Ｐゴシック"/>
                        </a:rPr>
                        <a:t>設定</a:t>
                      </a:r>
                      <a:r>
                        <a:rPr lang="ja-JP" altLang="en-US" sz="700" b="0" i="0" u="none" strike="noStrike" dirty="0">
                          <a:solidFill>
                            <a:srgbClr val="000000"/>
                          </a:solidFill>
                          <a:effectLst/>
                          <a:latin typeface="ＭＳ Ｐゴシック"/>
                        </a:rPr>
                        <a:t>方法</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900" b="0" i="0" u="none" strike="noStrike" dirty="0">
                        <a:solidFill>
                          <a:srgbClr val="FF0000"/>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ja-JP" altLang="en-US" sz="900" dirty="0">
                        <a:solidFill>
                          <a:srgbClr val="FF0000"/>
                        </a:solidFill>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r>
              <a:tr h="381257">
                <a:tc>
                  <a:txBody>
                    <a:bodyPr/>
                    <a:lstStyle/>
                    <a:p>
                      <a:pPr algn="ctr" fontAlgn="ctr"/>
                      <a:r>
                        <a:rPr lang="ja-JP" altLang="en-US" sz="700" b="0" i="0" u="none" strike="noStrike" dirty="0" smtClean="0">
                          <a:solidFill>
                            <a:srgbClr val="000000"/>
                          </a:solidFill>
                          <a:effectLst/>
                          <a:latin typeface="ＭＳ Ｐゴシック"/>
                        </a:rPr>
                        <a:t>計画を立てる</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700" b="0" i="0" u="none" strike="noStrike" dirty="0">
                          <a:solidFill>
                            <a:srgbClr val="000000"/>
                          </a:solidFill>
                          <a:effectLst/>
                          <a:latin typeface="ＭＳ Ｐゴシック"/>
                        </a:rPr>
                        <a:t>課題遂行のための</a:t>
                      </a:r>
                      <a:br>
                        <a:rPr lang="ja-JP" altLang="en-US" sz="700" b="0" i="0" u="none" strike="noStrike" dirty="0">
                          <a:solidFill>
                            <a:srgbClr val="000000"/>
                          </a:solidFill>
                          <a:effectLst/>
                          <a:latin typeface="ＭＳ Ｐゴシック"/>
                        </a:rPr>
                      </a:br>
                      <a:r>
                        <a:rPr lang="ja-JP" altLang="en-US" sz="700" b="0" i="0" u="none" strike="noStrike" dirty="0">
                          <a:solidFill>
                            <a:srgbClr val="000000"/>
                          </a:solidFill>
                          <a:effectLst/>
                          <a:latin typeface="ＭＳ Ｐゴシック"/>
                        </a:rPr>
                        <a:t>計画の立て方</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dirty="0" smtClean="0">
                          <a:solidFill>
                            <a:srgbClr val="002060"/>
                          </a:solidFill>
                          <a:effectLst/>
                          <a:latin typeface="ＭＳ Ｐゴシック"/>
                        </a:rPr>
                        <a:t>○</a:t>
                      </a:r>
                      <a:r>
                        <a:rPr lang="en-US" sz="900" b="0" i="0" u="none" strike="noStrike" dirty="0">
                          <a:solidFill>
                            <a:srgbClr val="002060"/>
                          </a:solidFill>
                          <a:effectLst/>
                          <a:latin typeface="ＭＳ Ｐゴシック"/>
                        </a:rPr>
                        <a:t>　</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eaLnBrk="1" fontAlgn="t" hangingPunct="1">
                        <a:spcBef>
                          <a:spcPct val="0"/>
                        </a:spcBef>
                        <a:buFontTx/>
                        <a:buNone/>
                      </a:pPr>
                      <a:endParaRPr lang="ja-JP" altLang="en-US" sz="900" dirty="0">
                        <a:solidFill>
                          <a:srgbClr val="002060"/>
                        </a:solidFill>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9202">
                <a:tc rowSpan="2">
                  <a:txBody>
                    <a:bodyPr/>
                    <a:lstStyle/>
                    <a:p>
                      <a:pPr algn="ctr" fontAlgn="ctr"/>
                      <a:r>
                        <a:rPr lang="ja-JP" altLang="en-US" sz="700" b="0" i="0" u="none" strike="noStrike" dirty="0" smtClean="0">
                          <a:solidFill>
                            <a:srgbClr val="000000"/>
                          </a:solidFill>
                          <a:effectLst/>
                          <a:latin typeface="ＭＳ Ｐゴシック"/>
                        </a:rPr>
                        <a:t>実行する</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700" b="0" i="0" u="none" strike="noStrike" dirty="0">
                          <a:solidFill>
                            <a:srgbClr val="000000"/>
                          </a:solidFill>
                          <a:effectLst/>
                          <a:latin typeface="ＭＳ Ｐゴシック"/>
                        </a:rPr>
                        <a:t>実際</a:t>
                      </a:r>
                      <a:r>
                        <a:rPr lang="ja-JP" altLang="en-US" sz="700" b="0" i="0" u="none" strike="noStrike" dirty="0" smtClean="0">
                          <a:solidFill>
                            <a:srgbClr val="000000"/>
                          </a:solidFill>
                          <a:effectLst/>
                          <a:latin typeface="ＭＳ Ｐゴシック"/>
                        </a:rPr>
                        <a:t>の</a:t>
                      </a:r>
                      <a:endParaRPr lang="en-US" altLang="ja-JP" sz="700" b="0" i="0" u="none" strike="noStrike" dirty="0" smtClean="0">
                        <a:solidFill>
                          <a:srgbClr val="000000"/>
                        </a:solidFill>
                        <a:effectLst/>
                        <a:latin typeface="ＭＳ Ｐゴシック"/>
                      </a:endParaRPr>
                    </a:p>
                    <a:p>
                      <a:pPr algn="ctr" fontAlgn="ctr"/>
                      <a:r>
                        <a:rPr lang="ja-JP" altLang="en-US" sz="700" b="0" i="0" u="none" strike="noStrike" dirty="0" smtClean="0">
                          <a:solidFill>
                            <a:srgbClr val="000000"/>
                          </a:solidFill>
                          <a:effectLst/>
                          <a:latin typeface="ＭＳ Ｐゴシック"/>
                        </a:rPr>
                        <a:t>課題</a:t>
                      </a:r>
                      <a:r>
                        <a:rPr lang="ja-JP" altLang="en-US" sz="700" b="0" i="0" u="none" strike="noStrike" dirty="0">
                          <a:solidFill>
                            <a:srgbClr val="000000"/>
                          </a:solidFill>
                          <a:effectLst/>
                          <a:latin typeface="ＭＳ Ｐゴシック"/>
                        </a:rPr>
                        <a:t>遂行</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900" b="0" i="0" u="none" strike="noStrike" dirty="0" smtClean="0">
                          <a:solidFill>
                            <a:srgbClr val="070795"/>
                          </a:solidFill>
                          <a:effectLst/>
                          <a:latin typeface="ＭＳ Ｐゴシック"/>
                        </a:rPr>
                        <a:t>○</a:t>
                      </a:r>
                      <a:endParaRPr lang="en-US" sz="900" b="0" i="0" u="none" strike="noStrike" dirty="0">
                        <a:solidFill>
                          <a:srgbClr val="070795"/>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a:r>
                        <a:rPr lang="ja-JP" altLang="en-US" sz="900" i="0" dirty="0" smtClean="0">
                          <a:solidFill>
                            <a:srgbClr val="070795"/>
                          </a:solidFill>
                        </a:rPr>
                        <a:t>○</a:t>
                      </a:r>
                      <a:endParaRPr lang="ja-JP" altLang="en-US" sz="900" i="0" dirty="0">
                        <a:solidFill>
                          <a:srgbClr val="070795"/>
                        </a:solidFill>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r>
              <a:tr h="236228">
                <a:tc vMerge="1">
                  <a:txBody>
                    <a:bodyPr/>
                    <a:lstStyle/>
                    <a:p>
                      <a:endParaRPr kumimoji="1" lang="ja-JP" altLang="en-US" dirty="0"/>
                    </a:p>
                  </a:txBody>
                  <a:tcPr/>
                </a:tc>
                <a:tc>
                  <a:txBody>
                    <a:bodyPr/>
                    <a:lstStyle/>
                    <a:p>
                      <a:pPr algn="ctr" fontAlgn="ctr"/>
                      <a:r>
                        <a:rPr lang="ja-JP" altLang="en-US" sz="700" b="0" i="0" u="none" strike="noStrike" dirty="0">
                          <a:solidFill>
                            <a:srgbClr val="000000"/>
                          </a:solidFill>
                          <a:effectLst/>
                          <a:latin typeface="ＭＳ Ｐゴシック"/>
                        </a:rPr>
                        <a:t>状況への対応</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dirty="0" smtClean="0">
                          <a:solidFill>
                            <a:srgbClr val="FF0000"/>
                          </a:solidFill>
                          <a:effectLst/>
                          <a:latin typeface="ＭＳ Ｐゴシック"/>
                        </a:rPr>
                        <a:t>◎</a:t>
                      </a:r>
                      <a:endParaRPr lang="en-US" sz="900" b="0" i="0" u="none" strike="noStrike" dirty="0">
                        <a:solidFill>
                          <a:srgbClr val="FF0000"/>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t" latinLnBrk="0" hangingPunct="1">
                        <a:lnSpc>
                          <a:spcPct val="100000"/>
                        </a:lnSpc>
                        <a:spcBef>
                          <a:spcPts val="0"/>
                        </a:spcBef>
                        <a:spcAft>
                          <a:spcPts val="0"/>
                        </a:spcAft>
                        <a:buClrTx/>
                        <a:buSzTx/>
                        <a:buFontTx/>
                        <a:buNone/>
                        <a:tabLst/>
                        <a:defRPr/>
                      </a:pPr>
                      <a:r>
                        <a:rPr lang="ja-JP" altLang="en-US" sz="900" b="0" i="0" u="none" strike="noStrike" dirty="0" smtClean="0">
                          <a:solidFill>
                            <a:srgbClr val="FF0000"/>
                          </a:solidFill>
                          <a:effectLst/>
                          <a:latin typeface="ＭＳ Ｐゴシック"/>
                        </a:rPr>
                        <a:t>◎</a:t>
                      </a:r>
                      <a:endParaRPr lang="ja-JP" altLang="en-US" sz="900" b="0" i="0" u="none" strike="noStrike" dirty="0">
                        <a:solidFill>
                          <a:srgbClr val="FF0000"/>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14" name="角丸四角形 9"/>
          <p:cNvSpPr>
            <a:spLocks noChangeArrowheads="1"/>
          </p:cNvSpPr>
          <p:nvPr/>
        </p:nvSpPr>
        <p:spPr bwMode="auto">
          <a:xfrm>
            <a:off x="5223602" y="2852936"/>
            <a:ext cx="1353250" cy="216024"/>
          </a:xfrm>
          <a:prstGeom prst="roundRect">
            <a:avLst>
              <a:gd name="adj" fmla="val 16667"/>
            </a:avLst>
          </a:prstGeom>
          <a:solidFill>
            <a:schemeClr val="accent5">
              <a:lumMod val="40000"/>
              <a:lumOff val="60000"/>
            </a:schemeClr>
          </a:solidFill>
          <a:ln>
            <a:noFill/>
          </a:ln>
          <a:extLst/>
        </p:spPr>
        <p:txBody>
          <a:bodyPr lIns="88459" tIns="44230" rIns="88459" bIns="44230" anchor="ctr"/>
          <a:lstStyle/>
          <a:p>
            <a:pPr algn="ctr" fontAlgn="auto">
              <a:spcAft>
                <a:spcPts val="0"/>
              </a:spcAft>
              <a:buFont typeface="Arial" charset="0"/>
              <a:buNone/>
              <a:defRPr/>
            </a:pPr>
            <a:r>
              <a:rPr kumimoji="0" lang="ja-JP" altLang="en-US" sz="1000" b="1" dirty="0">
                <a:latin typeface="+mj-ea"/>
                <a:ea typeface="+mj-ea"/>
              </a:rPr>
              <a:t>仕事の</a:t>
            </a:r>
            <a:r>
              <a:rPr kumimoji="0" lang="ja-JP" altLang="en-US" sz="1000" b="1" dirty="0" smtClean="0">
                <a:latin typeface="+mj-ea"/>
                <a:ea typeface="+mj-ea"/>
              </a:rPr>
              <a:t>し方</a:t>
            </a:r>
            <a:endParaRPr kumimoji="0" lang="ja-JP" altLang="en-US" sz="1000" b="1" dirty="0">
              <a:latin typeface="+mj-ea"/>
              <a:ea typeface="+mj-ea"/>
            </a:endParaRPr>
          </a:p>
        </p:txBody>
      </p:sp>
      <p:sp>
        <p:nvSpPr>
          <p:cNvPr id="15" name="角丸四角形 10"/>
          <p:cNvSpPr>
            <a:spLocks noChangeArrowheads="1"/>
          </p:cNvSpPr>
          <p:nvPr/>
        </p:nvSpPr>
        <p:spPr bwMode="auto">
          <a:xfrm>
            <a:off x="5223602" y="4896594"/>
            <a:ext cx="1436630" cy="260598"/>
          </a:xfrm>
          <a:prstGeom prst="roundRect">
            <a:avLst>
              <a:gd name="adj" fmla="val 16667"/>
            </a:avLst>
          </a:prstGeom>
          <a:solidFill>
            <a:schemeClr val="accent5">
              <a:lumMod val="40000"/>
              <a:lumOff val="60000"/>
            </a:schemeClr>
          </a:solidFill>
          <a:ln>
            <a:noFill/>
          </a:ln>
          <a:extLst/>
        </p:spPr>
        <p:txBody>
          <a:bodyPr lIns="88459" tIns="44230" rIns="88459" bIns="44230" anchor="ctr"/>
          <a:lstStyle/>
          <a:p>
            <a:pPr algn="ctr" fontAlgn="auto">
              <a:spcAft>
                <a:spcPts val="0"/>
              </a:spcAft>
              <a:buFont typeface="Arial" charset="0"/>
              <a:buNone/>
              <a:defRPr/>
            </a:pPr>
            <a:r>
              <a:rPr kumimoji="0" lang="ja-JP" altLang="en-US" sz="1000" b="1" dirty="0">
                <a:latin typeface="+mj-ea"/>
                <a:ea typeface="+mj-ea"/>
              </a:rPr>
              <a:t>人と</a:t>
            </a:r>
            <a:r>
              <a:rPr kumimoji="0" lang="ja-JP" altLang="en-US" sz="1000" b="1" dirty="0" smtClean="0">
                <a:latin typeface="+mj-ea"/>
                <a:ea typeface="+mj-ea"/>
              </a:rPr>
              <a:t>の関わり方</a:t>
            </a:r>
            <a:r>
              <a:rPr kumimoji="0" lang="ja-JP" altLang="en-US" sz="1000" b="1" dirty="0">
                <a:latin typeface="+mj-ea"/>
                <a:ea typeface="+mj-ea"/>
              </a:rPr>
              <a:t>　</a:t>
            </a:r>
          </a:p>
        </p:txBody>
      </p:sp>
      <p:sp>
        <p:nvSpPr>
          <p:cNvPr id="17" name="二等辺三角形 16"/>
          <p:cNvSpPr/>
          <p:nvPr/>
        </p:nvSpPr>
        <p:spPr>
          <a:xfrm rot="5400000">
            <a:off x="3788334" y="4702783"/>
            <a:ext cx="2331838" cy="243606"/>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8" name="正方形/長方形 17"/>
          <p:cNvSpPr/>
          <p:nvPr/>
        </p:nvSpPr>
        <p:spPr>
          <a:xfrm>
            <a:off x="395536" y="908720"/>
            <a:ext cx="8423032" cy="1477328"/>
          </a:xfrm>
          <a:prstGeom prst="rect">
            <a:avLst/>
          </a:prstGeom>
        </p:spPr>
        <p:txBody>
          <a:bodyPr wrap="square">
            <a:spAutoFit/>
          </a:bodyPr>
          <a:lstStyle/>
          <a:p>
            <a:pPr marL="285750" indent="-285750" eaLnBrk="1" hangingPunct="1">
              <a:buFont typeface="Wingdings" panose="05000000000000000000" pitchFamily="2" charset="2"/>
              <a:buChar char="l"/>
            </a:pPr>
            <a:r>
              <a:rPr lang="ja-JP" altLang="en-US" dirty="0" smtClean="0"/>
              <a:t>Ｃ氏の直近のプロフィールはＣ社の当初ニーズから大きく外れていたが、広報・宣伝業務の経験だけでなく、議員秘書の経験が目にとまり面接へ。</a:t>
            </a:r>
            <a:endParaRPr lang="en-US" altLang="ja-JP" dirty="0" smtClean="0"/>
          </a:p>
          <a:p>
            <a:pPr marL="285750" indent="-285750" eaLnBrk="1" hangingPunct="1">
              <a:buFont typeface="Wingdings" panose="05000000000000000000" pitchFamily="2" charset="2"/>
              <a:buChar char="l"/>
            </a:pPr>
            <a:r>
              <a:rPr lang="ja-JP" altLang="en-US" dirty="0" smtClean="0"/>
              <a:t>マスコミ</a:t>
            </a:r>
            <a:r>
              <a:rPr lang="ja-JP" altLang="en-US" dirty="0"/>
              <a:t>で取りざたされるような事件が起きても動じない強さ</a:t>
            </a:r>
            <a:r>
              <a:rPr lang="ja-JP" altLang="en-US" dirty="0" smtClean="0"/>
              <a:t>、相手</a:t>
            </a:r>
            <a:r>
              <a:rPr lang="ja-JP" altLang="en-US" dirty="0"/>
              <a:t>を安心させる爽やか</a:t>
            </a:r>
            <a:r>
              <a:rPr lang="ja-JP" altLang="en-US" dirty="0" smtClean="0"/>
              <a:t>さ、経営</a:t>
            </a:r>
            <a:r>
              <a:rPr lang="ja-JP" altLang="en-US" dirty="0"/>
              <a:t>の意思を発信する役目に</a:t>
            </a:r>
            <a:r>
              <a:rPr lang="ja-JP" altLang="en-US" dirty="0" smtClean="0"/>
              <a:t>使命感持ち</a:t>
            </a:r>
            <a:r>
              <a:rPr lang="ja-JP" altLang="en-US" dirty="0"/>
              <a:t>である</a:t>
            </a:r>
            <a:r>
              <a:rPr lang="ja-JP" altLang="en-US" dirty="0" smtClean="0"/>
              <a:t>ことが評価される。</a:t>
            </a:r>
            <a:endParaRPr lang="en-US" altLang="ja-JP" dirty="0" smtClean="0"/>
          </a:p>
          <a:p>
            <a:pPr marL="285750" indent="-285750" eaLnBrk="1" hangingPunct="1">
              <a:buFont typeface="Wingdings" panose="05000000000000000000" pitchFamily="2" charset="2"/>
              <a:buChar char="l"/>
            </a:pPr>
            <a:r>
              <a:rPr lang="ja-JP" altLang="en-US" dirty="0" smtClean="0"/>
              <a:t>最終的に若い</a:t>
            </a:r>
            <a:r>
              <a:rPr lang="ja-JP" altLang="en-US" dirty="0"/>
              <a:t>方と比して総合力、覚悟が違う</a:t>
            </a:r>
            <a:r>
              <a:rPr lang="ja-JP" altLang="en-US" dirty="0" smtClean="0"/>
              <a:t>ところ評価されて内定。</a:t>
            </a:r>
            <a:endParaRPr lang="en-US" altLang="ja-JP" dirty="0"/>
          </a:p>
        </p:txBody>
      </p:sp>
      <p:sp>
        <p:nvSpPr>
          <p:cNvPr id="24" name="テキスト ボックス 23"/>
          <p:cNvSpPr txBox="1"/>
          <p:nvPr/>
        </p:nvSpPr>
        <p:spPr>
          <a:xfrm>
            <a:off x="269283" y="3573016"/>
            <a:ext cx="4302715" cy="954107"/>
          </a:xfrm>
          <a:prstGeom prst="rect">
            <a:avLst/>
          </a:prstGeom>
          <a:noFill/>
        </p:spPr>
        <p:txBody>
          <a:bodyPr wrap="square">
            <a:spAutoFit/>
          </a:bodyPr>
          <a:lstStyle/>
          <a:p>
            <a:pPr marL="85725" indent="-85725" fontAlgn="ctr"/>
            <a:r>
              <a:rPr lang="ja-JP" altLang="en-US" sz="1400" dirty="0" smtClean="0"/>
              <a:t>・まず</a:t>
            </a:r>
            <a:r>
              <a:rPr lang="ja-JP" altLang="en-US" sz="1400" dirty="0"/>
              <a:t>は様々な問題やトラブルに対し、広報として</a:t>
            </a:r>
            <a:r>
              <a:rPr lang="ja-JP" altLang="en-US" sz="1400" u="sng" dirty="0">
                <a:solidFill>
                  <a:srgbClr val="FF0000"/>
                </a:solidFill>
              </a:rPr>
              <a:t>状況に応じた適切な対応</a:t>
            </a:r>
            <a:r>
              <a:rPr lang="ja-JP" altLang="en-US" sz="1400" dirty="0"/>
              <a:t>を取ることが最優先。</a:t>
            </a:r>
            <a:endParaRPr lang="en-US" altLang="ja-JP" sz="1400" dirty="0"/>
          </a:p>
          <a:p>
            <a:pPr marL="85725" indent="-85725" fontAlgn="ctr"/>
            <a:r>
              <a:rPr lang="ja-JP" altLang="en-US" sz="1400" dirty="0" smtClean="0"/>
              <a:t>・経営陣に現場</a:t>
            </a:r>
            <a:r>
              <a:rPr lang="ja-JP" altLang="en-US" sz="1400" dirty="0"/>
              <a:t>で生じている問題とそのリスクを簡潔に伝え、</a:t>
            </a:r>
            <a:r>
              <a:rPr lang="ja-JP" altLang="en-US" sz="1400" u="sng" dirty="0">
                <a:solidFill>
                  <a:srgbClr val="FF0000"/>
                </a:solidFill>
              </a:rPr>
              <a:t>適切で迅速な意思決定を引き出す</a:t>
            </a:r>
            <a:r>
              <a:rPr lang="ja-JP" altLang="en-US" sz="1400" dirty="0"/>
              <a:t>ことが重要。</a:t>
            </a:r>
            <a:endParaRPr lang="en-US" altLang="ja-JP" sz="1400" dirty="0"/>
          </a:p>
        </p:txBody>
      </p:sp>
      <p:sp>
        <p:nvSpPr>
          <p:cNvPr id="25" name="角丸四角形 24"/>
          <p:cNvSpPr/>
          <p:nvPr/>
        </p:nvSpPr>
        <p:spPr>
          <a:xfrm>
            <a:off x="179512" y="3140968"/>
            <a:ext cx="4464496" cy="1512168"/>
          </a:xfrm>
          <a:prstGeom prst="roundRect">
            <a:avLst>
              <a:gd name="adj" fmla="val 46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p:cNvSpPr txBox="1"/>
          <p:nvPr/>
        </p:nvSpPr>
        <p:spPr>
          <a:xfrm>
            <a:off x="271789" y="3203684"/>
            <a:ext cx="3381871" cy="369332"/>
          </a:xfrm>
          <a:prstGeom prst="rect">
            <a:avLst/>
          </a:prstGeom>
          <a:noFill/>
        </p:spPr>
        <p:txBody>
          <a:bodyPr wrap="square" rtlCol="0">
            <a:spAutoFit/>
          </a:bodyPr>
          <a:lstStyle/>
          <a:p>
            <a:r>
              <a:rPr kumimoji="1" lang="ja-JP" altLang="en-US" dirty="0" smtClean="0"/>
              <a:t>■Ｃ社の優先課題</a:t>
            </a:r>
            <a:endParaRPr kumimoji="1" lang="ja-JP" altLang="en-US" dirty="0"/>
          </a:p>
        </p:txBody>
      </p:sp>
      <p:sp>
        <p:nvSpPr>
          <p:cNvPr id="27" name="テキスト ボックス 26"/>
          <p:cNvSpPr txBox="1"/>
          <p:nvPr/>
        </p:nvSpPr>
        <p:spPr>
          <a:xfrm>
            <a:off x="197276" y="5517232"/>
            <a:ext cx="4302715" cy="954107"/>
          </a:xfrm>
          <a:prstGeom prst="rect">
            <a:avLst/>
          </a:prstGeom>
          <a:noFill/>
        </p:spPr>
        <p:txBody>
          <a:bodyPr wrap="square">
            <a:spAutoFit/>
          </a:bodyPr>
          <a:lstStyle/>
          <a:p>
            <a:pPr marL="85725" indent="-85725" fontAlgn="ctr"/>
            <a:r>
              <a:rPr lang="ja-JP" altLang="en-US" sz="1400" dirty="0" smtClean="0"/>
              <a:t>・様々なトラブルや問題に</a:t>
            </a:r>
            <a:r>
              <a:rPr lang="ja-JP" altLang="en-US" sz="1400" u="sng" dirty="0" smtClean="0">
                <a:solidFill>
                  <a:srgbClr val="FF0000"/>
                </a:solidFill>
              </a:rPr>
              <a:t>相手の立場に立って臨機応変に適切に対応</a:t>
            </a:r>
            <a:r>
              <a:rPr lang="ja-JP" altLang="en-US" sz="1400" dirty="0" smtClean="0"/>
              <a:t>する。</a:t>
            </a:r>
            <a:endParaRPr lang="en-US" altLang="ja-JP" sz="1400" dirty="0" smtClean="0"/>
          </a:p>
          <a:p>
            <a:pPr marL="85725" indent="-85725" fontAlgn="ctr"/>
            <a:r>
              <a:rPr lang="ja-JP" altLang="en-US" sz="1400" dirty="0" smtClean="0">
                <a:solidFill>
                  <a:srgbClr val="000000"/>
                </a:solidFill>
                <a:latin typeface="ＭＳ Ｐゴシック"/>
              </a:rPr>
              <a:t>・議員や経営陣に現状やリスクを端的に伝え、</a:t>
            </a:r>
            <a:r>
              <a:rPr lang="ja-JP" altLang="en-US" sz="1400" u="sng" dirty="0" smtClean="0">
                <a:solidFill>
                  <a:srgbClr val="FF0000"/>
                </a:solidFill>
                <a:latin typeface="ＭＳ Ｐゴシック"/>
              </a:rPr>
              <a:t>適切で迅速な意思決定を引き出す</a:t>
            </a:r>
            <a:r>
              <a:rPr lang="ja-JP" altLang="en-US" sz="1400" dirty="0" smtClean="0">
                <a:solidFill>
                  <a:srgbClr val="000000"/>
                </a:solidFill>
                <a:latin typeface="ＭＳ Ｐゴシック"/>
              </a:rPr>
              <a:t>。</a:t>
            </a:r>
            <a:endParaRPr lang="en-US" altLang="ja-JP" sz="1400" dirty="0">
              <a:solidFill>
                <a:srgbClr val="000000"/>
              </a:solidFill>
              <a:latin typeface="ＭＳ Ｐゴシック"/>
            </a:endParaRPr>
          </a:p>
        </p:txBody>
      </p:sp>
      <p:sp>
        <p:nvSpPr>
          <p:cNvPr id="28" name="角丸四角形 27"/>
          <p:cNvSpPr/>
          <p:nvPr/>
        </p:nvSpPr>
        <p:spPr>
          <a:xfrm>
            <a:off x="107505" y="5085184"/>
            <a:ext cx="4464496" cy="1512168"/>
          </a:xfrm>
          <a:prstGeom prst="roundRect">
            <a:avLst>
              <a:gd name="adj" fmla="val 46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テキスト ボックス 28"/>
          <p:cNvSpPr txBox="1"/>
          <p:nvPr/>
        </p:nvSpPr>
        <p:spPr>
          <a:xfrm>
            <a:off x="199782" y="5147900"/>
            <a:ext cx="3381871" cy="369332"/>
          </a:xfrm>
          <a:prstGeom prst="rect">
            <a:avLst/>
          </a:prstGeom>
          <a:noFill/>
        </p:spPr>
        <p:txBody>
          <a:bodyPr wrap="square" rtlCol="0">
            <a:spAutoFit/>
          </a:bodyPr>
          <a:lstStyle/>
          <a:p>
            <a:r>
              <a:rPr kumimoji="1" lang="ja-JP" altLang="en-US" dirty="0" smtClean="0"/>
              <a:t>■Ｃ氏が解決してきた課題</a:t>
            </a:r>
            <a:endParaRPr kumimoji="1" lang="ja-JP" altLang="en-US" dirty="0"/>
          </a:p>
        </p:txBody>
      </p:sp>
      <p:pic>
        <p:nvPicPr>
          <p:cNvPr id="16"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43377" y="17187"/>
            <a:ext cx="627128" cy="31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743506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135"/>
          <p:cNvSpPr txBox="1">
            <a:spLocks noChangeArrowheads="1"/>
          </p:cNvSpPr>
          <p:nvPr/>
        </p:nvSpPr>
        <p:spPr bwMode="auto">
          <a:xfrm>
            <a:off x="1420728" y="-22186"/>
            <a:ext cx="5676537" cy="305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6" rIns="91431" bIns="45716">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lgn="ctr" eaLnBrk="1" hangingPunct="1"/>
            <a:r>
              <a:rPr lang="ja-JP" altLang="en-US" sz="1400" dirty="0">
                <a:latin typeface="HG創英角ｺﾞｼｯｸUB" pitchFamily="49" charset="-128"/>
                <a:ea typeface="HG創英角ｺﾞｼｯｸUB" pitchFamily="49" charset="-128"/>
              </a:rPr>
              <a:t>＜</a:t>
            </a:r>
            <a:r>
              <a:rPr lang="ja-JP" altLang="en-US" sz="1400" dirty="0" smtClean="0">
                <a:latin typeface="HG創英角ｺﾞｼｯｸUB" pitchFamily="49" charset="-128"/>
                <a:ea typeface="HG創英角ｺﾞｼｯｸUB" pitchFamily="49" charset="-128"/>
              </a:rPr>
              <a:t>事例１</a:t>
            </a:r>
            <a:r>
              <a:rPr lang="ja-JP" altLang="en-US" sz="1400" dirty="0">
                <a:latin typeface="HG創英角ｺﾞｼｯｸUB" pitchFamily="49" charset="-128"/>
                <a:ea typeface="HG創英角ｺﾞｼｯｸUB" pitchFamily="49" charset="-128"/>
              </a:rPr>
              <a:t>　</a:t>
            </a:r>
            <a:r>
              <a:rPr lang="ja-JP" altLang="en-US" sz="1400" dirty="0" smtClean="0">
                <a:latin typeface="HG創英角ｺﾞｼｯｸUB" pitchFamily="49" charset="-128"/>
                <a:ea typeface="HG創英角ｺﾞｼｯｸUB" pitchFamily="49" charset="-128"/>
              </a:rPr>
              <a:t>Ａ社</a:t>
            </a:r>
            <a:r>
              <a:rPr lang="ja-JP" altLang="en-US" sz="1400" dirty="0">
                <a:latin typeface="HG創英角ｺﾞｼｯｸUB" pitchFamily="49" charset="-128"/>
                <a:ea typeface="HG創英角ｺﾞｼｯｸUB" pitchFamily="49" charset="-128"/>
              </a:rPr>
              <a:t>＞　求人</a:t>
            </a:r>
            <a:r>
              <a:rPr lang="ja-JP" altLang="en-US" sz="1400" dirty="0" smtClean="0">
                <a:latin typeface="HG創英角ｺﾞｼｯｸUB" pitchFamily="49" charset="-128"/>
                <a:ea typeface="HG創英角ｺﾞｼｯｸUB" pitchFamily="49" charset="-128"/>
              </a:rPr>
              <a:t>企業</a:t>
            </a:r>
            <a:endParaRPr lang="ja-JP" altLang="en-US" sz="1400" dirty="0">
              <a:latin typeface="HG創英角ｺﾞｼｯｸUB" pitchFamily="49" charset="-128"/>
              <a:ea typeface="HG創英角ｺﾞｼｯｸUB" pitchFamily="49" charset="-128"/>
            </a:endParaRPr>
          </a:p>
        </p:txBody>
      </p:sp>
      <p:sp>
        <p:nvSpPr>
          <p:cNvPr id="34" name="正方形/長方形 33"/>
          <p:cNvSpPr/>
          <p:nvPr/>
        </p:nvSpPr>
        <p:spPr>
          <a:xfrm>
            <a:off x="8135529" y="31996"/>
            <a:ext cx="979345" cy="261471"/>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smtClean="0">
                <a:solidFill>
                  <a:schemeClr val="tx1">
                    <a:lumMod val="95000"/>
                    <a:lumOff val="5000"/>
                  </a:schemeClr>
                </a:solidFill>
                <a:latin typeface="HGP創英角ｺﾞｼｯｸUB" pitchFamily="50" charset="-128"/>
                <a:ea typeface="HGP創英角ｺﾞｼｯｸUB" pitchFamily="50" charset="-128"/>
              </a:rPr>
              <a:t>別途配布</a:t>
            </a:r>
            <a:endParaRPr lang="en-US" altLang="ja-JP" sz="1200" dirty="0" smtClean="0">
              <a:solidFill>
                <a:schemeClr val="tx1">
                  <a:lumMod val="95000"/>
                  <a:lumOff val="5000"/>
                </a:schemeClr>
              </a:solidFill>
              <a:latin typeface="HGP創英角ｺﾞｼｯｸUB" pitchFamily="50" charset="-128"/>
              <a:ea typeface="HGP創英角ｺﾞｼｯｸUB" pitchFamily="50" charset="-128"/>
            </a:endParaRPr>
          </a:p>
        </p:txBody>
      </p:sp>
      <p:sp>
        <p:nvSpPr>
          <p:cNvPr id="55" name="テキスト ボックス 54"/>
          <p:cNvSpPr txBox="1"/>
          <p:nvPr/>
        </p:nvSpPr>
        <p:spPr>
          <a:xfrm>
            <a:off x="197277" y="5356373"/>
            <a:ext cx="4065062" cy="1384995"/>
          </a:xfrm>
          <a:prstGeom prst="rect">
            <a:avLst/>
          </a:prstGeom>
          <a:noFill/>
        </p:spPr>
        <p:txBody>
          <a:bodyPr wrap="square">
            <a:spAutoFit/>
          </a:bodyPr>
          <a:lstStyle/>
          <a:p>
            <a:pPr marL="88900" indent="-88900" fontAlgn="ctr">
              <a:defRPr/>
            </a:pPr>
            <a:r>
              <a:rPr lang="ja-JP" altLang="en-US" sz="1400" dirty="0" smtClean="0">
                <a:ea typeface="ＭＳ Ｐゴシック" pitchFamily="50" charset="-128"/>
              </a:rPr>
              <a:t>・顧客クレーム</a:t>
            </a:r>
            <a:r>
              <a:rPr lang="ja-JP" altLang="en-US" sz="1400" dirty="0">
                <a:ea typeface="ＭＳ Ｐゴシック" pitchFamily="50" charset="-128"/>
              </a:rPr>
              <a:t>やスタッフの不満を</a:t>
            </a:r>
            <a:r>
              <a:rPr lang="ja-JP" altLang="en-US" sz="1400" dirty="0">
                <a:solidFill>
                  <a:srgbClr val="FF0000"/>
                </a:solidFill>
                <a:ea typeface="ＭＳ Ｐゴシック" pitchFamily="50" charset="-128"/>
              </a:rPr>
              <a:t>未然に</a:t>
            </a:r>
            <a:r>
              <a:rPr lang="ja-JP" altLang="en-US" sz="1400" dirty="0" smtClean="0">
                <a:solidFill>
                  <a:srgbClr val="FF0000"/>
                </a:solidFill>
                <a:ea typeface="ＭＳ Ｐゴシック" pitchFamily="50" charset="-128"/>
              </a:rPr>
              <a:t>防ぐ</a:t>
            </a:r>
            <a:r>
              <a:rPr lang="ja-JP" altLang="en-US" sz="1400" dirty="0" smtClean="0">
                <a:ea typeface="ＭＳ Ｐゴシック" pitchFamily="50" charset="-128"/>
              </a:rPr>
              <a:t>。</a:t>
            </a:r>
            <a:endParaRPr lang="en-US" altLang="ja-JP" sz="1400" dirty="0">
              <a:ea typeface="ＭＳ Ｐゴシック" pitchFamily="50" charset="-128"/>
            </a:endParaRPr>
          </a:p>
          <a:p>
            <a:pPr marL="88900" indent="-88900" fontAlgn="ctr">
              <a:defRPr/>
            </a:pPr>
            <a:r>
              <a:rPr lang="ja-JP" altLang="en-US" sz="1400" dirty="0" smtClean="0">
                <a:ea typeface="ＭＳ Ｐゴシック" pitchFamily="50" charset="-128"/>
              </a:rPr>
              <a:t>・集配</a:t>
            </a:r>
            <a:r>
              <a:rPr lang="ja-JP" altLang="en-US" sz="1400" dirty="0">
                <a:ea typeface="ＭＳ Ｐゴシック" pitchFamily="50" charset="-128"/>
              </a:rPr>
              <a:t>ルートや業務プロセスの設計だけでなく、</a:t>
            </a:r>
            <a:r>
              <a:rPr lang="ja-JP" altLang="en-US" sz="1400" u="sng" dirty="0">
                <a:solidFill>
                  <a:srgbClr val="FF0000"/>
                </a:solidFill>
                <a:ea typeface="ＭＳ Ｐゴシック" pitchFamily="50" charset="-128"/>
              </a:rPr>
              <a:t>柔軟な運用計画の立案</a:t>
            </a:r>
            <a:r>
              <a:rPr lang="ja-JP" altLang="en-US" sz="1400" dirty="0">
                <a:ea typeface="ＭＳ Ｐゴシック" pitchFamily="50" charset="-128"/>
              </a:rPr>
              <a:t>が肝</a:t>
            </a:r>
            <a:r>
              <a:rPr lang="ja-JP" altLang="en-US" sz="1400" dirty="0" smtClean="0">
                <a:ea typeface="ＭＳ Ｐゴシック" pitchFamily="50" charset="-128"/>
              </a:rPr>
              <a:t>に。</a:t>
            </a:r>
            <a:endParaRPr lang="en-US" altLang="ja-JP" sz="1400" dirty="0">
              <a:ea typeface="ＭＳ Ｐゴシック" pitchFamily="50" charset="-128"/>
            </a:endParaRPr>
          </a:p>
          <a:p>
            <a:pPr marL="88900" indent="-88900" fontAlgn="ctr">
              <a:defRPr/>
            </a:pPr>
            <a:r>
              <a:rPr lang="ja-JP" altLang="en-US" sz="1400" dirty="0" smtClean="0">
                <a:ea typeface="ＭＳ Ｐゴシック" pitchFamily="50" charset="-128"/>
              </a:rPr>
              <a:t>・クレーム</a:t>
            </a:r>
            <a:r>
              <a:rPr lang="ja-JP" altLang="en-US" sz="1400" dirty="0">
                <a:ea typeface="ＭＳ Ｐゴシック" pitchFamily="50" charset="-128"/>
              </a:rPr>
              <a:t>対応や個々のスタッフのマネジメントはリーダーに任せられるので、</a:t>
            </a:r>
            <a:r>
              <a:rPr lang="ja-JP" altLang="en-US" sz="1400" u="sng" dirty="0">
                <a:solidFill>
                  <a:srgbClr val="FF0000"/>
                </a:solidFill>
                <a:ea typeface="ＭＳ Ｐゴシック" pitchFamily="50" charset="-128"/>
              </a:rPr>
              <a:t>マネジメントの仕組みづくり</a:t>
            </a:r>
            <a:r>
              <a:rPr lang="ja-JP" altLang="en-US" sz="1400" u="sng" dirty="0" smtClean="0">
                <a:solidFill>
                  <a:srgbClr val="FF0000"/>
                </a:solidFill>
                <a:ea typeface="ＭＳ Ｐゴシック" pitchFamily="50" charset="-128"/>
              </a:rPr>
              <a:t>が最優先</a:t>
            </a:r>
            <a:r>
              <a:rPr lang="ja-JP" altLang="en-US" sz="1400" u="sng" dirty="0">
                <a:solidFill>
                  <a:srgbClr val="FF0000"/>
                </a:solidFill>
                <a:ea typeface="ＭＳ Ｐゴシック" pitchFamily="50" charset="-128"/>
              </a:rPr>
              <a:t>課題</a:t>
            </a:r>
            <a:r>
              <a:rPr lang="ja-JP" altLang="en-US" sz="1400" dirty="0" smtClean="0">
                <a:ea typeface="ＭＳ Ｐゴシック" pitchFamily="50" charset="-128"/>
              </a:rPr>
              <a:t>。</a:t>
            </a:r>
            <a:endParaRPr lang="en-US" altLang="ja-JP" sz="1400" dirty="0">
              <a:ea typeface="ＭＳ Ｐゴシック" pitchFamily="50" charset="-128"/>
            </a:endParaRPr>
          </a:p>
        </p:txBody>
      </p:sp>
      <p:sp>
        <p:nvSpPr>
          <p:cNvPr id="61" name="テキスト ボックス 55"/>
          <p:cNvSpPr txBox="1">
            <a:spLocks noChangeArrowheads="1"/>
          </p:cNvSpPr>
          <p:nvPr/>
        </p:nvSpPr>
        <p:spPr bwMode="auto">
          <a:xfrm>
            <a:off x="197277" y="771257"/>
            <a:ext cx="446449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ja-JP" altLang="en-US" sz="1400" dirty="0">
                <a:solidFill>
                  <a:srgbClr val="000000"/>
                </a:solidFill>
                <a:latin typeface="ＭＳ Ｐゴシック" charset="-128"/>
              </a:rPr>
              <a:t>・当該業界での実務経験、</a:t>
            </a:r>
            <a:r>
              <a:rPr lang="ja-JP" altLang="en-US" sz="1400" dirty="0" smtClean="0">
                <a:solidFill>
                  <a:srgbClr val="000000"/>
                </a:solidFill>
                <a:latin typeface="ＭＳ Ｐゴシック" charset="-128"/>
              </a:rPr>
              <a:t>知識。</a:t>
            </a:r>
            <a:r>
              <a:rPr lang="ja-JP" altLang="en-US" sz="1400" dirty="0">
                <a:solidFill>
                  <a:srgbClr val="000000"/>
                </a:solidFill>
                <a:latin typeface="ＭＳ Ｐゴシック" charset="-128"/>
              </a:rPr>
              <a:t>年齢は</a:t>
            </a:r>
            <a:r>
              <a:rPr lang="en-US" altLang="ja-JP" sz="1400" dirty="0">
                <a:solidFill>
                  <a:srgbClr val="000000"/>
                </a:solidFill>
                <a:latin typeface="ＭＳ Ｐゴシック" charset="-128"/>
              </a:rPr>
              <a:t>35</a:t>
            </a:r>
            <a:r>
              <a:rPr lang="ja-JP" altLang="en-US" sz="1400" dirty="0">
                <a:solidFill>
                  <a:srgbClr val="000000"/>
                </a:solidFill>
                <a:latin typeface="ＭＳ Ｐゴシック" charset="-128"/>
              </a:rPr>
              <a:t>歳位まで。</a:t>
            </a:r>
            <a:endParaRPr lang="ja-JP" altLang="en-US" sz="1400" dirty="0"/>
          </a:p>
          <a:p>
            <a:r>
              <a:rPr lang="ja-JP" altLang="en-US" sz="1400" dirty="0" smtClean="0">
                <a:solidFill>
                  <a:srgbClr val="000000"/>
                </a:solidFill>
                <a:latin typeface="ＭＳ Ｐゴシック" charset="-128"/>
              </a:rPr>
              <a:t>・様々</a:t>
            </a:r>
            <a:r>
              <a:rPr lang="ja-JP" altLang="en-US" sz="1400" dirty="0">
                <a:solidFill>
                  <a:srgbClr val="000000"/>
                </a:solidFill>
                <a:latin typeface="ＭＳ Ｐゴシック" charset="-128"/>
              </a:rPr>
              <a:t>な年齢層、雇用形態のマネジメント経験者。</a:t>
            </a:r>
            <a:endParaRPr lang="en-US" altLang="ja-JP" sz="1400" dirty="0">
              <a:solidFill>
                <a:srgbClr val="000000"/>
              </a:solidFill>
              <a:latin typeface="ＭＳ Ｐゴシック" charset="-128"/>
            </a:endParaRPr>
          </a:p>
        </p:txBody>
      </p:sp>
      <p:sp>
        <p:nvSpPr>
          <p:cNvPr id="2" name="テキスト ボックス 1"/>
          <p:cNvSpPr txBox="1"/>
          <p:nvPr/>
        </p:nvSpPr>
        <p:spPr>
          <a:xfrm>
            <a:off x="199782" y="404664"/>
            <a:ext cx="2085727" cy="369332"/>
          </a:xfrm>
          <a:prstGeom prst="rect">
            <a:avLst/>
          </a:prstGeom>
          <a:noFill/>
        </p:spPr>
        <p:txBody>
          <a:bodyPr wrap="square" rtlCol="0">
            <a:spAutoFit/>
          </a:bodyPr>
          <a:lstStyle/>
          <a:p>
            <a:r>
              <a:rPr kumimoji="1" lang="ja-JP" altLang="en-US" dirty="0" smtClean="0"/>
              <a:t>■当初ニーズ</a:t>
            </a:r>
            <a:endParaRPr kumimoji="1" lang="ja-JP" altLang="en-US" dirty="0"/>
          </a:p>
        </p:txBody>
      </p:sp>
      <p:sp>
        <p:nvSpPr>
          <p:cNvPr id="3" name="正方形/長方形 2"/>
          <p:cNvSpPr/>
          <p:nvPr/>
        </p:nvSpPr>
        <p:spPr>
          <a:xfrm>
            <a:off x="197277" y="3530724"/>
            <a:ext cx="4302715" cy="1169551"/>
          </a:xfrm>
          <a:prstGeom prst="rect">
            <a:avLst/>
          </a:prstGeom>
        </p:spPr>
        <p:txBody>
          <a:bodyPr wrap="square">
            <a:spAutoFit/>
          </a:bodyPr>
          <a:lstStyle/>
          <a:p>
            <a:pPr marL="85725" lvl="0" indent="-85725" fontAlgn="ctr"/>
            <a:r>
              <a:rPr lang="ja-JP" altLang="en-US" sz="1400" dirty="0" smtClean="0"/>
              <a:t>・この</a:t>
            </a:r>
            <a:r>
              <a:rPr lang="ja-JP" altLang="en-US" sz="1400" dirty="0"/>
              <a:t>２年</a:t>
            </a:r>
            <a:r>
              <a:rPr lang="ja-JP" altLang="en-US" sz="1400" dirty="0" smtClean="0"/>
              <a:t>でスタッフが</a:t>
            </a:r>
            <a:r>
              <a:rPr lang="en-US" altLang="ja-JP" sz="1400" dirty="0" smtClean="0"/>
              <a:t>10</a:t>
            </a:r>
            <a:r>
              <a:rPr lang="ja-JP" altLang="en-US" sz="1400" dirty="0"/>
              <a:t>数名から</a:t>
            </a:r>
            <a:r>
              <a:rPr lang="en-US" altLang="ja-JP" sz="1400" dirty="0"/>
              <a:t>100</a:t>
            </a:r>
            <a:r>
              <a:rPr lang="ja-JP" altLang="en-US" sz="1400" dirty="0"/>
              <a:t>名規模に急拡大。</a:t>
            </a:r>
            <a:endParaRPr lang="en-US" altLang="ja-JP" sz="1400" dirty="0"/>
          </a:p>
          <a:p>
            <a:pPr marL="85725" lvl="0" indent="-85725" fontAlgn="ctr"/>
            <a:r>
              <a:rPr lang="ja-JP" altLang="en-US" sz="1400" dirty="0"/>
              <a:t>・既存の集配ルートやスタッフの欠勤対応等が人員</a:t>
            </a:r>
            <a:r>
              <a:rPr lang="ja-JP" altLang="en-US" sz="1400" dirty="0" smtClean="0"/>
              <a:t>の　拡大</a:t>
            </a:r>
            <a:r>
              <a:rPr lang="ja-JP" altLang="en-US" sz="1400" dirty="0"/>
              <a:t>に追い付いていない。</a:t>
            </a:r>
            <a:endParaRPr lang="en-US" altLang="ja-JP" sz="1400" dirty="0"/>
          </a:p>
          <a:p>
            <a:pPr marL="85725" lvl="0" indent="-85725" fontAlgn="ctr"/>
            <a:r>
              <a:rPr lang="ja-JP" altLang="en-US" sz="1400" dirty="0"/>
              <a:t>・医療機関からの</a:t>
            </a:r>
            <a:r>
              <a:rPr lang="ja-JP" altLang="en-US" sz="1400" dirty="0" smtClean="0"/>
              <a:t>クレームやスタッフ</a:t>
            </a:r>
            <a:r>
              <a:rPr lang="ja-JP" altLang="en-US" sz="1400" dirty="0"/>
              <a:t>の不満</a:t>
            </a:r>
            <a:r>
              <a:rPr lang="ja-JP" altLang="en-US" sz="1400" dirty="0" smtClean="0"/>
              <a:t>も増加。</a:t>
            </a:r>
            <a:endParaRPr lang="en-US" altLang="ja-JP" sz="1400" dirty="0"/>
          </a:p>
          <a:p>
            <a:pPr marL="85725" lvl="0" indent="-85725" fontAlgn="ctr"/>
            <a:r>
              <a:rPr lang="ja-JP" altLang="en-US" sz="1400" dirty="0" smtClean="0"/>
              <a:t>・専任がおらず、社内にノウハウ</a:t>
            </a:r>
            <a:r>
              <a:rPr lang="ja-JP" altLang="en-US" sz="1400" dirty="0"/>
              <a:t>が不足。</a:t>
            </a:r>
            <a:endParaRPr lang="en-US" altLang="ja-JP" sz="1400" dirty="0"/>
          </a:p>
        </p:txBody>
      </p:sp>
      <p:sp>
        <p:nvSpPr>
          <p:cNvPr id="69" name="テキスト ボックス 68"/>
          <p:cNvSpPr txBox="1"/>
          <p:nvPr/>
        </p:nvSpPr>
        <p:spPr>
          <a:xfrm>
            <a:off x="197277" y="3281025"/>
            <a:ext cx="2085727" cy="369332"/>
          </a:xfrm>
          <a:prstGeom prst="rect">
            <a:avLst/>
          </a:prstGeom>
          <a:noFill/>
        </p:spPr>
        <p:txBody>
          <a:bodyPr wrap="square" rtlCol="0">
            <a:spAutoFit/>
          </a:bodyPr>
          <a:lstStyle/>
          <a:p>
            <a:r>
              <a:rPr kumimoji="1" lang="ja-JP" altLang="en-US" dirty="0" smtClean="0"/>
              <a:t>■採用背景</a:t>
            </a:r>
            <a:endParaRPr kumimoji="1" lang="ja-JP" altLang="en-US" dirty="0"/>
          </a:p>
        </p:txBody>
      </p:sp>
      <p:sp>
        <p:nvSpPr>
          <p:cNvPr id="70" name="テキスト ボックス 69"/>
          <p:cNvSpPr txBox="1"/>
          <p:nvPr/>
        </p:nvSpPr>
        <p:spPr>
          <a:xfrm>
            <a:off x="139439" y="1454587"/>
            <a:ext cx="2318359" cy="369332"/>
          </a:xfrm>
          <a:prstGeom prst="rect">
            <a:avLst/>
          </a:prstGeom>
          <a:noFill/>
        </p:spPr>
        <p:txBody>
          <a:bodyPr wrap="square" rtlCol="0">
            <a:spAutoFit/>
          </a:bodyPr>
          <a:lstStyle/>
          <a:p>
            <a:r>
              <a:rPr kumimoji="1" lang="ja-JP" altLang="en-US" dirty="0" smtClean="0"/>
              <a:t>■仕事内容</a:t>
            </a:r>
            <a:endParaRPr kumimoji="1" lang="ja-JP" altLang="en-US" dirty="0"/>
          </a:p>
        </p:txBody>
      </p:sp>
      <p:sp>
        <p:nvSpPr>
          <p:cNvPr id="26" name="正方形/長方形 25"/>
          <p:cNvSpPr/>
          <p:nvPr/>
        </p:nvSpPr>
        <p:spPr>
          <a:xfrm>
            <a:off x="229891" y="1827981"/>
            <a:ext cx="4562248" cy="1384995"/>
          </a:xfrm>
          <a:prstGeom prst="rect">
            <a:avLst/>
          </a:prstGeom>
        </p:spPr>
        <p:txBody>
          <a:bodyPr wrap="square">
            <a:spAutoFit/>
          </a:bodyPr>
          <a:lstStyle/>
          <a:p>
            <a:pPr marL="85725" lvl="0" indent="-85725" fontAlgn="ctr"/>
            <a:r>
              <a:rPr lang="ja-JP" altLang="en-US" sz="1400" dirty="0" smtClean="0"/>
              <a:t>・集配</a:t>
            </a:r>
            <a:r>
              <a:rPr lang="ja-JP" altLang="en-US" sz="1400" dirty="0"/>
              <a:t>ルート、業務プロセスの設計</a:t>
            </a:r>
            <a:endParaRPr lang="en-US" altLang="ja-JP" sz="1400" dirty="0"/>
          </a:p>
          <a:p>
            <a:pPr marL="85725" lvl="0" indent="-85725" fontAlgn="ctr"/>
            <a:r>
              <a:rPr lang="ja-JP" altLang="en-US" sz="1400" dirty="0"/>
              <a:t>・柔軟な運用計画の立案</a:t>
            </a:r>
            <a:endParaRPr lang="en-US" altLang="ja-JP" sz="1400" dirty="0"/>
          </a:p>
          <a:p>
            <a:pPr marL="85725" lvl="0" indent="-85725" fontAlgn="ctr"/>
            <a:r>
              <a:rPr lang="ja-JP" altLang="en-US" sz="1400" dirty="0"/>
              <a:t>・業務全般のマネジメント</a:t>
            </a:r>
            <a:r>
              <a:rPr lang="ja-JP" altLang="en-US" sz="1400" dirty="0" smtClean="0"/>
              <a:t>、労務</a:t>
            </a:r>
            <a:r>
              <a:rPr lang="ja-JP" altLang="en-US" sz="1400" dirty="0"/>
              <a:t>管理</a:t>
            </a:r>
            <a:endParaRPr lang="en-US" altLang="ja-JP" sz="1400" dirty="0"/>
          </a:p>
          <a:p>
            <a:pPr marL="85725" lvl="0" indent="-85725" fontAlgn="ctr"/>
            <a:r>
              <a:rPr lang="ja-JP" altLang="en-US" sz="1400" dirty="0" smtClean="0"/>
              <a:t>・緊急時のスタッフ</a:t>
            </a:r>
            <a:r>
              <a:rPr lang="ja-JP" altLang="en-US" sz="1400" dirty="0"/>
              <a:t>のアサイン</a:t>
            </a:r>
            <a:endParaRPr lang="en-US" altLang="ja-JP" sz="1400" dirty="0"/>
          </a:p>
          <a:p>
            <a:pPr marL="85725" lvl="0" indent="-85725" fontAlgn="ctr"/>
            <a:r>
              <a:rPr lang="ja-JP" altLang="en-US" sz="1400" dirty="0"/>
              <a:t>・スタッフのフォロー</a:t>
            </a:r>
            <a:endParaRPr lang="en-US" altLang="ja-JP" sz="1400" dirty="0"/>
          </a:p>
          <a:p>
            <a:pPr marL="85725" lvl="0" indent="-85725" fontAlgn="ctr"/>
            <a:r>
              <a:rPr lang="ja-JP" altLang="en-US" sz="1400" dirty="0"/>
              <a:t>・顧客クレームへの対応</a:t>
            </a:r>
            <a:endParaRPr lang="en-US" altLang="ja-JP" sz="1400" dirty="0"/>
          </a:p>
        </p:txBody>
      </p:sp>
      <p:sp>
        <p:nvSpPr>
          <p:cNvPr id="71" name="角丸四角形 70"/>
          <p:cNvSpPr/>
          <p:nvPr/>
        </p:nvSpPr>
        <p:spPr>
          <a:xfrm>
            <a:off x="114953" y="404664"/>
            <a:ext cx="4457418" cy="889813"/>
          </a:xfrm>
          <a:prstGeom prst="roundRect">
            <a:avLst>
              <a:gd name="adj" fmla="val 8966"/>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角丸四角形 71"/>
          <p:cNvSpPr/>
          <p:nvPr/>
        </p:nvSpPr>
        <p:spPr>
          <a:xfrm>
            <a:off x="107505" y="3284984"/>
            <a:ext cx="4464496" cy="1584176"/>
          </a:xfrm>
          <a:prstGeom prst="roundRect">
            <a:avLst>
              <a:gd name="adj" fmla="val 46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角丸四角形 72"/>
          <p:cNvSpPr/>
          <p:nvPr/>
        </p:nvSpPr>
        <p:spPr>
          <a:xfrm>
            <a:off x="107505" y="1454587"/>
            <a:ext cx="4464496" cy="1758389"/>
          </a:xfrm>
          <a:prstGeom prst="roundRect">
            <a:avLst>
              <a:gd name="adj" fmla="val 46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角丸四角形 73"/>
          <p:cNvSpPr/>
          <p:nvPr/>
        </p:nvSpPr>
        <p:spPr>
          <a:xfrm>
            <a:off x="107505" y="4940587"/>
            <a:ext cx="4464496" cy="1800781"/>
          </a:xfrm>
          <a:prstGeom prst="roundRect">
            <a:avLst>
              <a:gd name="adj" fmla="val 46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テキスト ボックス 74"/>
          <p:cNvSpPr txBox="1"/>
          <p:nvPr/>
        </p:nvSpPr>
        <p:spPr>
          <a:xfrm>
            <a:off x="199782" y="4987041"/>
            <a:ext cx="3381871" cy="369332"/>
          </a:xfrm>
          <a:prstGeom prst="rect">
            <a:avLst/>
          </a:prstGeom>
          <a:noFill/>
        </p:spPr>
        <p:txBody>
          <a:bodyPr wrap="square" rtlCol="0">
            <a:spAutoFit/>
          </a:bodyPr>
          <a:lstStyle/>
          <a:p>
            <a:r>
              <a:rPr kumimoji="1" lang="ja-JP" altLang="en-US" dirty="0" smtClean="0"/>
              <a:t>■求人企業の優先課題</a:t>
            </a:r>
            <a:endParaRPr kumimoji="1" lang="ja-JP" altLang="en-US" dirty="0"/>
          </a:p>
        </p:txBody>
      </p:sp>
      <p:sp>
        <p:nvSpPr>
          <p:cNvPr id="76" name="正方形/長方形 75"/>
          <p:cNvSpPr/>
          <p:nvPr/>
        </p:nvSpPr>
        <p:spPr>
          <a:xfrm>
            <a:off x="1500719" y="1485364"/>
            <a:ext cx="2632026" cy="307777"/>
          </a:xfrm>
          <a:prstGeom prst="rect">
            <a:avLst/>
          </a:prstGeom>
        </p:spPr>
        <p:txBody>
          <a:bodyPr wrap="square">
            <a:spAutoFit/>
          </a:bodyPr>
          <a:lstStyle/>
          <a:p>
            <a:pPr lvl="0" fontAlgn="ctr"/>
            <a:r>
              <a:rPr lang="ja-JP" altLang="en-US" sz="1400" b="1" dirty="0">
                <a:solidFill>
                  <a:prstClr val="black"/>
                </a:solidFill>
              </a:rPr>
              <a:t>新たなポジションの責任者として</a:t>
            </a:r>
            <a:endParaRPr lang="en-US" altLang="ja-JP" sz="1400" b="1" dirty="0">
              <a:solidFill>
                <a:prstClr val="black"/>
              </a:solidFill>
            </a:endParaRPr>
          </a:p>
        </p:txBody>
      </p:sp>
      <p:sp>
        <p:nvSpPr>
          <p:cNvPr id="77" name="テキスト ボックス 55"/>
          <p:cNvSpPr txBox="1">
            <a:spLocks noChangeArrowheads="1"/>
          </p:cNvSpPr>
          <p:nvPr/>
        </p:nvSpPr>
        <p:spPr bwMode="auto">
          <a:xfrm>
            <a:off x="5364089" y="771257"/>
            <a:ext cx="352839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ja-JP" altLang="en-US" sz="1400" dirty="0" smtClean="0">
                <a:solidFill>
                  <a:srgbClr val="000000"/>
                </a:solidFill>
                <a:latin typeface="ＭＳ Ｐゴシック" charset="-128"/>
              </a:rPr>
              <a:t>・年齢不問</a:t>
            </a:r>
            <a:endParaRPr lang="en-US" altLang="ja-JP" sz="1400" dirty="0" smtClean="0">
              <a:solidFill>
                <a:srgbClr val="000000"/>
              </a:solidFill>
              <a:latin typeface="ＭＳ Ｐゴシック" charset="-128"/>
            </a:endParaRPr>
          </a:p>
          <a:p>
            <a:r>
              <a:rPr lang="ja-JP" altLang="en-US" sz="1400" dirty="0" smtClean="0">
                <a:solidFill>
                  <a:srgbClr val="000000"/>
                </a:solidFill>
                <a:latin typeface="ＭＳ Ｐゴシック" charset="-128"/>
              </a:rPr>
              <a:t>・業界経験不問</a:t>
            </a:r>
            <a:endParaRPr lang="en-US" altLang="ja-JP" sz="1400" dirty="0">
              <a:solidFill>
                <a:srgbClr val="000000"/>
              </a:solidFill>
              <a:latin typeface="ＭＳ Ｐゴシック" charset="-128"/>
            </a:endParaRPr>
          </a:p>
        </p:txBody>
      </p:sp>
      <p:sp>
        <p:nvSpPr>
          <p:cNvPr id="78" name="テキスト ボックス 77"/>
          <p:cNvSpPr txBox="1"/>
          <p:nvPr/>
        </p:nvSpPr>
        <p:spPr>
          <a:xfrm>
            <a:off x="5366593" y="404664"/>
            <a:ext cx="3165847" cy="369332"/>
          </a:xfrm>
          <a:prstGeom prst="rect">
            <a:avLst/>
          </a:prstGeom>
          <a:noFill/>
        </p:spPr>
        <p:txBody>
          <a:bodyPr wrap="square" rtlCol="0">
            <a:spAutoFit/>
          </a:bodyPr>
          <a:lstStyle/>
          <a:p>
            <a:r>
              <a:rPr kumimoji="1" lang="ja-JP" altLang="en-US" dirty="0" smtClean="0"/>
              <a:t>■変更後の専門知識・技能</a:t>
            </a:r>
            <a:endParaRPr kumimoji="1" lang="ja-JP" altLang="en-US" dirty="0"/>
          </a:p>
        </p:txBody>
      </p:sp>
      <p:sp>
        <p:nvSpPr>
          <p:cNvPr id="79" name="角丸四角形 78"/>
          <p:cNvSpPr/>
          <p:nvPr/>
        </p:nvSpPr>
        <p:spPr>
          <a:xfrm>
            <a:off x="5234974" y="404664"/>
            <a:ext cx="3729514" cy="889813"/>
          </a:xfrm>
          <a:prstGeom prst="roundRect">
            <a:avLst>
              <a:gd name="adj" fmla="val 8966"/>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二等辺三角形 79"/>
          <p:cNvSpPr/>
          <p:nvPr/>
        </p:nvSpPr>
        <p:spPr>
          <a:xfrm rot="5400000">
            <a:off x="2456186" y="3429000"/>
            <a:ext cx="4852118" cy="243606"/>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aphicFrame>
        <p:nvGraphicFramePr>
          <p:cNvPr id="107" name="表 106"/>
          <p:cNvGraphicFramePr>
            <a:graphicFrameLocks noGrp="1"/>
          </p:cNvGraphicFramePr>
          <p:nvPr>
            <p:extLst>
              <p:ext uri="{D42A27DB-BD31-4B8C-83A1-F6EECF244321}">
                <p14:modId xmlns:p14="http://schemas.microsoft.com/office/powerpoint/2010/main" val="3358775029"/>
              </p:ext>
            </p:extLst>
          </p:nvPr>
        </p:nvGraphicFramePr>
        <p:xfrm>
          <a:off x="5220072" y="4653136"/>
          <a:ext cx="3672408" cy="1800200"/>
        </p:xfrm>
        <a:graphic>
          <a:graphicData uri="http://schemas.openxmlformats.org/drawingml/2006/table">
            <a:tbl>
              <a:tblPr/>
              <a:tblGrid>
                <a:gridCol w="994611"/>
                <a:gridCol w="306034"/>
                <a:gridCol w="2371763"/>
              </a:tblGrid>
              <a:tr h="360040">
                <a:tc>
                  <a:txBody>
                    <a:bodyPr/>
                    <a:lstStyle/>
                    <a:p>
                      <a:pPr algn="ctr" fontAlgn="ctr"/>
                      <a:r>
                        <a:rPr lang="ja-JP" altLang="en-US" sz="600" b="0" i="0" u="none" strike="noStrike" dirty="0">
                          <a:solidFill>
                            <a:srgbClr val="000000"/>
                          </a:solidFill>
                          <a:effectLst/>
                          <a:latin typeface="ＭＳ Ｐゴシック"/>
                        </a:rPr>
                        <a:t>対人マネジメントで重要なこと</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indent="0" algn="ctr" defTabSz="884591" rtl="0" eaLnBrk="1" fontAlgn="ctr" latinLnBrk="0" hangingPunct="1">
                        <a:lnSpc>
                          <a:spcPct val="100000"/>
                        </a:lnSpc>
                        <a:spcBef>
                          <a:spcPts val="0"/>
                        </a:spcBef>
                        <a:spcAft>
                          <a:spcPts val="0"/>
                        </a:spcAft>
                        <a:buClrTx/>
                        <a:buSzTx/>
                        <a:buFontTx/>
                        <a:buNone/>
                        <a:tabLst/>
                        <a:defRPr/>
                      </a:pPr>
                      <a:r>
                        <a:rPr lang="ja-JP" altLang="en-US" sz="500" b="0" i="0" u="none" strike="noStrike" dirty="0" smtClean="0">
                          <a:solidFill>
                            <a:srgbClr val="000000"/>
                          </a:solidFill>
                          <a:effectLst/>
                          <a:latin typeface="ＭＳ Ｐゴシック"/>
                        </a:rPr>
                        <a:t>得意な項目に◯</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600" b="0" i="0" u="none" strike="noStrike" dirty="0" smtClean="0">
                          <a:solidFill>
                            <a:srgbClr val="000000"/>
                          </a:solidFill>
                          <a:effectLst/>
                          <a:latin typeface="ＭＳ Ｐゴシック"/>
                        </a:rPr>
                        <a:t>得意な項目に</a:t>
                      </a:r>
                      <a:r>
                        <a:rPr lang="ja-JP" altLang="en-US" sz="600" b="0" i="0" u="none" strike="noStrike" dirty="0">
                          <a:solidFill>
                            <a:srgbClr val="000000"/>
                          </a:solidFill>
                          <a:effectLst/>
                          <a:latin typeface="ＭＳ Ｐゴシック"/>
                        </a:rPr>
                        <a:t>ついて、具体的な行動やその理由</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r>
              <a:tr h="504056">
                <a:tc>
                  <a:txBody>
                    <a:bodyPr/>
                    <a:lstStyle/>
                    <a:p>
                      <a:pPr algn="ctr" fontAlgn="ctr"/>
                      <a:r>
                        <a:rPr lang="ja-JP" altLang="en-US" sz="700" b="0" i="0" u="none" strike="noStrike" dirty="0">
                          <a:solidFill>
                            <a:srgbClr val="000000"/>
                          </a:solidFill>
                          <a:effectLst/>
                          <a:latin typeface="ＭＳ Ｐゴシック"/>
                        </a:rPr>
                        <a:t>社内対応</a:t>
                      </a:r>
                      <a:br>
                        <a:rPr lang="ja-JP" altLang="en-US" sz="700" b="0" i="0" u="none" strike="noStrike" dirty="0">
                          <a:solidFill>
                            <a:srgbClr val="000000"/>
                          </a:solidFill>
                          <a:effectLst/>
                          <a:latin typeface="ＭＳ Ｐゴシック"/>
                        </a:rPr>
                      </a:br>
                      <a:r>
                        <a:rPr lang="ja-JP" altLang="en-US" sz="700" b="0" i="0" u="none" strike="noStrike" dirty="0">
                          <a:solidFill>
                            <a:srgbClr val="000000"/>
                          </a:solidFill>
                          <a:effectLst/>
                          <a:latin typeface="ＭＳ Ｐゴシック"/>
                        </a:rPr>
                        <a:t>（上司・経営層など）</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indent="0" algn="l" defTabSz="884591" rtl="0" eaLnBrk="1" fontAlgn="t" latinLnBrk="0" hangingPunct="1">
                        <a:lnSpc>
                          <a:spcPct val="100000"/>
                        </a:lnSpc>
                        <a:spcBef>
                          <a:spcPts val="0"/>
                        </a:spcBef>
                        <a:spcAft>
                          <a:spcPts val="0"/>
                        </a:spcAft>
                        <a:buClrTx/>
                        <a:buSzTx/>
                        <a:buFontTx/>
                        <a:buNone/>
                        <a:tabLst/>
                        <a:defRPr/>
                      </a:pPr>
                      <a:endParaRPr lang="ja-JP" altLang="en-US" sz="600" b="0" i="1" u="none" strike="noStrike" dirty="0">
                        <a:solidFill>
                          <a:srgbClr val="000000"/>
                        </a:solidFill>
                        <a:effectLst/>
                        <a:latin typeface="ＭＳ Ｐゴシック"/>
                      </a:endParaRPr>
                    </a:p>
                  </a:txBody>
                  <a:tcPr marL="8781" marR="8781" marT="83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884591" rtl="0" eaLnBrk="1" fontAlgn="t" latinLnBrk="0" hangingPunct="1">
                        <a:lnSpc>
                          <a:spcPct val="100000"/>
                        </a:lnSpc>
                        <a:spcBef>
                          <a:spcPts val="0"/>
                        </a:spcBef>
                        <a:spcAft>
                          <a:spcPts val="0"/>
                        </a:spcAft>
                        <a:buClrTx/>
                        <a:buSzTx/>
                        <a:buFontTx/>
                        <a:buNone/>
                        <a:tabLst/>
                        <a:defRPr/>
                      </a:pPr>
                      <a:endParaRPr lang="en-US" altLang="ja-JP" sz="800" b="0" i="0" u="none" strike="noStrike" dirty="0" smtClean="0">
                        <a:solidFill>
                          <a:srgbClr val="FF0000"/>
                        </a:solidFill>
                        <a:effectLst/>
                        <a:latin typeface="ＭＳ Ｐゴシック"/>
                      </a:endParaRPr>
                    </a:p>
                    <a:p>
                      <a:pPr marL="0" marR="0" indent="0" algn="l" defTabSz="884591" rtl="0" eaLnBrk="1" fontAlgn="t" latinLnBrk="0" hangingPunct="1">
                        <a:lnSpc>
                          <a:spcPct val="100000"/>
                        </a:lnSpc>
                        <a:spcBef>
                          <a:spcPts val="0"/>
                        </a:spcBef>
                        <a:spcAft>
                          <a:spcPts val="0"/>
                        </a:spcAft>
                        <a:buClrTx/>
                        <a:buSzTx/>
                        <a:buFontTx/>
                        <a:buNone/>
                        <a:tabLst/>
                        <a:defRPr/>
                      </a:pPr>
                      <a:r>
                        <a:rPr lang="ja-JP" altLang="en-US" sz="800" b="0" i="0" u="none" strike="noStrike" dirty="0" smtClean="0">
                          <a:solidFill>
                            <a:srgbClr val="FF0000"/>
                          </a:solidFill>
                          <a:effectLst/>
                          <a:latin typeface="ＭＳ Ｐゴシック"/>
                        </a:rPr>
                        <a:t>　</a:t>
                      </a:r>
                      <a:endParaRPr lang="ja-JP" altLang="en-US" sz="600" b="0" i="1" u="none" strike="noStrike" dirty="0">
                        <a:solidFill>
                          <a:srgbClr val="000000"/>
                        </a:solidFill>
                        <a:effectLst/>
                        <a:latin typeface="ＭＳ Ｐゴシック"/>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32048">
                <a:tc>
                  <a:txBody>
                    <a:bodyPr/>
                    <a:lstStyle/>
                    <a:p>
                      <a:pPr algn="ctr" fontAlgn="ctr"/>
                      <a:r>
                        <a:rPr lang="ja-JP" altLang="en-US" sz="700" b="0" i="0" u="none" strike="noStrike" dirty="0">
                          <a:solidFill>
                            <a:srgbClr val="000000"/>
                          </a:solidFill>
                          <a:effectLst/>
                          <a:latin typeface="ＭＳ Ｐゴシック"/>
                        </a:rPr>
                        <a:t>社外対応</a:t>
                      </a:r>
                      <a:br>
                        <a:rPr lang="ja-JP" altLang="en-US" sz="700" b="0" i="0" u="none" strike="noStrike" dirty="0">
                          <a:solidFill>
                            <a:srgbClr val="000000"/>
                          </a:solidFill>
                          <a:effectLst/>
                          <a:latin typeface="ＭＳ Ｐゴシック"/>
                        </a:rPr>
                      </a:br>
                      <a:r>
                        <a:rPr lang="ja-JP" altLang="en-US" sz="700" b="0" i="0" u="none" strike="noStrike" dirty="0">
                          <a:solidFill>
                            <a:srgbClr val="000000"/>
                          </a:solidFill>
                          <a:effectLst/>
                          <a:latin typeface="ＭＳ Ｐゴシック"/>
                        </a:rPr>
                        <a:t>（顧客</a:t>
                      </a:r>
                      <a:r>
                        <a:rPr lang="ja-JP" altLang="en-US" sz="700" b="0" i="0" u="none" strike="noStrike" dirty="0" smtClean="0">
                          <a:solidFill>
                            <a:srgbClr val="000000"/>
                          </a:solidFill>
                          <a:effectLst/>
                          <a:latin typeface="ＭＳ Ｐゴシック"/>
                        </a:rPr>
                        <a:t>、パートナーなど</a:t>
                      </a:r>
                      <a:r>
                        <a:rPr lang="ja-JP" altLang="en-US" sz="700" b="0" i="0" u="none" strike="noStrike" dirty="0">
                          <a:solidFill>
                            <a:srgbClr val="000000"/>
                          </a:solidFill>
                          <a:effectLst/>
                          <a:latin typeface="ＭＳ Ｐゴシック"/>
                        </a:rPr>
                        <a:t>）</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t"/>
                      <a:r>
                        <a:rPr lang="ja-JP" altLang="en-US" sz="900" b="0" i="0" u="none" strike="noStrike" dirty="0" smtClean="0">
                          <a:solidFill>
                            <a:srgbClr val="070795"/>
                          </a:solidFill>
                          <a:effectLst/>
                          <a:latin typeface="ＭＳ Ｐゴシック"/>
                        </a:rPr>
                        <a:t>○</a:t>
                      </a:r>
                      <a:endParaRPr lang="ja-JP" altLang="en-US" sz="900" b="0" i="0" u="none" strike="noStrike" dirty="0">
                        <a:solidFill>
                          <a:srgbClr val="070795"/>
                        </a:solidFill>
                        <a:effectLst/>
                        <a:latin typeface="ＭＳ Ｐゴシック"/>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ja-JP" altLang="en-US" sz="900" dirty="0" smtClean="0">
                          <a:solidFill>
                            <a:srgbClr val="070795"/>
                          </a:solidFill>
                        </a:rPr>
                        <a:t>顧客クレームへの対応</a:t>
                      </a:r>
                      <a:endParaRPr lang="ja-JP" altLang="en-US" sz="900" b="0" i="0" u="none" strike="noStrike" dirty="0">
                        <a:solidFill>
                          <a:srgbClr val="FF0000"/>
                        </a:solidFill>
                        <a:effectLst/>
                        <a:latin typeface="ＭＳ Ｐゴシック"/>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4056">
                <a:tc>
                  <a:txBody>
                    <a:bodyPr/>
                    <a:lstStyle/>
                    <a:p>
                      <a:pPr algn="ctr" fontAlgn="ctr"/>
                      <a:r>
                        <a:rPr lang="ja-JP" altLang="en-US" sz="700" b="0" i="0" u="none" strike="noStrike" dirty="0" smtClean="0">
                          <a:solidFill>
                            <a:srgbClr val="000000"/>
                          </a:solidFill>
                          <a:effectLst/>
                          <a:latin typeface="ＭＳ Ｐゴシック"/>
                        </a:rPr>
                        <a:t>部下マネジメント</a:t>
                      </a:r>
                      <a:endParaRPr lang="en-US" altLang="ja-JP" sz="700" b="0" i="0" u="none" strike="noStrike" dirty="0" smtClean="0">
                        <a:solidFill>
                          <a:srgbClr val="000000"/>
                        </a:solidFill>
                        <a:effectLst/>
                        <a:latin typeface="ＭＳ Ｐゴシック"/>
                      </a:endParaRPr>
                    </a:p>
                    <a:p>
                      <a:pPr algn="ctr" fontAlgn="ctr"/>
                      <a:r>
                        <a:rPr lang="ja-JP" altLang="en-US" sz="700" b="0" i="0" u="none" strike="noStrike" dirty="0" smtClean="0">
                          <a:solidFill>
                            <a:srgbClr val="000000"/>
                          </a:solidFill>
                          <a:effectLst/>
                          <a:latin typeface="ＭＳ Ｐゴシック"/>
                        </a:rPr>
                        <a:t>（評価</a:t>
                      </a:r>
                      <a:r>
                        <a:rPr lang="ja-JP" altLang="en-US" sz="700" b="0" i="0" u="none" strike="noStrike" dirty="0">
                          <a:solidFill>
                            <a:srgbClr val="000000"/>
                          </a:solidFill>
                          <a:effectLst/>
                          <a:latin typeface="ＭＳ Ｐゴシック"/>
                        </a:rPr>
                        <a:t>や指導）</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indent="0" algn="ctr" defTabSz="884591" rtl="0" eaLnBrk="1" fontAlgn="t" latinLnBrk="0" hangingPunct="1">
                        <a:lnSpc>
                          <a:spcPct val="100000"/>
                        </a:lnSpc>
                        <a:spcBef>
                          <a:spcPts val="0"/>
                        </a:spcBef>
                        <a:spcAft>
                          <a:spcPts val="0"/>
                        </a:spcAft>
                        <a:buClrTx/>
                        <a:buSzTx/>
                        <a:buFontTx/>
                        <a:buNone/>
                        <a:tabLst/>
                        <a:defRPr/>
                      </a:pPr>
                      <a:r>
                        <a:rPr kumimoji="1" lang="ja-JP" altLang="en-US" sz="900" b="0" i="0" u="none" strike="noStrike" kern="1200" dirty="0" smtClean="0">
                          <a:solidFill>
                            <a:srgbClr val="FF0000"/>
                          </a:solidFill>
                          <a:effectLst/>
                          <a:latin typeface="ＭＳ Ｐゴシック"/>
                          <a:ea typeface="+mn-ea"/>
                          <a:cs typeface="+mn-cs"/>
                        </a:rPr>
                        <a:t>◎</a:t>
                      </a:r>
                      <a:endParaRPr kumimoji="1" lang="ja-JP" altLang="en-US" sz="900" b="0" i="0" u="none" strike="noStrike" kern="1200" dirty="0">
                        <a:solidFill>
                          <a:srgbClr val="FF0000"/>
                        </a:solidFill>
                        <a:effectLst/>
                        <a:latin typeface="ＭＳ Ｐゴシック"/>
                        <a:ea typeface="+mn-ea"/>
                        <a:cs typeface="+mn-cs"/>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ja-JP" altLang="en-US" sz="900" dirty="0" smtClean="0">
                          <a:solidFill>
                            <a:srgbClr val="FF0000"/>
                          </a:solidFill>
                        </a:rPr>
                        <a:t>多様なスタッフをマネジメントする仕組みの構築と実践</a:t>
                      </a:r>
                      <a:endParaRPr lang="ja-JP" altLang="en-US" sz="900" b="0" i="1" u="none" strike="noStrike" dirty="0">
                        <a:solidFill>
                          <a:srgbClr val="FF0000"/>
                        </a:solidFill>
                        <a:effectLst/>
                        <a:latin typeface="ＭＳ Ｐゴシック"/>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110" name="表 109"/>
          <p:cNvGraphicFramePr>
            <a:graphicFrameLocks noGrp="1"/>
          </p:cNvGraphicFramePr>
          <p:nvPr>
            <p:extLst>
              <p:ext uri="{D42A27DB-BD31-4B8C-83A1-F6EECF244321}">
                <p14:modId xmlns:p14="http://schemas.microsoft.com/office/powerpoint/2010/main" val="2727449329"/>
              </p:ext>
            </p:extLst>
          </p:nvPr>
        </p:nvGraphicFramePr>
        <p:xfrm>
          <a:off x="5222676" y="1867217"/>
          <a:ext cx="3741813" cy="2128132"/>
        </p:xfrm>
        <a:graphic>
          <a:graphicData uri="http://schemas.openxmlformats.org/drawingml/2006/table">
            <a:tbl>
              <a:tblPr/>
              <a:tblGrid>
                <a:gridCol w="398389"/>
                <a:gridCol w="607119"/>
                <a:gridCol w="288032"/>
                <a:gridCol w="2448273"/>
              </a:tblGrid>
              <a:tr h="309831">
                <a:tc gridSpan="2">
                  <a:txBody>
                    <a:bodyPr/>
                    <a:lstStyle/>
                    <a:p>
                      <a:pPr algn="ctr" fontAlgn="ctr"/>
                      <a:r>
                        <a:rPr lang="ja-JP" altLang="en-US" sz="600" b="0" i="0" u="none" strike="noStrike" dirty="0">
                          <a:solidFill>
                            <a:srgbClr val="000000"/>
                          </a:solidFill>
                          <a:effectLst/>
                          <a:latin typeface="ＭＳ Ｐゴシック"/>
                        </a:rPr>
                        <a:t>成果をあげるために重要な行動</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endParaRPr kumimoji="1" lang="ja-JP" altLang="en-US"/>
                    </a:p>
                  </a:txBody>
                  <a:tcPr/>
                </a:tc>
                <a:tc>
                  <a:txBody>
                    <a:bodyPr/>
                    <a:lstStyle/>
                    <a:p>
                      <a:pPr marL="0" marR="0" indent="0" algn="ctr" defTabSz="884591" rtl="0" eaLnBrk="1" fontAlgn="ctr" latinLnBrk="0" hangingPunct="1">
                        <a:lnSpc>
                          <a:spcPct val="100000"/>
                        </a:lnSpc>
                        <a:spcBef>
                          <a:spcPts val="0"/>
                        </a:spcBef>
                        <a:spcAft>
                          <a:spcPts val="0"/>
                        </a:spcAft>
                        <a:buClrTx/>
                        <a:buSzTx/>
                        <a:buFontTx/>
                        <a:buNone/>
                        <a:tabLst/>
                        <a:defRPr/>
                      </a:pPr>
                      <a:r>
                        <a:rPr lang="ja-JP" altLang="en-US" sz="500" b="0" i="0" u="none" strike="noStrike" dirty="0" smtClean="0">
                          <a:solidFill>
                            <a:srgbClr val="000000"/>
                          </a:solidFill>
                          <a:effectLst/>
                          <a:latin typeface="ＭＳ Ｐゴシック"/>
                        </a:rPr>
                        <a:t>得意な項目に◯</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600" b="0" i="0" u="none" strike="noStrike" dirty="0" smtClean="0">
                          <a:solidFill>
                            <a:srgbClr val="000000"/>
                          </a:solidFill>
                          <a:effectLst/>
                          <a:latin typeface="ＭＳ Ｐゴシック"/>
                        </a:rPr>
                        <a:t>得意な項目に</a:t>
                      </a:r>
                      <a:r>
                        <a:rPr lang="ja-JP" altLang="en-US" sz="600" b="0" i="0" u="none" strike="noStrike" dirty="0">
                          <a:solidFill>
                            <a:srgbClr val="000000"/>
                          </a:solidFill>
                          <a:effectLst/>
                          <a:latin typeface="ＭＳ Ｐゴシック"/>
                        </a:rPr>
                        <a:t>ついて、具体的な行動やその理由</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r>
              <a:tr h="329955">
                <a:tc rowSpan="2">
                  <a:txBody>
                    <a:bodyPr/>
                    <a:lstStyle/>
                    <a:p>
                      <a:pPr algn="ctr" fontAlgn="ctr"/>
                      <a:r>
                        <a:rPr lang="ja-JP" altLang="en-US" sz="700" b="0" i="0" u="none" strike="noStrike" dirty="0" smtClean="0">
                          <a:solidFill>
                            <a:srgbClr val="000000"/>
                          </a:solidFill>
                          <a:effectLst/>
                          <a:latin typeface="ＭＳ Ｐゴシック"/>
                        </a:rPr>
                        <a:t>課題を</a:t>
                      </a:r>
                    </a:p>
                    <a:p>
                      <a:pPr algn="ctr" fontAlgn="ctr"/>
                      <a:r>
                        <a:rPr lang="ja-JP" altLang="en-US" sz="700" b="0" i="0" u="none" strike="noStrike" dirty="0" smtClean="0">
                          <a:solidFill>
                            <a:srgbClr val="000000"/>
                          </a:solidFill>
                          <a:effectLst/>
                          <a:latin typeface="ＭＳ Ｐゴシック"/>
                        </a:rPr>
                        <a:t>明らかにする</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700" b="0" i="0" u="none" strike="noStrike" dirty="0">
                          <a:solidFill>
                            <a:srgbClr val="000000"/>
                          </a:solidFill>
                          <a:effectLst/>
                          <a:latin typeface="ＭＳ Ｐゴシック"/>
                        </a:rPr>
                        <a:t>現状の把握</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en-US" sz="900" b="0" i="0" u="none" strike="noStrike" dirty="0">
                        <a:solidFill>
                          <a:srgbClr val="070795"/>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endParaRPr lang="ja-JP" altLang="en-US" sz="800" b="0" i="1" u="none" strike="noStrike" dirty="0">
                        <a:solidFill>
                          <a:srgbClr val="FF0000"/>
                        </a:solidFill>
                        <a:effectLst/>
                        <a:latin typeface="ＭＳ Ｐゴシック"/>
                      </a:endParaRPr>
                    </a:p>
                  </a:txBody>
                  <a:tcPr marL="8536" marR="8536" marT="809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r>
              <a:tr h="330209">
                <a:tc vMerge="1">
                  <a:txBody>
                    <a:bodyPr/>
                    <a:lstStyle/>
                    <a:p>
                      <a:endParaRPr kumimoji="1" lang="ja-JP" altLang="en-US"/>
                    </a:p>
                  </a:txBody>
                  <a:tcPr/>
                </a:tc>
                <a:tc>
                  <a:txBody>
                    <a:bodyPr/>
                    <a:lstStyle/>
                    <a:p>
                      <a:pPr algn="ctr" fontAlgn="ctr"/>
                      <a:r>
                        <a:rPr lang="ja-JP" altLang="en-US" sz="700" b="0" i="0" u="none" strike="noStrike" dirty="0">
                          <a:solidFill>
                            <a:srgbClr val="000000"/>
                          </a:solidFill>
                          <a:effectLst/>
                          <a:latin typeface="ＭＳ Ｐゴシック"/>
                        </a:rPr>
                        <a:t>課題</a:t>
                      </a:r>
                      <a:r>
                        <a:rPr lang="ja-JP" altLang="en-US" sz="700" b="0" i="0" u="none" strike="noStrike" dirty="0" smtClean="0">
                          <a:solidFill>
                            <a:srgbClr val="000000"/>
                          </a:solidFill>
                          <a:effectLst/>
                          <a:latin typeface="ＭＳ Ｐゴシック"/>
                        </a:rPr>
                        <a:t>の</a:t>
                      </a:r>
                      <a:endParaRPr lang="en-US" altLang="ja-JP" sz="700" b="0" i="0" u="none" strike="noStrike" dirty="0" smtClean="0">
                        <a:solidFill>
                          <a:srgbClr val="000000"/>
                        </a:solidFill>
                        <a:effectLst/>
                        <a:latin typeface="ＭＳ Ｐゴシック"/>
                      </a:endParaRPr>
                    </a:p>
                    <a:p>
                      <a:pPr algn="ctr" fontAlgn="ctr"/>
                      <a:r>
                        <a:rPr lang="ja-JP" altLang="en-US" sz="700" b="0" i="0" u="none" strike="noStrike" dirty="0" smtClean="0">
                          <a:solidFill>
                            <a:srgbClr val="000000"/>
                          </a:solidFill>
                          <a:effectLst/>
                          <a:latin typeface="ＭＳ Ｐゴシック"/>
                        </a:rPr>
                        <a:t>設定</a:t>
                      </a:r>
                      <a:r>
                        <a:rPr lang="ja-JP" altLang="en-US" sz="700" b="0" i="0" u="none" strike="noStrike" dirty="0">
                          <a:solidFill>
                            <a:srgbClr val="000000"/>
                          </a:solidFill>
                          <a:effectLst/>
                          <a:latin typeface="ＭＳ Ｐゴシック"/>
                        </a:rPr>
                        <a:t>方法</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dirty="0" smtClean="0">
                          <a:solidFill>
                            <a:srgbClr val="070795"/>
                          </a:solidFill>
                          <a:effectLst/>
                          <a:latin typeface="ＭＳ Ｐゴシック"/>
                        </a:rPr>
                        <a:t>○</a:t>
                      </a:r>
                      <a:endParaRPr lang="en-US" sz="900" b="0" i="0" u="none" strike="noStrike" dirty="0">
                        <a:solidFill>
                          <a:srgbClr val="070795"/>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ja-JP" altLang="en-US" sz="900" dirty="0" smtClean="0">
                          <a:solidFill>
                            <a:srgbClr val="070795"/>
                          </a:solidFill>
                        </a:rPr>
                        <a:t>効率さとスタッフ間の不均衡とを両立するために解決すべき課題を特定</a:t>
                      </a:r>
                      <a:endParaRPr lang="ja-JP" altLang="en-US" sz="900" b="0" i="1" u="none" strike="noStrike" dirty="0">
                        <a:solidFill>
                          <a:srgbClr val="000000"/>
                        </a:solidFill>
                        <a:effectLst/>
                        <a:latin typeface="ＭＳ Ｐゴシック"/>
                      </a:endParaRPr>
                    </a:p>
                  </a:txBody>
                  <a:tcPr marL="8536" marR="8536" marT="8096"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r>
              <a:tr h="497975">
                <a:tc>
                  <a:txBody>
                    <a:bodyPr/>
                    <a:lstStyle/>
                    <a:p>
                      <a:pPr algn="ctr" fontAlgn="ctr"/>
                      <a:r>
                        <a:rPr lang="ja-JP" altLang="en-US" sz="700" b="0" i="0" u="none" strike="noStrike" dirty="0" smtClean="0">
                          <a:solidFill>
                            <a:srgbClr val="000000"/>
                          </a:solidFill>
                          <a:effectLst/>
                          <a:latin typeface="ＭＳ Ｐゴシック"/>
                        </a:rPr>
                        <a:t>計画を立てる</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700" b="0" i="0" u="none" strike="noStrike" dirty="0">
                          <a:solidFill>
                            <a:srgbClr val="000000"/>
                          </a:solidFill>
                          <a:effectLst/>
                          <a:latin typeface="ＭＳ Ｐゴシック"/>
                        </a:rPr>
                        <a:t>課題遂行のための</a:t>
                      </a:r>
                      <a:br>
                        <a:rPr lang="ja-JP" altLang="en-US" sz="700" b="0" i="0" u="none" strike="noStrike" dirty="0">
                          <a:solidFill>
                            <a:srgbClr val="000000"/>
                          </a:solidFill>
                          <a:effectLst/>
                          <a:latin typeface="ＭＳ Ｐゴシック"/>
                        </a:rPr>
                      </a:br>
                      <a:r>
                        <a:rPr lang="ja-JP" altLang="en-US" sz="700" b="0" i="0" u="none" strike="noStrike" dirty="0">
                          <a:solidFill>
                            <a:srgbClr val="000000"/>
                          </a:solidFill>
                          <a:effectLst/>
                          <a:latin typeface="ＭＳ Ｐゴシック"/>
                        </a:rPr>
                        <a:t>計画の立て方</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dirty="0" smtClean="0">
                          <a:solidFill>
                            <a:srgbClr val="FF0000"/>
                          </a:solidFill>
                          <a:effectLst/>
                          <a:latin typeface="ＭＳ Ｐゴシック"/>
                        </a:rPr>
                        <a:t>◎</a:t>
                      </a:r>
                      <a:r>
                        <a:rPr lang="en-US" sz="900" b="0" i="0" u="none" strike="noStrike" dirty="0">
                          <a:solidFill>
                            <a:srgbClr val="FF0000"/>
                          </a:solidFill>
                          <a:effectLst/>
                          <a:latin typeface="ＭＳ Ｐゴシック"/>
                        </a:rPr>
                        <a:t>　</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ja-JP" altLang="en-US" sz="900" dirty="0" smtClean="0">
                          <a:solidFill>
                            <a:srgbClr val="FF0000"/>
                          </a:solidFill>
                        </a:rPr>
                        <a:t>集配ルート、業務プロセスの設計と構築と柔軟な運用計画の立案</a:t>
                      </a:r>
                      <a:endParaRPr lang="ja-JP" altLang="en-US" sz="900" b="0" i="1" u="none" strike="noStrike" dirty="0">
                        <a:solidFill>
                          <a:srgbClr val="FF0000"/>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51615">
                <a:tc rowSpan="2">
                  <a:txBody>
                    <a:bodyPr/>
                    <a:lstStyle/>
                    <a:p>
                      <a:pPr algn="ctr" fontAlgn="ctr"/>
                      <a:r>
                        <a:rPr lang="ja-JP" altLang="en-US" sz="700" b="0" i="0" u="none" strike="noStrike" dirty="0" smtClean="0">
                          <a:solidFill>
                            <a:srgbClr val="000000"/>
                          </a:solidFill>
                          <a:effectLst/>
                          <a:latin typeface="ＭＳ Ｐゴシック"/>
                        </a:rPr>
                        <a:t>実行する</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700" b="0" i="0" u="none" strike="noStrike" dirty="0">
                          <a:solidFill>
                            <a:srgbClr val="000000"/>
                          </a:solidFill>
                          <a:effectLst/>
                          <a:latin typeface="ＭＳ Ｐゴシック"/>
                        </a:rPr>
                        <a:t>実際</a:t>
                      </a:r>
                      <a:r>
                        <a:rPr lang="ja-JP" altLang="en-US" sz="700" b="0" i="0" u="none" strike="noStrike" dirty="0" smtClean="0">
                          <a:solidFill>
                            <a:srgbClr val="000000"/>
                          </a:solidFill>
                          <a:effectLst/>
                          <a:latin typeface="ＭＳ Ｐゴシック"/>
                        </a:rPr>
                        <a:t>の</a:t>
                      </a:r>
                      <a:endParaRPr lang="en-US" altLang="ja-JP" sz="700" b="0" i="0" u="none" strike="noStrike" dirty="0" smtClean="0">
                        <a:solidFill>
                          <a:srgbClr val="000000"/>
                        </a:solidFill>
                        <a:effectLst/>
                        <a:latin typeface="ＭＳ Ｐゴシック"/>
                      </a:endParaRPr>
                    </a:p>
                    <a:p>
                      <a:pPr algn="ctr" fontAlgn="ctr"/>
                      <a:r>
                        <a:rPr lang="ja-JP" altLang="en-US" sz="700" b="0" i="0" u="none" strike="noStrike" dirty="0" smtClean="0">
                          <a:solidFill>
                            <a:srgbClr val="000000"/>
                          </a:solidFill>
                          <a:effectLst/>
                          <a:latin typeface="ＭＳ Ｐゴシック"/>
                        </a:rPr>
                        <a:t>課題</a:t>
                      </a:r>
                      <a:r>
                        <a:rPr lang="ja-JP" altLang="en-US" sz="700" b="0" i="0" u="none" strike="noStrike" dirty="0">
                          <a:solidFill>
                            <a:srgbClr val="000000"/>
                          </a:solidFill>
                          <a:effectLst/>
                          <a:latin typeface="ＭＳ Ｐゴシック"/>
                        </a:rPr>
                        <a:t>遂行</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900" b="0" i="0" u="none" strike="noStrike" dirty="0" smtClean="0">
                          <a:solidFill>
                            <a:srgbClr val="070795"/>
                          </a:solidFill>
                          <a:effectLst/>
                          <a:latin typeface="ＭＳ Ｐゴシック"/>
                        </a:rPr>
                        <a:t>○</a:t>
                      </a:r>
                      <a:r>
                        <a:rPr lang="en-US" sz="900" b="0" i="0" u="none" strike="noStrike" dirty="0">
                          <a:solidFill>
                            <a:schemeClr val="tx2">
                              <a:lumMod val="75000"/>
                            </a:schemeClr>
                          </a:solidFill>
                          <a:effectLst/>
                          <a:latin typeface="ＭＳ Ｐゴシック"/>
                        </a:rPr>
                        <a:t>　</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ja-JP" altLang="en-US" sz="900" dirty="0" smtClean="0">
                          <a:solidFill>
                            <a:srgbClr val="070795"/>
                          </a:solidFill>
                        </a:rPr>
                        <a:t>業務全般の安定運営</a:t>
                      </a:r>
                      <a:endParaRPr lang="ja-JP" altLang="en-US" sz="900" b="0" i="0" u="none" strike="noStrike" dirty="0">
                        <a:solidFill>
                          <a:schemeClr val="tx2">
                            <a:lumMod val="75000"/>
                          </a:schemeClr>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r>
              <a:tr h="308547">
                <a:tc vMerge="1">
                  <a:txBody>
                    <a:bodyPr/>
                    <a:lstStyle/>
                    <a:p>
                      <a:endParaRPr kumimoji="1" lang="ja-JP" altLang="en-US" dirty="0"/>
                    </a:p>
                  </a:txBody>
                  <a:tcPr/>
                </a:tc>
                <a:tc>
                  <a:txBody>
                    <a:bodyPr/>
                    <a:lstStyle/>
                    <a:p>
                      <a:pPr algn="ctr" fontAlgn="ctr"/>
                      <a:r>
                        <a:rPr lang="ja-JP" altLang="en-US" sz="700" b="0" i="0" u="none" strike="noStrike" dirty="0">
                          <a:solidFill>
                            <a:srgbClr val="000000"/>
                          </a:solidFill>
                          <a:effectLst/>
                          <a:latin typeface="ＭＳ Ｐゴシック"/>
                        </a:rPr>
                        <a:t>状況への対応</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900" b="0" i="0" u="none" strike="noStrike" dirty="0">
                        <a:solidFill>
                          <a:schemeClr val="tx2"/>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ja-JP" altLang="en-US" sz="900" b="0" i="1" u="none" strike="noStrike" dirty="0">
                        <a:solidFill>
                          <a:schemeClr val="tx2"/>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112" name="角丸四角形 9"/>
          <p:cNvSpPr>
            <a:spLocks noChangeArrowheads="1"/>
          </p:cNvSpPr>
          <p:nvPr/>
        </p:nvSpPr>
        <p:spPr bwMode="auto">
          <a:xfrm>
            <a:off x="5234974" y="1484784"/>
            <a:ext cx="1353250" cy="302759"/>
          </a:xfrm>
          <a:prstGeom prst="roundRect">
            <a:avLst>
              <a:gd name="adj" fmla="val 16667"/>
            </a:avLst>
          </a:prstGeom>
          <a:solidFill>
            <a:schemeClr val="accent5">
              <a:lumMod val="40000"/>
              <a:lumOff val="60000"/>
            </a:schemeClr>
          </a:solidFill>
          <a:ln>
            <a:noFill/>
          </a:ln>
          <a:extLst/>
        </p:spPr>
        <p:txBody>
          <a:bodyPr lIns="88459" tIns="44230" rIns="88459" bIns="44230" anchor="ctr"/>
          <a:lstStyle/>
          <a:p>
            <a:pPr algn="ctr" fontAlgn="auto">
              <a:spcAft>
                <a:spcPts val="0"/>
              </a:spcAft>
              <a:buFont typeface="Arial" charset="0"/>
              <a:buNone/>
              <a:defRPr/>
            </a:pPr>
            <a:r>
              <a:rPr kumimoji="0" lang="ja-JP" altLang="en-US" sz="1000" b="1" dirty="0">
                <a:latin typeface="+mj-ea"/>
                <a:ea typeface="+mj-ea"/>
              </a:rPr>
              <a:t>仕事の</a:t>
            </a:r>
            <a:r>
              <a:rPr kumimoji="0" lang="ja-JP" altLang="en-US" sz="1000" b="1" dirty="0" smtClean="0">
                <a:latin typeface="+mj-ea"/>
                <a:ea typeface="+mj-ea"/>
              </a:rPr>
              <a:t>し方</a:t>
            </a:r>
            <a:endParaRPr kumimoji="0" lang="ja-JP" altLang="en-US" sz="1000" b="1" dirty="0">
              <a:latin typeface="+mj-ea"/>
              <a:ea typeface="+mj-ea"/>
            </a:endParaRPr>
          </a:p>
        </p:txBody>
      </p:sp>
      <p:sp>
        <p:nvSpPr>
          <p:cNvPr id="113" name="角丸四角形 10"/>
          <p:cNvSpPr>
            <a:spLocks noChangeArrowheads="1"/>
          </p:cNvSpPr>
          <p:nvPr/>
        </p:nvSpPr>
        <p:spPr bwMode="auto">
          <a:xfrm>
            <a:off x="5223602" y="4284384"/>
            <a:ext cx="1436630" cy="299420"/>
          </a:xfrm>
          <a:prstGeom prst="roundRect">
            <a:avLst>
              <a:gd name="adj" fmla="val 16667"/>
            </a:avLst>
          </a:prstGeom>
          <a:solidFill>
            <a:schemeClr val="accent5">
              <a:lumMod val="40000"/>
              <a:lumOff val="60000"/>
            </a:schemeClr>
          </a:solidFill>
          <a:ln>
            <a:noFill/>
          </a:ln>
          <a:extLst/>
        </p:spPr>
        <p:txBody>
          <a:bodyPr lIns="88459" tIns="44230" rIns="88459" bIns="44230" anchor="ctr"/>
          <a:lstStyle/>
          <a:p>
            <a:pPr algn="ctr" fontAlgn="auto">
              <a:spcAft>
                <a:spcPts val="0"/>
              </a:spcAft>
              <a:buFont typeface="Arial" charset="0"/>
              <a:buNone/>
              <a:defRPr/>
            </a:pPr>
            <a:r>
              <a:rPr kumimoji="0" lang="ja-JP" altLang="en-US" sz="1000" b="1" dirty="0">
                <a:latin typeface="+mj-ea"/>
                <a:ea typeface="+mj-ea"/>
              </a:rPr>
              <a:t>人と</a:t>
            </a:r>
            <a:r>
              <a:rPr kumimoji="0" lang="ja-JP" altLang="en-US" sz="1000" b="1" dirty="0" smtClean="0">
                <a:latin typeface="+mj-ea"/>
                <a:ea typeface="+mj-ea"/>
              </a:rPr>
              <a:t>の関わり方</a:t>
            </a:r>
            <a:r>
              <a:rPr kumimoji="0" lang="ja-JP" altLang="en-US" sz="1000" b="1" dirty="0">
                <a:latin typeface="+mj-ea"/>
                <a:ea typeface="+mj-ea"/>
              </a:rPr>
              <a:t>　</a:t>
            </a:r>
          </a:p>
        </p:txBody>
      </p:sp>
      <p:pic>
        <p:nvPicPr>
          <p:cNvPr id="27"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43377" y="17187"/>
            <a:ext cx="627128" cy="31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スライド番号プレースホルダー 3"/>
          <p:cNvSpPr txBox="1">
            <a:spLocks/>
          </p:cNvSpPr>
          <p:nvPr/>
        </p:nvSpPr>
        <p:spPr>
          <a:xfrm>
            <a:off x="6948264" y="6525344"/>
            <a:ext cx="2133600" cy="365125"/>
          </a:xfrm>
          <a:prstGeom prst="rect">
            <a:avLst/>
          </a:prstGeom>
        </p:spPr>
        <p:txBody>
          <a:bodyPr vert="horz" lIns="91440" tIns="45720" rIns="91440" bIns="45720" rtlCol="0" anchor="ctr"/>
          <a:lstStyle>
            <a:defPPr>
              <a:defRPr lang="ja-JP"/>
            </a:defPPr>
            <a:lvl1pPr algn="r" rtl="0" fontAlgn="auto">
              <a:spcBef>
                <a:spcPts val="0"/>
              </a:spcBef>
              <a:spcAft>
                <a:spcPts val="0"/>
              </a:spcAft>
              <a:defRPr kumimoji="1" sz="1200" kern="1200">
                <a:solidFill>
                  <a:schemeClr val="tx1">
                    <a:tint val="75000"/>
                  </a:schemeClr>
                </a:solidFill>
                <a:latin typeface="+mn-lt"/>
                <a:ea typeface="+mn-ea"/>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defRPr/>
            </a:pPr>
            <a:fld id="{C024EF52-B82D-496B-9F03-C0358D47F893}" type="slidenum">
              <a:rPr lang="ja-JP" altLang="en-US" smtClean="0"/>
              <a:pPr>
                <a:defRPr/>
              </a:pPr>
              <a:t>2</a:t>
            </a:fld>
            <a:endParaRPr lang="ja-JP" altLang="en-US" dirty="0"/>
          </a:p>
        </p:txBody>
      </p:sp>
    </p:spTree>
    <p:extLst>
      <p:ext uri="{BB962C8B-B14F-4D97-AF65-F5344CB8AC3E}">
        <p14:creationId xmlns:p14="http://schemas.microsoft.com/office/powerpoint/2010/main" val="30053267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135"/>
          <p:cNvSpPr txBox="1">
            <a:spLocks noChangeArrowheads="1"/>
          </p:cNvSpPr>
          <p:nvPr/>
        </p:nvSpPr>
        <p:spPr bwMode="auto">
          <a:xfrm>
            <a:off x="1420728" y="-22186"/>
            <a:ext cx="5676537" cy="305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6" rIns="91431" bIns="45716">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lgn="ctr" eaLnBrk="1" hangingPunct="1"/>
            <a:r>
              <a:rPr lang="ja-JP" altLang="en-US" sz="1400" dirty="0">
                <a:latin typeface="HG創英角ｺﾞｼｯｸUB" pitchFamily="49" charset="-128"/>
                <a:ea typeface="HG創英角ｺﾞｼｯｸUB" pitchFamily="49" charset="-128"/>
              </a:rPr>
              <a:t>＜</a:t>
            </a:r>
            <a:r>
              <a:rPr lang="ja-JP" altLang="en-US" sz="1400" dirty="0" smtClean="0">
                <a:latin typeface="HG創英角ｺﾞｼｯｸUB" pitchFamily="49" charset="-128"/>
                <a:ea typeface="HG創英角ｺﾞｼｯｸUB" pitchFamily="49" charset="-128"/>
              </a:rPr>
              <a:t>事例１</a:t>
            </a:r>
            <a:r>
              <a:rPr lang="ja-JP" altLang="en-US" sz="1400" dirty="0">
                <a:latin typeface="HG創英角ｺﾞｼｯｸUB" pitchFamily="49" charset="-128"/>
                <a:ea typeface="HG創英角ｺﾞｼｯｸUB" pitchFamily="49" charset="-128"/>
              </a:rPr>
              <a:t>　</a:t>
            </a:r>
            <a:r>
              <a:rPr lang="ja-JP" altLang="en-US" sz="1400" dirty="0" smtClean="0">
                <a:latin typeface="HG創英角ｺﾞｼｯｸUB" pitchFamily="49" charset="-128"/>
                <a:ea typeface="HG創英角ｺﾞｼｯｸUB" pitchFamily="49" charset="-128"/>
              </a:rPr>
              <a:t>Ａ氏＞</a:t>
            </a:r>
            <a:r>
              <a:rPr lang="ja-JP" altLang="en-US" sz="1400" dirty="0">
                <a:latin typeface="HG創英角ｺﾞｼｯｸUB" pitchFamily="49" charset="-128"/>
                <a:ea typeface="HG創英角ｺﾞｼｯｸUB" pitchFamily="49" charset="-128"/>
              </a:rPr>
              <a:t>　</a:t>
            </a:r>
            <a:r>
              <a:rPr lang="ja-JP" altLang="en-US" sz="1400" dirty="0" smtClean="0">
                <a:latin typeface="HG創英角ｺﾞｼｯｸUB" pitchFamily="49" charset="-128"/>
                <a:ea typeface="HG創英角ｺﾞｼｯｸUB" pitchFamily="49" charset="-128"/>
              </a:rPr>
              <a:t>求職者</a:t>
            </a:r>
            <a:endParaRPr lang="ja-JP" altLang="en-US" sz="1400" dirty="0">
              <a:latin typeface="HG創英角ｺﾞｼｯｸUB" pitchFamily="49" charset="-128"/>
              <a:ea typeface="HG創英角ｺﾞｼｯｸUB" pitchFamily="49" charset="-128"/>
            </a:endParaRPr>
          </a:p>
        </p:txBody>
      </p:sp>
      <p:sp>
        <p:nvSpPr>
          <p:cNvPr id="34" name="正方形/長方形 33"/>
          <p:cNvSpPr/>
          <p:nvPr/>
        </p:nvSpPr>
        <p:spPr>
          <a:xfrm>
            <a:off x="8135529" y="31996"/>
            <a:ext cx="979345" cy="261471"/>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smtClean="0">
                <a:solidFill>
                  <a:schemeClr val="tx1">
                    <a:lumMod val="95000"/>
                    <a:lumOff val="5000"/>
                  </a:schemeClr>
                </a:solidFill>
                <a:latin typeface="HGP創英角ｺﾞｼｯｸUB" pitchFamily="50" charset="-128"/>
                <a:ea typeface="HGP創英角ｺﾞｼｯｸUB" pitchFamily="50" charset="-128"/>
              </a:rPr>
              <a:t>別途配布</a:t>
            </a:r>
            <a:endParaRPr lang="en-US" altLang="ja-JP" sz="1200" dirty="0" smtClean="0">
              <a:solidFill>
                <a:schemeClr val="tx1">
                  <a:lumMod val="95000"/>
                  <a:lumOff val="5000"/>
                </a:schemeClr>
              </a:solidFill>
              <a:latin typeface="HGP創英角ｺﾞｼｯｸUB" pitchFamily="50" charset="-128"/>
              <a:ea typeface="HGP創英角ｺﾞｼｯｸUB" pitchFamily="50" charset="-128"/>
            </a:endParaRPr>
          </a:p>
        </p:txBody>
      </p:sp>
      <p:sp>
        <p:nvSpPr>
          <p:cNvPr id="55" name="テキスト ボックス 54"/>
          <p:cNvSpPr txBox="1"/>
          <p:nvPr/>
        </p:nvSpPr>
        <p:spPr>
          <a:xfrm>
            <a:off x="197276" y="5733256"/>
            <a:ext cx="4302715" cy="954107"/>
          </a:xfrm>
          <a:prstGeom prst="rect">
            <a:avLst/>
          </a:prstGeom>
          <a:noFill/>
        </p:spPr>
        <p:txBody>
          <a:bodyPr wrap="square">
            <a:spAutoFit/>
          </a:bodyPr>
          <a:lstStyle/>
          <a:p>
            <a:pPr marL="85725" indent="-85725" fontAlgn="ctr"/>
            <a:r>
              <a:rPr lang="ja-JP" altLang="en-US" sz="1400" dirty="0" smtClean="0"/>
              <a:t>・複数の</a:t>
            </a:r>
            <a:r>
              <a:rPr lang="ja-JP" altLang="en-US" sz="1400" dirty="0" smtClean="0">
                <a:solidFill>
                  <a:srgbClr val="000000"/>
                </a:solidFill>
                <a:latin typeface="ＭＳ Ｐゴシック"/>
              </a:rPr>
              <a:t>業務を同時</a:t>
            </a:r>
            <a:r>
              <a:rPr lang="ja-JP" altLang="en-US" sz="1400" dirty="0">
                <a:solidFill>
                  <a:srgbClr val="000000"/>
                </a:solidFill>
                <a:latin typeface="ＭＳ Ｐゴシック"/>
              </a:rPr>
              <a:t>並行で</a:t>
            </a:r>
            <a:r>
              <a:rPr lang="ja-JP" altLang="en-US" sz="1400" dirty="0" smtClean="0">
                <a:solidFill>
                  <a:srgbClr val="000000"/>
                </a:solidFill>
                <a:latin typeface="ＭＳ Ｐゴシック"/>
              </a:rPr>
              <a:t>進めることが要求されるコールセンター立ち上げを</a:t>
            </a:r>
            <a:r>
              <a:rPr lang="ja-JP" altLang="en-US" sz="1400" u="sng" dirty="0" smtClean="0">
                <a:solidFill>
                  <a:srgbClr val="FF0000"/>
                </a:solidFill>
                <a:latin typeface="ＭＳ Ｐゴシック"/>
              </a:rPr>
              <a:t>緻密な計画</a:t>
            </a:r>
            <a:r>
              <a:rPr lang="ja-JP" altLang="en-US" sz="1400" dirty="0" smtClean="0">
                <a:solidFill>
                  <a:srgbClr val="000000"/>
                </a:solidFill>
                <a:latin typeface="ＭＳ Ｐゴシック"/>
              </a:rPr>
              <a:t>を立てて乗り切った。</a:t>
            </a:r>
            <a:endParaRPr lang="en-US" altLang="ja-JP" sz="1400" dirty="0" smtClean="0">
              <a:solidFill>
                <a:srgbClr val="000000"/>
              </a:solidFill>
              <a:latin typeface="ＭＳ Ｐゴシック"/>
            </a:endParaRPr>
          </a:p>
          <a:p>
            <a:pPr marL="85725" indent="-85725" fontAlgn="ctr"/>
            <a:r>
              <a:rPr lang="ja-JP" altLang="en-US" sz="1400" dirty="0" smtClean="0">
                <a:solidFill>
                  <a:srgbClr val="000000"/>
                </a:solidFill>
                <a:latin typeface="ＭＳ Ｐゴシック"/>
              </a:rPr>
              <a:t>・</a:t>
            </a:r>
            <a:r>
              <a:rPr lang="ja-JP" altLang="en-US" sz="1400" u="sng" dirty="0" smtClean="0">
                <a:solidFill>
                  <a:srgbClr val="FF0000"/>
                </a:solidFill>
                <a:latin typeface="ＭＳ Ｐゴシック"/>
              </a:rPr>
              <a:t>多様なスタッフとの円滑なコミュニケーション</a:t>
            </a:r>
            <a:r>
              <a:rPr lang="ja-JP" altLang="en-US" sz="1400" dirty="0" smtClean="0">
                <a:solidFill>
                  <a:srgbClr val="000000"/>
                </a:solidFill>
                <a:latin typeface="ＭＳ Ｐゴシック"/>
              </a:rPr>
              <a:t>を通じ、安定したコールセンターの運用を実現。</a:t>
            </a:r>
            <a:endParaRPr lang="en-US" altLang="ja-JP" sz="1400" dirty="0">
              <a:solidFill>
                <a:srgbClr val="000000"/>
              </a:solidFill>
              <a:latin typeface="ＭＳ Ｐゴシック"/>
            </a:endParaRPr>
          </a:p>
        </p:txBody>
      </p:sp>
      <p:sp>
        <p:nvSpPr>
          <p:cNvPr id="61" name="テキスト ボックス 55"/>
          <p:cNvSpPr txBox="1">
            <a:spLocks noChangeArrowheads="1"/>
          </p:cNvSpPr>
          <p:nvPr/>
        </p:nvSpPr>
        <p:spPr bwMode="auto">
          <a:xfrm>
            <a:off x="197277" y="692696"/>
            <a:ext cx="430271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ja-JP" altLang="en-US" sz="1400" dirty="0" smtClean="0">
                <a:solidFill>
                  <a:srgbClr val="000000"/>
                </a:solidFill>
                <a:latin typeface="ＭＳ Ｐゴシック" charset="-128"/>
              </a:rPr>
              <a:t>・</a:t>
            </a:r>
            <a:r>
              <a:rPr lang="ja-JP" altLang="en-US" sz="1400" dirty="0">
                <a:solidFill>
                  <a:srgbClr val="000000"/>
                </a:solidFill>
                <a:latin typeface="ＭＳ Ｐゴシック"/>
              </a:rPr>
              <a:t>業界は不問で（コールセンター等の）立ち上げ業務、マネジメントポジションを希望</a:t>
            </a:r>
            <a:endParaRPr lang="ja-JP" altLang="en-US" sz="1400" dirty="0"/>
          </a:p>
        </p:txBody>
      </p:sp>
      <p:sp>
        <p:nvSpPr>
          <p:cNvPr id="2" name="テキスト ボックス 1"/>
          <p:cNvSpPr txBox="1"/>
          <p:nvPr/>
        </p:nvSpPr>
        <p:spPr>
          <a:xfrm>
            <a:off x="199782" y="404664"/>
            <a:ext cx="2085727" cy="369332"/>
          </a:xfrm>
          <a:prstGeom prst="rect">
            <a:avLst/>
          </a:prstGeom>
          <a:noFill/>
        </p:spPr>
        <p:txBody>
          <a:bodyPr wrap="square" rtlCol="0">
            <a:spAutoFit/>
          </a:bodyPr>
          <a:lstStyle/>
          <a:p>
            <a:r>
              <a:rPr kumimoji="1" lang="ja-JP" altLang="en-US" dirty="0" smtClean="0"/>
              <a:t>■当初希望</a:t>
            </a:r>
            <a:endParaRPr kumimoji="1" lang="ja-JP" altLang="en-US" dirty="0"/>
          </a:p>
        </p:txBody>
      </p:sp>
      <p:sp>
        <p:nvSpPr>
          <p:cNvPr id="3" name="正方形/長方形 2"/>
          <p:cNvSpPr/>
          <p:nvPr/>
        </p:nvSpPr>
        <p:spPr>
          <a:xfrm>
            <a:off x="197277" y="3771617"/>
            <a:ext cx="4302715" cy="1384995"/>
          </a:xfrm>
          <a:prstGeom prst="rect">
            <a:avLst/>
          </a:prstGeom>
        </p:spPr>
        <p:txBody>
          <a:bodyPr wrap="square">
            <a:spAutoFit/>
          </a:bodyPr>
          <a:lstStyle/>
          <a:p>
            <a:pPr marL="85725" indent="-85725" fontAlgn="ctr"/>
            <a:r>
              <a:rPr lang="ja-JP" altLang="en-US" sz="1400" dirty="0" smtClean="0">
                <a:solidFill>
                  <a:srgbClr val="000000"/>
                </a:solidFill>
                <a:latin typeface="ＭＳ Ｐゴシック"/>
              </a:rPr>
              <a:t>・センター</a:t>
            </a:r>
            <a:r>
              <a:rPr lang="ja-JP" altLang="en-US" sz="1400" dirty="0">
                <a:solidFill>
                  <a:srgbClr val="000000"/>
                </a:solidFill>
                <a:latin typeface="ＭＳ Ｐゴシック"/>
              </a:rPr>
              <a:t>構築の企画立案から立ち上がり後の運営までを実質一人で対応した</a:t>
            </a:r>
            <a:r>
              <a:rPr lang="ja-JP" altLang="en-US" sz="1400" dirty="0" smtClean="0">
                <a:solidFill>
                  <a:srgbClr val="000000"/>
                </a:solidFill>
                <a:latin typeface="ＭＳ Ｐゴシック"/>
              </a:rPr>
              <a:t>。</a:t>
            </a:r>
            <a:endParaRPr lang="en-US" altLang="ja-JP" sz="1400" dirty="0">
              <a:solidFill>
                <a:srgbClr val="000000"/>
              </a:solidFill>
              <a:latin typeface="ＭＳ Ｐゴシック"/>
            </a:endParaRPr>
          </a:p>
          <a:p>
            <a:pPr marL="85725" indent="-85725" fontAlgn="ctr"/>
            <a:r>
              <a:rPr lang="ja-JP" altLang="en-US" sz="1400" dirty="0" smtClean="0">
                <a:solidFill>
                  <a:srgbClr val="000000"/>
                </a:solidFill>
                <a:latin typeface="ＭＳ Ｐゴシック"/>
              </a:rPr>
              <a:t>・アルバイトの</a:t>
            </a:r>
            <a:r>
              <a:rPr lang="ja-JP" altLang="en-US" sz="1400" dirty="0">
                <a:solidFill>
                  <a:srgbClr val="000000"/>
                </a:solidFill>
                <a:latin typeface="ＭＳ Ｐゴシック"/>
              </a:rPr>
              <a:t>急な欠勤、退職への対処や大きなクレームへの対応等を経験</a:t>
            </a:r>
            <a:r>
              <a:rPr lang="ja-JP" altLang="en-US" sz="1400" dirty="0" smtClean="0">
                <a:solidFill>
                  <a:srgbClr val="000000"/>
                </a:solidFill>
                <a:latin typeface="ＭＳ Ｐゴシック"/>
              </a:rPr>
              <a:t>。体育会</a:t>
            </a:r>
            <a:r>
              <a:rPr lang="ja-JP" altLang="en-US" sz="1400" dirty="0">
                <a:solidFill>
                  <a:srgbClr val="000000"/>
                </a:solidFill>
                <a:latin typeface="ＭＳ Ｐゴシック"/>
              </a:rPr>
              <a:t>出身ならではの</a:t>
            </a:r>
            <a:r>
              <a:rPr lang="ja-JP" altLang="en-US" sz="1400" dirty="0" smtClean="0">
                <a:solidFill>
                  <a:srgbClr val="000000"/>
                </a:solidFill>
                <a:latin typeface="ＭＳ Ｐゴシック"/>
              </a:rPr>
              <a:t>粘り強いメンバー、顧客対</a:t>
            </a:r>
            <a:r>
              <a:rPr lang="ja-JP" altLang="en-US" sz="1400" dirty="0">
                <a:solidFill>
                  <a:srgbClr val="000000"/>
                </a:solidFill>
                <a:latin typeface="ＭＳ Ｐゴシック"/>
              </a:rPr>
              <a:t>応力で安定したセンター運営を実現し、数々の社内表彰を獲得。</a:t>
            </a:r>
            <a:endParaRPr lang="en-US" altLang="ja-JP" sz="1400" dirty="0">
              <a:solidFill>
                <a:srgbClr val="000000"/>
              </a:solidFill>
              <a:latin typeface="ＭＳ Ｐゴシック"/>
            </a:endParaRPr>
          </a:p>
        </p:txBody>
      </p:sp>
      <p:sp>
        <p:nvSpPr>
          <p:cNvPr id="69" name="テキスト ボックス 68"/>
          <p:cNvSpPr txBox="1"/>
          <p:nvPr/>
        </p:nvSpPr>
        <p:spPr>
          <a:xfrm>
            <a:off x="197277" y="3419708"/>
            <a:ext cx="2085727" cy="369332"/>
          </a:xfrm>
          <a:prstGeom prst="rect">
            <a:avLst/>
          </a:prstGeom>
          <a:noFill/>
        </p:spPr>
        <p:txBody>
          <a:bodyPr wrap="square" rtlCol="0">
            <a:spAutoFit/>
          </a:bodyPr>
          <a:lstStyle/>
          <a:p>
            <a:r>
              <a:rPr kumimoji="1" lang="ja-JP" altLang="en-US" dirty="0" smtClean="0"/>
              <a:t>■エピソード</a:t>
            </a:r>
            <a:endParaRPr kumimoji="1" lang="ja-JP" altLang="en-US" dirty="0"/>
          </a:p>
        </p:txBody>
      </p:sp>
      <p:sp>
        <p:nvSpPr>
          <p:cNvPr id="70" name="テキスト ボックス 69"/>
          <p:cNvSpPr txBox="1"/>
          <p:nvPr/>
        </p:nvSpPr>
        <p:spPr>
          <a:xfrm>
            <a:off x="139439" y="1331476"/>
            <a:ext cx="2318359" cy="369332"/>
          </a:xfrm>
          <a:prstGeom prst="rect">
            <a:avLst/>
          </a:prstGeom>
          <a:noFill/>
        </p:spPr>
        <p:txBody>
          <a:bodyPr wrap="square" rtlCol="0">
            <a:spAutoFit/>
          </a:bodyPr>
          <a:lstStyle/>
          <a:p>
            <a:r>
              <a:rPr kumimoji="1" lang="ja-JP" altLang="en-US" dirty="0" smtClean="0"/>
              <a:t>■プロフィール</a:t>
            </a:r>
            <a:endParaRPr kumimoji="1" lang="ja-JP" altLang="en-US" dirty="0"/>
          </a:p>
        </p:txBody>
      </p:sp>
      <p:sp>
        <p:nvSpPr>
          <p:cNvPr id="26" name="正方形/長方形 25"/>
          <p:cNvSpPr/>
          <p:nvPr/>
        </p:nvSpPr>
        <p:spPr>
          <a:xfrm>
            <a:off x="229891" y="1628800"/>
            <a:ext cx="4270101" cy="1600438"/>
          </a:xfrm>
          <a:prstGeom prst="rect">
            <a:avLst/>
          </a:prstGeom>
        </p:spPr>
        <p:txBody>
          <a:bodyPr wrap="square">
            <a:spAutoFit/>
          </a:bodyPr>
          <a:lstStyle/>
          <a:p>
            <a:pPr marL="85725" indent="-85725" fontAlgn="ctr"/>
            <a:r>
              <a:rPr lang="ja-JP" altLang="en-US" sz="1400" dirty="0" smtClean="0">
                <a:solidFill>
                  <a:srgbClr val="000000"/>
                </a:solidFill>
                <a:latin typeface="ＭＳ Ｐゴシック"/>
              </a:rPr>
              <a:t>・</a:t>
            </a:r>
            <a:r>
              <a:rPr lang="en-US" altLang="ja-JP" sz="1400" dirty="0" smtClean="0">
                <a:solidFill>
                  <a:srgbClr val="000000"/>
                </a:solidFill>
                <a:latin typeface="ＭＳ Ｐゴシック"/>
              </a:rPr>
              <a:t>48</a:t>
            </a:r>
            <a:r>
              <a:rPr lang="ja-JP" altLang="en-US" sz="1400" dirty="0">
                <a:solidFill>
                  <a:srgbClr val="000000"/>
                </a:solidFill>
                <a:latin typeface="ＭＳ Ｐゴシック"/>
              </a:rPr>
              <a:t>歳、男性、大卒</a:t>
            </a:r>
            <a:r>
              <a:rPr lang="ja-JP" altLang="en-US" sz="1400" dirty="0" smtClean="0">
                <a:solidFill>
                  <a:srgbClr val="000000"/>
                </a:solidFill>
                <a:latin typeface="ＭＳ Ｐゴシック"/>
              </a:rPr>
              <a:t>。大手ＳＩのシステム</a:t>
            </a:r>
            <a:r>
              <a:rPr lang="ja-JP" altLang="en-US" sz="1400" dirty="0">
                <a:solidFill>
                  <a:srgbClr val="000000"/>
                </a:solidFill>
                <a:latin typeface="ＭＳ Ｐゴシック"/>
              </a:rPr>
              <a:t>営業を経て</a:t>
            </a:r>
            <a:r>
              <a:rPr lang="ja-JP" altLang="en-US" sz="1400" dirty="0" smtClean="0">
                <a:solidFill>
                  <a:srgbClr val="000000"/>
                </a:solidFill>
                <a:latin typeface="ＭＳ Ｐゴシック"/>
              </a:rPr>
              <a:t>、カスタマーセンター</a:t>
            </a:r>
            <a:r>
              <a:rPr lang="ja-JP" altLang="en-US" sz="1400" dirty="0">
                <a:solidFill>
                  <a:srgbClr val="000000"/>
                </a:solidFill>
                <a:latin typeface="ＭＳ Ｐゴシック"/>
              </a:rPr>
              <a:t>の設立を数多く担当（</a:t>
            </a:r>
            <a:r>
              <a:rPr lang="en-US" altLang="ja-JP" sz="1400" dirty="0">
                <a:solidFill>
                  <a:srgbClr val="000000"/>
                </a:solidFill>
                <a:latin typeface="ＭＳ Ｐゴシック"/>
              </a:rPr>
              <a:t>14</a:t>
            </a:r>
            <a:r>
              <a:rPr lang="ja-JP" altLang="en-US" sz="1400" dirty="0" smtClean="0">
                <a:solidFill>
                  <a:srgbClr val="000000"/>
                </a:solidFill>
                <a:latin typeface="ＭＳ Ｐゴシック"/>
              </a:rPr>
              <a:t>年勤務</a:t>
            </a:r>
            <a:r>
              <a:rPr lang="ja-JP" altLang="en-US" sz="1400" dirty="0">
                <a:solidFill>
                  <a:srgbClr val="000000"/>
                </a:solidFill>
                <a:latin typeface="ＭＳ Ｐゴシック"/>
              </a:rPr>
              <a:t>）</a:t>
            </a:r>
            <a:r>
              <a:rPr lang="ja-JP" altLang="en-US" sz="1400" dirty="0" smtClean="0">
                <a:solidFill>
                  <a:srgbClr val="000000"/>
                </a:solidFill>
                <a:latin typeface="ＭＳ Ｐゴシック"/>
              </a:rPr>
              <a:t>。</a:t>
            </a:r>
            <a:endParaRPr lang="en-US" altLang="ja-JP" sz="1400" dirty="0" smtClean="0">
              <a:solidFill>
                <a:srgbClr val="000000"/>
              </a:solidFill>
              <a:latin typeface="ＭＳ Ｐゴシック"/>
            </a:endParaRPr>
          </a:p>
          <a:p>
            <a:pPr marL="85725" indent="-85725" fontAlgn="ctr"/>
            <a:r>
              <a:rPr lang="ja-JP" altLang="en-US" sz="1400" dirty="0" smtClean="0">
                <a:solidFill>
                  <a:srgbClr val="000000"/>
                </a:solidFill>
                <a:latin typeface="ＭＳ Ｐゴシック"/>
              </a:rPr>
              <a:t>・専門的</a:t>
            </a:r>
            <a:r>
              <a:rPr lang="ja-JP" altLang="en-US" sz="1400" dirty="0">
                <a:solidFill>
                  <a:srgbClr val="000000"/>
                </a:solidFill>
                <a:latin typeface="ＭＳ Ｐゴシック"/>
              </a:rPr>
              <a:t>にコールセンターの立ち上げを経験したく、大手アウトソーシング企業に転職。</a:t>
            </a:r>
            <a:endParaRPr lang="en-US" altLang="ja-JP" sz="1400" dirty="0">
              <a:solidFill>
                <a:srgbClr val="000000"/>
              </a:solidFill>
              <a:latin typeface="ＭＳ Ｐゴシック"/>
            </a:endParaRPr>
          </a:p>
          <a:p>
            <a:pPr marL="85725" indent="-85725" fontAlgn="ctr"/>
            <a:r>
              <a:rPr lang="ja-JP" altLang="en-US" sz="1400" dirty="0" smtClean="0">
                <a:solidFill>
                  <a:srgbClr val="000000"/>
                </a:solidFill>
                <a:latin typeface="ＭＳ Ｐゴシック"/>
              </a:rPr>
              <a:t>・現在</a:t>
            </a:r>
            <a:r>
              <a:rPr lang="en-US" altLang="ja-JP" sz="1400" dirty="0" smtClean="0">
                <a:solidFill>
                  <a:srgbClr val="000000"/>
                </a:solidFill>
                <a:latin typeface="ＭＳ Ｐゴシック"/>
              </a:rPr>
              <a:t>IT</a:t>
            </a:r>
            <a:r>
              <a:rPr lang="ja-JP" altLang="en-US" sz="1400" dirty="0" smtClean="0">
                <a:solidFill>
                  <a:srgbClr val="000000"/>
                </a:solidFill>
                <a:latin typeface="ＭＳ Ｐゴシック"/>
              </a:rPr>
              <a:t>コンサルティング会社でソリューション</a:t>
            </a:r>
            <a:r>
              <a:rPr lang="ja-JP" altLang="en-US" sz="1400" dirty="0">
                <a:solidFill>
                  <a:srgbClr val="000000"/>
                </a:solidFill>
                <a:latin typeface="ＭＳ Ｐゴシック"/>
              </a:rPr>
              <a:t>事業部の立ち上げを担当</a:t>
            </a:r>
            <a:r>
              <a:rPr lang="ja-JP" altLang="en-US" sz="1400" dirty="0" smtClean="0">
                <a:solidFill>
                  <a:srgbClr val="000000"/>
                </a:solidFill>
                <a:latin typeface="ＭＳ Ｐゴシック"/>
              </a:rPr>
              <a:t>。</a:t>
            </a:r>
            <a:endParaRPr lang="en-US" altLang="ja-JP" sz="1400" dirty="0" smtClean="0">
              <a:solidFill>
                <a:srgbClr val="000000"/>
              </a:solidFill>
              <a:latin typeface="ＭＳ Ｐゴシック"/>
            </a:endParaRPr>
          </a:p>
          <a:p>
            <a:pPr marL="85725" indent="-85725" fontAlgn="ctr"/>
            <a:r>
              <a:rPr lang="ja-JP" altLang="en-US" sz="1400" dirty="0">
                <a:solidFill>
                  <a:srgbClr val="000000"/>
                </a:solidFill>
                <a:latin typeface="ＭＳ Ｐゴシック"/>
              </a:rPr>
              <a:t>・</a:t>
            </a:r>
            <a:r>
              <a:rPr lang="ja-JP" altLang="en-US" sz="1400" dirty="0" smtClean="0">
                <a:solidFill>
                  <a:srgbClr val="000000"/>
                </a:solidFill>
                <a:latin typeface="ＭＳ Ｐゴシック"/>
              </a:rPr>
              <a:t>体育会ヨット部、爽やか</a:t>
            </a:r>
            <a:r>
              <a:rPr lang="ja-JP" altLang="en-US" sz="1400" dirty="0">
                <a:solidFill>
                  <a:srgbClr val="000000"/>
                </a:solidFill>
                <a:latin typeface="ＭＳ Ｐゴシック"/>
              </a:rPr>
              <a:t>にコミュニケーションが</a:t>
            </a:r>
            <a:r>
              <a:rPr lang="ja-JP" altLang="en-US" sz="1400" dirty="0" smtClean="0">
                <a:solidFill>
                  <a:srgbClr val="000000"/>
                </a:solidFill>
                <a:latin typeface="ＭＳ Ｐゴシック"/>
              </a:rPr>
              <a:t>できる。</a:t>
            </a:r>
            <a:endParaRPr lang="en-US" altLang="ja-JP" sz="1400" dirty="0"/>
          </a:p>
        </p:txBody>
      </p:sp>
      <p:sp>
        <p:nvSpPr>
          <p:cNvPr id="71" name="角丸四角形 70"/>
          <p:cNvSpPr/>
          <p:nvPr/>
        </p:nvSpPr>
        <p:spPr>
          <a:xfrm>
            <a:off x="114953" y="404664"/>
            <a:ext cx="4457418" cy="811252"/>
          </a:xfrm>
          <a:prstGeom prst="roundRect">
            <a:avLst>
              <a:gd name="adj" fmla="val 8966"/>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角丸四角形 71"/>
          <p:cNvSpPr/>
          <p:nvPr/>
        </p:nvSpPr>
        <p:spPr>
          <a:xfrm>
            <a:off x="107505" y="3356992"/>
            <a:ext cx="4464496" cy="1799620"/>
          </a:xfrm>
          <a:prstGeom prst="roundRect">
            <a:avLst>
              <a:gd name="adj" fmla="val 46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角丸四角形 72"/>
          <p:cNvSpPr/>
          <p:nvPr/>
        </p:nvSpPr>
        <p:spPr>
          <a:xfrm>
            <a:off x="107505" y="1310571"/>
            <a:ext cx="4464496" cy="1918667"/>
          </a:xfrm>
          <a:prstGeom prst="roundRect">
            <a:avLst>
              <a:gd name="adj" fmla="val 46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角丸四角形 73"/>
          <p:cNvSpPr/>
          <p:nvPr/>
        </p:nvSpPr>
        <p:spPr>
          <a:xfrm>
            <a:off x="107505" y="5301208"/>
            <a:ext cx="4464496" cy="1512168"/>
          </a:xfrm>
          <a:prstGeom prst="roundRect">
            <a:avLst>
              <a:gd name="adj" fmla="val 46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テキスト ボックス 74"/>
          <p:cNvSpPr txBox="1"/>
          <p:nvPr/>
        </p:nvSpPr>
        <p:spPr>
          <a:xfrm>
            <a:off x="199782" y="5363924"/>
            <a:ext cx="3381871" cy="369332"/>
          </a:xfrm>
          <a:prstGeom prst="rect">
            <a:avLst/>
          </a:prstGeom>
          <a:noFill/>
        </p:spPr>
        <p:txBody>
          <a:bodyPr wrap="square" rtlCol="0">
            <a:spAutoFit/>
          </a:bodyPr>
          <a:lstStyle/>
          <a:p>
            <a:r>
              <a:rPr kumimoji="1" lang="ja-JP" altLang="en-US" dirty="0" smtClean="0"/>
              <a:t>■解決してきた課題</a:t>
            </a:r>
            <a:endParaRPr kumimoji="1" lang="ja-JP" altLang="en-US" dirty="0"/>
          </a:p>
        </p:txBody>
      </p:sp>
      <p:sp>
        <p:nvSpPr>
          <p:cNvPr id="80" name="二等辺三角形 79"/>
          <p:cNvSpPr/>
          <p:nvPr/>
        </p:nvSpPr>
        <p:spPr>
          <a:xfrm rot="5400000">
            <a:off x="2456186" y="3429000"/>
            <a:ext cx="4852118" cy="243606"/>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aphicFrame>
        <p:nvGraphicFramePr>
          <p:cNvPr id="107" name="表 106"/>
          <p:cNvGraphicFramePr>
            <a:graphicFrameLocks noGrp="1"/>
          </p:cNvGraphicFramePr>
          <p:nvPr>
            <p:extLst>
              <p:ext uri="{D42A27DB-BD31-4B8C-83A1-F6EECF244321}">
                <p14:modId xmlns:p14="http://schemas.microsoft.com/office/powerpoint/2010/main" val="3947924602"/>
              </p:ext>
            </p:extLst>
          </p:nvPr>
        </p:nvGraphicFramePr>
        <p:xfrm>
          <a:off x="5220072" y="4653136"/>
          <a:ext cx="3672408" cy="1872208"/>
        </p:xfrm>
        <a:graphic>
          <a:graphicData uri="http://schemas.openxmlformats.org/drawingml/2006/table">
            <a:tbl>
              <a:tblPr/>
              <a:tblGrid>
                <a:gridCol w="994611"/>
                <a:gridCol w="306034"/>
                <a:gridCol w="2371763"/>
              </a:tblGrid>
              <a:tr h="360040">
                <a:tc>
                  <a:txBody>
                    <a:bodyPr/>
                    <a:lstStyle/>
                    <a:p>
                      <a:pPr algn="ctr" fontAlgn="ctr"/>
                      <a:r>
                        <a:rPr lang="ja-JP" altLang="en-US" sz="600" b="0" i="0" u="none" strike="noStrike" dirty="0">
                          <a:solidFill>
                            <a:srgbClr val="000000"/>
                          </a:solidFill>
                          <a:effectLst/>
                          <a:latin typeface="ＭＳ Ｐゴシック"/>
                        </a:rPr>
                        <a:t>対人マネジメントで重要なこと</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indent="0" algn="ctr" defTabSz="884591" rtl="0" eaLnBrk="1" fontAlgn="ctr" latinLnBrk="0" hangingPunct="1">
                        <a:lnSpc>
                          <a:spcPct val="100000"/>
                        </a:lnSpc>
                        <a:spcBef>
                          <a:spcPts val="0"/>
                        </a:spcBef>
                        <a:spcAft>
                          <a:spcPts val="0"/>
                        </a:spcAft>
                        <a:buClrTx/>
                        <a:buSzTx/>
                        <a:buFontTx/>
                        <a:buNone/>
                        <a:tabLst/>
                        <a:defRPr/>
                      </a:pPr>
                      <a:r>
                        <a:rPr lang="ja-JP" altLang="en-US" sz="500" b="0" i="0" u="none" strike="noStrike" dirty="0" smtClean="0">
                          <a:solidFill>
                            <a:srgbClr val="000000"/>
                          </a:solidFill>
                          <a:effectLst/>
                          <a:latin typeface="ＭＳ Ｐゴシック"/>
                        </a:rPr>
                        <a:t>得意な項目に◯</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600" b="0" i="0" u="none" strike="noStrike" dirty="0" smtClean="0">
                          <a:solidFill>
                            <a:srgbClr val="000000"/>
                          </a:solidFill>
                          <a:effectLst/>
                          <a:latin typeface="ＭＳ Ｐゴシック"/>
                        </a:rPr>
                        <a:t>得意な項目に</a:t>
                      </a:r>
                      <a:r>
                        <a:rPr lang="ja-JP" altLang="en-US" sz="600" b="0" i="0" u="none" strike="noStrike" dirty="0">
                          <a:solidFill>
                            <a:srgbClr val="000000"/>
                          </a:solidFill>
                          <a:effectLst/>
                          <a:latin typeface="ＭＳ Ｐゴシック"/>
                        </a:rPr>
                        <a:t>ついて、具体的な行動やその理由</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r>
              <a:tr h="504056">
                <a:tc>
                  <a:txBody>
                    <a:bodyPr/>
                    <a:lstStyle/>
                    <a:p>
                      <a:pPr algn="ctr" fontAlgn="ctr"/>
                      <a:r>
                        <a:rPr lang="ja-JP" altLang="en-US" sz="700" b="0" i="0" u="none" strike="noStrike" dirty="0">
                          <a:solidFill>
                            <a:srgbClr val="000000"/>
                          </a:solidFill>
                          <a:effectLst/>
                          <a:latin typeface="ＭＳ Ｐゴシック"/>
                        </a:rPr>
                        <a:t>社内対応</a:t>
                      </a:r>
                      <a:br>
                        <a:rPr lang="ja-JP" altLang="en-US" sz="700" b="0" i="0" u="none" strike="noStrike" dirty="0">
                          <a:solidFill>
                            <a:srgbClr val="000000"/>
                          </a:solidFill>
                          <a:effectLst/>
                          <a:latin typeface="ＭＳ Ｐゴシック"/>
                        </a:rPr>
                      </a:br>
                      <a:r>
                        <a:rPr lang="ja-JP" altLang="en-US" sz="700" b="0" i="0" u="none" strike="noStrike" dirty="0">
                          <a:solidFill>
                            <a:srgbClr val="000000"/>
                          </a:solidFill>
                          <a:effectLst/>
                          <a:latin typeface="ＭＳ Ｐゴシック"/>
                        </a:rPr>
                        <a:t>（上司・経営層など）</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indent="0" algn="l" defTabSz="884591" rtl="0" eaLnBrk="1" fontAlgn="t" latinLnBrk="0" hangingPunct="1">
                        <a:lnSpc>
                          <a:spcPct val="100000"/>
                        </a:lnSpc>
                        <a:spcBef>
                          <a:spcPts val="0"/>
                        </a:spcBef>
                        <a:spcAft>
                          <a:spcPts val="0"/>
                        </a:spcAft>
                        <a:buClrTx/>
                        <a:buSzTx/>
                        <a:buFontTx/>
                        <a:buNone/>
                        <a:tabLst/>
                        <a:defRPr/>
                      </a:pPr>
                      <a:endParaRPr lang="ja-JP" altLang="en-US" sz="900" b="0" i="0" u="none" strike="noStrike" dirty="0">
                        <a:solidFill>
                          <a:srgbClr val="000000"/>
                        </a:solidFill>
                        <a:effectLst/>
                        <a:latin typeface="ＭＳ Ｐゴシック"/>
                      </a:endParaRPr>
                    </a:p>
                  </a:txBody>
                  <a:tcPr marL="8781" marR="8781" marT="8325" marB="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884591" rtl="0" eaLnBrk="1" fontAlgn="t" latinLnBrk="0" hangingPunct="1">
                        <a:lnSpc>
                          <a:spcPct val="100000"/>
                        </a:lnSpc>
                        <a:spcBef>
                          <a:spcPts val="0"/>
                        </a:spcBef>
                        <a:spcAft>
                          <a:spcPts val="0"/>
                        </a:spcAft>
                        <a:buClrTx/>
                        <a:buSzTx/>
                        <a:buFontTx/>
                        <a:buNone/>
                        <a:tabLst/>
                        <a:defRPr/>
                      </a:pPr>
                      <a:endParaRPr lang="ja-JP" altLang="en-US" sz="800" b="0" i="1" u="none" strike="noStrike" dirty="0">
                        <a:solidFill>
                          <a:srgbClr val="070795"/>
                        </a:solidFill>
                        <a:effectLst/>
                        <a:latin typeface="ＭＳ Ｐゴシック"/>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4056">
                <a:tc>
                  <a:txBody>
                    <a:bodyPr/>
                    <a:lstStyle/>
                    <a:p>
                      <a:pPr algn="ctr" fontAlgn="ctr"/>
                      <a:r>
                        <a:rPr lang="ja-JP" altLang="en-US" sz="700" b="0" i="0" u="none" strike="noStrike" dirty="0">
                          <a:solidFill>
                            <a:srgbClr val="000000"/>
                          </a:solidFill>
                          <a:effectLst/>
                          <a:latin typeface="ＭＳ Ｐゴシック"/>
                        </a:rPr>
                        <a:t>社外対応</a:t>
                      </a:r>
                      <a:br>
                        <a:rPr lang="ja-JP" altLang="en-US" sz="700" b="0" i="0" u="none" strike="noStrike" dirty="0">
                          <a:solidFill>
                            <a:srgbClr val="000000"/>
                          </a:solidFill>
                          <a:effectLst/>
                          <a:latin typeface="ＭＳ Ｐゴシック"/>
                        </a:rPr>
                      </a:br>
                      <a:r>
                        <a:rPr lang="ja-JP" altLang="en-US" sz="700" b="0" i="0" u="none" strike="noStrike" dirty="0">
                          <a:solidFill>
                            <a:srgbClr val="000000"/>
                          </a:solidFill>
                          <a:effectLst/>
                          <a:latin typeface="ＭＳ Ｐゴシック"/>
                        </a:rPr>
                        <a:t>（顧客</a:t>
                      </a:r>
                      <a:r>
                        <a:rPr lang="ja-JP" altLang="en-US" sz="700" b="0" i="0" u="none" strike="noStrike" dirty="0" smtClean="0">
                          <a:solidFill>
                            <a:srgbClr val="000000"/>
                          </a:solidFill>
                          <a:effectLst/>
                          <a:latin typeface="ＭＳ Ｐゴシック"/>
                        </a:rPr>
                        <a:t>、パートナーなど</a:t>
                      </a:r>
                      <a:r>
                        <a:rPr lang="ja-JP" altLang="en-US" sz="700" b="0" i="0" u="none" strike="noStrike" dirty="0">
                          <a:solidFill>
                            <a:srgbClr val="000000"/>
                          </a:solidFill>
                          <a:effectLst/>
                          <a:latin typeface="ＭＳ Ｐゴシック"/>
                        </a:rPr>
                        <a:t>）</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t"/>
                      <a:r>
                        <a:rPr lang="ja-JP" altLang="en-US" sz="900" b="0" i="0" u="none" strike="noStrike" dirty="0" smtClean="0">
                          <a:solidFill>
                            <a:srgbClr val="070795"/>
                          </a:solidFill>
                          <a:effectLst/>
                          <a:latin typeface="ＭＳ Ｐゴシック"/>
                        </a:rPr>
                        <a:t>○</a:t>
                      </a:r>
                      <a:endParaRPr lang="ja-JP" altLang="en-US" sz="900" b="0" i="0" u="none" strike="noStrike" dirty="0">
                        <a:solidFill>
                          <a:srgbClr val="070795"/>
                        </a:solidFill>
                        <a:effectLst/>
                        <a:latin typeface="ＭＳ Ｐゴシック"/>
                      </a:endParaRPr>
                    </a:p>
                  </a:txBody>
                  <a:tcPr marL="8781" marR="8781" marT="8325" marB="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884591" rtl="0" eaLnBrk="1" fontAlgn="t" latinLnBrk="0" hangingPunct="1">
                        <a:lnSpc>
                          <a:spcPct val="100000"/>
                        </a:lnSpc>
                        <a:spcBef>
                          <a:spcPts val="0"/>
                        </a:spcBef>
                        <a:spcAft>
                          <a:spcPts val="0"/>
                        </a:spcAft>
                        <a:buClrTx/>
                        <a:buSzTx/>
                        <a:buFontTx/>
                        <a:buNone/>
                        <a:tabLst/>
                        <a:defRPr/>
                      </a:pPr>
                      <a:r>
                        <a:rPr lang="ja-JP" altLang="en-US" sz="900" dirty="0" smtClean="0">
                          <a:solidFill>
                            <a:srgbClr val="070795"/>
                          </a:solidFill>
                        </a:rPr>
                        <a:t>顧客、及びパートナー企業との関係構築力</a:t>
                      </a:r>
                      <a:endParaRPr kumimoji="1" lang="ja-JP" altLang="en-US" sz="900" b="0" i="0" u="none" strike="noStrike" kern="1200" dirty="0">
                        <a:solidFill>
                          <a:srgbClr val="070795"/>
                        </a:solidFill>
                        <a:effectLst/>
                        <a:latin typeface="ＭＳ Ｐゴシック"/>
                        <a:ea typeface="+mn-ea"/>
                        <a:cs typeface="+mn-cs"/>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4056">
                <a:tc>
                  <a:txBody>
                    <a:bodyPr/>
                    <a:lstStyle/>
                    <a:p>
                      <a:pPr algn="ctr" fontAlgn="ctr"/>
                      <a:r>
                        <a:rPr lang="ja-JP" altLang="en-US" sz="700" b="0" i="0" u="none" strike="noStrike" dirty="0" smtClean="0">
                          <a:solidFill>
                            <a:srgbClr val="000000"/>
                          </a:solidFill>
                          <a:effectLst/>
                          <a:latin typeface="ＭＳ Ｐゴシック"/>
                        </a:rPr>
                        <a:t>部下マネジメント</a:t>
                      </a:r>
                      <a:endParaRPr lang="en-US" altLang="ja-JP" sz="700" b="0" i="0" u="none" strike="noStrike" dirty="0" smtClean="0">
                        <a:solidFill>
                          <a:srgbClr val="000000"/>
                        </a:solidFill>
                        <a:effectLst/>
                        <a:latin typeface="ＭＳ Ｐゴシック"/>
                      </a:endParaRPr>
                    </a:p>
                    <a:p>
                      <a:pPr algn="ctr" fontAlgn="ctr"/>
                      <a:r>
                        <a:rPr lang="ja-JP" altLang="en-US" sz="700" b="0" i="0" u="none" strike="noStrike" dirty="0" smtClean="0">
                          <a:solidFill>
                            <a:srgbClr val="000000"/>
                          </a:solidFill>
                          <a:effectLst/>
                          <a:latin typeface="ＭＳ Ｐゴシック"/>
                        </a:rPr>
                        <a:t>（評価</a:t>
                      </a:r>
                      <a:r>
                        <a:rPr lang="ja-JP" altLang="en-US" sz="700" b="0" i="0" u="none" strike="noStrike" dirty="0">
                          <a:solidFill>
                            <a:srgbClr val="000000"/>
                          </a:solidFill>
                          <a:effectLst/>
                          <a:latin typeface="ＭＳ Ｐゴシック"/>
                        </a:rPr>
                        <a:t>や指導）</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indent="0" algn="ctr" defTabSz="884591" rtl="0" eaLnBrk="1" fontAlgn="t" latinLnBrk="0" hangingPunct="1">
                        <a:lnSpc>
                          <a:spcPct val="100000"/>
                        </a:lnSpc>
                        <a:spcBef>
                          <a:spcPts val="0"/>
                        </a:spcBef>
                        <a:spcAft>
                          <a:spcPts val="0"/>
                        </a:spcAft>
                        <a:buClrTx/>
                        <a:buSzTx/>
                        <a:buFontTx/>
                        <a:buNone/>
                        <a:tabLst/>
                        <a:defRPr/>
                      </a:pPr>
                      <a:r>
                        <a:rPr kumimoji="1" lang="ja-JP" altLang="en-US" sz="900" b="0" i="0" u="none" strike="noStrike" kern="1200" dirty="0" smtClean="0">
                          <a:solidFill>
                            <a:srgbClr val="FF0000"/>
                          </a:solidFill>
                          <a:effectLst/>
                          <a:latin typeface="ＭＳ Ｐゴシック"/>
                          <a:ea typeface="+mn-ea"/>
                          <a:cs typeface="+mn-cs"/>
                        </a:rPr>
                        <a:t>◎</a:t>
                      </a:r>
                      <a:endParaRPr kumimoji="1" lang="ja-JP" altLang="en-US" sz="900" b="0" i="0" u="none" strike="noStrike" kern="1200" dirty="0">
                        <a:solidFill>
                          <a:srgbClr val="FF0000"/>
                        </a:solidFill>
                        <a:effectLst/>
                        <a:latin typeface="ＭＳ Ｐゴシック"/>
                        <a:ea typeface="+mn-ea"/>
                        <a:cs typeface="+mn-cs"/>
                      </a:endParaRPr>
                    </a:p>
                  </a:txBody>
                  <a:tcPr marL="8781" marR="8781" marT="8325" marB="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eaLnBrk="1" fontAlgn="t" hangingPunct="1">
                        <a:spcBef>
                          <a:spcPct val="0"/>
                        </a:spcBef>
                        <a:buFontTx/>
                        <a:buNone/>
                      </a:pPr>
                      <a:r>
                        <a:rPr lang="ja-JP" altLang="en-US" sz="900" dirty="0" smtClean="0">
                          <a:solidFill>
                            <a:srgbClr val="FF0000"/>
                          </a:solidFill>
                          <a:latin typeface="ＭＳ Ｐゴシック" pitchFamily="50" charset="-128"/>
                        </a:rPr>
                        <a:t>様々なバックグラウンドを持った社員に寄り添いながらのマネジメント</a:t>
                      </a:r>
                      <a:endParaRPr lang="ja-JP" altLang="en-US" sz="900" b="0" i="1" u="none" strike="noStrike" dirty="0">
                        <a:solidFill>
                          <a:srgbClr val="FF0000"/>
                        </a:solidFill>
                        <a:effectLst/>
                        <a:latin typeface="ＭＳ Ｐゴシック"/>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110" name="表 109"/>
          <p:cNvGraphicFramePr>
            <a:graphicFrameLocks noGrp="1"/>
          </p:cNvGraphicFramePr>
          <p:nvPr>
            <p:extLst>
              <p:ext uri="{D42A27DB-BD31-4B8C-83A1-F6EECF244321}">
                <p14:modId xmlns:p14="http://schemas.microsoft.com/office/powerpoint/2010/main" val="4025116904"/>
              </p:ext>
            </p:extLst>
          </p:nvPr>
        </p:nvGraphicFramePr>
        <p:xfrm>
          <a:off x="5222676" y="1867217"/>
          <a:ext cx="3741813" cy="2128132"/>
        </p:xfrm>
        <a:graphic>
          <a:graphicData uri="http://schemas.openxmlformats.org/drawingml/2006/table">
            <a:tbl>
              <a:tblPr/>
              <a:tblGrid>
                <a:gridCol w="398389"/>
                <a:gridCol w="607119"/>
                <a:gridCol w="288032"/>
                <a:gridCol w="2448273"/>
              </a:tblGrid>
              <a:tr h="309831">
                <a:tc gridSpan="2">
                  <a:txBody>
                    <a:bodyPr/>
                    <a:lstStyle/>
                    <a:p>
                      <a:pPr algn="ctr" fontAlgn="ctr"/>
                      <a:r>
                        <a:rPr lang="ja-JP" altLang="en-US" sz="600" b="0" i="0" u="none" strike="noStrike" dirty="0">
                          <a:solidFill>
                            <a:srgbClr val="000000"/>
                          </a:solidFill>
                          <a:effectLst/>
                          <a:latin typeface="ＭＳ Ｐゴシック"/>
                        </a:rPr>
                        <a:t>成果をあげるために重要な行動</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endParaRPr kumimoji="1" lang="ja-JP" altLang="en-US"/>
                    </a:p>
                  </a:txBody>
                  <a:tcPr/>
                </a:tc>
                <a:tc>
                  <a:txBody>
                    <a:bodyPr/>
                    <a:lstStyle/>
                    <a:p>
                      <a:pPr marL="0" marR="0" indent="0" algn="ctr" defTabSz="884591" rtl="0" eaLnBrk="1" fontAlgn="ctr" latinLnBrk="0" hangingPunct="1">
                        <a:lnSpc>
                          <a:spcPct val="100000"/>
                        </a:lnSpc>
                        <a:spcBef>
                          <a:spcPts val="0"/>
                        </a:spcBef>
                        <a:spcAft>
                          <a:spcPts val="0"/>
                        </a:spcAft>
                        <a:buClrTx/>
                        <a:buSzTx/>
                        <a:buFontTx/>
                        <a:buNone/>
                        <a:tabLst/>
                        <a:defRPr/>
                      </a:pPr>
                      <a:r>
                        <a:rPr lang="ja-JP" altLang="en-US" sz="500" b="0" i="0" u="none" strike="noStrike" dirty="0" smtClean="0">
                          <a:solidFill>
                            <a:srgbClr val="000000"/>
                          </a:solidFill>
                          <a:effectLst/>
                          <a:latin typeface="ＭＳ Ｐゴシック"/>
                        </a:rPr>
                        <a:t>得意な項目に◯</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600" b="0" i="0" u="none" strike="noStrike" dirty="0" smtClean="0">
                          <a:solidFill>
                            <a:srgbClr val="000000"/>
                          </a:solidFill>
                          <a:effectLst/>
                          <a:latin typeface="ＭＳ Ｐゴシック"/>
                        </a:rPr>
                        <a:t>得意な項目に</a:t>
                      </a:r>
                      <a:r>
                        <a:rPr lang="ja-JP" altLang="en-US" sz="600" b="0" i="0" u="none" strike="noStrike" dirty="0">
                          <a:solidFill>
                            <a:srgbClr val="000000"/>
                          </a:solidFill>
                          <a:effectLst/>
                          <a:latin typeface="ＭＳ Ｐゴシック"/>
                        </a:rPr>
                        <a:t>ついて、具体的な行動やその理由</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r>
              <a:tr h="329955">
                <a:tc rowSpan="2">
                  <a:txBody>
                    <a:bodyPr/>
                    <a:lstStyle/>
                    <a:p>
                      <a:pPr algn="ctr" fontAlgn="ctr"/>
                      <a:r>
                        <a:rPr lang="ja-JP" altLang="en-US" sz="700" b="0" i="0" u="none" strike="noStrike" dirty="0" smtClean="0">
                          <a:solidFill>
                            <a:srgbClr val="000000"/>
                          </a:solidFill>
                          <a:effectLst/>
                          <a:latin typeface="ＭＳ Ｐゴシック"/>
                        </a:rPr>
                        <a:t>課題を</a:t>
                      </a:r>
                    </a:p>
                    <a:p>
                      <a:pPr algn="ctr" fontAlgn="ctr"/>
                      <a:r>
                        <a:rPr lang="ja-JP" altLang="en-US" sz="700" b="0" i="0" u="none" strike="noStrike" dirty="0" smtClean="0">
                          <a:solidFill>
                            <a:srgbClr val="000000"/>
                          </a:solidFill>
                          <a:effectLst/>
                          <a:latin typeface="ＭＳ Ｐゴシック"/>
                        </a:rPr>
                        <a:t>明らかにする</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700" b="0" i="0" u="none" strike="noStrike" dirty="0">
                          <a:solidFill>
                            <a:srgbClr val="000000"/>
                          </a:solidFill>
                          <a:effectLst/>
                          <a:latin typeface="ＭＳ Ｐゴシック"/>
                        </a:rPr>
                        <a:t>現状の把握</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en-US" sz="900" b="0" i="0" u="none" strike="noStrike" dirty="0">
                        <a:solidFill>
                          <a:srgbClr val="070795"/>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ja-JP" altLang="en-US" sz="900" dirty="0" smtClean="0">
                          <a:solidFill>
                            <a:srgbClr val="FF0000"/>
                          </a:solidFill>
                        </a:rPr>
                        <a:t>　</a:t>
                      </a:r>
                      <a:endParaRPr lang="en-US" altLang="ja-JP" sz="900" dirty="0" smtClean="0">
                        <a:solidFill>
                          <a:srgbClr val="FF0000"/>
                        </a:solidFill>
                      </a:endParaRPr>
                    </a:p>
                    <a:p>
                      <a:pPr algn="l" fontAlgn="t"/>
                      <a:endParaRPr lang="ja-JP" altLang="en-US" sz="900" b="0" i="1" u="none" strike="noStrike" dirty="0">
                        <a:solidFill>
                          <a:srgbClr val="FF0000"/>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r>
              <a:tr h="330209">
                <a:tc vMerge="1">
                  <a:txBody>
                    <a:bodyPr/>
                    <a:lstStyle/>
                    <a:p>
                      <a:endParaRPr kumimoji="1" lang="ja-JP" altLang="en-US"/>
                    </a:p>
                  </a:txBody>
                  <a:tcPr/>
                </a:tc>
                <a:tc>
                  <a:txBody>
                    <a:bodyPr/>
                    <a:lstStyle/>
                    <a:p>
                      <a:pPr algn="ctr" fontAlgn="ctr"/>
                      <a:r>
                        <a:rPr lang="ja-JP" altLang="en-US" sz="700" b="0" i="0" u="none" strike="noStrike" dirty="0">
                          <a:solidFill>
                            <a:srgbClr val="000000"/>
                          </a:solidFill>
                          <a:effectLst/>
                          <a:latin typeface="ＭＳ Ｐゴシック"/>
                        </a:rPr>
                        <a:t>課題</a:t>
                      </a:r>
                      <a:r>
                        <a:rPr lang="ja-JP" altLang="en-US" sz="700" b="0" i="0" u="none" strike="noStrike" dirty="0" smtClean="0">
                          <a:solidFill>
                            <a:srgbClr val="000000"/>
                          </a:solidFill>
                          <a:effectLst/>
                          <a:latin typeface="ＭＳ Ｐゴシック"/>
                        </a:rPr>
                        <a:t>の</a:t>
                      </a:r>
                      <a:endParaRPr lang="en-US" altLang="ja-JP" sz="700" b="0" i="0" u="none" strike="noStrike" dirty="0" smtClean="0">
                        <a:solidFill>
                          <a:srgbClr val="000000"/>
                        </a:solidFill>
                        <a:effectLst/>
                        <a:latin typeface="ＭＳ Ｐゴシック"/>
                      </a:endParaRPr>
                    </a:p>
                    <a:p>
                      <a:pPr algn="ctr" fontAlgn="ctr"/>
                      <a:r>
                        <a:rPr lang="ja-JP" altLang="en-US" sz="700" b="0" i="0" u="none" strike="noStrike" dirty="0" smtClean="0">
                          <a:solidFill>
                            <a:srgbClr val="000000"/>
                          </a:solidFill>
                          <a:effectLst/>
                          <a:latin typeface="ＭＳ Ｐゴシック"/>
                        </a:rPr>
                        <a:t>設定</a:t>
                      </a:r>
                      <a:r>
                        <a:rPr lang="ja-JP" altLang="en-US" sz="700" b="0" i="0" u="none" strike="noStrike" dirty="0">
                          <a:solidFill>
                            <a:srgbClr val="000000"/>
                          </a:solidFill>
                          <a:effectLst/>
                          <a:latin typeface="ＭＳ Ｐゴシック"/>
                        </a:rPr>
                        <a:t>方法</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dirty="0" smtClean="0">
                          <a:solidFill>
                            <a:srgbClr val="070795"/>
                          </a:solidFill>
                          <a:effectLst/>
                          <a:latin typeface="ＭＳ Ｐゴシック"/>
                        </a:rPr>
                        <a:t>○</a:t>
                      </a:r>
                      <a:endParaRPr lang="en-US" sz="900" b="0" i="0" u="none" strike="noStrike" dirty="0">
                        <a:solidFill>
                          <a:srgbClr val="070795"/>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900" dirty="0" smtClean="0">
                          <a:solidFill>
                            <a:srgbClr val="070795"/>
                          </a:solidFill>
                        </a:rPr>
                        <a:t>コールセンターの効果的な運営を実現するための課題の特定</a:t>
                      </a:r>
                      <a:endParaRPr lang="ja-JP" altLang="en-US" sz="900" dirty="0">
                        <a:solidFill>
                          <a:srgbClr val="070795"/>
                        </a:solidFill>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r>
              <a:tr h="497975">
                <a:tc>
                  <a:txBody>
                    <a:bodyPr/>
                    <a:lstStyle/>
                    <a:p>
                      <a:pPr algn="ctr" fontAlgn="ctr"/>
                      <a:r>
                        <a:rPr lang="ja-JP" altLang="en-US" sz="700" b="0" i="0" u="none" strike="noStrike" dirty="0" smtClean="0">
                          <a:solidFill>
                            <a:srgbClr val="000000"/>
                          </a:solidFill>
                          <a:effectLst/>
                          <a:latin typeface="ＭＳ Ｐゴシック"/>
                        </a:rPr>
                        <a:t>計画を立てる</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700" b="0" i="0" u="none" strike="noStrike" dirty="0">
                          <a:solidFill>
                            <a:srgbClr val="000000"/>
                          </a:solidFill>
                          <a:effectLst/>
                          <a:latin typeface="ＭＳ Ｐゴシック"/>
                        </a:rPr>
                        <a:t>課題遂行のための</a:t>
                      </a:r>
                      <a:br>
                        <a:rPr lang="ja-JP" altLang="en-US" sz="700" b="0" i="0" u="none" strike="noStrike" dirty="0">
                          <a:solidFill>
                            <a:srgbClr val="000000"/>
                          </a:solidFill>
                          <a:effectLst/>
                          <a:latin typeface="ＭＳ Ｐゴシック"/>
                        </a:rPr>
                      </a:br>
                      <a:r>
                        <a:rPr lang="ja-JP" altLang="en-US" sz="700" b="0" i="0" u="none" strike="noStrike" dirty="0">
                          <a:solidFill>
                            <a:srgbClr val="000000"/>
                          </a:solidFill>
                          <a:effectLst/>
                          <a:latin typeface="ＭＳ Ｐゴシック"/>
                        </a:rPr>
                        <a:t>計画の立て方</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dirty="0" smtClean="0">
                          <a:solidFill>
                            <a:srgbClr val="FF0000"/>
                          </a:solidFill>
                          <a:effectLst/>
                          <a:latin typeface="ＭＳ Ｐゴシック"/>
                        </a:rPr>
                        <a:t>◎</a:t>
                      </a:r>
                      <a:r>
                        <a:rPr lang="en-US" sz="900" b="0" i="0" u="none" strike="noStrike" dirty="0">
                          <a:solidFill>
                            <a:srgbClr val="FF0000"/>
                          </a:solidFill>
                          <a:effectLst/>
                          <a:latin typeface="ＭＳ Ｐゴシック"/>
                        </a:rPr>
                        <a:t>　</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eaLnBrk="1" fontAlgn="t" hangingPunct="1">
                        <a:spcBef>
                          <a:spcPct val="0"/>
                        </a:spcBef>
                        <a:buFontTx/>
                        <a:buNone/>
                      </a:pPr>
                      <a:r>
                        <a:rPr lang="ja-JP" altLang="en-US" sz="900" dirty="0" smtClean="0">
                          <a:solidFill>
                            <a:srgbClr val="FF0000"/>
                          </a:solidFill>
                        </a:rPr>
                        <a:t>コールセンターの構築、立ち上げ。採用計画の立案</a:t>
                      </a:r>
                      <a:endParaRPr lang="ja-JP" altLang="en-US" sz="900" dirty="0">
                        <a:solidFill>
                          <a:srgbClr val="FF0000"/>
                        </a:solidFill>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51615">
                <a:tc rowSpan="2">
                  <a:txBody>
                    <a:bodyPr/>
                    <a:lstStyle/>
                    <a:p>
                      <a:pPr algn="ctr" fontAlgn="ctr"/>
                      <a:r>
                        <a:rPr lang="ja-JP" altLang="en-US" sz="700" b="0" i="0" u="none" strike="noStrike" dirty="0" smtClean="0">
                          <a:solidFill>
                            <a:srgbClr val="000000"/>
                          </a:solidFill>
                          <a:effectLst/>
                          <a:latin typeface="ＭＳ Ｐゴシック"/>
                        </a:rPr>
                        <a:t>実行する</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700" b="0" i="0" u="none" strike="noStrike" dirty="0">
                          <a:solidFill>
                            <a:srgbClr val="000000"/>
                          </a:solidFill>
                          <a:effectLst/>
                          <a:latin typeface="ＭＳ Ｐゴシック"/>
                        </a:rPr>
                        <a:t>実際</a:t>
                      </a:r>
                      <a:r>
                        <a:rPr lang="ja-JP" altLang="en-US" sz="700" b="0" i="0" u="none" strike="noStrike" dirty="0" smtClean="0">
                          <a:solidFill>
                            <a:srgbClr val="000000"/>
                          </a:solidFill>
                          <a:effectLst/>
                          <a:latin typeface="ＭＳ Ｐゴシック"/>
                        </a:rPr>
                        <a:t>の</a:t>
                      </a:r>
                      <a:endParaRPr lang="en-US" altLang="ja-JP" sz="700" b="0" i="0" u="none" strike="noStrike" dirty="0" smtClean="0">
                        <a:solidFill>
                          <a:srgbClr val="000000"/>
                        </a:solidFill>
                        <a:effectLst/>
                        <a:latin typeface="ＭＳ Ｐゴシック"/>
                      </a:endParaRPr>
                    </a:p>
                    <a:p>
                      <a:pPr algn="ctr" fontAlgn="ctr"/>
                      <a:r>
                        <a:rPr lang="ja-JP" altLang="en-US" sz="700" b="0" i="0" u="none" strike="noStrike" dirty="0" smtClean="0">
                          <a:solidFill>
                            <a:srgbClr val="000000"/>
                          </a:solidFill>
                          <a:effectLst/>
                          <a:latin typeface="ＭＳ Ｐゴシック"/>
                        </a:rPr>
                        <a:t>課題</a:t>
                      </a:r>
                      <a:r>
                        <a:rPr lang="ja-JP" altLang="en-US" sz="700" b="0" i="0" u="none" strike="noStrike" dirty="0">
                          <a:solidFill>
                            <a:srgbClr val="000000"/>
                          </a:solidFill>
                          <a:effectLst/>
                          <a:latin typeface="ＭＳ Ｐゴシック"/>
                        </a:rPr>
                        <a:t>遂行</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900" b="0" i="0" u="none" strike="noStrike" dirty="0" smtClean="0">
                          <a:solidFill>
                            <a:srgbClr val="070795"/>
                          </a:solidFill>
                          <a:effectLst/>
                          <a:latin typeface="ＭＳ Ｐゴシック"/>
                        </a:rPr>
                        <a:t>○</a:t>
                      </a:r>
                      <a:endParaRPr lang="en-US" sz="900" b="0" i="0" u="none" strike="noStrike" dirty="0">
                        <a:solidFill>
                          <a:srgbClr val="000000"/>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r>
                        <a:rPr lang="ja-JP" altLang="en-US" sz="900" dirty="0" smtClean="0">
                          <a:solidFill>
                            <a:srgbClr val="070795"/>
                          </a:solidFill>
                        </a:rPr>
                        <a:t>コールセンタ業務全般の安定運営</a:t>
                      </a:r>
                      <a:endParaRPr lang="ja-JP" altLang="en-US" sz="900" dirty="0">
                        <a:solidFill>
                          <a:srgbClr val="070795"/>
                        </a:solidFill>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r>
              <a:tr h="308547">
                <a:tc vMerge="1">
                  <a:txBody>
                    <a:bodyPr/>
                    <a:lstStyle/>
                    <a:p>
                      <a:endParaRPr kumimoji="1" lang="ja-JP" altLang="en-US" dirty="0"/>
                    </a:p>
                  </a:txBody>
                  <a:tcPr/>
                </a:tc>
                <a:tc>
                  <a:txBody>
                    <a:bodyPr/>
                    <a:lstStyle/>
                    <a:p>
                      <a:pPr algn="ctr" fontAlgn="ctr"/>
                      <a:r>
                        <a:rPr lang="ja-JP" altLang="en-US" sz="700" b="0" i="0" u="none" strike="noStrike" dirty="0">
                          <a:solidFill>
                            <a:srgbClr val="000000"/>
                          </a:solidFill>
                          <a:effectLst/>
                          <a:latin typeface="ＭＳ Ｐゴシック"/>
                        </a:rPr>
                        <a:t>状況への対応</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900" b="0" i="0" u="none" strike="noStrike" dirty="0">
                        <a:solidFill>
                          <a:srgbClr val="070795"/>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endParaRPr lang="ja-JP" altLang="en-US" sz="900" b="0" i="1" u="none" strike="noStrike" dirty="0">
                        <a:solidFill>
                          <a:srgbClr val="000000"/>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112" name="角丸四角形 9"/>
          <p:cNvSpPr>
            <a:spLocks noChangeArrowheads="1"/>
          </p:cNvSpPr>
          <p:nvPr/>
        </p:nvSpPr>
        <p:spPr bwMode="auto">
          <a:xfrm>
            <a:off x="5234974" y="1484784"/>
            <a:ext cx="1353250" cy="302759"/>
          </a:xfrm>
          <a:prstGeom prst="roundRect">
            <a:avLst>
              <a:gd name="adj" fmla="val 16667"/>
            </a:avLst>
          </a:prstGeom>
          <a:solidFill>
            <a:schemeClr val="accent5">
              <a:lumMod val="40000"/>
              <a:lumOff val="60000"/>
            </a:schemeClr>
          </a:solidFill>
          <a:ln>
            <a:noFill/>
          </a:ln>
          <a:extLst/>
        </p:spPr>
        <p:txBody>
          <a:bodyPr lIns="88459" tIns="44230" rIns="88459" bIns="44230" anchor="ctr"/>
          <a:lstStyle/>
          <a:p>
            <a:pPr algn="ctr" fontAlgn="auto">
              <a:spcAft>
                <a:spcPts val="0"/>
              </a:spcAft>
              <a:buFont typeface="Arial" charset="0"/>
              <a:buNone/>
              <a:defRPr/>
            </a:pPr>
            <a:r>
              <a:rPr kumimoji="0" lang="ja-JP" altLang="en-US" sz="1000" b="1" dirty="0">
                <a:latin typeface="+mj-ea"/>
                <a:ea typeface="+mj-ea"/>
              </a:rPr>
              <a:t>仕事の</a:t>
            </a:r>
            <a:r>
              <a:rPr kumimoji="0" lang="ja-JP" altLang="en-US" sz="1000" b="1" dirty="0" smtClean="0">
                <a:latin typeface="+mj-ea"/>
                <a:ea typeface="+mj-ea"/>
              </a:rPr>
              <a:t>し方</a:t>
            </a:r>
            <a:endParaRPr kumimoji="0" lang="ja-JP" altLang="en-US" sz="1000" b="1" dirty="0">
              <a:latin typeface="+mj-ea"/>
              <a:ea typeface="+mj-ea"/>
            </a:endParaRPr>
          </a:p>
        </p:txBody>
      </p:sp>
      <p:sp>
        <p:nvSpPr>
          <p:cNvPr id="113" name="角丸四角形 10"/>
          <p:cNvSpPr>
            <a:spLocks noChangeArrowheads="1"/>
          </p:cNvSpPr>
          <p:nvPr/>
        </p:nvSpPr>
        <p:spPr bwMode="auto">
          <a:xfrm>
            <a:off x="5223602" y="4284384"/>
            <a:ext cx="1436630" cy="299420"/>
          </a:xfrm>
          <a:prstGeom prst="roundRect">
            <a:avLst>
              <a:gd name="adj" fmla="val 16667"/>
            </a:avLst>
          </a:prstGeom>
          <a:solidFill>
            <a:schemeClr val="accent5">
              <a:lumMod val="40000"/>
              <a:lumOff val="60000"/>
            </a:schemeClr>
          </a:solidFill>
          <a:ln>
            <a:noFill/>
          </a:ln>
          <a:extLst/>
        </p:spPr>
        <p:txBody>
          <a:bodyPr lIns="88459" tIns="44230" rIns="88459" bIns="44230" anchor="ctr"/>
          <a:lstStyle/>
          <a:p>
            <a:pPr algn="ctr" fontAlgn="auto">
              <a:spcAft>
                <a:spcPts val="0"/>
              </a:spcAft>
              <a:buFont typeface="Arial" charset="0"/>
              <a:buNone/>
              <a:defRPr/>
            </a:pPr>
            <a:r>
              <a:rPr kumimoji="0" lang="ja-JP" altLang="en-US" sz="1000" b="1" dirty="0">
                <a:latin typeface="+mj-ea"/>
                <a:ea typeface="+mj-ea"/>
              </a:rPr>
              <a:t>人と</a:t>
            </a:r>
            <a:r>
              <a:rPr kumimoji="0" lang="ja-JP" altLang="en-US" sz="1000" b="1" dirty="0" smtClean="0">
                <a:latin typeface="+mj-ea"/>
                <a:ea typeface="+mj-ea"/>
              </a:rPr>
              <a:t>の関わり方</a:t>
            </a:r>
            <a:r>
              <a:rPr kumimoji="0" lang="ja-JP" altLang="en-US" sz="1000" b="1" dirty="0">
                <a:latin typeface="+mj-ea"/>
                <a:ea typeface="+mj-ea"/>
              </a:rPr>
              <a:t>　</a:t>
            </a:r>
          </a:p>
        </p:txBody>
      </p:sp>
      <p:sp>
        <p:nvSpPr>
          <p:cNvPr id="25" name="テキスト ボックス 24"/>
          <p:cNvSpPr txBox="1"/>
          <p:nvPr/>
        </p:nvSpPr>
        <p:spPr>
          <a:xfrm>
            <a:off x="5223602" y="926396"/>
            <a:ext cx="3524862" cy="369332"/>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kumimoji="1" lang="ja-JP" altLang="en-US" dirty="0" smtClean="0"/>
              <a:t>ポータブルスキルの見立て</a:t>
            </a:r>
            <a:endParaRPr kumimoji="1" lang="ja-JP" altLang="en-US" dirty="0"/>
          </a:p>
        </p:txBody>
      </p:sp>
      <p:pic>
        <p:nvPicPr>
          <p:cNvPr id="23"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43377" y="17187"/>
            <a:ext cx="627128" cy="31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 name="スライド番号プレースホルダー 3"/>
          <p:cNvSpPr txBox="1">
            <a:spLocks/>
          </p:cNvSpPr>
          <p:nvPr/>
        </p:nvSpPr>
        <p:spPr>
          <a:xfrm>
            <a:off x="6948264" y="6525344"/>
            <a:ext cx="2133600" cy="365125"/>
          </a:xfrm>
          <a:prstGeom prst="rect">
            <a:avLst/>
          </a:prstGeom>
        </p:spPr>
        <p:txBody>
          <a:bodyPr vert="horz" lIns="91440" tIns="45720" rIns="91440" bIns="45720" rtlCol="0" anchor="ctr"/>
          <a:lstStyle>
            <a:defPPr>
              <a:defRPr lang="ja-JP"/>
            </a:defPPr>
            <a:lvl1pPr algn="r" rtl="0" fontAlgn="auto">
              <a:spcBef>
                <a:spcPts val="0"/>
              </a:spcBef>
              <a:spcAft>
                <a:spcPts val="0"/>
              </a:spcAft>
              <a:defRPr kumimoji="1" sz="1200" kern="1200">
                <a:solidFill>
                  <a:schemeClr val="tx1">
                    <a:tint val="75000"/>
                  </a:schemeClr>
                </a:solidFill>
                <a:latin typeface="+mn-lt"/>
                <a:ea typeface="+mn-ea"/>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defRPr/>
            </a:pPr>
            <a:fld id="{C024EF52-B82D-496B-9F03-C0358D47F893}" type="slidenum">
              <a:rPr lang="ja-JP" altLang="en-US" smtClean="0"/>
              <a:pPr>
                <a:defRPr/>
              </a:pPr>
              <a:t>3</a:t>
            </a:fld>
            <a:endParaRPr lang="ja-JP" altLang="en-US" dirty="0"/>
          </a:p>
        </p:txBody>
      </p:sp>
    </p:spTree>
    <p:extLst>
      <p:ext uri="{BB962C8B-B14F-4D97-AF65-F5344CB8AC3E}">
        <p14:creationId xmlns:p14="http://schemas.microsoft.com/office/powerpoint/2010/main" val="20357176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255482" y="3439591"/>
            <a:ext cx="4065062" cy="1384995"/>
          </a:xfrm>
          <a:prstGeom prst="rect">
            <a:avLst/>
          </a:prstGeom>
          <a:noFill/>
        </p:spPr>
        <p:txBody>
          <a:bodyPr wrap="square">
            <a:spAutoFit/>
          </a:bodyPr>
          <a:lstStyle/>
          <a:p>
            <a:pPr marL="88900" indent="-88900" fontAlgn="ctr">
              <a:defRPr/>
            </a:pPr>
            <a:r>
              <a:rPr lang="ja-JP" altLang="en-US" sz="1400" dirty="0" smtClean="0">
                <a:ea typeface="ＭＳ Ｐゴシック" pitchFamily="50" charset="-128"/>
              </a:rPr>
              <a:t>・顧客クレーム</a:t>
            </a:r>
            <a:r>
              <a:rPr lang="ja-JP" altLang="en-US" sz="1400" dirty="0">
                <a:ea typeface="ＭＳ Ｐゴシック" pitchFamily="50" charset="-128"/>
              </a:rPr>
              <a:t>やスタッフの不満を</a:t>
            </a:r>
            <a:r>
              <a:rPr lang="ja-JP" altLang="en-US" sz="1400" dirty="0">
                <a:solidFill>
                  <a:srgbClr val="FF0000"/>
                </a:solidFill>
                <a:ea typeface="ＭＳ Ｐゴシック" pitchFamily="50" charset="-128"/>
              </a:rPr>
              <a:t>未然に</a:t>
            </a:r>
            <a:r>
              <a:rPr lang="ja-JP" altLang="en-US" sz="1400" dirty="0" smtClean="0">
                <a:solidFill>
                  <a:srgbClr val="FF0000"/>
                </a:solidFill>
                <a:ea typeface="ＭＳ Ｐゴシック" pitchFamily="50" charset="-128"/>
              </a:rPr>
              <a:t>防ぐ</a:t>
            </a:r>
            <a:r>
              <a:rPr lang="ja-JP" altLang="en-US" sz="1400" dirty="0" smtClean="0">
                <a:ea typeface="ＭＳ Ｐゴシック" pitchFamily="50" charset="-128"/>
              </a:rPr>
              <a:t>。</a:t>
            </a:r>
            <a:endParaRPr lang="en-US" altLang="ja-JP" sz="1400" dirty="0">
              <a:ea typeface="ＭＳ Ｐゴシック" pitchFamily="50" charset="-128"/>
            </a:endParaRPr>
          </a:p>
          <a:p>
            <a:pPr marL="88900" indent="-88900" fontAlgn="ctr">
              <a:defRPr/>
            </a:pPr>
            <a:r>
              <a:rPr lang="ja-JP" altLang="en-US" sz="1400" dirty="0" smtClean="0">
                <a:ea typeface="ＭＳ Ｐゴシック" pitchFamily="50" charset="-128"/>
              </a:rPr>
              <a:t>・集配</a:t>
            </a:r>
            <a:r>
              <a:rPr lang="ja-JP" altLang="en-US" sz="1400" dirty="0">
                <a:ea typeface="ＭＳ Ｐゴシック" pitchFamily="50" charset="-128"/>
              </a:rPr>
              <a:t>ルートや業務プロセスの設計だけでなく、</a:t>
            </a:r>
            <a:r>
              <a:rPr lang="ja-JP" altLang="en-US" sz="1400" u="sng" dirty="0">
                <a:solidFill>
                  <a:srgbClr val="FF0000"/>
                </a:solidFill>
                <a:ea typeface="ＭＳ Ｐゴシック" pitchFamily="50" charset="-128"/>
              </a:rPr>
              <a:t>柔軟な運用計画の立案</a:t>
            </a:r>
            <a:r>
              <a:rPr lang="ja-JP" altLang="en-US" sz="1400" dirty="0">
                <a:ea typeface="ＭＳ Ｐゴシック" pitchFamily="50" charset="-128"/>
              </a:rPr>
              <a:t>が肝</a:t>
            </a:r>
            <a:r>
              <a:rPr lang="ja-JP" altLang="en-US" sz="1400" dirty="0" smtClean="0">
                <a:ea typeface="ＭＳ Ｐゴシック" pitchFamily="50" charset="-128"/>
              </a:rPr>
              <a:t>に。</a:t>
            </a:r>
            <a:endParaRPr lang="en-US" altLang="ja-JP" sz="1400" dirty="0">
              <a:ea typeface="ＭＳ Ｐゴシック" pitchFamily="50" charset="-128"/>
            </a:endParaRPr>
          </a:p>
          <a:p>
            <a:pPr marL="88900" indent="-88900" fontAlgn="ctr">
              <a:defRPr/>
            </a:pPr>
            <a:r>
              <a:rPr lang="ja-JP" altLang="en-US" sz="1400" dirty="0" smtClean="0">
                <a:ea typeface="ＭＳ Ｐゴシック" pitchFamily="50" charset="-128"/>
              </a:rPr>
              <a:t>・クレーム</a:t>
            </a:r>
            <a:r>
              <a:rPr lang="ja-JP" altLang="en-US" sz="1400" dirty="0">
                <a:ea typeface="ＭＳ Ｐゴシック" pitchFamily="50" charset="-128"/>
              </a:rPr>
              <a:t>対応や個々のスタッフのマネジメントはリーダーに任せられるので、</a:t>
            </a:r>
            <a:r>
              <a:rPr lang="ja-JP" altLang="en-US" sz="1400" u="sng" dirty="0">
                <a:solidFill>
                  <a:srgbClr val="FF0000"/>
                </a:solidFill>
                <a:ea typeface="ＭＳ Ｐゴシック" pitchFamily="50" charset="-128"/>
              </a:rPr>
              <a:t>マネジメントの仕組みづくり</a:t>
            </a:r>
            <a:r>
              <a:rPr lang="ja-JP" altLang="en-US" sz="1400" u="sng" dirty="0" smtClean="0">
                <a:solidFill>
                  <a:srgbClr val="FF0000"/>
                </a:solidFill>
                <a:ea typeface="ＭＳ Ｐゴシック" pitchFamily="50" charset="-128"/>
              </a:rPr>
              <a:t>が最優先</a:t>
            </a:r>
            <a:r>
              <a:rPr lang="ja-JP" altLang="en-US" sz="1400" u="sng" dirty="0">
                <a:solidFill>
                  <a:srgbClr val="FF0000"/>
                </a:solidFill>
                <a:ea typeface="ＭＳ Ｐゴシック" pitchFamily="50" charset="-128"/>
              </a:rPr>
              <a:t>課題</a:t>
            </a:r>
            <a:r>
              <a:rPr lang="ja-JP" altLang="en-US" sz="1400" dirty="0" smtClean="0">
                <a:ea typeface="ＭＳ Ｐゴシック" pitchFamily="50" charset="-128"/>
              </a:rPr>
              <a:t>。</a:t>
            </a:r>
            <a:endParaRPr lang="en-US" altLang="ja-JP" sz="1400" dirty="0">
              <a:ea typeface="ＭＳ Ｐゴシック" pitchFamily="50" charset="-128"/>
            </a:endParaRPr>
          </a:p>
        </p:txBody>
      </p:sp>
      <p:sp>
        <p:nvSpPr>
          <p:cNvPr id="6" name="角丸四角形 5"/>
          <p:cNvSpPr/>
          <p:nvPr/>
        </p:nvSpPr>
        <p:spPr>
          <a:xfrm>
            <a:off x="165710" y="3023805"/>
            <a:ext cx="4464496" cy="1800781"/>
          </a:xfrm>
          <a:prstGeom prst="roundRect">
            <a:avLst>
              <a:gd name="adj" fmla="val 46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257987" y="3070259"/>
            <a:ext cx="3381871" cy="369332"/>
          </a:xfrm>
          <a:prstGeom prst="rect">
            <a:avLst/>
          </a:prstGeom>
          <a:noFill/>
        </p:spPr>
        <p:txBody>
          <a:bodyPr wrap="square" rtlCol="0">
            <a:spAutoFit/>
          </a:bodyPr>
          <a:lstStyle/>
          <a:p>
            <a:r>
              <a:rPr kumimoji="1" lang="ja-JP" altLang="en-US" dirty="0" smtClean="0"/>
              <a:t>■Ａ社の優先課題</a:t>
            </a:r>
            <a:endParaRPr kumimoji="1" lang="ja-JP" altLang="en-US" dirty="0"/>
          </a:p>
        </p:txBody>
      </p:sp>
      <p:sp>
        <p:nvSpPr>
          <p:cNvPr id="8" name="タイトル 1"/>
          <p:cNvSpPr>
            <a:spLocks noGrp="1"/>
          </p:cNvSpPr>
          <p:nvPr>
            <p:ph type="title"/>
          </p:nvPr>
        </p:nvSpPr>
        <p:spPr>
          <a:xfrm>
            <a:off x="457200" y="188913"/>
            <a:ext cx="8218488" cy="576262"/>
          </a:xfrm>
        </p:spPr>
        <p:txBody>
          <a:bodyPr/>
          <a:lstStyle/>
          <a:p>
            <a:pPr eaLnBrk="1" hangingPunct="1"/>
            <a:r>
              <a:rPr lang="ja-JP" altLang="en-US" sz="3600" dirty="0" smtClean="0"/>
              <a:t>＜決定：Ａ社</a:t>
            </a:r>
            <a:r>
              <a:rPr lang="en-US" altLang="ja-JP" sz="3600" dirty="0" smtClean="0"/>
              <a:t>×</a:t>
            </a:r>
            <a:r>
              <a:rPr lang="ja-JP" altLang="en-US" sz="3600" dirty="0" smtClean="0"/>
              <a:t>Ａ氏＞</a:t>
            </a:r>
            <a:endParaRPr lang="ja-JP" altLang="en-US" sz="2800" dirty="0" smtClean="0">
              <a:solidFill>
                <a:srgbClr val="FF0000"/>
              </a:solidFill>
            </a:endParaRPr>
          </a:p>
        </p:txBody>
      </p:sp>
      <p:sp>
        <p:nvSpPr>
          <p:cNvPr id="9" name="テキスト ボックス 8"/>
          <p:cNvSpPr txBox="1"/>
          <p:nvPr/>
        </p:nvSpPr>
        <p:spPr>
          <a:xfrm>
            <a:off x="269283" y="5517232"/>
            <a:ext cx="4302715" cy="954107"/>
          </a:xfrm>
          <a:prstGeom prst="rect">
            <a:avLst/>
          </a:prstGeom>
          <a:noFill/>
        </p:spPr>
        <p:txBody>
          <a:bodyPr wrap="square">
            <a:spAutoFit/>
          </a:bodyPr>
          <a:lstStyle/>
          <a:p>
            <a:pPr marL="85725" indent="-85725" fontAlgn="ctr"/>
            <a:r>
              <a:rPr lang="ja-JP" altLang="en-US" sz="1400" dirty="0" smtClean="0"/>
              <a:t>・複数の</a:t>
            </a:r>
            <a:r>
              <a:rPr lang="ja-JP" altLang="en-US" sz="1400" dirty="0" smtClean="0">
                <a:solidFill>
                  <a:srgbClr val="000000"/>
                </a:solidFill>
                <a:latin typeface="ＭＳ Ｐゴシック"/>
              </a:rPr>
              <a:t>業務を同時</a:t>
            </a:r>
            <a:r>
              <a:rPr lang="ja-JP" altLang="en-US" sz="1400" dirty="0">
                <a:solidFill>
                  <a:srgbClr val="000000"/>
                </a:solidFill>
                <a:latin typeface="ＭＳ Ｐゴシック"/>
              </a:rPr>
              <a:t>並行で</a:t>
            </a:r>
            <a:r>
              <a:rPr lang="ja-JP" altLang="en-US" sz="1400" dirty="0" smtClean="0">
                <a:solidFill>
                  <a:srgbClr val="000000"/>
                </a:solidFill>
                <a:latin typeface="ＭＳ Ｐゴシック"/>
              </a:rPr>
              <a:t>進めることが要求されるコールセンター立ち上げを</a:t>
            </a:r>
            <a:r>
              <a:rPr lang="ja-JP" altLang="en-US" sz="1400" u="sng" dirty="0" smtClean="0">
                <a:solidFill>
                  <a:srgbClr val="FF0000"/>
                </a:solidFill>
                <a:latin typeface="ＭＳ Ｐゴシック"/>
              </a:rPr>
              <a:t>緻密な計画</a:t>
            </a:r>
            <a:r>
              <a:rPr lang="ja-JP" altLang="en-US" sz="1400" dirty="0" smtClean="0">
                <a:solidFill>
                  <a:srgbClr val="000000"/>
                </a:solidFill>
                <a:latin typeface="ＭＳ Ｐゴシック"/>
              </a:rPr>
              <a:t>を立てて乗り切った。</a:t>
            </a:r>
            <a:endParaRPr lang="en-US" altLang="ja-JP" sz="1400" dirty="0" smtClean="0">
              <a:solidFill>
                <a:srgbClr val="000000"/>
              </a:solidFill>
              <a:latin typeface="ＭＳ Ｐゴシック"/>
            </a:endParaRPr>
          </a:p>
          <a:p>
            <a:pPr marL="85725" indent="-85725" fontAlgn="ctr"/>
            <a:r>
              <a:rPr lang="ja-JP" altLang="en-US" sz="1400" dirty="0" smtClean="0">
                <a:solidFill>
                  <a:srgbClr val="000000"/>
                </a:solidFill>
                <a:latin typeface="ＭＳ Ｐゴシック"/>
              </a:rPr>
              <a:t>・</a:t>
            </a:r>
            <a:r>
              <a:rPr lang="ja-JP" altLang="en-US" sz="1400" u="sng" dirty="0" smtClean="0">
                <a:solidFill>
                  <a:srgbClr val="FF0000"/>
                </a:solidFill>
                <a:latin typeface="ＭＳ Ｐゴシック"/>
              </a:rPr>
              <a:t>多様なスタッフとの円滑なコミュニケーション</a:t>
            </a:r>
            <a:r>
              <a:rPr lang="ja-JP" altLang="en-US" sz="1400" dirty="0" smtClean="0">
                <a:solidFill>
                  <a:srgbClr val="000000"/>
                </a:solidFill>
                <a:latin typeface="ＭＳ Ｐゴシック"/>
              </a:rPr>
              <a:t>を通じ、安定したコールセンターの運用を実現。</a:t>
            </a:r>
            <a:endParaRPr lang="en-US" altLang="ja-JP" sz="1400" dirty="0">
              <a:solidFill>
                <a:srgbClr val="000000"/>
              </a:solidFill>
              <a:latin typeface="ＭＳ Ｐゴシック"/>
            </a:endParaRPr>
          </a:p>
        </p:txBody>
      </p:sp>
      <p:sp>
        <p:nvSpPr>
          <p:cNvPr id="10" name="角丸四角形 9"/>
          <p:cNvSpPr/>
          <p:nvPr/>
        </p:nvSpPr>
        <p:spPr>
          <a:xfrm>
            <a:off x="179512" y="5085184"/>
            <a:ext cx="4464496" cy="1512168"/>
          </a:xfrm>
          <a:prstGeom prst="roundRect">
            <a:avLst>
              <a:gd name="adj" fmla="val 46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271789" y="5147900"/>
            <a:ext cx="3381871" cy="369332"/>
          </a:xfrm>
          <a:prstGeom prst="rect">
            <a:avLst/>
          </a:prstGeom>
          <a:noFill/>
        </p:spPr>
        <p:txBody>
          <a:bodyPr wrap="square" rtlCol="0">
            <a:spAutoFit/>
          </a:bodyPr>
          <a:lstStyle/>
          <a:p>
            <a:r>
              <a:rPr kumimoji="1" lang="ja-JP" altLang="en-US" dirty="0" smtClean="0"/>
              <a:t>■Ａ氏が解決してきた課題</a:t>
            </a:r>
            <a:endParaRPr kumimoji="1" lang="ja-JP" altLang="en-US" dirty="0"/>
          </a:p>
        </p:txBody>
      </p:sp>
      <p:graphicFrame>
        <p:nvGraphicFramePr>
          <p:cNvPr id="12" name="表 11"/>
          <p:cNvGraphicFramePr>
            <a:graphicFrameLocks noGrp="1"/>
          </p:cNvGraphicFramePr>
          <p:nvPr>
            <p:extLst>
              <p:ext uri="{D42A27DB-BD31-4B8C-83A1-F6EECF244321}">
                <p14:modId xmlns:p14="http://schemas.microsoft.com/office/powerpoint/2010/main" val="3746676458"/>
              </p:ext>
            </p:extLst>
          </p:nvPr>
        </p:nvGraphicFramePr>
        <p:xfrm>
          <a:off x="5220072" y="5219908"/>
          <a:ext cx="3672408" cy="1449452"/>
        </p:xfrm>
        <a:graphic>
          <a:graphicData uri="http://schemas.openxmlformats.org/drawingml/2006/table">
            <a:tbl>
              <a:tblPr/>
              <a:tblGrid>
                <a:gridCol w="1296144"/>
                <a:gridCol w="1224136"/>
                <a:gridCol w="1152128"/>
              </a:tblGrid>
              <a:tr h="278741">
                <a:tc>
                  <a:txBody>
                    <a:bodyPr/>
                    <a:lstStyle/>
                    <a:p>
                      <a:pPr algn="ctr" fontAlgn="ctr"/>
                      <a:r>
                        <a:rPr lang="ja-JP" altLang="en-US" sz="600" b="0" i="0" u="none" strike="noStrike" dirty="0">
                          <a:solidFill>
                            <a:srgbClr val="000000"/>
                          </a:solidFill>
                          <a:effectLst/>
                          <a:latin typeface="ＭＳ Ｐゴシック"/>
                        </a:rPr>
                        <a:t>対人マネジメントで重要なこと</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000" b="0" i="0" u="none" strike="noStrike" dirty="0" smtClean="0">
                          <a:solidFill>
                            <a:srgbClr val="000000"/>
                          </a:solidFill>
                          <a:effectLst/>
                          <a:latin typeface="ＭＳ Ｐゴシック"/>
                        </a:rPr>
                        <a:t>Ａ社</a:t>
                      </a:r>
                      <a:endParaRPr lang="ja-JP" altLang="en-US" sz="1000" b="0" i="0" u="none" strike="noStrike" dirty="0">
                        <a:solidFill>
                          <a:srgbClr val="000000"/>
                        </a:solidFill>
                        <a:effectLst/>
                        <a:latin typeface="ＭＳ Ｐゴシック"/>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000" b="0" i="0" u="none" strike="noStrike" dirty="0" smtClean="0">
                          <a:solidFill>
                            <a:srgbClr val="000000"/>
                          </a:solidFill>
                          <a:effectLst/>
                          <a:latin typeface="ＭＳ Ｐゴシック"/>
                        </a:rPr>
                        <a:t>Ａ氏</a:t>
                      </a:r>
                      <a:endParaRPr lang="ja-JP" altLang="en-US" sz="1000" b="0" i="0" u="none" strike="noStrike" dirty="0">
                        <a:solidFill>
                          <a:srgbClr val="000000"/>
                        </a:solidFill>
                        <a:effectLst/>
                        <a:latin typeface="ＭＳ Ｐゴシック"/>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r>
              <a:tr h="390237">
                <a:tc>
                  <a:txBody>
                    <a:bodyPr/>
                    <a:lstStyle/>
                    <a:p>
                      <a:pPr algn="ctr" fontAlgn="ctr"/>
                      <a:r>
                        <a:rPr lang="ja-JP" altLang="en-US" sz="700" b="0" i="0" u="none" strike="noStrike" dirty="0">
                          <a:solidFill>
                            <a:srgbClr val="000000"/>
                          </a:solidFill>
                          <a:effectLst/>
                          <a:latin typeface="ＭＳ Ｐゴシック"/>
                        </a:rPr>
                        <a:t>社内対応</a:t>
                      </a:r>
                      <a:br>
                        <a:rPr lang="ja-JP" altLang="en-US" sz="700" b="0" i="0" u="none" strike="noStrike" dirty="0">
                          <a:solidFill>
                            <a:srgbClr val="000000"/>
                          </a:solidFill>
                          <a:effectLst/>
                          <a:latin typeface="ＭＳ Ｐゴシック"/>
                        </a:rPr>
                      </a:br>
                      <a:r>
                        <a:rPr lang="ja-JP" altLang="en-US" sz="700" b="0" i="0" u="none" strike="noStrike" dirty="0">
                          <a:solidFill>
                            <a:srgbClr val="000000"/>
                          </a:solidFill>
                          <a:effectLst/>
                          <a:latin typeface="ＭＳ Ｐゴシック"/>
                        </a:rPr>
                        <a:t>（上司・経営層など）</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indent="0" algn="l" defTabSz="884591" rtl="0" eaLnBrk="1" fontAlgn="t" latinLnBrk="0" hangingPunct="1">
                        <a:lnSpc>
                          <a:spcPct val="100000"/>
                        </a:lnSpc>
                        <a:spcBef>
                          <a:spcPts val="0"/>
                        </a:spcBef>
                        <a:spcAft>
                          <a:spcPts val="0"/>
                        </a:spcAft>
                        <a:buClrTx/>
                        <a:buSzTx/>
                        <a:buFontTx/>
                        <a:buNone/>
                        <a:tabLst/>
                        <a:defRPr/>
                      </a:pPr>
                      <a:endParaRPr lang="ja-JP" altLang="en-US" sz="900" b="0" i="0" u="none" strike="noStrike" dirty="0">
                        <a:solidFill>
                          <a:srgbClr val="000000"/>
                        </a:solidFill>
                        <a:effectLst/>
                        <a:latin typeface="ＭＳ Ｐゴシック"/>
                      </a:endParaRPr>
                    </a:p>
                  </a:txBody>
                  <a:tcPr marL="8781" marR="8781" marT="8325" marB="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884591" rtl="0" eaLnBrk="1" fontAlgn="t" latinLnBrk="0" hangingPunct="1">
                        <a:lnSpc>
                          <a:spcPct val="100000"/>
                        </a:lnSpc>
                        <a:spcBef>
                          <a:spcPts val="0"/>
                        </a:spcBef>
                        <a:spcAft>
                          <a:spcPts val="0"/>
                        </a:spcAft>
                        <a:buClrTx/>
                        <a:buSzTx/>
                        <a:buFontTx/>
                        <a:buNone/>
                        <a:tabLst/>
                        <a:defRPr/>
                      </a:pPr>
                      <a:endParaRPr lang="ja-JP" altLang="en-US" sz="800" b="0" i="1" u="none" strike="noStrike" dirty="0">
                        <a:solidFill>
                          <a:srgbClr val="070795"/>
                        </a:solidFill>
                        <a:effectLst/>
                        <a:latin typeface="ＭＳ Ｐゴシック"/>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90237">
                <a:tc>
                  <a:txBody>
                    <a:bodyPr/>
                    <a:lstStyle/>
                    <a:p>
                      <a:pPr algn="ctr" fontAlgn="ctr"/>
                      <a:r>
                        <a:rPr lang="ja-JP" altLang="en-US" sz="700" b="0" i="0" u="none" strike="noStrike" dirty="0">
                          <a:solidFill>
                            <a:srgbClr val="000000"/>
                          </a:solidFill>
                          <a:effectLst/>
                          <a:latin typeface="ＭＳ Ｐゴシック"/>
                        </a:rPr>
                        <a:t>社外対応</a:t>
                      </a:r>
                      <a:br>
                        <a:rPr lang="ja-JP" altLang="en-US" sz="700" b="0" i="0" u="none" strike="noStrike" dirty="0">
                          <a:solidFill>
                            <a:srgbClr val="000000"/>
                          </a:solidFill>
                          <a:effectLst/>
                          <a:latin typeface="ＭＳ Ｐゴシック"/>
                        </a:rPr>
                      </a:br>
                      <a:r>
                        <a:rPr lang="ja-JP" altLang="en-US" sz="700" b="0" i="0" u="none" strike="noStrike" dirty="0">
                          <a:solidFill>
                            <a:srgbClr val="000000"/>
                          </a:solidFill>
                          <a:effectLst/>
                          <a:latin typeface="ＭＳ Ｐゴシック"/>
                        </a:rPr>
                        <a:t>（顧客</a:t>
                      </a:r>
                      <a:r>
                        <a:rPr lang="ja-JP" altLang="en-US" sz="700" b="0" i="0" u="none" strike="noStrike" dirty="0" smtClean="0">
                          <a:solidFill>
                            <a:srgbClr val="000000"/>
                          </a:solidFill>
                          <a:effectLst/>
                          <a:latin typeface="ＭＳ Ｐゴシック"/>
                        </a:rPr>
                        <a:t>、パートナーなど</a:t>
                      </a:r>
                      <a:r>
                        <a:rPr lang="ja-JP" altLang="en-US" sz="700" b="0" i="0" u="none" strike="noStrike" dirty="0">
                          <a:solidFill>
                            <a:srgbClr val="000000"/>
                          </a:solidFill>
                          <a:effectLst/>
                          <a:latin typeface="ＭＳ Ｐゴシック"/>
                        </a:rPr>
                        <a:t>）</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t"/>
                      <a:r>
                        <a:rPr lang="ja-JP" altLang="en-US" sz="900" b="0" i="0" u="none" strike="noStrike" dirty="0" smtClean="0">
                          <a:solidFill>
                            <a:srgbClr val="070795"/>
                          </a:solidFill>
                          <a:effectLst/>
                          <a:latin typeface="ＭＳ Ｐゴシック"/>
                        </a:rPr>
                        <a:t>○</a:t>
                      </a:r>
                      <a:endParaRPr lang="ja-JP" altLang="en-US" sz="900" b="0" i="0" u="none" strike="noStrike" dirty="0">
                        <a:solidFill>
                          <a:srgbClr val="070795"/>
                        </a:solidFill>
                        <a:effectLst/>
                        <a:latin typeface="ＭＳ Ｐゴシック"/>
                      </a:endParaRPr>
                    </a:p>
                  </a:txBody>
                  <a:tcPr marL="8781" marR="8781" marT="8325" marB="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884591" rtl="0" eaLnBrk="1" fontAlgn="t" latinLnBrk="0" hangingPunct="1">
                        <a:lnSpc>
                          <a:spcPct val="100000"/>
                        </a:lnSpc>
                        <a:spcBef>
                          <a:spcPts val="0"/>
                        </a:spcBef>
                        <a:spcAft>
                          <a:spcPts val="0"/>
                        </a:spcAft>
                        <a:buClrTx/>
                        <a:buSzTx/>
                        <a:buFontTx/>
                        <a:buNone/>
                        <a:tabLst/>
                        <a:defRPr/>
                      </a:pPr>
                      <a:r>
                        <a:rPr kumimoji="1" lang="ja-JP" altLang="en-US" sz="900" b="0" i="0" u="none" strike="noStrike" kern="1200" dirty="0" smtClean="0">
                          <a:solidFill>
                            <a:srgbClr val="070795"/>
                          </a:solidFill>
                          <a:effectLst/>
                          <a:latin typeface="ＭＳ Ｐゴシック"/>
                          <a:ea typeface="+mn-ea"/>
                          <a:cs typeface="+mn-cs"/>
                        </a:rPr>
                        <a:t>○</a:t>
                      </a:r>
                      <a:endParaRPr kumimoji="1" lang="ja-JP" altLang="en-US" sz="900" b="0" i="0" u="none" strike="noStrike" kern="1200" dirty="0">
                        <a:solidFill>
                          <a:srgbClr val="070795"/>
                        </a:solidFill>
                        <a:effectLst/>
                        <a:latin typeface="ＭＳ Ｐゴシック"/>
                        <a:ea typeface="+mn-ea"/>
                        <a:cs typeface="+mn-cs"/>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90237">
                <a:tc>
                  <a:txBody>
                    <a:bodyPr/>
                    <a:lstStyle/>
                    <a:p>
                      <a:pPr algn="ctr" fontAlgn="ctr"/>
                      <a:r>
                        <a:rPr lang="ja-JP" altLang="en-US" sz="700" b="0" i="0" u="none" strike="noStrike" dirty="0" smtClean="0">
                          <a:solidFill>
                            <a:srgbClr val="000000"/>
                          </a:solidFill>
                          <a:effectLst/>
                          <a:latin typeface="ＭＳ Ｐゴシック"/>
                        </a:rPr>
                        <a:t>部下マネジメント</a:t>
                      </a:r>
                      <a:endParaRPr lang="en-US" altLang="ja-JP" sz="700" b="0" i="0" u="none" strike="noStrike" dirty="0" smtClean="0">
                        <a:solidFill>
                          <a:srgbClr val="000000"/>
                        </a:solidFill>
                        <a:effectLst/>
                        <a:latin typeface="ＭＳ Ｐゴシック"/>
                      </a:endParaRPr>
                    </a:p>
                    <a:p>
                      <a:pPr algn="ctr" fontAlgn="ctr"/>
                      <a:r>
                        <a:rPr lang="ja-JP" altLang="en-US" sz="700" b="0" i="0" u="none" strike="noStrike" dirty="0" smtClean="0">
                          <a:solidFill>
                            <a:srgbClr val="000000"/>
                          </a:solidFill>
                          <a:effectLst/>
                          <a:latin typeface="ＭＳ Ｐゴシック"/>
                        </a:rPr>
                        <a:t>（評価</a:t>
                      </a:r>
                      <a:r>
                        <a:rPr lang="ja-JP" altLang="en-US" sz="700" b="0" i="0" u="none" strike="noStrike" dirty="0">
                          <a:solidFill>
                            <a:srgbClr val="000000"/>
                          </a:solidFill>
                          <a:effectLst/>
                          <a:latin typeface="ＭＳ Ｐゴシック"/>
                        </a:rPr>
                        <a:t>や指導）</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indent="0" algn="ctr" defTabSz="884591" rtl="0" eaLnBrk="1" fontAlgn="t" latinLnBrk="0" hangingPunct="1">
                        <a:lnSpc>
                          <a:spcPct val="100000"/>
                        </a:lnSpc>
                        <a:spcBef>
                          <a:spcPts val="0"/>
                        </a:spcBef>
                        <a:spcAft>
                          <a:spcPts val="0"/>
                        </a:spcAft>
                        <a:buClrTx/>
                        <a:buSzTx/>
                        <a:buFontTx/>
                        <a:buNone/>
                        <a:tabLst/>
                        <a:defRPr/>
                      </a:pPr>
                      <a:r>
                        <a:rPr kumimoji="1" lang="ja-JP" altLang="en-US" sz="900" b="0" i="0" u="none" strike="noStrike" kern="1200" dirty="0" smtClean="0">
                          <a:solidFill>
                            <a:srgbClr val="FF0000"/>
                          </a:solidFill>
                          <a:effectLst/>
                          <a:latin typeface="ＭＳ Ｐゴシック"/>
                          <a:ea typeface="+mn-ea"/>
                          <a:cs typeface="+mn-cs"/>
                        </a:rPr>
                        <a:t>◎</a:t>
                      </a:r>
                      <a:endParaRPr kumimoji="1" lang="ja-JP" altLang="en-US" sz="900" b="0" i="0" u="none" strike="noStrike" kern="1200" dirty="0">
                        <a:solidFill>
                          <a:srgbClr val="FF0000"/>
                        </a:solidFill>
                        <a:effectLst/>
                        <a:latin typeface="ＭＳ Ｐゴシック"/>
                        <a:ea typeface="+mn-ea"/>
                        <a:cs typeface="+mn-cs"/>
                      </a:endParaRPr>
                    </a:p>
                  </a:txBody>
                  <a:tcPr marL="8781" marR="8781" marT="8325" marB="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eaLnBrk="1" fontAlgn="t" hangingPunct="1">
                        <a:spcBef>
                          <a:spcPct val="0"/>
                        </a:spcBef>
                        <a:buFontTx/>
                        <a:buNone/>
                      </a:pPr>
                      <a:r>
                        <a:rPr lang="ja-JP" altLang="en-US" sz="900" b="0" i="0" u="none" strike="noStrike" dirty="0" smtClean="0">
                          <a:solidFill>
                            <a:srgbClr val="FF0000"/>
                          </a:solidFill>
                          <a:effectLst/>
                          <a:latin typeface="ＭＳ Ｐゴシック"/>
                        </a:rPr>
                        <a:t>◎</a:t>
                      </a:r>
                      <a:endParaRPr lang="ja-JP" altLang="en-US" sz="900" b="0" i="0" u="none" strike="noStrike" dirty="0">
                        <a:solidFill>
                          <a:srgbClr val="FF0000"/>
                        </a:solidFill>
                        <a:effectLst/>
                        <a:latin typeface="ＭＳ Ｐゴシック"/>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13" name="表 12"/>
          <p:cNvGraphicFramePr>
            <a:graphicFrameLocks noGrp="1"/>
          </p:cNvGraphicFramePr>
          <p:nvPr>
            <p:extLst>
              <p:ext uri="{D42A27DB-BD31-4B8C-83A1-F6EECF244321}">
                <p14:modId xmlns:p14="http://schemas.microsoft.com/office/powerpoint/2010/main" val="1614729193"/>
              </p:ext>
            </p:extLst>
          </p:nvPr>
        </p:nvGraphicFramePr>
        <p:xfrm>
          <a:off x="5222676" y="3138024"/>
          <a:ext cx="3741813" cy="1659128"/>
        </p:xfrm>
        <a:graphic>
          <a:graphicData uri="http://schemas.openxmlformats.org/drawingml/2006/table">
            <a:tbl>
              <a:tblPr/>
              <a:tblGrid>
                <a:gridCol w="398389"/>
                <a:gridCol w="895151"/>
                <a:gridCol w="1224136"/>
                <a:gridCol w="1224137"/>
              </a:tblGrid>
              <a:tr h="237212">
                <a:tc gridSpan="2">
                  <a:txBody>
                    <a:bodyPr/>
                    <a:lstStyle/>
                    <a:p>
                      <a:pPr algn="ctr" fontAlgn="ctr"/>
                      <a:r>
                        <a:rPr lang="ja-JP" altLang="en-US" sz="600" b="0" i="0" u="none" strike="noStrike" dirty="0">
                          <a:solidFill>
                            <a:srgbClr val="000000"/>
                          </a:solidFill>
                          <a:effectLst/>
                          <a:latin typeface="ＭＳ Ｐゴシック"/>
                        </a:rPr>
                        <a:t>成果をあげるために重要な行動</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endParaRPr kumimoji="1" lang="ja-JP" altLang="en-US"/>
                    </a:p>
                  </a:txBody>
                  <a:tcPr/>
                </a:tc>
                <a:tc>
                  <a:txBody>
                    <a:bodyPr/>
                    <a:lstStyle/>
                    <a:p>
                      <a:pPr algn="ctr" fontAlgn="ctr"/>
                      <a:r>
                        <a:rPr lang="ja-JP" altLang="en-US" sz="1000" b="0" i="0" u="none" strike="noStrike" dirty="0" smtClean="0">
                          <a:solidFill>
                            <a:srgbClr val="000000"/>
                          </a:solidFill>
                          <a:effectLst/>
                          <a:latin typeface="ＭＳ Ｐゴシック"/>
                        </a:rPr>
                        <a:t>Ａ社</a:t>
                      </a:r>
                      <a:endParaRPr lang="ja-JP" altLang="en-US" sz="1000" b="0" i="0" u="none" strike="noStrike" dirty="0">
                        <a:solidFill>
                          <a:srgbClr val="000000"/>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000" b="0" i="0" u="none" strike="noStrike" dirty="0" smtClean="0">
                          <a:solidFill>
                            <a:srgbClr val="000000"/>
                          </a:solidFill>
                          <a:effectLst/>
                          <a:latin typeface="ＭＳ Ｐゴシック"/>
                        </a:rPr>
                        <a:t>Ａ氏</a:t>
                      </a:r>
                      <a:endParaRPr lang="ja-JP" altLang="en-US" sz="1000" b="0" i="0" u="none" strike="noStrike" dirty="0">
                        <a:solidFill>
                          <a:srgbClr val="000000"/>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r>
              <a:tr h="252619">
                <a:tc rowSpan="2">
                  <a:txBody>
                    <a:bodyPr/>
                    <a:lstStyle/>
                    <a:p>
                      <a:pPr algn="ctr" fontAlgn="ctr"/>
                      <a:r>
                        <a:rPr lang="ja-JP" altLang="en-US" sz="700" b="0" i="0" u="none" strike="noStrike" dirty="0" smtClean="0">
                          <a:solidFill>
                            <a:srgbClr val="000000"/>
                          </a:solidFill>
                          <a:effectLst/>
                          <a:latin typeface="ＭＳ Ｐゴシック"/>
                        </a:rPr>
                        <a:t>課題を</a:t>
                      </a:r>
                    </a:p>
                    <a:p>
                      <a:pPr algn="ctr" fontAlgn="ctr"/>
                      <a:r>
                        <a:rPr lang="ja-JP" altLang="en-US" sz="700" b="0" i="0" u="none" strike="noStrike" dirty="0" smtClean="0">
                          <a:solidFill>
                            <a:srgbClr val="000000"/>
                          </a:solidFill>
                          <a:effectLst/>
                          <a:latin typeface="ＭＳ Ｐゴシック"/>
                        </a:rPr>
                        <a:t>明らかにする</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700" b="0" i="0" u="none" strike="noStrike" dirty="0">
                          <a:solidFill>
                            <a:srgbClr val="000000"/>
                          </a:solidFill>
                          <a:effectLst/>
                          <a:latin typeface="ＭＳ Ｐゴシック"/>
                        </a:rPr>
                        <a:t>現状の把握</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en-US" sz="900" b="0" i="0" u="none" strike="noStrike" dirty="0">
                        <a:solidFill>
                          <a:srgbClr val="070795"/>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t"/>
                      <a:r>
                        <a:rPr lang="ja-JP" altLang="en-US" sz="900" dirty="0" smtClean="0">
                          <a:solidFill>
                            <a:srgbClr val="FF0000"/>
                          </a:solidFill>
                        </a:rPr>
                        <a:t>　</a:t>
                      </a:r>
                      <a:endParaRPr lang="en-US" altLang="ja-JP" sz="900" dirty="0" smtClean="0">
                        <a:solidFill>
                          <a:srgbClr val="FF0000"/>
                        </a:solidFill>
                      </a:endParaRPr>
                    </a:p>
                    <a:p>
                      <a:pPr algn="ctr" fontAlgn="t"/>
                      <a:endParaRPr lang="ja-JP" altLang="en-US" sz="900" b="0" i="1" u="none" strike="noStrike" dirty="0">
                        <a:solidFill>
                          <a:srgbClr val="FF0000"/>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r>
              <a:tr h="252813">
                <a:tc vMerge="1">
                  <a:txBody>
                    <a:bodyPr/>
                    <a:lstStyle/>
                    <a:p>
                      <a:endParaRPr kumimoji="1" lang="ja-JP" altLang="en-US"/>
                    </a:p>
                  </a:txBody>
                  <a:tcPr/>
                </a:tc>
                <a:tc>
                  <a:txBody>
                    <a:bodyPr/>
                    <a:lstStyle/>
                    <a:p>
                      <a:pPr algn="ctr" fontAlgn="ctr"/>
                      <a:r>
                        <a:rPr lang="ja-JP" altLang="en-US" sz="700" b="0" i="0" u="none" strike="noStrike" dirty="0">
                          <a:solidFill>
                            <a:srgbClr val="000000"/>
                          </a:solidFill>
                          <a:effectLst/>
                          <a:latin typeface="ＭＳ Ｐゴシック"/>
                        </a:rPr>
                        <a:t>課題</a:t>
                      </a:r>
                      <a:r>
                        <a:rPr lang="ja-JP" altLang="en-US" sz="700" b="0" i="0" u="none" strike="noStrike" dirty="0" smtClean="0">
                          <a:solidFill>
                            <a:srgbClr val="000000"/>
                          </a:solidFill>
                          <a:effectLst/>
                          <a:latin typeface="ＭＳ Ｐゴシック"/>
                        </a:rPr>
                        <a:t>の</a:t>
                      </a:r>
                      <a:endParaRPr lang="en-US" altLang="ja-JP" sz="700" b="0" i="0" u="none" strike="noStrike" dirty="0" smtClean="0">
                        <a:solidFill>
                          <a:srgbClr val="000000"/>
                        </a:solidFill>
                        <a:effectLst/>
                        <a:latin typeface="ＭＳ Ｐゴシック"/>
                      </a:endParaRPr>
                    </a:p>
                    <a:p>
                      <a:pPr algn="ctr" fontAlgn="ctr"/>
                      <a:r>
                        <a:rPr lang="ja-JP" altLang="en-US" sz="700" b="0" i="0" u="none" strike="noStrike" dirty="0" smtClean="0">
                          <a:solidFill>
                            <a:srgbClr val="000000"/>
                          </a:solidFill>
                          <a:effectLst/>
                          <a:latin typeface="ＭＳ Ｐゴシック"/>
                        </a:rPr>
                        <a:t>設定</a:t>
                      </a:r>
                      <a:r>
                        <a:rPr lang="ja-JP" altLang="en-US" sz="700" b="0" i="0" u="none" strike="noStrike" dirty="0">
                          <a:solidFill>
                            <a:srgbClr val="000000"/>
                          </a:solidFill>
                          <a:effectLst/>
                          <a:latin typeface="ＭＳ Ｐゴシック"/>
                        </a:rPr>
                        <a:t>方法</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dirty="0" smtClean="0">
                          <a:solidFill>
                            <a:srgbClr val="070795"/>
                          </a:solidFill>
                          <a:effectLst/>
                          <a:latin typeface="ＭＳ Ｐゴシック"/>
                        </a:rPr>
                        <a:t>○</a:t>
                      </a:r>
                      <a:endParaRPr lang="en-US" sz="900" b="0" i="0" u="none" strike="noStrike" dirty="0">
                        <a:solidFill>
                          <a:srgbClr val="070795"/>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900" dirty="0" smtClean="0">
                          <a:solidFill>
                            <a:srgbClr val="070795"/>
                          </a:solidFill>
                        </a:rPr>
                        <a:t>○</a:t>
                      </a:r>
                      <a:endParaRPr lang="ja-JP" altLang="en-US" sz="900" dirty="0">
                        <a:solidFill>
                          <a:srgbClr val="070795"/>
                        </a:solidFill>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r>
              <a:tr h="381257">
                <a:tc>
                  <a:txBody>
                    <a:bodyPr/>
                    <a:lstStyle/>
                    <a:p>
                      <a:pPr algn="ctr" fontAlgn="ctr"/>
                      <a:r>
                        <a:rPr lang="ja-JP" altLang="en-US" sz="700" b="0" i="0" u="none" strike="noStrike" dirty="0" smtClean="0">
                          <a:solidFill>
                            <a:srgbClr val="000000"/>
                          </a:solidFill>
                          <a:effectLst/>
                          <a:latin typeface="ＭＳ Ｐゴシック"/>
                        </a:rPr>
                        <a:t>計画を立てる</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700" b="0" i="0" u="none" strike="noStrike" dirty="0">
                          <a:solidFill>
                            <a:srgbClr val="000000"/>
                          </a:solidFill>
                          <a:effectLst/>
                          <a:latin typeface="ＭＳ Ｐゴシック"/>
                        </a:rPr>
                        <a:t>課題遂行のための</a:t>
                      </a:r>
                      <a:br>
                        <a:rPr lang="ja-JP" altLang="en-US" sz="700" b="0" i="0" u="none" strike="noStrike" dirty="0">
                          <a:solidFill>
                            <a:srgbClr val="000000"/>
                          </a:solidFill>
                          <a:effectLst/>
                          <a:latin typeface="ＭＳ Ｐゴシック"/>
                        </a:rPr>
                      </a:br>
                      <a:r>
                        <a:rPr lang="ja-JP" altLang="en-US" sz="700" b="0" i="0" u="none" strike="noStrike" dirty="0">
                          <a:solidFill>
                            <a:srgbClr val="000000"/>
                          </a:solidFill>
                          <a:effectLst/>
                          <a:latin typeface="ＭＳ Ｐゴシック"/>
                        </a:rPr>
                        <a:t>計画の立て方</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dirty="0" smtClean="0">
                          <a:solidFill>
                            <a:srgbClr val="FF0000"/>
                          </a:solidFill>
                          <a:effectLst/>
                          <a:latin typeface="ＭＳ Ｐゴシック"/>
                        </a:rPr>
                        <a:t>◎</a:t>
                      </a:r>
                      <a:r>
                        <a:rPr lang="en-US" sz="900" b="0" i="0" u="none" strike="noStrike" dirty="0">
                          <a:solidFill>
                            <a:srgbClr val="FF0000"/>
                          </a:solidFill>
                          <a:effectLst/>
                          <a:latin typeface="ＭＳ Ｐゴシック"/>
                        </a:rPr>
                        <a:t>　</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eaLnBrk="1" fontAlgn="t" hangingPunct="1">
                        <a:spcBef>
                          <a:spcPct val="0"/>
                        </a:spcBef>
                        <a:buFontTx/>
                        <a:buNone/>
                      </a:pPr>
                      <a:r>
                        <a:rPr lang="ja-JP" altLang="en-US" sz="900" dirty="0" smtClean="0">
                          <a:solidFill>
                            <a:srgbClr val="FF0000"/>
                          </a:solidFill>
                        </a:rPr>
                        <a:t>◎</a:t>
                      </a:r>
                      <a:endParaRPr lang="ja-JP" altLang="en-US" sz="900" dirty="0">
                        <a:solidFill>
                          <a:srgbClr val="FF0000"/>
                        </a:solidFill>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9202">
                <a:tc rowSpan="2">
                  <a:txBody>
                    <a:bodyPr/>
                    <a:lstStyle/>
                    <a:p>
                      <a:pPr algn="ctr" fontAlgn="ctr"/>
                      <a:r>
                        <a:rPr lang="ja-JP" altLang="en-US" sz="700" b="0" i="0" u="none" strike="noStrike" dirty="0" smtClean="0">
                          <a:solidFill>
                            <a:srgbClr val="000000"/>
                          </a:solidFill>
                          <a:effectLst/>
                          <a:latin typeface="ＭＳ Ｐゴシック"/>
                        </a:rPr>
                        <a:t>実行する</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700" b="0" i="0" u="none" strike="noStrike" dirty="0">
                          <a:solidFill>
                            <a:srgbClr val="000000"/>
                          </a:solidFill>
                          <a:effectLst/>
                          <a:latin typeface="ＭＳ Ｐゴシック"/>
                        </a:rPr>
                        <a:t>実際</a:t>
                      </a:r>
                      <a:r>
                        <a:rPr lang="ja-JP" altLang="en-US" sz="700" b="0" i="0" u="none" strike="noStrike" dirty="0" smtClean="0">
                          <a:solidFill>
                            <a:srgbClr val="000000"/>
                          </a:solidFill>
                          <a:effectLst/>
                          <a:latin typeface="ＭＳ Ｐゴシック"/>
                        </a:rPr>
                        <a:t>の</a:t>
                      </a:r>
                      <a:endParaRPr lang="en-US" altLang="ja-JP" sz="700" b="0" i="0" u="none" strike="noStrike" dirty="0" smtClean="0">
                        <a:solidFill>
                          <a:srgbClr val="000000"/>
                        </a:solidFill>
                        <a:effectLst/>
                        <a:latin typeface="ＭＳ Ｐゴシック"/>
                      </a:endParaRPr>
                    </a:p>
                    <a:p>
                      <a:pPr algn="ctr" fontAlgn="ctr"/>
                      <a:r>
                        <a:rPr lang="ja-JP" altLang="en-US" sz="700" b="0" i="0" u="none" strike="noStrike" dirty="0" smtClean="0">
                          <a:solidFill>
                            <a:srgbClr val="000000"/>
                          </a:solidFill>
                          <a:effectLst/>
                          <a:latin typeface="ＭＳ Ｐゴシック"/>
                        </a:rPr>
                        <a:t>課題</a:t>
                      </a:r>
                      <a:r>
                        <a:rPr lang="ja-JP" altLang="en-US" sz="700" b="0" i="0" u="none" strike="noStrike" dirty="0">
                          <a:solidFill>
                            <a:srgbClr val="000000"/>
                          </a:solidFill>
                          <a:effectLst/>
                          <a:latin typeface="ＭＳ Ｐゴシック"/>
                        </a:rPr>
                        <a:t>遂行</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900" b="0" i="0" u="none" strike="noStrike" dirty="0" smtClean="0">
                          <a:solidFill>
                            <a:srgbClr val="000000"/>
                          </a:solidFill>
                          <a:effectLst/>
                          <a:latin typeface="ＭＳ Ｐゴシック"/>
                        </a:rPr>
                        <a:t>○</a:t>
                      </a:r>
                      <a:endParaRPr lang="en-US" sz="900" b="0" i="0" u="none" strike="noStrike" dirty="0">
                        <a:solidFill>
                          <a:srgbClr val="000000"/>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a:r>
                        <a:rPr lang="ja-JP" altLang="en-US" sz="900" dirty="0" smtClean="0">
                          <a:solidFill>
                            <a:srgbClr val="070795"/>
                          </a:solidFill>
                        </a:rPr>
                        <a:t>○</a:t>
                      </a:r>
                      <a:endParaRPr lang="ja-JP" altLang="en-US" sz="900" dirty="0">
                        <a:solidFill>
                          <a:srgbClr val="070795"/>
                        </a:solidFill>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r>
              <a:tr h="236228">
                <a:tc vMerge="1">
                  <a:txBody>
                    <a:bodyPr/>
                    <a:lstStyle/>
                    <a:p>
                      <a:endParaRPr kumimoji="1" lang="ja-JP" altLang="en-US" dirty="0"/>
                    </a:p>
                  </a:txBody>
                  <a:tcPr/>
                </a:tc>
                <a:tc>
                  <a:txBody>
                    <a:bodyPr/>
                    <a:lstStyle/>
                    <a:p>
                      <a:pPr algn="ctr" fontAlgn="ctr"/>
                      <a:r>
                        <a:rPr lang="ja-JP" altLang="en-US" sz="700" b="0" i="0" u="none" strike="noStrike" dirty="0">
                          <a:solidFill>
                            <a:srgbClr val="000000"/>
                          </a:solidFill>
                          <a:effectLst/>
                          <a:latin typeface="ＭＳ Ｐゴシック"/>
                        </a:rPr>
                        <a:t>状況への対応</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900" b="0" i="0" u="none" strike="noStrike" dirty="0">
                        <a:solidFill>
                          <a:srgbClr val="070795"/>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lang="ja-JP" altLang="en-US" sz="900" b="0" i="1" u="none" strike="noStrike" dirty="0">
                        <a:solidFill>
                          <a:srgbClr val="000000"/>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14" name="角丸四角形 9"/>
          <p:cNvSpPr>
            <a:spLocks noChangeArrowheads="1"/>
          </p:cNvSpPr>
          <p:nvPr/>
        </p:nvSpPr>
        <p:spPr bwMode="auto">
          <a:xfrm>
            <a:off x="5223602" y="2852936"/>
            <a:ext cx="1353250" cy="216024"/>
          </a:xfrm>
          <a:prstGeom prst="roundRect">
            <a:avLst>
              <a:gd name="adj" fmla="val 16667"/>
            </a:avLst>
          </a:prstGeom>
          <a:solidFill>
            <a:schemeClr val="accent5">
              <a:lumMod val="40000"/>
              <a:lumOff val="60000"/>
            </a:schemeClr>
          </a:solidFill>
          <a:ln>
            <a:noFill/>
          </a:ln>
          <a:extLst/>
        </p:spPr>
        <p:txBody>
          <a:bodyPr lIns="88459" tIns="44230" rIns="88459" bIns="44230" anchor="ctr"/>
          <a:lstStyle/>
          <a:p>
            <a:pPr algn="ctr" fontAlgn="auto">
              <a:spcAft>
                <a:spcPts val="0"/>
              </a:spcAft>
              <a:buFont typeface="Arial" charset="0"/>
              <a:buNone/>
              <a:defRPr/>
            </a:pPr>
            <a:r>
              <a:rPr kumimoji="0" lang="ja-JP" altLang="en-US" sz="1000" b="1" dirty="0">
                <a:latin typeface="+mj-ea"/>
                <a:ea typeface="+mj-ea"/>
              </a:rPr>
              <a:t>仕事の</a:t>
            </a:r>
            <a:r>
              <a:rPr kumimoji="0" lang="ja-JP" altLang="en-US" sz="1000" b="1" dirty="0" smtClean="0">
                <a:latin typeface="+mj-ea"/>
                <a:ea typeface="+mj-ea"/>
              </a:rPr>
              <a:t>し方</a:t>
            </a:r>
            <a:endParaRPr kumimoji="0" lang="ja-JP" altLang="en-US" sz="1000" b="1" dirty="0">
              <a:latin typeface="+mj-ea"/>
              <a:ea typeface="+mj-ea"/>
            </a:endParaRPr>
          </a:p>
        </p:txBody>
      </p:sp>
      <p:sp>
        <p:nvSpPr>
          <p:cNvPr id="15" name="角丸四角形 10"/>
          <p:cNvSpPr>
            <a:spLocks noChangeArrowheads="1"/>
          </p:cNvSpPr>
          <p:nvPr/>
        </p:nvSpPr>
        <p:spPr bwMode="auto">
          <a:xfrm>
            <a:off x="5223602" y="4896594"/>
            <a:ext cx="1436630" cy="260598"/>
          </a:xfrm>
          <a:prstGeom prst="roundRect">
            <a:avLst>
              <a:gd name="adj" fmla="val 16667"/>
            </a:avLst>
          </a:prstGeom>
          <a:solidFill>
            <a:schemeClr val="accent5">
              <a:lumMod val="40000"/>
              <a:lumOff val="60000"/>
            </a:schemeClr>
          </a:solidFill>
          <a:ln>
            <a:noFill/>
          </a:ln>
          <a:extLst/>
        </p:spPr>
        <p:txBody>
          <a:bodyPr lIns="88459" tIns="44230" rIns="88459" bIns="44230" anchor="ctr"/>
          <a:lstStyle/>
          <a:p>
            <a:pPr algn="ctr" fontAlgn="auto">
              <a:spcAft>
                <a:spcPts val="0"/>
              </a:spcAft>
              <a:buFont typeface="Arial" charset="0"/>
              <a:buNone/>
              <a:defRPr/>
            </a:pPr>
            <a:r>
              <a:rPr kumimoji="0" lang="ja-JP" altLang="en-US" sz="1000" b="1" dirty="0">
                <a:latin typeface="+mj-ea"/>
                <a:ea typeface="+mj-ea"/>
              </a:rPr>
              <a:t>人と</a:t>
            </a:r>
            <a:r>
              <a:rPr kumimoji="0" lang="ja-JP" altLang="en-US" sz="1000" b="1" dirty="0" smtClean="0">
                <a:latin typeface="+mj-ea"/>
                <a:ea typeface="+mj-ea"/>
              </a:rPr>
              <a:t>の関わり方</a:t>
            </a:r>
            <a:r>
              <a:rPr kumimoji="0" lang="ja-JP" altLang="en-US" sz="1000" b="1" dirty="0">
                <a:latin typeface="+mj-ea"/>
                <a:ea typeface="+mj-ea"/>
              </a:rPr>
              <a:t>　</a:t>
            </a:r>
          </a:p>
        </p:txBody>
      </p:sp>
      <p:sp>
        <p:nvSpPr>
          <p:cNvPr id="17" name="二等辺三角形 16"/>
          <p:cNvSpPr/>
          <p:nvPr/>
        </p:nvSpPr>
        <p:spPr>
          <a:xfrm rot="5400000">
            <a:off x="3788334" y="4702783"/>
            <a:ext cx="2331838" cy="243606"/>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8" name="正方形/長方形 17"/>
          <p:cNvSpPr/>
          <p:nvPr/>
        </p:nvSpPr>
        <p:spPr>
          <a:xfrm>
            <a:off x="395536" y="882586"/>
            <a:ext cx="8568952" cy="1754326"/>
          </a:xfrm>
          <a:prstGeom prst="rect">
            <a:avLst/>
          </a:prstGeom>
        </p:spPr>
        <p:txBody>
          <a:bodyPr wrap="square">
            <a:spAutoFit/>
          </a:bodyPr>
          <a:lstStyle/>
          <a:p>
            <a:pPr marL="285750" indent="-285750" eaLnBrk="1" hangingPunct="1">
              <a:buFont typeface="Wingdings" panose="05000000000000000000" pitchFamily="2" charset="2"/>
              <a:buChar char="l"/>
            </a:pPr>
            <a:r>
              <a:rPr lang="ja-JP" altLang="en-US" dirty="0" smtClean="0"/>
              <a:t>同業から</a:t>
            </a:r>
            <a:r>
              <a:rPr lang="ja-JP" altLang="en-US" dirty="0"/>
              <a:t>の採用</a:t>
            </a:r>
            <a:r>
              <a:rPr lang="ja-JP" altLang="en-US" dirty="0" smtClean="0"/>
              <a:t>が難航しつつ、採用</a:t>
            </a:r>
            <a:r>
              <a:rPr lang="ja-JP" altLang="en-US" dirty="0"/>
              <a:t>要件定義に苦慮しており、応募者は一定集まりながらも</a:t>
            </a:r>
            <a:r>
              <a:rPr lang="en-US" altLang="ja-JP" dirty="0"/>
              <a:t>NG</a:t>
            </a:r>
            <a:r>
              <a:rPr lang="ja-JP" altLang="en-US" dirty="0"/>
              <a:t>を繰り返していた</a:t>
            </a:r>
            <a:r>
              <a:rPr lang="ja-JP" altLang="en-US" dirty="0" smtClean="0"/>
              <a:t>。</a:t>
            </a:r>
            <a:endParaRPr lang="en-US" altLang="ja-JP" dirty="0" smtClean="0"/>
          </a:p>
          <a:p>
            <a:pPr marL="285750" indent="-285750" eaLnBrk="1" hangingPunct="1">
              <a:buFont typeface="Wingdings" panose="05000000000000000000" pitchFamily="2" charset="2"/>
              <a:buChar char="l"/>
            </a:pPr>
            <a:r>
              <a:rPr lang="ja-JP" altLang="en-US" dirty="0" smtClean="0"/>
              <a:t>Ａ氏はＩＴ</a:t>
            </a:r>
            <a:r>
              <a:rPr lang="ja-JP" altLang="en-US" dirty="0"/>
              <a:t>業界の出身で全く違ったバックグランドではあったが、Ａ</a:t>
            </a:r>
            <a:r>
              <a:rPr lang="ja-JP" altLang="en-US" dirty="0" smtClean="0"/>
              <a:t>氏のコールセンター業務経験がＡ社の業務と非常に近い要素であることをアピールし、面接に臨んだ。</a:t>
            </a:r>
            <a:endParaRPr lang="en-US" altLang="ja-JP" dirty="0" smtClean="0"/>
          </a:p>
          <a:p>
            <a:pPr marL="285750" indent="-285750" eaLnBrk="1" hangingPunct="1">
              <a:buFont typeface="Wingdings" panose="05000000000000000000" pitchFamily="2" charset="2"/>
              <a:buChar char="l"/>
            </a:pPr>
            <a:r>
              <a:rPr lang="ja-JP" altLang="en-US" dirty="0" smtClean="0"/>
              <a:t>社長が緻密な計画立案力、部下マネジメントと明朗</a:t>
            </a:r>
            <a:r>
              <a:rPr lang="ja-JP" altLang="en-US" dirty="0"/>
              <a:t>快活で潔いスタンスに惚れ込み、</a:t>
            </a:r>
            <a:r>
              <a:rPr lang="ja-JP" altLang="en-US" dirty="0" smtClean="0"/>
              <a:t>またＡ氏は社長</a:t>
            </a:r>
            <a:r>
              <a:rPr lang="ja-JP" altLang="en-US" dirty="0"/>
              <a:t>の豪快に権限移譲する経営スタイルに魅力を</a:t>
            </a:r>
            <a:r>
              <a:rPr lang="ja-JP" altLang="en-US" dirty="0" smtClean="0"/>
              <a:t>感じて、意気投合。</a:t>
            </a:r>
            <a:endParaRPr lang="en-US" altLang="ja-JP" dirty="0"/>
          </a:p>
        </p:txBody>
      </p:sp>
      <p:pic>
        <p:nvPicPr>
          <p:cNvPr id="16"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43377" y="17187"/>
            <a:ext cx="627128" cy="31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スライド番号プレースホルダー 3"/>
          <p:cNvSpPr>
            <a:spLocks noGrp="1"/>
          </p:cNvSpPr>
          <p:nvPr>
            <p:ph type="sldNum" sz="quarter" idx="12"/>
          </p:nvPr>
        </p:nvSpPr>
        <p:spPr>
          <a:xfrm>
            <a:off x="6948264" y="6564533"/>
            <a:ext cx="2133600" cy="365125"/>
          </a:xfrm>
        </p:spPr>
        <p:txBody>
          <a:bodyPr/>
          <a:lstStyle/>
          <a:p>
            <a:pPr>
              <a:defRPr/>
            </a:pPr>
            <a:fld id="{C024EF52-B82D-496B-9F03-C0358D47F893}" type="slidenum">
              <a:rPr lang="ja-JP" altLang="en-US" smtClean="0"/>
              <a:pPr>
                <a:defRPr/>
              </a:pPr>
              <a:t>4</a:t>
            </a:fld>
            <a:endParaRPr lang="ja-JP" altLang="en-US" dirty="0"/>
          </a:p>
        </p:txBody>
      </p:sp>
    </p:spTree>
    <p:extLst>
      <p:ext uri="{BB962C8B-B14F-4D97-AF65-F5344CB8AC3E}">
        <p14:creationId xmlns:p14="http://schemas.microsoft.com/office/powerpoint/2010/main" val="32121964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 descr="一般社団法人　人材サービス産業協議会"/>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13" y="17463"/>
            <a:ext cx="40767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正方形/長方形 3"/>
          <p:cNvSpPr/>
          <p:nvPr/>
        </p:nvSpPr>
        <p:spPr>
          <a:xfrm>
            <a:off x="195263" y="2492896"/>
            <a:ext cx="8769350" cy="31162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4000" dirty="0">
                <a:solidFill>
                  <a:schemeClr val="tx1">
                    <a:lumMod val="95000"/>
                    <a:lumOff val="5000"/>
                  </a:schemeClr>
                </a:solidFill>
                <a:latin typeface="HGP創英角ｺﾞｼｯｸUB" pitchFamily="50" charset="-128"/>
                <a:ea typeface="HGP創英角ｺﾞｼｯｸUB" pitchFamily="50" charset="-128"/>
              </a:rPr>
              <a:t>事例２　（</a:t>
            </a:r>
            <a:r>
              <a:rPr lang="en-US" altLang="ja-JP" sz="4000" dirty="0">
                <a:solidFill>
                  <a:schemeClr val="tx1">
                    <a:lumMod val="95000"/>
                    <a:lumOff val="5000"/>
                  </a:schemeClr>
                </a:solidFill>
                <a:latin typeface="HGP創英角ｺﾞｼｯｸUB" pitchFamily="50" charset="-128"/>
                <a:ea typeface="HGP創英角ｺﾞｼｯｸUB" pitchFamily="50" charset="-128"/>
              </a:rPr>
              <a:t>B</a:t>
            </a:r>
            <a:r>
              <a:rPr lang="ja-JP" altLang="en-US" sz="4000" dirty="0">
                <a:solidFill>
                  <a:schemeClr val="tx1">
                    <a:lumMod val="95000"/>
                    <a:lumOff val="5000"/>
                  </a:schemeClr>
                </a:solidFill>
                <a:latin typeface="HGP創英角ｺﾞｼｯｸUB" pitchFamily="50" charset="-128"/>
                <a:ea typeface="HGP創英角ｺﾞｼｯｸUB" pitchFamily="50" charset="-128"/>
              </a:rPr>
              <a:t>社・</a:t>
            </a:r>
            <a:r>
              <a:rPr lang="en-US" altLang="ja-JP" sz="4000" dirty="0">
                <a:solidFill>
                  <a:schemeClr val="tx1">
                    <a:lumMod val="95000"/>
                    <a:lumOff val="5000"/>
                  </a:schemeClr>
                </a:solidFill>
                <a:latin typeface="HGP創英角ｺﾞｼｯｸUB" pitchFamily="50" charset="-128"/>
                <a:ea typeface="HGP創英角ｺﾞｼｯｸUB" pitchFamily="50" charset="-128"/>
              </a:rPr>
              <a:t>B</a:t>
            </a:r>
            <a:r>
              <a:rPr lang="ja-JP" altLang="en-US" sz="4000" dirty="0">
                <a:solidFill>
                  <a:schemeClr val="tx1">
                    <a:lumMod val="95000"/>
                    <a:lumOff val="5000"/>
                  </a:schemeClr>
                </a:solidFill>
                <a:latin typeface="HGP創英角ｺﾞｼｯｸUB" pitchFamily="50" charset="-128"/>
                <a:ea typeface="HGP創英角ｺﾞｼｯｸUB" pitchFamily="50" charset="-128"/>
              </a:rPr>
              <a:t>氏）</a:t>
            </a:r>
          </a:p>
        </p:txBody>
      </p:sp>
      <p:sp>
        <p:nvSpPr>
          <p:cNvPr id="5" name="スライド番号プレースホルダー 1"/>
          <p:cNvSpPr>
            <a:spLocks noGrp="1"/>
          </p:cNvSpPr>
          <p:nvPr>
            <p:ph type="sldNum" sz="quarter" idx="12"/>
          </p:nvPr>
        </p:nvSpPr>
        <p:spPr>
          <a:xfrm>
            <a:off x="6553200" y="6356350"/>
            <a:ext cx="2133600" cy="365125"/>
          </a:xfrm>
        </p:spPr>
        <p:txBody>
          <a:bodyPr/>
          <a:lstStyle/>
          <a:p>
            <a:pPr>
              <a:defRPr/>
            </a:pPr>
            <a:fld id="{282001AA-0CEE-48F3-B22D-0645E3D99F22}" type="slidenum">
              <a:rPr lang="ja-JP" altLang="en-US" smtClean="0"/>
              <a:pPr>
                <a:defRPr/>
              </a:pPr>
              <a:t>5</a:t>
            </a:fld>
            <a:endParaRPr lang="ja-JP" altLang="en-US" dirty="0"/>
          </a:p>
        </p:txBody>
      </p:sp>
      <p:sp>
        <p:nvSpPr>
          <p:cNvPr id="6" name="正方形/長方形 5"/>
          <p:cNvSpPr/>
          <p:nvPr/>
        </p:nvSpPr>
        <p:spPr>
          <a:xfrm>
            <a:off x="195263" y="751234"/>
            <a:ext cx="8697217" cy="181367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ロールプレイング事例解説</a:t>
            </a: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別途配布資料</a:t>
            </a: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p:txBody>
      </p:sp>
    </p:spTree>
    <p:extLst>
      <p:ext uri="{BB962C8B-B14F-4D97-AF65-F5344CB8AC3E}">
        <p14:creationId xmlns:p14="http://schemas.microsoft.com/office/powerpoint/2010/main" val="30667034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135"/>
          <p:cNvSpPr txBox="1">
            <a:spLocks noChangeArrowheads="1"/>
          </p:cNvSpPr>
          <p:nvPr/>
        </p:nvSpPr>
        <p:spPr bwMode="auto">
          <a:xfrm>
            <a:off x="1420728" y="-22186"/>
            <a:ext cx="5676537" cy="305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6" rIns="91431" bIns="45716">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lgn="ctr" eaLnBrk="1" hangingPunct="1"/>
            <a:r>
              <a:rPr lang="ja-JP" altLang="en-US" sz="1400" dirty="0">
                <a:latin typeface="HG創英角ｺﾞｼｯｸUB" pitchFamily="49" charset="-128"/>
                <a:ea typeface="HG創英角ｺﾞｼｯｸUB" pitchFamily="49" charset="-128"/>
              </a:rPr>
              <a:t>＜</a:t>
            </a:r>
            <a:r>
              <a:rPr lang="ja-JP" altLang="en-US" sz="1400" dirty="0" smtClean="0">
                <a:latin typeface="HG創英角ｺﾞｼｯｸUB" pitchFamily="49" charset="-128"/>
                <a:ea typeface="HG創英角ｺﾞｼｯｸUB" pitchFamily="49" charset="-128"/>
              </a:rPr>
              <a:t>事例２</a:t>
            </a:r>
            <a:r>
              <a:rPr lang="ja-JP" altLang="en-US" sz="1400" dirty="0">
                <a:latin typeface="HG創英角ｺﾞｼｯｸUB" pitchFamily="49" charset="-128"/>
                <a:ea typeface="HG創英角ｺﾞｼｯｸUB" pitchFamily="49" charset="-128"/>
              </a:rPr>
              <a:t>　</a:t>
            </a:r>
            <a:r>
              <a:rPr lang="ja-JP" altLang="en-US" sz="1400" dirty="0" smtClean="0">
                <a:latin typeface="HG創英角ｺﾞｼｯｸUB" pitchFamily="49" charset="-128"/>
                <a:ea typeface="HG創英角ｺﾞｼｯｸUB" pitchFamily="49" charset="-128"/>
              </a:rPr>
              <a:t>Ｂ社</a:t>
            </a:r>
            <a:r>
              <a:rPr lang="ja-JP" altLang="en-US" sz="1400" dirty="0">
                <a:latin typeface="HG創英角ｺﾞｼｯｸUB" pitchFamily="49" charset="-128"/>
                <a:ea typeface="HG創英角ｺﾞｼｯｸUB" pitchFamily="49" charset="-128"/>
              </a:rPr>
              <a:t>＞　求人</a:t>
            </a:r>
            <a:r>
              <a:rPr lang="ja-JP" altLang="en-US" sz="1400" dirty="0" smtClean="0">
                <a:latin typeface="HG創英角ｺﾞｼｯｸUB" pitchFamily="49" charset="-128"/>
                <a:ea typeface="HG創英角ｺﾞｼｯｸUB" pitchFamily="49" charset="-128"/>
              </a:rPr>
              <a:t>企業</a:t>
            </a:r>
            <a:endParaRPr lang="ja-JP" altLang="en-US" sz="1400" dirty="0">
              <a:latin typeface="HG創英角ｺﾞｼｯｸUB" pitchFamily="49" charset="-128"/>
              <a:ea typeface="HG創英角ｺﾞｼｯｸUB" pitchFamily="49" charset="-128"/>
            </a:endParaRPr>
          </a:p>
        </p:txBody>
      </p:sp>
      <p:sp>
        <p:nvSpPr>
          <p:cNvPr id="34" name="正方形/長方形 33"/>
          <p:cNvSpPr/>
          <p:nvPr/>
        </p:nvSpPr>
        <p:spPr>
          <a:xfrm>
            <a:off x="8135529" y="31996"/>
            <a:ext cx="979345" cy="261471"/>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smtClean="0">
                <a:solidFill>
                  <a:schemeClr val="tx1">
                    <a:lumMod val="95000"/>
                    <a:lumOff val="5000"/>
                  </a:schemeClr>
                </a:solidFill>
                <a:latin typeface="HGP創英角ｺﾞｼｯｸUB" pitchFamily="50" charset="-128"/>
                <a:ea typeface="HGP創英角ｺﾞｼｯｸUB" pitchFamily="50" charset="-128"/>
              </a:rPr>
              <a:t>別途配布</a:t>
            </a:r>
            <a:endParaRPr lang="en-US" altLang="ja-JP" sz="1200" dirty="0" smtClean="0">
              <a:solidFill>
                <a:schemeClr val="tx1">
                  <a:lumMod val="95000"/>
                  <a:lumOff val="5000"/>
                </a:schemeClr>
              </a:solidFill>
              <a:latin typeface="HGP創英角ｺﾞｼｯｸUB" pitchFamily="50" charset="-128"/>
              <a:ea typeface="HGP創英角ｺﾞｼｯｸUB" pitchFamily="50" charset="-128"/>
            </a:endParaRPr>
          </a:p>
        </p:txBody>
      </p:sp>
      <p:sp>
        <p:nvSpPr>
          <p:cNvPr id="55" name="テキスト ボックス 54"/>
          <p:cNvSpPr txBox="1"/>
          <p:nvPr/>
        </p:nvSpPr>
        <p:spPr>
          <a:xfrm>
            <a:off x="197276" y="5428381"/>
            <a:ext cx="4302715" cy="1384995"/>
          </a:xfrm>
          <a:prstGeom prst="rect">
            <a:avLst/>
          </a:prstGeom>
          <a:noFill/>
        </p:spPr>
        <p:txBody>
          <a:bodyPr wrap="square">
            <a:spAutoFit/>
          </a:bodyPr>
          <a:lstStyle/>
          <a:p>
            <a:r>
              <a:rPr lang="ja-JP" altLang="en-US" sz="1400" dirty="0" smtClean="0"/>
              <a:t>・</a:t>
            </a:r>
            <a:r>
              <a:rPr lang="ja-JP" altLang="en-US" sz="1400" dirty="0" smtClean="0">
                <a:latin typeface="ＭＳ Ｐゴシック" charset="-128"/>
              </a:rPr>
              <a:t>まず</a:t>
            </a:r>
            <a:r>
              <a:rPr lang="ja-JP" altLang="en-US" sz="1400" dirty="0">
                <a:latin typeface="ＭＳ Ｐゴシック" charset="-128"/>
              </a:rPr>
              <a:t>は</a:t>
            </a:r>
            <a:r>
              <a:rPr lang="ja-JP" altLang="en-US" sz="1400" u="sng" dirty="0">
                <a:solidFill>
                  <a:srgbClr val="FF0000"/>
                </a:solidFill>
                <a:latin typeface="ＭＳ Ｐゴシック" charset="-128"/>
              </a:rPr>
              <a:t>具体的な戦略立案が急務</a:t>
            </a:r>
            <a:r>
              <a:rPr lang="ja-JP" altLang="en-US" sz="1400" dirty="0">
                <a:latin typeface="ＭＳ Ｐゴシック" charset="-128"/>
              </a:rPr>
              <a:t>。新たな顧客ターゲットや想定ニーズ、自社製品の優位性の仮説立案が最優先。</a:t>
            </a:r>
            <a:endParaRPr lang="en-US" altLang="ja-JP" sz="1400" dirty="0">
              <a:latin typeface="ＭＳ Ｐゴシック" charset="-128"/>
            </a:endParaRPr>
          </a:p>
          <a:p>
            <a:pPr fontAlgn="ctr"/>
            <a:r>
              <a:rPr lang="ja-JP" altLang="en-US" sz="1400" dirty="0">
                <a:latin typeface="ＭＳ Ｐゴシック" charset="-128"/>
              </a:rPr>
              <a:t>・営業組織に対するリーダーシップも大事だが</a:t>
            </a:r>
            <a:r>
              <a:rPr lang="ja-JP" altLang="en-US" sz="1400" dirty="0" smtClean="0">
                <a:latin typeface="ＭＳ Ｐゴシック" charset="-128"/>
              </a:rPr>
              <a:t>、新た</a:t>
            </a:r>
            <a:r>
              <a:rPr lang="ja-JP" altLang="en-US" sz="1400" dirty="0">
                <a:latin typeface="ＭＳ Ｐゴシック" charset="-128"/>
              </a:rPr>
              <a:t>な戦略を</a:t>
            </a:r>
            <a:r>
              <a:rPr lang="ja-JP" altLang="en-US" sz="1400" u="sng" dirty="0">
                <a:solidFill>
                  <a:srgbClr val="FF0000"/>
                </a:solidFill>
                <a:latin typeface="ＭＳ Ｐゴシック" charset="-128"/>
              </a:rPr>
              <a:t>オーナーに気おくれなく提言、進言</a:t>
            </a:r>
            <a:r>
              <a:rPr lang="ja-JP" altLang="en-US" sz="1400" dirty="0">
                <a:latin typeface="ＭＳ Ｐゴシック" charset="-128"/>
              </a:rPr>
              <a:t>してコンセンサスを</a:t>
            </a:r>
            <a:r>
              <a:rPr lang="ja-JP" altLang="en-US" sz="1400" dirty="0" smtClean="0">
                <a:latin typeface="ＭＳ Ｐゴシック" charset="-128"/>
              </a:rPr>
              <a:t>得ることが最優先。</a:t>
            </a:r>
            <a:endParaRPr lang="en-US" altLang="ja-JP" sz="1400" dirty="0">
              <a:latin typeface="ＭＳ Ｐゴシック" charset="-128"/>
            </a:endParaRPr>
          </a:p>
        </p:txBody>
      </p:sp>
      <p:sp>
        <p:nvSpPr>
          <p:cNvPr id="61" name="テキスト ボックス 55"/>
          <p:cNvSpPr txBox="1">
            <a:spLocks noChangeArrowheads="1"/>
          </p:cNvSpPr>
          <p:nvPr/>
        </p:nvSpPr>
        <p:spPr bwMode="auto">
          <a:xfrm>
            <a:off x="197277" y="692696"/>
            <a:ext cx="4302715"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fontAlgn="ctr"/>
            <a:r>
              <a:rPr lang="ja-JP" altLang="ja-JP" sz="1400" dirty="0" smtClean="0"/>
              <a:t>・経営</a:t>
            </a:r>
            <a:r>
              <a:rPr lang="ja-JP" altLang="ja-JP" sz="1400" dirty="0"/>
              <a:t>戦略、事業</a:t>
            </a:r>
            <a:r>
              <a:rPr lang="ja-JP" altLang="ja-JP" sz="1400" dirty="0" smtClean="0"/>
              <a:t>計画策定経験</a:t>
            </a:r>
            <a:r>
              <a:rPr lang="ja-JP" altLang="en-US" sz="1400" dirty="0" smtClean="0"/>
              <a:t>、</a:t>
            </a:r>
            <a:r>
              <a:rPr lang="en-US" altLang="ja-JP" sz="1400" dirty="0" smtClean="0"/>
              <a:t>50</a:t>
            </a:r>
            <a:r>
              <a:rPr lang="ja-JP" altLang="en-US" sz="1400" dirty="0" smtClean="0"/>
              <a:t>歳位まで。</a:t>
            </a:r>
            <a:endParaRPr lang="ja-JP" altLang="ja-JP" sz="1400" dirty="0"/>
          </a:p>
          <a:p>
            <a:pPr fontAlgn="ctr"/>
            <a:r>
              <a:rPr lang="ja-JP" altLang="ja-JP" sz="1400" dirty="0" smtClean="0"/>
              <a:t>・</a:t>
            </a:r>
            <a:r>
              <a:rPr lang="ja-JP" altLang="en-US" sz="1400" dirty="0" smtClean="0"/>
              <a:t>機械の知識、</a:t>
            </a:r>
            <a:r>
              <a:rPr lang="ja-JP" altLang="ja-JP" sz="1400" dirty="0" smtClean="0"/>
              <a:t>食品</a:t>
            </a:r>
            <a:r>
              <a:rPr lang="ja-JP" altLang="ja-JP" sz="1400" dirty="0"/>
              <a:t>工場へのソリューション営業</a:t>
            </a:r>
            <a:r>
              <a:rPr lang="ja-JP" altLang="ja-JP" sz="1400" dirty="0" smtClean="0"/>
              <a:t>経験</a:t>
            </a:r>
            <a:endParaRPr lang="en-US" altLang="ja-JP" sz="1400" dirty="0" smtClean="0"/>
          </a:p>
          <a:p>
            <a:pPr fontAlgn="ctr"/>
            <a:r>
              <a:rPr lang="ja-JP" altLang="ja-JP" sz="1400" dirty="0" smtClean="0"/>
              <a:t>・</a:t>
            </a:r>
            <a:r>
              <a:rPr lang="en-US" altLang="ja-JP" sz="1400" dirty="0"/>
              <a:t>50</a:t>
            </a:r>
            <a:r>
              <a:rPr lang="ja-JP" altLang="ja-JP" sz="1400" dirty="0"/>
              <a:t>名程度の</a:t>
            </a:r>
            <a:r>
              <a:rPr lang="ja-JP" altLang="ja-JP" sz="1400" dirty="0" smtClean="0"/>
              <a:t>メンバーマネジメント</a:t>
            </a:r>
            <a:endParaRPr lang="ja-JP" altLang="en-US" sz="1400" dirty="0"/>
          </a:p>
        </p:txBody>
      </p:sp>
      <p:sp>
        <p:nvSpPr>
          <p:cNvPr id="2" name="テキスト ボックス 1"/>
          <p:cNvSpPr txBox="1"/>
          <p:nvPr/>
        </p:nvSpPr>
        <p:spPr>
          <a:xfrm>
            <a:off x="199782" y="404664"/>
            <a:ext cx="2085727" cy="369332"/>
          </a:xfrm>
          <a:prstGeom prst="rect">
            <a:avLst/>
          </a:prstGeom>
          <a:noFill/>
        </p:spPr>
        <p:txBody>
          <a:bodyPr wrap="square" rtlCol="0">
            <a:spAutoFit/>
          </a:bodyPr>
          <a:lstStyle/>
          <a:p>
            <a:r>
              <a:rPr kumimoji="1" lang="ja-JP" altLang="en-US" dirty="0" smtClean="0"/>
              <a:t>■当初ニーズ</a:t>
            </a:r>
            <a:endParaRPr kumimoji="1" lang="ja-JP" altLang="en-US" dirty="0"/>
          </a:p>
        </p:txBody>
      </p:sp>
      <p:sp>
        <p:nvSpPr>
          <p:cNvPr id="3" name="正方形/長方形 2"/>
          <p:cNvSpPr/>
          <p:nvPr/>
        </p:nvSpPr>
        <p:spPr>
          <a:xfrm>
            <a:off x="197277" y="3771617"/>
            <a:ext cx="4302715" cy="1169551"/>
          </a:xfrm>
          <a:prstGeom prst="rect">
            <a:avLst/>
          </a:prstGeom>
        </p:spPr>
        <p:txBody>
          <a:bodyPr wrap="square">
            <a:spAutoFit/>
          </a:bodyPr>
          <a:lstStyle/>
          <a:p>
            <a:pPr fontAlgn="ctr"/>
            <a:r>
              <a:rPr lang="ja-JP" altLang="en-US" sz="1400" dirty="0" smtClean="0"/>
              <a:t>・さら</a:t>
            </a:r>
            <a:r>
              <a:rPr lang="ja-JP" altLang="en-US" sz="1400" dirty="0"/>
              <a:t>なる成長に向けた戦略が描けていない。</a:t>
            </a:r>
            <a:endParaRPr lang="en-US" altLang="ja-JP" sz="1400" dirty="0"/>
          </a:p>
          <a:p>
            <a:pPr fontAlgn="ctr"/>
            <a:r>
              <a:rPr lang="ja-JP" altLang="en-US" sz="1400" dirty="0"/>
              <a:t>・主力商品の潜在的な顧客は数千社あると想定されるが、現在の顧客は</a:t>
            </a:r>
            <a:r>
              <a:rPr lang="en-US" altLang="ja-JP" sz="1400" dirty="0"/>
              <a:t>200</a:t>
            </a:r>
            <a:r>
              <a:rPr lang="ja-JP" altLang="en-US" sz="1400" dirty="0"/>
              <a:t>社。</a:t>
            </a:r>
            <a:endParaRPr lang="en-US" altLang="ja-JP" sz="1400" dirty="0"/>
          </a:p>
          <a:p>
            <a:pPr fontAlgn="ctr"/>
            <a:r>
              <a:rPr lang="ja-JP" altLang="en-US" sz="1400" dirty="0"/>
              <a:t>・創業</a:t>
            </a:r>
            <a:r>
              <a:rPr lang="ja-JP" altLang="en-US" sz="1400" dirty="0" smtClean="0"/>
              <a:t>オーナーのワンマン</a:t>
            </a:r>
            <a:r>
              <a:rPr lang="ja-JP" altLang="en-US" sz="1400" dirty="0"/>
              <a:t>経営が影響してイエスマンが多い社内に後継者が見当たらない。</a:t>
            </a:r>
            <a:endParaRPr lang="en-US" altLang="ja-JP" sz="1400" dirty="0"/>
          </a:p>
        </p:txBody>
      </p:sp>
      <p:sp>
        <p:nvSpPr>
          <p:cNvPr id="69" name="テキスト ボックス 68"/>
          <p:cNvSpPr txBox="1"/>
          <p:nvPr/>
        </p:nvSpPr>
        <p:spPr>
          <a:xfrm>
            <a:off x="197277" y="3419708"/>
            <a:ext cx="2085727" cy="369332"/>
          </a:xfrm>
          <a:prstGeom prst="rect">
            <a:avLst/>
          </a:prstGeom>
          <a:noFill/>
        </p:spPr>
        <p:txBody>
          <a:bodyPr wrap="square" rtlCol="0">
            <a:spAutoFit/>
          </a:bodyPr>
          <a:lstStyle/>
          <a:p>
            <a:r>
              <a:rPr kumimoji="1" lang="ja-JP" altLang="en-US" dirty="0" smtClean="0"/>
              <a:t>■採用背景</a:t>
            </a:r>
            <a:endParaRPr kumimoji="1" lang="ja-JP" altLang="en-US" dirty="0"/>
          </a:p>
        </p:txBody>
      </p:sp>
      <p:sp>
        <p:nvSpPr>
          <p:cNvPr id="70" name="テキスト ボックス 69"/>
          <p:cNvSpPr txBox="1"/>
          <p:nvPr/>
        </p:nvSpPr>
        <p:spPr>
          <a:xfrm>
            <a:off x="139439" y="1547500"/>
            <a:ext cx="2318359" cy="369332"/>
          </a:xfrm>
          <a:prstGeom prst="rect">
            <a:avLst/>
          </a:prstGeom>
          <a:noFill/>
        </p:spPr>
        <p:txBody>
          <a:bodyPr wrap="square" rtlCol="0">
            <a:spAutoFit/>
          </a:bodyPr>
          <a:lstStyle/>
          <a:p>
            <a:r>
              <a:rPr kumimoji="1" lang="ja-JP" altLang="en-US" dirty="0" smtClean="0"/>
              <a:t>■仕事内容</a:t>
            </a:r>
            <a:endParaRPr kumimoji="1" lang="ja-JP" altLang="en-US" dirty="0"/>
          </a:p>
        </p:txBody>
      </p:sp>
      <p:sp>
        <p:nvSpPr>
          <p:cNvPr id="26" name="正方形/長方形 25"/>
          <p:cNvSpPr/>
          <p:nvPr/>
        </p:nvSpPr>
        <p:spPr>
          <a:xfrm>
            <a:off x="229891" y="1899989"/>
            <a:ext cx="4270101" cy="1384995"/>
          </a:xfrm>
          <a:prstGeom prst="rect">
            <a:avLst/>
          </a:prstGeom>
        </p:spPr>
        <p:txBody>
          <a:bodyPr wrap="square">
            <a:spAutoFit/>
          </a:bodyPr>
          <a:lstStyle/>
          <a:p>
            <a:pPr marL="85725" indent="-85725" fontAlgn="ctr">
              <a:defRPr/>
            </a:pPr>
            <a:r>
              <a:rPr lang="ja-JP" altLang="ja-JP" sz="1400" dirty="0"/>
              <a:t>・役員クラスとして、営業</a:t>
            </a:r>
            <a:r>
              <a:rPr lang="ja-JP" altLang="en-US" sz="1400" dirty="0"/>
              <a:t>管理</a:t>
            </a:r>
            <a:r>
              <a:rPr lang="ja-JP" altLang="ja-JP" sz="1400" dirty="0"/>
              <a:t>や経営企画</a:t>
            </a:r>
            <a:r>
              <a:rPr lang="ja-JP" altLang="en-US" sz="1400" dirty="0"/>
              <a:t>を</a:t>
            </a:r>
            <a:r>
              <a:rPr lang="ja-JP" altLang="ja-JP" sz="1400" dirty="0"/>
              <a:t>担当</a:t>
            </a:r>
            <a:endParaRPr lang="en-US" altLang="ja-JP" sz="1400" dirty="0"/>
          </a:p>
          <a:p>
            <a:pPr marL="85725" indent="-85725">
              <a:defRPr/>
            </a:pPr>
            <a:r>
              <a:rPr lang="ja-JP" altLang="en-US" sz="1400" dirty="0"/>
              <a:t>・既存製品の新たな販路の開拓に向けた営業戦略・戦術の立案と推進</a:t>
            </a:r>
            <a:endParaRPr lang="en-US" altLang="ja-JP" sz="1400" dirty="0"/>
          </a:p>
          <a:p>
            <a:pPr marL="85725" indent="-85725">
              <a:defRPr/>
            </a:pPr>
            <a:r>
              <a:rPr lang="ja-JP" altLang="en-US" sz="1400" dirty="0">
                <a:latin typeface="ＭＳ Ｐゴシック" charset="-128"/>
              </a:rPr>
              <a:t>・営業組織をルートセールスからソリューション営業に転換させる為の具体策の立案、</a:t>
            </a:r>
            <a:endParaRPr lang="en-US" altLang="ja-JP" sz="1400" dirty="0">
              <a:latin typeface="ＭＳ Ｐゴシック" charset="-128"/>
            </a:endParaRPr>
          </a:p>
          <a:p>
            <a:pPr marL="85725" indent="-85725">
              <a:defRPr/>
            </a:pPr>
            <a:r>
              <a:rPr lang="ja-JP" altLang="en-US" sz="1400" dirty="0" smtClean="0">
                <a:latin typeface="ＭＳ Ｐゴシック" charset="-128"/>
              </a:rPr>
              <a:t>・営業</a:t>
            </a:r>
            <a:r>
              <a:rPr lang="ja-JP" altLang="en-US" sz="1400" dirty="0">
                <a:latin typeface="ＭＳ Ｐゴシック" charset="-128"/>
              </a:rPr>
              <a:t>組織をリードしていくリーダーシップの発揮</a:t>
            </a:r>
            <a:endParaRPr lang="en-US" altLang="ja-JP" sz="1400" dirty="0">
              <a:latin typeface="ＭＳ Ｐゴシック" charset="-128"/>
            </a:endParaRPr>
          </a:p>
        </p:txBody>
      </p:sp>
      <p:sp>
        <p:nvSpPr>
          <p:cNvPr id="71" name="角丸四角形 70"/>
          <p:cNvSpPr/>
          <p:nvPr/>
        </p:nvSpPr>
        <p:spPr>
          <a:xfrm>
            <a:off x="114953" y="404664"/>
            <a:ext cx="4457418" cy="1026696"/>
          </a:xfrm>
          <a:prstGeom prst="roundRect">
            <a:avLst>
              <a:gd name="adj" fmla="val 8966"/>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角丸四角形 71"/>
          <p:cNvSpPr/>
          <p:nvPr/>
        </p:nvSpPr>
        <p:spPr>
          <a:xfrm>
            <a:off x="107505" y="3356992"/>
            <a:ext cx="4464496" cy="1584176"/>
          </a:xfrm>
          <a:prstGeom prst="roundRect">
            <a:avLst>
              <a:gd name="adj" fmla="val 46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角丸四角形 72"/>
          <p:cNvSpPr/>
          <p:nvPr/>
        </p:nvSpPr>
        <p:spPr>
          <a:xfrm>
            <a:off x="107505" y="1526595"/>
            <a:ext cx="4464496" cy="1758389"/>
          </a:xfrm>
          <a:prstGeom prst="roundRect">
            <a:avLst>
              <a:gd name="adj" fmla="val 46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角丸四角形 73"/>
          <p:cNvSpPr/>
          <p:nvPr/>
        </p:nvSpPr>
        <p:spPr>
          <a:xfrm>
            <a:off x="107505" y="5012595"/>
            <a:ext cx="4464496" cy="1800781"/>
          </a:xfrm>
          <a:prstGeom prst="roundRect">
            <a:avLst>
              <a:gd name="adj" fmla="val 46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テキスト ボックス 74"/>
          <p:cNvSpPr txBox="1"/>
          <p:nvPr/>
        </p:nvSpPr>
        <p:spPr>
          <a:xfrm>
            <a:off x="199782" y="5059049"/>
            <a:ext cx="3381871" cy="369332"/>
          </a:xfrm>
          <a:prstGeom prst="rect">
            <a:avLst/>
          </a:prstGeom>
          <a:noFill/>
        </p:spPr>
        <p:txBody>
          <a:bodyPr wrap="square" rtlCol="0">
            <a:spAutoFit/>
          </a:bodyPr>
          <a:lstStyle/>
          <a:p>
            <a:r>
              <a:rPr kumimoji="1" lang="ja-JP" altLang="en-US" dirty="0" smtClean="0"/>
              <a:t>■求人企業の優先課題</a:t>
            </a:r>
            <a:endParaRPr kumimoji="1" lang="ja-JP" altLang="en-US" dirty="0"/>
          </a:p>
        </p:txBody>
      </p:sp>
      <p:sp>
        <p:nvSpPr>
          <p:cNvPr id="77" name="テキスト ボックス 55"/>
          <p:cNvSpPr txBox="1">
            <a:spLocks noChangeArrowheads="1"/>
          </p:cNvSpPr>
          <p:nvPr/>
        </p:nvSpPr>
        <p:spPr bwMode="auto">
          <a:xfrm>
            <a:off x="5364089" y="771257"/>
            <a:ext cx="352839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ja-JP" altLang="en-US" sz="1400" dirty="0" smtClean="0"/>
              <a:t>・業界</a:t>
            </a:r>
            <a:r>
              <a:rPr lang="ja-JP" altLang="en-US" sz="1400" dirty="0"/>
              <a:t>経験不問　</a:t>
            </a:r>
          </a:p>
        </p:txBody>
      </p:sp>
      <p:sp>
        <p:nvSpPr>
          <p:cNvPr id="78" name="テキスト ボックス 77"/>
          <p:cNvSpPr txBox="1"/>
          <p:nvPr/>
        </p:nvSpPr>
        <p:spPr>
          <a:xfrm>
            <a:off x="5366593" y="404664"/>
            <a:ext cx="3165847" cy="369332"/>
          </a:xfrm>
          <a:prstGeom prst="rect">
            <a:avLst/>
          </a:prstGeom>
          <a:noFill/>
        </p:spPr>
        <p:txBody>
          <a:bodyPr wrap="square" rtlCol="0">
            <a:spAutoFit/>
          </a:bodyPr>
          <a:lstStyle/>
          <a:p>
            <a:r>
              <a:rPr kumimoji="1" lang="ja-JP" altLang="en-US" dirty="0" smtClean="0"/>
              <a:t>■変更後の専門知識・技能</a:t>
            </a:r>
            <a:endParaRPr kumimoji="1" lang="ja-JP" altLang="en-US" dirty="0"/>
          </a:p>
        </p:txBody>
      </p:sp>
      <p:sp>
        <p:nvSpPr>
          <p:cNvPr id="79" name="角丸四角形 78"/>
          <p:cNvSpPr/>
          <p:nvPr/>
        </p:nvSpPr>
        <p:spPr>
          <a:xfrm>
            <a:off x="5234974" y="404664"/>
            <a:ext cx="3729514" cy="889813"/>
          </a:xfrm>
          <a:prstGeom prst="roundRect">
            <a:avLst>
              <a:gd name="adj" fmla="val 8966"/>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二等辺三角形 79"/>
          <p:cNvSpPr/>
          <p:nvPr/>
        </p:nvSpPr>
        <p:spPr>
          <a:xfrm rot="5400000">
            <a:off x="2456186" y="3429000"/>
            <a:ext cx="4852118" cy="243606"/>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aphicFrame>
        <p:nvGraphicFramePr>
          <p:cNvPr id="107" name="表 106"/>
          <p:cNvGraphicFramePr>
            <a:graphicFrameLocks noGrp="1"/>
          </p:cNvGraphicFramePr>
          <p:nvPr>
            <p:extLst>
              <p:ext uri="{D42A27DB-BD31-4B8C-83A1-F6EECF244321}">
                <p14:modId xmlns:p14="http://schemas.microsoft.com/office/powerpoint/2010/main" val="467088585"/>
              </p:ext>
            </p:extLst>
          </p:nvPr>
        </p:nvGraphicFramePr>
        <p:xfrm>
          <a:off x="5220072" y="4653136"/>
          <a:ext cx="3672408" cy="1800200"/>
        </p:xfrm>
        <a:graphic>
          <a:graphicData uri="http://schemas.openxmlformats.org/drawingml/2006/table">
            <a:tbl>
              <a:tblPr/>
              <a:tblGrid>
                <a:gridCol w="994611"/>
                <a:gridCol w="306034"/>
                <a:gridCol w="2371763"/>
              </a:tblGrid>
              <a:tr h="360040">
                <a:tc>
                  <a:txBody>
                    <a:bodyPr/>
                    <a:lstStyle/>
                    <a:p>
                      <a:pPr algn="ctr" fontAlgn="ctr"/>
                      <a:r>
                        <a:rPr lang="ja-JP" altLang="en-US" sz="600" b="0" i="0" u="none" strike="noStrike" dirty="0">
                          <a:solidFill>
                            <a:srgbClr val="000000"/>
                          </a:solidFill>
                          <a:effectLst/>
                          <a:latin typeface="ＭＳ Ｐゴシック"/>
                        </a:rPr>
                        <a:t>対人マネジメントで重要なこと</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indent="0" algn="ctr" defTabSz="884591" rtl="0" eaLnBrk="1" fontAlgn="ctr" latinLnBrk="0" hangingPunct="1">
                        <a:lnSpc>
                          <a:spcPct val="100000"/>
                        </a:lnSpc>
                        <a:spcBef>
                          <a:spcPts val="0"/>
                        </a:spcBef>
                        <a:spcAft>
                          <a:spcPts val="0"/>
                        </a:spcAft>
                        <a:buClrTx/>
                        <a:buSzTx/>
                        <a:buFontTx/>
                        <a:buNone/>
                        <a:tabLst/>
                        <a:defRPr/>
                      </a:pPr>
                      <a:r>
                        <a:rPr lang="ja-JP" altLang="en-US" sz="500" b="0" i="0" u="none" strike="noStrike" dirty="0" smtClean="0">
                          <a:solidFill>
                            <a:srgbClr val="000000"/>
                          </a:solidFill>
                          <a:effectLst/>
                          <a:latin typeface="ＭＳ Ｐゴシック"/>
                        </a:rPr>
                        <a:t>得意な項目に◯</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600" b="0" i="0" u="none" strike="noStrike" dirty="0" smtClean="0">
                          <a:solidFill>
                            <a:srgbClr val="000000"/>
                          </a:solidFill>
                          <a:effectLst/>
                          <a:latin typeface="ＭＳ Ｐゴシック"/>
                        </a:rPr>
                        <a:t>得意な項目に</a:t>
                      </a:r>
                      <a:r>
                        <a:rPr lang="ja-JP" altLang="en-US" sz="600" b="0" i="0" u="none" strike="noStrike" dirty="0">
                          <a:solidFill>
                            <a:srgbClr val="000000"/>
                          </a:solidFill>
                          <a:effectLst/>
                          <a:latin typeface="ＭＳ Ｐゴシック"/>
                        </a:rPr>
                        <a:t>ついて、具体的な行動やその理由</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r>
              <a:tr h="504056">
                <a:tc>
                  <a:txBody>
                    <a:bodyPr/>
                    <a:lstStyle/>
                    <a:p>
                      <a:pPr algn="ctr" fontAlgn="ctr"/>
                      <a:r>
                        <a:rPr lang="ja-JP" altLang="en-US" sz="700" b="0" i="0" u="none" strike="noStrike" dirty="0">
                          <a:solidFill>
                            <a:srgbClr val="000000"/>
                          </a:solidFill>
                          <a:effectLst/>
                          <a:latin typeface="ＭＳ Ｐゴシック"/>
                        </a:rPr>
                        <a:t>社内対応</a:t>
                      </a:r>
                      <a:br>
                        <a:rPr lang="ja-JP" altLang="en-US" sz="700" b="0" i="0" u="none" strike="noStrike" dirty="0">
                          <a:solidFill>
                            <a:srgbClr val="000000"/>
                          </a:solidFill>
                          <a:effectLst/>
                          <a:latin typeface="ＭＳ Ｐゴシック"/>
                        </a:rPr>
                      </a:br>
                      <a:r>
                        <a:rPr lang="ja-JP" altLang="en-US" sz="700" b="0" i="0" u="none" strike="noStrike" dirty="0">
                          <a:solidFill>
                            <a:srgbClr val="000000"/>
                          </a:solidFill>
                          <a:effectLst/>
                          <a:latin typeface="ＭＳ Ｐゴシック"/>
                        </a:rPr>
                        <a:t>（上司・経営層など）</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indent="0" algn="l" defTabSz="884591" rtl="0" eaLnBrk="1" fontAlgn="t" latinLnBrk="0" hangingPunct="1">
                        <a:lnSpc>
                          <a:spcPct val="100000"/>
                        </a:lnSpc>
                        <a:spcBef>
                          <a:spcPts val="0"/>
                        </a:spcBef>
                        <a:spcAft>
                          <a:spcPts val="0"/>
                        </a:spcAft>
                        <a:buClrTx/>
                        <a:buSzTx/>
                        <a:buFontTx/>
                        <a:buNone/>
                        <a:tabLst/>
                        <a:defRPr/>
                      </a:pPr>
                      <a:r>
                        <a:rPr lang="ja-JP" altLang="en-US" sz="900" b="0" i="0" u="none" strike="noStrike" dirty="0" smtClean="0">
                          <a:solidFill>
                            <a:srgbClr val="FF0000"/>
                          </a:solidFill>
                          <a:effectLst/>
                          <a:latin typeface="ＭＳ Ｐゴシック"/>
                        </a:rPr>
                        <a:t>◎</a:t>
                      </a:r>
                      <a:endParaRPr lang="ja-JP" altLang="en-US" sz="900" b="0" i="0" u="none" strike="noStrike" dirty="0">
                        <a:solidFill>
                          <a:srgbClr val="FF0000"/>
                        </a:solidFill>
                        <a:effectLst/>
                        <a:latin typeface="ＭＳ Ｐゴシック"/>
                      </a:endParaRPr>
                    </a:p>
                  </a:txBody>
                  <a:tcPr marL="8781" marR="8781" marT="8325" marB="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884591" rtl="0" eaLnBrk="1" fontAlgn="t" latinLnBrk="0" hangingPunct="1">
                        <a:lnSpc>
                          <a:spcPct val="100000"/>
                        </a:lnSpc>
                        <a:spcBef>
                          <a:spcPts val="0"/>
                        </a:spcBef>
                        <a:spcAft>
                          <a:spcPts val="0"/>
                        </a:spcAft>
                        <a:buClrTx/>
                        <a:buSzTx/>
                        <a:buFontTx/>
                        <a:buNone/>
                        <a:tabLst/>
                        <a:defRPr/>
                      </a:pPr>
                      <a:r>
                        <a:rPr kumimoji="1" lang="ja-JP" altLang="en-US" sz="900" b="0" i="0" u="none" strike="noStrike" cap="none" normalizeH="0" baseline="0" dirty="0" smtClean="0">
                          <a:ln>
                            <a:noFill/>
                          </a:ln>
                          <a:solidFill>
                            <a:srgbClr val="FF0000"/>
                          </a:solidFill>
                          <a:effectLst/>
                          <a:latin typeface="ＭＳ Ｐゴシック" charset="-128"/>
                          <a:ea typeface="ＭＳ Ｐゴシック" charset="-128"/>
                        </a:rPr>
                        <a:t>オーナーと綿密なコミュニケーションを取りながら、気おくれなく提言、進言を行う</a:t>
                      </a:r>
                      <a:endParaRPr lang="ja-JP" altLang="en-US" sz="900" b="0" i="0" u="none" strike="noStrike" dirty="0">
                        <a:solidFill>
                          <a:srgbClr val="FF0000"/>
                        </a:solidFill>
                        <a:effectLst/>
                        <a:latin typeface="ＭＳ Ｐゴシック"/>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32048">
                <a:tc>
                  <a:txBody>
                    <a:bodyPr/>
                    <a:lstStyle/>
                    <a:p>
                      <a:pPr algn="ctr" fontAlgn="ctr"/>
                      <a:r>
                        <a:rPr lang="ja-JP" altLang="en-US" sz="700" b="0" i="0" u="none" strike="noStrike" dirty="0">
                          <a:solidFill>
                            <a:srgbClr val="000000"/>
                          </a:solidFill>
                          <a:effectLst/>
                          <a:latin typeface="ＭＳ Ｐゴシック"/>
                        </a:rPr>
                        <a:t>社外対応</a:t>
                      </a:r>
                      <a:br>
                        <a:rPr lang="ja-JP" altLang="en-US" sz="700" b="0" i="0" u="none" strike="noStrike" dirty="0">
                          <a:solidFill>
                            <a:srgbClr val="000000"/>
                          </a:solidFill>
                          <a:effectLst/>
                          <a:latin typeface="ＭＳ Ｐゴシック"/>
                        </a:rPr>
                      </a:br>
                      <a:r>
                        <a:rPr lang="ja-JP" altLang="en-US" sz="700" b="0" i="0" u="none" strike="noStrike" dirty="0">
                          <a:solidFill>
                            <a:srgbClr val="000000"/>
                          </a:solidFill>
                          <a:effectLst/>
                          <a:latin typeface="ＭＳ Ｐゴシック"/>
                        </a:rPr>
                        <a:t>（顧客</a:t>
                      </a:r>
                      <a:r>
                        <a:rPr lang="ja-JP" altLang="en-US" sz="700" b="0" i="0" u="none" strike="noStrike" dirty="0" smtClean="0">
                          <a:solidFill>
                            <a:srgbClr val="000000"/>
                          </a:solidFill>
                          <a:effectLst/>
                          <a:latin typeface="ＭＳ Ｐゴシック"/>
                        </a:rPr>
                        <a:t>、パートナーなど</a:t>
                      </a:r>
                      <a:r>
                        <a:rPr lang="ja-JP" altLang="en-US" sz="700" b="0" i="0" u="none" strike="noStrike" dirty="0">
                          <a:solidFill>
                            <a:srgbClr val="000000"/>
                          </a:solidFill>
                          <a:effectLst/>
                          <a:latin typeface="ＭＳ Ｐゴシック"/>
                        </a:rPr>
                        <a:t>）</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t"/>
                      <a:endParaRPr lang="ja-JP" altLang="en-US" sz="900" b="0" i="0" u="none" strike="noStrike" dirty="0">
                        <a:solidFill>
                          <a:srgbClr val="070795"/>
                        </a:solidFill>
                        <a:effectLst/>
                        <a:latin typeface="ＭＳ Ｐゴシック"/>
                      </a:endParaRPr>
                    </a:p>
                  </a:txBody>
                  <a:tcPr marL="8781" marR="8781" marT="8325" marB="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endParaRPr lang="ja-JP" altLang="en-US" sz="900" b="0" i="0" u="none" strike="noStrike" dirty="0">
                        <a:solidFill>
                          <a:srgbClr val="FF0000"/>
                        </a:solidFill>
                        <a:effectLst/>
                        <a:latin typeface="ＭＳ Ｐゴシック"/>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4056">
                <a:tc>
                  <a:txBody>
                    <a:bodyPr/>
                    <a:lstStyle/>
                    <a:p>
                      <a:pPr algn="ctr" fontAlgn="ctr"/>
                      <a:r>
                        <a:rPr lang="ja-JP" altLang="en-US" sz="700" b="0" i="0" u="none" strike="noStrike" dirty="0" smtClean="0">
                          <a:solidFill>
                            <a:srgbClr val="000000"/>
                          </a:solidFill>
                          <a:effectLst/>
                          <a:latin typeface="ＭＳ Ｐゴシック"/>
                        </a:rPr>
                        <a:t>部下マネジメント</a:t>
                      </a:r>
                      <a:endParaRPr lang="en-US" altLang="ja-JP" sz="700" b="0" i="0" u="none" strike="noStrike" dirty="0" smtClean="0">
                        <a:solidFill>
                          <a:srgbClr val="000000"/>
                        </a:solidFill>
                        <a:effectLst/>
                        <a:latin typeface="ＭＳ Ｐゴシック"/>
                      </a:endParaRPr>
                    </a:p>
                    <a:p>
                      <a:pPr algn="ctr" fontAlgn="ctr"/>
                      <a:r>
                        <a:rPr lang="ja-JP" altLang="en-US" sz="700" b="0" i="0" u="none" strike="noStrike" dirty="0" smtClean="0">
                          <a:solidFill>
                            <a:srgbClr val="000000"/>
                          </a:solidFill>
                          <a:effectLst/>
                          <a:latin typeface="ＭＳ Ｐゴシック"/>
                        </a:rPr>
                        <a:t>（評価</a:t>
                      </a:r>
                      <a:r>
                        <a:rPr lang="ja-JP" altLang="en-US" sz="700" b="0" i="0" u="none" strike="noStrike" dirty="0">
                          <a:solidFill>
                            <a:srgbClr val="000000"/>
                          </a:solidFill>
                          <a:effectLst/>
                          <a:latin typeface="ＭＳ Ｐゴシック"/>
                        </a:rPr>
                        <a:t>や指導）</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indent="0" algn="ctr" defTabSz="884591" rtl="0" eaLnBrk="1" fontAlgn="t" latinLnBrk="0" hangingPunct="1">
                        <a:lnSpc>
                          <a:spcPct val="100000"/>
                        </a:lnSpc>
                        <a:spcBef>
                          <a:spcPts val="0"/>
                        </a:spcBef>
                        <a:spcAft>
                          <a:spcPts val="0"/>
                        </a:spcAft>
                        <a:buClrTx/>
                        <a:buSzTx/>
                        <a:buFontTx/>
                        <a:buNone/>
                        <a:tabLst/>
                        <a:defRPr/>
                      </a:pPr>
                      <a:r>
                        <a:rPr kumimoji="1" lang="ja-JP" altLang="en-US" sz="900" b="0" i="0" u="none" strike="noStrike" kern="1200" dirty="0" smtClean="0">
                          <a:solidFill>
                            <a:srgbClr val="070795"/>
                          </a:solidFill>
                          <a:effectLst/>
                          <a:latin typeface="ＭＳ Ｐゴシック"/>
                          <a:ea typeface="+mn-ea"/>
                          <a:cs typeface="+mn-cs"/>
                        </a:rPr>
                        <a:t>○</a:t>
                      </a:r>
                      <a:endParaRPr kumimoji="1" lang="ja-JP" altLang="en-US" sz="900" b="0" i="0" u="none" strike="noStrike" kern="1200" dirty="0">
                        <a:solidFill>
                          <a:srgbClr val="070795"/>
                        </a:solidFill>
                        <a:effectLst/>
                        <a:latin typeface="ＭＳ Ｐゴシック"/>
                        <a:ea typeface="+mn-ea"/>
                        <a:cs typeface="+mn-cs"/>
                      </a:endParaRPr>
                    </a:p>
                  </a:txBody>
                  <a:tcPr marL="8781" marR="8781" marT="8325" marB="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884591" rtl="0" eaLnBrk="1" fontAlgn="t" latinLnBrk="0" hangingPunct="1">
                        <a:lnSpc>
                          <a:spcPct val="100000"/>
                        </a:lnSpc>
                        <a:spcBef>
                          <a:spcPts val="0"/>
                        </a:spcBef>
                        <a:spcAft>
                          <a:spcPts val="0"/>
                        </a:spcAft>
                        <a:buClrTx/>
                        <a:buSzTx/>
                        <a:buFontTx/>
                        <a:buNone/>
                        <a:tabLst/>
                        <a:defRPr/>
                      </a:pPr>
                      <a:r>
                        <a:rPr kumimoji="1" lang="ja-JP" altLang="en-US" sz="900" b="0" i="0" u="none" strike="noStrike" cap="none" normalizeH="0" baseline="0" dirty="0" smtClean="0">
                          <a:ln>
                            <a:noFill/>
                          </a:ln>
                          <a:solidFill>
                            <a:srgbClr val="070795"/>
                          </a:solidFill>
                          <a:effectLst/>
                          <a:latin typeface="Calibri" pitchFamily="34" charset="0"/>
                          <a:ea typeface="ＭＳ Ｐゴシック" charset="-128"/>
                        </a:rPr>
                        <a:t>営業組織の意識改革に向けたリーダーシップ</a:t>
                      </a:r>
                      <a:endParaRPr lang="ja-JP" altLang="en-US" sz="900" b="0" i="1" u="none" strike="noStrike" dirty="0">
                        <a:solidFill>
                          <a:srgbClr val="070795"/>
                        </a:solidFill>
                        <a:effectLst/>
                        <a:latin typeface="ＭＳ Ｐゴシック"/>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110" name="表 109"/>
          <p:cNvGraphicFramePr>
            <a:graphicFrameLocks noGrp="1"/>
          </p:cNvGraphicFramePr>
          <p:nvPr>
            <p:extLst>
              <p:ext uri="{D42A27DB-BD31-4B8C-83A1-F6EECF244321}">
                <p14:modId xmlns:p14="http://schemas.microsoft.com/office/powerpoint/2010/main" val="3624762465"/>
              </p:ext>
            </p:extLst>
          </p:nvPr>
        </p:nvGraphicFramePr>
        <p:xfrm>
          <a:off x="5222676" y="1867217"/>
          <a:ext cx="3741813" cy="2128132"/>
        </p:xfrm>
        <a:graphic>
          <a:graphicData uri="http://schemas.openxmlformats.org/drawingml/2006/table">
            <a:tbl>
              <a:tblPr/>
              <a:tblGrid>
                <a:gridCol w="398389"/>
                <a:gridCol w="607119"/>
                <a:gridCol w="288032"/>
                <a:gridCol w="2448273"/>
              </a:tblGrid>
              <a:tr h="309831">
                <a:tc gridSpan="2">
                  <a:txBody>
                    <a:bodyPr/>
                    <a:lstStyle/>
                    <a:p>
                      <a:pPr algn="ctr" fontAlgn="ctr"/>
                      <a:r>
                        <a:rPr lang="ja-JP" altLang="en-US" sz="600" b="0" i="0" u="none" strike="noStrike" dirty="0">
                          <a:solidFill>
                            <a:srgbClr val="000000"/>
                          </a:solidFill>
                          <a:effectLst/>
                          <a:latin typeface="ＭＳ Ｐゴシック"/>
                        </a:rPr>
                        <a:t>成果をあげるために重要な行動</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endParaRPr kumimoji="1" lang="ja-JP" altLang="en-US"/>
                    </a:p>
                  </a:txBody>
                  <a:tcPr/>
                </a:tc>
                <a:tc>
                  <a:txBody>
                    <a:bodyPr/>
                    <a:lstStyle/>
                    <a:p>
                      <a:pPr marL="0" marR="0" indent="0" algn="ctr" defTabSz="884591" rtl="0" eaLnBrk="1" fontAlgn="ctr" latinLnBrk="0" hangingPunct="1">
                        <a:lnSpc>
                          <a:spcPct val="100000"/>
                        </a:lnSpc>
                        <a:spcBef>
                          <a:spcPts val="0"/>
                        </a:spcBef>
                        <a:spcAft>
                          <a:spcPts val="0"/>
                        </a:spcAft>
                        <a:buClrTx/>
                        <a:buSzTx/>
                        <a:buFontTx/>
                        <a:buNone/>
                        <a:tabLst/>
                        <a:defRPr/>
                      </a:pPr>
                      <a:r>
                        <a:rPr lang="ja-JP" altLang="en-US" sz="500" b="0" i="0" u="none" strike="noStrike" dirty="0" smtClean="0">
                          <a:solidFill>
                            <a:srgbClr val="000000"/>
                          </a:solidFill>
                          <a:effectLst/>
                          <a:latin typeface="ＭＳ Ｐゴシック"/>
                        </a:rPr>
                        <a:t>得意な項目に◯</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600" b="0" i="0" u="none" strike="noStrike" dirty="0" smtClean="0">
                          <a:solidFill>
                            <a:srgbClr val="000000"/>
                          </a:solidFill>
                          <a:effectLst/>
                          <a:latin typeface="ＭＳ Ｐゴシック"/>
                        </a:rPr>
                        <a:t>得意な項目に</a:t>
                      </a:r>
                      <a:r>
                        <a:rPr lang="ja-JP" altLang="en-US" sz="600" b="0" i="0" u="none" strike="noStrike" dirty="0">
                          <a:solidFill>
                            <a:srgbClr val="000000"/>
                          </a:solidFill>
                          <a:effectLst/>
                          <a:latin typeface="ＭＳ Ｐゴシック"/>
                        </a:rPr>
                        <a:t>ついて、具体的な行動やその理由</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r>
              <a:tr h="329955">
                <a:tc rowSpan="2">
                  <a:txBody>
                    <a:bodyPr/>
                    <a:lstStyle/>
                    <a:p>
                      <a:pPr algn="ctr" fontAlgn="ctr"/>
                      <a:r>
                        <a:rPr lang="ja-JP" altLang="en-US" sz="700" b="0" i="0" u="none" strike="noStrike" dirty="0" smtClean="0">
                          <a:solidFill>
                            <a:srgbClr val="000000"/>
                          </a:solidFill>
                          <a:effectLst/>
                          <a:latin typeface="ＭＳ Ｐゴシック"/>
                        </a:rPr>
                        <a:t>課題を</a:t>
                      </a:r>
                    </a:p>
                    <a:p>
                      <a:pPr algn="ctr" fontAlgn="ctr"/>
                      <a:r>
                        <a:rPr lang="ja-JP" altLang="en-US" sz="700" b="0" i="0" u="none" strike="noStrike" dirty="0" smtClean="0">
                          <a:solidFill>
                            <a:srgbClr val="000000"/>
                          </a:solidFill>
                          <a:effectLst/>
                          <a:latin typeface="ＭＳ Ｐゴシック"/>
                        </a:rPr>
                        <a:t>明らかにする</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700" b="0" i="0" u="none" strike="noStrike" dirty="0">
                          <a:solidFill>
                            <a:srgbClr val="000000"/>
                          </a:solidFill>
                          <a:effectLst/>
                          <a:latin typeface="ＭＳ Ｐゴシック"/>
                        </a:rPr>
                        <a:t>現状の把握</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en-US" sz="900" b="0" i="0" u="none" strike="noStrike" dirty="0">
                        <a:solidFill>
                          <a:srgbClr val="070795"/>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ja-JP" altLang="en-US" sz="800" dirty="0" smtClean="0">
                          <a:solidFill>
                            <a:srgbClr val="FF0000"/>
                          </a:solidFill>
                        </a:rPr>
                        <a:t>　</a:t>
                      </a:r>
                      <a:endParaRPr lang="en-US" altLang="ja-JP" sz="800" dirty="0" smtClean="0">
                        <a:solidFill>
                          <a:srgbClr val="FF0000"/>
                        </a:solidFill>
                      </a:endParaRPr>
                    </a:p>
                    <a:p>
                      <a:pPr algn="l" fontAlgn="t"/>
                      <a:endParaRPr lang="ja-JP" altLang="en-US" sz="800" b="0" i="1" u="none" strike="noStrike" dirty="0">
                        <a:solidFill>
                          <a:srgbClr val="FF0000"/>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r>
              <a:tr h="330209">
                <a:tc vMerge="1">
                  <a:txBody>
                    <a:bodyPr/>
                    <a:lstStyle/>
                    <a:p>
                      <a:endParaRPr kumimoji="1" lang="ja-JP" altLang="en-US"/>
                    </a:p>
                  </a:txBody>
                  <a:tcPr/>
                </a:tc>
                <a:tc>
                  <a:txBody>
                    <a:bodyPr/>
                    <a:lstStyle/>
                    <a:p>
                      <a:pPr algn="ctr" fontAlgn="ctr"/>
                      <a:r>
                        <a:rPr lang="ja-JP" altLang="en-US" sz="700" b="0" i="0" u="none" strike="noStrike" dirty="0">
                          <a:solidFill>
                            <a:srgbClr val="000000"/>
                          </a:solidFill>
                          <a:effectLst/>
                          <a:latin typeface="ＭＳ Ｐゴシック"/>
                        </a:rPr>
                        <a:t>課題</a:t>
                      </a:r>
                      <a:r>
                        <a:rPr lang="ja-JP" altLang="en-US" sz="700" b="0" i="0" u="none" strike="noStrike" dirty="0" smtClean="0">
                          <a:solidFill>
                            <a:srgbClr val="000000"/>
                          </a:solidFill>
                          <a:effectLst/>
                          <a:latin typeface="ＭＳ Ｐゴシック"/>
                        </a:rPr>
                        <a:t>の</a:t>
                      </a:r>
                      <a:endParaRPr lang="en-US" altLang="ja-JP" sz="700" b="0" i="0" u="none" strike="noStrike" dirty="0" smtClean="0">
                        <a:solidFill>
                          <a:srgbClr val="000000"/>
                        </a:solidFill>
                        <a:effectLst/>
                        <a:latin typeface="ＭＳ Ｐゴシック"/>
                      </a:endParaRPr>
                    </a:p>
                    <a:p>
                      <a:pPr algn="ctr" fontAlgn="ctr"/>
                      <a:r>
                        <a:rPr lang="ja-JP" altLang="en-US" sz="700" b="0" i="0" u="none" strike="noStrike" dirty="0" smtClean="0">
                          <a:solidFill>
                            <a:srgbClr val="000000"/>
                          </a:solidFill>
                          <a:effectLst/>
                          <a:latin typeface="ＭＳ Ｐゴシック"/>
                        </a:rPr>
                        <a:t>設定</a:t>
                      </a:r>
                      <a:r>
                        <a:rPr lang="ja-JP" altLang="en-US" sz="700" b="0" i="0" u="none" strike="noStrike" dirty="0">
                          <a:solidFill>
                            <a:srgbClr val="000000"/>
                          </a:solidFill>
                          <a:effectLst/>
                          <a:latin typeface="ＭＳ Ｐゴシック"/>
                        </a:rPr>
                        <a:t>方法</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dirty="0" smtClean="0">
                          <a:solidFill>
                            <a:srgbClr val="FF0000"/>
                          </a:solidFill>
                          <a:effectLst/>
                          <a:latin typeface="ＭＳ Ｐゴシック"/>
                        </a:rPr>
                        <a:t>◎</a:t>
                      </a:r>
                      <a:endParaRPr lang="en-US" sz="900" b="0" i="0" u="none" strike="noStrike" dirty="0">
                        <a:solidFill>
                          <a:srgbClr val="FF0000"/>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ja-JP" altLang="en-US" sz="900" dirty="0" smtClean="0">
                          <a:solidFill>
                            <a:srgbClr val="FF0000"/>
                          </a:solidFill>
                        </a:rPr>
                        <a:t>既存商品で新たな販路を開拓する営業戦略・戦術の立案</a:t>
                      </a:r>
                      <a:endParaRPr lang="ja-JP" altLang="en-US" sz="900" dirty="0">
                        <a:solidFill>
                          <a:srgbClr val="FF0000"/>
                        </a:solidFill>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r>
              <a:tr h="497975">
                <a:tc>
                  <a:txBody>
                    <a:bodyPr/>
                    <a:lstStyle/>
                    <a:p>
                      <a:pPr algn="ctr" fontAlgn="ctr"/>
                      <a:r>
                        <a:rPr lang="ja-JP" altLang="en-US" sz="700" b="0" i="0" u="none" strike="noStrike" dirty="0" smtClean="0">
                          <a:solidFill>
                            <a:srgbClr val="000000"/>
                          </a:solidFill>
                          <a:effectLst/>
                          <a:latin typeface="ＭＳ Ｐゴシック"/>
                        </a:rPr>
                        <a:t>計画を立てる</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700" b="0" i="0" u="none" strike="noStrike" dirty="0">
                          <a:solidFill>
                            <a:srgbClr val="000000"/>
                          </a:solidFill>
                          <a:effectLst/>
                          <a:latin typeface="ＭＳ Ｐゴシック"/>
                        </a:rPr>
                        <a:t>課題遂行のための</a:t>
                      </a:r>
                      <a:br>
                        <a:rPr lang="ja-JP" altLang="en-US" sz="700" b="0" i="0" u="none" strike="noStrike" dirty="0">
                          <a:solidFill>
                            <a:srgbClr val="000000"/>
                          </a:solidFill>
                          <a:effectLst/>
                          <a:latin typeface="ＭＳ Ｐゴシック"/>
                        </a:rPr>
                      </a:br>
                      <a:r>
                        <a:rPr lang="ja-JP" altLang="en-US" sz="700" b="0" i="0" u="none" strike="noStrike" dirty="0">
                          <a:solidFill>
                            <a:srgbClr val="000000"/>
                          </a:solidFill>
                          <a:effectLst/>
                          <a:latin typeface="ＭＳ Ｐゴシック"/>
                        </a:rPr>
                        <a:t>計画の立て方</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dirty="0" smtClean="0">
                          <a:solidFill>
                            <a:srgbClr val="070795"/>
                          </a:solidFill>
                          <a:effectLst/>
                          <a:latin typeface="ＭＳ Ｐゴシック"/>
                        </a:rPr>
                        <a:t>○</a:t>
                      </a:r>
                      <a:r>
                        <a:rPr lang="en-US" sz="900" b="0" i="0" u="none" strike="noStrike" dirty="0">
                          <a:solidFill>
                            <a:srgbClr val="070795"/>
                          </a:solidFill>
                          <a:effectLst/>
                          <a:latin typeface="ＭＳ Ｐゴシック"/>
                        </a:rPr>
                        <a:t>　</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ja-JP" altLang="en-US" sz="900" dirty="0" smtClean="0">
                          <a:solidFill>
                            <a:srgbClr val="070795"/>
                          </a:solidFill>
                        </a:rPr>
                        <a:t>営業計画の策定　</a:t>
                      </a:r>
                      <a:endParaRPr lang="ja-JP" altLang="en-US" sz="900" dirty="0">
                        <a:solidFill>
                          <a:srgbClr val="070795"/>
                        </a:solidFill>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51615">
                <a:tc rowSpan="2">
                  <a:txBody>
                    <a:bodyPr/>
                    <a:lstStyle/>
                    <a:p>
                      <a:pPr algn="ctr" fontAlgn="ctr"/>
                      <a:r>
                        <a:rPr lang="ja-JP" altLang="en-US" sz="700" b="0" i="0" u="none" strike="noStrike" dirty="0" smtClean="0">
                          <a:solidFill>
                            <a:srgbClr val="000000"/>
                          </a:solidFill>
                          <a:effectLst/>
                          <a:latin typeface="ＭＳ Ｐゴシック"/>
                        </a:rPr>
                        <a:t>実行する</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700" b="0" i="0" u="none" strike="noStrike" dirty="0">
                          <a:solidFill>
                            <a:srgbClr val="000000"/>
                          </a:solidFill>
                          <a:effectLst/>
                          <a:latin typeface="ＭＳ Ｐゴシック"/>
                        </a:rPr>
                        <a:t>実際</a:t>
                      </a:r>
                      <a:r>
                        <a:rPr lang="ja-JP" altLang="en-US" sz="700" b="0" i="0" u="none" strike="noStrike" dirty="0" smtClean="0">
                          <a:solidFill>
                            <a:srgbClr val="000000"/>
                          </a:solidFill>
                          <a:effectLst/>
                          <a:latin typeface="ＭＳ Ｐゴシック"/>
                        </a:rPr>
                        <a:t>の</a:t>
                      </a:r>
                      <a:endParaRPr lang="en-US" altLang="ja-JP" sz="700" b="0" i="0" u="none" strike="noStrike" dirty="0" smtClean="0">
                        <a:solidFill>
                          <a:srgbClr val="000000"/>
                        </a:solidFill>
                        <a:effectLst/>
                        <a:latin typeface="ＭＳ Ｐゴシック"/>
                      </a:endParaRPr>
                    </a:p>
                    <a:p>
                      <a:pPr algn="ctr" fontAlgn="ctr"/>
                      <a:r>
                        <a:rPr lang="ja-JP" altLang="en-US" sz="700" b="0" i="0" u="none" strike="noStrike" dirty="0" smtClean="0">
                          <a:solidFill>
                            <a:srgbClr val="000000"/>
                          </a:solidFill>
                          <a:effectLst/>
                          <a:latin typeface="ＭＳ Ｐゴシック"/>
                        </a:rPr>
                        <a:t>課題</a:t>
                      </a:r>
                      <a:r>
                        <a:rPr lang="ja-JP" altLang="en-US" sz="700" b="0" i="0" u="none" strike="noStrike" dirty="0">
                          <a:solidFill>
                            <a:srgbClr val="000000"/>
                          </a:solidFill>
                          <a:effectLst/>
                          <a:latin typeface="ＭＳ Ｐゴシック"/>
                        </a:rPr>
                        <a:t>遂行</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900" b="0" i="0" u="none" strike="noStrike" dirty="0" smtClean="0">
                          <a:solidFill>
                            <a:srgbClr val="070795"/>
                          </a:solidFill>
                          <a:effectLst/>
                          <a:latin typeface="ＭＳ Ｐゴシック"/>
                        </a:rPr>
                        <a:t>○</a:t>
                      </a:r>
                      <a:r>
                        <a:rPr lang="en-US" sz="900" b="0" i="0" u="none" strike="noStrike" dirty="0">
                          <a:solidFill>
                            <a:srgbClr val="000000"/>
                          </a:solidFill>
                          <a:effectLst/>
                          <a:latin typeface="ＭＳ Ｐゴシック"/>
                        </a:rPr>
                        <a:t>　</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r>
                        <a:rPr lang="ja-JP" altLang="en-US" sz="900" dirty="0" smtClean="0">
                          <a:solidFill>
                            <a:srgbClr val="070795"/>
                          </a:solidFill>
                        </a:rPr>
                        <a:t>営業戦略の推進、陣頭指揮を執って実行し任せてゆく</a:t>
                      </a:r>
                      <a:endParaRPr lang="ja-JP" altLang="en-US" sz="900" b="0" i="1" u="none" strike="noStrike" dirty="0">
                        <a:solidFill>
                          <a:srgbClr val="000000"/>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r>
              <a:tr h="308547">
                <a:tc vMerge="1">
                  <a:txBody>
                    <a:bodyPr/>
                    <a:lstStyle/>
                    <a:p>
                      <a:endParaRPr kumimoji="1" lang="ja-JP" altLang="en-US" dirty="0"/>
                    </a:p>
                  </a:txBody>
                  <a:tcPr/>
                </a:tc>
                <a:tc>
                  <a:txBody>
                    <a:bodyPr/>
                    <a:lstStyle/>
                    <a:p>
                      <a:pPr algn="ctr" fontAlgn="ctr"/>
                      <a:r>
                        <a:rPr lang="ja-JP" altLang="en-US" sz="700" b="0" i="0" u="none" strike="noStrike" dirty="0">
                          <a:solidFill>
                            <a:srgbClr val="000000"/>
                          </a:solidFill>
                          <a:effectLst/>
                          <a:latin typeface="ＭＳ Ｐゴシック"/>
                        </a:rPr>
                        <a:t>状況への対応</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900" b="0" i="0" u="none" strike="noStrike" dirty="0">
                        <a:solidFill>
                          <a:srgbClr val="070795"/>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ja-JP" altLang="en-US" sz="900" b="0" i="1" u="none" strike="noStrike" dirty="0">
                        <a:solidFill>
                          <a:srgbClr val="000000"/>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112" name="角丸四角形 9"/>
          <p:cNvSpPr>
            <a:spLocks noChangeArrowheads="1"/>
          </p:cNvSpPr>
          <p:nvPr/>
        </p:nvSpPr>
        <p:spPr bwMode="auto">
          <a:xfrm>
            <a:off x="5234974" y="1484784"/>
            <a:ext cx="1353250" cy="302759"/>
          </a:xfrm>
          <a:prstGeom prst="roundRect">
            <a:avLst>
              <a:gd name="adj" fmla="val 16667"/>
            </a:avLst>
          </a:prstGeom>
          <a:solidFill>
            <a:schemeClr val="accent5">
              <a:lumMod val="40000"/>
              <a:lumOff val="60000"/>
            </a:schemeClr>
          </a:solidFill>
          <a:ln>
            <a:noFill/>
          </a:ln>
          <a:extLst/>
        </p:spPr>
        <p:txBody>
          <a:bodyPr lIns="88459" tIns="44230" rIns="88459" bIns="44230" anchor="ctr"/>
          <a:lstStyle/>
          <a:p>
            <a:pPr algn="ctr" fontAlgn="auto">
              <a:spcAft>
                <a:spcPts val="0"/>
              </a:spcAft>
              <a:buFont typeface="Arial" charset="0"/>
              <a:buNone/>
              <a:defRPr/>
            </a:pPr>
            <a:r>
              <a:rPr kumimoji="0" lang="ja-JP" altLang="en-US" sz="1000" b="1" dirty="0">
                <a:latin typeface="+mj-ea"/>
                <a:ea typeface="+mj-ea"/>
              </a:rPr>
              <a:t>仕事の</a:t>
            </a:r>
            <a:r>
              <a:rPr kumimoji="0" lang="ja-JP" altLang="en-US" sz="1000" b="1" dirty="0" smtClean="0">
                <a:latin typeface="+mj-ea"/>
                <a:ea typeface="+mj-ea"/>
              </a:rPr>
              <a:t>し方</a:t>
            </a:r>
            <a:endParaRPr kumimoji="0" lang="ja-JP" altLang="en-US" sz="1000" b="1" dirty="0">
              <a:latin typeface="+mj-ea"/>
              <a:ea typeface="+mj-ea"/>
            </a:endParaRPr>
          </a:p>
        </p:txBody>
      </p:sp>
      <p:sp>
        <p:nvSpPr>
          <p:cNvPr id="113" name="角丸四角形 10"/>
          <p:cNvSpPr>
            <a:spLocks noChangeArrowheads="1"/>
          </p:cNvSpPr>
          <p:nvPr/>
        </p:nvSpPr>
        <p:spPr bwMode="auto">
          <a:xfrm>
            <a:off x="5223602" y="4284384"/>
            <a:ext cx="1436630" cy="299420"/>
          </a:xfrm>
          <a:prstGeom prst="roundRect">
            <a:avLst>
              <a:gd name="adj" fmla="val 16667"/>
            </a:avLst>
          </a:prstGeom>
          <a:solidFill>
            <a:schemeClr val="accent5">
              <a:lumMod val="40000"/>
              <a:lumOff val="60000"/>
            </a:schemeClr>
          </a:solidFill>
          <a:ln>
            <a:noFill/>
          </a:ln>
          <a:extLst/>
        </p:spPr>
        <p:txBody>
          <a:bodyPr lIns="88459" tIns="44230" rIns="88459" bIns="44230" anchor="ctr"/>
          <a:lstStyle/>
          <a:p>
            <a:pPr algn="ctr" fontAlgn="auto">
              <a:spcAft>
                <a:spcPts val="0"/>
              </a:spcAft>
              <a:buFont typeface="Arial" charset="0"/>
              <a:buNone/>
              <a:defRPr/>
            </a:pPr>
            <a:r>
              <a:rPr kumimoji="0" lang="ja-JP" altLang="en-US" sz="1000" b="1" dirty="0">
                <a:latin typeface="+mj-ea"/>
                <a:ea typeface="+mj-ea"/>
              </a:rPr>
              <a:t>人と</a:t>
            </a:r>
            <a:r>
              <a:rPr kumimoji="0" lang="ja-JP" altLang="en-US" sz="1000" b="1" dirty="0" smtClean="0">
                <a:latin typeface="+mj-ea"/>
                <a:ea typeface="+mj-ea"/>
              </a:rPr>
              <a:t>の関わり方</a:t>
            </a:r>
            <a:r>
              <a:rPr kumimoji="0" lang="ja-JP" altLang="en-US" sz="1000" b="1" dirty="0">
                <a:latin typeface="+mj-ea"/>
                <a:ea typeface="+mj-ea"/>
              </a:rPr>
              <a:t>　</a:t>
            </a:r>
          </a:p>
        </p:txBody>
      </p:sp>
      <p:pic>
        <p:nvPicPr>
          <p:cNvPr id="25"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43377" y="17187"/>
            <a:ext cx="627128" cy="31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 name="スライド番号プレースホルダー 3"/>
          <p:cNvSpPr txBox="1">
            <a:spLocks/>
          </p:cNvSpPr>
          <p:nvPr/>
        </p:nvSpPr>
        <p:spPr>
          <a:xfrm>
            <a:off x="6948264" y="6525344"/>
            <a:ext cx="2133600" cy="365125"/>
          </a:xfrm>
          <a:prstGeom prst="rect">
            <a:avLst/>
          </a:prstGeom>
        </p:spPr>
        <p:txBody>
          <a:bodyPr vert="horz" lIns="91440" tIns="45720" rIns="91440" bIns="45720" rtlCol="0" anchor="ctr"/>
          <a:lstStyle>
            <a:defPPr>
              <a:defRPr lang="ja-JP"/>
            </a:defPPr>
            <a:lvl1pPr algn="r" rtl="0" fontAlgn="auto">
              <a:spcBef>
                <a:spcPts val="0"/>
              </a:spcBef>
              <a:spcAft>
                <a:spcPts val="0"/>
              </a:spcAft>
              <a:defRPr kumimoji="1" sz="1200" kern="1200">
                <a:solidFill>
                  <a:schemeClr val="tx1">
                    <a:tint val="75000"/>
                  </a:schemeClr>
                </a:solidFill>
                <a:latin typeface="+mn-lt"/>
                <a:ea typeface="+mn-ea"/>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defRPr/>
            </a:pPr>
            <a:fld id="{C024EF52-B82D-496B-9F03-C0358D47F893}" type="slidenum">
              <a:rPr lang="ja-JP" altLang="en-US" smtClean="0"/>
              <a:pPr>
                <a:defRPr/>
              </a:pPr>
              <a:t>6</a:t>
            </a:fld>
            <a:endParaRPr lang="ja-JP" altLang="en-US" dirty="0"/>
          </a:p>
        </p:txBody>
      </p:sp>
    </p:spTree>
    <p:extLst>
      <p:ext uri="{BB962C8B-B14F-4D97-AF65-F5344CB8AC3E}">
        <p14:creationId xmlns:p14="http://schemas.microsoft.com/office/powerpoint/2010/main" val="2285257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a:xfrm>
            <a:off x="6974904" y="6520259"/>
            <a:ext cx="2133600" cy="365125"/>
          </a:xfrm>
        </p:spPr>
        <p:txBody>
          <a:bodyPr/>
          <a:lstStyle/>
          <a:p>
            <a:pPr>
              <a:defRPr/>
            </a:pPr>
            <a:fld id="{C024EF52-B82D-496B-9F03-C0358D47F893}" type="slidenum">
              <a:rPr lang="ja-JP" altLang="en-US" smtClean="0"/>
              <a:pPr>
                <a:defRPr/>
              </a:pPr>
              <a:t>7</a:t>
            </a:fld>
            <a:endParaRPr lang="ja-JP" altLang="en-US" dirty="0"/>
          </a:p>
        </p:txBody>
      </p:sp>
      <p:sp>
        <p:nvSpPr>
          <p:cNvPr id="9" name="テキスト ボックス 135"/>
          <p:cNvSpPr txBox="1">
            <a:spLocks noChangeArrowheads="1"/>
          </p:cNvSpPr>
          <p:nvPr/>
        </p:nvSpPr>
        <p:spPr bwMode="auto">
          <a:xfrm>
            <a:off x="1420728" y="-22186"/>
            <a:ext cx="5676537" cy="305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1" tIns="45716" rIns="91431" bIns="45716">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lgn="ctr" eaLnBrk="1" hangingPunct="1"/>
            <a:r>
              <a:rPr lang="ja-JP" altLang="en-US" sz="1400" dirty="0">
                <a:latin typeface="HG創英角ｺﾞｼｯｸUB" pitchFamily="49" charset="-128"/>
                <a:ea typeface="HG創英角ｺﾞｼｯｸUB" pitchFamily="49" charset="-128"/>
              </a:rPr>
              <a:t>＜</a:t>
            </a:r>
            <a:r>
              <a:rPr lang="ja-JP" altLang="en-US" sz="1400" dirty="0" smtClean="0">
                <a:latin typeface="HG創英角ｺﾞｼｯｸUB" pitchFamily="49" charset="-128"/>
                <a:ea typeface="HG創英角ｺﾞｼｯｸUB" pitchFamily="49" charset="-128"/>
              </a:rPr>
              <a:t>事例２</a:t>
            </a:r>
            <a:r>
              <a:rPr lang="ja-JP" altLang="en-US" sz="1400" dirty="0">
                <a:latin typeface="HG創英角ｺﾞｼｯｸUB" pitchFamily="49" charset="-128"/>
                <a:ea typeface="HG創英角ｺﾞｼｯｸUB" pitchFamily="49" charset="-128"/>
              </a:rPr>
              <a:t>　</a:t>
            </a:r>
            <a:r>
              <a:rPr lang="ja-JP" altLang="en-US" sz="1400" dirty="0" smtClean="0">
                <a:latin typeface="HG創英角ｺﾞｼｯｸUB" pitchFamily="49" charset="-128"/>
                <a:ea typeface="HG創英角ｺﾞｼｯｸUB" pitchFamily="49" charset="-128"/>
              </a:rPr>
              <a:t>Ｂ氏＞</a:t>
            </a:r>
            <a:r>
              <a:rPr lang="ja-JP" altLang="en-US" sz="1400" dirty="0">
                <a:latin typeface="HG創英角ｺﾞｼｯｸUB" pitchFamily="49" charset="-128"/>
                <a:ea typeface="HG創英角ｺﾞｼｯｸUB" pitchFamily="49" charset="-128"/>
              </a:rPr>
              <a:t>　</a:t>
            </a:r>
            <a:r>
              <a:rPr lang="ja-JP" altLang="en-US" sz="1400" dirty="0" smtClean="0">
                <a:latin typeface="HG創英角ｺﾞｼｯｸUB" pitchFamily="49" charset="-128"/>
                <a:ea typeface="HG創英角ｺﾞｼｯｸUB" pitchFamily="49" charset="-128"/>
              </a:rPr>
              <a:t>求職者</a:t>
            </a:r>
            <a:endParaRPr lang="ja-JP" altLang="en-US" sz="1400" dirty="0">
              <a:latin typeface="HG創英角ｺﾞｼｯｸUB" pitchFamily="49" charset="-128"/>
              <a:ea typeface="HG創英角ｺﾞｼｯｸUB" pitchFamily="49" charset="-128"/>
            </a:endParaRPr>
          </a:p>
        </p:txBody>
      </p:sp>
      <p:sp>
        <p:nvSpPr>
          <p:cNvPr id="34" name="正方形/長方形 33"/>
          <p:cNvSpPr/>
          <p:nvPr/>
        </p:nvSpPr>
        <p:spPr>
          <a:xfrm>
            <a:off x="8135529" y="31996"/>
            <a:ext cx="979345" cy="261471"/>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00" dirty="0" smtClean="0">
                <a:solidFill>
                  <a:schemeClr val="tx1">
                    <a:lumMod val="95000"/>
                    <a:lumOff val="5000"/>
                  </a:schemeClr>
                </a:solidFill>
                <a:latin typeface="HGP創英角ｺﾞｼｯｸUB" pitchFamily="50" charset="-128"/>
                <a:ea typeface="HGP創英角ｺﾞｼｯｸUB" pitchFamily="50" charset="-128"/>
              </a:rPr>
              <a:t>別途配布</a:t>
            </a:r>
            <a:endParaRPr lang="en-US" altLang="ja-JP" sz="1200" dirty="0" smtClean="0">
              <a:solidFill>
                <a:schemeClr val="tx1">
                  <a:lumMod val="95000"/>
                  <a:lumOff val="5000"/>
                </a:schemeClr>
              </a:solidFill>
              <a:latin typeface="HGP創英角ｺﾞｼｯｸUB" pitchFamily="50" charset="-128"/>
              <a:ea typeface="HGP創英角ｺﾞｼｯｸUB" pitchFamily="50" charset="-128"/>
            </a:endParaRPr>
          </a:p>
        </p:txBody>
      </p:sp>
      <p:sp>
        <p:nvSpPr>
          <p:cNvPr id="55" name="テキスト ボックス 54"/>
          <p:cNvSpPr txBox="1"/>
          <p:nvPr/>
        </p:nvSpPr>
        <p:spPr>
          <a:xfrm>
            <a:off x="197276" y="5733256"/>
            <a:ext cx="4302715" cy="954107"/>
          </a:xfrm>
          <a:prstGeom prst="rect">
            <a:avLst/>
          </a:prstGeom>
          <a:noFill/>
        </p:spPr>
        <p:txBody>
          <a:bodyPr wrap="square">
            <a:spAutoFit/>
          </a:bodyPr>
          <a:lstStyle/>
          <a:p>
            <a:pPr marL="85725" indent="-85725" fontAlgn="ctr"/>
            <a:r>
              <a:rPr lang="ja-JP" altLang="en-US" sz="1400" dirty="0" smtClean="0"/>
              <a:t>・米国駐在、ラーメン店で</a:t>
            </a:r>
            <a:r>
              <a:rPr lang="ja-JP" altLang="en-US" sz="1400" u="sng" dirty="0" smtClean="0">
                <a:solidFill>
                  <a:srgbClr val="FF0000"/>
                </a:solidFill>
              </a:rPr>
              <a:t>自ら課題を設定して既存商品の販売戦略を立案</a:t>
            </a:r>
            <a:r>
              <a:rPr lang="ja-JP" altLang="en-US" sz="1400" dirty="0" smtClean="0"/>
              <a:t>。</a:t>
            </a:r>
            <a:endParaRPr lang="en-US" altLang="ja-JP" sz="1400" dirty="0" smtClean="0"/>
          </a:p>
          <a:p>
            <a:pPr marL="85725" indent="-85725" fontAlgn="ctr"/>
            <a:r>
              <a:rPr lang="ja-JP" altLang="en-US" sz="1400" dirty="0" smtClean="0">
                <a:solidFill>
                  <a:srgbClr val="000000"/>
                </a:solidFill>
                <a:latin typeface="ＭＳ Ｐゴシック"/>
              </a:rPr>
              <a:t>・</a:t>
            </a:r>
            <a:r>
              <a:rPr lang="ja-JP" altLang="en-US" sz="1400" u="sng" dirty="0" smtClean="0">
                <a:solidFill>
                  <a:srgbClr val="FF0000"/>
                </a:solidFill>
                <a:latin typeface="ＭＳ Ｐゴシック"/>
              </a:rPr>
              <a:t>オーナー経営者に臆することなく進言、コンセンサスを得て自らの考えを推進</a:t>
            </a:r>
            <a:r>
              <a:rPr lang="ja-JP" altLang="en-US" sz="1400" dirty="0" smtClean="0">
                <a:solidFill>
                  <a:srgbClr val="000000"/>
                </a:solidFill>
                <a:latin typeface="ＭＳ Ｐゴシック"/>
              </a:rPr>
              <a:t>する。</a:t>
            </a:r>
            <a:endParaRPr lang="en-US" altLang="ja-JP" sz="1400" dirty="0">
              <a:solidFill>
                <a:srgbClr val="000000"/>
              </a:solidFill>
              <a:latin typeface="ＭＳ Ｐゴシック"/>
            </a:endParaRPr>
          </a:p>
        </p:txBody>
      </p:sp>
      <p:sp>
        <p:nvSpPr>
          <p:cNvPr id="61" name="テキスト ボックス 55"/>
          <p:cNvSpPr txBox="1">
            <a:spLocks noChangeArrowheads="1"/>
          </p:cNvSpPr>
          <p:nvPr/>
        </p:nvSpPr>
        <p:spPr bwMode="auto">
          <a:xfrm>
            <a:off x="197277" y="692696"/>
            <a:ext cx="430271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ja-JP" altLang="en-US" sz="1400" dirty="0" smtClean="0">
                <a:solidFill>
                  <a:srgbClr val="000000"/>
                </a:solidFill>
                <a:latin typeface="ＭＳ Ｐゴシック" charset="-128"/>
              </a:rPr>
              <a:t>・</a:t>
            </a:r>
            <a:r>
              <a:rPr lang="ja-JP" altLang="en-US" sz="1400" dirty="0">
                <a:solidFill>
                  <a:srgbClr val="000000"/>
                </a:solidFill>
                <a:latin typeface="ＭＳ Ｐゴシック"/>
              </a:rPr>
              <a:t>業界不問で法人営業の正社員を</a:t>
            </a:r>
            <a:r>
              <a:rPr lang="ja-JP" altLang="en-US" sz="1400" dirty="0" smtClean="0">
                <a:solidFill>
                  <a:srgbClr val="000000"/>
                </a:solidFill>
                <a:latin typeface="ＭＳ Ｐゴシック"/>
              </a:rPr>
              <a:t>希望。</a:t>
            </a:r>
            <a:endParaRPr lang="ja-JP" altLang="en-US" sz="1400" dirty="0"/>
          </a:p>
        </p:txBody>
      </p:sp>
      <p:sp>
        <p:nvSpPr>
          <p:cNvPr id="2" name="テキスト ボックス 1"/>
          <p:cNvSpPr txBox="1"/>
          <p:nvPr/>
        </p:nvSpPr>
        <p:spPr>
          <a:xfrm>
            <a:off x="199782" y="404664"/>
            <a:ext cx="2085727" cy="369332"/>
          </a:xfrm>
          <a:prstGeom prst="rect">
            <a:avLst/>
          </a:prstGeom>
          <a:noFill/>
        </p:spPr>
        <p:txBody>
          <a:bodyPr wrap="square" rtlCol="0">
            <a:spAutoFit/>
          </a:bodyPr>
          <a:lstStyle/>
          <a:p>
            <a:r>
              <a:rPr kumimoji="1" lang="ja-JP" altLang="en-US" dirty="0" smtClean="0"/>
              <a:t>■当初希望</a:t>
            </a:r>
            <a:endParaRPr kumimoji="1" lang="ja-JP" altLang="en-US" dirty="0"/>
          </a:p>
        </p:txBody>
      </p:sp>
      <p:sp>
        <p:nvSpPr>
          <p:cNvPr id="3" name="正方形/長方形 2"/>
          <p:cNvSpPr/>
          <p:nvPr/>
        </p:nvSpPr>
        <p:spPr>
          <a:xfrm>
            <a:off x="197277" y="3356992"/>
            <a:ext cx="4302715" cy="1815882"/>
          </a:xfrm>
          <a:prstGeom prst="rect">
            <a:avLst/>
          </a:prstGeom>
        </p:spPr>
        <p:txBody>
          <a:bodyPr wrap="square">
            <a:spAutoFit/>
          </a:bodyPr>
          <a:lstStyle/>
          <a:p>
            <a:pPr marL="85725" indent="-85725"/>
            <a:r>
              <a:rPr lang="ja-JP" altLang="en-US" sz="1400" dirty="0" smtClean="0">
                <a:solidFill>
                  <a:srgbClr val="000000"/>
                </a:solidFill>
                <a:latin typeface="ＭＳ Ｐゴシック"/>
              </a:rPr>
              <a:t>・</a:t>
            </a:r>
            <a:r>
              <a:rPr lang="ja-JP" altLang="en-US" sz="1400" dirty="0" smtClean="0"/>
              <a:t>米国</a:t>
            </a:r>
            <a:r>
              <a:rPr lang="ja-JP" altLang="en-US" sz="1400" dirty="0"/>
              <a:t>駐在</a:t>
            </a:r>
            <a:r>
              <a:rPr lang="ja-JP" altLang="en-US" sz="1400" dirty="0" smtClean="0"/>
              <a:t>時、改めて販売</a:t>
            </a:r>
            <a:r>
              <a:rPr lang="ja-JP" altLang="en-US" sz="1400" dirty="0"/>
              <a:t>戦略を練り直し、自社の品質の</a:t>
            </a:r>
            <a:r>
              <a:rPr lang="ja-JP" altLang="en-US" sz="1400" dirty="0" smtClean="0"/>
              <a:t>高さ、思想</a:t>
            </a:r>
            <a:r>
              <a:rPr lang="ja-JP" altLang="en-US" sz="1400" dirty="0"/>
              <a:t>を現地のスタッフ</a:t>
            </a:r>
            <a:r>
              <a:rPr lang="ja-JP" altLang="en-US" sz="1400" dirty="0" smtClean="0"/>
              <a:t>に浸透させた。</a:t>
            </a:r>
            <a:endParaRPr lang="en-US" altLang="ja-JP" sz="1400" dirty="0"/>
          </a:p>
          <a:p>
            <a:pPr marL="85725" indent="-85725"/>
            <a:r>
              <a:rPr lang="ja-JP" altLang="en-US" sz="1400" dirty="0" smtClean="0"/>
              <a:t>・店舗</a:t>
            </a:r>
            <a:r>
              <a:rPr lang="ja-JP" altLang="en-US" sz="1400" dirty="0"/>
              <a:t>運営では</a:t>
            </a:r>
            <a:r>
              <a:rPr lang="ja-JP" altLang="en-US" sz="1400" dirty="0" smtClean="0"/>
              <a:t>、仕入</a:t>
            </a:r>
            <a:r>
              <a:rPr lang="ja-JP" altLang="en-US" sz="1400" dirty="0"/>
              <a:t>原価・在庫管理、工程の歩留改善</a:t>
            </a:r>
            <a:r>
              <a:rPr lang="ja-JP" altLang="en-US" sz="1400" dirty="0" smtClean="0"/>
              <a:t>などを合理化。人材</a:t>
            </a:r>
            <a:r>
              <a:rPr lang="ja-JP" altLang="en-US" sz="1400" dirty="0"/>
              <a:t>育成の発想を取り入れ</a:t>
            </a:r>
            <a:r>
              <a:rPr lang="ja-JP" altLang="en-US" sz="1400" dirty="0" smtClean="0"/>
              <a:t>、評判の</a:t>
            </a:r>
            <a:r>
              <a:rPr lang="ja-JP" altLang="en-US" sz="1400" dirty="0"/>
              <a:t>良い店舗に仕上げた。</a:t>
            </a:r>
            <a:endParaRPr lang="en-US" altLang="ja-JP" sz="1400" dirty="0"/>
          </a:p>
          <a:p>
            <a:pPr marL="85725" indent="-85725"/>
            <a:r>
              <a:rPr lang="ja-JP" altLang="en-US" sz="1400" dirty="0" smtClean="0"/>
              <a:t>・社長</a:t>
            </a:r>
            <a:r>
              <a:rPr lang="ja-JP" altLang="en-US" sz="1400" dirty="0"/>
              <a:t>の意向を現場に分かり易く伝え、店舗の声を吸い上げて経営に進言するなどの手腕を評価</a:t>
            </a:r>
            <a:r>
              <a:rPr lang="ja-JP" altLang="en-US" sz="1400" dirty="0" smtClean="0"/>
              <a:t>された。</a:t>
            </a:r>
            <a:endParaRPr lang="en-US" altLang="ja-JP" sz="1400" dirty="0" smtClean="0"/>
          </a:p>
          <a:p>
            <a:pPr marL="85725" indent="-85725"/>
            <a:r>
              <a:rPr lang="ja-JP" altLang="en-US" sz="1400" dirty="0" smtClean="0"/>
              <a:t>・ＮＹ</a:t>
            </a:r>
            <a:r>
              <a:rPr lang="ja-JP" altLang="en-US" sz="1400" dirty="0"/>
              <a:t>出店の</a:t>
            </a:r>
            <a:r>
              <a:rPr lang="ja-JP" altLang="en-US" sz="1400" dirty="0" smtClean="0"/>
              <a:t>際、自ら</a:t>
            </a:r>
            <a:r>
              <a:rPr lang="ja-JP" altLang="en-US" sz="1400" dirty="0"/>
              <a:t>店長と</a:t>
            </a:r>
            <a:r>
              <a:rPr lang="ja-JP" altLang="en-US" sz="1400" dirty="0" smtClean="0"/>
              <a:t>して覚悟</a:t>
            </a:r>
            <a:r>
              <a:rPr lang="ja-JP" altLang="en-US" sz="1400" dirty="0"/>
              <a:t>を</a:t>
            </a:r>
            <a:r>
              <a:rPr lang="ja-JP" altLang="en-US" sz="1400" dirty="0" smtClean="0"/>
              <a:t>持って取り組む。</a:t>
            </a:r>
            <a:endParaRPr lang="ja-JP" altLang="en-US" sz="1400" dirty="0">
              <a:solidFill>
                <a:srgbClr val="000000"/>
              </a:solidFill>
              <a:latin typeface="ＭＳ Ｐゴシック"/>
            </a:endParaRPr>
          </a:p>
        </p:txBody>
      </p:sp>
      <p:sp>
        <p:nvSpPr>
          <p:cNvPr id="69" name="テキスト ボックス 68"/>
          <p:cNvSpPr txBox="1"/>
          <p:nvPr/>
        </p:nvSpPr>
        <p:spPr>
          <a:xfrm>
            <a:off x="197277" y="3068960"/>
            <a:ext cx="2085727" cy="369332"/>
          </a:xfrm>
          <a:prstGeom prst="rect">
            <a:avLst/>
          </a:prstGeom>
          <a:noFill/>
        </p:spPr>
        <p:txBody>
          <a:bodyPr wrap="square" rtlCol="0">
            <a:spAutoFit/>
          </a:bodyPr>
          <a:lstStyle/>
          <a:p>
            <a:r>
              <a:rPr kumimoji="1" lang="ja-JP" altLang="en-US" dirty="0" smtClean="0"/>
              <a:t>■エピソード</a:t>
            </a:r>
            <a:endParaRPr kumimoji="1" lang="ja-JP" altLang="en-US" dirty="0"/>
          </a:p>
        </p:txBody>
      </p:sp>
      <p:sp>
        <p:nvSpPr>
          <p:cNvPr id="70" name="テキスト ボックス 69"/>
          <p:cNvSpPr txBox="1"/>
          <p:nvPr/>
        </p:nvSpPr>
        <p:spPr>
          <a:xfrm>
            <a:off x="139439" y="1242624"/>
            <a:ext cx="2318359" cy="369332"/>
          </a:xfrm>
          <a:prstGeom prst="rect">
            <a:avLst/>
          </a:prstGeom>
          <a:noFill/>
        </p:spPr>
        <p:txBody>
          <a:bodyPr wrap="square" rtlCol="0">
            <a:spAutoFit/>
          </a:bodyPr>
          <a:lstStyle/>
          <a:p>
            <a:r>
              <a:rPr kumimoji="1" lang="ja-JP" altLang="en-US" dirty="0" smtClean="0"/>
              <a:t>■プロフィール</a:t>
            </a:r>
            <a:endParaRPr kumimoji="1" lang="ja-JP" altLang="en-US" dirty="0"/>
          </a:p>
        </p:txBody>
      </p:sp>
      <p:sp>
        <p:nvSpPr>
          <p:cNvPr id="26" name="正方形/長方形 25"/>
          <p:cNvSpPr/>
          <p:nvPr/>
        </p:nvSpPr>
        <p:spPr>
          <a:xfrm>
            <a:off x="229891" y="1539948"/>
            <a:ext cx="4270101" cy="1384995"/>
          </a:xfrm>
          <a:prstGeom prst="rect">
            <a:avLst/>
          </a:prstGeom>
        </p:spPr>
        <p:txBody>
          <a:bodyPr wrap="square">
            <a:spAutoFit/>
          </a:bodyPr>
          <a:lstStyle/>
          <a:p>
            <a:pPr fontAlgn="ctr"/>
            <a:r>
              <a:rPr lang="ja-JP" altLang="en-US" sz="1400" dirty="0" smtClean="0">
                <a:solidFill>
                  <a:srgbClr val="000000"/>
                </a:solidFill>
                <a:latin typeface="ＭＳ Ｐゴシック"/>
              </a:rPr>
              <a:t>・</a:t>
            </a:r>
            <a:r>
              <a:rPr lang="en-US" altLang="ja-JP" sz="1400" dirty="0">
                <a:solidFill>
                  <a:srgbClr val="000000"/>
                </a:solidFill>
                <a:latin typeface="ＭＳ Ｐゴシック"/>
              </a:rPr>
              <a:t>45</a:t>
            </a:r>
            <a:r>
              <a:rPr lang="ja-JP" altLang="en-US" sz="1400" dirty="0">
                <a:solidFill>
                  <a:srgbClr val="000000"/>
                </a:solidFill>
                <a:latin typeface="ＭＳ Ｐゴシック"/>
              </a:rPr>
              <a:t>才男性</a:t>
            </a:r>
            <a:r>
              <a:rPr lang="ja-JP" altLang="en-US" sz="1400" dirty="0" smtClean="0">
                <a:solidFill>
                  <a:srgbClr val="000000"/>
                </a:solidFill>
                <a:latin typeface="ＭＳ Ｐゴシック"/>
              </a:rPr>
              <a:t>。大手</a:t>
            </a:r>
            <a:r>
              <a:rPr lang="ja-JP" altLang="en-US" sz="1400" dirty="0">
                <a:solidFill>
                  <a:srgbClr val="000000"/>
                </a:solidFill>
                <a:latin typeface="ＭＳ Ｐゴシック"/>
              </a:rPr>
              <a:t>家電</a:t>
            </a:r>
            <a:r>
              <a:rPr lang="ja-JP" altLang="en-US" sz="1400" dirty="0" smtClean="0">
                <a:solidFill>
                  <a:srgbClr val="000000"/>
                </a:solidFill>
                <a:latin typeface="ＭＳ Ｐゴシック"/>
              </a:rPr>
              <a:t>メーカー入社後、産業</a:t>
            </a:r>
            <a:r>
              <a:rPr lang="ja-JP" altLang="en-US" sz="1400" dirty="0">
                <a:solidFill>
                  <a:srgbClr val="000000"/>
                </a:solidFill>
                <a:latin typeface="ＭＳ Ｐゴシック"/>
              </a:rPr>
              <a:t>機械の</a:t>
            </a:r>
            <a:r>
              <a:rPr lang="ja-JP" altLang="en-US" sz="1400" dirty="0" smtClean="0">
                <a:solidFill>
                  <a:srgbClr val="000000"/>
                </a:solidFill>
                <a:latin typeface="ＭＳ Ｐゴシック"/>
              </a:rPr>
              <a:t>国内営業</a:t>
            </a:r>
            <a:r>
              <a:rPr lang="ja-JP" altLang="en-US" sz="1400" dirty="0">
                <a:solidFill>
                  <a:srgbClr val="000000"/>
                </a:solidFill>
                <a:latin typeface="ＭＳ Ｐゴシック"/>
              </a:rPr>
              <a:t>（</a:t>
            </a:r>
            <a:r>
              <a:rPr lang="en-US" altLang="ja-JP" sz="1400" dirty="0">
                <a:solidFill>
                  <a:srgbClr val="000000"/>
                </a:solidFill>
                <a:latin typeface="ＭＳ Ｐゴシック"/>
              </a:rPr>
              <a:t>5</a:t>
            </a:r>
            <a:r>
              <a:rPr lang="ja-JP" altLang="en-US" sz="1400" dirty="0">
                <a:solidFill>
                  <a:srgbClr val="000000"/>
                </a:solidFill>
                <a:latin typeface="ＭＳ Ｐゴシック"/>
              </a:rPr>
              <a:t>年</a:t>
            </a:r>
            <a:r>
              <a:rPr lang="ja-JP" altLang="en-US" sz="1400" dirty="0" smtClean="0">
                <a:solidFill>
                  <a:srgbClr val="000000"/>
                </a:solidFill>
                <a:latin typeface="ＭＳ Ｐゴシック"/>
              </a:rPr>
              <a:t>）、貿易</a:t>
            </a:r>
            <a:r>
              <a:rPr lang="ja-JP" altLang="en-US" sz="1400" dirty="0">
                <a:solidFill>
                  <a:srgbClr val="000000"/>
                </a:solidFill>
                <a:latin typeface="ＭＳ Ｐゴシック"/>
              </a:rPr>
              <a:t>通関業務（</a:t>
            </a:r>
            <a:r>
              <a:rPr lang="en-US" altLang="ja-JP" sz="1400" dirty="0">
                <a:solidFill>
                  <a:srgbClr val="000000"/>
                </a:solidFill>
                <a:latin typeface="ＭＳ Ｐゴシック"/>
              </a:rPr>
              <a:t>3</a:t>
            </a:r>
            <a:r>
              <a:rPr lang="ja-JP" altLang="en-US" sz="1400" dirty="0">
                <a:solidFill>
                  <a:srgbClr val="000000"/>
                </a:solidFill>
                <a:latin typeface="ＭＳ Ｐゴシック"/>
              </a:rPr>
              <a:t>年</a:t>
            </a:r>
            <a:r>
              <a:rPr lang="ja-JP" altLang="en-US" sz="1400" dirty="0" smtClean="0">
                <a:solidFill>
                  <a:srgbClr val="000000"/>
                </a:solidFill>
                <a:latin typeface="ＭＳ Ｐゴシック"/>
              </a:rPr>
              <a:t>）、</a:t>
            </a:r>
            <a:r>
              <a:rPr lang="ja-JP" altLang="en-US" sz="1400" dirty="0">
                <a:solidFill>
                  <a:srgbClr val="000000"/>
                </a:solidFill>
                <a:latin typeface="ＭＳ Ｐゴシック"/>
              </a:rPr>
              <a:t>米国</a:t>
            </a:r>
            <a:r>
              <a:rPr lang="ja-JP" altLang="en-US" sz="1400" dirty="0" smtClean="0">
                <a:solidFill>
                  <a:srgbClr val="000000"/>
                </a:solidFill>
                <a:latin typeface="ＭＳ Ｐゴシック"/>
              </a:rPr>
              <a:t>駐在（</a:t>
            </a:r>
            <a:r>
              <a:rPr lang="en-US" altLang="ja-JP" sz="1400" dirty="0">
                <a:solidFill>
                  <a:srgbClr val="000000"/>
                </a:solidFill>
                <a:latin typeface="ＭＳ Ｐゴシック"/>
              </a:rPr>
              <a:t>3</a:t>
            </a:r>
            <a:r>
              <a:rPr lang="ja-JP" altLang="en-US" sz="1400" dirty="0">
                <a:solidFill>
                  <a:srgbClr val="000000"/>
                </a:solidFill>
                <a:latin typeface="ＭＳ Ｐゴシック"/>
              </a:rPr>
              <a:t>年）。</a:t>
            </a:r>
            <a:br>
              <a:rPr lang="ja-JP" altLang="en-US" sz="1400" dirty="0">
                <a:solidFill>
                  <a:srgbClr val="000000"/>
                </a:solidFill>
                <a:latin typeface="ＭＳ Ｐゴシック"/>
              </a:rPr>
            </a:br>
            <a:r>
              <a:rPr lang="ja-JP" altLang="en-US" sz="1400" dirty="0" smtClean="0">
                <a:solidFill>
                  <a:srgbClr val="000000"/>
                </a:solidFill>
                <a:latin typeface="ＭＳ Ｐゴシック"/>
              </a:rPr>
              <a:t>・</a:t>
            </a:r>
            <a:r>
              <a:rPr lang="en-US" altLang="ja-JP" sz="1400" dirty="0" smtClean="0">
                <a:solidFill>
                  <a:srgbClr val="000000"/>
                </a:solidFill>
                <a:latin typeface="ＭＳ Ｐゴシック"/>
              </a:rPr>
              <a:t>30</a:t>
            </a:r>
            <a:r>
              <a:rPr lang="ja-JP" altLang="en-US" sz="1400" dirty="0">
                <a:solidFill>
                  <a:srgbClr val="000000"/>
                </a:solidFill>
                <a:latin typeface="ＭＳ Ｐゴシック"/>
              </a:rPr>
              <a:t>歳を超え</a:t>
            </a:r>
            <a:r>
              <a:rPr lang="ja-JP" altLang="en-US" sz="1400" dirty="0" smtClean="0">
                <a:solidFill>
                  <a:srgbClr val="000000"/>
                </a:solidFill>
                <a:latin typeface="ＭＳ Ｐゴシック"/>
              </a:rPr>
              <a:t>、ラーメン店に弟子入り、 </a:t>
            </a:r>
            <a:r>
              <a:rPr lang="ja-JP" altLang="en-US" sz="1400" dirty="0">
                <a:solidFill>
                  <a:srgbClr val="000000"/>
                </a:solidFill>
                <a:latin typeface="ＭＳ Ｐゴシック"/>
              </a:rPr>
              <a:t>独立</a:t>
            </a:r>
            <a:r>
              <a:rPr lang="ja-JP" altLang="en-US" sz="1400" dirty="0" smtClean="0">
                <a:solidFill>
                  <a:srgbClr val="000000"/>
                </a:solidFill>
                <a:latin typeface="ＭＳ Ｐゴシック"/>
              </a:rPr>
              <a:t>を目指す。</a:t>
            </a:r>
            <a:endParaRPr lang="en-US" altLang="ja-JP" sz="1400" dirty="0" smtClean="0">
              <a:solidFill>
                <a:srgbClr val="000000"/>
              </a:solidFill>
              <a:latin typeface="ＭＳ Ｐゴシック"/>
            </a:endParaRPr>
          </a:p>
          <a:p>
            <a:pPr fontAlgn="ctr"/>
            <a:r>
              <a:rPr lang="ja-JP" altLang="en-US" sz="1400" dirty="0" smtClean="0">
                <a:solidFill>
                  <a:srgbClr val="000000"/>
                </a:solidFill>
                <a:latin typeface="ＭＳ Ｐゴシック"/>
              </a:rPr>
              <a:t>・ラｰメン</a:t>
            </a:r>
            <a:r>
              <a:rPr lang="ja-JP" altLang="en-US" sz="1400" dirty="0">
                <a:solidFill>
                  <a:srgbClr val="000000"/>
                </a:solidFill>
                <a:latin typeface="ＭＳ Ｐゴシック"/>
              </a:rPr>
              <a:t>修行、店舗経営を経て営業／管理部門役員</a:t>
            </a:r>
            <a:endParaRPr lang="en-US" altLang="ja-JP" sz="1400" dirty="0">
              <a:solidFill>
                <a:srgbClr val="000000"/>
              </a:solidFill>
              <a:latin typeface="ＭＳ Ｐゴシック"/>
            </a:endParaRPr>
          </a:p>
          <a:p>
            <a:pPr fontAlgn="ctr"/>
            <a:r>
              <a:rPr lang="ja-JP" altLang="en-US" sz="1400" dirty="0">
                <a:solidFill>
                  <a:srgbClr val="000000"/>
                </a:solidFill>
                <a:latin typeface="ＭＳ Ｐゴシック"/>
              </a:rPr>
              <a:t>　（</a:t>
            </a:r>
            <a:r>
              <a:rPr lang="en-US" altLang="ja-JP" sz="1400" dirty="0">
                <a:solidFill>
                  <a:srgbClr val="000000"/>
                </a:solidFill>
                <a:latin typeface="ＭＳ Ｐゴシック"/>
              </a:rPr>
              <a:t>12</a:t>
            </a:r>
            <a:r>
              <a:rPr lang="ja-JP" altLang="en-US" sz="1400" dirty="0">
                <a:solidFill>
                  <a:srgbClr val="000000"/>
                </a:solidFill>
                <a:latin typeface="ＭＳ Ｐゴシック"/>
              </a:rPr>
              <a:t>年）に就任</a:t>
            </a:r>
            <a:r>
              <a:rPr lang="ja-JP" altLang="en-US" sz="1400" dirty="0" smtClean="0">
                <a:solidFill>
                  <a:srgbClr val="000000"/>
                </a:solidFill>
                <a:latin typeface="ＭＳ Ｐゴシック"/>
              </a:rPr>
              <a:t>。</a:t>
            </a:r>
            <a:endParaRPr lang="en-US" altLang="ja-JP" sz="1400" dirty="0" smtClean="0">
              <a:solidFill>
                <a:srgbClr val="000000"/>
              </a:solidFill>
              <a:latin typeface="ＭＳ Ｐゴシック"/>
            </a:endParaRPr>
          </a:p>
          <a:p>
            <a:pPr fontAlgn="ctr"/>
            <a:r>
              <a:rPr lang="ja-JP" altLang="en-US" sz="1400" dirty="0" smtClean="0">
                <a:solidFill>
                  <a:srgbClr val="000000"/>
                </a:solidFill>
                <a:latin typeface="ＭＳ Ｐゴシック"/>
              </a:rPr>
              <a:t>・人</a:t>
            </a:r>
            <a:r>
              <a:rPr lang="ja-JP" altLang="en-US" sz="1400" dirty="0">
                <a:solidFill>
                  <a:srgbClr val="000000"/>
                </a:solidFill>
                <a:latin typeface="ＭＳ Ｐゴシック"/>
              </a:rPr>
              <a:t>あたりがよく快活で腹の据わった方</a:t>
            </a:r>
            <a:r>
              <a:rPr lang="ja-JP" altLang="en-US" sz="1400" dirty="0" smtClean="0">
                <a:solidFill>
                  <a:srgbClr val="000000"/>
                </a:solidFill>
                <a:latin typeface="ＭＳ Ｐゴシック"/>
              </a:rPr>
              <a:t>。</a:t>
            </a:r>
            <a:endParaRPr lang="en-US" altLang="ja-JP" sz="1400" dirty="0"/>
          </a:p>
        </p:txBody>
      </p:sp>
      <p:sp>
        <p:nvSpPr>
          <p:cNvPr id="71" name="角丸四角形 70"/>
          <p:cNvSpPr/>
          <p:nvPr/>
        </p:nvSpPr>
        <p:spPr>
          <a:xfrm>
            <a:off x="114953" y="404664"/>
            <a:ext cx="4457418" cy="706398"/>
          </a:xfrm>
          <a:prstGeom prst="roundRect">
            <a:avLst>
              <a:gd name="adj" fmla="val 8966"/>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2" name="角丸四角形 71"/>
          <p:cNvSpPr/>
          <p:nvPr/>
        </p:nvSpPr>
        <p:spPr>
          <a:xfrm>
            <a:off x="107505" y="3068960"/>
            <a:ext cx="4464496" cy="2087652"/>
          </a:xfrm>
          <a:prstGeom prst="roundRect">
            <a:avLst>
              <a:gd name="adj" fmla="val 46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角丸四角形 72"/>
          <p:cNvSpPr/>
          <p:nvPr/>
        </p:nvSpPr>
        <p:spPr>
          <a:xfrm>
            <a:off x="107505" y="1221720"/>
            <a:ext cx="4464496" cy="1703224"/>
          </a:xfrm>
          <a:prstGeom prst="roundRect">
            <a:avLst>
              <a:gd name="adj" fmla="val 46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角丸四角形 73"/>
          <p:cNvSpPr/>
          <p:nvPr/>
        </p:nvSpPr>
        <p:spPr>
          <a:xfrm>
            <a:off x="107505" y="5301208"/>
            <a:ext cx="4464496" cy="1512168"/>
          </a:xfrm>
          <a:prstGeom prst="roundRect">
            <a:avLst>
              <a:gd name="adj" fmla="val 46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テキスト ボックス 74"/>
          <p:cNvSpPr txBox="1"/>
          <p:nvPr/>
        </p:nvSpPr>
        <p:spPr>
          <a:xfrm>
            <a:off x="199782" y="5363924"/>
            <a:ext cx="3381871" cy="369332"/>
          </a:xfrm>
          <a:prstGeom prst="rect">
            <a:avLst/>
          </a:prstGeom>
          <a:noFill/>
        </p:spPr>
        <p:txBody>
          <a:bodyPr wrap="square" rtlCol="0">
            <a:spAutoFit/>
          </a:bodyPr>
          <a:lstStyle/>
          <a:p>
            <a:r>
              <a:rPr kumimoji="1" lang="ja-JP" altLang="en-US" dirty="0" smtClean="0"/>
              <a:t>■解決してきた課題</a:t>
            </a:r>
            <a:endParaRPr kumimoji="1" lang="ja-JP" altLang="en-US" dirty="0"/>
          </a:p>
        </p:txBody>
      </p:sp>
      <p:sp>
        <p:nvSpPr>
          <p:cNvPr id="80" name="二等辺三角形 79"/>
          <p:cNvSpPr/>
          <p:nvPr/>
        </p:nvSpPr>
        <p:spPr>
          <a:xfrm rot="5400000">
            <a:off x="2456186" y="3429000"/>
            <a:ext cx="4852118" cy="243606"/>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aphicFrame>
        <p:nvGraphicFramePr>
          <p:cNvPr id="107" name="表 106"/>
          <p:cNvGraphicFramePr>
            <a:graphicFrameLocks noGrp="1"/>
          </p:cNvGraphicFramePr>
          <p:nvPr>
            <p:extLst>
              <p:ext uri="{D42A27DB-BD31-4B8C-83A1-F6EECF244321}">
                <p14:modId xmlns:p14="http://schemas.microsoft.com/office/powerpoint/2010/main" val="764809613"/>
              </p:ext>
            </p:extLst>
          </p:nvPr>
        </p:nvGraphicFramePr>
        <p:xfrm>
          <a:off x="5220072" y="4653136"/>
          <a:ext cx="3672408" cy="1872208"/>
        </p:xfrm>
        <a:graphic>
          <a:graphicData uri="http://schemas.openxmlformats.org/drawingml/2006/table">
            <a:tbl>
              <a:tblPr/>
              <a:tblGrid>
                <a:gridCol w="994611"/>
                <a:gridCol w="306034"/>
                <a:gridCol w="2371763"/>
              </a:tblGrid>
              <a:tr h="360040">
                <a:tc>
                  <a:txBody>
                    <a:bodyPr/>
                    <a:lstStyle/>
                    <a:p>
                      <a:pPr algn="ctr" fontAlgn="ctr"/>
                      <a:r>
                        <a:rPr lang="ja-JP" altLang="en-US" sz="600" b="0" i="0" u="none" strike="noStrike" dirty="0">
                          <a:solidFill>
                            <a:srgbClr val="000000"/>
                          </a:solidFill>
                          <a:effectLst/>
                          <a:latin typeface="ＭＳ Ｐゴシック"/>
                        </a:rPr>
                        <a:t>対人マネジメントで重要なこと</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indent="0" algn="ctr" defTabSz="884591" rtl="0" eaLnBrk="1" fontAlgn="ctr" latinLnBrk="0" hangingPunct="1">
                        <a:lnSpc>
                          <a:spcPct val="100000"/>
                        </a:lnSpc>
                        <a:spcBef>
                          <a:spcPts val="0"/>
                        </a:spcBef>
                        <a:spcAft>
                          <a:spcPts val="0"/>
                        </a:spcAft>
                        <a:buClrTx/>
                        <a:buSzTx/>
                        <a:buFontTx/>
                        <a:buNone/>
                        <a:tabLst/>
                        <a:defRPr/>
                      </a:pPr>
                      <a:r>
                        <a:rPr lang="ja-JP" altLang="en-US" sz="500" b="0" i="0" u="none" strike="noStrike" dirty="0" smtClean="0">
                          <a:solidFill>
                            <a:srgbClr val="000000"/>
                          </a:solidFill>
                          <a:effectLst/>
                          <a:latin typeface="ＭＳ Ｐゴシック"/>
                        </a:rPr>
                        <a:t>得意な項目に◯</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600" b="0" i="0" u="none" strike="noStrike" dirty="0" smtClean="0">
                          <a:solidFill>
                            <a:srgbClr val="000000"/>
                          </a:solidFill>
                          <a:effectLst/>
                          <a:latin typeface="ＭＳ Ｐゴシック"/>
                        </a:rPr>
                        <a:t>得意な項目に</a:t>
                      </a:r>
                      <a:r>
                        <a:rPr lang="ja-JP" altLang="en-US" sz="600" b="0" i="0" u="none" strike="noStrike" dirty="0">
                          <a:solidFill>
                            <a:srgbClr val="000000"/>
                          </a:solidFill>
                          <a:effectLst/>
                          <a:latin typeface="ＭＳ Ｐゴシック"/>
                        </a:rPr>
                        <a:t>ついて、具体的な行動やその理由</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r>
              <a:tr h="504056">
                <a:tc>
                  <a:txBody>
                    <a:bodyPr/>
                    <a:lstStyle/>
                    <a:p>
                      <a:pPr algn="ctr" fontAlgn="ctr"/>
                      <a:r>
                        <a:rPr lang="ja-JP" altLang="en-US" sz="700" b="0" i="0" u="none" strike="noStrike" dirty="0">
                          <a:solidFill>
                            <a:srgbClr val="000000"/>
                          </a:solidFill>
                          <a:effectLst/>
                          <a:latin typeface="ＭＳ Ｐゴシック"/>
                        </a:rPr>
                        <a:t>社内対応</a:t>
                      </a:r>
                      <a:br>
                        <a:rPr lang="ja-JP" altLang="en-US" sz="700" b="0" i="0" u="none" strike="noStrike" dirty="0">
                          <a:solidFill>
                            <a:srgbClr val="000000"/>
                          </a:solidFill>
                          <a:effectLst/>
                          <a:latin typeface="ＭＳ Ｐゴシック"/>
                        </a:rPr>
                      </a:br>
                      <a:r>
                        <a:rPr lang="ja-JP" altLang="en-US" sz="700" b="0" i="0" u="none" strike="noStrike" dirty="0">
                          <a:solidFill>
                            <a:srgbClr val="000000"/>
                          </a:solidFill>
                          <a:effectLst/>
                          <a:latin typeface="ＭＳ Ｐゴシック"/>
                        </a:rPr>
                        <a:t>（上司・経営層など）</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indent="0" algn="l" defTabSz="884591" rtl="0" eaLnBrk="1" fontAlgn="t" latinLnBrk="0" hangingPunct="1">
                        <a:lnSpc>
                          <a:spcPct val="100000"/>
                        </a:lnSpc>
                        <a:spcBef>
                          <a:spcPts val="0"/>
                        </a:spcBef>
                        <a:spcAft>
                          <a:spcPts val="0"/>
                        </a:spcAft>
                        <a:buClrTx/>
                        <a:buSzTx/>
                        <a:buFontTx/>
                        <a:buNone/>
                        <a:tabLst/>
                        <a:defRPr/>
                      </a:pPr>
                      <a:r>
                        <a:rPr lang="ja-JP" altLang="en-US" sz="900" b="0" i="0" u="none" strike="noStrike" dirty="0" smtClean="0">
                          <a:solidFill>
                            <a:srgbClr val="FF0000"/>
                          </a:solidFill>
                          <a:effectLst/>
                          <a:latin typeface="ＭＳ Ｐゴシック"/>
                        </a:rPr>
                        <a:t>◎</a:t>
                      </a:r>
                      <a:endParaRPr lang="ja-JP" altLang="en-US" sz="900" b="0" i="0" u="none" strike="noStrike" dirty="0">
                        <a:solidFill>
                          <a:srgbClr val="FF0000"/>
                        </a:solidFill>
                        <a:effectLst/>
                        <a:latin typeface="ＭＳ Ｐゴシック"/>
                      </a:endParaRPr>
                    </a:p>
                  </a:txBody>
                  <a:tcPr marL="8781" marR="8781" marT="8325" marB="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884591" rtl="0" eaLnBrk="1" fontAlgn="t" latinLnBrk="0" hangingPunct="1">
                        <a:lnSpc>
                          <a:spcPct val="100000"/>
                        </a:lnSpc>
                        <a:spcBef>
                          <a:spcPts val="0"/>
                        </a:spcBef>
                        <a:spcAft>
                          <a:spcPts val="0"/>
                        </a:spcAft>
                        <a:buClrTx/>
                        <a:buSzTx/>
                        <a:buFontTx/>
                        <a:buNone/>
                        <a:tabLst/>
                        <a:defRPr/>
                      </a:pPr>
                      <a:r>
                        <a:rPr lang="ja-JP" altLang="en-US" sz="800" b="0" i="0" u="none" strike="noStrike" dirty="0" smtClean="0">
                          <a:solidFill>
                            <a:srgbClr val="FF0000"/>
                          </a:solidFill>
                          <a:effectLst/>
                          <a:latin typeface="ＭＳ Ｐゴシック"/>
                        </a:rPr>
                        <a:t>オーナー経営者に臆することなく進言、自らの考えを推進する</a:t>
                      </a:r>
                      <a:endParaRPr lang="ja-JP" altLang="en-US" sz="800" b="0" i="1" u="none" strike="noStrike" dirty="0">
                        <a:solidFill>
                          <a:srgbClr val="FF0000"/>
                        </a:solidFill>
                        <a:effectLst/>
                        <a:latin typeface="ＭＳ Ｐゴシック"/>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4056">
                <a:tc>
                  <a:txBody>
                    <a:bodyPr/>
                    <a:lstStyle/>
                    <a:p>
                      <a:pPr algn="ctr" fontAlgn="ctr"/>
                      <a:r>
                        <a:rPr lang="ja-JP" altLang="en-US" sz="700" b="0" i="0" u="none" strike="noStrike" dirty="0">
                          <a:solidFill>
                            <a:srgbClr val="000000"/>
                          </a:solidFill>
                          <a:effectLst/>
                          <a:latin typeface="ＭＳ Ｐゴシック"/>
                        </a:rPr>
                        <a:t>社外対応</a:t>
                      </a:r>
                      <a:br>
                        <a:rPr lang="ja-JP" altLang="en-US" sz="700" b="0" i="0" u="none" strike="noStrike" dirty="0">
                          <a:solidFill>
                            <a:srgbClr val="000000"/>
                          </a:solidFill>
                          <a:effectLst/>
                          <a:latin typeface="ＭＳ Ｐゴシック"/>
                        </a:rPr>
                      </a:br>
                      <a:r>
                        <a:rPr lang="ja-JP" altLang="en-US" sz="700" b="0" i="0" u="none" strike="noStrike" dirty="0">
                          <a:solidFill>
                            <a:srgbClr val="000000"/>
                          </a:solidFill>
                          <a:effectLst/>
                          <a:latin typeface="ＭＳ Ｐゴシック"/>
                        </a:rPr>
                        <a:t>（顧客</a:t>
                      </a:r>
                      <a:r>
                        <a:rPr lang="ja-JP" altLang="en-US" sz="700" b="0" i="0" u="none" strike="noStrike" dirty="0" smtClean="0">
                          <a:solidFill>
                            <a:srgbClr val="000000"/>
                          </a:solidFill>
                          <a:effectLst/>
                          <a:latin typeface="ＭＳ Ｐゴシック"/>
                        </a:rPr>
                        <a:t>、パートナーなど</a:t>
                      </a:r>
                      <a:r>
                        <a:rPr lang="ja-JP" altLang="en-US" sz="700" b="0" i="0" u="none" strike="noStrike" dirty="0">
                          <a:solidFill>
                            <a:srgbClr val="000000"/>
                          </a:solidFill>
                          <a:effectLst/>
                          <a:latin typeface="ＭＳ Ｐゴシック"/>
                        </a:rPr>
                        <a:t>）</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t"/>
                      <a:r>
                        <a:rPr lang="ja-JP" altLang="en-US" sz="900" b="0" i="0" u="none" strike="noStrike" dirty="0" smtClean="0">
                          <a:solidFill>
                            <a:srgbClr val="070795"/>
                          </a:solidFill>
                          <a:effectLst/>
                          <a:latin typeface="ＭＳ Ｐゴシック"/>
                        </a:rPr>
                        <a:t>○</a:t>
                      </a:r>
                      <a:endParaRPr lang="ja-JP" altLang="en-US" sz="900" b="0" i="0" u="none" strike="noStrike" dirty="0">
                        <a:solidFill>
                          <a:srgbClr val="070795"/>
                        </a:solidFill>
                        <a:effectLst/>
                        <a:latin typeface="ＭＳ Ｐゴシック"/>
                      </a:endParaRPr>
                    </a:p>
                  </a:txBody>
                  <a:tcPr marL="8781" marR="8781" marT="8325" marB="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884591" rtl="0" eaLnBrk="1" fontAlgn="t" latinLnBrk="0" hangingPunct="1">
                        <a:lnSpc>
                          <a:spcPct val="100000"/>
                        </a:lnSpc>
                        <a:spcBef>
                          <a:spcPts val="0"/>
                        </a:spcBef>
                        <a:spcAft>
                          <a:spcPts val="0"/>
                        </a:spcAft>
                        <a:buClrTx/>
                        <a:buSzTx/>
                        <a:buFontTx/>
                        <a:buNone/>
                        <a:tabLst/>
                        <a:defRPr/>
                      </a:pPr>
                      <a:r>
                        <a:rPr kumimoji="1" lang="ja-JP" altLang="en-US" sz="900" b="0" i="0" u="none" strike="noStrike" kern="1200" dirty="0" smtClean="0">
                          <a:solidFill>
                            <a:srgbClr val="070795"/>
                          </a:solidFill>
                          <a:effectLst/>
                          <a:latin typeface="ＭＳ Ｐゴシック"/>
                          <a:ea typeface="+mn-ea"/>
                          <a:cs typeface="+mn-cs"/>
                        </a:rPr>
                        <a:t>販売代理店や顧客の要望を吸い上げ、信頼関係を構築する</a:t>
                      </a:r>
                      <a:endParaRPr lang="en-US" altLang="ja-JP" sz="900" b="0" i="0" u="none" strike="noStrike" dirty="0" smtClean="0">
                        <a:solidFill>
                          <a:srgbClr val="070795"/>
                        </a:solidFill>
                        <a:effectLst/>
                        <a:latin typeface="ＭＳ Ｐゴシック"/>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4056">
                <a:tc>
                  <a:txBody>
                    <a:bodyPr/>
                    <a:lstStyle/>
                    <a:p>
                      <a:pPr algn="ctr" fontAlgn="ctr"/>
                      <a:r>
                        <a:rPr lang="ja-JP" altLang="en-US" sz="700" b="0" i="0" u="none" strike="noStrike" dirty="0" smtClean="0">
                          <a:solidFill>
                            <a:srgbClr val="000000"/>
                          </a:solidFill>
                          <a:effectLst/>
                          <a:latin typeface="ＭＳ Ｐゴシック"/>
                        </a:rPr>
                        <a:t>部下マネジメント</a:t>
                      </a:r>
                      <a:endParaRPr lang="en-US" altLang="ja-JP" sz="700" b="0" i="0" u="none" strike="noStrike" dirty="0" smtClean="0">
                        <a:solidFill>
                          <a:srgbClr val="000000"/>
                        </a:solidFill>
                        <a:effectLst/>
                        <a:latin typeface="ＭＳ Ｐゴシック"/>
                      </a:endParaRPr>
                    </a:p>
                    <a:p>
                      <a:pPr algn="ctr" fontAlgn="ctr"/>
                      <a:r>
                        <a:rPr lang="ja-JP" altLang="en-US" sz="700" b="0" i="0" u="none" strike="noStrike" dirty="0" smtClean="0">
                          <a:solidFill>
                            <a:srgbClr val="000000"/>
                          </a:solidFill>
                          <a:effectLst/>
                          <a:latin typeface="ＭＳ Ｐゴシック"/>
                        </a:rPr>
                        <a:t>（評価</a:t>
                      </a:r>
                      <a:r>
                        <a:rPr lang="ja-JP" altLang="en-US" sz="700" b="0" i="0" u="none" strike="noStrike" dirty="0">
                          <a:solidFill>
                            <a:srgbClr val="000000"/>
                          </a:solidFill>
                          <a:effectLst/>
                          <a:latin typeface="ＭＳ Ｐゴシック"/>
                        </a:rPr>
                        <a:t>や指導）</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indent="0" algn="ctr" defTabSz="884591" rtl="0" eaLnBrk="1" fontAlgn="t" latinLnBrk="0" hangingPunct="1">
                        <a:lnSpc>
                          <a:spcPct val="100000"/>
                        </a:lnSpc>
                        <a:spcBef>
                          <a:spcPts val="0"/>
                        </a:spcBef>
                        <a:spcAft>
                          <a:spcPts val="0"/>
                        </a:spcAft>
                        <a:buClrTx/>
                        <a:buSzTx/>
                        <a:buFontTx/>
                        <a:buNone/>
                        <a:tabLst/>
                        <a:defRPr/>
                      </a:pPr>
                      <a:r>
                        <a:rPr kumimoji="1" lang="ja-JP" altLang="en-US" sz="900" b="0" i="0" u="none" strike="noStrike" kern="1200" dirty="0" smtClean="0">
                          <a:solidFill>
                            <a:srgbClr val="070795"/>
                          </a:solidFill>
                          <a:effectLst/>
                          <a:latin typeface="ＭＳ Ｐゴシック"/>
                          <a:ea typeface="+mn-ea"/>
                          <a:cs typeface="+mn-cs"/>
                        </a:rPr>
                        <a:t>○</a:t>
                      </a:r>
                      <a:endParaRPr kumimoji="1" lang="ja-JP" altLang="en-US" sz="900" b="0" i="0" u="none" strike="noStrike" kern="1200" dirty="0">
                        <a:solidFill>
                          <a:srgbClr val="070795"/>
                        </a:solidFill>
                        <a:effectLst/>
                        <a:latin typeface="ＭＳ Ｐゴシック"/>
                        <a:ea typeface="+mn-ea"/>
                        <a:cs typeface="+mn-cs"/>
                      </a:endParaRPr>
                    </a:p>
                  </a:txBody>
                  <a:tcPr marL="8781" marR="8781" marT="8325" marB="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884591" rtl="0" eaLnBrk="1" fontAlgn="t" latinLnBrk="0" hangingPunct="1">
                        <a:lnSpc>
                          <a:spcPct val="100000"/>
                        </a:lnSpc>
                        <a:spcBef>
                          <a:spcPts val="0"/>
                        </a:spcBef>
                        <a:spcAft>
                          <a:spcPts val="0"/>
                        </a:spcAft>
                        <a:buClrTx/>
                        <a:buSzTx/>
                        <a:buFontTx/>
                        <a:buNone/>
                        <a:tabLst/>
                        <a:defRPr/>
                      </a:pPr>
                      <a:r>
                        <a:rPr kumimoji="1" lang="ja-JP" altLang="en-US" sz="900" b="0" i="0" u="none" strike="noStrike" kern="1200" dirty="0" smtClean="0">
                          <a:solidFill>
                            <a:srgbClr val="070795"/>
                          </a:solidFill>
                          <a:effectLst/>
                          <a:latin typeface="ＭＳ Ｐゴシック"/>
                          <a:ea typeface="+mn-ea"/>
                          <a:cs typeface="+mn-cs"/>
                        </a:rPr>
                        <a:t>率先垂範で部下を動かす</a:t>
                      </a:r>
                      <a:endParaRPr lang="en-US" altLang="ja-JP" sz="600" b="0" i="1" u="none" strike="noStrike" dirty="0" smtClean="0">
                        <a:solidFill>
                          <a:srgbClr val="070795"/>
                        </a:solidFill>
                        <a:effectLst/>
                        <a:latin typeface="ＭＳ Ｐゴシック"/>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110" name="表 109"/>
          <p:cNvGraphicFramePr>
            <a:graphicFrameLocks noGrp="1"/>
          </p:cNvGraphicFramePr>
          <p:nvPr>
            <p:extLst>
              <p:ext uri="{D42A27DB-BD31-4B8C-83A1-F6EECF244321}">
                <p14:modId xmlns:p14="http://schemas.microsoft.com/office/powerpoint/2010/main" val="2698366299"/>
              </p:ext>
            </p:extLst>
          </p:nvPr>
        </p:nvGraphicFramePr>
        <p:xfrm>
          <a:off x="5222676" y="1867217"/>
          <a:ext cx="3741813" cy="2128132"/>
        </p:xfrm>
        <a:graphic>
          <a:graphicData uri="http://schemas.openxmlformats.org/drawingml/2006/table">
            <a:tbl>
              <a:tblPr/>
              <a:tblGrid>
                <a:gridCol w="398389"/>
                <a:gridCol w="607119"/>
                <a:gridCol w="288032"/>
                <a:gridCol w="2448273"/>
              </a:tblGrid>
              <a:tr h="309831">
                <a:tc gridSpan="2">
                  <a:txBody>
                    <a:bodyPr/>
                    <a:lstStyle/>
                    <a:p>
                      <a:pPr algn="ctr" fontAlgn="ctr"/>
                      <a:r>
                        <a:rPr lang="ja-JP" altLang="en-US" sz="600" b="0" i="0" u="none" strike="noStrike" dirty="0">
                          <a:solidFill>
                            <a:srgbClr val="000000"/>
                          </a:solidFill>
                          <a:effectLst/>
                          <a:latin typeface="ＭＳ Ｐゴシック"/>
                        </a:rPr>
                        <a:t>成果をあげるために重要な行動</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endParaRPr kumimoji="1" lang="ja-JP" altLang="en-US"/>
                    </a:p>
                  </a:txBody>
                  <a:tcPr/>
                </a:tc>
                <a:tc>
                  <a:txBody>
                    <a:bodyPr/>
                    <a:lstStyle/>
                    <a:p>
                      <a:pPr marL="0" marR="0" indent="0" algn="ctr" defTabSz="884591" rtl="0" eaLnBrk="1" fontAlgn="ctr" latinLnBrk="0" hangingPunct="1">
                        <a:lnSpc>
                          <a:spcPct val="100000"/>
                        </a:lnSpc>
                        <a:spcBef>
                          <a:spcPts val="0"/>
                        </a:spcBef>
                        <a:spcAft>
                          <a:spcPts val="0"/>
                        </a:spcAft>
                        <a:buClrTx/>
                        <a:buSzTx/>
                        <a:buFontTx/>
                        <a:buNone/>
                        <a:tabLst/>
                        <a:defRPr/>
                      </a:pPr>
                      <a:r>
                        <a:rPr lang="ja-JP" altLang="en-US" sz="500" b="0" i="0" u="none" strike="noStrike" dirty="0" smtClean="0">
                          <a:solidFill>
                            <a:srgbClr val="000000"/>
                          </a:solidFill>
                          <a:effectLst/>
                          <a:latin typeface="ＭＳ Ｐゴシック"/>
                        </a:rPr>
                        <a:t>得意な項目に◯</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600" b="0" i="0" u="none" strike="noStrike" dirty="0" smtClean="0">
                          <a:solidFill>
                            <a:srgbClr val="000000"/>
                          </a:solidFill>
                          <a:effectLst/>
                          <a:latin typeface="ＭＳ Ｐゴシック"/>
                        </a:rPr>
                        <a:t>得意な項目に</a:t>
                      </a:r>
                      <a:r>
                        <a:rPr lang="ja-JP" altLang="en-US" sz="600" b="0" i="0" u="none" strike="noStrike" dirty="0">
                          <a:solidFill>
                            <a:srgbClr val="000000"/>
                          </a:solidFill>
                          <a:effectLst/>
                          <a:latin typeface="ＭＳ Ｐゴシック"/>
                        </a:rPr>
                        <a:t>ついて、具体的な行動やその理由</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r>
              <a:tr h="329955">
                <a:tc rowSpan="2">
                  <a:txBody>
                    <a:bodyPr/>
                    <a:lstStyle/>
                    <a:p>
                      <a:pPr algn="ctr" fontAlgn="ctr"/>
                      <a:r>
                        <a:rPr lang="ja-JP" altLang="en-US" sz="700" b="0" i="0" u="none" strike="noStrike" dirty="0" smtClean="0">
                          <a:solidFill>
                            <a:srgbClr val="000000"/>
                          </a:solidFill>
                          <a:effectLst/>
                          <a:latin typeface="ＭＳ Ｐゴシック"/>
                        </a:rPr>
                        <a:t>課題を</a:t>
                      </a:r>
                    </a:p>
                    <a:p>
                      <a:pPr algn="ctr" fontAlgn="ctr"/>
                      <a:r>
                        <a:rPr lang="ja-JP" altLang="en-US" sz="700" b="0" i="0" u="none" strike="noStrike" dirty="0" smtClean="0">
                          <a:solidFill>
                            <a:srgbClr val="000000"/>
                          </a:solidFill>
                          <a:effectLst/>
                          <a:latin typeface="ＭＳ Ｐゴシック"/>
                        </a:rPr>
                        <a:t>明らかにする</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700" b="0" i="0" u="none" strike="noStrike" dirty="0">
                          <a:solidFill>
                            <a:srgbClr val="000000"/>
                          </a:solidFill>
                          <a:effectLst/>
                          <a:latin typeface="ＭＳ Ｐゴシック"/>
                        </a:rPr>
                        <a:t>現状の把握</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en-US" sz="900" b="0" i="0" u="none" strike="noStrike" dirty="0">
                        <a:solidFill>
                          <a:srgbClr val="070795"/>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l" fontAlgn="t"/>
                      <a:r>
                        <a:rPr lang="ja-JP" altLang="en-US" sz="800" dirty="0" smtClean="0">
                          <a:solidFill>
                            <a:srgbClr val="FF0000"/>
                          </a:solidFill>
                        </a:rPr>
                        <a:t>　</a:t>
                      </a:r>
                      <a:endParaRPr lang="en-US" altLang="ja-JP" sz="800" dirty="0" smtClean="0">
                        <a:solidFill>
                          <a:srgbClr val="FF0000"/>
                        </a:solidFill>
                      </a:endParaRPr>
                    </a:p>
                    <a:p>
                      <a:pPr algn="l" fontAlgn="t"/>
                      <a:endParaRPr lang="ja-JP" altLang="en-US" sz="800" b="0" i="1" u="none" strike="noStrike" dirty="0">
                        <a:solidFill>
                          <a:srgbClr val="FF0000"/>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r>
              <a:tr h="330209">
                <a:tc vMerge="1">
                  <a:txBody>
                    <a:bodyPr/>
                    <a:lstStyle/>
                    <a:p>
                      <a:endParaRPr kumimoji="1" lang="ja-JP" altLang="en-US"/>
                    </a:p>
                  </a:txBody>
                  <a:tcPr/>
                </a:tc>
                <a:tc>
                  <a:txBody>
                    <a:bodyPr/>
                    <a:lstStyle/>
                    <a:p>
                      <a:pPr algn="ctr" fontAlgn="ctr"/>
                      <a:r>
                        <a:rPr lang="ja-JP" altLang="en-US" sz="700" b="0" i="0" u="none" strike="noStrike" dirty="0">
                          <a:solidFill>
                            <a:srgbClr val="000000"/>
                          </a:solidFill>
                          <a:effectLst/>
                          <a:latin typeface="ＭＳ Ｐゴシック"/>
                        </a:rPr>
                        <a:t>課題</a:t>
                      </a:r>
                      <a:r>
                        <a:rPr lang="ja-JP" altLang="en-US" sz="700" b="0" i="0" u="none" strike="noStrike" dirty="0" smtClean="0">
                          <a:solidFill>
                            <a:srgbClr val="000000"/>
                          </a:solidFill>
                          <a:effectLst/>
                          <a:latin typeface="ＭＳ Ｐゴシック"/>
                        </a:rPr>
                        <a:t>の</a:t>
                      </a:r>
                      <a:endParaRPr lang="en-US" altLang="ja-JP" sz="700" b="0" i="0" u="none" strike="noStrike" dirty="0" smtClean="0">
                        <a:solidFill>
                          <a:srgbClr val="000000"/>
                        </a:solidFill>
                        <a:effectLst/>
                        <a:latin typeface="ＭＳ Ｐゴシック"/>
                      </a:endParaRPr>
                    </a:p>
                    <a:p>
                      <a:pPr algn="ctr" fontAlgn="ctr"/>
                      <a:r>
                        <a:rPr lang="ja-JP" altLang="en-US" sz="700" b="0" i="0" u="none" strike="noStrike" dirty="0" smtClean="0">
                          <a:solidFill>
                            <a:srgbClr val="000000"/>
                          </a:solidFill>
                          <a:effectLst/>
                          <a:latin typeface="ＭＳ Ｐゴシック"/>
                        </a:rPr>
                        <a:t>設定</a:t>
                      </a:r>
                      <a:r>
                        <a:rPr lang="ja-JP" altLang="en-US" sz="700" b="0" i="0" u="none" strike="noStrike" dirty="0">
                          <a:solidFill>
                            <a:srgbClr val="000000"/>
                          </a:solidFill>
                          <a:effectLst/>
                          <a:latin typeface="ＭＳ Ｐゴシック"/>
                        </a:rPr>
                        <a:t>方法</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dirty="0" smtClean="0">
                          <a:solidFill>
                            <a:srgbClr val="FF0000"/>
                          </a:solidFill>
                          <a:effectLst/>
                          <a:latin typeface="ＭＳ Ｐゴシック"/>
                        </a:rPr>
                        <a:t>◎</a:t>
                      </a:r>
                      <a:endParaRPr lang="en-US" sz="900" b="0" i="0" u="none" strike="noStrike" dirty="0">
                        <a:solidFill>
                          <a:srgbClr val="FF0000"/>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ja-JP" altLang="en-US" sz="800" dirty="0" smtClean="0">
                          <a:solidFill>
                            <a:srgbClr val="FF0000"/>
                          </a:solidFill>
                        </a:rPr>
                        <a:t>既存商品の営業</a:t>
                      </a:r>
                      <a:r>
                        <a:rPr lang="en-US" altLang="ja-JP" sz="800" dirty="0" smtClean="0">
                          <a:solidFill>
                            <a:srgbClr val="FF0000"/>
                          </a:solidFill>
                        </a:rPr>
                        <a:t>/</a:t>
                      </a:r>
                      <a:r>
                        <a:rPr lang="ja-JP" altLang="en-US" sz="800" dirty="0" smtClean="0">
                          <a:solidFill>
                            <a:srgbClr val="FF0000"/>
                          </a:solidFill>
                        </a:rPr>
                        <a:t>販売戦略を自ら立案</a:t>
                      </a:r>
                      <a:endParaRPr lang="ja-JP" altLang="en-US" sz="800" dirty="0">
                        <a:solidFill>
                          <a:srgbClr val="FF0000"/>
                        </a:solidFill>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r>
              <a:tr h="497975">
                <a:tc>
                  <a:txBody>
                    <a:bodyPr/>
                    <a:lstStyle/>
                    <a:p>
                      <a:pPr algn="ctr" fontAlgn="ctr"/>
                      <a:r>
                        <a:rPr lang="ja-JP" altLang="en-US" sz="700" b="0" i="0" u="none" strike="noStrike" dirty="0" smtClean="0">
                          <a:solidFill>
                            <a:srgbClr val="000000"/>
                          </a:solidFill>
                          <a:effectLst/>
                          <a:latin typeface="ＭＳ Ｐゴシック"/>
                        </a:rPr>
                        <a:t>計画を立てる</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700" b="0" i="0" u="none" strike="noStrike" dirty="0">
                          <a:solidFill>
                            <a:srgbClr val="000000"/>
                          </a:solidFill>
                          <a:effectLst/>
                          <a:latin typeface="ＭＳ Ｐゴシック"/>
                        </a:rPr>
                        <a:t>課題遂行のための</a:t>
                      </a:r>
                      <a:br>
                        <a:rPr lang="ja-JP" altLang="en-US" sz="700" b="0" i="0" u="none" strike="noStrike" dirty="0">
                          <a:solidFill>
                            <a:srgbClr val="000000"/>
                          </a:solidFill>
                          <a:effectLst/>
                          <a:latin typeface="ＭＳ Ｐゴシック"/>
                        </a:rPr>
                      </a:br>
                      <a:r>
                        <a:rPr lang="ja-JP" altLang="en-US" sz="700" b="0" i="0" u="none" strike="noStrike" dirty="0">
                          <a:solidFill>
                            <a:srgbClr val="000000"/>
                          </a:solidFill>
                          <a:effectLst/>
                          <a:latin typeface="ＭＳ Ｐゴシック"/>
                        </a:rPr>
                        <a:t>計画の立て方</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dirty="0" smtClean="0">
                          <a:solidFill>
                            <a:srgbClr val="070795"/>
                          </a:solidFill>
                          <a:effectLst/>
                          <a:latin typeface="ＭＳ Ｐゴシック"/>
                        </a:rPr>
                        <a:t>○</a:t>
                      </a:r>
                      <a:r>
                        <a:rPr lang="en-US" sz="900" b="0" i="0" u="none" strike="noStrike" dirty="0">
                          <a:solidFill>
                            <a:srgbClr val="070795"/>
                          </a:solidFill>
                          <a:effectLst/>
                          <a:latin typeface="ＭＳ Ｐゴシック"/>
                        </a:rPr>
                        <a:t>　</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r>
                        <a:rPr lang="ja-JP" altLang="en-US" sz="800" dirty="0" smtClean="0">
                          <a:solidFill>
                            <a:srgbClr val="070795"/>
                          </a:solidFill>
                        </a:rPr>
                        <a:t>店舗運営での合理化計画</a:t>
                      </a:r>
                      <a:endParaRPr lang="ja-JP" altLang="en-US" sz="800" dirty="0">
                        <a:solidFill>
                          <a:srgbClr val="070795"/>
                        </a:solidFill>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51615">
                <a:tc rowSpan="2">
                  <a:txBody>
                    <a:bodyPr/>
                    <a:lstStyle/>
                    <a:p>
                      <a:pPr algn="ctr" fontAlgn="ctr"/>
                      <a:r>
                        <a:rPr lang="ja-JP" altLang="en-US" sz="700" b="0" i="0" u="none" strike="noStrike" dirty="0" smtClean="0">
                          <a:solidFill>
                            <a:srgbClr val="000000"/>
                          </a:solidFill>
                          <a:effectLst/>
                          <a:latin typeface="ＭＳ Ｐゴシック"/>
                        </a:rPr>
                        <a:t>実行する</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700" b="0" i="0" u="none" strike="noStrike" dirty="0">
                          <a:solidFill>
                            <a:srgbClr val="000000"/>
                          </a:solidFill>
                          <a:effectLst/>
                          <a:latin typeface="ＭＳ Ｐゴシック"/>
                        </a:rPr>
                        <a:t>実際</a:t>
                      </a:r>
                      <a:r>
                        <a:rPr lang="ja-JP" altLang="en-US" sz="700" b="0" i="0" u="none" strike="noStrike" dirty="0" smtClean="0">
                          <a:solidFill>
                            <a:srgbClr val="000000"/>
                          </a:solidFill>
                          <a:effectLst/>
                          <a:latin typeface="ＭＳ Ｐゴシック"/>
                        </a:rPr>
                        <a:t>の</a:t>
                      </a:r>
                      <a:endParaRPr lang="en-US" altLang="ja-JP" sz="700" b="0" i="0" u="none" strike="noStrike" dirty="0" smtClean="0">
                        <a:solidFill>
                          <a:srgbClr val="000000"/>
                        </a:solidFill>
                        <a:effectLst/>
                        <a:latin typeface="ＭＳ Ｐゴシック"/>
                      </a:endParaRPr>
                    </a:p>
                    <a:p>
                      <a:pPr algn="ctr" fontAlgn="ctr"/>
                      <a:r>
                        <a:rPr lang="ja-JP" altLang="en-US" sz="700" b="0" i="0" u="none" strike="noStrike" dirty="0" smtClean="0">
                          <a:solidFill>
                            <a:srgbClr val="000000"/>
                          </a:solidFill>
                          <a:effectLst/>
                          <a:latin typeface="ＭＳ Ｐゴシック"/>
                        </a:rPr>
                        <a:t>課題</a:t>
                      </a:r>
                      <a:r>
                        <a:rPr lang="ja-JP" altLang="en-US" sz="700" b="0" i="0" u="none" strike="noStrike" dirty="0">
                          <a:solidFill>
                            <a:srgbClr val="000000"/>
                          </a:solidFill>
                          <a:effectLst/>
                          <a:latin typeface="ＭＳ Ｐゴシック"/>
                        </a:rPr>
                        <a:t>遂行</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800" b="0" i="0" u="none" strike="noStrike" dirty="0" smtClean="0">
                          <a:solidFill>
                            <a:srgbClr val="070795"/>
                          </a:solidFill>
                          <a:effectLst/>
                          <a:latin typeface="ＭＳ Ｐゴシック"/>
                        </a:rPr>
                        <a:t>○</a:t>
                      </a:r>
                      <a:endParaRPr lang="en-US" sz="800" b="0" i="0" u="none" strike="noStrike" dirty="0">
                        <a:solidFill>
                          <a:srgbClr val="070795"/>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r>
                        <a:rPr lang="ja-JP" altLang="en-US" sz="800" dirty="0" smtClean="0">
                          <a:solidFill>
                            <a:srgbClr val="070795"/>
                          </a:solidFill>
                        </a:rPr>
                        <a:t>戦略を率先垂範で実践する</a:t>
                      </a:r>
                      <a:endParaRPr lang="ja-JP" altLang="en-US" sz="800" dirty="0">
                        <a:solidFill>
                          <a:srgbClr val="070795"/>
                        </a:solidFill>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r>
              <a:tr h="308547">
                <a:tc vMerge="1">
                  <a:txBody>
                    <a:bodyPr/>
                    <a:lstStyle/>
                    <a:p>
                      <a:endParaRPr kumimoji="1" lang="ja-JP" altLang="en-US" dirty="0"/>
                    </a:p>
                  </a:txBody>
                  <a:tcPr/>
                </a:tc>
                <a:tc>
                  <a:txBody>
                    <a:bodyPr/>
                    <a:lstStyle/>
                    <a:p>
                      <a:pPr algn="ctr" fontAlgn="ctr"/>
                      <a:r>
                        <a:rPr lang="ja-JP" altLang="en-US" sz="700" b="0" i="0" u="none" strike="noStrike" dirty="0">
                          <a:solidFill>
                            <a:srgbClr val="000000"/>
                          </a:solidFill>
                          <a:effectLst/>
                          <a:latin typeface="ＭＳ Ｐゴシック"/>
                        </a:rPr>
                        <a:t>状況への対応</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800" b="0" i="0" u="none" strike="noStrike" dirty="0">
                        <a:solidFill>
                          <a:srgbClr val="070795"/>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l" defTabSz="914400" rtl="0" eaLnBrk="1" fontAlgn="t" latinLnBrk="0" hangingPunct="1">
                        <a:lnSpc>
                          <a:spcPct val="100000"/>
                        </a:lnSpc>
                        <a:spcBef>
                          <a:spcPts val="0"/>
                        </a:spcBef>
                        <a:spcAft>
                          <a:spcPts val="0"/>
                        </a:spcAft>
                        <a:buClrTx/>
                        <a:buSzTx/>
                        <a:buFontTx/>
                        <a:buNone/>
                        <a:tabLst/>
                        <a:defRPr/>
                      </a:pPr>
                      <a:endParaRPr lang="ja-JP" altLang="en-US" sz="800" b="0" i="1" u="none" strike="noStrike" dirty="0">
                        <a:solidFill>
                          <a:srgbClr val="000000"/>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112" name="角丸四角形 9"/>
          <p:cNvSpPr>
            <a:spLocks noChangeArrowheads="1"/>
          </p:cNvSpPr>
          <p:nvPr/>
        </p:nvSpPr>
        <p:spPr bwMode="auto">
          <a:xfrm>
            <a:off x="5234974" y="1484784"/>
            <a:ext cx="1353250" cy="302759"/>
          </a:xfrm>
          <a:prstGeom prst="roundRect">
            <a:avLst>
              <a:gd name="adj" fmla="val 16667"/>
            </a:avLst>
          </a:prstGeom>
          <a:solidFill>
            <a:schemeClr val="accent5">
              <a:lumMod val="40000"/>
              <a:lumOff val="60000"/>
            </a:schemeClr>
          </a:solidFill>
          <a:ln>
            <a:noFill/>
          </a:ln>
          <a:extLst/>
        </p:spPr>
        <p:txBody>
          <a:bodyPr lIns="88459" tIns="44230" rIns="88459" bIns="44230" anchor="ctr"/>
          <a:lstStyle/>
          <a:p>
            <a:pPr algn="ctr" fontAlgn="auto">
              <a:spcAft>
                <a:spcPts val="0"/>
              </a:spcAft>
              <a:buFont typeface="Arial" charset="0"/>
              <a:buNone/>
              <a:defRPr/>
            </a:pPr>
            <a:r>
              <a:rPr kumimoji="0" lang="ja-JP" altLang="en-US" sz="1000" b="1" dirty="0">
                <a:latin typeface="+mj-ea"/>
                <a:ea typeface="+mj-ea"/>
              </a:rPr>
              <a:t>仕事の</a:t>
            </a:r>
            <a:r>
              <a:rPr kumimoji="0" lang="ja-JP" altLang="en-US" sz="1000" b="1" dirty="0" smtClean="0">
                <a:latin typeface="+mj-ea"/>
                <a:ea typeface="+mj-ea"/>
              </a:rPr>
              <a:t>し方</a:t>
            </a:r>
            <a:endParaRPr kumimoji="0" lang="ja-JP" altLang="en-US" sz="1000" b="1" dirty="0">
              <a:latin typeface="+mj-ea"/>
              <a:ea typeface="+mj-ea"/>
            </a:endParaRPr>
          </a:p>
        </p:txBody>
      </p:sp>
      <p:sp>
        <p:nvSpPr>
          <p:cNvPr id="113" name="角丸四角形 10"/>
          <p:cNvSpPr>
            <a:spLocks noChangeArrowheads="1"/>
          </p:cNvSpPr>
          <p:nvPr/>
        </p:nvSpPr>
        <p:spPr bwMode="auto">
          <a:xfrm>
            <a:off x="5223602" y="4284384"/>
            <a:ext cx="1436630" cy="299420"/>
          </a:xfrm>
          <a:prstGeom prst="roundRect">
            <a:avLst>
              <a:gd name="adj" fmla="val 16667"/>
            </a:avLst>
          </a:prstGeom>
          <a:solidFill>
            <a:schemeClr val="accent5">
              <a:lumMod val="40000"/>
              <a:lumOff val="60000"/>
            </a:schemeClr>
          </a:solidFill>
          <a:ln>
            <a:noFill/>
          </a:ln>
          <a:extLst/>
        </p:spPr>
        <p:txBody>
          <a:bodyPr lIns="88459" tIns="44230" rIns="88459" bIns="44230" anchor="ctr"/>
          <a:lstStyle/>
          <a:p>
            <a:pPr algn="ctr" fontAlgn="auto">
              <a:spcAft>
                <a:spcPts val="0"/>
              </a:spcAft>
              <a:buFont typeface="Arial" charset="0"/>
              <a:buNone/>
              <a:defRPr/>
            </a:pPr>
            <a:r>
              <a:rPr kumimoji="0" lang="ja-JP" altLang="en-US" sz="1000" b="1" dirty="0">
                <a:latin typeface="+mj-ea"/>
                <a:ea typeface="+mj-ea"/>
              </a:rPr>
              <a:t>人と</a:t>
            </a:r>
            <a:r>
              <a:rPr kumimoji="0" lang="ja-JP" altLang="en-US" sz="1000" b="1" dirty="0" smtClean="0">
                <a:latin typeface="+mj-ea"/>
                <a:ea typeface="+mj-ea"/>
              </a:rPr>
              <a:t>の関わり方</a:t>
            </a:r>
            <a:r>
              <a:rPr kumimoji="0" lang="ja-JP" altLang="en-US" sz="1000" b="1" dirty="0">
                <a:latin typeface="+mj-ea"/>
                <a:ea typeface="+mj-ea"/>
              </a:rPr>
              <a:t>　</a:t>
            </a:r>
          </a:p>
        </p:txBody>
      </p:sp>
      <p:sp>
        <p:nvSpPr>
          <p:cNvPr id="25" name="テキスト ボックス 24"/>
          <p:cNvSpPr txBox="1"/>
          <p:nvPr/>
        </p:nvSpPr>
        <p:spPr>
          <a:xfrm>
            <a:off x="5223602" y="926396"/>
            <a:ext cx="3524862" cy="369332"/>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pPr algn="ctr"/>
            <a:r>
              <a:rPr kumimoji="1" lang="ja-JP" altLang="en-US" dirty="0" smtClean="0"/>
              <a:t>ポータブルスキルの見立て</a:t>
            </a:r>
            <a:endParaRPr kumimoji="1" lang="ja-JP" altLang="en-US" dirty="0"/>
          </a:p>
        </p:txBody>
      </p:sp>
      <p:pic>
        <p:nvPicPr>
          <p:cNvPr id="23"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43377" y="17187"/>
            <a:ext cx="627128" cy="31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874359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1"/>
          <p:cNvSpPr>
            <a:spLocks noGrp="1"/>
          </p:cNvSpPr>
          <p:nvPr>
            <p:ph type="title"/>
          </p:nvPr>
        </p:nvSpPr>
        <p:spPr>
          <a:xfrm>
            <a:off x="457200" y="188913"/>
            <a:ext cx="8218488" cy="576262"/>
          </a:xfrm>
        </p:spPr>
        <p:txBody>
          <a:bodyPr/>
          <a:lstStyle/>
          <a:p>
            <a:pPr eaLnBrk="1" hangingPunct="1"/>
            <a:r>
              <a:rPr lang="ja-JP" altLang="en-US" sz="3600" dirty="0" smtClean="0"/>
              <a:t>＜決定：Ｂ社</a:t>
            </a:r>
            <a:r>
              <a:rPr lang="en-US" altLang="ja-JP" sz="3600" dirty="0" smtClean="0"/>
              <a:t>×</a:t>
            </a:r>
            <a:r>
              <a:rPr lang="ja-JP" altLang="en-US" sz="3600" dirty="0" smtClean="0"/>
              <a:t>Ｂ氏＞</a:t>
            </a:r>
            <a:endParaRPr lang="ja-JP" altLang="en-US" sz="2800" dirty="0" smtClean="0">
              <a:solidFill>
                <a:srgbClr val="FF0000"/>
              </a:solidFill>
            </a:endParaRPr>
          </a:p>
        </p:txBody>
      </p:sp>
      <p:graphicFrame>
        <p:nvGraphicFramePr>
          <p:cNvPr id="12" name="表 11"/>
          <p:cNvGraphicFramePr>
            <a:graphicFrameLocks noGrp="1"/>
          </p:cNvGraphicFramePr>
          <p:nvPr>
            <p:extLst>
              <p:ext uri="{D42A27DB-BD31-4B8C-83A1-F6EECF244321}">
                <p14:modId xmlns:p14="http://schemas.microsoft.com/office/powerpoint/2010/main" val="2105848077"/>
              </p:ext>
            </p:extLst>
          </p:nvPr>
        </p:nvGraphicFramePr>
        <p:xfrm>
          <a:off x="5220072" y="5219908"/>
          <a:ext cx="3672408" cy="1449452"/>
        </p:xfrm>
        <a:graphic>
          <a:graphicData uri="http://schemas.openxmlformats.org/drawingml/2006/table">
            <a:tbl>
              <a:tblPr/>
              <a:tblGrid>
                <a:gridCol w="1296144"/>
                <a:gridCol w="1224136"/>
                <a:gridCol w="1152128"/>
              </a:tblGrid>
              <a:tr h="278741">
                <a:tc>
                  <a:txBody>
                    <a:bodyPr/>
                    <a:lstStyle/>
                    <a:p>
                      <a:pPr algn="ctr" fontAlgn="ctr"/>
                      <a:r>
                        <a:rPr lang="ja-JP" altLang="en-US" sz="600" b="0" i="0" u="none" strike="noStrike" dirty="0">
                          <a:solidFill>
                            <a:srgbClr val="000000"/>
                          </a:solidFill>
                          <a:effectLst/>
                          <a:latin typeface="ＭＳ Ｐゴシック"/>
                        </a:rPr>
                        <a:t>対人マネジメントで重要なこと</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000" b="0" i="0" u="none" strike="noStrike" dirty="0" smtClean="0">
                          <a:solidFill>
                            <a:srgbClr val="000000"/>
                          </a:solidFill>
                          <a:effectLst/>
                          <a:latin typeface="ＭＳ Ｐゴシック"/>
                        </a:rPr>
                        <a:t>Ｂ社</a:t>
                      </a:r>
                      <a:endParaRPr lang="ja-JP" altLang="en-US" sz="1000" b="0" i="0" u="none" strike="noStrike" dirty="0">
                        <a:solidFill>
                          <a:srgbClr val="000000"/>
                        </a:solidFill>
                        <a:effectLst/>
                        <a:latin typeface="ＭＳ Ｐゴシック"/>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000" b="0" i="0" u="none" strike="noStrike" dirty="0" smtClean="0">
                          <a:solidFill>
                            <a:srgbClr val="000000"/>
                          </a:solidFill>
                          <a:effectLst/>
                          <a:latin typeface="ＭＳ Ｐゴシック"/>
                        </a:rPr>
                        <a:t>Ｂ氏</a:t>
                      </a:r>
                      <a:endParaRPr lang="ja-JP" altLang="en-US" sz="1000" b="0" i="0" u="none" strike="noStrike" dirty="0">
                        <a:solidFill>
                          <a:srgbClr val="000000"/>
                        </a:solidFill>
                        <a:effectLst/>
                        <a:latin typeface="ＭＳ Ｐゴシック"/>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r>
              <a:tr h="390237">
                <a:tc>
                  <a:txBody>
                    <a:bodyPr/>
                    <a:lstStyle/>
                    <a:p>
                      <a:pPr algn="ctr" fontAlgn="ctr"/>
                      <a:r>
                        <a:rPr lang="ja-JP" altLang="en-US" sz="700" b="0" i="0" u="none" strike="noStrike" dirty="0">
                          <a:solidFill>
                            <a:srgbClr val="000000"/>
                          </a:solidFill>
                          <a:effectLst/>
                          <a:latin typeface="ＭＳ Ｐゴシック"/>
                        </a:rPr>
                        <a:t>社内対応</a:t>
                      </a:r>
                      <a:br>
                        <a:rPr lang="ja-JP" altLang="en-US" sz="700" b="0" i="0" u="none" strike="noStrike" dirty="0">
                          <a:solidFill>
                            <a:srgbClr val="000000"/>
                          </a:solidFill>
                          <a:effectLst/>
                          <a:latin typeface="ＭＳ Ｐゴシック"/>
                        </a:rPr>
                      </a:br>
                      <a:r>
                        <a:rPr lang="ja-JP" altLang="en-US" sz="700" b="0" i="0" u="none" strike="noStrike" dirty="0">
                          <a:solidFill>
                            <a:srgbClr val="000000"/>
                          </a:solidFill>
                          <a:effectLst/>
                          <a:latin typeface="ＭＳ Ｐゴシック"/>
                        </a:rPr>
                        <a:t>（上司・経営層など）</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indent="0" algn="ctr" defTabSz="884591" rtl="0" eaLnBrk="1" fontAlgn="t" latinLnBrk="0" hangingPunct="1">
                        <a:lnSpc>
                          <a:spcPct val="100000"/>
                        </a:lnSpc>
                        <a:spcBef>
                          <a:spcPts val="0"/>
                        </a:spcBef>
                        <a:spcAft>
                          <a:spcPts val="0"/>
                        </a:spcAft>
                        <a:buClrTx/>
                        <a:buSzTx/>
                        <a:buFontTx/>
                        <a:buNone/>
                        <a:tabLst/>
                        <a:defRPr/>
                      </a:pPr>
                      <a:r>
                        <a:rPr lang="ja-JP" altLang="en-US" sz="900" b="0" i="0" u="none" strike="noStrike" dirty="0" smtClean="0">
                          <a:solidFill>
                            <a:srgbClr val="FF0000"/>
                          </a:solidFill>
                          <a:effectLst/>
                          <a:latin typeface="ＭＳ Ｐゴシック"/>
                        </a:rPr>
                        <a:t>◎</a:t>
                      </a:r>
                      <a:endParaRPr lang="ja-JP" altLang="en-US" sz="900" b="0" i="0" u="none" strike="noStrike" dirty="0">
                        <a:solidFill>
                          <a:srgbClr val="FF0000"/>
                        </a:solidFill>
                        <a:effectLst/>
                        <a:latin typeface="ＭＳ Ｐゴシック"/>
                      </a:endParaRPr>
                    </a:p>
                  </a:txBody>
                  <a:tcPr marL="8781" marR="8781" marT="8325" marB="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ctr" defTabSz="884591" rtl="0" eaLnBrk="1" fontAlgn="t" latinLnBrk="0" hangingPunct="1">
                        <a:lnSpc>
                          <a:spcPct val="100000"/>
                        </a:lnSpc>
                        <a:spcBef>
                          <a:spcPts val="0"/>
                        </a:spcBef>
                        <a:spcAft>
                          <a:spcPts val="0"/>
                        </a:spcAft>
                        <a:buClrTx/>
                        <a:buSzTx/>
                        <a:buFontTx/>
                        <a:buNone/>
                        <a:tabLst/>
                        <a:defRPr/>
                      </a:pPr>
                      <a:r>
                        <a:rPr lang="ja-JP" altLang="en-US" sz="900" b="0" i="0" u="none" strike="noStrike" dirty="0" smtClean="0">
                          <a:solidFill>
                            <a:srgbClr val="FF0000"/>
                          </a:solidFill>
                          <a:effectLst/>
                          <a:latin typeface="ＭＳ Ｐゴシック"/>
                        </a:rPr>
                        <a:t>◎</a:t>
                      </a:r>
                      <a:endParaRPr lang="ja-JP" altLang="en-US" sz="900" b="0" i="0" u="none" strike="noStrike" dirty="0">
                        <a:solidFill>
                          <a:srgbClr val="FF0000"/>
                        </a:solidFill>
                        <a:effectLst/>
                        <a:latin typeface="ＭＳ Ｐゴシック"/>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90237">
                <a:tc>
                  <a:txBody>
                    <a:bodyPr/>
                    <a:lstStyle/>
                    <a:p>
                      <a:pPr algn="ctr" fontAlgn="ctr"/>
                      <a:r>
                        <a:rPr lang="ja-JP" altLang="en-US" sz="700" b="0" i="0" u="none" strike="noStrike" dirty="0">
                          <a:solidFill>
                            <a:srgbClr val="000000"/>
                          </a:solidFill>
                          <a:effectLst/>
                          <a:latin typeface="ＭＳ Ｐゴシック"/>
                        </a:rPr>
                        <a:t>社外対応</a:t>
                      </a:r>
                      <a:br>
                        <a:rPr lang="ja-JP" altLang="en-US" sz="700" b="0" i="0" u="none" strike="noStrike" dirty="0">
                          <a:solidFill>
                            <a:srgbClr val="000000"/>
                          </a:solidFill>
                          <a:effectLst/>
                          <a:latin typeface="ＭＳ Ｐゴシック"/>
                        </a:rPr>
                      </a:br>
                      <a:r>
                        <a:rPr lang="ja-JP" altLang="en-US" sz="700" b="0" i="0" u="none" strike="noStrike" dirty="0">
                          <a:solidFill>
                            <a:srgbClr val="000000"/>
                          </a:solidFill>
                          <a:effectLst/>
                          <a:latin typeface="ＭＳ Ｐゴシック"/>
                        </a:rPr>
                        <a:t>（顧客</a:t>
                      </a:r>
                      <a:r>
                        <a:rPr lang="ja-JP" altLang="en-US" sz="700" b="0" i="0" u="none" strike="noStrike" dirty="0" smtClean="0">
                          <a:solidFill>
                            <a:srgbClr val="000000"/>
                          </a:solidFill>
                          <a:effectLst/>
                          <a:latin typeface="ＭＳ Ｐゴシック"/>
                        </a:rPr>
                        <a:t>、パートナーなど</a:t>
                      </a:r>
                      <a:r>
                        <a:rPr lang="ja-JP" altLang="en-US" sz="700" b="0" i="0" u="none" strike="noStrike" dirty="0">
                          <a:solidFill>
                            <a:srgbClr val="000000"/>
                          </a:solidFill>
                          <a:effectLst/>
                          <a:latin typeface="ＭＳ Ｐゴシック"/>
                        </a:rPr>
                        <a:t>）</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t"/>
                      <a:endParaRPr lang="ja-JP" altLang="en-US" sz="900" b="0" i="0" u="none" strike="noStrike" dirty="0">
                        <a:solidFill>
                          <a:srgbClr val="070795"/>
                        </a:solidFill>
                        <a:effectLst/>
                        <a:latin typeface="ＭＳ Ｐゴシック"/>
                      </a:endParaRPr>
                    </a:p>
                  </a:txBody>
                  <a:tcPr marL="8781" marR="8781" marT="8325" marB="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884591" rtl="0" eaLnBrk="1" fontAlgn="t" latinLnBrk="0" hangingPunct="1">
                        <a:lnSpc>
                          <a:spcPct val="100000"/>
                        </a:lnSpc>
                        <a:spcBef>
                          <a:spcPts val="0"/>
                        </a:spcBef>
                        <a:spcAft>
                          <a:spcPts val="0"/>
                        </a:spcAft>
                        <a:buClrTx/>
                        <a:buSzTx/>
                        <a:buFontTx/>
                        <a:buNone/>
                        <a:tabLst/>
                        <a:defRPr/>
                      </a:pPr>
                      <a:r>
                        <a:rPr kumimoji="1" lang="ja-JP" altLang="en-US" sz="900" b="0" i="0" u="none" strike="noStrike" kern="1200" dirty="0" smtClean="0">
                          <a:solidFill>
                            <a:srgbClr val="070795"/>
                          </a:solidFill>
                          <a:effectLst/>
                          <a:latin typeface="ＭＳ Ｐゴシック"/>
                          <a:ea typeface="+mn-ea"/>
                          <a:cs typeface="+mn-cs"/>
                        </a:rPr>
                        <a:t>○</a:t>
                      </a:r>
                      <a:endParaRPr kumimoji="1" lang="ja-JP" altLang="en-US" sz="900" b="0" i="0" u="none" strike="noStrike" kern="1200" dirty="0">
                        <a:solidFill>
                          <a:srgbClr val="070795"/>
                        </a:solidFill>
                        <a:effectLst/>
                        <a:latin typeface="ＭＳ Ｐゴシック"/>
                        <a:ea typeface="+mn-ea"/>
                        <a:cs typeface="+mn-cs"/>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90237">
                <a:tc>
                  <a:txBody>
                    <a:bodyPr/>
                    <a:lstStyle/>
                    <a:p>
                      <a:pPr algn="ctr" fontAlgn="ctr"/>
                      <a:r>
                        <a:rPr lang="ja-JP" altLang="en-US" sz="700" b="0" i="0" u="none" strike="noStrike" dirty="0" smtClean="0">
                          <a:solidFill>
                            <a:srgbClr val="000000"/>
                          </a:solidFill>
                          <a:effectLst/>
                          <a:latin typeface="ＭＳ Ｐゴシック"/>
                        </a:rPr>
                        <a:t>部下マネジメント</a:t>
                      </a:r>
                      <a:endParaRPr lang="en-US" altLang="ja-JP" sz="700" b="0" i="0" u="none" strike="noStrike" dirty="0" smtClean="0">
                        <a:solidFill>
                          <a:srgbClr val="000000"/>
                        </a:solidFill>
                        <a:effectLst/>
                        <a:latin typeface="ＭＳ Ｐゴシック"/>
                      </a:endParaRPr>
                    </a:p>
                    <a:p>
                      <a:pPr algn="ctr" fontAlgn="ctr"/>
                      <a:r>
                        <a:rPr lang="ja-JP" altLang="en-US" sz="700" b="0" i="0" u="none" strike="noStrike" dirty="0" smtClean="0">
                          <a:solidFill>
                            <a:srgbClr val="000000"/>
                          </a:solidFill>
                          <a:effectLst/>
                          <a:latin typeface="ＭＳ Ｐゴシック"/>
                        </a:rPr>
                        <a:t>（評価</a:t>
                      </a:r>
                      <a:r>
                        <a:rPr lang="ja-JP" altLang="en-US" sz="700" b="0" i="0" u="none" strike="noStrike" dirty="0">
                          <a:solidFill>
                            <a:srgbClr val="000000"/>
                          </a:solidFill>
                          <a:effectLst/>
                          <a:latin typeface="ＭＳ Ｐゴシック"/>
                        </a:rPr>
                        <a:t>や指導）</a:t>
                      </a: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marL="0" marR="0" indent="0" algn="ctr" defTabSz="884591" rtl="0" eaLnBrk="1" fontAlgn="t" latinLnBrk="0" hangingPunct="1">
                        <a:lnSpc>
                          <a:spcPct val="100000"/>
                        </a:lnSpc>
                        <a:spcBef>
                          <a:spcPts val="0"/>
                        </a:spcBef>
                        <a:spcAft>
                          <a:spcPts val="0"/>
                        </a:spcAft>
                        <a:buClrTx/>
                        <a:buSzTx/>
                        <a:buFontTx/>
                        <a:buNone/>
                        <a:tabLst/>
                        <a:defRPr/>
                      </a:pPr>
                      <a:r>
                        <a:rPr kumimoji="1" lang="ja-JP" altLang="en-US" sz="900" b="0" i="0" u="none" strike="noStrike" kern="1200" dirty="0" smtClean="0">
                          <a:solidFill>
                            <a:srgbClr val="002060"/>
                          </a:solidFill>
                          <a:effectLst/>
                          <a:latin typeface="ＭＳ Ｐゴシック"/>
                          <a:ea typeface="+mn-ea"/>
                          <a:cs typeface="+mn-cs"/>
                        </a:rPr>
                        <a:t>○</a:t>
                      </a:r>
                      <a:endParaRPr kumimoji="1" lang="ja-JP" altLang="en-US" sz="900" b="0" i="0" u="none" strike="noStrike" kern="1200" dirty="0">
                        <a:solidFill>
                          <a:srgbClr val="002060"/>
                        </a:solidFill>
                        <a:effectLst/>
                        <a:latin typeface="ＭＳ Ｐゴシック"/>
                        <a:ea typeface="+mn-ea"/>
                        <a:cs typeface="+mn-cs"/>
                      </a:endParaRPr>
                    </a:p>
                  </a:txBody>
                  <a:tcPr marL="8781" marR="8781" marT="8325" marB="0" anchor="ctr" anchorCtr="1">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eaLnBrk="1" fontAlgn="t" hangingPunct="1">
                        <a:spcBef>
                          <a:spcPct val="0"/>
                        </a:spcBef>
                        <a:buFontTx/>
                        <a:buNone/>
                      </a:pPr>
                      <a:r>
                        <a:rPr lang="ja-JP" altLang="en-US" sz="900" b="0" i="0" u="none" strike="noStrike" dirty="0" smtClean="0">
                          <a:solidFill>
                            <a:srgbClr val="002060"/>
                          </a:solidFill>
                          <a:effectLst/>
                          <a:latin typeface="ＭＳ Ｐゴシック"/>
                        </a:rPr>
                        <a:t>○</a:t>
                      </a:r>
                      <a:endParaRPr lang="ja-JP" altLang="en-US" sz="900" b="0" i="0" u="none" strike="noStrike" dirty="0">
                        <a:solidFill>
                          <a:srgbClr val="002060"/>
                        </a:solidFill>
                        <a:effectLst/>
                        <a:latin typeface="ＭＳ Ｐゴシック"/>
                      </a:endParaRPr>
                    </a:p>
                  </a:txBody>
                  <a:tcPr marL="8781" marR="8781" marT="83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13" name="表 12"/>
          <p:cNvGraphicFramePr>
            <a:graphicFrameLocks noGrp="1"/>
          </p:cNvGraphicFramePr>
          <p:nvPr>
            <p:extLst>
              <p:ext uri="{D42A27DB-BD31-4B8C-83A1-F6EECF244321}">
                <p14:modId xmlns:p14="http://schemas.microsoft.com/office/powerpoint/2010/main" val="2305128545"/>
              </p:ext>
            </p:extLst>
          </p:nvPr>
        </p:nvGraphicFramePr>
        <p:xfrm>
          <a:off x="5222676" y="3138024"/>
          <a:ext cx="3741813" cy="1659128"/>
        </p:xfrm>
        <a:graphic>
          <a:graphicData uri="http://schemas.openxmlformats.org/drawingml/2006/table">
            <a:tbl>
              <a:tblPr/>
              <a:tblGrid>
                <a:gridCol w="398389"/>
                <a:gridCol w="895151"/>
                <a:gridCol w="1224136"/>
                <a:gridCol w="1224137"/>
              </a:tblGrid>
              <a:tr h="237212">
                <a:tc gridSpan="2">
                  <a:txBody>
                    <a:bodyPr/>
                    <a:lstStyle/>
                    <a:p>
                      <a:pPr algn="ctr" fontAlgn="ctr"/>
                      <a:r>
                        <a:rPr lang="ja-JP" altLang="en-US" sz="600" b="0" i="0" u="none" strike="noStrike" dirty="0">
                          <a:solidFill>
                            <a:srgbClr val="000000"/>
                          </a:solidFill>
                          <a:effectLst/>
                          <a:latin typeface="ＭＳ Ｐゴシック"/>
                        </a:rPr>
                        <a:t>成果をあげるために重要な行動</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hMerge="1">
                  <a:txBody>
                    <a:bodyPr/>
                    <a:lstStyle/>
                    <a:p>
                      <a:endParaRPr kumimoji="1" lang="ja-JP" altLang="en-US"/>
                    </a:p>
                  </a:txBody>
                  <a:tcPr/>
                </a:tc>
                <a:tc>
                  <a:txBody>
                    <a:bodyPr/>
                    <a:lstStyle/>
                    <a:p>
                      <a:pPr algn="ctr" fontAlgn="ctr"/>
                      <a:r>
                        <a:rPr lang="ja-JP" altLang="en-US" sz="1000" b="0" i="0" u="none" strike="noStrike" dirty="0" smtClean="0">
                          <a:solidFill>
                            <a:srgbClr val="000000"/>
                          </a:solidFill>
                          <a:effectLst/>
                          <a:latin typeface="ＭＳ Ｐゴシック"/>
                        </a:rPr>
                        <a:t>Ｂ社</a:t>
                      </a:r>
                      <a:endParaRPr lang="ja-JP" altLang="en-US" sz="1000" b="0" i="0" u="none" strike="noStrike" dirty="0">
                        <a:solidFill>
                          <a:srgbClr val="000000"/>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1000" b="0" i="0" u="none" strike="noStrike" dirty="0" smtClean="0">
                          <a:solidFill>
                            <a:srgbClr val="000000"/>
                          </a:solidFill>
                          <a:effectLst/>
                          <a:latin typeface="ＭＳ Ｐゴシック"/>
                        </a:rPr>
                        <a:t>Ｂ氏</a:t>
                      </a:r>
                      <a:endParaRPr lang="ja-JP" altLang="en-US" sz="1000" b="0" i="0" u="none" strike="noStrike" dirty="0">
                        <a:solidFill>
                          <a:srgbClr val="000000"/>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r>
              <a:tr h="252619">
                <a:tc rowSpan="2">
                  <a:txBody>
                    <a:bodyPr/>
                    <a:lstStyle/>
                    <a:p>
                      <a:pPr algn="ctr" fontAlgn="ctr"/>
                      <a:r>
                        <a:rPr lang="ja-JP" altLang="en-US" sz="700" b="0" i="0" u="none" strike="noStrike" dirty="0" smtClean="0">
                          <a:solidFill>
                            <a:srgbClr val="000000"/>
                          </a:solidFill>
                          <a:effectLst/>
                          <a:latin typeface="ＭＳ Ｐゴシック"/>
                        </a:rPr>
                        <a:t>課題を</a:t>
                      </a:r>
                    </a:p>
                    <a:p>
                      <a:pPr algn="ctr" fontAlgn="ctr"/>
                      <a:r>
                        <a:rPr lang="ja-JP" altLang="en-US" sz="700" b="0" i="0" u="none" strike="noStrike" dirty="0" smtClean="0">
                          <a:solidFill>
                            <a:srgbClr val="000000"/>
                          </a:solidFill>
                          <a:effectLst/>
                          <a:latin typeface="ＭＳ Ｐゴシック"/>
                        </a:rPr>
                        <a:t>明らかにする</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700" b="0" i="0" u="none" strike="noStrike" dirty="0">
                          <a:solidFill>
                            <a:srgbClr val="000000"/>
                          </a:solidFill>
                          <a:effectLst/>
                          <a:latin typeface="ＭＳ Ｐゴシック"/>
                        </a:rPr>
                        <a:t>現状の把握</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endParaRPr lang="en-US" sz="900" b="0" i="0" u="none" strike="noStrike" dirty="0">
                        <a:solidFill>
                          <a:srgbClr val="070795"/>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t"/>
                      <a:r>
                        <a:rPr lang="ja-JP" altLang="en-US" sz="900" dirty="0" smtClean="0">
                          <a:solidFill>
                            <a:srgbClr val="FF0000"/>
                          </a:solidFill>
                        </a:rPr>
                        <a:t>　</a:t>
                      </a:r>
                      <a:endParaRPr lang="en-US" altLang="ja-JP" sz="900" dirty="0" smtClean="0">
                        <a:solidFill>
                          <a:srgbClr val="FF0000"/>
                        </a:solidFill>
                      </a:endParaRPr>
                    </a:p>
                    <a:p>
                      <a:pPr algn="ctr" fontAlgn="t"/>
                      <a:endParaRPr lang="ja-JP" altLang="en-US" sz="900" b="0" i="1" u="none" strike="noStrike" dirty="0">
                        <a:solidFill>
                          <a:srgbClr val="FF0000"/>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r>
              <a:tr h="252813">
                <a:tc vMerge="1">
                  <a:txBody>
                    <a:bodyPr/>
                    <a:lstStyle/>
                    <a:p>
                      <a:endParaRPr kumimoji="1" lang="ja-JP" altLang="en-US"/>
                    </a:p>
                  </a:txBody>
                  <a:tcPr/>
                </a:tc>
                <a:tc>
                  <a:txBody>
                    <a:bodyPr/>
                    <a:lstStyle/>
                    <a:p>
                      <a:pPr algn="ctr" fontAlgn="ctr"/>
                      <a:r>
                        <a:rPr lang="ja-JP" altLang="en-US" sz="700" b="0" i="0" u="none" strike="noStrike" dirty="0">
                          <a:solidFill>
                            <a:srgbClr val="000000"/>
                          </a:solidFill>
                          <a:effectLst/>
                          <a:latin typeface="ＭＳ Ｐゴシック"/>
                        </a:rPr>
                        <a:t>課題</a:t>
                      </a:r>
                      <a:r>
                        <a:rPr lang="ja-JP" altLang="en-US" sz="700" b="0" i="0" u="none" strike="noStrike" dirty="0" smtClean="0">
                          <a:solidFill>
                            <a:srgbClr val="000000"/>
                          </a:solidFill>
                          <a:effectLst/>
                          <a:latin typeface="ＭＳ Ｐゴシック"/>
                        </a:rPr>
                        <a:t>の</a:t>
                      </a:r>
                      <a:endParaRPr lang="en-US" altLang="ja-JP" sz="700" b="0" i="0" u="none" strike="noStrike" dirty="0" smtClean="0">
                        <a:solidFill>
                          <a:srgbClr val="000000"/>
                        </a:solidFill>
                        <a:effectLst/>
                        <a:latin typeface="ＭＳ Ｐゴシック"/>
                      </a:endParaRPr>
                    </a:p>
                    <a:p>
                      <a:pPr algn="ctr" fontAlgn="ctr"/>
                      <a:r>
                        <a:rPr lang="ja-JP" altLang="en-US" sz="700" b="0" i="0" u="none" strike="noStrike" dirty="0" smtClean="0">
                          <a:solidFill>
                            <a:srgbClr val="000000"/>
                          </a:solidFill>
                          <a:effectLst/>
                          <a:latin typeface="ＭＳ Ｐゴシック"/>
                        </a:rPr>
                        <a:t>設定</a:t>
                      </a:r>
                      <a:r>
                        <a:rPr lang="ja-JP" altLang="en-US" sz="700" b="0" i="0" u="none" strike="noStrike" dirty="0">
                          <a:solidFill>
                            <a:srgbClr val="000000"/>
                          </a:solidFill>
                          <a:effectLst/>
                          <a:latin typeface="ＭＳ Ｐゴシック"/>
                        </a:rPr>
                        <a:t>方法</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dirty="0" smtClean="0">
                          <a:solidFill>
                            <a:srgbClr val="FF0000"/>
                          </a:solidFill>
                          <a:effectLst/>
                          <a:latin typeface="ＭＳ Ｐゴシック"/>
                        </a:rPr>
                        <a:t>◎</a:t>
                      </a:r>
                      <a:endParaRPr lang="en-US" sz="900" b="0" i="0" u="none" strike="noStrike" dirty="0">
                        <a:solidFill>
                          <a:srgbClr val="FF0000"/>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ja-JP" altLang="en-US" sz="900" dirty="0" smtClean="0">
                          <a:solidFill>
                            <a:srgbClr val="FF0000"/>
                          </a:solidFill>
                        </a:rPr>
                        <a:t>◎</a:t>
                      </a:r>
                      <a:endParaRPr lang="ja-JP" altLang="en-US" sz="900" dirty="0">
                        <a:solidFill>
                          <a:srgbClr val="FF0000"/>
                        </a:solidFill>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r>
              <a:tr h="381257">
                <a:tc>
                  <a:txBody>
                    <a:bodyPr/>
                    <a:lstStyle/>
                    <a:p>
                      <a:pPr algn="ctr" fontAlgn="ctr"/>
                      <a:r>
                        <a:rPr lang="ja-JP" altLang="en-US" sz="700" b="0" i="0" u="none" strike="noStrike" dirty="0" smtClean="0">
                          <a:solidFill>
                            <a:srgbClr val="000000"/>
                          </a:solidFill>
                          <a:effectLst/>
                          <a:latin typeface="ＭＳ Ｐゴシック"/>
                        </a:rPr>
                        <a:t>計画を立てる</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700" b="0" i="0" u="none" strike="noStrike" dirty="0">
                          <a:solidFill>
                            <a:srgbClr val="000000"/>
                          </a:solidFill>
                          <a:effectLst/>
                          <a:latin typeface="ＭＳ Ｐゴシック"/>
                        </a:rPr>
                        <a:t>課題遂行のための</a:t>
                      </a:r>
                      <a:br>
                        <a:rPr lang="ja-JP" altLang="en-US" sz="700" b="0" i="0" u="none" strike="noStrike" dirty="0">
                          <a:solidFill>
                            <a:srgbClr val="000000"/>
                          </a:solidFill>
                          <a:effectLst/>
                          <a:latin typeface="ＭＳ Ｐゴシック"/>
                        </a:rPr>
                      </a:br>
                      <a:r>
                        <a:rPr lang="ja-JP" altLang="en-US" sz="700" b="0" i="0" u="none" strike="noStrike" dirty="0">
                          <a:solidFill>
                            <a:srgbClr val="000000"/>
                          </a:solidFill>
                          <a:effectLst/>
                          <a:latin typeface="ＭＳ Ｐゴシック"/>
                        </a:rPr>
                        <a:t>計画の立て方</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900" b="0" i="0" u="none" strike="noStrike" dirty="0" smtClean="0">
                          <a:solidFill>
                            <a:srgbClr val="002060"/>
                          </a:solidFill>
                          <a:effectLst/>
                          <a:latin typeface="ＭＳ Ｐゴシック"/>
                        </a:rPr>
                        <a:t>○</a:t>
                      </a:r>
                      <a:r>
                        <a:rPr lang="en-US" sz="900" b="0" i="0" u="none" strike="noStrike" dirty="0">
                          <a:solidFill>
                            <a:srgbClr val="002060"/>
                          </a:solidFill>
                          <a:effectLst/>
                          <a:latin typeface="ＭＳ Ｐゴシック"/>
                        </a:rPr>
                        <a:t>　</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eaLnBrk="1" fontAlgn="t" hangingPunct="1">
                        <a:spcBef>
                          <a:spcPct val="0"/>
                        </a:spcBef>
                        <a:buFontTx/>
                        <a:buNone/>
                      </a:pPr>
                      <a:r>
                        <a:rPr lang="ja-JP" altLang="en-US" sz="900" dirty="0" smtClean="0">
                          <a:solidFill>
                            <a:srgbClr val="002060"/>
                          </a:solidFill>
                        </a:rPr>
                        <a:t>○</a:t>
                      </a:r>
                      <a:endParaRPr lang="ja-JP" altLang="en-US" sz="900" dirty="0">
                        <a:solidFill>
                          <a:srgbClr val="002060"/>
                        </a:solidFill>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69202">
                <a:tc rowSpan="2">
                  <a:txBody>
                    <a:bodyPr/>
                    <a:lstStyle/>
                    <a:p>
                      <a:pPr algn="ctr" fontAlgn="ctr"/>
                      <a:r>
                        <a:rPr lang="ja-JP" altLang="en-US" sz="700" b="0" i="0" u="none" strike="noStrike" dirty="0" smtClean="0">
                          <a:solidFill>
                            <a:srgbClr val="000000"/>
                          </a:solidFill>
                          <a:effectLst/>
                          <a:latin typeface="ＭＳ Ｐゴシック"/>
                        </a:rPr>
                        <a:t>実行する</a:t>
                      </a: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ctr" fontAlgn="ctr"/>
                      <a:r>
                        <a:rPr lang="ja-JP" altLang="en-US" sz="700" b="0" i="0" u="none" strike="noStrike" dirty="0">
                          <a:solidFill>
                            <a:srgbClr val="000000"/>
                          </a:solidFill>
                          <a:effectLst/>
                          <a:latin typeface="ＭＳ Ｐゴシック"/>
                        </a:rPr>
                        <a:t>実際</a:t>
                      </a:r>
                      <a:r>
                        <a:rPr lang="ja-JP" altLang="en-US" sz="700" b="0" i="0" u="none" strike="noStrike" dirty="0" smtClean="0">
                          <a:solidFill>
                            <a:srgbClr val="000000"/>
                          </a:solidFill>
                          <a:effectLst/>
                          <a:latin typeface="ＭＳ Ｐゴシック"/>
                        </a:rPr>
                        <a:t>の</a:t>
                      </a:r>
                      <a:endParaRPr lang="en-US" altLang="ja-JP" sz="700" b="0" i="0" u="none" strike="noStrike" dirty="0" smtClean="0">
                        <a:solidFill>
                          <a:srgbClr val="000000"/>
                        </a:solidFill>
                        <a:effectLst/>
                        <a:latin typeface="ＭＳ Ｐゴシック"/>
                      </a:endParaRPr>
                    </a:p>
                    <a:p>
                      <a:pPr algn="ctr" fontAlgn="ctr"/>
                      <a:r>
                        <a:rPr lang="ja-JP" altLang="en-US" sz="700" b="0" i="0" u="none" strike="noStrike" dirty="0" smtClean="0">
                          <a:solidFill>
                            <a:srgbClr val="000000"/>
                          </a:solidFill>
                          <a:effectLst/>
                          <a:latin typeface="ＭＳ Ｐゴシック"/>
                        </a:rPr>
                        <a:t>課題</a:t>
                      </a:r>
                      <a:r>
                        <a:rPr lang="ja-JP" altLang="en-US" sz="700" b="0" i="0" u="none" strike="noStrike" dirty="0">
                          <a:solidFill>
                            <a:srgbClr val="000000"/>
                          </a:solidFill>
                          <a:effectLst/>
                          <a:latin typeface="ＭＳ Ｐゴシック"/>
                        </a:rPr>
                        <a:t>遂行</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fontAlgn="ctr"/>
                      <a:r>
                        <a:rPr lang="ja-JP" altLang="en-US" sz="900" b="0" i="0" u="none" strike="noStrike" dirty="0" smtClean="0">
                          <a:solidFill>
                            <a:srgbClr val="070795"/>
                          </a:solidFill>
                          <a:effectLst/>
                          <a:latin typeface="ＭＳ Ｐゴシック"/>
                        </a:rPr>
                        <a:t>○</a:t>
                      </a:r>
                      <a:endParaRPr lang="en-US" sz="900" b="0" i="0" u="none" strike="noStrike" dirty="0">
                        <a:solidFill>
                          <a:srgbClr val="070795"/>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a:txBody>
                    <a:bodyPr/>
                    <a:lstStyle/>
                    <a:p>
                      <a:pPr algn="ctr"/>
                      <a:r>
                        <a:rPr lang="ja-JP" altLang="en-US" sz="900" dirty="0" smtClean="0">
                          <a:solidFill>
                            <a:srgbClr val="070795"/>
                          </a:solidFill>
                        </a:rPr>
                        <a:t>○</a:t>
                      </a:r>
                      <a:endParaRPr lang="ja-JP" altLang="en-US" sz="900" dirty="0">
                        <a:solidFill>
                          <a:srgbClr val="070795"/>
                        </a:solidFill>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r>
              <a:tr h="236228">
                <a:tc vMerge="1">
                  <a:txBody>
                    <a:bodyPr/>
                    <a:lstStyle/>
                    <a:p>
                      <a:endParaRPr kumimoji="1" lang="ja-JP" altLang="en-US" dirty="0"/>
                    </a:p>
                  </a:txBody>
                  <a:tcPr/>
                </a:tc>
                <a:tc>
                  <a:txBody>
                    <a:bodyPr/>
                    <a:lstStyle/>
                    <a:p>
                      <a:pPr algn="ctr" fontAlgn="ctr"/>
                      <a:r>
                        <a:rPr lang="ja-JP" altLang="en-US" sz="700" b="0" i="0" u="none" strike="noStrike" dirty="0">
                          <a:solidFill>
                            <a:srgbClr val="000000"/>
                          </a:solidFill>
                          <a:effectLst/>
                          <a:latin typeface="ＭＳ Ｐゴシック"/>
                        </a:rPr>
                        <a:t>状況への対応</a:t>
                      </a:r>
                    </a:p>
                  </a:txBody>
                  <a:tcPr marL="8536" marR="8536" marT="8096"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900" b="0" i="0" u="none" strike="noStrike" dirty="0">
                        <a:solidFill>
                          <a:srgbClr val="070795"/>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t" latinLnBrk="0" hangingPunct="1">
                        <a:lnSpc>
                          <a:spcPct val="100000"/>
                        </a:lnSpc>
                        <a:spcBef>
                          <a:spcPts val="0"/>
                        </a:spcBef>
                        <a:spcAft>
                          <a:spcPts val="0"/>
                        </a:spcAft>
                        <a:buClrTx/>
                        <a:buSzTx/>
                        <a:buFontTx/>
                        <a:buNone/>
                        <a:tabLst/>
                        <a:defRPr/>
                      </a:pPr>
                      <a:endParaRPr lang="ja-JP" altLang="en-US" sz="900" b="0" i="1" u="none" strike="noStrike" dirty="0">
                        <a:solidFill>
                          <a:srgbClr val="000000"/>
                        </a:solidFill>
                        <a:effectLst/>
                        <a:latin typeface="ＭＳ Ｐゴシック"/>
                      </a:endParaRPr>
                    </a:p>
                  </a:txBody>
                  <a:tcPr marL="8536" marR="8536" marT="8096"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14" name="角丸四角形 9"/>
          <p:cNvSpPr>
            <a:spLocks noChangeArrowheads="1"/>
          </p:cNvSpPr>
          <p:nvPr/>
        </p:nvSpPr>
        <p:spPr bwMode="auto">
          <a:xfrm>
            <a:off x="5223602" y="2852936"/>
            <a:ext cx="1353250" cy="216024"/>
          </a:xfrm>
          <a:prstGeom prst="roundRect">
            <a:avLst>
              <a:gd name="adj" fmla="val 16667"/>
            </a:avLst>
          </a:prstGeom>
          <a:solidFill>
            <a:schemeClr val="accent5">
              <a:lumMod val="40000"/>
              <a:lumOff val="60000"/>
            </a:schemeClr>
          </a:solidFill>
          <a:ln>
            <a:noFill/>
          </a:ln>
          <a:extLst/>
        </p:spPr>
        <p:txBody>
          <a:bodyPr lIns="88459" tIns="44230" rIns="88459" bIns="44230" anchor="ctr"/>
          <a:lstStyle/>
          <a:p>
            <a:pPr algn="ctr" fontAlgn="auto">
              <a:spcAft>
                <a:spcPts val="0"/>
              </a:spcAft>
              <a:buFont typeface="Arial" charset="0"/>
              <a:buNone/>
              <a:defRPr/>
            </a:pPr>
            <a:r>
              <a:rPr kumimoji="0" lang="ja-JP" altLang="en-US" sz="1000" b="1" dirty="0">
                <a:latin typeface="+mj-ea"/>
                <a:ea typeface="+mj-ea"/>
              </a:rPr>
              <a:t>仕事の</a:t>
            </a:r>
            <a:r>
              <a:rPr kumimoji="0" lang="ja-JP" altLang="en-US" sz="1000" b="1" dirty="0" smtClean="0">
                <a:latin typeface="+mj-ea"/>
                <a:ea typeface="+mj-ea"/>
              </a:rPr>
              <a:t>し方</a:t>
            </a:r>
            <a:endParaRPr kumimoji="0" lang="ja-JP" altLang="en-US" sz="1000" b="1" dirty="0">
              <a:latin typeface="+mj-ea"/>
              <a:ea typeface="+mj-ea"/>
            </a:endParaRPr>
          </a:p>
        </p:txBody>
      </p:sp>
      <p:sp>
        <p:nvSpPr>
          <p:cNvPr id="15" name="角丸四角形 10"/>
          <p:cNvSpPr>
            <a:spLocks noChangeArrowheads="1"/>
          </p:cNvSpPr>
          <p:nvPr/>
        </p:nvSpPr>
        <p:spPr bwMode="auto">
          <a:xfrm>
            <a:off x="5223602" y="4896594"/>
            <a:ext cx="1436630" cy="260598"/>
          </a:xfrm>
          <a:prstGeom prst="roundRect">
            <a:avLst>
              <a:gd name="adj" fmla="val 16667"/>
            </a:avLst>
          </a:prstGeom>
          <a:solidFill>
            <a:schemeClr val="accent5">
              <a:lumMod val="40000"/>
              <a:lumOff val="60000"/>
            </a:schemeClr>
          </a:solidFill>
          <a:ln>
            <a:noFill/>
          </a:ln>
          <a:extLst/>
        </p:spPr>
        <p:txBody>
          <a:bodyPr lIns="88459" tIns="44230" rIns="88459" bIns="44230" anchor="ctr"/>
          <a:lstStyle/>
          <a:p>
            <a:pPr algn="ctr" fontAlgn="auto">
              <a:spcAft>
                <a:spcPts val="0"/>
              </a:spcAft>
              <a:buFont typeface="Arial" charset="0"/>
              <a:buNone/>
              <a:defRPr/>
            </a:pPr>
            <a:r>
              <a:rPr kumimoji="0" lang="ja-JP" altLang="en-US" sz="1000" b="1" dirty="0">
                <a:latin typeface="+mj-ea"/>
                <a:ea typeface="+mj-ea"/>
              </a:rPr>
              <a:t>人と</a:t>
            </a:r>
            <a:r>
              <a:rPr kumimoji="0" lang="ja-JP" altLang="en-US" sz="1000" b="1" dirty="0" smtClean="0">
                <a:latin typeface="+mj-ea"/>
                <a:ea typeface="+mj-ea"/>
              </a:rPr>
              <a:t>の関わり方</a:t>
            </a:r>
            <a:r>
              <a:rPr kumimoji="0" lang="ja-JP" altLang="en-US" sz="1000" b="1" dirty="0">
                <a:latin typeface="+mj-ea"/>
                <a:ea typeface="+mj-ea"/>
              </a:rPr>
              <a:t>　</a:t>
            </a:r>
          </a:p>
        </p:txBody>
      </p:sp>
      <p:sp>
        <p:nvSpPr>
          <p:cNvPr id="17" name="二等辺三角形 16"/>
          <p:cNvSpPr/>
          <p:nvPr/>
        </p:nvSpPr>
        <p:spPr>
          <a:xfrm rot="5400000">
            <a:off x="3788334" y="4702783"/>
            <a:ext cx="2331838" cy="243606"/>
          </a:xfrm>
          <a:prstGeom prst="triangl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8" name="正方形/長方形 17"/>
          <p:cNvSpPr/>
          <p:nvPr/>
        </p:nvSpPr>
        <p:spPr>
          <a:xfrm>
            <a:off x="395536" y="882586"/>
            <a:ext cx="8423032" cy="1754326"/>
          </a:xfrm>
          <a:prstGeom prst="rect">
            <a:avLst/>
          </a:prstGeom>
        </p:spPr>
        <p:txBody>
          <a:bodyPr wrap="square">
            <a:spAutoFit/>
          </a:bodyPr>
          <a:lstStyle/>
          <a:p>
            <a:pPr marL="285750" indent="-285750" eaLnBrk="1" hangingPunct="1">
              <a:buFont typeface="Wingdings" panose="05000000000000000000" pitchFamily="2" charset="2"/>
              <a:buChar char="l"/>
            </a:pPr>
            <a:r>
              <a:rPr lang="ja-JP" altLang="en-US" dirty="0" smtClean="0"/>
              <a:t>大手</a:t>
            </a:r>
            <a:r>
              <a:rPr lang="ja-JP" altLang="en-US" dirty="0"/>
              <a:t>企業の優秀層が多数応募、面接をしたが、</a:t>
            </a:r>
            <a:r>
              <a:rPr lang="ja-JP" altLang="en-US" dirty="0" smtClean="0"/>
              <a:t>物足りず、コネ</a:t>
            </a:r>
            <a:r>
              <a:rPr lang="ja-JP" altLang="en-US" dirty="0"/>
              <a:t>で採用した社長候補</a:t>
            </a:r>
            <a:r>
              <a:rPr lang="ja-JP" altLang="en-US" dirty="0" smtClean="0"/>
              <a:t>もオーナー</a:t>
            </a:r>
            <a:r>
              <a:rPr lang="ja-JP" altLang="en-US" dirty="0"/>
              <a:t>のじきじき指導に音を上げて退職。</a:t>
            </a:r>
          </a:p>
          <a:p>
            <a:pPr marL="285750" indent="-285750" eaLnBrk="1" hangingPunct="1">
              <a:buFont typeface="Wingdings" panose="05000000000000000000" pitchFamily="2" charset="2"/>
              <a:buChar char="l"/>
            </a:pPr>
            <a:r>
              <a:rPr lang="ja-JP" altLang="en-US" dirty="0" smtClean="0"/>
              <a:t>大手でビジネス</a:t>
            </a:r>
            <a:r>
              <a:rPr lang="ja-JP" altLang="en-US" dirty="0"/>
              <a:t>の基礎を身に</a:t>
            </a:r>
            <a:r>
              <a:rPr lang="ja-JP" altLang="en-US" dirty="0" smtClean="0"/>
              <a:t>着ている、オーナー</a:t>
            </a:r>
            <a:r>
              <a:rPr lang="ja-JP" altLang="en-US" dirty="0"/>
              <a:t>の傍でベンチャーの立ち上</a:t>
            </a:r>
            <a:r>
              <a:rPr lang="ja-JP" altLang="en-US" dirty="0" smtClean="0"/>
              <a:t>げを体験している、エリート街道からいばら</a:t>
            </a:r>
            <a:r>
              <a:rPr lang="ja-JP" altLang="en-US" dirty="0"/>
              <a:t>の道を</a:t>
            </a:r>
            <a:r>
              <a:rPr lang="ja-JP" altLang="en-US" dirty="0" smtClean="0"/>
              <a:t>選んだ決断が目にとまり面接へ。</a:t>
            </a:r>
            <a:endParaRPr lang="en-US" altLang="ja-JP" dirty="0" smtClean="0"/>
          </a:p>
          <a:p>
            <a:pPr marL="285750" indent="-285750" eaLnBrk="1" hangingPunct="1">
              <a:buFont typeface="Wingdings" panose="05000000000000000000" pitchFamily="2" charset="2"/>
              <a:buChar char="l"/>
            </a:pPr>
            <a:r>
              <a:rPr lang="ja-JP" altLang="en-US" dirty="0" smtClean="0"/>
              <a:t>面接では戦略立案、推進力と覚悟</a:t>
            </a:r>
            <a:r>
              <a:rPr lang="ja-JP" altLang="en-US" dirty="0"/>
              <a:t>のほどを社長が認め、</a:t>
            </a:r>
            <a:r>
              <a:rPr lang="ja-JP" altLang="en-US" dirty="0" smtClean="0"/>
              <a:t>他候補者</a:t>
            </a:r>
            <a:r>
              <a:rPr lang="ja-JP" altLang="en-US" dirty="0"/>
              <a:t>を押しのけ内定</a:t>
            </a:r>
            <a:r>
              <a:rPr lang="ja-JP" altLang="en-US" dirty="0" smtClean="0"/>
              <a:t>。</a:t>
            </a:r>
            <a:endParaRPr lang="en-US" altLang="ja-JP" dirty="0" smtClean="0"/>
          </a:p>
          <a:p>
            <a:pPr marL="285750" indent="-285750" eaLnBrk="1" hangingPunct="1">
              <a:buFont typeface="Wingdings" panose="05000000000000000000" pitchFamily="2" charset="2"/>
              <a:buChar char="l"/>
            </a:pPr>
            <a:r>
              <a:rPr lang="ja-JP" altLang="en-US" dirty="0" smtClean="0"/>
              <a:t>Ｂ氏も家業</a:t>
            </a:r>
            <a:r>
              <a:rPr lang="ja-JP" altLang="en-US" dirty="0"/>
              <a:t>ではなく事業として成立しており</a:t>
            </a:r>
            <a:r>
              <a:rPr lang="ja-JP" altLang="en-US" dirty="0" smtClean="0"/>
              <a:t>、成長</a:t>
            </a:r>
            <a:r>
              <a:rPr lang="ja-JP" altLang="en-US" dirty="0"/>
              <a:t>の余地があると判断し、内定受諾</a:t>
            </a:r>
            <a:r>
              <a:rPr lang="ja-JP" altLang="en-US" dirty="0" smtClean="0"/>
              <a:t>。</a:t>
            </a:r>
            <a:endParaRPr lang="ja-JP" altLang="en-US" dirty="0"/>
          </a:p>
        </p:txBody>
      </p:sp>
      <p:sp>
        <p:nvSpPr>
          <p:cNvPr id="16" name="テキスト ボックス 15"/>
          <p:cNvSpPr txBox="1"/>
          <p:nvPr/>
        </p:nvSpPr>
        <p:spPr>
          <a:xfrm>
            <a:off x="269283" y="3412738"/>
            <a:ext cx="4302715" cy="1384995"/>
          </a:xfrm>
          <a:prstGeom prst="rect">
            <a:avLst/>
          </a:prstGeom>
          <a:noFill/>
        </p:spPr>
        <p:txBody>
          <a:bodyPr wrap="square">
            <a:spAutoFit/>
          </a:bodyPr>
          <a:lstStyle/>
          <a:p>
            <a:r>
              <a:rPr lang="ja-JP" altLang="en-US" sz="1400" dirty="0" smtClean="0"/>
              <a:t>・</a:t>
            </a:r>
            <a:r>
              <a:rPr lang="ja-JP" altLang="en-US" sz="1400" dirty="0" smtClean="0">
                <a:latin typeface="ＭＳ Ｐゴシック" charset="-128"/>
              </a:rPr>
              <a:t>まず</a:t>
            </a:r>
            <a:r>
              <a:rPr lang="ja-JP" altLang="en-US" sz="1400" dirty="0">
                <a:latin typeface="ＭＳ Ｐゴシック" charset="-128"/>
              </a:rPr>
              <a:t>は</a:t>
            </a:r>
            <a:r>
              <a:rPr lang="ja-JP" altLang="en-US" sz="1400" u="sng" dirty="0">
                <a:solidFill>
                  <a:srgbClr val="FF0000"/>
                </a:solidFill>
                <a:latin typeface="ＭＳ Ｐゴシック" charset="-128"/>
              </a:rPr>
              <a:t>具体的な戦略立案が急務</a:t>
            </a:r>
            <a:r>
              <a:rPr lang="ja-JP" altLang="en-US" sz="1400" dirty="0">
                <a:latin typeface="ＭＳ Ｐゴシック" charset="-128"/>
              </a:rPr>
              <a:t>。新たな顧客ターゲットや想定ニーズ、自社製品の優位性の仮説立案が最優先。</a:t>
            </a:r>
            <a:endParaRPr lang="en-US" altLang="ja-JP" sz="1400" dirty="0">
              <a:latin typeface="ＭＳ Ｐゴシック" charset="-128"/>
            </a:endParaRPr>
          </a:p>
          <a:p>
            <a:pPr fontAlgn="ctr"/>
            <a:r>
              <a:rPr lang="ja-JP" altLang="en-US" sz="1400" dirty="0">
                <a:latin typeface="ＭＳ Ｐゴシック" charset="-128"/>
              </a:rPr>
              <a:t>・営業組織に対するリーダーシップも大事だが</a:t>
            </a:r>
            <a:r>
              <a:rPr lang="ja-JP" altLang="en-US" sz="1400" dirty="0" smtClean="0">
                <a:latin typeface="ＭＳ Ｐゴシック" charset="-128"/>
              </a:rPr>
              <a:t>、新た</a:t>
            </a:r>
            <a:r>
              <a:rPr lang="ja-JP" altLang="en-US" sz="1400" dirty="0">
                <a:latin typeface="ＭＳ Ｐゴシック" charset="-128"/>
              </a:rPr>
              <a:t>な戦略を</a:t>
            </a:r>
            <a:r>
              <a:rPr lang="ja-JP" altLang="en-US" sz="1400" u="sng" dirty="0">
                <a:solidFill>
                  <a:srgbClr val="FF0000"/>
                </a:solidFill>
                <a:latin typeface="ＭＳ Ｐゴシック" charset="-128"/>
              </a:rPr>
              <a:t>オーナーに気おくれなく提言、進言</a:t>
            </a:r>
            <a:r>
              <a:rPr lang="ja-JP" altLang="en-US" sz="1400" dirty="0">
                <a:latin typeface="ＭＳ Ｐゴシック" charset="-128"/>
              </a:rPr>
              <a:t>してコンセンサスを</a:t>
            </a:r>
            <a:r>
              <a:rPr lang="ja-JP" altLang="en-US" sz="1400" dirty="0" smtClean="0">
                <a:latin typeface="ＭＳ Ｐゴシック" charset="-128"/>
              </a:rPr>
              <a:t>得ることが最優先。</a:t>
            </a:r>
            <a:endParaRPr lang="en-US" altLang="ja-JP" sz="1400" dirty="0">
              <a:latin typeface="ＭＳ Ｐゴシック" charset="-128"/>
            </a:endParaRPr>
          </a:p>
        </p:txBody>
      </p:sp>
      <p:sp>
        <p:nvSpPr>
          <p:cNvPr id="19" name="角丸四角形 18"/>
          <p:cNvSpPr/>
          <p:nvPr/>
        </p:nvSpPr>
        <p:spPr>
          <a:xfrm>
            <a:off x="179512" y="2996952"/>
            <a:ext cx="4464496" cy="1800781"/>
          </a:xfrm>
          <a:prstGeom prst="roundRect">
            <a:avLst>
              <a:gd name="adj" fmla="val 46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271789" y="3043406"/>
            <a:ext cx="3381871" cy="369332"/>
          </a:xfrm>
          <a:prstGeom prst="rect">
            <a:avLst/>
          </a:prstGeom>
          <a:noFill/>
        </p:spPr>
        <p:txBody>
          <a:bodyPr wrap="square" rtlCol="0">
            <a:spAutoFit/>
          </a:bodyPr>
          <a:lstStyle/>
          <a:p>
            <a:r>
              <a:rPr kumimoji="1" lang="ja-JP" altLang="en-US" dirty="0" smtClean="0"/>
              <a:t>■Ｂ社の優先課題</a:t>
            </a:r>
            <a:endParaRPr kumimoji="1" lang="ja-JP" altLang="en-US" dirty="0"/>
          </a:p>
        </p:txBody>
      </p:sp>
      <p:sp>
        <p:nvSpPr>
          <p:cNvPr id="21" name="テキスト ボックス 20"/>
          <p:cNvSpPr txBox="1"/>
          <p:nvPr/>
        </p:nvSpPr>
        <p:spPr>
          <a:xfrm>
            <a:off x="269283" y="5517232"/>
            <a:ext cx="4302715" cy="954107"/>
          </a:xfrm>
          <a:prstGeom prst="rect">
            <a:avLst/>
          </a:prstGeom>
          <a:noFill/>
        </p:spPr>
        <p:txBody>
          <a:bodyPr wrap="square">
            <a:spAutoFit/>
          </a:bodyPr>
          <a:lstStyle/>
          <a:p>
            <a:pPr marL="85725" indent="-85725" fontAlgn="ctr"/>
            <a:r>
              <a:rPr lang="ja-JP" altLang="en-US" sz="1400" dirty="0" smtClean="0"/>
              <a:t>・米国駐在、ラーメン店で</a:t>
            </a:r>
            <a:r>
              <a:rPr lang="ja-JP" altLang="en-US" sz="1400" u="sng" dirty="0" smtClean="0">
                <a:solidFill>
                  <a:srgbClr val="FF0000"/>
                </a:solidFill>
              </a:rPr>
              <a:t>自ら課題を設定して既存商品の販売戦略を立案</a:t>
            </a:r>
            <a:r>
              <a:rPr lang="ja-JP" altLang="en-US" sz="1400" dirty="0" smtClean="0"/>
              <a:t>。</a:t>
            </a:r>
            <a:endParaRPr lang="en-US" altLang="ja-JP" sz="1400" dirty="0" smtClean="0"/>
          </a:p>
          <a:p>
            <a:pPr marL="85725" indent="-85725" fontAlgn="ctr"/>
            <a:r>
              <a:rPr lang="ja-JP" altLang="en-US" sz="1400" dirty="0" smtClean="0">
                <a:solidFill>
                  <a:srgbClr val="000000"/>
                </a:solidFill>
                <a:latin typeface="ＭＳ Ｐゴシック"/>
              </a:rPr>
              <a:t>・</a:t>
            </a:r>
            <a:r>
              <a:rPr lang="ja-JP" altLang="en-US" sz="1400" u="sng" dirty="0" smtClean="0">
                <a:solidFill>
                  <a:srgbClr val="FF0000"/>
                </a:solidFill>
                <a:latin typeface="ＭＳ Ｐゴシック"/>
              </a:rPr>
              <a:t>オーナー経営者に臆することなく進言、コンセンサスを得て自らの考えを推進</a:t>
            </a:r>
            <a:r>
              <a:rPr lang="ja-JP" altLang="en-US" sz="1400" dirty="0" smtClean="0">
                <a:solidFill>
                  <a:srgbClr val="000000"/>
                </a:solidFill>
                <a:latin typeface="ＭＳ Ｐゴシック"/>
              </a:rPr>
              <a:t>する。</a:t>
            </a:r>
            <a:endParaRPr lang="en-US" altLang="ja-JP" sz="1400" dirty="0">
              <a:solidFill>
                <a:srgbClr val="000000"/>
              </a:solidFill>
              <a:latin typeface="ＭＳ Ｐゴシック"/>
            </a:endParaRPr>
          </a:p>
        </p:txBody>
      </p:sp>
      <p:sp>
        <p:nvSpPr>
          <p:cNvPr id="22" name="角丸四角形 21"/>
          <p:cNvSpPr/>
          <p:nvPr/>
        </p:nvSpPr>
        <p:spPr>
          <a:xfrm>
            <a:off x="179512" y="5085184"/>
            <a:ext cx="4464496" cy="1512168"/>
          </a:xfrm>
          <a:prstGeom prst="roundRect">
            <a:avLst>
              <a:gd name="adj" fmla="val 46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p:cNvSpPr txBox="1"/>
          <p:nvPr/>
        </p:nvSpPr>
        <p:spPr>
          <a:xfrm>
            <a:off x="271789" y="5147900"/>
            <a:ext cx="3381871" cy="369332"/>
          </a:xfrm>
          <a:prstGeom prst="rect">
            <a:avLst/>
          </a:prstGeom>
          <a:noFill/>
        </p:spPr>
        <p:txBody>
          <a:bodyPr wrap="square" rtlCol="0">
            <a:spAutoFit/>
          </a:bodyPr>
          <a:lstStyle/>
          <a:p>
            <a:r>
              <a:rPr kumimoji="1" lang="ja-JP" altLang="en-US" dirty="0" smtClean="0"/>
              <a:t>■Ｂ氏が解決してきた課題</a:t>
            </a:r>
            <a:endParaRPr kumimoji="1" lang="ja-JP" altLang="en-US" dirty="0"/>
          </a:p>
        </p:txBody>
      </p:sp>
      <p:pic>
        <p:nvPicPr>
          <p:cNvPr id="24" name="図 3" descr="jhr.jpg"/>
          <p:cNvPicPr>
            <a:picLocks noChangeAspect="1"/>
          </p:cNvPicPr>
          <p:nvPr/>
        </p:nvPicPr>
        <p:blipFill>
          <a:blip r:embed="rId2">
            <a:extLst>
              <a:ext uri="{28A0092B-C50C-407E-A947-70E740481C1C}">
                <a14:useLocalDpi xmlns:a14="http://schemas.microsoft.com/office/drawing/2010/main" val="0"/>
              </a:ext>
            </a:extLst>
          </a:blip>
          <a:srcRect r="82092" b="36613"/>
          <a:stretch>
            <a:fillRect/>
          </a:stretch>
        </p:blipFill>
        <p:spPr bwMode="auto">
          <a:xfrm>
            <a:off x="43377" y="17187"/>
            <a:ext cx="627128" cy="31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 name="スライド番号プレースホルダー 3"/>
          <p:cNvSpPr txBox="1">
            <a:spLocks/>
          </p:cNvSpPr>
          <p:nvPr/>
        </p:nvSpPr>
        <p:spPr>
          <a:xfrm>
            <a:off x="6948264" y="6564533"/>
            <a:ext cx="2133600" cy="365125"/>
          </a:xfrm>
          <a:prstGeom prst="rect">
            <a:avLst/>
          </a:prstGeom>
        </p:spPr>
        <p:txBody>
          <a:bodyPr vert="horz" lIns="91440" tIns="45720" rIns="91440" bIns="45720" rtlCol="0" anchor="ctr"/>
          <a:lstStyle>
            <a:defPPr>
              <a:defRPr lang="ja-JP"/>
            </a:defPPr>
            <a:lvl1pPr algn="r" rtl="0" fontAlgn="auto">
              <a:spcBef>
                <a:spcPts val="0"/>
              </a:spcBef>
              <a:spcAft>
                <a:spcPts val="0"/>
              </a:spcAft>
              <a:defRPr kumimoji="1" sz="1200" kern="1200">
                <a:solidFill>
                  <a:schemeClr val="tx1">
                    <a:tint val="75000"/>
                  </a:schemeClr>
                </a:solidFill>
                <a:latin typeface="+mn-lt"/>
                <a:ea typeface="+mn-ea"/>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pPr>
              <a:defRPr/>
            </a:pPr>
            <a:fld id="{C024EF52-B82D-496B-9F03-C0358D47F893}" type="slidenum">
              <a:rPr lang="ja-JP" altLang="en-US" smtClean="0"/>
              <a:pPr>
                <a:defRPr/>
              </a:pPr>
              <a:t>8</a:t>
            </a:fld>
            <a:endParaRPr lang="ja-JP" altLang="en-US" dirty="0"/>
          </a:p>
        </p:txBody>
      </p:sp>
    </p:spTree>
    <p:extLst>
      <p:ext uri="{BB962C8B-B14F-4D97-AF65-F5344CB8AC3E}">
        <p14:creationId xmlns:p14="http://schemas.microsoft.com/office/powerpoint/2010/main" val="12137699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4" descr="一般社団法人　人材サービス産業協議会"/>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813" y="17463"/>
            <a:ext cx="40767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スライド番号プレースホルダー 1"/>
          <p:cNvSpPr>
            <a:spLocks noGrp="1"/>
          </p:cNvSpPr>
          <p:nvPr>
            <p:ph type="sldNum" sz="quarter" idx="12"/>
          </p:nvPr>
        </p:nvSpPr>
        <p:spPr>
          <a:xfrm>
            <a:off x="6553200" y="6356350"/>
            <a:ext cx="2133600" cy="365125"/>
          </a:xfrm>
        </p:spPr>
        <p:txBody>
          <a:bodyPr/>
          <a:lstStyle/>
          <a:p>
            <a:pPr>
              <a:defRPr/>
            </a:pPr>
            <a:fld id="{282001AA-0CEE-48F3-B22D-0645E3D99F22}" type="slidenum">
              <a:rPr lang="ja-JP" altLang="en-US" smtClean="0"/>
              <a:pPr>
                <a:defRPr/>
              </a:pPr>
              <a:t>9</a:t>
            </a:fld>
            <a:endParaRPr lang="ja-JP" altLang="en-US" dirty="0"/>
          </a:p>
        </p:txBody>
      </p:sp>
      <p:sp>
        <p:nvSpPr>
          <p:cNvPr id="6" name="正方形/長方形 5"/>
          <p:cNvSpPr/>
          <p:nvPr/>
        </p:nvSpPr>
        <p:spPr>
          <a:xfrm>
            <a:off x="195263" y="751234"/>
            <a:ext cx="8697217" cy="181367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ロールプレイング事例解説</a:t>
            </a: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別途配布資料</a:t>
            </a: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p:txBody>
      </p:sp>
      <p:sp>
        <p:nvSpPr>
          <p:cNvPr id="7" name="正方形/長方形 6"/>
          <p:cNvSpPr/>
          <p:nvPr/>
        </p:nvSpPr>
        <p:spPr>
          <a:xfrm>
            <a:off x="195263" y="2472978"/>
            <a:ext cx="8769350" cy="31162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事例</a:t>
            </a:r>
            <a:r>
              <a:rPr lang="en-US" altLang="ja-JP" sz="4000" dirty="0" smtClean="0">
                <a:solidFill>
                  <a:schemeClr val="tx1">
                    <a:lumMod val="95000"/>
                    <a:lumOff val="5000"/>
                  </a:schemeClr>
                </a:solidFill>
                <a:latin typeface="HGP創英角ｺﾞｼｯｸUB" pitchFamily="50" charset="-128"/>
                <a:ea typeface="HGP創英角ｺﾞｼｯｸUB" pitchFamily="50" charset="-128"/>
              </a:rPr>
              <a:t>3</a:t>
            </a: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　（</a:t>
            </a:r>
            <a:r>
              <a:rPr lang="en-US" altLang="ja-JP" sz="4000" dirty="0" smtClean="0">
                <a:solidFill>
                  <a:schemeClr val="tx1">
                    <a:lumMod val="95000"/>
                    <a:lumOff val="5000"/>
                  </a:schemeClr>
                </a:solidFill>
                <a:latin typeface="HGP創英角ｺﾞｼｯｸUB" pitchFamily="50" charset="-128"/>
                <a:ea typeface="HGP創英角ｺﾞｼｯｸUB" pitchFamily="50" charset="-128"/>
              </a:rPr>
              <a:t>C</a:t>
            </a: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社・</a:t>
            </a:r>
            <a:r>
              <a:rPr lang="en-US" altLang="ja-JP" sz="4000" dirty="0" smtClean="0">
                <a:solidFill>
                  <a:schemeClr val="tx1">
                    <a:lumMod val="95000"/>
                    <a:lumOff val="5000"/>
                  </a:schemeClr>
                </a:solidFill>
                <a:latin typeface="HGP創英角ｺﾞｼｯｸUB" pitchFamily="50" charset="-128"/>
                <a:ea typeface="HGP創英角ｺﾞｼｯｸUB" pitchFamily="50" charset="-128"/>
              </a:rPr>
              <a:t>C</a:t>
            </a:r>
            <a:r>
              <a:rPr lang="ja-JP" altLang="en-US" sz="4000" dirty="0" smtClean="0">
                <a:solidFill>
                  <a:schemeClr val="tx1">
                    <a:lumMod val="95000"/>
                    <a:lumOff val="5000"/>
                  </a:schemeClr>
                </a:solidFill>
                <a:latin typeface="HGP創英角ｺﾞｼｯｸUB" pitchFamily="50" charset="-128"/>
                <a:ea typeface="HGP創英角ｺﾞｼｯｸUB" pitchFamily="50" charset="-128"/>
              </a:rPr>
              <a:t>氏）</a:t>
            </a:r>
            <a:endParaRPr lang="en-US" altLang="ja-JP" sz="4000" dirty="0" smtClean="0">
              <a:solidFill>
                <a:schemeClr val="tx1">
                  <a:lumMod val="95000"/>
                  <a:lumOff val="5000"/>
                </a:schemeClr>
              </a:solidFill>
              <a:latin typeface="HGP創英角ｺﾞｼｯｸUB" pitchFamily="50" charset="-128"/>
              <a:ea typeface="HGP創英角ｺﾞｼｯｸUB" pitchFamily="50" charset="-128"/>
            </a:endParaRPr>
          </a:p>
        </p:txBody>
      </p:sp>
    </p:spTree>
    <p:extLst>
      <p:ext uri="{BB962C8B-B14F-4D97-AF65-F5344CB8AC3E}">
        <p14:creationId xmlns:p14="http://schemas.microsoft.com/office/powerpoint/2010/main" val="39052796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8305</TotalTime>
  <Words>3164</Words>
  <Application>Microsoft Office PowerPoint</Application>
  <PresentationFormat>画面に合わせる (4:3)</PresentationFormat>
  <Paragraphs>479</Paragraphs>
  <Slides>12</Slides>
  <Notes>0</Notes>
  <HiddenSlides>0</HiddenSlides>
  <MMClips>0</MMClips>
  <ScaleCrop>false</ScaleCrop>
  <HeadingPairs>
    <vt:vector size="4" baseType="variant">
      <vt:variant>
        <vt:lpstr>テーマ</vt:lpstr>
      </vt:variant>
      <vt:variant>
        <vt:i4>1</vt:i4>
      </vt:variant>
      <vt:variant>
        <vt:lpstr>スライド タイトル</vt:lpstr>
      </vt:variant>
      <vt:variant>
        <vt:i4>12</vt:i4>
      </vt:variant>
    </vt:vector>
  </HeadingPairs>
  <TitlesOfParts>
    <vt:vector size="13" baseType="lpstr">
      <vt:lpstr>Office テーマ</vt:lpstr>
      <vt:lpstr>PowerPoint プレゼンテーション</vt:lpstr>
      <vt:lpstr>PowerPoint プレゼンテーション</vt:lpstr>
      <vt:lpstr>PowerPoint プレゼンテーション</vt:lpstr>
      <vt:lpstr>＜決定：Ａ社×Ａ氏＞</vt:lpstr>
      <vt:lpstr>PowerPoint プレゼンテーション</vt:lpstr>
      <vt:lpstr>PowerPoint プレゼンテーション</vt:lpstr>
      <vt:lpstr>PowerPoint プレゼンテーション</vt:lpstr>
      <vt:lpstr>＜決定：Ｂ社×Ｂ氏＞</vt:lpstr>
      <vt:lpstr>PowerPoint プレゼンテーション</vt:lpstr>
      <vt:lpstr>PowerPoint プレゼンテーション</vt:lpstr>
      <vt:lpstr>PowerPoint プレゼンテーション</vt:lpstr>
      <vt:lpstr>＜決定：Ｃ社×Ｃ氏＞</vt:lpstr>
    </vt:vector>
  </TitlesOfParts>
  <Company>RECRUIT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池目 雅紀</dc:creator>
  <cp:lastModifiedBy>森安 亮介(ｲﾝﾃHITO総研 ﾘｻｰﾁ)</cp:lastModifiedBy>
  <cp:revision>448</cp:revision>
  <cp:lastPrinted>2014-12-03T06:32:05Z</cp:lastPrinted>
  <dcterms:created xsi:type="dcterms:W3CDTF">2013-04-16T01:50:32Z</dcterms:created>
  <dcterms:modified xsi:type="dcterms:W3CDTF">2014-12-04T08:15:48Z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ies>
</file>