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54" r:id="rId2"/>
  </p:sldIdLst>
  <p:sldSz cx="9144000" cy="6858000" type="screen4x3"/>
  <p:notesSz cx="9866313" cy="142954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C050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81" d="100"/>
          <a:sy n="81" d="100"/>
        </p:scale>
        <p:origin x="-1044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4275981" cy="714693"/>
          </a:xfrm>
          <a:prstGeom prst="rect">
            <a:avLst/>
          </a:prstGeom>
        </p:spPr>
        <p:txBody>
          <a:bodyPr vert="horz" lIns="131978" tIns="65991" rIns="131978" bIns="65991" rtlCol="0"/>
          <a:lstStyle>
            <a:lvl1pPr algn="l">
              <a:defRPr sz="17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5587176" y="3"/>
            <a:ext cx="4277558" cy="714693"/>
          </a:xfrm>
          <a:prstGeom prst="rect">
            <a:avLst/>
          </a:prstGeom>
        </p:spPr>
        <p:txBody>
          <a:bodyPr vert="horz" lIns="131978" tIns="65991" rIns="131978" bIns="65991" rtlCol="0"/>
          <a:lstStyle>
            <a:lvl1pPr algn="r">
              <a:defRPr sz="17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87D39C0-9F6C-4EA0-9F56-2617B640977D}" type="datetimeFigureOut">
              <a:rPr lang="ja-JP" altLang="en-US"/>
              <a:pPr>
                <a:defRPr/>
              </a:pPr>
              <a:t>2014/12/4</a:t>
            </a:fld>
            <a:endParaRPr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13577588"/>
            <a:ext cx="4275981" cy="716273"/>
          </a:xfrm>
          <a:prstGeom prst="rect">
            <a:avLst/>
          </a:prstGeom>
        </p:spPr>
        <p:txBody>
          <a:bodyPr vert="horz" lIns="131978" tIns="65991" rIns="131978" bIns="65991" rtlCol="0" anchor="b"/>
          <a:lstStyle>
            <a:lvl1pPr algn="l">
              <a:defRPr sz="17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5587176" y="13577588"/>
            <a:ext cx="4277558" cy="716273"/>
          </a:xfrm>
          <a:prstGeom prst="rect">
            <a:avLst/>
          </a:prstGeom>
        </p:spPr>
        <p:txBody>
          <a:bodyPr vert="horz" lIns="131978" tIns="65991" rIns="131978" bIns="65991" rtlCol="0" anchor="b"/>
          <a:lstStyle>
            <a:lvl1pPr algn="r">
              <a:defRPr sz="17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C80EA0B1-FE80-4FC3-9F19-A876CC82365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075723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4275981" cy="714693"/>
          </a:xfrm>
          <a:prstGeom prst="rect">
            <a:avLst/>
          </a:prstGeom>
        </p:spPr>
        <p:txBody>
          <a:bodyPr vert="horz" lIns="131978" tIns="65991" rIns="131978" bIns="65991" rtlCol="0"/>
          <a:lstStyle>
            <a:lvl1pPr algn="l">
              <a:defRPr sz="17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5587176" y="3"/>
            <a:ext cx="4277558" cy="714693"/>
          </a:xfrm>
          <a:prstGeom prst="rect">
            <a:avLst/>
          </a:prstGeom>
        </p:spPr>
        <p:txBody>
          <a:bodyPr vert="horz" lIns="131978" tIns="65991" rIns="131978" bIns="65991" rtlCol="0"/>
          <a:lstStyle>
            <a:lvl1pPr algn="r">
              <a:defRPr sz="17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C1A23A8-1CF6-46B5-890A-CFD211543A74}" type="datetimeFigureOut">
              <a:rPr lang="ja-JP" altLang="en-US"/>
              <a:pPr>
                <a:defRPr/>
              </a:pPr>
              <a:t>2014/12/4</a:t>
            </a:fld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357313" y="1071563"/>
            <a:ext cx="7151687" cy="5362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1978" tIns="65991" rIns="131978" bIns="65991" rtlCol="0" anchor="ctr"/>
          <a:lstStyle/>
          <a:p>
            <a:pPr lvl="0"/>
            <a:endParaRPr lang="ja-JP" altLang="en-US" noProof="0" dirty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986161" y="6791164"/>
            <a:ext cx="7893996" cy="6432236"/>
          </a:xfrm>
          <a:prstGeom prst="rect">
            <a:avLst/>
          </a:prstGeom>
        </p:spPr>
        <p:txBody>
          <a:bodyPr vert="horz" lIns="131978" tIns="65991" rIns="131978" bIns="65991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13577588"/>
            <a:ext cx="4275981" cy="716273"/>
          </a:xfrm>
          <a:prstGeom prst="rect">
            <a:avLst/>
          </a:prstGeom>
        </p:spPr>
        <p:txBody>
          <a:bodyPr vert="horz" lIns="131978" tIns="65991" rIns="131978" bIns="65991" rtlCol="0" anchor="b"/>
          <a:lstStyle>
            <a:lvl1pPr algn="l">
              <a:defRPr sz="17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5587176" y="13577588"/>
            <a:ext cx="4277558" cy="716273"/>
          </a:xfrm>
          <a:prstGeom prst="rect">
            <a:avLst/>
          </a:prstGeom>
        </p:spPr>
        <p:txBody>
          <a:bodyPr vert="horz" lIns="131978" tIns="65991" rIns="131978" bIns="65991" rtlCol="0" anchor="b"/>
          <a:lstStyle>
            <a:lvl1pPr algn="r">
              <a:defRPr sz="17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D5AB81E0-5086-4D79-9F50-8174BDC95E5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018049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FD0DE0-21D9-4EB3-8984-F659C7F90E23}" type="datetime1">
              <a:rPr lang="ja-JP" altLang="en-US" smtClean="0"/>
              <a:t>2014/12/4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001AA-0CEE-48F3-B22D-0645E3D99F22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32396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DF4C1-922A-4475-B08C-5479F5E496A1}" type="datetime1">
              <a:rPr lang="ja-JP" altLang="en-US" smtClean="0"/>
              <a:t>2014/12/4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91A2CE-173F-40AD-8820-89DF0819CBB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00869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87005E-C9B2-4613-A9CA-FF473F32D14A}" type="datetime1">
              <a:rPr lang="ja-JP" altLang="en-US" smtClean="0"/>
              <a:t>2014/12/4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DA6B96-B4D2-426A-91A8-AB1EFD355160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5913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76D34-544D-4252-91D5-B102F0BF46D6}" type="datetime1">
              <a:rPr lang="ja-JP" altLang="en-US" smtClean="0"/>
              <a:t>2014/12/4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4EF52-B82D-496B-9F03-C0358D47F893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41909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EBFC0-78ED-4E7C-836E-FD59BCAA1FD3}" type="datetime1">
              <a:rPr lang="ja-JP" altLang="en-US" smtClean="0"/>
              <a:t>2014/12/4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48968-B4E5-452E-A368-2C7BBA299FA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3963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AE854-ED4E-4BFF-8280-6A879F61F948}" type="datetime1">
              <a:rPr lang="ja-JP" altLang="en-US" smtClean="0"/>
              <a:t>2014/12/4</a:t>
            </a:fld>
            <a:endParaRPr lang="ja-JP" altLang="en-US" dirty="0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8182E5-5301-424A-8BA7-B16E17D5B6F6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75290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CF0583-3718-481B-8E1E-E588DE772D36}" type="datetime1">
              <a:rPr lang="ja-JP" altLang="en-US" smtClean="0"/>
              <a:t>2014/12/4</a:t>
            </a:fld>
            <a:endParaRPr lang="ja-JP" altLang="en-US" dirty="0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C22BD-A223-4CC5-A69E-E46D8C7D3EB5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9495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44394-0547-4F0D-990A-4C14C81FFA40}" type="datetime1">
              <a:rPr lang="ja-JP" altLang="en-US" smtClean="0"/>
              <a:t>2014/12/4</a:t>
            </a:fld>
            <a:endParaRPr lang="ja-JP" altLang="en-US" dirty="0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4E04D-06D4-4024-80FC-4675666C18C0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76632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8CAE0C-D720-456E-9AC1-3DEF20FAA92C}" type="datetime1">
              <a:rPr lang="ja-JP" altLang="en-US" smtClean="0"/>
              <a:t>2014/12/4</a:t>
            </a:fld>
            <a:endParaRPr lang="ja-JP" altLang="en-US" dirty="0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EB4E60-DA00-4958-9FA7-16D554194874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94384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25F62A-C6C1-49C6-B92C-56DA93391C6B}" type="datetime1">
              <a:rPr lang="ja-JP" altLang="en-US" smtClean="0"/>
              <a:t>2014/12/4</a:t>
            </a:fld>
            <a:endParaRPr lang="ja-JP" altLang="en-US" dirty="0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D63D53-C6A9-49CA-A397-962B5099A9C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66957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DE0FB5-AE5F-460E-83BE-7942A31CF49E}" type="datetime1">
              <a:rPr lang="ja-JP" altLang="en-US" smtClean="0"/>
              <a:t>2014/12/4</a:t>
            </a:fld>
            <a:endParaRPr lang="ja-JP" altLang="en-US" dirty="0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A11CC0-0B37-49E0-ACAC-03DC130F481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05421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00AE2A9-A87B-450D-AF33-1022A964947E}" type="datetime1">
              <a:rPr lang="ja-JP" altLang="en-US" smtClean="0"/>
              <a:t>2014/12/4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6F3BDA2-4145-4AA6-83B8-ADFE8CD96B2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角丸四角形 27"/>
          <p:cNvSpPr/>
          <p:nvPr/>
        </p:nvSpPr>
        <p:spPr>
          <a:xfrm>
            <a:off x="5796136" y="5453343"/>
            <a:ext cx="2664296" cy="1216017"/>
          </a:xfrm>
          <a:prstGeom prst="roundRect">
            <a:avLst>
              <a:gd name="adj" fmla="val 4369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3889" y="701774"/>
            <a:ext cx="4524375" cy="474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角丸四角形 44"/>
          <p:cNvSpPr/>
          <p:nvPr/>
        </p:nvSpPr>
        <p:spPr>
          <a:xfrm>
            <a:off x="918965" y="5409815"/>
            <a:ext cx="2664296" cy="1331553"/>
          </a:xfrm>
          <a:prstGeom prst="roundRect">
            <a:avLst>
              <a:gd name="adj" fmla="val 4369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52" name="四角形吹き出し 51"/>
          <p:cNvSpPr/>
          <p:nvPr/>
        </p:nvSpPr>
        <p:spPr>
          <a:xfrm>
            <a:off x="7380312" y="2780928"/>
            <a:ext cx="1584176" cy="2529572"/>
          </a:xfrm>
          <a:prstGeom prst="wedgeRectCallout">
            <a:avLst>
              <a:gd name="adj1" fmla="val -93595"/>
              <a:gd name="adj2" fmla="val -32122"/>
            </a:avLst>
          </a:prstGeom>
          <a:solidFill>
            <a:srgbClr val="FAFED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47" name="四角形吹き出し 46"/>
          <p:cNvSpPr/>
          <p:nvPr/>
        </p:nvSpPr>
        <p:spPr>
          <a:xfrm>
            <a:off x="7452320" y="188640"/>
            <a:ext cx="1584176" cy="2401294"/>
          </a:xfrm>
          <a:prstGeom prst="wedgeRectCallout">
            <a:avLst>
              <a:gd name="adj1" fmla="val -102521"/>
              <a:gd name="adj2" fmla="val -20099"/>
            </a:avLst>
          </a:prstGeom>
          <a:solidFill>
            <a:srgbClr val="FAFED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7380312" y="2879065"/>
            <a:ext cx="1595967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b="1" dirty="0" smtClean="0">
                <a:solidFill>
                  <a:srgbClr val="FF0000"/>
                </a:solidFill>
              </a:rPr>
              <a:t>③仕事内容ヒアリング</a:t>
            </a:r>
            <a:endParaRPr lang="en-US" altLang="ja-JP" sz="800" b="1" dirty="0" smtClean="0">
              <a:solidFill>
                <a:srgbClr val="FF0000"/>
              </a:solidFill>
            </a:endParaRPr>
          </a:p>
          <a:p>
            <a:endParaRPr lang="en-US" altLang="ja-JP" sz="800" dirty="0" smtClean="0">
              <a:solidFill>
                <a:prstClr val="black"/>
              </a:solidFill>
            </a:endParaRPr>
          </a:p>
          <a:p>
            <a:r>
              <a:rPr lang="ja-JP" altLang="en-US" sz="800" dirty="0" smtClean="0">
                <a:solidFill>
                  <a:prstClr val="black"/>
                </a:solidFill>
              </a:rPr>
              <a:t>・仕事内容をポータブルスキルを意識しながらヒアリングすることで、下記のようなスキルが把握できる。</a:t>
            </a:r>
            <a:endParaRPr lang="en-US" altLang="ja-JP" sz="800" dirty="0" smtClean="0">
              <a:solidFill>
                <a:prstClr val="black"/>
              </a:solidFill>
            </a:endParaRPr>
          </a:p>
          <a:p>
            <a:r>
              <a:rPr lang="ja-JP" altLang="en-US" sz="800" dirty="0" smtClean="0">
                <a:solidFill>
                  <a:prstClr val="black"/>
                </a:solidFill>
              </a:rPr>
              <a:t>①呉服</a:t>
            </a:r>
            <a:r>
              <a:rPr lang="ja-JP" altLang="en-US" sz="800" dirty="0">
                <a:solidFill>
                  <a:prstClr val="black"/>
                </a:solidFill>
              </a:rPr>
              <a:t>という商品を買っていただくよりも、呉服を着て過ごすそのイベントや空間、雰囲気を購入頂くようなものなので、その見立てはとても</a:t>
            </a:r>
            <a:r>
              <a:rPr lang="ja-JP" altLang="en-US" sz="800" dirty="0" smtClean="0">
                <a:solidFill>
                  <a:prstClr val="black"/>
                </a:solidFill>
              </a:rPr>
              <a:t>重要。</a:t>
            </a:r>
            <a:r>
              <a:rPr lang="en-US" altLang="ja-JP" sz="800" dirty="0" smtClean="0">
                <a:solidFill>
                  <a:prstClr val="black"/>
                </a:solidFill>
              </a:rPr>
              <a:t/>
            </a:r>
            <a:br>
              <a:rPr lang="en-US" altLang="ja-JP" sz="800" dirty="0" smtClean="0">
                <a:solidFill>
                  <a:prstClr val="black"/>
                </a:solidFill>
              </a:rPr>
            </a:br>
            <a:r>
              <a:rPr lang="ja-JP" altLang="en-US" sz="800" dirty="0" smtClean="0">
                <a:solidFill>
                  <a:prstClr val="black"/>
                </a:solidFill>
              </a:rPr>
              <a:t>　（「課題を明らかにする」）</a:t>
            </a:r>
            <a:endParaRPr lang="en-US" altLang="ja-JP" sz="800" dirty="0" smtClean="0">
              <a:solidFill>
                <a:prstClr val="black"/>
              </a:solidFill>
            </a:endParaRPr>
          </a:p>
          <a:p>
            <a:r>
              <a:rPr lang="ja-JP" altLang="en-US" sz="800" dirty="0" smtClean="0">
                <a:solidFill>
                  <a:prstClr val="black"/>
                </a:solidFill>
              </a:rPr>
              <a:t>②低価格帯</a:t>
            </a:r>
            <a:r>
              <a:rPr lang="ja-JP" altLang="en-US" sz="800" dirty="0">
                <a:solidFill>
                  <a:prstClr val="black"/>
                </a:solidFill>
              </a:rPr>
              <a:t>商品の開発や若者向けの普段使いの呉服、結婚式場との</a:t>
            </a:r>
            <a:r>
              <a:rPr lang="ja-JP" altLang="en-US" sz="800" dirty="0" smtClean="0">
                <a:solidFill>
                  <a:prstClr val="black"/>
                </a:solidFill>
              </a:rPr>
              <a:t>提携等々を提案した。</a:t>
            </a:r>
            <a:r>
              <a:rPr lang="en-US" altLang="ja-JP" sz="800" dirty="0" smtClean="0">
                <a:solidFill>
                  <a:prstClr val="black"/>
                </a:solidFill>
              </a:rPr>
              <a:t/>
            </a:r>
            <a:br>
              <a:rPr lang="en-US" altLang="ja-JP" sz="800" dirty="0" smtClean="0">
                <a:solidFill>
                  <a:prstClr val="black"/>
                </a:solidFill>
              </a:rPr>
            </a:br>
            <a:r>
              <a:rPr lang="ja-JP" altLang="en-US" sz="800" dirty="0" smtClean="0">
                <a:solidFill>
                  <a:prstClr val="black"/>
                </a:solidFill>
              </a:rPr>
              <a:t>　（「計画を立てる」）</a:t>
            </a:r>
            <a:endParaRPr lang="en-US" altLang="ja-JP" sz="800" dirty="0" smtClean="0">
              <a:solidFill>
                <a:prstClr val="black"/>
              </a:solidFill>
            </a:endParaRPr>
          </a:p>
          <a:p>
            <a:r>
              <a:rPr lang="ja-JP" altLang="en-US" sz="800" dirty="0">
                <a:solidFill>
                  <a:prstClr val="black"/>
                </a:solidFill>
              </a:rPr>
              <a:t>③</a:t>
            </a:r>
            <a:r>
              <a:rPr lang="ja-JP" altLang="en-US" sz="800" dirty="0" smtClean="0">
                <a:solidFill>
                  <a:prstClr val="black"/>
                </a:solidFill>
              </a:rPr>
              <a:t>それらを社長にも直談判して同意を取り付けた。</a:t>
            </a:r>
            <a:r>
              <a:rPr lang="en-US" altLang="ja-JP" sz="800" dirty="0" smtClean="0">
                <a:solidFill>
                  <a:prstClr val="black"/>
                </a:solidFill>
              </a:rPr>
              <a:t/>
            </a:r>
            <a:br>
              <a:rPr lang="en-US" altLang="ja-JP" sz="800" dirty="0" smtClean="0">
                <a:solidFill>
                  <a:prstClr val="black"/>
                </a:solidFill>
              </a:rPr>
            </a:br>
            <a:r>
              <a:rPr lang="ja-JP" altLang="en-US" sz="800" dirty="0" smtClean="0">
                <a:solidFill>
                  <a:prstClr val="black"/>
                </a:solidFill>
              </a:rPr>
              <a:t>　（「</a:t>
            </a:r>
            <a:r>
              <a:rPr lang="ja-JP" altLang="en-US" sz="800" smtClean="0">
                <a:solidFill>
                  <a:prstClr val="black"/>
                </a:solidFill>
              </a:rPr>
              <a:t>社内対応</a:t>
            </a:r>
            <a:r>
              <a:rPr lang="ja-JP" altLang="en-US" sz="800">
                <a:solidFill>
                  <a:prstClr val="black"/>
                </a:solidFill>
              </a:rPr>
              <a:t>（</a:t>
            </a:r>
            <a:r>
              <a:rPr lang="ja-JP" altLang="en-US" sz="800" smtClean="0">
                <a:solidFill>
                  <a:prstClr val="black"/>
                </a:solidFill>
              </a:rPr>
              <a:t>上司）」</a:t>
            </a:r>
            <a:r>
              <a:rPr lang="ja-JP" altLang="en-US" sz="800" dirty="0" smtClean="0">
                <a:solidFill>
                  <a:prstClr val="black"/>
                </a:solidFill>
              </a:rPr>
              <a:t>）</a:t>
            </a:r>
            <a:endParaRPr lang="ja-JP" altLang="en-US" sz="800" dirty="0">
              <a:solidFill>
                <a:prstClr val="black"/>
              </a:solidFill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7464556" y="353371"/>
            <a:ext cx="14999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b="1" dirty="0" smtClean="0">
                <a:solidFill>
                  <a:srgbClr val="FF0000"/>
                </a:solidFill>
              </a:rPr>
              <a:t>②ニーズの深掘り</a:t>
            </a:r>
            <a:endParaRPr lang="en-US" altLang="ja-JP" sz="800" b="1" dirty="0" smtClean="0">
              <a:solidFill>
                <a:srgbClr val="FF0000"/>
              </a:solidFill>
            </a:endParaRPr>
          </a:p>
          <a:p>
            <a:endParaRPr lang="en-US" altLang="ja-JP" sz="800" b="1" dirty="0" smtClean="0">
              <a:solidFill>
                <a:srgbClr val="FF0000"/>
              </a:solidFill>
            </a:endParaRPr>
          </a:p>
          <a:p>
            <a:r>
              <a:rPr lang="ja-JP" altLang="en-US" sz="800" dirty="0" smtClean="0">
                <a:solidFill>
                  <a:prstClr val="black"/>
                </a:solidFill>
              </a:rPr>
              <a:t>・</a:t>
            </a:r>
            <a:r>
              <a:rPr lang="en-US" altLang="ja-JP" sz="800" dirty="0" smtClean="0">
                <a:solidFill>
                  <a:prstClr val="black"/>
                </a:solidFill>
              </a:rPr>
              <a:t>1</a:t>
            </a:r>
            <a:r>
              <a:rPr lang="ja-JP" altLang="en-US" sz="800" dirty="0" smtClean="0">
                <a:solidFill>
                  <a:prstClr val="black"/>
                </a:solidFill>
              </a:rPr>
              <a:t>社目の企業への入社理由、転職理由、前回転職時の軸等を深掘る。結果として、下記のようなニーズを把握できる。</a:t>
            </a:r>
            <a:endParaRPr lang="en-US" altLang="ja-JP" sz="800" dirty="0">
              <a:solidFill>
                <a:prstClr val="black"/>
              </a:solidFill>
            </a:endParaRPr>
          </a:p>
          <a:p>
            <a:r>
              <a:rPr lang="ja-JP" altLang="en-US" sz="800" dirty="0" smtClean="0">
                <a:solidFill>
                  <a:prstClr val="black"/>
                </a:solidFill>
              </a:rPr>
              <a:t>①「顧客ターゲット</a:t>
            </a:r>
            <a:r>
              <a:rPr lang="ja-JP" altLang="en-US" sz="800" dirty="0">
                <a:solidFill>
                  <a:prstClr val="black"/>
                </a:solidFill>
              </a:rPr>
              <a:t>の広さ」それ以外にも「扱える商材の豊富さ」等は会社の成長性に</a:t>
            </a:r>
            <a:r>
              <a:rPr lang="ja-JP" altLang="en-US" sz="800" dirty="0" smtClean="0">
                <a:solidFill>
                  <a:prstClr val="black"/>
                </a:solidFill>
              </a:rPr>
              <a:t>繋がる。</a:t>
            </a:r>
            <a:endParaRPr lang="en-US" altLang="ja-JP" sz="800" dirty="0">
              <a:solidFill>
                <a:prstClr val="black"/>
              </a:solidFill>
            </a:endParaRPr>
          </a:p>
          <a:p>
            <a:r>
              <a:rPr lang="ja-JP" altLang="en-US" sz="800" dirty="0" smtClean="0">
                <a:solidFill>
                  <a:prstClr val="black"/>
                </a:solidFill>
              </a:rPr>
              <a:t>②ベンチャー＝風通しの良さではない。</a:t>
            </a:r>
            <a:endParaRPr lang="en-US" altLang="ja-JP" sz="800" dirty="0" smtClean="0">
              <a:solidFill>
                <a:prstClr val="black"/>
              </a:solidFill>
            </a:endParaRPr>
          </a:p>
          <a:p>
            <a:r>
              <a:rPr lang="ja-JP" altLang="en-US" sz="800" dirty="0">
                <a:solidFill>
                  <a:prstClr val="black"/>
                </a:solidFill>
              </a:rPr>
              <a:t>③</a:t>
            </a:r>
            <a:r>
              <a:rPr lang="ja-JP" altLang="en-US" sz="800" dirty="0" smtClean="0">
                <a:solidFill>
                  <a:prstClr val="black"/>
                </a:solidFill>
              </a:rPr>
              <a:t>営業以外の選択肢でも案件によっては希望条件に当てはまる。</a:t>
            </a:r>
            <a:endParaRPr lang="en-US" altLang="ja-JP" sz="800" dirty="0" smtClean="0">
              <a:solidFill>
                <a:prstClr val="black"/>
              </a:solidFill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5785792" y="5522742"/>
            <a:ext cx="26642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b="1" dirty="0" smtClean="0">
                <a:solidFill>
                  <a:srgbClr val="FF0000"/>
                </a:solidFill>
              </a:rPr>
              <a:t>①</a:t>
            </a:r>
            <a:r>
              <a:rPr lang="ja-JP" altLang="ja-JP" sz="800" b="1" dirty="0">
                <a:solidFill>
                  <a:srgbClr val="FF0000"/>
                </a:solidFill>
              </a:rPr>
              <a:t>当初</a:t>
            </a:r>
            <a:r>
              <a:rPr lang="ja-JP" altLang="ja-JP" sz="800" b="1" dirty="0" smtClean="0">
                <a:solidFill>
                  <a:srgbClr val="FF0000"/>
                </a:solidFill>
              </a:rPr>
              <a:t>ニーズ</a:t>
            </a:r>
            <a:endParaRPr lang="en-US" altLang="ja-JP" sz="800" b="1" dirty="0" smtClean="0">
              <a:solidFill>
                <a:srgbClr val="FF0000"/>
              </a:solidFill>
            </a:endParaRPr>
          </a:p>
          <a:p>
            <a:endParaRPr lang="en-US" altLang="ja-JP" sz="800" b="1" dirty="0">
              <a:solidFill>
                <a:srgbClr val="FF0000"/>
              </a:solidFill>
            </a:endParaRPr>
          </a:p>
          <a:p>
            <a:pPr marL="87313" indent="-87313"/>
            <a:r>
              <a:rPr lang="ja-JP" altLang="en-US" sz="800" dirty="0" smtClean="0">
                <a:solidFill>
                  <a:prstClr val="black"/>
                </a:solidFill>
              </a:rPr>
              <a:t>・転職希望として下記要件がＭＵＳＴ</a:t>
            </a:r>
            <a:endParaRPr lang="en-US" altLang="ja-JP" sz="800" dirty="0">
              <a:solidFill>
                <a:prstClr val="black"/>
              </a:solidFill>
            </a:endParaRPr>
          </a:p>
          <a:p>
            <a:pPr marL="87313" indent="-87313"/>
            <a:r>
              <a:rPr lang="ja-JP" altLang="en-US" sz="800" dirty="0" smtClean="0">
                <a:solidFill>
                  <a:prstClr val="black"/>
                </a:solidFill>
              </a:rPr>
              <a:t>└成長の為に</a:t>
            </a:r>
            <a:r>
              <a:rPr lang="en-US" altLang="ja-JP" sz="800" dirty="0" smtClean="0">
                <a:solidFill>
                  <a:prstClr val="black"/>
                </a:solidFill>
              </a:rPr>
              <a:t>〝</a:t>
            </a:r>
            <a:r>
              <a:rPr lang="ja-JP" altLang="en-US" sz="800" dirty="0" smtClean="0">
                <a:solidFill>
                  <a:prstClr val="black"/>
                </a:solidFill>
              </a:rPr>
              <a:t>顧客層の広さ</a:t>
            </a:r>
            <a:r>
              <a:rPr lang="en-US" altLang="ja-JP" sz="800" dirty="0" smtClean="0">
                <a:solidFill>
                  <a:prstClr val="black"/>
                </a:solidFill>
              </a:rPr>
              <a:t>〟</a:t>
            </a:r>
            <a:r>
              <a:rPr lang="ja-JP" altLang="en-US" sz="800" dirty="0" smtClean="0">
                <a:solidFill>
                  <a:prstClr val="black"/>
                </a:solidFill>
              </a:rPr>
              <a:t>が重要</a:t>
            </a:r>
            <a:endParaRPr lang="en-US" altLang="ja-JP" sz="800" dirty="0">
              <a:solidFill>
                <a:prstClr val="black"/>
              </a:solidFill>
            </a:endParaRPr>
          </a:p>
          <a:p>
            <a:pPr marL="87313" indent="-87313"/>
            <a:r>
              <a:rPr lang="ja-JP" altLang="en-US" sz="800" dirty="0" smtClean="0">
                <a:solidFill>
                  <a:prstClr val="black"/>
                </a:solidFill>
              </a:rPr>
              <a:t>└風通しの良さの為に</a:t>
            </a:r>
            <a:r>
              <a:rPr lang="en-US" altLang="ja-JP" sz="800" dirty="0" smtClean="0">
                <a:solidFill>
                  <a:prstClr val="black"/>
                </a:solidFill>
              </a:rPr>
              <a:t>〝</a:t>
            </a:r>
            <a:r>
              <a:rPr lang="ja-JP" altLang="en-US" sz="800" dirty="0" smtClean="0">
                <a:solidFill>
                  <a:prstClr val="black"/>
                </a:solidFill>
              </a:rPr>
              <a:t>ベンチャー企業</a:t>
            </a:r>
            <a:r>
              <a:rPr lang="en-US" altLang="ja-JP" sz="800" dirty="0" smtClean="0">
                <a:solidFill>
                  <a:prstClr val="black"/>
                </a:solidFill>
              </a:rPr>
              <a:t>〟</a:t>
            </a:r>
            <a:r>
              <a:rPr lang="ja-JP" altLang="en-US" sz="800" dirty="0" smtClean="0">
                <a:solidFill>
                  <a:prstClr val="black"/>
                </a:solidFill>
              </a:rPr>
              <a:t>を希望</a:t>
            </a:r>
            <a:endParaRPr lang="en-US" altLang="ja-JP" sz="800" dirty="0" smtClean="0">
              <a:solidFill>
                <a:prstClr val="black"/>
              </a:solidFill>
            </a:endParaRPr>
          </a:p>
          <a:p>
            <a:pPr marL="87313" indent="-87313"/>
            <a:endParaRPr lang="en-US" altLang="ja-JP" sz="800" dirty="0" smtClean="0">
              <a:solidFill>
                <a:prstClr val="black"/>
              </a:solidFill>
            </a:endParaRPr>
          </a:p>
          <a:p>
            <a:pPr marL="87313" indent="-87313"/>
            <a:r>
              <a:rPr lang="ja-JP" altLang="en-US" sz="800" dirty="0" smtClean="0">
                <a:solidFill>
                  <a:prstClr val="black"/>
                </a:solidFill>
              </a:rPr>
              <a:t>→</a:t>
            </a:r>
            <a:r>
              <a:rPr lang="en-US" altLang="ja-JP" sz="800" dirty="0" smtClean="0">
                <a:solidFill>
                  <a:prstClr val="black"/>
                </a:solidFill>
              </a:rPr>
              <a:t>MUST</a:t>
            </a:r>
            <a:r>
              <a:rPr lang="ja-JP" altLang="en-US" sz="800" dirty="0" smtClean="0">
                <a:solidFill>
                  <a:prstClr val="black"/>
                </a:solidFill>
              </a:rPr>
              <a:t>や</a:t>
            </a:r>
            <a:r>
              <a:rPr lang="en-US" altLang="ja-JP" sz="800" dirty="0" smtClean="0">
                <a:solidFill>
                  <a:prstClr val="black"/>
                </a:solidFill>
              </a:rPr>
              <a:t>WILL</a:t>
            </a:r>
            <a:r>
              <a:rPr lang="ja-JP" altLang="en-US" sz="800" dirty="0" smtClean="0">
                <a:solidFill>
                  <a:prstClr val="black"/>
                </a:solidFill>
              </a:rPr>
              <a:t>でのみ希望条件を考えている。</a:t>
            </a:r>
            <a:endParaRPr lang="en-US" altLang="ja-JP" sz="800" dirty="0" smtClean="0">
              <a:solidFill>
                <a:prstClr val="black"/>
              </a:solidFill>
            </a:endParaRPr>
          </a:p>
        </p:txBody>
      </p:sp>
      <p:sp>
        <p:nvSpPr>
          <p:cNvPr id="56" name="角丸四角形 55"/>
          <p:cNvSpPr/>
          <p:nvPr/>
        </p:nvSpPr>
        <p:spPr>
          <a:xfrm>
            <a:off x="562728" y="866800"/>
            <a:ext cx="2903524" cy="735317"/>
          </a:xfrm>
          <a:prstGeom prst="roundRect">
            <a:avLst>
              <a:gd name="adj" fmla="val 6727"/>
            </a:avLst>
          </a:prstGeom>
          <a:solidFill>
            <a:schemeClr val="bg1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600">
              <a:solidFill>
                <a:prstClr val="black"/>
              </a:solidFill>
            </a:endParaRPr>
          </a:p>
        </p:txBody>
      </p:sp>
      <p:sp>
        <p:nvSpPr>
          <p:cNvPr id="57" name="ホームベース 56"/>
          <p:cNvSpPr/>
          <p:nvPr/>
        </p:nvSpPr>
        <p:spPr>
          <a:xfrm>
            <a:off x="778444" y="1654886"/>
            <a:ext cx="850963" cy="27952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600" dirty="0" smtClean="0">
                <a:solidFill>
                  <a:prstClr val="white"/>
                </a:solidFill>
              </a:rPr>
              <a:t>採用活動計画提案</a:t>
            </a:r>
            <a:endParaRPr lang="ja-JP" altLang="en-US" sz="600" dirty="0">
              <a:solidFill>
                <a:prstClr val="white"/>
              </a:solidFill>
            </a:endParaRPr>
          </a:p>
        </p:txBody>
      </p:sp>
      <p:sp>
        <p:nvSpPr>
          <p:cNvPr id="58" name="四角形吹き出し 57"/>
          <p:cNvSpPr/>
          <p:nvPr/>
        </p:nvSpPr>
        <p:spPr>
          <a:xfrm>
            <a:off x="58870" y="585536"/>
            <a:ext cx="3479389" cy="2081466"/>
          </a:xfrm>
          <a:prstGeom prst="wedgeRectCallout">
            <a:avLst>
              <a:gd name="adj1" fmla="val 71511"/>
              <a:gd name="adj2" fmla="val 36346"/>
            </a:avLst>
          </a:prstGeom>
          <a:solidFill>
            <a:srgbClr val="FAFED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492186" y="600256"/>
            <a:ext cx="29740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b="1" dirty="0" smtClean="0">
                <a:solidFill>
                  <a:srgbClr val="FF0000"/>
                </a:solidFill>
              </a:rPr>
              <a:t>④専門スキル</a:t>
            </a:r>
            <a:r>
              <a:rPr lang="en-US" altLang="ja-JP" sz="800" b="1" dirty="0" smtClean="0">
                <a:solidFill>
                  <a:srgbClr val="FF0000"/>
                </a:solidFill>
              </a:rPr>
              <a:t>/</a:t>
            </a:r>
            <a:r>
              <a:rPr lang="ja-JP" altLang="en-US" sz="800" b="1" dirty="0" smtClean="0">
                <a:solidFill>
                  <a:srgbClr val="FF0000"/>
                </a:solidFill>
              </a:rPr>
              <a:t>属性とポータブル業務の切り分け　</a:t>
            </a:r>
            <a:endParaRPr lang="en-US" altLang="ja-JP" sz="800" dirty="0" smtClean="0">
              <a:solidFill>
                <a:prstClr val="black"/>
              </a:solidFill>
            </a:endParaRPr>
          </a:p>
          <a:p>
            <a:endParaRPr lang="ja-JP" altLang="en-US" sz="800" dirty="0">
              <a:solidFill>
                <a:prstClr val="black"/>
              </a:solidFill>
            </a:endParaRPr>
          </a:p>
        </p:txBody>
      </p:sp>
      <p:sp>
        <p:nvSpPr>
          <p:cNvPr id="60" name="角丸四角形 59"/>
          <p:cNvSpPr/>
          <p:nvPr/>
        </p:nvSpPr>
        <p:spPr>
          <a:xfrm>
            <a:off x="297901" y="938810"/>
            <a:ext cx="1247740" cy="66330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600" dirty="0" smtClean="0">
                <a:solidFill>
                  <a:prstClr val="black"/>
                </a:solidFill>
              </a:rPr>
              <a:t>専門知識</a:t>
            </a:r>
            <a:r>
              <a:rPr lang="en-US" altLang="ja-JP" sz="600" dirty="0" smtClean="0">
                <a:solidFill>
                  <a:prstClr val="black"/>
                </a:solidFill>
              </a:rPr>
              <a:t>/</a:t>
            </a:r>
            <a:r>
              <a:rPr lang="ja-JP" altLang="en-US" sz="600" dirty="0" smtClean="0">
                <a:solidFill>
                  <a:prstClr val="black"/>
                </a:solidFill>
              </a:rPr>
              <a:t>技術</a:t>
            </a:r>
            <a:endParaRPr lang="en-US" altLang="ja-JP" sz="600" dirty="0" smtClean="0">
              <a:solidFill>
                <a:prstClr val="black"/>
              </a:solidFill>
            </a:endParaRPr>
          </a:p>
          <a:p>
            <a:r>
              <a:rPr lang="ja-JP" altLang="en-US" sz="600" b="1" dirty="0" smtClean="0">
                <a:solidFill>
                  <a:srgbClr val="FF0000"/>
                </a:solidFill>
              </a:rPr>
              <a:t>・呉服と調味料の営業経験</a:t>
            </a:r>
            <a:endParaRPr lang="en-US" altLang="ja-JP" sz="600" b="1" dirty="0" smtClean="0">
              <a:solidFill>
                <a:srgbClr val="FF0000"/>
              </a:solidFill>
            </a:endParaRPr>
          </a:p>
          <a:p>
            <a:r>
              <a:rPr lang="ja-JP" altLang="en-US" sz="600" b="1" dirty="0" smtClean="0">
                <a:solidFill>
                  <a:srgbClr val="FF0000"/>
                </a:solidFill>
              </a:rPr>
              <a:t>・高年齢富裕層への耐久消費財の営業</a:t>
            </a:r>
            <a:endParaRPr lang="en-US" altLang="ja-JP" sz="600" b="1" dirty="0" smtClean="0">
              <a:solidFill>
                <a:srgbClr val="FF0000"/>
              </a:solidFill>
            </a:endParaRPr>
          </a:p>
          <a:p>
            <a:r>
              <a:rPr lang="ja-JP" altLang="en-US" sz="600" b="1" dirty="0" smtClean="0">
                <a:solidFill>
                  <a:srgbClr val="FF0000"/>
                </a:solidFill>
              </a:rPr>
              <a:t>・旅館への営業</a:t>
            </a:r>
            <a:endParaRPr lang="ja-JP" altLang="en-US" sz="600" b="1" dirty="0">
              <a:solidFill>
                <a:srgbClr val="FF0000"/>
              </a:solidFill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1589894" y="1031965"/>
            <a:ext cx="282385" cy="2866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600" dirty="0" smtClean="0">
                <a:solidFill>
                  <a:prstClr val="black"/>
                </a:solidFill>
              </a:rPr>
              <a:t>×</a:t>
            </a:r>
            <a:endParaRPr lang="ja-JP" altLang="en-US" sz="600" dirty="0">
              <a:solidFill>
                <a:prstClr val="black"/>
              </a:solidFill>
            </a:endParaRPr>
          </a:p>
        </p:txBody>
      </p:sp>
      <p:sp>
        <p:nvSpPr>
          <p:cNvPr id="62" name="下矢印 61"/>
          <p:cNvSpPr/>
          <p:nvPr/>
        </p:nvSpPr>
        <p:spPr>
          <a:xfrm>
            <a:off x="2587663" y="1411554"/>
            <a:ext cx="225907" cy="227582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600">
              <a:solidFill>
                <a:prstClr val="white"/>
              </a:solidFill>
            </a:endParaRPr>
          </a:p>
        </p:txBody>
      </p:sp>
      <p:sp>
        <p:nvSpPr>
          <p:cNvPr id="63" name="角丸四角形 62"/>
          <p:cNvSpPr/>
          <p:nvPr/>
        </p:nvSpPr>
        <p:spPr>
          <a:xfrm>
            <a:off x="2008871" y="1658890"/>
            <a:ext cx="1383492" cy="36004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600" dirty="0" smtClean="0">
                <a:solidFill>
                  <a:prstClr val="black"/>
                </a:solidFill>
              </a:rPr>
              <a:t>仕事のし方</a:t>
            </a:r>
            <a:endParaRPr lang="en-US" altLang="ja-JP" sz="600" dirty="0" smtClean="0">
              <a:solidFill>
                <a:prstClr val="black"/>
              </a:solidFill>
            </a:endParaRPr>
          </a:p>
          <a:p>
            <a:pPr algn="ctr"/>
            <a:r>
              <a:rPr lang="ja-JP" altLang="en-US" sz="600" b="1" dirty="0">
                <a:solidFill>
                  <a:srgbClr val="FF0000"/>
                </a:solidFill>
              </a:rPr>
              <a:t>顧客の本質的なニーズを把握する力、それらを解決する</a:t>
            </a:r>
            <a:r>
              <a:rPr lang="ja-JP" altLang="en-US" sz="600" b="1" dirty="0" smtClean="0">
                <a:solidFill>
                  <a:srgbClr val="FF0000"/>
                </a:solidFill>
              </a:rPr>
              <a:t>アイデア出し</a:t>
            </a:r>
            <a:endParaRPr lang="en-US" altLang="ja-JP" sz="600" b="1" dirty="0">
              <a:solidFill>
                <a:srgbClr val="FF0000"/>
              </a:solidFill>
            </a:endParaRPr>
          </a:p>
        </p:txBody>
      </p:sp>
      <p:sp>
        <p:nvSpPr>
          <p:cNvPr id="64" name="角丸四角形 63"/>
          <p:cNvSpPr/>
          <p:nvPr/>
        </p:nvSpPr>
        <p:spPr>
          <a:xfrm>
            <a:off x="2008871" y="2090937"/>
            <a:ext cx="1383492" cy="39774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600" dirty="0" smtClean="0">
                <a:solidFill>
                  <a:prstClr val="black"/>
                </a:solidFill>
              </a:rPr>
              <a:t>人との関わり方</a:t>
            </a:r>
            <a:endParaRPr lang="en-US" altLang="ja-JP" sz="600" dirty="0" smtClean="0">
              <a:solidFill>
                <a:prstClr val="black"/>
              </a:solidFill>
            </a:endParaRPr>
          </a:p>
          <a:p>
            <a:r>
              <a:rPr lang="ja-JP" altLang="en-US" sz="600" b="1" dirty="0" smtClean="0">
                <a:solidFill>
                  <a:srgbClr val="FF0000"/>
                </a:solidFill>
              </a:rPr>
              <a:t>社長への直談判</a:t>
            </a:r>
            <a:endParaRPr lang="ja-JP" altLang="en-US" sz="600" b="1" dirty="0">
              <a:solidFill>
                <a:srgbClr val="FF0000"/>
              </a:solidFill>
            </a:endParaRPr>
          </a:p>
        </p:txBody>
      </p:sp>
      <p:sp>
        <p:nvSpPr>
          <p:cNvPr id="65" name="角丸四角形 64"/>
          <p:cNvSpPr/>
          <p:nvPr/>
        </p:nvSpPr>
        <p:spPr>
          <a:xfrm>
            <a:off x="1907440" y="869388"/>
            <a:ext cx="1558812" cy="1662150"/>
          </a:xfrm>
          <a:prstGeom prst="roundRect">
            <a:avLst>
              <a:gd name="adj" fmla="val 6727"/>
            </a:avLst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600">
              <a:solidFill>
                <a:prstClr val="black"/>
              </a:solidFill>
            </a:endParaRPr>
          </a:p>
        </p:txBody>
      </p:sp>
      <p:sp>
        <p:nvSpPr>
          <p:cNvPr id="66" name="角丸四角形 65"/>
          <p:cNvSpPr/>
          <p:nvPr/>
        </p:nvSpPr>
        <p:spPr>
          <a:xfrm>
            <a:off x="527579" y="2217801"/>
            <a:ext cx="850441" cy="26089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600" dirty="0" smtClean="0">
                <a:solidFill>
                  <a:prstClr val="black"/>
                </a:solidFill>
              </a:rPr>
              <a:t>適応のし方</a:t>
            </a:r>
            <a:endParaRPr lang="ja-JP" altLang="en-US" sz="600" dirty="0">
              <a:solidFill>
                <a:prstClr val="black"/>
              </a:solidFill>
            </a:endParaRPr>
          </a:p>
        </p:txBody>
      </p:sp>
      <p:sp>
        <p:nvSpPr>
          <p:cNvPr id="67" name="角丸四角形 66"/>
          <p:cNvSpPr/>
          <p:nvPr/>
        </p:nvSpPr>
        <p:spPr>
          <a:xfrm>
            <a:off x="527579" y="1844824"/>
            <a:ext cx="850441" cy="288031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600" dirty="0">
                <a:solidFill>
                  <a:prstClr val="black"/>
                </a:solidFill>
              </a:rPr>
              <a:t>職場</a:t>
            </a:r>
            <a:r>
              <a:rPr lang="ja-JP" altLang="en-US" sz="600" dirty="0" smtClean="0">
                <a:solidFill>
                  <a:prstClr val="black"/>
                </a:solidFill>
              </a:rPr>
              <a:t>の</a:t>
            </a:r>
            <a:endParaRPr lang="en-US" altLang="ja-JP" sz="600" dirty="0" smtClean="0">
              <a:solidFill>
                <a:prstClr val="black"/>
              </a:solidFill>
            </a:endParaRPr>
          </a:p>
          <a:p>
            <a:pPr algn="ctr"/>
            <a:r>
              <a:rPr lang="ja-JP" altLang="en-US" sz="600" dirty="0" smtClean="0">
                <a:solidFill>
                  <a:prstClr val="black"/>
                </a:solidFill>
              </a:rPr>
              <a:t>特徴</a:t>
            </a:r>
            <a:endParaRPr lang="ja-JP" altLang="en-US" sz="600" dirty="0">
              <a:solidFill>
                <a:prstClr val="black"/>
              </a:solidFill>
            </a:endParaRPr>
          </a:p>
        </p:txBody>
      </p:sp>
      <p:sp>
        <p:nvSpPr>
          <p:cNvPr id="68" name="角丸四角形 67"/>
          <p:cNvSpPr/>
          <p:nvPr/>
        </p:nvSpPr>
        <p:spPr>
          <a:xfrm>
            <a:off x="193695" y="866802"/>
            <a:ext cx="3272557" cy="782294"/>
          </a:xfrm>
          <a:prstGeom prst="roundRect">
            <a:avLst>
              <a:gd name="adj" fmla="val 6727"/>
            </a:avLst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600">
              <a:solidFill>
                <a:prstClr val="black"/>
              </a:solidFill>
            </a:endParaRPr>
          </a:p>
        </p:txBody>
      </p:sp>
      <p:sp>
        <p:nvSpPr>
          <p:cNvPr id="69" name="角丸四角形 68"/>
          <p:cNvSpPr/>
          <p:nvPr/>
        </p:nvSpPr>
        <p:spPr>
          <a:xfrm>
            <a:off x="1990788" y="989332"/>
            <a:ext cx="1400976" cy="3966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600" dirty="0" smtClean="0">
                <a:solidFill>
                  <a:prstClr val="black"/>
                </a:solidFill>
              </a:rPr>
              <a:t>ポータブル業務経験</a:t>
            </a:r>
            <a:endParaRPr lang="en-US" altLang="ja-JP" sz="600" dirty="0" smtClean="0">
              <a:solidFill>
                <a:prstClr val="black"/>
              </a:solidFill>
            </a:endParaRPr>
          </a:p>
          <a:p>
            <a:pPr algn="ctr"/>
            <a:r>
              <a:rPr lang="ja-JP" altLang="en-US" sz="600" b="1" dirty="0" smtClean="0">
                <a:solidFill>
                  <a:srgbClr val="FF0000"/>
                </a:solidFill>
              </a:rPr>
              <a:t>法人</a:t>
            </a:r>
            <a:r>
              <a:rPr lang="en-US" altLang="ja-JP" sz="600" b="1" dirty="0" smtClean="0">
                <a:solidFill>
                  <a:srgbClr val="FF0000"/>
                </a:solidFill>
              </a:rPr>
              <a:t>/</a:t>
            </a:r>
            <a:r>
              <a:rPr lang="ja-JP" altLang="en-US" sz="600" b="1" dirty="0" smtClean="0">
                <a:solidFill>
                  <a:srgbClr val="FF0000"/>
                </a:solidFill>
              </a:rPr>
              <a:t>個人、既存</a:t>
            </a:r>
            <a:r>
              <a:rPr lang="en-US" altLang="ja-JP" sz="600" b="1" dirty="0" smtClean="0">
                <a:solidFill>
                  <a:srgbClr val="FF0000"/>
                </a:solidFill>
              </a:rPr>
              <a:t>/</a:t>
            </a:r>
            <a:r>
              <a:rPr lang="ja-JP" altLang="en-US" sz="600" b="1" dirty="0" smtClean="0">
                <a:solidFill>
                  <a:srgbClr val="FF0000"/>
                </a:solidFill>
              </a:rPr>
              <a:t>新規</a:t>
            </a:r>
            <a:endParaRPr lang="en-US" altLang="ja-JP" sz="600" b="1" dirty="0" smtClean="0">
              <a:solidFill>
                <a:srgbClr val="FF0000"/>
              </a:solidFill>
            </a:endParaRPr>
          </a:p>
          <a:p>
            <a:pPr algn="ctr"/>
            <a:r>
              <a:rPr lang="ja-JP" altLang="en-US" sz="600" b="1" dirty="0" smtClean="0">
                <a:solidFill>
                  <a:srgbClr val="FF0000"/>
                </a:solidFill>
              </a:rPr>
              <a:t>それぞれの営業経験</a:t>
            </a:r>
            <a:endParaRPr lang="en-US" altLang="ja-JP" sz="600" dirty="0" smtClean="0">
              <a:solidFill>
                <a:prstClr val="black"/>
              </a:solidFill>
            </a:endParaRPr>
          </a:p>
        </p:txBody>
      </p:sp>
      <p:sp>
        <p:nvSpPr>
          <p:cNvPr id="29" name="四角形吹き出し 28"/>
          <p:cNvSpPr/>
          <p:nvPr/>
        </p:nvSpPr>
        <p:spPr>
          <a:xfrm>
            <a:off x="5180539" y="4640531"/>
            <a:ext cx="1584176" cy="625633"/>
          </a:xfrm>
          <a:prstGeom prst="wedgeRectCallout">
            <a:avLst>
              <a:gd name="adj1" fmla="val 10331"/>
              <a:gd name="adj2" fmla="val 93295"/>
            </a:avLst>
          </a:prstGeom>
          <a:solidFill>
            <a:srgbClr val="FAFED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899592" y="5469031"/>
            <a:ext cx="27363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b="1" dirty="0" smtClean="0">
                <a:solidFill>
                  <a:srgbClr val="FF0000"/>
                </a:solidFill>
              </a:rPr>
              <a:t>⑤希望条件の再設定</a:t>
            </a:r>
            <a:endParaRPr lang="en-US" altLang="ja-JP" sz="800" b="1" dirty="0" smtClean="0">
              <a:solidFill>
                <a:srgbClr val="FF0000"/>
              </a:solidFill>
            </a:endParaRPr>
          </a:p>
          <a:p>
            <a:r>
              <a:rPr lang="ja-JP" altLang="en-US" sz="800" dirty="0" smtClean="0">
                <a:solidFill>
                  <a:prstClr val="black"/>
                </a:solidFill>
              </a:rPr>
              <a:t>・自身の成長を実感できる可能性がある案件であれば、業界や商材、顧客属性等は問わない</a:t>
            </a:r>
            <a:endParaRPr lang="en-US" altLang="ja-JP" sz="800" dirty="0" smtClean="0">
              <a:solidFill>
                <a:prstClr val="black"/>
              </a:solidFill>
            </a:endParaRPr>
          </a:p>
          <a:p>
            <a:r>
              <a:rPr lang="ja-JP" altLang="en-US" sz="800" dirty="0" smtClean="0">
                <a:solidFill>
                  <a:prstClr val="black"/>
                </a:solidFill>
              </a:rPr>
              <a:t>・風通し良く意見出来る環境であれば、会社規模等は問わない</a:t>
            </a:r>
            <a:endParaRPr lang="en-US" altLang="ja-JP" sz="800" dirty="0" smtClean="0">
              <a:solidFill>
                <a:prstClr val="black"/>
              </a:solidFill>
            </a:endParaRPr>
          </a:p>
          <a:p>
            <a:r>
              <a:rPr lang="ja-JP" altLang="en-US" sz="800" dirty="0" smtClean="0">
                <a:solidFill>
                  <a:prstClr val="black"/>
                </a:solidFill>
              </a:rPr>
              <a:t>・ポータブルスキルを活かせるところであれば、職種等には拘らない</a:t>
            </a:r>
            <a:endParaRPr lang="en-US" altLang="ja-JP" sz="800" b="1" u="sng" dirty="0">
              <a:solidFill>
                <a:prstClr val="black"/>
              </a:solidFill>
            </a:endParaRPr>
          </a:p>
          <a:p>
            <a:r>
              <a:rPr lang="ja-JP" altLang="en-US" sz="800" b="1" u="sng" dirty="0" smtClean="0">
                <a:solidFill>
                  <a:prstClr val="black"/>
                </a:solidFill>
              </a:rPr>
              <a:t>◎課題を明らかにする、計画を立てる</a:t>
            </a:r>
            <a:endParaRPr lang="en-US" altLang="ja-JP" sz="800" b="1" u="sng" dirty="0" smtClean="0">
              <a:solidFill>
                <a:prstClr val="black"/>
              </a:solidFill>
            </a:endParaRPr>
          </a:p>
          <a:p>
            <a:r>
              <a:rPr lang="ja-JP" altLang="en-US" sz="800" b="1" u="sng" dirty="0" smtClean="0">
                <a:solidFill>
                  <a:prstClr val="black"/>
                </a:solidFill>
              </a:rPr>
              <a:t>◎社内対応</a:t>
            </a:r>
            <a:r>
              <a:rPr lang="ja-JP" altLang="en-US" sz="800" b="1" u="sng" dirty="0">
                <a:solidFill>
                  <a:prstClr val="black"/>
                </a:solidFill>
              </a:rPr>
              <a:t>（</a:t>
            </a:r>
            <a:r>
              <a:rPr lang="ja-JP" altLang="en-US" sz="800" b="1" u="sng" dirty="0" smtClean="0">
                <a:solidFill>
                  <a:prstClr val="black"/>
                </a:solidFill>
              </a:rPr>
              <a:t>上司）</a:t>
            </a:r>
            <a:endParaRPr lang="ja-JP" altLang="en-US" sz="800" dirty="0">
              <a:solidFill>
                <a:prstClr val="black"/>
              </a:solidFill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5199509" y="4699883"/>
            <a:ext cx="15462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313" indent="-87313"/>
            <a:r>
              <a:rPr lang="ja-JP" altLang="en-US" sz="800" dirty="0" smtClean="0">
                <a:solidFill>
                  <a:prstClr val="black"/>
                </a:solidFill>
              </a:rPr>
              <a:t>当初ニーズだけでは、希望に合う案件が見つかり難い</a:t>
            </a:r>
            <a:r>
              <a:rPr lang="en-US" altLang="ja-JP" sz="800" dirty="0" smtClean="0">
                <a:solidFill>
                  <a:prstClr val="black"/>
                </a:solidFill>
              </a:rPr>
              <a:t>or</a:t>
            </a:r>
            <a:r>
              <a:rPr lang="ja-JP" altLang="en-US" sz="800" dirty="0" smtClean="0">
                <a:solidFill>
                  <a:prstClr val="black"/>
                </a:solidFill>
              </a:rPr>
              <a:t>ミスマッチが起こる可能性あり。</a:t>
            </a:r>
            <a:endParaRPr lang="ja-JP" altLang="en-US" sz="800" dirty="0">
              <a:solidFill>
                <a:prstClr val="black"/>
              </a:solidFill>
            </a:endParaRPr>
          </a:p>
        </p:txBody>
      </p:sp>
      <p:sp>
        <p:nvSpPr>
          <p:cNvPr id="5" name="右矢印 4"/>
          <p:cNvSpPr/>
          <p:nvPr/>
        </p:nvSpPr>
        <p:spPr>
          <a:xfrm rot="10800000">
            <a:off x="3851920" y="5877272"/>
            <a:ext cx="1705186" cy="50405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cxnSp>
        <p:nvCxnSpPr>
          <p:cNvPr id="7" name="カギ線コネクタ 6"/>
          <p:cNvCxnSpPr/>
          <p:nvPr/>
        </p:nvCxnSpPr>
        <p:spPr>
          <a:xfrm rot="5400000">
            <a:off x="1119807" y="4226752"/>
            <a:ext cx="1160249" cy="1085279"/>
          </a:xfrm>
          <a:prstGeom prst="bentConnector3">
            <a:avLst>
              <a:gd name="adj1" fmla="val -1530"/>
            </a:avLst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/>
          <p:cNvSpPr txBox="1"/>
          <p:nvPr/>
        </p:nvSpPr>
        <p:spPr>
          <a:xfrm>
            <a:off x="323528" y="188640"/>
            <a:ext cx="7056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u="sng" dirty="0" smtClean="0">
                <a:solidFill>
                  <a:prstClr val="black"/>
                </a:solidFill>
              </a:rPr>
              <a:t>■ビデオ事例の</a:t>
            </a:r>
            <a:r>
              <a:rPr lang="ja-JP" altLang="en-US" b="1" u="sng" dirty="0" smtClean="0">
                <a:solidFill>
                  <a:prstClr val="black"/>
                </a:solidFill>
              </a:rPr>
              <a:t>解説　キャリア・コンサルタント編（別途配布</a:t>
            </a:r>
            <a:r>
              <a:rPr lang="ja-JP" altLang="en-US" b="1" u="sng" dirty="0" smtClean="0">
                <a:solidFill>
                  <a:prstClr val="black"/>
                </a:solidFill>
              </a:rPr>
              <a:t>資料）</a:t>
            </a:r>
            <a:endParaRPr lang="ja-JP" altLang="en-US" b="1" u="sn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0821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6651</TotalTime>
  <Words>388</Words>
  <Application>Microsoft Office PowerPoint</Application>
  <PresentationFormat>画面に合わせる (4:3)</PresentationFormat>
  <Paragraphs>44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Company>RECRUIT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池目 雅紀</dc:creator>
  <cp:lastModifiedBy>森安 亮介(ｲﾝﾃHITO総研 ﾘｻｰﾁ)</cp:lastModifiedBy>
  <cp:revision>422</cp:revision>
  <cp:lastPrinted>2014-09-22T07:21:48Z</cp:lastPrinted>
  <dcterms:created xsi:type="dcterms:W3CDTF">2013-04-16T01:50:32Z</dcterms:created>
  <dcterms:modified xsi:type="dcterms:W3CDTF">2014-12-04T08:12:58Z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